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tags/tag10.xml" ContentType="application/vnd.openxmlformats-officedocument.presentationml.tags+xml"/>
  <Override PartName="/ppt/notesSlides/notesSlide12.xml" ContentType="application/vnd.openxmlformats-officedocument.presentationml.notesSlide+xml"/>
  <Override PartName="/ppt/tags/tag11.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2.xml" ContentType="application/vnd.openxmlformats-officedocument.presentationml.tags+xml"/>
  <Override PartName="/ppt/notesSlides/notesSlide15.xml" ContentType="application/vnd.openxmlformats-officedocument.presentationml.notesSlide+xml"/>
  <Override PartName="/ppt/tags/tag13.xml" ContentType="application/vnd.openxmlformats-officedocument.presentationml.tags+xml"/>
  <Override PartName="/ppt/notesSlides/notesSlide16.xml" ContentType="application/vnd.openxmlformats-officedocument.presentationml.notesSlide+xml"/>
  <Override PartName="/ppt/tags/tag14.xml" ContentType="application/vnd.openxmlformats-officedocument.presentationml.tags+xml"/>
  <Override PartName="/ppt/notesSlides/notesSlide17.xml" ContentType="application/vnd.openxmlformats-officedocument.presentationml.notesSlide+xml"/>
  <Override PartName="/ppt/tags/tag15.xml" ContentType="application/vnd.openxmlformats-officedocument.presentationml.tags+xml"/>
  <Override PartName="/ppt/notesSlides/notesSlide18.xml" ContentType="application/vnd.openxmlformats-officedocument.presentationml.notesSlide+xml"/>
  <Override PartName="/ppt/tags/tag16.xml" ContentType="application/vnd.openxmlformats-officedocument.presentationml.tags+xml"/>
  <Override PartName="/ppt/notesSlides/notesSlide19.xml" ContentType="application/vnd.openxmlformats-officedocument.presentationml.notesSlide+xml"/>
  <Override PartName="/ppt/tags/tag17.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8.xml" ContentType="application/vnd.openxmlformats-officedocument.presentationml.tags+xml"/>
  <Override PartName="/ppt/notesSlides/notesSlide22.xml" ContentType="application/vnd.openxmlformats-officedocument.presentationml.notesSlide+xml"/>
  <Override PartName="/ppt/tags/tag19.xml" ContentType="application/vnd.openxmlformats-officedocument.presentationml.tags+xml"/>
  <Override PartName="/ppt/notesSlides/notesSlide23.xml" ContentType="application/vnd.openxmlformats-officedocument.presentationml.notesSlide+xml"/>
  <Override PartName="/ppt/tags/tag20.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21.xml" ContentType="application/vnd.openxmlformats-officedocument.presentationml.tags+xml"/>
  <Override PartName="/ppt/notesSlides/notesSlide26.xml" ContentType="application/vnd.openxmlformats-officedocument.presentationml.notesSlide+xml"/>
  <Override PartName="/ppt/tags/tag22.xml" ContentType="application/vnd.openxmlformats-officedocument.presentationml.tags+xml"/>
  <Override PartName="/ppt/notesSlides/notesSlide27.xml" ContentType="application/vnd.openxmlformats-officedocument.presentationml.notesSlide+xml"/>
  <Override PartName="/ppt/tags/tag23.xml" ContentType="application/vnd.openxmlformats-officedocument.presentationml.tags+xml"/>
  <Override PartName="/ppt/notesSlides/notesSlide28.xml" ContentType="application/vnd.openxmlformats-officedocument.presentationml.notesSlide+xml"/>
  <Override PartName="/ppt/tags/tag24.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25.xml" ContentType="application/vnd.openxmlformats-officedocument.presentationml.tags+xml"/>
  <Override PartName="/ppt/notesSlides/notesSlide31.xml" ContentType="application/vnd.openxmlformats-officedocument.presentationml.notesSlide+xml"/>
  <Override PartName="/ppt/tags/tag26.xml" ContentType="application/vnd.openxmlformats-officedocument.presentationml.tags+xml"/>
  <Override PartName="/ppt/notesSlides/notesSlide32.xml" ContentType="application/vnd.openxmlformats-officedocument.presentationml.notesSlide+xml"/>
  <Override PartName="/ppt/tags/tag27.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28.xml" ContentType="application/vnd.openxmlformats-officedocument.presentationml.tags+xml"/>
  <Override PartName="/ppt/notesSlides/notesSlide35.xml" ContentType="application/vnd.openxmlformats-officedocument.presentationml.notesSlide+xml"/>
  <Override PartName="/ppt/tags/tag29.xml" ContentType="application/vnd.openxmlformats-officedocument.presentationml.tags+xml"/>
  <Override PartName="/ppt/notesSlides/notesSlide36.xml" ContentType="application/vnd.openxmlformats-officedocument.presentationml.notesSlide+xml"/>
  <Override PartName="/ppt/tags/tag30.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31.xml" ContentType="application/vnd.openxmlformats-officedocument.presentationml.tags+xml"/>
  <Override PartName="/ppt/notesSlides/notesSlide39.xml" ContentType="application/vnd.openxmlformats-officedocument.presentationml.notesSlide+xml"/>
  <Override PartName="/ppt/tags/tag32.xml" ContentType="application/vnd.openxmlformats-officedocument.presentationml.tags+xml"/>
  <Override PartName="/ppt/notesSlides/notesSlide40.xml" ContentType="application/vnd.openxmlformats-officedocument.presentationml.notesSlide+xml"/>
  <Override PartName="/ppt/tags/tag33.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34.xml" ContentType="application/vnd.openxmlformats-officedocument.presentationml.tags+xml"/>
  <Override PartName="/ppt/notesSlides/notesSlide43.xml" ContentType="application/vnd.openxmlformats-officedocument.presentationml.notesSlide+xml"/>
  <Override PartName="/ppt/tags/tag35.xml" ContentType="application/vnd.openxmlformats-officedocument.presentationml.tag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ags/tag36.xml" ContentType="application/vnd.openxmlformats-officedocument.presentationml.tags+xml"/>
  <Override PartName="/ppt/notesSlides/notesSlide46.xml" ContentType="application/vnd.openxmlformats-officedocument.presentationml.notesSlide+xml"/>
  <Override PartName="/ppt/tags/tag37.xml" ContentType="application/vnd.openxmlformats-officedocument.presentationml.tags+xml"/>
  <Override PartName="/ppt/notesSlides/notesSlide47.xml" ContentType="application/vnd.openxmlformats-officedocument.presentationml.notesSlide+xml"/>
  <Override PartName="/ppt/tags/tag38.xml" ContentType="application/vnd.openxmlformats-officedocument.presentationml.tag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ags/tag39.xml" ContentType="application/vnd.openxmlformats-officedocument.presentationml.tags+xml"/>
  <Override PartName="/ppt/notesSlides/notesSlide50.xml" ContentType="application/vnd.openxmlformats-officedocument.presentationml.notesSlide+xml"/>
  <Override PartName="/ppt/tags/tag40.xml" ContentType="application/vnd.openxmlformats-officedocument.presentationml.tags+xml"/>
  <Override PartName="/ppt/notesSlides/notesSlide51.xml" ContentType="application/vnd.openxmlformats-officedocument.presentationml.notesSlide+xml"/>
  <Override PartName="/ppt/tags/tag41.xml" ContentType="application/vnd.openxmlformats-officedocument.presentationml.tags+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tags/tag42.xml" ContentType="application/vnd.openxmlformats-officedocument.presentationml.tags+xml"/>
  <Override PartName="/ppt/notesSlides/notesSlide54.xml" ContentType="application/vnd.openxmlformats-officedocument.presentationml.notesSlide+xml"/>
  <Override PartName="/ppt/tags/tag43.xml" ContentType="application/vnd.openxmlformats-officedocument.presentationml.tags+xml"/>
  <Override PartName="/ppt/notesSlides/notesSlide55.xml" ContentType="application/vnd.openxmlformats-officedocument.presentationml.notesSlide+xml"/>
  <Override PartName="/ppt/tags/tag44.xml" ContentType="application/vnd.openxmlformats-officedocument.presentationml.tags+xml"/>
  <Override PartName="/ppt/notesSlides/notesSlide56.xml" ContentType="application/vnd.openxmlformats-officedocument.presentationml.notesSlide+xml"/>
  <Override PartName="/ppt/tags/tag45.xml" ContentType="application/vnd.openxmlformats-officedocument.presentationml.tags+xml"/>
  <Override PartName="/ppt/notesSlides/notesSlide57.xml" ContentType="application/vnd.openxmlformats-officedocument.presentationml.notesSlide+xml"/>
  <Override PartName="/ppt/tags/tag46.xml" ContentType="application/vnd.openxmlformats-officedocument.presentationml.tags+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tags/tag47.xml" ContentType="application/vnd.openxmlformats-officedocument.presentationml.tags+xml"/>
  <Override PartName="/ppt/notesSlides/notesSlide60.xml" ContentType="application/vnd.openxmlformats-officedocument.presentationml.notesSlide+xml"/>
  <Override PartName="/ppt/tags/tag48.xml" ContentType="application/vnd.openxmlformats-officedocument.presentationml.tags+xml"/>
  <Override PartName="/ppt/notesSlides/notesSlide61.xml" ContentType="application/vnd.openxmlformats-officedocument.presentationml.notesSlide+xml"/>
  <Override PartName="/ppt/tags/tag49.xml" ContentType="application/vnd.openxmlformats-officedocument.presentationml.tags+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tags/tag50.xml" ContentType="application/vnd.openxmlformats-officedocument.presentationml.tags+xml"/>
  <Override PartName="/ppt/notesSlides/notesSlide64.xml" ContentType="application/vnd.openxmlformats-officedocument.presentationml.notesSlide+xml"/>
  <Override PartName="/ppt/tags/tag51.xml" ContentType="application/vnd.openxmlformats-officedocument.presentationml.tags+xml"/>
  <Override PartName="/ppt/notesSlides/notesSlide65.xml" ContentType="application/vnd.openxmlformats-officedocument.presentationml.notesSlide+xml"/>
  <Override PartName="/ppt/tags/tag52.xml" ContentType="application/vnd.openxmlformats-officedocument.presentationml.tags+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tags/tag53.xml" ContentType="application/vnd.openxmlformats-officedocument.presentationml.tags+xml"/>
  <Override PartName="/ppt/notesSlides/notesSlide68.xml" ContentType="application/vnd.openxmlformats-officedocument.presentationml.notesSlide+xml"/>
  <Override PartName="/ppt/tags/tag54.xml" ContentType="application/vnd.openxmlformats-officedocument.presentationml.tags+xml"/>
  <Override PartName="/ppt/notesSlides/notesSlide69.xml" ContentType="application/vnd.openxmlformats-officedocument.presentationml.notesSlide+xml"/>
  <Override PartName="/ppt/tags/tag55.xml" ContentType="application/vnd.openxmlformats-officedocument.presentationml.tags+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tags/tag56.xml" ContentType="application/vnd.openxmlformats-officedocument.presentationml.tags+xml"/>
  <Override PartName="/ppt/notesSlides/notesSlide72.xml" ContentType="application/vnd.openxmlformats-officedocument.presentationml.notesSlide+xml"/>
  <Override PartName="/ppt/tags/tag57.xml" ContentType="application/vnd.openxmlformats-officedocument.presentationml.tags+xml"/>
  <Override PartName="/ppt/notesSlides/notesSlide73.xml" ContentType="application/vnd.openxmlformats-officedocument.presentationml.notesSlide+xml"/>
  <Override PartName="/ppt/tags/tag58.xml" ContentType="application/vnd.openxmlformats-officedocument.presentationml.tags+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tags/tag59.xml" ContentType="application/vnd.openxmlformats-officedocument.presentationml.tags+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tags/tag60.xml" ContentType="application/vnd.openxmlformats-officedocument.presentationml.tags+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tags/tag61.xml" ContentType="application/vnd.openxmlformats-officedocument.presentationml.tags+xml"/>
  <Override PartName="/ppt/notesSlides/notesSlide80.xml" ContentType="application/vnd.openxmlformats-officedocument.presentationml.notesSlide+xml"/>
  <Override PartName="/ppt/tags/tag62.xml" ContentType="application/vnd.openxmlformats-officedocument.presentationml.tags+xml"/>
  <Override PartName="/ppt/notesSlides/notesSlide81.xml" ContentType="application/vnd.openxmlformats-officedocument.presentationml.notesSlide+xml"/>
  <Override PartName="/ppt/tags/tag63.xml" ContentType="application/vnd.openxmlformats-officedocument.presentationml.tags+xml"/>
  <Override PartName="/ppt/notesSlides/notesSlide82.xml" ContentType="application/vnd.openxmlformats-officedocument.presentationml.notesSlide+xml"/>
  <Override PartName="/ppt/tags/tag64.xml" ContentType="application/vnd.openxmlformats-officedocument.presentationml.tags+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tags/tag65.xml" ContentType="application/vnd.openxmlformats-officedocument.presentationml.tags+xml"/>
  <Override PartName="/ppt/notesSlides/notesSlide85.xml" ContentType="application/vnd.openxmlformats-officedocument.presentationml.notesSlide+xml"/>
  <Override PartName="/ppt/tags/tag66.xml" ContentType="application/vnd.openxmlformats-officedocument.presentationml.tags+xml"/>
  <Override PartName="/ppt/notesSlides/notesSlide86.xml" ContentType="application/vnd.openxmlformats-officedocument.presentationml.notesSlide+xml"/>
  <Override PartName="/ppt/tags/tag67.xml" ContentType="application/vnd.openxmlformats-officedocument.presentationml.tags+xml"/>
  <Override PartName="/ppt/notesSlides/notesSlide87.xml" ContentType="application/vnd.openxmlformats-officedocument.presentationml.notesSlide+xml"/>
  <Override PartName="/ppt/tags/tag68.xml" ContentType="application/vnd.openxmlformats-officedocument.presentationml.tags+xml"/>
  <Override PartName="/ppt/notesSlides/notesSlide88.xml" ContentType="application/vnd.openxmlformats-officedocument.presentationml.notesSlide+xml"/>
  <Override PartName="/ppt/tags/tag69.xml" ContentType="application/vnd.openxmlformats-officedocument.presentationml.tags+xml"/>
  <Override PartName="/ppt/notesSlides/notesSlide89.xml" ContentType="application/vnd.openxmlformats-officedocument.presentationml.notesSlide+xml"/>
  <Override PartName="/ppt/tags/tag70.xml" ContentType="application/vnd.openxmlformats-officedocument.presentationml.tags+xml"/>
  <Override PartName="/ppt/notesSlides/notesSlide90.xml" ContentType="application/vnd.openxmlformats-officedocument.presentationml.notesSlide+xml"/>
  <Override PartName="/ppt/tags/tag71.xml" ContentType="application/vnd.openxmlformats-officedocument.presentationml.tags+xml"/>
  <Override PartName="/ppt/notesSlides/notesSlide91.xml" ContentType="application/vnd.openxmlformats-officedocument.presentationml.notesSlide+xml"/>
  <Override PartName="/ppt/tags/tag72.xml" ContentType="application/vnd.openxmlformats-officedocument.presentationml.tags+xml"/>
  <Override PartName="/ppt/notesSlides/notesSlide92.xml" ContentType="application/vnd.openxmlformats-officedocument.presentationml.notesSlide+xml"/>
  <Override PartName="/ppt/tags/tag73.xml" ContentType="application/vnd.openxmlformats-officedocument.presentationml.tags+xml"/>
  <Override PartName="/ppt/notesSlides/notesSlide93.xml" ContentType="application/vnd.openxmlformats-officedocument.presentationml.notesSlide+xml"/>
  <Override PartName="/ppt/tags/tag74.xml" ContentType="application/vnd.openxmlformats-officedocument.presentationml.tags+xml"/>
  <Override PartName="/ppt/notesSlides/notesSlide94.xml" ContentType="application/vnd.openxmlformats-officedocument.presentationml.notesSlide+xml"/>
  <Override PartName="/ppt/tags/tag75.xml" ContentType="application/vnd.openxmlformats-officedocument.presentationml.tags+xml"/>
  <Override PartName="/ppt/notesSlides/notesSlide95.xml" ContentType="application/vnd.openxmlformats-officedocument.presentationml.notesSlide+xml"/>
  <Override PartName="/ppt/tags/tag76.xml" ContentType="application/vnd.openxmlformats-officedocument.presentationml.tags+xml"/>
  <Override PartName="/ppt/notesSlides/notesSlide96.xml" ContentType="application/vnd.openxmlformats-officedocument.presentationml.notesSlide+xml"/>
  <Override PartName="/ppt/tags/tag77.xml" ContentType="application/vnd.openxmlformats-officedocument.presentationml.tags+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tags/tag78.xml" ContentType="application/vnd.openxmlformats-officedocument.presentationml.tags+xml"/>
  <Override PartName="/ppt/notesSlides/notesSlide99.xml" ContentType="application/vnd.openxmlformats-officedocument.presentationml.notesSlide+xml"/>
  <Override PartName="/ppt/tags/tag79.xml" ContentType="application/vnd.openxmlformats-officedocument.presentationml.tags+xml"/>
  <Override PartName="/ppt/notesSlides/notesSlide100.xml" ContentType="application/vnd.openxmlformats-officedocument.presentationml.notesSlide+xml"/>
  <Override PartName="/ppt/tags/tag80.xml" ContentType="application/vnd.openxmlformats-officedocument.presentationml.tags+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tags/tag81.xml" ContentType="application/vnd.openxmlformats-officedocument.presentationml.tags+xml"/>
  <Override PartName="/ppt/notesSlides/notesSlide103.xml" ContentType="application/vnd.openxmlformats-officedocument.presentationml.notesSlide+xml"/>
  <Override PartName="/ppt/tags/tag82.xml" ContentType="application/vnd.openxmlformats-officedocument.presentationml.tags+xml"/>
  <Override PartName="/ppt/notesSlides/notesSlide104.xml" ContentType="application/vnd.openxmlformats-officedocument.presentationml.notesSlide+xml"/>
  <Override PartName="/ppt/tags/tag83.xml" ContentType="application/vnd.openxmlformats-officedocument.presentationml.tags+xml"/>
  <Override PartName="/ppt/notesSlides/notesSlide105.xml" ContentType="application/vnd.openxmlformats-officedocument.presentationml.notesSlide+xml"/>
  <Override PartName="/ppt/tags/tag84.xml" ContentType="application/vnd.openxmlformats-officedocument.presentationml.tags+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tags/tag85.xml" ContentType="application/vnd.openxmlformats-officedocument.presentationml.tags+xml"/>
  <Override PartName="/ppt/notesSlides/notesSlide108.xml" ContentType="application/vnd.openxmlformats-officedocument.presentationml.notesSlide+xml"/>
  <Override PartName="/ppt/tags/tag86.xml" ContentType="application/vnd.openxmlformats-officedocument.presentationml.tags+xml"/>
  <Override PartName="/ppt/notesSlides/notesSlide109.xml" ContentType="application/vnd.openxmlformats-officedocument.presentationml.notesSlide+xml"/>
  <Override PartName="/ppt/tags/tag87.xml" ContentType="application/vnd.openxmlformats-officedocument.presentationml.tags+xml"/>
  <Override PartName="/ppt/notesSlides/notesSlide110.xml" ContentType="application/vnd.openxmlformats-officedocument.presentationml.notesSlide+xml"/>
  <Override PartName="/ppt/tags/tag88.xml" ContentType="application/vnd.openxmlformats-officedocument.presentationml.tags+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tags/tag89.xml" ContentType="application/vnd.openxmlformats-officedocument.presentationml.tags+xml"/>
  <Override PartName="/ppt/notesSlides/notesSlide113.xml" ContentType="application/vnd.openxmlformats-officedocument.presentationml.notesSlide+xml"/>
  <Override PartName="/ppt/tags/tag90.xml" ContentType="application/vnd.openxmlformats-officedocument.presentationml.tags+xml"/>
  <Override PartName="/ppt/notesSlides/notesSlide114.xml" ContentType="application/vnd.openxmlformats-officedocument.presentationml.notesSlide+xml"/>
  <Override PartName="/ppt/tags/tag91.xml" ContentType="application/vnd.openxmlformats-officedocument.presentationml.tags+xml"/>
  <Override PartName="/ppt/notesSlides/notesSlide115.xml" ContentType="application/vnd.openxmlformats-officedocument.presentationml.notesSlide+xml"/>
  <Override PartName="/ppt/tags/tag92.xml" ContentType="application/vnd.openxmlformats-officedocument.presentationml.tags+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tags/tag93.xml" ContentType="application/vnd.openxmlformats-officedocument.presentationml.tags+xml"/>
  <Override PartName="/ppt/notesSlides/notesSlide118.xml" ContentType="application/vnd.openxmlformats-officedocument.presentationml.notesSlide+xml"/>
  <Override PartName="/ppt/tags/tag94.xml" ContentType="application/vnd.openxmlformats-officedocument.presentationml.tags+xml"/>
  <Override PartName="/ppt/notesSlides/notesSlide119.xml" ContentType="application/vnd.openxmlformats-officedocument.presentationml.notesSlide+xml"/>
  <Override PartName="/ppt/tags/tag95.xml" ContentType="application/vnd.openxmlformats-officedocument.presentationml.tags+xml"/>
  <Override PartName="/ppt/notesSlides/notesSlide120.xml" ContentType="application/vnd.openxmlformats-officedocument.presentationml.notesSlide+xml"/>
  <Override PartName="/ppt/tags/tag96.xml" ContentType="application/vnd.openxmlformats-officedocument.presentationml.tags+xml"/>
  <Override PartName="/ppt/notesSlides/notesSlide121.xml" ContentType="application/vnd.openxmlformats-officedocument.presentationml.notesSlide+xml"/>
  <Override PartName="/ppt/tags/tag97.xml" ContentType="application/vnd.openxmlformats-officedocument.presentationml.tags+xml"/>
  <Override PartName="/ppt/notesSlides/notesSlide122.xml" ContentType="application/vnd.openxmlformats-officedocument.presentationml.notesSlide+xml"/>
  <Override PartName="/ppt/tags/tag98.xml" ContentType="application/vnd.openxmlformats-officedocument.presentationml.tags+xml"/>
  <Override PartName="/ppt/notesSlides/notesSlide123.xml" ContentType="application/vnd.openxmlformats-officedocument.presentationml.notesSlide+xml"/>
  <Override PartName="/ppt/tags/tag99.xml" ContentType="application/vnd.openxmlformats-officedocument.presentationml.tags+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tags/tag100.xml" ContentType="application/vnd.openxmlformats-officedocument.presentationml.tags+xml"/>
  <Override PartName="/ppt/notesSlides/notesSlide126.xml" ContentType="application/vnd.openxmlformats-officedocument.presentationml.notesSlide+xml"/>
  <Override PartName="/ppt/tags/tag101.xml" ContentType="application/vnd.openxmlformats-officedocument.presentationml.tags+xml"/>
  <Override PartName="/ppt/notesSlides/notesSlide127.xml" ContentType="application/vnd.openxmlformats-officedocument.presentationml.notesSlide+xml"/>
  <Override PartName="/ppt/tags/tag102.xml" ContentType="application/vnd.openxmlformats-officedocument.presentationml.tags+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tags/tag103.xml" ContentType="application/vnd.openxmlformats-officedocument.presentationml.tags+xml"/>
  <Override PartName="/ppt/notesSlides/notesSlide130.xml" ContentType="application/vnd.openxmlformats-officedocument.presentationml.notesSlide+xml"/>
  <Override PartName="/ppt/tags/tag104.xml" ContentType="application/vnd.openxmlformats-officedocument.presentationml.tags+xml"/>
  <Override PartName="/ppt/notesSlides/notesSlide131.xml" ContentType="application/vnd.openxmlformats-officedocument.presentationml.notesSlide+xml"/>
  <Override PartName="/ppt/tags/tag105.xml" ContentType="application/vnd.openxmlformats-officedocument.presentationml.tags+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tags/tag106.xml" ContentType="application/vnd.openxmlformats-officedocument.presentationml.tags+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tags/tag107.xml" ContentType="application/vnd.openxmlformats-officedocument.presentationml.tags+xml"/>
  <Override PartName="/ppt/notesSlides/notesSlide136.xml" ContentType="application/vnd.openxmlformats-officedocument.presentationml.notesSlide+xml"/>
  <Override PartName="/ppt/tags/tag108.xml" ContentType="application/vnd.openxmlformats-officedocument.presentationml.tags+xml"/>
  <Override PartName="/ppt/notesSlides/notesSlide137.xml" ContentType="application/vnd.openxmlformats-officedocument.presentationml.notesSlide+xml"/>
  <Override PartName="/ppt/tags/tag109.xml" ContentType="application/vnd.openxmlformats-officedocument.presentationml.tags+xml"/>
  <Override PartName="/ppt/notesSlides/notesSlide138.xml" ContentType="application/vnd.openxmlformats-officedocument.presentationml.notesSlide+xml"/>
  <Override PartName="/ppt/tags/tag110.xml" ContentType="application/vnd.openxmlformats-officedocument.presentationml.tags+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tags/tag111.xml" ContentType="application/vnd.openxmlformats-officedocument.presentationml.tags+xml"/>
  <Override PartName="/ppt/notesSlides/notesSlide141.xml" ContentType="application/vnd.openxmlformats-officedocument.presentationml.notesSlide+xml"/>
  <Override PartName="/ppt/tags/tag112.xml" ContentType="application/vnd.openxmlformats-officedocument.presentationml.tags+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tags/tag113.xml" ContentType="application/vnd.openxmlformats-officedocument.presentationml.tags+xml"/>
  <Override PartName="/ppt/notesSlides/notesSlide144.xml" ContentType="application/vnd.openxmlformats-officedocument.presentationml.notesSlide+xml"/>
  <Override PartName="/ppt/tags/tag114.xml" ContentType="application/vnd.openxmlformats-officedocument.presentationml.tags+xml"/>
  <Override PartName="/ppt/notesSlides/notesSlide145.xml" ContentType="application/vnd.openxmlformats-officedocument.presentationml.notesSlide+xml"/>
  <Override PartName="/ppt/tags/tag115.xml" ContentType="application/vnd.openxmlformats-officedocument.presentationml.tags+xml"/>
  <Override PartName="/ppt/notesSlides/notesSlide146.xml" ContentType="application/vnd.openxmlformats-officedocument.presentationml.notesSlide+xml"/>
  <Override PartName="/ppt/tags/tag116.xml" ContentType="application/vnd.openxmlformats-officedocument.presentationml.tags+xml"/>
  <Override PartName="/ppt/notesSlides/notesSlide147.xml" ContentType="application/vnd.openxmlformats-officedocument.presentationml.notesSlide+xml"/>
  <Override PartName="/ppt/tags/tag117.xml" ContentType="application/vnd.openxmlformats-officedocument.presentationml.tags+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tags/tag118.xml" ContentType="application/vnd.openxmlformats-officedocument.presentationml.tags+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tags/tag119.xml" ContentType="application/vnd.openxmlformats-officedocument.presentationml.tags+xml"/>
  <Override PartName="/ppt/notesSlides/notesSlide152.xml" ContentType="application/vnd.openxmlformats-officedocument.presentationml.notesSlide+xml"/>
  <Override PartName="/ppt/tags/tag120.xml" ContentType="application/vnd.openxmlformats-officedocument.presentationml.tags+xml"/>
  <Override PartName="/ppt/notesSlides/notesSlide153.xml" ContentType="application/vnd.openxmlformats-officedocument.presentationml.notesSlide+xml"/>
  <Override PartName="/ppt/tags/tag121.xml" ContentType="application/vnd.openxmlformats-officedocument.presentationml.tags+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tags/tag122.xml" ContentType="application/vnd.openxmlformats-officedocument.presentationml.tags+xml"/>
  <Override PartName="/ppt/notesSlides/notesSlide156.xml" ContentType="application/vnd.openxmlformats-officedocument.presentationml.notesSlide+xml"/>
  <Override PartName="/ppt/tags/tag123.xml" ContentType="application/vnd.openxmlformats-officedocument.presentationml.tags+xml"/>
  <Override PartName="/ppt/notesSlides/notesSlide157.xml" ContentType="application/vnd.openxmlformats-officedocument.presentationml.notesSlide+xml"/>
  <Override PartName="/ppt/tags/tag124.xml" ContentType="application/vnd.openxmlformats-officedocument.presentationml.tags+xml"/>
  <Override PartName="/ppt/notesSlides/notesSlide158.xml" ContentType="application/vnd.openxmlformats-officedocument.presentationml.notesSlide+xml"/>
  <Override PartName="/ppt/tags/tag125.xml" ContentType="application/vnd.openxmlformats-officedocument.presentationml.tags+xml"/>
  <Override PartName="/ppt/notesSlides/notesSlide159.xml" ContentType="application/vnd.openxmlformats-officedocument.presentationml.notesSlide+xml"/>
  <Override PartName="/ppt/tags/tag126.xml" ContentType="application/vnd.openxmlformats-officedocument.presentationml.tags+xml"/>
  <Override PartName="/ppt/notesSlides/notesSlide160.xml" ContentType="application/vnd.openxmlformats-officedocument.presentationml.notesSlide+xml"/>
  <Override PartName="/ppt/tags/tag127.xml" ContentType="application/vnd.openxmlformats-officedocument.presentationml.tags+xml"/>
  <Override PartName="/ppt/notesSlides/notesSlide161.xml" ContentType="application/vnd.openxmlformats-officedocument.presentationml.notesSlide+xml"/>
  <Override PartName="/ppt/tags/tag128.xml" ContentType="application/vnd.openxmlformats-officedocument.presentationml.tags+xml"/>
  <Override PartName="/ppt/notesSlides/notesSlide162.xml" ContentType="application/vnd.openxmlformats-officedocument.presentationml.notesSlide+xml"/>
  <Override PartName="/ppt/tags/tag129.xml" ContentType="application/vnd.openxmlformats-officedocument.presentationml.tags+xml"/>
  <Override PartName="/ppt/notesSlides/notesSlide163.xml" ContentType="application/vnd.openxmlformats-officedocument.presentationml.notesSlide+xml"/>
  <Override PartName="/ppt/tags/tag130.xml" ContentType="application/vnd.openxmlformats-officedocument.presentationml.tags+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tags/tag131.xml" ContentType="application/vnd.openxmlformats-officedocument.presentationml.tags+xml"/>
  <Override PartName="/ppt/notesSlides/notesSlide166.xml" ContentType="application/vnd.openxmlformats-officedocument.presentationml.notesSlide+xml"/>
  <Override PartName="/ppt/tags/tag132.xml" ContentType="application/vnd.openxmlformats-officedocument.presentationml.tags+xml"/>
  <Override PartName="/ppt/notesSlides/notesSlide167.xml" ContentType="application/vnd.openxmlformats-officedocument.presentationml.notesSlide+xml"/>
  <Override PartName="/ppt/tags/tag133.xml" ContentType="application/vnd.openxmlformats-officedocument.presentationml.tags+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tags/tag134.xml" ContentType="application/vnd.openxmlformats-officedocument.presentationml.tags+xml"/>
  <Override PartName="/ppt/notesSlides/notesSlide170.xml" ContentType="application/vnd.openxmlformats-officedocument.presentationml.notesSlide+xml"/>
  <Override PartName="/ppt/tags/tag135.xml" ContentType="application/vnd.openxmlformats-officedocument.presentationml.tags+xml"/>
  <Override PartName="/ppt/notesSlides/notesSlide171.xml" ContentType="application/vnd.openxmlformats-officedocument.presentationml.notesSlide+xml"/>
  <Override PartName="/ppt/tags/tag136.xml" ContentType="application/vnd.openxmlformats-officedocument.presentationml.tags+xml"/>
  <Override PartName="/ppt/notesSlides/notesSlide172.xml" ContentType="application/vnd.openxmlformats-officedocument.presentationml.notesSlide+xml"/>
  <Override PartName="/ppt/tags/tag137.xml" ContentType="application/vnd.openxmlformats-officedocument.presentationml.tags+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tags/tag138.xml" ContentType="application/vnd.openxmlformats-officedocument.presentationml.tags+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tags/tag139.xml" ContentType="application/vnd.openxmlformats-officedocument.presentationml.tags+xml"/>
  <Override PartName="/ppt/notesSlides/notesSlide177.xml" ContentType="application/vnd.openxmlformats-officedocument.presentationml.notesSlide+xml"/>
  <Override PartName="/ppt/tags/tag140.xml" ContentType="application/vnd.openxmlformats-officedocument.presentationml.tags+xml"/>
  <Override PartName="/ppt/notesSlides/notesSlide178.xml" ContentType="application/vnd.openxmlformats-officedocument.presentationml.notesSlide+xml"/>
  <Override PartName="/ppt/tags/tag141.xml" ContentType="application/vnd.openxmlformats-officedocument.presentationml.tags+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tags/tag142.xml" ContentType="application/vnd.openxmlformats-officedocument.presentationml.tags+xml"/>
  <Override PartName="/ppt/notesSlides/notesSlide181.xml" ContentType="application/vnd.openxmlformats-officedocument.presentationml.notesSlide+xml"/>
  <Override PartName="/ppt/tags/tag143.xml" ContentType="application/vnd.openxmlformats-officedocument.presentationml.tags+xml"/>
  <Override PartName="/ppt/notesSlides/notesSlide182.xml" ContentType="application/vnd.openxmlformats-officedocument.presentationml.notesSlide+xml"/>
  <Override PartName="/ppt/tags/tag144.xml" ContentType="application/vnd.openxmlformats-officedocument.presentationml.tags+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tags/tag145.xml" ContentType="application/vnd.openxmlformats-officedocument.presentationml.tags+xml"/>
  <Override PartName="/ppt/notesSlides/notesSlide185.xml" ContentType="application/vnd.openxmlformats-officedocument.presentationml.notesSlide+xml"/>
  <Override PartName="/ppt/tags/tag146.xml" ContentType="application/vnd.openxmlformats-officedocument.presentationml.tags+xml"/>
  <Override PartName="/ppt/notesSlides/notesSlide186.xml" ContentType="application/vnd.openxmlformats-officedocument.presentationml.notesSlide+xml"/>
  <Override PartName="/ppt/tags/tag147.xml" ContentType="application/vnd.openxmlformats-officedocument.presentationml.tags+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tags/tag148.xml" ContentType="application/vnd.openxmlformats-officedocument.presentationml.tags+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tags/tag149.xml" ContentType="application/vnd.openxmlformats-officedocument.presentationml.tags+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tags/tag150.xml" ContentType="application/vnd.openxmlformats-officedocument.presentationml.tags+xml"/>
  <Override PartName="/ppt/notesSlides/notesSlide193.xml" ContentType="application/vnd.openxmlformats-officedocument.presentationml.notesSlide+xml"/>
  <Override PartName="/ppt/tags/tag151.xml" ContentType="application/vnd.openxmlformats-officedocument.presentationml.tags+xml"/>
  <Override PartName="/ppt/notesSlides/notesSlide194.xml" ContentType="application/vnd.openxmlformats-officedocument.presentationml.notesSlide+xml"/>
  <Override PartName="/ppt/tags/tag152.xml" ContentType="application/vnd.openxmlformats-officedocument.presentationml.tags+xml"/>
  <Override PartName="/ppt/notesSlides/notesSlide195.xml" ContentType="application/vnd.openxmlformats-officedocument.presentationml.notesSlide+xml"/>
  <Override PartName="/ppt/tags/tag153.xml" ContentType="application/vnd.openxmlformats-officedocument.presentationml.tags+xml"/>
  <Override PartName="/ppt/notesSlides/notesSlide196.xml" ContentType="application/vnd.openxmlformats-officedocument.presentationml.notesSlide+xml"/>
  <Override PartName="/ppt/tags/tag154.xml" ContentType="application/vnd.openxmlformats-officedocument.presentationml.tags+xml"/>
  <Override PartName="/ppt/notesSlides/notesSlide197.xml" ContentType="application/vnd.openxmlformats-officedocument.presentationml.notesSlide+xml"/>
  <Override PartName="/ppt/tags/tag155.xml" ContentType="application/vnd.openxmlformats-officedocument.presentationml.tags+xml"/>
  <Override PartName="/ppt/notesSlides/notesSlide198.xml" ContentType="application/vnd.openxmlformats-officedocument.presentationml.notesSlide+xml"/>
  <Override PartName="/ppt/tags/tag156.xml" ContentType="application/vnd.openxmlformats-officedocument.presentationml.tags+xml"/>
  <Override PartName="/ppt/notesSlides/notesSlide199.xml" ContentType="application/vnd.openxmlformats-officedocument.presentationml.notesSlide+xml"/>
  <Override PartName="/ppt/tags/tag157.xml" ContentType="application/vnd.openxmlformats-officedocument.presentationml.tags+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tags/tag158.xml" ContentType="application/vnd.openxmlformats-officedocument.presentationml.tags+xml"/>
  <Override PartName="/ppt/notesSlides/notesSlide202.xml" ContentType="application/vnd.openxmlformats-officedocument.presentationml.notesSlide+xml"/>
  <Override PartName="/ppt/tags/tag159.xml" ContentType="application/vnd.openxmlformats-officedocument.presentationml.tags+xml"/>
  <Override PartName="/ppt/notesSlides/notesSlide203.xml" ContentType="application/vnd.openxmlformats-officedocument.presentationml.notesSlide+xml"/>
  <Override PartName="/ppt/tags/tag160.xml" ContentType="application/vnd.openxmlformats-officedocument.presentationml.tags+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tags/tag161.xml" ContentType="application/vnd.openxmlformats-officedocument.presentationml.tags+xml"/>
  <Override PartName="/ppt/notesSlides/notesSlide206.xml" ContentType="application/vnd.openxmlformats-officedocument.presentationml.notesSlide+xml"/>
  <Override PartName="/ppt/tags/tag162.xml" ContentType="application/vnd.openxmlformats-officedocument.presentationml.tags+xml"/>
  <Override PartName="/ppt/notesSlides/notesSlide207.xml" ContentType="application/vnd.openxmlformats-officedocument.presentationml.notesSlide+xml"/>
  <Override PartName="/ppt/tags/tag163.xml" ContentType="application/vnd.openxmlformats-officedocument.presentationml.tags+xml"/>
  <Override PartName="/ppt/notesSlides/notesSlide208.xml" ContentType="application/vnd.openxmlformats-officedocument.presentationml.notesSlide+xml"/>
  <Override PartName="/ppt/tags/tag164.xml" ContentType="application/vnd.openxmlformats-officedocument.presentationml.tags+xml"/>
  <Override PartName="/ppt/notesSlides/notesSlide209.xml" ContentType="application/vnd.openxmlformats-officedocument.presentationml.notesSlide+xml"/>
  <Override PartName="/ppt/tags/tag165.xml" ContentType="application/vnd.openxmlformats-officedocument.presentationml.tags+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tags/tag166.xml" ContentType="application/vnd.openxmlformats-officedocument.presentationml.tags+xml"/>
  <Override PartName="/ppt/notesSlides/notesSlide212.xml" ContentType="application/vnd.openxmlformats-officedocument.presentationml.notesSlide+xml"/>
  <Override PartName="/ppt/tags/tag167.xml" ContentType="application/vnd.openxmlformats-officedocument.presentationml.tags+xml"/>
  <Override PartName="/ppt/notesSlides/notesSlide213.xml" ContentType="application/vnd.openxmlformats-officedocument.presentationml.notesSlide+xml"/>
  <Override PartName="/ppt/tags/tag168.xml" ContentType="application/vnd.openxmlformats-officedocument.presentationml.tags+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tags/tag169.xml" ContentType="application/vnd.openxmlformats-officedocument.presentationml.tags+xml"/>
  <Override PartName="/ppt/notesSlides/notesSlide216.xml" ContentType="application/vnd.openxmlformats-officedocument.presentationml.notesSlide+xml"/>
  <Override PartName="/ppt/tags/tag170.xml" ContentType="application/vnd.openxmlformats-officedocument.presentationml.tags+xml"/>
  <Override PartName="/ppt/notesSlides/notesSlide217.xml" ContentType="application/vnd.openxmlformats-officedocument.presentationml.notesSlide+xml"/>
  <Override PartName="/ppt/tags/tag171.xml" ContentType="application/vnd.openxmlformats-officedocument.presentationml.tags+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tags/tag172.xml" ContentType="application/vnd.openxmlformats-officedocument.presentationml.tags+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tags/tag173.xml" ContentType="application/vnd.openxmlformats-officedocument.presentationml.tags+xml"/>
  <Override PartName="/ppt/notesSlides/notesSlide222.xml" ContentType="application/vnd.openxmlformats-officedocument.presentationml.notesSlide+xml"/>
  <Override PartName="/ppt/tags/tag174.xml" ContentType="application/vnd.openxmlformats-officedocument.presentationml.tags+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tags/tag175.xml" ContentType="application/vnd.openxmlformats-officedocument.presentationml.tags+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tags/tag176.xml" ContentType="application/vnd.openxmlformats-officedocument.presentationml.tags+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tags/tag177.xml" ContentType="application/vnd.openxmlformats-officedocument.presentationml.tags+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tags/tag178.xml" ContentType="application/vnd.openxmlformats-officedocument.presentationml.tags+xml"/>
  <Override PartName="/ppt/notesSlides/notesSlide231.xml" ContentType="application/vnd.openxmlformats-officedocument.presentationml.notesSlide+xml"/>
  <Override PartName="/ppt/tags/tag179.xml" ContentType="application/vnd.openxmlformats-officedocument.presentationml.tags+xml"/>
  <Override PartName="/ppt/notesSlides/notesSlide232.xml" ContentType="application/vnd.openxmlformats-officedocument.presentationml.notesSlide+xml"/>
  <Override PartName="/ppt/tags/tag180.xml" ContentType="application/vnd.openxmlformats-officedocument.presentationml.tags+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tags/tag181.xml" ContentType="application/vnd.openxmlformats-officedocument.presentationml.tags+xml"/>
  <Override PartName="/ppt/notesSlides/notesSlide235.xml" ContentType="application/vnd.openxmlformats-officedocument.presentationml.notesSlide+xml"/>
  <Override PartName="/ppt/tags/tag182.xml" ContentType="application/vnd.openxmlformats-officedocument.presentationml.tags+xml"/>
  <Override PartName="/ppt/notesSlides/notesSlide236.xml" ContentType="application/vnd.openxmlformats-officedocument.presentationml.notesSlide+xml"/>
  <Override PartName="/ppt/tags/tag183.xml" ContentType="application/vnd.openxmlformats-officedocument.presentationml.tags+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tags/tag184.xml" ContentType="application/vnd.openxmlformats-officedocument.presentationml.tags+xml"/>
  <Override PartName="/ppt/notesSlides/notesSlide239.xml" ContentType="application/vnd.openxmlformats-officedocument.presentationml.notesSlide+xml"/>
  <Override PartName="/ppt/tags/tag185.xml" ContentType="application/vnd.openxmlformats-officedocument.presentationml.tags+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tags/tag186.xml" ContentType="application/vnd.openxmlformats-officedocument.presentationml.tags+xml"/>
  <Override PartName="/ppt/notesSlides/notesSlide242.xml" ContentType="application/vnd.openxmlformats-officedocument.presentationml.notesSlide+xml"/>
  <Override PartName="/ppt/tags/tag187.xml" ContentType="application/vnd.openxmlformats-officedocument.presentationml.tags+xml"/>
  <Override PartName="/ppt/notesSlides/notesSlide243.xml" ContentType="application/vnd.openxmlformats-officedocument.presentationml.notesSlide+xml"/>
  <Override PartName="/ppt/tags/tag188.xml" ContentType="application/vnd.openxmlformats-officedocument.presentationml.tags+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tags/tag189.xml" ContentType="application/vnd.openxmlformats-officedocument.presentationml.tags+xml"/>
  <Override PartName="/ppt/notesSlides/notesSlide246.xml" ContentType="application/vnd.openxmlformats-officedocument.presentationml.notesSlide+xml"/>
  <Override PartName="/ppt/tags/tag190.xml" ContentType="application/vnd.openxmlformats-officedocument.presentationml.tags+xml"/>
  <Override PartName="/ppt/notesSlides/notesSlide247.xml" ContentType="application/vnd.openxmlformats-officedocument.presentationml.notesSlide+xml"/>
  <Override PartName="/ppt/tags/tag191.xml" ContentType="application/vnd.openxmlformats-officedocument.presentationml.tags+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tags/tag192.xml" ContentType="application/vnd.openxmlformats-officedocument.presentationml.tags+xml"/>
  <Override PartName="/ppt/notesSlides/notesSlide250.xml" ContentType="application/vnd.openxmlformats-officedocument.presentationml.notesSlide+xml"/>
  <Override PartName="/ppt/tags/tag193.xml" ContentType="application/vnd.openxmlformats-officedocument.presentationml.tags+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tags/tag194.xml" ContentType="application/vnd.openxmlformats-officedocument.presentationml.tags+xml"/>
  <Override PartName="/ppt/notesSlides/notesSlide253.xml" ContentType="application/vnd.openxmlformats-officedocument.presentationml.notesSlide+xml"/>
  <Override PartName="/ppt/tags/tag195.xml" ContentType="application/vnd.openxmlformats-officedocument.presentationml.tags+xml"/>
  <Override PartName="/ppt/notesSlides/notesSlide254.xml" ContentType="application/vnd.openxmlformats-officedocument.presentationml.notesSlide+xml"/>
  <Override PartName="/ppt/tags/tag196.xml" ContentType="application/vnd.openxmlformats-officedocument.presentationml.tags+xml"/>
  <Override PartName="/ppt/notesSlides/notesSlide255.xml" ContentType="application/vnd.openxmlformats-officedocument.presentationml.notesSlide+xml"/>
  <Override PartName="/ppt/tags/tag197.xml" ContentType="application/vnd.openxmlformats-officedocument.presentationml.tags+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tags/tag198.xml" ContentType="application/vnd.openxmlformats-officedocument.presentationml.tags+xml"/>
  <Override PartName="/ppt/notesSlides/notesSlide258.xml" ContentType="application/vnd.openxmlformats-officedocument.presentationml.notesSlide+xml"/>
  <Override PartName="/ppt/tags/tag199.xml" ContentType="application/vnd.openxmlformats-officedocument.presentationml.tags+xml"/>
  <Override PartName="/ppt/notesSlides/notesSlide259.xml" ContentType="application/vnd.openxmlformats-officedocument.presentationml.notesSlide+xml"/>
  <Override PartName="/ppt/tags/tag200.xml" ContentType="application/vnd.openxmlformats-officedocument.presentationml.tags+xml"/>
  <Override PartName="/ppt/notesSlides/notesSlide260.xml" ContentType="application/vnd.openxmlformats-officedocument.presentationml.notesSlide+xml"/>
  <Override PartName="/ppt/tags/tag201.xml" ContentType="application/vnd.openxmlformats-officedocument.presentationml.tags+xml"/>
  <Override PartName="/ppt/notesSlides/notesSlide261.xml" ContentType="application/vnd.openxmlformats-officedocument.presentationml.notesSlide+xml"/>
  <Override PartName="/ppt/tags/tag202.xml" ContentType="application/vnd.openxmlformats-officedocument.presentationml.tags+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tags/tag203.xml" ContentType="application/vnd.openxmlformats-officedocument.presentationml.tags+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tags/tag204.xml" ContentType="application/vnd.openxmlformats-officedocument.presentationml.tags+xml"/>
  <Override PartName="/ppt/notesSlides/notesSlide266.xml" ContentType="application/vnd.openxmlformats-officedocument.presentationml.notesSlide+xml"/>
  <Override PartName="/ppt/tags/tag205.xml" ContentType="application/vnd.openxmlformats-officedocument.presentationml.tags+xml"/>
  <Override PartName="/ppt/notesSlides/notesSlide267.xml" ContentType="application/vnd.openxmlformats-officedocument.presentationml.notesSlide+xml"/>
  <Override PartName="/ppt/tags/tag206.xml" ContentType="application/vnd.openxmlformats-officedocument.presentationml.tags+xml"/>
  <Override PartName="/ppt/notesSlides/notesSlide268.xml" ContentType="application/vnd.openxmlformats-officedocument.presentationml.notesSlide+xml"/>
  <Override PartName="/ppt/notesSlides/notesSlide269.xml" ContentType="application/vnd.openxmlformats-officedocument.presentationml.notesSlide+xml"/>
  <Override PartName="/ppt/tags/tag207.xml" ContentType="application/vnd.openxmlformats-officedocument.presentationml.tags+xml"/>
  <Override PartName="/ppt/notesSlides/notesSlide270.xml" ContentType="application/vnd.openxmlformats-officedocument.presentationml.notesSlide+xml"/>
  <Override PartName="/ppt/tags/tag208.xml" ContentType="application/vnd.openxmlformats-officedocument.presentationml.tags+xml"/>
  <Override PartName="/ppt/notesSlides/notesSlide271.xml" ContentType="application/vnd.openxmlformats-officedocument.presentationml.notesSlide+xml"/>
  <Override PartName="/ppt/notesSlides/notesSlide272.xml" ContentType="application/vnd.openxmlformats-officedocument.presentationml.notesSlide+xml"/>
  <Override PartName="/ppt/tags/tag209.xml" ContentType="application/vnd.openxmlformats-officedocument.presentationml.tags+xml"/>
  <Override PartName="/ppt/notesSlides/notesSlide273.xml" ContentType="application/vnd.openxmlformats-officedocument.presentationml.notesSlide+xml"/>
  <Override PartName="/ppt/tags/tag210.xml" ContentType="application/vnd.openxmlformats-officedocument.presentationml.tags+xml"/>
  <Override PartName="/ppt/notesSlides/notesSlide274.xml" ContentType="application/vnd.openxmlformats-officedocument.presentationml.notesSlide+xml"/>
  <Override PartName="/ppt/tags/tag211.xml" ContentType="application/vnd.openxmlformats-officedocument.presentationml.tags+xml"/>
  <Override PartName="/ppt/notesSlides/notesSlide275.xml" ContentType="application/vnd.openxmlformats-officedocument.presentationml.notesSlide+xml"/>
  <Override PartName="/ppt/tags/tag212.xml" ContentType="application/vnd.openxmlformats-officedocument.presentationml.tags+xml"/>
  <Override PartName="/ppt/notesSlides/notesSlide276.xml" ContentType="application/vnd.openxmlformats-officedocument.presentationml.notesSlide+xml"/>
  <Override PartName="/ppt/notesSlides/notesSlide277.xml" ContentType="application/vnd.openxmlformats-officedocument.presentationml.notesSlide+xml"/>
  <Override PartName="/ppt/tags/tag213.xml" ContentType="application/vnd.openxmlformats-officedocument.presentationml.tags+xml"/>
  <Override PartName="/ppt/notesSlides/notesSlide278.xml" ContentType="application/vnd.openxmlformats-officedocument.presentationml.notesSlide+xml"/>
  <Override PartName="/ppt/tags/tag214.xml" ContentType="application/vnd.openxmlformats-officedocument.presentationml.tags+xml"/>
  <Override PartName="/ppt/notesSlides/notesSlide279.xml" ContentType="application/vnd.openxmlformats-officedocument.presentationml.notesSlide+xml"/>
  <Override PartName="/ppt/tags/tag215.xml" ContentType="application/vnd.openxmlformats-officedocument.presentationml.tags+xml"/>
  <Override PartName="/ppt/notesSlides/notesSlide280.xml" ContentType="application/vnd.openxmlformats-officedocument.presentationml.notesSlide+xml"/>
  <Override PartName="/ppt/notesSlides/notesSlide281.xml" ContentType="application/vnd.openxmlformats-officedocument.presentationml.notesSlide+xml"/>
  <Override PartName="/ppt/tags/tag216.xml" ContentType="application/vnd.openxmlformats-officedocument.presentationml.tags+xml"/>
  <Override PartName="/ppt/notesSlides/notesSlide282.xml" ContentType="application/vnd.openxmlformats-officedocument.presentationml.notesSlide+xml"/>
  <Override PartName="/ppt/notesSlides/notesSlide283.xml" ContentType="application/vnd.openxmlformats-officedocument.presentationml.notesSlide+xml"/>
  <Override PartName="/ppt/tags/tag217.xml" ContentType="application/vnd.openxmlformats-officedocument.presentationml.tags+xml"/>
  <Override PartName="/ppt/notesSlides/notesSlide284.xml" ContentType="application/vnd.openxmlformats-officedocument.presentationml.notesSlide+xml"/>
  <Override PartName="/ppt/tags/tag218.xml" ContentType="application/vnd.openxmlformats-officedocument.presentationml.tags+xml"/>
  <Override PartName="/ppt/notesSlides/notesSlide285.xml" ContentType="application/vnd.openxmlformats-officedocument.presentationml.notesSlide+xml"/>
  <Override PartName="/ppt/tags/tag219.xml" ContentType="application/vnd.openxmlformats-officedocument.presentationml.tags+xml"/>
  <Override PartName="/ppt/notesSlides/notesSlide286.xml" ContentType="application/vnd.openxmlformats-officedocument.presentationml.notesSlide+xml"/>
  <Override PartName="/ppt/notesSlides/notesSlide287.xml" ContentType="application/vnd.openxmlformats-officedocument.presentationml.notesSlide+xml"/>
  <Override PartName="/ppt/tags/tag220.xml" ContentType="application/vnd.openxmlformats-officedocument.presentationml.tags+xml"/>
  <Override PartName="/ppt/notesSlides/notesSlide288.xml" ContentType="application/vnd.openxmlformats-officedocument.presentationml.notesSlide+xml"/>
  <Override PartName="/ppt/tags/tag221.xml" ContentType="application/vnd.openxmlformats-officedocument.presentationml.tags+xml"/>
  <Override PartName="/ppt/notesSlides/notesSlide289.xml" ContentType="application/vnd.openxmlformats-officedocument.presentationml.notesSlide+xml"/>
  <Override PartName="/ppt/tags/tag222.xml" ContentType="application/vnd.openxmlformats-officedocument.presentationml.tags+xml"/>
  <Override PartName="/ppt/notesSlides/notesSlide290.xml" ContentType="application/vnd.openxmlformats-officedocument.presentationml.notesSlide+xml"/>
  <Override PartName="/ppt/notesSlides/notesSlide291.xml" ContentType="application/vnd.openxmlformats-officedocument.presentationml.notesSlide+xml"/>
  <Override PartName="/ppt/tags/tag223.xml" ContentType="application/vnd.openxmlformats-officedocument.presentationml.tags+xml"/>
  <Override PartName="/ppt/notesSlides/notesSlide292.xml" ContentType="application/vnd.openxmlformats-officedocument.presentationml.notesSlide+xml"/>
  <Override PartName="/ppt/tags/tag224.xml" ContentType="application/vnd.openxmlformats-officedocument.presentationml.tags+xml"/>
  <Override PartName="/ppt/notesSlides/notesSlide293.xml" ContentType="application/vnd.openxmlformats-officedocument.presentationml.notesSlide+xml"/>
  <Override PartName="/ppt/tags/tag225.xml" ContentType="application/vnd.openxmlformats-officedocument.presentationml.tags+xml"/>
  <Override PartName="/ppt/notesSlides/notesSlide294.xml" ContentType="application/vnd.openxmlformats-officedocument.presentationml.notesSlide+xml"/>
  <Override PartName="/ppt/notesSlides/notesSlide295.xml" ContentType="application/vnd.openxmlformats-officedocument.presentationml.notesSlide+xml"/>
  <Override PartName="/ppt/tags/tag226.xml" ContentType="application/vnd.openxmlformats-officedocument.presentationml.tags+xml"/>
  <Override PartName="/ppt/notesSlides/notesSlide296.xml" ContentType="application/vnd.openxmlformats-officedocument.presentationml.notesSlide+xml"/>
  <Override PartName="/ppt/tags/tag227.xml" ContentType="application/vnd.openxmlformats-officedocument.presentationml.tags+xml"/>
  <Override PartName="/ppt/notesSlides/notesSlide297.xml" ContentType="application/vnd.openxmlformats-officedocument.presentationml.notesSlide+xml"/>
  <Override PartName="/ppt/tags/tag228.xml" ContentType="application/vnd.openxmlformats-officedocument.presentationml.tags+xml"/>
  <Override PartName="/ppt/notesSlides/notesSlide298.xml" ContentType="application/vnd.openxmlformats-officedocument.presentationml.notesSlide+xml"/>
  <Override PartName="/ppt/notesSlides/notesSlide299.xml" ContentType="application/vnd.openxmlformats-officedocument.presentationml.notesSlide+xml"/>
  <Override PartName="/ppt/tags/tag229.xml" ContentType="application/vnd.openxmlformats-officedocument.presentationml.tags+xml"/>
  <Override PartName="/ppt/notesSlides/notesSlide300.xml" ContentType="application/vnd.openxmlformats-officedocument.presentationml.notesSlide+xml"/>
  <Override PartName="/ppt/tags/tag230.xml" ContentType="application/vnd.openxmlformats-officedocument.presentationml.tags+xml"/>
  <Override PartName="/ppt/notesSlides/notesSlide301.xml" ContentType="application/vnd.openxmlformats-officedocument.presentationml.notesSlide+xml"/>
  <Override PartName="/ppt/tags/tag231.xml" ContentType="application/vnd.openxmlformats-officedocument.presentationml.tags+xml"/>
  <Override PartName="/ppt/notesSlides/notesSlide302.xml" ContentType="application/vnd.openxmlformats-officedocument.presentationml.notesSlide+xml"/>
  <Override PartName="/ppt/notesSlides/notesSlide303.xml" ContentType="application/vnd.openxmlformats-officedocument.presentationml.notesSlide+xml"/>
  <Override PartName="/ppt/tags/tag232.xml" ContentType="application/vnd.openxmlformats-officedocument.presentationml.tags+xml"/>
  <Override PartName="/ppt/notesSlides/notesSlide304.xml" ContentType="application/vnd.openxmlformats-officedocument.presentationml.notesSlide+xml"/>
  <Override PartName="/ppt/tags/tag233.xml" ContentType="application/vnd.openxmlformats-officedocument.presentationml.tags+xml"/>
  <Override PartName="/ppt/notesSlides/notesSlide305.xml" ContentType="application/vnd.openxmlformats-officedocument.presentationml.notesSlide+xml"/>
  <Override PartName="/ppt/tags/tag234.xml" ContentType="application/vnd.openxmlformats-officedocument.presentationml.tags+xml"/>
  <Override PartName="/ppt/notesSlides/notesSlide306.xml" ContentType="application/vnd.openxmlformats-officedocument.presentationml.notesSlide+xml"/>
  <Override PartName="/ppt/notesSlides/notesSlide307.xml" ContentType="application/vnd.openxmlformats-officedocument.presentationml.notesSlide+xml"/>
  <Override PartName="/ppt/tags/tag235.xml" ContentType="application/vnd.openxmlformats-officedocument.presentationml.tags+xml"/>
  <Override PartName="/ppt/notesSlides/notesSlide308.xml" ContentType="application/vnd.openxmlformats-officedocument.presentationml.notesSlide+xml"/>
  <Override PartName="/ppt/tags/tag236.xml" ContentType="application/vnd.openxmlformats-officedocument.presentationml.tags+xml"/>
  <Override PartName="/ppt/notesSlides/notesSlide309.xml" ContentType="application/vnd.openxmlformats-officedocument.presentationml.notesSlide+xml"/>
  <Override PartName="/ppt/tags/tag237.xml" ContentType="application/vnd.openxmlformats-officedocument.presentationml.tags+xml"/>
  <Override PartName="/ppt/notesSlides/notesSlide310.xml" ContentType="application/vnd.openxmlformats-officedocument.presentationml.notesSlide+xml"/>
  <Override PartName="/ppt/tags/tag238.xml" ContentType="application/vnd.openxmlformats-officedocument.presentationml.tags+xml"/>
  <Override PartName="/ppt/notesSlides/notesSlide311.xml" ContentType="application/vnd.openxmlformats-officedocument.presentationml.notesSlide+xml"/>
  <Override PartName="/ppt/tags/tag239.xml" ContentType="application/vnd.openxmlformats-officedocument.presentationml.tags+xml"/>
  <Override PartName="/ppt/notesSlides/notesSlide312.xml" ContentType="application/vnd.openxmlformats-officedocument.presentationml.notesSlide+xml"/>
  <Override PartName="/ppt/notesSlides/notesSlide313.xml" ContentType="application/vnd.openxmlformats-officedocument.presentationml.notesSlide+xml"/>
  <Override PartName="/ppt/tags/tag240.xml" ContentType="application/vnd.openxmlformats-officedocument.presentationml.tags+xml"/>
  <Override PartName="/ppt/notesSlides/notesSlide314.xml" ContentType="application/vnd.openxmlformats-officedocument.presentationml.notesSlide+xml"/>
  <Override PartName="/ppt/tags/tag241.xml" ContentType="application/vnd.openxmlformats-officedocument.presentationml.tags+xml"/>
  <Override PartName="/ppt/notesSlides/notesSlide315.xml" ContentType="application/vnd.openxmlformats-officedocument.presentationml.notesSlide+xml"/>
  <Override PartName="/ppt/notesSlides/notesSlide316.xml" ContentType="application/vnd.openxmlformats-officedocument.presentationml.notesSlide+xml"/>
  <Override PartName="/ppt/tags/tag242.xml" ContentType="application/vnd.openxmlformats-officedocument.presentationml.tags+xml"/>
  <Override PartName="/ppt/notesSlides/notesSlide317.xml" ContentType="application/vnd.openxmlformats-officedocument.presentationml.notesSlide+xml"/>
  <Override PartName="/ppt/tags/tag243.xml" ContentType="application/vnd.openxmlformats-officedocument.presentationml.tags+xml"/>
  <Override PartName="/ppt/notesSlides/notesSlide318.xml" ContentType="application/vnd.openxmlformats-officedocument.presentationml.notesSlide+xml"/>
  <Override PartName="/ppt/tags/tag244.xml" ContentType="application/vnd.openxmlformats-officedocument.presentationml.tags+xml"/>
  <Override PartName="/ppt/notesSlides/notesSlide319.xml" ContentType="application/vnd.openxmlformats-officedocument.presentationml.notesSlide+xml"/>
  <Override PartName="/ppt/notesSlides/notesSlide320.xml" ContentType="application/vnd.openxmlformats-officedocument.presentationml.notesSlide+xml"/>
  <Override PartName="/ppt/tags/tag245.xml" ContentType="application/vnd.openxmlformats-officedocument.presentationml.tags+xml"/>
  <Override PartName="/ppt/notesSlides/notesSlide321.xml" ContentType="application/vnd.openxmlformats-officedocument.presentationml.notesSlide+xml"/>
  <Override PartName="/ppt/tags/tag246.xml" ContentType="application/vnd.openxmlformats-officedocument.presentationml.tags+xml"/>
  <Override PartName="/ppt/notesSlides/notesSlide322.xml" ContentType="application/vnd.openxmlformats-officedocument.presentationml.notesSlide+xml"/>
  <Override PartName="/ppt/tags/tag247.xml" ContentType="application/vnd.openxmlformats-officedocument.presentationml.tags+xml"/>
  <Override PartName="/ppt/notesSlides/notesSlide323.xml" ContentType="application/vnd.openxmlformats-officedocument.presentationml.notesSlide+xml"/>
  <Override PartName="/ppt/notesSlides/notesSlide324.xml" ContentType="application/vnd.openxmlformats-officedocument.presentationml.notesSlide+xml"/>
  <Override PartName="/ppt/tags/tag248.xml" ContentType="application/vnd.openxmlformats-officedocument.presentationml.tags+xml"/>
  <Override PartName="/ppt/notesSlides/notesSlide325.xml" ContentType="application/vnd.openxmlformats-officedocument.presentationml.notesSlide+xml"/>
  <Override PartName="/ppt/tags/tag249.xml" ContentType="application/vnd.openxmlformats-officedocument.presentationml.tags+xml"/>
  <Override PartName="/ppt/notesSlides/notesSlide326.xml" ContentType="application/vnd.openxmlformats-officedocument.presentationml.notesSlide+xml"/>
  <Override PartName="/ppt/tags/tag250.xml" ContentType="application/vnd.openxmlformats-officedocument.presentationml.tags+xml"/>
  <Override PartName="/ppt/notesSlides/notesSlide327.xml" ContentType="application/vnd.openxmlformats-officedocument.presentationml.notesSlide+xml"/>
  <Override PartName="/ppt/tags/tag251.xml" ContentType="application/vnd.openxmlformats-officedocument.presentationml.tags+xml"/>
  <Override PartName="/ppt/notesSlides/notesSlide328.xml" ContentType="application/vnd.openxmlformats-officedocument.presentationml.notesSlide+xml"/>
  <Override PartName="/ppt/notesSlides/notesSlide329.xml" ContentType="application/vnd.openxmlformats-officedocument.presentationml.notesSlide+xml"/>
  <Override PartName="/ppt/tags/tag252.xml" ContentType="application/vnd.openxmlformats-officedocument.presentationml.tags+xml"/>
  <Override PartName="/ppt/notesSlides/notesSlide330.xml" ContentType="application/vnd.openxmlformats-officedocument.presentationml.notesSlide+xml"/>
  <Override PartName="/ppt/notesSlides/notesSlide331.xml" ContentType="application/vnd.openxmlformats-officedocument.presentationml.notesSlide+xml"/>
  <Override PartName="/ppt/tags/tag253.xml" ContentType="application/vnd.openxmlformats-officedocument.presentationml.tags+xml"/>
  <Override PartName="/ppt/notesSlides/notesSlide332.xml" ContentType="application/vnd.openxmlformats-officedocument.presentationml.notesSlide+xml"/>
  <Override PartName="/ppt/tags/tag254.xml" ContentType="application/vnd.openxmlformats-officedocument.presentationml.tags+xml"/>
  <Override PartName="/ppt/notesSlides/notesSlide333.xml" ContentType="application/vnd.openxmlformats-officedocument.presentationml.notesSlide+xml"/>
  <Override PartName="/ppt/tags/tag255.xml" ContentType="application/vnd.openxmlformats-officedocument.presentationml.tags+xml"/>
  <Override PartName="/ppt/notesSlides/notesSlide334.xml" ContentType="application/vnd.openxmlformats-officedocument.presentationml.notesSlide+xml"/>
  <Override PartName="/ppt/notesSlides/notesSlide335.xml" ContentType="application/vnd.openxmlformats-officedocument.presentationml.notesSlide+xml"/>
  <Override PartName="/ppt/tags/tag256.xml" ContentType="application/vnd.openxmlformats-officedocument.presentationml.tags+xml"/>
  <Override PartName="/ppt/notesSlides/notesSlide336.xml" ContentType="application/vnd.openxmlformats-officedocument.presentationml.notesSlide+xml"/>
  <Override PartName="/ppt/tags/tag257.xml" ContentType="application/vnd.openxmlformats-officedocument.presentationml.tags+xml"/>
  <Override PartName="/ppt/notesSlides/notesSlide337.xml" ContentType="application/vnd.openxmlformats-officedocument.presentationml.notesSlide+xml"/>
  <Override PartName="/ppt/tags/tag258.xml" ContentType="application/vnd.openxmlformats-officedocument.presentationml.tags+xml"/>
  <Override PartName="/ppt/notesSlides/notesSlide338.xml" ContentType="application/vnd.openxmlformats-officedocument.presentationml.notesSlide+xml"/>
  <Override PartName="/ppt/notesSlides/notesSlide339.xml" ContentType="application/vnd.openxmlformats-officedocument.presentationml.notesSlide+xml"/>
  <Override PartName="/ppt/tags/tag259.xml" ContentType="application/vnd.openxmlformats-officedocument.presentationml.tags+xml"/>
  <Override PartName="/ppt/notesSlides/notesSlide340.xml" ContentType="application/vnd.openxmlformats-officedocument.presentationml.notesSlide+xml"/>
  <Override PartName="/ppt/tags/tag260.xml" ContentType="application/vnd.openxmlformats-officedocument.presentationml.tags+xml"/>
  <Override PartName="/ppt/notesSlides/notesSlide341.xml" ContentType="application/vnd.openxmlformats-officedocument.presentationml.notesSlide+xml"/>
  <Override PartName="/ppt/notesSlides/notesSlide342.xml" ContentType="application/vnd.openxmlformats-officedocument.presentationml.notesSlide+xml"/>
  <Override PartName="/ppt/tags/tag261.xml" ContentType="application/vnd.openxmlformats-officedocument.presentationml.tags+xml"/>
  <Override PartName="/ppt/notesSlides/notesSlide343.xml" ContentType="application/vnd.openxmlformats-officedocument.presentationml.notesSlide+xml"/>
  <Override PartName="/ppt/tags/tag262.xml" ContentType="application/vnd.openxmlformats-officedocument.presentationml.tags+xml"/>
  <Override PartName="/ppt/notesSlides/notesSlide344.xml" ContentType="application/vnd.openxmlformats-officedocument.presentationml.notesSlide+xml"/>
  <Override PartName="/ppt/tags/tag263.xml" ContentType="application/vnd.openxmlformats-officedocument.presentationml.tags+xml"/>
  <Override PartName="/ppt/notesSlides/notesSlide345.xml" ContentType="application/vnd.openxmlformats-officedocument.presentationml.notesSlide+xml"/>
  <Override PartName="/ppt/tags/tag264.xml" ContentType="application/vnd.openxmlformats-officedocument.presentationml.tags+xml"/>
  <Override PartName="/ppt/notesSlides/notesSlide346.xml" ContentType="application/vnd.openxmlformats-officedocument.presentationml.notesSlide+xml"/>
  <Override PartName="/ppt/notesSlides/notesSlide347.xml" ContentType="application/vnd.openxmlformats-officedocument.presentationml.notesSlide+xml"/>
  <Override PartName="/ppt/tags/tag265.xml" ContentType="application/vnd.openxmlformats-officedocument.presentationml.tags+xml"/>
  <Override PartName="/ppt/notesSlides/notesSlide348.xml" ContentType="application/vnd.openxmlformats-officedocument.presentationml.notesSlide+xml"/>
  <Override PartName="/ppt/tags/tag266.xml" ContentType="application/vnd.openxmlformats-officedocument.presentationml.tags+xml"/>
  <Override PartName="/ppt/notesSlides/notesSlide349.xml" ContentType="application/vnd.openxmlformats-officedocument.presentationml.notesSlide+xml"/>
  <Override PartName="/ppt/notesSlides/notesSlide350.xml" ContentType="application/vnd.openxmlformats-officedocument.presentationml.notesSlide+xml"/>
  <Override PartName="/ppt/tags/tag267.xml" ContentType="application/vnd.openxmlformats-officedocument.presentationml.tags+xml"/>
  <Override PartName="/ppt/notesSlides/notesSlide351.xml" ContentType="application/vnd.openxmlformats-officedocument.presentationml.notesSlide+xml"/>
  <Override PartName="/ppt/tags/tag268.xml" ContentType="application/vnd.openxmlformats-officedocument.presentationml.tags+xml"/>
  <Override PartName="/ppt/notesSlides/notesSlide352.xml" ContentType="application/vnd.openxmlformats-officedocument.presentationml.notesSlide+xml"/>
  <Override PartName="/ppt/tags/tag269.xml" ContentType="application/vnd.openxmlformats-officedocument.presentationml.tags+xml"/>
  <Override PartName="/ppt/notesSlides/notesSlide353.xml" ContentType="application/vnd.openxmlformats-officedocument.presentationml.notesSlide+xml"/>
  <Override PartName="/ppt/tags/tag270.xml" ContentType="application/vnd.openxmlformats-officedocument.presentationml.tags+xml"/>
  <Override PartName="/ppt/notesSlides/notesSlide354.xml" ContentType="application/vnd.openxmlformats-officedocument.presentationml.notesSlide+xml"/>
  <Override PartName="/ppt/notesSlides/notesSlide355.xml" ContentType="application/vnd.openxmlformats-officedocument.presentationml.notesSlide+xml"/>
  <Override PartName="/ppt/tags/tag271.xml" ContentType="application/vnd.openxmlformats-officedocument.presentationml.tags+xml"/>
  <Override PartName="/ppt/notesSlides/notesSlide356.xml" ContentType="application/vnd.openxmlformats-officedocument.presentationml.notesSlide+xml"/>
  <Override PartName="/ppt/tags/tag272.xml" ContentType="application/vnd.openxmlformats-officedocument.presentationml.tags+xml"/>
  <Override PartName="/ppt/notesSlides/notesSlide357.xml" ContentType="application/vnd.openxmlformats-officedocument.presentationml.notesSlide+xml"/>
  <Override PartName="/ppt/tags/tag273.xml" ContentType="application/vnd.openxmlformats-officedocument.presentationml.tags+xml"/>
  <Override PartName="/ppt/notesSlides/notesSlide358.xml" ContentType="application/vnd.openxmlformats-officedocument.presentationml.notesSlide+xml"/>
  <Override PartName="/ppt/notesSlides/notesSlide359.xml" ContentType="application/vnd.openxmlformats-officedocument.presentationml.notesSlide+xml"/>
  <Override PartName="/ppt/tags/tag274.xml" ContentType="application/vnd.openxmlformats-officedocument.presentationml.tags+xml"/>
  <Override PartName="/ppt/notesSlides/notesSlide360.xml" ContentType="application/vnd.openxmlformats-officedocument.presentationml.notesSlide+xml"/>
  <Override PartName="/ppt/tags/tag275.xml" ContentType="application/vnd.openxmlformats-officedocument.presentationml.tags+xml"/>
  <Override PartName="/ppt/notesSlides/notesSlide361.xml" ContentType="application/vnd.openxmlformats-officedocument.presentationml.notesSlide+xml"/>
  <Override PartName="/ppt/tags/tag276.xml" ContentType="application/vnd.openxmlformats-officedocument.presentationml.tags+xml"/>
  <Override PartName="/ppt/notesSlides/notesSlide362.xml" ContentType="application/vnd.openxmlformats-officedocument.presentationml.notesSlide+xml"/>
  <Override PartName="/ppt/notesSlides/notesSlide363.xml" ContentType="application/vnd.openxmlformats-officedocument.presentationml.notesSlide+xml"/>
  <Override PartName="/ppt/tags/tag277.xml" ContentType="application/vnd.openxmlformats-officedocument.presentationml.tags+xml"/>
  <Override PartName="/ppt/notesSlides/notesSlide364.xml" ContentType="application/vnd.openxmlformats-officedocument.presentationml.notesSlide+xml"/>
  <Override PartName="/ppt/tags/tag278.xml" ContentType="application/vnd.openxmlformats-officedocument.presentationml.tags+xml"/>
  <Override PartName="/ppt/notesSlides/notesSlide365.xml" ContentType="application/vnd.openxmlformats-officedocument.presentationml.notesSlide+xml"/>
  <Override PartName="/ppt/tags/tag279.xml" ContentType="application/vnd.openxmlformats-officedocument.presentationml.tags+xml"/>
  <Override PartName="/ppt/notesSlides/notesSlide366.xml" ContentType="application/vnd.openxmlformats-officedocument.presentationml.notesSlide+xml"/>
  <Override PartName="/ppt/notesSlides/notesSlide367.xml" ContentType="application/vnd.openxmlformats-officedocument.presentationml.notesSlide+xml"/>
  <Override PartName="/ppt/tags/tag280.xml" ContentType="application/vnd.openxmlformats-officedocument.presentationml.tags+xml"/>
  <Override PartName="/ppt/notesSlides/notesSlide368.xml" ContentType="application/vnd.openxmlformats-officedocument.presentationml.notesSlide+xml"/>
  <Override PartName="/ppt/tags/tag281.xml" ContentType="application/vnd.openxmlformats-officedocument.presentationml.tags+xml"/>
  <Override PartName="/ppt/notesSlides/notesSlide369.xml" ContentType="application/vnd.openxmlformats-officedocument.presentationml.notesSlide+xml"/>
  <Override PartName="/ppt/tags/tag282.xml" ContentType="application/vnd.openxmlformats-officedocument.presentationml.tags+xml"/>
  <Override PartName="/ppt/notesSlides/notesSlide370.xml" ContentType="application/vnd.openxmlformats-officedocument.presentationml.notesSlide+xml"/>
  <Override PartName="/ppt/notesSlides/notesSlide371.xml" ContentType="application/vnd.openxmlformats-officedocument.presentationml.notesSlide+xml"/>
  <Override PartName="/ppt/tags/tag283.xml" ContentType="application/vnd.openxmlformats-officedocument.presentationml.tags+xml"/>
  <Override PartName="/ppt/notesSlides/notesSlide372.xml" ContentType="application/vnd.openxmlformats-officedocument.presentationml.notesSlide+xml"/>
  <Override PartName="/ppt/tags/tag284.xml" ContentType="application/vnd.openxmlformats-officedocument.presentationml.tags+xml"/>
  <Override PartName="/ppt/notesSlides/notesSlide373.xml" ContentType="application/vnd.openxmlformats-officedocument.presentationml.notesSlide+xml"/>
  <Override PartName="/ppt/tags/tag285.xml" ContentType="application/vnd.openxmlformats-officedocument.presentationml.tags+xml"/>
  <Override PartName="/ppt/notesSlides/notesSlide374.xml" ContentType="application/vnd.openxmlformats-officedocument.presentationml.notesSlide+xml"/>
  <Override PartName="/ppt/notesSlides/notesSlide375.xml" ContentType="application/vnd.openxmlformats-officedocument.presentationml.notesSlide+xml"/>
  <Override PartName="/ppt/tags/tag286.xml" ContentType="application/vnd.openxmlformats-officedocument.presentationml.tags+xml"/>
  <Override PartName="/ppt/notesSlides/notesSlide376.xml" ContentType="application/vnd.openxmlformats-officedocument.presentationml.notesSlide+xml"/>
  <Override PartName="/ppt/tags/tag287.xml" ContentType="application/vnd.openxmlformats-officedocument.presentationml.tags+xml"/>
  <Override PartName="/ppt/notesSlides/notesSlide377.xml" ContentType="application/vnd.openxmlformats-officedocument.presentationml.notesSlide+xml"/>
  <Override PartName="/ppt/tags/tag288.xml" ContentType="application/vnd.openxmlformats-officedocument.presentationml.tags+xml"/>
  <Override PartName="/ppt/notesSlides/notesSlide378.xml" ContentType="application/vnd.openxmlformats-officedocument.presentationml.notesSlide+xml"/>
  <Override PartName="/ppt/tags/tag289.xml" ContentType="application/vnd.openxmlformats-officedocument.presentationml.tags+xml"/>
  <Override PartName="/ppt/notesSlides/notesSlide379.xml" ContentType="application/vnd.openxmlformats-officedocument.presentationml.notesSlide+xml"/>
  <Override PartName="/ppt/tags/tag290.xml" ContentType="application/vnd.openxmlformats-officedocument.presentationml.tags+xml"/>
  <Override PartName="/ppt/notesSlides/notesSlide380.xml" ContentType="application/vnd.openxmlformats-officedocument.presentationml.notesSlide+xml"/>
  <Override PartName="/ppt/tags/tag291.xml" ContentType="application/vnd.openxmlformats-officedocument.presentationml.tags+xml"/>
  <Override PartName="/ppt/notesSlides/notesSlide381.xml" ContentType="application/vnd.openxmlformats-officedocument.presentationml.notesSlide+xml"/>
  <Override PartName="/ppt/tags/tag292.xml" ContentType="application/vnd.openxmlformats-officedocument.presentationml.tags+xml"/>
  <Override PartName="/ppt/notesSlides/notesSlide382.xml" ContentType="application/vnd.openxmlformats-officedocument.presentationml.notesSlide+xml"/>
  <Override PartName="/ppt/tags/tag293.xml" ContentType="application/vnd.openxmlformats-officedocument.presentationml.tags+xml"/>
  <Override PartName="/ppt/notesSlides/notesSlide383.xml" ContentType="application/vnd.openxmlformats-officedocument.presentationml.notesSlide+xml"/>
  <Override PartName="/ppt/tags/tag294.xml" ContentType="application/vnd.openxmlformats-officedocument.presentationml.tags+xml"/>
  <Override PartName="/ppt/notesSlides/notesSlide384.xml" ContentType="application/vnd.openxmlformats-officedocument.presentationml.notesSlide+xml"/>
  <Override PartName="/ppt/tags/tag295.xml" ContentType="application/vnd.openxmlformats-officedocument.presentationml.tags+xml"/>
  <Override PartName="/ppt/notesSlides/notesSlide385.xml" ContentType="application/vnd.openxmlformats-officedocument.presentationml.notesSlide+xml"/>
  <Override PartName="/ppt/tags/tag296.xml" ContentType="application/vnd.openxmlformats-officedocument.presentationml.tags+xml"/>
  <Override PartName="/ppt/notesSlides/notesSlide386.xml" ContentType="application/vnd.openxmlformats-officedocument.presentationml.notesSlide+xml"/>
  <Override PartName="/ppt/notesSlides/notesSlide387.xml" ContentType="application/vnd.openxmlformats-officedocument.presentationml.notesSlide+xml"/>
  <Override PartName="/ppt/tags/tag297.xml" ContentType="application/vnd.openxmlformats-officedocument.presentationml.tags+xml"/>
  <Override PartName="/ppt/notesSlides/notesSlide388.xml" ContentType="application/vnd.openxmlformats-officedocument.presentationml.notesSlide+xml"/>
  <Override PartName="/ppt/tags/tag298.xml" ContentType="application/vnd.openxmlformats-officedocument.presentationml.tags+xml"/>
  <Override PartName="/ppt/notesSlides/notesSlide389.xml" ContentType="application/vnd.openxmlformats-officedocument.presentationml.notesSlide+xml"/>
  <Override PartName="/ppt/tags/tag299.xml" ContentType="application/vnd.openxmlformats-officedocument.presentationml.tags+xml"/>
  <Override PartName="/ppt/notesSlides/notesSlide390.xml" ContentType="application/vnd.openxmlformats-officedocument.presentationml.notesSlide+xml"/>
  <Override PartName="/ppt/tags/tag300.xml" ContentType="application/vnd.openxmlformats-officedocument.presentationml.tags+xml"/>
  <Override PartName="/ppt/notesSlides/notesSlide391.xml" ContentType="application/vnd.openxmlformats-officedocument.presentationml.notesSlide+xml"/>
  <Override PartName="/ppt/notesSlides/notesSlide392.xml" ContentType="application/vnd.openxmlformats-officedocument.presentationml.notesSlide+xml"/>
  <Override PartName="/ppt/tags/tag301.xml" ContentType="application/vnd.openxmlformats-officedocument.presentationml.tags+xml"/>
  <Override PartName="/ppt/notesSlides/notesSlide393.xml" ContentType="application/vnd.openxmlformats-officedocument.presentationml.notesSlide+xml"/>
  <Override PartName="/ppt/tags/tag302.xml" ContentType="application/vnd.openxmlformats-officedocument.presentationml.tags+xml"/>
  <Override PartName="/ppt/notesSlides/notesSlide394.xml" ContentType="application/vnd.openxmlformats-officedocument.presentationml.notesSlide+xml"/>
  <Override PartName="/ppt/notesSlides/notesSlide395.xml" ContentType="application/vnd.openxmlformats-officedocument.presentationml.notesSlide+xml"/>
  <Override PartName="/ppt/tags/tag303.xml" ContentType="application/vnd.openxmlformats-officedocument.presentationml.tags+xml"/>
  <Override PartName="/ppt/notesSlides/notesSlide396.xml" ContentType="application/vnd.openxmlformats-officedocument.presentationml.notesSlide+xml"/>
  <Override PartName="/ppt/tags/tag304.xml" ContentType="application/vnd.openxmlformats-officedocument.presentationml.tags+xml"/>
  <Override PartName="/ppt/notesSlides/notesSlide397.xml" ContentType="application/vnd.openxmlformats-officedocument.presentationml.notesSlide+xml"/>
  <Override PartName="/ppt/tags/tag305.xml" ContentType="application/vnd.openxmlformats-officedocument.presentationml.tags+xml"/>
  <Override PartName="/ppt/notesSlides/notesSlide398.xml" ContentType="application/vnd.openxmlformats-officedocument.presentationml.notesSlide+xml"/>
  <Override PartName="/ppt/tags/tag306.xml" ContentType="application/vnd.openxmlformats-officedocument.presentationml.tags+xml"/>
  <Override PartName="/ppt/notesSlides/notesSlide399.xml" ContentType="application/vnd.openxmlformats-officedocument.presentationml.notesSlide+xml"/>
  <Override PartName="/ppt/tags/tag307.xml" ContentType="application/vnd.openxmlformats-officedocument.presentationml.tags+xml"/>
  <Override PartName="/ppt/notesSlides/notesSlide400.xml" ContentType="application/vnd.openxmlformats-officedocument.presentationml.notesSlide+xml"/>
  <Override PartName="/ppt/notesSlides/notesSlide401.xml" ContentType="application/vnd.openxmlformats-officedocument.presentationml.notesSlide+xml"/>
  <Override PartName="/ppt/tags/tag308.xml" ContentType="application/vnd.openxmlformats-officedocument.presentationml.tags+xml"/>
  <Override PartName="/ppt/notesSlides/notesSlide402.xml" ContentType="application/vnd.openxmlformats-officedocument.presentationml.notesSlide+xml"/>
  <Override PartName="/ppt/tags/tag309.xml" ContentType="application/vnd.openxmlformats-officedocument.presentationml.tags+xml"/>
  <Override PartName="/ppt/notesSlides/notesSlide403.xml" ContentType="application/vnd.openxmlformats-officedocument.presentationml.notesSlide+xml"/>
  <Override PartName="/ppt/tags/tag310.xml" ContentType="application/vnd.openxmlformats-officedocument.presentationml.tags+xml"/>
  <Override PartName="/ppt/notesSlides/notesSlide404.xml" ContentType="application/vnd.openxmlformats-officedocument.presentationml.notesSlide+xml"/>
  <Override PartName="/ppt/tags/tag311.xml" ContentType="application/vnd.openxmlformats-officedocument.presentationml.tags+xml"/>
  <Override PartName="/ppt/notesSlides/notesSlide405.xml" ContentType="application/vnd.openxmlformats-officedocument.presentationml.notesSlide+xml"/>
  <Override PartName="/ppt/notesSlides/notesSlide406.xml" ContentType="application/vnd.openxmlformats-officedocument.presentationml.notesSlide+xml"/>
  <Override PartName="/ppt/tags/tag312.xml" ContentType="application/vnd.openxmlformats-officedocument.presentationml.tags+xml"/>
  <Override PartName="/ppt/notesSlides/notesSlide407.xml" ContentType="application/vnd.openxmlformats-officedocument.presentationml.notesSlide+xml"/>
  <Override PartName="/ppt/notesSlides/notesSlide408.xml" ContentType="application/vnd.openxmlformats-officedocument.presentationml.notesSlide+xml"/>
  <Override PartName="/ppt/tags/tag313.xml" ContentType="application/vnd.openxmlformats-officedocument.presentationml.tags+xml"/>
  <Override PartName="/ppt/notesSlides/notesSlide409.xml" ContentType="application/vnd.openxmlformats-officedocument.presentationml.notesSlide+xml"/>
  <Override PartName="/ppt/tags/tag314.xml" ContentType="application/vnd.openxmlformats-officedocument.presentationml.tags+xml"/>
  <Override PartName="/ppt/notesSlides/notesSlide410.xml" ContentType="application/vnd.openxmlformats-officedocument.presentationml.notesSlide+xml"/>
  <Override PartName="/ppt/tags/tag315.xml" ContentType="application/vnd.openxmlformats-officedocument.presentationml.tags+xml"/>
  <Override PartName="/ppt/notesSlides/notesSlide411.xml" ContentType="application/vnd.openxmlformats-officedocument.presentationml.notesSlide+xml"/>
  <Override PartName="/ppt/tags/tag316.xml" ContentType="application/vnd.openxmlformats-officedocument.presentationml.tags+xml"/>
  <Override PartName="/ppt/notesSlides/notesSlide412.xml" ContentType="application/vnd.openxmlformats-officedocument.presentationml.notesSlide+xml"/>
  <Override PartName="/ppt/tags/tag317.xml" ContentType="application/vnd.openxmlformats-officedocument.presentationml.tags+xml"/>
  <Override PartName="/ppt/notesSlides/notesSlide413.xml" ContentType="application/vnd.openxmlformats-officedocument.presentationml.notesSlide+xml"/>
  <Override PartName="/ppt/notesSlides/notesSlide414.xml" ContentType="application/vnd.openxmlformats-officedocument.presentationml.notesSlide+xml"/>
  <Override PartName="/ppt/tags/tag318.xml" ContentType="application/vnd.openxmlformats-officedocument.presentationml.tags+xml"/>
  <Override PartName="/ppt/notesSlides/notesSlide415.xml" ContentType="application/vnd.openxmlformats-officedocument.presentationml.notesSlide+xml"/>
  <Override PartName="/ppt/notesSlides/notesSlide416.xml" ContentType="application/vnd.openxmlformats-officedocument.presentationml.notesSlide+xml"/>
  <Override PartName="/ppt/tags/tag319.xml" ContentType="application/vnd.openxmlformats-officedocument.presentationml.tags+xml"/>
  <Override PartName="/ppt/notesSlides/notesSlide417.xml" ContentType="application/vnd.openxmlformats-officedocument.presentationml.notesSlide+xml"/>
  <Override PartName="/ppt/notesSlides/notesSlide418.xml" ContentType="application/vnd.openxmlformats-officedocument.presentationml.notesSlide+xml"/>
  <Override PartName="/ppt/tags/tag320.xml" ContentType="application/vnd.openxmlformats-officedocument.presentationml.tags+xml"/>
  <Override PartName="/ppt/notesSlides/notesSlide419.xml" ContentType="application/vnd.openxmlformats-officedocument.presentationml.notesSlide+xml"/>
  <Override PartName="/ppt/tags/tag321.xml" ContentType="application/vnd.openxmlformats-officedocument.presentationml.tags+xml"/>
  <Override PartName="/ppt/notesSlides/notesSlide420.xml" ContentType="application/vnd.openxmlformats-officedocument.presentationml.notesSlide+xml"/>
  <Override PartName="/ppt/tags/tag322.xml" ContentType="application/vnd.openxmlformats-officedocument.presentationml.tags+xml"/>
  <Override PartName="/ppt/notesSlides/notesSlide421.xml" ContentType="application/vnd.openxmlformats-officedocument.presentationml.notesSlide+xml"/>
  <Override PartName="/ppt/notesSlides/notesSlide422.xml" ContentType="application/vnd.openxmlformats-officedocument.presentationml.notesSlide+xml"/>
  <Override PartName="/ppt/tags/tag323.xml" ContentType="application/vnd.openxmlformats-officedocument.presentationml.tags+xml"/>
  <Override PartName="/ppt/notesSlides/notesSlide423.xml" ContentType="application/vnd.openxmlformats-officedocument.presentationml.notesSlide+xml"/>
  <Override PartName="/ppt/notesSlides/notesSlide424.xml" ContentType="application/vnd.openxmlformats-officedocument.presentationml.notesSlide+xml"/>
  <Override PartName="/ppt/tags/tag324.xml" ContentType="application/vnd.openxmlformats-officedocument.presentationml.tags+xml"/>
  <Override PartName="/ppt/notesSlides/notesSlide425.xml" ContentType="application/vnd.openxmlformats-officedocument.presentationml.notesSlide+xml"/>
  <Override PartName="/ppt/notesSlides/notesSlide426.xml" ContentType="application/vnd.openxmlformats-officedocument.presentationml.notesSlide+xml"/>
  <Override PartName="/ppt/tags/tag325.xml" ContentType="application/vnd.openxmlformats-officedocument.presentationml.tags+xml"/>
  <Override PartName="/ppt/notesSlides/notesSlide427.xml" ContentType="application/vnd.openxmlformats-officedocument.presentationml.notesSlide+xml"/>
  <Override PartName="/ppt/notesSlides/notesSlide428.xml" ContentType="application/vnd.openxmlformats-officedocument.presentationml.notesSlide+xml"/>
  <Override PartName="/ppt/tags/tag326.xml" ContentType="application/vnd.openxmlformats-officedocument.presentationml.tags+xml"/>
  <Override PartName="/ppt/notesSlides/notesSlide429.xml" ContentType="application/vnd.openxmlformats-officedocument.presentationml.notesSlide+xml"/>
  <Override PartName="/ppt/tags/tag327.xml" ContentType="application/vnd.openxmlformats-officedocument.presentationml.tags+xml"/>
  <Override PartName="/ppt/notesSlides/notesSlide430.xml" ContentType="application/vnd.openxmlformats-officedocument.presentationml.notesSlide+xml"/>
  <Override PartName="/ppt/tags/tag328.xml" ContentType="application/vnd.openxmlformats-officedocument.presentationml.tags+xml"/>
  <Override PartName="/ppt/notesSlides/notesSlide431.xml" ContentType="application/vnd.openxmlformats-officedocument.presentationml.notesSlide+xml"/>
  <Override PartName="/ppt/tags/tag329.xml" ContentType="application/vnd.openxmlformats-officedocument.presentationml.tags+xml"/>
  <Override PartName="/ppt/notesSlides/notesSlide432.xml" ContentType="application/vnd.openxmlformats-officedocument.presentationml.notesSlide+xml"/>
  <Override PartName="/ppt/notesSlides/notesSlide433.xml" ContentType="application/vnd.openxmlformats-officedocument.presentationml.notesSlide+xml"/>
  <Override PartName="/ppt/tags/tag330.xml" ContentType="application/vnd.openxmlformats-officedocument.presentationml.tags+xml"/>
  <Override PartName="/ppt/notesSlides/notesSlide434.xml" ContentType="application/vnd.openxmlformats-officedocument.presentationml.notesSlide+xml"/>
  <Override PartName="/ppt/tags/tag331.xml" ContentType="application/vnd.openxmlformats-officedocument.presentationml.tags+xml"/>
  <Override PartName="/ppt/notesSlides/notesSlide435.xml" ContentType="application/vnd.openxmlformats-officedocument.presentationml.notesSlide+xml"/>
  <Override PartName="/ppt/tags/tag332.xml" ContentType="application/vnd.openxmlformats-officedocument.presentationml.tags+xml"/>
  <Override PartName="/ppt/notesSlides/notesSlide436.xml" ContentType="application/vnd.openxmlformats-officedocument.presentationml.notesSlide+xml"/>
  <Override PartName="/ppt/notesSlides/notesSlide437.xml" ContentType="application/vnd.openxmlformats-officedocument.presentationml.notesSlide+xml"/>
  <Override PartName="/ppt/tags/tag333.xml" ContentType="application/vnd.openxmlformats-officedocument.presentationml.tags+xml"/>
  <Override PartName="/ppt/notesSlides/notesSlide438.xml" ContentType="application/vnd.openxmlformats-officedocument.presentationml.notesSlide+xml"/>
  <Override PartName="/ppt/notesSlides/notesSlide439.xml" ContentType="application/vnd.openxmlformats-officedocument.presentationml.notesSlide+xml"/>
  <Override PartName="/ppt/tags/tag334.xml" ContentType="application/vnd.openxmlformats-officedocument.presentationml.tags+xml"/>
  <Override PartName="/ppt/notesSlides/notesSlide440.xml" ContentType="application/vnd.openxmlformats-officedocument.presentationml.notesSlide+xml"/>
  <Override PartName="/ppt/tags/tag335.xml" ContentType="application/vnd.openxmlformats-officedocument.presentationml.tags+xml"/>
  <Override PartName="/ppt/notesSlides/notesSlide441.xml" ContentType="application/vnd.openxmlformats-officedocument.presentationml.notesSlide+xml"/>
  <Override PartName="/ppt/notesSlides/notesSlide442.xml" ContentType="application/vnd.openxmlformats-officedocument.presentationml.notesSlide+xml"/>
  <Override PartName="/ppt/tags/tag336.xml" ContentType="application/vnd.openxmlformats-officedocument.presentationml.tags+xml"/>
  <Override PartName="/ppt/notesSlides/notesSlide443.xml" ContentType="application/vnd.openxmlformats-officedocument.presentationml.notesSlide+xml"/>
  <Override PartName="/ppt/tags/tag337.xml" ContentType="application/vnd.openxmlformats-officedocument.presentationml.tags+xml"/>
  <Override PartName="/ppt/notesSlides/notesSlide444.xml" ContentType="application/vnd.openxmlformats-officedocument.presentationml.notesSlide+xml"/>
  <Override PartName="/ppt/tags/tag338.xml" ContentType="application/vnd.openxmlformats-officedocument.presentationml.tags+xml"/>
  <Override PartName="/ppt/notesSlides/notesSlide445.xml" ContentType="application/vnd.openxmlformats-officedocument.presentationml.notesSlide+xml"/>
  <Override PartName="/ppt/notesSlides/notesSlide446.xml" ContentType="application/vnd.openxmlformats-officedocument.presentationml.notesSlide+xml"/>
  <Override PartName="/ppt/tags/tag339.xml" ContentType="application/vnd.openxmlformats-officedocument.presentationml.tags+xml"/>
  <Override PartName="/ppt/notesSlides/notesSlide447.xml" ContentType="application/vnd.openxmlformats-officedocument.presentationml.notesSlide+xml"/>
  <Override PartName="/ppt/tags/tag340.xml" ContentType="application/vnd.openxmlformats-officedocument.presentationml.tags+xml"/>
  <Override PartName="/ppt/notesSlides/notesSlide448.xml" ContentType="application/vnd.openxmlformats-officedocument.presentationml.notesSlide+xml"/>
  <Override PartName="/ppt/tags/tag341.xml" ContentType="application/vnd.openxmlformats-officedocument.presentationml.tags+xml"/>
  <Override PartName="/ppt/notesSlides/notesSlide449.xml" ContentType="application/vnd.openxmlformats-officedocument.presentationml.notesSlide+xml"/>
  <Override PartName="/ppt/notesSlides/notesSlide450.xml" ContentType="application/vnd.openxmlformats-officedocument.presentationml.notesSlide+xml"/>
  <Override PartName="/ppt/notesSlides/notesSlide451.xml" ContentType="application/vnd.openxmlformats-officedocument.presentationml.notesSlide+xml"/>
  <Override PartName="/ppt/notesSlides/notesSlide452.xml" ContentType="application/vnd.openxmlformats-officedocument.presentationml.notesSlide+xml"/>
  <Override PartName="/ppt/tags/tag342.xml" ContentType="application/vnd.openxmlformats-officedocument.presentationml.tags+xml"/>
  <Override PartName="/ppt/notesSlides/notesSlide453.xml" ContentType="application/vnd.openxmlformats-officedocument.presentationml.notesSlide+xml"/>
  <Override PartName="/ppt/tags/tag343.xml" ContentType="application/vnd.openxmlformats-officedocument.presentationml.tags+xml"/>
  <Override PartName="/ppt/notesSlides/notesSlide454.xml" ContentType="application/vnd.openxmlformats-officedocument.presentationml.notesSlide+xml"/>
  <Override PartName="/ppt/tags/tag344.xml" ContentType="application/vnd.openxmlformats-officedocument.presentationml.tags+xml"/>
  <Override PartName="/ppt/notesSlides/notesSlide455.xml" ContentType="application/vnd.openxmlformats-officedocument.presentationml.notesSlide+xml"/>
  <Override PartName="/ppt/tags/tag345.xml" ContentType="application/vnd.openxmlformats-officedocument.presentationml.tags+xml"/>
  <Override PartName="/ppt/notesSlides/notesSlide456.xml" ContentType="application/vnd.openxmlformats-officedocument.presentationml.notesSlide+xml"/>
  <Override PartName="/ppt/tags/tag346.xml" ContentType="application/vnd.openxmlformats-officedocument.presentationml.tags+xml"/>
  <Override PartName="/ppt/notesSlides/notesSlide457.xml" ContentType="application/vnd.openxmlformats-officedocument.presentationml.notesSlide+xml"/>
  <Override PartName="/ppt/notesSlides/notesSlide458.xml" ContentType="application/vnd.openxmlformats-officedocument.presentationml.notesSlide+xml"/>
  <Override PartName="/ppt/tags/tag347.xml" ContentType="application/vnd.openxmlformats-officedocument.presentationml.tags+xml"/>
  <Override PartName="/ppt/notesSlides/notesSlide459.xml" ContentType="application/vnd.openxmlformats-officedocument.presentationml.notesSlide+xml"/>
  <Override PartName="/ppt/notesSlides/notesSlide460.xml" ContentType="application/vnd.openxmlformats-officedocument.presentationml.notesSlide+xml"/>
  <Override PartName="/ppt/tags/tag348.xml" ContentType="application/vnd.openxmlformats-officedocument.presentationml.tags+xml"/>
  <Override PartName="/ppt/notesSlides/notesSlide461.xml" ContentType="application/vnd.openxmlformats-officedocument.presentationml.notesSlide+xml"/>
  <Override PartName="/ppt/tags/tag349.xml" ContentType="application/vnd.openxmlformats-officedocument.presentationml.tags+xml"/>
  <Override PartName="/ppt/notesSlides/notesSlide462.xml" ContentType="application/vnd.openxmlformats-officedocument.presentationml.notesSlide+xml"/>
  <Override PartName="/ppt/notesSlides/notesSlide463.xml" ContentType="application/vnd.openxmlformats-officedocument.presentationml.notesSlide+xml"/>
  <Override PartName="/ppt/tags/tag350.xml" ContentType="application/vnd.openxmlformats-officedocument.presentationml.tags+xml"/>
  <Override PartName="/ppt/notesSlides/notesSlide464.xml" ContentType="application/vnd.openxmlformats-officedocument.presentationml.notesSlide+xml"/>
  <Override PartName="/ppt/tags/tag351.xml" ContentType="application/vnd.openxmlformats-officedocument.presentationml.tags+xml"/>
  <Override PartName="/ppt/notesSlides/notesSlide465.xml" ContentType="application/vnd.openxmlformats-officedocument.presentationml.notesSlide+xml"/>
  <Override PartName="/ppt/notesSlides/notesSlide466.xml" ContentType="application/vnd.openxmlformats-officedocument.presentationml.notesSlide+xml"/>
  <Override PartName="/ppt/tags/tag352.xml" ContentType="application/vnd.openxmlformats-officedocument.presentationml.tags+xml"/>
  <Override PartName="/ppt/notesSlides/notesSlide467.xml" ContentType="application/vnd.openxmlformats-officedocument.presentationml.notesSlide+xml"/>
  <Override PartName="/ppt/tags/tag353.xml" ContentType="application/vnd.openxmlformats-officedocument.presentationml.tags+xml"/>
  <Override PartName="/ppt/notesSlides/notesSlide468.xml" ContentType="application/vnd.openxmlformats-officedocument.presentationml.notesSlide+xml"/>
  <Override PartName="/ppt/tags/tag354.xml" ContentType="application/vnd.openxmlformats-officedocument.presentationml.tags+xml"/>
  <Override PartName="/ppt/notesSlides/notesSlide469.xml" ContentType="application/vnd.openxmlformats-officedocument.presentationml.notesSlide+xml"/>
  <Override PartName="/ppt/notesSlides/notesSlide47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33" r:id="rId4"/>
    <p:sldMasterId id="2147484110" r:id="rId5"/>
    <p:sldMasterId id="2147484132" r:id="rId6"/>
  </p:sldMasterIdLst>
  <p:notesMasterIdLst>
    <p:notesMasterId r:id="rId477"/>
  </p:notesMasterIdLst>
  <p:handoutMasterIdLst>
    <p:handoutMasterId r:id="rId478"/>
  </p:handoutMasterIdLst>
  <p:sldIdLst>
    <p:sldId id="4191" r:id="rId7"/>
    <p:sldId id="4166" r:id="rId8"/>
    <p:sldId id="2147483321" r:id="rId9"/>
    <p:sldId id="2147474699" r:id="rId10"/>
    <p:sldId id="2147474704" r:id="rId11"/>
    <p:sldId id="2147474961" r:id="rId12"/>
    <p:sldId id="2147483261" r:id="rId13"/>
    <p:sldId id="2147483295" r:id="rId14"/>
    <p:sldId id="2147483335" r:id="rId15"/>
    <p:sldId id="2147483322" r:id="rId16"/>
    <p:sldId id="2147474952" r:id="rId17"/>
    <p:sldId id="2147474953" r:id="rId18"/>
    <p:sldId id="2147474658" r:id="rId19"/>
    <p:sldId id="2147483323" r:id="rId20"/>
    <p:sldId id="2147474967" r:id="rId21"/>
    <p:sldId id="2147483324" r:id="rId22"/>
    <p:sldId id="256" r:id="rId23"/>
    <p:sldId id="2147474635" r:id="rId24"/>
    <p:sldId id="2147474656" r:id="rId25"/>
    <p:sldId id="2147474692" r:id="rId26"/>
    <p:sldId id="2147474962" r:id="rId27"/>
    <p:sldId id="2147474963" r:id="rId28"/>
    <p:sldId id="2147474634" r:id="rId29"/>
    <p:sldId id="2147474669" r:id="rId30"/>
    <p:sldId id="2147483326" r:id="rId31"/>
    <p:sldId id="2147474862" r:id="rId32"/>
    <p:sldId id="2147474874" r:id="rId33"/>
    <p:sldId id="2147474649" r:id="rId34"/>
    <p:sldId id="2147474878" r:id="rId35"/>
    <p:sldId id="2147483327" r:id="rId36"/>
    <p:sldId id="2147474955" r:id="rId37"/>
    <p:sldId id="2147474633" r:id="rId38"/>
    <p:sldId id="2147474688" r:id="rId39"/>
    <p:sldId id="2147483328" r:id="rId40"/>
    <p:sldId id="2147474925" r:id="rId41"/>
    <p:sldId id="2147474762" r:id="rId42"/>
    <p:sldId id="2147474763" r:id="rId43"/>
    <p:sldId id="2147483329" r:id="rId44"/>
    <p:sldId id="2147483264" r:id="rId45"/>
    <p:sldId id="2147483265" r:id="rId46"/>
    <p:sldId id="2147475178" r:id="rId47"/>
    <p:sldId id="2147483330" r:id="rId48"/>
    <p:sldId id="2147483267" r:id="rId49"/>
    <p:sldId id="2147483268" r:id="rId50"/>
    <p:sldId id="2147474846" r:id="rId51"/>
    <p:sldId id="2147474948" r:id="rId52"/>
    <p:sldId id="2147474893" r:id="rId53"/>
    <p:sldId id="2147474702" r:id="rId54"/>
    <p:sldId id="2147483344" r:id="rId55"/>
    <p:sldId id="2147483345" r:id="rId56"/>
    <p:sldId id="2147483346" r:id="rId57"/>
    <p:sldId id="2147483347" r:id="rId58"/>
    <p:sldId id="2147483269" r:id="rId59"/>
    <p:sldId id="2147483270" r:id="rId60"/>
    <p:sldId id="2147483271" r:id="rId61"/>
    <p:sldId id="2147475181" r:id="rId62"/>
    <p:sldId id="2147475182" r:id="rId63"/>
    <p:sldId id="2147475184" r:id="rId64"/>
    <p:sldId id="2147474994" r:id="rId65"/>
    <p:sldId id="2147474991" r:id="rId66"/>
    <p:sldId id="2147474992" r:id="rId67"/>
    <p:sldId id="2147474993" r:id="rId68"/>
    <p:sldId id="2147483272" r:id="rId69"/>
    <p:sldId id="2147483273" r:id="rId70"/>
    <p:sldId id="2147483274" r:id="rId71"/>
    <p:sldId id="2147475186" r:id="rId72"/>
    <p:sldId id="2147483275" r:id="rId73"/>
    <p:sldId id="2147483276" r:id="rId74"/>
    <p:sldId id="2147475185" r:id="rId75"/>
    <p:sldId id="2147483277" r:id="rId76"/>
    <p:sldId id="2147483278" r:id="rId77"/>
    <p:sldId id="2147483279" r:id="rId78"/>
    <p:sldId id="2147475170" r:id="rId79"/>
    <p:sldId id="2147483280" r:id="rId80"/>
    <p:sldId id="2147483281" r:id="rId81"/>
    <p:sldId id="2147483282" r:id="rId82"/>
    <p:sldId id="2147483283" r:id="rId83"/>
    <p:sldId id="2147474989" r:id="rId84"/>
    <p:sldId id="2147474868" r:id="rId85"/>
    <p:sldId id="2147474906" r:id="rId86"/>
    <p:sldId id="2147474938" r:id="rId87"/>
    <p:sldId id="2147474712" r:id="rId88"/>
    <p:sldId id="2147474714" r:id="rId89"/>
    <p:sldId id="2147483315" r:id="rId90"/>
    <p:sldId id="2147483316" r:id="rId91"/>
    <p:sldId id="2147483317" r:id="rId92"/>
    <p:sldId id="2147483318" r:id="rId93"/>
    <p:sldId id="2147483284" r:id="rId94"/>
    <p:sldId id="2147483285" r:id="rId95"/>
    <p:sldId id="2147475171" r:id="rId96"/>
    <p:sldId id="2147475172" r:id="rId97"/>
    <p:sldId id="2147483286" r:id="rId98"/>
    <p:sldId id="2147475187" r:id="rId99"/>
    <p:sldId id="2147474830" r:id="rId100"/>
    <p:sldId id="2147474941" r:id="rId101"/>
    <p:sldId id="2147474801" r:id="rId102"/>
    <p:sldId id="2147474817" r:id="rId103"/>
    <p:sldId id="2147483287" r:id="rId104"/>
    <p:sldId id="2147483288" r:id="rId105"/>
    <p:sldId id="2147475173" r:id="rId106"/>
    <p:sldId id="2147475188" r:id="rId107"/>
    <p:sldId id="2147474854" r:id="rId108"/>
    <p:sldId id="2147475001" r:id="rId109"/>
    <p:sldId id="2147474620" r:id="rId110"/>
    <p:sldId id="2147475002" r:id="rId111"/>
    <p:sldId id="2147475003" r:id="rId112"/>
    <p:sldId id="2147474847" r:id="rId113"/>
    <p:sldId id="2147474902" r:id="rId114"/>
    <p:sldId id="2147474606" r:id="rId115"/>
    <p:sldId id="2147474693" r:id="rId116"/>
    <p:sldId id="2147474622" r:id="rId117"/>
    <p:sldId id="2147483289" r:id="rId118"/>
    <p:sldId id="2147483290" r:id="rId119"/>
    <p:sldId id="2147483291" r:id="rId120"/>
    <p:sldId id="2147475189" r:id="rId121"/>
    <p:sldId id="2147475191" r:id="rId122"/>
    <p:sldId id="2147474865" r:id="rId123"/>
    <p:sldId id="2147474956" r:id="rId124"/>
    <p:sldId id="2147474660" r:id="rId125"/>
    <p:sldId id="2147474639" r:id="rId126"/>
    <p:sldId id="2147474867" r:id="rId127"/>
    <p:sldId id="2147474870" r:id="rId128"/>
    <p:sldId id="2147474641" r:id="rId129"/>
    <p:sldId id="2147474711" r:id="rId130"/>
    <p:sldId id="2147483319" r:id="rId131"/>
    <p:sldId id="257" r:id="rId132"/>
    <p:sldId id="258" r:id="rId133"/>
    <p:sldId id="259" r:id="rId134"/>
    <p:sldId id="2147475011" r:id="rId135"/>
    <p:sldId id="2147475010" r:id="rId136"/>
    <p:sldId id="2147475012" r:id="rId137"/>
    <p:sldId id="2147475180" r:id="rId138"/>
    <p:sldId id="2147475015" r:id="rId139"/>
    <p:sldId id="2147475014" r:id="rId140"/>
    <p:sldId id="2147475019" r:id="rId141"/>
    <p:sldId id="2147475018" r:id="rId142"/>
    <p:sldId id="2147475020" r:id="rId143"/>
    <p:sldId id="2147475194" r:id="rId144"/>
    <p:sldId id="2147475195" r:id="rId145"/>
    <p:sldId id="2147474859" r:id="rId146"/>
    <p:sldId id="2147474905" r:id="rId147"/>
    <p:sldId id="2147474647" r:id="rId148"/>
    <p:sldId id="2147475023" r:id="rId149"/>
    <p:sldId id="2147475022" r:id="rId150"/>
    <p:sldId id="2147475024" r:id="rId151"/>
    <p:sldId id="2147475168" r:id="rId152"/>
    <p:sldId id="2147475177" r:id="rId153"/>
    <p:sldId id="2147475176" r:id="rId154"/>
    <p:sldId id="2147475027" r:id="rId155"/>
    <p:sldId id="2147475026" r:id="rId156"/>
    <p:sldId id="2147475032" r:id="rId157"/>
    <p:sldId id="2147475031" r:id="rId158"/>
    <p:sldId id="2147475028" r:id="rId159"/>
    <p:sldId id="2147475034" r:id="rId160"/>
    <p:sldId id="2147474913" r:id="rId161"/>
    <p:sldId id="2147474914" r:id="rId162"/>
    <p:sldId id="2147474648" r:id="rId163"/>
    <p:sldId id="2147474691" r:id="rId164"/>
    <p:sldId id="2147474671" r:id="rId165"/>
    <p:sldId id="2147474720" r:id="rId166"/>
    <p:sldId id="2147483331" r:id="rId167"/>
    <p:sldId id="2147483332" r:id="rId168"/>
    <p:sldId id="2147483333" r:id="rId169"/>
    <p:sldId id="2147483348" r:id="rId170"/>
    <p:sldId id="2147475036" r:id="rId171"/>
    <p:sldId id="2147475035" r:id="rId172"/>
    <p:sldId id="2147475037" r:id="rId173"/>
    <p:sldId id="2147475192" r:id="rId174"/>
    <p:sldId id="2147474935" r:id="rId175"/>
    <p:sldId id="2147474936" r:id="rId176"/>
    <p:sldId id="2147474787" r:id="rId177"/>
    <p:sldId id="2147475069" r:id="rId178"/>
    <p:sldId id="2147475068" r:id="rId179"/>
    <p:sldId id="2147475040" r:id="rId180"/>
    <p:sldId id="2147475039" r:id="rId181"/>
    <p:sldId id="2147474930" r:id="rId182"/>
    <p:sldId id="2147474931" r:id="rId183"/>
    <p:sldId id="2147474779" r:id="rId184"/>
    <p:sldId id="2147474781" r:id="rId185"/>
    <p:sldId id="2147475059" r:id="rId186"/>
    <p:sldId id="2147475058" r:id="rId187"/>
    <p:sldId id="2147475061" r:id="rId188"/>
    <p:sldId id="2147475193" r:id="rId189"/>
    <p:sldId id="2147474910" r:id="rId190"/>
    <p:sldId id="2147474911" r:id="rId191"/>
    <p:sldId id="2147474728" r:id="rId192"/>
    <p:sldId id="2147474730" r:id="rId193"/>
    <p:sldId id="2147474926" r:id="rId194"/>
    <p:sldId id="2147474927" r:id="rId195"/>
    <p:sldId id="2147474774" r:id="rId196"/>
    <p:sldId id="2147474775" r:id="rId197"/>
    <p:sldId id="2147475044" r:id="rId198"/>
    <p:sldId id="2147475043" r:id="rId199"/>
    <p:sldId id="2147475041" r:id="rId200"/>
    <p:sldId id="2147475196" r:id="rId201"/>
    <p:sldId id="2147475197" r:id="rId202"/>
    <p:sldId id="2147475048" r:id="rId203"/>
    <p:sldId id="2147475046" r:id="rId204"/>
    <p:sldId id="2147475045" r:id="rId205"/>
    <p:sldId id="2147475198" r:id="rId206"/>
    <p:sldId id="2147474828" r:id="rId207"/>
    <p:sldId id="2147474999" r:id="rId208"/>
    <p:sldId id="2147474793" r:id="rId209"/>
    <p:sldId id="2147474794" r:id="rId210"/>
    <p:sldId id="2147475052" r:id="rId211"/>
    <p:sldId id="2147475051" r:id="rId212"/>
    <p:sldId id="2147475054" r:id="rId213"/>
    <p:sldId id="2147475205" r:id="rId214"/>
    <p:sldId id="2147475206" r:id="rId215"/>
    <p:sldId id="2147475208" r:id="rId216"/>
    <p:sldId id="2147474834" r:id="rId217"/>
    <p:sldId id="2147474937" r:id="rId218"/>
    <p:sldId id="2147474939" r:id="rId219"/>
    <p:sldId id="2147474815" r:id="rId220"/>
    <p:sldId id="2147474869" r:id="rId221"/>
    <p:sldId id="2147474907" r:id="rId222"/>
    <p:sldId id="2147474653" r:id="rId223"/>
    <p:sldId id="2147474715" r:id="rId224"/>
    <p:sldId id="2147475056" r:id="rId225"/>
    <p:sldId id="2147475055" r:id="rId226"/>
    <p:sldId id="2147474990" r:id="rId227"/>
    <p:sldId id="2147474987" r:id="rId228"/>
    <p:sldId id="2147474988" r:id="rId229"/>
    <p:sldId id="2147474884" r:id="rId230"/>
    <p:sldId id="2147474921" r:id="rId231"/>
    <p:sldId id="2147474677" r:id="rId232"/>
    <p:sldId id="2147474754" r:id="rId233"/>
    <p:sldId id="2147475064" r:id="rId234"/>
    <p:sldId id="2147475063" r:id="rId235"/>
    <p:sldId id="2147474872" r:id="rId236"/>
    <p:sldId id="2147474909" r:id="rId237"/>
    <p:sldId id="2147475004" r:id="rId238"/>
    <p:sldId id="2147475006" r:id="rId239"/>
    <p:sldId id="2147474858" r:id="rId240"/>
    <p:sldId id="2147474904" r:id="rId241"/>
    <p:sldId id="2147474636" r:id="rId242"/>
    <p:sldId id="2147474657" r:id="rId243"/>
    <p:sldId id="2147475073" r:id="rId244"/>
    <p:sldId id="2147475072" r:id="rId245"/>
    <p:sldId id="2147475070" r:id="rId246"/>
    <p:sldId id="2147474851" r:id="rId247"/>
    <p:sldId id="2147474895" r:id="rId248"/>
    <p:sldId id="2147474887" r:id="rId249"/>
    <p:sldId id="2147474888" r:id="rId250"/>
    <p:sldId id="2147474831" r:id="rId251"/>
    <p:sldId id="2147474942" r:id="rId252"/>
    <p:sldId id="2147474804" r:id="rId253"/>
    <p:sldId id="2147474811" r:id="rId254"/>
    <p:sldId id="2147475077" r:id="rId255"/>
    <p:sldId id="2147475075" r:id="rId256"/>
    <p:sldId id="2147475076" r:id="rId257"/>
    <p:sldId id="2147475081" r:id="rId258"/>
    <p:sldId id="2147475080" r:id="rId259"/>
    <p:sldId id="2147475078" r:id="rId260"/>
    <p:sldId id="2147475209" r:id="rId261"/>
    <p:sldId id="2147475211" r:id="rId262"/>
    <p:sldId id="2147475085" r:id="rId263"/>
    <p:sldId id="2147475084" r:id="rId264"/>
    <p:sldId id="2147474848" r:id="rId265"/>
    <p:sldId id="2147474896" r:id="rId266"/>
    <p:sldId id="2147474608" r:id="rId267"/>
    <p:sldId id="2147474623" r:id="rId268"/>
    <p:sldId id="2147483292" r:id="rId269"/>
    <p:sldId id="2147483293" r:id="rId270"/>
    <p:sldId id="2147474861" r:id="rId271"/>
    <p:sldId id="2147474957" r:id="rId272"/>
    <p:sldId id="2147474650" r:id="rId273"/>
    <p:sldId id="2147474709" r:id="rId274"/>
    <p:sldId id="2147474986" r:id="rId275"/>
    <p:sldId id="2147474984" r:id="rId276"/>
    <p:sldId id="2147474985" r:id="rId277"/>
    <p:sldId id="2147474852" r:id="rId278"/>
    <p:sldId id="2147474897" r:id="rId279"/>
    <p:sldId id="2147474632" r:id="rId280"/>
    <p:sldId id="2147474889" r:id="rId281"/>
    <p:sldId id="2147474891" r:id="rId282"/>
    <p:sldId id="2147474966" r:id="rId283"/>
    <p:sldId id="2147474964" r:id="rId284"/>
    <p:sldId id="2147474644" r:id="rId285"/>
    <p:sldId id="2147474965" r:id="rId286"/>
    <p:sldId id="2147475089" r:id="rId287"/>
    <p:sldId id="2147475088" r:id="rId288"/>
    <p:sldId id="2147483340" r:id="rId289"/>
    <p:sldId id="2147483341" r:id="rId290"/>
    <p:sldId id="2147483342" r:id="rId291"/>
    <p:sldId id="2147483343" r:id="rId292"/>
    <p:sldId id="2147483336" r:id="rId293"/>
    <p:sldId id="2147483337" r:id="rId294"/>
    <p:sldId id="2147483338" r:id="rId295"/>
    <p:sldId id="2147483339" r:id="rId296"/>
    <p:sldId id="2147474917" r:id="rId297"/>
    <p:sldId id="2147474918" r:id="rId298"/>
    <p:sldId id="2147474731" r:id="rId299"/>
    <p:sldId id="2147474733" r:id="rId300"/>
    <p:sldId id="2147474998" r:id="rId301"/>
    <p:sldId id="2147474995" r:id="rId302"/>
    <p:sldId id="2147474996" r:id="rId303"/>
    <p:sldId id="2147474997" r:id="rId304"/>
    <p:sldId id="2147474976" r:id="rId305"/>
    <p:sldId id="2147474973" r:id="rId306"/>
    <p:sldId id="2147474974" r:id="rId307"/>
    <p:sldId id="2147474975" r:id="rId308"/>
    <p:sldId id="2147474972" r:id="rId309"/>
    <p:sldId id="2147474969" r:id="rId310"/>
    <p:sldId id="2147474970" r:id="rId311"/>
    <p:sldId id="2147474971" r:id="rId312"/>
    <p:sldId id="2147475093" r:id="rId313"/>
    <p:sldId id="2147475092" r:id="rId314"/>
    <p:sldId id="2147475090" r:id="rId315"/>
    <p:sldId id="2147475215" r:id="rId316"/>
    <p:sldId id="2147475212" r:id="rId317"/>
    <p:sldId id="2147475213" r:id="rId318"/>
    <p:sldId id="2147474983" r:id="rId319"/>
    <p:sldId id="2147474980" r:id="rId320"/>
    <p:sldId id="2147474981" r:id="rId321"/>
    <p:sldId id="2147474829" r:id="rId322"/>
    <p:sldId id="2147474940" r:id="rId323"/>
    <p:sldId id="2147474797" r:id="rId324"/>
    <p:sldId id="2147474798" r:id="rId325"/>
    <p:sldId id="2147475097" r:id="rId326"/>
    <p:sldId id="2147475096" r:id="rId327"/>
    <p:sldId id="2147475098" r:id="rId328"/>
    <p:sldId id="2147475214" r:id="rId329"/>
    <p:sldId id="2147474915" r:id="rId330"/>
    <p:sldId id="2147474916" r:id="rId331"/>
    <p:sldId id="2147474723" r:id="rId332"/>
    <p:sldId id="2147474724" r:id="rId333"/>
    <p:sldId id="2147474726" r:id="rId334"/>
    <p:sldId id="2147475102" r:id="rId335"/>
    <p:sldId id="2147475100" r:id="rId336"/>
    <p:sldId id="2147475106" r:id="rId337"/>
    <p:sldId id="2147475104" r:id="rId338"/>
    <p:sldId id="2147475103" r:id="rId339"/>
    <p:sldId id="2147475108" r:id="rId340"/>
    <p:sldId id="2147474864" r:id="rId341"/>
    <p:sldId id="2147474873" r:id="rId342"/>
    <p:sldId id="2147474638" r:id="rId343"/>
    <p:sldId id="2147474659" r:id="rId344"/>
    <p:sldId id="2147474979" r:id="rId345"/>
    <p:sldId id="2147474977" r:id="rId346"/>
    <p:sldId id="2147474978" r:id="rId347"/>
    <p:sldId id="2147474881" r:id="rId348"/>
    <p:sldId id="2147474919" r:id="rId349"/>
    <p:sldId id="2147474742" r:id="rId350"/>
    <p:sldId id="2147474743" r:id="rId351"/>
    <p:sldId id="2147475007" r:id="rId352"/>
    <p:sldId id="2147475110" r:id="rId353"/>
    <p:sldId id="2147475109" r:id="rId354"/>
    <p:sldId id="2147475218" r:id="rId355"/>
    <p:sldId id="2147474850" r:id="rId356"/>
    <p:sldId id="2147474898" r:id="rId357"/>
    <p:sldId id="2147474630" r:id="rId358"/>
    <p:sldId id="2147474664" r:id="rId359"/>
    <p:sldId id="2147474694" r:id="rId360"/>
    <p:sldId id="2147474853" r:id="rId361"/>
    <p:sldId id="2147474899" r:id="rId362"/>
    <p:sldId id="2147474616" r:id="rId363"/>
    <p:sldId id="2147474673" r:id="rId364"/>
    <p:sldId id="2147475114" r:id="rId365"/>
    <p:sldId id="2147475113" r:id="rId366"/>
    <p:sldId id="2147475111" r:id="rId367"/>
    <p:sldId id="2147475216" r:id="rId368"/>
    <p:sldId id="2147475118" r:id="rId369"/>
    <p:sldId id="2147475117" r:id="rId370"/>
    <p:sldId id="2147475115" r:id="rId371"/>
    <p:sldId id="2147475217" r:id="rId372"/>
    <p:sldId id="2147475122" r:id="rId373"/>
    <p:sldId id="2147475121" r:id="rId374"/>
    <p:sldId id="2147475119" r:id="rId375"/>
    <p:sldId id="2147475125" r:id="rId376"/>
    <p:sldId id="2147474832" r:id="rId377"/>
    <p:sldId id="2147474947" r:id="rId378"/>
    <p:sldId id="2147474805" r:id="rId379"/>
    <p:sldId id="2147474812" r:id="rId380"/>
    <p:sldId id="2147474883" r:id="rId381"/>
    <p:sldId id="2147474900" r:id="rId382"/>
    <p:sldId id="2147474885" r:id="rId383"/>
    <p:sldId id="2147474886" r:id="rId384"/>
    <p:sldId id="2147474752" r:id="rId385"/>
    <p:sldId id="2147475126" r:id="rId386"/>
    <p:sldId id="2147475124" r:id="rId387"/>
    <p:sldId id="2147475220" r:id="rId388"/>
    <p:sldId id="2147475221" r:id="rId389"/>
    <p:sldId id="2147475129" r:id="rId390"/>
    <p:sldId id="2147475128" r:id="rId391"/>
    <p:sldId id="2147475130" r:id="rId392"/>
    <p:sldId id="2147474856" r:id="rId393"/>
    <p:sldId id="2147474950" r:id="rId394"/>
    <p:sldId id="2147474643" r:id="rId395"/>
    <p:sldId id="2147474686" r:id="rId396"/>
    <p:sldId id="2147474676" r:id="rId397"/>
    <p:sldId id="2147474958" r:id="rId398"/>
    <p:sldId id="2147474959" r:id="rId399"/>
    <p:sldId id="2147474640" r:id="rId400"/>
    <p:sldId id="2147483299" r:id="rId401"/>
    <p:sldId id="2147483300" r:id="rId402"/>
    <p:sldId id="2147483301" r:id="rId403"/>
    <p:sldId id="2147483302" r:id="rId404"/>
    <p:sldId id="2147483303" r:id="rId405"/>
    <p:sldId id="2147483304" r:id="rId406"/>
    <p:sldId id="2147474849" r:id="rId407"/>
    <p:sldId id="2147474901" r:id="rId408"/>
    <p:sldId id="2147474629" r:id="rId409"/>
    <p:sldId id="2147474680" r:id="rId410"/>
    <p:sldId id="2147474663" r:id="rId411"/>
    <p:sldId id="2147475133" r:id="rId412"/>
    <p:sldId id="2147475132" r:id="rId413"/>
    <p:sldId id="2147483305" r:id="rId414"/>
    <p:sldId id="2147483306" r:id="rId415"/>
    <p:sldId id="2147483307" r:id="rId416"/>
    <p:sldId id="2147483308" r:id="rId417"/>
    <p:sldId id="2147483309" r:id="rId418"/>
    <p:sldId id="2147483310" r:id="rId419"/>
    <p:sldId id="2147483311" r:id="rId420"/>
    <p:sldId id="2147483312" r:id="rId421"/>
    <p:sldId id="2147483313" r:id="rId422"/>
    <p:sldId id="2147483314" r:id="rId423"/>
    <p:sldId id="2147474922" r:id="rId424"/>
    <p:sldId id="2147474923" r:id="rId425"/>
    <p:sldId id="2147474756" r:id="rId426"/>
    <p:sldId id="2147474758" r:id="rId427"/>
    <p:sldId id="2147475137" r:id="rId428"/>
    <p:sldId id="2147475136" r:id="rId429"/>
    <p:sldId id="2147474928" r:id="rId430"/>
    <p:sldId id="2147474929" r:id="rId431"/>
    <p:sldId id="2147474777" r:id="rId432"/>
    <p:sldId id="2147474778" r:id="rId433"/>
    <p:sldId id="2147474871" r:id="rId434"/>
    <p:sldId id="2147474908" r:id="rId435"/>
    <p:sldId id="2147474667" r:id="rId436"/>
    <p:sldId id="2147474717" r:id="rId437"/>
    <p:sldId id="2147474645" r:id="rId438"/>
    <p:sldId id="2147474880" r:id="rId439"/>
    <p:sldId id="2147474912" r:id="rId440"/>
    <p:sldId id="2147475005" r:id="rId441"/>
    <p:sldId id="2147475000" r:id="rId442"/>
    <p:sldId id="2147475164" r:id="rId443"/>
    <p:sldId id="2147475160" r:id="rId444"/>
    <p:sldId id="2147475141" r:id="rId445"/>
    <p:sldId id="2147475140" r:id="rId446"/>
    <p:sldId id="2147475142" r:id="rId447"/>
    <p:sldId id="2147474882" r:id="rId448"/>
    <p:sldId id="2147474920" r:id="rId449"/>
    <p:sldId id="2147474744" r:id="rId450"/>
    <p:sldId id="2147474678" r:id="rId451"/>
    <p:sldId id="2147474845" r:id="rId452"/>
    <p:sldId id="2147474863" r:id="rId453"/>
    <p:sldId id="2147474875" r:id="rId454"/>
    <p:sldId id="2147474876" r:id="rId455"/>
    <p:sldId id="2147474866" r:id="rId456"/>
    <p:sldId id="2147474877" r:id="rId457"/>
    <p:sldId id="2147474933" r:id="rId458"/>
    <p:sldId id="2147474934" r:id="rId459"/>
    <p:sldId id="2147474784" r:id="rId460"/>
    <p:sldId id="2147474785" r:id="rId461"/>
    <p:sldId id="2147475145" r:id="rId462"/>
    <p:sldId id="2147475144" r:id="rId463"/>
    <p:sldId id="2147475149" r:id="rId464"/>
    <p:sldId id="2147475148" r:id="rId465"/>
    <p:sldId id="2147475153" r:id="rId466"/>
    <p:sldId id="2147475152" r:id="rId467"/>
    <p:sldId id="2147475155" r:id="rId468"/>
    <p:sldId id="2147475154" r:id="rId469"/>
    <p:sldId id="2147475157" r:id="rId470"/>
    <p:sldId id="2147475156" r:id="rId471"/>
    <p:sldId id="2147474855" r:id="rId472"/>
    <p:sldId id="2147474903" r:id="rId473"/>
    <p:sldId id="2147474612" r:id="rId474"/>
    <p:sldId id="2147474684" r:id="rId475"/>
    <p:sldId id="2147474675" r:id="rId476"/>
  </p:sldIdLst>
  <p:sldSz cx="12192000" cy="6858000"/>
  <p:notesSz cx="6858000" cy="9144000"/>
  <p:custDataLst>
    <p:tags r:id="rId47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97B0C97F-CE48-451A-B96A-199B908FAB0C}">
          <p14:sldIdLst>
            <p14:sldId id="4191"/>
            <p14:sldId id="4166"/>
            <p14:sldId id="2147483321"/>
            <p14:sldId id="2147474699"/>
            <p14:sldId id="2147474704"/>
            <p14:sldId id="2147474961"/>
            <p14:sldId id="2147483261"/>
            <p14:sldId id="2147483295"/>
            <p14:sldId id="2147483335"/>
          </p14:sldIdLst>
        </p14:section>
        <p14:section name="7-Eleven" id="{06CC1ADB-A461-4BB3-9842-31D261B28501}">
          <p14:sldIdLst>
            <p14:sldId id="2147483322"/>
            <p14:sldId id="2147474952"/>
            <p14:sldId id="2147474953"/>
            <p14:sldId id="2147474658"/>
          </p14:sldIdLst>
        </p14:section>
        <p14:section name="Advent Health Sports Park" id="{2D079C5D-3E6A-4495-88D3-CD80F5BA7359}">
          <p14:sldIdLst>
            <p14:sldId id="2147483323"/>
            <p14:sldId id="2147474967"/>
          </p14:sldIdLst>
        </p14:section>
        <p14:section name="Ahold Delhaize" id="{CE617DC5-DC9F-4E1F-81F5-AEF24A0069C3}">
          <p14:sldIdLst>
            <p14:sldId id="2147483324"/>
            <p14:sldId id="256"/>
            <p14:sldId id="2147474635"/>
            <p14:sldId id="2147474656"/>
            <p14:sldId id="2147474692"/>
          </p14:sldIdLst>
        </p14:section>
        <p14:section name="Albertsons" id="{51591D1E-D4C5-4438-8877-42038B3547DA}">
          <p14:sldIdLst>
            <p14:sldId id="2147474962"/>
            <p14:sldId id="2147474963"/>
            <p14:sldId id="2147474634"/>
            <p14:sldId id="2147474669"/>
          </p14:sldIdLst>
        </p14:section>
        <p14:section name="Aldi" id="{04A5D54C-7576-4E70-AF11-E93135AF3E02}">
          <p14:sldIdLst>
            <p14:sldId id="2147483326"/>
            <p14:sldId id="2147474862"/>
            <p14:sldId id="2147474874"/>
            <p14:sldId id="2147474649"/>
            <p14:sldId id="2147474878"/>
          </p14:sldIdLst>
        </p14:section>
        <p14:section name="Amazon" id="{7025A294-FAB0-4396-877A-1CE7A672AEBF}">
          <p14:sldIdLst>
            <p14:sldId id="2147483327"/>
            <p14:sldId id="2147474955"/>
            <p14:sldId id="2147474633"/>
            <p14:sldId id="2147474688"/>
          </p14:sldIdLst>
        </p14:section>
        <p14:section name="American Airlines" id="{7B5374F0-E736-4B5A-BE40-1556CC554282}">
          <p14:sldIdLst>
            <p14:sldId id="2147483328"/>
            <p14:sldId id="2147474925"/>
            <p14:sldId id="2147474762"/>
            <p14:sldId id="2147474763"/>
          </p14:sldIdLst>
        </p14:section>
        <p14:section name="American Food &amp; Vending" id="{1A2CE6F8-4A30-3D4E-8554-3EB40C543EA8}">
          <p14:sldIdLst>
            <p14:sldId id="2147483329"/>
            <p14:sldId id="2147483264"/>
            <p14:sldId id="2147483265"/>
            <p14:sldId id="2147475178"/>
          </p14:sldIdLst>
        </p14:section>
        <p14:section name="AMPM" id="{EE54D72B-5C30-EC4B-A82E-C4F5114230C3}">
          <p14:sldIdLst>
            <p14:sldId id="2147483330"/>
            <p14:sldId id="2147483267"/>
            <p14:sldId id="2147483268"/>
          </p14:sldIdLst>
        </p14:section>
        <p14:section name="Aramark" id="{454F89C9-AD88-42DD-B7CD-985EB3D7AA21}">
          <p14:sldIdLst>
            <p14:sldId id="2147474846"/>
            <p14:sldId id="2147474948"/>
            <p14:sldId id="2147474893"/>
            <p14:sldId id="2147474702"/>
          </p14:sldIdLst>
        </p14:section>
        <p14:section name="Arizona State University" id="{3FD10B99-B560-40F3-99AB-A50B98344604}">
          <p14:sldIdLst>
            <p14:sldId id="2147483344"/>
            <p14:sldId id="2147483345"/>
            <p14:sldId id="2147483346"/>
            <p14:sldId id="2147483347"/>
          </p14:sldIdLst>
        </p14:section>
        <p14:section name="Applebee's" id="{BA32D5F8-1C34-2842-91C1-87A4B69DF301}">
          <p14:sldIdLst>
            <p14:sldId id="2147483269"/>
            <p14:sldId id="2147483270"/>
            <p14:sldId id="2147483271"/>
            <p14:sldId id="2147475181"/>
            <p14:sldId id="2147475182"/>
            <p14:sldId id="2147475184"/>
          </p14:sldIdLst>
        </p14:section>
        <p14:section name="Ball State" id="{655702E5-A838-4D4A-B7F3-5F3BF6E8FA9A}">
          <p14:sldIdLst>
            <p14:sldId id="2147474994"/>
            <p14:sldId id="2147474991"/>
            <p14:sldId id="2147474992"/>
            <p14:sldId id="2147474993"/>
          </p14:sldIdLst>
        </p14:section>
        <p14:section name="Bashas'" id="{76C82200-E840-384F-BEEC-3EFFE252BA01}">
          <p14:sldIdLst>
            <p14:sldId id="2147483272"/>
            <p14:sldId id="2147483273"/>
            <p14:sldId id="2147483274"/>
            <p14:sldId id="2147475186"/>
          </p14:sldIdLst>
        </p14:section>
        <p14:section name="Big Y" id="{9E664C8E-35E2-324F-9917-8AF20F6B36A3}">
          <p14:sldIdLst>
            <p14:sldId id="2147483275"/>
            <p14:sldId id="2147483276"/>
            <p14:sldId id="2147475185"/>
            <p14:sldId id="2147483277"/>
          </p14:sldIdLst>
        </p14:section>
        <p14:section name="Boyd" id="{49115FDC-0150-854F-8EBE-08550520AA36}">
          <p14:sldIdLst>
            <p14:sldId id="2147483278"/>
            <p14:sldId id="2147483279"/>
            <p14:sldId id="2147475170"/>
            <p14:sldId id="2147483280"/>
          </p14:sldIdLst>
        </p14:section>
        <p14:section name="BPAA" id="{E9C80565-6868-6A40-808B-75C7B3BCDE92}">
          <p14:sldIdLst>
            <p14:sldId id="2147483281"/>
            <p14:sldId id="2147483282"/>
          </p14:sldIdLst>
        </p14:section>
        <p14:section name="Brookshire's" id="{2C34C64E-8D34-4C49-B7E2-E1910B2C199A}">
          <p14:sldIdLst>
            <p14:sldId id="2147483283"/>
            <p14:sldId id="2147474989"/>
          </p14:sldIdLst>
        </p14:section>
        <p14:section name="Buffalo Wild Wings" id="{46635848-DE7A-40C0-ADDE-2B130213BDDE}">
          <p14:sldIdLst>
            <p14:sldId id="2147474868"/>
            <p14:sldId id="2147474906"/>
            <p14:sldId id="2147474938"/>
            <p14:sldId id="2147474712"/>
            <p14:sldId id="2147474714"/>
          </p14:sldIdLst>
        </p14:section>
        <p14:section name="Cal State Los Angeles" id="{9E22C5D0-F870-4150-8ACA-E8A06218D245}">
          <p14:sldIdLst>
            <p14:sldId id="2147483315"/>
            <p14:sldId id="2147483316"/>
            <p14:sldId id="2147483317"/>
            <p14:sldId id="2147483318"/>
          </p14:sldIdLst>
        </p14:section>
        <p14:section name="Carnival" id="{A5C3F526-39C3-3248-A8A3-4A4CC482ED77}">
          <p14:sldIdLst>
            <p14:sldId id="2147483284"/>
            <p14:sldId id="2147483285"/>
            <p14:sldId id="2147475171"/>
            <p14:sldId id="2147475172"/>
            <p14:sldId id="2147483286"/>
            <p14:sldId id="2147475187"/>
          </p14:sldIdLst>
        </p14:section>
        <p14:section name="Caesars Entertainment" id="{3B374F51-D7AD-43DD-A05B-856806269270}">
          <p14:sldIdLst>
            <p14:sldId id="2147474830"/>
            <p14:sldId id="2147474941"/>
            <p14:sldId id="2147474801"/>
            <p14:sldId id="2147474817"/>
          </p14:sldIdLst>
        </p14:section>
        <p14:section name="Chevron" id="{D0E88A42-3321-3647-AF18-923B7B3D5187}">
          <p14:sldIdLst>
            <p14:sldId id="2147483287"/>
            <p14:sldId id="2147483288"/>
            <p14:sldId id="2147475173"/>
            <p14:sldId id="2147475188"/>
          </p14:sldIdLst>
        </p14:section>
        <p14:section name="Compass Group" id="{88DBA098-F017-4EC3-BCA9-D366982420C1}">
          <p14:sldIdLst>
            <p14:sldId id="2147474854"/>
            <p14:sldId id="2147475001"/>
            <p14:sldId id="2147474620"/>
            <p14:sldId id="2147475002"/>
            <p14:sldId id="2147475003"/>
          </p14:sldIdLst>
        </p14:section>
        <p14:section name="Costco" id="{0312FCFA-BF57-4F9B-8407-97EFFB6FD763}">
          <p14:sldIdLst>
            <p14:sldId id="2147474847"/>
            <p14:sldId id="2147474902"/>
            <p14:sldId id="2147474606"/>
            <p14:sldId id="2147474693"/>
            <p14:sldId id="2147474622"/>
          </p14:sldIdLst>
        </p14:section>
        <p14:section name="Cub Foods" id="{BF1A7E2E-8016-2146-9BBF-51A152B60C91}">
          <p14:sldIdLst>
            <p14:sldId id="2147483289"/>
            <p14:sldId id="2147483290"/>
            <p14:sldId id="2147483291"/>
            <p14:sldId id="2147475189"/>
            <p14:sldId id="2147475191"/>
          </p14:sldIdLst>
        </p14:section>
        <p14:section name="Darden" id="{88AD5A80-2408-4AE2-8B7F-92DDEADAC47A}">
          <p14:sldIdLst>
            <p14:sldId id="2147474865"/>
            <p14:sldId id="2147474956"/>
            <p14:sldId id="2147474660"/>
            <p14:sldId id="2147474639"/>
          </p14:sldIdLst>
        </p14:section>
        <p14:section name="Delaware North" id="{F15B1E99-1FDC-4A15-970A-2DD0189D16B8}">
          <p14:sldIdLst>
            <p14:sldId id="2147474867"/>
            <p14:sldId id="2147474870"/>
            <p14:sldId id="2147474641"/>
            <p14:sldId id="2147474711"/>
          </p14:sldIdLst>
        </p14:section>
        <p14:section name="Delta" id="{D15D25E4-7A4D-4AE5-98DB-1AD50BAB5ED3}">
          <p14:sldIdLst>
            <p14:sldId id="2147483319"/>
            <p14:sldId id="257"/>
            <p14:sldId id="258"/>
            <p14:sldId id="259"/>
          </p14:sldIdLst>
        </p14:section>
        <p14:section name="Dick's Sporting Goods" id="{E086CF68-D62D-AD4A-A590-DFF35CB58FFA}">
          <p14:sldIdLst>
            <p14:sldId id="2147475011"/>
            <p14:sldId id="2147475010"/>
            <p14:sldId id="2147475012"/>
            <p14:sldId id="2147475180"/>
          </p14:sldIdLst>
        </p14:section>
        <p14:section name="Dierbergs" id="{2AABF4EE-48BF-AE48-AE49-860E60E11804}">
          <p14:sldIdLst>
            <p14:sldId id="2147475015"/>
            <p14:sldId id="2147475014"/>
          </p14:sldIdLst>
        </p14:section>
        <p14:section name="Dignity Health" id="{7BB230F6-7F53-3E48-A474-DAA41077C9CB}">
          <p14:sldIdLst>
            <p14:sldId id="2147475019"/>
            <p14:sldId id="2147475018"/>
            <p14:sldId id="2147475020"/>
            <p14:sldId id="2147475194"/>
            <p14:sldId id="2147475195"/>
          </p14:sldIdLst>
        </p14:section>
        <p14:section name="Dollar General" id="{BFAE1FDE-31C8-424D-A32F-5D2A812BEDB9}">
          <p14:sldIdLst>
            <p14:sldId id="2147474859"/>
            <p14:sldId id="2147474905"/>
            <p14:sldId id="2147474647"/>
          </p14:sldIdLst>
        </p14:section>
        <p14:section name="Dollar Tree" id="{E2CB4B1A-5B09-7540-857E-190910F8C774}">
          <p14:sldIdLst>
            <p14:sldId id="2147475023"/>
            <p14:sldId id="2147475022"/>
            <p14:sldId id="2147475024"/>
            <p14:sldId id="2147475168"/>
            <p14:sldId id="2147475177"/>
            <p14:sldId id="2147475176"/>
          </p14:sldIdLst>
        </p14:section>
        <p14:section name="Dunkin Donuts" id="{EB24F4DF-0574-A248-BEA4-849A3FC89CE7}">
          <p14:sldIdLst>
            <p14:sldId id="2147475027"/>
            <p14:sldId id="2147475026"/>
          </p14:sldIdLst>
        </p14:section>
        <p14:section name="EG Group" id="{845727A9-A13C-3C40-AD7E-2DCFCE9C4B3F}">
          <p14:sldIdLst>
            <p14:sldId id="2147475032"/>
            <p14:sldId id="2147475031"/>
            <p14:sldId id="2147475028"/>
            <p14:sldId id="2147475034"/>
          </p14:sldIdLst>
        </p14:section>
        <p14:section name="Family Dollar" id="{6BBFEE1B-1659-46DB-B8E1-8F952B98C3DC}">
          <p14:sldIdLst>
            <p14:sldId id="2147474913"/>
            <p14:sldId id="2147474914"/>
            <p14:sldId id="2147474648"/>
            <p14:sldId id="2147474691"/>
            <p14:sldId id="2147474671"/>
            <p14:sldId id="2147474720"/>
          </p14:sldIdLst>
        </p14:section>
        <p14:section name="FAMU Florida A&amp;M" id="{05A22357-8203-4FD4-8B87-BA06DEF8DE1C}">
          <p14:sldIdLst>
            <p14:sldId id="2147483331"/>
            <p14:sldId id="2147483332"/>
            <p14:sldId id="2147483333"/>
            <p14:sldId id="2147483348"/>
          </p14:sldIdLst>
        </p14:section>
        <p14:section name="Fat Brands" id="{044FB85B-FFA9-A244-AC3F-CAD024EB4F0F}">
          <p14:sldIdLst>
            <p14:sldId id="2147475036"/>
            <p14:sldId id="2147475035"/>
            <p14:sldId id="2147475037"/>
            <p14:sldId id="2147475192"/>
          </p14:sldIdLst>
        </p14:section>
        <p14:section name="Florida International University" id="{3EE5B180-78C8-43E2-BDE5-0AFF4399A85A}">
          <p14:sldIdLst>
            <p14:sldId id="2147474935"/>
            <p14:sldId id="2147474936"/>
            <p14:sldId id="2147474787"/>
          </p14:sldIdLst>
        </p14:section>
        <p14:section name="Food City" id="{8A4844D0-9312-4764-9776-97FC58A2A4AE}">
          <p14:sldIdLst>
            <p14:sldId id="2147475069"/>
            <p14:sldId id="2147475068"/>
          </p14:sldIdLst>
        </p14:section>
        <p14:section name="Freddy's" id="{F0C73ACA-6B07-7643-9AAC-4050AF3619F3}">
          <p14:sldIdLst>
            <p14:sldId id="2147475040"/>
            <p14:sldId id="2147475039"/>
          </p14:sldIdLst>
        </p14:section>
        <p14:section name="Harris Teeter" id="{7EA145CF-3D7A-49BB-93A0-7E33AEB91728}">
          <p14:sldIdLst>
            <p14:sldId id="2147474930"/>
            <p14:sldId id="2147474931"/>
            <p14:sldId id="2147474779"/>
            <p14:sldId id="2147474781"/>
          </p14:sldIdLst>
        </p14:section>
        <p14:section name="HCA Healthcare" id="{DEB8DB12-04B3-F340-8F90-E93FE5647A92}">
          <p14:sldIdLst>
            <p14:sldId id="2147475059"/>
            <p14:sldId id="2147475058"/>
            <p14:sldId id="2147475061"/>
            <p14:sldId id="2147475193"/>
          </p14:sldIdLst>
        </p14:section>
        <p14:section name="H-E-B" id="{E3E64A0A-1FBC-4660-94D2-3CF2FC512922}">
          <p14:sldIdLst>
            <p14:sldId id="2147474910"/>
            <p14:sldId id="2147474911"/>
            <p14:sldId id="2147474728"/>
            <p14:sldId id="2147474730"/>
          </p14:sldIdLst>
        </p14:section>
        <p14:section name="Hershey Entertainment &amp; Resorts" id="{DAADC0EF-7CC1-4236-96A7-1EAF70C7B6AE}">
          <p14:sldIdLst>
            <p14:sldId id="2147474926"/>
            <p14:sldId id="2147474927"/>
            <p14:sldId id="2147474774"/>
            <p14:sldId id="2147474775"/>
          </p14:sldIdLst>
        </p14:section>
        <p14:section name="The Home Depot" id="{795BE1C8-55B5-3D4C-981A-87AAF0278469}">
          <p14:sldIdLst>
            <p14:sldId id="2147475044"/>
            <p14:sldId id="2147475043"/>
            <p14:sldId id="2147475041"/>
            <p14:sldId id="2147475196"/>
            <p14:sldId id="2147475197"/>
          </p14:sldIdLst>
        </p14:section>
        <p14:section name="Hy Vee" id="{299D8412-D6AF-FA4E-84B5-0C63029A6F83}">
          <p14:sldIdLst>
            <p14:sldId id="2147475048"/>
            <p14:sldId id="2147475046"/>
            <p14:sldId id="2147475045"/>
            <p14:sldId id="2147475198"/>
          </p14:sldIdLst>
        </p14:section>
        <p14:section name="Hyatt" id="{87F62072-46CE-440E-8AEA-E506EA49DA4C}">
          <p14:sldIdLst>
            <p14:sldId id="2147474828"/>
            <p14:sldId id="2147474999"/>
            <p14:sldId id="2147474793"/>
            <p14:sldId id="2147474794"/>
          </p14:sldIdLst>
        </p14:section>
        <p14:section name="IHOP" id="{011C160E-9B03-3A47-86E3-E47A59D664FB}">
          <p14:sldIdLst>
            <p14:sldId id="2147475052"/>
            <p14:sldId id="2147475051"/>
            <p14:sldId id="2147475054"/>
            <p14:sldId id="2147475205"/>
            <p14:sldId id="2147475206"/>
            <p14:sldId id="2147475208"/>
          </p14:sldIdLst>
        </p14:section>
        <p14:section name="Inspire Brands" id="{3DF419A3-42BE-4A55-BCDC-25C96AAA2BA3}">
          <p14:sldIdLst>
            <p14:sldId id="2147474834"/>
            <p14:sldId id="2147474937"/>
            <p14:sldId id="2147474939"/>
            <p14:sldId id="2147474815"/>
          </p14:sldIdLst>
        </p14:section>
        <p14:section name="Jack in the Box" id="{80F7A17E-1440-4017-A88B-BDD3182B2CD1}">
          <p14:sldIdLst>
            <p14:sldId id="2147474869"/>
            <p14:sldId id="2147474907"/>
            <p14:sldId id="2147474653"/>
            <p14:sldId id="2147474715"/>
          </p14:sldIdLst>
        </p14:section>
        <p14:section name="Jacksons" id="{6BD709A9-493C-344F-AB0D-57224A2683F3}">
          <p14:sldIdLst>
            <p14:sldId id="2147475056"/>
            <p14:sldId id="2147475055"/>
          </p14:sldIdLst>
        </p14:section>
        <p14:section name="Jersey Mike's" id="{E4C0AEA9-6037-40B2-81E5-2AE962C84D76}">
          <p14:sldIdLst>
            <p14:sldId id="2147474990"/>
            <p14:sldId id="2147474987"/>
            <p14:sldId id="2147474988"/>
          </p14:sldIdLst>
        </p14:section>
        <p14:section name="JetBlue" id="{CC4447DA-9657-479A-9EF5-D18D927A6A28}">
          <p14:sldIdLst>
            <p14:sldId id="2147474884"/>
            <p14:sldId id="2147474921"/>
            <p14:sldId id="2147474677"/>
            <p14:sldId id="2147474754"/>
          </p14:sldIdLst>
        </p14:section>
        <p14:section name="Jetro Cash &amp; Carry" id="{2B0530E7-D4B7-5347-8A49-F8367EF19DCB}">
          <p14:sldIdLst>
            <p14:sldId id="2147475064"/>
            <p14:sldId id="2147475063"/>
          </p14:sldIdLst>
        </p14:section>
        <p14:section name="Kroger" id="{2759D146-62B6-44ED-8D85-C59C89DF3010}">
          <p14:sldIdLst>
            <p14:sldId id="2147474872"/>
            <p14:sldId id="2147474909"/>
            <p14:sldId id="2147475004"/>
            <p14:sldId id="2147475006"/>
          </p14:sldIdLst>
        </p14:section>
        <p14:section name="Lidl" id="{E239AF0E-6E04-4D7A-AB59-C2AC631B4D15}">
          <p14:sldIdLst>
            <p14:sldId id="2147474858"/>
            <p14:sldId id="2147474904"/>
            <p14:sldId id="2147474636"/>
            <p14:sldId id="2147474657"/>
          </p14:sldIdLst>
        </p14:section>
        <p14:section name="Little Caesars" id="{0A4703E3-A627-C34D-98B3-37A0EDEAA87B}">
          <p14:sldIdLst>
            <p14:sldId id="2147475073"/>
            <p14:sldId id="2147475072"/>
            <p14:sldId id="2147475070"/>
          </p14:sldIdLst>
        </p14:section>
        <p14:section name="Loblaws" id="{BCF4C149-A772-4C47-AB19-B29F15425BA6}">
          <p14:sldIdLst>
            <p14:sldId id="2147474851"/>
            <p14:sldId id="2147474895"/>
            <p14:sldId id="2147474887"/>
            <p14:sldId id="2147474888"/>
          </p14:sldIdLst>
        </p14:section>
        <p14:section name="Loews" id="{39857F4C-BED1-49CF-B295-5C2C4437596C}">
          <p14:sldIdLst>
            <p14:sldId id="2147474831"/>
            <p14:sldId id="2147474942"/>
            <p14:sldId id="2147474804"/>
            <p14:sldId id="2147474811"/>
          </p14:sldIdLst>
        </p14:section>
        <p14:section name="Love's" id="{35EB1D1F-B49C-B84A-B0A2-0206F1E40865}">
          <p14:sldIdLst>
            <p14:sldId id="2147475077"/>
            <p14:sldId id="2147475075"/>
            <p14:sldId id="2147475076"/>
          </p14:sldIdLst>
        </p14:section>
        <p14:section name="Lowe's" id="{AD001C17-A71C-7C48-A98F-58FE68863060}">
          <p14:sldIdLst>
            <p14:sldId id="2147475081"/>
            <p14:sldId id="2147475080"/>
            <p14:sldId id="2147475078"/>
            <p14:sldId id="2147475209"/>
            <p14:sldId id="2147475211"/>
          </p14:sldIdLst>
        </p14:section>
        <p14:section name="Lowe's Market" id="{993F15A3-2CBE-6943-816A-512530F8CE53}">
          <p14:sldIdLst>
            <p14:sldId id="2147475085"/>
            <p14:sldId id="2147475084"/>
          </p14:sldIdLst>
        </p14:section>
        <p14:section name="Marriott" id="{55F9C3BB-5B54-4B91-A5AA-2812A879D1BF}">
          <p14:sldIdLst>
            <p14:sldId id="2147474848"/>
            <p14:sldId id="2147474896"/>
            <p14:sldId id="2147474608"/>
            <p14:sldId id="2147474623"/>
          </p14:sldIdLst>
        </p14:section>
        <p14:section name="Market Basket" id="{D1F8B171-9904-40AA-95D1-CB976A9D6230}">
          <p14:sldIdLst>
            <p14:sldId id="2147483292"/>
            <p14:sldId id="2147483293"/>
          </p14:sldIdLst>
        </p14:section>
        <p14:section name="Meijer" id="{28ABE985-DA95-4FC7-BC59-7671C1A55427}">
          <p14:sldIdLst>
            <p14:sldId id="2147474861"/>
            <p14:sldId id="2147474957"/>
            <p14:sldId id="2147474650"/>
            <p14:sldId id="2147474709"/>
          </p14:sldIdLst>
        </p14:section>
        <p14:section name="Meritus Health" id="{5C4C3D86-D6AF-4A38-9B0E-EBCEB5F90BDB}">
          <p14:sldIdLst>
            <p14:sldId id="2147474986"/>
            <p14:sldId id="2147474984"/>
            <p14:sldId id="2147474985"/>
          </p14:sldIdLst>
        </p14:section>
        <p14:section name="Metro" id="{4417B363-129A-46CF-AADF-A5DC93F41925}">
          <p14:sldIdLst>
            <p14:sldId id="2147474852"/>
            <p14:sldId id="2147474897"/>
            <p14:sldId id="2147474632"/>
            <p14:sldId id="2147474889"/>
            <p14:sldId id="2147474891"/>
          </p14:sldIdLst>
        </p14:section>
        <p14:section name="MGM Resorts" id="{9DAA0490-0909-42BF-8EE8-0C7283498C10}">
          <p14:sldIdLst>
            <p14:sldId id="2147474966"/>
            <p14:sldId id="2147474964"/>
            <p14:sldId id="2147474644"/>
            <p14:sldId id="2147474965"/>
          </p14:sldIdLst>
        </p14:section>
        <p14:section name="Northeast Grocers" id="{43109986-6305-D044-9CBD-7E3D9B8F1A87}">
          <p14:sldIdLst>
            <p14:sldId id="2147475089"/>
            <p14:sldId id="2147475088"/>
          </p14:sldIdLst>
        </p14:section>
        <p14:section name="Northwestern University" id="{19503FDA-6A53-4E40-A70B-C6BC83372FFC}">
          <p14:sldIdLst>
            <p14:sldId id="2147483340"/>
            <p14:sldId id="2147483341"/>
            <p14:sldId id="2147483342"/>
            <p14:sldId id="2147483343"/>
          </p14:sldIdLst>
        </p14:section>
        <p14:section name="Oklahoma State University" id="{1BF4B9DB-4DFF-4FC4-913C-9AFB9064A619}">
          <p14:sldIdLst>
            <p14:sldId id="2147483336"/>
            <p14:sldId id="2147483337"/>
            <p14:sldId id="2147483338"/>
            <p14:sldId id="2147483339"/>
          </p14:sldIdLst>
        </p14:section>
        <p14:section name="Papa Johns" id="{8B8EA74D-E7FD-422A-9033-307E04E0C392}">
          <p14:sldIdLst>
            <p14:sldId id="2147474917"/>
            <p14:sldId id="2147474918"/>
            <p14:sldId id="2147474731"/>
            <p14:sldId id="2147474733"/>
          </p14:sldIdLst>
        </p14:section>
        <p14:section name="Panera" id="{E52A0413-2A15-4DDF-8723-6EBA97D229B3}">
          <p14:sldIdLst>
            <p14:sldId id="2147474998"/>
            <p14:sldId id="2147474995"/>
            <p14:sldId id="2147474996"/>
            <p14:sldId id="2147474997"/>
          </p14:sldIdLst>
        </p14:section>
        <p14:section name="Paradies Lagardere" id="{4A384A10-F2B2-4B55-B859-4F7A57082A2A}">
          <p14:sldIdLst>
            <p14:sldId id="2147474976"/>
            <p14:sldId id="2147474973"/>
            <p14:sldId id="2147474974"/>
            <p14:sldId id="2147474975"/>
          </p14:sldIdLst>
        </p14:section>
        <p14:section name="PHL Airport" id="{C1857CA8-9789-47C3-BD02-D5FC54E905C0}">
          <p14:sldIdLst>
            <p14:sldId id="2147474972"/>
            <p14:sldId id="2147474969"/>
            <p14:sldId id="2147474970"/>
            <p14:sldId id="2147474971"/>
          </p14:sldIdLst>
        </p14:section>
        <p14:section name="Pizza Hut" id="{6D0110CD-233C-5343-AB4F-310527195BA8}">
          <p14:sldIdLst>
            <p14:sldId id="2147475093"/>
            <p14:sldId id="2147475092"/>
            <p14:sldId id="2147475090"/>
            <p14:sldId id="2147475215"/>
            <p14:sldId id="2147475212"/>
            <p14:sldId id="2147475213"/>
          </p14:sldIdLst>
        </p14:section>
        <p14:section name="SUNY Plattsburgh" id="{1D45C8BC-079E-4732-AF24-FF02F7B05909}">
          <p14:sldIdLst>
            <p14:sldId id="2147474983"/>
            <p14:sldId id="2147474980"/>
            <p14:sldId id="2147474981"/>
          </p14:sldIdLst>
        </p14:section>
        <p14:section name="Premier Foods" id="{9C64B98F-2E12-471D-A3E5-3330D2F515F9}">
          <p14:sldIdLst>
            <p14:sldId id="2147474829"/>
            <p14:sldId id="2147474940"/>
            <p14:sldId id="2147474797"/>
            <p14:sldId id="2147474798"/>
          </p14:sldIdLst>
        </p14:section>
        <p14:section name="Price Chopper" id="{562BB3A8-31A0-7344-BDEE-ABA49B133717}">
          <p14:sldIdLst>
            <p14:sldId id="2147475097"/>
            <p14:sldId id="2147475096"/>
            <p14:sldId id="2147475098"/>
            <p14:sldId id="2147475214"/>
          </p14:sldIdLst>
        </p14:section>
        <p14:section name="Publix" id="{F0CA1544-9808-4BDF-A031-7D2017D4EC3F}">
          <p14:sldIdLst>
            <p14:sldId id="2147474915"/>
            <p14:sldId id="2147474916"/>
            <p14:sldId id="2147474723"/>
            <p14:sldId id="2147474724"/>
            <p14:sldId id="2147474726"/>
          </p14:sldIdLst>
        </p14:section>
        <p14:section name="RaceTrac" id="{6B027EB3-A6BE-F14E-837F-01300A0BF220}">
          <p14:sldIdLst>
            <p14:sldId id="2147475102"/>
            <p14:sldId id="2147475100"/>
          </p14:sldIdLst>
        </p14:section>
        <p14:section name="Raleys" id="{B56D045A-4653-49F7-AB32-C3B6C1766CEB}">
          <p14:sldIdLst>
            <p14:sldId id="2147475106"/>
            <p14:sldId id="2147475104"/>
            <p14:sldId id="2147475103"/>
            <p14:sldId id="2147475108"/>
          </p14:sldIdLst>
        </p14:section>
        <p14:section name="Red Lobster" id="{BCF2097A-682C-4BE9-A94D-A4A30C3BDCB1}">
          <p14:sldIdLst>
            <p14:sldId id="2147474864"/>
            <p14:sldId id="2147474873"/>
            <p14:sldId id="2147474638"/>
            <p14:sldId id="2147474659"/>
          </p14:sldIdLst>
        </p14:section>
        <p14:section name="Regal" id="{6C1C58EB-8316-4B1C-86FD-DFA0B68451FF}">
          <p14:sldIdLst>
            <p14:sldId id="2147474979"/>
            <p14:sldId id="2147474977"/>
            <p14:sldId id="2147474978"/>
          </p14:sldIdLst>
        </p14:section>
        <p14:section name="Sam's Club" id="{5C312FF1-E827-4A01-8430-8EA8547A495A}">
          <p14:sldIdLst>
            <p14:sldId id="2147474881"/>
            <p14:sldId id="2147474919"/>
            <p14:sldId id="2147474742"/>
            <p14:sldId id="2147474743"/>
            <p14:sldId id="2147475007"/>
          </p14:sldIdLst>
        </p14:section>
        <p14:section name="Schnucks" id="{B57AD9B4-40B3-4007-8403-60CF5EEC6FD5}">
          <p14:sldIdLst>
            <p14:sldId id="2147475110"/>
            <p14:sldId id="2147475109"/>
            <p14:sldId id="2147475218"/>
          </p14:sldIdLst>
        </p14:section>
        <p14:section name="Sobeys" id="{51EF4CFE-BDE1-4DF1-9E23-A97651865F56}">
          <p14:sldIdLst>
            <p14:sldId id="2147474850"/>
            <p14:sldId id="2147474898"/>
            <p14:sldId id="2147474630"/>
            <p14:sldId id="2147474664"/>
            <p14:sldId id="2147474694"/>
          </p14:sldIdLst>
        </p14:section>
        <p14:section name="Sodexo" id="{86306A6F-9558-49C8-A6F1-0E697B2526B0}">
          <p14:sldIdLst>
            <p14:sldId id="2147474853"/>
            <p14:sldId id="2147474899"/>
            <p14:sldId id="2147474616"/>
            <p14:sldId id="2147474673"/>
          </p14:sldIdLst>
        </p14:section>
        <p14:section name="Southeastern Grocers" id="{A5430CE7-8384-4AAD-900D-42A4D22422E9}">
          <p14:sldIdLst>
            <p14:sldId id="2147475114"/>
            <p14:sldId id="2147475113"/>
            <p14:sldId id="2147475111"/>
            <p14:sldId id="2147475216"/>
          </p14:sldIdLst>
        </p14:section>
        <p14:section name="Spartan Nash" id="{5ED71F9E-35F8-4B61-9790-A983C9BDA2A7}">
          <p14:sldIdLst>
            <p14:sldId id="2147475118"/>
            <p14:sldId id="2147475117"/>
            <p14:sldId id="2147475115"/>
            <p14:sldId id="2147475217"/>
          </p14:sldIdLst>
        </p14:section>
        <p14:section name="Speedway" id="{2838F52A-62E7-4B65-B454-AD987BA7227C}">
          <p14:sldIdLst>
            <p14:sldId id="2147475122"/>
            <p14:sldId id="2147475121"/>
            <p14:sldId id="2147475119"/>
            <p14:sldId id="2147475125"/>
          </p14:sldIdLst>
        </p14:section>
        <p14:section name="SSP America" id="{D257AFB8-8071-4213-A401-6B3A2E89F3E8}">
          <p14:sldIdLst>
            <p14:sldId id="2147474832"/>
            <p14:sldId id="2147474947"/>
            <p14:sldId id="2147474805"/>
            <p14:sldId id="2147474812"/>
          </p14:sldIdLst>
        </p14:section>
        <p14:section name="Starbucks" id="{B0AEB062-073B-4D9C-8A29-53A0B3191FEA}">
          <p14:sldIdLst>
            <p14:sldId id="2147474883"/>
            <p14:sldId id="2147474900"/>
            <p14:sldId id="2147474885"/>
            <p14:sldId id="2147474886"/>
            <p14:sldId id="2147474752"/>
          </p14:sldIdLst>
        </p14:section>
        <p14:section name="Stater Bros Markets" id="{B09A9736-DBDE-4A58-8871-74F5EC796DFA}">
          <p14:sldIdLst>
            <p14:sldId id="2147475126"/>
            <p14:sldId id="2147475124"/>
            <p14:sldId id="2147475220"/>
            <p14:sldId id="2147475221"/>
          </p14:sldIdLst>
        </p14:section>
        <p14:section name="Strack and VanTil" id="{0CADEABC-DC4E-4653-B459-7E75EB8CDE04}">
          <p14:sldIdLst>
            <p14:sldId id="2147475129"/>
            <p14:sldId id="2147475128"/>
            <p14:sldId id="2147475130"/>
          </p14:sldIdLst>
        </p14:section>
        <p14:section name="Subway" id="{3B476E57-4F87-4B20-B6EC-75B3C9335700}">
          <p14:sldIdLst>
            <p14:sldId id="2147474856"/>
            <p14:sldId id="2147474950"/>
            <p14:sldId id="2147474643"/>
            <p14:sldId id="2147474686"/>
            <p14:sldId id="2147474676"/>
          </p14:sldIdLst>
        </p14:section>
        <p14:section name="Syracuse University" id="{F34660FC-D101-493B-A068-7486376AB657}">
          <p14:sldIdLst>
            <p14:sldId id="2147474958"/>
            <p14:sldId id="2147474959"/>
            <p14:sldId id="2147474640"/>
          </p14:sldIdLst>
        </p14:section>
        <p14:section name="Sysco" id="{8FD07B3C-4DA6-4F12-BD0B-8591AB4CC9EB}">
          <p14:sldIdLst>
            <p14:sldId id="2147483299"/>
            <p14:sldId id="2147483300"/>
            <p14:sldId id="2147483301"/>
            <p14:sldId id="2147483302"/>
            <p14:sldId id="2147483303"/>
            <p14:sldId id="2147483304"/>
          </p14:sldIdLst>
        </p14:section>
        <p14:section name="Target" id="{208072DE-2D43-4ADE-BCB5-3648E006B2B9}">
          <p14:sldIdLst>
            <p14:sldId id="2147474849"/>
            <p14:sldId id="2147474901"/>
            <p14:sldId id="2147474629"/>
            <p14:sldId id="2147474680"/>
            <p14:sldId id="2147474663"/>
          </p14:sldIdLst>
        </p14:section>
        <p14:section name="The Save Mart Companies" id="{1124809C-0458-4BFA-BD89-F2EED51EC916}">
          <p14:sldIdLst>
            <p14:sldId id="2147475133"/>
            <p14:sldId id="2147475132"/>
          </p14:sldIdLst>
        </p14:section>
        <p14:section name="University of California" id="{577AAFE0-880E-46F7-9EB1-8E80922A1374}">
          <p14:sldIdLst>
            <p14:sldId id="2147483305"/>
            <p14:sldId id="2147483306"/>
            <p14:sldId id="2147483307"/>
            <p14:sldId id="2147483308"/>
            <p14:sldId id="2147483309"/>
            <p14:sldId id="2147483310"/>
          </p14:sldIdLst>
        </p14:section>
        <p14:section name="University of California Irvine" id="{4C5463D0-5B1C-41CA-A01B-85B286B399AD}">
          <p14:sldIdLst>
            <p14:sldId id="2147483311"/>
            <p14:sldId id="2147483312"/>
            <p14:sldId id="2147483313"/>
            <p14:sldId id="2147483314"/>
          </p14:sldIdLst>
        </p14:section>
        <p14:section name="Topgolf Callaway Brands" id="{54DC1CA7-92A7-4373-B631-A62B2CBC1F94}">
          <p14:sldIdLst>
            <p14:sldId id="2147474922"/>
            <p14:sldId id="2147474923"/>
            <p14:sldId id="2147474756"/>
            <p14:sldId id="2147474758"/>
          </p14:sldIdLst>
        </p14:section>
        <p14:section name="Tractor Supply Co" id="{E6D95AEB-E67E-4F68-A16B-F6A597B93889}">
          <p14:sldIdLst>
            <p14:sldId id="2147475137"/>
            <p14:sldId id="2147475136"/>
          </p14:sldIdLst>
        </p14:section>
        <p14:section name="UA (Little Rock)" id="{83DEB974-2E3A-4D5C-9814-8BA136180B1A}">
          <p14:sldIdLst>
            <p14:sldId id="2147474928"/>
            <p14:sldId id="2147474929"/>
            <p14:sldId id="2147474777"/>
            <p14:sldId id="2147474778"/>
          </p14:sldIdLst>
        </p14:section>
        <p14:section name="UC Berkeley" id="{5A6F0224-C27E-4D06-B5A5-24F3C9AD8958}">
          <p14:sldIdLst>
            <p14:sldId id="2147474871"/>
            <p14:sldId id="2147474908"/>
            <p14:sldId id="2147474667"/>
            <p14:sldId id="2147474717"/>
            <p14:sldId id="2147474645"/>
          </p14:sldIdLst>
        </p14:section>
        <p14:section name="United Airlines" id="{3D7D97BC-B49E-4522-9940-286A81471E68}">
          <p14:sldIdLst>
            <p14:sldId id="2147474880"/>
            <p14:sldId id="2147474912"/>
            <p14:sldId id="2147475005"/>
            <p14:sldId id="2147475000"/>
          </p14:sldIdLst>
        </p14:section>
        <p14:section name="USG" id="{1BBE32B3-1C1B-4509-A6EC-DD919CBCA055}">
          <p14:sldIdLst>
            <p14:sldId id="2147475164"/>
            <p14:sldId id="2147475160"/>
          </p14:sldIdLst>
        </p14:section>
        <p14:section name="Vizient" id="{54FDB7EB-F8A6-4BE2-A2B8-808639A2EFD6}">
          <p14:sldIdLst>
            <p14:sldId id="2147475141"/>
            <p14:sldId id="2147475140"/>
            <p14:sldId id="2147475142"/>
          </p14:sldIdLst>
        </p14:section>
        <p14:section name="Wakefern" id="{507327F9-92D2-4590-8B29-C720F47DB7EB}">
          <p14:sldIdLst>
            <p14:sldId id="2147474882"/>
            <p14:sldId id="2147474920"/>
            <p14:sldId id="2147474744"/>
            <p14:sldId id="2147474678"/>
          </p14:sldIdLst>
        </p14:section>
        <p14:section name="Walmart" id="{01317C91-0376-4495-94EE-25387530838A}">
          <p14:sldIdLst>
            <p14:sldId id="2147474845"/>
            <p14:sldId id="2147474863"/>
            <p14:sldId id="2147474875"/>
            <p14:sldId id="2147474876"/>
            <p14:sldId id="2147474866"/>
            <p14:sldId id="2147474877"/>
          </p14:sldIdLst>
        </p14:section>
        <p14:section name="Wawa" id="{2ED73C5B-4BAE-4F8C-A676-D4F5E89D9CB5}">
          <p14:sldIdLst>
            <p14:sldId id="2147474933"/>
            <p14:sldId id="2147474934"/>
            <p14:sldId id="2147474784"/>
            <p14:sldId id="2147474785"/>
          </p14:sldIdLst>
        </p14:section>
        <p14:section name="Wegmans" id="{69B63931-4108-47FE-B5EE-7F3177E2C226}">
          <p14:sldIdLst>
            <p14:sldId id="2147475145"/>
            <p14:sldId id="2147475144"/>
          </p14:sldIdLst>
        </p14:section>
        <p14:section name="Weis" id="{516B5457-DF65-4350-8C61-D1512B9CCE0E}">
          <p14:sldIdLst>
            <p14:sldId id="2147475149"/>
            <p14:sldId id="2147475148"/>
          </p14:sldIdLst>
        </p14:section>
        <p14:section name="WHSmith" id="{95F953B7-5319-46CC-8FE0-69EE8F55FB64}">
          <p14:sldIdLst>
            <p14:sldId id="2147475153"/>
            <p14:sldId id="2147475152"/>
            <p14:sldId id="2147475155"/>
            <p14:sldId id="2147475154"/>
          </p14:sldIdLst>
        </p14:section>
        <p14:section name="WinCo Foods" id="{5FFC5D65-54A9-4BF1-A746-9E110E4E1DFB}">
          <p14:sldIdLst>
            <p14:sldId id="2147475157"/>
            <p14:sldId id="2147475156"/>
          </p14:sldIdLst>
        </p14:section>
        <p14:section name="Yum!" id="{0174A880-E756-4F3B-B27B-29EB83F65E96}">
          <p14:sldIdLst>
            <p14:sldId id="2147474855"/>
            <p14:sldId id="2147474903"/>
            <p14:sldId id="2147474612"/>
            <p14:sldId id="2147474684"/>
            <p14:sldId id="2147474675"/>
          </p14:sldIdLst>
        </p14:section>
      </p14:section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EA8BC12-6EDD-173A-F8A3-6449408960FB}" name="Stefano Raffo" initials="SR" userId="S::stefano.raffo@brodiepartners.com::19566db5-81e2-4450-8c04-efd190a740f7" providerId="AD"/>
  <p188:author id="{F3BB221B-C744-F426-80AB-20F4DEEADC1C}" name="Anna Rew" initials="AR" userId="S::anna.rew@brodiepartners.com::4c55b901-b6ea-4ef8-90b7-b8b074f37d1c" providerId="AD"/>
  <p188:author id="{DEC78E42-DC90-D2D1-2AA2-B8936608FDB6}" name="Emma Ryan" initials="ER" userId="S::emma.ryan@brodiepartners.com::54b3b32e-cfe9-42be-a630-37e231345491" providerId="AD"/>
  <p188:author id="{5245B957-6790-520E-D518-3A12E5DCE78B}" name="Claudia del Hoyo" initials="Cd" userId="S::claudia.del.hoyo@brodiepartners.com::f4ece423-dc31-42d9-b347-7f9619269060" providerId="AD"/>
  <p188:author id="{46C83E5E-E517-33CA-FE22-710EE920D341}" name="Becca Hadaway" initials="BH" userId="S::becca.hadaway@brodiepartners.com::09368a39-90bb-4610-975f-efe092ebf032" providerId="AD"/>
  <p188:author id="{E8B662C3-1017-FEDB-6BE5-9BA42082FB23}" name="Guest User" initials="GU" userId="S::urn:spo:tenantanon#25b262c6-3135-4102-9fd1-8cc793b35ee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F5F3"/>
    <a:srgbClr val="2B660F"/>
    <a:srgbClr val="FBCB5B"/>
    <a:srgbClr val="8DBD29"/>
    <a:srgbClr val="FFE9AD"/>
    <a:srgbClr val="BFDE7E"/>
    <a:srgbClr val="2B660E"/>
    <a:srgbClr val="5D910D"/>
    <a:srgbClr val="9CC256"/>
    <a:srgbClr val="954F0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EDD434E-C5F7-49A1-886C-26234F401424}" v="16" dt="2026-04-08T15:12:11.87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53" d="100"/>
          <a:sy n="153" d="100"/>
        </p:scale>
        <p:origin x="576" y="1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1.xml"/><Relationship Id="rId299" Type="http://schemas.openxmlformats.org/officeDocument/2006/relationships/slide" Target="slides/slide293.xml"/><Relationship Id="rId21" Type="http://schemas.openxmlformats.org/officeDocument/2006/relationships/slide" Target="slides/slide15.xml"/><Relationship Id="rId63" Type="http://schemas.openxmlformats.org/officeDocument/2006/relationships/slide" Target="slides/slide57.xml"/><Relationship Id="rId159" Type="http://schemas.openxmlformats.org/officeDocument/2006/relationships/slide" Target="slides/slide153.xml"/><Relationship Id="rId324" Type="http://schemas.openxmlformats.org/officeDocument/2006/relationships/slide" Target="slides/slide318.xml"/><Relationship Id="rId366" Type="http://schemas.openxmlformats.org/officeDocument/2006/relationships/slide" Target="slides/slide360.xml"/><Relationship Id="rId170" Type="http://schemas.openxmlformats.org/officeDocument/2006/relationships/slide" Target="slides/slide164.xml"/><Relationship Id="rId226" Type="http://schemas.openxmlformats.org/officeDocument/2006/relationships/slide" Target="slides/slide220.xml"/><Relationship Id="rId433" Type="http://schemas.openxmlformats.org/officeDocument/2006/relationships/slide" Target="slides/slide427.xml"/><Relationship Id="rId268" Type="http://schemas.openxmlformats.org/officeDocument/2006/relationships/slide" Target="slides/slide262.xml"/><Relationship Id="rId475" Type="http://schemas.openxmlformats.org/officeDocument/2006/relationships/slide" Target="slides/slide469.xml"/><Relationship Id="rId32" Type="http://schemas.openxmlformats.org/officeDocument/2006/relationships/slide" Target="slides/slide26.xml"/><Relationship Id="rId74" Type="http://schemas.openxmlformats.org/officeDocument/2006/relationships/slide" Target="slides/slide68.xml"/><Relationship Id="rId128" Type="http://schemas.openxmlformats.org/officeDocument/2006/relationships/slide" Target="slides/slide122.xml"/><Relationship Id="rId335" Type="http://schemas.openxmlformats.org/officeDocument/2006/relationships/slide" Target="slides/slide329.xml"/><Relationship Id="rId377" Type="http://schemas.openxmlformats.org/officeDocument/2006/relationships/slide" Target="slides/slide371.xml"/><Relationship Id="rId5" Type="http://schemas.openxmlformats.org/officeDocument/2006/relationships/slideMaster" Target="slideMasters/slideMaster2.xml"/><Relationship Id="rId181" Type="http://schemas.openxmlformats.org/officeDocument/2006/relationships/slide" Target="slides/slide175.xml"/><Relationship Id="rId237" Type="http://schemas.openxmlformats.org/officeDocument/2006/relationships/slide" Target="slides/slide231.xml"/><Relationship Id="rId402" Type="http://schemas.openxmlformats.org/officeDocument/2006/relationships/slide" Target="slides/slide396.xml"/><Relationship Id="rId279" Type="http://schemas.openxmlformats.org/officeDocument/2006/relationships/slide" Target="slides/slide273.xml"/><Relationship Id="rId444" Type="http://schemas.openxmlformats.org/officeDocument/2006/relationships/slide" Target="slides/slide438.xml"/><Relationship Id="rId486" Type="http://schemas.microsoft.com/office/2018/10/relationships/authors" Target="authors.xml"/><Relationship Id="rId43" Type="http://schemas.openxmlformats.org/officeDocument/2006/relationships/slide" Target="slides/slide37.xml"/><Relationship Id="rId139" Type="http://schemas.openxmlformats.org/officeDocument/2006/relationships/slide" Target="slides/slide133.xml"/><Relationship Id="rId290" Type="http://schemas.openxmlformats.org/officeDocument/2006/relationships/slide" Target="slides/slide284.xml"/><Relationship Id="rId304" Type="http://schemas.openxmlformats.org/officeDocument/2006/relationships/slide" Target="slides/slide298.xml"/><Relationship Id="rId346" Type="http://schemas.openxmlformats.org/officeDocument/2006/relationships/slide" Target="slides/slide340.xml"/><Relationship Id="rId388" Type="http://schemas.openxmlformats.org/officeDocument/2006/relationships/slide" Target="slides/slide382.xml"/><Relationship Id="rId85" Type="http://schemas.openxmlformats.org/officeDocument/2006/relationships/slide" Target="slides/slide79.xml"/><Relationship Id="rId150" Type="http://schemas.openxmlformats.org/officeDocument/2006/relationships/slide" Target="slides/slide144.xml"/><Relationship Id="rId192" Type="http://schemas.openxmlformats.org/officeDocument/2006/relationships/slide" Target="slides/slide186.xml"/><Relationship Id="rId206" Type="http://schemas.openxmlformats.org/officeDocument/2006/relationships/slide" Target="slides/slide200.xml"/><Relationship Id="rId413" Type="http://schemas.openxmlformats.org/officeDocument/2006/relationships/slide" Target="slides/slide407.xml"/><Relationship Id="rId248" Type="http://schemas.openxmlformats.org/officeDocument/2006/relationships/slide" Target="slides/slide242.xml"/><Relationship Id="rId455" Type="http://schemas.openxmlformats.org/officeDocument/2006/relationships/slide" Target="slides/slide449.xml"/><Relationship Id="rId12" Type="http://schemas.openxmlformats.org/officeDocument/2006/relationships/slide" Target="slides/slide6.xml"/><Relationship Id="rId108" Type="http://schemas.openxmlformats.org/officeDocument/2006/relationships/slide" Target="slides/slide102.xml"/><Relationship Id="rId315" Type="http://schemas.openxmlformats.org/officeDocument/2006/relationships/slide" Target="slides/slide309.xml"/><Relationship Id="rId357" Type="http://schemas.openxmlformats.org/officeDocument/2006/relationships/slide" Target="slides/slide351.xml"/><Relationship Id="rId54" Type="http://schemas.openxmlformats.org/officeDocument/2006/relationships/slide" Target="slides/slide48.xml"/><Relationship Id="rId96" Type="http://schemas.openxmlformats.org/officeDocument/2006/relationships/slide" Target="slides/slide90.xml"/><Relationship Id="rId161" Type="http://schemas.openxmlformats.org/officeDocument/2006/relationships/slide" Target="slides/slide155.xml"/><Relationship Id="rId217" Type="http://schemas.openxmlformats.org/officeDocument/2006/relationships/slide" Target="slides/slide211.xml"/><Relationship Id="rId399" Type="http://schemas.openxmlformats.org/officeDocument/2006/relationships/slide" Target="slides/slide393.xml"/><Relationship Id="rId259" Type="http://schemas.openxmlformats.org/officeDocument/2006/relationships/slide" Target="slides/slide253.xml"/><Relationship Id="rId424" Type="http://schemas.openxmlformats.org/officeDocument/2006/relationships/slide" Target="slides/slide418.xml"/><Relationship Id="rId466" Type="http://schemas.openxmlformats.org/officeDocument/2006/relationships/slide" Target="slides/slide460.xml"/><Relationship Id="rId23" Type="http://schemas.openxmlformats.org/officeDocument/2006/relationships/slide" Target="slides/slide17.xml"/><Relationship Id="rId119" Type="http://schemas.openxmlformats.org/officeDocument/2006/relationships/slide" Target="slides/slide113.xml"/><Relationship Id="rId270" Type="http://schemas.openxmlformats.org/officeDocument/2006/relationships/slide" Target="slides/slide264.xml"/><Relationship Id="rId326" Type="http://schemas.openxmlformats.org/officeDocument/2006/relationships/slide" Target="slides/slide320.xml"/><Relationship Id="rId65" Type="http://schemas.openxmlformats.org/officeDocument/2006/relationships/slide" Target="slides/slide59.xml"/><Relationship Id="rId130" Type="http://schemas.openxmlformats.org/officeDocument/2006/relationships/slide" Target="slides/slide124.xml"/><Relationship Id="rId368" Type="http://schemas.openxmlformats.org/officeDocument/2006/relationships/slide" Target="slides/slide362.xml"/><Relationship Id="rId172" Type="http://schemas.openxmlformats.org/officeDocument/2006/relationships/slide" Target="slides/slide166.xml"/><Relationship Id="rId228" Type="http://schemas.openxmlformats.org/officeDocument/2006/relationships/slide" Target="slides/slide222.xml"/><Relationship Id="rId435" Type="http://schemas.openxmlformats.org/officeDocument/2006/relationships/slide" Target="slides/slide429.xml"/><Relationship Id="rId477" Type="http://schemas.openxmlformats.org/officeDocument/2006/relationships/notesMaster" Target="notesMasters/notesMaster1.xml"/><Relationship Id="rId281" Type="http://schemas.openxmlformats.org/officeDocument/2006/relationships/slide" Target="slides/slide275.xml"/><Relationship Id="rId337" Type="http://schemas.openxmlformats.org/officeDocument/2006/relationships/slide" Target="slides/slide331.xml"/><Relationship Id="rId34" Type="http://schemas.openxmlformats.org/officeDocument/2006/relationships/slide" Target="slides/slide28.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20" Type="http://schemas.openxmlformats.org/officeDocument/2006/relationships/slide" Target="slides/slide114.xml"/><Relationship Id="rId141" Type="http://schemas.openxmlformats.org/officeDocument/2006/relationships/slide" Target="slides/slide135.xml"/><Relationship Id="rId358" Type="http://schemas.openxmlformats.org/officeDocument/2006/relationships/slide" Target="slides/slide352.xml"/><Relationship Id="rId379" Type="http://schemas.openxmlformats.org/officeDocument/2006/relationships/slide" Target="slides/slide373.xml"/><Relationship Id="rId7" Type="http://schemas.openxmlformats.org/officeDocument/2006/relationships/slide" Target="slides/slide1.xml"/><Relationship Id="rId162" Type="http://schemas.openxmlformats.org/officeDocument/2006/relationships/slide" Target="slides/slide156.xml"/><Relationship Id="rId183" Type="http://schemas.openxmlformats.org/officeDocument/2006/relationships/slide" Target="slides/slide177.xml"/><Relationship Id="rId218" Type="http://schemas.openxmlformats.org/officeDocument/2006/relationships/slide" Target="slides/slide212.xml"/><Relationship Id="rId239" Type="http://schemas.openxmlformats.org/officeDocument/2006/relationships/slide" Target="slides/slide233.xml"/><Relationship Id="rId390" Type="http://schemas.openxmlformats.org/officeDocument/2006/relationships/slide" Target="slides/slide384.xml"/><Relationship Id="rId404" Type="http://schemas.openxmlformats.org/officeDocument/2006/relationships/slide" Target="slides/slide398.xml"/><Relationship Id="rId425" Type="http://schemas.openxmlformats.org/officeDocument/2006/relationships/slide" Target="slides/slide419.xml"/><Relationship Id="rId446" Type="http://schemas.openxmlformats.org/officeDocument/2006/relationships/slide" Target="slides/slide440.xml"/><Relationship Id="rId467" Type="http://schemas.openxmlformats.org/officeDocument/2006/relationships/slide" Target="slides/slide461.xml"/><Relationship Id="rId250" Type="http://schemas.openxmlformats.org/officeDocument/2006/relationships/slide" Target="slides/slide244.xml"/><Relationship Id="rId271" Type="http://schemas.openxmlformats.org/officeDocument/2006/relationships/slide" Target="slides/slide265.xml"/><Relationship Id="rId292" Type="http://schemas.openxmlformats.org/officeDocument/2006/relationships/slide" Target="slides/slide286.xml"/><Relationship Id="rId306" Type="http://schemas.openxmlformats.org/officeDocument/2006/relationships/slide" Target="slides/slide300.xml"/><Relationship Id="rId24" Type="http://schemas.openxmlformats.org/officeDocument/2006/relationships/slide" Target="slides/slide18.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31" Type="http://schemas.openxmlformats.org/officeDocument/2006/relationships/slide" Target="slides/slide125.xml"/><Relationship Id="rId327" Type="http://schemas.openxmlformats.org/officeDocument/2006/relationships/slide" Target="slides/slide321.xml"/><Relationship Id="rId348" Type="http://schemas.openxmlformats.org/officeDocument/2006/relationships/slide" Target="slides/slide342.xml"/><Relationship Id="rId369" Type="http://schemas.openxmlformats.org/officeDocument/2006/relationships/slide" Target="slides/slide363.xml"/><Relationship Id="rId152" Type="http://schemas.openxmlformats.org/officeDocument/2006/relationships/slide" Target="slides/slide146.xml"/><Relationship Id="rId173" Type="http://schemas.openxmlformats.org/officeDocument/2006/relationships/slide" Target="slides/slide167.xml"/><Relationship Id="rId194" Type="http://schemas.openxmlformats.org/officeDocument/2006/relationships/slide" Target="slides/slide188.xml"/><Relationship Id="rId208" Type="http://schemas.openxmlformats.org/officeDocument/2006/relationships/slide" Target="slides/slide202.xml"/><Relationship Id="rId229" Type="http://schemas.openxmlformats.org/officeDocument/2006/relationships/slide" Target="slides/slide223.xml"/><Relationship Id="rId380" Type="http://schemas.openxmlformats.org/officeDocument/2006/relationships/slide" Target="slides/slide374.xml"/><Relationship Id="rId415" Type="http://schemas.openxmlformats.org/officeDocument/2006/relationships/slide" Target="slides/slide409.xml"/><Relationship Id="rId436" Type="http://schemas.openxmlformats.org/officeDocument/2006/relationships/slide" Target="slides/slide430.xml"/><Relationship Id="rId457" Type="http://schemas.openxmlformats.org/officeDocument/2006/relationships/slide" Target="slides/slide451.xml"/><Relationship Id="rId240" Type="http://schemas.openxmlformats.org/officeDocument/2006/relationships/slide" Target="slides/slide234.xml"/><Relationship Id="rId261" Type="http://schemas.openxmlformats.org/officeDocument/2006/relationships/slide" Target="slides/slide255.xml"/><Relationship Id="rId478" Type="http://schemas.openxmlformats.org/officeDocument/2006/relationships/handoutMaster" Target="handoutMasters/handoutMaster1.xml"/><Relationship Id="rId14" Type="http://schemas.openxmlformats.org/officeDocument/2006/relationships/slide" Target="slides/slide8.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282" Type="http://schemas.openxmlformats.org/officeDocument/2006/relationships/slide" Target="slides/slide276.xml"/><Relationship Id="rId317" Type="http://schemas.openxmlformats.org/officeDocument/2006/relationships/slide" Target="slides/slide311.xml"/><Relationship Id="rId338" Type="http://schemas.openxmlformats.org/officeDocument/2006/relationships/slide" Target="slides/slide332.xml"/><Relationship Id="rId359" Type="http://schemas.openxmlformats.org/officeDocument/2006/relationships/slide" Target="slides/slide353.xml"/><Relationship Id="rId8" Type="http://schemas.openxmlformats.org/officeDocument/2006/relationships/slide" Target="slides/slide2.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slide" Target="slides/slide136.xml"/><Relationship Id="rId163" Type="http://schemas.openxmlformats.org/officeDocument/2006/relationships/slide" Target="slides/slide157.xml"/><Relationship Id="rId184" Type="http://schemas.openxmlformats.org/officeDocument/2006/relationships/slide" Target="slides/slide178.xml"/><Relationship Id="rId219" Type="http://schemas.openxmlformats.org/officeDocument/2006/relationships/slide" Target="slides/slide213.xml"/><Relationship Id="rId370" Type="http://schemas.openxmlformats.org/officeDocument/2006/relationships/slide" Target="slides/slide364.xml"/><Relationship Id="rId391" Type="http://schemas.openxmlformats.org/officeDocument/2006/relationships/slide" Target="slides/slide385.xml"/><Relationship Id="rId405" Type="http://schemas.openxmlformats.org/officeDocument/2006/relationships/slide" Target="slides/slide399.xml"/><Relationship Id="rId426" Type="http://schemas.openxmlformats.org/officeDocument/2006/relationships/slide" Target="slides/slide420.xml"/><Relationship Id="rId447" Type="http://schemas.openxmlformats.org/officeDocument/2006/relationships/slide" Target="slides/slide441.xml"/><Relationship Id="rId230" Type="http://schemas.openxmlformats.org/officeDocument/2006/relationships/slide" Target="slides/slide224.xml"/><Relationship Id="rId251" Type="http://schemas.openxmlformats.org/officeDocument/2006/relationships/slide" Target="slides/slide245.xml"/><Relationship Id="rId468" Type="http://schemas.openxmlformats.org/officeDocument/2006/relationships/slide" Target="slides/slide462.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272" Type="http://schemas.openxmlformats.org/officeDocument/2006/relationships/slide" Target="slides/slide266.xml"/><Relationship Id="rId293" Type="http://schemas.openxmlformats.org/officeDocument/2006/relationships/slide" Target="slides/slide287.xml"/><Relationship Id="rId307" Type="http://schemas.openxmlformats.org/officeDocument/2006/relationships/slide" Target="slides/slide301.xml"/><Relationship Id="rId328" Type="http://schemas.openxmlformats.org/officeDocument/2006/relationships/slide" Target="slides/slide322.xml"/><Relationship Id="rId349" Type="http://schemas.openxmlformats.org/officeDocument/2006/relationships/slide" Target="slides/slide343.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slide" Target="slides/slide126.xml"/><Relationship Id="rId153" Type="http://schemas.openxmlformats.org/officeDocument/2006/relationships/slide" Target="slides/slide147.xml"/><Relationship Id="rId174" Type="http://schemas.openxmlformats.org/officeDocument/2006/relationships/slide" Target="slides/slide168.xml"/><Relationship Id="rId195" Type="http://schemas.openxmlformats.org/officeDocument/2006/relationships/slide" Target="slides/slide189.xml"/><Relationship Id="rId209" Type="http://schemas.openxmlformats.org/officeDocument/2006/relationships/slide" Target="slides/slide203.xml"/><Relationship Id="rId360" Type="http://schemas.openxmlformats.org/officeDocument/2006/relationships/slide" Target="slides/slide354.xml"/><Relationship Id="rId381" Type="http://schemas.openxmlformats.org/officeDocument/2006/relationships/slide" Target="slides/slide375.xml"/><Relationship Id="rId416" Type="http://schemas.openxmlformats.org/officeDocument/2006/relationships/slide" Target="slides/slide410.xml"/><Relationship Id="rId220" Type="http://schemas.openxmlformats.org/officeDocument/2006/relationships/slide" Target="slides/slide214.xml"/><Relationship Id="rId241" Type="http://schemas.openxmlformats.org/officeDocument/2006/relationships/slide" Target="slides/slide235.xml"/><Relationship Id="rId437" Type="http://schemas.openxmlformats.org/officeDocument/2006/relationships/slide" Target="slides/slide431.xml"/><Relationship Id="rId458" Type="http://schemas.openxmlformats.org/officeDocument/2006/relationships/slide" Target="slides/slide452.xml"/><Relationship Id="rId479" Type="http://schemas.openxmlformats.org/officeDocument/2006/relationships/tags" Target="tags/tag1.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262" Type="http://schemas.openxmlformats.org/officeDocument/2006/relationships/slide" Target="slides/slide256.xml"/><Relationship Id="rId283" Type="http://schemas.openxmlformats.org/officeDocument/2006/relationships/slide" Target="slides/slide277.xml"/><Relationship Id="rId318" Type="http://schemas.openxmlformats.org/officeDocument/2006/relationships/slide" Target="slides/slide312.xml"/><Relationship Id="rId339" Type="http://schemas.openxmlformats.org/officeDocument/2006/relationships/slide" Target="slides/slide333.xml"/><Relationship Id="rId78" Type="http://schemas.openxmlformats.org/officeDocument/2006/relationships/slide" Target="slides/slide72.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43" Type="http://schemas.openxmlformats.org/officeDocument/2006/relationships/slide" Target="slides/slide137.xml"/><Relationship Id="rId164" Type="http://schemas.openxmlformats.org/officeDocument/2006/relationships/slide" Target="slides/slide158.xml"/><Relationship Id="rId185" Type="http://schemas.openxmlformats.org/officeDocument/2006/relationships/slide" Target="slides/slide179.xml"/><Relationship Id="rId350" Type="http://schemas.openxmlformats.org/officeDocument/2006/relationships/slide" Target="slides/slide344.xml"/><Relationship Id="rId371" Type="http://schemas.openxmlformats.org/officeDocument/2006/relationships/slide" Target="slides/slide365.xml"/><Relationship Id="rId406" Type="http://schemas.openxmlformats.org/officeDocument/2006/relationships/slide" Target="slides/slide400.xml"/><Relationship Id="rId9" Type="http://schemas.openxmlformats.org/officeDocument/2006/relationships/slide" Target="slides/slide3.xml"/><Relationship Id="rId210" Type="http://schemas.openxmlformats.org/officeDocument/2006/relationships/slide" Target="slides/slide204.xml"/><Relationship Id="rId392" Type="http://schemas.openxmlformats.org/officeDocument/2006/relationships/slide" Target="slides/slide386.xml"/><Relationship Id="rId427" Type="http://schemas.openxmlformats.org/officeDocument/2006/relationships/slide" Target="slides/slide421.xml"/><Relationship Id="rId448" Type="http://schemas.openxmlformats.org/officeDocument/2006/relationships/slide" Target="slides/slide442.xml"/><Relationship Id="rId469" Type="http://schemas.openxmlformats.org/officeDocument/2006/relationships/slide" Target="slides/slide463.xml"/><Relationship Id="rId26" Type="http://schemas.openxmlformats.org/officeDocument/2006/relationships/slide" Target="slides/slide20.xml"/><Relationship Id="rId231" Type="http://schemas.openxmlformats.org/officeDocument/2006/relationships/slide" Target="slides/slide225.xml"/><Relationship Id="rId252" Type="http://schemas.openxmlformats.org/officeDocument/2006/relationships/slide" Target="slides/slide246.xml"/><Relationship Id="rId273" Type="http://schemas.openxmlformats.org/officeDocument/2006/relationships/slide" Target="slides/slide267.xml"/><Relationship Id="rId294" Type="http://schemas.openxmlformats.org/officeDocument/2006/relationships/slide" Target="slides/slide288.xml"/><Relationship Id="rId308" Type="http://schemas.openxmlformats.org/officeDocument/2006/relationships/slide" Target="slides/slide302.xml"/><Relationship Id="rId329" Type="http://schemas.openxmlformats.org/officeDocument/2006/relationships/slide" Target="slides/slide323.xml"/><Relationship Id="rId480" Type="http://schemas.openxmlformats.org/officeDocument/2006/relationships/presProps" Target="presProps.xml"/><Relationship Id="rId47" Type="http://schemas.openxmlformats.org/officeDocument/2006/relationships/slide" Target="slides/slide41.xml"/><Relationship Id="rId68" Type="http://schemas.openxmlformats.org/officeDocument/2006/relationships/slide" Target="slides/slide62.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54" Type="http://schemas.openxmlformats.org/officeDocument/2006/relationships/slide" Target="slides/slide148.xml"/><Relationship Id="rId175" Type="http://schemas.openxmlformats.org/officeDocument/2006/relationships/slide" Target="slides/slide169.xml"/><Relationship Id="rId340" Type="http://schemas.openxmlformats.org/officeDocument/2006/relationships/slide" Target="slides/slide334.xml"/><Relationship Id="rId361" Type="http://schemas.openxmlformats.org/officeDocument/2006/relationships/slide" Target="slides/slide355.xml"/><Relationship Id="rId196" Type="http://schemas.openxmlformats.org/officeDocument/2006/relationships/slide" Target="slides/slide190.xml"/><Relationship Id="rId200" Type="http://schemas.openxmlformats.org/officeDocument/2006/relationships/slide" Target="slides/slide194.xml"/><Relationship Id="rId382" Type="http://schemas.openxmlformats.org/officeDocument/2006/relationships/slide" Target="slides/slide376.xml"/><Relationship Id="rId417" Type="http://schemas.openxmlformats.org/officeDocument/2006/relationships/slide" Target="slides/slide411.xml"/><Relationship Id="rId438" Type="http://schemas.openxmlformats.org/officeDocument/2006/relationships/slide" Target="slides/slide432.xml"/><Relationship Id="rId459" Type="http://schemas.openxmlformats.org/officeDocument/2006/relationships/slide" Target="slides/slide453.xml"/><Relationship Id="rId16" Type="http://schemas.openxmlformats.org/officeDocument/2006/relationships/slide" Target="slides/slide10.xml"/><Relationship Id="rId221" Type="http://schemas.openxmlformats.org/officeDocument/2006/relationships/slide" Target="slides/slide215.xml"/><Relationship Id="rId242" Type="http://schemas.openxmlformats.org/officeDocument/2006/relationships/slide" Target="slides/slide236.xml"/><Relationship Id="rId263" Type="http://schemas.openxmlformats.org/officeDocument/2006/relationships/slide" Target="slides/slide257.xml"/><Relationship Id="rId284" Type="http://schemas.openxmlformats.org/officeDocument/2006/relationships/slide" Target="slides/slide278.xml"/><Relationship Id="rId319" Type="http://schemas.openxmlformats.org/officeDocument/2006/relationships/slide" Target="slides/slide313.xml"/><Relationship Id="rId470" Type="http://schemas.openxmlformats.org/officeDocument/2006/relationships/slide" Target="slides/slide464.xml"/><Relationship Id="rId37" Type="http://schemas.openxmlformats.org/officeDocument/2006/relationships/slide" Target="slides/slide31.xml"/><Relationship Id="rId58" Type="http://schemas.openxmlformats.org/officeDocument/2006/relationships/slide" Target="slides/slide52.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44" Type="http://schemas.openxmlformats.org/officeDocument/2006/relationships/slide" Target="slides/slide138.xml"/><Relationship Id="rId330" Type="http://schemas.openxmlformats.org/officeDocument/2006/relationships/slide" Target="slides/slide324.xml"/><Relationship Id="rId90" Type="http://schemas.openxmlformats.org/officeDocument/2006/relationships/slide" Target="slides/slide84.xml"/><Relationship Id="rId165" Type="http://schemas.openxmlformats.org/officeDocument/2006/relationships/slide" Target="slides/slide159.xml"/><Relationship Id="rId186" Type="http://schemas.openxmlformats.org/officeDocument/2006/relationships/slide" Target="slides/slide180.xml"/><Relationship Id="rId351" Type="http://schemas.openxmlformats.org/officeDocument/2006/relationships/slide" Target="slides/slide345.xml"/><Relationship Id="rId372" Type="http://schemas.openxmlformats.org/officeDocument/2006/relationships/slide" Target="slides/slide366.xml"/><Relationship Id="rId393" Type="http://schemas.openxmlformats.org/officeDocument/2006/relationships/slide" Target="slides/slide387.xml"/><Relationship Id="rId407" Type="http://schemas.openxmlformats.org/officeDocument/2006/relationships/slide" Target="slides/slide401.xml"/><Relationship Id="rId428" Type="http://schemas.openxmlformats.org/officeDocument/2006/relationships/slide" Target="slides/slide422.xml"/><Relationship Id="rId449" Type="http://schemas.openxmlformats.org/officeDocument/2006/relationships/slide" Target="slides/slide443.xml"/><Relationship Id="rId211" Type="http://schemas.openxmlformats.org/officeDocument/2006/relationships/slide" Target="slides/slide205.xml"/><Relationship Id="rId232" Type="http://schemas.openxmlformats.org/officeDocument/2006/relationships/slide" Target="slides/slide226.xml"/><Relationship Id="rId253" Type="http://schemas.openxmlformats.org/officeDocument/2006/relationships/slide" Target="slides/slide247.xml"/><Relationship Id="rId274" Type="http://schemas.openxmlformats.org/officeDocument/2006/relationships/slide" Target="slides/slide268.xml"/><Relationship Id="rId295" Type="http://schemas.openxmlformats.org/officeDocument/2006/relationships/slide" Target="slides/slide289.xml"/><Relationship Id="rId309" Type="http://schemas.openxmlformats.org/officeDocument/2006/relationships/slide" Target="slides/slide303.xml"/><Relationship Id="rId460" Type="http://schemas.openxmlformats.org/officeDocument/2006/relationships/slide" Target="slides/slide454.xml"/><Relationship Id="rId481" Type="http://schemas.openxmlformats.org/officeDocument/2006/relationships/viewProps" Target="viewProps.xml"/><Relationship Id="rId27" Type="http://schemas.openxmlformats.org/officeDocument/2006/relationships/slide" Target="slides/slide21.xml"/><Relationship Id="rId48" Type="http://schemas.openxmlformats.org/officeDocument/2006/relationships/slide" Target="slides/slide42.xml"/><Relationship Id="rId69" Type="http://schemas.openxmlformats.org/officeDocument/2006/relationships/slide" Target="slides/slide63.xml"/><Relationship Id="rId113" Type="http://schemas.openxmlformats.org/officeDocument/2006/relationships/slide" Target="slides/slide107.xml"/><Relationship Id="rId134" Type="http://schemas.openxmlformats.org/officeDocument/2006/relationships/slide" Target="slides/slide128.xml"/><Relationship Id="rId320" Type="http://schemas.openxmlformats.org/officeDocument/2006/relationships/slide" Target="slides/slide314.xml"/><Relationship Id="rId80" Type="http://schemas.openxmlformats.org/officeDocument/2006/relationships/slide" Target="slides/slide74.xml"/><Relationship Id="rId155" Type="http://schemas.openxmlformats.org/officeDocument/2006/relationships/slide" Target="slides/slide149.xml"/><Relationship Id="rId176" Type="http://schemas.openxmlformats.org/officeDocument/2006/relationships/slide" Target="slides/slide170.xml"/><Relationship Id="rId197" Type="http://schemas.openxmlformats.org/officeDocument/2006/relationships/slide" Target="slides/slide191.xml"/><Relationship Id="rId341" Type="http://schemas.openxmlformats.org/officeDocument/2006/relationships/slide" Target="slides/slide335.xml"/><Relationship Id="rId362" Type="http://schemas.openxmlformats.org/officeDocument/2006/relationships/slide" Target="slides/slide356.xml"/><Relationship Id="rId383" Type="http://schemas.openxmlformats.org/officeDocument/2006/relationships/slide" Target="slides/slide377.xml"/><Relationship Id="rId418" Type="http://schemas.openxmlformats.org/officeDocument/2006/relationships/slide" Target="slides/slide412.xml"/><Relationship Id="rId439" Type="http://schemas.openxmlformats.org/officeDocument/2006/relationships/slide" Target="slides/slide433.xml"/><Relationship Id="rId201" Type="http://schemas.openxmlformats.org/officeDocument/2006/relationships/slide" Target="slides/slide195.xml"/><Relationship Id="rId222" Type="http://schemas.openxmlformats.org/officeDocument/2006/relationships/slide" Target="slides/slide216.xml"/><Relationship Id="rId243" Type="http://schemas.openxmlformats.org/officeDocument/2006/relationships/slide" Target="slides/slide237.xml"/><Relationship Id="rId264" Type="http://schemas.openxmlformats.org/officeDocument/2006/relationships/slide" Target="slides/slide258.xml"/><Relationship Id="rId285" Type="http://schemas.openxmlformats.org/officeDocument/2006/relationships/slide" Target="slides/slide279.xml"/><Relationship Id="rId450" Type="http://schemas.openxmlformats.org/officeDocument/2006/relationships/slide" Target="slides/slide444.xml"/><Relationship Id="rId471" Type="http://schemas.openxmlformats.org/officeDocument/2006/relationships/slide" Target="slides/slide465.xml"/><Relationship Id="rId17" Type="http://schemas.openxmlformats.org/officeDocument/2006/relationships/slide" Target="slides/slide11.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24" Type="http://schemas.openxmlformats.org/officeDocument/2006/relationships/slide" Target="slides/slide118.xml"/><Relationship Id="rId310" Type="http://schemas.openxmlformats.org/officeDocument/2006/relationships/slide" Target="slides/slide304.xml"/><Relationship Id="rId70" Type="http://schemas.openxmlformats.org/officeDocument/2006/relationships/slide" Target="slides/slide64.xml"/><Relationship Id="rId91" Type="http://schemas.openxmlformats.org/officeDocument/2006/relationships/slide" Target="slides/slide85.xml"/><Relationship Id="rId145" Type="http://schemas.openxmlformats.org/officeDocument/2006/relationships/slide" Target="slides/slide139.xml"/><Relationship Id="rId166" Type="http://schemas.openxmlformats.org/officeDocument/2006/relationships/slide" Target="slides/slide160.xml"/><Relationship Id="rId187" Type="http://schemas.openxmlformats.org/officeDocument/2006/relationships/slide" Target="slides/slide181.xml"/><Relationship Id="rId331" Type="http://schemas.openxmlformats.org/officeDocument/2006/relationships/slide" Target="slides/slide325.xml"/><Relationship Id="rId352" Type="http://schemas.openxmlformats.org/officeDocument/2006/relationships/slide" Target="slides/slide346.xml"/><Relationship Id="rId373" Type="http://schemas.openxmlformats.org/officeDocument/2006/relationships/slide" Target="slides/slide367.xml"/><Relationship Id="rId394" Type="http://schemas.openxmlformats.org/officeDocument/2006/relationships/slide" Target="slides/slide388.xml"/><Relationship Id="rId408" Type="http://schemas.openxmlformats.org/officeDocument/2006/relationships/slide" Target="slides/slide402.xml"/><Relationship Id="rId429" Type="http://schemas.openxmlformats.org/officeDocument/2006/relationships/slide" Target="slides/slide423.xml"/><Relationship Id="rId1" Type="http://schemas.openxmlformats.org/officeDocument/2006/relationships/customXml" Target="../customXml/item1.xml"/><Relationship Id="rId212" Type="http://schemas.openxmlformats.org/officeDocument/2006/relationships/slide" Target="slides/slide206.xml"/><Relationship Id="rId233" Type="http://schemas.openxmlformats.org/officeDocument/2006/relationships/slide" Target="slides/slide227.xml"/><Relationship Id="rId254" Type="http://schemas.openxmlformats.org/officeDocument/2006/relationships/slide" Target="slides/slide248.xml"/><Relationship Id="rId440" Type="http://schemas.openxmlformats.org/officeDocument/2006/relationships/slide" Target="slides/slide434.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275" Type="http://schemas.openxmlformats.org/officeDocument/2006/relationships/slide" Target="slides/slide269.xml"/><Relationship Id="rId296" Type="http://schemas.openxmlformats.org/officeDocument/2006/relationships/slide" Target="slides/slide290.xml"/><Relationship Id="rId300" Type="http://schemas.openxmlformats.org/officeDocument/2006/relationships/slide" Target="slides/slide294.xml"/><Relationship Id="rId461" Type="http://schemas.openxmlformats.org/officeDocument/2006/relationships/slide" Target="slides/slide455.xml"/><Relationship Id="rId482" Type="http://schemas.openxmlformats.org/officeDocument/2006/relationships/theme" Target="theme/theme1.xml"/><Relationship Id="rId60" Type="http://schemas.openxmlformats.org/officeDocument/2006/relationships/slide" Target="slides/slide54.xml"/><Relationship Id="rId81" Type="http://schemas.openxmlformats.org/officeDocument/2006/relationships/slide" Target="slides/slide75.xml"/><Relationship Id="rId135" Type="http://schemas.openxmlformats.org/officeDocument/2006/relationships/slide" Target="slides/slide129.xml"/><Relationship Id="rId156" Type="http://schemas.openxmlformats.org/officeDocument/2006/relationships/slide" Target="slides/slide150.xml"/><Relationship Id="rId177" Type="http://schemas.openxmlformats.org/officeDocument/2006/relationships/slide" Target="slides/slide171.xml"/><Relationship Id="rId198" Type="http://schemas.openxmlformats.org/officeDocument/2006/relationships/slide" Target="slides/slide192.xml"/><Relationship Id="rId321" Type="http://schemas.openxmlformats.org/officeDocument/2006/relationships/slide" Target="slides/slide315.xml"/><Relationship Id="rId342" Type="http://schemas.openxmlformats.org/officeDocument/2006/relationships/slide" Target="slides/slide336.xml"/><Relationship Id="rId363" Type="http://schemas.openxmlformats.org/officeDocument/2006/relationships/slide" Target="slides/slide357.xml"/><Relationship Id="rId384" Type="http://schemas.openxmlformats.org/officeDocument/2006/relationships/slide" Target="slides/slide378.xml"/><Relationship Id="rId419" Type="http://schemas.openxmlformats.org/officeDocument/2006/relationships/slide" Target="slides/slide413.xml"/><Relationship Id="rId202" Type="http://schemas.openxmlformats.org/officeDocument/2006/relationships/slide" Target="slides/slide196.xml"/><Relationship Id="rId223" Type="http://schemas.openxmlformats.org/officeDocument/2006/relationships/slide" Target="slides/slide217.xml"/><Relationship Id="rId244" Type="http://schemas.openxmlformats.org/officeDocument/2006/relationships/slide" Target="slides/slide238.xml"/><Relationship Id="rId430" Type="http://schemas.openxmlformats.org/officeDocument/2006/relationships/slide" Target="slides/slide424.xml"/><Relationship Id="rId18" Type="http://schemas.openxmlformats.org/officeDocument/2006/relationships/slide" Target="slides/slide12.xml"/><Relationship Id="rId39" Type="http://schemas.openxmlformats.org/officeDocument/2006/relationships/slide" Target="slides/slide33.xml"/><Relationship Id="rId265" Type="http://schemas.openxmlformats.org/officeDocument/2006/relationships/slide" Target="slides/slide259.xml"/><Relationship Id="rId286" Type="http://schemas.openxmlformats.org/officeDocument/2006/relationships/slide" Target="slides/slide280.xml"/><Relationship Id="rId451" Type="http://schemas.openxmlformats.org/officeDocument/2006/relationships/slide" Target="slides/slide445.xml"/><Relationship Id="rId472" Type="http://schemas.openxmlformats.org/officeDocument/2006/relationships/slide" Target="slides/slide466.xml"/><Relationship Id="rId50" Type="http://schemas.openxmlformats.org/officeDocument/2006/relationships/slide" Target="slides/slide44.xml"/><Relationship Id="rId104" Type="http://schemas.openxmlformats.org/officeDocument/2006/relationships/slide" Target="slides/slide98.xml"/><Relationship Id="rId125" Type="http://schemas.openxmlformats.org/officeDocument/2006/relationships/slide" Target="slides/slide119.xml"/><Relationship Id="rId146" Type="http://schemas.openxmlformats.org/officeDocument/2006/relationships/slide" Target="slides/slide140.xml"/><Relationship Id="rId167" Type="http://schemas.openxmlformats.org/officeDocument/2006/relationships/slide" Target="slides/slide161.xml"/><Relationship Id="rId188" Type="http://schemas.openxmlformats.org/officeDocument/2006/relationships/slide" Target="slides/slide182.xml"/><Relationship Id="rId311" Type="http://schemas.openxmlformats.org/officeDocument/2006/relationships/slide" Target="slides/slide305.xml"/><Relationship Id="rId332" Type="http://schemas.openxmlformats.org/officeDocument/2006/relationships/slide" Target="slides/slide326.xml"/><Relationship Id="rId353" Type="http://schemas.openxmlformats.org/officeDocument/2006/relationships/slide" Target="slides/slide347.xml"/><Relationship Id="rId374" Type="http://schemas.openxmlformats.org/officeDocument/2006/relationships/slide" Target="slides/slide368.xml"/><Relationship Id="rId395" Type="http://schemas.openxmlformats.org/officeDocument/2006/relationships/slide" Target="slides/slide389.xml"/><Relationship Id="rId409" Type="http://schemas.openxmlformats.org/officeDocument/2006/relationships/slide" Target="slides/slide403.xml"/><Relationship Id="rId71" Type="http://schemas.openxmlformats.org/officeDocument/2006/relationships/slide" Target="slides/slide65.xml"/><Relationship Id="rId92" Type="http://schemas.openxmlformats.org/officeDocument/2006/relationships/slide" Target="slides/slide86.xml"/><Relationship Id="rId213" Type="http://schemas.openxmlformats.org/officeDocument/2006/relationships/slide" Target="slides/slide207.xml"/><Relationship Id="rId234" Type="http://schemas.openxmlformats.org/officeDocument/2006/relationships/slide" Target="slides/slide228.xml"/><Relationship Id="rId420" Type="http://schemas.openxmlformats.org/officeDocument/2006/relationships/slide" Target="slides/slide414.xml"/><Relationship Id="rId2" Type="http://schemas.openxmlformats.org/officeDocument/2006/relationships/customXml" Target="../customXml/item2.xml"/><Relationship Id="rId29" Type="http://schemas.openxmlformats.org/officeDocument/2006/relationships/slide" Target="slides/slide23.xml"/><Relationship Id="rId255" Type="http://schemas.openxmlformats.org/officeDocument/2006/relationships/slide" Target="slides/slide249.xml"/><Relationship Id="rId276" Type="http://schemas.openxmlformats.org/officeDocument/2006/relationships/slide" Target="slides/slide270.xml"/><Relationship Id="rId297" Type="http://schemas.openxmlformats.org/officeDocument/2006/relationships/slide" Target="slides/slide291.xml"/><Relationship Id="rId441" Type="http://schemas.openxmlformats.org/officeDocument/2006/relationships/slide" Target="slides/slide435.xml"/><Relationship Id="rId462" Type="http://schemas.openxmlformats.org/officeDocument/2006/relationships/slide" Target="slides/slide456.xml"/><Relationship Id="rId483" Type="http://schemas.openxmlformats.org/officeDocument/2006/relationships/tableStyles" Target="tableStyles.xml"/><Relationship Id="rId40" Type="http://schemas.openxmlformats.org/officeDocument/2006/relationships/slide" Target="slides/slide34.xml"/><Relationship Id="rId115" Type="http://schemas.openxmlformats.org/officeDocument/2006/relationships/slide" Target="slides/slide109.xml"/><Relationship Id="rId136" Type="http://schemas.openxmlformats.org/officeDocument/2006/relationships/slide" Target="slides/slide130.xml"/><Relationship Id="rId157" Type="http://schemas.openxmlformats.org/officeDocument/2006/relationships/slide" Target="slides/slide151.xml"/><Relationship Id="rId178" Type="http://schemas.openxmlformats.org/officeDocument/2006/relationships/slide" Target="slides/slide172.xml"/><Relationship Id="rId301" Type="http://schemas.openxmlformats.org/officeDocument/2006/relationships/slide" Target="slides/slide295.xml"/><Relationship Id="rId322" Type="http://schemas.openxmlformats.org/officeDocument/2006/relationships/slide" Target="slides/slide316.xml"/><Relationship Id="rId343" Type="http://schemas.openxmlformats.org/officeDocument/2006/relationships/slide" Target="slides/slide337.xml"/><Relationship Id="rId364" Type="http://schemas.openxmlformats.org/officeDocument/2006/relationships/slide" Target="slides/slide358.xml"/><Relationship Id="rId61" Type="http://schemas.openxmlformats.org/officeDocument/2006/relationships/slide" Target="slides/slide55.xml"/><Relationship Id="rId82" Type="http://schemas.openxmlformats.org/officeDocument/2006/relationships/slide" Target="slides/slide76.xml"/><Relationship Id="rId199" Type="http://schemas.openxmlformats.org/officeDocument/2006/relationships/slide" Target="slides/slide193.xml"/><Relationship Id="rId203" Type="http://schemas.openxmlformats.org/officeDocument/2006/relationships/slide" Target="slides/slide197.xml"/><Relationship Id="rId385" Type="http://schemas.openxmlformats.org/officeDocument/2006/relationships/slide" Target="slides/slide379.xml"/><Relationship Id="rId19" Type="http://schemas.openxmlformats.org/officeDocument/2006/relationships/slide" Target="slides/slide13.xml"/><Relationship Id="rId224" Type="http://schemas.openxmlformats.org/officeDocument/2006/relationships/slide" Target="slides/slide218.xml"/><Relationship Id="rId245" Type="http://schemas.openxmlformats.org/officeDocument/2006/relationships/slide" Target="slides/slide239.xml"/><Relationship Id="rId266" Type="http://schemas.openxmlformats.org/officeDocument/2006/relationships/slide" Target="slides/slide260.xml"/><Relationship Id="rId287" Type="http://schemas.openxmlformats.org/officeDocument/2006/relationships/slide" Target="slides/slide281.xml"/><Relationship Id="rId410" Type="http://schemas.openxmlformats.org/officeDocument/2006/relationships/slide" Target="slides/slide404.xml"/><Relationship Id="rId431" Type="http://schemas.openxmlformats.org/officeDocument/2006/relationships/slide" Target="slides/slide425.xml"/><Relationship Id="rId452" Type="http://schemas.openxmlformats.org/officeDocument/2006/relationships/slide" Target="slides/slide446.xml"/><Relationship Id="rId473" Type="http://schemas.openxmlformats.org/officeDocument/2006/relationships/slide" Target="slides/slide467.xml"/><Relationship Id="rId30" Type="http://schemas.openxmlformats.org/officeDocument/2006/relationships/slide" Target="slides/slide24.xml"/><Relationship Id="rId105" Type="http://schemas.openxmlformats.org/officeDocument/2006/relationships/slide" Target="slides/slide99.xml"/><Relationship Id="rId126" Type="http://schemas.openxmlformats.org/officeDocument/2006/relationships/slide" Target="slides/slide120.xml"/><Relationship Id="rId147" Type="http://schemas.openxmlformats.org/officeDocument/2006/relationships/slide" Target="slides/slide141.xml"/><Relationship Id="rId168" Type="http://schemas.openxmlformats.org/officeDocument/2006/relationships/slide" Target="slides/slide162.xml"/><Relationship Id="rId312" Type="http://schemas.openxmlformats.org/officeDocument/2006/relationships/slide" Target="slides/slide306.xml"/><Relationship Id="rId333" Type="http://schemas.openxmlformats.org/officeDocument/2006/relationships/slide" Target="slides/slide327.xml"/><Relationship Id="rId354" Type="http://schemas.openxmlformats.org/officeDocument/2006/relationships/slide" Target="slides/slide348.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189" Type="http://schemas.openxmlformats.org/officeDocument/2006/relationships/slide" Target="slides/slide183.xml"/><Relationship Id="rId375" Type="http://schemas.openxmlformats.org/officeDocument/2006/relationships/slide" Target="slides/slide369.xml"/><Relationship Id="rId396" Type="http://schemas.openxmlformats.org/officeDocument/2006/relationships/slide" Target="slides/slide390.xml"/><Relationship Id="rId3" Type="http://schemas.openxmlformats.org/officeDocument/2006/relationships/customXml" Target="../customXml/item3.xml"/><Relationship Id="rId214" Type="http://schemas.openxmlformats.org/officeDocument/2006/relationships/slide" Target="slides/slide208.xml"/><Relationship Id="rId235" Type="http://schemas.openxmlformats.org/officeDocument/2006/relationships/slide" Target="slides/slide229.xml"/><Relationship Id="rId256" Type="http://schemas.openxmlformats.org/officeDocument/2006/relationships/slide" Target="slides/slide250.xml"/><Relationship Id="rId277" Type="http://schemas.openxmlformats.org/officeDocument/2006/relationships/slide" Target="slides/slide271.xml"/><Relationship Id="rId298" Type="http://schemas.openxmlformats.org/officeDocument/2006/relationships/slide" Target="slides/slide292.xml"/><Relationship Id="rId400" Type="http://schemas.openxmlformats.org/officeDocument/2006/relationships/slide" Target="slides/slide394.xml"/><Relationship Id="rId421" Type="http://schemas.openxmlformats.org/officeDocument/2006/relationships/slide" Target="slides/slide415.xml"/><Relationship Id="rId442" Type="http://schemas.openxmlformats.org/officeDocument/2006/relationships/slide" Target="slides/slide436.xml"/><Relationship Id="rId463" Type="http://schemas.openxmlformats.org/officeDocument/2006/relationships/slide" Target="slides/slide457.xml"/><Relationship Id="rId484" Type="http://schemas.microsoft.com/office/2016/11/relationships/changesInfo" Target="changesInfos/changesInfo1.xml"/><Relationship Id="rId116" Type="http://schemas.openxmlformats.org/officeDocument/2006/relationships/slide" Target="slides/slide110.xml"/><Relationship Id="rId137" Type="http://schemas.openxmlformats.org/officeDocument/2006/relationships/slide" Target="slides/slide131.xml"/><Relationship Id="rId158" Type="http://schemas.openxmlformats.org/officeDocument/2006/relationships/slide" Target="slides/slide152.xml"/><Relationship Id="rId302" Type="http://schemas.openxmlformats.org/officeDocument/2006/relationships/slide" Target="slides/slide296.xml"/><Relationship Id="rId323" Type="http://schemas.openxmlformats.org/officeDocument/2006/relationships/slide" Target="slides/slide317.xml"/><Relationship Id="rId344" Type="http://schemas.openxmlformats.org/officeDocument/2006/relationships/slide" Target="slides/slide338.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179" Type="http://schemas.openxmlformats.org/officeDocument/2006/relationships/slide" Target="slides/slide173.xml"/><Relationship Id="rId365" Type="http://schemas.openxmlformats.org/officeDocument/2006/relationships/slide" Target="slides/slide359.xml"/><Relationship Id="rId386" Type="http://schemas.openxmlformats.org/officeDocument/2006/relationships/slide" Target="slides/slide380.xml"/><Relationship Id="rId190" Type="http://schemas.openxmlformats.org/officeDocument/2006/relationships/slide" Target="slides/slide184.xml"/><Relationship Id="rId204" Type="http://schemas.openxmlformats.org/officeDocument/2006/relationships/slide" Target="slides/slide198.xml"/><Relationship Id="rId225" Type="http://schemas.openxmlformats.org/officeDocument/2006/relationships/slide" Target="slides/slide219.xml"/><Relationship Id="rId246" Type="http://schemas.openxmlformats.org/officeDocument/2006/relationships/slide" Target="slides/slide240.xml"/><Relationship Id="rId267" Type="http://schemas.openxmlformats.org/officeDocument/2006/relationships/slide" Target="slides/slide261.xml"/><Relationship Id="rId288" Type="http://schemas.openxmlformats.org/officeDocument/2006/relationships/slide" Target="slides/slide282.xml"/><Relationship Id="rId411" Type="http://schemas.openxmlformats.org/officeDocument/2006/relationships/slide" Target="slides/slide405.xml"/><Relationship Id="rId432" Type="http://schemas.openxmlformats.org/officeDocument/2006/relationships/slide" Target="slides/slide426.xml"/><Relationship Id="rId453" Type="http://schemas.openxmlformats.org/officeDocument/2006/relationships/slide" Target="slides/slide447.xml"/><Relationship Id="rId474" Type="http://schemas.openxmlformats.org/officeDocument/2006/relationships/slide" Target="slides/slide468.xml"/><Relationship Id="rId106" Type="http://schemas.openxmlformats.org/officeDocument/2006/relationships/slide" Target="slides/slide100.xml"/><Relationship Id="rId127" Type="http://schemas.openxmlformats.org/officeDocument/2006/relationships/slide" Target="slides/slide121.xml"/><Relationship Id="rId313" Type="http://schemas.openxmlformats.org/officeDocument/2006/relationships/slide" Target="slides/slide307.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94" Type="http://schemas.openxmlformats.org/officeDocument/2006/relationships/slide" Target="slides/slide88.xml"/><Relationship Id="rId148" Type="http://schemas.openxmlformats.org/officeDocument/2006/relationships/slide" Target="slides/slide142.xml"/><Relationship Id="rId169" Type="http://schemas.openxmlformats.org/officeDocument/2006/relationships/slide" Target="slides/slide163.xml"/><Relationship Id="rId334" Type="http://schemas.openxmlformats.org/officeDocument/2006/relationships/slide" Target="slides/slide328.xml"/><Relationship Id="rId355" Type="http://schemas.openxmlformats.org/officeDocument/2006/relationships/slide" Target="slides/slide349.xml"/><Relationship Id="rId376" Type="http://schemas.openxmlformats.org/officeDocument/2006/relationships/slide" Target="slides/slide370.xml"/><Relationship Id="rId397" Type="http://schemas.openxmlformats.org/officeDocument/2006/relationships/slide" Target="slides/slide391.xml"/><Relationship Id="rId4" Type="http://schemas.openxmlformats.org/officeDocument/2006/relationships/slideMaster" Target="slideMasters/slideMaster1.xml"/><Relationship Id="rId180" Type="http://schemas.openxmlformats.org/officeDocument/2006/relationships/slide" Target="slides/slide174.xml"/><Relationship Id="rId215" Type="http://schemas.openxmlformats.org/officeDocument/2006/relationships/slide" Target="slides/slide209.xml"/><Relationship Id="rId236" Type="http://schemas.openxmlformats.org/officeDocument/2006/relationships/slide" Target="slides/slide230.xml"/><Relationship Id="rId257" Type="http://schemas.openxmlformats.org/officeDocument/2006/relationships/slide" Target="slides/slide251.xml"/><Relationship Id="rId278" Type="http://schemas.openxmlformats.org/officeDocument/2006/relationships/slide" Target="slides/slide272.xml"/><Relationship Id="rId401" Type="http://schemas.openxmlformats.org/officeDocument/2006/relationships/slide" Target="slides/slide395.xml"/><Relationship Id="rId422" Type="http://schemas.openxmlformats.org/officeDocument/2006/relationships/slide" Target="slides/slide416.xml"/><Relationship Id="rId443" Type="http://schemas.openxmlformats.org/officeDocument/2006/relationships/slide" Target="slides/slide437.xml"/><Relationship Id="rId464" Type="http://schemas.openxmlformats.org/officeDocument/2006/relationships/slide" Target="slides/slide458.xml"/><Relationship Id="rId303" Type="http://schemas.openxmlformats.org/officeDocument/2006/relationships/slide" Target="slides/slide297.xml"/><Relationship Id="rId485" Type="http://schemas.microsoft.com/office/2015/10/relationships/revisionInfo" Target="revisionInfo.xml"/><Relationship Id="rId42" Type="http://schemas.openxmlformats.org/officeDocument/2006/relationships/slide" Target="slides/slide36.xml"/><Relationship Id="rId84" Type="http://schemas.openxmlformats.org/officeDocument/2006/relationships/slide" Target="slides/slide78.xml"/><Relationship Id="rId138" Type="http://schemas.openxmlformats.org/officeDocument/2006/relationships/slide" Target="slides/slide132.xml"/><Relationship Id="rId345" Type="http://schemas.openxmlformats.org/officeDocument/2006/relationships/slide" Target="slides/slide339.xml"/><Relationship Id="rId387" Type="http://schemas.openxmlformats.org/officeDocument/2006/relationships/slide" Target="slides/slide381.xml"/><Relationship Id="rId191" Type="http://schemas.openxmlformats.org/officeDocument/2006/relationships/slide" Target="slides/slide185.xml"/><Relationship Id="rId205" Type="http://schemas.openxmlformats.org/officeDocument/2006/relationships/slide" Target="slides/slide199.xml"/><Relationship Id="rId247" Type="http://schemas.openxmlformats.org/officeDocument/2006/relationships/slide" Target="slides/slide241.xml"/><Relationship Id="rId412" Type="http://schemas.openxmlformats.org/officeDocument/2006/relationships/slide" Target="slides/slide406.xml"/><Relationship Id="rId107" Type="http://schemas.openxmlformats.org/officeDocument/2006/relationships/slide" Target="slides/slide101.xml"/><Relationship Id="rId289" Type="http://schemas.openxmlformats.org/officeDocument/2006/relationships/slide" Target="slides/slide283.xml"/><Relationship Id="rId454" Type="http://schemas.openxmlformats.org/officeDocument/2006/relationships/slide" Target="slides/slide448.xml"/><Relationship Id="rId11" Type="http://schemas.openxmlformats.org/officeDocument/2006/relationships/slide" Target="slides/slide5.xml"/><Relationship Id="rId53" Type="http://schemas.openxmlformats.org/officeDocument/2006/relationships/slide" Target="slides/slide47.xml"/><Relationship Id="rId149" Type="http://schemas.openxmlformats.org/officeDocument/2006/relationships/slide" Target="slides/slide143.xml"/><Relationship Id="rId314" Type="http://schemas.openxmlformats.org/officeDocument/2006/relationships/slide" Target="slides/slide308.xml"/><Relationship Id="rId356" Type="http://schemas.openxmlformats.org/officeDocument/2006/relationships/slide" Target="slides/slide350.xml"/><Relationship Id="rId398" Type="http://schemas.openxmlformats.org/officeDocument/2006/relationships/slide" Target="slides/slide392.xml"/><Relationship Id="rId95" Type="http://schemas.openxmlformats.org/officeDocument/2006/relationships/slide" Target="slides/slide89.xml"/><Relationship Id="rId160" Type="http://schemas.openxmlformats.org/officeDocument/2006/relationships/slide" Target="slides/slide154.xml"/><Relationship Id="rId216" Type="http://schemas.openxmlformats.org/officeDocument/2006/relationships/slide" Target="slides/slide210.xml"/><Relationship Id="rId423" Type="http://schemas.openxmlformats.org/officeDocument/2006/relationships/slide" Target="slides/slide417.xml"/><Relationship Id="rId258" Type="http://schemas.openxmlformats.org/officeDocument/2006/relationships/slide" Target="slides/slide252.xml"/><Relationship Id="rId465" Type="http://schemas.openxmlformats.org/officeDocument/2006/relationships/slide" Target="slides/slide459.xml"/><Relationship Id="rId22" Type="http://schemas.openxmlformats.org/officeDocument/2006/relationships/slide" Target="slides/slide16.xml"/><Relationship Id="rId64" Type="http://schemas.openxmlformats.org/officeDocument/2006/relationships/slide" Target="slides/slide58.xml"/><Relationship Id="rId118" Type="http://schemas.openxmlformats.org/officeDocument/2006/relationships/slide" Target="slides/slide112.xml"/><Relationship Id="rId325" Type="http://schemas.openxmlformats.org/officeDocument/2006/relationships/slide" Target="slides/slide319.xml"/><Relationship Id="rId367" Type="http://schemas.openxmlformats.org/officeDocument/2006/relationships/slide" Target="slides/slide361.xml"/><Relationship Id="rId171" Type="http://schemas.openxmlformats.org/officeDocument/2006/relationships/slide" Target="slides/slide165.xml"/><Relationship Id="rId227" Type="http://schemas.openxmlformats.org/officeDocument/2006/relationships/slide" Target="slides/slide221.xml"/><Relationship Id="rId269" Type="http://schemas.openxmlformats.org/officeDocument/2006/relationships/slide" Target="slides/slide263.xml"/><Relationship Id="rId434" Type="http://schemas.openxmlformats.org/officeDocument/2006/relationships/slide" Target="slides/slide428.xml"/><Relationship Id="rId476" Type="http://schemas.openxmlformats.org/officeDocument/2006/relationships/slide" Target="slides/slide470.xml"/><Relationship Id="rId33" Type="http://schemas.openxmlformats.org/officeDocument/2006/relationships/slide" Target="slides/slide27.xml"/><Relationship Id="rId129" Type="http://schemas.openxmlformats.org/officeDocument/2006/relationships/slide" Target="slides/slide123.xml"/><Relationship Id="rId280" Type="http://schemas.openxmlformats.org/officeDocument/2006/relationships/slide" Target="slides/slide274.xml"/><Relationship Id="rId336" Type="http://schemas.openxmlformats.org/officeDocument/2006/relationships/slide" Target="slides/slide330.xml"/><Relationship Id="rId75" Type="http://schemas.openxmlformats.org/officeDocument/2006/relationships/slide" Target="slides/slide69.xml"/><Relationship Id="rId140" Type="http://schemas.openxmlformats.org/officeDocument/2006/relationships/slide" Target="slides/slide134.xml"/><Relationship Id="rId182" Type="http://schemas.openxmlformats.org/officeDocument/2006/relationships/slide" Target="slides/slide176.xml"/><Relationship Id="rId378" Type="http://schemas.openxmlformats.org/officeDocument/2006/relationships/slide" Target="slides/slide372.xml"/><Relationship Id="rId403" Type="http://schemas.openxmlformats.org/officeDocument/2006/relationships/slide" Target="slides/slide397.xml"/><Relationship Id="rId6" Type="http://schemas.openxmlformats.org/officeDocument/2006/relationships/slideMaster" Target="slideMasters/slideMaster3.xml"/><Relationship Id="rId238" Type="http://schemas.openxmlformats.org/officeDocument/2006/relationships/slide" Target="slides/slide232.xml"/><Relationship Id="rId445" Type="http://schemas.openxmlformats.org/officeDocument/2006/relationships/slide" Target="slides/slide439.xml"/><Relationship Id="rId291" Type="http://schemas.openxmlformats.org/officeDocument/2006/relationships/slide" Target="slides/slide285.xml"/><Relationship Id="rId305" Type="http://schemas.openxmlformats.org/officeDocument/2006/relationships/slide" Target="slides/slide299.xml"/><Relationship Id="rId347" Type="http://schemas.openxmlformats.org/officeDocument/2006/relationships/slide" Target="slides/slide341.xml"/><Relationship Id="rId44" Type="http://schemas.openxmlformats.org/officeDocument/2006/relationships/slide" Target="slides/slide38.xml"/><Relationship Id="rId86" Type="http://schemas.openxmlformats.org/officeDocument/2006/relationships/slide" Target="slides/slide80.xml"/><Relationship Id="rId151" Type="http://schemas.openxmlformats.org/officeDocument/2006/relationships/slide" Target="slides/slide145.xml"/><Relationship Id="rId389" Type="http://schemas.openxmlformats.org/officeDocument/2006/relationships/slide" Target="slides/slide383.xml"/><Relationship Id="rId193" Type="http://schemas.openxmlformats.org/officeDocument/2006/relationships/slide" Target="slides/slide187.xml"/><Relationship Id="rId207" Type="http://schemas.openxmlformats.org/officeDocument/2006/relationships/slide" Target="slides/slide201.xml"/><Relationship Id="rId249" Type="http://schemas.openxmlformats.org/officeDocument/2006/relationships/slide" Target="slides/slide243.xml"/><Relationship Id="rId414" Type="http://schemas.openxmlformats.org/officeDocument/2006/relationships/slide" Target="slides/slide408.xml"/><Relationship Id="rId456" Type="http://schemas.openxmlformats.org/officeDocument/2006/relationships/slide" Target="slides/slide450.xml"/><Relationship Id="rId13" Type="http://schemas.openxmlformats.org/officeDocument/2006/relationships/slide" Target="slides/slide7.xml"/><Relationship Id="rId109" Type="http://schemas.openxmlformats.org/officeDocument/2006/relationships/slide" Target="slides/slide103.xml"/><Relationship Id="rId260" Type="http://schemas.openxmlformats.org/officeDocument/2006/relationships/slide" Target="slides/slide254.xml"/><Relationship Id="rId316" Type="http://schemas.openxmlformats.org/officeDocument/2006/relationships/slide" Target="slides/slide31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opowski, Nicole {PEP}" userId="61f71d42-331a-4ab7-9267-9fbf44eaf944" providerId="ADAL" clId="{FEDD434E-C5F7-49A1-886C-26234F401424}"/>
    <pc:docChg chg="addSld delSld modSld modSection">
      <pc:chgData name="Popowski, Nicole {PEP}" userId="61f71d42-331a-4ab7-9267-9fbf44eaf944" providerId="ADAL" clId="{FEDD434E-C5F7-49A1-886C-26234F401424}" dt="2026-04-08T15:12:14.811" v="17" actId="47"/>
      <pc:docMkLst>
        <pc:docMk/>
      </pc:docMkLst>
      <pc:sldChg chg="add del setBg">
        <pc:chgData name="Popowski, Nicole {PEP}" userId="61f71d42-331a-4ab7-9267-9fbf44eaf944" providerId="ADAL" clId="{FEDD434E-C5F7-49A1-886C-26234F401424}" dt="2026-04-08T15:08:34.988" v="12"/>
        <pc:sldMkLst>
          <pc:docMk/>
          <pc:sldMk cId="116238471" sldId="4191"/>
        </pc:sldMkLst>
      </pc:sldChg>
      <pc:sldChg chg="del">
        <pc:chgData name="Popowski, Nicole {PEP}" userId="61f71d42-331a-4ab7-9267-9fbf44eaf944" providerId="ADAL" clId="{FEDD434E-C5F7-49A1-886C-26234F401424}" dt="2026-04-08T15:09:22.347" v="13" actId="47"/>
        <pc:sldMkLst>
          <pc:docMk/>
          <pc:sldMk cId="642090078" sldId="2147474700"/>
        </pc:sldMkLst>
      </pc:sldChg>
      <pc:sldChg chg="del">
        <pc:chgData name="Popowski, Nicole {PEP}" userId="61f71d42-331a-4ab7-9267-9fbf44eaf944" providerId="ADAL" clId="{FEDD434E-C5F7-49A1-886C-26234F401424}" dt="2026-04-08T15:12:14.811" v="17" actId="47"/>
        <pc:sldMkLst>
          <pc:docMk/>
          <pc:sldMk cId="2341321742" sldId="2147483334"/>
        </pc:sldMkLst>
      </pc:sldChg>
      <pc:sldChg chg="add del">
        <pc:chgData name="Popowski, Nicole {PEP}" userId="61f71d42-331a-4ab7-9267-9fbf44eaf944" providerId="ADAL" clId="{FEDD434E-C5F7-49A1-886C-26234F401424}" dt="2026-04-08T15:12:11.501" v="15"/>
        <pc:sldMkLst>
          <pc:docMk/>
          <pc:sldMk cId="1648993647" sldId="2147483348"/>
        </pc:sldMkLst>
      </pc:sldChg>
      <pc:sldChg chg="add">
        <pc:chgData name="Popowski, Nicole {PEP}" userId="61f71d42-331a-4ab7-9267-9fbf44eaf944" providerId="ADAL" clId="{FEDD434E-C5F7-49A1-886C-26234F401424}" dt="2026-04-08T15:12:11.861" v="16"/>
        <pc:sldMkLst>
          <pc:docMk/>
          <pc:sldMk cId="3332555944" sldId="2147483348"/>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728C077-4580-5879-47E4-3B0280C97A7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latin typeface="Abadi" panose="020B0604020104020204" pitchFamily="34" charset="0"/>
            </a:endParaRPr>
          </a:p>
        </p:txBody>
      </p:sp>
      <p:sp>
        <p:nvSpPr>
          <p:cNvPr id="3" name="Date Placeholder 2">
            <a:extLst>
              <a:ext uri="{FF2B5EF4-FFF2-40B4-BE49-F238E27FC236}">
                <a16:creationId xmlns:a16="http://schemas.microsoft.com/office/drawing/2014/main" id="{AB14D041-18A3-9D08-D137-0BE550AF797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216818A-5517-4FD3-B0A8-907E9B9586F3}" type="datetimeFigureOut">
              <a:rPr lang="es-MX" smtClean="0">
                <a:latin typeface="Abadi" panose="020B0604020104020204" pitchFamily="34" charset="0"/>
              </a:rPr>
              <a:t>08/04/2026</a:t>
            </a:fld>
            <a:endParaRPr lang="es-MX">
              <a:latin typeface="Abadi" panose="020B0604020104020204" pitchFamily="34" charset="0"/>
            </a:endParaRPr>
          </a:p>
        </p:txBody>
      </p:sp>
      <p:sp>
        <p:nvSpPr>
          <p:cNvPr id="4" name="Footer Placeholder 3">
            <a:extLst>
              <a:ext uri="{FF2B5EF4-FFF2-40B4-BE49-F238E27FC236}">
                <a16:creationId xmlns:a16="http://schemas.microsoft.com/office/drawing/2014/main" id="{6B3DBEBF-A57C-BDD9-242F-668F5203F82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latin typeface="Abadi" panose="020B0604020104020204" pitchFamily="34" charset="0"/>
            </a:endParaRPr>
          </a:p>
        </p:txBody>
      </p:sp>
      <p:sp>
        <p:nvSpPr>
          <p:cNvPr id="5" name="Slide Number Placeholder 4">
            <a:extLst>
              <a:ext uri="{FF2B5EF4-FFF2-40B4-BE49-F238E27FC236}">
                <a16:creationId xmlns:a16="http://schemas.microsoft.com/office/drawing/2014/main" id="{DAC5663F-BA6B-C88F-AB5F-16E2EB532B1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7C91AE1-3CC1-4EF7-A7A6-C05C3A47F97D}" type="slidenum">
              <a:rPr lang="es-MX" smtClean="0">
                <a:latin typeface="Abadi" panose="020B0604020104020204" pitchFamily="34" charset="0"/>
              </a:rPr>
              <a:t>‹#›</a:t>
            </a:fld>
            <a:endParaRPr lang="es-MX">
              <a:latin typeface="Abadi" panose="020B0604020104020204" pitchFamily="34" charset="0"/>
            </a:endParaRPr>
          </a:p>
        </p:txBody>
      </p:sp>
    </p:spTree>
    <p:extLst>
      <p:ext uri="{BB962C8B-B14F-4D97-AF65-F5344CB8AC3E}">
        <p14:creationId xmlns:p14="http://schemas.microsoft.com/office/powerpoint/2010/main" val="24052643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badi" panose="020F0502020204030204" pitchFamily="34" charset="0"/>
              </a:defRPr>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badi" panose="020F0502020204030204" pitchFamily="34" charset="0"/>
              </a:defRPr>
            </a:lvl1pPr>
          </a:lstStyle>
          <a:p>
            <a:fld id="{5459ED33-B396-4A27-83E2-3EBE01D7DA53}" type="datetimeFigureOut">
              <a:rPr lang="en-GB" smtClean="0"/>
              <a:pPr/>
              <a:t>08/04/2026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badi" panose="020F0502020204030204" pitchFamily="34" charset="0"/>
              </a:defRPr>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badi" panose="020F0502020204030204" pitchFamily="34" charset="0"/>
              </a:defRPr>
            </a:lvl1pPr>
          </a:lstStyle>
          <a:p>
            <a:fld id="{731D8E56-8C44-4E31-938E-3F782FDF0EDB}" type="slidenum">
              <a:rPr lang="en-GB" smtClean="0"/>
              <a:pPr/>
              <a:t>‹#›</a:t>
            </a:fld>
            <a:endParaRPr lang="en-GB"/>
          </a:p>
        </p:txBody>
      </p:sp>
    </p:spTree>
    <p:extLst>
      <p:ext uri="{BB962C8B-B14F-4D97-AF65-F5344CB8AC3E}">
        <p14:creationId xmlns:p14="http://schemas.microsoft.com/office/powerpoint/2010/main" val="13808023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badi" panose="020F0502020204030204" pitchFamily="34" charset="0"/>
        <a:ea typeface="+mn-ea"/>
        <a:cs typeface="+mn-cs"/>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3" Type="http://schemas.openxmlformats.org/officeDocument/2006/relationships/hyperlink" Target="https://impact.inspirebrands.com/" TargetMode="External"/><Relationship Id="rId2" Type="http://schemas.openxmlformats.org/officeDocument/2006/relationships/slide" Target="../slides/slide213.xml"/><Relationship Id="rId1" Type="http://schemas.openxmlformats.org/officeDocument/2006/relationships/notesMaster" Target="../notesMasters/notesMaster1.xml"/><Relationship Id="rId4" Type="http://schemas.openxmlformats.org/officeDocument/2006/relationships/hyperlink" Target="https://impact.inspirebrands.com/wp-content/uploads/2023/08/Inspire-Brands-Good-Citizens-Report-Ed.2022.pdf" TargetMode="External"/></Relationships>
</file>

<file path=ppt/notesSlides/_rels/notesSlide214.xml.rels><?xml version="1.0" encoding="UTF-8" standalone="yes"?>
<Relationships xmlns="http://schemas.openxmlformats.org/package/2006/relationships"><Relationship Id="rId3" Type="http://schemas.openxmlformats.org/officeDocument/2006/relationships/hyperlink" Target="https://impact.inspirebrands.com/" TargetMode="External"/><Relationship Id="rId2" Type="http://schemas.openxmlformats.org/officeDocument/2006/relationships/slide" Target="../slides/slide214.xml"/><Relationship Id="rId1" Type="http://schemas.openxmlformats.org/officeDocument/2006/relationships/notesMaster" Target="../notesMasters/notesMaster1.xml"/><Relationship Id="rId4" Type="http://schemas.openxmlformats.org/officeDocument/2006/relationships/hyperlink" Target="https://impact.inspirebrands.com/wp-content/uploads/2023/08/Inspire-Brands-Good-Citizens-Report-Ed.2022.pdf" TargetMode="Externa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96.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97.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98.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99.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00.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301.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302.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303.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304.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305.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306.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307.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308.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309.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0.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311.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312.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313.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314.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315.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316.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317.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318.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319.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0.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321.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322.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323.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324.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325.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326.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_rels/notesSlide327.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328.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329.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0.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331.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332.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333.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334.xml.rels><?xml version="1.0" encoding="UTF-8" standalone="yes"?>
<Relationships xmlns="http://schemas.openxmlformats.org/package/2006/relationships"><Relationship Id="rId2" Type="http://schemas.openxmlformats.org/officeDocument/2006/relationships/slide" Target="../slides/slide334.xml"/><Relationship Id="rId1" Type="http://schemas.openxmlformats.org/officeDocument/2006/relationships/notesMaster" Target="../notesMasters/notesMaster1.xml"/></Relationships>
</file>

<file path=ppt/notesSlides/_rels/notesSlide335.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336.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337.xml.rels><?xml version="1.0" encoding="UTF-8" standalone="yes"?>
<Relationships xmlns="http://schemas.openxmlformats.org/package/2006/relationships"><Relationship Id="rId2" Type="http://schemas.openxmlformats.org/officeDocument/2006/relationships/slide" Target="../slides/slide337.xml"/><Relationship Id="rId1" Type="http://schemas.openxmlformats.org/officeDocument/2006/relationships/notesMaster" Target="../notesMasters/notesMaster1.xml"/></Relationships>
</file>

<file path=ppt/notesSlides/_rels/notesSlide338.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339.xml.rels><?xml version="1.0" encoding="UTF-8" standalone="yes"?>
<Relationships xmlns="http://schemas.openxmlformats.org/package/2006/relationships"><Relationship Id="rId2" Type="http://schemas.openxmlformats.org/officeDocument/2006/relationships/slide" Target="../slides/slide3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0.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341.xml.rels><?xml version="1.0" encoding="UTF-8" standalone="yes"?>
<Relationships xmlns="http://schemas.openxmlformats.org/package/2006/relationships"><Relationship Id="rId2" Type="http://schemas.openxmlformats.org/officeDocument/2006/relationships/slide" Target="../slides/slide341.xml"/><Relationship Id="rId1" Type="http://schemas.openxmlformats.org/officeDocument/2006/relationships/notesMaster" Target="../notesMasters/notesMaster1.xml"/></Relationships>
</file>

<file path=ppt/notesSlides/_rels/notesSlide342.xml.rels><?xml version="1.0" encoding="UTF-8" standalone="yes"?>
<Relationships xmlns="http://schemas.openxmlformats.org/package/2006/relationships"><Relationship Id="rId2" Type="http://schemas.openxmlformats.org/officeDocument/2006/relationships/slide" Target="../slides/slide342.xml"/><Relationship Id="rId1" Type="http://schemas.openxmlformats.org/officeDocument/2006/relationships/notesMaster" Target="../notesMasters/notesMaster1.xml"/></Relationships>
</file>

<file path=ppt/notesSlides/_rels/notesSlide343.xml.rels><?xml version="1.0" encoding="UTF-8" standalone="yes"?>
<Relationships xmlns="http://schemas.openxmlformats.org/package/2006/relationships"><Relationship Id="rId2" Type="http://schemas.openxmlformats.org/officeDocument/2006/relationships/slide" Target="../slides/slide343.xml"/><Relationship Id="rId1" Type="http://schemas.openxmlformats.org/officeDocument/2006/relationships/notesMaster" Target="../notesMasters/notesMaster1.xml"/></Relationships>
</file>

<file path=ppt/notesSlides/_rels/notesSlide344.xml.rels><?xml version="1.0" encoding="UTF-8" standalone="yes"?>
<Relationships xmlns="http://schemas.openxmlformats.org/package/2006/relationships"><Relationship Id="rId2" Type="http://schemas.openxmlformats.org/officeDocument/2006/relationships/slide" Target="../slides/slide344.xml"/><Relationship Id="rId1" Type="http://schemas.openxmlformats.org/officeDocument/2006/relationships/notesMaster" Target="../notesMasters/notesMaster1.xml"/></Relationships>
</file>

<file path=ppt/notesSlides/_rels/notesSlide345.xml.rels><?xml version="1.0" encoding="UTF-8" standalone="yes"?>
<Relationships xmlns="http://schemas.openxmlformats.org/package/2006/relationships"><Relationship Id="rId2" Type="http://schemas.openxmlformats.org/officeDocument/2006/relationships/slide" Target="../slides/slide345.xml"/><Relationship Id="rId1" Type="http://schemas.openxmlformats.org/officeDocument/2006/relationships/notesMaster" Target="../notesMasters/notesMaster1.xml"/></Relationships>
</file>

<file path=ppt/notesSlides/_rels/notesSlide346.xml.rels><?xml version="1.0" encoding="UTF-8" standalone="yes"?>
<Relationships xmlns="http://schemas.openxmlformats.org/package/2006/relationships"><Relationship Id="rId2" Type="http://schemas.openxmlformats.org/officeDocument/2006/relationships/slide" Target="../slides/slide346.xml"/><Relationship Id="rId1" Type="http://schemas.openxmlformats.org/officeDocument/2006/relationships/notesMaster" Target="../notesMasters/notesMaster1.xml"/></Relationships>
</file>

<file path=ppt/notesSlides/_rels/notesSlide347.xml.rels><?xml version="1.0" encoding="UTF-8" standalone="yes"?>
<Relationships xmlns="http://schemas.openxmlformats.org/package/2006/relationships"><Relationship Id="rId2" Type="http://schemas.openxmlformats.org/officeDocument/2006/relationships/slide" Target="../slides/slide347.xml"/><Relationship Id="rId1" Type="http://schemas.openxmlformats.org/officeDocument/2006/relationships/notesMaster" Target="../notesMasters/notesMaster1.xml"/></Relationships>
</file>

<file path=ppt/notesSlides/_rels/notesSlide348.xml.rels><?xml version="1.0" encoding="UTF-8" standalone="yes"?>
<Relationships xmlns="http://schemas.openxmlformats.org/package/2006/relationships"><Relationship Id="rId2" Type="http://schemas.openxmlformats.org/officeDocument/2006/relationships/slide" Target="../slides/slide348.xml"/><Relationship Id="rId1" Type="http://schemas.openxmlformats.org/officeDocument/2006/relationships/notesMaster" Target="../notesMasters/notesMaster1.xml"/></Relationships>
</file>

<file path=ppt/notesSlides/_rels/notesSlide349.xml.rels><?xml version="1.0" encoding="UTF-8" standalone="yes"?>
<Relationships xmlns="http://schemas.openxmlformats.org/package/2006/relationships"><Relationship Id="rId2" Type="http://schemas.openxmlformats.org/officeDocument/2006/relationships/slide" Target="../slides/slide3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0.xml.rels><?xml version="1.0" encoding="UTF-8" standalone="yes"?>
<Relationships xmlns="http://schemas.openxmlformats.org/package/2006/relationships"><Relationship Id="rId2" Type="http://schemas.openxmlformats.org/officeDocument/2006/relationships/slide" Target="../slides/slide350.xml"/><Relationship Id="rId1" Type="http://schemas.openxmlformats.org/officeDocument/2006/relationships/notesMaster" Target="../notesMasters/notesMaster1.xml"/></Relationships>
</file>

<file path=ppt/notesSlides/_rels/notesSlide351.xml.rels><?xml version="1.0" encoding="UTF-8" standalone="yes"?>
<Relationships xmlns="http://schemas.openxmlformats.org/package/2006/relationships"><Relationship Id="rId2" Type="http://schemas.openxmlformats.org/officeDocument/2006/relationships/slide" Target="../slides/slide351.xml"/><Relationship Id="rId1" Type="http://schemas.openxmlformats.org/officeDocument/2006/relationships/notesMaster" Target="../notesMasters/notesMaster1.xml"/></Relationships>
</file>

<file path=ppt/notesSlides/_rels/notesSlide352.xml.rels><?xml version="1.0" encoding="UTF-8" standalone="yes"?>
<Relationships xmlns="http://schemas.openxmlformats.org/package/2006/relationships"><Relationship Id="rId2" Type="http://schemas.openxmlformats.org/officeDocument/2006/relationships/slide" Target="../slides/slide352.xml"/><Relationship Id="rId1" Type="http://schemas.openxmlformats.org/officeDocument/2006/relationships/notesMaster" Target="../notesMasters/notesMaster1.xml"/></Relationships>
</file>

<file path=ppt/notesSlides/_rels/notesSlide353.xml.rels><?xml version="1.0" encoding="UTF-8" standalone="yes"?>
<Relationships xmlns="http://schemas.openxmlformats.org/package/2006/relationships"><Relationship Id="rId2" Type="http://schemas.openxmlformats.org/officeDocument/2006/relationships/slide" Target="../slides/slide353.xml"/><Relationship Id="rId1" Type="http://schemas.openxmlformats.org/officeDocument/2006/relationships/notesMaster" Target="../notesMasters/notesMaster1.xml"/></Relationships>
</file>

<file path=ppt/notesSlides/_rels/notesSlide354.xml.rels><?xml version="1.0" encoding="UTF-8" standalone="yes"?>
<Relationships xmlns="http://schemas.openxmlformats.org/package/2006/relationships"><Relationship Id="rId2" Type="http://schemas.openxmlformats.org/officeDocument/2006/relationships/slide" Target="../slides/slide354.xml"/><Relationship Id="rId1" Type="http://schemas.openxmlformats.org/officeDocument/2006/relationships/notesMaster" Target="../notesMasters/notesMaster1.xml"/></Relationships>
</file>

<file path=ppt/notesSlides/_rels/notesSlide355.xml.rels><?xml version="1.0" encoding="UTF-8" standalone="yes"?>
<Relationships xmlns="http://schemas.openxmlformats.org/package/2006/relationships"><Relationship Id="rId2" Type="http://schemas.openxmlformats.org/officeDocument/2006/relationships/slide" Target="../slides/slide355.xml"/><Relationship Id="rId1" Type="http://schemas.openxmlformats.org/officeDocument/2006/relationships/notesMaster" Target="../notesMasters/notesMaster1.xml"/></Relationships>
</file>

<file path=ppt/notesSlides/_rels/notesSlide356.xml.rels><?xml version="1.0" encoding="UTF-8" standalone="yes"?>
<Relationships xmlns="http://schemas.openxmlformats.org/package/2006/relationships"><Relationship Id="rId2" Type="http://schemas.openxmlformats.org/officeDocument/2006/relationships/slide" Target="../slides/slide356.xml"/><Relationship Id="rId1" Type="http://schemas.openxmlformats.org/officeDocument/2006/relationships/notesMaster" Target="../notesMasters/notesMaster1.xml"/></Relationships>
</file>

<file path=ppt/notesSlides/_rels/notesSlide357.xml.rels><?xml version="1.0" encoding="UTF-8" standalone="yes"?>
<Relationships xmlns="http://schemas.openxmlformats.org/package/2006/relationships"><Relationship Id="rId2" Type="http://schemas.openxmlformats.org/officeDocument/2006/relationships/slide" Target="../slides/slide357.xml"/><Relationship Id="rId1" Type="http://schemas.openxmlformats.org/officeDocument/2006/relationships/notesMaster" Target="../notesMasters/notesMaster1.xml"/></Relationships>
</file>

<file path=ppt/notesSlides/_rels/notesSlide358.xml.rels><?xml version="1.0" encoding="UTF-8" standalone="yes"?>
<Relationships xmlns="http://schemas.openxmlformats.org/package/2006/relationships"><Relationship Id="rId2" Type="http://schemas.openxmlformats.org/officeDocument/2006/relationships/slide" Target="../slides/slide358.xml"/><Relationship Id="rId1" Type="http://schemas.openxmlformats.org/officeDocument/2006/relationships/notesMaster" Target="../notesMasters/notesMaster1.xml"/></Relationships>
</file>

<file path=ppt/notesSlides/_rels/notesSlide359.xml.rels><?xml version="1.0" encoding="UTF-8" standalone="yes"?>
<Relationships xmlns="http://schemas.openxmlformats.org/package/2006/relationships"><Relationship Id="rId2" Type="http://schemas.openxmlformats.org/officeDocument/2006/relationships/slide" Target="../slides/slide3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0.xml.rels><?xml version="1.0" encoding="UTF-8" standalone="yes"?>
<Relationships xmlns="http://schemas.openxmlformats.org/package/2006/relationships"><Relationship Id="rId2" Type="http://schemas.openxmlformats.org/officeDocument/2006/relationships/slide" Target="../slides/slide360.xml"/><Relationship Id="rId1" Type="http://schemas.openxmlformats.org/officeDocument/2006/relationships/notesMaster" Target="../notesMasters/notesMaster1.xml"/></Relationships>
</file>

<file path=ppt/notesSlides/_rels/notesSlide361.xml.rels><?xml version="1.0" encoding="UTF-8" standalone="yes"?>
<Relationships xmlns="http://schemas.openxmlformats.org/package/2006/relationships"><Relationship Id="rId2" Type="http://schemas.openxmlformats.org/officeDocument/2006/relationships/slide" Target="../slides/slide361.xml"/><Relationship Id="rId1" Type="http://schemas.openxmlformats.org/officeDocument/2006/relationships/notesMaster" Target="../notesMasters/notesMaster1.xml"/></Relationships>
</file>

<file path=ppt/notesSlides/_rels/notesSlide362.xml.rels><?xml version="1.0" encoding="UTF-8" standalone="yes"?>
<Relationships xmlns="http://schemas.openxmlformats.org/package/2006/relationships"><Relationship Id="rId2" Type="http://schemas.openxmlformats.org/officeDocument/2006/relationships/slide" Target="../slides/slide362.xml"/><Relationship Id="rId1" Type="http://schemas.openxmlformats.org/officeDocument/2006/relationships/notesMaster" Target="../notesMasters/notesMaster1.xml"/></Relationships>
</file>

<file path=ppt/notesSlides/_rels/notesSlide363.xml.rels><?xml version="1.0" encoding="UTF-8" standalone="yes"?>
<Relationships xmlns="http://schemas.openxmlformats.org/package/2006/relationships"><Relationship Id="rId2" Type="http://schemas.openxmlformats.org/officeDocument/2006/relationships/slide" Target="../slides/slide363.xml"/><Relationship Id="rId1" Type="http://schemas.openxmlformats.org/officeDocument/2006/relationships/notesMaster" Target="../notesMasters/notesMaster1.xml"/></Relationships>
</file>

<file path=ppt/notesSlides/_rels/notesSlide364.xml.rels><?xml version="1.0" encoding="UTF-8" standalone="yes"?>
<Relationships xmlns="http://schemas.openxmlformats.org/package/2006/relationships"><Relationship Id="rId2" Type="http://schemas.openxmlformats.org/officeDocument/2006/relationships/slide" Target="../slides/slide364.xml"/><Relationship Id="rId1" Type="http://schemas.openxmlformats.org/officeDocument/2006/relationships/notesMaster" Target="../notesMasters/notesMaster1.xml"/></Relationships>
</file>

<file path=ppt/notesSlides/_rels/notesSlide365.xml.rels><?xml version="1.0" encoding="UTF-8" standalone="yes"?>
<Relationships xmlns="http://schemas.openxmlformats.org/package/2006/relationships"><Relationship Id="rId2" Type="http://schemas.openxmlformats.org/officeDocument/2006/relationships/slide" Target="../slides/slide365.xml"/><Relationship Id="rId1" Type="http://schemas.openxmlformats.org/officeDocument/2006/relationships/notesMaster" Target="../notesMasters/notesMaster1.xml"/></Relationships>
</file>

<file path=ppt/notesSlides/_rels/notesSlide366.xml.rels><?xml version="1.0" encoding="UTF-8" standalone="yes"?>
<Relationships xmlns="http://schemas.openxmlformats.org/package/2006/relationships"><Relationship Id="rId2" Type="http://schemas.openxmlformats.org/officeDocument/2006/relationships/slide" Target="../slides/slide366.xml"/><Relationship Id="rId1" Type="http://schemas.openxmlformats.org/officeDocument/2006/relationships/notesMaster" Target="../notesMasters/notesMaster1.xml"/></Relationships>
</file>

<file path=ppt/notesSlides/_rels/notesSlide367.xml.rels><?xml version="1.0" encoding="UTF-8" standalone="yes"?>
<Relationships xmlns="http://schemas.openxmlformats.org/package/2006/relationships"><Relationship Id="rId2" Type="http://schemas.openxmlformats.org/officeDocument/2006/relationships/slide" Target="../slides/slide367.xml"/><Relationship Id="rId1" Type="http://schemas.openxmlformats.org/officeDocument/2006/relationships/notesMaster" Target="../notesMasters/notesMaster1.xml"/></Relationships>
</file>

<file path=ppt/notesSlides/_rels/notesSlide368.xml.rels><?xml version="1.0" encoding="UTF-8" standalone="yes"?>
<Relationships xmlns="http://schemas.openxmlformats.org/package/2006/relationships"><Relationship Id="rId2" Type="http://schemas.openxmlformats.org/officeDocument/2006/relationships/slide" Target="../slides/slide368.xml"/><Relationship Id="rId1" Type="http://schemas.openxmlformats.org/officeDocument/2006/relationships/notesMaster" Target="../notesMasters/notesMaster1.xml"/></Relationships>
</file>

<file path=ppt/notesSlides/_rels/notesSlide369.xml.rels><?xml version="1.0" encoding="UTF-8" standalone="yes"?>
<Relationships xmlns="http://schemas.openxmlformats.org/package/2006/relationships"><Relationship Id="rId2" Type="http://schemas.openxmlformats.org/officeDocument/2006/relationships/slide" Target="../slides/slide36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0.xml.rels><?xml version="1.0" encoding="UTF-8" standalone="yes"?>
<Relationships xmlns="http://schemas.openxmlformats.org/package/2006/relationships"><Relationship Id="rId2" Type="http://schemas.openxmlformats.org/officeDocument/2006/relationships/slide" Target="../slides/slide370.xml"/><Relationship Id="rId1" Type="http://schemas.openxmlformats.org/officeDocument/2006/relationships/notesMaster" Target="../notesMasters/notesMaster1.xml"/></Relationships>
</file>

<file path=ppt/notesSlides/_rels/notesSlide371.xml.rels><?xml version="1.0" encoding="UTF-8" standalone="yes"?>
<Relationships xmlns="http://schemas.openxmlformats.org/package/2006/relationships"><Relationship Id="rId2" Type="http://schemas.openxmlformats.org/officeDocument/2006/relationships/slide" Target="../slides/slide371.xml"/><Relationship Id="rId1" Type="http://schemas.openxmlformats.org/officeDocument/2006/relationships/notesMaster" Target="../notesMasters/notesMaster1.xml"/></Relationships>
</file>

<file path=ppt/notesSlides/_rels/notesSlide372.xml.rels><?xml version="1.0" encoding="UTF-8" standalone="yes"?>
<Relationships xmlns="http://schemas.openxmlformats.org/package/2006/relationships"><Relationship Id="rId2" Type="http://schemas.openxmlformats.org/officeDocument/2006/relationships/slide" Target="../slides/slide372.xml"/><Relationship Id="rId1" Type="http://schemas.openxmlformats.org/officeDocument/2006/relationships/notesMaster" Target="../notesMasters/notesMaster1.xml"/></Relationships>
</file>

<file path=ppt/notesSlides/_rels/notesSlide373.xml.rels><?xml version="1.0" encoding="UTF-8" standalone="yes"?>
<Relationships xmlns="http://schemas.openxmlformats.org/package/2006/relationships"><Relationship Id="rId2" Type="http://schemas.openxmlformats.org/officeDocument/2006/relationships/slide" Target="../slides/slide373.xml"/><Relationship Id="rId1" Type="http://schemas.openxmlformats.org/officeDocument/2006/relationships/notesMaster" Target="../notesMasters/notesMaster1.xml"/></Relationships>
</file>

<file path=ppt/notesSlides/_rels/notesSlide374.xml.rels><?xml version="1.0" encoding="UTF-8" standalone="yes"?>
<Relationships xmlns="http://schemas.openxmlformats.org/package/2006/relationships"><Relationship Id="rId2" Type="http://schemas.openxmlformats.org/officeDocument/2006/relationships/slide" Target="../slides/slide374.xml"/><Relationship Id="rId1" Type="http://schemas.openxmlformats.org/officeDocument/2006/relationships/notesMaster" Target="../notesMasters/notesMaster1.xml"/></Relationships>
</file>

<file path=ppt/notesSlides/_rels/notesSlide375.xml.rels><?xml version="1.0" encoding="UTF-8" standalone="yes"?>
<Relationships xmlns="http://schemas.openxmlformats.org/package/2006/relationships"><Relationship Id="rId2" Type="http://schemas.openxmlformats.org/officeDocument/2006/relationships/slide" Target="../slides/slide375.xml"/><Relationship Id="rId1" Type="http://schemas.openxmlformats.org/officeDocument/2006/relationships/notesMaster" Target="../notesMasters/notesMaster1.xml"/></Relationships>
</file>

<file path=ppt/notesSlides/_rels/notesSlide376.xml.rels><?xml version="1.0" encoding="UTF-8" standalone="yes"?>
<Relationships xmlns="http://schemas.openxmlformats.org/package/2006/relationships"><Relationship Id="rId2" Type="http://schemas.openxmlformats.org/officeDocument/2006/relationships/slide" Target="../slides/slide376.xml"/><Relationship Id="rId1" Type="http://schemas.openxmlformats.org/officeDocument/2006/relationships/notesMaster" Target="../notesMasters/notesMaster1.xml"/></Relationships>
</file>

<file path=ppt/notesSlides/_rels/notesSlide377.xml.rels><?xml version="1.0" encoding="UTF-8" standalone="yes"?>
<Relationships xmlns="http://schemas.openxmlformats.org/package/2006/relationships"><Relationship Id="rId2" Type="http://schemas.openxmlformats.org/officeDocument/2006/relationships/slide" Target="../slides/slide377.xml"/><Relationship Id="rId1" Type="http://schemas.openxmlformats.org/officeDocument/2006/relationships/notesMaster" Target="../notesMasters/notesMaster1.xml"/></Relationships>
</file>

<file path=ppt/notesSlides/_rels/notesSlide378.xml.rels><?xml version="1.0" encoding="UTF-8" standalone="yes"?>
<Relationships xmlns="http://schemas.openxmlformats.org/package/2006/relationships"><Relationship Id="rId2" Type="http://schemas.openxmlformats.org/officeDocument/2006/relationships/slide" Target="../slides/slide378.xml"/><Relationship Id="rId1" Type="http://schemas.openxmlformats.org/officeDocument/2006/relationships/notesMaster" Target="../notesMasters/notesMaster1.xml"/></Relationships>
</file>

<file path=ppt/notesSlides/_rels/notesSlide379.xml.rels><?xml version="1.0" encoding="UTF-8" standalone="yes"?>
<Relationships xmlns="http://schemas.openxmlformats.org/package/2006/relationships"><Relationship Id="rId2" Type="http://schemas.openxmlformats.org/officeDocument/2006/relationships/slide" Target="../slides/slide37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0.xml.rels><?xml version="1.0" encoding="UTF-8" standalone="yes"?>
<Relationships xmlns="http://schemas.openxmlformats.org/package/2006/relationships"><Relationship Id="rId2" Type="http://schemas.openxmlformats.org/officeDocument/2006/relationships/slide" Target="../slides/slide380.xml"/><Relationship Id="rId1" Type="http://schemas.openxmlformats.org/officeDocument/2006/relationships/notesMaster" Target="../notesMasters/notesMaster1.xml"/></Relationships>
</file>

<file path=ppt/notesSlides/_rels/notesSlide381.xml.rels><?xml version="1.0" encoding="UTF-8" standalone="yes"?>
<Relationships xmlns="http://schemas.openxmlformats.org/package/2006/relationships"><Relationship Id="rId2" Type="http://schemas.openxmlformats.org/officeDocument/2006/relationships/slide" Target="../slides/slide381.xml"/><Relationship Id="rId1" Type="http://schemas.openxmlformats.org/officeDocument/2006/relationships/notesMaster" Target="../notesMasters/notesMaster1.xml"/></Relationships>
</file>

<file path=ppt/notesSlides/_rels/notesSlide382.xml.rels><?xml version="1.0" encoding="UTF-8" standalone="yes"?>
<Relationships xmlns="http://schemas.openxmlformats.org/package/2006/relationships"><Relationship Id="rId3" Type="http://schemas.openxmlformats.org/officeDocument/2006/relationships/hyperlink" Target="https://www.staterbros.com/sustainability/" TargetMode="External"/><Relationship Id="rId2" Type="http://schemas.openxmlformats.org/officeDocument/2006/relationships/slide" Target="../slides/slide382.xml"/><Relationship Id="rId1" Type="http://schemas.openxmlformats.org/officeDocument/2006/relationships/notesMaster" Target="../notesMasters/notesMaster1.xml"/></Relationships>
</file>

<file path=ppt/notesSlides/_rels/notesSlide383.xml.rels><?xml version="1.0" encoding="UTF-8" standalone="yes"?>
<Relationships xmlns="http://schemas.openxmlformats.org/package/2006/relationships"><Relationship Id="rId3" Type="http://schemas.openxmlformats.org/officeDocument/2006/relationships/hyperlink" Target="https://www.staterbros.com/sustainability/" TargetMode="External"/><Relationship Id="rId2" Type="http://schemas.openxmlformats.org/officeDocument/2006/relationships/slide" Target="../slides/slide383.xml"/><Relationship Id="rId1" Type="http://schemas.openxmlformats.org/officeDocument/2006/relationships/notesMaster" Target="../notesMasters/notesMaster1.xml"/></Relationships>
</file>

<file path=ppt/notesSlides/_rels/notesSlide384.xml.rels><?xml version="1.0" encoding="UTF-8" standalone="yes"?>
<Relationships xmlns="http://schemas.openxmlformats.org/package/2006/relationships"><Relationship Id="rId2" Type="http://schemas.openxmlformats.org/officeDocument/2006/relationships/slide" Target="../slides/slide384.xml"/><Relationship Id="rId1" Type="http://schemas.openxmlformats.org/officeDocument/2006/relationships/notesMaster" Target="../notesMasters/notesMaster1.xml"/></Relationships>
</file>

<file path=ppt/notesSlides/_rels/notesSlide385.xml.rels><?xml version="1.0" encoding="UTF-8" standalone="yes"?>
<Relationships xmlns="http://schemas.openxmlformats.org/package/2006/relationships"><Relationship Id="rId2" Type="http://schemas.openxmlformats.org/officeDocument/2006/relationships/slide" Target="../slides/slide385.xml"/><Relationship Id="rId1" Type="http://schemas.openxmlformats.org/officeDocument/2006/relationships/notesMaster" Target="../notesMasters/notesMaster1.xml"/></Relationships>
</file>

<file path=ppt/notesSlides/_rels/notesSlide386.xml.rels><?xml version="1.0" encoding="UTF-8" standalone="yes"?>
<Relationships xmlns="http://schemas.openxmlformats.org/package/2006/relationships"><Relationship Id="rId2" Type="http://schemas.openxmlformats.org/officeDocument/2006/relationships/slide" Target="../slides/slide386.xml"/><Relationship Id="rId1" Type="http://schemas.openxmlformats.org/officeDocument/2006/relationships/notesMaster" Target="../notesMasters/notesMaster1.xml"/></Relationships>
</file>

<file path=ppt/notesSlides/_rels/notesSlide387.xml.rels><?xml version="1.0" encoding="UTF-8" standalone="yes"?>
<Relationships xmlns="http://schemas.openxmlformats.org/package/2006/relationships"><Relationship Id="rId2" Type="http://schemas.openxmlformats.org/officeDocument/2006/relationships/slide" Target="../slides/slide387.xml"/><Relationship Id="rId1" Type="http://schemas.openxmlformats.org/officeDocument/2006/relationships/notesMaster" Target="../notesMasters/notesMaster1.xml"/></Relationships>
</file>

<file path=ppt/notesSlides/_rels/notesSlide388.xml.rels><?xml version="1.0" encoding="UTF-8" standalone="yes"?>
<Relationships xmlns="http://schemas.openxmlformats.org/package/2006/relationships"><Relationship Id="rId2" Type="http://schemas.openxmlformats.org/officeDocument/2006/relationships/slide" Target="../slides/slide388.xml"/><Relationship Id="rId1" Type="http://schemas.openxmlformats.org/officeDocument/2006/relationships/notesMaster" Target="../notesMasters/notesMaster1.xml"/></Relationships>
</file>

<file path=ppt/notesSlides/_rels/notesSlide389.xml.rels><?xml version="1.0" encoding="UTF-8" standalone="yes"?>
<Relationships xmlns="http://schemas.openxmlformats.org/package/2006/relationships"><Relationship Id="rId2" Type="http://schemas.openxmlformats.org/officeDocument/2006/relationships/slide" Target="../slides/slide38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0.xml.rels><?xml version="1.0" encoding="UTF-8" standalone="yes"?>
<Relationships xmlns="http://schemas.openxmlformats.org/package/2006/relationships"><Relationship Id="rId2" Type="http://schemas.openxmlformats.org/officeDocument/2006/relationships/slide" Target="../slides/slide390.xml"/><Relationship Id="rId1" Type="http://schemas.openxmlformats.org/officeDocument/2006/relationships/notesMaster" Target="../notesMasters/notesMaster1.xml"/></Relationships>
</file>

<file path=ppt/notesSlides/_rels/notesSlide391.xml.rels><?xml version="1.0" encoding="UTF-8" standalone="yes"?>
<Relationships xmlns="http://schemas.openxmlformats.org/package/2006/relationships"><Relationship Id="rId2" Type="http://schemas.openxmlformats.org/officeDocument/2006/relationships/slide" Target="../slides/slide391.xml"/><Relationship Id="rId1" Type="http://schemas.openxmlformats.org/officeDocument/2006/relationships/notesMaster" Target="../notesMasters/notesMaster1.xml"/></Relationships>
</file>

<file path=ppt/notesSlides/_rels/notesSlide392.xml.rels><?xml version="1.0" encoding="UTF-8" standalone="yes"?>
<Relationships xmlns="http://schemas.openxmlformats.org/package/2006/relationships"><Relationship Id="rId2" Type="http://schemas.openxmlformats.org/officeDocument/2006/relationships/slide" Target="../slides/slide392.xml"/><Relationship Id="rId1" Type="http://schemas.openxmlformats.org/officeDocument/2006/relationships/notesMaster" Target="../notesMasters/notesMaster1.xml"/></Relationships>
</file>

<file path=ppt/notesSlides/_rels/notesSlide393.xml.rels><?xml version="1.0" encoding="UTF-8" standalone="yes"?>
<Relationships xmlns="http://schemas.openxmlformats.org/package/2006/relationships"><Relationship Id="rId2" Type="http://schemas.openxmlformats.org/officeDocument/2006/relationships/slide" Target="../slides/slide393.xml"/><Relationship Id="rId1" Type="http://schemas.openxmlformats.org/officeDocument/2006/relationships/notesMaster" Target="../notesMasters/notesMaster1.xml"/></Relationships>
</file>

<file path=ppt/notesSlides/_rels/notesSlide394.xml.rels><?xml version="1.0" encoding="UTF-8" standalone="yes"?>
<Relationships xmlns="http://schemas.openxmlformats.org/package/2006/relationships"><Relationship Id="rId2" Type="http://schemas.openxmlformats.org/officeDocument/2006/relationships/slide" Target="../slides/slide394.xml"/><Relationship Id="rId1" Type="http://schemas.openxmlformats.org/officeDocument/2006/relationships/notesMaster" Target="../notesMasters/notesMaster1.xml"/></Relationships>
</file>

<file path=ppt/notesSlides/_rels/notesSlide395.xml.rels><?xml version="1.0" encoding="UTF-8" standalone="yes"?>
<Relationships xmlns="http://schemas.openxmlformats.org/package/2006/relationships"><Relationship Id="rId2" Type="http://schemas.openxmlformats.org/officeDocument/2006/relationships/slide" Target="../slides/slide395.xml"/><Relationship Id="rId1" Type="http://schemas.openxmlformats.org/officeDocument/2006/relationships/notesMaster" Target="../notesMasters/notesMaster1.xml"/></Relationships>
</file>

<file path=ppt/notesSlides/_rels/notesSlide396.xml.rels><?xml version="1.0" encoding="UTF-8" standalone="yes"?>
<Relationships xmlns="http://schemas.openxmlformats.org/package/2006/relationships"><Relationship Id="rId2" Type="http://schemas.openxmlformats.org/officeDocument/2006/relationships/slide" Target="../slides/slide396.xml"/><Relationship Id="rId1" Type="http://schemas.openxmlformats.org/officeDocument/2006/relationships/notesMaster" Target="../notesMasters/notesMaster1.xml"/></Relationships>
</file>

<file path=ppt/notesSlides/_rels/notesSlide397.xml.rels><?xml version="1.0" encoding="UTF-8" standalone="yes"?>
<Relationships xmlns="http://schemas.openxmlformats.org/package/2006/relationships"><Relationship Id="rId2" Type="http://schemas.openxmlformats.org/officeDocument/2006/relationships/slide" Target="../slides/slide397.xml"/><Relationship Id="rId1" Type="http://schemas.openxmlformats.org/officeDocument/2006/relationships/notesMaster" Target="../notesMasters/notesMaster1.xml"/></Relationships>
</file>

<file path=ppt/notesSlides/_rels/notesSlide398.xml.rels><?xml version="1.0" encoding="UTF-8" standalone="yes"?>
<Relationships xmlns="http://schemas.openxmlformats.org/package/2006/relationships"><Relationship Id="rId2" Type="http://schemas.openxmlformats.org/officeDocument/2006/relationships/slide" Target="../slides/slide398.xml"/><Relationship Id="rId1" Type="http://schemas.openxmlformats.org/officeDocument/2006/relationships/notesMaster" Target="../notesMasters/notesMaster1.xml"/></Relationships>
</file>

<file path=ppt/notesSlides/_rels/notesSlide399.xml.rels><?xml version="1.0" encoding="UTF-8" standalone="yes"?>
<Relationships xmlns="http://schemas.openxmlformats.org/package/2006/relationships"><Relationship Id="rId2" Type="http://schemas.openxmlformats.org/officeDocument/2006/relationships/slide" Target="../slides/slide39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00.xml.rels><?xml version="1.0" encoding="UTF-8" standalone="yes"?>
<Relationships xmlns="http://schemas.openxmlformats.org/package/2006/relationships"><Relationship Id="rId2" Type="http://schemas.openxmlformats.org/officeDocument/2006/relationships/slide" Target="../slides/slide400.xml"/><Relationship Id="rId1" Type="http://schemas.openxmlformats.org/officeDocument/2006/relationships/notesMaster" Target="../notesMasters/notesMaster1.xml"/></Relationships>
</file>

<file path=ppt/notesSlides/_rels/notesSlide401.xml.rels><?xml version="1.0" encoding="UTF-8" standalone="yes"?>
<Relationships xmlns="http://schemas.openxmlformats.org/package/2006/relationships"><Relationship Id="rId2" Type="http://schemas.openxmlformats.org/officeDocument/2006/relationships/slide" Target="../slides/slide401.xml"/><Relationship Id="rId1" Type="http://schemas.openxmlformats.org/officeDocument/2006/relationships/notesMaster" Target="../notesMasters/notesMaster1.xml"/></Relationships>
</file>

<file path=ppt/notesSlides/_rels/notesSlide402.xml.rels><?xml version="1.0" encoding="UTF-8" standalone="yes"?>
<Relationships xmlns="http://schemas.openxmlformats.org/package/2006/relationships"><Relationship Id="rId2" Type="http://schemas.openxmlformats.org/officeDocument/2006/relationships/slide" Target="../slides/slide402.xml"/><Relationship Id="rId1" Type="http://schemas.openxmlformats.org/officeDocument/2006/relationships/notesMaster" Target="../notesMasters/notesMaster1.xml"/></Relationships>
</file>

<file path=ppt/notesSlides/_rels/notesSlide403.xml.rels><?xml version="1.0" encoding="UTF-8" standalone="yes"?>
<Relationships xmlns="http://schemas.openxmlformats.org/package/2006/relationships"><Relationship Id="rId2" Type="http://schemas.openxmlformats.org/officeDocument/2006/relationships/slide" Target="../slides/slide403.xml"/><Relationship Id="rId1" Type="http://schemas.openxmlformats.org/officeDocument/2006/relationships/notesMaster" Target="../notesMasters/notesMaster1.xml"/></Relationships>
</file>

<file path=ppt/notesSlides/_rels/notesSlide404.xml.rels><?xml version="1.0" encoding="UTF-8" standalone="yes"?>
<Relationships xmlns="http://schemas.openxmlformats.org/package/2006/relationships"><Relationship Id="rId2" Type="http://schemas.openxmlformats.org/officeDocument/2006/relationships/slide" Target="../slides/slide404.xml"/><Relationship Id="rId1" Type="http://schemas.openxmlformats.org/officeDocument/2006/relationships/notesMaster" Target="../notesMasters/notesMaster1.xml"/></Relationships>
</file>

<file path=ppt/notesSlides/_rels/notesSlide405.xml.rels><?xml version="1.0" encoding="UTF-8" standalone="yes"?>
<Relationships xmlns="http://schemas.openxmlformats.org/package/2006/relationships"><Relationship Id="rId2" Type="http://schemas.openxmlformats.org/officeDocument/2006/relationships/slide" Target="../slides/slide405.xml"/><Relationship Id="rId1" Type="http://schemas.openxmlformats.org/officeDocument/2006/relationships/notesMaster" Target="../notesMasters/notesMaster1.xml"/></Relationships>
</file>

<file path=ppt/notesSlides/_rels/notesSlide406.xml.rels><?xml version="1.0" encoding="UTF-8" standalone="yes"?>
<Relationships xmlns="http://schemas.openxmlformats.org/package/2006/relationships"><Relationship Id="rId2" Type="http://schemas.openxmlformats.org/officeDocument/2006/relationships/slide" Target="../slides/slide406.xml"/><Relationship Id="rId1" Type="http://schemas.openxmlformats.org/officeDocument/2006/relationships/notesMaster" Target="../notesMasters/notesMaster1.xml"/></Relationships>
</file>

<file path=ppt/notesSlides/_rels/notesSlide407.xml.rels><?xml version="1.0" encoding="UTF-8" standalone="yes"?>
<Relationships xmlns="http://schemas.openxmlformats.org/package/2006/relationships"><Relationship Id="rId2" Type="http://schemas.openxmlformats.org/officeDocument/2006/relationships/slide" Target="../slides/slide407.xml"/><Relationship Id="rId1" Type="http://schemas.openxmlformats.org/officeDocument/2006/relationships/notesMaster" Target="../notesMasters/notesMaster1.xml"/></Relationships>
</file>

<file path=ppt/notesSlides/_rels/notesSlide408.xml.rels><?xml version="1.0" encoding="UTF-8" standalone="yes"?>
<Relationships xmlns="http://schemas.openxmlformats.org/package/2006/relationships"><Relationship Id="rId2" Type="http://schemas.openxmlformats.org/officeDocument/2006/relationships/slide" Target="../slides/slide408.xml"/><Relationship Id="rId1" Type="http://schemas.openxmlformats.org/officeDocument/2006/relationships/notesMaster" Target="../notesMasters/notesMaster1.xml"/></Relationships>
</file>

<file path=ppt/notesSlides/_rels/notesSlide409.xml.rels><?xml version="1.0" encoding="UTF-8" standalone="yes"?>
<Relationships xmlns="http://schemas.openxmlformats.org/package/2006/relationships"><Relationship Id="rId2" Type="http://schemas.openxmlformats.org/officeDocument/2006/relationships/slide" Target="../slides/slide40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0.xml.rels><?xml version="1.0" encoding="UTF-8" standalone="yes"?>
<Relationships xmlns="http://schemas.openxmlformats.org/package/2006/relationships"><Relationship Id="rId2" Type="http://schemas.openxmlformats.org/officeDocument/2006/relationships/slide" Target="../slides/slide410.xml"/><Relationship Id="rId1" Type="http://schemas.openxmlformats.org/officeDocument/2006/relationships/notesMaster" Target="../notesMasters/notesMaster1.xml"/></Relationships>
</file>

<file path=ppt/notesSlides/_rels/notesSlide411.xml.rels><?xml version="1.0" encoding="UTF-8" standalone="yes"?>
<Relationships xmlns="http://schemas.openxmlformats.org/package/2006/relationships"><Relationship Id="rId2" Type="http://schemas.openxmlformats.org/officeDocument/2006/relationships/slide" Target="../slides/slide411.xml"/><Relationship Id="rId1" Type="http://schemas.openxmlformats.org/officeDocument/2006/relationships/notesMaster" Target="../notesMasters/notesMaster1.xml"/></Relationships>
</file>

<file path=ppt/notesSlides/_rels/notesSlide412.xml.rels><?xml version="1.0" encoding="UTF-8" standalone="yes"?>
<Relationships xmlns="http://schemas.openxmlformats.org/package/2006/relationships"><Relationship Id="rId2" Type="http://schemas.openxmlformats.org/officeDocument/2006/relationships/slide" Target="../slides/slide412.xml"/><Relationship Id="rId1" Type="http://schemas.openxmlformats.org/officeDocument/2006/relationships/notesMaster" Target="../notesMasters/notesMaster1.xml"/></Relationships>
</file>

<file path=ppt/notesSlides/_rels/notesSlide413.xml.rels><?xml version="1.0" encoding="UTF-8" standalone="yes"?>
<Relationships xmlns="http://schemas.openxmlformats.org/package/2006/relationships"><Relationship Id="rId2" Type="http://schemas.openxmlformats.org/officeDocument/2006/relationships/slide" Target="../slides/slide413.xml"/><Relationship Id="rId1" Type="http://schemas.openxmlformats.org/officeDocument/2006/relationships/notesMaster" Target="../notesMasters/notesMaster1.xml"/></Relationships>
</file>

<file path=ppt/notesSlides/_rels/notesSlide414.xml.rels><?xml version="1.0" encoding="UTF-8" standalone="yes"?>
<Relationships xmlns="http://schemas.openxmlformats.org/package/2006/relationships"><Relationship Id="rId2" Type="http://schemas.openxmlformats.org/officeDocument/2006/relationships/slide" Target="../slides/slide414.xml"/><Relationship Id="rId1" Type="http://schemas.openxmlformats.org/officeDocument/2006/relationships/notesMaster" Target="../notesMasters/notesMaster1.xml"/></Relationships>
</file>

<file path=ppt/notesSlides/_rels/notesSlide415.xml.rels><?xml version="1.0" encoding="UTF-8" standalone="yes"?>
<Relationships xmlns="http://schemas.openxmlformats.org/package/2006/relationships"><Relationship Id="rId2" Type="http://schemas.openxmlformats.org/officeDocument/2006/relationships/slide" Target="../slides/slide415.xml"/><Relationship Id="rId1" Type="http://schemas.openxmlformats.org/officeDocument/2006/relationships/notesMaster" Target="../notesMasters/notesMaster1.xml"/></Relationships>
</file>

<file path=ppt/notesSlides/_rels/notesSlide416.xml.rels><?xml version="1.0" encoding="UTF-8" standalone="yes"?>
<Relationships xmlns="http://schemas.openxmlformats.org/package/2006/relationships"><Relationship Id="rId2" Type="http://schemas.openxmlformats.org/officeDocument/2006/relationships/slide" Target="../slides/slide416.xml"/><Relationship Id="rId1" Type="http://schemas.openxmlformats.org/officeDocument/2006/relationships/notesMaster" Target="../notesMasters/notesMaster1.xml"/></Relationships>
</file>

<file path=ppt/notesSlides/_rels/notesSlide417.xml.rels><?xml version="1.0" encoding="UTF-8" standalone="yes"?>
<Relationships xmlns="http://schemas.openxmlformats.org/package/2006/relationships"><Relationship Id="rId2" Type="http://schemas.openxmlformats.org/officeDocument/2006/relationships/slide" Target="../slides/slide417.xml"/><Relationship Id="rId1" Type="http://schemas.openxmlformats.org/officeDocument/2006/relationships/notesMaster" Target="../notesMasters/notesMaster1.xml"/></Relationships>
</file>

<file path=ppt/notesSlides/_rels/notesSlide418.xml.rels><?xml version="1.0" encoding="UTF-8" standalone="yes"?>
<Relationships xmlns="http://schemas.openxmlformats.org/package/2006/relationships"><Relationship Id="rId2" Type="http://schemas.openxmlformats.org/officeDocument/2006/relationships/slide" Target="../slides/slide418.xml"/><Relationship Id="rId1" Type="http://schemas.openxmlformats.org/officeDocument/2006/relationships/notesMaster" Target="../notesMasters/notesMaster1.xml"/></Relationships>
</file>

<file path=ppt/notesSlides/_rels/notesSlide419.xml.rels><?xml version="1.0" encoding="UTF-8" standalone="yes"?>
<Relationships xmlns="http://schemas.openxmlformats.org/package/2006/relationships"><Relationship Id="rId2" Type="http://schemas.openxmlformats.org/officeDocument/2006/relationships/slide" Target="../slides/slide41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0.xml.rels><?xml version="1.0" encoding="UTF-8" standalone="yes"?>
<Relationships xmlns="http://schemas.openxmlformats.org/package/2006/relationships"><Relationship Id="rId2" Type="http://schemas.openxmlformats.org/officeDocument/2006/relationships/slide" Target="../slides/slide420.xml"/><Relationship Id="rId1" Type="http://schemas.openxmlformats.org/officeDocument/2006/relationships/notesMaster" Target="../notesMasters/notesMaster1.xml"/></Relationships>
</file>

<file path=ppt/notesSlides/_rels/notesSlide421.xml.rels><?xml version="1.0" encoding="UTF-8" standalone="yes"?>
<Relationships xmlns="http://schemas.openxmlformats.org/package/2006/relationships"><Relationship Id="rId2" Type="http://schemas.openxmlformats.org/officeDocument/2006/relationships/slide" Target="../slides/slide421.xml"/><Relationship Id="rId1" Type="http://schemas.openxmlformats.org/officeDocument/2006/relationships/notesMaster" Target="../notesMasters/notesMaster1.xml"/></Relationships>
</file>

<file path=ppt/notesSlides/_rels/notesSlide422.xml.rels><?xml version="1.0" encoding="UTF-8" standalone="yes"?>
<Relationships xmlns="http://schemas.openxmlformats.org/package/2006/relationships"><Relationship Id="rId2" Type="http://schemas.openxmlformats.org/officeDocument/2006/relationships/slide" Target="../slides/slide422.xml"/><Relationship Id="rId1" Type="http://schemas.openxmlformats.org/officeDocument/2006/relationships/notesMaster" Target="../notesMasters/notesMaster1.xml"/></Relationships>
</file>

<file path=ppt/notesSlides/_rels/notesSlide423.xml.rels><?xml version="1.0" encoding="UTF-8" standalone="yes"?>
<Relationships xmlns="http://schemas.openxmlformats.org/package/2006/relationships"><Relationship Id="rId2" Type="http://schemas.openxmlformats.org/officeDocument/2006/relationships/slide" Target="../slides/slide423.xml"/><Relationship Id="rId1" Type="http://schemas.openxmlformats.org/officeDocument/2006/relationships/notesMaster" Target="../notesMasters/notesMaster1.xml"/></Relationships>
</file>

<file path=ppt/notesSlides/_rels/notesSlide424.xml.rels><?xml version="1.0" encoding="UTF-8" standalone="yes"?>
<Relationships xmlns="http://schemas.openxmlformats.org/package/2006/relationships"><Relationship Id="rId2" Type="http://schemas.openxmlformats.org/officeDocument/2006/relationships/slide" Target="../slides/slide424.xml"/><Relationship Id="rId1" Type="http://schemas.openxmlformats.org/officeDocument/2006/relationships/notesMaster" Target="../notesMasters/notesMaster1.xml"/></Relationships>
</file>

<file path=ppt/notesSlides/_rels/notesSlide425.xml.rels><?xml version="1.0" encoding="UTF-8" standalone="yes"?>
<Relationships xmlns="http://schemas.openxmlformats.org/package/2006/relationships"><Relationship Id="rId2" Type="http://schemas.openxmlformats.org/officeDocument/2006/relationships/slide" Target="../slides/slide425.xml"/><Relationship Id="rId1" Type="http://schemas.openxmlformats.org/officeDocument/2006/relationships/notesMaster" Target="../notesMasters/notesMaster1.xml"/></Relationships>
</file>

<file path=ppt/notesSlides/_rels/notesSlide426.xml.rels><?xml version="1.0" encoding="UTF-8" standalone="yes"?>
<Relationships xmlns="http://schemas.openxmlformats.org/package/2006/relationships"><Relationship Id="rId2" Type="http://schemas.openxmlformats.org/officeDocument/2006/relationships/slide" Target="../slides/slide426.xml"/><Relationship Id="rId1" Type="http://schemas.openxmlformats.org/officeDocument/2006/relationships/notesMaster" Target="../notesMasters/notesMaster1.xml"/></Relationships>
</file>

<file path=ppt/notesSlides/_rels/notesSlide427.xml.rels><?xml version="1.0" encoding="UTF-8" standalone="yes"?>
<Relationships xmlns="http://schemas.openxmlformats.org/package/2006/relationships"><Relationship Id="rId2" Type="http://schemas.openxmlformats.org/officeDocument/2006/relationships/slide" Target="../slides/slide427.xml"/><Relationship Id="rId1" Type="http://schemas.openxmlformats.org/officeDocument/2006/relationships/notesMaster" Target="../notesMasters/notesMaster1.xml"/></Relationships>
</file>

<file path=ppt/notesSlides/_rels/notesSlide428.xml.rels><?xml version="1.0" encoding="UTF-8" standalone="yes"?>
<Relationships xmlns="http://schemas.openxmlformats.org/package/2006/relationships"><Relationship Id="rId2" Type="http://schemas.openxmlformats.org/officeDocument/2006/relationships/slide" Target="../slides/slide428.xml"/><Relationship Id="rId1" Type="http://schemas.openxmlformats.org/officeDocument/2006/relationships/notesMaster" Target="../notesMasters/notesMaster1.xml"/></Relationships>
</file>

<file path=ppt/notesSlides/_rels/notesSlide429.xml.rels><?xml version="1.0" encoding="UTF-8" standalone="yes"?>
<Relationships xmlns="http://schemas.openxmlformats.org/package/2006/relationships"><Relationship Id="rId2" Type="http://schemas.openxmlformats.org/officeDocument/2006/relationships/slide" Target="../slides/slide42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0.xml.rels><?xml version="1.0" encoding="UTF-8" standalone="yes"?>
<Relationships xmlns="http://schemas.openxmlformats.org/package/2006/relationships"><Relationship Id="rId2" Type="http://schemas.openxmlformats.org/officeDocument/2006/relationships/slide" Target="../slides/slide430.xml"/><Relationship Id="rId1" Type="http://schemas.openxmlformats.org/officeDocument/2006/relationships/notesMaster" Target="../notesMasters/notesMaster1.xml"/></Relationships>
</file>

<file path=ppt/notesSlides/_rels/notesSlide431.xml.rels><?xml version="1.0" encoding="UTF-8" standalone="yes"?>
<Relationships xmlns="http://schemas.openxmlformats.org/package/2006/relationships"><Relationship Id="rId2" Type="http://schemas.openxmlformats.org/officeDocument/2006/relationships/slide" Target="../slides/slide431.xml"/><Relationship Id="rId1" Type="http://schemas.openxmlformats.org/officeDocument/2006/relationships/notesMaster" Target="../notesMasters/notesMaster1.xml"/></Relationships>
</file>

<file path=ppt/notesSlides/_rels/notesSlide432.xml.rels><?xml version="1.0" encoding="UTF-8" standalone="yes"?>
<Relationships xmlns="http://schemas.openxmlformats.org/package/2006/relationships"><Relationship Id="rId2" Type="http://schemas.openxmlformats.org/officeDocument/2006/relationships/slide" Target="../slides/slide432.xml"/><Relationship Id="rId1" Type="http://schemas.openxmlformats.org/officeDocument/2006/relationships/notesMaster" Target="../notesMasters/notesMaster1.xml"/></Relationships>
</file>

<file path=ppt/notesSlides/_rels/notesSlide433.xml.rels><?xml version="1.0" encoding="UTF-8" standalone="yes"?>
<Relationships xmlns="http://schemas.openxmlformats.org/package/2006/relationships"><Relationship Id="rId2" Type="http://schemas.openxmlformats.org/officeDocument/2006/relationships/slide" Target="../slides/slide433.xml"/><Relationship Id="rId1" Type="http://schemas.openxmlformats.org/officeDocument/2006/relationships/notesMaster" Target="../notesMasters/notesMaster1.xml"/></Relationships>
</file>

<file path=ppt/notesSlides/_rels/notesSlide434.xml.rels><?xml version="1.0" encoding="UTF-8" standalone="yes"?>
<Relationships xmlns="http://schemas.openxmlformats.org/package/2006/relationships"><Relationship Id="rId2" Type="http://schemas.openxmlformats.org/officeDocument/2006/relationships/slide" Target="../slides/slide434.xml"/><Relationship Id="rId1" Type="http://schemas.openxmlformats.org/officeDocument/2006/relationships/notesMaster" Target="../notesMasters/notesMaster1.xml"/></Relationships>
</file>

<file path=ppt/notesSlides/_rels/notesSlide435.xml.rels><?xml version="1.0" encoding="UTF-8" standalone="yes"?>
<Relationships xmlns="http://schemas.openxmlformats.org/package/2006/relationships"><Relationship Id="rId2" Type="http://schemas.openxmlformats.org/officeDocument/2006/relationships/slide" Target="../slides/slide435.xml"/><Relationship Id="rId1" Type="http://schemas.openxmlformats.org/officeDocument/2006/relationships/notesMaster" Target="../notesMasters/notesMaster1.xml"/></Relationships>
</file>

<file path=ppt/notesSlides/_rels/notesSlide436.xml.rels><?xml version="1.0" encoding="UTF-8" standalone="yes"?>
<Relationships xmlns="http://schemas.openxmlformats.org/package/2006/relationships"><Relationship Id="rId2" Type="http://schemas.openxmlformats.org/officeDocument/2006/relationships/slide" Target="../slides/slide436.xml"/><Relationship Id="rId1" Type="http://schemas.openxmlformats.org/officeDocument/2006/relationships/notesMaster" Target="../notesMasters/notesMaster1.xml"/></Relationships>
</file>

<file path=ppt/notesSlides/_rels/notesSlide437.xml.rels><?xml version="1.0" encoding="UTF-8" standalone="yes"?>
<Relationships xmlns="http://schemas.openxmlformats.org/package/2006/relationships"><Relationship Id="rId2" Type="http://schemas.openxmlformats.org/officeDocument/2006/relationships/slide" Target="../slides/slide437.xml"/><Relationship Id="rId1" Type="http://schemas.openxmlformats.org/officeDocument/2006/relationships/notesMaster" Target="../notesMasters/notesMaster1.xml"/></Relationships>
</file>

<file path=ppt/notesSlides/_rels/notesSlide438.xml.rels><?xml version="1.0" encoding="UTF-8" standalone="yes"?>
<Relationships xmlns="http://schemas.openxmlformats.org/package/2006/relationships"><Relationship Id="rId2" Type="http://schemas.openxmlformats.org/officeDocument/2006/relationships/slide" Target="../slides/slide438.xml"/><Relationship Id="rId1" Type="http://schemas.openxmlformats.org/officeDocument/2006/relationships/notesMaster" Target="../notesMasters/notesMaster1.xml"/></Relationships>
</file>

<file path=ppt/notesSlides/_rels/notesSlide439.xml.rels><?xml version="1.0" encoding="UTF-8" standalone="yes"?>
<Relationships xmlns="http://schemas.openxmlformats.org/package/2006/relationships"><Relationship Id="rId2" Type="http://schemas.openxmlformats.org/officeDocument/2006/relationships/slide" Target="../slides/slide43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bp.com/content/dam/bp/business-sites/en/global/corporate/pdfs/sustainability/group-reports/bp-sustainability-report-2024.pdf"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0.xml.rels><?xml version="1.0" encoding="UTF-8" standalone="yes"?>
<Relationships xmlns="http://schemas.openxmlformats.org/package/2006/relationships"><Relationship Id="rId2" Type="http://schemas.openxmlformats.org/officeDocument/2006/relationships/slide" Target="../slides/slide440.xml"/><Relationship Id="rId1" Type="http://schemas.openxmlformats.org/officeDocument/2006/relationships/notesMaster" Target="../notesMasters/notesMaster1.xml"/></Relationships>
</file>

<file path=ppt/notesSlides/_rels/notesSlide441.xml.rels><?xml version="1.0" encoding="UTF-8" standalone="yes"?>
<Relationships xmlns="http://schemas.openxmlformats.org/package/2006/relationships"><Relationship Id="rId2" Type="http://schemas.openxmlformats.org/officeDocument/2006/relationships/slide" Target="../slides/slide441.xml"/><Relationship Id="rId1" Type="http://schemas.openxmlformats.org/officeDocument/2006/relationships/notesMaster" Target="../notesMasters/notesMaster1.xml"/></Relationships>
</file>

<file path=ppt/notesSlides/_rels/notesSlide442.xml.rels><?xml version="1.0" encoding="UTF-8" standalone="yes"?>
<Relationships xmlns="http://schemas.openxmlformats.org/package/2006/relationships"><Relationship Id="rId2" Type="http://schemas.openxmlformats.org/officeDocument/2006/relationships/slide" Target="../slides/slide442.xml"/><Relationship Id="rId1" Type="http://schemas.openxmlformats.org/officeDocument/2006/relationships/notesMaster" Target="../notesMasters/notesMaster1.xml"/></Relationships>
</file>

<file path=ppt/notesSlides/_rels/notesSlide443.xml.rels><?xml version="1.0" encoding="UTF-8" standalone="yes"?>
<Relationships xmlns="http://schemas.openxmlformats.org/package/2006/relationships"><Relationship Id="rId2" Type="http://schemas.openxmlformats.org/officeDocument/2006/relationships/slide" Target="../slides/slide443.xml"/><Relationship Id="rId1" Type="http://schemas.openxmlformats.org/officeDocument/2006/relationships/notesMaster" Target="../notesMasters/notesMaster1.xml"/></Relationships>
</file>

<file path=ppt/notesSlides/_rels/notesSlide444.xml.rels><?xml version="1.0" encoding="UTF-8" standalone="yes"?>
<Relationships xmlns="http://schemas.openxmlformats.org/package/2006/relationships"><Relationship Id="rId2" Type="http://schemas.openxmlformats.org/officeDocument/2006/relationships/slide" Target="../slides/slide444.xml"/><Relationship Id="rId1" Type="http://schemas.openxmlformats.org/officeDocument/2006/relationships/notesMaster" Target="../notesMasters/notesMaster1.xml"/></Relationships>
</file>

<file path=ppt/notesSlides/_rels/notesSlide445.xml.rels><?xml version="1.0" encoding="UTF-8" standalone="yes"?>
<Relationships xmlns="http://schemas.openxmlformats.org/package/2006/relationships"><Relationship Id="rId2" Type="http://schemas.openxmlformats.org/officeDocument/2006/relationships/slide" Target="../slides/slide445.xml"/><Relationship Id="rId1" Type="http://schemas.openxmlformats.org/officeDocument/2006/relationships/notesMaster" Target="../notesMasters/notesMaster1.xml"/></Relationships>
</file>

<file path=ppt/notesSlides/_rels/notesSlide446.xml.rels><?xml version="1.0" encoding="UTF-8" standalone="yes"?>
<Relationships xmlns="http://schemas.openxmlformats.org/package/2006/relationships"><Relationship Id="rId2" Type="http://schemas.openxmlformats.org/officeDocument/2006/relationships/slide" Target="../slides/slide446.xml"/><Relationship Id="rId1" Type="http://schemas.openxmlformats.org/officeDocument/2006/relationships/notesMaster" Target="../notesMasters/notesMaster1.xml"/></Relationships>
</file>

<file path=ppt/notesSlides/_rels/notesSlide447.xml.rels><?xml version="1.0" encoding="UTF-8" standalone="yes"?>
<Relationships xmlns="http://schemas.openxmlformats.org/package/2006/relationships"><Relationship Id="rId2" Type="http://schemas.openxmlformats.org/officeDocument/2006/relationships/slide" Target="../slides/slide447.xml"/><Relationship Id="rId1" Type="http://schemas.openxmlformats.org/officeDocument/2006/relationships/notesMaster" Target="../notesMasters/notesMaster1.xml"/></Relationships>
</file>

<file path=ppt/notesSlides/_rels/notesSlide448.xml.rels><?xml version="1.0" encoding="UTF-8" standalone="yes"?>
<Relationships xmlns="http://schemas.openxmlformats.org/package/2006/relationships"><Relationship Id="rId2" Type="http://schemas.openxmlformats.org/officeDocument/2006/relationships/slide" Target="../slides/slide448.xml"/><Relationship Id="rId1" Type="http://schemas.openxmlformats.org/officeDocument/2006/relationships/notesMaster" Target="../notesMasters/notesMaster1.xml"/></Relationships>
</file>

<file path=ppt/notesSlides/_rels/notesSlide449.xml.rels><?xml version="1.0" encoding="UTF-8" standalone="yes"?>
<Relationships xmlns="http://schemas.openxmlformats.org/package/2006/relationships"><Relationship Id="rId2" Type="http://schemas.openxmlformats.org/officeDocument/2006/relationships/slide" Target="../slides/slide4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0.xml.rels><?xml version="1.0" encoding="UTF-8" standalone="yes"?>
<Relationships xmlns="http://schemas.openxmlformats.org/package/2006/relationships"><Relationship Id="rId2" Type="http://schemas.openxmlformats.org/officeDocument/2006/relationships/slide" Target="../slides/slide450.xml"/><Relationship Id="rId1" Type="http://schemas.openxmlformats.org/officeDocument/2006/relationships/notesMaster" Target="../notesMasters/notesMaster1.xml"/></Relationships>
</file>

<file path=ppt/notesSlides/_rels/notesSlide451.xml.rels><?xml version="1.0" encoding="UTF-8" standalone="yes"?>
<Relationships xmlns="http://schemas.openxmlformats.org/package/2006/relationships"><Relationship Id="rId2" Type="http://schemas.openxmlformats.org/officeDocument/2006/relationships/slide" Target="../slides/slide451.xml"/><Relationship Id="rId1" Type="http://schemas.openxmlformats.org/officeDocument/2006/relationships/notesMaster" Target="../notesMasters/notesMaster1.xml"/></Relationships>
</file>

<file path=ppt/notesSlides/_rels/notesSlide452.xml.rels><?xml version="1.0" encoding="UTF-8" standalone="yes"?>
<Relationships xmlns="http://schemas.openxmlformats.org/package/2006/relationships"><Relationship Id="rId2" Type="http://schemas.openxmlformats.org/officeDocument/2006/relationships/slide" Target="../slides/slide452.xml"/><Relationship Id="rId1" Type="http://schemas.openxmlformats.org/officeDocument/2006/relationships/notesMaster" Target="../notesMasters/notesMaster1.xml"/></Relationships>
</file>

<file path=ppt/notesSlides/_rels/notesSlide453.xml.rels><?xml version="1.0" encoding="UTF-8" standalone="yes"?>
<Relationships xmlns="http://schemas.openxmlformats.org/package/2006/relationships"><Relationship Id="rId2" Type="http://schemas.openxmlformats.org/officeDocument/2006/relationships/slide" Target="../slides/slide453.xml"/><Relationship Id="rId1" Type="http://schemas.openxmlformats.org/officeDocument/2006/relationships/notesMaster" Target="../notesMasters/notesMaster1.xml"/></Relationships>
</file>

<file path=ppt/notesSlides/_rels/notesSlide454.xml.rels><?xml version="1.0" encoding="UTF-8" standalone="yes"?>
<Relationships xmlns="http://schemas.openxmlformats.org/package/2006/relationships"><Relationship Id="rId2" Type="http://schemas.openxmlformats.org/officeDocument/2006/relationships/slide" Target="../slides/slide454.xml"/><Relationship Id="rId1" Type="http://schemas.openxmlformats.org/officeDocument/2006/relationships/notesMaster" Target="../notesMasters/notesMaster1.xml"/></Relationships>
</file>

<file path=ppt/notesSlides/_rels/notesSlide455.xml.rels><?xml version="1.0" encoding="UTF-8" standalone="yes"?>
<Relationships xmlns="http://schemas.openxmlformats.org/package/2006/relationships"><Relationship Id="rId2" Type="http://schemas.openxmlformats.org/officeDocument/2006/relationships/slide" Target="../slides/slide455.xml"/><Relationship Id="rId1" Type="http://schemas.openxmlformats.org/officeDocument/2006/relationships/notesMaster" Target="../notesMasters/notesMaster1.xml"/></Relationships>
</file>

<file path=ppt/notesSlides/_rels/notesSlide456.xml.rels><?xml version="1.0" encoding="UTF-8" standalone="yes"?>
<Relationships xmlns="http://schemas.openxmlformats.org/package/2006/relationships"><Relationship Id="rId2" Type="http://schemas.openxmlformats.org/officeDocument/2006/relationships/slide" Target="../slides/slide456.xml"/><Relationship Id="rId1" Type="http://schemas.openxmlformats.org/officeDocument/2006/relationships/notesMaster" Target="../notesMasters/notesMaster1.xml"/></Relationships>
</file>

<file path=ppt/notesSlides/_rels/notesSlide457.xml.rels><?xml version="1.0" encoding="UTF-8" standalone="yes"?>
<Relationships xmlns="http://schemas.openxmlformats.org/package/2006/relationships"><Relationship Id="rId2" Type="http://schemas.openxmlformats.org/officeDocument/2006/relationships/slide" Target="../slides/slide457.xml"/><Relationship Id="rId1" Type="http://schemas.openxmlformats.org/officeDocument/2006/relationships/notesMaster" Target="../notesMasters/notesMaster1.xml"/></Relationships>
</file>

<file path=ppt/notesSlides/_rels/notesSlide458.xml.rels><?xml version="1.0" encoding="UTF-8" standalone="yes"?>
<Relationships xmlns="http://schemas.openxmlformats.org/package/2006/relationships"><Relationship Id="rId2" Type="http://schemas.openxmlformats.org/officeDocument/2006/relationships/slide" Target="../slides/slide458.xml"/><Relationship Id="rId1" Type="http://schemas.openxmlformats.org/officeDocument/2006/relationships/notesMaster" Target="../notesMasters/notesMaster1.xml"/></Relationships>
</file>

<file path=ppt/notesSlides/_rels/notesSlide459.xml.rels><?xml version="1.0" encoding="UTF-8" standalone="yes"?>
<Relationships xmlns="http://schemas.openxmlformats.org/package/2006/relationships"><Relationship Id="rId2" Type="http://schemas.openxmlformats.org/officeDocument/2006/relationships/slide" Target="../slides/slide4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0.xml.rels><?xml version="1.0" encoding="UTF-8" standalone="yes"?>
<Relationships xmlns="http://schemas.openxmlformats.org/package/2006/relationships"><Relationship Id="rId2" Type="http://schemas.openxmlformats.org/officeDocument/2006/relationships/slide" Target="../slides/slide460.xml"/><Relationship Id="rId1" Type="http://schemas.openxmlformats.org/officeDocument/2006/relationships/notesMaster" Target="../notesMasters/notesMaster1.xml"/></Relationships>
</file>

<file path=ppt/notesSlides/_rels/notesSlide461.xml.rels><?xml version="1.0" encoding="UTF-8" standalone="yes"?>
<Relationships xmlns="http://schemas.openxmlformats.org/package/2006/relationships"><Relationship Id="rId2" Type="http://schemas.openxmlformats.org/officeDocument/2006/relationships/slide" Target="../slides/slide461.xml"/><Relationship Id="rId1" Type="http://schemas.openxmlformats.org/officeDocument/2006/relationships/notesMaster" Target="../notesMasters/notesMaster1.xml"/></Relationships>
</file>

<file path=ppt/notesSlides/_rels/notesSlide462.xml.rels><?xml version="1.0" encoding="UTF-8" standalone="yes"?>
<Relationships xmlns="http://schemas.openxmlformats.org/package/2006/relationships"><Relationship Id="rId2" Type="http://schemas.openxmlformats.org/officeDocument/2006/relationships/slide" Target="../slides/slide462.xml"/><Relationship Id="rId1" Type="http://schemas.openxmlformats.org/officeDocument/2006/relationships/notesMaster" Target="../notesMasters/notesMaster1.xml"/></Relationships>
</file>

<file path=ppt/notesSlides/_rels/notesSlide463.xml.rels><?xml version="1.0" encoding="UTF-8" standalone="yes"?>
<Relationships xmlns="http://schemas.openxmlformats.org/package/2006/relationships"><Relationship Id="rId2" Type="http://schemas.openxmlformats.org/officeDocument/2006/relationships/slide" Target="../slides/slide463.xml"/><Relationship Id="rId1" Type="http://schemas.openxmlformats.org/officeDocument/2006/relationships/notesMaster" Target="../notesMasters/notesMaster1.xml"/></Relationships>
</file>

<file path=ppt/notesSlides/_rels/notesSlide464.xml.rels><?xml version="1.0" encoding="UTF-8" standalone="yes"?>
<Relationships xmlns="http://schemas.openxmlformats.org/package/2006/relationships"><Relationship Id="rId2" Type="http://schemas.openxmlformats.org/officeDocument/2006/relationships/slide" Target="../slides/slide464.xml"/><Relationship Id="rId1" Type="http://schemas.openxmlformats.org/officeDocument/2006/relationships/notesMaster" Target="../notesMasters/notesMaster1.xml"/></Relationships>
</file>

<file path=ppt/notesSlides/_rels/notesSlide465.xml.rels><?xml version="1.0" encoding="UTF-8" standalone="yes"?>
<Relationships xmlns="http://schemas.openxmlformats.org/package/2006/relationships"><Relationship Id="rId2" Type="http://schemas.openxmlformats.org/officeDocument/2006/relationships/slide" Target="../slides/slide465.xml"/><Relationship Id="rId1" Type="http://schemas.openxmlformats.org/officeDocument/2006/relationships/notesMaster" Target="../notesMasters/notesMaster1.xml"/></Relationships>
</file>

<file path=ppt/notesSlides/_rels/notesSlide466.xml.rels><?xml version="1.0" encoding="UTF-8" standalone="yes"?>
<Relationships xmlns="http://schemas.openxmlformats.org/package/2006/relationships"><Relationship Id="rId2" Type="http://schemas.openxmlformats.org/officeDocument/2006/relationships/slide" Target="../slides/slide466.xml"/><Relationship Id="rId1" Type="http://schemas.openxmlformats.org/officeDocument/2006/relationships/notesMaster" Target="../notesMasters/notesMaster1.xml"/></Relationships>
</file>

<file path=ppt/notesSlides/_rels/notesSlide467.xml.rels><?xml version="1.0" encoding="UTF-8" standalone="yes"?>
<Relationships xmlns="http://schemas.openxmlformats.org/package/2006/relationships"><Relationship Id="rId2" Type="http://schemas.openxmlformats.org/officeDocument/2006/relationships/slide" Target="../slides/slide467.xml"/><Relationship Id="rId1" Type="http://schemas.openxmlformats.org/officeDocument/2006/relationships/notesMaster" Target="../notesMasters/notesMaster1.xml"/></Relationships>
</file>

<file path=ppt/notesSlides/_rels/notesSlide468.xml.rels><?xml version="1.0" encoding="UTF-8" standalone="yes"?>
<Relationships xmlns="http://schemas.openxmlformats.org/package/2006/relationships"><Relationship Id="rId2" Type="http://schemas.openxmlformats.org/officeDocument/2006/relationships/slide" Target="../slides/slide468.xml"/><Relationship Id="rId1" Type="http://schemas.openxmlformats.org/officeDocument/2006/relationships/notesMaster" Target="../notesMasters/notesMaster1.xml"/></Relationships>
</file>

<file path=ppt/notesSlides/_rels/notesSlide469.xml.rels><?xml version="1.0" encoding="UTF-8" standalone="yes"?>
<Relationships xmlns="http://schemas.openxmlformats.org/package/2006/relationships"><Relationship Id="rId2" Type="http://schemas.openxmlformats.org/officeDocument/2006/relationships/slide" Target="../slides/slide46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0.xml.rels><?xml version="1.0" encoding="UTF-8" standalone="yes"?>
<Relationships xmlns="http://schemas.openxmlformats.org/package/2006/relationships"><Relationship Id="rId2" Type="http://schemas.openxmlformats.org/officeDocument/2006/relationships/slide" Target="../slides/slide47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3" Type="http://schemas.openxmlformats.org/officeDocument/2006/relationships/hyperlink" Target="https://assets.caesars.com/m/7562d2fdefe2ec37/original/10189606-csr-2023-report-final3.pdf" TargetMode="External"/><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834DAD-DF98-44E2-A25C-0E8DEB5DEE33}" type="slidenum">
              <a:rPr kumimoji="0" lang="en-US" sz="1200" b="0" i="0" u="none" strike="noStrike" kern="1200" cap="none" spc="0" normalizeH="0" baseline="0" noProof="0" smtClean="0">
                <a:ln>
                  <a:noFill/>
                </a:ln>
                <a:solidFill>
                  <a:prstClr val="black"/>
                </a:solidFill>
                <a:effectLst/>
                <a:uLnTx/>
                <a:uFillTx/>
                <a:latin typeface="Gilroy Medium" panose="00000600000000000000" pitchFamily="50"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Gilroy Medium" panose="00000600000000000000" pitchFamily="50" charset="0"/>
              <a:ea typeface="+mn-ea"/>
              <a:cs typeface="+mn-cs"/>
            </a:endParaRPr>
          </a:p>
        </p:txBody>
      </p:sp>
    </p:spTree>
    <p:extLst>
      <p:ext uri="{BB962C8B-B14F-4D97-AF65-F5344CB8AC3E}">
        <p14:creationId xmlns:p14="http://schemas.microsoft.com/office/powerpoint/2010/main" val="14339419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1D8E56-8C44-4E31-938E-3F782FDF0EDB}" type="slidenum">
              <a:rPr lang="en-GB" smtClean="0"/>
              <a:t>10</a:t>
            </a:fld>
            <a:endParaRPr lang="en-GB"/>
          </a:p>
        </p:txBody>
      </p:sp>
    </p:spTree>
    <p:extLst>
      <p:ext uri="{BB962C8B-B14F-4D97-AF65-F5344CB8AC3E}">
        <p14:creationId xmlns:p14="http://schemas.microsoft.com/office/powerpoint/2010/main" val="220047942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CAFE4E-5105-7891-C1BE-D9CBE778DD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4E1076-4673-9D5A-BACE-0065D00D7E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D89734-7004-3AD4-0F02-C9CE02523D98}"/>
              </a:ext>
            </a:extLst>
          </p:cNvPr>
          <p:cNvSpPr>
            <a:spLocks noGrp="1"/>
          </p:cNvSpPr>
          <p:nvPr>
            <p:ph type="body" idx="1"/>
          </p:nvPr>
        </p:nvSpPr>
        <p:spPr/>
        <p:txBody>
          <a:bodyPr/>
          <a:lstStyle/>
          <a:p>
            <a:r>
              <a:rPr lang="en-US"/>
              <a:t>Chevron Lower Carbon focus areas: https://www.chevron.com/sustainability/climate</a:t>
            </a:r>
          </a:p>
          <a:p>
            <a:r>
              <a:rPr lang="en-US"/>
              <a:t>https://www.chevron.com/investors/esg/greenhouse-gas-ghg-emissions-management</a:t>
            </a:r>
          </a:p>
          <a:p>
            <a:endParaRPr lang="en-US"/>
          </a:p>
          <a:p>
            <a:r>
              <a:rPr lang="en-US"/>
              <a:t>Chevron Environment focus areas: https://www.chevron.com/investors/esg/environment</a:t>
            </a:r>
          </a:p>
          <a:p>
            <a:endParaRPr lang="en-US"/>
          </a:p>
          <a:p>
            <a:r>
              <a:rPr lang="en-US"/>
              <a:t>Chevron Safety : https://www.chevron.com/investors/esg/workforce-health-and-safety</a:t>
            </a:r>
          </a:p>
          <a:p>
            <a:endParaRPr lang="en-US"/>
          </a:p>
          <a:p>
            <a:r>
              <a:rPr lang="en-US"/>
              <a:t>Chevron Social : https://www.chevron.com/sustainability/social/diversity-inclusion</a:t>
            </a:r>
          </a:p>
          <a:p>
            <a:r>
              <a:rPr lang="en-US"/>
              <a:t>https://www.chevron.com/investors/esg/human-capital-management</a:t>
            </a:r>
          </a:p>
          <a:p>
            <a:r>
              <a:rPr lang="en-US"/>
              <a:t>https://www.chevron.com/sustainability/social-investment</a:t>
            </a:r>
          </a:p>
          <a:p>
            <a:endParaRPr lang="en-US"/>
          </a:p>
          <a:p>
            <a:r>
              <a:rPr lang="en-US"/>
              <a:t>Chevron Corporate Sustainability Highlights 2024: https://www.chevron.com/newsroom/media/publications/corporate-sustainability-report?page=30</a:t>
            </a:r>
          </a:p>
          <a:p>
            <a:endParaRPr lang="en-US"/>
          </a:p>
          <a:p>
            <a:r>
              <a:rPr lang="en-US"/>
              <a:t>Chevron ESG Index: https://www.chevron.com/investors/esg</a:t>
            </a:r>
          </a:p>
          <a:p>
            <a:endParaRPr lang="en-US"/>
          </a:p>
        </p:txBody>
      </p:sp>
      <p:sp>
        <p:nvSpPr>
          <p:cNvPr id="4" name="Slide Number Placeholder 3">
            <a:extLst>
              <a:ext uri="{FF2B5EF4-FFF2-40B4-BE49-F238E27FC236}">
                <a16:creationId xmlns:a16="http://schemas.microsoft.com/office/drawing/2014/main" id="{48767F0D-2150-AF97-9DA4-F48327A11A7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514268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03273A-AB54-5895-3AD3-12D6795EC4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00D35B-7E6E-F637-2ABA-6DCE64AE07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4ECD69-C254-DDAB-B35E-B016D026044D}"/>
              </a:ext>
            </a:extLst>
          </p:cNvPr>
          <p:cNvSpPr>
            <a:spLocks noGrp="1"/>
          </p:cNvSpPr>
          <p:nvPr>
            <p:ph type="body" idx="1"/>
          </p:nvPr>
        </p:nvSpPr>
        <p:spPr/>
        <p:txBody>
          <a:bodyPr/>
          <a:lstStyle/>
          <a:p>
            <a:r>
              <a:rPr lang="en-US"/>
              <a:t>Chevron Lower Carbon focus areas: https://www.chevron.com/sustainability/climate</a:t>
            </a:r>
          </a:p>
          <a:p>
            <a:r>
              <a:rPr lang="en-US"/>
              <a:t>https://www.chevron.com/investors/esg/greenhouse-gas-ghg-emissions-management</a:t>
            </a:r>
          </a:p>
          <a:p>
            <a:endParaRPr lang="en-US"/>
          </a:p>
          <a:p>
            <a:r>
              <a:rPr lang="en-US"/>
              <a:t>Chevron Environment focus areas: https://www.chevron.com/investors/esg/environment</a:t>
            </a:r>
          </a:p>
          <a:p>
            <a:endParaRPr lang="en-US"/>
          </a:p>
          <a:p>
            <a:r>
              <a:rPr lang="en-US"/>
              <a:t>Chevron Safety : https://www.chevron.com/investors/esg/workforce-health-and-safety</a:t>
            </a:r>
          </a:p>
          <a:p>
            <a:endParaRPr lang="en-US"/>
          </a:p>
          <a:p>
            <a:r>
              <a:rPr lang="en-US"/>
              <a:t>Chevron Social : https://www.chevron.com/sustainability/social/diversity-inclusion</a:t>
            </a:r>
          </a:p>
          <a:p>
            <a:r>
              <a:rPr lang="en-US"/>
              <a:t>https://www.chevron.com/investors/esg/human-capital-management</a:t>
            </a:r>
          </a:p>
          <a:p>
            <a:r>
              <a:rPr lang="en-US"/>
              <a:t>https://www.chevron.com/sustainability/social-investment</a:t>
            </a:r>
          </a:p>
          <a:p>
            <a:endParaRPr lang="en-US"/>
          </a:p>
          <a:p>
            <a:r>
              <a:rPr lang="en-US"/>
              <a:t>Chevron Corporate Sustainability Highlights 2024: https://www.chevron.com/newsroom/media/publications/corporate-sustainability-report?page=30</a:t>
            </a:r>
          </a:p>
          <a:p>
            <a:endParaRPr lang="en-US"/>
          </a:p>
          <a:p>
            <a:r>
              <a:rPr lang="en-US"/>
              <a:t>Chevron ESG Index: https://www.chevron.com/investors/esg</a:t>
            </a:r>
          </a:p>
        </p:txBody>
      </p:sp>
      <p:sp>
        <p:nvSpPr>
          <p:cNvPr id="4" name="Slide Number Placeholder 3">
            <a:extLst>
              <a:ext uri="{FF2B5EF4-FFF2-40B4-BE49-F238E27FC236}">
                <a16:creationId xmlns:a16="http://schemas.microsoft.com/office/drawing/2014/main" id="{D7C18952-AF45-40CD-BFD2-1338208A1D8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44684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1D8E56-8C44-4E31-938E-3F782FDF0EDB}" type="slidenum">
              <a:rPr lang="en-GB" smtClean="0"/>
              <a:t>102</a:t>
            </a:fld>
            <a:endParaRPr lang="en-GB"/>
          </a:p>
        </p:txBody>
      </p:sp>
    </p:spTree>
    <p:extLst>
      <p:ext uri="{BB962C8B-B14F-4D97-AF65-F5344CB8AC3E}">
        <p14:creationId xmlns:p14="http://schemas.microsoft.com/office/powerpoint/2010/main" val="345695601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80D1CB-CB58-48C8-7D46-E20FAD7F61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701AC8-F7B5-BB56-0C2F-4327E9F6BF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B0788F-2E57-CBE3-291F-7506135E4AA3}"/>
              </a:ext>
            </a:extLst>
          </p:cNvPr>
          <p:cNvSpPr>
            <a:spLocks noGrp="1"/>
          </p:cNvSpPr>
          <p:nvPr>
            <p:ph type="body" idx="1"/>
          </p:nvPr>
        </p:nvSpPr>
        <p:spPr/>
        <p:txBody>
          <a:bodyPr/>
          <a:lstStyle/>
          <a:p>
            <a:endParaRPr lang="en-GB"/>
          </a:p>
          <a:p>
            <a:endParaRPr lang="en-GB"/>
          </a:p>
        </p:txBody>
      </p:sp>
      <p:sp>
        <p:nvSpPr>
          <p:cNvPr id="4" name="Slide Number Placeholder 3">
            <a:extLst>
              <a:ext uri="{FF2B5EF4-FFF2-40B4-BE49-F238E27FC236}">
                <a16:creationId xmlns:a16="http://schemas.microsoft.com/office/drawing/2014/main" id="{9660DC04-1056-ABEC-8E5E-BCDE6E22080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891AB-06B8-482C-BD15-0CF5CE2852E0}" type="slidenum">
              <a:rPr kumimoji="0" lang="en-GB" sz="1200" b="0" i="0" u="none" strike="noStrike" kern="1200" cap="none" spc="0" normalizeH="0" baseline="0" noProof="0" smtClean="0">
                <a:ln>
                  <a:noFill/>
                </a:ln>
                <a:solidFill>
                  <a:prstClr val="black"/>
                </a:solidFill>
                <a:effectLst/>
                <a:uLnTx/>
                <a:uFillTx/>
                <a:latin typeface="Abadi" panose="020B06040201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GB" sz="12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153851457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3D0765-0561-2164-0E10-DEE762B3CF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A314DD-FAFB-A968-05E3-CC456FED69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714EFE-6815-BFC4-42AB-8004D85311F7}"/>
              </a:ext>
            </a:extLst>
          </p:cNvPr>
          <p:cNvSpPr>
            <a:spLocks noGrp="1"/>
          </p:cNvSpPr>
          <p:nvPr>
            <p:ph type="body" idx="1"/>
          </p:nvPr>
        </p:nvSpPr>
        <p:spPr/>
        <p:txBody>
          <a:bodyPr/>
          <a:lstStyle/>
          <a:p>
            <a:r>
              <a:rPr lang="en-US"/>
              <a:t>Compass Group - https://www.compass-group.com/content/dam/compass-group/corporate/sustainability/2025/sustainability-report_2024.pdf</a:t>
            </a:r>
            <a:endParaRPr lang="en-GB"/>
          </a:p>
        </p:txBody>
      </p:sp>
      <p:sp>
        <p:nvSpPr>
          <p:cNvPr id="4" name="Slide Number Placeholder 3">
            <a:extLst>
              <a:ext uri="{FF2B5EF4-FFF2-40B4-BE49-F238E27FC236}">
                <a16:creationId xmlns:a16="http://schemas.microsoft.com/office/drawing/2014/main" id="{74B14D2F-A4BB-7436-BF12-92E635D0524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885753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E4551A-C433-8A07-B623-71C6DD7BED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DC2857-CDB2-BEDB-BBC0-5CF499634E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7AE5DC-FC0D-0101-DEB4-6ECF85C2BB51}"/>
              </a:ext>
            </a:extLst>
          </p:cNvPr>
          <p:cNvSpPr>
            <a:spLocks noGrp="1"/>
          </p:cNvSpPr>
          <p:nvPr>
            <p:ph type="body" idx="1"/>
          </p:nvPr>
        </p:nvSpPr>
        <p:spPr/>
        <p:txBody>
          <a:bodyPr/>
          <a:lstStyle/>
          <a:p>
            <a:r>
              <a:rPr lang="en-US"/>
              <a:t>Compass Group - https://www.compass-group.com/content/dam/compass-group/corporate/sustainability/2025/sustainability-report_2024.pdf</a:t>
            </a:r>
            <a:endParaRPr lang="en-GB"/>
          </a:p>
        </p:txBody>
      </p:sp>
      <p:sp>
        <p:nvSpPr>
          <p:cNvPr id="4" name="Slide Number Placeholder 3">
            <a:extLst>
              <a:ext uri="{FF2B5EF4-FFF2-40B4-BE49-F238E27FC236}">
                <a16:creationId xmlns:a16="http://schemas.microsoft.com/office/drawing/2014/main" id="{057BC322-D5D0-13A7-118D-33D748942EB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358404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5FBF5E-986E-E95D-59EE-F4283E0068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FE2786-FD0B-2AE0-6488-4951971584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87C18D-EF0A-1009-C514-90DFC2912075}"/>
              </a:ext>
            </a:extLst>
          </p:cNvPr>
          <p:cNvSpPr>
            <a:spLocks noGrp="1"/>
          </p:cNvSpPr>
          <p:nvPr>
            <p:ph type="body" idx="1"/>
          </p:nvPr>
        </p:nvSpPr>
        <p:spPr/>
        <p:txBody>
          <a:bodyPr/>
          <a:lstStyle/>
          <a:p>
            <a:r>
              <a:rPr lang="en-US"/>
              <a:t>Compass Group - https://www.compass-group.com/content/dam/compass-group/corporate/sustainability/2025/sustainability-report_2024.pdf</a:t>
            </a:r>
            <a:endParaRPr lang="en-GB"/>
          </a:p>
        </p:txBody>
      </p:sp>
      <p:sp>
        <p:nvSpPr>
          <p:cNvPr id="4" name="Slide Number Placeholder 3">
            <a:extLst>
              <a:ext uri="{FF2B5EF4-FFF2-40B4-BE49-F238E27FC236}">
                <a16:creationId xmlns:a16="http://schemas.microsoft.com/office/drawing/2014/main" id="{77E041B7-31BE-BCB7-DB54-CD539D512E0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438581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1D8E56-8C44-4E31-938E-3F782FDF0EDB}" type="slidenum">
              <a:rPr lang="en-GB" smtClean="0"/>
              <a:t>107</a:t>
            </a:fld>
            <a:endParaRPr lang="en-GB"/>
          </a:p>
        </p:txBody>
      </p:sp>
    </p:spTree>
    <p:extLst>
      <p:ext uri="{BB962C8B-B14F-4D97-AF65-F5344CB8AC3E}">
        <p14:creationId xmlns:p14="http://schemas.microsoft.com/office/powerpoint/2010/main" val="140380426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8CA5BE-98A5-FAA1-5F14-23313A9FE4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90B0B9-BD1D-6F88-AD8A-6702C12003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3ACBE7-D5DF-B2DA-6592-1ECA9A444271}"/>
              </a:ext>
            </a:extLst>
          </p:cNvPr>
          <p:cNvSpPr>
            <a:spLocks noGrp="1"/>
          </p:cNvSpPr>
          <p:nvPr>
            <p:ph type="body" idx="1"/>
          </p:nvPr>
        </p:nvSpPr>
        <p:spPr/>
        <p:txBody>
          <a:bodyPr/>
          <a:lstStyle/>
          <a:p>
            <a:endParaRPr lang="en-GB"/>
          </a:p>
          <a:p>
            <a:endParaRPr lang="en-GB"/>
          </a:p>
        </p:txBody>
      </p:sp>
      <p:sp>
        <p:nvSpPr>
          <p:cNvPr id="4" name="Slide Number Placeholder 3">
            <a:extLst>
              <a:ext uri="{FF2B5EF4-FFF2-40B4-BE49-F238E27FC236}">
                <a16:creationId xmlns:a16="http://schemas.microsoft.com/office/drawing/2014/main" id="{CDC8394B-0CE6-BDFC-5EB0-09EBFAEB404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891AB-06B8-482C-BD15-0CF5CE2852E0}" type="slidenum">
              <a:rPr kumimoji="0" lang="en-GB" sz="1200" b="0" i="0" u="none" strike="noStrike" kern="1200" cap="none" spc="0" normalizeH="0" baseline="0" noProof="0" smtClean="0">
                <a:ln>
                  <a:noFill/>
                </a:ln>
                <a:solidFill>
                  <a:prstClr val="black"/>
                </a:solidFill>
                <a:effectLst/>
                <a:uLnTx/>
                <a:uFillTx/>
                <a:latin typeface="Abadi" panose="020B06040201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GB" sz="12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13042922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50A2F7-2282-6092-9E35-53B0F0149B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4F71DC-7CA1-8645-DBD0-061621A6D9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7161A4-4886-C0F6-1BB3-A83274EAEE2D}"/>
              </a:ext>
            </a:extLst>
          </p:cNvPr>
          <p:cNvSpPr>
            <a:spLocks noGrp="1"/>
          </p:cNvSpPr>
          <p:nvPr>
            <p:ph type="body" idx="1"/>
          </p:nvPr>
        </p:nvSpPr>
        <p:spPr/>
        <p:txBody>
          <a:bodyPr/>
          <a:lstStyle/>
          <a:p>
            <a:r>
              <a:rPr lang="en-US"/>
              <a:t>Costco - https://www.costco.com/sustainability-introduction.html</a:t>
            </a:r>
          </a:p>
          <a:p>
            <a:endParaRPr lang="en-GB"/>
          </a:p>
        </p:txBody>
      </p:sp>
      <p:sp>
        <p:nvSpPr>
          <p:cNvPr id="4" name="Slide Number Placeholder 3">
            <a:extLst>
              <a:ext uri="{FF2B5EF4-FFF2-40B4-BE49-F238E27FC236}">
                <a16:creationId xmlns:a16="http://schemas.microsoft.com/office/drawing/2014/main" id="{6247E8FD-2CB4-1B88-7734-B601151CABB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43673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44128A-A801-1239-5709-002ADCD664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9BEBF4-720B-C16D-593A-D8CD27D511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DF07C5-1D3B-D11A-6B2E-2D3AF5D4F4C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7BFBB6B6-6EA7-5F95-308F-FEFA3EBEE37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891AB-06B8-482C-BD15-0CF5CE2852E0}" type="slidenum">
              <a:rPr kumimoji="0" lang="en-GB" sz="1200" b="0" i="0" u="none" strike="noStrike" kern="1200" cap="none" spc="0" normalizeH="0" baseline="0" noProof="0" smtClean="0">
                <a:ln>
                  <a:noFill/>
                </a:ln>
                <a:solidFill>
                  <a:prstClr val="black"/>
                </a:solidFill>
                <a:effectLst/>
                <a:uLnTx/>
                <a:uFillTx/>
                <a:latin typeface="Abadi" panose="020B06040201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248013375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9F8568-A9E5-2E4F-8AEB-E468E8F664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6D6F50-3324-EB8C-C4D5-9BCE358CBF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9B8126-5D3F-0B57-A9C3-5213B79E4F69}"/>
              </a:ext>
            </a:extLst>
          </p:cNvPr>
          <p:cNvSpPr>
            <a:spLocks noGrp="1"/>
          </p:cNvSpPr>
          <p:nvPr>
            <p:ph type="body" idx="1"/>
          </p:nvPr>
        </p:nvSpPr>
        <p:spPr/>
        <p:txBody>
          <a:bodyPr/>
          <a:lstStyle/>
          <a:p>
            <a:r>
              <a:rPr lang="en-US"/>
              <a:t>Costco - https://www.costco.com/sustainability-introduction.html</a:t>
            </a:r>
          </a:p>
          <a:p>
            <a:endParaRPr lang="en-GB"/>
          </a:p>
        </p:txBody>
      </p:sp>
      <p:sp>
        <p:nvSpPr>
          <p:cNvPr id="4" name="Slide Number Placeholder 3">
            <a:extLst>
              <a:ext uri="{FF2B5EF4-FFF2-40B4-BE49-F238E27FC236}">
                <a16:creationId xmlns:a16="http://schemas.microsoft.com/office/drawing/2014/main" id="{A9491A8A-9716-1259-88B2-3B0B1E260F8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283307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02C907-278C-42C3-B805-DD9A62A677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57D710-078A-1A33-F950-46BC0EC173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706A24-9E5F-2CB0-A8AA-C9F0583AE19C}"/>
              </a:ext>
            </a:extLst>
          </p:cNvPr>
          <p:cNvSpPr>
            <a:spLocks noGrp="1"/>
          </p:cNvSpPr>
          <p:nvPr>
            <p:ph type="body" idx="1"/>
          </p:nvPr>
        </p:nvSpPr>
        <p:spPr/>
        <p:txBody>
          <a:bodyPr/>
          <a:lstStyle/>
          <a:p>
            <a:r>
              <a:rPr lang="en-US"/>
              <a:t>Costco - https://www.costco.com/sustainability-introduction.html</a:t>
            </a:r>
          </a:p>
          <a:p>
            <a:endParaRPr lang="en-GB"/>
          </a:p>
        </p:txBody>
      </p:sp>
      <p:sp>
        <p:nvSpPr>
          <p:cNvPr id="4" name="Slide Number Placeholder 3">
            <a:extLst>
              <a:ext uri="{FF2B5EF4-FFF2-40B4-BE49-F238E27FC236}">
                <a16:creationId xmlns:a16="http://schemas.microsoft.com/office/drawing/2014/main" id="{AEB3B8D2-6D28-5E5E-8530-E20561B8755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977395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1D8E56-8C44-4E31-938E-3F782FDF0EDB}" type="slidenum">
              <a:rPr lang="en-GB" smtClean="0"/>
              <a:t>112</a:t>
            </a:fld>
            <a:endParaRPr lang="en-GB"/>
          </a:p>
        </p:txBody>
      </p:sp>
    </p:spTree>
    <p:extLst>
      <p:ext uri="{BB962C8B-B14F-4D97-AF65-F5344CB8AC3E}">
        <p14:creationId xmlns:p14="http://schemas.microsoft.com/office/powerpoint/2010/main" val="30877750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03C358-A0A7-7811-0196-76CCC47D01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707D76-B563-5643-EB63-4034A3699C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8A741D-9E5E-B1BC-F4AE-848339B7F38F}"/>
              </a:ext>
            </a:extLst>
          </p:cNvPr>
          <p:cNvSpPr>
            <a:spLocks noGrp="1"/>
          </p:cNvSpPr>
          <p:nvPr>
            <p:ph type="body" idx="1"/>
          </p:nvPr>
        </p:nvSpPr>
        <p:spPr/>
        <p:txBody>
          <a:bodyPr/>
          <a:lstStyle/>
          <a:p>
            <a:endParaRPr lang="en-GB"/>
          </a:p>
          <a:p>
            <a:endParaRPr lang="en-GB"/>
          </a:p>
        </p:txBody>
      </p:sp>
      <p:sp>
        <p:nvSpPr>
          <p:cNvPr id="4" name="Slide Number Placeholder 3">
            <a:extLst>
              <a:ext uri="{FF2B5EF4-FFF2-40B4-BE49-F238E27FC236}">
                <a16:creationId xmlns:a16="http://schemas.microsoft.com/office/drawing/2014/main" id="{CC5D8591-2678-1A96-1DE8-441D24B5662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891AB-06B8-482C-BD15-0CF5CE2852E0}" type="slidenum">
              <a:rPr kumimoji="0" lang="en-GB" sz="1200" b="0" i="0" u="none" strike="noStrike" kern="1200" cap="none" spc="0" normalizeH="0" baseline="0" noProof="0" smtClean="0">
                <a:ln>
                  <a:noFill/>
                </a:ln>
                <a:solidFill>
                  <a:prstClr val="black"/>
                </a:solidFill>
                <a:effectLst/>
                <a:uLnTx/>
                <a:uFillTx/>
                <a:latin typeface="Abadi" panose="020B06040201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GB" sz="12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224201391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47CCA4-9343-960D-E06E-91B46EC087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F0AE88-53F5-8D5D-DBB9-CE086C8373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3F95DD-F626-2FFA-FABD-C8DB5BEFA3F9}"/>
              </a:ext>
            </a:extLst>
          </p:cNvPr>
          <p:cNvSpPr>
            <a:spLocks noGrp="1"/>
          </p:cNvSpPr>
          <p:nvPr>
            <p:ph type="body" idx="1"/>
          </p:nvPr>
        </p:nvSpPr>
        <p:spPr/>
        <p:txBody>
          <a:bodyPr/>
          <a:lstStyle/>
          <a:p>
            <a:r>
              <a:rPr lang="en-US"/>
              <a:t>United Natural Foods 2024 Sustainability Report: https://s205.q4cdn.com/522321978/files/</a:t>
            </a:r>
            <a:r>
              <a:rPr lang="en-US" err="1"/>
              <a:t>doc_financials</a:t>
            </a:r>
            <a:r>
              <a:rPr lang="en-US"/>
              <a:t>/2024/BFA-Impact-Report-R19_FULL_REPORT.pdf</a:t>
            </a:r>
          </a:p>
        </p:txBody>
      </p:sp>
      <p:sp>
        <p:nvSpPr>
          <p:cNvPr id="4" name="Slide Number Placeholder 3">
            <a:extLst>
              <a:ext uri="{FF2B5EF4-FFF2-40B4-BE49-F238E27FC236}">
                <a16:creationId xmlns:a16="http://schemas.microsoft.com/office/drawing/2014/main" id="{D724D88A-E217-5CD6-C63E-0084EFC324D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49906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7DA1C4-AD57-67B6-B83D-DE5CB19D0B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097B10-AEE3-BEC4-F414-CD68CE9855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6D4466-42B2-ADFE-5004-F6A9893E6A49}"/>
              </a:ext>
            </a:extLst>
          </p:cNvPr>
          <p:cNvSpPr>
            <a:spLocks noGrp="1"/>
          </p:cNvSpPr>
          <p:nvPr>
            <p:ph type="body" idx="1"/>
          </p:nvPr>
        </p:nvSpPr>
        <p:spPr/>
        <p:txBody>
          <a:bodyPr/>
          <a:lstStyle/>
          <a:p>
            <a:r>
              <a:rPr lang="en-US"/>
              <a:t>United Natural Foods 2024 Sustainability Report: https://s205.q4cdn.com/522321978/files/</a:t>
            </a:r>
            <a:r>
              <a:rPr lang="en-US" err="1"/>
              <a:t>doc_financials</a:t>
            </a:r>
            <a:r>
              <a:rPr lang="en-US"/>
              <a:t>/2024/BFA-Impact-Report-R19_FULL_REPORT.pdf</a:t>
            </a:r>
          </a:p>
        </p:txBody>
      </p:sp>
      <p:sp>
        <p:nvSpPr>
          <p:cNvPr id="4" name="Slide Number Placeholder 3">
            <a:extLst>
              <a:ext uri="{FF2B5EF4-FFF2-40B4-BE49-F238E27FC236}">
                <a16:creationId xmlns:a16="http://schemas.microsoft.com/office/drawing/2014/main" id="{36DFB906-498A-5AC1-A433-1901BBE9F0B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850877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857FD5-49E1-16B0-A3B6-A8AB04A634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3D448E-FE99-BEF3-3958-EE1D778EE1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26392E-3D16-E94B-8B8B-A32CE7BDE85F}"/>
              </a:ext>
            </a:extLst>
          </p:cNvPr>
          <p:cNvSpPr>
            <a:spLocks noGrp="1"/>
          </p:cNvSpPr>
          <p:nvPr>
            <p:ph type="body" idx="1"/>
          </p:nvPr>
        </p:nvSpPr>
        <p:spPr/>
        <p:txBody>
          <a:bodyPr/>
          <a:lstStyle/>
          <a:p>
            <a:r>
              <a:rPr lang="en-US"/>
              <a:t>United Natural Foods 2024 Sustainability Report: https://s205.q4cdn.com/522321978/files/</a:t>
            </a:r>
            <a:r>
              <a:rPr lang="en-US" err="1"/>
              <a:t>doc_financials</a:t>
            </a:r>
            <a:r>
              <a:rPr lang="en-US"/>
              <a:t>/2024/BFA-Impact-Report-R19_FULL_REPORT.pdf</a:t>
            </a:r>
          </a:p>
        </p:txBody>
      </p:sp>
      <p:sp>
        <p:nvSpPr>
          <p:cNvPr id="4" name="Slide Number Placeholder 3">
            <a:extLst>
              <a:ext uri="{FF2B5EF4-FFF2-40B4-BE49-F238E27FC236}">
                <a16:creationId xmlns:a16="http://schemas.microsoft.com/office/drawing/2014/main" id="{07F295A5-AF4D-B42A-36DF-F556B050EA9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852151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1D8E56-8C44-4E31-938E-3F782FDF0EDB}" type="slidenum">
              <a:rPr lang="en-GB" smtClean="0"/>
              <a:t>117</a:t>
            </a:fld>
            <a:endParaRPr lang="en-GB"/>
          </a:p>
        </p:txBody>
      </p:sp>
    </p:spTree>
    <p:extLst>
      <p:ext uri="{BB962C8B-B14F-4D97-AF65-F5344CB8AC3E}">
        <p14:creationId xmlns:p14="http://schemas.microsoft.com/office/powerpoint/2010/main" val="1230528715"/>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72F9E9-0FBA-C905-2C76-E86EF78581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5EF55D-D288-2FEF-FEBF-673A73B8E3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53DFFD-BEDE-1FA2-A57A-E6CCD9B937FB}"/>
              </a:ext>
            </a:extLst>
          </p:cNvPr>
          <p:cNvSpPr>
            <a:spLocks noGrp="1"/>
          </p:cNvSpPr>
          <p:nvPr>
            <p:ph type="body" idx="1"/>
          </p:nvPr>
        </p:nvSpPr>
        <p:spPr/>
        <p:txBody>
          <a:bodyPr/>
          <a:lstStyle/>
          <a:p>
            <a:endParaRPr lang="en-GB"/>
          </a:p>
          <a:p>
            <a:endParaRPr lang="en-GB"/>
          </a:p>
        </p:txBody>
      </p:sp>
      <p:sp>
        <p:nvSpPr>
          <p:cNvPr id="4" name="Slide Number Placeholder 3">
            <a:extLst>
              <a:ext uri="{FF2B5EF4-FFF2-40B4-BE49-F238E27FC236}">
                <a16:creationId xmlns:a16="http://schemas.microsoft.com/office/drawing/2014/main" id="{29B02F99-FE58-10E0-46D8-73FBE75F3F3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891AB-06B8-482C-BD15-0CF5CE2852E0}" type="slidenum">
              <a:rPr kumimoji="0" lang="en-GB" sz="1200" b="0" i="0" u="none" strike="noStrike" kern="1200" cap="none" spc="0" normalizeH="0" baseline="0" noProof="0" smtClean="0">
                <a:ln>
                  <a:noFill/>
                </a:ln>
                <a:solidFill>
                  <a:prstClr val="black"/>
                </a:solidFill>
                <a:effectLst/>
                <a:uLnTx/>
                <a:uFillTx/>
                <a:latin typeface="Abadi" panose="020B06040201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GB" sz="12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133255901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0028A3-427F-E39E-6C56-7A09916F56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D5242E-BA5D-E5CE-01A0-A1FD7E9D6F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8DAD5F-3B1C-4F45-A950-BD32BCFE8CBC}"/>
              </a:ext>
            </a:extLst>
          </p:cNvPr>
          <p:cNvSpPr>
            <a:spLocks noGrp="1"/>
          </p:cNvSpPr>
          <p:nvPr>
            <p:ph type="body" idx="1"/>
          </p:nvPr>
        </p:nvSpPr>
        <p:spPr/>
        <p:txBody>
          <a:bodyPr/>
          <a:lstStyle/>
          <a:p>
            <a:r>
              <a:rPr lang="en-US"/>
              <a:t>Darden - https://</a:t>
            </a:r>
            <a:r>
              <a:rPr lang="en-US" err="1"/>
              <a:t>www.darden.com</a:t>
            </a:r>
            <a:r>
              <a:rPr lang="en-US"/>
              <a:t>/our-impact/communities/sustainability</a:t>
            </a:r>
          </a:p>
          <a:p>
            <a:endParaRPr lang="en-US"/>
          </a:p>
          <a:p>
            <a:r>
              <a:rPr lang="en-US"/>
              <a:t>May 2025: https://</a:t>
            </a:r>
            <a:r>
              <a:rPr lang="en-US" err="1"/>
              <a:t>www.darden.com</a:t>
            </a:r>
            <a:r>
              <a:rPr lang="en-US"/>
              <a:t>/sites/default/files/2025-02/DRI%20-%202024%20Impact%20Report.pdf</a:t>
            </a:r>
          </a:p>
        </p:txBody>
      </p:sp>
      <p:sp>
        <p:nvSpPr>
          <p:cNvPr id="4" name="Slide Number Placeholder 3">
            <a:extLst>
              <a:ext uri="{FF2B5EF4-FFF2-40B4-BE49-F238E27FC236}">
                <a16:creationId xmlns:a16="http://schemas.microsoft.com/office/drawing/2014/main" id="{391FEAD0-E33A-CF6C-B3C9-DB44D63BF0F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18812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14C67B-2474-7838-95A7-0D9D6D119B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CAF1C8-3E1F-0267-07B5-7EAF537730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FD4E85-3784-ACAB-440B-AF200267B355}"/>
              </a:ext>
            </a:extLst>
          </p:cNvPr>
          <p:cNvSpPr>
            <a:spLocks noGrp="1"/>
          </p:cNvSpPr>
          <p:nvPr>
            <p:ph type="body" idx="1"/>
          </p:nvPr>
        </p:nvSpPr>
        <p:spPr/>
        <p:txBody>
          <a:bodyPr/>
          <a:lstStyle/>
          <a:p>
            <a:r>
              <a:rPr lang="en-US"/>
              <a:t>7-Eleven - https://sites.7-eleven.com/pdf/Snapshot2022.pdf</a:t>
            </a:r>
          </a:p>
          <a:p>
            <a:endParaRPr lang="en-GB"/>
          </a:p>
          <a:p>
            <a:br>
              <a:rPr lang="en-GB"/>
            </a:br>
            <a:endParaRPr lang="en-GB"/>
          </a:p>
        </p:txBody>
      </p:sp>
      <p:sp>
        <p:nvSpPr>
          <p:cNvPr id="4" name="Slide Number Placeholder 3">
            <a:extLst>
              <a:ext uri="{FF2B5EF4-FFF2-40B4-BE49-F238E27FC236}">
                <a16:creationId xmlns:a16="http://schemas.microsoft.com/office/drawing/2014/main" id="{796F7EC1-4B4F-1E57-2448-BFFDC3F70D9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870035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758F87-15BA-B90A-E098-F91B027BD2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57F03E-96A7-9FBA-74A0-125AEDC67F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E71F0B-AE29-89E1-4D15-8A89C266675B}"/>
              </a:ext>
            </a:extLst>
          </p:cNvPr>
          <p:cNvSpPr>
            <a:spLocks noGrp="1"/>
          </p:cNvSpPr>
          <p:nvPr>
            <p:ph type="body" idx="1"/>
          </p:nvPr>
        </p:nvSpPr>
        <p:spPr/>
        <p:txBody>
          <a:bodyPr/>
          <a:lstStyle/>
          <a:p>
            <a:r>
              <a:rPr lang="en-US"/>
              <a:t>Darden - https://www.darden.com/our-impact/communities/sustainability</a:t>
            </a:r>
          </a:p>
        </p:txBody>
      </p:sp>
      <p:sp>
        <p:nvSpPr>
          <p:cNvPr id="4" name="Slide Number Placeholder 3">
            <a:extLst>
              <a:ext uri="{FF2B5EF4-FFF2-40B4-BE49-F238E27FC236}">
                <a16:creationId xmlns:a16="http://schemas.microsoft.com/office/drawing/2014/main" id="{15CBDE4D-B31B-493D-F704-CE8E2FF447B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485940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1D8E56-8C44-4E31-938E-3F782FDF0EDB}" type="slidenum">
              <a:rPr lang="en-GB" smtClean="0"/>
              <a:t>121</a:t>
            </a:fld>
            <a:endParaRPr lang="en-GB"/>
          </a:p>
        </p:txBody>
      </p:sp>
    </p:spTree>
    <p:extLst>
      <p:ext uri="{BB962C8B-B14F-4D97-AF65-F5344CB8AC3E}">
        <p14:creationId xmlns:p14="http://schemas.microsoft.com/office/powerpoint/2010/main" val="3490019253"/>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50B537-F320-98DC-4718-F3347D1E33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A9594E-6307-33C3-E3CD-EC5B1C1980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1E9948-00B2-0548-739E-F835CA67D0C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65627D9-0C48-9513-8067-68537E31A35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891AB-06B8-482C-BD15-0CF5CE2852E0}" type="slidenum">
              <a:rPr kumimoji="0" lang="en-GB" sz="1200" b="0" i="0" u="none" strike="noStrike" kern="1200" cap="none" spc="0" normalizeH="0" baseline="0" noProof="0" smtClean="0">
                <a:ln>
                  <a:noFill/>
                </a:ln>
                <a:solidFill>
                  <a:prstClr val="black"/>
                </a:solidFill>
                <a:effectLst/>
                <a:uLnTx/>
                <a:uFillTx/>
                <a:latin typeface="Abadi" panose="020B06040201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GB" sz="12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790898605"/>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902B2D-F649-A6D6-DB1C-93468D3833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D0EED3-8BCC-CC34-4BE6-8544C210CA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625FE9-6F40-2350-CF18-10F073C9CC6D}"/>
              </a:ext>
            </a:extLst>
          </p:cNvPr>
          <p:cNvSpPr>
            <a:spLocks noGrp="1"/>
          </p:cNvSpPr>
          <p:nvPr>
            <p:ph type="body" idx="1"/>
          </p:nvPr>
        </p:nvSpPr>
        <p:spPr/>
        <p:txBody>
          <a:bodyPr/>
          <a:lstStyle/>
          <a:p>
            <a:r>
              <a:rPr lang="en-US"/>
              <a:t>2023 Source Delaware North Companies - https://www.delawarenorth.com/who-we-are/corporate-social-responsibility/</a:t>
            </a:r>
          </a:p>
        </p:txBody>
      </p:sp>
      <p:sp>
        <p:nvSpPr>
          <p:cNvPr id="4" name="Slide Number Placeholder 3">
            <a:extLst>
              <a:ext uri="{FF2B5EF4-FFF2-40B4-BE49-F238E27FC236}">
                <a16:creationId xmlns:a16="http://schemas.microsoft.com/office/drawing/2014/main" id="{54797B24-AFFA-C7FF-B924-29F08C4CF9D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3771725"/>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58CD6D-82CD-99B6-0C08-52B5DCE2C0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89F573-A8C6-D8FE-898C-B86AECF95A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6AAF66-D69B-F30D-3176-E3C62D3148FA}"/>
              </a:ext>
            </a:extLst>
          </p:cNvPr>
          <p:cNvSpPr>
            <a:spLocks noGrp="1"/>
          </p:cNvSpPr>
          <p:nvPr>
            <p:ph type="body" idx="1"/>
          </p:nvPr>
        </p:nvSpPr>
        <p:spPr/>
        <p:txBody>
          <a:bodyPr/>
          <a:lstStyle/>
          <a:p>
            <a:r>
              <a:rPr lang="en-US"/>
              <a:t>2023 Source Delaware North Companies - https://www.delawarenorth.com/who-we-are/corporate-social-responsibility/</a:t>
            </a:r>
          </a:p>
        </p:txBody>
      </p:sp>
      <p:sp>
        <p:nvSpPr>
          <p:cNvPr id="4" name="Slide Number Placeholder 3">
            <a:extLst>
              <a:ext uri="{FF2B5EF4-FFF2-40B4-BE49-F238E27FC236}">
                <a16:creationId xmlns:a16="http://schemas.microsoft.com/office/drawing/2014/main" id="{5BA3E11C-7D30-0FD7-EED0-021740FB515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892731"/>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1D8E56-8C44-4E31-938E-3F782FDF0EDB}" type="slidenum">
              <a:rPr lang="en-GB" smtClean="0"/>
              <a:t>125</a:t>
            </a:fld>
            <a:endParaRPr lang="en-GB"/>
          </a:p>
        </p:txBody>
      </p:sp>
    </p:spTree>
    <p:extLst>
      <p:ext uri="{BB962C8B-B14F-4D97-AF65-F5344CB8AC3E}">
        <p14:creationId xmlns:p14="http://schemas.microsoft.com/office/powerpoint/2010/main" val="3764776774"/>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1D8E56-8C44-4E31-938E-3F782FDF0EDB}" type="slidenum">
              <a:rPr lang="en-GB" smtClean="0"/>
              <a:t>126</a:t>
            </a:fld>
            <a:endParaRPr lang="en-GB"/>
          </a:p>
        </p:txBody>
      </p:sp>
    </p:spTree>
    <p:extLst>
      <p:ext uri="{BB962C8B-B14F-4D97-AF65-F5344CB8AC3E}">
        <p14:creationId xmlns:p14="http://schemas.microsoft.com/office/powerpoint/2010/main" val="3512885297"/>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1D8E56-8C44-4E31-938E-3F782FDF0EDB}" type="slidenum">
              <a:rPr lang="en-GB" smtClean="0"/>
              <a:t>127</a:t>
            </a:fld>
            <a:endParaRPr lang="en-GB"/>
          </a:p>
        </p:txBody>
      </p:sp>
    </p:spTree>
    <p:extLst>
      <p:ext uri="{BB962C8B-B14F-4D97-AF65-F5344CB8AC3E}">
        <p14:creationId xmlns:p14="http://schemas.microsoft.com/office/powerpoint/2010/main" val="124012332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1D8E56-8C44-4E31-938E-3F782FDF0EDB}" type="slidenum">
              <a:rPr lang="en-GB" smtClean="0"/>
              <a:t>128</a:t>
            </a:fld>
            <a:endParaRPr lang="en-GB"/>
          </a:p>
        </p:txBody>
      </p:sp>
    </p:spTree>
    <p:extLst>
      <p:ext uri="{BB962C8B-B14F-4D97-AF65-F5344CB8AC3E}">
        <p14:creationId xmlns:p14="http://schemas.microsoft.com/office/powerpoint/2010/main" val="2539171251"/>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1D8E56-8C44-4E31-938E-3F782FDF0EDB}" type="slidenum">
              <a:rPr lang="en-GB" smtClean="0"/>
              <a:t>129</a:t>
            </a:fld>
            <a:endParaRPr lang="en-GB"/>
          </a:p>
        </p:txBody>
      </p:sp>
    </p:spTree>
    <p:extLst>
      <p:ext uri="{BB962C8B-B14F-4D97-AF65-F5344CB8AC3E}">
        <p14:creationId xmlns:p14="http://schemas.microsoft.com/office/powerpoint/2010/main" val="17328078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D82C26-68A9-96D3-CD85-B433204865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588AA8-3CD2-A84F-D9FD-4505CFCA9B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D342BE-D2FE-4BF8-BBAF-CBFB3C0809DD}"/>
              </a:ext>
            </a:extLst>
          </p:cNvPr>
          <p:cNvSpPr>
            <a:spLocks noGrp="1"/>
          </p:cNvSpPr>
          <p:nvPr>
            <p:ph type="body" idx="1"/>
          </p:nvPr>
        </p:nvSpPr>
        <p:spPr/>
        <p:txBody>
          <a:bodyPr/>
          <a:lstStyle/>
          <a:p>
            <a:r>
              <a:rPr lang="en-US"/>
              <a:t>June 2025 Source: https://www.7andi.com/library/dbps_data/_template_/_res/en/sustainability/sustainabilityreport/2024/pdf/2024_all_01.pdf</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Previous 7-Eleven - https://sites.7-eleven.com/pdf/Snapshot2022.pdf</a:t>
            </a:r>
          </a:p>
          <a:p>
            <a:endParaRPr lang="en-GB"/>
          </a:p>
        </p:txBody>
      </p:sp>
      <p:sp>
        <p:nvSpPr>
          <p:cNvPr id="4" name="Slide Number Placeholder 3">
            <a:extLst>
              <a:ext uri="{FF2B5EF4-FFF2-40B4-BE49-F238E27FC236}">
                <a16:creationId xmlns:a16="http://schemas.microsoft.com/office/drawing/2014/main" id="{7EAEDF31-9B3F-53C0-B9C0-9A5168D7F7F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955706"/>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14BC78-024C-C46F-87F5-FA01284FA7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B228AD-E623-448C-BD00-1BD868CEA9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5199C3-6C90-F619-D362-228242E18CAA}"/>
              </a:ext>
            </a:extLst>
          </p:cNvPr>
          <p:cNvSpPr>
            <a:spLocks noGrp="1"/>
          </p:cNvSpPr>
          <p:nvPr>
            <p:ph type="body" idx="1"/>
          </p:nvPr>
        </p:nvSpPr>
        <p:spPr/>
        <p:txBody>
          <a:bodyPr/>
          <a:lstStyle/>
          <a:p>
            <a:endParaRPr lang="en-GB"/>
          </a:p>
          <a:p>
            <a:endParaRPr lang="en-GB"/>
          </a:p>
        </p:txBody>
      </p:sp>
      <p:sp>
        <p:nvSpPr>
          <p:cNvPr id="4" name="Slide Number Placeholder 3">
            <a:extLst>
              <a:ext uri="{FF2B5EF4-FFF2-40B4-BE49-F238E27FC236}">
                <a16:creationId xmlns:a16="http://schemas.microsoft.com/office/drawing/2014/main" id="{D695C102-035E-660B-E309-D2C96B4385D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891AB-06B8-482C-BD15-0CF5CE2852E0}" type="slidenum">
              <a:rPr kumimoji="0" lang="en-GB" sz="1200" b="0" i="0" u="none" strike="noStrike" kern="1200" cap="none" spc="0" normalizeH="0" baseline="0" noProof="0" smtClean="0">
                <a:ln>
                  <a:noFill/>
                </a:ln>
                <a:solidFill>
                  <a:prstClr val="black"/>
                </a:solidFill>
                <a:effectLst/>
                <a:uLnTx/>
                <a:uFillTx/>
                <a:latin typeface="Abadi" panose="020B06040201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GB" sz="12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2084909855"/>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F6C57E-1988-C59E-FA75-98164A9166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23CC32-C3A1-A630-AFEA-B0203AFCA6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2A6A6F-2DA0-363C-0AD6-FE7834777F3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F19939C-406C-8941-46FA-0896D1236B5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721886"/>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FE573-FFA3-CAF1-E3A3-2C6650BF55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32B051-77B3-BEE1-8D7C-3FAF6BE828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DEF7B8-9A1D-E836-498A-43C86323A24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0B950D6-D7E0-989B-7BCE-B0F39ACE004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6660575"/>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1D8E56-8C44-4E31-938E-3F782FDF0EDB}" type="slidenum">
              <a:rPr lang="en-GB" smtClean="0"/>
              <a:t>133</a:t>
            </a:fld>
            <a:endParaRPr lang="en-GB"/>
          </a:p>
        </p:txBody>
      </p:sp>
    </p:spTree>
    <p:extLst>
      <p:ext uri="{BB962C8B-B14F-4D97-AF65-F5344CB8AC3E}">
        <p14:creationId xmlns:p14="http://schemas.microsoft.com/office/powerpoint/2010/main" val="2677864748"/>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68D2BD-0A9B-446A-030C-7DF1285ECC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C1A3AD-76B8-B9C0-92E5-80E8C5ABA7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D0EF2F-56B4-7040-A3BF-B08B26BBAAC1}"/>
              </a:ext>
            </a:extLst>
          </p:cNvPr>
          <p:cNvSpPr>
            <a:spLocks noGrp="1"/>
          </p:cNvSpPr>
          <p:nvPr>
            <p:ph type="body" idx="1"/>
          </p:nvPr>
        </p:nvSpPr>
        <p:spPr/>
        <p:txBody>
          <a:bodyPr/>
          <a:lstStyle/>
          <a:p>
            <a:endParaRPr lang="en-GB"/>
          </a:p>
          <a:p>
            <a:endParaRPr lang="en-GB"/>
          </a:p>
        </p:txBody>
      </p:sp>
      <p:sp>
        <p:nvSpPr>
          <p:cNvPr id="4" name="Slide Number Placeholder 3">
            <a:extLst>
              <a:ext uri="{FF2B5EF4-FFF2-40B4-BE49-F238E27FC236}">
                <a16:creationId xmlns:a16="http://schemas.microsoft.com/office/drawing/2014/main" id="{D89B6C0B-CC73-CF17-DDD3-C8EC26481BE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891AB-06B8-482C-BD15-0CF5CE2852E0}" type="slidenum">
              <a:rPr kumimoji="0" lang="en-GB" sz="1200" b="0" i="0" u="none" strike="noStrike" kern="1200" cap="none" spc="0" normalizeH="0" baseline="0" noProof="0" smtClean="0">
                <a:ln>
                  <a:noFill/>
                </a:ln>
                <a:solidFill>
                  <a:prstClr val="black"/>
                </a:solidFill>
                <a:effectLst/>
                <a:uLnTx/>
                <a:uFillTx/>
                <a:latin typeface="Abadi" panose="020B06040201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GB" sz="12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1512707993"/>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99D876-545B-4DE5-B30E-63811E81F565}" type="slidenum">
              <a:rPr lang="en-GB" smtClean="0"/>
              <a:t>135</a:t>
            </a:fld>
            <a:endParaRPr lang="en-GB"/>
          </a:p>
        </p:txBody>
      </p:sp>
    </p:spTree>
    <p:extLst>
      <p:ext uri="{BB962C8B-B14F-4D97-AF65-F5344CB8AC3E}">
        <p14:creationId xmlns:p14="http://schemas.microsoft.com/office/powerpoint/2010/main" val="3436311401"/>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9200AD-5FD9-ACE3-2471-F36FB4A354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CB1D32-9D4F-F776-0181-1E5CA5CC65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BC6CEF-E910-A162-C2AC-AD314802D4F8}"/>
              </a:ext>
            </a:extLst>
          </p:cNvPr>
          <p:cNvSpPr>
            <a:spLocks noGrp="1"/>
          </p:cNvSpPr>
          <p:nvPr>
            <p:ph type="body" idx="1"/>
          </p:nvPr>
        </p:nvSpPr>
        <p:spPr/>
        <p:txBody>
          <a:bodyPr/>
          <a:lstStyle/>
          <a:p>
            <a:r>
              <a:rPr lang="en-US"/>
              <a:t>Dignity Health merged with Catholic Health Initiatives (CHI) in 2019 to form CommonSpirit Health. This company’s sustainability focus areas are presented above.</a:t>
            </a:r>
          </a:p>
          <a:p>
            <a:r>
              <a:rPr lang="en-US"/>
              <a:t>The FY 2024 and 2025 goals listed above have not been mentioned again since CommonSpirit Health’s 2023 Sustainability Report. </a:t>
            </a:r>
            <a:endParaRPr lang="en-GB"/>
          </a:p>
          <a:p>
            <a:endParaRPr lang="en-GB"/>
          </a:p>
        </p:txBody>
      </p:sp>
      <p:sp>
        <p:nvSpPr>
          <p:cNvPr id="4" name="Slide Number Placeholder 3">
            <a:extLst>
              <a:ext uri="{FF2B5EF4-FFF2-40B4-BE49-F238E27FC236}">
                <a16:creationId xmlns:a16="http://schemas.microsoft.com/office/drawing/2014/main" id="{53DDA867-9C79-FA47-E18A-00970915C57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891AB-06B8-482C-BD15-0CF5CE2852E0}" type="slidenum">
              <a:rPr kumimoji="0" lang="en-GB" sz="1200" b="0" i="0" u="none" strike="noStrike" kern="1200" cap="none" spc="0" normalizeH="0" baseline="0" noProof="0" smtClean="0">
                <a:ln>
                  <a:noFill/>
                </a:ln>
                <a:solidFill>
                  <a:prstClr val="black"/>
                </a:solidFill>
                <a:effectLst/>
                <a:uLnTx/>
                <a:uFillTx/>
                <a:latin typeface="Abadi" panose="020B06040201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n-GB" sz="12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1628089443"/>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7A60CB-2EDB-5700-6ACE-65BE7D1B28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DA1DE1-456E-D8DC-E66D-772748AD7E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3227BB-B92A-9AB7-EB75-620964A7875B}"/>
              </a:ext>
            </a:extLst>
          </p:cNvPr>
          <p:cNvSpPr>
            <a:spLocks noGrp="1"/>
          </p:cNvSpPr>
          <p:nvPr>
            <p:ph type="body" idx="1"/>
          </p:nvPr>
        </p:nvSpPr>
        <p:spPr/>
        <p:txBody>
          <a:bodyPr/>
          <a:lstStyle/>
          <a:p>
            <a:r>
              <a:rPr lang="en-US"/>
              <a:t>The FY 2024 and 2025 listed above have not been mentioned again since CommonSpirit Health’s 2023 Sustainability Report.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CommonSpirit Health 2023 Sustainability Report: https://www.commonspirit.org/content/dam/shared/en/pdfs/impact/eco-stewardship/CSH-FY2023-Sustainability-Report.pdf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‘Governance’ Pillar is not deleted as CommonSpirit Health defines its targets under these 3 pillars (they are not generic ones set by us).</a:t>
            </a:r>
          </a:p>
          <a:p>
            <a:endParaRPr lang="en-US"/>
          </a:p>
        </p:txBody>
      </p:sp>
      <p:sp>
        <p:nvSpPr>
          <p:cNvPr id="4" name="Slide Number Placeholder 3">
            <a:extLst>
              <a:ext uri="{FF2B5EF4-FFF2-40B4-BE49-F238E27FC236}">
                <a16:creationId xmlns:a16="http://schemas.microsoft.com/office/drawing/2014/main" id="{3DD839D5-9AFE-852E-F4BD-67DC5DEF5D1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5112521"/>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FA9714-4A8A-428B-E939-AAD0A08254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C9776B-4977-74CA-8195-DF2AC981D6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92E98D-B672-CDF3-4D5D-A49A68186724}"/>
              </a:ext>
            </a:extLst>
          </p:cNvPr>
          <p:cNvSpPr>
            <a:spLocks noGrp="1"/>
          </p:cNvSpPr>
          <p:nvPr>
            <p:ph type="body" idx="1"/>
          </p:nvPr>
        </p:nvSpPr>
        <p:spPr/>
        <p:txBody>
          <a:bodyPr/>
          <a:lstStyle/>
          <a:p>
            <a:r>
              <a:rPr lang="en-US"/>
              <a:t>The FY 2024 and 2025 goals listed above have not been mentioned again since CommonSpirit Health’s 2023 Sustainability Report.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CommonSpirit Health 2023 Sustainability Report: https://www.commonspirit.org/content/dam/shared/en/pdfs/impact/eco-stewardship/CSH-FY2023-Sustainability-Report.pdf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‘Governance’ Pillar is not deleted as CommonSpirit Health defines its targets under these 3 pillars (they are not generic ones set by us).</a:t>
            </a:r>
          </a:p>
          <a:p>
            <a:endParaRPr lang="en-US"/>
          </a:p>
        </p:txBody>
      </p:sp>
      <p:sp>
        <p:nvSpPr>
          <p:cNvPr id="4" name="Slide Number Placeholder 3">
            <a:extLst>
              <a:ext uri="{FF2B5EF4-FFF2-40B4-BE49-F238E27FC236}">
                <a16:creationId xmlns:a16="http://schemas.microsoft.com/office/drawing/2014/main" id="{20ECFC96-5054-D010-2775-FCB8FAFD493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1796284"/>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CAAAA9-2620-AB10-89E3-DA5513D446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0E38BB-E4CB-2C71-15C2-E6C56711B9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942176-CAE9-5E2E-CDEF-DBA80C6E5B1A}"/>
              </a:ext>
            </a:extLst>
          </p:cNvPr>
          <p:cNvSpPr>
            <a:spLocks noGrp="1"/>
          </p:cNvSpPr>
          <p:nvPr>
            <p:ph type="body" idx="1"/>
          </p:nvPr>
        </p:nvSpPr>
        <p:spPr/>
        <p:txBody>
          <a:bodyPr/>
          <a:lstStyle/>
          <a:p>
            <a:r>
              <a:rPr lang="en-US"/>
              <a:t>The FY 2024 and 2025 listed above have not been mentioned again since CommonSpirit Health’s 2023 Sustainability Report.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CommonSpirit Health 2023 Sustainability Report: https://www.commonspirit.org/content/dam/shared/en/pdfs/impact/eco-stewardship/CSH-FY2023-Sustainability-Report.pdf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‘Governance’ Pillar is not deleted as CommonSpirit Health defines its targets under these 3 pillars (they are not generic ones set by us).</a:t>
            </a:r>
          </a:p>
          <a:p>
            <a:endParaRPr lang="en-US"/>
          </a:p>
        </p:txBody>
      </p:sp>
      <p:sp>
        <p:nvSpPr>
          <p:cNvPr id="4" name="Slide Number Placeholder 3">
            <a:extLst>
              <a:ext uri="{FF2B5EF4-FFF2-40B4-BE49-F238E27FC236}">
                <a16:creationId xmlns:a16="http://schemas.microsoft.com/office/drawing/2014/main" id="{E02749B0-E08E-8ED7-ED0F-EB033C05939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18250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1D8E56-8C44-4E31-938E-3F782FDF0EDB}" type="slidenum">
              <a:rPr lang="en-GB" smtClean="0"/>
              <a:t>14</a:t>
            </a:fld>
            <a:endParaRPr lang="en-GB"/>
          </a:p>
        </p:txBody>
      </p:sp>
    </p:spTree>
    <p:extLst>
      <p:ext uri="{BB962C8B-B14F-4D97-AF65-F5344CB8AC3E}">
        <p14:creationId xmlns:p14="http://schemas.microsoft.com/office/powerpoint/2010/main" val="764523768"/>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1D8E56-8C44-4E31-938E-3F782FDF0EDB}" type="slidenum">
              <a:rPr lang="en-GB" smtClean="0"/>
              <a:t>140</a:t>
            </a:fld>
            <a:endParaRPr lang="en-GB"/>
          </a:p>
        </p:txBody>
      </p:sp>
    </p:spTree>
    <p:extLst>
      <p:ext uri="{BB962C8B-B14F-4D97-AF65-F5344CB8AC3E}">
        <p14:creationId xmlns:p14="http://schemas.microsoft.com/office/powerpoint/2010/main" val="4283989915"/>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8FF13D-E1DF-9174-99DB-A7456E21A3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DB3783-5341-958C-16DE-4D93C5568E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DE8EF0-17D2-E758-E4A7-0169474068D8}"/>
              </a:ext>
            </a:extLst>
          </p:cNvPr>
          <p:cNvSpPr>
            <a:spLocks noGrp="1"/>
          </p:cNvSpPr>
          <p:nvPr>
            <p:ph type="body" idx="1"/>
          </p:nvPr>
        </p:nvSpPr>
        <p:spPr/>
        <p:txBody>
          <a:bodyPr/>
          <a:lstStyle/>
          <a:p>
            <a:endParaRPr lang="en-GB"/>
          </a:p>
          <a:p>
            <a:endParaRPr lang="en-GB"/>
          </a:p>
        </p:txBody>
      </p:sp>
      <p:sp>
        <p:nvSpPr>
          <p:cNvPr id="4" name="Slide Number Placeholder 3">
            <a:extLst>
              <a:ext uri="{FF2B5EF4-FFF2-40B4-BE49-F238E27FC236}">
                <a16:creationId xmlns:a16="http://schemas.microsoft.com/office/drawing/2014/main" id="{AB9C87AF-2094-A639-119C-73BA32B3137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891AB-06B8-482C-BD15-0CF5CE2852E0}" type="slidenum">
              <a:rPr kumimoji="0" lang="en-GB" sz="1200" b="0" i="0" u="none" strike="noStrike" kern="1200" cap="none" spc="0" normalizeH="0" baseline="0" noProof="0" smtClean="0">
                <a:ln>
                  <a:noFill/>
                </a:ln>
                <a:solidFill>
                  <a:prstClr val="black"/>
                </a:solidFill>
                <a:effectLst/>
                <a:uLnTx/>
                <a:uFillTx/>
                <a:latin typeface="Abadi" panose="020B06040201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GB" sz="12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2644707539"/>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562CC0-C583-116C-1032-9CE47BE1EA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2500F8-8B48-0521-7787-855850190F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091E50-A231-3704-60FD-44BEADB58C70}"/>
              </a:ext>
            </a:extLst>
          </p:cNvPr>
          <p:cNvSpPr>
            <a:spLocks noGrp="1"/>
          </p:cNvSpPr>
          <p:nvPr>
            <p:ph type="body" idx="1"/>
          </p:nvPr>
        </p:nvSpPr>
        <p:spPr/>
        <p:txBody>
          <a:bodyPr/>
          <a:lstStyle/>
          <a:p>
            <a:r>
              <a:rPr lang="en-US"/>
              <a:t>Dollar General – 2024 Serving others report. Accesible through: https://www.dollargeneral.com/about-us/corporate-social-responsibility</a:t>
            </a:r>
          </a:p>
          <a:p>
            <a:endParaRPr lang="en-GB"/>
          </a:p>
        </p:txBody>
      </p:sp>
      <p:sp>
        <p:nvSpPr>
          <p:cNvPr id="4" name="Slide Number Placeholder 3">
            <a:extLst>
              <a:ext uri="{FF2B5EF4-FFF2-40B4-BE49-F238E27FC236}">
                <a16:creationId xmlns:a16="http://schemas.microsoft.com/office/drawing/2014/main" id="{A263CC76-D4E7-0687-1164-AE7B08D7E23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8875292"/>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1D8E56-8C44-4E31-938E-3F782FDF0EDB}" type="slidenum">
              <a:rPr lang="en-GB" smtClean="0"/>
              <a:t>143</a:t>
            </a:fld>
            <a:endParaRPr lang="en-GB"/>
          </a:p>
        </p:txBody>
      </p:sp>
    </p:spTree>
    <p:extLst>
      <p:ext uri="{BB962C8B-B14F-4D97-AF65-F5344CB8AC3E}">
        <p14:creationId xmlns:p14="http://schemas.microsoft.com/office/powerpoint/2010/main" val="451939736"/>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DEE6B9-1FF5-991B-DFA8-426A6FB8E7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335005-A1A0-2DBC-9855-58AD061C87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D32AF8-DC5A-DC43-72A7-82690BB948D4}"/>
              </a:ext>
            </a:extLst>
          </p:cNvPr>
          <p:cNvSpPr>
            <a:spLocks noGrp="1"/>
          </p:cNvSpPr>
          <p:nvPr>
            <p:ph type="body" idx="1"/>
          </p:nvPr>
        </p:nvSpPr>
        <p:spPr/>
        <p:txBody>
          <a:bodyPr/>
          <a:lstStyle/>
          <a:p>
            <a:endParaRPr lang="en-GB"/>
          </a:p>
          <a:p>
            <a:endParaRPr lang="en-GB"/>
          </a:p>
        </p:txBody>
      </p:sp>
      <p:sp>
        <p:nvSpPr>
          <p:cNvPr id="4" name="Slide Number Placeholder 3">
            <a:extLst>
              <a:ext uri="{FF2B5EF4-FFF2-40B4-BE49-F238E27FC236}">
                <a16:creationId xmlns:a16="http://schemas.microsoft.com/office/drawing/2014/main" id="{B4F5D7FB-192A-3DB9-278C-039B45A7690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891AB-06B8-482C-BD15-0CF5CE2852E0}" type="slidenum">
              <a:rPr kumimoji="0" lang="en-GB" sz="1200" b="0" i="0" u="none" strike="noStrike" kern="1200" cap="none" spc="0" normalizeH="0" baseline="0" noProof="0" smtClean="0">
                <a:ln>
                  <a:noFill/>
                </a:ln>
                <a:solidFill>
                  <a:prstClr val="black"/>
                </a:solidFill>
                <a:effectLst/>
                <a:uLnTx/>
                <a:uFillTx/>
                <a:latin typeface="Abadi" panose="020B06040201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GB" sz="12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929622015"/>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FFCBE3-8E39-F5A6-92E7-2C4F3FFBA2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F340BB-C0CF-EA66-F00A-B870E5708C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531CCD-349A-4241-EB4A-0A2CC69111C1}"/>
              </a:ext>
            </a:extLst>
          </p:cNvPr>
          <p:cNvSpPr>
            <a:spLocks noGrp="1"/>
          </p:cNvSpPr>
          <p:nvPr>
            <p:ph type="body" idx="1"/>
          </p:nvPr>
        </p:nvSpPr>
        <p:spPr/>
        <p:txBody>
          <a:bodyPr/>
          <a:lstStyle/>
          <a:p>
            <a:r>
              <a:rPr lang="en-US" err="1"/>
              <a:t>DollarTree</a:t>
            </a:r>
            <a:r>
              <a:rPr lang="en-US"/>
              <a:t> 2024 Sustainability and Social Impact Report: https://</a:t>
            </a:r>
            <a:r>
              <a:rPr lang="en-US" err="1"/>
              <a:t>corporate.dollartree.com</a:t>
            </a:r>
            <a:r>
              <a:rPr lang="en-US"/>
              <a:t>/_assets/_0b0759c1f900f51b31178667486349b5/</a:t>
            </a:r>
            <a:r>
              <a:rPr lang="en-US" err="1"/>
              <a:t>dollartreeinfo</a:t>
            </a:r>
            <a:r>
              <a:rPr lang="en-US"/>
              <a:t>/</a:t>
            </a:r>
            <a:r>
              <a:rPr lang="en-US" err="1"/>
              <a:t>db</a:t>
            </a:r>
            <a:r>
              <a:rPr lang="en-US"/>
              <a:t>/1177/10605/pdf/2024+Sustainability+Report.pdf</a:t>
            </a:r>
          </a:p>
          <a:p>
            <a:endParaRPr lang="en-US"/>
          </a:p>
        </p:txBody>
      </p:sp>
      <p:sp>
        <p:nvSpPr>
          <p:cNvPr id="4" name="Slide Number Placeholder 3">
            <a:extLst>
              <a:ext uri="{FF2B5EF4-FFF2-40B4-BE49-F238E27FC236}">
                <a16:creationId xmlns:a16="http://schemas.microsoft.com/office/drawing/2014/main" id="{D84FB0B6-0778-F10B-2433-8E7BEDB93AB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459797"/>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737CA6-7964-AC22-4C6D-C75C95131E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2BDF5A-D77B-CE9A-AB0E-AF392E3E74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8DE36B-30B0-ADA5-E6B1-A4D1DDB61FB2}"/>
              </a:ext>
            </a:extLst>
          </p:cNvPr>
          <p:cNvSpPr>
            <a:spLocks noGrp="1"/>
          </p:cNvSpPr>
          <p:nvPr>
            <p:ph type="body" idx="1"/>
          </p:nvPr>
        </p:nvSpPr>
        <p:spPr/>
        <p:txBody>
          <a:bodyPr/>
          <a:lstStyle/>
          <a:p>
            <a:r>
              <a:rPr lang="en-US" err="1"/>
              <a:t>DollarTree</a:t>
            </a:r>
            <a:r>
              <a:rPr lang="en-US"/>
              <a:t> 2024 Sustainability and Social Impact Report: https://</a:t>
            </a:r>
            <a:r>
              <a:rPr lang="en-US" err="1"/>
              <a:t>corporate.dollartree.com</a:t>
            </a:r>
            <a:r>
              <a:rPr lang="en-US"/>
              <a:t>/_assets/_0b0759c1f900f51b31178667486349b5/</a:t>
            </a:r>
            <a:r>
              <a:rPr lang="en-US" err="1"/>
              <a:t>dollartreeinfo</a:t>
            </a:r>
            <a:r>
              <a:rPr lang="en-US"/>
              <a:t>/</a:t>
            </a:r>
            <a:r>
              <a:rPr lang="en-US" err="1"/>
              <a:t>db</a:t>
            </a:r>
            <a:r>
              <a:rPr lang="en-US"/>
              <a:t>/1177/10605/pdf/2024+Sustainability+Report.pdf</a:t>
            </a:r>
          </a:p>
          <a:p>
            <a:endParaRPr lang="en-US"/>
          </a:p>
        </p:txBody>
      </p:sp>
      <p:sp>
        <p:nvSpPr>
          <p:cNvPr id="4" name="Slide Number Placeholder 3">
            <a:extLst>
              <a:ext uri="{FF2B5EF4-FFF2-40B4-BE49-F238E27FC236}">
                <a16:creationId xmlns:a16="http://schemas.microsoft.com/office/drawing/2014/main" id="{8A7629D7-91A3-D6A8-D839-31192BE80E9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459683"/>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E3B946-4743-0983-EBC3-0AE18A7B14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713B16-BA4B-3E1D-3868-495EECEA74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92AFEF-B248-FAC5-245E-EBA111396DB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BACBB30-1856-A91D-55D9-87BE0A7D7F1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9634461"/>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278507-DCA7-6385-CBFE-105512C3A5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9AA3DA-64B7-B584-7E92-948B66EBDC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BCD7E2-925B-6E30-3F7C-D3265C5DB55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409E87E-A228-A88D-DDCD-344EA440925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6750288"/>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1D8E56-8C44-4E31-938E-3F782FDF0EDB}" type="slidenum">
              <a:rPr lang="en-GB" smtClean="0"/>
              <a:t>149</a:t>
            </a:fld>
            <a:endParaRPr lang="en-GB"/>
          </a:p>
        </p:txBody>
      </p:sp>
    </p:spTree>
    <p:extLst>
      <p:ext uri="{BB962C8B-B14F-4D97-AF65-F5344CB8AC3E}">
        <p14:creationId xmlns:p14="http://schemas.microsoft.com/office/powerpoint/2010/main" val="27741513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84007C-7792-E5D6-1B38-4B5BE3B7FD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97A562-927A-7329-B55D-F2C2440225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490A58-FC0B-F30A-1A87-74D6C05EA4F7}"/>
              </a:ext>
            </a:extLst>
          </p:cNvPr>
          <p:cNvSpPr>
            <a:spLocks noGrp="1"/>
          </p:cNvSpPr>
          <p:nvPr>
            <p:ph type="body" idx="1"/>
          </p:nvPr>
        </p:nvSpPr>
        <p:spPr/>
        <p:txBody>
          <a:bodyPr/>
          <a:lstStyle/>
          <a:p>
            <a:endParaRPr lang="en-GB"/>
          </a:p>
          <a:p>
            <a:endParaRPr lang="en-GB"/>
          </a:p>
        </p:txBody>
      </p:sp>
      <p:sp>
        <p:nvSpPr>
          <p:cNvPr id="4" name="Slide Number Placeholder 3">
            <a:extLst>
              <a:ext uri="{FF2B5EF4-FFF2-40B4-BE49-F238E27FC236}">
                <a16:creationId xmlns:a16="http://schemas.microsoft.com/office/drawing/2014/main" id="{641B1F97-67D5-21CC-502F-6EE7CAA874D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891AB-06B8-482C-BD15-0CF5CE2852E0}" type="slidenum">
              <a:rPr kumimoji="0" lang="en-GB" sz="1200" b="0" i="0" u="none" strike="noStrike" kern="1200" cap="none" spc="0" normalizeH="0" baseline="0" noProof="0" smtClean="0">
                <a:ln>
                  <a:noFill/>
                </a:ln>
                <a:solidFill>
                  <a:prstClr val="black"/>
                </a:solidFill>
                <a:effectLst/>
                <a:uLnTx/>
                <a:uFillTx/>
                <a:latin typeface="Abadi" panose="020B06040201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514649258"/>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E044F5-4DCA-E02A-A024-AAE2199788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BE33FF-12B7-6152-B867-5CD8BC596C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87830C-7D62-DD91-7E5D-965CA8892179}"/>
              </a:ext>
            </a:extLst>
          </p:cNvPr>
          <p:cNvSpPr>
            <a:spLocks noGrp="1"/>
          </p:cNvSpPr>
          <p:nvPr>
            <p:ph type="body" idx="1"/>
          </p:nvPr>
        </p:nvSpPr>
        <p:spPr/>
        <p:txBody>
          <a:bodyPr/>
          <a:lstStyle/>
          <a:p>
            <a:r>
              <a:rPr lang="en-GB"/>
              <a:t>Dunkin’ Donuts is owned by Inspire Brands, whose last sustainability report was published in 2022. The information on their website conveys information from that same timeframe making it outdated.</a:t>
            </a:r>
          </a:p>
          <a:p>
            <a:endParaRPr lang="en-GB"/>
          </a:p>
        </p:txBody>
      </p:sp>
      <p:sp>
        <p:nvSpPr>
          <p:cNvPr id="4" name="Slide Number Placeholder 3">
            <a:extLst>
              <a:ext uri="{FF2B5EF4-FFF2-40B4-BE49-F238E27FC236}">
                <a16:creationId xmlns:a16="http://schemas.microsoft.com/office/drawing/2014/main" id="{133F14AF-C616-BBEA-3699-C9203FD1BAB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891AB-06B8-482C-BD15-0CF5CE2852E0}" type="slidenum">
              <a:rPr kumimoji="0" lang="en-GB" sz="1200" b="0" i="0" u="none" strike="noStrike" kern="1200" cap="none" spc="0" normalizeH="0" baseline="0" noProof="0" smtClean="0">
                <a:ln>
                  <a:noFill/>
                </a:ln>
                <a:solidFill>
                  <a:prstClr val="black"/>
                </a:solidFill>
                <a:effectLst/>
                <a:uLnTx/>
                <a:uFillTx/>
                <a:latin typeface="Abadi" panose="020B06040201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GB" sz="12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1440361503"/>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1D8E56-8C44-4E31-938E-3F782FDF0EDB}" type="slidenum">
              <a:rPr lang="en-GB" smtClean="0"/>
              <a:t>151</a:t>
            </a:fld>
            <a:endParaRPr lang="en-GB"/>
          </a:p>
        </p:txBody>
      </p:sp>
    </p:spTree>
    <p:extLst>
      <p:ext uri="{BB962C8B-B14F-4D97-AF65-F5344CB8AC3E}">
        <p14:creationId xmlns:p14="http://schemas.microsoft.com/office/powerpoint/2010/main" val="5458788"/>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038D74-5727-90E1-92ED-298439393E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6BBF96-D358-5948-A517-454565EF6B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9E4B1D-7096-37D8-8AF8-A97109AB120B}"/>
              </a:ext>
            </a:extLst>
          </p:cNvPr>
          <p:cNvSpPr>
            <a:spLocks noGrp="1"/>
          </p:cNvSpPr>
          <p:nvPr>
            <p:ph type="body" idx="1"/>
          </p:nvPr>
        </p:nvSpPr>
        <p:spPr/>
        <p:txBody>
          <a:bodyPr/>
          <a:lstStyle/>
          <a:p>
            <a:endParaRPr lang="en-GB"/>
          </a:p>
          <a:p>
            <a:endParaRPr lang="en-GB"/>
          </a:p>
        </p:txBody>
      </p:sp>
      <p:sp>
        <p:nvSpPr>
          <p:cNvPr id="4" name="Slide Number Placeholder 3">
            <a:extLst>
              <a:ext uri="{FF2B5EF4-FFF2-40B4-BE49-F238E27FC236}">
                <a16:creationId xmlns:a16="http://schemas.microsoft.com/office/drawing/2014/main" id="{B39899BD-0C75-EA76-79A7-7D807EBD50C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891AB-06B8-482C-BD15-0CF5CE2852E0}" type="slidenum">
              <a:rPr kumimoji="0" lang="en-GB" sz="1200" b="0" i="0" u="none" strike="noStrike" kern="1200" cap="none" spc="0" normalizeH="0" baseline="0" noProof="0" smtClean="0">
                <a:ln>
                  <a:noFill/>
                </a:ln>
                <a:solidFill>
                  <a:prstClr val="black"/>
                </a:solidFill>
                <a:effectLst/>
                <a:uLnTx/>
                <a:uFillTx/>
                <a:latin typeface="Abadi" panose="020B06040201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GB" sz="12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2326893838"/>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1FB7C8-CDD4-4B2A-E4D6-71EDE1C940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438BD1-2EBB-742A-D8F9-36AFD8E505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B1E2EF-FEBE-657B-68C4-8DA4BFDD5057}"/>
              </a:ext>
            </a:extLst>
          </p:cNvPr>
          <p:cNvSpPr>
            <a:spLocks noGrp="1"/>
          </p:cNvSpPr>
          <p:nvPr>
            <p:ph type="body" idx="1"/>
          </p:nvPr>
        </p:nvSpPr>
        <p:spPr/>
        <p:txBody>
          <a:bodyPr/>
          <a:lstStyle/>
          <a:p>
            <a:r>
              <a:rPr lang="en-US"/>
              <a:t>EG Group 2024 Sustainability Report: https://</a:t>
            </a:r>
            <a:r>
              <a:rPr lang="en-US" err="1"/>
              <a:t>www.eg.group</a:t>
            </a:r>
            <a:r>
              <a:rPr lang="en-US"/>
              <a:t>/</a:t>
            </a:r>
            <a:r>
              <a:rPr lang="en-US" err="1"/>
              <a:t>esg</a:t>
            </a:r>
            <a:r>
              <a:rPr lang="en-US"/>
              <a:t>-sustainability/</a:t>
            </a:r>
            <a:r>
              <a:rPr lang="en-US" err="1"/>
              <a:t>esg</a:t>
            </a:r>
            <a:r>
              <a:rPr lang="en-US"/>
              <a:t>-sustainability/#</a:t>
            </a:r>
          </a:p>
          <a:p>
            <a:endParaRPr lang="en-US"/>
          </a:p>
        </p:txBody>
      </p:sp>
      <p:sp>
        <p:nvSpPr>
          <p:cNvPr id="4" name="Slide Number Placeholder 3">
            <a:extLst>
              <a:ext uri="{FF2B5EF4-FFF2-40B4-BE49-F238E27FC236}">
                <a16:creationId xmlns:a16="http://schemas.microsoft.com/office/drawing/2014/main" id="{5F4DD31C-622C-5A52-0822-35089339FE9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8351230"/>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A17219-6682-AB0E-A2D4-42F8D5AEF6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CB78DC-D2F1-3BF5-47A8-10D8DDBB31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4CBF36-2E34-0DD9-9A39-B412F9F478C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EG Group 2024 Sustainability Report: https://</a:t>
            </a:r>
            <a:r>
              <a:rPr lang="en-US" err="1"/>
              <a:t>www.eg.group</a:t>
            </a:r>
            <a:r>
              <a:rPr lang="en-US"/>
              <a:t>/</a:t>
            </a:r>
            <a:r>
              <a:rPr lang="en-US" err="1"/>
              <a:t>esg</a:t>
            </a:r>
            <a:r>
              <a:rPr lang="en-US"/>
              <a:t>-sustainability/</a:t>
            </a:r>
            <a:r>
              <a:rPr lang="en-US" err="1"/>
              <a:t>esg</a:t>
            </a:r>
            <a:r>
              <a:rPr lang="en-US"/>
              <a:t>-sustainability/#</a:t>
            </a:r>
          </a:p>
        </p:txBody>
      </p:sp>
      <p:sp>
        <p:nvSpPr>
          <p:cNvPr id="4" name="Slide Number Placeholder 3">
            <a:extLst>
              <a:ext uri="{FF2B5EF4-FFF2-40B4-BE49-F238E27FC236}">
                <a16:creationId xmlns:a16="http://schemas.microsoft.com/office/drawing/2014/main" id="{EC00F677-E926-A7B9-22C9-9BBB7C4DCD5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0196797"/>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1D8E56-8C44-4E31-938E-3F782FDF0EDB}" type="slidenum">
              <a:rPr lang="en-GB" smtClean="0"/>
              <a:t>155</a:t>
            </a:fld>
            <a:endParaRPr lang="en-GB"/>
          </a:p>
        </p:txBody>
      </p:sp>
    </p:spTree>
    <p:extLst>
      <p:ext uri="{BB962C8B-B14F-4D97-AF65-F5344CB8AC3E}">
        <p14:creationId xmlns:p14="http://schemas.microsoft.com/office/powerpoint/2010/main" val="3989739244"/>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286BA1-725D-271D-56A1-83025AAB07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944E11-B18C-DD14-5FA0-FB1CCC455E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907DA2-87E1-0127-39BC-C78ABCF12FB0}"/>
              </a:ext>
            </a:extLst>
          </p:cNvPr>
          <p:cNvSpPr>
            <a:spLocks noGrp="1"/>
          </p:cNvSpPr>
          <p:nvPr>
            <p:ph type="body" idx="1"/>
          </p:nvPr>
        </p:nvSpPr>
        <p:spPr/>
        <p:txBody>
          <a:bodyPr/>
          <a:lstStyle/>
          <a:p>
            <a:endParaRPr lang="en-GB"/>
          </a:p>
          <a:p>
            <a:endParaRPr lang="en-GB"/>
          </a:p>
        </p:txBody>
      </p:sp>
      <p:sp>
        <p:nvSpPr>
          <p:cNvPr id="4" name="Slide Number Placeholder 3">
            <a:extLst>
              <a:ext uri="{FF2B5EF4-FFF2-40B4-BE49-F238E27FC236}">
                <a16:creationId xmlns:a16="http://schemas.microsoft.com/office/drawing/2014/main" id="{2EC2A820-B6F3-F322-5F8A-574B4A117E2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891AB-06B8-482C-BD15-0CF5CE2852E0}" type="slidenum">
              <a:rPr kumimoji="0" lang="en-GB" sz="1200" b="0" i="0" u="none" strike="noStrike" kern="1200" cap="none" spc="0" normalizeH="0" baseline="0" noProof="0" smtClean="0">
                <a:ln>
                  <a:noFill/>
                </a:ln>
                <a:solidFill>
                  <a:prstClr val="black"/>
                </a:solidFill>
                <a:effectLst/>
                <a:uLnTx/>
                <a:uFillTx/>
                <a:latin typeface="Abadi" panose="020B06040201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0" lang="en-GB" sz="12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4168912080"/>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A52416-1DE9-FFE4-5872-86537BFC8A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CD9D18-8859-D7E0-E8EE-7A5090C4CA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24C9C5-3147-6B4B-EB51-6514F8B809AE}"/>
              </a:ext>
            </a:extLst>
          </p:cNvPr>
          <p:cNvSpPr>
            <a:spLocks noGrp="1"/>
          </p:cNvSpPr>
          <p:nvPr>
            <p:ph type="body" idx="1"/>
          </p:nvPr>
        </p:nvSpPr>
        <p:spPr/>
        <p:txBody>
          <a:bodyPr/>
          <a:lstStyle/>
          <a:p>
            <a:r>
              <a:rPr lang="en-US"/>
              <a:t>Family Dollar - https://corporate.dollartree.com/_assets/_dee992f02ca56dc469e9f85917e3c142/dollartreeinfo/db/1177/10605/pdf/2024+Sustainability+Report+%28FINAL%29.pdf</a:t>
            </a:r>
          </a:p>
          <a:p>
            <a:endParaRPr lang="en-GB"/>
          </a:p>
        </p:txBody>
      </p:sp>
      <p:sp>
        <p:nvSpPr>
          <p:cNvPr id="4" name="Slide Number Placeholder 3">
            <a:extLst>
              <a:ext uri="{FF2B5EF4-FFF2-40B4-BE49-F238E27FC236}">
                <a16:creationId xmlns:a16="http://schemas.microsoft.com/office/drawing/2014/main" id="{29F70F77-596B-7154-5131-ACFFA61E127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9785036"/>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6927A6-C47A-A35A-720A-01B9F0DB02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C39B72-82C1-97CD-29D2-4DF7C3DB8A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1A2CDD-37EE-9B04-99C6-1AF33C707BE2}"/>
              </a:ext>
            </a:extLst>
          </p:cNvPr>
          <p:cNvSpPr>
            <a:spLocks noGrp="1"/>
          </p:cNvSpPr>
          <p:nvPr>
            <p:ph type="body" idx="1"/>
          </p:nvPr>
        </p:nvSpPr>
        <p:spPr/>
        <p:txBody>
          <a:bodyPr/>
          <a:lstStyle/>
          <a:p>
            <a:r>
              <a:rPr lang="en-US"/>
              <a:t>Family Dollar - https://corporate.dollartree.com/_assets/_dee992f02ca56dc469e9f85917e3c142/dollartreeinfo/db/1177/10605/pdf/2024+Sustainability+Report+%28FINAL%29.pdf</a:t>
            </a:r>
          </a:p>
          <a:p>
            <a:endParaRPr lang="en-GB"/>
          </a:p>
        </p:txBody>
      </p:sp>
      <p:sp>
        <p:nvSpPr>
          <p:cNvPr id="4" name="Slide Number Placeholder 3">
            <a:extLst>
              <a:ext uri="{FF2B5EF4-FFF2-40B4-BE49-F238E27FC236}">
                <a16:creationId xmlns:a16="http://schemas.microsoft.com/office/drawing/2014/main" id="{B1F26379-7CB9-CBD3-4257-CF4628EF327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1856298"/>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0BF967-E9DF-58C5-F32E-6C0FE2D840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173A93-C071-3804-9787-D305AE6C17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EB2FC6-5A05-5546-2ACD-094145E433A6}"/>
              </a:ext>
            </a:extLst>
          </p:cNvPr>
          <p:cNvSpPr>
            <a:spLocks noGrp="1"/>
          </p:cNvSpPr>
          <p:nvPr>
            <p:ph type="body" idx="1"/>
          </p:nvPr>
        </p:nvSpPr>
        <p:spPr/>
        <p:txBody>
          <a:bodyPr/>
          <a:lstStyle/>
          <a:p>
            <a:r>
              <a:rPr lang="en-US"/>
              <a:t>Family Dollar - https://corporate.dollartree.com/_assets/_dee992f02ca56dc469e9f85917e3c142/dollartreeinfo/db/1177/10605/pdf/2024+Sustainability+Report+%28FINAL%29.pdf</a:t>
            </a:r>
          </a:p>
          <a:p>
            <a:endParaRPr lang="en-GB"/>
          </a:p>
        </p:txBody>
      </p:sp>
      <p:sp>
        <p:nvSpPr>
          <p:cNvPr id="4" name="Slide Number Placeholder 3">
            <a:extLst>
              <a:ext uri="{FF2B5EF4-FFF2-40B4-BE49-F238E27FC236}">
                <a16:creationId xmlns:a16="http://schemas.microsoft.com/office/drawing/2014/main" id="{D0230D5E-4AE6-6987-9CB7-A547B007064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72543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7C6A5C-EFFC-7514-A168-B00F8A7FF7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BB098C-B276-3EE7-6672-9B925A91BD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5B64F0-C2D1-7033-4EE4-DCBD5AC5FE6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B39C59F-40A4-971C-BF29-A637CFCE895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9580C4-4EE3-4543-B9FB-122AB7685765}" type="slidenum">
              <a:rPr kumimoji="0" lang="en-GB" sz="1200" b="0" i="0" u="none" strike="noStrike" kern="1200" cap="none" spc="0" normalizeH="0" baseline="0" noProof="0" smtClean="0">
                <a:ln>
                  <a:noFill/>
                </a:ln>
                <a:solidFill>
                  <a:prstClr val="black"/>
                </a:solidFill>
                <a:effectLst/>
                <a:uLnTx/>
                <a:uFillTx/>
                <a:latin typeface="Abadi" panose="020B06040201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1041635394"/>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6339E3-8094-C0FE-14B1-8601A41076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E582D5-8FEE-FFD5-63B7-96107AB5E1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E20558-669C-D976-4225-502650E498F4}"/>
              </a:ext>
            </a:extLst>
          </p:cNvPr>
          <p:cNvSpPr>
            <a:spLocks noGrp="1"/>
          </p:cNvSpPr>
          <p:nvPr>
            <p:ph type="body" idx="1"/>
          </p:nvPr>
        </p:nvSpPr>
        <p:spPr/>
        <p:txBody>
          <a:bodyPr/>
          <a:lstStyle/>
          <a:p>
            <a:r>
              <a:rPr lang="en-US"/>
              <a:t>Family Dollar - https://corporate.dollartree.com/_assets/_dee992f02ca56dc469e9f85917e3c142/dollartreeinfo/db/1177/10605/pdf/2024+Sustainability+Report+%28FINAL%29.pdf</a:t>
            </a:r>
          </a:p>
          <a:p>
            <a:endParaRPr lang="en-GB"/>
          </a:p>
        </p:txBody>
      </p:sp>
      <p:sp>
        <p:nvSpPr>
          <p:cNvPr id="4" name="Slide Number Placeholder 3">
            <a:extLst>
              <a:ext uri="{FF2B5EF4-FFF2-40B4-BE49-F238E27FC236}">
                <a16:creationId xmlns:a16="http://schemas.microsoft.com/office/drawing/2014/main" id="{3354E60B-BECB-E4A1-5230-DAF87195F04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0031539"/>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1D8E56-8C44-4E31-938E-3F782FDF0EDB}" type="slidenum">
              <a:rPr lang="en-GB" smtClean="0"/>
              <a:t>161</a:t>
            </a:fld>
            <a:endParaRPr lang="en-GB"/>
          </a:p>
        </p:txBody>
      </p:sp>
    </p:spTree>
    <p:extLst>
      <p:ext uri="{BB962C8B-B14F-4D97-AF65-F5344CB8AC3E}">
        <p14:creationId xmlns:p14="http://schemas.microsoft.com/office/powerpoint/2010/main" val="2200479423"/>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44128A-A801-1239-5709-002ADCD664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9BEBF4-720B-C16D-593A-D8CD27D511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DF07C5-1D3B-D11A-6B2E-2D3AF5D4F4C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7BFBB6B6-6EA7-5F95-308F-FEFA3EBEE37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891AB-06B8-482C-BD15-0CF5CE2852E0}" type="slidenum">
              <a:rPr kumimoji="0" lang="en-GB" sz="1200" b="0" i="0" u="none" strike="noStrike" kern="1200" cap="none" spc="0" normalizeH="0" baseline="0" noProof="0" smtClean="0">
                <a:ln>
                  <a:noFill/>
                </a:ln>
                <a:solidFill>
                  <a:prstClr val="black"/>
                </a:solidFill>
                <a:effectLst/>
                <a:uLnTx/>
                <a:uFillTx/>
                <a:latin typeface="Abadi" panose="020B06040201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162</a:t>
            </a:fld>
            <a:endParaRPr kumimoji="0" lang="en-GB" sz="12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2480133758"/>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14C67B-2474-7838-95A7-0D9D6D119B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CAF1C8-3E1F-0267-07B5-7EAF537730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FD4E85-3784-ACAB-440B-AF200267B355}"/>
              </a:ext>
            </a:extLst>
          </p:cNvPr>
          <p:cNvSpPr>
            <a:spLocks noGrp="1"/>
          </p:cNvSpPr>
          <p:nvPr>
            <p:ph type="body" idx="1"/>
          </p:nvPr>
        </p:nvSpPr>
        <p:spPr/>
        <p:txBody>
          <a:bodyPr/>
          <a:lstStyle/>
          <a:p>
            <a:endParaRPr lang="en-GB" sz="1200" b="1" i="1" kern="1200">
              <a:solidFill>
                <a:schemeClr val="tx1"/>
              </a:solidFill>
              <a:effectLst/>
              <a:latin typeface="Gilroy Medium" panose="00000600000000000000" pitchFamily="50" charset="0"/>
              <a:ea typeface="+mn-ea"/>
              <a:cs typeface="+mn-cs"/>
            </a:endParaRPr>
          </a:p>
        </p:txBody>
      </p:sp>
      <p:sp>
        <p:nvSpPr>
          <p:cNvPr id="4" name="Slide Number Placeholder 3">
            <a:extLst>
              <a:ext uri="{FF2B5EF4-FFF2-40B4-BE49-F238E27FC236}">
                <a16:creationId xmlns:a16="http://schemas.microsoft.com/office/drawing/2014/main" id="{796F7EC1-4B4F-1E57-2448-BFFDC3F70D9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8700353"/>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D82C26-68A9-96D3-CD85-B433204865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588AA8-3CD2-A84F-D9FD-4505CFCA9B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D342BE-D2FE-4BF8-BBAF-CBFB3C0809DD}"/>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7EAEDF31-9B3F-53C0-B9C0-9A5168D7F7F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955706"/>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1D8E56-8C44-4E31-938E-3F782FDF0EDB}" type="slidenum">
              <a:rPr lang="en-GB" smtClean="0"/>
              <a:t>165</a:t>
            </a:fld>
            <a:endParaRPr lang="en-GB"/>
          </a:p>
        </p:txBody>
      </p:sp>
    </p:spTree>
    <p:extLst>
      <p:ext uri="{BB962C8B-B14F-4D97-AF65-F5344CB8AC3E}">
        <p14:creationId xmlns:p14="http://schemas.microsoft.com/office/powerpoint/2010/main" val="233970479"/>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1DEA75-9284-3175-140B-EDD6125125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14F7EE-8DE3-0478-FE6E-25F7CAB939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C74524-7D51-262C-E9C0-0C13672A4EA2}"/>
              </a:ext>
            </a:extLst>
          </p:cNvPr>
          <p:cNvSpPr>
            <a:spLocks noGrp="1"/>
          </p:cNvSpPr>
          <p:nvPr>
            <p:ph type="body" idx="1"/>
          </p:nvPr>
        </p:nvSpPr>
        <p:spPr/>
        <p:txBody>
          <a:bodyPr/>
          <a:lstStyle/>
          <a:p>
            <a:endParaRPr lang="en-GB"/>
          </a:p>
          <a:p>
            <a:endParaRPr lang="en-GB"/>
          </a:p>
        </p:txBody>
      </p:sp>
      <p:sp>
        <p:nvSpPr>
          <p:cNvPr id="4" name="Slide Number Placeholder 3">
            <a:extLst>
              <a:ext uri="{FF2B5EF4-FFF2-40B4-BE49-F238E27FC236}">
                <a16:creationId xmlns:a16="http://schemas.microsoft.com/office/drawing/2014/main" id="{B77330FD-7E9F-9CCB-6039-2775A95A019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891AB-06B8-482C-BD15-0CF5CE2852E0}" type="slidenum">
              <a:rPr kumimoji="0" lang="en-GB" sz="1200" b="0" i="0" u="none" strike="noStrike" kern="1200" cap="none" spc="0" normalizeH="0" baseline="0" noProof="0" smtClean="0">
                <a:ln>
                  <a:noFill/>
                </a:ln>
                <a:solidFill>
                  <a:prstClr val="black"/>
                </a:solidFill>
                <a:effectLst/>
                <a:uLnTx/>
                <a:uFillTx/>
                <a:latin typeface="Abadi" panose="020B06040201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166</a:t>
            </a:fld>
            <a:endParaRPr kumimoji="0" lang="en-GB" sz="12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2436788420"/>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D8D285-6648-1D2C-8310-EF937F96DE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037704-D782-CE71-663F-1ABC41F298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ED68EC-56BE-E452-AF19-B4A07E543319}"/>
              </a:ext>
            </a:extLst>
          </p:cNvPr>
          <p:cNvSpPr>
            <a:spLocks noGrp="1"/>
          </p:cNvSpPr>
          <p:nvPr>
            <p:ph type="body" idx="1"/>
          </p:nvPr>
        </p:nvSpPr>
        <p:spPr/>
        <p:txBody>
          <a:bodyPr/>
          <a:lstStyle/>
          <a:p>
            <a:r>
              <a:rPr lang="en-US"/>
              <a:t>Fat Brands does not publish dedicated sustainability reports. The Fat Brands Foundation undertakes community service, and this has been highlighted above. </a:t>
            </a:r>
          </a:p>
        </p:txBody>
      </p:sp>
      <p:sp>
        <p:nvSpPr>
          <p:cNvPr id="4" name="Slide Number Placeholder 3">
            <a:extLst>
              <a:ext uri="{FF2B5EF4-FFF2-40B4-BE49-F238E27FC236}">
                <a16:creationId xmlns:a16="http://schemas.microsoft.com/office/drawing/2014/main" id="{B5D5AF52-6E87-70A4-5FBD-28EC689E0F0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3926684"/>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24E71F-CBD8-1C2A-4A95-2CA53C4CDF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943BED-862C-40EF-D498-66FE9622A5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746CAA-7608-290E-BD22-030CDA8BFE04}"/>
              </a:ext>
            </a:extLst>
          </p:cNvPr>
          <p:cNvSpPr>
            <a:spLocks noGrp="1"/>
          </p:cNvSpPr>
          <p:nvPr>
            <p:ph type="body" idx="1"/>
          </p:nvPr>
        </p:nvSpPr>
        <p:spPr/>
        <p:txBody>
          <a:bodyPr/>
          <a:lstStyle/>
          <a:p>
            <a:r>
              <a:rPr lang="en-US"/>
              <a:t>Fat Brands does not publish dedicated sustainability reports. The Fat Brands Foundation undertakes community service, and this has been highlighted above. </a:t>
            </a:r>
          </a:p>
        </p:txBody>
      </p:sp>
      <p:sp>
        <p:nvSpPr>
          <p:cNvPr id="4" name="Slide Number Placeholder 3">
            <a:extLst>
              <a:ext uri="{FF2B5EF4-FFF2-40B4-BE49-F238E27FC236}">
                <a16:creationId xmlns:a16="http://schemas.microsoft.com/office/drawing/2014/main" id="{695F2BC3-FB12-4042-E281-B43A21AFC7F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6299822"/>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1D8E56-8C44-4E31-938E-3F782FDF0EDB}" type="slidenum">
              <a:rPr lang="en-GB" smtClean="0"/>
              <a:t>169</a:t>
            </a:fld>
            <a:endParaRPr lang="en-GB"/>
          </a:p>
        </p:txBody>
      </p:sp>
    </p:spTree>
    <p:extLst>
      <p:ext uri="{BB962C8B-B14F-4D97-AF65-F5344CB8AC3E}">
        <p14:creationId xmlns:p14="http://schemas.microsoft.com/office/powerpoint/2010/main" val="46363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891AB-06B8-482C-BD15-0CF5CE2852E0}" type="slidenum">
              <a:rPr kumimoji="0" lang="en-GB" sz="1200" b="0" i="0" u="none" strike="noStrike" kern="1200" cap="none" spc="0" normalizeH="0" baseline="0" noProof="0" smtClean="0">
                <a:ln>
                  <a:noFill/>
                </a:ln>
                <a:solidFill>
                  <a:prstClr val="black"/>
                </a:solidFill>
                <a:effectLst/>
                <a:uLnTx/>
                <a:uFillTx/>
                <a:latin typeface="Abadi" panose="020B06040201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231390261"/>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2488B-9BB4-254B-BB61-E754333BF7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0C0129-8F02-0749-61BC-054F946C2C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11C06C-8960-88B6-D3AC-FC735E84AD23}"/>
              </a:ext>
            </a:extLst>
          </p:cNvPr>
          <p:cNvSpPr>
            <a:spLocks noGrp="1"/>
          </p:cNvSpPr>
          <p:nvPr>
            <p:ph type="body" idx="1"/>
          </p:nvPr>
        </p:nvSpPr>
        <p:spPr/>
        <p:txBody>
          <a:bodyPr/>
          <a:lstStyle/>
          <a:p>
            <a:endParaRPr lang="en-GB"/>
          </a:p>
          <a:p>
            <a:endParaRPr lang="en-GB"/>
          </a:p>
        </p:txBody>
      </p:sp>
      <p:sp>
        <p:nvSpPr>
          <p:cNvPr id="4" name="Slide Number Placeholder 3">
            <a:extLst>
              <a:ext uri="{FF2B5EF4-FFF2-40B4-BE49-F238E27FC236}">
                <a16:creationId xmlns:a16="http://schemas.microsoft.com/office/drawing/2014/main" id="{973A8486-56C2-72E4-9830-F1C584B16C6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891AB-06B8-482C-BD15-0CF5CE2852E0}" type="slidenum">
              <a:rPr kumimoji="0" lang="en-GB" sz="1200" b="0" i="0" u="none" strike="noStrike" kern="1200" cap="none" spc="0" normalizeH="0" baseline="0" noProof="0" smtClean="0">
                <a:ln>
                  <a:noFill/>
                </a:ln>
                <a:solidFill>
                  <a:prstClr val="black"/>
                </a:solidFill>
                <a:effectLst/>
                <a:uLnTx/>
                <a:uFillTx/>
                <a:latin typeface="Abadi" panose="020B06040201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170</a:t>
            </a:fld>
            <a:endParaRPr kumimoji="0" lang="en-GB" sz="12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3026768446"/>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A06767-4417-A5A0-65D7-F04E310E9C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52673C-0640-D84A-36D8-215308B270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58DACC-6FCC-8036-7338-E2540597CDE9}"/>
              </a:ext>
            </a:extLst>
          </p:cNvPr>
          <p:cNvSpPr>
            <a:spLocks noGrp="1"/>
          </p:cNvSpPr>
          <p:nvPr>
            <p:ph type="body" idx="1"/>
          </p:nvPr>
        </p:nvSpPr>
        <p:spPr/>
        <p:txBody>
          <a:bodyPr/>
          <a:lstStyle/>
          <a:p>
            <a:r>
              <a:rPr lang="en-US"/>
              <a:t>Florida International University- https://sustainability.fiu.edu/</a:t>
            </a:r>
          </a:p>
        </p:txBody>
      </p:sp>
      <p:sp>
        <p:nvSpPr>
          <p:cNvPr id="4" name="Slide Number Placeholder 3">
            <a:extLst>
              <a:ext uri="{FF2B5EF4-FFF2-40B4-BE49-F238E27FC236}">
                <a16:creationId xmlns:a16="http://schemas.microsoft.com/office/drawing/2014/main" id="{FAB45BBA-3B66-6AA8-721B-06B5D3477DC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3023791"/>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1D8E56-8C44-4E31-938E-3F782FDF0EDB}" type="slidenum">
              <a:rPr lang="en-GB" smtClean="0"/>
              <a:t>172</a:t>
            </a:fld>
            <a:endParaRPr lang="en-GB"/>
          </a:p>
        </p:txBody>
      </p:sp>
    </p:spTree>
    <p:extLst>
      <p:ext uri="{BB962C8B-B14F-4D97-AF65-F5344CB8AC3E}">
        <p14:creationId xmlns:p14="http://schemas.microsoft.com/office/powerpoint/2010/main" val="2977056699"/>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1BB98F-8290-54DC-1E05-00C5D9757B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985AD4-1334-EEA2-4CF2-32E6D64EAA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59961C-127F-2EFA-9B93-C5C3D4167664}"/>
              </a:ext>
            </a:extLst>
          </p:cNvPr>
          <p:cNvSpPr>
            <a:spLocks noGrp="1"/>
          </p:cNvSpPr>
          <p:nvPr>
            <p:ph type="body" idx="1"/>
          </p:nvPr>
        </p:nvSpPr>
        <p:spPr/>
        <p:txBody>
          <a:bodyPr/>
          <a:lstStyle/>
          <a:p>
            <a:endParaRPr lang="en-GB"/>
          </a:p>
          <a:p>
            <a:endParaRPr lang="en-GB"/>
          </a:p>
        </p:txBody>
      </p:sp>
      <p:sp>
        <p:nvSpPr>
          <p:cNvPr id="4" name="Slide Number Placeholder 3">
            <a:extLst>
              <a:ext uri="{FF2B5EF4-FFF2-40B4-BE49-F238E27FC236}">
                <a16:creationId xmlns:a16="http://schemas.microsoft.com/office/drawing/2014/main" id="{28D03810-E78F-DBCA-5BF9-079C849020B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891AB-06B8-482C-BD15-0CF5CE2852E0}" type="slidenum">
              <a:rPr kumimoji="0" lang="en-GB" sz="1200" b="0" i="0" u="none" strike="noStrike" kern="1200" cap="none" spc="0" normalizeH="0" baseline="0" noProof="0" smtClean="0">
                <a:ln>
                  <a:noFill/>
                </a:ln>
                <a:solidFill>
                  <a:prstClr val="black"/>
                </a:solidFill>
                <a:effectLst/>
                <a:uLnTx/>
                <a:uFillTx/>
                <a:latin typeface="Abadi" panose="020B06040201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173</a:t>
            </a:fld>
            <a:endParaRPr kumimoji="0" lang="en-GB" sz="12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1957610905"/>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1D8E56-8C44-4E31-938E-3F782FDF0EDB}" type="slidenum">
              <a:rPr lang="en-GB" smtClean="0"/>
              <a:t>174</a:t>
            </a:fld>
            <a:endParaRPr lang="en-GB"/>
          </a:p>
        </p:txBody>
      </p:sp>
    </p:spTree>
    <p:extLst>
      <p:ext uri="{BB962C8B-B14F-4D97-AF65-F5344CB8AC3E}">
        <p14:creationId xmlns:p14="http://schemas.microsoft.com/office/powerpoint/2010/main" val="1941231696"/>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710DAF-CA0E-F967-D533-E08E1F8124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B7131C-0BFD-D6AA-B800-AEC0EBFB18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AA3326-83DA-5495-F130-DB212CF54030}"/>
              </a:ext>
            </a:extLst>
          </p:cNvPr>
          <p:cNvSpPr>
            <a:spLocks noGrp="1"/>
          </p:cNvSpPr>
          <p:nvPr>
            <p:ph type="body" idx="1"/>
          </p:nvPr>
        </p:nvSpPr>
        <p:spPr/>
        <p:txBody>
          <a:bodyPr/>
          <a:lstStyle/>
          <a:p>
            <a:r>
              <a:rPr lang="en-GB"/>
              <a:t>Freddy’s is owned by Thompson Street Capital Partners. Both organizations do not publish sustainability reports.</a:t>
            </a:r>
          </a:p>
          <a:p>
            <a:endParaRPr lang="en-GB"/>
          </a:p>
        </p:txBody>
      </p:sp>
      <p:sp>
        <p:nvSpPr>
          <p:cNvPr id="4" name="Slide Number Placeholder 3">
            <a:extLst>
              <a:ext uri="{FF2B5EF4-FFF2-40B4-BE49-F238E27FC236}">
                <a16:creationId xmlns:a16="http://schemas.microsoft.com/office/drawing/2014/main" id="{CDEFE646-F6AB-FD9D-03CD-A33A78B4777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891AB-06B8-482C-BD15-0CF5CE2852E0}" type="slidenum">
              <a:rPr kumimoji="0" lang="en-GB" sz="1200" b="0" i="0" u="none" strike="noStrike" kern="1200" cap="none" spc="0" normalizeH="0" baseline="0" noProof="0" smtClean="0">
                <a:ln>
                  <a:noFill/>
                </a:ln>
                <a:solidFill>
                  <a:prstClr val="black"/>
                </a:solidFill>
                <a:effectLst/>
                <a:uLnTx/>
                <a:uFillTx/>
                <a:latin typeface="Abadi" panose="020B06040201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175</a:t>
            </a:fld>
            <a:endParaRPr kumimoji="0" lang="en-GB" sz="12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249703247"/>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1D8E56-8C44-4E31-938E-3F782FDF0EDB}" type="slidenum">
              <a:rPr lang="en-GB" smtClean="0"/>
              <a:t>176</a:t>
            </a:fld>
            <a:endParaRPr lang="en-GB"/>
          </a:p>
        </p:txBody>
      </p:sp>
    </p:spTree>
    <p:extLst>
      <p:ext uri="{BB962C8B-B14F-4D97-AF65-F5344CB8AC3E}">
        <p14:creationId xmlns:p14="http://schemas.microsoft.com/office/powerpoint/2010/main" val="2922343482"/>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F6B863-3F9D-3CC8-1116-A9B88147BC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24F780-95C4-DA98-AED8-0F92D3346E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64467A-1FD4-998F-DE42-15F954619681}"/>
              </a:ext>
            </a:extLst>
          </p:cNvPr>
          <p:cNvSpPr>
            <a:spLocks noGrp="1"/>
          </p:cNvSpPr>
          <p:nvPr>
            <p:ph type="body" idx="1"/>
          </p:nvPr>
        </p:nvSpPr>
        <p:spPr/>
        <p:txBody>
          <a:bodyPr/>
          <a:lstStyle/>
          <a:p>
            <a:endParaRPr lang="en-GB"/>
          </a:p>
          <a:p>
            <a:endParaRPr lang="en-GB"/>
          </a:p>
        </p:txBody>
      </p:sp>
      <p:sp>
        <p:nvSpPr>
          <p:cNvPr id="4" name="Slide Number Placeholder 3">
            <a:extLst>
              <a:ext uri="{FF2B5EF4-FFF2-40B4-BE49-F238E27FC236}">
                <a16:creationId xmlns:a16="http://schemas.microsoft.com/office/drawing/2014/main" id="{765FC2A7-F39C-174F-A3E0-1FA700AAA71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891AB-06B8-482C-BD15-0CF5CE2852E0}" type="slidenum">
              <a:rPr kumimoji="0" lang="en-GB" sz="1200" b="0" i="0" u="none" strike="noStrike" kern="1200" cap="none" spc="0" normalizeH="0" baseline="0" noProof="0" smtClean="0">
                <a:ln>
                  <a:noFill/>
                </a:ln>
                <a:solidFill>
                  <a:prstClr val="black"/>
                </a:solidFill>
                <a:effectLst/>
                <a:uLnTx/>
                <a:uFillTx/>
                <a:latin typeface="Abadi" panose="020B06040201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177</a:t>
            </a:fld>
            <a:endParaRPr kumimoji="0" lang="en-GB" sz="12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2689683218"/>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0B3289-6546-C931-C5C5-EE0AC88CF4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BF9348-AA64-7FED-E8A9-5B0C4349D4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A981DB-9EE5-EE77-ED85-289C36697AC8}"/>
              </a:ext>
            </a:extLst>
          </p:cNvPr>
          <p:cNvSpPr>
            <a:spLocks noGrp="1"/>
          </p:cNvSpPr>
          <p:nvPr>
            <p:ph type="body" idx="1"/>
          </p:nvPr>
        </p:nvSpPr>
        <p:spPr/>
        <p:txBody>
          <a:bodyPr/>
          <a:lstStyle/>
          <a:p>
            <a:r>
              <a:rPr lang="en-US"/>
              <a:t>Harris Teeter – https://www.harristeeter.com/i/ways-to-shop/product-tag-attributes</a:t>
            </a:r>
          </a:p>
          <a:p>
            <a:r>
              <a:rPr lang="en-US"/>
              <a:t>https://www.harristeeter.com/i/recycling-packaging</a:t>
            </a:r>
          </a:p>
          <a:p>
            <a:r>
              <a:rPr lang="en-US"/>
              <a:t>https://www.harristeeter.com/d/sustainability</a:t>
            </a:r>
          </a:p>
          <a:p>
            <a:r>
              <a:rPr lang="en-US"/>
              <a:t>https://www.harristeeter.com/i/diversity-is-the-result-of-inclusion</a:t>
            </a:r>
          </a:p>
          <a:p>
            <a:r>
              <a:rPr lang="en-US"/>
              <a:t>https://www.harristeeter.com/i/press-release-harris-teeter-to-host-supplier-diversity-summit-to-enhance-inclusion-efforts-introduce-additional-diverse-supplier-products-to-shelves-2023</a:t>
            </a:r>
          </a:p>
          <a:p>
            <a:r>
              <a:rPr lang="en-US"/>
              <a:t>https://www.harristeeter.com/d/farmers-market</a:t>
            </a:r>
          </a:p>
          <a:p>
            <a:r>
              <a:rPr lang="en-US"/>
              <a:t>https://www.harristeeter.com/i/ht-community</a:t>
            </a:r>
          </a:p>
        </p:txBody>
      </p:sp>
      <p:sp>
        <p:nvSpPr>
          <p:cNvPr id="4" name="Slide Number Placeholder 3">
            <a:extLst>
              <a:ext uri="{FF2B5EF4-FFF2-40B4-BE49-F238E27FC236}">
                <a16:creationId xmlns:a16="http://schemas.microsoft.com/office/drawing/2014/main" id="{874B6E29-DFAC-9F9F-4439-F496A61A125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6530700"/>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831946-FEFE-3C72-4D01-F8039CA543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22DA67-EAC5-B0CE-3482-906F745998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1F48BA-222E-E648-F267-CCFCD0052595}"/>
              </a:ext>
            </a:extLst>
          </p:cNvPr>
          <p:cNvSpPr>
            <a:spLocks noGrp="1"/>
          </p:cNvSpPr>
          <p:nvPr>
            <p:ph type="body" idx="1"/>
          </p:nvPr>
        </p:nvSpPr>
        <p:spPr/>
        <p:txBody>
          <a:bodyPr/>
          <a:lstStyle/>
          <a:p>
            <a:r>
              <a:rPr lang="en-US"/>
              <a:t>Harris Teeter – https://www.harristeeter.com/i/ways-to-shop/product-tag-attributes</a:t>
            </a:r>
          </a:p>
          <a:p>
            <a:r>
              <a:rPr lang="en-US"/>
              <a:t>https://www.harristeeter.com/i/recycling-packaging</a:t>
            </a:r>
          </a:p>
          <a:p>
            <a:r>
              <a:rPr lang="en-US"/>
              <a:t>https://www.harristeeter.com/d/sustainability</a:t>
            </a:r>
          </a:p>
          <a:p>
            <a:r>
              <a:rPr lang="en-US"/>
              <a:t>https://www.harristeeter.com/i/diversity-is-the-result-of-inclusion</a:t>
            </a:r>
          </a:p>
          <a:p>
            <a:r>
              <a:rPr lang="en-US"/>
              <a:t>https://www.harristeeter.com/i/press-release-harris-teeter-to-host-supplier-diversity-summit-to-enhance-inclusion-efforts-introduce-additional-diverse-supplier-products-to-shelves-2023</a:t>
            </a:r>
          </a:p>
          <a:p>
            <a:r>
              <a:rPr lang="en-US"/>
              <a:t>https://www.harristeeter.com/d/farmers-market</a:t>
            </a:r>
          </a:p>
          <a:p>
            <a:r>
              <a:rPr lang="en-US"/>
              <a:t>https://www.harristeeter.com/i/ht-community</a:t>
            </a:r>
          </a:p>
        </p:txBody>
      </p:sp>
      <p:sp>
        <p:nvSpPr>
          <p:cNvPr id="4" name="Slide Number Placeholder 3">
            <a:extLst>
              <a:ext uri="{FF2B5EF4-FFF2-40B4-BE49-F238E27FC236}">
                <a16:creationId xmlns:a16="http://schemas.microsoft.com/office/drawing/2014/main" id="{AD75B4DE-0B6F-3F08-6D47-DA6FE339F21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10528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AF8A21-AB4A-9FC8-62CD-45EA4E54BF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B730B4-5C3C-5CC6-453D-4AEC9AA157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42872E-E380-9409-F5B6-914D4558813A}"/>
              </a:ext>
            </a:extLst>
          </p:cNvPr>
          <p:cNvSpPr>
            <a:spLocks noGrp="1"/>
          </p:cNvSpPr>
          <p:nvPr>
            <p:ph type="body" idx="1"/>
          </p:nvPr>
        </p:nvSpPr>
        <p:spPr/>
        <p:txBody>
          <a:bodyPr/>
          <a:lstStyle/>
          <a:p>
            <a:r>
              <a:rPr lang="en-US"/>
              <a:t>Ahold Delhaize - https://media.aholddelhaize.com/media/vx4jueua/ad-ar2023-annual-report.pdf?t=638447069515930000</a:t>
            </a:r>
          </a:p>
          <a:p>
            <a:endParaRPr lang="en-GB"/>
          </a:p>
          <a:p>
            <a:endParaRPr lang="en-GB"/>
          </a:p>
        </p:txBody>
      </p:sp>
      <p:sp>
        <p:nvSpPr>
          <p:cNvPr id="4" name="Slide Number Placeholder 3">
            <a:extLst>
              <a:ext uri="{FF2B5EF4-FFF2-40B4-BE49-F238E27FC236}">
                <a16:creationId xmlns:a16="http://schemas.microsoft.com/office/drawing/2014/main" id="{15BF11BF-AF28-E805-9914-7E2A18C0FEC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9774425"/>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1D8E56-8C44-4E31-938E-3F782FDF0EDB}" type="slidenum">
              <a:rPr lang="en-GB" smtClean="0"/>
              <a:t>180</a:t>
            </a:fld>
            <a:endParaRPr lang="en-GB"/>
          </a:p>
        </p:txBody>
      </p:sp>
    </p:spTree>
    <p:extLst>
      <p:ext uri="{BB962C8B-B14F-4D97-AF65-F5344CB8AC3E}">
        <p14:creationId xmlns:p14="http://schemas.microsoft.com/office/powerpoint/2010/main" val="2856278348"/>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A58120-54EC-F817-883A-4B99D56D46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1AC11D-93B7-842C-6D43-0520A9BFA0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5888FC-946B-B986-8C94-BD01F9D7E337}"/>
              </a:ext>
            </a:extLst>
          </p:cNvPr>
          <p:cNvSpPr>
            <a:spLocks noGrp="1"/>
          </p:cNvSpPr>
          <p:nvPr>
            <p:ph type="body" idx="1"/>
          </p:nvPr>
        </p:nvSpPr>
        <p:spPr/>
        <p:txBody>
          <a:bodyPr/>
          <a:lstStyle/>
          <a:p>
            <a:endParaRPr lang="en-GB"/>
          </a:p>
          <a:p>
            <a:endParaRPr lang="en-GB"/>
          </a:p>
        </p:txBody>
      </p:sp>
      <p:sp>
        <p:nvSpPr>
          <p:cNvPr id="4" name="Slide Number Placeholder 3">
            <a:extLst>
              <a:ext uri="{FF2B5EF4-FFF2-40B4-BE49-F238E27FC236}">
                <a16:creationId xmlns:a16="http://schemas.microsoft.com/office/drawing/2014/main" id="{1F84835A-1D16-0E98-BAC3-D39046A73C8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891AB-06B8-482C-BD15-0CF5CE2852E0}" type="slidenum">
              <a:rPr kumimoji="0" lang="en-GB" sz="1200" b="0" i="0" u="none" strike="noStrike" kern="1200" cap="none" spc="0" normalizeH="0" baseline="0" noProof="0" smtClean="0">
                <a:ln>
                  <a:noFill/>
                </a:ln>
                <a:solidFill>
                  <a:prstClr val="black"/>
                </a:solidFill>
                <a:effectLst/>
                <a:uLnTx/>
                <a:uFillTx/>
                <a:latin typeface="Abadi" panose="020B06040201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181</a:t>
            </a:fld>
            <a:endParaRPr kumimoji="0" lang="en-GB" sz="12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1747954646"/>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46316A-94D9-20B8-6EE8-EDC746C59A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90E212-120C-C1F3-E693-7161558C34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C8ECD1-74CE-2433-DD73-016D748C8253}"/>
              </a:ext>
            </a:extLst>
          </p:cNvPr>
          <p:cNvSpPr>
            <a:spLocks noGrp="1"/>
          </p:cNvSpPr>
          <p:nvPr>
            <p:ph type="body" idx="1"/>
          </p:nvPr>
        </p:nvSpPr>
        <p:spPr/>
        <p:txBody>
          <a:bodyPr/>
          <a:lstStyle/>
          <a:p>
            <a:r>
              <a:rPr lang="en-US"/>
              <a:t>HCA Healthcare 2025 Annual Impact Report: https://</a:t>
            </a:r>
            <a:r>
              <a:rPr lang="en-US" err="1"/>
              <a:t>www.hcahealthcareimpact.com</a:t>
            </a:r>
            <a:r>
              <a:rPr lang="en-US"/>
              <a:t>/wp-content/uploads/2025/03/hca-healthcare-impact-report-2025.pdf</a:t>
            </a:r>
          </a:p>
        </p:txBody>
      </p:sp>
      <p:sp>
        <p:nvSpPr>
          <p:cNvPr id="4" name="Slide Number Placeholder 3">
            <a:extLst>
              <a:ext uri="{FF2B5EF4-FFF2-40B4-BE49-F238E27FC236}">
                <a16:creationId xmlns:a16="http://schemas.microsoft.com/office/drawing/2014/main" id="{D9C2FB5A-C0EE-DFC0-7BB7-91285207336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9257800"/>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3A259D-4E3A-2D97-0584-9867F10001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56E315-8EFF-0AA7-E2F4-4113C40755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13CD8A-0C02-ED67-0F61-60C76E0E69D8}"/>
              </a:ext>
            </a:extLst>
          </p:cNvPr>
          <p:cNvSpPr>
            <a:spLocks noGrp="1"/>
          </p:cNvSpPr>
          <p:nvPr>
            <p:ph type="body" idx="1"/>
          </p:nvPr>
        </p:nvSpPr>
        <p:spPr/>
        <p:txBody>
          <a:bodyPr/>
          <a:lstStyle/>
          <a:p>
            <a:r>
              <a:rPr lang="en-US"/>
              <a:t>HCA Healthcare 2025 Annual Impact Report: https://</a:t>
            </a:r>
            <a:r>
              <a:rPr lang="en-US" err="1"/>
              <a:t>www.hcahealthcareimpact.com</a:t>
            </a:r>
            <a:r>
              <a:rPr lang="en-US"/>
              <a:t>/wp-content/uploads/2025/03/hca-healthcare-impact-report-2025.pdf</a:t>
            </a:r>
          </a:p>
        </p:txBody>
      </p:sp>
      <p:sp>
        <p:nvSpPr>
          <p:cNvPr id="4" name="Slide Number Placeholder 3">
            <a:extLst>
              <a:ext uri="{FF2B5EF4-FFF2-40B4-BE49-F238E27FC236}">
                <a16:creationId xmlns:a16="http://schemas.microsoft.com/office/drawing/2014/main" id="{0CEC5CA9-17C6-D143-C5E0-3642CEB9A74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1294979"/>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1D8E56-8C44-4E31-938E-3F782FDF0EDB}" type="slidenum">
              <a:rPr lang="en-GB" smtClean="0"/>
              <a:t>184</a:t>
            </a:fld>
            <a:endParaRPr lang="en-GB"/>
          </a:p>
        </p:txBody>
      </p:sp>
    </p:spTree>
    <p:extLst>
      <p:ext uri="{BB962C8B-B14F-4D97-AF65-F5344CB8AC3E}">
        <p14:creationId xmlns:p14="http://schemas.microsoft.com/office/powerpoint/2010/main" val="2517400101"/>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5B6BF6-B28D-1E5B-580E-2519F42564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AE38F8-4294-81E5-C0DA-39993F5C46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7E21E5-662D-FE92-5816-A4D39B30F37D}"/>
              </a:ext>
            </a:extLst>
          </p:cNvPr>
          <p:cNvSpPr>
            <a:spLocks noGrp="1"/>
          </p:cNvSpPr>
          <p:nvPr>
            <p:ph type="body" idx="1"/>
          </p:nvPr>
        </p:nvSpPr>
        <p:spPr/>
        <p:txBody>
          <a:bodyPr/>
          <a:lstStyle/>
          <a:p>
            <a:endParaRPr lang="en-GB"/>
          </a:p>
          <a:p>
            <a:endParaRPr lang="en-GB"/>
          </a:p>
        </p:txBody>
      </p:sp>
      <p:sp>
        <p:nvSpPr>
          <p:cNvPr id="4" name="Slide Number Placeholder 3">
            <a:extLst>
              <a:ext uri="{FF2B5EF4-FFF2-40B4-BE49-F238E27FC236}">
                <a16:creationId xmlns:a16="http://schemas.microsoft.com/office/drawing/2014/main" id="{C1E3AD9B-E1E9-9E84-5D11-1E830A145CF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891AB-06B8-482C-BD15-0CF5CE2852E0}" type="slidenum">
              <a:rPr kumimoji="0" lang="en-GB" sz="1200" b="0" i="0" u="none" strike="noStrike" kern="1200" cap="none" spc="0" normalizeH="0" baseline="0" noProof="0" smtClean="0">
                <a:ln>
                  <a:noFill/>
                </a:ln>
                <a:solidFill>
                  <a:prstClr val="black"/>
                </a:solidFill>
                <a:effectLst/>
                <a:uLnTx/>
                <a:uFillTx/>
                <a:latin typeface="Abadi" panose="020B06040201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185</a:t>
            </a:fld>
            <a:endParaRPr kumimoji="0" lang="en-GB" sz="12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262573496"/>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71F822-CBDE-2DBA-9D71-6CBAD5B84A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0689EB-45CE-B62F-FA5C-F8402A6CF3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81823F-DA8E-EC23-077D-FAB515390C72}"/>
              </a:ext>
            </a:extLst>
          </p:cNvPr>
          <p:cNvSpPr>
            <a:spLocks noGrp="1"/>
          </p:cNvSpPr>
          <p:nvPr>
            <p:ph type="body" idx="1"/>
          </p:nvPr>
        </p:nvSpPr>
        <p:spPr/>
        <p:txBody>
          <a:bodyPr/>
          <a:lstStyle/>
          <a:p>
            <a:r>
              <a:rPr lang="en-US"/>
              <a:t>H-E-B: https://ourtexasourfuture.com/</a:t>
            </a:r>
          </a:p>
        </p:txBody>
      </p:sp>
      <p:sp>
        <p:nvSpPr>
          <p:cNvPr id="4" name="Slide Number Placeholder 3">
            <a:extLst>
              <a:ext uri="{FF2B5EF4-FFF2-40B4-BE49-F238E27FC236}">
                <a16:creationId xmlns:a16="http://schemas.microsoft.com/office/drawing/2014/main" id="{2837E14A-0D48-91C0-A647-D946F0D78B2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5456573"/>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264090-9ED8-521A-CCD1-88925D4480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43AA56-BDF1-E167-1637-FB9B9CE8C7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E4D815-F00D-1477-8DFA-AC8D438BCA4D}"/>
              </a:ext>
            </a:extLst>
          </p:cNvPr>
          <p:cNvSpPr>
            <a:spLocks noGrp="1"/>
          </p:cNvSpPr>
          <p:nvPr>
            <p:ph type="body" idx="1"/>
          </p:nvPr>
        </p:nvSpPr>
        <p:spPr/>
        <p:txBody>
          <a:bodyPr/>
          <a:lstStyle/>
          <a:p>
            <a:r>
              <a:rPr lang="en-US"/>
              <a:t>H-E-B: https://ourtexasourfuture.com/</a:t>
            </a:r>
          </a:p>
        </p:txBody>
      </p:sp>
      <p:sp>
        <p:nvSpPr>
          <p:cNvPr id="4" name="Slide Number Placeholder 3">
            <a:extLst>
              <a:ext uri="{FF2B5EF4-FFF2-40B4-BE49-F238E27FC236}">
                <a16:creationId xmlns:a16="http://schemas.microsoft.com/office/drawing/2014/main" id="{0BE4CBED-9B73-8EAA-0E4B-4C02E6B87C4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1530282"/>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1D8E56-8C44-4E31-938E-3F782FDF0EDB}" type="slidenum">
              <a:rPr lang="en-GB" smtClean="0"/>
              <a:t>188</a:t>
            </a:fld>
            <a:endParaRPr lang="en-GB"/>
          </a:p>
        </p:txBody>
      </p:sp>
    </p:spTree>
    <p:extLst>
      <p:ext uri="{BB962C8B-B14F-4D97-AF65-F5344CB8AC3E}">
        <p14:creationId xmlns:p14="http://schemas.microsoft.com/office/powerpoint/2010/main" val="3971192597"/>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945E2B-2D59-29CD-5AE1-36BEB2D06E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52FA1E-107E-3139-C814-77F0BCE870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52C771-CD21-86DD-9C57-1AFB64F5E96B}"/>
              </a:ext>
            </a:extLst>
          </p:cNvPr>
          <p:cNvSpPr>
            <a:spLocks noGrp="1"/>
          </p:cNvSpPr>
          <p:nvPr>
            <p:ph type="body" idx="1"/>
          </p:nvPr>
        </p:nvSpPr>
        <p:spPr/>
        <p:txBody>
          <a:bodyPr/>
          <a:lstStyle/>
          <a:p>
            <a:endParaRPr lang="en-GB"/>
          </a:p>
          <a:p>
            <a:endParaRPr lang="en-GB"/>
          </a:p>
        </p:txBody>
      </p:sp>
      <p:sp>
        <p:nvSpPr>
          <p:cNvPr id="4" name="Slide Number Placeholder 3">
            <a:extLst>
              <a:ext uri="{FF2B5EF4-FFF2-40B4-BE49-F238E27FC236}">
                <a16:creationId xmlns:a16="http://schemas.microsoft.com/office/drawing/2014/main" id="{943C6E44-C1E9-C89F-0BB6-999BFC375D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891AB-06B8-482C-BD15-0CF5CE2852E0}" type="slidenum">
              <a:rPr kumimoji="0" lang="en-GB" sz="1200" b="0" i="0" u="none" strike="noStrike" kern="1200" cap="none" spc="0" normalizeH="0" baseline="0" noProof="0" smtClean="0">
                <a:ln>
                  <a:noFill/>
                </a:ln>
                <a:solidFill>
                  <a:prstClr val="black"/>
                </a:solidFill>
                <a:effectLst/>
                <a:uLnTx/>
                <a:uFillTx/>
                <a:latin typeface="Abadi" panose="020B06040201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189</a:t>
            </a:fld>
            <a:endParaRPr kumimoji="0" lang="en-GB" sz="12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31167423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D8FA60-244D-63B9-F1C4-E5088DAD54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AB4AE8-D6F9-0533-CC76-9FCE350963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10A334-15DE-0112-8569-CC75811A6169}"/>
              </a:ext>
            </a:extLst>
          </p:cNvPr>
          <p:cNvSpPr>
            <a:spLocks noGrp="1"/>
          </p:cNvSpPr>
          <p:nvPr>
            <p:ph type="body" idx="1"/>
          </p:nvPr>
        </p:nvSpPr>
        <p:spPr/>
        <p:txBody>
          <a:bodyPr/>
          <a:lstStyle/>
          <a:p>
            <a:r>
              <a:rPr lang="en-US"/>
              <a:t>Ahold Delhaize - https://media.aholddelhaize.com/media/vx4jueua/ad-ar2023-annual-report.pdf?t=638447069515930000</a:t>
            </a:r>
          </a:p>
          <a:p>
            <a:endParaRPr lang="en-GB"/>
          </a:p>
        </p:txBody>
      </p:sp>
      <p:sp>
        <p:nvSpPr>
          <p:cNvPr id="4" name="Slide Number Placeholder 3">
            <a:extLst>
              <a:ext uri="{FF2B5EF4-FFF2-40B4-BE49-F238E27FC236}">
                <a16:creationId xmlns:a16="http://schemas.microsoft.com/office/drawing/2014/main" id="{A290F561-4C0C-BB44-9D22-431A9CDED43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5505010"/>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F55333-31D0-DEB3-8282-D69D244B8D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E3AF25-178B-56EF-1D13-97E59D3C49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4A1DCD-0CA5-92BC-41CE-1EAE5C14C4A1}"/>
              </a:ext>
            </a:extLst>
          </p:cNvPr>
          <p:cNvSpPr>
            <a:spLocks noGrp="1"/>
          </p:cNvSpPr>
          <p:nvPr>
            <p:ph type="body" idx="1"/>
          </p:nvPr>
        </p:nvSpPr>
        <p:spPr/>
        <p:txBody>
          <a:bodyPr/>
          <a:lstStyle/>
          <a:p>
            <a:r>
              <a:rPr lang="en-US"/>
              <a:t>Hershey Entertainment &amp; Resorts - https://www.hersheyentertainmentandresorts.com/assets/pdf/environmental-social-governance-report-2021.pdf</a:t>
            </a:r>
          </a:p>
        </p:txBody>
      </p:sp>
      <p:sp>
        <p:nvSpPr>
          <p:cNvPr id="4" name="Slide Number Placeholder 3">
            <a:extLst>
              <a:ext uri="{FF2B5EF4-FFF2-40B4-BE49-F238E27FC236}">
                <a16:creationId xmlns:a16="http://schemas.microsoft.com/office/drawing/2014/main" id="{8C5B47DC-3D3E-645F-E79E-784B35E6C9B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9767856"/>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BFDBE6-FEDB-96FE-1BC3-65B407C4E3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D4DF08-8FA6-E4D8-BAD2-DFBF737E73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E0FC48-430C-D38B-CC6B-E2358AD82250}"/>
              </a:ext>
            </a:extLst>
          </p:cNvPr>
          <p:cNvSpPr>
            <a:spLocks noGrp="1"/>
          </p:cNvSpPr>
          <p:nvPr>
            <p:ph type="body" idx="1"/>
          </p:nvPr>
        </p:nvSpPr>
        <p:spPr/>
        <p:txBody>
          <a:bodyPr/>
          <a:lstStyle/>
          <a:p>
            <a:r>
              <a:rPr lang="en-US"/>
              <a:t>Hershey Entertainment &amp; Resorts - https://www.hersheyentertainmentandresorts.com/assets/pdf/environmental-social-governance-report-2021.pdf</a:t>
            </a:r>
          </a:p>
        </p:txBody>
      </p:sp>
      <p:sp>
        <p:nvSpPr>
          <p:cNvPr id="4" name="Slide Number Placeholder 3">
            <a:extLst>
              <a:ext uri="{FF2B5EF4-FFF2-40B4-BE49-F238E27FC236}">
                <a16:creationId xmlns:a16="http://schemas.microsoft.com/office/drawing/2014/main" id="{C8CDEE7A-2C49-4376-ECF6-21ED800D3B4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5118249"/>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1D8E56-8C44-4E31-938E-3F782FDF0EDB}" type="slidenum">
              <a:rPr lang="en-GB" smtClean="0"/>
              <a:t>192</a:t>
            </a:fld>
            <a:endParaRPr lang="en-GB"/>
          </a:p>
        </p:txBody>
      </p:sp>
    </p:spTree>
    <p:extLst>
      <p:ext uri="{BB962C8B-B14F-4D97-AF65-F5344CB8AC3E}">
        <p14:creationId xmlns:p14="http://schemas.microsoft.com/office/powerpoint/2010/main" val="2870411013"/>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A736B7-3F19-8D76-2EFE-08D68139B6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4DE271-B8D9-A10F-DB87-8F348E5848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95EADF-2650-6777-9C7C-D6B953CB9344}"/>
              </a:ext>
            </a:extLst>
          </p:cNvPr>
          <p:cNvSpPr>
            <a:spLocks noGrp="1"/>
          </p:cNvSpPr>
          <p:nvPr>
            <p:ph type="body" idx="1"/>
          </p:nvPr>
        </p:nvSpPr>
        <p:spPr/>
        <p:txBody>
          <a:bodyPr/>
          <a:lstStyle/>
          <a:p>
            <a:endParaRPr lang="en-GB"/>
          </a:p>
          <a:p>
            <a:endParaRPr lang="en-GB"/>
          </a:p>
        </p:txBody>
      </p:sp>
      <p:sp>
        <p:nvSpPr>
          <p:cNvPr id="4" name="Slide Number Placeholder 3">
            <a:extLst>
              <a:ext uri="{FF2B5EF4-FFF2-40B4-BE49-F238E27FC236}">
                <a16:creationId xmlns:a16="http://schemas.microsoft.com/office/drawing/2014/main" id="{35E298DB-979F-ED39-5E52-50B684FD930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891AB-06B8-482C-BD15-0CF5CE2852E0}" type="slidenum">
              <a:rPr kumimoji="0" lang="en-GB" sz="1200" b="0" i="0" u="none" strike="noStrike" kern="1200" cap="none" spc="0" normalizeH="0" baseline="0" noProof="0" smtClean="0">
                <a:ln>
                  <a:noFill/>
                </a:ln>
                <a:solidFill>
                  <a:prstClr val="black"/>
                </a:solidFill>
                <a:effectLst/>
                <a:uLnTx/>
                <a:uFillTx/>
                <a:latin typeface="Abadi" panose="020B06040201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193</a:t>
            </a:fld>
            <a:endParaRPr kumimoji="0" lang="en-GB" sz="12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2334050993"/>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656072-FB01-721E-755F-69814006B1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26FE0D-6F6F-4602-B6E6-07A226E475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AC91B1-E2E4-6CD5-3AA2-EF211DA8478B}"/>
              </a:ext>
            </a:extLst>
          </p:cNvPr>
          <p:cNvSpPr>
            <a:spLocks noGrp="1"/>
          </p:cNvSpPr>
          <p:nvPr>
            <p:ph type="body" idx="1"/>
          </p:nvPr>
        </p:nvSpPr>
        <p:spPr/>
        <p:txBody>
          <a:bodyPr/>
          <a:lstStyle/>
          <a:p>
            <a:r>
              <a:rPr lang="en-US"/>
              <a:t>The Home Depot 2024 Living Our Values Report: https://</a:t>
            </a:r>
            <a:r>
              <a:rPr lang="en-US" err="1"/>
              <a:t>corporate.homedepot.com</a:t>
            </a:r>
            <a:r>
              <a:rPr lang="en-US"/>
              <a:t>/sites/default/files/2025-08/2025_Home%20Depot_Living_Our_Values.pdf</a:t>
            </a:r>
          </a:p>
        </p:txBody>
      </p:sp>
      <p:sp>
        <p:nvSpPr>
          <p:cNvPr id="4" name="Slide Number Placeholder 3">
            <a:extLst>
              <a:ext uri="{FF2B5EF4-FFF2-40B4-BE49-F238E27FC236}">
                <a16:creationId xmlns:a16="http://schemas.microsoft.com/office/drawing/2014/main" id="{8005366B-2073-3FA3-DAF8-DD19AA0C40B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2844117"/>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ADEF66-4EE6-0118-BECF-B2828C44AF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95CB21-22C3-79C3-E773-EC7F3D8CD9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7A916D-E862-2AAE-9E35-D81EFE4AAD45}"/>
              </a:ext>
            </a:extLst>
          </p:cNvPr>
          <p:cNvSpPr>
            <a:spLocks noGrp="1"/>
          </p:cNvSpPr>
          <p:nvPr>
            <p:ph type="body" idx="1"/>
          </p:nvPr>
        </p:nvSpPr>
        <p:spPr/>
        <p:txBody>
          <a:bodyPr/>
          <a:lstStyle/>
          <a:p>
            <a:r>
              <a:rPr lang="en-US"/>
              <a:t>The Home Depot 2024 Living Our Values Report: https://</a:t>
            </a:r>
            <a:r>
              <a:rPr lang="en-US" err="1"/>
              <a:t>corporate.homedepot.com</a:t>
            </a:r>
            <a:r>
              <a:rPr lang="en-US"/>
              <a:t>/sites/default/files/2025-08/2025_Home%20Depot_Living_Our_Values.pdf</a:t>
            </a:r>
          </a:p>
        </p:txBody>
      </p:sp>
      <p:sp>
        <p:nvSpPr>
          <p:cNvPr id="4" name="Slide Number Placeholder 3">
            <a:extLst>
              <a:ext uri="{FF2B5EF4-FFF2-40B4-BE49-F238E27FC236}">
                <a16:creationId xmlns:a16="http://schemas.microsoft.com/office/drawing/2014/main" id="{86699608-C1B9-2AAF-0F8D-FF6FCC9F66D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7881385"/>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CFACD8-A616-AEE0-5F9A-EE0736C646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1B0DCE-BA7F-4E9E-7817-18B2E02100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96D137-FCC3-6E08-57AD-925E9C296C1A}"/>
              </a:ext>
            </a:extLst>
          </p:cNvPr>
          <p:cNvSpPr>
            <a:spLocks noGrp="1"/>
          </p:cNvSpPr>
          <p:nvPr>
            <p:ph type="body" idx="1"/>
          </p:nvPr>
        </p:nvSpPr>
        <p:spPr/>
        <p:txBody>
          <a:bodyPr/>
          <a:lstStyle/>
          <a:p>
            <a:r>
              <a:rPr lang="en-US"/>
              <a:t>The Home Depot 2024 Living Our Values Report: https://</a:t>
            </a:r>
            <a:r>
              <a:rPr lang="en-US" err="1"/>
              <a:t>corporate.homedepot.com</a:t>
            </a:r>
            <a:r>
              <a:rPr lang="en-US"/>
              <a:t>/sites/default/files/2025-08/2025_Home%20Depot_Living_Our_Values.pdf</a:t>
            </a:r>
          </a:p>
        </p:txBody>
      </p:sp>
      <p:sp>
        <p:nvSpPr>
          <p:cNvPr id="4" name="Slide Number Placeholder 3">
            <a:extLst>
              <a:ext uri="{FF2B5EF4-FFF2-40B4-BE49-F238E27FC236}">
                <a16:creationId xmlns:a16="http://schemas.microsoft.com/office/drawing/2014/main" id="{F15E59D1-E069-A720-E27D-308B57FFE2B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7364410"/>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1D8E56-8C44-4E31-938E-3F782FDF0EDB}" type="slidenum">
              <a:rPr lang="en-GB" smtClean="0"/>
              <a:t>197</a:t>
            </a:fld>
            <a:endParaRPr lang="en-GB"/>
          </a:p>
        </p:txBody>
      </p:sp>
    </p:spTree>
    <p:extLst>
      <p:ext uri="{BB962C8B-B14F-4D97-AF65-F5344CB8AC3E}">
        <p14:creationId xmlns:p14="http://schemas.microsoft.com/office/powerpoint/2010/main" val="3713947588"/>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07754F-0739-8F3A-68E2-729752B503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ABB29A-9450-CD8E-5D6E-87DBBF730A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A7643E-00FC-2EE7-1DE4-1BD2F3608D92}"/>
              </a:ext>
            </a:extLst>
          </p:cNvPr>
          <p:cNvSpPr>
            <a:spLocks noGrp="1"/>
          </p:cNvSpPr>
          <p:nvPr>
            <p:ph type="body" idx="1"/>
          </p:nvPr>
        </p:nvSpPr>
        <p:spPr/>
        <p:txBody>
          <a:bodyPr/>
          <a:lstStyle/>
          <a:p>
            <a:endParaRPr lang="en-GB"/>
          </a:p>
          <a:p>
            <a:endParaRPr lang="en-GB"/>
          </a:p>
        </p:txBody>
      </p:sp>
      <p:sp>
        <p:nvSpPr>
          <p:cNvPr id="4" name="Slide Number Placeholder 3">
            <a:extLst>
              <a:ext uri="{FF2B5EF4-FFF2-40B4-BE49-F238E27FC236}">
                <a16:creationId xmlns:a16="http://schemas.microsoft.com/office/drawing/2014/main" id="{4FA66096-1DA1-8C80-D354-4A469155394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891AB-06B8-482C-BD15-0CF5CE2852E0}" type="slidenum">
              <a:rPr kumimoji="0" lang="en-GB" sz="1200" b="0" i="0" u="none" strike="noStrike" kern="1200" cap="none" spc="0" normalizeH="0" baseline="0" noProof="0" smtClean="0">
                <a:ln>
                  <a:noFill/>
                </a:ln>
                <a:solidFill>
                  <a:prstClr val="black"/>
                </a:solidFill>
                <a:effectLst/>
                <a:uLnTx/>
                <a:uFillTx/>
                <a:latin typeface="Abadi" panose="020B06040201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198</a:t>
            </a:fld>
            <a:endParaRPr kumimoji="0" lang="en-GB" sz="12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216565023"/>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0BD7E3-2E41-AF30-EF00-D470E0A593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15D3F3-970C-833C-C120-7318E729B2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3EEA9C-2B9C-46C7-0F51-56B8DF9EE025}"/>
              </a:ext>
            </a:extLst>
          </p:cNvPr>
          <p:cNvSpPr>
            <a:spLocks noGrp="1"/>
          </p:cNvSpPr>
          <p:nvPr>
            <p:ph type="body" idx="1"/>
          </p:nvPr>
        </p:nvSpPr>
        <p:spPr/>
        <p:txBody>
          <a:bodyPr/>
          <a:lstStyle/>
          <a:p>
            <a:r>
              <a:rPr lang="en-US"/>
              <a:t>Hy Vee Sustainability: https://</a:t>
            </a:r>
            <a:r>
              <a:rPr lang="en-US" err="1"/>
              <a:t>www.hy-vee.com</a:t>
            </a:r>
            <a:r>
              <a:rPr lang="en-US"/>
              <a:t>/corporate/our-company/sustainability/</a:t>
            </a:r>
          </a:p>
        </p:txBody>
      </p:sp>
      <p:sp>
        <p:nvSpPr>
          <p:cNvPr id="4" name="Slide Number Placeholder 3">
            <a:extLst>
              <a:ext uri="{FF2B5EF4-FFF2-40B4-BE49-F238E27FC236}">
                <a16:creationId xmlns:a16="http://schemas.microsoft.com/office/drawing/2014/main" id="{50B71C69-D965-A0AD-19CB-AD64A1F0A41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21826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834DAD-DF98-44E2-A25C-0E8DEB5DEE33}" type="slidenum">
              <a:rPr kumimoji="0" lang="en-US" sz="1200" b="0" i="0" u="none" strike="noStrike" kern="1200" cap="none" spc="0" normalizeH="0" baseline="0" noProof="0" smtClean="0">
                <a:ln>
                  <a:noFill/>
                </a:ln>
                <a:solidFill>
                  <a:prstClr val="black"/>
                </a:solidFill>
                <a:effectLst/>
                <a:uLnTx/>
                <a:uFillTx/>
                <a:latin typeface="Gilroy Medium" panose="00000600000000000000" pitchFamily="50"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Gilroy Medium" panose="00000600000000000000" pitchFamily="50" charset="0"/>
              <a:ea typeface="+mn-ea"/>
              <a:cs typeface="+mn-cs"/>
            </a:endParaRPr>
          </a:p>
        </p:txBody>
      </p:sp>
    </p:spTree>
    <p:extLst>
      <p:ext uri="{BB962C8B-B14F-4D97-AF65-F5344CB8AC3E}">
        <p14:creationId xmlns:p14="http://schemas.microsoft.com/office/powerpoint/2010/main" val="237671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82EED4-CECD-9A7F-0B5B-404B6EE910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31CB6D-F486-5BD9-1A1F-98E5D1B8A2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9E3B55-3201-AC97-D0A8-D3657ADB60B1}"/>
              </a:ext>
            </a:extLst>
          </p:cNvPr>
          <p:cNvSpPr>
            <a:spLocks noGrp="1"/>
          </p:cNvSpPr>
          <p:nvPr>
            <p:ph type="body" idx="1"/>
          </p:nvPr>
        </p:nvSpPr>
        <p:spPr/>
        <p:txBody>
          <a:bodyPr/>
          <a:lstStyle/>
          <a:p>
            <a:r>
              <a:rPr lang="en-US"/>
              <a:t>Ahold Delhaize - https://media.aholddelhaize.com/media/vx4jueua/ad-ar2023-annual-report.pdf?t=638447069515930000</a:t>
            </a:r>
          </a:p>
          <a:p>
            <a:endParaRPr lang="en-GB"/>
          </a:p>
        </p:txBody>
      </p:sp>
      <p:sp>
        <p:nvSpPr>
          <p:cNvPr id="4" name="Slide Number Placeholder 3">
            <a:extLst>
              <a:ext uri="{FF2B5EF4-FFF2-40B4-BE49-F238E27FC236}">
                <a16:creationId xmlns:a16="http://schemas.microsoft.com/office/drawing/2014/main" id="{B5778275-3519-6325-DEA9-8877A6ED330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0271731"/>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7D831B-4826-B28D-EC32-54F9DC2C32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BF1C5F-E745-8196-FBA8-699CFECF7D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6A810E-14E5-D44C-8B15-C3A18FC322C8}"/>
              </a:ext>
            </a:extLst>
          </p:cNvPr>
          <p:cNvSpPr>
            <a:spLocks noGrp="1"/>
          </p:cNvSpPr>
          <p:nvPr>
            <p:ph type="body" idx="1"/>
          </p:nvPr>
        </p:nvSpPr>
        <p:spPr/>
        <p:txBody>
          <a:bodyPr/>
          <a:lstStyle/>
          <a:p>
            <a:r>
              <a:rPr lang="en-US"/>
              <a:t>Hy Vee Sustainability: https://</a:t>
            </a:r>
            <a:r>
              <a:rPr lang="en-US" err="1"/>
              <a:t>www.hy-vee.com</a:t>
            </a:r>
            <a:r>
              <a:rPr lang="en-US"/>
              <a:t>/corporate/our-company/sustainability/</a:t>
            </a:r>
          </a:p>
        </p:txBody>
      </p:sp>
      <p:sp>
        <p:nvSpPr>
          <p:cNvPr id="4" name="Slide Number Placeholder 3">
            <a:extLst>
              <a:ext uri="{FF2B5EF4-FFF2-40B4-BE49-F238E27FC236}">
                <a16:creationId xmlns:a16="http://schemas.microsoft.com/office/drawing/2014/main" id="{83F87CF7-C32E-21DD-1580-BE7E13FEE32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6031806"/>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1D8E56-8C44-4E31-938E-3F782FDF0EDB}" type="slidenum">
              <a:rPr lang="en-GB" smtClean="0"/>
              <a:t>201</a:t>
            </a:fld>
            <a:endParaRPr lang="en-GB"/>
          </a:p>
        </p:txBody>
      </p:sp>
    </p:spTree>
    <p:extLst>
      <p:ext uri="{BB962C8B-B14F-4D97-AF65-F5344CB8AC3E}">
        <p14:creationId xmlns:p14="http://schemas.microsoft.com/office/powerpoint/2010/main" val="3839662006"/>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C4BE11-E6E3-1068-142C-5BA072DE2C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6C7749-B3F8-EFBB-03A9-05E8DE11F7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0617A1-A530-7E46-6EEE-B964E6F8B626}"/>
              </a:ext>
            </a:extLst>
          </p:cNvPr>
          <p:cNvSpPr>
            <a:spLocks noGrp="1"/>
          </p:cNvSpPr>
          <p:nvPr>
            <p:ph type="body" idx="1"/>
          </p:nvPr>
        </p:nvSpPr>
        <p:spPr/>
        <p:txBody>
          <a:bodyPr/>
          <a:lstStyle/>
          <a:p>
            <a:endParaRPr lang="en-GB"/>
          </a:p>
          <a:p>
            <a:endParaRPr lang="en-GB"/>
          </a:p>
        </p:txBody>
      </p:sp>
      <p:sp>
        <p:nvSpPr>
          <p:cNvPr id="4" name="Slide Number Placeholder 3">
            <a:extLst>
              <a:ext uri="{FF2B5EF4-FFF2-40B4-BE49-F238E27FC236}">
                <a16:creationId xmlns:a16="http://schemas.microsoft.com/office/drawing/2014/main" id="{14210E5D-1320-A355-142F-CAEC45B78BE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891AB-06B8-482C-BD15-0CF5CE2852E0}" type="slidenum">
              <a:rPr kumimoji="0" lang="en-GB" sz="1200" b="0" i="0" u="none" strike="noStrike" kern="1200" cap="none" spc="0" normalizeH="0" baseline="0" noProof="0" smtClean="0">
                <a:ln>
                  <a:noFill/>
                </a:ln>
                <a:solidFill>
                  <a:prstClr val="black"/>
                </a:solidFill>
                <a:effectLst/>
                <a:uLnTx/>
                <a:uFillTx/>
                <a:latin typeface="Abadi" panose="020B06040201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a:t>
            </a:fld>
            <a:endParaRPr kumimoji="0" lang="en-GB" sz="12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1925328758"/>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93825A-343E-42B6-57AD-DCDF1447A6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24006B-AECD-3FA4-108D-0474923D39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B93E74-7116-207B-8893-B5FB803C4DEB}"/>
              </a:ext>
            </a:extLst>
          </p:cNvPr>
          <p:cNvSpPr>
            <a:spLocks noGrp="1"/>
          </p:cNvSpPr>
          <p:nvPr>
            <p:ph type="body" idx="1"/>
          </p:nvPr>
        </p:nvSpPr>
        <p:spPr/>
        <p:txBody>
          <a:bodyPr/>
          <a:lstStyle/>
          <a:p>
            <a:r>
              <a:rPr lang="en-US"/>
              <a:t>Hyatt - https://about.hyatt.com/content/dam/hyatt/woc/2023WOCHighlights.pdf</a:t>
            </a:r>
          </a:p>
          <a:p>
            <a:endParaRPr lang="en-GB"/>
          </a:p>
        </p:txBody>
      </p:sp>
      <p:sp>
        <p:nvSpPr>
          <p:cNvPr id="4" name="Slide Number Placeholder 3">
            <a:extLst>
              <a:ext uri="{FF2B5EF4-FFF2-40B4-BE49-F238E27FC236}">
                <a16:creationId xmlns:a16="http://schemas.microsoft.com/office/drawing/2014/main" id="{9FDA100C-2ABF-2AC7-3D68-D18AB087F02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4102096"/>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A25FB2-0AB0-BA90-34DF-6C67800000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5E770F-EDD0-307F-D9BB-5857B7A455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155815-F68F-C4EF-3153-D6FCF5F99923}"/>
              </a:ext>
            </a:extLst>
          </p:cNvPr>
          <p:cNvSpPr>
            <a:spLocks noGrp="1"/>
          </p:cNvSpPr>
          <p:nvPr>
            <p:ph type="body" idx="1"/>
          </p:nvPr>
        </p:nvSpPr>
        <p:spPr/>
        <p:txBody>
          <a:bodyPr/>
          <a:lstStyle/>
          <a:p>
            <a:r>
              <a:rPr lang="en-US"/>
              <a:t>Hyatt - https://about.hyatt.com/content/dam/hyatt/woc/2023WOCHighlights.pdf</a:t>
            </a:r>
          </a:p>
          <a:p>
            <a:endParaRPr lang="en-GB"/>
          </a:p>
        </p:txBody>
      </p:sp>
      <p:sp>
        <p:nvSpPr>
          <p:cNvPr id="4" name="Slide Number Placeholder 3">
            <a:extLst>
              <a:ext uri="{FF2B5EF4-FFF2-40B4-BE49-F238E27FC236}">
                <a16:creationId xmlns:a16="http://schemas.microsoft.com/office/drawing/2014/main" id="{F008AC07-C27E-A18D-CFCA-6A6D4FB879D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5792122"/>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1D8E56-8C44-4E31-938E-3F782FDF0EDB}" type="slidenum">
              <a:rPr lang="en-GB" smtClean="0"/>
              <a:t>205</a:t>
            </a:fld>
            <a:endParaRPr lang="en-GB"/>
          </a:p>
        </p:txBody>
      </p:sp>
    </p:spTree>
    <p:extLst>
      <p:ext uri="{BB962C8B-B14F-4D97-AF65-F5344CB8AC3E}">
        <p14:creationId xmlns:p14="http://schemas.microsoft.com/office/powerpoint/2010/main" val="3731044608"/>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80FDC9-F792-65BA-47FF-83550D76D3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EE8501-0084-70ED-4D11-4C06224593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637D4A-AC50-2E64-1E2B-ABBFEEB965C2}"/>
              </a:ext>
            </a:extLst>
          </p:cNvPr>
          <p:cNvSpPr>
            <a:spLocks noGrp="1"/>
          </p:cNvSpPr>
          <p:nvPr>
            <p:ph type="body" idx="1"/>
          </p:nvPr>
        </p:nvSpPr>
        <p:spPr/>
        <p:txBody>
          <a:bodyPr/>
          <a:lstStyle/>
          <a:p>
            <a:endParaRPr lang="en-GB"/>
          </a:p>
          <a:p>
            <a:endParaRPr lang="en-GB"/>
          </a:p>
        </p:txBody>
      </p:sp>
      <p:sp>
        <p:nvSpPr>
          <p:cNvPr id="4" name="Slide Number Placeholder 3">
            <a:extLst>
              <a:ext uri="{FF2B5EF4-FFF2-40B4-BE49-F238E27FC236}">
                <a16:creationId xmlns:a16="http://schemas.microsoft.com/office/drawing/2014/main" id="{9F2DA142-5C0A-094C-57C5-2B659335B96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891AB-06B8-482C-BD15-0CF5CE2852E0}" type="slidenum">
              <a:rPr kumimoji="0" lang="en-GB" sz="1200" b="0" i="0" u="none" strike="noStrike" kern="1200" cap="none" spc="0" normalizeH="0" baseline="0" noProof="0" smtClean="0">
                <a:ln>
                  <a:noFill/>
                </a:ln>
                <a:solidFill>
                  <a:prstClr val="black"/>
                </a:solidFill>
                <a:effectLst/>
                <a:uLnTx/>
                <a:uFillTx/>
                <a:latin typeface="Abadi" panose="020B06040201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206</a:t>
            </a:fld>
            <a:endParaRPr kumimoji="0" lang="en-GB" sz="12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3513083084"/>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301738-D6CC-1447-012A-38485287A0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6E9B94-0056-D068-B0F9-753543BA92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3F552B-15B3-79AC-6618-258926BDBA99}"/>
              </a:ext>
            </a:extLst>
          </p:cNvPr>
          <p:cNvSpPr>
            <a:spLocks noGrp="1"/>
          </p:cNvSpPr>
          <p:nvPr>
            <p:ph type="body" idx="1"/>
          </p:nvPr>
        </p:nvSpPr>
        <p:spPr/>
        <p:txBody>
          <a:bodyPr/>
          <a:lstStyle/>
          <a:p>
            <a:r>
              <a:rPr lang="en-US"/>
              <a:t>IHOP is owned by Dine Brands: https://</a:t>
            </a:r>
            <a:r>
              <a:rPr lang="en-US" err="1"/>
              <a:t>www.dinebrands.com</a:t>
            </a:r>
            <a:r>
              <a:rPr lang="en-US"/>
              <a:t>/-/media/</a:t>
            </a:r>
            <a:r>
              <a:rPr lang="en-US" err="1"/>
              <a:t>dinebrands</a:t>
            </a:r>
            <a:r>
              <a:rPr lang="en-US"/>
              <a:t>/files/2024_dine_brands_business_responsibility_report_040925.pdf</a:t>
            </a:r>
          </a:p>
        </p:txBody>
      </p:sp>
      <p:sp>
        <p:nvSpPr>
          <p:cNvPr id="4" name="Slide Number Placeholder 3">
            <a:extLst>
              <a:ext uri="{FF2B5EF4-FFF2-40B4-BE49-F238E27FC236}">
                <a16:creationId xmlns:a16="http://schemas.microsoft.com/office/drawing/2014/main" id="{8A395626-500E-24EF-9410-73963C92D61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6562330"/>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58379B-B0B3-BCA1-CBFB-EAB6415234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BE9DA8-AA8D-B680-143C-F2C8566804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510110-A925-D25D-9AB4-05DCBBF246EF}"/>
              </a:ext>
            </a:extLst>
          </p:cNvPr>
          <p:cNvSpPr>
            <a:spLocks noGrp="1"/>
          </p:cNvSpPr>
          <p:nvPr>
            <p:ph type="body" idx="1"/>
          </p:nvPr>
        </p:nvSpPr>
        <p:spPr/>
        <p:txBody>
          <a:bodyPr/>
          <a:lstStyle/>
          <a:p>
            <a:r>
              <a:rPr lang="en-US"/>
              <a:t>IHOP is owned by Dine Brands: https://</a:t>
            </a:r>
            <a:r>
              <a:rPr lang="en-US" err="1"/>
              <a:t>www.dinebrands.com</a:t>
            </a:r>
            <a:r>
              <a:rPr lang="en-US"/>
              <a:t>/-/media/</a:t>
            </a:r>
            <a:r>
              <a:rPr lang="en-US" err="1"/>
              <a:t>dinebrands</a:t>
            </a:r>
            <a:r>
              <a:rPr lang="en-US"/>
              <a:t>/files/2024_dine_brands_business_responsibility_report_040925.pdf</a:t>
            </a:r>
          </a:p>
        </p:txBody>
      </p:sp>
      <p:sp>
        <p:nvSpPr>
          <p:cNvPr id="4" name="Slide Number Placeholder 3">
            <a:extLst>
              <a:ext uri="{FF2B5EF4-FFF2-40B4-BE49-F238E27FC236}">
                <a16:creationId xmlns:a16="http://schemas.microsoft.com/office/drawing/2014/main" id="{CD50DA90-9C41-BD31-C398-8DD6E07B38B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362882"/>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F213A5-9C4C-E703-440C-3DA8A3797B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5B4BA1-E460-A93A-43EB-FE4F22430B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A67109-A6CC-9576-113A-8CF18E17820A}"/>
              </a:ext>
            </a:extLst>
          </p:cNvPr>
          <p:cNvSpPr>
            <a:spLocks noGrp="1"/>
          </p:cNvSpPr>
          <p:nvPr>
            <p:ph type="body" idx="1"/>
          </p:nvPr>
        </p:nvSpPr>
        <p:spPr/>
        <p:txBody>
          <a:bodyPr/>
          <a:lstStyle/>
          <a:p>
            <a:r>
              <a:rPr lang="en-US"/>
              <a:t>IHOP is owned by Dine Brands: https://</a:t>
            </a:r>
            <a:r>
              <a:rPr lang="en-US" err="1"/>
              <a:t>www.dinebrands.com</a:t>
            </a:r>
            <a:r>
              <a:rPr lang="en-US"/>
              <a:t>/-/media/</a:t>
            </a:r>
            <a:r>
              <a:rPr lang="en-US" err="1"/>
              <a:t>dinebrands</a:t>
            </a:r>
            <a:r>
              <a:rPr lang="en-US"/>
              <a:t>/files/2024_dine_brands_business_responsibility_report_040925.pdf</a:t>
            </a:r>
          </a:p>
        </p:txBody>
      </p:sp>
      <p:sp>
        <p:nvSpPr>
          <p:cNvPr id="4" name="Slide Number Placeholder 3">
            <a:extLst>
              <a:ext uri="{FF2B5EF4-FFF2-40B4-BE49-F238E27FC236}">
                <a16:creationId xmlns:a16="http://schemas.microsoft.com/office/drawing/2014/main" id="{01A158F1-B714-2738-72F1-FFE73CE791C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41018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1D8E56-8C44-4E31-938E-3F782FDF0EDB}" type="slidenum">
              <a:rPr lang="en-GB" smtClean="0"/>
              <a:t>21</a:t>
            </a:fld>
            <a:endParaRPr lang="en-GB"/>
          </a:p>
        </p:txBody>
      </p:sp>
    </p:spTree>
    <p:extLst>
      <p:ext uri="{BB962C8B-B14F-4D97-AF65-F5344CB8AC3E}">
        <p14:creationId xmlns:p14="http://schemas.microsoft.com/office/powerpoint/2010/main" val="790701850"/>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F40CDA-81AC-39CB-8342-080CB19EBE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8EA5BB-CF38-3980-A85D-3792E56F3D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B154EA-A96E-DC2F-8828-AE244724877E}"/>
              </a:ext>
            </a:extLst>
          </p:cNvPr>
          <p:cNvSpPr>
            <a:spLocks noGrp="1"/>
          </p:cNvSpPr>
          <p:nvPr>
            <p:ph type="body" idx="1"/>
          </p:nvPr>
        </p:nvSpPr>
        <p:spPr/>
        <p:txBody>
          <a:bodyPr/>
          <a:lstStyle/>
          <a:p>
            <a:r>
              <a:rPr lang="en-US"/>
              <a:t>IHOP is owned by Dine Brands: https://</a:t>
            </a:r>
            <a:r>
              <a:rPr lang="en-US" err="1"/>
              <a:t>www.dinebrands.com</a:t>
            </a:r>
            <a:r>
              <a:rPr lang="en-US"/>
              <a:t>/-/media/</a:t>
            </a:r>
            <a:r>
              <a:rPr lang="en-US" err="1"/>
              <a:t>dinebrands</a:t>
            </a:r>
            <a:r>
              <a:rPr lang="en-US"/>
              <a:t>/files/2024_dine_brands_business_responsibility_report_040925.pdf</a:t>
            </a:r>
          </a:p>
        </p:txBody>
      </p:sp>
      <p:sp>
        <p:nvSpPr>
          <p:cNvPr id="4" name="Slide Number Placeholder 3">
            <a:extLst>
              <a:ext uri="{FF2B5EF4-FFF2-40B4-BE49-F238E27FC236}">
                <a16:creationId xmlns:a16="http://schemas.microsoft.com/office/drawing/2014/main" id="{73A6EE34-D673-A48D-E201-32A37E8BC82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2639202"/>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1D8E56-8C44-4E31-938E-3F782FDF0EDB}" type="slidenum">
              <a:rPr lang="en-GB" smtClean="0"/>
              <a:t>211</a:t>
            </a:fld>
            <a:endParaRPr lang="en-GB"/>
          </a:p>
        </p:txBody>
      </p:sp>
    </p:spTree>
    <p:extLst>
      <p:ext uri="{BB962C8B-B14F-4D97-AF65-F5344CB8AC3E}">
        <p14:creationId xmlns:p14="http://schemas.microsoft.com/office/powerpoint/2010/main" val="1178529127"/>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9C0DE6-22FA-327C-7562-336A0FBDAA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E9B7B8-1B07-B366-6059-9895BBDA4C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654DDD-5AC4-8DD6-0DE3-DB3753039723}"/>
              </a:ext>
            </a:extLst>
          </p:cNvPr>
          <p:cNvSpPr>
            <a:spLocks noGrp="1"/>
          </p:cNvSpPr>
          <p:nvPr>
            <p:ph type="body" idx="1"/>
          </p:nvPr>
        </p:nvSpPr>
        <p:spPr/>
        <p:txBody>
          <a:bodyPr/>
          <a:lstStyle/>
          <a:p>
            <a:endParaRPr lang="en-GB"/>
          </a:p>
          <a:p>
            <a:endParaRPr lang="en-GB"/>
          </a:p>
        </p:txBody>
      </p:sp>
      <p:sp>
        <p:nvSpPr>
          <p:cNvPr id="4" name="Slide Number Placeholder 3">
            <a:extLst>
              <a:ext uri="{FF2B5EF4-FFF2-40B4-BE49-F238E27FC236}">
                <a16:creationId xmlns:a16="http://schemas.microsoft.com/office/drawing/2014/main" id="{C2DCBA4A-797B-72F0-0CB0-D959181CFBB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891AB-06B8-482C-BD15-0CF5CE2852E0}" type="slidenum">
              <a:rPr kumimoji="0" lang="en-GB" sz="1200" b="0" i="0" u="none" strike="noStrike" kern="1200" cap="none" spc="0" normalizeH="0" baseline="0" noProof="0" smtClean="0">
                <a:ln>
                  <a:noFill/>
                </a:ln>
                <a:solidFill>
                  <a:prstClr val="black"/>
                </a:solidFill>
                <a:effectLst/>
                <a:uLnTx/>
                <a:uFillTx/>
                <a:latin typeface="Abadi" panose="020B06040201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212</a:t>
            </a:fld>
            <a:endParaRPr kumimoji="0" lang="en-GB" sz="12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2945741986"/>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631152-FFCF-1BFF-032B-C45F7D49A6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37D023-6DB9-3DD2-64CE-C3B3C03A96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EAA7AF-3B5E-13F7-556C-27F282F88BA1}"/>
              </a:ext>
            </a:extLst>
          </p:cNvPr>
          <p:cNvSpPr>
            <a:spLocks noGrp="1"/>
          </p:cNvSpPr>
          <p:nvPr>
            <p:ph type="body" idx="1"/>
          </p:nvPr>
        </p:nvSpPr>
        <p:spPr/>
        <p:txBody>
          <a:bodyPr/>
          <a:lstStyle/>
          <a:p>
            <a:r>
              <a:rPr lang="en-US"/>
              <a:t>INSPIRE: </a:t>
            </a:r>
            <a:r>
              <a:rPr lang="en-US">
                <a:hlinkClick r:id="rId3"/>
              </a:rPr>
              <a:t>https://impact.inspirebrands.com/</a:t>
            </a:r>
            <a:r>
              <a:rPr lang="en-US"/>
              <a:t> </a:t>
            </a:r>
          </a:p>
          <a:p>
            <a:r>
              <a:rPr lang="en-US">
                <a:hlinkClick r:id="rId4"/>
              </a:rPr>
              <a:t>https://impact.inspirebrands.com/wp-content/uploads/2023/08/Inspire-Brands-Good-Citizens-Report-Ed.2022.pdf</a:t>
            </a:r>
            <a:r>
              <a:rPr lang="en-US"/>
              <a:t> </a:t>
            </a:r>
          </a:p>
          <a:p>
            <a:endParaRPr lang="en-US"/>
          </a:p>
        </p:txBody>
      </p:sp>
      <p:sp>
        <p:nvSpPr>
          <p:cNvPr id="4" name="Slide Number Placeholder 3">
            <a:extLst>
              <a:ext uri="{FF2B5EF4-FFF2-40B4-BE49-F238E27FC236}">
                <a16:creationId xmlns:a16="http://schemas.microsoft.com/office/drawing/2014/main" id="{47962ED4-6433-E8B1-0933-6A246B01467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1417126"/>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8FA107-213B-0D02-99BF-8FDB1AE9F5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EFA9E3-9728-19D0-9ED6-D13B280986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66EE8F-099C-3A05-67F3-321FFC5FFEC7}"/>
              </a:ext>
            </a:extLst>
          </p:cNvPr>
          <p:cNvSpPr>
            <a:spLocks noGrp="1"/>
          </p:cNvSpPr>
          <p:nvPr>
            <p:ph type="body" idx="1"/>
          </p:nvPr>
        </p:nvSpPr>
        <p:spPr/>
        <p:txBody>
          <a:bodyPr/>
          <a:lstStyle/>
          <a:p>
            <a:r>
              <a:rPr lang="en-US" sz="1200" u="none" kern="1200">
                <a:solidFill>
                  <a:schemeClr val="tx1"/>
                </a:solidFill>
                <a:latin typeface="Abadi" panose="020B0604020104020204" pitchFamily="34" charset="0"/>
                <a:ea typeface="+mn-ea"/>
                <a:cs typeface="+mn-cs"/>
              </a:rPr>
              <a:t>INSPIRE: </a:t>
            </a:r>
            <a:r>
              <a:rPr lang="en-US" sz="1200" u="none" kern="1200">
                <a:solidFill>
                  <a:schemeClr val="tx1"/>
                </a:solidFill>
                <a:latin typeface="Abadi" panose="020B0604020104020204" pitchFamily="34" charset="0"/>
                <a:ea typeface="+mn-ea"/>
                <a:cs typeface="+mn-cs"/>
                <a:hlinkClick r:id="rId3">
                  <a:extLst>
                    <a:ext uri="{A12FA001-AC4F-418D-AE19-62706E023703}">
                      <ahyp:hlinkClr xmlns:ahyp="http://schemas.microsoft.com/office/drawing/2018/hyperlinkcolor" val="tx"/>
                    </a:ext>
                  </a:extLst>
                </a:hlinkClick>
              </a:rPr>
              <a:t>https://impact.inspirebrands.com/</a:t>
            </a:r>
            <a:r>
              <a:rPr lang="en-US" sz="1200" u="none" kern="1200">
                <a:solidFill>
                  <a:schemeClr val="tx1"/>
                </a:solidFill>
                <a:latin typeface="Abadi" panose="020B0604020104020204" pitchFamily="34" charset="0"/>
                <a:ea typeface="+mn-ea"/>
                <a:cs typeface="+mn-cs"/>
              </a:rPr>
              <a:t> </a:t>
            </a:r>
            <a:r>
              <a:rPr lang="en-US" sz="1200" u="none" kern="1200">
                <a:solidFill>
                  <a:schemeClr val="tx1"/>
                </a:solidFill>
                <a:latin typeface="Abadi" panose="020B0604020104020204" pitchFamily="34" charset="0"/>
                <a:ea typeface="+mn-ea"/>
                <a:cs typeface="+mn-cs"/>
                <a:hlinkClick r:id="rId4">
                  <a:extLst>
                    <a:ext uri="{A12FA001-AC4F-418D-AE19-62706E023703}">
                      <ahyp:hlinkClr xmlns:ahyp="http://schemas.microsoft.com/office/drawing/2018/hyperlinkcolor" val="tx"/>
                    </a:ext>
                  </a:extLst>
                </a:hlinkClick>
              </a:rPr>
              <a:t>https://impact.inspirebrands.com/wp-content/uploads/2023/08/Inspire-Brands-Good-Citizens-Report-Ed.2022.pdf</a:t>
            </a:r>
            <a:r>
              <a:rPr lang="en-US" sz="1200" u="none" kern="1200">
                <a:solidFill>
                  <a:schemeClr val="tx1"/>
                </a:solidFill>
                <a:latin typeface="Abadi" panose="020B0604020104020204" pitchFamily="34" charset="0"/>
                <a:ea typeface="+mn-ea"/>
                <a:cs typeface="+mn-cs"/>
              </a:rPr>
              <a:t> </a:t>
            </a:r>
          </a:p>
          <a:p>
            <a:endParaRPr lang="en-GB"/>
          </a:p>
        </p:txBody>
      </p:sp>
      <p:sp>
        <p:nvSpPr>
          <p:cNvPr id="4" name="Slide Number Placeholder 3">
            <a:extLst>
              <a:ext uri="{FF2B5EF4-FFF2-40B4-BE49-F238E27FC236}">
                <a16:creationId xmlns:a16="http://schemas.microsoft.com/office/drawing/2014/main" id="{4C83785D-5B24-558F-01F8-D8520AFA275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3675669"/>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1D8E56-8C44-4E31-938E-3F782FDF0EDB}" type="slidenum">
              <a:rPr lang="en-GB" smtClean="0"/>
              <a:t>215</a:t>
            </a:fld>
            <a:endParaRPr lang="en-GB"/>
          </a:p>
        </p:txBody>
      </p:sp>
    </p:spTree>
    <p:extLst>
      <p:ext uri="{BB962C8B-B14F-4D97-AF65-F5344CB8AC3E}">
        <p14:creationId xmlns:p14="http://schemas.microsoft.com/office/powerpoint/2010/main" val="85982489"/>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034917-0206-FC77-44EB-9904127FDA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5720DC-7AFC-4218-0766-CFBC1BF6B8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D3349E-DBF7-B8B5-FFCA-4514B7043746}"/>
              </a:ext>
            </a:extLst>
          </p:cNvPr>
          <p:cNvSpPr>
            <a:spLocks noGrp="1"/>
          </p:cNvSpPr>
          <p:nvPr>
            <p:ph type="body" idx="1"/>
          </p:nvPr>
        </p:nvSpPr>
        <p:spPr/>
        <p:txBody>
          <a:bodyPr/>
          <a:lstStyle/>
          <a:p>
            <a:endParaRPr lang="en-GB"/>
          </a:p>
          <a:p>
            <a:endParaRPr lang="en-GB"/>
          </a:p>
        </p:txBody>
      </p:sp>
      <p:sp>
        <p:nvSpPr>
          <p:cNvPr id="4" name="Slide Number Placeholder 3">
            <a:extLst>
              <a:ext uri="{FF2B5EF4-FFF2-40B4-BE49-F238E27FC236}">
                <a16:creationId xmlns:a16="http://schemas.microsoft.com/office/drawing/2014/main" id="{86FB59B5-7642-2CBD-F01C-BE9DD3C1BB1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891AB-06B8-482C-BD15-0CF5CE2852E0}" type="slidenum">
              <a:rPr kumimoji="0" lang="en-GB" sz="1200" b="0" i="0" u="none" strike="noStrike" kern="1200" cap="none" spc="0" normalizeH="0" baseline="0" noProof="0" smtClean="0">
                <a:ln>
                  <a:noFill/>
                </a:ln>
                <a:solidFill>
                  <a:prstClr val="black"/>
                </a:solidFill>
                <a:effectLst/>
                <a:uLnTx/>
                <a:uFillTx/>
                <a:latin typeface="Abadi" panose="020B06040201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216</a:t>
            </a:fld>
            <a:endParaRPr kumimoji="0" lang="en-GB" sz="12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3014692738"/>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A84A8D-68FB-AB08-7B9C-1C13528F7F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A37C43-1387-B999-6449-5CD895A426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180D6A-765B-4BBB-3098-9B37D32BD2E6}"/>
              </a:ext>
            </a:extLst>
          </p:cNvPr>
          <p:cNvSpPr>
            <a:spLocks noGrp="1"/>
          </p:cNvSpPr>
          <p:nvPr>
            <p:ph type="body" idx="1"/>
          </p:nvPr>
        </p:nvSpPr>
        <p:spPr/>
        <p:txBody>
          <a:bodyPr/>
          <a:lstStyle/>
          <a:p>
            <a:r>
              <a:rPr lang="en-US"/>
              <a:t>Jack In The Box - https://s25.q4cdn.com/507451327/files/doc_downloads/2024/09/rsm-esg-advisory-jack-esg-report-final-1-29-24.pdf</a:t>
            </a:r>
          </a:p>
          <a:p>
            <a:endParaRPr lang="en-GB"/>
          </a:p>
        </p:txBody>
      </p:sp>
      <p:sp>
        <p:nvSpPr>
          <p:cNvPr id="4" name="Slide Number Placeholder 3">
            <a:extLst>
              <a:ext uri="{FF2B5EF4-FFF2-40B4-BE49-F238E27FC236}">
                <a16:creationId xmlns:a16="http://schemas.microsoft.com/office/drawing/2014/main" id="{F11CFF9C-F6DB-425E-3AF1-24353B33194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065456"/>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EF02C3-5F05-A16B-0F7F-CE95B1FEB2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1AFD0A-FB7C-30DA-F65E-960F3C8B14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3804CE-B9B9-46A3-5059-5C96935A6202}"/>
              </a:ext>
            </a:extLst>
          </p:cNvPr>
          <p:cNvSpPr>
            <a:spLocks noGrp="1"/>
          </p:cNvSpPr>
          <p:nvPr>
            <p:ph type="body" idx="1"/>
          </p:nvPr>
        </p:nvSpPr>
        <p:spPr/>
        <p:txBody>
          <a:bodyPr/>
          <a:lstStyle/>
          <a:p>
            <a:r>
              <a:rPr lang="en-US"/>
              <a:t>Jack In The Box - https://s25.q4cdn.com/507451327/files/doc_downloads/2024/09/rsm-esg-advisory-jack-esg-report-final-1-29-24.pdf</a:t>
            </a:r>
          </a:p>
          <a:p>
            <a:endParaRPr lang="en-GB"/>
          </a:p>
        </p:txBody>
      </p:sp>
      <p:sp>
        <p:nvSpPr>
          <p:cNvPr id="4" name="Slide Number Placeholder 3">
            <a:extLst>
              <a:ext uri="{FF2B5EF4-FFF2-40B4-BE49-F238E27FC236}">
                <a16:creationId xmlns:a16="http://schemas.microsoft.com/office/drawing/2014/main" id="{8AED4E0D-29F0-5BE5-D723-C762D2425C6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4164105"/>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1D8E56-8C44-4E31-938E-3F782FDF0EDB}" type="slidenum">
              <a:rPr lang="en-GB" smtClean="0"/>
              <a:t>219</a:t>
            </a:fld>
            <a:endParaRPr lang="en-GB"/>
          </a:p>
        </p:txBody>
      </p:sp>
    </p:spTree>
    <p:extLst>
      <p:ext uri="{BB962C8B-B14F-4D97-AF65-F5344CB8AC3E}">
        <p14:creationId xmlns:p14="http://schemas.microsoft.com/office/powerpoint/2010/main" val="39010332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6EDF23-49FD-88D6-6EB6-7D7FCF874B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054242-31E8-70E6-B165-BC9C54DE5D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658DA1-6584-E566-ED93-60F014F1A2A0}"/>
              </a:ext>
            </a:extLst>
          </p:cNvPr>
          <p:cNvSpPr>
            <a:spLocks noGrp="1"/>
          </p:cNvSpPr>
          <p:nvPr>
            <p:ph type="body" idx="1"/>
          </p:nvPr>
        </p:nvSpPr>
        <p:spPr/>
        <p:txBody>
          <a:bodyPr/>
          <a:lstStyle/>
          <a:p>
            <a:endParaRPr lang="en-GB"/>
          </a:p>
          <a:p>
            <a:endParaRPr lang="en-GB"/>
          </a:p>
        </p:txBody>
      </p:sp>
      <p:sp>
        <p:nvSpPr>
          <p:cNvPr id="4" name="Slide Number Placeholder 3">
            <a:extLst>
              <a:ext uri="{FF2B5EF4-FFF2-40B4-BE49-F238E27FC236}">
                <a16:creationId xmlns:a16="http://schemas.microsoft.com/office/drawing/2014/main" id="{91BBA389-4699-5944-F5C7-908407B3702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891AB-06B8-482C-BD15-0CF5CE2852E0}" type="slidenum">
              <a:rPr kumimoji="0" lang="en-GB" sz="1200" b="0" i="0" u="none" strike="noStrike" kern="1200" cap="none" spc="0" normalizeH="0" baseline="0" noProof="0" smtClean="0">
                <a:ln>
                  <a:noFill/>
                </a:ln>
                <a:solidFill>
                  <a:prstClr val="black"/>
                </a:solidFill>
                <a:effectLst/>
                <a:uLnTx/>
                <a:uFillTx/>
                <a:latin typeface="Abadi" panose="020B06040201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689796296"/>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FCACDE-B630-E78A-E24F-39182BA866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691FBD-14E2-A29C-6386-31037DDE20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3B2DEB-56C4-457F-BEF7-82F7C0F70DFD}"/>
              </a:ext>
            </a:extLst>
          </p:cNvPr>
          <p:cNvSpPr>
            <a:spLocks noGrp="1"/>
          </p:cNvSpPr>
          <p:nvPr>
            <p:ph type="body" idx="1"/>
          </p:nvPr>
        </p:nvSpPr>
        <p:spPr/>
        <p:txBody>
          <a:bodyPr/>
          <a:lstStyle/>
          <a:p>
            <a:endParaRPr lang="en-GB"/>
          </a:p>
          <a:p>
            <a:endParaRPr lang="en-GB"/>
          </a:p>
        </p:txBody>
      </p:sp>
      <p:sp>
        <p:nvSpPr>
          <p:cNvPr id="4" name="Slide Number Placeholder 3">
            <a:extLst>
              <a:ext uri="{FF2B5EF4-FFF2-40B4-BE49-F238E27FC236}">
                <a16:creationId xmlns:a16="http://schemas.microsoft.com/office/drawing/2014/main" id="{E2A4A253-7DD3-549B-36C1-750125C6CBD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891AB-06B8-482C-BD15-0CF5CE2852E0}" type="slidenum">
              <a:rPr kumimoji="0" lang="en-GB" sz="1200" b="0" i="0" u="none" strike="noStrike" kern="1200" cap="none" spc="0" normalizeH="0" baseline="0" noProof="0" smtClean="0">
                <a:ln>
                  <a:noFill/>
                </a:ln>
                <a:solidFill>
                  <a:prstClr val="black"/>
                </a:solidFill>
                <a:effectLst/>
                <a:uLnTx/>
                <a:uFillTx/>
                <a:latin typeface="Abadi" panose="020B06040201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220</a:t>
            </a:fld>
            <a:endParaRPr kumimoji="0" lang="en-GB" sz="12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3180781489"/>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1D8E56-8C44-4E31-938E-3F782FDF0EDB}" type="slidenum">
              <a:rPr lang="en-GB" smtClean="0"/>
              <a:t>221</a:t>
            </a:fld>
            <a:endParaRPr lang="en-GB"/>
          </a:p>
        </p:txBody>
      </p:sp>
    </p:spTree>
    <p:extLst>
      <p:ext uri="{BB962C8B-B14F-4D97-AF65-F5344CB8AC3E}">
        <p14:creationId xmlns:p14="http://schemas.microsoft.com/office/powerpoint/2010/main" val="4002002235"/>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D650F6-1FAA-1DCD-42FA-94B0E65C0D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8917BF-465C-5412-080E-8348064D5F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0E67A5-4913-5A82-2747-D350967A5529}"/>
              </a:ext>
            </a:extLst>
          </p:cNvPr>
          <p:cNvSpPr>
            <a:spLocks noGrp="1"/>
          </p:cNvSpPr>
          <p:nvPr>
            <p:ph type="body" idx="1"/>
          </p:nvPr>
        </p:nvSpPr>
        <p:spPr/>
        <p:txBody>
          <a:bodyPr/>
          <a:lstStyle/>
          <a:p>
            <a:endParaRPr lang="en-GB"/>
          </a:p>
          <a:p>
            <a:endParaRPr lang="en-GB"/>
          </a:p>
        </p:txBody>
      </p:sp>
      <p:sp>
        <p:nvSpPr>
          <p:cNvPr id="4" name="Slide Number Placeholder 3">
            <a:extLst>
              <a:ext uri="{FF2B5EF4-FFF2-40B4-BE49-F238E27FC236}">
                <a16:creationId xmlns:a16="http://schemas.microsoft.com/office/drawing/2014/main" id="{52893B86-AFF6-6604-6CC7-86151D64659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891AB-06B8-482C-BD15-0CF5CE2852E0}" type="slidenum">
              <a:rPr kumimoji="0" lang="en-GB" sz="1200" b="0" i="0" u="none" strike="noStrike" kern="1200" cap="none" spc="0" normalizeH="0" baseline="0" noProof="0" smtClean="0">
                <a:ln>
                  <a:noFill/>
                </a:ln>
                <a:solidFill>
                  <a:prstClr val="black"/>
                </a:solidFill>
                <a:effectLst/>
                <a:uLnTx/>
                <a:uFillTx/>
                <a:latin typeface="Abadi" panose="020B06040201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222</a:t>
            </a:fld>
            <a:endParaRPr kumimoji="0" lang="en-GB" sz="12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2183006919"/>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0B2B57-D941-9705-CCDE-B224189A29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B342DE-4941-22B6-7328-5DF4F217AB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B70213-43AC-28DD-85D7-0E4CA0170D09}"/>
              </a:ext>
            </a:extLst>
          </p:cNvPr>
          <p:cNvSpPr>
            <a:spLocks noGrp="1"/>
          </p:cNvSpPr>
          <p:nvPr>
            <p:ph type="body" idx="1"/>
          </p:nvPr>
        </p:nvSpPr>
        <p:spPr/>
        <p:txBody>
          <a:bodyPr/>
          <a:lstStyle/>
          <a:p>
            <a:r>
              <a:rPr lang="en-US"/>
              <a:t>Jersey Mike’s - https://www.jerseymikes.com/culture – NO DEDICATED ESG CONTENT</a:t>
            </a:r>
          </a:p>
        </p:txBody>
      </p:sp>
      <p:sp>
        <p:nvSpPr>
          <p:cNvPr id="4" name="Slide Number Placeholder 3">
            <a:extLst>
              <a:ext uri="{FF2B5EF4-FFF2-40B4-BE49-F238E27FC236}">
                <a16:creationId xmlns:a16="http://schemas.microsoft.com/office/drawing/2014/main" id="{4318448D-A9D7-5640-66C6-17C6285BC31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3577173"/>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1D8E56-8C44-4E31-938E-3F782FDF0EDB}" type="slidenum">
              <a:rPr lang="en-GB" smtClean="0"/>
              <a:t>224</a:t>
            </a:fld>
            <a:endParaRPr lang="en-GB"/>
          </a:p>
        </p:txBody>
      </p:sp>
    </p:spTree>
    <p:extLst>
      <p:ext uri="{BB962C8B-B14F-4D97-AF65-F5344CB8AC3E}">
        <p14:creationId xmlns:p14="http://schemas.microsoft.com/office/powerpoint/2010/main" val="3598668790"/>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CC25EC-43D7-D0D2-6529-CFEF183809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C3065D-02AF-13A2-7D6D-965416216D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0C586E-548D-9677-F401-91C1CC3E638C}"/>
              </a:ext>
            </a:extLst>
          </p:cNvPr>
          <p:cNvSpPr>
            <a:spLocks noGrp="1"/>
          </p:cNvSpPr>
          <p:nvPr>
            <p:ph type="body" idx="1"/>
          </p:nvPr>
        </p:nvSpPr>
        <p:spPr/>
        <p:txBody>
          <a:bodyPr/>
          <a:lstStyle/>
          <a:p>
            <a:endParaRPr lang="en-GB"/>
          </a:p>
          <a:p>
            <a:endParaRPr lang="en-GB"/>
          </a:p>
        </p:txBody>
      </p:sp>
      <p:sp>
        <p:nvSpPr>
          <p:cNvPr id="4" name="Slide Number Placeholder 3">
            <a:extLst>
              <a:ext uri="{FF2B5EF4-FFF2-40B4-BE49-F238E27FC236}">
                <a16:creationId xmlns:a16="http://schemas.microsoft.com/office/drawing/2014/main" id="{B4B179F3-8A46-E1D1-DC47-FD7613D975C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891AB-06B8-482C-BD15-0CF5CE2852E0}" type="slidenum">
              <a:rPr kumimoji="0" lang="en-GB" sz="1200" b="0" i="0" u="none" strike="noStrike" kern="1200" cap="none" spc="0" normalizeH="0" baseline="0" noProof="0" smtClean="0">
                <a:ln>
                  <a:noFill/>
                </a:ln>
                <a:solidFill>
                  <a:prstClr val="black"/>
                </a:solidFill>
                <a:effectLst/>
                <a:uLnTx/>
                <a:uFillTx/>
                <a:latin typeface="Abadi" panose="020B06040201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225</a:t>
            </a:fld>
            <a:endParaRPr kumimoji="0" lang="en-GB" sz="12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959666232"/>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06472F-C86E-2F61-789D-3CD4ADD102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7B86E9-29C5-80F8-702C-01FCA32580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2534CA-91FA-26FB-7DA7-CA50FD8576CA}"/>
              </a:ext>
            </a:extLst>
          </p:cNvPr>
          <p:cNvSpPr>
            <a:spLocks noGrp="1"/>
          </p:cNvSpPr>
          <p:nvPr>
            <p:ph type="body" idx="1"/>
          </p:nvPr>
        </p:nvSpPr>
        <p:spPr/>
        <p:txBody>
          <a:bodyPr/>
          <a:lstStyle/>
          <a:p>
            <a:r>
              <a:rPr lang="en-US"/>
              <a:t>JetBlue - https://www.jetblue.com/magnoliapublic/dam/ui-assets/p/JetBlue_2022_Social_Impact_Report.pdf</a:t>
            </a:r>
          </a:p>
        </p:txBody>
      </p:sp>
      <p:sp>
        <p:nvSpPr>
          <p:cNvPr id="4" name="Slide Number Placeholder 3">
            <a:extLst>
              <a:ext uri="{FF2B5EF4-FFF2-40B4-BE49-F238E27FC236}">
                <a16:creationId xmlns:a16="http://schemas.microsoft.com/office/drawing/2014/main" id="{1CF58D97-1ABF-76FA-2E0E-ABF7686C7AE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2988603"/>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E4C23-1073-F923-7231-895EB14DAB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384B51-5CC4-36C5-1106-A66DB963D0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E2C3DB-F161-B36C-EA9B-A0867D6D0042}"/>
              </a:ext>
            </a:extLst>
          </p:cNvPr>
          <p:cNvSpPr>
            <a:spLocks noGrp="1"/>
          </p:cNvSpPr>
          <p:nvPr>
            <p:ph type="body" idx="1"/>
          </p:nvPr>
        </p:nvSpPr>
        <p:spPr/>
        <p:txBody>
          <a:bodyPr/>
          <a:lstStyle/>
          <a:p>
            <a:r>
              <a:rPr lang="en-US"/>
              <a:t>JetBlue - https://www.jetblue.com/magnoliapublic/dam/ui-assets/p/JetBlue_2022_Social_Impact_Report.pdf</a:t>
            </a:r>
          </a:p>
        </p:txBody>
      </p:sp>
      <p:sp>
        <p:nvSpPr>
          <p:cNvPr id="4" name="Slide Number Placeholder 3">
            <a:extLst>
              <a:ext uri="{FF2B5EF4-FFF2-40B4-BE49-F238E27FC236}">
                <a16:creationId xmlns:a16="http://schemas.microsoft.com/office/drawing/2014/main" id="{A5431243-8993-6301-9354-AFEB58269EF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5087065"/>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1D8E56-8C44-4E31-938E-3F782FDF0EDB}" type="slidenum">
              <a:rPr lang="en-GB" smtClean="0"/>
              <a:t>228</a:t>
            </a:fld>
            <a:endParaRPr lang="en-GB"/>
          </a:p>
        </p:txBody>
      </p:sp>
    </p:spTree>
    <p:extLst>
      <p:ext uri="{BB962C8B-B14F-4D97-AF65-F5344CB8AC3E}">
        <p14:creationId xmlns:p14="http://schemas.microsoft.com/office/powerpoint/2010/main" val="3052443952"/>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B00210-ECA6-E536-DC19-57F6CC229E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BFB63B-FCC8-850A-C695-2CBB351307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C24E33-9CBC-B455-217B-607A85A6080F}"/>
              </a:ext>
            </a:extLst>
          </p:cNvPr>
          <p:cNvSpPr>
            <a:spLocks noGrp="1"/>
          </p:cNvSpPr>
          <p:nvPr>
            <p:ph type="body" idx="1"/>
          </p:nvPr>
        </p:nvSpPr>
        <p:spPr/>
        <p:txBody>
          <a:bodyPr/>
          <a:lstStyle/>
          <a:p>
            <a:endParaRPr lang="en-GB"/>
          </a:p>
          <a:p>
            <a:endParaRPr lang="en-GB"/>
          </a:p>
        </p:txBody>
      </p:sp>
      <p:sp>
        <p:nvSpPr>
          <p:cNvPr id="4" name="Slide Number Placeholder 3">
            <a:extLst>
              <a:ext uri="{FF2B5EF4-FFF2-40B4-BE49-F238E27FC236}">
                <a16:creationId xmlns:a16="http://schemas.microsoft.com/office/drawing/2014/main" id="{9305D431-7858-6998-FCDE-159F74D71DD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891AB-06B8-482C-BD15-0CF5CE2852E0}" type="slidenum">
              <a:rPr kumimoji="0" lang="en-GB" sz="1200" b="0" i="0" u="none" strike="noStrike" kern="1200" cap="none" spc="0" normalizeH="0" baseline="0" noProof="0" smtClean="0">
                <a:ln>
                  <a:noFill/>
                </a:ln>
                <a:solidFill>
                  <a:prstClr val="black"/>
                </a:solidFill>
                <a:effectLst/>
                <a:uLnTx/>
                <a:uFillTx/>
                <a:latin typeface="Abadi" panose="020B06040201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229</a:t>
            </a:fld>
            <a:endParaRPr kumimoji="0" lang="en-GB" sz="12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21245980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7C04CD-A5EB-FB1E-25E8-847524BA70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D26A0B-B807-E275-36CD-B50865D366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F641BD-076A-9A7E-A8E7-5D0B292D9F6B}"/>
              </a:ext>
            </a:extLst>
          </p:cNvPr>
          <p:cNvSpPr>
            <a:spLocks noGrp="1"/>
          </p:cNvSpPr>
          <p:nvPr>
            <p:ph type="body" idx="1"/>
          </p:nvPr>
        </p:nvSpPr>
        <p:spPr/>
        <p:txBody>
          <a:bodyPr/>
          <a:lstStyle/>
          <a:p>
            <a:r>
              <a:rPr lang="en-US"/>
              <a:t>Albertsons - https://s29.q4cdn.com/239956855/files/our_impact/sustainability_doc/albcdacsiv199540_aci_23_esg-report-1-2.pdf</a:t>
            </a:r>
          </a:p>
        </p:txBody>
      </p:sp>
      <p:sp>
        <p:nvSpPr>
          <p:cNvPr id="4" name="Slide Number Placeholder 3">
            <a:extLst>
              <a:ext uri="{FF2B5EF4-FFF2-40B4-BE49-F238E27FC236}">
                <a16:creationId xmlns:a16="http://schemas.microsoft.com/office/drawing/2014/main" id="{0846C899-A401-D109-407B-B677545F8D0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7246363"/>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1D8E56-8C44-4E31-938E-3F782FDF0EDB}" type="slidenum">
              <a:rPr lang="en-GB" smtClean="0"/>
              <a:t>230</a:t>
            </a:fld>
            <a:endParaRPr lang="en-GB"/>
          </a:p>
        </p:txBody>
      </p:sp>
    </p:spTree>
    <p:extLst>
      <p:ext uri="{BB962C8B-B14F-4D97-AF65-F5344CB8AC3E}">
        <p14:creationId xmlns:p14="http://schemas.microsoft.com/office/powerpoint/2010/main" val="75733250"/>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CF8F6-B6F7-864F-9F34-042AC42867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0BA3B2-40ED-E661-9453-E797D294FA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A51762-E372-F796-63CB-A10E8B5C8F92}"/>
              </a:ext>
            </a:extLst>
          </p:cNvPr>
          <p:cNvSpPr>
            <a:spLocks noGrp="1"/>
          </p:cNvSpPr>
          <p:nvPr>
            <p:ph type="body" idx="1"/>
          </p:nvPr>
        </p:nvSpPr>
        <p:spPr/>
        <p:txBody>
          <a:bodyPr/>
          <a:lstStyle/>
          <a:p>
            <a:endParaRPr lang="en-GB"/>
          </a:p>
          <a:p>
            <a:endParaRPr lang="en-GB"/>
          </a:p>
        </p:txBody>
      </p:sp>
      <p:sp>
        <p:nvSpPr>
          <p:cNvPr id="4" name="Slide Number Placeholder 3">
            <a:extLst>
              <a:ext uri="{FF2B5EF4-FFF2-40B4-BE49-F238E27FC236}">
                <a16:creationId xmlns:a16="http://schemas.microsoft.com/office/drawing/2014/main" id="{31ED643B-9D8E-0EBB-3497-E5BA6CAC57E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891AB-06B8-482C-BD15-0CF5CE2852E0}" type="slidenum">
              <a:rPr kumimoji="0" lang="en-GB" sz="1200" b="0" i="0" u="none" strike="noStrike" kern="1200" cap="none" spc="0" normalizeH="0" baseline="0" noProof="0" smtClean="0">
                <a:ln>
                  <a:noFill/>
                </a:ln>
                <a:solidFill>
                  <a:prstClr val="black"/>
                </a:solidFill>
                <a:effectLst/>
                <a:uLnTx/>
                <a:uFillTx/>
                <a:latin typeface="Abadi" panose="020B06040201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231</a:t>
            </a:fld>
            <a:endParaRPr kumimoji="0" lang="en-GB" sz="12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445491862"/>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010A86-DAD1-E699-5648-A040CA20E2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B7F66F-4AFD-5853-2688-B37C364428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5D105D-FBA2-B9FD-06AD-A956374CF446}"/>
              </a:ext>
            </a:extLst>
          </p:cNvPr>
          <p:cNvSpPr>
            <a:spLocks noGrp="1"/>
          </p:cNvSpPr>
          <p:nvPr>
            <p:ph type="body" idx="1"/>
          </p:nvPr>
        </p:nvSpPr>
        <p:spPr/>
        <p:txBody>
          <a:bodyPr/>
          <a:lstStyle/>
          <a:p>
            <a:r>
              <a:rPr lang="en-US"/>
              <a:t>Kroger - https://www.thekrogerco.com/wp-content/uploads/2025/03/Kroger-Co-2024-ESG-Report.pdf</a:t>
            </a:r>
          </a:p>
        </p:txBody>
      </p:sp>
      <p:sp>
        <p:nvSpPr>
          <p:cNvPr id="4" name="Slide Number Placeholder 3">
            <a:extLst>
              <a:ext uri="{FF2B5EF4-FFF2-40B4-BE49-F238E27FC236}">
                <a16:creationId xmlns:a16="http://schemas.microsoft.com/office/drawing/2014/main" id="{8C7516ED-10F0-B5BF-6D14-2E3B92970D7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966701"/>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367DE8-9441-C765-1408-22936A4C13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1D6E4A-0AD4-FE85-B19B-7D6FF18A7A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08D233-5ADA-9856-F8D8-6DDBF2DD93E3}"/>
              </a:ext>
            </a:extLst>
          </p:cNvPr>
          <p:cNvSpPr>
            <a:spLocks noGrp="1"/>
          </p:cNvSpPr>
          <p:nvPr>
            <p:ph type="body" idx="1"/>
          </p:nvPr>
        </p:nvSpPr>
        <p:spPr/>
        <p:txBody>
          <a:bodyPr/>
          <a:lstStyle/>
          <a:p>
            <a:r>
              <a:rPr lang="en-US"/>
              <a:t>Kroger - https://www.thekrogerco.com/wp-content/uploads/2025/03/Kroger-Co-2024-ESG-Report.pdf</a:t>
            </a:r>
          </a:p>
        </p:txBody>
      </p:sp>
      <p:sp>
        <p:nvSpPr>
          <p:cNvPr id="4" name="Slide Number Placeholder 3">
            <a:extLst>
              <a:ext uri="{FF2B5EF4-FFF2-40B4-BE49-F238E27FC236}">
                <a16:creationId xmlns:a16="http://schemas.microsoft.com/office/drawing/2014/main" id="{153F5CDE-7C81-E29E-435A-B51F9F5D8C9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5534272"/>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1D8E56-8C44-4E31-938E-3F782FDF0EDB}" type="slidenum">
              <a:rPr lang="en-GB" smtClean="0"/>
              <a:t>234</a:t>
            </a:fld>
            <a:endParaRPr lang="en-GB"/>
          </a:p>
        </p:txBody>
      </p:sp>
    </p:spTree>
    <p:extLst>
      <p:ext uri="{BB962C8B-B14F-4D97-AF65-F5344CB8AC3E}">
        <p14:creationId xmlns:p14="http://schemas.microsoft.com/office/powerpoint/2010/main" val="1153961092"/>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BC90F1-AA65-F26A-6420-AD04EC1B26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034868-9948-1E3B-790F-1B6CDCADB9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254EBD-9D7D-F7FB-D31C-96ED6CA0AF9E}"/>
              </a:ext>
            </a:extLst>
          </p:cNvPr>
          <p:cNvSpPr>
            <a:spLocks noGrp="1"/>
          </p:cNvSpPr>
          <p:nvPr>
            <p:ph type="body" idx="1"/>
          </p:nvPr>
        </p:nvSpPr>
        <p:spPr/>
        <p:txBody>
          <a:bodyPr/>
          <a:lstStyle/>
          <a:p>
            <a:endParaRPr lang="en-GB"/>
          </a:p>
          <a:p>
            <a:endParaRPr lang="en-GB"/>
          </a:p>
        </p:txBody>
      </p:sp>
      <p:sp>
        <p:nvSpPr>
          <p:cNvPr id="4" name="Slide Number Placeholder 3">
            <a:extLst>
              <a:ext uri="{FF2B5EF4-FFF2-40B4-BE49-F238E27FC236}">
                <a16:creationId xmlns:a16="http://schemas.microsoft.com/office/drawing/2014/main" id="{967489EC-8961-CC2A-AE97-033C255C191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891AB-06B8-482C-BD15-0CF5CE2852E0}" type="slidenum">
              <a:rPr kumimoji="0" lang="en-GB" sz="1200" b="0" i="0" u="none" strike="noStrike" kern="1200" cap="none" spc="0" normalizeH="0" baseline="0" noProof="0" smtClean="0">
                <a:ln>
                  <a:noFill/>
                </a:ln>
                <a:solidFill>
                  <a:prstClr val="black"/>
                </a:solidFill>
                <a:effectLst/>
                <a:uLnTx/>
                <a:uFillTx/>
                <a:latin typeface="Abadi" panose="020B06040201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235</a:t>
            </a:fld>
            <a:endParaRPr kumimoji="0" lang="en-GB" sz="12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1964965824"/>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E7D33A-708B-E76B-F46B-0CBBD24DDF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6175A8-5EB7-C65F-967D-5212567D9E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2BB274-9245-F6B9-C53C-30D20A682DE6}"/>
              </a:ext>
            </a:extLst>
          </p:cNvPr>
          <p:cNvSpPr>
            <a:spLocks noGrp="1"/>
          </p:cNvSpPr>
          <p:nvPr>
            <p:ph type="body" idx="1"/>
          </p:nvPr>
        </p:nvSpPr>
        <p:spPr/>
        <p:txBody>
          <a:bodyPr/>
          <a:lstStyle/>
          <a:p>
            <a:r>
              <a:rPr lang="en-US"/>
              <a:t>Lidl - https://mediacenter.lidl.com/pdf/show/85371</a:t>
            </a:r>
          </a:p>
        </p:txBody>
      </p:sp>
      <p:sp>
        <p:nvSpPr>
          <p:cNvPr id="4" name="Slide Number Placeholder 3">
            <a:extLst>
              <a:ext uri="{FF2B5EF4-FFF2-40B4-BE49-F238E27FC236}">
                <a16:creationId xmlns:a16="http://schemas.microsoft.com/office/drawing/2014/main" id="{56BAA759-8D9F-B6FC-C403-F58B1FDE8E4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626455"/>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F07D64-EDCB-F9D4-4F61-6EDD0B742B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E61D14-573F-871C-8A41-9C428C9DC0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F08B4E-B59B-1C05-942D-1AD86488ECF2}"/>
              </a:ext>
            </a:extLst>
          </p:cNvPr>
          <p:cNvSpPr>
            <a:spLocks noGrp="1"/>
          </p:cNvSpPr>
          <p:nvPr>
            <p:ph type="body" idx="1"/>
          </p:nvPr>
        </p:nvSpPr>
        <p:spPr/>
        <p:txBody>
          <a:bodyPr/>
          <a:lstStyle/>
          <a:p>
            <a:r>
              <a:rPr lang="en-US"/>
              <a:t>Lidl - https://mediacenter.lidl.com/pdf/show/85371</a:t>
            </a:r>
          </a:p>
        </p:txBody>
      </p:sp>
      <p:sp>
        <p:nvSpPr>
          <p:cNvPr id="4" name="Slide Number Placeholder 3">
            <a:extLst>
              <a:ext uri="{FF2B5EF4-FFF2-40B4-BE49-F238E27FC236}">
                <a16:creationId xmlns:a16="http://schemas.microsoft.com/office/drawing/2014/main" id="{A2BB11D7-DA2E-1169-F724-C36DC55635A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3534346"/>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1D8E56-8C44-4E31-938E-3F782FDF0EDB}" type="slidenum">
              <a:rPr lang="en-GB" smtClean="0"/>
              <a:t>238</a:t>
            </a:fld>
            <a:endParaRPr lang="en-GB"/>
          </a:p>
        </p:txBody>
      </p:sp>
    </p:spTree>
    <p:extLst>
      <p:ext uri="{BB962C8B-B14F-4D97-AF65-F5344CB8AC3E}">
        <p14:creationId xmlns:p14="http://schemas.microsoft.com/office/powerpoint/2010/main" val="811340577"/>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7C6737-2A4E-BE2B-1334-4251994341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D6F111-425E-89DE-EBE7-FF576F9B8E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8FAB9E-19D7-47C5-2D1F-AAC769AD323E}"/>
              </a:ext>
            </a:extLst>
          </p:cNvPr>
          <p:cNvSpPr>
            <a:spLocks noGrp="1"/>
          </p:cNvSpPr>
          <p:nvPr>
            <p:ph type="body" idx="1"/>
          </p:nvPr>
        </p:nvSpPr>
        <p:spPr/>
        <p:txBody>
          <a:bodyPr/>
          <a:lstStyle/>
          <a:p>
            <a:endParaRPr lang="en-GB"/>
          </a:p>
          <a:p>
            <a:endParaRPr lang="en-GB"/>
          </a:p>
        </p:txBody>
      </p:sp>
      <p:sp>
        <p:nvSpPr>
          <p:cNvPr id="4" name="Slide Number Placeholder 3">
            <a:extLst>
              <a:ext uri="{FF2B5EF4-FFF2-40B4-BE49-F238E27FC236}">
                <a16:creationId xmlns:a16="http://schemas.microsoft.com/office/drawing/2014/main" id="{8BE4EF21-B5F4-F0C2-2CF6-D4EAAA23C2C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891AB-06B8-482C-BD15-0CF5CE2852E0}" type="slidenum">
              <a:rPr kumimoji="0" lang="en-GB" sz="1200" b="0" i="0" u="none" strike="noStrike" kern="1200" cap="none" spc="0" normalizeH="0" baseline="0" noProof="0" smtClean="0">
                <a:ln>
                  <a:noFill/>
                </a:ln>
                <a:solidFill>
                  <a:prstClr val="black"/>
                </a:solidFill>
                <a:effectLst/>
                <a:uLnTx/>
                <a:uFillTx/>
                <a:latin typeface="Abadi" panose="020B06040201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239</a:t>
            </a:fld>
            <a:endParaRPr kumimoji="0" lang="en-GB" sz="12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34653015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6DAA0E-F410-24FE-AAE4-E568080727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E2BB83-06D8-94E6-AE09-5ED4300169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403A83-36E6-2AA7-0472-100A5504E51C}"/>
              </a:ext>
            </a:extLst>
          </p:cNvPr>
          <p:cNvSpPr>
            <a:spLocks noGrp="1"/>
          </p:cNvSpPr>
          <p:nvPr>
            <p:ph type="body" idx="1"/>
          </p:nvPr>
        </p:nvSpPr>
        <p:spPr/>
        <p:txBody>
          <a:bodyPr/>
          <a:lstStyle/>
          <a:p>
            <a:r>
              <a:rPr lang="en-US"/>
              <a:t>Albertsons - https://s29.q4cdn.com/239956855/files/our_impact/sustainability_doc/albcdacsiv199540_aci_23_esg-report-1-2.pdf</a:t>
            </a:r>
          </a:p>
        </p:txBody>
      </p:sp>
      <p:sp>
        <p:nvSpPr>
          <p:cNvPr id="4" name="Slide Number Placeholder 3">
            <a:extLst>
              <a:ext uri="{FF2B5EF4-FFF2-40B4-BE49-F238E27FC236}">
                <a16:creationId xmlns:a16="http://schemas.microsoft.com/office/drawing/2014/main" id="{B08EFC05-3491-4C8C-2B52-25476ADAE60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0598681"/>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ABC76-32CF-360A-D661-B9EAA5366B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3C0C9E-D11A-A22A-B5C0-DC0493A9A9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7C2279-016F-26A0-6FC9-401B77639B77}"/>
              </a:ext>
            </a:extLst>
          </p:cNvPr>
          <p:cNvSpPr>
            <a:spLocks noGrp="1"/>
          </p:cNvSpPr>
          <p:nvPr>
            <p:ph type="body" idx="1"/>
          </p:nvPr>
        </p:nvSpPr>
        <p:spPr/>
        <p:txBody>
          <a:bodyPr/>
          <a:lstStyle/>
          <a:p>
            <a:r>
              <a:rPr lang="en-US"/>
              <a:t>Little Caesars’ Love Kitchen: https://</a:t>
            </a:r>
            <a:r>
              <a:rPr lang="en-US" err="1"/>
              <a:t>littlecaesars.com</a:t>
            </a:r>
            <a:r>
              <a:rPr lang="en-US"/>
              <a:t>/</a:t>
            </a:r>
            <a:r>
              <a:rPr lang="en-US" err="1"/>
              <a:t>en</a:t>
            </a:r>
            <a:r>
              <a:rPr lang="en-US"/>
              <a:t>-us/love-kitchen/</a:t>
            </a:r>
          </a:p>
          <a:p>
            <a:r>
              <a:rPr lang="en-US"/>
              <a:t>Little Caesars’ Giving Back: https://</a:t>
            </a:r>
            <a:r>
              <a:rPr lang="en-US" err="1"/>
              <a:t>littlecaesars.com</a:t>
            </a:r>
            <a:r>
              <a:rPr lang="en-US"/>
              <a:t>/</a:t>
            </a:r>
            <a:r>
              <a:rPr lang="en-US" err="1"/>
              <a:t>en</a:t>
            </a:r>
            <a:r>
              <a:rPr lang="en-US"/>
              <a:t>-us/giving-back/#little-</a:t>
            </a:r>
            <a:r>
              <a:rPr lang="en-US" err="1"/>
              <a:t>caesars</a:t>
            </a:r>
            <a:r>
              <a:rPr lang="en-US"/>
              <a:t>-fundraising</a:t>
            </a:r>
          </a:p>
        </p:txBody>
      </p:sp>
      <p:sp>
        <p:nvSpPr>
          <p:cNvPr id="4" name="Slide Number Placeholder 3">
            <a:extLst>
              <a:ext uri="{FF2B5EF4-FFF2-40B4-BE49-F238E27FC236}">
                <a16:creationId xmlns:a16="http://schemas.microsoft.com/office/drawing/2014/main" id="{14DB6099-3B60-CC59-6C60-4B349D5879C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8234623"/>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1D8E56-8C44-4E31-938E-3F782FDF0EDB}" type="slidenum">
              <a:rPr lang="en-GB" smtClean="0"/>
              <a:t>241</a:t>
            </a:fld>
            <a:endParaRPr lang="en-GB"/>
          </a:p>
        </p:txBody>
      </p:sp>
    </p:spTree>
    <p:extLst>
      <p:ext uri="{BB962C8B-B14F-4D97-AF65-F5344CB8AC3E}">
        <p14:creationId xmlns:p14="http://schemas.microsoft.com/office/powerpoint/2010/main" val="3512285503"/>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6EDF23-49FD-88D6-6EB6-7D7FCF874B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054242-31E8-70E6-B165-BC9C54DE5D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658DA1-6584-E566-ED93-60F014F1A2A0}"/>
              </a:ext>
            </a:extLst>
          </p:cNvPr>
          <p:cNvSpPr>
            <a:spLocks noGrp="1"/>
          </p:cNvSpPr>
          <p:nvPr>
            <p:ph type="body" idx="1"/>
          </p:nvPr>
        </p:nvSpPr>
        <p:spPr/>
        <p:txBody>
          <a:bodyPr/>
          <a:lstStyle/>
          <a:p>
            <a:endParaRPr lang="en-GB"/>
          </a:p>
          <a:p>
            <a:endParaRPr lang="en-GB"/>
          </a:p>
        </p:txBody>
      </p:sp>
      <p:sp>
        <p:nvSpPr>
          <p:cNvPr id="4" name="Slide Number Placeholder 3">
            <a:extLst>
              <a:ext uri="{FF2B5EF4-FFF2-40B4-BE49-F238E27FC236}">
                <a16:creationId xmlns:a16="http://schemas.microsoft.com/office/drawing/2014/main" id="{91BBA389-4699-5944-F5C7-908407B3702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891AB-06B8-482C-BD15-0CF5CE2852E0}" type="slidenum">
              <a:rPr kumimoji="0" lang="en-GB" sz="1200" b="0" i="0" u="none" strike="noStrike" kern="1200" cap="none" spc="0" normalizeH="0" baseline="0" noProof="0" smtClean="0">
                <a:ln>
                  <a:noFill/>
                </a:ln>
                <a:solidFill>
                  <a:prstClr val="black"/>
                </a:solidFill>
                <a:effectLst/>
                <a:uLnTx/>
                <a:uFillTx/>
                <a:latin typeface="Abadi" panose="020B06040201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242</a:t>
            </a:fld>
            <a:endParaRPr kumimoji="0" lang="en-GB" sz="12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689796296"/>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1A1E75-81C8-D148-BCD0-AF26276127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E95409-F4E4-5C66-12EB-98CCA3FC66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23DEB3-5738-4B35-E96A-685C779ED275}"/>
              </a:ext>
            </a:extLst>
          </p:cNvPr>
          <p:cNvSpPr>
            <a:spLocks noGrp="1"/>
          </p:cNvSpPr>
          <p:nvPr>
            <p:ph type="body" idx="1"/>
          </p:nvPr>
        </p:nvSpPr>
        <p:spPr/>
        <p:txBody>
          <a:bodyPr/>
          <a:lstStyle/>
          <a:p>
            <a:r>
              <a:rPr lang="en-US"/>
              <a:t>Loblaws - https://dis-prod.assetful.loblaw.ca/content/dam/loblaw-companies-limited/creative-assets/loblaw-ca/responsibility-/2024%20ESG%20Report_EN.pdf</a:t>
            </a:r>
          </a:p>
          <a:p>
            <a:endParaRPr lang="en-GB"/>
          </a:p>
        </p:txBody>
      </p:sp>
      <p:sp>
        <p:nvSpPr>
          <p:cNvPr id="4" name="Slide Number Placeholder 3">
            <a:extLst>
              <a:ext uri="{FF2B5EF4-FFF2-40B4-BE49-F238E27FC236}">
                <a16:creationId xmlns:a16="http://schemas.microsoft.com/office/drawing/2014/main" id="{00DFA83C-2B21-EC31-87D8-E6C570DFEC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8132935"/>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18060A-0C1C-8AB0-C563-DFD8410229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F7BDE6-45C5-CE33-FACE-929EF70FDE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EF833D-CB1A-6756-41B6-125652781B2C}"/>
              </a:ext>
            </a:extLst>
          </p:cNvPr>
          <p:cNvSpPr>
            <a:spLocks noGrp="1"/>
          </p:cNvSpPr>
          <p:nvPr>
            <p:ph type="body" idx="1"/>
          </p:nvPr>
        </p:nvSpPr>
        <p:spPr/>
        <p:txBody>
          <a:bodyPr/>
          <a:lstStyle/>
          <a:p>
            <a:r>
              <a:rPr lang="en-US"/>
              <a:t>Loblaws - https://dis-prod.assetful.loblaw.ca/content/dam/loblaw-companies-limited/creative-assets/loblaw-ca/responsibility-/2024%20ESG%20Report_EN.pdf</a:t>
            </a:r>
          </a:p>
          <a:p>
            <a:endParaRPr lang="en-GB"/>
          </a:p>
        </p:txBody>
      </p:sp>
      <p:sp>
        <p:nvSpPr>
          <p:cNvPr id="4" name="Slide Number Placeholder 3">
            <a:extLst>
              <a:ext uri="{FF2B5EF4-FFF2-40B4-BE49-F238E27FC236}">
                <a16:creationId xmlns:a16="http://schemas.microsoft.com/office/drawing/2014/main" id="{4476681D-96D5-D6F5-305E-C4264127B32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1967420"/>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1D8E56-8C44-4E31-938E-3F782FDF0EDB}" type="slidenum">
              <a:rPr lang="en-GB" smtClean="0"/>
              <a:t>245</a:t>
            </a:fld>
            <a:endParaRPr lang="en-GB"/>
          </a:p>
        </p:txBody>
      </p:sp>
    </p:spTree>
    <p:extLst>
      <p:ext uri="{BB962C8B-B14F-4D97-AF65-F5344CB8AC3E}">
        <p14:creationId xmlns:p14="http://schemas.microsoft.com/office/powerpoint/2010/main" val="3768606389"/>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3F50C1-15C6-A8A5-9DE3-C174143238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BEA1BB-D89F-DC16-FE7B-7B86B5C51A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6DAD22-47E6-9AAB-D921-CA8DF626768C}"/>
              </a:ext>
            </a:extLst>
          </p:cNvPr>
          <p:cNvSpPr>
            <a:spLocks noGrp="1"/>
          </p:cNvSpPr>
          <p:nvPr>
            <p:ph type="body" idx="1"/>
          </p:nvPr>
        </p:nvSpPr>
        <p:spPr/>
        <p:txBody>
          <a:bodyPr/>
          <a:lstStyle/>
          <a:p>
            <a:endParaRPr lang="en-GB"/>
          </a:p>
          <a:p>
            <a:endParaRPr lang="en-GB"/>
          </a:p>
        </p:txBody>
      </p:sp>
      <p:sp>
        <p:nvSpPr>
          <p:cNvPr id="4" name="Slide Number Placeholder 3">
            <a:extLst>
              <a:ext uri="{FF2B5EF4-FFF2-40B4-BE49-F238E27FC236}">
                <a16:creationId xmlns:a16="http://schemas.microsoft.com/office/drawing/2014/main" id="{396EBB76-3151-F4F0-AE6D-E07FFD3A507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891AB-06B8-482C-BD15-0CF5CE2852E0}" type="slidenum">
              <a:rPr kumimoji="0" lang="en-GB" sz="1200" b="0" i="0" u="none" strike="noStrike" kern="1200" cap="none" spc="0" normalizeH="0" baseline="0" noProof="0" smtClean="0">
                <a:ln>
                  <a:noFill/>
                </a:ln>
                <a:solidFill>
                  <a:prstClr val="black"/>
                </a:solidFill>
                <a:effectLst/>
                <a:uLnTx/>
                <a:uFillTx/>
                <a:latin typeface="Abadi" panose="020B06040201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246</a:t>
            </a:fld>
            <a:endParaRPr kumimoji="0" lang="en-GB" sz="12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659044847"/>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BC4870-8E7E-34C4-502F-E2966C294F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9434E1-CDC4-F977-4B13-5659BF6322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3B07F7-AD30-A325-2235-45B6F7091251}"/>
              </a:ext>
            </a:extLst>
          </p:cNvPr>
          <p:cNvSpPr>
            <a:spLocks noGrp="1"/>
          </p:cNvSpPr>
          <p:nvPr>
            <p:ph type="body" idx="1"/>
          </p:nvPr>
        </p:nvSpPr>
        <p:spPr/>
        <p:txBody>
          <a:bodyPr/>
          <a:lstStyle/>
          <a:p>
            <a:r>
              <a:rPr lang="en-US"/>
              <a:t>Loews: https://www.loewshotels.com/corporate-responsibility</a:t>
            </a:r>
          </a:p>
          <a:p>
            <a:r>
              <a:rPr lang="en-US"/>
              <a:t>https://www.ecolab.com/stories/loews-hotels-sustainable-solutions</a:t>
            </a:r>
          </a:p>
          <a:p>
            <a:endParaRPr lang="en-GB"/>
          </a:p>
        </p:txBody>
      </p:sp>
      <p:sp>
        <p:nvSpPr>
          <p:cNvPr id="4" name="Slide Number Placeholder 3">
            <a:extLst>
              <a:ext uri="{FF2B5EF4-FFF2-40B4-BE49-F238E27FC236}">
                <a16:creationId xmlns:a16="http://schemas.microsoft.com/office/drawing/2014/main" id="{7CA0C3C5-59B8-DC5F-31FF-1E3BD3A65D3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6109989"/>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A32B80-C329-D191-1512-69785A0675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AC5FB1-24A4-9939-3CD6-980B5FDD4B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34EDA2-9D36-A3EC-B07D-41018123084F}"/>
              </a:ext>
            </a:extLst>
          </p:cNvPr>
          <p:cNvSpPr>
            <a:spLocks noGrp="1"/>
          </p:cNvSpPr>
          <p:nvPr>
            <p:ph type="body" idx="1"/>
          </p:nvPr>
        </p:nvSpPr>
        <p:spPr/>
        <p:txBody>
          <a:bodyPr/>
          <a:lstStyle/>
          <a:p>
            <a:r>
              <a:rPr lang="en-US"/>
              <a:t>Loews: https://www.loewshotels.com/corporate-responsibility</a:t>
            </a:r>
          </a:p>
          <a:p>
            <a:r>
              <a:rPr lang="en-US"/>
              <a:t>https://www.ecolab.com/stories/loews-hotels-sustainable-solutions</a:t>
            </a:r>
          </a:p>
          <a:p>
            <a:endParaRPr lang="en-GB"/>
          </a:p>
        </p:txBody>
      </p:sp>
      <p:sp>
        <p:nvSpPr>
          <p:cNvPr id="4" name="Slide Number Placeholder 3">
            <a:extLst>
              <a:ext uri="{FF2B5EF4-FFF2-40B4-BE49-F238E27FC236}">
                <a16:creationId xmlns:a16="http://schemas.microsoft.com/office/drawing/2014/main" id="{F962C862-4C35-DB84-DACE-F29ED14DF14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3253910"/>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1D8E56-8C44-4E31-938E-3F782FDF0EDB}" type="slidenum">
              <a:rPr lang="en-GB" smtClean="0"/>
              <a:t>249</a:t>
            </a:fld>
            <a:endParaRPr lang="en-GB"/>
          </a:p>
        </p:txBody>
      </p:sp>
    </p:spTree>
    <p:extLst>
      <p:ext uri="{BB962C8B-B14F-4D97-AF65-F5344CB8AC3E}">
        <p14:creationId xmlns:p14="http://schemas.microsoft.com/office/powerpoint/2010/main" val="39686474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1D8E56-8C44-4E31-938E-3F782FDF0EDB}" type="slidenum">
              <a:rPr lang="en-GB" smtClean="0"/>
              <a:t>25</a:t>
            </a:fld>
            <a:endParaRPr lang="en-GB"/>
          </a:p>
        </p:txBody>
      </p:sp>
    </p:spTree>
    <p:extLst>
      <p:ext uri="{BB962C8B-B14F-4D97-AF65-F5344CB8AC3E}">
        <p14:creationId xmlns:p14="http://schemas.microsoft.com/office/powerpoint/2010/main" val="2145538615"/>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FE5940-F700-E2C3-E350-BF6DA78BCA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A17971-3DDA-10C1-64D8-AAC5D474DA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77D537-F7E6-3C92-716E-A0B4E2EE72C0}"/>
              </a:ext>
            </a:extLst>
          </p:cNvPr>
          <p:cNvSpPr>
            <a:spLocks noGrp="1"/>
          </p:cNvSpPr>
          <p:nvPr>
            <p:ph type="body" idx="1"/>
          </p:nvPr>
        </p:nvSpPr>
        <p:spPr/>
        <p:txBody>
          <a:bodyPr/>
          <a:lstStyle/>
          <a:p>
            <a:endParaRPr lang="en-GB"/>
          </a:p>
          <a:p>
            <a:endParaRPr lang="en-GB"/>
          </a:p>
        </p:txBody>
      </p:sp>
      <p:sp>
        <p:nvSpPr>
          <p:cNvPr id="4" name="Slide Number Placeholder 3">
            <a:extLst>
              <a:ext uri="{FF2B5EF4-FFF2-40B4-BE49-F238E27FC236}">
                <a16:creationId xmlns:a16="http://schemas.microsoft.com/office/drawing/2014/main" id="{3541F2B2-EC20-E244-4A18-BB3F3DF59B9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891AB-06B8-482C-BD15-0CF5CE2852E0}" type="slidenum">
              <a:rPr kumimoji="0" lang="en-GB" sz="1200" b="0" i="0" u="none" strike="noStrike" kern="1200" cap="none" spc="0" normalizeH="0" baseline="0" noProof="0" smtClean="0">
                <a:ln>
                  <a:noFill/>
                </a:ln>
                <a:solidFill>
                  <a:prstClr val="black"/>
                </a:solidFill>
                <a:effectLst/>
                <a:uLnTx/>
                <a:uFillTx/>
                <a:latin typeface="Abadi" panose="020B06040201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250</a:t>
            </a:fld>
            <a:endParaRPr kumimoji="0" lang="en-GB" sz="12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3459391965"/>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0D3A11-2AF2-AFDB-2D72-9C0D4D34DB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BC4FF4-42FA-51DE-A772-C20C8E8F04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6ED009-927A-7FDB-58EB-CD3565702FBD}"/>
              </a:ext>
            </a:extLst>
          </p:cNvPr>
          <p:cNvSpPr>
            <a:spLocks noGrp="1"/>
          </p:cNvSpPr>
          <p:nvPr>
            <p:ph type="body" idx="1"/>
          </p:nvPr>
        </p:nvSpPr>
        <p:spPr/>
        <p:txBody>
          <a:bodyPr/>
          <a:lstStyle/>
          <a:p>
            <a:r>
              <a:rPr lang="en-US"/>
              <a:t>Love’s 2025 Community Impact Report: https://d25zu39ynyitwy.cloudfront.net/oms/4092/document/2025/7/ZZN4B_COMMS25ImpactReportHeartbeat071725/COMMS25ImpactReportHeartbeat071725.pdf</a:t>
            </a:r>
          </a:p>
        </p:txBody>
      </p:sp>
      <p:sp>
        <p:nvSpPr>
          <p:cNvPr id="4" name="Slide Number Placeholder 3">
            <a:extLst>
              <a:ext uri="{FF2B5EF4-FFF2-40B4-BE49-F238E27FC236}">
                <a16:creationId xmlns:a16="http://schemas.microsoft.com/office/drawing/2014/main" id="{0D9B59E1-D702-3B97-F703-5109645D910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7399063"/>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1D8E56-8C44-4E31-938E-3F782FDF0EDB}" type="slidenum">
              <a:rPr lang="en-GB" smtClean="0"/>
              <a:t>252</a:t>
            </a:fld>
            <a:endParaRPr lang="en-GB"/>
          </a:p>
        </p:txBody>
      </p:sp>
    </p:spTree>
    <p:extLst>
      <p:ext uri="{BB962C8B-B14F-4D97-AF65-F5344CB8AC3E}">
        <p14:creationId xmlns:p14="http://schemas.microsoft.com/office/powerpoint/2010/main" val="1039036231"/>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43E950-E1EC-A181-730B-A9FBED367B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005E98-9CD2-C6E8-C114-5C5571E5EB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EFD0DB-23AA-E219-A23A-D2EB68772F7A}"/>
              </a:ext>
            </a:extLst>
          </p:cNvPr>
          <p:cNvSpPr>
            <a:spLocks noGrp="1"/>
          </p:cNvSpPr>
          <p:nvPr>
            <p:ph type="body" idx="1"/>
          </p:nvPr>
        </p:nvSpPr>
        <p:spPr/>
        <p:txBody>
          <a:bodyPr/>
          <a:lstStyle/>
          <a:p>
            <a:endParaRPr lang="en-GB"/>
          </a:p>
          <a:p>
            <a:endParaRPr lang="en-GB"/>
          </a:p>
        </p:txBody>
      </p:sp>
      <p:sp>
        <p:nvSpPr>
          <p:cNvPr id="4" name="Slide Number Placeholder 3">
            <a:extLst>
              <a:ext uri="{FF2B5EF4-FFF2-40B4-BE49-F238E27FC236}">
                <a16:creationId xmlns:a16="http://schemas.microsoft.com/office/drawing/2014/main" id="{94054EAB-6D9A-AA10-D8E8-A07BA1CE46B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891AB-06B8-482C-BD15-0CF5CE2852E0}" type="slidenum">
              <a:rPr kumimoji="0" lang="en-GB" sz="1200" b="0" i="0" u="none" strike="noStrike" kern="1200" cap="none" spc="0" normalizeH="0" baseline="0" noProof="0" smtClean="0">
                <a:ln>
                  <a:noFill/>
                </a:ln>
                <a:solidFill>
                  <a:prstClr val="black"/>
                </a:solidFill>
                <a:effectLst/>
                <a:uLnTx/>
                <a:uFillTx/>
                <a:latin typeface="Abadi" panose="020B06040201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253</a:t>
            </a:fld>
            <a:endParaRPr kumimoji="0" lang="en-GB" sz="12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2061791712"/>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5CD416-3F19-57EE-0926-7EFDBD8300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CF4478-B9BA-529B-BC91-3A822B0A1A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63B225-B3F5-530E-4C30-AE59D2E0FEF4}"/>
              </a:ext>
            </a:extLst>
          </p:cNvPr>
          <p:cNvSpPr>
            <a:spLocks noGrp="1"/>
          </p:cNvSpPr>
          <p:nvPr>
            <p:ph type="body" idx="1"/>
          </p:nvPr>
        </p:nvSpPr>
        <p:spPr/>
        <p:txBody>
          <a:bodyPr/>
          <a:lstStyle/>
          <a:p>
            <a:r>
              <a:rPr lang="en-US"/>
              <a:t>Lowe’s 2024 Corporate Responsibility Report: </a:t>
            </a:r>
          </a:p>
        </p:txBody>
      </p:sp>
      <p:sp>
        <p:nvSpPr>
          <p:cNvPr id="4" name="Slide Number Placeholder 3">
            <a:extLst>
              <a:ext uri="{FF2B5EF4-FFF2-40B4-BE49-F238E27FC236}">
                <a16:creationId xmlns:a16="http://schemas.microsoft.com/office/drawing/2014/main" id="{0A6D7065-0AC7-9FD7-B21F-477F4E2D40B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3227117"/>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1C166D-F250-0BC1-434C-D899BC968D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FDA79C-6C85-1F66-5186-DD4CAD103B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AA9D24-DAE6-37C9-3166-CA30A0A5EE2D}"/>
              </a:ext>
            </a:extLst>
          </p:cNvPr>
          <p:cNvSpPr>
            <a:spLocks noGrp="1"/>
          </p:cNvSpPr>
          <p:nvPr>
            <p:ph type="body" idx="1"/>
          </p:nvPr>
        </p:nvSpPr>
        <p:spPr/>
        <p:txBody>
          <a:bodyPr/>
          <a:lstStyle/>
          <a:p>
            <a:r>
              <a:rPr lang="en-US"/>
              <a:t>Lowe’s 2024 Corporate Responsibility Report: </a:t>
            </a:r>
          </a:p>
        </p:txBody>
      </p:sp>
      <p:sp>
        <p:nvSpPr>
          <p:cNvPr id="4" name="Slide Number Placeholder 3">
            <a:extLst>
              <a:ext uri="{FF2B5EF4-FFF2-40B4-BE49-F238E27FC236}">
                <a16:creationId xmlns:a16="http://schemas.microsoft.com/office/drawing/2014/main" id="{52CBE193-B9E9-BE7D-2566-162B2090EB7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3877168"/>
      </p:ext>
    </p:extLst>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F12811-A184-4DFF-E575-AA245DE8BB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7DFEAD-F1BB-B417-A8F7-A128561C48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3885B7-7D7D-66E4-5C70-2D6681F5BF35}"/>
              </a:ext>
            </a:extLst>
          </p:cNvPr>
          <p:cNvSpPr>
            <a:spLocks noGrp="1"/>
          </p:cNvSpPr>
          <p:nvPr>
            <p:ph type="body" idx="1"/>
          </p:nvPr>
        </p:nvSpPr>
        <p:spPr/>
        <p:txBody>
          <a:bodyPr/>
          <a:lstStyle/>
          <a:p>
            <a:r>
              <a:rPr lang="en-US"/>
              <a:t>Lowe’s 2024 Corporate Responsibility Report: </a:t>
            </a:r>
          </a:p>
        </p:txBody>
      </p:sp>
      <p:sp>
        <p:nvSpPr>
          <p:cNvPr id="4" name="Slide Number Placeholder 3">
            <a:extLst>
              <a:ext uri="{FF2B5EF4-FFF2-40B4-BE49-F238E27FC236}">
                <a16:creationId xmlns:a16="http://schemas.microsoft.com/office/drawing/2014/main" id="{08DF63E4-34D9-B3E6-CC53-16CE48C6B72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6851520"/>
      </p:ext>
    </p:extLst>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1D8E56-8C44-4E31-938E-3F782FDF0EDB}" type="slidenum">
              <a:rPr lang="en-GB" smtClean="0"/>
              <a:t>257</a:t>
            </a:fld>
            <a:endParaRPr lang="en-GB"/>
          </a:p>
        </p:txBody>
      </p:sp>
    </p:spTree>
    <p:extLst>
      <p:ext uri="{BB962C8B-B14F-4D97-AF65-F5344CB8AC3E}">
        <p14:creationId xmlns:p14="http://schemas.microsoft.com/office/powerpoint/2010/main" val="2351407460"/>
      </p:ext>
    </p:extLst>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461F90-1407-FC3E-0209-F36596CBA1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166B0A-D7E2-48B8-67D1-036F87F301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BACB34-6DF1-9F82-E40E-B1629417C857}"/>
              </a:ext>
            </a:extLst>
          </p:cNvPr>
          <p:cNvSpPr>
            <a:spLocks noGrp="1"/>
          </p:cNvSpPr>
          <p:nvPr>
            <p:ph type="body" idx="1"/>
          </p:nvPr>
        </p:nvSpPr>
        <p:spPr/>
        <p:txBody>
          <a:bodyPr/>
          <a:lstStyle/>
          <a:p>
            <a:endParaRPr lang="en-GB"/>
          </a:p>
          <a:p>
            <a:endParaRPr lang="en-GB"/>
          </a:p>
        </p:txBody>
      </p:sp>
      <p:sp>
        <p:nvSpPr>
          <p:cNvPr id="4" name="Slide Number Placeholder 3">
            <a:extLst>
              <a:ext uri="{FF2B5EF4-FFF2-40B4-BE49-F238E27FC236}">
                <a16:creationId xmlns:a16="http://schemas.microsoft.com/office/drawing/2014/main" id="{8B41AC75-A02E-86BD-4185-0A7FAE047BC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891AB-06B8-482C-BD15-0CF5CE2852E0}" type="slidenum">
              <a:rPr kumimoji="0" lang="en-GB" sz="1200" b="0" i="0" u="none" strike="noStrike" kern="1200" cap="none" spc="0" normalizeH="0" baseline="0" noProof="0" smtClean="0">
                <a:ln>
                  <a:noFill/>
                </a:ln>
                <a:solidFill>
                  <a:prstClr val="black"/>
                </a:solidFill>
                <a:effectLst/>
                <a:uLnTx/>
                <a:uFillTx/>
                <a:latin typeface="Abadi" panose="020B06040201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258</a:t>
            </a:fld>
            <a:endParaRPr kumimoji="0" lang="en-GB" sz="12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1106660096"/>
      </p:ext>
    </p:extLst>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1D8E56-8C44-4E31-938E-3F782FDF0EDB}" type="slidenum">
              <a:rPr lang="en-GB" smtClean="0"/>
              <a:t>259</a:t>
            </a:fld>
            <a:endParaRPr lang="en-GB"/>
          </a:p>
        </p:txBody>
      </p:sp>
    </p:spTree>
    <p:extLst>
      <p:ext uri="{BB962C8B-B14F-4D97-AF65-F5344CB8AC3E}">
        <p14:creationId xmlns:p14="http://schemas.microsoft.com/office/powerpoint/2010/main" val="5333344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1D8E56-8C44-4E31-938E-3F782FDF0EDB}" type="slidenum">
              <a:rPr kumimoji="0" lang="en-GB" sz="1200" b="0" i="0" u="none" strike="noStrike" kern="1200" cap="none" spc="0" normalizeH="0" baseline="0" noProof="0" smtClean="0">
                <a:ln>
                  <a:noFill/>
                </a:ln>
                <a:solidFill>
                  <a:prstClr val="black"/>
                </a:solidFill>
                <a:effectLst/>
                <a:uLnTx/>
                <a:uFillTx/>
                <a:latin typeface="Abadi" panose="020B06040201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1927505622"/>
      </p:ext>
    </p:extLst>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44E237-3C02-B073-C844-6B72866C55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86C103-BB9F-80D0-C30B-44CAC60B0E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F400F9-122F-EAC3-4D02-FFD859AF5984}"/>
              </a:ext>
            </a:extLst>
          </p:cNvPr>
          <p:cNvSpPr>
            <a:spLocks noGrp="1"/>
          </p:cNvSpPr>
          <p:nvPr>
            <p:ph type="body" idx="1"/>
          </p:nvPr>
        </p:nvSpPr>
        <p:spPr/>
        <p:txBody>
          <a:bodyPr/>
          <a:lstStyle/>
          <a:p>
            <a:endParaRPr lang="en-GB"/>
          </a:p>
          <a:p>
            <a:endParaRPr lang="en-GB"/>
          </a:p>
        </p:txBody>
      </p:sp>
      <p:sp>
        <p:nvSpPr>
          <p:cNvPr id="4" name="Slide Number Placeholder 3">
            <a:extLst>
              <a:ext uri="{FF2B5EF4-FFF2-40B4-BE49-F238E27FC236}">
                <a16:creationId xmlns:a16="http://schemas.microsoft.com/office/drawing/2014/main" id="{548C3570-1A3A-AD5C-AE1E-8FFFF7F6D1A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891AB-06B8-482C-BD15-0CF5CE2852E0}" type="slidenum">
              <a:rPr kumimoji="0" lang="en-GB" sz="1200" b="0" i="0" u="none" strike="noStrike" kern="1200" cap="none" spc="0" normalizeH="0" baseline="0" noProof="0" smtClean="0">
                <a:ln>
                  <a:noFill/>
                </a:ln>
                <a:solidFill>
                  <a:prstClr val="black"/>
                </a:solidFill>
                <a:effectLst/>
                <a:uLnTx/>
                <a:uFillTx/>
                <a:latin typeface="Abadi" panose="020B06040201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260</a:t>
            </a:fld>
            <a:endParaRPr kumimoji="0" lang="en-GB" sz="12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634169401"/>
      </p:ext>
    </p:extLst>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D2CD02-5E8D-CE0D-798D-E23F802E59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6AFD94-3E19-B7CC-49E7-01E59E0927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98225B-FAEB-71C7-575F-1929873C14E6}"/>
              </a:ext>
            </a:extLst>
          </p:cNvPr>
          <p:cNvSpPr>
            <a:spLocks noGrp="1"/>
          </p:cNvSpPr>
          <p:nvPr>
            <p:ph type="body" idx="1"/>
          </p:nvPr>
        </p:nvSpPr>
        <p:spPr/>
        <p:txBody>
          <a:bodyPr/>
          <a:lstStyle/>
          <a:p>
            <a:r>
              <a:rPr lang="en-US"/>
              <a:t>Marriott - https://serve360.marriott.com/wp-content/uploads/2024/07/2024ESGProgress.pdf</a:t>
            </a:r>
          </a:p>
          <a:p>
            <a:endParaRPr lang="en-GB"/>
          </a:p>
        </p:txBody>
      </p:sp>
      <p:sp>
        <p:nvSpPr>
          <p:cNvPr id="4" name="Slide Number Placeholder 3">
            <a:extLst>
              <a:ext uri="{FF2B5EF4-FFF2-40B4-BE49-F238E27FC236}">
                <a16:creationId xmlns:a16="http://schemas.microsoft.com/office/drawing/2014/main" id="{46164F89-98D4-7CD5-25F7-F0209A45114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5888612"/>
      </p:ext>
    </p:extLst>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5EE216-0D4F-4AEB-E670-9DCBF2BE3E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3AFF30-67A7-0ED5-10B0-0A12F1118C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1DDD4E-F8D8-4447-E856-5AD2A41691FD}"/>
              </a:ext>
            </a:extLst>
          </p:cNvPr>
          <p:cNvSpPr>
            <a:spLocks noGrp="1"/>
          </p:cNvSpPr>
          <p:nvPr>
            <p:ph type="body" idx="1"/>
          </p:nvPr>
        </p:nvSpPr>
        <p:spPr/>
        <p:txBody>
          <a:bodyPr/>
          <a:lstStyle/>
          <a:p>
            <a:r>
              <a:rPr lang="en-US"/>
              <a:t>Marriott - https://serve360.marriott.com/wp-content/uploads/2024/07/2024ESGProgress.pdf</a:t>
            </a:r>
          </a:p>
          <a:p>
            <a:endParaRPr lang="en-GB"/>
          </a:p>
        </p:txBody>
      </p:sp>
      <p:sp>
        <p:nvSpPr>
          <p:cNvPr id="4" name="Slide Number Placeholder 3">
            <a:extLst>
              <a:ext uri="{FF2B5EF4-FFF2-40B4-BE49-F238E27FC236}">
                <a16:creationId xmlns:a16="http://schemas.microsoft.com/office/drawing/2014/main" id="{E418E73B-3A6F-0D39-1B06-05B979C5004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7134169"/>
      </p:ext>
    </p:extLst>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99D876-545B-4DE5-B30E-63811E81F565}" type="slidenum">
              <a:rPr kumimoji="0" lang="en-GB" sz="1200" b="0" i="0" u="none" strike="noStrike" kern="1200" cap="none" spc="0" normalizeH="0" baseline="0" noProof="0" smtClean="0">
                <a:ln>
                  <a:noFill/>
                </a:ln>
                <a:solidFill>
                  <a:prstClr val="black"/>
                </a:solidFill>
                <a:effectLst/>
                <a:uLnTx/>
                <a:uFillTx/>
                <a:latin typeface="Abadi" panose="020B06040201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263</a:t>
            </a:fld>
            <a:endParaRPr kumimoji="0" lang="en-GB" sz="12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3929294388"/>
      </p:ext>
    </p:extLst>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97186E-685A-E974-C1AE-67D2942A8C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C28BAF-4790-161D-E4BF-6895DB1D25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40BD57-01BE-3F71-BAF7-52941C661F3D}"/>
              </a:ext>
            </a:extLst>
          </p:cNvPr>
          <p:cNvSpPr>
            <a:spLocks noGrp="1"/>
          </p:cNvSpPr>
          <p:nvPr>
            <p:ph type="body" idx="1"/>
          </p:nvPr>
        </p:nvSpPr>
        <p:spPr/>
        <p:txBody>
          <a:bodyPr/>
          <a:lstStyle/>
          <a:p>
            <a:endParaRPr lang="en-GB"/>
          </a:p>
          <a:p>
            <a:endParaRPr lang="en-GB"/>
          </a:p>
        </p:txBody>
      </p:sp>
      <p:sp>
        <p:nvSpPr>
          <p:cNvPr id="4" name="Slide Number Placeholder 3">
            <a:extLst>
              <a:ext uri="{FF2B5EF4-FFF2-40B4-BE49-F238E27FC236}">
                <a16:creationId xmlns:a16="http://schemas.microsoft.com/office/drawing/2014/main" id="{A73863B6-BD75-07F1-8E02-E7F2A8D8AC2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891AB-06B8-482C-BD15-0CF5CE2852E0}" type="slidenum">
              <a:rPr kumimoji="0" lang="en-GB" sz="1200" b="0" i="0" u="none" strike="noStrike" kern="1200" cap="none" spc="0" normalizeH="0" baseline="0" noProof="0" smtClean="0">
                <a:ln>
                  <a:noFill/>
                </a:ln>
                <a:solidFill>
                  <a:prstClr val="black"/>
                </a:solidFill>
                <a:effectLst/>
                <a:uLnTx/>
                <a:uFillTx/>
                <a:latin typeface="Abadi" panose="020B06040201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264</a:t>
            </a:fld>
            <a:endParaRPr kumimoji="0" lang="en-GB" sz="12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4211471043"/>
      </p:ext>
    </p:extLst>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1D8E56-8C44-4E31-938E-3F782FDF0EDB}" type="slidenum">
              <a:rPr lang="en-GB" smtClean="0"/>
              <a:t>265</a:t>
            </a:fld>
            <a:endParaRPr lang="en-GB"/>
          </a:p>
        </p:txBody>
      </p:sp>
    </p:spTree>
    <p:extLst>
      <p:ext uri="{BB962C8B-B14F-4D97-AF65-F5344CB8AC3E}">
        <p14:creationId xmlns:p14="http://schemas.microsoft.com/office/powerpoint/2010/main" val="2880859411"/>
      </p:ext>
    </p:extLst>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68B4D0-2F19-484A-2A53-59286C18EF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5F6C07-C96B-EE62-BD2C-8D782AB864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4E479A-4CA1-AE9A-CFAD-9D8D0548F49D}"/>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6B79ECF-ACCD-FA6B-393D-E7BE76622B6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891AB-06B8-482C-BD15-0CF5CE2852E0}" type="slidenum">
              <a:rPr kumimoji="0" lang="en-GB" sz="1200" b="0" i="0" u="none" strike="noStrike" kern="1200" cap="none" spc="0" normalizeH="0" baseline="0" noProof="0" smtClean="0">
                <a:ln>
                  <a:noFill/>
                </a:ln>
                <a:solidFill>
                  <a:prstClr val="black"/>
                </a:solidFill>
                <a:effectLst/>
                <a:uLnTx/>
                <a:uFillTx/>
                <a:latin typeface="Abadi" panose="020B06040201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266</a:t>
            </a:fld>
            <a:endParaRPr kumimoji="0" lang="en-GB" sz="12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876382160"/>
      </p:ext>
    </p:extLst>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AFA018-8054-A5A2-97D9-7CDBF9F894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D45F51-1C82-C7FE-7841-FC6444D347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33D6C3-A430-B850-5B14-BE089BB3E8CA}"/>
              </a:ext>
            </a:extLst>
          </p:cNvPr>
          <p:cNvSpPr>
            <a:spLocks noGrp="1"/>
          </p:cNvSpPr>
          <p:nvPr>
            <p:ph type="body" idx="1"/>
          </p:nvPr>
        </p:nvSpPr>
        <p:spPr/>
        <p:txBody>
          <a:bodyPr/>
          <a:lstStyle/>
          <a:p>
            <a:r>
              <a:rPr lang="en-US"/>
              <a:t>Meijer - https://meijercommunity.com/sustainability</a:t>
            </a:r>
          </a:p>
        </p:txBody>
      </p:sp>
      <p:sp>
        <p:nvSpPr>
          <p:cNvPr id="4" name="Slide Number Placeholder 3">
            <a:extLst>
              <a:ext uri="{FF2B5EF4-FFF2-40B4-BE49-F238E27FC236}">
                <a16:creationId xmlns:a16="http://schemas.microsoft.com/office/drawing/2014/main" id="{6EA726F9-199D-A6D4-384F-D77C60ABB3C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040917"/>
      </p:ext>
    </p:extLst>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D4554F-1EF8-4103-2955-F447EC921A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741F53-FB39-97BA-4554-BE851962AF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8AC9AE-CE50-6F6D-CE0D-EDFF47943F45}"/>
              </a:ext>
            </a:extLst>
          </p:cNvPr>
          <p:cNvSpPr>
            <a:spLocks noGrp="1"/>
          </p:cNvSpPr>
          <p:nvPr>
            <p:ph type="body" idx="1"/>
          </p:nvPr>
        </p:nvSpPr>
        <p:spPr/>
        <p:txBody>
          <a:bodyPr/>
          <a:lstStyle/>
          <a:p>
            <a:r>
              <a:rPr lang="en-US"/>
              <a:t>Meijer - https://meijercommunity.com/sustainability</a:t>
            </a:r>
          </a:p>
          <a:p>
            <a:endParaRPr lang="en-US"/>
          </a:p>
          <a:p>
            <a:endParaRPr lang="en-US"/>
          </a:p>
        </p:txBody>
      </p:sp>
      <p:sp>
        <p:nvSpPr>
          <p:cNvPr id="4" name="Slide Number Placeholder 3">
            <a:extLst>
              <a:ext uri="{FF2B5EF4-FFF2-40B4-BE49-F238E27FC236}">
                <a16:creationId xmlns:a16="http://schemas.microsoft.com/office/drawing/2014/main" id="{1E980E6C-4C48-0D22-5402-285BE307C43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7092592"/>
      </p:ext>
    </p:extLst>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1D8E56-8C44-4E31-938E-3F782FDF0EDB}" type="slidenum">
              <a:rPr lang="en-GB" smtClean="0"/>
              <a:t>269</a:t>
            </a:fld>
            <a:endParaRPr lang="en-GB"/>
          </a:p>
        </p:txBody>
      </p:sp>
    </p:spTree>
    <p:extLst>
      <p:ext uri="{BB962C8B-B14F-4D97-AF65-F5344CB8AC3E}">
        <p14:creationId xmlns:p14="http://schemas.microsoft.com/office/powerpoint/2010/main" val="29406792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FC5404-3912-59F7-A353-000B2EEF22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59C0B6-14C7-EE0D-C52E-35881D6376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CE5D89-499F-16E4-7B8A-379E76A6021A}"/>
              </a:ext>
            </a:extLst>
          </p:cNvPr>
          <p:cNvSpPr>
            <a:spLocks noGrp="1"/>
          </p:cNvSpPr>
          <p:nvPr>
            <p:ph type="body" idx="1"/>
          </p:nvPr>
        </p:nvSpPr>
        <p:spPr/>
        <p:txBody>
          <a:bodyPr/>
          <a:lstStyle/>
          <a:p>
            <a:r>
              <a:rPr lang="en-GB"/>
              <a:t>ALDI: https://sustainability.aldisouthgroup.com/publications?type=FACT_SHEETS</a:t>
            </a:r>
          </a:p>
          <a:p>
            <a:endParaRPr lang="en-GB" b="1"/>
          </a:p>
          <a:p>
            <a:endParaRPr lang="en-GB" b="1"/>
          </a:p>
          <a:p>
            <a:endParaRPr lang="en-GB"/>
          </a:p>
        </p:txBody>
      </p:sp>
      <p:sp>
        <p:nvSpPr>
          <p:cNvPr id="4" name="Slide Number Placeholder 3">
            <a:extLst>
              <a:ext uri="{FF2B5EF4-FFF2-40B4-BE49-F238E27FC236}">
                <a16:creationId xmlns:a16="http://schemas.microsoft.com/office/drawing/2014/main" id="{8B46C1D7-0549-E3A9-ACE3-1870C9A7665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9460143"/>
      </p:ext>
    </p:extLst>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53DBFE-E953-E331-DBC7-0C944E0B48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0C59A8-04F2-12BD-8202-2B4ABF65E4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30B019-1FFA-4908-81DF-493E2A4C7ECC}"/>
              </a:ext>
            </a:extLst>
          </p:cNvPr>
          <p:cNvSpPr>
            <a:spLocks noGrp="1"/>
          </p:cNvSpPr>
          <p:nvPr>
            <p:ph type="body" idx="1"/>
          </p:nvPr>
        </p:nvSpPr>
        <p:spPr/>
        <p:txBody>
          <a:bodyPr/>
          <a:lstStyle/>
          <a:p>
            <a:endParaRPr lang="en-GB"/>
          </a:p>
          <a:p>
            <a:endParaRPr lang="en-GB"/>
          </a:p>
        </p:txBody>
      </p:sp>
      <p:sp>
        <p:nvSpPr>
          <p:cNvPr id="4" name="Slide Number Placeholder 3">
            <a:extLst>
              <a:ext uri="{FF2B5EF4-FFF2-40B4-BE49-F238E27FC236}">
                <a16:creationId xmlns:a16="http://schemas.microsoft.com/office/drawing/2014/main" id="{E4F156AE-0E5B-101A-39EE-3054945484A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891AB-06B8-482C-BD15-0CF5CE2852E0}" type="slidenum">
              <a:rPr kumimoji="0" lang="en-GB" sz="1200" b="0" i="0" u="none" strike="noStrike" kern="1200" cap="none" spc="0" normalizeH="0" baseline="0" noProof="0" smtClean="0">
                <a:ln>
                  <a:noFill/>
                </a:ln>
                <a:solidFill>
                  <a:prstClr val="black"/>
                </a:solidFill>
                <a:effectLst/>
                <a:uLnTx/>
                <a:uFillTx/>
                <a:latin typeface="Abadi" panose="020B06040201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270</a:t>
            </a:fld>
            <a:endParaRPr kumimoji="0" lang="en-GB" sz="12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1152973347"/>
      </p:ext>
    </p:extLst>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E1D274-B750-77EC-CD4F-990C71213A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6B3A37-D371-F1C3-16EF-E2D66DFBDE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7532BF-8905-236B-B5CE-72C3BD2D461F}"/>
              </a:ext>
            </a:extLst>
          </p:cNvPr>
          <p:cNvSpPr>
            <a:spLocks noGrp="1"/>
          </p:cNvSpPr>
          <p:nvPr>
            <p:ph type="body" idx="1"/>
          </p:nvPr>
        </p:nvSpPr>
        <p:spPr/>
        <p:txBody>
          <a:bodyPr/>
          <a:lstStyle/>
          <a:p>
            <a:r>
              <a:rPr lang="en-US"/>
              <a:t>Meritus Health - https://www.meritushealth.com/files/2023-Report-to-Our-Community-DIGITAL.pdf</a:t>
            </a:r>
          </a:p>
        </p:txBody>
      </p:sp>
      <p:sp>
        <p:nvSpPr>
          <p:cNvPr id="4" name="Slide Number Placeholder 3">
            <a:extLst>
              <a:ext uri="{FF2B5EF4-FFF2-40B4-BE49-F238E27FC236}">
                <a16:creationId xmlns:a16="http://schemas.microsoft.com/office/drawing/2014/main" id="{DCA9E04A-DA23-050B-C229-60E615A8B06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6747167"/>
      </p:ext>
    </p:extLst>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1D8E56-8C44-4E31-938E-3F782FDF0EDB}" type="slidenum">
              <a:rPr lang="en-GB" smtClean="0"/>
              <a:t>272</a:t>
            </a:fld>
            <a:endParaRPr lang="en-GB"/>
          </a:p>
        </p:txBody>
      </p:sp>
    </p:spTree>
    <p:extLst>
      <p:ext uri="{BB962C8B-B14F-4D97-AF65-F5344CB8AC3E}">
        <p14:creationId xmlns:p14="http://schemas.microsoft.com/office/powerpoint/2010/main" val="2055829731"/>
      </p:ext>
    </p:extLst>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24FAB-AE8E-ED18-6D0A-3AC4B13478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901209-8BA3-028D-7C89-C45D4A89E5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694281-44E3-E597-6C4A-5726B32A5F73}"/>
              </a:ext>
            </a:extLst>
          </p:cNvPr>
          <p:cNvSpPr>
            <a:spLocks noGrp="1"/>
          </p:cNvSpPr>
          <p:nvPr>
            <p:ph type="body" idx="1"/>
          </p:nvPr>
        </p:nvSpPr>
        <p:spPr/>
        <p:txBody>
          <a:bodyPr/>
          <a:lstStyle/>
          <a:p>
            <a:endParaRPr lang="en-GB"/>
          </a:p>
          <a:p>
            <a:endParaRPr lang="en-GB"/>
          </a:p>
        </p:txBody>
      </p:sp>
      <p:sp>
        <p:nvSpPr>
          <p:cNvPr id="4" name="Slide Number Placeholder 3">
            <a:extLst>
              <a:ext uri="{FF2B5EF4-FFF2-40B4-BE49-F238E27FC236}">
                <a16:creationId xmlns:a16="http://schemas.microsoft.com/office/drawing/2014/main" id="{08C9A8E9-A1CC-A811-850A-C08D29DB736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891AB-06B8-482C-BD15-0CF5CE2852E0}" type="slidenum">
              <a:rPr kumimoji="0" lang="en-GB" sz="1200" b="0" i="0" u="none" strike="noStrike" kern="1200" cap="none" spc="0" normalizeH="0" baseline="0" noProof="0" smtClean="0">
                <a:ln>
                  <a:noFill/>
                </a:ln>
                <a:solidFill>
                  <a:prstClr val="black"/>
                </a:solidFill>
                <a:effectLst/>
                <a:uLnTx/>
                <a:uFillTx/>
                <a:latin typeface="Abadi" panose="020B06040201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273</a:t>
            </a:fld>
            <a:endParaRPr kumimoji="0" lang="en-GB" sz="12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829467129"/>
      </p:ext>
    </p:extLst>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0918C5-4DD2-4DC6-3AD5-7EDBE533D5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095F6D-7CEB-854C-11F4-88A795CC06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3E2AD8-9165-2402-E2F9-0558CAE713FE}"/>
              </a:ext>
            </a:extLst>
          </p:cNvPr>
          <p:cNvSpPr>
            <a:spLocks noGrp="1"/>
          </p:cNvSpPr>
          <p:nvPr>
            <p:ph type="body" idx="1"/>
          </p:nvPr>
        </p:nvSpPr>
        <p:spPr/>
        <p:txBody>
          <a:bodyPr/>
          <a:lstStyle/>
          <a:p>
            <a:r>
              <a:rPr lang="en-US"/>
              <a:t>Metro - https://corpo.metro.ca/userfiles/file/PDF/2024-cr-report.pdf</a:t>
            </a:r>
            <a:endParaRPr lang="en-GB"/>
          </a:p>
        </p:txBody>
      </p:sp>
      <p:sp>
        <p:nvSpPr>
          <p:cNvPr id="4" name="Slide Number Placeholder 3">
            <a:extLst>
              <a:ext uri="{FF2B5EF4-FFF2-40B4-BE49-F238E27FC236}">
                <a16:creationId xmlns:a16="http://schemas.microsoft.com/office/drawing/2014/main" id="{61C494BF-DF21-C26A-19A9-9301D3749B2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5338660"/>
      </p:ext>
    </p:extLst>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AE8822-7274-0EE4-69A5-7F665D36FB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0DEA1C-7973-E7C1-8109-ED6B04349D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5F727F-60C5-B098-7979-C8BE67B8B639}"/>
              </a:ext>
            </a:extLst>
          </p:cNvPr>
          <p:cNvSpPr>
            <a:spLocks noGrp="1"/>
          </p:cNvSpPr>
          <p:nvPr>
            <p:ph type="body" idx="1"/>
          </p:nvPr>
        </p:nvSpPr>
        <p:spPr/>
        <p:txBody>
          <a:bodyPr/>
          <a:lstStyle/>
          <a:p>
            <a:r>
              <a:rPr lang="en-US"/>
              <a:t>Metro - https://corpo.metro.ca/userfiles/file/PDF/2024-cr-report.pdf</a:t>
            </a:r>
            <a:endParaRPr lang="en-GB"/>
          </a:p>
        </p:txBody>
      </p:sp>
      <p:sp>
        <p:nvSpPr>
          <p:cNvPr id="4" name="Slide Number Placeholder 3">
            <a:extLst>
              <a:ext uri="{FF2B5EF4-FFF2-40B4-BE49-F238E27FC236}">
                <a16:creationId xmlns:a16="http://schemas.microsoft.com/office/drawing/2014/main" id="{BE6C18FF-8963-7B96-66A8-45CEBB42B84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7886925"/>
      </p:ext>
    </p:extLst>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C94056-D73E-6A9C-860C-7F515FE101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B25F76-3B06-B580-E527-A870607B74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260A21-0291-DCBA-5F63-90CBD72FE7DA}"/>
              </a:ext>
            </a:extLst>
          </p:cNvPr>
          <p:cNvSpPr>
            <a:spLocks noGrp="1"/>
          </p:cNvSpPr>
          <p:nvPr>
            <p:ph type="body" idx="1"/>
          </p:nvPr>
        </p:nvSpPr>
        <p:spPr/>
        <p:txBody>
          <a:bodyPr/>
          <a:lstStyle/>
          <a:p>
            <a:r>
              <a:rPr lang="en-US"/>
              <a:t>Metro - https://corpo.metro.ca/userfiles/file/PDF/2024-cr-report.pdf</a:t>
            </a:r>
            <a:endParaRPr lang="en-GB"/>
          </a:p>
        </p:txBody>
      </p:sp>
      <p:sp>
        <p:nvSpPr>
          <p:cNvPr id="4" name="Slide Number Placeholder 3">
            <a:extLst>
              <a:ext uri="{FF2B5EF4-FFF2-40B4-BE49-F238E27FC236}">
                <a16:creationId xmlns:a16="http://schemas.microsoft.com/office/drawing/2014/main" id="{5AD016B6-3ABA-41AC-47EA-DF2B6D6D323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1978359"/>
      </p:ext>
    </p:extLst>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1D8E56-8C44-4E31-938E-3F782FDF0EDB}" type="slidenum">
              <a:rPr lang="en-GB" smtClean="0"/>
              <a:t>277</a:t>
            </a:fld>
            <a:endParaRPr lang="en-GB"/>
          </a:p>
        </p:txBody>
      </p:sp>
    </p:spTree>
    <p:extLst>
      <p:ext uri="{BB962C8B-B14F-4D97-AF65-F5344CB8AC3E}">
        <p14:creationId xmlns:p14="http://schemas.microsoft.com/office/powerpoint/2010/main" val="3202871236"/>
      </p:ext>
    </p:extLst>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AD4E59-6343-6884-DA39-7BC5AA5FC9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0D3557-79A9-6970-632D-5B0104E185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9C4AF9-DAA8-1189-F3AC-C89DD56CB183}"/>
              </a:ext>
            </a:extLst>
          </p:cNvPr>
          <p:cNvSpPr>
            <a:spLocks noGrp="1"/>
          </p:cNvSpPr>
          <p:nvPr>
            <p:ph type="body" idx="1"/>
          </p:nvPr>
        </p:nvSpPr>
        <p:spPr/>
        <p:txBody>
          <a:bodyPr/>
          <a:lstStyle/>
          <a:p>
            <a:endParaRPr lang="en-GB"/>
          </a:p>
          <a:p>
            <a:endParaRPr lang="en-GB"/>
          </a:p>
        </p:txBody>
      </p:sp>
      <p:sp>
        <p:nvSpPr>
          <p:cNvPr id="4" name="Slide Number Placeholder 3">
            <a:extLst>
              <a:ext uri="{FF2B5EF4-FFF2-40B4-BE49-F238E27FC236}">
                <a16:creationId xmlns:a16="http://schemas.microsoft.com/office/drawing/2014/main" id="{ED52294B-1759-9854-9DF3-551B052FCDE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891AB-06B8-482C-BD15-0CF5CE2852E0}" type="slidenum">
              <a:rPr kumimoji="0" lang="en-GB" sz="1200" b="0" i="0" u="none" strike="noStrike" kern="1200" cap="none" spc="0" normalizeH="0" baseline="0" noProof="0" smtClean="0">
                <a:ln>
                  <a:noFill/>
                </a:ln>
                <a:solidFill>
                  <a:prstClr val="black"/>
                </a:solidFill>
                <a:effectLst/>
                <a:uLnTx/>
                <a:uFillTx/>
                <a:latin typeface="Abadi" panose="020B06040201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278</a:t>
            </a:fld>
            <a:endParaRPr kumimoji="0" lang="en-GB" sz="12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2343437531"/>
      </p:ext>
    </p:extLst>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C9F55C-C247-7CF5-7FC5-A4E55A28D6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49C026-CC93-7CCC-08FF-33A7043E5B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A26D5E-8B3A-5CA1-C70B-F0C41161F013}"/>
              </a:ext>
            </a:extLst>
          </p:cNvPr>
          <p:cNvSpPr>
            <a:spLocks noGrp="1"/>
          </p:cNvSpPr>
          <p:nvPr>
            <p:ph type="body" idx="1"/>
          </p:nvPr>
        </p:nvSpPr>
        <p:spPr/>
        <p:txBody>
          <a:bodyPr/>
          <a:lstStyle/>
          <a:p>
            <a:r>
              <a:rPr lang="en-US"/>
              <a:t>MGM Resorts - https://static.mgmresorts.com/content/dam/MGM/corporate/sis/mgm-resorts-social-impact-and-sustainability-annual-report-2023.pdf</a:t>
            </a:r>
          </a:p>
          <a:p>
            <a:endParaRPr lang="en-GB"/>
          </a:p>
        </p:txBody>
      </p:sp>
      <p:sp>
        <p:nvSpPr>
          <p:cNvPr id="4" name="Slide Number Placeholder 3">
            <a:extLst>
              <a:ext uri="{FF2B5EF4-FFF2-40B4-BE49-F238E27FC236}">
                <a16:creationId xmlns:a16="http://schemas.microsoft.com/office/drawing/2014/main" id="{89F1C8CE-2291-3568-8E5B-426C48CB183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89952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638160-F613-E8C2-1600-69757F977E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446295-7424-DB94-F5D2-5177714DB4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0DD62A-B229-75C2-76B8-438A6D698C56}"/>
              </a:ext>
            </a:extLst>
          </p:cNvPr>
          <p:cNvSpPr>
            <a:spLocks noGrp="1"/>
          </p:cNvSpPr>
          <p:nvPr>
            <p:ph type="body" idx="1"/>
          </p:nvPr>
        </p:nvSpPr>
        <p:spPr/>
        <p:txBody>
          <a:bodyPr/>
          <a:lstStyle/>
          <a:p>
            <a:r>
              <a:rPr lang="en-GB"/>
              <a:t>ALDI: https://sustainability.aldisouthgroup.com/publications?type=FACT_SHEETS</a:t>
            </a:r>
          </a:p>
        </p:txBody>
      </p:sp>
      <p:sp>
        <p:nvSpPr>
          <p:cNvPr id="4" name="Slide Number Placeholder 3">
            <a:extLst>
              <a:ext uri="{FF2B5EF4-FFF2-40B4-BE49-F238E27FC236}">
                <a16:creationId xmlns:a16="http://schemas.microsoft.com/office/drawing/2014/main" id="{2886DCD0-2BA8-C016-D17F-8AAF5BAA0B3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868197"/>
      </p:ext>
    </p:extLst>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18CCE6-5142-58C7-EEFD-1C8EC3D7B7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F825E0-7B30-1DAF-B4E4-07C87D7658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0A831A-6047-8895-7012-FDF4FA252CCC}"/>
              </a:ext>
            </a:extLst>
          </p:cNvPr>
          <p:cNvSpPr>
            <a:spLocks noGrp="1"/>
          </p:cNvSpPr>
          <p:nvPr>
            <p:ph type="body" idx="1"/>
          </p:nvPr>
        </p:nvSpPr>
        <p:spPr/>
        <p:txBody>
          <a:bodyPr/>
          <a:lstStyle/>
          <a:p>
            <a:r>
              <a:rPr lang="en-US"/>
              <a:t>MGM Resorts - https://static.mgmresorts.com/content/dam/MGM/corporate/sis/mgm-resorts-social-impact-and-sustainability-annual-report-2023.pdf</a:t>
            </a:r>
          </a:p>
          <a:p>
            <a:endParaRPr lang="en-GB"/>
          </a:p>
        </p:txBody>
      </p:sp>
      <p:sp>
        <p:nvSpPr>
          <p:cNvPr id="4" name="Slide Number Placeholder 3">
            <a:extLst>
              <a:ext uri="{FF2B5EF4-FFF2-40B4-BE49-F238E27FC236}">
                <a16:creationId xmlns:a16="http://schemas.microsoft.com/office/drawing/2014/main" id="{79B38140-562A-FD0E-4DA7-E2A5F8A4D12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0810177"/>
      </p:ext>
    </p:extLst>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1D8E56-8C44-4E31-938E-3F782FDF0EDB}" type="slidenum">
              <a:rPr lang="en-GB" smtClean="0"/>
              <a:t>281</a:t>
            </a:fld>
            <a:endParaRPr lang="en-GB"/>
          </a:p>
        </p:txBody>
      </p:sp>
    </p:spTree>
    <p:extLst>
      <p:ext uri="{BB962C8B-B14F-4D97-AF65-F5344CB8AC3E}">
        <p14:creationId xmlns:p14="http://schemas.microsoft.com/office/powerpoint/2010/main" val="3501900687"/>
      </p:ext>
    </p:extLst>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165561-97AA-CA98-7422-009CD1DDA7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B21DDF-2244-85A3-62B9-DF06632156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19D9B2-25A8-5FB7-8301-EE645F199465}"/>
              </a:ext>
            </a:extLst>
          </p:cNvPr>
          <p:cNvSpPr>
            <a:spLocks noGrp="1"/>
          </p:cNvSpPr>
          <p:nvPr>
            <p:ph type="body" idx="1"/>
          </p:nvPr>
        </p:nvSpPr>
        <p:spPr/>
        <p:txBody>
          <a:bodyPr/>
          <a:lstStyle/>
          <a:p>
            <a:endParaRPr lang="en-GB"/>
          </a:p>
          <a:p>
            <a:endParaRPr lang="en-GB"/>
          </a:p>
        </p:txBody>
      </p:sp>
      <p:sp>
        <p:nvSpPr>
          <p:cNvPr id="4" name="Slide Number Placeholder 3">
            <a:extLst>
              <a:ext uri="{FF2B5EF4-FFF2-40B4-BE49-F238E27FC236}">
                <a16:creationId xmlns:a16="http://schemas.microsoft.com/office/drawing/2014/main" id="{529CCE5A-DC59-92BA-5B4E-46E4D61967D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891AB-06B8-482C-BD15-0CF5CE2852E0}" type="slidenum">
              <a:rPr kumimoji="0" lang="en-GB" sz="1200" b="0" i="0" u="none" strike="noStrike" kern="1200" cap="none" spc="0" normalizeH="0" baseline="0" noProof="0" smtClean="0">
                <a:ln>
                  <a:noFill/>
                </a:ln>
                <a:solidFill>
                  <a:prstClr val="black"/>
                </a:solidFill>
                <a:effectLst/>
                <a:uLnTx/>
                <a:uFillTx/>
                <a:latin typeface="Abadi" panose="020B06040201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282</a:t>
            </a:fld>
            <a:endParaRPr kumimoji="0" lang="en-GB" sz="12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3893489677"/>
      </p:ext>
    </p:extLst>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9DA0EE-2D7D-5E88-FA25-B7B1AF919C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B20019-912D-A907-FB3D-26F9B8AE48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AC96BC-249A-7036-F8FC-EA2DCA0C7D4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48B7036-385C-7CD3-180E-3B3237019040}"/>
              </a:ext>
            </a:extLst>
          </p:cNvPr>
          <p:cNvSpPr>
            <a:spLocks noGrp="1"/>
          </p:cNvSpPr>
          <p:nvPr>
            <p:ph type="sldNum" sz="quarter" idx="5"/>
          </p:nvPr>
        </p:nvSpPr>
        <p:spPr/>
        <p:txBody>
          <a:bodyPr/>
          <a:lstStyle/>
          <a:p>
            <a:fld id="{731D8E56-8C44-4E31-938E-3F782FDF0EDB}" type="slidenum">
              <a:rPr lang="en-GB" smtClean="0"/>
              <a:t>283</a:t>
            </a:fld>
            <a:endParaRPr lang="en-GB"/>
          </a:p>
        </p:txBody>
      </p:sp>
    </p:spTree>
    <p:extLst>
      <p:ext uri="{BB962C8B-B14F-4D97-AF65-F5344CB8AC3E}">
        <p14:creationId xmlns:p14="http://schemas.microsoft.com/office/powerpoint/2010/main" val="1267511722"/>
      </p:ext>
    </p:extLst>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26DBA5-7A57-F4CF-584E-DFA9EBE819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07E5CE-C509-1140-0985-C63C8E2445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0BBC63-5202-F3DC-C7BE-D451500EAD8A}"/>
              </a:ext>
            </a:extLst>
          </p:cNvPr>
          <p:cNvSpPr>
            <a:spLocks noGrp="1"/>
          </p:cNvSpPr>
          <p:nvPr>
            <p:ph type="body" idx="1"/>
          </p:nvPr>
        </p:nvSpPr>
        <p:spPr/>
        <p:txBody>
          <a:bodyPr/>
          <a:lstStyle/>
          <a:p>
            <a:endParaRPr lang="en-GB"/>
          </a:p>
          <a:p>
            <a:endParaRPr lang="en-GB"/>
          </a:p>
        </p:txBody>
      </p:sp>
      <p:sp>
        <p:nvSpPr>
          <p:cNvPr id="4" name="Slide Number Placeholder 3">
            <a:extLst>
              <a:ext uri="{FF2B5EF4-FFF2-40B4-BE49-F238E27FC236}">
                <a16:creationId xmlns:a16="http://schemas.microsoft.com/office/drawing/2014/main" id="{9C62DAAF-FCCB-D945-E7C8-09ECECC09F9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891AB-06B8-482C-BD15-0CF5CE2852E0}" type="slidenum">
              <a:rPr kumimoji="0" lang="en-GB" sz="1200" b="0" i="0" u="none" strike="noStrike" kern="1200" cap="none" spc="0" normalizeH="0" baseline="0" noProof="0" smtClean="0">
                <a:ln>
                  <a:noFill/>
                </a:ln>
                <a:solidFill>
                  <a:prstClr val="black"/>
                </a:solidFill>
                <a:effectLst/>
                <a:uLnTx/>
                <a:uFillTx/>
                <a:latin typeface="Abadi" panose="020B06040201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284</a:t>
            </a:fld>
            <a:endParaRPr kumimoji="0" lang="en-GB" sz="12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950382531"/>
      </p:ext>
    </p:extLst>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FE20B1-3FF1-6CDC-23F1-7BC565D046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7FA086-1562-719C-43EE-F26419F04F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96EA3F-8307-3D23-FC3D-12098DE930B2}"/>
              </a:ext>
            </a:extLst>
          </p:cNvPr>
          <p:cNvSpPr>
            <a:spLocks noGrp="1"/>
          </p:cNvSpPr>
          <p:nvPr>
            <p:ph type="body" idx="1"/>
          </p:nvPr>
        </p:nvSpPr>
        <p:spPr/>
        <p:txBody>
          <a:bodyPr/>
          <a:lstStyle/>
          <a:p>
            <a:r>
              <a:rPr lang="en-US"/>
              <a:t>Papa Johns – 2024 Corporate Responsibility Report. Accessible here: https://www.papajohns.com/company/sustainability-transparency.html</a:t>
            </a:r>
          </a:p>
        </p:txBody>
      </p:sp>
      <p:sp>
        <p:nvSpPr>
          <p:cNvPr id="4" name="Slide Number Placeholder 3">
            <a:extLst>
              <a:ext uri="{FF2B5EF4-FFF2-40B4-BE49-F238E27FC236}">
                <a16:creationId xmlns:a16="http://schemas.microsoft.com/office/drawing/2014/main" id="{E04135E2-333A-A9A4-3880-31F52CB955C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6346941"/>
      </p:ext>
    </p:extLst>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91B8D8-9FB1-E57B-8AE8-E69B02FE9F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72F9F2-8F7D-B0A0-021A-4F80428906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635276-EB2A-22A0-0F35-5CE725576199}"/>
              </a:ext>
            </a:extLst>
          </p:cNvPr>
          <p:cNvSpPr>
            <a:spLocks noGrp="1"/>
          </p:cNvSpPr>
          <p:nvPr>
            <p:ph type="body" idx="1"/>
          </p:nvPr>
        </p:nvSpPr>
        <p:spPr/>
        <p:txBody>
          <a:bodyPr/>
          <a:lstStyle/>
          <a:p>
            <a:r>
              <a:rPr lang="en-US"/>
              <a:t>Papa Johns – 2024 Corporate Responsibility Report. Accessible here: https://www.papajohns.com/company/sustainability-transparency.html</a:t>
            </a:r>
          </a:p>
        </p:txBody>
      </p:sp>
      <p:sp>
        <p:nvSpPr>
          <p:cNvPr id="4" name="Slide Number Placeholder 3">
            <a:extLst>
              <a:ext uri="{FF2B5EF4-FFF2-40B4-BE49-F238E27FC236}">
                <a16:creationId xmlns:a16="http://schemas.microsoft.com/office/drawing/2014/main" id="{A4CEE023-1351-3C69-74DD-16F2055BF43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0579107"/>
      </p:ext>
    </p:extLst>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316DEC-D333-43FF-977B-132AFB27F8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B8D30D-8C80-2B84-6A44-FFFA8B80C7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9CF7A9-F580-390C-1AA0-B64F8BB0AA5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F8EE8F5-8122-2DFA-DD63-34F74610742A}"/>
              </a:ext>
            </a:extLst>
          </p:cNvPr>
          <p:cNvSpPr>
            <a:spLocks noGrp="1"/>
          </p:cNvSpPr>
          <p:nvPr>
            <p:ph type="sldNum" sz="quarter" idx="5"/>
          </p:nvPr>
        </p:nvSpPr>
        <p:spPr/>
        <p:txBody>
          <a:bodyPr/>
          <a:lstStyle/>
          <a:p>
            <a:fld id="{731D8E56-8C44-4E31-938E-3F782FDF0EDB}" type="slidenum">
              <a:rPr lang="en-GB" smtClean="0"/>
              <a:t>287</a:t>
            </a:fld>
            <a:endParaRPr lang="en-GB"/>
          </a:p>
        </p:txBody>
      </p:sp>
    </p:spTree>
    <p:extLst>
      <p:ext uri="{BB962C8B-B14F-4D97-AF65-F5344CB8AC3E}">
        <p14:creationId xmlns:p14="http://schemas.microsoft.com/office/powerpoint/2010/main" val="4174846055"/>
      </p:ext>
    </p:extLst>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D37079-8222-D928-598B-A919E6C30E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09272E-4F6C-B718-2AB1-56EFB2E6EC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FABC2C-6E7F-DCBF-0CEC-317805C5AAA7}"/>
              </a:ext>
            </a:extLst>
          </p:cNvPr>
          <p:cNvSpPr>
            <a:spLocks noGrp="1"/>
          </p:cNvSpPr>
          <p:nvPr>
            <p:ph type="body" idx="1"/>
          </p:nvPr>
        </p:nvSpPr>
        <p:spPr/>
        <p:txBody>
          <a:bodyPr/>
          <a:lstStyle/>
          <a:p>
            <a:endParaRPr lang="en-GB"/>
          </a:p>
          <a:p>
            <a:endParaRPr lang="en-GB"/>
          </a:p>
        </p:txBody>
      </p:sp>
      <p:sp>
        <p:nvSpPr>
          <p:cNvPr id="4" name="Slide Number Placeholder 3">
            <a:extLst>
              <a:ext uri="{FF2B5EF4-FFF2-40B4-BE49-F238E27FC236}">
                <a16:creationId xmlns:a16="http://schemas.microsoft.com/office/drawing/2014/main" id="{33C922FF-FB51-C799-5E98-D4D3F8A7468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891AB-06B8-482C-BD15-0CF5CE2852E0}" type="slidenum">
              <a:rPr kumimoji="0" lang="en-GB" sz="1200" b="0" i="0" u="none" strike="noStrike" kern="1200" cap="none" spc="0" normalizeH="0" baseline="0" noProof="0" smtClean="0">
                <a:ln>
                  <a:noFill/>
                </a:ln>
                <a:solidFill>
                  <a:prstClr val="black"/>
                </a:solidFill>
                <a:effectLst/>
                <a:uLnTx/>
                <a:uFillTx/>
                <a:latin typeface="Abadi" panose="020B06040201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288</a:t>
            </a:fld>
            <a:endParaRPr kumimoji="0" lang="en-GB" sz="12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620151628"/>
      </p:ext>
    </p:extLst>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7A5D09-69F9-4A46-1630-EA042053A3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D0BB1B-ED43-ACFA-E21E-AB301E6B23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80217B-AC53-605C-6478-7D6DF18D8867}"/>
              </a:ext>
            </a:extLst>
          </p:cNvPr>
          <p:cNvSpPr>
            <a:spLocks noGrp="1"/>
          </p:cNvSpPr>
          <p:nvPr>
            <p:ph type="body" idx="1"/>
          </p:nvPr>
        </p:nvSpPr>
        <p:spPr/>
        <p:txBody>
          <a:bodyPr/>
          <a:lstStyle/>
          <a:p>
            <a:r>
              <a:rPr lang="en-US"/>
              <a:t>Papa Johns – 2024 Corporate Responsibility Report. Accessible here: https://www.papajohns.com/company/sustainability-transparency.html</a:t>
            </a:r>
          </a:p>
        </p:txBody>
      </p:sp>
      <p:sp>
        <p:nvSpPr>
          <p:cNvPr id="4" name="Slide Number Placeholder 3">
            <a:extLst>
              <a:ext uri="{FF2B5EF4-FFF2-40B4-BE49-F238E27FC236}">
                <a16:creationId xmlns:a16="http://schemas.microsoft.com/office/drawing/2014/main" id="{A795862D-E1A5-CABD-0CCF-5C59954FF93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27004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384A21-31B3-BE5D-84F4-0CEB879FA6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25B750-DB0A-0D29-B2C5-EA5685385E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F78D68-D62F-8C4B-5235-C2555D04DDB7}"/>
              </a:ext>
            </a:extLst>
          </p:cNvPr>
          <p:cNvSpPr>
            <a:spLocks noGrp="1"/>
          </p:cNvSpPr>
          <p:nvPr>
            <p:ph type="body" idx="1"/>
          </p:nvPr>
        </p:nvSpPr>
        <p:spPr/>
        <p:txBody>
          <a:bodyPr/>
          <a:lstStyle/>
          <a:p>
            <a:r>
              <a:rPr lang="en-GB"/>
              <a:t>ALDI: https://sustainability.aldisouthgroup.com/publications?type=FACT_SHEETS</a:t>
            </a:r>
          </a:p>
        </p:txBody>
      </p:sp>
      <p:sp>
        <p:nvSpPr>
          <p:cNvPr id="4" name="Slide Number Placeholder 3">
            <a:extLst>
              <a:ext uri="{FF2B5EF4-FFF2-40B4-BE49-F238E27FC236}">
                <a16:creationId xmlns:a16="http://schemas.microsoft.com/office/drawing/2014/main" id="{5FEB31D9-1C2D-CFBB-1480-3DDDEFD9E26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2859374"/>
      </p:ext>
    </p:extLst>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47D813-2BD9-0427-6012-1FC2AA6725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1741F9-9824-082F-06C8-B066513F67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D84336-50AB-EECA-E926-215B82A61F1D}"/>
              </a:ext>
            </a:extLst>
          </p:cNvPr>
          <p:cNvSpPr>
            <a:spLocks noGrp="1"/>
          </p:cNvSpPr>
          <p:nvPr>
            <p:ph type="body" idx="1"/>
          </p:nvPr>
        </p:nvSpPr>
        <p:spPr/>
        <p:txBody>
          <a:bodyPr/>
          <a:lstStyle/>
          <a:p>
            <a:r>
              <a:rPr lang="en-US"/>
              <a:t>Papa Johns – 2024 Corporate Responsibility Report. Accessible here: https://www.papajohns.com/company/sustainability-transparency.html</a:t>
            </a:r>
          </a:p>
        </p:txBody>
      </p:sp>
      <p:sp>
        <p:nvSpPr>
          <p:cNvPr id="4" name="Slide Number Placeholder 3">
            <a:extLst>
              <a:ext uri="{FF2B5EF4-FFF2-40B4-BE49-F238E27FC236}">
                <a16:creationId xmlns:a16="http://schemas.microsoft.com/office/drawing/2014/main" id="{1D0AEA9B-A127-B937-B3FC-0D0753F0E39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4222507"/>
      </p:ext>
    </p:extLst>
  </p:cSld>
  <p:clrMapOvr>
    <a:masterClrMapping/>
  </p:clrMapOvr>
</p:notes>
</file>

<file path=ppt/notesSlides/notesSlide2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1D8E56-8C44-4E31-938E-3F782FDF0EDB}" type="slidenum">
              <a:rPr lang="en-GB" smtClean="0"/>
              <a:t>291</a:t>
            </a:fld>
            <a:endParaRPr lang="en-GB"/>
          </a:p>
        </p:txBody>
      </p:sp>
    </p:spTree>
    <p:extLst>
      <p:ext uri="{BB962C8B-B14F-4D97-AF65-F5344CB8AC3E}">
        <p14:creationId xmlns:p14="http://schemas.microsoft.com/office/powerpoint/2010/main" val="471089975"/>
      </p:ext>
    </p:extLst>
  </p:cSld>
  <p:clrMapOvr>
    <a:masterClrMapping/>
  </p:clrMapOvr>
</p:notes>
</file>

<file path=ppt/notesSlides/notesSlide2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E63C74-2345-6E6C-09A4-DDA1B5CA22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F7A04E-5967-FB7B-12C5-46A61623DD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A648D8-77BD-49D1-C8D0-BD6E17886833}"/>
              </a:ext>
            </a:extLst>
          </p:cNvPr>
          <p:cNvSpPr>
            <a:spLocks noGrp="1"/>
          </p:cNvSpPr>
          <p:nvPr>
            <p:ph type="body" idx="1"/>
          </p:nvPr>
        </p:nvSpPr>
        <p:spPr/>
        <p:txBody>
          <a:bodyPr/>
          <a:lstStyle/>
          <a:p>
            <a:endParaRPr lang="en-GB"/>
          </a:p>
          <a:p>
            <a:endParaRPr lang="en-GB"/>
          </a:p>
        </p:txBody>
      </p:sp>
      <p:sp>
        <p:nvSpPr>
          <p:cNvPr id="4" name="Slide Number Placeholder 3">
            <a:extLst>
              <a:ext uri="{FF2B5EF4-FFF2-40B4-BE49-F238E27FC236}">
                <a16:creationId xmlns:a16="http://schemas.microsoft.com/office/drawing/2014/main" id="{9696A4F0-1BDD-53CA-3495-B1884640C2A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891AB-06B8-482C-BD15-0CF5CE2852E0}" type="slidenum">
              <a:rPr kumimoji="0" lang="en-GB" sz="1200" b="0" i="0" u="none" strike="noStrike" kern="1200" cap="none" spc="0" normalizeH="0" baseline="0" noProof="0" smtClean="0">
                <a:ln>
                  <a:noFill/>
                </a:ln>
                <a:solidFill>
                  <a:prstClr val="black"/>
                </a:solidFill>
                <a:effectLst/>
                <a:uLnTx/>
                <a:uFillTx/>
                <a:latin typeface="Abadi" panose="020B06040201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292</a:t>
            </a:fld>
            <a:endParaRPr kumimoji="0" lang="en-GB" sz="12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3547244345"/>
      </p:ext>
    </p:extLst>
  </p:cSld>
  <p:clrMapOvr>
    <a:masterClrMapping/>
  </p:clrMapOvr>
</p:notes>
</file>

<file path=ppt/notesSlides/notesSlide29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3D6C2A-27C2-6928-5B49-FCFCE8EBFF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B72410-884B-9CF3-DA23-EC47646FA1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06A632-CC43-6038-90F7-B303EABF92D9}"/>
              </a:ext>
            </a:extLst>
          </p:cNvPr>
          <p:cNvSpPr>
            <a:spLocks noGrp="1"/>
          </p:cNvSpPr>
          <p:nvPr>
            <p:ph type="body" idx="1"/>
          </p:nvPr>
        </p:nvSpPr>
        <p:spPr/>
        <p:txBody>
          <a:bodyPr/>
          <a:lstStyle/>
          <a:p>
            <a:r>
              <a:rPr lang="en-US"/>
              <a:t>Papa Johns – 2024 Corporate Responsibility Report. Accessible here: https://www.papajohns.com/company/sustainability-transparency.html</a:t>
            </a:r>
          </a:p>
        </p:txBody>
      </p:sp>
      <p:sp>
        <p:nvSpPr>
          <p:cNvPr id="4" name="Slide Number Placeholder 3">
            <a:extLst>
              <a:ext uri="{FF2B5EF4-FFF2-40B4-BE49-F238E27FC236}">
                <a16:creationId xmlns:a16="http://schemas.microsoft.com/office/drawing/2014/main" id="{F8B99ADE-47E9-6A18-3C6F-C5E716DDA13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0480924"/>
      </p:ext>
    </p:extLst>
  </p:cSld>
  <p:clrMapOvr>
    <a:masterClrMapping/>
  </p:clrMapOvr>
</p:notes>
</file>

<file path=ppt/notesSlides/notesSlide29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99C11B-40A1-5006-B492-962F652C7C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43F904-CF2A-62DB-02F4-00AAF4AA08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617B1C-C69E-A0FB-0C5E-B6FE28746E46}"/>
              </a:ext>
            </a:extLst>
          </p:cNvPr>
          <p:cNvSpPr>
            <a:spLocks noGrp="1"/>
          </p:cNvSpPr>
          <p:nvPr>
            <p:ph type="body" idx="1"/>
          </p:nvPr>
        </p:nvSpPr>
        <p:spPr/>
        <p:txBody>
          <a:bodyPr/>
          <a:lstStyle/>
          <a:p>
            <a:r>
              <a:rPr lang="en-US"/>
              <a:t>Papa Johns – 2024 Corporate Responsibility Report. Accessible here: https://www.papajohns.com/company/sustainability-transparency.html</a:t>
            </a:r>
          </a:p>
        </p:txBody>
      </p:sp>
      <p:sp>
        <p:nvSpPr>
          <p:cNvPr id="4" name="Slide Number Placeholder 3">
            <a:extLst>
              <a:ext uri="{FF2B5EF4-FFF2-40B4-BE49-F238E27FC236}">
                <a16:creationId xmlns:a16="http://schemas.microsoft.com/office/drawing/2014/main" id="{06D60113-F9FF-8144-A566-EDDDCABDC26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0693941"/>
      </p:ext>
    </p:extLst>
  </p:cSld>
  <p:clrMapOvr>
    <a:masterClrMapping/>
  </p:clrMapOvr>
</p:notes>
</file>

<file path=ppt/notesSlides/notesSlide2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1D8E56-8C44-4E31-938E-3F782FDF0EDB}" type="slidenum">
              <a:rPr lang="en-GB" smtClean="0"/>
              <a:t>295</a:t>
            </a:fld>
            <a:endParaRPr lang="en-GB"/>
          </a:p>
        </p:txBody>
      </p:sp>
    </p:spTree>
    <p:extLst>
      <p:ext uri="{BB962C8B-B14F-4D97-AF65-F5344CB8AC3E}">
        <p14:creationId xmlns:p14="http://schemas.microsoft.com/office/powerpoint/2010/main" val="1446390733"/>
      </p:ext>
    </p:extLst>
  </p:cSld>
  <p:clrMapOvr>
    <a:masterClrMapping/>
  </p:clrMapOvr>
</p:notes>
</file>

<file path=ppt/notesSlides/notesSlide29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5579D1-0571-7AD0-D415-ADBB7B9E93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B08E59-84FA-8A2E-A06D-D42A0EBF9C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699B92-E1E5-B42F-0B12-91E5DC3181F9}"/>
              </a:ext>
            </a:extLst>
          </p:cNvPr>
          <p:cNvSpPr>
            <a:spLocks noGrp="1"/>
          </p:cNvSpPr>
          <p:nvPr>
            <p:ph type="body" idx="1"/>
          </p:nvPr>
        </p:nvSpPr>
        <p:spPr/>
        <p:txBody>
          <a:bodyPr/>
          <a:lstStyle/>
          <a:p>
            <a:endParaRPr lang="en-GB"/>
          </a:p>
          <a:p>
            <a:endParaRPr lang="en-GB"/>
          </a:p>
        </p:txBody>
      </p:sp>
      <p:sp>
        <p:nvSpPr>
          <p:cNvPr id="4" name="Slide Number Placeholder 3">
            <a:extLst>
              <a:ext uri="{FF2B5EF4-FFF2-40B4-BE49-F238E27FC236}">
                <a16:creationId xmlns:a16="http://schemas.microsoft.com/office/drawing/2014/main" id="{102A1555-A094-9188-0C38-6D287154964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891AB-06B8-482C-BD15-0CF5CE2852E0}" type="slidenum">
              <a:rPr kumimoji="0" lang="en-GB" sz="1200" b="0" i="0" u="none" strike="noStrike" kern="1200" cap="none" spc="0" normalizeH="0" baseline="0" noProof="0" smtClean="0">
                <a:ln>
                  <a:noFill/>
                </a:ln>
                <a:solidFill>
                  <a:prstClr val="black"/>
                </a:solidFill>
                <a:effectLst/>
                <a:uLnTx/>
                <a:uFillTx/>
                <a:latin typeface="Abadi" panose="020B06040201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296</a:t>
            </a:fld>
            <a:endParaRPr kumimoji="0" lang="en-GB" sz="12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1158722536"/>
      </p:ext>
    </p:extLst>
  </p:cSld>
  <p:clrMapOvr>
    <a:masterClrMapping/>
  </p:clrMapOvr>
</p:notes>
</file>

<file path=ppt/notesSlides/notesSlide29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A18EC4-9DC0-EBF5-EF65-2BBFB2552F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6382D3-8865-7B22-0B06-A0D8A4017F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7612A4-90D7-68E0-2E9C-26E119B2E194}"/>
              </a:ext>
            </a:extLst>
          </p:cNvPr>
          <p:cNvSpPr>
            <a:spLocks noGrp="1"/>
          </p:cNvSpPr>
          <p:nvPr>
            <p:ph type="body" idx="1"/>
          </p:nvPr>
        </p:nvSpPr>
        <p:spPr/>
        <p:txBody>
          <a:bodyPr/>
          <a:lstStyle/>
          <a:p>
            <a:r>
              <a:rPr lang="en-US"/>
              <a:t>Panera - https://www.panerabread.com/content/dam/panerabread/integrated-web-content/documents/press/2024/panera-bread-2023-responsibility-update.pdf</a:t>
            </a:r>
          </a:p>
        </p:txBody>
      </p:sp>
      <p:sp>
        <p:nvSpPr>
          <p:cNvPr id="4" name="Slide Number Placeholder 3">
            <a:extLst>
              <a:ext uri="{FF2B5EF4-FFF2-40B4-BE49-F238E27FC236}">
                <a16:creationId xmlns:a16="http://schemas.microsoft.com/office/drawing/2014/main" id="{CB4A4356-F7C3-388A-8220-90282F84AEF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9150557"/>
      </p:ext>
    </p:extLst>
  </p:cSld>
  <p:clrMapOvr>
    <a:masterClrMapping/>
  </p:clrMapOvr>
</p:notes>
</file>

<file path=ppt/notesSlides/notesSlide29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63883E-5C16-78FE-B738-A736949DE7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A5B006-BD67-E1D4-3028-9CB389E555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452438-958E-D39B-DFC4-89358AC2FE07}"/>
              </a:ext>
            </a:extLst>
          </p:cNvPr>
          <p:cNvSpPr>
            <a:spLocks noGrp="1"/>
          </p:cNvSpPr>
          <p:nvPr>
            <p:ph type="body" idx="1"/>
          </p:nvPr>
        </p:nvSpPr>
        <p:spPr/>
        <p:txBody>
          <a:bodyPr/>
          <a:lstStyle/>
          <a:p>
            <a:r>
              <a:rPr lang="en-US"/>
              <a:t>Panera - https://www.panerabread.com/content/dam/panerabread/integrated-web-content/documents/press/2024/panera-bread-2023-responsibility-update.pdf</a:t>
            </a:r>
          </a:p>
        </p:txBody>
      </p:sp>
      <p:sp>
        <p:nvSpPr>
          <p:cNvPr id="4" name="Slide Number Placeholder 3">
            <a:extLst>
              <a:ext uri="{FF2B5EF4-FFF2-40B4-BE49-F238E27FC236}">
                <a16:creationId xmlns:a16="http://schemas.microsoft.com/office/drawing/2014/main" id="{6DB04918-4BBA-B421-21E7-0B1BB0D4DE8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5083049"/>
      </p:ext>
    </p:extLst>
  </p:cSld>
  <p:clrMapOvr>
    <a:masterClrMapping/>
  </p:clrMapOvr>
</p:notes>
</file>

<file path=ppt/notesSlides/notesSlide2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1D8E56-8C44-4E31-938E-3F782FDF0EDB}" type="slidenum">
              <a:rPr lang="en-GB" smtClean="0"/>
              <a:t>299</a:t>
            </a:fld>
            <a:endParaRPr lang="en-GB"/>
          </a:p>
        </p:txBody>
      </p:sp>
    </p:spTree>
    <p:extLst>
      <p:ext uri="{BB962C8B-B14F-4D97-AF65-F5344CB8AC3E}">
        <p14:creationId xmlns:p14="http://schemas.microsoft.com/office/powerpoint/2010/main" val="9810885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F18622-0714-6A36-CA32-1A42B2719A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6D6692-4758-04B1-E019-0AF1D247E4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D3E499-6F57-1E18-83C6-D7577AF889A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F46493F-E4EA-91E6-719F-6E359E70532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03D049-4848-FD41-B015-AEBEA18E6707}" type="slidenum">
              <a:rPr kumimoji="0" lang="en-US" sz="1200" b="0" i="0" u="none" strike="noStrike" kern="1200" cap="none" spc="0" normalizeH="0" baseline="0" noProof="0" smtClean="0">
                <a:ln>
                  <a:noFill/>
                </a:ln>
                <a:solidFill>
                  <a:prstClr val="black"/>
                </a:solidFill>
                <a:effectLst/>
                <a:uLnTx/>
                <a:uFillTx/>
                <a:latin typeface="Abadi" panose="020B06040201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8027916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1D8E56-8C44-4E31-938E-3F782FDF0EDB}" type="slidenum">
              <a:rPr lang="en-GB" smtClean="0"/>
              <a:t>30</a:t>
            </a:fld>
            <a:endParaRPr lang="en-GB"/>
          </a:p>
        </p:txBody>
      </p:sp>
    </p:spTree>
    <p:extLst>
      <p:ext uri="{BB962C8B-B14F-4D97-AF65-F5344CB8AC3E}">
        <p14:creationId xmlns:p14="http://schemas.microsoft.com/office/powerpoint/2010/main" val="2792079089"/>
      </p:ext>
    </p:extLst>
  </p:cSld>
  <p:clrMapOvr>
    <a:masterClrMapping/>
  </p:clrMapOvr>
</p:notes>
</file>

<file path=ppt/notesSlides/notesSlide30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A491D7-775B-4048-0BBC-10EE3E3E4F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8712FD-EC13-3726-89D4-4E19547AD0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0DACDE-171F-5774-D6DC-528466DFB587}"/>
              </a:ext>
            </a:extLst>
          </p:cNvPr>
          <p:cNvSpPr>
            <a:spLocks noGrp="1"/>
          </p:cNvSpPr>
          <p:nvPr>
            <p:ph type="body" idx="1"/>
          </p:nvPr>
        </p:nvSpPr>
        <p:spPr/>
        <p:txBody>
          <a:bodyPr/>
          <a:lstStyle/>
          <a:p>
            <a:endParaRPr lang="en-GB"/>
          </a:p>
          <a:p>
            <a:endParaRPr lang="en-GB"/>
          </a:p>
        </p:txBody>
      </p:sp>
      <p:sp>
        <p:nvSpPr>
          <p:cNvPr id="4" name="Slide Number Placeholder 3">
            <a:extLst>
              <a:ext uri="{FF2B5EF4-FFF2-40B4-BE49-F238E27FC236}">
                <a16:creationId xmlns:a16="http://schemas.microsoft.com/office/drawing/2014/main" id="{6EBA4453-27A7-D2E2-52F9-B444956B289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891AB-06B8-482C-BD15-0CF5CE2852E0}" type="slidenum">
              <a:rPr kumimoji="0" lang="en-GB" sz="1200" b="0" i="0" u="none" strike="noStrike" kern="1200" cap="none" spc="0" normalizeH="0" baseline="0" noProof="0" smtClean="0">
                <a:ln>
                  <a:noFill/>
                </a:ln>
                <a:solidFill>
                  <a:prstClr val="black"/>
                </a:solidFill>
                <a:effectLst/>
                <a:uLnTx/>
                <a:uFillTx/>
                <a:latin typeface="Abadi" panose="020B06040201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300</a:t>
            </a:fld>
            <a:endParaRPr kumimoji="0" lang="en-GB" sz="12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3731600953"/>
      </p:ext>
    </p:extLst>
  </p:cSld>
  <p:clrMapOvr>
    <a:masterClrMapping/>
  </p:clrMapOvr>
</p:notes>
</file>

<file path=ppt/notesSlides/notesSlide30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C6127A-2B7C-309F-958D-9CBA645706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9E7BD6-48F1-35F3-421C-2B19A35E88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D76E76-19A2-E8B0-DCCD-95566C79102A}"/>
              </a:ext>
            </a:extLst>
          </p:cNvPr>
          <p:cNvSpPr>
            <a:spLocks noGrp="1"/>
          </p:cNvSpPr>
          <p:nvPr>
            <p:ph type="body" idx="1"/>
          </p:nvPr>
        </p:nvSpPr>
        <p:spPr/>
        <p:txBody>
          <a:bodyPr/>
          <a:lstStyle/>
          <a:p>
            <a:r>
              <a:rPr lang="en-US"/>
              <a:t>Paradies Lagarde - https://www.lagardere.com/wp-content/uploads/2025/04/250411_lag_deu_gb_chapitre_2.pdf</a:t>
            </a:r>
          </a:p>
        </p:txBody>
      </p:sp>
      <p:sp>
        <p:nvSpPr>
          <p:cNvPr id="4" name="Slide Number Placeholder 3">
            <a:extLst>
              <a:ext uri="{FF2B5EF4-FFF2-40B4-BE49-F238E27FC236}">
                <a16:creationId xmlns:a16="http://schemas.microsoft.com/office/drawing/2014/main" id="{E322827C-FA5F-0E0E-DB55-D78D8EC53C8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0046308"/>
      </p:ext>
    </p:extLst>
  </p:cSld>
  <p:clrMapOvr>
    <a:masterClrMapping/>
  </p:clrMapOvr>
</p:notes>
</file>

<file path=ppt/notesSlides/notesSlide30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03EEA2-4FD7-EC5E-FF2D-7F289EF35F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F720BA-1BE7-6801-F347-A8C0260F13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9989C5-3E43-85C0-C78A-3E3EC3AA70A4}"/>
              </a:ext>
            </a:extLst>
          </p:cNvPr>
          <p:cNvSpPr>
            <a:spLocks noGrp="1"/>
          </p:cNvSpPr>
          <p:nvPr>
            <p:ph type="body" idx="1"/>
          </p:nvPr>
        </p:nvSpPr>
        <p:spPr/>
        <p:txBody>
          <a:bodyPr/>
          <a:lstStyle/>
          <a:p>
            <a:r>
              <a:rPr lang="en-US"/>
              <a:t>Paradies Lagarde - https://www.lagardere.com/wp-content/uploads/2025/04/250411_lag_deu_gb_chapitre_2.pdf</a:t>
            </a:r>
          </a:p>
        </p:txBody>
      </p:sp>
      <p:sp>
        <p:nvSpPr>
          <p:cNvPr id="4" name="Slide Number Placeholder 3">
            <a:extLst>
              <a:ext uri="{FF2B5EF4-FFF2-40B4-BE49-F238E27FC236}">
                <a16:creationId xmlns:a16="http://schemas.microsoft.com/office/drawing/2014/main" id="{7F2A9431-513A-028F-B0A6-B6AD5167CFB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3627847"/>
      </p:ext>
    </p:extLst>
  </p:cSld>
  <p:clrMapOvr>
    <a:masterClrMapping/>
  </p:clrMapOvr>
</p:notes>
</file>

<file path=ppt/notesSlides/notesSlide3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1D8E56-8C44-4E31-938E-3F782FDF0EDB}" type="slidenum">
              <a:rPr lang="en-GB" smtClean="0"/>
              <a:t>303</a:t>
            </a:fld>
            <a:endParaRPr lang="en-GB"/>
          </a:p>
        </p:txBody>
      </p:sp>
    </p:spTree>
    <p:extLst>
      <p:ext uri="{BB962C8B-B14F-4D97-AF65-F5344CB8AC3E}">
        <p14:creationId xmlns:p14="http://schemas.microsoft.com/office/powerpoint/2010/main" val="748352320"/>
      </p:ext>
    </p:extLst>
  </p:cSld>
  <p:clrMapOvr>
    <a:masterClrMapping/>
  </p:clrMapOvr>
</p:notes>
</file>

<file path=ppt/notesSlides/notesSlide30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D9DE0F-050D-3F89-E43E-16F252D062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6A3885-FDCC-7C9B-EDD1-CB90B5E0B4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1EFBE8-A66F-6C41-25E6-ED77F2B347A8}"/>
              </a:ext>
            </a:extLst>
          </p:cNvPr>
          <p:cNvSpPr>
            <a:spLocks noGrp="1"/>
          </p:cNvSpPr>
          <p:nvPr>
            <p:ph type="body" idx="1"/>
          </p:nvPr>
        </p:nvSpPr>
        <p:spPr/>
        <p:txBody>
          <a:bodyPr/>
          <a:lstStyle/>
          <a:p>
            <a:endParaRPr lang="en-GB"/>
          </a:p>
          <a:p>
            <a:endParaRPr lang="en-GB"/>
          </a:p>
        </p:txBody>
      </p:sp>
      <p:sp>
        <p:nvSpPr>
          <p:cNvPr id="4" name="Slide Number Placeholder 3">
            <a:extLst>
              <a:ext uri="{FF2B5EF4-FFF2-40B4-BE49-F238E27FC236}">
                <a16:creationId xmlns:a16="http://schemas.microsoft.com/office/drawing/2014/main" id="{3C44BDE7-F80A-9420-338B-2B0A0AF45C7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891AB-06B8-482C-BD15-0CF5CE2852E0}" type="slidenum">
              <a:rPr kumimoji="0" lang="en-GB" sz="1200" b="0" i="0" u="none" strike="noStrike" kern="1200" cap="none" spc="0" normalizeH="0" baseline="0" noProof="0" smtClean="0">
                <a:ln>
                  <a:noFill/>
                </a:ln>
                <a:solidFill>
                  <a:prstClr val="black"/>
                </a:solidFill>
                <a:effectLst/>
                <a:uLnTx/>
                <a:uFillTx/>
                <a:latin typeface="Abadi" panose="020B06040201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304</a:t>
            </a:fld>
            <a:endParaRPr kumimoji="0" lang="en-GB" sz="12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4069748960"/>
      </p:ext>
    </p:extLst>
  </p:cSld>
  <p:clrMapOvr>
    <a:masterClrMapping/>
  </p:clrMapOvr>
</p:notes>
</file>

<file path=ppt/notesSlides/notesSlide30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6743C2-C3C8-B242-0ED4-C720E3812E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EDBF11-0907-9407-FDE6-8D76A1D199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CD6FB4-B94A-0305-DF16-E5EC888CE787}"/>
              </a:ext>
            </a:extLst>
          </p:cNvPr>
          <p:cNvSpPr>
            <a:spLocks noGrp="1"/>
          </p:cNvSpPr>
          <p:nvPr>
            <p:ph type="body" idx="1"/>
          </p:nvPr>
        </p:nvSpPr>
        <p:spPr/>
        <p:txBody>
          <a:bodyPr/>
          <a:lstStyle/>
          <a:p>
            <a:r>
              <a:rPr lang="en-US"/>
              <a:t>PHL – Sustainability Report. Accessible here: https://www.phl.org/about/about-us/environment/reports</a:t>
            </a:r>
          </a:p>
          <a:p>
            <a:endParaRPr lang="en-GB"/>
          </a:p>
        </p:txBody>
      </p:sp>
      <p:sp>
        <p:nvSpPr>
          <p:cNvPr id="4" name="Slide Number Placeholder 3">
            <a:extLst>
              <a:ext uri="{FF2B5EF4-FFF2-40B4-BE49-F238E27FC236}">
                <a16:creationId xmlns:a16="http://schemas.microsoft.com/office/drawing/2014/main" id="{23973186-3D7F-323B-F733-3DCEE21C002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7214443"/>
      </p:ext>
    </p:extLst>
  </p:cSld>
  <p:clrMapOvr>
    <a:masterClrMapping/>
  </p:clrMapOvr>
</p:notes>
</file>

<file path=ppt/notesSlides/notesSlide30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ED013-9649-00A1-C1D0-12FDC11873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47FB5D-F7C9-A9E3-5CFA-E66FF32EA3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3AFF12-90B8-156C-1EA8-8D28D3D79586}"/>
              </a:ext>
            </a:extLst>
          </p:cNvPr>
          <p:cNvSpPr>
            <a:spLocks noGrp="1"/>
          </p:cNvSpPr>
          <p:nvPr>
            <p:ph type="body" idx="1"/>
          </p:nvPr>
        </p:nvSpPr>
        <p:spPr/>
        <p:txBody>
          <a:bodyPr/>
          <a:lstStyle/>
          <a:p>
            <a:r>
              <a:rPr lang="en-US"/>
              <a:t>PHL – Sustainability Report. Accessible here: https://www.phl.org/about/about-us/environment/reports</a:t>
            </a:r>
            <a:endParaRPr lang="en-US">
              <a:solidFill>
                <a:srgbClr val="444444"/>
              </a:solidFill>
            </a:endParaRPr>
          </a:p>
          <a:p>
            <a:endParaRPr lang="en-GB">
              <a:solidFill>
                <a:srgbClr val="444444"/>
              </a:solidFill>
            </a:endParaRPr>
          </a:p>
          <a:p>
            <a:endParaRPr lang="en-US"/>
          </a:p>
        </p:txBody>
      </p:sp>
      <p:sp>
        <p:nvSpPr>
          <p:cNvPr id="4" name="Slide Number Placeholder 3">
            <a:extLst>
              <a:ext uri="{FF2B5EF4-FFF2-40B4-BE49-F238E27FC236}">
                <a16:creationId xmlns:a16="http://schemas.microsoft.com/office/drawing/2014/main" id="{74268856-EDF9-5067-1BD9-9A4226B2C89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160235"/>
      </p:ext>
    </p:extLst>
  </p:cSld>
  <p:clrMapOvr>
    <a:masterClrMapping/>
  </p:clrMapOvr>
</p:notes>
</file>

<file path=ppt/notesSlides/notesSlide3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1D8E56-8C44-4E31-938E-3F782FDF0EDB}" type="slidenum">
              <a:rPr lang="en-GB" smtClean="0"/>
              <a:t>307</a:t>
            </a:fld>
            <a:endParaRPr lang="en-GB"/>
          </a:p>
        </p:txBody>
      </p:sp>
    </p:spTree>
    <p:extLst>
      <p:ext uri="{BB962C8B-B14F-4D97-AF65-F5344CB8AC3E}">
        <p14:creationId xmlns:p14="http://schemas.microsoft.com/office/powerpoint/2010/main" val="3793889985"/>
      </p:ext>
    </p:extLst>
  </p:cSld>
  <p:clrMapOvr>
    <a:masterClrMapping/>
  </p:clrMapOvr>
</p:notes>
</file>

<file path=ppt/notesSlides/notesSlide30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6DBD0-5744-E02A-8A88-B7363ED101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210050-13E9-CCEF-E9F3-B79E798F55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D879EA-02EF-7594-DE22-55972213C0B9}"/>
              </a:ext>
            </a:extLst>
          </p:cNvPr>
          <p:cNvSpPr>
            <a:spLocks noGrp="1"/>
          </p:cNvSpPr>
          <p:nvPr>
            <p:ph type="body" idx="1"/>
          </p:nvPr>
        </p:nvSpPr>
        <p:spPr/>
        <p:txBody>
          <a:bodyPr/>
          <a:lstStyle/>
          <a:p>
            <a:endParaRPr lang="en-GB"/>
          </a:p>
          <a:p>
            <a:endParaRPr lang="en-GB"/>
          </a:p>
        </p:txBody>
      </p:sp>
      <p:sp>
        <p:nvSpPr>
          <p:cNvPr id="4" name="Slide Number Placeholder 3">
            <a:extLst>
              <a:ext uri="{FF2B5EF4-FFF2-40B4-BE49-F238E27FC236}">
                <a16:creationId xmlns:a16="http://schemas.microsoft.com/office/drawing/2014/main" id="{686A782B-1F2F-D1CB-EE74-61AE37D82A3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891AB-06B8-482C-BD15-0CF5CE2852E0}" type="slidenum">
              <a:rPr kumimoji="0" lang="en-GB" sz="1200" b="0" i="0" u="none" strike="noStrike" kern="1200" cap="none" spc="0" normalizeH="0" baseline="0" noProof="0" smtClean="0">
                <a:ln>
                  <a:noFill/>
                </a:ln>
                <a:solidFill>
                  <a:prstClr val="black"/>
                </a:solidFill>
                <a:effectLst/>
                <a:uLnTx/>
                <a:uFillTx/>
                <a:latin typeface="Abadi" panose="020B06040201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308</a:t>
            </a:fld>
            <a:endParaRPr kumimoji="0" lang="en-GB" sz="12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1109026146"/>
      </p:ext>
    </p:extLst>
  </p:cSld>
  <p:clrMapOvr>
    <a:masterClrMapping/>
  </p:clrMapOvr>
</p:notes>
</file>

<file path=ppt/notesSlides/notesSlide30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7B6042-D035-6E42-864B-067FC47B1E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73D7AA-EC78-FC89-6E3B-B4A087F4EA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E97651-AD9C-5DAF-D2FC-0B048316B991}"/>
              </a:ext>
            </a:extLst>
          </p:cNvPr>
          <p:cNvSpPr>
            <a:spLocks noGrp="1"/>
          </p:cNvSpPr>
          <p:nvPr>
            <p:ph type="body" idx="1"/>
          </p:nvPr>
        </p:nvSpPr>
        <p:spPr/>
        <p:txBody>
          <a:bodyPr/>
          <a:lstStyle/>
          <a:p>
            <a:r>
              <a:rPr lang="en-US"/>
              <a:t>Yum! Brands 2024 Global Citizenship &amp; Sustainability Report: https://</a:t>
            </a:r>
            <a:r>
              <a:rPr lang="en-US" err="1"/>
              <a:t>www.yum.com</a:t>
            </a:r>
            <a:r>
              <a:rPr lang="en-US"/>
              <a:t>/</a:t>
            </a:r>
            <a:r>
              <a:rPr lang="en-US" err="1"/>
              <a:t>wps</a:t>
            </a:r>
            <a:r>
              <a:rPr lang="en-US"/>
              <a:t>/</a:t>
            </a:r>
            <a:r>
              <a:rPr lang="en-US" err="1"/>
              <a:t>wcm</a:t>
            </a:r>
            <a:r>
              <a:rPr lang="en-US"/>
              <a:t>/connect/</a:t>
            </a:r>
            <a:r>
              <a:rPr lang="en-US" err="1"/>
              <a:t>yumbrands</a:t>
            </a:r>
            <a:r>
              <a:rPr lang="en-US"/>
              <a:t>/d6a6cee1-9c3b-4940-b58a-7908504767b2/R4GG+2024+Report.pdf?MOD=AJPERES&amp;CVID=pw9P-38</a:t>
            </a:r>
          </a:p>
          <a:p>
            <a:endParaRPr lang="en-US"/>
          </a:p>
        </p:txBody>
      </p:sp>
      <p:sp>
        <p:nvSpPr>
          <p:cNvPr id="4" name="Slide Number Placeholder 3">
            <a:extLst>
              <a:ext uri="{FF2B5EF4-FFF2-40B4-BE49-F238E27FC236}">
                <a16:creationId xmlns:a16="http://schemas.microsoft.com/office/drawing/2014/main" id="{83BACD8C-91D0-A5C8-D167-5F6A0CBBE64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30892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891AB-06B8-482C-BD15-0CF5CE2852E0}" type="slidenum">
              <a:rPr kumimoji="0" lang="en-GB" sz="1200" b="0" i="0" u="none" strike="noStrike" kern="1200" cap="none" spc="0" normalizeH="0" baseline="0" noProof="0" smtClean="0">
                <a:ln>
                  <a:noFill/>
                </a:ln>
                <a:solidFill>
                  <a:prstClr val="black"/>
                </a:solidFill>
                <a:effectLst/>
                <a:uLnTx/>
                <a:uFillTx/>
                <a:latin typeface="Abadi" panose="020B06040201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861410206"/>
      </p:ext>
    </p:extLst>
  </p:cSld>
  <p:clrMapOvr>
    <a:masterClrMapping/>
  </p:clrMapOvr>
</p:notes>
</file>

<file path=ppt/notesSlides/notesSlide3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26DD15-9368-DB35-459B-57A860AB15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E67A9D-6065-97EA-145E-2F9F9F1047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87BEFD-A4E7-CCF6-69D7-C2AE1DEE2FBA}"/>
              </a:ext>
            </a:extLst>
          </p:cNvPr>
          <p:cNvSpPr>
            <a:spLocks noGrp="1"/>
          </p:cNvSpPr>
          <p:nvPr>
            <p:ph type="body" idx="1"/>
          </p:nvPr>
        </p:nvSpPr>
        <p:spPr/>
        <p:txBody>
          <a:bodyPr/>
          <a:lstStyle/>
          <a:p>
            <a:r>
              <a:rPr lang="en-US"/>
              <a:t>Yum! Brands 2024 Global Citizenship &amp; Sustainability Report: https://</a:t>
            </a:r>
            <a:r>
              <a:rPr lang="en-US" err="1"/>
              <a:t>www.yum.com</a:t>
            </a:r>
            <a:r>
              <a:rPr lang="en-US"/>
              <a:t>/</a:t>
            </a:r>
            <a:r>
              <a:rPr lang="en-US" err="1"/>
              <a:t>wps</a:t>
            </a:r>
            <a:r>
              <a:rPr lang="en-US"/>
              <a:t>/</a:t>
            </a:r>
            <a:r>
              <a:rPr lang="en-US" err="1"/>
              <a:t>wcm</a:t>
            </a:r>
            <a:r>
              <a:rPr lang="en-US"/>
              <a:t>/connect/</a:t>
            </a:r>
            <a:r>
              <a:rPr lang="en-US" err="1"/>
              <a:t>yumbrands</a:t>
            </a:r>
            <a:r>
              <a:rPr lang="en-US"/>
              <a:t>/d6a6cee1-9c3b-4940-b58a-7908504767b2/R4GG+2024+Report.pdf?MOD=AJPERES&amp;CVID=pw9P-38</a:t>
            </a:r>
          </a:p>
        </p:txBody>
      </p:sp>
      <p:sp>
        <p:nvSpPr>
          <p:cNvPr id="4" name="Slide Number Placeholder 3">
            <a:extLst>
              <a:ext uri="{FF2B5EF4-FFF2-40B4-BE49-F238E27FC236}">
                <a16:creationId xmlns:a16="http://schemas.microsoft.com/office/drawing/2014/main" id="{F4069A52-8521-AB01-D412-9957BCC7284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507658"/>
      </p:ext>
    </p:extLst>
  </p:cSld>
  <p:clrMapOvr>
    <a:masterClrMapping/>
  </p:clrMapOvr>
</p:notes>
</file>

<file path=ppt/notesSlides/notesSlide3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FF2376-5D52-0126-39C3-8175CD06D6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4DA8CA-6C82-7178-534C-38F41DA6E4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A81F6C-71C6-A821-3B9A-1AF36AB6511D}"/>
              </a:ext>
            </a:extLst>
          </p:cNvPr>
          <p:cNvSpPr>
            <a:spLocks noGrp="1"/>
          </p:cNvSpPr>
          <p:nvPr>
            <p:ph type="body" idx="1"/>
          </p:nvPr>
        </p:nvSpPr>
        <p:spPr/>
        <p:txBody>
          <a:bodyPr/>
          <a:lstStyle/>
          <a:p>
            <a:r>
              <a:rPr lang="en-US"/>
              <a:t>Yum! Brands 2024 Global Citizenship &amp; Sustainability Report: https://</a:t>
            </a:r>
            <a:r>
              <a:rPr lang="en-US" err="1"/>
              <a:t>www.yum.com</a:t>
            </a:r>
            <a:r>
              <a:rPr lang="en-US"/>
              <a:t>/</a:t>
            </a:r>
            <a:r>
              <a:rPr lang="en-US" err="1"/>
              <a:t>wps</a:t>
            </a:r>
            <a:r>
              <a:rPr lang="en-US"/>
              <a:t>/</a:t>
            </a:r>
            <a:r>
              <a:rPr lang="en-US" err="1"/>
              <a:t>wcm</a:t>
            </a:r>
            <a:r>
              <a:rPr lang="en-US"/>
              <a:t>/connect/</a:t>
            </a:r>
            <a:r>
              <a:rPr lang="en-US" err="1"/>
              <a:t>yumbrands</a:t>
            </a:r>
            <a:r>
              <a:rPr lang="en-US"/>
              <a:t>/d6a6cee1-9c3b-4940-b58a-7908504767b2/R4GG+2024+Report.pdf?MOD=AJPERES&amp;CVID=pw9P-38</a:t>
            </a:r>
          </a:p>
        </p:txBody>
      </p:sp>
      <p:sp>
        <p:nvSpPr>
          <p:cNvPr id="4" name="Slide Number Placeholder 3">
            <a:extLst>
              <a:ext uri="{FF2B5EF4-FFF2-40B4-BE49-F238E27FC236}">
                <a16:creationId xmlns:a16="http://schemas.microsoft.com/office/drawing/2014/main" id="{CBF7973C-4203-72E2-6FBC-D048626F328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7030630"/>
      </p:ext>
    </p:extLst>
  </p:cSld>
  <p:clrMapOvr>
    <a:masterClrMapping/>
  </p:clrMapOvr>
</p:notes>
</file>

<file path=ppt/notesSlides/notesSlide3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185183-ED06-54B3-64B0-4342B46ACF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8B600C-14E1-D308-8909-DCB45CF1EC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81F772-4F16-12A9-6C99-C484BAF50644}"/>
              </a:ext>
            </a:extLst>
          </p:cNvPr>
          <p:cNvSpPr>
            <a:spLocks noGrp="1"/>
          </p:cNvSpPr>
          <p:nvPr>
            <p:ph type="body" idx="1"/>
          </p:nvPr>
        </p:nvSpPr>
        <p:spPr/>
        <p:txBody>
          <a:bodyPr/>
          <a:lstStyle/>
          <a:p>
            <a:r>
              <a:rPr lang="en-US"/>
              <a:t>Yum! Brands 2024 Global Citizenship &amp; Sustainability Report: https://</a:t>
            </a:r>
            <a:r>
              <a:rPr lang="en-US" err="1"/>
              <a:t>www.yum.com</a:t>
            </a:r>
            <a:r>
              <a:rPr lang="en-US"/>
              <a:t>/</a:t>
            </a:r>
            <a:r>
              <a:rPr lang="en-US" err="1"/>
              <a:t>wps</a:t>
            </a:r>
            <a:r>
              <a:rPr lang="en-US"/>
              <a:t>/</a:t>
            </a:r>
            <a:r>
              <a:rPr lang="en-US" err="1"/>
              <a:t>wcm</a:t>
            </a:r>
            <a:r>
              <a:rPr lang="en-US"/>
              <a:t>/connect/</a:t>
            </a:r>
            <a:r>
              <a:rPr lang="en-US" err="1"/>
              <a:t>yumbrands</a:t>
            </a:r>
            <a:r>
              <a:rPr lang="en-US"/>
              <a:t>/d6a6cee1-9c3b-4940-b58a-7908504767b2/R4GG+2024+Report.pdf?MOD=AJPERES&amp;CVID=pw9P-38</a:t>
            </a:r>
          </a:p>
        </p:txBody>
      </p:sp>
      <p:sp>
        <p:nvSpPr>
          <p:cNvPr id="4" name="Slide Number Placeholder 3">
            <a:extLst>
              <a:ext uri="{FF2B5EF4-FFF2-40B4-BE49-F238E27FC236}">
                <a16:creationId xmlns:a16="http://schemas.microsoft.com/office/drawing/2014/main" id="{59DBFFA6-DC5A-6141-D37A-EB0076A8B05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3843093"/>
      </p:ext>
    </p:extLst>
  </p:cSld>
  <p:clrMapOvr>
    <a:masterClrMapping/>
  </p:clrMapOvr>
</p:notes>
</file>

<file path=ppt/notesSlides/notesSlide3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1D8E56-8C44-4E31-938E-3F782FDF0EDB}" type="slidenum">
              <a:rPr lang="en-GB" smtClean="0"/>
              <a:t>313</a:t>
            </a:fld>
            <a:endParaRPr lang="en-GB"/>
          </a:p>
        </p:txBody>
      </p:sp>
    </p:spTree>
    <p:extLst>
      <p:ext uri="{BB962C8B-B14F-4D97-AF65-F5344CB8AC3E}">
        <p14:creationId xmlns:p14="http://schemas.microsoft.com/office/powerpoint/2010/main" val="509856173"/>
      </p:ext>
    </p:extLst>
  </p:cSld>
  <p:clrMapOvr>
    <a:masterClrMapping/>
  </p:clrMapOvr>
</p:notes>
</file>

<file path=ppt/notesSlides/notesSlide3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C6259D-D12B-565F-F200-6255A17EFF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65E144-0D8D-364A-EB04-278976454C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1BD984-CD66-E131-2E49-42362775463B}"/>
              </a:ext>
            </a:extLst>
          </p:cNvPr>
          <p:cNvSpPr>
            <a:spLocks noGrp="1"/>
          </p:cNvSpPr>
          <p:nvPr>
            <p:ph type="body" idx="1"/>
          </p:nvPr>
        </p:nvSpPr>
        <p:spPr/>
        <p:txBody>
          <a:bodyPr/>
          <a:lstStyle/>
          <a:p>
            <a:endParaRPr lang="en-GB"/>
          </a:p>
          <a:p>
            <a:endParaRPr lang="en-GB"/>
          </a:p>
        </p:txBody>
      </p:sp>
      <p:sp>
        <p:nvSpPr>
          <p:cNvPr id="4" name="Slide Number Placeholder 3">
            <a:extLst>
              <a:ext uri="{FF2B5EF4-FFF2-40B4-BE49-F238E27FC236}">
                <a16:creationId xmlns:a16="http://schemas.microsoft.com/office/drawing/2014/main" id="{EBC418F7-DEF7-C5FB-2A1B-E7776BC3504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891AB-06B8-482C-BD15-0CF5CE2852E0}" type="slidenum">
              <a:rPr kumimoji="0" lang="en-GB" sz="1200" b="0" i="0" u="none" strike="noStrike" kern="1200" cap="none" spc="0" normalizeH="0" baseline="0" noProof="0" smtClean="0">
                <a:ln>
                  <a:noFill/>
                </a:ln>
                <a:solidFill>
                  <a:prstClr val="black"/>
                </a:solidFill>
                <a:effectLst/>
                <a:uLnTx/>
                <a:uFillTx/>
                <a:latin typeface="Abadi" panose="020B06040201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314</a:t>
            </a:fld>
            <a:endParaRPr kumimoji="0" lang="en-GB" sz="12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1311173948"/>
      </p:ext>
    </p:extLst>
  </p:cSld>
  <p:clrMapOvr>
    <a:masterClrMapping/>
  </p:clrMapOvr>
</p:notes>
</file>

<file path=ppt/notesSlides/notesSlide3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21803F-81DE-8212-A66D-CE7355EABC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1AECC9-8ED0-8389-E036-1C66D11989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EFBB8C-64DE-9130-180A-B69EFE1D7FA7}"/>
              </a:ext>
            </a:extLst>
          </p:cNvPr>
          <p:cNvSpPr>
            <a:spLocks noGrp="1"/>
          </p:cNvSpPr>
          <p:nvPr>
            <p:ph type="body" idx="1"/>
          </p:nvPr>
        </p:nvSpPr>
        <p:spPr/>
        <p:txBody>
          <a:bodyPr/>
          <a:lstStyle/>
          <a:p>
            <a:r>
              <a:rPr lang="en-US"/>
              <a:t>SUNY Plattsburgh - https://www.plattsburgh.edu/plattslife/sustainability/index.html</a:t>
            </a:r>
          </a:p>
          <a:p>
            <a:r>
              <a:rPr lang="en-US"/>
              <a:t>Second link on diversity - https://www.plattsburgh.edu/plattslife/diversity/</a:t>
            </a:r>
          </a:p>
        </p:txBody>
      </p:sp>
      <p:sp>
        <p:nvSpPr>
          <p:cNvPr id="4" name="Slide Number Placeholder 3">
            <a:extLst>
              <a:ext uri="{FF2B5EF4-FFF2-40B4-BE49-F238E27FC236}">
                <a16:creationId xmlns:a16="http://schemas.microsoft.com/office/drawing/2014/main" id="{DC36C9C0-CED4-16A2-DE46-48F8D99C448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6463184"/>
      </p:ext>
    </p:extLst>
  </p:cSld>
  <p:clrMapOvr>
    <a:masterClrMapping/>
  </p:clrMapOvr>
</p:notes>
</file>

<file path=ppt/notesSlides/notesSlide3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1D8E56-8C44-4E31-938E-3F782FDF0EDB}" type="slidenum">
              <a:rPr lang="en-GB" smtClean="0"/>
              <a:t>316</a:t>
            </a:fld>
            <a:endParaRPr lang="en-GB"/>
          </a:p>
        </p:txBody>
      </p:sp>
    </p:spTree>
    <p:extLst>
      <p:ext uri="{BB962C8B-B14F-4D97-AF65-F5344CB8AC3E}">
        <p14:creationId xmlns:p14="http://schemas.microsoft.com/office/powerpoint/2010/main" val="1222222223"/>
      </p:ext>
    </p:extLst>
  </p:cSld>
  <p:clrMapOvr>
    <a:masterClrMapping/>
  </p:clrMapOvr>
</p:notes>
</file>

<file path=ppt/notesSlides/notesSlide3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B093D0-4797-8C29-2E3A-AD9077DB8A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F4BF28-AF4F-3654-F2BF-AF2F4F25E0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6445D6-FE51-629B-B260-FAC15F25DBA6}"/>
              </a:ext>
            </a:extLst>
          </p:cNvPr>
          <p:cNvSpPr>
            <a:spLocks noGrp="1"/>
          </p:cNvSpPr>
          <p:nvPr>
            <p:ph type="body" idx="1"/>
          </p:nvPr>
        </p:nvSpPr>
        <p:spPr/>
        <p:txBody>
          <a:bodyPr/>
          <a:lstStyle/>
          <a:p>
            <a:endParaRPr lang="en-GB"/>
          </a:p>
          <a:p>
            <a:endParaRPr lang="en-GB"/>
          </a:p>
        </p:txBody>
      </p:sp>
      <p:sp>
        <p:nvSpPr>
          <p:cNvPr id="4" name="Slide Number Placeholder 3">
            <a:extLst>
              <a:ext uri="{FF2B5EF4-FFF2-40B4-BE49-F238E27FC236}">
                <a16:creationId xmlns:a16="http://schemas.microsoft.com/office/drawing/2014/main" id="{A3992C51-6312-DA2F-7B50-A94FEA31EC5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891AB-06B8-482C-BD15-0CF5CE2852E0}" type="slidenum">
              <a:rPr kumimoji="0" lang="en-GB" sz="1200" b="0" i="0" u="none" strike="noStrike" kern="1200" cap="none" spc="0" normalizeH="0" baseline="0" noProof="0" smtClean="0">
                <a:ln>
                  <a:noFill/>
                </a:ln>
                <a:solidFill>
                  <a:prstClr val="black"/>
                </a:solidFill>
                <a:effectLst/>
                <a:uLnTx/>
                <a:uFillTx/>
                <a:latin typeface="Abadi" panose="020B06040201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317</a:t>
            </a:fld>
            <a:endParaRPr kumimoji="0" lang="en-GB" sz="12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3951314481"/>
      </p:ext>
    </p:extLst>
  </p:cSld>
  <p:clrMapOvr>
    <a:masterClrMapping/>
  </p:clrMapOvr>
</p:notes>
</file>

<file path=ppt/notesSlides/notesSlide3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2A53A1-7E6A-3D1E-82F8-90D99FE93B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1FABDE-05CD-92FC-3E57-C86CF2A7D9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9D29FE-3686-DB92-A12C-6BA001BAC4F6}"/>
              </a:ext>
            </a:extLst>
          </p:cNvPr>
          <p:cNvSpPr>
            <a:spLocks noGrp="1"/>
          </p:cNvSpPr>
          <p:nvPr>
            <p:ph type="body" idx="1"/>
          </p:nvPr>
        </p:nvSpPr>
        <p:spPr/>
        <p:txBody>
          <a:bodyPr/>
          <a:lstStyle/>
          <a:p>
            <a:r>
              <a:rPr lang="en-GB"/>
              <a:t>Premier foods: https://www.premierfoods.co.uk/sustainability/</a:t>
            </a:r>
          </a:p>
          <a:p>
            <a:endParaRPr lang="en-GB"/>
          </a:p>
        </p:txBody>
      </p:sp>
      <p:sp>
        <p:nvSpPr>
          <p:cNvPr id="4" name="Slide Number Placeholder 3">
            <a:extLst>
              <a:ext uri="{FF2B5EF4-FFF2-40B4-BE49-F238E27FC236}">
                <a16:creationId xmlns:a16="http://schemas.microsoft.com/office/drawing/2014/main" id="{950FA847-5D6A-3AF9-85C1-CECA4145493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0819137"/>
      </p:ext>
    </p:extLst>
  </p:cSld>
  <p:clrMapOvr>
    <a:masterClrMapping/>
  </p:clrMapOvr>
</p:notes>
</file>

<file path=ppt/notesSlides/notesSlide3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2F7D32-43CE-F10C-1AD1-BC426FFEA6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BED31D-A7D1-6A74-6EC9-511FBFB9F9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3212AE-6030-9FF6-4B90-7026901129E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Premier foods: https://www.premierfoods.co.uk/sustainability/</a:t>
            </a:r>
          </a:p>
          <a:p>
            <a:endParaRPr lang="en-GB"/>
          </a:p>
        </p:txBody>
      </p:sp>
      <p:sp>
        <p:nvSpPr>
          <p:cNvPr id="4" name="Slide Number Placeholder 3">
            <a:extLst>
              <a:ext uri="{FF2B5EF4-FFF2-40B4-BE49-F238E27FC236}">
                <a16:creationId xmlns:a16="http://schemas.microsoft.com/office/drawing/2014/main" id="{EC6B5FE6-A3A4-82B1-4EBE-296EFBA0C4B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14011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EFEFA3-41B2-1215-FE7E-6183CA1914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D1C684-744C-4EDF-AC48-DDBCFE8105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FEC52E-5EE2-8ED4-2B6C-BD23D074483C}"/>
              </a:ext>
            </a:extLst>
          </p:cNvPr>
          <p:cNvSpPr>
            <a:spLocks noGrp="1"/>
          </p:cNvSpPr>
          <p:nvPr>
            <p:ph type="body" idx="1"/>
          </p:nvPr>
        </p:nvSpPr>
        <p:spPr/>
        <p:txBody>
          <a:bodyPr/>
          <a:lstStyle/>
          <a:p>
            <a:r>
              <a:rPr lang="en-US"/>
              <a:t>Amazon - https://sustainability.aboutamazon.com/content/dam/sustainability-marketing-site/pdfs/reports-docs/2023-amazon-sustainability-report.pdf</a:t>
            </a:r>
          </a:p>
          <a:p>
            <a:endParaRPr lang="en-US"/>
          </a:p>
          <a:p>
            <a:r>
              <a:rPr lang="en-US"/>
              <a:t>May 2025: https://sustainability.aboutamazon.com/2023-amazon-sustainability-report.pdf</a:t>
            </a:r>
          </a:p>
        </p:txBody>
      </p:sp>
      <p:sp>
        <p:nvSpPr>
          <p:cNvPr id="4" name="Slide Number Placeholder 3">
            <a:extLst>
              <a:ext uri="{FF2B5EF4-FFF2-40B4-BE49-F238E27FC236}">
                <a16:creationId xmlns:a16="http://schemas.microsoft.com/office/drawing/2014/main" id="{40D965DB-B974-AFE4-A3FA-07B0FDBF522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4095337"/>
      </p:ext>
    </p:extLst>
  </p:cSld>
  <p:clrMapOvr>
    <a:masterClrMapping/>
  </p:clrMapOvr>
</p:notes>
</file>

<file path=ppt/notesSlides/notesSlide3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1D8E56-8C44-4E31-938E-3F782FDF0EDB}" type="slidenum">
              <a:rPr lang="en-GB" smtClean="0"/>
              <a:t>320</a:t>
            </a:fld>
            <a:endParaRPr lang="en-GB"/>
          </a:p>
        </p:txBody>
      </p:sp>
    </p:spTree>
    <p:extLst>
      <p:ext uri="{BB962C8B-B14F-4D97-AF65-F5344CB8AC3E}">
        <p14:creationId xmlns:p14="http://schemas.microsoft.com/office/powerpoint/2010/main" val="858395876"/>
      </p:ext>
    </p:extLst>
  </p:cSld>
  <p:clrMapOvr>
    <a:masterClrMapping/>
  </p:clrMapOvr>
</p:notes>
</file>

<file path=ppt/notesSlides/notesSlide3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6AC133-C057-6A71-F3D8-960CBEA456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7C7C9C-CD27-6E33-CA9A-908C0D2BAE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F9D3B3-8692-CF44-6275-465B00BCD320}"/>
              </a:ext>
            </a:extLst>
          </p:cNvPr>
          <p:cNvSpPr>
            <a:spLocks noGrp="1"/>
          </p:cNvSpPr>
          <p:nvPr>
            <p:ph type="body" idx="1"/>
          </p:nvPr>
        </p:nvSpPr>
        <p:spPr/>
        <p:txBody>
          <a:bodyPr/>
          <a:lstStyle/>
          <a:p>
            <a:endParaRPr lang="en-GB"/>
          </a:p>
          <a:p>
            <a:endParaRPr lang="en-GB"/>
          </a:p>
        </p:txBody>
      </p:sp>
      <p:sp>
        <p:nvSpPr>
          <p:cNvPr id="4" name="Slide Number Placeholder 3">
            <a:extLst>
              <a:ext uri="{FF2B5EF4-FFF2-40B4-BE49-F238E27FC236}">
                <a16:creationId xmlns:a16="http://schemas.microsoft.com/office/drawing/2014/main" id="{44EF921B-630D-20BC-795A-2FC4285365A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891AB-06B8-482C-BD15-0CF5CE2852E0}" type="slidenum">
              <a:rPr kumimoji="0" lang="en-GB" sz="1200" b="0" i="0" u="none" strike="noStrike" kern="1200" cap="none" spc="0" normalizeH="0" baseline="0" noProof="0" smtClean="0">
                <a:ln>
                  <a:noFill/>
                </a:ln>
                <a:solidFill>
                  <a:prstClr val="black"/>
                </a:solidFill>
                <a:effectLst/>
                <a:uLnTx/>
                <a:uFillTx/>
                <a:latin typeface="Abadi" panose="020B06040201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321</a:t>
            </a:fld>
            <a:endParaRPr kumimoji="0" lang="en-GB" sz="12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2162737181"/>
      </p:ext>
    </p:extLst>
  </p:cSld>
  <p:clrMapOvr>
    <a:masterClrMapping/>
  </p:clrMapOvr>
</p:notes>
</file>

<file path=ppt/notesSlides/notesSlide3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F39981-D5AC-15C6-A661-2AB903A6B6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AD49F6-0D80-A7CE-20A5-8A098D2488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E42264-BB76-D6B6-6F56-5CE4B36AB240}"/>
              </a:ext>
            </a:extLst>
          </p:cNvPr>
          <p:cNvSpPr>
            <a:spLocks noGrp="1"/>
          </p:cNvSpPr>
          <p:nvPr>
            <p:ph type="body" idx="1"/>
          </p:nvPr>
        </p:nvSpPr>
        <p:spPr/>
        <p:txBody>
          <a:bodyPr/>
          <a:lstStyle/>
          <a:p>
            <a:r>
              <a:rPr lang="en-US"/>
              <a:t>Price Chopper Sustainability Information: https://</a:t>
            </a:r>
            <a:r>
              <a:rPr lang="en-US" err="1"/>
              <a:t>www.pricechopper.com</a:t>
            </a:r>
            <a:r>
              <a:rPr lang="en-US"/>
              <a:t>/sustainability/</a:t>
            </a:r>
          </a:p>
          <a:p>
            <a:r>
              <a:rPr lang="en-US"/>
              <a:t>Price Chopper Corporate Facts: https://</a:t>
            </a:r>
            <a:r>
              <a:rPr lang="en-US" err="1"/>
              <a:t>www.mypricechopper.com</a:t>
            </a:r>
            <a:r>
              <a:rPr lang="en-US"/>
              <a:t>/about-us/news-releases/corporate-fact-sheet</a:t>
            </a:r>
          </a:p>
        </p:txBody>
      </p:sp>
      <p:sp>
        <p:nvSpPr>
          <p:cNvPr id="4" name="Slide Number Placeholder 3">
            <a:extLst>
              <a:ext uri="{FF2B5EF4-FFF2-40B4-BE49-F238E27FC236}">
                <a16:creationId xmlns:a16="http://schemas.microsoft.com/office/drawing/2014/main" id="{5D290051-1F51-F757-7666-CA78EF1A84F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4240987"/>
      </p:ext>
    </p:extLst>
  </p:cSld>
  <p:clrMapOvr>
    <a:masterClrMapping/>
  </p:clrMapOvr>
</p:notes>
</file>

<file path=ppt/notesSlides/notesSlide3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F31B73-EE9C-AF5A-48B0-BD2CA1E18D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62B74F-8949-894C-0E00-AC36258383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4CD513-67E1-4514-4028-0AADA94B743E}"/>
              </a:ext>
            </a:extLst>
          </p:cNvPr>
          <p:cNvSpPr>
            <a:spLocks noGrp="1"/>
          </p:cNvSpPr>
          <p:nvPr>
            <p:ph type="body" idx="1"/>
          </p:nvPr>
        </p:nvSpPr>
        <p:spPr/>
        <p:txBody>
          <a:bodyPr/>
          <a:lstStyle/>
          <a:p>
            <a:r>
              <a:rPr lang="en-US"/>
              <a:t>Price Chopper Sustainability Information: https://</a:t>
            </a:r>
            <a:r>
              <a:rPr lang="en-US" err="1"/>
              <a:t>www.pricechopper.com</a:t>
            </a:r>
            <a:r>
              <a:rPr lang="en-US"/>
              <a:t>/sustainability/</a:t>
            </a:r>
          </a:p>
          <a:p>
            <a:r>
              <a:rPr lang="en-US"/>
              <a:t>Price Chopper Corporate Facts: https://</a:t>
            </a:r>
            <a:r>
              <a:rPr lang="en-US" err="1"/>
              <a:t>www.mypricechopper.com</a:t>
            </a:r>
            <a:r>
              <a:rPr lang="en-US"/>
              <a:t>/about-us/news-releases/corporate-fact-sheet</a:t>
            </a:r>
          </a:p>
        </p:txBody>
      </p:sp>
      <p:sp>
        <p:nvSpPr>
          <p:cNvPr id="4" name="Slide Number Placeholder 3">
            <a:extLst>
              <a:ext uri="{FF2B5EF4-FFF2-40B4-BE49-F238E27FC236}">
                <a16:creationId xmlns:a16="http://schemas.microsoft.com/office/drawing/2014/main" id="{7416925D-1209-6BCE-3863-7BD7C7A9A25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5511793"/>
      </p:ext>
    </p:extLst>
  </p:cSld>
  <p:clrMapOvr>
    <a:masterClrMapping/>
  </p:clrMapOvr>
</p:notes>
</file>

<file path=ppt/notesSlides/notesSlide3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1D8E56-8C44-4E31-938E-3F782FDF0EDB}" type="slidenum">
              <a:rPr lang="en-GB" smtClean="0"/>
              <a:t>324</a:t>
            </a:fld>
            <a:endParaRPr lang="en-GB"/>
          </a:p>
        </p:txBody>
      </p:sp>
    </p:spTree>
    <p:extLst>
      <p:ext uri="{BB962C8B-B14F-4D97-AF65-F5344CB8AC3E}">
        <p14:creationId xmlns:p14="http://schemas.microsoft.com/office/powerpoint/2010/main" val="3253283293"/>
      </p:ext>
    </p:extLst>
  </p:cSld>
  <p:clrMapOvr>
    <a:masterClrMapping/>
  </p:clrMapOvr>
</p:notes>
</file>

<file path=ppt/notesSlides/notesSlide3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416186-AF25-8476-75B1-A5CCDA9D32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59406B-0037-4929-8A54-13B1ED78A5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53DD24-4F8B-CC81-BC9A-4560D696DF7F}"/>
              </a:ext>
            </a:extLst>
          </p:cNvPr>
          <p:cNvSpPr>
            <a:spLocks noGrp="1"/>
          </p:cNvSpPr>
          <p:nvPr>
            <p:ph type="body" idx="1"/>
          </p:nvPr>
        </p:nvSpPr>
        <p:spPr/>
        <p:txBody>
          <a:bodyPr/>
          <a:lstStyle/>
          <a:p>
            <a:endParaRPr lang="en-GB"/>
          </a:p>
          <a:p>
            <a:endParaRPr lang="en-GB"/>
          </a:p>
        </p:txBody>
      </p:sp>
      <p:sp>
        <p:nvSpPr>
          <p:cNvPr id="4" name="Slide Number Placeholder 3">
            <a:extLst>
              <a:ext uri="{FF2B5EF4-FFF2-40B4-BE49-F238E27FC236}">
                <a16:creationId xmlns:a16="http://schemas.microsoft.com/office/drawing/2014/main" id="{CF2A611B-4462-4870-011B-23736F221AB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891AB-06B8-482C-BD15-0CF5CE2852E0}" type="slidenum">
              <a:rPr kumimoji="0" lang="en-GB" sz="1200" b="0" i="0" u="none" strike="noStrike" kern="1200" cap="none" spc="0" normalizeH="0" baseline="0" noProof="0" smtClean="0">
                <a:ln>
                  <a:noFill/>
                </a:ln>
                <a:solidFill>
                  <a:prstClr val="black"/>
                </a:solidFill>
                <a:effectLst/>
                <a:uLnTx/>
                <a:uFillTx/>
                <a:latin typeface="Abadi" panose="020B06040201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325</a:t>
            </a:fld>
            <a:endParaRPr kumimoji="0" lang="en-GB" sz="12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2813044969"/>
      </p:ext>
    </p:extLst>
  </p:cSld>
  <p:clrMapOvr>
    <a:masterClrMapping/>
  </p:clrMapOvr>
</p:notes>
</file>

<file path=ppt/notesSlides/notesSlide3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D41EE2-7906-172E-C599-78679CD47B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785E8B-04DE-5542-7B2D-D80CC484E6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116B6D-A278-BE9F-43DE-25E421E204BF}"/>
              </a:ext>
            </a:extLst>
          </p:cNvPr>
          <p:cNvSpPr>
            <a:spLocks noGrp="1"/>
          </p:cNvSpPr>
          <p:nvPr>
            <p:ph type="body" idx="1"/>
          </p:nvPr>
        </p:nvSpPr>
        <p:spPr/>
        <p:txBody>
          <a:bodyPr/>
          <a:lstStyle/>
          <a:p>
            <a:r>
              <a:rPr lang="en-US"/>
              <a:t>Publix - https://publix.widen.net/view/pdf/8xckqfj09d/CSR-Report.pdf</a:t>
            </a:r>
          </a:p>
        </p:txBody>
      </p:sp>
      <p:sp>
        <p:nvSpPr>
          <p:cNvPr id="4" name="Slide Number Placeholder 3">
            <a:extLst>
              <a:ext uri="{FF2B5EF4-FFF2-40B4-BE49-F238E27FC236}">
                <a16:creationId xmlns:a16="http://schemas.microsoft.com/office/drawing/2014/main" id="{A4035524-537A-DBB4-13CC-0FCBA8E9F97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7372376"/>
      </p:ext>
    </p:extLst>
  </p:cSld>
  <p:clrMapOvr>
    <a:masterClrMapping/>
  </p:clrMapOvr>
</p:notes>
</file>

<file path=ppt/notesSlides/notesSlide3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8D0B0A-AFF3-0419-4EFA-6440FC35CF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33A99D-265F-38E3-776A-D8ABF6C233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89B85E-3502-DDA8-40C9-305A0D62109B}"/>
              </a:ext>
            </a:extLst>
          </p:cNvPr>
          <p:cNvSpPr>
            <a:spLocks noGrp="1"/>
          </p:cNvSpPr>
          <p:nvPr>
            <p:ph type="body" idx="1"/>
          </p:nvPr>
        </p:nvSpPr>
        <p:spPr/>
        <p:txBody>
          <a:bodyPr/>
          <a:lstStyle/>
          <a:p>
            <a:r>
              <a:rPr lang="en-US"/>
              <a:t>Publix - https://publix.widen.net/view/pdf/8xckqfj09d/CSR-Report.pdf</a:t>
            </a:r>
          </a:p>
        </p:txBody>
      </p:sp>
      <p:sp>
        <p:nvSpPr>
          <p:cNvPr id="4" name="Slide Number Placeholder 3">
            <a:extLst>
              <a:ext uri="{FF2B5EF4-FFF2-40B4-BE49-F238E27FC236}">
                <a16:creationId xmlns:a16="http://schemas.microsoft.com/office/drawing/2014/main" id="{E7A4F3F8-EBEB-51BE-2223-6E8232277DF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0120849"/>
      </p:ext>
    </p:extLst>
  </p:cSld>
  <p:clrMapOvr>
    <a:masterClrMapping/>
  </p:clrMapOvr>
</p:notes>
</file>

<file path=ppt/notesSlides/notesSlide3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A2A077-1CE4-C168-E98F-D9201E6AB8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AF2335-4F91-3313-4A6D-14CCEFC4FC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5D4743-2CFB-5990-0998-5D4A2FEEC938}"/>
              </a:ext>
            </a:extLst>
          </p:cNvPr>
          <p:cNvSpPr>
            <a:spLocks noGrp="1"/>
          </p:cNvSpPr>
          <p:nvPr>
            <p:ph type="body" idx="1"/>
          </p:nvPr>
        </p:nvSpPr>
        <p:spPr/>
        <p:txBody>
          <a:bodyPr/>
          <a:lstStyle/>
          <a:p>
            <a:r>
              <a:rPr lang="en-US"/>
              <a:t>Publix - https://publix.widen.net/view/pdf/8xckqfj09d/CSR-Report.pdf</a:t>
            </a:r>
          </a:p>
        </p:txBody>
      </p:sp>
      <p:sp>
        <p:nvSpPr>
          <p:cNvPr id="4" name="Slide Number Placeholder 3">
            <a:extLst>
              <a:ext uri="{FF2B5EF4-FFF2-40B4-BE49-F238E27FC236}">
                <a16:creationId xmlns:a16="http://schemas.microsoft.com/office/drawing/2014/main" id="{2F0E0121-6D3F-A078-DF2F-C09FAF50F4B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4919667"/>
      </p:ext>
    </p:extLst>
  </p:cSld>
  <p:clrMapOvr>
    <a:masterClrMapping/>
  </p:clrMapOvr>
</p:notes>
</file>

<file path=ppt/notesSlides/notesSlide3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1D8E56-8C44-4E31-938E-3F782FDF0EDB}" type="slidenum">
              <a:rPr lang="en-GB" smtClean="0"/>
              <a:t>329</a:t>
            </a:fld>
            <a:endParaRPr lang="en-GB"/>
          </a:p>
        </p:txBody>
      </p:sp>
    </p:spTree>
    <p:extLst>
      <p:ext uri="{BB962C8B-B14F-4D97-AF65-F5344CB8AC3E}">
        <p14:creationId xmlns:p14="http://schemas.microsoft.com/office/powerpoint/2010/main" val="41725278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6FF5C7-0FEB-2C09-29E6-E106984717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1BC62E-8136-03DE-09C1-8375DDFBF4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BB3127-4A8A-51AC-E5DE-348B195A48FE}"/>
              </a:ext>
            </a:extLst>
          </p:cNvPr>
          <p:cNvSpPr>
            <a:spLocks noGrp="1"/>
          </p:cNvSpPr>
          <p:nvPr>
            <p:ph type="body" idx="1"/>
          </p:nvPr>
        </p:nvSpPr>
        <p:spPr/>
        <p:txBody>
          <a:bodyPr/>
          <a:lstStyle/>
          <a:p>
            <a:r>
              <a:rPr lang="en-US"/>
              <a:t>Amazon - https://sustainability.aboutamazon.com/content/dam/sustainability-marketing-site/pdfs/reports-docs/2023-amazon-sustainability-report.pdf</a:t>
            </a:r>
          </a:p>
          <a:p>
            <a:endParaRPr lang="en-US"/>
          </a:p>
          <a:p>
            <a:r>
              <a:rPr lang="en-US"/>
              <a:t>May 2025: https://sustainability.aboutamazon.com/2023-amazon-sustainability-report.pdf</a:t>
            </a:r>
          </a:p>
        </p:txBody>
      </p:sp>
      <p:sp>
        <p:nvSpPr>
          <p:cNvPr id="4" name="Slide Number Placeholder 3">
            <a:extLst>
              <a:ext uri="{FF2B5EF4-FFF2-40B4-BE49-F238E27FC236}">
                <a16:creationId xmlns:a16="http://schemas.microsoft.com/office/drawing/2014/main" id="{34C7CD99-B541-B603-D976-E525368B9A8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7409318"/>
      </p:ext>
    </p:extLst>
  </p:cSld>
  <p:clrMapOvr>
    <a:masterClrMapping/>
  </p:clrMapOvr>
</p:notes>
</file>

<file path=ppt/notesSlides/notesSlide3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A7B105-5B48-1225-C03E-E0047150DC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211FB1-1950-8144-EFD8-FD1028C1DC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66315B-B1C9-9C92-18F0-BAF59738BC6C}"/>
              </a:ext>
            </a:extLst>
          </p:cNvPr>
          <p:cNvSpPr>
            <a:spLocks noGrp="1"/>
          </p:cNvSpPr>
          <p:nvPr>
            <p:ph type="body" idx="1"/>
          </p:nvPr>
        </p:nvSpPr>
        <p:spPr/>
        <p:txBody>
          <a:bodyPr/>
          <a:lstStyle/>
          <a:p>
            <a:endParaRPr lang="en-GB"/>
          </a:p>
          <a:p>
            <a:endParaRPr lang="en-GB"/>
          </a:p>
        </p:txBody>
      </p:sp>
      <p:sp>
        <p:nvSpPr>
          <p:cNvPr id="4" name="Slide Number Placeholder 3">
            <a:extLst>
              <a:ext uri="{FF2B5EF4-FFF2-40B4-BE49-F238E27FC236}">
                <a16:creationId xmlns:a16="http://schemas.microsoft.com/office/drawing/2014/main" id="{C71E78E5-9A10-3448-044B-D0618AEEADF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891AB-06B8-482C-BD15-0CF5CE2852E0}" type="slidenum">
              <a:rPr kumimoji="0" lang="en-GB" sz="1200" b="0" i="0" u="none" strike="noStrike" kern="1200" cap="none" spc="0" normalizeH="0" baseline="0" noProof="0" smtClean="0">
                <a:ln>
                  <a:noFill/>
                </a:ln>
                <a:solidFill>
                  <a:prstClr val="black"/>
                </a:solidFill>
                <a:effectLst/>
                <a:uLnTx/>
                <a:uFillTx/>
                <a:latin typeface="Abadi" panose="020B06040201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330</a:t>
            </a:fld>
            <a:endParaRPr kumimoji="0" lang="en-GB" sz="12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3828592680"/>
      </p:ext>
    </p:extLst>
  </p:cSld>
  <p:clrMapOvr>
    <a:masterClrMapping/>
  </p:clrMapOvr>
</p:notes>
</file>

<file path=ppt/notesSlides/notesSlide3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1D8E56-8C44-4E31-938E-3F782FDF0EDB}" type="slidenum">
              <a:rPr lang="en-GB" smtClean="0"/>
              <a:t>331</a:t>
            </a:fld>
            <a:endParaRPr lang="en-GB"/>
          </a:p>
        </p:txBody>
      </p:sp>
    </p:spTree>
    <p:extLst>
      <p:ext uri="{BB962C8B-B14F-4D97-AF65-F5344CB8AC3E}">
        <p14:creationId xmlns:p14="http://schemas.microsoft.com/office/powerpoint/2010/main" val="2854535862"/>
      </p:ext>
    </p:extLst>
  </p:cSld>
  <p:clrMapOvr>
    <a:masterClrMapping/>
  </p:clrMapOvr>
</p:notes>
</file>

<file path=ppt/notesSlides/notesSlide3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F9441A-6CA0-7EF1-0FAF-ED2F53B5F9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D32F98-A397-C931-ECE9-B082B44159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4D89A2-36B8-4200-0D8D-6E9DE48A5B47}"/>
              </a:ext>
            </a:extLst>
          </p:cNvPr>
          <p:cNvSpPr>
            <a:spLocks noGrp="1"/>
          </p:cNvSpPr>
          <p:nvPr>
            <p:ph type="body" idx="1"/>
          </p:nvPr>
        </p:nvSpPr>
        <p:spPr/>
        <p:txBody>
          <a:bodyPr/>
          <a:lstStyle/>
          <a:p>
            <a:endParaRPr lang="en-GB"/>
          </a:p>
          <a:p>
            <a:endParaRPr lang="en-GB"/>
          </a:p>
        </p:txBody>
      </p:sp>
      <p:sp>
        <p:nvSpPr>
          <p:cNvPr id="4" name="Slide Number Placeholder 3">
            <a:extLst>
              <a:ext uri="{FF2B5EF4-FFF2-40B4-BE49-F238E27FC236}">
                <a16:creationId xmlns:a16="http://schemas.microsoft.com/office/drawing/2014/main" id="{C679A4FD-7410-5212-F021-ACBF0DBA1DA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891AB-06B8-482C-BD15-0CF5CE2852E0}" type="slidenum">
              <a:rPr kumimoji="0" lang="en-GB" sz="1200" b="0" i="0" u="none" strike="noStrike" kern="1200" cap="none" spc="0" normalizeH="0" baseline="0" noProof="0" smtClean="0">
                <a:ln>
                  <a:noFill/>
                </a:ln>
                <a:solidFill>
                  <a:prstClr val="black"/>
                </a:solidFill>
                <a:effectLst/>
                <a:uLnTx/>
                <a:uFillTx/>
                <a:latin typeface="Abadi" panose="020B06040201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332</a:t>
            </a:fld>
            <a:endParaRPr kumimoji="0" lang="en-GB" sz="12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1968137813"/>
      </p:ext>
    </p:extLst>
  </p:cSld>
  <p:clrMapOvr>
    <a:masterClrMapping/>
  </p:clrMapOvr>
</p:notes>
</file>

<file path=ppt/notesSlides/notesSlide3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BAE889-05A6-A566-07AF-A20A73ECEA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7DD3FD-DE74-3B76-6E99-F398F0802B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C66B14-B7DA-EE4C-4821-80E98B613FF6}"/>
              </a:ext>
            </a:extLst>
          </p:cNvPr>
          <p:cNvSpPr>
            <a:spLocks noGrp="1"/>
          </p:cNvSpPr>
          <p:nvPr>
            <p:ph type="body" idx="1"/>
          </p:nvPr>
        </p:nvSpPr>
        <p:spPr/>
        <p:txBody>
          <a:bodyPr/>
          <a:lstStyle/>
          <a:p>
            <a:r>
              <a:rPr lang="en-US"/>
              <a:t>Raley’s: https://www.raleys.com/our-purpose/sustainability-initiatives</a:t>
            </a:r>
          </a:p>
        </p:txBody>
      </p:sp>
      <p:sp>
        <p:nvSpPr>
          <p:cNvPr id="4" name="Slide Number Placeholder 3">
            <a:extLst>
              <a:ext uri="{FF2B5EF4-FFF2-40B4-BE49-F238E27FC236}">
                <a16:creationId xmlns:a16="http://schemas.microsoft.com/office/drawing/2014/main" id="{242BDC86-5863-6A7E-6147-A353149197F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8986100"/>
      </p:ext>
    </p:extLst>
  </p:cSld>
  <p:clrMapOvr>
    <a:masterClrMapping/>
  </p:clrMapOvr>
</p:notes>
</file>

<file path=ppt/notesSlides/notesSlide3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0AD784-01E7-610E-275D-3F8F2C7AE5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FBBC80-A473-181D-C5FA-79E73EBDE4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D7568E-60E0-C03B-5D95-4949A8D6CA7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3B34429-A1F2-BE2A-E59A-3449E327A1D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696473"/>
      </p:ext>
    </p:extLst>
  </p:cSld>
  <p:clrMapOvr>
    <a:masterClrMapping/>
  </p:clrMapOvr>
</p:notes>
</file>

<file path=ppt/notesSlides/notesSlide3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1D8E56-8C44-4E31-938E-3F782FDF0EDB}" type="slidenum">
              <a:rPr lang="en-GB" smtClean="0"/>
              <a:t>335</a:t>
            </a:fld>
            <a:endParaRPr lang="en-GB"/>
          </a:p>
        </p:txBody>
      </p:sp>
    </p:spTree>
    <p:extLst>
      <p:ext uri="{BB962C8B-B14F-4D97-AF65-F5344CB8AC3E}">
        <p14:creationId xmlns:p14="http://schemas.microsoft.com/office/powerpoint/2010/main" val="1964636954"/>
      </p:ext>
    </p:extLst>
  </p:cSld>
  <p:clrMapOvr>
    <a:masterClrMapping/>
  </p:clrMapOvr>
</p:notes>
</file>

<file path=ppt/notesSlides/notesSlide3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F56182-FF2D-0721-40CD-8E12B54ABB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DBC6AB-3D66-C1C3-19B9-9FE8A868C7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4CE890-B54C-2561-13AB-9330CF48CB2F}"/>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D48AA2C-C0EA-0AD9-B93A-A3C2788A234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891AB-06B8-482C-BD15-0CF5CE2852E0}" type="slidenum">
              <a:rPr kumimoji="0" lang="en-GB" sz="1200" b="0" i="0" u="none" strike="noStrike" kern="1200" cap="none" spc="0" normalizeH="0" baseline="0" noProof="0" smtClean="0">
                <a:ln>
                  <a:noFill/>
                </a:ln>
                <a:solidFill>
                  <a:prstClr val="black"/>
                </a:solidFill>
                <a:effectLst/>
                <a:uLnTx/>
                <a:uFillTx/>
                <a:latin typeface="Abadi" panose="020B06040201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336</a:t>
            </a:fld>
            <a:endParaRPr kumimoji="0" lang="en-GB" sz="12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3900028308"/>
      </p:ext>
    </p:extLst>
  </p:cSld>
  <p:clrMapOvr>
    <a:masterClrMapping/>
  </p:clrMapOvr>
</p:notes>
</file>

<file path=ppt/notesSlides/notesSlide3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EF618F-DF6F-F186-DFD4-C9E84465E3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427AE9-A5C1-A4AD-83EA-6760B1CB73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5011C6-B454-F2E8-33B7-997136F128A9}"/>
              </a:ext>
            </a:extLst>
          </p:cNvPr>
          <p:cNvSpPr>
            <a:spLocks noGrp="1"/>
          </p:cNvSpPr>
          <p:nvPr>
            <p:ph type="body" idx="1"/>
          </p:nvPr>
        </p:nvSpPr>
        <p:spPr/>
        <p:txBody>
          <a:bodyPr/>
          <a:lstStyle/>
          <a:p>
            <a:r>
              <a:rPr lang="en-US"/>
              <a:t>Red Lobster - https://www.redlobster.com/our-story/seafood-with-standards/our-beliefs/?</a:t>
            </a:r>
          </a:p>
          <a:p>
            <a:endParaRPr lang="en-GB"/>
          </a:p>
        </p:txBody>
      </p:sp>
      <p:sp>
        <p:nvSpPr>
          <p:cNvPr id="4" name="Slide Number Placeholder 3">
            <a:extLst>
              <a:ext uri="{FF2B5EF4-FFF2-40B4-BE49-F238E27FC236}">
                <a16:creationId xmlns:a16="http://schemas.microsoft.com/office/drawing/2014/main" id="{61389174-BDD4-49DB-A4E6-FDA6FC632FA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7338523"/>
      </p:ext>
    </p:extLst>
  </p:cSld>
  <p:clrMapOvr>
    <a:masterClrMapping/>
  </p:clrMapOvr>
</p:notes>
</file>

<file path=ppt/notesSlides/notesSlide3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E7B8C5-74F0-0ED3-2418-627A06B247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94030D-B1E2-BBFC-4607-59D7280094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3DE468-E5FF-ED88-8480-63779AACC017}"/>
              </a:ext>
            </a:extLst>
          </p:cNvPr>
          <p:cNvSpPr>
            <a:spLocks noGrp="1"/>
          </p:cNvSpPr>
          <p:nvPr>
            <p:ph type="body" idx="1"/>
          </p:nvPr>
        </p:nvSpPr>
        <p:spPr/>
        <p:txBody>
          <a:bodyPr/>
          <a:lstStyle/>
          <a:p>
            <a:r>
              <a:rPr lang="en-US"/>
              <a:t>Red Lobster - https://www.redlobster.com/our-story/seafood-with-standards/our-beliefs/?</a:t>
            </a:r>
          </a:p>
          <a:p>
            <a:endParaRPr lang="en-GB"/>
          </a:p>
        </p:txBody>
      </p:sp>
      <p:sp>
        <p:nvSpPr>
          <p:cNvPr id="4" name="Slide Number Placeholder 3">
            <a:extLst>
              <a:ext uri="{FF2B5EF4-FFF2-40B4-BE49-F238E27FC236}">
                <a16:creationId xmlns:a16="http://schemas.microsoft.com/office/drawing/2014/main" id="{B131A644-DA2C-CDB9-A86F-FB32892C3D8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3575119"/>
      </p:ext>
    </p:extLst>
  </p:cSld>
  <p:clrMapOvr>
    <a:masterClrMapping/>
  </p:clrMapOvr>
</p:notes>
</file>

<file path=ppt/notesSlides/notesSlide3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1D8E56-8C44-4E31-938E-3F782FDF0EDB}" type="slidenum">
              <a:rPr lang="en-GB" smtClean="0"/>
              <a:t>339</a:t>
            </a:fld>
            <a:endParaRPr lang="en-GB"/>
          </a:p>
        </p:txBody>
      </p:sp>
    </p:spTree>
    <p:extLst>
      <p:ext uri="{BB962C8B-B14F-4D97-AF65-F5344CB8AC3E}">
        <p14:creationId xmlns:p14="http://schemas.microsoft.com/office/powerpoint/2010/main" val="8590145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1D8E56-8C44-4E31-938E-3F782FDF0EDB}" type="slidenum">
              <a:rPr lang="en-GB" smtClean="0"/>
              <a:t>34</a:t>
            </a:fld>
            <a:endParaRPr lang="en-GB"/>
          </a:p>
        </p:txBody>
      </p:sp>
    </p:spTree>
    <p:extLst>
      <p:ext uri="{BB962C8B-B14F-4D97-AF65-F5344CB8AC3E}">
        <p14:creationId xmlns:p14="http://schemas.microsoft.com/office/powerpoint/2010/main" val="361783620"/>
      </p:ext>
    </p:extLst>
  </p:cSld>
  <p:clrMapOvr>
    <a:masterClrMapping/>
  </p:clrMapOvr>
</p:notes>
</file>

<file path=ppt/notesSlides/notesSlide3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FC0346-9569-F924-771F-FF729525C0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D18492-58A3-DCFC-A22A-6348AC666B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368D4C-75A7-7C63-95A1-7A704D297A60}"/>
              </a:ext>
            </a:extLst>
          </p:cNvPr>
          <p:cNvSpPr>
            <a:spLocks noGrp="1"/>
          </p:cNvSpPr>
          <p:nvPr>
            <p:ph type="body" idx="1"/>
          </p:nvPr>
        </p:nvSpPr>
        <p:spPr/>
        <p:txBody>
          <a:bodyPr/>
          <a:lstStyle/>
          <a:p>
            <a:endParaRPr lang="en-GB"/>
          </a:p>
          <a:p>
            <a:endParaRPr lang="en-GB"/>
          </a:p>
        </p:txBody>
      </p:sp>
      <p:sp>
        <p:nvSpPr>
          <p:cNvPr id="4" name="Slide Number Placeholder 3">
            <a:extLst>
              <a:ext uri="{FF2B5EF4-FFF2-40B4-BE49-F238E27FC236}">
                <a16:creationId xmlns:a16="http://schemas.microsoft.com/office/drawing/2014/main" id="{8E7811AF-0233-2A0F-E61C-FE63AE97B28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891AB-06B8-482C-BD15-0CF5CE2852E0}" type="slidenum">
              <a:rPr kumimoji="0" lang="en-GB" sz="1200" b="0" i="0" u="none" strike="noStrike" kern="1200" cap="none" spc="0" normalizeH="0" baseline="0" noProof="0" smtClean="0">
                <a:ln>
                  <a:noFill/>
                </a:ln>
                <a:solidFill>
                  <a:prstClr val="black"/>
                </a:solidFill>
                <a:effectLst/>
                <a:uLnTx/>
                <a:uFillTx/>
                <a:latin typeface="Abadi" panose="020B06040201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340</a:t>
            </a:fld>
            <a:endParaRPr kumimoji="0" lang="en-GB" sz="12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4192859019"/>
      </p:ext>
    </p:extLst>
  </p:cSld>
  <p:clrMapOvr>
    <a:masterClrMapping/>
  </p:clrMapOvr>
</p:notes>
</file>

<file path=ppt/notesSlides/notesSlide3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2D998D-C171-1866-5DD2-872B91347F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70B6C6-7539-D15D-FA7C-E3E0668F78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7D8CE6-775F-DDD0-1AA4-A01666959765}"/>
              </a:ext>
            </a:extLst>
          </p:cNvPr>
          <p:cNvSpPr>
            <a:spLocks noGrp="1"/>
          </p:cNvSpPr>
          <p:nvPr>
            <p:ph type="body" idx="1"/>
          </p:nvPr>
        </p:nvSpPr>
        <p:spPr/>
        <p:txBody>
          <a:bodyPr/>
          <a:lstStyle/>
          <a:p>
            <a:r>
              <a:rPr lang="en-US"/>
              <a:t>Regal Theaters - https://www.regmovies.com/community-affairs</a:t>
            </a:r>
          </a:p>
        </p:txBody>
      </p:sp>
      <p:sp>
        <p:nvSpPr>
          <p:cNvPr id="4" name="Slide Number Placeholder 3">
            <a:extLst>
              <a:ext uri="{FF2B5EF4-FFF2-40B4-BE49-F238E27FC236}">
                <a16:creationId xmlns:a16="http://schemas.microsoft.com/office/drawing/2014/main" id="{9C4CD4AB-D31D-8CFF-8CBD-A5FAE15CA53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2352794"/>
      </p:ext>
    </p:extLst>
  </p:cSld>
  <p:clrMapOvr>
    <a:masterClrMapping/>
  </p:clrMapOvr>
</p:notes>
</file>

<file path=ppt/notesSlides/notesSlide3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1D8E56-8C44-4E31-938E-3F782FDF0EDB}" type="slidenum">
              <a:rPr lang="en-GB" smtClean="0"/>
              <a:t>342</a:t>
            </a:fld>
            <a:endParaRPr lang="en-GB"/>
          </a:p>
        </p:txBody>
      </p:sp>
    </p:spTree>
    <p:extLst>
      <p:ext uri="{BB962C8B-B14F-4D97-AF65-F5344CB8AC3E}">
        <p14:creationId xmlns:p14="http://schemas.microsoft.com/office/powerpoint/2010/main" val="3936492114"/>
      </p:ext>
    </p:extLst>
  </p:cSld>
  <p:clrMapOvr>
    <a:masterClrMapping/>
  </p:clrMapOvr>
</p:notes>
</file>

<file path=ppt/notesSlides/notesSlide3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65EA42-81B4-561A-28B4-5DAD1C6F03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AC34C5-253C-A9B6-697F-BE1B3DE06C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70AE95-702C-8EE3-B9D0-1B5AC0598C1E}"/>
              </a:ext>
            </a:extLst>
          </p:cNvPr>
          <p:cNvSpPr>
            <a:spLocks noGrp="1"/>
          </p:cNvSpPr>
          <p:nvPr>
            <p:ph type="body" idx="1"/>
          </p:nvPr>
        </p:nvSpPr>
        <p:spPr/>
        <p:txBody>
          <a:bodyPr/>
          <a:lstStyle/>
          <a:p>
            <a:endParaRPr lang="en-GB"/>
          </a:p>
          <a:p>
            <a:endParaRPr lang="en-GB"/>
          </a:p>
        </p:txBody>
      </p:sp>
      <p:sp>
        <p:nvSpPr>
          <p:cNvPr id="4" name="Slide Number Placeholder 3">
            <a:extLst>
              <a:ext uri="{FF2B5EF4-FFF2-40B4-BE49-F238E27FC236}">
                <a16:creationId xmlns:a16="http://schemas.microsoft.com/office/drawing/2014/main" id="{B75DF46D-922D-2158-12C0-CA0FC24BDF5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891AB-06B8-482C-BD15-0CF5CE2852E0}" type="slidenum">
              <a:rPr kumimoji="0" lang="en-GB" sz="1200" b="0" i="0" u="none" strike="noStrike" kern="1200" cap="none" spc="0" normalizeH="0" baseline="0" noProof="0" smtClean="0">
                <a:ln>
                  <a:noFill/>
                </a:ln>
                <a:solidFill>
                  <a:prstClr val="black"/>
                </a:solidFill>
                <a:effectLst/>
                <a:uLnTx/>
                <a:uFillTx/>
                <a:latin typeface="Abadi" panose="020B06040201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343</a:t>
            </a:fld>
            <a:endParaRPr kumimoji="0" lang="en-GB" sz="12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2788729494"/>
      </p:ext>
    </p:extLst>
  </p:cSld>
  <p:clrMapOvr>
    <a:masterClrMapping/>
  </p:clrMapOvr>
</p:notes>
</file>

<file path=ppt/notesSlides/notesSlide3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36BF7D-1CA6-D73E-22E9-5F5B2C7767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27568C-822A-BE01-6289-5BD2FDA00C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6DA041-55BD-3382-0FAF-8FF4F85193C8}"/>
              </a:ext>
            </a:extLst>
          </p:cNvPr>
          <p:cNvSpPr>
            <a:spLocks noGrp="1"/>
          </p:cNvSpPr>
          <p:nvPr>
            <p:ph type="body" idx="1"/>
          </p:nvPr>
        </p:nvSpPr>
        <p:spPr/>
        <p:txBody>
          <a:bodyPr/>
          <a:lstStyle/>
          <a:p>
            <a:r>
              <a:rPr lang="en-US"/>
              <a:t>Sam’s Club - https://www.samsclub.com/content/members-mark-focus </a:t>
            </a:r>
            <a:r>
              <a:rPr lang="en-US" err="1"/>
              <a:t>areas?mid</a:t>
            </a:r>
            <a:r>
              <a:rPr lang="en-US"/>
              <a:t>=clp_visnav_220422_membersmark_goalpage_fairtrade#fairtrade</a:t>
            </a:r>
          </a:p>
        </p:txBody>
      </p:sp>
      <p:sp>
        <p:nvSpPr>
          <p:cNvPr id="4" name="Slide Number Placeholder 3">
            <a:extLst>
              <a:ext uri="{FF2B5EF4-FFF2-40B4-BE49-F238E27FC236}">
                <a16:creationId xmlns:a16="http://schemas.microsoft.com/office/drawing/2014/main" id="{35159405-610D-AD7C-7B6B-FC5EAC48ADC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0233014"/>
      </p:ext>
    </p:extLst>
  </p:cSld>
  <p:clrMapOvr>
    <a:masterClrMapping/>
  </p:clrMapOvr>
</p:notes>
</file>

<file path=ppt/notesSlides/notesSlide3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6B5C3A-CAA6-12B9-7374-9AE4C42592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46EABF-6994-B69E-AAB0-5159F05A76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0E5ACC-B1B6-60E6-C0A6-832A1EE10B89}"/>
              </a:ext>
            </a:extLst>
          </p:cNvPr>
          <p:cNvSpPr>
            <a:spLocks noGrp="1"/>
          </p:cNvSpPr>
          <p:nvPr>
            <p:ph type="body" idx="1"/>
          </p:nvPr>
        </p:nvSpPr>
        <p:spPr/>
        <p:txBody>
          <a:bodyPr/>
          <a:lstStyle/>
          <a:p>
            <a:r>
              <a:rPr lang="en-US"/>
              <a:t>Sam’s Club - https://www.samsclub.com/content/members-mark-goals?mid=clp_visnav_220422_membersmark_goalpage_fairtrade#fairtrade</a:t>
            </a:r>
          </a:p>
        </p:txBody>
      </p:sp>
      <p:sp>
        <p:nvSpPr>
          <p:cNvPr id="4" name="Slide Number Placeholder 3">
            <a:extLst>
              <a:ext uri="{FF2B5EF4-FFF2-40B4-BE49-F238E27FC236}">
                <a16:creationId xmlns:a16="http://schemas.microsoft.com/office/drawing/2014/main" id="{71852F99-2891-FFEA-01D5-D30564DE03B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5654286"/>
      </p:ext>
    </p:extLst>
  </p:cSld>
  <p:clrMapOvr>
    <a:masterClrMapping/>
  </p:clrMapOvr>
</p:notes>
</file>

<file path=ppt/notesSlides/notesSlide3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C81572-4847-2DC0-3710-9A2C4D321B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1F9839-89EC-B1B2-0E0E-25B2393449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56AEC3-E0A8-8F35-72F5-0FAF588D48CB}"/>
              </a:ext>
            </a:extLst>
          </p:cNvPr>
          <p:cNvSpPr>
            <a:spLocks noGrp="1"/>
          </p:cNvSpPr>
          <p:nvPr>
            <p:ph type="body" idx="1"/>
          </p:nvPr>
        </p:nvSpPr>
        <p:spPr/>
        <p:txBody>
          <a:bodyPr/>
          <a:lstStyle/>
          <a:p>
            <a:r>
              <a:rPr lang="en-US"/>
              <a:t>Sam’s Club - https://www.samsclub.com/content/members-mark-goals?mid=clp_visnav_220422_membersmark_goalpage_fairtrade#fairtrade</a:t>
            </a:r>
          </a:p>
        </p:txBody>
      </p:sp>
      <p:sp>
        <p:nvSpPr>
          <p:cNvPr id="4" name="Slide Number Placeholder 3">
            <a:extLst>
              <a:ext uri="{FF2B5EF4-FFF2-40B4-BE49-F238E27FC236}">
                <a16:creationId xmlns:a16="http://schemas.microsoft.com/office/drawing/2014/main" id="{05EEE52D-5586-81F2-40A9-ADF772CD623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0558719"/>
      </p:ext>
    </p:extLst>
  </p:cSld>
  <p:clrMapOvr>
    <a:masterClrMapping/>
  </p:clrMapOvr>
</p:notes>
</file>

<file path=ppt/notesSlides/notesSlide3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1D8E56-8C44-4E31-938E-3F782FDF0EDB}" type="slidenum">
              <a:rPr lang="en-GB" smtClean="0"/>
              <a:t>347</a:t>
            </a:fld>
            <a:endParaRPr lang="en-GB"/>
          </a:p>
        </p:txBody>
      </p:sp>
    </p:spTree>
    <p:extLst>
      <p:ext uri="{BB962C8B-B14F-4D97-AF65-F5344CB8AC3E}">
        <p14:creationId xmlns:p14="http://schemas.microsoft.com/office/powerpoint/2010/main" val="2489561468"/>
      </p:ext>
    </p:extLst>
  </p:cSld>
  <p:clrMapOvr>
    <a:masterClrMapping/>
  </p:clrMapOvr>
</p:notes>
</file>

<file path=ppt/notesSlides/notesSlide3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73D0E9-785F-4125-9C9A-51C58200FE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8F56A2-06D9-AEE6-877D-C61053F2EC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2221D7-1E6C-AB06-1D7F-6064D7E984A2}"/>
              </a:ext>
            </a:extLst>
          </p:cNvPr>
          <p:cNvSpPr>
            <a:spLocks noGrp="1"/>
          </p:cNvSpPr>
          <p:nvPr>
            <p:ph type="body" idx="1"/>
          </p:nvPr>
        </p:nvSpPr>
        <p:spPr/>
        <p:txBody>
          <a:bodyPr/>
          <a:lstStyle/>
          <a:p>
            <a:endParaRPr lang="en-GB"/>
          </a:p>
          <a:p>
            <a:endParaRPr lang="en-GB"/>
          </a:p>
        </p:txBody>
      </p:sp>
      <p:sp>
        <p:nvSpPr>
          <p:cNvPr id="4" name="Slide Number Placeholder 3">
            <a:extLst>
              <a:ext uri="{FF2B5EF4-FFF2-40B4-BE49-F238E27FC236}">
                <a16:creationId xmlns:a16="http://schemas.microsoft.com/office/drawing/2014/main" id="{234230EB-E498-8B89-08C2-C294112E161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891AB-06B8-482C-BD15-0CF5CE2852E0}" type="slidenum">
              <a:rPr kumimoji="0" lang="en-GB" sz="1200" b="0" i="0" u="none" strike="noStrike" kern="1200" cap="none" spc="0" normalizeH="0" baseline="0" noProof="0" smtClean="0">
                <a:ln>
                  <a:noFill/>
                </a:ln>
                <a:solidFill>
                  <a:prstClr val="black"/>
                </a:solidFill>
                <a:effectLst/>
                <a:uLnTx/>
                <a:uFillTx/>
                <a:latin typeface="Abadi" panose="020B06040201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348</a:t>
            </a:fld>
            <a:endParaRPr kumimoji="0" lang="en-GB" sz="12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3033620297"/>
      </p:ext>
    </p:extLst>
  </p:cSld>
  <p:clrMapOvr>
    <a:masterClrMapping/>
  </p:clrMapOvr>
</p:notes>
</file>

<file path=ppt/notesSlides/notesSlide3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FE210-9D6C-C922-CD53-7DCEC34076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8A9658-844C-D3F8-409B-98C5867A10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FEAA40-13AA-F407-C936-5FC953CBCA01}"/>
              </a:ext>
            </a:extLst>
          </p:cNvPr>
          <p:cNvSpPr>
            <a:spLocks noGrp="1"/>
          </p:cNvSpPr>
          <p:nvPr>
            <p:ph type="body" idx="1"/>
          </p:nvPr>
        </p:nvSpPr>
        <p:spPr/>
        <p:txBody>
          <a:bodyPr/>
          <a:lstStyle/>
          <a:p>
            <a:r>
              <a:rPr lang="en-US"/>
              <a:t>Schnucks: https://schnucks.com/community https://schnucks.com/foundation</a:t>
            </a:r>
          </a:p>
        </p:txBody>
      </p:sp>
      <p:sp>
        <p:nvSpPr>
          <p:cNvPr id="4" name="Slide Number Placeholder 3">
            <a:extLst>
              <a:ext uri="{FF2B5EF4-FFF2-40B4-BE49-F238E27FC236}">
                <a16:creationId xmlns:a16="http://schemas.microsoft.com/office/drawing/2014/main" id="{AC826737-FFFB-67FB-581D-290A8B7D434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4779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9B4EAB-007C-2E04-E145-F74A0A66C4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57307C-660D-2ADF-CD96-1CD686006E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7A294A-2971-EEEA-3B0D-BC4E57A31ED7}"/>
              </a:ext>
            </a:extLst>
          </p:cNvPr>
          <p:cNvSpPr>
            <a:spLocks noGrp="1"/>
          </p:cNvSpPr>
          <p:nvPr>
            <p:ph type="body" idx="1"/>
          </p:nvPr>
        </p:nvSpPr>
        <p:spPr/>
        <p:txBody>
          <a:bodyPr/>
          <a:lstStyle/>
          <a:p>
            <a:endParaRPr lang="en-GB"/>
          </a:p>
          <a:p>
            <a:endParaRPr lang="en-GB"/>
          </a:p>
        </p:txBody>
      </p:sp>
      <p:sp>
        <p:nvSpPr>
          <p:cNvPr id="4" name="Slide Number Placeholder 3">
            <a:extLst>
              <a:ext uri="{FF2B5EF4-FFF2-40B4-BE49-F238E27FC236}">
                <a16:creationId xmlns:a16="http://schemas.microsoft.com/office/drawing/2014/main" id="{4CA82D71-4636-CB4A-B460-C80161F228B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891AB-06B8-482C-BD15-0CF5CE2852E0}" type="slidenum">
              <a:rPr kumimoji="0" lang="en-GB" sz="1200" b="0" i="0" u="none" strike="noStrike" kern="1200" cap="none" spc="0" normalizeH="0" baseline="0" noProof="0" smtClean="0">
                <a:ln>
                  <a:noFill/>
                </a:ln>
                <a:solidFill>
                  <a:prstClr val="black"/>
                </a:solidFill>
                <a:effectLst/>
                <a:uLnTx/>
                <a:uFillTx/>
                <a:latin typeface="Abadi" panose="020B06040201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1102573281"/>
      </p:ext>
    </p:extLst>
  </p:cSld>
  <p:clrMapOvr>
    <a:masterClrMapping/>
  </p:clrMapOvr>
</p:notes>
</file>

<file path=ppt/notesSlides/notesSlide3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1D8E56-8C44-4E31-938E-3F782FDF0EDB}" type="slidenum">
              <a:rPr lang="en-GB" smtClean="0"/>
              <a:t>350</a:t>
            </a:fld>
            <a:endParaRPr lang="en-GB"/>
          </a:p>
        </p:txBody>
      </p:sp>
    </p:spTree>
    <p:extLst>
      <p:ext uri="{BB962C8B-B14F-4D97-AF65-F5344CB8AC3E}">
        <p14:creationId xmlns:p14="http://schemas.microsoft.com/office/powerpoint/2010/main" val="536565123"/>
      </p:ext>
    </p:extLst>
  </p:cSld>
  <p:clrMapOvr>
    <a:masterClrMapping/>
  </p:clrMapOvr>
</p:notes>
</file>

<file path=ppt/notesSlides/notesSlide3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71D4A8-53F1-1038-344F-72954FFAB2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0695DB-F732-E389-3413-C6D5EEFE8E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903476-98E1-2D00-0EA1-D4A5AF89C82E}"/>
              </a:ext>
            </a:extLst>
          </p:cNvPr>
          <p:cNvSpPr>
            <a:spLocks noGrp="1"/>
          </p:cNvSpPr>
          <p:nvPr>
            <p:ph type="body" idx="1"/>
          </p:nvPr>
        </p:nvSpPr>
        <p:spPr/>
        <p:txBody>
          <a:bodyPr/>
          <a:lstStyle/>
          <a:p>
            <a:endParaRPr lang="en-GB"/>
          </a:p>
          <a:p>
            <a:endParaRPr lang="en-GB"/>
          </a:p>
        </p:txBody>
      </p:sp>
      <p:sp>
        <p:nvSpPr>
          <p:cNvPr id="4" name="Slide Number Placeholder 3">
            <a:extLst>
              <a:ext uri="{FF2B5EF4-FFF2-40B4-BE49-F238E27FC236}">
                <a16:creationId xmlns:a16="http://schemas.microsoft.com/office/drawing/2014/main" id="{20C29485-6D7F-805C-85BE-B9F224FDAB5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891AB-06B8-482C-BD15-0CF5CE2852E0}" type="slidenum">
              <a:rPr kumimoji="0" lang="en-GB" sz="1200" b="0" i="0" u="none" strike="noStrike" kern="1200" cap="none" spc="0" normalizeH="0" baseline="0" noProof="0" smtClean="0">
                <a:ln>
                  <a:noFill/>
                </a:ln>
                <a:solidFill>
                  <a:prstClr val="black"/>
                </a:solidFill>
                <a:effectLst/>
                <a:uLnTx/>
                <a:uFillTx/>
                <a:latin typeface="Abadi" panose="020B06040201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351</a:t>
            </a:fld>
            <a:endParaRPr kumimoji="0" lang="en-GB" sz="12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1518211473"/>
      </p:ext>
    </p:extLst>
  </p:cSld>
  <p:clrMapOvr>
    <a:masterClrMapping/>
  </p:clrMapOvr>
</p:notes>
</file>

<file path=ppt/notesSlides/notesSlide3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DCCAA4-C583-8DBB-887A-CB55661F6B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B0C527-C65A-43D4-F331-DBD5637471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BF1733-E567-AA9D-46B4-9C5898670E55}"/>
              </a:ext>
            </a:extLst>
          </p:cNvPr>
          <p:cNvSpPr>
            <a:spLocks noGrp="1"/>
          </p:cNvSpPr>
          <p:nvPr>
            <p:ph type="body" idx="1"/>
          </p:nvPr>
        </p:nvSpPr>
        <p:spPr/>
        <p:txBody>
          <a:bodyPr/>
          <a:lstStyle/>
          <a:p>
            <a:r>
              <a:rPr lang="en-US"/>
              <a:t>Sobey’s - https://sobeyssbreport.com/wp-content/uploads/2024/07/Fiscal-2024-Sustainable-Business-Report__EN_.pdf</a:t>
            </a:r>
          </a:p>
          <a:p>
            <a:endParaRPr lang="en-GB"/>
          </a:p>
        </p:txBody>
      </p:sp>
      <p:sp>
        <p:nvSpPr>
          <p:cNvPr id="4" name="Slide Number Placeholder 3">
            <a:extLst>
              <a:ext uri="{FF2B5EF4-FFF2-40B4-BE49-F238E27FC236}">
                <a16:creationId xmlns:a16="http://schemas.microsoft.com/office/drawing/2014/main" id="{03AD8A49-56E0-A31D-9BC0-0B25DC3FC16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5678935"/>
      </p:ext>
    </p:extLst>
  </p:cSld>
  <p:clrMapOvr>
    <a:masterClrMapping/>
  </p:clrMapOvr>
</p:notes>
</file>

<file path=ppt/notesSlides/notesSlide3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B01D17-3EDD-77B2-B03D-C38B1FC74D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BF4E4E-24B6-C0CF-7BDA-78A0FB7CBB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A47316-EC31-A3D7-28D9-B62BE097252A}"/>
              </a:ext>
            </a:extLst>
          </p:cNvPr>
          <p:cNvSpPr>
            <a:spLocks noGrp="1"/>
          </p:cNvSpPr>
          <p:nvPr>
            <p:ph type="body" idx="1"/>
          </p:nvPr>
        </p:nvSpPr>
        <p:spPr/>
        <p:txBody>
          <a:bodyPr/>
          <a:lstStyle/>
          <a:p>
            <a:r>
              <a:rPr lang="en-US" err="1"/>
              <a:t>Sobey’s</a:t>
            </a:r>
            <a:r>
              <a:rPr lang="en-US"/>
              <a:t> - https://sobeyssbreport.com/wp-content/uploads/2024/07/Fiscal-2024-Sustainable-Business-Report__EN_.pdf</a:t>
            </a:r>
          </a:p>
          <a:p>
            <a:endParaRPr lang="en-GB"/>
          </a:p>
        </p:txBody>
      </p:sp>
      <p:sp>
        <p:nvSpPr>
          <p:cNvPr id="4" name="Slide Number Placeholder 3">
            <a:extLst>
              <a:ext uri="{FF2B5EF4-FFF2-40B4-BE49-F238E27FC236}">
                <a16:creationId xmlns:a16="http://schemas.microsoft.com/office/drawing/2014/main" id="{EB08DB42-7E39-AB48-BCB5-511350AC920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4026043"/>
      </p:ext>
    </p:extLst>
  </p:cSld>
  <p:clrMapOvr>
    <a:masterClrMapping/>
  </p:clrMapOvr>
</p:notes>
</file>

<file path=ppt/notesSlides/notesSlide3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7E8223-0F17-8247-3C11-32FC036EF6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95F3B5-56BB-5778-46CD-04004D2AB6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3685E8-84CD-E5B0-B5FE-F1E3472B0348}"/>
              </a:ext>
            </a:extLst>
          </p:cNvPr>
          <p:cNvSpPr>
            <a:spLocks noGrp="1"/>
          </p:cNvSpPr>
          <p:nvPr>
            <p:ph type="body" idx="1"/>
          </p:nvPr>
        </p:nvSpPr>
        <p:spPr/>
        <p:txBody>
          <a:bodyPr/>
          <a:lstStyle/>
          <a:p>
            <a:r>
              <a:rPr lang="en-US" err="1"/>
              <a:t>Sobey’s</a:t>
            </a:r>
            <a:r>
              <a:rPr lang="en-US"/>
              <a:t> - https://sobeyssbreport.com/wp-content/uploads/2024/07/Fiscal-2024-Sustainable-Business-Report__EN_.pdf</a:t>
            </a:r>
          </a:p>
          <a:p>
            <a:endParaRPr lang="en-GB"/>
          </a:p>
        </p:txBody>
      </p:sp>
      <p:sp>
        <p:nvSpPr>
          <p:cNvPr id="4" name="Slide Number Placeholder 3">
            <a:extLst>
              <a:ext uri="{FF2B5EF4-FFF2-40B4-BE49-F238E27FC236}">
                <a16:creationId xmlns:a16="http://schemas.microsoft.com/office/drawing/2014/main" id="{D020C7B6-DFBE-D96C-DFAD-0AE8C1EC3C6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3422469"/>
      </p:ext>
    </p:extLst>
  </p:cSld>
  <p:clrMapOvr>
    <a:masterClrMapping/>
  </p:clrMapOvr>
</p:notes>
</file>

<file path=ppt/notesSlides/notesSlide3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1D8E56-8C44-4E31-938E-3F782FDF0EDB}" type="slidenum">
              <a:rPr lang="en-GB" smtClean="0"/>
              <a:t>355</a:t>
            </a:fld>
            <a:endParaRPr lang="en-GB"/>
          </a:p>
        </p:txBody>
      </p:sp>
    </p:spTree>
    <p:extLst>
      <p:ext uri="{BB962C8B-B14F-4D97-AF65-F5344CB8AC3E}">
        <p14:creationId xmlns:p14="http://schemas.microsoft.com/office/powerpoint/2010/main" val="3431924468"/>
      </p:ext>
    </p:extLst>
  </p:cSld>
  <p:clrMapOvr>
    <a:masterClrMapping/>
  </p:clrMapOvr>
</p:notes>
</file>

<file path=ppt/notesSlides/notesSlide3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A5FAF0-DDFD-9C78-B7A6-0EA964B418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331984-B69D-9D2F-F7CA-A0AE0B4C04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59FF92-BD65-357F-F1F4-DF5CA289C74A}"/>
              </a:ext>
            </a:extLst>
          </p:cNvPr>
          <p:cNvSpPr>
            <a:spLocks noGrp="1"/>
          </p:cNvSpPr>
          <p:nvPr>
            <p:ph type="body" idx="1"/>
          </p:nvPr>
        </p:nvSpPr>
        <p:spPr/>
        <p:txBody>
          <a:bodyPr/>
          <a:lstStyle/>
          <a:p>
            <a:endParaRPr lang="en-GB"/>
          </a:p>
          <a:p>
            <a:endParaRPr lang="en-GB"/>
          </a:p>
        </p:txBody>
      </p:sp>
      <p:sp>
        <p:nvSpPr>
          <p:cNvPr id="4" name="Slide Number Placeholder 3">
            <a:extLst>
              <a:ext uri="{FF2B5EF4-FFF2-40B4-BE49-F238E27FC236}">
                <a16:creationId xmlns:a16="http://schemas.microsoft.com/office/drawing/2014/main" id="{DA253B38-122B-A2EA-1967-392174D9B04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891AB-06B8-482C-BD15-0CF5CE2852E0}" type="slidenum">
              <a:rPr kumimoji="0" lang="en-GB" sz="1200" b="0" i="0" u="none" strike="noStrike" kern="1200" cap="none" spc="0" normalizeH="0" baseline="0" noProof="0" smtClean="0">
                <a:ln>
                  <a:noFill/>
                </a:ln>
                <a:solidFill>
                  <a:prstClr val="black"/>
                </a:solidFill>
                <a:effectLst/>
                <a:uLnTx/>
                <a:uFillTx/>
                <a:latin typeface="Abadi" panose="020B06040201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356</a:t>
            </a:fld>
            <a:endParaRPr kumimoji="0" lang="en-GB" sz="12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3455874213"/>
      </p:ext>
    </p:extLst>
  </p:cSld>
  <p:clrMapOvr>
    <a:masterClrMapping/>
  </p:clrMapOvr>
</p:notes>
</file>

<file path=ppt/notesSlides/notesSlide3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C3CCB7-2613-0D85-9C71-3D0DBAB980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75AE87-9D8D-D2A6-C1C5-067DC36272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4D9FBD-72A5-4BB7-B87E-1A7A8208997E}"/>
              </a:ext>
            </a:extLst>
          </p:cNvPr>
          <p:cNvSpPr>
            <a:spLocks noGrp="1"/>
          </p:cNvSpPr>
          <p:nvPr>
            <p:ph type="body" idx="1"/>
          </p:nvPr>
        </p:nvSpPr>
        <p:spPr/>
        <p:txBody>
          <a:bodyPr/>
          <a:lstStyle/>
          <a:p>
            <a:r>
              <a:rPr lang="en-US"/>
              <a:t>Sodexo – A Better Tomorrow 2024 report</a:t>
            </a:r>
          </a:p>
          <a:p>
            <a:r>
              <a:rPr lang="en-US"/>
              <a:t>https://us.sodexo.com/inspired-thinking/corporate-responsibility/reports/sustainability-social-responsibility </a:t>
            </a:r>
          </a:p>
          <a:p>
            <a:endParaRPr lang="en-GB"/>
          </a:p>
        </p:txBody>
      </p:sp>
      <p:sp>
        <p:nvSpPr>
          <p:cNvPr id="4" name="Slide Number Placeholder 3">
            <a:extLst>
              <a:ext uri="{FF2B5EF4-FFF2-40B4-BE49-F238E27FC236}">
                <a16:creationId xmlns:a16="http://schemas.microsoft.com/office/drawing/2014/main" id="{402F39D1-9C25-7A74-A4D8-B3746016576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664400"/>
      </p:ext>
    </p:extLst>
  </p:cSld>
  <p:clrMapOvr>
    <a:masterClrMapping/>
  </p:clrMapOvr>
</p:notes>
</file>

<file path=ppt/notesSlides/notesSlide3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663963-366E-0517-C423-691BF3298E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0C474B-2A3A-AE94-6969-3A44CDBBA8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7BCA56-82CC-020C-FA35-9B69E5D669F3}"/>
              </a:ext>
            </a:extLst>
          </p:cNvPr>
          <p:cNvSpPr>
            <a:spLocks noGrp="1"/>
          </p:cNvSpPr>
          <p:nvPr>
            <p:ph type="body" idx="1"/>
          </p:nvPr>
        </p:nvSpPr>
        <p:spPr/>
        <p:txBody>
          <a:bodyPr/>
          <a:lstStyle/>
          <a:p>
            <a:r>
              <a:rPr lang="en-US"/>
              <a:t>Sodexo – A Better Tomorrow 2024 report</a:t>
            </a:r>
          </a:p>
          <a:p>
            <a:r>
              <a:rPr lang="en-US"/>
              <a:t>https://us.sodexo.com/inspired-thinking/corporate-responsibility/reports/sustainability-social-responsibility </a:t>
            </a:r>
          </a:p>
          <a:p>
            <a:endParaRPr lang="en-GB"/>
          </a:p>
        </p:txBody>
      </p:sp>
      <p:sp>
        <p:nvSpPr>
          <p:cNvPr id="4" name="Slide Number Placeholder 3">
            <a:extLst>
              <a:ext uri="{FF2B5EF4-FFF2-40B4-BE49-F238E27FC236}">
                <a16:creationId xmlns:a16="http://schemas.microsoft.com/office/drawing/2014/main" id="{BEBA9C18-29E9-333B-67C7-98C5DE24D4A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4839651"/>
      </p:ext>
    </p:extLst>
  </p:cSld>
  <p:clrMapOvr>
    <a:masterClrMapping/>
  </p:clrMapOvr>
</p:notes>
</file>

<file path=ppt/notesSlides/notesSlide3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1D8E56-8C44-4E31-938E-3F782FDF0EDB}" type="slidenum">
              <a:rPr lang="en-GB" smtClean="0"/>
              <a:t>359</a:t>
            </a:fld>
            <a:endParaRPr lang="en-GB"/>
          </a:p>
        </p:txBody>
      </p:sp>
    </p:spTree>
    <p:extLst>
      <p:ext uri="{BB962C8B-B14F-4D97-AF65-F5344CB8AC3E}">
        <p14:creationId xmlns:p14="http://schemas.microsoft.com/office/powerpoint/2010/main" val="35739832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138D71-B2E2-D0D2-19CE-E019752B34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AF008D-6F4C-E24E-120E-13FFEC0F3F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D471C4-FBEA-F4F3-1BBF-09E101CE37ED}"/>
              </a:ext>
            </a:extLst>
          </p:cNvPr>
          <p:cNvSpPr>
            <a:spLocks noGrp="1"/>
          </p:cNvSpPr>
          <p:nvPr>
            <p:ph type="body" idx="1"/>
          </p:nvPr>
        </p:nvSpPr>
        <p:spPr/>
        <p:txBody>
          <a:bodyPr/>
          <a:lstStyle/>
          <a:p>
            <a:r>
              <a:rPr lang="en-US"/>
              <a:t>American Airlines - https://s202.q4cdn.com/986123435/files/images/esg/American-Airlines-Sustainability-Report-2023.pdf</a:t>
            </a:r>
          </a:p>
        </p:txBody>
      </p:sp>
      <p:sp>
        <p:nvSpPr>
          <p:cNvPr id="4" name="Slide Number Placeholder 3">
            <a:extLst>
              <a:ext uri="{FF2B5EF4-FFF2-40B4-BE49-F238E27FC236}">
                <a16:creationId xmlns:a16="http://schemas.microsoft.com/office/drawing/2014/main" id="{452F0314-93DC-6660-FA67-A8A79BF29BE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420560"/>
      </p:ext>
    </p:extLst>
  </p:cSld>
  <p:clrMapOvr>
    <a:masterClrMapping/>
  </p:clrMapOvr>
</p:notes>
</file>

<file path=ppt/notesSlides/notesSlide3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991C90-2634-B50F-AD97-E6CD12F10B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81BE43-6DBF-90E1-DB29-9FB5989E3D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4923A2-2E60-67D9-5D2E-89E7930A2E79}"/>
              </a:ext>
            </a:extLst>
          </p:cNvPr>
          <p:cNvSpPr>
            <a:spLocks noGrp="1"/>
          </p:cNvSpPr>
          <p:nvPr>
            <p:ph type="body" idx="1"/>
          </p:nvPr>
        </p:nvSpPr>
        <p:spPr/>
        <p:txBody>
          <a:bodyPr/>
          <a:lstStyle/>
          <a:p>
            <a:endParaRPr lang="en-GB"/>
          </a:p>
          <a:p>
            <a:endParaRPr lang="en-GB"/>
          </a:p>
        </p:txBody>
      </p:sp>
      <p:sp>
        <p:nvSpPr>
          <p:cNvPr id="4" name="Slide Number Placeholder 3">
            <a:extLst>
              <a:ext uri="{FF2B5EF4-FFF2-40B4-BE49-F238E27FC236}">
                <a16:creationId xmlns:a16="http://schemas.microsoft.com/office/drawing/2014/main" id="{11E5ADFF-DD98-EB38-9A27-E58CB361E7C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891AB-06B8-482C-BD15-0CF5CE2852E0}" type="slidenum">
              <a:rPr kumimoji="0" lang="en-GB" sz="1200" b="0" i="0" u="none" strike="noStrike" kern="1200" cap="none" spc="0" normalizeH="0" baseline="0" noProof="0" smtClean="0">
                <a:ln>
                  <a:noFill/>
                </a:ln>
                <a:solidFill>
                  <a:prstClr val="black"/>
                </a:solidFill>
                <a:effectLst/>
                <a:uLnTx/>
                <a:uFillTx/>
                <a:latin typeface="Abadi" panose="020B06040201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360</a:t>
            </a:fld>
            <a:endParaRPr kumimoji="0" lang="en-GB" sz="12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209924200"/>
      </p:ext>
    </p:extLst>
  </p:cSld>
  <p:clrMapOvr>
    <a:masterClrMapping/>
  </p:clrMapOvr>
</p:notes>
</file>

<file path=ppt/notesSlides/notesSlide3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00E560-2A53-D869-0F3B-354D10B983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032196-9959-48B0-927B-4A50744FF3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D908A0-A615-857D-0FC0-C29AF58C43F4}"/>
              </a:ext>
            </a:extLst>
          </p:cNvPr>
          <p:cNvSpPr>
            <a:spLocks noGrp="1"/>
          </p:cNvSpPr>
          <p:nvPr>
            <p:ph type="body" idx="1"/>
          </p:nvPr>
        </p:nvSpPr>
        <p:spPr/>
        <p:txBody>
          <a:bodyPr/>
          <a:lstStyle/>
          <a:p>
            <a:r>
              <a:rPr lang="en-US"/>
              <a:t>Southeaster Grocers: https://www.segrocers.com/-/media/SEGrocers/Sustainbility/SEG%202024%20Impact%20Report_Final</a:t>
            </a:r>
          </a:p>
        </p:txBody>
      </p:sp>
      <p:sp>
        <p:nvSpPr>
          <p:cNvPr id="4" name="Slide Number Placeholder 3">
            <a:extLst>
              <a:ext uri="{FF2B5EF4-FFF2-40B4-BE49-F238E27FC236}">
                <a16:creationId xmlns:a16="http://schemas.microsoft.com/office/drawing/2014/main" id="{6FC2AD54-B5F5-5580-29C8-BA5CA82F890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0629181"/>
      </p:ext>
    </p:extLst>
  </p:cSld>
  <p:clrMapOvr>
    <a:masterClrMapping/>
  </p:clrMapOvr>
</p:notes>
</file>

<file path=ppt/notesSlides/notesSlide3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EE44F6-F280-6D83-9206-E460ABB25E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39A5DD-3B79-03E4-58BF-B251AECBD2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A5EC26-CE33-77F3-E6D9-51C6D667834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Southeaster Grocers: https://www.segrocers.com/-/media/SEGrocers/Sustainbility/SEG%202024%20Impact%20Report_Final</a:t>
            </a:r>
          </a:p>
          <a:p>
            <a:endParaRPr lang="en-US"/>
          </a:p>
        </p:txBody>
      </p:sp>
      <p:sp>
        <p:nvSpPr>
          <p:cNvPr id="4" name="Slide Number Placeholder 3">
            <a:extLst>
              <a:ext uri="{FF2B5EF4-FFF2-40B4-BE49-F238E27FC236}">
                <a16:creationId xmlns:a16="http://schemas.microsoft.com/office/drawing/2014/main" id="{A6C0AE0C-4FCE-D299-42F7-100B3942E24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6743104"/>
      </p:ext>
    </p:extLst>
  </p:cSld>
  <p:clrMapOvr>
    <a:masterClrMapping/>
  </p:clrMapOvr>
</p:notes>
</file>

<file path=ppt/notesSlides/notesSlide3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1D8E56-8C44-4E31-938E-3F782FDF0EDB}" type="slidenum">
              <a:rPr lang="en-GB" smtClean="0"/>
              <a:t>363</a:t>
            </a:fld>
            <a:endParaRPr lang="en-GB"/>
          </a:p>
        </p:txBody>
      </p:sp>
    </p:spTree>
    <p:extLst>
      <p:ext uri="{BB962C8B-B14F-4D97-AF65-F5344CB8AC3E}">
        <p14:creationId xmlns:p14="http://schemas.microsoft.com/office/powerpoint/2010/main" val="4073853268"/>
      </p:ext>
    </p:extLst>
  </p:cSld>
  <p:clrMapOvr>
    <a:masterClrMapping/>
  </p:clrMapOvr>
</p:notes>
</file>

<file path=ppt/notesSlides/notesSlide3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C1ED53-7819-02D8-6EDC-518C121280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17EB28-DF72-65EA-47D3-0874AF6E96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32BA2A-B416-0DD7-5DA4-A3E89AEC5957}"/>
              </a:ext>
            </a:extLst>
          </p:cNvPr>
          <p:cNvSpPr>
            <a:spLocks noGrp="1"/>
          </p:cNvSpPr>
          <p:nvPr>
            <p:ph type="body" idx="1"/>
          </p:nvPr>
        </p:nvSpPr>
        <p:spPr/>
        <p:txBody>
          <a:bodyPr/>
          <a:lstStyle/>
          <a:p>
            <a:endParaRPr lang="en-GB"/>
          </a:p>
          <a:p>
            <a:endParaRPr lang="en-GB"/>
          </a:p>
        </p:txBody>
      </p:sp>
      <p:sp>
        <p:nvSpPr>
          <p:cNvPr id="4" name="Slide Number Placeholder 3">
            <a:extLst>
              <a:ext uri="{FF2B5EF4-FFF2-40B4-BE49-F238E27FC236}">
                <a16:creationId xmlns:a16="http://schemas.microsoft.com/office/drawing/2014/main" id="{43608AF0-183D-8513-76D1-988727F5960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891AB-06B8-482C-BD15-0CF5CE2852E0}" type="slidenum">
              <a:rPr kumimoji="0" lang="en-GB" sz="1200" b="0" i="0" u="none" strike="noStrike" kern="1200" cap="none" spc="0" normalizeH="0" baseline="0" noProof="0" smtClean="0">
                <a:ln>
                  <a:noFill/>
                </a:ln>
                <a:solidFill>
                  <a:prstClr val="black"/>
                </a:solidFill>
                <a:effectLst/>
                <a:uLnTx/>
                <a:uFillTx/>
                <a:latin typeface="Abadi" panose="020B06040201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364</a:t>
            </a:fld>
            <a:endParaRPr kumimoji="0" lang="en-GB" sz="12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490031836"/>
      </p:ext>
    </p:extLst>
  </p:cSld>
  <p:clrMapOvr>
    <a:masterClrMapping/>
  </p:clrMapOvr>
</p:notes>
</file>

<file path=ppt/notesSlides/notesSlide3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3BCDCF-CD14-7FA3-49B9-8A794FBAD4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0D210F-F1B7-4A79-C761-57182D0809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9C7D2F-BD52-0972-F716-8ADC3EC5DC69}"/>
              </a:ext>
            </a:extLst>
          </p:cNvPr>
          <p:cNvSpPr>
            <a:spLocks noGrp="1"/>
          </p:cNvSpPr>
          <p:nvPr>
            <p:ph type="body" idx="1"/>
          </p:nvPr>
        </p:nvSpPr>
        <p:spPr/>
        <p:txBody>
          <a:bodyPr/>
          <a:lstStyle/>
          <a:p>
            <a:r>
              <a:rPr lang="en-US"/>
              <a:t>Spartan Nash: https://www.spartannash.com/corp-responsibility/our-goals/#Report</a:t>
            </a:r>
          </a:p>
        </p:txBody>
      </p:sp>
      <p:sp>
        <p:nvSpPr>
          <p:cNvPr id="4" name="Slide Number Placeholder 3">
            <a:extLst>
              <a:ext uri="{FF2B5EF4-FFF2-40B4-BE49-F238E27FC236}">
                <a16:creationId xmlns:a16="http://schemas.microsoft.com/office/drawing/2014/main" id="{715535B5-7BD4-0F82-A3E3-D9B4074135D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0755211"/>
      </p:ext>
    </p:extLst>
  </p:cSld>
  <p:clrMapOvr>
    <a:masterClrMapping/>
  </p:clrMapOvr>
</p:notes>
</file>

<file path=ppt/notesSlides/notesSlide3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2065D4-B885-2F0F-09B2-EA309F9A92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5D72D4-9C9C-13D9-261E-C89E0F547C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1DB43D-7521-581E-D60C-B075402FA880}"/>
              </a:ext>
            </a:extLst>
          </p:cNvPr>
          <p:cNvSpPr>
            <a:spLocks noGrp="1"/>
          </p:cNvSpPr>
          <p:nvPr>
            <p:ph type="body" idx="1"/>
          </p:nvPr>
        </p:nvSpPr>
        <p:spPr/>
        <p:txBody>
          <a:bodyPr/>
          <a:lstStyle/>
          <a:p>
            <a:r>
              <a:rPr lang="en-US"/>
              <a:t>Spartan Nash: https://www.spartannash.com/corp-responsibility/our-goals/#Report</a:t>
            </a:r>
          </a:p>
        </p:txBody>
      </p:sp>
      <p:sp>
        <p:nvSpPr>
          <p:cNvPr id="4" name="Slide Number Placeholder 3">
            <a:extLst>
              <a:ext uri="{FF2B5EF4-FFF2-40B4-BE49-F238E27FC236}">
                <a16:creationId xmlns:a16="http://schemas.microsoft.com/office/drawing/2014/main" id="{D343FCB4-D3E5-BFF9-3B4B-5CDBCC42277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0990785"/>
      </p:ext>
    </p:extLst>
  </p:cSld>
  <p:clrMapOvr>
    <a:masterClrMapping/>
  </p:clrMapOvr>
</p:notes>
</file>

<file path=ppt/notesSlides/notesSlide3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1D8E56-8C44-4E31-938E-3F782FDF0EDB}" type="slidenum">
              <a:rPr lang="en-GB" smtClean="0"/>
              <a:t>367</a:t>
            </a:fld>
            <a:endParaRPr lang="en-GB"/>
          </a:p>
        </p:txBody>
      </p:sp>
    </p:spTree>
    <p:extLst>
      <p:ext uri="{BB962C8B-B14F-4D97-AF65-F5344CB8AC3E}">
        <p14:creationId xmlns:p14="http://schemas.microsoft.com/office/powerpoint/2010/main" val="1366419584"/>
      </p:ext>
    </p:extLst>
  </p:cSld>
  <p:clrMapOvr>
    <a:masterClrMapping/>
  </p:clrMapOvr>
</p:notes>
</file>

<file path=ppt/notesSlides/notesSlide3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BB054A-FE66-4F40-96B2-CF67DB1D9C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61790D-3243-B0AC-006D-73A33B857A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24A23D-B39F-46E8-6677-9299082B3524}"/>
              </a:ext>
            </a:extLst>
          </p:cNvPr>
          <p:cNvSpPr>
            <a:spLocks noGrp="1"/>
          </p:cNvSpPr>
          <p:nvPr>
            <p:ph type="body" idx="1"/>
          </p:nvPr>
        </p:nvSpPr>
        <p:spPr/>
        <p:txBody>
          <a:bodyPr/>
          <a:lstStyle/>
          <a:p>
            <a:endParaRPr lang="en-GB"/>
          </a:p>
          <a:p>
            <a:endParaRPr lang="en-GB"/>
          </a:p>
        </p:txBody>
      </p:sp>
      <p:sp>
        <p:nvSpPr>
          <p:cNvPr id="4" name="Slide Number Placeholder 3">
            <a:extLst>
              <a:ext uri="{FF2B5EF4-FFF2-40B4-BE49-F238E27FC236}">
                <a16:creationId xmlns:a16="http://schemas.microsoft.com/office/drawing/2014/main" id="{10970ED5-80A4-FFD1-4992-E89C84BD227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891AB-06B8-482C-BD15-0CF5CE2852E0}" type="slidenum">
              <a:rPr kumimoji="0" lang="en-GB" sz="1200" b="0" i="0" u="none" strike="noStrike" kern="1200" cap="none" spc="0" normalizeH="0" baseline="0" noProof="0" smtClean="0">
                <a:ln>
                  <a:noFill/>
                </a:ln>
                <a:solidFill>
                  <a:prstClr val="black"/>
                </a:solidFill>
                <a:effectLst/>
                <a:uLnTx/>
                <a:uFillTx/>
                <a:latin typeface="Abadi" panose="020B06040201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368</a:t>
            </a:fld>
            <a:endParaRPr kumimoji="0" lang="en-GB" sz="12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1340379610"/>
      </p:ext>
    </p:extLst>
  </p:cSld>
  <p:clrMapOvr>
    <a:masterClrMapping/>
  </p:clrMapOvr>
</p:notes>
</file>

<file path=ppt/notesSlides/notesSlide3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885AC9-5986-AAB5-604A-1492F651F4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7D6F16-C8F2-4151-6085-B9166D01FA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B23683-0CA9-5C2B-5A7B-E2616401810D}"/>
              </a:ext>
            </a:extLst>
          </p:cNvPr>
          <p:cNvSpPr>
            <a:spLocks noGrp="1"/>
          </p:cNvSpPr>
          <p:nvPr>
            <p:ph type="body" idx="1"/>
          </p:nvPr>
        </p:nvSpPr>
        <p:spPr/>
        <p:txBody>
          <a:bodyPr/>
          <a:lstStyle/>
          <a:p>
            <a:r>
              <a:rPr lang="en-US" sz="1200" b="0" i="0" u="none" strike="noStrike" kern="1200">
                <a:solidFill>
                  <a:schemeClr val="tx1"/>
                </a:solidFill>
                <a:effectLst/>
                <a:latin typeface="Abadi" panose="020B0604020104020204" pitchFamily="34" charset="0"/>
                <a:ea typeface="+mn-ea"/>
                <a:cs typeface="+mn-cs"/>
              </a:rPr>
              <a:t>7-Eleven - https://sites.7-eleven.com/pdf/Snapshot2022.pdf</a:t>
            </a:r>
            <a:endParaRPr lang="en-US"/>
          </a:p>
        </p:txBody>
      </p:sp>
      <p:sp>
        <p:nvSpPr>
          <p:cNvPr id="4" name="Slide Number Placeholder 3">
            <a:extLst>
              <a:ext uri="{FF2B5EF4-FFF2-40B4-BE49-F238E27FC236}">
                <a16:creationId xmlns:a16="http://schemas.microsoft.com/office/drawing/2014/main" id="{B218FE48-C17D-4CFE-8690-22AE5A42457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12807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8AE44E-78DE-CA9C-6410-B6CFA540D9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A782E6-87AC-3511-8617-2A0DBB6237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18984B-DD7F-CC1C-735A-96B438649137}"/>
              </a:ext>
            </a:extLst>
          </p:cNvPr>
          <p:cNvSpPr>
            <a:spLocks noGrp="1"/>
          </p:cNvSpPr>
          <p:nvPr>
            <p:ph type="body" idx="1"/>
          </p:nvPr>
        </p:nvSpPr>
        <p:spPr/>
        <p:txBody>
          <a:bodyPr/>
          <a:lstStyle/>
          <a:p>
            <a:r>
              <a:rPr lang="en-US"/>
              <a:t>American Airlines - https://s202.q4cdn.com/986123435/files/images/esg/American-Airlines-Sustainability-Report-2023.pdf</a:t>
            </a:r>
          </a:p>
        </p:txBody>
      </p:sp>
      <p:sp>
        <p:nvSpPr>
          <p:cNvPr id="4" name="Slide Number Placeholder 3">
            <a:extLst>
              <a:ext uri="{FF2B5EF4-FFF2-40B4-BE49-F238E27FC236}">
                <a16:creationId xmlns:a16="http://schemas.microsoft.com/office/drawing/2014/main" id="{512E3157-D52A-B069-4CC6-F40392BC62F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3664685"/>
      </p:ext>
    </p:extLst>
  </p:cSld>
  <p:clrMapOvr>
    <a:masterClrMapping/>
  </p:clrMapOvr>
</p:notes>
</file>

<file path=ppt/notesSlides/notesSlide3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0293CE-9E60-3D92-F38C-EE982268D9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623E60-C1C4-FBDE-EA0D-2340B26926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01B7B8-B2CF-2179-5BF2-AA67F5D99882}"/>
              </a:ext>
            </a:extLst>
          </p:cNvPr>
          <p:cNvSpPr>
            <a:spLocks noGrp="1"/>
          </p:cNvSpPr>
          <p:nvPr>
            <p:ph type="body" idx="1"/>
          </p:nvPr>
        </p:nvSpPr>
        <p:spPr/>
        <p:txBody>
          <a:bodyPr/>
          <a:lstStyle/>
          <a:p>
            <a:r>
              <a:rPr lang="en-US" sz="1200" b="0" i="0" u="none" strike="noStrike" kern="1200">
                <a:solidFill>
                  <a:schemeClr val="tx1"/>
                </a:solidFill>
                <a:effectLst/>
                <a:latin typeface="Abadi" panose="020B0604020104020204" pitchFamily="34" charset="0"/>
                <a:ea typeface="+mn-ea"/>
                <a:cs typeface="+mn-cs"/>
              </a:rPr>
              <a:t>7-Eleven - https://sites.7-eleven.com/pdf/Snapshot2022.pdf</a:t>
            </a:r>
            <a:endParaRPr lang="en-US"/>
          </a:p>
        </p:txBody>
      </p:sp>
      <p:sp>
        <p:nvSpPr>
          <p:cNvPr id="4" name="Slide Number Placeholder 3">
            <a:extLst>
              <a:ext uri="{FF2B5EF4-FFF2-40B4-BE49-F238E27FC236}">
                <a16:creationId xmlns:a16="http://schemas.microsoft.com/office/drawing/2014/main" id="{4181164F-35E5-755E-C983-A6F1CE1E781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8501651"/>
      </p:ext>
    </p:extLst>
  </p:cSld>
  <p:clrMapOvr>
    <a:masterClrMapping/>
  </p:clrMapOvr>
</p:notes>
</file>

<file path=ppt/notesSlides/notesSlide3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1D8E56-8C44-4E31-938E-3F782FDF0EDB}" type="slidenum">
              <a:rPr lang="en-GB" smtClean="0"/>
              <a:t>371</a:t>
            </a:fld>
            <a:endParaRPr lang="en-GB"/>
          </a:p>
        </p:txBody>
      </p:sp>
    </p:spTree>
    <p:extLst>
      <p:ext uri="{BB962C8B-B14F-4D97-AF65-F5344CB8AC3E}">
        <p14:creationId xmlns:p14="http://schemas.microsoft.com/office/powerpoint/2010/main" val="3718292427"/>
      </p:ext>
    </p:extLst>
  </p:cSld>
  <p:clrMapOvr>
    <a:masterClrMapping/>
  </p:clrMapOvr>
</p:notes>
</file>

<file path=ppt/notesSlides/notesSlide3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21D83E-99C3-5192-CC97-E4551470F2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EF7AF8-308B-3328-1E39-31036F13AE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9995F2-3FF5-E102-AB36-3DED837C0CC3}"/>
              </a:ext>
            </a:extLst>
          </p:cNvPr>
          <p:cNvSpPr>
            <a:spLocks noGrp="1"/>
          </p:cNvSpPr>
          <p:nvPr>
            <p:ph type="body" idx="1"/>
          </p:nvPr>
        </p:nvSpPr>
        <p:spPr/>
        <p:txBody>
          <a:bodyPr/>
          <a:lstStyle/>
          <a:p>
            <a:endParaRPr lang="en-GB"/>
          </a:p>
          <a:p>
            <a:endParaRPr lang="en-GB"/>
          </a:p>
        </p:txBody>
      </p:sp>
      <p:sp>
        <p:nvSpPr>
          <p:cNvPr id="4" name="Slide Number Placeholder 3">
            <a:extLst>
              <a:ext uri="{FF2B5EF4-FFF2-40B4-BE49-F238E27FC236}">
                <a16:creationId xmlns:a16="http://schemas.microsoft.com/office/drawing/2014/main" id="{02BE219A-6EBC-01D6-A878-8B5D2EE61A4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891AB-06B8-482C-BD15-0CF5CE2852E0}" type="slidenum">
              <a:rPr kumimoji="0" lang="en-GB" sz="1200" b="0" i="0" u="none" strike="noStrike" kern="1200" cap="none" spc="0" normalizeH="0" baseline="0" noProof="0" smtClean="0">
                <a:ln>
                  <a:noFill/>
                </a:ln>
                <a:solidFill>
                  <a:prstClr val="black"/>
                </a:solidFill>
                <a:effectLst/>
                <a:uLnTx/>
                <a:uFillTx/>
                <a:latin typeface="Abadi" panose="020B06040201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372</a:t>
            </a:fld>
            <a:endParaRPr kumimoji="0" lang="en-GB" sz="12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1053318868"/>
      </p:ext>
    </p:extLst>
  </p:cSld>
  <p:clrMapOvr>
    <a:masterClrMapping/>
  </p:clrMapOvr>
</p:notes>
</file>

<file path=ppt/notesSlides/notesSlide3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1E3662-9ED9-CFB1-ACED-D41DCD3301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F6D736-7DE6-C803-5B99-B9C533F5C8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E4F2FE-08BC-93EB-BAD6-6447891C4287}"/>
              </a:ext>
            </a:extLst>
          </p:cNvPr>
          <p:cNvSpPr>
            <a:spLocks noGrp="1"/>
          </p:cNvSpPr>
          <p:nvPr>
            <p:ph type="body" idx="1"/>
          </p:nvPr>
        </p:nvSpPr>
        <p:spPr/>
        <p:txBody>
          <a:bodyPr/>
          <a:lstStyle/>
          <a:p>
            <a:r>
              <a:rPr lang="en-US"/>
              <a:t>SSP: https://www.foodtravelexperts.com/media/hotoyb3w/ssp-group-plc-sustainability-report-2024.pdf</a:t>
            </a:r>
          </a:p>
          <a:p>
            <a:endParaRPr lang="en-GB"/>
          </a:p>
        </p:txBody>
      </p:sp>
      <p:sp>
        <p:nvSpPr>
          <p:cNvPr id="4" name="Slide Number Placeholder 3">
            <a:extLst>
              <a:ext uri="{FF2B5EF4-FFF2-40B4-BE49-F238E27FC236}">
                <a16:creationId xmlns:a16="http://schemas.microsoft.com/office/drawing/2014/main" id="{8EC49380-8B0D-0130-A0B3-E599DDD0E34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6842542"/>
      </p:ext>
    </p:extLst>
  </p:cSld>
  <p:clrMapOvr>
    <a:masterClrMapping/>
  </p:clrMapOvr>
</p:notes>
</file>

<file path=ppt/notesSlides/notesSlide3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E749AD-7BBB-9547-8DD4-3B75F8B55F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5B2B27-8135-7C52-36C3-AC36A39D90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660BCE-D869-F1D3-5172-67C671A00A7A}"/>
              </a:ext>
            </a:extLst>
          </p:cNvPr>
          <p:cNvSpPr>
            <a:spLocks noGrp="1"/>
          </p:cNvSpPr>
          <p:nvPr>
            <p:ph type="body" idx="1"/>
          </p:nvPr>
        </p:nvSpPr>
        <p:spPr/>
        <p:txBody>
          <a:bodyPr/>
          <a:lstStyle/>
          <a:p>
            <a:r>
              <a:rPr lang="en-US"/>
              <a:t>SSP: https://www.foodtravelexperts.com/media/hotoyb3w/ssp-group-plc-sustainability-report-2024.pdf</a:t>
            </a:r>
          </a:p>
          <a:p>
            <a:endParaRPr lang="en-GB"/>
          </a:p>
        </p:txBody>
      </p:sp>
      <p:sp>
        <p:nvSpPr>
          <p:cNvPr id="4" name="Slide Number Placeholder 3">
            <a:extLst>
              <a:ext uri="{FF2B5EF4-FFF2-40B4-BE49-F238E27FC236}">
                <a16:creationId xmlns:a16="http://schemas.microsoft.com/office/drawing/2014/main" id="{6ACB7523-0598-1490-6989-56D7E0F3B0F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1813362"/>
      </p:ext>
    </p:extLst>
  </p:cSld>
  <p:clrMapOvr>
    <a:masterClrMapping/>
  </p:clrMapOvr>
</p:notes>
</file>

<file path=ppt/notesSlides/notesSlide3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1D8E56-8C44-4E31-938E-3F782FDF0EDB}" type="slidenum">
              <a:rPr lang="en-GB" smtClean="0"/>
              <a:t>375</a:t>
            </a:fld>
            <a:endParaRPr lang="en-GB"/>
          </a:p>
        </p:txBody>
      </p:sp>
    </p:spTree>
    <p:extLst>
      <p:ext uri="{BB962C8B-B14F-4D97-AF65-F5344CB8AC3E}">
        <p14:creationId xmlns:p14="http://schemas.microsoft.com/office/powerpoint/2010/main" val="2545894231"/>
      </p:ext>
    </p:extLst>
  </p:cSld>
  <p:clrMapOvr>
    <a:masterClrMapping/>
  </p:clrMapOvr>
</p:notes>
</file>

<file path=ppt/notesSlides/notesSlide3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B7C7E2-532C-F2CA-F5ED-1401DA2462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D45EB7-10FE-22E2-F370-6AECECB7C5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F5A1B2-17B5-8E53-DE5D-499E18ECA6BE}"/>
              </a:ext>
            </a:extLst>
          </p:cNvPr>
          <p:cNvSpPr>
            <a:spLocks noGrp="1"/>
          </p:cNvSpPr>
          <p:nvPr>
            <p:ph type="body" idx="1"/>
          </p:nvPr>
        </p:nvSpPr>
        <p:spPr/>
        <p:txBody>
          <a:bodyPr/>
          <a:lstStyle/>
          <a:p>
            <a:endParaRPr lang="en-GB"/>
          </a:p>
          <a:p>
            <a:endParaRPr lang="en-GB"/>
          </a:p>
        </p:txBody>
      </p:sp>
      <p:sp>
        <p:nvSpPr>
          <p:cNvPr id="4" name="Slide Number Placeholder 3">
            <a:extLst>
              <a:ext uri="{FF2B5EF4-FFF2-40B4-BE49-F238E27FC236}">
                <a16:creationId xmlns:a16="http://schemas.microsoft.com/office/drawing/2014/main" id="{9B44CC20-FC10-0E5A-87AB-6D04304CCD4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891AB-06B8-482C-BD15-0CF5CE2852E0}" type="slidenum">
              <a:rPr kumimoji="0" lang="en-GB" sz="1200" b="0" i="0" u="none" strike="noStrike" kern="1200" cap="none" spc="0" normalizeH="0" baseline="0" noProof="0" smtClean="0">
                <a:ln>
                  <a:noFill/>
                </a:ln>
                <a:solidFill>
                  <a:prstClr val="black"/>
                </a:solidFill>
                <a:effectLst/>
                <a:uLnTx/>
                <a:uFillTx/>
                <a:latin typeface="Abadi" panose="020B06040201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376</a:t>
            </a:fld>
            <a:endParaRPr kumimoji="0" lang="en-GB" sz="12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183789450"/>
      </p:ext>
    </p:extLst>
  </p:cSld>
  <p:clrMapOvr>
    <a:masterClrMapping/>
  </p:clrMapOvr>
</p:notes>
</file>

<file path=ppt/notesSlides/notesSlide3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DB560D-1CDC-7C17-FB0D-FC2E5D6E94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043BC0-E895-5E3A-F7CB-E6192476A3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289022-A0CF-3704-E8C2-066987719539}"/>
              </a:ext>
            </a:extLst>
          </p:cNvPr>
          <p:cNvSpPr>
            <a:spLocks noGrp="1"/>
          </p:cNvSpPr>
          <p:nvPr>
            <p:ph type="body" idx="1"/>
          </p:nvPr>
        </p:nvSpPr>
        <p:spPr/>
        <p:txBody>
          <a:bodyPr/>
          <a:lstStyle/>
          <a:p>
            <a:r>
              <a:rPr lang="en-US"/>
              <a:t>Starbucks - https://about.starbucks.com/uploads/2025/05/Starbucks-Fiscal-2024-Global-Impact-Report.pdf</a:t>
            </a:r>
          </a:p>
        </p:txBody>
      </p:sp>
      <p:sp>
        <p:nvSpPr>
          <p:cNvPr id="4" name="Slide Number Placeholder 3">
            <a:extLst>
              <a:ext uri="{FF2B5EF4-FFF2-40B4-BE49-F238E27FC236}">
                <a16:creationId xmlns:a16="http://schemas.microsoft.com/office/drawing/2014/main" id="{077CAEB6-A541-9354-D067-EC3AA3E70FF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7442090"/>
      </p:ext>
    </p:extLst>
  </p:cSld>
  <p:clrMapOvr>
    <a:masterClrMapping/>
  </p:clrMapOvr>
</p:notes>
</file>

<file path=ppt/notesSlides/notesSlide3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C87149-A79D-F079-1AB6-B9781CCD15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4769E8-54DC-A409-1CDE-9DFE1AC55C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FC1F86-60FE-644F-C968-0DEC757C43E4}"/>
              </a:ext>
            </a:extLst>
          </p:cNvPr>
          <p:cNvSpPr>
            <a:spLocks noGrp="1"/>
          </p:cNvSpPr>
          <p:nvPr>
            <p:ph type="body" idx="1"/>
          </p:nvPr>
        </p:nvSpPr>
        <p:spPr/>
        <p:txBody>
          <a:bodyPr/>
          <a:lstStyle/>
          <a:p>
            <a:r>
              <a:rPr lang="en-US"/>
              <a:t>Starbucks -https://about.starbucks.com/uploads/2025/05/Starbucks-Fiscal-2024-Global-Impact-Report.pdf</a:t>
            </a:r>
          </a:p>
        </p:txBody>
      </p:sp>
      <p:sp>
        <p:nvSpPr>
          <p:cNvPr id="4" name="Slide Number Placeholder 3">
            <a:extLst>
              <a:ext uri="{FF2B5EF4-FFF2-40B4-BE49-F238E27FC236}">
                <a16:creationId xmlns:a16="http://schemas.microsoft.com/office/drawing/2014/main" id="{B12BAFB1-218B-947E-EBBB-784A9BE0FCD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244476"/>
      </p:ext>
    </p:extLst>
  </p:cSld>
  <p:clrMapOvr>
    <a:masterClrMapping/>
  </p:clrMapOvr>
</p:notes>
</file>

<file path=ppt/notesSlides/notesSlide3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1ABBE6-BD0C-4E76-930D-0EFDB69628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48DE96-87B4-A3EF-FEE3-0EABED02FF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C20D85-469A-DAB4-4E25-A9D919DC5277}"/>
              </a:ext>
            </a:extLst>
          </p:cNvPr>
          <p:cNvSpPr>
            <a:spLocks noGrp="1"/>
          </p:cNvSpPr>
          <p:nvPr>
            <p:ph type="body" idx="1"/>
          </p:nvPr>
        </p:nvSpPr>
        <p:spPr/>
        <p:txBody>
          <a:bodyPr/>
          <a:lstStyle/>
          <a:p>
            <a:r>
              <a:rPr lang="en-US"/>
              <a:t>Starbucks - https://about.starbucks.com/uploads/2025/05/Starbucks-Fiscal-2024-Global-Impact-Report.pdf</a:t>
            </a:r>
          </a:p>
        </p:txBody>
      </p:sp>
      <p:sp>
        <p:nvSpPr>
          <p:cNvPr id="4" name="Slide Number Placeholder 3">
            <a:extLst>
              <a:ext uri="{FF2B5EF4-FFF2-40B4-BE49-F238E27FC236}">
                <a16:creationId xmlns:a16="http://schemas.microsoft.com/office/drawing/2014/main" id="{E6146FEF-64D9-DA80-5C0F-CBA69B924FE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55704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1D8E56-8C44-4E31-938E-3F782FDF0EDB}" type="slidenum">
              <a:rPr lang="en-GB" smtClean="0"/>
              <a:t>38</a:t>
            </a:fld>
            <a:endParaRPr lang="en-GB"/>
          </a:p>
        </p:txBody>
      </p:sp>
    </p:spTree>
    <p:extLst>
      <p:ext uri="{BB962C8B-B14F-4D97-AF65-F5344CB8AC3E}">
        <p14:creationId xmlns:p14="http://schemas.microsoft.com/office/powerpoint/2010/main" val="2083733671"/>
      </p:ext>
    </p:extLst>
  </p:cSld>
  <p:clrMapOvr>
    <a:masterClrMapping/>
  </p:clrMapOvr>
</p:notes>
</file>

<file path=ppt/notesSlides/notesSlide3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1D8E56-8C44-4E31-938E-3F782FDF0EDB}" type="slidenum">
              <a:rPr lang="en-GB" smtClean="0"/>
              <a:t>380</a:t>
            </a:fld>
            <a:endParaRPr lang="en-GB"/>
          </a:p>
        </p:txBody>
      </p:sp>
    </p:spTree>
    <p:extLst>
      <p:ext uri="{BB962C8B-B14F-4D97-AF65-F5344CB8AC3E}">
        <p14:creationId xmlns:p14="http://schemas.microsoft.com/office/powerpoint/2010/main" val="1819016320"/>
      </p:ext>
    </p:extLst>
  </p:cSld>
  <p:clrMapOvr>
    <a:masterClrMapping/>
  </p:clrMapOvr>
</p:notes>
</file>

<file path=ppt/notesSlides/notesSlide3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1E15F9-704F-7549-DD37-B40F0C55BD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50B2D4-6999-8C46-D0DA-736CD692F5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77D6B5-3562-7E79-E340-06E840E9EA6C}"/>
              </a:ext>
            </a:extLst>
          </p:cNvPr>
          <p:cNvSpPr>
            <a:spLocks noGrp="1"/>
          </p:cNvSpPr>
          <p:nvPr>
            <p:ph type="body" idx="1"/>
          </p:nvPr>
        </p:nvSpPr>
        <p:spPr/>
        <p:txBody>
          <a:bodyPr/>
          <a:lstStyle/>
          <a:p>
            <a:endParaRPr lang="en-GB"/>
          </a:p>
          <a:p>
            <a:endParaRPr lang="en-GB"/>
          </a:p>
        </p:txBody>
      </p:sp>
      <p:sp>
        <p:nvSpPr>
          <p:cNvPr id="4" name="Slide Number Placeholder 3">
            <a:extLst>
              <a:ext uri="{FF2B5EF4-FFF2-40B4-BE49-F238E27FC236}">
                <a16:creationId xmlns:a16="http://schemas.microsoft.com/office/drawing/2014/main" id="{CE105039-5538-6217-F178-24D71ED4157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891AB-06B8-482C-BD15-0CF5CE2852E0}" type="slidenum">
              <a:rPr kumimoji="0" lang="en-GB" sz="1200" b="0" i="0" u="none" strike="noStrike" kern="1200" cap="none" spc="0" normalizeH="0" baseline="0" noProof="0" smtClean="0">
                <a:ln>
                  <a:noFill/>
                </a:ln>
                <a:solidFill>
                  <a:prstClr val="black"/>
                </a:solidFill>
                <a:effectLst/>
                <a:uLnTx/>
                <a:uFillTx/>
                <a:latin typeface="Abadi" panose="020B06040201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381</a:t>
            </a:fld>
            <a:endParaRPr kumimoji="0" lang="en-GB" sz="12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1170604741"/>
      </p:ext>
    </p:extLst>
  </p:cSld>
  <p:clrMapOvr>
    <a:masterClrMapping/>
  </p:clrMapOvr>
</p:notes>
</file>

<file path=ppt/notesSlides/notesSlide3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41556F-FDE9-A1B0-D100-E1B91C14A2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B05D4B-9CEA-73D5-DF4D-71E10E60C4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13B06A-C4FC-31B1-59E9-F741ABCB97EA}"/>
              </a:ext>
            </a:extLst>
          </p:cNvPr>
          <p:cNvSpPr>
            <a:spLocks noGrp="1"/>
          </p:cNvSpPr>
          <p:nvPr>
            <p:ph type="body" idx="1"/>
          </p:nvPr>
        </p:nvSpPr>
        <p:spPr/>
        <p:txBody>
          <a:bodyPr/>
          <a:lstStyle/>
          <a:p>
            <a:r>
              <a:rPr lang="en-US"/>
              <a:t>Stater Bros Markets: </a:t>
            </a:r>
            <a:r>
              <a:rPr lang="en-GB">
                <a:hlinkClick r:id="rId3" tooltip="https://www.staterbros.com/sustainability/"/>
              </a:rPr>
              <a:t>https://www.staterbros.com/sustainability/</a:t>
            </a:r>
            <a:endParaRPr lang="en-US"/>
          </a:p>
        </p:txBody>
      </p:sp>
      <p:sp>
        <p:nvSpPr>
          <p:cNvPr id="4" name="Slide Number Placeholder 3">
            <a:extLst>
              <a:ext uri="{FF2B5EF4-FFF2-40B4-BE49-F238E27FC236}">
                <a16:creationId xmlns:a16="http://schemas.microsoft.com/office/drawing/2014/main" id="{59B8BB00-78BA-AD20-F739-9485391F23F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775409"/>
      </p:ext>
    </p:extLst>
  </p:cSld>
  <p:clrMapOvr>
    <a:masterClrMapping/>
  </p:clrMapOvr>
</p:notes>
</file>

<file path=ppt/notesSlides/notesSlide3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5B5608-8E3F-BB2D-7BCB-01E7208C98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D2C4D3-A3D8-D467-3DA2-32C57AD4D5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57D421-ABE8-1EC2-C121-D94BC6D4154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Stater Bros Markets: </a:t>
            </a:r>
            <a:r>
              <a:rPr lang="en-GB">
                <a:hlinkClick r:id="rId3" tooltip="https://www.staterbros.com/sustainability/"/>
              </a:rPr>
              <a:t>https://www.staterbros.com/sustainability/</a:t>
            </a:r>
            <a:endParaRPr lang="en-US"/>
          </a:p>
          <a:p>
            <a:endParaRPr lang="en-US"/>
          </a:p>
        </p:txBody>
      </p:sp>
      <p:sp>
        <p:nvSpPr>
          <p:cNvPr id="4" name="Slide Number Placeholder 3">
            <a:extLst>
              <a:ext uri="{FF2B5EF4-FFF2-40B4-BE49-F238E27FC236}">
                <a16:creationId xmlns:a16="http://schemas.microsoft.com/office/drawing/2014/main" id="{E4C2FFC2-6445-11A1-F0C3-53E44B367D3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915517"/>
      </p:ext>
    </p:extLst>
  </p:cSld>
  <p:clrMapOvr>
    <a:masterClrMapping/>
  </p:clrMapOvr>
</p:notes>
</file>

<file path=ppt/notesSlides/notesSlide3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1D8E56-8C44-4E31-938E-3F782FDF0EDB}" type="slidenum">
              <a:rPr lang="en-GB" smtClean="0"/>
              <a:t>384</a:t>
            </a:fld>
            <a:endParaRPr lang="en-GB"/>
          </a:p>
        </p:txBody>
      </p:sp>
    </p:spTree>
    <p:extLst>
      <p:ext uri="{BB962C8B-B14F-4D97-AF65-F5344CB8AC3E}">
        <p14:creationId xmlns:p14="http://schemas.microsoft.com/office/powerpoint/2010/main" val="1152720078"/>
      </p:ext>
    </p:extLst>
  </p:cSld>
  <p:clrMapOvr>
    <a:masterClrMapping/>
  </p:clrMapOvr>
</p:notes>
</file>

<file path=ppt/notesSlides/notesSlide3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61C793-B273-3A2B-5670-C3D70573AD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07AD3B-91D3-55C2-5EEB-6F99BC1D59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B2FCC8-8801-DBD2-B508-128E4D770086}"/>
              </a:ext>
            </a:extLst>
          </p:cNvPr>
          <p:cNvSpPr>
            <a:spLocks noGrp="1"/>
          </p:cNvSpPr>
          <p:nvPr>
            <p:ph type="body" idx="1"/>
          </p:nvPr>
        </p:nvSpPr>
        <p:spPr/>
        <p:txBody>
          <a:bodyPr/>
          <a:lstStyle/>
          <a:p>
            <a:endParaRPr lang="en-GB"/>
          </a:p>
          <a:p>
            <a:endParaRPr lang="en-GB"/>
          </a:p>
        </p:txBody>
      </p:sp>
      <p:sp>
        <p:nvSpPr>
          <p:cNvPr id="4" name="Slide Number Placeholder 3">
            <a:extLst>
              <a:ext uri="{FF2B5EF4-FFF2-40B4-BE49-F238E27FC236}">
                <a16:creationId xmlns:a16="http://schemas.microsoft.com/office/drawing/2014/main" id="{6425E525-EF0C-3F40-B4C4-60A6B953415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891AB-06B8-482C-BD15-0CF5CE2852E0}" type="slidenum">
              <a:rPr kumimoji="0" lang="en-GB" sz="1200" b="0" i="0" u="none" strike="noStrike" kern="1200" cap="none" spc="0" normalizeH="0" baseline="0" noProof="0" smtClean="0">
                <a:ln>
                  <a:noFill/>
                </a:ln>
                <a:solidFill>
                  <a:prstClr val="black"/>
                </a:solidFill>
                <a:effectLst/>
                <a:uLnTx/>
                <a:uFillTx/>
                <a:latin typeface="Abadi" panose="020B06040201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385</a:t>
            </a:fld>
            <a:endParaRPr kumimoji="0" lang="en-GB" sz="12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3196241985"/>
      </p:ext>
    </p:extLst>
  </p:cSld>
  <p:clrMapOvr>
    <a:masterClrMapping/>
  </p:clrMapOvr>
</p:notes>
</file>

<file path=ppt/notesSlides/notesSlide3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6E6894-9BDF-1166-EC7E-FDF5BC0A69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821639-ABF5-139C-EA0F-440B92A0B7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B8613F-C41B-317E-23AD-9B87F2DC6F16}"/>
              </a:ext>
            </a:extLst>
          </p:cNvPr>
          <p:cNvSpPr>
            <a:spLocks noGrp="1"/>
          </p:cNvSpPr>
          <p:nvPr>
            <p:ph type="body" idx="1"/>
          </p:nvPr>
        </p:nvSpPr>
        <p:spPr/>
        <p:txBody>
          <a:bodyPr/>
          <a:lstStyle/>
          <a:p>
            <a:r>
              <a:rPr lang="en-US"/>
              <a:t>Stack and VanTil: https://www.strackandvantil.com/blog/in-honor-of-earth-day-strack-van-til-keeps-up-its-robust-emission-reductions-recycling-efforts/?srsltid=AfmBOordAxtjmSMGTypfvqLYqGmjmBDYjHWGGEHeNRlVD92jfZUG4AZ_</a:t>
            </a:r>
          </a:p>
        </p:txBody>
      </p:sp>
      <p:sp>
        <p:nvSpPr>
          <p:cNvPr id="4" name="Slide Number Placeholder 3">
            <a:extLst>
              <a:ext uri="{FF2B5EF4-FFF2-40B4-BE49-F238E27FC236}">
                <a16:creationId xmlns:a16="http://schemas.microsoft.com/office/drawing/2014/main" id="{A8E7329A-961D-07FC-CAA7-D9E010DE324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1340201"/>
      </p:ext>
    </p:extLst>
  </p:cSld>
  <p:clrMapOvr>
    <a:masterClrMapping/>
  </p:clrMapOvr>
</p:notes>
</file>

<file path=ppt/notesSlides/notesSlide3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1D8E56-8C44-4E31-938E-3F782FDF0EDB}" type="slidenum">
              <a:rPr lang="en-GB" smtClean="0"/>
              <a:t>387</a:t>
            </a:fld>
            <a:endParaRPr lang="en-GB"/>
          </a:p>
        </p:txBody>
      </p:sp>
    </p:spTree>
    <p:extLst>
      <p:ext uri="{BB962C8B-B14F-4D97-AF65-F5344CB8AC3E}">
        <p14:creationId xmlns:p14="http://schemas.microsoft.com/office/powerpoint/2010/main" val="3553590589"/>
      </p:ext>
    </p:extLst>
  </p:cSld>
  <p:clrMapOvr>
    <a:masterClrMapping/>
  </p:clrMapOvr>
</p:notes>
</file>

<file path=ppt/notesSlides/notesSlide3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8DC034-AC6B-EF4E-BC90-9574C3A503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9AD51F-4D8F-BB0D-FFC9-128676E16F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5C2A67-CE33-2E23-41A3-8F12E0980FE9}"/>
              </a:ext>
            </a:extLst>
          </p:cNvPr>
          <p:cNvSpPr>
            <a:spLocks noGrp="1"/>
          </p:cNvSpPr>
          <p:nvPr>
            <p:ph type="body" idx="1"/>
          </p:nvPr>
        </p:nvSpPr>
        <p:spPr/>
        <p:txBody>
          <a:bodyPr/>
          <a:lstStyle/>
          <a:p>
            <a:endParaRPr lang="en-GB"/>
          </a:p>
          <a:p>
            <a:endParaRPr lang="en-GB"/>
          </a:p>
        </p:txBody>
      </p:sp>
      <p:sp>
        <p:nvSpPr>
          <p:cNvPr id="4" name="Slide Number Placeholder 3">
            <a:extLst>
              <a:ext uri="{FF2B5EF4-FFF2-40B4-BE49-F238E27FC236}">
                <a16:creationId xmlns:a16="http://schemas.microsoft.com/office/drawing/2014/main" id="{D4F66A91-FD88-FCAD-DADD-8FF8E43892D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891AB-06B8-482C-BD15-0CF5CE2852E0}" type="slidenum">
              <a:rPr kumimoji="0" lang="en-GB" sz="1200" b="0" i="0" u="none" strike="noStrike" kern="1200" cap="none" spc="0" normalizeH="0" baseline="0" noProof="0" smtClean="0">
                <a:ln>
                  <a:noFill/>
                </a:ln>
                <a:solidFill>
                  <a:prstClr val="black"/>
                </a:solidFill>
                <a:effectLst/>
                <a:uLnTx/>
                <a:uFillTx/>
                <a:latin typeface="Abadi" panose="020B06040201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388</a:t>
            </a:fld>
            <a:endParaRPr kumimoji="0" lang="en-GB" sz="12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4107462154"/>
      </p:ext>
    </p:extLst>
  </p:cSld>
  <p:clrMapOvr>
    <a:masterClrMapping/>
  </p:clrMapOvr>
</p:notes>
</file>

<file path=ppt/notesSlides/notesSlide3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E2929-A028-1E3E-6FFC-0F038ED94B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189924-0E4D-269F-C4FB-E0DBCA40D0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2776F7-F5D6-E1DA-AE74-EFEADA7237EB}"/>
              </a:ext>
            </a:extLst>
          </p:cNvPr>
          <p:cNvSpPr>
            <a:spLocks noGrp="1"/>
          </p:cNvSpPr>
          <p:nvPr>
            <p:ph type="body" idx="1"/>
          </p:nvPr>
        </p:nvSpPr>
        <p:spPr/>
        <p:txBody>
          <a:bodyPr/>
          <a:lstStyle/>
          <a:p>
            <a:r>
              <a:rPr lang="en-US"/>
              <a:t>Subway - https://www.subway.com/en-us/sustainability</a:t>
            </a:r>
          </a:p>
          <a:p>
            <a:endParaRPr lang="en-GB"/>
          </a:p>
        </p:txBody>
      </p:sp>
      <p:sp>
        <p:nvSpPr>
          <p:cNvPr id="4" name="Slide Number Placeholder 3">
            <a:extLst>
              <a:ext uri="{FF2B5EF4-FFF2-40B4-BE49-F238E27FC236}">
                <a16:creationId xmlns:a16="http://schemas.microsoft.com/office/drawing/2014/main" id="{0656BCB1-AC68-0618-D6C3-97F9E77748E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31276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891AB-06B8-482C-BD15-0CF5CE2852E0}" type="slidenum">
              <a:rPr kumimoji="0" lang="en-GB" sz="1200" b="0" i="0" u="none" strike="noStrike" kern="1200" cap="none" spc="0" normalizeH="0" baseline="0" noProof="0" smtClean="0">
                <a:ln>
                  <a:noFill/>
                </a:ln>
                <a:solidFill>
                  <a:prstClr val="black"/>
                </a:solidFill>
                <a:effectLst/>
                <a:uLnTx/>
                <a:uFillTx/>
                <a:latin typeface="Abadi" panose="020B06040201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231390261"/>
      </p:ext>
    </p:extLst>
  </p:cSld>
  <p:clrMapOvr>
    <a:masterClrMapping/>
  </p:clrMapOvr>
</p:notes>
</file>

<file path=ppt/notesSlides/notesSlide3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A8ABEF-1E2F-138E-6488-EDDD9CAD64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A5E40A-2313-A3A1-1D0F-CE616E828C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1CB179-32E7-909C-7FC9-3815FE73B3A2}"/>
              </a:ext>
            </a:extLst>
          </p:cNvPr>
          <p:cNvSpPr>
            <a:spLocks noGrp="1"/>
          </p:cNvSpPr>
          <p:nvPr>
            <p:ph type="body" idx="1"/>
          </p:nvPr>
        </p:nvSpPr>
        <p:spPr/>
        <p:txBody>
          <a:bodyPr/>
          <a:lstStyle/>
          <a:p>
            <a:r>
              <a:rPr lang="en-US"/>
              <a:t>Subway - https://www.subway.com/en-us/sustainability</a:t>
            </a:r>
          </a:p>
          <a:p>
            <a:endParaRPr lang="en-GB"/>
          </a:p>
        </p:txBody>
      </p:sp>
      <p:sp>
        <p:nvSpPr>
          <p:cNvPr id="4" name="Slide Number Placeholder 3">
            <a:extLst>
              <a:ext uri="{FF2B5EF4-FFF2-40B4-BE49-F238E27FC236}">
                <a16:creationId xmlns:a16="http://schemas.microsoft.com/office/drawing/2014/main" id="{075ACC3C-4A46-9158-C2DA-4CB6C6FF78E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9599503"/>
      </p:ext>
    </p:extLst>
  </p:cSld>
  <p:clrMapOvr>
    <a:masterClrMapping/>
  </p:clrMapOvr>
</p:notes>
</file>

<file path=ppt/notesSlides/notesSlide3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A28BB8-53C7-0E26-FA67-2F372B3C95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A4B9D2-1B4F-8E4B-9D59-B4740ABB5D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07E181-576A-D8A7-E3EB-50E0B9C9B20A}"/>
              </a:ext>
            </a:extLst>
          </p:cNvPr>
          <p:cNvSpPr>
            <a:spLocks noGrp="1"/>
          </p:cNvSpPr>
          <p:nvPr>
            <p:ph type="body" idx="1"/>
          </p:nvPr>
        </p:nvSpPr>
        <p:spPr/>
        <p:txBody>
          <a:bodyPr/>
          <a:lstStyle/>
          <a:p>
            <a:r>
              <a:rPr lang="en-US"/>
              <a:t>Subway - https://www.subway.com/en-us/sustainability</a:t>
            </a:r>
          </a:p>
          <a:p>
            <a:endParaRPr lang="en-GB"/>
          </a:p>
        </p:txBody>
      </p:sp>
      <p:sp>
        <p:nvSpPr>
          <p:cNvPr id="4" name="Slide Number Placeholder 3">
            <a:extLst>
              <a:ext uri="{FF2B5EF4-FFF2-40B4-BE49-F238E27FC236}">
                <a16:creationId xmlns:a16="http://schemas.microsoft.com/office/drawing/2014/main" id="{A255F314-AA49-82DC-6B30-F6D4F911E89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1505764"/>
      </p:ext>
    </p:extLst>
  </p:cSld>
  <p:clrMapOvr>
    <a:masterClrMapping/>
  </p:clrMapOvr>
</p:notes>
</file>

<file path=ppt/notesSlides/notesSlide3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1D8E56-8C44-4E31-938E-3F782FDF0EDB}" type="slidenum">
              <a:rPr lang="en-GB" smtClean="0"/>
              <a:t>392</a:t>
            </a:fld>
            <a:endParaRPr lang="en-GB"/>
          </a:p>
        </p:txBody>
      </p:sp>
    </p:spTree>
    <p:extLst>
      <p:ext uri="{BB962C8B-B14F-4D97-AF65-F5344CB8AC3E}">
        <p14:creationId xmlns:p14="http://schemas.microsoft.com/office/powerpoint/2010/main" val="810480760"/>
      </p:ext>
    </p:extLst>
  </p:cSld>
  <p:clrMapOvr>
    <a:masterClrMapping/>
  </p:clrMapOvr>
</p:notes>
</file>

<file path=ppt/notesSlides/notesSlide39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634AC9-6064-0E0B-E8C9-DF57B5388D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2AD408-3604-E3C1-A725-DB0555081E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525D4F-24EA-FDD3-9796-4225E68B2691}"/>
              </a:ext>
            </a:extLst>
          </p:cNvPr>
          <p:cNvSpPr>
            <a:spLocks noGrp="1"/>
          </p:cNvSpPr>
          <p:nvPr>
            <p:ph type="body" idx="1"/>
          </p:nvPr>
        </p:nvSpPr>
        <p:spPr/>
        <p:txBody>
          <a:bodyPr/>
          <a:lstStyle/>
          <a:p>
            <a:endParaRPr lang="en-GB"/>
          </a:p>
          <a:p>
            <a:endParaRPr lang="en-GB"/>
          </a:p>
        </p:txBody>
      </p:sp>
      <p:sp>
        <p:nvSpPr>
          <p:cNvPr id="4" name="Slide Number Placeholder 3">
            <a:extLst>
              <a:ext uri="{FF2B5EF4-FFF2-40B4-BE49-F238E27FC236}">
                <a16:creationId xmlns:a16="http://schemas.microsoft.com/office/drawing/2014/main" id="{87C30D87-1A36-C77C-21D1-863CB10390C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891AB-06B8-482C-BD15-0CF5CE2852E0}" type="slidenum">
              <a:rPr kumimoji="0" lang="en-GB" sz="1200" b="0" i="0" u="none" strike="noStrike" kern="1200" cap="none" spc="0" normalizeH="0" baseline="0" noProof="0" smtClean="0">
                <a:ln>
                  <a:noFill/>
                </a:ln>
                <a:solidFill>
                  <a:prstClr val="black"/>
                </a:solidFill>
                <a:effectLst/>
                <a:uLnTx/>
                <a:uFillTx/>
                <a:latin typeface="Abadi" panose="020B06040201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393</a:t>
            </a:fld>
            <a:endParaRPr kumimoji="0" lang="en-GB" sz="12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39256120"/>
      </p:ext>
    </p:extLst>
  </p:cSld>
  <p:clrMapOvr>
    <a:masterClrMapping/>
  </p:clrMapOvr>
</p:notes>
</file>

<file path=ppt/notesSlides/notesSlide39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865A09-9C06-9251-6B09-CE3925D528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85FD92-834F-C0DE-468A-043344A500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A789DE-FE44-46DB-4564-8B7C889DC96E}"/>
              </a:ext>
            </a:extLst>
          </p:cNvPr>
          <p:cNvSpPr>
            <a:spLocks noGrp="1"/>
          </p:cNvSpPr>
          <p:nvPr>
            <p:ph type="body" idx="1"/>
          </p:nvPr>
        </p:nvSpPr>
        <p:spPr/>
        <p:txBody>
          <a:bodyPr/>
          <a:lstStyle/>
          <a:p>
            <a:r>
              <a:rPr lang="en-US"/>
              <a:t>2023 Source Syracuse University - https://sustainability.syracuse.edu/goals-initiatives/</a:t>
            </a:r>
          </a:p>
          <a:p>
            <a:r>
              <a:rPr lang="en-US"/>
              <a:t>https://sustainability.syracuse.edu/sustainability-on-campus/food-services/</a:t>
            </a:r>
          </a:p>
          <a:p>
            <a:endParaRPr lang="en-GB"/>
          </a:p>
        </p:txBody>
      </p:sp>
      <p:sp>
        <p:nvSpPr>
          <p:cNvPr id="4" name="Slide Number Placeholder 3">
            <a:extLst>
              <a:ext uri="{FF2B5EF4-FFF2-40B4-BE49-F238E27FC236}">
                <a16:creationId xmlns:a16="http://schemas.microsoft.com/office/drawing/2014/main" id="{7CE64ECD-896C-89FC-2D25-8491A44284E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3125855"/>
      </p:ext>
    </p:extLst>
  </p:cSld>
  <p:clrMapOvr>
    <a:masterClrMapping/>
  </p:clrMapOvr>
</p:notes>
</file>

<file path=ppt/notesSlides/notesSlide3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69580C4-4EE3-4543-B9FB-122AB7685765}" type="slidenum">
              <a:rPr lang="en-GB" smtClean="0"/>
              <a:t>395</a:t>
            </a:fld>
            <a:endParaRPr lang="en-GB"/>
          </a:p>
        </p:txBody>
      </p:sp>
    </p:spTree>
    <p:extLst>
      <p:ext uri="{BB962C8B-B14F-4D97-AF65-F5344CB8AC3E}">
        <p14:creationId xmlns:p14="http://schemas.microsoft.com/office/powerpoint/2010/main" val="1680661547"/>
      </p:ext>
    </p:extLst>
  </p:cSld>
  <p:clrMapOvr>
    <a:masterClrMapping/>
  </p:clrMapOvr>
</p:notes>
</file>

<file path=ppt/notesSlides/notesSlide3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891AB-06B8-482C-BD15-0CF5CE2852E0}" type="slidenum">
              <a:rPr kumimoji="0" lang="en-GB" sz="1200" b="0" i="0" u="none" strike="noStrike" kern="1200" cap="none" spc="0" normalizeH="0" baseline="0" noProof="0" smtClean="0">
                <a:ln>
                  <a:noFill/>
                </a:ln>
                <a:solidFill>
                  <a:prstClr val="black"/>
                </a:solidFill>
                <a:effectLst/>
                <a:uLnTx/>
                <a:uFillTx/>
                <a:latin typeface="Abadi" panose="020B06040201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396</a:t>
            </a:fld>
            <a:endParaRPr kumimoji="0" lang="en-GB" sz="12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231390261"/>
      </p:ext>
    </p:extLst>
  </p:cSld>
  <p:clrMapOvr>
    <a:masterClrMapping/>
  </p:clrMapOvr>
</p:notes>
</file>

<file path=ppt/notesSlides/notesSlide39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AF8A21-AB4A-9FC8-62CD-45EA4E54BF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B730B4-5C3C-5CC6-453D-4AEC9AA157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42872E-E380-9409-F5B6-914D4558813A}"/>
              </a:ext>
            </a:extLst>
          </p:cNvPr>
          <p:cNvSpPr>
            <a:spLocks noGrp="1"/>
          </p:cNvSpPr>
          <p:nvPr>
            <p:ph type="body" idx="1"/>
          </p:nvPr>
        </p:nvSpPr>
        <p:spPr/>
        <p:txBody>
          <a:bodyPr/>
          <a:lstStyle/>
          <a:p>
            <a:r>
              <a:rPr lang="en-GB"/>
              <a:t>SYSCO: https://investors.sysco.com/~/media/Files/S/Sysco-IR/documents/sustainability-reports/Sysco%20FY24%20Sustainability%20Report.pdf</a:t>
            </a:r>
          </a:p>
          <a:p>
            <a:endParaRPr lang="en-GB"/>
          </a:p>
        </p:txBody>
      </p:sp>
      <p:sp>
        <p:nvSpPr>
          <p:cNvPr id="4" name="Slide Number Placeholder 3">
            <a:extLst>
              <a:ext uri="{FF2B5EF4-FFF2-40B4-BE49-F238E27FC236}">
                <a16:creationId xmlns:a16="http://schemas.microsoft.com/office/drawing/2014/main" id="{15BF11BF-AF28-E805-9914-7E2A18C0FEC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9774425"/>
      </p:ext>
    </p:extLst>
  </p:cSld>
  <p:clrMapOvr>
    <a:masterClrMapping/>
  </p:clrMapOvr>
</p:notes>
</file>

<file path=ppt/notesSlides/notesSlide39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51E3D9-6E26-20F3-BB0C-A52E63BDC1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50B1CD-28D4-4116-B6FD-7EAF338521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5A16C1-6A89-3300-1123-412337518B65}"/>
              </a:ext>
            </a:extLst>
          </p:cNvPr>
          <p:cNvSpPr>
            <a:spLocks noGrp="1"/>
          </p:cNvSpPr>
          <p:nvPr>
            <p:ph type="body" idx="1"/>
          </p:nvPr>
        </p:nvSpPr>
        <p:spPr/>
        <p:txBody>
          <a:bodyPr/>
          <a:lstStyle/>
          <a:p>
            <a:r>
              <a:rPr lang="en-GB"/>
              <a:t>SYSCO: https://investors.sysco.com/~/media/Files/S/Sysco-IR/documents/sustainability-reports/Sysco%20FY24%20Sustainability%20Report.pdf</a:t>
            </a:r>
          </a:p>
          <a:p>
            <a:endParaRPr lang="en-GB"/>
          </a:p>
        </p:txBody>
      </p:sp>
      <p:sp>
        <p:nvSpPr>
          <p:cNvPr id="4" name="Slide Number Placeholder 3">
            <a:extLst>
              <a:ext uri="{FF2B5EF4-FFF2-40B4-BE49-F238E27FC236}">
                <a16:creationId xmlns:a16="http://schemas.microsoft.com/office/drawing/2014/main" id="{EC7DEB2E-3049-7BE7-AC6D-438A65039FD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5536161"/>
      </p:ext>
    </p:extLst>
  </p:cSld>
  <p:clrMapOvr>
    <a:masterClrMapping/>
  </p:clrMapOvr>
</p:notes>
</file>

<file path=ppt/notesSlides/notesSlide39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3F1BEE-1B62-798B-28DE-C038696C20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810728-546E-FE22-3EDC-B5EE04C2E6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276F4C-82FE-FB64-7C65-B5953D70856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SYSCO: https://investors.sysco.com/~/media/Files/S/Sysco-IR/documents/sustainability-reports/Sysco%20FY24%20Sustainability%20Report.pdf</a:t>
            </a:r>
          </a:p>
          <a:p>
            <a:endParaRPr lang="en-US"/>
          </a:p>
        </p:txBody>
      </p:sp>
      <p:sp>
        <p:nvSpPr>
          <p:cNvPr id="4" name="Slide Number Placeholder 3">
            <a:extLst>
              <a:ext uri="{FF2B5EF4-FFF2-40B4-BE49-F238E27FC236}">
                <a16:creationId xmlns:a16="http://schemas.microsoft.com/office/drawing/2014/main" id="{28FBE712-BE57-4CF8-9482-6514B0E82CE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37366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666127-5C88-E650-CB7F-8473AC2C82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4B5A1F-2AC1-50C8-CC3A-D152D1B7E5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7C5847-8541-EDDD-16BA-058C569C4F1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FF43A69-0056-7CD4-22BB-E5699FB0F19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03D049-4848-FD41-B015-AEBEA18E6707}" type="slidenum">
              <a:rPr kumimoji="0" lang="en-US" sz="1200" b="0" i="0" u="none" strike="noStrike" kern="1200" cap="none" spc="0" normalizeH="0" baseline="0" noProof="0" smtClean="0">
                <a:ln>
                  <a:noFill/>
                </a:ln>
                <a:solidFill>
                  <a:prstClr val="black"/>
                </a:solidFill>
                <a:effectLst/>
                <a:uLnTx/>
                <a:uFillTx/>
                <a:latin typeface="Abadi" panose="020B06040201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22236729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7C04CD-A5EB-FB1E-25E8-847524BA70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D26A0B-B807-E275-36CD-B50865D366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F641BD-076A-9A7E-A8E7-5D0B292D9F6B}"/>
              </a:ext>
            </a:extLst>
          </p:cNvPr>
          <p:cNvSpPr>
            <a:spLocks noGrp="1"/>
          </p:cNvSpPr>
          <p:nvPr>
            <p:ph type="body" idx="1"/>
          </p:nvPr>
        </p:nvSpPr>
        <p:spPr/>
        <p:txBody>
          <a:bodyPr/>
          <a:lstStyle/>
          <a:p>
            <a:r>
              <a:rPr lang="en-US"/>
              <a:t>https://</a:t>
            </a:r>
            <a:r>
              <a:rPr lang="en-US" err="1"/>
              <a:t>www.afvusa.com</a:t>
            </a:r>
            <a:r>
              <a:rPr lang="en-US"/>
              <a:t>/technology</a:t>
            </a:r>
          </a:p>
        </p:txBody>
      </p:sp>
      <p:sp>
        <p:nvSpPr>
          <p:cNvPr id="4" name="Slide Number Placeholder 3">
            <a:extLst>
              <a:ext uri="{FF2B5EF4-FFF2-40B4-BE49-F238E27FC236}">
                <a16:creationId xmlns:a16="http://schemas.microsoft.com/office/drawing/2014/main" id="{0846C899-A401-D109-407B-B677545F8D0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7246363"/>
      </p:ext>
    </p:extLst>
  </p:cSld>
  <p:clrMapOvr>
    <a:masterClrMapping/>
  </p:clrMapOvr>
</p:notes>
</file>

<file path=ppt/notesSlides/notesSlide40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03273A-AB54-5895-3AD3-12D6795EC4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00D35B-7E6E-F637-2ABA-6DCE64AE07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4ECD69-C254-DDAB-B35E-B016D026044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SYSCO: https://investors.sysco.com/~/media/Files/S/Sysco-IR/documents/sustainability-reports/Sysco%20FY24%20Sustainability%20Report.pdf</a:t>
            </a:r>
          </a:p>
          <a:p>
            <a:endParaRPr lang="en-US"/>
          </a:p>
        </p:txBody>
      </p:sp>
      <p:sp>
        <p:nvSpPr>
          <p:cNvPr id="4" name="Slide Number Placeholder 3">
            <a:extLst>
              <a:ext uri="{FF2B5EF4-FFF2-40B4-BE49-F238E27FC236}">
                <a16:creationId xmlns:a16="http://schemas.microsoft.com/office/drawing/2014/main" id="{D7C18952-AF45-40CD-BFD2-1338208A1D8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446843"/>
      </p:ext>
    </p:extLst>
  </p:cSld>
  <p:clrMapOvr>
    <a:masterClrMapping/>
  </p:clrMapOvr>
</p:notes>
</file>

<file path=ppt/notesSlides/notesSlide4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1D8E56-8C44-4E31-938E-3F782FDF0EDB}" type="slidenum">
              <a:rPr lang="en-GB" smtClean="0"/>
              <a:t>401</a:t>
            </a:fld>
            <a:endParaRPr lang="en-GB"/>
          </a:p>
        </p:txBody>
      </p:sp>
    </p:spTree>
    <p:extLst>
      <p:ext uri="{BB962C8B-B14F-4D97-AF65-F5344CB8AC3E}">
        <p14:creationId xmlns:p14="http://schemas.microsoft.com/office/powerpoint/2010/main" val="493341593"/>
      </p:ext>
    </p:extLst>
  </p:cSld>
  <p:clrMapOvr>
    <a:masterClrMapping/>
  </p:clrMapOvr>
</p:notes>
</file>

<file path=ppt/notesSlides/notesSlide40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241C9-7259-2F2B-4365-199C33E360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F5619B-36FF-EB6C-30E6-80BACFAE89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5EC114-0C52-A40C-46F9-5B951D6A3C00}"/>
              </a:ext>
            </a:extLst>
          </p:cNvPr>
          <p:cNvSpPr>
            <a:spLocks noGrp="1"/>
          </p:cNvSpPr>
          <p:nvPr>
            <p:ph type="body" idx="1"/>
          </p:nvPr>
        </p:nvSpPr>
        <p:spPr/>
        <p:txBody>
          <a:bodyPr/>
          <a:lstStyle/>
          <a:p>
            <a:endParaRPr lang="en-GB"/>
          </a:p>
          <a:p>
            <a:endParaRPr lang="en-GB"/>
          </a:p>
        </p:txBody>
      </p:sp>
      <p:sp>
        <p:nvSpPr>
          <p:cNvPr id="4" name="Slide Number Placeholder 3">
            <a:extLst>
              <a:ext uri="{FF2B5EF4-FFF2-40B4-BE49-F238E27FC236}">
                <a16:creationId xmlns:a16="http://schemas.microsoft.com/office/drawing/2014/main" id="{E47E74E7-9D88-ACAD-6418-6B356F05EE0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891AB-06B8-482C-BD15-0CF5CE2852E0}" type="slidenum">
              <a:rPr kumimoji="0" lang="en-GB" sz="1200" b="0" i="0" u="none" strike="noStrike" kern="1200" cap="none" spc="0" normalizeH="0" baseline="0" noProof="0" smtClean="0">
                <a:ln>
                  <a:noFill/>
                </a:ln>
                <a:solidFill>
                  <a:prstClr val="black"/>
                </a:solidFill>
                <a:effectLst/>
                <a:uLnTx/>
                <a:uFillTx/>
                <a:latin typeface="Abadi" panose="020B06040201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402</a:t>
            </a:fld>
            <a:endParaRPr kumimoji="0" lang="en-GB" sz="12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2943795058"/>
      </p:ext>
    </p:extLst>
  </p:cSld>
  <p:clrMapOvr>
    <a:masterClrMapping/>
  </p:clrMapOvr>
</p:notes>
</file>

<file path=ppt/notesSlides/notesSlide40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EB2DD4-D0B3-5B40-6C72-BE7CE7146F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D60759-A030-000D-B61D-623F615535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4F3A5E-7BF7-A0E3-C3F2-859AA8A49B42}"/>
              </a:ext>
            </a:extLst>
          </p:cNvPr>
          <p:cNvSpPr>
            <a:spLocks noGrp="1"/>
          </p:cNvSpPr>
          <p:nvPr>
            <p:ph type="body" idx="1"/>
          </p:nvPr>
        </p:nvSpPr>
        <p:spPr/>
        <p:txBody>
          <a:bodyPr/>
          <a:lstStyle/>
          <a:p>
            <a:r>
              <a:rPr lang="en-US"/>
              <a:t>Target - https://corporate.target.com/getmedia/e2d80340-eb9f-43a7-a84c-219280aa5ba4/2024-Sustainability-and-Governance-Report.pdf</a:t>
            </a:r>
          </a:p>
          <a:p>
            <a:endParaRPr lang="en-GB"/>
          </a:p>
        </p:txBody>
      </p:sp>
      <p:sp>
        <p:nvSpPr>
          <p:cNvPr id="4" name="Slide Number Placeholder 3">
            <a:extLst>
              <a:ext uri="{FF2B5EF4-FFF2-40B4-BE49-F238E27FC236}">
                <a16:creationId xmlns:a16="http://schemas.microsoft.com/office/drawing/2014/main" id="{FAC8034E-99D5-3EBA-1034-8DBBB3AF4EB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5264975"/>
      </p:ext>
    </p:extLst>
  </p:cSld>
  <p:clrMapOvr>
    <a:masterClrMapping/>
  </p:clrMapOvr>
</p:notes>
</file>

<file path=ppt/notesSlides/notesSlide40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B7466E-7FD1-85CC-549E-CCF6F468CC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DC992B-7B11-727E-3A6A-F9281C222D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741F6F-CC00-5FB9-8F65-8B09816DC751}"/>
              </a:ext>
            </a:extLst>
          </p:cNvPr>
          <p:cNvSpPr>
            <a:spLocks noGrp="1"/>
          </p:cNvSpPr>
          <p:nvPr>
            <p:ph type="body" idx="1"/>
          </p:nvPr>
        </p:nvSpPr>
        <p:spPr/>
        <p:txBody>
          <a:bodyPr/>
          <a:lstStyle/>
          <a:p>
            <a:r>
              <a:rPr lang="en-US"/>
              <a:t>Target - https://corporate.target.com/getmedia/e2d80340-eb9f-43a7-a84c-219280aa5ba4/2024-Sustainability-and-Governance-Report.pdf</a:t>
            </a:r>
          </a:p>
          <a:p>
            <a:endParaRPr lang="en-GB"/>
          </a:p>
        </p:txBody>
      </p:sp>
      <p:sp>
        <p:nvSpPr>
          <p:cNvPr id="4" name="Slide Number Placeholder 3">
            <a:extLst>
              <a:ext uri="{FF2B5EF4-FFF2-40B4-BE49-F238E27FC236}">
                <a16:creationId xmlns:a16="http://schemas.microsoft.com/office/drawing/2014/main" id="{95879881-D04A-56A9-127C-697CA5D7D25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6916208"/>
      </p:ext>
    </p:extLst>
  </p:cSld>
  <p:clrMapOvr>
    <a:masterClrMapping/>
  </p:clrMapOvr>
</p:notes>
</file>

<file path=ppt/notesSlides/notesSlide40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3D7FCD-6D47-D6DB-DB8D-2D320E2440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FB0135-883C-EFEE-8FA2-0F99C41E55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EADE94-B6E0-21A2-6F63-5AF537F1B343}"/>
              </a:ext>
            </a:extLst>
          </p:cNvPr>
          <p:cNvSpPr>
            <a:spLocks noGrp="1"/>
          </p:cNvSpPr>
          <p:nvPr>
            <p:ph type="body" idx="1"/>
          </p:nvPr>
        </p:nvSpPr>
        <p:spPr/>
        <p:txBody>
          <a:bodyPr/>
          <a:lstStyle/>
          <a:p>
            <a:r>
              <a:rPr lang="en-US"/>
              <a:t>Target - https://corporate.target.com/getmedia/e2d80340-eb9f-43a7-a84c-219280aa5ba4/2024-Sustainability-and-Governance-Report.pdf</a:t>
            </a:r>
          </a:p>
          <a:p>
            <a:endParaRPr lang="en-GB"/>
          </a:p>
        </p:txBody>
      </p:sp>
      <p:sp>
        <p:nvSpPr>
          <p:cNvPr id="4" name="Slide Number Placeholder 3">
            <a:extLst>
              <a:ext uri="{FF2B5EF4-FFF2-40B4-BE49-F238E27FC236}">
                <a16:creationId xmlns:a16="http://schemas.microsoft.com/office/drawing/2014/main" id="{1B4A16E8-B35D-DD08-4156-0A88DC601B1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017576"/>
      </p:ext>
    </p:extLst>
  </p:cSld>
  <p:clrMapOvr>
    <a:masterClrMapping/>
  </p:clrMapOvr>
</p:notes>
</file>

<file path=ppt/notesSlides/notesSlide4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1D8E56-8C44-4E31-938E-3F782FDF0EDB}" type="slidenum">
              <a:rPr lang="en-GB" smtClean="0"/>
              <a:t>406</a:t>
            </a:fld>
            <a:endParaRPr lang="en-GB"/>
          </a:p>
        </p:txBody>
      </p:sp>
    </p:spTree>
    <p:extLst>
      <p:ext uri="{BB962C8B-B14F-4D97-AF65-F5344CB8AC3E}">
        <p14:creationId xmlns:p14="http://schemas.microsoft.com/office/powerpoint/2010/main" val="968951506"/>
      </p:ext>
    </p:extLst>
  </p:cSld>
  <p:clrMapOvr>
    <a:masterClrMapping/>
  </p:clrMapOvr>
</p:notes>
</file>

<file path=ppt/notesSlides/notesSlide40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3DDD3F-0798-6E17-4EC5-4C18D91790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A3CB45-4A5A-74A0-9F88-969B084723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EC1C7A-A993-9F45-65BD-0834D0522477}"/>
              </a:ext>
            </a:extLst>
          </p:cNvPr>
          <p:cNvSpPr>
            <a:spLocks noGrp="1"/>
          </p:cNvSpPr>
          <p:nvPr>
            <p:ph type="body" idx="1"/>
          </p:nvPr>
        </p:nvSpPr>
        <p:spPr/>
        <p:txBody>
          <a:bodyPr/>
          <a:lstStyle/>
          <a:p>
            <a:endParaRPr lang="en-GB"/>
          </a:p>
          <a:p>
            <a:endParaRPr lang="en-GB"/>
          </a:p>
        </p:txBody>
      </p:sp>
      <p:sp>
        <p:nvSpPr>
          <p:cNvPr id="4" name="Slide Number Placeholder 3">
            <a:extLst>
              <a:ext uri="{FF2B5EF4-FFF2-40B4-BE49-F238E27FC236}">
                <a16:creationId xmlns:a16="http://schemas.microsoft.com/office/drawing/2014/main" id="{367F730A-D230-A8F4-7D01-B0E04E1BD56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891AB-06B8-482C-BD15-0CF5CE2852E0}" type="slidenum">
              <a:rPr kumimoji="0" lang="en-GB" sz="1200" b="0" i="0" u="none" strike="noStrike" kern="1200" cap="none" spc="0" normalizeH="0" baseline="0" noProof="0" smtClean="0">
                <a:ln>
                  <a:noFill/>
                </a:ln>
                <a:solidFill>
                  <a:prstClr val="black"/>
                </a:solidFill>
                <a:effectLst/>
                <a:uLnTx/>
                <a:uFillTx/>
                <a:latin typeface="Abadi" panose="020B06040201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407</a:t>
            </a:fld>
            <a:endParaRPr kumimoji="0" lang="en-GB" sz="12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2286652467"/>
      </p:ext>
    </p:extLst>
  </p:cSld>
  <p:clrMapOvr>
    <a:masterClrMapping/>
  </p:clrMapOvr>
</p:notes>
</file>

<file path=ppt/notesSlides/notesSlide40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A31CD0-DA97-AA65-AF37-517B4B96DD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96F754-8A96-4C9F-0BA4-E23FC1E510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0DDA45-C334-2DE8-4103-6CE7F126005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E5E973E-F6AA-0A6D-8D9B-823C52E5F806}"/>
              </a:ext>
            </a:extLst>
          </p:cNvPr>
          <p:cNvSpPr>
            <a:spLocks noGrp="1"/>
          </p:cNvSpPr>
          <p:nvPr>
            <p:ph type="sldNum" sz="quarter" idx="5"/>
          </p:nvPr>
        </p:nvSpPr>
        <p:spPr/>
        <p:txBody>
          <a:bodyPr/>
          <a:lstStyle/>
          <a:p>
            <a:fld id="{169580C4-4EE3-4543-B9FB-122AB7685765}" type="slidenum">
              <a:rPr lang="en-GB" smtClean="0"/>
              <a:t>408</a:t>
            </a:fld>
            <a:endParaRPr lang="en-GB"/>
          </a:p>
        </p:txBody>
      </p:sp>
    </p:spTree>
    <p:extLst>
      <p:ext uri="{BB962C8B-B14F-4D97-AF65-F5344CB8AC3E}">
        <p14:creationId xmlns:p14="http://schemas.microsoft.com/office/powerpoint/2010/main" val="2577529403"/>
      </p:ext>
    </p:extLst>
  </p:cSld>
  <p:clrMapOvr>
    <a:masterClrMapping/>
  </p:clrMapOvr>
</p:notes>
</file>

<file path=ppt/notesSlides/notesSlide40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A8C51B-2BE3-0F06-CCB2-A94F0BA556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6801A1-2C20-01ED-2DFC-C4FC683A1A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6614A7-4289-77A9-2511-46ECE1DEB64D}"/>
              </a:ext>
            </a:extLst>
          </p:cNvPr>
          <p:cNvSpPr>
            <a:spLocks noGrp="1"/>
          </p:cNvSpPr>
          <p:nvPr>
            <p:ph type="body" idx="1"/>
          </p:nvPr>
        </p:nvSpPr>
        <p:spPr/>
        <p:txBody>
          <a:bodyPr/>
          <a:lstStyle/>
          <a:p>
            <a:endParaRPr lang="en-GB"/>
          </a:p>
          <a:p>
            <a:endParaRPr lang="en-GB"/>
          </a:p>
        </p:txBody>
      </p:sp>
      <p:sp>
        <p:nvSpPr>
          <p:cNvPr id="4" name="Slide Number Placeholder 3">
            <a:extLst>
              <a:ext uri="{FF2B5EF4-FFF2-40B4-BE49-F238E27FC236}">
                <a16:creationId xmlns:a16="http://schemas.microsoft.com/office/drawing/2014/main" id="{D810C5F5-9545-7B76-2F3D-CF8A0C173FA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891AB-06B8-482C-BD15-0CF5CE2852E0}" type="slidenum">
              <a:rPr kumimoji="0" lang="en-GB" sz="1200" b="0" i="0" u="none" strike="noStrike" kern="1200" cap="none" spc="0" normalizeH="0" baseline="0" noProof="0" smtClean="0">
                <a:ln>
                  <a:noFill/>
                </a:ln>
                <a:solidFill>
                  <a:prstClr val="black"/>
                </a:solidFill>
                <a:effectLst/>
                <a:uLnTx/>
                <a:uFillTx/>
                <a:latin typeface="Abadi" panose="020B06040201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409</a:t>
            </a:fld>
            <a:endParaRPr kumimoji="0" lang="en-GB" sz="12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18509536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71DE35-5BC5-9D18-086A-F62B6A6A1D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3A5793-7EE7-B6C2-2A5E-97E4F701C9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40DC1E-626B-F378-A608-027F1BFF8630}"/>
              </a:ext>
            </a:extLst>
          </p:cNvPr>
          <p:cNvSpPr>
            <a:spLocks noGrp="1"/>
          </p:cNvSpPr>
          <p:nvPr>
            <p:ph type="body" idx="1"/>
          </p:nvPr>
        </p:nvSpPr>
        <p:spPr/>
        <p:txBody>
          <a:bodyPr/>
          <a:lstStyle/>
          <a:p>
            <a:r>
              <a:rPr lang="en-US"/>
              <a:t>https://</a:t>
            </a:r>
            <a:r>
              <a:rPr lang="en-US" err="1"/>
              <a:t>www.afvusa.com</a:t>
            </a:r>
            <a:r>
              <a:rPr lang="en-US"/>
              <a:t>/technology</a:t>
            </a:r>
          </a:p>
        </p:txBody>
      </p:sp>
      <p:sp>
        <p:nvSpPr>
          <p:cNvPr id="4" name="Slide Number Placeholder 3">
            <a:extLst>
              <a:ext uri="{FF2B5EF4-FFF2-40B4-BE49-F238E27FC236}">
                <a16:creationId xmlns:a16="http://schemas.microsoft.com/office/drawing/2014/main" id="{B3FC1805-B41E-E69D-9B2C-37145C4301B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397067"/>
      </p:ext>
    </p:extLst>
  </p:cSld>
  <p:clrMapOvr>
    <a:masterClrMapping/>
  </p:clrMapOvr>
</p:notes>
</file>

<file path=ppt/notesSlides/notesSlide4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2ABCD8-3852-4AAE-BA24-192AE4E5A5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381302-9985-AA34-8FCD-6EB6844632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CC66C8-9DEE-E0E9-C86A-E158BF49C5DA}"/>
              </a:ext>
            </a:extLst>
          </p:cNvPr>
          <p:cNvSpPr>
            <a:spLocks noGrp="1"/>
          </p:cNvSpPr>
          <p:nvPr>
            <p:ph type="body" idx="1"/>
          </p:nvPr>
        </p:nvSpPr>
        <p:spPr/>
        <p:txBody>
          <a:bodyPr/>
          <a:lstStyle/>
          <a:p>
            <a:r>
              <a:rPr lang="en-GB"/>
              <a:t>UCOP: https://www.ucop.edu/sustainability/policy-areas/index.html</a:t>
            </a:r>
          </a:p>
        </p:txBody>
      </p:sp>
      <p:sp>
        <p:nvSpPr>
          <p:cNvPr id="4" name="Slide Number Placeholder 3">
            <a:extLst>
              <a:ext uri="{FF2B5EF4-FFF2-40B4-BE49-F238E27FC236}">
                <a16:creationId xmlns:a16="http://schemas.microsoft.com/office/drawing/2014/main" id="{ED3754ED-DE68-BC67-E577-D6D37986C06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433682"/>
      </p:ext>
    </p:extLst>
  </p:cSld>
  <p:clrMapOvr>
    <a:masterClrMapping/>
  </p:clrMapOvr>
</p:notes>
</file>

<file path=ppt/notesSlides/notesSlide4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FD2FDA-2D48-F58B-083C-4895FE85AB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9C4A6E-8D25-C128-01D4-25228705A6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D1FD13-62A5-8347-5F5A-BD0ACFA3264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UCOP: https://www.ucop.edu/sustainability/policy-areas/index.html</a:t>
            </a:r>
          </a:p>
          <a:p>
            <a:endParaRPr lang="en-GB"/>
          </a:p>
        </p:txBody>
      </p:sp>
      <p:sp>
        <p:nvSpPr>
          <p:cNvPr id="4" name="Slide Number Placeholder 3">
            <a:extLst>
              <a:ext uri="{FF2B5EF4-FFF2-40B4-BE49-F238E27FC236}">
                <a16:creationId xmlns:a16="http://schemas.microsoft.com/office/drawing/2014/main" id="{1B4E12BC-7CBB-C331-609A-7D9740C50F0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1966752"/>
      </p:ext>
    </p:extLst>
  </p:cSld>
  <p:clrMapOvr>
    <a:masterClrMapping/>
  </p:clrMapOvr>
</p:notes>
</file>

<file path=ppt/notesSlides/notesSlide4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5E85FE-4C20-C18D-01ED-9CB6C30A8D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41FF63-551B-CF54-D84A-E186C782B7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D8C43E-0B23-7F05-B344-29A865071AE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UCOP: https://www.ucop.edu/sustainability/policy-areas/index.html</a:t>
            </a:r>
          </a:p>
          <a:p>
            <a:endParaRPr lang="en-GB"/>
          </a:p>
        </p:txBody>
      </p:sp>
      <p:sp>
        <p:nvSpPr>
          <p:cNvPr id="4" name="Slide Number Placeholder 3">
            <a:extLst>
              <a:ext uri="{FF2B5EF4-FFF2-40B4-BE49-F238E27FC236}">
                <a16:creationId xmlns:a16="http://schemas.microsoft.com/office/drawing/2014/main" id="{C2950946-76A8-B1E3-5192-35C3A631BD3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1686826"/>
      </p:ext>
    </p:extLst>
  </p:cSld>
  <p:clrMapOvr>
    <a:masterClrMapping/>
  </p:clrMapOvr>
</p:notes>
</file>

<file path=ppt/notesSlides/notesSlide4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4406A1-E106-9809-2666-DF4408AEB1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6E7B7C-9ED6-C4A7-ABAB-A8846F2477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099B32-F237-E346-3981-EA9EA499C30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UCOP: https://www.ucop.edu/sustainability/policy-areas/index.html</a:t>
            </a:r>
          </a:p>
          <a:p>
            <a:endParaRPr lang="en-US"/>
          </a:p>
        </p:txBody>
      </p:sp>
      <p:sp>
        <p:nvSpPr>
          <p:cNvPr id="4" name="Slide Number Placeholder 3">
            <a:extLst>
              <a:ext uri="{FF2B5EF4-FFF2-40B4-BE49-F238E27FC236}">
                <a16:creationId xmlns:a16="http://schemas.microsoft.com/office/drawing/2014/main" id="{85C4F784-27FD-DB0F-6999-4F81D83BFAC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8913813"/>
      </p:ext>
    </p:extLst>
  </p:cSld>
  <p:clrMapOvr>
    <a:masterClrMapping/>
  </p:clrMapOvr>
</p:notes>
</file>

<file path=ppt/notesSlides/notesSlide4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845E58-BDE8-7863-590F-A1A2B7E025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20B655-8248-B0A2-FFB3-4FDFD3954C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9E569F-E0BE-5875-40AC-5A09D19DF2ED}"/>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C8D9EC6-A070-9837-4814-BFD0BDC85AF6}"/>
              </a:ext>
            </a:extLst>
          </p:cNvPr>
          <p:cNvSpPr>
            <a:spLocks noGrp="1"/>
          </p:cNvSpPr>
          <p:nvPr>
            <p:ph type="sldNum" sz="quarter" idx="5"/>
          </p:nvPr>
        </p:nvSpPr>
        <p:spPr/>
        <p:txBody>
          <a:bodyPr/>
          <a:lstStyle/>
          <a:p>
            <a:fld id="{169580C4-4EE3-4543-B9FB-122AB7685765}" type="slidenum">
              <a:rPr lang="en-GB" smtClean="0"/>
              <a:t>414</a:t>
            </a:fld>
            <a:endParaRPr lang="en-GB"/>
          </a:p>
        </p:txBody>
      </p:sp>
    </p:spTree>
    <p:extLst>
      <p:ext uri="{BB962C8B-B14F-4D97-AF65-F5344CB8AC3E}">
        <p14:creationId xmlns:p14="http://schemas.microsoft.com/office/powerpoint/2010/main" val="4083088424"/>
      </p:ext>
    </p:extLst>
  </p:cSld>
  <p:clrMapOvr>
    <a:masterClrMapping/>
  </p:clrMapOvr>
</p:notes>
</file>

<file path=ppt/notesSlides/notesSlide4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514710-2189-8B4A-DE59-301962F795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67148B-776F-4487-F30C-92DD5F59AB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EFE8AC-2CAD-0CF5-1FB2-BC1325883F97}"/>
              </a:ext>
            </a:extLst>
          </p:cNvPr>
          <p:cNvSpPr>
            <a:spLocks noGrp="1"/>
          </p:cNvSpPr>
          <p:nvPr>
            <p:ph type="body" idx="1"/>
          </p:nvPr>
        </p:nvSpPr>
        <p:spPr/>
        <p:txBody>
          <a:bodyPr/>
          <a:lstStyle/>
          <a:p>
            <a:endParaRPr lang="en-GB"/>
          </a:p>
          <a:p>
            <a:endParaRPr lang="en-GB"/>
          </a:p>
        </p:txBody>
      </p:sp>
      <p:sp>
        <p:nvSpPr>
          <p:cNvPr id="4" name="Slide Number Placeholder 3">
            <a:extLst>
              <a:ext uri="{FF2B5EF4-FFF2-40B4-BE49-F238E27FC236}">
                <a16:creationId xmlns:a16="http://schemas.microsoft.com/office/drawing/2014/main" id="{938ABA34-1816-27AD-081A-31D32B877D7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891AB-06B8-482C-BD15-0CF5CE2852E0}" type="slidenum">
              <a:rPr kumimoji="0" lang="en-GB" sz="1200" b="0" i="0" u="none" strike="noStrike" kern="1200" cap="none" spc="0" normalizeH="0" baseline="0" noProof="0" smtClean="0">
                <a:ln>
                  <a:noFill/>
                </a:ln>
                <a:solidFill>
                  <a:prstClr val="black"/>
                </a:solidFill>
                <a:effectLst/>
                <a:uLnTx/>
                <a:uFillTx/>
                <a:latin typeface="Abadi" panose="020B06040201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415</a:t>
            </a:fld>
            <a:endParaRPr kumimoji="0" lang="en-GB" sz="12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199836334"/>
      </p:ext>
    </p:extLst>
  </p:cSld>
  <p:clrMapOvr>
    <a:masterClrMapping/>
  </p:clrMapOvr>
</p:notes>
</file>

<file path=ppt/notesSlides/notesSlide4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BA6166-BD7A-FA0E-8A80-299DF1FEC9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B6A9CE-B98A-B4B0-5B7A-EDF0E37112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B39950-1465-1AE2-A9B1-A388372E7E39}"/>
              </a:ext>
            </a:extLst>
          </p:cNvPr>
          <p:cNvSpPr>
            <a:spLocks noGrp="1"/>
          </p:cNvSpPr>
          <p:nvPr>
            <p:ph type="body" idx="1"/>
          </p:nvPr>
        </p:nvSpPr>
        <p:spPr/>
        <p:txBody>
          <a:bodyPr/>
          <a:lstStyle/>
          <a:p>
            <a:r>
              <a:rPr lang="en-GB"/>
              <a:t>UCI: https://sustainability.uci.edu/what-is-sustainability/</a:t>
            </a:r>
          </a:p>
        </p:txBody>
      </p:sp>
      <p:sp>
        <p:nvSpPr>
          <p:cNvPr id="4" name="Slide Number Placeholder 3">
            <a:extLst>
              <a:ext uri="{FF2B5EF4-FFF2-40B4-BE49-F238E27FC236}">
                <a16:creationId xmlns:a16="http://schemas.microsoft.com/office/drawing/2014/main" id="{16D98220-8A1B-E627-9EC0-C63F765BE5A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4164516"/>
      </p:ext>
    </p:extLst>
  </p:cSld>
  <p:clrMapOvr>
    <a:masterClrMapping/>
  </p:clrMapOvr>
</p:notes>
</file>

<file path=ppt/notesSlides/notesSlide4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242F42-1E7E-326C-FB74-487306D8AE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1C7708-6A44-5CFA-93CE-21DC4404B6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2727A6-4A17-A6F3-0FC6-4D75B6F29F9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UCI: https://sustainability.uci.edu/what-is-sustainability/</a:t>
            </a:r>
          </a:p>
          <a:p>
            <a:endParaRPr lang="en-US"/>
          </a:p>
        </p:txBody>
      </p:sp>
      <p:sp>
        <p:nvSpPr>
          <p:cNvPr id="4" name="Slide Number Placeholder 3">
            <a:extLst>
              <a:ext uri="{FF2B5EF4-FFF2-40B4-BE49-F238E27FC236}">
                <a16:creationId xmlns:a16="http://schemas.microsoft.com/office/drawing/2014/main" id="{17365E80-3A48-1CF1-DE66-E77D1BA4100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3492604"/>
      </p:ext>
    </p:extLst>
  </p:cSld>
  <p:clrMapOvr>
    <a:masterClrMapping/>
  </p:clrMapOvr>
</p:notes>
</file>

<file path=ppt/notesSlides/notesSlide4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1D8E56-8C44-4E31-938E-3F782FDF0EDB}" type="slidenum">
              <a:rPr lang="en-GB" smtClean="0"/>
              <a:t>418</a:t>
            </a:fld>
            <a:endParaRPr lang="en-GB"/>
          </a:p>
        </p:txBody>
      </p:sp>
    </p:spTree>
    <p:extLst>
      <p:ext uri="{BB962C8B-B14F-4D97-AF65-F5344CB8AC3E}">
        <p14:creationId xmlns:p14="http://schemas.microsoft.com/office/powerpoint/2010/main" val="2007290690"/>
      </p:ext>
    </p:extLst>
  </p:cSld>
  <p:clrMapOvr>
    <a:masterClrMapping/>
  </p:clrMapOvr>
</p:notes>
</file>

<file path=ppt/notesSlides/notesSlide4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44463E-4DA7-3E06-12DC-A65D9F2F4A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7500C0-1F29-367C-A168-31FE487CF5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15DF29-F79E-55C0-2DC1-90EB4A88BE7F}"/>
              </a:ext>
            </a:extLst>
          </p:cNvPr>
          <p:cNvSpPr>
            <a:spLocks noGrp="1"/>
          </p:cNvSpPr>
          <p:nvPr>
            <p:ph type="body" idx="1"/>
          </p:nvPr>
        </p:nvSpPr>
        <p:spPr/>
        <p:txBody>
          <a:bodyPr/>
          <a:lstStyle/>
          <a:p>
            <a:endParaRPr lang="en-GB"/>
          </a:p>
          <a:p>
            <a:endParaRPr lang="en-GB"/>
          </a:p>
        </p:txBody>
      </p:sp>
      <p:sp>
        <p:nvSpPr>
          <p:cNvPr id="4" name="Slide Number Placeholder 3">
            <a:extLst>
              <a:ext uri="{FF2B5EF4-FFF2-40B4-BE49-F238E27FC236}">
                <a16:creationId xmlns:a16="http://schemas.microsoft.com/office/drawing/2014/main" id="{81C914F7-9BFB-7FA2-FE0A-D0D524767EA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891AB-06B8-482C-BD15-0CF5CE2852E0}" type="slidenum">
              <a:rPr kumimoji="0" lang="en-GB" sz="1200" b="0" i="0" u="none" strike="noStrike" kern="1200" cap="none" spc="0" normalizeH="0" baseline="0" noProof="0" smtClean="0">
                <a:ln>
                  <a:noFill/>
                </a:ln>
                <a:solidFill>
                  <a:prstClr val="black"/>
                </a:solidFill>
                <a:effectLst/>
                <a:uLnTx/>
                <a:uFillTx/>
                <a:latin typeface="Abadi" panose="020B06040201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419</a:t>
            </a:fld>
            <a:endParaRPr kumimoji="0" lang="en-GB" sz="12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20027047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1D8E56-8C44-4E31-938E-3F782FDF0EDB}" type="slidenum">
              <a:rPr lang="en-GB" smtClean="0"/>
              <a:t>42</a:t>
            </a:fld>
            <a:endParaRPr lang="en-GB"/>
          </a:p>
        </p:txBody>
      </p:sp>
    </p:spTree>
    <p:extLst>
      <p:ext uri="{BB962C8B-B14F-4D97-AF65-F5344CB8AC3E}">
        <p14:creationId xmlns:p14="http://schemas.microsoft.com/office/powerpoint/2010/main" val="2947869016"/>
      </p:ext>
    </p:extLst>
  </p:cSld>
  <p:clrMapOvr>
    <a:masterClrMapping/>
  </p:clrMapOvr>
</p:notes>
</file>

<file path=ppt/notesSlides/notesSlide4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A7DD1C-536A-0DFF-9FC3-A78AC06BFD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B53AEA-C4AF-C935-7BD3-2B1D941F5C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CB38CB-EF44-3AE0-B32A-C7FAB3A22F45}"/>
              </a:ext>
            </a:extLst>
          </p:cNvPr>
          <p:cNvSpPr>
            <a:spLocks noGrp="1"/>
          </p:cNvSpPr>
          <p:nvPr>
            <p:ph type="body" idx="1"/>
          </p:nvPr>
        </p:nvSpPr>
        <p:spPr/>
        <p:txBody>
          <a:bodyPr/>
          <a:lstStyle/>
          <a:p>
            <a:r>
              <a:rPr lang="en-US"/>
              <a:t>Topgolf - https://www.topgolfcallawaybrands.com/static-files/fdf1c89c-eaa2-43da-9579-1294236ca8ac</a:t>
            </a:r>
          </a:p>
        </p:txBody>
      </p:sp>
      <p:sp>
        <p:nvSpPr>
          <p:cNvPr id="4" name="Slide Number Placeholder 3">
            <a:extLst>
              <a:ext uri="{FF2B5EF4-FFF2-40B4-BE49-F238E27FC236}">
                <a16:creationId xmlns:a16="http://schemas.microsoft.com/office/drawing/2014/main" id="{D920D851-16A3-A4CC-5C92-6DA1E01CAAA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8888356"/>
      </p:ext>
    </p:extLst>
  </p:cSld>
  <p:clrMapOvr>
    <a:masterClrMapping/>
  </p:clrMapOvr>
</p:notes>
</file>

<file path=ppt/notesSlides/notesSlide4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620766-ED90-EF9A-C098-E57B87D091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C0BA30-EE07-48EB-86F1-7E5FF06253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19FABE-86C1-209C-51E8-6E7DE2C9A6E8}"/>
              </a:ext>
            </a:extLst>
          </p:cNvPr>
          <p:cNvSpPr>
            <a:spLocks noGrp="1"/>
          </p:cNvSpPr>
          <p:nvPr>
            <p:ph type="body" idx="1"/>
          </p:nvPr>
        </p:nvSpPr>
        <p:spPr/>
        <p:txBody>
          <a:bodyPr/>
          <a:lstStyle/>
          <a:p>
            <a:r>
              <a:rPr lang="en-US"/>
              <a:t>Topgolf - https://www.topgolfcallawaybrands.com/static-files/fdf1c89c-eaa2-43da-9579-1294236ca8ac</a:t>
            </a:r>
          </a:p>
        </p:txBody>
      </p:sp>
      <p:sp>
        <p:nvSpPr>
          <p:cNvPr id="4" name="Slide Number Placeholder 3">
            <a:extLst>
              <a:ext uri="{FF2B5EF4-FFF2-40B4-BE49-F238E27FC236}">
                <a16:creationId xmlns:a16="http://schemas.microsoft.com/office/drawing/2014/main" id="{C67F38D4-8C1F-C7EC-DF86-4AD9D7BD2FE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9420637"/>
      </p:ext>
    </p:extLst>
  </p:cSld>
  <p:clrMapOvr>
    <a:masterClrMapping/>
  </p:clrMapOvr>
</p:notes>
</file>

<file path=ppt/notesSlides/notesSlide4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1D8E56-8C44-4E31-938E-3F782FDF0EDB}" type="slidenum">
              <a:rPr lang="en-GB" smtClean="0"/>
              <a:t>422</a:t>
            </a:fld>
            <a:endParaRPr lang="en-GB"/>
          </a:p>
        </p:txBody>
      </p:sp>
    </p:spTree>
    <p:extLst>
      <p:ext uri="{BB962C8B-B14F-4D97-AF65-F5344CB8AC3E}">
        <p14:creationId xmlns:p14="http://schemas.microsoft.com/office/powerpoint/2010/main" val="592870756"/>
      </p:ext>
    </p:extLst>
  </p:cSld>
  <p:clrMapOvr>
    <a:masterClrMapping/>
  </p:clrMapOvr>
</p:notes>
</file>

<file path=ppt/notesSlides/notesSlide4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AAC99-60C7-A66E-29C2-7416A02A1A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D07E03-8B07-5C7E-14DE-E08A690D8F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818BFD-63CC-20D7-3CF7-5A29C2D736E9}"/>
              </a:ext>
            </a:extLst>
          </p:cNvPr>
          <p:cNvSpPr>
            <a:spLocks noGrp="1"/>
          </p:cNvSpPr>
          <p:nvPr>
            <p:ph type="body" idx="1"/>
          </p:nvPr>
        </p:nvSpPr>
        <p:spPr/>
        <p:txBody>
          <a:bodyPr/>
          <a:lstStyle/>
          <a:p>
            <a:endParaRPr lang="en-GB"/>
          </a:p>
          <a:p>
            <a:r>
              <a:rPr lang="en-US"/>
              <a:t>https://s23.q4cdn.com/539497486/files/doc_financials/2024/ar/2024-Tractor-Supply-Company-Annual-Report-vFinal.pdf</a:t>
            </a:r>
          </a:p>
          <a:p>
            <a:endParaRPr lang="en-US"/>
          </a:p>
          <a:p>
            <a:r>
              <a:rPr lang="en-US"/>
              <a:t>They will be finalizing and setting their SBTi targets in the fall of 2025 – so no goals right now! </a:t>
            </a:r>
          </a:p>
          <a:p>
            <a:endParaRPr lang="en-GB"/>
          </a:p>
        </p:txBody>
      </p:sp>
      <p:sp>
        <p:nvSpPr>
          <p:cNvPr id="4" name="Slide Number Placeholder 3">
            <a:extLst>
              <a:ext uri="{FF2B5EF4-FFF2-40B4-BE49-F238E27FC236}">
                <a16:creationId xmlns:a16="http://schemas.microsoft.com/office/drawing/2014/main" id="{3EFC75EB-D006-F827-C7F7-B4AF0586CC9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891AB-06B8-482C-BD15-0CF5CE2852E0}" type="slidenum">
              <a:rPr kumimoji="0" lang="en-GB" sz="1200" b="0" i="0" u="none" strike="noStrike" kern="1200" cap="none" spc="0" normalizeH="0" baseline="0" noProof="0" smtClean="0">
                <a:ln>
                  <a:noFill/>
                </a:ln>
                <a:solidFill>
                  <a:prstClr val="black"/>
                </a:solidFill>
                <a:effectLst/>
                <a:uLnTx/>
                <a:uFillTx/>
                <a:latin typeface="Abadi" panose="020B06040201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423</a:t>
            </a:fld>
            <a:endParaRPr kumimoji="0" lang="en-GB" sz="12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1363149449"/>
      </p:ext>
    </p:extLst>
  </p:cSld>
  <p:clrMapOvr>
    <a:masterClrMapping/>
  </p:clrMapOvr>
</p:notes>
</file>

<file path=ppt/notesSlides/notesSlide4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1D8E56-8C44-4E31-938E-3F782FDF0EDB}" type="slidenum">
              <a:rPr lang="en-GB" smtClean="0"/>
              <a:t>424</a:t>
            </a:fld>
            <a:endParaRPr lang="en-GB"/>
          </a:p>
        </p:txBody>
      </p:sp>
    </p:spTree>
    <p:extLst>
      <p:ext uri="{BB962C8B-B14F-4D97-AF65-F5344CB8AC3E}">
        <p14:creationId xmlns:p14="http://schemas.microsoft.com/office/powerpoint/2010/main" val="121932738"/>
      </p:ext>
    </p:extLst>
  </p:cSld>
  <p:clrMapOvr>
    <a:masterClrMapping/>
  </p:clrMapOvr>
</p:notes>
</file>

<file path=ppt/notesSlides/notesSlide4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3EDF30-C110-064B-E5BD-0003B00492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7369C7-5FAE-3FB5-4B70-E456E2B017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C3ADE6-A12B-2A74-C30E-FF769DB7B012}"/>
              </a:ext>
            </a:extLst>
          </p:cNvPr>
          <p:cNvSpPr>
            <a:spLocks noGrp="1"/>
          </p:cNvSpPr>
          <p:nvPr>
            <p:ph type="body" idx="1"/>
          </p:nvPr>
        </p:nvSpPr>
        <p:spPr/>
        <p:txBody>
          <a:bodyPr/>
          <a:lstStyle/>
          <a:p>
            <a:endParaRPr lang="en-GB"/>
          </a:p>
          <a:p>
            <a:endParaRPr lang="en-GB"/>
          </a:p>
        </p:txBody>
      </p:sp>
      <p:sp>
        <p:nvSpPr>
          <p:cNvPr id="4" name="Slide Number Placeholder 3">
            <a:extLst>
              <a:ext uri="{FF2B5EF4-FFF2-40B4-BE49-F238E27FC236}">
                <a16:creationId xmlns:a16="http://schemas.microsoft.com/office/drawing/2014/main" id="{84BC1FFE-6636-4BBF-20CF-F29E7121EFC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891AB-06B8-482C-BD15-0CF5CE2852E0}" type="slidenum">
              <a:rPr kumimoji="0" lang="en-GB" sz="1200" b="0" i="0" u="none" strike="noStrike" kern="1200" cap="none" spc="0" normalizeH="0" baseline="0" noProof="0" smtClean="0">
                <a:ln>
                  <a:noFill/>
                </a:ln>
                <a:solidFill>
                  <a:prstClr val="black"/>
                </a:solidFill>
                <a:effectLst/>
                <a:uLnTx/>
                <a:uFillTx/>
                <a:latin typeface="Abadi" panose="020B06040201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425</a:t>
            </a:fld>
            <a:endParaRPr kumimoji="0" lang="en-GB" sz="12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613464240"/>
      </p:ext>
    </p:extLst>
  </p:cSld>
  <p:clrMapOvr>
    <a:masterClrMapping/>
  </p:clrMapOvr>
</p:notes>
</file>

<file path=ppt/notesSlides/notesSlide4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20CB83-AB3B-3020-0946-A96BC34818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E71735-A7FB-B7DA-5CAD-7E8FC915E8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2BC68C-4BC3-89D9-9D45-52647758EF66}"/>
              </a:ext>
            </a:extLst>
          </p:cNvPr>
          <p:cNvSpPr>
            <a:spLocks noGrp="1"/>
          </p:cNvSpPr>
          <p:nvPr>
            <p:ph type="body" idx="1"/>
          </p:nvPr>
        </p:nvSpPr>
        <p:spPr/>
        <p:txBody>
          <a:bodyPr/>
          <a:lstStyle/>
          <a:p>
            <a:r>
              <a:rPr lang="en-US"/>
              <a:t>Little Rock - https://sustainability.uark.edu/_resources/pdfs/ua-ofs-annual-report-2023.pdf</a:t>
            </a:r>
          </a:p>
        </p:txBody>
      </p:sp>
      <p:sp>
        <p:nvSpPr>
          <p:cNvPr id="4" name="Slide Number Placeholder 3">
            <a:extLst>
              <a:ext uri="{FF2B5EF4-FFF2-40B4-BE49-F238E27FC236}">
                <a16:creationId xmlns:a16="http://schemas.microsoft.com/office/drawing/2014/main" id="{E5440BD3-9D28-4472-ED08-5CC3585B23C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3891626"/>
      </p:ext>
    </p:extLst>
  </p:cSld>
  <p:clrMapOvr>
    <a:masterClrMapping/>
  </p:clrMapOvr>
</p:notes>
</file>

<file path=ppt/notesSlides/notesSlide4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1D9551-9A07-49A9-C021-C72225355E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02E69E-B2F5-9843-AA62-E53D57F111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334DDF-E6C4-203D-2DCD-E7DB9041BEFC}"/>
              </a:ext>
            </a:extLst>
          </p:cNvPr>
          <p:cNvSpPr>
            <a:spLocks noGrp="1"/>
          </p:cNvSpPr>
          <p:nvPr>
            <p:ph type="body" idx="1"/>
          </p:nvPr>
        </p:nvSpPr>
        <p:spPr/>
        <p:txBody>
          <a:bodyPr/>
          <a:lstStyle/>
          <a:p>
            <a:r>
              <a:rPr lang="en-US"/>
              <a:t>Little Rock - https://sustainability.uark.edu/_resources/pdfs/ua-ofs-annual-report-2023.pdf</a:t>
            </a:r>
          </a:p>
        </p:txBody>
      </p:sp>
      <p:sp>
        <p:nvSpPr>
          <p:cNvPr id="4" name="Slide Number Placeholder 3">
            <a:extLst>
              <a:ext uri="{FF2B5EF4-FFF2-40B4-BE49-F238E27FC236}">
                <a16:creationId xmlns:a16="http://schemas.microsoft.com/office/drawing/2014/main" id="{74832B83-9526-A77D-FFC8-F37DB17DBE8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4481740"/>
      </p:ext>
    </p:extLst>
  </p:cSld>
  <p:clrMapOvr>
    <a:masterClrMapping/>
  </p:clrMapOvr>
</p:notes>
</file>

<file path=ppt/notesSlides/notesSlide4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1D8E56-8C44-4E31-938E-3F782FDF0EDB}" type="slidenum">
              <a:rPr lang="en-GB" smtClean="0"/>
              <a:t>428</a:t>
            </a:fld>
            <a:endParaRPr lang="en-GB"/>
          </a:p>
        </p:txBody>
      </p:sp>
    </p:spTree>
    <p:extLst>
      <p:ext uri="{BB962C8B-B14F-4D97-AF65-F5344CB8AC3E}">
        <p14:creationId xmlns:p14="http://schemas.microsoft.com/office/powerpoint/2010/main" val="2137330116"/>
      </p:ext>
    </p:extLst>
  </p:cSld>
  <p:clrMapOvr>
    <a:masterClrMapping/>
  </p:clrMapOvr>
</p:notes>
</file>

<file path=ppt/notesSlides/notesSlide4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23BCE-34FE-981A-8EDC-773743B06C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D52B52-681B-F0D6-48C9-7DE5A70982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04A53A-430D-0177-BABF-C2102D37B41E}"/>
              </a:ext>
            </a:extLst>
          </p:cNvPr>
          <p:cNvSpPr>
            <a:spLocks noGrp="1"/>
          </p:cNvSpPr>
          <p:nvPr>
            <p:ph type="body" idx="1"/>
          </p:nvPr>
        </p:nvSpPr>
        <p:spPr/>
        <p:txBody>
          <a:bodyPr/>
          <a:lstStyle/>
          <a:p>
            <a:endParaRPr lang="en-GB"/>
          </a:p>
          <a:p>
            <a:endParaRPr lang="en-GB"/>
          </a:p>
        </p:txBody>
      </p:sp>
      <p:sp>
        <p:nvSpPr>
          <p:cNvPr id="4" name="Slide Number Placeholder 3">
            <a:extLst>
              <a:ext uri="{FF2B5EF4-FFF2-40B4-BE49-F238E27FC236}">
                <a16:creationId xmlns:a16="http://schemas.microsoft.com/office/drawing/2014/main" id="{BC3657F8-6E79-18A0-B4AC-CA815DD33C9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891AB-06B8-482C-BD15-0CF5CE2852E0}" type="slidenum">
              <a:rPr kumimoji="0" lang="en-GB" sz="1200" b="0" i="0" u="none" strike="noStrike" kern="1200" cap="none" spc="0" normalizeH="0" baseline="0" noProof="0" smtClean="0">
                <a:ln>
                  <a:noFill/>
                </a:ln>
                <a:solidFill>
                  <a:prstClr val="black"/>
                </a:solidFill>
                <a:effectLst/>
                <a:uLnTx/>
                <a:uFillTx/>
                <a:latin typeface="Abadi" panose="020B06040201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429</a:t>
            </a:fld>
            <a:endParaRPr kumimoji="0" lang="en-GB" sz="12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278142995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F238F8-8B77-A61A-7B43-2BB23CB324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D6265E-BB83-7626-BFED-985DB5B2E4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80CE9F-6C4E-6A8B-07FB-A6B8FD958544}"/>
              </a:ext>
            </a:extLst>
          </p:cNvPr>
          <p:cNvSpPr>
            <a:spLocks noGrp="1"/>
          </p:cNvSpPr>
          <p:nvPr>
            <p:ph type="body" idx="1"/>
          </p:nvPr>
        </p:nvSpPr>
        <p:spPr/>
        <p:txBody>
          <a:bodyPr/>
          <a:lstStyle/>
          <a:p>
            <a:endParaRPr lang="en-GB"/>
          </a:p>
          <a:p>
            <a:endParaRPr lang="en-GB"/>
          </a:p>
        </p:txBody>
      </p:sp>
      <p:sp>
        <p:nvSpPr>
          <p:cNvPr id="4" name="Slide Number Placeholder 3">
            <a:extLst>
              <a:ext uri="{FF2B5EF4-FFF2-40B4-BE49-F238E27FC236}">
                <a16:creationId xmlns:a16="http://schemas.microsoft.com/office/drawing/2014/main" id="{7D3DC962-C4AF-DD6F-F981-D75F0257056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891AB-06B8-482C-BD15-0CF5CE2852E0}" type="slidenum">
              <a:rPr kumimoji="0" lang="en-GB" sz="1200" b="0" i="0" u="none" strike="noStrike" kern="1200" cap="none" spc="0" normalizeH="0" baseline="0" noProof="0" smtClean="0">
                <a:ln>
                  <a:noFill/>
                </a:ln>
                <a:solidFill>
                  <a:prstClr val="black"/>
                </a:solidFill>
                <a:effectLst/>
                <a:uLnTx/>
                <a:uFillTx/>
                <a:latin typeface="Abadi" panose="020B06040201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2071694805"/>
      </p:ext>
    </p:extLst>
  </p:cSld>
  <p:clrMapOvr>
    <a:masterClrMapping/>
  </p:clrMapOvr>
</p:notes>
</file>

<file path=ppt/notesSlides/notesSlide4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F8B578-F3BF-6E26-DF6D-292C2B97C4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E9139A-3EF3-81EE-FFBB-1349360C19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B85A90-022B-D376-AF8C-34C11DA347B6}"/>
              </a:ext>
            </a:extLst>
          </p:cNvPr>
          <p:cNvSpPr>
            <a:spLocks noGrp="1"/>
          </p:cNvSpPr>
          <p:nvPr>
            <p:ph type="body" idx="1"/>
          </p:nvPr>
        </p:nvSpPr>
        <p:spPr/>
        <p:txBody>
          <a:bodyPr/>
          <a:lstStyle/>
          <a:p>
            <a:r>
              <a:rPr lang="en-US"/>
              <a:t>UC Berkeley - https://sustainability.berkeley.edu/sites/default/files/uc_berkeley_sustainability_plan_2020_1.pdf</a:t>
            </a:r>
          </a:p>
          <a:p>
            <a:endParaRPr lang="en-GB"/>
          </a:p>
        </p:txBody>
      </p:sp>
      <p:sp>
        <p:nvSpPr>
          <p:cNvPr id="4" name="Slide Number Placeholder 3">
            <a:extLst>
              <a:ext uri="{FF2B5EF4-FFF2-40B4-BE49-F238E27FC236}">
                <a16:creationId xmlns:a16="http://schemas.microsoft.com/office/drawing/2014/main" id="{85E11238-2006-4227-C5B3-647DF0018AA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1532491"/>
      </p:ext>
    </p:extLst>
  </p:cSld>
  <p:clrMapOvr>
    <a:masterClrMapping/>
  </p:clrMapOvr>
</p:notes>
</file>

<file path=ppt/notesSlides/notesSlide4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BD2937-5FE2-0AE1-9D99-E4B4215B69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E670C0-CD47-5B65-EBA9-CA00DA16CC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6473F7-6027-0D4D-8114-D4031CEC91FD}"/>
              </a:ext>
            </a:extLst>
          </p:cNvPr>
          <p:cNvSpPr>
            <a:spLocks noGrp="1"/>
          </p:cNvSpPr>
          <p:nvPr>
            <p:ph type="body" idx="1"/>
          </p:nvPr>
        </p:nvSpPr>
        <p:spPr/>
        <p:txBody>
          <a:bodyPr/>
          <a:lstStyle/>
          <a:p>
            <a:r>
              <a:rPr lang="en-US"/>
              <a:t>UC Berkeley - https://sustainability.berkeley.edu/sites/default/files/uc_berkeley_sustainability_plan_2020_1.pdf</a:t>
            </a:r>
          </a:p>
          <a:p>
            <a:endParaRPr lang="en-GB"/>
          </a:p>
        </p:txBody>
      </p:sp>
      <p:sp>
        <p:nvSpPr>
          <p:cNvPr id="4" name="Slide Number Placeholder 3">
            <a:extLst>
              <a:ext uri="{FF2B5EF4-FFF2-40B4-BE49-F238E27FC236}">
                <a16:creationId xmlns:a16="http://schemas.microsoft.com/office/drawing/2014/main" id="{98CD5D93-5382-44E2-818F-06E25569D9C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3183930"/>
      </p:ext>
    </p:extLst>
  </p:cSld>
  <p:clrMapOvr>
    <a:masterClrMapping/>
  </p:clrMapOvr>
</p:notes>
</file>

<file path=ppt/notesSlides/notesSlide4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5AD213-D840-3408-79B4-95306E30E1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CA845B-F1C6-584F-8351-3E9845A465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D5A38A-D57E-C094-178F-BA13C0DB4093}"/>
              </a:ext>
            </a:extLst>
          </p:cNvPr>
          <p:cNvSpPr>
            <a:spLocks noGrp="1"/>
          </p:cNvSpPr>
          <p:nvPr>
            <p:ph type="body" idx="1"/>
          </p:nvPr>
        </p:nvSpPr>
        <p:spPr/>
        <p:txBody>
          <a:bodyPr/>
          <a:lstStyle/>
          <a:p>
            <a:r>
              <a:rPr lang="en-US"/>
              <a:t>UC Berkeley - https://sustainability.berkeley.edu/sites/default/files/uc_berkeley_sustainability_plan_2020_1.pdf</a:t>
            </a:r>
          </a:p>
          <a:p>
            <a:endParaRPr lang="en-GB"/>
          </a:p>
        </p:txBody>
      </p:sp>
      <p:sp>
        <p:nvSpPr>
          <p:cNvPr id="4" name="Slide Number Placeholder 3">
            <a:extLst>
              <a:ext uri="{FF2B5EF4-FFF2-40B4-BE49-F238E27FC236}">
                <a16:creationId xmlns:a16="http://schemas.microsoft.com/office/drawing/2014/main" id="{5999645F-05AC-AFB3-A476-79F0CCC18C1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7440050"/>
      </p:ext>
    </p:extLst>
  </p:cSld>
  <p:clrMapOvr>
    <a:masterClrMapping/>
  </p:clrMapOvr>
</p:notes>
</file>

<file path=ppt/notesSlides/notesSlide4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1D8E56-8C44-4E31-938E-3F782FDF0EDB}" type="slidenum">
              <a:rPr lang="en-GB" smtClean="0"/>
              <a:t>433</a:t>
            </a:fld>
            <a:endParaRPr lang="en-GB"/>
          </a:p>
        </p:txBody>
      </p:sp>
    </p:spTree>
    <p:extLst>
      <p:ext uri="{BB962C8B-B14F-4D97-AF65-F5344CB8AC3E}">
        <p14:creationId xmlns:p14="http://schemas.microsoft.com/office/powerpoint/2010/main" val="802307016"/>
      </p:ext>
    </p:extLst>
  </p:cSld>
  <p:clrMapOvr>
    <a:masterClrMapping/>
  </p:clrMapOvr>
</p:notes>
</file>

<file path=ppt/notesSlides/notesSlide4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D6D49A-67F9-E17E-C4B8-96EF1C874E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5C5822-A5F6-F2A7-2343-D4198444F5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2CAC5D-4B35-4EF7-424D-1D8CEF7C7A21}"/>
              </a:ext>
            </a:extLst>
          </p:cNvPr>
          <p:cNvSpPr>
            <a:spLocks noGrp="1"/>
          </p:cNvSpPr>
          <p:nvPr>
            <p:ph type="body" idx="1"/>
          </p:nvPr>
        </p:nvSpPr>
        <p:spPr/>
        <p:txBody>
          <a:bodyPr/>
          <a:lstStyle/>
          <a:p>
            <a:endParaRPr lang="en-GB"/>
          </a:p>
          <a:p>
            <a:endParaRPr lang="en-GB"/>
          </a:p>
        </p:txBody>
      </p:sp>
      <p:sp>
        <p:nvSpPr>
          <p:cNvPr id="4" name="Slide Number Placeholder 3">
            <a:extLst>
              <a:ext uri="{FF2B5EF4-FFF2-40B4-BE49-F238E27FC236}">
                <a16:creationId xmlns:a16="http://schemas.microsoft.com/office/drawing/2014/main" id="{740CA1F8-BE17-32A2-39BD-51B7D8A5F84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891AB-06B8-482C-BD15-0CF5CE2852E0}" type="slidenum">
              <a:rPr kumimoji="0" lang="en-GB" sz="1200" b="0" i="0" u="none" strike="noStrike" kern="1200" cap="none" spc="0" normalizeH="0" baseline="0" noProof="0" smtClean="0">
                <a:ln>
                  <a:noFill/>
                </a:ln>
                <a:solidFill>
                  <a:prstClr val="black"/>
                </a:solidFill>
                <a:effectLst/>
                <a:uLnTx/>
                <a:uFillTx/>
                <a:latin typeface="Abadi" panose="020B06040201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434</a:t>
            </a:fld>
            <a:endParaRPr kumimoji="0" lang="en-GB" sz="12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267795194"/>
      </p:ext>
    </p:extLst>
  </p:cSld>
  <p:clrMapOvr>
    <a:masterClrMapping/>
  </p:clrMapOvr>
</p:notes>
</file>

<file path=ppt/notesSlides/notesSlide4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ACF4EE-CD64-D385-DAEE-2EEE056F87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4D8B4E-A6B7-12D9-837F-2BFA80AB45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45F38D-F0E3-AF6C-CE36-8DC33A5AC0BB}"/>
              </a:ext>
            </a:extLst>
          </p:cNvPr>
          <p:cNvSpPr>
            <a:spLocks noGrp="1"/>
          </p:cNvSpPr>
          <p:nvPr>
            <p:ph type="body" idx="1"/>
          </p:nvPr>
        </p:nvSpPr>
        <p:spPr/>
        <p:txBody>
          <a:bodyPr/>
          <a:lstStyle/>
          <a:p>
            <a:r>
              <a:rPr lang="en-US"/>
              <a:t>United Airlines - https://corporateimpact.united.com/community/</a:t>
            </a:r>
          </a:p>
        </p:txBody>
      </p:sp>
      <p:sp>
        <p:nvSpPr>
          <p:cNvPr id="4" name="Slide Number Placeholder 3">
            <a:extLst>
              <a:ext uri="{FF2B5EF4-FFF2-40B4-BE49-F238E27FC236}">
                <a16:creationId xmlns:a16="http://schemas.microsoft.com/office/drawing/2014/main" id="{9A88D56F-439B-B39F-BD89-EFD0006D75B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8312557"/>
      </p:ext>
    </p:extLst>
  </p:cSld>
  <p:clrMapOvr>
    <a:masterClrMapping/>
  </p:clrMapOvr>
</p:notes>
</file>

<file path=ppt/notesSlides/notesSlide4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F51510-24A3-E921-369A-15C4EDE60E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A17CE9-39DA-2C18-4F0F-61680E39F3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C90DD7-13D3-B682-DB4B-2976C5CE96CB}"/>
              </a:ext>
            </a:extLst>
          </p:cNvPr>
          <p:cNvSpPr>
            <a:spLocks noGrp="1"/>
          </p:cNvSpPr>
          <p:nvPr>
            <p:ph type="body" idx="1"/>
          </p:nvPr>
        </p:nvSpPr>
        <p:spPr/>
        <p:txBody>
          <a:bodyPr/>
          <a:lstStyle/>
          <a:p>
            <a:r>
              <a:rPr lang="en-US"/>
              <a:t>United Airlines - https://corporateimpact.united.com/community/</a:t>
            </a:r>
          </a:p>
        </p:txBody>
      </p:sp>
      <p:sp>
        <p:nvSpPr>
          <p:cNvPr id="4" name="Slide Number Placeholder 3">
            <a:extLst>
              <a:ext uri="{FF2B5EF4-FFF2-40B4-BE49-F238E27FC236}">
                <a16:creationId xmlns:a16="http://schemas.microsoft.com/office/drawing/2014/main" id="{98CEF418-4D25-7BDA-33AF-BBAF4C54C99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2810942"/>
      </p:ext>
    </p:extLst>
  </p:cSld>
  <p:clrMapOvr>
    <a:masterClrMapping/>
  </p:clrMapOvr>
</p:notes>
</file>

<file path=ppt/notesSlides/notesSlide4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1D8E56-8C44-4E31-938E-3F782FDF0EDB}" type="slidenum">
              <a:rPr lang="en-GB" smtClean="0"/>
              <a:t>437</a:t>
            </a:fld>
            <a:endParaRPr lang="en-GB"/>
          </a:p>
        </p:txBody>
      </p:sp>
    </p:spTree>
    <p:extLst>
      <p:ext uri="{BB962C8B-B14F-4D97-AF65-F5344CB8AC3E}">
        <p14:creationId xmlns:p14="http://schemas.microsoft.com/office/powerpoint/2010/main" val="1616364796"/>
      </p:ext>
    </p:extLst>
  </p:cSld>
  <p:clrMapOvr>
    <a:masterClrMapping/>
  </p:clrMapOvr>
</p:notes>
</file>

<file path=ppt/notesSlides/notesSlide4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185DCB-19AE-D63E-FBEF-9498CB28B0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4D4F56-FFAB-3328-20D8-DF9D6A6827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07832C-3735-F469-37C9-C78A9B21947A}"/>
              </a:ext>
            </a:extLst>
          </p:cNvPr>
          <p:cNvSpPr>
            <a:spLocks noGrp="1"/>
          </p:cNvSpPr>
          <p:nvPr>
            <p:ph type="body" idx="1"/>
          </p:nvPr>
        </p:nvSpPr>
        <p:spPr/>
        <p:txBody>
          <a:bodyPr/>
          <a:lstStyle/>
          <a:p>
            <a:endParaRPr lang="en-GB"/>
          </a:p>
          <a:p>
            <a:endParaRPr lang="en-GB"/>
          </a:p>
        </p:txBody>
      </p:sp>
      <p:sp>
        <p:nvSpPr>
          <p:cNvPr id="4" name="Slide Number Placeholder 3">
            <a:extLst>
              <a:ext uri="{FF2B5EF4-FFF2-40B4-BE49-F238E27FC236}">
                <a16:creationId xmlns:a16="http://schemas.microsoft.com/office/drawing/2014/main" id="{0DC2CECB-80FE-28B6-DFF3-DDE3732E67A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891AB-06B8-482C-BD15-0CF5CE2852E0}" type="slidenum">
              <a:rPr kumimoji="0" lang="en-GB" sz="1200" b="0" i="0" u="none" strike="noStrike" kern="1200" cap="none" spc="0" normalizeH="0" baseline="0" noProof="0" smtClean="0">
                <a:ln>
                  <a:noFill/>
                </a:ln>
                <a:solidFill>
                  <a:prstClr val="black"/>
                </a:solidFill>
                <a:effectLst/>
                <a:uLnTx/>
                <a:uFillTx/>
                <a:latin typeface="Abadi" panose="020B06040201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438</a:t>
            </a:fld>
            <a:endParaRPr kumimoji="0" lang="en-GB" sz="12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188661476"/>
      </p:ext>
    </p:extLst>
  </p:cSld>
  <p:clrMapOvr>
    <a:masterClrMapping/>
  </p:clrMapOvr>
</p:notes>
</file>

<file path=ppt/notesSlides/notesSlide4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1D8E56-8C44-4E31-938E-3F782FDF0EDB}" type="slidenum">
              <a:rPr lang="en-GB" smtClean="0"/>
              <a:t>439</a:t>
            </a:fld>
            <a:endParaRPr lang="en-GB"/>
          </a:p>
        </p:txBody>
      </p:sp>
    </p:spTree>
    <p:extLst>
      <p:ext uri="{BB962C8B-B14F-4D97-AF65-F5344CB8AC3E}">
        <p14:creationId xmlns:p14="http://schemas.microsoft.com/office/powerpoint/2010/main" val="28039916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BB1618-40CE-ABDA-237F-692F463BED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C05EC6-5A4C-F84A-8E9A-E10C96376E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FA1220-98DE-979C-722E-514BD47CDDED}"/>
              </a:ext>
            </a:extLst>
          </p:cNvPr>
          <p:cNvSpPr>
            <a:spLocks noGrp="1"/>
          </p:cNvSpPr>
          <p:nvPr>
            <p:ph type="body" idx="1"/>
          </p:nvPr>
        </p:nvSpPr>
        <p:spPr/>
        <p:txBody>
          <a:bodyPr/>
          <a:lstStyle/>
          <a:p>
            <a:r>
              <a:rPr lang="en-US"/>
              <a:t>Owned by BP Oil: </a:t>
            </a:r>
            <a:r>
              <a:rPr lang="en-US">
                <a:hlinkClick r:id="rId3"/>
              </a:rPr>
              <a:t>https://www.bp.com/content/dam/bp/business-sites/en/global/corporate/pdfs/sustainability/group-reports/bp-sustainability-report-2024.pdf</a:t>
            </a:r>
            <a:r>
              <a:rPr lang="en-US"/>
              <a:t> </a:t>
            </a:r>
          </a:p>
        </p:txBody>
      </p:sp>
      <p:sp>
        <p:nvSpPr>
          <p:cNvPr id="4" name="Slide Number Placeholder 3">
            <a:extLst>
              <a:ext uri="{FF2B5EF4-FFF2-40B4-BE49-F238E27FC236}">
                <a16:creationId xmlns:a16="http://schemas.microsoft.com/office/drawing/2014/main" id="{4F5FA4EE-EBFA-F9FB-A48B-D02145B74E0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0519987"/>
      </p:ext>
    </p:extLst>
  </p:cSld>
  <p:clrMapOvr>
    <a:masterClrMapping/>
  </p:clrMapOvr>
</p:notes>
</file>

<file path=ppt/notesSlides/notesSlide4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8435ED-CFF8-BCFD-DDE7-70BF3FFF36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E12EBA-C4AF-D1B7-EF62-5479029691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5971A2-5F72-36EB-B34A-580E5D023A81}"/>
              </a:ext>
            </a:extLst>
          </p:cNvPr>
          <p:cNvSpPr>
            <a:spLocks noGrp="1"/>
          </p:cNvSpPr>
          <p:nvPr>
            <p:ph type="body" idx="1"/>
          </p:nvPr>
        </p:nvSpPr>
        <p:spPr/>
        <p:txBody>
          <a:bodyPr/>
          <a:lstStyle/>
          <a:p>
            <a:endParaRPr lang="en-GB"/>
          </a:p>
          <a:p>
            <a:endParaRPr lang="en-GB"/>
          </a:p>
        </p:txBody>
      </p:sp>
      <p:sp>
        <p:nvSpPr>
          <p:cNvPr id="4" name="Slide Number Placeholder 3">
            <a:extLst>
              <a:ext uri="{FF2B5EF4-FFF2-40B4-BE49-F238E27FC236}">
                <a16:creationId xmlns:a16="http://schemas.microsoft.com/office/drawing/2014/main" id="{13B0E49A-DEE8-A040-242E-CE1DC8D4EAA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891AB-06B8-482C-BD15-0CF5CE2852E0}" type="slidenum">
              <a:rPr kumimoji="0" lang="en-GB" sz="1200" b="0" i="0" u="none" strike="noStrike" kern="1200" cap="none" spc="0" normalizeH="0" baseline="0" noProof="0" smtClean="0">
                <a:ln>
                  <a:noFill/>
                </a:ln>
                <a:solidFill>
                  <a:prstClr val="black"/>
                </a:solidFill>
                <a:effectLst/>
                <a:uLnTx/>
                <a:uFillTx/>
                <a:latin typeface="Abadi" panose="020B06040201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440</a:t>
            </a:fld>
            <a:endParaRPr kumimoji="0" lang="en-GB" sz="12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2461409175"/>
      </p:ext>
    </p:extLst>
  </p:cSld>
  <p:clrMapOvr>
    <a:masterClrMapping/>
  </p:clrMapOvr>
</p:notes>
</file>

<file path=ppt/notesSlides/notesSlide4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844E41-ABBF-4D0B-E7C9-64C7328DB2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E1F8F6-B1DA-4E44-093A-077E3D2E0F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DC5929-8CE6-5079-736A-3D089E2916E4}"/>
              </a:ext>
            </a:extLst>
          </p:cNvPr>
          <p:cNvSpPr>
            <a:spLocks noGrp="1"/>
          </p:cNvSpPr>
          <p:nvPr>
            <p:ph type="body" idx="1"/>
          </p:nvPr>
        </p:nvSpPr>
        <p:spPr/>
        <p:txBody>
          <a:bodyPr/>
          <a:lstStyle/>
          <a:p>
            <a:r>
              <a:rPr lang="en-US"/>
              <a:t>Vizient: https://www.vizientinc.com/newsroom/news-releases/2022/vizient-joins-biden-administration-pledge-to-decarbonize-health-care-sector</a:t>
            </a:r>
          </a:p>
        </p:txBody>
      </p:sp>
      <p:sp>
        <p:nvSpPr>
          <p:cNvPr id="4" name="Slide Number Placeholder 3">
            <a:extLst>
              <a:ext uri="{FF2B5EF4-FFF2-40B4-BE49-F238E27FC236}">
                <a16:creationId xmlns:a16="http://schemas.microsoft.com/office/drawing/2014/main" id="{F53AC094-C846-624A-B585-814BE476A88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5802908"/>
      </p:ext>
    </p:extLst>
  </p:cSld>
  <p:clrMapOvr>
    <a:masterClrMapping/>
  </p:clrMapOvr>
</p:notes>
</file>

<file path=ppt/notesSlides/notesSlide4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1D8E56-8C44-4E31-938E-3F782FDF0EDB}" type="slidenum">
              <a:rPr lang="en-GB" smtClean="0"/>
              <a:t>442</a:t>
            </a:fld>
            <a:endParaRPr lang="en-GB"/>
          </a:p>
        </p:txBody>
      </p:sp>
    </p:spTree>
    <p:extLst>
      <p:ext uri="{BB962C8B-B14F-4D97-AF65-F5344CB8AC3E}">
        <p14:creationId xmlns:p14="http://schemas.microsoft.com/office/powerpoint/2010/main" val="308641809"/>
      </p:ext>
    </p:extLst>
  </p:cSld>
  <p:clrMapOvr>
    <a:masterClrMapping/>
  </p:clrMapOvr>
</p:notes>
</file>

<file path=ppt/notesSlides/notesSlide4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12B75E-57FB-86BE-B560-A76C766616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230BC2-C7CC-8A59-C7B9-0422BF410A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B01FED-F0B7-81E6-7C91-F86F6D68413C}"/>
              </a:ext>
            </a:extLst>
          </p:cNvPr>
          <p:cNvSpPr>
            <a:spLocks noGrp="1"/>
          </p:cNvSpPr>
          <p:nvPr>
            <p:ph type="body" idx="1"/>
          </p:nvPr>
        </p:nvSpPr>
        <p:spPr/>
        <p:txBody>
          <a:bodyPr/>
          <a:lstStyle/>
          <a:p>
            <a:endParaRPr lang="en-GB"/>
          </a:p>
          <a:p>
            <a:endParaRPr lang="en-GB"/>
          </a:p>
        </p:txBody>
      </p:sp>
      <p:sp>
        <p:nvSpPr>
          <p:cNvPr id="4" name="Slide Number Placeholder 3">
            <a:extLst>
              <a:ext uri="{FF2B5EF4-FFF2-40B4-BE49-F238E27FC236}">
                <a16:creationId xmlns:a16="http://schemas.microsoft.com/office/drawing/2014/main" id="{7914284F-7047-D717-FC04-A496CBFB0B1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891AB-06B8-482C-BD15-0CF5CE2852E0}" type="slidenum">
              <a:rPr kumimoji="0" lang="en-GB" sz="1200" b="0" i="0" u="none" strike="noStrike" kern="1200" cap="none" spc="0" normalizeH="0" baseline="0" noProof="0" smtClean="0">
                <a:ln>
                  <a:noFill/>
                </a:ln>
                <a:solidFill>
                  <a:prstClr val="black"/>
                </a:solidFill>
                <a:effectLst/>
                <a:uLnTx/>
                <a:uFillTx/>
                <a:latin typeface="Abadi" panose="020B06040201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443</a:t>
            </a:fld>
            <a:endParaRPr kumimoji="0" lang="en-GB" sz="12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3418064838"/>
      </p:ext>
    </p:extLst>
  </p:cSld>
  <p:clrMapOvr>
    <a:masterClrMapping/>
  </p:clrMapOvr>
</p:notes>
</file>

<file path=ppt/notesSlides/notesSlide4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B37F3B-36AC-E248-9318-65DD0ED038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85FDE7-C371-622E-98DF-4FC91173B2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B73138-50F8-5CC6-3789-CB24C81BDE06}"/>
              </a:ext>
            </a:extLst>
          </p:cNvPr>
          <p:cNvSpPr>
            <a:spLocks noGrp="1"/>
          </p:cNvSpPr>
          <p:nvPr>
            <p:ph type="body" idx="1"/>
          </p:nvPr>
        </p:nvSpPr>
        <p:spPr/>
        <p:txBody>
          <a:bodyPr/>
          <a:lstStyle/>
          <a:p>
            <a:r>
              <a:rPr lang="en-US"/>
              <a:t>Wakefern - https://www2.wakefern.com/social-responsibility/sustainability/</a:t>
            </a:r>
          </a:p>
        </p:txBody>
      </p:sp>
      <p:sp>
        <p:nvSpPr>
          <p:cNvPr id="4" name="Slide Number Placeholder 3">
            <a:extLst>
              <a:ext uri="{FF2B5EF4-FFF2-40B4-BE49-F238E27FC236}">
                <a16:creationId xmlns:a16="http://schemas.microsoft.com/office/drawing/2014/main" id="{BA11688C-79C9-64C8-E2BA-FCFC959816A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6384125"/>
      </p:ext>
    </p:extLst>
  </p:cSld>
  <p:clrMapOvr>
    <a:masterClrMapping/>
  </p:clrMapOvr>
</p:notes>
</file>

<file path=ppt/notesSlides/notesSlide4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C9AA4C-2355-85A3-3F35-7940EA525A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D775A4-E236-4A5B-6D0A-7891836833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415DC3-7AB6-6BBC-C763-8FB1C069286C}"/>
              </a:ext>
            </a:extLst>
          </p:cNvPr>
          <p:cNvSpPr>
            <a:spLocks noGrp="1"/>
          </p:cNvSpPr>
          <p:nvPr>
            <p:ph type="body" idx="1"/>
          </p:nvPr>
        </p:nvSpPr>
        <p:spPr/>
        <p:txBody>
          <a:bodyPr/>
          <a:lstStyle/>
          <a:p>
            <a:r>
              <a:rPr lang="en-US"/>
              <a:t>Wakefern - https://www2.wakefern.com/social-responsibility/sustainability/</a:t>
            </a:r>
          </a:p>
        </p:txBody>
      </p:sp>
      <p:sp>
        <p:nvSpPr>
          <p:cNvPr id="4" name="Slide Number Placeholder 3">
            <a:extLst>
              <a:ext uri="{FF2B5EF4-FFF2-40B4-BE49-F238E27FC236}">
                <a16:creationId xmlns:a16="http://schemas.microsoft.com/office/drawing/2014/main" id="{ABB30837-7F12-C1ED-A35B-30423405745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4135326"/>
      </p:ext>
    </p:extLst>
  </p:cSld>
  <p:clrMapOvr>
    <a:masterClrMapping/>
  </p:clrMapOvr>
</p:notes>
</file>

<file path=ppt/notesSlides/notesSlide4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1D8E56-8C44-4E31-938E-3F782FDF0EDB}" type="slidenum">
              <a:rPr lang="en-GB" smtClean="0"/>
              <a:t>446</a:t>
            </a:fld>
            <a:endParaRPr lang="en-GB"/>
          </a:p>
        </p:txBody>
      </p:sp>
    </p:spTree>
    <p:extLst>
      <p:ext uri="{BB962C8B-B14F-4D97-AF65-F5344CB8AC3E}">
        <p14:creationId xmlns:p14="http://schemas.microsoft.com/office/powerpoint/2010/main" val="2988104414"/>
      </p:ext>
    </p:extLst>
  </p:cSld>
  <p:clrMapOvr>
    <a:masterClrMapping/>
  </p:clrMapOvr>
</p:notes>
</file>

<file path=ppt/notesSlides/notesSlide4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7876C9-8114-A375-8170-5CD73DA58F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1E844E-D49C-77AF-DCC2-2F523AD40A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C1CA3C-D852-59EF-4080-4AF51ECD336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F2E3D533-561E-1820-27AE-465549EF687C}"/>
              </a:ext>
            </a:extLst>
          </p:cNvPr>
          <p:cNvSpPr>
            <a:spLocks noGrp="1"/>
          </p:cNvSpPr>
          <p:nvPr>
            <p:ph type="sldNum" sz="quarter" idx="5"/>
          </p:nvPr>
        </p:nvSpPr>
        <p:spPr/>
        <p:txBody>
          <a:bodyPr/>
          <a:lstStyle/>
          <a:p>
            <a:fld id="{731D8E56-8C44-4E31-938E-3F782FDF0EDB}" type="slidenum">
              <a:rPr lang="en-GB" smtClean="0"/>
              <a:t>447</a:t>
            </a:fld>
            <a:endParaRPr lang="en-GB"/>
          </a:p>
        </p:txBody>
      </p:sp>
    </p:spTree>
    <p:extLst>
      <p:ext uri="{BB962C8B-B14F-4D97-AF65-F5344CB8AC3E}">
        <p14:creationId xmlns:p14="http://schemas.microsoft.com/office/powerpoint/2010/main" val="119004040"/>
      </p:ext>
    </p:extLst>
  </p:cSld>
  <p:clrMapOvr>
    <a:masterClrMapping/>
  </p:clrMapOvr>
</p:notes>
</file>

<file path=ppt/notesSlides/notesSlide4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C33ACC-1C92-4B19-C514-2439ED5AAC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4927AB-7DE4-0118-1733-3D8D4652E1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F9AD9A-5608-39CB-2DF0-BF21966B4681}"/>
              </a:ext>
            </a:extLst>
          </p:cNvPr>
          <p:cNvSpPr>
            <a:spLocks noGrp="1"/>
          </p:cNvSpPr>
          <p:nvPr>
            <p:ph type="body" idx="1"/>
          </p:nvPr>
        </p:nvSpPr>
        <p:spPr/>
        <p:txBody>
          <a:bodyPr/>
          <a:lstStyle/>
          <a:p>
            <a:r>
              <a:rPr lang="en-US"/>
              <a:t>Walmart - https://corporate.walmart.com/purpose/esgreport</a:t>
            </a:r>
          </a:p>
          <a:p>
            <a:r>
              <a:rPr lang="en-US"/>
              <a:t>https://corporate.walmart.com/content/dam/corporate/documents/purpose/environmental-social-and-governance-report-archive/walmart-fy2022-esg-summary.pdf</a:t>
            </a:r>
          </a:p>
          <a:p>
            <a:endParaRPr lang="en-US"/>
          </a:p>
          <a:p>
            <a:r>
              <a:rPr lang="en-US"/>
              <a:t>MAY 2025: https://corporate.walmart.com/purpose/esgreport/esg-approach</a:t>
            </a:r>
          </a:p>
        </p:txBody>
      </p:sp>
      <p:sp>
        <p:nvSpPr>
          <p:cNvPr id="4" name="Slide Number Placeholder 3">
            <a:extLst>
              <a:ext uri="{FF2B5EF4-FFF2-40B4-BE49-F238E27FC236}">
                <a16:creationId xmlns:a16="http://schemas.microsoft.com/office/drawing/2014/main" id="{3A2923AF-9370-DF7D-7395-EA539692B08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8927965"/>
      </p:ext>
    </p:extLst>
  </p:cSld>
  <p:clrMapOvr>
    <a:masterClrMapping/>
  </p:clrMapOvr>
</p:notes>
</file>

<file path=ppt/notesSlides/notesSlide4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7DE4F4-F2DC-7DD9-B122-90697932C9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032AF1-417E-4054-0495-DDD0EE8A11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B5D394-3396-620A-89A0-9A03B0AEFD20}"/>
              </a:ext>
            </a:extLst>
          </p:cNvPr>
          <p:cNvSpPr>
            <a:spLocks noGrp="1"/>
          </p:cNvSpPr>
          <p:nvPr>
            <p:ph type="body" idx="1"/>
          </p:nvPr>
        </p:nvSpPr>
        <p:spPr/>
        <p:txBody>
          <a:bodyPr/>
          <a:lstStyle/>
          <a:p>
            <a:r>
              <a:rPr lang="en-US"/>
              <a:t>Walmart - https://corporate.walmart.com/purpose/esgreport</a:t>
            </a:r>
          </a:p>
          <a:p>
            <a:r>
              <a:rPr lang="en-US"/>
              <a:t>https://corporate.walmart.com/content/dam/corporate/documents/purpose/environmental-social-and-governance-report-archive/walmart-fy2022-esg-summary.pdf</a:t>
            </a:r>
          </a:p>
          <a:p>
            <a:endParaRPr lang="en-US"/>
          </a:p>
          <a:p>
            <a:r>
              <a:rPr lang="en-US"/>
              <a:t>MAY 2025: https://corporate.walmart.com/purpose/esgreport/esg-approach</a:t>
            </a:r>
          </a:p>
        </p:txBody>
      </p:sp>
      <p:sp>
        <p:nvSpPr>
          <p:cNvPr id="4" name="Slide Number Placeholder 3">
            <a:extLst>
              <a:ext uri="{FF2B5EF4-FFF2-40B4-BE49-F238E27FC236}">
                <a16:creationId xmlns:a16="http://schemas.microsoft.com/office/drawing/2014/main" id="{B83EEB09-99B3-725A-F7EA-F5EE9DC93AD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9827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1D8E56-8C44-4E31-938E-3F782FDF0EDB}" type="slidenum">
              <a:rPr lang="en-GB" smtClean="0"/>
              <a:t>45</a:t>
            </a:fld>
            <a:endParaRPr lang="en-GB"/>
          </a:p>
        </p:txBody>
      </p:sp>
    </p:spTree>
    <p:extLst>
      <p:ext uri="{BB962C8B-B14F-4D97-AF65-F5344CB8AC3E}">
        <p14:creationId xmlns:p14="http://schemas.microsoft.com/office/powerpoint/2010/main" val="606451521"/>
      </p:ext>
    </p:extLst>
  </p:cSld>
  <p:clrMapOvr>
    <a:masterClrMapping/>
  </p:clrMapOvr>
</p:notes>
</file>

<file path=ppt/notesSlides/notesSlide4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1C6EBE-AAF5-8476-B94C-DF3E008217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1421C9-2256-AD0C-E7F4-6D593E86F1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BE8E5E-D52D-94EF-4C69-F80652BAAE5F}"/>
              </a:ext>
            </a:extLst>
          </p:cNvPr>
          <p:cNvSpPr>
            <a:spLocks noGrp="1"/>
          </p:cNvSpPr>
          <p:nvPr>
            <p:ph type="body" idx="1"/>
          </p:nvPr>
        </p:nvSpPr>
        <p:spPr/>
        <p:txBody>
          <a:bodyPr/>
          <a:lstStyle/>
          <a:p>
            <a:r>
              <a:rPr lang="en-US"/>
              <a:t>Walmart - https://corporate.walmart.com/purpose/esgreport</a:t>
            </a:r>
          </a:p>
          <a:p>
            <a:r>
              <a:rPr lang="en-US"/>
              <a:t>https://corporate.walmart.com/content/dam/corporate/documents/purpose/environmental-social-and-governance-report-archive/walmart-fy2022-esg-summary.pdf</a:t>
            </a:r>
          </a:p>
          <a:p>
            <a:endParaRPr lang="en-US"/>
          </a:p>
          <a:p>
            <a:r>
              <a:rPr lang="en-US"/>
              <a:t>MAY 2025: https://corporate.walmart.com/purpose/esgreport/esg-approach</a:t>
            </a:r>
          </a:p>
          <a:p>
            <a:endParaRPr lang="en-GB"/>
          </a:p>
        </p:txBody>
      </p:sp>
      <p:sp>
        <p:nvSpPr>
          <p:cNvPr id="4" name="Slide Number Placeholder 3">
            <a:extLst>
              <a:ext uri="{FF2B5EF4-FFF2-40B4-BE49-F238E27FC236}">
                <a16:creationId xmlns:a16="http://schemas.microsoft.com/office/drawing/2014/main" id="{08FF0D5C-0CA3-3144-A351-5257DD44BDE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0834232"/>
      </p:ext>
    </p:extLst>
  </p:cSld>
  <p:clrMapOvr>
    <a:masterClrMapping/>
  </p:clrMapOvr>
</p:notes>
</file>

<file path=ppt/notesSlides/notesSlide4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C83347-7306-BF2A-D410-1677F212D0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743395-E733-7DDD-A930-D23552B660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7AABD6-9282-B558-1AEC-B7A57D19F5D4}"/>
              </a:ext>
            </a:extLst>
          </p:cNvPr>
          <p:cNvSpPr>
            <a:spLocks noGrp="1"/>
          </p:cNvSpPr>
          <p:nvPr>
            <p:ph type="body" idx="1"/>
          </p:nvPr>
        </p:nvSpPr>
        <p:spPr/>
        <p:txBody>
          <a:bodyPr/>
          <a:lstStyle/>
          <a:p>
            <a:r>
              <a:rPr lang="en-US"/>
              <a:t>Walmart - https://corporate.walmart.com/purpose/esgreport</a:t>
            </a:r>
          </a:p>
          <a:p>
            <a:r>
              <a:rPr lang="en-US"/>
              <a:t>https://corporate.walmart.com/content/dam/corporate/documents/purpose/environmental-social-and-governance-report-archive/walmart-fy2022-esg-summary.pdf</a:t>
            </a:r>
          </a:p>
          <a:p>
            <a:endParaRPr lang="en-US"/>
          </a:p>
          <a:p>
            <a:r>
              <a:rPr lang="en-US"/>
              <a:t>MAY 2025: https://corporate.walmart.com/purpose/esgreport/esg-approach</a:t>
            </a:r>
          </a:p>
          <a:p>
            <a:endParaRPr lang="en-GB"/>
          </a:p>
        </p:txBody>
      </p:sp>
      <p:sp>
        <p:nvSpPr>
          <p:cNvPr id="4" name="Slide Number Placeholder 3">
            <a:extLst>
              <a:ext uri="{FF2B5EF4-FFF2-40B4-BE49-F238E27FC236}">
                <a16:creationId xmlns:a16="http://schemas.microsoft.com/office/drawing/2014/main" id="{B4BF3CB1-A382-D15C-089F-7C027BBD15D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0956864"/>
      </p:ext>
    </p:extLst>
  </p:cSld>
  <p:clrMapOvr>
    <a:masterClrMapping/>
  </p:clrMapOvr>
</p:notes>
</file>

<file path=ppt/notesSlides/notesSlide4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1D8E56-8C44-4E31-938E-3F782FDF0EDB}" type="slidenum">
              <a:rPr lang="en-GB" smtClean="0"/>
              <a:t>452</a:t>
            </a:fld>
            <a:endParaRPr lang="en-GB"/>
          </a:p>
        </p:txBody>
      </p:sp>
    </p:spTree>
    <p:extLst>
      <p:ext uri="{BB962C8B-B14F-4D97-AF65-F5344CB8AC3E}">
        <p14:creationId xmlns:p14="http://schemas.microsoft.com/office/powerpoint/2010/main" val="3408344479"/>
      </p:ext>
    </p:extLst>
  </p:cSld>
  <p:clrMapOvr>
    <a:masterClrMapping/>
  </p:clrMapOvr>
</p:notes>
</file>

<file path=ppt/notesSlides/notesSlide4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016C09-5322-2D69-488D-3CD2EE29EF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570544-D6A3-E9CB-0C67-67DD2D124D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1AFB04-4933-0431-154D-757E446BB1F5}"/>
              </a:ext>
            </a:extLst>
          </p:cNvPr>
          <p:cNvSpPr>
            <a:spLocks noGrp="1"/>
          </p:cNvSpPr>
          <p:nvPr>
            <p:ph type="body" idx="1"/>
          </p:nvPr>
        </p:nvSpPr>
        <p:spPr/>
        <p:txBody>
          <a:bodyPr/>
          <a:lstStyle/>
          <a:p>
            <a:endParaRPr lang="en-GB"/>
          </a:p>
          <a:p>
            <a:endParaRPr lang="en-GB"/>
          </a:p>
        </p:txBody>
      </p:sp>
      <p:sp>
        <p:nvSpPr>
          <p:cNvPr id="4" name="Slide Number Placeholder 3">
            <a:extLst>
              <a:ext uri="{FF2B5EF4-FFF2-40B4-BE49-F238E27FC236}">
                <a16:creationId xmlns:a16="http://schemas.microsoft.com/office/drawing/2014/main" id="{6C81104C-E80F-CA2C-702D-A9EEFAEF75A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891AB-06B8-482C-BD15-0CF5CE2852E0}" type="slidenum">
              <a:rPr kumimoji="0" lang="en-GB" sz="1200" b="0" i="0" u="none" strike="noStrike" kern="1200" cap="none" spc="0" normalizeH="0" baseline="0" noProof="0" smtClean="0">
                <a:ln>
                  <a:noFill/>
                </a:ln>
                <a:solidFill>
                  <a:prstClr val="black"/>
                </a:solidFill>
                <a:effectLst/>
                <a:uLnTx/>
                <a:uFillTx/>
                <a:latin typeface="Abadi" panose="020B06040201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453</a:t>
            </a:fld>
            <a:endParaRPr kumimoji="0" lang="en-GB" sz="12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2378227364"/>
      </p:ext>
    </p:extLst>
  </p:cSld>
  <p:clrMapOvr>
    <a:masterClrMapping/>
  </p:clrMapOvr>
</p:notes>
</file>

<file path=ppt/notesSlides/notesSlide4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FBBFCC-F868-4C87-5224-E91F85F6E0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94BC6A-E18F-2EA3-B2CB-64E3A98A60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21201E-1D8A-826B-EE89-130FDC81B95C}"/>
              </a:ext>
            </a:extLst>
          </p:cNvPr>
          <p:cNvSpPr>
            <a:spLocks noGrp="1"/>
          </p:cNvSpPr>
          <p:nvPr>
            <p:ph type="body" idx="1"/>
          </p:nvPr>
        </p:nvSpPr>
        <p:spPr/>
        <p:txBody>
          <a:bodyPr/>
          <a:lstStyle/>
          <a:p>
            <a:r>
              <a:rPr lang="en-US"/>
              <a:t>Wawa - https://s3.amazonaws.com/wawa-kentico-prod/wawa/media/misc/2023-social-purpose-report-final_1.pdf</a:t>
            </a:r>
          </a:p>
        </p:txBody>
      </p:sp>
      <p:sp>
        <p:nvSpPr>
          <p:cNvPr id="4" name="Slide Number Placeholder 3">
            <a:extLst>
              <a:ext uri="{FF2B5EF4-FFF2-40B4-BE49-F238E27FC236}">
                <a16:creationId xmlns:a16="http://schemas.microsoft.com/office/drawing/2014/main" id="{9921452A-D191-F947-7216-D896C44726E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1067511"/>
      </p:ext>
    </p:extLst>
  </p:cSld>
  <p:clrMapOvr>
    <a:masterClrMapping/>
  </p:clrMapOvr>
</p:notes>
</file>

<file path=ppt/notesSlides/notesSlide4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0D58A2-56AD-6870-81E9-15C0EF80F0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8121FB-8991-D324-B9D4-9794FD546D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2C10A0-6BA0-6A1B-E8DD-6EDC579A1EA5}"/>
              </a:ext>
            </a:extLst>
          </p:cNvPr>
          <p:cNvSpPr>
            <a:spLocks noGrp="1"/>
          </p:cNvSpPr>
          <p:nvPr>
            <p:ph type="body" idx="1"/>
          </p:nvPr>
        </p:nvSpPr>
        <p:spPr/>
        <p:txBody>
          <a:bodyPr/>
          <a:lstStyle/>
          <a:p>
            <a:r>
              <a:rPr lang="en-US"/>
              <a:t>Wawa - https://s3.amazonaws.com/wawa-kentico-prod/wawa/media/misc/2023-social-purpose-report-final_1.pdf</a:t>
            </a:r>
          </a:p>
        </p:txBody>
      </p:sp>
      <p:sp>
        <p:nvSpPr>
          <p:cNvPr id="4" name="Slide Number Placeholder 3">
            <a:extLst>
              <a:ext uri="{FF2B5EF4-FFF2-40B4-BE49-F238E27FC236}">
                <a16:creationId xmlns:a16="http://schemas.microsoft.com/office/drawing/2014/main" id="{9F808FF2-9BA1-A3DA-08D8-00B5C99C391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3393456"/>
      </p:ext>
    </p:extLst>
  </p:cSld>
  <p:clrMapOvr>
    <a:masterClrMapping/>
  </p:clrMapOvr>
</p:notes>
</file>

<file path=ppt/notesSlides/notesSlide4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1D8E56-8C44-4E31-938E-3F782FDF0EDB}" type="slidenum">
              <a:rPr lang="en-GB" smtClean="0"/>
              <a:t>456</a:t>
            </a:fld>
            <a:endParaRPr lang="en-GB"/>
          </a:p>
        </p:txBody>
      </p:sp>
    </p:spTree>
    <p:extLst>
      <p:ext uri="{BB962C8B-B14F-4D97-AF65-F5344CB8AC3E}">
        <p14:creationId xmlns:p14="http://schemas.microsoft.com/office/powerpoint/2010/main" val="3056977176"/>
      </p:ext>
    </p:extLst>
  </p:cSld>
  <p:clrMapOvr>
    <a:masterClrMapping/>
  </p:clrMapOvr>
</p:notes>
</file>

<file path=ppt/notesSlides/notesSlide4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2E573A-C60D-AE56-B686-BCEFA6A3F3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6E2431-9408-734E-42BB-E23A1E67B1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DA30FF-6B7F-64A0-88E1-6B8D5740F8EE}"/>
              </a:ext>
            </a:extLst>
          </p:cNvPr>
          <p:cNvSpPr>
            <a:spLocks noGrp="1"/>
          </p:cNvSpPr>
          <p:nvPr>
            <p:ph type="body" idx="1"/>
          </p:nvPr>
        </p:nvSpPr>
        <p:spPr/>
        <p:txBody>
          <a:bodyPr/>
          <a:lstStyle/>
          <a:p>
            <a:endParaRPr lang="en-GB"/>
          </a:p>
          <a:p>
            <a:endParaRPr lang="en-GB"/>
          </a:p>
        </p:txBody>
      </p:sp>
      <p:sp>
        <p:nvSpPr>
          <p:cNvPr id="4" name="Slide Number Placeholder 3">
            <a:extLst>
              <a:ext uri="{FF2B5EF4-FFF2-40B4-BE49-F238E27FC236}">
                <a16:creationId xmlns:a16="http://schemas.microsoft.com/office/drawing/2014/main" id="{03BBDABD-BAB5-764A-80F0-925ACBA17F7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891AB-06B8-482C-BD15-0CF5CE2852E0}" type="slidenum">
              <a:rPr kumimoji="0" lang="en-GB" sz="1200" b="0" i="0" u="none" strike="noStrike" kern="1200" cap="none" spc="0" normalizeH="0" baseline="0" noProof="0" smtClean="0">
                <a:ln>
                  <a:noFill/>
                </a:ln>
                <a:solidFill>
                  <a:prstClr val="black"/>
                </a:solidFill>
                <a:effectLst/>
                <a:uLnTx/>
                <a:uFillTx/>
                <a:latin typeface="Abadi" panose="020B06040201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457</a:t>
            </a:fld>
            <a:endParaRPr kumimoji="0" lang="en-GB" sz="12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3860351667"/>
      </p:ext>
    </p:extLst>
  </p:cSld>
  <p:clrMapOvr>
    <a:masterClrMapping/>
  </p:clrMapOvr>
</p:notes>
</file>

<file path=ppt/notesSlides/notesSlide4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1D8E56-8C44-4E31-938E-3F782FDF0EDB}" type="slidenum">
              <a:rPr lang="en-GB" smtClean="0"/>
              <a:t>458</a:t>
            </a:fld>
            <a:endParaRPr lang="en-GB"/>
          </a:p>
        </p:txBody>
      </p:sp>
    </p:spTree>
    <p:extLst>
      <p:ext uri="{BB962C8B-B14F-4D97-AF65-F5344CB8AC3E}">
        <p14:creationId xmlns:p14="http://schemas.microsoft.com/office/powerpoint/2010/main" val="3418970515"/>
      </p:ext>
    </p:extLst>
  </p:cSld>
  <p:clrMapOvr>
    <a:masterClrMapping/>
  </p:clrMapOvr>
</p:notes>
</file>

<file path=ppt/notesSlides/notesSlide4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64F753-A3D1-E7B7-64BD-811A7B0F22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813B02-3398-EE8E-114A-E61615A1EC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00B197-9B74-4D80-2B41-F6CBE44380B3}"/>
              </a:ext>
            </a:extLst>
          </p:cNvPr>
          <p:cNvSpPr>
            <a:spLocks noGrp="1"/>
          </p:cNvSpPr>
          <p:nvPr>
            <p:ph type="body" idx="1"/>
          </p:nvPr>
        </p:nvSpPr>
        <p:spPr/>
        <p:txBody>
          <a:bodyPr/>
          <a:lstStyle/>
          <a:p>
            <a:endParaRPr lang="en-GB"/>
          </a:p>
          <a:p>
            <a:endParaRPr lang="en-GB"/>
          </a:p>
        </p:txBody>
      </p:sp>
      <p:sp>
        <p:nvSpPr>
          <p:cNvPr id="4" name="Slide Number Placeholder 3">
            <a:extLst>
              <a:ext uri="{FF2B5EF4-FFF2-40B4-BE49-F238E27FC236}">
                <a16:creationId xmlns:a16="http://schemas.microsoft.com/office/drawing/2014/main" id="{39FD368D-2761-53F9-E1AA-71826CB9C5F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891AB-06B8-482C-BD15-0CF5CE2852E0}" type="slidenum">
              <a:rPr kumimoji="0" lang="en-GB" sz="1200" b="0" i="0" u="none" strike="noStrike" kern="1200" cap="none" spc="0" normalizeH="0" baseline="0" noProof="0" smtClean="0">
                <a:ln>
                  <a:noFill/>
                </a:ln>
                <a:solidFill>
                  <a:prstClr val="black"/>
                </a:solidFill>
                <a:effectLst/>
                <a:uLnTx/>
                <a:uFillTx/>
                <a:latin typeface="Abadi" panose="020B06040201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459</a:t>
            </a:fld>
            <a:endParaRPr kumimoji="0" lang="en-GB" sz="12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104459889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86A78C-2676-4B58-3E26-4EA0C35ADA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6AEE78-5AA5-F269-E5B6-06FF3FBA39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C66FA6-94E1-24B1-5B9A-9FA3600DB94B}"/>
              </a:ext>
            </a:extLst>
          </p:cNvPr>
          <p:cNvSpPr>
            <a:spLocks noGrp="1"/>
          </p:cNvSpPr>
          <p:nvPr>
            <p:ph type="body" idx="1"/>
          </p:nvPr>
        </p:nvSpPr>
        <p:spPr/>
        <p:txBody>
          <a:bodyPr/>
          <a:lstStyle/>
          <a:p>
            <a:endParaRPr lang="en-GB"/>
          </a:p>
          <a:p>
            <a:endParaRPr lang="en-GB"/>
          </a:p>
        </p:txBody>
      </p:sp>
      <p:sp>
        <p:nvSpPr>
          <p:cNvPr id="4" name="Slide Number Placeholder 3">
            <a:extLst>
              <a:ext uri="{FF2B5EF4-FFF2-40B4-BE49-F238E27FC236}">
                <a16:creationId xmlns:a16="http://schemas.microsoft.com/office/drawing/2014/main" id="{0BC65DDD-5598-4A43-5424-0349B930312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891AB-06B8-482C-BD15-0CF5CE2852E0}" type="slidenum">
              <a:rPr kumimoji="0" lang="en-GB" sz="1200" b="0" i="0" u="none" strike="noStrike" kern="1200" cap="none" spc="0" normalizeH="0" baseline="0" noProof="0" smtClean="0">
                <a:ln>
                  <a:noFill/>
                </a:ln>
                <a:solidFill>
                  <a:prstClr val="black"/>
                </a:solidFill>
                <a:effectLst/>
                <a:uLnTx/>
                <a:uFillTx/>
                <a:latin typeface="Abadi" panose="020B06040201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468884095"/>
      </p:ext>
    </p:extLst>
  </p:cSld>
  <p:clrMapOvr>
    <a:masterClrMapping/>
  </p:clrMapOvr>
</p:notes>
</file>

<file path=ppt/notesSlides/notesSlide4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1D8E56-8C44-4E31-938E-3F782FDF0EDB}" type="slidenum">
              <a:rPr lang="en-GB" smtClean="0"/>
              <a:t>460</a:t>
            </a:fld>
            <a:endParaRPr lang="en-GB"/>
          </a:p>
        </p:txBody>
      </p:sp>
    </p:spTree>
    <p:extLst>
      <p:ext uri="{BB962C8B-B14F-4D97-AF65-F5344CB8AC3E}">
        <p14:creationId xmlns:p14="http://schemas.microsoft.com/office/powerpoint/2010/main" val="2632478162"/>
      </p:ext>
    </p:extLst>
  </p:cSld>
  <p:clrMapOvr>
    <a:masterClrMapping/>
  </p:clrMapOvr>
</p:notes>
</file>

<file path=ppt/notesSlides/notesSlide4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002A3B-EADB-4B2F-459A-D31303ACCB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040FDA-C883-3B74-5FF1-50274AB1B2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80E8CA-CD0A-FC63-6D97-680C11BFA66B}"/>
              </a:ext>
            </a:extLst>
          </p:cNvPr>
          <p:cNvSpPr>
            <a:spLocks noGrp="1"/>
          </p:cNvSpPr>
          <p:nvPr>
            <p:ph type="body" idx="1"/>
          </p:nvPr>
        </p:nvSpPr>
        <p:spPr/>
        <p:txBody>
          <a:bodyPr/>
          <a:lstStyle/>
          <a:p>
            <a:endParaRPr lang="en-GB"/>
          </a:p>
          <a:p>
            <a:endParaRPr lang="en-GB"/>
          </a:p>
        </p:txBody>
      </p:sp>
      <p:sp>
        <p:nvSpPr>
          <p:cNvPr id="4" name="Slide Number Placeholder 3">
            <a:extLst>
              <a:ext uri="{FF2B5EF4-FFF2-40B4-BE49-F238E27FC236}">
                <a16:creationId xmlns:a16="http://schemas.microsoft.com/office/drawing/2014/main" id="{4BC84B54-D55E-EFC0-EAE3-7736ABFF03C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891AB-06B8-482C-BD15-0CF5CE2852E0}" type="slidenum">
              <a:rPr kumimoji="0" lang="en-GB" sz="1200" b="0" i="0" u="none" strike="noStrike" kern="1200" cap="none" spc="0" normalizeH="0" baseline="0" noProof="0" smtClean="0">
                <a:ln>
                  <a:noFill/>
                </a:ln>
                <a:solidFill>
                  <a:prstClr val="black"/>
                </a:solidFill>
                <a:effectLst/>
                <a:uLnTx/>
                <a:uFillTx/>
                <a:latin typeface="Abadi" panose="020B06040201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461</a:t>
            </a:fld>
            <a:endParaRPr kumimoji="0" lang="en-GB" sz="12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749656223"/>
      </p:ext>
    </p:extLst>
  </p:cSld>
  <p:clrMapOvr>
    <a:masterClrMapping/>
  </p:clrMapOvr>
</p:notes>
</file>

<file path=ppt/notesSlides/notesSlide4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0ED019-02A7-2BBF-67C1-09AE0EE6A7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FE60F9-D41E-5FBC-1AF9-D6882F27C5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94C3B8-F3CE-8937-DA54-8D6EC544BD43}"/>
              </a:ext>
            </a:extLst>
          </p:cNvPr>
          <p:cNvSpPr>
            <a:spLocks noGrp="1"/>
          </p:cNvSpPr>
          <p:nvPr>
            <p:ph type="body" idx="1"/>
          </p:nvPr>
        </p:nvSpPr>
        <p:spPr/>
        <p:txBody>
          <a:bodyPr/>
          <a:lstStyle/>
          <a:p>
            <a:r>
              <a:rPr lang="en-US"/>
              <a:t>WH Smith: https://www.whsmithplc.co.uk/~/media/Files/W/WH-Smith/documents/investors/result-report-presentation/annual-sustainability-reports/2024_whsmith_sustainability_review_web_.pdf</a:t>
            </a:r>
          </a:p>
          <a:p>
            <a:endParaRPr lang="en-US"/>
          </a:p>
          <a:p>
            <a:endParaRPr lang="en-GB" sz="1200" b="0" i="0" kern="1200">
              <a:solidFill>
                <a:schemeClr val="tx1"/>
              </a:solidFill>
              <a:effectLst/>
              <a:latin typeface="Abadi" panose="020B0604020104020204" pitchFamily="34" charset="0"/>
              <a:ea typeface="+mn-ea"/>
              <a:cs typeface="+mn-cs"/>
            </a:endParaRPr>
          </a:p>
        </p:txBody>
      </p:sp>
      <p:sp>
        <p:nvSpPr>
          <p:cNvPr id="4" name="Slide Number Placeholder 3">
            <a:extLst>
              <a:ext uri="{FF2B5EF4-FFF2-40B4-BE49-F238E27FC236}">
                <a16:creationId xmlns:a16="http://schemas.microsoft.com/office/drawing/2014/main" id="{21FAA9C6-3CE9-6FD7-B61E-CFACF0DE893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3913164"/>
      </p:ext>
    </p:extLst>
  </p:cSld>
  <p:clrMapOvr>
    <a:masterClrMapping/>
  </p:clrMapOvr>
</p:notes>
</file>

<file path=ppt/notesSlides/notesSlide4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1729E6-FB9D-ED02-BB09-DAC206F439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010DAE-0BDE-47DD-BDE5-BE12D8AEB7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304587-3EBA-9971-ABE8-C4986982046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WH Smith: https://www.whsmithplc.co.uk/~/media/Files/W/WH-Smith/documents/investors/result-report-presentation/annual-sustainability-reports/2024_whsmith_sustainability_review_web_.pdf</a:t>
            </a:r>
          </a:p>
          <a:p>
            <a:endParaRPr lang="en-US"/>
          </a:p>
        </p:txBody>
      </p:sp>
      <p:sp>
        <p:nvSpPr>
          <p:cNvPr id="4" name="Slide Number Placeholder 3">
            <a:extLst>
              <a:ext uri="{FF2B5EF4-FFF2-40B4-BE49-F238E27FC236}">
                <a16:creationId xmlns:a16="http://schemas.microsoft.com/office/drawing/2014/main" id="{36BA5C42-CA6A-5B2D-1F45-A42759D731B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0403264"/>
      </p:ext>
    </p:extLst>
  </p:cSld>
  <p:clrMapOvr>
    <a:masterClrMapping/>
  </p:clrMapOvr>
</p:notes>
</file>

<file path=ppt/notesSlides/notesSlide4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1D8E56-8C44-4E31-938E-3F782FDF0EDB}" type="slidenum">
              <a:rPr lang="en-GB" smtClean="0"/>
              <a:t>464</a:t>
            </a:fld>
            <a:endParaRPr lang="en-GB"/>
          </a:p>
        </p:txBody>
      </p:sp>
    </p:spTree>
    <p:extLst>
      <p:ext uri="{BB962C8B-B14F-4D97-AF65-F5344CB8AC3E}">
        <p14:creationId xmlns:p14="http://schemas.microsoft.com/office/powerpoint/2010/main" val="3881806140"/>
      </p:ext>
    </p:extLst>
  </p:cSld>
  <p:clrMapOvr>
    <a:masterClrMapping/>
  </p:clrMapOvr>
</p:notes>
</file>

<file path=ppt/notesSlides/notesSlide4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C8D063-C170-6DCD-9F29-E83364A468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5E4892-6179-12D8-7234-B5527FEFC5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717B82-91C7-8C3A-708A-584BD9C1ED06}"/>
              </a:ext>
            </a:extLst>
          </p:cNvPr>
          <p:cNvSpPr>
            <a:spLocks noGrp="1"/>
          </p:cNvSpPr>
          <p:nvPr>
            <p:ph type="body" idx="1"/>
          </p:nvPr>
        </p:nvSpPr>
        <p:spPr/>
        <p:txBody>
          <a:bodyPr/>
          <a:lstStyle/>
          <a:p>
            <a:endParaRPr lang="en-GB"/>
          </a:p>
          <a:p>
            <a:endParaRPr lang="en-GB"/>
          </a:p>
        </p:txBody>
      </p:sp>
      <p:sp>
        <p:nvSpPr>
          <p:cNvPr id="4" name="Slide Number Placeholder 3">
            <a:extLst>
              <a:ext uri="{FF2B5EF4-FFF2-40B4-BE49-F238E27FC236}">
                <a16:creationId xmlns:a16="http://schemas.microsoft.com/office/drawing/2014/main" id="{15070984-CCB2-B04A-878D-151AAF13406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891AB-06B8-482C-BD15-0CF5CE2852E0}" type="slidenum">
              <a:rPr kumimoji="0" lang="en-GB" sz="1200" b="0" i="0" u="none" strike="noStrike" kern="1200" cap="none" spc="0" normalizeH="0" baseline="0" noProof="0" smtClean="0">
                <a:ln>
                  <a:noFill/>
                </a:ln>
                <a:solidFill>
                  <a:prstClr val="black"/>
                </a:solidFill>
                <a:effectLst/>
                <a:uLnTx/>
                <a:uFillTx/>
                <a:latin typeface="Abadi" panose="020B06040201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465</a:t>
            </a:fld>
            <a:endParaRPr kumimoji="0" lang="en-GB" sz="12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1475910363"/>
      </p:ext>
    </p:extLst>
  </p:cSld>
  <p:clrMapOvr>
    <a:masterClrMapping/>
  </p:clrMapOvr>
</p:notes>
</file>

<file path=ppt/notesSlides/notesSlide4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1D8E56-8C44-4E31-938E-3F782FDF0EDB}" type="slidenum">
              <a:rPr lang="en-GB" smtClean="0"/>
              <a:t>466</a:t>
            </a:fld>
            <a:endParaRPr lang="en-GB"/>
          </a:p>
        </p:txBody>
      </p:sp>
    </p:spTree>
    <p:extLst>
      <p:ext uri="{BB962C8B-B14F-4D97-AF65-F5344CB8AC3E}">
        <p14:creationId xmlns:p14="http://schemas.microsoft.com/office/powerpoint/2010/main" val="3408607872"/>
      </p:ext>
    </p:extLst>
  </p:cSld>
  <p:clrMapOvr>
    <a:masterClrMapping/>
  </p:clrMapOvr>
</p:notes>
</file>

<file path=ppt/notesSlides/notesSlide4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4EB569-4C96-6720-91D0-2E03AAB400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299132-71A9-75A4-D981-BCC71A0ABB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9443D1-24A1-4889-B07C-99D2316792E6}"/>
              </a:ext>
            </a:extLst>
          </p:cNvPr>
          <p:cNvSpPr>
            <a:spLocks noGrp="1"/>
          </p:cNvSpPr>
          <p:nvPr>
            <p:ph type="body" idx="1"/>
          </p:nvPr>
        </p:nvSpPr>
        <p:spPr/>
        <p:txBody>
          <a:bodyPr/>
          <a:lstStyle/>
          <a:p>
            <a:endParaRPr lang="en-GB"/>
          </a:p>
          <a:p>
            <a:endParaRPr lang="en-GB"/>
          </a:p>
        </p:txBody>
      </p:sp>
      <p:sp>
        <p:nvSpPr>
          <p:cNvPr id="4" name="Slide Number Placeholder 3">
            <a:extLst>
              <a:ext uri="{FF2B5EF4-FFF2-40B4-BE49-F238E27FC236}">
                <a16:creationId xmlns:a16="http://schemas.microsoft.com/office/drawing/2014/main" id="{D5D1B4AB-4E94-965D-2C75-D2651F8EB64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891AB-06B8-482C-BD15-0CF5CE2852E0}" type="slidenum">
              <a:rPr kumimoji="0" lang="en-GB" sz="1200" b="0" i="0" u="none" strike="noStrike" kern="1200" cap="none" spc="0" normalizeH="0" baseline="0" noProof="0" smtClean="0">
                <a:ln>
                  <a:noFill/>
                </a:ln>
                <a:solidFill>
                  <a:prstClr val="black"/>
                </a:solidFill>
                <a:effectLst/>
                <a:uLnTx/>
                <a:uFillTx/>
                <a:latin typeface="Abadi" panose="020B06040201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467</a:t>
            </a:fld>
            <a:endParaRPr kumimoji="0" lang="en-GB" sz="12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2761852815"/>
      </p:ext>
    </p:extLst>
  </p:cSld>
  <p:clrMapOvr>
    <a:masterClrMapping/>
  </p:clrMapOvr>
</p:notes>
</file>

<file path=ppt/notesSlides/notesSlide4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4A1C41-6113-B7DA-C71E-F6BB075B14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DE0E19-D1D9-BC27-3B38-AC9E643D19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73E6F1-1BB0-4A86-8125-6E962648CD87}"/>
              </a:ext>
            </a:extLst>
          </p:cNvPr>
          <p:cNvSpPr>
            <a:spLocks noGrp="1"/>
          </p:cNvSpPr>
          <p:nvPr>
            <p:ph type="body" idx="1"/>
          </p:nvPr>
        </p:nvSpPr>
        <p:spPr/>
        <p:txBody>
          <a:bodyPr/>
          <a:lstStyle/>
          <a:p>
            <a:r>
              <a:rPr lang="en-US"/>
              <a:t>Yum! - https://www.yum.com/wps/wcm/connect/yumbrands/e0b6e0c9-8762-4d1f-95ee-64f6ea0569a5/R4GG+2023+FINAL.pdf?MOD=AJPERES&amp;CVID=p9ERNrJ</a:t>
            </a:r>
          </a:p>
          <a:p>
            <a:endParaRPr lang="en-GB"/>
          </a:p>
        </p:txBody>
      </p:sp>
      <p:sp>
        <p:nvSpPr>
          <p:cNvPr id="4" name="Slide Number Placeholder 3">
            <a:extLst>
              <a:ext uri="{FF2B5EF4-FFF2-40B4-BE49-F238E27FC236}">
                <a16:creationId xmlns:a16="http://schemas.microsoft.com/office/drawing/2014/main" id="{A300D02C-999D-C173-53A3-5A631D19140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3648195"/>
      </p:ext>
    </p:extLst>
  </p:cSld>
  <p:clrMapOvr>
    <a:masterClrMapping/>
  </p:clrMapOvr>
</p:notes>
</file>

<file path=ppt/notesSlides/notesSlide4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56C709-C516-B542-E9FB-AAAE7BAA53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ADBA20-EB05-BFA2-BB8F-21170420D5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47C9A6-2CAC-120E-A94F-73CBA2AFE6D5}"/>
              </a:ext>
            </a:extLst>
          </p:cNvPr>
          <p:cNvSpPr>
            <a:spLocks noGrp="1"/>
          </p:cNvSpPr>
          <p:nvPr>
            <p:ph type="body" idx="1"/>
          </p:nvPr>
        </p:nvSpPr>
        <p:spPr/>
        <p:txBody>
          <a:bodyPr/>
          <a:lstStyle/>
          <a:p>
            <a:r>
              <a:rPr lang="en-US"/>
              <a:t>Yum! - https://www.yum.com/wps/wcm/connect/yumbrands/e0b6e0c9-8762-4d1f-95ee-64f6ea0569a5/R4GG+2023+FINAL.pdf?MOD=AJPERES&amp;CVID=p9ERNrJ</a:t>
            </a:r>
          </a:p>
          <a:p>
            <a:endParaRPr lang="en-GB"/>
          </a:p>
        </p:txBody>
      </p:sp>
      <p:sp>
        <p:nvSpPr>
          <p:cNvPr id="4" name="Slide Number Placeholder 3">
            <a:extLst>
              <a:ext uri="{FF2B5EF4-FFF2-40B4-BE49-F238E27FC236}">
                <a16:creationId xmlns:a16="http://schemas.microsoft.com/office/drawing/2014/main" id="{B99AE144-1E4F-4DE3-976C-EE85B5D0EC2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93641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008A62-EB82-78A9-3560-2AB9DC1229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155DB2-857C-6053-01DB-902DF71B95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B65E3B-5A33-4534-D635-64C5951687A1}"/>
              </a:ext>
            </a:extLst>
          </p:cNvPr>
          <p:cNvSpPr>
            <a:spLocks noGrp="1"/>
          </p:cNvSpPr>
          <p:nvPr>
            <p:ph type="body" idx="1"/>
          </p:nvPr>
        </p:nvSpPr>
        <p:spPr/>
        <p:txBody>
          <a:bodyPr/>
          <a:lstStyle/>
          <a:p>
            <a:r>
              <a:rPr lang="en-US"/>
              <a:t>Aramark - https://www.aramark.com/about-us/environmental-social-governance</a:t>
            </a:r>
          </a:p>
          <a:p>
            <a:r>
              <a:rPr lang="en-US"/>
              <a:t>And see </a:t>
            </a:r>
            <a:r>
              <a:rPr lang="en-US" err="1"/>
              <a:t>Aramarks</a:t>
            </a:r>
            <a:r>
              <a:rPr lang="en-US"/>
              <a:t> 2024 Progress report</a:t>
            </a:r>
            <a:endParaRPr lang="en-GB"/>
          </a:p>
        </p:txBody>
      </p:sp>
      <p:sp>
        <p:nvSpPr>
          <p:cNvPr id="4" name="Slide Number Placeholder 3">
            <a:extLst>
              <a:ext uri="{FF2B5EF4-FFF2-40B4-BE49-F238E27FC236}">
                <a16:creationId xmlns:a16="http://schemas.microsoft.com/office/drawing/2014/main" id="{78A7A021-6887-92BE-9E78-76E61DA64A1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3761671"/>
      </p:ext>
    </p:extLst>
  </p:cSld>
  <p:clrMapOvr>
    <a:masterClrMapping/>
  </p:clrMapOvr>
</p:notes>
</file>

<file path=ppt/notesSlides/notesSlide4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FCACF1-966B-BECF-03D5-C273A8F203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5077E0-9846-3B6B-B613-EF2D0E3B77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3B90B9-5200-7937-EB3D-58F524C16319}"/>
              </a:ext>
            </a:extLst>
          </p:cNvPr>
          <p:cNvSpPr>
            <a:spLocks noGrp="1"/>
          </p:cNvSpPr>
          <p:nvPr>
            <p:ph type="body" idx="1"/>
          </p:nvPr>
        </p:nvSpPr>
        <p:spPr/>
        <p:txBody>
          <a:bodyPr/>
          <a:lstStyle/>
          <a:p>
            <a:r>
              <a:rPr lang="en-US"/>
              <a:t>Yum! - https://www.yum.com/wps/wcm/connect/yumbrands/e0b6e0c9-8762-4d1f-95ee-64f6ea0569a5/R4GG+2023+FINAL.pdf?MOD=AJPERES&amp;CVID=p9ERNrJ</a:t>
            </a:r>
          </a:p>
          <a:p>
            <a:endParaRPr lang="en-GB"/>
          </a:p>
        </p:txBody>
      </p:sp>
      <p:sp>
        <p:nvSpPr>
          <p:cNvPr id="4" name="Slide Number Placeholder 3">
            <a:extLst>
              <a:ext uri="{FF2B5EF4-FFF2-40B4-BE49-F238E27FC236}">
                <a16:creationId xmlns:a16="http://schemas.microsoft.com/office/drawing/2014/main" id="{E20EF311-FA0D-B7E3-B488-B645682F9D4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886476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EE1139-3EBD-D4B6-687D-556859D8B9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48ED06-0B6F-A625-E436-F93D062690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A26DE5-072B-74FD-DB3A-DDDFD7F1BC73}"/>
              </a:ext>
            </a:extLst>
          </p:cNvPr>
          <p:cNvSpPr>
            <a:spLocks noGrp="1"/>
          </p:cNvSpPr>
          <p:nvPr>
            <p:ph type="body" idx="1"/>
          </p:nvPr>
        </p:nvSpPr>
        <p:spPr/>
        <p:txBody>
          <a:bodyPr/>
          <a:lstStyle/>
          <a:p>
            <a:r>
              <a:rPr lang="en-US"/>
              <a:t>Aramark - https://www.aramark.com/about-us/environmental-social-governance</a:t>
            </a:r>
          </a:p>
          <a:p>
            <a:r>
              <a:rPr lang="en-US"/>
              <a:t>And see </a:t>
            </a:r>
            <a:r>
              <a:rPr lang="en-US" err="1"/>
              <a:t>Aramarks</a:t>
            </a:r>
            <a:r>
              <a:rPr lang="en-US"/>
              <a:t> 2024 Progress report</a:t>
            </a:r>
            <a:endParaRPr lang="en-GB"/>
          </a:p>
          <a:p>
            <a:endParaRPr lang="en-GB"/>
          </a:p>
        </p:txBody>
      </p:sp>
      <p:sp>
        <p:nvSpPr>
          <p:cNvPr id="4" name="Slide Number Placeholder 3">
            <a:extLst>
              <a:ext uri="{FF2B5EF4-FFF2-40B4-BE49-F238E27FC236}">
                <a16:creationId xmlns:a16="http://schemas.microsoft.com/office/drawing/2014/main" id="{560E479F-8297-2266-BC7C-A14A6619B53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701989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C19826-D7CA-0F2D-C592-EFB11F35B6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E50C92-7AA5-69F9-5005-3FD0CCD33B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2A2EE1-9234-1C6B-A46E-8BF70B979CF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FDC22BC-7F5F-D401-C37E-2D65AD942ED0}"/>
              </a:ext>
            </a:extLst>
          </p:cNvPr>
          <p:cNvSpPr>
            <a:spLocks noGrp="1"/>
          </p:cNvSpPr>
          <p:nvPr>
            <p:ph type="sldNum" sz="quarter" idx="5"/>
          </p:nvPr>
        </p:nvSpPr>
        <p:spPr/>
        <p:txBody>
          <a:bodyPr/>
          <a:lstStyle/>
          <a:p>
            <a:fld id="{731D8E56-8C44-4E31-938E-3F782FDF0EDB}" type="slidenum">
              <a:rPr lang="en-GB" smtClean="0"/>
              <a:t>49</a:t>
            </a:fld>
            <a:endParaRPr lang="en-GB"/>
          </a:p>
        </p:txBody>
      </p:sp>
    </p:spTree>
    <p:extLst>
      <p:ext uri="{BB962C8B-B14F-4D97-AF65-F5344CB8AC3E}">
        <p14:creationId xmlns:p14="http://schemas.microsoft.com/office/powerpoint/2010/main" val="20757492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D70D5B-5A4A-C0EF-7879-6383D4D5DC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BE7785-2530-52AB-EFCD-A057364F6A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5CBAF0-0ACA-96DA-1B47-234247030A6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8BCA8C7-9618-FCED-0608-EE002A65182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03D049-4848-FD41-B015-AEBEA18E6707}" type="slidenum">
              <a:rPr kumimoji="0" lang="en-US" sz="1200" b="0" i="0" u="none" strike="noStrike" kern="1200" cap="none" spc="0" normalizeH="0" baseline="0" noProof="0" smtClean="0">
                <a:ln>
                  <a:noFill/>
                </a:ln>
                <a:solidFill>
                  <a:prstClr val="black"/>
                </a:solidFill>
                <a:effectLst/>
                <a:uLnTx/>
                <a:uFillTx/>
                <a:latin typeface="Abadi" panose="020B06040201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74203249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6176ED-0C09-CCA5-B70C-9CF8F563BD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4FD5D2-9D0D-6B3A-873E-B0DD1C638A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7100F0-EF42-5304-8B85-AD2F5C84D02B}"/>
              </a:ext>
            </a:extLst>
          </p:cNvPr>
          <p:cNvSpPr>
            <a:spLocks noGrp="1"/>
          </p:cNvSpPr>
          <p:nvPr>
            <p:ph type="body" idx="1"/>
          </p:nvPr>
        </p:nvSpPr>
        <p:spPr/>
        <p:txBody>
          <a:bodyPr/>
          <a:lstStyle/>
          <a:p>
            <a:endParaRPr lang="en-GB"/>
          </a:p>
          <a:p>
            <a:endParaRPr lang="en-GB"/>
          </a:p>
        </p:txBody>
      </p:sp>
      <p:sp>
        <p:nvSpPr>
          <p:cNvPr id="4" name="Slide Number Placeholder 3">
            <a:extLst>
              <a:ext uri="{FF2B5EF4-FFF2-40B4-BE49-F238E27FC236}">
                <a16:creationId xmlns:a16="http://schemas.microsoft.com/office/drawing/2014/main" id="{B4E0CF63-58E0-875B-7FE8-EA5DFD8A748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891AB-06B8-482C-BD15-0CF5CE2852E0}" type="slidenum">
              <a:rPr kumimoji="0" lang="en-GB" sz="1200" b="0" i="0" u="none" strike="noStrike" kern="1200" cap="none" spc="0" normalizeH="0" baseline="0" noProof="0" smtClean="0">
                <a:ln>
                  <a:noFill/>
                </a:ln>
                <a:solidFill>
                  <a:prstClr val="black"/>
                </a:solidFill>
                <a:effectLst/>
                <a:uLnTx/>
                <a:uFillTx/>
                <a:latin typeface="Abadi" panose="020B06040201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18270527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084610-EC54-C4E1-543C-C35FA6C278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414292-59E7-094A-9289-F3A7D51112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5A9473-9268-CF6C-C150-6BFE306B2DDD}"/>
              </a:ext>
            </a:extLst>
          </p:cNvPr>
          <p:cNvSpPr>
            <a:spLocks noGrp="1"/>
          </p:cNvSpPr>
          <p:nvPr>
            <p:ph type="body" idx="1"/>
          </p:nvPr>
        </p:nvSpPr>
        <p:spPr/>
        <p:txBody>
          <a:bodyPr/>
          <a:lstStyle/>
          <a:p>
            <a:r>
              <a:rPr lang="en-US"/>
              <a:t>Aramark - https://www.aramark.com/about-us/environmental-social-governance</a:t>
            </a:r>
          </a:p>
          <a:p>
            <a:r>
              <a:rPr lang="en-US"/>
              <a:t>And see </a:t>
            </a:r>
            <a:r>
              <a:rPr lang="en-US" err="1"/>
              <a:t>Aramarks</a:t>
            </a:r>
            <a:r>
              <a:rPr lang="en-US"/>
              <a:t> 2024 Progress report</a:t>
            </a:r>
            <a:endParaRPr lang="en-GB"/>
          </a:p>
        </p:txBody>
      </p:sp>
      <p:sp>
        <p:nvSpPr>
          <p:cNvPr id="4" name="Slide Number Placeholder 3">
            <a:extLst>
              <a:ext uri="{FF2B5EF4-FFF2-40B4-BE49-F238E27FC236}">
                <a16:creationId xmlns:a16="http://schemas.microsoft.com/office/drawing/2014/main" id="{E4C2786E-4EFE-FEAD-009F-120EF794F33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575765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A797B0-CEDB-8787-E725-D698D0F687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3388E4-CDF3-F60D-A18B-5874C45453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B24DF6-F949-47B4-52D2-0A714B3868B1}"/>
              </a:ext>
            </a:extLst>
          </p:cNvPr>
          <p:cNvSpPr>
            <a:spLocks noGrp="1"/>
          </p:cNvSpPr>
          <p:nvPr>
            <p:ph type="body" idx="1"/>
          </p:nvPr>
        </p:nvSpPr>
        <p:spPr/>
        <p:txBody>
          <a:bodyPr/>
          <a:lstStyle/>
          <a:p>
            <a:r>
              <a:rPr lang="en-US"/>
              <a:t>Aramark - https://www.aramark.com/about-us/environmental-social-governance</a:t>
            </a:r>
          </a:p>
          <a:p>
            <a:r>
              <a:rPr lang="en-US"/>
              <a:t>And see </a:t>
            </a:r>
            <a:r>
              <a:rPr lang="en-US" err="1"/>
              <a:t>Aramarks</a:t>
            </a:r>
            <a:r>
              <a:rPr lang="en-US"/>
              <a:t> 2024 Progress report</a:t>
            </a:r>
            <a:endParaRPr lang="en-GB"/>
          </a:p>
          <a:p>
            <a:endParaRPr lang="en-GB"/>
          </a:p>
        </p:txBody>
      </p:sp>
      <p:sp>
        <p:nvSpPr>
          <p:cNvPr id="4" name="Slide Number Placeholder 3">
            <a:extLst>
              <a:ext uri="{FF2B5EF4-FFF2-40B4-BE49-F238E27FC236}">
                <a16:creationId xmlns:a16="http://schemas.microsoft.com/office/drawing/2014/main" id="{A7D341CF-5FC7-5201-C5B9-C79F7584F91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039107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1D8E56-8C44-4E31-938E-3F782FDF0EDB}" type="slidenum">
              <a:rPr lang="en-GB" smtClean="0"/>
              <a:t>53</a:t>
            </a:fld>
            <a:endParaRPr lang="en-GB"/>
          </a:p>
        </p:txBody>
      </p:sp>
    </p:spTree>
    <p:extLst>
      <p:ext uri="{BB962C8B-B14F-4D97-AF65-F5344CB8AC3E}">
        <p14:creationId xmlns:p14="http://schemas.microsoft.com/office/powerpoint/2010/main" val="92643097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8061FC-0A96-478F-AE33-B97C99A7B5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6C9E3B-8367-8DDC-86AF-A327CCBE7F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0A7B55-6D09-A003-9161-038110C8F3C8}"/>
              </a:ext>
            </a:extLst>
          </p:cNvPr>
          <p:cNvSpPr>
            <a:spLocks noGrp="1"/>
          </p:cNvSpPr>
          <p:nvPr>
            <p:ph type="body" idx="1"/>
          </p:nvPr>
        </p:nvSpPr>
        <p:spPr/>
        <p:txBody>
          <a:bodyPr/>
          <a:lstStyle/>
          <a:p>
            <a:endParaRPr lang="en-GB"/>
          </a:p>
          <a:p>
            <a:endParaRPr lang="en-GB"/>
          </a:p>
        </p:txBody>
      </p:sp>
      <p:sp>
        <p:nvSpPr>
          <p:cNvPr id="4" name="Slide Number Placeholder 3">
            <a:extLst>
              <a:ext uri="{FF2B5EF4-FFF2-40B4-BE49-F238E27FC236}">
                <a16:creationId xmlns:a16="http://schemas.microsoft.com/office/drawing/2014/main" id="{F989F932-1545-DF77-5E6B-E4761931ED8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891AB-06B8-482C-BD15-0CF5CE2852E0}" type="slidenum">
              <a:rPr kumimoji="0" lang="en-GB" sz="1200" b="0" i="0" u="none" strike="noStrike" kern="1200" cap="none" spc="0" normalizeH="0" baseline="0" noProof="0" smtClean="0">
                <a:ln>
                  <a:noFill/>
                </a:ln>
                <a:solidFill>
                  <a:prstClr val="black"/>
                </a:solidFill>
                <a:effectLst/>
                <a:uLnTx/>
                <a:uFillTx/>
                <a:latin typeface="Abadi" panose="020B06040201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298907804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9D5CDD-E3AA-F7A4-5DFB-056B035D74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7043E6-F2B0-6CBC-E5F2-8BE24717E7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F71594-023E-4A92-92F6-6599EC5596C8}"/>
              </a:ext>
            </a:extLst>
          </p:cNvPr>
          <p:cNvSpPr>
            <a:spLocks noGrp="1"/>
          </p:cNvSpPr>
          <p:nvPr>
            <p:ph type="body" idx="1"/>
          </p:nvPr>
        </p:nvSpPr>
        <p:spPr/>
        <p:txBody>
          <a:bodyPr/>
          <a:lstStyle/>
          <a:p>
            <a:r>
              <a:rPr lang="en-US"/>
              <a:t>Applebee’s is owned by Dine Brands: https://</a:t>
            </a:r>
            <a:r>
              <a:rPr lang="en-US" err="1"/>
              <a:t>www.dinebrands.com</a:t>
            </a:r>
            <a:r>
              <a:rPr lang="en-US"/>
              <a:t>/-/media/</a:t>
            </a:r>
            <a:r>
              <a:rPr lang="en-US" err="1"/>
              <a:t>dinebrands</a:t>
            </a:r>
            <a:r>
              <a:rPr lang="en-US"/>
              <a:t>/files/2024_dine_brands_business_responsibility_report_040925.pdf</a:t>
            </a:r>
          </a:p>
        </p:txBody>
      </p:sp>
      <p:sp>
        <p:nvSpPr>
          <p:cNvPr id="4" name="Slide Number Placeholder 3">
            <a:extLst>
              <a:ext uri="{FF2B5EF4-FFF2-40B4-BE49-F238E27FC236}">
                <a16:creationId xmlns:a16="http://schemas.microsoft.com/office/drawing/2014/main" id="{19ADC64C-C722-3330-699C-1AFAB0C9688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580507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90E20E-A57A-3C5F-10DF-7F9C8CA204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64C04A-2B17-A1AA-C0CB-BDC51FE353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AD4786-ECD3-9441-BA67-0671A91BAA0D}"/>
              </a:ext>
            </a:extLst>
          </p:cNvPr>
          <p:cNvSpPr>
            <a:spLocks noGrp="1"/>
          </p:cNvSpPr>
          <p:nvPr>
            <p:ph type="body" idx="1"/>
          </p:nvPr>
        </p:nvSpPr>
        <p:spPr/>
        <p:txBody>
          <a:bodyPr/>
          <a:lstStyle/>
          <a:p>
            <a:r>
              <a:rPr lang="en-US"/>
              <a:t>Applebee’s is owned by Dine Brands: https://</a:t>
            </a:r>
            <a:r>
              <a:rPr lang="en-US" err="1"/>
              <a:t>www.dinebrands.com</a:t>
            </a:r>
            <a:r>
              <a:rPr lang="en-US"/>
              <a:t>/-/media/</a:t>
            </a:r>
            <a:r>
              <a:rPr lang="en-US" err="1"/>
              <a:t>dinebrands</a:t>
            </a:r>
            <a:r>
              <a:rPr lang="en-US"/>
              <a:t>/files/2024_dine_brands_business_responsibility_report_040925.pdf</a:t>
            </a:r>
          </a:p>
        </p:txBody>
      </p:sp>
      <p:sp>
        <p:nvSpPr>
          <p:cNvPr id="4" name="Slide Number Placeholder 3">
            <a:extLst>
              <a:ext uri="{FF2B5EF4-FFF2-40B4-BE49-F238E27FC236}">
                <a16:creationId xmlns:a16="http://schemas.microsoft.com/office/drawing/2014/main" id="{046E729B-F911-6035-DDF6-347FC327712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994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1A07C3-168A-5F7B-C6C9-578F929A7B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1B6636-E057-B064-A259-3754358D52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21FE61-5831-4319-0A1A-8D262B62E19F}"/>
              </a:ext>
            </a:extLst>
          </p:cNvPr>
          <p:cNvSpPr>
            <a:spLocks noGrp="1"/>
          </p:cNvSpPr>
          <p:nvPr>
            <p:ph type="body" idx="1"/>
          </p:nvPr>
        </p:nvSpPr>
        <p:spPr/>
        <p:txBody>
          <a:bodyPr/>
          <a:lstStyle/>
          <a:p>
            <a:r>
              <a:rPr lang="en-US"/>
              <a:t>Applebee’s is owned by Dine Brands: https://</a:t>
            </a:r>
            <a:r>
              <a:rPr lang="en-US" err="1"/>
              <a:t>www.dinebrands.com</a:t>
            </a:r>
            <a:r>
              <a:rPr lang="en-US"/>
              <a:t>/-/media/</a:t>
            </a:r>
            <a:r>
              <a:rPr lang="en-US" err="1"/>
              <a:t>dinebrands</a:t>
            </a:r>
            <a:r>
              <a:rPr lang="en-US"/>
              <a:t>/files/2024_dine_brands_business_responsibility_report_040925.pdf</a:t>
            </a:r>
          </a:p>
        </p:txBody>
      </p:sp>
      <p:sp>
        <p:nvSpPr>
          <p:cNvPr id="4" name="Slide Number Placeholder 3">
            <a:extLst>
              <a:ext uri="{FF2B5EF4-FFF2-40B4-BE49-F238E27FC236}">
                <a16:creationId xmlns:a16="http://schemas.microsoft.com/office/drawing/2014/main" id="{713623A8-A26F-0C62-7757-1BDA9791000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093484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218777-DD1A-CDF3-31B0-24077DFD1C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9D952A-F699-8D27-98DA-1DADE80A6D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AC9E26-2FDA-36D2-B53D-88E22019126A}"/>
              </a:ext>
            </a:extLst>
          </p:cNvPr>
          <p:cNvSpPr>
            <a:spLocks noGrp="1"/>
          </p:cNvSpPr>
          <p:nvPr>
            <p:ph type="body" idx="1"/>
          </p:nvPr>
        </p:nvSpPr>
        <p:spPr/>
        <p:txBody>
          <a:bodyPr/>
          <a:lstStyle/>
          <a:p>
            <a:r>
              <a:rPr lang="en-US"/>
              <a:t>Applebee’s is owned by Dine Brands: https://</a:t>
            </a:r>
            <a:r>
              <a:rPr lang="en-US" err="1"/>
              <a:t>www.dinebrands.com</a:t>
            </a:r>
            <a:r>
              <a:rPr lang="en-US"/>
              <a:t>/-/media/</a:t>
            </a:r>
            <a:r>
              <a:rPr lang="en-US" err="1"/>
              <a:t>dinebrands</a:t>
            </a:r>
            <a:r>
              <a:rPr lang="en-US"/>
              <a:t>/files/2024_dine_brands_business_responsibility_report_040925.pdf</a:t>
            </a:r>
          </a:p>
        </p:txBody>
      </p:sp>
      <p:sp>
        <p:nvSpPr>
          <p:cNvPr id="4" name="Slide Number Placeholder 3">
            <a:extLst>
              <a:ext uri="{FF2B5EF4-FFF2-40B4-BE49-F238E27FC236}">
                <a16:creationId xmlns:a16="http://schemas.microsoft.com/office/drawing/2014/main" id="{3003DADE-CAC1-70D5-3007-949940141D6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270881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1D8E56-8C44-4E31-938E-3F782FDF0EDB}" type="slidenum">
              <a:rPr lang="en-GB" smtClean="0"/>
              <a:t>59</a:t>
            </a:fld>
            <a:endParaRPr lang="en-GB"/>
          </a:p>
        </p:txBody>
      </p:sp>
    </p:spTree>
    <p:extLst>
      <p:ext uri="{BB962C8B-B14F-4D97-AF65-F5344CB8AC3E}">
        <p14:creationId xmlns:p14="http://schemas.microsoft.com/office/powerpoint/2010/main" val="1774099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B20AC6-68EE-1057-3AB7-007032053C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4C4F22-77CE-DB39-77BF-BD4E1EA9AA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0A54C2-C8F0-D677-335A-12BFC897C31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67B4C59-1A8F-3E9A-FFAD-93E1A2AF2DB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03D049-4848-FD41-B015-AEBEA18E6707}" type="slidenum">
              <a:rPr kumimoji="0" lang="en-US" sz="1200" b="0" i="0" u="none" strike="noStrike" kern="1200" cap="none" spc="0" normalizeH="0" baseline="0" noProof="0" smtClean="0">
                <a:ln>
                  <a:noFill/>
                </a:ln>
                <a:solidFill>
                  <a:prstClr val="black"/>
                </a:solidFill>
                <a:effectLst/>
                <a:uLnTx/>
                <a:uFillTx/>
                <a:latin typeface="Abadi" panose="020B06040201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242803073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457D20-8F35-ED13-9FCE-BA1C13877E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993FBB-8317-1ED1-1379-AF6B831A4D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2A5F1B-AD09-656F-3EA8-E363420723E7}"/>
              </a:ext>
            </a:extLst>
          </p:cNvPr>
          <p:cNvSpPr>
            <a:spLocks noGrp="1"/>
          </p:cNvSpPr>
          <p:nvPr>
            <p:ph type="body" idx="1"/>
          </p:nvPr>
        </p:nvSpPr>
        <p:spPr/>
        <p:txBody>
          <a:bodyPr/>
          <a:lstStyle/>
          <a:p>
            <a:endParaRPr lang="en-GB"/>
          </a:p>
          <a:p>
            <a:endParaRPr lang="en-GB"/>
          </a:p>
        </p:txBody>
      </p:sp>
      <p:sp>
        <p:nvSpPr>
          <p:cNvPr id="4" name="Slide Number Placeholder 3">
            <a:extLst>
              <a:ext uri="{FF2B5EF4-FFF2-40B4-BE49-F238E27FC236}">
                <a16:creationId xmlns:a16="http://schemas.microsoft.com/office/drawing/2014/main" id="{020A8105-582D-7184-3F46-9AD4E32C8B5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891AB-06B8-482C-BD15-0CF5CE2852E0}" type="slidenum">
              <a:rPr kumimoji="0" lang="en-GB" sz="1200" b="0" i="0" u="none" strike="noStrike" kern="1200" cap="none" spc="0" normalizeH="0" baseline="0" noProof="0" smtClean="0">
                <a:ln>
                  <a:noFill/>
                </a:ln>
                <a:solidFill>
                  <a:prstClr val="black"/>
                </a:solidFill>
                <a:effectLst/>
                <a:uLnTx/>
                <a:uFillTx/>
                <a:latin typeface="Abadi" panose="020B06040201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373470734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590C4-BFB4-5E57-808D-2397CEE50A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B3AB35-9DE8-1901-82F6-669526FFAE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D7A59B-F7B7-6114-D49A-3BC1AF53DB37}"/>
              </a:ext>
            </a:extLst>
          </p:cNvPr>
          <p:cNvSpPr>
            <a:spLocks noGrp="1"/>
          </p:cNvSpPr>
          <p:nvPr>
            <p:ph type="body" idx="1"/>
          </p:nvPr>
        </p:nvSpPr>
        <p:spPr/>
        <p:txBody>
          <a:bodyPr/>
          <a:lstStyle/>
          <a:p>
            <a:r>
              <a:rPr lang="en-US"/>
              <a:t>Ball State University - https://www.bsu.edu/academics/centersandinstitutes/cote/sustainability</a:t>
            </a:r>
          </a:p>
        </p:txBody>
      </p:sp>
      <p:sp>
        <p:nvSpPr>
          <p:cNvPr id="4" name="Slide Number Placeholder 3">
            <a:extLst>
              <a:ext uri="{FF2B5EF4-FFF2-40B4-BE49-F238E27FC236}">
                <a16:creationId xmlns:a16="http://schemas.microsoft.com/office/drawing/2014/main" id="{E0063449-64E2-D77B-A8AE-D6434A7BA8A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833593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85D788-5315-DE83-A5C0-8712251D22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D8AE1A-253F-CE67-22E2-7AAAC939F9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D0793C-964F-EE6D-DC11-DAA6FC6609C9}"/>
              </a:ext>
            </a:extLst>
          </p:cNvPr>
          <p:cNvSpPr>
            <a:spLocks noGrp="1"/>
          </p:cNvSpPr>
          <p:nvPr>
            <p:ph type="body" idx="1"/>
          </p:nvPr>
        </p:nvSpPr>
        <p:spPr/>
        <p:txBody>
          <a:bodyPr/>
          <a:lstStyle/>
          <a:p>
            <a:r>
              <a:rPr lang="en-US"/>
              <a:t>Ball State University - https://www.bsu.edu/academics/centersandinstitutes/cote/sustainability</a:t>
            </a:r>
          </a:p>
        </p:txBody>
      </p:sp>
      <p:sp>
        <p:nvSpPr>
          <p:cNvPr id="4" name="Slide Number Placeholder 3">
            <a:extLst>
              <a:ext uri="{FF2B5EF4-FFF2-40B4-BE49-F238E27FC236}">
                <a16:creationId xmlns:a16="http://schemas.microsoft.com/office/drawing/2014/main" id="{DE1A9B1C-8224-5E7E-C8DA-BB53213F27A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815650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1D8E56-8C44-4E31-938E-3F782FDF0EDB}" type="slidenum">
              <a:rPr lang="en-GB" smtClean="0"/>
              <a:t>63</a:t>
            </a:fld>
            <a:endParaRPr lang="en-GB"/>
          </a:p>
        </p:txBody>
      </p:sp>
    </p:spTree>
    <p:extLst>
      <p:ext uri="{BB962C8B-B14F-4D97-AF65-F5344CB8AC3E}">
        <p14:creationId xmlns:p14="http://schemas.microsoft.com/office/powerpoint/2010/main" val="1863740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6BFD34-DB45-0D74-0AFA-3CC9C4908B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43E868-FA92-CC78-A271-52673B0188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990E85-0A58-D6BC-4A27-AA9BF307FC2E}"/>
              </a:ext>
            </a:extLst>
          </p:cNvPr>
          <p:cNvSpPr>
            <a:spLocks noGrp="1"/>
          </p:cNvSpPr>
          <p:nvPr>
            <p:ph type="body" idx="1"/>
          </p:nvPr>
        </p:nvSpPr>
        <p:spPr/>
        <p:txBody>
          <a:bodyPr/>
          <a:lstStyle/>
          <a:p>
            <a:endParaRPr lang="en-GB"/>
          </a:p>
          <a:p>
            <a:endParaRPr lang="en-GB"/>
          </a:p>
        </p:txBody>
      </p:sp>
      <p:sp>
        <p:nvSpPr>
          <p:cNvPr id="4" name="Slide Number Placeholder 3">
            <a:extLst>
              <a:ext uri="{FF2B5EF4-FFF2-40B4-BE49-F238E27FC236}">
                <a16:creationId xmlns:a16="http://schemas.microsoft.com/office/drawing/2014/main" id="{02727091-98E1-20EE-07DA-98B43FA3B13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891AB-06B8-482C-BD15-0CF5CE2852E0}" type="slidenum">
              <a:rPr kumimoji="0" lang="en-GB" sz="1200" b="0" i="0" u="none" strike="noStrike" kern="1200" cap="none" spc="0" normalizeH="0" baseline="0" noProof="0" smtClean="0">
                <a:ln>
                  <a:noFill/>
                </a:ln>
                <a:solidFill>
                  <a:prstClr val="black"/>
                </a:solidFill>
                <a:effectLst/>
                <a:uLnTx/>
                <a:uFillTx/>
                <a:latin typeface="Abadi" panose="020B06040201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72448058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6BC67F-B2B7-4BB6-3A0B-EDD22808B9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D466CE-B880-78F4-8334-BEFF77C7D0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D8F95E-D48A-B41E-2CFB-7048536B7F1F}"/>
              </a:ext>
            </a:extLst>
          </p:cNvPr>
          <p:cNvSpPr>
            <a:spLocks noGrp="1"/>
          </p:cNvSpPr>
          <p:nvPr>
            <p:ph type="body" idx="1"/>
          </p:nvPr>
        </p:nvSpPr>
        <p:spPr/>
        <p:txBody>
          <a:bodyPr/>
          <a:lstStyle/>
          <a:p>
            <a:r>
              <a:rPr lang="en-US"/>
              <a:t>Bashas’ Sustainability Information: https://</a:t>
            </a:r>
            <a:r>
              <a:rPr lang="en-US" err="1"/>
              <a:t>www.bashas.com</a:t>
            </a:r>
            <a:r>
              <a:rPr lang="en-US"/>
              <a:t>/our-community/helping-the-environment/</a:t>
            </a:r>
          </a:p>
          <a:p>
            <a:endParaRPr lang="en-US"/>
          </a:p>
          <a:p>
            <a:r>
              <a:rPr lang="en-US"/>
              <a:t>Raley’s (Bashas’ parent company) Sustainability Targets: https://</a:t>
            </a:r>
            <a:r>
              <a:rPr lang="en-US" err="1"/>
              <a:t>www.raleys.com</a:t>
            </a:r>
            <a:r>
              <a:rPr lang="en-US"/>
              <a:t>/our-purpose/sustainability-initiatives</a:t>
            </a:r>
          </a:p>
        </p:txBody>
      </p:sp>
      <p:sp>
        <p:nvSpPr>
          <p:cNvPr id="4" name="Slide Number Placeholder 3">
            <a:extLst>
              <a:ext uri="{FF2B5EF4-FFF2-40B4-BE49-F238E27FC236}">
                <a16:creationId xmlns:a16="http://schemas.microsoft.com/office/drawing/2014/main" id="{5CCFA304-C57A-5494-7EAF-65C36DC3532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474332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01C6D1-8112-0066-6763-D16D0BC41F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B7303F-B9F5-241A-587F-012C90E62A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626B17-E8D5-E164-D962-B03786FA1E27}"/>
              </a:ext>
            </a:extLst>
          </p:cNvPr>
          <p:cNvSpPr>
            <a:spLocks noGrp="1"/>
          </p:cNvSpPr>
          <p:nvPr>
            <p:ph type="body" idx="1"/>
          </p:nvPr>
        </p:nvSpPr>
        <p:spPr/>
        <p:txBody>
          <a:bodyPr/>
          <a:lstStyle/>
          <a:p>
            <a:r>
              <a:rPr lang="en-US"/>
              <a:t>Bashas’ Sustainability Information: https://www.bashas.com/our-community/helping-the-environment/</a:t>
            </a:r>
          </a:p>
          <a:p>
            <a:endParaRPr lang="en-US"/>
          </a:p>
          <a:p>
            <a:r>
              <a:rPr lang="en-US"/>
              <a:t>Raley’s (Bashas’ parent company) Sustainability Targets: https://www.raleys.com/our-purpose/sustainability-initiatives</a:t>
            </a:r>
          </a:p>
        </p:txBody>
      </p:sp>
      <p:sp>
        <p:nvSpPr>
          <p:cNvPr id="4" name="Slide Number Placeholder 3">
            <a:extLst>
              <a:ext uri="{FF2B5EF4-FFF2-40B4-BE49-F238E27FC236}">
                <a16:creationId xmlns:a16="http://schemas.microsoft.com/office/drawing/2014/main" id="{B8AA07B4-BB10-8F87-FBED-A83E79CA0D0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323118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1D8E56-8C44-4E31-938E-3F782FDF0EDB}" type="slidenum">
              <a:rPr lang="en-GB" smtClean="0"/>
              <a:t>67</a:t>
            </a:fld>
            <a:endParaRPr lang="en-GB"/>
          </a:p>
        </p:txBody>
      </p:sp>
    </p:spTree>
    <p:extLst>
      <p:ext uri="{BB962C8B-B14F-4D97-AF65-F5344CB8AC3E}">
        <p14:creationId xmlns:p14="http://schemas.microsoft.com/office/powerpoint/2010/main" val="423560227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49DC5D-A8FB-59F5-4A38-E6FBDD8322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E2DCC1-C4DF-A100-68FE-A14663012A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8FF8D1-6D40-0340-1690-432C98C885E5}"/>
              </a:ext>
            </a:extLst>
          </p:cNvPr>
          <p:cNvSpPr>
            <a:spLocks noGrp="1"/>
          </p:cNvSpPr>
          <p:nvPr>
            <p:ph type="body" idx="1"/>
          </p:nvPr>
        </p:nvSpPr>
        <p:spPr/>
        <p:txBody>
          <a:bodyPr/>
          <a:lstStyle/>
          <a:p>
            <a:endParaRPr lang="en-GB"/>
          </a:p>
          <a:p>
            <a:endParaRPr lang="en-GB"/>
          </a:p>
        </p:txBody>
      </p:sp>
      <p:sp>
        <p:nvSpPr>
          <p:cNvPr id="4" name="Slide Number Placeholder 3">
            <a:extLst>
              <a:ext uri="{FF2B5EF4-FFF2-40B4-BE49-F238E27FC236}">
                <a16:creationId xmlns:a16="http://schemas.microsoft.com/office/drawing/2014/main" id="{B1C037CE-1752-67E3-F26C-5BAC4DD189C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891AB-06B8-482C-BD15-0CF5CE2852E0}" type="slidenum">
              <a:rPr kumimoji="0" lang="en-GB" sz="1200" b="0" i="0" u="none" strike="noStrike" kern="1200" cap="none" spc="0" normalizeH="0" baseline="0" noProof="0" smtClean="0">
                <a:ln>
                  <a:noFill/>
                </a:ln>
                <a:solidFill>
                  <a:prstClr val="black"/>
                </a:solidFill>
                <a:effectLst/>
                <a:uLnTx/>
                <a:uFillTx/>
                <a:latin typeface="Abadi" panose="020B06040201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132272329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D6AAA8-08D5-48DE-F138-063266406D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C54C11-53C5-DF33-A580-48E803362B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A16074-2078-2D2A-1165-7E4666C4BBC8}"/>
              </a:ext>
            </a:extLst>
          </p:cNvPr>
          <p:cNvSpPr>
            <a:spLocks noGrp="1"/>
          </p:cNvSpPr>
          <p:nvPr>
            <p:ph type="body" idx="1"/>
          </p:nvPr>
        </p:nvSpPr>
        <p:spPr/>
        <p:txBody>
          <a:bodyPr/>
          <a:lstStyle/>
          <a:p>
            <a:r>
              <a:rPr lang="en-US"/>
              <a:t>Big Y’s Sustainability pledges: https://</a:t>
            </a:r>
            <a:r>
              <a:rPr lang="en-US" err="1"/>
              <a:t>www.bigy.com</a:t>
            </a:r>
            <a:r>
              <a:rPr lang="en-US"/>
              <a:t>/community/</a:t>
            </a:r>
            <a:r>
              <a:rPr lang="en-US" err="1"/>
              <a:t>bigysgreen</a:t>
            </a:r>
            <a:endParaRPr lang="en-US"/>
          </a:p>
        </p:txBody>
      </p:sp>
      <p:sp>
        <p:nvSpPr>
          <p:cNvPr id="4" name="Slide Number Placeholder 3">
            <a:extLst>
              <a:ext uri="{FF2B5EF4-FFF2-40B4-BE49-F238E27FC236}">
                <a16:creationId xmlns:a16="http://schemas.microsoft.com/office/drawing/2014/main" id="{5E5CDF40-9F43-D29B-1791-F322D12A809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6180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1D8E56-8C44-4E31-938E-3F782FDF0EDB}" type="slidenum">
              <a:rPr lang="en-GB" smtClean="0"/>
              <a:t>7</a:t>
            </a:fld>
            <a:endParaRPr lang="en-GB"/>
          </a:p>
        </p:txBody>
      </p:sp>
    </p:spTree>
    <p:extLst>
      <p:ext uri="{BB962C8B-B14F-4D97-AF65-F5344CB8AC3E}">
        <p14:creationId xmlns:p14="http://schemas.microsoft.com/office/powerpoint/2010/main" val="359024340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117401-9D0B-FF18-C162-A721335BFC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889C64-EFC1-6D0F-B2FE-281A87841C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4AB1BF-6420-A424-0D37-D865E0B9E9B8}"/>
              </a:ext>
            </a:extLst>
          </p:cNvPr>
          <p:cNvSpPr>
            <a:spLocks noGrp="1"/>
          </p:cNvSpPr>
          <p:nvPr>
            <p:ph type="body" idx="1"/>
          </p:nvPr>
        </p:nvSpPr>
        <p:spPr/>
        <p:txBody>
          <a:bodyPr/>
          <a:lstStyle/>
          <a:p>
            <a:r>
              <a:rPr lang="en-US"/>
              <a:t>Big Y’s Sustainability pledges: https://www.bigy.com/community/bigysgreen</a:t>
            </a:r>
          </a:p>
        </p:txBody>
      </p:sp>
      <p:sp>
        <p:nvSpPr>
          <p:cNvPr id="4" name="Slide Number Placeholder 3">
            <a:extLst>
              <a:ext uri="{FF2B5EF4-FFF2-40B4-BE49-F238E27FC236}">
                <a16:creationId xmlns:a16="http://schemas.microsoft.com/office/drawing/2014/main" id="{C822CA0A-A02C-AEE0-E2D7-48291AF9140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320727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1D8E56-8C44-4E31-938E-3F782FDF0EDB}" type="slidenum">
              <a:rPr lang="en-GB" smtClean="0"/>
              <a:t>71</a:t>
            </a:fld>
            <a:endParaRPr lang="en-GB"/>
          </a:p>
        </p:txBody>
      </p:sp>
    </p:spTree>
    <p:extLst>
      <p:ext uri="{BB962C8B-B14F-4D97-AF65-F5344CB8AC3E}">
        <p14:creationId xmlns:p14="http://schemas.microsoft.com/office/powerpoint/2010/main" val="315295073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D87707-B690-4FD4-8DEB-F2CD4E3D2E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5AFC4A-2A07-95AF-3504-FBAA0D1AE1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4EFD27-CB7E-8F90-7EAB-0454033636BD}"/>
              </a:ext>
            </a:extLst>
          </p:cNvPr>
          <p:cNvSpPr>
            <a:spLocks noGrp="1"/>
          </p:cNvSpPr>
          <p:nvPr>
            <p:ph type="body" idx="1"/>
          </p:nvPr>
        </p:nvSpPr>
        <p:spPr/>
        <p:txBody>
          <a:bodyPr/>
          <a:lstStyle/>
          <a:p>
            <a:endParaRPr lang="en-GB"/>
          </a:p>
          <a:p>
            <a:endParaRPr lang="en-GB"/>
          </a:p>
        </p:txBody>
      </p:sp>
      <p:sp>
        <p:nvSpPr>
          <p:cNvPr id="4" name="Slide Number Placeholder 3">
            <a:extLst>
              <a:ext uri="{FF2B5EF4-FFF2-40B4-BE49-F238E27FC236}">
                <a16:creationId xmlns:a16="http://schemas.microsoft.com/office/drawing/2014/main" id="{6A15BCB2-86E9-74FF-F873-CC228A19C4F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891AB-06B8-482C-BD15-0CF5CE2852E0}" type="slidenum">
              <a:rPr kumimoji="0" lang="en-GB" sz="1200" b="0" i="0" u="none" strike="noStrike" kern="1200" cap="none" spc="0" normalizeH="0" baseline="0" noProof="0" smtClean="0">
                <a:ln>
                  <a:noFill/>
                </a:ln>
                <a:solidFill>
                  <a:prstClr val="black"/>
                </a:solidFill>
                <a:effectLst/>
                <a:uLnTx/>
                <a:uFillTx/>
                <a:latin typeface="Abadi" panose="020B06040201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309094012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AD39DC-7FD8-031F-8A29-7A2B6DE6CA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B8D4A8-C689-51E7-1693-AB1AA97673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686F39-59EC-19CF-0FEC-CBA256D851D0}"/>
              </a:ext>
            </a:extLst>
          </p:cNvPr>
          <p:cNvSpPr>
            <a:spLocks noGrp="1"/>
          </p:cNvSpPr>
          <p:nvPr>
            <p:ph type="body" idx="1"/>
          </p:nvPr>
        </p:nvSpPr>
        <p:spPr/>
        <p:txBody>
          <a:bodyPr/>
          <a:lstStyle/>
          <a:p>
            <a:r>
              <a:rPr lang="en-US"/>
              <a:t>Boyd Gaming CSR Report 2024 - https://mc-d7f7cc1f-1a7c-4fc5-b531-6087-cdn-endpoint.azureedge.net/-/media/project/</a:t>
            </a:r>
            <a:r>
              <a:rPr lang="en-US" err="1"/>
              <a:t>boyd</a:t>
            </a:r>
            <a:r>
              <a:rPr lang="en-US"/>
              <a:t>/corporate/</a:t>
            </a:r>
            <a:r>
              <a:rPr lang="en-US" err="1"/>
              <a:t>boydgaming</a:t>
            </a:r>
            <a:r>
              <a:rPr lang="en-US"/>
              <a:t>/</a:t>
            </a:r>
            <a:r>
              <a:rPr lang="en-US" err="1"/>
              <a:t>csr</a:t>
            </a:r>
            <a:r>
              <a:rPr lang="en-US"/>
              <a:t>/reports/2024_byd_50th_csrreport_ada.pdf?rev=785805c8347b405b8e3f9a85ea0a6ca3&amp;sc_lang=</a:t>
            </a:r>
            <a:r>
              <a:rPr lang="en-US" err="1"/>
              <a:t>en</a:t>
            </a:r>
            <a:endParaRPr lang="en-US"/>
          </a:p>
        </p:txBody>
      </p:sp>
      <p:sp>
        <p:nvSpPr>
          <p:cNvPr id="4" name="Slide Number Placeholder 3">
            <a:extLst>
              <a:ext uri="{FF2B5EF4-FFF2-40B4-BE49-F238E27FC236}">
                <a16:creationId xmlns:a16="http://schemas.microsoft.com/office/drawing/2014/main" id="{E282E96F-7524-4FBF-8CEF-3FB242722CE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881824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4FC451-DBCF-BC2A-4233-0FD189B3AC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879627-3FA0-37EA-256A-C262E96ECB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867A26-9E97-D98E-0AB2-3A429EF8D6F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Boyd Gaming CSR Report 2024 - https://mc-d7f7cc1f-1a7c-4fc5-b531-6087-cdn-endpoint.azureedge.net/-/media/project/</a:t>
            </a:r>
            <a:r>
              <a:rPr lang="en-US" err="1"/>
              <a:t>boyd</a:t>
            </a:r>
            <a:r>
              <a:rPr lang="en-US"/>
              <a:t>/corporate/</a:t>
            </a:r>
            <a:r>
              <a:rPr lang="en-US" err="1"/>
              <a:t>boydgaming</a:t>
            </a:r>
            <a:r>
              <a:rPr lang="en-US"/>
              <a:t>/</a:t>
            </a:r>
            <a:r>
              <a:rPr lang="en-US" err="1"/>
              <a:t>csr</a:t>
            </a:r>
            <a:r>
              <a:rPr lang="en-US"/>
              <a:t>/reports/2024_byd_50th_csrreport_ada.pdf?rev=785805c8347b405b8e3f9a85ea0a6ca3&amp;sc_lang=</a:t>
            </a:r>
            <a:r>
              <a:rPr lang="en-US" err="1"/>
              <a:t>en</a:t>
            </a:r>
            <a:endParaRPr lang="en-US"/>
          </a:p>
        </p:txBody>
      </p:sp>
      <p:sp>
        <p:nvSpPr>
          <p:cNvPr id="4" name="Slide Number Placeholder 3">
            <a:extLst>
              <a:ext uri="{FF2B5EF4-FFF2-40B4-BE49-F238E27FC236}">
                <a16:creationId xmlns:a16="http://schemas.microsoft.com/office/drawing/2014/main" id="{D41B9189-12C0-7276-1F06-720E951970A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345606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1D8E56-8C44-4E31-938E-3F782FDF0EDB}" type="slidenum">
              <a:rPr lang="en-GB" smtClean="0"/>
              <a:t>75</a:t>
            </a:fld>
            <a:endParaRPr lang="en-GB"/>
          </a:p>
        </p:txBody>
      </p:sp>
    </p:spTree>
    <p:extLst>
      <p:ext uri="{BB962C8B-B14F-4D97-AF65-F5344CB8AC3E}">
        <p14:creationId xmlns:p14="http://schemas.microsoft.com/office/powerpoint/2010/main" val="36817453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DE2C43-D979-F942-ADBF-87C1E58D63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2A5A70-CDBF-0338-8392-C9307972C5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46FEB5-6AA6-65EF-C903-1C72372202F1}"/>
              </a:ext>
            </a:extLst>
          </p:cNvPr>
          <p:cNvSpPr>
            <a:spLocks noGrp="1"/>
          </p:cNvSpPr>
          <p:nvPr>
            <p:ph type="body" idx="1"/>
          </p:nvPr>
        </p:nvSpPr>
        <p:spPr/>
        <p:txBody>
          <a:bodyPr/>
          <a:lstStyle/>
          <a:p>
            <a:endParaRPr lang="en-GB"/>
          </a:p>
          <a:p>
            <a:endParaRPr lang="en-GB"/>
          </a:p>
        </p:txBody>
      </p:sp>
      <p:sp>
        <p:nvSpPr>
          <p:cNvPr id="4" name="Slide Number Placeholder 3">
            <a:extLst>
              <a:ext uri="{FF2B5EF4-FFF2-40B4-BE49-F238E27FC236}">
                <a16:creationId xmlns:a16="http://schemas.microsoft.com/office/drawing/2014/main" id="{9CB2A6C9-D027-E8F4-7C5D-3E0BC0A87A8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891AB-06B8-482C-BD15-0CF5CE2852E0}" type="slidenum">
              <a:rPr kumimoji="0" lang="en-GB" sz="1200" b="0" i="0" u="none" strike="noStrike" kern="1200" cap="none" spc="0" normalizeH="0" baseline="0" noProof="0" smtClean="0">
                <a:ln>
                  <a:noFill/>
                </a:ln>
                <a:solidFill>
                  <a:prstClr val="black"/>
                </a:solidFill>
                <a:effectLst/>
                <a:uLnTx/>
                <a:uFillTx/>
                <a:latin typeface="Abadi" panose="020B06040201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47261023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99D876-545B-4DE5-B30E-63811E81F565}" type="slidenum">
              <a:rPr lang="en-GB" smtClean="0"/>
              <a:t>77</a:t>
            </a:fld>
            <a:endParaRPr lang="en-GB"/>
          </a:p>
        </p:txBody>
      </p:sp>
    </p:spTree>
    <p:extLst>
      <p:ext uri="{BB962C8B-B14F-4D97-AF65-F5344CB8AC3E}">
        <p14:creationId xmlns:p14="http://schemas.microsoft.com/office/powerpoint/2010/main" val="126310288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0FCA8-66FE-6386-B009-6658A81E51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37F989-EC7F-A6C3-801C-735151EC5B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70F404-E37C-87A8-3CDE-924713256072}"/>
              </a:ext>
            </a:extLst>
          </p:cNvPr>
          <p:cNvSpPr>
            <a:spLocks noGrp="1"/>
          </p:cNvSpPr>
          <p:nvPr>
            <p:ph type="body" idx="1"/>
          </p:nvPr>
        </p:nvSpPr>
        <p:spPr/>
        <p:txBody>
          <a:bodyPr/>
          <a:lstStyle/>
          <a:p>
            <a:endParaRPr lang="en-GB"/>
          </a:p>
          <a:p>
            <a:endParaRPr lang="en-GB"/>
          </a:p>
        </p:txBody>
      </p:sp>
      <p:sp>
        <p:nvSpPr>
          <p:cNvPr id="4" name="Slide Number Placeholder 3">
            <a:extLst>
              <a:ext uri="{FF2B5EF4-FFF2-40B4-BE49-F238E27FC236}">
                <a16:creationId xmlns:a16="http://schemas.microsoft.com/office/drawing/2014/main" id="{BD812AB3-22C2-764E-C2CD-15429ACCC13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891AB-06B8-482C-BD15-0CF5CE2852E0}" type="slidenum">
              <a:rPr kumimoji="0" lang="en-GB" sz="1200" b="0" i="0" u="none" strike="noStrike" kern="1200" cap="none" spc="0" normalizeH="0" baseline="0" noProof="0" smtClean="0">
                <a:ln>
                  <a:noFill/>
                </a:ln>
                <a:solidFill>
                  <a:prstClr val="black"/>
                </a:solidFill>
                <a:effectLst/>
                <a:uLnTx/>
                <a:uFillTx/>
                <a:latin typeface="Abadi" panose="020B06040201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GB" sz="12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108055729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1D8E56-8C44-4E31-938E-3F782FDF0EDB}" type="slidenum">
              <a:rPr lang="en-GB" smtClean="0"/>
              <a:t>79</a:t>
            </a:fld>
            <a:endParaRPr lang="en-GB"/>
          </a:p>
        </p:txBody>
      </p:sp>
    </p:spTree>
    <p:extLst>
      <p:ext uri="{BB962C8B-B14F-4D97-AF65-F5344CB8AC3E}">
        <p14:creationId xmlns:p14="http://schemas.microsoft.com/office/powerpoint/2010/main" val="21482247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EEC03B-8493-1C12-C185-667FA3A4F9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E701E0-0F22-F2AC-6062-C6D110B6E5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0BCABC-8144-4F21-BBCA-DCF12DFEDA8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A34268B-5A04-39E4-FCB3-CA2F1F97F1D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69292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27FF3C-1C7B-EFE9-512D-843252DD88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038365-7A73-555D-8938-BF0055B8A2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7D2ECD-C06B-AC62-BE4D-A0A5457867DF}"/>
              </a:ext>
            </a:extLst>
          </p:cNvPr>
          <p:cNvSpPr>
            <a:spLocks noGrp="1"/>
          </p:cNvSpPr>
          <p:nvPr>
            <p:ph type="body" idx="1"/>
          </p:nvPr>
        </p:nvSpPr>
        <p:spPr/>
        <p:txBody>
          <a:bodyPr/>
          <a:lstStyle/>
          <a:p>
            <a:endParaRPr lang="en-GB"/>
          </a:p>
          <a:p>
            <a:endParaRPr lang="en-GB"/>
          </a:p>
        </p:txBody>
      </p:sp>
      <p:sp>
        <p:nvSpPr>
          <p:cNvPr id="4" name="Slide Number Placeholder 3">
            <a:extLst>
              <a:ext uri="{FF2B5EF4-FFF2-40B4-BE49-F238E27FC236}">
                <a16:creationId xmlns:a16="http://schemas.microsoft.com/office/drawing/2014/main" id="{E0CF47AD-4B10-1C97-CD81-D71E6B2D5C4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891AB-06B8-482C-BD15-0CF5CE2852E0}" type="slidenum">
              <a:rPr kumimoji="0" lang="en-GB" sz="1200" b="0" i="0" u="none" strike="noStrike" kern="1200" cap="none" spc="0" normalizeH="0" baseline="0" noProof="0" smtClean="0">
                <a:ln>
                  <a:noFill/>
                </a:ln>
                <a:solidFill>
                  <a:prstClr val="black"/>
                </a:solidFill>
                <a:effectLst/>
                <a:uLnTx/>
                <a:uFillTx/>
                <a:latin typeface="Abadi" panose="020B06040201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GB" sz="12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295401905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7551F1-C7BF-6A7B-FAEC-7DDF0AA6F8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40FB1C-47E5-DCDF-E734-AEA59D1E14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AE8306-20CE-615E-9489-9641F7281753}"/>
              </a:ext>
            </a:extLst>
          </p:cNvPr>
          <p:cNvSpPr>
            <a:spLocks noGrp="1"/>
          </p:cNvSpPr>
          <p:nvPr>
            <p:ph type="body" idx="1"/>
          </p:nvPr>
        </p:nvSpPr>
        <p:spPr/>
        <p:txBody>
          <a:bodyPr/>
          <a:lstStyle/>
          <a:p>
            <a:r>
              <a:rPr lang="en-US" b="0">
                <a:solidFill>
                  <a:srgbClr val="FF0000"/>
                </a:solidFill>
              </a:rPr>
              <a:t>Buffalo Wild Wings (an Inspire Impact brand) – https://impact.inspirebrands.com/wp-content/uploads/2023/08/Inspire-Brands-Good-Citizens-Report-Ed.2022.pdf</a:t>
            </a:r>
            <a:endParaRPr lang="en-GB" b="0"/>
          </a:p>
        </p:txBody>
      </p:sp>
      <p:sp>
        <p:nvSpPr>
          <p:cNvPr id="4" name="Slide Number Placeholder 3">
            <a:extLst>
              <a:ext uri="{FF2B5EF4-FFF2-40B4-BE49-F238E27FC236}">
                <a16:creationId xmlns:a16="http://schemas.microsoft.com/office/drawing/2014/main" id="{92A2141E-2AD7-F0D7-E172-83BE8D1E713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666733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2654E3-67C3-0064-BAED-9F07E1A27A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A8DF0D-ED30-A638-4BD8-1DABBAA466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4B9219-8AE0-9F1D-CB3E-6EC1DC159B09}"/>
              </a:ext>
            </a:extLst>
          </p:cNvPr>
          <p:cNvSpPr>
            <a:spLocks noGrp="1"/>
          </p:cNvSpPr>
          <p:nvPr>
            <p:ph type="body" idx="1"/>
          </p:nvPr>
        </p:nvSpPr>
        <p:spPr/>
        <p:txBody>
          <a:bodyPr/>
          <a:lstStyle/>
          <a:p>
            <a:r>
              <a:rPr lang="en-US" b="0">
                <a:solidFill>
                  <a:srgbClr val="FF0000"/>
                </a:solidFill>
              </a:rPr>
              <a:t>Buffalo Wild Wings (an Inspire Impact brand) – https://impact.inspirebrands.com/wp-content/uploads/2023/08/Inspire-Brands-Good-Citizens-Report-Ed.2022.pdf</a:t>
            </a:r>
            <a:endParaRPr lang="en-GB" b="0"/>
          </a:p>
          <a:p>
            <a:endParaRPr lang="en-GB"/>
          </a:p>
        </p:txBody>
      </p:sp>
      <p:sp>
        <p:nvSpPr>
          <p:cNvPr id="4" name="Slide Number Placeholder 3">
            <a:extLst>
              <a:ext uri="{FF2B5EF4-FFF2-40B4-BE49-F238E27FC236}">
                <a16:creationId xmlns:a16="http://schemas.microsoft.com/office/drawing/2014/main" id="{67C53751-B858-40B7-DD09-798AF4B6566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948436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40ECFC-8BE9-760F-A67B-512267B58A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A6EACE-CEBF-53C6-E83C-97B0255480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2C9C63-882A-AA2D-677D-98273837FD6E}"/>
              </a:ext>
            </a:extLst>
          </p:cNvPr>
          <p:cNvSpPr>
            <a:spLocks noGrp="1"/>
          </p:cNvSpPr>
          <p:nvPr>
            <p:ph type="body" idx="1"/>
          </p:nvPr>
        </p:nvSpPr>
        <p:spPr/>
        <p:txBody>
          <a:bodyPr/>
          <a:lstStyle/>
          <a:p>
            <a:r>
              <a:rPr lang="en-US" b="0">
                <a:solidFill>
                  <a:srgbClr val="FF0000"/>
                </a:solidFill>
              </a:rPr>
              <a:t>Buffalo Wild Wings (an Inspire Impact brand) – https://impact.inspirebrands.com/wp-content/uploads/2023/08/Inspire-Brands-Good-Citizens-Report-Ed.2022.pdf</a:t>
            </a:r>
            <a:endParaRPr lang="en-GB" b="0"/>
          </a:p>
          <a:p>
            <a:endParaRPr lang="en-GB"/>
          </a:p>
        </p:txBody>
      </p:sp>
      <p:sp>
        <p:nvSpPr>
          <p:cNvPr id="4" name="Slide Number Placeholder 3">
            <a:extLst>
              <a:ext uri="{FF2B5EF4-FFF2-40B4-BE49-F238E27FC236}">
                <a16:creationId xmlns:a16="http://schemas.microsoft.com/office/drawing/2014/main" id="{A086AFA0-7728-345F-93E1-02870D389C1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712883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7D8514-EDF2-1090-45F3-9F233A764A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D6F3E6-7F2C-0700-02E7-E65D121330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A9469E-EDEB-1637-7D8A-5C03F12479C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B340E8B-8B1C-F4DA-B99B-BB05190F1C74}"/>
              </a:ext>
            </a:extLst>
          </p:cNvPr>
          <p:cNvSpPr>
            <a:spLocks noGrp="1"/>
          </p:cNvSpPr>
          <p:nvPr>
            <p:ph type="sldNum" sz="quarter" idx="5"/>
          </p:nvPr>
        </p:nvSpPr>
        <p:spPr/>
        <p:txBody>
          <a:bodyPr/>
          <a:lstStyle/>
          <a:p>
            <a:fld id="{169580C4-4EE3-4543-B9FB-122AB7685765}" type="slidenum">
              <a:rPr lang="en-GB" smtClean="0"/>
              <a:t>84</a:t>
            </a:fld>
            <a:endParaRPr lang="en-GB"/>
          </a:p>
        </p:txBody>
      </p:sp>
    </p:spTree>
    <p:extLst>
      <p:ext uri="{BB962C8B-B14F-4D97-AF65-F5344CB8AC3E}">
        <p14:creationId xmlns:p14="http://schemas.microsoft.com/office/powerpoint/2010/main" val="27006128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A57CB-592A-85F6-7287-49138EACD4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A15478-7240-55DB-33FE-05B82588BD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2E65B4-1491-4863-A9A9-AEDFA2616ACF}"/>
              </a:ext>
            </a:extLst>
          </p:cNvPr>
          <p:cNvSpPr>
            <a:spLocks noGrp="1"/>
          </p:cNvSpPr>
          <p:nvPr>
            <p:ph type="body" idx="1"/>
          </p:nvPr>
        </p:nvSpPr>
        <p:spPr/>
        <p:txBody>
          <a:bodyPr/>
          <a:lstStyle/>
          <a:p>
            <a:endParaRPr lang="en-GB"/>
          </a:p>
          <a:p>
            <a:endParaRPr lang="en-GB"/>
          </a:p>
        </p:txBody>
      </p:sp>
      <p:sp>
        <p:nvSpPr>
          <p:cNvPr id="4" name="Slide Number Placeholder 3">
            <a:extLst>
              <a:ext uri="{FF2B5EF4-FFF2-40B4-BE49-F238E27FC236}">
                <a16:creationId xmlns:a16="http://schemas.microsoft.com/office/drawing/2014/main" id="{DDF72731-C68C-ED77-8EE3-D01EE5A7C51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891AB-06B8-482C-BD15-0CF5CE2852E0}" type="slidenum">
              <a:rPr kumimoji="0" lang="en-GB" sz="1200" b="0" i="0" u="none" strike="noStrike" kern="1200" cap="none" spc="0" normalizeH="0" baseline="0" noProof="0" smtClean="0">
                <a:ln>
                  <a:noFill/>
                </a:ln>
                <a:solidFill>
                  <a:prstClr val="black"/>
                </a:solidFill>
                <a:effectLst/>
                <a:uLnTx/>
                <a:uFillTx/>
                <a:latin typeface="Abadi" panose="020B06040201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GB" sz="12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226410933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C43BE6-024E-2650-E4D2-506339CBAA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3240CD-FF37-6F09-3D74-E7E63C57A5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9AA83A-7BAF-3CAC-118E-94ADFCFCAE7D}"/>
              </a:ext>
            </a:extLst>
          </p:cNvPr>
          <p:cNvSpPr>
            <a:spLocks noGrp="1"/>
          </p:cNvSpPr>
          <p:nvPr>
            <p:ph type="body" idx="1"/>
          </p:nvPr>
        </p:nvSpPr>
        <p:spPr/>
        <p:txBody>
          <a:bodyPr/>
          <a:lstStyle/>
          <a:p>
            <a:endParaRPr lang="en-GB" b="1"/>
          </a:p>
        </p:txBody>
      </p:sp>
      <p:sp>
        <p:nvSpPr>
          <p:cNvPr id="4" name="Slide Number Placeholder 3">
            <a:extLst>
              <a:ext uri="{FF2B5EF4-FFF2-40B4-BE49-F238E27FC236}">
                <a16:creationId xmlns:a16="http://schemas.microsoft.com/office/drawing/2014/main" id="{30FE71D9-C7B5-C8FF-268B-BF068CAF8A1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135030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2A198A-9306-53BB-AEDC-9A9AB26904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42B298-0C6E-CAD5-8FEE-35F73F4378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1AD05B-AB8B-86D9-57A1-959403DD8875}"/>
              </a:ext>
            </a:extLst>
          </p:cNvPr>
          <p:cNvSpPr>
            <a:spLocks noGrp="1"/>
          </p:cNvSpPr>
          <p:nvPr>
            <p:ph type="body" idx="1"/>
          </p:nvPr>
        </p:nvSpPr>
        <p:spPr/>
        <p:txBody>
          <a:bodyPr/>
          <a:lstStyle/>
          <a:p>
            <a:r>
              <a:rPr lang="en-US"/>
              <a:t>https://www.calstatela.edu/sites/default/files/cal_state_la_2019_climate_action_plan_-_final_online_version.pdf</a:t>
            </a:r>
          </a:p>
          <a:p>
            <a:r>
              <a:rPr lang="en-US"/>
              <a:t>https://www.calstatela.edu/fpc/zero-waste</a:t>
            </a:r>
          </a:p>
          <a:p>
            <a:r>
              <a:rPr lang="en-US"/>
              <a:t>https://calstate.policystat.com/policy/16909281/latest/ </a:t>
            </a:r>
          </a:p>
          <a:p>
            <a:r>
              <a:rPr lang="en-US"/>
              <a:t>https://www.calstatela.edu/fpc/sustainability</a:t>
            </a:r>
          </a:p>
        </p:txBody>
      </p:sp>
      <p:sp>
        <p:nvSpPr>
          <p:cNvPr id="4" name="Slide Number Placeholder 3">
            <a:extLst>
              <a:ext uri="{FF2B5EF4-FFF2-40B4-BE49-F238E27FC236}">
                <a16:creationId xmlns:a16="http://schemas.microsoft.com/office/drawing/2014/main" id="{75690C8E-2E71-262D-6913-7C6F5BB763B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483739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1D8E56-8C44-4E31-938E-3F782FDF0EDB}" type="slidenum">
              <a:rPr lang="en-GB" smtClean="0"/>
              <a:t>88</a:t>
            </a:fld>
            <a:endParaRPr lang="en-GB"/>
          </a:p>
        </p:txBody>
      </p:sp>
    </p:spTree>
    <p:extLst>
      <p:ext uri="{BB962C8B-B14F-4D97-AF65-F5344CB8AC3E}">
        <p14:creationId xmlns:p14="http://schemas.microsoft.com/office/powerpoint/2010/main" val="51848772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5F68FF-5918-ECFF-A30A-859CA48115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C54E49-ED1C-5D8B-B1D3-50EDEC3D1D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9045FC-782E-E232-91D5-EABF88321F54}"/>
              </a:ext>
            </a:extLst>
          </p:cNvPr>
          <p:cNvSpPr>
            <a:spLocks noGrp="1"/>
          </p:cNvSpPr>
          <p:nvPr>
            <p:ph type="body" idx="1"/>
          </p:nvPr>
        </p:nvSpPr>
        <p:spPr/>
        <p:txBody>
          <a:bodyPr/>
          <a:lstStyle/>
          <a:p>
            <a:endParaRPr lang="en-GB"/>
          </a:p>
          <a:p>
            <a:endParaRPr lang="en-GB"/>
          </a:p>
        </p:txBody>
      </p:sp>
      <p:sp>
        <p:nvSpPr>
          <p:cNvPr id="4" name="Slide Number Placeholder 3">
            <a:extLst>
              <a:ext uri="{FF2B5EF4-FFF2-40B4-BE49-F238E27FC236}">
                <a16:creationId xmlns:a16="http://schemas.microsoft.com/office/drawing/2014/main" id="{254345CA-F709-D17A-484A-AA743D1A67B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891AB-06B8-482C-BD15-0CF5CE2852E0}" type="slidenum">
              <a:rPr kumimoji="0" lang="en-GB" sz="1200" b="0" i="0" u="none" strike="noStrike" kern="1200" cap="none" spc="0" normalizeH="0" baseline="0" noProof="0" smtClean="0">
                <a:ln>
                  <a:noFill/>
                </a:ln>
                <a:solidFill>
                  <a:prstClr val="black"/>
                </a:solidFill>
                <a:effectLst/>
                <a:uLnTx/>
                <a:uFillTx/>
                <a:latin typeface="Abadi" panose="020B06040201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GB" sz="12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6288277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9F481D-2B60-F1B7-C773-20E8F52BF7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07B329-6448-EF0B-5AF0-23BA99237C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F1B390-15F6-6C97-1B44-5343207FA43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15C7336-79D4-274E-8371-E06378A7498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298971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E33831-8C01-A917-F3EB-2252032A56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C647A1-887E-23C8-C6C9-580BB861BD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D49E29-BC45-0BCF-193B-DF71C3BC7767}"/>
              </a:ext>
            </a:extLst>
          </p:cNvPr>
          <p:cNvSpPr>
            <a:spLocks noGrp="1"/>
          </p:cNvSpPr>
          <p:nvPr>
            <p:ph type="body" idx="1"/>
          </p:nvPr>
        </p:nvSpPr>
        <p:spPr/>
        <p:txBody>
          <a:bodyPr/>
          <a:lstStyle/>
          <a:p>
            <a:r>
              <a:rPr lang="en-US"/>
              <a:t>Carnival 2024 Sustainability Report - https://</a:t>
            </a:r>
            <a:r>
              <a:rPr lang="en-US" err="1"/>
              <a:t>www.carnivalcorp.com</a:t>
            </a:r>
            <a:r>
              <a:rPr lang="en-US"/>
              <a:t>/wp-content/uploads/2025/08/FY2024-Sustainability-Report-FINAL.pdf</a:t>
            </a:r>
          </a:p>
        </p:txBody>
      </p:sp>
      <p:sp>
        <p:nvSpPr>
          <p:cNvPr id="4" name="Slide Number Placeholder 3">
            <a:extLst>
              <a:ext uri="{FF2B5EF4-FFF2-40B4-BE49-F238E27FC236}">
                <a16:creationId xmlns:a16="http://schemas.microsoft.com/office/drawing/2014/main" id="{E6F90748-5D3D-178C-B0B6-FBD39B59BDC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422971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148517-7970-87DF-7FC5-87E07ED624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34A45A-9CD9-9983-CEE7-E2F713D3DE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74AC52-E63C-C7C3-67E3-5D893BAC99E4}"/>
              </a:ext>
            </a:extLst>
          </p:cNvPr>
          <p:cNvSpPr>
            <a:spLocks noGrp="1"/>
          </p:cNvSpPr>
          <p:nvPr>
            <p:ph type="body" idx="1"/>
          </p:nvPr>
        </p:nvSpPr>
        <p:spPr/>
        <p:txBody>
          <a:bodyPr/>
          <a:lstStyle/>
          <a:p>
            <a:r>
              <a:rPr lang="en-US"/>
              <a:t>Carnival 2024 Sustainability Report - https://</a:t>
            </a:r>
            <a:r>
              <a:rPr lang="en-US" err="1"/>
              <a:t>www.carnivalcorp.com</a:t>
            </a:r>
            <a:r>
              <a:rPr lang="en-US"/>
              <a:t>/wp-content/uploads/2025/08/FY2024-Sustainability-Report-FINAL.pdf</a:t>
            </a:r>
          </a:p>
        </p:txBody>
      </p:sp>
      <p:sp>
        <p:nvSpPr>
          <p:cNvPr id="4" name="Slide Number Placeholder 3">
            <a:extLst>
              <a:ext uri="{FF2B5EF4-FFF2-40B4-BE49-F238E27FC236}">
                <a16:creationId xmlns:a16="http://schemas.microsoft.com/office/drawing/2014/main" id="{EA77F99B-A9DB-10E6-6FE6-5F4E10C1933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196625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C6094C-B60C-D05E-4806-8ABCAFF806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23AAD0-0DFD-0906-2532-8BAD48643E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EB9E1F-E884-E5E4-632E-9A1DCFBA447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Carnival 2024 Sustainability Report - https://</a:t>
            </a:r>
            <a:r>
              <a:rPr lang="en-US" err="1"/>
              <a:t>www.carnivalcorp.com</a:t>
            </a:r>
            <a:r>
              <a:rPr lang="en-US"/>
              <a:t>/wp-content/uploads/2025/08/FY2024-Sustainability-Report-FINAL.pdf</a:t>
            </a:r>
          </a:p>
          <a:p>
            <a:endParaRPr lang="en-US"/>
          </a:p>
        </p:txBody>
      </p:sp>
      <p:sp>
        <p:nvSpPr>
          <p:cNvPr id="4" name="Slide Number Placeholder 3">
            <a:extLst>
              <a:ext uri="{FF2B5EF4-FFF2-40B4-BE49-F238E27FC236}">
                <a16:creationId xmlns:a16="http://schemas.microsoft.com/office/drawing/2014/main" id="{0898D26B-9466-FE0C-B5A9-7CB41B33958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862365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027179-124B-89A4-4749-BFFF4FFFC5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C6DAC5-E84C-9FD6-5942-34C0A7E9B7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6F5DA0-719C-02BA-168C-D7641C2009E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Carnival 2024 Sustainability Report - https://</a:t>
            </a:r>
            <a:r>
              <a:rPr lang="en-US" err="1"/>
              <a:t>www.carnivalcorp.com</a:t>
            </a:r>
            <a:r>
              <a:rPr lang="en-US"/>
              <a:t>/wp-content/uploads/2025/08/FY2024-Sustainability-Report-FINAL.pdf</a:t>
            </a:r>
          </a:p>
          <a:p>
            <a:endParaRPr lang="en-US"/>
          </a:p>
        </p:txBody>
      </p:sp>
      <p:sp>
        <p:nvSpPr>
          <p:cNvPr id="4" name="Slide Number Placeholder 3">
            <a:extLst>
              <a:ext uri="{FF2B5EF4-FFF2-40B4-BE49-F238E27FC236}">
                <a16:creationId xmlns:a16="http://schemas.microsoft.com/office/drawing/2014/main" id="{8D16897E-AC3E-8AD5-7613-2DBD0A44C35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82900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1D8E56-8C44-4E31-938E-3F782FDF0EDB}" type="slidenum">
              <a:rPr lang="en-GB" smtClean="0"/>
              <a:t>94</a:t>
            </a:fld>
            <a:endParaRPr lang="en-GB"/>
          </a:p>
        </p:txBody>
      </p:sp>
    </p:spTree>
    <p:extLst>
      <p:ext uri="{BB962C8B-B14F-4D97-AF65-F5344CB8AC3E}">
        <p14:creationId xmlns:p14="http://schemas.microsoft.com/office/powerpoint/2010/main" val="401642720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0A34CE-D5E7-643D-3620-79C0779115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BD5291-C19F-A0ED-7D47-91EFE1316B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02CD99-9B88-5368-4B76-836705144A7A}"/>
              </a:ext>
            </a:extLst>
          </p:cNvPr>
          <p:cNvSpPr>
            <a:spLocks noGrp="1"/>
          </p:cNvSpPr>
          <p:nvPr>
            <p:ph type="body" idx="1"/>
          </p:nvPr>
        </p:nvSpPr>
        <p:spPr/>
        <p:txBody>
          <a:bodyPr/>
          <a:lstStyle/>
          <a:p>
            <a:endParaRPr lang="en-GB"/>
          </a:p>
          <a:p>
            <a:endParaRPr lang="en-GB"/>
          </a:p>
        </p:txBody>
      </p:sp>
      <p:sp>
        <p:nvSpPr>
          <p:cNvPr id="4" name="Slide Number Placeholder 3">
            <a:extLst>
              <a:ext uri="{FF2B5EF4-FFF2-40B4-BE49-F238E27FC236}">
                <a16:creationId xmlns:a16="http://schemas.microsoft.com/office/drawing/2014/main" id="{6DA2DC96-18E6-97D8-F07F-F40719CD3DD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891AB-06B8-482C-BD15-0CF5CE2852E0}" type="slidenum">
              <a:rPr kumimoji="0" lang="en-GB" sz="1200" b="0" i="0" u="none" strike="noStrike" kern="1200" cap="none" spc="0" normalizeH="0" baseline="0" noProof="0" smtClean="0">
                <a:ln>
                  <a:noFill/>
                </a:ln>
                <a:solidFill>
                  <a:prstClr val="black"/>
                </a:solidFill>
                <a:effectLst/>
                <a:uLnTx/>
                <a:uFillTx/>
                <a:latin typeface="Abadi" panose="020B06040201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GB" sz="12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257815761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2ED051-7BE6-E3C3-AB35-EDD189394D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A0A3BF-7BCB-FCBF-B1F2-335B53AEE7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AD9345-47FD-373F-52E9-F6D9CE73FF5D}"/>
              </a:ext>
            </a:extLst>
          </p:cNvPr>
          <p:cNvSpPr>
            <a:spLocks noGrp="1"/>
          </p:cNvSpPr>
          <p:nvPr>
            <p:ph type="body" idx="1"/>
          </p:nvPr>
        </p:nvSpPr>
        <p:spPr/>
        <p:txBody>
          <a:bodyPr/>
          <a:lstStyle/>
          <a:p>
            <a:r>
              <a:rPr lang="en-GB"/>
              <a:t>Caesars Entertainment: </a:t>
            </a:r>
            <a:r>
              <a:rPr lang="en-GB">
                <a:hlinkClick r:id="rId3"/>
              </a:rPr>
              <a:t>https://assets.caesars.com/m/7562d2fdefe2ec37/original/10189606-csr-2023-report-final3.pdf</a:t>
            </a:r>
            <a:endParaRPr lang="en-GB"/>
          </a:p>
          <a:p>
            <a:endParaRPr lang="en-GB"/>
          </a:p>
        </p:txBody>
      </p:sp>
      <p:sp>
        <p:nvSpPr>
          <p:cNvPr id="4" name="Slide Number Placeholder 3">
            <a:extLst>
              <a:ext uri="{FF2B5EF4-FFF2-40B4-BE49-F238E27FC236}">
                <a16:creationId xmlns:a16="http://schemas.microsoft.com/office/drawing/2014/main" id="{7307D3F6-EBDD-54FB-7141-2C486BF95FE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786886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88CAFD-111A-6B95-92D4-9280EC2EF7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F7D64A-05E7-D695-E693-2E302526FD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10C8B1-B7FE-0596-C8CC-F1676FD95E5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Caesars Entertainment: https://assets.caesars.com/m/7562d2fdefe2ec37/original/10189606-csr-2023-report-final3.pdf</a:t>
            </a:r>
          </a:p>
          <a:p>
            <a:endParaRPr lang="en-GB"/>
          </a:p>
        </p:txBody>
      </p:sp>
      <p:sp>
        <p:nvSpPr>
          <p:cNvPr id="4" name="Slide Number Placeholder 3">
            <a:extLst>
              <a:ext uri="{FF2B5EF4-FFF2-40B4-BE49-F238E27FC236}">
                <a16:creationId xmlns:a16="http://schemas.microsoft.com/office/drawing/2014/main" id="{8FBBE7C0-691C-6FD0-14B4-8F33F184939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742417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1D8E56-8C44-4E31-938E-3F782FDF0EDB}" type="slidenum">
              <a:rPr lang="en-GB" smtClean="0"/>
              <a:t>98</a:t>
            </a:fld>
            <a:endParaRPr lang="en-GB"/>
          </a:p>
        </p:txBody>
      </p:sp>
    </p:spTree>
    <p:extLst>
      <p:ext uri="{BB962C8B-B14F-4D97-AF65-F5344CB8AC3E}">
        <p14:creationId xmlns:p14="http://schemas.microsoft.com/office/powerpoint/2010/main" val="416706397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EB4EBA-A262-A7A8-55D1-8B126733FA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C58FC8-7910-4864-EDDB-0C85FBB802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C88375-5954-A221-8868-32612D7819C7}"/>
              </a:ext>
            </a:extLst>
          </p:cNvPr>
          <p:cNvSpPr>
            <a:spLocks noGrp="1"/>
          </p:cNvSpPr>
          <p:nvPr>
            <p:ph type="body" idx="1"/>
          </p:nvPr>
        </p:nvSpPr>
        <p:spPr/>
        <p:txBody>
          <a:bodyPr/>
          <a:lstStyle/>
          <a:p>
            <a:endParaRPr lang="en-GB"/>
          </a:p>
          <a:p>
            <a:endParaRPr lang="en-GB"/>
          </a:p>
        </p:txBody>
      </p:sp>
      <p:sp>
        <p:nvSpPr>
          <p:cNvPr id="4" name="Slide Number Placeholder 3">
            <a:extLst>
              <a:ext uri="{FF2B5EF4-FFF2-40B4-BE49-F238E27FC236}">
                <a16:creationId xmlns:a16="http://schemas.microsoft.com/office/drawing/2014/main" id="{25B781C9-E1B3-0D24-283E-3B57B826FE1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891AB-06B8-482C-BD15-0CF5CE2852E0}" type="slidenum">
              <a:rPr kumimoji="0" lang="en-GB" sz="1200" b="0" i="0" u="none" strike="noStrike" kern="1200" cap="none" spc="0" normalizeH="0" baseline="0" noProof="0" smtClean="0">
                <a:ln>
                  <a:noFill/>
                </a:ln>
                <a:solidFill>
                  <a:prstClr val="black"/>
                </a:solidFill>
                <a:effectLst/>
                <a:uLnTx/>
                <a:uFillTx/>
                <a:latin typeface="Abadi" panose="020B06040201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GB" sz="1200" b="0"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31925910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5" Type="http://schemas.openxmlformats.org/officeDocument/2006/relationships/image" Target="../media/image21.emf"/><Relationship Id="rId4" Type="http://schemas.openxmlformats.org/officeDocument/2006/relationships/image" Target="../media/image20.em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1">
    <p:bg>
      <p:bgPr>
        <a:solidFill>
          <a:srgbClr val="0F440D"/>
        </a:solidFill>
        <a:effectLst/>
      </p:bgPr>
    </p:bg>
    <p:spTree>
      <p:nvGrpSpPr>
        <p:cNvPr id="1" name=""/>
        <p:cNvGrpSpPr/>
        <p:nvPr/>
      </p:nvGrpSpPr>
      <p:grpSpPr>
        <a:xfrm>
          <a:off x="0" y="0"/>
          <a:ext cx="0" cy="0"/>
          <a:chOff x="0" y="0"/>
          <a:chExt cx="0" cy="0"/>
        </a:xfrm>
      </p:grpSpPr>
      <p:sp>
        <p:nvSpPr>
          <p:cNvPr id="104" name="Title 1"/>
          <p:cNvSpPr>
            <a:spLocks noGrp="1"/>
          </p:cNvSpPr>
          <p:nvPr>
            <p:ph type="ctrTitle" hasCustomPrompt="1"/>
          </p:nvPr>
        </p:nvSpPr>
        <p:spPr>
          <a:xfrm>
            <a:off x="240254" y="248594"/>
            <a:ext cx="11646946" cy="3212951"/>
          </a:xfrm>
          <a:prstGeom prst="rect">
            <a:avLst/>
          </a:prstGeom>
        </p:spPr>
        <p:txBody>
          <a:bodyPr lIns="0" tIns="0" rIns="0" bIns="0" anchor="b" anchorCtr="0">
            <a:noAutofit/>
          </a:bodyPr>
          <a:lstStyle>
            <a:lvl1pPr algn="l">
              <a:lnSpc>
                <a:spcPts val="7900"/>
              </a:lnSpc>
              <a:defRPr sz="8800" b="0" cap="all" baseline="0">
                <a:solidFill>
                  <a:srgbClr val="8DBE28"/>
                </a:solidFill>
                <a:latin typeface="+mj-lt"/>
              </a:defRPr>
            </a:lvl1pPr>
          </a:lstStyle>
          <a:p>
            <a:r>
              <a:rPr lang="en-US"/>
              <a:t>Cover Slide 1</a:t>
            </a:r>
          </a:p>
        </p:txBody>
      </p:sp>
      <p:sp>
        <p:nvSpPr>
          <p:cNvPr id="105" name="Subtitle 2"/>
          <p:cNvSpPr>
            <a:spLocks noGrp="1"/>
          </p:cNvSpPr>
          <p:nvPr>
            <p:ph type="subTitle" idx="1" hasCustomPrompt="1"/>
          </p:nvPr>
        </p:nvSpPr>
        <p:spPr>
          <a:xfrm>
            <a:off x="303937" y="5847179"/>
            <a:ext cx="9144000" cy="290483"/>
          </a:xfrm>
          <a:prstGeom prst="rect">
            <a:avLst/>
          </a:prstGeom>
        </p:spPr>
        <p:txBody>
          <a:bodyPr lIns="0" tIns="0" rIns="0" bIns="0" anchor="ctr" anchorCtr="0">
            <a:noAutofit/>
          </a:bodyPr>
          <a:lstStyle>
            <a:lvl1pPr marL="0" indent="0" algn="l">
              <a:lnSpc>
                <a:spcPct val="100000"/>
              </a:lnSpc>
              <a:spcBef>
                <a:spcPts val="0"/>
              </a:spcBef>
              <a:buNone/>
              <a:defRPr sz="2000" b="1">
                <a:solidFill>
                  <a:schemeClr val="bg1"/>
                </a:solidFill>
                <a:latin typeface="+mn-lt"/>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Subtitle</a:t>
            </a:r>
          </a:p>
        </p:txBody>
      </p:sp>
      <p:sp>
        <p:nvSpPr>
          <p:cNvPr id="4" name="Text Placeholder 3">
            <a:extLst>
              <a:ext uri="{FF2B5EF4-FFF2-40B4-BE49-F238E27FC236}">
                <a16:creationId xmlns:a16="http://schemas.microsoft.com/office/drawing/2014/main" id="{60C9AAB4-21F4-5296-DEEF-3F651D4162E3}"/>
              </a:ext>
            </a:extLst>
          </p:cNvPr>
          <p:cNvSpPr>
            <a:spLocks noGrp="1"/>
          </p:cNvSpPr>
          <p:nvPr>
            <p:ph type="body" sz="quarter" idx="10"/>
          </p:nvPr>
        </p:nvSpPr>
        <p:spPr>
          <a:xfrm>
            <a:off x="303937" y="6136921"/>
            <a:ext cx="9144000" cy="312737"/>
          </a:xfrm>
        </p:spPr>
        <p:txBody>
          <a:bodyPr anchor="b" anchorCtr="0"/>
          <a:lstStyle>
            <a:lvl1pPr marL="0" indent="0" algn="l" defTabSz="914400" rtl="0" eaLnBrk="1" latinLnBrk="0" hangingPunct="1">
              <a:lnSpc>
                <a:spcPct val="100000"/>
              </a:lnSpc>
              <a:spcBef>
                <a:spcPts val="0"/>
              </a:spcBef>
              <a:buFont typeface="Arial" panose="020B0604020202020204" pitchFamily="34" charset="0"/>
              <a:buNone/>
              <a:defRPr lang="en-US" sz="1400" b="1" kern="1200" dirty="0" smtClean="0">
                <a:solidFill>
                  <a:schemeClr val="bg1"/>
                </a:solidFill>
                <a:latin typeface="+mn-lt"/>
                <a:ea typeface="+mn-ea"/>
                <a:cs typeface="+mn-cs"/>
              </a:defRPr>
            </a:lvl1pPr>
            <a:lvl2pPr marL="0" indent="0">
              <a:buNone/>
              <a:defRPr/>
            </a:lvl2pPr>
          </a:lstStyle>
          <a:p>
            <a:pPr lvl="0"/>
            <a:r>
              <a:rPr lang="en-US"/>
              <a:t>Click to edit Master text styles</a:t>
            </a:r>
          </a:p>
        </p:txBody>
      </p:sp>
      <p:grpSp>
        <p:nvGrpSpPr>
          <p:cNvPr id="2" name="Group 1">
            <a:extLst>
              <a:ext uri="{FF2B5EF4-FFF2-40B4-BE49-F238E27FC236}">
                <a16:creationId xmlns:a16="http://schemas.microsoft.com/office/drawing/2014/main" id="{7DD9F570-FB4F-C345-DC5E-3F1E36A8D366}"/>
              </a:ext>
            </a:extLst>
          </p:cNvPr>
          <p:cNvGrpSpPr/>
          <p:nvPr userDrawn="1"/>
        </p:nvGrpSpPr>
        <p:grpSpPr>
          <a:xfrm>
            <a:off x="0" y="-1204486"/>
            <a:ext cx="12192000" cy="942190"/>
            <a:chOff x="22178" y="-2107474"/>
            <a:chExt cx="12173146" cy="1410050"/>
          </a:xfrm>
        </p:grpSpPr>
        <p:sp>
          <p:nvSpPr>
            <p:cNvPr id="3" name="Rectangle 2">
              <a:extLst>
                <a:ext uri="{FF2B5EF4-FFF2-40B4-BE49-F238E27FC236}">
                  <a16:creationId xmlns:a16="http://schemas.microsoft.com/office/drawing/2014/main" id="{26643C4B-1061-5643-92AE-335DE67AD4E4}"/>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5" name="Rectangle 4">
              <a:extLst>
                <a:ext uri="{FF2B5EF4-FFF2-40B4-BE49-F238E27FC236}">
                  <a16:creationId xmlns:a16="http://schemas.microsoft.com/office/drawing/2014/main" id="{1375566B-2CF3-DFD9-0534-ACC2BA0CD41C}"/>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40C031CB-0C25-D8B2-C1CA-D70E2A6A51A6}"/>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CD9204C0-EF3F-E958-0B29-1CB71300DD1A}"/>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7B88C8C0-6282-CD44-8D33-B5812D25C733}"/>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17DF1788-CF3B-2B80-3AD8-CEA2C013D8D6}"/>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06C11F0A-80ED-7CB9-636B-0DBF8D94ABAC}"/>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997312EB-6711-98A8-3BCA-E3516BA5F14C}"/>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E21FE7A6-1F45-7A4E-C696-027A426FD44B}"/>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566E8573-C2EA-80A0-8624-77DC083A154F}"/>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1B6028CD-A9DF-0900-CAD7-43163AC9E713}"/>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59F2C829-14B6-78BD-F509-33C67B3F34E6}"/>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ABAD7F2B-DC00-EC52-BDC4-273C257F79FE}"/>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8" name="Rectangle 17">
              <a:extLst>
                <a:ext uri="{FF2B5EF4-FFF2-40B4-BE49-F238E27FC236}">
                  <a16:creationId xmlns:a16="http://schemas.microsoft.com/office/drawing/2014/main" id="{AFBF61CC-E3F3-1A75-B07B-7C642E831F92}"/>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9" name="Rectangle 18">
              <a:extLst>
                <a:ext uri="{FF2B5EF4-FFF2-40B4-BE49-F238E27FC236}">
                  <a16:creationId xmlns:a16="http://schemas.microsoft.com/office/drawing/2014/main" id="{B7497641-45B1-BE9B-19F6-73896FD4C602}"/>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20" name="TextBox 19">
            <a:extLst>
              <a:ext uri="{FF2B5EF4-FFF2-40B4-BE49-F238E27FC236}">
                <a16:creationId xmlns:a16="http://schemas.microsoft.com/office/drawing/2014/main" id="{D20C0355-79E3-6757-F758-25ECB1526D7B}"/>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8DBE28"/>
                </a:solidFill>
                <a:latin typeface="+mn-lt"/>
              </a:rPr>
              <a:t>CONFIDENTIAL</a:t>
            </a:r>
          </a:p>
        </p:txBody>
      </p:sp>
      <p:pic>
        <p:nvPicPr>
          <p:cNvPr id="24" name="Picture 23" descr="A logo with white text and colorful leaves&#10;&#10;AI-generated content may be incorrect.">
            <a:extLst>
              <a:ext uri="{FF2B5EF4-FFF2-40B4-BE49-F238E27FC236}">
                <a16:creationId xmlns:a16="http://schemas.microsoft.com/office/drawing/2014/main" id="{D5CC85D4-ADB6-A385-EEFA-BCC1AE373A0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11850" y="5861431"/>
            <a:ext cx="1511354" cy="850137"/>
          </a:xfrm>
          <a:prstGeom prst="rect">
            <a:avLst/>
          </a:prstGeom>
        </p:spPr>
      </p:pic>
    </p:spTree>
    <p:extLst>
      <p:ext uri="{BB962C8B-B14F-4D97-AF65-F5344CB8AC3E}">
        <p14:creationId xmlns:p14="http://schemas.microsoft.com/office/powerpoint/2010/main" val="1512766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 Photo+Copy Sustainabilit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65F9686-D86B-8DB4-7DF1-7AC9627D28EA}"/>
              </a:ext>
            </a:extLst>
          </p:cNvPr>
          <p:cNvSpPr/>
          <p:nvPr userDrawn="1"/>
        </p:nvSpPr>
        <p:spPr>
          <a:xfrm>
            <a:off x="0" y="4004440"/>
            <a:ext cx="12195829" cy="2853560"/>
          </a:xfrm>
          <a:prstGeom prst="rect">
            <a:avLst/>
          </a:prstGeom>
          <a:solidFill>
            <a:srgbClr val="5D910D">
              <a:alpha val="98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Title 1">
            <a:extLst>
              <a:ext uri="{FF2B5EF4-FFF2-40B4-BE49-F238E27FC236}">
                <a16:creationId xmlns:a16="http://schemas.microsoft.com/office/drawing/2014/main" id="{A4E81317-9F05-4B15-B0D6-EDD0963662DA}"/>
              </a:ext>
            </a:extLst>
          </p:cNvPr>
          <p:cNvSpPr>
            <a:spLocks noGrp="1"/>
          </p:cNvSpPr>
          <p:nvPr>
            <p:ph type="title"/>
          </p:nvPr>
        </p:nvSpPr>
        <p:spPr>
          <a:xfrm>
            <a:off x="304799" y="4351283"/>
            <a:ext cx="11582401" cy="420328"/>
          </a:xfrm>
        </p:spPr>
        <p:txBody>
          <a:bodyPr/>
          <a:lstStyle>
            <a:lvl1pPr>
              <a:defRPr>
                <a:solidFill>
                  <a:schemeClr val="bg1"/>
                </a:solidFill>
              </a:defRPr>
            </a:lvl1pPr>
          </a:lstStyle>
          <a:p>
            <a:r>
              <a:rPr lang="en-US"/>
              <a:t>Click to edit Master title style</a:t>
            </a:r>
          </a:p>
        </p:txBody>
      </p:sp>
      <p:sp>
        <p:nvSpPr>
          <p:cNvPr id="9" name="Picture Placeholder 8">
            <a:extLst>
              <a:ext uri="{FF2B5EF4-FFF2-40B4-BE49-F238E27FC236}">
                <a16:creationId xmlns:a16="http://schemas.microsoft.com/office/drawing/2014/main" id="{A8AE6624-DBFE-C243-6E83-425E043E70E6}"/>
              </a:ext>
            </a:extLst>
          </p:cNvPr>
          <p:cNvSpPr>
            <a:spLocks noGrp="1"/>
          </p:cNvSpPr>
          <p:nvPr>
            <p:ph type="pic" sz="quarter" idx="11"/>
          </p:nvPr>
        </p:nvSpPr>
        <p:spPr>
          <a:xfrm>
            <a:off x="-1" y="0"/>
            <a:ext cx="4067503" cy="4004440"/>
          </a:xfrm>
        </p:spPr>
        <p:txBody>
          <a:bodyPr/>
          <a:lstStyle>
            <a:lvl1pPr>
              <a:defRPr>
                <a:latin typeface="+mn-lt"/>
              </a:defRPr>
            </a:lvl1pPr>
          </a:lstStyle>
          <a:p>
            <a:r>
              <a:rPr lang="en-US"/>
              <a:t>Click icon to add picture</a:t>
            </a:r>
          </a:p>
        </p:txBody>
      </p:sp>
      <p:sp>
        <p:nvSpPr>
          <p:cNvPr id="12" name="Text Placeholder 11">
            <a:extLst>
              <a:ext uri="{FF2B5EF4-FFF2-40B4-BE49-F238E27FC236}">
                <a16:creationId xmlns:a16="http://schemas.microsoft.com/office/drawing/2014/main" id="{6922B574-0A83-7549-A40C-AE98FB354A31}"/>
              </a:ext>
            </a:extLst>
          </p:cNvPr>
          <p:cNvSpPr>
            <a:spLocks noGrp="1"/>
          </p:cNvSpPr>
          <p:nvPr>
            <p:ph type="body" sz="quarter" idx="12"/>
          </p:nvPr>
        </p:nvSpPr>
        <p:spPr>
          <a:xfrm>
            <a:off x="304800" y="4845269"/>
            <a:ext cx="3657600" cy="1288831"/>
          </a:xfrm>
        </p:spPr>
        <p:txBody>
          <a:bodyPr/>
          <a:lstStyle>
            <a:lvl1pPr>
              <a:defRPr sz="1400">
                <a:solidFill>
                  <a:schemeClr val="bg1"/>
                </a:solidFill>
                <a:latin typeface="+mn-lt"/>
              </a:defRPr>
            </a:lvl1pPr>
            <a:lvl2pPr>
              <a:buClr>
                <a:srgbClr val="BFDE7D"/>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rgbClr val="BFDE7D"/>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8">
            <a:extLst>
              <a:ext uri="{FF2B5EF4-FFF2-40B4-BE49-F238E27FC236}">
                <a16:creationId xmlns:a16="http://schemas.microsoft.com/office/drawing/2014/main" id="{BF24AE73-1B01-A293-5CD4-16BA20E3F32B}"/>
              </a:ext>
            </a:extLst>
          </p:cNvPr>
          <p:cNvSpPr>
            <a:spLocks noGrp="1"/>
          </p:cNvSpPr>
          <p:nvPr>
            <p:ph type="pic" sz="quarter" idx="14"/>
          </p:nvPr>
        </p:nvSpPr>
        <p:spPr>
          <a:xfrm>
            <a:off x="4067502" y="0"/>
            <a:ext cx="4056998" cy="4004440"/>
          </a:xfrm>
        </p:spPr>
        <p:txBody>
          <a:bodyPr/>
          <a:lstStyle>
            <a:lvl1pPr>
              <a:defRPr>
                <a:latin typeface="+mn-lt"/>
              </a:defRPr>
            </a:lvl1pPr>
          </a:lstStyle>
          <a:p>
            <a:r>
              <a:rPr lang="en-US"/>
              <a:t>Click icon to add picture</a:t>
            </a:r>
          </a:p>
        </p:txBody>
      </p:sp>
      <p:sp>
        <p:nvSpPr>
          <p:cNvPr id="17" name="Picture Placeholder 8">
            <a:extLst>
              <a:ext uri="{FF2B5EF4-FFF2-40B4-BE49-F238E27FC236}">
                <a16:creationId xmlns:a16="http://schemas.microsoft.com/office/drawing/2014/main" id="{9634662F-D405-8F9D-E5A7-52DBB566F9E8}"/>
              </a:ext>
            </a:extLst>
          </p:cNvPr>
          <p:cNvSpPr>
            <a:spLocks noGrp="1"/>
          </p:cNvSpPr>
          <p:nvPr>
            <p:ph type="pic" sz="quarter" idx="17"/>
          </p:nvPr>
        </p:nvSpPr>
        <p:spPr>
          <a:xfrm>
            <a:off x="8124500" y="0"/>
            <a:ext cx="4067500" cy="4004440"/>
          </a:xfrm>
        </p:spPr>
        <p:txBody>
          <a:bodyPr/>
          <a:lstStyle>
            <a:lvl1pPr>
              <a:defRPr>
                <a:latin typeface="+mn-lt"/>
              </a:defRPr>
            </a:lvl1pPr>
          </a:lstStyle>
          <a:p>
            <a:r>
              <a:rPr lang="en-US"/>
              <a:t>Click icon to add picture</a:t>
            </a:r>
          </a:p>
        </p:txBody>
      </p:sp>
      <p:sp>
        <p:nvSpPr>
          <p:cNvPr id="7" name="TextBox 6">
            <a:extLst>
              <a:ext uri="{FF2B5EF4-FFF2-40B4-BE49-F238E27FC236}">
                <a16:creationId xmlns:a16="http://schemas.microsoft.com/office/drawing/2014/main" id="{8DF0D604-3BC3-69E3-CB17-288B47E2374D}"/>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1"/>
                </a:solidFill>
                <a:latin typeface="+mn-lt"/>
              </a:rPr>
              <a:pPr algn="r"/>
              <a:t>‹#›</a:t>
            </a:fld>
            <a:endParaRPr lang="en-US" sz="1350">
              <a:solidFill>
                <a:schemeClr val="bg1"/>
              </a:solidFill>
              <a:latin typeface="+mn-lt"/>
            </a:endParaRPr>
          </a:p>
        </p:txBody>
      </p:sp>
      <p:sp>
        <p:nvSpPr>
          <p:cNvPr id="5" name="Text Placeholder 11">
            <a:extLst>
              <a:ext uri="{FF2B5EF4-FFF2-40B4-BE49-F238E27FC236}">
                <a16:creationId xmlns:a16="http://schemas.microsoft.com/office/drawing/2014/main" id="{9DF5B2C0-2DAF-22FD-0941-C1BABC3CC9AC}"/>
              </a:ext>
            </a:extLst>
          </p:cNvPr>
          <p:cNvSpPr>
            <a:spLocks noGrp="1"/>
          </p:cNvSpPr>
          <p:nvPr>
            <p:ph type="body" sz="quarter" idx="18"/>
          </p:nvPr>
        </p:nvSpPr>
        <p:spPr>
          <a:xfrm>
            <a:off x="4267200" y="4845269"/>
            <a:ext cx="3657600" cy="1288831"/>
          </a:xfrm>
        </p:spPr>
        <p:txBody>
          <a:bodyPr/>
          <a:lstStyle>
            <a:lvl1pPr>
              <a:defRPr sz="1400">
                <a:solidFill>
                  <a:schemeClr val="bg1"/>
                </a:solidFill>
                <a:latin typeface="+mn-lt"/>
              </a:defRPr>
            </a:lvl1pPr>
            <a:lvl2pPr>
              <a:buClr>
                <a:srgbClr val="BFDE7D"/>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rgbClr val="BFDE7D"/>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1">
            <a:extLst>
              <a:ext uri="{FF2B5EF4-FFF2-40B4-BE49-F238E27FC236}">
                <a16:creationId xmlns:a16="http://schemas.microsoft.com/office/drawing/2014/main" id="{76815E2D-A38A-A593-60AB-494622D2E5C6}"/>
              </a:ext>
            </a:extLst>
          </p:cNvPr>
          <p:cNvSpPr>
            <a:spLocks noGrp="1"/>
          </p:cNvSpPr>
          <p:nvPr>
            <p:ph type="body" sz="quarter" idx="19"/>
          </p:nvPr>
        </p:nvSpPr>
        <p:spPr>
          <a:xfrm>
            <a:off x="8229600" y="4845269"/>
            <a:ext cx="3657600" cy="1288831"/>
          </a:xfrm>
        </p:spPr>
        <p:txBody>
          <a:bodyPr/>
          <a:lstStyle>
            <a:lvl1pPr>
              <a:defRPr sz="1400">
                <a:solidFill>
                  <a:schemeClr val="bg1"/>
                </a:solidFill>
                <a:latin typeface="+mn-lt"/>
              </a:defRPr>
            </a:lvl1pPr>
            <a:lvl2pPr>
              <a:buClr>
                <a:srgbClr val="BFDE7D"/>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rgbClr val="BFDE7D"/>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4E29C9E-C5B3-BE30-C585-F6537223A80E}"/>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bg1"/>
                </a:solidFill>
                <a:latin typeface="+mn-lt"/>
              </a:rPr>
              <a:t>CONFIDENTIAL</a:t>
            </a:r>
          </a:p>
        </p:txBody>
      </p:sp>
    </p:spTree>
    <p:extLst>
      <p:ext uri="{BB962C8B-B14F-4D97-AF65-F5344CB8AC3E}">
        <p14:creationId xmlns:p14="http://schemas.microsoft.com/office/powerpoint/2010/main" val="32899343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1_Color Divider - Sustainability">
    <p:bg>
      <p:bgPr>
        <a:solidFill>
          <a:srgbClr val="8DBE28"/>
        </a:solidFill>
        <a:effectLst/>
      </p:bgPr>
    </p:bg>
    <p:spTree>
      <p:nvGrpSpPr>
        <p:cNvPr id="1" name=""/>
        <p:cNvGrpSpPr/>
        <p:nvPr/>
      </p:nvGrpSpPr>
      <p:grpSpPr>
        <a:xfrm>
          <a:off x="0" y="0"/>
          <a:ext cx="0" cy="0"/>
          <a:chOff x="0" y="0"/>
          <a:chExt cx="0" cy="0"/>
        </a:xfrm>
      </p:grpSpPr>
      <p:sp>
        <p:nvSpPr>
          <p:cNvPr id="104" name="Title 1"/>
          <p:cNvSpPr>
            <a:spLocks noGrp="1"/>
          </p:cNvSpPr>
          <p:nvPr>
            <p:ph type="ctrTitle" hasCustomPrompt="1"/>
          </p:nvPr>
        </p:nvSpPr>
        <p:spPr>
          <a:xfrm>
            <a:off x="304796" y="2286596"/>
            <a:ext cx="11582402" cy="2284807"/>
          </a:xfrm>
          <a:prstGeom prst="rect">
            <a:avLst/>
          </a:prstGeom>
        </p:spPr>
        <p:txBody>
          <a:bodyPr vert="horz" lIns="0" tIns="0" rIns="0" bIns="0" rtlCol="0" anchor="ctr" anchorCtr="0">
            <a:noAutofit/>
          </a:bodyPr>
          <a:lstStyle>
            <a:lvl1pPr algn="ctr">
              <a:defRPr lang="en-US" sz="7200" dirty="0">
                <a:solidFill>
                  <a:srgbClr val="0F440D"/>
                </a:solidFill>
              </a:defRPr>
            </a:lvl1pPr>
          </a:lstStyle>
          <a:p>
            <a:pPr lvl="0">
              <a:lnSpc>
                <a:spcPts val="7900"/>
              </a:lnSpc>
            </a:pPr>
            <a:r>
              <a:rPr lang="en-US"/>
              <a:t>Divider Slide</a:t>
            </a:r>
          </a:p>
        </p:txBody>
      </p:sp>
      <p:sp>
        <p:nvSpPr>
          <p:cNvPr id="2" name="TextBox 1">
            <a:extLst>
              <a:ext uri="{FF2B5EF4-FFF2-40B4-BE49-F238E27FC236}">
                <a16:creationId xmlns:a16="http://schemas.microsoft.com/office/drawing/2014/main" id="{AD3E65F5-972D-3712-BDE9-429849440845}"/>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Gilroy Medium" panose="00000600000000000000" pitchFamily="50" charset="0"/>
              </a:rPr>
              <a:pPr algn="r"/>
              <a:t>‹#›</a:t>
            </a:fld>
            <a:endParaRPr lang="en-US" sz="1350">
              <a:solidFill>
                <a:srgbClr val="2B660F"/>
              </a:solidFill>
              <a:latin typeface="Gilroy Medium" panose="00000600000000000000" pitchFamily="50" charset="0"/>
            </a:endParaRPr>
          </a:p>
        </p:txBody>
      </p:sp>
      <p:grpSp>
        <p:nvGrpSpPr>
          <p:cNvPr id="4" name="Group 3">
            <a:extLst>
              <a:ext uri="{FF2B5EF4-FFF2-40B4-BE49-F238E27FC236}">
                <a16:creationId xmlns:a16="http://schemas.microsoft.com/office/drawing/2014/main" id="{8F14B9A5-FB58-9A71-6414-BEBF4B1F0F2E}"/>
              </a:ext>
            </a:extLst>
          </p:cNvPr>
          <p:cNvGrpSpPr/>
          <p:nvPr userDrawn="1"/>
        </p:nvGrpSpPr>
        <p:grpSpPr>
          <a:xfrm>
            <a:off x="0" y="-1204486"/>
            <a:ext cx="12192000" cy="942190"/>
            <a:chOff x="22178" y="-2107474"/>
            <a:chExt cx="12173146" cy="1410050"/>
          </a:xfrm>
        </p:grpSpPr>
        <p:sp>
          <p:nvSpPr>
            <p:cNvPr id="5" name="Rectangle 4">
              <a:extLst>
                <a:ext uri="{FF2B5EF4-FFF2-40B4-BE49-F238E27FC236}">
                  <a16:creationId xmlns:a16="http://schemas.microsoft.com/office/drawing/2014/main" id="{F095ECE8-5DA8-F866-3420-5F3CE342DE8A}"/>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D0069D75-D039-B5DD-8AD3-576FE5416A95}"/>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84B98D7F-52AD-8D84-3521-2E7F86203352}"/>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6A7BD8B7-0EA8-211E-0FA4-389B9680477E}"/>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F100246A-25E4-0F73-A740-AEC49B4E3DA6}"/>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C717F129-3242-92C8-6057-D90FE763DCA2}"/>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635BE8FC-4451-27D0-D345-3D31B4565E8F}"/>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DF8A8E7A-F1F4-E928-A267-92C93713E35D}"/>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B2A9BE32-7A76-0026-F37A-EAA381109217}"/>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A28412D1-5B92-3139-AE86-D49C38CEAD86}"/>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93CA038C-A6AC-33E5-7729-8CDB678B8FB2}"/>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17DFCD51-E558-F7F4-2E02-88E9E9FD9BF1}"/>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7A992AE7-9A4C-8593-75B9-D2606DF865EB}"/>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8" name="Rectangle 17">
              <a:extLst>
                <a:ext uri="{FF2B5EF4-FFF2-40B4-BE49-F238E27FC236}">
                  <a16:creationId xmlns:a16="http://schemas.microsoft.com/office/drawing/2014/main" id="{8E9C2836-EE8B-CF72-4233-9EC9DDED8D52}"/>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9" name="Rectangle 18">
              <a:extLst>
                <a:ext uri="{FF2B5EF4-FFF2-40B4-BE49-F238E27FC236}">
                  <a16:creationId xmlns:a16="http://schemas.microsoft.com/office/drawing/2014/main" id="{1BA64C47-A537-F05D-E667-A1CF358340B8}"/>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20" name="TextBox 19">
            <a:extLst>
              <a:ext uri="{FF2B5EF4-FFF2-40B4-BE49-F238E27FC236}">
                <a16:creationId xmlns:a16="http://schemas.microsoft.com/office/drawing/2014/main" id="{B34A9B01-B860-1812-4494-7D9F3204A26A}"/>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2B660F"/>
                </a:solidFill>
                <a:latin typeface="+mn-lt"/>
              </a:rPr>
              <a:t>CONFIDENTIAL</a:t>
            </a:r>
          </a:p>
        </p:txBody>
      </p:sp>
    </p:spTree>
    <p:extLst>
      <p:ext uri="{BB962C8B-B14F-4D97-AF65-F5344CB8AC3E}">
        <p14:creationId xmlns:p14="http://schemas.microsoft.com/office/powerpoint/2010/main" val="408806020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B0F0A3E-BBA4-43B8-A931-0C78BD8D8F4A}"/>
              </a:ext>
            </a:extLst>
          </p:cNvPr>
          <p:cNvSpPr>
            <a:spLocks noGrp="1"/>
          </p:cNvSpPr>
          <p:nvPr>
            <p:ph sz="quarter" idx="10"/>
          </p:nvPr>
        </p:nvSpPr>
        <p:spPr>
          <a:xfrm>
            <a:off x="304800" y="1219201"/>
            <a:ext cx="11582400" cy="4419600"/>
          </a:xfrm>
        </p:spPr>
        <p:txBody>
          <a:bodyPr/>
          <a:lstStyle>
            <a:lvl1pPr>
              <a:defRPr>
                <a:solidFill>
                  <a:srgbClr val="2B660F"/>
                </a:solidFill>
                <a:latin typeface="+mn-lt"/>
              </a:defRPr>
            </a:lvl1pPr>
            <a:lvl2pPr>
              <a:defRPr>
                <a:solidFill>
                  <a:srgbClr val="2B660F"/>
                </a:solidFill>
                <a:latin typeface="+mn-lt"/>
              </a:defRPr>
            </a:lvl2pPr>
            <a:lvl3pPr>
              <a:defRPr sz="1400">
                <a:solidFill>
                  <a:srgbClr val="2B660F"/>
                </a:solidFill>
                <a:latin typeface="+mn-lt"/>
              </a:defRPr>
            </a:lvl3pPr>
            <a:lvl4pPr>
              <a:defRPr sz="1400">
                <a:solidFill>
                  <a:srgbClr val="2B660F"/>
                </a:solidFill>
                <a:latin typeface="+mn-lt"/>
              </a:defRPr>
            </a:lvl4pPr>
            <a:lvl5pPr>
              <a:defRPr sz="1400">
                <a:solidFill>
                  <a:srgbClr val="2B660F"/>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6D1A30F7-982D-44C8-8697-03EE0B2E0FBB}"/>
              </a:ext>
            </a:extLst>
          </p:cNvPr>
          <p:cNvSpPr>
            <a:spLocks noGrp="1"/>
          </p:cNvSpPr>
          <p:nvPr>
            <p:ph type="ftr" sz="quarter" idx="11"/>
          </p:nvPr>
        </p:nvSpPr>
        <p:spPr/>
        <p:txBody>
          <a:bodyPr/>
          <a:lstStyle>
            <a:lvl1pPr>
              <a:defRPr>
                <a:latin typeface="+mn-lt"/>
              </a:defRPr>
            </a:lvl1pPr>
          </a:lstStyle>
          <a:p>
            <a:endParaRPr lang="en-US"/>
          </a:p>
        </p:txBody>
      </p:sp>
      <p:sp>
        <p:nvSpPr>
          <p:cNvPr id="2" name="Title 1">
            <a:extLst>
              <a:ext uri="{FF2B5EF4-FFF2-40B4-BE49-F238E27FC236}">
                <a16:creationId xmlns:a16="http://schemas.microsoft.com/office/drawing/2014/main" id="{BEC28285-F5AC-8A3D-6643-900F66675AE2}"/>
              </a:ext>
            </a:extLst>
          </p:cNvPr>
          <p:cNvSpPr>
            <a:spLocks noGrp="1"/>
          </p:cNvSpPr>
          <p:nvPr>
            <p:ph type="title"/>
          </p:nvPr>
        </p:nvSpPr>
        <p:spPr/>
        <p:txBody>
          <a:bodyPr/>
          <a:lstStyle>
            <a:lvl1pPr>
              <a:defRPr>
                <a:solidFill>
                  <a:srgbClr val="5D910D"/>
                </a:solidFill>
              </a:defRPr>
            </a:lvl1pPr>
          </a:lstStyle>
          <a:p>
            <a:r>
              <a:rPr lang="en-US"/>
              <a:t>Click to edit Master title style</a:t>
            </a:r>
          </a:p>
        </p:txBody>
      </p:sp>
      <p:sp>
        <p:nvSpPr>
          <p:cNvPr id="5" name="TextBox 4">
            <a:extLst>
              <a:ext uri="{FF2B5EF4-FFF2-40B4-BE49-F238E27FC236}">
                <a16:creationId xmlns:a16="http://schemas.microsoft.com/office/drawing/2014/main" id="{E95E28AC-C348-EE03-938F-68D9895D527D}"/>
              </a:ext>
            </a:extLst>
          </p:cNvPr>
          <p:cNvSpPr txBox="1"/>
          <p:nvPr userDrawn="1"/>
        </p:nvSpPr>
        <p:spPr>
          <a:xfrm>
            <a:off x="815009" y="6579704"/>
            <a:ext cx="0" cy="0"/>
          </a:xfrm>
          <a:prstGeom prst="rect">
            <a:avLst/>
          </a:prstGeom>
          <a:noFill/>
        </p:spPr>
        <p:txBody>
          <a:bodyPr wrap="none" lIns="0" tIns="0" rIns="0" bIns="0" rtlCol="0">
            <a:noAutofit/>
          </a:bodyPr>
          <a:lstStyle/>
          <a:p>
            <a:pPr algn="l"/>
            <a:endParaRPr lang="en-US" sz="1600">
              <a:solidFill>
                <a:schemeClr val="tx2"/>
              </a:solidFill>
              <a:latin typeface="+mn-lt"/>
            </a:endParaRPr>
          </a:p>
        </p:txBody>
      </p:sp>
      <p:sp>
        <p:nvSpPr>
          <p:cNvPr id="6" name="TextBox 5">
            <a:extLst>
              <a:ext uri="{FF2B5EF4-FFF2-40B4-BE49-F238E27FC236}">
                <a16:creationId xmlns:a16="http://schemas.microsoft.com/office/drawing/2014/main" id="{D90E1989-DA1C-8B6E-AF70-60EC5F03F119}"/>
              </a:ext>
            </a:extLst>
          </p:cNvPr>
          <p:cNvSpPr txBox="1"/>
          <p:nvPr userDrawn="1"/>
        </p:nvSpPr>
        <p:spPr>
          <a:xfrm>
            <a:off x="1013254" y="6573795"/>
            <a:ext cx="0" cy="0"/>
          </a:xfrm>
          <a:prstGeom prst="rect">
            <a:avLst/>
          </a:prstGeom>
          <a:noFill/>
        </p:spPr>
        <p:txBody>
          <a:bodyPr wrap="none" lIns="0" tIns="0" rIns="0" bIns="0" rtlCol="0">
            <a:noAutofit/>
          </a:bodyPr>
          <a:lstStyle/>
          <a:p>
            <a:pPr algn="l"/>
            <a:endParaRPr lang="en-US" sz="1600" err="1">
              <a:solidFill>
                <a:schemeClr val="tx2"/>
              </a:solidFill>
            </a:endParaRPr>
          </a:p>
        </p:txBody>
      </p:sp>
      <p:sp>
        <p:nvSpPr>
          <p:cNvPr id="7" name="TextBox 6">
            <a:extLst>
              <a:ext uri="{FF2B5EF4-FFF2-40B4-BE49-F238E27FC236}">
                <a16:creationId xmlns:a16="http://schemas.microsoft.com/office/drawing/2014/main" id="{DB636BFF-E815-D157-BC2F-F84CD7E08D02}"/>
              </a:ext>
            </a:extLst>
          </p:cNvPr>
          <p:cNvSpPr txBox="1"/>
          <p:nvPr userDrawn="1"/>
        </p:nvSpPr>
        <p:spPr>
          <a:xfrm>
            <a:off x="630195" y="6536724"/>
            <a:ext cx="0" cy="0"/>
          </a:xfrm>
          <a:prstGeom prst="rect">
            <a:avLst/>
          </a:prstGeom>
          <a:noFill/>
        </p:spPr>
        <p:txBody>
          <a:bodyPr wrap="none" lIns="0" tIns="0" rIns="0" bIns="0" rtlCol="0">
            <a:noAutofit/>
          </a:bodyPr>
          <a:lstStyle/>
          <a:p>
            <a:pPr algn="l"/>
            <a:endParaRPr lang="en-US" sz="1600" err="1">
              <a:solidFill>
                <a:schemeClr val="tx2"/>
              </a:solidFill>
            </a:endParaRPr>
          </a:p>
        </p:txBody>
      </p:sp>
    </p:spTree>
    <p:extLst>
      <p:ext uri="{BB962C8B-B14F-4D97-AF65-F5344CB8AC3E}">
        <p14:creationId xmlns:p14="http://schemas.microsoft.com/office/powerpoint/2010/main" val="73093737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emplate 2">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6D313C8-1CF3-4059-87CE-3BA99B8CFC72}"/>
              </a:ext>
            </a:extLst>
          </p:cNvPr>
          <p:cNvSpPr>
            <a:spLocks noGrp="1"/>
          </p:cNvSpPr>
          <p:nvPr>
            <p:ph type="ftr" sz="quarter" idx="10"/>
          </p:nvPr>
        </p:nvSpPr>
        <p:spPr/>
        <p:txBody>
          <a:bodyPr/>
          <a:lstStyle>
            <a:lvl1pPr>
              <a:defRPr>
                <a:solidFill>
                  <a:srgbClr val="2B660F"/>
                </a:solidFill>
                <a:latin typeface="+mn-lt"/>
              </a:defRPr>
            </a:lvl1pPr>
          </a:lstStyle>
          <a:p>
            <a:endParaRPr lang="en-US"/>
          </a:p>
        </p:txBody>
      </p:sp>
      <p:sp>
        <p:nvSpPr>
          <p:cNvPr id="2" name="Title 1">
            <a:extLst>
              <a:ext uri="{FF2B5EF4-FFF2-40B4-BE49-F238E27FC236}">
                <a16:creationId xmlns:a16="http://schemas.microsoft.com/office/drawing/2014/main" id="{A091BC4D-20E4-F913-03ED-A587C9384107}"/>
              </a:ext>
            </a:extLst>
          </p:cNvPr>
          <p:cNvSpPr>
            <a:spLocks noGrp="1"/>
          </p:cNvSpPr>
          <p:nvPr>
            <p:ph type="title"/>
          </p:nvPr>
        </p:nvSpPr>
        <p:spPr/>
        <p:txBody>
          <a:bodyPr/>
          <a:lstStyle>
            <a:lvl1pPr>
              <a:defRPr>
                <a:solidFill>
                  <a:srgbClr val="5D910D"/>
                </a:solidFill>
              </a:defRPr>
            </a:lvl1pPr>
          </a:lstStyle>
          <a:p>
            <a:r>
              <a:rPr lang="en-US"/>
              <a:t>Click to edit Master title style</a:t>
            </a:r>
          </a:p>
        </p:txBody>
      </p:sp>
      <p:sp>
        <p:nvSpPr>
          <p:cNvPr id="3" name="TextBox 2">
            <a:extLst>
              <a:ext uri="{FF2B5EF4-FFF2-40B4-BE49-F238E27FC236}">
                <a16:creationId xmlns:a16="http://schemas.microsoft.com/office/drawing/2014/main" id="{98A04216-DDEC-72B9-9E60-E714B7EF465A}"/>
              </a:ext>
            </a:extLst>
          </p:cNvPr>
          <p:cNvSpPr txBox="1"/>
          <p:nvPr userDrawn="1"/>
        </p:nvSpPr>
        <p:spPr>
          <a:xfrm>
            <a:off x="815546" y="6586151"/>
            <a:ext cx="0" cy="0"/>
          </a:xfrm>
          <a:prstGeom prst="rect">
            <a:avLst/>
          </a:prstGeom>
          <a:noFill/>
        </p:spPr>
        <p:txBody>
          <a:bodyPr wrap="none" lIns="0" tIns="0" rIns="0" bIns="0" rtlCol="0">
            <a:noAutofit/>
          </a:bodyPr>
          <a:lstStyle/>
          <a:p>
            <a:pPr algn="l"/>
            <a:endParaRPr lang="en-US" sz="1600" err="1">
              <a:solidFill>
                <a:schemeClr val="tx2"/>
              </a:solidFill>
            </a:endParaRPr>
          </a:p>
        </p:txBody>
      </p:sp>
      <p:sp>
        <p:nvSpPr>
          <p:cNvPr id="4" name="TextBox 3">
            <a:extLst>
              <a:ext uri="{FF2B5EF4-FFF2-40B4-BE49-F238E27FC236}">
                <a16:creationId xmlns:a16="http://schemas.microsoft.com/office/drawing/2014/main" id="{3AD7BABE-A72A-AC8E-3D81-85920E16ACD6}"/>
              </a:ext>
            </a:extLst>
          </p:cNvPr>
          <p:cNvSpPr txBox="1"/>
          <p:nvPr userDrawn="1"/>
        </p:nvSpPr>
        <p:spPr>
          <a:xfrm>
            <a:off x="1099751" y="6512011"/>
            <a:ext cx="0" cy="0"/>
          </a:xfrm>
          <a:prstGeom prst="rect">
            <a:avLst/>
          </a:prstGeom>
          <a:noFill/>
        </p:spPr>
        <p:txBody>
          <a:bodyPr wrap="none" lIns="0" tIns="0" rIns="0" bIns="0" rtlCol="0">
            <a:noAutofit/>
          </a:bodyPr>
          <a:lstStyle/>
          <a:p>
            <a:pPr algn="l"/>
            <a:endParaRPr lang="en-US" sz="1600" err="1">
              <a:solidFill>
                <a:schemeClr val="tx2"/>
              </a:solidFill>
            </a:endParaRPr>
          </a:p>
        </p:txBody>
      </p:sp>
    </p:spTree>
    <p:extLst>
      <p:ext uri="{BB962C8B-B14F-4D97-AF65-F5344CB8AC3E}">
        <p14:creationId xmlns:p14="http://schemas.microsoft.com/office/powerpoint/2010/main" val="320866396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3 Photo+Copy">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6D313C8-1CF3-4059-87CE-3BA99B8CFC72}"/>
              </a:ext>
            </a:extLst>
          </p:cNvPr>
          <p:cNvSpPr>
            <a:spLocks noGrp="1"/>
          </p:cNvSpPr>
          <p:nvPr>
            <p:ph type="ftr" sz="quarter" idx="10"/>
          </p:nvPr>
        </p:nvSpPr>
        <p:spPr/>
        <p:txBody>
          <a:bodyPr/>
          <a:lstStyle>
            <a:lvl1pPr>
              <a:defRPr>
                <a:solidFill>
                  <a:srgbClr val="2B660F"/>
                </a:solidFill>
                <a:latin typeface="+mn-lt"/>
              </a:defRPr>
            </a:lvl1pPr>
          </a:lstStyle>
          <a:p>
            <a:endParaRPr lang="en-US"/>
          </a:p>
        </p:txBody>
      </p:sp>
      <p:sp>
        <p:nvSpPr>
          <p:cNvPr id="9" name="Picture Placeholder 8">
            <a:extLst>
              <a:ext uri="{FF2B5EF4-FFF2-40B4-BE49-F238E27FC236}">
                <a16:creationId xmlns:a16="http://schemas.microsoft.com/office/drawing/2014/main" id="{A8AE6624-DBFE-C243-6E83-425E043E70E6}"/>
              </a:ext>
            </a:extLst>
          </p:cNvPr>
          <p:cNvSpPr>
            <a:spLocks noGrp="1"/>
          </p:cNvSpPr>
          <p:nvPr>
            <p:ph type="pic" sz="quarter" idx="11"/>
          </p:nvPr>
        </p:nvSpPr>
        <p:spPr>
          <a:xfrm>
            <a:off x="304800" y="3888828"/>
            <a:ext cx="3657600" cy="1745210"/>
          </a:xfrm>
        </p:spPr>
        <p:txBody>
          <a:bodyPr/>
          <a:lstStyle>
            <a:lvl1pPr>
              <a:defRPr>
                <a:latin typeface="+mn-lt"/>
              </a:defRPr>
            </a:lvl1pPr>
          </a:lstStyle>
          <a:p>
            <a:r>
              <a:rPr lang="en-US"/>
              <a:t>Click icon to add picture</a:t>
            </a:r>
          </a:p>
        </p:txBody>
      </p:sp>
      <p:sp>
        <p:nvSpPr>
          <p:cNvPr id="12" name="Text Placeholder 11">
            <a:extLst>
              <a:ext uri="{FF2B5EF4-FFF2-40B4-BE49-F238E27FC236}">
                <a16:creationId xmlns:a16="http://schemas.microsoft.com/office/drawing/2014/main" id="{6922B574-0A83-7549-A40C-AE98FB354A31}"/>
              </a:ext>
            </a:extLst>
          </p:cNvPr>
          <p:cNvSpPr>
            <a:spLocks noGrp="1"/>
          </p:cNvSpPr>
          <p:nvPr>
            <p:ph type="body" sz="quarter" idx="12"/>
          </p:nvPr>
        </p:nvSpPr>
        <p:spPr>
          <a:xfrm>
            <a:off x="304794" y="1757231"/>
            <a:ext cx="3657600" cy="1996167"/>
          </a:xfrm>
        </p:spPr>
        <p:txBody>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9FCA3879-DB25-6606-BE61-7468DA06E22E}"/>
              </a:ext>
            </a:extLst>
          </p:cNvPr>
          <p:cNvSpPr>
            <a:spLocks noGrp="1"/>
          </p:cNvSpPr>
          <p:nvPr>
            <p:ph type="body" sz="quarter" idx="13"/>
          </p:nvPr>
        </p:nvSpPr>
        <p:spPr>
          <a:xfrm>
            <a:off x="304800" y="1219201"/>
            <a:ext cx="3657600" cy="378371"/>
          </a:xfrm>
        </p:spPr>
        <p:txBody>
          <a:bodyPr/>
          <a:lstStyle>
            <a:lvl1pPr>
              <a:defRPr sz="1600" b="1" i="0">
                <a:latin typeface="+mn-lt"/>
                <a:cs typeface="Arial" panose="020B0604020202020204" pitchFamily="34" charset="0"/>
              </a:defRPr>
            </a:lvl1pPr>
            <a:lvl2pPr marL="0" indent="0">
              <a:buNone/>
              <a:defRPr sz="1200"/>
            </a:lvl2pPr>
            <a:lvl3pPr>
              <a:defRPr sz="1100"/>
            </a:lvl3pPr>
            <a:lvl4pPr>
              <a:defRPr sz="1050"/>
            </a:lvl4pPr>
            <a:lvl5pPr>
              <a:defRPr sz="1000"/>
            </a:lvl5pPr>
          </a:lstStyle>
          <a:p>
            <a:pPr lvl="0"/>
            <a:r>
              <a:rPr lang="en-US"/>
              <a:t>Click to edit Master text styles</a:t>
            </a:r>
          </a:p>
        </p:txBody>
      </p:sp>
      <p:sp>
        <p:nvSpPr>
          <p:cNvPr id="15" name="Text Placeholder 11">
            <a:extLst>
              <a:ext uri="{FF2B5EF4-FFF2-40B4-BE49-F238E27FC236}">
                <a16:creationId xmlns:a16="http://schemas.microsoft.com/office/drawing/2014/main" id="{D9A36B2D-C4B4-09E1-30A3-7DEE0B7D8859}"/>
              </a:ext>
            </a:extLst>
          </p:cNvPr>
          <p:cNvSpPr>
            <a:spLocks noGrp="1"/>
          </p:cNvSpPr>
          <p:nvPr>
            <p:ph type="body" sz="quarter" idx="15"/>
          </p:nvPr>
        </p:nvSpPr>
        <p:spPr>
          <a:xfrm>
            <a:off x="4267200" y="1757231"/>
            <a:ext cx="3657600" cy="1996167"/>
          </a:xfrm>
        </p:spPr>
        <p:txBody>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1">
            <a:extLst>
              <a:ext uri="{FF2B5EF4-FFF2-40B4-BE49-F238E27FC236}">
                <a16:creationId xmlns:a16="http://schemas.microsoft.com/office/drawing/2014/main" id="{D3E6C5A6-EDAC-314F-5AE5-956433135973}"/>
              </a:ext>
            </a:extLst>
          </p:cNvPr>
          <p:cNvSpPr>
            <a:spLocks noGrp="1"/>
          </p:cNvSpPr>
          <p:nvPr>
            <p:ph type="body" sz="quarter" idx="16"/>
          </p:nvPr>
        </p:nvSpPr>
        <p:spPr>
          <a:xfrm>
            <a:off x="4267200" y="1219201"/>
            <a:ext cx="3657600" cy="378371"/>
          </a:xfrm>
        </p:spPr>
        <p:txBody>
          <a:bodyPr/>
          <a:lstStyle>
            <a:lvl1pPr>
              <a:defRPr sz="1600" b="1" i="0">
                <a:latin typeface="+mn-lt"/>
                <a:cs typeface="Arial" panose="020B0604020202020204" pitchFamily="34" charset="0"/>
              </a:defRPr>
            </a:lvl1pPr>
            <a:lvl2pPr marL="0" indent="0">
              <a:buNone/>
              <a:defRPr sz="1200"/>
            </a:lvl2pPr>
            <a:lvl3pPr>
              <a:defRPr sz="1100"/>
            </a:lvl3pPr>
            <a:lvl4pPr>
              <a:defRPr sz="1050"/>
            </a:lvl4pPr>
            <a:lvl5pPr>
              <a:defRPr sz="1000"/>
            </a:lvl5pPr>
          </a:lstStyle>
          <a:p>
            <a:pPr lvl="0"/>
            <a:r>
              <a:rPr lang="en-US"/>
              <a:t>Click to edit Master text styles</a:t>
            </a:r>
          </a:p>
        </p:txBody>
      </p:sp>
      <p:sp>
        <p:nvSpPr>
          <p:cNvPr id="18" name="Text Placeholder 11">
            <a:extLst>
              <a:ext uri="{FF2B5EF4-FFF2-40B4-BE49-F238E27FC236}">
                <a16:creationId xmlns:a16="http://schemas.microsoft.com/office/drawing/2014/main" id="{F8C2028F-B052-CFFA-DE15-DA4E13A61589}"/>
              </a:ext>
            </a:extLst>
          </p:cNvPr>
          <p:cNvSpPr>
            <a:spLocks noGrp="1"/>
          </p:cNvSpPr>
          <p:nvPr>
            <p:ph type="body" sz="quarter" idx="18"/>
          </p:nvPr>
        </p:nvSpPr>
        <p:spPr>
          <a:xfrm>
            <a:off x="8229600" y="1757231"/>
            <a:ext cx="3657600" cy="1996167"/>
          </a:xfrm>
        </p:spPr>
        <p:txBody>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BFB600BF-AFD2-4AD7-7C7D-AB04EDAF7D2E}"/>
              </a:ext>
            </a:extLst>
          </p:cNvPr>
          <p:cNvSpPr>
            <a:spLocks noGrp="1"/>
          </p:cNvSpPr>
          <p:nvPr>
            <p:ph type="body" sz="quarter" idx="19"/>
          </p:nvPr>
        </p:nvSpPr>
        <p:spPr>
          <a:xfrm>
            <a:off x="8229600" y="1219201"/>
            <a:ext cx="3657600" cy="378371"/>
          </a:xfrm>
        </p:spPr>
        <p:txBody>
          <a:bodyPr/>
          <a:lstStyle>
            <a:lvl1pPr>
              <a:defRPr sz="1600" b="1" i="0">
                <a:latin typeface="+mn-lt"/>
                <a:cs typeface="Arial" panose="020B0604020202020204" pitchFamily="34" charset="0"/>
              </a:defRPr>
            </a:lvl1pPr>
            <a:lvl2pPr marL="0" indent="0">
              <a:buNone/>
              <a:defRPr sz="1200"/>
            </a:lvl2pPr>
            <a:lvl3pPr>
              <a:defRPr sz="1100"/>
            </a:lvl3pPr>
            <a:lvl4pPr>
              <a:defRPr sz="1050"/>
            </a:lvl4pPr>
            <a:lvl5pPr>
              <a:defRPr sz="1000"/>
            </a:lvl5pPr>
          </a:lstStyle>
          <a:p>
            <a:pPr lvl="0"/>
            <a:r>
              <a:rPr lang="en-US"/>
              <a:t>Click to edit Master text styles</a:t>
            </a:r>
          </a:p>
        </p:txBody>
      </p:sp>
      <p:sp>
        <p:nvSpPr>
          <p:cNvPr id="3" name="Title 2">
            <a:extLst>
              <a:ext uri="{FF2B5EF4-FFF2-40B4-BE49-F238E27FC236}">
                <a16:creationId xmlns:a16="http://schemas.microsoft.com/office/drawing/2014/main" id="{83C60848-68E6-C17F-C22D-EA1FF5F4BF42}"/>
              </a:ext>
            </a:extLst>
          </p:cNvPr>
          <p:cNvSpPr>
            <a:spLocks noGrp="1"/>
          </p:cNvSpPr>
          <p:nvPr>
            <p:ph type="title"/>
          </p:nvPr>
        </p:nvSpPr>
        <p:spPr/>
        <p:txBody>
          <a:bodyPr/>
          <a:lstStyle/>
          <a:p>
            <a:r>
              <a:rPr lang="en-US"/>
              <a:t>Click to edit Master title style</a:t>
            </a:r>
          </a:p>
        </p:txBody>
      </p:sp>
      <p:sp>
        <p:nvSpPr>
          <p:cNvPr id="2" name="Picture Placeholder 50">
            <a:extLst>
              <a:ext uri="{FF2B5EF4-FFF2-40B4-BE49-F238E27FC236}">
                <a16:creationId xmlns:a16="http://schemas.microsoft.com/office/drawing/2014/main" id="{A479D373-550A-277C-9E29-4763D6EF3203}"/>
              </a:ext>
            </a:extLst>
          </p:cNvPr>
          <p:cNvSpPr>
            <a:spLocks noGrp="1"/>
          </p:cNvSpPr>
          <p:nvPr>
            <p:ph type="pic" sz="quarter" idx="65"/>
          </p:nvPr>
        </p:nvSpPr>
        <p:spPr>
          <a:xfrm flipH="1">
            <a:off x="304794" y="3888335"/>
            <a:ext cx="3657598" cy="174570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4" name="Picture Placeholder 50">
            <a:extLst>
              <a:ext uri="{FF2B5EF4-FFF2-40B4-BE49-F238E27FC236}">
                <a16:creationId xmlns:a16="http://schemas.microsoft.com/office/drawing/2014/main" id="{E3D0CA9A-9DCA-285D-5947-D27336FE76BA}"/>
              </a:ext>
            </a:extLst>
          </p:cNvPr>
          <p:cNvSpPr>
            <a:spLocks noGrp="1"/>
          </p:cNvSpPr>
          <p:nvPr>
            <p:ph type="pic" sz="quarter" idx="66"/>
          </p:nvPr>
        </p:nvSpPr>
        <p:spPr>
          <a:xfrm flipH="1">
            <a:off x="4267200" y="3888335"/>
            <a:ext cx="3657598" cy="174570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7" name="Picture Placeholder 50">
            <a:extLst>
              <a:ext uri="{FF2B5EF4-FFF2-40B4-BE49-F238E27FC236}">
                <a16:creationId xmlns:a16="http://schemas.microsoft.com/office/drawing/2014/main" id="{E04B5877-BF81-42FF-F396-FA19ECC3ECD6}"/>
              </a:ext>
            </a:extLst>
          </p:cNvPr>
          <p:cNvSpPr>
            <a:spLocks noGrp="1"/>
          </p:cNvSpPr>
          <p:nvPr>
            <p:ph type="pic" sz="quarter" idx="67"/>
          </p:nvPr>
        </p:nvSpPr>
        <p:spPr>
          <a:xfrm flipH="1">
            <a:off x="8229600" y="3888335"/>
            <a:ext cx="3657598" cy="174570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Tree>
    <p:extLst>
      <p:ext uri="{BB962C8B-B14F-4D97-AF65-F5344CB8AC3E}">
        <p14:creationId xmlns:p14="http://schemas.microsoft.com/office/powerpoint/2010/main" val="264835721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3 Photo+Copy Dri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65F9686-D86B-8DB4-7DF1-7AC9627D28EA}"/>
              </a:ext>
            </a:extLst>
          </p:cNvPr>
          <p:cNvSpPr/>
          <p:nvPr userDrawn="1"/>
        </p:nvSpPr>
        <p:spPr>
          <a:xfrm>
            <a:off x="-3829" y="4004441"/>
            <a:ext cx="12195829" cy="2853560"/>
          </a:xfrm>
          <a:prstGeom prst="rect">
            <a:avLst/>
          </a:prstGeom>
          <a:solidFill>
            <a:srgbClr val="3680CE">
              <a:alpha val="9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Title 1">
            <a:extLst>
              <a:ext uri="{FF2B5EF4-FFF2-40B4-BE49-F238E27FC236}">
                <a16:creationId xmlns:a16="http://schemas.microsoft.com/office/drawing/2014/main" id="{A4E81317-9F05-4B15-B0D6-EDD0963662DA}"/>
              </a:ext>
            </a:extLst>
          </p:cNvPr>
          <p:cNvSpPr>
            <a:spLocks noGrp="1"/>
          </p:cNvSpPr>
          <p:nvPr>
            <p:ph type="title"/>
          </p:nvPr>
        </p:nvSpPr>
        <p:spPr>
          <a:xfrm>
            <a:off x="304799" y="4351283"/>
            <a:ext cx="11582401" cy="420328"/>
          </a:xfrm>
        </p:spPr>
        <p:txBody>
          <a:bodyPr/>
          <a:lstStyle>
            <a:lvl1pPr>
              <a:defRPr>
                <a:solidFill>
                  <a:schemeClr val="bg1"/>
                </a:solidFill>
              </a:defRPr>
            </a:lvl1pPr>
          </a:lstStyle>
          <a:p>
            <a:r>
              <a:rPr lang="en-US"/>
              <a:t>Click to edit Master title style</a:t>
            </a:r>
          </a:p>
        </p:txBody>
      </p:sp>
      <p:sp>
        <p:nvSpPr>
          <p:cNvPr id="9" name="Picture Placeholder 8">
            <a:extLst>
              <a:ext uri="{FF2B5EF4-FFF2-40B4-BE49-F238E27FC236}">
                <a16:creationId xmlns:a16="http://schemas.microsoft.com/office/drawing/2014/main" id="{A8AE6624-DBFE-C243-6E83-425E043E70E6}"/>
              </a:ext>
            </a:extLst>
          </p:cNvPr>
          <p:cNvSpPr>
            <a:spLocks noGrp="1"/>
          </p:cNvSpPr>
          <p:nvPr>
            <p:ph type="pic" sz="quarter" idx="11"/>
          </p:nvPr>
        </p:nvSpPr>
        <p:spPr>
          <a:xfrm>
            <a:off x="-1" y="0"/>
            <a:ext cx="4067503" cy="4004440"/>
          </a:xfrm>
        </p:spPr>
        <p:txBody>
          <a:bodyPr/>
          <a:lstStyle>
            <a:lvl1pPr>
              <a:defRPr>
                <a:latin typeface="+mn-lt"/>
              </a:defRPr>
            </a:lvl1pPr>
          </a:lstStyle>
          <a:p>
            <a:r>
              <a:rPr lang="en-US"/>
              <a:t>Click icon to add picture</a:t>
            </a:r>
          </a:p>
        </p:txBody>
      </p:sp>
      <p:sp>
        <p:nvSpPr>
          <p:cNvPr id="12" name="Text Placeholder 11">
            <a:extLst>
              <a:ext uri="{FF2B5EF4-FFF2-40B4-BE49-F238E27FC236}">
                <a16:creationId xmlns:a16="http://schemas.microsoft.com/office/drawing/2014/main" id="{6922B574-0A83-7549-A40C-AE98FB354A31}"/>
              </a:ext>
            </a:extLst>
          </p:cNvPr>
          <p:cNvSpPr>
            <a:spLocks noGrp="1"/>
          </p:cNvSpPr>
          <p:nvPr>
            <p:ph type="body" sz="quarter" idx="12"/>
          </p:nvPr>
        </p:nvSpPr>
        <p:spPr>
          <a:xfrm>
            <a:off x="304800" y="4845269"/>
            <a:ext cx="3657600" cy="1288831"/>
          </a:xfrm>
        </p:spPr>
        <p:txBody>
          <a:bodyPr/>
          <a:lstStyle>
            <a:lvl1pPr>
              <a:defRPr sz="1400">
                <a:solidFill>
                  <a:schemeClr val="bg1"/>
                </a:solidFill>
                <a:latin typeface="+mn-lt"/>
              </a:defRPr>
            </a:lvl1pPr>
            <a:lvl2pP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8">
            <a:extLst>
              <a:ext uri="{FF2B5EF4-FFF2-40B4-BE49-F238E27FC236}">
                <a16:creationId xmlns:a16="http://schemas.microsoft.com/office/drawing/2014/main" id="{BF24AE73-1B01-A293-5CD4-16BA20E3F32B}"/>
              </a:ext>
            </a:extLst>
          </p:cNvPr>
          <p:cNvSpPr>
            <a:spLocks noGrp="1"/>
          </p:cNvSpPr>
          <p:nvPr>
            <p:ph type="pic" sz="quarter" idx="14"/>
          </p:nvPr>
        </p:nvSpPr>
        <p:spPr>
          <a:xfrm>
            <a:off x="4067502" y="0"/>
            <a:ext cx="4056998" cy="4004440"/>
          </a:xfrm>
        </p:spPr>
        <p:txBody>
          <a:bodyPr/>
          <a:lstStyle>
            <a:lvl1pPr>
              <a:defRPr>
                <a:latin typeface="+mn-lt"/>
              </a:defRPr>
            </a:lvl1pPr>
          </a:lstStyle>
          <a:p>
            <a:r>
              <a:rPr lang="en-US"/>
              <a:t>Click icon to add picture</a:t>
            </a:r>
          </a:p>
        </p:txBody>
      </p:sp>
      <p:sp>
        <p:nvSpPr>
          <p:cNvPr id="15" name="Text Placeholder 11">
            <a:extLst>
              <a:ext uri="{FF2B5EF4-FFF2-40B4-BE49-F238E27FC236}">
                <a16:creationId xmlns:a16="http://schemas.microsoft.com/office/drawing/2014/main" id="{D9A36B2D-C4B4-09E1-30A3-7DEE0B7D8859}"/>
              </a:ext>
            </a:extLst>
          </p:cNvPr>
          <p:cNvSpPr>
            <a:spLocks noGrp="1"/>
          </p:cNvSpPr>
          <p:nvPr>
            <p:ph type="body" sz="quarter" idx="15"/>
          </p:nvPr>
        </p:nvSpPr>
        <p:spPr>
          <a:xfrm>
            <a:off x="4267200" y="4845269"/>
            <a:ext cx="3657600" cy="1288831"/>
          </a:xfrm>
        </p:spPr>
        <p:txBody>
          <a:bodyPr/>
          <a:lstStyle>
            <a:lvl1pPr>
              <a:defRPr sz="1400">
                <a:solidFill>
                  <a:schemeClr val="bg1"/>
                </a:solidFill>
                <a:latin typeface="+mn-lt"/>
              </a:defRPr>
            </a:lvl1pPr>
            <a:lvl2pP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Picture Placeholder 8">
            <a:extLst>
              <a:ext uri="{FF2B5EF4-FFF2-40B4-BE49-F238E27FC236}">
                <a16:creationId xmlns:a16="http://schemas.microsoft.com/office/drawing/2014/main" id="{9634662F-D405-8F9D-E5A7-52DBB566F9E8}"/>
              </a:ext>
            </a:extLst>
          </p:cNvPr>
          <p:cNvSpPr>
            <a:spLocks noGrp="1"/>
          </p:cNvSpPr>
          <p:nvPr>
            <p:ph type="pic" sz="quarter" idx="17"/>
          </p:nvPr>
        </p:nvSpPr>
        <p:spPr>
          <a:xfrm>
            <a:off x="8124500" y="0"/>
            <a:ext cx="4067500" cy="4004440"/>
          </a:xfrm>
        </p:spPr>
        <p:txBody>
          <a:bodyPr/>
          <a:lstStyle>
            <a:lvl1pPr>
              <a:defRPr>
                <a:latin typeface="+mn-lt"/>
              </a:defRPr>
            </a:lvl1pPr>
          </a:lstStyle>
          <a:p>
            <a:r>
              <a:rPr lang="en-US"/>
              <a:t>Click icon to add picture</a:t>
            </a:r>
          </a:p>
        </p:txBody>
      </p:sp>
      <p:sp>
        <p:nvSpPr>
          <p:cNvPr id="18" name="Text Placeholder 11">
            <a:extLst>
              <a:ext uri="{FF2B5EF4-FFF2-40B4-BE49-F238E27FC236}">
                <a16:creationId xmlns:a16="http://schemas.microsoft.com/office/drawing/2014/main" id="{F8C2028F-B052-CFFA-DE15-DA4E13A61589}"/>
              </a:ext>
            </a:extLst>
          </p:cNvPr>
          <p:cNvSpPr>
            <a:spLocks noGrp="1"/>
          </p:cNvSpPr>
          <p:nvPr>
            <p:ph type="body" sz="quarter" idx="18"/>
          </p:nvPr>
        </p:nvSpPr>
        <p:spPr>
          <a:xfrm>
            <a:off x="8229600" y="4845269"/>
            <a:ext cx="3657600" cy="1288831"/>
          </a:xfrm>
        </p:spPr>
        <p:txBody>
          <a:bodyPr/>
          <a:lstStyle>
            <a:lvl1pPr>
              <a:defRPr sz="1400">
                <a:solidFill>
                  <a:schemeClr val="bg1"/>
                </a:solidFill>
                <a:latin typeface="+mn-lt"/>
              </a:defRPr>
            </a:lvl1pPr>
            <a:lvl2pP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8DF0D604-3BC3-69E3-CB17-288B47E2374D}"/>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1"/>
                </a:solidFill>
                <a:latin typeface="+mn-lt"/>
              </a:rPr>
              <a:pPr algn="r"/>
              <a:t>‹#›</a:t>
            </a:fld>
            <a:endParaRPr lang="en-US" sz="1350">
              <a:solidFill>
                <a:schemeClr val="bg1"/>
              </a:solidFill>
              <a:latin typeface="+mn-lt"/>
            </a:endParaRPr>
          </a:p>
        </p:txBody>
      </p:sp>
      <p:sp>
        <p:nvSpPr>
          <p:cNvPr id="3" name="TextBox 2">
            <a:extLst>
              <a:ext uri="{FF2B5EF4-FFF2-40B4-BE49-F238E27FC236}">
                <a16:creationId xmlns:a16="http://schemas.microsoft.com/office/drawing/2014/main" id="{6656FAC1-BD3B-4A39-AEB8-8B734D184E9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bg1"/>
                </a:solidFill>
                <a:latin typeface="+mn-lt"/>
              </a:rPr>
              <a:t>CONFIDENTIAL</a:t>
            </a:r>
          </a:p>
        </p:txBody>
      </p:sp>
    </p:spTree>
    <p:extLst>
      <p:ext uri="{BB962C8B-B14F-4D97-AF65-F5344CB8AC3E}">
        <p14:creationId xmlns:p14="http://schemas.microsoft.com/office/powerpoint/2010/main" val="32216861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3 Photo+Copy Foo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65F9686-D86B-8DB4-7DF1-7AC9627D28EA}"/>
              </a:ext>
            </a:extLst>
          </p:cNvPr>
          <p:cNvSpPr/>
          <p:nvPr userDrawn="1"/>
        </p:nvSpPr>
        <p:spPr>
          <a:xfrm>
            <a:off x="0" y="4004440"/>
            <a:ext cx="12195829" cy="2853560"/>
          </a:xfrm>
          <a:prstGeom prst="rect">
            <a:avLst/>
          </a:prstGeom>
          <a:solidFill>
            <a:srgbClr val="EC9F0B">
              <a:alpha val="98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Title 1">
            <a:extLst>
              <a:ext uri="{FF2B5EF4-FFF2-40B4-BE49-F238E27FC236}">
                <a16:creationId xmlns:a16="http://schemas.microsoft.com/office/drawing/2014/main" id="{A4E81317-9F05-4B15-B0D6-EDD0963662DA}"/>
              </a:ext>
            </a:extLst>
          </p:cNvPr>
          <p:cNvSpPr>
            <a:spLocks noGrp="1"/>
          </p:cNvSpPr>
          <p:nvPr>
            <p:ph type="title"/>
          </p:nvPr>
        </p:nvSpPr>
        <p:spPr>
          <a:xfrm>
            <a:off x="304799" y="4351283"/>
            <a:ext cx="11582401" cy="420328"/>
          </a:xfrm>
        </p:spPr>
        <p:txBody>
          <a:bodyPr/>
          <a:lstStyle>
            <a:lvl1pPr>
              <a:defRPr>
                <a:solidFill>
                  <a:schemeClr val="bg1"/>
                </a:solidFill>
              </a:defRPr>
            </a:lvl1pPr>
          </a:lstStyle>
          <a:p>
            <a:r>
              <a:rPr lang="en-US"/>
              <a:t>Click to edit Master title style</a:t>
            </a:r>
          </a:p>
        </p:txBody>
      </p:sp>
      <p:sp>
        <p:nvSpPr>
          <p:cNvPr id="9" name="Picture Placeholder 8">
            <a:extLst>
              <a:ext uri="{FF2B5EF4-FFF2-40B4-BE49-F238E27FC236}">
                <a16:creationId xmlns:a16="http://schemas.microsoft.com/office/drawing/2014/main" id="{A8AE6624-DBFE-C243-6E83-425E043E70E6}"/>
              </a:ext>
            </a:extLst>
          </p:cNvPr>
          <p:cNvSpPr>
            <a:spLocks noGrp="1"/>
          </p:cNvSpPr>
          <p:nvPr>
            <p:ph type="pic" sz="quarter" idx="11"/>
          </p:nvPr>
        </p:nvSpPr>
        <p:spPr>
          <a:xfrm>
            <a:off x="-1" y="0"/>
            <a:ext cx="4067503" cy="4004440"/>
          </a:xfrm>
        </p:spPr>
        <p:txBody>
          <a:bodyPr/>
          <a:lstStyle>
            <a:lvl1pPr>
              <a:defRPr>
                <a:latin typeface="+mn-lt"/>
              </a:defRPr>
            </a:lvl1pPr>
          </a:lstStyle>
          <a:p>
            <a:r>
              <a:rPr lang="en-US"/>
              <a:t>Click icon to add picture</a:t>
            </a:r>
          </a:p>
        </p:txBody>
      </p:sp>
      <p:sp>
        <p:nvSpPr>
          <p:cNvPr id="12" name="Text Placeholder 11">
            <a:extLst>
              <a:ext uri="{FF2B5EF4-FFF2-40B4-BE49-F238E27FC236}">
                <a16:creationId xmlns:a16="http://schemas.microsoft.com/office/drawing/2014/main" id="{6922B574-0A83-7549-A40C-AE98FB354A31}"/>
              </a:ext>
            </a:extLst>
          </p:cNvPr>
          <p:cNvSpPr>
            <a:spLocks noGrp="1"/>
          </p:cNvSpPr>
          <p:nvPr>
            <p:ph type="body" sz="quarter" idx="12"/>
          </p:nvPr>
        </p:nvSpPr>
        <p:spPr>
          <a:xfrm>
            <a:off x="304800" y="4845269"/>
            <a:ext cx="3657600" cy="1288831"/>
          </a:xfrm>
        </p:spPr>
        <p:txBody>
          <a:bodyPr/>
          <a:lstStyle>
            <a:lvl1pPr>
              <a:defRPr sz="1400">
                <a:solidFill>
                  <a:schemeClr val="bg1"/>
                </a:solidFill>
                <a:latin typeface="+mn-lt"/>
              </a:defRPr>
            </a:lvl1pPr>
            <a:lvl2pPr>
              <a:buClr>
                <a:srgbClr val="FFE8AD"/>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rgbClr val="FFE8AD"/>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8">
            <a:extLst>
              <a:ext uri="{FF2B5EF4-FFF2-40B4-BE49-F238E27FC236}">
                <a16:creationId xmlns:a16="http://schemas.microsoft.com/office/drawing/2014/main" id="{BF24AE73-1B01-A293-5CD4-16BA20E3F32B}"/>
              </a:ext>
            </a:extLst>
          </p:cNvPr>
          <p:cNvSpPr>
            <a:spLocks noGrp="1"/>
          </p:cNvSpPr>
          <p:nvPr>
            <p:ph type="pic" sz="quarter" idx="14"/>
          </p:nvPr>
        </p:nvSpPr>
        <p:spPr>
          <a:xfrm>
            <a:off x="4067502" y="0"/>
            <a:ext cx="4056998" cy="4004440"/>
          </a:xfrm>
        </p:spPr>
        <p:txBody>
          <a:bodyPr/>
          <a:lstStyle>
            <a:lvl1pPr>
              <a:defRPr>
                <a:latin typeface="+mn-lt"/>
              </a:defRPr>
            </a:lvl1pPr>
          </a:lstStyle>
          <a:p>
            <a:r>
              <a:rPr lang="en-US"/>
              <a:t>Click icon to add picture</a:t>
            </a:r>
          </a:p>
        </p:txBody>
      </p:sp>
      <p:sp>
        <p:nvSpPr>
          <p:cNvPr id="17" name="Picture Placeholder 8">
            <a:extLst>
              <a:ext uri="{FF2B5EF4-FFF2-40B4-BE49-F238E27FC236}">
                <a16:creationId xmlns:a16="http://schemas.microsoft.com/office/drawing/2014/main" id="{9634662F-D405-8F9D-E5A7-52DBB566F9E8}"/>
              </a:ext>
            </a:extLst>
          </p:cNvPr>
          <p:cNvSpPr>
            <a:spLocks noGrp="1"/>
          </p:cNvSpPr>
          <p:nvPr>
            <p:ph type="pic" sz="quarter" idx="17"/>
          </p:nvPr>
        </p:nvSpPr>
        <p:spPr>
          <a:xfrm>
            <a:off x="8124500" y="0"/>
            <a:ext cx="4067500" cy="4004440"/>
          </a:xfrm>
        </p:spPr>
        <p:txBody>
          <a:bodyPr/>
          <a:lstStyle>
            <a:lvl1pPr>
              <a:defRPr>
                <a:latin typeface="+mn-lt"/>
              </a:defRPr>
            </a:lvl1pPr>
          </a:lstStyle>
          <a:p>
            <a:r>
              <a:rPr lang="en-US"/>
              <a:t>Click icon to add picture</a:t>
            </a:r>
          </a:p>
        </p:txBody>
      </p:sp>
      <p:sp>
        <p:nvSpPr>
          <p:cNvPr id="7" name="TextBox 6">
            <a:extLst>
              <a:ext uri="{FF2B5EF4-FFF2-40B4-BE49-F238E27FC236}">
                <a16:creationId xmlns:a16="http://schemas.microsoft.com/office/drawing/2014/main" id="{8DF0D604-3BC3-69E3-CB17-288B47E2374D}"/>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1"/>
                </a:solidFill>
                <a:latin typeface="+mn-lt"/>
              </a:rPr>
              <a:pPr algn="r"/>
              <a:t>‹#›</a:t>
            </a:fld>
            <a:endParaRPr lang="en-US" sz="1350">
              <a:solidFill>
                <a:schemeClr val="bg1"/>
              </a:solidFill>
              <a:latin typeface="+mn-lt"/>
            </a:endParaRPr>
          </a:p>
        </p:txBody>
      </p:sp>
      <p:sp>
        <p:nvSpPr>
          <p:cNvPr id="3" name="Text Placeholder 11">
            <a:extLst>
              <a:ext uri="{FF2B5EF4-FFF2-40B4-BE49-F238E27FC236}">
                <a16:creationId xmlns:a16="http://schemas.microsoft.com/office/drawing/2014/main" id="{9F1A0E6E-809F-CAB8-ADF7-401A2493B1B1}"/>
              </a:ext>
            </a:extLst>
          </p:cNvPr>
          <p:cNvSpPr>
            <a:spLocks noGrp="1"/>
          </p:cNvSpPr>
          <p:nvPr>
            <p:ph type="body" sz="quarter" idx="18"/>
          </p:nvPr>
        </p:nvSpPr>
        <p:spPr>
          <a:xfrm>
            <a:off x="4267200" y="4845269"/>
            <a:ext cx="3657600" cy="1288831"/>
          </a:xfrm>
        </p:spPr>
        <p:txBody>
          <a:bodyPr/>
          <a:lstStyle>
            <a:lvl1pPr>
              <a:defRPr sz="1400">
                <a:solidFill>
                  <a:schemeClr val="bg1"/>
                </a:solidFill>
                <a:latin typeface="+mn-lt"/>
              </a:defRPr>
            </a:lvl1pPr>
            <a:lvl2pPr>
              <a:buClr>
                <a:srgbClr val="FFE8AD"/>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rgbClr val="FFE8AD"/>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11">
            <a:extLst>
              <a:ext uri="{FF2B5EF4-FFF2-40B4-BE49-F238E27FC236}">
                <a16:creationId xmlns:a16="http://schemas.microsoft.com/office/drawing/2014/main" id="{937293B6-CB6D-C378-7EF0-4F4D7D085444}"/>
              </a:ext>
            </a:extLst>
          </p:cNvPr>
          <p:cNvSpPr>
            <a:spLocks noGrp="1"/>
          </p:cNvSpPr>
          <p:nvPr>
            <p:ph type="body" sz="quarter" idx="19"/>
          </p:nvPr>
        </p:nvSpPr>
        <p:spPr>
          <a:xfrm>
            <a:off x="8229600" y="4845269"/>
            <a:ext cx="3657600" cy="1288831"/>
          </a:xfrm>
        </p:spPr>
        <p:txBody>
          <a:bodyPr/>
          <a:lstStyle>
            <a:lvl1pPr>
              <a:defRPr sz="1400">
                <a:solidFill>
                  <a:schemeClr val="bg1"/>
                </a:solidFill>
                <a:latin typeface="+mn-lt"/>
              </a:defRPr>
            </a:lvl1pPr>
            <a:lvl2pPr>
              <a:buClr>
                <a:srgbClr val="FFE8AD"/>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rgbClr val="FFE8AD"/>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7A8223AB-CFD2-1D96-874F-CF2C8B358935}"/>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bg1"/>
                </a:solidFill>
                <a:latin typeface="+mn-lt"/>
              </a:rPr>
              <a:t>CONFIDENTIAL</a:t>
            </a:r>
          </a:p>
        </p:txBody>
      </p:sp>
    </p:spTree>
    <p:extLst>
      <p:ext uri="{BB962C8B-B14F-4D97-AF65-F5344CB8AC3E}">
        <p14:creationId xmlns:p14="http://schemas.microsoft.com/office/powerpoint/2010/main" val="169446290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3 Photo+Copy Sustainabilit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65F9686-D86B-8DB4-7DF1-7AC9627D28EA}"/>
              </a:ext>
            </a:extLst>
          </p:cNvPr>
          <p:cNvSpPr/>
          <p:nvPr userDrawn="1"/>
        </p:nvSpPr>
        <p:spPr>
          <a:xfrm>
            <a:off x="0" y="4004440"/>
            <a:ext cx="12195829" cy="2853560"/>
          </a:xfrm>
          <a:prstGeom prst="rect">
            <a:avLst/>
          </a:prstGeom>
          <a:solidFill>
            <a:srgbClr val="5D910D">
              <a:alpha val="98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Title 1">
            <a:extLst>
              <a:ext uri="{FF2B5EF4-FFF2-40B4-BE49-F238E27FC236}">
                <a16:creationId xmlns:a16="http://schemas.microsoft.com/office/drawing/2014/main" id="{A4E81317-9F05-4B15-B0D6-EDD0963662DA}"/>
              </a:ext>
            </a:extLst>
          </p:cNvPr>
          <p:cNvSpPr>
            <a:spLocks noGrp="1"/>
          </p:cNvSpPr>
          <p:nvPr>
            <p:ph type="title"/>
          </p:nvPr>
        </p:nvSpPr>
        <p:spPr>
          <a:xfrm>
            <a:off x="304799" y="4351283"/>
            <a:ext cx="11582401" cy="420328"/>
          </a:xfrm>
        </p:spPr>
        <p:txBody>
          <a:bodyPr/>
          <a:lstStyle>
            <a:lvl1pPr>
              <a:defRPr>
                <a:solidFill>
                  <a:schemeClr val="bg1"/>
                </a:solidFill>
              </a:defRPr>
            </a:lvl1pPr>
          </a:lstStyle>
          <a:p>
            <a:r>
              <a:rPr lang="en-US"/>
              <a:t>Click to edit Master title style</a:t>
            </a:r>
          </a:p>
        </p:txBody>
      </p:sp>
      <p:sp>
        <p:nvSpPr>
          <p:cNvPr id="9" name="Picture Placeholder 8">
            <a:extLst>
              <a:ext uri="{FF2B5EF4-FFF2-40B4-BE49-F238E27FC236}">
                <a16:creationId xmlns:a16="http://schemas.microsoft.com/office/drawing/2014/main" id="{A8AE6624-DBFE-C243-6E83-425E043E70E6}"/>
              </a:ext>
            </a:extLst>
          </p:cNvPr>
          <p:cNvSpPr>
            <a:spLocks noGrp="1"/>
          </p:cNvSpPr>
          <p:nvPr>
            <p:ph type="pic" sz="quarter" idx="11"/>
          </p:nvPr>
        </p:nvSpPr>
        <p:spPr>
          <a:xfrm>
            <a:off x="-1" y="0"/>
            <a:ext cx="4067503" cy="4004440"/>
          </a:xfrm>
        </p:spPr>
        <p:txBody>
          <a:bodyPr/>
          <a:lstStyle>
            <a:lvl1pPr>
              <a:defRPr>
                <a:latin typeface="+mn-lt"/>
              </a:defRPr>
            </a:lvl1pPr>
          </a:lstStyle>
          <a:p>
            <a:r>
              <a:rPr lang="en-US"/>
              <a:t>Click icon to add picture</a:t>
            </a:r>
          </a:p>
        </p:txBody>
      </p:sp>
      <p:sp>
        <p:nvSpPr>
          <p:cNvPr id="12" name="Text Placeholder 11">
            <a:extLst>
              <a:ext uri="{FF2B5EF4-FFF2-40B4-BE49-F238E27FC236}">
                <a16:creationId xmlns:a16="http://schemas.microsoft.com/office/drawing/2014/main" id="{6922B574-0A83-7549-A40C-AE98FB354A31}"/>
              </a:ext>
            </a:extLst>
          </p:cNvPr>
          <p:cNvSpPr>
            <a:spLocks noGrp="1"/>
          </p:cNvSpPr>
          <p:nvPr>
            <p:ph type="body" sz="quarter" idx="12"/>
          </p:nvPr>
        </p:nvSpPr>
        <p:spPr>
          <a:xfrm>
            <a:off x="304800" y="4845269"/>
            <a:ext cx="3657600" cy="1288831"/>
          </a:xfrm>
        </p:spPr>
        <p:txBody>
          <a:bodyPr/>
          <a:lstStyle>
            <a:lvl1pPr>
              <a:defRPr sz="1400">
                <a:solidFill>
                  <a:schemeClr val="bg1"/>
                </a:solidFill>
                <a:latin typeface="+mn-lt"/>
              </a:defRPr>
            </a:lvl1pPr>
            <a:lvl2pPr>
              <a:buClr>
                <a:srgbClr val="BFDE7D"/>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rgbClr val="BFDE7D"/>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8">
            <a:extLst>
              <a:ext uri="{FF2B5EF4-FFF2-40B4-BE49-F238E27FC236}">
                <a16:creationId xmlns:a16="http://schemas.microsoft.com/office/drawing/2014/main" id="{BF24AE73-1B01-A293-5CD4-16BA20E3F32B}"/>
              </a:ext>
            </a:extLst>
          </p:cNvPr>
          <p:cNvSpPr>
            <a:spLocks noGrp="1"/>
          </p:cNvSpPr>
          <p:nvPr>
            <p:ph type="pic" sz="quarter" idx="14"/>
          </p:nvPr>
        </p:nvSpPr>
        <p:spPr>
          <a:xfrm>
            <a:off x="4067502" y="0"/>
            <a:ext cx="4056998" cy="4004440"/>
          </a:xfrm>
        </p:spPr>
        <p:txBody>
          <a:bodyPr/>
          <a:lstStyle>
            <a:lvl1pPr>
              <a:defRPr>
                <a:latin typeface="+mn-lt"/>
              </a:defRPr>
            </a:lvl1pPr>
          </a:lstStyle>
          <a:p>
            <a:r>
              <a:rPr lang="en-US"/>
              <a:t>Click icon to add picture</a:t>
            </a:r>
          </a:p>
        </p:txBody>
      </p:sp>
      <p:sp>
        <p:nvSpPr>
          <p:cNvPr id="17" name="Picture Placeholder 8">
            <a:extLst>
              <a:ext uri="{FF2B5EF4-FFF2-40B4-BE49-F238E27FC236}">
                <a16:creationId xmlns:a16="http://schemas.microsoft.com/office/drawing/2014/main" id="{9634662F-D405-8F9D-E5A7-52DBB566F9E8}"/>
              </a:ext>
            </a:extLst>
          </p:cNvPr>
          <p:cNvSpPr>
            <a:spLocks noGrp="1"/>
          </p:cNvSpPr>
          <p:nvPr>
            <p:ph type="pic" sz="quarter" idx="17"/>
          </p:nvPr>
        </p:nvSpPr>
        <p:spPr>
          <a:xfrm>
            <a:off x="8124500" y="0"/>
            <a:ext cx="4067500" cy="4004440"/>
          </a:xfrm>
        </p:spPr>
        <p:txBody>
          <a:bodyPr/>
          <a:lstStyle>
            <a:lvl1pPr>
              <a:defRPr>
                <a:latin typeface="+mn-lt"/>
              </a:defRPr>
            </a:lvl1pPr>
          </a:lstStyle>
          <a:p>
            <a:r>
              <a:rPr lang="en-US"/>
              <a:t>Click icon to add picture</a:t>
            </a:r>
          </a:p>
        </p:txBody>
      </p:sp>
      <p:sp>
        <p:nvSpPr>
          <p:cNvPr id="7" name="TextBox 6">
            <a:extLst>
              <a:ext uri="{FF2B5EF4-FFF2-40B4-BE49-F238E27FC236}">
                <a16:creationId xmlns:a16="http://schemas.microsoft.com/office/drawing/2014/main" id="{8DF0D604-3BC3-69E3-CB17-288B47E2374D}"/>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1"/>
                </a:solidFill>
                <a:latin typeface="+mn-lt"/>
              </a:rPr>
              <a:pPr algn="r"/>
              <a:t>‹#›</a:t>
            </a:fld>
            <a:endParaRPr lang="en-US" sz="1350">
              <a:solidFill>
                <a:schemeClr val="bg1"/>
              </a:solidFill>
              <a:latin typeface="+mn-lt"/>
            </a:endParaRPr>
          </a:p>
        </p:txBody>
      </p:sp>
      <p:sp>
        <p:nvSpPr>
          <p:cNvPr id="5" name="Text Placeholder 11">
            <a:extLst>
              <a:ext uri="{FF2B5EF4-FFF2-40B4-BE49-F238E27FC236}">
                <a16:creationId xmlns:a16="http://schemas.microsoft.com/office/drawing/2014/main" id="{9DF5B2C0-2DAF-22FD-0941-C1BABC3CC9AC}"/>
              </a:ext>
            </a:extLst>
          </p:cNvPr>
          <p:cNvSpPr>
            <a:spLocks noGrp="1"/>
          </p:cNvSpPr>
          <p:nvPr>
            <p:ph type="body" sz="quarter" idx="18"/>
          </p:nvPr>
        </p:nvSpPr>
        <p:spPr>
          <a:xfrm>
            <a:off x="4267200" y="4845269"/>
            <a:ext cx="3657600" cy="1288831"/>
          </a:xfrm>
        </p:spPr>
        <p:txBody>
          <a:bodyPr/>
          <a:lstStyle>
            <a:lvl1pPr>
              <a:defRPr sz="1400">
                <a:solidFill>
                  <a:schemeClr val="bg1"/>
                </a:solidFill>
                <a:latin typeface="+mn-lt"/>
              </a:defRPr>
            </a:lvl1pPr>
            <a:lvl2pPr>
              <a:buClr>
                <a:srgbClr val="BFDE7D"/>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rgbClr val="BFDE7D"/>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1">
            <a:extLst>
              <a:ext uri="{FF2B5EF4-FFF2-40B4-BE49-F238E27FC236}">
                <a16:creationId xmlns:a16="http://schemas.microsoft.com/office/drawing/2014/main" id="{76815E2D-A38A-A593-60AB-494622D2E5C6}"/>
              </a:ext>
            </a:extLst>
          </p:cNvPr>
          <p:cNvSpPr>
            <a:spLocks noGrp="1"/>
          </p:cNvSpPr>
          <p:nvPr>
            <p:ph type="body" sz="quarter" idx="19"/>
          </p:nvPr>
        </p:nvSpPr>
        <p:spPr>
          <a:xfrm>
            <a:off x="8229600" y="4845269"/>
            <a:ext cx="3657600" cy="1288831"/>
          </a:xfrm>
        </p:spPr>
        <p:txBody>
          <a:bodyPr/>
          <a:lstStyle>
            <a:lvl1pPr>
              <a:defRPr sz="1400">
                <a:solidFill>
                  <a:schemeClr val="bg1"/>
                </a:solidFill>
                <a:latin typeface="+mn-lt"/>
              </a:defRPr>
            </a:lvl1pPr>
            <a:lvl2pPr>
              <a:buClr>
                <a:srgbClr val="BFDE7D"/>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rgbClr val="BFDE7D"/>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4E29C9E-C5B3-BE30-C585-F6537223A80E}"/>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bg1"/>
                </a:solidFill>
                <a:latin typeface="+mn-lt"/>
              </a:rPr>
              <a:t>CONFIDENTIAL</a:t>
            </a:r>
          </a:p>
        </p:txBody>
      </p:sp>
    </p:spTree>
    <p:extLst>
      <p:ext uri="{BB962C8B-B14F-4D97-AF65-F5344CB8AC3E}">
        <p14:creationId xmlns:p14="http://schemas.microsoft.com/office/powerpoint/2010/main" val="403722917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emplate + Subtitle">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solidFill>
                  <a:srgbClr val="2B660F"/>
                </a:solidFill>
                <a:latin typeface="+mn-lt"/>
              </a:defRPr>
            </a:lvl1pPr>
          </a:lstStyle>
          <a:p>
            <a:endParaRPr lang="en-US"/>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11582401" cy="475306"/>
          </a:xfrm>
        </p:spPr>
        <p:txBody>
          <a:bodyPr anchor="t" anchorCtr="0"/>
          <a:lstStyle>
            <a:lvl1pPr>
              <a:defRPr>
                <a:solidFill>
                  <a:srgbClr val="5D910D"/>
                </a:solidFill>
              </a:defRPr>
            </a:lvl1pPr>
          </a:lstStyle>
          <a:p>
            <a:r>
              <a:rPr lang="en-US"/>
              <a:t>Click to edit Master title style</a:t>
            </a:r>
          </a:p>
        </p:txBody>
      </p:sp>
    </p:spTree>
    <p:extLst>
      <p:ext uri="{BB962C8B-B14F-4D97-AF65-F5344CB8AC3E}">
        <p14:creationId xmlns:p14="http://schemas.microsoft.com/office/powerpoint/2010/main" val="92269489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Week Schedule">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3" name="Rectangle: Rounded Corners 2">
            <a:extLst>
              <a:ext uri="{FF2B5EF4-FFF2-40B4-BE49-F238E27FC236}">
                <a16:creationId xmlns:a16="http://schemas.microsoft.com/office/drawing/2014/main" id="{C1366CA1-4CC7-BF24-ABE7-AEE5361EF3CA}"/>
              </a:ext>
            </a:extLst>
          </p:cNvPr>
          <p:cNvSpPr/>
          <p:nvPr userDrawn="1"/>
        </p:nvSpPr>
        <p:spPr>
          <a:xfrm>
            <a:off x="304799" y="1219200"/>
            <a:ext cx="2667001" cy="2305050"/>
          </a:xfrm>
          <a:prstGeom prst="roundRect">
            <a:avLst>
              <a:gd name="adj" fmla="val 6750"/>
            </a:avLst>
          </a:prstGeom>
          <a:solidFill>
            <a:srgbClr val="5D91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4" name="Rectangle: Rounded Corners 3">
            <a:extLst>
              <a:ext uri="{FF2B5EF4-FFF2-40B4-BE49-F238E27FC236}">
                <a16:creationId xmlns:a16="http://schemas.microsoft.com/office/drawing/2014/main" id="{59882350-35F7-F137-A300-3154BB5E34FA}"/>
              </a:ext>
            </a:extLst>
          </p:cNvPr>
          <p:cNvSpPr/>
          <p:nvPr userDrawn="1"/>
        </p:nvSpPr>
        <p:spPr>
          <a:xfrm>
            <a:off x="3276599" y="1219200"/>
            <a:ext cx="2667001" cy="2305050"/>
          </a:xfrm>
          <a:prstGeom prst="roundRect">
            <a:avLst>
              <a:gd name="adj" fmla="val 6750"/>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5" name="Rectangle: Rounded Corners 4">
            <a:extLst>
              <a:ext uri="{FF2B5EF4-FFF2-40B4-BE49-F238E27FC236}">
                <a16:creationId xmlns:a16="http://schemas.microsoft.com/office/drawing/2014/main" id="{830C34CE-E743-C5CE-0566-A6348A458DCB}"/>
              </a:ext>
            </a:extLst>
          </p:cNvPr>
          <p:cNvSpPr/>
          <p:nvPr userDrawn="1"/>
        </p:nvSpPr>
        <p:spPr>
          <a:xfrm>
            <a:off x="6248399" y="1219200"/>
            <a:ext cx="2667001" cy="2305050"/>
          </a:xfrm>
          <a:prstGeom prst="roundRect">
            <a:avLst>
              <a:gd name="adj" fmla="val 6750"/>
            </a:avLst>
          </a:prstGeom>
          <a:solidFill>
            <a:srgbClr val="ED9F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8" name="Rectangle: Rounded Corners 7">
            <a:extLst>
              <a:ext uri="{FF2B5EF4-FFF2-40B4-BE49-F238E27FC236}">
                <a16:creationId xmlns:a16="http://schemas.microsoft.com/office/drawing/2014/main" id="{CA8D99EF-EB86-548C-11F3-0BEFFAB42FFD}"/>
              </a:ext>
            </a:extLst>
          </p:cNvPr>
          <p:cNvSpPr/>
          <p:nvPr userDrawn="1"/>
        </p:nvSpPr>
        <p:spPr>
          <a:xfrm>
            <a:off x="9207753" y="1219200"/>
            <a:ext cx="2667001" cy="2305050"/>
          </a:xfrm>
          <a:prstGeom prst="roundRect">
            <a:avLst>
              <a:gd name="adj" fmla="val 6750"/>
            </a:avLst>
          </a:prstGeom>
          <a:solidFill>
            <a:srgbClr val="C773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9" name="Rectangle: Rounded Corners 8">
            <a:extLst>
              <a:ext uri="{FF2B5EF4-FFF2-40B4-BE49-F238E27FC236}">
                <a16:creationId xmlns:a16="http://schemas.microsoft.com/office/drawing/2014/main" id="{15F3872A-5020-9E81-994E-3B78940FFA84}"/>
              </a:ext>
            </a:extLst>
          </p:cNvPr>
          <p:cNvSpPr/>
          <p:nvPr userDrawn="1"/>
        </p:nvSpPr>
        <p:spPr>
          <a:xfrm>
            <a:off x="1790698" y="3842673"/>
            <a:ext cx="2667001" cy="2305050"/>
          </a:xfrm>
          <a:prstGeom prst="roundRect">
            <a:avLst>
              <a:gd name="adj" fmla="val 6750"/>
            </a:avLst>
          </a:prstGeom>
          <a:solidFill>
            <a:srgbClr val="3680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latin typeface="+mn-lt"/>
            </a:endParaRPr>
          </a:p>
        </p:txBody>
      </p:sp>
      <p:sp>
        <p:nvSpPr>
          <p:cNvPr id="10" name="Rectangle: Rounded Corners 9">
            <a:extLst>
              <a:ext uri="{FF2B5EF4-FFF2-40B4-BE49-F238E27FC236}">
                <a16:creationId xmlns:a16="http://schemas.microsoft.com/office/drawing/2014/main" id="{5CD08363-7BDE-1994-9A0F-8B8835C9D39B}"/>
              </a:ext>
            </a:extLst>
          </p:cNvPr>
          <p:cNvSpPr/>
          <p:nvPr userDrawn="1"/>
        </p:nvSpPr>
        <p:spPr>
          <a:xfrm>
            <a:off x="4762496" y="3828105"/>
            <a:ext cx="2667001" cy="2305050"/>
          </a:xfrm>
          <a:prstGeom prst="roundRect">
            <a:avLst>
              <a:gd name="adj" fmla="val 6750"/>
            </a:avLst>
          </a:prstGeom>
          <a:solidFill>
            <a:srgbClr val="1457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1" name="Rectangle: Rounded Corners 10">
            <a:extLst>
              <a:ext uri="{FF2B5EF4-FFF2-40B4-BE49-F238E27FC236}">
                <a16:creationId xmlns:a16="http://schemas.microsoft.com/office/drawing/2014/main" id="{FD8DE32D-DAC0-28AA-F629-6530651BAC1C}"/>
              </a:ext>
            </a:extLst>
          </p:cNvPr>
          <p:cNvSpPr/>
          <p:nvPr userDrawn="1"/>
        </p:nvSpPr>
        <p:spPr>
          <a:xfrm>
            <a:off x="7734298" y="3842673"/>
            <a:ext cx="2667001" cy="2305050"/>
          </a:xfrm>
          <a:prstGeom prst="roundRect">
            <a:avLst>
              <a:gd name="adj" fmla="val 6750"/>
            </a:avLst>
          </a:prstGeom>
          <a:solidFill>
            <a:srgbClr val="EE6D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2" name="Text Placeholder 12">
            <a:extLst>
              <a:ext uri="{FF2B5EF4-FFF2-40B4-BE49-F238E27FC236}">
                <a16:creationId xmlns:a16="http://schemas.microsoft.com/office/drawing/2014/main" id="{3E0FB13C-B3D3-CC89-8B22-4D3DC55EDDA1}"/>
              </a:ext>
            </a:extLst>
          </p:cNvPr>
          <p:cNvSpPr>
            <a:spLocks noGrp="1"/>
          </p:cNvSpPr>
          <p:nvPr>
            <p:ph type="body" sz="quarter" idx="30"/>
          </p:nvPr>
        </p:nvSpPr>
        <p:spPr>
          <a:xfrm>
            <a:off x="457336" y="1857213"/>
            <a:ext cx="2361926" cy="1571788"/>
          </a:xfrm>
        </p:spPr>
        <p:txBody>
          <a:bodyPr/>
          <a:lstStyle>
            <a:lvl1pPr>
              <a:defRPr sz="1400">
                <a:solidFill>
                  <a:schemeClr val="bg1"/>
                </a:solidFill>
                <a:latin typeface="+mn-lt"/>
              </a:defRPr>
            </a:lvl1pPr>
            <a:lvl2pPr>
              <a:buClr>
                <a:schemeClr val="bg1"/>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chemeClr val="bg1"/>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2">
            <a:extLst>
              <a:ext uri="{FF2B5EF4-FFF2-40B4-BE49-F238E27FC236}">
                <a16:creationId xmlns:a16="http://schemas.microsoft.com/office/drawing/2014/main" id="{935823ED-48FE-341A-AB02-4ADE49610B9D}"/>
              </a:ext>
            </a:extLst>
          </p:cNvPr>
          <p:cNvSpPr>
            <a:spLocks noGrp="1"/>
          </p:cNvSpPr>
          <p:nvPr>
            <p:ph type="body" sz="quarter" idx="31"/>
          </p:nvPr>
        </p:nvSpPr>
        <p:spPr>
          <a:xfrm>
            <a:off x="457336" y="1361912"/>
            <a:ext cx="2361926" cy="495300"/>
          </a:xfrm>
        </p:spPr>
        <p:txBody>
          <a:bodyPr/>
          <a:lstStyle>
            <a:lvl1pPr algn="ctr">
              <a:defRPr sz="2800" b="0">
                <a:solidFill>
                  <a:schemeClr val="bg1"/>
                </a:solidFill>
                <a:latin typeface="+mj-lt"/>
              </a:defRPr>
            </a:lvl1pPr>
            <a:lvl2pPr>
              <a:buClr>
                <a:schemeClr val="bg1"/>
              </a:buClr>
              <a:defRPr sz="1200">
                <a:solidFill>
                  <a:schemeClr val="bg1"/>
                </a:solidFill>
              </a:defRPr>
            </a:lvl2pPr>
            <a:lvl3pPr>
              <a:defRPr sz="1100">
                <a:solidFill>
                  <a:schemeClr val="bg1"/>
                </a:solidFill>
              </a:defRPr>
            </a:lvl3pPr>
            <a:lvl4pPr>
              <a:defRPr sz="1050">
                <a:solidFill>
                  <a:schemeClr val="bg1"/>
                </a:solidFill>
              </a:defRPr>
            </a:lvl4pPr>
            <a:lvl5pPr>
              <a:buClr>
                <a:schemeClr val="bg1"/>
              </a:buClr>
              <a:defRPr sz="1000">
                <a:solidFill>
                  <a:schemeClr val="bg1"/>
                </a:solidFill>
              </a:defRPr>
            </a:lvl5pPr>
          </a:lstStyle>
          <a:p>
            <a:pPr lvl="0"/>
            <a:r>
              <a:rPr lang="en-US"/>
              <a:t>Click to edit Master text styles</a:t>
            </a:r>
          </a:p>
        </p:txBody>
      </p:sp>
      <p:sp>
        <p:nvSpPr>
          <p:cNvPr id="14" name="Text Placeholder 12">
            <a:extLst>
              <a:ext uri="{FF2B5EF4-FFF2-40B4-BE49-F238E27FC236}">
                <a16:creationId xmlns:a16="http://schemas.microsoft.com/office/drawing/2014/main" id="{8B28C6E4-D43D-4AAD-AA6C-BD9885E32FD7}"/>
              </a:ext>
            </a:extLst>
          </p:cNvPr>
          <p:cNvSpPr>
            <a:spLocks noGrp="1"/>
          </p:cNvSpPr>
          <p:nvPr>
            <p:ph type="body" sz="quarter" idx="32"/>
          </p:nvPr>
        </p:nvSpPr>
        <p:spPr>
          <a:xfrm>
            <a:off x="3431764" y="1857213"/>
            <a:ext cx="2361926" cy="1571788"/>
          </a:xfrm>
        </p:spPr>
        <p:txBody>
          <a:bodyPr/>
          <a:lstStyle>
            <a:lvl1pPr>
              <a:defRPr sz="1400">
                <a:solidFill>
                  <a:schemeClr val="bg1"/>
                </a:solidFill>
                <a:latin typeface="+mn-lt"/>
              </a:defRPr>
            </a:lvl1pPr>
            <a:lvl2pPr>
              <a:buClr>
                <a:schemeClr val="bg1"/>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chemeClr val="bg1"/>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2">
            <a:extLst>
              <a:ext uri="{FF2B5EF4-FFF2-40B4-BE49-F238E27FC236}">
                <a16:creationId xmlns:a16="http://schemas.microsoft.com/office/drawing/2014/main" id="{ABF7D7BD-778A-4E3E-D4B4-013993C4A836}"/>
              </a:ext>
            </a:extLst>
          </p:cNvPr>
          <p:cNvSpPr>
            <a:spLocks noGrp="1"/>
          </p:cNvSpPr>
          <p:nvPr>
            <p:ph type="body" sz="quarter" idx="33"/>
          </p:nvPr>
        </p:nvSpPr>
        <p:spPr>
          <a:xfrm>
            <a:off x="3431764" y="1361912"/>
            <a:ext cx="2361926" cy="495300"/>
          </a:xfrm>
        </p:spPr>
        <p:txBody>
          <a:bodyPr/>
          <a:lstStyle>
            <a:lvl1pPr algn="ctr">
              <a:defRPr sz="2800" b="0">
                <a:solidFill>
                  <a:schemeClr val="bg1"/>
                </a:solidFill>
                <a:latin typeface="+mj-lt"/>
              </a:defRPr>
            </a:lvl1pPr>
            <a:lvl2pPr>
              <a:buClr>
                <a:schemeClr val="bg1"/>
              </a:buClr>
              <a:defRPr sz="1200">
                <a:solidFill>
                  <a:schemeClr val="bg1"/>
                </a:solidFill>
              </a:defRPr>
            </a:lvl2pPr>
            <a:lvl3pPr>
              <a:defRPr sz="1100">
                <a:solidFill>
                  <a:schemeClr val="bg1"/>
                </a:solidFill>
              </a:defRPr>
            </a:lvl3pPr>
            <a:lvl4pPr>
              <a:defRPr sz="1050">
                <a:solidFill>
                  <a:schemeClr val="bg1"/>
                </a:solidFill>
              </a:defRPr>
            </a:lvl4pPr>
            <a:lvl5pPr>
              <a:buClr>
                <a:schemeClr val="bg1"/>
              </a:buClr>
              <a:defRPr sz="1000">
                <a:solidFill>
                  <a:schemeClr val="bg1"/>
                </a:solidFill>
              </a:defRPr>
            </a:lvl5pPr>
          </a:lstStyle>
          <a:p>
            <a:pPr lvl="0"/>
            <a:r>
              <a:rPr lang="en-US"/>
              <a:t>Click to edit Master text styles</a:t>
            </a:r>
          </a:p>
        </p:txBody>
      </p:sp>
      <p:sp>
        <p:nvSpPr>
          <p:cNvPr id="16" name="Text Placeholder 12">
            <a:extLst>
              <a:ext uri="{FF2B5EF4-FFF2-40B4-BE49-F238E27FC236}">
                <a16:creationId xmlns:a16="http://schemas.microsoft.com/office/drawing/2014/main" id="{25BA7AF2-63E2-9747-5CF2-6EE0AFC33342}"/>
              </a:ext>
            </a:extLst>
          </p:cNvPr>
          <p:cNvSpPr>
            <a:spLocks noGrp="1"/>
          </p:cNvSpPr>
          <p:nvPr>
            <p:ph type="body" sz="quarter" idx="34"/>
          </p:nvPr>
        </p:nvSpPr>
        <p:spPr>
          <a:xfrm>
            <a:off x="6395681" y="1857213"/>
            <a:ext cx="2361926" cy="1571788"/>
          </a:xfrm>
        </p:spPr>
        <p:txBody>
          <a:bodyPr/>
          <a:lstStyle>
            <a:lvl1pPr>
              <a:defRPr sz="1400">
                <a:solidFill>
                  <a:schemeClr val="bg1"/>
                </a:solidFill>
                <a:latin typeface="+mn-lt"/>
              </a:defRPr>
            </a:lvl1pPr>
            <a:lvl2pPr>
              <a:buClr>
                <a:schemeClr val="bg1"/>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chemeClr val="bg1"/>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2">
            <a:extLst>
              <a:ext uri="{FF2B5EF4-FFF2-40B4-BE49-F238E27FC236}">
                <a16:creationId xmlns:a16="http://schemas.microsoft.com/office/drawing/2014/main" id="{D2E02903-004F-C3F0-21E5-8C7F3FC5BC13}"/>
              </a:ext>
            </a:extLst>
          </p:cNvPr>
          <p:cNvSpPr>
            <a:spLocks noGrp="1"/>
          </p:cNvSpPr>
          <p:nvPr>
            <p:ph type="body" sz="quarter" idx="35"/>
          </p:nvPr>
        </p:nvSpPr>
        <p:spPr>
          <a:xfrm>
            <a:off x="6395681" y="1361912"/>
            <a:ext cx="2361926" cy="495300"/>
          </a:xfrm>
        </p:spPr>
        <p:txBody>
          <a:bodyPr/>
          <a:lstStyle>
            <a:lvl1pPr algn="ctr">
              <a:defRPr sz="2800" b="0">
                <a:solidFill>
                  <a:schemeClr val="bg1"/>
                </a:solidFill>
                <a:latin typeface="+mj-lt"/>
              </a:defRPr>
            </a:lvl1pPr>
            <a:lvl2pPr>
              <a:buClr>
                <a:schemeClr val="bg1"/>
              </a:buClr>
              <a:defRPr sz="1200">
                <a:solidFill>
                  <a:schemeClr val="bg1"/>
                </a:solidFill>
              </a:defRPr>
            </a:lvl2pPr>
            <a:lvl3pPr>
              <a:defRPr sz="1100">
                <a:solidFill>
                  <a:schemeClr val="bg1"/>
                </a:solidFill>
              </a:defRPr>
            </a:lvl3pPr>
            <a:lvl4pPr>
              <a:defRPr sz="1050">
                <a:solidFill>
                  <a:schemeClr val="bg1"/>
                </a:solidFill>
              </a:defRPr>
            </a:lvl4pPr>
            <a:lvl5pPr>
              <a:buClr>
                <a:schemeClr val="bg1"/>
              </a:buClr>
              <a:defRPr sz="1000">
                <a:solidFill>
                  <a:schemeClr val="bg1"/>
                </a:solidFill>
              </a:defRPr>
            </a:lvl5pPr>
          </a:lstStyle>
          <a:p>
            <a:pPr lvl="0"/>
            <a:r>
              <a:rPr lang="en-US"/>
              <a:t>Click to edit Master text styles</a:t>
            </a:r>
          </a:p>
        </p:txBody>
      </p:sp>
      <p:sp>
        <p:nvSpPr>
          <p:cNvPr id="20" name="Text Placeholder 12">
            <a:extLst>
              <a:ext uri="{FF2B5EF4-FFF2-40B4-BE49-F238E27FC236}">
                <a16:creationId xmlns:a16="http://schemas.microsoft.com/office/drawing/2014/main" id="{B316079D-17AC-A4EE-5AF4-ABD7EE1435BD}"/>
              </a:ext>
            </a:extLst>
          </p:cNvPr>
          <p:cNvSpPr>
            <a:spLocks noGrp="1"/>
          </p:cNvSpPr>
          <p:nvPr>
            <p:ph type="body" sz="quarter" idx="36"/>
          </p:nvPr>
        </p:nvSpPr>
        <p:spPr>
          <a:xfrm>
            <a:off x="9372738" y="1857213"/>
            <a:ext cx="2361926" cy="1571788"/>
          </a:xfrm>
        </p:spPr>
        <p:txBody>
          <a:bodyPr/>
          <a:lstStyle>
            <a:lvl1pPr>
              <a:defRPr sz="1400">
                <a:solidFill>
                  <a:schemeClr val="bg1"/>
                </a:solidFill>
                <a:latin typeface="+mn-lt"/>
              </a:defRPr>
            </a:lvl1pPr>
            <a:lvl2pPr>
              <a:buClr>
                <a:schemeClr val="bg1"/>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chemeClr val="bg1"/>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2">
            <a:extLst>
              <a:ext uri="{FF2B5EF4-FFF2-40B4-BE49-F238E27FC236}">
                <a16:creationId xmlns:a16="http://schemas.microsoft.com/office/drawing/2014/main" id="{0A73F0F4-6102-FBB6-F8BD-E76801D5BE40}"/>
              </a:ext>
            </a:extLst>
          </p:cNvPr>
          <p:cNvSpPr>
            <a:spLocks noGrp="1"/>
          </p:cNvSpPr>
          <p:nvPr>
            <p:ph type="body" sz="quarter" idx="37"/>
          </p:nvPr>
        </p:nvSpPr>
        <p:spPr>
          <a:xfrm>
            <a:off x="9372738" y="1361912"/>
            <a:ext cx="2361926" cy="495300"/>
          </a:xfrm>
        </p:spPr>
        <p:txBody>
          <a:bodyPr/>
          <a:lstStyle>
            <a:lvl1pPr algn="ctr">
              <a:defRPr sz="2800" b="0">
                <a:solidFill>
                  <a:schemeClr val="bg1"/>
                </a:solidFill>
                <a:latin typeface="+mj-lt"/>
              </a:defRPr>
            </a:lvl1pPr>
            <a:lvl2pPr>
              <a:buClr>
                <a:schemeClr val="bg1"/>
              </a:buClr>
              <a:defRPr sz="1200">
                <a:solidFill>
                  <a:schemeClr val="bg1"/>
                </a:solidFill>
              </a:defRPr>
            </a:lvl2pPr>
            <a:lvl3pPr>
              <a:defRPr sz="1100">
                <a:solidFill>
                  <a:schemeClr val="bg1"/>
                </a:solidFill>
              </a:defRPr>
            </a:lvl3pPr>
            <a:lvl4pPr>
              <a:defRPr sz="1050">
                <a:solidFill>
                  <a:schemeClr val="bg1"/>
                </a:solidFill>
              </a:defRPr>
            </a:lvl4pPr>
            <a:lvl5pPr>
              <a:buClr>
                <a:schemeClr val="bg1"/>
              </a:buClr>
              <a:defRPr sz="1000">
                <a:solidFill>
                  <a:schemeClr val="bg1"/>
                </a:solidFill>
              </a:defRPr>
            </a:lvl5pPr>
          </a:lstStyle>
          <a:p>
            <a:pPr lvl="0"/>
            <a:r>
              <a:rPr lang="en-US"/>
              <a:t>Click to edit Master text styles</a:t>
            </a:r>
          </a:p>
        </p:txBody>
      </p:sp>
      <p:sp>
        <p:nvSpPr>
          <p:cNvPr id="22" name="Text Placeholder 12">
            <a:extLst>
              <a:ext uri="{FF2B5EF4-FFF2-40B4-BE49-F238E27FC236}">
                <a16:creationId xmlns:a16="http://schemas.microsoft.com/office/drawing/2014/main" id="{428CBEB1-C473-BA68-682F-E25666C73B2C}"/>
              </a:ext>
            </a:extLst>
          </p:cNvPr>
          <p:cNvSpPr>
            <a:spLocks noGrp="1"/>
          </p:cNvSpPr>
          <p:nvPr>
            <p:ph type="body" sz="quarter" idx="38"/>
          </p:nvPr>
        </p:nvSpPr>
        <p:spPr>
          <a:xfrm>
            <a:off x="1950075" y="4451789"/>
            <a:ext cx="2361926" cy="1571788"/>
          </a:xfrm>
        </p:spPr>
        <p:txBody>
          <a:bodyPr/>
          <a:lstStyle>
            <a:lvl1pPr>
              <a:defRPr sz="1400">
                <a:solidFill>
                  <a:schemeClr val="bg1"/>
                </a:solidFill>
                <a:latin typeface="+mn-lt"/>
              </a:defRPr>
            </a:lvl1pPr>
            <a:lvl2pPr>
              <a:buClr>
                <a:schemeClr val="bg1"/>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chemeClr val="bg1"/>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2">
            <a:extLst>
              <a:ext uri="{FF2B5EF4-FFF2-40B4-BE49-F238E27FC236}">
                <a16:creationId xmlns:a16="http://schemas.microsoft.com/office/drawing/2014/main" id="{C9E0F917-776A-5630-408D-AE7592789950}"/>
              </a:ext>
            </a:extLst>
          </p:cNvPr>
          <p:cNvSpPr>
            <a:spLocks noGrp="1"/>
          </p:cNvSpPr>
          <p:nvPr>
            <p:ph type="body" sz="quarter" idx="39"/>
          </p:nvPr>
        </p:nvSpPr>
        <p:spPr>
          <a:xfrm>
            <a:off x="1950075" y="3956488"/>
            <a:ext cx="2361926" cy="495300"/>
          </a:xfrm>
        </p:spPr>
        <p:txBody>
          <a:bodyPr/>
          <a:lstStyle>
            <a:lvl1pPr algn="ctr">
              <a:defRPr sz="2800" b="0">
                <a:solidFill>
                  <a:schemeClr val="bg1"/>
                </a:solidFill>
                <a:latin typeface="+mj-lt"/>
              </a:defRPr>
            </a:lvl1pPr>
            <a:lvl2pPr>
              <a:buClr>
                <a:schemeClr val="bg1"/>
              </a:buClr>
              <a:defRPr sz="1200">
                <a:solidFill>
                  <a:schemeClr val="bg1"/>
                </a:solidFill>
              </a:defRPr>
            </a:lvl2pPr>
            <a:lvl3pPr>
              <a:defRPr sz="1100">
                <a:solidFill>
                  <a:schemeClr val="bg1"/>
                </a:solidFill>
              </a:defRPr>
            </a:lvl3pPr>
            <a:lvl4pPr>
              <a:defRPr sz="1050">
                <a:solidFill>
                  <a:schemeClr val="bg1"/>
                </a:solidFill>
              </a:defRPr>
            </a:lvl4pPr>
            <a:lvl5pPr>
              <a:buClr>
                <a:schemeClr val="bg1"/>
              </a:buClr>
              <a:defRPr sz="1000">
                <a:solidFill>
                  <a:schemeClr val="bg1"/>
                </a:solidFill>
              </a:defRPr>
            </a:lvl5pPr>
          </a:lstStyle>
          <a:p>
            <a:pPr lvl="0"/>
            <a:r>
              <a:rPr lang="en-US"/>
              <a:t>Click to edit Master text styles</a:t>
            </a:r>
          </a:p>
        </p:txBody>
      </p:sp>
      <p:sp>
        <p:nvSpPr>
          <p:cNvPr id="26" name="Text Placeholder 12">
            <a:extLst>
              <a:ext uri="{FF2B5EF4-FFF2-40B4-BE49-F238E27FC236}">
                <a16:creationId xmlns:a16="http://schemas.microsoft.com/office/drawing/2014/main" id="{61C6F05D-EDC3-09AE-0D3B-824642A38F7A}"/>
              </a:ext>
            </a:extLst>
          </p:cNvPr>
          <p:cNvSpPr>
            <a:spLocks noGrp="1"/>
          </p:cNvSpPr>
          <p:nvPr>
            <p:ph type="body" sz="quarter" idx="40"/>
          </p:nvPr>
        </p:nvSpPr>
        <p:spPr>
          <a:xfrm>
            <a:off x="4915037" y="4451789"/>
            <a:ext cx="2361926" cy="1571788"/>
          </a:xfrm>
        </p:spPr>
        <p:txBody>
          <a:bodyPr/>
          <a:lstStyle>
            <a:lvl1pPr>
              <a:defRPr sz="1400">
                <a:solidFill>
                  <a:schemeClr val="bg1"/>
                </a:solidFill>
                <a:latin typeface="+mn-lt"/>
              </a:defRPr>
            </a:lvl1pPr>
            <a:lvl2pPr>
              <a:buClr>
                <a:schemeClr val="bg1"/>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chemeClr val="bg1"/>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Text Placeholder 12">
            <a:extLst>
              <a:ext uri="{FF2B5EF4-FFF2-40B4-BE49-F238E27FC236}">
                <a16:creationId xmlns:a16="http://schemas.microsoft.com/office/drawing/2014/main" id="{0B2FA8DC-9809-2D57-EDF3-4E92723CBC12}"/>
              </a:ext>
            </a:extLst>
          </p:cNvPr>
          <p:cNvSpPr>
            <a:spLocks noGrp="1"/>
          </p:cNvSpPr>
          <p:nvPr>
            <p:ph type="body" sz="quarter" idx="41"/>
          </p:nvPr>
        </p:nvSpPr>
        <p:spPr>
          <a:xfrm>
            <a:off x="4915037" y="3956488"/>
            <a:ext cx="2361926" cy="495300"/>
          </a:xfrm>
        </p:spPr>
        <p:txBody>
          <a:bodyPr/>
          <a:lstStyle>
            <a:lvl1pPr algn="ctr">
              <a:defRPr sz="2800" b="0">
                <a:solidFill>
                  <a:schemeClr val="bg1"/>
                </a:solidFill>
                <a:latin typeface="+mj-lt"/>
              </a:defRPr>
            </a:lvl1pPr>
            <a:lvl2pPr>
              <a:buClr>
                <a:schemeClr val="bg1"/>
              </a:buClr>
              <a:defRPr sz="1200">
                <a:solidFill>
                  <a:schemeClr val="bg1"/>
                </a:solidFill>
              </a:defRPr>
            </a:lvl2pPr>
            <a:lvl3pPr>
              <a:defRPr sz="1100">
                <a:solidFill>
                  <a:schemeClr val="bg1"/>
                </a:solidFill>
              </a:defRPr>
            </a:lvl3pPr>
            <a:lvl4pPr>
              <a:defRPr sz="1050">
                <a:solidFill>
                  <a:schemeClr val="bg1"/>
                </a:solidFill>
              </a:defRPr>
            </a:lvl4pPr>
            <a:lvl5pPr>
              <a:buClr>
                <a:schemeClr val="bg1"/>
              </a:buClr>
              <a:defRPr sz="1000">
                <a:solidFill>
                  <a:schemeClr val="bg1"/>
                </a:solidFill>
              </a:defRPr>
            </a:lvl5pPr>
          </a:lstStyle>
          <a:p>
            <a:pPr lvl="0"/>
            <a:r>
              <a:rPr lang="en-US"/>
              <a:t>Click to edit Master text styles</a:t>
            </a:r>
          </a:p>
        </p:txBody>
      </p:sp>
      <p:sp>
        <p:nvSpPr>
          <p:cNvPr id="28" name="Text Placeholder 12">
            <a:extLst>
              <a:ext uri="{FF2B5EF4-FFF2-40B4-BE49-F238E27FC236}">
                <a16:creationId xmlns:a16="http://schemas.microsoft.com/office/drawing/2014/main" id="{1BE6E11F-D789-FD72-BCD1-6D4D6CDEB73B}"/>
              </a:ext>
            </a:extLst>
          </p:cNvPr>
          <p:cNvSpPr>
            <a:spLocks noGrp="1"/>
          </p:cNvSpPr>
          <p:nvPr>
            <p:ph type="body" sz="quarter" idx="42"/>
          </p:nvPr>
        </p:nvSpPr>
        <p:spPr>
          <a:xfrm>
            <a:off x="7879999" y="4451789"/>
            <a:ext cx="2361926" cy="1571788"/>
          </a:xfrm>
        </p:spPr>
        <p:txBody>
          <a:bodyPr/>
          <a:lstStyle>
            <a:lvl1pPr>
              <a:defRPr sz="1400">
                <a:solidFill>
                  <a:schemeClr val="bg1"/>
                </a:solidFill>
                <a:latin typeface="+mn-lt"/>
              </a:defRPr>
            </a:lvl1pPr>
            <a:lvl2pPr>
              <a:buClr>
                <a:schemeClr val="bg1"/>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chemeClr val="bg1"/>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Text Placeholder 12">
            <a:extLst>
              <a:ext uri="{FF2B5EF4-FFF2-40B4-BE49-F238E27FC236}">
                <a16:creationId xmlns:a16="http://schemas.microsoft.com/office/drawing/2014/main" id="{1E8815AD-159B-3574-EEB3-46C589435006}"/>
              </a:ext>
            </a:extLst>
          </p:cNvPr>
          <p:cNvSpPr>
            <a:spLocks noGrp="1"/>
          </p:cNvSpPr>
          <p:nvPr>
            <p:ph type="body" sz="quarter" idx="43"/>
          </p:nvPr>
        </p:nvSpPr>
        <p:spPr>
          <a:xfrm>
            <a:off x="7879999" y="3956488"/>
            <a:ext cx="2361926" cy="495300"/>
          </a:xfrm>
        </p:spPr>
        <p:txBody>
          <a:bodyPr/>
          <a:lstStyle>
            <a:lvl1pPr algn="ctr">
              <a:defRPr sz="2800" b="0">
                <a:solidFill>
                  <a:schemeClr val="bg1"/>
                </a:solidFill>
                <a:latin typeface="+mj-lt"/>
              </a:defRPr>
            </a:lvl1pPr>
            <a:lvl2pPr>
              <a:buClr>
                <a:schemeClr val="bg1"/>
              </a:buClr>
              <a:defRPr sz="1200">
                <a:solidFill>
                  <a:schemeClr val="bg1"/>
                </a:solidFill>
              </a:defRPr>
            </a:lvl2pPr>
            <a:lvl3pPr>
              <a:defRPr sz="1100">
                <a:solidFill>
                  <a:schemeClr val="bg1"/>
                </a:solidFill>
              </a:defRPr>
            </a:lvl3pPr>
            <a:lvl4pPr>
              <a:defRPr sz="1050">
                <a:solidFill>
                  <a:schemeClr val="bg1"/>
                </a:solidFill>
              </a:defRPr>
            </a:lvl4pPr>
            <a:lvl5pPr>
              <a:buClr>
                <a:schemeClr val="bg1"/>
              </a:buClr>
              <a:defRPr sz="10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10319526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ontent with Photo/Copy">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304796" y="5768976"/>
            <a:ext cx="3634250" cy="364180"/>
          </a:xfrm>
        </p:spPr>
        <p:txBody>
          <a:bodyPr/>
          <a:lstStyle>
            <a:lvl1pPr>
              <a:defRPr>
                <a:solidFill>
                  <a:srgbClr val="2B660F"/>
                </a:solidFill>
                <a:latin typeface="+mn-lt"/>
              </a:defRPr>
            </a:lvl1pPr>
          </a:lstStyle>
          <a:p>
            <a:endParaRPr lang="en-US"/>
          </a:p>
        </p:txBody>
      </p:sp>
      <p:sp>
        <p:nvSpPr>
          <p:cNvPr id="5" name="Picture Placeholder 4">
            <a:extLst>
              <a:ext uri="{FF2B5EF4-FFF2-40B4-BE49-F238E27FC236}">
                <a16:creationId xmlns:a16="http://schemas.microsoft.com/office/drawing/2014/main" id="{24247FAE-F3BC-A7B3-E9DB-100FEF39B32A}"/>
              </a:ext>
            </a:extLst>
          </p:cNvPr>
          <p:cNvSpPr>
            <a:spLocks noGrp="1"/>
          </p:cNvSpPr>
          <p:nvPr>
            <p:ph type="pic" sz="quarter" idx="13"/>
          </p:nvPr>
        </p:nvSpPr>
        <p:spPr>
          <a:xfrm>
            <a:off x="4888117" y="0"/>
            <a:ext cx="7303883" cy="6858000"/>
          </a:xfrm>
        </p:spPr>
        <p:txBody>
          <a:bodyPr/>
          <a:lstStyle>
            <a:lvl1pPr>
              <a:defRPr>
                <a:latin typeface="+mn-lt"/>
              </a:defRPr>
            </a:lvl1pPr>
          </a:lstStyle>
          <a:p>
            <a:r>
              <a:rPr lang="en-US"/>
              <a:t>Click icon to add picture</a:t>
            </a:r>
          </a:p>
        </p:txBody>
      </p:sp>
      <p:sp>
        <p:nvSpPr>
          <p:cNvPr id="8" name="Text Placeholder 20">
            <a:extLst>
              <a:ext uri="{FF2B5EF4-FFF2-40B4-BE49-F238E27FC236}">
                <a16:creationId xmlns:a16="http://schemas.microsoft.com/office/drawing/2014/main" id="{FA5B9A31-47DC-482D-ABBA-D2E3E87CF535}"/>
              </a:ext>
            </a:extLst>
          </p:cNvPr>
          <p:cNvSpPr>
            <a:spLocks noGrp="1"/>
          </p:cNvSpPr>
          <p:nvPr>
            <p:ph type="body" sz="quarter" idx="14"/>
          </p:nvPr>
        </p:nvSpPr>
        <p:spPr>
          <a:xfrm>
            <a:off x="1027800" y="724844"/>
            <a:ext cx="3029850" cy="962684"/>
          </a:xfrm>
        </p:spPr>
        <p:txBody>
          <a:bodyPr anchor="ctr" anchorCtr="0"/>
          <a:lstStyle>
            <a:lvl1pPr>
              <a:spcBef>
                <a:spcPts val="300"/>
              </a:spcBef>
              <a:defRPr b="1">
                <a:solidFill>
                  <a:srgbClr val="2B660F"/>
                </a:solidFill>
                <a:latin typeface="+mn-lt"/>
              </a:defRPr>
            </a:lvl1pPr>
            <a:lvl2pPr marL="0" indent="0">
              <a:spcBef>
                <a:spcPts val="300"/>
              </a:spcBef>
              <a:buNone/>
              <a:defRPr b="0">
                <a:solidFill>
                  <a:srgbClr val="2B660F"/>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9" name="Text Placeholder 20">
            <a:extLst>
              <a:ext uri="{FF2B5EF4-FFF2-40B4-BE49-F238E27FC236}">
                <a16:creationId xmlns:a16="http://schemas.microsoft.com/office/drawing/2014/main" id="{3C471A95-A226-5D96-1264-63E47463E2E9}"/>
              </a:ext>
            </a:extLst>
          </p:cNvPr>
          <p:cNvSpPr>
            <a:spLocks noGrp="1"/>
          </p:cNvSpPr>
          <p:nvPr>
            <p:ph type="body" sz="quarter" idx="15"/>
          </p:nvPr>
        </p:nvSpPr>
        <p:spPr>
          <a:xfrm>
            <a:off x="1027800" y="2106461"/>
            <a:ext cx="3029850" cy="962684"/>
          </a:xfrm>
        </p:spPr>
        <p:txBody>
          <a:bodyPr anchor="ctr" anchorCtr="0"/>
          <a:lstStyle>
            <a:lvl1pPr>
              <a:spcBef>
                <a:spcPts val="300"/>
              </a:spcBef>
              <a:defRPr b="1">
                <a:solidFill>
                  <a:srgbClr val="2B660F"/>
                </a:solidFill>
                <a:latin typeface="+mn-lt"/>
              </a:defRPr>
            </a:lvl1pPr>
            <a:lvl2pPr marL="0" indent="0">
              <a:spcBef>
                <a:spcPts val="300"/>
              </a:spcBef>
              <a:buNone/>
              <a:defRPr b="0">
                <a:solidFill>
                  <a:srgbClr val="2B660F"/>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10" name="Text Placeholder 20">
            <a:extLst>
              <a:ext uri="{FF2B5EF4-FFF2-40B4-BE49-F238E27FC236}">
                <a16:creationId xmlns:a16="http://schemas.microsoft.com/office/drawing/2014/main" id="{1A2D0DDB-D0DD-0619-593D-81C91863F704}"/>
              </a:ext>
            </a:extLst>
          </p:cNvPr>
          <p:cNvSpPr>
            <a:spLocks noGrp="1"/>
          </p:cNvSpPr>
          <p:nvPr>
            <p:ph type="body" sz="quarter" idx="16"/>
          </p:nvPr>
        </p:nvSpPr>
        <p:spPr>
          <a:xfrm>
            <a:off x="1027800" y="3482344"/>
            <a:ext cx="3029850" cy="962684"/>
          </a:xfrm>
        </p:spPr>
        <p:txBody>
          <a:bodyPr anchor="ctr" anchorCtr="0"/>
          <a:lstStyle>
            <a:lvl1pPr>
              <a:spcBef>
                <a:spcPts val="300"/>
              </a:spcBef>
              <a:defRPr b="1">
                <a:solidFill>
                  <a:srgbClr val="2B660F"/>
                </a:solidFill>
                <a:latin typeface="+mn-lt"/>
              </a:defRPr>
            </a:lvl1pPr>
            <a:lvl2pPr marL="0" indent="0">
              <a:spcBef>
                <a:spcPts val="300"/>
              </a:spcBef>
              <a:buNone/>
              <a:defRPr b="0">
                <a:solidFill>
                  <a:srgbClr val="2B660F"/>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11" name="Text Placeholder 20">
            <a:extLst>
              <a:ext uri="{FF2B5EF4-FFF2-40B4-BE49-F238E27FC236}">
                <a16:creationId xmlns:a16="http://schemas.microsoft.com/office/drawing/2014/main" id="{DB128B8D-4433-B2D3-8692-380FB8447E7E}"/>
              </a:ext>
            </a:extLst>
          </p:cNvPr>
          <p:cNvSpPr>
            <a:spLocks noGrp="1"/>
          </p:cNvSpPr>
          <p:nvPr>
            <p:ph type="body" sz="quarter" idx="17"/>
          </p:nvPr>
        </p:nvSpPr>
        <p:spPr>
          <a:xfrm>
            <a:off x="1027800" y="4806292"/>
            <a:ext cx="3029850" cy="962684"/>
          </a:xfrm>
        </p:spPr>
        <p:txBody>
          <a:bodyPr anchor="ctr" anchorCtr="0"/>
          <a:lstStyle>
            <a:lvl1pPr>
              <a:spcBef>
                <a:spcPts val="300"/>
              </a:spcBef>
              <a:defRPr b="1">
                <a:solidFill>
                  <a:srgbClr val="2B660F"/>
                </a:solidFill>
                <a:latin typeface="+mn-lt"/>
              </a:defRPr>
            </a:lvl1pPr>
            <a:lvl2pPr marL="0" indent="0">
              <a:spcBef>
                <a:spcPts val="300"/>
              </a:spcBef>
              <a:buNone/>
              <a:defRPr b="0">
                <a:solidFill>
                  <a:srgbClr val="2B660F"/>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12" name="Text Placeholder 20">
            <a:extLst>
              <a:ext uri="{FF2B5EF4-FFF2-40B4-BE49-F238E27FC236}">
                <a16:creationId xmlns:a16="http://schemas.microsoft.com/office/drawing/2014/main" id="{D07E4918-859A-C015-91FC-7468161E3DF9}"/>
              </a:ext>
            </a:extLst>
          </p:cNvPr>
          <p:cNvSpPr>
            <a:spLocks noGrp="1"/>
          </p:cNvSpPr>
          <p:nvPr>
            <p:ph type="body" sz="quarter" idx="18"/>
          </p:nvPr>
        </p:nvSpPr>
        <p:spPr>
          <a:xfrm>
            <a:off x="304800" y="724844"/>
            <a:ext cx="723000" cy="962684"/>
          </a:xfrm>
        </p:spPr>
        <p:txBody>
          <a:bodyPr anchor="t" anchorCtr="0"/>
          <a:lstStyle>
            <a:lvl1pPr>
              <a:spcBef>
                <a:spcPts val="300"/>
              </a:spcBef>
              <a:defRPr sz="3600" b="0">
                <a:solidFill>
                  <a:srgbClr val="2B660F"/>
                </a:solidFill>
                <a:latin typeface="+mj-lt"/>
              </a:defRPr>
            </a:lvl1pPr>
            <a:lvl2pPr marL="0" indent="0">
              <a:spcBef>
                <a:spcPts val="300"/>
              </a:spcBef>
              <a:buNone/>
              <a:defRPr b="0">
                <a:solidFill>
                  <a:schemeClr val="tx2"/>
                </a:solidFill>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p:txBody>
      </p:sp>
      <p:sp>
        <p:nvSpPr>
          <p:cNvPr id="13" name="Text Placeholder 20">
            <a:extLst>
              <a:ext uri="{FF2B5EF4-FFF2-40B4-BE49-F238E27FC236}">
                <a16:creationId xmlns:a16="http://schemas.microsoft.com/office/drawing/2014/main" id="{958279B1-5F88-9920-6B86-FF48038CE11C}"/>
              </a:ext>
            </a:extLst>
          </p:cNvPr>
          <p:cNvSpPr>
            <a:spLocks noGrp="1"/>
          </p:cNvSpPr>
          <p:nvPr>
            <p:ph type="body" sz="quarter" idx="19"/>
          </p:nvPr>
        </p:nvSpPr>
        <p:spPr>
          <a:xfrm>
            <a:off x="304800" y="2106461"/>
            <a:ext cx="723000" cy="962684"/>
          </a:xfrm>
        </p:spPr>
        <p:txBody>
          <a:bodyPr anchor="t" anchorCtr="0"/>
          <a:lstStyle>
            <a:lvl1pPr>
              <a:spcBef>
                <a:spcPts val="300"/>
              </a:spcBef>
              <a:defRPr sz="3600" b="0">
                <a:solidFill>
                  <a:srgbClr val="2B660F"/>
                </a:solidFill>
                <a:latin typeface="+mj-lt"/>
              </a:defRPr>
            </a:lvl1pPr>
            <a:lvl2pPr marL="0" indent="0">
              <a:spcBef>
                <a:spcPts val="300"/>
              </a:spcBef>
              <a:buNone/>
              <a:defRPr b="0">
                <a:solidFill>
                  <a:schemeClr val="tx2"/>
                </a:solidFill>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p:txBody>
      </p:sp>
      <p:sp>
        <p:nvSpPr>
          <p:cNvPr id="14" name="Text Placeholder 20">
            <a:extLst>
              <a:ext uri="{FF2B5EF4-FFF2-40B4-BE49-F238E27FC236}">
                <a16:creationId xmlns:a16="http://schemas.microsoft.com/office/drawing/2014/main" id="{0E99209E-3FB0-B917-35E1-04FED0526B43}"/>
              </a:ext>
            </a:extLst>
          </p:cNvPr>
          <p:cNvSpPr>
            <a:spLocks noGrp="1"/>
          </p:cNvSpPr>
          <p:nvPr>
            <p:ph type="body" sz="quarter" idx="20"/>
          </p:nvPr>
        </p:nvSpPr>
        <p:spPr>
          <a:xfrm>
            <a:off x="304800" y="3482344"/>
            <a:ext cx="723000" cy="962684"/>
          </a:xfrm>
        </p:spPr>
        <p:txBody>
          <a:bodyPr anchor="t" anchorCtr="0"/>
          <a:lstStyle>
            <a:lvl1pPr>
              <a:spcBef>
                <a:spcPts val="300"/>
              </a:spcBef>
              <a:defRPr sz="3600" b="0">
                <a:solidFill>
                  <a:srgbClr val="2B660F"/>
                </a:solidFill>
                <a:latin typeface="+mj-lt"/>
              </a:defRPr>
            </a:lvl1pPr>
            <a:lvl2pPr marL="0" indent="0">
              <a:spcBef>
                <a:spcPts val="300"/>
              </a:spcBef>
              <a:buNone/>
              <a:defRPr b="0">
                <a:solidFill>
                  <a:schemeClr val="tx2"/>
                </a:solidFill>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p:txBody>
      </p:sp>
      <p:sp>
        <p:nvSpPr>
          <p:cNvPr id="15" name="Text Placeholder 20">
            <a:extLst>
              <a:ext uri="{FF2B5EF4-FFF2-40B4-BE49-F238E27FC236}">
                <a16:creationId xmlns:a16="http://schemas.microsoft.com/office/drawing/2014/main" id="{02189042-D8A9-0154-C2F2-0B0CED24A634}"/>
              </a:ext>
            </a:extLst>
          </p:cNvPr>
          <p:cNvSpPr>
            <a:spLocks noGrp="1"/>
          </p:cNvSpPr>
          <p:nvPr>
            <p:ph type="body" sz="quarter" idx="21"/>
          </p:nvPr>
        </p:nvSpPr>
        <p:spPr>
          <a:xfrm>
            <a:off x="304800" y="4806292"/>
            <a:ext cx="723000" cy="962684"/>
          </a:xfrm>
        </p:spPr>
        <p:txBody>
          <a:bodyPr anchor="t" anchorCtr="0"/>
          <a:lstStyle>
            <a:lvl1pPr>
              <a:spcBef>
                <a:spcPts val="300"/>
              </a:spcBef>
              <a:defRPr sz="3600" b="0">
                <a:solidFill>
                  <a:srgbClr val="2B660F"/>
                </a:solidFill>
                <a:latin typeface="+mj-lt"/>
              </a:defRPr>
            </a:lvl1pPr>
            <a:lvl2pPr marL="0" indent="0">
              <a:spcBef>
                <a:spcPts val="300"/>
              </a:spcBef>
              <a:buNone/>
              <a:defRPr b="0">
                <a:solidFill>
                  <a:schemeClr val="tx2"/>
                </a:solidFill>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4450410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mplate + Subtitle">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solidFill>
                  <a:srgbClr val="2B660F"/>
                </a:solidFill>
                <a:latin typeface="+mn-lt"/>
              </a:defRPr>
            </a:lvl1pPr>
          </a:lstStyle>
          <a:p>
            <a:endParaRPr lang="en-US"/>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11582401" cy="475306"/>
          </a:xfrm>
        </p:spPr>
        <p:txBody>
          <a:bodyPr anchor="t" anchorCtr="0"/>
          <a:lstStyle>
            <a:lvl1pPr>
              <a:defRPr>
                <a:solidFill>
                  <a:srgbClr val="5D910D"/>
                </a:solidFill>
              </a:defRPr>
            </a:lvl1pPr>
          </a:lstStyle>
          <a:p>
            <a:r>
              <a:rPr lang="en-US"/>
              <a:t>Click to edit Master title style</a:t>
            </a:r>
          </a:p>
        </p:txBody>
      </p:sp>
    </p:spTree>
    <p:extLst>
      <p:ext uri="{BB962C8B-B14F-4D97-AF65-F5344CB8AC3E}">
        <p14:creationId xmlns:p14="http://schemas.microsoft.com/office/powerpoint/2010/main" val="159506531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Sector Chart">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304796" y="5768975"/>
            <a:ext cx="5900605" cy="365125"/>
          </a:xfrm>
        </p:spPr>
        <p:txBody>
          <a:bodyPr/>
          <a:lstStyle>
            <a:lvl1pPr>
              <a:defRPr>
                <a:solidFill>
                  <a:srgbClr val="2B660F"/>
                </a:solidFill>
                <a:latin typeface="+mn-lt"/>
              </a:defRPr>
            </a:lvl1pPr>
          </a:lstStyle>
          <a:p>
            <a:endParaRPr lang="en-US"/>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3" name="Text Placeholder 20">
            <a:extLst>
              <a:ext uri="{FF2B5EF4-FFF2-40B4-BE49-F238E27FC236}">
                <a16:creationId xmlns:a16="http://schemas.microsoft.com/office/drawing/2014/main" id="{E1B85BB8-4393-BC66-B4FF-801449913196}"/>
              </a:ext>
            </a:extLst>
          </p:cNvPr>
          <p:cNvSpPr>
            <a:spLocks noGrp="1"/>
          </p:cNvSpPr>
          <p:nvPr>
            <p:ph type="body" sz="quarter" idx="13"/>
          </p:nvPr>
        </p:nvSpPr>
        <p:spPr>
          <a:xfrm>
            <a:off x="304797" y="1219201"/>
            <a:ext cx="3624408" cy="962684"/>
          </a:xfrm>
        </p:spPr>
        <p:txBody>
          <a:bodyPr anchor="ctr" anchorCtr="0"/>
          <a:lstStyle>
            <a:lvl1pPr>
              <a:spcBef>
                <a:spcPts val="300"/>
              </a:spcBef>
              <a:defRPr b="1">
                <a:solidFill>
                  <a:srgbClr val="2B660F"/>
                </a:solidFill>
                <a:latin typeface="+mn-lt"/>
              </a:defRPr>
            </a:lvl1pPr>
            <a:lvl2pPr marL="0" indent="0">
              <a:spcBef>
                <a:spcPts val="300"/>
              </a:spcBef>
              <a:buNone/>
              <a:defRPr b="0">
                <a:solidFill>
                  <a:srgbClr val="2B660F"/>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14" name="Text Placeholder 20">
            <a:extLst>
              <a:ext uri="{FF2B5EF4-FFF2-40B4-BE49-F238E27FC236}">
                <a16:creationId xmlns:a16="http://schemas.microsoft.com/office/drawing/2014/main" id="{7EDE9B4E-537B-E0B0-C4DB-0D95B8828F6C}"/>
              </a:ext>
            </a:extLst>
          </p:cNvPr>
          <p:cNvSpPr>
            <a:spLocks noGrp="1"/>
          </p:cNvSpPr>
          <p:nvPr>
            <p:ph type="body" sz="quarter" idx="14"/>
          </p:nvPr>
        </p:nvSpPr>
        <p:spPr>
          <a:xfrm>
            <a:off x="304797" y="2414898"/>
            <a:ext cx="3624408" cy="962684"/>
          </a:xfrm>
        </p:spPr>
        <p:txBody>
          <a:bodyPr anchor="ctr" anchorCtr="0"/>
          <a:lstStyle>
            <a:lvl1pPr>
              <a:defRPr b="1">
                <a:solidFill>
                  <a:srgbClr val="2B660F"/>
                </a:solidFill>
                <a:latin typeface="+mn-lt"/>
              </a:defRPr>
            </a:lvl1pPr>
            <a:lvl2pPr marL="0" indent="0">
              <a:spcBef>
                <a:spcPts val="300"/>
              </a:spcBef>
              <a:buNone/>
              <a:defRPr b="0">
                <a:solidFill>
                  <a:srgbClr val="2B660F"/>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15" name="Text Placeholder 20">
            <a:extLst>
              <a:ext uri="{FF2B5EF4-FFF2-40B4-BE49-F238E27FC236}">
                <a16:creationId xmlns:a16="http://schemas.microsoft.com/office/drawing/2014/main" id="{FA69E259-7852-EFDF-8192-66328EFFEB02}"/>
              </a:ext>
            </a:extLst>
          </p:cNvPr>
          <p:cNvSpPr>
            <a:spLocks noGrp="1"/>
          </p:cNvSpPr>
          <p:nvPr>
            <p:ph type="body" sz="quarter" idx="15"/>
          </p:nvPr>
        </p:nvSpPr>
        <p:spPr>
          <a:xfrm>
            <a:off x="304797" y="3610595"/>
            <a:ext cx="3624408" cy="962684"/>
          </a:xfrm>
        </p:spPr>
        <p:txBody>
          <a:bodyPr anchor="ctr" anchorCtr="0"/>
          <a:lstStyle>
            <a:lvl1pPr>
              <a:defRPr b="1">
                <a:solidFill>
                  <a:srgbClr val="2B660F"/>
                </a:solidFill>
                <a:latin typeface="+mn-lt"/>
              </a:defRPr>
            </a:lvl1pPr>
            <a:lvl2pPr marL="0" indent="0">
              <a:spcBef>
                <a:spcPts val="300"/>
              </a:spcBef>
              <a:buNone/>
              <a:defRPr b="0">
                <a:solidFill>
                  <a:srgbClr val="2B660F"/>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16" name="Text Placeholder 20">
            <a:extLst>
              <a:ext uri="{FF2B5EF4-FFF2-40B4-BE49-F238E27FC236}">
                <a16:creationId xmlns:a16="http://schemas.microsoft.com/office/drawing/2014/main" id="{51DD9120-B068-0899-D633-842668897D76}"/>
              </a:ext>
            </a:extLst>
          </p:cNvPr>
          <p:cNvSpPr>
            <a:spLocks noGrp="1"/>
          </p:cNvSpPr>
          <p:nvPr>
            <p:ph type="body" sz="quarter" idx="16"/>
          </p:nvPr>
        </p:nvSpPr>
        <p:spPr>
          <a:xfrm>
            <a:off x="304797" y="4806291"/>
            <a:ext cx="3624408" cy="962684"/>
          </a:xfrm>
        </p:spPr>
        <p:txBody>
          <a:bodyPr anchor="ctr" anchorCtr="0"/>
          <a:lstStyle>
            <a:lvl1pPr>
              <a:defRPr b="1">
                <a:solidFill>
                  <a:srgbClr val="2B660F"/>
                </a:solidFill>
                <a:latin typeface="+mn-lt"/>
              </a:defRPr>
            </a:lvl1pPr>
            <a:lvl2pPr marL="0" indent="0">
              <a:spcBef>
                <a:spcPts val="300"/>
              </a:spcBef>
              <a:buNone/>
              <a:defRPr b="0">
                <a:solidFill>
                  <a:srgbClr val="2B660F"/>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grpSp>
        <p:nvGrpSpPr>
          <p:cNvPr id="73" name="Group 72">
            <a:extLst>
              <a:ext uri="{FF2B5EF4-FFF2-40B4-BE49-F238E27FC236}">
                <a16:creationId xmlns:a16="http://schemas.microsoft.com/office/drawing/2014/main" id="{F5C1F92D-6FE9-8836-F453-891297070CFB}"/>
              </a:ext>
            </a:extLst>
          </p:cNvPr>
          <p:cNvGrpSpPr/>
          <p:nvPr userDrawn="1"/>
        </p:nvGrpSpPr>
        <p:grpSpPr>
          <a:xfrm>
            <a:off x="6074697" y="1219200"/>
            <a:ext cx="5782355" cy="4373770"/>
            <a:chOff x="1549047" y="1642531"/>
            <a:chExt cx="5782355" cy="4373770"/>
          </a:xfrm>
        </p:grpSpPr>
        <p:sp>
          <p:nvSpPr>
            <p:cNvPr id="28" name="Rectangle: Rounded Corners 27">
              <a:extLst>
                <a:ext uri="{FF2B5EF4-FFF2-40B4-BE49-F238E27FC236}">
                  <a16:creationId xmlns:a16="http://schemas.microsoft.com/office/drawing/2014/main" id="{7317D88F-96E7-4AD7-BD83-7A22337F8FFC}"/>
                </a:ext>
              </a:extLst>
            </p:cNvPr>
            <p:cNvSpPr/>
            <p:nvPr/>
          </p:nvSpPr>
          <p:spPr>
            <a:xfrm>
              <a:off x="1679751" y="1775876"/>
              <a:ext cx="5511450" cy="4098849"/>
            </a:xfrm>
            <a:prstGeom prst="roundRect">
              <a:avLst>
                <a:gd name="adj" fmla="val 3589"/>
              </a:avLst>
            </a:prstGeom>
            <a:solidFill>
              <a:srgbClr val="8DBE28"/>
            </a:solidFill>
            <a:ln cap="flat">
              <a:noFill/>
              <a:prstDash val="solid"/>
            </a:ln>
          </p:spPr>
          <p:txBody>
            <a:bodyPr vert="horz" wrap="none" lIns="45000" tIns="22500" rIns="45000" bIns="22500" anchor="ctr" anchorCtr="1" compatLnSpc="0"/>
            <a:lstStyle/>
            <a:p>
              <a:pPr hangingPunct="0"/>
              <a:endParaRPr lang="en-US" sz="900">
                <a:latin typeface="+mn-lt"/>
                <a:ea typeface="Microsoft YaHei" pitchFamily="2"/>
                <a:cs typeface="Lucida Sans" pitchFamily="2"/>
              </a:endParaRPr>
            </a:p>
          </p:txBody>
        </p:sp>
        <p:sp>
          <p:nvSpPr>
            <p:cNvPr id="30" name="Straight Connector 29">
              <a:extLst>
                <a:ext uri="{FF2B5EF4-FFF2-40B4-BE49-F238E27FC236}">
                  <a16:creationId xmlns:a16="http://schemas.microsoft.com/office/drawing/2014/main" id="{145318AE-6408-4053-8034-1E9D1CAEE9FD}"/>
                </a:ext>
              </a:extLst>
            </p:cNvPr>
            <p:cNvSpPr/>
            <p:nvPr/>
          </p:nvSpPr>
          <p:spPr>
            <a:xfrm>
              <a:off x="4465935" y="1712631"/>
              <a:ext cx="0" cy="4208827"/>
            </a:xfrm>
            <a:prstGeom prst="line">
              <a:avLst/>
            </a:prstGeom>
            <a:noFill/>
            <a:ln w="19050" cap="flat">
              <a:solidFill>
                <a:schemeClr val="accent5"/>
              </a:solidFill>
              <a:prstDash val="solid"/>
              <a:round/>
            </a:ln>
          </p:spPr>
          <p:txBody>
            <a:bodyPr vert="horz" wrap="none" lIns="900" tIns="900" rIns="900" bIns="900" anchor="ctr" anchorCtr="1" compatLnSpc="0"/>
            <a:lstStyle/>
            <a:p>
              <a:pPr hangingPunct="0"/>
              <a:endParaRPr lang="en-US" sz="900">
                <a:latin typeface="+mn-lt"/>
                <a:ea typeface="Microsoft YaHei" pitchFamily="2"/>
                <a:cs typeface="Lucida Sans" pitchFamily="2"/>
              </a:endParaRPr>
            </a:p>
          </p:txBody>
        </p:sp>
        <p:sp>
          <p:nvSpPr>
            <p:cNvPr id="33" name="Straight Connector 32">
              <a:extLst>
                <a:ext uri="{FF2B5EF4-FFF2-40B4-BE49-F238E27FC236}">
                  <a16:creationId xmlns:a16="http://schemas.microsoft.com/office/drawing/2014/main" id="{00A0533C-44E6-4F69-86FF-781C7ABC43CF}"/>
                </a:ext>
              </a:extLst>
            </p:cNvPr>
            <p:cNvSpPr/>
            <p:nvPr/>
          </p:nvSpPr>
          <p:spPr>
            <a:xfrm flipH="1">
              <a:off x="1619147" y="3825301"/>
              <a:ext cx="5572054" cy="0"/>
            </a:xfrm>
            <a:prstGeom prst="line">
              <a:avLst/>
            </a:prstGeom>
            <a:noFill/>
            <a:ln w="19050" cap="flat">
              <a:solidFill>
                <a:schemeClr val="accent5"/>
              </a:solidFill>
              <a:prstDash val="solid"/>
              <a:round/>
            </a:ln>
          </p:spPr>
          <p:txBody>
            <a:bodyPr vert="horz" wrap="none" lIns="900" tIns="900" rIns="900" bIns="900" anchor="ctr" anchorCtr="1" compatLnSpc="0"/>
            <a:lstStyle/>
            <a:p>
              <a:pPr hangingPunct="0"/>
              <a:endParaRPr lang="en-US" sz="900">
                <a:latin typeface="+mn-lt"/>
                <a:ea typeface="Microsoft YaHei" pitchFamily="2"/>
                <a:cs typeface="Lucida Sans" pitchFamily="2"/>
              </a:endParaRPr>
            </a:p>
          </p:txBody>
        </p:sp>
        <p:sp>
          <p:nvSpPr>
            <p:cNvPr id="35" name="Freeform: Shape 34">
              <a:extLst>
                <a:ext uri="{FF2B5EF4-FFF2-40B4-BE49-F238E27FC236}">
                  <a16:creationId xmlns:a16="http://schemas.microsoft.com/office/drawing/2014/main" id="{A1C9B0DB-F070-4AA7-B572-F133C208612B}"/>
                </a:ext>
              </a:extLst>
            </p:cNvPr>
            <p:cNvSpPr/>
            <p:nvPr/>
          </p:nvSpPr>
          <p:spPr>
            <a:xfrm>
              <a:off x="4384305" y="1642531"/>
              <a:ext cx="162633" cy="140201"/>
            </a:xfrm>
            <a:custGeom>
              <a:avLst/>
              <a:gdLst/>
              <a:ahLst/>
              <a:cxnLst>
                <a:cxn ang="3cd4">
                  <a:pos x="hc" y="t"/>
                </a:cxn>
                <a:cxn ang="cd2">
                  <a:pos x="l" y="vc"/>
                </a:cxn>
                <a:cxn ang="cd4">
                  <a:pos x="hc" y="b"/>
                </a:cxn>
                <a:cxn ang="0">
                  <a:pos x="r" y="vc"/>
                </a:cxn>
              </a:cxnLst>
              <a:rect l="l" t="t" r="r" b="b"/>
              <a:pathLst>
                <a:path w="262" h="226">
                  <a:moveTo>
                    <a:pt x="131" y="0"/>
                  </a:moveTo>
                  <a:lnTo>
                    <a:pt x="0" y="226"/>
                  </a:lnTo>
                  <a:lnTo>
                    <a:pt x="262" y="226"/>
                  </a:lnTo>
                  <a:close/>
                </a:path>
              </a:pathLst>
            </a:custGeom>
            <a:solidFill>
              <a:schemeClr val="accent5"/>
            </a:solidFill>
            <a:ln cap="flat">
              <a:noFill/>
              <a:prstDash val="solid"/>
            </a:ln>
          </p:spPr>
          <p:txBody>
            <a:bodyPr vert="horz" wrap="none" lIns="45000" tIns="22500" rIns="45000" bIns="22500" anchor="ctr" anchorCtr="1" compatLnSpc="0"/>
            <a:lstStyle/>
            <a:p>
              <a:pPr hangingPunct="0"/>
              <a:endParaRPr lang="en-US" sz="900">
                <a:latin typeface="+mn-lt"/>
                <a:ea typeface="Microsoft YaHei" pitchFamily="2"/>
                <a:cs typeface="Lucida Sans" pitchFamily="2"/>
              </a:endParaRPr>
            </a:p>
          </p:txBody>
        </p:sp>
        <p:sp>
          <p:nvSpPr>
            <p:cNvPr id="36" name="Freeform: Shape 35">
              <a:extLst>
                <a:ext uri="{FF2B5EF4-FFF2-40B4-BE49-F238E27FC236}">
                  <a16:creationId xmlns:a16="http://schemas.microsoft.com/office/drawing/2014/main" id="{567529EF-0A17-43D4-A9BD-2D0E4264C893}"/>
                </a:ext>
              </a:extLst>
            </p:cNvPr>
            <p:cNvSpPr/>
            <p:nvPr/>
          </p:nvSpPr>
          <p:spPr>
            <a:xfrm>
              <a:off x="7191201" y="3744296"/>
              <a:ext cx="140201" cy="162010"/>
            </a:xfrm>
            <a:custGeom>
              <a:avLst/>
              <a:gdLst/>
              <a:ahLst/>
              <a:cxnLst>
                <a:cxn ang="3cd4">
                  <a:pos x="hc" y="t"/>
                </a:cxn>
                <a:cxn ang="cd2">
                  <a:pos x="l" y="vc"/>
                </a:cxn>
                <a:cxn ang="cd4">
                  <a:pos x="hc" y="b"/>
                </a:cxn>
                <a:cxn ang="0">
                  <a:pos x="r" y="vc"/>
                </a:cxn>
              </a:cxnLst>
              <a:rect l="l" t="t" r="r" b="b"/>
              <a:pathLst>
                <a:path w="226" h="261">
                  <a:moveTo>
                    <a:pt x="226" y="130"/>
                  </a:moveTo>
                  <a:lnTo>
                    <a:pt x="0" y="0"/>
                  </a:lnTo>
                  <a:lnTo>
                    <a:pt x="0" y="261"/>
                  </a:lnTo>
                  <a:close/>
                </a:path>
              </a:pathLst>
            </a:custGeom>
            <a:solidFill>
              <a:schemeClr val="accent5"/>
            </a:solidFill>
            <a:ln cap="flat">
              <a:noFill/>
              <a:prstDash val="solid"/>
            </a:ln>
          </p:spPr>
          <p:txBody>
            <a:bodyPr vert="horz" wrap="none" lIns="45000" tIns="22500" rIns="45000" bIns="22500" anchor="ctr" anchorCtr="1" compatLnSpc="0"/>
            <a:lstStyle/>
            <a:p>
              <a:pPr hangingPunct="0"/>
              <a:endParaRPr lang="en-US" sz="900">
                <a:latin typeface="+mn-lt"/>
                <a:ea typeface="Microsoft YaHei" pitchFamily="2"/>
                <a:cs typeface="Lucida Sans" pitchFamily="2"/>
              </a:endParaRPr>
            </a:p>
          </p:txBody>
        </p:sp>
        <p:sp>
          <p:nvSpPr>
            <p:cNvPr id="37" name="Freeform: Shape 36">
              <a:extLst>
                <a:ext uri="{FF2B5EF4-FFF2-40B4-BE49-F238E27FC236}">
                  <a16:creationId xmlns:a16="http://schemas.microsoft.com/office/drawing/2014/main" id="{77725938-EC3E-44B4-9EB5-41DD24B79310}"/>
                </a:ext>
              </a:extLst>
            </p:cNvPr>
            <p:cNvSpPr/>
            <p:nvPr/>
          </p:nvSpPr>
          <p:spPr>
            <a:xfrm>
              <a:off x="4384305" y="5876100"/>
              <a:ext cx="162633" cy="140201"/>
            </a:xfrm>
            <a:custGeom>
              <a:avLst/>
              <a:gdLst/>
              <a:ahLst/>
              <a:cxnLst>
                <a:cxn ang="3cd4">
                  <a:pos x="hc" y="t"/>
                </a:cxn>
                <a:cxn ang="cd2">
                  <a:pos x="l" y="vc"/>
                </a:cxn>
                <a:cxn ang="cd4">
                  <a:pos x="hc" y="b"/>
                </a:cxn>
                <a:cxn ang="0">
                  <a:pos x="r" y="vc"/>
                </a:cxn>
              </a:cxnLst>
              <a:rect l="l" t="t" r="r" b="b"/>
              <a:pathLst>
                <a:path w="262" h="226">
                  <a:moveTo>
                    <a:pt x="131" y="226"/>
                  </a:moveTo>
                  <a:lnTo>
                    <a:pt x="262" y="0"/>
                  </a:lnTo>
                  <a:lnTo>
                    <a:pt x="0" y="0"/>
                  </a:lnTo>
                  <a:close/>
                </a:path>
              </a:pathLst>
            </a:custGeom>
            <a:solidFill>
              <a:schemeClr val="accent5"/>
            </a:solidFill>
            <a:ln cap="flat">
              <a:noFill/>
              <a:prstDash val="solid"/>
            </a:ln>
          </p:spPr>
          <p:txBody>
            <a:bodyPr vert="horz" wrap="none" lIns="45000" tIns="22500" rIns="45000" bIns="22500" anchor="ctr" anchorCtr="1" compatLnSpc="0"/>
            <a:lstStyle/>
            <a:p>
              <a:pPr hangingPunct="0"/>
              <a:endParaRPr lang="en-US" sz="900">
                <a:latin typeface="+mn-lt"/>
                <a:ea typeface="Microsoft YaHei" pitchFamily="2"/>
                <a:cs typeface="Lucida Sans" pitchFamily="2"/>
              </a:endParaRPr>
            </a:p>
          </p:txBody>
        </p:sp>
        <p:sp>
          <p:nvSpPr>
            <p:cNvPr id="38" name="Freeform: Shape 37">
              <a:extLst>
                <a:ext uri="{FF2B5EF4-FFF2-40B4-BE49-F238E27FC236}">
                  <a16:creationId xmlns:a16="http://schemas.microsoft.com/office/drawing/2014/main" id="{B2C6845F-090B-40B0-A362-7A15965D38E0}"/>
                </a:ext>
              </a:extLst>
            </p:cNvPr>
            <p:cNvSpPr/>
            <p:nvPr/>
          </p:nvSpPr>
          <p:spPr>
            <a:xfrm>
              <a:off x="1549047" y="3759251"/>
              <a:ext cx="140201" cy="162010"/>
            </a:xfrm>
            <a:custGeom>
              <a:avLst/>
              <a:gdLst/>
              <a:ahLst/>
              <a:cxnLst>
                <a:cxn ang="3cd4">
                  <a:pos x="hc" y="t"/>
                </a:cxn>
                <a:cxn ang="cd2">
                  <a:pos x="l" y="vc"/>
                </a:cxn>
                <a:cxn ang="cd4">
                  <a:pos x="hc" y="b"/>
                </a:cxn>
                <a:cxn ang="0">
                  <a:pos x="r" y="vc"/>
                </a:cxn>
              </a:cxnLst>
              <a:rect l="l" t="t" r="r" b="b"/>
              <a:pathLst>
                <a:path w="226" h="261">
                  <a:moveTo>
                    <a:pt x="0" y="130"/>
                  </a:moveTo>
                  <a:lnTo>
                    <a:pt x="226" y="261"/>
                  </a:lnTo>
                  <a:lnTo>
                    <a:pt x="226" y="0"/>
                  </a:lnTo>
                  <a:close/>
                </a:path>
              </a:pathLst>
            </a:custGeom>
            <a:solidFill>
              <a:schemeClr val="accent5"/>
            </a:solidFill>
            <a:ln cap="flat">
              <a:noFill/>
              <a:prstDash val="solid"/>
            </a:ln>
          </p:spPr>
          <p:txBody>
            <a:bodyPr vert="horz" wrap="none" lIns="45000" tIns="22500" rIns="45000" bIns="22500" anchor="ctr" anchorCtr="1" compatLnSpc="0"/>
            <a:lstStyle/>
            <a:p>
              <a:pPr hangingPunct="0"/>
              <a:endParaRPr lang="en-US" sz="900">
                <a:latin typeface="+mn-lt"/>
                <a:ea typeface="Microsoft YaHei" pitchFamily="2"/>
                <a:cs typeface="Lucida Sans" pitchFamily="2"/>
              </a:endParaRPr>
            </a:p>
          </p:txBody>
        </p:sp>
      </p:grpSp>
      <p:sp>
        <p:nvSpPr>
          <p:cNvPr id="18" name="Text Placeholder 17">
            <a:extLst>
              <a:ext uri="{FF2B5EF4-FFF2-40B4-BE49-F238E27FC236}">
                <a16:creationId xmlns:a16="http://schemas.microsoft.com/office/drawing/2014/main" id="{004EDABC-D71B-7C1F-8A30-770BAE0FC737}"/>
              </a:ext>
            </a:extLst>
          </p:cNvPr>
          <p:cNvSpPr>
            <a:spLocks noGrp="1"/>
          </p:cNvSpPr>
          <p:nvPr>
            <p:ph type="body" sz="quarter" idx="17"/>
          </p:nvPr>
        </p:nvSpPr>
        <p:spPr>
          <a:xfrm>
            <a:off x="6676182" y="5768854"/>
            <a:ext cx="4569888" cy="365125"/>
          </a:xfrm>
        </p:spPr>
        <p:txBody>
          <a:bodyPr/>
          <a:lstStyle>
            <a:lvl1pPr algn="ctr">
              <a:defRPr b="1">
                <a:latin typeface="+mn-lt"/>
              </a:defRPr>
            </a:lvl1pPr>
            <a:lvl2pPr marL="0" indent="0">
              <a:buNone/>
              <a:defRPr/>
            </a:lvl2pPr>
          </a:lstStyle>
          <a:p>
            <a:pPr lvl="0"/>
            <a:r>
              <a:rPr lang="en-US"/>
              <a:t>Click to edit Master text styles</a:t>
            </a:r>
          </a:p>
        </p:txBody>
      </p:sp>
      <p:sp>
        <p:nvSpPr>
          <p:cNvPr id="19" name="Text Placeholder 17">
            <a:extLst>
              <a:ext uri="{FF2B5EF4-FFF2-40B4-BE49-F238E27FC236}">
                <a16:creationId xmlns:a16="http://schemas.microsoft.com/office/drawing/2014/main" id="{239B2A47-934D-5374-A0F4-C07FE9977E22}"/>
              </a:ext>
            </a:extLst>
          </p:cNvPr>
          <p:cNvSpPr>
            <a:spLocks noGrp="1"/>
          </p:cNvSpPr>
          <p:nvPr>
            <p:ph type="body" sz="quarter" idx="18"/>
          </p:nvPr>
        </p:nvSpPr>
        <p:spPr>
          <a:xfrm rot="16200000">
            <a:off x="3754620" y="3223456"/>
            <a:ext cx="4106948" cy="365125"/>
          </a:xfrm>
        </p:spPr>
        <p:txBody>
          <a:bodyPr/>
          <a:lstStyle>
            <a:lvl1pPr algn="ctr">
              <a:defRPr b="1">
                <a:latin typeface="+mn-lt"/>
              </a:defRPr>
            </a:lvl1pPr>
            <a:lvl2pPr marL="0" indent="0">
              <a:buNone/>
              <a:defRPr/>
            </a:lvl2pPr>
          </a:lstStyle>
          <a:p>
            <a:pPr lvl="0"/>
            <a:r>
              <a:rPr lang="en-US"/>
              <a:t>Click to edit Master text styles</a:t>
            </a:r>
          </a:p>
        </p:txBody>
      </p:sp>
      <p:sp>
        <p:nvSpPr>
          <p:cNvPr id="20" name="Text Placeholder 17">
            <a:extLst>
              <a:ext uri="{FF2B5EF4-FFF2-40B4-BE49-F238E27FC236}">
                <a16:creationId xmlns:a16="http://schemas.microsoft.com/office/drawing/2014/main" id="{91AD4326-F4E9-9C47-2DA9-4993909B6EEE}"/>
              </a:ext>
            </a:extLst>
          </p:cNvPr>
          <p:cNvSpPr>
            <a:spLocks noGrp="1"/>
          </p:cNvSpPr>
          <p:nvPr>
            <p:ph type="body" sz="quarter" idx="19"/>
          </p:nvPr>
        </p:nvSpPr>
        <p:spPr>
          <a:xfrm>
            <a:off x="6205401" y="1635778"/>
            <a:ext cx="2786183" cy="365125"/>
          </a:xfrm>
        </p:spPr>
        <p:txBody>
          <a:bodyPr/>
          <a:lstStyle>
            <a:lvl1pPr algn="ctr">
              <a:defRPr b="1">
                <a:solidFill>
                  <a:schemeClr val="bg1"/>
                </a:solidFill>
                <a:latin typeface="+mn-lt"/>
              </a:defRPr>
            </a:lvl1pPr>
            <a:lvl2pPr marL="0" indent="0">
              <a:buNone/>
              <a:defRPr/>
            </a:lvl2pPr>
          </a:lstStyle>
          <a:p>
            <a:pPr lvl="0"/>
            <a:r>
              <a:rPr lang="en-US"/>
              <a:t>Click to edit Master text styles</a:t>
            </a:r>
          </a:p>
        </p:txBody>
      </p:sp>
      <p:sp>
        <p:nvSpPr>
          <p:cNvPr id="21" name="Text Placeholder 17">
            <a:extLst>
              <a:ext uri="{FF2B5EF4-FFF2-40B4-BE49-F238E27FC236}">
                <a16:creationId xmlns:a16="http://schemas.microsoft.com/office/drawing/2014/main" id="{E1810209-D8A6-FD38-26E5-67C424E5E7B7}"/>
              </a:ext>
            </a:extLst>
          </p:cNvPr>
          <p:cNvSpPr>
            <a:spLocks noGrp="1"/>
          </p:cNvSpPr>
          <p:nvPr>
            <p:ph type="body" sz="quarter" idx="20"/>
          </p:nvPr>
        </p:nvSpPr>
        <p:spPr>
          <a:xfrm>
            <a:off x="8991272" y="1635778"/>
            <a:ext cx="2725580" cy="365125"/>
          </a:xfrm>
        </p:spPr>
        <p:txBody>
          <a:bodyPr/>
          <a:lstStyle>
            <a:lvl1pPr algn="ctr">
              <a:defRPr b="1">
                <a:solidFill>
                  <a:schemeClr val="bg1"/>
                </a:solidFill>
                <a:latin typeface="+mn-lt"/>
              </a:defRPr>
            </a:lvl1pPr>
            <a:lvl2pPr marL="0" indent="0">
              <a:buNone/>
              <a:defRPr/>
            </a:lvl2pPr>
          </a:lstStyle>
          <a:p>
            <a:pPr lvl="0"/>
            <a:r>
              <a:rPr lang="en-US"/>
              <a:t>Click to edit Master text styles</a:t>
            </a:r>
          </a:p>
        </p:txBody>
      </p:sp>
      <p:sp>
        <p:nvSpPr>
          <p:cNvPr id="22" name="Text Placeholder 17">
            <a:extLst>
              <a:ext uri="{FF2B5EF4-FFF2-40B4-BE49-F238E27FC236}">
                <a16:creationId xmlns:a16="http://schemas.microsoft.com/office/drawing/2014/main" id="{3F83BD9B-E629-9B75-7C70-7525AED611E2}"/>
              </a:ext>
            </a:extLst>
          </p:cNvPr>
          <p:cNvSpPr>
            <a:spLocks noGrp="1"/>
          </p:cNvSpPr>
          <p:nvPr>
            <p:ph type="body" sz="quarter" idx="21"/>
          </p:nvPr>
        </p:nvSpPr>
        <p:spPr>
          <a:xfrm>
            <a:off x="6205401" y="4716434"/>
            <a:ext cx="2786183" cy="365125"/>
          </a:xfrm>
        </p:spPr>
        <p:txBody>
          <a:bodyPr/>
          <a:lstStyle>
            <a:lvl1pPr algn="ctr">
              <a:defRPr b="1">
                <a:solidFill>
                  <a:schemeClr val="bg1"/>
                </a:solidFill>
                <a:latin typeface="+mn-lt"/>
              </a:defRPr>
            </a:lvl1pPr>
            <a:lvl2pPr marL="0" indent="0">
              <a:buNone/>
              <a:defRPr/>
            </a:lvl2pPr>
          </a:lstStyle>
          <a:p>
            <a:pPr lvl="0"/>
            <a:r>
              <a:rPr lang="en-US"/>
              <a:t>Click to edit Master text styles</a:t>
            </a:r>
          </a:p>
        </p:txBody>
      </p:sp>
      <p:sp>
        <p:nvSpPr>
          <p:cNvPr id="23" name="Text Placeholder 17">
            <a:extLst>
              <a:ext uri="{FF2B5EF4-FFF2-40B4-BE49-F238E27FC236}">
                <a16:creationId xmlns:a16="http://schemas.microsoft.com/office/drawing/2014/main" id="{3E116D7F-5F53-06D7-CE87-23C28CF90578}"/>
              </a:ext>
            </a:extLst>
          </p:cNvPr>
          <p:cNvSpPr>
            <a:spLocks noGrp="1"/>
          </p:cNvSpPr>
          <p:nvPr>
            <p:ph type="body" sz="quarter" idx="22"/>
          </p:nvPr>
        </p:nvSpPr>
        <p:spPr>
          <a:xfrm>
            <a:off x="8991271" y="4716434"/>
            <a:ext cx="2786183" cy="365125"/>
          </a:xfrm>
        </p:spPr>
        <p:txBody>
          <a:bodyPr/>
          <a:lstStyle>
            <a:lvl1pPr algn="ctr">
              <a:defRPr b="1">
                <a:solidFill>
                  <a:schemeClr val="bg1"/>
                </a:solidFill>
                <a:latin typeface="+mn-lt"/>
              </a:defRPr>
            </a:lvl1pPr>
            <a:lvl2pPr marL="0" indent="0">
              <a:buNone/>
              <a:defRPr/>
            </a:lvl2pPr>
          </a:lstStyle>
          <a:p>
            <a:pPr lvl="0"/>
            <a:r>
              <a:rPr lang="en-US"/>
              <a:t>Click to edit Master text styles</a:t>
            </a:r>
          </a:p>
        </p:txBody>
      </p:sp>
      <p:sp>
        <p:nvSpPr>
          <p:cNvPr id="25" name="Text Placeholder 24">
            <a:extLst>
              <a:ext uri="{FF2B5EF4-FFF2-40B4-BE49-F238E27FC236}">
                <a16:creationId xmlns:a16="http://schemas.microsoft.com/office/drawing/2014/main" id="{77C12A7B-9EF8-AEDF-2575-EA5DA7BEF6F5}"/>
              </a:ext>
            </a:extLst>
          </p:cNvPr>
          <p:cNvSpPr>
            <a:spLocks noGrp="1"/>
          </p:cNvSpPr>
          <p:nvPr>
            <p:ph type="body" sz="quarter" idx="23"/>
          </p:nvPr>
        </p:nvSpPr>
        <p:spPr>
          <a:xfrm>
            <a:off x="6762673" y="2142861"/>
            <a:ext cx="1671638" cy="962685"/>
          </a:xfrm>
        </p:spPr>
        <p:txBody>
          <a:bodyPr/>
          <a:lstStyle>
            <a:lvl1pPr algn="ctr">
              <a:defRPr sz="6800" b="0">
                <a:solidFill>
                  <a:schemeClr val="bg1"/>
                </a:solidFill>
                <a:latin typeface="+mj-lt"/>
              </a:defRPr>
            </a:lvl1pPr>
          </a:lstStyle>
          <a:p>
            <a:pPr lvl="0"/>
            <a:r>
              <a:rPr lang="en-US"/>
              <a:t>Click to edit Master text styles</a:t>
            </a:r>
          </a:p>
        </p:txBody>
      </p:sp>
      <p:sp>
        <p:nvSpPr>
          <p:cNvPr id="26" name="Text Placeholder 24">
            <a:extLst>
              <a:ext uri="{FF2B5EF4-FFF2-40B4-BE49-F238E27FC236}">
                <a16:creationId xmlns:a16="http://schemas.microsoft.com/office/drawing/2014/main" id="{4B65FD40-169F-F326-47E8-1432DD48D5E9}"/>
              </a:ext>
            </a:extLst>
          </p:cNvPr>
          <p:cNvSpPr>
            <a:spLocks noGrp="1"/>
          </p:cNvSpPr>
          <p:nvPr>
            <p:ph type="body" sz="quarter" idx="24"/>
          </p:nvPr>
        </p:nvSpPr>
        <p:spPr>
          <a:xfrm>
            <a:off x="9518243" y="2142861"/>
            <a:ext cx="1671638" cy="962685"/>
          </a:xfrm>
        </p:spPr>
        <p:txBody>
          <a:bodyPr/>
          <a:lstStyle>
            <a:lvl1pPr algn="ctr">
              <a:defRPr sz="6800" b="0">
                <a:solidFill>
                  <a:schemeClr val="bg1"/>
                </a:solidFill>
                <a:latin typeface="+mj-lt"/>
              </a:defRPr>
            </a:lvl1pPr>
          </a:lstStyle>
          <a:p>
            <a:pPr lvl="0"/>
            <a:r>
              <a:rPr lang="en-US"/>
              <a:t>Click to edit Master text styles</a:t>
            </a:r>
          </a:p>
        </p:txBody>
      </p:sp>
      <p:sp>
        <p:nvSpPr>
          <p:cNvPr id="27" name="Text Placeholder 24">
            <a:extLst>
              <a:ext uri="{FF2B5EF4-FFF2-40B4-BE49-F238E27FC236}">
                <a16:creationId xmlns:a16="http://schemas.microsoft.com/office/drawing/2014/main" id="{4FA2F5BF-753D-6582-5F26-C36630AB82B3}"/>
              </a:ext>
            </a:extLst>
          </p:cNvPr>
          <p:cNvSpPr>
            <a:spLocks noGrp="1"/>
          </p:cNvSpPr>
          <p:nvPr>
            <p:ph type="body" sz="quarter" idx="25"/>
          </p:nvPr>
        </p:nvSpPr>
        <p:spPr>
          <a:xfrm>
            <a:off x="6762673" y="3625840"/>
            <a:ext cx="1671638" cy="962685"/>
          </a:xfrm>
        </p:spPr>
        <p:txBody>
          <a:bodyPr/>
          <a:lstStyle>
            <a:lvl1pPr algn="ctr">
              <a:defRPr sz="6800" b="0">
                <a:solidFill>
                  <a:schemeClr val="bg1"/>
                </a:solidFill>
                <a:latin typeface="+mj-lt"/>
              </a:defRPr>
            </a:lvl1pPr>
          </a:lstStyle>
          <a:p>
            <a:pPr lvl="0"/>
            <a:r>
              <a:rPr lang="en-US"/>
              <a:t>Click to edit Master text styles</a:t>
            </a:r>
          </a:p>
        </p:txBody>
      </p:sp>
      <p:sp>
        <p:nvSpPr>
          <p:cNvPr id="29" name="Text Placeholder 24">
            <a:extLst>
              <a:ext uri="{FF2B5EF4-FFF2-40B4-BE49-F238E27FC236}">
                <a16:creationId xmlns:a16="http://schemas.microsoft.com/office/drawing/2014/main" id="{8D063A49-5C1A-306D-511F-866228561210}"/>
              </a:ext>
            </a:extLst>
          </p:cNvPr>
          <p:cNvSpPr>
            <a:spLocks noGrp="1"/>
          </p:cNvSpPr>
          <p:nvPr>
            <p:ph type="body" sz="quarter" idx="26"/>
          </p:nvPr>
        </p:nvSpPr>
        <p:spPr>
          <a:xfrm>
            <a:off x="9518243" y="3625840"/>
            <a:ext cx="1671638" cy="962685"/>
          </a:xfrm>
        </p:spPr>
        <p:txBody>
          <a:bodyPr/>
          <a:lstStyle>
            <a:lvl1pPr algn="ctr">
              <a:defRPr sz="6800" b="0">
                <a:solidFill>
                  <a:schemeClr val="bg1"/>
                </a:solidFill>
                <a:latin typeface="+mj-lt"/>
              </a:defRPr>
            </a:lvl1pPr>
          </a:lstStyle>
          <a:p>
            <a:pPr lvl="0"/>
            <a:r>
              <a:rPr lang="en-US"/>
              <a:t>Click to edit Master text styles</a:t>
            </a:r>
          </a:p>
        </p:txBody>
      </p:sp>
    </p:spTree>
    <p:extLst>
      <p:ext uri="{BB962C8B-B14F-4D97-AF65-F5344CB8AC3E}">
        <p14:creationId xmlns:p14="http://schemas.microsoft.com/office/powerpoint/2010/main" val="423821841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Info Pie">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1" y="724845"/>
            <a:ext cx="6358760"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304797" y="5768975"/>
            <a:ext cx="6358762" cy="365125"/>
          </a:xfrm>
        </p:spPr>
        <p:txBody>
          <a:bodyPr/>
          <a:lstStyle>
            <a:lvl1pPr>
              <a:defRPr>
                <a:solidFill>
                  <a:srgbClr val="2B660F"/>
                </a:solidFill>
                <a:latin typeface="+mn-lt"/>
              </a:defRPr>
            </a:lvl1pPr>
          </a:lstStyle>
          <a:p>
            <a:endParaRPr lang="en-US"/>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800" y="248594"/>
            <a:ext cx="6358760" cy="475306"/>
          </a:xfrm>
        </p:spPr>
        <p:txBody>
          <a:bodyPr anchor="t" anchorCtr="0"/>
          <a:lstStyle/>
          <a:p>
            <a:r>
              <a:rPr lang="en-US"/>
              <a:t>Click to edit Master title style</a:t>
            </a:r>
          </a:p>
        </p:txBody>
      </p:sp>
      <p:sp>
        <p:nvSpPr>
          <p:cNvPr id="3" name="Text Placeholder 20">
            <a:extLst>
              <a:ext uri="{FF2B5EF4-FFF2-40B4-BE49-F238E27FC236}">
                <a16:creationId xmlns:a16="http://schemas.microsoft.com/office/drawing/2014/main" id="{E1B85BB8-4393-BC66-B4FF-801449913196}"/>
              </a:ext>
            </a:extLst>
          </p:cNvPr>
          <p:cNvSpPr>
            <a:spLocks noGrp="1"/>
          </p:cNvSpPr>
          <p:nvPr>
            <p:ph type="body" sz="quarter" idx="13"/>
          </p:nvPr>
        </p:nvSpPr>
        <p:spPr>
          <a:xfrm>
            <a:off x="304797" y="1219201"/>
            <a:ext cx="5161580" cy="962684"/>
          </a:xfrm>
        </p:spPr>
        <p:txBody>
          <a:bodyPr anchor="ctr" anchorCtr="0"/>
          <a:lstStyle>
            <a:lvl1pPr>
              <a:spcBef>
                <a:spcPts val="300"/>
              </a:spcBef>
              <a:defRPr b="1">
                <a:solidFill>
                  <a:srgbClr val="2B660F"/>
                </a:solidFill>
                <a:latin typeface="+mn-lt"/>
              </a:defRPr>
            </a:lvl1pPr>
            <a:lvl2pPr marL="0" indent="0">
              <a:spcBef>
                <a:spcPts val="300"/>
              </a:spcBef>
              <a:buNone/>
              <a:defRPr b="0">
                <a:solidFill>
                  <a:srgbClr val="2B660F"/>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14" name="Text Placeholder 20">
            <a:extLst>
              <a:ext uri="{FF2B5EF4-FFF2-40B4-BE49-F238E27FC236}">
                <a16:creationId xmlns:a16="http://schemas.microsoft.com/office/drawing/2014/main" id="{7EDE9B4E-537B-E0B0-C4DB-0D95B8828F6C}"/>
              </a:ext>
            </a:extLst>
          </p:cNvPr>
          <p:cNvSpPr>
            <a:spLocks noGrp="1"/>
          </p:cNvSpPr>
          <p:nvPr>
            <p:ph type="body" sz="quarter" idx="14"/>
          </p:nvPr>
        </p:nvSpPr>
        <p:spPr>
          <a:xfrm>
            <a:off x="304797" y="2414898"/>
            <a:ext cx="5161580" cy="962684"/>
          </a:xfrm>
        </p:spPr>
        <p:txBody>
          <a:bodyPr anchor="ctr" anchorCtr="0"/>
          <a:lstStyle>
            <a:lvl1pPr>
              <a:defRPr b="1">
                <a:solidFill>
                  <a:srgbClr val="2B660F"/>
                </a:solidFill>
                <a:latin typeface="+mn-lt"/>
              </a:defRPr>
            </a:lvl1pPr>
            <a:lvl2pPr marL="0" indent="0">
              <a:spcBef>
                <a:spcPts val="300"/>
              </a:spcBef>
              <a:buNone/>
              <a:defRPr b="0">
                <a:solidFill>
                  <a:srgbClr val="2B660F"/>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15" name="Text Placeholder 20">
            <a:extLst>
              <a:ext uri="{FF2B5EF4-FFF2-40B4-BE49-F238E27FC236}">
                <a16:creationId xmlns:a16="http://schemas.microsoft.com/office/drawing/2014/main" id="{FA69E259-7852-EFDF-8192-66328EFFEB02}"/>
              </a:ext>
            </a:extLst>
          </p:cNvPr>
          <p:cNvSpPr>
            <a:spLocks noGrp="1"/>
          </p:cNvSpPr>
          <p:nvPr>
            <p:ph type="body" sz="quarter" idx="15"/>
          </p:nvPr>
        </p:nvSpPr>
        <p:spPr>
          <a:xfrm>
            <a:off x="304797" y="3610595"/>
            <a:ext cx="5161580" cy="962684"/>
          </a:xfrm>
        </p:spPr>
        <p:txBody>
          <a:bodyPr anchor="ctr" anchorCtr="0"/>
          <a:lstStyle>
            <a:lvl1pPr>
              <a:defRPr b="1">
                <a:solidFill>
                  <a:srgbClr val="2B660F"/>
                </a:solidFill>
                <a:latin typeface="+mn-lt"/>
              </a:defRPr>
            </a:lvl1pPr>
            <a:lvl2pPr marL="0" indent="0">
              <a:spcBef>
                <a:spcPts val="300"/>
              </a:spcBef>
              <a:buNone/>
              <a:defRPr b="0">
                <a:solidFill>
                  <a:srgbClr val="2B660F"/>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16" name="Text Placeholder 20">
            <a:extLst>
              <a:ext uri="{FF2B5EF4-FFF2-40B4-BE49-F238E27FC236}">
                <a16:creationId xmlns:a16="http://schemas.microsoft.com/office/drawing/2014/main" id="{51DD9120-B068-0899-D633-842668897D76}"/>
              </a:ext>
            </a:extLst>
          </p:cNvPr>
          <p:cNvSpPr>
            <a:spLocks noGrp="1"/>
          </p:cNvSpPr>
          <p:nvPr>
            <p:ph type="body" sz="quarter" idx="16"/>
          </p:nvPr>
        </p:nvSpPr>
        <p:spPr>
          <a:xfrm>
            <a:off x="304797" y="4806291"/>
            <a:ext cx="5161580" cy="962684"/>
          </a:xfrm>
        </p:spPr>
        <p:txBody>
          <a:bodyPr anchor="ctr" anchorCtr="0"/>
          <a:lstStyle>
            <a:lvl1pPr>
              <a:defRPr b="1">
                <a:solidFill>
                  <a:srgbClr val="2B660F"/>
                </a:solidFill>
                <a:latin typeface="+mn-lt"/>
              </a:defRPr>
            </a:lvl1pPr>
            <a:lvl2pPr marL="0" indent="0">
              <a:spcBef>
                <a:spcPts val="300"/>
              </a:spcBef>
              <a:buNone/>
              <a:defRPr b="0">
                <a:solidFill>
                  <a:srgbClr val="2B660F"/>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5" name="Chart Placeholder 4">
            <a:extLst>
              <a:ext uri="{FF2B5EF4-FFF2-40B4-BE49-F238E27FC236}">
                <a16:creationId xmlns:a16="http://schemas.microsoft.com/office/drawing/2014/main" id="{D1CCA079-F015-9D0B-435B-8B533B1E528E}"/>
              </a:ext>
            </a:extLst>
          </p:cNvPr>
          <p:cNvSpPr>
            <a:spLocks noGrp="1"/>
          </p:cNvSpPr>
          <p:nvPr>
            <p:ph type="chart" sz="quarter" idx="17"/>
          </p:nvPr>
        </p:nvSpPr>
        <p:spPr>
          <a:xfrm>
            <a:off x="6967728" y="248594"/>
            <a:ext cx="4919472" cy="5885506"/>
          </a:xfrm>
        </p:spPr>
        <p:txBody>
          <a:bodyPr/>
          <a:lstStyle>
            <a:lvl1pPr>
              <a:defRPr>
                <a:latin typeface="+mn-lt"/>
              </a:defRPr>
            </a:lvl1pPr>
          </a:lstStyle>
          <a:p>
            <a:r>
              <a:rPr lang="en-US"/>
              <a:t>Click icon to add chart</a:t>
            </a:r>
          </a:p>
        </p:txBody>
      </p:sp>
    </p:spTree>
    <p:extLst>
      <p:ext uri="{BB962C8B-B14F-4D97-AF65-F5344CB8AC3E}">
        <p14:creationId xmlns:p14="http://schemas.microsoft.com/office/powerpoint/2010/main" val="142598661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Problem Solution">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solidFill>
                  <a:srgbClr val="2B660F"/>
                </a:solidFill>
                <a:latin typeface="+mn-lt"/>
              </a:defRPr>
            </a:lvl1pPr>
          </a:lstStyle>
          <a:p>
            <a:endParaRPr lang="en-US"/>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10" name="Rectangle: Rounded Corners 9">
            <a:extLst>
              <a:ext uri="{FF2B5EF4-FFF2-40B4-BE49-F238E27FC236}">
                <a16:creationId xmlns:a16="http://schemas.microsoft.com/office/drawing/2014/main" id="{3277A123-21DA-40CE-B431-92CC45964013}"/>
              </a:ext>
            </a:extLst>
          </p:cNvPr>
          <p:cNvSpPr/>
          <p:nvPr userDrawn="1"/>
        </p:nvSpPr>
        <p:spPr>
          <a:xfrm>
            <a:off x="304796" y="1523996"/>
            <a:ext cx="5338576" cy="1231905"/>
          </a:xfrm>
          <a:prstGeom prst="roundRect">
            <a:avLst>
              <a:gd name="adj" fmla="val 8135"/>
            </a:avLst>
          </a:prstGeom>
          <a:solidFill>
            <a:srgbClr val="3680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D910D"/>
              </a:solidFill>
              <a:latin typeface="+mn-lt"/>
            </a:endParaRPr>
          </a:p>
        </p:txBody>
      </p:sp>
      <p:sp>
        <p:nvSpPr>
          <p:cNvPr id="11" name="Rectangle: Rounded Corners 10">
            <a:extLst>
              <a:ext uri="{FF2B5EF4-FFF2-40B4-BE49-F238E27FC236}">
                <a16:creationId xmlns:a16="http://schemas.microsoft.com/office/drawing/2014/main" id="{BB41FAAD-7AC8-731A-123A-BE82562493F6}"/>
              </a:ext>
            </a:extLst>
          </p:cNvPr>
          <p:cNvSpPr/>
          <p:nvPr userDrawn="1"/>
        </p:nvSpPr>
        <p:spPr>
          <a:xfrm>
            <a:off x="304796" y="3060696"/>
            <a:ext cx="5338576" cy="1231905"/>
          </a:xfrm>
          <a:prstGeom prst="roundRect">
            <a:avLst>
              <a:gd name="adj" fmla="val 8135"/>
            </a:avLst>
          </a:prstGeom>
          <a:solidFill>
            <a:srgbClr val="EC9F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2" name="Rectangle: Rounded Corners 11">
            <a:extLst>
              <a:ext uri="{FF2B5EF4-FFF2-40B4-BE49-F238E27FC236}">
                <a16:creationId xmlns:a16="http://schemas.microsoft.com/office/drawing/2014/main" id="{63AC9BC4-68A6-9698-3277-84C08E3A4FE3}"/>
              </a:ext>
            </a:extLst>
          </p:cNvPr>
          <p:cNvSpPr/>
          <p:nvPr userDrawn="1"/>
        </p:nvSpPr>
        <p:spPr>
          <a:xfrm>
            <a:off x="304796" y="4567234"/>
            <a:ext cx="5338576" cy="1231905"/>
          </a:xfrm>
          <a:prstGeom prst="roundRect">
            <a:avLst>
              <a:gd name="adj" fmla="val 8135"/>
            </a:avLst>
          </a:prstGeom>
          <a:solidFill>
            <a:srgbClr val="5D91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3" name="Rectangle: Rounded Corners 12">
            <a:extLst>
              <a:ext uri="{FF2B5EF4-FFF2-40B4-BE49-F238E27FC236}">
                <a16:creationId xmlns:a16="http://schemas.microsoft.com/office/drawing/2014/main" id="{28BE099A-50C1-905E-4C39-DB7B4D4FBE6B}"/>
              </a:ext>
            </a:extLst>
          </p:cNvPr>
          <p:cNvSpPr/>
          <p:nvPr userDrawn="1"/>
        </p:nvSpPr>
        <p:spPr>
          <a:xfrm>
            <a:off x="6548624" y="1523996"/>
            <a:ext cx="5338576" cy="1231905"/>
          </a:xfrm>
          <a:prstGeom prst="roundRect">
            <a:avLst>
              <a:gd name="adj" fmla="val 8135"/>
            </a:avLst>
          </a:prstGeom>
          <a:solidFill>
            <a:srgbClr val="0235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4" name="Rectangle: Rounded Corners 13">
            <a:extLst>
              <a:ext uri="{FF2B5EF4-FFF2-40B4-BE49-F238E27FC236}">
                <a16:creationId xmlns:a16="http://schemas.microsoft.com/office/drawing/2014/main" id="{44FBEE3E-9113-6772-A9D0-E842B248D267}"/>
              </a:ext>
            </a:extLst>
          </p:cNvPr>
          <p:cNvSpPr/>
          <p:nvPr userDrawn="1"/>
        </p:nvSpPr>
        <p:spPr>
          <a:xfrm>
            <a:off x="6548624" y="3060696"/>
            <a:ext cx="5338576" cy="1231905"/>
          </a:xfrm>
          <a:prstGeom prst="roundRect">
            <a:avLst>
              <a:gd name="adj" fmla="val 8135"/>
            </a:avLst>
          </a:prstGeom>
          <a:solidFill>
            <a:srgbClr val="C773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5" name="Rectangle: Rounded Corners 14">
            <a:extLst>
              <a:ext uri="{FF2B5EF4-FFF2-40B4-BE49-F238E27FC236}">
                <a16:creationId xmlns:a16="http://schemas.microsoft.com/office/drawing/2014/main" id="{5F44D307-3B59-B3A7-B673-5E599BB053D3}"/>
              </a:ext>
            </a:extLst>
          </p:cNvPr>
          <p:cNvSpPr/>
          <p:nvPr userDrawn="1"/>
        </p:nvSpPr>
        <p:spPr>
          <a:xfrm>
            <a:off x="6548624" y="4567234"/>
            <a:ext cx="5338576" cy="1231905"/>
          </a:xfrm>
          <a:prstGeom prst="roundRect">
            <a:avLst>
              <a:gd name="adj" fmla="val 8135"/>
            </a:avLst>
          </a:prstGeom>
          <a:solidFill>
            <a:srgbClr val="0F44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cxnSp>
        <p:nvCxnSpPr>
          <p:cNvPr id="17" name="Straight Connector 16">
            <a:extLst>
              <a:ext uri="{FF2B5EF4-FFF2-40B4-BE49-F238E27FC236}">
                <a16:creationId xmlns:a16="http://schemas.microsoft.com/office/drawing/2014/main" id="{A8E352DA-FF04-36BF-CDB8-9D168B369D23}"/>
              </a:ext>
            </a:extLst>
          </p:cNvPr>
          <p:cNvCxnSpPr/>
          <p:nvPr userDrawn="1"/>
        </p:nvCxnSpPr>
        <p:spPr>
          <a:xfrm>
            <a:off x="5822731" y="2144110"/>
            <a:ext cx="546538" cy="0"/>
          </a:xfrm>
          <a:prstGeom prst="line">
            <a:avLst/>
          </a:prstGeom>
          <a:ln w="22225">
            <a:solidFill>
              <a:srgbClr val="02355A"/>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308CA50-6DC2-DB93-2A7F-967901CC7BFC}"/>
              </a:ext>
            </a:extLst>
          </p:cNvPr>
          <p:cNvCxnSpPr>
            <a:cxnSpLocks/>
          </p:cNvCxnSpPr>
          <p:nvPr userDrawn="1"/>
        </p:nvCxnSpPr>
        <p:spPr>
          <a:xfrm>
            <a:off x="5822731" y="3676648"/>
            <a:ext cx="546538" cy="0"/>
          </a:xfrm>
          <a:prstGeom prst="line">
            <a:avLst/>
          </a:prstGeom>
          <a:ln w="22225">
            <a:solidFill>
              <a:srgbClr val="02355A"/>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95482F3-BE7A-6063-3F74-E7CFE37C5D68}"/>
              </a:ext>
            </a:extLst>
          </p:cNvPr>
          <p:cNvCxnSpPr>
            <a:cxnSpLocks/>
          </p:cNvCxnSpPr>
          <p:nvPr userDrawn="1"/>
        </p:nvCxnSpPr>
        <p:spPr>
          <a:xfrm>
            <a:off x="5822731" y="5183186"/>
            <a:ext cx="546538" cy="0"/>
          </a:xfrm>
          <a:prstGeom prst="line">
            <a:avLst/>
          </a:prstGeom>
          <a:ln w="22225">
            <a:solidFill>
              <a:srgbClr val="02355A"/>
            </a:solidFill>
          </a:ln>
        </p:spPr>
        <p:style>
          <a:lnRef idx="1">
            <a:schemeClr val="accent1"/>
          </a:lnRef>
          <a:fillRef idx="0">
            <a:schemeClr val="accent1"/>
          </a:fillRef>
          <a:effectRef idx="0">
            <a:schemeClr val="accent1"/>
          </a:effectRef>
          <a:fontRef idx="minor">
            <a:schemeClr val="tx1"/>
          </a:fontRef>
        </p:style>
      </p:cxnSp>
      <p:sp>
        <p:nvSpPr>
          <p:cNvPr id="21" name="Text Placeholder 20">
            <a:extLst>
              <a:ext uri="{FF2B5EF4-FFF2-40B4-BE49-F238E27FC236}">
                <a16:creationId xmlns:a16="http://schemas.microsoft.com/office/drawing/2014/main" id="{F61755C0-BE8F-2307-55C1-F1CF08EC2434}"/>
              </a:ext>
            </a:extLst>
          </p:cNvPr>
          <p:cNvSpPr>
            <a:spLocks noGrp="1"/>
          </p:cNvSpPr>
          <p:nvPr>
            <p:ph type="body" sz="quarter" idx="13"/>
          </p:nvPr>
        </p:nvSpPr>
        <p:spPr>
          <a:xfrm>
            <a:off x="452438" y="1523995"/>
            <a:ext cx="5012941" cy="1201740"/>
          </a:xfrm>
        </p:spPr>
        <p:txBody>
          <a:bodyPr anchor="ctr" anchorCtr="0"/>
          <a:lstStyle>
            <a:lvl1pPr>
              <a:defRPr b="1">
                <a:solidFill>
                  <a:schemeClr val="bg1"/>
                </a:solidFill>
                <a:latin typeface="+mn-lt"/>
              </a:defRPr>
            </a:lvl1pPr>
            <a:lvl2pPr marL="0" indent="0">
              <a:buNone/>
              <a:defRPr b="0">
                <a:solidFill>
                  <a:schemeClr val="bg1"/>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22" name="Text Placeholder 20">
            <a:extLst>
              <a:ext uri="{FF2B5EF4-FFF2-40B4-BE49-F238E27FC236}">
                <a16:creationId xmlns:a16="http://schemas.microsoft.com/office/drawing/2014/main" id="{79E63985-202E-44C4-FEF8-9D09D8A725C9}"/>
              </a:ext>
            </a:extLst>
          </p:cNvPr>
          <p:cNvSpPr>
            <a:spLocks noGrp="1"/>
          </p:cNvSpPr>
          <p:nvPr>
            <p:ph type="body" sz="quarter" idx="14"/>
          </p:nvPr>
        </p:nvSpPr>
        <p:spPr>
          <a:xfrm>
            <a:off x="452438" y="3071201"/>
            <a:ext cx="5012941" cy="1201740"/>
          </a:xfrm>
        </p:spPr>
        <p:txBody>
          <a:bodyPr anchor="ctr" anchorCtr="0"/>
          <a:lstStyle>
            <a:lvl1pPr>
              <a:defRPr b="1">
                <a:solidFill>
                  <a:schemeClr val="bg1"/>
                </a:solidFill>
                <a:latin typeface="+mn-lt"/>
              </a:defRPr>
            </a:lvl1pPr>
            <a:lvl2pPr marL="0" indent="0">
              <a:buNone/>
              <a:defRPr b="0">
                <a:solidFill>
                  <a:schemeClr val="bg1"/>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23" name="Text Placeholder 20">
            <a:extLst>
              <a:ext uri="{FF2B5EF4-FFF2-40B4-BE49-F238E27FC236}">
                <a16:creationId xmlns:a16="http://schemas.microsoft.com/office/drawing/2014/main" id="{24A33675-CF40-5496-4117-515D5D08FE9C}"/>
              </a:ext>
            </a:extLst>
          </p:cNvPr>
          <p:cNvSpPr>
            <a:spLocks noGrp="1"/>
          </p:cNvSpPr>
          <p:nvPr>
            <p:ph type="body" sz="quarter" idx="15"/>
          </p:nvPr>
        </p:nvSpPr>
        <p:spPr>
          <a:xfrm>
            <a:off x="452438" y="4579929"/>
            <a:ext cx="5012941" cy="1201740"/>
          </a:xfrm>
        </p:spPr>
        <p:txBody>
          <a:bodyPr anchor="ctr" anchorCtr="0"/>
          <a:lstStyle>
            <a:lvl1pPr>
              <a:defRPr b="1">
                <a:solidFill>
                  <a:schemeClr val="bg1"/>
                </a:solidFill>
                <a:latin typeface="+mn-lt"/>
              </a:defRPr>
            </a:lvl1pPr>
            <a:lvl2pPr marL="0" indent="0">
              <a:buNone/>
              <a:defRPr b="0">
                <a:solidFill>
                  <a:schemeClr val="bg1"/>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24" name="Text Placeholder 20">
            <a:extLst>
              <a:ext uri="{FF2B5EF4-FFF2-40B4-BE49-F238E27FC236}">
                <a16:creationId xmlns:a16="http://schemas.microsoft.com/office/drawing/2014/main" id="{5CA7CEAA-CD1C-AE53-D999-47F849F9E103}"/>
              </a:ext>
            </a:extLst>
          </p:cNvPr>
          <p:cNvSpPr>
            <a:spLocks noGrp="1"/>
          </p:cNvSpPr>
          <p:nvPr>
            <p:ph type="body" sz="quarter" idx="16"/>
          </p:nvPr>
        </p:nvSpPr>
        <p:spPr>
          <a:xfrm>
            <a:off x="6726621" y="4579929"/>
            <a:ext cx="5012941" cy="1201740"/>
          </a:xfrm>
        </p:spPr>
        <p:txBody>
          <a:bodyPr anchor="ctr" anchorCtr="0"/>
          <a:lstStyle>
            <a:lvl1pPr>
              <a:defRPr b="1">
                <a:solidFill>
                  <a:schemeClr val="bg1"/>
                </a:solidFill>
                <a:latin typeface="+mn-lt"/>
              </a:defRPr>
            </a:lvl1pPr>
            <a:lvl2pPr marL="0" indent="0">
              <a:buNone/>
              <a:defRPr b="0">
                <a:solidFill>
                  <a:schemeClr val="bg1"/>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25" name="Text Placeholder 20">
            <a:extLst>
              <a:ext uri="{FF2B5EF4-FFF2-40B4-BE49-F238E27FC236}">
                <a16:creationId xmlns:a16="http://schemas.microsoft.com/office/drawing/2014/main" id="{57D78F3C-11F0-1F5A-39DD-CA19C0DCE5E0}"/>
              </a:ext>
            </a:extLst>
          </p:cNvPr>
          <p:cNvSpPr>
            <a:spLocks noGrp="1"/>
          </p:cNvSpPr>
          <p:nvPr>
            <p:ph type="body" sz="quarter" idx="17"/>
          </p:nvPr>
        </p:nvSpPr>
        <p:spPr>
          <a:xfrm>
            <a:off x="6726621" y="3071201"/>
            <a:ext cx="5012941" cy="1201740"/>
          </a:xfrm>
        </p:spPr>
        <p:txBody>
          <a:bodyPr anchor="ctr" anchorCtr="0"/>
          <a:lstStyle>
            <a:lvl1pPr>
              <a:defRPr b="1">
                <a:solidFill>
                  <a:schemeClr val="bg1"/>
                </a:solidFill>
                <a:latin typeface="+mn-lt"/>
              </a:defRPr>
            </a:lvl1pPr>
            <a:lvl2pPr marL="0" indent="0">
              <a:buNone/>
              <a:defRPr b="0">
                <a:solidFill>
                  <a:schemeClr val="bg1"/>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26" name="Text Placeholder 20">
            <a:extLst>
              <a:ext uri="{FF2B5EF4-FFF2-40B4-BE49-F238E27FC236}">
                <a16:creationId xmlns:a16="http://schemas.microsoft.com/office/drawing/2014/main" id="{77DD4C1D-1F57-6816-8675-584DA58C24F0}"/>
              </a:ext>
            </a:extLst>
          </p:cNvPr>
          <p:cNvSpPr>
            <a:spLocks noGrp="1"/>
          </p:cNvSpPr>
          <p:nvPr>
            <p:ph type="body" sz="quarter" idx="18"/>
          </p:nvPr>
        </p:nvSpPr>
        <p:spPr>
          <a:xfrm>
            <a:off x="6726621" y="1523995"/>
            <a:ext cx="5012941" cy="1201740"/>
          </a:xfrm>
        </p:spPr>
        <p:txBody>
          <a:bodyPr anchor="ctr" anchorCtr="0"/>
          <a:lstStyle>
            <a:lvl1pPr>
              <a:defRPr b="1">
                <a:solidFill>
                  <a:schemeClr val="bg1"/>
                </a:solidFill>
                <a:latin typeface="+mn-lt"/>
              </a:defRPr>
            </a:lvl1pPr>
            <a:lvl2pPr marL="0" indent="0">
              <a:buNone/>
              <a:defRPr b="0">
                <a:solidFill>
                  <a:schemeClr val="bg1"/>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19235585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Rapid Matrix">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solidFill>
                  <a:srgbClr val="2B660F"/>
                </a:solidFill>
                <a:latin typeface="+mn-lt"/>
              </a:defRPr>
            </a:lvl1pPr>
          </a:lstStyle>
          <a:p>
            <a:endParaRPr lang="en-US"/>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87" name="Table Placeholder 86">
            <a:extLst>
              <a:ext uri="{FF2B5EF4-FFF2-40B4-BE49-F238E27FC236}">
                <a16:creationId xmlns:a16="http://schemas.microsoft.com/office/drawing/2014/main" id="{1158F129-D433-505A-834D-F1C3765D3DB5}"/>
              </a:ext>
            </a:extLst>
          </p:cNvPr>
          <p:cNvSpPr>
            <a:spLocks noGrp="1"/>
          </p:cNvSpPr>
          <p:nvPr>
            <p:ph type="tbl" sz="quarter" idx="13"/>
          </p:nvPr>
        </p:nvSpPr>
        <p:spPr>
          <a:xfrm>
            <a:off x="304800" y="1219200"/>
            <a:ext cx="11582400" cy="4381500"/>
          </a:xfrm>
        </p:spPr>
        <p:txBody>
          <a:bodyPr/>
          <a:lstStyle>
            <a:lvl1pPr>
              <a:defRPr>
                <a:latin typeface="+mn-lt"/>
              </a:defRPr>
            </a:lvl1pPr>
          </a:lstStyle>
          <a:p>
            <a:r>
              <a:rPr lang="en-US"/>
              <a:t>Click icon to add table</a:t>
            </a:r>
          </a:p>
        </p:txBody>
      </p:sp>
    </p:spTree>
    <p:extLst>
      <p:ext uri="{BB962C8B-B14F-4D97-AF65-F5344CB8AC3E}">
        <p14:creationId xmlns:p14="http://schemas.microsoft.com/office/powerpoint/2010/main" val="72137068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Arrow Timeline">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solidFill>
                  <a:srgbClr val="2B660F"/>
                </a:solidFill>
                <a:latin typeface="+mn-lt"/>
              </a:defRPr>
            </a:lvl1pPr>
          </a:lstStyle>
          <a:p>
            <a:endParaRPr lang="en-US"/>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5" name="Freeform: Shape 4">
            <a:extLst>
              <a:ext uri="{FF2B5EF4-FFF2-40B4-BE49-F238E27FC236}">
                <a16:creationId xmlns:a16="http://schemas.microsoft.com/office/drawing/2014/main" id="{128C04A0-03E1-2D7E-30C7-65B4A3C38087}"/>
              </a:ext>
            </a:extLst>
          </p:cNvPr>
          <p:cNvSpPr/>
          <p:nvPr userDrawn="1"/>
        </p:nvSpPr>
        <p:spPr>
          <a:xfrm>
            <a:off x="2560507" y="3119144"/>
            <a:ext cx="2559570" cy="463201"/>
          </a:xfrm>
          <a:custGeom>
            <a:avLst/>
            <a:gdLst>
              <a:gd name="connsiteX0" fmla="*/ 0 w 2364087"/>
              <a:gd name="connsiteY0" fmla="*/ 0 h 427825"/>
              <a:gd name="connsiteX1" fmla="*/ 568520 w 2364087"/>
              <a:gd name="connsiteY1" fmla="*/ 0 h 427825"/>
              <a:gd name="connsiteX2" fmla="*/ 959593 w 2364087"/>
              <a:gd name="connsiteY2" fmla="*/ 0 h 427825"/>
              <a:gd name="connsiteX3" fmla="*/ 1403871 w 2364087"/>
              <a:gd name="connsiteY3" fmla="*/ 0 h 427825"/>
              <a:gd name="connsiteX4" fmla="*/ 1796191 w 2364087"/>
              <a:gd name="connsiteY4" fmla="*/ 0 h 427825"/>
              <a:gd name="connsiteX5" fmla="*/ 2075586 w 2364087"/>
              <a:gd name="connsiteY5" fmla="*/ 0 h 427825"/>
              <a:gd name="connsiteX6" fmla="*/ 2083064 w 2364087"/>
              <a:gd name="connsiteY6" fmla="*/ 0 h 427825"/>
              <a:gd name="connsiteX7" fmla="*/ 2364087 w 2364087"/>
              <a:gd name="connsiteY7" fmla="*/ 213913 h 427825"/>
              <a:gd name="connsiteX8" fmla="*/ 2083064 w 2364087"/>
              <a:gd name="connsiteY8" fmla="*/ 427825 h 427825"/>
              <a:gd name="connsiteX9" fmla="*/ 2075586 w 2364087"/>
              <a:gd name="connsiteY9" fmla="*/ 427825 h 427825"/>
              <a:gd name="connsiteX10" fmla="*/ 0 w 2364087"/>
              <a:gd name="connsiteY10" fmla="*/ 427825 h 427825"/>
              <a:gd name="connsiteX11" fmla="*/ 281023 w 2364087"/>
              <a:gd name="connsiteY11" fmla="*/ 213913 h 4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7825">
                <a:moveTo>
                  <a:pt x="0" y="0"/>
                </a:moveTo>
                <a:lnTo>
                  <a:pt x="568520" y="0"/>
                </a:lnTo>
                <a:lnTo>
                  <a:pt x="959593" y="0"/>
                </a:lnTo>
                <a:lnTo>
                  <a:pt x="1403871" y="0"/>
                </a:lnTo>
                <a:lnTo>
                  <a:pt x="1796191" y="0"/>
                </a:lnTo>
                <a:lnTo>
                  <a:pt x="2075586" y="0"/>
                </a:lnTo>
                <a:lnTo>
                  <a:pt x="2083064" y="0"/>
                </a:lnTo>
                <a:lnTo>
                  <a:pt x="2364087" y="213913"/>
                </a:lnTo>
                <a:lnTo>
                  <a:pt x="2083064" y="427825"/>
                </a:lnTo>
                <a:lnTo>
                  <a:pt x="2075586" y="427825"/>
                </a:lnTo>
                <a:lnTo>
                  <a:pt x="0" y="427825"/>
                </a:lnTo>
                <a:lnTo>
                  <a:pt x="281023" y="213913"/>
                </a:lnTo>
                <a:close/>
              </a:path>
            </a:pathLst>
          </a:custGeom>
          <a:solidFill>
            <a:srgbClr val="3680C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Gilroy Medium" panose="00000600000000000000" pitchFamily="50" charset="0"/>
            </a:endParaRPr>
          </a:p>
        </p:txBody>
      </p:sp>
      <p:sp>
        <p:nvSpPr>
          <p:cNvPr id="8" name="Freeform: Shape 7">
            <a:extLst>
              <a:ext uri="{FF2B5EF4-FFF2-40B4-BE49-F238E27FC236}">
                <a16:creationId xmlns:a16="http://schemas.microsoft.com/office/drawing/2014/main" id="{ACE8B726-14BD-9D58-9E99-FBCF5949453F}"/>
              </a:ext>
            </a:extLst>
          </p:cNvPr>
          <p:cNvSpPr/>
          <p:nvPr userDrawn="1"/>
        </p:nvSpPr>
        <p:spPr>
          <a:xfrm>
            <a:off x="304800" y="3118806"/>
            <a:ext cx="2559570" cy="463877"/>
          </a:xfrm>
          <a:custGeom>
            <a:avLst/>
            <a:gdLst>
              <a:gd name="connsiteX0" fmla="*/ 0 w 2364087"/>
              <a:gd name="connsiteY0" fmla="*/ 0 h 428449"/>
              <a:gd name="connsiteX1" fmla="*/ 2075586 w 2364087"/>
              <a:gd name="connsiteY1" fmla="*/ 0 h 428449"/>
              <a:gd name="connsiteX2" fmla="*/ 2083064 w 2364087"/>
              <a:gd name="connsiteY2" fmla="*/ 0 h 428449"/>
              <a:gd name="connsiteX3" fmla="*/ 2364087 w 2364087"/>
              <a:gd name="connsiteY3" fmla="*/ 213913 h 428449"/>
              <a:gd name="connsiteX4" fmla="*/ 2083064 w 2364087"/>
              <a:gd name="connsiteY4" fmla="*/ 427825 h 428449"/>
              <a:gd name="connsiteX5" fmla="*/ 2075586 w 2364087"/>
              <a:gd name="connsiteY5" fmla="*/ 427825 h 428449"/>
              <a:gd name="connsiteX6" fmla="*/ 1929549 w 2364087"/>
              <a:gd name="connsiteY6" fmla="*/ 427825 h 428449"/>
              <a:gd name="connsiteX7" fmla="*/ 1929549 w 2364087"/>
              <a:gd name="connsiteY7" fmla="*/ 428449 h 428449"/>
              <a:gd name="connsiteX8" fmla="*/ 433988 w 2364087"/>
              <a:gd name="connsiteY8" fmla="*/ 428449 h 428449"/>
              <a:gd name="connsiteX9" fmla="*/ 433988 w 2364087"/>
              <a:gd name="connsiteY9" fmla="*/ 427825 h 428449"/>
              <a:gd name="connsiteX10" fmla="*/ 0 w 2364087"/>
              <a:gd name="connsiteY10" fmla="*/ 427825 h 428449"/>
              <a:gd name="connsiteX11" fmla="*/ 0 w 2364087"/>
              <a:gd name="connsiteY11" fmla="*/ 213913 h 428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8449">
                <a:moveTo>
                  <a:pt x="0" y="0"/>
                </a:moveTo>
                <a:lnTo>
                  <a:pt x="2075586" y="0"/>
                </a:lnTo>
                <a:lnTo>
                  <a:pt x="2083064" y="0"/>
                </a:lnTo>
                <a:lnTo>
                  <a:pt x="2364087" y="213913"/>
                </a:lnTo>
                <a:lnTo>
                  <a:pt x="2083064" y="427825"/>
                </a:lnTo>
                <a:lnTo>
                  <a:pt x="2075586" y="427825"/>
                </a:lnTo>
                <a:lnTo>
                  <a:pt x="1929549" y="427825"/>
                </a:lnTo>
                <a:lnTo>
                  <a:pt x="1929549" y="428449"/>
                </a:lnTo>
                <a:lnTo>
                  <a:pt x="433988" y="428449"/>
                </a:lnTo>
                <a:lnTo>
                  <a:pt x="433988" y="427825"/>
                </a:lnTo>
                <a:lnTo>
                  <a:pt x="0" y="427825"/>
                </a:lnTo>
                <a:lnTo>
                  <a:pt x="0" y="213913"/>
                </a:lnTo>
                <a:close/>
              </a:path>
            </a:pathLst>
          </a:custGeom>
          <a:solidFill>
            <a:srgbClr val="EC9F0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Gilroy Medium" panose="00000600000000000000" pitchFamily="50" charset="0"/>
            </a:endParaRPr>
          </a:p>
        </p:txBody>
      </p:sp>
      <p:sp>
        <p:nvSpPr>
          <p:cNvPr id="9" name="Freeform: Shape 8">
            <a:extLst>
              <a:ext uri="{FF2B5EF4-FFF2-40B4-BE49-F238E27FC236}">
                <a16:creationId xmlns:a16="http://schemas.microsoft.com/office/drawing/2014/main" id="{7CB0223B-81DF-610B-B34E-684E8E3D09A2}"/>
              </a:ext>
            </a:extLst>
          </p:cNvPr>
          <p:cNvSpPr/>
          <p:nvPr userDrawn="1"/>
        </p:nvSpPr>
        <p:spPr>
          <a:xfrm>
            <a:off x="4816214" y="3119144"/>
            <a:ext cx="2559570" cy="463201"/>
          </a:xfrm>
          <a:custGeom>
            <a:avLst/>
            <a:gdLst>
              <a:gd name="connsiteX0" fmla="*/ 0 w 2364087"/>
              <a:gd name="connsiteY0" fmla="*/ 0 h 427825"/>
              <a:gd name="connsiteX1" fmla="*/ 568520 w 2364087"/>
              <a:gd name="connsiteY1" fmla="*/ 0 h 427825"/>
              <a:gd name="connsiteX2" fmla="*/ 959593 w 2364087"/>
              <a:gd name="connsiteY2" fmla="*/ 0 h 427825"/>
              <a:gd name="connsiteX3" fmla="*/ 1403871 w 2364087"/>
              <a:gd name="connsiteY3" fmla="*/ 0 h 427825"/>
              <a:gd name="connsiteX4" fmla="*/ 1796191 w 2364087"/>
              <a:gd name="connsiteY4" fmla="*/ 0 h 427825"/>
              <a:gd name="connsiteX5" fmla="*/ 2075586 w 2364087"/>
              <a:gd name="connsiteY5" fmla="*/ 0 h 427825"/>
              <a:gd name="connsiteX6" fmla="*/ 2083064 w 2364087"/>
              <a:gd name="connsiteY6" fmla="*/ 0 h 427825"/>
              <a:gd name="connsiteX7" fmla="*/ 2364087 w 2364087"/>
              <a:gd name="connsiteY7" fmla="*/ 213913 h 427825"/>
              <a:gd name="connsiteX8" fmla="*/ 2083064 w 2364087"/>
              <a:gd name="connsiteY8" fmla="*/ 427825 h 427825"/>
              <a:gd name="connsiteX9" fmla="*/ 2075586 w 2364087"/>
              <a:gd name="connsiteY9" fmla="*/ 427825 h 427825"/>
              <a:gd name="connsiteX10" fmla="*/ 0 w 2364087"/>
              <a:gd name="connsiteY10" fmla="*/ 427825 h 427825"/>
              <a:gd name="connsiteX11" fmla="*/ 281023 w 2364087"/>
              <a:gd name="connsiteY11" fmla="*/ 213913 h 4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7825">
                <a:moveTo>
                  <a:pt x="0" y="0"/>
                </a:moveTo>
                <a:lnTo>
                  <a:pt x="568520" y="0"/>
                </a:lnTo>
                <a:lnTo>
                  <a:pt x="959593" y="0"/>
                </a:lnTo>
                <a:lnTo>
                  <a:pt x="1403871" y="0"/>
                </a:lnTo>
                <a:lnTo>
                  <a:pt x="1796191" y="0"/>
                </a:lnTo>
                <a:lnTo>
                  <a:pt x="2075586" y="0"/>
                </a:lnTo>
                <a:lnTo>
                  <a:pt x="2083064" y="0"/>
                </a:lnTo>
                <a:lnTo>
                  <a:pt x="2364087" y="213913"/>
                </a:lnTo>
                <a:lnTo>
                  <a:pt x="2083064" y="427825"/>
                </a:lnTo>
                <a:lnTo>
                  <a:pt x="2075586" y="427825"/>
                </a:lnTo>
                <a:lnTo>
                  <a:pt x="0" y="427825"/>
                </a:lnTo>
                <a:lnTo>
                  <a:pt x="281023" y="213913"/>
                </a:lnTo>
                <a:close/>
              </a:path>
            </a:pathLst>
          </a:custGeom>
          <a:solidFill>
            <a:srgbClr val="5D910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Gilroy Medium" panose="00000600000000000000" pitchFamily="50" charset="0"/>
            </a:endParaRPr>
          </a:p>
        </p:txBody>
      </p:sp>
      <p:sp>
        <p:nvSpPr>
          <p:cNvPr id="10" name="Freeform: Shape 9">
            <a:extLst>
              <a:ext uri="{FF2B5EF4-FFF2-40B4-BE49-F238E27FC236}">
                <a16:creationId xmlns:a16="http://schemas.microsoft.com/office/drawing/2014/main" id="{001ED468-0A51-9EAF-2747-6A58BD89AA5B}"/>
              </a:ext>
            </a:extLst>
          </p:cNvPr>
          <p:cNvSpPr/>
          <p:nvPr userDrawn="1"/>
        </p:nvSpPr>
        <p:spPr>
          <a:xfrm>
            <a:off x="7071921" y="3119144"/>
            <a:ext cx="2559570" cy="463201"/>
          </a:xfrm>
          <a:custGeom>
            <a:avLst/>
            <a:gdLst>
              <a:gd name="connsiteX0" fmla="*/ 0 w 2364087"/>
              <a:gd name="connsiteY0" fmla="*/ 0 h 427825"/>
              <a:gd name="connsiteX1" fmla="*/ 568520 w 2364087"/>
              <a:gd name="connsiteY1" fmla="*/ 0 h 427825"/>
              <a:gd name="connsiteX2" fmla="*/ 959593 w 2364087"/>
              <a:gd name="connsiteY2" fmla="*/ 0 h 427825"/>
              <a:gd name="connsiteX3" fmla="*/ 1403871 w 2364087"/>
              <a:gd name="connsiteY3" fmla="*/ 0 h 427825"/>
              <a:gd name="connsiteX4" fmla="*/ 1796191 w 2364087"/>
              <a:gd name="connsiteY4" fmla="*/ 0 h 427825"/>
              <a:gd name="connsiteX5" fmla="*/ 2075586 w 2364087"/>
              <a:gd name="connsiteY5" fmla="*/ 0 h 427825"/>
              <a:gd name="connsiteX6" fmla="*/ 2083064 w 2364087"/>
              <a:gd name="connsiteY6" fmla="*/ 0 h 427825"/>
              <a:gd name="connsiteX7" fmla="*/ 2364087 w 2364087"/>
              <a:gd name="connsiteY7" fmla="*/ 213913 h 427825"/>
              <a:gd name="connsiteX8" fmla="*/ 2083064 w 2364087"/>
              <a:gd name="connsiteY8" fmla="*/ 427825 h 427825"/>
              <a:gd name="connsiteX9" fmla="*/ 2075586 w 2364087"/>
              <a:gd name="connsiteY9" fmla="*/ 427825 h 427825"/>
              <a:gd name="connsiteX10" fmla="*/ 0 w 2364087"/>
              <a:gd name="connsiteY10" fmla="*/ 427825 h 427825"/>
              <a:gd name="connsiteX11" fmla="*/ 281023 w 2364087"/>
              <a:gd name="connsiteY11" fmla="*/ 213913 h 4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7825">
                <a:moveTo>
                  <a:pt x="0" y="0"/>
                </a:moveTo>
                <a:lnTo>
                  <a:pt x="568520" y="0"/>
                </a:lnTo>
                <a:lnTo>
                  <a:pt x="959593" y="0"/>
                </a:lnTo>
                <a:lnTo>
                  <a:pt x="1403871" y="0"/>
                </a:lnTo>
                <a:lnTo>
                  <a:pt x="1796191" y="0"/>
                </a:lnTo>
                <a:lnTo>
                  <a:pt x="2075586" y="0"/>
                </a:lnTo>
                <a:lnTo>
                  <a:pt x="2083064" y="0"/>
                </a:lnTo>
                <a:lnTo>
                  <a:pt x="2364087" y="213913"/>
                </a:lnTo>
                <a:lnTo>
                  <a:pt x="2083064" y="427825"/>
                </a:lnTo>
                <a:lnTo>
                  <a:pt x="2075586" y="427825"/>
                </a:lnTo>
                <a:lnTo>
                  <a:pt x="0" y="427825"/>
                </a:lnTo>
                <a:lnTo>
                  <a:pt x="281023" y="213913"/>
                </a:lnTo>
                <a:close/>
              </a:path>
            </a:pathLst>
          </a:cu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Gilroy Medium" panose="00000600000000000000" pitchFamily="50" charset="0"/>
            </a:endParaRPr>
          </a:p>
        </p:txBody>
      </p:sp>
      <p:sp>
        <p:nvSpPr>
          <p:cNvPr id="11" name="Freeform: Shape 10">
            <a:extLst>
              <a:ext uri="{FF2B5EF4-FFF2-40B4-BE49-F238E27FC236}">
                <a16:creationId xmlns:a16="http://schemas.microsoft.com/office/drawing/2014/main" id="{DFB86945-B10F-9373-1473-4BB0CDDA42A0}"/>
              </a:ext>
            </a:extLst>
          </p:cNvPr>
          <p:cNvSpPr/>
          <p:nvPr userDrawn="1"/>
        </p:nvSpPr>
        <p:spPr>
          <a:xfrm>
            <a:off x="9327630" y="3119144"/>
            <a:ext cx="2559570" cy="463201"/>
          </a:xfrm>
          <a:custGeom>
            <a:avLst/>
            <a:gdLst>
              <a:gd name="connsiteX0" fmla="*/ 0 w 2364087"/>
              <a:gd name="connsiteY0" fmla="*/ 0 h 427825"/>
              <a:gd name="connsiteX1" fmla="*/ 568520 w 2364087"/>
              <a:gd name="connsiteY1" fmla="*/ 0 h 427825"/>
              <a:gd name="connsiteX2" fmla="*/ 959593 w 2364087"/>
              <a:gd name="connsiteY2" fmla="*/ 0 h 427825"/>
              <a:gd name="connsiteX3" fmla="*/ 1403871 w 2364087"/>
              <a:gd name="connsiteY3" fmla="*/ 0 h 427825"/>
              <a:gd name="connsiteX4" fmla="*/ 1796191 w 2364087"/>
              <a:gd name="connsiteY4" fmla="*/ 0 h 427825"/>
              <a:gd name="connsiteX5" fmla="*/ 2075586 w 2364087"/>
              <a:gd name="connsiteY5" fmla="*/ 0 h 427825"/>
              <a:gd name="connsiteX6" fmla="*/ 2083064 w 2364087"/>
              <a:gd name="connsiteY6" fmla="*/ 0 h 427825"/>
              <a:gd name="connsiteX7" fmla="*/ 2364087 w 2364087"/>
              <a:gd name="connsiteY7" fmla="*/ 213913 h 427825"/>
              <a:gd name="connsiteX8" fmla="*/ 2083064 w 2364087"/>
              <a:gd name="connsiteY8" fmla="*/ 427825 h 427825"/>
              <a:gd name="connsiteX9" fmla="*/ 2075586 w 2364087"/>
              <a:gd name="connsiteY9" fmla="*/ 427825 h 427825"/>
              <a:gd name="connsiteX10" fmla="*/ 0 w 2364087"/>
              <a:gd name="connsiteY10" fmla="*/ 427825 h 427825"/>
              <a:gd name="connsiteX11" fmla="*/ 281023 w 2364087"/>
              <a:gd name="connsiteY11" fmla="*/ 213913 h 4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7825">
                <a:moveTo>
                  <a:pt x="0" y="0"/>
                </a:moveTo>
                <a:lnTo>
                  <a:pt x="568520" y="0"/>
                </a:lnTo>
                <a:lnTo>
                  <a:pt x="959593" y="0"/>
                </a:lnTo>
                <a:lnTo>
                  <a:pt x="1403871" y="0"/>
                </a:lnTo>
                <a:lnTo>
                  <a:pt x="1796191" y="0"/>
                </a:lnTo>
                <a:lnTo>
                  <a:pt x="2075586" y="0"/>
                </a:lnTo>
                <a:lnTo>
                  <a:pt x="2083064" y="0"/>
                </a:lnTo>
                <a:lnTo>
                  <a:pt x="2364087" y="213913"/>
                </a:lnTo>
                <a:lnTo>
                  <a:pt x="2083064" y="427825"/>
                </a:lnTo>
                <a:lnTo>
                  <a:pt x="2075586" y="427825"/>
                </a:lnTo>
                <a:lnTo>
                  <a:pt x="0" y="427825"/>
                </a:lnTo>
                <a:lnTo>
                  <a:pt x="281023" y="213913"/>
                </a:lnTo>
                <a:close/>
              </a:path>
            </a:pathLst>
          </a:custGeom>
          <a:solidFill>
            <a:srgbClr val="02355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Gilroy Medium" panose="00000600000000000000" pitchFamily="50" charset="0"/>
            </a:endParaRPr>
          </a:p>
        </p:txBody>
      </p:sp>
      <p:sp>
        <p:nvSpPr>
          <p:cNvPr id="14" name="Text Placeholder 13">
            <a:extLst>
              <a:ext uri="{FF2B5EF4-FFF2-40B4-BE49-F238E27FC236}">
                <a16:creationId xmlns:a16="http://schemas.microsoft.com/office/drawing/2014/main" id="{D253FB15-19C8-A7EC-E4EC-F6482638BC57}"/>
              </a:ext>
            </a:extLst>
          </p:cNvPr>
          <p:cNvSpPr>
            <a:spLocks noGrp="1"/>
          </p:cNvSpPr>
          <p:nvPr>
            <p:ph type="body" sz="quarter" idx="13"/>
          </p:nvPr>
        </p:nvSpPr>
        <p:spPr>
          <a:xfrm>
            <a:off x="304797" y="3119438"/>
            <a:ext cx="2255708" cy="461962"/>
          </a:xfrm>
        </p:spPr>
        <p:txBody>
          <a:bodyPr lIns="182880" anchor="ctr" anchorCtr="0"/>
          <a:lstStyle>
            <a:lvl1pPr algn="ctr">
              <a:defRPr sz="2000" b="0">
                <a:solidFill>
                  <a:schemeClr val="bg1"/>
                </a:solidFill>
                <a:latin typeface="+mj-lt"/>
              </a:defRPr>
            </a:lvl1pPr>
          </a:lstStyle>
          <a:p>
            <a:pPr lvl="0"/>
            <a:r>
              <a:rPr lang="en-US"/>
              <a:t>Click to edit Master text styles</a:t>
            </a:r>
          </a:p>
        </p:txBody>
      </p:sp>
      <p:sp>
        <p:nvSpPr>
          <p:cNvPr id="15" name="Text Placeholder 13">
            <a:extLst>
              <a:ext uri="{FF2B5EF4-FFF2-40B4-BE49-F238E27FC236}">
                <a16:creationId xmlns:a16="http://schemas.microsoft.com/office/drawing/2014/main" id="{1654400E-B53D-8059-9566-541C53069E63}"/>
              </a:ext>
            </a:extLst>
          </p:cNvPr>
          <p:cNvSpPr>
            <a:spLocks noGrp="1"/>
          </p:cNvSpPr>
          <p:nvPr>
            <p:ph type="body" sz="quarter" idx="14"/>
          </p:nvPr>
        </p:nvSpPr>
        <p:spPr>
          <a:xfrm>
            <a:off x="2560504" y="3119438"/>
            <a:ext cx="2255708" cy="461962"/>
          </a:xfrm>
        </p:spPr>
        <p:txBody>
          <a:bodyPr anchor="ctr" anchorCtr="0"/>
          <a:lstStyle>
            <a:lvl1pPr algn="ctr">
              <a:defRPr sz="2000" b="0">
                <a:solidFill>
                  <a:schemeClr val="bg1"/>
                </a:solidFill>
                <a:latin typeface="+mj-lt"/>
              </a:defRPr>
            </a:lvl1pPr>
          </a:lstStyle>
          <a:p>
            <a:pPr lvl="0"/>
            <a:r>
              <a:rPr lang="en-US"/>
              <a:t>Click to edit Master text styles</a:t>
            </a:r>
          </a:p>
        </p:txBody>
      </p:sp>
      <p:sp>
        <p:nvSpPr>
          <p:cNvPr id="16" name="Text Placeholder 13">
            <a:extLst>
              <a:ext uri="{FF2B5EF4-FFF2-40B4-BE49-F238E27FC236}">
                <a16:creationId xmlns:a16="http://schemas.microsoft.com/office/drawing/2014/main" id="{3F907908-FD27-6EBB-EF57-3A8A63BEA8B6}"/>
              </a:ext>
            </a:extLst>
          </p:cNvPr>
          <p:cNvSpPr>
            <a:spLocks noGrp="1"/>
          </p:cNvSpPr>
          <p:nvPr>
            <p:ph type="body" sz="quarter" idx="15"/>
          </p:nvPr>
        </p:nvSpPr>
        <p:spPr>
          <a:xfrm>
            <a:off x="4821142" y="3119438"/>
            <a:ext cx="2255708" cy="461962"/>
          </a:xfrm>
        </p:spPr>
        <p:txBody>
          <a:bodyPr anchor="ctr" anchorCtr="0"/>
          <a:lstStyle>
            <a:lvl1pPr algn="ctr">
              <a:defRPr sz="2000" b="0">
                <a:solidFill>
                  <a:schemeClr val="bg1"/>
                </a:solidFill>
                <a:latin typeface="+mj-lt"/>
              </a:defRPr>
            </a:lvl1pPr>
          </a:lstStyle>
          <a:p>
            <a:pPr lvl="0"/>
            <a:r>
              <a:rPr lang="en-US"/>
              <a:t>Click to edit Master text styles</a:t>
            </a:r>
          </a:p>
        </p:txBody>
      </p:sp>
      <p:sp>
        <p:nvSpPr>
          <p:cNvPr id="17" name="Text Placeholder 13">
            <a:extLst>
              <a:ext uri="{FF2B5EF4-FFF2-40B4-BE49-F238E27FC236}">
                <a16:creationId xmlns:a16="http://schemas.microsoft.com/office/drawing/2014/main" id="{708CE324-7B00-31E0-10BA-65D6277F44CF}"/>
              </a:ext>
            </a:extLst>
          </p:cNvPr>
          <p:cNvSpPr>
            <a:spLocks noGrp="1"/>
          </p:cNvSpPr>
          <p:nvPr>
            <p:ph type="body" sz="quarter" idx="16"/>
          </p:nvPr>
        </p:nvSpPr>
        <p:spPr>
          <a:xfrm>
            <a:off x="7081778" y="3119438"/>
            <a:ext cx="2255708" cy="461962"/>
          </a:xfrm>
        </p:spPr>
        <p:txBody>
          <a:bodyPr anchor="ctr" anchorCtr="0"/>
          <a:lstStyle>
            <a:lvl1pPr algn="ctr">
              <a:defRPr sz="2000" b="0">
                <a:solidFill>
                  <a:schemeClr val="bg1"/>
                </a:solidFill>
                <a:latin typeface="+mj-lt"/>
              </a:defRPr>
            </a:lvl1pPr>
          </a:lstStyle>
          <a:p>
            <a:pPr lvl="0"/>
            <a:r>
              <a:rPr lang="en-US"/>
              <a:t>Click to edit Master text styles</a:t>
            </a:r>
          </a:p>
        </p:txBody>
      </p:sp>
      <p:sp>
        <p:nvSpPr>
          <p:cNvPr id="18" name="Text Placeholder 13">
            <a:extLst>
              <a:ext uri="{FF2B5EF4-FFF2-40B4-BE49-F238E27FC236}">
                <a16:creationId xmlns:a16="http://schemas.microsoft.com/office/drawing/2014/main" id="{9211C258-4F36-FFD3-FBAB-675B7DFC6D28}"/>
              </a:ext>
            </a:extLst>
          </p:cNvPr>
          <p:cNvSpPr>
            <a:spLocks noGrp="1"/>
          </p:cNvSpPr>
          <p:nvPr>
            <p:ph type="body" sz="quarter" idx="17"/>
          </p:nvPr>
        </p:nvSpPr>
        <p:spPr>
          <a:xfrm>
            <a:off x="9337486" y="3119438"/>
            <a:ext cx="2255708" cy="461962"/>
          </a:xfrm>
        </p:spPr>
        <p:txBody>
          <a:bodyPr anchor="ctr" anchorCtr="0"/>
          <a:lstStyle>
            <a:lvl1pPr algn="ctr">
              <a:defRPr sz="2000" b="0">
                <a:solidFill>
                  <a:schemeClr val="bg1"/>
                </a:solidFill>
                <a:latin typeface="+mj-lt"/>
              </a:defRPr>
            </a:lvl1pPr>
          </a:lstStyle>
          <a:p>
            <a:pPr lvl="0"/>
            <a:r>
              <a:rPr lang="en-US"/>
              <a:t>Click to edit Master text styles</a:t>
            </a:r>
          </a:p>
        </p:txBody>
      </p:sp>
      <p:sp>
        <p:nvSpPr>
          <p:cNvPr id="19" name="Picture Placeholder 36">
            <a:extLst>
              <a:ext uri="{FF2B5EF4-FFF2-40B4-BE49-F238E27FC236}">
                <a16:creationId xmlns:a16="http://schemas.microsoft.com/office/drawing/2014/main" id="{1F8816AA-0C4B-5FCB-874A-6B1A61B8F206}"/>
              </a:ext>
            </a:extLst>
          </p:cNvPr>
          <p:cNvSpPr>
            <a:spLocks noGrp="1"/>
          </p:cNvSpPr>
          <p:nvPr>
            <p:ph type="pic" sz="quarter" idx="18"/>
          </p:nvPr>
        </p:nvSpPr>
        <p:spPr>
          <a:xfrm>
            <a:off x="1016024" y="1661854"/>
            <a:ext cx="1137122" cy="1139753"/>
          </a:xfrm>
        </p:spPr>
        <p:txBody>
          <a:bodyPr anchor="ctr" anchorCtr="0"/>
          <a:lstStyle>
            <a:lvl1pPr algn="ctr">
              <a:defRPr sz="1050">
                <a:latin typeface="+mn-lt"/>
              </a:defRPr>
            </a:lvl1pPr>
          </a:lstStyle>
          <a:p>
            <a:r>
              <a:rPr lang="en-US"/>
              <a:t>Click icon to add picture</a:t>
            </a:r>
          </a:p>
        </p:txBody>
      </p:sp>
      <p:sp>
        <p:nvSpPr>
          <p:cNvPr id="20" name="Picture Placeholder 36">
            <a:extLst>
              <a:ext uri="{FF2B5EF4-FFF2-40B4-BE49-F238E27FC236}">
                <a16:creationId xmlns:a16="http://schemas.microsoft.com/office/drawing/2014/main" id="{605A5A87-0D4E-520E-B859-0E375CDF52D5}"/>
              </a:ext>
            </a:extLst>
          </p:cNvPr>
          <p:cNvSpPr>
            <a:spLocks noGrp="1"/>
          </p:cNvSpPr>
          <p:nvPr>
            <p:ph type="pic" sz="quarter" idx="19"/>
          </p:nvPr>
        </p:nvSpPr>
        <p:spPr>
          <a:xfrm>
            <a:off x="3273364" y="1661854"/>
            <a:ext cx="1133856" cy="1143000"/>
          </a:xfrm>
        </p:spPr>
        <p:txBody>
          <a:bodyPr anchor="ctr" anchorCtr="0"/>
          <a:lstStyle>
            <a:lvl1pPr algn="ctr">
              <a:defRPr sz="1050">
                <a:latin typeface="+mn-lt"/>
              </a:defRPr>
            </a:lvl1pPr>
          </a:lstStyle>
          <a:p>
            <a:r>
              <a:rPr lang="en-US"/>
              <a:t>Click icon to add picture</a:t>
            </a:r>
          </a:p>
        </p:txBody>
      </p:sp>
      <p:sp>
        <p:nvSpPr>
          <p:cNvPr id="22" name="Picture Placeholder 36">
            <a:extLst>
              <a:ext uri="{FF2B5EF4-FFF2-40B4-BE49-F238E27FC236}">
                <a16:creationId xmlns:a16="http://schemas.microsoft.com/office/drawing/2014/main" id="{093DCEF5-69FD-9757-09A8-261C13473441}"/>
              </a:ext>
            </a:extLst>
          </p:cNvPr>
          <p:cNvSpPr>
            <a:spLocks noGrp="1"/>
          </p:cNvSpPr>
          <p:nvPr>
            <p:ph type="pic" sz="quarter" idx="20"/>
          </p:nvPr>
        </p:nvSpPr>
        <p:spPr>
          <a:xfrm>
            <a:off x="5527438" y="1661854"/>
            <a:ext cx="1133856" cy="1143000"/>
          </a:xfrm>
        </p:spPr>
        <p:txBody>
          <a:bodyPr anchor="ctr" anchorCtr="0"/>
          <a:lstStyle>
            <a:lvl1pPr algn="ctr">
              <a:defRPr sz="1050">
                <a:latin typeface="+mn-lt"/>
              </a:defRPr>
            </a:lvl1pPr>
          </a:lstStyle>
          <a:p>
            <a:r>
              <a:rPr lang="en-US"/>
              <a:t>Click icon to add picture</a:t>
            </a:r>
          </a:p>
        </p:txBody>
      </p:sp>
      <p:sp>
        <p:nvSpPr>
          <p:cNvPr id="23" name="Picture Placeholder 36">
            <a:extLst>
              <a:ext uri="{FF2B5EF4-FFF2-40B4-BE49-F238E27FC236}">
                <a16:creationId xmlns:a16="http://schemas.microsoft.com/office/drawing/2014/main" id="{A5520BD3-FC13-0F18-FBD0-1F903A2423DF}"/>
              </a:ext>
            </a:extLst>
          </p:cNvPr>
          <p:cNvSpPr>
            <a:spLocks noGrp="1"/>
          </p:cNvSpPr>
          <p:nvPr>
            <p:ph type="pic" sz="quarter" idx="21"/>
          </p:nvPr>
        </p:nvSpPr>
        <p:spPr>
          <a:xfrm>
            <a:off x="7781512" y="1661854"/>
            <a:ext cx="1133856" cy="1143000"/>
          </a:xfrm>
        </p:spPr>
        <p:txBody>
          <a:bodyPr anchor="ctr" anchorCtr="0"/>
          <a:lstStyle>
            <a:lvl1pPr algn="ctr">
              <a:defRPr sz="1050">
                <a:latin typeface="+mn-lt"/>
              </a:defRPr>
            </a:lvl1pPr>
          </a:lstStyle>
          <a:p>
            <a:r>
              <a:rPr lang="en-US"/>
              <a:t>Click icon to add picture</a:t>
            </a:r>
          </a:p>
        </p:txBody>
      </p:sp>
      <p:sp>
        <p:nvSpPr>
          <p:cNvPr id="24" name="Picture Placeholder 36">
            <a:extLst>
              <a:ext uri="{FF2B5EF4-FFF2-40B4-BE49-F238E27FC236}">
                <a16:creationId xmlns:a16="http://schemas.microsoft.com/office/drawing/2014/main" id="{7E748CC5-F80E-F45D-8C3A-966D944F439E}"/>
              </a:ext>
            </a:extLst>
          </p:cNvPr>
          <p:cNvSpPr>
            <a:spLocks noGrp="1"/>
          </p:cNvSpPr>
          <p:nvPr>
            <p:ph type="pic" sz="quarter" idx="22"/>
          </p:nvPr>
        </p:nvSpPr>
        <p:spPr>
          <a:xfrm>
            <a:off x="10042120" y="1661854"/>
            <a:ext cx="1133856" cy="1143000"/>
          </a:xfrm>
        </p:spPr>
        <p:txBody>
          <a:bodyPr anchor="ctr" anchorCtr="0"/>
          <a:lstStyle>
            <a:lvl1pPr algn="ctr">
              <a:defRPr sz="1050">
                <a:latin typeface="+mn-lt"/>
              </a:defRPr>
            </a:lvl1pPr>
          </a:lstStyle>
          <a:p>
            <a:r>
              <a:rPr lang="en-US"/>
              <a:t>Click icon to add picture</a:t>
            </a:r>
          </a:p>
        </p:txBody>
      </p:sp>
      <p:sp>
        <p:nvSpPr>
          <p:cNvPr id="25" name="Text Placeholder 31">
            <a:extLst>
              <a:ext uri="{FF2B5EF4-FFF2-40B4-BE49-F238E27FC236}">
                <a16:creationId xmlns:a16="http://schemas.microsoft.com/office/drawing/2014/main" id="{6CAC9987-74C6-FFF3-079F-2B8BCC6A4DA8}"/>
              </a:ext>
            </a:extLst>
          </p:cNvPr>
          <p:cNvSpPr>
            <a:spLocks noGrp="1"/>
          </p:cNvSpPr>
          <p:nvPr>
            <p:ph type="body" sz="quarter" idx="23"/>
          </p:nvPr>
        </p:nvSpPr>
        <p:spPr>
          <a:xfrm>
            <a:off x="496638" y="3890983"/>
            <a:ext cx="2161104" cy="940038"/>
          </a:xfrm>
        </p:spPr>
        <p:txBody>
          <a:bodyPr anchor="t" anchorCtr="0"/>
          <a:lstStyle>
            <a:lvl1pPr algn="ctr">
              <a:defRPr sz="1400" b="1">
                <a:solidFill>
                  <a:srgbClr val="2B660F"/>
                </a:solidFill>
                <a:latin typeface="+mn-lt"/>
              </a:defRPr>
            </a:lvl1pPr>
            <a:lvl2pPr marL="0" indent="0" algn="ctr">
              <a:buNone/>
              <a:defRPr sz="1200">
                <a:solidFill>
                  <a:srgbClr val="2B660F"/>
                </a:solidFill>
                <a:latin typeface="+mn-lt"/>
              </a:defRPr>
            </a:lvl2pPr>
            <a:lvl3pPr algn="ctr">
              <a:defRPr/>
            </a:lvl3pPr>
            <a:lvl4pPr algn="ctr">
              <a:defRPr/>
            </a:lvl4pPr>
            <a:lvl5pPr algn="ctr">
              <a:defRPr/>
            </a:lvl5pPr>
          </a:lstStyle>
          <a:p>
            <a:pPr lvl="0"/>
            <a:r>
              <a:rPr lang="en-US"/>
              <a:t>Click to edit Master text styles</a:t>
            </a:r>
          </a:p>
          <a:p>
            <a:pPr lvl="1"/>
            <a:r>
              <a:rPr lang="en-US"/>
              <a:t>Second level</a:t>
            </a:r>
          </a:p>
        </p:txBody>
      </p:sp>
      <p:sp>
        <p:nvSpPr>
          <p:cNvPr id="26" name="Text Placeholder 31">
            <a:extLst>
              <a:ext uri="{FF2B5EF4-FFF2-40B4-BE49-F238E27FC236}">
                <a16:creationId xmlns:a16="http://schemas.microsoft.com/office/drawing/2014/main" id="{531D2E60-3E17-7047-42B5-498FEE3EB366}"/>
              </a:ext>
            </a:extLst>
          </p:cNvPr>
          <p:cNvSpPr>
            <a:spLocks noGrp="1"/>
          </p:cNvSpPr>
          <p:nvPr>
            <p:ph type="body" sz="quarter" idx="24"/>
          </p:nvPr>
        </p:nvSpPr>
        <p:spPr>
          <a:xfrm>
            <a:off x="2759740" y="3890983"/>
            <a:ext cx="2161104" cy="940038"/>
          </a:xfrm>
        </p:spPr>
        <p:txBody>
          <a:bodyPr anchor="t" anchorCtr="0"/>
          <a:lstStyle>
            <a:lvl1pPr algn="ctr">
              <a:defRPr sz="1400" b="1">
                <a:solidFill>
                  <a:srgbClr val="2B660F"/>
                </a:solidFill>
                <a:latin typeface="+mn-lt"/>
              </a:defRPr>
            </a:lvl1pPr>
            <a:lvl2pPr marL="0" indent="0" algn="ctr">
              <a:buNone/>
              <a:defRPr sz="1200">
                <a:solidFill>
                  <a:srgbClr val="2B660F"/>
                </a:solidFill>
                <a:latin typeface="+mn-lt"/>
              </a:defRPr>
            </a:lvl2pPr>
            <a:lvl3pPr algn="ctr">
              <a:defRPr/>
            </a:lvl3pPr>
            <a:lvl4pPr algn="ctr">
              <a:defRPr/>
            </a:lvl4pPr>
            <a:lvl5pPr algn="ctr">
              <a:defRPr/>
            </a:lvl5pPr>
          </a:lstStyle>
          <a:p>
            <a:pPr lvl="0"/>
            <a:r>
              <a:rPr lang="en-US"/>
              <a:t>Click to edit Master text styles</a:t>
            </a:r>
          </a:p>
          <a:p>
            <a:pPr lvl="1"/>
            <a:r>
              <a:rPr lang="en-US"/>
              <a:t>Second level</a:t>
            </a:r>
          </a:p>
        </p:txBody>
      </p:sp>
      <p:sp>
        <p:nvSpPr>
          <p:cNvPr id="27" name="Text Placeholder 31">
            <a:extLst>
              <a:ext uri="{FF2B5EF4-FFF2-40B4-BE49-F238E27FC236}">
                <a16:creationId xmlns:a16="http://schemas.microsoft.com/office/drawing/2014/main" id="{133B2F21-306C-FB7E-BFD7-AF967BD7084A}"/>
              </a:ext>
            </a:extLst>
          </p:cNvPr>
          <p:cNvSpPr>
            <a:spLocks noGrp="1"/>
          </p:cNvSpPr>
          <p:nvPr>
            <p:ph type="body" sz="quarter" idx="25"/>
          </p:nvPr>
        </p:nvSpPr>
        <p:spPr>
          <a:xfrm>
            <a:off x="5015447" y="3890983"/>
            <a:ext cx="2161104" cy="940038"/>
          </a:xfrm>
        </p:spPr>
        <p:txBody>
          <a:bodyPr anchor="t" anchorCtr="0"/>
          <a:lstStyle>
            <a:lvl1pPr algn="ctr">
              <a:defRPr sz="1400" b="1">
                <a:solidFill>
                  <a:srgbClr val="2B660F"/>
                </a:solidFill>
                <a:latin typeface="+mn-lt"/>
              </a:defRPr>
            </a:lvl1pPr>
            <a:lvl2pPr marL="0" indent="0" algn="ctr">
              <a:buNone/>
              <a:defRPr sz="1200">
                <a:solidFill>
                  <a:srgbClr val="2B660F"/>
                </a:solidFill>
                <a:latin typeface="+mn-lt"/>
              </a:defRPr>
            </a:lvl2pPr>
            <a:lvl3pPr algn="ctr">
              <a:defRPr/>
            </a:lvl3pPr>
            <a:lvl4pPr algn="ctr">
              <a:defRPr/>
            </a:lvl4pPr>
            <a:lvl5pPr algn="ctr">
              <a:defRPr/>
            </a:lvl5pPr>
          </a:lstStyle>
          <a:p>
            <a:pPr lvl="0"/>
            <a:r>
              <a:rPr lang="en-US"/>
              <a:t>Click to edit Master text styles</a:t>
            </a:r>
          </a:p>
          <a:p>
            <a:pPr lvl="1"/>
            <a:r>
              <a:rPr lang="en-US"/>
              <a:t>Second level</a:t>
            </a:r>
          </a:p>
        </p:txBody>
      </p:sp>
      <p:sp>
        <p:nvSpPr>
          <p:cNvPr id="28" name="Text Placeholder 31">
            <a:extLst>
              <a:ext uri="{FF2B5EF4-FFF2-40B4-BE49-F238E27FC236}">
                <a16:creationId xmlns:a16="http://schemas.microsoft.com/office/drawing/2014/main" id="{466CE76C-D853-BB68-7C66-EFF93CA4217C}"/>
              </a:ext>
            </a:extLst>
          </p:cNvPr>
          <p:cNvSpPr>
            <a:spLocks noGrp="1"/>
          </p:cNvSpPr>
          <p:nvPr>
            <p:ph type="body" sz="quarter" idx="26"/>
          </p:nvPr>
        </p:nvSpPr>
        <p:spPr>
          <a:xfrm>
            <a:off x="9526863" y="3890983"/>
            <a:ext cx="2161104" cy="940038"/>
          </a:xfrm>
        </p:spPr>
        <p:txBody>
          <a:bodyPr anchor="t" anchorCtr="0"/>
          <a:lstStyle>
            <a:lvl1pPr algn="ctr">
              <a:defRPr sz="1400" b="1">
                <a:solidFill>
                  <a:srgbClr val="2B660F"/>
                </a:solidFill>
                <a:latin typeface="+mn-lt"/>
              </a:defRPr>
            </a:lvl1pPr>
            <a:lvl2pPr marL="0" indent="0" algn="ctr">
              <a:buNone/>
              <a:defRPr sz="1200">
                <a:solidFill>
                  <a:srgbClr val="2B660F"/>
                </a:solidFill>
                <a:latin typeface="+mn-lt"/>
              </a:defRPr>
            </a:lvl2pPr>
            <a:lvl3pPr algn="ctr">
              <a:defRPr/>
            </a:lvl3pPr>
            <a:lvl4pPr algn="ctr">
              <a:defRPr/>
            </a:lvl4pPr>
            <a:lvl5pPr algn="ctr">
              <a:defRPr/>
            </a:lvl5pPr>
          </a:lstStyle>
          <a:p>
            <a:pPr lvl="0"/>
            <a:r>
              <a:rPr lang="en-US"/>
              <a:t>Click to edit Master text styles</a:t>
            </a:r>
          </a:p>
          <a:p>
            <a:pPr lvl="1"/>
            <a:r>
              <a:rPr lang="en-US"/>
              <a:t>Second level</a:t>
            </a:r>
          </a:p>
        </p:txBody>
      </p:sp>
      <p:sp>
        <p:nvSpPr>
          <p:cNvPr id="29" name="Text Placeholder 31">
            <a:extLst>
              <a:ext uri="{FF2B5EF4-FFF2-40B4-BE49-F238E27FC236}">
                <a16:creationId xmlns:a16="http://schemas.microsoft.com/office/drawing/2014/main" id="{FD48FB29-192A-57E7-6DEA-AB4C616761FB}"/>
              </a:ext>
            </a:extLst>
          </p:cNvPr>
          <p:cNvSpPr>
            <a:spLocks noGrp="1"/>
          </p:cNvSpPr>
          <p:nvPr>
            <p:ph type="body" sz="quarter" idx="27"/>
          </p:nvPr>
        </p:nvSpPr>
        <p:spPr>
          <a:xfrm>
            <a:off x="7271154" y="3890983"/>
            <a:ext cx="2161104" cy="940038"/>
          </a:xfrm>
        </p:spPr>
        <p:txBody>
          <a:bodyPr anchor="t" anchorCtr="0"/>
          <a:lstStyle>
            <a:lvl1pPr algn="ctr">
              <a:defRPr sz="1400" b="1">
                <a:solidFill>
                  <a:srgbClr val="2B660F"/>
                </a:solidFill>
                <a:latin typeface="+mn-lt"/>
              </a:defRPr>
            </a:lvl1pPr>
            <a:lvl2pPr marL="0" indent="0" algn="ctr">
              <a:buNone/>
              <a:defRPr sz="1200">
                <a:solidFill>
                  <a:srgbClr val="2B660F"/>
                </a:solidFill>
                <a:latin typeface="+mn-lt"/>
              </a:defRPr>
            </a:lvl2pPr>
            <a:lvl3pPr algn="ctr">
              <a:defRPr/>
            </a:lvl3pPr>
            <a:lvl4pPr algn="ctr">
              <a:defRPr/>
            </a:lvl4pPr>
            <a:lvl5pPr algn="ctr">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17283777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Arrow Timeline w Bullets">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solidFill>
                  <a:srgbClr val="2B660F"/>
                </a:solidFill>
                <a:latin typeface="+mn-lt"/>
              </a:defRPr>
            </a:lvl1pPr>
          </a:lstStyle>
          <a:p>
            <a:endParaRPr lang="en-US"/>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5" name="Freeform: Shape 4">
            <a:extLst>
              <a:ext uri="{FF2B5EF4-FFF2-40B4-BE49-F238E27FC236}">
                <a16:creationId xmlns:a16="http://schemas.microsoft.com/office/drawing/2014/main" id="{128C04A0-03E1-2D7E-30C7-65B4A3C38087}"/>
              </a:ext>
            </a:extLst>
          </p:cNvPr>
          <p:cNvSpPr/>
          <p:nvPr userDrawn="1"/>
        </p:nvSpPr>
        <p:spPr>
          <a:xfrm>
            <a:off x="2560507" y="3119144"/>
            <a:ext cx="2559570" cy="463201"/>
          </a:xfrm>
          <a:custGeom>
            <a:avLst/>
            <a:gdLst>
              <a:gd name="connsiteX0" fmla="*/ 0 w 2364087"/>
              <a:gd name="connsiteY0" fmla="*/ 0 h 427825"/>
              <a:gd name="connsiteX1" fmla="*/ 568520 w 2364087"/>
              <a:gd name="connsiteY1" fmla="*/ 0 h 427825"/>
              <a:gd name="connsiteX2" fmla="*/ 959593 w 2364087"/>
              <a:gd name="connsiteY2" fmla="*/ 0 h 427825"/>
              <a:gd name="connsiteX3" fmla="*/ 1403871 w 2364087"/>
              <a:gd name="connsiteY3" fmla="*/ 0 h 427825"/>
              <a:gd name="connsiteX4" fmla="*/ 1796191 w 2364087"/>
              <a:gd name="connsiteY4" fmla="*/ 0 h 427825"/>
              <a:gd name="connsiteX5" fmla="*/ 2075586 w 2364087"/>
              <a:gd name="connsiteY5" fmla="*/ 0 h 427825"/>
              <a:gd name="connsiteX6" fmla="*/ 2083064 w 2364087"/>
              <a:gd name="connsiteY6" fmla="*/ 0 h 427825"/>
              <a:gd name="connsiteX7" fmla="*/ 2364087 w 2364087"/>
              <a:gd name="connsiteY7" fmla="*/ 213913 h 427825"/>
              <a:gd name="connsiteX8" fmla="*/ 2083064 w 2364087"/>
              <a:gd name="connsiteY8" fmla="*/ 427825 h 427825"/>
              <a:gd name="connsiteX9" fmla="*/ 2075586 w 2364087"/>
              <a:gd name="connsiteY9" fmla="*/ 427825 h 427825"/>
              <a:gd name="connsiteX10" fmla="*/ 0 w 2364087"/>
              <a:gd name="connsiteY10" fmla="*/ 427825 h 427825"/>
              <a:gd name="connsiteX11" fmla="*/ 281023 w 2364087"/>
              <a:gd name="connsiteY11" fmla="*/ 213913 h 4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7825">
                <a:moveTo>
                  <a:pt x="0" y="0"/>
                </a:moveTo>
                <a:lnTo>
                  <a:pt x="568520" y="0"/>
                </a:lnTo>
                <a:lnTo>
                  <a:pt x="959593" y="0"/>
                </a:lnTo>
                <a:lnTo>
                  <a:pt x="1403871" y="0"/>
                </a:lnTo>
                <a:lnTo>
                  <a:pt x="1796191" y="0"/>
                </a:lnTo>
                <a:lnTo>
                  <a:pt x="2075586" y="0"/>
                </a:lnTo>
                <a:lnTo>
                  <a:pt x="2083064" y="0"/>
                </a:lnTo>
                <a:lnTo>
                  <a:pt x="2364087" y="213913"/>
                </a:lnTo>
                <a:lnTo>
                  <a:pt x="2083064" y="427825"/>
                </a:lnTo>
                <a:lnTo>
                  <a:pt x="2075586" y="427825"/>
                </a:lnTo>
                <a:lnTo>
                  <a:pt x="0" y="427825"/>
                </a:lnTo>
                <a:lnTo>
                  <a:pt x="281023" y="213913"/>
                </a:lnTo>
                <a:close/>
              </a:path>
            </a:pathLst>
          </a:cu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rtlCol="0" anchor="ctr">
            <a:noAutofit/>
          </a:bodyPr>
          <a:lstStyle/>
          <a:p>
            <a:pPr algn="ctr"/>
            <a:endParaRPr lang="en-US">
              <a:latin typeface="Gilroy Medium" panose="00000600000000000000" pitchFamily="50" charset="0"/>
            </a:endParaRPr>
          </a:p>
        </p:txBody>
      </p:sp>
      <p:sp>
        <p:nvSpPr>
          <p:cNvPr id="8" name="Freeform: Shape 7">
            <a:extLst>
              <a:ext uri="{FF2B5EF4-FFF2-40B4-BE49-F238E27FC236}">
                <a16:creationId xmlns:a16="http://schemas.microsoft.com/office/drawing/2014/main" id="{ACE8B726-14BD-9D58-9E99-FBCF5949453F}"/>
              </a:ext>
            </a:extLst>
          </p:cNvPr>
          <p:cNvSpPr/>
          <p:nvPr userDrawn="1"/>
        </p:nvSpPr>
        <p:spPr>
          <a:xfrm>
            <a:off x="304800" y="3118806"/>
            <a:ext cx="2559570" cy="463877"/>
          </a:xfrm>
          <a:custGeom>
            <a:avLst/>
            <a:gdLst>
              <a:gd name="connsiteX0" fmla="*/ 0 w 2364087"/>
              <a:gd name="connsiteY0" fmla="*/ 0 h 428449"/>
              <a:gd name="connsiteX1" fmla="*/ 2075586 w 2364087"/>
              <a:gd name="connsiteY1" fmla="*/ 0 h 428449"/>
              <a:gd name="connsiteX2" fmla="*/ 2083064 w 2364087"/>
              <a:gd name="connsiteY2" fmla="*/ 0 h 428449"/>
              <a:gd name="connsiteX3" fmla="*/ 2364087 w 2364087"/>
              <a:gd name="connsiteY3" fmla="*/ 213913 h 428449"/>
              <a:gd name="connsiteX4" fmla="*/ 2083064 w 2364087"/>
              <a:gd name="connsiteY4" fmla="*/ 427825 h 428449"/>
              <a:gd name="connsiteX5" fmla="*/ 2075586 w 2364087"/>
              <a:gd name="connsiteY5" fmla="*/ 427825 h 428449"/>
              <a:gd name="connsiteX6" fmla="*/ 1929549 w 2364087"/>
              <a:gd name="connsiteY6" fmla="*/ 427825 h 428449"/>
              <a:gd name="connsiteX7" fmla="*/ 1929549 w 2364087"/>
              <a:gd name="connsiteY7" fmla="*/ 428449 h 428449"/>
              <a:gd name="connsiteX8" fmla="*/ 433988 w 2364087"/>
              <a:gd name="connsiteY8" fmla="*/ 428449 h 428449"/>
              <a:gd name="connsiteX9" fmla="*/ 433988 w 2364087"/>
              <a:gd name="connsiteY9" fmla="*/ 427825 h 428449"/>
              <a:gd name="connsiteX10" fmla="*/ 0 w 2364087"/>
              <a:gd name="connsiteY10" fmla="*/ 427825 h 428449"/>
              <a:gd name="connsiteX11" fmla="*/ 0 w 2364087"/>
              <a:gd name="connsiteY11" fmla="*/ 213913 h 428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8449">
                <a:moveTo>
                  <a:pt x="0" y="0"/>
                </a:moveTo>
                <a:lnTo>
                  <a:pt x="2075586" y="0"/>
                </a:lnTo>
                <a:lnTo>
                  <a:pt x="2083064" y="0"/>
                </a:lnTo>
                <a:lnTo>
                  <a:pt x="2364087" y="213913"/>
                </a:lnTo>
                <a:lnTo>
                  <a:pt x="2083064" y="427825"/>
                </a:lnTo>
                <a:lnTo>
                  <a:pt x="2075586" y="427825"/>
                </a:lnTo>
                <a:lnTo>
                  <a:pt x="1929549" y="427825"/>
                </a:lnTo>
                <a:lnTo>
                  <a:pt x="1929549" y="428449"/>
                </a:lnTo>
                <a:lnTo>
                  <a:pt x="433988" y="428449"/>
                </a:lnTo>
                <a:lnTo>
                  <a:pt x="433988" y="427825"/>
                </a:lnTo>
                <a:lnTo>
                  <a:pt x="0" y="427825"/>
                </a:lnTo>
                <a:lnTo>
                  <a:pt x="0" y="213913"/>
                </a:lnTo>
                <a:close/>
              </a:path>
            </a:pathLst>
          </a:custGeom>
          <a:solidFill>
            <a:srgbClr val="5D910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rtlCol="0" anchor="ctr">
            <a:noAutofit/>
          </a:bodyPr>
          <a:lstStyle/>
          <a:p>
            <a:pPr algn="ctr"/>
            <a:endParaRPr lang="en-US">
              <a:latin typeface="Gilroy Medium" panose="00000600000000000000" pitchFamily="50" charset="0"/>
            </a:endParaRPr>
          </a:p>
        </p:txBody>
      </p:sp>
      <p:sp>
        <p:nvSpPr>
          <p:cNvPr id="10" name="Freeform: Shape 9">
            <a:extLst>
              <a:ext uri="{FF2B5EF4-FFF2-40B4-BE49-F238E27FC236}">
                <a16:creationId xmlns:a16="http://schemas.microsoft.com/office/drawing/2014/main" id="{001ED468-0A51-9EAF-2747-6A58BD89AA5B}"/>
              </a:ext>
            </a:extLst>
          </p:cNvPr>
          <p:cNvSpPr/>
          <p:nvPr userDrawn="1"/>
        </p:nvSpPr>
        <p:spPr>
          <a:xfrm>
            <a:off x="7071921" y="3119144"/>
            <a:ext cx="2559570" cy="463201"/>
          </a:xfrm>
          <a:custGeom>
            <a:avLst/>
            <a:gdLst>
              <a:gd name="connsiteX0" fmla="*/ 0 w 2364087"/>
              <a:gd name="connsiteY0" fmla="*/ 0 h 427825"/>
              <a:gd name="connsiteX1" fmla="*/ 568520 w 2364087"/>
              <a:gd name="connsiteY1" fmla="*/ 0 h 427825"/>
              <a:gd name="connsiteX2" fmla="*/ 959593 w 2364087"/>
              <a:gd name="connsiteY2" fmla="*/ 0 h 427825"/>
              <a:gd name="connsiteX3" fmla="*/ 1403871 w 2364087"/>
              <a:gd name="connsiteY3" fmla="*/ 0 h 427825"/>
              <a:gd name="connsiteX4" fmla="*/ 1796191 w 2364087"/>
              <a:gd name="connsiteY4" fmla="*/ 0 h 427825"/>
              <a:gd name="connsiteX5" fmla="*/ 2075586 w 2364087"/>
              <a:gd name="connsiteY5" fmla="*/ 0 h 427825"/>
              <a:gd name="connsiteX6" fmla="*/ 2083064 w 2364087"/>
              <a:gd name="connsiteY6" fmla="*/ 0 h 427825"/>
              <a:gd name="connsiteX7" fmla="*/ 2364087 w 2364087"/>
              <a:gd name="connsiteY7" fmla="*/ 213913 h 427825"/>
              <a:gd name="connsiteX8" fmla="*/ 2083064 w 2364087"/>
              <a:gd name="connsiteY8" fmla="*/ 427825 h 427825"/>
              <a:gd name="connsiteX9" fmla="*/ 2075586 w 2364087"/>
              <a:gd name="connsiteY9" fmla="*/ 427825 h 427825"/>
              <a:gd name="connsiteX10" fmla="*/ 0 w 2364087"/>
              <a:gd name="connsiteY10" fmla="*/ 427825 h 427825"/>
              <a:gd name="connsiteX11" fmla="*/ 281023 w 2364087"/>
              <a:gd name="connsiteY11" fmla="*/ 213913 h 4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7825">
                <a:moveTo>
                  <a:pt x="0" y="0"/>
                </a:moveTo>
                <a:lnTo>
                  <a:pt x="568520" y="0"/>
                </a:lnTo>
                <a:lnTo>
                  <a:pt x="959593" y="0"/>
                </a:lnTo>
                <a:lnTo>
                  <a:pt x="1403871" y="0"/>
                </a:lnTo>
                <a:lnTo>
                  <a:pt x="1796191" y="0"/>
                </a:lnTo>
                <a:lnTo>
                  <a:pt x="2075586" y="0"/>
                </a:lnTo>
                <a:lnTo>
                  <a:pt x="2083064" y="0"/>
                </a:lnTo>
                <a:lnTo>
                  <a:pt x="2364087" y="213913"/>
                </a:lnTo>
                <a:lnTo>
                  <a:pt x="2083064" y="427825"/>
                </a:lnTo>
                <a:lnTo>
                  <a:pt x="2075586" y="427825"/>
                </a:lnTo>
                <a:lnTo>
                  <a:pt x="0" y="427825"/>
                </a:lnTo>
                <a:lnTo>
                  <a:pt x="281023" y="213913"/>
                </a:lnTo>
                <a:close/>
              </a:path>
            </a:pathLst>
          </a:custGeom>
          <a:solidFill>
            <a:srgbClr val="3680C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rtlCol="0" anchor="ctr">
            <a:noAutofit/>
          </a:bodyPr>
          <a:lstStyle/>
          <a:p>
            <a:pPr algn="ctr"/>
            <a:endParaRPr lang="en-US">
              <a:latin typeface="Gilroy Medium" panose="00000600000000000000" pitchFamily="50" charset="0"/>
            </a:endParaRPr>
          </a:p>
        </p:txBody>
      </p:sp>
      <p:sp>
        <p:nvSpPr>
          <p:cNvPr id="11" name="Freeform: Shape 10">
            <a:extLst>
              <a:ext uri="{FF2B5EF4-FFF2-40B4-BE49-F238E27FC236}">
                <a16:creationId xmlns:a16="http://schemas.microsoft.com/office/drawing/2014/main" id="{DFB86945-B10F-9373-1473-4BB0CDDA42A0}"/>
              </a:ext>
            </a:extLst>
          </p:cNvPr>
          <p:cNvSpPr/>
          <p:nvPr userDrawn="1"/>
        </p:nvSpPr>
        <p:spPr>
          <a:xfrm>
            <a:off x="9327630" y="3119144"/>
            <a:ext cx="2559570" cy="463201"/>
          </a:xfrm>
          <a:custGeom>
            <a:avLst/>
            <a:gdLst>
              <a:gd name="connsiteX0" fmla="*/ 0 w 2364087"/>
              <a:gd name="connsiteY0" fmla="*/ 0 h 427825"/>
              <a:gd name="connsiteX1" fmla="*/ 568520 w 2364087"/>
              <a:gd name="connsiteY1" fmla="*/ 0 h 427825"/>
              <a:gd name="connsiteX2" fmla="*/ 959593 w 2364087"/>
              <a:gd name="connsiteY2" fmla="*/ 0 h 427825"/>
              <a:gd name="connsiteX3" fmla="*/ 1403871 w 2364087"/>
              <a:gd name="connsiteY3" fmla="*/ 0 h 427825"/>
              <a:gd name="connsiteX4" fmla="*/ 1796191 w 2364087"/>
              <a:gd name="connsiteY4" fmla="*/ 0 h 427825"/>
              <a:gd name="connsiteX5" fmla="*/ 2075586 w 2364087"/>
              <a:gd name="connsiteY5" fmla="*/ 0 h 427825"/>
              <a:gd name="connsiteX6" fmla="*/ 2083064 w 2364087"/>
              <a:gd name="connsiteY6" fmla="*/ 0 h 427825"/>
              <a:gd name="connsiteX7" fmla="*/ 2364087 w 2364087"/>
              <a:gd name="connsiteY7" fmla="*/ 213913 h 427825"/>
              <a:gd name="connsiteX8" fmla="*/ 2083064 w 2364087"/>
              <a:gd name="connsiteY8" fmla="*/ 427825 h 427825"/>
              <a:gd name="connsiteX9" fmla="*/ 2075586 w 2364087"/>
              <a:gd name="connsiteY9" fmla="*/ 427825 h 427825"/>
              <a:gd name="connsiteX10" fmla="*/ 0 w 2364087"/>
              <a:gd name="connsiteY10" fmla="*/ 427825 h 427825"/>
              <a:gd name="connsiteX11" fmla="*/ 281023 w 2364087"/>
              <a:gd name="connsiteY11" fmla="*/ 213913 h 4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7825">
                <a:moveTo>
                  <a:pt x="0" y="0"/>
                </a:moveTo>
                <a:lnTo>
                  <a:pt x="568520" y="0"/>
                </a:lnTo>
                <a:lnTo>
                  <a:pt x="959593" y="0"/>
                </a:lnTo>
                <a:lnTo>
                  <a:pt x="1403871" y="0"/>
                </a:lnTo>
                <a:lnTo>
                  <a:pt x="1796191" y="0"/>
                </a:lnTo>
                <a:lnTo>
                  <a:pt x="2075586" y="0"/>
                </a:lnTo>
                <a:lnTo>
                  <a:pt x="2083064" y="0"/>
                </a:lnTo>
                <a:lnTo>
                  <a:pt x="2364087" y="213913"/>
                </a:lnTo>
                <a:lnTo>
                  <a:pt x="2083064" y="427825"/>
                </a:lnTo>
                <a:lnTo>
                  <a:pt x="2075586" y="427825"/>
                </a:lnTo>
                <a:lnTo>
                  <a:pt x="0" y="427825"/>
                </a:lnTo>
                <a:lnTo>
                  <a:pt x="281023" y="213913"/>
                </a:lnTo>
                <a:close/>
              </a:path>
            </a:pathLst>
          </a:custGeom>
          <a:solidFill>
            <a:srgbClr val="EE6D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rtlCol="0" anchor="ctr">
            <a:noAutofit/>
          </a:bodyPr>
          <a:lstStyle/>
          <a:p>
            <a:pPr algn="ctr"/>
            <a:endParaRPr lang="en-US">
              <a:latin typeface="Gilroy Medium" panose="00000600000000000000" pitchFamily="50" charset="0"/>
            </a:endParaRPr>
          </a:p>
        </p:txBody>
      </p:sp>
      <p:sp>
        <p:nvSpPr>
          <p:cNvPr id="14" name="Text Placeholder 13">
            <a:extLst>
              <a:ext uri="{FF2B5EF4-FFF2-40B4-BE49-F238E27FC236}">
                <a16:creationId xmlns:a16="http://schemas.microsoft.com/office/drawing/2014/main" id="{D253FB15-19C8-A7EC-E4EC-F6482638BC57}"/>
              </a:ext>
            </a:extLst>
          </p:cNvPr>
          <p:cNvSpPr>
            <a:spLocks noGrp="1"/>
          </p:cNvSpPr>
          <p:nvPr>
            <p:ph type="body" sz="quarter" idx="13"/>
          </p:nvPr>
        </p:nvSpPr>
        <p:spPr>
          <a:xfrm>
            <a:off x="304797" y="3119438"/>
            <a:ext cx="2255708" cy="461962"/>
          </a:xfrm>
        </p:spPr>
        <p:txBody>
          <a:bodyPr lIns="182880" anchor="ctr" anchorCtr="0"/>
          <a:lstStyle>
            <a:lvl1pPr algn="ctr">
              <a:defRPr sz="2000" b="0">
                <a:solidFill>
                  <a:schemeClr val="bg1"/>
                </a:solidFill>
                <a:latin typeface="+mj-lt"/>
              </a:defRPr>
            </a:lvl1pPr>
          </a:lstStyle>
          <a:p>
            <a:pPr lvl="0"/>
            <a:r>
              <a:rPr lang="en-US"/>
              <a:t>Click to edit Master text styles</a:t>
            </a:r>
          </a:p>
        </p:txBody>
      </p:sp>
      <p:sp>
        <p:nvSpPr>
          <p:cNvPr id="15" name="Text Placeholder 13">
            <a:extLst>
              <a:ext uri="{FF2B5EF4-FFF2-40B4-BE49-F238E27FC236}">
                <a16:creationId xmlns:a16="http://schemas.microsoft.com/office/drawing/2014/main" id="{1654400E-B53D-8059-9566-541C53069E63}"/>
              </a:ext>
            </a:extLst>
          </p:cNvPr>
          <p:cNvSpPr>
            <a:spLocks noGrp="1"/>
          </p:cNvSpPr>
          <p:nvPr>
            <p:ph type="body" sz="quarter" idx="14"/>
          </p:nvPr>
        </p:nvSpPr>
        <p:spPr>
          <a:xfrm>
            <a:off x="2560504" y="3119438"/>
            <a:ext cx="2255708" cy="461962"/>
          </a:xfrm>
        </p:spPr>
        <p:txBody>
          <a:bodyPr lIns="182880" anchor="ctr" anchorCtr="0"/>
          <a:lstStyle>
            <a:lvl1pPr algn="ctr">
              <a:defRPr sz="2000" b="0">
                <a:solidFill>
                  <a:schemeClr val="bg1"/>
                </a:solidFill>
                <a:latin typeface="+mj-lt"/>
              </a:defRPr>
            </a:lvl1pPr>
          </a:lstStyle>
          <a:p>
            <a:pPr lvl="0"/>
            <a:r>
              <a:rPr lang="en-US"/>
              <a:t>Click to edit Master text styles</a:t>
            </a:r>
          </a:p>
        </p:txBody>
      </p:sp>
      <p:sp>
        <p:nvSpPr>
          <p:cNvPr id="17" name="Text Placeholder 13">
            <a:extLst>
              <a:ext uri="{FF2B5EF4-FFF2-40B4-BE49-F238E27FC236}">
                <a16:creationId xmlns:a16="http://schemas.microsoft.com/office/drawing/2014/main" id="{708CE324-7B00-31E0-10BA-65D6277F44CF}"/>
              </a:ext>
            </a:extLst>
          </p:cNvPr>
          <p:cNvSpPr>
            <a:spLocks noGrp="1"/>
          </p:cNvSpPr>
          <p:nvPr>
            <p:ph type="body" sz="quarter" idx="16"/>
          </p:nvPr>
        </p:nvSpPr>
        <p:spPr>
          <a:xfrm>
            <a:off x="7081778" y="3119438"/>
            <a:ext cx="2255708" cy="461962"/>
          </a:xfrm>
          <a:noFill/>
        </p:spPr>
        <p:txBody>
          <a:bodyPr lIns="182880" anchor="ctr" anchorCtr="0"/>
          <a:lstStyle>
            <a:lvl1pPr algn="ctr">
              <a:defRPr sz="2000" b="0">
                <a:solidFill>
                  <a:schemeClr val="bg1"/>
                </a:solidFill>
                <a:latin typeface="+mj-lt"/>
              </a:defRPr>
            </a:lvl1pPr>
          </a:lstStyle>
          <a:p>
            <a:pPr lvl="0"/>
            <a:r>
              <a:rPr lang="en-US"/>
              <a:t>Click to edit Master text styles</a:t>
            </a:r>
          </a:p>
        </p:txBody>
      </p:sp>
      <p:sp>
        <p:nvSpPr>
          <p:cNvPr id="18" name="Text Placeholder 13">
            <a:extLst>
              <a:ext uri="{FF2B5EF4-FFF2-40B4-BE49-F238E27FC236}">
                <a16:creationId xmlns:a16="http://schemas.microsoft.com/office/drawing/2014/main" id="{9211C258-4F36-FFD3-FBAB-675B7DFC6D28}"/>
              </a:ext>
            </a:extLst>
          </p:cNvPr>
          <p:cNvSpPr>
            <a:spLocks noGrp="1"/>
          </p:cNvSpPr>
          <p:nvPr>
            <p:ph type="body" sz="quarter" idx="17"/>
          </p:nvPr>
        </p:nvSpPr>
        <p:spPr>
          <a:xfrm>
            <a:off x="9337486" y="3119438"/>
            <a:ext cx="2255708" cy="461962"/>
          </a:xfrm>
        </p:spPr>
        <p:txBody>
          <a:bodyPr lIns="182880" anchor="ctr" anchorCtr="0"/>
          <a:lstStyle>
            <a:lvl1pPr algn="ctr">
              <a:defRPr sz="2000" b="0">
                <a:solidFill>
                  <a:schemeClr val="bg1"/>
                </a:solidFill>
                <a:latin typeface="+mj-lt"/>
              </a:defRPr>
            </a:lvl1pPr>
          </a:lstStyle>
          <a:p>
            <a:pPr lvl="0"/>
            <a:r>
              <a:rPr lang="en-US"/>
              <a:t>Click to edit Master text styles</a:t>
            </a:r>
          </a:p>
        </p:txBody>
      </p:sp>
      <p:sp>
        <p:nvSpPr>
          <p:cNvPr id="25" name="Text Placeholder 31">
            <a:extLst>
              <a:ext uri="{FF2B5EF4-FFF2-40B4-BE49-F238E27FC236}">
                <a16:creationId xmlns:a16="http://schemas.microsoft.com/office/drawing/2014/main" id="{6CAC9987-74C6-FFF3-079F-2B8BCC6A4DA8}"/>
              </a:ext>
            </a:extLst>
          </p:cNvPr>
          <p:cNvSpPr>
            <a:spLocks noGrp="1"/>
          </p:cNvSpPr>
          <p:nvPr>
            <p:ph type="body" sz="quarter" idx="23"/>
          </p:nvPr>
        </p:nvSpPr>
        <p:spPr>
          <a:xfrm>
            <a:off x="496638" y="1928874"/>
            <a:ext cx="2161104" cy="940038"/>
          </a:xfrm>
        </p:spPr>
        <p:txBody>
          <a:bodyPr rIns="91440" anchor="b" anchorCtr="0"/>
          <a:lstStyle>
            <a:lvl1pPr algn="ctr">
              <a:defRPr sz="2000" b="0">
                <a:solidFill>
                  <a:srgbClr val="5D910D"/>
                </a:solidFill>
                <a:latin typeface="+mj-lt"/>
              </a:defRPr>
            </a:lvl1pPr>
            <a:lvl2pPr marL="0" indent="0" algn="ctr">
              <a:buNone/>
              <a:defRPr sz="1200">
                <a:solidFill>
                  <a:schemeClr val="tx2"/>
                </a:solidFill>
              </a:defRPr>
            </a:lvl2pPr>
            <a:lvl3pPr algn="ctr">
              <a:defRPr/>
            </a:lvl3pPr>
            <a:lvl4pPr algn="ctr">
              <a:defRPr/>
            </a:lvl4pPr>
            <a:lvl5pPr algn="ctr">
              <a:defRPr/>
            </a:lvl5pPr>
          </a:lstStyle>
          <a:p>
            <a:pPr lvl="0"/>
            <a:r>
              <a:rPr lang="en-US"/>
              <a:t>Click to edit Master text styles</a:t>
            </a:r>
          </a:p>
        </p:txBody>
      </p:sp>
      <p:sp>
        <p:nvSpPr>
          <p:cNvPr id="27" name="Text Placeholder 31">
            <a:extLst>
              <a:ext uri="{FF2B5EF4-FFF2-40B4-BE49-F238E27FC236}">
                <a16:creationId xmlns:a16="http://schemas.microsoft.com/office/drawing/2014/main" id="{133B2F21-306C-FB7E-BFD7-AF967BD7084A}"/>
              </a:ext>
            </a:extLst>
          </p:cNvPr>
          <p:cNvSpPr>
            <a:spLocks noGrp="1"/>
          </p:cNvSpPr>
          <p:nvPr>
            <p:ph type="body" sz="quarter" idx="25"/>
          </p:nvPr>
        </p:nvSpPr>
        <p:spPr>
          <a:xfrm>
            <a:off x="5015447" y="1928874"/>
            <a:ext cx="2161104" cy="940038"/>
          </a:xfrm>
        </p:spPr>
        <p:txBody>
          <a:bodyPr rIns="91440" anchor="b" anchorCtr="0"/>
          <a:lstStyle>
            <a:lvl1pPr algn="ctr">
              <a:defRPr sz="2000" b="0">
                <a:solidFill>
                  <a:srgbClr val="ED9F0A"/>
                </a:solidFill>
                <a:latin typeface="+mj-lt"/>
              </a:defRPr>
            </a:lvl1pPr>
            <a:lvl2pPr marL="0" indent="0" algn="ctr">
              <a:buNone/>
              <a:defRPr sz="1200">
                <a:solidFill>
                  <a:schemeClr val="tx2"/>
                </a:solidFill>
              </a:defRPr>
            </a:lvl2pPr>
            <a:lvl3pPr algn="ctr">
              <a:defRPr/>
            </a:lvl3pPr>
            <a:lvl4pPr algn="ctr">
              <a:defRPr/>
            </a:lvl4pPr>
            <a:lvl5pPr algn="ctr">
              <a:defRPr/>
            </a:lvl5pPr>
          </a:lstStyle>
          <a:p>
            <a:pPr lvl="0"/>
            <a:r>
              <a:rPr lang="en-US"/>
              <a:t>Click to edit Master text styles</a:t>
            </a:r>
          </a:p>
        </p:txBody>
      </p:sp>
      <p:sp>
        <p:nvSpPr>
          <p:cNvPr id="28" name="Text Placeholder 31">
            <a:extLst>
              <a:ext uri="{FF2B5EF4-FFF2-40B4-BE49-F238E27FC236}">
                <a16:creationId xmlns:a16="http://schemas.microsoft.com/office/drawing/2014/main" id="{466CE76C-D853-BB68-7C66-EFF93CA4217C}"/>
              </a:ext>
            </a:extLst>
          </p:cNvPr>
          <p:cNvSpPr>
            <a:spLocks noGrp="1"/>
          </p:cNvSpPr>
          <p:nvPr>
            <p:ph type="body" sz="quarter" idx="26"/>
          </p:nvPr>
        </p:nvSpPr>
        <p:spPr>
          <a:xfrm>
            <a:off x="9526863" y="1928874"/>
            <a:ext cx="2161104" cy="940038"/>
          </a:xfrm>
        </p:spPr>
        <p:txBody>
          <a:bodyPr rIns="91440" anchor="b" anchorCtr="0"/>
          <a:lstStyle>
            <a:lvl1pPr algn="ctr">
              <a:defRPr sz="2000" b="0">
                <a:solidFill>
                  <a:srgbClr val="EE6C26"/>
                </a:solidFill>
                <a:latin typeface="+mj-lt"/>
              </a:defRPr>
            </a:lvl1pPr>
            <a:lvl2pPr marL="0" indent="0" algn="ctr">
              <a:buNone/>
              <a:defRPr sz="1200">
                <a:solidFill>
                  <a:schemeClr val="tx2"/>
                </a:solidFill>
              </a:defRPr>
            </a:lvl2pPr>
            <a:lvl3pPr algn="ctr">
              <a:defRPr/>
            </a:lvl3pPr>
            <a:lvl4pPr algn="ctr">
              <a:defRPr/>
            </a:lvl4pPr>
            <a:lvl5pPr algn="ctr">
              <a:defRPr/>
            </a:lvl5pPr>
          </a:lstStyle>
          <a:p>
            <a:pPr lvl="0"/>
            <a:r>
              <a:rPr lang="en-US"/>
              <a:t>Click to edit Master text styles</a:t>
            </a:r>
          </a:p>
        </p:txBody>
      </p:sp>
      <p:sp>
        <p:nvSpPr>
          <p:cNvPr id="3" name="Text Placeholder 31">
            <a:extLst>
              <a:ext uri="{FF2B5EF4-FFF2-40B4-BE49-F238E27FC236}">
                <a16:creationId xmlns:a16="http://schemas.microsoft.com/office/drawing/2014/main" id="{104D2EB8-360F-1512-645B-A1B5AE954F25}"/>
              </a:ext>
            </a:extLst>
          </p:cNvPr>
          <p:cNvSpPr>
            <a:spLocks noGrp="1"/>
          </p:cNvSpPr>
          <p:nvPr>
            <p:ph type="body" sz="quarter" idx="28"/>
          </p:nvPr>
        </p:nvSpPr>
        <p:spPr>
          <a:xfrm>
            <a:off x="2759740" y="1928874"/>
            <a:ext cx="2161104" cy="940038"/>
          </a:xfrm>
        </p:spPr>
        <p:txBody>
          <a:bodyPr rIns="91440" anchor="b" anchorCtr="0"/>
          <a:lstStyle>
            <a:lvl1pPr algn="ctr">
              <a:defRPr sz="2000" b="0">
                <a:solidFill>
                  <a:srgbClr val="2B660F"/>
                </a:solidFill>
                <a:latin typeface="+mj-lt"/>
              </a:defRPr>
            </a:lvl1pPr>
            <a:lvl2pPr marL="0" indent="0" algn="ctr">
              <a:buNone/>
              <a:defRPr sz="1200">
                <a:solidFill>
                  <a:schemeClr val="tx2"/>
                </a:solidFill>
              </a:defRPr>
            </a:lvl2pPr>
            <a:lvl3pPr algn="ctr">
              <a:defRPr/>
            </a:lvl3pPr>
            <a:lvl4pPr algn="ctr">
              <a:defRPr/>
            </a:lvl4pPr>
            <a:lvl5pPr algn="ctr">
              <a:defRPr/>
            </a:lvl5pPr>
          </a:lstStyle>
          <a:p>
            <a:pPr lvl="0"/>
            <a:r>
              <a:rPr lang="en-US"/>
              <a:t>Click to edit Master text styles</a:t>
            </a:r>
          </a:p>
        </p:txBody>
      </p:sp>
      <p:sp>
        <p:nvSpPr>
          <p:cNvPr id="4" name="Text Placeholder 31">
            <a:extLst>
              <a:ext uri="{FF2B5EF4-FFF2-40B4-BE49-F238E27FC236}">
                <a16:creationId xmlns:a16="http://schemas.microsoft.com/office/drawing/2014/main" id="{62716F3F-8545-C3AD-DE74-223356DA57D2}"/>
              </a:ext>
            </a:extLst>
          </p:cNvPr>
          <p:cNvSpPr>
            <a:spLocks noGrp="1"/>
          </p:cNvSpPr>
          <p:nvPr>
            <p:ph type="body" sz="quarter" idx="29"/>
          </p:nvPr>
        </p:nvSpPr>
        <p:spPr>
          <a:xfrm>
            <a:off x="7271154" y="1928874"/>
            <a:ext cx="2161104" cy="940038"/>
          </a:xfrm>
        </p:spPr>
        <p:txBody>
          <a:bodyPr rIns="91440" anchor="b" anchorCtr="0"/>
          <a:lstStyle>
            <a:lvl1pPr algn="ctr">
              <a:defRPr sz="2000" b="0">
                <a:solidFill>
                  <a:srgbClr val="3476C2"/>
                </a:solidFill>
                <a:latin typeface="+mj-lt"/>
              </a:defRPr>
            </a:lvl1pPr>
            <a:lvl2pPr marL="0" indent="0" algn="ctr">
              <a:buNone/>
              <a:defRPr sz="1200">
                <a:solidFill>
                  <a:schemeClr val="tx2"/>
                </a:solidFill>
              </a:defRPr>
            </a:lvl2pPr>
            <a:lvl3pPr algn="ctr">
              <a:defRPr/>
            </a:lvl3pPr>
            <a:lvl4pPr algn="ctr">
              <a:defRPr/>
            </a:lvl4pPr>
            <a:lvl5pPr algn="ctr">
              <a:defRPr/>
            </a:lvl5pPr>
          </a:lstStyle>
          <a:p>
            <a:pPr lvl="0"/>
            <a:r>
              <a:rPr lang="en-US"/>
              <a:t>Click to edit Master text styles</a:t>
            </a:r>
          </a:p>
        </p:txBody>
      </p:sp>
      <p:sp>
        <p:nvSpPr>
          <p:cNvPr id="13" name="Text Placeholder 12">
            <a:extLst>
              <a:ext uri="{FF2B5EF4-FFF2-40B4-BE49-F238E27FC236}">
                <a16:creationId xmlns:a16="http://schemas.microsoft.com/office/drawing/2014/main" id="{29D9F75A-F491-F816-6076-836525B860C9}"/>
              </a:ext>
            </a:extLst>
          </p:cNvPr>
          <p:cNvSpPr>
            <a:spLocks noGrp="1"/>
          </p:cNvSpPr>
          <p:nvPr>
            <p:ph type="body" sz="quarter" idx="30"/>
          </p:nvPr>
        </p:nvSpPr>
        <p:spPr>
          <a:xfrm>
            <a:off x="496888" y="3832577"/>
            <a:ext cx="2165350" cy="461962"/>
          </a:xfrm>
        </p:spPr>
        <p:txBody>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2">
            <a:extLst>
              <a:ext uri="{FF2B5EF4-FFF2-40B4-BE49-F238E27FC236}">
                <a16:creationId xmlns:a16="http://schemas.microsoft.com/office/drawing/2014/main" id="{BA7E14FC-7151-E0BE-7AFD-D2E2D62E77BF}"/>
              </a:ext>
            </a:extLst>
          </p:cNvPr>
          <p:cNvSpPr>
            <a:spLocks noGrp="1"/>
          </p:cNvSpPr>
          <p:nvPr>
            <p:ph type="body" sz="quarter" idx="31"/>
          </p:nvPr>
        </p:nvSpPr>
        <p:spPr>
          <a:xfrm>
            <a:off x="2759740" y="3832577"/>
            <a:ext cx="2165350" cy="461962"/>
          </a:xfrm>
        </p:spPr>
        <p:txBody>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Text Placeholder 12">
            <a:extLst>
              <a:ext uri="{FF2B5EF4-FFF2-40B4-BE49-F238E27FC236}">
                <a16:creationId xmlns:a16="http://schemas.microsoft.com/office/drawing/2014/main" id="{65E48B52-9006-142D-7F0F-E7718BFCB96C}"/>
              </a:ext>
            </a:extLst>
          </p:cNvPr>
          <p:cNvSpPr>
            <a:spLocks noGrp="1"/>
          </p:cNvSpPr>
          <p:nvPr>
            <p:ph type="body" sz="quarter" idx="32"/>
          </p:nvPr>
        </p:nvSpPr>
        <p:spPr>
          <a:xfrm>
            <a:off x="5011201" y="3832577"/>
            <a:ext cx="2165350" cy="461962"/>
          </a:xfrm>
        </p:spPr>
        <p:txBody>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Text Placeholder 12">
            <a:extLst>
              <a:ext uri="{FF2B5EF4-FFF2-40B4-BE49-F238E27FC236}">
                <a16:creationId xmlns:a16="http://schemas.microsoft.com/office/drawing/2014/main" id="{1B992765-5469-81A6-394B-1D35C789F828}"/>
              </a:ext>
            </a:extLst>
          </p:cNvPr>
          <p:cNvSpPr>
            <a:spLocks noGrp="1"/>
          </p:cNvSpPr>
          <p:nvPr>
            <p:ph type="body" sz="quarter" idx="33"/>
          </p:nvPr>
        </p:nvSpPr>
        <p:spPr>
          <a:xfrm>
            <a:off x="7266908" y="3832577"/>
            <a:ext cx="2165350" cy="461962"/>
          </a:xfrm>
        </p:spPr>
        <p:txBody>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Text Placeholder 12">
            <a:extLst>
              <a:ext uri="{FF2B5EF4-FFF2-40B4-BE49-F238E27FC236}">
                <a16:creationId xmlns:a16="http://schemas.microsoft.com/office/drawing/2014/main" id="{4C86F0EB-4936-76A8-9E93-08E6C3DDDFFB}"/>
              </a:ext>
            </a:extLst>
          </p:cNvPr>
          <p:cNvSpPr>
            <a:spLocks noGrp="1"/>
          </p:cNvSpPr>
          <p:nvPr>
            <p:ph type="body" sz="quarter" idx="34"/>
          </p:nvPr>
        </p:nvSpPr>
        <p:spPr>
          <a:xfrm>
            <a:off x="9522617" y="3832577"/>
            <a:ext cx="2165350" cy="461962"/>
          </a:xfrm>
        </p:spPr>
        <p:txBody>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reeform: Shape 8">
            <a:extLst>
              <a:ext uri="{FF2B5EF4-FFF2-40B4-BE49-F238E27FC236}">
                <a16:creationId xmlns:a16="http://schemas.microsoft.com/office/drawing/2014/main" id="{7CB0223B-81DF-610B-B34E-684E8E3D09A2}"/>
              </a:ext>
            </a:extLst>
          </p:cNvPr>
          <p:cNvSpPr/>
          <p:nvPr userDrawn="1"/>
        </p:nvSpPr>
        <p:spPr>
          <a:xfrm>
            <a:off x="4816214" y="3119144"/>
            <a:ext cx="2559570" cy="463201"/>
          </a:xfrm>
          <a:custGeom>
            <a:avLst/>
            <a:gdLst>
              <a:gd name="connsiteX0" fmla="*/ 0 w 2364087"/>
              <a:gd name="connsiteY0" fmla="*/ 0 h 427825"/>
              <a:gd name="connsiteX1" fmla="*/ 568520 w 2364087"/>
              <a:gd name="connsiteY1" fmla="*/ 0 h 427825"/>
              <a:gd name="connsiteX2" fmla="*/ 959593 w 2364087"/>
              <a:gd name="connsiteY2" fmla="*/ 0 h 427825"/>
              <a:gd name="connsiteX3" fmla="*/ 1403871 w 2364087"/>
              <a:gd name="connsiteY3" fmla="*/ 0 h 427825"/>
              <a:gd name="connsiteX4" fmla="*/ 1796191 w 2364087"/>
              <a:gd name="connsiteY4" fmla="*/ 0 h 427825"/>
              <a:gd name="connsiteX5" fmla="*/ 2075586 w 2364087"/>
              <a:gd name="connsiteY5" fmla="*/ 0 h 427825"/>
              <a:gd name="connsiteX6" fmla="*/ 2083064 w 2364087"/>
              <a:gd name="connsiteY6" fmla="*/ 0 h 427825"/>
              <a:gd name="connsiteX7" fmla="*/ 2364087 w 2364087"/>
              <a:gd name="connsiteY7" fmla="*/ 213913 h 427825"/>
              <a:gd name="connsiteX8" fmla="*/ 2083064 w 2364087"/>
              <a:gd name="connsiteY8" fmla="*/ 427825 h 427825"/>
              <a:gd name="connsiteX9" fmla="*/ 2075586 w 2364087"/>
              <a:gd name="connsiteY9" fmla="*/ 427825 h 427825"/>
              <a:gd name="connsiteX10" fmla="*/ 0 w 2364087"/>
              <a:gd name="connsiteY10" fmla="*/ 427825 h 427825"/>
              <a:gd name="connsiteX11" fmla="*/ 281023 w 2364087"/>
              <a:gd name="connsiteY11" fmla="*/ 213913 h 4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7825">
                <a:moveTo>
                  <a:pt x="0" y="0"/>
                </a:moveTo>
                <a:lnTo>
                  <a:pt x="568520" y="0"/>
                </a:lnTo>
                <a:lnTo>
                  <a:pt x="959593" y="0"/>
                </a:lnTo>
                <a:lnTo>
                  <a:pt x="1403871" y="0"/>
                </a:lnTo>
                <a:lnTo>
                  <a:pt x="1796191" y="0"/>
                </a:lnTo>
                <a:lnTo>
                  <a:pt x="2075586" y="0"/>
                </a:lnTo>
                <a:lnTo>
                  <a:pt x="2083064" y="0"/>
                </a:lnTo>
                <a:lnTo>
                  <a:pt x="2364087" y="213913"/>
                </a:lnTo>
                <a:lnTo>
                  <a:pt x="2083064" y="427825"/>
                </a:lnTo>
                <a:lnTo>
                  <a:pt x="2075586" y="427825"/>
                </a:lnTo>
                <a:lnTo>
                  <a:pt x="0" y="427825"/>
                </a:lnTo>
                <a:lnTo>
                  <a:pt x="281023" y="213913"/>
                </a:lnTo>
                <a:close/>
              </a:path>
            </a:pathLst>
          </a:custGeom>
          <a:solidFill>
            <a:srgbClr val="ED9F0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rtlCol="0" anchor="ctr">
            <a:noAutofit/>
          </a:bodyPr>
          <a:lstStyle/>
          <a:p>
            <a:pPr algn="ctr"/>
            <a:endParaRPr lang="en-US">
              <a:latin typeface="Gilroy Medium" panose="00000600000000000000" pitchFamily="50" charset="0"/>
            </a:endParaRPr>
          </a:p>
        </p:txBody>
      </p:sp>
      <p:sp>
        <p:nvSpPr>
          <p:cNvPr id="12" name="Text Placeholder 13">
            <a:extLst>
              <a:ext uri="{FF2B5EF4-FFF2-40B4-BE49-F238E27FC236}">
                <a16:creationId xmlns:a16="http://schemas.microsoft.com/office/drawing/2014/main" id="{6824D7A2-0A2F-B7D0-A97A-A422D087D52A}"/>
              </a:ext>
            </a:extLst>
          </p:cNvPr>
          <p:cNvSpPr>
            <a:spLocks noGrp="1"/>
          </p:cNvSpPr>
          <p:nvPr>
            <p:ph type="body" sz="quarter" idx="35"/>
          </p:nvPr>
        </p:nvSpPr>
        <p:spPr>
          <a:xfrm>
            <a:off x="4920843" y="3119438"/>
            <a:ext cx="2045441" cy="461962"/>
          </a:xfrm>
        </p:spPr>
        <p:txBody>
          <a:bodyPr lIns="182880" anchor="ctr" anchorCtr="0"/>
          <a:lstStyle>
            <a:lvl1pPr algn="ctr">
              <a:defRPr sz="2000" b="0">
                <a:solidFill>
                  <a:schemeClr val="bg1"/>
                </a:solidFill>
                <a:latin typeface="+mj-lt"/>
              </a:defRPr>
            </a:lvl1pPr>
          </a:lstStyle>
          <a:p>
            <a:pPr lvl="0"/>
            <a:r>
              <a:rPr lang="en-US"/>
              <a:t>Click to edit Master text styles</a:t>
            </a:r>
          </a:p>
        </p:txBody>
      </p:sp>
    </p:spTree>
    <p:extLst>
      <p:ext uri="{BB962C8B-B14F-4D97-AF65-F5344CB8AC3E}">
        <p14:creationId xmlns:p14="http://schemas.microsoft.com/office/powerpoint/2010/main" val="22469631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Process Infographic">
    <p:spTree>
      <p:nvGrpSpPr>
        <p:cNvPr id="1" name=""/>
        <p:cNvGrpSpPr/>
        <p:nvPr/>
      </p:nvGrpSpPr>
      <p:grpSpPr>
        <a:xfrm>
          <a:off x="0" y="0"/>
          <a:ext cx="0" cy="0"/>
          <a:chOff x="0" y="0"/>
          <a:chExt cx="0" cy="0"/>
        </a:xfrm>
      </p:grpSpPr>
      <p:sp>
        <p:nvSpPr>
          <p:cNvPr id="46" name="Freeform 70">
            <a:extLst>
              <a:ext uri="{FF2B5EF4-FFF2-40B4-BE49-F238E27FC236}">
                <a16:creationId xmlns:a16="http://schemas.microsoft.com/office/drawing/2014/main" id="{D5EE4931-6768-D7C6-B027-6E2083949137}"/>
              </a:ext>
            </a:extLst>
          </p:cNvPr>
          <p:cNvSpPr>
            <a:spLocks noChangeArrowheads="1"/>
          </p:cNvSpPr>
          <p:nvPr userDrawn="1"/>
        </p:nvSpPr>
        <p:spPr bwMode="auto">
          <a:xfrm>
            <a:off x="9767053" y="2794110"/>
            <a:ext cx="2103795" cy="2592127"/>
          </a:xfrm>
          <a:prstGeom prst="roundRect">
            <a:avLst>
              <a:gd name="adj" fmla="val 4872"/>
            </a:avLst>
          </a:prstGeom>
          <a:solidFill>
            <a:srgbClr val="EE6D26"/>
          </a:solidFill>
          <a:ln>
            <a:noFill/>
          </a:ln>
          <a:effectLst/>
        </p:spPr>
        <p:txBody>
          <a:bodyPr wrap="none" anchor="ctr"/>
          <a:lstStyle/>
          <a:p>
            <a:endParaRPr lang="en-US" sz="900">
              <a:latin typeface="+mn-lt"/>
            </a:endParaRPr>
          </a:p>
        </p:txBody>
      </p:sp>
      <p:sp>
        <p:nvSpPr>
          <p:cNvPr id="45" name="Freeform 70">
            <a:extLst>
              <a:ext uri="{FF2B5EF4-FFF2-40B4-BE49-F238E27FC236}">
                <a16:creationId xmlns:a16="http://schemas.microsoft.com/office/drawing/2014/main" id="{5C7026B2-F8D8-FAB2-1088-B31F96540BE3}"/>
              </a:ext>
            </a:extLst>
          </p:cNvPr>
          <p:cNvSpPr>
            <a:spLocks noChangeArrowheads="1"/>
          </p:cNvSpPr>
          <p:nvPr userDrawn="1"/>
        </p:nvSpPr>
        <p:spPr bwMode="auto">
          <a:xfrm>
            <a:off x="6750804" y="2794110"/>
            <a:ext cx="2103795" cy="2592127"/>
          </a:xfrm>
          <a:prstGeom prst="roundRect">
            <a:avLst>
              <a:gd name="adj" fmla="val 4872"/>
            </a:avLst>
          </a:prstGeom>
          <a:solidFill>
            <a:srgbClr val="3477C2"/>
          </a:solidFill>
          <a:ln>
            <a:noFill/>
          </a:ln>
          <a:effectLst/>
        </p:spPr>
        <p:txBody>
          <a:bodyPr wrap="none" anchor="ctr"/>
          <a:lstStyle/>
          <a:p>
            <a:endParaRPr lang="en-US" sz="900">
              <a:latin typeface="+mn-lt"/>
            </a:endParaRPr>
          </a:p>
        </p:txBody>
      </p:sp>
      <p:sp>
        <p:nvSpPr>
          <p:cNvPr id="44" name="Freeform 70">
            <a:extLst>
              <a:ext uri="{FF2B5EF4-FFF2-40B4-BE49-F238E27FC236}">
                <a16:creationId xmlns:a16="http://schemas.microsoft.com/office/drawing/2014/main" id="{5186F264-49D3-4090-823A-02893CD72C91}"/>
              </a:ext>
            </a:extLst>
          </p:cNvPr>
          <p:cNvSpPr>
            <a:spLocks noChangeArrowheads="1"/>
          </p:cNvSpPr>
          <p:nvPr userDrawn="1"/>
        </p:nvSpPr>
        <p:spPr bwMode="auto">
          <a:xfrm>
            <a:off x="3731250" y="2794110"/>
            <a:ext cx="2103795" cy="2592127"/>
          </a:xfrm>
          <a:prstGeom prst="roundRect">
            <a:avLst>
              <a:gd name="adj" fmla="val 4872"/>
            </a:avLst>
          </a:prstGeom>
          <a:solidFill>
            <a:srgbClr val="ED9F0A"/>
          </a:solidFill>
          <a:ln>
            <a:noFill/>
          </a:ln>
          <a:effectLst/>
        </p:spPr>
        <p:txBody>
          <a:bodyPr wrap="none" anchor="ctr"/>
          <a:lstStyle/>
          <a:p>
            <a:endParaRPr lang="en-US" sz="900">
              <a:latin typeface="+mn-lt"/>
            </a:endParaRPr>
          </a:p>
        </p:txBody>
      </p:sp>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3" name="Freeform 70">
            <a:extLst>
              <a:ext uri="{FF2B5EF4-FFF2-40B4-BE49-F238E27FC236}">
                <a16:creationId xmlns:a16="http://schemas.microsoft.com/office/drawing/2014/main" id="{AC3006C4-BF8C-8B98-57E0-4C75052BF3A9}"/>
              </a:ext>
            </a:extLst>
          </p:cNvPr>
          <p:cNvSpPr>
            <a:spLocks noChangeArrowheads="1"/>
          </p:cNvSpPr>
          <p:nvPr userDrawn="1"/>
        </p:nvSpPr>
        <p:spPr bwMode="auto">
          <a:xfrm>
            <a:off x="717636" y="2794110"/>
            <a:ext cx="2103795" cy="2592127"/>
          </a:xfrm>
          <a:prstGeom prst="roundRect">
            <a:avLst>
              <a:gd name="adj" fmla="val 4872"/>
            </a:avLst>
          </a:prstGeom>
          <a:solidFill>
            <a:srgbClr val="5D910D"/>
          </a:solidFill>
          <a:ln>
            <a:solidFill>
              <a:srgbClr val="EC9F0B"/>
            </a:solidFill>
          </a:ln>
          <a:effectLst/>
        </p:spPr>
        <p:txBody>
          <a:bodyPr wrap="none" anchor="ctr"/>
          <a:lstStyle/>
          <a:p>
            <a:endParaRPr lang="en-US" sz="900">
              <a:latin typeface="+mn-lt"/>
            </a:endParaRPr>
          </a:p>
        </p:txBody>
      </p:sp>
      <p:sp>
        <p:nvSpPr>
          <p:cNvPr id="32" name="Text Placeholder 31">
            <a:extLst>
              <a:ext uri="{FF2B5EF4-FFF2-40B4-BE49-F238E27FC236}">
                <a16:creationId xmlns:a16="http://schemas.microsoft.com/office/drawing/2014/main" id="{1C4BDBAB-14DB-197F-8EA1-A4026CDC500C}"/>
              </a:ext>
            </a:extLst>
          </p:cNvPr>
          <p:cNvSpPr>
            <a:spLocks noGrp="1"/>
          </p:cNvSpPr>
          <p:nvPr>
            <p:ph type="body" sz="quarter" idx="13"/>
          </p:nvPr>
        </p:nvSpPr>
        <p:spPr>
          <a:xfrm>
            <a:off x="830263" y="2892425"/>
            <a:ext cx="1866900" cy="2367638"/>
          </a:xfrm>
        </p:spPr>
        <p:txBody>
          <a:bodyPr/>
          <a:lstStyle>
            <a:lvl1pPr algn="ctr">
              <a:defRPr sz="1400" b="1">
                <a:solidFill>
                  <a:schemeClr val="bg1"/>
                </a:solidFill>
                <a:latin typeface="+mn-lt"/>
              </a:defRPr>
            </a:lvl1pPr>
            <a:lvl2pPr marL="0" indent="0" algn="ctr">
              <a:buNone/>
              <a:defRPr sz="1200">
                <a:solidFill>
                  <a:schemeClr val="bg1"/>
                </a:solidFill>
                <a:latin typeface="+mn-lt"/>
              </a:defRPr>
            </a:lvl2pPr>
            <a:lvl3pPr algn="ctr">
              <a:defRPr/>
            </a:lvl3pPr>
            <a:lvl4pPr algn="ctr">
              <a:defRPr/>
            </a:lvl4pPr>
            <a:lvl5pPr algn="ctr">
              <a:defRPr/>
            </a:lvl5pPr>
          </a:lstStyle>
          <a:p>
            <a:pPr lvl="0"/>
            <a:r>
              <a:rPr lang="en-US"/>
              <a:t>Click to edit Master text styles</a:t>
            </a:r>
          </a:p>
          <a:p>
            <a:pPr lvl="1"/>
            <a:r>
              <a:rPr lang="en-US"/>
              <a:t>Second level</a:t>
            </a:r>
          </a:p>
        </p:txBody>
      </p:sp>
      <p:sp>
        <p:nvSpPr>
          <p:cNvPr id="33" name="Text Placeholder 31">
            <a:extLst>
              <a:ext uri="{FF2B5EF4-FFF2-40B4-BE49-F238E27FC236}">
                <a16:creationId xmlns:a16="http://schemas.microsoft.com/office/drawing/2014/main" id="{C3DFAD5D-F262-E524-900F-B81C0FA826EE}"/>
              </a:ext>
            </a:extLst>
          </p:cNvPr>
          <p:cNvSpPr>
            <a:spLocks noGrp="1"/>
          </p:cNvSpPr>
          <p:nvPr>
            <p:ph type="body" sz="quarter" idx="14"/>
          </p:nvPr>
        </p:nvSpPr>
        <p:spPr>
          <a:xfrm>
            <a:off x="3848324" y="2892425"/>
            <a:ext cx="1866900" cy="2367638"/>
          </a:xfrm>
        </p:spPr>
        <p:txBody>
          <a:bodyPr/>
          <a:lstStyle>
            <a:lvl1pPr algn="ctr">
              <a:defRPr sz="1400" b="1">
                <a:solidFill>
                  <a:schemeClr val="bg1"/>
                </a:solidFill>
                <a:latin typeface="+mn-lt"/>
              </a:defRPr>
            </a:lvl1pPr>
            <a:lvl2pPr marL="0" indent="0" algn="ctr">
              <a:buNone/>
              <a:defRPr sz="1200">
                <a:solidFill>
                  <a:schemeClr val="bg1"/>
                </a:solidFill>
                <a:latin typeface="+mn-lt"/>
              </a:defRPr>
            </a:lvl2pPr>
            <a:lvl3pPr algn="ctr">
              <a:defRPr/>
            </a:lvl3pPr>
            <a:lvl4pPr algn="ctr">
              <a:defRPr/>
            </a:lvl4pPr>
            <a:lvl5pPr algn="ctr">
              <a:defRPr/>
            </a:lvl5pPr>
          </a:lstStyle>
          <a:p>
            <a:pPr lvl="0"/>
            <a:r>
              <a:rPr lang="en-US"/>
              <a:t>Click to edit Master text styles</a:t>
            </a:r>
          </a:p>
          <a:p>
            <a:pPr lvl="1"/>
            <a:r>
              <a:rPr lang="en-US"/>
              <a:t>Second level</a:t>
            </a:r>
          </a:p>
        </p:txBody>
      </p:sp>
      <p:sp>
        <p:nvSpPr>
          <p:cNvPr id="34" name="Text Placeholder 31">
            <a:extLst>
              <a:ext uri="{FF2B5EF4-FFF2-40B4-BE49-F238E27FC236}">
                <a16:creationId xmlns:a16="http://schemas.microsoft.com/office/drawing/2014/main" id="{8F99D252-4EB7-03DB-8C58-53B69DD87611}"/>
              </a:ext>
            </a:extLst>
          </p:cNvPr>
          <p:cNvSpPr>
            <a:spLocks noGrp="1"/>
          </p:cNvSpPr>
          <p:nvPr>
            <p:ph type="body" sz="quarter" idx="15"/>
          </p:nvPr>
        </p:nvSpPr>
        <p:spPr>
          <a:xfrm>
            <a:off x="6869251" y="2892425"/>
            <a:ext cx="1866900" cy="2367638"/>
          </a:xfrm>
        </p:spPr>
        <p:txBody>
          <a:bodyPr/>
          <a:lstStyle>
            <a:lvl1pPr algn="ctr">
              <a:defRPr sz="1400" b="1">
                <a:solidFill>
                  <a:schemeClr val="bg1"/>
                </a:solidFill>
                <a:latin typeface="+mn-lt"/>
              </a:defRPr>
            </a:lvl1pPr>
            <a:lvl2pPr marL="0" indent="0" algn="ctr">
              <a:buNone/>
              <a:defRPr sz="1200">
                <a:solidFill>
                  <a:schemeClr val="bg1"/>
                </a:solidFill>
                <a:latin typeface="+mn-lt"/>
              </a:defRPr>
            </a:lvl2pPr>
            <a:lvl3pPr algn="ctr">
              <a:defRPr/>
            </a:lvl3pPr>
            <a:lvl4pPr algn="ctr">
              <a:defRPr/>
            </a:lvl4pPr>
            <a:lvl5pPr algn="ctr">
              <a:defRPr/>
            </a:lvl5pPr>
          </a:lstStyle>
          <a:p>
            <a:pPr lvl="0"/>
            <a:r>
              <a:rPr lang="en-US"/>
              <a:t>Click to edit Master text styles</a:t>
            </a:r>
          </a:p>
          <a:p>
            <a:pPr lvl="1"/>
            <a:r>
              <a:rPr lang="en-US"/>
              <a:t>Second level</a:t>
            </a:r>
          </a:p>
        </p:txBody>
      </p:sp>
      <p:sp>
        <p:nvSpPr>
          <p:cNvPr id="35" name="Text Placeholder 31">
            <a:extLst>
              <a:ext uri="{FF2B5EF4-FFF2-40B4-BE49-F238E27FC236}">
                <a16:creationId xmlns:a16="http://schemas.microsoft.com/office/drawing/2014/main" id="{A2DE66A0-1FC8-776D-2462-D49E64DC1A70}"/>
              </a:ext>
            </a:extLst>
          </p:cNvPr>
          <p:cNvSpPr>
            <a:spLocks noGrp="1"/>
          </p:cNvSpPr>
          <p:nvPr>
            <p:ph type="body" sz="quarter" idx="16"/>
          </p:nvPr>
        </p:nvSpPr>
        <p:spPr>
          <a:xfrm>
            <a:off x="9901852" y="2892425"/>
            <a:ext cx="1866900" cy="2367638"/>
          </a:xfrm>
        </p:spPr>
        <p:txBody>
          <a:bodyPr/>
          <a:lstStyle>
            <a:lvl1pPr algn="ctr">
              <a:defRPr sz="1400" b="1">
                <a:solidFill>
                  <a:schemeClr val="bg1"/>
                </a:solidFill>
                <a:latin typeface="+mn-lt"/>
              </a:defRPr>
            </a:lvl1pPr>
            <a:lvl2pPr marL="0" indent="0" algn="ctr">
              <a:buNone/>
              <a:defRPr sz="1200">
                <a:solidFill>
                  <a:schemeClr val="bg1"/>
                </a:solidFill>
                <a:latin typeface="+mn-lt"/>
              </a:defRPr>
            </a:lvl2pPr>
            <a:lvl3pPr algn="ctr">
              <a:defRPr/>
            </a:lvl3pPr>
            <a:lvl4pPr algn="ctr">
              <a:defRPr/>
            </a:lvl4pPr>
            <a:lvl5pPr algn="ctr">
              <a:defRPr/>
            </a:lvl5pPr>
          </a:lstStyle>
          <a:p>
            <a:pPr lvl="0"/>
            <a:r>
              <a:rPr lang="en-US"/>
              <a:t>Click to edit Master text styles</a:t>
            </a:r>
          </a:p>
          <a:p>
            <a:pPr lvl="1"/>
            <a:r>
              <a:rPr lang="en-US"/>
              <a:t>Second level</a:t>
            </a:r>
          </a:p>
        </p:txBody>
      </p:sp>
      <p:sp>
        <p:nvSpPr>
          <p:cNvPr id="40" name="Picture Placeholder 36">
            <a:extLst>
              <a:ext uri="{FF2B5EF4-FFF2-40B4-BE49-F238E27FC236}">
                <a16:creationId xmlns:a16="http://schemas.microsoft.com/office/drawing/2014/main" id="{D08A5CBB-3497-CA70-D127-FA55FDAC516B}"/>
              </a:ext>
            </a:extLst>
          </p:cNvPr>
          <p:cNvSpPr>
            <a:spLocks noGrp="1"/>
          </p:cNvSpPr>
          <p:nvPr>
            <p:ph type="pic" sz="quarter" idx="20"/>
          </p:nvPr>
        </p:nvSpPr>
        <p:spPr>
          <a:xfrm>
            <a:off x="10492402" y="1997210"/>
            <a:ext cx="685800" cy="687387"/>
          </a:xfrm>
        </p:spPr>
        <p:txBody>
          <a:bodyPr anchor="ctr" anchorCtr="0"/>
          <a:lstStyle>
            <a:lvl1pPr algn="ctr">
              <a:defRPr sz="1050">
                <a:latin typeface="Gilroy Medium" panose="00000600000000000000" pitchFamily="50" charset="0"/>
              </a:defRPr>
            </a:lvl1pPr>
          </a:lstStyle>
          <a:p>
            <a:r>
              <a:rPr lang="en-US"/>
              <a:t>Click icon to add picture</a:t>
            </a:r>
          </a:p>
        </p:txBody>
      </p:sp>
      <p:cxnSp>
        <p:nvCxnSpPr>
          <p:cNvPr id="50" name="Connector: Elbow 49">
            <a:extLst>
              <a:ext uri="{FF2B5EF4-FFF2-40B4-BE49-F238E27FC236}">
                <a16:creationId xmlns:a16="http://schemas.microsoft.com/office/drawing/2014/main" id="{29B0CE01-1AEF-7DC2-5A09-00BFA065DFED}"/>
              </a:ext>
            </a:extLst>
          </p:cNvPr>
          <p:cNvCxnSpPr>
            <a:cxnSpLocks/>
          </p:cNvCxnSpPr>
          <p:nvPr userDrawn="1"/>
        </p:nvCxnSpPr>
        <p:spPr>
          <a:xfrm rot="16200000" flipV="1">
            <a:off x="6282073" y="-2841222"/>
            <a:ext cx="12700" cy="9049417"/>
          </a:xfrm>
          <a:prstGeom prst="bentConnector3">
            <a:avLst>
              <a:gd name="adj1" fmla="val 1800000"/>
            </a:avLst>
          </a:prstGeom>
          <a:ln w="22225">
            <a:solidFill>
              <a:srgbClr val="02355A"/>
            </a:solidFill>
            <a:headEnd type="oval" w="lg" len="lg"/>
            <a:tailEnd type="triangle"/>
          </a:ln>
        </p:spPr>
        <p:style>
          <a:lnRef idx="1">
            <a:schemeClr val="accent1"/>
          </a:lnRef>
          <a:fillRef idx="0">
            <a:schemeClr val="accent1"/>
          </a:fillRef>
          <a:effectRef idx="0">
            <a:schemeClr val="accent1"/>
          </a:effectRef>
          <a:fontRef idx="minor">
            <a:schemeClr val="tx1"/>
          </a:fontRef>
        </p:style>
      </p:cxnSp>
      <p:cxnSp>
        <p:nvCxnSpPr>
          <p:cNvPr id="55" name="Connector: Elbow 54">
            <a:extLst>
              <a:ext uri="{FF2B5EF4-FFF2-40B4-BE49-F238E27FC236}">
                <a16:creationId xmlns:a16="http://schemas.microsoft.com/office/drawing/2014/main" id="{058BB28F-B3C4-241F-51D9-6B9A6C5D832E}"/>
              </a:ext>
            </a:extLst>
          </p:cNvPr>
          <p:cNvCxnSpPr>
            <a:cxnSpLocks/>
          </p:cNvCxnSpPr>
          <p:nvPr userDrawn="1"/>
        </p:nvCxnSpPr>
        <p:spPr>
          <a:xfrm rot="16200000" flipH="1">
            <a:off x="6294244" y="1124443"/>
            <a:ext cx="12700" cy="9049417"/>
          </a:xfrm>
          <a:prstGeom prst="bentConnector3">
            <a:avLst>
              <a:gd name="adj1" fmla="val 2769236"/>
            </a:avLst>
          </a:prstGeom>
          <a:ln w="22225" cap="rnd">
            <a:solidFill>
              <a:srgbClr val="02355A"/>
            </a:solidFill>
            <a:headEnd type="oval" w="lg" len="lg"/>
            <a:tailEnd type="triangle"/>
          </a:ln>
        </p:spPr>
        <p:style>
          <a:lnRef idx="1">
            <a:schemeClr val="accent1"/>
          </a:lnRef>
          <a:fillRef idx="0">
            <a:schemeClr val="accent1"/>
          </a:fillRef>
          <a:effectRef idx="0">
            <a:schemeClr val="accent1"/>
          </a:effectRef>
          <a:fontRef idx="minor">
            <a:schemeClr val="tx1"/>
          </a:fontRef>
        </p:style>
      </p:cxnSp>
      <p:sp>
        <p:nvSpPr>
          <p:cNvPr id="8" name="Picture Placeholder 36">
            <a:extLst>
              <a:ext uri="{FF2B5EF4-FFF2-40B4-BE49-F238E27FC236}">
                <a16:creationId xmlns:a16="http://schemas.microsoft.com/office/drawing/2014/main" id="{9713158F-8810-66D4-768E-CBBC238CE34A}"/>
              </a:ext>
            </a:extLst>
          </p:cNvPr>
          <p:cNvSpPr>
            <a:spLocks noGrp="1"/>
          </p:cNvSpPr>
          <p:nvPr>
            <p:ph type="pic" sz="quarter" idx="21"/>
          </p:nvPr>
        </p:nvSpPr>
        <p:spPr>
          <a:xfrm>
            <a:off x="7467848" y="1997210"/>
            <a:ext cx="685800" cy="687387"/>
          </a:xfrm>
        </p:spPr>
        <p:txBody>
          <a:bodyPr anchor="ctr" anchorCtr="0"/>
          <a:lstStyle>
            <a:lvl1pPr algn="ctr">
              <a:defRPr sz="1050">
                <a:latin typeface="Gilroy Medium" panose="00000600000000000000" pitchFamily="50" charset="0"/>
              </a:defRPr>
            </a:lvl1pPr>
          </a:lstStyle>
          <a:p>
            <a:r>
              <a:rPr lang="en-US"/>
              <a:t>Click icon to add picture</a:t>
            </a:r>
          </a:p>
        </p:txBody>
      </p:sp>
      <p:sp>
        <p:nvSpPr>
          <p:cNvPr id="10" name="Picture Placeholder 36">
            <a:extLst>
              <a:ext uri="{FF2B5EF4-FFF2-40B4-BE49-F238E27FC236}">
                <a16:creationId xmlns:a16="http://schemas.microsoft.com/office/drawing/2014/main" id="{2396E205-D7EC-5B8B-C662-D776223185C6}"/>
              </a:ext>
            </a:extLst>
          </p:cNvPr>
          <p:cNvSpPr>
            <a:spLocks noGrp="1"/>
          </p:cNvSpPr>
          <p:nvPr>
            <p:ph type="pic" sz="quarter" idx="22"/>
          </p:nvPr>
        </p:nvSpPr>
        <p:spPr>
          <a:xfrm>
            <a:off x="4457362" y="1997210"/>
            <a:ext cx="685800" cy="687387"/>
          </a:xfrm>
        </p:spPr>
        <p:txBody>
          <a:bodyPr anchor="ctr" anchorCtr="0"/>
          <a:lstStyle>
            <a:lvl1pPr algn="ctr">
              <a:defRPr sz="1050">
                <a:latin typeface="Gilroy Medium" panose="00000600000000000000" pitchFamily="50" charset="0"/>
              </a:defRPr>
            </a:lvl1pPr>
          </a:lstStyle>
          <a:p>
            <a:r>
              <a:rPr lang="en-US"/>
              <a:t>Click icon to add picture</a:t>
            </a:r>
          </a:p>
        </p:txBody>
      </p:sp>
      <p:sp>
        <p:nvSpPr>
          <p:cNvPr id="12" name="Picture Placeholder 36">
            <a:extLst>
              <a:ext uri="{FF2B5EF4-FFF2-40B4-BE49-F238E27FC236}">
                <a16:creationId xmlns:a16="http://schemas.microsoft.com/office/drawing/2014/main" id="{292F6024-F61C-4204-37DB-DAD42342B0FF}"/>
              </a:ext>
            </a:extLst>
          </p:cNvPr>
          <p:cNvSpPr>
            <a:spLocks noGrp="1"/>
          </p:cNvSpPr>
          <p:nvPr>
            <p:ph type="pic" sz="quarter" idx="23"/>
          </p:nvPr>
        </p:nvSpPr>
        <p:spPr>
          <a:xfrm>
            <a:off x="1432808" y="1997210"/>
            <a:ext cx="685800" cy="687387"/>
          </a:xfrm>
        </p:spPr>
        <p:txBody>
          <a:bodyPr anchor="ctr" anchorCtr="0"/>
          <a:lstStyle>
            <a:lvl1pPr algn="ctr">
              <a:defRPr sz="1050">
                <a:latin typeface="Gilroy Medium" panose="00000600000000000000" pitchFamily="50" charset="0"/>
              </a:defRPr>
            </a:lvl1pPr>
          </a:lstStyle>
          <a:p>
            <a:r>
              <a:rPr lang="en-US"/>
              <a:t>Click icon to add picture</a:t>
            </a:r>
          </a:p>
        </p:txBody>
      </p:sp>
      <p:sp>
        <p:nvSpPr>
          <p:cNvPr id="13" name="Text Placeholder 12">
            <a:extLst>
              <a:ext uri="{FF2B5EF4-FFF2-40B4-BE49-F238E27FC236}">
                <a16:creationId xmlns:a16="http://schemas.microsoft.com/office/drawing/2014/main" id="{38BF3F9C-F0C7-4109-DB00-AF74113D61B4}"/>
              </a:ext>
            </a:extLst>
          </p:cNvPr>
          <p:cNvSpPr>
            <a:spLocks noGrp="1"/>
          </p:cNvSpPr>
          <p:nvPr>
            <p:ph type="body" sz="quarter" idx="24"/>
          </p:nvPr>
        </p:nvSpPr>
        <p:spPr>
          <a:xfrm>
            <a:off x="670898" y="1993900"/>
            <a:ext cx="685800" cy="687388"/>
          </a:xfrm>
        </p:spPr>
        <p:txBody>
          <a:bodyPr anchor="ctr" anchorCtr="0"/>
          <a:lstStyle>
            <a:lvl1pPr algn="r">
              <a:defRPr lang="en-US" sz="3800" b="0" kern="1200" spc="-145" dirty="0" smtClean="0">
                <a:solidFill>
                  <a:srgbClr val="5D910D"/>
                </a:solidFill>
                <a:latin typeface="+mj-lt"/>
                <a:ea typeface="+mn-ea"/>
                <a:cs typeface="+mn-cs"/>
              </a:defRPr>
            </a:lvl1pPr>
          </a:lstStyle>
          <a:p>
            <a:pPr lvl="0"/>
            <a:r>
              <a:rPr lang="en-US"/>
              <a:t>Click to edit Master text styles</a:t>
            </a:r>
          </a:p>
        </p:txBody>
      </p:sp>
      <p:sp>
        <p:nvSpPr>
          <p:cNvPr id="14" name="Text Placeholder 12">
            <a:extLst>
              <a:ext uri="{FF2B5EF4-FFF2-40B4-BE49-F238E27FC236}">
                <a16:creationId xmlns:a16="http://schemas.microsoft.com/office/drawing/2014/main" id="{8D37CBEA-5986-8685-64C5-183A3630D19A}"/>
              </a:ext>
            </a:extLst>
          </p:cNvPr>
          <p:cNvSpPr>
            <a:spLocks noGrp="1"/>
          </p:cNvSpPr>
          <p:nvPr>
            <p:ph type="body" sz="quarter" idx="25"/>
          </p:nvPr>
        </p:nvSpPr>
        <p:spPr>
          <a:xfrm>
            <a:off x="3695452" y="1993900"/>
            <a:ext cx="685800" cy="687388"/>
          </a:xfrm>
        </p:spPr>
        <p:txBody>
          <a:bodyPr anchor="ctr" anchorCtr="0"/>
          <a:lstStyle>
            <a:lvl1pPr algn="r">
              <a:defRPr lang="en-US" sz="3800" b="0" kern="1200" spc="-145" dirty="0" smtClean="0">
                <a:solidFill>
                  <a:srgbClr val="ED9F0A"/>
                </a:solidFill>
                <a:latin typeface="+mj-lt"/>
                <a:ea typeface="+mn-ea"/>
                <a:cs typeface="+mn-cs"/>
              </a:defRPr>
            </a:lvl1pPr>
          </a:lstStyle>
          <a:p>
            <a:pPr lvl="0"/>
            <a:r>
              <a:rPr lang="en-US"/>
              <a:t>Click to edit Master text styles</a:t>
            </a:r>
          </a:p>
        </p:txBody>
      </p:sp>
      <p:sp>
        <p:nvSpPr>
          <p:cNvPr id="15" name="Text Placeholder 12">
            <a:extLst>
              <a:ext uri="{FF2B5EF4-FFF2-40B4-BE49-F238E27FC236}">
                <a16:creationId xmlns:a16="http://schemas.microsoft.com/office/drawing/2014/main" id="{0075EE09-9833-7B6A-B2A7-B69759074A10}"/>
              </a:ext>
            </a:extLst>
          </p:cNvPr>
          <p:cNvSpPr>
            <a:spLocks noGrp="1"/>
          </p:cNvSpPr>
          <p:nvPr>
            <p:ph type="body" sz="quarter" idx="26"/>
          </p:nvPr>
        </p:nvSpPr>
        <p:spPr>
          <a:xfrm>
            <a:off x="6720006" y="1993900"/>
            <a:ext cx="685800" cy="687388"/>
          </a:xfrm>
        </p:spPr>
        <p:txBody>
          <a:bodyPr anchor="ctr" anchorCtr="0"/>
          <a:lstStyle>
            <a:lvl1pPr marL="0" algn="r" defTabSz="457200" rtl="0" eaLnBrk="1" latinLnBrk="0" hangingPunct="1">
              <a:defRPr lang="en-US" sz="3800" b="0" kern="1200" spc="-145" dirty="0" smtClean="0">
                <a:solidFill>
                  <a:srgbClr val="3476C2"/>
                </a:solidFill>
                <a:latin typeface="+mj-lt"/>
                <a:ea typeface="+mn-ea"/>
                <a:cs typeface="+mn-cs"/>
              </a:defRPr>
            </a:lvl1pPr>
          </a:lstStyle>
          <a:p>
            <a:pPr lvl="0"/>
            <a:r>
              <a:rPr lang="en-US"/>
              <a:t>Click to edit Master text styles</a:t>
            </a:r>
          </a:p>
        </p:txBody>
      </p:sp>
      <p:sp>
        <p:nvSpPr>
          <p:cNvPr id="16" name="Text Placeholder 12">
            <a:extLst>
              <a:ext uri="{FF2B5EF4-FFF2-40B4-BE49-F238E27FC236}">
                <a16:creationId xmlns:a16="http://schemas.microsoft.com/office/drawing/2014/main" id="{7D74A55F-30E7-13F2-182C-700DAD28FC09}"/>
              </a:ext>
            </a:extLst>
          </p:cNvPr>
          <p:cNvSpPr>
            <a:spLocks noGrp="1"/>
          </p:cNvSpPr>
          <p:nvPr>
            <p:ph type="body" sz="quarter" idx="27"/>
          </p:nvPr>
        </p:nvSpPr>
        <p:spPr>
          <a:xfrm>
            <a:off x="9730492" y="1993900"/>
            <a:ext cx="685800" cy="687388"/>
          </a:xfrm>
        </p:spPr>
        <p:txBody>
          <a:bodyPr anchor="ctr" anchorCtr="0"/>
          <a:lstStyle>
            <a:lvl1pPr marL="0" algn="r" defTabSz="457200" rtl="0" eaLnBrk="1" latinLnBrk="0" hangingPunct="1">
              <a:defRPr lang="en-US" sz="3800" b="0" kern="1200" spc="-145" dirty="0" smtClean="0">
                <a:solidFill>
                  <a:srgbClr val="EE6C26"/>
                </a:solidFill>
                <a:latin typeface="+mj-lt"/>
                <a:ea typeface="+mn-ea"/>
                <a:cs typeface="+mn-cs"/>
              </a:defRPr>
            </a:lvl1pPr>
          </a:lstStyle>
          <a:p>
            <a:pPr lvl="0"/>
            <a:r>
              <a:rPr lang="en-US"/>
              <a:t>Click to edit Master text styles</a:t>
            </a:r>
          </a:p>
        </p:txBody>
      </p:sp>
      <p:sp>
        <p:nvSpPr>
          <p:cNvPr id="4" name="TextBox 3">
            <a:extLst>
              <a:ext uri="{FF2B5EF4-FFF2-40B4-BE49-F238E27FC236}">
                <a16:creationId xmlns:a16="http://schemas.microsoft.com/office/drawing/2014/main" id="{39C5FE2C-6563-2395-ECAC-48A9F9F30DCE}"/>
              </a:ext>
            </a:extLst>
          </p:cNvPr>
          <p:cNvSpPr txBox="1"/>
          <p:nvPr userDrawn="1"/>
        </p:nvSpPr>
        <p:spPr>
          <a:xfrm>
            <a:off x="766119" y="6586151"/>
            <a:ext cx="0" cy="0"/>
          </a:xfrm>
          <a:prstGeom prst="rect">
            <a:avLst/>
          </a:prstGeom>
          <a:noFill/>
        </p:spPr>
        <p:txBody>
          <a:bodyPr wrap="none" lIns="0" tIns="0" rIns="0" bIns="0" rtlCol="0">
            <a:noAutofit/>
          </a:bodyPr>
          <a:lstStyle/>
          <a:p>
            <a:pPr algn="l"/>
            <a:endParaRPr lang="en-US" sz="1600" err="1">
              <a:solidFill>
                <a:schemeClr val="tx2"/>
              </a:solidFill>
            </a:endParaRPr>
          </a:p>
        </p:txBody>
      </p:sp>
    </p:spTree>
    <p:extLst>
      <p:ext uri="{BB962C8B-B14F-4D97-AF65-F5344CB8AC3E}">
        <p14:creationId xmlns:p14="http://schemas.microsoft.com/office/powerpoint/2010/main" val="423650488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3 Charts + Copy - Drinks">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solidFill>
                  <a:srgbClr val="2B660F"/>
                </a:solidFill>
                <a:latin typeface="+mn-lt"/>
              </a:defRPr>
            </a:lvl1pPr>
          </a:lstStyle>
          <a:p>
            <a:endParaRPr lang="en-US"/>
          </a:p>
        </p:txBody>
      </p:sp>
      <p:sp>
        <p:nvSpPr>
          <p:cNvPr id="8" name="Chart Placeholder 10">
            <a:extLst>
              <a:ext uri="{FF2B5EF4-FFF2-40B4-BE49-F238E27FC236}">
                <a16:creationId xmlns:a16="http://schemas.microsoft.com/office/drawing/2014/main" id="{36135DED-36D8-99A2-BEEE-C339F63E6A0A}"/>
              </a:ext>
            </a:extLst>
          </p:cNvPr>
          <p:cNvSpPr>
            <a:spLocks noGrp="1"/>
          </p:cNvSpPr>
          <p:nvPr>
            <p:ph type="chart" sz="quarter" idx="49"/>
          </p:nvPr>
        </p:nvSpPr>
        <p:spPr>
          <a:xfrm>
            <a:off x="304796" y="1219201"/>
            <a:ext cx="3657595" cy="3200400"/>
          </a:xfrm>
          <a:noFill/>
        </p:spPr>
        <p:txBody>
          <a:bodyPr/>
          <a:lstStyle>
            <a:lvl1pPr>
              <a:defRPr>
                <a:solidFill>
                  <a:srgbClr val="2B660F"/>
                </a:solidFill>
                <a:latin typeface="+mn-lt"/>
              </a:defRPr>
            </a:lvl1pPr>
          </a:lstStyle>
          <a:p>
            <a:r>
              <a:rPr lang="en-US"/>
              <a:t>Click icon to add chart</a:t>
            </a:r>
          </a:p>
        </p:txBody>
      </p:sp>
      <p:sp>
        <p:nvSpPr>
          <p:cNvPr id="12" name="Text Placeholder 11">
            <a:extLst>
              <a:ext uri="{FF2B5EF4-FFF2-40B4-BE49-F238E27FC236}">
                <a16:creationId xmlns:a16="http://schemas.microsoft.com/office/drawing/2014/main" id="{C7C648F1-B735-FA9C-BE4E-ED579776AE47}"/>
              </a:ext>
            </a:extLst>
          </p:cNvPr>
          <p:cNvSpPr>
            <a:spLocks noGrp="1"/>
          </p:cNvSpPr>
          <p:nvPr>
            <p:ph type="body" sz="quarter" idx="50"/>
          </p:nvPr>
        </p:nvSpPr>
        <p:spPr>
          <a:xfrm>
            <a:off x="304800" y="4419601"/>
            <a:ext cx="3657584" cy="1349374"/>
          </a:xfrm>
          <a:solidFill>
            <a:srgbClr val="5D910D"/>
          </a:solidFill>
        </p:spPr>
        <p:txBody>
          <a:bodyPr lIns="182880" tIns="182880" rIns="91440"/>
          <a:lstStyle>
            <a:lvl1pPr>
              <a:buClr>
                <a:schemeClr val="bg1"/>
              </a:buClr>
              <a:defRPr sz="1400">
                <a:solidFill>
                  <a:schemeClr val="bg1"/>
                </a:solidFill>
                <a:latin typeface="+mn-lt"/>
              </a:defRPr>
            </a:lvl1pPr>
            <a:lvl2pPr>
              <a:buClr>
                <a:schemeClr val="bg1"/>
              </a:buClr>
              <a:defRPr sz="1200">
                <a:solidFill>
                  <a:schemeClr val="bg1"/>
                </a:solidFill>
                <a:latin typeface="+mn-lt"/>
              </a:defRPr>
            </a:lvl2pPr>
            <a:lvl3pPr>
              <a:buClr>
                <a:schemeClr val="bg1"/>
              </a:buClr>
              <a:defRPr sz="1100">
                <a:solidFill>
                  <a:schemeClr val="bg1"/>
                </a:solidFill>
                <a:latin typeface="+mn-lt"/>
              </a:defRPr>
            </a:lvl3pPr>
            <a:lvl4pPr>
              <a:defRPr sz="105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3" name="Text Placeholder 11">
            <a:extLst>
              <a:ext uri="{FF2B5EF4-FFF2-40B4-BE49-F238E27FC236}">
                <a16:creationId xmlns:a16="http://schemas.microsoft.com/office/drawing/2014/main" id="{391085A7-EBBF-EF8B-5149-D4D78AF6BD74}"/>
              </a:ext>
            </a:extLst>
          </p:cNvPr>
          <p:cNvSpPr>
            <a:spLocks noGrp="1"/>
          </p:cNvSpPr>
          <p:nvPr>
            <p:ph type="body" sz="quarter" idx="51"/>
          </p:nvPr>
        </p:nvSpPr>
        <p:spPr>
          <a:xfrm>
            <a:off x="4267186" y="4419601"/>
            <a:ext cx="3657613" cy="1349374"/>
          </a:xfrm>
          <a:solidFill>
            <a:srgbClr val="5D910D"/>
          </a:solidFill>
        </p:spPr>
        <p:txBody>
          <a:bodyPr lIns="182880" tIns="182880" rIns="91440"/>
          <a:lstStyle>
            <a:lvl1pPr>
              <a:buClr>
                <a:schemeClr val="bg1"/>
              </a:buClr>
              <a:defRPr sz="1400">
                <a:solidFill>
                  <a:schemeClr val="bg1"/>
                </a:solidFill>
                <a:latin typeface="+mn-lt"/>
              </a:defRPr>
            </a:lvl1pPr>
            <a:lvl2pPr>
              <a:buClr>
                <a:schemeClr val="bg1"/>
              </a:buClr>
              <a:defRPr sz="1200">
                <a:solidFill>
                  <a:schemeClr val="bg1"/>
                </a:solidFill>
                <a:latin typeface="+mn-lt"/>
              </a:defRPr>
            </a:lvl2pPr>
            <a:lvl3pPr>
              <a:buClr>
                <a:schemeClr val="bg1"/>
              </a:buClr>
              <a:defRPr sz="1100">
                <a:solidFill>
                  <a:schemeClr val="bg1"/>
                </a:solidFill>
                <a:latin typeface="+mn-lt"/>
              </a:defRPr>
            </a:lvl3pPr>
            <a:lvl4pPr>
              <a:defRPr sz="105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4" name="Text Placeholder 11">
            <a:extLst>
              <a:ext uri="{FF2B5EF4-FFF2-40B4-BE49-F238E27FC236}">
                <a16:creationId xmlns:a16="http://schemas.microsoft.com/office/drawing/2014/main" id="{FCCF2C88-E784-B887-29C6-C86ABDAE698A}"/>
              </a:ext>
            </a:extLst>
          </p:cNvPr>
          <p:cNvSpPr>
            <a:spLocks noGrp="1"/>
          </p:cNvSpPr>
          <p:nvPr>
            <p:ph type="body" sz="quarter" idx="52"/>
          </p:nvPr>
        </p:nvSpPr>
        <p:spPr>
          <a:xfrm>
            <a:off x="8229600" y="4419601"/>
            <a:ext cx="3657595" cy="1349374"/>
          </a:xfrm>
          <a:solidFill>
            <a:srgbClr val="5D910D"/>
          </a:solidFill>
        </p:spPr>
        <p:txBody>
          <a:bodyPr lIns="182880" tIns="182880" rIns="91440"/>
          <a:lstStyle>
            <a:lvl1pPr>
              <a:buClr>
                <a:schemeClr val="bg1"/>
              </a:buClr>
              <a:defRPr sz="1400">
                <a:solidFill>
                  <a:schemeClr val="bg1"/>
                </a:solidFill>
                <a:latin typeface="+mn-lt"/>
              </a:defRPr>
            </a:lvl1pPr>
            <a:lvl2pPr>
              <a:buClr>
                <a:schemeClr val="bg1"/>
              </a:buClr>
              <a:defRPr sz="1200">
                <a:solidFill>
                  <a:schemeClr val="bg1"/>
                </a:solidFill>
                <a:latin typeface="+mn-lt"/>
              </a:defRPr>
            </a:lvl2pPr>
            <a:lvl3pPr>
              <a:buClr>
                <a:schemeClr val="bg1"/>
              </a:buClr>
              <a:defRPr sz="1100">
                <a:solidFill>
                  <a:schemeClr val="bg1"/>
                </a:solidFill>
                <a:latin typeface="+mn-lt"/>
              </a:defRPr>
            </a:lvl3pPr>
            <a:lvl4pPr>
              <a:defRPr sz="105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9" name="Chart Placeholder 10">
            <a:extLst>
              <a:ext uri="{FF2B5EF4-FFF2-40B4-BE49-F238E27FC236}">
                <a16:creationId xmlns:a16="http://schemas.microsoft.com/office/drawing/2014/main" id="{26CFC927-54B7-C5B7-E60C-38D6EE901D32}"/>
              </a:ext>
            </a:extLst>
          </p:cNvPr>
          <p:cNvSpPr>
            <a:spLocks noGrp="1"/>
          </p:cNvSpPr>
          <p:nvPr>
            <p:ph type="chart" sz="quarter" idx="53"/>
          </p:nvPr>
        </p:nvSpPr>
        <p:spPr>
          <a:xfrm>
            <a:off x="4258242" y="1219201"/>
            <a:ext cx="3657595" cy="3200400"/>
          </a:xfrm>
          <a:noFill/>
        </p:spPr>
        <p:txBody>
          <a:bodyPr/>
          <a:lstStyle>
            <a:lvl1pPr>
              <a:defRPr>
                <a:solidFill>
                  <a:srgbClr val="2B660F"/>
                </a:solidFill>
                <a:latin typeface="+mn-lt"/>
              </a:defRPr>
            </a:lvl1pPr>
          </a:lstStyle>
          <a:p>
            <a:r>
              <a:rPr lang="en-US"/>
              <a:t>Click icon to add chart</a:t>
            </a:r>
          </a:p>
        </p:txBody>
      </p:sp>
      <p:sp>
        <p:nvSpPr>
          <p:cNvPr id="20" name="Chart Placeholder 10">
            <a:extLst>
              <a:ext uri="{FF2B5EF4-FFF2-40B4-BE49-F238E27FC236}">
                <a16:creationId xmlns:a16="http://schemas.microsoft.com/office/drawing/2014/main" id="{E65CED6F-0B77-30C6-E22C-B8883C7FCB67}"/>
              </a:ext>
            </a:extLst>
          </p:cNvPr>
          <p:cNvSpPr>
            <a:spLocks noGrp="1"/>
          </p:cNvSpPr>
          <p:nvPr>
            <p:ph type="chart" sz="quarter" idx="54"/>
          </p:nvPr>
        </p:nvSpPr>
        <p:spPr>
          <a:xfrm>
            <a:off x="8229600" y="1219201"/>
            <a:ext cx="3657595" cy="3200400"/>
          </a:xfrm>
          <a:noFill/>
        </p:spPr>
        <p:txBody>
          <a:bodyPr/>
          <a:lstStyle>
            <a:lvl1pPr>
              <a:defRPr>
                <a:solidFill>
                  <a:srgbClr val="2B660F"/>
                </a:solidFill>
                <a:latin typeface="+mn-lt"/>
              </a:defRPr>
            </a:lvl1pPr>
          </a:lstStyle>
          <a:p>
            <a:r>
              <a:rPr lang="en-US"/>
              <a:t>Click icon to add chart</a:t>
            </a:r>
          </a:p>
        </p:txBody>
      </p:sp>
      <p:sp>
        <p:nvSpPr>
          <p:cNvPr id="3" name="Text Placeholder 3">
            <a:extLst>
              <a:ext uri="{FF2B5EF4-FFF2-40B4-BE49-F238E27FC236}">
                <a16:creationId xmlns:a16="http://schemas.microsoft.com/office/drawing/2014/main" id="{2CAB205B-7C1F-D7A8-3195-63BC129638A1}"/>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4" name="Title 1">
            <a:extLst>
              <a:ext uri="{FF2B5EF4-FFF2-40B4-BE49-F238E27FC236}">
                <a16:creationId xmlns:a16="http://schemas.microsoft.com/office/drawing/2014/main" id="{5CB2AD6C-5A9B-8507-463D-FF55573449FA}"/>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Tree>
    <p:extLst>
      <p:ext uri="{BB962C8B-B14F-4D97-AF65-F5344CB8AC3E}">
        <p14:creationId xmlns:p14="http://schemas.microsoft.com/office/powerpoint/2010/main" val="319861952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4 Content - Dri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4" name="Text Placeholder 3">
            <a:extLst>
              <a:ext uri="{FF2B5EF4-FFF2-40B4-BE49-F238E27FC236}">
                <a16:creationId xmlns:a16="http://schemas.microsoft.com/office/drawing/2014/main" id="{C42026F0-9A71-4943-65F5-E58B0C965B16}"/>
              </a:ext>
            </a:extLst>
          </p:cNvPr>
          <p:cNvSpPr>
            <a:spLocks noGrp="1"/>
          </p:cNvSpPr>
          <p:nvPr>
            <p:ph type="body" sz="quarter" idx="13"/>
          </p:nvPr>
        </p:nvSpPr>
        <p:spPr>
          <a:xfrm>
            <a:off x="304800" y="1219200"/>
            <a:ext cx="2667000" cy="4419599"/>
          </a:xfrm>
          <a:prstGeom prst="roundRect">
            <a:avLst>
              <a:gd name="adj" fmla="val 3771"/>
            </a:avLst>
          </a:prstGeom>
          <a:solidFill>
            <a:srgbClr val="3680CE"/>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13" name="Text Placeholder 12">
            <a:extLst>
              <a:ext uri="{FF2B5EF4-FFF2-40B4-BE49-F238E27FC236}">
                <a16:creationId xmlns:a16="http://schemas.microsoft.com/office/drawing/2014/main" id="{10F67654-CF18-C3B4-4680-991D50FC0D27}"/>
              </a:ext>
            </a:extLst>
          </p:cNvPr>
          <p:cNvSpPr>
            <a:spLocks noGrp="1"/>
          </p:cNvSpPr>
          <p:nvPr>
            <p:ph type="body" sz="quarter" idx="14"/>
          </p:nvPr>
        </p:nvSpPr>
        <p:spPr>
          <a:xfrm>
            <a:off x="304800" y="2174875"/>
            <a:ext cx="2667000" cy="3463925"/>
          </a:xfrm>
        </p:spPr>
        <p:txBody>
          <a:bodyPr lIns="137160" rIns="137160"/>
          <a:lstStyle>
            <a:lvl1pPr>
              <a:buClr>
                <a:srgbClr val="A6CBF0"/>
              </a:buClr>
              <a:defRPr sz="1400">
                <a:solidFill>
                  <a:schemeClr val="bg1"/>
                </a:solidFill>
                <a:latin typeface="+mn-lt"/>
              </a:defRPr>
            </a:lvl1pPr>
            <a:lvl2pPr>
              <a:buClr>
                <a:srgbClr val="A6CBF0"/>
              </a:buClr>
              <a:defRPr sz="1200">
                <a:solidFill>
                  <a:schemeClr val="bg1"/>
                </a:solidFill>
                <a:latin typeface="+mn-lt"/>
              </a:defRPr>
            </a:lvl2pPr>
            <a:lvl3pPr>
              <a:buClr>
                <a:srgbClr val="A6CBF0"/>
              </a:buClr>
              <a:defRPr sz="1100">
                <a:solidFill>
                  <a:schemeClr val="bg1"/>
                </a:solidFill>
                <a:latin typeface="+mn-lt"/>
              </a:defRPr>
            </a:lvl3pPr>
            <a:lvl4pPr>
              <a:buClr>
                <a:srgbClr val="A6CBF0"/>
              </a:buClr>
              <a:defRPr sz="1050">
                <a:solidFill>
                  <a:schemeClr val="bg1"/>
                </a:solidFill>
                <a:latin typeface="+mn-lt"/>
              </a:defRPr>
            </a:lvl4pPr>
            <a:lvl5pPr>
              <a:buClr>
                <a:srgbClr val="A6CBF0"/>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3">
            <a:extLst>
              <a:ext uri="{FF2B5EF4-FFF2-40B4-BE49-F238E27FC236}">
                <a16:creationId xmlns:a16="http://schemas.microsoft.com/office/drawing/2014/main" id="{284C1C78-E80E-CE37-55BF-58BA7EFEC2B0}"/>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7" name="Title 1">
            <a:extLst>
              <a:ext uri="{FF2B5EF4-FFF2-40B4-BE49-F238E27FC236}">
                <a16:creationId xmlns:a16="http://schemas.microsoft.com/office/drawing/2014/main" id="{33F3F8FA-B30E-7AC5-CF2D-2A2C4C6FC902}"/>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12" name="Text Placeholder 3">
            <a:extLst>
              <a:ext uri="{FF2B5EF4-FFF2-40B4-BE49-F238E27FC236}">
                <a16:creationId xmlns:a16="http://schemas.microsoft.com/office/drawing/2014/main" id="{13137B60-E4D6-4FD2-452F-AD9D3FECC746}"/>
              </a:ext>
            </a:extLst>
          </p:cNvPr>
          <p:cNvSpPr>
            <a:spLocks noGrp="1"/>
          </p:cNvSpPr>
          <p:nvPr>
            <p:ph type="body" sz="quarter" idx="21"/>
          </p:nvPr>
        </p:nvSpPr>
        <p:spPr>
          <a:xfrm>
            <a:off x="3276600" y="1219200"/>
            <a:ext cx="2667000" cy="4419600"/>
          </a:xfrm>
          <a:prstGeom prst="roundRect">
            <a:avLst>
              <a:gd name="adj" fmla="val 3771"/>
            </a:avLst>
          </a:prstGeom>
          <a:solidFill>
            <a:srgbClr val="3680CE"/>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0" name="Text Placeholder 12">
            <a:extLst>
              <a:ext uri="{FF2B5EF4-FFF2-40B4-BE49-F238E27FC236}">
                <a16:creationId xmlns:a16="http://schemas.microsoft.com/office/drawing/2014/main" id="{2030FF7A-E0AE-C652-5648-E29D0838184E}"/>
              </a:ext>
            </a:extLst>
          </p:cNvPr>
          <p:cNvSpPr>
            <a:spLocks noGrp="1"/>
          </p:cNvSpPr>
          <p:nvPr>
            <p:ph type="body" sz="quarter" idx="22"/>
          </p:nvPr>
        </p:nvSpPr>
        <p:spPr>
          <a:xfrm>
            <a:off x="3276600" y="2174875"/>
            <a:ext cx="2667000" cy="3463925"/>
          </a:xfrm>
        </p:spPr>
        <p:txBody>
          <a:bodyPr lIns="137160" rIns="137160"/>
          <a:lstStyle>
            <a:lvl1pPr>
              <a:buClr>
                <a:srgbClr val="A6CBF0"/>
              </a:buClr>
              <a:defRPr sz="1400">
                <a:solidFill>
                  <a:schemeClr val="bg1"/>
                </a:solidFill>
                <a:latin typeface="+mn-lt"/>
              </a:defRPr>
            </a:lvl1pPr>
            <a:lvl2pPr>
              <a:buClr>
                <a:srgbClr val="A6CBF0"/>
              </a:buClr>
              <a:defRPr sz="1200">
                <a:solidFill>
                  <a:schemeClr val="bg1"/>
                </a:solidFill>
                <a:latin typeface="+mn-lt"/>
              </a:defRPr>
            </a:lvl2pPr>
            <a:lvl3pPr>
              <a:buClr>
                <a:srgbClr val="A6CBF0"/>
              </a:buClr>
              <a:defRPr sz="1100">
                <a:solidFill>
                  <a:schemeClr val="bg1"/>
                </a:solidFill>
                <a:latin typeface="+mn-lt"/>
              </a:defRPr>
            </a:lvl3pPr>
            <a:lvl4pPr>
              <a:buClr>
                <a:srgbClr val="A6CBF0"/>
              </a:buClr>
              <a:defRPr sz="1050">
                <a:solidFill>
                  <a:schemeClr val="bg1"/>
                </a:solidFill>
                <a:latin typeface="+mn-lt"/>
              </a:defRPr>
            </a:lvl4pPr>
            <a:lvl5pPr>
              <a:buClr>
                <a:srgbClr val="A6CBF0"/>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3">
            <a:extLst>
              <a:ext uri="{FF2B5EF4-FFF2-40B4-BE49-F238E27FC236}">
                <a16:creationId xmlns:a16="http://schemas.microsoft.com/office/drawing/2014/main" id="{4C63A6B7-9DBF-037C-DD66-D4DBFC1C28E4}"/>
              </a:ext>
            </a:extLst>
          </p:cNvPr>
          <p:cNvSpPr>
            <a:spLocks noGrp="1"/>
          </p:cNvSpPr>
          <p:nvPr>
            <p:ph type="body" sz="quarter" idx="23"/>
          </p:nvPr>
        </p:nvSpPr>
        <p:spPr>
          <a:xfrm>
            <a:off x="6248400" y="1219200"/>
            <a:ext cx="2667000" cy="4419600"/>
          </a:xfrm>
          <a:prstGeom prst="roundRect">
            <a:avLst>
              <a:gd name="adj" fmla="val 3771"/>
            </a:avLst>
          </a:prstGeom>
          <a:solidFill>
            <a:srgbClr val="3680CE"/>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2" name="Text Placeholder 12">
            <a:extLst>
              <a:ext uri="{FF2B5EF4-FFF2-40B4-BE49-F238E27FC236}">
                <a16:creationId xmlns:a16="http://schemas.microsoft.com/office/drawing/2014/main" id="{8C4DBECC-B53C-2396-C7B9-9A2426CCBF92}"/>
              </a:ext>
            </a:extLst>
          </p:cNvPr>
          <p:cNvSpPr>
            <a:spLocks noGrp="1"/>
          </p:cNvSpPr>
          <p:nvPr>
            <p:ph type="body" sz="quarter" idx="24"/>
          </p:nvPr>
        </p:nvSpPr>
        <p:spPr>
          <a:xfrm>
            <a:off x="6248400" y="2174875"/>
            <a:ext cx="2667000" cy="3463925"/>
          </a:xfrm>
        </p:spPr>
        <p:txBody>
          <a:bodyPr lIns="137160" rIns="137160"/>
          <a:lstStyle>
            <a:lvl1pPr>
              <a:buClr>
                <a:srgbClr val="A6CBF0"/>
              </a:buClr>
              <a:defRPr sz="1400">
                <a:solidFill>
                  <a:schemeClr val="bg1"/>
                </a:solidFill>
                <a:latin typeface="+mn-lt"/>
              </a:defRPr>
            </a:lvl1pPr>
            <a:lvl2pPr>
              <a:buClr>
                <a:srgbClr val="A6CBF0"/>
              </a:buClr>
              <a:defRPr sz="1200">
                <a:solidFill>
                  <a:schemeClr val="bg1"/>
                </a:solidFill>
                <a:latin typeface="+mn-lt"/>
              </a:defRPr>
            </a:lvl2pPr>
            <a:lvl3pPr>
              <a:buClr>
                <a:srgbClr val="A6CBF0"/>
              </a:buClr>
              <a:defRPr sz="1100">
                <a:solidFill>
                  <a:schemeClr val="bg1"/>
                </a:solidFill>
                <a:latin typeface="+mn-lt"/>
              </a:defRPr>
            </a:lvl3pPr>
            <a:lvl4pPr>
              <a:buClr>
                <a:srgbClr val="A6CBF0"/>
              </a:buClr>
              <a:defRPr sz="1050">
                <a:solidFill>
                  <a:schemeClr val="bg1"/>
                </a:solidFill>
                <a:latin typeface="+mn-lt"/>
              </a:defRPr>
            </a:lvl4pPr>
            <a:lvl5pPr>
              <a:buClr>
                <a:srgbClr val="A6CBF0"/>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3">
            <a:extLst>
              <a:ext uri="{FF2B5EF4-FFF2-40B4-BE49-F238E27FC236}">
                <a16:creationId xmlns:a16="http://schemas.microsoft.com/office/drawing/2014/main" id="{CF238CD9-CBB1-200B-EEB7-AFFDC9E7C811}"/>
              </a:ext>
            </a:extLst>
          </p:cNvPr>
          <p:cNvSpPr>
            <a:spLocks noGrp="1"/>
          </p:cNvSpPr>
          <p:nvPr>
            <p:ph type="body" sz="quarter" idx="25"/>
          </p:nvPr>
        </p:nvSpPr>
        <p:spPr>
          <a:xfrm>
            <a:off x="9215120" y="1219200"/>
            <a:ext cx="2667000" cy="4419600"/>
          </a:xfrm>
          <a:prstGeom prst="roundRect">
            <a:avLst>
              <a:gd name="adj" fmla="val 3771"/>
            </a:avLst>
          </a:prstGeom>
          <a:solidFill>
            <a:srgbClr val="3680CE"/>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4" name="Text Placeholder 12">
            <a:extLst>
              <a:ext uri="{FF2B5EF4-FFF2-40B4-BE49-F238E27FC236}">
                <a16:creationId xmlns:a16="http://schemas.microsoft.com/office/drawing/2014/main" id="{DAC83664-26A4-BA40-BB5D-4F5C9AF47426}"/>
              </a:ext>
            </a:extLst>
          </p:cNvPr>
          <p:cNvSpPr>
            <a:spLocks noGrp="1"/>
          </p:cNvSpPr>
          <p:nvPr>
            <p:ph type="body" sz="quarter" idx="26"/>
          </p:nvPr>
        </p:nvSpPr>
        <p:spPr>
          <a:xfrm>
            <a:off x="9215120" y="2174875"/>
            <a:ext cx="2667000" cy="3463925"/>
          </a:xfrm>
        </p:spPr>
        <p:txBody>
          <a:bodyPr lIns="137160" rIns="137160"/>
          <a:lstStyle>
            <a:lvl1pPr>
              <a:buClr>
                <a:srgbClr val="A6CBF0"/>
              </a:buClr>
              <a:defRPr sz="1400">
                <a:solidFill>
                  <a:schemeClr val="bg1"/>
                </a:solidFill>
                <a:latin typeface="+mn-lt"/>
              </a:defRPr>
            </a:lvl1pPr>
            <a:lvl2pPr>
              <a:buClr>
                <a:srgbClr val="A6CBF0"/>
              </a:buClr>
              <a:defRPr sz="1200">
                <a:solidFill>
                  <a:schemeClr val="bg1"/>
                </a:solidFill>
                <a:latin typeface="+mn-lt"/>
              </a:defRPr>
            </a:lvl2pPr>
            <a:lvl3pPr>
              <a:buClr>
                <a:srgbClr val="A6CBF0"/>
              </a:buClr>
              <a:defRPr sz="1100">
                <a:solidFill>
                  <a:schemeClr val="bg1"/>
                </a:solidFill>
                <a:latin typeface="+mn-lt"/>
              </a:defRPr>
            </a:lvl3pPr>
            <a:lvl4pPr>
              <a:buClr>
                <a:srgbClr val="A6CBF0"/>
              </a:buClr>
              <a:defRPr sz="1050">
                <a:solidFill>
                  <a:schemeClr val="bg1"/>
                </a:solidFill>
                <a:latin typeface="+mn-lt"/>
              </a:defRPr>
            </a:lvl4pPr>
            <a:lvl5pPr>
              <a:buClr>
                <a:srgbClr val="A6CBF0"/>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237638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4 Content - Sustainability">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solidFill>
                  <a:srgbClr val="2B660F"/>
                </a:solidFill>
                <a:latin typeface="+mn-lt"/>
              </a:defRPr>
            </a:lvl1pPr>
          </a:lstStyle>
          <a:p>
            <a:endParaRPr lang="en-US"/>
          </a:p>
        </p:txBody>
      </p:sp>
      <p:sp>
        <p:nvSpPr>
          <p:cNvPr id="9" name="Text Placeholder 3">
            <a:extLst>
              <a:ext uri="{FF2B5EF4-FFF2-40B4-BE49-F238E27FC236}">
                <a16:creationId xmlns:a16="http://schemas.microsoft.com/office/drawing/2014/main" id="{783D448A-6F6D-AC3B-84E0-08CFA264E607}"/>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10" name="Title 1">
            <a:extLst>
              <a:ext uri="{FF2B5EF4-FFF2-40B4-BE49-F238E27FC236}">
                <a16:creationId xmlns:a16="http://schemas.microsoft.com/office/drawing/2014/main" id="{E5BB5861-B329-94C3-77C3-73ACFD6B362B}"/>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5" name="Text Placeholder 3">
            <a:extLst>
              <a:ext uri="{FF2B5EF4-FFF2-40B4-BE49-F238E27FC236}">
                <a16:creationId xmlns:a16="http://schemas.microsoft.com/office/drawing/2014/main" id="{30783CDD-F837-985F-76FF-3AB1E77A7DB8}"/>
              </a:ext>
            </a:extLst>
          </p:cNvPr>
          <p:cNvSpPr>
            <a:spLocks noGrp="1"/>
          </p:cNvSpPr>
          <p:nvPr>
            <p:ph type="body" sz="quarter" idx="13"/>
          </p:nvPr>
        </p:nvSpPr>
        <p:spPr>
          <a:xfrm>
            <a:off x="304800" y="1219200"/>
            <a:ext cx="2667000"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6" name="Text Placeholder 12">
            <a:extLst>
              <a:ext uri="{FF2B5EF4-FFF2-40B4-BE49-F238E27FC236}">
                <a16:creationId xmlns:a16="http://schemas.microsoft.com/office/drawing/2014/main" id="{97ACC2D7-BA04-CC20-035A-4772F0350B44}"/>
              </a:ext>
            </a:extLst>
          </p:cNvPr>
          <p:cNvSpPr>
            <a:spLocks noGrp="1"/>
          </p:cNvSpPr>
          <p:nvPr>
            <p:ph type="body" sz="quarter" idx="14"/>
          </p:nvPr>
        </p:nvSpPr>
        <p:spPr>
          <a:xfrm>
            <a:off x="304800" y="2174875"/>
            <a:ext cx="2667000" cy="34639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75F31268-C508-3A95-9A32-51868208C074}"/>
              </a:ext>
            </a:extLst>
          </p:cNvPr>
          <p:cNvSpPr>
            <a:spLocks noGrp="1"/>
          </p:cNvSpPr>
          <p:nvPr>
            <p:ph type="body" sz="quarter" idx="21"/>
          </p:nvPr>
        </p:nvSpPr>
        <p:spPr>
          <a:xfrm>
            <a:off x="3276600" y="1219200"/>
            <a:ext cx="2667000"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12" name="Text Placeholder 12">
            <a:extLst>
              <a:ext uri="{FF2B5EF4-FFF2-40B4-BE49-F238E27FC236}">
                <a16:creationId xmlns:a16="http://schemas.microsoft.com/office/drawing/2014/main" id="{CFE2062E-A5C1-AAEA-E6C1-24379AAE240C}"/>
              </a:ext>
            </a:extLst>
          </p:cNvPr>
          <p:cNvSpPr>
            <a:spLocks noGrp="1"/>
          </p:cNvSpPr>
          <p:nvPr>
            <p:ph type="body" sz="quarter" idx="22"/>
          </p:nvPr>
        </p:nvSpPr>
        <p:spPr>
          <a:xfrm>
            <a:off x="3276600" y="2174875"/>
            <a:ext cx="2667000" cy="34639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3">
            <a:extLst>
              <a:ext uri="{FF2B5EF4-FFF2-40B4-BE49-F238E27FC236}">
                <a16:creationId xmlns:a16="http://schemas.microsoft.com/office/drawing/2014/main" id="{ADD994C4-6938-6D1F-0427-0B49992B194A}"/>
              </a:ext>
            </a:extLst>
          </p:cNvPr>
          <p:cNvSpPr>
            <a:spLocks noGrp="1"/>
          </p:cNvSpPr>
          <p:nvPr>
            <p:ph type="body" sz="quarter" idx="23"/>
          </p:nvPr>
        </p:nvSpPr>
        <p:spPr>
          <a:xfrm>
            <a:off x="6248400" y="1219200"/>
            <a:ext cx="2667000"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2B57E41C-690C-87FE-F584-1CE0ECBACCF6}"/>
              </a:ext>
            </a:extLst>
          </p:cNvPr>
          <p:cNvSpPr>
            <a:spLocks noGrp="1"/>
          </p:cNvSpPr>
          <p:nvPr>
            <p:ph type="body" sz="quarter" idx="24"/>
          </p:nvPr>
        </p:nvSpPr>
        <p:spPr>
          <a:xfrm>
            <a:off x="6248400" y="2174875"/>
            <a:ext cx="2667000" cy="34639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3">
            <a:extLst>
              <a:ext uri="{FF2B5EF4-FFF2-40B4-BE49-F238E27FC236}">
                <a16:creationId xmlns:a16="http://schemas.microsoft.com/office/drawing/2014/main" id="{A951E57E-B01C-4174-8B55-EE0BDDF568EE}"/>
              </a:ext>
            </a:extLst>
          </p:cNvPr>
          <p:cNvSpPr>
            <a:spLocks noGrp="1"/>
          </p:cNvSpPr>
          <p:nvPr>
            <p:ph type="body" sz="quarter" idx="25"/>
          </p:nvPr>
        </p:nvSpPr>
        <p:spPr>
          <a:xfrm>
            <a:off x="9215120" y="1219200"/>
            <a:ext cx="2667000"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0" name="Text Placeholder 12">
            <a:extLst>
              <a:ext uri="{FF2B5EF4-FFF2-40B4-BE49-F238E27FC236}">
                <a16:creationId xmlns:a16="http://schemas.microsoft.com/office/drawing/2014/main" id="{BB75A417-2475-713F-DF45-707F7C024F0D}"/>
              </a:ext>
            </a:extLst>
          </p:cNvPr>
          <p:cNvSpPr>
            <a:spLocks noGrp="1"/>
          </p:cNvSpPr>
          <p:nvPr>
            <p:ph type="body" sz="quarter" idx="26"/>
          </p:nvPr>
        </p:nvSpPr>
        <p:spPr>
          <a:xfrm>
            <a:off x="9215120" y="2174875"/>
            <a:ext cx="2667000" cy="34639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01764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Week Schedule">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3" name="Rectangle: Rounded Corners 2">
            <a:extLst>
              <a:ext uri="{FF2B5EF4-FFF2-40B4-BE49-F238E27FC236}">
                <a16:creationId xmlns:a16="http://schemas.microsoft.com/office/drawing/2014/main" id="{C1366CA1-4CC7-BF24-ABE7-AEE5361EF3CA}"/>
              </a:ext>
            </a:extLst>
          </p:cNvPr>
          <p:cNvSpPr/>
          <p:nvPr userDrawn="1"/>
        </p:nvSpPr>
        <p:spPr>
          <a:xfrm>
            <a:off x="304799" y="1219200"/>
            <a:ext cx="2667001" cy="2305050"/>
          </a:xfrm>
          <a:prstGeom prst="roundRect">
            <a:avLst>
              <a:gd name="adj" fmla="val 6750"/>
            </a:avLst>
          </a:prstGeom>
          <a:solidFill>
            <a:srgbClr val="5D91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4" name="Rectangle: Rounded Corners 3">
            <a:extLst>
              <a:ext uri="{FF2B5EF4-FFF2-40B4-BE49-F238E27FC236}">
                <a16:creationId xmlns:a16="http://schemas.microsoft.com/office/drawing/2014/main" id="{59882350-35F7-F137-A300-3154BB5E34FA}"/>
              </a:ext>
            </a:extLst>
          </p:cNvPr>
          <p:cNvSpPr/>
          <p:nvPr userDrawn="1"/>
        </p:nvSpPr>
        <p:spPr>
          <a:xfrm>
            <a:off x="3276599" y="1219200"/>
            <a:ext cx="2667001" cy="2305050"/>
          </a:xfrm>
          <a:prstGeom prst="roundRect">
            <a:avLst>
              <a:gd name="adj" fmla="val 6750"/>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5" name="Rectangle: Rounded Corners 4">
            <a:extLst>
              <a:ext uri="{FF2B5EF4-FFF2-40B4-BE49-F238E27FC236}">
                <a16:creationId xmlns:a16="http://schemas.microsoft.com/office/drawing/2014/main" id="{830C34CE-E743-C5CE-0566-A6348A458DCB}"/>
              </a:ext>
            </a:extLst>
          </p:cNvPr>
          <p:cNvSpPr/>
          <p:nvPr userDrawn="1"/>
        </p:nvSpPr>
        <p:spPr>
          <a:xfrm>
            <a:off x="6248399" y="1219200"/>
            <a:ext cx="2667001" cy="2305050"/>
          </a:xfrm>
          <a:prstGeom prst="roundRect">
            <a:avLst>
              <a:gd name="adj" fmla="val 6750"/>
            </a:avLst>
          </a:prstGeom>
          <a:solidFill>
            <a:srgbClr val="ED9F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8" name="Rectangle: Rounded Corners 7">
            <a:extLst>
              <a:ext uri="{FF2B5EF4-FFF2-40B4-BE49-F238E27FC236}">
                <a16:creationId xmlns:a16="http://schemas.microsoft.com/office/drawing/2014/main" id="{CA8D99EF-EB86-548C-11F3-0BEFFAB42FFD}"/>
              </a:ext>
            </a:extLst>
          </p:cNvPr>
          <p:cNvSpPr/>
          <p:nvPr userDrawn="1"/>
        </p:nvSpPr>
        <p:spPr>
          <a:xfrm>
            <a:off x="9207753" y="1219200"/>
            <a:ext cx="2667001" cy="2305050"/>
          </a:xfrm>
          <a:prstGeom prst="roundRect">
            <a:avLst>
              <a:gd name="adj" fmla="val 6750"/>
            </a:avLst>
          </a:prstGeom>
          <a:solidFill>
            <a:srgbClr val="C773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9" name="Rectangle: Rounded Corners 8">
            <a:extLst>
              <a:ext uri="{FF2B5EF4-FFF2-40B4-BE49-F238E27FC236}">
                <a16:creationId xmlns:a16="http://schemas.microsoft.com/office/drawing/2014/main" id="{15F3872A-5020-9E81-994E-3B78940FFA84}"/>
              </a:ext>
            </a:extLst>
          </p:cNvPr>
          <p:cNvSpPr/>
          <p:nvPr userDrawn="1"/>
        </p:nvSpPr>
        <p:spPr>
          <a:xfrm>
            <a:off x="1790698" y="3842673"/>
            <a:ext cx="2667001" cy="2305050"/>
          </a:xfrm>
          <a:prstGeom prst="roundRect">
            <a:avLst>
              <a:gd name="adj" fmla="val 6750"/>
            </a:avLst>
          </a:prstGeom>
          <a:solidFill>
            <a:srgbClr val="3680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latin typeface="+mn-lt"/>
            </a:endParaRPr>
          </a:p>
        </p:txBody>
      </p:sp>
      <p:sp>
        <p:nvSpPr>
          <p:cNvPr id="10" name="Rectangle: Rounded Corners 9">
            <a:extLst>
              <a:ext uri="{FF2B5EF4-FFF2-40B4-BE49-F238E27FC236}">
                <a16:creationId xmlns:a16="http://schemas.microsoft.com/office/drawing/2014/main" id="{5CD08363-7BDE-1994-9A0F-8B8835C9D39B}"/>
              </a:ext>
            </a:extLst>
          </p:cNvPr>
          <p:cNvSpPr/>
          <p:nvPr userDrawn="1"/>
        </p:nvSpPr>
        <p:spPr>
          <a:xfrm>
            <a:off x="4762496" y="3828105"/>
            <a:ext cx="2667001" cy="2305050"/>
          </a:xfrm>
          <a:prstGeom prst="roundRect">
            <a:avLst>
              <a:gd name="adj" fmla="val 6750"/>
            </a:avLst>
          </a:prstGeom>
          <a:solidFill>
            <a:srgbClr val="1457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1" name="Rectangle: Rounded Corners 10">
            <a:extLst>
              <a:ext uri="{FF2B5EF4-FFF2-40B4-BE49-F238E27FC236}">
                <a16:creationId xmlns:a16="http://schemas.microsoft.com/office/drawing/2014/main" id="{FD8DE32D-DAC0-28AA-F629-6530651BAC1C}"/>
              </a:ext>
            </a:extLst>
          </p:cNvPr>
          <p:cNvSpPr/>
          <p:nvPr userDrawn="1"/>
        </p:nvSpPr>
        <p:spPr>
          <a:xfrm>
            <a:off x="7734298" y="3842673"/>
            <a:ext cx="2667001" cy="2305050"/>
          </a:xfrm>
          <a:prstGeom prst="roundRect">
            <a:avLst>
              <a:gd name="adj" fmla="val 6750"/>
            </a:avLst>
          </a:prstGeom>
          <a:solidFill>
            <a:srgbClr val="EE6D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2" name="Text Placeholder 12">
            <a:extLst>
              <a:ext uri="{FF2B5EF4-FFF2-40B4-BE49-F238E27FC236}">
                <a16:creationId xmlns:a16="http://schemas.microsoft.com/office/drawing/2014/main" id="{3E0FB13C-B3D3-CC89-8B22-4D3DC55EDDA1}"/>
              </a:ext>
            </a:extLst>
          </p:cNvPr>
          <p:cNvSpPr>
            <a:spLocks noGrp="1"/>
          </p:cNvSpPr>
          <p:nvPr>
            <p:ph type="body" sz="quarter" idx="30"/>
          </p:nvPr>
        </p:nvSpPr>
        <p:spPr>
          <a:xfrm>
            <a:off x="457336" y="1857213"/>
            <a:ext cx="2361926" cy="1571788"/>
          </a:xfrm>
        </p:spPr>
        <p:txBody>
          <a:bodyPr/>
          <a:lstStyle>
            <a:lvl1pPr>
              <a:defRPr sz="1400">
                <a:solidFill>
                  <a:schemeClr val="bg1"/>
                </a:solidFill>
                <a:latin typeface="+mn-lt"/>
              </a:defRPr>
            </a:lvl1pPr>
            <a:lvl2pPr>
              <a:buClr>
                <a:schemeClr val="bg1"/>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chemeClr val="bg1"/>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2">
            <a:extLst>
              <a:ext uri="{FF2B5EF4-FFF2-40B4-BE49-F238E27FC236}">
                <a16:creationId xmlns:a16="http://schemas.microsoft.com/office/drawing/2014/main" id="{935823ED-48FE-341A-AB02-4ADE49610B9D}"/>
              </a:ext>
            </a:extLst>
          </p:cNvPr>
          <p:cNvSpPr>
            <a:spLocks noGrp="1"/>
          </p:cNvSpPr>
          <p:nvPr>
            <p:ph type="body" sz="quarter" idx="31"/>
          </p:nvPr>
        </p:nvSpPr>
        <p:spPr>
          <a:xfrm>
            <a:off x="457336" y="1361912"/>
            <a:ext cx="2361926" cy="495300"/>
          </a:xfrm>
        </p:spPr>
        <p:txBody>
          <a:bodyPr/>
          <a:lstStyle>
            <a:lvl1pPr algn="ctr">
              <a:defRPr sz="2800" b="0">
                <a:solidFill>
                  <a:schemeClr val="bg1"/>
                </a:solidFill>
                <a:latin typeface="+mj-lt"/>
              </a:defRPr>
            </a:lvl1pPr>
            <a:lvl2pPr>
              <a:buClr>
                <a:schemeClr val="bg1"/>
              </a:buClr>
              <a:defRPr sz="1200">
                <a:solidFill>
                  <a:schemeClr val="bg1"/>
                </a:solidFill>
              </a:defRPr>
            </a:lvl2pPr>
            <a:lvl3pPr>
              <a:defRPr sz="1100">
                <a:solidFill>
                  <a:schemeClr val="bg1"/>
                </a:solidFill>
              </a:defRPr>
            </a:lvl3pPr>
            <a:lvl4pPr>
              <a:defRPr sz="1050">
                <a:solidFill>
                  <a:schemeClr val="bg1"/>
                </a:solidFill>
              </a:defRPr>
            </a:lvl4pPr>
            <a:lvl5pPr>
              <a:buClr>
                <a:schemeClr val="bg1"/>
              </a:buClr>
              <a:defRPr sz="1000">
                <a:solidFill>
                  <a:schemeClr val="bg1"/>
                </a:solidFill>
              </a:defRPr>
            </a:lvl5pPr>
          </a:lstStyle>
          <a:p>
            <a:pPr lvl="0"/>
            <a:r>
              <a:rPr lang="en-US"/>
              <a:t>Click to edit Master text styles</a:t>
            </a:r>
          </a:p>
        </p:txBody>
      </p:sp>
      <p:sp>
        <p:nvSpPr>
          <p:cNvPr id="14" name="Text Placeholder 12">
            <a:extLst>
              <a:ext uri="{FF2B5EF4-FFF2-40B4-BE49-F238E27FC236}">
                <a16:creationId xmlns:a16="http://schemas.microsoft.com/office/drawing/2014/main" id="{8B28C6E4-D43D-4AAD-AA6C-BD9885E32FD7}"/>
              </a:ext>
            </a:extLst>
          </p:cNvPr>
          <p:cNvSpPr>
            <a:spLocks noGrp="1"/>
          </p:cNvSpPr>
          <p:nvPr>
            <p:ph type="body" sz="quarter" idx="32"/>
          </p:nvPr>
        </p:nvSpPr>
        <p:spPr>
          <a:xfrm>
            <a:off x="3431764" y="1857213"/>
            <a:ext cx="2361926" cy="1571788"/>
          </a:xfrm>
        </p:spPr>
        <p:txBody>
          <a:bodyPr/>
          <a:lstStyle>
            <a:lvl1pPr>
              <a:defRPr sz="1400">
                <a:solidFill>
                  <a:schemeClr val="bg1"/>
                </a:solidFill>
                <a:latin typeface="+mn-lt"/>
              </a:defRPr>
            </a:lvl1pPr>
            <a:lvl2pPr>
              <a:buClr>
                <a:schemeClr val="bg1"/>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chemeClr val="bg1"/>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2">
            <a:extLst>
              <a:ext uri="{FF2B5EF4-FFF2-40B4-BE49-F238E27FC236}">
                <a16:creationId xmlns:a16="http://schemas.microsoft.com/office/drawing/2014/main" id="{ABF7D7BD-778A-4E3E-D4B4-013993C4A836}"/>
              </a:ext>
            </a:extLst>
          </p:cNvPr>
          <p:cNvSpPr>
            <a:spLocks noGrp="1"/>
          </p:cNvSpPr>
          <p:nvPr>
            <p:ph type="body" sz="quarter" idx="33"/>
          </p:nvPr>
        </p:nvSpPr>
        <p:spPr>
          <a:xfrm>
            <a:off x="3431764" y="1361912"/>
            <a:ext cx="2361926" cy="495300"/>
          </a:xfrm>
        </p:spPr>
        <p:txBody>
          <a:bodyPr/>
          <a:lstStyle>
            <a:lvl1pPr algn="ctr">
              <a:defRPr sz="2800" b="0">
                <a:solidFill>
                  <a:schemeClr val="bg1"/>
                </a:solidFill>
                <a:latin typeface="+mj-lt"/>
              </a:defRPr>
            </a:lvl1pPr>
            <a:lvl2pPr>
              <a:buClr>
                <a:schemeClr val="bg1"/>
              </a:buClr>
              <a:defRPr sz="1200">
                <a:solidFill>
                  <a:schemeClr val="bg1"/>
                </a:solidFill>
              </a:defRPr>
            </a:lvl2pPr>
            <a:lvl3pPr>
              <a:defRPr sz="1100">
                <a:solidFill>
                  <a:schemeClr val="bg1"/>
                </a:solidFill>
              </a:defRPr>
            </a:lvl3pPr>
            <a:lvl4pPr>
              <a:defRPr sz="1050">
                <a:solidFill>
                  <a:schemeClr val="bg1"/>
                </a:solidFill>
              </a:defRPr>
            </a:lvl4pPr>
            <a:lvl5pPr>
              <a:buClr>
                <a:schemeClr val="bg1"/>
              </a:buClr>
              <a:defRPr sz="1000">
                <a:solidFill>
                  <a:schemeClr val="bg1"/>
                </a:solidFill>
              </a:defRPr>
            </a:lvl5pPr>
          </a:lstStyle>
          <a:p>
            <a:pPr lvl="0"/>
            <a:r>
              <a:rPr lang="en-US"/>
              <a:t>Click to edit Master text styles</a:t>
            </a:r>
          </a:p>
        </p:txBody>
      </p:sp>
      <p:sp>
        <p:nvSpPr>
          <p:cNvPr id="16" name="Text Placeholder 12">
            <a:extLst>
              <a:ext uri="{FF2B5EF4-FFF2-40B4-BE49-F238E27FC236}">
                <a16:creationId xmlns:a16="http://schemas.microsoft.com/office/drawing/2014/main" id="{25BA7AF2-63E2-9747-5CF2-6EE0AFC33342}"/>
              </a:ext>
            </a:extLst>
          </p:cNvPr>
          <p:cNvSpPr>
            <a:spLocks noGrp="1"/>
          </p:cNvSpPr>
          <p:nvPr>
            <p:ph type="body" sz="quarter" idx="34"/>
          </p:nvPr>
        </p:nvSpPr>
        <p:spPr>
          <a:xfrm>
            <a:off x="6395681" y="1857213"/>
            <a:ext cx="2361926" cy="1571788"/>
          </a:xfrm>
        </p:spPr>
        <p:txBody>
          <a:bodyPr/>
          <a:lstStyle>
            <a:lvl1pPr>
              <a:defRPr sz="1400">
                <a:solidFill>
                  <a:schemeClr val="bg1"/>
                </a:solidFill>
                <a:latin typeface="+mn-lt"/>
              </a:defRPr>
            </a:lvl1pPr>
            <a:lvl2pPr>
              <a:buClr>
                <a:schemeClr val="bg1"/>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chemeClr val="bg1"/>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2">
            <a:extLst>
              <a:ext uri="{FF2B5EF4-FFF2-40B4-BE49-F238E27FC236}">
                <a16:creationId xmlns:a16="http://schemas.microsoft.com/office/drawing/2014/main" id="{D2E02903-004F-C3F0-21E5-8C7F3FC5BC13}"/>
              </a:ext>
            </a:extLst>
          </p:cNvPr>
          <p:cNvSpPr>
            <a:spLocks noGrp="1"/>
          </p:cNvSpPr>
          <p:nvPr>
            <p:ph type="body" sz="quarter" idx="35"/>
          </p:nvPr>
        </p:nvSpPr>
        <p:spPr>
          <a:xfrm>
            <a:off x="6395681" y="1361912"/>
            <a:ext cx="2361926" cy="495300"/>
          </a:xfrm>
        </p:spPr>
        <p:txBody>
          <a:bodyPr/>
          <a:lstStyle>
            <a:lvl1pPr algn="ctr">
              <a:defRPr sz="2800" b="0">
                <a:solidFill>
                  <a:schemeClr val="bg1"/>
                </a:solidFill>
                <a:latin typeface="+mj-lt"/>
              </a:defRPr>
            </a:lvl1pPr>
            <a:lvl2pPr>
              <a:buClr>
                <a:schemeClr val="bg1"/>
              </a:buClr>
              <a:defRPr sz="1200">
                <a:solidFill>
                  <a:schemeClr val="bg1"/>
                </a:solidFill>
              </a:defRPr>
            </a:lvl2pPr>
            <a:lvl3pPr>
              <a:defRPr sz="1100">
                <a:solidFill>
                  <a:schemeClr val="bg1"/>
                </a:solidFill>
              </a:defRPr>
            </a:lvl3pPr>
            <a:lvl4pPr>
              <a:defRPr sz="1050">
                <a:solidFill>
                  <a:schemeClr val="bg1"/>
                </a:solidFill>
              </a:defRPr>
            </a:lvl4pPr>
            <a:lvl5pPr>
              <a:buClr>
                <a:schemeClr val="bg1"/>
              </a:buClr>
              <a:defRPr sz="1000">
                <a:solidFill>
                  <a:schemeClr val="bg1"/>
                </a:solidFill>
              </a:defRPr>
            </a:lvl5pPr>
          </a:lstStyle>
          <a:p>
            <a:pPr lvl="0"/>
            <a:r>
              <a:rPr lang="en-US"/>
              <a:t>Click to edit Master text styles</a:t>
            </a:r>
          </a:p>
        </p:txBody>
      </p:sp>
      <p:sp>
        <p:nvSpPr>
          <p:cNvPr id="20" name="Text Placeholder 12">
            <a:extLst>
              <a:ext uri="{FF2B5EF4-FFF2-40B4-BE49-F238E27FC236}">
                <a16:creationId xmlns:a16="http://schemas.microsoft.com/office/drawing/2014/main" id="{B316079D-17AC-A4EE-5AF4-ABD7EE1435BD}"/>
              </a:ext>
            </a:extLst>
          </p:cNvPr>
          <p:cNvSpPr>
            <a:spLocks noGrp="1"/>
          </p:cNvSpPr>
          <p:nvPr>
            <p:ph type="body" sz="quarter" idx="36"/>
          </p:nvPr>
        </p:nvSpPr>
        <p:spPr>
          <a:xfrm>
            <a:off x="9372738" y="1857213"/>
            <a:ext cx="2361926" cy="1571788"/>
          </a:xfrm>
        </p:spPr>
        <p:txBody>
          <a:bodyPr/>
          <a:lstStyle>
            <a:lvl1pPr>
              <a:defRPr sz="1400">
                <a:solidFill>
                  <a:schemeClr val="bg1"/>
                </a:solidFill>
                <a:latin typeface="+mn-lt"/>
              </a:defRPr>
            </a:lvl1pPr>
            <a:lvl2pPr>
              <a:buClr>
                <a:schemeClr val="bg1"/>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chemeClr val="bg1"/>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2">
            <a:extLst>
              <a:ext uri="{FF2B5EF4-FFF2-40B4-BE49-F238E27FC236}">
                <a16:creationId xmlns:a16="http://schemas.microsoft.com/office/drawing/2014/main" id="{0A73F0F4-6102-FBB6-F8BD-E76801D5BE40}"/>
              </a:ext>
            </a:extLst>
          </p:cNvPr>
          <p:cNvSpPr>
            <a:spLocks noGrp="1"/>
          </p:cNvSpPr>
          <p:nvPr>
            <p:ph type="body" sz="quarter" idx="37"/>
          </p:nvPr>
        </p:nvSpPr>
        <p:spPr>
          <a:xfrm>
            <a:off x="9372738" y="1361912"/>
            <a:ext cx="2361926" cy="495300"/>
          </a:xfrm>
        </p:spPr>
        <p:txBody>
          <a:bodyPr/>
          <a:lstStyle>
            <a:lvl1pPr algn="ctr">
              <a:defRPr sz="2800" b="0">
                <a:solidFill>
                  <a:schemeClr val="bg1"/>
                </a:solidFill>
                <a:latin typeface="+mj-lt"/>
              </a:defRPr>
            </a:lvl1pPr>
            <a:lvl2pPr>
              <a:buClr>
                <a:schemeClr val="bg1"/>
              </a:buClr>
              <a:defRPr sz="1200">
                <a:solidFill>
                  <a:schemeClr val="bg1"/>
                </a:solidFill>
              </a:defRPr>
            </a:lvl2pPr>
            <a:lvl3pPr>
              <a:defRPr sz="1100">
                <a:solidFill>
                  <a:schemeClr val="bg1"/>
                </a:solidFill>
              </a:defRPr>
            </a:lvl3pPr>
            <a:lvl4pPr>
              <a:defRPr sz="1050">
                <a:solidFill>
                  <a:schemeClr val="bg1"/>
                </a:solidFill>
              </a:defRPr>
            </a:lvl4pPr>
            <a:lvl5pPr>
              <a:buClr>
                <a:schemeClr val="bg1"/>
              </a:buClr>
              <a:defRPr sz="1000">
                <a:solidFill>
                  <a:schemeClr val="bg1"/>
                </a:solidFill>
              </a:defRPr>
            </a:lvl5pPr>
          </a:lstStyle>
          <a:p>
            <a:pPr lvl="0"/>
            <a:r>
              <a:rPr lang="en-US"/>
              <a:t>Click to edit Master text styles</a:t>
            </a:r>
          </a:p>
        </p:txBody>
      </p:sp>
      <p:sp>
        <p:nvSpPr>
          <p:cNvPr id="22" name="Text Placeholder 12">
            <a:extLst>
              <a:ext uri="{FF2B5EF4-FFF2-40B4-BE49-F238E27FC236}">
                <a16:creationId xmlns:a16="http://schemas.microsoft.com/office/drawing/2014/main" id="{428CBEB1-C473-BA68-682F-E25666C73B2C}"/>
              </a:ext>
            </a:extLst>
          </p:cNvPr>
          <p:cNvSpPr>
            <a:spLocks noGrp="1"/>
          </p:cNvSpPr>
          <p:nvPr>
            <p:ph type="body" sz="quarter" idx="38"/>
          </p:nvPr>
        </p:nvSpPr>
        <p:spPr>
          <a:xfrm>
            <a:off x="1950075" y="4451789"/>
            <a:ext cx="2361926" cy="1571788"/>
          </a:xfrm>
        </p:spPr>
        <p:txBody>
          <a:bodyPr/>
          <a:lstStyle>
            <a:lvl1pPr>
              <a:defRPr sz="1400">
                <a:solidFill>
                  <a:schemeClr val="bg1"/>
                </a:solidFill>
                <a:latin typeface="+mn-lt"/>
              </a:defRPr>
            </a:lvl1pPr>
            <a:lvl2pPr>
              <a:buClr>
                <a:schemeClr val="bg1"/>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chemeClr val="bg1"/>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2">
            <a:extLst>
              <a:ext uri="{FF2B5EF4-FFF2-40B4-BE49-F238E27FC236}">
                <a16:creationId xmlns:a16="http://schemas.microsoft.com/office/drawing/2014/main" id="{C9E0F917-776A-5630-408D-AE7592789950}"/>
              </a:ext>
            </a:extLst>
          </p:cNvPr>
          <p:cNvSpPr>
            <a:spLocks noGrp="1"/>
          </p:cNvSpPr>
          <p:nvPr>
            <p:ph type="body" sz="quarter" idx="39"/>
          </p:nvPr>
        </p:nvSpPr>
        <p:spPr>
          <a:xfrm>
            <a:off x="1950075" y="3956488"/>
            <a:ext cx="2361926" cy="495300"/>
          </a:xfrm>
        </p:spPr>
        <p:txBody>
          <a:bodyPr/>
          <a:lstStyle>
            <a:lvl1pPr algn="ctr">
              <a:defRPr sz="2800" b="0">
                <a:solidFill>
                  <a:schemeClr val="bg1"/>
                </a:solidFill>
                <a:latin typeface="+mj-lt"/>
              </a:defRPr>
            </a:lvl1pPr>
            <a:lvl2pPr>
              <a:buClr>
                <a:schemeClr val="bg1"/>
              </a:buClr>
              <a:defRPr sz="1200">
                <a:solidFill>
                  <a:schemeClr val="bg1"/>
                </a:solidFill>
              </a:defRPr>
            </a:lvl2pPr>
            <a:lvl3pPr>
              <a:defRPr sz="1100">
                <a:solidFill>
                  <a:schemeClr val="bg1"/>
                </a:solidFill>
              </a:defRPr>
            </a:lvl3pPr>
            <a:lvl4pPr>
              <a:defRPr sz="1050">
                <a:solidFill>
                  <a:schemeClr val="bg1"/>
                </a:solidFill>
              </a:defRPr>
            </a:lvl4pPr>
            <a:lvl5pPr>
              <a:buClr>
                <a:schemeClr val="bg1"/>
              </a:buClr>
              <a:defRPr sz="1000">
                <a:solidFill>
                  <a:schemeClr val="bg1"/>
                </a:solidFill>
              </a:defRPr>
            </a:lvl5pPr>
          </a:lstStyle>
          <a:p>
            <a:pPr lvl="0"/>
            <a:r>
              <a:rPr lang="en-US"/>
              <a:t>Click to edit Master text styles</a:t>
            </a:r>
          </a:p>
        </p:txBody>
      </p:sp>
      <p:sp>
        <p:nvSpPr>
          <p:cNvPr id="26" name="Text Placeholder 12">
            <a:extLst>
              <a:ext uri="{FF2B5EF4-FFF2-40B4-BE49-F238E27FC236}">
                <a16:creationId xmlns:a16="http://schemas.microsoft.com/office/drawing/2014/main" id="{61C6F05D-EDC3-09AE-0D3B-824642A38F7A}"/>
              </a:ext>
            </a:extLst>
          </p:cNvPr>
          <p:cNvSpPr>
            <a:spLocks noGrp="1"/>
          </p:cNvSpPr>
          <p:nvPr>
            <p:ph type="body" sz="quarter" idx="40"/>
          </p:nvPr>
        </p:nvSpPr>
        <p:spPr>
          <a:xfrm>
            <a:off x="4915037" y="4451789"/>
            <a:ext cx="2361926" cy="1571788"/>
          </a:xfrm>
        </p:spPr>
        <p:txBody>
          <a:bodyPr/>
          <a:lstStyle>
            <a:lvl1pPr>
              <a:defRPr sz="1400">
                <a:solidFill>
                  <a:schemeClr val="bg1"/>
                </a:solidFill>
                <a:latin typeface="+mn-lt"/>
              </a:defRPr>
            </a:lvl1pPr>
            <a:lvl2pPr>
              <a:buClr>
                <a:schemeClr val="bg1"/>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chemeClr val="bg1"/>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Text Placeholder 12">
            <a:extLst>
              <a:ext uri="{FF2B5EF4-FFF2-40B4-BE49-F238E27FC236}">
                <a16:creationId xmlns:a16="http://schemas.microsoft.com/office/drawing/2014/main" id="{0B2FA8DC-9809-2D57-EDF3-4E92723CBC12}"/>
              </a:ext>
            </a:extLst>
          </p:cNvPr>
          <p:cNvSpPr>
            <a:spLocks noGrp="1"/>
          </p:cNvSpPr>
          <p:nvPr>
            <p:ph type="body" sz="quarter" idx="41"/>
          </p:nvPr>
        </p:nvSpPr>
        <p:spPr>
          <a:xfrm>
            <a:off x="4915037" y="3956488"/>
            <a:ext cx="2361926" cy="495300"/>
          </a:xfrm>
        </p:spPr>
        <p:txBody>
          <a:bodyPr/>
          <a:lstStyle>
            <a:lvl1pPr algn="ctr">
              <a:defRPr sz="2800" b="0">
                <a:solidFill>
                  <a:schemeClr val="bg1"/>
                </a:solidFill>
                <a:latin typeface="+mj-lt"/>
              </a:defRPr>
            </a:lvl1pPr>
            <a:lvl2pPr>
              <a:buClr>
                <a:schemeClr val="bg1"/>
              </a:buClr>
              <a:defRPr sz="1200">
                <a:solidFill>
                  <a:schemeClr val="bg1"/>
                </a:solidFill>
              </a:defRPr>
            </a:lvl2pPr>
            <a:lvl3pPr>
              <a:defRPr sz="1100">
                <a:solidFill>
                  <a:schemeClr val="bg1"/>
                </a:solidFill>
              </a:defRPr>
            </a:lvl3pPr>
            <a:lvl4pPr>
              <a:defRPr sz="1050">
                <a:solidFill>
                  <a:schemeClr val="bg1"/>
                </a:solidFill>
              </a:defRPr>
            </a:lvl4pPr>
            <a:lvl5pPr>
              <a:buClr>
                <a:schemeClr val="bg1"/>
              </a:buClr>
              <a:defRPr sz="1000">
                <a:solidFill>
                  <a:schemeClr val="bg1"/>
                </a:solidFill>
              </a:defRPr>
            </a:lvl5pPr>
          </a:lstStyle>
          <a:p>
            <a:pPr lvl="0"/>
            <a:r>
              <a:rPr lang="en-US"/>
              <a:t>Click to edit Master text styles</a:t>
            </a:r>
          </a:p>
        </p:txBody>
      </p:sp>
      <p:sp>
        <p:nvSpPr>
          <p:cNvPr id="28" name="Text Placeholder 12">
            <a:extLst>
              <a:ext uri="{FF2B5EF4-FFF2-40B4-BE49-F238E27FC236}">
                <a16:creationId xmlns:a16="http://schemas.microsoft.com/office/drawing/2014/main" id="{1BE6E11F-D789-FD72-BCD1-6D4D6CDEB73B}"/>
              </a:ext>
            </a:extLst>
          </p:cNvPr>
          <p:cNvSpPr>
            <a:spLocks noGrp="1"/>
          </p:cNvSpPr>
          <p:nvPr>
            <p:ph type="body" sz="quarter" idx="42"/>
          </p:nvPr>
        </p:nvSpPr>
        <p:spPr>
          <a:xfrm>
            <a:off x="7879999" y="4451789"/>
            <a:ext cx="2361926" cy="1571788"/>
          </a:xfrm>
        </p:spPr>
        <p:txBody>
          <a:bodyPr/>
          <a:lstStyle>
            <a:lvl1pPr>
              <a:defRPr sz="1400">
                <a:solidFill>
                  <a:schemeClr val="bg1"/>
                </a:solidFill>
                <a:latin typeface="+mn-lt"/>
              </a:defRPr>
            </a:lvl1pPr>
            <a:lvl2pPr>
              <a:buClr>
                <a:schemeClr val="bg1"/>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chemeClr val="bg1"/>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Text Placeholder 12">
            <a:extLst>
              <a:ext uri="{FF2B5EF4-FFF2-40B4-BE49-F238E27FC236}">
                <a16:creationId xmlns:a16="http://schemas.microsoft.com/office/drawing/2014/main" id="{1E8815AD-159B-3574-EEB3-46C589435006}"/>
              </a:ext>
            </a:extLst>
          </p:cNvPr>
          <p:cNvSpPr>
            <a:spLocks noGrp="1"/>
          </p:cNvSpPr>
          <p:nvPr>
            <p:ph type="body" sz="quarter" idx="43"/>
          </p:nvPr>
        </p:nvSpPr>
        <p:spPr>
          <a:xfrm>
            <a:off x="7879999" y="3956488"/>
            <a:ext cx="2361926" cy="495300"/>
          </a:xfrm>
        </p:spPr>
        <p:txBody>
          <a:bodyPr/>
          <a:lstStyle>
            <a:lvl1pPr algn="ctr">
              <a:defRPr sz="2800" b="0">
                <a:solidFill>
                  <a:schemeClr val="bg1"/>
                </a:solidFill>
                <a:latin typeface="+mj-lt"/>
              </a:defRPr>
            </a:lvl1pPr>
            <a:lvl2pPr>
              <a:buClr>
                <a:schemeClr val="bg1"/>
              </a:buClr>
              <a:defRPr sz="1200">
                <a:solidFill>
                  <a:schemeClr val="bg1"/>
                </a:solidFill>
              </a:defRPr>
            </a:lvl2pPr>
            <a:lvl3pPr>
              <a:defRPr sz="1100">
                <a:solidFill>
                  <a:schemeClr val="bg1"/>
                </a:solidFill>
              </a:defRPr>
            </a:lvl3pPr>
            <a:lvl4pPr>
              <a:defRPr sz="1050">
                <a:solidFill>
                  <a:schemeClr val="bg1"/>
                </a:solidFill>
              </a:defRPr>
            </a:lvl4pPr>
            <a:lvl5pPr>
              <a:buClr>
                <a:schemeClr val="bg1"/>
              </a:buClr>
              <a:defRPr sz="10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15786655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4 Content + Photo - Drink">
    <p:spTree>
      <p:nvGrpSpPr>
        <p:cNvPr id="1" name=""/>
        <p:cNvGrpSpPr/>
        <p:nvPr/>
      </p:nvGrpSpPr>
      <p:grpSpPr>
        <a:xfrm>
          <a:off x="0" y="0"/>
          <a:ext cx="0" cy="0"/>
          <a:chOff x="0" y="0"/>
          <a:chExt cx="0" cy="0"/>
        </a:xfrm>
      </p:grpSpPr>
      <p:sp>
        <p:nvSpPr>
          <p:cNvPr id="23" name="Text Placeholder 3">
            <a:extLst>
              <a:ext uri="{FF2B5EF4-FFF2-40B4-BE49-F238E27FC236}">
                <a16:creationId xmlns:a16="http://schemas.microsoft.com/office/drawing/2014/main" id="{7C242FB5-CA88-5E19-554B-3FD70267B219}"/>
              </a:ext>
            </a:extLst>
          </p:cNvPr>
          <p:cNvSpPr>
            <a:spLocks noGrp="1"/>
          </p:cNvSpPr>
          <p:nvPr>
            <p:ph type="body" sz="quarter" idx="69"/>
          </p:nvPr>
        </p:nvSpPr>
        <p:spPr>
          <a:xfrm>
            <a:off x="9220200" y="1219200"/>
            <a:ext cx="2667000" cy="4419600"/>
          </a:xfrm>
          <a:prstGeom prst="roundRect">
            <a:avLst>
              <a:gd name="adj" fmla="val 3771"/>
            </a:avLst>
          </a:prstGeom>
          <a:solidFill>
            <a:srgbClr val="0F440E"/>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12" name="Text Placeholder 3">
            <a:extLst>
              <a:ext uri="{FF2B5EF4-FFF2-40B4-BE49-F238E27FC236}">
                <a16:creationId xmlns:a16="http://schemas.microsoft.com/office/drawing/2014/main" id="{76DC08E4-2FCD-7E6B-9E00-26ABFC93A447}"/>
              </a:ext>
            </a:extLst>
          </p:cNvPr>
          <p:cNvSpPr>
            <a:spLocks noGrp="1"/>
          </p:cNvSpPr>
          <p:nvPr>
            <p:ph type="body" sz="quarter" idx="23"/>
          </p:nvPr>
        </p:nvSpPr>
        <p:spPr>
          <a:xfrm>
            <a:off x="6248400" y="1219200"/>
            <a:ext cx="2667000"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6" name="Text Placeholder 3">
            <a:extLst>
              <a:ext uri="{FF2B5EF4-FFF2-40B4-BE49-F238E27FC236}">
                <a16:creationId xmlns:a16="http://schemas.microsoft.com/office/drawing/2014/main" id="{85847AB5-08EA-07FD-0B81-21C9387195BF}"/>
              </a:ext>
            </a:extLst>
          </p:cNvPr>
          <p:cNvSpPr>
            <a:spLocks noGrp="1"/>
          </p:cNvSpPr>
          <p:nvPr>
            <p:ph type="body" sz="quarter" idx="13"/>
          </p:nvPr>
        </p:nvSpPr>
        <p:spPr>
          <a:xfrm>
            <a:off x="304800" y="1219200"/>
            <a:ext cx="2670048" cy="4419600"/>
          </a:xfrm>
          <a:prstGeom prst="roundRect">
            <a:avLst>
              <a:gd name="adj" fmla="val 3771"/>
            </a:avLst>
          </a:prstGeom>
          <a:solidFill>
            <a:srgbClr val="ED9F0A"/>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5" name="Text Placeholder 3">
            <a:extLst>
              <a:ext uri="{FF2B5EF4-FFF2-40B4-BE49-F238E27FC236}">
                <a16:creationId xmlns:a16="http://schemas.microsoft.com/office/drawing/2014/main" id="{CE70F598-C502-C221-1607-85AB67ABC5F0}"/>
              </a:ext>
            </a:extLst>
          </p:cNvPr>
          <p:cNvSpPr>
            <a:spLocks noGrp="1"/>
          </p:cNvSpPr>
          <p:nvPr>
            <p:ph type="body" sz="quarter" idx="65"/>
          </p:nvPr>
        </p:nvSpPr>
        <p:spPr>
          <a:xfrm>
            <a:off x="3276598" y="1219200"/>
            <a:ext cx="2667000" cy="4419599"/>
          </a:xfrm>
          <a:prstGeom prst="roundRect">
            <a:avLst>
              <a:gd name="adj" fmla="val 3771"/>
            </a:avLst>
          </a:prstGeom>
          <a:solidFill>
            <a:srgbClr val="3680CE"/>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solidFill>
                  <a:srgbClr val="2B660F"/>
                </a:solidFill>
                <a:latin typeface="+mn-lt"/>
              </a:defRPr>
            </a:lvl1pPr>
          </a:lstStyle>
          <a:p>
            <a:endParaRPr lang="en-US"/>
          </a:p>
        </p:txBody>
      </p:sp>
      <p:sp>
        <p:nvSpPr>
          <p:cNvPr id="13" name="Text Placeholder 12">
            <a:extLst>
              <a:ext uri="{FF2B5EF4-FFF2-40B4-BE49-F238E27FC236}">
                <a16:creationId xmlns:a16="http://schemas.microsoft.com/office/drawing/2014/main" id="{10F67654-CF18-C3B4-4680-991D50FC0D27}"/>
              </a:ext>
            </a:extLst>
          </p:cNvPr>
          <p:cNvSpPr>
            <a:spLocks noGrp="1"/>
          </p:cNvSpPr>
          <p:nvPr>
            <p:ph type="body" sz="quarter" idx="14"/>
          </p:nvPr>
        </p:nvSpPr>
        <p:spPr>
          <a:xfrm>
            <a:off x="304800" y="2174875"/>
            <a:ext cx="2667000" cy="1254125"/>
          </a:xfrm>
        </p:spPr>
        <p:txBody>
          <a:bodyPr lIns="137160" rIns="137160"/>
          <a:lstStyle>
            <a:lvl1pPr>
              <a:buClr>
                <a:srgbClr val="954E08"/>
              </a:buClr>
              <a:defRPr sz="1400">
                <a:solidFill>
                  <a:schemeClr val="bg1"/>
                </a:solidFill>
                <a:latin typeface="+mn-lt"/>
              </a:defRPr>
            </a:lvl1pPr>
            <a:lvl2pPr>
              <a:buClr>
                <a:srgbClr val="954E08"/>
              </a:buClr>
              <a:defRPr sz="1200">
                <a:solidFill>
                  <a:schemeClr val="bg1"/>
                </a:solidFill>
                <a:latin typeface="+mn-lt"/>
              </a:defRPr>
            </a:lvl2pPr>
            <a:lvl3pPr>
              <a:buClr>
                <a:srgbClr val="954E08"/>
              </a:buClr>
              <a:defRPr sz="1100">
                <a:solidFill>
                  <a:schemeClr val="bg1"/>
                </a:solidFill>
                <a:latin typeface="+mn-lt"/>
              </a:defRPr>
            </a:lvl3pPr>
            <a:lvl4pPr>
              <a:buClr>
                <a:srgbClr val="954E08"/>
              </a:buClr>
              <a:defRPr sz="1050">
                <a:solidFill>
                  <a:schemeClr val="bg1"/>
                </a:solidFill>
                <a:latin typeface="+mn-lt"/>
              </a:defRPr>
            </a:lvl4pPr>
            <a:lvl5pPr>
              <a:buClr>
                <a:srgbClr val="954E08"/>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2">
            <a:extLst>
              <a:ext uri="{FF2B5EF4-FFF2-40B4-BE49-F238E27FC236}">
                <a16:creationId xmlns:a16="http://schemas.microsoft.com/office/drawing/2014/main" id="{08770D10-DB1B-82BC-4773-84D65D9AB048}"/>
              </a:ext>
            </a:extLst>
          </p:cNvPr>
          <p:cNvSpPr>
            <a:spLocks noGrp="1"/>
          </p:cNvSpPr>
          <p:nvPr>
            <p:ph type="body" sz="quarter" idx="16"/>
          </p:nvPr>
        </p:nvSpPr>
        <p:spPr>
          <a:xfrm>
            <a:off x="3276600" y="2174875"/>
            <a:ext cx="2667000" cy="1254125"/>
          </a:xfrm>
        </p:spPr>
        <p:txBody>
          <a:bodyPr lIns="137160" rIns="137160"/>
          <a:lstStyle>
            <a:lvl1pPr>
              <a:buClr>
                <a:srgbClr val="71A9E3"/>
              </a:buClr>
              <a:defRPr sz="1400">
                <a:solidFill>
                  <a:schemeClr val="bg1"/>
                </a:solidFill>
                <a:latin typeface="+mn-lt"/>
              </a:defRPr>
            </a:lvl1pPr>
            <a:lvl2pPr>
              <a:buClr>
                <a:srgbClr val="71A9E3"/>
              </a:buClr>
              <a:defRPr sz="1200">
                <a:solidFill>
                  <a:schemeClr val="bg1"/>
                </a:solidFill>
                <a:latin typeface="+mn-lt"/>
              </a:defRPr>
            </a:lvl2pPr>
            <a:lvl3pPr>
              <a:buClr>
                <a:srgbClr val="71A9E3"/>
              </a:buClr>
              <a:defRPr sz="1100">
                <a:solidFill>
                  <a:schemeClr val="bg1"/>
                </a:solidFill>
                <a:latin typeface="+mn-lt"/>
              </a:defRPr>
            </a:lvl3pPr>
            <a:lvl4pPr>
              <a:buClr>
                <a:srgbClr val="71A9E3"/>
              </a:buClr>
              <a:defRPr sz="1050">
                <a:solidFill>
                  <a:schemeClr val="bg1"/>
                </a:solidFill>
                <a:latin typeface="+mn-lt"/>
              </a:defRPr>
            </a:lvl4pPr>
            <a:lvl5pPr>
              <a:buClr>
                <a:srgbClr val="71A9E3"/>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2">
            <a:extLst>
              <a:ext uri="{FF2B5EF4-FFF2-40B4-BE49-F238E27FC236}">
                <a16:creationId xmlns:a16="http://schemas.microsoft.com/office/drawing/2014/main" id="{D3018F0D-82E2-3CE3-117E-EA3520757007}"/>
              </a:ext>
            </a:extLst>
          </p:cNvPr>
          <p:cNvSpPr>
            <a:spLocks noGrp="1"/>
          </p:cNvSpPr>
          <p:nvPr>
            <p:ph type="body" sz="quarter" idx="18"/>
          </p:nvPr>
        </p:nvSpPr>
        <p:spPr>
          <a:xfrm>
            <a:off x="6248400" y="2174875"/>
            <a:ext cx="2667000" cy="12541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2">
            <a:extLst>
              <a:ext uri="{FF2B5EF4-FFF2-40B4-BE49-F238E27FC236}">
                <a16:creationId xmlns:a16="http://schemas.microsoft.com/office/drawing/2014/main" id="{36D03C6E-A2E1-A64B-59C5-392BB03CC153}"/>
              </a:ext>
            </a:extLst>
          </p:cNvPr>
          <p:cNvSpPr>
            <a:spLocks noGrp="1"/>
          </p:cNvSpPr>
          <p:nvPr>
            <p:ph type="body" sz="quarter" idx="20"/>
          </p:nvPr>
        </p:nvSpPr>
        <p:spPr>
          <a:xfrm>
            <a:off x="9220200" y="2174875"/>
            <a:ext cx="2667000" cy="1254125"/>
          </a:xfrm>
          <a:noFill/>
        </p:spPr>
        <p:txBody>
          <a:bodyPr lIns="137160" rIns="137160"/>
          <a:lstStyle>
            <a:lvl1pPr>
              <a:buClr>
                <a:srgbClr val="5D910D"/>
              </a:buClr>
              <a:defRPr sz="1400">
                <a:solidFill>
                  <a:schemeClr val="bg1"/>
                </a:solidFill>
                <a:latin typeface="+mn-lt"/>
              </a:defRPr>
            </a:lvl1pPr>
            <a:lvl2pPr>
              <a:buClr>
                <a:srgbClr val="5D910D"/>
              </a:buClr>
              <a:defRPr sz="1200">
                <a:solidFill>
                  <a:schemeClr val="bg1"/>
                </a:solidFill>
                <a:latin typeface="+mn-lt"/>
              </a:defRPr>
            </a:lvl2pPr>
            <a:lvl3pPr>
              <a:buClr>
                <a:srgbClr val="5D910D"/>
              </a:buClr>
              <a:defRPr sz="1100">
                <a:solidFill>
                  <a:schemeClr val="bg1"/>
                </a:solidFill>
                <a:latin typeface="+mn-lt"/>
              </a:defRPr>
            </a:lvl3pPr>
            <a:lvl4pPr>
              <a:buClr>
                <a:srgbClr val="5D910D"/>
              </a:buClr>
              <a:defRPr sz="1050">
                <a:solidFill>
                  <a:schemeClr val="bg1"/>
                </a:solidFill>
                <a:latin typeface="+mn-lt"/>
              </a:defRPr>
            </a:lvl4pPr>
            <a:lvl5pPr>
              <a:buClr>
                <a:srgbClr val="5D910D"/>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3">
            <a:extLst>
              <a:ext uri="{FF2B5EF4-FFF2-40B4-BE49-F238E27FC236}">
                <a16:creationId xmlns:a16="http://schemas.microsoft.com/office/drawing/2014/main" id="{CB86542C-5E5D-6CE9-9E99-34153337B8F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7" name="Title 1">
            <a:extLst>
              <a:ext uri="{FF2B5EF4-FFF2-40B4-BE49-F238E27FC236}">
                <a16:creationId xmlns:a16="http://schemas.microsoft.com/office/drawing/2014/main" id="{12114FD4-D5F5-3D03-6669-3F48F88149C2}"/>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27" name="Picture Placeholder 26">
            <a:extLst>
              <a:ext uri="{FF2B5EF4-FFF2-40B4-BE49-F238E27FC236}">
                <a16:creationId xmlns:a16="http://schemas.microsoft.com/office/drawing/2014/main" id="{892F1AEB-8046-A2D4-30CA-7197BC53E8B3}"/>
              </a:ext>
            </a:extLst>
          </p:cNvPr>
          <p:cNvSpPr>
            <a:spLocks noGrp="1"/>
          </p:cNvSpPr>
          <p:nvPr>
            <p:ph type="pic" sz="quarter" idx="70"/>
          </p:nvPr>
        </p:nvSpPr>
        <p:spPr>
          <a:xfrm>
            <a:off x="300224"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29" name="Picture Placeholder 28">
            <a:extLst>
              <a:ext uri="{FF2B5EF4-FFF2-40B4-BE49-F238E27FC236}">
                <a16:creationId xmlns:a16="http://schemas.microsoft.com/office/drawing/2014/main" id="{6CD31BC9-DEED-705E-596F-90F3784F50F8}"/>
              </a:ext>
            </a:extLst>
          </p:cNvPr>
          <p:cNvSpPr>
            <a:spLocks noGrp="1"/>
          </p:cNvSpPr>
          <p:nvPr>
            <p:ph type="pic" sz="quarter" idx="71"/>
          </p:nvPr>
        </p:nvSpPr>
        <p:spPr>
          <a:xfrm>
            <a:off x="3276598"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30" name="Picture Placeholder 29">
            <a:extLst>
              <a:ext uri="{FF2B5EF4-FFF2-40B4-BE49-F238E27FC236}">
                <a16:creationId xmlns:a16="http://schemas.microsoft.com/office/drawing/2014/main" id="{4A59ABE3-4718-4CF9-913B-381023AB3DF7}"/>
              </a:ext>
            </a:extLst>
          </p:cNvPr>
          <p:cNvSpPr>
            <a:spLocks noGrp="1"/>
          </p:cNvSpPr>
          <p:nvPr>
            <p:ph type="pic" sz="quarter" idx="72"/>
          </p:nvPr>
        </p:nvSpPr>
        <p:spPr>
          <a:xfrm>
            <a:off x="6248400"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31" name="Picture Placeholder 30">
            <a:extLst>
              <a:ext uri="{FF2B5EF4-FFF2-40B4-BE49-F238E27FC236}">
                <a16:creationId xmlns:a16="http://schemas.microsoft.com/office/drawing/2014/main" id="{5BA0F92C-6587-9C26-0375-0E086FC9C6AA}"/>
              </a:ext>
            </a:extLst>
          </p:cNvPr>
          <p:cNvSpPr>
            <a:spLocks noGrp="1"/>
          </p:cNvSpPr>
          <p:nvPr>
            <p:ph type="pic" sz="quarter" idx="73"/>
          </p:nvPr>
        </p:nvSpPr>
        <p:spPr>
          <a:xfrm>
            <a:off x="9220200"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Tree>
    <p:extLst>
      <p:ext uri="{BB962C8B-B14F-4D97-AF65-F5344CB8AC3E}">
        <p14:creationId xmlns:p14="http://schemas.microsoft.com/office/powerpoint/2010/main" val="182057174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4 Content + Photo - Sustainability">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solidFill>
                  <a:srgbClr val="2B660F"/>
                </a:solidFill>
                <a:latin typeface="+mn-lt"/>
              </a:defRPr>
            </a:lvl1pPr>
          </a:lstStyle>
          <a:p>
            <a:endParaRPr lang="en-US"/>
          </a:p>
        </p:txBody>
      </p:sp>
      <p:sp>
        <p:nvSpPr>
          <p:cNvPr id="12" name="Text Placeholder 3">
            <a:extLst>
              <a:ext uri="{FF2B5EF4-FFF2-40B4-BE49-F238E27FC236}">
                <a16:creationId xmlns:a16="http://schemas.microsoft.com/office/drawing/2014/main" id="{D2201E17-BEDC-EF1C-D1DD-24457F1043C0}"/>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15" name="Title 1">
            <a:extLst>
              <a:ext uri="{FF2B5EF4-FFF2-40B4-BE49-F238E27FC236}">
                <a16:creationId xmlns:a16="http://schemas.microsoft.com/office/drawing/2014/main" id="{07FD3CEA-4696-D508-A304-19B4E67674D0}"/>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5" name="Text Placeholder 3">
            <a:extLst>
              <a:ext uri="{FF2B5EF4-FFF2-40B4-BE49-F238E27FC236}">
                <a16:creationId xmlns:a16="http://schemas.microsoft.com/office/drawing/2014/main" id="{7042D94A-C6F1-39C6-2A60-C21520457EA7}"/>
              </a:ext>
            </a:extLst>
          </p:cNvPr>
          <p:cNvSpPr>
            <a:spLocks noGrp="1"/>
          </p:cNvSpPr>
          <p:nvPr>
            <p:ph type="body" sz="quarter" idx="69"/>
          </p:nvPr>
        </p:nvSpPr>
        <p:spPr>
          <a:xfrm>
            <a:off x="9220200" y="1219200"/>
            <a:ext cx="2667000"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6" name="Text Placeholder 3">
            <a:extLst>
              <a:ext uri="{FF2B5EF4-FFF2-40B4-BE49-F238E27FC236}">
                <a16:creationId xmlns:a16="http://schemas.microsoft.com/office/drawing/2014/main" id="{D62DA099-CF4C-7378-4B67-8AD56B1F1423}"/>
              </a:ext>
            </a:extLst>
          </p:cNvPr>
          <p:cNvSpPr>
            <a:spLocks noGrp="1"/>
          </p:cNvSpPr>
          <p:nvPr>
            <p:ph type="body" sz="quarter" idx="13"/>
          </p:nvPr>
        </p:nvSpPr>
        <p:spPr>
          <a:xfrm>
            <a:off x="304800" y="1219200"/>
            <a:ext cx="2670048"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17" name="Text Placeholder 3">
            <a:extLst>
              <a:ext uri="{FF2B5EF4-FFF2-40B4-BE49-F238E27FC236}">
                <a16:creationId xmlns:a16="http://schemas.microsoft.com/office/drawing/2014/main" id="{40527E67-33B7-6A94-DA86-E9B86E7875A9}"/>
              </a:ext>
            </a:extLst>
          </p:cNvPr>
          <p:cNvSpPr>
            <a:spLocks noGrp="1"/>
          </p:cNvSpPr>
          <p:nvPr>
            <p:ph type="body" sz="quarter" idx="65"/>
          </p:nvPr>
        </p:nvSpPr>
        <p:spPr>
          <a:xfrm>
            <a:off x="3276598" y="1219200"/>
            <a:ext cx="2667000" cy="4419599"/>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0" name="Text Placeholder 12">
            <a:extLst>
              <a:ext uri="{FF2B5EF4-FFF2-40B4-BE49-F238E27FC236}">
                <a16:creationId xmlns:a16="http://schemas.microsoft.com/office/drawing/2014/main" id="{AA7FA153-3ABD-09A6-8E96-5AE3D4887422}"/>
              </a:ext>
            </a:extLst>
          </p:cNvPr>
          <p:cNvSpPr>
            <a:spLocks noGrp="1"/>
          </p:cNvSpPr>
          <p:nvPr>
            <p:ph type="body" sz="quarter" idx="14"/>
          </p:nvPr>
        </p:nvSpPr>
        <p:spPr>
          <a:xfrm>
            <a:off x="304800" y="2174875"/>
            <a:ext cx="2667000" cy="12541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2">
            <a:extLst>
              <a:ext uri="{FF2B5EF4-FFF2-40B4-BE49-F238E27FC236}">
                <a16:creationId xmlns:a16="http://schemas.microsoft.com/office/drawing/2014/main" id="{34169C3F-C927-C052-D3FA-867BC006B199}"/>
              </a:ext>
            </a:extLst>
          </p:cNvPr>
          <p:cNvSpPr>
            <a:spLocks noGrp="1"/>
          </p:cNvSpPr>
          <p:nvPr>
            <p:ph type="body" sz="quarter" idx="16"/>
          </p:nvPr>
        </p:nvSpPr>
        <p:spPr>
          <a:xfrm>
            <a:off x="3276600" y="2174875"/>
            <a:ext cx="2667000" cy="12541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12">
            <a:extLst>
              <a:ext uri="{FF2B5EF4-FFF2-40B4-BE49-F238E27FC236}">
                <a16:creationId xmlns:a16="http://schemas.microsoft.com/office/drawing/2014/main" id="{0068685E-936C-9395-A7AE-9C1E881D1BF9}"/>
              </a:ext>
            </a:extLst>
          </p:cNvPr>
          <p:cNvSpPr>
            <a:spLocks noGrp="1"/>
          </p:cNvSpPr>
          <p:nvPr>
            <p:ph type="body" sz="quarter" idx="20"/>
          </p:nvPr>
        </p:nvSpPr>
        <p:spPr>
          <a:xfrm>
            <a:off x="9220200" y="2174875"/>
            <a:ext cx="2667000" cy="1254125"/>
          </a:xfrm>
          <a:noFill/>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3">
            <a:extLst>
              <a:ext uri="{FF2B5EF4-FFF2-40B4-BE49-F238E27FC236}">
                <a16:creationId xmlns:a16="http://schemas.microsoft.com/office/drawing/2014/main" id="{9C8CFD94-BF0D-BC97-4B00-68431E7044D7}"/>
              </a:ext>
            </a:extLst>
          </p:cNvPr>
          <p:cNvSpPr>
            <a:spLocks noGrp="1"/>
          </p:cNvSpPr>
          <p:nvPr>
            <p:ph type="body" sz="quarter" idx="23"/>
          </p:nvPr>
        </p:nvSpPr>
        <p:spPr>
          <a:xfrm>
            <a:off x="6248400" y="1219200"/>
            <a:ext cx="2667000"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7" name="Text Placeholder 12">
            <a:extLst>
              <a:ext uri="{FF2B5EF4-FFF2-40B4-BE49-F238E27FC236}">
                <a16:creationId xmlns:a16="http://schemas.microsoft.com/office/drawing/2014/main" id="{86F0CE13-FA16-09C7-8A7B-F8A67977846B}"/>
              </a:ext>
            </a:extLst>
          </p:cNvPr>
          <p:cNvSpPr>
            <a:spLocks noGrp="1"/>
          </p:cNvSpPr>
          <p:nvPr>
            <p:ph type="body" sz="quarter" idx="18"/>
          </p:nvPr>
        </p:nvSpPr>
        <p:spPr>
          <a:xfrm>
            <a:off x="6248400" y="2174875"/>
            <a:ext cx="2667000" cy="12541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2">
            <a:extLst>
              <a:ext uri="{FF2B5EF4-FFF2-40B4-BE49-F238E27FC236}">
                <a16:creationId xmlns:a16="http://schemas.microsoft.com/office/drawing/2014/main" id="{F72B54E4-ABF3-072E-1D52-7095B67A0F39}"/>
              </a:ext>
            </a:extLst>
          </p:cNvPr>
          <p:cNvSpPr>
            <a:spLocks noGrp="1"/>
          </p:cNvSpPr>
          <p:nvPr>
            <p:ph type="pic" sz="quarter" idx="70"/>
          </p:nvPr>
        </p:nvSpPr>
        <p:spPr>
          <a:xfrm>
            <a:off x="300224"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4" name="Picture Placeholder 3">
            <a:extLst>
              <a:ext uri="{FF2B5EF4-FFF2-40B4-BE49-F238E27FC236}">
                <a16:creationId xmlns:a16="http://schemas.microsoft.com/office/drawing/2014/main" id="{0E6F392C-39B5-F9D6-40D4-66E45902277B}"/>
              </a:ext>
            </a:extLst>
          </p:cNvPr>
          <p:cNvSpPr>
            <a:spLocks noGrp="1"/>
          </p:cNvSpPr>
          <p:nvPr>
            <p:ph type="pic" sz="quarter" idx="71"/>
          </p:nvPr>
        </p:nvSpPr>
        <p:spPr>
          <a:xfrm>
            <a:off x="3276598"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7" name="Picture Placeholder 6">
            <a:extLst>
              <a:ext uri="{FF2B5EF4-FFF2-40B4-BE49-F238E27FC236}">
                <a16:creationId xmlns:a16="http://schemas.microsoft.com/office/drawing/2014/main" id="{4BBC0A86-9583-8896-C62D-2E47715D9718}"/>
              </a:ext>
            </a:extLst>
          </p:cNvPr>
          <p:cNvSpPr>
            <a:spLocks noGrp="1"/>
          </p:cNvSpPr>
          <p:nvPr>
            <p:ph type="pic" sz="quarter" idx="72"/>
          </p:nvPr>
        </p:nvSpPr>
        <p:spPr>
          <a:xfrm>
            <a:off x="6248400"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8" name="Picture Placeholder 7">
            <a:extLst>
              <a:ext uri="{FF2B5EF4-FFF2-40B4-BE49-F238E27FC236}">
                <a16:creationId xmlns:a16="http://schemas.microsoft.com/office/drawing/2014/main" id="{7C5F500B-5795-2B9B-DC30-5BE2330E102F}"/>
              </a:ext>
            </a:extLst>
          </p:cNvPr>
          <p:cNvSpPr>
            <a:spLocks noGrp="1"/>
          </p:cNvSpPr>
          <p:nvPr>
            <p:ph type="pic" sz="quarter" idx="73"/>
          </p:nvPr>
        </p:nvSpPr>
        <p:spPr>
          <a:xfrm>
            <a:off x="9220200"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9" name="TextBox 8">
            <a:extLst>
              <a:ext uri="{FF2B5EF4-FFF2-40B4-BE49-F238E27FC236}">
                <a16:creationId xmlns:a16="http://schemas.microsoft.com/office/drawing/2014/main" id="{997B4A85-6C17-6FD1-87B6-ADE965380632}"/>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Gilroy Medium" panose="00000600000000000000" pitchFamily="50" charset="0"/>
              </a:rPr>
              <a:pPr algn="r"/>
              <a:t>‹#›</a:t>
            </a:fld>
            <a:endParaRPr lang="en-US" sz="1350">
              <a:solidFill>
                <a:srgbClr val="2B660F"/>
              </a:solidFill>
              <a:latin typeface="Gilroy Medium" panose="00000600000000000000" pitchFamily="50" charset="0"/>
            </a:endParaRPr>
          </a:p>
        </p:txBody>
      </p:sp>
      <p:sp>
        <p:nvSpPr>
          <p:cNvPr id="11" name="TextBox 10">
            <a:extLst>
              <a:ext uri="{FF2B5EF4-FFF2-40B4-BE49-F238E27FC236}">
                <a16:creationId xmlns:a16="http://schemas.microsoft.com/office/drawing/2014/main" id="{7B2CD9F6-CDC3-72E7-E238-D8C4FE2D9181}"/>
              </a:ext>
            </a:extLst>
          </p:cNvPr>
          <p:cNvSpPr txBox="1"/>
          <p:nvPr userDrawn="1"/>
        </p:nvSpPr>
        <p:spPr>
          <a:xfrm>
            <a:off x="11446884"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Gilroy Medium" panose="00000600000000000000" pitchFamily="50" charset="0"/>
              </a:rPr>
              <a:pPr algn="r"/>
              <a:t>‹#›</a:t>
            </a:fld>
            <a:endParaRPr lang="en-US" sz="1350">
              <a:solidFill>
                <a:srgbClr val="2B660F"/>
              </a:solidFill>
              <a:latin typeface="Gilroy Medium" panose="00000600000000000000" pitchFamily="50" charset="0"/>
            </a:endParaRPr>
          </a:p>
        </p:txBody>
      </p:sp>
      <p:sp>
        <p:nvSpPr>
          <p:cNvPr id="14" name="TextBox 13">
            <a:extLst>
              <a:ext uri="{FF2B5EF4-FFF2-40B4-BE49-F238E27FC236}">
                <a16:creationId xmlns:a16="http://schemas.microsoft.com/office/drawing/2014/main" id="{73E077E3-40E7-E1C6-9556-60CBF8A93C79}"/>
              </a:ext>
            </a:extLst>
          </p:cNvPr>
          <p:cNvSpPr txBox="1"/>
          <p:nvPr userDrawn="1"/>
        </p:nvSpPr>
        <p:spPr>
          <a:xfrm>
            <a:off x="806116" y="6557211"/>
            <a:ext cx="0" cy="0"/>
          </a:xfrm>
          <a:prstGeom prst="rect">
            <a:avLst/>
          </a:prstGeom>
          <a:noFill/>
        </p:spPr>
        <p:txBody>
          <a:bodyPr wrap="none" lIns="0" tIns="0" rIns="0" bIns="0" rtlCol="0">
            <a:noAutofit/>
          </a:bodyPr>
          <a:lstStyle/>
          <a:p>
            <a:pPr algn="l"/>
            <a:endParaRPr lang="en-US" sz="1600" err="1">
              <a:solidFill>
                <a:schemeClr val="tx2"/>
              </a:solidFill>
            </a:endParaRPr>
          </a:p>
        </p:txBody>
      </p:sp>
    </p:spTree>
    <p:extLst>
      <p:ext uri="{BB962C8B-B14F-4D97-AF65-F5344CB8AC3E}">
        <p14:creationId xmlns:p14="http://schemas.microsoft.com/office/powerpoint/2010/main" val="366408723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_Statement+Bullet - Drink">
    <p:bg>
      <p:bgPr>
        <a:solidFill>
          <a:srgbClr val="F7F5F3"/>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solidFill>
                  <a:srgbClr val="2B660F"/>
                </a:solidFill>
                <a:latin typeface="+mn-lt"/>
              </a:defRPr>
            </a:lvl1pPr>
          </a:lstStyle>
          <a:p>
            <a:endParaRPr lang="en-US"/>
          </a:p>
        </p:txBody>
      </p:sp>
      <p:sp>
        <p:nvSpPr>
          <p:cNvPr id="8" name="Text Placeholder 7">
            <a:extLst>
              <a:ext uri="{FF2B5EF4-FFF2-40B4-BE49-F238E27FC236}">
                <a16:creationId xmlns:a16="http://schemas.microsoft.com/office/drawing/2014/main" id="{345C4A3B-669E-BFBB-F054-74A96CD9BD81}"/>
              </a:ext>
            </a:extLst>
          </p:cNvPr>
          <p:cNvSpPr>
            <a:spLocks noGrp="1"/>
          </p:cNvSpPr>
          <p:nvPr>
            <p:ph type="body" sz="quarter" idx="13" hasCustomPrompt="1"/>
          </p:nvPr>
        </p:nvSpPr>
        <p:spPr>
          <a:xfrm>
            <a:off x="304800" y="1334527"/>
            <a:ext cx="11582400" cy="2209800"/>
          </a:xfrm>
        </p:spPr>
        <p:txBody>
          <a:bodyPr/>
          <a:lstStyle>
            <a:lvl1pPr>
              <a:lnSpc>
                <a:spcPts val="5400"/>
              </a:lnSpc>
              <a:spcBef>
                <a:spcPts val="0"/>
              </a:spcBef>
              <a:defRPr lang="en-US" sz="6000" b="0" i="0" kern="1200" smtClean="0">
                <a:solidFill>
                  <a:srgbClr val="8BBB28"/>
                </a:solidFill>
                <a:latin typeface="+mj-lt"/>
                <a:ea typeface="+mn-ea"/>
                <a:cs typeface="Arial" panose="020B0604020202020204" pitchFamily="34" charset="0"/>
              </a:defRPr>
            </a:lvl1pPr>
            <a:lvl2pPr marL="0" indent="0">
              <a:buNone/>
              <a:defRPr/>
            </a:lvl2pPr>
          </a:lstStyle>
          <a:p>
            <a:pPr lvl="0"/>
            <a:r>
              <a:rPr lang="en-US"/>
              <a:t>CLICK TO EDIT MASTER </a:t>
            </a:r>
          </a:p>
          <a:p>
            <a:pPr lvl="0"/>
            <a:r>
              <a:rPr lang="en-US"/>
              <a:t>TEXT STYLES</a:t>
            </a:r>
          </a:p>
        </p:txBody>
      </p:sp>
      <p:sp>
        <p:nvSpPr>
          <p:cNvPr id="10" name="Text Placeholder 9">
            <a:extLst>
              <a:ext uri="{FF2B5EF4-FFF2-40B4-BE49-F238E27FC236}">
                <a16:creationId xmlns:a16="http://schemas.microsoft.com/office/drawing/2014/main" id="{037819E8-720B-BE5F-35CF-65D1F127F73B}"/>
              </a:ext>
            </a:extLst>
          </p:cNvPr>
          <p:cNvSpPr>
            <a:spLocks noGrp="1"/>
          </p:cNvSpPr>
          <p:nvPr>
            <p:ph type="body" sz="quarter" idx="14"/>
          </p:nvPr>
        </p:nvSpPr>
        <p:spPr>
          <a:xfrm>
            <a:off x="304800" y="3825875"/>
            <a:ext cx="11582400" cy="1943100"/>
          </a:xfrm>
        </p:spPr>
        <p:txBody>
          <a:bodyPr/>
          <a:lstStyle>
            <a:lvl1pPr>
              <a:buClr>
                <a:schemeClr val="tx2"/>
              </a:buClr>
              <a:defRPr>
                <a:solidFill>
                  <a:srgbClr val="2B660F"/>
                </a:solidFill>
                <a:latin typeface="+mn-lt"/>
              </a:defRPr>
            </a:lvl1pPr>
            <a:lvl2pPr>
              <a:buClr>
                <a:srgbClr val="2B660F"/>
              </a:buClr>
              <a:defRPr>
                <a:solidFill>
                  <a:srgbClr val="2B660F"/>
                </a:solidFill>
                <a:latin typeface="+mn-lt"/>
              </a:defRPr>
            </a:lvl2pPr>
            <a:lvl3pPr>
              <a:buClr>
                <a:schemeClr val="tx2"/>
              </a:buClr>
              <a:defRPr>
                <a:solidFill>
                  <a:srgbClr val="2B660F"/>
                </a:solidFill>
                <a:latin typeface="+mn-lt"/>
              </a:defRPr>
            </a:lvl3pPr>
            <a:lvl4pPr>
              <a:buClr>
                <a:schemeClr val="tx2"/>
              </a:buClr>
              <a:defRPr>
                <a:solidFill>
                  <a:srgbClr val="2B660F"/>
                </a:solidFill>
                <a:latin typeface="+mn-lt"/>
              </a:defRPr>
            </a:lvl4pPr>
            <a:lvl5pPr>
              <a:buClr>
                <a:schemeClr val="tx2"/>
              </a:buClr>
              <a:defRPr>
                <a:solidFill>
                  <a:srgbClr val="2B660F"/>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3">
            <a:extLst>
              <a:ext uri="{FF2B5EF4-FFF2-40B4-BE49-F238E27FC236}">
                <a16:creationId xmlns:a16="http://schemas.microsoft.com/office/drawing/2014/main" id="{75B01BE4-EEE1-75CD-8758-B2ADD247FCE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9" name="Title 1">
            <a:extLst>
              <a:ext uri="{FF2B5EF4-FFF2-40B4-BE49-F238E27FC236}">
                <a16:creationId xmlns:a16="http://schemas.microsoft.com/office/drawing/2014/main" id="{61247954-3C0B-B902-34FA-13B9AD74C6C8}"/>
              </a:ext>
            </a:extLst>
          </p:cNvPr>
          <p:cNvSpPr>
            <a:spLocks noGrp="1"/>
          </p:cNvSpPr>
          <p:nvPr>
            <p:ph type="title"/>
          </p:nvPr>
        </p:nvSpPr>
        <p:spPr>
          <a:xfrm>
            <a:off x="304799" y="248594"/>
            <a:ext cx="11582401" cy="475306"/>
          </a:xfrm>
        </p:spPr>
        <p:txBody>
          <a:bodyPr anchor="t" anchorCtr="0"/>
          <a:lstStyle>
            <a:lvl1pPr>
              <a:defRPr>
                <a:solidFill>
                  <a:srgbClr val="5D910D"/>
                </a:solidFill>
              </a:defRPr>
            </a:lvl1pPr>
          </a:lstStyle>
          <a:p>
            <a:r>
              <a:rPr lang="en-US"/>
              <a:t>Click to edit Master title style</a:t>
            </a:r>
          </a:p>
        </p:txBody>
      </p:sp>
    </p:spTree>
    <p:extLst>
      <p:ext uri="{BB962C8B-B14F-4D97-AF65-F5344CB8AC3E}">
        <p14:creationId xmlns:p14="http://schemas.microsoft.com/office/powerpoint/2010/main" val="255946423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2_Long Copy+Photo Drin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4A5106-DF07-150F-621B-60250220BF27}"/>
              </a:ext>
            </a:extLst>
          </p:cNvPr>
          <p:cNvSpPr/>
          <p:nvPr userDrawn="1"/>
        </p:nvSpPr>
        <p:spPr>
          <a:xfrm>
            <a:off x="6095999" y="0"/>
            <a:ext cx="6095999" cy="6858000"/>
          </a:xfrm>
          <a:prstGeom prst="rect">
            <a:avLst/>
          </a:prstGeom>
          <a:solidFill>
            <a:srgbClr val="5D91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6400798" y="5768975"/>
            <a:ext cx="5486405" cy="365125"/>
          </a:xfrm>
        </p:spPr>
        <p:txBody>
          <a:bodyPr/>
          <a:lstStyle>
            <a:lvl1pPr>
              <a:defRPr>
                <a:solidFill>
                  <a:schemeClr val="bg1"/>
                </a:solidFill>
                <a:latin typeface="+mn-lt"/>
              </a:defRPr>
            </a:lvl1pPr>
          </a:lstStyle>
          <a:p>
            <a:endParaRPr lang="en-US"/>
          </a:p>
        </p:txBody>
      </p:sp>
      <p:sp>
        <p:nvSpPr>
          <p:cNvPr id="9" name="TextBox 8">
            <a:extLst>
              <a:ext uri="{FF2B5EF4-FFF2-40B4-BE49-F238E27FC236}">
                <a16:creationId xmlns:a16="http://schemas.microsoft.com/office/drawing/2014/main" id="{18071585-67BB-4871-955D-DE1B6E6A017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1"/>
                </a:solidFill>
                <a:latin typeface="+mn-lt"/>
              </a:rPr>
              <a:pPr algn="r"/>
              <a:t>‹#›</a:t>
            </a:fld>
            <a:endParaRPr lang="en-US" sz="1350">
              <a:solidFill>
                <a:schemeClr val="bg1"/>
              </a:solidFill>
              <a:latin typeface="+mn-lt"/>
            </a:endParaRPr>
          </a:p>
        </p:txBody>
      </p:sp>
      <p:sp>
        <p:nvSpPr>
          <p:cNvPr id="11" name="Text Placeholder 10">
            <a:extLst>
              <a:ext uri="{FF2B5EF4-FFF2-40B4-BE49-F238E27FC236}">
                <a16:creationId xmlns:a16="http://schemas.microsoft.com/office/drawing/2014/main" id="{709F5401-A203-9F74-D7E4-DF78A66A7BD3}"/>
              </a:ext>
            </a:extLst>
          </p:cNvPr>
          <p:cNvSpPr>
            <a:spLocks noGrp="1"/>
          </p:cNvSpPr>
          <p:nvPr>
            <p:ph type="body" sz="quarter" idx="13"/>
          </p:nvPr>
        </p:nvSpPr>
        <p:spPr>
          <a:xfrm>
            <a:off x="6400795" y="1294494"/>
            <a:ext cx="5486405" cy="4322081"/>
          </a:xfrm>
        </p:spPr>
        <p:txBody>
          <a:bodyPr/>
          <a:lstStyle>
            <a:lvl1pPr>
              <a:defRPr sz="1400">
                <a:solidFill>
                  <a:schemeClr val="bg1"/>
                </a:solidFill>
                <a:latin typeface="+mn-lt"/>
              </a:defRPr>
            </a:lvl1pPr>
            <a:lvl2pPr>
              <a:buClr>
                <a:schemeClr val="accent2"/>
              </a:buClr>
              <a:defRPr>
                <a:solidFill>
                  <a:schemeClr val="bg1"/>
                </a:solidFill>
                <a:latin typeface="+mn-lt"/>
              </a:defRPr>
            </a:lvl2pPr>
            <a:lvl3pPr>
              <a:buClr>
                <a:schemeClr val="accent2"/>
              </a:buClr>
              <a:defRPr>
                <a:solidFill>
                  <a:schemeClr val="bg1"/>
                </a:solidFill>
                <a:latin typeface="+mn-lt"/>
              </a:defRPr>
            </a:lvl3pPr>
            <a:lvl4pPr>
              <a:buClr>
                <a:schemeClr val="accent2"/>
              </a:buClr>
              <a:defRPr>
                <a:solidFill>
                  <a:schemeClr val="bg1"/>
                </a:solidFill>
                <a:latin typeface="+mn-lt"/>
              </a:defRPr>
            </a:lvl4pPr>
            <a:lvl5pPr>
              <a:buClr>
                <a:schemeClr val="accent2"/>
              </a:buClr>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Picture Placeholder 12">
            <a:extLst>
              <a:ext uri="{FF2B5EF4-FFF2-40B4-BE49-F238E27FC236}">
                <a16:creationId xmlns:a16="http://schemas.microsoft.com/office/drawing/2014/main" id="{0F4058C2-69A4-AF17-8A29-7C5474912DBA}"/>
              </a:ext>
            </a:extLst>
          </p:cNvPr>
          <p:cNvSpPr>
            <a:spLocks noGrp="1"/>
          </p:cNvSpPr>
          <p:nvPr>
            <p:ph type="pic" sz="quarter" idx="14"/>
          </p:nvPr>
        </p:nvSpPr>
        <p:spPr>
          <a:xfrm>
            <a:off x="0" y="0"/>
            <a:ext cx="6096000" cy="6858000"/>
          </a:xfrm>
        </p:spPr>
        <p:txBody>
          <a:bodyPr/>
          <a:lstStyle>
            <a:lvl1pPr>
              <a:defRPr>
                <a:latin typeface="+mn-lt"/>
              </a:defRPr>
            </a:lvl1pPr>
          </a:lstStyle>
          <a:p>
            <a:r>
              <a:rPr lang="en-US"/>
              <a:t>Click icon to add picture</a:t>
            </a:r>
          </a:p>
        </p:txBody>
      </p:sp>
      <p:sp>
        <p:nvSpPr>
          <p:cNvPr id="3" name="Text Placeholder 3">
            <a:extLst>
              <a:ext uri="{FF2B5EF4-FFF2-40B4-BE49-F238E27FC236}">
                <a16:creationId xmlns:a16="http://schemas.microsoft.com/office/drawing/2014/main" id="{D1BD2303-F43D-B409-2B25-1295FF91DE7C}"/>
              </a:ext>
            </a:extLst>
          </p:cNvPr>
          <p:cNvSpPr>
            <a:spLocks noGrp="1"/>
          </p:cNvSpPr>
          <p:nvPr>
            <p:ph type="body" sz="quarter" idx="11" hasCustomPrompt="1"/>
          </p:nvPr>
        </p:nvSpPr>
        <p:spPr>
          <a:xfrm>
            <a:off x="6400796" y="724845"/>
            <a:ext cx="5486405" cy="316592"/>
          </a:xfrm>
        </p:spPr>
        <p:txBody>
          <a:bodyPr>
            <a:normAutofit/>
          </a:bodyPr>
          <a:lstStyle>
            <a:lvl1pPr marL="0" indent="0">
              <a:lnSpc>
                <a:spcPct val="90000"/>
              </a:lnSpc>
              <a:spcBef>
                <a:spcPts val="0"/>
              </a:spcBef>
              <a:buNone/>
              <a:defRPr sz="1800">
                <a:solidFill>
                  <a:schemeClr val="bg1"/>
                </a:solidFill>
                <a:latin typeface="+mn-lt"/>
              </a:defRPr>
            </a:lvl1pPr>
          </a:lstStyle>
          <a:p>
            <a:pPr lvl="0"/>
            <a:r>
              <a:rPr lang="en-US"/>
              <a:t>Subtitle</a:t>
            </a:r>
          </a:p>
        </p:txBody>
      </p:sp>
      <p:sp>
        <p:nvSpPr>
          <p:cNvPr id="4" name="Title 1">
            <a:extLst>
              <a:ext uri="{FF2B5EF4-FFF2-40B4-BE49-F238E27FC236}">
                <a16:creationId xmlns:a16="http://schemas.microsoft.com/office/drawing/2014/main" id="{73C0A529-9652-2E2A-5A16-28AC0711E73D}"/>
              </a:ext>
            </a:extLst>
          </p:cNvPr>
          <p:cNvSpPr>
            <a:spLocks noGrp="1"/>
          </p:cNvSpPr>
          <p:nvPr>
            <p:ph type="title" hasCustomPrompt="1"/>
          </p:nvPr>
        </p:nvSpPr>
        <p:spPr>
          <a:xfrm>
            <a:off x="6400795" y="248594"/>
            <a:ext cx="5486405" cy="475306"/>
          </a:xfrm>
        </p:spPr>
        <p:txBody>
          <a:bodyPr anchor="t" anchorCtr="0"/>
          <a:lstStyle>
            <a:lvl1pPr>
              <a:defRPr>
                <a:solidFill>
                  <a:schemeClr val="bg1"/>
                </a:solidFill>
              </a:defRPr>
            </a:lvl1pPr>
          </a:lstStyle>
          <a:p>
            <a:r>
              <a:rPr lang="en-US"/>
              <a:t>Click to edit title</a:t>
            </a:r>
          </a:p>
        </p:txBody>
      </p:sp>
    </p:spTree>
    <p:extLst>
      <p:ext uri="{BB962C8B-B14F-4D97-AF65-F5344CB8AC3E}">
        <p14:creationId xmlns:p14="http://schemas.microsoft.com/office/powerpoint/2010/main" val="155874415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Long Copy+Photo Dri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6400798" y="5768975"/>
            <a:ext cx="5486405" cy="365125"/>
          </a:xfrm>
        </p:spPr>
        <p:txBody>
          <a:bodyPr/>
          <a:lstStyle>
            <a:lvl1pPr>
              <a:defRPr>
                <a:solidFill>
                  <a:srgbClr val="2B660F"/>
                </a:solidFill>
                <a:latin typeface="+mn-lt"/>
              </a:defRPr>
            </a:lvl1pPr>
          </a:lstStyle>
          <a:p>
            <a:endParaRPr lang="en-US"/>
          </a:p>
        </p:txBody>
      </p:sp>
      <p:sp>
        <p:nvSpPr>
          <p:cNvPr id="9" name="TextBox 8">
            <a:extLst>
              <a:ext uri="{FF2B5EF4-FFF2-40B4-BE49-F238E27FC236}">
                <a16:creationId xmlns:a16="http://schemas.microsoft.com/office/drawing/2014/main" id="{18071585-67BB-4871-955D-DE1B6E6A017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mn-lt"/>
              </a:rPr>
              <a:pPr algn="r"/>
              <a:t>‹#›</a:t>
            </a:fld>
            <a:endParaRPr lang="en-US" sz="1350">
              <a:solidFill>
                <a:srgbClr val="2B660F"/>
              </a:solidFill>
              <a:latin typeface="+mn-lt"/>
            </a:endParaRPr>
          </a:p>
        </p:txBody>
      </p:sp>
      <p:sp>
        <p:nvSpPr>
          <p:cNvPr id="11" name="Text Placeholder 10">
            <a:extLst>
              <a:ext uri="{FF2B5EF4-FFF2-40B4-BE49-F238E27FC236}">
                <a16:creationId xmlns:a16="http://schemas.microsoft.com/office/drawing/2014/main" id="{709F5401-A203-9F74-D7E4-DF78A66A7BD3}"/>
              </a:ext>
            </a:extLst>
          </p:cNvPr>
          <p:cNvSpPr>
            <a:spLocks noGrp="1"/>
          </p:cNvSpPr>
          <p:nvPr>
            <p:ph type="body" sz="quarter" idx="13"/>
          </p:nvPr>
        </p:nvSpPr>
        <p:spPr>
          <a:xfrm>
            <a:off x="6400795" y="1294494"/>
            <a:ext cx="5486405" cy="4322081"/>
          </a:xfrm>
        </p:spPr>
        <p:txBody>
          <a:bodyPr/>
          <a:lstStyle>
            <a:lvl1pPr>
              <a:buClr>
                <a:srgbClr val="2B660F"/>
              </a:buClr>
              <a:defRPr sz="1400">
                <a:solidFill>
                  <a:srgbClr val="2B660F"/>
                </a:solidFill>
                <a:latin typeface="+mn-lt"/>
              </a:defRPr>
            </a:lvl1pPr>
            <a:lvl2pPr>
              <a:buClr>
                <a:srgbClr val="2B660F"/>
              </a:buClr>
              <a:defRPr>
                <a:solidFill>
                  <a:srgbClr val="2B660F"/>
                </a:solidFill>
                <a:latin typeface="+mn-lt"/>
              </a:defRPr>
            </a:lvl2pPr>
            <a:lvl3pPr>
              <a:buClr>
                <a:srgbClr val="2B660F"/>
              </a:buClr>
              <a:defRPr>
                <a:solidFill>
                  <a:srgbClr val="2B660F"/>
                </a:solidFill>
                <a:latin typeface="+mn-lt"/>
              </a:defRPr>
            </a:lvl3pPr>
            <a:lvl4pPr>
              <a:buClr>
                <a:srgbClr val="2B660F"/>
              </a:buClr>
              <a:defRPr>
                <a:solidFill>
                  <a:srgbClr val="2B660F"/>
                </a:solidFill>
                <a:latin typeface="+mn-lt"/>
              </a:defRPr>
            </a:lvl4pPr>
            <a:lvl5pPr>
              <a:buClr>
                <a:srgbClr val="2B660F"/>
              </a:buClr>
              <a:defRPr>
                <a:solidFill>
                  <a:srgbClr val="2B660F"/>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Picture Placeholder 12">
            <a:extLst>
              <a:ext uri="{FF2B5EF4-FFF2-40B4-BE49-F238E27FC236}">
                <a16:creationId xmlns:a16="http://schemas.microsoft.com/office/drawing/2014/main" id="{0F4058C2-69A4-AF17-8A29-7C5474912DBA}"/>
              </a:ext>
            </a:extLst>
          </p:cNvPr>
          <p:cNvSpPr>
            <a:spLocks noGrp="1"/>
          </p:cNvSpPr>
          <p:nvPr>
            <p:ph type="pic" sz="quarter" idx="14"/>
          </p:nvPr>
        </p:nvSpPr>
        <p:spPr>
          <a:xfrm>
            <a:off x="0" y="0"/>
            <a:ext cx="6096000" cy="6858000"/>
          </a:xfrm>
        </p:spPr>
        <p:txBody>
          <a:bodyPr/>
          <a:lstStyle>
            <a:lvl1pPr>
              <a:defRPr>
                <a:latin typeface="+mn-lt"/>
              </a:defRPr>
            </a:lvl1pPr>
          </a:lstStyle>
          <a:p>
            <a:r>
              <a:rPr lang="en-US"/>
              <a:t>Click icon to add picture</a:t>
            </a:r>
          </a:p>
        </p:txBody>
      </p:sp>
      <p:sp>
        <p:nvSpPr>
          <p:cNvPr id="3" name="Text Placeholder 3">
            <a:extLst>
              <a:ext uri="{FF2B5EF4-FFF2-40B4-BE49-F238E27FC236}">
                <a16:creationId xmlns:a16="http://schemas.microsoft.com/office/drawing/2014/main" id="{D1BD2303-F43D-B409-2B25-1295FF91DE7C}"/>
              </a:ext>
            </a:extLst>
          </p:cNvPr>
          <p:cNvSpPr>
            <a:spLocks noGrp="1"/>
          </p:cNvSpPr>
          <p:nvPr>
            <p:ph type="body" sz="quarter" idx="11" hasCustomPrompt="1"/>
          </p:nvPr>
        </p:nvSpPr>
        <p:spPr>
          <a:xfrm>
            <a:off x="6400796" y="724845"/>
            <a:ext cx="5486405"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4" name="Title 1">
            <a:extLst>
              <a:ext uri="{FF2B5EF4-FFF2-40B4-BE49-F238E27FC236}">
                <a16:creationId xmlns:a16="http://schemas.microsoft.com/office/drawing/2014/main" id="{73C0A529-9652-2E2A-5A16-28AC0711E73D}"/>
              </a:ext>
            </a:extLst>
          </p:cNvPr>
          <p:cNvSpPr>
            <a:spLocks noGrp="1"/>
          </p:cNvSpPr>
          <p:nvPr>
            <p:ph type="title" hasCustomPrompt="1"/>
          </p:nvPr>
        </p:nvSpPr>
        <p:spPr>
          <a:xfrm>
            <a:off x="6400795" y="248594"/>
            <a:ext cx="5486405" cy="475306"/>
          </a:xfrm>
        </p:spPr>
        <p:txBody>
          <a:bodyPr anchor="t" anchorCtr="0"/>
          <a:lstStyle>
            <a:lvl1pPr>
              <a:defRPr>
                <a:solidFill>
                  <a:srgbClr val="5D910D"/>
                </a:solidFill>
              </a:defRPr>
            </a:lvl1pPr>
          </a:lstStyle>
          <a:p>
            <a:r>
              <a:rPr lang="en-US"/>
              <a:t>Click to edit title</a:t>
            </a:r>
          </a:p>
        </p:txBody>
      </p:sp>
    </p:spTree>
    <p:extLst>
      <p:ext uri="{BB962C8B-B14F-4D97-AF65-F5344CB8AC3E}">
        <p14:creationId xmlns:p14="http://schemas.microsoft.com/office/powerpoint/2010/main" val="50085503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Long Copy+Photo Drin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4A5106-DF07-150F-621B-60250220BF27}"/>
              </a:ext>
            </a:extLst>
          </p:cNvPr>
          <p:cNvSpPr/>
          <p:nvPr userDrawn="1"/>
        </p:nvSpPr>
        <p:spPr>
          <a:xfrm>
            <a:off x="6095999" y="0"/>
            <a:ext cx="6095999" cy="6858000"/>
          </a:xfrm>
          <a:prstGeom prst="rect">
            <a:avLst/>
          </a:prstGeom>
          <a:solidFill>
            <a:srgbClr val="3680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6400798" y="5768975"/>
            <a:ext cx="5486405" cy="365125"/>
          </a:xfrm>
        </p:spPr>
        <p:txBody>
          <a:bodyPr/>
          <a:lstStyle>
            <a:lvl1pPr>
              <a:defRPr>
                <a:solidFill>
                  <a:schemeClr val="bg1"/>
                </a:solidFill>
                <a:latin typeface="+mn-lt"/>
              </a:defRPr>
            </a:lvl1pPr>
          </a:lstStyle>
          <a:p>
            <a:endParaRPr lang="en-US"/>
          </a:p>
        </p:txBody>
      </p:sp>
      <p:sp>
        <p:nvSpPr>
          <p:cNvPr id="9" name="TextBox 8">
            <a:extLst>
              <a:ext uri="{FF2B5EF4-FFF2-40B4-BE49-F238E27FC236}">
                <a16:creationId xmlns:a16="http://schemas.microsoft.com/office/drawing/2014/main" id="{18071585-67BB-4871-955D-DE1B6E6A017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1"/>
                </a:solidFill>
                <a:latin typeface="+mn-lt"/>
              </a:rPr>
              <a:pPr algn="r"/>
              <a:t>‹#›</a:t>
            </a:fld>
            <a:endParaRPr lang="en-US" sz="1350">
              <a:solidFill>
                <a:schemeClr val="bg1"/>
              </a:solidFill>
              <a:latin typeface="+mn-lt"/>
            </a:endParaRPr>
          </a:p>
        </p:txBody>
      </p:sp>
      <p:sp>
        <p:nvSpPr>
          <p:cNvPr id="11" name="Text Placeholder 10">
            <a:extLst>
              <a:ext uri="{FF2B5EF4-FFF2-40B4-BE49-F238E27FC236}">
                <a16:creationId xmlns:a16="http://schemas.microsoft.com/office/drawing/2014/main" id="{709F5401-A203-9F74-D7E4-DF78A66A7BD3}"/>
              </a:ext>
            </a:extLst>
          </p:cNvPr>
          <p:cNvSpPr>
            <a:spLocks noGrp="1"/>
          </p:cNvSpPr>
          <p:nvPr>
            <p:ph type="body" sz="quarter" idx="13"/>
          </p:nvPr>
        </p:nvSpPr>
        <p:spPr>
          <a:xfrm>
            <a:off x="6400795" y="1294494"/>
            <a:ext cx="5486405" cy="4322081"/>
          </a:xfrm>
        </p:spPr>
        <p:txBody>
          <a:bodyPr/>
          <a:lstStyle>
            <a:lvl1pPr>
              <a:defRPr sz="1400">
                <a:solidFill>
                  <a:schemeClr val="bg1"/>
                </a:solidFill>
                <a:latin typeface="+mn-lt"/>
              </a:defRPr>
            </a:lvl1pPr>
            <a:lvl2pPr>
              <a:buClr>
                <a:schemeClr val="accent2"/>
              </a:buClr>
              <a:defRPr>
                <a:solidFill>
                  <a:schemeClr val="bg1"/>
                </a:solidFill>
                <a:latin typeface="+mn-lt"/>
              </a:defRPr>
            </a:lvl2pPr>
            <a:lvl3pPr>
              <a:buClr>
                <a:schemeClr val="accent2"/>
              </a:buClr>
              <a:defRPr>
                <a:solidFill>
                  <a:schemeClr val="bg1"/>
                </a:solidFill>
                <a:latin typeface="+mn-lt"/>
              </a:defRPr>
            </a:lvl3pPr>
            <a:lvl4pPr>
              <a:buClr>
                <a:schemeClr val="accent2"/>
              </a:buClr>
              <a:defRPr>
                <a:solidFill>
                  <a:schemeClr val="bg1"/>
                </a:solidFill>
                <a:latin typeface="+mn-lt"/>
              </a:defRPr>
            </a:lvl4pPr>
            <a:lvl5pPr>
              <a:buClr>
                <a:schemeClr val="accent2"/>
              </a:buClr>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Picture Placeholder 12">
            <a:extLst>
              <a:ext uri="{FF2B5EF4-FFF2-40B4-BE49-F238E27FC236}">
                <a16:creationId xmlns:a16="http://schemas.microsoft.com/office/drawing/2014/main" id="{0F4058C2-69A4-AF17-8A29-7C5474912DBA}"/>
              </a:ext>
            </a:extLst>
          </p:cNvPr>
          <p:cNvSpPr>
            <a:spLocks noGrp="1"/>
          </p:cNvSpPr>
          <p:nvPr>
            <p:ph type="pic" sz="quarter" idx="14"/>
          </p:nvPr>
        </p:nvSpPr>
        <p:spPr>
          <a:xfrm>
            <a:off x="0" y="0"/>
            <a:ext cx="6096000" cy="6858000"/>
          </a:xfrm>
        </p:spPr>
        <p:txBody>
          <a:bodyPr/>
          <a:lstStyle>
            <a:lvl1pPr>
              <a:defRPr>
                <a:latin typeface="+mn-lt"/>
              </a:defRPr>
            </a:lvl1pPr>
          </a:lstStyle>
          <a:p>
            <a:r>
              <a:rPr lang="en-US"/>
              <a:t>Click icon to add picture</a:t>
            </a:r>
          </a:p>
        </p:txBody>
      </p:sp>
      <p:sp>
        <p:nvSpPr>
          <p:cNvPr id="3" name="Text Placeholder 3">
            <a:extLst>
              <a:ext uri="{FF2B5EF4-FFF2-40B4-BE49-F238E27FC236}">
                <a16:creationId xmlns:a16="http://schemas.microsoft.com/office/drawing/2014/main" id="{D1BD2303-F43D-B409-2B25-1295FF91DE7C}"/>
              </a:ext>
            </a:extLst>
          </p:cNvPr>
          <p:cNvSpPr>
            <a:spLocks noGrp="1"/>
          </p:cNvSpPr>
          <p:nvPr>
            <p:ph type="body" sz="quarter" idx="11" hasCustomPrompt="1"/>
          </p:nvPr>
        </p:nvSpPr>
        <p:spPr>
          <a:xfrm>
            <a:off x="6400796" y="724845"/>
            <a:ext cx="5486405" cy="316592"/>
          </a:xfrm>
        </p:spPr>
        <p:txBody>
          <a:bodyPr>
            <a:normAutofit/>
          </a:bodyPr>
          <a:lstStyle>
            <a:lvl1pPr marL="0" indent="0">
              <a:lnSpc>
                <a:spcPct val="90000"/>
              </a:lnSpc>
              <a:spcBef>
                <a:spcPts val="0"/>
              </a:spcBef>
              <a:buNone/>
              <a:defRPr sz="1800">
                <a:solidFill>
                  <a:schemeClr val="bg1"/>
                </a:solidFill>
                <a:latin typeface="+mn-lt"/>
              </a:defRPr>
            </a:lvl1pPr>
          </a:lstStyle>
          <a:p>
            <a:pPr lvl="0"/>
            <a:r>
              <a:rPr lang="en-US"/>
              <a:t>Subtitle</a:t>
            </a:r>
          </a:p>
        </p:txBody>
      </p:sp>
      <p:sp>
        <p:nvSpPr>
          <p:cNvPr id="4" name="Title 1">
            <a:extLst>
              <a:ext uri="{FF2B5EF4-FFF2-40B4-BE49-F238E27FC236}">
                <a16:creationId xmlns:a16="http://schemas.microsoft.com/office/drawing/2014/main" id="{73C0A529-9652-2E2A-5A16-28AC0711E73D}"/>
              </a:ext>
            </a:extLst>
          </p:cNvPr>
          <p:cNvSpPr>
            <a:spLocks noGrp="1"/>
          </p:cNvSpPr>
          <p:nvPr>
            <p:ph type="title" hasCustomPrompt="1"/>
          </p:nvPr>
        </p:nvSpPr>
        <p:spPr>
          <a:xfrm>
            <a:off x="6400795" y="248594"/>
            <a:ext cx="5486405" cy="475306"/>
          </a:xfrm>
        </p:spPr>
        <p:txBody>
          <a:bodyPr anchor="t" anchorCtr="0"/>
          <a:lstStyle>
            <a:lvl1pPr>
              <a:defRPr>
                <a:solidFill>
                  <a:schemeClr val="bg1"/>
                </a:solidFill>
              </a:defRPr>
            </a:lvl1pPr>
          </a:lstStyle>
          <a:p>
            <a:r>
              <a:rPr lang="en-US"/>
              <a:t>Click to edit title</a:t>
            </a:r>
          </a:p>
        </p:txBody>
      </p:sp>
    </p:spTree>
    <p:extLst>
      <p:ext uri="{BB962C8B-B14F-4D97-AF65-F5344CB8AC3E}">
        <p14:creationId xmlns:p14="http://schemas.microsoft.com/office/powerpoint/2010/main" val="306124709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Long Copy+Photo Foo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4A5106-DF07-150F-621B-60250220BF27}"/>
              </a:ext>
            </a:extLst>
          </p:cNvPr>
          <p:cNvSpPr/>
          <p:nvPr userDrawn="1"/>
        </p:nvSpPr>
        <p:spPr>
          <a:xfrm>
            <a:off x="6095999" y="0"/>
            <a:ext cx="609599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6400798" y="5768975"/>
            <a:ext cx="5486405" cy="365125"/>
          </a:xfrm>
        </p:spPr>
        <p:txBody>
          <a:bodyPr/>
          <a:lstStyle>
            <a:lvl1pPr>
              <a:defRPr>
                <a:solidFill>
                  <a:schemeClr val="bg1"/>
                </a:solidFill>
                <a:latin typeface="+mn-lt"/>
              </a:defRPr>
            </a:lvl1pPr>
          </a:lstStyle>
          <a:p>
            <a:endParaRPr lang="en-US"/>
          </a:p>
        </p:txBody>
      </p:sp>
      <p:sp>
        <p:nvSpPr>
          <p:cNvPr id="9" name="TextBox 8">
            <a:extLst>
              <a:ext uri="{FF2B5EF4-FFF2-40B4-BE49-F238E27FC236}">
                <a16:creationId xmlns:a16="http://schemas.microsoft.com/office/drawing/2014/main" id="{18071585-67BB-4871-955D-DE1B6E6A017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1"/>
                </a:solidFill>
                <a:latin typeface="+mn-lt"/>
              </a:rPr>
              <a:pPr algn="r"/>
              <a:t>‹#›</a:t>
            </a:fld>
            <a:endParaRPr lang="en-US" sz="1350">
              <a:solidFill>
                <a:schemeClr val="bg1"/>
              </a:solidFill>
              <a:latin typeface="+mn-lt"/>
            </a:endParaRPr>
          </a:p>
        </p:txBody>
      </p:sp>
      <p:sp>
        <p:nvSpPr>
          <p:cNvPr id="13" name="Picture Placeholder 12">
            <a:extLst>
              <a:ext uri="{FF2B5EF4-FFF2-40B4-BE49-F238E27FC236}">
                <a16:creationId xmlns:a16="http://schemas.microsoft.com/office/drawing/2014/main" id="{0F4058C2-69A4-AF17-8A29-7C5474912DBA}"/>
              </a:ext>
            </a:extLst>
          </p:cNvPr>
          <p:cNvSpPr>
            <a:spLocks noGrp="1"/>
          </p:cNvSpPr>
          <p:nvPr>
            <p:ph type="pic" sz="quarter" idx="14"/>
          </p:nvPr>
        </p:nvSpPr>
        <p:spPr>
          <a:xfrm>
            <a:off x="0" y="0"/>
            <a:ext cx="6096000" cy="6858000"/>
          </a:xfrm>
        </p:spPr>
        <p:txBody>
          <a:bodyPr/>
          <a:lstStyle>
            <a:lvl1pPr>
              <a:defRPr>
                <a:latin typeface="+mn-lt"/>
              </a:defRPr>
            </a:lvl1pPr>
          </a:lstStyle>
          <a:p>
            <a:r>
              <a:rPr lang="en-US"/>
              <a:t>Click icon to add picture</a:t>
            </a:r>
          </a:p>
        </p:txBody>
      </p:sp>
      <p:sp>
        <p:nvSpPr>
          <p:cNvPr id="5" name="Text Placeholder 3">
            <a:extLst>
              <a:ext uri="{FF2B5EF4-FFF2-40B4-BE49-F238E27FC236}">
                <a16:creationId xmlns:a16="http://schemas.microsoft.com/office/drawing/2014/main" id="{2D493E6C-673E-8ADB-07B5-8A9A583E280D}"/>
              </a:ext>
            </a:extLst>
          </p:cNvPr>
          <p:cNvSpPr>
            <a:spLocks noGrp="1"/>
          </p:cNvSpPr>
          <p:nvPr>
            <p:ph type="body" sz="quarter" idx="11" hasCustomPrompt="1"/>
          </p:nvPr>
        </p:nvSpPr>
        <p:spPr>
          <a:xfrm>
            <a:off x="6400796" y="724845"/>
            <a:ext cx="5486405" cy="316592"/>
          </a:xfrm>
        </p:spPr>
        <p:txBody>
          <a:bodyPr>
            <a:normAutofit/>
          </a:bodyPr>
          <a:lstStyle>
            <a:lvl1pPr marL="0" indent="0">
              <a:lnSpc>
                <a:spcPct val="90000"/>
              </a:lnSpc>
              <a:spcBef>
                <a:spcPts val="0"/>
              </a:spcBef>
              <a:buNone/>
              <a:defRPr sz="1800">
                <a:solidFill>
                  <a:schemeClr val="bg1"/>
                </a:solidFill>
                <a:latin typeface="+mn-lt"/>
              </a:defRPr>
            </a:lvl1pPr>
          </a:lstStyle>
          <a:p>
            <a:pPr lvl="0"/>
            <a:r>
              <a:rPr lang="en-US"/>
              <a:t>Subtitle</a:t>
            </a:r>
          </a:p>
        </p:txBody>
      </p:sp>
      <p:sp>
        <p:nvSpPr>
          <p:cNvPr id="6" name="Title 1">
            <a:extLst>
              <a:ext uri="{FF2B5EF4-FFF2-40B4-BE49-F238E27FC236}">
                <a16:creationId xmlns:a16="http://schemas.microsoft.com/office/drawing/2014/main" id="{820E534B-1328-9573-C510-DF01837DD552}"/>
              </a:ext>
            </a:extLst>
          </p:cNvPr>
          <p:cNvSpPr>
            <a:spLocks noGrp="1"/>
          </p:cNvSpPr>
          <p:nvPr>
            <p:ph type="title" hasCustomPrompt="1"/>
          </p:nvPr>
        </p:nvSpPr>
        <p:spPr>
          <a:xfrm>
            <a:off x="6400795" y="248594"/>
            <a:ext cx="5486405" cy="475306"/>
          </a:xfrm>
        </p:spPr>
        <p:txBody>
          <a:bodyPr anchor="t" anchorCtr="0"/>
          <a:lstStyle>
            <a:lvl1pPr>
              <a:defRPr>
                <a:solidFill>
                  <a:schemeClr val="bg1"/>
                </a:solidFill>
              </a:defRPr>
            </a:lvl1pPr>
          </a:lstStyle>
          <a:p>
            <a:r>
              <a:rPr lang="en-US"/>
              <a:t>Click to edit title</a:t>
            </a:r>
          </a:p>
        </p:txBody>
      </p:sp>
      <p:sp>
        <p:nvSpPr>
          <p:cNvPr id="3" name="Text Placeholder 10">
            <a:extLst>
              <a:ext uri="{FF2B5EF4-FFF2-40B4-BE49-F238E27FC236}">
                <a16:creationId xmlns:a16="http://schemas.microsoft.com/office/drawing/2014/main" id="{2B745233-8242-6501-BDD1-6A066F19F8EB}"/>
              </a:ext>
            </a:extLst>
          </p:cNvPr>
          <p:cNvSpPr>
            <a:spLocks noGrp="1"/>
          </p:cNvSpPr>
          <p:nvPr>
            <p:ph type="body" sz="quarter" idx="13"/>
          </p:nvPr>
        </p:nvSpPr>
        <p:spPr>
          <a:xfrm>
            <a:off x="6400795" y="1294494"/>
            <a:ext cx="5486405" cy="4322081"/>
          </a:xfrm>
        </p:spPr>
        <p:txBody>
          <a:bodyPr/>
          <a:lstStyle>
            <a:lvl1pPr>
              <a:defRPr sz="1400">
                <a:solidFill>
                  <a:schemeClr val="bg1"/>
                </a:solidFill>
                <a:latin typeface="+mn-lt"/>
              </a:defRPr>
            </a:lvl1pPr>
            <a:lvl2pPr>
              <a:buClr>
                <a:schemeClr val="accent2"/>
              </a:buClr>
              <a:defRPr>
                <a:solidFill>
                  <a:schemeClr val="bg1"/>
                </a:solidFill>
                <a:latin typeface="+mn-lt"/>
              </a:defRPr>
            </a:lvl2pPr>
            <a:lvl3pPr>
              <a:buClr>
                <a:schemeClr val="accent2"/>
              </a:buClr>
              <a:defRPr>
                <a:solidFill>
                  <a:schemeClr val="bg1"/>
                </a:solidFill>
                <a:latin typeface="+mn-lt"/>
              </a:defRPr>
            </a:lvl3pPr>
            <a:lvl4pPr>
              <a:buClr>
                <a:schemeClr val="accent2"/>
              </a:buClr>
              <a:defRPr>
                <a:solidFill>
                  <a:schemeClr val="bg1"/>
                </a:solidFill>
                <a:latin typeface="+mn-lt"/>
              </a:defRPr>
            </a:lvl4pPr>
            <a:lvl5pPr>
              <a:buClr>
                <a:schemeClr val="accent2"/>
              </a:buClr>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456087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Long Copy+Photo Sustainabilit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4A5106-DF07-150F-621B-60250220BF27}"/>
              </a:ext>
            </a:extLst>
          </p:cNvPr>
          <p:cNvSpPr/>
          <p:nvPr userDrawn="1"/>
        </p:nvSpPr>
        <p:spPr>
          <a:xfrm>
            <a:off x="6095999" y="0"/>
            <a:ext cx="6095999" cy="6858000"/>
          </a:xfrm>
          <a:prstGeom prst="rect">
            <a:avLst/>
          </a:prstGeom>
          <a:solidFill>
            <a:srgbClr val="EE6D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6400798" y="5768975"/>
            <a:ext cx="5486405" cy="365125"/>
          </a:xfrm>
        </p:spPr>
        <p:txBody>
          <a:bodyPr/>
          <a:lstStyle>
            <a:lvl1pPr>
              <a:defRPr>
                <a:solidFill>
                  <a:schemeClr val="bg1"/>
                </a:solidFill>
                <a:latin typeface="+mn-lt"/>
              </a:defRPr>
            </a:lvl1pPr>
          </a:lstStyle>
          <a:p>
            <a:endParaRPr lang="en-US"/>
          </a:p>
        </p:txBody>
      </p:sp>
      <p:sp>
        <p:nvSpPr>
          <p:cNvPr id="9" name="TextBox 8">
            <a:extLst>
              <a:ext uri="{FF2B5EF4-FFF2-40B4-BE49-F238E27FC236}">
                <a16:creationId xmlns:a16="http://schemas.microsoft.com/office/drawing/2014/main" id="{18071585-67BB-4871-955D-DE1B6E6A017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1"/>
                </a:solidFill>
                <a:latin typeface="+mn-lt"/>
              </a:rPr>
              <a:pPr algn="r"/>
              <a:t>‹#›</a:t>
            </a:fld>
            <a:endParaRPr lang="en-US" sz="1350">
              <a:solidFill>
                <a:schemeClr val="bg1"/>
              </a:solidFill>
              <a:latin typeface="+mn-lt"/>
            </a:endParaRPr>
          </a:p>
        </p:txBody>
      </p:sp>
      <p:sp>
        <p:nvSpPr>
          <p:cNvPr id="13" name="Picture Placeholder 12">
            <a:extLst>
              <a:ext uri="{FF2B5EF4-FFF2-40B4-BE49-F238E27FC236}">
                <a16:creationId xmlns:a16="http://schemas.microsoft.com/office/drawing/2014/main" id="{0F4058C2-69A4-AF17-8A29-7C5474912DBA}"/>
              </a:ext>
            </a:extLst>
          </p:cNvPr>
          <p:cNvSpPr>
            <a:spLocks noGrp="1"/>
          </p:cNvSpPr>
          <p:nvPr>
            <p:ph type="pic" sz="quarter" idx="14"/>
          </p:nvPr>
        </p:nvSpPr>
        <p:spPr>
          <a:xfrm>
            <a:off x="0" y="0"/>
            <a:ext cx="6096000" cy="6858000"/>
          </a:xfrm>
        </p:spPr>
        <p:txBody>
          <a:bodyPr/>
          <a:lstStyle>
            <a:lvl1pPr>
              <a:defRPr>
                <a:latin typeface="+mn-lt"/>
              </a:defRPr>
            </a:lvl1pPr>
          </a:lstStyle>
          <a:p>
            <a:r>
              <a:rPr lang="en-US"/>
              <a:t>Click icon to add picture</a:t>
            </a:r>
          </a:p>
        </p:txBody>
      </p:sp>
      <p:sp>
        <p:nvSpPr>
          <p:cNvPr id="5" name="Text Placeholder 3">
            <a:extLst>
              <a:ext uri="{FF2B5EF4-FFF2-40B4-BE49-F238E27FC236}">
                <a16:creationId xmlns:a16="http://schemas.microsoft.com/office/drawing/2014/main" id="{9DF40BA9-9DA8-1704-98B3-11192E639451}"/>
              </a:ext>
            </a:extLst>
          </p:cNvPr>
          <p:cNvSpPr>
            <a:spLocks noGrp="1"/>
          </p:cNvSpPr>
          <p:nvPr>
            <p:ph type="body" sz="quarter" idx="11" hasCustomPrompt="1"/>
          </p:nvPr>
        </p:nvSpPr>
        <p:spPr>
          <a:xfrm>
            <a:off x="6400796" y="724845"/>
            <a:ext cx="5486405" cy="316592"/>
          </a:xfrm>
        </p:spPr>
        <p:txBody>
          <a:bodyPr>
            <a:normAutofit/>
          </a:bodyPr>
          <a:lstStyle>
            <a:lvl1pPr marL="0" indent="0">
              <a:lnSpc>
                <a:spcPct val="90000"/>
              </a:lnSpc>
              <a:spcBef>
                <a:spcPts val="0"/>
              </a:spcBef>
              <a:buNone/>
              <a:defRPr sz="1800">
                <a:solidFill>
                  <a:schemeClr val="bg1"/>
                </a:solidFill>
                <a:latin typeface="+mn-lt"/>
              </a:defRPr>
            </a:lvl1pPr>
          </a:lstStyle>
          <a:p>
            <a:pPr lvl="0"/>
            <a:r>
              <a:rPr lang="en-US"/>
              <a:t>Subtitle</a:t>
            </a:r>
          </a:p>
        </p:txBody>
      </p:sp>
      <p:sp>
        <p:nvSpPr>
          <p:cNvPr id="6" name="Title 1">
            <a:extLst>
              <a:ext uri="{FF2B5EF4-FFF2-40B4-BE49-F238E27FC236}">
                <a16:creationId xmlns:a16="http://schemas.microsoft.com/office/drawing/2014/main" id="{F171AAEC-79CE-8340-6FC6-574C7C43AFC0}"/>
              </a:ext>
            </a:extLst>
          </p:cNvPr>
          <p:cNvSpPr>
            <a:spLocks noGrp="1"/>
          </p:cNvSpPr>
          <p:nvPr>
            <p:ph type="title" hasCustomPrompt="1"/>
          </p:nvPr>
        </p:nvSpPr>
        <p:spPr>
          <a:xfrm>
            <a:off x="6400795" y="248594"/>
            <a:ext cx="5486405" cy="475306"/>
          </a:xfrm>
        </p:spPr>
        <p:txBody>
          <a:bodyPr anchor="t" anchorCtr="0"/>
          <a:lstStyle>
            <a:lvl1pPr>
              <a:defRPr>
                <a:solidFill>
                  <a:schemeClr val="bg1"/>
                </a:solidFill>
              </a:defRPr>
            </a:lvl1pPr>
          </a:lstStyle>
          <a:p>
            <a:r>
              <a:rPr lang="en-US"/>
              <a:t>Click to edit title</a:t>
            </a:r>
          </a:p>
        </p:txBody>
      </p:sp>
      <p:sp>
        <p:nvSpPr>
          <p:cNvPr id="3" name="Text Placeholder 10">
            <a:extLst>
              <a:ext uri="{FF2B5EF4-FFF2-40B4-BE49-F238E27FC236}">
                <a16:creationId xmlns:a16="http://schemas.microsoft.com/office/drawing/2014/main" id="{A060F503-A312-5007-5FB9-D49F373B4CDE}"/>
              </a:ext>
            </a:extLst>
          </p:cNvPr>
          <p:cNvSpPr>
            <a:spLocks noGrp="1"/>
          </p:cNvSpPr>
          <p:nvPr>
            <p:ph type="body" sz="quarter" idx="13"/>
          </p:nvPr>
        </p:nvSpPr>
        <p:spPr>
          <a:xfrm>
            <a:off x="6400795" y="1294494"/>
            <a:ext cx="5486405" cy="4322081"/>
          </a:xfrm>
        </p:spPr>
        <p:txBody>
          <a:bodyPr/>
          <a:lstStyle>
            <a:lvl1pPr>
              <a:defRPr sz="1400">
                <a:solidFill>
                  <a:schemeClr val="bg1"/>
                </a:solidFill>
                <a:latin typeface="+mn-lt"/>
              </a:defRPr>
            </a:lvl1pPr>
            <a:lvl2pPr>
              <a:buClr>
                <a:schemeClr val="accent2"/>
              </a:buClr>
              <a:defRPr>
                <a:solidFill>
                  <a:schemeClr val="bg1"/>
                </a:solidFill>
                <a:latin typeface="+mn-lt"/>
              </a:defRPr>
            </a:lvl2pPr>
            <a:lvl3pPr>
              <a:buClr>
                <a:schemeClr val="accent2"/>
              </a:buClr>
              <a:defRPr>
                <a:solidFill>
                  <a:schemeClr val="bg1"/>
                </a:solidFill>
                <a:latin typeface="+mn-lt"/>
              </a:defRPr>
            </a:lvl3pPr>
            <a:lvl4pPr>
              <a:buClr>
                <a:schemeClr val="accent2"/>
              </a:buClr>
              <a:defRPr>
                <a:solidFill>
                  <a:schemeClr val="bg1"/>
                </a:solidFill>
                <a:latin typeface="+mn-lt"/>
              </a:defRPr>
            </a:lvl4pPr>
            <a:lvl5pPr>
              <a:buClr>
                <a:schemeClr val="accent2"/>
              </a:buClr>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772AA78E-5B79-F7E2-9960-5B1CF56F07B9}"/>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2B660F"/>
                </a:solidFill>
                <a:latin typeface="+mn-lt"/>
              </a:rPr>
              <a:t>CONFIDENTIAL</a:t>
            </a:r>
          </a:p>
        </p:txBody>
      </p:sp>
    </p:spTree>
    <p:extLst>
      <p:ext uri="{BB962C8B-B14F-4D97-AF65-F5344CB8AC3E}">
        <p14:creationId xmlns:p14="http://schemas.microsoft.com/office/powerpoint/2010/main" val="233173696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From-To Cop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4A5106-DF07-150F-621B-60250220BF27}"/>
              </a:ext>
            </a:extLst>
          </p:cNvPr>
          <p:cNvSpPr/>
          <p:nvPr userDrawn="1"/>
        </p:nvSpPr>
        <p:spPr>
          <a:xfrm>
            <a:off x="0" y="0"/>
            <a:ext cx="6095999" cy="6858000"/>
          </a:xfrm>
          <a:prstGeom prst="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B660F"/>
              </a:solidFill>
              <a:latin typeface="Gilroy Medium" panose="00000600000000000000" pitchFamily="50" charset="0"/>
            </a:endParaRPr>
          </a:p>
        </p:txBody>
      </p:sp>
      <p:sp>
        <p:nvSpPr>
          <p:cNvPr id="5" name="Title 1">
            <a:extLst>
              <a:ext uri="{FF2B5EF4-FFF2-40B4-BE49-F238E27FC236}">
                <a16:creationId xmlns:a16="http://schemas.microsoft.com/office/drawing/2014/main" id="{24ABE5B3-470A-4DEB-9F72-3889582A49A4}"/>
              </a:ext>
            </a:extLst>
          </p:cNvPr>
          <p:cNvSpPr>
            <a:spLocks noGrp="1"/>
          </p:cNvSpPr>
          <p:nvPr>
            <p:ph type="title"/>
          </p:nvPr>
        </p:nvSpPr>
        <p:spPr>
          <a:xfrm>
            <a:off x="304801" y="269740"/>
            <a:ext cx="5187687" cy="400957"/>
          </a:xfrm>
        </p:spPr>
        <p:txBody>
          <a:bodyPr/>
          <a:lstStyle>
            <a:lvl1pPr>
              <a:defRPr>
                <a:solidFill>
                  <a:schemeClr val="bg1"/>
                </a:solidFill>
              </a:defRPr>
            </a:lvl1pPr>
          </a:lstStyle>
          <a:p>
            <a:r>
              <a:rPr lang="en-US"/>
              <a:t>Click to edit Master title style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304800" y="5768975"/>
            <a:ext cx="5187691" cy="365125"/>
          </a:xfrm>
        </p:spPr>
        <p:txBody>
          <a:bodyPr/>
          <a:lstStyle>
            <a:lvl1pPr>
              <a:defRPr>
                <a:solidFill>
                  <a:schemeClr val="bg1"/>
                </a:solidFill>
                <a:latin typeface="+mn-lt"/>
              </a:defRPr>
            </a:lvl1pPr>
          </a:lstStyle>
          <a:p>
            <a:endParaRPr lang="en-US"/>
          </a:p>
        </p:txBody>
      </p:sp>
      <p:sp>
        <p:nvSpPr>
          <p:cNvPr id="11" name="Text Placeholder 10">
            <a:extLst>
              <a:ext uri="{FF2B5EF4-FFF2-40B4-BE49-F238E27FC236}">
                <a16:creationId xmlns:a16="http://schemas.microsoft.com/office/drawing/2014/main" id="{709F5401-A203-9F74-D7E4-DF78A66A7BD3}"/>
              </a:ext>
            </a:extLst>
          </p:cNvPr>
          <p:cNvSpPr>
            <a:spLocks noGrp="1"/>
          </p:cNvSpPr>
          <p:nvPr>
            <p:ph type="body" sz="quarter" idx="13"/>
          </p:nvPr>
        </p:nvSpPr>
        <p:spPr>
          <a:xfrm>
            <a:off x="304797" y="1219200"/>
            <a:ext cx="5187691" cy="4397375"/>
          </a:xfrm>
        </p:spPr>
        <p:txBody>
          <a:bodyPr/>
          <a:lstStyle>
            <a:lvl1pPr>
              <a:defRPr sz="1600">
                <a:solidFill>
                  <a:schemeClr val="bg1"/>
                </a:solidFill>
                <a:latin typeface="+mn-lt"/>
              </a:defRPr>
            </a:lvl1pPr>
            <a:lvl2pPr>
              <a:buClr>
                <a:schemeClr val="accent2"/>
              </a:buClr>
              <a:defRPr sz="1400">
                <a:solidFill>
                  <a:schemeClr val="bg1"/>
                </a:solidFill>
                <a:latin typeface="+mn-lt"/>
              </a:defRPr>
            </a:lvl2pPr>
            <a:lvl3pPr>
              <a:buClr>
                <a:schemeClr val="accent2"/>
              </a:buClr>
              <a:defRPr sz="1400">
                <a:solidFill>
                  <a:schemeClr val="bg1"/>
                </a:solidFill>
                <a:latin typeface="+mn-lt"/>
              </a:defRPr>
            </a:lvl3pPr>
            <a:lvl4pPr>
              <a:buClr>
                <a:schemeClr val="accent2"/>
              </a:buClr>
              <a:defRPr sz="1200">
                <a:solidFill>
                  <a:schemeClr val="bg1"/>
                </a:solidFill>
                <a:latin typeface="+mn-lt"/>
              </a:defRPr>
            </a:lvl4pPr>
            <a:lvl5pPr>
              <a:buClr>
                <a:schemeClr val="accent2"/>
              </a:buClr>
              <a:defRPr sz="11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8A33EA97-DEBE-C07E-0A6E-2C52FBDC8BF2}"/>
              </a:ext>
            </a:extLst>
          </p:cNvPr>
          <p:cNvSpPr/>
          <p:nvPr userDrawn="1"/>
        </p:nvSpPr>
        <p:spPr>
          <a:xfrm>
            <a:off x="6095998" y="0"/>
            <a:ext cx="6095999" cy="6858000"/>
          </a:xfrm>
          <a:prstGeom prst="rect">
            <a:avLst/>
          </a:prstGeom>
          <a:solidFill>
            <a:srgbClr val="8BB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latin typeface="Gilroy Medium" panose="00000600000000000000" pitchFamily="50" charset="0"/>
            </a:endParaRPr>
          </a:p>
        </p:txBody>
      </p:sp>
      <p:sp>
        <p:nvSpPr>
          <p:cNvPr id="10" name="Footer Placeholder 1">
            <a:extLst>
              <a:ext uri="{FF2B5EF4-FFF2-40B4-BE49-F238E27FC236}">
                <a16:creationId xmlns:a16="http://schemas.microsoft.com/office/drawing/2014/main" id="{DE32CAC8-7CBB-93A4-FE78-B76DE7A0515E}"/>
              </a:ext>
            </a:extLst>
          </p:cNvPr>
          <p:cNvSpPr txBox="1">
            <a:spLocks/>
          </p:cNvSpPr>
          <p:nvPr userDrawn="1"/>
        </p:nvSpPr>
        <p:spPr>
          <a:xfrm>
            <a:off x="6400797" y="5768975"/>
            <a:ext cx="5486405" cy="365125"/>
          </a:xfrm>
          <a:prstGeom prst="rect">
            <a:avLst/>
          </a:prstGeom>
        </p:spPr>
        <p:txBody>
          <a:bodyPr vert="horz" lIns="0" tIns="0" rIns="0" bIns="0" rtlCol="0" anchor="b"/>
          <a:lstStyle>
            <a:defPPr>
              <a:defRPr lang="en-US"/>
            </a:defPPr>
            <a:lvl1pPr marL="0" algn="l" defTabSz="457200" rtl="0" eaLnBrk="1" latinLnBrk="0" hangingPunct="1">
              <a:defRPr sz="1000" kern="1200">
                <a:solidFill>
                  <a:schemeClr val="accent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solidFill>
                <a:schemeClr val="accent1"/>
              </a:solidFill>
              <a:latin typeface="+mn-lt"/>
            </a:endParaRPr>
          </a:p>
        </p:txBody>
      </p:sp>
      <p:sp>
        <p:nvSpPr>
          <p:cNvPr id="12" name="Text Placeholder 10">
            <a:extLst>
              <a:ext uri="{FF2B5EF4-FFF2-40B4-BE49-F238E27FC236}">
                <a16:creationId xmlns:a16="http://schemas.microsoft.com/office/drawing/2014/main" id="{CDDCEEA0-CC92-ADFC-3AE4-D23CA67105E6}"/>
              </a:ext>
            </a:extLst>
          </p:cNvPr>
          <p:cNvSpPr>
            <a:spLocks noGrp="1"/>
          </p:cNvSpPr>
          <p:nvPr>
            <p:ph type="body" sz="quarter" idx="14"/>
          </p:nvPr>
        </p:nvSpPr>
        <p:spPr>
          <a:xfrm>
            <a:off x="6400794" y="1219200"/>
            <a:ext cx="5187689" cy="4397375"/>
          </a:xfrm>
        </p:spPr>
        <p:txBody>
          <a:bodyPr/>
          <a:lstStyle>
            <a:lvl1pPr>
              <a:defRPr sz="1600">
                <a:solidFill>
                  <a:schemeClr val="bg1"/>
                </a:solidFill>
                <a:latin typeface="+mn-lt"/>
              </a:defRPr>
            </a:lvl1pPr>
            <a:lvl2pPr>
              <a:buClr>
                <a:schemeClr val="accent1"/>
              </a:buClr>
              <a:defRPr sz="1400">
                <a:solidFill>
                  <a:schemeClr val="bg1"/>
                </a:solidFill>
                <a:latin typeface="+mn-lt"/>
              </a:defRPr>
            </a:lvl2pPr>
            <a:lvl3pPr>
              <a:defRPr sz="1400">
                <a:solidFill>
                  <a:schemeClr val="bg1"/>
                </a:solidFill>
                <a:latin typeface="+mn-lt"/>
              </a:defRPr>
            </a:lvl3pPr>
            <a:lvl4pPr>
              <a:defRPr sz="1200">
                <a:solidFill>
                  <a:schemeClr val="bg1"/>
                </a:solidFill>
                <a:latin typeface="+mn-lt"/>
              </a:defRPr>
            </a:lvl4pPr>
            <a:lvl5pPr>
              <a:defRPr sz="11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Box 8">
            <a:extLst>
              <a:ext uri="{FF2B5EF4-FFF2-40B4-BE49-F238E27FC236}">
                <a16:creationId xmlns:a16="http://schemas.microsoft.com/office/drawing/2014/main" id="{18071585-67BB-4871-955D-DE1B6E6A017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1"/>
                </a:solidFill>
                <a:latin typeface="+mn-lt"/>
              </a:rPr>
              <a:pPr algn="r"/>
              <a:t>‹#›</a:t>
            </a:fld>
            <a:endParaRPr lang="en-US" sz="1350">
              <a:solidFill>
                <a:schemeClr val="bg1"/>
              </a:solidFill>
              <a:latin typeface="+mn-lt"/>
            </a:endParaRPr>
          </a:p>
        </p:txBody>
      </p:sp>
      <p:sp>
        <p:nvSpPr>
          <p:cNvPr id="16" name="Triangle 22">
            <a:extLst>
              <a:ext uri="{FF2B5EF4-FFF2-40B4-BE49-F238E27FC236}">
                <a16:creationId xmlns:a16="http://schemas.microsoft.com/office/drawing/2014/main" id="{F30ADE9A-4C5E-2D90-A385-B666A1B8DB8E}"/>
              </a:ext>
            </a:extLst>
          </p:cNvPr>
          <p:cNvSpPr/>
          <p:nvPr userDrawn="1"/>
        </p:nvSpPr>
        <p:spPr>
          <a:xfrm rot="5400000">
            <a:off x="5670305" y="3257223"/>
            <a:ext cx="851390" cy="376122"/>
          </a:xfrm>
          <a:prstGeom prst="triangle">
            <a:avLst>
              <a:gd name="adj" fmla="val 50766"/>
            </a:avLst>
          </a:prstGeom>
          <a:solidFill>
            <a:srgbClr val="2B660F"/>
          </a:solidFill>
          <a:ln>
            <a:no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latin typeface="+mn-lt"/>
            </a:endParaRPr>
          </a:p>
        </p:txBody>
      </p:sp>
      <p:sp>
        <p:nvSpPr>
          <p:cNvPr id="18" name="Text Placeholder 17">
            <a:extLst>
              <a:ext uri="{FF2B5EF4-FFF2-40B4-BE49-F238E27FC236}">
                <a16:creationId xmlns:a16="http://schemas.microsoft.com/office/drawing/2014/main" id="{8FF21BC3-6CCA-C456-3B0A-6B16ED2FB36B}"/>
              </a:ext>
            </a:extLst>
          </p:cNvPr>
          <p:cNvSpPr>
            <a:spLocks noGrp="1"/>
          </p:cNvSpPr>
          <p:nvPr>
            <p:ph type="body" sz="quarter" idx="15"/>
          </p:nvPr>
        </p:nvSpPr>
        <p:spPr>
          <a:xfrm>
            <a:off x="6400794" y="199945"/>
            <a:ext cx="5187690" cy="429397"/>
          </a:xfrm>
        </p:spPr>
        <p:txBody>
          <a:bodyPr/>
          <a:lstStyle>
            <a:lvl1pPr>
              <a:defRPr lang="en-US" sz="3200" b="1" kern="1200" cap="all" baseline="0" dirty="0" smtClean="0">
                <a:solidFill>
                  <a:schemeClr val="bg1"/>
                </a:solidFill>
                <a:latin typeface="+mj-lt"/>
                <a:ea typeface="+mj-ea"/>
                <a:cs typeface="+mj-cs"/>
              </a:defRPr>
            </a:lvl1pPr>
          </a:lstStyle>
          <a:p>
            <a:pPr lvl="0"/>
            <a:r>
              <a:rPr lang="en-US"/>
              <a:t>Click to edit Master text styles</a:t>
            </a:r>
          </a:p>
        </p:txBody>
      </p:sp>
      <p:sp>
        <p:nvSpPr>
          <p:cNvPr id="6" name="TextBox 5">
            <a:extLst>
              <a:ext uri="{FF2B5EF4-FFF2-40B4-BE49-F238E27FC236}">
                <a16:creationId xmlns:a16="http://schemas.microsoft.com/office/drawing/2014/main" id="{1B0261DA-335E-CD8E-DD2C-DA8B5FFADE6E}"/>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bg1"/>
                </a:solidFill>
                <a:latin typeface="+mn-lt"/>
              </a:rPr>
              <a:t>CONFIDENTIAL</a:t>
            </a:r>
          </a:p>
        </p:txBody>
      </p:sp>
    </p:spTree>
    <p:extLst>
      <p:ext uri="{BB962C8B-B14F-4D97-AF65-F5344CB8AC3E}">
        <p14:creationId xmlns:p14="http://schemas.microsoft.com/office/powerpoint/2010/main" val="31532113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Content + Subtitl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2B660F"/>
                </a:solidFill>
                <a:latin typeface="+mn-lt"/>
              </a:defRPr>
            </a:lvl1pPr>
          </a:lstStyle>
          <a:p>
            <a:endParaRPr lang="en-US"/>
          </a:p>
        </p:txBody>
      </p:sp>
      <p:sp>
        <p:nvSpPr>
          <p:cNvPr id="9" name="Content Placeholder 6">
            <a:extLst>
              <a:ext uri="{FF2B5EF4-FFF2-40B4-BE49-F238E27FC236}">
                <a16:creationId xmlns:a16="http://schemas.microsoft.com/office/drawing/2014/main" id="{DF1629FC-80E8-4151-B5A0-B0523AE8696B}"/>
              </a:ext>
            </a:extLst>
          </p:cNvPr>
          <p:cNvSpPr>
            <a:spLocks noGrp="1"/>
          </p:cNvSpPr>
          <p:nvPr>
            <p:ph sz="quarter" idx="12"/>
          </p:nvPr>
        </p:nvSpPr>
        <p:spPr>
          <a:xfrm>
            <a:off x="304800" y="1219200"/>
            <a:ext cx="11582400" cy="4419600"/>
          </a:xfrm>
        </p:spPr>
        <p:txBody>
          <a:bodyPr/>
          <a:lstStyle>
            <a:lvl1pPr>
              <a:defRPr>
                <a:latin typeface="+mn-lt"/>
              </a:defRPr>
            </a:lvl1pPr>
            <a:lvl2pPr>
              <a:defRPr sz="1400">
                <a:latin typeface="+mn-lt"/>
              </a:defRPr>
            </a:lvl2pPr>
            <a:lvl3pPr>
              <a:defRPr sz="1400">
                <a:latin typeface="+mn-lt"/>
              </a:defRPr>
            </a:lvl3pPr>
            <a:lvl4pPr>
              <a:defRPr sz="1400">
                <a:latin typeface="+mn-lt"/>
              </a:defRPr>
            </a:lvl4pPr>
            <a:lvl5pPr>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3">
            <a:extLst>
              <a:ext uri="{FF2B5EF4-FFF2-40B4-BE49-F238E27FC236}">
                <a16:creationId xmlns:a16="http://schemas.microsoft.com/office/drawing/2014/main" id="{EF52B395-E324-C350-A724-74D5490A0218}"/>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4" name="Title 1">
            <a:extLst>
              <a:ext uri="{FF2B5EF4-FFF2-40B4-BE49-F238E27FC236}">
                <a16:creationId xmlns:a16="http://schemas.microsoft.com/office/drawing/2014/main" id="{5BC1DA6A-7A47-6758-B9D8-7091445602EE}"/>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Tree>
    <p:extLst>
      <p:ext uri="{BB962C8B-B14F-4D97-AF65-F5344CB8AC3E}">
        <p14:creationId xmlns:p14="http://schemas.microsoft.com/office/powerpoint/2010/main" val="38482841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Photo/Copy">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304796" y="5768976"/>
            <a:ext cx="3634250" cy="364180"/>
          </a:xfrm>
        </p:spPr>
        <p:txBody>
          <a:bodyPr/>
          <a:lstStyle>
            <a:lvl1pPr>
              <a:defRPr>
                <a:solidFill>
                  <a:srgbClr val="2B660F"/>
                </a:solidFill>
                <a:latin typeface="+mn-lt"/>
              </a:defRPr>
            </a:lvl1pPr>
          </a:lstStyle>
          <a:p>
            <a:endParaRPr lang="en-US"/>
          </a:p>
        </p:txBody>
      </p:sp>
      <p:sp>
        <p:nvSpPr>
          <p:cNvPr id="5" name="Picture Placeholder 4">
            <a:extLst>
              <a:ext uri="{FF2B5EF4-FFF2-40B4-BE49-F238E27FC236}">
                <a16:creationId xmlns:a16="http://schemas.microsoft.com/office/drawing/2014/main" id="{24247FAE-F3BC-A7B3-E9DB-100FEF39B32A}"/>
              </a:ext>
            </a:extLst>
          </p:cNvPr>
          <p:cNvSpPr>
            <a:spLocks noGrp="1"/>
          </p:cNvSpPr>
          <p:nvPr>
            <p:ph type="pic" sz="quarter" idx="13"/>
          </p:nvPr>
        </p:nvSpPr>
        <p:spPr>
          <a:xfrm>
            <a:off x="4888117" y="0"/>
            <a:ext cx="7303883" cy="6858000"/>
          </a:xfrm>
        </p:spPr>
        <p:txBody>
          <a:bodyPr/>
          <a:lstStyle>
            <a:lvl1pPr>
              <a:defRPr>
                <a:latin typeface="+mn-lt"/>
              </a:defRPr>
            </a:lvl1pPr>
          </a:lstStyle>
          <a:p>
            <a:r>
              <a:rPr lang="en-US"/>
              <a:t>Click icon to add picture</a:t>
            </a:r>
          </a:p>
        </p:txBody>
      </p:sp>
      <p:sp>
        <p:nvSpPr>
          <p:cNvPr id="8" name="Text Placeholder 20">
            <a:extLst>
              <a:ext uri="{FF2B5EF4-FFF2-40B4-BE49-F238E27FC236}">
                <a16:creationId xmlns:a16="http://schemas.microsoft.com/office/drawing/2014/main" id="{FA5B9A31-47DC-482D-ABBA-D2E3E87CF535}"/>
              </a:ext>
            </a:extLst>
          </p:cNvPr>
          <p:cNvSpPr>
            <a:spLocks noGrp="1"/>
          </p:cNvSpPr>
          <p:nvPr>
            <p:ph type="body" sz="quarter" idx="14"/>
          </p:nvPr>
        </p:nvSpPr>
        <p:spPr>
          <a:xfrm>
            <a:off x="1027800" y="724844"/>
            <a:ext cx="3029850" cy="962684"/>
          </a:xfrm>
        </p:spPr>
        <p:txBody>
          <a:bodyPr anchor="ctr" anchorCtr="0"/>
          <a:lstStyle>
            <a:lvl1pPr>
              <a:spcBef>
                <a:spcPts val="300"/>
              </a:spcBef>
              <a:defRPr b="1">
                <a:solidFill>
                  <a:srgbClr val="2B660F"/>
                </a:solidFill>
                <a:latin typeface="+mn-lt"/>
              </a:defRPr>
            </a:lvl1pPr>
            <a:lvl2pPr marL="0" indent="0">
              <a:spcBef>
                <a:spcPts val="300"/>
              </a:spcBef>
              <a:buNone/>
              <a:defRPr b="0">
                <a:solidFill>
                  <a:srgbClr val="2B660F"/>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9" name="Text Placeholder 20">
            <a:extLst>
              <a:ext uri="{FF2B5EF4-FFF2-40B4-BE49-F238E27FC236}">
                <a16:creationId xmlns:a16="http://schemas.microsoft.com/office/drawing/2014/main" id="{3C471A95-A226-5D96-1264-63E47463E2E9}"/>
              </a:ext>
            </a:extLst>
          </p:cNvPr>
          <p:cNvSpPr>
            <a:spLocks noGrp="1"/>
          </p:cNvSpPr>
          <p:nvPr>
            <p:ph type="body" sz="quarter" idx="15"/>
          </p:nvPr>
        </p:nvSpPr>
        <p:spPr>
          <a:xfrm>
            <a:off x="1027800" y="2106461"/>
            <a:ext cx="3029850" cy="962684"/>
          </a:xfrm>
        </p:spPr>
        <p:txBody>
          <a:bodyPr anchor="ctr" anchorCtr="0"/>
          <a:lstStyle>
            <a:lvl1pPr>
              <a:spcBef>
                <a:spcPts val="300"/>
              </a:spcBef>
              <a:defRPr b="1">
                <a:solidFill>
                  <a:srgbClr val="2B660F"/>
                </a:solidFill>
                <a:latin typeface="+mn-lt"/>
              </a:defRPr>
            </a:lvl1pPr>
            <a:lvl2pPr marL="0" indent="0">
              <a:spcBef>
                <a:spcPts val="300"/>
              </a:spcBef>
              <a:buNone/>
              <a:defRPr b="0">
                <a:solidFill>
                  <a:srgbClr val="2B660F"/>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10" name="Text Placeholder 20">
            <a:extLst>
              <a:ext uri="{FF2B5EF4-FFF2-40B4-BE49-F238E27FC236}">
                <a16:creationId xmlns:a16="http://schemas.microsoft.com/office/drawing/2014/main" id="{1A2D0DDB-D0DD-0619-593D-81C91863F704}"/>
              </a:ext>
            </a:extLst>
          </p:cNvPr>
          <p:cNvSpPr>
            <a:spLocks noGrp="1"/>
          </p:cNvSpPr>
          <p:nvPr>
            <p:ph type="body" sz="quarter" idx="16"/>
          </p:nvPr>
        </p:nvSpPr>
        <p:spPr>
          <a:xfrm>
            <a:off x="1027800" y="3482344"/>
            <a:ext cx="3029850" cy="962684"/>
          </a:xfrm>
        </p:spPr>
        <p:txBody>
          <a:bodyPr anchor="ctr" anchorCtr="0"/>
          <a:lstStyle>
            <a:lvl1pPr>
              <a:spcBef>
                <a:spcPts val="300"/>
              </a:spcBef>
              <a:defRPr b="1">
                <a:solidFill>
                  <a:srgbClr val="2B660F"/>
                </a:solidFill>
                <a:latin typeface="+mn-lt"/>
              </a:defRPr>
            </a:lvl1pPr>
            <a:lvl2pPr marL="0" indent="0">
              <a:spcBef>
                <a:spcPts val="300"/>
              </a:spcBef>
              <a:buNone/>
              <a:defRPr b="0">
                <a:solidFill>
                  <a:srgbClr val="2B660F"/>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11" name="Text Placeholder 20">
            <a:extLst>
              <a:ext uri="{FF2B5EF4-FFF2-40B4-BE49-F238E27FC236}">
                <a16:creationId xmlns:a16="http://schemas.microsoft.com/office/drawing/2014/main" id="{DB128B8D-4433-B2D3-8692-380FB8447E7E}"/>
              </a:ext>
            </a:extLst>
          </p:cNvPr>
          <p:cNvSpPr>
            <a:spLocks noGrp="1"/>
          </p:cNvSpPr>
          <p:nvPr>
            <p:ph type="body" sz="quarter" idx="17"/>
          </p:nvPr>
        </p:nvSpPr>
        <p:spPr>
          <a:xfrm>
            <a:off x="1027800" y="4806292"/>
            <a:ext cx="3029850" cy="962684"/>
          </a:xfrm>
        </p:spPr>
        <p:txBody>
          <a:bodyPr anchor="ctr" anchorCtr="0"/>
          <a:lstStyle>
            <a:lvl1pPr>
              <a:spcBef>
                <a:spcPts val="300"/>
              </a:spcBef>
              <a:defRPr b="1">
                <a:solidFill>
                  <a:srgbClr val="2B660F"/>
                </a:solidFill>
                <a:latin typeface="+mn-lt"/>
              </a:defRPr>
            </a:lvl1pPr>
            <a:lvl2pPr marL="0" indent="0">
              <a:spcBef>
                <a:spcPts val="300"/>
              </a:spcBef>
              <a:buNone/>
              <a:defRPr b="0">
                <a:solidFill>
                  <a:srgbClr val="2B660F"/>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12" name="Text Placeholder 20">
            <a:extLst>
              <a:ext uri="{FF2B5EF4-FFF2-40B4-BE49-F238E27FC236}">
                <a16:creationId xmlns:a16="http://schemas.microsoft.com/office/drawing/2014/main" id="{D07E4918-859A-C015-91FC-7468161E3DF9}"/>
              </a:ext>
            </a:extLst>
          </p:cNvPr>
          <p:cNvSpPr>
            <a:spLocks noGrp="1"/>
          </p:cNvSpPr>
          <p:nvPr>
            <p:ph type="body" sz="quarter" idx="18"/>
          </p:nvPr>
        </p:nvSpPr>
        <p:spPr>
          <a:xfrm>
            <a:off x="304800" y="724844"/>
            <a:ext cx="723000" cy="962684"/>
          </a:xfrm>
        </p:spPr>
        <p:txBody>
          <a:bodyPr anchor="t" anchorCtr="0"/>
          <a:lstStyle>
            <a:lvl1pPr>
              <a:spcBef>
                <a:spcPts val="300"/>
              </a:spcBef>
              <a:defRPr sz="3600" b="0">
                <a:solidFill>
                  <a:srgbClr val="2B660F"/>
                </a:solidFill>
                <a:latin typeface="+mj-lt"/>
              </a:defRPr>
            </a:lvl1pPr>
            <a:lvl2pPr marL="0" indent="0">
              <a:spcBef>
                <a:spcPts val="300"/>
              </a:spcBef>
              <a:buNone/>
              <a:defRPr b="0">
                <a:solidFill>
                  <a:schemeClr val="tx2"/>
                </a:solidFill>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p:txBody>
      </p:sp>
      <p:sp>
        <p:nvSpPr>
          <p:cNvPr id="13" name="Text Placeholder 20">
            <a:extLst>
              <a:ext uri="{FF2B5EF4-FFF2-40B4-BE49-F238E27FC236}">
                <a16:creationId xmlns:a16="http://schemas.microsoft.com/office/drawing/2014/main" id="{958279B1-5F88-9920-6B86-FF48038CE11C}"/>
              </a:ext>
            </a:extLst>
          </p:cNvPr>
          <p:cNvSpPr>
            <a:spLocks noGrp="1"/>
          </p:cNvSpPr>
          <p:nvPr>
            <p:ph type="body" sz="quarter" idx="19"/>
          </p:nvPr>
        </p:nvSpPr>
        <p:spPr>
          <a:xfrm>
            <a:off x="304800" y="2106461"/>
            <a:ext cx="723000" cy="962684"/>
          </a:xfrm>
        </p:spPr>
        <p:txBody>
          <a:bodyPr anchor="t" anchorCtr="0"/>
          <a:lstStyle>
            <a:lvl1pPr>
              <a:spcBef>
                <a:spcPts val="300"/>
              </a:spcBef>
              <a:defRPr sz="3600" b="0">
                <a:solidFill>
                  <a:srgbClr val="2B660F"/>
                </a:solidFill>
                <a:latin typeface="+mj-lt"/>
              </a:defRPr>
            </a:lvl1pPr>
            <a:lvl2pPr marL="0" indent="0">
              <a:spcBef>
                <a:spcPts val="300"/>
              </a:spcBef>
              <a:buNone/>
              <a:defRPr b="0">
                <a:solidFill>
                  <a:schemeClr val="tx2"/>
                </a:solidFill>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p:txBody>
      </p:sp>
      <p:sp>
        <p:nvSpPr>
          <p:cNvPr id="14" name="Text Placeholder 20">
            <a:extLst>
              <a:ext uri="{FF2B5EF4-FFF2-40B4-BE49-F238E27FC236}">
                <a16:creationId xmlns:a16="http://schemas.microsoft.com/office/drawing/2014/main" id="{0E99209E-3FB0-B917-35E1-04FED0526B43}"/>
              </a:ext>
            </a:extLst>
          </p:cNvPr>
          <p:cNvSpPr>
            <a:spLocks noGrp="1"/>
          </p:cNvSpPr>
          <p:nvPr>
            <p:ph type="body" sz="quarter" idx="20"/>
          </p:nvPr>
        </p:nvSpPr>
        <p:spPr>
          <a:xfrm>
            <a:off x="304800" y="3482344"/>
            <a:ext cx="723000" cy="962684"/>
          </a:xfrm>
        </p:spPr>
        <p:txBody>
          <a:bodyPr anchor="t" anchorCtr="0"/>
          <a:lstStyle>
            <a:lvl1pPr>
              <a:spcBef>
                <a:spcPts val="300"/>
              </a:spcBef>
              <a:defRPr sz="3600" b="0">
                <a:solidFill>
                  <a:srgbClr val="2B660F"/>
                </a:solidFill>
                <a:latin typeface="+mj-lt"/>
              </a:defRPr>
            </a:lvl1pPr>
            <a:lvl2pPr marL="0" indent="0">
              <a:spcBef>
                <a:spcPts val="300"/>
              </a:spcBef>
              <a:buNone/>
              <a:defRPr b="0">
                <a:solidFill>
                  <a:schemeClr val="tx2"/>
                </a:solidFill>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p:txBody>
      </p:sp>
      <p:sp>
        <p:nvSpPr>
          <p:cNvPr id="15" name="Text Placeholder 20">
            <a:extLst>
              <a:ext uri="{FF2B5EF4-FFF2-40B4-BE49-F238E27FC236}">
                <a16:creationId xmlns:a16="http://schemas.microsoft.com/office/drawing/2014/main" id="{02189042-D8A9-0154-C2F2-0B0CED24A634}"/>
              </a:ext>
            </a:extLst>
          </p:cNvPr>
          <p:cNvSpPr>
            <a:spLocks noGrp="1"/>
          </p:cNvSpPr>
          <p:nvPr>
            <p:ph type="body" sz="quarter" idx="21"/>
          </p:nvPr>
        </p:nvSpPr>
        <p:spPr>
          <a:xfrm>
            <a:off x="304800" y="4806292"/>
            <a:ext cx="723000" cy="962684"/>
          </a:xfrm>
        </p:spPr>
        <p:txBody>
          <a:bodyPr anchor="t" anchorCtr="0"/>
          <a:lstStyle>
            <a:lvl1pPr>
              <a:spcBef>
                <a:spcPts val="300"/>
              </a:spcBef>
              <a:defRPr sz="3600" b="0">
                <a:solidFill>
                  <a:srgbClr val="2B660F"/>
                </a:solidFill>
                <a:latin typeface="+mj-lt"/>
              </a:defRPr>
            </a:lvl1pPr>
            <a:lvl2pPr marL="0" indent="0">
              <a:spcBef>
                <a:spcPts val="300"/>
              </a:spcBef>
              <a:buNone/>
              <a:defRPr b="0">
                <a:solidFill>
                  <a:schemeClr val="tx2"/>
                </a:solidFill>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403874071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Agenda Numbere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latin typeface="+mn-lt"/>
              </a:defRPr>
            </a:lvl1pPr>
          </a:lstStyle>
          <a:p>
            <a:endParaRPr lang="en-US"/>
          </a:p>
        </p:txBody>
      </p:sp>
      <p:sp>
        <p:nvSpPr>
          <p:cNvPr id="9" name="Content Placeholder 6">
            <a:extLst>
              <a:ext uri="{FF2B5EF4-FFF2-40B4-BE49-F238E27FC236}">
                <a16:creationId xmlns:a16="http://schemas.microsoft.com/office/drawing/2014/main" id="{DF1629FC-80E8-4151-B5A0-B0523AE8696B}"/>
              </a:ext>
            </a:extLst>
          </p:cNvPr>
          <p:cNvSpPr>
            <a:spLocks noGrp="1"/>
          </p:cNvSpPr>
          <p:nvPr>
            <p:ph sz="quarter" idx="12" hasCustomPrompt="1"/>
          </p:nvPr>
        </p:nvSpPr>
        <p:spPr>
          <a:xfrm>
            <a:off x="3162296" y="1219200"/>
            <a:ext cx="8724904" cy="4419600"/>
          </a:xfrm>
        </p:spPr>
        <p:txBody>
          <a:bodyPr/>
          <a:lstStyle>
            <a:lvl1pPr marL="182880" indent="-365760">
              <a:buFont typeface="+mj-lt"/>
              <a:buAutoNum type="arabicPeriod"/>
              <a:defRPr sz="2800" b="1">
                <a:solidFill>
                  <a:srgbClr val="2B660F"/>
                </a:solidFill>
                <a:latin typeface="+mn-lt"/>
              </a:defRPr>
            </a:lvl1pPr>
            <a:lvl2pPr>
              <a:defRPr sz="2400">
                <a:solidFill>
                  <a:schemeClr val="accent1"/>
                </a:solidFill>
              </a:defRPr>
            </a:lvl2pPr>
            <a:lvl3pPr>
              <a:defRPr sz="2000">
                <a:solidFill>
                  <a:schemeClr val="accent1"/>
                </a:solidFill>
              </a:defRPr>
            </a:lvl3pPr>
            <a:lvl4pPr>
              <a:defRPr sz="1800">
                <a:solidFill>
                  <a:schemeClr val="accent1"/>
                </a:solidFill>
              </a:defRPr>
            </a:lvl4pPr>
            <a:lvl5pPr>
              <a:defRPr sz="1600">
                <a:solidFill>
                  <a:schemeClr val="accent1"/>
                </a:solidFill>
              </a:defRPr>
            </a:lvl5pPr>
          </a:lstStyle>
          <a:p>
            <a:pPr lvl="0"/>
            <a:r>
              <a:rPr lang="en-US"/>
              <a:t>Edit Master text styles</a:t>
            </a:r>
          </a:p>
        </p:txBody>
      </p:sp>
      <p:sp>
        <p:nvSpPr>
          <p:cNvPr id="2" name="Text Placeholder 3">
            <a:extLst>
              <a:ext uri="{FF2B5EF4-FFF2-40B4-BE49-F238E27FC236}">
                <a16:creationId xmlns:a16="http://schemas.microsoft.com/office/drawing/2014/main" id="{41F792B6-783B-824E-0F33-27BAD31A4C3B}"/>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4" name="Title 1">
            <a:extLst>
              <a:ext uri="{FF2B5EF4-FFF2-40B4-BE49-F238E27FC236}">
                <a16:creationId xmlns:a16="http://schemas.microsoft.com/office/drawing/2014/main" id="{35E03D8E-722C-7E9B-4CF6-3BB3E20CF748}"/>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Tree>
    <p:extLst>
      <p:ext uri="{BB962C8B-B14F-4D97-AF65-F5344CB8AC3E}">
        <p14:creationId xmlns:p14="http://schemas.microsoft.com/office/powerpoint/2010/main" val="85983417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Next Steps">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82DBE87-4405-F3CD-9E1A-0AB2F0FA1AB7}"/>
              </a:ext>
            </a:extLst>
          </p:cNvPr>
          <p:cNvSpPr>
            <a:spLocks noGrp="1"/>
          </p:cNvSpPr>
          <p:nvPr>
            <p:ph type="body" sz="quarter" idx="14" hasCustomPrompt="1"/>
          </p:nvPr>
        </p:nvSpPr>
        <p:spPr>
          <a:xfrm>
            <a:off x="3341688" y="1219200"/>
            <a:ext cx="1009650" cy="1177925"/>
          </a:xfrm>
        </p:spPr>
        <p:txBody>
          <a:bodyPr anchor="ctr" anchorCtr="0"/>
          <a:lstStyle>
            <a:lvl1pPr>
              <a:defRPr sz="8800" b="1">
                <a:solidFill>
                  <a:schemeClr val="accent1"/>
                </a:solidFill>
              </a:defRPr>
            </a:lvl1pPr>
            <a:lvl2pPr marL="0" indent="0" algn="r">
              <a:buNone/>
              <a:defRPr sz="8800" b="0">
                <a:solidFill>
                  <a:srgbClr val="8DBE28"/>
                </a:solidFill>
                <a:latin typeface="+mn-lt"/>
              </a:defRPr>
            </a:lvl2pPr>
          </a:lstStyle>
          <a:p>
            <a:pPr lvl="1"/>
            <a:r>
              <a:rPr lang="en-US"/>
              <a:t>#</a:t>
            </a:r>
          </a:p>
        </p:txBody>
      </p:sp>
      <p:sp>
        <p:nvSpPr>
          <p:cNvPr id="5" name="Text Placeholder 3">
            <a:extLst>
              <a:ext uri="{FF2B5EF4-FFF2-40B4-BE49-F238E27FC236}">
                <a16:creationId xmlns:a16="http://schemas.microsoft.com/office/drawing/2014/main" id="{6C280F5E-74CC-98D2-7A49-093D2CF6B236}"/>
              </a:ext>
            </a:extLst>
          </p:cNvPr>
          <p:cNvSpPr>
            <a:spLocks noGrp="1"/>
          </p:cNvSpPr>
          <p:nvPr>
            <p:ph type="body" sz="quarter" idx="15" hasCustomPrompt="1"/>
          </p:nvPr>
        </p:nvSpPr>
        <p:spPr>
          <a:xfrm>
            <a:off x="3341688" y="2574888"/>
            <a:ext cx="1009650" cy="1177925"/>
          </a:xfrm>
        </p:spPr>
        <p:txBody>
          <a:bodyPr anchor="ctr" anchorCtr="0"/>
          <a:lstStyle>
            <a:lvl1pPr>
              <a:defRPr sz="8800" b="1">
                <a:solidFill>
                  <a:schemeClr val="accent1"/>
                </a:solidFill>
              </a:defRPr>
            </a:lvl1pPr>
            <a:lvl2pPr marL="0" indent="0" algn="r">
              <a:buNone/>
              <a:defRPr sz="8800" b="0">
                <a:solidFill>
                  <a:srgbClr val="8DBE28"/>
                </a:solidFill>
                <a:latin typeface="+mn-lt"/>
              </a:defRPr>
            </a:lvl2pPr>
          </a:lstStyle>
          <a:p>
            <a:pPr lvl="1"/>
            <a:r>
              <a:rPr lang="en-US"/>
              <a:t>#</a:t>
            </a:r>
          </a:p>
        </p:txBody>
      </p:sp>
      <p:sp>
        <p:nvSpPr>
          <p:cNvPr id="7" name="Text Placeholder 3">
            <a:extLst>
              <a:ext uri="{FF2B5EF4-FFF2-40B4-BE49-F238E27FC236}">
                <a16:creationId xmlns:a16="http://schemas.microsoft.com/office/drawing/2014/main" id="{F75DAA2E-1A7B-0209-4979-AE7C94A0367D}"/>
              </a:ext>
            </a:extLst>
          </p:cNvPr>
          <p:cNvSpPr>
            <a:spLocks noGrp="1"/>
          </p:cNvSpPr>
          <p:nvPr>
            <p:ph type="body" sz="quarter" idx="16" hasCustomPrompt="1"/>
          </p:nvPr>
        </p:nvSpPr>
        <p:spPr>
          <a:xfrm>
            <a:off x="3341688" y="3930576"/>
            <a:ext cx="1009650" cy="1177925"/>
          </a:xfrm>
        </p:spPr>
        <p:txBody>
          <a:bodyPr anchor="ctr" anchorCtr="0"/>
          <a:lstStyle>
            <a:lvl1pPr>
              <a:defRPr sz="8800" b="1">
                <a:solidFill>
                  <a:schemeClr val="accent1"/>
                </a:solidFill>
              </a:defRPr>
            </a:lvl1pPr>
            <a:lvl2pPr marL="0" indent="0" algn="r">
              <a:buNone/>
              <a:defRPr sz="8800" b="0">
                <a:solidFill>
                  <a:srgbClr val="8DBE28"/>
                </a:solidFill>
                <a:latin typeface="+mn-lt"/>
              </a:defRPr>
            </a:lvl2pPr>
          </a:lstStyle>
          <a:p>
            <a:pPr lvl="1"/>
            <a:r>
              <a:rPr lang="en-US"/>
              <a:t>#</a:t>
            </a:r>
          </a:p>
        </p:txBody>
      </p:sp>
      <p:sp>
        <p:nvSpPr>
          <p:cNvPr id="11" name="Text Placeholder 10">
            <a:extLst>
              <a:ext uri="{FF2B5EF4-FFF2-40B4-BE49-F238E27FC236}">
                <a16:creationId xmlns:a16="http://schemas.microsoft.com/office/drawing/2014/main" id="{B5D78311-4CC6-636F-837D-EEA883F21DDF}"/>
              </a:ext>
            </a:extLst>
          </p:cNvPr>
          <p:cNvSpPr>
            <a:spLocks noGrp="1"/>
          </p:cNvSpPr>
          <p:nvPr>
            <p:ph type="body" sz="quarter" idx="17"/>
          </p:nvPr>
        </p:nvSpPr>
        <p:spPr>
          <a:xfrm>
            <a:off x="4351338" y="1219200"/>
            <a:ext cx="7535862" cy="1177925"/>
          </a:xfrm>
        </p:spPr>
        <p:txBody>
          <a:bodyPr anchor="ctr" anchorCtr="0"/>
          <a:lstStyle>
            <a:lvl1pPr>
              <a:defRPr sz="1400">
                <a:solidFill>
                  <a:srgbClr val="2B660F"/>
                </a:solidFill>
                <a:latin typeface="+mn-lt"/>
              </a:defRPr>
            </a:lvl1pPr>
            <a:lvl2pPr marL="0" indent="0">
              <a:buNone/>
              <a:defRPr/>
            </a:lvl2pPr>
          </a:lstStyle>
          <a:p>
            <a:pPr lvl="0"/>
            <a:r>
              <a:rPr lang="en-US"/>
              <a:t>Click to edit Master text styles</a:t>
            </a:r>
          </a:p>
        </p:txBody>
      </p:sp>
      <p:sp>
        <p:nvSpPr>
          <p:cNvPr id="12" name="Text Placeholder 10">
            <a:extLst>
              <a:ext uri="{FF2B5EF4-FFF2-40B4-BE49-F238E27FC236}">
                <a16:creationId xmlns:a16="http://schemas.microsoft.com/office/drawing/2014/main" id="{DB441E31-BF1D-AA0C-C5FB-DF20E29DB538}"/>
              </a:ext>
            </a:extLst>
          </p:cNvPr>
          <p:cNvSpPr>
            <a:spLocks noGrp="1"/>
          </p:cNvSpPr>
          <p:nvPr>
            <p:ph type="body" sz="quarter" idx="18"/>
          </p:nvPr>
        </p:nvSpPr>
        <p:spPr>
          <a:xfrm>
            <a:off x="4351338" y="2574888"/>
            <a:ext cx="7535862" cy="1177925"/>
          </a:xfrm>
        </p:spPr>
        <p:txBody>
          <a:bodyPr anchor="ctr" anchorCtr="0"/>
          <a:lstStyle>
            <a:lvl1pPr>
              <a:defRPr sz="1400">
                <a:solidFill>
                  <a:srgbClr val="2B660F"/>
                </a:solidFill>
                <a:latin typeface="+mn-lt"/>
              </a:defRPr>
            </a:lvl1pPr>
            <a:lvl2pPr marL="0" indent="0">
              <a:buNone/>
              <a:defRPr/>
            </a:lvl2pPr>
          </a:lstStyle>
          <a:p>
            <a:pPr lvl="0"/>
            <a:r>
              <a:rPr lang="en-US"/>
              <a:t>Click to edit Master text styles</a:t>
            </a:r>
          </a:p>
        </p:txBody>
      </p:sp>
      <p:sp>
        <p:nvSpPr>
          <p:cNvPr id="13" name="Text Placeholder 10">
            <a:extLst>
              <a:ext uri="{FF2B5EF4-FFF2-40B4-BE49-F238E27FC236}">
                <a16:creationId xmlns:a16="http://schemas.microsoft.com/office/drawing/2014/main" id="{1F78DB37-E4D6-9295-325E-6FFD2BE7F713}"/>
              </a:ext>
            </a:extLst>
          </p:cNvPr>
          <p:cNvSpPr>
            <a:spLocks noGrp="1"/>
          </p:cNvSpPr>
          <p:nvPr>
            <p:ph type="body" sz="quarter" idx="19"/>
          </p:nvPr>
        </p:nvSpPr>
        <p:spPr>
          <a:xfrm>
            <a:off x="4351338" y="3930576"/>
            <a:ext cx="7535862" cy="1177925"/>
          </a:xfrm>
        </p:spPr>
        <p:txBody>
          <a:bodyPr anchor="ctr" anchorCtr="0"/>
          <a:lstStyle>
            <a:lvl1pPr>
              <a:defRPr sz="1400">
                <a:solidFill>
                  <a:srgbClr val="2B660F"/>
                </a:solidFill>
                <a:latin typeface="+mn-lt"/>
              </a:defRPr>
            </a:lvl1pPr>
            <a:lvl2pPr marL="0" indent="0">
              <a:buNone/>
              <a:defRPr/>
            </a:lvl2pPr>
          </a:lstStyle>
          <a:p>
            <a:pPr lvl="0"/>
            <a:r>
              <a:rPr lang="en-US"/>
              <a:t>Click to edit Master text styles</a:t>
            </a:r>
          </a:p>
        </p:txBody>
      </p:sp>
      <p:sp>
        <p:nvSpPr>
          <p:cNvPr id="2" name="Text Placeholder 3">
            <a:extLst>
              <a:ext uri="{FF2B5EF4-FFF2-40B4-BE49-F238E27FC236}">
                <a16:creationId xmlns:a16="http://schemas.microsoft.com/office/drawing/2014/main" id="{95447B70-0D32-5005-C25E-A71D7563DC8B}"/>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9" name="Title 1">
            <a:extLst>
              <a:ext uri="{FF2B5EF4-FFF2-40B4-BE49-F238E27FC236}">
                <a16:creationId xmlns:a16="http://schemas.microsoft.com/office/drawing/2014/main" id="{88E49524-CA80-7F34-D4E5-CC7E4BC57D97}"/>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Tree>
    <p:extLst>
      <p:ext uri="{BB962C8B-B14F-4D97-AF65-F5344CB8AC3E}">
        <p14:creationId xmlns:p14="http://schemas.microsoft.com/office/powerpoint/2010/main" val="24474855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Left Content + Subtitl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2B660F"/>
                </a:solidFill>
                <a:latin typeface="+mn-lt"/>
              </a:defRPr>
            </a:lvl1pPr>
          </a:lstStyle>
          <a:p>
            <a:endParaRPr lang="en-US"/>
          </a:p>
        </p:txBody>
      </p:sp>
      <p:sp>
        <p:nvSpPr>
          <p:cNvPr id="9" name="Content Placeholder 6">
            <a:extLst>
              <a:ext uri="{FF2B5EF4-FFF2-40B4-BE49-F238E27FC236}">
                <a16:creationId xmlns:a16="http://schemas.microsoft.com/office/drawing/2014/main" id="{DF1629FC-80E8-4151-B5A0-B0523AE8696B}"/>
              </a:ext>
            </a:extLst>
          </p:cNvPr>
          <p:cNvSpPr>
            <a:spLocks noGrp="1"/>
          </p:cNvSpPr>
          <p:nvPr>
            <p:ph sz="quarter" idx="12"/>
          </p:nvPr>
        </p:nvSpPr>
        <p:spPr>
          <a:xfrm>
            <a:off x="304800" y="1219200"/>
            <a:ext cx="5638800" cy="4419600"/>
          </a:xfrm>
        </p:spPr>
        <p:txBody>
          <a:bodyPr/>
          <a:lstStyle>
            <a:lvl1pPr>
              <a:defRPr sz="140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3">
            <a:extLst>
              <a:ext uri="{FF2B5EF4-FFF2-40B4-BE49-F238E27FC236}">
                <a16:creationId xmlns:a16="http://schemas.microsoft.com/office/drawing/2014/main" id="{874AD4FF-798E-DDD9-414C-962521CD9AD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4" name="Title 1">
            <a:extLst>
              <a:ext uri="{FF2B5EF4-FFF2-40B4-BE49-F238E27FC236}">
                <a16:creationId xmlns:a16="http://schemas.microsoft.com/office/drawing/2014/main" id="{69028C9D-C44D-C775-287E-01E9AE906B4A}"/>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Tree>
    <p:extLst>
      <p:ext uri="{BB962C8B-B14F-4D97-AF65-F5344CB8AC3E}">
        <p14:creationId xmlns:p14="http://schemas.microsoft.com/office/powerpoint/2010/main" val="172240734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opy+Char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2B660F"/>
                </a:solidFill>
                <a:latin typeface="+mn-lt"/>
              </a:defRPr>
            </a:lvl1pPr>
          </a:lstStyle>
          <a:p>
            <a:endParaRPr lang="en-US"/>
          </a:p>
        </p:txBody>
      </p:sp>
      <p:sp>
        <p:nvSpPr>
          <p:cNvPr id="9" name="Content Placeholder 6">
            <a:extLst>
              <a:ext uri="{FF2B5EF4-FFF2-40B4-BE49-F238E27FC236}">
                <a16:creationId xmlns:a16="http://schemas.microsoft.com/office/drawing/2014/main" id="{DF1629FC-80E8-4151-B5A0-B0523AE8696B}"/>
              </a:ext>
            </a:extLst>
          </p:cNvPr>
          <p:cNvSpPr>
            <a:spLocks noGrp="1"/>
          </p:cNvSpPr>
          <p:nvPr>
            <p:ph sz="quarter" idx="12"/>
          </p:nvPr>
        </p:nvSpPr>
        <p:spPr>
          <a:xfrm>
            <a:off x="304800" y="1219200"/>
            <a:ext cx="5638800" cy="4419600"/>
          </a:xfrm>
        </p:spPr>
        <p:txBody>
          <a:bodyPr/>
          <a:lstStyle>
            <a:lvl1pPr>
              <a:defRPr sz="140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a:extLst>
              <a:ext uri="{FF2B5EF4-FFF2-40B4-BE49-F238E27FC236}">
                <a16:creationId xmlns:a16="http://schemas.microsoft.com/office/drawing/2014/main" id="{287C7B61-2D48-1F7F-A279-39498D230C1E}"/>
              </a:ext>
            </a:extLst>
          </p:cNvPr>
          <p:cNvSpPr>
            <a:spLocks noGrp="1"/>
          </p:cNvSpPr>
          <p:nvPr>
            <p:ph type="chart" sz="quarter" idx="14"/>
          </p:nvPr>
        </p:nvSpPr>
        <p:spPr>
          <a:xfrm>
            <a:off x="6248399" y="248594"/>
            <a:ext cx="5638802" cy="5390206"/>
          </a:xfrm>
        </p:spPr>
        <p:txBody>
          <a:bodyPr/>
          <a:lstStyle>
            <a:lvl1pPr>
              <a:defRPr>
                <a:latin typeface="+mn-lt"/>
              </a:defRPr>
            </a:lvl1pPr>
          </a:lstStyle>
          <a:p>
            <a:r>
              <a:rPr lang="en-US"/>
              <a:t>Click icon to add chart</a:t>
            </a:r>
          </a:p>
        </p:txBody>
      </p:sp>
      <p:sp>
        <p:nvSpPr>
          <p:cNvPr id="2" name="Text Placeholder 3">
            <a:extLst>
              <a:ext uri="{FF2B5EF4-FFF2-40B4-BE49-F238E27FC236}">
                <a16:creationId xmlns:a16="http://schemas.microsoft.com/office/drawing/2014/main" id="{947B98CD-AC1E-E6C0-C7B4-1B8FD18FCA7D}"/>
              </a:ext>
            </a:extLst>
          </p:cNvPr>
          <p:cNvSpPr>
            <a:spLocks noGrp="1"/>
          </p:cNvSpPr>
          <p:nvPr>
            <p:ph type="body" sz="quarter" idx="11" hasCustomPrompt="1"/>
          </p:nvPr>
        </p:nvSpPr>
        <p:spPr>
          <a:xfrm>
            <a:off x="304801" y="724845"/>
            <a:ext cx="5638800"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5" name="Title 1">
            <a:extLst>
              <a:ext uri="{FF2B5EF4-FFF2-40B4-BE49-F238E27FC236}">
                <a16:creationId xmlns:a16="http://schemas.microsoft.com/office/drawing/2014/main" id="{277D8C6F-44C5-DAF3-23C9-0323B4C1BF74}"/>
              </a:ext>
            </a:extLst>
          </p:cNvPr>
          <p:cNvSpPr>
            <a:spLocks noGrp="1"/>
          </p:cNvSpPr>
          <p:nvPr>
            <p:ph type="title" hasCustomPrompt="1"/>
          </p:nvPr>
        </p:nvSpPr>
        <p:spPr>
          <a:xfrm>
            <a:off x="304800" y="248594"/>
            <a:ext cx="5638800" cy="475306"/>
          </a:xfrm>
        </p:spPr>
        <p:txBody>
          <a:bodyPr anchor="t" anchorCtr="0"/>
          <a:lstStyle/>
          <a:p>
            <a:r>
              <a:rPr lang="en-US"/>
              <a:t>Click to title</a:t>
            </a:r>
          </a:p>
        </p:txBody>
      </p:sp>
    </p:spTree>
    <p:extLst>
      <p:ext uri="{BB962C8B-B14F-4D97-AF65-F5344CB8AC3E}">
        <p14:creationId xmlns:p14="http://schemas.microsoft.com/office/powerpoint/2010/main" val="288505933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2 Chart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latin typeface="+mn-lt"/>
              </a:defRPr>
            </a:lvl1pPr>
          </a:lstStyle>
          <a:p>
            <a:endParaRPr lang="en-US"/>
          </a:p>
        </p:txBody>
      </p:sp>
      <p:sp>
        <p:nvSpPr>
          <p:cNvPr id="4" name="Chart Placeholder 3">
            <a:extLst>
              <a:ext uri="{FF2B5EF4-FFF2-40B4-BE49-F238E27FC236}">
                <a16:creationId xmlns:a16="http://schemas.microsoft.com/office/drawing/2014/main" id="{287C7B61-2D48-1F7F-A279-39498D230C1E}"/>
              </a:ext>
            </a:extLst>
          </p:cNvPr>
          <p:cNvSpPr>
            <a:spLocks noGrp="1"/>
          </p:cNvSpPr>
          <p:nvPr>
            <p:ph type="chart" sz="quarter" idx="14"/>
          </p:nvPr>
        </p:nvSpPr>
        <p:spPr>
          <a:xfrm>
            <a:off x="6397751" y="1219200"/>
            <a:ext cx="5489449" cy="4419600"/>
          </a:xfrm>
        </p:spPr>
        <p:txBody>
          <a:bodyPr/>
          <a:lstStyle>
            <a:lvl1pPr>
              <a:defRPr>
                <a:latin typeface="+mn-lt"/>
              </a:defRPr>
            </a:lvl1pPr>
          </a:lstStyle>
          <a:p>
            <a:r>
              <a:rPr lang="en-US"/>
              <a:t>Click icon to add chart</a:t>
            </a:r>
          </a:p>
        </p:txBody>
      </p:sp>
      <p:sp>
        <p:nvSpPr>
          <p:cNvPr id="2" name="Chart Placeholder 3">
            <a:extLst>
              <a:ext uri="{FF2B5EF4-FFF2-40B4-BE49-F238E27FC236}">
                <a16:creationId xmlns:a16="http://schemas.microsoft.com/office/drawing/2014/main" id="{00B4BC49-B99B-1177-E500-12757729D6FD}"/>
              </a:ext>
            </a:extLst>
          </p:cNvPr>
          <p:cNvSpPr>
            <a:spLocks noGrp="1"/>
          </p:cNvSpPr>
          <p:nvPr>
            <p:ph type="chart" sz="quarter" idx="15"/>
          </p:nvPr>
        </p:nvSpPr>
        <p:spPr>
          <a:xfrm>
            <a:off x="304800" y="1219200"/>
            <a:ext cx="5489448" cy="4419600"/>
          </a:xfrm>
        </p:spPr>
        <p:txBody>
          <a:bodyPr/>
          <a:lstStyle>
            <a:lvl1pPr>
              <a:defRPr>
                <a:latin typeface="+mn-lt"/>
              </a:defRPr>
            </a:lvl1pPr>
          </a:lstStyle>
          <a:p>
            <a:r>
              <a:rPr lang="en-US"/>
              <a:t>Click icon to add chart</a:t>
            </a:r>
          </a:p>
        </p:txBody>
      </p:sp>
      <p:cxnSp>
        <p:nvCxnSpPr>
          <p:cNvPr id="10" name="Straight Connector 9">
            <a:extLst>
              <a:ext uri="{FF2B5EF4-FFF2-40B4-BE49-F238E27FC236}">
                <a16:creationId xmlns:a16="http://schemas.microsoft.com/office/drawing/2014/main" id="{CD5204B2-C25E-54D8-44CC-ABA38DAF6914}"/>
              </a:ext>
            </a:extLst>
          </p:cNvPr>
          <p:cNvCxnSpPr/>
          <p:nvPr userDrawn="1"/>
        </p:nvCxnSpPr>
        <p:spPr>
          <a:xfrm>
            <a:off x="6096000" y="1219200"/>
            <a:ext cx="0" cy="4419600"/>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 Placeholder 3">
            <a:extLst>
              <a:ext uri="{FF2B5EF4-FFF2-40B4-BE49-F238E27FC236}">
                <a16:creationId xmlns:a16="http://schemas.microsoft.com/office/drawing/2014/main" id="{D3BB8363-5EEA-956C-441D-06AAB0B850F7}"/>
              </a:ext>
            </a:extLst>
          </p:cNvPr>
          <p:cNvSpPr>
            <a:spLocks noGrp="1"/>
          </p:cNvSpPr>
          <p:nvPr>
            <p:ph type="body" sz="quarter" idx="11" hasCustomPrompt="1"/>
          </p:nvPr>
        </p:nvSpPr>
        <p:spPr>
          <a:xfrm>
            <a:off x="304801" y="724845"/>
            <a:ext cx="11582400"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7" name="Title 1">
            <a:extLst>
              <a:ext uri="{FF2B5EF4-FFF2-40B4-BE49-F238E27FC236}">
                <a16:creationId xmlns:a16="http://schemas.microsoft.com/office/drawing/2014/main" id="{BC373C31-DBB3-2208-A521-999FF953D08C}"/>
              </a:ext>
            </a:extLst>
          </p:cNvPr>
          <p:cNvSpPr>
            <a:spLocks noGrp="1"/>
          </p:cNvSpPr>
          <p:nvPr>
            <p:ph type="title"/>
          </p:nvPr>
        </p:nvSpPr>
        <p:spPr>
          <a:xfrm>
            <a:off x="304800" y="248594"/>
            <a:ext cx="11582400" cy="475306"/>
          </a:xfrm>
        </p:spPr>
        <p:txBody>
          <a:bodyPr anchor="t" anchorCtr="0"/>
          <a:lstStyle/>
          <a:p>
            <a:r>
              <a:rPr lang="en-US"/>
              <a:t>Click to edit Master title style</a:t>
            </a:r>
          </a:p>
        </p:txBody>
      </p:sp>
    </p:spTree>
    <p:extLst>
      <p:ext uri="{BB962C8B-B14F-4D97-AF65-F5344CB8AC3E}">
        <p14:creationId xmlns:p14="http://schemas.microsoft.com/office/powerpoint/2010/main" val="189604459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3_Blank">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C7B55C6-9358-8E58-00C2-C14F1377BF17}"/>
              </a:ext>
            </a:extLst>
          </p:cNvPr>
          <p:cNvGrpSpPr/>
          <p:nvPr userDrawn="1"/>
        </p:nvGrpSpPr>
        <p:grpSpPr>
          <a:xfrm>
            <a:off x="0" y="-1204486"/>
            <a:ext cx="12192000" cy="942190"/>
            <a:chOff x="22178" y="-2107474"/>
            <a:chExt cx="12173146" cy="1410050"/>
          </a:xfrm>
        </p:grpSpPr>
        <p:sp>
          <p:nvSpPr>
            <p:cNvPr id="3" name="Rectangle 2">
              <a:extLst>
                <a:ext uri="{FF2B5EF4-FFF2-40B4-BE49-F238E27FC236}">
                  <a16:creationId xmlns:a16="http://schemas.microsoft.com/office/drawing/2014/main" id="{485E9FA6-3D84-E27D-B517-6D4AD0DE8C0E}"/>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4" name="Rectangle 3">
              <a:extLst>
                <a:ext uri="{FF2B5EF4-FFF2-40B4-BE49-F238E27FC236}">
                  <a16:creationId xmlns:a16="http://schemas.microsoft.com/office/drawing/2014/main" id="{E436AEB2-62DD-C07E-A65C-BB2CE83BD951}"/>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5" name="Rectangle 4">
              <a:extLst>
                <a:ext uri="{FF2B5EF4-FFF2-40B4-BE49-F238E27FC236}">
                  <a16:creationId xmlns:a16="http://schemas.microsoft.com/office/drawing/2014/main" id="{6519411C-315A-BF8D-CC69-BD24F430DD3A}"/>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C8DE2C42-BF16-EA8A-B384-FC2497D8D709}"/>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6EC0075A-DC41-F1A3-6CDD-124E30F125F2}"/>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D79196B2-5DF5-54FE-0F8A-BAC8DC13E744}"/>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38F349C0-B2C2-D622-6691-2A7181002A93}"/>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EA52959D-6B0B-C865-9005-E3F7527DC743}"/>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41F3BCC0-80AF-FCEE-70D4-7A206B5B85BB}"/>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E2B5DB35-F8CF-AAC9-1257-2A1DD4A53748}"/>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E127FDED-A225-51DB-E21D-839D75314167}"/>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F53F1863-9E79-1D89-857D-648067DA97FD}"/>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4D1AD903-2702-1C89-2F48-14BF92F343AB}"/>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2FAF5738-C2D7-D247-30E0-38A0AEEDF1F8}"/>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051E090A-7E19-9566-EE3E-9452179E547A}"/>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36" name="TextBox 35">
            <a:extLst>
              <a:ext uri="{FF2B5EF4-FFF2-40B4-BE49-F238E27FC236}">
                <a16:creationId xmlns:a16="http://schemas.microsoft.com/office/drawing/2014/main" id="{EAFA24E3-CC81-87D8-7928-6999AC781044}"/>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5D910D"/>
                </a:solidFill>
                <a:latin typeface="+mn-lt"/>
              </a:rPr>
              <a:pPr algn="r"/>
              <a:t>‹#›</a:t>
            </a:fld>
            <a:endParaRPr lang="en-US" sz="1350">
              <a:solidFill>
                <a:srgbClr val="5D910D"/>
              </a:solidFill>
              <a:latin typeface="+mn-lt"/>
            </a:endParaRPr>
          </a:p>
        </p:txBody>
      </p:sp>
      <p:sp>
        <p:nvSpPr>
          <p:cNvPr id="24" name="Picture Placeholder 50">
            <a:extLst>
              <a:ext uri="{FF2B5EF4-FFF2-40B4-BE49-F238E27FC236}">
                <a16:creationId xmlns:a16="http://schemas.microsoft.com/office/drawing/2014/main" id="{E1158365-DD41-790A-BEFB-4191AF8CA27A}"/>
              </a:ext>
            </a:extLst>
          </p:cNvPr>
          <p:cNvSpPr>
            <a:spLocks noGrp="1"/>
          </p:cNvSpPr>
          <p:nvPr>
            <p:ph type="pic" sz="quarter" idx="80"/>
          </p:nvPr>
        </p:nvSpPr>
        <p:spPr>
          <a:xfrm flipH="1">
            <a:off x="301752" y="701964"/>
            <a:ext cx="3601379" cy="5417930"/>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25" name="Picture Placeholder 50">
            <a:extLst>
              <a:ext uri="{FF2B5EF4-FFF2-40B4-BE49-F238E27FC236}">
                <a16:creationId xmlns:a16="http://schemas.microsoft.com/office/drawing/2014/main" id="{648A33B1-F67C-635E-1912-D01AEF232C52}"/>
              </a:ext>
            </a:extLst>
          </p:cNvPr>
          <p:cNvSpPr>
            <a:spLocks noGrp="1"/>
          </p:cNvSpPr>
          <p:nvPr>
            <p:ph type="pic" sz="quarter" idx="81"/>
          </p:nvPr>
        </p:nvSpPr>
        <p:spPr>
          <a:xfrm flipH="1">
            <a:off x="4222376" y="3529321"/>
            <a:ext cx="3769455" cy="259057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29" name="Picture Placeholder 50">
            <a:extLst>
              <a:ext uri="{FF2B5EF4-FFF2-40B4-BE49-F238E27FC236}">
                <a16:creationId xmlns:a16="http://schemas.microsoft.com/office/drawing/2014/main" id="{9477BE40-9125-CCF0-D9F2-A29731F77AE4}"/>
              </a:ext>
            </a:extLst>
          </p:cNvPr>
          <p:cNvSpPr>
            <a:spLocks noGrp="1"/>
          </p:cNvSpPr>
          <p:nvPr>
            <p:ph type="pic" sz="quarter" idx="82"/>
          </p:nvPr>
        </p:nvSpPr>
        <p:spPr>
          <a:xfrm flipH="1">
            <a:off x="4209606" y="701964"/>
            <a:ext cx="3769455" cy="2570680"/>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31" name="Picture Placeholder 50">
            <a:extLst>
              <a:ext uri="{FF2B5EF4-FFF2-40B4-BE49-F238E27FC236}">
                <a16:creationId xmlns:a16="http://schemas.microsoft.com/office/drawing/2014/main" id="{56FCF207-0EA6-4BF7-0A42-068E64A0C6F5}"/>
              </a:ext>
            </a:extLst>
          </p:cNvPr>
          <p:cNvSpPr>
            <a:spLocks noGrp="1"/>
          </p:cNvSpPr>
          <p:nvPr>
            <p:ph type="pic" sz="quarter" idx="83"/>
          </p:nvPr>
        </p:nvSpPr>
        <p:spPr>
          <a:xfrm flipH="1">
            <a:off x="8283374" y="701964"/>
            <a:ext cx="3601379" cy="5417930"/>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18" name="TextBox 17">
            <a:extLst>
              <a:ext uri="{FF2B5EF4-FFF2-40B4-BE49-F238E27FC236}">
                <a16:creationId xmlns:a16="http://schemas.microsoft.com/office/drawing/2014/main" id="{ECBEF2E3-ABE2-A4E6-B1FD-D8E24702177B}"/>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5D910D"/>
                </a:solidFill>
                <a:latin typeface="+mn-lt"/>
              </a:rPr>
              <a:t>CONFIDENTIAL</a:t>
            </a:r>
          </a:p>
        </p:txBody>
      </p:sp>
    </p:spTree>
    <p:extLst>
      <p:ext uri="{BB962C8B-B14F-4D97-AF65-F5344CB8AC3E}">
        <p14:creationId xmlns:p14="http://schemas.microsoft.com/office/powerpoint/2010/main" val="339558159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Large Char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2B660F"/>
                </a:solidFill>
                <a:latin typeface="+mn-lt"/>
              </a:defRPr>
            </a:lvl1pPr>
          </a:lstStyle>
          <a:p>
            <a:endParaRPr lang="en-US"/>
          </a:p>
        </p:txBody>
      </p:sp>
      <p:sp>
        <p:nvSpPr>
          <p:cNvPr id="4" name="Chart Placeholder 3">
            <a:extLst>
              <a:ext uri="{FF2B5EF4-FFF2-40B4-BE49-F238E27FC236}">
                <a16:creationId xmlns:a16="http://schemas.microsoft.com/office/drawing/2014/main" id="{287C7B61-2D48-1F7F-A279-39498D230C1E}"/>
              </a:ext>
            </a:extLst>
          </p:cNvPr>
          <p:cNvSpPr>
            <a:spLocks noGrp="1"/>
          </p:cNvSpPr>
          <p:nvPr>
            <p:ph type="chart" sz="quarter" idx="14"/>
          </p:nvPr>
        </p:nvSpPr>
        <p:spPr>
          <a:xfrm>
            <a:off x="304800" y="1219200"/>
            <a:ext cx="11582401" cy="4419600"/>
          </a:xfrm>
        </p:spPr>
        <p:txBody>
          <a:bodyPr/>
          <a:lstStyle>
            <a:lvl1pPr>
              <a:defRPr>
                <a:latin typeface="+mn-lt"/>
              </a:defRPr>
            </a:lvl1pPr>
          </a:lstStyle>
          <a:p>
            <a:r>
              <a:rPr lang="en-US"/>
              <a:t>Click icon to add chart</a:t>
            </a:r>
          </a:p>
        </p:txBody>
      </p:sp>
      <p:sp>
        <p:nvSpPr>
          <p:cNvPr id="2" name="Text Placeholder 3">
            <a:extLst>
              <a:ext uri="{FF2B5EF4-FFF2-40B4-BE49-F238E27FC236}">
                <a16:creationId xmlns:a16="http://schemas.microsoft.com/office/drawing/2014/main" id="{BDFE36E9-714D-992A-9553-63C3133B3841}"/>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5" name="Title 1">
            <a:extLst>
              <a:ext uri="{FF2B5EF4-FFF2-40B4-BE49-F238E27FC236}">
                <a16:creationId xmlns:a16="http://schemas.microsoft.com/office/drawing/2014/main" id="{533F7F31-4B83-C3E8-EB1D-FD6C87B21D3A}"/>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7" name="TextBox 6">
            <a:extLst>
              <a:ext uri="{FF2B5EF4-FFF2-40B4-BE49-F238E27FC236}">
                <a16:creationId xmlns:a16="http://schemas.microsoft.com/office/drawing/2014/main" id="{540209D7-6DFF-EA72-22D5-4A6A9B48CED9}"/>
              </a:ext>
            </a:extLst>
          </p:cNvPr>
          <p:cNvSpPr txBox="1"/>
          <p:nvPr userDrawn="1"/>
        </p:nvSpPr>
        <p:spPr>
          <a:xfrm>
            <a:off x="11738919" y="6549081"/>
            <a:ext cx="0" cy="0"/>
          </a:xfrm>
          <a:prstGeom prst="rect">
            <a:avLst/>
          </a:prstGeom>
          <a:noFill/>
        </p:spPr>
        <p:txBody>
          <a:bodyPr wrap="none" lIns="0" tIns="0" rIns="0" bIns="0" rtlCol="0">
            <a:noAutofit/>
          </a:bodyPr>
          <a:lstStyle/>
          <a:p>
            <a:pPr algn="l"/>
            <a:endParaRPr lang="en-US" sz="1600" err="1">
              <a:solidFill>
                <a:schemeClr val="tx2"/>
              </a:solidFill>
            </a:endParaRPr>
          </a:p>
        </p:txBody>
      </p:sp>
    </p:spTree>
    <p:extLst>
      <p:ext uri="{BB962C8B-B14F-4D97-AF65-F5344CB8AC3E}">
        <p14:creationId xmlns:p14="http://schemas.microsoft.com/office/powerpoint/2010/main" val="250214914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4_Blank">
    <p:bg>
      <p:bgPr>
        <a:solidFill>
          <a:srgbClr val="5D910D"/>
        </a:solidFill>
        <a:effectLst/>
      </p:bgPr>
    </p:bg>
    <p:spTree>
      <p:nvGrpSpPr>
        <p:cNvPr id="1" name=""/>
        <p:cNvGrpSpPr/>
        <p:nvPr/>
      </p:nvGrpSpPr>
      <p:grpSpPr>
        <a:xfrm>
          <a:off x="0" y="0"/>
          <a:ext cx="0" cy="0"/>
          <a:chOff x="0" y="0"/>
          <a:chExt cx="0" cy="0"/>
        </a:xfrm>
      </p:grpSpPr>
      <p:sp>
        <p:nvSpPr>
          <p:cNvPr id="51" name="Picture Placeholder 50">
            <a:extLst>
              <a:ext uri="{FF2B5EF4-FFF2-40B4-BE49-F238E27FC236}">
                <a16:creationId xmlns:a16="http://schemas.microsoft.com/office/drawing/2014/main" id="{537FC017-FD30-8CAD-4CE5-25D80AE47CA4}"/>
              </a:ext>
            </a:extLst>
          </p:cNvPr>
          <p:cNvSpPr>
            <a:spLocks noGrp="1"/>
          </p:cNvSpPr>
          <p:nvPr>
            <p:ph type="pic" sz="quarter" idx="65"/>
          </p:nvPr>
        </p:nvSpPr>
        <p:spPr>
          <a:xfrm flipH="1">
            <a:off x="304798"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grpSp>
        <p:nvGrpSpPr>
          <p:cNvPr id="2" name="Group 1">
            <a:extLst>
              <a:ext uri="{FF2B5EF4-FFF2-40B4-BE49-F238E27FC236}">
                <a16:creationId xmlns:a16="http://schemas.microsoft.com/office/drawing/2014/main" id="{7C7B55C6-9358-8E58-00C2-C14F1377BF17}"/>
              </a:ext>
            </a:extLst>
          </p:cNvPr>
          <p:cNvGrpSpPr/>
          <p:nvPr userDrawn="1"/>
        </p:nvGrpSpPr>
        <p:grpSpPr>
          <a:xfrm>
            <a:off x="0" y="-1204486"/>
            <a:ext cx="12192000" cy="942190"/>
            <a:chOff x="22178" y="-2107474"/>
            <a:chExt cx="12173146" cy="1410050"/>
          </a:xfrm>
        </p:grpSpPr>
        <p:sp>
          <p:nvSpPr>
            <p:cNvPr id="3" name="Rectangle 2">
              <a:extLst>
                <a:ext uri="{FF2B5EF4-FFF2-40B4-BE49-F238E27FC236}">
                  <a16:creationId xmlns:a16="http://schemas.microsoft.com/office/drawing/2014/main" id="{485E9FA6-3D84-E27D-B517-6D4AD0DE8C0E}"/>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4" name="Rectangle 3">
              <a:extLst>
                <a:ext uri="{FF2B5EF4-FFF2-40B4-BE49-F238E27FC236}">
                  <a16:creationId xmlns:a16="http://schemas.microsoft.com/office/drawing/2014/main" id="{E436AEB2-62DD-C07E-A65C-BB2CE83BD951}"/>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5" name="Rectangle 4">
              <a:extLst>
                <a:ext uri="{FF2B5EF4-FFF2-40B4-BE49-F238E27FC236}">
                  <a16:creationId xmlns:a16="http://schemas.microsoft.com/office/drawing/2014/main" id="{6519411C-315A-BF8D-CC69-BD24F430DD3A}"/>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C8DE2C42-BF16-EA8A-B384-FC2497D8D709}"/>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6EC0075A-DC41-F1A3-6CDD-124E30F125F2}"/>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D79196B2-5DF5-54FE-0F8A-BAC8DC13E744}"/>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38F349C0-B2C2-D622-6691-2A7181002A93}"/>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EA52959D-6B0B-C865-9005-E3F7527DC743}"/>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41F3BCC0-80AF-FCEE-70D4-7A206B5B85BB}"/>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E2B5DB35-F8CF-AAC9-1257-2A1DD4A53748}"/>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E127FDED-A225-51DB-E21D-839D75314167}"/>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F53F1863-9E79-1D89-857D-648067DA97FD}"/>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4D1AD903-2702-1C89-2F48-14BF92F343AB}"/>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2FAF5738-C2D7-D247-30E0-38A0AEEDF1F8}"/>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051E090A-7E19-9566-EE3E-9452179E547A}"/>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33" name="Title 32">
            <a:extLst>
              <a:ext uri="{FF2B5EF4-FFF2-40B4-BE49-F238E27FC236}">
                <a16:creationId xmlns:a16="http://schemas.microsoft.com/office/drawing/2014/main" id="{E6EB829B-5FA6-6B42-8FA7-1A3386A996C7}"/>
              </a:ext>
            </a:extLst>
          </p:cNvPr>
          <p:cNvSpPr>
            <a:spLocks noGrp="1"/>
          </p:cNvSpPr>
          <p:nvPr>
            <p:ph type="title"/>
          </p:nvPr>
        </p:nvSpPr>
        <p:spPr/>
        <p:txBody>
          <a:bodyPr/>
          <a:lstStyle>
            <a:lvl1pPr>
              <a:defRPr>
                <a:solidFill>
                  <a:srgbClr val="2B660F"/>
                </a:solidFill>
              </a:defRPr>
            </a:lvl1pPr>
          </a:lstStyle>
          <a:p>
            <a:r>
              <a:rPr lang="en-US"/>
              <a:t>Click to edit Master title style</a:t>
            </a:r>
          </a:p>
        </p:txBody>
      </p:sp>
      <p:sp>
        <p:nvSpPr>
          <p:cNvPr id="34" name="Footer Placeholder 33">
            <a:extLst>
              <a:ext uri="{FF2B5EF4-FFF2-40B4-BE49-F238E27FC236}">
                <a16:creationId xmlns:a16="http://schemas.microsoft.com/office/drawing/2014/main" id="{48430F1B-04C8-37C5-DB54-6BC657AC4061}"/>
              </a:ext>
            </a:extLst>
          </p:cNvPr>
          <p:cNvSpPr>
            <a:spLocks noGrp="1"/>
          </p:cNvSpPr>
          <p:nvPr>
            <p:ph type="ftr" sz="quarter" idx="10"/>
          </p:nvPr>
        </p:nvSpPr>
        <p:spPr/>
        <p:txBody>
          <a:bodyPr/>
          <a:lstStyle>
            <a:lvl1pPr>
              <a:defRPr>
                <a:solidFill>
                  <a:srgbClr val="BFDE7E"/>
                </a:solidFill>
                <a:latin typeface="+mn-lt"/>
              </a:defRPr>
            </a:lvl1pPr>
          </a:lstStyle>
          <a:p>
            <a:endParaRPr lang="en-US"/>
          </a:p>
        </p:txBody>
      </p:sp>
      <p:sp>
        <p:nvSpPr>
          <p:cNvPr id="35" name="Text Placeholder 3">
            <a:extLst>
              <a:ext uri="{FF2B5EF4-FFF2-40B4-BE49-F238E27FC236}">
                <a16:creationId xmlns:a16="http://schemas.microsoft.com/office/drawing/2014/main" id="{F835043F-7272-9648-C104-DD184A0C159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bg1"/>
                </a:solidFill>
                <a:latin typeface="+mn-lt"/>
              </a:defRPr>
            </a:lvl1pPr>
          </a:lstStyle>
          <a:p>
            <a:pPr lvl="0"/>
            <a:r>
              <a:rPr lang="en-US"/>
              <a:t>Subtitle</a:t>
            </a:r>
          </a:p>
        </p:txBody>
      </p:sp>
      <p:sp>
        <p:nvSpPr>
          <p:cNvPr id="36" name="TextBox 35">
            <a:extLst>
              <a:ext uri="{FF2B5EF4-FFF2-40B4-BE49-F238E27FC236}">
                <a16:creationId xmlns:a16="http://schemas.microsoft.com/office/drawing/2014/main" id="{EAFA24E3-CC81-87D8-7928-6999AC781044}"/>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mn-lt"/>
              </a:rPr>
              <a:pPr algn="r"/>
              <a:t>‹#›</a:t>
            </a:fld>
            <a:endParaRPr lang="en-US" sz="1350">
              <a:solidFill>
                <a:srgbClr val="2B660F"/>
              </a:solidFill>
              <a:latin typeface="+mn-lt"/>
            </a:endParaRPr>
          </a:p>
        </p:txBody>
      </p:sp>
      <p:sp>
        <p:nvSpPr>
          <p:cNvPr id="55" name="Text Placeholder 12">
            <a:extLst>
              <a:ext uri="{FF2B5EF4-FFF2-40B4-BE49-F238E27FC236}">
                <a16:creationId xmlns:a16="http://schemas.microsoft.com/office/drawing/2014/main" id="{9D0BE002-61F2-486B-D1AA-E45F1F799B65}"/>
              </a:ext>
            </a:extLst>
          </p:cNvPr>
          <p:cNvSpPr>
            <a:spLocks noGrp="1"/>
          </p:cNvSpPr>
          <p:nvPr>
            <p:ph type="body" sz="quarter" idx="69" hasCustomPrompt="1"/>
          </p:nvPr>
        </p:nvSpPr>
        <p:spPr>
          <a:xfrm>
            <a:off x="300925" y="4819067"/>
            <a:ext cx="2667000" cy="321782"/>
          </a:xfrm>
        </p:spPr>
        <p:txBody>
          <a:bodyPr lIns="0" rIns="0"/>
          <a:lstStyle>
            <a:lvl1pPr>
              <a:buClr>
                <a:schemeClr val="tx2"/>
              </a:buClr>
              <a:defRPr sz="2000" b="0" i="0">
                <a:solidFill>
                  <a:srgbClr val="2B660F"/>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58" name="Content Placeholder 6">
            <a:extLst>
              <a:ext uri="{FF2B5EF4-FFF2-40B4-BE49-F238E27FC236}">
                <a16:creationId xmlns:a16="http://schemas.microsoft.com/office/drawing/2014/main" id="{D21ACEAE-88C0-DA4F-BDF1-334768A557FD}"/>
              </a:ext>
            </a:extLst>
          </p:cNvPr>
          <p:cNvSpPr>
            <a:spLocks noGrp="1"/>
          </p:cNvSpPr>
          <p:nvPr>
            <p:ph sz="quarter" idx="12" hasCustomPrompt="1"/>
          </p:nvPr>
        </p:nvSpPr>
        <p:spPr>
          <a:xfrm>
            <a:off x="304800" y="5134654"/>
            <a:ext cx="2663125" cy="504145"/>
          </a:xfrm>
        </p:spPr>
        <p:txBody>
          <a:bodyPr/>
          <a:lstStyle>
            <a:lvl1pPr>
              <a:defRPr sz="1400">
                <a:solidFill>
                  <a:srgbClr val="BFDE7E"/>
                </a:solidFill>
                <a:latin typeface="+mn-lt"/>
              </a:defRPr>
            </a:lvl1pPr>
            <a:lvl2pPr marL="0" indent="0">
              <a:buNone/>
              <a:defRPr>
                <a:solidFill>
                  <a:srgbClr val="BFDE7E"/>
                </a:solidFill>
                <a:latin typeface="+mn-lt"/>
              </a:defRPr>
            </a:lvl2pPr>
          </a:lstStyle>
          <a:p>
            <a:pPr lvl="0"/>
            <a:r>
              <a:rPr lang="en-US"/>
              <a:t>Edit Master text styles</a:t>
            </a:r>
          </a:p>
          <a:p>
            <a:pPr lvl="1"/>
            <a:endParaRPr lang="en-US"/>
          </a:p>
        </p:txBody>
      </p:sp>
      <p:sp>
        <p:nvSpPr>
          <p:cNvPr id="59" name="Text Placeholder 12">
            <a:extLst>
              <a:ext uri="{FF2B5EF4-FFF2-40B4-BE49-F238E27FC236}">
                <a16:creationId xmlns:a16="http://schemas.microsoft.com/office/drawing/2014/main" id="{3B15ABFF-D907-AA0C-242D-4BDB006B4F8D}"/>
              </a:ext>
            </a:extLst>
          </p:cNvPr>
          <p:cNvSpPr>
            <a:spLocks noGrp="1"/>
          </p:cNvSpPr>
          <p:nvPr>
            <p:ph type="body" sz="quarter" idx="70" hasCustomPrompt="1"/>
          </p:nvPr>
        </p:nvSpPr>
        <p:spPr>
          <a:xfrm>
            <a:off x="3275618" y="4819067"/>
            <a:ext cx="2667000" cy="321782"/>
          </a:xfrm>
        </p:spPr>
        <p:txBody>
          <a:bodyPr lIns="0" rIns="0"/>
          <a:lstStyle>
            <a:lvl1pPr>
              <a:buClr>
                <a:schemeClr val="tx2"/>
              </a:buClr>
              <a:defRPr sz="2000" b="0" i="0">
                <a:solidFill>
                  <a:srgbClr val="2B660F"/>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60" name="Content Placeholder 6">
            <a:extLst>
              <a:ext uri="{FF2B5EF4-FFF2-40B4-BE49-F238E27FC236}">
                <a16:creationId xmlns:a16="http://schemas.microsoft.com/office/drawing/2014/main" id="{8791876A-46E3-F7C2-CBF8-508C7613B3F6}"/>
              </a:ext>
            </a:extLst>
          </p:cNvPr>
          <p:cNvSpPr>
            <a:spLocks noGrp="1"/>
          </p:cNvSpPr>
          <p:nvPr>
            <p:ph sz="quarter" idx="71" hasCustomPrompt="1"/>
          </p:nvPr>
        </p:nvSpPr>
        <p:spPr>
          <a:xfrm>
            <a:off x="3279493" y="5134654"/>
            <a:ext cx="2663125" cy="504145"/>
          </a:xfrm>
        </p:spPr>
        <p:txBody>
          <a:bodyPr/>
          <a:lstStyle>
            <a:lvl1pPr>
              <a:defRPr sz="1400">
                <a:solidFill>
                  <a:srgbClr val="BFDE7E"/>
                </a:solidFill>
                <a:latin typeface="+mn-lt"/>
              </a:defRPr>
            </a:lvl1pPr>
            <a:lvl2pPr marL="0" indent="0">
              <a:buNone/>
              <a:defRPr>
                <a:solidFill>
                  <a:srgbClr val="BFDE7E"/>
                </a:solidFill>
                <a:latin typeface="+mn-lt"/>
              </a:defRPr>
            </a:lvl2pPr>
          </a:lstStyle>
          <a:p>
            <a:pPr lvl="0"/>
            <a:r>
              <a:rPr lang="en-US"/>
              <a:t>Edit Master text styles</a:t>
            </a:r>
          </a:p>
          <a:p>
            <a:pPr lvl="1"/>
            <a:endParaRPr lang="en-US"/>
          </a:p>
        </p:txBody>
      </p:sp>
      <p:sp>
        <p:nvSpPr>
          <p:cNvPr id="61" name="Text Placeholder 12">
            <a:extLst>
              <a:ext uri="{FF2B5EF4-FFF2-40B4-BE49-F238E27FC236}">
                <a16:creationId xmlns:a16="http://schemas.microsoft.com/office/drawing/2014/main" id="{0FCF8708-003E-3AF8-FE07-B856B38B66BC}"/>
              </a:ext>
            </a:extLst>
          </p:cNvPr>
          <p:cNvSpPr>
            <a:spLocks noGrp="1"/>
          </p:cNvSpPr>
          <p:nvPr>
            <p:ph type="body" sz="quarter" idx="72" hasCustomPrompt="1"/>
          </p:nvPr>
        </p:nvSpPr>
        <p:spPr>
          <a:xfrm>
            <a:off x="6248398" y="4819067"/>
            <a:ext cx="2667000" cy="321782"/>
          </a:xfrm>
        </p:spPr>
        <p:txBody>
          <a:bodyPr lIns="0" rIns="0"/>
          <a:lstStyle>
            <a:lvl1pPr>
              <a:buClr>
                <a:schemeClr val="tx2"/>
              </a:buClr>
              <a:defRPr sz="2000" b="0" i="0">
                <a:solidFill>
                  <a:srgbClr val="2B660F"/>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62" name="Content Placeholder 6">
            <a:extLst>
              <a:ext uri="{FF2B5EF4-FFF2-40B4-BE49-F238E27FC236}">
                <a16:creationId xmlns:a16="http://schemas.microsoft.com/office/drawing/2014/main" id="{F29F0006-6518-94B5-F8DF-9567AE670120}"/>
              </a:ext>
            </a:extLst>
          </p:cNvPr>
          <p:cNvSpPr>
            <a:spLocks noGrp="1"/>
          </p:cNvSpPr>
          <p:nvPr>
            <p:ph sz="quarter" idx="73" hasCustomPrompt="1"/>
          </p:nvPr>
        </p:nvSpPr>
        <p:spPr>
          <a:xfrm>
            <a:off x="6252273" y="5134654"/>
            <a:ext cx="2663125" cy="504145"/>
          </a:xfrm>
        </p:spPr>
        <p:txBody>
          <a:bodyPr/>
          <a:lstStyle>
            <a:lvl1pPr>
              <a:defRPr sz="1400">
                <a:solidFill>
                  <a:srgbClr val="BFDE7E"/>
                </a:solidFill>
                <a:latin typeface="+mn-lt"/>
              </a:defRPr>
            </a:lvl1pPr>
            <a:lvl2pPr marL="0" indent="0">
              <a:buNone/>
              <a:defRPr>
                <a:solidFill>
                  <a:srgbClr val="BFDE7E"/>
                </a:solidFill>
                <a:latin typeface="+mn-lt"/>
              </a:defRPr>
            </a:lvl2pPr>
          </a:lstStyle>
          <a:p>
            <a:pPr lvl="0"/>
            <a:r>
              <a:rPr lang="en-US"/>
              <a:t>Edit Master text styles</a:t>
            </a:r>
          </a:p>
          <a:p>
            <a:pPr lvl="1"/>
            <a:endParaRPr lang="en-US"/>
          </a:p>
        </p:txBody>
      </p:sp>
      <p:sp>
        <p:nvSpPr>
          <p:cNvPr id="63" name="Text Placeholder 12">
            <a:extLst>
              <a:ext uri="{FF2B5EF4-FFF2-40B4-BE49-F238E27FC236}">
                <a16:creationId xmlns:a16="http://schemas.microsoft.com/office/drawing/2014/main" id="{B85EDDFD-1D95-77A6-DA9B-FC213DC4A318}"/>
              </a:ext>
            </a:extLst>
          </p:cNvPr>
          <p:cNvSpPr>
            <a:spLocks noGrp="1"/>
          </p:cNvSpPr>
          <p:nvPr>
            <p:ph type="body" sz="quarter" idx="74" hasCustomPrompt="1"/>
          </p:nvPr>
        </p:nvSpPr>
        <p:spPr>
          <a:xfrm>
            <a:off x="9223091" y="4819067"/>
            <a:ext cx="2667000" cy="321782"/>
          </a:xfrm>
        </p:spPr>
        <p:txBody>
          <a:bodyPr lIns="0" rIns="0"/>
          <a:lstStyle>
            <a:lvl1pPr>
              <a:buClr>
                <a:schemeClr val="tx2"/>
              </a:buClr>
              <a:defRPr sz="2000" b="0" i="0">
                <a:solidFill>
                  <a:srgbClr val="2B660F"/>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64" name="Content Placeholder 6">
            <a:extLst>
              <a:ext uri="{FF2B5EF4-FFF2-40B4-BE49-F238E27FC236}">
                <a16:creationId xmlns:a16="http://schemas.microsoft.com/office/drawing/2014/main" id="{9B42EBC3-56EE-F294-586B-FAD4A3AB9A23}"/>
              </a:ext>
            </a:extLst>
          </p:cNvPr>
          <p:cNvSpPr>
            <a:spLocks noGrp="1"/>
          </p:cNvSpPr>
          <p:nvPr>
            <p:ph sz="quarter" idx="75" hasCustomPrompt="1"/>
          </p:nvPr>
        </p:nvSpPr>
        <p:spPr>
          <a:xfrm>
            <a:off x="9226966" y="5134654"/>
            <a:ext cx="2663125" cy="504145"/>
          </a:xfrm>
        </p:spPr>
        <p:txBody>
          <a:bodyPr/>
          <a:lstStyle>
            <a:lvl1pPr>
              <a:defRPr sz="1400">
                <a:solidFill>
                  <a:srgbClr val="BFDE7E"/>
                </a:solidFill>
                <a:latin typeface="+mn-lt"/>
              </a:defRPr>
            </a:lvl1pPr>
            <a:lvl2pPr marL="0" indent="0">
              <a:buNone/>
              <a:defRPr>
                <a:solidFill>
                  <a:srgbClr val="BFDE7E"/>
                </a:solidFill>
                <a:latin typeface="+mn-lt"/>
              </a:defRPr>
            </a:lvl2pPr>
          </a:lstStyle>
          <a:p>
            <a:pPr lvl="0"/>
            <a:r>
              <a:rPr lang="en-US"/>
              <a:t>Edit Master text styles</a:t>
            </a:r>
          </a:p>
          <a:p>
            <a:pPr lvl="1"/>
            <a:endParaRPr lang="en-US"/>
          </a:p>
        </p:txBody>
      </p:sp>
      <p:sp>
        <p:nvSpPr>
          <p:cNvPr id="19" name="Picture Placeholder 50">
            <a:extLst>
              <a:ext uri="{FF2B5EF4-FFF2-40B4-BE49-F238E27FC236}">
                <a16:creationId xmlns:a16="http://schemas.microsoft.com/office/drawing/2014/main" id="{EFF1CD7A-2DC9-0429-2042-00D19F745273}"/>
              </a:ext>
            </a:extLst>
          </p:cNvPr>
          <p:cNvSpPr>
            <a:spLocks noGrp="1"/>
          </p:cNvSpPr>
          <p:nvPr>
            <p:ph type="pic" sz="quarter" idx="76"/>
          </p:nvPr>
        </p:nvSpPr>
        <p:spPr>
          <a:xfrm flipH="1">
            <a:off x="3275618"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20" name="Picture Placeholder 50">
            <a:extLst>
              <a:ext uri="{FF2B5EF4-FFF2-40B4-BE49-F238E27FC236}">
                <a16:creationId xmlns:a16="http://schemas.microsoft.com/office/drawing/2014/main" id="{AF907D19-3C2C-61CA-5FAD-498351EDFDA6}"/>
              </a:ext>
            </a:extLst>
          </p:cNvPr>
          <p:cNvSpPr>
            <a:spLocks noGrp="1"/>
          </p:cNvSpPr>
          <p:nvPr>
            <p:ph type="pic" sz="quarter" idx="77"/>
          </p:nvPr>
        </p:nvSpPr>
        <p:spPr>
          <a:xfrm flipH="1">
            <a:off x="6248399"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21" name="Picture Placeholder 50">
            <a:extLst>
              <a:ext uri="{FF2B5EF4-FFF2-40B4-BE49-F238E27FC236}">
                <a16:creationId xmlns:a16="http://schemas.microsoft.com/office/drawing/2014/main" id="{A95EDDFD-81FE-BB5B-C823-DDDE109005B1}"/>
              </a:ext>
            </a:extLst>
          </p:cNvPr>
          <p:cNvSpPr>
            <a:spLocks noGrp="1"/>
          </p:cNvSpPr>
          <p:nvPr>
            <p:ph type="pic" sz="quarter" idx="78"/>
          </p:nvPr>
        </p:nvSpPr>
        <p:spPr>
          <a:xfrm flipH="1">
            <a:off x="9220199"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18" name="TextBox 17">
            <a:extLst>
              <a:ext uri="{FF2B5EF4-FFF2-40B4-BE49-F238E27FC236}">
                <a16:creationId xmlns:a16="http://schemas.microsoft.com/office/drawing/2014/main" id="{3A2235FC-2BFF-D2F6-B24B-8A0CB7A0369D}"/>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2B660F"/>
                </a:solidFill>
                <a:latin typeface="+mn-lt"/>
              </a:rPr>
              <a:t>CONFIDENTIAL</a:t>
            </a:r>
          </a:p>
        </p:txBody>
      </p:sp>
    </p:spTree>
    <p:extLst>
      <p:ext uri="{BB962C8B-B14F-4D97-AF65-F5344CB8AC3E}">
        <p14:creationId xmlns:p14="http://schemas.microsoft.com/office/powerpoint/2010/main" val="325547940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
        <p:nvSpPr>
          <p:cNvPr id="51" name="Picture Placeholder 50">
            <a:extLst>
              <a:ext uri="{FF2B5EF4-FFF2-40B4-BE49-F238E27FC236}">
                <a16:creationId xmlns:a16="http://schemas.microsoft.com/office/drawing/2014/main" id="{537FC017-FD30-8CAD-4CE5-25D80AE47CA4}"/>
              </a:ext>
            </a:extLst>
          </p:cNvPr>
          <p:cNvSpPr>
            <a:spLocks noGrp="1"/>
          </p:cNvSpPr>
          <p:nvPr>
            <p:ph type="pic" sz="quarter" idx="65"/>
          </p:nvPr>
        </p:nvSpPr>
        <p:spPr>
          <a:xfrm flipH="1">
            <a:off x="304798"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grpSp>
        <p:nvGrpSpPr>
          <p:cNvPr id="2" name="Group 1">
            <a:extLst>
              <a:ext uri="{FF2B5EF4-FFF2-40B4-BE49-F238E27FC236}">
                <a16:creationId xmlns:a16="http://schemas.microsoft.com/office/drawing/2014/main" id="{7C7B55C6-9358-8E58-00C2-C14F1377BF17}"/>
              </a:ext>
            </a:extLst>
          </p:cNvPr>
          <p:cNvGrpSpPr/>
          <p:nvPr userDrawn="1"/>
        </p:nvGrpSpPr>
        <p:grpSpPr>
          <a:xfrm>
            <a:off x="0" y="-1204486"/>
            <a:ext cx="12192000" cy="942190"/>
            <a:chOff x="22178" y="-2107474"/>
            <a:chExt cx="12173146" cy="1410050"/>
          </a:xfrm>
        </p:grpSpPr>
        <p:sp>
          <p:nvSpPr>
            <p:cNvPr id="3" name="Rectangle 2">
              <a:extLst>
                <a:ext uri="{FF2B5EF4-FFF2-40B4-BE49-F238E27FC236}">
                  <a16:creationId xmlns:a16="http://schemas.microsoft.com/office/drawing/2014/main" id="{485E9FA6-3D84-E27D-B517-6D4AD0DE8C0E}"/>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4" name="Rectangle 3">
              <a:extLst>
                <a:ext uri="{FF2B5EF4-FFF2-40B4-BE49-F238E27FC236}">
                  <a16:creationId xmlns:a16="http://schemas.microsoft.com/office/drawing/2014/main" id="{E436AEB2-62DD-C07E-A65C-BB2CE83BD951}"/>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5" name="Rectangle 4">
              <a:extLst>
                <a:ext uri="{FF2B5EF4-FFF2-40B4-BE49-F238E27FC236}">
                  <a16:creationId xmlns:a16="http://schemas.microsoft.com/office/drawing/2014/main" id="{6519411C-315A-BF8D-CC69-BD24F430DD3A}"/>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C8DE2C42-BF16-EA8A-B384-FC2497D8D709}"/>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6EC0075A-DC41-F1A3-6CDD-124E30F125F2}"/>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D79196B2-5DF5-54FE-0F8A-BAC8DC13E744}"/>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38F349C0-B2C2-D622-6691-2A7181002A93}"/>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EA52959D-6B0B-C865-9005-E3F7527DC743}"/>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41F3BCC0-80AF-FCEE-70D4-7A206B5B85BB}"/>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E2B5DB35-F8CF-AAC9-1257-2A1DD4A53748}"/>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E127FDED-A225-51DB-E21D-839D75314167}"/>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F53F1863-9E79-1D89-857D-648067DA97FD}"/>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4D1AD903-2702-1C89-2F48-14BF92F343AB}"/>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2FAF5738-C2D7-D247-30E0-38A0AEEDF1F8}"/>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051E090A-7E19-9566-EE3E-9452179E547A}"/>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33" name="Title 32">
            <a:extLst>
              <a:ext uri="{FF2B5EF4-FFF2-40B4-BE49-F238E27FC236}">
                <a16:creationId xmlns:a16="http://schemas.microsoft.com/office/drawing/2014/main" id="{E6EB829B-5FA6-6B42-8FA7-1A3386A996C7}"/>
              </a:ext>
            </a:extLst>
          </p:cNvPr>
          <p:cNvSpPr>
            <a:spLocks noGrp="1"/>
          </p:cNvSpPr>
          <p:nvPr>
            <p:ph type="title"/>
          </p:nvPr>
        </p:nvSpPr>
        <p:spPr/>
        <p:txBody>
          <a:bodyPr/>
          <a:lstStyle>
            <a:lvl1pPr>
              <a:defRPr>
                <a:solidFill>
                  <a:srgbClr val="5D910D"/>
                </a:solidFill>
              </a:defRPr>
            </a:lvl1pPr>
          </a:lstStyle>
          <a:p>
            <a:r>
              <a:rPr lang="en-US"/>
              <a:t>Click to edit Master title style</a:t>
            </a:r>
          </a:p>
        </p:txBody>
      </p:sp>
      <p:sp>
        <p:nvSpPr>
          <p:cNvPr id="35" name="Text Placeholder 3">
            <a:extLst>
              <a:ext uri="{FF2B5EF4-FFF2-40B4-BE49-F238E27FC236}">
                <a16:creationId xmlns:a16="http://schemas.microsoft.com/office/drawing/2014/main" id="{F835043F-7272-9648-C104-DD184A0C159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36" name="TextBox 35">
            <a:extLst>
              <a:ext uri="{FF2B5EF4-FFF2-40B4-BE49-F238E27FC236}">
                <a16:creationId xmlns:a16="http://schemas.microsoft.com/office/drawing/2014/main" id="{EAFA24E3-CC81-87D8-7928-6999AC781044}"/>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5D910D"/>
                </a:solidFill>
                <a:latin typeface="+mn-lt"/>
              </a:rPr>
              <a:pPr algn="r"/>
              <a:t>‹#›</a:t>
            </a:fld>
            <a:endParaRPr lang="en-US" sz="1350">
              <a:solidFill>
                <a:srgbClr val="5D910D"/>
              </a:solidFill>
              <a:latin typeface="+mn-lt"/>
            </a:endParaRPr>
          </a:p>
        </p:txBody>
      </p:sp>
      <p:sp>
        <p:nvSpPr>
          <p:cNvPr id="55" name="Text Placeholder 12">
            <a:extLst>
              <a:ext uri="{FF2B5EF4-FFF2-40B4-BE49-F238E27FC236}">
                <a16:creationId xmlns:a16="http://schemas.microsoft.com/office/drawing/2014/main" id="{9D0BE002-61F2-486B-D1AA-E45F1F799B65}"/>
              </a:ext>
            </a:extLst>
          </p:cNvPr>
          <p:cNvSpPr>
            <a:spLocks noGrp="1"/>
          </p:cNvSpPr>
          <p:nvPr>
            <p:ph type="body" sz="quarter" idx="69" hasCustomPrompt="1"/>
          </p:nvPr>
        </p:nvSpPr>
        <p:spPr>
          <a:xfrm>
            <a:off x="300925" y="4819067"/>
            <a:ext cx="2667000" cy="321782"/>
          </a:xfrm>
        </p:spPr>
        <p:txBody>
          <a:bodyPr lIns="0" rIns="0"/>
          <a:lstStyle>
            <a:lvl1pPr>
              <a:buClr>
                <a:schemeClr val="tx2"/>
              </a:buClr>
              <a:defRPr sz="2000" b="0" i="0">
                <a:solidFill>
                  <a:srgbClr val="5D910D"/>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58" name="Content Placeholder 6">
            <a:extLst>
              <a:ext uri="{FF2B5EF4-FFF2-40B4-BE49-F238E27FC236}">
                <a16:creationId xmlns:a16="http://schemas.microsoft.com/office/drawing/2014/main" id="{D21ACEAE-88C0-DA4F-BDF1-334768A557FD}"/>
              </a:ext>
            </a:extLst>
          </p:cNvPr>
          <p:cNvSpPr>
            <a:spLocks noGrp="1"/>
          </p:cNvSpPr>
          <p:nvPr>
            <p:ph sz="quarter" idx="12" hasCustomPrompt="1"/>
          </p:nvPr>
        </p:nvSpPr>
        <p:spPr>
          <a:xfrm>
            <a:off x="304800" y="5134654"/>
            <a:ext cx="2663125" cy="504145"/>
          </a:xfrm>
        </p:spPr>
        <p:txBody>
          <a:bodyPr/>
          <a:lstStyle>
            <a:lvl1pPr>
              <a:defRPr sz="1400">
                <a:solidFill>
                  <a:srgbClr val="2B660F"/>
                </a:solidFill>
                <a:latin typeface="+mn-lt"/>
              </a:defRPr>
            </a:lvl1pPr>
            <a:lvl2pPr marL="0" indent="0">
              <a:buNone/>
              <a:defRPr>
                <a:solidFill>
                  <a:srgbClr val="2B660F"/>
                </a:solidFill>
                <a:latin typeface="+mn-lt"/>
              </a:defRPr>
            </a:lvl2pPr>
          </a:lstStyle>
          <a:p>
            <a:pPr lvl="0"/>
            <a:r>
              <a:rPr lang="en-US"/>
              <a:t>Edit Master text styles</a:t>
            </a:r>
          </a:p>
          <a:p>
            <a:pPr lvl="1"/>
            <a:endParaRPr lang="en-US"/>
          </a:p>
        </p:txBody>
      </p:sp>
      <p:sp>
        <p:nvSpPr>
          <p:cNvPr id="59" name="Text Placeholder 12">
            <a:extLst>
              <a:ext uri="{FF2B5EF4-FFF2-40B4-BE49-F238E27FC236}">
                <a16:creationId xmlns:a16="http://schemas.microsoft.com/office/drawing/2014/main" id="{3B15ABFF-D907-AA0C-242D-4BDB006B4F8D}"/>
              </a:ext>
            </a:extLst>
          </p:cNvPr>
          <p:cNvSpPr>
            <a:spLocks noGrp="1"/>
          </p:cNvSpPr>
          <p:nvPr>
            <p:ph type="body" sz="quarter" idx="70" hasCustomPrompt="1"/>
          </p:nvPr>
        </p:nvSpPr>
        <p:spPr>
          <a:xfrm>
            <a:off x="3275618" y="4819067"/>
            <a:ext cx="2667000" cy="321782"/>
          </a:xfrm>
        </p:spPr>
        <p:txBody>
          <a:bodyPr lIns="0" rIns="0"/>
          <a:lstStyle>
            <a:lvl1pPr>
              <a:buClr>
                <a:schemeClr val="tx2"/>
              </a:buClr>
              <a:defRPr sz="2000" b="0" i="0">
                <a:solidFill>
                  <a:srgbClr val="5D910D"/>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60" name="Content Placeholder 6">
            <a:extLst>
              <a:ext uri="{FF2B5EF4-FFF2-40B4-BE49-F238E27FC236}">
                <a16:creationId xmlns:a16="http://schemas.microsoft.com/office/drawing/2014/main" id="{8791876A-46E3-F7C2-CBF8-508C7613B3F6}"/>
              </a:ext>
            </a:extLst>
          </p:cNvPr>
          <p:cNvSpPr>
            <a:spLocks noGrp="1"/>
          </p:cNvSpPr>
          <p:nvPr>
            <p:ph sz="quarter" idx="71" hasCustomPrompt="1"/>
          </p:nvPr>
        </p:nvSpPr>
        <p:spPr>
          <a:xfrm>
            <a:off x="3279493" y="5134654"/>
            <a:ext cx="2663125" cy="504145"/>
          </a:xfrm>
        </p:spPr>
        <p:txBody>
          <a:bodyPr/>
          <a:lstStyle>
            <a:lvl1pPr>
              <a:defRPr sz="1400">
                <a:solidFill>
                  <a:srgbClr val="2B660F"/>
                </a:solidFill>
                <a:latin typeface="+mn-lt"/>
              </a:defRPr>
            </a:lvl1pPr>
            <a:lvl2pPr marL="0" indent="0">
              <a:buNone/>
              <a:defRPr>
                <a:solidFill>
                  <a:srgbClr val="2B660F"/>
                </a:solidFill>
                <a:latin typeface="+mn-lt"/>
              </a:defRPr>
            </a:lvl2pPr>
          </a:lstStyle>
          <a:p>
            <a:pPr lvl="0"/>
            <a:r>
              <a:rPr lang="en-US"/>
              <a:t>Edit Master text styles</a:t>
            </a:r>
          </a:p>
          <a:p>
            <a:pPr lvl="1"/>
            <a:endParaRPr lang="en-US"/>
          </a:p>
        </p:txBody>
      </p:sp>
      <p:sp>
        <p:nvSpPr>
          <p:cNvPr id="61" name="Text Placeholder 12">
            <a:extLst>
              <a:ext uri="{FF2B5EF4-FFF2-40B4-BE49-F238E27FC236}">
                <a16:creationId xmlns:a16="http://schemas.microsoft.com/office/drawing/2014/main" id="{0FCF8708-003E-3AF8-FE07-B856B38B66BC}"/>
              </a:ext>
            </a:extLst>
          </p:cNvPr>
          <p:cNvSpPr>
            <a:spLocks noGrp="1"/>
          </p:cNvSpPr>
          <p:nvPr>
            <p:ph type="body" sz="quarter" idx="72" hasCustomPrompt="1"/>
          </p:nvPr>
        </p:nvSpPr>
        <p:spPr>
          <a:xfrm>
            <a:off x="6248398" y="4819067"/>
            <a:ext cx="2667000" cy="321782"/>
          </a:xfrm>
        </p:spPr>
        <p:txBody>
          <a:bodyPr lIns="0" rIns="0"/>
          <a:lstStyle>
            <a:lvl1pPr>
              <a:buClr>
                <a:schemeClr val="tx2"/>
              </a:buClr>
              <a:defRPr sz="2000" b="0" i="0">
                <a:solidFill>
                  <a:srgbClr val="5D910D"/>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62" name="Content Placeholder 6">
            <a:extLst>
              <a:ext uri="{FF2B5EF4-FFF2-40B4-BE49-F238E27FC236}">
                <a16:creationId xmlns:a16="http://schemas.microsoft.com/office/drawing/2014/main" id="{F29F0006-6518-94B5-F8DF-9567AE670120}"/>
              </a:ext>
            </a:extLst>
          </p:cNvPr>
          <p:cNvSpPr>
            <a:spLocks noGrp="1"/>
          </p:cNvSpPr>
          <p:nvPr>
            <p:ph sz="quarter" idx="73" hasCustomPrompt="1"/>
          </p:nvPr>
        </p:nvSpPr>
        <p:spPr>
          <a:xfrm>
            <a:off x="6252273" y="5134654"/>
            <a:ext cx="2663125" cy="504145"/>
          </a:xfrm>
        </p:spPr>
        <p:txBody>
          <a:bodyPr/>
          <a:lstStyle>
            <a:lvl1pPr>
              <a:defRPr sz="1400">
                <a:solidFill>
                  <a:srgbClr val="2B660F"/>
                </a:solidFill>
                <a:latin typeface="+mn-lt"/>
              </a:defRPr>
            </a:lvl1pPr>
            <a:lvl2pPr marL="0" indent="0">
              <a:buNone/>
              <a:defRPr>
                <a:solidFill>
                  <a:srgbClr val="2B660F"/>
                </a:solidFill>
                <a:latin typeface="+mn-lt"/>
              </a:defRPr>
            </a:lvl2pPr>
          </a:lstStyle>
          <a:p>
            <a:pPr lvl="0"/>
            <a:r>
              <a:rPr lang="en-US"/>
              <a:t>Edit Master text styles</a:t>
            </a:r>
          </a:p>
          <a:p>
            <a:pPr lvl="1"/>
            <a:endParaRPr lang="en-US"/>
          </a:p>
        </p:txBody>
      </p:sp>
      <p:sp>
        <p:nvSpPr>
          <p:cNvPr id="63" name="Text Placeholder 12">
            <a:extLst>
              <a:ext uri="{FF2B5EF4-FFF2-40B4-BE49-F238E27FC236}">
                <a16:creationId xmlns:a16="http://schemas.microsoft.com/office/drawing/2014/main" id="{B85EDDFD-1D95-77A6-DA9B-FC213DC4A318}"/>
              </a:ext>
            </a:extLst>
          </p:cNvPr>
          <p:cNvSpPr>
            <a:spLocks noGrp="1"/>
          </p:cNvSpPr>
          <p:nvPr>
            <p:ph type="body" sz="quarter" idx="74" hasCustomPrompt="1"/>
          </p:nvPr>
        </p:nvSpPr>
        <p:spPr>
          <a:xfrm>
            <a:off x="9223091" y="4819067"/>
            <a:ext cx="2667000" cy="321782"/>
          </a:xfrm>
        </p:spPr>
        <p:txBody>
          <a:bodyPr lIns="0" rIns="0"/>
          <a:lstStyle>
            <a:lvl1pPr>
              <a:buClr>
                <a:schemeClr val="tx2"/>
              </a:buClr>
              <a:defRPr sz="2000" b="0" i="0">
                <a:solidFill>
                  <a:srgbClr val="5D910D"/>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64" name="Content Placeholder 6">
            <a:extLst>
              <a:ext uri="{FF2B5EF4-FFF2-40B4-BE49-F238E27FC236}">
                <a16:creationId xmlns:a16="http://schemas.microsoft.com/office/drawing/2014/main" id="{9B42EBC3-56EE-F294-586B-FAD4A3AB9A23}"/>
              </a:ext>
            </a:extLst>
          </p:cNvPr>
          <p:cNvSpPr>
            <a:spLocks noGrp="1"/>
          </p:cNvSpPr>
          <p:nvPr>
            <p:ph sz="quarter" idx="75" hasCustomPrompt="1"/>
          </p:nvPr>
        </p:nvSpPr>
        <p:spPr>
          <a:xfrm>
            <a:off x="9226966" y="5134654"/>
            <a:ext cx="2663125" cy="504145"/>
          </a:xfrm>
        </p:spPr>
        <p:txBody>
          <a:bodyPr/>
          <a:lstStyle>
            <a:lvl1pPr>
              <a:defRPr sz="1400">
                <a:solidFill>
                  <a:srgbClr val="2B660F"/>
                </a:solidFill>
                <a:latin typeface="+mn-lt"/>
              </a:defRPr>
            </a:lvl1pPr>
            <a:lvl2pPr marL="0" indent="0">
              <a:buNone/>
              <a:defRPr>
                <a:solidFill>
                  <a:srgbClr val="2B660F"/>
                </a:solidFill>
                <a:latin typeface="+mn-lt"/>
              </a:defRPr>
            </a:lvl2pPr>
          </a:lstStyle>
          <a:p>
            <a:pPr lvl="0"/>
            <a:r>
              <a:rPr lang="en-US"/>
              <a:t>Edit Master text styles</a:t>
            </a:r>
          </a:p>
          <a:p>
            <a:pPr lvl="1"/>
            <a:endParaRPr lang="en-US"/>
          </a:p>
        </p:txBody>
      </p:sp>
      <p:sp>
        <p:nvSpPr>
          <p:cNvPr id="19" name="Picture Placeholder 50">
            <a:extLst>
              <a:ext uri="{FF2B5EF4-FFF2-40B4-BE49-F238E27FC236}">
                <a16:creationId xmlns:a16="http://schemas.microsoft.com/office/drawing/2014/main" id="{EFF1CD7A-2DC9-0429-2042-00D19F745273}"/>
              </a:ext>
            </a:extLst>
          </p:cNvPr>
          <p:cNvSpPr>
            <a:spLocks noGrp="1"/>
          </p:cNvSpPr>
          <p:nvPr>
            <p:ph type="pic" sz="quarter" idx="76"/>
          </p:nvPr>
        </p:nvSpPr>
        <p:spPr>
          <a:xfrm flipH="1">
            <a:off x="3275618"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20" name="Picture Placeholder 50">
            <a:extLst>
              <a:ext uri="{FF2B5EF4-FFF2-40B4-BE49-F238E27FC236}">
                <a16:creationId xmlns:a16="http://schemas.microsoft.com/office/drawing/2014/main" id="{AF907D19-3C2C-61CA-5FAD-498351EDFDA6}"/>
              </a:ext>
            </a:extLst>
          </p:cNvPr>
          <p:cNvSpPr>
            <a:spLocks noGrp="1"/>
          </p:cNvSpPr>
          <p:nvPr>
            <p:ph type="pic" sz="quarter" idx="77"/>
          </p:nvPr>
        </p:nvSpPr>
        <p:spPr>
          <a:xfrm flipH="1">
            <a:off x="6248399"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21" name="Picture Placeholder 50">
            <a:extLst>
              <a:ext uri="{FF2B5EF4-FFF2-40B4-BE49-F238E27FC236}">
                <a16:creationId xmlns:a16="http://schemas.microsoft.com/office/drawing/2014/main" id="{A95EDDFD-81FE-BB5B-C823-DDDE109005B1}"/>
              </a:ext>
            </a:extLst>
          </p:cNvPr>
          <p:cNvSpPr>
            <a:spLocks noGrp="1"/>
          </p:cNvSpPr>
          <p:nvPr>
            <p:ph type="pic" sz="quarter" idx="78"/>
          </p:nvPr>
        </p:nvSpPr>
        <p:spPr>
          <a:xfrm flipH="1">
            <a:off x="9220199"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18" name="TextBox 17">
            <a:extLst>
              <a:ext uri="{FF2B5EF4-FFF2-40B4-BE49-F238E27FC236}">
                <a16:creationId xmlns:a16="http://schemas.microsoft.com/office/drawing/2014/main" id="{2A561B79-09DB-0555-DF84-ED0F621263AB}"/>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5D910D"/>
                </a:solidFill>
                <a:latin typeface="+mn-lt"/>
              </a:rPr>
              <a:t>CONFIDENTIAL</a:t>
            </a:r>
          </a:p>
        </p:txBody>
      </p:sp>
    </p:spTree>
    <p:extLst>
      <p:ext uri="{BB962C8B-B14F-4D97-AF65-F5344CB8AC3E}">
        <p14:creationId xmlns:p14="http://schemas.microsoft.com/office/powerpoint/2010/main" val="402821273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5_2 Takeaways Drink">
    <p:bg>
      <p:bgPr>
        <a:solidFill>
          <a:schemeClr val="bg1"/>
        </a:solidFill>
        <a:effectLst/>
      </p:bgPr>
    </p:bg>
    <p:spTree>
      <p:nvGrpSpPr>
        <p:cNvPr id="1" name=""/>
        <p:cNvGrpSpPr/>
        <p:nvPr/>
      </p:nvGrpSpPr>
      <p:grpSpPr>
        <a:xfrm>
          <a:off x="0" y="0"/>
          <a:ext cx="0" cy="0"/>
          <a:chOff x="0" y="0"/>
          <a:chExt cx="0" cy="0"/>
        </a:xfrm>
      </p:grpSpPr>
      <p:sp>
        <p:nvSpPr>
          <p:cNvPr id="8" name="Text Placeholder 12">
            <a:extLst>
              <a:ext uri="{FF2B5EF4-FFF2-40B4-BE49-F238E27FC236}">
                <a16:creationId xmlns:a16="http://schemas.microsoft.com/office/drawing/2014/main" id="{D92DBAF2-7F04-EEB4-0E99-13B2CAF811B7}"/>
              </a:ext>
            </a:extLst>
          </p:cNvPr>
          <p:cNvSpPr>
            <a:spLocks noGrp="1"/>
          </p:cNvSpPr>
          <p:nvPr>
            <p:ph type="body" sz="quarter" idx="18"/>
          </p:nvPr>
        </p:nvSpPr>
        <p:spPr>
          <a:xfrm>
            <a:off x="6242613" y="1219200"/>
            <a:ext cx="5638800" cy="4419600"/>
          </a:xfrm>
          <a:prstGeom prst="roundRect">
            <a:avLst>
              <a:gd name="adj" fmla="val 2070"/>
            </a:avLst>
          </a:prstGeom>
          <a:solidFill>
            <a:srgbClr val="3680CE"/>
          </a:solidFill>
        </p:spPr>
        <p:txBody>
          <a:bodyPr anchor="ctr" anchorCtr="1"/>
          <a:lstStyle>
            <a:lvl1pPr>
              <a:defRPr sz="3200" b="1">
                <a:solidFill>
                  <a:schemeClr val="bg1"/>
                </a:solidFill>
                <a:latin typeface="+mn-lt"/>
              </a:defRPr>
            </a:lvl1pPr>
            <a:lvl2pPr marL="0" indent="0">
              <a:buNone/>
              <a:defRPr/>
            </a:lvl2pPr>
          </a:lstStyle>
          <a:p>
            <a:pPr lvl="0"/>
            <a:r>
              <a:rPr lang="en-US"/>
              <a:t>Click to edit Master text styles</a:t>
            </a:r>
          </a:p>
        </p:txBody>
      </p:sp>
      <p:sp>
        <p:nvSpPr>
          <p:cNvPr id="13" name="Text Placeholder 12">
            <a:extLst>
              <a:ext uri="{FF2B5EF4-FFF2-40B4-BE49-F238E27FC236}">
                <a16:creationId xmlns:a16="http://schemas.microsoft.com/office/drawing/2014/main" id="{E2407C83-F948-D687-213E-CC12FD27FA9E}"/>
              </a:ext>
            </a:extLst>
          </p:cNvPr>
          <p:cNvSpPr>
            <a:spLocks noGrp="1"/>
          </p:cNvSpPr>
          <p:nvPr>
            <p:ph type="body" sz="quarter" idx="16"/>
          </p:nvPr>
        </p:nvSpPr>
        <p:spPr>
          <a:xfrm>
            <a:off x="304800" y="1219200"/>
            <a:ext cx="5638800" cy="4419600"/>
          </a:xfrm>
          <a:prstGeom prst="roundRect">
            <a:avLst>
              <a:gd name="adj" fmla="val 2070"/>
            </a:avLst>
          </a:prstGeom>
          <a:solidFill>
            <a:srgbClr val="3680CE"/>
          </a:solidFill>
        </p:spPr>
        <p:txBody>
          <a:bodyPr anchor="ctr" anchorCtr="1"/>
          <a:lstStyle>
            <a:lvl1pPr>
              <a:defRPr sz="3200" b="1">
                <a:solidFill>
                  <a:schemeClr val="bg1"/>
                </a:solidFill>
                <a:latin typeface="+mn-lt"/>
              </a:defRPr>
            </a:lvl1pPr>
            <a:lvl2pPr marL="0" indent="0">
              <a:buNone/>
              <a:defRPr/>
            </a:lvl2pPr>
          </a:lstStyle>
          <a:p>
            <a:pPr lvl="0"/>
            <a:r>
              <a:rPr lang="en-US"/>
              <a:t>Click to edit Master text styles</a:t>
            </a:r>
          </a:p>
        </p:txBody>
      </p:sp>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chemeClr val="tx2"/>
                </a:solidFill>
                <a:latin typeface="+mn-lt"/>
              </a:defRPr>
            </a:lvl1pPr>
          </a:lstStyle>
          <a:p>
            <a:endParaRPr lang="en-US"/>
          </a:p>
        </p:txBody>
      </p:sp>
      <p:sp>
        <p:nvSpPr>
          <p:cNvPr id="5" name="Text Placeholder 3">
            <a:extLst>
              <a:ext uri="{FF2B5EF4-FFF2-40B4-BE49-F238E27FC236}">
                <a16:creationId xmlns:a16="http://schemas.microsoft.com/office/drawing/2014/main" id="{49AE6B21-F576-FEC1-4079-603B4AB92DEE}"/>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7" name="Title 1">
            <a:extLst>
              <a:ext uri="{FF2B5EF4-FFF2-40B4-BE49-F238E27FC236}">
                <a16:creationId xmlns:a16="http://schemas.microsoft.com/office/drawing/2014/main" id="{E74BD708-78CA-BD4B-1F5D-C41DD58C4183}"/>
              </a:ext>
            </a:extLst>
          </p:cNvPr>
          <p:cNvSpPr>
            <a:spLocks noGrp="1"/>
          </p:cNvSpPr>
          <p:nvPr>
            <p:ph type="title"/>
          </p:nvPr>
        </p:nvSpPr>
        <p:spPr>
          <a:xfrm>
            <a:off x="304799" y="248594"/>
            <a:ext cx="11582401" cy="475306"/>
          </a:xfrm>
        </p:spPr>
        <p:txBody>
          <a:bodyPr anchor="t" anchorCtr="0"/>
          <a:lstStyle>
            <a:lvl1pPr>
              <a:defRPr>
                <a:solidFill>
                  <a:schemeClr val="tx2"/>
                </a:solidFill>
              </a:defRPr>
            </a:lvl1pPr>
          </a:lstStyle>
          <a:p>
            <a:r>
              <a:rPr lang="en-US"/>
              <a:t>Click to edit Master title style</a:t>
            </a:r>
          </a:p>
        </p:txBody>
      </p:sp>
      <p:sp>
        <p:nvSpPr>
          <p:cNvPr id="4" name="TextBox 3">
            <a:extLst>
              <a:ext uri="{FF2B5EF4-FFF2-40B4-BE49-F238E27FC236}">
                <a16:creationId xmlns:a16="http://schemas.microsoft.com/office/drawing/2014/main" id="{3A484860-B7C8-63CB-6C1D-22A50F99ACF6}"/>
              </a:ext>
            </a:extLst>
          </p:cNvPr>
          <p:cNvSpPr txBox="1"/>
          <p:nvPr userDrawn="1"/>
        </p:nvSpPr>
        <p:spPr>
          <a:xfrm>
            <a:off x="963827" y="6561438"/>
            <a:ext cx="0" cy="0"/>
          </a:xfrm>
          <a:prstGeom prst="rect">
            <a:avLst/>
          </a:prstGeom>
          <a:noFill/>
        </p:spPr>
        <p:txBody>
          <a:bodyPr wrap="none" lIns="0" tIns="0" rIns="0" bIns="0" rtlCol="0">
            <a:noAutofit/>
          </a:bodyPr>
          <a:lstStyle/>
          <a:p>
            <a:pPr algn="l"/>
            <a:endParaRPr lang="en-US" sz="1600" err="1">
              <a:solidFill>
                <a:schemeClr val="tx2"/>
              </a:solidFill>
            </a:endParaRPr>
          </a:p>
        </p:txBody>
      </p:sp>
    </p:spTree>
    <p:extLst>
      <p:ext uri="{BB962C8B-B14F-4D97-AF65-F5344CB8AC3E}">
        <p14:creationId xmlns:p14="http://schemas.microsoft.com/office/powerpoint/2010/main" val="239391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or Chart">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304796" y="5768975"/>
            <a:ext cx="5900605" cy="365125"/>
          </a:xfrm>
        </p:spPr>
        <p:txBody>
          <a:bodyPr/>
          <a:lstStyle>
            <a:lvl1pPr>
              <a:defRPr>
                <a:solidFill>
                  <a:srgbClr val="2B660F"/>
                </a:solidFill>
                <a:latin typeface="+mn-lt"/>
              </a:defRPr>
            </a:lvl1pPr>
          </a:lstStyle>
          <a:p>
            <a:endParaRPr lang="en-US"/>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3" name="Text Placeholder 20">
            <a:extLst>
              <a:ext uri="{FF2B5EF4-FFF2-40B4-BE49-F238E27FC236}">
                <a16:creationId xmlns:a16="http://schemas.microsoft.com/office/drawing/2014/main" id="{E1B85BB8-4393-BC66-B4FF-801449913196}"/>
              </a:ext>
            </a:extLst>
          </p:cNvPr>
          <p:cNvSpPr>
            <a:spLocks noGrp="1"/>
          </p:cNvSpPr>
          <p:nvPr>
            <p:ph type="body" sz="quarter" idx="13"/>
          </p:nvPr>
        </p:nvSpPr>
        <p:spPr>
          <a:xfrm>
            <a:off x="304797" y="1219201"/>
            <a:ext cx="3624408" cy="962684"/>
          </a:xfrm>
        </p:spPr>
        <p:txBody>
          <a:bodyPr anchor="ctr" anchorCtr="0"/>
          <a:lstStyle>
            <a:lvl1pPr>
              <a:spcBef>
                <a:spcPts val="300"/>
              </a:spcBef>
              <a:defRPr b="1">
                <a:solidFill>
                  <a:srgbClr val="2B660F"/>
                </a:solidFill>
                <a:latin typeface="+mn-lt"/>
              </a:defRPr>
            </a:lvl1pPr>
            <a:lvl2pPr marL="0" indent="0">
              <a:spcBef>
                <a:spcPts val="300"/>
              </a:spcBef>
              <a:buNone/>
              <a:defRPr b="0">
                <a:solidFill>
                  <a:srgbClr val="2B660F"/>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14" name="Text Placeholder 20">
            <a:extLst>
              <a:ext uri="{FF2B5EF4-FFF2-40B4-BE49-F238E27FC236}">
                <a16:creationId xmlns:a16="http://schemas.microsoft.com/office/drawing/2014/main" id="{7EDE9B4E-537B-E0B0-C4DB-0D95B8828F6C}"/>
              </a:ext>
            </a:extLst>
          </p:cNvPr>
          <p:cNvSpPr>
            <a:spLocks noGrp="1"/>
          </p:cNvSpPr>
          <p:nvPr>
            <p:ph type="body" sz="quarter" idx="14"/>
          </p:nvPr>
        </p:nvSpPr>
        <p:spPr>
          <a:xfrm>
            <a:off x="304797" y="2414898"/>
            <a:ext cx="3624408" cy="962684"/>
          </a:xfrm>
        </p:spPr>
        <p:txBody>
          <a:bodyPr anchor="ctr" anchorCtr="0"/>
          <a:lstStyle>
            <a:lvl1pPr>
              <a:defRPr b="1">
                <a:solidFill>
                  <a:srgbClr val="2B660F"/>
                </a:solidFill>
                <a:latin typeface="+mn-lt"/>
              </a:defRPr>
            </a:lvl1pPr>
            <a:lvl2pPr marL="0" indent="0">
              <a:spcBef>
                <a:spcPts val="300"/>
              </a:spcBef>
              <a:buNone/>
              <a:defRPr b="0">
                <a:solidFill>
                  <a:srgbClr val="2B660F"/>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15" name="Text Placeholder 20">
            <a:extLst>
              <a:ext uri="{FF2B5EF4-FFF2-40B4-BE49-F238E27FC236}">
                <a16:creationId xmlns:a16="http://schemas.microsoft.com/office/drawing/2014/main" id="{FA69E259-7852-EFDF-8192-66328EFFEB02}"/>
              </a:ext>
            </a:extLst>
          </p:cNvPr>
          <p:cNvSpPr>
            <a:spLocks noGrp="1"/>
          </p:cNvSpPr>
          <p:nvPr>
            <p:ph type="body" sz="quarter" idx="15"/>
          </p:nvPr>
        </p:nvSpPr>
        <p:spPr>
          <a:xfrm>
            <a:off x="304797" y="3610595"/>
            <a:ext cx="3624408" cy="962684"/>
          </a:xfrm>
        </p:spPr>
        <p:txBody>
          <a:bodyPr anchor="ctr" anchorCtr="0"/>
          <a:lstStyle>
            <a:lvl1pPr>
              <a:defRPr b="1">
                <a:solidFill>
                  <a:srgbClr val="2B660F"/>
                </a:solidFill>
                <a:latin typeface="+mn-lt"/>
              </a:defRPr>
            </a:lvl1pPr>
            <a:lvl2pPr marL="0" indent="0">
              <a:spcBef>
                <a:spcPts val="300"/>
              </a:spcBef>
              <a:buNone/>
              <a:defRPr b="0">
                <a:solidFill>
                  <a:srgbClr val="2B660F"/>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16" name="Text Placeholder 20">
            <a:extLst>
              <a:ext uri="{FF2B5EF4-FFF2-40B4-BE49-F238E27FC236}">
                <a16:creationId xmlns:a16="http://schemas.microsoft.com/office/drawing/2014/main" id="{51DD9120-B068-0899-D633-842668897D76}"/>
              </a:ext>
            </a:extLst>
          </p:cNvPr>
          <p:cNvSpPr>
            <a:spLocks noGrp="1"/>
          </p:cNvSpPr>
          <p:nvPr>
            <p:ph type="body" sz="quarter" idx="16"/>
          </p:nvPr>
        </p:nvSpPr>
        <p:spPr>
          <a:xfrm>
            <a:off x="304797" y="4806291"/>
            <a:ext cx="3624408" cy="962684"/>
          </a:xfrm>
        </p:spPr>
        <p:txBody>
          <a:bodyPr anchor="ctr" anchorCtr="0"/>
          <a:lstStyle>
            <a:lvl1pPr>
              <a:defRPr b="1">
                <a:solidFill>
                  <a:srgbClr val="2B660F"/>
                </a:solidFill>
                <a:latin typeface="+mn-lt"/>
              </a:defRPr>
            </a:lvl1pPr>
            <a:lvl2pPr marL="0" indent="0">
              <a:spcBef>
                <a:spcPts val="300"/>
              </a:spcBef>
              <a:buNone/>
              <a:defRPr b="0">
                <a:solidFill>
                  <a:srgbClr val="2B660F"/>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grpSp>
        <p:nvGrpSpPr>
          <p:cNvPr id="73" name="Group 72">
            <a:extLst>
              <a:ext uri="{FF2B5EF4-FFF2-40B4-BE49-F238E27FC236}">
                <a16:creationId xmlns:a16="http://schemas.microsoft.com/office/drawing/2014/main" id="{F5C1F92D-6FE9-8836-F453-891297070CFB}"/>
              </a:ext>
            </a:extLst>
          </p:cNvPr>
          <p:cNvGrpSpPr/>
          <p:nvPr userDrawn="1"/>
        </p:nvGrpSpPr>
        <p:grpSpPr>
          <a:xfrm>
            <a:off x="6074697" y="1219200"/>
            <a:ext cx="5782355" cy="4373770"/>
            <a:chOff x="1549047" y="1642531"/>
            <a:chExt cx="5782355" cy="4373770"/>
          </a:xfrm>
        </p:grpSpPr>
        <p:sp>
          <p:nvSpPr>
            <p:cNvPr id="28" name="Rectangle: Rounded Corners 27">
              <a:extLst>
                <a:ext uri="{FF2B5EF4-FFF2-40B4-BE49-F238E27FC236}">
                  <a16:creationId xmlns:a16="http://schemas.microsoft.com/office/drawing/2014/main" id="{7317D88F-96E7-4AD7-BD83-7A22337F8FFC}"/>
                </a:ext>
              </a:extLst>
            </p:cNvPr>
            <p:cNvSpPr/>
            <p:nvPr/>
          </p:nvSpPr>
          <p:spPr>
            <a:xfrm>
              <a:off x="1679751" y="1775876"/>
              <a:ext cx="5511450" cy="4098849"/>
            </a:xfrm>
            <a:prstGeom prst="roundRect">
              <a:avLst>
                <a:gd name="adj" fmla="val 3589"/>
              </a:avLst>
            </a:prstGeom>
            <a:solidFill>
              <a:srgbClr val="8DBE28"/>
            </a:solidFill>
            <a:ln cap="flat">
              <a:noFill/>
              <a:prstDash val="solid"/>
            </a:ln>
          </p:spPr>
          <p:txBody>
            <a:bodyPr vert="horz" wrap="none" lIns="45000" tIns="22500" rIns="45000" bIns="22500" anchor="ctr" anchorCtr="1" compatLnSpc="0"/>
            <a:lstStyle/>
            <a:p>
              <a:pPr hangingPunct="0"/>
              <a:endParaRPr lang="en-US" sz="900">
                <a:latin typeface="+mn-lt"/>
                <a:ea typeface="Microsoft YaHei" pitchFamily="2"/>
                <a:cs typeface="Lucida Sans" pitchFamily="2"/>
              </a:endParaRPr>
            </a:p>
          </p:txBody>
        </p:sp>
        <p:sp>
          <p:nvSpPr>
            <p:cNvPr id="30" name="Straight Connector 29">
              <a:extLst>
                <a:ext uri="{FF2B5EF4-FFF2-40B4-BE49-F238E27FC236}">
                  <a16:creationId xmlns:a16="http://schemas.microsoft.com/office/drawing/2014/main" id="{145318AE-6408-4053-8034-1E9D1CAEE9FD}"/>
                </a:ext>
              </a:extLst>
            </p:cNvPr>
            <p:cNvSpPr/>
            <p:nvPr/>
          </p:nvSpPr>
          <p:spPr>
            <a:xfrm>
              <a:off x="4465935" y="1712631"/>
              <a:ext cx="0" cy="4208827"/>
            </a:xfrm>
            <a:prstGeom prst="line">
              <a:avLst/>
            </a:prstGeom>
            <a:noFill/>
            <a:ln w="19050" cap="flat">
              <a:solidFill>
                <a:schemeClr val="accent5"/>
              </a:solidFill>
              <a:prstDash val="solid"/>
              <a:round/>
            </a:ln>
          </p:spPr>
          <p:txBody>
            <a:bodyPr vert="horz" wrap="none" lIns="900" tIns="900" rIns="900" bIns="900" anchor="ctr" anchorCtr="1" compatLnSpc="0"/>
            <a:lstStyle/>
            <a:p>
              <a:pPr hangingPunct="0"/>
              <a:endParaRPr lang="en-US" sz="900">
                <a:latin typeface="+mn-lt"/>
                <a:ea typeface="Microsoft YaHei" pitchFamily="2"/>
                <a:cs typeface="Lucida Sans" pitchFamily="2"/>
              </a:endParaRPr>
            </a:p>
          </p:txBody>
        </p:sp>
        <p:sp>
          <p:nvSpPr>
            <p:cNvPr id="33" name="Straight Connector 32">
              <a:extLst>
                <a:ext uri="{FF2B5EF4-FFF2-40B4-BE49-F238E27FC236}">
                  <a16:creationId xmlns:a16="http://schemas.microsoft.com/office/drawing/2014/main" id="{00A0533C-44E6-4F69-86FF-781C7ABC43CF}"/>
                </a:ext>
              </a:extLst>
            </p:cNvPr>
            <p:cNvSpPr/>
            <p:nvPr/>
          </p:nvSpPr>
          <p:spPr>
            <a:xfrm flipH="1">
              <a:off x="1619147" y="3825301"/>
              <a:ext cx="5572054" cy="0"/>
            </a:xfrm>
            <a:prstGeom prst="line">
              <a:avLst/>
            </a:prstGeom>
            <a:noFill/>
            <a:ln w="19050" cap="flat">
              <a:solidFill>
                <a:schemeClr val="accent5"/>
              </a:solidFill>
              <a:prstDash val="solid"/>
              <a:round/>
            </a:ln>
          </p:spPr>
          <p:txBody>
            <a:bodyPr vert="horz" wrap="none" lIns="900" tIns="900" rIns="900" bIns="900" anchor="ctr" anchorCtr="1" compatLnSpc="0"/>
            <a:lstStyle/>
            <a:p>
              <a:pPr hangingPunct="0"/>
              <a:endParaRPr lang="en-US" sz="900">
                <a:latin typeface="+mn-lt"/>
                <a:ea typeface="Microsoft YaHei" pitchFamily="2"/>
                <a:cs typeface="Lucida Sans" pitchFamily="2"/>
              </a:endParaRPr>
            </a:p>
          </p:txBody>
        </p:sp>
        <p:sp>
          <p:nvSpPr>
            <p:cNvPr id="35" name="Freeform: Shape 34">
              <a:extLst>
                <a:ext uri="{FF2B5EF4-FFF2-40B4-BE49-F238E27FC236}">
                  <a16:creationId xmlns:a16="http://schemas.microsoft.com/office/drawing/2014/main" id="{A1C9B0DB-F070-4AA7-B572-F133C208612B}"/>
                </a:ext>
              </a:extLst>
            </p:cNvPr>
            <p:cNvSpPr/>
            <p:nvPr/>
          </p:nvSpPr>
          <p:spPr>
            <a:xfrm>
              <a:off x="4384305" y="1642531"/>
              <a:ext cx="162633" cy="140201"/>
            </a:xfrm>
            <a:custGeom>
              <a:avLst/>
              <a:gdLst/>
              <a:ahLst/>
              <a:cxnLst>
                <a:cxn ang="3cd4">
                  <a:pos x="hc" y="t"/>
                </a:cxn>
                <a:cxn ang="cd2">
                  <a:pos x="l" y="vc"/>
                </a:cxn>
                <a:cxn ang="cd4">
                  <a:pos x="hc" y="b"/>
                </a:cxn>
                <a:cxn ang="0">
                  <a:pos x="r" y="vc"/>
                </a:cxn>
              </a:cxnLst>
              <a:rect l="l" t="t" r="r" b="b"/>
              <a:pathLst>
                <a:path w="262" h="226">
                  <a:moveTo>
                    <a:pt x="131" y="0"/>
                  </a:moveTo>
                  <a:lnTo>
                    <a:pt x="0" y="226"/>
                  </a:lnTo>
                  <a:lnTo>
                    <a:pt x="262" y="226"/>
                  </a:lnTo>
                  <a:close/>
                </a:path>
              </a:pathLst>
            </a:custGeom>
            <a:solidFill>
              <a:schemeClr val="accent5"/>
            </a:solidFill>
            <a:ln cap="flat">
              <a:noFill/>
              <a:prstDash val="solid"/>
            </a:ln>
          </p:spPr>
          <p:txBody>
            <a:bodyPr vert="horz" wrap="none" lIns="45000" tIns="22500" rIns="45000" bIns="22500" anchor="ctr" anchorCtr="1" compatLnSpc="0"/>
            <a:lstStyle/>
            <a:p>
              <a:pPr hangingPunct="0"/>
              <a:endParaRPr lang="en-US" sz="900">
                <a:latin typeface="+mn-lt"/>
                <a:ea typeface="Microsoft YaHei" pitchFamily="2"/>
                <a:cs typeface="Lucida Sans" pitchFamily="2"/>
              </a:endParaRPr>
            </a:p>
          </p:txBody>
        </p:sp>
        <p:sp>
          <p:nvSpPr>
            <p:cNvPr id="36" name="Freeform: Shape 35">
              <a:extLst>
                <a:ext uri="{FF2B5EF4-FFF2-40B4-BE49-F238E27FC236}">
                  <a16:creationId xmlns:a16="http://schemas.microsoft.com/office/drawing/2014/main" id="{567529EF-0A17-43D4-A9BD-2D0E4264C893}"/>
                </a:ext>
              </a:extLst>
            </p:cNvPr>
            <p:cNvSpPr/>
            <p:nvPr/>
          </p:nvSpPr>
          <p:spPr>
            <a:xfrm>
              <a:off x="7191201" y="3744296"/>
              <a:ext cx="140201" cy="162010"/>
            </a:xfrm>
            <a:custGeom>
              <a:avLst/>
              <a:gdLst/>
              <a:ahLst/>
              <a:cxnLst>
                <a:cxn ang="3cd4">
                  <a:pos x="hc" y="t"/>
                </a:cxn>
                <a:cxn ang="cd2">
                  <a:pos x="l" y="vc"/>
                </a:cxn>
                <a:cxn ang="cd4">
                  <a:pos x="hc" y="b"/>
                </a:cxn>
                <a:cxn ang="0">
                  <a:pos x="r" y="vc"/>
                </a:cxn>
              </a:cxnLst>
              <a:rect l="l" t="t" r="r" b="b"/>
              <a:pathLst>
                <a:path w="226" h="261">
                  <a:moveTo>
                    <a:pt x="226" y="130"/>
                  </a:moveTo>
                  <a:lnTo>
                    <a:pt x="0" y="0"/>
                  </a:lnTo>
                  <a:lnTo>
                    <a:pt x="0" y="261"/>
                  </a:lnTo>
                  <a:close/>
                </a:path>
              </a:pathLst>
            </a:custGeom>
            <a:solidFill>
              <a:schemeClr val="accent5"/>
            </a:solidFill>
            <a:ln cap="flat">
              <a:noFill/>
              <a:prstDash val="solid"/>
            </a:ln>
          </p:spPr>
          <p:txBody>
            <a:bodyPr vert="horz" wrap="none" lIns="45000" tIns="22500" rIns="45000" bIns="22500" anchor="ctr" anchorCtr="1" compatLnSpc="0"/>
            <a:lstStyle/>
            <a:p>
              <a:pPr hangingPunct="0"/>
              <a:endParaRPr lang="en-US" sz="900">
                <a:latin typeface="+mn-lt"/>
                <a:ea typeface="Microsoft YaHei" pitchFamily="2"/>
                <a:cs typeface="Lucida Sans" pitchFamily="2"/>
              </a:endParaRPr>
            </a:p>
          </p:txBody>
        </p:sp>
        <p:sp>
          <p:nvSpPr>
            <p:cNvPr id="37" name="Freeform: Shape 36">
              <a:extLst>
                <a:ext uri="{FF2B5EF4-FFF2-40B4-BE49-F238E27FC236}">
                  <a16:creationId xmlns:a16="http://schemas.microsoft.com/office/drawing/2014/main" id="{77725938-EC3E-44B4-9EB5-41DD24B79310}"/>
                </a:ext>
              </a:extLst>
            </p:cNvPr>
            <p:cNvSpPr/>
            <p:nvPr/>
          </p:nvSpPr>
          <p:spPr>
            <a:xfrm>
              <a:off x="4384305" y="5876100"/>
              <a:ext cx="162633" cy="140201"/>
            </a:xfrm>
            <a:custGeom>
              <a:avLst/>
              <a:gdLst/>
              <a:ahLst/>
              <a:cxnLst>
                <a:cxn ang="3cd4">
                  <a:pos x="hc" y="t"/>
                </a:cxn>
                <a:cxn ang="cd2">
                  <a:pos x="l" y="vc"/>
                </a:cxn>
                <a:cxn ang="cd4">
                  <a:pos x="hc" y="b"/>
                </a:cxn>
                <a:cxn ang="0">
                  <a:pos x="r" y="vc"/>
                </a:cxn>
              </a:cxnLst>
              <a:rect l="l" t="t" r="r" b="b"/>
              <a:pathLst>
                <a:path w="262" h="226">
                  <a:moveTo>
                    <a:pt x="131" y="226"/>
                  </a:moveTo>
                  <a:lnTo>
                    <a:pt x="262" y="0"/>
                  </a:lnTo>
                  <a:lnTo>
                    <a:pt x="0" y="0"/>
                  </a:lnTo>
                  <a:close/>
                </a:path>
              </a:pathLst>
            </a:custGeom>
            <a:solidFill>
              <a:schemeClr val="accent5"/>
            </a:solidFill>
            <a:ln cap="flat">
              <a:noFill/>
              <a:prstDash val="solid"/>
            </a:ln>
          </p:spPr>
          <p:txBody>
            <a:bodyPr vert="horz" wrap="none" lIns="45000" tIns="22500" rIns="45000" bIns="22500" anchor="ctr" anchorCtr="1" compatLnSpc="0"/>
            <a:lstStyle/>
            <a:p>
              <a:pPr hangingPunct="0"/>
              <a:endParaRPr lang="en-US" sz="900">
                <a:latin typeface="+mn-lt"/>
                <a:ea typeface="Microsoft YaHei" pitchFamily="2"/>
                <a:cs typeface="Lucida Sans" pitchFamily="2"/>
              </a:endParaRPr>
            </a:p>
          </p:txBody>
        </p:sp>
        <p:sp>
          <p:nvSpPr>
            <p:cNvPr id="38" name="Freeform: Shape 37">
              <a:extLst>
                <a:ext uri="{FF2B5EF4-FFF2-40B4-BE49-F238E27FC236}">
                  <a16:creationId xmlns:a16="http://schemas.microsoft.com/office/drawing/2014/main" id="{B2C6845F-090B-40B0-A362-7A15965D38E0}"/>
                </a:ext>
              </a:extLst>
            </p:cNvPr>
            <p:cNvSpPr/>
            <p:nvPr/>
          </p:nvSpPr>
          <p:spPr>
            <a:xfrm>
              <a:off x="1549047" y="3759251"/>
              <a:ext cx="140201" cy="162010"/>
            </a:xfrm>
            <a:custGeom>
              <a:avLst/>
              <a:gdLst/>
              <a:ahLst/>
              <a:cxnLst>
                <a:cxn ang="3cd4">
                  <a:pos x="hc" y="t"/>
                </a:cxn>
                <a:cxn ang="cd2">
                  <a:pos x="l" y="vc"/>
                </a:cxn>
                <a:cxn ang="cd4">
                  <a:pos x="hc" y="b"/>
                </a:cxn>
                <a:cxn ang="0">
                  <a:pos x="r" y="vc"/>
                </a:cxn>
              </a:cxnLst>
              <a:rect l="l" t="t" r="r" b="b"/>
              <a:pathLst>
                <a:path w="226" h="261">
                  <a:moveTo>
                    <a:pt x="0" y="130"/>
                  </a:moveTo>
                  <a:lnTo>
                    <a:pt x="226" y="261"/>
                  </a:lnTo>
                  <a:lnTo>
                    <a:pt x="226" y="0"/>
                  </a:lnTo>
                  <a:close/>
                </a:path>
              </a:pathLst>
            </a:custGeom>
            <a:solidFill>
              <a:schemeClr val="accent5"/>
            </a:solidFill>
            <a:ln cap="flat">
              <a:noFill/>
              <a:prstDash val="solid"/>
            </a:ln>
          </p:spPr>
          <p:txBody>
            <a:bodyPr vert="horz" wrap="none" lIns="45000" tIns="22500" rIns="45000" bIns="22500" anchor="ctr" anchorCtr="1" compatLnSpc="0"/>
            <a:lstStyle/>
            <a:p>
              <a:pPr hangingPunct="0"/>
              <a:endParaRPr lang="en-US" sz="900">
                <a:latin typeface="+mn-lt"/>
                <a:ea typeface="Microsoft YaHei" pitchFamily="2"/>
                <a:cs typeface="Lucida Sans" pitchFamily="2"/>
              </a:endParaRPr>
            </a:p>
          </p:txBody>
        </p:sp>
      </p:grpSp>
      <p:sp>
        <p:nvSpPr>
          <p:cNvPr id="18" name="Text Placeholder 17">
            <a:extLst>
              <a:ext uri="{FF2B5EF4-FFF2-40B4-BE49-F238E27FC236}">
                <a16:creationId xmlns:a16="http://schemas.microsoft.com/office/drawing/2014/main" id="{004EDABC-D71B-7C1F-8A30-770BAE0FC737}"/>
              </a:ext>
            </a:extLst>
          </p:cNvPr>
          <p:cNvSpPr>
            <a:spLocks noGrp="1"/>
          </p:cNvSpPr>
          <p:nvPr>
            <p:ph type="body" sz="quarter" idx="17"/>
          </p:nvPr>
        </p:nvSpPr>
        <p:spPr>
          <a:xfrm>
            <a:off x="6676182" y="5768854"/>
            <a:ext cx="4569888" cy="365125"/>
          </a:xfrm>
        </p:spPr>
        <p:txBody>
          <a:bodyPr/>
          <a:lstStyle>
            <a:lvl1pPr algn="ctr">
              <a:defRPr b="1">
                <a:latin typeface="+mn-lt"/>
              </a:defRPr>
            </a:lvl1pPr>
            <a:lvl2pPr marL="0" indent="0">
              <a:buNone/>
              <a:defRPr/>
            </a:lvl2pPr>
          </a:lstStyle>
          <a:p>
            <a:pPr lvl="0"/>
            <a:r>
              <a:rPr lang="en-US"/>
              <a:t>Click to edit Master text styles</a:t>
            </a:r>
          </a:p>
        </p:txBody>
      </p:sp>
      <p:sp>
        <p:nvSpPr>
          <p:cNvPr id="19" name="Text Placeholder 17">
            <a:extLst>
              <a:ext uri="{FF2B5EF4-FFF2-40B4-BE49-F238E27FC236}">
                <a16:creationId xmlns:a16="http://schemas.microsoft.com/office/drawing/2014/main" id="{239B2A47-934D-5374-A0F4-C07FE9977E22}"/>
              </a:ext>
            </a:extLst>
          </p:cNvPr>
          <p:cNvSpPr>
            <a:spLocks noGrp="1"/>
          </p:cNvSpPr>
          <p:nvPr>
            <p:ph type="body" sz="quarter" idx="18"/>
          </p:nvPr>
        </p:nvSpPr>
        <p:spPr>
          <a:xfrm rot="16200000">
            <a:off x="3754620" y="3223456"/>
            <a:ext cx="4106948" cy="365125"/>
          </a:xfrm>
        </p:spPr>
        <p:txBody>
          <a:bodyPr/>
          <a:lstStyle>
            <a:lvl1pPr algn="ctr">
              <a:defRPr b="1">
                <a:latin typeface="+mn-lt"/>
              </a:defRPr>
            </a:lvl1pPr>
            <a:lvl2pPr marL="0" indent="0">
              <a:buNone/>
              <a:defRPr/>
            </a:lvl2pPr>
          </a:lstStyle>
          <a:p>
            <a:pPr lvl="0"/>
            <a:r>
              <a:rPr lang="en-US"/>
              <a:t>Click to edit Master text styles</a:t>
            </a:r>
          </a:p>
        </p:txBody>
      </p:sp>
      <p:sp>
        <p:nvSpPr>
          <p:cNvPr id="20" name="Text Placeholder 17">
            <a:extLst>
              <a:ext uri="{FF2B5EF4-FFF2-40B4-BE49-F238E27FC236}">
                <a16:creationId xmlns:a16="http://schemas.microsoft.com/office/drawing/2014/main" id="{91AD4326-F4E9-9C47-2DA9-4993909B6EEE}"/>
              </a:ext>
            </a:extLst>
          </p:cNvPr>
          <p:cNvSpPr>
            <a:spLocks noGrp="1"/>
          </p:cNvSpPr>
          <p:nvPr>
            <p:ph type="body" sz="quarter" idx="19"/>
          </p:nvPr>
        </p:nvSpPr>
        <p:spPr>
          <a:xfrm>
            <a:off x="6205401" y="1635778"/>
            <a:ext cx="2786183" cy="365125"/>
          </a:xfrm>
        </p:spPr>
        <p:txBody>
          <a:bodyPr/>
          <a:lstStyle>
            <a:lvl1pPr algn="ctr">
              <a:defRPr b="1">
                <a:solidFill>
                  <a:schemeClr val="bg1"/>
                </a:solidFill>
                <a:latin typeface="+mn-lt"/>
              </a:defRPr>
            </a:lvl1pPr>
            <a:lvl2pPr marL="0" indent="0">
              <a:buNone/>
              <a:defRPr/>
            </a:lvl2pPr>
          </a:lstStyle>
          <a:p>
            <a:pPr lvl="0"/>
            <a:r>
              <a:rPr lang="en-US"/>
              <a:t>Click to edit Master text styles</a:t>
            </a:r>
          </a:p>
        </p:txBody>
      </p:sp>
      <p:sp>
        <p:nvSpPr>
          <p:cNvPr id="21" name="Text Placeholder 17">
            <a:extLst>
              <a:ext uri="{FF2B5EF4-FFF2-40B4-BE49-F238E27FC236}">
                <a16:creationId xmlns:a16="http://schemas.microsoft.com/office/drawing/2014/main" id="{E1810209-D8A6-FD38-26E5-67C424E5E7B7}"/>
              </a:ext>
            </a:extLst>
          </p:cNvPr>
          <p:cNvSpPr>
            <a:spLocks noGrp="1"/>
          </p:cNvSpPr>
          <p:nvPr>
            <p:ph type="body" sz="quarter" idx="20"/>
          </p:nvPr>
        </p:nvSpPr>
        <p:spPr>
          <a:xfrm>
            <a:off x="8991272" y="1635778"/>
            <a:ext cx="2725580" cy="365125"/>
          </a:xfrm>
        </p:spPr>
        <p:txBody>
          <a:bodyPr/>
          <a:lstStyle>
            <a:lvl1pPr algn="ctr">
              <a:defRPr b="1">
                <a:solidFill>
                  <a:schemeClr val="bg1"/>
                </a:solidFill>
                <a:latin typeface="+mn-lt"/>
              </a:defRPr>
            </a:lvl1pPr>
            <a:lvl2pPr marL="0" indent="0">
              <a:buNone/>
              <a:defRPr/>
            </a:lvl2pPr>
          </a:lstStyle>
          <a:p>
            <a:pPr lvl="0"/>
            <a:r>
              <a:rPr lang="en-US"/>
              <a:t>Click to edit Master text styles</a:t>
            </a:r>
          </a:p>
        </p:txBody>
      </p:sp>
      <p:sp>
        <p:nvSpPr>
          <p:cNvPr id="22" name="Text Placeholder 17">
            <a:extLst>
              <a:ext uri="{FF2B5EF4-FFF2-40B4-BE49-F238E27FC236}">
                <a16:creationId xmlns:a16="http://schemas.microsoft.com/office/drawing/2014/main" id="{3F83BD9B-E629-9B75-7C70-7525AED611E2}"/>
              </a:ext>
            </a:extLst>
          </p:cNvPr>
          <p:cNvSpPr>
            <a:spLocks noGrp="1"/>
          </p:cNvSpPr>
          <p:nvPr>
            <p:ph type="body" sz="quarter" idx="21"/>
          </p:nvPr>
        </p:nvSpPr>
        <p:spPr>
          <a:xfrm>
            <a:off x="6205401" y="4716434"/>
            <a:ext cx="2786183" cy="365125"/>
          </a:xfrm>
        </p:spPr>
        <p:txBody>
          <a:bodyPr/>
          <a:lstStyle>
            <a:lvl1pPr algn="ctr">
              <a:defRPr b="1">
                <a:solidFill>
                  <a:schemeClr val="bg1"/>
                </a:solidFill>
                <a:latin typeface="+mn-lt"/>
              </a:defRPr>
            </a:lvl1pPr>
            <a:lvl2pPr marL="0" indent="0">
              <a:buNone/>
              <a:defRPr/>
            </a:lvl2pPr>
          </a:lstStyle>
          <a:p>
            <a:pPr lvl="0"/>
            <a:r>
              <a:rPr lang="en-US"/>
              <a:t>Click to edit Master text styles</a:t>
            </a:r>
          </a:p>
        </p:txBody>
      </p:sp>
      <p:sp>
        <p:nvSpPr>
          <p:cNvPr id="23" name="Text Placeholder 17">
            <a:extLst>
              <a:ext uri="{FF2B5EF4-FFF2-40B4-BE49-F238E27FC236}">
                <a16:creationId xmlns:a16="http://schemas.microsoft.com/office/drawing/2014/main" id="{3E116D7F-5F53-06D7-CE87-23C28CF90578}"/>
              </a:ext>
            </a:extLst>
          </p:cNvPr>
          <p:cNvSpPr>
            <a:spLocks noGrp="1"/>
          </p:cNvSpPr>
          <p:nvPr>
            <p:ph type="body" sz="quarter" idx="22"/>
          </p:nvPr>
        </p:nvSpPr>
        <p:spPr>
          <a:xfrm>
            <a:off x="8991271" y="4716434"/>
            <a:ext cx="2786183" cy="365125"/>
          </a:xfrm>
        </p:spPr>
        <p:txBody>
          <a:bodyPr/>
          <a:lstStyle>
            <a:lvl1pPr algn="ctr">
              <a:defRPr b="1">
                <a:solidFill>
                  <a:schemeClr val="bg1"/>
                </a:solidFill>
                <a:latin typeface="+mn-lt"/>
              </a:defRPr>
            </a:lvl1pPr>
            <a:lvl2pPr marL="0" indent="0">
              <a:buNone/>
              <a:defRPr/>
            </a:lvl2pPr>
          </a:lstStyle>
          <a:p>
            <a:pPr lvl="0"/>
            <a:r>
              <a:rPr lang="en-US"/>
              <a:t>Click to edit Master text styles</a:t>
            </a:r>
          </a:p>
        </p:txBody>
      </p:sp>
      <p:sp>
        <p:nvSpPr>
          <p:cNvPr id="25" name="Text Placeholder 24">
            <a:extLst>
              <a:ext uri="{FF2B5EF4-FFF2-40B4-BE49-F238E27FC236}">
                <a16:creationId xmlns:a16="http://schemas.microsoft.com/office/drawing/2014/main" id="{77C12A7B-9EF8-AEDF-2575-EA5DA7BEF6F5}"/>
              </a:ext>
            </a:extLst>
          </p:cNvPr>
          <p:cNvSpPr>
            <a:spLocks noGrp="1"/>
          </p:cNvSpPr>
          <p:nvPr>
            <p:ph type="body" sz="quarter" idx="23"/>
          </p:nvPr>
        </p:nvSpPr>
        <p:spPr>
          <a:xfrm>
            <a:off x="6762673" y="2142861"/>
            <a:ext cx="1671638" cy="962685"/>
          </a:xfrm>
        </p:spPr>
        <p:txBody>
          <a:bodyPr/>
          <a:lstStyle>
            <a:lvl1pPr algn="ctr">
              <a:defRPr sz="6800" b="0">
                <a:solidFill>
                  <a:schemeClr val="bg1"/>
                </a:solidFill>
                <a:latin typeface="+mj-lt"/>
              </a:defRPr>
            </a:lvl1pPr>
          </a:lstStyle>
          <a:p>
            <a:pPr lvl="0"/>
            <a:r>
              <a:rPr lang="en-US"/>
              <a:t>Click to edit Master text styles</a:t>
            </a:r>
          </a:p>
        </p:txBody>
      </p:sp>
      <p:sp>
        <p:nvSpPr>
          <p:cNvPr id="26" name="Text Placeholder 24">
            <a:extLst>
              <a:ext uri="{FF2B5EF4-FFF2-40B4-BE49-F238E27FC236}">
                <a16:creationId xmlns:a16="http://schemas.microsoft.com/office/drawing/2014/main" id="{4B65FD40-169F-F326-47E8-1432DD48D5E9}"/>
              </a:ext>
            </a:extLst>
          </p:cNvPr>
          <p:cNvSpPr>
            <a:spLocks noGrp="1"/>
          </p:cNvSpPr>
          <p:nvPr>
            <p:ph type="body" sz="quarter" idx="24"/>
          </p:nvPr>
        </p:nvSpPr>
        <p:spPr>
          <a:xfrm>
            <a:off x="9518243" y="2142861"/>
            <a:ext cx="1671638" cy="962685"/>
          </a:xfrm>
        </p:spPr>
        <p:txBody>
          <a:bodyPr/>
          <a:lstStyle>
            <a:lvl1pPr algn="ctr">
              <a:defRPr sz="6800" b="0">
                <a:solidFill>
                  <a:schemeClr val="bg1"/>
                </a:solidFill>
                <a:latin typeface="+mj-lt"/>
              </a:defRPr>
            </a:lvl1pPr>
          </a:lstStyle>
          <a:p>
            <a:pPr lvl="0"/>
            <a:r>
              <a:rPr lang="en-US"/>
              <a:t>Click to edit Master text styles</a:t>
            </a:r>
          </a:p>
        </p:txBody>
      </p:sp>
      <p:sp>
        <p:nvSpPr>
          <p:cNvPr id="27" name="Text Placeholder 24">
            <a:extLst>
              <a:ext uri="{FF2B5EF4-FFF2-40B4-BE49-F238E27FC236}">
                <a16:creationId xmlns:a16="http://schemas.microsoft.com/office/drawing/2014/main" id="{4FA2F5BF-753D-6582-5F26-C36630AB82B3}"/>
              </a:ext>
            </a:extLst>
          </p:cNvPr>
          <p:cNvSpPr>
            <a:spLocks noGrp="1"/>
          </p:cNvSpPr>
          <p:nvPr>
            <p:ph type="body" sz="quarter" idx="25"/>
          </p:nvPr>
        </p:nvSpPr>
        <p:spPr>
          <a:xfrm>
            <a:off x="6762673" y="3625840"/>
            <a:ext cx="1671638" cy="962685"/>
          </a:xfrm>
        </p:spPr>
        <p:txBody>
          <a:bodyPr/>
          <a:lstStyle>
            <a:lvl1pPr algn="ctr">
              <a:defRPr sz="6800" b="0">
                <a:solidFill>
                  <a:schemeClr val="bg1"/>
                </a:solidFill>
                <a:latin typeface="+mj-lt"/>
              </a:defRPr>
            </a:lvl1pPr>
          </a:lstStyle>
          <a:p>
            <a:pPr lvl="0"/>
            <a:r>
              <a:rPr lang="en-US"/>
              <a:t>Click to edit Master text styles</a:t>
            </a:r>
          </a:p>
        </p:txBody>
      </p:sp>
      <p:sp>
        <p:nvSpPr>
          <p:cNvPr id="29" name="Text Placeholder 24">
            <a:extLst>
              <a:ext uri="{FF2B5EF4-FFF2-40B4-BE49-F238E27FC236}">
                <a16:creationId xmlns:a16="http://schemas.microsoft.com/office/drawing/2014/main" id="{8D063A49-5C1A-306D-511F-866228561210}"/>
              </a:ext>
            </a:extLst>
          </p:cNvPr>
          <p:cNvSpPr>
            <a:spLocks noGrp="1"/>
          </p:cNvSpPr>
          <p:nvPr>
            <p:ph type="body" sz="quarter" idx="26"/>
          </p:nvPr>
        </p:nvSpPr>
        <p:spPr>
          <a:xfrm>
            <a:off x="9518243" y="3625840"/>
            <a:ext cx="1671638" cy="962685"/>
          </a:xfrm>
        </p:spPr>
        <p:txBody>
          <a:bodyPr/>
          <a:lstStyle>
            <a:lvl1pPr algn="ctr">
              <a:defRPr sz="6800" b="0">
                <a:solidFill>
                  <a:schemeClr val="bg1"/>
                </a:solidFill>
                <a:latin typeface="+mj-lt"/>
              </a:defRPr>
            </a:lvl1pPr>
          </a:lstStyle>
          <a:p>
            <a:pPr lvl="0"/>
            <a:r>
              <a:rPr lang="en-US"/>
              <a:t>Click to edit Master text styles</a:t>
            </a:r>
          </a:p>
        </p:txBody>
      </p:sp>
    </p:spTree>
    <p:extLst>
      <p:ext uri="{BB962C8B-B14F-4D97-AF65-F5344CB8AC3E}">
        <p14:creationId xmlns:p14="http://schemas.microsoft.com/office/powerpoint/2010/main" val="244183319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3_2 Takeaways Drink">
    <p:bg>
      <p:bgPr>
        <a:solidFill>
          <a:srgbClr val="145798"/>
        </a:solidFill>
        <a:effectLst/>
      </p:bgPr>
    </p:bg>
    <p:spTree>
      <p:nvGrpSpPr>
        <p:cNvPr id="1" name=""/>
        <p:cNvGrpSpPr/>
        <p:nvPr/>
      </p:nvGrpSpPr>
      <p:grpSpPr>
        <a:xfrm>
          <a:off x="0" y="0"/>
          <a:ext cx="0" cy="0"/>
          <a:chOff x="0" y="0"/>
          <a:chExt cx="0" cy="0"/>
        </a:xfrm>
      </p:grpSpPr>
      <p:sp>
        <p:nvSpPr>
          <p:cNvPr id="8" name="Text Placeholder 12">
            <a:extLst>
              <a:ext uri="{FF2B5EF4-FFF2-40B4-BE49-F238E27FC236}">
                <a16:creationId xmlns:a16="http://schemas.microsoft.com/office/drawing/2014/main" id="{D92DBAF2-7F04-EEB4-0E99-13B2CAF811B7}"/>
              </a:ext>
            </a:extLst>
          </p:cNvPr>
          <p:cNvSpPr>
            <a:spLocks noGrp="1"/>
          </p:cNvSpPr>
          <p:nvPr>
            <p:ph type="body" sz="quarter" idx="18"/>
          </p:nvPr>
        </p:nvSpPr>
        <p:spPr>
          <a:xfrm>
            <a:off x="6242613" y="1219200"/>
            <a:ext cx="5638800" cy="4419600"/>
          </a:xfrm>
          <a:prstGeom prst="roundRect">
            <a:avLst>
              <a:gd name="adj" fmla="val 2070"/>
            </a:avLst>
          </a:prstGeom>
          <a:solidFill>
            <a:srgbClr val="3680CE"/>
          </a:solidFill>
        </p:spPr>
        <p:txBody>
          <a:bodyPr anchor="ctr" anchorCtr="1"/>
          <a:lstStyle>
            <a:lvl1pPr>
              <a:defRPr sz="3200" b="1">
                <a:solidFill>
                  <a:schemeClr val="bg1"/>
                </a:solidFill>
                <a:latin typeface="+mn-lt"/>
              </a:defRPr>
            </a:lvl1pPr>
            <a:lvl2pPr marL="0" indent="0">
              <a:buNone/>
              <a:defRPr/>
            </a:lvl2pPr>
          </a:lstStyle>
          <a:p>
            <a:pPr lvl="0"/>
            <a:r>
              <a:rPr lang="en-US"/>
              <a:t>Click to edit Master text styles</a:t>
            </a:r>
          </a:p>
        </p:txBody>
      </p:sp>
      <p:sp>
        <p:nvSpPr>
          <p:cNvPr id="13" name="Text Placeholder 12">
            <a:extLst>
              <a:ext uri="{FF2B5EF4-FFF2-40B4-BE49-F238E27FC236}">
                <a16:creationId xmlns:a16="http://schemas.microsoft.com/office/drawing/2014/main" id="{E2407C83-F948-D687-213E-CC12FD27FA9E}"/>
              </a:ext>
            </a:extLst>
          </p:cNvPr>
          <p:cNvSpPr>
            <a:spLocks noGrp="1"/>
          </p:cNvSpPr>
          <p:nvPr>
            <p:ph type="body" sz="quarter" idx="16"/>
          </p:nvPr>
        </p:nvSpPr>
        <p:spPr>
          <a:xfrm>
            <a:off x="304800" y="1219200"/>
            <a:ext cx="5638800" cy="4419600"/>
          </a:xfrm>
          <a:prstGeom prst="roundRect">
            <a:avLst>
              <a:gd name="adj" fmla="val 2070"/>
            </a:avLst>
          </a:prstGeom>
          <a:solidFill>
            <a:srgbClr val="3680CE"/>
          </a:solidFill>
        </p:spPr>
        <p:txBody>
          <a:bodyPr anchor="ctr" anchorCtr="1"/>
          <a:lstStyle>
            <a:lvl1pPr>
              <a:defRPr sz="3200" b="1">
                <a:solidFill>
                  <a:schemeClr val="bg1"/>
                </a:solidFill>
                <a:latin typeface="+mn-lt"/>
              </a:defRPr>
            </a:lvl1pPr>
            <a:lvl2pPr marL="0" indent="0">
              <a:buNone/>
              <a:defRPr/>
            </a:lvl2pPr>
          </a:lstStyle>
          <a:p>
            <a:pPr lvl="0"/>
            <a:r>
              <a:rPr lang="en-US"/>
              <a:t>Click to edit Master text styles</a:t>
            </a:r>
          </a:p>
        </p:txBody>
      </p:sp>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71A9E3"/>
                </a:solidFill>
                <a:latin typeface="+mn-lt"/>
              </a:defRPr>
            </a:lvl1pPr>
          </a:lstStyle>
          <a:p>
            <a:endParaRPr lang="en-US"/>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71A9E3"/>
                </a:solidFill>
                <a:latin typeface="+mn-lt"/>
              </a:rPr>
              <a:pPr algn="r"/>
              <a:t>‹#›</a:t>
            </a:fld>
            <a:endParaRPr lang="en-US" sz="1350">
              <a:solidFill>
                <a:srgbClr val="71A9E3"/>
              </a:solidFill>
              <a:latin typeface="+mn-lt"/>
            </a:endParaRPr>
          </a:p>
        </p:txBody>
      </p:sp>
      <p:sp>
        <p:nvSpPr>
          <p:cNvPr id="5" name="Text Placeholder 3">
            <a:extLst>
              <a:ext uri="{FF2B5EF4-FFF2-40B4-BE49-F238E27FC236}">
                <a16:creationId xmlns:a16="http://schemas.microsoft.com/office/drawing/2014/main" id="{49AE6B21-F576-FEC1-4079-603B4AB92DEE}"/>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71A9E3"/>
                </a:solidFill>
                <a:latin typeface="+mn-lt"/>
              </a:defRPr>
            </a:lvl1pPr>
          </a:lstStyle>
          <a:p>
            <a:pPr lvl="0"/>
            <a:r>
              <a:rPr lang="en-US"/>
              <a:t>Subtitle</a:t>
            </a:r>
          </a:p>
        </p:txBody>
      </p:sp>
      <p:sp>
        <p:nvSpPr>
          <p:cNvPr id="7" name="Title 1">
            <a:extLst>
              <a:ext uri="{FF2B5EF4-FFF2-40B4-BE49-F238E27FC236}">
                <a16:creationId xmlns:a16="http://schemas.microsoft.com/office/drawing/2014/main" id="{E74BD708-78CA-BD4B-1F5D-C41DD58C4183}"/>
              </a:ext>
            </a:extLst>
          </p:cNvPr>
          <p:cNvSpPr>
            <a:spLocks noGrp="1"/>
          </p:cNvSpPr>
          <p:nvPr>
            <p:ph type="title"/>
          </p:nvPr>
        </p:nvSpPr>
        <p:spPr>
          <a:xfrm>
            <a:off x="304799" y="248594"/>
            <a:ext cx="11582401" cy="475306"/>
          </a:xfrm>
        </p:spPr>
        <p:txBody>
          <a:bodyPr anchor="t" anchorCtr="0"/>
          <a:lstStyle>
            <a:lvl1pPr>
              <a:defRPr>
                <a:solidFill>
                  <a:srgbClr val="71A9E3"/>
                </a:solidFill>
              </a:defRPr>
            </a:lvl1pPr>
          </a:lstStyle>
          <a:p>
            <a:r>
              <a:rPr lang="en-US"/>
              <a:t>Click to edit Master title style</a:t>
            </a:r>
          </a:p>
        </p:txBody>
      </p:sp>
      <p:sp>
        <p:nvSpPr>
          <p:cNvPr id="6" name="TextBox 5">
            <a:extLst>
              <a:ext uri="{FF2B5EF4-FFF2-40B4-BE49-F238E27FC236}">
                <a16:creationId xmlns:a16="http://schemas.microsoft.com/office/drawing/2014/main" id="{5A72B886-E61E-7BB4-B0DD-DC2FF24EAF43}"/>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71A8E3"/>
                </a:solidFill>
                <a:latin typeface="+mn-lt"/>
              </a:rPr>
              <a:t>CONFIDENTIAL</a:t>
            </a:r>
          </a:p>
        </p:txBody>
      </p:sp>
    </p:spTree>
    <p:extLst>
      <p:ext uri="{BB962C8B-B14F-4D97-AF65-F5344CB8AC3E}">
        <p14:creationId xmlns:p14="http://schemas.microsoft.com/office/powerpoint/2010/main" val="263804399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4_2 Takeaways Drink">
    <p:bg>
      <p:bgPr>
        <a:solidFill>
          <a:srgbClr val="FBCB5B"/>
        </a:solidFill>
        <a:effectLst/>
      </p:bgPr>
    </p:bg>
    <p:spTree>
      <p:nvGrpSpPr>
        <p:cNvPr id="1" name=""/>
        <p:cNvGrpSpPr/>
        <p:nvPr/>
      </p:nvGrpSpPr>
      <p:grpSpPr>
        <a:xfrm>
          <a:off x="0" y="0"/>
          <a:ext cx="0" cy="0"/>
          <a:chOff x="0" y="0"/>
          <a:chExt cx="0" cy="0"/>
        </a:xfrm>
      </p:grpSpPr>
      <p:sp>
        <p:nvSpPr>
          <p:cNvPr id="8" name="Text Placeholder 12">
            <a:extLst>
              <a:ext uri="{FF2B5EF4-FFF2-40B4-BE49-F238E27FC236}">
                <a16:creationId xmlns:a16="http://schemas.microsoft.com/office/drawing/2014/main" id="{D92DBAF2-7F04-EEB4-0E99-13B2CAF811B7}"/>
              </a:ext>
            </a:extLst>
          </p:cNvPr>
          <p:cNvSpPr>
            <a:spLocks noGrp="1"/>
          </p:cNvSpPr>
          <p:nvPr>
            <p:ph type="body" sz="quarter" idx="18"/>
          </p:nvPr>
        </p:nvSpPr>
        <p:spPr>
          <a:xfrm>
            <a:off x="6242613" y="1219200"/>
            <a:ext cx="5638800" cy="4419600"/>
          </a:xfrm>
          <a:prstGeom prst="roundRect">
            <a:avLst>
              <a:gd name="adj" fmla="val 2070"/>
            </a:avLst>
          </a:prstGeom>
          <a:solidFill>
            <a:schemeClr val="accent6"/>
          </a:solidFill>
        </p:spPr>
        <p:txBody>
          <a:bodyPr anchor="ctr" anchorCtr="1"/>
          <a:lstStyle>
            <a:lvl1pPr>
              <a:defRPr sz="3200" b="1">
                <a:solidFill>
                  <a:schemeClr val="bg1"/>
                </a:solidFill>
                <a:latin typeface="+mn-lt"/>
              </a:defRPr>
            </a:lvl1pPr>
            <a:lvl2pPr marL="0" indent="0">
              <a:buNone/>
              <a:defRPr/>
            </a:lvl2pPr>
          </a:lstStyle>
          <a:p>
            <a:pPr lvl="0"/>
            <a:r>
              <a:rPr lang="en-US"/>
              <a:t>Click to edit Master text styles</a:t>
            </a:r>
          </a:p>
        </p:txBody>
      </p:sp>
      <p:sp>
        <p:nvSpPr>
          <p:cNvPr id="13" name="Text Placeholder 12">
            <a:extLst>
              <a:ext uri="{FF2B5EF4-FFF2-40B4-BE49-F238E27FC236}">
                <a16:creationId xmlns:a16="http://schemas.microsoft.com/office/drawing/2014/main" id="{E2407C83-F948-D687-213E-CC12FD27FA9E}"/>
              </a:ext>
            </a:extLst>
          </p:cNvPr>
          <p:cNvSpPr>
            <a:spLocks noGrp="1"/>
          </p:cNvSpPr>
          <p:nvPr>
            <p:ph type="body" sz="quarter" idx="16"/>
          </p:nvPr>
        </p:nvSpPr>
        <p:spPr>
          <a:xfrm>
            <a:off x="304800" y="1219200"/>
            <a:ext cx="5638800" cy="4419600"/>
          </a:xfrm>
          <a:prstGeom prst="roundRect">
            <a:avLst>
              <a:gd name="adj" fmla="val 2070"/>
            </a:avLst>
          </a:prstGeom>
          <a:solidFill>
            <a:schemeClr val="accent6"/>
          </a:solidFill>
        </p:spPr>
        <p:txBody>
          <a:bodyPr anchor="ctr" anchorCtr="1"/>
          <a:lstStyle>
            <a:lvl1pPr>
              <a:defRPr sz="3200" b="1">
                <a:solidFill>
                  <a:schemeClr val="bg1"/>
                </a:solidFill>
                <a:latin typeface="+mn-lt"/>
              </a:defRPr>
            </a:lvl1pPr>
            <a:lvl2pPr marL="0" indent="0">
              <a:buNone/>
              <a:defRPr/>
            </a:lvl2pPr>
          </a:lstStyle>
          <a:p>
            <a:pPr lvl="0"/>
            <a:r>
              <a:rPr lang="en-US"/>
              <a:t>Click to edit Master text styles</a:t>
            </a:r>
          </a:p>
        </p:txBody>
      </p:sp>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C77307"/>
                </a:solidFill>
                <a:latin typeface="+mn-lt"/>
              </a:defRPr>
            </a:lvl1pPr>
          </a:lstStyle>
          <a:p>
            <a:endParaRPr lang="en-US"/>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C77307"/>
                </a:solidFill>
                <a:latin typeface="+mn-lt"/>
              </a:rPr>
              <a:pPr algn="r"/>
              <a:t>‹#›</a:t>
            </a:fld>
            <a:endParaRPr lang="en-US" sz="1350">
              <a:solidFill>
                <a:srgbClr val="C77307"/>
              </a:solidFill>
              <a:latin typeface="+mn-lt"/>
            </a:endParaRPr>
          </a:p>
        </p:txBody>
      </p:sp>
      <p:sp>
        <p:nvSpPr>
          <p:cNvPr id="5" name="Text Placeholder 3">
            <a:extLst>
              <a:ext uri="{FF2B5EF4-FFF2-40B4-BE49-F238E27FC236}">
                <a16:creationId xmlns:a16="http://schemas.microsoft.com/office/drawing/2014/main" id="{49AE6B21-F576-FEC1-4079-603B4AB92DEE}"/>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C77307"/>
                </a:solidFill>
                <a:latin typeface="+mn-lt"/>
              </a:defRPr>
            </a:lvl1pPr>
          </a:lstStyle>
          <a:p>
            <a:pPr lvl="0"/>
            <a:r>
              <a:rPr lang="en-US"/>
              <a:t>Subtitle</a:t>
            </a:r>
          </a:p>
        </p:txBody>
      </p:sp>
      <p:sp>
        <p:nvSpPr>
          <p:cNvPr id="7" name="Title 1">
            <a:extLst>
              <a:ext uri="{FF2B5EF4-FFF2-40B4-BE49-F238E27FC236}">
                <a16:creationId xmlns:a16="http://schemas.microsoft.com/office/drawing/2014/main" id="{E74BD708-78CA-BD4B-1F5D-C41DD58C4183}"/>
              </a:ext>
            </a:extLst>
          </p:cNvPr>
          <p:cNvSpPr>
            <a:spLocks noGrp="1"/>
          </p:cNvSpPr>
          <p:nvPr>
            <p:ph type="title"/>
          </p:nvPr>
        </p:nvSpPr>
        <p:spPr>
          <a:xfrm>
            <a:off x="304799" y="248594"/>
            <a:ext cx="11582401" cy="475306"/>
          </a:xfrm>
        </p:spPr>
        <p:txBody>
          <a:bodyPr anchor="t" anchorCtr="0"/>
          <a:lstStyle>
            <a:lvl1pPr>
              <a:defRPr>
                <a:solidFill>
                  <a:srgbClr val="C77307"/>
                </a:solidFill>
              </a:defRPr>
            </a:lvl1pPr>
          </a:lstStyle>
          <a:p>
            <a:r>
              <a:rPr lang="en-US"/>
              <a:t>Click to edit Master title style</a:t>
            </a:r>
          </a:p>
        </p:txBody>
      </p:sp>
      <p:sp>
        <p:nvSpPr>
          <p:cNvPr id="6" name="TextBox 5">
            <a:extLst>
              <a:ext uri="{FF2B5EF4-FFF2-40B4-BE49-F238E27FC236}">
                <a16:creationId xmlns:a16="http://schemas.microsoft.com/office/drawing/2014/main" id="{F8E60B6A-192B-3529-D749-1EF72AE9094E}"/>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C87307"/>
                </a:solidFill>
                <a:latin typeface="+mn-lt"/>
              </a:rPr>
              <a:t>CONFIDENTIAL</a:t>
            </a:r>
          </a:p>
        </p:txBody>
      </p:sp>
    </p:spTree>
    <p:extLst>
      <p:ext uri="{BB962C8B-B14F-4D97-AF65-F5344CB8AC3E}">
        <p14:creationId xmlns:p14="http://schemas.microsoft.com/office/powerpoint/2010/main" val="213296748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2 Takeaways Sustainability">
    <p:bg>
      <p:bgPr>
        <a:solidFill>
          <a:srgbClr val="2B660F"/>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8DBE28"/>
                </a:solidFill>
                <a:latin typeface="+mn-lt"/>
              </a:defRPr>
            </a:lvl1pPr>
          </a:lstStyle>
          <a:p>
            <a:endParaRPr lang="en-US"/>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8DBE28"/>
                </a:solidFill>
                <a:latin typeface="+mn-lt"/>
              </a:rPr>
              <a:pPr algn="r"/>
              <a:t>‹#›</a:t>
            </a:fld>
            <a:endParaRPr lang="en-US" sz="1350">
              <a:solidFill>
                <a:srgbClr val="8DBE28"/>
              </a:solidFill>
              <a:latin typeface="+mn-lt"/>
            </a:endParaRPr>
          </a:p>
        </p:txBody>
      </p:sp>
      <p:sp>
        <p:nvSpPr>
          <p:cNvPr id="5" name="Text Placeholder 3">
            <a:extLst>
              <a:ext uri="{FF2B5EF4-FFF2-40B4-BE49-F238E27FC236}">
                <a16:creationId xmlns:a16="http://schemas.microsoft.com/office/drawing/2014/main" id="{AFCBFFC2-1D04-EF48-A388-95DB2B2160FE}"/>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8DBE28"/>
                </a:solidFill>
                <a:latin typeface="+mn-lt"/>
              </a:defRPr>
            </a:lvl1pPr>
          </a:lstStyle>
          <a:p>
            <a:pPr lvl="0"/>
            <a:r>
              <a:rPr lang="en-US"/>
              <a:t>Subtitle</a:t>
            </a:r>
          </a:p>
        </p:txBody>
      </p:sp>
      <p:sp>
        <p:nvSpPr>
          <p:cNvPr id="7" name="Title 1">
            <a:extLst>
              <a:ext uri="{FF2B5EF4-FFF2-40B4-BE49-F238E27FC236}">
                <a16:creationId xmlns:a16="http://schemas.microsoft.com/office/drawing/2014/main" id="{BB3D484A-938C-B017-C04F-A83D0A578011}"/>
              </a:ext>
            </a:extLst>
          </p:cNvPr>
          <p:cNvSpPr>
            <a:spLocks noGrp="1"/>
          </p:cNvSpPr>
          <p:nvPr>
            <p:ph type="title"/>
          </p:nvPr>
        </p:nvSpPr>
        <p:spPr>
          <a:xfrm>
            <a:off x="304799" y="248594"/>
            <a:ext cx="11582401" cy="475306"/>
          </a:xfrm>
        </p:spPr>
        <p:txBody>
          <a:bodyPr anchor="t" anchorCtr="0"/>
          <a:lstStyle>
            <a:lvl1pPr>
              <a:defRPr>
                <a:solidFill>
                  <a:srgbClr val="8DBE28"/>
                </a:solidFill>
              </a:defRPr>
            </a:lvl1pPr>
          </a:lstStyle>
          <a:p>
            <a:r>
              <a:rPr lang="en-US"/>
              <a:t>Click to edit Master title style</a:t>
            </a:r>
          </a:p>
        </p:txBody>
      </p:sp>
      <p:sp>
        <p:nvSpPr>
          <p:cNvPr id="9" name="Text Placeholder 12">
            <a:extLst>
              <a:ext uri="{FF2B5EF4-FFF2-40B4-BE49-F238E27FC236}">
                <a16:creationId xmlns:a16="http://schemas.microsoft.com/office/drawing/2014/main" id="{49819057-E5D7-F5B5-80B8-9D7ACF1BA54B}"/>
              </a:ext>
            </a:extLst>
          </p:cNvPr>
          <p:cNvSpPr>
            <a:spLocks noGrp="1"/>
          </p:cNvSpPr>
          <p:nvPr>
            <p:ph type="body" sz="quarter" idx="18"/>
          </p:nvPr>
        </p:nvSpPr>
        <p:spPr>
          <a:xfrm>
            <a:off x="6242613" y="1219200"/>
            <a:ext cx="5638800" cy="4419600"/>
          </a:xfrm>
          <a:prstGeom prst="roundRect">
            <a:avLst>
              <a:gd name="adj" fmla="val 2070"/>
            </a:avLst>
          </a:prstGeom>
          <a:solidFill>
            <a:srgbClr val="5D910D"/>
          </a:solidFill>
        </p:spPr>
        <p:txBody>
          <a:bodyPr anchor="ctr" anchorCtr="1"/>
          <a:lstStyle>
            <a:lvl1pPr>
              <a:defRPr sz="3200" b="1">
                <a:solidFill>
                  <a:schemeClr val="bg1"/>
                </a:solidFill>
                <a:latin typeface="+mn-lt"/>
              </a:defRPr>
            </a:lvl1pPr>
            <a:lvl2pPr marL="0" indent="0">
              <a:buNone/>
              <a:defRPr/>
            </a:lvl2pPr>
          </a:lstStyle>
          <a:p>
            <a:pPr lvl="0"/>
            <a:r>
              <a:rPr lang="en-US"/>
              <a:t>Click to edit Master text styles</a:t>
            </a:r>
          </a:p>
        </p:txBody>
      </p:sp>
      <p:sp>
        <p:nvSpPr>
          <p:cNvPr id="10" name="Text Placeholder 12">
            <a:extLst>
              <a:ext uri="{FF2B5EF4-FFF2-40B4-BE49-F238E27FC236}">
                <a16:creationId xmlns:a16="http://schemas.microsoft.com/office/drawing/2014/main" id="{CD7C8C64-7DA7-695D-77FD-154A303646C0}"/>
              </a:ext>
            </a:extLst>
          </p:cNvPr>
          <p:cNvSpPr>
            <a:spLocks noGrp="1"/>
          </p:cNvSpPr>
          <p:nvPr>
            <p:ph type="body" sz="quarter" idx="16"/>
          </p:nvPr>
        </p:nvSpPr>
        <p:spPr>
          <a:xfrm>
            <a:off x="304800" y="1219200"/>
            <a:ext cx="5638800" cy="4419600"/>
          </a:xfrm>
          <a:prstGeom prst="roundRect">
            <a:avLst>
              <a:gd name="adj" fmla="val 2070"/>
            </a:avLst>
          </a:prstGeom>
          <a:solidFill>
            <a:srgbClr val="5D910D"/>
          </a:solidFill>
        </p:spPr>
        <p:txBody>
          <a:bodyPr anchor="ctr" anchorCtr="1"/>
          <a:lstStyle>
            <a:lvl1pPr>
              <a:defRPr sz="3200" b="1">
                <a:solidFill>
                  <a:schemeClr val="bg1"/>
                </a:solidFill>
                <a:latin typeface="+mn-lt"/>
              </a:defRPr>
            </a:lvl1pPr>
            <a:lvl2pPr marL="0" indent="0">
              <a:buNone/>
              <a:defRPr/>
            </a:lvl2pPr>
          </a:lstStyle>
          <a:p>
            <a:pPr lvl="0"/>
            <a:r>
              <a:rPr lang="en-US"/>
              <a:t>Click to edit Master text styles</a:t>
            </a:r>
          </a:p>
        </p:txBody>
      </p:sp>
      <p:sp>
        <p:nvSpPr>
          <p:cNvPr id="6" name="TextBox 5">
            <a:extLst>
              <a:ext uri="{FF2B5EF4-FFF2-40B4-BE49-F238E27FC236}">
                <a16:creationId xmlns:a16="http://schemas.microsoft.com/office/drawing/2014/main" id="{00528AFB-3CA6-BE65-81A7-B0D1C0919380}"/>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8DBF28"/>
                </a:solidFill>
                <a:latin typeface="+mn-lt"/>
              </a:rPr>
              <a:t>CONFIDENTIAL</a:t>
            </a:r>
          </a:p>
        </p:txBody>
      </p:sp>
    </p:spTree>
    <p:extLst>
      <p:ext uri="{BB962C8B-B14F-4D97-AF65-F5344CB8AC3E}">
        <p14:creationId xmlns:p14="http://schemas.microsoft.com/office/powerpoint/2010/main" val="251600855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_3 Takeaways Drink">
    <p:bg>
      <p:bgPr>
        <a:solidFill>
          <a:srgbClr val="F7F5F3"/>
        </a:solidFill>
        <a:effectLst/>
      </p:bgPr>
    </p:bg>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E2407C83-F948-D687-213E-CC12FD27FA9E}"/>
              </a:ext>
            </a:extLst>
          </p:cNvPr>
          <p:cNvSpPr>
            <a:spLocks noGrp="1"/>
          </p:cNvSpPr>
          <p:nvPr>
            <p:ph type="body" sz="quarter" idx="16"/>
          </p:nvPr>
        </p:nvSpPr>
        <p:spPr>
          <a:xfrm>
            <a:off x="304800" y="1219200"/>
            <a:ext cx="3657595" cy="4419600"/>
          </a:xfrm>
          <a:prstGeom prst="roundRect">
            <a:avLst>
              <a:gd name="adj" fmla="val 2643"/>
            </a:avLst>
          </a:prstGeom>
          <a:solidFill>
            <a:schemeClr val="accent6"/>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2B660F"/>
                </a:solidFill>
                <a:latin typeface="+mn-lt"/>
              </a:defRPr>
            </a:lvl1pPr>
          </a:lstStyle>
          <a:p>
            <a:endParaRPr lang="en-US"/>
          </a:p>
        </p:txBody>
      </p:sp>
      <p:sp>
        <p:nvSpPr>
          <p:cNvPr id="5" name="Text Placeholder 3">
            <a:extLst>
              <a:ext uri="{FF2B5EF4-FFF2-40B4-BE49-F238E27FC236}">
                <a16:creationId xmlns:a16="http://schemas.microsoft.com/office/drawing/2014/main" id="{0AFD69A1-B956-94DD-F040-BB70AF15994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7" name="Title 1">
            <a:extLst>
              <a:ext uri="{FF2B5EF4-FFF2-40B4-BE49-F238E27FC236}">
                <a16:creationId xmlns:a16="http://schemas.microsoft.com/office/drawing/2014/main" id="{C335125E-6F07-0923-0A24-149A306C0764}"/>
              </a:ext>
            </a:extLst>
          </p:cNvPr>
          <p:cNvSpPr>
            <a:spLocks noGrp="1"/>
          </p:cNvSpPr>
          <p:nvPr>
            <p:ph type="title"/>
          </p:nvPr>
        </p:nvSpPr>
        <p:spPr>
          <a:xfrm>
            <a:off x="304799" y="248594"/>
            <a:ext cx="11582401" cy="475306"/>
          </a:xfrm>
        </p:spPr>
        <p:txBody>
          <a:bodyPr anchor="t" anchorCtr="0"/>
          <a:lstStyle>
            <a:lvl1pPr>
              <a:defRPr>
                <a:solidFill>
                  <a:srgbClr val="5D910D"/>
                </a:solidFill>
              </a:defRPr>
            </a:lvl1pPr>
          </a:lstStyle>
          <a:p>
            <a:r>
              <a:rPr lang="en-US"/>
              <a:t>Click to edit Master title style</a:t>
            </a:r>
          </a:p>
        </p:txBody>
      </p:sp>
      <p:sp>
        <p:nvSpPr>
          <p:cNvPr id="14" name="Text Placeholder 12">
            <a:extLst>
              <a:ext uri="{FF2B5EF4-FFF2-40B4-BE49-F238E27FC236}">
                <a16:creationId xmlns:a16="http://schemas.microsoft.com/office/drawing/2014/main" id="{950AA3F9-21A5-E27D-8950-EB829485AA0A}"/>
              </a:ext>
            </a:extLst>
          </p:cNvPr>
          <p:cNvSpPr>
            <a:spLocks noGrp="1"/>
          </p:cNvSpPr>
          <p:nvPr>
            <p:ph type="body" sz="quarter" idx="19"/>
          </p:nvPr>
        </p:nvSpPr>
        <p:spPr>
          <a:xfrm>
            <a:off x="4267202" y="1219200"/>
            <a:ext cx="3657595" cy="4419600"/>
          </a:xfrm>
          <a:prstGeom prst="roundRect">
            <a:avLst>
              <a:gd name="adj" fmla="val 2643"/>
            </a:avLst>
          </a:prstGeom>
          <a:solidFill>
            <a:srgbClr val="3680CE"/>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15" name="Text Placeholder 12">
            <a:extLst>
              <a:ext uri="{FF2B5EF4-FFF2-40B4-BE49-F238E27FC236}">
                <a16:creationId xmlns:a16="http://schemas.microsoft.com/office/drawing/2014/main" id="{99C0A931-72BC-0356-B06E-B975330614DF}"/>
              </a:ext>
            </a:extLst>
          </p:cNvPr>
          <p:cNvSpPr>
            <a:spLocks noGrp="1"/>
          </p:cNvSpPr>
          <p:nvPr>
            <p:ph type="body" sz="quarter" idx="20"/>
          </p:nvPr>
        </p:nvSpPr>
        <p:spPr>
          <a:xfrm>
            <a:off x="8229603" y="1219200"/>
            <a:ext cx="3657595" cy="4419600"/>
          </a:xfrm>
          <a:prstGeom prst="roundRect">
            <a:avLst>
              <a:gd name="adj" fmla="val 2643"/>
            </a:avLst>
          </a:prstGeom>
          <a:solidFill>
            <a:srgbClr val="5D910D"/>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Tree>
    <p:extLst>
      <p:ext uri="{BB962C8B-B14F-4D97-AF65-F5344CB8AC3E}">
        <p14:creationId xmlns:p14="http://schemas.microsoft.com/office/powerpoint/2010/main" val="172799464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2_3 Takeaways Drink">
    <p:bg>
      <p:bgPr>
        <a:solidFill>
          <a:srgbClr val="145798"/>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71A9E3"/>
                </a:solidFill>
                <a:latin typeface="+mn-lt"/>
              </a:defRPr>
            </a:lvl1pPr>
          </a:lstStyle>
          <a:p>
            <a:endParaRPr lang="en-US"/>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71A9E3"/>
                </a:solidFill>
                <a:latin typeface="+mn-lt"/>
              </a:rPr>
              <a:pPr algn="r"/>
              <a:t>‹#›</a:t>
            </a:fld>
            <a:endParaRPr lang="en-US" sz="1350">
              <a:solidFill>
                <a:srgbClr val="71A9E3"/>
              </a:solidFill>
              <a:latin typeface="+mn-lt"/>
            </a:endParaRPr>
          </a:p>
        </p:txBody>
      </p:sp>
      <p:sp>
        <p:nvSpPr>
          <p:cNvPr id="5" name="Text Placeholder 3">
            <a:extLst>
              <a:ext uri="{FF2B5EF4-FFF2-40B4-BE49-F238E27FC236}">
                <a16:creationId xmlns:a16="http://schemas.microsoft.com/office/drawing/2014/main" id="{0AFD69A1-B956-94DD-F040-BB70AF15994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71A9E3"/>
                </a:solidFill>
                <a:latin typeface="+mn-lt"/>
              </a:defRPr>
            </a:lvl1pPr>
          </a:lstStyle>
          <a:p>
            <a:pPr lvl="0"/>
            <a:r>
              <a:rPr lang="en-US"/>
              <a:t>Subtitle</a:t>
            </a:r>
          </a:p>
        </p:txBody>
      </p:sp>
      <p:sp>
        <p:nvSpPr>
          <p:cNvPr id="7" name="Title 1">
            <a:extLst>
              <a:ext uri="{FF2B5EF4-FFF2-40B4-BE49-F238E27FC236}">
                <a16:creationId xmlns:a16="http://schemas.microsoft.com/office/drawing/2014/main" id="{C335125E-6F07-0923-0A24-149A306C0764}"/>
              </a:ext>
            </a:extLst>
          </p:cNvPr>
          <p:cNvSpPr>
            <a:spLocks noGrp="1"/>
          </p:cNvSpPr>
          <p:nvPr>
            <p:ph type="title"/>
          </p:nvPr>
        </p:nvSpPr>
        <p:spPr>
          <a:xfrm>
            <a:off x="304799" y="248594"/>
            <a:ext cx="11582401" cy="475306"/>
          </a:xfrm>
        </p:spPr>
        <p:txBody>
          <a:bodyPr anchor="t" anchorCtr="0"/>
          <a:lstStyle>
            <a:lvl1pPr>
              <a:defRPr>
                <a:solidFill>
                  <a:srgbClr val="71A9E3"/>
                </a:solidFill>
              </a:defRPr>
            </a:lvl1pPr>
          </a:lstStyle>
          <a:p>
            <a:r>
              <a:rPr lang="en-US"/>
              <a:t>Click to edit Master title style</a:t>
            </a:r>
          </a:p>
        </p:txBody>
      </p:sp>
      <p:sp>
        <p:nvSpPr>
          <p:cNvPr id="6" name="Text Placeholder 12">
            <a:extLst>
              <a:ext uri="{FF2B5EF4-FFF2-40B4-BE49-F238E27FC236}">
                <a16:creationId xmlns:a16="http://schemas.microsoft.com/office/drawing/2014/main" id="{6EB00219-BEBD-5C89-B7A2-8BF2924CA03F}"/>
              </a:ext>
            </a:extLst>
          </p:cNvPr>
          <p:cNvSpPr>
            <a:spLocks noGrp="1"/>
          </p:cNvSpPr>
          <p:nvPr>
            <p:ph type="body" sz="quarter" idx="16"/>
          </p:nvPr>
        </p:nvSpPr>
        <p:spPr>
          <a:xfrm>
            <a:off x="304800" y="1219200"/>
            <a:ext cx="3657595" cy="4419600"/>
          </a:xfrm>
          <a:prstGeom prst="roundRect">
            <a:avLst>
              <a:gd name="adj" fmla="val 2643"/>
            </a:avLst>
          </a:prstGeom>
          <a:solidFill>
            <a:srgbClr val="3680CE"/>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8" name="Text Placeholder 12">
            <a:extLst>
              <a:ext uri="{FF2B5EF4-FFF2-40B4-BE49-F238E27FC236}">
                <a16:creationId xmlns:a16="http://schemas.microsoft.com/office/drawing/2014/main" id="{24670910-9A81-2D2D-9703-E4C8215326B9}"/>
              </a:ext>
            </a:extLst>
          </p:cNvPr>
          <p:cNvSpPr>
            <a:spLocks noGrp="1"/>
          </p:cNvSpPr>
          <p:nvPr>
            <p:ph type="body" sz="quarter" idx="19"/>
          </p:nvPr>
        </p:nvSpPr>
        <p:spPr>
          <a:xfrm>
            <a:off x="4267202" y="1219200"/>
            <a:ext cx="3657595" cy="4419600"/>
          </a:xfrm>
          <a:prstGeom prst="roundRect">
            <a:avLst>
              <a:gd name="adj" fmla="val 2643"/>
            </a:avLst>
          </a:prstGeom>
          <a:solidFill>
            <a:srgbClr val="3680CE"/>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9" name="Text Placeholder 12">
            <a:extLst>
              <a:ext uri="{FF2B5EF4-FFF2-40B4-BE49-F238E27FC236}">
                <a16:creationId xmlns:a16="http://schemas.microsoft.com/office/drawing/2014/main" id="{25B92538-B221-62A4-867D-B0ABFAAFF5F8}"/>
              </a:ext>
            </a:extLst>
          </p:cNvPr>
          <p:cNvSpPr>
            <a:spLocks noGrp="1"/>
          </p:cNvSpPr>
          <p:nvPr>
            <p:ph type="body" sz="quarter" idx="20"/>
          </p:nvPr>
        </p:nvSpPr>
        <p:spPr>
          <a:xfrm>
            <a:off x="8229603" y="1219200"/>
            <a:ext cx="3657595" cy="4419600"/>
          </a:xfrm>
          <a:prstGeom prst="roundRect">
            <a:avLst>
              <a:gd name="adj" fmla="val 2643"/>
            </a:avLst>
          </a:prstGeom>
          <a:solidFill>
            <a:srgbClr val="3680CE"/>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10" name="TextBox 9">
            <a:extLst>
              <a:ext uri="{FF2B5EF4-FFF2-40B4-BE49-F238E27FC236}">
                <a16:creationId xmlns:a16="http://schemas.microsoft.com/office/drawing/2014/main" id="{CD52EE75-7A55-5193-C356-31AD2386985E}"/>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71A8E3"/>
                </a:solidFill>
                <a:latin typeface="+mn-lt"/>
              </a:rPr>
              <a:t>CONFIDENTIAL</a:t>
            </a:r>
          </a:p>
        </p:txBody>
      </p:sp>
    </p:spTree>
    <p:extLst>
      <p:ext uri="{BB962C8B-B14F-4D97-AF65-F5344CB8AC3E}">
        <p14:creationId xmlns:p14="http://schemas.microsoft.com/office/powerpoint/2010/main" val="101955218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_3 Takeaways Food">
    <p:bg>
      <p:bgPr>
        <a:solidFill>
          <a:srgbClr val="FACB5B"/>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C77307"/>
                </a:solidFill>
                <a:latin typeface="+mn-lt"/>
              </a:defRPr>
            </a:lvl1pPr>
          </a:lstStyle>
          <a:p>
            <a:endParaRPr lang="en-US"/>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C77307"/>
                </a:solidFill>
                <a:latin typeface="+mn-lt"/>
              </a:rPr>
              <a:pPr algn="r"/>
              <a:t>‹#›</a:t>
            </a:fld>
            <a:endParaRPr lang="en-US" sz="1350">
              <a:solidFill>
                <a:srgbClr val="C77307"/>
              </a:solidFill>
              <a:latin typeface="+mn-lt"/>
            </a:endParaRPr>
          </a:p>
        </p:txBody>
      </p:sp>
      <p:sp>
        <p:nvSpPr>
          <p:cNvPr id="5" name="Text Placeholder 3">
            <a:extLst>
              <a:ext uri="{FF2B5EF4-FFF2-40B4-BE49-F238E27FC236}">
                <a16:creationId xmlns:a16="http://schemas.microsoft.com/office/drawing/2014/main" id="{AA9D29EE-A3C0-3200-A5BC-DB78A9C5B04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C77307"/>
                </a:solidFill>
                <a:latin typeface="+mn-lt"/>
              </a:defRPr>
            </a:lvl1pPr>
          </a:lstStyle>
          <a:p>
            <a:pPr lvl="0"/>
            <a:r>
              <a:rPr lang="en-US"/>
              <a:t>Subtitle</a:t>
            </a:r>
          </a:p>
        </p:txBody>
      </p:sp>
      <p:sp>
        <p:nvSpPr>
          <p:cNvPr id="7" name="Title 1">
            <a:extLst>
              <a:ext uri="{FF2B5EF4-FFF2-40B4-BE49-F238E27FC236}">
                <a16:creationId xmlns:a16="http://schemas.microsoft.com/office/drawing/2014/main" id="{314A8199-D7C3-8C1A-9917-6F4FFF77CC32}"/>
              </a:ext>
            </a:extLst>
          </p:cNvPr>
          <p:cNvSpPr>
            <a:spLocks noGrp="1"/>
          </p:cNvSpPr>
          <p:nvPr>
            <p:ph type="title"/>
          </p:nvPr>
        </p:nvSpPr>
        <p:spPr>
          <a:xfrm>
            <a:off x="304799" y="248594"/>
            <a:ext cx="11582401" cy="475306"/>
          </a:xfrm>
        </p:spPr>
        <p:txBody>
          <a:bodyPr anchor="t" anchorCtr="0"/>
          <a:lstStyle>
            <a:lvl1pPr>
              <a:defRPr>
                <a:solidFill>
                  <a:srgbClr val="C77307"/>
                </a:solidFill>
              </a:defRPr>
            </a:lvl1pPr>
          </a:lstStyle>
          <a:p>
            <a:r>
              <a:rPr lang="en-US"/>
              <a:t>Click to edit Master title style</a:t>
            </a:r>
          </a:p>
        </p:txBody>
      </p:sp>
      <p:sp>
        <p:nvSpPr>
          <p:cNvPr id="6" name="Text Placeholder 12">
            <a:extLst>
              <a:ext uri="{FF2B5EF4-FFF2-40B4-BE49-F238E27FC236}">
                <a16:creationId xmlns:a16="http://schemas.microsoft.com/office/drawing/2014/main" id="{36CBAC9C-3270-8C3D-55F7-B20DEA5AB35F}"/>
              </a:ext>
            </a:extLst>
          </p:cNvPr>
          <p:cNvSpPr>
            <a:spLocks noGrp="1"/>
          </p:cNvSpPr>
          <p:nvPr>
            <p:ph type="body" sz="quarter" idx="16"/>
          </p:nvPr>
        </p:nvSpPr>
        <p:spPr>
          <a:xfrm>
            <a:off x="304800" y="1219200"/>
            <a:ext cx="3657595" cy="4419600"/>
          </a:xfrm>
          <a:prstGeom prst="roundRect">
            <a:avLst>
              <a:gd name="adj" fmla="val 2643"/>
            </a:avLst>
          </a:prstGeom>
          <a:solidFill>
            <a:schemeClr val="accent6"/>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8" name="Text Placeholder 12">
            <a:extLst>
              <a:ext uri="{FF2B5EF4-FFF2-40B4-BE49-F238E27FC236}">
                <a16:creationId xmlns:a16="http://schemas.microsoft.com/office/drawing/2014/main" id="{345DEAD8-0715-5FF7-F4B8-BBD1F23C74B1}"/>
              </a:ext>
            </a:extLst>
          </p:cNvPr>
          <p:cNvSpPr>
            <a:spLocks noGrp="1"/>
          </p:cNvSpPr>
          <p:nvPr>
            <p:ph type="body" sz="quarter" idx="19"/>
          </p:nvPr>
        </p:nvSpPr>
        <p:spPr>
          <a:xfrm>
            <a:off x="4267202" y="1219200"/>
            <a:ext cx="3657595" cy="4419600"/>
          </a:xfrm>
          <a:prstGeom prst="roundRect">
            <a:avLst>
              <a:gd name="adj" fmla="val 2643"/>
            </a:avLst>
          </a:prstGeom>
          <a:solidFill>
            <a:schemeClr val="accent6"/>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9" name="Text Placeholder 12">
            <a:extLst>
              <a:ext uri="{FF2B5EF4-FFF2-40B4-BE49-F238E27FC236}">
                <a16:creationId xmlns:a16="http://schemas.microsoft.com/office/drawing/2014/main" id="{2D7025DC-7B04-F2E8-D156-8564266B8BA4}"/>
              </a:ext>
            </a:extLst>
          </p:cNvPr>
          <p:cNvSpPr>
            <a:spLocks noGrp="1"/>
          </p:cNvSpPr>
          <p:nvPr>
            <p:ph type="body" sz="quarter" idx="20"/>
          </p:nvPr>
        </p:nvSpPr>
        <p:spPr>
          <a:xfrm>
            <a:off x="8229603" y="1219200"/>
            <a:ext cx="3657595" cy="4419600"/>
          </a:xfrm>
          <a:prstGeom prst="roundRect">
            <a:avLst>
              <a:gd name="adj" fmla="val 2643"/>
            </a:avLst>
          </a:prstGeom>
          <a:solidFill>
            <a:schemeClr val="accent6"/>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10" name="TextBox 9">
            <a:extLst>
              <a:ext uri="{FF2B5EF4-FFF2-40B4-BE49-F238E27FC236}">
                <a16:creationId xmlns:a16="http://schemas.microsoft.com/office/drawing/2014/main" id="{4AD77FFD-F9B9-3CCA-A145-F23B5D2C2FAC}"/>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C87307"/>
                </a:solidFill>
                <a:latin typeface="+mn-lt"/>
              </a:rPr>
              <a:t>CONFIDENTIAL</a:t>
            </a:r>
          </a:p>
        </p:txBody>
      </p:sp>
    </p:spTree>
    <p:extLst>
      <p:ext uri="{BB962C8B-B14F-4D97-AF65-F5344CB8AC3E}">
        <p14:creationId xmlns:p14="http://schemas.microsoft.com/office/powerpoint/2010/main" val="109312986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_3 Takeaways Sustainability">
    <p:bg>
      <p:bgPr>
        <a:solidFill>
          <a:srgbClr val="2B660F"/>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8DBE28"/>
                </a:solidFill>
                <a:latin typeface="+mn-lt"/>
              </a:defRPr>
            </a:lvl1pPr>
          </a:lstStyle>
          <a:p>
            <a:endParaRPr lang="en-US"/>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8DBE28"/>
                </a:solidFill>
                <a:latin typeface="+mn-lt"/>
              </a:rPr>
              <a:pPr algn="r"/>
              <a:t>‹#›</a:t>
            </a:fld>
            <a:endParaRPr lang="en-US" sz="1350">
              <a:solidFill>
                <a:srgbClr val="8DBE28"/>
              </a:solidFill>
              <a:latin typeface="+mn-lt"/>
            </a:endParaRPr>
          </a:p>
        </p:txBody>
      </p:sp>
      <p:sp>
        <p:nvSpPr>
          <p:cNvPr id="5" name="Text Placeholder 3">
            <a:extLst>
              <a:ext uri="{FF2B5EF4-FFF2-40B4-BE49-F238E27FC236}">
                <a16:creationId xmlns:a16="http://schemas.microsoft.com/office/drawing/2014/main" id="{4BDB4D7A-57BB-0E11-FC7F-92013C566FB6}"/>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8DBE28"/>
                </a:solidFill>
                <a:latin typeface="+mn-lt"/>
              </a:defRPr>
            </a:lvl1pPr>
          </a:lstStyle>
          <a:p>
            <a:pPr lvl="0"/>
            <a:r>
              <a:rPr lang="en-US"/>
              <a:t>Subtitle</a:t>
            </a:r>
          </a:p>
        </p:txBody>
      </p:sp>
      <p:sp>
        <p:nvSpPr>
          <p:cNvPr id="7" name="Title 1">
            <a:extLst>
              <a:ext uri="{FF2B5EF4-FFF2-40B4-BE49-F238E27FC236}">
                <a16:creationId xmlns:a16="http://schemas.microsoft.com/office/drawing/2014/main" id="{A931805B-212C-F549-0DAA-2648C21BD49C}"/>
              </a:ext>
            </a:extLst>
          </p:cNvPr>
          <p:cNvSpPr>
            <a:spLocks noGrp="1"/>
          </p:cNvSpPr>
          <p:nvPr>
            <p:ph type="title"/>
          </p:nvPr>
        </p:nvSpPr>
        <p:spPr>
          <a:xfrm>
            <a:off x="304799" y="248594"/>
            <a:ext cx="11582401" cy="475306"/>
          </a:xfrm>
        </p:spPr>
        <p:txBody>
          <a:bodyPr anchor="t" anchorCtr="0"/>
          <a:lstStyle>
            <a:lvl1pPr>
              <a:defRPr>
                <a:solidFill>
                  <a:srgbClr val="8DBE28"/>
                </a:solidFill>
              </a:defRPr>
            </a:lvl1pPr>
          </a:lstStyle>
          <a:p>
            <a:r>
              <a:rPr lang="en-US"/>
              <a:t>Click to edit Master title style</a:t>
            </a:r>
          </a:p>
        </p:txBody>
      </p:sp>
      <p:sp>
        <p:nvSpPr>
          <p:cNvPr id="6" name="Text Placeholder 12">
            <a:extLst>
              <a:ext uri="{FF2B5EF4-FFF2-40B4-BE49-F238E27FC236}">
                <a16:creationId xmlns:a16="http://schemas.microsoft.com/office/drawing/2014/main" id="{A81A6BC9-BF07-A15D-90CE-D757CA4F2A18}"/>
              </a:ext>
            </a:extLst>
          </p:cNvPr>
          <p:cNvSpPr>
            <a:spLocks noGrp="1"/>
          </p:cNvSpPr>
          <p:nvPr>
            <p:ph type="body" sz="quarter" idx="16"/>
          </p:nvPr>
        </p:nvSpPr>
        <p:spPr>
          <a:xfrm>
            <a:off x="304800" y="1219200"/>
            <a:ext cx="3657595" cy="4419600"/>
          </a:xfrm>
          <a:prstGeom prst="roundRect">
            <a:avLst>
              <a:gd name="adj" fmla="val 2643"/>
            </a:avLst>
          </a:prstGeom>
          <a:solidFill>
            <a:srgbClr val="5D910D"/>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8" name="Text Placeholder 12">
            <a:extLst>
              <a:ext uri="{FF2B5EF4-FFF2-40B4-BE49-F238E27FC236}">
                <a16:creationId xmlns:a16="http://schemas.microsoft.com/office/drawing/2014/main" id="{A223603F-1687-4839-9217-168184E33EC4}"/>
              </a:ext>
            </a:extLst>
          </p:cNvPr>
          <p:cNvSpPr>
            <a:spLocks noGrp="1"/>
          </p:cNvSpPr>
          <p:nvPr>
            <p:ph type="body" sz="quarter" idx="19"/>
          </p:nvPr>
        </p:nvSpPr>
        <p:spPr>
          <a:xfrm>
            <a:off x="4267202" y="1219200"/>
            <a:ext cx="3657595" cy="4419600"/>
          </a:xfrm>
          <a:prstGeom prst="roundRect">
            <a:avLst>
              <a:gd name="adj" fmla="val 2643"/>
            </a:avLst>
          </a:prstGeom>
          <a:solidFill>
            <a:srgbClr val="5D910D"/>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9" name="Text Placeholder 12">
            <a:extLst>
              <a:ext uri="{FF2B5EF4-FFF2-40B4-BE49-F238E27FC236}">
                <a16:creationId xmlns:a16="http://schemas.microsoft.com/office/drawing/2014/main" id="{4DDEBC29-7846-F426-C9E4-2F047B858498}"/>
              </a:ext>
            </a:extLst>
          </p:cNvPr>
          <p:cNvSpPr>
            <a:spLocks noGrp="1"/>
          </p:cNvSpPr>
          <p:nvPr>
            <p:ph type="body" sz="quarter" idx="20"/>
          </p:nvPr>
        </p:nvSpPr>
        <p:spPr>
          <a:xfrm>
            <a:off x="8229603" y="1219200"/>
            <a:ext cx="3657595" cy="4419600"/>
          </a:xfrm>
          <a:prstGeom prst="roundRect">
            <a:avLst>
              <a:gd name="adj" fmla="val 2643"/>
            </a:avLst>
          </a:prstGeom>
          <a:solidFill>
            <a:srgbClr val="5D910D"/>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10" name="TextBox 9">
            <a:extLst>
              <a:ext uri="{FF2B5EF4-FFF2-40B4-BE49-F238E27FC236}">
                <a16:creationId xmlns:a16="http://schemas.microsoft.com/office/drawing/2014/main" id="{14DF73C0-7D1E-F8EF-D558-C4C0DDD9D397}"/>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8DBF28"/>
                </a:solidFill>
                <a:latin typeface="+mn-lt"/>
              </a:rPr>
              <a:t>CONFIDENTIAL</a:t>
            </a:r>
          </a:p>
        </p:txBody>
      </p:sp>
    </p:spTree>
    <p:extLst>
      <p:ext uri="{BB962C8B-B14F-4D97-AF65-F5344CB8AC3E}">
        <p14:creationId xmlns:p14="http://schemas.microsoft.com/office/powerpoint/2010/main" val="77223499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Statement-Drink">
    <p:bg>
      <p:bgPr>
        <a:solidFill>
          <a:srgbClr val="145798"/>
        </a:solidFill>
        <a:effectLst/>
      </p:bgPr>
    </p:bg>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D77DB0AB-4EF4-F746-7298-F6C3E404002A}"/>
              </a:ext>
            </a:extLst>
          </p:cNvPr>
          <p:cNvSpPr/>
          <p:nvPr userDrawn="1"/>
        </p:nvSpPr>
        <p:spPr>
          <a:xfrm>
            <a:off x="304800" y="304796"/>
            <a:ext cx="11582398" cy="5829304"/>
          </a:xfrm>
          <a:prstGeom prst="roundRect">
            <a:avLst>
              <a:gd name="adj" fmla="val 2174"/>
            </a:avLst>
          </a:prstGeom>
          <a:solidFill>
            <a:srgbClr val="3680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71A9E3"/>
                </a:solidFill>
                <a:latin typeface="+mn-lt"/>
              </a:rPr>
              <a:pPr algn="r"/>
              <a:t>‹#›</a:t>
            </a:fld>
            <a:endParaRPr lang="en-US" sz="1350">
              <a:solidFill>
                <a:srgbClr val="71A9E3"/>
              </a:solidFill>
              <a:latin typeface="+mn-lt"/>
            </a:endParaRPr>
          </a:p>
        </p:txBody>
      </p:sp>
      <p:sp>
        <p:nvSpPr>
          <p:cNvPr id="11" name="Text Placeholder 10">
            <a:extLst>
              <a:ext uri="{FF2B5EF4-FFF2-40B4-BE49-F238E27FC236}">
                <a16:creationId xmlns:a16="http://schemas.microsoft.com/office/drawing/2014/main" id="{180883ED-E020-7474-C5C0-6DA89FE0EA41}"/>
              </a:ext>
            </a:extLst>
          </p:cNvPr>
          <p:cNvSpPr>
            <a:spLocks noGrp="1"/>
          </p:cNvSpPr>
          <p:nvPr>
            <p:ph type="body" sz="quarter" idx="10"/>
          </p:nvPr>
        </p:nvSpPr>
        <p:spPr>
          <a:xfrm>
            <a:off x="609600" y="1354191"/>
            <a:ext cx="10983310" cy="605987"/>
          </a:xfrm>
        </p:spPr>
        <p:txBody>
          <a:bodyPr anchor="b" anchorCtr="0"/>
          <a:lstStyle>
            <a:lvl1pPr algn="ctr">
              <a:defRPr b="1">
                <a:solidFill>
                  <a:schemeClr val="bg1"/>
                </a:solidFill>
                <a:latin typeface="+mn-lt"/>
              </a:defRPr>
            </a:lvl1pPr>
            <a:lvl2pPr marL="0" indent="0">
              <a:buNone/>
              <a:defRPr/>
            </a:lvl2pPr>
          </a:lstStyle>
          <a:p>
            <a:pPr lvl="0"/>
            <a:r>
              <a:rPr lang="en-US"/>
              <a:t>Click to edit Master text styles</a:t>
            </a:r>
          </a:p>
        </p:txBody>
      </p:sp>
      <p:sp>
        <p:nvSpPr>
          <p:cNvPr id="15" name="Text Placeholder 14">
            <a:extLst>
              <a:ext uri="{FF2B5EF4-FFF2-40B4-BE49-F238E27FC236}">
                <a16:creationId xmlns:a16="http://schemas.microsoft.com/office/drawing/2014/main" id="{FADD84B5-407E-897A-8FE5-291758A33F13}"/>
              </a:ext>
            </a:extLst>
          </p:cNvPr>
          <p:cNvSpPr>
            <a:spLocks noGrp="1"/>
          </p:cNvSpPr>
          <p:nvPr>
            <p:ph type="body" sz="quarter" idx="11"/>
          </p:nvPr>
        </p:nvSpPr>
        <p:spPr>
          <a:xfrm>
            <a:off x="609600" y="2112579"/>
            <a:ext cx="10983913" cy="3148396"/>
          </a:xfrm>
        </p:spPr>
        <p:txBody>
          <a:bodyPr/>
          <a:lstStyle>
            <a:lvl1pPr algn="ctr">
              <a:lnSpc>
                <a:spcPts val="4000"/>
              </a:lnSpc>
              <a:defRPr lang="en-US" sz="3200" b="1" i="0" kern="1200" dirty="0" smtClean="0">
                <a:solidFill>
                  <a:schemeClr val="bg1"/>
                </a:solidFill>
                <a:latin typeface="+mn-lt"/>
                <a:ea typeface="+mn-ea"/>
                <a:cs typeface="Arial" panose="020B0604020202020204" pitchFamily="34" charset="0"/>
              </a:defRPr>
            </a:lvl1pPr>
            <a:lvl2pPr marL="0" indent="0">
              <a:buNone/>
              <a:defRPr/>
            </a:lvl2pPr>
          </a:lstStyle>
          <a:p>
            <a:pPr lvl="0"/>
            <a:r>
              <a:rPr lang="en-US"/>
              <a:t>Click to edit Master text styles</a:t>
            </a:r>
          </a:p>
        </p:txBody>
      </p:sp>
      <p:sp>
        <p:nvSpPr>
          <p:cNvPr id="3" name="TextBox 2">
            <a:extLst>
              <a:ext uri="{FF2B5EF4-FFF2-40B4-BE49-F238E27FC236}">
                <a16:creationId xmlns:a16="http://schemas.microsoft.com/office/drawing/2014/main" id="{F7FD43D8-0728-76B9-5BEC-721CBA413DBC}"/>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71A8E3"/>
                </a:solidFill>
                <a:latin typeface="+mn-lt"/>
              </a:rPr>
              <a:t>CONFIDENTIAL</a:t>
            </a:r>
          </a:p>
        </p:txBody>
      </p:sp>
    </p:spTree>
    <p:extLst>
      <p:ext uri="{BB962C8B-B14F-4D97-AF65-F5344CB8AC3E}">
        <p14:creationId xmlns:p14="http://schemas.microsoft.com/office/powerpoint/2010/main" val="414845046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_Statement-Food">
    <p:bg>
      <p:bgPr>
        <a:solidFill>
          <a:srgbClr val="FACB5B"/>
        </a:solidFill>
        <a:effectLst/>
      </p:bgPr>
    </p:bg>
    <p:spTree>
      <p:nvGrpSpPr>
        <p:cNvPr id="1" name=""/>
        <p:cNvGrpSpPr/>
        <p:nvPr/>
      </p:nvGrpSpPr>
      <p:grpSpPr>
        <a:xfrm>
          <a:off x="0" y="0"/>
          <a:ext cx="0" cy="0"/>
          <a:chOff x="0" y="0"/>
          <a:chExt cx="0" cy="0"/>
        </a:xfrm>
      </p:grpSpPr>
      <p:sp>
        <p:nvSpPr>
          <p:cNvPr id="3" name="Rectangle: Diagonal Corners Rounded 6">
            <a:extLst>
              <a:ext uri="{FF2B5EF4-FFF2-40B4-BE49-F238E27FC236}">
                <a16:creationId xmlns:a16="http://schemas.microsoft.com/office/drawing/2014/main" id="{42EAE78A-A977-01CA-A116-2B9E201DFA70}"/>
              </a:ext>
            </a:extLst>
          </p:cNvPr>
          <p:cNvSpPr/>
          <p:nvPr userDrawn="1"/>
        </p:nvSpPr>
        <p:spPr>
          <a:xfrm>
            <a:off x="304800" y="304796"/>
            <a:ext cx="11582398" cy="5829304"/>
          </a:xfrm>
          <a:prstGeom prst="roundRect">
            <a:avLst>
              <a:gd name="adj" fmla="val 2174"/>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C77307"/>
                </a:solidFill>
                <a:latin typeface="+mn-lt"/>
              </a:rPr>
              <a:pPr algn="r"/>
              <a:t>‹#›</a:t>
            </a:fld>
            <a:endParaRPr lang="en-US" sz="1350">
              <a:solidFill>
                <a:srgbClr val="C77307"/>
              </a:solidFill>
              <a:latin typeface="+mn-lt"/>
            </a:endParaRPr>
          </a:p>
        </p:txBody>
      </p:sp>
      <p:sp>
        <p:nvSpPr>
          <p:cNvPr id="11" name="Text Placeholder 10">
            <a:extLst>
              <a:ext uri="{FF2B5EF4-FFF2-40B4-BE49-F238E27FC236}">
                <a16:creationId xmlns:a16="http://schemas.microsoft.com/office/drawing/2014/main" id="{180883ED-E020-7474-C5C0-6DA89FE0EA41}"/>
              </a:ext>
            </a:extLst>
          </p:cNvPr>
          <p:cNvSpPr>
            <a:spLocks noGrp="1"/>
          </p:cNvSpPr>
          <p:nvPr>
            <p:ph type="body" sz="quarter" idx="10"/>
          </p:nvPr>
        </p:nvSpPr>
        <p:spPr>
          <a:xfrm>
            <a:off x="609600" y="1354191"/>
            <a:ext cx="10983310" cy="605987"/>
          </a:xfrm>
        </p:spPr>
        <p:txBody>
          <a:bodyPr anchor="b" anchorCtr="0"/>
          <a:lstStyle>
            <a:lvl1pPr algn="ctr">
              <a:defRPr b="1">
                <a:solidFill>
                  <a:schemeClr val="bg1"/>
                </a:solidFill>
                <a:latin typeface="+mn-lt"/>
              </a:defRPr>
            </a:lvl1pPr>
            <a:lvl2pPr marL="0" indent="0">
              <a:buNone/>
              <a:defRPr/>
            </a:lvl2pPr>
          </a:lstStyle>
          <a:p>
            <a:pPr lvl="0"/>
            <a:r>
              <a:rPr lang="en-US"/>
              <a:t>Click to edit Master text styles</a:t>
            </a:r>
          </a:p>
        </p:txBody>
      </p:sp>
      <p:sp>
        <p:nvSpPr>
          <p:cNvPr id="15" name="Text Placeholder 14">
            <a:extLst>
              <a:ext uri="{FF2B5EF4-FFF2-40B4-BE49-F238E27FC236}">
                <a16:creationId xmlns:a16="http://schemas.microsoft.com/office/drawing/2014/main" id="{FADD84B5-407E-897A-8FE5-291758A33F13}"/>
              </a:ext>
            </a:extLst>
          </p:cNvPr>
          <p:cNvSpPr>
            <a:spLocks noGrp="1"/>
          </p:cNvSpPr>
          <p:nvPr>
            <p:ph type="body" sz="quarter" idx="11"/>
          </p:nvPr>
        </p:nvSpPr>
        <p:spPr>
          <a:xfrm>
            <a:off x="609600" y="2112579"/>
            <a:ext cx="10983913" cy="3148396"/>
          </a:xfrm>
        </p:spPr>
        <p:txBody>
          <a:bodyPr/>
          <a:lstStyle>
            <a:lvl1pPr algn="ctr">
              <a:lnSpc>
                <a:spcPts val="4000"/>
              </a:lnSpc>
              <a:defRPr lang="en-US" sz="3200" b="1" i="0" kern="1200" dirty="0" smtClean="0">
                <a:solidFill>
                  <a:schemeClr val="bg1"/>
                </a:solidFill>
                <a:latin typeface="+mn-lt"/>
                <a:ea typeface="+mn-ea"/>
                <a:cs typeface="Arial" panose="020B0604020202020204" pitchFamily="34" charset="0"/>
              </a:defRPr>
            </a:lvl1pPr>
            <a:lvl2pPr marL="0" indent="0">
              <a:buNone/>
              <a:defRPr/>
            </a:lvl2pPr>
          </a:lstStyle>
          <a:p>
            <a:pPr lvl="0"/>
            <a:r>
              <a:rPr lang="en-US"/>
              <a:t>Click to edit Master text styles</a:t>
            </a:r>
          </a:p>
        </p:txBody>
      </p:sp>
      <p:sp>
        <p:nvSpPr>
          <p:cNvPr id="6" name="TextBox 5">
            <a:extLst>
              <a:ext uri="{FF2B5EF4-FFF2-40B4-BE49-F238E27FC236}">
                <a16:creationId xmlns:a16="http://schemas.microsoft.com/office/drawing/2014/main" id="{9EB81C1A-BF3A-436C-E104-9E52FC208E4A}"/>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C87307"/>
                </a:solidFill>
                <a:latin typeface="+mn-lt"/>
              </a:rPr>
              <a:t>CONFIDENTIAL</a:t>
            </a:r>
          </a:p>
        </p:txBody>
      </p:sp>
    </p:spTree>
    <p:extLst>
      <p:ext uri="{BB962C8B-B14F-4D97-AF65-F5344CB8AC3E}">
        <p14:creationId xmlns:p14="http://schemas.microsoft.com/office/powerpoint/2010/main" val="310720668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2_Statement-Sustainability">
    <p:bg>
      <p:bgPr>
        <a:solidFill>
          <a:srgbClr val="CA4A0C"/>
        </a:solidFill>
        <a:effectLst/>
      </p:bgPr>
    </p:bg>
    <p:spTree>
      <p:nvGrpSpPr>
        <p:cNvPr id="1" name=""/>
        <p:cNvGrpSpPr/>
        <p:nvPr/>
      </p:nvGrpSpPr>
      <p:grpSpPr>
        <a:xfrm>
          <a:off x="0" y="0"/>
          <a:ext cx="0" cy="0"/>
          <a:chOff x="0" y="0"/>
          <a:chExt cx="0" cy="0"/>
        </a:xfrm>
      </p:grpSpPr>
      <p:sp>
        <p:nvSpPr>
          <p:cNvPr id="3" name="Rectangle: Diagonal Corners Rounded 6">
            <a:extLst>
              <a:ext uri="{FF2B5EF4-FFF2-40B4-BE49-F238E27FC236}">
                <a16:creationId xmlns:a16="http://schemas.microsoft.com/office/drawing/2014/main" id="{AF816B51-0B2B-07F2-FCB3-11207A3D0955}"/>
              </a:ext>
            </a:extLst>
          </p:cNvPr>
          <p:cNvSpPr/>
          <p:nvPr userDrawn="1"/>
        </p:nvSpPr>
        <p:spPr>
          <a:xfrm>
            <a:off x="304800" y="304796"/>
            <a:ext cx="11582398" cy="5829304"/>
          </a:xfrm>
          <a:prstGeom prst="roundRect">
            <a:avLst>
              <a:gd name="adj" fmla="val 2174"/>
            </a:avLst>
          </a:prstGeom>
          <a:solidFill>
            <a:srgbClr val="EE6D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922F11"/>
                </a:solidFill>
                <a:latin typeface="Gilroy Medium" panose="00000600000000000000" pitchFamily="50" charset="0"/>
              </a:rPr>
              <a:pPr algn="r"/>
              <a:t>‹#›</a:t>
            </a:fld>
            <a:endParaRPr lang="en-US" sz="1350">
              <a:solidFill>
                <a:srgbClr val="922F11"/>
              </a:solidFill>
              <a:latin typeface="Gilroy Medium" panose="00000600000000000000" pitchFamily="50" charset="0"/>
            </a:endParaRPr>
          </a:p>
        </p:txBody>
      </p:sp>
      <p:sp>
        <p:nvSpPr>
          <p:cNvPr id="11" name="Text Placeholder 10">
            <a:extLst>
              <a:ext uri="{FF2B5EF4-FFF2-40B4-BE49-F238E27FC236}">
                <a16:creationId xmlns:a16="http://schemas.microsoft.com/office/drawing/2014/main" id="{180883ED-E020-7474-C5C0-6DA89FE0EA41}"/>
              </a:ext>
            </a:extLst>
          </p:cNvPr>
          <p:cNvSpPr>
            <a:spLocks noGrp="1"/>
          </p:cNvSpPr>
          <p:nvPr>
            <p:ph type="body" sz="quarter" idx="10"/>
          </p:nvPr>
        </p:nvSpPr>
        <p:spPr>
          <a:xfrm>
            <a:off x="609600" y="1354191"/>
            <a:ext cx="10983310" cy="605987"/>
          </a:xfrm>
        </p:spPr>
        <p:txBody>
          <a:bodyPr anchor="b" anchorCtr="0"/>
          <a:lstStyle>
            <a:lvl1pPr algn="ctr">
              <a:defRPr b="1">
                <a:solidFill>
                  <a:schemeClr val="bg1"/>
                </a:solidFill>
                <a:latin typeface="+mn-lt"/>
              </a:defRPr>
            </a:lvl1pPr>
            <a:lvl2pPr marL="0" indent="0">
              <a:buNone/>
              <a:defRPr/>
            </a:lvl2pPr>
          </a:lstStyle>
          <a:p>
            <a:pPr lvl="0"/>
            <a:r>
              <a:rPr lang="en-US"/>
              <a:t>Click to edit Master text styles</a:t>
            </a:r>
          </a:p>
        </p:txBody>
      </p:sp>
      <p:sp>
        <p:nvSpPr>
          <p:cNvPr id="15" name="Text Placeholder 14">
            <a:extLst>
              <a:ext uri="{FF2B5EF4-FFF2-40B4-BE49-F238E27FC236}">
                <a16:creationId xmlns:a16="http://schemas.microsoft.com/office/drawing/2014/main" id="{FADD84B5-407E-897A-8FE5-291758A33F13}"/>
              </a:ext>
            </a:extLst>
          </p:cNvPr>
          <p:cNvSpPr>
            <a:spLocks noGrp="1"/>
          </p:cNvSpPr>
          <p:nvPr>
            <p:ph type="body" sz="quarter" idx="11"/>
          </p:nvPr>
        </p:nvSpPr>
        <p:spPr>
          <a:xfrm>
            <a:off x="609600" y="2112579"/>
            <a:ext cx="10983913" cy="3148396"/>
          </a:xfrm>
        </p:spPr>
        <p:txBody>
          <a:bodyPr/>
          <a:lstStyle>
            <a:lvl1pPr algn="ctr">
              <a:lnSpc>
                <a:spcPts val="4000"/>
              </a:lnSpc>
              <a:defRPr lang="en-US" sz="3200" b="1" i="0" kern="1200" dirty="0" smtClean="0">
                <a:solidFill>
                  <a:schemeClr val="bg1"/>
                </a:solidFill>
                <a:latin typeface="+mn-lt"/>
                <a:ea typeface="+mn-ea"/>
                <a:cs typeface="Arial" panose="020B0604020202020204" pitchFamily="34" charset="0"/>
              </a:defRPr>
            </a:lvl1pPr>
            <a:lvl2pPr marL="0" indent="0">
              <a:buNone/>
              <a:defRPr/>
            </a:lvl2pPr>
          </a:lstStyle>
          <a:p>
            <a:pPr lvl="0"/>
            <a:r>
              <a:rPr lang="en-US"/>
              <a:t>Click to edit Master text styles</a:t>
            </a:r>
          </a:p>
        </p:txBody>
      </p:sp>
      <p:sp>
        <p:nvSpPr>
          <p:cNvPr id="5" name="TextBox 4">
            <a:extLst>
              <a:ext uri="{FF2B5EF4-FFF2-40B4-BE49-F238E27FC236}">
                <a16:creationId xmlns:a16="http://schemas.microsoft.com/office/drawing/2014/main" id="{37EF998D-D59B-1F7C-942E-1E40A1E67A5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922F11"/>
                </a:solidFill>
                <a:latin typeface="Gilroy Medium" panose="00000600000000000000" pitchFamily="50" charset="0"/>
              </a:rPr>
              <a:t>CONFIDENTIAL</a:t>
            </a:r>
          </a:p>
        </p:txBody>
      </p:sp>
    </p:spTree>
    <p:extLst>
      <p:ext uri="{BB962C8B-B14F-4D97-AF65-F5344CB8AC3E}">
        <p14:creationId xmlns:p14="http://schemas.microsoft.com/office/powerpoint/2010/main" val="1457151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fo Pie">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1" y="724845"/>
            <a:ext cx="6358760"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304797" y="5768975"/>
            <a:ext cx="6358762" cy="365125"/>
          </a:xfrm>
        </p:spPr>
        <p:txBody>
          <a:bodyPr/>
          <a:lstStyle>
            <a:lvl1pPr>
              <a:defRPr>
                <a:solidFill>
                  <a:srgbClr val="2B660F"/>
                </a:solidFill>
                <a:latin typeface="+mn-lt"/>
              </a:defRPr>
            </a:lvl1pPr>
          </a:lstStyle>
          <a:p>
            <a:endParaRPr lang="en-US"/>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800" y="248594"/>
            <a:ext cx="6358760" cy="475306"/>
          </a:xfrm>
        </p:spPr>
        <p:txBody>
          <a:bodyPr anchor="t" anchorCtr="0"/>
          <a:lstStyle/>
          <a:p>
            <a:r>
              <a:rPr lang="en-US"/>
              <a:t>Click to edit Master title style</a:t>
            </a:r>
          </a:p>
        </p:txBody>
      </p:sp>
      <p:sp>
        <p:nvSpPr>
          <p:cNvPr id="3" name="Text Placeholder 20">
            <a:extLst>
              <a:ext uri="{FF2B5EF4-FFF2-40B4-BE49-F238E27FC236}">
                <a16:creationId xmlns:a16="http://schemas.microsoft.com/office/drawing/2014/main" id="{E1B85BB8-4393-BC66-B4FF-801449913196}"/>
              </a:ext>
            </a:extLst>
          </p:cNvPr>
          <p:cNvSpPr>
            <a:spLocks noGrp="1"/>
          </p:cNvSpPr>
          <p:nvPr>
            <p:ph type="body" sz="quarter" idx="13"/>
          </p:nvPr>
        </p:nvSpPr>
        <p:spPr>
          <a:xfrm>
            <a:off x="304797" y="1219201"/>
            <a:ext cx="5161580" cy="962684"/>
          </a:xfrm>
        </p:spPr>
        <p:txBody>
          <a:bodyPr anchor="ctr" anchorCtr="0"/>
          <a:lstStyle>
            <a:lvl1pPr>
              <a:spcBef>
                <a:spcPts val="300"/>
              </a:spcBef>
              <a:defRPr b="1">
                <a:solidFill>
                  <a:srgbClr val="2B660F"/>
                </a:solidFill>
                <a:latin typeface="+mn-lt"/>
              </a:defRPr>
            </a:lvl1pPr>
            <a:lvl2pPr marL="0" indent="0">
              <a:spcBef>
                <a:spcPts val="300"/>
              </a:spcBef>
              <a:buNone/>
              <a:defRPr b="0">
                <a:solidFill>
                  <a:srgbClr val="2B660F"/>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14" name="Text Placeholder 20">
            <a:extLst>
              <a:ext uri="{FF2B5EF4-FFF2-40B4-BE49-F238E27FC236}">
                <a16:creationId xmlns:a16="http://schemas.microsoft.com/office/drawing/2014/main" id="{7EDE9B4E-537B-E0B0-C4DB-0D95B8828F6C}"/>
              </a:ext>
            </a:extLst>
          </p:cNvPr>
          <p:cNvSpPr>
            <a:spLocks noGrp="1"/>
          </p:cNvSpPr>
          <p:nvPr>
            <p:ph type="body" sz="quarter" idx="14"/>
          </p:nvPr>
        </p:nvSpPr>
        <p:spPr>
          <a:xfrm>
            <a:off x="304797" y="2414898"/>
            <a:ext cx="5161580" cy="962684"/>
          </a:xfrm>
        </p:spPr>
        <p:txBody>
          <a:bodyPr anchor="ctr" anchorCtr="0"/>
          <a:lstStyle>
            <a:lvl1pPr>
              <a:defRPr b="1">
                <a:solidFill>
                  <a:srgbClr val="2B660F"/>
                </a:solidFill>
                <a:latin typeface="+mn-lt"/>
              </a:defRPr>
            </a:lvl1pPr>
            <a:lvl2pPr marL="0" indent="0">
              <a:spcBef>
                <a:spcPts val="300"/>
              </a:spcBef>
              <a:buNone/>
              <a:defRPr b="0">
                <a:solidFill>
                  <a:srgbClr val="2B660F"/>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15" name="Text Placeholder 20">
            <a:extLst>
              <a:ext uri="{FF2B5EF4-FFF2-40B4-BE49-F238E27FC236}">
                <a16:creationId xmlns:a16="http://schemas.microsoft.com/office/drawing/2014/main" id="{FA69E259-7852-EFDF-8192-66328EFFEB02}"/>
              </a:ext>
            </a:extLst>
          </p:cNvPr>
          <p:cNvSpPr>
            <a:spLocks noGrp="1"/>
          </p:cNvSpPr>
          <p:nvPr>
            <p:ph type="body" sz="quarter" idx="15"/>
          </p:nvPr>
        </p:nvSpPr>
        <p:spPr>
          <a:xfrm>
            <a:off x="304797" y="3610595"/>
            <a:ext cx="5161580" cy="962684"/>
          </a:xfrm>
        </p:spPr>
        <p:txBody>
          <a:bodyPr anchor="ctr" anchorCtr="0"/>
          <a:lstStyle>
            <a:lvl1pPr>
              <a:defRPr b="1">
                <a:solidFill>
                  <a:srgbClr val="2B660F"/>
                </a:solidFill>
                <a:latin typeface="+mn-lt"/>
              </a:defRPr>
            </a:lvl1pPr>
            <a:lvl2pPr marL="0" indent="0">
              <a:spcBef>
                <a:spcPts val="300"/>
              </a:spcBef>
              <a:buNone/>
              <a:defRPr b="0">
                <a:solidFill>
                  <a:srgbClr val="2B660F"/>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16" name="Text Placeholder 20">
            <a:extLst>
              <a:ext uri="{FF2B5EF4-FFF2-40B4-BE49-F238E27FC236}">
                <a16:creationId xmlns:a16="http://schemas.microsoft.com/office/drawing/2014/main" id="{51DD9120-B068-0899-D633-842668897D76}"/>
              </a:ext>
            </a:extLst>
          </p:cNvPr>
          <p:cNvSpPr>
            <a:spLocks noGrp="1"/>
          </p:cNvSpPr>
          <p:nvPr>
            <p:ph type="body" sz="quarter" idx="16"/>
          </p:nvPr>
        </p:nvSpPr>
        <p:spPr>
          <a:xfrm>
            <a:off x="304797" y="4806291"/>
            <a:ext cx="5161580" cy="962684"/>
          </a:xfrm>
        </p:spPr>
        <p:txBody>
          <a:bodyPr anchor="ctr" anchorCtr="0"/>
          <a:lstStyle>
            <a:lvl1pPr>
              <a:defRPr b="1">
                <a:solidFill>
                  <a:srgbClr val="2B660F"/>
                </a:solidFill>
                <a:latin typeface="+mn-lt"/>
              </a:defRPr>
            </a:lvl1pPr>
            <a:lvl2pPr marL="0" indent="0">
              <a:spcBef>
                <a:spcPts val="300"/>
              </a:spcBef>
              <a:buNone/>
              <a:defRPr b="0">
                <a:solidFill>
                  <a:srgbClr val="2B660F"/>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5" name="Chart Placeholder 4">
            <a:extLst>
              <a:ext uri="{FF2B5EF4-FFF2-40B4-BE49-F238E27FC236}">
                <a16:creationId xmlns:a16="http://schemas.microsoft.com/office/drawing/2014/main" id="{D1CCA079-F015-9D0B-435B-8B533B1E528E}"/>
              </a:ext>
            </a:extLst>
          </p:cNvPr>
          <p:cNvSpPr>
            <a:spLocks noGrp="1"/>
          </p:cNvSpPr>
          <p:nvPr>
            <p:ph type="chart" sz="quarter" idx="17"/>
          </p:nvPr>
        </p:nvSpPr>
        <p:spPr>
          <a:xfrm>
            <a:off x="6967728" y="248594"/>
            <a:ext cx="4919472" cy="5885506"/>
          </a:xfrm>
        </p:spPr>
        <p:txBody>
          <a:bodyPr/>
          <a:lstStyle>
            <a:lvl1pPr>
              <a:defRPr>
                <a:latin typeface="+mn-lt"/>
              </a:defRPr>
            </a:lvl1pPr>
          </a:lstStyle>
          <a:p>
            <a:r>
              <a:rPr lang="en-US"/>
              <a:t>Click icon to add chart</a:t>
            </a:r>
          </a:p>
        </p:txBody>
      </p:sp>
    </p:spTree>
    <p:extLst>
      <p:ext uri="{BB962C8B-B14F-4D97-AF65-F5344CB8AC3E}">
        <p14:creationId xmlns:p14="http://schemas.microsoft.com/office/powerpoint/2010/main" val="284995142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1_Statement-Sustainability">
    <p:bg>
      <p:bgPr>
        <a:solidFill>
          <a:srgbClr val="2B660F"/>
        </a:solidFill>
        <a:effectLst/>
      </p:bgPr>
    </p:bg>
    <p:spTree>
      <p:nvGrpSpPr>
        <p:cNvPr id="1" name=""/>
        <p:cNvGrpSpPr/>
        <p:nvPr/>
      </p:nvGrpSpPr>
      <p:grpSpPr>
        <a:xfrm>
          <a:off x="0" y="0"/>
          <a:ext cx="0" cy="0"/>
          <a:chOff x="0" y="0"/>
          <a:chExt cx="0" cy="0"/>
        </a:xfrm>
      </p:grpSpPr>
      <p:sp>
        <p:nvSpPr>
          <p:cNvPr id="3" name="Rectangle: Diagonal Corners Rounded 6">
            <a:extLst>
              <a:ext uri="{FF2B5EF4-FFF2-40B4-BE49-F238E27FC236}">
                <a16:creationId xmlns:a16="http://schemas.microsoft.com/office/drawing/2014/main" id="{AF816B51-0B2B-07F2-FCB3-11207A3D0955}"/>
              </a:ext>
            </a:extLst>
          </p:cNvPr>
          <p:cNvSpPr/>
          <p:nvPr userDrawn="1"/>
        </p:nvSpPr>
        <p:spPr>
          <a:xfrm>
            <a:off x="304800" y="304796"/>
            <a:ext cx="11582398" cy="5829304"/>
          </a:xfrm>
          <a:prstGeom prst="roundRect">
            <a:avLst>
              <a:gd name="adj" fmla="val 2174"/>
            </a:avLst>
          </a:prstGeom>
          <a:solidFill>
            <a:srgbClr val="5D91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8DBE28"/>
                </a:solidFill>
                <a:latin typeface="Gilroy Medium" panose="00000600000000000000" pitchFamily="50" charset="0"/>
              </a:rPr>
              <a:pPr algn="r"/>
              <a:t>‹#›</a:t>
            </a:fld>
            <a:endParaRPr lang="en-US" sz="1350">
              <a:solidFill>
                <a:srgbClr val="8DBE28"/>
              </a:solidFill>
              <a:latin typeface="Gilroy Medium" panose="00000600000000000000" pitchFamily="50" charset="0"/>
            </a:endParaRPr>
          </a:p>
        </p:txBody>
      </p:sp>
      <p:sp>
        <p:nvSpPr>
          <p:cNvPr id="11" name="Text Placeholder 10">
            <a:extLst>
              <a:ext uri="{FF2B5EF4-FFF2-40B4-BE49-F238E27FC236}">
                <a16:creationId xmlns:a16="http://schemas.microsoft.com/office/drawing/2014/main" id="{180883ED-E020-7474-C5C0-6DA89FE0EA41}"/>
              </a:ext>
            </a:extLst>
          </p:cNvPr>
          <p:cNvSpPr>
            <a:spLocks noGrp="1"/>
          </p:cNvSpPr>
          <p:nvPr>
            <p:ph type="body" sz="quarter" idx="10"/>
          </p:nvPr>
        </p:nvSpPr>
        <p:spPr>
          <a:xfrm>
            <a:off x="609600" y="1354191"/>
            <a:ext cx="10983310" cy="605987"/>
          </a:xfrm>
        </p:spPr>
        <p:txBody>
          <a:bodyPr anchor="b" anchorCtr="0"/>
          <a:lstStyle>
            <a:lvl1pPr algn="ctr">
              <a:defRPr b="1">
                <a:solidFill>
                  <a:schemeClr val="bg1"/>
                </a:solidFill>
                <a:latin typeface="+mn-lt"/>
              </a:defRPr>
            </a:lvl1pPr>
            <a:lvl2pPr marL="0" indent="0">
              <a:buNone/>
              <a:defRPr/>
            </a:lvl2pPr>
          </a:lstStyle>
          <a:p>
            <a:pPr lvl="0"/>
            <a:r>
              <a:rPr lang="en-US"/>
              <a:t>Click to edit Master text styles</a:t>
            </a:r>
          </a:p>
        </p:txBody>
      </p:sp>
      <p:sp>
        <p:nvSpPr>
          <p:cNvPr id="15" name="Text Placeholder 14">
            <a:extLst>
              <a:ext uri="{FF2B5EF4-FFF2-40B4-BE49-F238E27FC236}">
                <a16:creationId xmlns:a16="http://schemas.microsoft.com/office/drawing/2014/main" id="{FADD84B5-407E-897A-8FE5-291758A33F13}"/>
              </a:ext>
            </a:extLst>
          </p:cNvPr>
          <p:cNvSpPr>
            <a:spLocks noGrp="1"/>
          </p:cNvSpPr>
          <p:nvPr>
            <p:ph type="body" sz="quarter" idx="11"/>
          </p:nvPr>
        </p:nvSpPr>
        <p:spPr>
          <a:xfrm>
            <a:off x="609600" y="2112579"/>
            <a:ext cx="10983913" cy="3148396"/>
          </a:xfrm>
        </p:spPr>
        <p:txBody>
          <a:bodyPr/>
          <a:lstStyle>
            <a:lvl1pPr algn="ctr">
              <a:lnSpc>
                <a:spcPts val="4000"/>
              </a:lnSpc>
              <a:defRPr lang="en-US" sz="3200" b="1" i="0" kern="1200" dirty="0" smtClean="0">
                <a:solidFill>
                  <a:schemeClr val="bg1"/>
                </a:solidFill>
                <a:latin typeface="+mn-lt"/>
                <a:ea typeface="+mn-ea"/>
                <a:cs typeface="Arial" panose="020B0604020202020204" pitchFamily="34" charset="0"/>
              </a:defRPr>
            </a:lvl1pPr>
            <a:lvl2pPr marL="0" indent="0">
              <a:buNone/>
              <a:defRPr/>
            </a:lvl2pPr>
          </a:lstStyle>
          <a:p>
            <a:pPr lvl="0"/>
            <a:r>
              <a:rPr lang="en-US"/>
              <a:t>Click to edit Master text styles</a:t>
            </a:r>
          </a:p>
        </p:txBody>
      </p:sp>
      <p:sp>
        <p:nvSpPr>
          <p:cNvPr id="5" name="TextBox 4">
            <a:extLst>
              <a:ext uri="{FF2B5EF4-FFF2-40B4-BE49-F238E27FC236}">
                <a16:creationId xmlns:a16="http://schemas.microsoft.com/office/drawing/2014/main" id="{37EF998D-D59B-1F7C-942E-1E40A1E67A5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8DBF28"/>
                </a:solidFill>
                <a:latin typeface="Gilroy Medium" panose="00000600000000000000" pitchFamily="50" charset="0"/>
              </a:rPr>
              <a:t>CONFIDENTIAL</a:t>
            </a:r>
          </a:p>
        </p:txBody>
      </p:sp>
    </p:spTree>
    <p:extLst>
      <p:ext uri="{BB962C8B-B14F-4D97-AF65-F5344CB8AC3E}">
        <p14:creationId xmlns:p14="http://schemas.microsoft.com/office/powerpoint/2010/main" val="311424602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3_Speaker-Drinks">
    <p:bg>
      <p:bgPr>
        <a:solidFill>
          <a:srgbClr val="F7F5F3"/>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Gilroy Medium" panose="00000600000000000000" pitchFamily="50" charset="0"/>
              </a:rPr>
              <a:pPr algn="r"/>
              <a:t>‹#›</a:t>
            </a:fld>
            <a:endParaRPr lang="en-US" sz="1350">
              <a:solidFill>
                <a:srgbClr val="2B660F"/>
              </a:solidFill>
              <a:latin typeface="Gilroy Medium" panose="00000600000000000000" pitchFamily="50" charset="0"/>
            </a:endParaRPr>
          </a:p>
        </p:txBody>
      </p:sp>
      <p:sp>
        <p:nvSpPr>
          <p:cNvPr id="2" name="Picture Placeholder 2">
            <a:extLst>
              <a:ext uri="{FF2B5EF4-FFF2-40B4-BE49-F238E27FC236}">
                <a16:creationId xmlns:a16="http://schemas.microsoft.com/office/drawing/2014/main" id="{8A3BD900-1908-6DF8-F80E-38A643313A70}"/>
              </a:ext>
            </a:extLst>
          </p:cNvPr>
          <p:cNvSpPr>
            <a:spLocks noGrp="1"/>
          </p:cNvSpPr>
          <p:nvPr>
            <p:ph type="pic" sz="quarter" idx="10"/>
          </p:nvPr>
        </p:nvSpPr>
        <p:spPr>
          <a:xfrm>
            <a:off x="4856481" y="304800"/>
            <a:ext cx="3688079" cy="5981699"/>
          </a:xfrm>
          <a:prstGeom prst="roundRect">
            <a:avLst>
              <a:gd name="adj" fmla="val 2768"/>
            </a:avLst>
          </a:prstGeom>
          <a:solidFill>
            <a:schemeClr val="bg2"/>
          </a:solidFill>
        </p:spPr>
        <p:txBody>
          <a:bodyPr/>
          <a:lstStyle>
            <a:lvl1pPr>
              <a:defRPr>
                <a:solidFill>
                  <a:schemeClr val="tx2"/>
                </a:solidFill>
                <a:latin typeface="+mn-lt"/>
              </a:defRPr>
            </a:lvl1pPr>
          </a:lstStyle>
          <a:p>
            <a:r>
              <a:rPr lang="en-US"/>
              <a:t>Click icon to add picture</a:t>
            </a:r>
          </a:p>
        </p:txBody>
      </p:sp>
      <p:sp>
        <p:nvSpPr>
          <p:cNvPr id="5" name="Picture Placeholder 2">
            <a:extLst>
              <a:ext uri="{FF2B5EF4-FFF2-40B4-BE49-F238E27FC236}">
                <a16:creationId xmlns:a16="http://schemas.microsoft.com/office/drawing/2014/main" id="{A49A6E31-E5CB-3F28-59B9-3D96D39BFE10}"/>
              </a:ext>
            </a:extLst>
          </p:cNvPr>
          <p:cNvSpPr>
            <a:spLocks noGrp="1"/>
          </p:cNvSpPr>
          <p:nvPr>
            <p:ph type="pic" sz="quarter" idx="15"/>
          </p:nvPr>
        </p:nvSpPr>
        <p:spPr>
          <a:xfrm>
            <a:off x="8737601" y="3379788"/>
            <a:ext cx="3149597" cy="2903220"/>
          </a:xfrm>
          <a:prstGeom prst="roundRect">
            <a:avLst>
              <a:gd name="adj" fmla="val 2768"/>
            </a:avLst>
          </a:prstGeom>
          <a:solidFill>
            <a:schemeClr val="bg2"/>
          </a:solidFill>
        </p:spPr>
        <p:txBody>
          <a:bodyPr/>
          <a:lstStyle>
            <a:lvl1pPr>
              <a:defRPr>
                <a:solidFill>
                  <a:schemeClr val="tx2"/>
                </a:solidFill>
                <a:latin typeface="+mn-lt"/>
              </a:defRPr>
            </a:lvl1pPr>
          </a:lstStyle>
          <a:p>
            <a:r>
              <a:rPr lang="en-US"/>
              <a:t>Click icon to add picture</a:t>
            </a:r>
          </a:p>
        </p:txBody>
      </p:sp>
      <p:sp>
        <p:nvSpPr>
          <p:cNvPr id="7" name="Picture Placeholder 2">
            <a:extLst>
              <a:ext uri="{FF2B5EF4-FFF2-40B4-BE49-F238E27FC236}">
                <a16:creationId xmlns:a16="http://schemas.microsoft.com/office/drawing/2014/main" id="{AE5E181B-E79B-6204-7F22-50CFDFB5F365}"/>
              </a:ext>
            </a:extLst>
          </p:cNvPr>
          <p:cNvSpPr>
            <a:spLocks noGrp="1"/>
          </p:cNvSpPr>
          <p:nvPr>
            <p:ph type="pic" sz="quarter" idx="16"/>
          </p:nvPr>
        </p:nvSpPr>
        <p:spPr>
          <a:xfrm>
            <a:off x="8737601" y="301308"/>
            <a:ext cx="3149597" cy="2903220"/>
          </a:xfrm>
          <a:prstGeom prst="roundRect">
            <a:avLst>
              <a:gd name="adj" fmla="val 2768"/>
            </a:avLst>
          </a:prstGeom>
          <a:solidFill>
            <a:schemeClr val="bg2"/>
          </a:solidFill>
        </p:spPr>
        <p:txBody>
          <a:bodyPr/>
          <a:lstStyle>
            <a:lvl1pPr>
              <a:defRPr>
                <a:solidFill>
                  <a:schemeClr val="tx2"/>
                </a:solidFill>
                <a:latin typeface="+mn-lt"/>
              </a:defRPr>
            </a:lvl1pPr>
          </a:lstStyle>
          <a:p>
            <a:r>
              <a:rPr lang="en-US"/>
              <a:t>Click icon to add picture</a:t>
            </a:r>
          </a:p>
        </p:txBody>
      </p:sp>
      <p:sp>
        <p:nvSpPr>
          <p:cNvPr id="20" name="Content Placeholder 6">
            <a:extLst>
              <a:ext uri="{FF2B5EF4-FFF2-40B4-BE49-F238E27FC236}">
                <a16:creationId xmlns:a16="http://schemas.microsoft.com/office/drawing/2014/main" id="{75ECEBC1-4D75-6F0E-AE6A-47DDF1DEDD90}"/>
              </a:ext>
            </a:extLst>
          </p:cNvPr>
          <p:cNvSpPr>
            <a:spLocks noGrp="1"/>
          </p:cNvSpPr>
          <p:nvPr>
            <p:ph sz="quarter" idx="12"/>
          </p:nvPr>
        </p:nvSpPr>
        <p:spPr>
          <a:xfrm>
            <a:off x="304800" y="1219200"/>
            <a:ext cx="4094480" cy="4419600"/>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itle 1">
            <a:extLst>
              <a:ext uri="{FF2B5EF4-FFF2-40B4-BE49-F238E27FC236}">
                <a16:creationId xmlns:a16="http://schemas.microsoft.com/office/drawing/2014/main" id="{4FBFF9F1-6BAC-1DF0-94BB-EBDBD5832C36}"/>
              </a:ext>
            </a:extLst>
          </p:cNvPr>
          <p:cNvSpPr>
            <a:spLocks noGrp="1"/>
          </p:cNvSpPr>
          <p:nvPr>
            <p:ph type="title"/>
          </p:nvPr>
        </p:nvSpPr>
        <p:spPr>
          <a:xfrm>
            <a:off x="280082" y="301308"/>
            <a:ext cx="4094480" cy="1852055"/>
          </a:xfrm>
        </p:spPr>
        <p:txBody>
          <a:bodyPr anchor="t" anchorCtr="0"/>
          <a:lstStyle/>
          <a:p>
            <a:r>
              <a:rPr lang="en-US"/>
              <a:t>Click to edit Master title style</a:t>
            </a:r>
          </a:p>
        </p:txBody>
      </p:sp>
      <p:sp>
        <p:nvSpPr>
          <p:cNvPr id="3" name="TextBox 2">
            <a:extLst>
              <a:ext uri="{FF2B5EF4-FFF2-40B4-BE49-F238E27FC236}">
                <a16:creationId xmlns:a16="http://schemas.microsoft.com/office/drawing/2014/main" id="{0A13F284-07F6-49C2-63C6-86FCBE69BB8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2B660F"/>
                </a:solidFill>
                <a:latin typeface="+mn-lt"/>
              </a:rPr>
              <a:t>CONFIDENTIAL</a:t>
            </a:r>
          </a:p>
        </p:txBody>
      </p:sp>
    </p:spTree>
    <p:extLst>
      <p:ext uri="{BB962C8B-B14F-4D97-AF65-F5344CB8AC3E}">
        <p14:creationId xmlns:p14="http://schemas.microsoft.com/office/powerpoint/2010/main" val="147456080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Speaker-Drinks">
    <p:bg>
      <p:bgPr>
        <a:solidFill>
          <a:srgbClr val="F7F5F3"/>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C019705-392E-1513-A73C-8B73FBF443FC}"/>
              </a:ext>
            </a:extLst>
          </p:cNvPr>
          <p:cNvSpPr>
            <a:spLocks noGrp="1"/>
          </p:cNvSpPr>
          <p:nvPr>
            <p:ph type="pic" sz="quarter" idx="10"/>
          </p:nvPr>
        </p:nvSpPr>
        <p:spPr>
          <a:xfrm>
            <a:off x="6248399" y="304801"/>
            <a:ext cx="5638801" cy="5829300"/>
          </a:xfrm>
          <a:prstGeom prst="roundRect">
            <a:avLst>
              <a:gd name="adj" fmla="val 2768"/>
            </a:avLst>
          </a:prstGeom>
        </p:spPr>
        <p:txBody>
          <a:bodyPr/>
          <a:lstStyle>
            <a:lvl1pPr>
              <a:defRPr>
                <a:solidFill>
                  <a:schemeClr val="tx2"/>
                </a:solidFill>
                <a:latin typeface="+mn-lt"/>
              </a:defRPr>
            </a:lvl1pPr>
          </a:lstStyle>
          <a:p>
            <a:r>
              <a:rPr lang="en-US"/>
              <a:t>Click icon to add picture</a:t>
            </a:r>
          </a:p>
        </p:txBody>
      </p:sp>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800" y="1219200"/>
            <a:ext cx="5638799" cy="2046288"/>
          </a:xfrm>
        </p:spPr>
        <p:txBody>
          <a:bodyPr anchor="b" anchorCtr="0"/>
          <a:lstStyle>
            <a:lvl1pPr>
              <a:lnSpc>
                <a:spcPts val="5400"/>
              </a:lnSpc>
              <a:defRPr lang="en-US" sz="6000" b="0" i="0" kern="1200" cap="all" spc="0" baseline="0" dirty="0" smtClean="0">
                <a:solidFill>
                  <a:srgbClr val="5D910D"/>
                </a:solidFill>
                <a:latin typeface="+mj-lt"/>
                <a:ea typeface="+mj-ea"/>
                <a:cs typeface="Gilroy Medium" panose="00000600000000000000" pitchFamily="50" charset="0"/>
              </a:defRPr>
            </a:lvl1pPr>
          </a:lstStyle>
          <a:p>
            <a:pPr lvl="0"/>
            <a:r>
              <a:rPr lang="en-US"/>
              <a:t>Click to edit Master text styles</a:t>
            </a:r>
          </a:p>
        </p:txBody>
      </p:sp>
      <p:sp>
        <p:nvSpPr>
          <p:cNvPr id="10" name="Text Placeholder 9">
            <a:extLst>
              <a:ext uri="{FF2B5EF4-FFF2-40B4-BE49-F238E27FC236}">
                <a16:creationId xmlns:a16="http://schemas.microsoft.com/office/drawing/2014/main" id="{F5C46249-F69C-ED78-2123-48CEFF24240A}"/>
              </a:ext>
            </a:extLst>
          </p:cNvPr>
          <p:cNvSpPr>
            <a:spLocks noGrp="1"/>
          </p:cNvSpPr>
          <p:nvPr>
            <p:ph type="body" sz="quarter" idx="12"/>
          </p:nvPr>
        </p:nvSpPr>
        <p:spPr>
          <a:xfrm>
            <a:off x="304800" y="3379788"/>
            <a:ext cx="5638800" cy="534987"/>
          </a:xfrm>
        </p:spPr>
        <p:txBody>
          <a:bodyPr/>
          <a:lstStyle>
            <a:lvl1pPr>
              <a:defRPr lang="en-US" sz="1800" b="1" i="0" kern="1200" dirty="0" smtClean="0">
                <a:solidFill>
                  <a:srgbClr val="2B660F"/>
                </a:solidFill>
                <a:latin typeface="+mn-lt"/>
                <a:ea typeface="+mn-ea"/>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12" name="Text Placeholder 11">
            <a:extLst>
              <a:ext uri="{FF2B5EF4-FFF2-40B4-BE49-F238E27FC236}">
                <a16:creationId xmlns:a16="http://schemas.microsoft.com/office/drawing/2014/main" id="{727CE26B-FE56-D52E-D936-DE13DCDBD41F}"/>
              </a:ext>
            </a:extLst>
          </p:cNvPr>
          <p:cNvSpPr>
            <a:spLocks noGrp="1"/>
          </p:cNvSpPr>
          <p:nvPr>
            <p:ph type="body" sz="quarter" idx="13"/>
          </p:nvPr>
        </p:nvSpPr>
        <p:spPr>
          <a:xfrm>
            <a:off x="304800" y="4029076"/>
            <a:ext cx="5638799" cy="2109258"/>
          </a:xfrm>
        </p:spPr>
        <p:txBody>
          <a:bodyPr/>
          <a:lstStyle>
            <a:lvl1pPr>
              <a:defRPr sz="1600">
                <a:solidFill>
                  <a:srgbClr val="2B660F"/>
                </a:solidFill>
                <a:latin typeface="+mn-lt"/>
              </a:defRPr>
            </a:lvl1pPr>
            <a:lvl2pPr>
              <a:defRPr sz="1400">
                <a:solidFill>
                  <a:srgbClr val="2B660F"/>
                </a:solidFill>
                <a:latin typeface="+mn-lt"/>
              </a:defRPr>
            </a:lvl2pPr>
            <a:lvl3pPr>
              <a:defRPr sz="1200">
                <a:solidFill>
                  <a:srgbClr val="2B660F"/>
                </a:solidFill>
                <a:latin typeface="+mn-lt"/>
              </a:defRPr>
            </a:lvl3pPr>
            <a:lvl4pPr>
              <a:defRPr sz="1100">
                <a:solidFill>
                  <a:srgbClr val="2B660F"/>
                </a:solidFill>
                <a:latin typeface="+mn-lt"/>
              </a:defRPr>
            </a:lvl4pPr>
            <a:lvl5pPr>
              <a:defRPr sz="1050">
                <a:solidFill>
                  <a:srgbClr val="2B660F"/>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mn-lt"/>
              </a:rPr>
              <a:pPr algn="r"/>
              <a:t>‹#›</a:t>
            </a:fld>
            <a:endParaRPr lang="en-US" sz="1350">
              <a:solidFill>
                <a:srgbClr val="2B660F"/>
              </a:solidFill>
              <a:latin typeface="+mn-lt"/>
            </a:endParaRPr>
          </a:p>
        </p:txBody>
      </p:sp>
      <p:sp>
        <p:nvSpPr>
          <p:cNvPr id="2" name="TextBox 1">
            <a:extLst>
              <a:ext uri="{FF2B5EF4-FFF2-40B4-BE49-F238E27FC236}">
                <a16:creationId xmlns:a16="http://schemas.microsoft.com/office/drawing/2014/main" id="{FC824375-C552-8786-CB9F-47605F890443}"/>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2B660F"/>
                </a:solidFill>
                <a:latin typeface="+mn-lt"/>
              </a:rPr>
              <a:t>CONFIDENTIAL</a:t>
            </a:r>
          </a:p>
        </p:txBody>
      </p:sp>
    </p:spTree>
    <p:extLst>
      <p:ext uri="{BB962C8B-B14F-4D97-AF65-F5344CB8AC3E}">
        <p14:creationId xmlns:p14="http://schemas.microsoft.com/office/powerpoint/2010/main" val="34552677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Headline-Drinks">
    <p:bg>
      <p:bgPr>
        <a:solidFill>
          <a:srgbClr val="3680CE"/>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801" y="2493781"/>
            <a:ext cx="4900246" cy="2046288"/>
          </a:xfrm>
        </p:spPr>
        <p:txBody>
          <a:bodyPr anchor="b" anchorCtr="0"/>
          <a:lstStyle>
            <a:lvl1pPr>
              <a:lnSpc>
                <a:spcPts val="5400"/>
              </a:lnSpc>
              <a:defRPr lang="en-US" sz="6000" b="0" i="0" kern="1200" cap="all" spc="0" baseline="0" dirty="0" smtClean="0">
                <a:solidFill>
                  <a:schemeClr val="tx2"/>
                </a:solidFill>
                <a:latin typeface="+mj-lt"/>
                <a:ea typeface="+mj-ea"/>
                <a:cs typeface="Gilroy Medium" panose="00000600000000000000" pitchFamily="50" charset="0"/>
              </a:defRPr>
            </a:lvl1pPr>
          </a:lstStyle>
          <a:p>
            <a:pPr lvl="0"/>
            <a:r>
              <a:rPr lang="en-US"/>
              <a:t>Click to edit Master text styles</a:t>
            </a:r>
          </a:p>
        </p:txBody>
      </p:sp>
      <p:sp>
        <p:nvSpPr>
          <p:cNvPr id="10" name="Text Placeholder 9">
            <a:extLst>
              <a:ext uri="{FF2B5EF4-FFF2-40B4-BE49-F238E27FC236}">
                <a16:creationId xmlns:a16="http://schemas.microsoft.com/office/drawing/2014/main" id="{F5C46249-F69C-ED78-2123-48CEFF24240A}"/>
              </a:ext>
            </a:extLst>
          </p:cNvPr>
          <p:cNvSpPr>
            <a:spLocks noGrp="1"/>
          </p:cNvSpPr>
          <p:nvPr>
            <p:ph type="body" sz="quarter" idx="12"/>
          </p:nvPr>
        </p:nvSpPr>
        <p:spPr>
          <a:xfrm>
            <a:off x="304800" y="4654369"/>
            <a:ext cx="4900247" cy="534987"/>
          </a:xfrm>
        </p:spPr>
        <p:txBody>
          <a:bodyPr/>
          <a:lstStyle>
            <a:lvl1pPr>
              <a:defRPr lang="en-US" sz="1800" b="1" i="0" kern="1200" dirty="0" smtClean="0">
                <a:solidFill>
                  <a:schemeClr val="tx2"/>
                </a:solidFill>
                <a:latin typeface="+mn-lt"/>
                <a:ea typeface="+mn-ea"/>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tx2"/>
                </a:solidFill>
                <a:latin typeface="Gilroy Medium" panose="00000600000000000000" pitchFamily="50" charset="0"/>
              </a:rPr>
              <a:pPr algn="r"/>
              <a:t>‹#›</a:t>
            </a:fld>
            <a:endParaRPr lang="en-US" sz="1350">
              <a:solidFill>
                <a:schemeClr val="tx2"/>
              </a:solidFill>
              <a:latin typeface="Gilroy Medium" panose="00000600000000000000" pitchFamily="50" charset="0"/>
            </a:endParaRPr>
          </a:p>
        </p:txBody>
      </p:sp>
      <p:sp>
        <p:nvSpPr>
          <p:cNvPr id="3" name="Picture Placeholder 2">
            <a:extLst>
              <a:ext uri="{FF2B5EF4-FFF2-40B4-BE49-F238E27FC236}">
                <a16:creationId xmlns:a16="http://schemas.microsoft.com/office/drawing/2014/main" id="{94F7A221-4131-F79E-81DD-572AEAE896DE}"/>
              </a:ext>
            </a:extLst>
          </p:cNvPr>
          <p:cNvSpPr>
            <a:spLocks noGrp="1"/>
          </p:cNvSpPr>
          <p:nvPr>
            <p:ph type="pic" sz="quarter" idx="15"/>
          </p:nvPr>
        </p:nvSpPr>
        <p:spPr>
          <a:xfrm>
            <a:off x="6248056" y="0"/>
            <a:ext cx="5943944" cy="6858000"/>
          </a:xfrm>
        </p:spPr>
        <p:txBody>
          <a:bodyPr/>
          <a:lstStyle>
            <a:lvl1pPr>
              <a:defRPr>
                <a:latin typeface="Gilroy Medium" panose="00000600000000000000" pitchFamily="50" charset="0"/>
              </a:defRPr>
            </a:lvl1pPr>
          </a:lstStyle>
          <a:p>
            <a:r>
              <a:rPr lang="en-US"/>
              <a:t>Click icon to add picture</a:t>
            </a:r>
          </a:p>
        </p:txBody>
      </p:sp>
      <p:sp>
        <p:nvSpPr>
          <p:cNvPr id="2" name="TextBox 1">
            <a:extLst>
              <a:ext uri="{FF2B5EF4-FFF2-40B4-BE49-F238E27FC236}">
                <a16:creationId xmlns:a16="http://schemas.microsoft.com/office/drawing/2014/main" id="{98750146-5407-885A-1DA5-4D48D4540FB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tx2"/>
                </a:solidFill>
                <a:latin typeface="Gilroy Medium" panose="00000600000000000000" pitchFamily="50" charset="0"/>
              </a:rPr>
              <a:t>CONFIDENTIAL</a:t>
            </a:r>
          </a:p>
        </p:txBody>
      </p:sp>
      <p:pic>
        <p:nvPicPr>
          <p:cNvPr id="5" name="Picture 4">
            <a:extLst>
              <a:ext uri="{FF2B5EF4-FFF2-40B4-BE49-F238E27FC236}">
                <a16:creationId xmlns:a16="http://schemas.microsoft.com/office/drawing/2014/main" id="{47FDD9CA-9F0B-B737-A35D-05711DB598F6}"/>
              </a:ext>
            </a:extLst>
          </p:cNvPr>
          <p:cNvPicPr>
            <a:picLocks noChangeAspect="1"/>
          </p:cNvPicPr>
          <p:nvPr userDrawn="1"/>
        </p:nvPicPr>
        <p:blipFill>
          <a:blip r:embed="rId2"/>
          <a:stretch>
            <a:fillRect/>
          </a:stretch>
        </p:blipFill>
        <p:spPr>
          <a:xfrm>
            <a:off x="304795" y="362758"/>
            <a:ext cx="896203" cy="896203"/>
          </a:xfrm>
          <a:prstGeom prst="rect">
            <a:avLst/>
          </a:prstGeom>
        </p:spPr>
      </p:pic>
    </p:spTree>
    <p:extLst>
      <p:ext uri="{BB962C8B-B14F-4D97-AF65-F5344CB8AC3E}">
        <p14:creationId xmlns:p14="http://schemas.microsoft.com/office/powerpoint/2010/main" val="101263439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Headline-Food">
    <p:bg>
      <p:bgPr>
        <a:solidFill>
          <a:srgbClr val="EB9F0A"/>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801" y="2493781"/>
            <a:ext cx="4900246" cy="2046288"/>
          </a:xfrm>
        </p:spPr>
        <p:txBody>
          <a:bodyPr anchor="b" anchorCtr="0"/>
          <a:lstStyle>
            <a:lvl1pPr>
              <a:lnSpc>
                <a:spcPts val="5400"/>
              </a:lnSpc>
              <a:defRPr lang="en-US" sz="6000" b="0" i="0" kern="1200" cap="all" spc="0" baseline="0" dirty="0" smtClean="0">
                <a:solidFill>
                  <a:schemeClr val="accent5"/>
                </a:solidFill>
                <a:latin typeface="+mj-lt"/>
                <a:ea typeface="+mj-ea"/>
                <a:cs typeface="Gilroy Medium" panose="00000600000000000000" pitchFamily="50" charset="0"/>
              </a:defRPr>
            </a:lvl1pPr>
          </a:lstStyle>
          <a:p>
            <a:pPr lvl="0"/>
            <a:r>
              <a:rPr lang="en-US"/>
              <a:t>Click to edit Master text styles</a:t>
            </a:r>
          </a:p>
        </p:txBody>
      </p:sp>
      <p:sp>
        <p:nvSpPr>
          <p:cNvPr id="10" name="Text Placeholder 9">
            <a:extLst>
              <a:ext uri="{FF2B5EF4-FFF2-40B4-BE49-F238E27FC236}">
                <a16:creationId xmlns:a16="http://schemas.microsoft.com/office/drawing/2014/main" id="{F5C46249-F69C-ED78-2123-48CEFF24240A}"/>
              </a:ext>
            </a:extLst>
          </p:cNvPr>
          <p:cNvSpPr>
            <a:spLocks noGrp="1"/>
          </p:cNvSpPr>
          <p:nvPr>
            <p:ph type="body" sz="quarter" idx="12"/>
          </p:nvPr>
        </p:nvSpPr>
        <p:spPr>
          <a:xfrm>
            <a:off x="304800" y="4654369"/>
            <a:ext cx="4900247" cy="534987"/>
          </a:xfrm>
        </p:spPr>
        <p:txBody>
          <a:bodyPr/>
          <a:lstStyle>
            <a:lvl1pPr>
              <a:defRPr lang="en-US" sz="1800" b="1" i="0" kern="1200" dirty="0" smtClean="0">
                <a:solidFill>
                  <a:schemeClr val="accent5"/>
                </a:solidFill>
                <a:latin typeface="+mn-lt"/>
                <a:ea typeface="+mn-ea"/>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accent5"/>
                </a:solidFill>
                <a:latin typeface="Gilroy Medium" panose="00000600000000000000" pitchFamily="50" charset="0"/>
              </a:rPr>
              <a:pPr algn="r"/>
              <a:t>‹#›</a:t>
            </a:fld>
            <a:endParaRPr lang="en-US" sz="1350">
              <a:solidFill>
                <a:schemeClr val="accent5"/>
              </a:solidFill>
              <a:latin typeface="Gilroy Medium" panose="00000600000000000000" pitchFamily="50" charset="0"/>
            </a:endParaRPr>
          </a:p>
        </p:txBody>
      </p:sp>
      <p:sp>
        <p:nvSpPr>
          <p:cNvPr id="3" name="Picture Placeholder 2">
            <a:extLst>
              <a:ext uri="{FF2B5EF4-FFF2-40B4-BE49-F238E27FC236}">
                <a16:creationId xmlns:a16="http://schemas.microsoft.com/office/drawing/2014/main" id="{BD069351-62B8-28BA-A060-42DE4C1E6331}"/>
              </a:ext>
            </a:extLst>
          </p:cNvPr>
          <p:cNvSpPr>
            <a:spLocks noGrp="1"/>
          </p:cNvSpPr>
          <p:nvPr>
            <p:ph type="pic" sz="quarter" idx="15"/>
          </p:nvPr>
        </p:nvSpPr>
        <p:spPr>
          <a:xfrm>
            <a:off x="6248056" y="0"/>
            <a:ext cx="5943944" cy="6858000"/>
          </a:xfrm>
        </p:spPr>
        <p:txBody>
          <a:bodyPr/>
          <a:lstStyle>
            <a:lvl1pPr>
              <a:defRPr>
                <a:latin typeface="Gilroy Medium" panose="00000600000000000000" pitchFamily="50" charset="0"/>
              </a:defRPr>
            </a:lvl1pPr>
          </a:lstStyle>
          <a:p>
            <a:r>
              <a:rPr lang="en-US"/>
              <a:t>Click icon to add picture</a:t>
            </a:r>
          </a:p>
        </p:txBody>
      </p:sp>
      <p:sp>
        <p:nvSpPr>
          <p:cNvPr id="2" name="TextBox 1">
            <a:extLst>
              <a:ext uri="{FF2B5EF4-FFF2-40B4-BE49-F238E27FC236}">
                <a16:creationId xmlns:a16="http://schemas.microsoft.com/office/drawing/2014/main" id="{BCE9405B-8BB8-B3A9-F0DC-AF79291CF3E0}"/>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954F07"/>
                </a:solidFill>
                <a:latin typeface="Gilroy Medium" panose="00000600000000000000" pitchFamily="50" charset="0"/>
              </a:rPr>
              <a:t>CONFIDENTIAL</a:t>
            </a:r>
          </a:p>
        </p:txBody>
      </p:sp>
      <p:pic>
        <p:nvPicPr>
          <p:cNvPr id="4" name="Picture 3">
            <a:extLst>
              <a:ext uri="{FF2B5EF4-FFF2-40B4-BE49-F238E27FC236}">
                <a16:creationId xmlns:a16="http://schemas.microsoft.com/office/drawing/2014/main" id="{0C3AF5BC-3159-7D8C-75AA-14C890BE4B2A}"/>
              </a:ext>
            </a:extLst>
          </p:cNvPr>
          <p:cNvPicPr>
            <a:picLocks noChangeAspect="1"/>
          </p:cNvPicPr>
          <p:nvPr userDrawn="1"/>
        </p:nvPicPr>
        <p:blipFill>
          <a:blip r:embed="rId2"/>
          <a:stretch>
            <a:fillRect/>
          </a:stretch>
        </p:blipFill>
        <p:spPr>
          <a:xfrm>
            <a:off x="304796" y="362758"/>
            <a:ext cx="896203" cy="896203"/>
          </a:xfrm>
          <a:prstGeom prst="rect">
            <a:avLst/>
          </a:prstGeom>
        </p:spPr>
      </p:pic>
    </p:spTree>
    <p:extLst>
      <p:ext uri="{BB962C8B-B14F-4D97-AF65-F5344CB8AC3E}">
        <p14:creationId xmlns:p14="http://schemas.microsoft.com/office/powerpoint/2010/main" val="257850182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1_Headline-Food">
    <p:bg>
      <p:bgPr>
        <a:solidFill>
          <a:srgbClr val="EE6D26"/>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801" y="2493781"/>
            <a:ext cx="4900246" cy="2046288"/>
          </a:xfrm>
        </p:spPr>
        <p:txBody>
          <a:bodyPr anchor="b" anchorCtr="0"/>
          <a:lstStyle>
            <a:lvl1pPr>
              <a:lnSpc>
                <a:spcPts val="5400"/>
              </a:lnSpc>
              <a:defRPr lang="en-US" sz="6000" b="0" i="0" kern="1200" cap="all" spc="0" baseline="0" dirty="0" smtClean="0">
                <a:solidFill>
                  <a:srgbClr val="922F11"/>
                </a:solidFill>
                <a:latin typeface="+mj-lt"/>
                <a:ea typeface="+mj-ea"/>
                <a:cs typeface="Gilroy Medium" panose="00000600000000000000" pitchFamily="50" charset="0"/>
              </a:defRPr>
            </a:lvl1pPr>
          </a:lstStyle>
          <a:p>
            <a:pPr lvl="0"/>
            <a:r>
              <a:rPr lang="en-US"/>
              <a:t>Click to edit Master text styles</a:t>
            </a:r>
          </a:p>
        </p:txBody>
      </p:sp>
      <p:sp>
        <p:nvSpPr>
          <p:cNvPr id="10" name="Text Placeholder 9">
            <a:extLst>
              <a:ext uri="{FF2B5EF4-FFF2-40B4-BE49-F238E27FC236}">
                <a16:creationId xmlns:a16="http://schemas.microsoft.com/office/drawing/2014/main" id="{F5C46249-F69C-ED78-2123-48CEFF24240A}"/>
              </a:ext>
            </a:extLst>
          </p:cNvPr>
          <p:cNvSpPr>
            <a:spLocks noGrp="1"/>
          </p:cNvSpPr>
          <p:nvPr>
            <p:ph type="body" sz="quarter" idx="12"/>
          </p:nvPr>
        </p:nvSpPr>
        <p:spPr>
          <a:xfrm>
            <a:off x="304800" y="4654369"/>
            <a:ext cx="4900247" cy="534987"/>
          </a:xfrm>
        </p:spPr>
        <p:txBody>
          <a:bodyPr/>
          <a:lstStyle>
            <a:lvl1pPr>
              <a:defRPr lang="en-US" sz="1800" b="1" i="0" kern="1200" dirty="0" smtClean="0">
                <a:solidFill>
                  <a:srgbClr val="922F11"/>
                </a:solidFill>
                <a:latin typeface="+mn-lt"/>
                <a:ea typeface="+mn-ea"/>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accent5"/>
                </a:solidFill>
                <a:latin typeface="Gilroy Medium" panose="00000600000000000000" pitchFamily="50" charset="0"/>
              </a:rPr>
              <a:pPr algn="r"/>
              <a:t>‹#›</a:t>
            </a:fld>
            <a:endParaRPr lang="en-US" sz="1350">
              <a:solidFill>
                <a:schemeClr val="accent5"/>
              </a:solidFill>
              <a:latin typeface="Gilroy Medium" panose="00000600000000000000" pitchFamily="50" charset="0"/>
            </a:endParaRPr>
          </a:p>
        </p:txBody>
      </p:sp>
      <p:sp>
        <p:nvSpPr>
          <p:cNvPr id="3" name="Picture Placeholder 2">
            <a:extLst>
              <a:ext uri="{FF2B5EF4-FFF2-40B4-BE49-F238E27FC236}">
                <a16:creationId xmlns:a16="http://schemas.microsoft.com/office/drawing/2014/main" id="{BD069351-62B8-28BA-A060-42DE4C1E6331}"/>
              </a:ext>
            </a:extLst>
          </p:cNvPr>
          <p:cNvSpPr>
            <a:spLocks noGrp="1"/>
          </p:cNvSpPr>
          <p:nvPr>
            <p:ph type="pic" sz="quarter" idx="15"/>
          </p:nvPr>
        </p:nvSpPr>
        <p:spPr>
          <a:xfrm>
            <a:off x="6248056" y="0"/>
            <a:ext cx="5943944" cy="6858000"/>
          </a:xfrm>
        </p:spPr>
        <p:txBody>
          <a:bodyPr/>
          <a:lstStyle>
            <a:lvl1pPr>
              <a:defRPr>
                <a:latin typeface="Gilroy Medium" panose="00000600000000000000" pitchFamily="50" charset="0"/>
              </a:defRPr>
            </a:lvl1pPr>
          </a:lstStyle>
          <a:p>
            <a:r>
              <a:rPr lang="en-US"/>
              <a:t>Click icon to add picture</a:t>
            </a:r>
          </a:p>
        </p:txBody>
      </p:sp>
      <p:sp>
        <p:nvSpPr>
          <p:cNvPr id="2" name="TextBox 1">
            <a:extLst>
              <a:ext uri="{FF2B5EF4-FFF2-40B4-BE49-F238E27FC236}">
                <a16:creationId xmlns:a16="http://schemas.microsoft.com/office/drawing/2014/main" id="{BCE9405B-8BB8-B3A9-F0DC-AF79291CF3E0}"/>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922F11"/>
                </a:solidFill>
                <a:latin typeface="Gilroy Medium" panose="00000600000000000000" pitchFamily="50" charset="0"/>
              </a:rPr>
              <a:t>CONFIDENTIAL</a:t>
            </a:r>
          </a:p>
        </p:txBody>
      </p:sp>
      <p:pic>
        <p:nvPicPr>
          <p:cNvPr id="7" name="Picture 6">
            <a:extLst>
              <a:ext uri="{FF2B5EF4-FFF2-40B4-BE49-F238E27FC236}">
                <a16:creationId xmlns:a16="http://schemas.microsoft.com/office/drawing/2014/main" id="{AF35DDFA-4EA6-8118-09EA-894AD221015E}"/>
              </a:ext>
            </a:extLst>
          </p:cNvPr>
          <p:cNvPicPr>
            <a:picLocks noChangeAspect="1"/>
          </p:cNvPicPr>
          <p:nvPr userDrawn="1"/>
        </p:nvPicPr>
        <p:blipFill>
          <a:blip r:embed="rId2"/>
          <a:srcRect b="28537"/>
          <a:stretch>
            <a:fillRect/>
          </a:stretch>
        </p:blipFill>
        <p:spPr>
          <a:xfrm>
            <a:off x="92332" y="362758"/>
            <a:ext cx="1612900" cy="979966"/>
          </a:xfrm>
          <a:prstGeom prst="rect">
            <a:avLst/>
          </a:prstGeom>
        </p:spPr>
      </p:pic>
    </p:spTree>
    <p:extLst>
      <p:ext uri="{BB962C8B-B14F-4D97-AF65-F5344CB8AC3E}">
        <p14:creationId xmlns:p14="http://schemas.microsoft.com/office/powerpoint/2010/main" val="149337618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Headline-Sustainability">
    <p:bg>
      <p:bgPr>
        <a:solidFill>
          <a:srgbClr val="5D910D"/>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801" y="2493781"/>
            <a:ext cx="4900246" cy="2046288"/>
          </a:xfrm>
        </p:spPr>
        <p:txBody>
          <a:bodyPr anchor="b" anchorCtr="0"/>
          <a:lstStyle>
            <a:lvl1pPr>
              <a:lnSpc>
                <a:spcPts val="5400"/>
              </a:lnSpc>
              <a:defRPr lang="en-US" sz="6000" b="0" i="0" kern="1200" cap="all" spc="0" baseline="0" dirty="0" smtClean="0">
                <a:solidFill>
                  <a:srgbClr val="0F440D"/>
                </a:solidFill>
                <a:latin typeface="+mj-lt"/>
                <a:ea typeface="+mj-ea"/>
                <a:cs typeface="Gilroy Medium" panose="00000600000000000000" pitchFamily="50" charset="0"/>
              </a:defRPr>
            </a:lvl1pPr>
          </a:lstStyle>
          <a:p>
            <a:pPr lvl="0"/>
            <a:r>
              <a:rPr lang="en-US"/>
              <a:t>Click to edit Master text styles</a:t>
            </a:r>
          </a:p>
        </p:txBody>
      </p:sp>
      <p:sp>
        <p:nvSpPr>
          <p:cNvPr id="10" name="Text Placeholder 9">
            <a:extLst>
              <a:ext uri="{FF2B5EF4-FFF2-40B4-BE49-F238E27FC236}">
                <a16:creationId xmlns:a16="http://schemas.microsoft.com/office/drawing/2014/main" id="{F5C46249-F69C-ED78-2123-48CEFF24240A}"/>
              </a:ext>
            </a:extLst>
          </p:cNvPr>
          <p:cNvSpPr>
            <a:spLocks noGrp="1"/>
          </p:cNvSpPr>
          <p:nvPr>
            <p:ph type="body" sz="quarter" idx="12"/>
          </p:nvPr>
        </p:nvSpPr>
        <p:spPr>
          <a:xfrm>
            <a:off x="304800" y="4654369"/>
            <a:ext cx="4900247" cy="534987"/>
          </a:xfrm>
        </p:spPr>
        <p:txBody>
          <a:bodyPr/>
          <a:lstStyle>
            <a:lvl1pPr>
              <a:defRPr lang="en-US" sz="1800" b="1" i="0" kern="1200" dirty="0" smtClean="0">
                <a:solidFill>
                  <a:srgbClr val="0F440D"/>
                </a:solidFill>
                <a:latin typeface="+mn-lt"/>
                <a:ea typeface="+mn-ea"/>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0F440D"/>
                </a:solidFill>
                <a:latin typeface="Gilroy Medium" panose="00000600000000000000" pitchFamily="50" charset="0"/>
              </a:rPr>
              <a:pPr algn="r"/>
              <a:t>‹#›</a:t>
            </a:fld>
            <a:endParaRPr lang="en-US" sz="1350">
              <a:solidFill>
                <a:srgbClr val="0F440D"/>
              </a:solidFill>
              <a:latin typeface="Gilroy Medium" panose="00000600000000000000" pitchFamily="50" charset="0"/>
            </a:endParaRPr>
          </a:p>
        </p:txBody>
      </p:sp>
      <p:sp>
        <p:nvSpPr>
          <p:cNvPr id="3" name="Picture Placeholder 2">
            <a:extLst>
              <a:ext uri="{FF2B5EF4-FFF2-40B4-BE49-F238E27FC236}">
                <a16:creationId xmlns:a16="http://schemas.microsoft.com/office/drawing/2014/main" id="{4BDDDE28-076A-30B3-3A87-D22CCDE42096}"/>
              </a:ext>
            </a:extLst>
          </p:cNvPr>
          <p:cNvSpPr>
            <a:spLocks noGrp="1"/>
          </p:cNvSpPr>
          <p:nvPr>
            <p:ph type="pic" sz="quarter" idx="15"/>
          </p:nvPr>
        </p:nvSpPr>
        <p:spPr>
          <a:xfrm>
            <a:off x="6248056" y="0"/>
            <a:ext cx="5943944" cy="6858000"/>
          </a:xfrm>
        </p:spPr>
        <p:txBody>
          <a:bodyPr/>
          <a:lstStyle>
            <a:lvl1pPr>
              <a:defRPr>
                <a:latin typeface="Gilroy Medium" panose="00000600000000000000" pitchFamily="50" charset="0"/>
              </a:defRPr>
            </a:lvl1pPr>
          </a:lstStyle>
          <a:p>
            <a:r>
              <a:rPr lang="en-US"/>
              <a:t>Click icon to add picture</a:t>
            </a:r>
          </a:p>
        </p:txBody>
      </p:sp>
      <p:pic>
        <p:nvPicPr>
          <p:cNvPr id="2" name="Graphic 1">
            <a:extLst>
              <a:ext uri="{FF2B5EF4-FFF2-40B4-BE49-F238E27FC236}">
                <a16:creationId xmlns:a16="http://schemas.microsoft.com/office/drawing/2014/main" id="{42303132-93C3-B58B-51CF-9C0FED72061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04796" y="498078"/>
            <a:ext cx="658705" cy="748325"/>
          </a:xfrm>
          <a:prstGeom prst="rect">
            <a:avLst/>
          </a:prstGeom>
        </p:spPr>
      </p:pic>
      <p:sp>
        <p:nvSpPr>
          <p:cNvPr id="4" name="TextBox 3">
            <a:extLst>
              <a:ext uri="{FF2B5EF4-FFF2-40B4-BE49-F238E27FC236}">
                <a16:creationId xmlns:a16="http://schemas.microsoft.com/office/drawing/2014/main" id="{D4F7EF99-1424-2925-FC60-5D8A1725D73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0F440D"/>
                </a:solidFill>
                <a:latin typeface="Gilroy Medium" panose="00000600000000000000" pitchFamily="50" charset="0"/>
              </a:rPr>
              <a:t>CONFIDENTIAL</a:t>
            </a:r>
          </a:p>
        </p:txBody>
      </p:sp>
    </p:spTree>
    <p:extLst>
      <p:ext uri="{BB962C8B-B14F-4D97-AF65-F5344CB8AC3E}">
        <p14:creationId xmlns:p14="http://schemas.microsoft.com/office/powerpoint/2010/main" val="229322199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1_Illustration+Statement Drink">
    <p:bg>
      <p:bgPr>
        <a:solidFill>
          <a:srgbClr val="3680CE"/>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800" y="2493781"/>
            <a:ext cx="6779172" cy="2046288"/>
          </a:xfrm>
        </p:spPr>
        <p:txBody>
          <a:bodyPr anchor="b" anchorCtr="0"/>
          <a:lstStyle>
            <a:lvl1pPr>
              <a:lnSpc>
                <a:spcPts val="5400"/>
              </a:lnSpc>
              <a:defRPr lang="en-US" sz="6000" b="0" i="0" kern="1200" cap="all" spc="0" baseline="0" dirty="0" smtClean="0">
                <a:solidFill>
                  <a:srgbClr val="02355A"/>
                </a:solidFill>
                <a:latin typeface="+mj-lt"/>
                <a:ea typeface="+mj-ea"/>
                <a:cs typeface="Gilroy Medium" panose="00000600000000000000" pitchFamily="50" charset="0"/>
              </a:defRPr>
            </a:lvl1pPr>
          </a:lstStyle>
          <a:p>
            <a:pPr lvl="0"/>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02355A"/>
                </a:solidFill>
                <a:latin typeface="Gilroy Medium" panose="00000600000000000000" pitchFamily="50" charset="0"/>
              </a:rPr>
              <a:pPr algn="r"/>
              <a:t>‹#›</a:t>
            </a:fld>
            <a:endParaRPr lang="en-US" sz="1350">
              <a:solidFill>
                <a:srgbClr val="02355A"/>
              </a:solidFill>
              <a:latin typeface="Gilroy Medium" panose="00000600000000000000" pitchFamily="50" charset="0"/>
            </a:endParaRPr>
          </a:p>
        </p:txBody>
      </p:sp>
      <p:grpSp>
        <p:nvGrpSpPr>
          <p:cNvPr id="2" name="Group 1">
            <a:extLst>
              <a:ext uri="{FF2B5EF4-FFF2-40B4-BE49-F238E27FC236}">
                <a16:creationId xmlns:a16="http://schemas.microsoft.com/office/drawing/2014/main" id="{105E3C74-62A8-FD83-1DC8-BB3B9116668E}"/>
              </a:ext>
            </a:extLst>
          </p:cNvPr>
          <p:cNvGrpSpPr/>
          <p:nvPr userDrawn="1"/>
        </p:nvGrpSpPr>
        <p:grpSpPr>
          <a:xfrm>
            <a:off x="0" y="-1204486"/>
            <a:ext cx="12192000" cy="942190"/>
            <a:chOff x="22178" y="-2107474"/>
            <a:chExt cx="12173146" cy="1410050"/>
          </a:xfrm>
        </p:grpSpPr>
        <p:sp>
          <p:nvSpPr>
            <p:cNvPr id="3" name="Rectangle 2">
              <a:extLst>
                <a:ext uri="{FF2B5EF4-FFF2-40B4-BE49-F238E27FC236}">
                  <a16:creationId xmlns:a16="http://schemas.microsoft.com/office/drawing/2014/main" id="{49FE147A-DF98-1FFB-AAC8-F8BF89D19AFD}"/>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4" name="Rectangle 3">
              <a:extLst>
                <a:ext uri="{FF2B5EF4-FFF2-40B4-BE49-F238E27FC236}">
                  <a16:creationId xmlns:a16="http://schemas.microsoft.com/office/drawing/2014/main" id="{DB39FBE2-FA4B-A232-3522-26410EFE3610}"/>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F3B6171E-59A2-A3AC-0402-04B662D42C92}"/>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CCA3FEE7-C19E-73E0-C49F-FF8172C5F6AE}"/>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7610849C-7A3C-015C-2A5C-03A08479A7CC}"/>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8D6CC6D4-A86E-6070-ECC5-ACDCE3A45BA5}"/>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A65813E3-7961-976B-A998-0BDC2C6ECFF4}"/>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1D79734E-875A-820A-70DC-388AD622C376}"/>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F66912B5-A4C6-202F-08B2-260B73D02DEF}"/>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B1F454DB-2465-CD9B-766A-9BA0DFB8EA3A}"/>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3C3AD0AE-BE4E-88D4-065C-66A869EB01E9}"/>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8" name="Rectangle 17">
              <a:extLst>
                <a:ext uri="{FF2B5EF4-FFF2-40B4-BE49-F238E27FC236}">
                  <a16:creationId xmlns:a16="http://schemas.microsoft.com/office/drawing/2014/main" id="{23BD0447-67EF-C6A5-5442-DACAE8B3FE10}"/>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9" name="Rectangle 18">
              <a:extLst>
                <a:ext uri="{FF2B5EF4-FFF2-40B4-BE49-F238E27FC236}">
                  <a16:creationId xmlns:a16="http://schemas.microsoft.com/office/drawing/2014/main" id="{4819E83C-F735-32AF-5A55-C911CB79DE37}"/>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0" name="Rectangle 19">
              <a:extLst>
                <a:ext uri="{FF2B5EF4-FFF2-40B4-BE49-F238E27FC236}">
                  <a16:creationId xmlns:a16="http://schemas.microsoft.com/office/drawing/2014/main" id="{E38ACA55-05E3-DAB2-87B4-B312A957AA8B}"/>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1" name="Rectangle 20">
              <a:extLst>
                <a:ext uri="{FF2B5EF4-FFF2-40B4-BE49-F238E27FC236}">
                  <a16:creationId xmlns:a16="http://schemas.microsoft.com/office/drawing/2014/main" id="{50A2291E-CA9B-6963-80D3-02A4ABAA0649}"/>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pic>
        <p:nvPicPr>
          <p:cNvPr id="27" name="Graphic 26">
            <a:extLst>
              <a:ext uri="{FF2B5EF4-FFF2-40B4-BE49-F238E27FC236}">
                <a16:creationId xmlns:a16="http://schemas.microsoft.com/office/drawing/2014/main" id="{F30E4F8F-C6C8-F57D-0CDA-4E4AE17318FA}"/>
              </a:ext>
            </a:extLst>
          </p:cNvPr>
          <p:cNvPicPr>
            <a:picLocks noChangeAspect="1"/>
          </p:cNvPicPr>
          <p:nvPr userDrawn="1"/>
        </p:nvPicPr>
        <p:blipFill>
          <a:blip r:embed="rId2">
            <a:extLst>
              <a:ext uri="{96DAC541-7B7A-43D3-8B79-37D633B846F1}">
                <asvg:svgBlip xmlns:asvg="http://schemas.microsoft.com/office/drawing/2016/SVG/main" r:embed="rId3"/>
              </a:ext>
            </a:extLst>
          </a:blip>
          <a:srcRect r="33342" b="34504"/>
          <a:stretch>
            <a:fillRect/>
          </a:stretch>
        </p:blipFill>
        <p:spPr>
          <a:xfrm>
            <a:off x="8536804" y="535326"/>
            <a:ext cx="3655196" cy="6286381"/>
          </a:xfrm>
          <a:custGeom>
            <a:avLst/>
            <a:gdLst>
              <a:gd name="connsiteX0" fmla="*/ 0 w 3655196"/>
              <a:gd name="connsiteY0" fmla="*/ 0 h 6286381"/>
              <a:gd name="connsiteX1" fmla="*/ 3655196 w 3655196"/>
              <a:gd name="connsiteY1" fmla="*/ 0 h 6286381"/>
              <a:gd name="connsiteX2" fmla="*/ 3655196 w 3655196"/>
              <a:gd name="connsiteY2" fmla="*/ 6286381 h 6286381"/>
              <a:gd name="connsiteX3" fmla="*/ 0 w 3655196"/>
              <a:gd name="connsiteY3" fmla="*/ 6286381 h 6286381"/>
            </a:gdLst>
            <a:ahLst/>
            <a:cxnLst>
              <a:cxn ang="0">
                <a:pos x="connsiteX0" y="connsiteY0"/>
              </a:cxn>
              <a:cxn ang="0">
                <a:pos x="connsiteX1" y="connsiteY1"/>
              </a:cxn>
              <a:cxn ang="0">
                <a:pos x="connsiteX2" y="connsiteY2"/>
              </a:cxn>
              <a:cxn ang="0">
                <a:pos x="connsiteX3" y="connsiteY3"/>
              </a:cxn>
            </a:cxnLst>
            <a:rect l="l" t="t" r="r" b="b"/>
            <a:pathLst>
              <a:path w="3655196" h="6286381">
                <a:moveTo>
                  <a:pt x="0" y="0"/>
                </a:moveTo>
                <a:lnTo>
                  <a:pt x="3655196" y="0"/>
                </a:lnTo>
                <a:lnTo>
                  <a:pt x="3655196" y="6286381"/>
                </a:lnTo>
                <a:lnTo>
                  <a:pt x="0" y="6286381"/>
                </a:lnTo>
                <a:close/>
              </a:path>
            </a:pathLst>
          </a:custGeom>
        </p:spPr>
      </p:pic>
      <p:sp>
        <p:nvSpPr>
          <p:cNvPr id="5" name="TextBox 4">
            <a:extLst>
              <a:ext uri="{FF2B5EF4-FFF2-40B4-BE49-F238E27FC236}">
                <a16:creationId xmlns:a16="http://schemas.microsoft.com/office/drawing/2014/main" id="{CCE548BC-7DFB-3A37-F824-E7E7F7C1D8D8}"/>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tx2"/>
                </a:solidFill>
                <a:latin typeface="Gilroy Medium" panose="00000600000000000000" pitchFamily="50" charset="0"/>
              </a:rPr>
              <a:t>CONFIDENTIAL</a:t>
            </a:r>
          </a:p>
        </p:txBody>
      </p:sp>
    </p:spTree>
    <p:extLst>
      <p:ext uri="{BB962C8B-B14F-4D97-AF65-F5344CB8AC3E}">
        <p14:creationId xmlns:p14="http://schemas.microsoft.com/office/powerpoint/2010/main" val="313046283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1_Illustration+Statement Food">
    <p:bg>
      <p:bgPr>
        <a:solidFill>
          <a:schemeClr val="accent6"/>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796" y="2493781"/>
            <a:ext cx="6779172" cy="2046288"/>
          </a:xfrm>
        </p:spPr>
        <p:txBody>
          <a:bodyPr anchor="b" anchorCtr="0"/>
          <a:lstStyle>
            <a:lvl1pPr>
              <a:lnSpc>
                <a:spcPts val="5400"/>
              </a:lnSpc>
              <a:defRPr lang="en-US" sz="6000" b="0" i="0" kern="1200" cap="all" spc="0" baseline="0" dirty="0" smtClean="0">
                <a:solidFill>
                  <a:schemeClr val="accent5"/>
                </a:solidFill>
                <a:latin typeface="+mj-lt"/>
                <a:ea typeface="+mj-ea"/>
                <a:cs typeface="Gilroy Medium" panose="00000600000000000000" pitchFamily="50" charset="0"/>
              </a:defRPr>
            </a:lvl1pPr>
          </a:lstStyle>
          <a:p>
            <a:pPr lvl="0"/>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954F07"/>
                </a:solidFill>
                <a:latin typeface="Gilroy Medium" panose="00000600000000000000" pitchFamily="50" charset="0"/>
              </a:rPr>
              <a:pPr algn="r"/>
              <a:t>‹#›</a:t>
            </a:fld>
            <a:endParaRPr lang="en-US" sz="1350">
              <a:solidFill>
                <a:srgbClr val="954F07"/>
              </a:solidFill>
              <a:latin typeface="Gilroy Medium" panose="00000600000000000000" pitchFamily="50" charset="0"/>
            </a:endParaRPr>
          </a:p>
        </p:txBody>
      </p:sp>
      <p:pic>
        <p:nvPicPr>
          <p:cNvPr id="12" name="Graphic 11">
            <a:extLst>
              <a:ext uri="{FF2B5EF4-FFF2-40B4-BE49-F238E27FC236}">
                <a16:creationId xmlns:a16="http://schemas.microsoft.com/office/drawing/2014/main" id="{14262262-1774-13E8-18F1-4C24C4D04201}"/>
              </a:ext>
            </a:extLst>
          </p:cNvPr>
          <p:cNvPicPr>
            <a:picLocks noChangeAspect="1"/>
          </p:cNvPicPr>
          <p:nvPr userDrawn="1"/>
        </p:nvPicPr>
        <p:blipFill>
          <a:blip r:embed="rId2">
            <a:extLst>
              <a:ext uri="{96DAC541-7B7A-43D3-8B79-37D633B846F1}">
                <asvg:svgBlip xmlns:asvg="http://schemas.microsoft.com/office/drawing/2016/SVG/main" r:embed="rId3"/>
              </a:ext>
            </a:extLst>
          </a:blip>
          <a:srcRect r="12472" b="15247"/>
          <a:stretch>
            <a:fillRect/>
          </a:stretch>
        </p:blipFill>
        <p:spPr>
          <a:xfrm>
            <a:off x="7746460" y="406558"/>
            <a:ext cx="4445540" cy="6451443"/>
          </a:xfrm>
          <a:custGeom>
            <a:avLst/>
            <a:gdLst>
              <a:gd name="connsiteX0" fmla="*/ 0 w 4445540"/>
              <a:gd name="connsiteY0" fmla="*/ 0 h 6451443"/>
              <a:gd name="connsiteX1" fmla="*/ 4445540 w 4445540"/>
              <a:gd name="connsiteY1" fmla="*/ 0 h 6451443"/>
              <a:gd name="connsiteX2" fmla="*/ 4445540 w 4445540"/>
              <a:gd name="connsiteY2" fmla="*/ 6451443 h 6451443"/>
              <a:gd name="connsiteX3" fmla="*/ 0 w 4445540"/>
              <a:gd name="connsiteY3" fmla="*/ 6451443 h 6451443"/>
            </a:gdLst>
            <a:ahLst/>
            <a:cxnLst>
              <a:cxn ang="0">
                <a:pos x="connsiteX0" y="connsiteY0"/>
              </a:cxn>
              <a:cxn ang="0">
                <a:pos x="connsiteX1" y="connsiteY1"/>
              </a:cxn>
              <a:cxn ang="0">
                <a:pos x="connsiteX2" y="connsiteY2"/>
              </a:cxn>
              <a:cxn ang="0">
                <a:pos x="connsiteX3" y="connsiteY3"/>
              </a:cxn>
            </a:cxnLst>
            <a:rect l="l" t="t" r="r" b="b"/>
            <a:pathLst>
              <a:path w="4445540" h="6451443">
                <a:moveTo>
                  <a:pt x="0" y="0"/>
                </a:moveTo>
                <a:lnTo>
                  <a:pt x="4445540" y="0"/>
                </a:lnTo>
                <a:lnTo>
                  <a:pt x="4445540" y="6451443"/>
                </a:lnTo>
                <a:lnTo>
                  <a:pt x="0" y="6451443"/>
                </a:lnTo>
                <a:close/>
              </a:path>
            </a:pathLst>
          </a:custGeom>
        </p:spPr>
      </p:pic>
      <p:sp>
        <p:nvSpPr>
          <p:cNvPr id="2" name="TextBox 1">
            <a:extLst>
              <a:ext uri="{FF2B5EF4-FFF2-40B4-BE49-F238E27FC236}">
                <a16:creationId xmlns:a16="http://schemas.microsoft.com/office/drawing/2014/main" id="{81E64CEC-D9C3-D330-8F47-628A92E9ABC1}"/>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accent5"/>
                </a:solidFill>
                <a:latin typeface="Gilroy Medium" panose="00000600000000000000" pitchFamily="50" charset="0"/>
              </a:rPr>
              <a:t>CONFIDENTIAL</a:t>
            </a:r>
          </a:p>
        </p:txBody>
      </p:sp>
    </p:spTree>
    <p:extLst>
      <p:ext uri="{BB962C8B-B14F-4D97-AF65-F5344CB8AC3E}">
        <p14:creationId xmlns:p14="http://schemas.microsoft.com/office/powerpoint/2010/main" val="22452697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1_Illustration+Statement Sustainability">
    <p:bg>
      <p:bgPr>
        <a:solidFill>
          <a:srgbClr val="5D910D"/>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800" y="2493781"/>
            <a:ext cx="6779172" cy="2046288"/>
          </a:xfrm>
        </p:spPr>
        <p:txBody>
          <a:bodyPr anchor="b" anchorCtr="0"/>
          <a:lstStyle>
            <a:lvl1pPr>
              <a:lnSpc>
                <a:spcPts val="5400"/>
              </a:lnSpc>
              <a:defRPr lang="en-US" sz="6000" b="0" i="0" kern="1200" cap="all" spc="0" baseline="0" dirty="0" smtClean="0">
                <a:solidFill>
                  <a:srgbClr val="0F440D"/>
                </a:solidFill>
                <a:latin typeface="+mj-lt"/>
                <a:ea typeface="+mj-ea"/>
                <a:cs typeface="Gilroy Medium" panose="00000600000000000000" pitchFamily="50" charset="0"/>
              </a:defRPr>
            </a:lvl1pPr>
          </a:lstStyle>
          <a:p>
            <a:pPr lvl="0"/>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0F440D"/>
                </a:solidFill>
                <a:latin typeface="Gilroy Medium" panose="00000600000000000000" pitchFamily="50" charset="0"/>
              </a:rPr>
              <a:pPr algn="r"/>
              <a:t>‹#›</a:t>
            </a:fld>
            <a:endParaRPr lang="en-US" sz="1350">
              <a:solidFill>
                <a:srgbClr val="0F440D"/>
              </a:solidFill>
              <a:latin typeface="Gilroy Medium" panose="00000600000000000000" pitchFamily="50" charset="0"/>
            </a:endParaRPr>
          </a:p>
        </p:txBody>
      </p:sp>
      <p:grpSp>
        <p:nvGrpSpPr>
          <p:cNvPr id="22" name="Group 21">
            <a:extLst>
              <a:ext uri="{FF2B5EF4-FFF2-40B4-BE49-F238E27FC236}">
                <a16:creationId xmlns:a16="http://schemas.microsoft.com/office/drawing/2014/main" id="{64992C8F-E863-9E35-C58E-E69B29BCE7C5}"/>
              </a:ext>
            </a:extLst>
          </p:cNvPr>
          <p:cNvGrpSpPr/>
          <p:nvPr userDrawn="1"/>
        </p:nvGrpSpPr>
        <p:grpSpPr>
          <a:xfrm>
            <a:off x="0" y="-1204486"/>
            <a:ext cx="12192000" cy="942190"/>
            <a:chOff x="22178" y="-2107474"/>
            <a:chExt cx="12173146" cy="1410050"/>
          </a:xfrm>
        </p:grpSpPr>
        <p:sp>
          <p:nvSpPr>
            <p:cNvPr id="23" name="Rectangle 22">
              <a:extLst>
                <a:ext uri="{FF2B5EF4-FFF2-40B4-BE49-F238E27FC236}">
                  <a16:creationId xmlns:a16="http://schemas.microsoft.com/office/drawing/2014/main" id="{B6B9EA9B-B121-07D6-DA17-69EB2FC2C45E}"/>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4" name="Rectangle 23">
              <a:extLst>
                <a:ext uri="{FF2B5EF4-FFF2-40B4-BE49-F238E27FC236}">
                  <a16:creationId xmlns:a16="http://schemas.microsoft.com/office/drawing/2014/main" id="{6A9AC18F-D271-417A-EFA9-505D18AF9CBC}"/>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5" name="Rectangle 24">
              <a:extLst>
                <a:ext uri="{FF2B5EF4-FFF2-40B4-BE49-F238E27FC236}">
                  <a16:creationId xmlns:a16="http://schemas.microsoft.com/office/drawing/2014/main" id="{E21B7882-06F4-ADD5-2804-7A2EE96783B7}"/>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6" name="Rectangle 25">
              <a:extLst>
                <a:ext uri="{FF2B5EF4-FFF2-40B4-BE49-F238E27FC236}">
                  <a16:creationId xmlns:a16="http://schemas.microsoft.com/office/drawing/2014/main" id="{74B582DD-2EDF-4FCA-46E8-A9BE1CF51488}"/>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7" name="Rectangle 26">
              <a:extLst>
                <a:ext uri="{FF2B5EF4-FFF2-40B4-BE49-F238E27FC236}">
                  <a16:creationId xmlns:a16="http://schemas.microsoft.com/office/drawing/2014/main" id="{581EE541-3A99-A625-AE8A-9E917B20184A}"/>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8" name="Rectangle 27">
              <a:extLst>
                <a:ext uri="{FF2B5EF4-FFF2-40B4-BE49-F238E27FC236}">
                  <a16:creationId xmlns:a16="http://schemas.microsoft.com/office/drawing/2014/main" id="{E175D5EF-626A-521A-2E7B-D8DF3327CD11}"/>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9" name="Rectangle 28">
              <a:extLst>
                <a:ext uri="{FF2B5EF4-FFF2-40B4-BE49-F238E27FC236}">
                  <a16:creationId xmlns:a16="http://schemas.microsoft.com/office/drawing/2014/main" id="{60AE6806-8CDA-A959-68E4-9D9E523B88DE}"/>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0" name="Rectangle 29">
              <a:extLst>
                <a:ext uri="{FF2B5EF4-FFF2-40B4-BE49-F238E27FC236}">
                  <a16:creationId xmlns:a16="http://schemas.microsoft.com/office/drawing/2014/main" id="{BB1EA4A9-59A8-31AE-35C5-449D0E5DCDE0}"/>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1" name="Rectangle 30">
              <a:extLst>
                <a:ext uri="{FF2B5EF4-FFF2-40B4-BE49-F238E27FC236}">
                  <a16:creationId xmlns:a16="http://schemas.microsoft.com/office/drawing/2014/main" id="{08D55691-267A-D5B0-6104-CEE4794CCE2B}"/>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2" name="Rectangle 31">
              <a:extLst>
                <a:ext uri="{FF2B5EF4-FFF2-40B4-BE49-F238E27FC236}">
                  <a16:creationId xmlns:a16="http://schemas.microsoft.com/office/drawing/2014/main" id="{47FBE4B9-3FC4-3563-1E09-7342256D80DA}"/>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3" name="Rectangle 32">
              <a:extLst>
                <a:ext uri="{FF2B5EF4-FFF2-40B4-BE49-F238E27FC236}">
                  <a16:creationId xmlns:a16="http://schemas.microsoft.com/office/drawing/2014/main" id="{A3110080-68D0-8125-BAB0-398001694987}"/>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4" name="Rectangle 33">
              <a:extLst>
                <a:ext uri="{FF2B5EF4-FFF2-40B4-BE49-F238E27FC236}">
                  <a16:creationId xmlns:a16="http://schemas.microsoft.com/office/drawing/2014/main" id="{62AA7020-4374-9A5D-E4D3-D242291F033E}"/>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5" name="Rectangle 34">
              <a:extLst>
                <a:ext uri="{FF2B5EF4-FFF2-40B4-BE49-F238E27FC236}">
                  <a16:creationId xmlns:a16="http://schemas.microsoft.com/office/drawing/2014/main" id="{C9B06A61-466E-A124-3708-588A6BCA7884}"/>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6" name="Rectangle 35">
              <a:extLst>
                <a:ext uri="{FF2B5EF4-FFF2-40B4-BE49-F238E27FC236}">
                  <a16:creationId xmlns:a16="http://schemas.microsoft.com/office/drawing/2014/main" id="{C939B74B-0E0B-70E7-9243-E433CDBE6E97}"/>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7" name="Rectangle 36">
              <a:extLst>
                <a:ext uri="{FF2B5EF4-FFF2-40B4-BE49-F238E27FC236}">
                  <a16:creationId xmlns:a16="http://schemas.microsoft.com/office/drawing/2014/main" id="{DA584772-A9FF-FEF9-664D-5392156E1A77}"/>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pic>
        <p:nvPicPr>
          <p:cNvPr id="9" name="Graphic 8">
            <a:extLst>
              <a:ext uri="{FF2B5EF4-FFF2-40B4-BE49-F238E27FC236}">
                <a16:creationId xmlns:a16="http://schemas.microsoft.com/office/drawing/2014/main" id="{309C7D38-9FF8-6C4D-A76D-C1D44972ADF9}"/>
              </a:ext>
            </a:extLst>
          </p:cNvPr>
          <p:cNvPicPr>
            <a:picLocks noChangeAspect="1"/>
          </p:cNvPicPr>
          <p:nvPr userDrawn="1"/>
        </p:nvPicPr>
        <p:blipFill>
          <a:blip r:embed="rId2">
            <a:extLst>
              <a:ext uri="{96DAC541-7B7A-43D3-8B79-37D633B846F1}">
                <asvg:svgBlip xmlns:asvg="http://schemas.microsoft.com/office/drawing/2016/SVG/main" r:embed="rId3"/>
              </a:ext>
            </a:extLst>
          </a:blip>
          <a:srcRect b="13016"/>
          <a:stretch>
            <a:fillRect/>
          </a:stretch>
        </p:blipFill>
        <p:spPr>
          <a:xfrm>
            <a:off x="7388774" y="512064"/>
            <a:ext cx="5035836" cy="6345936"/>
          </a:xfrm>
          <a:custGeom>
            <a:avLst/>
            <a:gdLst>
              <a:gd name="connsiteX0" fmla="*/ 0 w 5035836"/>
              <a:gd name="connsiteY0" fmla="*/ 0 h 6345936"/>
              <a:gd name="connsiteX1" fmla="*/ 5035836 w 5035836"/>
              <a:gd name="connsiteY1" fmla="*/ 0 h 6345936"/>
              <a:gd name="connsiteX2" fmla="*/ 5035836 w 5035836"/>
              <a:gd name="connsiteY2" fmla="*/ 880638 h 6345936"/>
              <a:gd name="connsiteX3" fmla="*/ 4803226 w 5035836"/>
              <a:gd name="connsiteY3" fmla="*/ 880638 h 6345936"/>
              <a:gd name="connsiteX4" fmla="*/ 4803226 w 5035836"/>
              <a:gd name="connsiteY4" fmla="*/ 6345936 h 6345936"/>
              <a:gd name="connsiteX5" fmla="*/ 0 w 5035836"/>
              <a:gd name="connsiteY5" fmla="*/ 6345936 h 6345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5836" h="6345936">
                <a:moveTo>
                  <a:pt x="0" y="0"/>
                </a:moveTo>
                <a:lnTo>
                  <a:pt x="5035836" y="0"/>
                </a:lnTo>
                <a:lnTo>
                  <a:pt x="5035836" y="880638"/>
                </a:lnTo>
                <a:lnTo>
                  <a:pt x="4803226" y="880638"/>
                </a:lnTo>
                <a:lnTo>
                  <a:pt x="4803226" y="6345936"/>
                </a:lnTo>
                <a:lnTo>
                  <a:pt x="0" y="6345936"/>
                </a:lnTo>
                <a:close/>
              </a:path>
            </a:pathLst>
          </a:custGeom>
        </p:spPr>
      </p:pic>
      <p:sp>
        <p:nvSpPr>
          <p:cNvPr id="2" name="TextBox 1">
            <a:extLst>
              <a:ext uri="{FF2B5EF4-FFF2-40B4-BE49-F238E27FC236}">
                <a16:creationId xmlns:a16="http://schemas.microsoft.com/office/drawing/2014/main" id="{2EE0A995-3A03-E488-2DE7-FB5CBF54FC2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0F440D"/>
                </a:solidFill>
                <a:latin typeface="Gilroy Medium" panose="00000600000000000000" pitchFamily="50" charset="0"/>
              </a:rPr>
              <a:t>CONFIDENTIAL</a:t>
            </a:r>
          </a:p>
        </p:txBody>
      </p:sp>
    </p:spTree>
    <p:extLst>
      <p:ext uri="{BB962C8B-B14F-4D97-AF65-F5344CB8AC3E}">
        <p14:creationId xmlns:p14="http://schemas.microsoft.com/office/powerpoint/2010/main" val="22890892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roblem Solution">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solidFill>
                  <a:srgbClr val="2B660F"/>
                </a:solidFill>
                <a:latin typeface="+mn-lt"/>
              </a:defRPr>
            </a:lvl1pPr>
          </a:lstStyle>
          <a:p>
            <a:endParaRPr lang="en-US"/>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10" name="Rectangle: Rounded Corners 9">
            <a:extLst>
              <a:ext uri="{FF2B5EF4-FFF2-40B4-BE49-F238E27FC236}">
                <a16:creationId xmlns:a16="http://schemas.microsoft.com/office/drawing/2014/main" id="{3277A123-21DA-40CE-B431-92CC45964013}"/>
              </a:ext>
            </a:extLst>
          </p:cNvPr>
          <p:cNvSpPr/>
          <p:nvPr userDrawn="1"/>
        </p:nvSpPr>
        <p:spPr>
          <a:xfrm>
            <a:off x="304796" y="1523996"/>
            <a:ext cx="5338576" cy="1231905"/>
          </a:xfrm>
          <a:prstGeom prst="roundRect">
            <a:avLst>
              <a:gd name="adj" fmla="val 8135"/>
            </a:avLst>
          </a:prstGeom>
          <a:solidFill>
            <a:srgbClr val="3680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D910D"/>
              </a:solidFill>
              <a:latin typeface="+mn-lt"/>
            </a:endParaRPr>
          </a:p>
        </p:txBody>
      </p:sp>
      <p:sp>
        <p:nvSpPr>
          <p:cNvPr id="11" name="Rectangle: Rounded Corners 10">
            <a:extLst>
              <a:ext uri="{FF2B5EF4-FFF2-40B4-BE49-F238E27FC236}">
                <a16:creationId xmlns:a16="http://schemas.microsoft.com/office/drawing/2014/main" id="{BB41FAAD-7AC8-731A-123A-BE82562493F6}"/>
              </a:ext>
            </a:extLst>
          </p:cNvPr>
          <p:cNvSpPr/>
          <p:nvPr userDrawn="1"/>
        </p:nvSpPr>
        <p:spPr>
          <a:xfrm>
            <a:off x="304796" y="3060696"/>
            <a:ext cx="5338576" cy="1231905"/>
          </a:xfrm>
          <a:prstGeom prst="roundRect">
            <a:avLst>
              <a:gd name="adj" fmla="val 8135"/>
            </a:avLst>
          </a:prstGeom>
          <a:solidFill>
            <a:srgbClr val="EC9F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2" name="Rectangle: Rounded Corners 11">
            <a:extLst>
              <a:ext uri="{FF2B5EF4-FFF2-40B4-BE49-F238E27FC236}">
                <a16:creationId xmlns:a16="http://schemas.microsoft.com/office/drawing/2014/main" id="{63AC9BC4-68A6-9698-3277-84C08E3A4FE3}"/>
              </a:ext>
            </a:extLst>
          </p:cNvPr>
          <p:cNvSpPr/>
          <p:nvPr userDrawn="1"/>
        </p:nvSpPr>
        <p:spPr>
          <a:xfrm>
            <a:off x="304796" y="4567234"/>
            <a:ext cx="5338576" cy="1231905"/>
          </a:xfrm>
          <a:prstGeom prst="roundRect">
            <a:avLst>
              <a:gd name="adj" fmla="val 8135"/>
            </a:avLst>
          </a:prstGeom>
          <a:solidFill>
            <a:srgbClr val="5D91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3" name="Rectangle: Rounded Corners 12">
            <a:extLst>
              <a:ext uri="{FF2B5EF4-FFF2-40B4-BE49-F238E27FC236}">
                <a16:creationId xmlns:a16="http://schemas.microsoft.com/office/drawing/2014/main" id="{28BE099A-50C1-905E-4C39-DB7B4D4FBE6B}"/>
              </a:ext>
            </a:extLst>
          </p:cNvPr>
          <p:cNvSpPr/>
          <p:nvPr userDrawn="1"/>
        </p:nvSpPr>
        <p:spPr>
          <a:xfrm>
            <a:off x="6548624" y="1523996"/>
            <a:ext cx="5338576" cy="1231905"/>
          </a:xfrm>
          <a:prstGeom prst="roundRect">
            <a:avLst>
              <a:gd name="adj" fmla="val 8135"/>
            </a:avLst>
          </a:prstGeom>
          <a:solidFill>
            <a:srgbClr val="0235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4" name="Rectangle: Rounded Corners 13">
            <a:extLst>
              <a:ext uri="{FF2B5EF4-FFF2-40B4-BE49-F238E27FC236}">
                <a16:creationId xmlns:a16="http://schemas.microsoft.com/office/drawing/2014/main" id="{44FBEE3E-9113-6772-A9D0-E842B248D267}"/>
              </a:ext>
            </a:extLst>
          </p:cNvPr>
          <p:cNvSpPr/>
          <p:nvPr userDrawn="1"/>
        </p:nvSpPr>
        <p:spPr>
          <a:xfrm>
            <a:off x="6548624" y="3060696"/>
            <a:ext cx="5338576" cy="1231905"/>
          </a:xfrm>
          <a:prstGeom prst="roundRect">
            <a:avLst>
              <a:gd name="adj" fmla="val 8135"/>
            </a:avLst>
          </a:prstGeom>
          <a:solidFill>
            <a:srgbClr val="C773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5" name="Rectangle: Rounded Corners 14">
            <a:extLst>
              <a:ext uri="{FF2B5EF4-FFF2-40B4-BE49-F238E27FC236}">
                <a16:creationId xmlns:a16="http://schemas.microsoft.com/office/drawing/2014/main" id="{5F44D307-3B59-B3A7-B673-5E599BB053D3}"/>
              </a:ext>
            </a:extLst>
          </p:cNvPr>
          <p:cNvSpPr/>
          <p:nvPr userDrawn="1"/>
        </p:nvSpPr>
        <p:spPr>
          <a:xfrm>
            <a:off x="6548624" y="4567234"/>
            <a:ext cx="5338576" cy="1231905"/>
          </a:xfrm>
          <a:prstGeom prst="roundRect">
            <a:avLst>
              <a:gd name="adj" fmla="val 8135"/>
            </a:avLst>
          </a:prstGeom>
          <a:solidFill>
            <a:srgbClr val="0F44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cxnSp>
        <p:nvCxnSpPr>
          <p:cNvPr id="17" name="Straight Connector 16">
            <a:extLst>
              <a:ext uri="{FF2B5EF4-FFF2-40B4-BE49-F238E27FC236}">
                <a16:creationId xmlns:a16="http://schemas.microsoft.com/office/drawing/2014/main" id="{A8E352DA-FF04-36BF-CDB8-9D168B369D23}"/>
              </a:ext>
            </a:extLst>
          </p:cNvPr>
          <p:cNvCxnSpPr/>
          <p:nvPr userDrawn="1"/>
        </p:nvCxnSpPr>
        <p:spPr>
          <a:xfrm>
            <a:off x="5822731" y="2144110"/>
            <a:ext cx="546538" cy="0"/>
          </a:xfrm>
          <a:prstGeom prst="line">
            <a:avLst/>
          </a:prstGeom>
          <a:ln w="22225">
            <a:solidFill>
              <a:srgbClr val="02355A"/>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308CA50-6DC2-DB93-2A7F-967901CC7BFC}"/>
              </a:ext>
            </a:extLst>
          </p:cNvPr>
          <p:cNvCxnSpPr>
            <a:cxnSpLocks/>
          </p:cNvCxnSpPr>
          <p:nvPr userDrawn="1"/>
        </p:nvCxnSpPr>
        <p:spPr>
          <a:xfrm>
            <a:off x="5822731" y="3676648"/>
            <a:ext cx="546538" cy="0"/>
          </a:xfrm>
          <a:prstGeom prst="line">
            <a:avLst/>
          </a:prstGeom>
          <a:ln w="22225">
            <a:solidFill>
              <a:srgbClr val="02355A"/>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95482F3-BE7A-6063-3F74-E7CFE37C5D68}"/>
              </a:ext>
            </a:extLst>
          </p:cNvPr>
          <p:cNvCxnSpPr>
            <a:cxnSpLocks/>
          </p:cNvCxnSpPr>
          <p:nvPr userDrawn="1"/>
        </p:nvCxnSpPr>
        <p:spPr>
          <a:xfrm>
            <a:off x="5822731" y="5183186"/>
            <a:ext cx="546538" cy="0"/>
          </a:xfrm>
          <a:prstGeom prst="line">
            <a:avLst/>
          </a:prstGeom>
          <a:ln w="22225">
            <a:solidFill>
              <a:srgbClr val="02355A"/>
            </a:solidFill>
          </a:ln>
        </p:spPr>
        <p:style>
          <a:lnRef idx="1">
            <a:schemeClr val="accent1"/>
          </a:lnRef>
          <a:fillRef idx="0">
            <a:schemeClr val="accent1"/>
          </a:fillRef>
          <a:effectRef idx="0">
            <a:schemeClr val="accent1"/>
          </a:effectRef>
          <a:fontRef idx="minor">
            <a:schemeClr val="tx1"/>
          </a:fontRef>
        </p:style>
      </p:cxnSp>
      <p:sp>
        <p:nvSpPr>
          <p:cNvPr id="21" name="Text Placeholder 20">
            <a:extLst>
              <a:ext uri="{FF2B5EF4-FFF2-40B4-BE49-F238E27FC236}">
                <a16:creationId xmlns:a16="http://schemas.microsoft.com/office/drawing/2014/main" id="{F61755C0-BE8F-2307-55C1-F1CF08EC2434}"/>
              </a:ext>
            </a:extLst>
          </p:cNvPr>
          <p:cNvSpPr>
            <a:spLocks noGrp="1"/>
          </p:cNvSpPr>
          <p:nvPr>
            <p:ph type="body" sz="quarter" idx="13"/>
          </p:nvPr>
        </p:nvSpPr>
        <p:spPr>
          <a:xfrm>
            <a:off x="452438" y="1523995"/>
            <a:ext cx="5012941" cy="1201740"/>
          </a:xfrm>
        </p:spPr>
        <p:txBody>
          <a:bodyPr anchor="ctr" anchorCtr="0"/>
          <a:lstStyle>
            <a:lvl1pPr>
              <a:defRPr b="1">
                <a:solidFill>
                  <a:schemeClr val="bg1"/>
                </a:solidFill>
                <a:latin typeface="+mn-lt"/>
              </a:defRPr>
            </a:lvl1pPr>
            <a:lvl2pPr marL="0" indent="0">
              <a:buNone/>
              <a:defRPr b="0">
                <a:solidFill>
                  <a:schemeClr val="bg1"/>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22" name="Text Placeholder 20">
            <a:extLst>
              <a:ext uri="{FF2B5EF4-FFF2-40B4-BE49-F238E27FC236}">
                <a16:creationId xmlns:a16="http://schemas.microsoft.com/office/drawing/2014/main" id="{79E63985-202E-44C4-FEF8-9D09D8A725C9}"/>
              </a:ext>
            </a:extLst>
          </p:cNvPr>
          <p:cNvSpPr>
            <a:spLocks noGrp="1"/>
          </p:cNvSpPr>
          <p:nvPr>
            <p:ph type="body" sz="quarter" idx="14"/>
          </p:nvPr>
        </p:nvSpPr>
        <p:spPr>
          <a:xfrm>
            <a:off x="452438" y="3071201"/>
            <a:ext cx="5012941" cy="1201740"/>
          </a:xfrm>
        </p:spPr>
        <p:txBody>
          <a:bodyPr anchor="ctr" anchorCtr="0"/>
          <a:lstStyle>
            <a:lvl1pPr>
              <a:defRPr b="1">
                <a:solidFill>
                  <a:schemeClr val="bg1"/>
                </a:solidFill>
                <a:latin typeface="+mn-lt"/>
              </a:defRPr>
            </a:lvl1pPr>
            <a:lvl2pPr marL="0" indent="0">
              <a:buNone/>
              <a:defRPr b="0">
                <a:solidFill>
                  <a:schemeClr val="bg1"/>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23" name="Text Placeholder 20">
            <a:extLst>
              <a:ext uri="{FF2B5EF4-FFF2-40B4-BE49-F238E27FC236}">
                <a16:creationId xmlns:a16="http://schemas.microsoft.com/office/drawing/2014/main" id="{24A33675-CF40-5496-4117-515D5D08FE9C}"/>
              </a:ext>
            </a:extLst>
          </p:cNvPr>
          <p:cNvSpPr>
            <a:spLocks noGrp="1"/>
          </p:cNvSpPr>
          <p:nvPr>
            <p:ph type="body" sz="quarter" idx="15"/>
          </p:nvPr>
        </p:nvSpPr>
        <p:spPr>
          <a:xfrm>
            <a:off x="452438" y="4579929"/>
            <a:ext cx="5012941" cy="1201740"/>
          </a:xfrm>
        </p:spPr>
        <p:txBody>
          <a:bodyPr anchor="ctr" anchorCtr="0"/>
          <a:lstStyle>
            <a:lvl1pPr>
              <a:defRPr b="1">
                <a:solidFill>
                  <a:schemeClr val="bg1"/>
                </a:solidFill>
                <a:latin typeface="+mn-lt"/>
              </a:defRPr>
            </a:lvl1pPr>
            <a:lvl2pPr marL="0" indent="0">
              <a:buNone/>
              <a:defRPr b="0">
                <a:solidFill>
                  <a:schemeClr val="bg1"/>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24" name="Text Placeholder 20">
            <a:extLst>
              <a:ext uri="{FF2B5EF4-FFF2-40B4-BE49-F238E27FC236}">
                <a16:creationId xmlns:a16="http://schemas.microsoft.com/office/drawing/2014/main" id="{5CA7CEAA-CD1C-AE53-D999-47F849F9E103}"/>
              </a:ext>
            </a:extLst>
          </p:cNvPr>
          <p:cNvSpPr>
            <a:spLocks noGrp="1"/>
          </p:cNvSpPr>
          <p:nvPr>
            <p:ph type="body" sz="quarter" idx="16"/>
          </p:nvPr>
        </p:nvSpPr>
        <p:spPr>
          <a:xfrm>
            <a:off x="6726621" y="4579929"/>
            <a:ext cx="5012941" cy="1201740"/>
          </a:xfrm>
        </p:spPr>
        <p:txBody>
          <a:bodyPr anchor="ctr" anchorCtr="0"/>
          <a:lstStyle>
            <a:lvl1pPr>
              <a:defRPr b="1">
                <a:solidFill>
                  <a:schemeClr val="bg1"/>
                </a:solidFill>
                <a:latin typeface="+mn-lt"/>
              </a:defRPr>
            </a:lvl1pPr>
            <a:lvl2pPr marL="0" indent="0">
              <a:buNone/>
              <a:defRPr b="0">
                <a:solidFill>
                  <a:schemeClr val="bg1"/>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25" name="Text Placeholder 20">
            <a:extLst>
              <a:ext uri="{FF2B5EF4-FFF2-40B4-BE49-F238E27FC236}">
                <a16:creationId xmlns:a16="http://schemas.microsoft.com/office/drawing/2014/main" id="{57D78F3C-11F0-1F5A-39DD-CA19C0DCE5E0}"/>
              </a:ext>
            </a:extLst>
          </p:cNvPr>
          <p:cNvSpPr>
            <a:spLocks noGrp="1"/>
          </p:cNvSpPr>
          <p:nvPr>
            <p:ph type="body" sz="quarter" idx="17"/>
          </p:nvPr>
        </p:nvSpPr>
        <p:spPr>
          <a:xfrm>
            <a:off x="6726621" y="3071201"/>
            <a:ext cx="5012941" cy="1201740"/>
          </a:xfrm>
        </p:spPr>
        <p:txBody>
          <a:bodyPr anchor="ctr" anchorCtr="0"/>
          <a:lstStyle>
            <a:lvl1pPr>
              <a:defRPr b="1">
                <a:solidFill>
                  <a:schemeClr val="bg1"/>
                </a:solidFill>
                <a:latin typeface="+mn-lt"/>
              </a:defRPr>
            </a:lvl1pPr>
            <a:lvl2pPr marL="0" indent="0">
              <a:buNone/>
              <a:defRPr b="0">
                <a:solidFill>
                  <a:schemeClr val="bg1"/>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26" name="Text Placeholder 20">
            <a:extLst>
              <a:ext uri="{FF2B5EF4-FFF2-40B4-BE49-F238E27FC236}">
                <a16:creationId xmlns:a16="http://schemas.microsoft.com/office/drawing/2014/main" id="{77DD4C1D-1F57-6816-8675-584DA58C24F0}"/>
              </a:ext>
            </a:extLst>
          </p:cNvPr>
          <p:cNvSpPr>
            <a:spLocks noGrp="1"/>
          </p:cNvSpPr>
          <p:nvPr>
            <p:ph type="body" sz="quarter" idx="18"/>
          </p:nvPr>
        </p:nvSpPr>
        <p:spPr>
          <a:xfrm>
            <a:off x="6726621" y="1523995"/>
            <a:ext cx="5012941" cy="1201740"/>
          </a:xfrm>
        </p:spPr>
        <p:txBody>
          <a:bodyPr anchor="ctr" anchorCtr="0"/>
          <a:lstStyle>
            <a:lvl1pPr>
              <a:defRPr b="1">
                <a:solidFill>
                  <a:schemeClr val="bg1"/>
                </a:solidFill>
                <a:latin typeface="+mn-lt"/>
              </a:defRPr>
            </a:lvl1pPr>
            <a:lvl2pPr marL="0" indent="0">
              <a:buNone/>
              <a:defRPr b="0">
                <a:solidFill>
                  <a:schemeClr val="bg1"/>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46171947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Illustration+Statement Drink">
    <p:bg>
      <p:bgPr>
        <a:solidFill>
          <a:srgbClr val="02355A"/>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5108028" y="2493781"/>
            <a:ext cx="6779172" cy="2046288"/>
          </a:xfrm>
        </p:spPr>
        <p:txBody>
          <a:bodyPr anchor="b" anchorCtr="0"/>
          <a:lstStyle>
            <a:lvl1pPr>
              <a:lnSpc>
                <a:spcPts val="5400"/>
              </a:lnSpc>
              <a:defRPr lang="en-US" sz="6000" b="0" i="0" kern="1200" cap="all" spc="0" baseline="0" dirty="0" smtClean="0">
                <a:solidFill>
                  <a:srgbClr val="3680CE"/>
                </a:solidFill>
                <a:latin typeface="+mj-lt"/>
                <a:ea typeface="+mj-ea"/>
                <a:cs typeface="Gilroy Medium" panose="00000600000000000000" pitchFamily="50" charset="0"/>
              </a:defRPr>
            </a:lvl1pPr>
          </a:lstStyle>
          <a:p>
            <a:pPr lvl="0"/>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3680CE"/>
                </a:solidFill>
                <a:latin typeface="Gilroy Medium" panose="00000600000000000000" pitchFamily="50" charset="0"/>
              </a:rPr>
              <a:pPr algn="r"/>
              <a:t>‹#›</a:t>
            </a:fld>
            <a:endParaRPr lang="en-US" sz="1350">
              <a:solidFill>
                <a:srgbClr val="3680CE"/>
              </a:solidFill>
              <a:latin typeface="Gilroy Medium" panose="00000600000000000000" pitchFamily="50" charset="0"/>
            </a:endParaRPr>
          </a:p>
        </p:txBody>
      </p:sp>
      <p:pic>
        <p:nvPicPr>
          <p:cNvPr id="5" name="Graphic 4">
            <a:extLst>
              <a:ext uri="{FF2B5EF4-FFF2-40B4-BE49-F238E27FC236}">
                <a16:creationId xmlns:a16="http://schemas.microsoft.com/office/drawing/2014/main" id="{8383AE73-A754-7B0F-0503-8F9A15D171DE}"/>
              </a:ext>
            </a:extLst>
          </p:cNvPr>
          <p:cNvPicPr/>
          <p:nvPr userDrawn="1"/>
        </p:nvPicPr>
        <p:blipFill>
          <a:blip r:embed="rId2">
            <a:extLst>
              <a:ext uri="{96DAC541-7B7A-43D3-8B79-37D633B846F1}">
                <asvg:svgBlip xmlns:asvg="http://schemas.microsoft.com/office/drawing/2016/SVG/main" r:embed="rId3"/>
              </a:ext>
            </a:extLst>
          </a:blip>
          <a:srcRect l="9628" t="5197" r="60034" b="16119"/>
          <a:stretch/>
        </p:blipFill>
        <p:spPr>
          <a:xfrm>
            <a:off x="0" y="0"/>
            <a:ext cx="4610101" cy="6858000"/>
          </a:xfrm>
          <a:prstGeom prst="rect">
            <a:avLst/>
          </a:prstGeom>
        </p:spPr>
      </p:pic>
      <p:grpSp>
        <p:nvGrpSpPr>
          <p:cNvPr id="2" name="Group 1">
            <a:extLst>
              <a:ext uri="{FF2B5EF4-FFF2-40B4-BE49-F238E27FC236}">
                <a16:creationId xmlns:a16="http://schemas.microsoft.com/office/drawing/2014/main" id="{105E3C74-62A8-FD83-1DC8-BB3B9116668E}"/>
              </a:ext>
            </a:extLst>
          </p:cNvPr>
          <p:cNvGrpSpPr/>
          <p:nvPr userDrawn="1"/>
        </p:nvGrpSpPr>
        <p:grpSpPr>
          <a:xfrm>
            <a:off x="0" y="-1204486"/>
            <a:ext cx="12192000" cy="942190"/>
            <a:chOff x="22178" y="-2107474"/>
            <a:chExt cx="12173146" cy="1410050"/>
          </a:xfrm>
        </p:grpSpPr>
        <p:sp>
          <p:nvSpPr>
            <p:cNvPr id="3" name="Rectangle 2">
              <a:extLst>
                <a:ext uri="{FF2B5EF4-FFF2-40B4-BE49-F238E27FC236}">
                  <a16:creationId xmlns:a16="http://schemas.microsoft.com/office/drawing/2014/main" id="{49FE147A-DF98-1FFB-AAC8-F8BF89D19AFD}"/>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4" name="Rectangle 3">
              <a:extLst>
                <a:ext uri="{FF2B5EF4-FFF2-40B4-BE49-F238E27FC236}">
                  <a16:creationId xmlns:a16="http://schemas.microsoft.com/office/drawing/2014/main" id="{DB39FBE2-FA4B-A232-3522-26410EFE3610}"/>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F3B6171E-59A2-A3AC-0402-04B662D42C92}"/>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CCA3FEE7-C19E-73E0-C49F-FF8172C5F6AE}"/>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7610849C-7A3C-015C-2A5C-03A08479A7CC}"/>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8D6CC6D4-A86E-6070-ECC5-ACDCE3A45BA5}"/>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A65813E3-7961-976B-A998-0BDC2C6ECFF4}"/>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1D79734E-875A-820A-70DC-388AD622C376}"/>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F66912B5-A4C6-202F-08B2-260B73D02DEF}"/>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B1F454DB-2465-CD9B-766A-9BA0DFB8EA3A}"/>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3C3AD0AE-BE4E-88D4-065C-66A869EB01E9}"/>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8" name="Rectangle 17">
              <a:extLst>
                <a:ext uri="{FF2B5EF4-FFF2-40B4-BE49-F238E27FC236}">
                  <a16:creationId xmlns:a16="http://schemas.microsoft.com/office/drawing/2014/main" id="{23BD0447-67EF-C6A5-5442-DACAE8B3FE10}"/>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9" name="Rectangle 18">
              <a:extLst>
                <a:ext uri="{FF2B5EF4-FFF2-40B4-BE49-F238E27FC236}">
                  <a16:creationId xmlns:a16="http://schemas.microsoft.com/office/drawing/2014/main" id="{4819E83C-F735-32AF-5A55-C911CB79DE37}"/>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0" name="Rectangle 19">
              <a:extLst>
                <a:ext uri="{FF2B5EF4-FFF2-40B4-BE49-F238E27FC236}">
                  <a16:creationId xmlns:a16="http://schemas.microsoft.com/office/drawing/2014/main" id="{E38ACA55-05E3-DAB2-87B4-B312A957AA8B}"/>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1" name="Rectangle 20">
              <a:extLst>
                <a:ext uri="{FF2B5EF4-FFF2-40B4-BE49-F238E27FC236}">
                  <a16:creationId xmlns:a16="http://schemas.microsoft.com/office/drawing/2014/main" id="{50A2291E-CA9B-6963-80D3-02A4ABAA0649}"/>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22" name="TextBox 21">
            <a:extLst>
              <a:ext uri="{FF2B5EF4-FFF2-40B4-BE49-F238E27FC236}">
                <a16:creationId xmlns:a16="http://schemas.microsoft.com/office/drawing/2014/main" id="{B0A2BE27-19D4-21C5-0677-A4371A5B1781}"/>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3680CE"/>
                </a:solidFill>
                <a:latin typeface="Gilroy Medium" panose="00000600000000000000" pitchFamily="50" charset="0"/>
              </a:rPr>
              <a:t>CONFIDENTIAL</a:t>
            </a:r>
          </a:p>
        </p:txBody>
      </p:sp>
    </p:spTree>
    <p:extLst>
      <p:ext uri="{BB962C8B-B14F-4D97-AF65-F5344CB8AC3E}">
        <p14:creationId xmlns:p14="http://schemas.microsoft.com/office/powerpoint/2010/main" val="354564127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Illustration+Statement Food">
    <p:bg>
      <p:bgPr>
        <a:solidFill>
          <a:schemeClr val="accent6"/>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5108028" y="2493781"/>
            <a:ext cx="6779172" cy="2046288"/>
          </a:xfrm>
        </p:spPr>
        <p:txBody>
          <a:bodyPr anchor="b" anchorCtr="0"/>
          <a:lstStyle>
            <a:lvl1pPr>
              <a:lnSpc>
                <a:spcPts val="5400"/>
              </a:lnSpc>
              <a:defRPr lang="en-US" sz="6000" b="0" i="0" kern="1200" cap="all" spc="0" baseline="0" dirty="0" smtClean="0">
                <a:solidFill>
                  <a:schemeClr val="accent5"/>
                </a:solidFill>
                <a:latin typeface="+mj-lt"/>
                <a:ea typeface="+mj-ea"/>
                <a:cs typeface="Gilroy Medium" panose="00000600000000000000" pitchFamily="50" charset="0"/>
              </a:defRPr>
            </a:lvl1pPr>
          </a:lstStyle>
          <a:p>
            <a:pPr lvl="0"/>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954F07"/>
                </a:solidFill>
                <a:latin typeface="Gilroy Medium" panose="00000600000000000000" pitchFamily="50" charset="0"/>
              </a:rPr>
              <a:pPr algn="r"/>
              <a:t>‹#›</a:t>
            </a:fld>
            <a:endParaRPr lang="en-US" sz="1350">
              <a:solidFill>
                <a:srgbClr val="954F07"/>
              </a:solidFill>
              <a:latin typeface="Gilroy Medium" panose="00000600000000000000" pitchFamily="50" charset="0"/>
            </a:endParaRPr>
          </a:p>
        </p:txBody>
      </p:sp>
      <p:pic>
        <p:nvPicPr>
          <p:cNvPr id="2" name="Graphic 1">
            <a:extLst>
              <a:ext uri="{FF2B5EF4-FFF2-40B4-BE49-F238E27FC236}">
                <a16:creationId xmlns:a16="http://schemas.microsoft.com/office/drawing/2014/main" id="{9CFE8701-18AC-1DDE-6FDB-A1B213C27C8A}"/>
              </a:ext>
            </a:extLst>
          </p:cNvPr>
          <p:cNvPicPr/>
          <p:nvPr userDrawn="1"/>
        </p:nvPicPr>
        <p:blipFill>
          <a:blip r:embed="rId2">
            <a:extLst>
              <a:ext uri="{96DAC541-7B7A-43D3-8B79-37D633B846F1}">
                <asvg:svgBlip xmlns:asvg="http://schemas.microsoft.com/office/drawing/2016/SVG/main" r:embed="rId3"/>
              </a:ext>
            </a:extLst>
          </a:blip>
          <a:srcRect l="8519" t="4942" r="54239" b="11734"/>
          <a:stretch/>
        </p:blipFill>
        <p:spPr>
          <a:xfrm>
            <a:off x="0" y="0"/>
            <a:ext cx="5802284" cy="6858000"/>
          </a:xfrm>
          <a:prstGeom prst="rect">
            <a:avLst/>
          </a:prstGeom>
        </p:spPr>
      </p:pic>
      <p:sp>
        <p:nvSpPr>
          <p:cNvPr id="4" name="TextBox 3">
            <a:extLst>
              <a:ext uri="{FF2B5EF4-FFF2-40B4-BE49-F238E27FC236}">
                <a16:creationId xmlns:a16="http://schemas.microsoft.com/office/drawing/2014/main" id="{27F8AFE4-9B9D-6946-8A8B-332A60BDCD00}"/>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accent5"/>
                </a:solidFill>
                <a:latin typeface="Gilroy Medium" panose="00000600000000000000" pitchFamily="50" charset="0"/>
              </a:rPr>
              <a:t>CONFIDENTIAL</a:t>
            </a:r>
          </a:p>
        </p:txBody>
      </p:sp>
    </p:spTree>
    <p:extLst>
      <p:ext uri="{BB962C8B-B14F-4D97-AF65-F5344CB8AC3E}">
        <p14:creationId xmlns:p14="http://schemas.microsoft.com/office/powerpoint/2010/main" val="151587913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Illustration+Statement Sustainability">
    <p:bg>
      <p:bgPr>
        <a:solidFill>
          <a:srgbClr val="0F440E"/>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5108028" y="2493781"/>
            <a:ext cx="6779172" cy="2046288"/>
          </a:xfrm>
        </p:spPr>
        <p:txBody>
          <a:bodyPr anchor="b" anchorCtr="0"/>
          <a:lstStyle>
            <a:lvl1pPr>
              <a:lnSpc>
                <a:spcPts val="5400"/>
              </a:lnSpc>
              <a:defRPr lang="en-US" sz="6000" b="0" i="0" kern="1200" cap="all" spc="0" baseline="0" dirty="0" smtClean="0">
                <a:solidFill>
                  <a:srgbClr val="5D910D"/>
                </a:solidFill>
                <a:latin typeface="+mj-lt"/>
                <a:ea typeface="+mj-ea"/>
                <a:cs typeface="Gilroy Medium" panose="00000600000000000000" pitchFamily="50" charset="0"/>
              </a:defRPr>
            </a:lvl1pPr>
          </a:lstStyle>
          <a:p>
            <a:pPr lvl="0"/>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5D910D"/>
                </a:solidFill>
                <a:latin typeface="Gilroy Medium" panose="00000600000000000000" pitchFamily="50" charset="0"/>
              </a:rPr>
              <a:pPr algn="r"/>
              <a:t>‹#›</a:t>
            </a:fld>
            <a:endParaRPr lang="en-US" sz="1350">
              <a:solidFill>
                <a:srgbClr val="5D910D"/>
              </a:solidFill>
              <a:latin typeface="Gilroy Medium" panose="00000600000000000000" pitchFamily="50" charset="0"/>
            </a:endParaRPr>
          </a:p>
        </p:txBody>
      </p:sp>
      <p:pic>
        <p:nvPicPr>
          <p:cNvPr id="9" name="Graphic 8">
            <a:extLst>
              <a:ext uri="{FF2B5EF4-FFF2-40B4-BE49-F238E27FC236}">
                <a16:creationId xmlns:a16="http://schemas.microsoft.com/office/drawing/2014/main" id="{84DFCD31-76F7-5A4A-C08E-4435C05FD665}"/>
              </a:ext>
            </a:extLst>
          </p:cNvPr>
          <p:cNvPicPr/>
          <p:nvPr userDrawn="1"/>
        </p:nvPicPr>
        <p:blipFill>
          <a:blip r:embed="rId2">
            <a:extLst>
              <a:ext uri="{96DAC541-7B7A-43D3-8B79-37D633B846F1}">
                <asvg:svgBlip xmlns:asvg="http://schemas.microsoft.com/office/drawing/2016/SVG/main" r:embed="rId3"/>
              </a:ext>
            </a:extLst>
          </a:blip>
          <a:srcRect l="9302" r="42975" b="9499"/>
          <a:stretch/>
        </p:blipFill>
        <p:spPr>
          <a:xfrm>
            <a:off x="0" y="-710334"/>
            <a:ext cx="7505700" cy="7568334"/>
          </a:xfrm>
          <a:custGeom>
            <a:avLst/>
            <a:gdLst>
              <a:gd name="connsiteX0" fmla="*/ 0 w 7505700"/>
              <a:gd name="connsiteY0" fmla="*/ 0 h 7568334"/>
              <a:gd name="connsiteX1" fmla="*/ 7505700 w 7505700"/>
              <a:gd name="connsiteY1" fmla="*/ 0 h 7568334"/>
              <a:gd name="connsiteX2" fmla="*/ 7505700 w 7505700"/>
              <a:gd name="connsiteY2" fmla="*/ 7568334 h 7568334"/>
              <a:gd name="connsiteX3" fmla="*/ 0 w 7505700"/>
              <a:gd name="connsiteY3" fmla="*/ 7568334 h 7568334"/>
            </a:gdLst>
            <a:ahLst/>
            <a:cxnLst>
              <a:cxn ang="0">
                <a:pos x="connsiteX0" y="connsiteY0"/>
              </a:cxn>
              <a:cxn ang="0">
                <a:pos x="connsiteX1" y="connsiteY1"/>
              </a:cxn>
              <a:cxn ang="0">
                <a:pos x="connsiteX2" y="connsiteY2"/>
              </a:cxn>
              <a:cxn ang="0">
                <a:pos x="connsiteX3" y="connsiteY3"/>
              </a:cxn>
            </a:cxnLst>
            <a:rect l="l" t="t" r="r" b="b"/>
            <a:pathLst>
              <a:path w="7505700" h="7568334">
                <a:moveTo>
                  <a:pt x="0" y="0"/>
                </a:moveTo>
                <a:lnTo>
                  <a:pt x="7505700" y="0"/>
                </a:lnTo>
                <a:lnTo>
                  <a:pt x="7505700" y="7568334"/>
                </a:lnTo>
                <a:lnTo>
                  <a:pt x="0" y="7568334"/>
                </a:lnTo>
                <a:close/>
              </a:path>
            </a:pathLst>
          </a:custGeom>
        </p:spPr>
      </p:pic>
      <p:grpSp>
        <p:nvGrpSpPr>
          <p:cNvPr id="22" name="Group 21">
            <a:extLst>
              <a:ext uri="{FF2B5EF4-FFF2-40B4-BE49-F238E27FC236}">
                <a16:creationId xmlns:a16="http://schemas.microsoft.com/office/drawing/2014/main" id="{64992C8F-E863-9E35-C58E-E69B29BCE7C5}"/>
              </a:ext>
            </a:extLst>
          </p:cNvPr>
          <p:cNvGrpSpPr/>
          <p:nvPr userDrawn="1"/>
        </p:nvGrpSpPr>
        <p:grpSpPr>
          <a:xfrm>
            <a:off x="0" y="-1204486"/>
            <a:ext cx="12192000" cy="942190"/>
            <a:chOff x="22178" y="-2107474"/>
            <a:chExt cx="12173146" cy="1410050"/>
          </a:xfrm>
        </p:grpSpPr>
        <p:sp>
          <p:nvSpPr>
            <p:cNvPr id="23" name="Rectangle 22">
              <a:extLst>
                <a:ext uri="{FF2B5EF4-FFF2-40B4-BE49-F238E27FC236}">
                  <a16:creationId xmlns:a16="http://schemas.microsoft.com/office/drawing/2014/main" id="{B6B9EA9B-B121-07D6-DA17-69EB2FC2C45E}"/>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4" name="Rectangle 23">
              <a:extLst>
                <a:ext uri="{FF2B5EF4-FFF2-40B4-BE49-F238E27FC236}">
                  <a16:creationId xmlns:a16="http://schemas.microsoft.com/office/drawing/2014/main" id="{6A9AC18F-D271-417A-EFA9-505D18AF9CBC}"/>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5" name="Rectangle 24">
              <a:extLst>
                <a:ext uri="{FF2B5EF4-FFF2-40B4-BE49-F238E27FC236}">
                  <a16:creationId xmlns:a16="http://schemas.microsoft.com/office/drawing/2014/main" id="{E21B7882-06F4-ADD5-2804-7A2EE96783B7}"/>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6" name="Rectangle 25">
              <a:extLst>
                <a:ext uri="{FF2B5EF4-FFF2-40B4-BE49-F238E27FC236}">
                  <a16:creationId xmlns:a16="http://schemas.microsoft.com/office/drawing/2014/main" id="{74B582DD-2EDF-4FCA-46E8-A9BE1CF51488}"/>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7" name="Rectangle 26">
              <a:extLst>
                <a:ext uri="{FF2B5EF4-FFF2-40B4-BE49-F238E27FC236}">
                  <a16:creationId xmlns:a16="http://schemas.microsoft.com/office/drawing/2014/main" id="{581EE541-3A99-A625-AE8A-9E917B20184A}"/>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8" name="Rectangle 27">
              <a:extLst>
                <a:ext uri="{FF2B5EF4-FFF2-40B4-BE49-F238E27FC236}">
                  <a16:creationId xmlns:a16="http://schemas.microsoft.com/office/drawing/2014/main" id="{E175D5EF-626A-521A-2E7B-D8DF3327CD11}"/>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9" name="Rectangle 28">
              <a:extLst>
                <a:ext uri="{FF2B5EF4-FFF2-40B4-BE49-F238E27FC236}">
                  <a16:creationId xmlns:a16="http://schemas.microsoft.com/office/drawing/2014/main" id="{60AE6806-8CDA-A959-68E4-9D9E523B88DE}"/>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0" name="Rectangle 29">
              <a:extLst>
                <a:ext uri="{FF2B5EF4-FFF2-40B4-BE49-F238E27FC236}">
                  <a16:creationId xmlns:a16="http://schemas.microsoft.com/office/drawing/2014/main" id="{BB1EA4A9-59A8-31AE-35C5-449D0E5DCDE0}"/>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1" name="Rectangle 30">
              <a:extLst>
                <a:ext uri="{FF2B5EF4-FFF2-40B4-BE49-F238E27FC236}">
                  <a16:creationId xmlns:a16="http://schemas.microsoft.com/office/drawing/2014/main" id="{08D55691-267A-D5B0-6104-CEE4794CCE2B}"/>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2" name="Rectangle 31">
              <a:extLst>
                <a:ext uri="{FF2B5EF4-FFF2-40B4-BE49-F238E27FC236}">
                  <a16:creationId xmlns:a16="http://schemas.microsoft.com/office/drawing/2014/main" id="{47FBE4B9-3FC4-3563-1E09-7342256D80DA}"/>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3" name="Rectangle 32">
              <a:extLst>
                <a:ext uri="{FF2B5EF4-FFF2-40B4-BE49-F238E27FC236}">
                  <a16:creationId xmlns:a16="http://schemas.microsoft.com/office/drawing/2014/main" id="{A3110080-68D0-8125-BAB0-398001694987}"/>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4" name="Rectangle 33">
              <a:extLst>
                <a:ext uri="{FF2B5EF4-FFF2-40B4-BE49-F238E27FC236}">
                  <a16:creationId xmlns:a16="http://schemas.microsoft.com/office/drawing/2014/main" id="{62AA7020-4374-9A5D-E4D3-D242291F033E}"/>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5" name="Rectangle 34">
              <a:extLst>
                <a:ext uri="{FF2B5EF4-FFF2-40B4-BE49-F238E27FC236}">
                  <a16:creationId xmlns:a16="http://schemas.microsoft.com/office/drawing/2014/main" id="{C9B06A61-466E-A124-3708-588A6BCA7884}"/>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6" name="Rectangle 35">
              <a:extLst>
                <a:ext uri="{FF2B5EF4-FFF2-40B4-BE49-F238E27FC236}">
                  <a16:creationId xmlns:a16="http://schemas.microsoft.com/office/drawing/2014/main" id="{C939B74B-0E0B-70E7-9243-E433CDBE6E97}"/>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7" name="Rectangle 36">
              <a:extLst>
                <a:ext uri="{FF2B5EF4-FFF2-40B4-BE49-F238E27FC236}">
                  <a16:creationId xmlns:a16="http://schemas.microsoft.com/office/drawing/2014/main" id="{DA584772-A9FF-FEF9-664D-5392156E1A77}"/>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2" name="TextBox 1">
            <a:extLst>
              <a:ext uri="{FF2B5EF4-FFF2-40B4-BE49-F238E27FC236}">
                <a16:creationId xmlns:a16="http://schemas.microsoft.com/office/drawing/2014/main" id="{4EC3E1F1-2E92-1648-74E7-AA42DA16A5B8}"/>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5D910D"/>
                </a:solidFill>
                <a:latin typeface="Gilroy Medium" panose="00000600000000000000" pitchFamily="50" charset="0"/>
              </a:rPr>
              <a:t>CONFIDENTIAL</a:t>
            </a:r>
          </a:p>
        </p:txBody>
      </p:sp>
    </p:spTree>
    <p:extLst>
      <p:ext uri="{BB962C8B-B14F-4D97-AF65-F5344CB8AC3E}">
        <p14:creationId xmlns:p14="http://schemas.microsoft.com/office/powerpoint/2010/main" val="143760648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Appendix">
    <p:bg>
      <p:bgPr>
        <a:solidFill>
          <a:srgbClr val="BFDE7E"/>
        </a:solidFill>
        <a:effectLst/>
      </p:bgPr>
    </p:bg>
    <p:spTree>
      <p:nvGrpSpPr>
        <p:cNvPr id="1" name=""/>
        <p:cNvGrpSpPr/>
        <p:nvPr/>
      </p:nvGrpSpPr>
      <p:grpSpPr>
        <a:xfrm>
          <a:off x="0" y="0"/>
          <a:ext cx="0" cy="0"/>
          <a:chOff x="0" y="0"/>
          <a:chExt cx="0" cy="0"/>
        </a:xfrm>
      </p:grpSpPr>
      <p:sp>
        <p:nvSpPr>
          <p:cNvPr id="2" name="Text Placeholder 10">
            <a:extLst>
              <a:ext uri="{FF2B5EF4-FFF2-40B4-BE49-F238E27FC236}">
                <a16:creationId xmlns:a16="http://schemas.microsoft.com/office/drawing/2014/main" id="{39FC0057-906A-11F8-C634-EBF929768239}"/>
              </a:ext>
            </a:extLst>
          </p:cNvPr>
          <p:cNvSpPr>
            <a:spLocks noGrp="1"/>
          </p:cNvSpPr>
          <p:nvPr>
            <p:ph type="body" sz="quarter" idx="10" hasCustomPrompt="1"/>
          </p:nvPr>
        </p:nvSpPr>
        <p:spPr>
          <a:xfrm>
            <a:off x="304800" y="2705100"/>
            <a:ext cx="11582400" cy="1447800"/>
          </a:xfrm>
        </p:spPr>
        <p:txBody>
          <a:bodyPr lIns="0" tIns="0" rIns="0" bIns="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lang="en-US" sz="7200" b="0" i="0" kern="1200" cap="all" baseline="0">
                <a:solidFill>
                  <a:srgbClr val="2B660F"/>
                </a:solidFill>
                <a:latin typeface="+mj-lt"/>
                <a:ea typeface="+mn-ea"/>
                <a:cs typeface="Gilroy Medium" panose="00000600000000000000" pitchFamily="50" charset="0"/>
              </a:defRPr>
            </a:lvl1pPr>
            <a:lvl2pPr>
              <a:defRPr sz="4800" b="1" i="0">
                <a:solidFill>
                  <a:srgbClr val="71A7E3"/>
                </a:solidFill>
                <a:latin typeface="Arial Narrow" panose="020B0604020202020204" pitchFamily="34" charset="0"/>
                <a:cs typeface="Arial Narrow" panose="020B0604020202020204" pitchFamily="34" charset="0"/>
              </a:defRPr>
            </a:lvl2pPr>
            <a:lvl3pPr>
              <a:defRPr sz="4800" b="1" i="0">
                <a:solidFill>
                  <a:srgbClr val="71A7E3"/>
                </a:solidFill>
                <a:latin typeface="Arial Narrow" panose="020B0604020202020204" pitchFamily="34" charset="0"/>
                <a:cs typeface="Arial Narrow" panose="020B0604020202020204" pitchFamily="34" charset="0"/>
              </a:defRPr>
            </a:lvl3pPr>
            <a:lvl4pPr>
              <a:defRPr sz="4800" b="1" i="0">
                <a:solidFill>
                  <a:srgbClr val="71A7E3"/>
                </a:solidFill>
                <a:latin typeface="Arial Narrow" panose="020B0604020202020204" pitchFamily="34" charset="0"/>
                <a:cs typeface="Arial Narrow" panose="020B0604020202020204" pitchFamily="34" charset="0"/>
              </a:defRPr>
            </a:lvl4pPr>
            <a:lvl5pPr>
              <a:defRPr sz="4800" b="1" i="0">
                <a:solidFill>
                  <a:srgbClr val="71A7E3"/>
                </a:solidFill>
                <a:latin typeface="Arial Narrow" panose="020B0604020202020204" pitchFamily="34" charset="0"/>
                <a:cs typeface="Arial Narrow" panose="020B0604020202020204" pitchFamily="34" charset="0"/>
              </a:defRPr>
            </a:lvl5pPr>
          </a:lstStyle>
          <a:p>
            <a:pPr lvl="0"/>
            <a:r>
              <a:rPr lang="en-US"/>
              <a:t>appendix</a:t>
            </a:r>
          </a:p>
        </p:txBody>
      </p:sp>
      <p:sp>
        <p:nvSpPr>
          <p:cNvPr id="3" name="TextBox 2">
            <a:extLst>
              <a:ext uri="{FF2B5EF4-FFF2-40B4-BE49-F238E27FC236}">
                <a16:creationId xmlns:a16="http://schemas.microsoft.com/office/drawing/2014/main" id="{93E5B485-B026-D92D-30BE-6DEF522CC65E}"/>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Gilroy Medium" panose="00000600000000000000" pitchFamily="50" charset="0"/>
              </a:rPr>
              <a:pPr algn="r"/>
              <a:t>‹#›</a:t>
            </a:fld>
            <a:endParaRPr lang="en-US" sz="1350">
              <a:solidFill>
                <a:srgbClr val="2B660F"/>
              </a:solidFill>
              <a:latin typeface="Gilroy Medium" panose="00000600000000000000" pitchFamily="50" charset="0"/>
            </a:endParaRPr>
          </a:p>
        </p:txBody>
      </p:sp>
      <p:grpSp>
        <p:nvGrpSpPr>
          <p:cNvPr id="21" name="Group 20">
            <a:extLst>
              <a:ext uri="{FF2B5EF4-FFF2-40B4-BE49-F238E27FC236}">
                <a16:creationId xmlns:a16="http://schemas.microsoft.com/office/drawing/2014/main" id="{9DBB053F-9233-0012-200B-D3102BDF2541}"/>
              </a:ext>
            </a:extLst>
          </p:cNvPr>
          <p:cNvGrpSpPr/>
          <p:nvPr userDrawn="1"/>
        </p:nvGrpSpPr>
        <p:grpSpPr>
          <a:xfrm>
            <a:off x="0" y="-1204486"/>
            <a:ext cx="12192000" cy="942190"/>
            <a:chOff x="22178" y="-2107474"/>
            <a:chExt cx="12173146" cy="1410050"/>
          </a:xfrm>
        </p:grpSpPr>
        <p:sp>
          <p:nvSpPr>
            <p:cNvPr id="22" name="Rectangle 21">
              <a:extLst>
                <a:ext uri="{FF2B5EF4-FFF2-40B4-BE49-F238E27FC236}">
                  <a16:creationId xmlns:a16="http://schemas.microsoft.com/office/drawing/2014/main" id="{64CC8653-5B02-4FD9-E8E8-0F22F23B1E40}"/>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3" name="Rectangle 22">
              <a:extLst>
                <a:ext uri="{FF2B5EF4-FFF2-40B4-BE49-F238E27FC236}">
                  <a16:creationId xmlns:a16="http://schemas.microsoft.com/office/drawing/2014/main" id="{329480C6-6D30-FBA1-9081-DA4BF5DC7AAC}"/>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4" name="Rectangle 23">
              <a:extLst>
                <a:ext uri="{FF2B5EF4-FFF2-40B4-BE49-F238E27FC236}">
                  <a16:creationId xmlns:a16="http://schemas.microsoft.com/office/drawing/2014/main" id="{1A20C609-5373-F20B-A8EE-441413CFBDAA}"/>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5" name="Rectangle 24">
              <a:extLst>
                <a:ext uri="{FF2B5EF4-FFF2-40B4-BE49-F238E27FC236}">
                  <a16:creationId xmlns:a16="http://schemas.microsoft.com/office/drawing/2014/main" id="{925060EA-B439-A78D-55E0-6A4C57831B5C}"/>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6" name="Rectangle 25">
              <a:extLst>
                <a:ext uri="{FF2B5EF4-FFF2-40B4-BE49-F238E27FC236}">
                  <a16:creationId xmlns:a16="http://schemas.microsoft.com/office/drawing/2014/main" id="{894470AC-BA0E-759D-109F-9DE6E15B6B84}"/>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7" name="Rectangle 26">
              <a:extLst>
                <a:ext uri="{FF2B5EF4-FFF2-40B4-BE49-F238E27FC236}">
                  <a16:creationId xmlns:a16="http://schemas.microsoft.com/office/drawing/2014/main" id="{E89F690E-26D9-185D-F357-9C4B42DC646D}"/>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8" name="Rectangle 27">
              <a:extLst>
                <a:ext uri="{FF2B5EF4-FFF2-40B4-BE49-F238E27FC236}">
                  <a16:creationId xmlns:a16="http://schemas.microsoft.com/office/drawing/2014/main" id="{277F6DAC-9478-19D1-AB9E-F2E243C63D60}"/>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9" name="Rectangle 28">
              <a:extLst>
                <a:ext uri="{FF2B5EF4-FFF2-40B4-BE49-F238E27FC236}">
                  <a16:creationId xmlns:a16="http://schemas.microsoft.com/office/drawing/2014/main" id="{BFB19D31-0360-37F2-9F8B-A4D9D4CE0537}"/>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0" name="Rectangle 29">
              <a:extLst>
                <a:ext uri="{FF2B5EF4-FFF2-40B4-BE49-F238E27FC236}">
                  <a16:creationId xmlns:a16="http://schemas.microsoft.com/office/drawing/2014/main" id="{0E96FA4B-30F3-526A-6B31-E24167EDEBEA}"/>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1" name="Rectangle 30">
              <a:extLst>
                <a:ext uri="{FF2B5EF4-FFF2-40B4-BE49-F238E27FC236}">
                  <a16:creationId xmlns:a16="http://schemas.microsoft.com/office/drawing/2014/main" id="{1BE1B777-9E81-E05D-519C-2CF9C63E1C3D}"/>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2" name="Rectangle 31">
              <a:extLst>
                <a:ext uri="{FF2B5EF4-FFF2-40B4-BE49-F238E27FC236}">
                  <a16:creationId xmlns:a16="http://schemas.microsoft.com/office/drawing/2014/main" id="{456CF20A-7685-E355-E93D-9352D508BA2F}"/>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3" name="Rectangle 32">
              <a:extLst>
                <a:ext uri="{FF2B5EF4-FFF2-40B4-BE49-F238E27FC236}">
                  <a16:creationId xmlns:a16="http://schemas.microsoft.com/office/drawing/2014/main" id="{46A94713-4B76-0052-CE32-841566EFC0D3}"/>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4" name="Rectangle 33">
              <a:extLst>
                <a:ext uri="{FF2B5EF4-FFF2-40B4-BE49-F238E27FC236}">
                  <a16:creationId xmlns:a16="http://schemas.microsoft.com/office/drawing/2014/main" id="{407C5041-E847-E1C0-7BC7-CEF17AEBB43F}"/>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5" name="Rectangle 34">
              <a:extLst>
                <a:ext uri="{FF2B5EF4-FFF2-40B4-BE49-F238E27FC236}">
                  <a16:creationId xmlns:a16="http://schemas.microsoft.com/office/drawing/2014/main" id="{9362B58B-9291-56D6-4E82-72E8FF64E8F0}"/>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6" name="Rectangle 35">
              <a:extLst>
                <a:ext uri="{FF2B5EF4-FFF2-40B4-BE49-F238E27FC236}">
                  <a16:creationId xmlns:a16="http://schemas.microsoft.com/office/drawing/2014/main" id="{177B1870-CB26-E51A-2CB0-6512DB3CB945}"/>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5" name="TextBox 4">
            <a:extLst>
              <a:ext uri="{FF2B5EF4-FFF2-40B4-BE49-F238E27FC236}">
                <a16:creationId xmlns:a16="http://schemas.microsoft.com/office/drawing/2014/main" id="{9A7E3123-CD35-7588-CE5A-653052A4F17D}"/>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2B660F"/>
                </a:solidFill>
                <a:latin typeface="Gilroy Medium" panose="00000600000000000000" pitchFamily="50" charset="0"/>
              </a:rPr>
              <a:t>CONFIDENTIAL</a:t>
            </a:r>
          </a:p>
        </p:txBody>
      </p:sp>
    </p:spTree>
    <p:extLst>
      <p:ext uri="{BB962C8B-B14F-4D97-AF65-F5344CB8AC3E}">
        <p14:creationId xmlns:p14="http://schemas.microsoft.com/office/powerpoint/2010/main" val="22558133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Rapid Matrix">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solidFill>
                  <a:srgbClr val="2B660F"/>
                </a:solidFill>
                <a:latin typeface="+mn-lt"/>
              </a:defRPr>
            </a:lvl1pPr>
          </a:lstStyle>
          <a:p>
            <a:endParaRPr lang="en-US"/>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87" name="Table Placeholder 86">
            <a:extLst>
              <a:ext uri="{FF2B5EF4-FFF2-40B4-BE49-F238E27FC236}">
                <a16:creationId xmlns:a16="http://schemas.microsoft.com/office/drawing/2014/main" id="{1158F129-D433-505A-834D-F1C3765D3DB5}"/>
              </a:ext>
            </a:extLst>
          </p:cNvPr>
          <p:cNvSpPr>
            <a:spLocks noGrp="1"/>
          </p:cNvSpPr>
          <p:nvPr>
            <p:ph type="tbl" sz="quarter" idx="13"/>
          </p:nvPr>
        </p:nvSpPr>
        <p:spPr>
          <a:xfrm>
            <a:off x="304800" y="1219200"/>
            <a:ext cx="11582400" cy="4381500"/>
          </a:xfrm>
        </p:spPr>
        <p:txBody>
          <a:bodyPr/>
          <a:lstStyle>
            <a:lvl1pPr>
              <a:defRPr>
                <a:latin typeface="+mn-lt"/>
              </a:defRPr>
            </a:lvl1pPr>
          </a:lstStyle>
          <a:p>
            <a:r>
              <a:rPr lang="en-US"/>
              <a:t>Click icon to add table</a:t>
            </a:r>
          </a:p>
        </p:txBody>
      </p:sp>
    </p:spTree>
    <p:extLst>
      <p:ext uri="{BB962C8B-B14F-4D97-AF65-F5344CB8AC3E}">
        <p14:creationId xmlns:p14="http://schemas.microsoft.com/office/powerpoint/2010/main" val="15206628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rrow Timeline">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solidFill>
                  <a:srgbClr val="2B660F"/>
                </a:solidFill>
                <a:latin typeface="+mn-lt"/>
              </a:defRPr>
            </a:lvl1pPr>
          </a:lstStyle>
          <a:p>
            <a:endParaRPr lang="en-US"/>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5" name="Freeform: Shape 4">
            <a:extLst>
              <a:ext uri="{FF2B5EF4-FFF2-40B4-BE49-F238E27FC236}">
                <a16:creationId xmlns:a16="http://schemas.microsoft.com/office/drawing/2014/main" id="{128C04A0-03E1-2D7E-30C7-65B4A3C38087}"/>
              </a:ext>
            </a:extLst>
          </p:cNvPr>
          <p:cNvSpPr/>
          <p:nvPr userDrawn="1"/>
        </p:nvSpPr>
        <p:spPr>
          <a:xfrm>
            <a:off x="2560507" y="3119144"/>
            <a:ext cx="2559570" cy="463201"/>
          </a:xfrm>
          <a:custGeom>
            <a:avLst/>
            <a:gdLst>
              <a:gd name="connsiteX0" fmla="*/ 0 w 2364087"/>
              <a:gd name="connsiteY0" fmla="*/ 0 h 427825"/>
              <a:gd name="connsiteX1" fmla="*/ 568520 w 2364087"/>
              <a:gd name="connsiteY1" fmla="*/ 0 h 427825"/>
              <a:gd name="connsiteX2" fmla="*/ 959593 w 2364087"/>
              <a:gd name="connsiteY2" fmla="*/ 0 h 427825"/>
              <a:gd name="connsiteX3" fmla="*/ 1403871 w 2364087"/>
              <a:gd name="connsiteY3" fmla="*/ 0 h 427825"/>
              <a:gd name="connsiteX4" fmla="*/ 1796191 w 2364087"/>
              <a:gd name="connsiteY4" fmla="*/ 0 h 427825"/>
              <a:gd name="connsiteX5" fmla="*/ 2075586 w 2364087"/>
              <a:gd name="connsiteY5" fmla="*/ 0 h 427825"/>
              <a:gd name="connsiteX6" fmla="*/ 2083064 w 2364087"/>
              <a:gd name="connsiteY6" fmla="*/ 0 h 427825"/>
              <a:gd name="connsiteX7" fmla="*/ 2364087 w 2364087"/>
              <a:gd name="connsiteY7" fmla="*/ 213913 h 427825"/>
              <a:gd name="connsiteX8" fmla="*/ 2083064 w 2364087"/>
              <a:gd name="connsiteY8" fmla="*/ 427825 h 427825"/>
              <a:gd name="connsiteX9" fmla="*/ 2075586 w 2364087"/>
              <a:gd name="connsiteY9" fmla="*/ 427825 h 427825"/>
              <a:gd name="connsiteX10" fmla="*/ 0 w 2364087"/>
              <a:gd name="connsiteY10" fmla="*/ 427825 h 427825"/>
              <a:gd name="connsiteX11" fmla="*/ 281023 w 2364087"/>
              <a:gd name="connsiteY11" fmla="*/ 213913 h 4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7825">
                <a:moveTo>
                  <a:pt x="0" y="0"/>
                </a:moveTo>
                <a:lnTo>
                  <a:pt x="568520" y="0"/>
                </a:lnTo>
                <a:lnTo>
                  <a:pt x="959593" y="0"/>
                </a:lnTo>
                <a:lnTo>
                  <a:pt x="1403871" y="0"/>
                </a:lnTo>
                <a:lnTo>
                  <a:pt x="1796191" y="0"/>
                </a:lnTo>
                <a:lnTo>
                  <a:pt x="2075586" y="0"/>
                </a:lnTo>
                <a:lnTo>
                  <a:pt x="2083064" y="0"/>
                </a:lnTo>
                <a:lnTo>
                  <a:pt x="2364087" y="213913"/>
                </a:lnTo>
                <a:lnTo>
                  <a:pt x="2083064" y="427825"/>
                </a:lnTo>
                <a:lnTo>
                  <a:pt x="2075586" y="427825"/>
                </a:lnTo>
                <a:lnTo>
                  <a:pt x="0" y="427825"/>
                </a:lnTo>
                <a:lnTo>
                  <a:pt x="281023" y="213913"/>
                </a:lnTo>
                <a:close/>
              </a:path>
            </a:pathLst>
          </a:custGeom>
          <a:solidFill>
            <a:srgbClr val="3680C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Gilroy Medium" panose="00000600000000000000" pitchFamily="50" charset="0"/>
            </a:endParaRPr>
          </a:p>
        </p:txBody>
      </p:sp>
      <p:sp>
        <p:nvSpPr>
          <p:cNvPr id="8" name="Freeform: Shape 7">
            <a:extLst>
              <a:ext uri="{FF2B5EF4-FFF2-40B4-BE49-F238E27FC236}">
                <a16:creationId xmlns:a16="http://schemas.microsoft.com/office/drawing/2014/main" id="{ACE8B726-14BD-9D58-9E99-FBCF5949453F}"/>
              </a:ext>
            </a:extLst>
          </p:cNvPr>
          <p:cNvSpPr/>
          <p:nvPr userDrawn="1"/>
        </p:nvSpPr>
        <p:spPr>
          <a:xfrm>
            <a:off x="304800" y="3118806"/>
            <a:ext cx="2559570" cy="463877"/>
          </a:xfrm>
          <a:custGeom>
            <a:avLst/>
            <a:gdLst>
              <a:gd name="connsiteX0" fmla="*/ 0 w 2364087"/>
              <a:gd name="connsiteY0" fmla="*/ 0 h 428449"/>
              <a:gd name="connsiteX1" fmla="*/ 2075586 w 2364087"/>
              <a:gd name="connsiteY1" fmla="*/ 0 h 428449"/>
              <a:gd name="connsiteX2" fmla="*/ 2083064 w 2364087"/>
              <a:gd name="connsiteY2" fmla="*/ 0 h 428449"/>
              <a:gd name="connsiteX3" fmla="*/ 2364087 w 2364087"/>
              <a:gd name="connsiteY3" fmla="*/ 213913 h 428449"/>
              <a:gd name="connsiteX4" fmla="*/ 2083064 w 2364087"/>
              <a:gd name="connsiteY4" fmla="*/ 427825 h 428449"/>
              <a:gd name="connsiteX5" fmla="*/ 2075586 w 2364087"/>
              <a:gd name="connsiteY5" fmla="*/ 427825 h 428449"/>
              <a:gd name="connsiteX6" fmla="*/ 1929549 w 2364087"/>
              <a:gd name="connsiteY6" fmla="*/ 427825 h 428449"/>
              <a:gd name="connsiteX7" fmla="*/ 1929549 w 2364087"/>
              <a:gd name="connsiteY7" fmla="*/ 428449 h 428449"/>
              <a:gd name="connsiteX8" fmla="*/ 433988 w 2364087"/>
              <a:gd name="connsiteY8" fmla="*/ 428449 h 428449"/>
              <a:gd name="connsiteX9" fmla="*/ 433988 w 2364087"/>
              <a:gd name="connsiteY9" fmla="*/ 427825 h 428449"/>
              <a:gd name="connsiteX10" fmla="*/ 0 w 2364087"/>
              <a:gd name="connsiteY10" fmla="*/ 427825 h 428449"/>
              <a:gd name="connsiteX11" fmla="*/ 0 w 2364087"/>
              <a:gd name="connsiteY11" fmla="*/ 213913 h 428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8449">
                <a:moveTo>
                  <a:pt x="0" y="0"/>
                </a:moveTo>
                <a:lnTo>
                  <a:pt x="2075586" y="0"/>
                </a:lnTo>
                <a:lnTo>
                  <a:pt x="2083064" y="0"/>
                </a:lnTo>
                <a:lnTo>
                  <a:pt x="2364087" y="213913"/>
                </a:lnTo>
                <a:lnTo>
                  <a:pt x="2083064" y="427825"/>
                </a:lnTo>
                <a:lnTo>
                  <a:pt x="2075586" y="427825"/>
                </a:lnTo>
                <a:lnTo>
                  <a:pt x="1929549" y="427825"/>
                </a:lnTo>
                <a:lnTo>
                  <a:pt x="1929549" y="428449"/>
                </a:lnTo>
                <a:lnTo>
                  <a:pt x="433988" y="428449"/>
                </a:lnTo>
                <a:lnTo>
                  <a:pt x="433988" y="427825"/>
                </a:lnTo>
                <a:lnTo>
                  <a:pt x="0" y="427825"/>
                </a:lnTo>
                <a:lnTo>
                  <a:pt x="0" y="213913"/>
                </a:lnTo>
                <a:close/>
              </a:path>
            </a:pathLst>
          </a:custGeom>
          <a:solidFill>
            <a:srgbClr val="EC9F0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Gilroy Medium" panose="00000600000000000000" pitchFamily="50" charset="0"/>
            </a:endParaRPr>
          </a:p>
        </p:txBody>
      </p:sp>
      <p:sp>
        <p:nvSpPr>
          <p:cNvPr id="9" name="Freeform: Shape 8">
            <a:extLst>
              <a:ext uri="{FF2B5EF4-FFF2-40B4-BE49-F238E27FC236}">
                <a16:creationId xmlns:a16="http://schemas.microsoft.com/office/drawing/2014/main" id="{7CB0223B-81DF-610B-B34E-684E8E3D09A2}"/>
              </a:ext>
            </a:extLst>
          </p:cNvPr>
          <p:cNvSpPr/>
          <p:nvPr userDrawn="1"/>
        </p:nvSpPr>
        <p:spPr>
          <a:xfrm>
            <a:off x="4816214" y="3119144"/>
            <a:ext cx="2559570" cy="463201"/>
          </a:xfrm>
          <a:custGeom>
            <a:avLst/>
            <a:gdLst>
              <a:gd name="connsiteX0" fmla="*/ 0 w 2364087"/>
              <a:gd name="connsiteY0" fmla="*/ 0 h 427825"/>
              <a:gd name="connsiteX1" fmla="*/ 568520 w 2364087"/>
              <a:gd name="connsiteY1" fmla="*/ 0 h 427825"/>
              <a:gd name="connsiteX2" fmla="*/ 959593 w 2364087"/>
              <a:gd name="connsiteY2" fmla="*/ 0 h 427825"/>
              <a:gd name="connsiteX3" fmla="*/ 1403871 w 2364087"/>
              <a:gd name="connsiteY3" fmla="*/ 0 h 427825"/>
              <a:gd name="connsiteX4" fmla="*/ 1796191 w 2364087"/>
              <a:gd name="connsiteY4" fmla="*/ 0 h 427825"/>
              <a:gd name="connsiteX5" fmla="*/ 2075586 w 2364087"/>
              <a:gd name="connsiteY5" fmla="*/ 0 h 427825"/>
              <a:gd name="connsiteX6" fmla="*/ 2083064 w 2364087"/>
              <a:gd name="connsiteY6" fmla="*/ 0 h 427825"/>
              <a:gd name="connsiteX7" fmla="*/ 2364087 w 2364087"/>
              <a:gd name="connsiteY7" fmla="*/ 213913 h 427825"/>
              <a:gd name="connsiteX8" fmla="*/ 2083064 w 2364087"/>
              <a:gd name="connsiteY8" fmla="*/ 427825 h 427825"/>
              <a:gd name="connsiteX9" fmla="*/ 2075586 w 2364087"/>
              <a:gd name="connsiteY9" fmla="*/ 427825 h 427825"/>
              <a:gd name="connsiteX10" fmla="*/ 0 w 2364087"/>
              <a:gd name="connsiteY10" fmla="*/ 427825 h 427825"/>
              <a:gd name="connsiteX11" fmla="*/ 281023 w 2364087"/>
              <a:gd name="connsiteY11" fmla="*/ 213913 h 4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7825">
                <a:moveTo>
                  <a:pt x="0" y="0"/>
                </a:moveTo>
                <a:lnTo>
                  <a:pt x="568520" y="0"/>
                </a:lnTo>
                <a:lnTo>
                  <a:pt x="959593" y="0"/>
                </a:lnTo>
                <a:lnTo>
                  <a:pt x="1403871" y="0"/>
                </a:lnTo>
                <a:lnTo>
                  <a:pt x="1796191" y="0"/>
                </a:lnTo>
                <a:lnTo>
                  <a:pt x="2075586" y="0"/>
                </a:lnTo>
                <a:lnTo>
                  <a:pt x="2083064" y="0"/>
                </a:lnTo>
                <a:lnTo>
                  <a:pt x="2364087" y="213913"/>
                </a:lnTo>
                <a:lnTo>
                  <a:pt x="2083064" y="427825"/>
                </a:lnTo>
                <a:lnTo>
                  <a:pt x="2075586" y="427825"/>
                </a:lnTo>
                <a:lnTo>
                  <a:pt x="0" y="427825"/>
                </a:lnTo>
                <a:lnTo>
                  <a:pt x="281023" y="213913"/>
                </a:lnTo>
                <a:close/>
              </a:path>
            </a:pathLst>
          </a:custGeom>
          <a:solidFill>
            <a:srgbClr val="5D910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Gilroy Medium" panose="00000600000000000000" pitchFamily="50" charset="0"/>
            </a:endParaRPr>
          </a:p>
        </p:txBody>
      </p:sp>
      <p:sp>
        <p:nvSpPr>
          <p:cNvPr id="10" name="Freeform: Shape 9">
            <a:extLst>
              <a:ext uri="{FF2B5EF4-FFF2-40B4-BE49-F238E27FC236}">
                <a16:creationId xmlns:a16="http://schemas.microsoft.com/office/drawing/2014/main" id="{001ED468-0A51-9EAF-2747-6A58BD89AA5B}"/>
              </a:ext>
            </a:extLst>
          </p:cNvPr>
          <p:cNvSpPr/>
          <p:nvPr userDrawn="1"/>
        </p:nvSpPr>
        <p:spPr>
          <a:xfrm>
            <a:off x="7071921" y="3119144"/>
            <a:ext cx="2559570" cy="463201"/>
          </a:xfrm>
          <a:custGeom>
            <a:avLst/>
            <a:gdLst>
              <a:gd name="connsiteX0" fmla="*/ 0 w 2364087"/>
              <a:gd name="connsiteY0" fmla="*/ 0 h 427825"/>
              <a:gd name="connsiteX1" fmla="*/ 568520 w 2364087"/>
              <a:gd name="connsiteY1" fmla="*/ 0 h 427825"/>
              <a:gd name="connsiteX2" fmla="*/ 959593 w 2364087"/>
              <a:gd name="connsiteY2" fmla="*/ 0 h 427825"/>
              <a:gd name="connsiteX3" fmla="*/ 1403871 w 2364087"/>
              <a:gd name="connsiteY3" fmla="*/ 0 h 427825"/>
              <a:gd name="connsiteX4" fmla="*/ 1796191 w 2364087"/>
              <a:gd name="connsiteY4" fmla="*/ 0 h 427825"/>
              <a:gd name="connsiteX5" fmla="*/ 2075586 w 2364087"/>
              <a:gd name="connsiteY5" fmla="*/ 0 h 427825"/>
              <a:gd name="connsiteX6" fmla="*/ 2083064 w 2364087"/>
              <a:gd name="connsiteY6" fmla="*/ 0 h 427825"/>
              <a:gd name="connsiteX7" fmla="*/ 2364087 w 2364087"/>
              <a:gd name="connsiteY7" fmla="*/ 213913 h 427825"/>
              <a:gd name="connsiteX8" fmla="*/ 2083064 w 2364087"/>
              <a:gd name="connsiteY8" fmla="*/ 427825 h 427825"/>
              <a:gd name="connsiteX9" fmla="*/ 2075586 w 2364087"/>
              <a:gd name="connsiteY9" fmla="*/ 427825 h 427825"/>
              <a:gd name="connsiteX10" fmla="*/ 0 w 2364087"/>
              <a:gd name="connsiteY10" fmla="*/ 427825 h 427825"/>
              <a:gd name="connsiteX11" fmla="*/ 281023 w 2364087"/>
              <a:gd name="connsiteY11" fmla="*/ 213913 h 4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7825">
                <a:moveTo>
                  <a:pt x="0" y="0"/>
                </a:moveTo>
                <a:lnTo>
                  <a:pt x="568520" y="0"/>
                </a:lnTo>
                <a:lnTo>
                  <a:pt x="959593" y="0"/>
                </a:lnTo>
                <a:lnTo>
                  <a:pt x="1403871" y="0"/>
                </a:lnTo>
                <a:lnTo>
                  <a:pt x="1796191" y="0"/>
                </a:lnTo>
                <a:lnTo>
                  <a:pt x="2075586" y="0"/>
                </a:lnTo>
                <a:lnTo>
                  <a:pt x="2083064" y="0"/>
                </a:lnTo>
                <a:lnTo>
                  <a:pt x="2364087" y="213913"/>
                </a:lnTo>
                <a:lnTo>
                  <a:pt x="2083064" y="427825"/>
                </a:lnTo>
                <a:lnTo>
                  <a:pt x="2075586" y="427825"/>
                </a:lnTo>
                <a:lnTo>
                  <a:pt x="0" y="427825"/>
                </a:lnTo>
                <a:lnTo>
                  <a:pt x="281023" y="213913"/>
                </a:lnTo>
                <a:close/>
              </a:path>
            </a:pathLst>
          </a:cu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Gilroy Medium" panose="00000600000000000000" pitchFamily="50" charset="0"/>
            </a:endParaRPr>
          </a:p>
        </p:txBody>
      </p:sp>
      <p:sp>
        <p:nvSpPr>
          <p:cNvPr id="11" name="Freeform: Shape 10">
            <a:extLst>
              <a:ext uri="{FF2B5EF4-FFF2-40B4-BE49-F238E27FC236}">
                <a16:creationId xmlns:a16="http://schemas.microsoft.com/office/drawing/2014/main" id="{DFB86945-B10F-9373-1473-4BB0CDDA42A0}"/>
              </a:ext>
            </a:extLst>
          </p:cNvPr>
          <p:cNvSpPr/>
          <p:nvPr userDrawn="1"/>
        </p:nvSpPr>
        <p:spPr>
          <a:xfrm>
            <a:off x="9327630" y="3119144"/>
            <a:ext cx="2559570" cy="463201"/>
          </a:xfrm>
          <a:custGeom>
            <a:avLst/>
            <a:gdLst>
              <a:gd name="connsiteX0" fmla="*/ 0 w 2364087"/>
              <a:gd name="connsiteY0" fmla="*/ 0 h 427825"/>
              <a:gd name="connsiteX1" fmla="*/ 568520 w 2364087"/>
              <a:gd name="connsiteY1" fmla="*/ 0 h 427825"/>
              <a:gd name="connsiteX2" fmla="*/ 959593 w 2364087"/>
              <a:gd name="connsiteY2" fmla="*/ 0 h 427825"/>
              <a:gd name="connsiteX3" fmla="*/ 1403871 w 2364087"/>
              <a:gd name="connsiteY3" fmla="*/ 0 h 427825"/>
              <a:gd name="connsiteX4" fmla="*/ 1796191 w 2364087"/>
              <a:gd name="connsiteY4" fmla="*/ 0 h 427825"/>
              <a:gd name="connsiteX5" fmla="*/ 2075586 w 2364087"/>
              <a:gd name="connsiteY5" fmla="*/ 0 h 427825"/>
              <a:gd name="connsiteX6" fmla="*/ 2083064 w 2364087"/>
              <a:gd name="connsiteY6" fmla="*/ 0 h 427825"/>
              <a:gd name="connsiteX7" fmla="*/ 2364087 w 2364087"/>
              <a:gd name="connsiteY7" fmla="*/ 213913 h 427825"/>
              <a:gd name="connsiteX8" fmla="*/ 2083064 w 2364087"/>
              <a:gd name="connsiteY8" fmla="*/ 427825 h 427825"/>
              <a:gd name="connsiteX9" fmla="*/ 2075586 w 2364087"/>
              <a:gd name="connsiteY9" fmla="*/ 427825 h 427825"/>
              <a:gd name="connsiteX10" fmla="*/ 0 w 2364087"/>
              <a:gd name="connsiteY10" fmla="*/ 427825 h 427825"/>
              <a:gd name="connsiteX11" fmla="*/ 281023 w 2364087"/>
              <a:gd name="connsiteY11" fmla="*/ 213913 h 4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7825">
                <a:moveTo>
                  <a:pt x="0" y="0"/>
                </a:moveTo>
                <a:lnTo>
                  <a:pt x="568520" y="0"/>
                </a:lnTo>
                <a:lnTo>
                  <a:pt x="959593" y="0"/>
                </a:lnTo>
                <a:lnTo>
                  <a:pt x="1403871" y="0"/>
                </a:lnTo>
                <a:lnTo>
                  <a:pt x="1796191" y="0"/>
                </a:lnTo>
                <a:lnTo>
                  <a:pt x="2075586" y="0"/>
                </a:lnTo>
                <a:lnTo>
                  <a:pt x="2083064" y="0"/>
                </a:lnTo>
                <a:lnTo>
                  <a:pt x="2364087" y="213913"/>
                </a:lnTo>
                <a:lnTo>
                  <a:pt x="2083064" y="427825"/>
                </a:lnTo>
                <a:lnTo>
                  <a:pt x="2075586" y="427825"/>
                </a:lnTo>
                <a:lnTo>
                  <a:pt x="0" y="427825"/>
                </a:lnTo>
                <a:lnTo>
                  <a:pt x="281023" y="213913"/>
                </a:lnTo>
                <a:close/>
              </a:path>
            </a:pathLst>
          </a:custGeom>
          <a:solidFill>
            <a:srgbClr val="02355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Gilroy Medium" panose="00000600000000000000" pitchFamily="50" charset="0"/>
            </a:endParaRPr>
          </a:p>
        </p:txBody>
      </p:sp>
      <p:sp>
        <p:nvSpPr>
          <p:cNvPr id="14" name="Text Placeholder 13">
            <a:extLst>
              <a:ext uri="{FF2B5EF4-FFF2-40B4-BE49-F238E27FC236}">
                <a16:creationId xmlns:a16="http://schemas.microsoft.com/office/drawing/2014/main" id="{D253FB15-19C8-A7EC-E4EC-F6482638BC57}"/>
              </a:ext>
            </a:extLst>
          </p:cNvPr>
          <p:cNvSpPr>
            <a:spLocks noGrp="1"/>
          </p:cNvSpPr>
          <p:nvPr>
            <p:ph type="body" sz="quarter" idx="13"/>
          </p:nvPr>
        </p:nvSpPr>
        <p:spPr>
          <a:xfrm>
            <a:off x="304797" y="3119438"/>
            <a:ext cx="2255708" cy="461962"/>
          </a:xfrm>
        </p:spPr>
        <p:txBody>
          <a:bodyPr lIns="182880" anchor="ctr" anchorCtr="0"/>
          <a:lstStyle>
            <a:lvl1pPr algn="ctr">
              <a:defRPr sz="2000" b="0">
                <a:solidFill>
                  <a:schemeClr val="bg1"/>
                </a:solidFill>
                <a:latin typeface="+mj-lt"/>
              </a:defRPr>
            </a:lvl1pPr>
          </a:lstStyle>
          <a:p>
            <a:pPr lvl="0"/>
            <a:r>
              <a:rPr lang="en-US"/>
              <a:t>Click to edit Master text styles</a:t>
            </a:r>
          </a:p>
        </p:txBody>
      </p:sp>
      <p:sp>
        <p:nvSpPr>
          <p:cNvPr id="15" name="Text Placeholder 13">
            <a:extLst>
              <a:ext uri="{FF2B5EF4-FFF2-40B4-BE49-F238E27FC236}">
                <a16:creationId xmlns:a16="http://schemas.microsoft.com/office/drawing/2014/main" id="{1654400E-B53D-8059-9566-541C53069E63}"/>
              </a:ext>
            </a:extLst>
          </p:cNvPr>
          <p:cNvSpPr>
            <a:spLocks noGrp="1"/>
          </p:cNvSpPr>
          <p:nvPr>
            <p:ph type="body" sz="quarter" idx="14"/>
          </p:nvPr>
        </p:nvSpPr>
        <p:spPr>
          <a:xfrm>
            <a:off x="2560504" y="3119438"/>
            <a:ext cx="2255708" cy="461962"/>
          </a:xfrm>
        </p:spPr>
        <p:txBody>
          <a:bodyPr anchor="ctr" anchorCtr="0"/>
          <a:lstStyle>
            <a:lvl1pPr algn="ctr">
              <a:defRPr sz="2000" b="0">
                <a:solidFill>
                  <a:schemeClr val="bg1"/>
                </a:solidFill>
                <a:latin typeface="+mj-lt"/>
              </a:defRPr>
            </a:lvl1pPr>
          </a:lstStyle>
          <a:p>
            <a:pPr lvl="0"/>
            <a:r>
              <a:rPr lang="en-US"/>
              <a:t>Click to edit Master text styles</a:t>
            </a:r>
          </a:p>
        </p:txBody>
      </p:sp>
      <p:sp>
        <p:nvSpPr>
          <p:cNvPr id="16" name="Text Placeholder 13">
            <a:extLst>
              <a:ext uri="{FF2B5EF4-FFF2-40B4-BE49-F238E27FC236}">
                <a16:creationId xmlns:a16="http://schemas.microsoft.com/office/drawing/2014/main" id="{3F907908-FD27-6EBB-EF57-3A8A63BEA8B6}"/>
              </a:ext>
            </a:extLst>
          </p:cNvPr>
          <p:cNvSpPr>
            <a:spLocks noGrp="1"/>
          </p:cNvSpPr>
          <p:nvPr>
            <p:ph type="body" sz="quarter" idx="15"/>
          </p:nvPr>
        </p:nvSpPr>
        <p:spPr>
          <a:xfrm>
            <a:off x="4821142" y="3119438"/>
            <a:ext cx="2255708" cy="461962"/>
          </a:xfrm>
        </p:spPr>
        <p:txBody>
          <a:bodyPr anchor="ctr" anchorCtr="0"/>
          <a:lstStyle>
            <a:lvl1pPr algn="ctr">
              <a:defRPr sz="2000" b="0">
                <a:solidFill>
                  <a:schemeClr val="bg1"/>
                </a:solidFill>
                <a:latin typeface="+mj-lt"/>
              </a:defRPr>
            </a:lvl1pPr>
          </a:lstStyle>
          <a:p>
            <a:pPr lvl="0"/>
            <a:r>
              <a:rPr lang="en-US"/>
              <a:t>Click to edit Master text styles</a:t>
            </a:r>
          </a:p>
        </p:txBody>
      </p:sp>
      <p:sp>
        <p:nvSpPr>
          <p:cNvPr id="17" name="Text Placeholder 13">
            <a:extLst>
              <a:ext uri="{FF2B5EF4-FFF2-40B4-BE49-F238E27FC236}">
                <a16:creationId xmlns:a16="http://schemas.microsoft.com/office/drawing/2014/main" id="{708CE324-7B00-31E0-10BA-65D6277F44CF}"/>
              </a:ext>
            </a:extLst>
          </p:cNvPr>
          <p:cNvSpPr>
            <a:spLocks noGrp="1"/>
          </p:cNvSpPr>
          <p:nvPr>
            <p:ph type="body" sz="quarter" idx="16"/>
          </p:nvPr>
        </p:nvSpPr>
        <p:spPr>
          <a:xfrm>
            <a:off x="7081778" y="3119438"/>
            <a:ext cx="2255708" cy="461962"/>
          </a:xfrm>
        </p:spPr>
        <p:txBody>
          <a:bodyPr anchor="ctr" anchorCtr="0"/>
          <a:lstStyle>
            <a:lvl1pPr algn="ctr">
              <a:defRPr sz="2000" b="0">
                <a:solidFill>
                  <a:schemeClr val="bg1"/>
                </a:solidFill>
                <a:latin typeface="+mj-lt"/>
              </a:defRPr>
            </a:lvl1pPr>
          </a:lstStyle>
          <a:p>
            <a:pPr lvl="0"/>
            <a:r>
              <a:rPr lang="en-US"/>
              <a:t>Click to edit Master text styles</a:t>
            </a:r>
          </a:p>
        </p:txBody>
      </p:sp>
      <p:sp>
        <p:nvSpPr>
          <p:cNvPr id="18" name="Text Placeholder 13">
            <a:extLst>
              <a:ext uri="{FF2B5EF4-FFF2-40B4-BE49-F238E27FC236}">
                <a16:creationId xmlns:a16="http://schemas.microsoft.com/office/drawing/2014/main" id="{9211C258-4F36-FFD3-FBAB-675B7DFC6D28}"/>
              </a:ext>
            </a:extLst>
          </p:cNvPr>
          <p:cNvSpPr>
            <a:spLocks noGrp="1"/>
          </p:cNvSpPr>
          <p:nvPr>
            <p:ph type="body" sz="quarter" idx="17"/>
          </p:nvPr>
        </p:nvSpPr>
        <p:spPr>
          <a:xfrm>
            <a:off x="9337486" y="3119438"/>
            <a:ext cx="2255708" cy="461962"/>
          </a:xfrm>
        </p:spPr>
        <p:txBody>
          <a:bodyPr anchor="ctr" anchorCtr="0"/>
          <a:lstStyle>
            <a:lvl1pPr algn="ctr">
              <a:defRPr sz="2000" b="0">
                <a:solidFill>
                  <a:schemeClr val="bg1"/>
                </a:solidFill>
                <a:latin typeface="+mj-lt"/>
              </a:defRPr>
            </a:lvl1pPr>
          </a:lstStyle>
          <a:p>
            <a:pPr lvl="0"/>
            <a:r>
              <a:rPr lang="en-US"/>
              <a:t>Click to edit Master text styles</a:t>
            </a:r>
          </a:p>
        </p:txBody>
      </p:sp>
      <p:sp>
        <p:nvSpPr>
          <p:cNvPr id="19" name="Picture Placeholder 36">
            <a:extLst>
              <a:ext uri="{FF2B5EF4-FFF2-40B4-BE49-F238E27FC236}">
                <a16:creationId xmlns:a16="http://schemas.microsoft.com/office/drawing/2014/main" id="{1F8816AA-0C4B-5FCB-874A-6B1A61B8F206}"/>
              </a:ext>
            </a:extLst>
          </p:cNvPr>
          <p:cNvSpPr>
            <a:spLocks noGrp="1"/>
          </p:cNvSpPr>
          <p:nvPr>
            <p:ph type="pic" sz="quarter" idx="18"/>
          </p:nvPr>
        </p:nvSpPr>
        <p:spPr>
          <a:xfrm>
            <a:off x="1016024" y="1661854"/>
            <a:ext cx="1137122" cy="1139753"/>
          </a:xfrm>
        </p:spPr>
        <p:txBody>
          <a:bodyPr anchor="ctr" anchorCtr="0"/>
          <a:lstStyle>
            <a:lvl1pPr algn="ctr">
              <a:defRPr sz="1050">
                <a:latin typeface="+mn-lt"/>
              </a:defRPr>
            </a:lvl1pPr>
          </a:lstStyle>
          <a:p>
            <a:r>
              <a:rPr lang="en-US"/>
              <a:t>Click icon to add picture</a:t>
            </a:r>
          </a:p>
        </p:txBody>
      </p:sp>
      <p:sp>
        <p:nvSpPr>
          <p:cNvPr id="20" name="Picture Placeholder 36">
            <a:extLst>
              <a:ext uri="{FF2B5EF4-FFF2-40B4-BE49-F238E27FC236}">
                <a16:creationId xmlns:a16="http://schemas.microsoft.com/office/drawing/2014/main" id="{605A5A87-0D4E-520E-B859-0E375CDF52D5}"/>
              </a:ext>
            </a:extLst>
          </p:cNvPr>
          <p:cNvSpPr>
            <a:spLocks noGrp="1"/>
          </p:cNvSpPr>
          <p:nvPr>
            <p:ph type="pic" sz="quarter" idx="19"/>
          </p:nvPr>
        </p:nvSpPr>
        <p:spPr>
          <a:xfrm>
            <a:off x="3273364" y="1661854"/>
            <a:ext cx="1133856" cy="1143000"/>
          </a:xfrm>
        </p:spPr>
        <p:txBody>
          <a:bodyPr anchor="ctr" anchorCtr="0"/>
          <a:lstStyle>
            <a:lvl1pPr algn="ctr">
              <a:defRPr sz="1050">
                <a:latin typeface="+mn-lt"/>
              </a:defRPr>
            </a:lvl1pPr>
          </a:lstStyle>
          <a:p>
            <a:r>
              <a:rPr lang="en-US"/>
              <a:t>Click icon to add picture</a:t>
            </a:r>
          </a:p>
        </p:txBody>
      </p:sp>
      <p:sp>
        <p:nvSpPr>
          <p:cNvPr id="22" name="Picture Placeholder 36">
            <a:extLst>
              <a:ext uri="{FF2B5EF4-FFF2-40B4-BE49-F238E27FC236}">
                <a16:creationId xmlns:a16="http://schemas.microsoft.com/office/drawing/2014/main" id="{093DCEF5-69FD-9757-09A8-261C13473441}"/>
              </a:ext>
            </a:extLst>
          </p:cNvPr>
          <p:cNvSpPr>
            <a:spLocks noGrp="1"/>
          </p:cNvSpPr>
          <p:nvPr>
            <p:ph type="pic" sz="quarter" idx="20"/>
          </p:nvPr>
        </p:nvSpPr>
        <p:spPr>
          <a:xfrm>
            <a:off x="5527438" y="1661854"/>
            <a:ext cx="1133856" cy="1143000"/>
          </a:xfrm>
        </p:spPr>
        <p:txBody>
          <a:bodyPr anchor="ctr" anchorCtr="0"/>
          <a:lstStyle>
            <a:lvl1pPr algn="ctr">
              <a:defRPr sz="1050">
                <a:latin typeface="+mn-lt"/>
              </a:defRPr>
            </a:lvl1pPr>
          </a:lstStyle>
          <a:p>
            <a:r>
              <a:rPr lang="en-US"/>
              <a:t>Click icon to add picture</a:t>
            </a:r>
          </a:p>
        </p:txBody>
      </p:sp>
      <p:sp>
        <p:nvSpPr>
          <p:cNvPr id="23" name="Picture Placeholder 36">
            <a:extLst>
              <a:ext uri="{FF2B5EF4-FFF2-40B4-BE49-F238E27FC236}">
                <a16:creationId xmlns:a16="http://schemas.microsoft.com/office/drawing/2014/main" id="{A5520BD3-FC13-0F18-FBD0-1F903A2423DF}"/>
              </a:ext>
            </a:extLst>
          </p:cNvPr>
          <p:cNvSpPr>
            <a:spLocks noGrp="1"/>
          </p:cNvSpPr>
          <p:nvPr>
            <p:ph type="pic" sz="quarter" idx="21"/>
          </p:nvPr>
        </p:nvSpPr>
        <p:spPr>
          <a:xfrm>
            <a:off x="7781512" y="1661854"/>
            <a:ext cx="1133856" cy="1143000"/>
          </a:xfrm>
        </p:spPr>
        <p:txBody>
          <a:bodyPr anchor="ctr" anchorCtr="0"/>
          <a:lstStyle>
            <a:lvl1pPr algn="ctr">
              <a:defRPr sz="1050">
                <a:latin typeface="+mn-lt"/>
              </a:defRPr>
            </a:lvl1pPr>
          </a:lstStyle>
          <a:p>
            <a:r>
              <a:rPr lang="en-US"/>
              <a:t>Click icon to add picture</a:t>
            </a:r>
          </a:p>
        </p:txBody>
      </p:sp>
      <p:sp>
        <p:nvSpPr>
          <p:cNvPr id="24" name="Picture Placeholder 36">
            <a:extLst>
              <a:ext uri="{FF2B5EF4-FFF2-40B4-BE49-F238E27FC236}">
                <a16:creationId xmlns:a16="http://schemas.microsoft.com/office/drawing/2014/main" id="{7E748CC5-F80E-F45D-8C3A-966D944F439E}"/>
              </a:ext>
            </a:extLst>
          </p:cNvPr>
          <p:cNvSpPr>
            <a:spLocks noGrp="1"/>
          </p:cNvSpPr>
          <p:nvPr>
            <p:ph type="pic" sz="quarter" idx="22"/>
          </p:nvPr>
        </p:nvSpPr>
        <p:spPr>
          <a:xfrm>
            <a:off x="10042120" y="1661854"/>
            <a:ext cx="1133856" cy="1143000"/>
          </a:xfrm>
        </p:spPr>
        <p:txBody>
          <a:bodyPr anchor="ctr" anchorCtr="0"/>
          <a:lstStyle>
            <a:lvl1pPr algn="ctr">
              <a:defRPr sz="1050">
                <a:latin typeface="+mn-lt"/>
              </a:defRPr>
            </a:lvl1pPr>
          </a:lstStyle>
          <a:p>
            <a:r>
              <a:rPr lang="en-US"/>
              <a:t>Click icon to add picture</a:t>
            </a:r>
          </a:p>
        </p:txBody>
      </p:sp>
      <p:sp>
        <p:nvSpPr>
          <p:cNvPr id="25" name="Text Placeholder 31">
            <a:extLst>
              <a:ext uri="{FF2B5EF4-FFF2-40B4-BE49-F238E27FC236}">
                <a16:creationId xmlns:a16="http://schemas.microsoft.com/office/drawing/2014/main" id="{6CAC9987-74C6-FFF3-079F-2B8BCC6A4DA8}"/>
              </a:ext>
            </a:extLst>
          </p:cNvPr>
          <p:cNvSpPr>
            <a:spLocks noGrp="1"/>
          </p:cNvSpPr>
          <p:nvPr>
            <p:ph type="body" sz="quarter" idx="23"/>
          </p:nvPr>
        </p:nvSpPr>
        <p:spPr>
          <a:xfrm>
            <a:off x="496638" y="3890983"/>
            <a:ext cx="2161104" cy="940038"/>
          </a:xfrm>
        </p:spPr>
        <p:txBody>
          <a:bodyPr anchor="t" anchorCtr="0"/>
          <a:lstStyle>
            <a:lvl1pPr algn="ctr">
              <a:defRPr sz="1400" b="1">
                <a:solidFill>
                  <a:srgbClr val="2B660F"/>
                </a:solidFill>
                <a:latin typeface="+mn-lt"/>
              </a:defRPr>
            </a:lvl1pPr>
            <a:lvl2pPr marL="0" indent="0" algn="ctr">
              <a:buNone/>
              <a:defRPr sz="1200">
                <a:solidFill>
                  <a:srgbClr val="2B660F"/>
                </a:solidFill>
                <a:latin typeface="+mn-lt"/>
              </a:defRPr>
            </a:lvl2pPr>
            <a:lvl3pPr algn="ctr">
              <a:defRPr/>
            </a:lvl3pPr>
            <a:lvl4pPr algn="ctr">
              <a:defRPr/>
            </a:lvl4pPr>
            <a:lvl5pPr algn="ctr">
              <a:defRPr/>
            </a:lvl5pPr>
          </a:lstStyle>
          <a:p>
            <a:pPr lvl="0"/>
            <a:r>
              <a:rPr lang="en-US"/>
              <a:t>Click to edit Master text styles</a:t>
            </a:r>
          </a:p>
          <a:p>
            <a:pPr lvl="1"/>
            <a:r>
              <a:rPr lang="en-US"/>
              <a:t>Second level</a:t>
            </a:r>
          </a:p>
        </p:txBody>
      </p:sp>
      <p:sp>
        <p:nvSpPr>
          <p:cNvPr id="26" name="Text Placeholder 31">
            <a:extLst>
              <a:ext uri="{FF2B5EF4-FFF2-40B4-BE49-F238E27FC236}">
                <a16:creationId xmlns:a16="http://schemas.microsoft.com/office/drawing/2014/main" id="{531D2E60-3E17-7047-42B5-498FEE3EB366}"/>
              </a:ext>
            </a:extLst>
          </p:cNvPr>
          <p:cNvSpPr>
            <a:spLocks noGrp="1"/>
          </p:cNvSpPr>
          <p:nvPr>
            <p:ph type="body" sz="quarter" idx="24"/>
          </p:nvPr>
        </p:nvSpPr>
        <p:spPr>
          <a:xfrm>
            <a:off x="2759740" y="3890983"/>
            <a:ext cx="2161104" cy="940038"/>
          </a:xfrm>
        </p:spPr>
        <p:txBody>
          <a:bodyPr anchor="t" anchorCtr="0"/>
          <a:lstStyle>
            <a:lvl1pPr algn="ctr">
              <a:defRPr sz="1400" b="1">
                <a:solidFill>
                  <a:srgbClr val="2B660F"/>
                </a:solidFill>
                <a:latin typeface="+mn-lt"/>
              </a:defRPr>
            </a:lvl1pPr>
            <a:lvl2pPr marL="0" indent="0" algn="ctr">
              <a:buNone/>
              <a:defRPr sz="1200">
                <a:solidFill>
                  <a:srgbClr val="2B660F"/>
                </a:solidFill>
                <a:latin typeface="+mn-lt"/>
              </a:defRPr>
            </a:lvl2pPr>
            <a:lvl3pPr algn="ctr">
              <a:defRPr/>
            </a:lvl3pPr>
            <a:lvl4pPr algn="ctr">
              <a:defRPr/>
            </a:lvl4pPr>
            <a:lvl5pPr algn="ctr">
              <a:defRPr/>
            </a:lvl5pPr>
          </a:lstStyle>
          <a:p>
            <a:pPr lvl="0"/>
            <a:r>
              <a:rPr lang="en-US"/>
              <a:t>Click to edit Master text styles</a:t>
            </a:r>
          </a:p>
          <a:p>
            <a:pPr lvl="1"/>
            <a:r>
              <a:rPr lang="en-US"/>
              <a:t>Second level</a:t>
            </a:r>
          </a:p>
        </p:txBody>
      </p:sp>
      <p:sp>
        <p:nvSpPr>
          <p:cNvPr id="27" name="Text Placeholder 31">
            <a:extLst>
              <a:ext uri="{FF2B5EF4-FFF2-40B4-BE49-F238E27FC236}">
                <a16:creationId xmlns:a16="http://schemas.microsoft.com/office/drawing/2014/main" id="{133B2F21-306C-FB7E-BFD7-AF967BD7084A}"/>
              </a:ext>
            </a:extLst>
          </p:cNvPr>
          <p:cNvSpPr>
            <a:spLocks noGrp="1"/>
          </p:cNvSpPr>
          <p:nvPr>
            <p:ph type="body" sz="quarter" idx="25"/>
          </p:nvPr>
        </p:nvSpPr>
        <p:spPr>
          <a:xfrm>
            <a:off x="5015447" y="3890983"/>
            <a:ext cx="2161104" cy="940038"/>
          </a:xfrm>
        </p:spPr>
        <p:txBody>
          <a:bodyPr anchor="t" anchorCtr="0"/>
          <a:lstStyle>
            <a:lvl1pPr algn="ctr">
              <a:defRPr sz="1400" b="1">
                <a:solidFill>
                  <a:srgbClr val="2B660F"/>
                </a:solidFill>
                <a:latin typeface="+mn-lt"/>
              </a:defRPr>
            </a:lvl1pPr>
            <a:lvl2pPr marL="0" indent="0" algn="ctr">
              <a:buNone/>
              <a:defRPr sz="1200">
                <a:solidFill>
                  <a:srgbClr val="2B660F"/>
                </a:solidFill>
                <a:latin typeface="+mn-lt"/>
              </a:defRPr>
            </a:lvl2pPr>
            <a:lvl3pPr algn="ctr">
              <a:defRPr/>
            </a:lvl3pPr>
            <a:lvl4pPr algn="ctr">
              <a:defRPr/>
            </a:lvl4pPr>
            <a:lvl5pPr algn="ctr">
              <a:defRPr/>
            </a:lvl5pPr>
          </a:lstStyle>
          <a:p>
            <a:pPr lvl="0"/>
            <a:r>
              <a:rPr lang="en-US"/>
              <a:t>Click to edit Master text styles</a:t>
            </a:r>
          </a:p>
          <a:p>
            <a:pPr lvl="1"/>
            <a:r>
              <a:rPr lang="en-US"/>
              <a:t>Second level</a:t>
            </a:r>
          </a:p>
        </p:txBody>
      </p:sp>
      <p:sp>
        <p:nvSpPr>
          <p:cNvPr id="28" name="Text Placeholder 31">
            <a:extLst>
              <a:ext uri="{FF2B5EF4-FFF2-40B4-BE49-F238E27FC236}">
                <a16:creationId xmlns:a16="http://schemas.microsoft.com/office/drawing/2014/main" id="{466CE76C-D853-BB68-7C66-EFF93CA4217C}"/>
              </a:ext>
            </a:extLst>
          </p:cNvPr>
          <p:cNvSpPr>
            <a:spLocks noGrp="1"/>
          </p:cNvSpPr>
          <p:nvPr>
            <p:ph type="body" sz="quarter" idx="26"/>
          </p:nvPr>
        </p:nvSpPr>
        <p:spPr>
          <a:xfrm>
            <a:off x="9526863" y="3890983"/>
            <a:ext cx="2161104" cy="940038"/>
          </a:xfrm>
        </p:spPr>
        <p:txBody>
          <a:bodyPr anchor="t" anchorCtr="0"/>
          <a:lstStyle>
            <a:lvl1pPr algn="ctr">
              <a:defRPr sz="1400" b="1">
                <a:solidFill>
                  <a:srgbClr val="2B660F"/>
                </a:solidFill>
                <a:latin typeface="+mn-lt"/>
              </a:defRPr>
            </a:lvl1pPr>
            <a:lvl2pPr marL="0" indent="0" algn="ctr">
              <a:buNone/>
              <a:defRPr sz="1200">
                <a:solidFill>
                  <a:srgbClr val="2B660F"/>
                </a:solidFill>
                <a:latin typeface="+mn-lt"/>
              </a:defRPr>
            </a:lvl2pPr>
            <a:lvl3pPr algn="ctr">
              <a:defRPr/>
            </a:lvl3pPr>
            <a:lvl4pPr algn="ctr">
              <a:defRPr/>
            </a:lvl4pPr>
            <a:lvl5pPr algn="ctr">
              <a:defRPr/>
            </a:lvl5pPr>
          </a:lstStyle>
          <a:p>
            <a:pPr lvl="0"/>
            <a:r>
              <a:rPr lang="en-US"/>
              <a:t>Click to edit Master text styles</a:t>
            </a:r>
          </a:p>
          <a:p>
            <a:pPr lvl="1"/>
            <a:r>
              <a:rPr lang="en-US"/>
              <a:t>Second level</a:t>
            </a:r>
          </a:p>
        </p:txBody>
      </p:sp>
      <p:sp>
        <p:nvSpPr>
          <p:cNvPr id="29" name="Text Placeholder 31">
            <a:extLst>
              <a:ext uri="{FF2B5EF4-FFF2-40B4-BE49-F238E27FC236}">
                <a16:creationId xmlns:a16="http://schemas.microsoft.com/office/drawing/2014/main" id="{FD48FB29-192A-57E7-6DEA-AB4C616761FB}"/>
              </a:ext>
            </a:extLst>
          </p:cNvPr>
          <p:cNvSpPr>
            <a:spLocks noGrp="1"/>
          </p:cNvSpPr>
          <p:nvPr>
            <p:ph type="body" sz="quarter" idx="27"/>
          </p:nvPr>
        </p:nvSpPr>
        <p:spPr>
          <a:xfrm>
            <a:off x="7271154" y="3890983"/>
            <a:ext cx="2161104" cy="940038"/>
          </a:xfrm>
        </p:spPr>
        <p:txBody>
          <a:bodyPr anchor="t" anchorCtr="0"/>
          <a:lstStyle>
            <a:lvl1pPr algn="ctr">
              <a:defRPr sz="1400" b="1">
                <a:solidFill>
                  <a:srgbClr val="2B660F"/>
                </a:solidFill>
                <a:latin typeface="+mn-lt"/>
              </a:defRPr>
            </a:lvl1pPr>
            <a:lvl2pPr marL="0" indent="0" algn="ctr">
              <a:buNone/>
              <a:defRPr sz="1200">
                <a:solidFill>
                  <a:srgbClr val="2B660F"/>
                </a:solidFill>
                <a:latin typeface="+mn-lt"/>
              </a:defRPr>
            </a:lvl2pPr>
            <a:lvl3pPr algn="ctr">
              <a:defRPr/>
            </a:lvl3pPr>
            <a:lvl4pPr algn="ctr">
              <a:defRPr/>
            </a:lvl4pPr>
            <a:lvl5pPr algn="ctr">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58681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rrow Timeline w Bullets">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solidFill>
                  <a:srgbClr val="2B660F"/>
                </a:solidFill>
                <a:latin typeface="+mn-lt"/>
              </a:defRPr>
            </a:lvl1pPr>
          </a:lstStyle>
          <a:p>
            <a:endParaRPr lang="en-US"/>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5" name="Freeform: Shape 4">
            <a:extLst>
              <a:ext uri="{FF2B5EF4-FFF2-40B4-BE49-F238E27FC236}">
                <a16:creationId xmlns:a16="http://schemas.microsoft.com/office/drawing/2014/main" id="{128C04A0-03E1-2D7E-30C7-65B4A3C38087}"/>
              </a:ext>
            </a:extLst>
          </p:cNvPr>
          <p:cNvSpPr/>
          <p:nvPr userDrawn="1"/>
        </p:nvSpPr>
        <p:spPr>
          <a:xfrm>
            <a:off x="2560507" y="3119144"/>
            <a:ext cx="2559570" cy="463201"/>
          </a:xfrm>
          <a:custGeom>
            <a:avLst/>
            <a:gdLst>
              <a:gd name="connsiteX0" fmla="*/ 0 w 2364087"/>
              <a:gd name="connsiteY0" fmla="*/ 0 h 427825"/>
              <a:gd name="connsiteX1" fmla="*/ 568520 w 2364087"/>
              <a:gd name="connsiteY1" fmla="*/ 0 h 427825"/>
              <a:gd name="connsiteX2" fmla="*/ 959593 w 2364087"/>
              <a:gd name="connsiteY2" fmla="*/ 0 h 427825"/>
              <a:gd name="connsiteX3" fmla="*/ 1403871 w 2364087"/>
              <a:gd name="connsiteY3" fmla="*/ 0 h 427825"/>
              <a:gd name="connsiteX4" fmla="*/ 1796191 w 2364087"/>
              <a:gd name="connsiteY4" fmla="*/ 0 h 427825"/>
              <a:gd name="connsiteX5" fmla="*/ 2075586 w 2364087"/>
              <a:gd name="connsiteY5" fmla="*/ 0 h 427825"/>
              <a:gd name="connsiteX6" fmla="*/ 2083064 w 2364087"/>
              <a:gd name="connsiteY6" fmla="*/ 0 h 427825"/>
              <a:gd name="connsiteX7" fmla="*/ 2364087 w 2364087"/>
              <a:gd name="connsiteY7" fmla="*/ 213913 h 427825"/>
              <a:gd name="connsiteX8" fmla="*/ 2083064 w 2364087"/>
              <a:gd name="connsiteY8" fmla="*/ 427825 h 427825"/>
              <a:gd name="connsiteX9" fmla="*/ 2075586 w 2364087"/>
              <a:gd name="connsiteY9" fmla="*/ 427825 h 427825"/>
              <a:gd name="connsiteX10" fmla="*/ 0 w 2364087"/>
              <a:gd name="connsiteY10" fmla="*/ 427825 h 427825"/>
              <a:gd name="connsiteX11" fmla="*/ 281023 w 2364087"/>
              <a:gd name="connsiteY11" fmla="*/ 213913 h 4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7825">
                <a:moveTo>
                  <a:pt x="0" y="0"/>
                </a:moveTo>
                <a:lnTo>
                  <a:pt x="568520" y="0"/>
                </a:lnTo>
                <a:lnTo>
                  <a:pt x="959593" y="0"/>
                </a:lnTo>
                <a:lnTo>
                  <a:pt x="1403871" y="0"/>
                </a:lnTo>
                <a:lnTo>
                  <a:pt x="1796191" y="0"/>
                </a:lnTo>
                <a:lnTo>
                  <a:pt x="2075586" y="0"/>
                </a:lnTo>
                <a:lnTo>
                  <a:pt x="2083064" y="0"/>
                </a:lnTo>
                <a:lnTo>
                  <a:pt x="2364087" y="213913"/>
                </a:lnTo>
                <a:lnTo>
                  <a:pt x="2083064" y="427825"/>
                </a:lnTo>
                <a:lnTo>
                  <a:pt x="2075586" y="427825"/>
                </a:lnTo>
                <a:lnTo>
                  <a:pt x="0" y="427825"/>
                </a:lnTo>
                <a:lnTo>
                  <a:pt x="281023" y="213913"/>
                </a:lnTo>
                <a:close/>
              </a:path>
            </a:pathLst>
          </a:cu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rtlCol="0" anchor="ctr">
            <a:noAutofit/>
          </a:bodyPr>
          <a:lstStyle/>
          <a:p>
            <a:pPr algn="ctr"/>
            <a:endParaRPr lang="en-US">
              <a:latin typeface="Gilroy Medium" panose="00000600000000000000" pitchFamily="50" charset="0"/>
            </a:endParaRPr>
          </a:p>
        </p:txBody>
      </p:sp>
      <p:sp>
        <p:nvSpPr>
          <p:cNvPr id="8" name="Freeform: Shape 7">
            <a:extLst>
              <a:ext uri="{FF2B5EF4-FFF2-40B4-BE49-F238E27FC236}">
                <a16:creationId xmlns:a16="http://schemas.microsoft.com/office/drawing/2014/main" id="{ACE8B726-14BD-9D58-9E99-FBCF5949453F}"/>
              </a:ext>
            </a:extLst>
          </p:cNvPr>
          <p:cNvSpPr/>
          <p:nvPr userDrawn="1"/>
        </p:nvSpPr>
        <p:spPr>
          <a:xfrm>
            <a:off x="304800" y="3118806"/>
            <a:ext cx="2559570" cy="463877"/>
          </a:xfrm>
          <a:custGeom>
            <a:avLst/>
            <a:gdLst>
              <a:gd name="connsiteX0" fmla="*/ 0 w 2364087"/>
              <a:gd name="connsiteY0" fmla="*/ 0 h 428449"/>
              <a:gd name="connsiteX1" fmla="*/ 2075586 w 2364087"/>
              <a:gd name="connsiteY1" fmla="*/ 0 h 428449"/>
              <a:gd name="connsiteX2" fmla="*/ 2083064 w 2364087"/>
              <a:gd name="connsiteY2" fmla="*/ 0 h 428449"/>
              <a:gd name="connsiteX3" fmla="*/ 2364087 w 2364087"/>
              <a:gd name="connsiteY3" fmla="*/ 213913 h 428449"/>
              <a:gd name="connsiteX4" fmla="*/ 2083064 w 2364087"/>
              <a:gd name="connsiteY4" fmla="*/ 427825 h 428449"/>
              <a:gd name="connsiteX5" fmla="*/ 2075586 w 2364087"/>
              <a:gd name="connsiteY5" fmla="*/ 427825 h 428449"/>
              <a:gd name="connsiteX6" fmla="*/ 1929549 w 2364087"/>
              <a:gd name="connsiteY6" fmla="*/ 427825 h 428449"/>
              <a:gd name="connsiteX7" fmla="*/ 1929549 w 2364087"/>
              <a:gd name="connsiteY7" fmla="*/ 428449 h 428449"/>
              <a:gd name="connsiteX8" fmla="*/ 433988 w 2364087"/>
              <a:gd name="connsiteY8" fmla="*/ 428449 h 428449"/>
              <a:gd name="connsiteX9" fmla="*/ 433988 w 2364087"/>
              <a:gd name="connsiteY9" fmla="*/ 427825 h 428449"/>
              <a:gd name="connsiteX10" fmla="*/ 0 w 2364087"/>
              <a:gd name="connsiteY10" fmla="*/ 427825 h 428449"/>
              <a:gd name="connsiteX11" fmla="*/ 0 w 2364087"/>
              <a:gd name="connsiteY11" fmla="*/ 213913 h 428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8449">
                <a:moveTo>
                  <a:pt x="0" y="0"/>
                </a:moveTo>
                <a:lnTo>
                  <a:pt x="2075586" y="0"/>
                </a:lnTo>
                <a:lnTo>
                  <a:pt x="2083064" y="0"/>
                </a:lnTo>
                <a:lnTo>
                  <a:pt x="2364087" y="213913"/>
                </a:lnTo>
                <a:lnTo>
                  <a:pt x="2083064" y="427825"/>
                </a:lnTo>
                <a:lnTo>
                  <a:pt x="2075586" y="427825"/>
                </a:lnTo>
                <a:lnTo>
                  <a:pt x="1929549" y="427825"/>
                </a:lnTo>
                <a:lnTo>
                  <a:pt x="1929549" y="428449"/>
                </a:lnTo>
                <a:lnTo>
                  <a:pt x="433988" y="428449"/>
                </a:lnTo>
                <a:lnTo>
                  <a:pt x="433988" y="427825"/>
                </a:lnTo>
                <a:lnTo>
                  <a:pt x="0" y="427825"/>
                </a:lnTo>
                <a:lnTo>
                  <a:pt x="0" y="213913"/>
                </a:lnTo>
                <a:close/>
              </a:path>
            </a:pathLst>
          </a:custGeom>
          <a:solidFill>
            <a:srgbClr val="5D910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rtlCol="0" anchor="ctr">
            <a:noAutofit/>
          </a:bodyPr>
          <a:lstStyle/>
          <a:p>
            <a:pPr algn="ctr"/>
            <a:endParaRPr lang="en-US">
              <a:latin typeface="Gilroy Medium" panose="00000600000000000000" pitchFamily="50" charset="0"/>
            </a:endParaRPr>
          </a:p>
        </p:txBody>
      </p:sp>
      <p:sp>
        <p:nvSpPr>
          <p:cNvPr id="10" name="Freeform: Shape 9">
            <a:extLst>
              <a:ext uri="{FF2B5EF4-FFF2-40B4-BE49-F238E27FC236}">
                <a16:creationId xmlns:a16="http://schemas.microsoft.com/office/drawing/2014/main" id="{001ED468-0A51-9EAF-2747-6A58BD89AA5B}"/>
              </a:ext>
            </a:extLst>
          </p:cNvPr>
          <p:cNvSpPr/>
          <p:nvPr userDrawn="1"/>
        </p:nvSpPr>
        <p:spPr>
          <a:xfrm>
            <a:off x="7071921" y="3119144"/>
            <a:ext cx="2559570" cy="463201"/>
          </a:xfrm>
          <a:custGeom>
            <a:avLst/>
            <a:gdLst>
              <a:gd name="connsiteX0" fmla="*/ 0 w 2364087"/>
              <a:gd name="connsiteY0" fmla="*/ 0 h 427825"/>
              <a:gd name="connsiteX1" fmla="*/ 568520 w 2364087"/>
              <a:gd name="connsiteY1" fmla="*/ 0 h 427825"/>
              <a:gd name="connsiteX2" fmla="*/ 959593 w 2364087"/>
              <a:gd name="connsiteY2" fmla="*/ 0 h 427825"/>
              <a:gd name="connsiteX3" fmla="*/ 1403871 w 2364087"/>
              <a:gd name="connsiteY3" fmla="*/ 0 h 427825"/>
              <a:gd name="connsiteX4" fmla="*/ 1796191 w 2364087"/>
              <a:gd name="connsiteY4" fmla="*/ 0 h 427825"/>
              <a:gd name="connsiteX5" fmla="*/ 2075586 w 2364087"/>
              <a:gd name="connsiteY5" fmla="*/ 0 h 427825"/>
              <a:gd name="connsiteX6" fmla="*/ 2083064 w 2364087"/>
              <a:gd name="connsiteY6" fmla="*/ 0 h 427825"/>
              <a:gd name="connsiteX7" fmla="*/ 2364087 w 2364087"/>
              <a:gd name="connsiteY7" fmla="*/ 213913 h 427825"/>
              <a:gd name="connsiteX8" fmla="*/ 2083064 w 2364087"/>
              <a:gd name="connsiteY8" fmla="*/ 427825 h 427825"/>
              <a:gd name="connsiteX9" fmla="*/ 2075586 w 2364087"/>
              <a:gd name="connsiteY9" fmla="*/ 427825 h 427825"/>
              <a:gd name="connsiteX10" fmla="*/ 0 w 2364087"/>
              <a:gd name="connsiteY10" fmla="*/ 427825 h 427825"/>
              <a:gd name="connsiteX11" fmla="*/ 281023 w 2364087"/>
              <a:gd name="connsiteY11" fmla="*/ 213913 h 4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7825">
                <a:moveTo>
                  <a:pt x="0" y="0"/>
                </a:moveTo>
                <a:lnTo>
                  <a:pt x="568520" y="0"/>
                </a:lnTo>
                <a:lnTo>
                  <a:pt x="959593" y="0"/>
                </a:lnTo>
                <a:lnTo>
                  <a:pt x="1403871" y="0"/>
                </a:lnTo>
                <a:lnTo>
                  <a:pt x="1796191" y="0"/>
                </a:lnTo>
                <a:lnTo>
                  <a:pt x="2075586" y="0"/>
                </a:lnTo>
                <a:lnTo>
                  <a:pt x="2083064" y="0"/>
                </a:lnTo>
                <a:lnTo>
                  <a:pt x="2364087" y="213913"/>
                </a:lnTo>
                <a:lnTo>
                  <a:pt x="2083064" y="427825"/>
                </a:lnTo>
                <a:lnTo>
                  <a:pt x="2075586" y="427825"/>
                </a:lnTo>
                <a:lnTo>
                  <a:pt x="0" y="427825"/>
                </a:lnTo>
                <a:lnTo>
                  <a:pt x="281023" y="213913"/>
                </a:lnTo>
                <a:close/>
              </a:path>
            </a:pathLst>
          </a:custGeom>
          <a:solidFill>
            <a:srgbClr val="3680C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rtlCol="0" anchor="ctr">
            <a:noAutofit/>
          </a:bodyPr>
          <a:lstStyle/>
          <a:p>
            <a:pPr algn="ctr"/>
            <a:endParaRPr lang="en-US">
              <a:latin typeface="Gilroy Medium" panose="00000600000000000000" pitchFamily="50" charset="0"/>
            </a:endParaRPr>
          </a:p>
        </p:txBody>
      </p:sp>
      <p:sp>
        <p:nvSpPr>
          <p:cNvPr id="11" name="Freeform: Shape 10">
            <a:extLst>
              <a:ext uri="{FF2B5EF4-FFF2-40B4-BE49-F238E27FC236}">
                <a16:creationId xmlns:a16="http://schemas.microsoft.com/office/drawing/2014/main" id="{DFB86945-B10F-9373-1473-4BB0CDDA42A0}"/>
              </a:ext>
            </a:extLst>
          </p:cNvPr>
          <p:cNvSpPr/>
          <p:nvPr userDrawn="1"/>
        </p:nvSpPr>
        <p:spPr>
          <a:xfrm>
            <a:off x="9327630" y="3119144"/>
            <a:ext cx="2559570" cy="463201"/>
          </a:xfrm>
          <a:custGeom>
            <a:avLst/>
            <a:gdLst>
              <a:gd name="connsiteX0" fmla="*/ 0 w 2364087"/>
              <a:gd name="connsiteY0" fmla="*/ 0 h 427825"/>
              <a:gd name="connsiteX1" fmla="*/ 568520 w 2364087"/>
              <a:gd name="connsiteY1" fmla="*/ 0 h 427825"/>
              <a:gd name="connsiteX2" fmla="*/ 959593 w 2364087"/>
              <a:gd name="connsiteY2" fmla="*/ 0 h 427825"/>
              <a:gd name="connsiteX3" fmla="*/ 1403871 w 2364087"/>
              <a:gd name="connsiteY3" fmla="*/ 0 h 427825"/>
              <a:gd name="connsiteX4" fmla="*/ 1796191 w 2364087"/>
              <a:gd name="connsiteY4" fmla="*/ 0 h 427825"/>
              <a:gd name="connsiteX5" fmla="*/ 2075586 w 2364087"/>
              <a:gd name="connsiteY5" fmla="*/ 0 h 427825"/>
              <a:gd name="connsiteX6" fmla="*/ 2083064 w 2364087"/>
              <a:gd name="connsiteY6" fmla="*/ 0 h 427825"/>
              <a:gd name="connsiteX7" fmla="*/ 2364087 w 2364087"/>
              <a:gd name="connsiteY7" fmla="*/ 213913 h 427825"/>
              <a:gd name="connsiteX8" fmla="*/ 2083064 w 2364087"/>
              <a:gd name="connsiteY8" fmla="*/ 427825 h 427825"/>
              <a:gd name="connsiteX9" fmla="*/ 2075586 w 2364087"/>
              <a:gd name="connsiteY9" fmla="*/ 427825 h 427825"/>
              <a:gd name="connsiteX10" fmla="*/ 0 w 2364087"/>
              <a:gd name="connsiteY10" fmla="*/ 427825 h 427825"/>
              <a:gd name="connsiteX11" fmla="*/ 281023 w 2364087"/>
              <a:gd name="connsiteY11" fmla="*/ 213913 h 4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7825">
                <a:moveTo>
                  <a:pt x="0" y="0"/>
                </a:moveTo>
                <a:lnTo>
                  <a:pt x="568520" y="0"/>
                </a:lnTo>
                <a:lnTo>
                  <a:pt x="959593" y="0"/>
                </a:lnTo>
                <a:lnTo>
                  <a:pt x="1403871" y="0"/>
                </a:lnTo>
                <a:lnTo>
                  <a:pt x="1796191" y="0"/>
                </a:lnTo>
                <a:lnTo>
                  <a:pt x="2075586" y="0"/>
                </a:lnTo>
                <a:lnTo>
                  <a:pt x="2083064" y="0"/>
                </a:lnTo>
                <a:lnTo>
                  <a:pt x="2364087" y="213913"/>
                </a:lnTo>
                <a:lnTo>
                  <a:pt x="2083064" y="427825"/>
                </a:lnTo>
                <a:lnTo>
                  <a:pt x="2075586" y="427825"/>
                </a:lnTo>
                <a:lnTo>
                  <a:pt x="0" y="427825"/>
                </a:lnTo>
                <a:lnTo>
                  <a:pt x="281023" y="213913"/>
                </a:lnTo>
                <a:close/>
              </a:path>
            </a:pathLst>
          </a:custGeom>
          <a:solidFill>
            <a:srgbClr val="EE6D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rtlCol="0" anchor="ctr">
            <a:noAutofit/>
          </a:bodyPr>
          <a:lstStyle/>
          <a:p>
            <a:pPr algn="ctr"/>
            <a:endParaRPr lang="en-US">
              <a:latin typeface="Gilroy Medium" panose="00000600000000000000" pitchFamily="50" charset="0"/>
            </a:endParaRPr>
          </a:p>
        </p:txBody>
      </p:sp>
      <p:sp>
        <p:nvSpPr>
          <p:cNvPr id="14" name="Text Placeholder 13">
            <a:extLst>
              <a:ext uri="{FF2B5EF4-FFF2-40B4-BE49-F238E27FC236}">
                <a16:creationId xmlns:a16="http://schemas.microsoft.com/office/drawing/2014/main" id="{D253FB15-19C8-A7EC-E4EC-F6482638BC57}"/>
              </a:ext>
            </a:extLst>
          </p:cNvPr>
          <p:cNvSpPr>
            <a:spLocks noGrp="1"/>
          </p:cNvSpPr>
          <p:nvPr>
            <p:ph type="body" sz="quarter" idx="13"/>
          </p:nvPr>
        </p:nvSpPr>
        <p:spPr>
          <a:xfrm>
            <a:off x="304797" y="3119438"/>
            <a:ext cx="2255708" cy="461962"/>
          </a:xfrm>
        </p:spPr>
        <p:txBody>
          <a:bodyPr lIns="182880" anchor="ctr" anchorCtr="0"/>
          <a:lstStyle>
            <a:lvl1pPr algn="ctr">
              <a:defRPr sz="2000" b="0">
                <a:solidFill>
                  <a:schemeClr val="bg1"/>
                </a:solidFill>
                <a:latin typeface="+mj-lt"/>
              </a:defRPr>
            </a:lvl1pPr>
          </a:lstStyle>
          <a:p>
            <a:pPr lvl="0"/>
            <a:r>
              <a:rPr lang="en-US"/>
              <a:t>Click to edit Master text styles</a:t>
            </a:r>
          </a:p>
        </p:txBody>
      </p:sp>
      <p:sp>
        <p:nvSpPr>
          <p:cNvPr id="15" name="Text Placeholder 13">
            <a:extLst>
              <a:ext uri="{FF2B5EF4-FFF2-40B4-BE49-F238E27FC236}">
                <a16:creationId xmlns:a16="http://schemas.microsoft.com/office/drawing/2014/main" id="{1654400E-B53D-8059-9566-541C53069E63}"/>
              </a:ext>
            </a:extLst>
          </p:cNvPr>
          <p:cNvSpPr>
            <a:spLocks noGrp="1"/>
          </p:cNvSpPr>
          <p:nvPr>
            <p:ph type="body" sz="quarter" idx="14"/>
          </p:nvPr>
        </p:nvSpPr>
        <p:spPr>
          <a:xfrm>
            <a:off x="2560504" y="3119438"/>
            <a:ext cx="2255708" cy="461962"/>
          </a:xfrm>
        </p:spPr>
        <p:txBody>
          <a:bodyPr lIns="182880" anchor="ctr" anchorCtr="0"/>
          <a:lstStyle>
            <a:lvl1pPr algn="ctr">
              <a:defRPr sz="2000" b="0">
                <a:solidFill>
                  <a:schemeClr val="bg1"/>
                </a:solidFill>
                <a:latin typeface="+mj-lt"/>
              </a:defRPr>
            </a:lvl1pPr>
          </a:lstStyle>
          <a:p>
            <a:pPr lvl="0"/>
            <a:r>
              <a:rPr lang="en-US"/>
              <a:t>Click to edit Master text styles</a:t>
            </a:r>
          </a:p>
        </p:txBody>
      </p:sp>
      <p:sp>
        <p:nvSpPr>
          <p:cNvPr id="17" name="Text Placeholder 13">
            <a:extLst>
              <a:ext uri="{FF2B5EF4-FFF2-40B4-BE49-F238E27FC236}">
                <a16:creationId xmlns:a16="http://schemas.microsoft.com/office/drawing/2014/main" id="{708CE324-7B00-31E0-10BA-65D6277F44CF}"/>
              </a:ext>
            </a:extLst>
          </p:cNvPr>
          <p:cNvSpPr>
            <a:spLocks noGrp="1"/>
          </p:cNvSpPr>
          <p:nvPr>
            <p:ph type="body" sz="quarter" idx="16"/>
          </p:nvPr>
        </p:nvSpPr>
        <p:spPr>
          <a:xfrm>
            <a:off x="7081778" y="3119438"/>
            <a:ext cx="2255708" cy="461962"/>
          </a:xfrm>
          <a:noFill/>
        </p:spPr>
        <p:txBody>
          <a:bodyPr lIns="182880" anchor="ctr" anchorCtr="0"/>
          <a:lstStyle>
            <a:lvl1pPr algn="ctr">
              <a:defRPr sz="2000" b="0">
                <a:solidFill>
                  <a:schemeClr val="bg1"/>
                </a:solidFill>
                <a:latin typeface="+mj-lt"/>
              </a:defRPr>
            </a:lvl1pPr>
          </a:lstStyle>
          <a:p>
            <a:pPr lvl="0"/>
            <a:r>
              <a:rPr lang="en-US"/>
              <a:t>Click to edit Master text styles</a:t>
            </a:r>
          </a:p>
        </p:txBody>
      </p:sp>
      <p:sp>
        <p:nvSpPr>
          <p:cNvPr id="18" name="Text Placeholder 13">
            <a:extLst>
              <a:ext uri="{FF2B5EF4-FFF2-40B4-BE49-F238E27FC236}">
                <a16:creationId xmlns:a16="http://schemas.microsoft.com/office/drawing/2014/main" id="{9211C258-4F36-FFD3-FBAB-675B7DFC6D28}"/>
              </a:ext>
            </a:extLst>
          </p:cNvPr>
          <p:cNvSpPr>
            <a:spLocks noGrp="1"/>
          </p:cNvSpPr>
          <p:nvPr>
            <p:ph type="body" sz="quarter" idx="17"/>
          </p:nvPr>
        </p:nvSpPr>
        <p:spPr>
          <a:xfrm>
            <a:off x="9337486" y="3119438"/>
            <a:ext cx="2255708" cy="461962"/>
          </a:xfrm>
        </p:spPr>
        <p:txBody>
          <a:bodyPr lIns="182880" anchor="ctr" anchorCtr="0"/>
          <a:lstStyle>
            <a:lvl1pPr algn="ctr">
              <a:defRPr sz="2000" b="0">
                <a:solidFill>
                  <a:schemeClr val="bg1"/>
                </a:solidFill>
                <a:latin typeface="+mj-lt"/>
              </a:defRPr>
            </a:lvl1pPr>
          </a:lstStyle>
          <a:p>
            <a:pPr lvl="0"/>
            <a:r>
              <a:rPr lang="en-US"/>
              <a:t>Click to edit Master text styles</a:t>
            </a:r>
          </a:p>
        </p:txBody>
      </p:sp>
      <p:sp>
        <p:nvSpPr>
          <p:cNvPr id="25" name="Text Placeholder 31">
            <a:extLst>
              <a:ext uri="{FF2B5EF4-FFF2-40B4-BE49-F238E27FC236}">
                <a16:creationId xmlns:a16="http://schemas.microsoft.com/office/drawing/2014/main" id="{6CAC9987-74C6-FFF3-079F-2B8BCC6A4DA8}"/>
              </a:ext>
            </a:extLst>
          </p:cNvPr>
          <p:cNvSpPr>
            <a:spLocks noGrp="1"/>
          </p:cNvSpPr>
          <p:nvPr>
            <p:ph type="body" sz="quarter" idx="23"/>
          </p:nvPr>
        </p:nvSpPr>
        <p:spPr>
          <a:xfrm>
            <a:off x="496638" y="1928874"/>
            <a:ext cx="2161104" cy="940038"/>
          </a:xfrm>
        </p:spPr>
        <p:txBody>
          <a:bodyPr rIns="91440" anchor="b" anchorCtr="0"/>
          <a:lstStyle>
            <a:lvl1pPr algn="ctr">
              <a:defRPr sz="2000" b="0">
                <a:solidFill>
                  <a:srgbClr val="5D910D"/>
                </a:solidFill>
                <a:latin typeface="+mj-lt"/>
              </a:defRPr>
            </a:lvl1pPr>
            <a:lvl2pPr marL="0" indent="0" algn="ctr">
              <a:buNone/>
              <a:defRPr sz="1200">
                <a:solidFill>
                  <a:schemeClr val="tx2"/>
                </a:solidFill>
              </a:defRPr>
            </a:lvl2pPr>
            <a:lvl3pPr algn="ctr">
              <a:defRPr/>
            </a:lvl3pPr>
            <a:lvl4pPr algn="ctr">
              <a:defRPr/>
            </a:lvl4pPr>
            <a:lvl5pPr algn="ctr">
              <a:defRPr/>
            </a:lvl5pPr>
          </a:lstStyle>
          <a:p>
            <a:pPr lvl="0"/>
            <a:r>
              <a:rPr lang="en-US"/>
              <a:t>Click to edit Master text styles</a:t>
            </a:r>
          </a:p>
        </p:txBody>
      </p:sp>
      <p:sp>
        <p:nvSpPr>
          <p:cNvPr id="27" name="Text Placeholder 31">
            <a:extLst>
              <a:ext uri="{FF2B5EF4-FFF2-40B4-BE49-F238E27FC236}">
                <a16:creationId xmlns:a16="http://schemas.microsoft.com/office/drawing/2014/main" id="{133B2F21-306C-FB7E-BFD7-AF967BD7084A}"/>
              </a:ext>
            </a:extLst>
          </p:cNvPr>
          <p:cNvSpPr>
            <a:spLocks noGrp="1"/>
          </p:cNvSpPr>
          <p:nvPr>
            <p:ph type="body" sz="quarter" idx="25"/>
          </p:nvPr>
        </p:nvSpPr>
        <p:spPr>
          <a:xfrm>
            <a:off x="5015447" y="1928874"/>
            <a:ext cx="2161104" cy="940038"/>
          </a:xfrm>
        </p:spPr>
        <p:txBody>
          <a:bodyPr rIns="91440" anchor="b" anchorCtr="0"/>
          <a:lstStyle>
            <a:lvl1pPr algn="ctr">
              <a:defRPr sz="2000" b="0">
                <a:solidFill>
                  <a:srgbClr val="ED9F0A"/>
                </a:solidFill>
                <a:latin typeface="+mj-lt"/>
              </a:defRPr>
            </a:lvl1pPr>
            <a:lvl2pPr marL="0" indent="0" algn="ctr">
              <a:buNone/>
              <a:defRPr sz="1200">
                <a:solidFill>
                  <a:schemeClr val="tx2"/>
                </a:solidFill>
              </a:defRPr>
            </a:lvl2pPr>
            <a:lvl3pPr algn="ctr">
              <a:defRPr/>
            </a:lvl3pPr>
            <a:lvl4pPr algn="ctr">
              <a:defRPr/>
            </a:lvl4pPr>
            <a:lvl5pPr algn="ctr">
              <a:defRPr/>
            </a:lvl5pPr>
          </a:lstStyle>
          <a:p>
            <a:pPr lvl="0"/>
            <a:r>
              <a:rPr lang="en-US"/>
              <a:t>Click to edit Master text styles</a:t>
            </a:r>
          </a:p>
        </p:txBody>
      </p:sp>
      <p:sp>
        <p:nvSpPr>
          <p:cNvPr id="28" name="Text Placeholder 31">
            <a:extLst>
              <a:ext uri="{FF2B5EF4-FFF2-40B4-BE49-F238E27FC236}">
                <a16:creationId xmlns:a16="http://schemas.microsoft.com/office/drawing/2014/main" id="{466CE76C-D853-BB68-7C66-EFF93CA4217C}"/>
              </a:ext>
            </a:extLst>
          </p:cNvPr>
          <p:cNvSpPr>
            <a:spLocks noGrp="1"/>
          </p:cNvSpPr>
          <p:nvPr>
            <p:ph type="body" sz="quarter" idx="26"/>
          </p:nvPr>
        </p:nvSpPr>
        <p:spPr>
          <a:xfrm>
            <a:off x="9526863" y="1928874"/>
            <a:ext cx="2161104" cy="940038"/>
          </a:xfrm>
        </p:spPr>
        <p:txBody>
          <a:bodyPr rIns="91440" anchor="b" anchorCtr="0"/>
          <a:lstStyle>
            <a:lvl1pPr algn="ctr">
              <a:defRPr sz="2000" b="0">
                <a:solidFill>
                  <a:srgbClr val="EE6C26"/>
                </a:solidFill>
                <a:latin typeface="+mj-lt"/>
              </a:defRPr>
            </a:lvl1pPr>
            <a:lvl2pPr marL="0" indent="0" algn="ctr">
              <a:buNone/>
              <a:defRPr sz="1200">
                <a:solidFill>
                  <a:schemeClr val="tx2"/>
                </a:solidFill>
              </a:defRPr>
            </a:lvl2pPr>
            <a:lvl3pPr algn="ctr">
              <a:defRPr/>
            </a:lvl3pPr>
            <a:lvl4pPr algn="ctr">
              <a:defRPr/>
            </a:lvl4pPr>
            <a:lvl5pPr algn="ctr">
              <a:defRPr/>
            </a:lvl5pPr>
          </a:lstStyle>
          <a:p>
            <a:pPr lvl="0"/>
            <a:r>
              <a:rPr lang="en-US"/>
              <a:t>Click to edit Master text styles</a:t>
            </a:r>
          </a:p>
        </p:txBody>
      </p:sp>
      <p:sp>
        <p:nvSpPr>
          <p:cNvPr id="3" name="Text Placeholder 31">
            <a:extLst>
              <a:ext uri="{FF2B5EF4-FFF2-40B4-BE49-F238E27FC236}">
                <a16:creationId xmlns:a16="http://schemas.microsoft.com/office/drawing/2014/main" id="{104D2EB8-360F-1512-645B-A1B5AE954F25}"/>
              </a:ext>
            </a:extLst>
          </p:cNvPr>
          <p:cNvSpPr>
            <a:spLocks noGrp="1"/>
          </p:cNvSpPr>
          <p:nvPr>
            <p:ph type="body" sz="quarter" idx="28"/>
          </p:nvPr>
        </p:nvSpPr>
        <p:spPr>
          <a:xfrm>
            <a:off x="2759740" y="1928874"/>
            <a:ext cx="2161104" cy="940038"/>
          </a:xfrm>
        </p:spPr>
        <p:txBody>
          <a:bodyPr rIns="91440" anchor="b" anchorCtr="0"/>
          <a:lstStyle>
            <a:lvl1pPr algn="ctr">
              <a:defRPr sz="2000" b="0">
                <a:solidFill>
                  <a:srgbClr val="2B660F"/>
                </a:solidFill>
                <a:latin typeface="+mj-lt"/>
              </a:defRPr>
            </a:lvl1pPr>
            <a:lvl2pPr marL="0" indent="0" algn="ctr">
              <a:buNone/>
              <a:defRPr sz="1200">
                <a:solidFill>
                  <a:schemeClr val="tx2"/>
                </a:solidFill>
              </a:defRPr>
            </a:lvl2pPr>
            <a:lvl3pPr algn="ctr">
              <a:defRPr/>
            </a:lvl3pPr>
            <a:lvl4pPr algn="ctr">
              <a:defRPr/>
            </a:lvl4pPr>
            <a:lvl5pPr algn="ctr">
              <a:defRPr/>
            </a:lvl5pPr>
          </a:lstStyle>
          <a:p>
            <a:pPr lvl="0"/>
            <a:r>
              <a:rPr lang="en-US"/>
              <a:t>Click to edit Master text styles</a:t>
            </a:r>
          </a:p>
        </p:txBody>
      </p:sp>
      <p:sp>
        <p:nvSpPr>
          <p:cNvPr id="4" name="Text Placeholder 31">
            <a:extLst>
              <a:ext uri="{FF2B5EF4-FFF2-40B4-BE49-F238E27FC236}">
                <a16:creationId xmlns:a16="http://schemas.microsoft.com/office/drawing/2014/main" id="{62716F3F-8545-C3AD-DE74-223356DA57D2}"/>
              </a:ext>
            </a:extLst>
          </p:cNvPr>
          <p:cNvSpPr>
            <a:spLocks noGrp="1"/>
          </p:cNvSpPr>
          <p:nvPr>
            <p:ph type="body" sz="quarter" idx="29"/>
          </p:nvPr>
        </p:nvSpPr>
        <p:spPr>
          <a:xfrm>
            <a:off x="7271154" y="1928874"/>
            <a:ext cx="2161104" cy="940038"/>
          </a:xfrm>
        </p:spPr>
        <p:txBody>
          <a:bodyPr rIns="91440" anchor="b" anchorCtr="0"/>
          <a:lstStyle>
            <a:lvl1pPr algn="ctr">
              <a:defRPr sz="2000" b="0">
                <a:solidFill>
                  <a:srgbClr val="3476C2"/>
                </a:solidFill>
                <a:latin typeface="+mj-lt"/>
              </a:defRPr>
            </a:lvl1pPr>
            <a:lvl2pPr marL="0" indent="0" algn="ctr">
              <a:buNone/>
              <a:defRPr sz="1200">
                <a:solidFill>
                  <a:schemeClr val="tx2"/>
                </a:solidFill>
              </a:defRPr>
            </a:lvl2pPr>
            <a:lvl3pPr algn="ctr">
              <a:defRPr/>
            </a:lvl3pPr>
            <a:lvl4pPr algn="ctr">
              <a:defRPr/>
            </a:lvl4pPr>
            <a:lvl5pPr algn="ctr">
              <a:defRPr/>
            </a:lvl5pPr>
          </a:lstStyle>
          <a:p>
            <a:pPr lvl="0"/>
            <a:r>
              <a:rPr lang="en-US"/>
              <a:t>Click to edit Master text styles</a:t>
            </a:r>
          </a:p>
        </p:txBody>
      </p:sp>
      <p:sp>
        <p:nvSpPr>
          <p:cNvPr id="13" name="Text Placeholder 12">
            <a:extLst>
              <a:ext uri="{FF2B5EF4-FFF2-40B4-BE49-F238E27FC236}">
                <a16:creationId xmlns:a16="http://schemas.microsoft.com/office/drawing/2014/main" id="{29D9F75A-F491-F816-6076-836525B860C9}"/>
              </a:ext>
            </a:extLst>
          </p:cNvPr>
          <p:cNvSpPr>
            <a:spLocks noGrp="1"/>
          </p:cNvSpPr>
          <p:nvPr>
            <p:ph type="body" sz="quarter" idx="30"/>
          </p:nvPr>
        </p:nvSpPr>
        <p:spPr>
          <a:xfrm>
            <a:off x="496888" y="3832577"/>
            <a:ext cx="2165350" cy="461962"/>
          </a:xfrm>
        </p:spPr>
        <p:txBody>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2">
            <a:extLst>
              <a:ext uri="{FF2B5EF4-FFF2-40B4-BE49-F238E27FC236}">
                <a16:creationId xmlns:a16="http://schemas.microsoft.com/office/drawing/2014/main" id="{BA7E14FC-7151-E0BE-7AFD-D2E2D62E77BF}"/>
              </a:ext>
            </a:extLst>
          </p:cNvPr>
          <p:cNvSpPr>
            <a:spLocks noGrp="1"/>
          </p:cNvSpPr>
          <p:nvPr>
            <p:ph type="body" sz="quarter" idx="31"/>
          </p:nvPr>
        </p:nvSpPr>
        <p:spPr>
          <a:xfrm>
            <a:off x="2759740" y="3832577"/>
            <a:ext cx="2165350" cy="461962"/>
          </a:xfrm>
        </p:spPr>
        <p:txBody>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Text Placeholder 12">
            <a:extLst>
              <a:ext uri="{FF2B5EF4-FFF2-40B4-BE49-F238E27FC236}">
                <a16:creationId xmlns:a16="http://schemas.microsoft.com/office/drawing/2014/main" id="{65E48B52-9006-142D-7F0F-E7718BFCB96C}"/>
              </a:ext>
            </a:extLst>
          </p:cNvPr>
          <p:cNvSpPr>
            <a:spLocks noGrp="1"/>
          </p:cNvSpPr>
          <p:nvPr>
            <p:ph type="body" sz="quarter" idx="32"/>
          </p:nvPr>
        </p:nvSpPr>
        <p:spPr>
          <a:xfrm>
            <a:off x="5011201" y="3832577"/>
            <a:ext cx="2165350" cy="461962"/>
          </a:xfrm>
        </p:spPr>
        <p:txBody>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Text Placeholder 12">
            <a:extLst>
              <a:ext uri="{FF2B5EF4-FFF2-40B4-BE49-F238E27FC236}">
                <a16:creationId xmlns:a16="http://schemas.microsoft.com/office/drawing/2014/main" id="{1B992765-5469-81A6-394B-1D35C789F828}"/>
              </a:ext>
            </a:extLst>
          </p:cNvPr>
          <p:cNvSpPr>
            <a:spLocks noGrp="1"/>
          </p:cNvSpPr>
          <p:nvPr>
            <p:ph type="body" sz="quarter" idx="33"/>
          </p:nvPr>
        </p:nvSpPr>
        <p:spPr>
          <a:xfrm>
            <a:off x="7266908" y="3832577"/>
            <a:ext cx="2165350" cy="461962"/>
          </a:xfrm>
        </p:spPr>
        <p:txBody>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Text Placeholder 12">
            <a:extLst>
              <a:ext uri="{FF2B5EF4-FFF2-40B4-BE49-F238E27FC236}">
                <a16:creationId xmlns:a16="http://schemas.microsoft.com/office/drawing/2014/main" id="{4C86F0EB-4936-76A8-9E93-08E6C3DDDFFB}"/>
              </a:ext>
            </a:extLst>
          </p:cNvPr>
          <p:cNvSpPr>
            <a:spLocks noGrp="1"/>
          </p:cNvSpPr>
          <p:nvPr>
            <p:ph type="body" sz="quarter" idx="34"/>
          </p:nvPr>
        </p:nvSpPr>
        <p:spPr>
          <a:xfrm>
            <a:off x="9522617" y="3832577"/>
            <a:ext cx="2165350" cy="461962"/>
          </a:xfrm>
        </p:spPr>
        <p:txBody>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reeform: Shape 8">
            <a:extLst>
              <a:ext uri="{FF2B5EF4-FFF2-40B4-BE49-F238E27FC236}">
                <a16:creationId xmlns:a16="http://schemas.microsoft.com/office/drawing/2014/main" id="{7CB0223B-81DF-610B-B34E-684E8E3D09A2}"/>
              </a:ext>
            </a:extLst>
          </p:cNvPr>
          <p:cNvSpPr/>
          <p:nvPr userDrawn="1"/>
        </p:nvSpPr>
        <p:spPr>
          <a:xfrm>
            <a:off x="4816214" y="3119144"/>
            <a:ext cx="2559570" cy="463201"/>
          </a:xfrm>
          <a:custGeom>
            <a:avLst/>
            <a:gdLst>
              <a:gd name="connsiteX0" fmla="*/ 0 w 2364087"/>
              <a:gd name="connsiteY0" fmla="*/ 0 h 427825"/>
              <a:gd name="connsiteX1" fmla="*/ 568520 w 2364087"/>
              <a:gd name="connsiteY1" fmla="*/ 0 h 427825"/>
              <a:gd name="connsiteX2" fmla="*/ 959593 w 2364087"/>
              <a:gd name="connsiteY2" fmla="*/ 0 h 427825"/>
              <a:gd name="connsiteX3" fmla="*/ 1403871 w 2364087"/>
              <a:gd name="connsiteY3" fmla="*/ 0 h 427825"/>
              <a:gd name="connsiteX4" fmla="*/ 1796191 w 2364087"/>
              <a:gd name="connsiteY4" fmla="*/ 0 h 427825"/>
              <a:gd name="connsiteX5" fmla="*/ 2075586 w 2364087"/>
              <a:gd name="connsiteY5" fmla="*/ 0 h 427825"/>
              <a:gd name="connsiteX6" fmla="*/ 2083064 w 2364087"/>
              <a:gd name="connsiteY6" fmla="*/ 0 h 427825"/>
              <a:gd name="connsiteX7" fmla="*/ 2364087 w 2364087"/>
              <a:gd name="connsiteY7" fmla="*/ 213913 h 427825"/>
              <a:gd name="connsiteX8" fmla="*/ 2083064 w 2364087"/>
              <a:gd name="connsiteY8" fmla="*/ 427825 h 427825"/>
              <a:gd name="connsiteX9" fmla="*/ 2075586 w 2364087"/>
              <a:gd name="connsiteY9" fmla="*/ 427825 h 427825"/>
              <a:gd name="connsiteX10" fmla="*/ 0 w 2364087"/>
              <a:gd name="connsiteY10" fmla="*/ 427825 h 427825"/>
              <a:gd name="connsiteX11" fmla="*/ 281023 w 2364087"/>
              <a:gd name="connsiteY11" fmla="*/ 213913 h 4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7825">
                <a:moveTo>
                  <a:pt x="0" y="0"/>
                </a:moveTo>
                <a:lnTo>
                  <a:pt x="568520" y="0"/>
                </a:lnTo>
                <a:lnTo>
                  <a:pt x="959593" y="0"/>
                </a:lnTo>
                <a:lnTo>
                  <a:pt x="1403871" y="0"/>
                </a:lnTo>
                <a:lnTo>
                  <a:pt x="1796191" y="0"/>
                </a:lnTo>
                <a:lnTo>
                  <a:pt x="2075586" y="0"/>
                </a:lnTo>
                <a:lnTo>
                  <a:pt x="2083064" y="0"/>
                </a:lnTo>
                <a:lnTo>
                  <a:pt x="2364087" y="213913"/>
                </a:lnTo>
                <a:lnTo>
                  <a:pt x="2083064" y="427825"/>
                </a:lnTo>
                <a:lnTo>
                  <a:pt x="2075586" y="427825"/>
                </a:lnTo>
                <a:lnTo>
                  <a:pt x="0" y="427825"/>
                </a:lnTo>
                <a:lnTo>
                  <a:pt x="281023" y="213913"/>
                </a:lnTo>
                <a:close/>
              </a:path>
            </a:pathLst>
          </a:custGeom>
          <a:solidFill>
            <a:srgbClr val="ED9F0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rtlCol="0" anchor="ctr">
            <a:noAutofit/>
          </a:bodyPr>
          <a:lstStyle/>
          <a:p>
            <a:pPr algn="ctr"/>
            <a:endParaRPr lang="en-US">
              <a:latin typeface="Gilroy Medium" panose="00000600000000000000" pitchFamily="50" charset="0"/>
            </a:endParaRPr>
          </a:p>
        </p:txBody>
      </p:sp>
      <p:sp>
        <p:nvSpPr>
          <p:cNvPr id="12" name="Text Placeholder 13">
            <a:extLst>
              <a:ext uri="{FF2B5EF4-FFF2-40B4-BE49-F238E27FC236}">
                <a16:creationId xmlns:a16="http://schemas.microsoft.com/office/drawing/2014/main" id="{6824D7A2-0A2F-B7D0-A97A-A422D087D52A}"/>
              </a:ext>
            </a:extLst>
          </p:cNvPr>
          <p:cNvSpPr>
            <a:spLocks noGrp="1"/>
          </p:cNvSpPr>
          <p:nvPr>
            <p:ph type="body" sz="quarter" idx="35"/>
          </p:nvPr>
        </p:nvSpPr>
        <p:spPr>
          <a:xfrm>
            <a:off x="4920843" y="3119438"/>
            <a:ext cx="2045441" cy="461962"/>
          </a:xfrm>
        </p:spPr>
        <p:txBody>
          <a:bodyPr lIns="182880" anchor="ctr" anchorCtr="0"/>
          <a:lstStyle>
            <a:lvl1pPr algn="ctr">
              <a:defRPr sz="2000" b="0">
                <a:solidFill>
                  <a:schemeClr val="bg1"/>
                </a:solidFill>
                <a:latin typeface="+mj-lt"/>
              </a:defRPr>
            </a:lvl1pPr>
          </a:lstStyle>
          <a:p>
            <a:pPr lvl="0"/>
            <a:r>
              <a:rPr lang="en-US"/>
              <a:t>Click to edit Master text styles</a:t>
            </a:r>
          </a:p>
        </p:txBody>
      </p:sp>
    </p:spTree>
    <p:extLst>
      <p:ext uri="{BB962C8B-B14F-4D97-AF65-F5344CB8AC3E}">
        <p14:creationId xmlns:p14="http://schemas.microsoft.com/office/powerpoint/2010/main" val="154554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lor Divider - Food">
    <p:bg>
      <p:bgPr>
        <a:solidFill>
          <a:schemeClr val="accent6"/>
        </a:solidFill>
        <a:effectLst/>
      </p:bgPr>
    </p:bg>
    <p:spTree>
      <p:nvGrpSpPr>
        <p:cNvPr id="1" name=""/>
        <p:cNvGrpSpPr/>
        <p:nvPr/>
      </p:nvGrpSpPr>
      <p:grpSpPr>
        <a:xfrm>
          <a:off x="0" y="0"/>
          <a:ext cx="0" cy="0"/>
          <a:chOff x="0" y="0"/>
          <a:chExt cx="0" cy="0"/>
        </a:xfrm>
      </p:grpSpPr>
      <p:sp>
        <p:nvSpPr>
          <p:cNvPr id="104" name="Title 1"/>
          <p:cNvSpPr>
            <a:spLocks noGrp="1"/>
          </p:cNvSpPr>
          <p:nvPr>
            <p:ph type="ctrTitle" hasCustomPrompt="1"/>
          </p:nvPr>
        </p:nvSpPr>
        <p:spPr>
          <a:xfrm>
            <a:off x="304796" y="2286596"/>
            <a:ext cx="11582402" cy="2284807"/>
          </a:xfrm>
          <a:prstGeom prst="rect">
            <a:avLst/>
          </a:prstGeom>
        </p:spPr>
        <p:txBody>
          <a:bodyPr vert="horz" lIns="0" tIns="0" rIns="0" bIns="0" rtlCol="0" anchor="ctr" anchorCtr="0">
            <a:noAutofit/>
          </a:bodyPr>
          <a:lstStyle>
            <a:lvl1pPr algn="ctr">
              <a:defRPr lang="en-US" sz="7200" dirty="0">
                <a:solidFill>
                  <a:schemeClr val="accent5"/>
                </a:solidFill>
              </a:defRPr>
            </a:lvl1pPr>
          </a:lstStyle>
          <a:p>
            <a:pPr lvl="0">
              <a:lnSpc>
                <a:spcPts val="7900"/>
              </a:lnSpc>
            </a:pPr>
            <a:r>
              <a:rPr lang="en-US"/>
              <a:t>Divider Slide</a:t>
            </a:r>
          </a:p>
        </p:txBody>
      </p:sp>
      <p:sp>
        <p:nvSpPr>
          <p:cNvPr id="2" name="TextBox 1">
            <a:extLst>
              <a:ext uri="{FF2B5EF4-FFF2-40B4-BE49-F238E27FC236}">
                <a16:creationId xmlns:a16="http://schemas.microsoft.com/office/drawing/2014/main" id="{AD3E65F5-972D-3712-BDE9-429849440845}"/>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accent5"/>
                </a:solidFill>
                <a:latin typeface="Gilroy Medium" panose="00000600000000000000" pitchFamily="50" charset="0"/>
              </a:rPr>
              <a:pPr algn="r"/>
              <a:t>‹#›</a:t>
            </a:fld>
            <a:endParaRPr lang="en-US" sz="1350">
              <a:solidFill>
                <a:schemeClr val="accent5"/>
              </a:solidFill>
              <a:latin typeface="Gilroy Medium" panose="00000600000000000000" pitchFamily="50" charset="0"/>
            </a:endParaRPr>
          </a:p>
        </p:txBody>
      </p:sp>
      <p:sp>
        <p:nvSpPr>
          <p:cNvPr id="3" name="TextBox 2">
            <a:extLst>
              <a:ext uri="{FF2B5EF4-FFF2-40B4-BE49-F238E27FC236}">
                <a16:creationId xmlns:a16="http://schemas.microsoft.com/office/drawing/2014/main" id="{17E11966-EFAB-B202-85DC-CA09C5AA4111}"/>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accent5"/>
                </a:solidFill>
                <a:latin typeface="Gilroy Medium" panose="00000600000000000000" pitchFamily="50" charset="0"/>
              </a:rPr>
              <a:t>CONFIDENTIAL</a:t>
            </a:r>
          </a:p>
        </p:txBody>
      </p:sp>
      <p:grpSp>
        <p:nvGrpSpPr>
          <p:cNvPr id="4" name="Group 3">
            <a:extLst>
              <a:ext uri="{FF2B5EF4-FFF2-40B4-BE49-F238E27FC236}">
                <a16:creationId xmlns:a16="http://schemas.microsoft.com/office/drawing/2014/main" id="{14A42F8D-FD45-1020-AE77-8199A0C7654E}"/>
              </a:ext>
            </a:extLst>
          </p:cNvPr>
          <p:cNvGrpSpPr/>
          <p:nvPr userDrawn="1"/>
        </p:nvGrpSpPr>
        <p:grpSpPr>
          <a:xfrm>
            <a:off x="0" y="-1204486"/>
            <a:ext cx="12192000" cy="942190"/>
            <a:chOff x="22178" y="-2107474"/>
            <a:chExt cx="12173146" cy="1410050"/>
          </a:xfrm>
        </p:grpSpPr>
        <p:sp>
          <p:nvSpPr>
            <p:cNvPr id="5" name="Rectangle 4">
              <a:extLst>
                <a:ext uri="{FF2B5EF4-FFF2-40B4-BE49-F238E27FC236}">
                  <a16:creationId xmlns:a16="http://schemas.microsoft.com/office/drawing/2014/main" id="{F719D273-2584-873C-0535-6C85EA591315}"/>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CB577CC8-E137-F371-4009-884CF36161C4}"/>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D4CAC497-AF23-588E-91F9-154DE741A891}"/>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07BEA982-B3FB-D392-3292-2CA950BD90F0}"/>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26EBD14B-3DDF-E332-200E-E7308C2C1AE0}"/>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460B773D-90CF-5739-25AD-7F426773B3F3}"/>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BED92367-2C65-6CBC-746B-98FEA4E55E5A}"/>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AD90E16E-CE31-49A7-461B-D7A0B24E83A2}"/>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71C10AC1-0A43-8631-16CD-7764F1C7857E}"/>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843EA04E-7926-0CA3-309A-E149CA3360E5}"/>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9C0F44EE-08C7-80E6-562B-899667C69CFD}"/>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CCA233AD-D8F8-1A88-D470-F569F2A1D8FC}"/>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970B00F3-F0B6-5650-606A-C84EE3FFD33A}"/>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8" name="Rectangle 17">
              <a:extLst>
                <a:ext uri="{FF2B5EF4-FFF2-40B4-BE49-F238E27FC236}">
                  <a16:creationId xmlns:a16="http://schemas.microsoft.com/office/drawing/2014/main" id="{6DE820D6-2006-4CDA-7018-0C4035E26697}"/>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9" name="Rectangle 18">
              <a:extLst>
                <a:ext uri="{FF2B5EF4-FFF2-40B4-BE49-F238E27FC236}">
                  <a16:creationId xmlns:a16="http://schemas.microsoft.com/office/drawing/2014/main" id="{F17D2BBE-9F1F-FCFD-9C6A-89EDE2831FFD}"/>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Tree>
    <p:extLst>
      <p:ext uri="{BB962C8B-B14F-4D97-AF65-F5344CB8AC3E}">
        <p14:creationId xmlns:p14="http://schemas.microsoft.com/office/powerpoint/2010/main" val="23558182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rocess Infographic">
    <p:spTree>
      <p:nvGrpSpPr>
        <p:cNvPr id="1" name=""/>
        <p:cNvGrpSpPr/>
        <p:nvPr/>
      </p:nvGrpSpPr>
      <p:grpSpPr>
        <a:xfrm>
          <a:off x="0" y="0"/>
          <a:ext cx="0" cy="0"/>
          <a:chOff x="0" y="0"/>
          <a:chExt cx="0" cy="0"/>
        </a:xfrm>
      </p:grpSpPr>
      <p:sp>
        <p:nvSpPr>
          <p:cNvPr id="46" name="Freeform 70">
            <a:extLst>
              <a:ext uri="{FF2B5EF4-FFF2-40B4-BE49-F238E27FC236}">
                <a16:creationId xmlns:a16="http://schemas.microsoft.com/office/drawing/2014/main" id="{D5EE4931-6768-D7C6-B027-6E2083949137}"/>
              </a:ext>
            </a:extLst>
          </p:cNvPr>
          <p:cNvSpPr>
            <a:spLocks noChangeArrowheads="1"/>
          </p:cNvSpPr>
          <p:nvPr userDrawn="1"/>
        </p:nvSpPr>
        <p:spPr bwMode="auto">
          <a:xfrm>
            <a:off x="9767053" y="2794110"/>
            <a:ext cx="2103795" cy="2592127"/>
          </a:xfrm>
          <a:prstGeom prst="roundRect">
            <a:avLst>
              <a:gd name="adj" fmla="val 4872"/>
            </a:avLst>
          </a:prstGeom>
          <a:solidFill>
            <a:srgbClr val="EE6D26"/>
          </a:solidFill>
          <a:ln>
            <a:noFill/>
          </a:ln>
          <a:effectLst/>
        </p:spPr>
        <p:txBody>
          <a:bodyPr wrap="none" anchor="ctr"/>
          <a:lstStyle/>
          <a:p>
            <a:endParaRPr lang="en-US" sz="900">
              <a:latin typeface="+mn-lt"/>
            </a:endParaRPr>
          </a:p>
        </p:txBody>
      </p:sp>
      <p:sp>
        <p:nvSpPr>
          <p:cNvPr id="45" name="Freeform 70">
            <a:extLst>
              <a:ext uri="{FF2B5EF4-FFF2-40B4-BE49-F238E27FC236}">
                <a16:creationId xmlns:a16="http://schemas.microsoft.com/office/drawing/2014/main" id="{5C7026B2-F8D8-FAB2-1088-B31F96540BE3}"/>
              </a:ext>
            </a:extLst>
          </p:cNvPr>
          <p:cNvSpPr>
            <a:spLocks noChangeArrowheads="1"/>
          </p:cNvSpPr>
          <p:nvPr userDrawn="1"/>
        </p:nvSpPr>
        <p:spPr bwMode="auto">
          <a:xfrm>
            <a:off x="6750804" y="2794110"/>
            <a:ext cx="2103795" cy="2592127"/>
          </a:xfrm>
          <a:prstGeom prst="roundRect">
            <a:avLst>
              <a:gd name="adj" fmla="val 4872"/>
            </a:avLst>
          </a:prstGeom>
          <a:solidFill>
            <a:srgbClr val="3477C2"/>
          </a:solidFill>
          <a:ln>
            <a:noFill/>
          </a:ln>
          <a:effectLst/>
        </p:spPr>
        <p:txBody>
          <a:bodyPr wrap="none" anchor="ctr"/>
          <a:lstStyle/>
          <a:p>
            <a:endParaRPr lang="en-US" sz="900">
              <a:latin typeface="+mn-lt"/>
            </a:endParaRPr>
          </a:p>
        </p:txBody>
      </p:sp>
      <p:sp>
        <p:nvSpPr>
          <p:cNvPr id="44" name="Freeform 70">
            <a:extLst>
              <a:ext uri="{FF2B5EF4-FFF2-40B4-BE49-F238E27FC236}">
                <a16:creationId xmlns:a16="http://schemas.microsoft.com/office/drawing/2014/main" id="{5186F264-49D3-4090-823A-02893CD72C91}"/>
              </a:ext>
            </a:extLst>
          </p:cNvPr>
          <p:cNvSpPr>
            <a:spLocks noChangeArrowheads="1"/>
          </p:cNvSpPr>
          <p:nvPr userDrawn="1"/>
        </p:nvSpPr>
        <p:spPr bwMode="auto">
          <a:xfrm>
            <a:off x="3731250" y="2794110"/>
            <a:ext cx="2103795" cy="2592127"/>
          </a:xfrm>
          <a:prstGeom prst="roundRect">
            <a:avLst>
              <a:gd name="adj" fmla="val 4872"/>
            </a:avLst>
          </a:prstGeom>
          <a:solidFill>
            <a:srgbClr val="ED9F0A"/>
          </a:solidFill>
          <a:ln>
            <a:noFill/>
          </a:ln>
          <a:effectLst/>
        </p:spPr>
        <p:txBody>
          <a:bodyPr wrap="none" anchor="ctr"/>
          <a:lstStyle/>
          <a:p>
            <a:endParaRPr lang="en-US" sz="900">
              <a:latin typeface="+mn-lt"/>
            </a:endParaRPr>
          </a:p>
        </p:txBody>
      </p:sp>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3" name="Freeform 70">
            <a:extLst>
              <a:ext uri="{FF2B5EF4-FFF2-40B4-BE49-F238E27FC236}">
                <a16:creationId xmlns:a16="http://schemas.microsoft.com/office/drawing/2014/main" id="{AC3006C4-BF8C-8B98-57E0-4C75052BF3A9}"/>
              </a:ext>
            </a:extLst>
          </p:cNvPr>
          <p:cNvSpPr>
            <a:spLocks noChangeArrowheads="1"/>
          </p:cNvSpPr>
          <p:nvPr userDrawn="1"/>
        </p:nvSpPr>
        <p:spPr bwMode="auto">
          <a:xfrm>
            <a:off x="717636" y="2794110"/>
            <a:ext cx="2103795" cy="2592127"/>
          </a:xfrm>
          <a:prstGeom prst="roundRect">
            <a:avLst>
              <a:gd name="adj" fmla="val 4872"/>
            </a:avLst>
          </a:prstGeom>
          <a:solidFill>
            <a:srgbClr val="5D910D"/>
          </a:solidFill>
          <a:ln>
            <a:solidFill>
              <a:srgbClr val="EC9F0B"/>
            </a:solidFill>
          </a:ln>
          <a:effectLst/>
        </p:spPr>
        <p:txBody>
          <a:bodyPr wrap="none" anchor="ctr"/>
          <a:lstStyle/>
          <a:p>
            <a:endParaRPr lang="en-US" sz="900">
              <a:latin typeface="+mn-lt"/>
            </a:endParaRPr>
          </a:p>
        </p:txBody>
      </p:sp>
      <p:sp>
        <p:nvSpPr>
          <p:cNvPr id="32" name="Text Placeholder 31">
            <a:extLst>
              <a:ext uri="{FF2B5EF4-FFF2-40B4-BE49-F238E27FC236}">
                <a16:creationId xmlns:a16="http://schemas.microsoft.com/office/drawing/2014/main" id="{1C4BDBAB-14DB-197F-8EA1-A4026CDC500C}"/>
              </a:ext>
            </a:extLst>
          </p:cNvPr>
          <p:cNvSpPr>
            <a:spLocks noGrp="1"/>
          </p:cNvSpPr>
          <p:nvPr>
            <p:ph type="body" sz="quarter" idx="13"/>
          </p:nvPr>
        </p:nvSpPr>
        <p:spPr>
          <a:xfrm>
            <a:off x="830263" y="2892425"/>
            <a:ext cx="1866900" cy="2367638"/>
          </a:xfrm>
        </p:spPr>
        <p:txBody>
          <a:bodyPr/>
          <a:lstStyle>
            <a:lvl1pPr algn="ctr">
              <a:defRPr sz="1400" b="1">
                <a:solidFill>
                  <a:schemeClr val="bg1"/>
                </a:solidFill>
                <a:latin typeface="+mn-lt"/>
              </a:defRPr>
            </a:lvl1pPr>
            <a:lvl2pPr marL="0" indent="0" algn="ctr">
              <a:buNone/>
              <a:defRPr sz="1200">
                <a:solidFill>
                  <a:schemeClr val="bg1"/>
                </a:solidFill>
                <a:latin typeface="+mn-lt"/>
              </a:defRPr>
            </a:lvl2pPr>
            <a:lvl3pPr algn="ctr">
              <a:defRPr/>
            </a:lvl3pPr>
            <a:lvl4pPr algn="ctr">
              <a:defRPr/>
            </a:lvl4pPr>
            <a:lvl5pPr algn="ctr">
              <a:defRPr/>
            </a:lvl5pPr>
          </a:lstStyle>
          <a:p>
            <a:pPr lvl="0"/>
            <a:r>
              <a:rPr lang="en-US"/>
              <a:t>Click to edit Master text styles</a:t>
            </a:r>
          </a:p>
          <a:p>
            <a:pPr lvl="1"/>
            <a:r>
              <a:rPr lang="en-US"/>
              <a:t>Second level</a:t>
            </a:r>
          </a:p>
        </p:txBody>
      </p:sp>
      <p:sp>
        <p:nvSpPr>
          <p:cNvPr id="33" name="Text Placeholder 31">
            <a:extLst>
              <a:ext uri="{FF2B5EF4-FFF2-40B4-BE49-F238E27FC236}">
                <a16:creationId xmlns:a16="http://schemas.microsoft.com/office/drawing/2014/main" id="{C3DFAD5D-F262-E524-900F-B81C0FA826EE}"/>
              </a:ext>
            </a:extLst>
          </p:cNvPr>
          <p:cNvSpPr>
            <a:spLocks noGrp="1"/>
          </p:cNvSpPr>
          <p:nvPr>
            <p:ph type="body" sz="quarter" idx="14"/>
          </p:nvPr>
        </p:nvSpPr>
        <p:spPr>
          <a:xfrm>
            <a:off x="3848324" y="2892425"/>
            <a:ext cx="1866900" cy="2367638"/>
          </a:xfrm>
        </p:spPr>
        <p:txBody>
          <a:bodyPr/>
          <a:lstStyle>
            <a:lvl1pPr algn="ctr">
              <a:defRPr sz="1400" b="1">
                <a:solidFill>
                  <a:schemeClr val="bg1"/>
                </a:solidFill>
                <a:latin typeface="+mn-lt"/>
              </a:defRPr>
            </a:lvl1pPr>
            <a:lvl2pPr marL="0" indent="0" algn="ctr">
              <a:buNone/>
              <a:defRPr sz="1200">
                <a:solidFill>
                  <a:schemeClr val="bg1"/>
                </a:solidFill>
                <a:latin typeface="+mn-lt"/>
              </a:defRPr>
            </a:lvl2pPr>
            <a:lvl3pPr algn="ctr">
              <a:defRPr/>
            </a:lvl3pPr>
            <a:lvl4pPr algn="ctr">
              <a:defRPr/>
            </a:lvl4pPr>
            <a:lvl5pPr algn="ctr">
              <a:defRPr/>
            </a:lvl5pPr>
          </a:lstStyle>
          <a:p>
            <a:pPr lvl="0"/>
            <a:r>
              <a:rPr lang="en-US"/>
              <a:t>Click to edit Master text styles</a:t>
            </a:r>
          </a:p>
          <a:p>
            <a:pPr lvl="1"/>
            <a:r>
              <a:rPr lang="en-US"/>
              <a:t>Second level</a:t>
            </a:r>
          </a:p>
        </p:txBody>
      </p:sp>
      <p:sp>
        <p:nvSpPr>
          <p:cNvPr id="34" name="Text Placeholder 31">
            <a:extLst>
              <a:ext uri="{FF2B5EF4-FFF2-40B4-BE49-F238E27FC236}">
                <a16:creationId xmlns:a16="http://schemas.microsoft.com/office/drawing/2014/main" id="{8F99D252-4EB7-03DB-8C58-53B69DD87611}"/>
              </a:ext>
            </a:extLst>
          </p:cNvPr>
          <p:cNvSpPr>
            <a:spLocks noGrp="1"/>
          </p:cNvSpPr>
          <p:nvPr>
            <p:ph type="body" sz="quarter" idx="15"/>
          </p:nvPr>
        </p:nvSpPr>
        <p:spPr>
          <a:xfrm>
            <a:off x="6869251" y="2892425"/>
            <a:ext cx="1866900" cy="2367638"/>
          </a:xfrm>
        </p:spPr>
        <p:txBody>
          <a:bodyPr/>
          <a:lstStyle>
            <a:lvl1pPr algn="ctr">
              <a:defRPr sz="1400" b="1">
                <a:solidFill>
                  <a:schemeClr val="bg1"/>
                </a:solidFill>
                <a:latin typeface="+mn-lt"/>
              </a:defRPr>
            </a:lvl1pPr>
            <a:lvl2pPr marL="0" indent="0" algn="ctr">
              <a:buNone/>
              <a:defRPr sz="1200">
                <a:solidFill>
                  <a:schemeClr val="bg1"/>
                </a:solidFill>
                <a:latin typeface="+mn-lt"/>
              </a:defRPr>
            </a:lvl2pPr>
            <a:lvl3pPr algn="ctr">
              <a:defRPr/>
            </a:lvl3pPr>
            <a:lvl4pPr algn="ctr">
              <a:defRPr/>
            </a:lvl4pPr>
            <a:lvl5pPr algn="ctr">
              <a:defRPr/>
            </a:lvl5pPr>
          </a:lstStyle>
          <a:p>
            <a:pPr lvl="0"/>
            <a:r>
              <a:rPr lang="en-US"/>
              <a:t>Click to edit Master text styles</a:t>
            </a:r>
          </a:p>
          <a:p>
            <a:pPr lvl="1"/>
            <a:r>
              <a:rPr lang="en-US"/>
              <a:t>Second level</a:t>
            </a:r>
          </a:p>
        </p:txBody>
      </p:sp>
      <p:sp>
        <p:nvSpPr>
          <p:cNvPr id="35" name="Text Placeholder 31">
            <a:extLst>
              <a:ext uri="{FF2B5EF4-FFF2-40B4-BE49-F238E27FC236}">
                <a16:creationId xmlns:a16="http://schemas.microsoft.com/office/drawing/2014/main" id="{A2DE66A0-1FC8-776D-2462-D49E64DC1A70}"/>
              </a:ext>
            </a:extLst>
          </p:cNvPr>
          <p:cNvSpPr>
            <a:spLocks noGrp="1"/>
          </p:cNvSpPr>
          <p:nvPr>
            <p:ph type="body" sz="quarter" idx="16"/>
          </p:nvPr>
        </p:nvSpPr>
        <p:spPr>
          <a:xfrm>
            <a:off x="9901852" y="2892425"/>
            <a:ext cx="1866900" cy="2367638"/>
          </a:xfrm>
        </p:spPr>
        <p:txBody>
          <a:bodyPr/>
          <a:lstStyle>
            <a:lvl1pPr algn="ctr">
              <a:defRPr sz="1400" b="1">
                <a:solidFill>
                  <a:schemeClr val="bg1"/>
                </a:solidFill>
                <a:latin typeface="+mn-lt"/>
              </a:defRPr>
            </a:lvl1pPr>
            <a:lvl2pPr marL="0" indent="0" algn="ctr">
              <a:buNone/>
              <a:defRPr sz="1200">
                <a:solidFill>
                  <a:schemeClr val="bg1"/>
                </a:solidFill>
                <a:latin typeface="+mn-lt"/>
              </a:defRPr>
            </a:lvl2pPr>
            <a:lvl3pPr algn="ctr">
              <a:defRPr/>
            </a:lvl3pPr>
            <a:lvl4pPr algn="ctr">
              <a:defRPr/>
            </a:lvl4pPr>
            <a:lvl5pPr algn="ctr">
              <a:defRPr/>
            </a:lvl5pPr>
          </a:lstStyle>
          <a:p>
            <a:pPr lvl="0"/>
            <a:r>
              <a:rPr lang="en-US"/>
              <a:t>Click to edit Master text styles</a:t>
            </a:r>
          </a:p>
          <a:p>
            <a:pPr lvl="1"/>
            <a:r>
              <a:rPr lang="en-US"/>
              <a:t>Second level</a:t>
            </a:r>
          </a:p>
        </p:txBody>
      </p:sp>
      <p:sp>
        <p:nvSpPr>
          <p:cNvPr id="40" name="Picture Placeholder 36">
            <a:extLst>
              <a:ext uri="{FF2B5EF4-FFF2-40B4-BE49-F238E27FC236}">
                <a16:creationId xmlns:a16="http://schemas.microsoft.com/office/drawing/2014/main" id="{D08A5CBB-3497-CA70-D127-FA55FDAC516B}"/>
              </a:ext>
            </a:extLst>
          </p:cNvPr>
          <p:cNvSpPr>
            <a:spLocks noGrp="1"/>
          </p:cNvSpPr>
          <p:nvPr>
            <p:ph type="pic" sz="quarter" idx="20"/>
          </p:nvPr>
        </p:nvSpPr>
        <p:spPr>
          <a:xfrm>
            <a:off x="10492402" y="1997210"/>
            <a:ext cx="685800" cy="687387"/>
          </a:xfrm>
        </p:spPr>
        <p:txBody>
          <a:bodyPr anchor="ctr" anchorCtr="0"/>
          <a:lstStyle>
            <a:lvl1pPr algn="ctr">
              <a:defRPr sz="1050">
                <a:latin typeface="Gilroy Medium" panose="00000600000000000000" pitchFamily="50" charset="0"/>
              </a:defRPr>
            </a:lvl1pPr>
          </a:lstStyle>
          <a:p>
            <a:r>
              <a:rPr lang="en-US"/>
              <a:t>Click icon to add picture</a:t>
            </a:r>
          </a:p>
        </p:txBody>
      </p:sp>
      <p:cxnSp>
        <p:nvCxnSpPr>
          <p:cNvPr id="50" name="Connector: Elbow 49">
            <a:extLst>
              <a:ext uri="{FF2B5EF4-FFF2-40B4-BE49-F238E27FC236}">
                <a16:creationId xmlns:a16="http://schemas.microsoft.com/office/drawing/2014/main" id="{29B0CE01-1AEF-7DC2-5A09-00BFA065DFED}"/>
              </a:ext>
            </a:extLst>
          </p:cNvPr>
          <p:cNvCxnSpPr>
            <a:cxnSpLocks/>
          </p:cNvCxnSpPr>
          <p:nvPr userDrawn="1"/>
        </p:nvCxnSpPr>
        <p:spPr>
          <a:xfrm rot="16200000" flipV="1">
            <a:off x="6282073" y="-2841222"/>
            <a:ext cx="12700" cy="9049417"/>
          </a:xfrm>
          <a:prstGeom prst="bentConnector3">
            <a:avLst>
              <a:gd name="adj1" fmla="val 1800000"/>
            </a:avLst>
          </a:prstGeom>
          <a:ln w="22225">
            <a:solidFill>
              <a:srgbClr val="02355A"/>
            </a:solidFill>
            <a:headEnd type="oval" w="lg" len="lg"/>
            <a:tailEnd type="triangle"/>
          </a:ln>
        </p:spPr>
        <p:style>
          <a:lnRef idx="1">
            <a:schemeClr val="accent1"/>
          </a:lnRef>
          <a:fillRef idx="0">
            <a:schemeClr val="accent1"/>
          </a:fillRef>
          <a:effectRef idx="0">
            <a:schemeClr val="accent1"/>
          </a:effectRef>
          <a:fontRef idx="minor">
            <a:schemeClr val="tx1"/>
          </a:fontRef>
        </p:style>
      </p:cxnSp>
      <p:cxnSp>
        <p:nvCxnSpPr>
          <p:cNvPr id="55" name="Connector: Elbow 54">
            <a:extLst>
              <a:ext uri="{FF2B5EF4-FFF2-40B4-BE49-F238E27FC236}">
                <a16:creationId xmlns:a16="http://schemas.microsoft.com/office/drawing/2014/main" id="{058BB28F-B3C4-241F-51D9-6B9A6C5D832E}"/>
              </a:ext>
            </a:extLst>
          </p:cNvPr>
          <p:cNvCxnSpPr>
            <a:cxnSpLocks/>
          </p:cNvCxnSpPr>
          <p:nvPr userDrawn="1"/>
        </p:nvCxnSpPr>
        <p:spPr>
          <a:xfrm rot="16200000" flipH="1">
            <a:off x="6294244" y="1124443"/>
            <a:ext cx="12700" cy="9049417"/>
          </a:xfrm>
          <a:prstGeom prst="bentConnector3">
            <a:avLst>
              <a:gd name="adj1" fmla="val 2769236"/>
            </a:avLst>
          </a:prstGeom>
          <a:ln w="22225" cap="rnd">
            <a:solidFill>
              <a:srgbClr val="02355A"/>
            </a:solidFill>
            <a:headEnd type="oval" w="lg" len="lg"/>
            <a:tailEnd type="triangle"/>
          </a:ln>
        </p:spPr>
        <p:style>
          <a:lnRef idx="1">
            <a:schemeClr val="accent1"/>
          </a:lnRef>
          <a:fillRef idx="0">
            <a:schemeClr val="accent1"/>
          </a:fillRef>
          <a:effectRef idx="0">
            <a:schemeClr val="accent1"/>
          </a:effectRef>
          <a:fontRef idx="minor">
            <a:schemeClr val="tx1"/>
          </a:fontRef>
        </p:style>
      </p:cxnSp>
      <p:sp>
        <p:nvSpPr>
          <p:cNvPr id="8" name="Picture Placeholder 36">
            <a:extLst>
              <a:ext uri="{FF2B5EF4-FFF2-40B4-BE49-F238E27FC236}">
                <a16:creationId xmlns:a16="http://schemas.microsoft.com/office/drawing/2014/main" id="{9713158F-8810-66D4-768E-CBBC238CE34A}"/>
              </a:ext>
            </a:extLst>
          </p:cNvPr>
          <p:cNvSpPr>
            <a:spLocks noGrp="1"/>
          </p:cNvSpPr>
          <p:nvPr>
            <p:ph type="pic" sz="quarter" idx="21"/>
          </p:nvPr>
        </p:nvSpPr>
        <p:spPr>
          <a:xfrm>
            <a:off x="7467848" y="1997210"/>
            <a:ext cx="685800" cy="687387"/>
          </a:xfrm>
        </p:spPr>
        <p:txBody>
          <a:bodyPr anchor="ctr" anchorCtr="0"/>
          <a:lstStyle>
            <a:lvl1pPr algn="ctr">
              <a:defRPr sz="1050">
                <a:latin typeface="Gilroy Medium" panose="00000600000000000000" pitchFamily="50" charset="0"/>
              </a:defRPr>
            </a:lvl1pPr>
          </a:lstStyle>
          <a:p>
            <a:r>
              <a:rPr lang="en-US"/>
              <a:t>Click icon to add picture</a:t>
            </a:r>
          </a:p>
        </p:txBody>
      </p:sp>
      <p:sp>
        <p:nvSpPr>
          <p:cNvPr id="10" name="Picture Placeholder 36">
            <a:extLst>
              <a:ext uri="{FF2B5EF4-FFF2-40B4-BE49-F238E27FC236}">
                <a16:creationId xmlns:a16="http://schemas.microsoft.com/office/drawing/2014/main" id="{2396E205-D7EC-5B8B-C662-D776223185C6}"/>
              </a:ext>
            </a:extLst>
          </p:cNvPr>
          <p:cNvSpPr>
            <a:spLocks noGrp="1"/>
          </p:cNvSpPr>
          <p:nvPr>
            <p:ph type="pic" sz="quarter" idx="22"/>
          </p:nvPr>
        </p:nvSpPr>
        <p:spPr>
          <a:xfrm>
            <a:off x="4457362" y="1997210"/>
            <a:ext cx="685800" cy="687387"/>
          </a:xfrm>
        </p:spPr>
        <p:txBody>
          <a:bodyPr anchor="ctr" anchorCtr="0"/>
          <a:lstStyle>
            <a:lvl1pPr algn="ctr">
              <a:defRPr sz="1050">
                <a:latin typeface="Gilroy Medium" panose="00000600000000000000" pitchFamily="50" charset="0"/>
              </a:defRPr>
            </a:lvl1pPr>
          </a:lstStyle>
          <a:p>
            <a:r>
              <a:rPr lang="en-US"/>
              <a:t>Click icon to add picture</a:t>
            </a:r>
          </a:p>
        </p:txBody>
      </p:sp>
      <p:sp>
        <p:nvSpPr>
          <p:cNvPr id="12" name="Picture Placeholder 36">
            <a:extLst>
              <a:ext uri="{FF2B5EF4-FFF2-40B4-BE49-F238E27FC236}">
                <a16:creationId xmlns:a16="http://schemas.microsoft.com/office/drawing/2014/main" id="{292F6024-F61C-4204-37DB-DAD42342B0FF}"/>
              </a:ext>
            </a:extLst>
          </p:cNvPr>
          <p:cNvSpPr>
            <a:spLocks noGrp="1"/>
          </p:cNvSpPr>
          <p:nvPr>
            <p:ph type="pic" sz="quarter" idx="23"/>
          </p:nvPr>
        </p:nvSpPr>
        <p:spPr>
          <a:xfrm>
            <a:off x="1432808" y="1997210"/>
            <a:ext cx="685800" cy="687387"/>
          </a:xfrm>
        </p:spPr>
        <p:txBody>
          <a:bodyPr anchor="ctr" anchorCtr="0"/>
          <a:lstStyle>
            <a:lvl1pPr algn="ctr">
              <a:defRPr sz="1050">
                <a:latin typeface="Gilroy Medium" panose="00000600000000000000" pitchFamily="50" charset="0"/>
              </a:defRPr>
            </a:lvl1pPr>
          </a:lstStyle>
          <a:p>
            <a:r>
              <a:rPr lang="en-US"/>
              <a:t>Click icon to add picture</a:t>
            </a:r>
          </a:p>
        </p:txBody>
      </p:sp>
      <p:sp>
        <p:nvSpPr>
          <p:cNvPr id="13" name="Text Placeholder 12">
            <a:extLst>
              <a:ext uri="{FF2B5EF4-FFF2-40B4-BE49-F238E27FC236}">
                <a16:creationId xmlns:a16="http://schemas.microsoft.com/office/drawing/2014/main" id="{38BF3F9C-F0C7-4109-DB00-AF74113D61B4}"/>
              </a:ext>
            </a:extLst>
          </p:cNvPr>
          <p:cNvSpPr>
            <a:spLocks noGrp="1"/>
          </p:cNvSpPr>
          <p:nvPr>
            <p:ph type="body" sz="quarter" idx="24"/>
          </p:nvPr>
        </p:nvSpPr>
        <p:spPr>
          <a:xfrm>
            <a:off x="670898" y="1993900"/>
            <a:ext cx="685800" cy="687388"/>
          </a:xfrm>
        </p:spPr>
        <p:txBody>
          <a:bodyPr anchor="ctr" anchorCtr="0"/>
          <a:lstStyle>
            <a:lvl1pPr algn="r">
              <a:defRPr lang="en-US" sz="3800" b="0" kern="1200" spc="-145" dirty="0" smtClean="0">
                <a:solidFill>
                  <a:srgbClr val="5D910D"/>
                </a:solidFill>
                <a:latin typeface="+mj-lt"/>
                <a:ea typeface="+mn-ea"/>
                <a:cs typeface="+mn-cs"/>
              </a:defRPr>
            </a:lvl1pPr>
          </a:lstStyle>
          <a:p>
            <a:pPr lvl="0"/>
            <a:r>
              <a:rPr lang="en-US"/>
              <a:t>Click to edit Master text styles</a:t>
            </a:r>
          </a:p>
        </p:txBody>
      </p:sp>
      <p:sp>
        <p:nvSpPr>
          <p:cNvPr id="14" name="Text Placeholder 12">
            <a:extLst>
              <a:ext uri="{FF2B5EF4-FFF2-40B4-BE49-F238E27FC236}">
                <a16:creationId xmlns:a16="http://schemas.microsoft.com/office/drawing/2014/main" id="{8D37CBEA-5986-8685-64C5-183A3630D19A}"/>
              </a:ext>
            </a:extLst>
          </p:cNvPr>
          <p:cNvSpPr>
            <a:spLocks noGrp="1"/>
          </p:cNvSpPr>
          <p:nvPr>
            <p:ph type="body" sz="quarter" idx="25"/>
          </p:nvPr>
        </p:nvSpPr>
        <p:spPr>
          <a:xfrm>
            <a:off x="3695452" y="1993900"/>
            <a:ext cx="685800" cy="687388"/>
          </a:xfrm>
        </p:spPr>
        <p:txBody>
          <a:bodyPr anchor="ctr" anchorCtr="0"/>
          <a:lstStyle>
            <a:lvl1pPr algn="r">
              <a:defRPr lang="en-US" sz="3800" b="0" kern="1200" spc="-145" dirty="0" smtClean="0">
                <a:solidFill>
                  <a:srgbClr val="ED9F0A"/>
                </a:solidFill>
                <a:latin typeface="+mj-lt"/>
                <a:ea typeface="+mn-ea"/>
                <a:cs typeface="+mn-cs"/>
              </a:defRPr>
            </a:lvl1pPr>
          </a:lstStyle>
          <a:p>
            <a:pPr lvl="0"/>
            <a:r>
              <a:rPr lang="en-US"/>
              <a:t>Click to edit Master text styles</a:t>
            </a:r>
          </a:p>
        </p:txBody>
      </p:sp>
      <p:sp>
        <p:nvSpPr>
          <p:cNvPr id="15" name="Text Placeholder 12">
            <a:extLst>
              <a:ext uri="{FF2B5EF4-FFF2-40B4-BE49-F238E27FC236}">
                <a16:creationId xmlns:a16="http://schemas.microsoft.com/office/drawing/2014/main" id="{0075EE09-9833-7B6A-B2A7-B69759074A10}"/>
              </a:ext>
            </a:extLst>
          </p:cNvPr>
          <p:cNvSpPr>
            <a:spLocks noGrp="1"/>
          </p:cNvSpPr>
          <p:nvPr>
            <p:ph type="body" sz="quarter" idx="26"/>
          </p:nvPr>
        </p:nvSpPr>
        <p:spPr>
          <a:xfrm>
            <a:off x="6720006" y="1993900"/>
            <a:ext cx="685800" cy="687388"/>
          </a:xfrm>
        </p:spPr>
        <p:txBody>
          <a:bodyPr anchor="ctr" anchorCtr="0"/>
          <a:lstStyle>
            <a:lvl1pPr marL="0" algn="r" defTabSz="457200" rtl="0" eaLnBrk="1" latinLnBrk="0" hangingPunct="1">
              <a:defRPr lang="en-US" sz="3800" b="0" kern="1200" spc="-145" dirty="0" smtClean="0">
                <a:solidFill>
                  <a:srgbClr val="3476C2"/>
                </a:solidFill>
                <a:latin typeface="+mj-lt"/>
                <a:ea typeface="+mn-ea"/>
                <a:cs typeface="+mn-cs"/>
              </a:defRPr>
            </a:lvl1pPr>
          </a:lstStyle>
          <a:p>
            <a:pPr lvl="0"/>
            <a:r>
              <a:rPr lang="en-US"/>
              <a:t>Click to edit Master text styles</a:t>
            </a:r>
          </a:p>
        </p:txBody>
      </p:sp>
      <p:sp>
        <p:nvSpPr>
          <p:cNvPr id="16" name="Text Placeholder 12">
            <a:extLst>
              <a:ext uri="{FF2B5EF4-FFF2-40B4-BE49-F238E27FC236}">
                <a16:creationId xmlns:a16="http://schemas.microsoft.com/office/drawing/2014/main" id="{7D74A55F-30E7-13F2-182C-700DAD28FC09}"/>
              </a:ext>
            </a:extLst>
          </p:cNvPr>
          <p:cNvSpPr>
            <a:spLocks noGrp="1"/>
          </p:cNvSpPr>
          <p:nvPr>
            <p:ph type="body" sz="quarter" idx="27"/>
          </p:nvPr>
        </p:nvSpPr>
        <p:spPr>
          <a:xfrm>
            <a:off x="9730492" y="1993900"/>
            <a:ext cx="685800" cy="687388"/>
          </a:xfrm>
        </p:spPr>
        <p:txBody>
          <a:bodyPr anchor="ctr" anchorCtr="0"/>
          <a:lstStyle>
            <a:lvl1pPr marL="0" algn="r" defTabSz="457200" rtl="0" eaLnBrk="1" latinLnBrk="0" hangingPunct="1">
              <a:defRPr lang="en-US" sz="3800" b="0" kern="1200" spc="-145" dirty="0" smtClean="0">
                <a:solidFill>
                  <a:srgbClr val="EE6C26"/>
                </a:solidFill>
                <a:latin typeface="+mj-lt"/>
                <a:ea typeface="+mn-ea"/>
                <a:cs typeface="+mn-cs"/>
              </a:defRPr>
            </a:lvl1pPr>
          </a:lstStyle>
          <a:p>
            <a:pPr lvl="0"/>
            <a:r>
              <a:rPr lang="en-US"/>
              <a:t>Click to edit Master text styles</a:t>
            </a:r>
          </a:p>
        </p:txBody>
      </p:sp>
      <p:sp>
        <p:nvSpPr>
          <p:cNvPr id="4" name="TextBox 3">
            <a:extLst>
              <a:ext uri="{FF2B5EF4-FFF2-40B4-BE49-F238E27FC236}">
                <a16:creationId xmlns:a16="http://schemas.microsoft.com/office/drawing/2014/main" id="{39C5FE2C-6563-2395-ECAC-48A9F9F30DCE}"/>
              </a:ext>
            </a:extLst>
          </p:cNvPr>
          <p:cNvSpPr txBox="1"/>
          <p:nvPr userDrawn="1"/>
        </p:nvSpPr>
        <p:spPr>
          <a:xfrm>
            <a:off x="766119" y="6586151"/>
            <a:ext cx="0" cy="0"/>
          </a:xfrm>
          <a:prstGeom prst="rect">
            <a:avLst/>
          </a:prstGeom>
          <a:noFill/>
        </p:spPr>
        <p:txBody>
          <a:bodyPr wrap="none" lIns="0" tIns="0" rIns="0" bIns="0" rtlCol="0">
            <a:noAutofit/>
          </a:bodyPr>
          <a:lstStyle/>
          <a:p>
            <a:pPr algn="l"/>
            <a:endParaRPr lang="en-US" sz="1600" err="1">
              <a:solidFill>
                <a:schemeClr val="tx2"/>
              </a:solidFill>
            </a:endParaRPr>
          </a:p>
        </p:txBody>
      </p:sp>
    </p:spTree>
    <p:extLst>
      <p:ext uri="{BB962C8B-B14F-4D97-AF65-F5344CB8AC3E}">
        <p14:creationId xmlns:p14="http://schemas.microsoft.com/office/powerpoint/2010/main" val="31573584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 Charts + Copy - Drinks">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solidFill>
                  <a:srgbClr val="2B660F"/>
                </a:solidFill>
                <a:latin typeface="+mn-lt"/>
              </a:defRPr>
            </a:lvl1pPr>
          </a:lstStyle>
          <a:p>
            <a:endParaRPr lang="en-US"/>
          </a:p>
        </p:txBody>
      </p:sp>
      <p:sp>
        <p:nvSpPr>
          <p:cNvPr id="8" name="Chart Placeholder 10">
            <a:extLst>
              <a:ext uri="{FF2B5EF4-FFF2-40B4-BE49-F238E27FC236}">
                <a16:creationId xmlns:a16="http://schemas.microsoft.com/office/drawing/2014/main" id="{36135DED-36D8-99A2-BEEE-C339F63E6A0A}"/>
              </a:ext>
            </a:extLst>
          </p:cNvPr>
          <p:cNvSpPr>
            <a:spLocks noGrp="1"/>
          </p:cNvSpPr>
          <p:nvPr>
            <p:ph type="chart" sz="quarter" idx="49"/>
          </p:nvPr>
        </p:nvSpPr>
        <p:spPr>
          <a:xfrm>
            <a:off x="304796" y="1219201"/>
            <a:ext cx="3657595" cy="3200400"/>
          </a:xfrm>
          <a:noFill/>
        </p:spPr>
        <p:txBody>
          <a:bodyPr/>
          <a:lstStyle>
            <a:lvl1pPr>
              <a:defRPr>
                <a:solidFill>
                  <a:srgbClr val="2B660F"/>
                </a:solidFill>
                <a:latin typeface="+mn-lt"/>
              </a:defRPr>
            </a:lvl1pPr>
          </a:lstStyle>
          <a:p>
            <a:r>
              <a:rPr lang="en-US"/>
              <a:t>Click icon to add chart</a:t>
            </a:r>
          </a:p>
        </p:txBody>
      </p:sp>
      <p:sp>
        <p:nvSpPr>
          <p:cNvPr id="12" name="Text Placeholder 11">
            <a:extLst>
              <a:ext uri="{FF2B5EF4-FFF2-40B4-BE49-F238E27FC236}">
                <a16:creationId xmlns:a16="http://schemas.microsoft.com/office/drawing/2014/main" id="{C7C648F1-B735-FA9C-BE4E-ED579776AE47}"/>
              </a:ext>
            </a:extLst>
          </p:cNvPr>
          <p:cNvSpPr>
            <a:spLocks noGrp="1"/>
          </p:cNvSpPr>
          <p:nvPr>
            <p:ph type="body" sz="quarter" idx="50"/>
          </p:nvPr>
        </p:nvSpPr>
        <p:spPr>
          <a:xfrm>
            <a:off x="304800" y="4419601"/>
            <a:ext cx="3657584" cy="1349374"/>
          </a:xfrm>
          <a:solidFill>
            <a:srgbClr val="5D910D"/>
          </a:solidFill>
        </p:spPr>
        <p:txBody>
          <a:bodyPr lIns="182880" tIns="182880" rIns="91440"/>
          <a:lstStyle>
            <a:lvl1pPr>
              <a:buClr>
                <a:schemeClr val="bg1"/>
              </a:buClr>
              <a:defRPr sz="1400">
                <a:solidFill>
                  <a:schemeClr val="bg1"/>
                </a:solidFill>
                <a:latin typeface="+mn-lt"/>
              </a:defRPr>
            </a:lvl1pPr>
            <a:lvl2pPr>
              <a:buClr>
                <a:schemeClr val="bg1"/>
              </a:buClr>
              <a:defRPr sz="1200">
                <a:solidFill>
                  <a:schemeClr val="bg1"/>
                </a:solidFill>
                <a:latin typeface="+mn-lt"/>
              </a:defRPr>
            </a:lvl2pPr>
            <a:lvl3pPr>
              <a:buClr>
                <a:schemeClr val="bg1"/>
              </a:buClr>
              <a:defRPr sz="1100">
                <a:solidFill>
                  <a:schemeClr val="bg1"/>
                </a:solidFill>
                <a:latin typeface="+mn-lt"/>
              </a:defRPr>
            </a:lvl3pPr>
            <a:lvl4pPr>
              <a:defRPr sz="105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3" name="Text Placeholder 11">
            <a:extLst>
              <a:ext uri="{FF2B5EF4-FFF2-40B4-BE49-F238E27FC236}">
                <a16:creationId xmlns:a16="http://schemas.microsoft.com/office/drawing/2014/main" id="{391085A7-EBBF-EF8B-5149-D4D78AF6BD74}"/>
              </a:ext>
            </a:extLst>
          </p:cNvPr>
          <p:cNvSpPr>
            <a:spLocks noGrp="1"/>
          </p:cNvSpPr>
          <p:nvPr>
            <p:ph type="body" sz="quarter" idx="51"/>
          </p:nvPr>
        </p:nvSpPr>
        <p:spPr>
          <a:xfrm>
            <a:off x="4267186" y="4419601"/>
            <a:ext cx="3657613" cy="1349374"/>
          </a:xfrm>
          <a:solidFill>
            <a:srgbClr val="5D910D"/>
          </a:solidFill>
        </p:spPr>
        <p:txBody>
          <a:bodyPr lIns="182880" tIns="182880" rIns="91440"/>
          <a:lstStyle>
            <a:lvl1pPr>
              <a:buClr>
                <a:schemeClr val="bg1"/>
              </a:buClr>
              <a:defRPr sz="1400">
                <a:solidFill>
                  <a:schemeClr val="bg1"/>
                </a:solidFill>
                <a:latin typeface="+mn-lt"/>
              </a:defRPr>
            </a:lvl1pPr>
            <a:lvl2pPr>
              <a:buClr>
                <a:schemeClr val="bg1"/>
              </a:buClr>
              <a:defRPr sz="1200">
                <a:solidFill>
                  <a:schemeClr val="bg1"/>
                </a:solidFill>
                <a:latin typeface="+mn-lt"/>
              </a:defRPr>
            </a:lvl2pPr>
            <a:lvl3pPr>
              <a:buClr>
                <a:schemeClr val="bg1"/>
              </a:buClr>
              <a:defRPr sz="1100">
                <a:solidFill>
                  <a:schemeClr val="bg1"/>
                </a:solidFill>
                <a:latin typeface="+mn-lt"/>
              </a:defRPr>
            </a:lvl3pPr>
            <a:lvl4pPr>
              <a:defRPr sz="105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4" name="Text Placeholder 11">
            <a:extLst>
              <a:ext uri="{FF2B5EF4-FFF2-40B4-BE49-F238E27FC236}">
                <a16:creationId xmlns:a16="http://schemas.microsoft.com/office/drawing/2014/main" id="{FCCF2C88-E784-B887-29C6-C86ABDAE698A}"/>
              </a:ext>
            </a:extLst>
          </p:cNvPr>
          <p:cNvSpPr>
            <a:spLocks noGrp="1"/>
          </p:cNvSpPr>
          <p:nvPr>
            <p:ph type="body" sz="quarter" idx="52"/>
          </p:nvPr>
        </p:nvSpPr>
        <p:spPr>
          <a:xfrm>
            <a:off x="8229600" y="4419601"/>
            <a:ext cx="3657595" cy="1349374"/>
          </a:xfrm>
          <a:solidFill>
            <a:srgbClr val="5D910D"/>
          </a:solidFill>
        </p:spPr>
        <p:txBody>
          <a:bodyPr lIns="182880" tIns="182880" rIns="91440"/>
          <a:lstStyle>
            <a:lvl1pPr>
              <a:buClr>
                <a:schemeClr val="bg1"/>
              </a:buClr>
              <a:defRPr sz="1400">
                <a:solidFill>
                  <a:schemeClr val="bg1"/>
                </a:solidFill>
                <a:latin typeface="+mn-lt"/>
              </a:defRPr>
            </a:lvl1pPr>
            <a:lvl2pPr>
              <a:buClr>
                <a:schemeClr val="bg1"/>
              </a:buClr>
              <a:defRPr sz="1200">
                <a:solidFill>
                  <a:schemeClr val="bg1"/>
                </a:solidFill>
                <a:latin typeface="+mn-lt"/>
              </a:defRPr>
            </a:lvl2pPr>
            <a:lvl3pPr>
              <a:buClr>
                <a:schemeClr val="bg1"/>
              </a:buClr>
              <a:defRPr sz="1100">
                <a:solidFill>
                  <a:schemeClr val="bg1"/>
                </a:solidFill>
                <a:latin typeface="+mn-lt"/>
              </a:defRPr>
            </a:lvl3pPr>
            <a:lvl4pPr>
              <a:defRPr sz="105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9" name="Chart Placeholder 10">
            <a:extLst>
              <a:ext uri="{FF2B5EF4-FFF2-40B4-BE49-F238E27FC236}">
                <a16:creationId xmlns:a16="http://schemas.microsoft.com/office/drawing/2014/main" id="{26CFC927-54B7-C5B7-E60C-38D6EE901D32}"/>
              </a:ext>
            </a:extLst>
          </p:cNvPr>
          <p:cNvSpPr>
            <a:spLocks noGrp="1"/>
          </p:cNvSpPr>
          <p:nvPr>
            <p:ph type="chart" sz="quarter" idx="53"/>
          </p:nvPr>
        </p:nvSpPr>
        <p:spPr>
          <a:xfrm>
            <a:off x="4258242" y="1219201"/>
            <a:ext cx="3657595" cy="3200400"/>
          </a:xfrm>
          <a:noFill/>
        </p:spPr>
        <p:txBody>
          <a:bodyPr/>
          <a:lstStyle>
            <a:lvl1pPr>
              <a:defRPr>
                <a:solidFill>
                  <a:srgbClr val="2B660F"/>
                </a:solidFill>
                <a:latin typeface="+mn-lt"/>
              </a:defRPr>
            </a:lvl1pPr>
          </a:lstStyle>
          <a:p>
            <a:r>
              <a:rPr lang="en-US"/>
              <a:t>Click icon to add chart</a:t>
            </a:r>
          </a:p>
        </p:txBody>
      </p:sp>
      <p:sp>
        <p:nvSpPr>
          <p:cNvPr id="20" name="Chart Placeholder 10">
            <a:extLst>
              <a:ext uri="{FF2B5EF4-FFF2-40B4-BE49-F238E27FC236}">
                <a16:creationId xmlns:a16="http://schemas.microsoft.com/office/drawing/2014/main" id="{E65CED6F-0B77-30C6-E22C-B8883C7FCB67}"/>
              </a:ext>
            </a:extLst>
          </p:cNvPr>
          <p:cNvSpPr>
            <a:spLocks noGrp="1"/>
          </p:cNvSpPr>
          <p:nvPr>
            <p:ph type="chart" sz="quarter" idx="54"/>
          </p:nvPr>
        </p:nvSpPr>
        <p:spPr>
          <a:xfrm>
            <a:off x="8229600" y="1219201"/>
            <a:ext cx="3657595" cy="3200400"/>
          </a:xfrm>
          <a:noFill/>
        </p:spPr>
        <p:txBody>
          <a:bodyPr/>
          <a:lstStyle>
            <a:lvl1pPr>
              <a:defRPr>
                <a:solidFill>
                  <a:srgbClr val="2B660F"/>
                </a:solidFill>
                <a:latin typeface="+mn-lt"/>
              </a:defRPr>
            </a:lvl1pPr>
          </a:lstStyle>
          <a:p>
            <a:r>
              <a:rPr lang="en-US"/>
              <a:t>Click icon to add chart</a:t>
            </a:r>
          </a:p>
        </p:txBody>
      </p:sp>
      <p:sp>
        <p:nvSpPr>
          <p:cNvPr id="3" name="Text Placeholder 3">
            <a:extLst>
              <a:ext uri="{FF2B5EF4-FFF2-40B4-BE49-F238E27FC236}">
                <a16:creationId xmlns:a16="http://schemas.microsoft.com/office/drawing/2014/main" id="{2CAB205B-7C1F-D7A8-3195-63BC129638A1}"/>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4" name="Title 1">
            <a:extLst>
              <a:ext uri="{FF2B5EF4-FFF2-40B4-BE49-F238E27FC236}">
                <a16:creationId xmlns:a16="http://schemas.microsoft.com/office/drawing/2014/main" id="{5CB2AD6C-5A9B-8507-463D-FF55573449FA}"/>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Tree>
    <p:extLst>
      <p:ext uri="{BB962C8B-B14F-4D97-AF65-F5344CB8AC3E}">
        <p14:creationId xmlns:p14="http://schemas.microsoft.com/office/powerpoint/2010/main" val="8131116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 Content - Dri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4" name="Text Placeholder 3">
            <a:extLst>
              <a:ext uri="{FF2B5EF4-FFF2-40B4-BE49-F238E27FC236}">
                <a16:creationId xmlns:a16="http://schemas.microsoft.com/office/drawing/2014/main" id="{C42026F0-9A71-4943-65F5-E58B0C965B16}"/>
              </a:ext>
            </a:extLst>
          </p:cNvPr>
          <p:cNvSpPr>
            <a:spLocks noGrp="1"/>
          </p:cNvSpPr>
          <p:nvPr>
            <p:ph type="body" sz="quarter" idx="13"/>
          </p:nvPr>
        </p:nvSpPr>
        <p:spPr>
          <a:xfrm>
            <a:off x="304800" y="1219200"/>
            <a:ext cx="2667000" cy="4419599"/>
          </a:xfrm>
          <a:prstGeom prst="roundRect">
            <a:avLst>
              <a:gd name="adj" fmla="val 3771"/>
            </a:avLst>
          </a:prstGeom>
          <a:solidFill>
            <a:srgbClr val="3680CE"/>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13" name="Text Placeholder 12">
            <a:extLst>
              <a:ext uri="{FF2B5EF4-FFF2-40B4-BE49-F238E27FC236}">
                <a16:creationId xmlns:a16="http://schemas.microsoft.com/office/drawing/2014/main" id="{10F67654-CF18-C3B4-4680-991D50FC0D27}"/>
              </a:ext>
            </a:extLst>
          </p:cNvPr>
          <p:cNvSpPr>
            <a:spLocks noGrp="1"/>
          </p:cNvSpPr>
          <p:nvPr>
            <p:ph type="body" sz="quarter" idx="14"/>
          </p:nvPr>
        </p:nvSpPr>
        <p:spPr>
          <a:xfrm>
            <a:off x="304800" y="2174875"/>
            <a:ext cx="2667000" cy="3463925"/>
          </a:xfrm>
        </p:spPr>
        <p:txBody>
          <a:bodyPr lIns="137160" rIns="137160"/>
          <a:lstStyle>
            <a:lvl1pPr>
              <a:buClr>
                <a:srgbClr val="A6CBF0"/>
              </a:buClr>
              <a:defRPr sz="1400">
                <a:solidFill>
                  <a:schemeClr val="bg1"/>
                </a:solidFill>
                <a:latin typeface="+mn-lt"/>
              </a:defRPr>
            </a:lvl1pPr>
            <a:lvl2pPr>
              <a:buClr>
                <a:srgbClr val="A6CBF0"/>
              </a:buClr>
              <a:defRPr sz="1200">
                <a:solidFill>
                  <a:schemeClr val="bg1"/>
                </a:solidFill>
                <a:latin typeface="+mn-lt"/>
              </a:defRPr>
            </a:lvl2pPr>
            <a:lvl3pPr>
              <a:buClr>
                <a:srgbClr val="A6CBF0"/>
              </a:buClr>
              <a:defRPr sz="1100">
                <a:solidFill>
                  <a:schemeClr val="bg1"/>
                </a:solidFill>
                <a:latin typeface="+mn-lt"/>
              </a:defRPr>
            </a:lvl3pPr>
            <a:lvl4pPr>
              <a:buClr>
                <a:srgbClr val="A6CBF0"/>
              </a:buClr>
              <a:defRPr sz="1050">
                <a:solidFill>
                  <a:schemeClr val="bg1"/>
                </a:solidFill>
                <a:latin typeface="+mn-lt"/>
              </a:defRPr>
            </a:lvl4pPr>
            <a:lvl5pPr>
              <a:buClr>
                <a:srgbClr val="A6CBF0"/>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3">
            <a:extLst>
              <a:ext uri="{FF2B5EF4-FFF2-40B4-BE49-F238E27FC236}">
                <a16:creationId xmlns:a16="http://schemas.microsoft.com/office/drawing/2014/main" id="{284C1C78-E80E-CE37-55BF-58BA7EFEC2B0}"/>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7" name="Title 1">
            <a:extLst>
              <a:ext uri="{FF2B5EF4-FFF2-40B4-BE49-F238E27FC236}">
                <a16:creationId xmlns:a16="http://schemas.microsoft.com/office/drawing/2014/main" id="{33F3F8FA-B30E-7AC5-CF2D-2A2C4C6FC902}"/>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12" name="Text Placeholder 3">
            <a:extLst>
              <a:ext uri="{FF2B5EF4-FFF2-40B4-BE49-F238E27FC236}">
                <a16:creationId xmlns:a16="http://schemas.microsoft.com/office/drawing/2014/main" id="{13137B60-E4D6-4FD2-452F-AD9D3FECC746}"/>
              </a:ext>
            </a:extLst>
          </p:cNvPr>
          <p:cNvSpPr>
            <a:spLocks noGrp="1"/>
          </p:cNvSpPr>
          <p:nvPr>
            <p:ph type="body" sz="quarter" idx="21"/>
          </p:nvPr>
        </p:nvSpPr>
        <p:spPr>
          <a:xfrm>
            <a:off x="3276600" y="1219200"/>
            <a:ext cx="2667000" cy="4419600"/>
          </a:xfrm>
          <a:prstGeom prst="roundRect">
            <a:avLst>
              <a:gd name="adj" fmla="val 3771"/>
            </a:avLst>
          </a:prstGeom>
          <a:solidFill>
            <a:srgbClr val="3680CE"/>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0" name="Text Placeholder 12">
            <a:extLst>
              <a:ext uri="{FF2B5EF4-FFF2-40B4-BE49-F238E27FC236}">
                <a16:creationId xmlns:a16="http://schemas.microsoft.com/office/drawing/2014/main" id="{2030FF7A-E0AE-C652-5648-E29D0838184E}"/>
              </a:ext>
            </a:extLst>
          </p:cNvPr>
          <p:cNvSpPr>
            <a:spLocks noGrp="1"/>
          </p:cNvSpPr>
          <p:nvPr>
            <p:ph type="body" sz="quarter" idx="22"/>
          </p:nvPr>
        </p:nvSpPr>
        <p:spPr>
          <a:xfrm>
            <a:off x="3276600" y="2174875"/>
            <a:ext cx="2667000" cy="3463925"/>
          </a:xfrm>
        </p:spPr>
        <p:txBody>
          <a:bodyPr lIns="137160" rIns="137160"/>
          <a:lstStyle>
            <a:lvl1pPr>
              <a:buClr>
                <a:srgbClr val="A6CBF0"/>
              </a:buClr>
              <a:defRPr sz="1400">
                <a:solidFill>
                  <a:schemeClr val="bg1"/>
                </a:solidFill>
                <a:latin typeface="+mn-lt"/>
              </a:defRPr>
            </a:lvl1pPr>
            <a:lvl2pPr>
              <a:buClr>
                <a:srgbClr val="A6CBF0"/>
              </a:buClr>
              <a:defRPr sz="1200">
                <a:solidFill>
                  <a:schemeClr val="bg1"/>
                </a:solidFill>
                <a:latin typeface="+mn-lt"/>
              </a:defRPr>
            </a:lvl2pPr>
            <a:lvl3pPr>
              <a:buClr>
                <a:srgbClr val="A6CBF0"/>
              </a:buClr>
              <a:defRPr sz="1100">
                <a:solidFill>
                  <a:schemeClr val="bg1"/>
                </a:solidFill>
                <a:latin typeface="+mn-lt"/>
              </a:defRPr>
            </a:lvl3pPr>
            <a:lvl4pPr>
              <a:buClr>
                <a:srgbClr val="A6CBF0"/>
              </a:buClr>
              <a:defRPr sz="1050">
                <a:solidFill>
                  <a:schemeClr val="bg1"/>
                </a:solidFill>
                <a:latin typeface="+mn-lt"/>
              </a:defRPr>
            </a:lvl4pPr>
            <a:lvl5pPr>
              <a:buClr>
                <a:srgbClr val="A6CBF0"/>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3">
            <a:extLst>
              <a:ext uri="{FF2B5EF4-FFF2-40B4-BE49-F238E27FC236}">
                <a16:creationId xmlns:a16="http://schemas.microsoft.com/office/drawing/2014/main" id="{4C63A6B7-9DBF-037C-DD66-D4DBFC1C28E4}"/>
              </a:ext>
            </a:extLst>
          </p:cNvPr>
          <p:cNvSpPr>
            <a:spLocks noGrp="1"/>
          </p:cNvSpPr>
          <p:nvPr>
            <p:ph type="body" sz="quarter" idx="23"/>
          </p:nvPr>
        </p:nvSpPr>
        <p:spPr>
          <a:xfrm>
            <a:off x="6248400" y="1219200"/>
            <a:ext cx="2667000" cy="4419600"/>
          </a:xfrm>
          <a:prstGeom prst="roundRect">
            <a:avLst>
              <a:gd name="adj" fmla="val 3771"/>
            </a:avLst>
          </a:prstGeom>
          <a:solidFill>
            <a:srgbClr val="3680CE"/>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2" name="Text Placeholder 12">
            <a:extLst>
              <a:ext uri="{FF2B5EF4-FFF2-40B4-BE49-F238E27FC236}">
                <a16:creationId xmlns:a16="http://schemas.microsoft.com/office/drawing/2014/main" id="{8C4DBECC-B53C-2396-C7B9-9A2426CCBF92}"/>
              </a:ext>
            </a:extLst>
          </p:cNvPr>
          <p:cNvSpPr>
            <a:spLocks noGrp="1"/>
          </p:cNvSpPr>
          <p:nvPr>
            <p:ph type="body" sz="quarter" idx="24"/>
          </p:nvPr>
        </p:nvSpPr>
        <p:spPr>
          <a:xfrm>
            <a:off x="6248400" y="2174875"/>
            <a:ext cx="2667000" cy="3463925"/>
          </a:xfrm>
        </p:spPr>
        <p:txBody>
          <a:bodyPr lIns="137160" rIns="137160"/>
          <a:lstStyle>
            <a:lvl1pPr>
              <a:buClr>
                <a:srgbClr val="A6CBF0"/>
              </a:buClr>
              <a:defRPr sz="1400">
                <a:solidFill>
                  <a:schemeClr val="bg1"/>
                </a:solidFill>
                <a:latin typeface="+mn-lt"/>
              </a:defRPr>
            </a:lvl1pPr>
            <a:lvl2pPr>
              <a:buClr>
                <a:srgbClr val="A6CBF0"/>
              </a:buClr>
              <a:defRPr sz="1200">
                <a:solidFill>
                  <a:schemeClr val="bg1"/>
                </a:solidFill>
                <a:latin typeface="+mn-lt"/>
              </a:defRPr>
            </a:lvl2pPr>
            <a:lvl3pPr>
              <a:buClr>
                <a:srgbClr val="A6CBF0"/>
              </a:buClr>
              <a:defRPr sz="1100">
                <a:solidFill>
                  <a:schemeClr val="bg1"/>
                </a:solidFill>
                <a:latin typeface="+mn-lt"/>
              </a:defRPr>
            </a:lvl3pPr>
            <a:lvl4pPr>
              <a:buClr>
                <a:srgbClr val="A6CBF0"/>
              </a:buClr>
              <a:defRPr sz="1050">
                <a:solidFill>
                  <a:schemeClr val="bg1"/>
                </a:solidFill>
                <a:latin typeface="+mn-lt"/>
              </a:defRPr>
            </a:lvl4pPr>
            <a:lvl5pPr>
              <a:buClr>
                <a:srgbClr val="A6CBF0"/>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3">
            <a:extLst>
              <a:ext uri="{FF2B5EF4-FFF2-40B4-BE49-F238E27FC236}">
                <a16:creationId xmlns:a16="http://schemas.microsoft.com/office/drawing/2014/main" id="{CF238CD9-CBB1-200B-EEB7-AFFDC9E7C811}"/>
              </a:ext>
            </a:extLst>
          </p:cNvPr>
          <p:cNvSpPr>
            <a:spLocks noGrp="1"/>
          </p:cNvSpPr>
          <p:nvPr>
            <p:ph type="body" sz="quarter" idx="25"/>
          </p:nvPr>
        </p:nvSpPr>
        <p:spPr>
          <a:xfrm>
            <a:off x="9215120" y="1219200"/>
            <a:ext cx="2667000" cy="4419600"/>
          </a:xfrm>
          <a:prstGeom prst="roundRect">
            <a:avLst>
              <a:gd name="adj" fmla="val 3771"/>
            </a:avLst>
          </a:prstGeom>
          <a:solidFill>
            <a:srgbClr val="3680CE"/>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4" name="Text Placeholder 12">
            <a:extLst>
              <a:ext uri="{FF2B5EF4-FFF2-40B4-BE49-F238E27FC236}">
                <a16:creationId xmlns:a16="http://schemas.microsoft.com/office/drawing/2014/main" id="{DAC83664-26A4-BA40-BB5D-4F5C9AF47426}"/>
              </a:ext>
            </a:extLst>
          </p:cNvPr>
          <p:cNvSpPr>
            <a:spLocks noGrp="1"/>
          </p:cNvSpPr>
          <p:nvPr>
            <p:ph type="body" sz="quarter" idx="26"/>
          </p:nvPr>
        </p:nvSpPr>
        <p:spPr>
          <a:xfrm>
            <a:off x="9215120" y="2174875"/>
            <a:ext cx="2667000" cy="3463925"/>
          </a:xfrm>
        </p:spPr>
        <p:txBody>
          <a:bodyPr lIns="137160" rIns="137160"/>
          <a:lstStyle>
            <a:lvl1pPr>
              <a:buClr>
                <a:srgbClr val="A6CBF0"/>
              </a:buClr>
              <a:defRPr sz="1400">
                <a:solidFill>
                  <a:schemeClr val="bg1"/>
                </a:solidFill>
                <a:latin typeface="+mn-lt"/>
              </a:defRPr>
            </a:lvl1pPr>
            <a:lvl2pPr>
              <a:buClr>
                <a:srgbClr val="A6CBF0"/>
              </a:buClr>
              <a:defRPr sz="1200">
                <a:solidFill>
                  <a:schemeClr val="bg1"/>
                </a:solidFill>
                <a:latin typeface="+mn-lt"/>
              </a:defRPr>
            </a:lvl2pPr>
            <a:lvl3pPr>
              <a:buClr>
                <a:srgbClr val="A6CBF0"/>
              </a:buClr>
              <a:defRPr sz="1100">
                <a:solidFill>
                  <a:schemeClr val="bg1"/>
                </a:solidFill>
                <a:latin typeface="+mn-lt"/>
              </a:defRPr>
            </a:lvl3pPr>
            <a:lvl4pPr>
              <a:buClr>
                <a:srgbClr val="A6CBF0"/>
              </a:buClr>
              <a:defRPr sz="1050">
                <a:solidFill>
                  <a:schemeClr val="bg1"/>
                </a:solidFill>
                <a:latin typeface="+mn-lt"/>
              </a:defRPr>
            </a:lvl4pPr>
            <a:lvl5pPr>
              <a:buClr>
                <a:srgbClr val="A6CBF0"/>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65671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 Content - Sustainability">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solidFill>
                  <a:srgbClr val="2B660F"/>
                </a:solidFill>
                <a:latin typeface="+mn-lt"/>
              </a:defRPr>
            </a:lvl1pPr>
          </a:lstStyle>
          <a:p>
            <a:endParaRPr lang="en-US"/>
          </a:p>
        </p:txBody>
      </p:sp>
      <p:sp>
        <p:nvSpPr>
          <p:cNvPr id="9" name="Text Placeholder 3">
            <a:extLst>
              <a:ext uri="{FF2B5EF4-FFF2-40B4-BE49-F238E27FC236}">
                <a16:creationId xmlns:a16="http://schemas.microsoft.com/office/drawing/2014/main" id="{783D448A-6F6D-AC3B-84E0-08CFA264E607}"/>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10" name="Title 1">
            <a:extLst>
              <a:ext uri="{FF2B5EF4-FFF2-40B4-BE49-F238E27FC236}">
                <a16:creationId xmlns:a16="http://schemas.microsoft.com/office/drawing/2014/main" id="{E5BB5861-B329-94C3-77C3-73ACFD6B362B}"/>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5" name="Text Placeholder 3">
            <a:extLst>
              <a:ext uri="{FF2B5EF4-FFF2-40B4-BE49-F238E27FC236}">
                <a16:creationId xmlns:a16="http://schemas.microsoft.com/office/drawing/2014/main" id="{30783CDD-F837-985F-76FF-3AB1E77A7DB8}"/>
              </a:ext>
            </a:extLst>
          </p:cNvPr>
          <p:cNvSpPr>
            <a:spLocks noGrp="1"/>
          </p:cNvSpPr>
          <p:nvPr>
            <p:ph type="body" sz="quarter" idx="13"/>
          </p:nvPr>
        </p:nvSpPr>
        <p:spPr>
          <a:xfrm>
            <a:off x="304800" y="1219200"/>
            <a:ext cx="2667000"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6" name="Text Placeholder 12">
            <a:extLst>
              <a:ext uri="{FF2B5EF4-FFF2-40B4-BE49-F238E27FC236}">
                <a16:creationId xmlns:a16="http://schemas.microsoft.com/office/drawing/2014/main" id="{97ACC2D7-BA04-CC20-035A-4772F0350B44}"/>
              </a:ext>
            </a:extLst>
          </p:cNvPr>
          <p:cNvSpPr>
            <a:spLocks noGrp="1"/>
          </p:cNvSpPr>
          <p:nvPr>
            <p:ph type="body" sz="quarter" idx="14"/>
          </p:nvPr>
        </p:nvSpPr>
        <p:spPr>
          <a:xfrm>
            <a:off x="304800" y="2174875"/>
            <a:ext cx="2667000" cy="34639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75F31268-C508-3A95-9A32-51868208C074}"/>
              </a:ext>
            </a:extLst>
          </p:cNvPr>
          <p:cNvSpPr>
            <a:spLocks noGrp="1"/>
          </p:cNvSpPr>
          <p:nvPr>
            <p:ph type="body" sz="quarter" idx="21"/>
          </p:nvPr>
        </p:nvSpPr>
        <p:spPr>
          <a:xfrm>
            <a:off x="3276600" y="1219200"/>
            <a:ext cx="2667000"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12" name="Text Placeholder 12">
            <a:extLst>
              <a:ext uri="{FF2B5EF4-FFF2-40B4-BE49-F238E27FC236}">
                <a16:creationId xmlns:a16="http://schemas.microsoft.com/office/drawing/2014/main" id="{CFE2062E-A5C1-AAEA-E6C1-24379AAE240C}"/>
              </a:ext>
            </a:extLst>
          </p:cNvPr>
          <p:cNvSpPr>
            <a:spLocks noGrp="1"/>
          </p:cNvSpPr>
          <p:nvPr>
            <p:ph type="body" sz="quarter" idx="22"/>
          </p:nvPr>
        </p:nvSpPr>
        <p:spPr>
          <a:xfrm>
            <a:off x="3276600" y="2174875"/>
            <a:ext cx="2667000" cy="34639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3">
            <a:extLst>
              <a:ext uri="{FF2B5EF4-FFF2-40B4-BE49-F238E27FC236}">
                <a16:creationId xmlns:a16="http://schemas.microsoft.com/office/drawing/2014/main" id="{ADD994C4-6938-6D1F-0427-0B49992B194A}"/>
              </a:ext>
            </a:extLst>
          </p:cNvPr>
          <p:cNvSpPr>
            <a:spLocks noGrp="1"/>
          </p:cNvSpPr>
          <p:nvPr>
            <p:ph type="body" sz="quarter" idx="23"/>
          </p:nvPr>
        </p:nvSpPr>
        <p:spPr>
          <a:xfrm>
            <a:off x="6248400" y="1219200"/>
            <a:ext cx="2667000"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2B57E41C-690C-87FE-F584-1CE0ECBACCF6}"/>
              </a:ext>
            </a:extLst>
          </p:cNvPr>
          <p:cNvSpPr>
            <a:spLocks noGrp="1"/>
          </p:cNvSpPr>
          <p:nvPr>
            <p:ph type="body" sz="quarter" idx="24"/>
          </p:nvPr>
        </p:nvSpPr>
        <p:spPr>
          <a:xfrm>
            <a:off x="6248400" y="2174875"/>
            <a:ext cx="2667000" cy="34639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3">
            <a:extLst>
              <a:ext uri="{FF2B5EF4-FFF2-40B4-BE49-F238E27FC236}">
                <a16:creationId xmlns:a16="http://schemas.microsoft.com/office/drawing/2014/main" id="{A951E57E-B01C-4174-8B55-EE0BDDF568EE}"/>
              </a:ext>
            </a:extLst>
          </p:cNvPr>
          <p:cNvSpPr>
            <a:spLocks noGrp="1"/>
          </p:cNvSpPr>
          <p:nvPr>
            <p:ph type="body" sz="quarter" idx="25"/>
          </p:nvPr>
        </p:nvSpPr>
        <p:spPr>
          <a:xfrm>
            <a:off x="9215120" y="1219200"/>
            <a:ext cx="2667000"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0" name="Text Placeholder 12">
            <a:extLst>
              <a:ext uri="{FF2B5EF4-FFF2-40B4-BE49-F238E27FC236}">
                <a16:creationId xmlns:a16="http://schemas.microsoft.com/office/drawing/2014/main" id="{BB75A417-2475-713F-DF45-707F7C024F0D}"/>
              </a:ext>
            </a:extLst>
          </p:cNvPr>
          <p:cNvSpPr>
            <a:spLocks noGrp="1"/>
          </p:cNvSpPr>
          <p:nvPr>
            <p:ph type="body" sz="quarter" idx="26"/>
          </p:nvPr>
        </p:nvSpPr>
        <p:spPr>
          <a:xfrm>
            <a:off x="9215120" y="2174875"/>
            <a:ext cx="2667000" cy="34639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91109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 Content + Photo - Drink">
    <p:spTree>
      <p:nvGrpSpPr>
        <p:cNvPr id="1" name=""/>
        <p:cNvGrpSpPr/>
        <p:nvPr/>
      </p:nvGrpSpPr>
      <p:grpSpPr>
        <a:xfrm>
          <a:off x="0" y="0"/>
          <a:ext cx="0" cy="0"/>
          <a:chOff x="0" y="0"/>
          <a:chExt cx="0" cy="0"/>
        </a:xfrm>
      </p:grpSpPr>
      <p:sp>
        <p:nvSpPr>
          <p:cNvPr id="23" name="Text Placeholder 3">
            <a:extLst>
              <a:ext uri="{FF2B5EF4-FFF2-40B4-BE49-F238E27FC236}">
                <a16:creationId xmlns:a16="http://schemas.microsoft.com/office/drawing/2014/main" id="{7C242FB5-CA88-5E19-554B-3FD70267B219}"/>
              </a:ext>
            </a:extLst>
          </p:cNvPr>
          <p:cNvSpPr>
            <a:spLocks noGrp="1"/>
          </p:cNvSpPr>
          <p:nvPr>
            <p:ph type="body" sz="quarter" idx="69"/>
          </p:nvPr>
        </p:nvSpPr>
        <p:spPr>
          <a:xfrm>
            <a:off x="9220200" y="1219200"/>
            <a:ext cx="2667000" cy="4419600"/>
          </a:xfrm>
          <a:prstGeom prst="roundRect">
            <a:avLst>
              <a:gd name="adj" fmla="val 3771"/>
            </a:avLst>
          </a:prstGeom>
          <a:solidFill>
            <a:srgbClr val="0F440E"/>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12" name="Text Placeholder 3">
            <a:extLst>
              <a:ext uri="{FF2B5EF4-FFF2-40B4-BE49-F238E27FC236}">
                <a16:creationId xmlns:a16="http://schemas.microsoft.com/office/drawing/2014/main" id="{76DC08E4-2FCD-7E6B-9E00-26ABFC93A447}"/>
              </a:ext>
            </a:extLst>
          </p:cNvPr>
          <p:cNvSpPr>
            <a:spLocks noGrp="1"/>
          </p:cNvSpPr>
          <p:nvPr>
            <p:ph type="body" sz="quarter" idx="23"/>
          </p:nvPr>
        </p:nvSpPr>
        <p:spPr>
          <a:xfrm>
            <a:off x="6248400" y="1219200"/>
            <a:ext cx="2667000"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6" name="Text Placeholder 3">
            <a:extLst>
              <a:ext uri="{FF2B5EF4-FFF2-40B4-BE49-F238E27FC236}">
                <a16:creationId xmlns:a16="http://schemas.microsoft.com/office/drawing/2014/main" id="{85847AB5-08EA-07FD-0B81-21C9387195BF}"/>
              </a:ext>
            </a:extLst>
          </p:cNvPr>
          <p:cNvSpPr>
            <a:spLocks noGrp="1"/>
          </p:cNvSpPr>
          <p:nvPr>
            <p:ph type="body" sz="quarter" idx="13"/>
          </p:nvPr>
        </p:nvSpPr>
        <p:spPr>
          <a:xfrm>
            <a:off x="304800" y="1219200"/>
            <a:ext cx="2670048" cy="4419600"/>
          </a:xfrm>
          <a:prstGeom prst="roundRect">
            <a:avLst>
              <a:gd name="adj" fmla="val 3771"/>
            </a:avLst>
          </a:prstGeom>
          <a:solidFill>
            <a:srgbClr val="ED9F0A"/>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5" name="Text Placeholder 3">
            <a:extLst>
              <a:ext uri="{FF2B5EF4-FFF2-40B4-BE49-F238E27FC236}">
                <a16:creationId xmlns:a16="http://schemas.microsoft.com/office/drawing/2014/main" id="{CE70F598-C502-C221-1607-85AB67ABC5F0}"/>
              </a:ext>
            </a:extLst>
          </p:cNvPr>
          <p:cNvSpPr>
            <a:spLocks noGrp="1"/>
          </p:cNvSpPr>
          <p:nvPr>
            <p:ph type="body" sz="quarter" idx="65"/>
          </p:nvPr>
        </p:nvSpPr>
        <p:spPr>
          <a:xfrm>
            <a:off x="3276598" y="1219200"/>
            <a:ext cx="2667000" cy="4419599"/>
          </a:xfrm>
          <a:prstGeom prst="roundRect">
            <a:avLst>
              <a:gd name="adj" fmla="val 3771"/>
            </a:avLst>
          </a:prstGeom>
          <a:solidFill>
            <a:srgbClr val="3680CE"/>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solidFill>
                  <a:srgbClr val="2B660F"/>
                </a:solidFill>
                <a:latin typeface="+mn-lt"/>
              </a:defRPr>
            </a:lvl1pPr>
          </a:lstStyle>
          <a:p>
            <a:endParaRPr lang="en-US"/>
          </a:p>
        </p:txBody>
      </p:sp>
      <p:sp>
        <p:nvSpPr>
          <p:cNvPr id="13" name="Text Placeholder 12">
            <a:extLst>
              <a:ext uri="{FF2B5EF4-FFF2-40B4-BE49-F238E27FC236}">
                <a16:creationId xmlns:a16="http://schemas.microsoft.com/office/drawing/2014/main" id="{10F67654-CF18-C3B4-4680-991D50FC0D27}"/>
              </a:ext>
            </a:extLst>
          </p:cNvPr>
          <p:cNvSpPr>
            <a:spLocks noGrp="1"/>
          </p:cNvSpPr>
          <p:nvPr>
            <p:ph type="body" sz="quarter" idx="14"/>
          </p:nvPr>
        </p:nvSpPr>
        <p:spPr>
          <a:xfrm>
            <a:off x="304800" y="2174875"/>
            <a:ext cx="2667000" cy="1254125"/>
          </a:xfrm>
        </p:spPr>
        <p:txBody>
          <a:bodyPr lIns="137160" rIns="137160"/>
          <a:lstStyle>
            <a:lvl1pPr>
              <a:buClr>
                <a:srgbClr val="954E08"/>
              </a:buClr>
              <a:defRPr sz="1400">
                <a:solidFill>
                  <a:schemeClr val="bg1"/>
                </a:solidFill>
                <a:latin typeface="+mn-lt"/>
              </a:defRPr>
            </a:lvl1pPr>
            <a:lvl2pPr>
              <a:buClr>
                <a:srgbClr val="954E08"/>
              </a:buClr>
              <a:defRPr sz="1200">
                <a:solidFill>
                  <a:schemeClr val="bg1"/>
                </a:solidFill>
                <a:latin typeface="+mn-lt"/>
              </a:defRPr>
            </a:lvl2pPr>
            <a:lvl3pPr>
              <a:buClr>
                <a:srgbClr val="954E08"/>
              </a:buClr>
              <a:defRPr sz="1100">
                <a:solidFill>
                  <a:schemeClr val="bg1"/>
                </a:solidFill>
                <a:latin typeface="+mn-lt"/>
              </a:defRPr>
            </a:lvl3pPr>
            <a:lvl4pPr>
              <a:buClr>
                <a:srgbClr val="954E08"/>
              </a:buClr>
              <a:defRPr sz="1050">
                <a:solidFill>
                  <a:schemeClr val="bg1"/>
                </a:solidFill>
                <a:latin typeface="+mn-lt"/>
              </a:defRPr>
            </a:lvl4pPr>
            <a:lvl5pPr>
              <a:buClr>
                <a:srgbClr val="954E08"/>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2">
            <a:extLst>
              <a:ext uri="{FF2B5EF4-FFF2-40B4-BE49-F238E27FC236}">
                <a16:creationId xmlns:a16="http://schemas.microsoft.com/office/drawing/2014/main" id="{08770D10-DB1B-82BC-4773-84D65D9AB048}"/>
              </a:ext>
            </a:extLst>
          </p:cNvPr>
          <p:cNvSpPr>
            <a:spLocks noGrp="1"/>
          </p:cNvSpPr>
          <p:nvPr>
            <p:ph type="body" sz="quarter" idx="16"/>
          </p:nvPr>
        </p:nvSpPr>
        <p:spPr>
          <a:xfrm>
            <a:off x="3276600" y="2174875"/>
            <a:ext cx="2667000" cy="1254125"/>
          </a:xfrm>
        </p:spPr>
        <p:txBody>
          <a:bodyPr lIns="137160" rIns="137160"/>
          <a:lstStyle>
            <a:lvl1pPr>
              <a:buClr>
                <a:srgbClr val="71A9E3"/>
              </a:buClr>
              <a:defRPr sz="1400">
                <a:solidFill>
                  <a:schemeClr val="bg1"/>
                </a:solidFill>
                <a:latin typeface="+mn-lt"/>
              </a:defRPr>
            </a:lvl1pPr>
            <a:lvl2pPr>
              <a:buClr>
                <a:srgbClr val="71A9E3"/>
              </a:buClr>
              <a:defRPr sz="1200">
                <a:solidFill>
                  <a:schemeClr val="bg1"/>
                </a:solidFill>
                <a:latin typeface="+mn-lt"/>
              </a:defRPr>
            </a:lvl2pPr>
            <a:lvl3pPr>
              <a:buClr>
                <a:srgbClr val="71A9E3"/>
              </a:buClr>
              <a:defRPr sz="1100">
                <a:solidFill>
                  <a:schemeClr val="bg1"/>
                </a:solidFill>
                <a:latin typeface="+mn-lt"/>
              </a:defRPr>
            </a:lvl3pPr>
            <a:lvl4pPr>
              <a:buClr>
                <a:srgbClr val="71A9E3"/>
              </a:buClr>
              <a:defRPr sz="1050">
                <a:solidFill>
                  <a:schemeClr val="bg1"/>
                </a:solidFill>
                <a:latin typeface="+mn-lt"/>
              </a:defRPr>
            </a:lvl4pPr>
            <a:lvl5pPr>
              <a:buClr>
                <a:srgbClr val="71A9E3"/>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2">
            <a:extLst>
              <a:ext uri="{FF2B5EF4-FFF2-40B4-BE49-F238E27FC236}">
                <a16:creationId xmlns:a16="http://schemas.microsoft.com/office/drawing/2014/main" id="{D3018F0D-82E2-3CE3-117E-EA3520757007}"/>
              </a:ext>
            </a:extLst>
          </p:cNvPr>
          <p:cNvSpPr>
            <a:spLocks noGrp="1"/>
          </p:cNvSpPr>
          <p:nvPr>
            <p:ph type="body" sz="quarter" idx="18"/>
          </p:nvPr>
        </p:nvSpPr>
        <p:spPr>
          <a:xfrm>
            <a:off x="6248400" y="2174875"/>
            <a:ext cx="2667000" cy="12541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2">
            <a:extLst>
              <a:ext uri="{FF2B5EF4-FFF2-40B4-BE49-F238E27FC236}">
                <a16:creationId xmlns:a16="http://schemas.microsoft.com/office/drawing/2014/main" id="{36D03C6E-A2E1-A64B-59C5-392BB03CC153}"/>
              </a:ext>
            </a:extLst>
          </p:cNvPr>
          <p:cNvSpPr>
            <a:spLocks noGrp="1"/>
          </p:cNvSpPr>
          <p:nvPr>
            <p:ph type="body" sz="quarter" idx="20"/>
          </p:nvPr>
        </p:nvSpPr>
        <p:spPr>
          <a:xfrm>
            <a:off x="9220200" y="2174875"/>
            <a:ext cx="2667000" cy="1254125"/>
          </a:xfrm>
          <a:noFill/>
        </p:spPr>
        <p:txBody>
          <a:bodyPr lIns="137160" rIns="137160"/>
          <a:lstStyle>
            <a:lvl1pPr>
              <a:buClr>
                <a:srgbClr val="5D910D"/>
              </a:buClr>
              <a:defRPr sz="1400">
                <a:solidFill>
                  <a:schemeClr val="bg1"/>
                </a:solidFill>
                <a:latin typeface="+mn-lt"/>
              </a:defRPr>
            </a:lvl1pPr>
            <a:lvl2pPr>
              <a:buClr>
                <a:srgbClr val="5D910D"/>
              </a:buClr>
              <a:defRPr sz="1200">
                <a:solidFill>
                  <a:schemeClr val="bg1"/>
                </a:solidFill>
                <a:latin typeface="+mn-lt"/>
              </a:defRPr>
            </a:lvl2pPr>
            <a:lvl3pPr>
              <a:buClr>
                <a:srgbClr val="5D910D"/>
              </a:buClr>
              <a:defRPr sz="1100">
                <a:solidFill>
                  <a:schemeClr val="bg1"/>
                </a:solidFill>
                <a:latin typeface="+mn-lt"/>
              </a:defRPr>
            </a:lvl3pPr>
            <a:lvl4pPr>
              <a:buClr>
                <a:srgbClr val="5D910D"/>
              </a:buClr>
              <a:defRPr sz="1050">
                <a:solidFill>
                  <a:schemeClr val="bg1"/>
                </a:solidFill>
                <a:latin typeface="+mn-lt"/>
              </a:defRPr>
            </a:lvl4pPr>
            <a:lvl5pPr>
              <a:buClr>
                <a:srgbClr val="5D910D"/>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3">
            <a:extLst>
              <a:ext uri="{FF2B5EF4-FFF2-40B4-BE49-F238E27FC236}">
                <a16:creationId xmlns:a16="http://schemas.microsoft.com/office/drawing/2014/main" id="{CB86542C-5E5D-6CE9-9E99-34153337B8F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7" name="Title 1">
            <a:extLst>
              <a:ext uri="{FF2B5EF4-FFF2-40B4-BE49-F238E27FC236}">
                <a16:creationId xmlns:a16="http://schemas.microsoft.com/office/drawing/2014/main" id="{12114FD4-D5F5-3D03-6669-3F48F88149C2}"/>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27" name="Picture Placeholder 26">
            <a:extLst>
              <a:ext uri="{FF2B5EF4-FFF2-40B4-BE49-F238E27FC236}">
                <a16:creationId xmlns:a16="http://schemas.microsoft.com/office/drawing/2014/main" id="{892F1AEB-8046-A2D4-30CA-7197BC53E8B3}"/>
              </a:ext>
            </a:extLst>
          </p:cNvPr>
          <p:cNvSpPr>
            <a:spLocks noGrp="1"/>
          </p:cNvSpPr>
          <p:nvPr>
            <p:ph type="pic" sz="quarter" idx="70"/>
          </p:nvPr>
        </p:nvSpPr>
        <p:spPr>
          <a:xfrm>
            <a:off x="300224"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29" name="Picture Placeholder 28">
            <a:extLst>
              <a:ext uri="{FF2B5EF4-FFF2-40B4-BE49-F238E27FC236}">
                <a16:creationId xmlns:a16="http://schemas.microsoft.com/office/drawing/2014/main" id="{6CD31BC9-DEED-705E-596F-90F3784F50F8}"/>
              </a:ext>
            </a:extLst>
          </p:cNvPr>
          <p:cNvSpPr>
            <a:spLocks noGrp="1"/>
          </p:cNvSpPr>
          <p:nvPr>
            <p:ph type="pic" sz="quarter" idx="71"/>
          </p:nvPr>
        </p:nvSpPr>
        <p:spPr>
          <a:xfrm>
            <a:off x="3276598"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30" name="Picture Placeholder 29">
            <a:extLst>
              <a:ext uri="{FF2B5EF4-FFF2-40B4-BE49-F238E27FC236}">
                <a16:creationId xmlns:a16="http://schemas.microsoft.com/office/drawing/2014/main" id="{4A59ABE3-4718-4CF9-913B-381023AB3DF7}"/>
              </a:ext>
            </a:extLst>
          </p:cNvPr>
          <p:cNvSpPr>
            <a:spLocks noGrp="1"/>
          </p:cNvSpPr>
          <p:nvPr>
            <p:ph type="pic" sz="quarter" idx="72"/>
          </p:nvPr>
        </p:nvSpPr>
        <p:spPr>
          <a:xfrm>
            <a:off x="6248400"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31" name="Picture Placeholder 30">
            <a:extLst>
              <a:ext uri="{FF2B5EF4-FFF2-40B4-BE49-F238E27FC236}">
                <a16:creationId xmlns:a16="http://schemas.microsoft.com/office/drawing/2014/main" id="{5BA0F92C-6587-9C26-0375-0E086FC9C6AA}"/>
              </a:ext>
            </a:extLst>
          </p:cNvPr>
          <p:cNvSpPr>
            <a:spLocks noGrp="1"/>
          </p:cNvSpPr>
          <p:nvPr>
            <p:ph type="pic" sz="quarter" idx="73"/>
          </p:nvPr>
        </p:nvSpPr>
        <p:spPr>
          <a:xfrm>
            <a:off x="9220200"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Tree>
    <p:extLst>
      <p:ext uri="{BB962C8B-B14F-4D97-AF65-F5344CB8AC3E}">
        <p14:creationId xmlns:p14="http://schemas.microsoft.com/office/powerpoint/2010/main" val="15292035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 Content + Photo - Sustainability">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solidFill>
                  <a:srgbClr val="2B660F"/>
                </a:solidFill>
                <a:latin typeface="+mn-lt"/>
              </a:defRPr>
            </a:lvl1pPr>
          </a:lstStyle>
          <a:p>
            <a:endParaRPr lang="en-US"/>
          </a:p>
        </p:txBody>
      </p:sp>
      <p:sp>
        <p:nvSpPr>
          <p:cNvPr id="12" name="Text Placeholder 3">
            <a:extLst>
              <a:ext uri="{FF2B5EF4-FFF2-40B4-BE49-F238E27FC236}">
                <a16:creationId xmlns:a16="http://schemas.microsoft.com/office/drawing/2014/main" id="{D2201E17-BEDC-EF1C-D1DD-24457F1043C0}"/>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15" name="Title 1">
            <a:extLst>
              <a:ext uri="{FF2B5EF4-FFF2-40B4-BE49-F238E27FC236}">
                <a16:creationId xmlns:a16="http://schemas.microsoft.com/office/drawing/2014/main" id="{07FD3CEA-4696-D508-A304-19B4E67674D0}"/>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5" name="Text Placeholder 3">
            <a:extLst>
              <a:ext uri="{FF2B5EF4-FFF2-40B4-BE49-F238E27FC236}">
                <a16:creationId xmlns:a16="http://schemas.microsoft.com/office/drawing/2014/main" id="{7042D94A-C6F1-39C6-2A60-C21520457EA7}"/>
              </a:ext>
            </a:extLst>
          </p:cNvPr>
          <p:cNvSpPr>
            <a:spLocks noGrp="1"/>
          </p:cNvSpPr>
          <p:nvPr>
            <p:ph type="body" sz="quarter" idx="69"/>
          </p:nvPr>
        </p:nvSpPr>
        <p:spPr>
          <a:xfrm>
            <a:off x="9220200" y="1219200"/>
            <a:ext cx="2667000"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6" name="Text Placeholder 3">
            <a:extLst>
              <a:ext uri="{FF2B5EF4-FFF2-40B4-BE49-F238E27FC236}">
                <a16:creationId xmlns:a16="http://schemas.microsoft.com/office/drawing/2014/main" id="{D62DA099-CF4C-7378-4B67-8AD56B1F1423}"/>
              </a:ext>
            </a:extLst>
          </p:cNvPr>
          <p:cNvSpPr>
            <a:spLocks noGrp="1"/>
          </p:cNvSpPr>
          <p:nvPr>
            <p:ph type="body" sz="quarter" idx="13"/>
          </p:nvPr>
        </p:nvSpPr>
        <p:spPr>
          <a:xfrm>
            <a:off x="304800" y="1219200"/>
            <a:ext cx="2670048"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17" name="Text Placeholder 3">
            <a:extLst>
              <a:ext uri="{FF2B5EF4-FFF2-40B4-BE49-F238E27FC236}">
                <a16:creationId xmlns:a16="http://schemas.microsoft.com/office/drawing/2014/main" id="{40527E67-33B7-6A94-DA86-E9B86E7875A9}"/>
              </a:ext>
            </a:extLst>
          </p:cNvPr>
          <p:cNvSpPr>
            <a:spLocks noGrp="1"/>
          </p:cNvSpPr>
          <p:nvPr>
            <p:ph type="body" sz="quarter" idx="65"/>
          </p:nvPr>
        </p:nvSpPr>
        <p:spPr>
          <a:xfrm>
            <a:off x="3276598" y="1219200"/>
            <a:ext cx="2667000" cy="4419599"/>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0" name="Text Placeholder 12">
            <a:extLst>
              <a:ext uri="{FF2B5EF4-FFF2-40B4-BE49-F238E27FC236}">
                <a16:creationId xmlns:a16="http://schemas.microsoft.com/office/drawing/2014/main" id="{AA7FA153-3ABD-09A6-8E96-5AE3D4887422}"/>
              </a:ext>
            </a:extLst>
          </p:cNvPr>
          <p:cNvSpPr>
            <a:spLocks noGrp="1"/>
          </p:cNvSpPr>
          <p:nvPr>
            <p:ph type="body" sz="quarter" idx="14"/>
          </p:nvPr>
        </p:nvSpPr>
        <p:spPr>
          <a:xfrm>
            <a:off x="304800" y="2174875"/>
            <a:ext cx="2667000" cy="12541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2">
            <a:extLst>
              <a:ext uri="{FF2B5EF4-FFF2-40B4-BE49-F238E27FC236}">
                <a16:creationId xmlns:a16="http://schemas.microsoft.com/office/drawing/2014/main" id="{34169C3F-C927-C052-D3FA-867BC006B199}"/>
              </a:ext>
            </a:extLst>
          </p:cNvPr>
          <p:cNvSpPr>
            <a:spLocks noGrp="1"/>
          </p:cNvSpPr>
          <p:nvPr>
            <p:ph type="body" sz="quarter" idx="16"/>
          </p:nvPr>
        </p:nvSpPr>
        <p:spPr>
          <a:xfrm>
            <a:off x="3276600" y="2174875"/>
            <a:ext cx="2667000" cy="12541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12">
            <a:extLst>
              <a:ext uri="{FF2B5EF4-FFF2-40B4-BE49-F238E27FC236}">
                <a16:creationId xmlns:a16="http://schemas.microsoft.com/office/drawing/2014/main" id="{0068685E-936C-9395-A7AE-9C1E881D1BF9}"/>
              </a:ext>
            </a:extLst>
          </p:cNvPr>
          <p:cNvSpPr>
            <a:spLocks noGrp="1"/>
          </p:cNvSpPr>
          <p:nvPr>
            <p:ph type="body" sz="quarter" idx="20"/>
          </p:nvPr>
        </p:nvSpPr>
        <p:spPr>
          <a:xfrm>
            <a:off x="9220200" y="2174875"/>
            <a:ext cx="2667000" cy="1254125"/>
          </a:xfrm>
          <a:noFill/>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3">
            <a:extLst>
              <a:ext uri="{FF2B5EF4-FFF2-40B4-BE49-F238E27FC236}">
                <a16:creationId xmlns:a16="http://schemas.microsoft.com/office/drawing/2014/main" id="{9C8CFD94-BF0D-BC97-4B00-68431E7044D7}"/>
              </a:ext>
            </a:extLst>
          </p:cNvPr>
          <p:cNvSpPr>
            <a:spLocks noGrp="1"/>
          </p:cNvSpPr>
          <p:nvPr>
            <p:ph type="body" sz="quarter" idx="23"/>
          </p:nvPr>
        </p:nvSpPr>
        <p:spPr>
          <a:xfrm>
            <a:off x="6248400" y="1219200"/>
            <a:ext cx="2667000"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7" name="Text Placeholder 12">
            <a:extLst>
              <a:ext uri="{FF2B5EF4-FFF2-40B4-BE49-F238E27FC236}">
                <a16:creationId xmlns:a16="http://schemas.microsoft.com/office/drawing/2014/main" id="{86F0CE13-FA16-09C7-8A7B-F8A67977846B}"/>
              </a:ext>
            </a:extLst>
          </p:cNvPr>
          <p:cNvSpPr>
            <a:spLocks noGrp="1"/>
          </p:cNvSpPr>
          <p:nvPr>
            <p:ph type="body" sz="quarter" idx="18"/>
          </p:nvPr>
        </p:nvSpPr>
        <p:spPr>
          <a:xfrm>
            <a:off x="6248400" y="2174875"/>
            <a:ext cx="2667000" cy="12541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2">
            <a:extLst>
              <a:ext uri="{FF2B5EF4-FFF2-40B4-BE49-F238E27FC236}">
                <a16:creationId xmlns:a16="http://schemas.microsoft.com/office/drawing/2014/main" id="{F72B54E4-ABF3-072E-1D52-7095B67A0F39}"/>
              </a:ext>
            </a:extLst>
          </p:cNvPr>
          <p:cNvSpPr>
            <a:spLocks noGrp="1"/>
          </p:cNvSpPr>
          <p:nvPr>
            <p:ph type="pic" sz="quarter" idx="70"/>
          </p:nvPr>
        </p:nvSpPr>
        <p:spPr>
          <a:xfrm>
            <a:off x="300224"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4" name="Picture Placeholder 3">
            <a:extLst>
              <a:ext uri="{FF2B5EF4-FFF2-40B4-BE49-F238E27FC236}">
                <a16:creationId xmlns:a16="http://schemas.microsoft.com/office/drawing/2014/main" id="{0E6F392C-39B5-F9D6-40D4-66E45902277B}"/>
              </a:ext>
            </a:extLst>
          </p:cNvPr>
          <p:cNvSpPr>
            <a:spLocks noGrp="1"/>
          </p:cNvSpPr>
          <p:nvPr>
            <p:ph type="pic" sz="quarter" idx="71"/>
          </p:nvPr>
        </p:nvSpPr>
        <p:spPr>
          <a:xfrm>
            <a:off x="3276598"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7" name="Picture Placeholder 6">
            <a:extLst>
              <a:ext uri="{FF2B5EF4-FFF2-40B4-BE49-F238E27FC236}">
                <a16:creationId xmlns:a16="http://schemas.microsoft.com/office/drawing/2014/main" id="{4BBC0A86-9583-8896-C62D-2E47715D9718}"/>
              </a:ext>
            </a:extLst>
          </p:cNvPr>
          <p:cNvSpPr>
            <a:spLocks noGrp="1"/>
          </p:cNvSpPr>
          <p:nvPr>
            <p:ph type="pic" sz="quarter" idx="72"/>
          </p:nvPr>
        </p:nvSpPr>
        <p:spPr>
          <a:xfrm>
            <a:off x="6248400"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8" name="Picture Placeholder 7">
            <a:extLst>
              <a:ext uri="{FF2B5EF4-FFF2-40B4-BE49-F238E27FC236}">
                <a16:creationId xmlns:a16="http://schemas.microsoft.com/office/drawing/2014/main" id="{7C5F500B-5795-2B9B-DC30-5BE2330E102F}"/>
              </a:ext>
            </a:extLst>
          </p:cNvPr>
          <p:cNvSpPr>
            <a:spLocks noGrp="1"/>
          </p:cNvSpPr>
          <p:nvPr>
            <p:ph type="pic" sz="quarter" idx="73"/>
          </p:nvPr>
        </p:nvSpPr>
        <p:spPr>
          <a:xfrm>
            <a:off x="9220200"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9" name="TextBox 8">
            <a:extLst>
              <a:ext uri="{FF2B5EF4-FFF2-40B4-BE49-F238E27FC236}">
                <a16:creationId xmlns:a16="http://schemas.microsoft.com/office/drawing/2014/main" id="{997B4A85-6C17-6FD1-87B6-ADE965380632}"/>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Gilroy Medium" panose="00000600000000000000" pitchFamily="50" charset="0"/>
              </a:rPr>
              <a:pPr algn="r"/>
              <a:t>‹#›</a:t>
            </a:fld>
            <a:endParaRPr lang="en-US" sz="1350">
              <a:solidFill>
                <a:srgbClr val="2B660F"/>
              </a:solidFill>
              <a:latin typeface="Gilroy Medium" panose="00000600000000000000" pitchFamily="50" charset="0"/>
            </a:endParaRPr>
          </a:p>
        </p:txBody>
      </p:sp>
      <p:sp>
        <p:nvSpPr>
          <p:cNvPr id="11" name="TextBox 10">
            <a:extLst>
              <a:ext uri="{FF2B5EF4-FFF2-40B4-BE49-F238E27FC236}">
                <a16:creationId xmlns:a16="http://schemas.microsoft.com/office/drawing/2014/main" id="{7B2CD9F6-CDC3-72E7-E238-D8C4FE2D9181}"/>
              </a:ext>
            </a:extLst>
          </p:cNvPr>
          <p:cNvSpPr txBox="1"/>
          <p:nvPr userDrawn="1"/>
        </p:nvSpPr>
        <p:spPr>
          <a:xfrm>
            <a:off x="11446884"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Gilroy Medium" panose="00000600000000000000" pitchFamily="50" charset="0"/>
              </a:rPr>
              <a:pPr algn="r"/>
              <a:t>‹#›</a:t>
            </a:fld>
            <a:endParaRPr lang="en-US" sz="1350">
              <a:solidFill>
                <a:srgbClr val="2B660F"/>
              </a:solidFill>
              <a:latin typeface="Gilroy Medium" panose="00000600000000000000" pitchFamily="50" charset="0"/>
            </a:endParaRPr>
          </a:p>
        </p:txBody>
      </p:sp>
      <p:sp>
        <p:nvSpPr>
          <p:cNvPr id="14" name="TextBox 13">
            <a:extLst>
              <a:ext uri="{FF2B5EF4-FFF2-40B4-BE49-F238E27FC236}">
                <a16:creationId xmlns:a16="http://schemas.microsoft.com/office/drawing/2014/main" id="{73E077E3-40E7-E1C6-9556-60CBF8A93C79}"/>
              </a:ext>
            </a:extLst>
          </p:cNvPr>
          <p:cNvSpPr txBox="1"/>
          <p:nvPr userDrawn="1"/>
        </p:nvSpPr>
        <p:spPr>
          <a:xfrm>
            <a:off x="806116" y="6557211"/>
            <a:ext cx="0" cy="0"/>
          </a:xfrm>
          <a:prstGeom prst="rect">
            <a:avLst/>
          </a:prstGeom>
          <a:noFill/>
        </p:spPr>
        <p:txBody>
          <a:bodyPr wrap="none" lIns="0" tIns="0" rIns="0" bIns="0" rtlCol="0">
            <a:noAutofit/>
          </a:bodyPr>
          <a:lstStyle/>
          <a:p>
            <a:pPr algn="l"/>
            <a:endParaRPr lang="en-US" sz="1600" err="1">
              <a:solidFill>
                <a:schemeClr val="tx2"/>
              </a:solidFill>
            </a:endParaRPr>
          </a:p>
        </p:txBody>
      </p:sp>
    </p:spTree>
    <p:extLst>
      <p:ext uri="{BB962C8B-B14F-4D97-AF65-F5344CB8AC3E}">
        <p14:creationId xmlns:p14="http://schemas.microsoft.com/office/powerpoint/2010/main" val="21523934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Statement+Bullet - Drink">
    <p:bg>
      <p:bgPr>
        <a:solidFill>
          <a:srgbClr val="F7F5F3"/>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solidFill>
                  <a:srgbClr val="2B660F"/>
                </a:solidFill>
                <a:latin typeface="+mn-lt"/>
              </a:defRPr>
            </a:lvl1pPr>
          </a:lstStyle>
          <a:p>
            <a:endParaRPr lang="en-US"/>
          </a:p>
        </p:txBody>
      </p:sp>
      <p:sp>
        <p:nvSpPr>
          <p:cNvPr id="8" name="Text Placeholder 7">
            <a:extLst>
              <a:ext uri="{FF2B5EF4-FFF2-40B4-BE49-F238E27FC236}">
                <a16:creationId xmlns:a16="http://schemas.microsoft.com/office/drawing/2014/main" id="{345C4A3B-669E-BFBB-F054-74A96CD9BD81}"/>
              </a:ext>
            </a:extLst>
          </p:cNvPr>
          <p:cNvSpPr>
            <a:spLocks noGrp="1"/>
          </p:cNvSpPr>
          <p:nvPr>
            <p:ph type="body" sz="quarter" idx="13" hasCustomPrompt="1"/>
          </p:nvPr>
        </p:nvSpPr>
        <p:spPr>
          <a:xfrm>
            <a:off x="304800" y="1334527"/>
            <a:ext cx="11582400" cy="2209800"/>
          </a:xfrm>
        </p:spPr>
        <p:txBody>
          <a:bodyPr/>
          <a:lstStyle>
            <a:lvl1pPr>
              <a:lnSpc>
                <a:spcPts val="5400"/>
              </a:lnSpc>
              <a:spcBef>
                <a:spcPts val="0"/>
              </a:spcBef>
              <a:defRPr lang="en-US" sz="6000" b="0" i="0" kern="1200" smtClean="0">
                <a:solidFill>
                  <a:srgbClr val="8BBB28"/>
                </a:solidFill>
                <a:latin typeface="+mj-lt"/>
                <a:ea typeface="+mn-ea"/>
                <a:cs typeface="Arial" panose="020B0604020202020204" pitchFamily="34" charset="0"/>
              </a:defRPr>
            </a:lvl1pPr>
            <a:lvl2pPr marL="0" indent="0">
              <a:buNone/>
              <a:defRPr/>
            </a:lvl2pPr>
          </a:lstStyle>
          <a:p>
            <a:pPr lvl="0"/>
            <a:r>
              <a:rPr lang="en-US"/>
              <a:t>CLICK TO EDIT MASTER </a:t>
            </a:r>
          </a:p>
          <a:p>
            <a:pPr lvl="0"/>
            <a:r>
              <a:rPr lang="en-US"/>
              <a:t>TEXT STYLES</a:t>
            </a:r>
          </a:p>
        </p:txBody>
      </p:sp>
      <p:sp>
        <p:nvSpPr>
          <p:cNvPr id="10" name="Text Placeholder 9">
            <a:extLst>
              <a:ext uri="{FF2B5EF4-FFF2-40B4-BE49-F238E27FC236}">
                <a16:creationId xmlns:a16="http://schemas.microsoft.com/office/drawing/2014/main" id="{037819E8-720B-BE5F-35CF-65D1F127F73B}"/>
              </a:ext>
            </a:extLst>
          </p:cNvPr>
          <p:cNvSpPr>
            <a:spLocks noGrp="1"/>
          </p:cNvSpPr>
          <p:nvPr>
            <p:ph type="body" sz="quarter" idx="14"/>
          </p:nvPr>
        </p:nvSpPr>
        <p:spPr>
          <a:xfrm>
            <a:off x="304800" y="3825875"/>
            <a:ext cx="11582400" cy="1943100"/>
          </a:xfrm>
        </p:spPr>
        <p:txBody>
          <a:bodyPr/>
          <a:lstStyle>
            <a:lvl1pPr>
              <a:buClr>
                <a:schemeClr val="tx2"/>
              </a:buClr>
              <a:defRPr>
                <a:solidFill>
                  <a:srgbClr val="2B660F"/>
                </a:solidFill>
                <a:latin typeface="+mn-lt"/>
              </a:defRPr>
            </a:lvl1pPr>
            <a:lvl2pPr>
              <a:buClr>
                <a:srgbClr val="2B660F"/>
              </a:buClr>
              <a:defRPr>
                <a:solidFill>
                  <a:srgbClr val="2B660F"/>
                </a:solidFill>
                <a:latin typeface="+mn-lt"/>
              </a:defRPr>
            </a:lvl2pPr>
            <a:lvl3pPr>
              <a:buClr>
                <a:schemeClr val="tx2"/>
              </a:buClr>
              <a:defRPr>
                <a:solidFill>
                  <a:srgbClr val="2B660F"/>
                </a:solidFill>
                <a:latin typeface="+mn-lt"/>
              </a:defRPr>
            </a:lvl3pPr>
            <a:lvl4pPr>
              <a:buClr>
                <a:schemeClr val="tx2"/>
              </a:buClr>
              <a:defRPr>
                <a:solidFill>
                  <a:srgbClr val="2B660F"/>
                </a:solidFill>
                <a:latin typeface="+mn-lt"/>
              </a:defRPr>
            </a:lvl4pPr>
            <a:lvl5pPr>
              <a:buClr>
                <a:schemeClr val="tx2"/>
              </a:buClr>
              <a:defRPr>
                <a:solidFill>
                  <a:srgbClr val="2B660F"/>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3">
            <a:extLst>
              <a:ext uri="{FF2B5EF4-FFF2-40B4-BE49-F238E27FC236}">
                <a16:creationId xmlns:a16="http://schemas.microsoft.com/office/drawing/2014/main" id="{75B01BE4-EEE1-75CD-8758-B2ADD247FCE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9" name="Title 1">
            <a:extLst>
              <a:ext uri="{FF2B5EF4-FFF2-40B4-BE49-F238E27FC236}">
                <a16:creationId xmlns:a16="http://schemas.microsoft.com/office/drawing/2014/main" id="{61247954-3C0B-B902-34FA-13B9AD74C6C8}"/>
              </a:ext>
            </a:extLst>
          </p:cNvPr>
          <p:cNvSpPr>
            <a:spLocks noGrp="1"/>
          </p:cNvSpPr>
          <p:nvPr>
            <p:ph type="title"/>
          </p:nvPr>
        </p:nvSpPr>
        <p:spPr>
          <a:xfrm>
            <a:off x="304799" y="248594"/>
            <a:ext cx="11582401" cy="475306"/>
          </a:xfrm>
        </p:spPr>
        <p:txBody>
          <a:bodyPr anchor="t" anchorCtr="0"/>
          <a:lstStyle>
            <a:lvl1pPr>
              <a:defRPr>
                <a:solidFill>
                  <a:srgbClr val="5D910D"/>
                </a:solidFill>
              </a:defRPr>
            </a:lvl1pPr>
          </a:lstStyle>
          <a:p>
            <a:r>
              <a:rPr lang="en-US"/>
              <a:t>Click to edit Master title style</a:t>
            </a:r>
          </a:p>
        </p:txBody>
      </p:sp>
    </p:spTree>
    <p:extLst>
      <p:ext uri="{BB962C8B-B14F-4D97-AF65-F5344CB8AC3E}">
        <p14:creationId xmlns:p14="http://schemas.microsoft.com/office/powerpoint/2010/main" val="32436660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Long Copy+Photo Drin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4A5106-DF07-150F-621B-60250220BF27}"/>
              </a:ext>
            </a:extLst>
          </p:cNvPr>
          <p:cNvSpPr/>
          <p:nvPr userDrawn="1"/>
        </p:nvSpPr>
        <p:spPr>
          <a:xfrm>
            <a:off x="6095999" y="0"/>
            <a:ext cx="6095999" cy="6858000"/>
          </a:xfrm>
          <a:prstGeom prst="rect">
            <a:avLst/>
          </a:prstGeom>
          <a:solidFill>
            <a:srgbClr val="5D91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6400798" y="5768975"/>
            <a:ext cx="5486405" cy="365125"/>
          </a:xfrm>
        </p:spPr>
        <p:txBody>
          <a:bodyPr/>
          <a:lstStyle>
            <a:lvl1pPr>
              <a:defRPr>
                <a:solidFill>
                  <a:schemeClr val="bg1"/>
                </a:solidFill>
                <a:latin typeface="+mn-lt"/>
              </a:defRPr>
            </a:lvl1pPr>
          </a:lstStyle>
          <a:p>
            <a:endParaRPr lang="en-US"/>
          </a:p>
        </p:txBody>
      </p:sp>
      <p:sp>
        <p:nvSpPr>
          <p:cNvPr id="9" name="TextBox 8">
            <a:extLst>
              <a:ext uri="{FF2B5EF4-FFF2-40B4-BE49-F238E27FC236}">
                <a16:creationId xmlns:a16="http://schemas.microsoft.com/office/drawing/2014/main" id="{18071585-67BB-4871-955D-DE1B6E6A017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1"/>
                </a:solidFill>
                <a:latin typeface="+mn-lt"/>
              </a:rPr>
              <a:pPr algn="r"/>
              <a:t>‹#›</a:t>
            </a:fld>
            <a:endParaRPr lang="en-US" sz="1350">
              <a:solidFill>
                <a:schemeClr val="bg1"/>
              </a:solidFill>
              <a:latin typeface="+mn-lt"/>
            </a:endParaRPr>
          </a:p>
        </p:txBody>
      </p:sp>
      <p:sp>
        <p:nvSpPr>
          <p:cNvPr id="11" name="Text Placeholder 10">
            <a:extLst>
              <a:ext uri="{FF2B5EF4-FFF2-40B4-BE49-F238E27FC236}">
                <a16:creationId xmlns:a16="http://schemas.microsoft.com/office/drawing/2014/main" id="{709F5401-A203-9F74-D7E4-DF78A66A7BD3}"/>
              </a:ext>
            </a:extLst>
          </p:cNvPr>
          <p:cNvSpPr>
            <a:spLocks noGrp="1"/>
          </p:cNvSpPr>
          <p:nvPr>
            <p:ph type="body" sz="quarter" idx="13"/>
          </p:nvPr>
        </p:nvSpPr>
        <p:spPr>
          <a:xfrm>
            <a:off x="6400795" y="1294494"/>
            <a:ext cx="5486405" cy="4322081"/>
          </a:xfrm>
        </p:spPr>
        <p:txBody>
          <a:bodyPr/>
          <a:lstStyle>
            <a:lvl1pPr>
              <a:defRPr sz="1400">
                <a:solidFill>
                  <a:schemeClr val="bg1"/>
                </a:solidFill>
                <a:latin typeface="+mn-lt"/>
              </a:defRPr>
            </a:lvl1pPr>
            <a:lvl2pPr>
              <a:buClr>
                <a:schemeClr val="accent2"/>
              </a:buClr>
              <a:defRPr>
                <a:solidFill>
                  <a:schemeClr val="bg1"/>
                </a:solidFill>
                <a:latin typeface="+mn-lt"/>
              </a:defRPr>
            </a:lvl2pPr>
            <a:lvl3pPr>
              <a:buClr>
                <a:schemeClr val="accent2"/>
              </a:buClr>
              <a:defRPr>
                <a:solidFill>
                  <a:schemeClr val="bg1"/>
                </a:solidFill>
                <a:latin typeface="+mn-lt"/>
              </a:defRPr>
            </a:lvl3pPr>
            <a:lvl4pPr>
              <a:buClr>
                <a:schemeClr val="accent2"/>
              </a:buClr>
              <a:defRPr>
                <a:solidFill>
                  <a:schemeClr val="bg1"/>
                </a:solidFill>
                <a:latin typeface="+mn-lt"/>
              </a:defRPr>
            </a:lvl4pPr>
            <a:lvl5pPr>
              <a:buClr>
                <a:schemeClr val="accent2"/>
              </a:buClr>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Picture Placeholder 12">
            <a:extLst>
              <a:ext uri="{FF2B5EF4-FFF2-40B4-BE49-F238E27FC236}">
                <a16:creationId xmlns:a16="http://schemas.microsoft.com/office/drawing/2014/main" id="{0F4058C2-69A4-AF17-8A29-7C5474912DBA}"/>
              </a:ext>
            </a:extLst>
          </p:cNvPr>
          <p:cNvSpPr>
            <a:spLocks noGrp="1"/>
          </p:cNvSpPr>
          <p:nvPr>
            <p:ph type="pic" sz="quarter" idx="14"/>
          </p:nvPr>
        </p:nvSpPr>
        <p:spPr>
          <a:xfrm>
            <a:off x="0" y="0"/>
            <a:ext cx="6096000" cy="6858000"/>
          </a:xfrm>
        </p:spPr>
        <p:txBody>
          <a:bodyPr/>
          <a:lstStyle>
            <a:lvl1pPr>
              <a:defRPr>
                <a:latin typeface="+mn-lt"/>
              </a:defRPr>
            </a:lvl1pPr>
          </a:lstStyle>
          <a:p>
            <a:r>
              <a:rPr lang="en-US"/>
              <a:t>Click icon to add picture</a:t>
            </a:r>
          </a:p>
        </p:txBody>
      </p:sp>
      <p:sp>
        <p:nvSpPr>
          <p:cNvPr id="3" name="Text Placeholder 3">
            <a:extLst>
              <a:ext uri="{FF2B5EF4-FFF2-40B4-BE49-F238E27FC236}">
                <a16:creationId xmlns:a16="http://schemas.microsoft.com/office/drawing/2014/main" id="{D1BD2303-F43D-B409-2B25-1295FF91DE7C}"/>
              </a:ext>
            </a:extLst>
          </p:cNvPr>
          <p:cNvSpPr>
            <a:spLocks noGrp="1"/>
          </p:cNvSpPr>
          <p:nvPr>
            <p:ph type="body" sz="quarter" idx="11" hasCustomPrompt="1"/>
          </p:nvPr>
        </p:nvSpPr>
        <p:spPr>
          <a:xfrm>
            <a:off x="6400796" y="724845"/>
            <a:ext cx="5486405" cy="316592"/>
          </a:xfrm>
        </p:spPr>
        <p:txBody>
          <a:bodyPr>
            <a:normAutofit/>
          </a:bodyPr>
          <a:lstStyle>
            <a:lvl1pPr marL="0" indent="0">
              <a:lnSpc>
                <a:spcPct val="90000"/>
              </a:lnSpc>
              <a:spcBef>
                <a:spcPts val="0"/>
              </a:spcBef>
              <a:buNone/>
              <a:defRPr sz="1800">
                <a:solidFill>
                  <a:schemeClr val="bg1"/>
                </a:solidFill>
                <a:latin typeface="+mn-lt"/>
              </a:defRPr>
            </a:lvl1pPr>
          </a:lstStyle>
          <a:p>
            <a:pPr lvl="0"/>
            <a:r>
              <a:rPr lang="en-US"/>
              <a:t>Subtitle</a:t>
            </a:r>
          </a:p>
        </p:txBody>
      </p:sp>
      <p:sp>
        <p:nvSpPr>
          <p:cNvPr id="4" name="Title 1">
            <a:extLst>
              <a:ext uri="{FF2B5EF4-FFF2-40B4-BE49-F238E27FC236}">
                <a16:creationId xmlns:a16="http://schemas.microsoft.com/office/drawing/2014/main" id="{73C0A529-9652-2E2A-5A16-28AC0711E73D}"/>
              </a:ext>
            </a:extLst>
          </p:cNvPr>
          <p:cNvSpPr>
            <a:spLocks noGrp="1"/>
          </p:cNvSpPr>
          <p:nvPr>
            <p:ph type="title" hasCustomPrompt="1"/>
          </p:nvPr>
        </p:nvSpPr>
        <p:spPr>
          <a:xfrm>
            <a:off x="6400795" y="248594"/>
            <a:ext cx="5486405" cy="475306"/>
          </a:xfrm>
        </p:spPr>
        <p:txBody>
          <a:bodyPr anchor="t" anchorCtr="0"/>
          <a:lstStyle>
            <a:lvl1pPr>
              <a:defRPr>
                <a:solidFill>
                  <a:schemeClr val="bg1"/>
                </a:solidFill>
              </a:defRPr>
            </a:lvl1pPr>
          </a:lstStyle>
          <a:p>
            <a:r>
              <a:rPr lang="en-US"/>
              <a:t>Click to edit title</a:t>
            </a:r>
          </a:p>
        </p:txBody>
      </p:sp>
    </p:spTree>
    <p:extLst>
      <p:ext uri="{BB962C8B-B14F-4D97-AF65-F5344CB8AC3E}">
        <p14:creationId xmlns:p14="http://schemas.microsoft.com/office/powerpoint/2010/main" val="4243256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Long Copy+Photo Dri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6400798" y="5768975"/>
            <a:ext cx="5486405" cy="365125"/>
          </a:xfrm>
        </p:spPr>
        <p:txBody>
          <a:bodyPr/>
          <a:lstStyle>
            <a:lvl1pPr>
              <a:defRPr>
                <a:solidFill>
                  <a:srgbClr val="2B660F"/>
                </a:solidFill>
                <a:latin typeface="+mn-lt"/>
              </a:defRPr>
            </a:lvl1pPr>
          </a:lstStyle>
          <a:p>
            <a:endParaRPr lang="en-US"/>
          </a:p>
        </p:txBody>
      </p:sp>
      <p:sp>
        <p:nvSpPr>
          <p:cNvPr id="9" name="TextBox 8">
            <a:extLst>
              <a:ext uri="{FF2B5EF4-FFF2-40B4-BE49-F238E27FC236}">
                <a16:creationId xmlns:a16="http://schemas.microsoft.com/office/drawing/2014/main" id="{18071585-67BB-4871-955D-DE1B6E6A017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mn-lt"/>
              </a:rPr>
              <a:pPr algn="r"/>
              <a:t>‹#›</a:t>
            </a:fld>
            <a:endParaRPr lang="en-US" sz="1350">
              <a:solidFill>
                <a:srgbClr val="2B660F"/>
              </a:solidFill>
              <a:latin typeface="+mn-lt"/>
            </a:endParaRPr>
          </a:p>
        </p:txBody>
      </p:sp>
      <p:sp>
        <p:nvSpPr>
          <p:cNvPr id="11" name="Text Placeholder 10">
            <a:extLst>
              <a:ext uri="{FF2B5EF4-FFF2-40B4-BE49-F238E27FC236}">
                <a16:creationId xmlns:a16="http://schemas.microsoft.com/office/drawing/2014/main" id="{709F5401-A203-9F74-D7E4-DF78A66A7BD3}"/>
              </a:ext>
            </a:extLst>
          </p:cNvPr>
          <p:cNvSpPr>
            <a:spLocks noGrp="1"/>
          </p:cNvSpPr>
          <p:nvPr>
            <p:ph type="body" sz="quarter" idx="13"/>
          </p:nvPr>
        </p:nvSpPr>
        <p:spPr>
          <a:xfrm>
            <a:off x="6400795" y="1294494"/>
            <a:ext cx="5486405" cy="4322081"/>
          </a:xfrm>
        </p:spPr>
        <p:txBody>
          <a:bodyPr/>
          <a:lstStyle>
            <a:lvl1pPr>
              <a:buClr>
                <a:srgbClr val="2B660F"/>
              </a:buClr>
              <a:defRPr sz="1400">
                <a:solidFill>
                  <a:srgbClr val="2B660F"/>
                </a:solidFill>
                <a:latin typeface="+mn-lt"/>
              </a:defRPr>
            </a:lvl1pPr>
            <a:lvl2pPr>
              <a:buClr>
                <a:srgbClr val="2B660F"/>
              </a:buClr>
              <a:defRPr>
                <a:solidFill>
                  <a:srgbClr val="2B660F"/>
                </a:solidFill>
                <a:latin typeface="+mn-lt"/>
              </a:defRPr>
            </a:lvl2pPr>
            <a:lvl3pPr>
              <a:buClr>
                <a:srgbClr val="2B660F"/>
              </a:buClr>
              <a:defRPr>
                <a:solidFill>
                  <a:srgbClr val="2B660F"/>
                </a:solidFill>
                <a:latin typeface="+mn-lt"/>
              </a:defRPr>
            </a:lvl3pPr>
            <a:lvl4pPr>
              <a:buClr>
                <a:srgbClr val="2B660F"/>
              </a:buClr>
              <a:defRPr>
                <a:solidFill>
                  <a:srgbClr val="2B660F"/>
                </a:solidFill>
                <a:latin typeface="+mn-lt"/>
              </a:defRPr>
            </a:lvl4pPr>
            <a:lvl5pPr>
              <a:buClr>
                <a:srgbClr val="2B660F"/>
              </a:buClr>
              <a:defRPr>
                <a:solidFill>
                  <a:srgbClr val="2B660F"/>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Picture Placeholder 12">
            <a:extLst>
              <a:ext uri="{FF2B5EF4-FFF2-40B4-BE49-F238E27FC236}">
                <a16:creationId xmlns:a16="http://schemas.microsoft.com/office/drawing/2014/main" id="{0F4058C2-69A4-AF17-8A29-7C5474912DBA}"/>
              </a:ext>
            </a:extLst>
          </p:cNvPr>
          <p:cNvSpPr>
            <a:spLocks noGrp="1"/>
          </p:cNvSpPr>
          <p:nvPr>
            <p:ph type="pic" sz="quarter" idx="14"/>
          </p:nvPr>
        </p:nvSpPr>
        <p:spPr>
          <a:xfrm>
            <a:off x="0" y="0"/>
            <a:ext cx="6096000" cy="6858000"/>
          </a:xfrm>
        </p:spPr>
        <p:txBody>
          <a:bodyPr/>
          <a:lstStyle>
            <a:lvl1pPr>
              <a:defRPr>
                <a:latin typeface="+mn-lt"/>
              </a:defRPr>
            </a:lvl1pPr>
          </a:lstStyle>
          <a:p>
            <a:r>
              <a:rPr lang="en-US"/>
              <a:t>Click icon to add picture</a:t>
            </a:r>
          </a:p>
        </p:txBody>
      </p:sp>
      <p:sp>
        <p:nvSpPr>
          <p:cNvPr id="3" name="Text Placeholder 3">
            <a:extLst>
              <a:ext uri="{FF2B5EF4-FFF2-40B4-BE49-F238E27FC236}">
                <a16:creationId xmlns:a16="http://schemas.microsoft.com/office/drawing/2014/main" id="{D1BD2303-F43D-B409-2B25-1295FF91DE7C}"/>
              </a:ext>
            </a:extLst>
          </p:cNvPr>
          <p:cNvSpPr>
            <a:spLocks noGrp="1"/>
          </p:cNvSpPr>
          <p:nvPr>
            <p:ph type="body" sz="quarter" idx="11" hasCustomPrompt="1"/>
          </p:nvPr>
        </p:nvSpPr>
        <p:spPr>
          <a:xfrm>
            <a:off x="6400796" y="724845"/>
            <a:ext cx="5486405"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4" name="Title 1">
            <a:extLst>
              <a:ext uri="{FF2B5EF4-FFF2-40B4-BE49-F238E27FC236}">
                <a16:creationId xmlns:a16="http://schemas.microsoft.com/office/drawing/2014/main" id="{73C0A529-9652-2E2A-5A16-28AC0711E73D}"/>
              </a:ext>
            </a:extLst>
          </p:cNvPr>
          <p:cNvSpPr>
            <a:spLocks noGrp="1"/>
          </p:cNvSpPr>
          <p:nvPr>
            <p:ph type="title" hasCustomPrompt="1"/>
          </p:nvPr>
        </p:nvSpPr>
        <p:spPr>
          <a:xfrm>
            <a:off x="6400795" y="248594"/>
            <a:ext cx="5486405" cy="475306"/>
          </a:xfrm>
        </p:spPr>
        <p:txBody>
          <a:bodyPr anchor="t" anchorCtr="0"/>
          <a:lstStyle>
            <a:lvl1pPr>
              <a:defRPr>
                <a:solidFill>
                  <a:srgbClr val="5D910D"/>
                </a:solidFill>
              </a:defRPr>
            </a:lvl1pPr>
          </a:lstStyle>
          <a:p>
            <a:r>
              <a:rPr lang="en-US"/>
              <a:t>Click to edit title</a:t>
            </a:r>
          </a:p>
        </p:txBody>
      </p:sp>
    </p:spTree>
    <p:extLst>
      <p:ext uri="{BB962C8B-B14F-4D97-AF65-F5344CB8AC3E}">
        <p14:creationId xmlns:p14="http://schemas.microsoft.com/office/powerpoint/2010/main" val="25588935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ong Copy+Photo Drin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4A5106-DF07-150F-621B-60250220BF27}"/>
              </a:ext>
            </a:extLst>
          </p:cNvPr>
          <p:cNvSpPr/>
          <p:nvPr userDrawn="1"/>
        </p:nvSpPr>
        <p:spPr>
          <a:xfrm>
            <a:off x="6095999" y="0"/>
            <a:ext cx="6095999" cy="6858000"/>
          </a:xfrm>
          <a:prstGeom prst="rect">
            <a:avLst/>
          </a:prstGeom>
          <a:solidFill>
            <a:srgbClr val="3680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6400798" y="5768975"/>
            <a:ext cx="5486405" cy="365125"/>
          </a:xfrm>
        </p:spPr>
        <p:txBody>
          <a:bodyPr/>
          <a:lstStyle>
            <a:lvl1pPr>
              <a:defRPr>
                <a:solidFill>
                  <a:schemeClr val="bg1"/>
                </a:solidFill>
                <a:latin typeface="+mn-lt"/>
              </a:defRPr>
            </a:lvl1pPr>
          </a:lstStyle>
          <a:p>
            <a:endParaRPr lang="en-US"/>
          </a:p>
        </p:txBody>
      </p:sp>
      <p:sp>
        <p:nvSpPr>
          <p:cNvPr id="9" name="TextBox 8">
            <a:extLst>
              <a:ext uri="{FF2B5EF4-FFF2-40B4-BE49-F238E27FC236}">
                <a16:creationId xmlns:a16="http://schemas.microsoft.com/office/drawing/2014/main" id="{18071585-67BB-4871-955D-DE1B6E6A017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1"/>
                </a:solidFill>
                <a:latin typeface="+mn-lt"/>
              </a:rPr>
              <a:pPr algn="r"/>
              <a:t>‹#›</a:t>
            </a:fld>
            <a:endParaRPr lang="en-US" sz="1350">
              <a:solidFill>
                <a:schemeClr val="bg1"/>
              </a:solidFill>
              <a:latin typeface="+mn-lt"/>
            </a:endParaRPr>
          </a:p>
        </p:txBody>
      </p:sp>
      <p:sp>
        <p:nvSpPr>
          <p:cNvPr id="11" name="Text Placeholder 10">
            <a:extLst>
              <a:ext uri="{FF2B5EF4-FFF2-40B4-BE49-F238E27FC236}">
                <a16:creationId xmlns:a16="http://schemas.microsoft.com/office/drawing/2014/main" id="{709F5401-A203-9F74-D7E4-DF78A66A7BD3}"/>
              </a:ext>
            </a:extLst>
          </p:cNvPr>
          <p:cNvSpPr>
            <a:spLocks noGrp="1"/>
          </p:cNvSpPr>
          <p:nvPr>
            <p:ph type="body" sz="quarter" idx="13"/>
          </p:nvPr>
        </p:nvSpPr>
        <p:spPr>
          <a:xfrm>
            <a:off x="6400795" y="1294494"/>
            <a:ext cx="5486405" cy="4322081"/>
          </a:xfrm>
        </p:spPr>
        <p:txBody>
          <a:bodyPr/>
          <a:lstStyle>
            <a:lvl1pPr>
              <a:defRPr sz="1400">
                <a:solidFill>
                  <a:schemeClr val="bg1"/>
                </a:solidFill>
                <a:latin typeface="+mn-lt"/>
              </a:defRPr>
            </a:lvl1pPr>
            <a:lvl2pPr>
              <a:buClr>
                <a:schemeClr val="accent2"/>
              </a:buClr>
              <a:defRPr>
                <a:solidFill>
                  <a:schemeClr val="bg1"/>
                </a:solidFill>
                <a:latin typeface="+mn-lt"/>
              </a:defRPr>
            </a:lvl2pPr>
            <a:lvl3pPr>
              <a:buClr>
                <a:schemeClr val="accent2"/>
              </a:buClr>
              <a:defRPr>
                <a:solidFill>
                  <a:schemeClr val="bg1"/>
                </a:solidFill>
                <a:latin typeface="+mn-lt"/>
              </a:defRPr>
            </a:lvl3pPr>
            <a:lvl4pPr>
              <a:buClr>
                <a:schemeClr val="accent2"/>
              </a:buClr>
              <a:defRPr>
                <a:solidFill>
                  <a:schemeClr val="bg1"/>
                </a:solidFill>
                <a:latin typeface="+mn-lt"/>
              </a:defRPr>
            </a:lvl4pPr>
            <a:lvl5pPr>
              <a:buClr>
                <a:schemeClr val="accent2"/>
              </a:buClr>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Picture Placeholder 12">
            <a:extLst>
              <a:ext uri="{FF2B5EF4-FFF2-40B4-BE49-F238E27FC236}">
                <a16:creationId xmlns:a16="http://schemas.microsoft.com/office/drawing/2014/main" id="{0F4058C2-69A4-AF17-8A29-7C5474912DBA}"/>
              </a:ext>
            </a:extLst>
          </p:cNvPr>
          <p:cNvSpPr>
            <a:spLocks noGrp="1"/>
          </p:cNvSpPr>
          <p:nvPr>
            <p:ph type="pic" sz="quarter" idx="14"/>
          </p:nvPr>
        </p:nvSpPr>
        <p:spPr>
          <a:xfrm>
            <a:off x="0" y="0"/>
            <a:ext cx="6096000" cy="6858000"/>
          </a:xfrm>
        </p:spPr>
        <p:txBody>
          <a:bodyPr/>
          <a:lstStyle>
            <a:lvl1pPr>
              <a:defRPr>
                <a:latin typeface="+mn-lt"/>
              </a:defRPr>
            </a:lvl1pPr>
          </a:lstStyle>
          <a:p>
            <a:r>
              <a:rPr lang="en-US"/>
              <a:t>Click icon to add picture</a:t>
            </a:r>
          </a:p>
        </p:txBody>
      </p:sp>
      <p:sp>
        <p:nvSpPr>
          <p:cNvPr id="3" name="Text Placeholder 3">
            <a:extLst>
              <a:ext uri="{FF2B5EF4-FFF2-40B4-BE49-F238E27FC236}">
                <a16:creationId xmlns:a16="http://schemas.microsoft.com/office/drawing/2014/main" id="{D1BD2303-F43D-B409-2B25-1295FF91DE7C}"/>
              </a:ext>
            </a:extLst>
          </p:cNvPr>
          <p:cNvSpPr>
            <a:spLocks noGrp="1"/>
          </p:cNvSpPr>
          <p:nvPr>
            <p:ph type="body" sz="quarter" idx="11" hasCustomPrompt="1"/>
          </p:nvPr>
        </p:nvSpPr>
        <p:spPr>
          <a:xfrm>
            <a:off x="6400796" y="724845"/>
            <a:ext cx="5486405" cy="316592"/>
          </a:xfrm>
        </p:spPr>
        <p:txBody>
          <a:bodyPr>
            <a:normAutofit/>
          </a:bodyPr>
          <a:lstStyle>
            <a:lvl1pPr marL="0" indent="0">
              <a:lnSpc>
                <a:spcPct val="90000"/>
              </a:lnSpc>
              <a:spcBef>
                <a:spcPts val="0"/>
              </a:spcBef>
              <a:buNone/>
              <a:defRPr sz="1800">
                <a:solidFill>
                  <a:schemeClr val="bg1"/>
                </a:solidFill>
                <a:latin typeface="+mn-lt"/>
              </a:defRPr>
            </a:lvl1pPr>
          </a:lstStyle>
          <a:p>
            <a:pPr lvl="0"/>
            <a:r>
              <a:rPr lang="en-US"/>
              <a:t>Subtitle</a:t>
            </a:r>
          </a:p>
        </p:txBody>
      </p:sp>
      <p:sp>
        <p:nvSpPr>
          <p:cNvPr id="4" name="Title 1">
            <a:extLst>
              <a:ext uri="{FF2B5EF4-FFF2-40B4-BE49-F238E27FC236}">
                <a16:creationId xmlns:a16="http://schemas.microsoft.com/office/drawing/2014/main" id="{73C0A529-9652-2E2A-5A16-28AC0711E73D}"/>
              </a:ext>
            </a:extLst>
          </p:cNvPr>
          <p:cNvSpPr>
            <a:spLocks noGrp="1"/>
          </p:cNvSpPr>
          <p:nvPr>
            <p:ph type="title" hasCustomPrompt="1"/>
          </p:nvPr>
        </p:nvSpPr>
        <p:spPr>
          <a:xfrm>
            <a:off x="6400795" y="248594"/>
            <a:ext cx="5486405" cy="475306"/>
          </a:xfrm>
        </p:spPr>
        <p:txBody>
          <a:bodyPr anchor="t" anchorCtr="0"/>
          <a:lstStyle>
            <a:lvl1pPr>
              <a:defRPr>
                <a:solidFill>
                  <a:schemeClr val="bg1"/>
                </a:solidFill>
              </a:defRPr>
            </a:lvl1pPr>
          </a:lstStyle>
          <a:p>
            <a:r>
              <a:rPr lang="en-US"/>
              <a:t>Click to edit title</a:t>
            </a:r>
          </a:p>
        </p:txBody>
      </p:sp>
    </p:spTree>
    <p:extLst>
      <p:ext uri="{BB962C8B-B14F-4D97-AF65-F5344CB8AC3E}">
        <p14:creationId xmlns:p14="http://schemas.microsoft.com/office/powerpoint/2010/main" val="4019713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lor Divider - Sustainability">
    <p:bg>
      <p:bgPr>
        <a:solidFill>
          <a:srgbClr val="5D910D"/>
        </a:solidFill>
        <a:effectLst/>
      </p:bgPr>
    </p:bg>
    <p:spTree>
      <p:nvGrpSpPr>
        <p:cNvPr id="1" name=""/>
        <p:cNvGrpSpPr/>
        <p:nvPr/>
      </p:nvGrpSpPr>
      <p:grpSpPr>
        <a:xfrm>
          <a:off x="0" y="0"/>
          <a:ext cx="0" cy="0"/>
          <a:chOff x="0" y="0"/>
          <a:chExt cx="0" cy="0"/>
        </a:xfrm>
      </p:grpSpPr>
      <p:sp>
        <p:nvSpPr>
          <p:cNvPr id="104" name="Title 1"/>
          <p:cNvSpPr>
            <a:spLocks noGrp="1"/>
          </p:cNvSpPr>
          <p:nvPr>
            <p:ph type="ctrTitle" hasCustomPrompt="1"/>
          </p:nvPr>
        </p:nvSpPr>
        <p:spPr>
          <a:xfrm>
            <a:off x="304796" y="2286596"/>
            <a:ext cx="11582402" cy="2284807"/>
          </a:xfrm>
          <a:prstGeom prst="rect">
            <a:avLst/>
          </a:prstGeom>
        </p:spPr>
        <p:txBody>
          <a:bodyPr vert="horz" lIns="0" tIns="0" rIns="0" bIns="0" rtlCol="0" anchor="ctr" anchorCtr="0">
            <a:noAutofit/>
          </a:bodyPr>
          <a:lstStyle>
            <a:lvl1pPr algn="ctr">
              <a:defRPr lang="en-US" sz="7200" dirty="0">
                <a:solidFill>
                  <a:srgbClr val="0F440D"/>
                </a:solidFill>
              </a:defRPr>
            </a:lvl1pPr>
          </a:lstStyle>
          <a:p>
            <a:pPr lvl="0">
              <a:lnSpc>
                <a:spcPts val="7900"/>
              </a:lnSpc>
            </a:pPr>
            <a:r>
              <a:rPr lang="en-US"/>
              <a:t>Divider Slide</a:t>
            </a:r>
          </a:p>
        </p:txBody>
      </p:sp>
      <p:sp>
        <p:nvSpPr>
          <p:cNvPr id="2" name="TextBox 1">
            <a:extLst>
              <a:ext uri="{FF2B5EF4-FFF2-40B4-BE49-F238E27FC236}">
                <a16:creationId xmlns:a16="http://schemas.microsoft.com/office/drawing/2014/main" id="{AD3E65F5-972D-3712-BDE9-429849440845}"/>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BFDE7E"/>
                </a:solidFill>
                <a:latin typeface="Gilroy Medium" panose="00000600000000000000" pitchFamily="50" charset="0"/>
              </a:rPr>
              <a:pPr algn="r"/>
              <a:t>‹#›</a:t>
            </a:fld>
            <a:endParaRPr lang="en-US" sz="1350">
              <a:solidFill>
                <a:srgbClr val="BFDE7E"/>
              </a:solidFill>
              <a:latin typeface="Gilroy Medium" panose="00000600000000000000" pitchFamily="50" charset="0"/>
            </a:endParaRPr>
          </a:p>
        </p:txBody>
      </p:sp>
      <p:grpSp>
        <p:nvGrpSpPr>
          <p:cNvPr id="4" name="Group 3">
            <a:extLst>
              <a:ext uri="{FF2B5EF4-FFF2-40B4-BE49-F238E27FC236}">
                <a16:creationId xmlns:a16="http://schemas.microsoft.com/office/drawing/2014/main" id="{8F14B9A5-FB58-9A71-6414-BEBF4B1F0F2E}"/>
              </a:ext>
            </a:extLst>
          </p:cNvPr>
          <p:cNvGrpSpPr/>
          <p:nvPr userDrawn="1"/>
        </p:nvGrpSpPr>
        <p:grpSpPr>
          <a:xfrm>
            <a:off x="0" y="-1204486"/>
            <a:ext cx="12192000" cy="942190"/>
            <a:chOff x="22178" y="-2107474"/>
            <a:chExt cx="12173146" cy="1410050"/>
          </a:xfrm>
        </p:grpSpPr>
        <p:sp>
          <p:nvSpPr>
            <p:cNvPr id="5" name="Rectangle 4">
              <a:extLst>
                <a:ext uri="{FF2B5EF4-FFF2-40B4-BE49-F238E27FC236}">
                  <a16:creationId xmlns:a16="http://schemas.microsoft.com/office/drawing/2014/main" id="{F095ECE8-5DA8-F866-3420-5F3CE342DE8A}"/>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D0069D75-D039-B5DD-8AD3-576FE5416A95}"/>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84B98D7F-52AD-8D84-3521-2E7F86203352}"/>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6A7BD8B7-0EA8-211E-0FA4-389B9680477E}"/>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F100246A-25E4-0F73-A740-AEC49B4E3DA6}"/>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C717F129-3242-92C8-6057-D90FE763DCA2}"/>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635BE8FC-4451-27D0-D345-3D31B4565E8F}"/>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DF8A8E7A-F1F4-E928-A267-92C93713E35D}"/>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B2A9BE32-7A76-0026-F37A-EAA381109217}"/>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A28412D1-5B92-3139-AE86-D49C38CEAD86}"/>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93CA038C-A6AC-33E5-7729-8CDB678B8FB2}"/>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17DFCD51-E558-F7F4-2E02-88E9E9FD9BF1}"/>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7A992AE7-9A4C-8593-75B9-D2606DF865EB}"/>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8" name="Rectangle 17">
              <a:extLst>
                <a:ext uri="{FF2B5EF4-FFF2-40B4-BE49-F238E27FC236}">
                  <a16:creationId xmlns:a16="http://schemas.microsoft.com/office/drawing/2014/main" id="{8E9C2836-EE8B-CF72-4233-9EC9DDED8D52}"/>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9" name="Rectangle 18">
              <a:extLst>
                <a:ext uri="{FF2B5EF4-FFF2-40B4-BE49-F238E27FC236}">
                  <a16:creationId xmlns:a16="http://schemas.microsoft.com/office/drawing/2014/main" id="{1BA64C47-A537-F05D-E667-A1CF358340B8}"/>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20" name="TextBox 19">
            <a:extLst>
              <a:ext uri="{FF2B5EF4-FFF2-40B4-BE49-F238E27FC236}">
                <a16:creationId xmlns:a16="http://schemas.microsoft.com/office/drawing/2014/main" id="{B34A9B01-B860-1812-4494-7D9F3204A26A}"/>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BFDE7E"/>
                </a:solidFill>
                <a:latin typeface="+mn-lt"/>
              </a:rPr>
              <a:t>CONFIDENTIAL</a:t>
            </a:r>
          </a:p>
        </p:txBody>
      </p:sp>
    </p:spTree>
    <p:extLst>
      <p:ext uri="{BB962C8B-B14F-4D97-AF65-F5344CB8AC3E}">
        <p14:creationId xmlns:p14="http://schemas.microsoft.com/office/powerpoint/2010/main" val="25787565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ong Copy+Photo Foo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4A5106-DF07-150F-621B-60250220BF27}"/>
              </a:ext>
            </a:extLst>
          </p:cNvPr>
          <p:cNvSpPr/>
          <p:nvPr userDrawn="1"/>
        </p:nvSpPr>
        <p:spPr>
          <a:xfrm>
            <a:off x="6095999" y="0"/>
            <a:ext cx="609599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6400798" y="5768975"/>
            <a:ext cx="5486405" cy="365125"/>
          </a:xfrm>
        </p:spPr>
        <p:txBody>
          <a:bodyPr/>
          <a:lstStyle>
            <a:lvl1pPr>
              <a:defRPr>
                <a:solidFill>
                  <a:schemeClr val="bg1"/>
                </a:solidFill>
                <a:latin typeface="+mn-lt"/>
              </a:defRPr>
            </a:lvl1pPr>
          </a:lstStyle>
          <a:p>
            <a:endParaRPr lang="en-US"/>
          </a:p>
        </p:txBody>
      </p:sp>
      <p:sp>
        <p:nvSpPr>
          <p:cNvPr id="9" name="TextBox 8">
            <a:extLst>
              <a:ext uri="{FF2B5EF4-FFF2-40B4-BE49-F238E27FC236}">
                <a16:creationId xmlns:a16="http://schemas.microsoft.com/office/drawing/2014/main" id="{18071585-67BB-4871-955D-DE1B6E6A017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1"/>
                </a:solidFill>
                <a:latin typeface="+mn-lt"/>
              </a:rPr>
              <a:pPr algn="r"/>
              <a:t>‹#›</a:t>
            </a:fld>
            <a:endParaRPr lang="en-US" sz="1350">
              <a:solidFill>
                <a:schemeClr val="bg1"/>
              </a:solidFill>
              <a:latin typeface="+mn-lt"/>
            </a:endParaRPr>
          </a:p>
        </p:txBody>
      </p:sp>
      <p:sp>
        <p:nvSpPr>
          <p:cNvPr id="13" name="Picture Placeholder 12">
            <a:extLst>
              <a:ext uri="{FF2B5EF4-FFF2-40B4-BE49-F238E27FC236}">
                <a16:creationId xmlns:a16="http://schemas.microsoft.com/office/drawing/2014/main" id="{0F4058C2-69A4-AF17-8A29-7C5474912DBA}"/>
              </a:ext>
            </a:extLst>
          </p:cNvPr>
          <p:cNvSpPr>
            <a:spLocks noGrp="1"/>
          </p:cNvSpPr>
          <p:nvPr>
            <p:ph type="pic" sz="quarter" idx="14"/>
          </p:nvPr>
        </p:nvSpPr>
        <p:spPr>
          <a:xfrm>
            <a:off x="0" y="0"/>
            <a:ext cx="6096000" cy="6858000"/>
          </a:xfrm>
        </p:spPr>
        <p:txBody>
          <a:bodyPr/>
          <a:lstStyle>
            <a:lvl1pPr>
              <a:defRPr>
                <a:latin typeface="+mn-lt"/>
              </a:defRPr>
            </a:lvl1pPr>
          </a:lstStyle>
          <a:p>
            <a:r>
              <a:rPr lang="en-US"/>
              <a:t>Click icon to add picture</a:t>
            </a:r>
          </a:p>
        </p:txBody>
      </p:sp>
      <p:sp>
        <p:nvSpPr>
          <p:cNvPr id="5" name="Text Placeholder 3">
            <a:extLst>
              <a:ext uri="{FF2B5EF4-FFF2-40B4-BE49-F238E27FC236}">
                <a16:creationId xmlns:a16="http://schemas.microsoft.com/office/drawing/2014/main" id="{2D493E6C-673E-8ADB-07B5-8A9A583E280D}"/>
              </a:ext>
            </a:extLst>
          </p:cNvPr>
          <p:cNvSpPr>
            <a:spLocks noGrp="1"/>
          </p:cNvSpPr>
          <p:nvPr>
            <p:ph type="body" sz="quarter" idx="11" hasCustomPrompt="1"/>
          </p:nvPr>
        </p:nvSpPr>
        <p:spPr>
          <a:xfrm>
            <a:off x="6400796" y="724845"/>
            <a:ext cx="5486405" cy="316592"/>
          </a:xfrm>
        </p:spPr>
        <p:txBody>
          <a:bodyPr>
            <a:normAutofit/>
          </a:bodyPr>
          <a:lstStyle>
            <a:lvl1pPr marL="0" indent="0">
              <a:lnSpc>
                <a:spcPct val="90000"/>
              </a:lnSpc>
              <a:spcBef>
                <a:spcPts val="0"/>
              </a:spcBef>
              <a:buNone/>
              <a:defRPr sz="1800">
                <a:solidFill>
                  <a:schemeClr val="bg1"/>
                </a:solidFill>
                <a:latin typeface="+mn-lt"/>
              </a:defRPr>
            </a:lvl1pPr>
          </a:lstStyle>
          <a:p>
            <a:pPr lvl="0"/>
            <a:r>
              <a:rPr lang="en-US"/>
              <a:t>Subtitle</a:t>
            </a:r>
          </a:p>
        </p:txBody>
      </p:sp>
      <p:sp>
        <p:nvSpPr>
          <p:cNvPr id="6" name="Title 1">
            <a:extLst>
              <a:ext uri="{FF2B5EF4-FFF2-40B4-BE49-F238E27FC236}">
                <a16:creationId xmlns:a16="http://schemas.microsoft.com/office/drawing/2014/main" id="{820E534B-1328-9573-C510-DF01837DD552}"/>
              </a:ext>
            </a:extLst>
          </p:cNvPr>
          <p:cNvSpPr>
            <a:spLocks noGrp="1"/>
          </p:cNvSpPr>
          <p:nvPr>
            <p:ph type="title" hasCustomPrompt="1"/>
          </p:nvPr>
        </p:nvSpPr>
        <p:spPr>
          <a:xfrm>
            <a:off x="6400795" y="248594"/>
            <a:ext cx="5486405" cy="475306"/>
          </a:xfrm>
        </p:spPr>
        <p:txBody>
          <a:bodyPr anchor="t" anchorCtr="0"/>
          <a:lstStyle>
            <a:lvl1pPr>
              <a:defRPr>
                <a:solidFill>
                  <a:schemeClr val="bg1"/>
                </a:solidFill>
              </a:defRPr>
            </a:lvl1pPr>
          </a:lstStyle>
          <a:p>
            <a:r>
              <a:rPr lang="en-US"/>
              <a:t>Click to edit title</a:t>
            </a:r>
          </a:p>
        </p:txBody>
      </p:sp>
      <p:sp>
        <p:nvSpPr>
          <p:cNvPr id="3" name="Text Placeholder 10">
            <a:extLst>
              <a:ext uri="{FF2B5EF4-FFF2-40B4-BE49-F238E27FC236}">
                <a16:creationId xmlns:a16="http://schemas.microsoft.com/office/drawing/2014/main" id="{2B745233-8242-6501-BDD1-6A066F19F8EB}"/>
              </a:ext>
            </a:extLst>
          </p:cNvPr>
          <p:cNvSpPr>
            <a:spLocks noGrp="1"/>
          </p:cNvSpPr>
          <p:nvPr>
            <p:ph type="body" sz="quarter" idx="13"/>
          </p:nvPr>
        </p:nvSpPr>
        <p:spPr>
          <a:xfrm>
            <a:off x="6400795" y="1294494"/>
            <a:ext cx="5486405" cy="4322081"/>
          </a:xfrm>
        </p:spPr>
        <p:txBody>
          <a:bodyPr/>
          <a:lstStyle>
            <a:lvl1pPr>
              <a:defRPr sz="1400">
                <a:solidFill>
                  <a:schemeClr val="bg1"/>
                </a:solidFill>
                <a:latin typeface="+mn-lt"/>
              </a:defRPr>
            </a:lvl1pPr>
            <a:lvl2pPr>
              <a:buClr>
                <a:schemeClr val="accent2"/>
              </a:buClr>
              <a:defRPr>
                <a:solidFill>
                  <a:schemeClr val="bg1"/>
                </a:solidFill>
                <a:latin typeface="+mn-lt"/>
              </a:defRPr>
            </a:lvl2pPr>
            <a:lvl3pPr>
              <a:buClr>
                <a:schemeClr val="accent2"/>
              </a:buClr>
              <a:defRPr>
                <a:solidFill>
                  <a:schemeClr val="bg1"/>
                </a:solidFill>
                <a:latin typeface="+mn-lt"/>
              </a:defRPr>
            </a:lvl3pPr>
            <a:lvl4pPr>
              <a:buClr>
                <a:schemeClr val="accent2"/>
              </a:buClr>
              <a:defRPr>
                <a:solidFill>
                  <a:schemeClr val="bg1"/>
                </a:solidFill>
                <a:latin typeface="+mn-lt"/>
              </a:defRPr>
            </a:lvl4pPr>
            <a:lvl5pPr>
              <a:buClr>
                <a:schemeClr val="accent2"/>
              </a:buClr>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0742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ong Copy+Photo Sustainabilit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4A5106-DF07-150F-621B-60250220BF27}"/>
              </a:ext>
            </a:extLst>
          </p:cNvPr>
          <p:cNvSpPr/>
          <p:nvPr userDrawn="1"/>
        </p:nvSpPr>
        <p:spPr>
          <a:xfrm>
            <a:off x="6095999" y="0"/>
            <a:ext cx="6095999" cy="6858000"/>
          </a:xfrm>
          <a:prstGeom prst="rect">
            <a:avLst/>
          </a:prstGeom>
          <a:solidFill>
            <a:srgbClr val="EE6D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6400798" y="5768975"/>
            <a:ext cx="5486405" cy="365125"/>
          </a:xfrm>
        </p:spPr>
        <p:txBody>
          <a:bodyPr/>
          <a:lstStyle>
            <a:lvl1pPr>
              <a:defRPr>
                <a:solidFill>
                  <a:schemeClr val="bg1"/>
                </a:solidFill>
                <a:latin typeface="+mn-lt"/>
              </a:defRPr>
            </a:lvl1pPr>
          </a:lstStyle>
          <a:p>
            <a:endParaRPr lang="en-US"/>
          </a:p>
        </p:txBody>
      </p:sp>
      <p:sp>
        <p:nvSpPr>
          <p:cNvPr id="9" name="TextBox 8">
            <a:extLst>
              <a:ext uri="{FF2B5EF4-FFF2-40B4-BE49-F238E27FC236}">
                <a16:creationId xmlns:a16="http://schemas.microsoft.com/office/drawing/2014/main" id="{18071585-67BB-4871-955D-DE1B6E6A017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1"/>
                </a:solidFill>
                <a:latin typeface="+mn-lt"/>
              </a:rPr>
              <a:pPr algn="r"/>
              <a:t>‹#›</a:t>
            </a:fld>
            <a:endParaRPr lang="en-US" sz="1350">
              <a:solidFill>
                <a:schemeClr val="bg1"/>
              </a:solidFill>
              <a:latin typeface="+mn-lt"/>
            </a:endParaRPr>
          </a:p>
        </p:txBody>
      </p:sp>
      <p:sp>
        <p:nvSpPr>
          <p:cNvPr id="13" name="Picture Placeholder 12">
            <a:extLst>
              <a:ext uri="{FF2B5EF4-FFF2-40B4-BE49-F238E27FC236}">
                <a16:creationId xmlns:a16="http://schemas.microsoft.com/office/drawing/2014/main" id="{0F4058C2-69A4-AF17-8A29-7C5474912DBA}"/>
              </a:ext>
            </a:extLst>
          </p:cNvPr>
          <p:cNvSpPr>
            <a:spLocks noGrp="1"/>
          </p:cNvSpPr>
          <p:nvPr>
            <p:ph type="pic" sz="quarter" idx="14"/>
          </p:nvPr>
        </p:nvSpPr>
        <p:spPr>
          <a:xfrm>
            <a:off x="0" y="0"/>
            <a:ext cx="6096000" cy="6858000"/>
          </a:xfrm>
        </p:spPr>
        <p:txBody>
          <a:bodyPr/>
          <a:lstStyle>
            <a:lvl1pPr>
              <a:defRPr>
                <a:latin typeface="+mn-lt"/>
              </a:defRPr>
            </a:lvl1pPr>
          </a:lstStyle>
          <a:p>
            <a:r>
              <a:rPr lang="en-US"/>
              <a:t>Click icon to add picture</a:t>
            </a:r>
          </a:p>
        </p:txBody>
      </p:sp>
      <p:sp>
        <p:nvSpPr>
          <p:cNvPr id="5" name="Text Placeholder 3">
            <a:extLst>
              <a:ext uri="{FF2B5EF4-FFF2-40B4-BE49-F238E27FC236}">
                <a16:creationId xmlns:a16="http://schemas.microsoft.com/office/drawing/2014/main" id="{9DF40BA9-9DA8-1704-98B3-11192E639451}"/>
              </a:ext>
            </a:extLst>
          </p:cNvPr>
          <p:cNvSpPr>
            <a:spLocks noGrp="1"/>
          </p:cNvSpPr>
          <p:nvPr>
            <p:ph type="body" sz="quarter" idx="11" hasCustomPrompt="1"/>
          </p:nvPr>
        </p:nvSpPr>
        <p:spPr>
          <a:xfrm>
            <a:off x="6400796" y="724845"/>
            <a:ext cx="5486405" cy="316592"/>
          </a:xfrm>
        </p:spPr>
        <p:txBody>
          <a:bodyPr>
            <a:normAutofit/>
          </a:bodyPr>
          <a:lstStyle>
            <a:lvl1pPr marL="0" indent="0">
              <a:lnSpc>
                <a:spcPct val="90000"/>
              </a:lnSpc>
              <a:spcBef>
                <a:spcPts val="0"/>
              </a:spcBef>
              <a:buNone/>
              <a:defRPr sz="1800">
                <a:solidFill>
                  <a:schemeClr val="bg1"/>
                </a:solidFill>
                <a:latin typeface="+mn-lt"/>
              </a:defRPr>
            </a:lvl1pPr>
          </a:lstStyle>
          <a:p>
            <a:pPr lvl="0"/>
            <a:r>
              <a:rPr lang="en-US"/>
              <a:t>Subtitle</a:t>
            </a:r>
          </a:p>
        </p:txBody>
      </p:sp>
      <p:sp>
        <p:nvSpPr>
          <p:cNvPr id="6" name="Title 1">
            <a:extLst>
              <a:ext uri="{FF2B5EF4-FFF2-40B4-BE49-F238E27FC236}">
                <a16:creationId xmlns:a16="http://schemas.microsoft.com/office/drawing/2014/main" id="{F171AAEC-79CE-8340-6FC6-574C7C43AFC0}"/>
              </a:ext>
            </a:extLst>
          </p:cNvPr>
          <p:cNvSpPr>
            <a:spLocks noGrp="1"/>
          </p:cNvSpPr>
          <p:nvPr>
            <p:ph type="title" hasCustomPrompt="1"/>
          </p:nvPr>
        </p:nvSpPr>
        <p:spPr>
          <a:xfrm>
            <a:off x="6400795" y="248594"/>
            <a:ext cx="5486405" cy="475306"/>
          </a:xfrm>
        </p:spPr>
        <p:txBody>
          <a:bodyPr anchor="t" anchorCtr="0"/>
          <a:lstStyle>
            <a:lvl1pPr>
              <a:defRPr>
                <a:solidFill>
                  <a:schemeClr val="bg1"/>
                </a:solidFill>
              </a:defRPr>
            </a:lvl1pPr>
          </a:lstStyle>
          <a:p>
            <a:r>
              <a:rPr lang="en-US"/>
              <a:t>Click to edit title</a:t>
            </a:r>
          </a:p>
        </p:txBody>
      </p:sp>
      <p:sp>
        <p:nvSpPr>
          <p:cNvPr id="3" name="Text Placeholder 10">
            <a:extLst>
              <a:ext uri="{FF2B5EF4-FFF2-40B4-BE49-F238E27FC236}">
                <a16:creationId xmlns:a16="http://schemas.microsoft.com/office/drawing/2014/main" id="{A060F503-A312-5007-5FB9-D49F373B4CDE}"/>
              </a:ext>
            </a:extLst>
          </p:cNvPr>
          <p:cNvSpPr>
            <a:spLocks noGrp="1"/>
          </p:cNvSpPr>
          <p:nvPr>
            <p:ph type="body" sz="quarter" idx="13"/>
          </p:nvPr>
        </p:nvSpPr>
        <p:spPr>
          <a:xfrm>
            <a:off x="6400795" y="1294494"/>
            <a:ext cx="5486405" cy="4322081"/>
          </a:xfrm>
        </p:spPr>
        <p:txBody>
          <a:bodyPr/>
          <a:lstStyle>
            <a:lvl1pPr>
              <a:defRPr sz="1400">
                <a:solidFill>
                  <a:schemeClr val="bg1"/>
                </a:solidFill>
                <a:latin typeface="+mn-lt"/>
              </a:defRPr>
            </a:lvl1pPr>
            <a:lvl2pPr>
              <a:buClr>
                <a:schemeClr val="accent2"/>
              </a:buClr>
              <a:defRPr>
                <a:solidFill>
                  <a:schemeClr val="bg1"/>
                </a:solidFill>
                <a:latin typeface="+mn-lt"/>
              </a:defRPr>
            </a:lvl2pPr>
            <a:lvl3pPr>
              <a:buClr>
                <a:schemeClr val="accent2"/>
              </a:buClr>
              <a:defRPr>
                <a:solidFill>
                  <a:schemeClr val="bg1"/>
                </a:solidFill>
                <a:latin typeface="+mn-lt"/>
              </a:defRPr>
            </a:lvl3pPr>
            <a:lvl4pPr>
              <a:buClr>
                <a:schemeClr val="accent2"/>
              </a:buClr>
              <a:defRPr>
                <a:solidFill>
                  <a:schemeClr val="bg1"/>
                </a:solidFill>
                <a:latin typeface="+mn-lt"/>
              </a:defRPr>
            </a:lvl4pPr>
            <a:lvl5pPr>
              <a:buClr>
                <a:schemeClr val="accent2"/>
              </a:buClr>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772AA78E-5B79-F7E2-9960-5B1CF56F07B9}"/>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2B660F"/>
                </a:solidFill>
                <a:latin typeface="+mn-lt"/>
              </a:rPr>
              <a:t>CONFIDENTIAL</a:t>
            </a:r>
          </a:p>
        </p:txBody>
      </p:sp>
    </p:spTree>
    <p:extLst>
      <p:ext uri="{BB962C8B-B14F-4D97-AF65-F5344CB8AC3E}">
        <p14:creationId xmlns:p14="http://schemas.microsoft.com/office/powerpoint/2010/main" val="29860546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rom-To Cop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4A5106-DF07-150F-621B-60250220BF27}"/>
              </a:ext>
            </a:extLst>
          </p:cNvPr>
          <p:cNvSpPr/>
          <p:nvPr userDrawn="1"/>
        </p:nvSpPr>
        <p:spPr>
          <a:xfrm>
            <a:off x="0" y="0"/>
            <a:ext cx="6095999" cy="6858000"/>
          </a:xfrm>
          <a:prstGeom prst="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B660F"/>
              </a:solidFill>
              <a:latin typeface="Gilroy Medium" panose="00000600000000000000" pitchFamily="50" charset="0"/>
            </a:endParaRPr>
          </a:p>
        </p:txBody>
      </p:sp>
      <p:sp>
        <p:nvSpPr>
          <p:cNvPr id="5" name="Title 1">
            <a:extLst>
              <a:ext uri="{FF2B5EF4-FFF2-40B4-BE49-F238E27FC236}">
                <a16:creationId xmlns:a16="http://schemas.microsoft.com/office/drawing/2014/main" id="{24ABE5B3-470A-4DEB-9F72-3889582A49A4}"/>
              </a:ext>
            </a:extLst>
          </p:cNvPr>
          <p:cNvSpPr>
            <a:spLocks noGrp="1"/>
          </p:cNvSpPr>
          <p:nvPr>
            <p:ph type="title"/>
          </p:nvPr>
        </p:nvSpPr>
        <p:spPr>
          <a:xfrm>
            <a:off x="304801" y="269740"/>
            <a:ext cx="5187687" cy="400957"/>
          </a:xfrm>
        </p:spPr>
        <p:txBody>
          <a:bodyPr/>
          <a:lstStyle>
            <a:lvl1pPr>
              <a:defRPr>
                <a:solidFill>
                  <a:schemeClr val="bg1"/>
                </a:solidFill>
              </a:defRPr>
            </a:lvl1pPr>
          </a:lstStyle>
          <a:p>
            <a:r>
              <a:rPr lang="en-US"/>
              <a:t>Click to edit Master title style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304800" y="5768975"/>
            <a:ext cx="5187691" cy="365125"/>
          </a:xfrm>
        </p:spPr>
        <p:txBody>
          <a:bodyPr/>
          <a:lstStyle>
            <a:lvl1pPr>
              <a:defRPr>
                <a:solidFill>
                  <a:schemeClr val="bg1"/>
                </a:solidFill>
                <a:latin typeface="+mn-lt"/>
              </a:defRPr>
            </a:lvl1pPr>
          </a:lstStyle>
          <a:p>
            <a:endParaRPr lang="en-US"/>
          </a:p>
        </p:txBody>
      </p:sp>
      <p:sp>
        <p:nvSpPr>
          <p:cNvPr id="11" name="Text Placeholder 10">
            <a:extLst>
              <a:ext uri="{FF2B5EF4-FFF2-40B4-BE49-F238E27FC236}">
                <a16:creationId xmlns:a16="http://schemas.microsoft.com/office/drawing/2014/main" id="{709F5401-A203-9F74-D7E4-DF78A66A7BD3}"/>
              </a:ext>
            </a:extLst>
          </p:cNvPr>
          <p:cNvSpPr>
            <a:spLocks noGrp="1"/>
          </p:cNvSpPr>
          <p:nvPr>
            <p:ph type="body" sz="quarter" idx="13"/>
          </p:nvPr>
        </p:nvSpPr>
        <p:spPr>
          <a:xfrm>
            <a:off x="304797" y="1219200"/>
            <a:ext cx="5187691" cy="4397375"/>
          </a:xfrm>
        </p:spPr>
        <p:txBody>
          <a:bodyPr/>
          <a:lstStyle>
            <a:lvl1pPr>
              <a:defRPr sz="1600">
                <a:solidFill>
                  <a:schemeClr val="bg1"/>
                </a:solidFill>
                <a:latin typeface="+mn-lt"/>
              </a:defRPr>
            </a:lvl1pPr>
            <a:lvl2pPr>
              <a:buClr>
                <a:schemeClr val="accent2"/>
              </a:buClr>
              <a:defRPr sz="1400">
                <a:solidFill>
                  <a:schemeClr val="bg1"/>
                </a:solidFill>
                <a:latin typeface="+mn-lt"/>
              </a:defRPr>
            </a:lvl2pPr>
            <a:lvl3pPr>
              <a:buClr>
                <a:schemeClr val="accent2"/>
              </a:buClr>
              <a:defRPr sz="1400">
                <a:solidFill>
                  <a:schemeClr val="bg1"/>
                </a:solidFill>
                <a:latin typeface="+mn-lt"/>
              </a:defRPr>
            </a:lvl3pPr>
            <a:lvl4pPr>
              <a:buClr>
                <a:schemeClr val="accent2"/>
              </a:buClr>
              <a:defRPr sz="1200">
                <a:solidFill>
                  <a:schemeClr val="bg1"/>
                </a:solidFill>
                <a:latin typeface="+mn-lt"/>
              </a:defRPr>
            </a:lvl4pPr>
            <a:lvl5pPr>
              <a:buClr>
                <a:schemeClr val="accent2"/>
              </a:buClr>
              <a:defRPr sz="11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8A33EA97-DEBE-C07E-0A6E-2C52FBDC8BF2}"/>
              </a:ext>
            </a:extLst>
          </p:cNvPr>
          <p:cNvSpPr/>
          <p:nvPr userDrawn="1"/>
        </p:nvSpPr>
        <p:spPr>
          <a:xfrm>
            <a:off x="6095998" y="0"/>
            <a:ext cx="6095999" cy="6858000"/>
          </a:xfrm>
          <a:prstGeom prst="rect">
            <a:avLst/>
          </a:prstGeom>
          <a:solidFill>
            <a:srgbClr val="8BB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latin typeface="Gilroy Medium" panose="00000600000000000000" pitchFamily="50" charset="0"/>
            </a:endParaRPr>
          </a:p>
        </p:txBody>
      </p:sp>
      <p:sp>
        <p:nvSpPr>
          <p:cNvPr id="10" name="Footer Placeholder 1">
            <a:extLst>
              <a:ext uri="{FF2B5EF4-FFF2-40B4-BE49-F238E27FC236}">
                <a16:creationId xmlns:a16="http://schemas.microsoft.com/office/drawing/2014/main" id="{DE32CAC8-7CBB-93A4-FE78-B76DE7A0515E}"/>
              </a:ext>
            </a:extLst>
          </p:cNvPr>
          <p:cNvSpPr txBox="1">
            <a:spLocks/>
          </p:cNvSpPr>
          <p:nvPr userDrawn="1"/>
        </p:nvSpPr>
        <p:spPr>
          <a:xfrm>
            <a:off x="6400797" y="5768975"/>
            <a:ext cx="5486405" cy="365125"/>
          </a:xfrm>
          <a:prstGeom prst="rect">
            <a:avLst/>
          </a:prstGeom>
        </p:spPr>
        <p:txBody>
          <a:bodyPr vert="horz" lIns="0" tIns="0" rIns="0" bIns="0" rtlCol="0" anchor="b"/>
          <a:lstStyle>
            <a:defPPr>
              <a:defRPr lang="en-US"/>
            </a:defPPr>
            <a:lvl1pPr marL="0" algn="l" defTabSz="457200" rtl="0" eaLnBrk="1" latinLnBrk="0" hangingPunct="1">
              <a:defRPr sz="1000" kern="1200">
                <a:solidFill>
                  <a:schemeClr val="accent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solidFill>
                <a:schemeClr val="accent1"/>
              </a:solidFill>
              <a:latin typeface="+mn-lt"/>
            </a:endParaRPr>
          </a:p>
        </p:txBody>
      </p:sp>
      <p:sp>
        <p:nvSpPr>
          <p:cNvPr id="12" name="Text Placeholder 10">
            <a:extLst>
              <a:ext uri="{FF2B5EF4-FFF2-40B4-BE49-F238E27FC236}">
                <a16:creationId xmlns:a16="http://schemas.microsoft.com/office/drawing/2014/main" id="{CDDCEEA0-CC92-ADFC-3AE4-D23CA67105E6}"/>
              </a:ext>
            </a:extLst>
          </p:cNvPr>
          <p:cNvSpPr>
            <a:spLocks noGrp="1"/>
          </p:cNvSpPr>
          <p:nvPr>
            <p:ph type="body" sz="quarter" idx="14"/>
          </p:nvPr>
        </p:nvSpPr>
        <p:spPr>
          <a:xfrm>
            <a:off x="6400794" y="1219200"/>
            <a:ext cx="5187689" cy="4397375"/>
          </a:xfrm>
        </p:spPr>
        <p:txBody>
          <a:bodyPr/>
          <a:lstStyle>
            <a:lvl1pPr>
              <a:defRPr sz="1600">
                <a:solidFill>
                  <a:schemeClr val="bg1"/>
                </a:solidFill>
                <a:latin typeface="+mn-lt"/>
              </a:defRPr>
            </a:lvl1pPr>
            <a:lvl2pPr>
              <a:buClr>
                <a:schemeClr val="accent1"/>
              </a:buClr>
              <a:defRPr sz="1400">
                <a:solidFill>
                  <a:schemeClr val="bg1"/>
                </a:solidFill>
                <a:latin typeface="+mn-lt"/>
              </a:defRPr>
            </a:lvl2pPr>
            <a:lvl3pPr>
              <a:defRPr sz="1400">
                <a:solidFill>
                  <a:schemeClr val="bg1"/>
                </a:solidFill>
                <a:latin typeface="+mn-lt"/>
              </a:defRPr>
            </a:lvl3pPr>
            <a:lvl4pPr>
              <a:defRPr sz="1200">
                <a:solidFill>
                  <a:schemeClr val="bg1"/>
                </a:solidFill>
                <a:latin typeface="+mn-lt"/>
              </a:defRPr>
            </a:lvl4pPr>
            <a:lvl5pPr>
              <a:defRPr sz="11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Box 8">
            <a:extLst>
              <a:ext uri="{FF2B5EF4-FFF2-40B4-BE49-F238E27FC236}">
                <a16:creationId xmlns:a16="http://schemas.microsoft.com/office/drawing/2014/main" id="{18071585-67BB-4871-955D-DE1B6E6A017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1"/>
                </a:solidFill>
                <a:latin typeface="+mn-lt"/>
              </a:rPr>
              <a:pPr algn="r"/>
              <a:t>‹#›</a:t>
            </a:fld>
            <a:endParaRPr lang="en-US" sz="1350">
              <a:solidFill>
                <a:schemeClr val="bg1"/>
              </a:solidFill>
              <a:latin typeface="+mn-lt"/>
            </a:endParaRPr>
          </a:p>
        </p:txBody>
      </p:sp>
      <p:sp>
        <p:nvSpPr>
          <p:cNvPr id="16" name="Triangle 22">
            <a:extLst>
              <a:ext uri="{FF2B5EF4-FFF2-40B4-BE49-F238E27FC236}">
                <a16:creationId xmlns:a16="http://schemas.microsoft.com/office/drawing/2014/main" id="{F30ADE9A-4C5E-2D90-A385-B666A1B8DB8E}"/>
              </a:ext>
            </a:extLst>
          </p:cNvPr>
          <p:cNvSpPr/>
          <p:nvPr userDrawn="1"/>
        </p:nvSpPr>
        <p:spPr>
          <a:xfrm rot="5400000">
            <a:off x="5670305" y="3257223"/>
            <a:ext cx="851390" cy="376122"/>
          </a:xfrm>
          <a:prstGeom prst="triangle">
            <a:avLst>
              <a:gd name="adj" fmla="val 50766"/>
            </a:avLst>
          </a:prstGeom>
          <a:solidFill>
            <a:srgbClr val="2B660F"/>
          </a:solidFill>
          <a:ln>
            <a:no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latin typeface="+mn-lt"/>
            </a:endParaRPr>
          </a:p>
        </p:txBody>
      </p:sp>
      <p:sp>
        <p:nvSpPr>
          <p:cNvPr id="18" name="Text Placeholder 17">
            <a:extLst>
              <a:ext uri="{FF2B5EF4-FFF2-40B4-BE49-F238E27FC236}">
                <a16:creationId xmlns:a16="http://schemas.microsoft.com/office/drawing/2014/main" id="{8FF21BC3-6CCA-C456-3B0A-6B16ED2FB36B}"/>
              </a:ext>
            </a:extLst>
          </p:cNvPr>
          <p:cNvSpPr>
            <a:spLocks noGrp="1"/>
          </p:cNvSpPr>
          <p:nvPr>
            <p:ph type="body" sz="quarter" idx="15"/>
          </p:nvPr>
        </p:nvSpPr>
        <p:spPr>
          <a:xfrm>
            <a:off x="6400794" y="199945"/>
            <a:ext cx="5187690" cy="429397"/>
          </a:xfrm>
        </p:spPr>
        <p:txBody>
          <a:bodyPr/>
          <a:lstStyle>
            <a:lvl1pPr>
              <a:defRPr lang="en-US" sz="3200" b="1" kern="1200" cap="all" baseline="0" dirty="0" smtClean="0">
                <a:solidFill>
                  <a:schemeClr val="bg1"/>
                </a:solidFill>
                <a:latin typeface="+mj-lt"/>
                <a:ea typeface="+mj-ea"/>
                <a:cs typeface="+mj-cs"/>
              </a:defRPr>
            </a:lvl1pPr>
          </a:lstStyle>
          <a:p>
            <a:pPr lvl="0"/>
            <a:r>
              <a:rPr lang="en-US"/>
              <a:t>Click to edit Master text styles</a:t>
            </a:r>
          </a:p>
        </p:txBody>
      </p:sp>
      <p:sp>
        <p:nvSpPr>
          <p:cNvPr id="6" name="TextBox 5">
            <a:extLst>
              <a:ext uri="{FF2B5EF4-FFF2-40B4-BE49-F238E27FC236}">
                <a16:creationId xmlns:a16="http://schemas.microsoft.com/office/drawing/2014/main" id="{1B0261DA-335E-CD8E-DD2C-DA8B5FFADE6E}"/>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bg1"/>
                </a:solidFill>
                <a:latin typeface="+mn-lt"/>
              </a:rPr>
              <a:t>CONFIDENTIAL</a:t>
            </a:r>
          </a:p>
        </p:txBody>
      </p:sp>
    </p:spTree>
    <p:extLst>
      <p:ext uri="{BB962C8B-B14F-4D97-AF65-F5344CB8AC3E}">
        <p14:creationId xmlns:p14="http://schemas.microsoft.com/office/powerpoint/2010/main" val="39124276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 Subtitl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2B660F"/>
                </a:solidFill>
                <a:latin typeface="+mn-lt"/>
              </a:defRPr>
            </a:lvl1pPr>
          </a:lstStyle>
          <a:p>
            <a:endParaRPr lang="en-US"/>
          </a:p>
        </p:txBody>
      </p:sp>
      <p:sp>
        <p:nvSpPr>
          <p:cNvPr id="9" name="Content Placeholder 6">
            <a:extLst>
              <a:ext uri="{FF2B5EF4-FFF2-40B4-BE49-F238E27FC236}">
                <a16:creationId xmlns:a16="http://schemas.microsoft.com/office/drawing/2014/main" id="{DF1629FC-80E8-4151-B5A0-B0523AE8696B}"/>
              </a:ext>
            </a:extLst>
          </p:cNvPr>
          <p:cNvSpPr>
            <a:spLocks noGrp="1"/>
          </p:cNvSpPr>
          <p:nvPr>
            <p:ph sz="quarter" idx="12"/>
          </p:nvPr>
        </p:nvSpPr>
        <p:spPr>
          <a:xfrm>
            <a:off x="304800" y="1219200"/>
            <a:ext cx="11582400" cy="4419600"/>
          </a:xfrm>
        </p:spPr>
        <p:txBody>
          <a:bodyPr/>
          <a:lstStyle>
            <a:lvl1pPr>
              <a:defRPr>
                <a:latin typeface="+mn-lt"/>
              </a:defRPr>
            </a:lvl1pPr>
            <a:lvl2pPr>
              <a:defRPr sz="1400">
                <a:latin typeface="+mn-lt"/>
              </a:defRPr>
            </a:lvl2pPr>
            <a:lvl3pPr>
              <a:defRPr sz="1400">
                <a:latin typeface="+mn-lt"/>
              </a:defRPr>
            </a:lvl3pPr>
            <a:lvl4pPr>
              <a:defRPr sz="1400">
                <a:latin typeface="+mn-lt"/>
              </a:defRPr>
            </a:lvl4pPr>
            <a:lvl5pPr>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3">
            <a:extLst>
              <a:ext uri="{FF2B5EF4-FFF2-40B4-BE49-F238E27FC236}">
                <a16:creationId xmlns:a16="http://schemas.microsoft.com/office/drawing/2014/main" id="{EF52B395-E324-C350-A724-74D5490A0218}"/>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4" name="Title 1">
            <a:extLst>
              <a:ext uri="{FF2B5EF4-FFF2-40B4-BE49-F238E27FC236}">
                <a16:creationId xmlns:a16="http://schemas.microsoft.com/office/drawing/2014/main" id="{5BC1DA6A-7A47-6758-B9D8-7091445602EE}"/>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Tree>
    <p:extLst>
      <p:ext uri="{BB962C8B-B14F-4D97-AF65-F5344CB8AC3E}">
        <p14:creationId xmlns:p14="http://schemas.microsoft.com/office/powerpoint/2010/main" val="31464647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genda Numbere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latin typeface="+mn-lt"/>
              </a:defRPr>
            </a:lvl1pPr>
          </a:lstStyle>
          <a:p>
            <a:endParaRPr lang="en-US"/>
          </a:p>
        </p:txBody>
      </p:sp>
      <p:sp>
        <p:nvSpPr>
          <p:cNvPr id="9" name="Content Placeholder 6">
            <a:extLst>
              <a:ext uri="{FF2B5EF4-FFF2-40B4-BE49-F238E27FC236}">
                <a16:creationId xmlns:a16="http://schemas.microsoft.com/office/drawing/2014/main" id="{DF1629FC-80E8-4151-B5A0-B0523AE8696B}"/>
              </a:ext>
            </a:extLst>
          </p:cNvPr>
          <p:cNvSpPr>
            <a:spLocks noGrp="1"/>
          </p:cNvSpPr>
          <p:nvPr>
            <p:ph sz="quarter" idx="12" hasCustomPrompt="1"/>
          </p:nvPr>
        </p:nvSpPr>
        <p:spPr>
          <a:xfrm>
            <a:off x="3162296" y="1219200"/>
            <a:ext cx="8724904" cy="4419600"/>
          </a:xfrm>
        </p:spPr>
        <p:txBody>
          <a:bodyPr/>
          <a:lstStyle>
            <a:lvl1pPr marL="182880" indent="-365760">
              <a:buFont typeface="+mj-lt"/>
              <a:buAutoNum type="arabicPeriod"/>
              <a:defRPr sz="2800" b="1">
                <a:solidFill>
                  <a:srgbClr val="2B660F"/>
                </a:solidFill>
                <a:latin typeface="+mn-lt"/>
              </a:defRPr>
            </a:lvl1pPr>
            <a:lvl2pPr>
              <a:defRPr sz="2400">
                <a:solidFill>
                  <a:schemeClr val="accent1"/>
                </a:solidFill>
              </a:defRPr>
            </a:lvl2pPr>
            <a:lvl3pPr>
              <a:defRPr sz="2000">
                <a:solidFill>
                  <a:schemeClr val="accent1"/>
                </a:solidFill>
              </a:defRPr>
            </a:lvl3pPr>
            <a:lvl4pPr>
              <a:defRPr sz="1800">
                <a:solidFill>
                  <a:schemeClr val="accent1"/>
                </a:solidFill>
              </a:defRPr>
            </a:lvl4pPr>
            <a:lvl5pPr>
              <a:defRPr sz="1600">
                <a:solidFill>
                  <a:schemeClr val="accent1"/>
                </a:solidFill>
              </a:defRPr>
            </a:lvl5pPr>
          </a:lstStyle>
          <a:p>
            <a:pPr lvl="0"/>
            <a:r>
              <a:rPr lang="en-US"/>
              <a:t>Edit Master text styles</a:t>
            </a:r>
          </a:p>
        </p:txBody>
      </p:sp>
      <p:sp>
        <p:nvSpPr>
          <p:cNvPr id="2" name="Text Placeholder 3">
            <a:extLst>
              <a:ext uri="{FF2B5EF4-FFF2-40B4-BE49-F238E27FC236}">
                <a16:creationId xmlns:a16="http://schemas.microsoft.com/office/drawing/2014/main" id="{41F792B6-783B-824E-0F33-27BAD31A4C3B}"/>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4" name="Title 1">
            <a:extLst>
              <a:ext uri="{FF2B5EF4-FFF2-40B4-BE49-F238E27FC236}">
                <a16:creationId xmlns:a16="http://schemas.microsoft.com/office/drawing/2014/main" id="{35E03D8E-722C-7E9B-4CF6-3BB3E20CF748}"/>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Tree>
    <p:extLst>
      <p:ext uri="{BB962C8B-B14F-4D97-AF65-F5344CB8AC3E}">
        <p14:creationId xmlns:p14="http://schemas.microsoft.com/office/powerpoint/2010/main" val="14805983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Next Steps">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82DBE87-4405-F3CD-9E1A-0AB2F0FA1AB7}"/>
              </a:ext>
            </a:extLst>
          </p:cNvPr>
          <p:cNvSpPr>
            <a:spLocks noGrp="1"/>
          </p:cNvSpPr>
          <p:nvPr>
            <p:ph type="body" sz="quarter" idx="14" hasCustomPrompt="1"/>
          </p:nvPr>
        </p:nvSpPr>
        <p:spPr>
          <a:xfrm>
            <a:off x="3341688" y="1219200"/>
            <a:ext cx="1009650" cy="1177925"/>
          </a:xfrm>
        </p:spPr>
        <p:txBody>
          <a:bodyPr anchor="ctr" anchorCtr="0"/>
          <a:lstStyle>
            <a:lvl1pPr>
              <a:defRPr sz="8800" b="1">
                <a:solidFill>
                  <a:schemeClr val="accent1"/>
                </a:solidFill>
              </a:defRPr>
            </a:lvl1pPr>
            <a:lvl2pPr marL="0" indent="0" algn="r">
              <a:buNone/>
              <a:defRPr sz="8800" b="0">
                <a:solidFill>
                  <a:srgbClr val="8DBE28"/>
                </a:solidFill>
                <a:latin typeface="+mn-lt"/>
              </a:defRPr>
            </a:lvl2pPr>
          </a:lstStyle>
          <a:p>
            <a:pPr lvl="1"/>
            <a:r>
              <a:rPr lang="en-US"/>
              <a:t>#</a:t>
            </a:r>
          </a:p>
        </p:txBody>
      </p:sp>
      <p:sp>
        <p:nvSpPr>
          <p:cNvPr id="5" name="Text Placeholder 3">
            <a:extLst>
              <a:ext uri="{FF2B5EF4-FFF2-40B4-BE49-F238E27FC236}">
                <a16:creationId xmlns:a16="http://schemas.microsoft.com/office/drawing/2014/main" id="{6C280F5E-74CC-98D2-7A49-093D2CF6B236}"/>
              </a:ext>
            </a:extLst>
          </p:cNvPr>
          <p:cNvSpPr>
            <a:spLocks noGrp="1"/>
          </p:cNvSpPr>
          <p:nvPr>
            <p:ph type="body" sz="quarter" idx="15" hasCustomPrompt="1"/>
          </p:nvPr>
        </p:nvSpPr>
        <p:spPr>
          <a:xfrm>
            <a:off x="3341688" y="2574888"/>
            <a:ext cx="1009650" cy="1177925"/>
          </a:xfrm>
        </p:spPr>
        <p:txBody>
          <a:bodyPr anchor="ctr" anchorCtr="0"/>
          <a:lstStyle>
            <a:lvl1pPr>
              <a:defRPr sz="8800" b="1">
                <a:solidFill>
                  <a:schemeClr val="accent1"/>
                </a:solidFill>
              </a:defRPr>
            </a:lvl1pPr>
            <a:lvl2pPr marL="0" indent="0" algn="r">
              <a:buNone/>
              <a:defRPr sz="8800" b="0">
                <a:solidFill>
                  <a:srgbClr val="8DBE28"/>
                </a:solidFill>
                <a:latin typeface="+mn-lt"/>
              </a:defRPr>
            </a:lvl2pPr>
          </a:lstStyle>
          <a:p>
            <a:pPr lvl="1"/>
            <a:r>
              <a:rPr lang="en-US"/>
              <a:t>#</a:t>
            </a:r>
          </a:p>
        </p:txBody>
      </p:sp>
      <p:sp>
        <p:nvSpPr>
          <p:cNvPr id="7" name="Text Placeholder 3">
            <a:extLst>
              <a:ext uri="{FF2B5EF4-FFF2-40B4-BE49-F238E27FC236}">
                <a16:creationId xmlns:a16="http://schemas.microsoft.com/office/drawing/2014/main" id="{F75DAA2E-1A7B-0209-4979-AE7C94A0367D}"/>
              </a:ext>
            </a:extLst>
          </p:cNvPr>
          <p:cNvSpPr>
            <a:spLocks noGrp="1"/>
          </p:cNvSpPr>
          <p:nvPr>
            <p:ph type="body" sz="quarter" idx="16" hasCustomPrompt="1"/>
          </p:nvPr>
        </p:nvSpPr>
        <p:spPr>
          <a:xfrm>
            <a:off x="3341688" y="3930576"/>
            <a:ext cx="1009650" cy="1177925"/>
          </a:xfrm>
        </p:spPr>
        <p:txBody>
          <a:bodyPr anchor="ctr" anchorCtr="0"/>
          <a:lstStyle>
            <a:lvl1pPr>
              <a:defRPr sz="8800" b="1">
                <a:solidFill>
                  <a:schemeClr val="accent1"/>
                </a:solidFill>
              </a:defRPr>
            </a:lvl1pPr>
            <a:lvl2pPr marL="0" indent="0" algn="r">
              <a:buNone/>
              <a:defRPr sz="8800" b="0">
                <a:solidFill>
                  <a:srgbClr val="8DBE28"/>
                </a:solidFill>
                <a:latin typeface="+mn-lt"/>
              </a:defRPr>
            </a:lvl2pPr>
          </a:lstStyle>
          <a:p>
            <a:pPr lvl="1"/>
            <a:r>
              <a:rPr lang="en-US"/>
              <a:t>#</a:t>
            </a:r>
          </a:p>
        </p:txBody>
      </p:sp>
      <p:sp>
        <p:nvSpPr>
          <p:cNvPr id="11" name="Text Placeholder 10">
            <a:extLst>
              <a:ext uri="{FF2B5EF4-FFF2-40B4-BE49-F238E27FC236}">
                <a16:creationId xmlns:a16="http://schemas.microsoft.com/office/drawing/2014/main" id="{B5D78311-4CC6-636F-837D-EEA883F21DDF}"/>
              </a:ext>
            </a:extLst>
          </p:cNvPr>
          <p:cNvSpPr>
            <a:spLocks noGrp="1"/>
          </p:cNvSpPr>
          <p:nvPr>
            <p:ph type="body" sz="quarter" idx="17"/>
          </p:nvPr>
        </p:nvSpPr>
        <p:spPr>
          <a:xfrm>
            <a:off x="4351338" y="1219200"/>
            <a:ext cx="7535862" cy="1177925"/>
          </a:xfrm>
        </p:spPr>
        <p:txBody>
          <a:bodyPr anchor="ctr" anchorCtr="0"/>
          <a:lstStyle>
            <a:lvl1pPr>
              <a:defRPr sz="1400">
                <a:solidFill>
                  <a:srgbClr val="2B660F"/>
                </a:solidFill>
                <a:latin typeface="+mn-lt"/>
              </a:defRPr>
            </a:lvl1pPr>
            <a:lvl2pPr marL="0" indent="0">
              <a:buNone/>
              <a:defRPr/>
            </a:lvl2pPr>
          </a:lstStyle>
          <a:p>
            <a:pPr lvl="0"/>
            <a:r>
              <a:rPr lang="en-US"/>
              <a:t>Click to edit Master text styles</a:t>
            </a:r>
          </a:p>
        </p:txBody>
      </p:sp>
      <p:sp>
        <p:nvSpPr>
          <p:cNvPr id="12" name="Text Placeholder 10">
            <a:extLst>
              <a:ext uri="{FF2B5EF4-FFF2-40B4-BE49-F238E27FC236}">
                <a16:creationId xmlns:a16="http://schemas.microsoft.com/office/drawing/2014/main" id="{DB441E31-BF1D-AA0C-C5FB-DF20E29DB538}"/>
              </a:ext>
            </a:extLst>
          </p:cNvPr>
          <p:cNvSpPr>
            <a:spLocks noGrp="1"/>
          </p:cNvSpPr>
          <p:nvPr>
            <p:ph type="body" sz="quarter" idx="18"/>
          </p:nvPr>
        </p:nvSpPr>
        <p:spPr>
          <a:xfrm>
            <a:off x="4351338" y="2574888"/>
            <a:ext cx="7535862" cy="1177925"/>
          </a:xfrm>
        </p:spPr>
        <p:txBody>
          <a:bodyPr anchor="ctr" anchorCtr="0"/>
          <a:lstStyle>
            <a:lvl1pPr>
              <a:defRPr sz="1400">
                <a:solidFill>
                  <a:srgbClr val="2B660F"/>
                </a:solidFill>
                <a:latin typeface="+mn-lt"/>
              </a:defRPr>
            </a:lvl1pPr>
            <a:lvl2pPr marL="0" indent="0">
              <a:buNone/>
              <a:defRPr/>
            </a:lvl2pPr>
          </a:lstStyle>
          <a:p>
            <a:pPr lvl="0"/>
            <a:r>
              <a:rPr lang="en-US"/>
              <a:t>Click to edit Master text styles</a:t>
            </a:r>
          </a:p>
        </p:txBody>
      </p:sp>
      <p:sp>
        <p:nvSpPr>
          <p:cNvPr id="13" name="Text Placeholder 10">
            <a:extLst>
              <a:ext uri="{FF2B5EF4-FFF2-40B4-BE49-F238E27FC236}">
                <a16:creationId xmlns:a16="http://schemas.microsoft.com/office/drawing/2014/main" id="{1F78DB37-E4D6-9295-325E-6FFD2BE7F713}"/>
              </a:ext>
            </a:extLst>
          </p:cNvPr>
          <p:cNvSpPr>
            <a:spLocks noGrp="1"/>
          </p:cNvSpPr>
          <p:nvPr>
            <p:ph type="body" sz="quarter" idx="19"/>
          </p:nvPr>
        </p:nvSpPr>
        <p:spPr>
          <a:xfrm>
            <a:off x="4351338" y="3930576"/>
            <a:ext cx="7535862" cy="1177925"/>
          </a:xfrm>
        </p:spPr>
        <p:txBody>
          <a:bodyPr anchor="ctr" anchorCtr="0"/>
          <a:lstStyle>
            <a:lvl1pPr>
              <a:defRPr sz="1400">
                <a:solidFill>
                  <a:srgbClr val="2B660F"/>
                </a:solidFill>
                <a:latin typeface="+mn-lt"/>
              </a:defRPr>
            </a:lvl1pPr>
            <a:lvl2pPr marL="0" indent="0">
              <a:buNone/>
              <a:defRPr/>
            </a:lvl2pPr>
          </a:lstStyle>
          <a:p>
            <a:pPr lvl="0"/>
            <a:r>
              <a:rPr lang="en-US"/>
              <a:t>Click to edit Master text styles</a:t>
            </a:r>
          </a:p>
        </p:txBody>
      </p:sp>
      <p:sp>
        <p:nvSpPr>
          <p:cNvPr id="2" name="Text Placeholder 3">
            <a:extLst>
              <a:ext uri="{FF2B5EF4-FFF2-40B4-BE49-F238E27FC236}">
                <a16:creationId xmlns:a16="http://schemas.microsoft.com/office/drawing/2014/main" id="{95447B70-0D32-5005-C25E-A71D7563DC8B}"/>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9" name="Title 1">
            <a:extLst>
              <a:ext uri="{FF2B5EF4-FFF2-40B4-BE49-F238E27FC236}">
                <a16:creationId xmlns:a16="http://schemas.microsoft.com/office/drawing/2014/main" id="{88E49524-CA80-7F34-D4E5-CC7E4BC57D97}"/>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Tree>
    <p:extLst>
      <p:ext uri="{BB962C8B-B14F-4D97-AF65-F5344CB8AC3E}">
        <p14:creationId xmlns:p14="http://schemas.microsoft.com/office/powerpoint/2010/main" val="16402163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eft Content + Subtitl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2B660F"/>
                </a:solidFill>
                <a:latin typeface="+mn-lt"/>
              </a:defRPr>
            </a:lvl1pPr>
          </a:lstStyle>
          <a:p>
            <a:endParaRPr lang="en-US"/>
          </a:p>
        </p:txBody>
      </p:sp>
      <p:sp>
        <p:nvSpPr>
          <p:cNvPr id="9" name="Content Placeholder 6">
            <a:extLst>
              <a:ext uri="{FF2B5EF4-FFF2-40B4-BE49-F238E27FC236}">
                <a16:creationId xmlns:a16="http://schemas.microsoft.com/office/drawing/2014/main" id="{DF1629FC-80E8-4151-B5A0-B0523AE8696B}"/>
              </a:ext>
            </a:extLst>
          </p:cNvPr>
          <p:cNvSpPr>
            <a:spLocks noGrp="1"/>
          </p:cNvSpPr>
          <p:nvPr>
            <p:ph sz="quarter" idx="12"/>
          </p:nvPr>
        </p:nvSpPr>
        <p:spPr>
          <a:xfrm>
            <a:off x="304800" y="1219200"/>
            <a:ext cx="5638800" cy="4419600"/>
          </a:xfrm>
        </p:spPr>
        <p:txBody>
          <a:bodyPr/>
          <a:lstStyle>
            <a:lvl1pPr>
              <a:defRPr sz="140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3">
            <a:extLst>
              <a:ext uri="{FF2B5EF4-FFF2-40B4-BE49-F238E27FC236}">
                <a16:creationId xmlns:a16="http://schemas.microsoft.com/office/drawing/2014/main" id="{874AD4FF-798E-DDD9-414C-962521CD9AD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4" name="Title 1">
            <a:extLst>
              <a:ext uri="{FF2B5EF4-FFF2-40B4-BE49-F238E27FC236}">
                <a16:creationId xmlns:a16="http://schemas.microsoft.com/office/drawing/2014/main" id="{69028C9D-C44D-C775-287E-01E9AE906B4A}"/>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Tree>
    <p:extLst>
      <p:ext uri="{BB962C8B-B14F-4D97-AF65-F5344CB8AC3E}">
        <p14:creationId xmlns:p14="http://schemas.microsoft.com/office/powerpoint/2010/main" val="33578452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py+Char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2B660F"/>
                </a:solidFill>
                <a:latin typeface="+mn-lt"/>
              </a:defRPr>
            </a:lvl1pPr>
          </a:lstStyle>
          <a:p>
            <a:endParaRPr lang="en-US"/>
          </a:p>
        </p:txBody>
      </p:sp>
      <p:sp>
        <p:nvSpPr>
          <p:cNvPr id="9" name="Content Placeholder 6">
            <a:extLst>
              <a:ext uri="{FF2B5EF4-FFF2-40B4-BE49-F238E27FC236}">
                <a16:creationId xmlns:a16="http://schemas.microsoft.com/office/drawing/2014/main" id="{DF1629FC-80E8-4151-B5A0-B0523AE8696B}"/>
              </a:ext>
            </a:extLst>
          </p:cNvPr>
          <p:cNvSpPr>
            <a:spLocks noGrp="1"/>
          </p:cNvSpPr>
          <p:nvPr>
            <p:ph sz="quarter" idx="12"/>
          </p:nvPr>
        </p:nvSpPr>
        <p:spPr>
          <a:xfrm>
            <a:off x="304800" y="1219200"/>
            <a:ext cx="5638800" cy="4419600"/>
          </a:xfrm>
        </p:spPr>
        <p:txBody>
          <a:bodyPr/>
          <a:lstStyle>
            <a:lvl1pPr>
              <a:defRPr sz="140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a:extLst>
              <a:ext uri="{FF2B5EF4-FFF2-40B4-BE49-F238E27FC236}">
                <a16:creationId xmlns:a16="http://schemas.microsoft.com/office/drawing/2014/main" id="{287C7B61-2D48-1F7F-A279-39498D230C1E}"/>
              </a:ext>
            </a:extLst>
          </p:cNvPr>
          <p:cNvSpPr>
            <a:spLocks noGrp="1"/>
          </p:cNvSpPr>
          <p:nvPr>
            <p:ph type="chart" sz="quarter" idx="14"/>
          </p:nvPr>
        </p:nvSpPr>
        <p:spPr>
          <a:xfrm>
            <a:off x="6248399" y="248594"/>
            <a:ext cx="5638802" cy="5390206"/>
          </a:xfrm>
        </p:spPr>
        <p:txBody>
          <a:bodyPr/>
          <a:lstStyle>
            <a:lvl1pPr>
              <a:defRPr>
                <a:latin typeface="+mn-lt"/>
              </a:defRPr>
            </a:lvl1pPr>
          </a:lstStyle>
          <a:p>
            <a:r>
              <a:rPr lang="en-US"/>
              <a:t>Click icon to add chart</a:t>
            </a:r>
          </a:p>
        </p:txBody>
      </p:sp>
      <p:sp>
        <p:nvSpPr>
          <p:cNvPr id="2" name="Text Placeholder 3">
            <a:extLst>
              <a:ext uri="{FF2B5EF4-FFF2-40B4-BE49-F238E27FC236}">
                <a16:creationId xmlns:a16="http://schemas.microsoft.com/office/drawing/2014/main" id="{947B98CD-AC1E-E6C0-C7B4-1B8FD18FCA7D}"/>
              </a:ext>
            </a:extLst>
          </p:cNvPr>
          <p:cNvSpPr>
            <a:spLocks noGrp="1"/>
          </p:cNvSpPr>
          <p:nvPr>
            <p:ph type="body" sz="quarter" idx="11" hasCustomPrompt="1"/>
          </p:nvPr>
        </p:nvSpPr>
        <p:spPr>
          <a:xfrm>
            <a:off x="304801" y="724845"/>
            <a:ext cx="5638800"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5" name="Title 1">
            <a:extLst>
              <a:ext uri="{FF2B5EF4-FFF2-40B4-BE49-F238E27FC236}">
                <a16:creationId xmlns:a16="http://schemas.microsoft.com/office/drawing/2014/main" id="{277D8C6F-44C5-DAF3-23C9-0323B4C1BF74}"/>
              </a:ext>
            </a:extLst>
          </p:cNvPr>
          <p:cNvSpPr>
            <a:spLocks noGrp="1"/>
          </p:cNvSpPr>
          <p:nvPr>
            <p:ph type="title" hasCustomPrompt="1"/>
          </p:nvPr>
        </p:nvSpPr>
        <p:spPr>
          <a:xfrm>
            <a:off x="304800" y="248594"/>
            <a:ext cx="5638800" cy="475306"/>
          </a:xfrm>
        </p:spPr>
        <p:txBody>
          <a:bodyPr anchor="t" anchorCtr="0"/>
          <a:lstStyle/>
          <a:p>
            <a:r>
              <a:rPr lang="en-US"/>
              <a:t>Click to title</a:t>
            </a:r>
          </a:p>
        </p:txBody>
      </p:sp>
    </p:spTree>
    <p:extLst>
      <p:ext uri="{BB962C8B-B14F-4D97-AF65-F5344CB8AC3E}">
        <p14:creationId xmlns:p14="http://schemas.microsoft.com/office/powerpoint/2010/main" val="36728722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 Chart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latin typeface="+mn-lt"/>
              </a:defRPr>
            </a:lvl1pPr>
          </a:lstStyle>
          <a:p>
            <a:endParaRPr lang="en-US"/>
          </a:p>
        </p:txBody>
      </p:sp>
      <p:sp>
        <p:nvSpPr>
          <p:cNvPr id="4" name="Chart Placeholder 3">
            <a:extLst>
              <a:ext uri="{FF2B5EF4-FFF2-40B4-BE49-F238E27FC236}">
                <a16:creationId xmlns:a16="http://schemas.microsoft.com/office/drawing/2014/main" id="{287C7B61-2D48-1F7F-A279-39498D230C1E}"/>
              </a:ext>
            </a:extLst>
          </p:cNvPr>
          <p:cNvSpPr>
            <a:spLocks noGrp="1"/>
          </p:cNvSpPr>
          <p:nvPr>
            <p:ph type="chart" sz="quarter" idx="14"/>
          </p:nvPr>
        </p:nvSpPr>
        <p:spPr>
          <a:xfrm>
            <a:off x="6397751" y="1219200"/>
            <a:ext cx="5489449" cy="4419600"/>
          </a:xfrm>
        </p:spPr>
        <p:txBody>
          <a:bodyPr/>
          <a:lstStyle>
            <a:lvl1pPr>
              <a:defRPr>
                <a:latin typeface="+mn-lt"/>
              </a:defRPr>
            </a:lvl1pPr>
          </a:lstStyle>
          <a:p>
            <a:r>
              <a:rPr lang="en-US"/>
              <a:t>Click icon to add chart</a:t>
            </a:r>
          </a:p>
        </p:txBody>
      </p:sp>
      <p:sp>
        <p:nvSpPr>
          <p:cNvPr id="2" name="Chart Placeholder 3">
            <a:extLst>
              <a:ext uri="{FF2B5EF4-FFF2-40B4-BE49-F238E27FC236}">
                <a16:creationId xmlns:a16="http://schemas.microsoft.com/office/drawing/2014/main" id="{00B4BC49-B99B-1177-E500-12757729D6FD}"/>
              </a:ext>
            </a:extLst>
          </p:cNvPr>
          <p:cNvSpPr>
            <a:spLocks noGrp="1"/>
          </p:cNvSpPr>
          <p:nvPr>
            <p:ph type="chart" sz="quarter" idx="15"/>
          </p:nvPr>
        </p:nvSpPr>
        <p:spPr>
          <a:xfrm>
            <a:off x="304800" y="1219200"/>
            <a:ext cx="5489448" cy="4419600"/>
          </a:xfrm>
        </p:spPr>
        <p:txBody>
          <a:bodyPr/>
          <a:lstStyle>
            <a:lvl1pPr>
              <a:defRPr>
                <a:latin typeface="+mn-lt"/>
              </a:defRPr>
            </a:lvl1pPr>
          </a:lstStyle>
          <a:p>
            <a:r>
              <a:rPr lang="en-US"/>
              <a:t>Click icon to add chart</a:t>
            </a:r>
          </a:p>
        </p:txBody>
      </p:sp>
      <p:cxnSp>
        <p:nvCxnSpPr>
          <p:cNvPr id="10" name="Straight Connector 9">
            <a:extLst>
              <a:ext uri="{FF2B5EF4-FFF2-40B4-BE49-F238E27FC236}">
                <a16:creationId xmlns:a16="http://schemas.microsoft.com/office/drawing/2014/main" id="{CD5204B2-C25E-54D8-44CC-ABA38DAF6914}"/>
              </a:ext>
            </a:extLst>
          </p:cNvPr>
          <p:cNvCxnSpPr/>
          <p:nvPr userDrawn="1"/>
        </p:nvCxnSpPr>
        <p:spPr>
          <a:xfrm>
            <a:off x="6096000" y="1219200"/>
            <a:ext cx="0" cy="4419600"/>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 Placeholder 3">
            <a:extLst>
              <a:ext uri="{FF2B5EF4-FFF2-40B4-BE49-F238E27FC236}">
                <a16:creationId xmlns:a16="http://schemas.microsoft.com/office/drawing/2014/main" id="{D3BB8363-5EEA-956C-441D-06AAB0B850F7}"/>
              </a:ext>
            </a:extLst>
          </p:cNvPr>
          <p:cNvSpPr>
            <a:spLocks noGrp="1"/>
          </p:cNvSpPr>
          <p:nvPr>
            <p:ph type="body" sz="quarter" idx="11" hasCustomPrompt="1"/>
          </p:nvPr>
        </p:nvSpPr>
        <p:spPr>
          <a:xfrm>
            <a:off x="304801" y="724845"/>
            <a:ext cx="11582400"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7" name="Title 1">
            <a:extLst>
              <a:ext uri="{FF2B5EF4-FFF2-40B4-BE49-F238E27FC236}">
                <a16:creationId xmlns:a16="http://schemas.microsoft.com/office/drawing/2014/main" id="{BC373C31-DBB3-2208-A521-999FF953D08C}"/>
              </a:ext>
            </a:extLst>
          </p:cNvPr>
          <p:cNvSpPr>
            <a:spLocks noGrp="1"/>
          </p:cNvSpPr>
          <p:nvPr>
            <p:ph type="title"/>
          </p:nvPr>
        </p:nvSpPr>
        <p:spPr>
          <a:xfrm>
            <a:off x="304800" y="248594"/>
            <a:ext cx="11582400" cy="475306"/>
          </a:xfrm>
        </p:spPr>
        <p:txBody>
          <a:bodyPr anchor="t" anchorCtr="0"/>
          <a:lstStyle/>
          <a:p>
            <a:r>
              <a:rPr lang="en-US"/>
              <a:t>Click to edit Master title style</a:t>
            </a:r>
          </a:p>
        </p:txBody>
      </p:sp>
    </p:spTree>
    <p:extLst>
      <p:ext uri="{BB962C8B-B14F-4D97-AF65-F5344CB8AC3E}">
        <p14:creationId xmlns:p14="http://schemas.microsoft.com/office/powerpoint/2010/main" val="19248811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3_Blank">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C7B55C6-9358-8E58-00C2-C14F1377BF17}"/>
              </a:ext>
            </a:extLst>
          </p:cNvPr>
          <p:cNvGrpSpPr/>
          <p:nvPr userDrawn="1"/>
        </p:nvGrpSpPr>
        <p:grpSpPr>
          <a:xfrm>
            <a:off x="0" y="-1204486"/>
            <a:ext cx="12192000" cy="942190"/>
            <a:chOff x="22178" y="-2107474"/>
            <a:chExt cx="12173146" cy="1410050"/>
          </a:xfrm>
        </p:grpSpPr>
        <p:sp>
          <p:nvSpPr>
            <p:cNvPr id="3" name="Rectangle 2">
              <a:extLst>
                <a:ext uri="{FF2B5EF4-FFF2-40B4-BE49-F238E27FC236}">
                  <a16:creationId xmlns:a16="http://schemas.microsoft.com/office/drawing/2014/main" id="{485E9FA6-3D84-E27D-B517-6D4AD0DE8C0E}"/>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4" name="Rectangle 3">
              <a:extLst>
                <a:ext uri="{FF2B5EF4-FFF2-40B4-BE49-F238E27FC236}">
                  <a16:creationId xmlns:a16="http://schemas.microsoft.com/office/drawing/2014/main" id="{E436AEB2-62DD-C07E-A65C-BB2CE83BD951}"/>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5" name="Rectangle 4">
              <a:extLst>
                <a:ext uri="{FF2B5EF4-FFF2-40B4-BE49-F238E27FC236}">
                  <a16:creationId xmlns:a16="http://schemas.microsoft.com/office/drawing/2014/main" id="{6519411C-315A-BF8D-CC69-BD24F430DD3A}"/>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C8DE2C42-BF16-EA8A-B384-FC2497D8D709}"/>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6EC0075A-DC41-F1A3-6CDD-124E30F125F2}"/>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D79196B2-5DF5-54FE-0F8A-BAC8DC13E744}"/>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38F349C0-B2C2-D622-6691-2A7181002A93}"/>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EA52959D-6B0B-C865-9005-E3F7527DC743}"/>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41F3BCC0-80AF-FCEE-70D4-7A206B5B85BB}"/>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E2B5DB35-F8CF-AAC9-1257-2A1DD4A53748}"/>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E127FDED-A225-51DB-E21D-839D75314167}"/>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F53F1863-9E79-1D89-857D-648067DA97FD}"/>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4D1AD903-2702-1C89-2F48-14BF92F343AB}"/>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2FAF5738-C2D7-D247-30E0-38A0AEEDF1F8}"/>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051E090A-7E19-9566-EE3E-9452179E547A}"/>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36" name="TextBox 35">
            <a:extLst>
              <a:ext uri="{FF2B5EF4-FFF2-40B4-BE49-F238E27FC236}">
                <a16:creationId xmlns:a16="http://schemas.microsoft.com/office/drawing/2014/main" id="{EAFA24E3-CC81-87D8-7928-6999AC781044}"/>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5D910D"/>
                </a:solidFill>
                <a:latin typeface="+mn-lt"/>
              </a:rPr>
              <a:pPr algn="r"/>
              <a:t>‹#›</a:t>
            </a:fld>
            <a:endParaRPr lang="en-US" sz="1350">
              <a:solidFill>
                <a:srgbClr val="5D910D"/>
              </a:solidFill>
              <a:latin typeface="+mn-lt"/>
            </a:endParaRPr>
          </a:p>
        </p:txBody>
      </p:sp>
      <p:sp>
        <p:nvSpPr>
          <p:cNvPr id="24" name="Picture Placeholder 50">
            <a:extLst>
              <a:ext uri="{FF2B5EF4-FFF2-40B4-BE49-F238E27FC236}">
                <a16:creationId xmlns:a16="http://schemas.microsoft.com/office/drawing/2014/main" id="{E1158365-DD41-790A-BEFB-4191AF8CA27A}"/>
              </a:ext>
            </a:extLst>
          </p:cNvPr>
          <p:cNvSpPr>
            <a:spLocks noGrp="1"/>
          </p:cNvSpPr>
          <p:nvPr>
            <p:ph type="pic" sz="quarter" idx="80"/>
          </p:nvPr>
        </p:nvSpPr>
        <p:spPr>
          <a:xfrm flipH="1">
            <a:off x="301752" y="701964"/>
            <a:ext cx="3601379" cy="5417930"/>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25" name="Picture Placeholder 50">
            <a:extLst>
              <a:ext uri="{FF2B5EF4-FFF2-40B4-BE49-F238E27FC236}">
                <a16:creationId xmlns:a16="http://schemas.microsoft.com/office/drawing/2014/main" id="{648A33B1-F67C-635E-1912-D01AEF232C52}"/>
              </a:ext>
            </a:extLst>
          </p:cNvPr>
          <p:cNvSpPr>
            <a:spLocks noGrp="1"/>
          </p:cNvSpPr>
          <p:nvPr>
            <p:ph type="pic" sz="quarter" idx="81"/>
          </p:nvPr>
        </p:nvSpPr>
        <p:spPr>
          <a:xfrm flipH="1">
            <a:off x="4222376" y="3529321"/>
            <a:ext cx="3769455" cy="259057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29" name="Picture Placeholder 50">
            <a:extLst>
              <a:ext uri="{FF2B5EF4-FFF2-40B4-BE49-F238E27FC236}">
                <a16:creationId xmlns:a16="http://schemas.microsoft.com/office/drawing/2014/main" id="{9477BE40-9125-CCF0-D9F2-A29731F77AE4}"/>
              </a:ext>
            </a:extLst>
          </p:cNvPr>
          <p:cNvSpPr>
            <a:spLocks noGrp="1"/>
          </p:cNvSpPr>
          <p:nvPr>
            <p:ph type="pic" sz="quarter" idx="82"/>
          </p:nvPr>
        </p:nvSpPr>
        <p:spPr>
          <a:xfrm flipH="1">
            <a:off x="4209606" y="701964"/>
            <a:ext cx="3769455" cy="2570680"/>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31" name="Picture Placeholder 50">
            <a:extLst>
              <a:ext uri="{FF2B5EF4-FFF2-40B4-BE49-F238E27FC236}">
                <a16:creationId xmlns:a16="http://schemas.microsoft.com/office/drawing/2014/main" id="{56FCF207-0EA6-4BF7-0A42-068E64A0C6F5}"/>
              </a:ext>
            </a:extLst>
          </p:cNvPr>
          <p:cNvSpPr>
            <a:spLocks noGrp="1"/>
          </p:cNvSpPr>
          <p:nvPr>
            <p:ph type="pic" sz="quarter" idx="83"/>
          </p:nvPr>
        </p:nvSpPr>
        <p:spPr>
          <a:xfrm flipH="1">
            <a:off x="8283374" y="701964"/>
            <a:ext cx="3601379" cy="5417930"/>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18" name="TextBox 17">
            <a:extLst>
              <a:ext uri="{FF2B5EF4-FFF2-40B4-BE49-F238E27FC236}">
                <a16:creationId xmlns:a16="http://schemas.microsoft.com/office/drawing/2014/main" id="{ECBEF2E3-ABE2-A4E6-B1FD-D8E24702177B}"/>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5D910D"/>
                </a:solidFill>
                <a:latin typeface="+mn-lt"/>
              </a:rPr>
              <a:t>CONFIDENTIAL</a:t>
            </a:r>
          </a:p>
        </p:txBody>
      </p:sp>
    </p:spTree>
    <p:extLst>
      <p:ext uri="{BB962C8B-B14F-4D97-AF65-F5344CB8AC3E}">
        <p14:creationId xmlns:p14="http://schemas.microsoft.com/office/powerpoint/2010/main" val="12732311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Color Divider - Sustainability">
    <p:bg>
      <p:bgPr>
        <a:solidFill>
          <a:srgbClr val="8DBE28"/>
        </a:solidFill>
        <a:effectLst/>
      </p:bgPr>
    </p:bg>
    <p:spTree>
      <p:nvGrpSpPr>
        <p:cNvPr id="1" name=""/>
        <p:cNvGrpSpPr/>
        <p:nvPr/>
      </p:nvGrpSpPr>
      <p:grpSpPr>
        <a:xfrm>
          <a:off x="0" y="0"/>
          <a:ext cx="0" cy="0"/>
          <a:chOff x="0" y="0"/>
          <a:chExt cx="0" cy="0"/>
        </a:xfrm>
      </p:grpSpPr>
      <p:sp>
        <p:nvSpPr>
          <p:cNvPr id="104" name="Title 1"/>
          <p:cNvSpPr>
            <a:spLocks noGrp="1"/>
          </p:cNvSpPr>
          <p:nvPr>
            <p:ph type="ctrTitle" hasCustomPrompt="1"/>
          </p:nvPr>
        </p:nvSpPr>
        <p:spPr>
          <a:xfrm>
            <a:off x="304796" y="2286596"/>
            <a:ext cx="11582402" cy="2284807"/>
          </a:xfrm>
          <a:prstGeom prst="rect">
            <a:avLst/>
          </a:prstGeom>
        </p:spPr>
        <p:txBody>
          <a:bodyPr vert="horz" lIns="0" tIns="0" rIns="0" bIns="0" rtlCol="0" anchor="ctr" anchorCtr="0">
            <a:noAutofit/>
          </a:bodyPr>
          <a:lstStyle>
            <a:lvl1pPr algn="ctr">
              <a:defRPr lang="en-US" sz="7200" dirty="0">
                <a:solidFill>
                  <a:srgbClr val="0F440D"/>
                </a:solidFill>
              </a:defRPr>
            </a:lvl1pPr>
          </a:lstStyle>
          <a:p>
            <a:pPr lvl="0">
              <a:lnSpc>
                <a:spcPts val="7900"/>
              </a:lnSpc>
            </a:pPr>
            <a:r>
              <a:rPr lang="en-US"/>
              <a:t>Divider Slide</a:t>
            </a:r>
          </a:p>
        </p:txBody>
      </p:sp>
      <p:sp>
        <p:nvSpPr>
          <p:cNvPr id="2" name="TextBox 1">
            <a:extLst>
              <a:ext uri="{FF2B5EF4-FFF2-40B4-BE49-F238E27FC236}">
                <a16:creationId xmlns:a16="http://schemas.microsoft.com/office/drawing/2014/main" id="{AD3E65F5-972D-3712-BDE9-429849440845}"/>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Gilroy Medium" panose="00000600000000000000" pitchFamily="50" charset="0"/>
              </a:rPr>
              <a:pPr algn="r"/>
              <a:t>‹#›</a:t>
            </a:fld>
            <a:endParaRPr lang="en-US" sz="1350">
              <a:solidFill>
                <a:srgbClr val="2B660F"/>
              </a:solidFill>
              <a:latin typeface="Gilroy Medium" panose="00000600000000000000" pitchFamily="50" charset="0"/>
            </a:endParaRPr>
          </a:p>
        </p:txBody>
      </p:sp>
      <p:grpSp>
        <p:nvGrpSpPr>
          <p:cNvPr id="4" name="Group 3">
            <a:extLst>
              <a:ext uri="{FF2B5EF4-FFF2-40B4-BE49-F238E27FC236}">
                <a16:creationId xmlns:a16="http://schemas.microsoft.com/office/drawing/2014/main" id="{8F14B9A5-FB58-9A71-6414-BEBF4B1F0F2E}"/>
              </a:ext>
            </a:extLst>
          </p:cNvPr>
          <p:cNvGrpSpPr/>
          <p:nvPr userDrawn="1"/>
        </p:nvGrpSpPr>
        <p:grpSpPr>
          <a:xfrm>
            <a:off x="0" y="-1204486"/>
            <a:ext cx="12192000" cy="942190"/>
            <a:chOff x="22178" y="-2107474"/>
            <a:chExt cx="12173146" cy="1410050"/>
          </a:xfrm>
        </p:grpSpPr>
        <p:sp>
          <p:nvSpPr>
            <p:cNvPr id="5" name="Rectangle 4">
              <a:extLst>
                <a:ext uri="{FF2B5EF4-FFF2-40B4-BE49-F238E27FC236}">
                  <a16:creationId xmlns:a16="http://schemas.microsoft.com/office/drawing/2014/main" id="{F095ECE8-5DA8-F866-3420-5F3CE342DE8A}"/>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D0069D75-D039-B5DD-8AD3-576FE5416A95}"/>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84B98D7F-52AD-8D84-3521-2E7F86203352}"/>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6A7BD8B7-0EA8-211E-0FA4-389B9680477E}"/>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F100246A-25E4-0F73-A740-AEC49B4E3DA6}"/>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C717F129-3242-92C8-6057-D90FE763DCA2}"/>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635BE8FC-4451-27D0-D345-3D31B4565E8F}"/>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DF8A8E7A-F1F4-E928-A267-92C93713E35D}"/>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B2A9BE32-7A76-0026-F37A-EAA381109217}"/>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A28412D1-5B92-3139-AE86-D49C38CEAD86}"/>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93CA038C-A6AC-33E5-7729-8CDB678B8FB2}"/>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17DFCD51-E558-F7F4-2E02-88E9E9FD9BF1}"/>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7A992AE7-9A4C-8593-75B9-D2606DF865EB}"/>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8" name="Rectangle 17">
              <a:extLst>
                <a:ext uri="{FF2B5EF4-FFF2-40B4-BE49-F238E27FC236}">
                  <a16:creationId xmlns:a16="http://schemas.microsoft.com/office/drawing/2014/main" id="{8E9C2836-EE8B-CF72-4233-9EC9DDED8D52}"/>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9" name="Rectangle 18">
              <a:extLst>
                <a:ext uri="{FF2B5EF4-FFF2-40B4-BE49-F238E27FC236}">
                  <a16:creationId xmlns:a16="http://schemas.microsoft.com/office/drawing/2014/main" id="{1BA64C47-A537-F05D-E667-A1CF358340B8}"/>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20" name="TextBox 19">
            <a:extLst>
              <a:ext uri="{FF2B5EF4-FFF2-40B4-BE49-F238E27FC236}">
                <a16:creationId xmlns:a16="http://schemas.microsoft.com/office/drawing/2014/main" id="{B34A9B01-B860-1812-4494-7D9F3204A26A}"/>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2B660F"/>
                </a:solidFill>
                <a:latin typeface="+mn-lt"/>
              </a:rPr>
              <a:t>CONFIDENTIAL</a:t>
            </a:r>
          </a:p>
        </p:txBody>
      </p:sp>
    </p:spTree>
    <p:extLst>
      <p:ext uri="{BB962C8B-B14F-4D97-AF65-F5344CB8AC3E}">
        <p14:creationId xmlns:p14="http://schemas.microsoft.com/office/powerpoint/2010/main" val="41571962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Large Char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2B660F"/>
                </a:solidFill>
                <a:latin typeface="+mn-lt"/>
              </a:defRPr>
            </a:lvl1pPr>
          </a:lstStyle>
          <a:p>
            <a:endParaRPr lang="en-US"/>
          </a:p>
        </p:txBody>
      </p:sp>
      <p:sp>
        <p:nvSpPr>
          <p:cNvPr id="4" name="Chart Placeholder 3">
            <a:extLst>
              <a:ext uri="{FF2B5EF4-FFF2-40B4-BE49-F238E27FC236}">
                <a16:creationId xmlns:a16="http://schemas.microsoft.com/office/drawing/2014/main" id="{287C7B61-2D48-1F7F-A279-39498D230C1E}"/>
              </a:ext>
            </a:extLst>
          </p:cNvPr>
          <p:cNvSpPr>
            <a:spLocks noGrp="1"/>
          </p:cNvSpPr>
          <p:nvPr>
            <p:ph type="chart" sz="quarter" idx="14"/>
          </p:nvPr>
        </p:nvSpPr>
        <p:spPr>
          <a:xfrm>
            <a:off x="304800" y="1219200"/>
            <a:ext cx="11582401" cy="4419600"/>
          </a:xfrm>
        </p:spPr>
        <p:txBody>
          <a:bodyPr/>
          <a:lstStyle>
            <a:lvl1pPr>
              <a:defRPr>
                <a:latin typeface="+mn-lt"/>
              </a:defRPr>
            </a:lvl1pPr>
          </a:lstStyle>
          <a:p>
            <a:r>
              <a:rPr lang="en-US"/>
              <a:t>Click icon to add chart</a:t>
            </a:r>
          </a:p>
        </p:txBody>
      </p:sp>
      <p:sp>
        <p:nvSpPr>
          <p:cNvPr id="2" name="Text Placeholder 3">
            <a:extLst>
              <a:ext uri="{FF2B5EF4-FFF2-40B4-BE49-F238E27FC236}">
                <a16:creationId xmlns:a16="http://schemas.microsoft.com/office/drawing/2014/main" id="{BDFE36E9-714D-992A-9553-63C3133B3841}"/>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5" name="Title 1">
            <a:extLst>
              <a:ext uri="{FF2B5EF4-FFF2-40B4-BE49-F238E27FC236}">
                <a16:creationId xmlns:a16="http://schemas.microsoft.com/office/drawing/2014/main" id="{533F7F31-4B83-C3E8-EB1D-FD6C87B21D3A}"/>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7" name="TextBox 6">
            <a:extLst>
              <a:ext uri="{FF2B5EF4-FFF2-40B4-BE49-F238E27FC236}">
                <a16:creationId xmlns:a16="http://schemas.microsoft.com/office/drawing/2014/main" id="{540209D7-6DFF-EA72-22D5-4A6A9B48CED9}"/>
              </a:ext>
            </a:extLst>
          </p:cNvPr>
          <p:cNvSpPr txBox="1"/>
          <p:nvPr userDrawn="1"/>
        </p:nvSpPr>
        <p:spPr>
          <a:xfrm>
            <a:off x="11738919" y="6549081"/>
            <a:ext cx="0" cy="0"/>
          </a:xfrm>
          <a:prstGeom prst="rect">
            <a:avLst/>
          </a:prstGeom>
          <a:noFill/>
        </p:spPr>
        <p:txBody>
          <a:bodyPr wrap="none" lIns="0" tIns="0" rIns="0" bIns="0" rtlCol="0">
            <a:noAutofit/>
          </a:bodyPr>
          <a:lstStyle/>
          <a:p>
            <a:pPr algn="l"/>
            <a:endParaRPr lang="en-US" sz="1600" err="1">
              <a:solidFill>
                <a:schemeClr val="tx2"/>
              </a:solidFill>
            </a:endParaRPr>
          </a:p>
        </p:txBody>
      </p:sp>
    </p:spTree>
    <p:extLst>
      <p:ext uri="{BB962C8B-B14F-4D97-AF65-F5344CB8AC3E}">
        <p14:creationId xmlns:p14="http://schemas.microsoft.com/office/powerpoint/2010/main" val="30843306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4_Blank">
    <p:bg>
      <p:bgPr>
        <a:solidFill>
          <a:srgbClr val="5D910D"/>
        </a:solidFill>
        <a:effectLst/>
      </p:bgPr>
    </p:bg>
    <p:spTree>
      <p:nvGrpSpPr>
        <p:cNvPr id="1" name=""/>
        <p:cNvGrpSpPr/>
        <p:nvPr/>
      </p:nvGrpSpPr>
      <p:grpSpPr>
        <a:xfrm>
          <a:off x="0" y="0"/>
          <a:ext cx="0" cy="0"/>
          <a:chOff x="0" y="0"/>
          <a:chExt cx="0" cy="0"/>
        </a:xfrm>
      </p:grpSpPr>
      <p:sp>
        <p:nvSpPr>
          <p:cNvPr id="51" name="Picture Placeholder 50">
            <a:extLst>
              <a:ext uri="{FF2B5EF4-FFF2-40B4-BE49-F238E27FC236}">
                <a16:creationId xmlns:a16="http://schemas.microsoft.com/office/drawing/2014/main" id="{537FC017-FD30-8CAD-4CE5-25D80AE47CA4}"/>
              </a:ext>
            </a:extLst>
          </p:cNvPr>
          <p:cNvSpPr>
            <a:spLocks noGrp="1"/>
          </p:cNvSpPr>
          <p:nvPr>
            <p:ph type="pic" sz="quarter" idx="65"/>
          </p:nvPr>
        </p:nvSpPr>
        <p:spPr>
          <a:xfrm flipH="1">
            <a:off x="304798"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grpSp>
        <p:nvGrpSpPr>
          <p:cNvPr id="2" name="Group 1">
            <a:extLst>
              <a:ext uri="{FF2B5EF4-FFF2-40B4-BE49-F238E27FC236}">
                <a16:creationId xmlns:a16="http://schemas.microsoft.com/office/drawing/2014/main" id="{7C7B55C6-9358-8E58-00C2-C14F1377BF17}"/>
              </a:ext>
            </a:extLst>
          </p:cNvPr>
          <p:cNvGrpSpPr/>
          <p:nvPr userDrawn="1"/>
        </p:nvGrpSpPr>
        <p:grpSpPr>
          <a:xfrm>
            <a:off x="0" y="-1204486"/>
            <a:ext cx="12192000" cy="942190"/>
            <a:chOff x="22178" y="-2107474"/>
            <a:chExt cx="12173146" cy="1410050"/>
          </a:xfrm>
        </p:grpSpPr>
        <p:sp>
          <p:nvSpPr>
            <p:cNvPr id="3" name="Rectangle 2">
              <a:extLst>
                <a:ext uri="{FF2B5EF4-FFF2-40B4-BE49-F238E27FC236}">
                  <a16:creationId xmlns:a16="http://schemas.microsoft.com/office/drawing/2014/main" id="{485E9FA6-3D84-E27D-B517-6D4AD0DE8C0E}"/>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4" name="Rectangle 3">
              <a:extLst>
                <a:ext uri="{FF2B5EF4-FFF2-40B4-BE49-F238E27FC236}">
                  <a16:creationId xmlns:a16="http://schemas.microsoft.com/office/drawing/2014/main" id="{E436AEB2-62DD-C07E-A65C-BB2CE83BD951}"/>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5" name="Rectangle 4">
              <a:extLst>
                <a:ext uri="{FF2B5EF4-FFF2-40B4-BE49-F238E27FC236}">
                  <a16:creationId xmlns:a16="http://schemas.microsoft.com/office/drawing/2014/main" id="{6519411C-315A-BF8D-CC69-BD24F430DD3A}"/>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C8DE2C42-BF16-EA8A-B384-FC2497D8D709}"/>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6EC0075A-DC41-F1A3-6CDD-124E30F125F2}"/>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D79196B2-5DF5-54FE-0F8A-BAC8DC13E744}"/>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38F349C0-B2C2-D622-6691-2A7181002A93}"/>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EA52959D-6B0B-C865-9005-E3F7527DC743}"/>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41F3BCC0-80AF-FCEE-70D4-7A206B5B85BB}"/>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E2B5DB35-F8CF-AAC9-1257-2A1DD4A53748}"/>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E127FDED-A225-51DB-E21D-839D75314167}"/>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F53F1863-9E79-1D89-857D-648067DA97FD}"/>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4D1AD903-2702-1C89-2F48-14BF92F343AB}"/>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2FAF5738-C2D7-D247-30E0-38A0AEEDF1F8}"/>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051E090A-7E19-9566-EE3E-9452179E547A}"/>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33" name="Title 32">
            <a:extLst>
              <a:ext uri="{FF2B5EF4-FFF2-40B4-BE49-F238E27FC236}">
                <a16:creationId xmlns:a16="http://schemas.microsoft.com/office/drawing/2014/main" id="{E6EB829B-5FA6-6B42-8FA7-1A3386A996C7}"/>
              </a:ext>
            </a:extLst>
          </p:cNvPr>
          <p:cNvSpPr>
            <a:spLocks noGrp="1"/>
          </p:cNvSpPr>
          <p:nvPr>
            <p:ph type="title"/>
          </p:nvPr>
        </p:nvSpPr>
        <p:spPr/>
        <p:txBody>
          <a:bodyPr/>
          <a:lstStyle>
            <a:lvl1pPr>
              <a:defRPr>
                <a:solidFill>
                  <a:srgbClr val="2B660F"/>
                </a:solidFill>
              </a:defRPr>
            </a:lvl1pPr>
          </a:lstStyle>
          <a:p>
            <a:r>
              <a:rPr lang="en-US"/>
              <a:t>Click to edit Master title style</a:t>
            </a:r>
          </a:p>
        </p:txBody>
      </p:sp>
      <p:sp>
        <p:nvSpPr>
          <p:cNvPr id="34" name="Footer Placeholder 33">
            <a:extLst>
              <a:ext uri="{FF2B5EF4-FFF2-40B4-BE49-F238E27FC236}">
                <a16:creationId xmlns:a16="http://schemas.microsoft.com/office/drawing/2014/main" id="{48430F1B-04C8-37C5-DB54-6BC657AC4061}"/>
              </a:ext>
            </a:extLst>
          </p:cNvPr>
          <p:cNvSpPr>
            <a:spLocks noGrp="1"/>
          </p:cNvSpPr>
          <p:nvPr>
            <p:ph type="ftr" sz="quarter" idx="10"/>
          </p:nvPr>
        </p:nvSpPr>
        <p:spPr/>
        <p:txBody>
          <a:bodyPr/>
          <a:lstStyle>
            <a:lvl1pPr>
              <a:defRPr>
                <a:solidFill>
                  <a:srgbClr val="BFDE7E"/>
                </a:solidFill>
                <a:latin typeface="+mn-lt"/>
              </a:defRPr>
            </a:lvl1pPr>
          </a:lstStyle>
          <a:p>
            <a:endParaRPr lang="en-US"/>
          </a:p>
        </p:txBody>
      </p:sp>
      <p:sp>
        <p:nvSpPr>
          <p:cNvPr id="35" name="Text Placeholder 3">
            <a:extLst>
              <a:ext uri="{FF2B5EF4-FFF2-40B4-BE49-F238E27FC236}">
                <a16:creationId xmlns:a16="http://schemas.microsoft.com/office/drawing/2014/main" id="{F835043F-7272-9648-C104-DD184A0C159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bg1"/>
                </a:solidFill>
                <a:latin typeface="+mn-lt"/>
              </a:defRPr>
            </a:lvl1pPr>
          </a:lstStyle>
          <a:p>
            <a:pPr lvl="0"/>
            <a:r>
              <a:rPr lang="en-US"/>
              <a:t>Subtitle</a:t>
            </a:r>
          </a:p>
        </p:txBody>
      </p:sp>
      <p:sp>
        <p:nvSpPr>
          <p:cNvPr id="36" name="TextBox 35">
            <a:extLst>
              <a:ext uri="{FF2B5EF4-FFF2-40B4-BE49-F238E27FC236}">
                <a16:creationId xmlns:a16="http://schemas.microsoft.com/office/drawing/2014/main" id="{EAFA24E3-CC81-87D8-7928-6999AC781044}"/>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mn-lt"/>
              </a:rPr>
              <a:pPr algn="r"/>
              <a:t>‹#›</a:t>
            </a:fld>
            <a:endParaRPr lang="en-US" sz="1350">
              <a:solidFill>
                <a:srgbClr val="2B660F"/>
              </a:solidFill>
              <a:latin typeface="+mn-lt"/>
            </a:endParaRPr>
          </a:p>
        </p:txBody>
      </p:sp>
      <p:sp>
        <p:nvSpPr>
          <p:cNvPr id="55" name="Text Placeholder 12">
            <a:extLst>
              <a:ext uri="{FF2B5EF4-FFF2-40B4-BE49-F238E27FC236}">
                <a16:creationId xmlns:a16="http://schemas.microsoft.com/office/drawing/2014/main" id="{9D0BE002-61F2-486B-D1AA-E45F1F799B65}"/>
              </a:ext>
            </a:extLst>
          </p:cNvPr>
          <p:cNvSpPr>
            <a:spLocks noGrp="1"/>
          </p:cNvSpPr>
          <p:nvPr>
            <p:ph type="body" sz="quarter" idx="69" hasCustomPrompt="1"/>
          </p:nvPr>
        </p:nvSpPr>
        <p:spPr>
          <a:xfrm>
            <a:off x="300925" y="4819067"/>
            <a:ext cx="2667000" cy="321782"/>
          </a:xfrm>
        </p:spPr>
        <p:txBody>
          <a:bodyPr lIns="0" rIns="0"/>
          <a:lstStyle>
            <a:lvl1pPr>
              <a:buClr>
                <a:schemeClr val="tx2"/>
              </a:buClr>
              <a:defRPr sz="2000" b="0" i="0">
                <a:solidFill>
                  <a:srgbClr val="2B660F"/>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58" name="Content Placeholder 6">
            <a:extLst>
              <a:ext uri="{FF2B5EF4-FFF2-40B4-BE49-F238E27FC236}">
                <a16:creationId xmlns:a16="http://schemas.microsoft.com/office/drawing/2014/main" id="{D21ACEAE-88C0-DA4F-BDF1-334768A557FD}"/>
              </a:ext>
            </a:extLst>
          </p:cNvPr>
          <p:cNvSpPr>
            <a:spLocks noGrp="1"/>
          </p:cNvSpPr>
          <p:nvPr>
            <p:ph sz="quarter" idx="12" hasCustomPrompt="1"/>
          </p:nvPr>
        </p:nvSpPr>
        <p:spPr>
          <a:xfrm>
            <a:off x="304800" y="5134654"/>
            <a:ext cx="2663125" cy="504145"/>
          </a:xfrm>
        </p:spPr>
        <p:txBody>
          <a:bodyPr/>
          <a:lstStyle>
            <a:lvl1pPr>
              <a:defRPr sz="1400">
                <a:solidFill>
                  <a:srgbClr val="BFDE7E"/>
                </a:solidFill>
                <a:latin typeface="+mn-lt"/>
              </a:defRPr>
            </a:lvl1pPr>
            <a:lvl2pPr marL="0" indent="0">
              <a:buNone/>
              <a:defRPr>
                <a:solidFill>
                  <a:srgbClr val="BFDE7E"/>
                </a:solidFill>
                <a:latin typeface="+mn-lt"/>
              </a:defRPr>
            </a:lvl2pPr>
          </a:lstStyle>
          <a:p>
            <a:pPr lvl="0"/>
            <a:r>
              <a:rPr lang="en-US"/>
              <a:t>Edit Master text styles</a:t>
            </a:r>
          </a:p>
          <a:p>
            <a:pPr lvl="1"/>
            <a:endParaRPr lang="en-US"/>
          </a:p>
        </p:txBody>
      </p:sp>
      <p:sp>
        <p:nvSpPr>
          <p:cNvPr id="59" name="Text Placeholder 12">
            <a:extLst>
              <a:ext uri="{FF2B5EF4-FFF2-40B4-BE49-F238E27FC236}">
                <a16:creationId xmlns:a16="http://schemas.microsoft.com/office/drawing/2014/main" id="{3B15ABFF-D907-AA0C-242D-4BDB006B4F8D}"/>
              </a:ext>
            </a:extLst>
          </p:cNvPr>
          <p:cNvSpPr>
            <a:spLocks noGrp="1"/>
          </p:cNvSpPr>
          <p:nvPr>
            <p:ph type="body" sz="quarter" idx="70" hasCustomPrompt="1"/>
          </p:nvPr>
        </p:nvSpPr>
        <p:spPr>
          <a:xfrm>
            <a:off x="3275618" y="4819067"/>
            <a:ext cx="2667000" cy="321782"/>
          </a:xfrm>
        </p:spPr>
        <p:txBody>
          <a:bodyPr lIns="0" rIns="0"/>
          <a:lstStyle>
            <a:lvl1pPr>
              <a:buClr>
                <a:schemeClr val="tx2"/>
              </a:buClr>
              <a:defRPr sz="2000" b="0" i="0">
                <a:solidFill>
                  <a:srgbClr val="2B660F"/>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60" name="Content Placeholder 6">
            <a:extLst>
              <a:ext uri="{FF2B5EF4-FFF2-40B4-BE49-F238E27FC236}">
                <a16:creationId xmlns:a16="http://schemas.microsoft.com/office/drawing/2014/main" id="{8791876A-46E3-F7C2-CBF8-508C7613B3F6}"/>
              </a:ext>
            </a:extLst>
          </p:cNvPr>
          <p:cNvSpPr>
            <a:spLocks noGrp="1"/>
          </p:cNvSpPr>
          <p:nvPr>
            <p:ph sz="quarter" idx="71" hasCustomPrompt="1"/>
          </p:nvPr>
        </p:nvSpPr>
        <p:spPr>
          <a:xfrm>
            <a:off x="3279493" y="5134654"/>
            <a:ext cx="2663125" cy="504145"/>
          </a:xfrm>
        </p:spPr>
        <p:txBody>
          <a:bodyPr/>
          <a:lstStyle>
            <a:lvl1pPr>
              <a:defRPr sz="1400">
                <a:solidFill>
                  <a:srgbClr val="BFDE7E"/>
                </a:solidFill>
                <a:latin typeface="+mn-lt"/>
              </a:defRPr>
            </a:lvl1pPr>
            <a:lvl2pPr marL="0" indent="0">
              <a:buNone/>
              <a:defRPr>
                <a:solidFill>
                  <a:srgbClr val="BFDE7E"/>
                </a:solidFill>
                <a:latin typeface="+mn-lt"/>
              </a:defRPr>
            </a:lvl2pPr>
          </a:lstStyle>
          <a:p>
            <a:pPr lvl="0"/>
            <a:r>
              <a:rPr lang="en-US"/>
              <a:t>Edit Master text styles</a:t>
            </a:r>
          </a:p>
          <a:p>
            <a:pPr lvl="1"/>
            <a:endParaRPr lang="en-US"/>
          </a:p>
        </p:txBody>
      </p:sp>
      <p:sp>
        <p:nvSpPr>
          <p:cNvPr id="61" name="Text Placeholder 12">
            <a:extLst>
              <a:ext uri="{FF2B5EF4-FFF2-40B4-BE49-F238E27FC236}">
                <a16:creationId xmlns:a16="http://schemas.microsoft.com/office/drawing/2014/main" id="{0FCF8708-003E-3AF8-FE07-B856B38B66BC}"/>
              </a:ext>
            </a:extLst>
          </p:cNvPr>
          <p:cNvSpPr>
            <a:spLocks noGrp="1"/>
          </p:cNvSpPr>
          <p:nvPr>
            <p:ph type="body" sz="quarter" idx="72" hasCustomPrompt="1"/>
          </p:nvPr>
        </p:nvSpPr>
        <p:spPr>
          <a:xfrm>
            <a:off x="6248398" y="4819067"/>
            <a:ext cx="2667000" cy="321782"/>
          </a:xfrm>
        </p:spPr>
        <p:txBody>
          <a:bodyPr lIns="0" rIns="0"/>
          <a:lstStyle>
            <a:lvl1pPr>
              <a:buClr>
                <a:schemeClr val="tx2"/>
              </a:buClr>
              <a:defRPr sz="2000" b="0" i="0">
                <a:solidFill>
                  <a:srgbClr val="2B660F"/>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62" name="Content Placeholder 6">
            <a:extLst>
              <a:ext uri="{FF2B5EF4-FFF2-40B4-BE49-F238E27FC236}">
                <a16:creationId xmlns:a16="http://schemas.microsoft.com/office/drawing/2014/main" id="{F29F0006-6518-94B5-F8DF-9567AE670120}"/>
              </a:ext>
            </a:extLst>
          </p:cNvPr>
          <p:cNvSpPr>
            <a:spLocks noGrp="1"/>
          </p:cNvSpPr>
          <p:nvPr>
            <p:ph sz="quarter" idx="73" hasCustomPrompt="1"/>
          </p:nvPr>
        </p:nvSpPr>
        <p:spPr>
          <a:xfrm>
            <a:off x="6252273" y="5134654"/>
            <a:ext cx="2663125" cy="504145"/>
          </a:xfrm>
        </p:spPr>
        <p:txBody>
          <a:bodyPr/>
          <a:lstStyle>
            <a:lvl1pPr>
              <a:defRPr sz="1400">
                <a:solidFill>
                  <a:srgbClr val="BFDE7E"/>
                </a:solidFill>
                <a:latin typeface="+mn-lt"/>
              </a:defRPr>
            </a:lvl1pPr>
            <a:lvl2pPr marL="0" indent="0">
              <a:buNone/>
              <a:defRPr>
                <a:solidFill>
                  <a:srgbClr val="BFDE7E"/>
                </a:solidFill>
                <a:latin typeface="+mn-lt"/>
              </a:defRPr>
            </a:lvl2pPr>
          </a:lstStyle>
          <a:p>
            <a:pPr lvl="0"/>
            <a:r>
              <a:rPr lang="en-US"/>
              <a:t>Edit Master text styles</a:t>
            </a:r>
          </a:p>
          <a:p>
            <a:pPr lvl="1"/>
            <a:endParaRPr lang="en-US"/>
          </a:p>
        </p:txBody>
      </p:sp>
      <p:sp>
        <p:nvSpPr>
          <p:cNvPr id="63" name="Text Placeholder 12">
            <a:extLst>
              <a:ext uri="{FF2B5EF4-FFF2-40B4-BE49-F238E27FC236}">
                <a16:creationId xmlns:a16="http://schemas.microsoft.com/office/drawing/2014/main" id="{B85EDDFD-1D95-77A6-DA9B-FC213DC4A318}"/>
              </a:ext>
            </a:extLst>
          </p:cNvPr>
          <p:cNvSpPr>
            <a:spLocks noGrp="1"/>
          </p:cNvSpPr>
          <p:nvPr>
            <p:ph type="body" sz="quarter" idx="74" hasCustomPrompt="1"/>
          </p:nvPr>
        </p:nvSpPr>
        <p:spPr>
          <a:xfrm>
            <a:off x="9223091" y="4819067"/>
            <a:ext cx="2667000" cy="321782"/>
          </a:xfrm>
        </p:spPr>
        <p:txBody>
          <a:bodyPr lIns="0" rIns="0"/>
          <a:lstStyle>
            <a:lvl1pPr>
              <a:buClr>
                <a:schemeClr val="tx2"/>
              </a:buClr>
              <a:defRPr sz="2000" b="0" i="0">
                <a:solidFill>
                  <a:srgbClr val="2B660F"/>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64" name="Content Placeholder 6">
            <a:extLst>
              <a:ext uri="{FF2B5EF4-FFF2-40B4-BE49-F238E27FC236}">
                <a16:creationId xmlns:a16="http://schemas.microsoft.com/office/drawing/2014/main" id="{9B42EBC3-56EE-F294-586B-FAD4A3AB9A23}"/>
              </a:ext>
            </a:extLst>
          </p:cNvPr>
          <p:cNvSpPr>
            <a:spLocks noGrp="1"/>
          </p:cNvSpPr>
          <p:nvPr>
            <p:ph sz="quarter" idx="75" hasCustomPrompt="1"/>
          </p:nvPr>
        </p:nvSpPr>
        <p:spPr>
          <a:xfrm>
            <a:off x="9226966" y="5134654"/>
            <a:ext cx="2663125" cy="504145"/>
          </a:xfrm>
        </p:spPr>
        <p:txBody>
          <a:bodyPr/>
          <a:lstStyle>
            <a:lvl1pPr>
              <a:defRPr sz="1400">
                <a:solidFill>
                  <a:srgbClr val="BFDE7E"/>
                </a:solidFill>
                <a:latin typeface="+mn-lt"/>
              </a:defRPr>
            </a:lvl1pPr>
            <a:lvl2pPr marL="0" indent="0">
              <a:buNone/>
              <a:defRPr>
                <a:solidFill>
                  <a:srgbClr val="BFDE7E"/>
                </a:solidFill>
                <a:latin typeface="+mn-lt"/>
              </a:defRPr>
            </a:lvl2pPr>
          </a:lstStyle>
          <a:p>
            <a:pPr lvl="0"/>
            <a:r>
              <a:rPr lang="en-US"/>
              <a:t>Edit Master text styles</a:t>
            </a:r>
          </a:p>
          <a:p>
            <a:pPr lvl="1"/>
            <a:endParaRPr lang="en-US"/>
          </a:p>
        </p:txBody>
      </p:sp>
      <p:sp>
        <p:nvSpPr>
          <p:cNvPr id="19" name="Picture Placeholder 50">
            <a:extLst>
              <a:ext uri="{FF2B5EF4-FFF2-40B4-BE49-F238E27FC236}">
                <a16:creationId xmlns:a16="http://schemas.microsoft.com/office/drawing/2014/main" id="{EFF1CD7A-2DC9-0429-2042-00D19F745273}"/>
              </a:ext>
            </a:extLst>
          </p:cNvPr>
          <p:cNvSpPr>
            <a:spLocks noGrp="1"/>
          </p:cNvSpPr>
          <p:nvPr>
            <p:ph type="pic" sz="quarter" idx="76"/>
          </p:nvPr>
        </p:nvSpPr>
        <p:spPr>
          <a:xfrm flipH="1">
            <a:off x="3275618"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20" name="Picture Placeholder 50">
            <a:extLst>
              <a:ext uri="{FF2B5EF4-FFF2-40B4-BE49-F238E27FC236}">
                <a16:creationId xmlns:a16="http://schemas.microsoft.com/office/drawing/2014/main" id="{AF907D19-3C2C-61CA-5FAD-498351EDFDA6}"/>
              </a:ext>
            </a:extLst>
          </p:cNvPr>
          <p:cNvSpPr>
            <a:spLocks noGrp="1"/>
          </p:cNvSpPr>
          <p:nvPr>
            <p:ph type="pic" sz="quarter" idx="77"/>
          </p:nvPr>
        </p:nvSpPr>
        <p:spPr>
          <a:xfrm flipH="1">
            <a:off x="6248399"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21" name="Picture Placeholder 50">
            <a:extLst>
              <a:ext uri="{FF2B5EF4-FFF2-40B4-BE49-F238E27FC236}">
                <a16:creationId xmlns:a16="http://schemas.microsoft.com/office/drawing/2014/main" id="{A95EDDFD-81FE-BB5B-C823-DDDE109005B1}"/>
              </a:ext>
            </a:extLst>
          </p:cNvPr>
          <p:cNvSpPr>
            <a:spLocks noGrp="1"/>
          </p:cNvSpPr>
          <p:nvPr>
            <p:ph type="pic" sz="quarter" idx="78"/>
          </p:nvPr>
        </p:nvSpPr>
        <p:spPr>
          <a:xfrm flipH="1">
            <a:off x="9220199"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18" name="TextBox 17">
            <a:extLst>
              <a:ext uri="{FF2B5EF4-FFF2-40B4-BE49-F238E27FC236}">
                <a16:creationId xmlns:a16="http://schemas.microsoft.com/office/drawing/2014/main" id="{3A2235FC-2BFF-D2F6-B24B-8A0CB7A0369D}"/>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2B660F"/>
                </a:solidFill>
                <a:latin typeface="+mn-lt"/>
              </a:rPr>
              <a:t>CONFIDENTIAL</a:t>
            </a:r>
          </a:p>
        </p:txBody>
      </p:sp>
    </p:spTree>
    <p:extLst>
      <p:ext uri="{BB962C8B-B14F-4D97-AF65-F5344CB8AC3E}">
        <p14:creationId xmlns:p14="http://schemas.microsoft.com/office/powerpoint/2010/main" val="39963246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
        <p:nvSpPr>
          <p:cNvPr id="51" name="Picture Placeholder 50">
            <a:extLst>
              <a:ext uri="{FF2B5EF4-FFF2-40B4-BE49-F238E27FC236}">
                <a16:creationId xmlns:a16="http://schemas.microsoft.com/office/drawing/2014/main" id="{537FC017-FD30-8CAD-4CE5-25D80AE47CA4}"/>
              </a:ext>
            </a:extLst>
          </p:cNvPr>
          <p:cNvSpPr>
            <a:spLocks noGrp="1"/>
          </p:cNvSpPr>
          <p:nvPr>
            <p:ph type="pic" sz="quarter" idx="65"/>
          </p:nvPr>
        </p:nvSpPr>
        <p:spPr>
          <a:xfrm flipH="1">
            <a:off x="304798"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grpSp>
        <p:nvGrpSpPr>
          <p:cNvPr id="2" name="Group 1">
            <a:extLst>
              <a:ext uri="{FF2B5EF4-FFF2-40B4-BE49-F238E27FC236}">
                <a16:creationId xmlns:a16="http://schemas.microsoft.com/office/drawing/2014/main" id="{7C7B55C6-9358-8E58-00C2-C14F1377BF17}"/>
              </a:ext>
            </a:extLst>
          </p:cNvPr>
          <p:cNvGrpSpPr/>
          <p:nvPr userDrawn="1"/>
        </p:nvGrpSpPr>
        <p:grpSpPr>
          <a:xfrm>
            <a:off x="0" y="-1204486"/>
            <a:ext cx="12192000" cy="942190"/>
            <a:chOff x="22178" y="-2107474"/>
            <a:chExt cx="12173146" cy="1410050"/>
          </a:xfrm>
        </p:grpSpPr>
        <p:sp>
          <p:nvSpPr>
            <p:cNvPr id="3" name="Rectangle 2">
              <a:extLst>
                <a:ext uri="{FF2B5EF4-FFF2-40B4-BE49-F238E27FC236}">
                  <a16:creationId xmlns:a16="http://schemas.microsoft.com/office/drawing/2014/main" id="{485E9FA6-3D84-E27D-B517-6D4AD0DE8C0E}"/>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4" name="Rectangle 3">
              <a:extLst>
                <a:ext uri="{FF2B5EF4-FFF2-40B4-BE49-F238E27FC236}">
                  <a16:creationId xmlns:a16="http://schemas.microsoft.com/office/drawing/2014/main" id="{E436AEB2-62DD-C07E-A65C-BB2CE83BD951}"/>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5" name="Rectangle 4">
              <a:extLst>
                <a:ext uri="{FF2B5EF4-FFF2-40B4-BE49-F238E27FC236}">
                  <a16:creationId xmlns:a16="http://schemas.microsoft.com/office/drawing/2014/main" id="{6519411C-315A-BF8D-CC69-BD24F430DD3A}"/>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C8DE2C42-BF16-EA8A-B384-FC2497D8D709}"/>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6EC0075A-DC41-F1A3-6CDD-124E30F125F2}"/>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D79196B2-5DF5-54FE-0F8A-BAC8DC13E744}"/>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38F349C0-B2C2-D622-6691-2A7181002A93}"/>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EA52959D-6B0B-C865-9005-E3F7527DC743}"/>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41F3BCC0-80AF-FCEE-70D4-7A206B5B85BB}"/>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E2B5DB35-F8CF-AAC9-1257-2A1DD4A53748}"/>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E127FDED-A225-51DB-E21D-839D75314167}"/>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F53F1863-9E79-1D89-857D-648067DA97FD}"/>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4D1AD903-2702-1C89-2F48-14BF92F343AB}"/>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2FAF5738-C2D7-D247-30E0-38A0AEEDF1F8}"/>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051E090A-7E19-9566-EE3E-9452179E547A}"/>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33" name="Title 32">
            <a:extLst>
              <a:ext uri="{FF2B5EF4-FFF2-40B4-BE49-F238E27FC236}">
                <a16:creationId xmlns:a16="http://schemas.microsoft.com/office/drawing/2014/main" id="{E6EB829B-5FA6-6B42-8FA7-1A3386A996C7}"/>
              </a:ext>
            </a:extLst>
          </p:cNvPr>
          <p:cNvSpPr>
            <a:spLocks noGrp="1"/>
          </p:cNvSpPr>
          <p:nvPr>
            <p:ph type="title"/>
          </p:nvPr>
        </p:nvSpPr>
        <p:spPr/>
        <p:txBody>
          <a:bodyPr/>
          <a:lstStyle>
            <a:lvl1pPr>
              <a:defRPr>
                <a:solidFill>
                  <a:srgbClr val="5D910D"/>
                </a:solidFill>
              </a:defRPr>
            </a:lvl1pPr>
          </a:lstStyle>
          <a:p>
            <a:r>
              <a:rPr lang="en-US"/>
              <a:t>Click to edit Master title style</a:t>
            </a:r>
          </a:p>
        </p:txBody>
      </p:sp>
      <p:sp>
        <p:nvSpPr>
          <p:cNvPr id="35" name="Text Placeholder 3">
            <a:extLst>
              <a:ext uri="{FF2B5EF4-FFF2-40B4-BE49-F238E27FC236}">
                <a16:creationId xmlns:a16="http://schemas.microsoft.com/office/drawing/2014/main" id="{F835043F-7272-9648-C104-DD184A0C159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36" name="TextBox 35">
            <a:extLst>
              <a:ext uri="{FF2B5EF4-FFF2-40B4-BE49-F238E27FC236}">
                <a16:creationId xmlns:a16="http://schemas.microsoft.com/office/drawing/2014/main" id="{EAFA24E3-CC81-87D8-7928-6999AC781044}"/>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5D910D"/>
                </a:solidFill>
                <a:latin typeface="+mn-lt"/>
              </a:rPr>
              <a:pPr algn="r"/>
              <a:t>‹#›</a:t>
            </a:fld>
            <a:endParaRPr lang="en-US" sz="1350">
              <a:solidFill>
                <a:srgbClr val="5D910D"/>
              </a:solidFill>
              <a:latin typeface="+mn-lt"/>
            </a:endParaRPr>
          </a:p>
        </p:txBody>
      </p:sp>
      <p:sp>
        <p:nvSpPr>
          <p:cNvPr id="55" name="Text Placeholder 12">
            <a:extLst>
              <a:ext uri="{FF2B5EF4-FFF2-40B4-BE49-F238E27FC236}">
                <a16:creationId xmlns:a16="http://schemas.microsoft.com/office/drawing/2014/main" id="{9D0BE002-61F2-486B-D1AA-E45F1F799B65}"/>
              </a:ext>
            </a:extLst>
          </p:cNvPr>
          <p:cNvSpPr>
            <a:spLocks noGrp="1"/>
          </p:cNvSpPr>
          <p:nvPr>
            <p:ph type="body" sz="quarter" idx="69" hasCustomPrompt="1"/>
          </p:nvPr>
        </p:nvSpPr>
        <p:spPr>
          <a:xfrm>
            <a:off x="300925" y="4819067"/>
            <a:ext cx="2667000" cy="321782"/>
          </a:xfrm>
        </p:spPr>
        <p:txBody>
          <a:bodyPr lIns="0" rIns="0"/>
          <a:lstStyle>
            <a:lvl1pPr>
              <a:buClr>
                <a:schemeClr val="tx2"/>
              </a:buClr>
              <a:defRPr sz="2000" b="0" i="0">
                <a:solidFill>
                  <a:srgbClr val="5D910D"/>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58" name="Content Placeholder 6">
            <a:extLst>
              <a:ext uri="{FF2B5EF4-FFF2-40B4-BE49-F238E27FC236}">
                <a16:creationId xmlns:a16="http://schemas.microsoft.com/office/drawing/2014/main" id="{D21ACEAE-88C0-DA4F-BDF1-334768A557FD}"/>
              </a:ext>
            </a:extLst>
          </p:cNvPr>
          <p:cNvSpPr>
            <a:spLocks noGrp="1"/>
          </p:cNvSpPr>
          <p:nvPr>
            <p:ph sz="quarter" idx="12" hasCustomPrompt="1"/>
          </p:nvPr>
        </p:nvSpPr>
        <p:spPr>
          <a:xfrm>
            <a:off x="304800" y="5134654"/>
            <a:ext cx="2663125" cy="504145"/>
          </a:xfrm>
        </p:spPr>
        <p:txBody>
          <a:bodyPr/>
          <a:lstStyle>
            <a:lvl1pPr>
              <a:defRPr sz="1400">
                <a:solidFill>
                  <a:srgbClr val="2B660F"/>
                </a:solidFill>
                <a:latin typeface="+mn-lt"/>
              </a:defRPr>
            </a:lvl1pPr>
            <a:lvl2pPr marL="0" indent="0">
              <a:buNone/>
              <a:defRPr>
                <a:solidFill>
                  <a:srgbClr val="2B660F"/>
                </a:solidFill>
                <a:latin typeface="+mn-lt"/>
              </a:defRPr>
            </a:lvl2pPr>
          </a:lstStyle>
          <a:p>
            <a:pPr lvl="0"/>
            <a:r>
              <a:rPr lang="en-US"/>
              <a:t>Edit Master text styles</a:t>
            </a:r>
          </a:p>
          <a:p>
            <a:pPr lvl="1"/>
            <a:endParaRPr lang="en-US"/>
          </a:p>
        </p:txBody>
      </p:sp>
      <p:sp>
        <p:nvSpPr>
          <p:cNvPr id="59" name="Text Placeholder 12">
            <a:extLst>
              <a:ext uri="{FF2B5EF4-FFF2-40B4-BE49-F238E27FC236}">
                <a16:creationId xmlns:a16="http://schemas.microsoft.com/office/drawing/2014/main" id="{3B15ABFF-D907-AA0C-242D-4BDB006B4F8D}"/>
              </a:ext>
            </a:extLst>
          </p:cNvPr>
          <p:cNvSpPr>
            <a:spLocks noGrp="1"/>
          </p:cNvSpPr>
          <p:nvPr>
            <p:ph type="body" sz="quarter" idx="70" hasCustomPrompt="1"/>
          </p:nvPr>
        </p:nvSpPr>
        <p:spPr>
          <a:xfrm>
            <a:off x="3275618" y="4819067"/>
            <a:ext cx="2667000" cy="321782"/>
          </a:xfrm>
        </p:spPr>
        <p:txBody>
          <a:bodyPr lIns="0" rIns="0"/>
          <a:lstStyle>
            <a:lvl1pPr>
              <a:buClr>
                <a:schemeClr val="tx2"/>
              </a:buClr>
              <a:defRPr sz="2000" b="0" i="0">
                <a:solidFill>
                  <a:srgbClr val="5D910D"/>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60" name="Content Placeholder 6">
            <a:extLst>
              <a:ext uri="{FF2B5EF4-FFF2-40B4-BE49-F238E27FC236}">
                <a16:creationId xmlns:a16="http://schemas.microsoft.com/office/drawing/2014/main" id="{8791876A-46E3-F7C2-CBF8-508C7613B3F6}"/>
              </a:ext>
            </a:extLst>
          </p:cNvPr>
          <p:cNvSpPr>
            <a:spLocks noGrp="1"/>
          </p:cNvSpPr>
          <p:nvPr>
            <p:ph sz="quarter" idx="71" hasCustomPrompt="1"/>
          </p:nvPr>
        </p:nvSpPr>
        <p:spPr>
          <a:xfrm>
            <a:off x="3279493" y="5134654"/>
            <a:ext cx="2663125" cy="504145"/>
          </a:xfrm>
        </p:spPr>
        <p:txBody>
          <a:bodyPr/>
          <a:lstStyle>
            <a:lvl1pPr>
              <a:defRPr sz="1400">
                <a:solidFill>
                  <a:srgbClr val="2B660F"/>
                </a:solidFill>
                <a:latin typeface="+mn-lt"/>
              </a:defRPr>
            </a:lvl1pPr>
            <a:lvl2pPr marL="0" indent="0">
              <a:buNone/>
              <a:defRPr>
                <a:solidFill>
                  <a:srgbClr val="2B660F"/>
                </a:solidFill>
                <a:latin typeface="+mn-lt"/>
              </a:defRPr>
            </a:lvl2pPr>
          </a:lstStyle>
          <a:p>
            <a:pPr lvl="0"/>
            <a:r>
              <a:rPr lang="en-US"/>
              <a:t>Edit Master text styles</a:t>
            </a:r>
          </a:p>
          <a:p>
            <a:pPr lvl="1"/>
            <a:endParaRPr lang="en-US"/>
          </a:p>
        </p:txBody>
      </p:sp>
      <p:sp>
        <p:nvSpPr>
          <p:cNvPr id="61" name="Text Placeholder 12">
            <a:extLst>
              <a:ext uri="{FF2B5EF4-FFF2-40B4-BE49-F238E27FC236}">
                <a16:creationId xmlns:a16="http://schemas.microsoft.com/office/drawing/2014/main" id="{0FCF8708-003E-3AF8-FE07-B856B38B66BC}"/>
              </a:ext>
            </a:extLst>
          </p:cNvPr>
          <p:cNvSpPr>
            <a:spLocks noGrp="1"/>
          </p:cNvSpPr>
          <p:nvPr>
            <p:ph type="body" sz="quarter" idx="72" hasCustomPrompt="1"/>
          </p:nvPr>
        </p:nvSpPr>
        <p:spPr>
          <a:xfrm>
            <a:off x="6248398" y="4819067"/>
            <a:ext cx="2667000" cy="321782"/>
          </a:xfrm>
        </p:spPr>
        <p:txBody>
          <a:bodyPr lIns="0" rIns="0"/>
          <a:lstStyle>
            <a:lvl1pPr>
              <a:buClr>
                <a:schemeClr val="tx2"/>
              </a:buClr>
              <a:defRPr sz="2000" b="0" i="0">
                <a:solidFill>
                  <a:srgbClr val="5D910D"/>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62" name="Content Placeholder 6">
            <a:extLst>
              <a:ext uri="{FF2B5EF4-FFF2-40B4-BE49-F238E27FC236}">
                <a16:creationId xmlns:a16="http://schemas.microsoft.com/office/drawing/2014/main" id="{F29F0006-6518-94B5-F8DF-9567AE670120}"/>
              </a:ext>
            </a:extLst>
          </p:cNvPr>
          <p:cNvSpPr>
            <a:spLocks noGrp="1"/>
          </p:cNvSpPr>
          <p:nvPr>
            <p:ph sz="quarter" idx="73" hasCustomPrompt="1"/>
          </p:nvPr>
        </p:nvSpPr>
        <p:spPr>
          <a:xfrm>
            <a:off x="6252273" y="5134654"/>
            <a:ext cx="2663125" cy="504145"/>
          </a:xfrm>
        </p:spPr>
        <p:txBody>
          <a:bodyPr/>
          <a:lstStyle>
            <a:lvl1pPr>
              <a:defRPr sz="1400">
                <a:solidFill>
                  <a:srgbClr val="2B660F"/>
                </a:solidFill>
                <a:latin typeface="+mn-lt"/>
              </a:defRPr>
            </a:lvl1pPr>
            <a:lvl2pPr marL="0" indent="0">
              <a:buNone/>
              <a:defRPr>
                <a:solidFill>
                  <a:srgbClr val="2B660F"/>
                </a:solidFill>
                <a:latin typeface="+mn-lt"/>
              </a:defRPr>
            </a:lvl2pPr>
          </a:lstStyle>
          <a:p>
            <a:pPr lvl="0"/>
            <a:r>
              <a:rPr lang="en-US"/>
              <a:t>Edit Master text styles</a:t>
            </a:r>
          </a:p>
          <a:p>
            <a:pPr lvl="1"/>
            <a:endParaRPr lang="en-US"/>
          </a:p>
        </p:txBody>
      </p:sp>
      <p:sp>
        <p:nvSpPr>
          <p:cNvPr id="63" name="Text Placeholder 12">
            <a:extLst>
              <a:ext uri="{FF2B5EF4-FFF2-40B4-BE49-F238E27FC236}">
                <a16:creationId xmlns:a16="http://schemas.microsoft.com/office/drawing/2014/main" id="{B85EDDFD-1D95-77A6-DA9B-FC213DC4A318}"/>
              </a:ext>
            </a:extLst>
          </p:cNvPr>
          <p:cNvSpPr>
            <a:spLocks noGrp="1"/>
          </p:cNvSpPr>
          <p:nvPr>
            <p:ph type="body" sz="quarter" idx="74" hasCustomPrompt="1"/>
          </p:nvPr>
        </p:nvSpPr>
        <p:spPr>
          <a:xfrm>
            <a:off x="9223091" y="4819067"/>
            <a:ext cx="2667000" cy="321782"/>
          </a:xfrm>
        </p:spPr>
        <p:txBody>
          <a:bodyPr lIns="0" rIns="0"/>
          <a:lstStyle>
            <a:lvl1pPr>
              <a:buClr>
                <a:schemeClr val="tx2"/>
              </a:buClr>
              <a:defRPr sz="2000" b="0" i="0">
                <a:solidFill>
                  <a:srgbClr val="5D910D"/>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64" name="Content Placeholder 6">
            <a:extLst>
              <a:ext uri="{FF2B5EF4-FFF2-40B4-BE49-F238E27FC236}">
                <a16:creationId xmlns:a16="http://schemas.microsoft.com/office/drawing/2014/main" id="{9B42EBC3-56EE-F294-586B-FAD4A3AB9A23}"/>
              </a:ext>
            </a:extLst>
          </p:cNvPr>
          <p:cNvSpPr>
            <a:spLocks noGrp="1"/>
          </p:cNvSpPr>
          <p:nvPr>
            <p:ph sz="quarter" idx="75" hasCustomPrompt="1"/>
          </p:nvPr>
        </p:nvSpPr>
        <p:spPr>
          <a:xfrm>
            <a:off x="9226966" y="5134654"/>
            <a:ext cx="2663125" cy="504145"/>
          </a:xfrm>
        </p:spPr>
        <p:txBody>
          <a:bodyPr/>
          <a:lstStyle>
            <a:lvl1pPr>
              <a:defRPr sz="1400">
                <a:solidFill>
                  <a:srgbClr val="2B660F"/>
                </a:solidFill>
                <a:latin typeface="+mn-lt"/>
              </a:defRPr>
            </a:lvl1pPr>
            <a:lvl2pPr marL="0" indent="0">
              <a:buNone/>
              <a:defRPr>
                <a:solidFill>
                  <a:srgbClr val="2B660F"/>
                </a:solidFill>
                <a:latin typeface="+mn-lt"/>
              </a:defRPr>
            </a:lvl2pPr>
          </a:lstStyle>
          <a:p>
            <a:pPr lvl="0"/>
            <a:r>
              <a:rPr lang="en-US"/>
              <a:t>Edit Master text styles</a:t>
            </a:r>
          </a:p>
          <a:p>
            <a:pPr lvl="1"/>
            <a:endParaRPr lang="en-US"/>
          </a:p>
        </p:txBody>
      </p:sp>
      <p:sp>
        <p:nvSpPr>
          <p:cNvPr id="19" name="Picture Placeholder 50">
            <a:extLst>
              <a:ext uri="{FF2B5EF4-FFF2-40B4-BE49-F238E27FC236}">
                <a16:creationId xmlns:a16="http://schemas.microsoft.com/office/drawing/2014/main" id="{EFF1CD7A-2DC9-0429-2042-00D19F745273}"/>
              </a:ext>
            </a:extLst>
          </p:cNvPr>
          <p:cNvSpPr>
            <a:spLocks noGrp="1"/>
          </p:cNvSpPr>
          <p:nvPr>
            <p:ph type="pic" sz="quarter" idx="76"/>
          </p:nvPr>
        </p:nvSpPr>
        <p:spPr>
          <a:xfrm flipH="1">
            <a:off x="3275618"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20" name="Picture Placeholder 50">
            <a:extLst>
              <a:ext uri="{FF2B5EF4-FFF2-40B4-BE49-F238E27FC236}">
                <a16:creationId xmlns:a16="http://schemas.microsoft.com/office/drawing/2014/main" id="{AF907D19-3C2C-61CA-5FAD-498351EDFDA6}"/>
              </a:ext>
            </a:extLst>
          </p:cNvPr>
          <p:cNvSpPr>
            <a:spLocks noGrp="1"/>
          </p:cNvSpPr>
          <p:nvPr>
            <p:ph type="pic" sz="quarter" idx="77"/>
          </p:nvPr>
        </p:nvSpPr>
        <p:spPr>
          <a:xfrm flipH="1">
            <a:off x="6248399"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21" name="Picture Placeholder 50">
            <a:extLst>
              <a:ext uri="{FF2B5EF4-FFF2-40B4-BE49-F238E27FC236}">
                <a16:creationId xmlns:a16="http://schemas.microsoft.com/office/drawing/2014/main" id="{A95EDDFD-81FE-BB5B-C823-DDDE109005B1}"/>
              </a:ext>
            </a:extLst>
          </p:cNvPr>
          <p:cNvSpPr>
            <a:spLocks noGrp="1"/>
          </p:cNvSpPr>
          <p:nvPr>
            <p:ph type="pic" sz="quarter" idx="78"/>
          </p:nvPr>
        </p:nvSpPr>
        <p:spPr>
          <a:xfrm flipH="1">
            <a:off x="9220199"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18" name="TextBox 17">
            <a:extLst>
              <a:ext uri="{FF2B5EF4-FFF2-40B4-BE49-F238E27FC236}">
                <a16:creationId xmlns:a16="http://schemas.microsoft.com/office/drawing/2014/main" id="{2A561B79-09DB-0555-DF84-ED0F621263AB}"/>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5D910D"/>
                </a:solidFill>
                <a:latin typeface="+mn-lt"/>
              </a:rPr>
              <a:t>CONFIDENTIAL</a:t>
            </a:r>
          </a:p>
        </p:txBody>
      </p:sp>
    </p:spTree>
    <p:extLst>
      <p:ext uri="{BB962C8B-B14F-4D97-AF65-F5344CB8AC3E}">
        <p14:creationId xmlns:p14="http://schemas.microsoft.com/office/powerpoint/2010/main" val="40278486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5_2 Takeaways Drink">
    <p:bg>
      <p:bgPr>
        <a:solidFill>
          <a:schemeClr val="bg1"/>
        </a:solidFill>
        <a:effectLst/>
      </p:bgPr>
    </p:bg>
    <p:spTree>
      <p:nvGrpSpPr>
        <p:cNvPr id="1" name=""/>
        <p:cNvGrpSpPr/>
        <p:nvPr/>
      </p:nvGrpSpPr>
      <p:grpSpPr>
        <a:xfrm>
          <a:off x="0" y="0"/>
          <a:ext cx="0" cy="0"/>
          <a:chOff x="0" y="0"/>
          <a:chExt cx="0" cy="0"/>
        </a:xfrm>
      </p:grpSpPr>
      <p:sp>
        <p:nvSpPr>
          <p:cNvPr id="8" name="Text Placeholder 12">
            <a:extLst>
              <a:ext uri="{FF2B5EF4-FFF2-40B4-BE49-F238E27FC236}">
                <a16:creationId xmlns:a16="http://schemas.microsoft.com/office/drawing/2014/main" id="{D92DBAF2-7F04-EEB4-0E99-13B2CAF811B7}"/>
              </a:ext>
            </a:extLst>
          </p:cNvPr>
          <p:cNvSpPr>
            <a:spLocks noGrp="1"/>
          </p:cNvSpPr>
          <p:nvPr>
            <p:ph type="body" sz="quarter" idx="18"/>
          </p:nvPr>
        </p:nvSpPr>
        <p:spPr>
          <a:xfrm>
            <a:off x="6242613" y="1219200"/>
            <a:ext cx="5638800" cy="4419600"/>
          </a:xfrm>
          <a:prstGeom prst="roundRect">
            <a:avLst>
              <a:gd name="adj" fmla="val 2070"/>
            </a:avLst>
          </a:prstGeom>
          <a:solidFill>
            <a:srgbClr val="3680CE"/>
          </a:solidFill>
        </p:spPr>
        <p:txBody>
          <a:bodyPr anchor="ctr" anchorCtr="1"/>
          <a:lstStyle>
            <a:lvl1pPr>
              <a:defRPr sz="3200" b="1">
                <a:solidFill>
                  <a:schemeClr val="bg1"/>
                </a:solidFill>
                <a:latin typeface="+mn-lt"/>
              </a:defRPr>
            </a:lvl1pPr>
            <a:lvl2pPr marL="0" indent="0">
              <a:buNone/>
              <a:defRPr/>
            </a:lvl2pPr>
          </a:lstStyle>
          <a:p>
            <a:pPr lvl="0"/>
            <a:r>
              <a:rPr lang="en-US"/>
              <a:t>Click to edit Master text styles</a:t>
            </a:r>
          </a:p>
        </p:txBody>
      </p:sp>
      <p:sp>
        <p:nvSpPr>
          <p:cNvPr id="13" name="Text Placeholder 12">
            <a:extLst>
              <a:ext uri="{FF2B5EF4-FFF2-40B4-BE49-F238E27FC236}">
                <a16:creationId xmlns:a16="http://schemas.microsoft.com/office/drawing/2014/main" id="{E2407C83-F948-D687-213E-CC12FD27FA9E}"/>
              </a:ext>
            </a:extLst>
          </p:cNvPr>
          <p:cNvSpPr>
            <a:spLocks noGrp="1"/>
          </p:cNvSpPr>
          <p:nvPr>
            <p:ph type="body" sz="quarter" idx="16"/>
          </p:nvPr>
        </p:nvSpPr>
        <p:spPr>
          <a:xfrm>
            <a:off x="304800" y="1219200"/>
            <a:ext cx="5638800" cy="4419600"/>
          </a:xfrm>
          <a:prstGeom prst="roundRect">
            <a:avLst>
              <a:gd name="adj" fmla="val 2070"/>
            </a:avLst>
          </a:prstGeom>
          <a:solidFill>
            <a:srgbClr val="3680CE"/>
          </a:solidFill>
        </p:spPr>
        <p:txBody>
          <a:bodyPr anchor="ctr" anchorCtr="1"/>
          <a:lstStyle>
            <a:lvl1pPr>
              <a:defRPr sz="3200" b="1">
                <a:solidFill>
                  <a:schemeClr val="bg1"/>
                </a:solidFill>
                <a:latin typeface="+mn-lt"/>
              </a:defRPr>
            </a:lvl1pPr>
            <a:lvl2pPr marL="0" indent="0">
              <a:buNone/>
              <a:defRPr/>
            </a:lvl2pPr>
          </a:lstStyle>
          <a:p>
            <a:pPr lvl="0"/>
            <a:r>
              <a:rPr lang="en-US"/>
              <a:t>Click to edit Master text styles</a:t>
            </a:r>
          </a:p>
        </p:txBody>
      </p:sp>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chemeClr val="tx2"/>
                </a:solidFill>
                <a:latin typeface="+mn-lt"/>
              </a:defRPr>
            </a:lvl1pPr>
          </a:lstStyle>
          <a:p>
            <a:endParaRPr lang="en-US"/>
          </a:p>
        </p:txBody>
      </p:sp>
      <p:sp>
        <p:nvSpPr>
          <p:cNvPr id="5" name="Text Placeholder 3">
            <a:extLst>
              <a:ext uri="{FF2B5EF4-FFF2-40B4-BE49-F238E27FC236}">
                <a16:creationId xmlns:a16="http://schemas.microsoft.com/office/drawing/2014/main" id="{49AE6B21-F576-FEC1-4079-603B4AB92DEE}"/>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7" name="Title 1">
            <a:extLst>
              <a:ext uri="{FF2B5EF4-FFF2-40B4-BE49-F238E27FC236}">
                <a16:creationId xmlns:a16="http://schemas.microsoft.com/office/drawing/2014/main" id="{E74BD708-78CA-BD4B-1F5D-C41DD58C4183}"/>
              </a:ext>
            </a:extLst>
          </p:cNvPr>
          <p:cNvSpPr>
            <a:spLocks noGrp="1"/>
          </p:cNvSpPr>
          <p:nvPr>
            <p:ph type="title"/>
          </p:nvPr>
        </p:nvSpPr>
        <p:spPr>
          <a:xfrm>
            <a:off x="304799" y="248594"/>
            <a:ext cx="11582401" cy="475306"/>
          </a:xfrm>
        </p:spPr>
        <p:txBody>
          <a:bodyPr anchor="t" anchorCtr="0"/>
          <a:lstStyle>
            <a:lvl1pPr>
              <a:defRPr>
                <a:solidFill>
                  <a:schemeClr val="tx2"/>
                </a:solidFill>
              </a:defRPr>
            </a:lvl1pPr>
          </a:lstStyle>
          <a:p>
            <a:r>
              <a:rPr lang="en-US"/>
              <a:t>Click to edit Master title style</a:t>
            </a:r>
          </a:p>
        </p:txBody>
      </p:sp>
      <p:sp>
        <p:nvSpPr>
          <p:cNvPr id="4" name="TextBox 3">
            <a:extLst>
              <a:ext uri="{FF2B5EF4-FFF2-40B4-BE49-F238E27FC236}">
                <a16:creationId xmlns:a16="http://schemas.microsoft.com/office/drawing/2014/main" id="{3A484860-B7C8-63CB-6C1D-22A50F99ACF6}"/>
              </a:ext>
            </a:extLst>
          </p:cNvPr>
          <p:cNvSpPr txBox="1"/>
          <p:nvPr userDrawn="1"/>
        </p:nvSpPr>
        <p:spPr>
          <a:xfrm>
            <a:off x="963827" y="6561438"/>
            <a:ext cx="0" cy="0"/>
          </a:xfrm>
          <a:prstGeom prst="rect">
            <a:avLst/>
          </a:prstGeom>
          <a:noFill/>
        </p:spPr>
        <p:txBody>
          <a:bodyPr wrap="none" lIns="0" tIns="0" rIns="0" bIns="0" rtlCol="0">
            <a:noAutofit/>
          </a:bodyPr>
          <a:lstStyle/>
          <a:p>
            <a:pPr algn="l"/>
            <a:endParaRPr lang="en-US" sz="1600" err="1">
              <a:solidFill>
                <a:schemeClr val="tx2"/>
              </a:solidFill>
            </a:endParaRPr>
          </a:p>
        </p:txBody>
      </p:sp>
    </p:spTree>
    <p:extLst>
      <p:ext uri="{BB962C8B-B14F-4D97-AF65-F5344CB8AC3E}">
        <p14:creationId xmlns:p14="http://schemas.microsoft.com/office/powerpoint/2010/main" val="13556153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2 Takeaways Drink">
    <p:bg>
      <p:bgPr>
        <a:solidFill>
          <a:srgbClr val="145798"/>
        </a:solidFill>
        <a:effectLst/>
      </p:bgPr>
    </p:bg>
    <p:spTree>
      <p:nvGrpSpPr>
        <p:cNvPr id="1" name=""/>
        <p:cNvGrpSpPr/>
        <p:nvPr/>
      </p:nvGrpSpPr>
      <p:grpSpPr>
        <a:xfrm>
          <a:off x="0" y="0"/>
          <a:ext cx="0" cy="0"/>
          <a:chOff x="0" y="0"/>
          <a:chExt cx="0" cy="0"/>
        </a:xfrm>
      </p:grpSpPr>
      <p:sp>
        <p:nvSpPr>
          <p:cNvPr id="8" name="Text Placeholder 12">
            <a:extLst>
              <a:ext uri="{FF2B5EF4-FFF2-40B4-BE49-F238E27FC236}">
                <a16:creationId xmlns:a16="http://schemas.microsoft.com/office/drawing/2014/main" id="{D92DBAF2-7F04-EEB4-0E99-13B2CAF811B7}"/>
              </a:ext>
            </a:extLst>
          </p:cNvPr>
          <p:cNvSpPr>
            <a:spLocks noGrp="1"/>
          </p:cNvSpPr>
          <p:nvPr>
            <p:ph type="body" sz="quarter" idx="18"/>
          </p:nvPr>
        </p:nvSpPr>
        <p:spPr>
          <a:xfrm>
            <a:off x="6242613" y="1219200"/>
            <a:ext cx="5638800" cy="4419600"/>
          </a:xfrm>
          <a:prstGeom prst="roundRect">
            <a:avLst>
              <a:gd name="adj" fmla="val 2070"/>
            </a:avLst>
          </a:prstGeom>
          <a:solidFill>
            <a:srgbClr val="3680CE"/>
          </a:solidFill>
        </p:spPr>
        <p:txBody>
          <a:bodyPr anchor="ctr" anchorCtr="1"/>
          <a:lstStyle>
            <a:lvl1pPr>
              <a:defRPr sz="3200" b="1">
                <a:solidFill>
                  <a:schemeClr val="bg1"/>
                </a:solidFill>
                <a:latin typeface="+mn-lt"/>
              </a:defRPr>
            </a:lvl1pPr>
            <a:lvl2pPr marL="0" indent="0">
              <a:buNone/>
              <a:defRPr/>
            </a:lvl2pPr>
          </a:lstStyle>
          <a:p>
            <a:pPr lvl="0"/>
            <a:r>
              <a:rPr lang="en-US"/>
              <a:t>Click to edit Master text styles</a:t>
            </a:r>
          </a:p>
        </p:txBody>
      </p:sp>
      <p:sp>
        <p:nvSpPr>
          <p:cNvPr id="13" name="Text Placeholder 12">
            <a:extLst>
              <a:ext uri="{FF2B5EF4-FFF2-40B4-BE49-F238E27FC236}">
                <a16:creationId xmlns:a16="http://schemas.microsoft.com/office/drawing/2014/main" id="{E2407C83-F948-D687-213E-CC12FD27FA9E}"/>
              </a:ext>
            </a:extLst>
          </p:cNvPr>
          <p:cNvSpPr>
            <a:spLocks noGrp="1"/>
          </p:cNvSpPr>
          <p:nvPr>
            <p:ph type="body" sz="quarter" idx="16"/>
          </p:nvPr>
        </p:nvSpPr>
        <p:spPr>
          <a:xfrm>
            <a:off x="304800" y="1219200"/>
            <a:ext cx="5638800" cy="4419600"/>
          </a:xfrm>
          <a:prstGeom prst="roundRect">
            <a:avLst>
              <a:gd name="adj" fmla="val 2070"/>
            </a:avLst>
          </a:prstGeom>
          <a:solidFill>
            <a:srgbClr val="3680CE"/>
          </a:solidFill>
        </p:spPr>
        <p:txBody>
          <a:bodyPr anchor="ctr" anchorCtr="1"/>
          <a:lstStyle>
            <a:lvl1pPr>
              <a:defRPr sz="3200" b="1">
                <a:solidFill>
                  <a:schemeClr val="bg1"/>
                </a:solidFill>
                <a:latin typeface="+mn-lt"/>
              </a:defRPr>
            </a:lvl1pPr>
            <a:lvl2pPr marL="0" indent="0">
              <a:buNone/>
              <a:defRPr/>
            </a:lvl2pPr>
          </a:lstStyle>
          <a:p>
            <a:pPr lvl="0"/>
            <a:r>
              <a:rPr lang="en-US"/>
              <a:t>Click to edit Master text styles</a:t>
            </a:r>
          </a:p>
        </p:txBody>
      </p:sp>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71A9E3"/>
                </a:solidFill>
                <a:latin typeface="+mn-lt"/>
              </a:defRPr>
            </a:lvl1pPr>
          </a:lstStyle>
          <a:p>
            <a:endParaRPr lang="en-US"/>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71A9E3"/>
                </a:solidFill>
                <a:latin typeface="+mn-lt"/>
              </a:rPr>
              <a:pPr algn="r"/>
              <a:t>‹#›</a:t>
            </a:fld>
            <a:endParaRPr lang="en-US" sz="1350">
              <a:solidFill>
                <a:srgbClr val="71A9E3"/>
              </a:solidFill>
              <a:latin typeface="+mn-lt"/>
            </a:endParaRPr>
          </a:p>
        </p:txBody>
      </p:sp>
      <p:sp>
        <p:nvSpPr>
          <p:cNvPr id="5" name="Text Placeholder 3">
            <a:extLst>
              <a:ext uri="{FF2B5EF4-FFF2-40B4-BE49-F238E27FC236}">
                <a16:creationId xmlns:a16="http://schemas.microsoft.com/office/drawing/2014/main" id="{49AE6B21-F576-FEC1-4079-603B4AB92DEE}"/>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71A9E3"/>
                </a:solidFill>
                <a:latin typeface="+mn-lt"/>
              </a:defRPr>
            </a:lvl1pPr>
          </a:lstStyle>
          <a:p>
            <a:pPr lvl="0"/>
            <a:r>
              <a:rPr lang="en-US"/>
              <a:t>Subtitle</a:t>
            </a:r>
          </a:p>
        </p:txBody>
      </p:sp>
      <p:sp>
        <p:nvSpPr>
          <p:cNvPr id="7" name="Title 1">
            <a:extLst>
              <a:ext uri="{FF2B5EF4-FFF2-40B4-BE49-F238E27FC236}">
                <a16:creationId xmlns:a16="http://schemas.microsoft.com/office/drawing/2014/main" id="{E74BD708-78CA-BD4B-1F5D-C41DD58C4183}"/>
              </a:ext>
            </a:extLst>
          </p:cNvPr>
          <p:cNvSpPr>
            <a:spLocks noGrp="1"/>
          </p:cNvSpPr>
          <p:nvPr>
            <p:ph type="title"/>
          </p:nvPr>
        </p:nvSpPr>
        <p:spPr>
          <a:xfrm>
            <a:off x="304799" y="248594"/>
            <a:ext cx="11582401" cy="475306"/>
          </a:xfrm>
        </p:spPr>
        <p:txBody>
          <a:bodyPr anchor="t" anchorCtr="0"/>
          <a:lstStyle>
            <a:lvl1pPr>
              <a:defRPr>
                <a:solidFill>
                  <a:srgbClr val="71A9E3"/>
                </a:solidFill>
              </a:defRPr>
            </a:lvl1pPr>
          </a:lstStyle>
          <a:p>
            <a:r>
              <a:rPr lang="en-US"/>
              <a:t>Click to edit Master title style</a:t>
            </a:r>
          </a:p>
        </p:txBody>
      </p:sp>
      <p:sp>
        <p:nvSpPr>
          <p:cNvPr id="6" name="TextBox 5">
            <a:extLst>
              <a:ext uri="{FF2B5EF4-FFF2-40B4-BE49-F238E27FC236}">
                <a16:creationId xmlns:a16="http://schemas.microsoft.com/office/drawing/2014/main" id="{5A72B886-E61E-7BB4-B0DD-DC2FF24EAF43}"/>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71A8E3"/>
                </a:solidFill>
                <a:latin typeface="+mn-lt"/>
              </a:rPr>
              <a:t>CONFIDENTIAL</a:t>
            </a:r>
          </a:p>
        </p:txBody>
      </p:sp>
    </p:spTree>
    <p:extLst>
      <p:ext uri="{BB962C8B-B14F-4D97-AF65-F5344CB8AC3E}">
        <p14:creationId xmlns:p14="http://schemas.microsoft.com/office/powerpoint/2010/main" val="16659869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2 Takeaways Drink">
    <p:bg>
      <p:bgPr>
        <a:solidFill>
          <a:srgbClr val="FBCB5B"/>
        </a:solidFill>
        <a:effectLst/>
      </p:bgPr>
    </p:bg>
    <p:spTree>
      <p:nvGrpSpPr>
        <p:cNvPr id="1" name=""/>
        <p:cNvGrpSpPr/>
        <p:nvPr/>
      </p:nvGrpSpPr>
      <p:grpSpPr>
        <a:xfrm>
          <a:off x="0" y="0"/>
          <a:ext cx="0" cy="0"/>
          <a:chOff x="0" y="0"/>
          <a:chExt cx="0" cy="0"/>
        </a:xfrm>
      </p:grpSpPr>
      <p:sp>
        <p:nvSpPr>
          <p:cNvPr id="8" name="Text Placeholder 12">
            <a:extLst>
              <a:ext uri="{FF2B5EF4-FFF2-40B4-BE49-F238E27FC236}">
                <a16:creationId xmlns:a16="http://schemas.microsoft.com/office/drawing/2014/main" id="{D92DBAF2-7F04-EEB4-0E99-13B2CAF811B7}"/>
              </a:ext>
            </a:extLst>
          </p:cNvPr>
          <p:cNvSpPr>
            <a:spLocks noGrp="1"/>
          </p:cNvSpPr>
          <p:nvPr>
            <p:ph type="body" sz="quarter" idx="18"/>
          </p:nvPr>
        </p:nvSpPr>
        <p:spPr>
          <a:xfrm>
            <a:off x="6242613" y="1219200"/>
            <a:ext cx="5638800" cy="4419600"/>
          </a:xfrm>
          <a:prstGeom prst="roundRect">
            <a:avLst>
              <a:gd name="adj" fmla="val 2070"/>
            </a:avLst>
          </a:prstGeom>
          <a:solidFill>
            <a:schemeClr val="accent6"/>
          </a:solidFill>
        </p:spPr>
        <p:txBody>
          <a:bodyPr anchor="ctr" anchorCtr="1"/>
          <a:lstStyle>
            <a:lvl1pPr>
              <a:defRPr sz="3200" b="1">
                <a:solidFill>
                  <a:schemeClr val="bg1"/>
                </a:solidFill>
                <a:latin typeface="+mn-lt"/>
              </a:defRPr>
            </a:lvl1pPr>
            <a:lvl2pPr marL="0" indent="0">
              <a:buNone/>
              <a:defRPr/>
            </a:lvl2pPr>
          </a:lstStyle>
          <a:p>
            <a:pPr lvl="0"/>
            <a:r>
              <a:rPr lang="en-US"/>
              <a:t>Click to edit Master text styles</a:t>
            </a:r>
          </a:p>
        </p:txBody>
      </p:sp>
      <p:sp>
        <p:nvSpPr>
          <p:cNvPr id="13" name="Text Placeholder 12">
            <a:extLst>
              <a:ext uri="{FF2B5EF4-FFF2-40B4-BE49-F238E27FC236}">
                <a16:creationId xmlns:a16="http://schemas.microsoft.com/office/drawing/2014/main" id="{E2407C83-F948-D687-213E-CC12FD27FA9E}"/>
              </a:ext>
            </a:extLst>
          </p:cNvPr>
          <p:cNvSpPr>
            <a:spLocks noGrp="1"/>
          </p:cNvSpPr>
          <p:nvPr>
            <p:ph type="body" sz="quarter" idx="16"/>
          </p:nvPr>
        </p:nvSpPr>
        <p:spPr>
          <a:xfrm>
            <a:off x="304800" y="1219200"/>
            <a:ext cx="5638800" cy="4419600"/>
          </a:xfrm>
          <a:prstGeom prst="roundRect">
            <a:avLst>
              <a:gd name="adj" fmla="val 2070"/>
            </a:avLst>
          </a:prstGeom>
          <a:solidFill>
            <a:schemeClr val="accent6"/>
          </a:solidFill>
        </p:spPr>
        <p:txBody>
          <a:bodyPr anchor="ctr" anchorCtr="1"/>
          <a:lstStyle>
            <a:lvl1pPr>
              <a:defRPr sz="3200" b="1">
                <a:solidFill>
                  <a:schemeClr val="bg1"/>
                </a:solidFill>
                <a:latin typeface="+mn-lt"/>
              </a:defRPr>
            </a:lvl1pPr>
            <a:lvl2pPr marL="0" indent="0">
              <a:buNone/>
              <a:defRPr/>
            </a:lvl2pPr>
          </a:lstStyle>
          <a:p>
            <a:pPr lvl="0"/>
            <a:r>
              <a:rPr lang="en-US"/>
              <a:t>Click to edit Master text styles</a:t>
            </a:r>
          </a:p>
        </p:txBody>
      </p:sp>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C77307"/>
                </a:solidFill>
                <a:latin typeface="+mn-lt"/>
              </a:defRPr>
            </a:lvl1pPr>
          </a:lstStyle>
          <a:p>
            <a:endParaRPr lang="en-US"/>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C77307"/>
                </a:solidFill>
                <a:latin typeface="+mn-lt"/>
              </a:rPr>
              <a:pPr algn="r"/>
              <a:t>‹#›</a:t>
            </a:fld>
            <a:endParaRPr lang="en-US" sz="1350">
              <a:solidFill>
                <a:srgbClr val="C77307"/>
              </a:solidFill>
              <a:latin typeface="+mn-lt"/>
            </a:endParaRPr>
          </a:p>
        </p:txBody>
      </p:sp>
      <p:sp>
        <p:nvSpPr>
          <p:cNvPr id="5" name="Text Placeholder 3">
            <a:extLst>
              <a:ext uri="{FF2B5EF4-FFF2-40B4-BE49-F238E27FC236}">
                <a16:creationId xmlns:a16="http://schemas.microsoft.com/office/drawing/2014/main" id="{49AE6B21-F576-FEC1-4079-603B4AB92DEE}"/>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C77307"/>
                </a:solidFill>
                <a:latin typeface="+mn-lt"/>
              </a:defRPr>
            </a:lvl1pPr>
          </a:lstStyle>
          <a:p>
            <a:pPr lvl="0"/>
            <a:r>
              <a:rPr lang="en-US"/>
              <a:t>Subtitle</a:t>
            </a:r>
          </a:p>
        </p:txBody>
      </p:sp>
      <p:sp>
        <p:nvSpPr>
          <p:cNvPr id="7" name="Title 1">
            <a:extLst>
              <a:ext uri="{FF2B5EF4-FFF2-40B4-BE49-F238E27FC236}">
                <a16:creationId xmlns:a16="http://schemas.microsoft.com/office/drawing/2014/main" id="{E74BD708-78CA-BD4B-1F5D-C41DD58C4183}"/>
              </a:ext>
            </a:extLst>
          </p:cNvPr>
          <p:cNvSpPr>
            <a:spLocks noGrp="1"/>
          </p:cNvSpPr>
          <p:nvPr>
            <p:ph type="title"/>
          </p:nvPr>
        </p:nvSpPr>
        <p:spPr>
          <a:xfrm>
            <a:off x="304799" y="248594"/>
            <a:ext cx="11582401" cy="475306"/>
          </a:xfrm>
        </p:spPr>
        <p:txBody>
          <a:bodyPr anchor="t" anchorCtr="0"/>
          <a:lstStyle>
            <a:lvl1pPr>
              <a:defRPr>
                <a:solidFill>
                  <a:srgbClr val="C77307"/>
                </a:solidFill>
              </a:defRPr>
            </a:lvl1pPr>
          </a:lstStyle>
          <a:p>
            <a:r>
              <a:rPr lang="en-US"/>
              <a:t>Click to edit Master title style</a:t>
            </a:r>
          </a:p>
        </p:txBody>
      </p:sp>
      <p:sp>
        <p:nvSpPr>
          <p:cNvPr id="6" name="TextBox 5">
            <a:extLst>
              <a:ext uri="{FF2B5EF4-FFF2-40B4-BE49-F238E27FC236}">
                <a16:creationId xmlns:a16="http://schemas.microsoft.com/office/drawing/2014/main" id="{F8E60B6A-192B-3529-D749-1EF72AE9094E}"/>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C87307"/>
                </a:solidFill>
                <a:latin typeface="+mn-lt"/>
              </a:rPr>
              <a:t>CONFIDENTIAL</a:t>
            </a:r>
          </a:p>
        </p:txBody>
      </p:sp>
    </p:spTree>
    <p:extLst>
      <p:ext uri="{BB962C8B-B14F-4D97-AF65-F5344CB8AC3E}">
        <p14:creationId xmlns:p14="http://schemas.microsoft.com/office/powerpoint/2010/main" val="13659575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 Takeaways Sustainability">
    <p:bg>
      <p:bgPr>
        <a:solidFill>
          <a:srgbClr val="2B660F"/>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8DBE28"/>
                </a:solidFill>
                <a:latin typeface="+mn-lt"/>
              </a:defRPr>
            </a:lvl1pPr>
          </a:lstStyle>
          <a:p>
            <a:endParaRPr lang="en-US"/>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8DBE28"/>
                </a:solidFill>
                <a:latin typeface="+mn-lt"/>
              </a:rPr>
              <a:pPr algn="r"/>
              <a:t>‹#›</a:t>
            </a:fld>
            <a:endParaRPr lang="en-US" sz="1350">
              <a:solidFill>
                <a:srgbClr val="8DBE28"/>
              </a:solidFill>
              <a:latin typeface="+mn-lt"/>
            </a:endParaRPr>
          </a:p>
        </p:txBody>
      </p:sp>
      <p:sp>
        <p:nvSpPr>
          <p:cNvPr id="5" name="Text Placeholder 3">
            <a:extLst>
              <a:ext uri="{FF2B5EF4-FFF2-40B4-BE49-F238E27FC236}">
                <a16:creationId xmlns:a16="http://schemas.microsoft.com/office/drawing/2014/main" id="{AFCBFFC2-1D04-EF48-A388-95DB2B2160FE}"/>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8DBE28"/>
                </a:solidFill>
                <a:latin typeface="+mn-lt"/>
              </a:defRPr>
            </a:lvl1pPr>
          </a:lstStyle>
          <a:p>
            <a:pPr lvl="0"/>
            <a:r>
              <a:rPr lang="en-US"/>
              <a:t>Subtitle</a:t>
            </a:r>
          </a:p>
        </p:txBody>
      </p:sp>
      <p:sp>
        <p:nvSpPr>
          <p:cNvPr id="7" name="Title 1">
            <a:extLst>
              <a:ext uri="{FF2B5EF4-FFF2-40B4-BE49-F238E27FC236}">
                <a16:creationId xmlns:a16="http://schemas.microsoft.com/office/drawing/2014/main" id="{BB3D484A-938C-B017-C04F-A83D0A578011}"/>
              </a:ext>
            </a:extLst>
          </p:cNvPr>
          <p:cNvSpPr>
            <a:spLocks noGrp="1"/>
          </p:cNvSpPr>
          <p:nvPr>
            <p:ph type="title"/>
          </p:nvPr>
        </p:nvSpPr>
        <p:spPr>
          <a:xfrm>
            <a:off x="304799" y="248594"/>
            <a:ext cx="11582401" cy="475306"/>
          </a:xfrm>
        </p:spPr>
        <p:txBody>
          <a:bodyPr anchor="t" anchorCtr="0"/>
          <a:lstStyle>
            <a:lvl1pPr>
              <a:defRPr>
                <a:solidFill>
                  <a:srgbClr val="8DBE28"/>
                </a:solidFill>
              </a:defRPr>
            </a:lvl1pPr>
          </a:lstStyle>
          <a:p>
            <a:r>
              <a:rPr lang="en-US"/>
              <a:t>Click to edit Master title style</a:t>
            </a:r>
          </a:p>
        </p:txBody>
      </p:sp>
      <p:sp>
        <p:nvSpPr>
          <p:cNvPr id="9" name="Text Placeholder 12">
            <a:extLst>
              <a:ext uri="{FF2B5EF4-FFF2-40B4-BE49-F238E27FC236}">
                <a16:creationId xmlns:a16="http://schemas.microsoft.com/office/drawing/2014/main" id="{49819057-E5D7-F5B5-80B8-9D7ACF1BA54B}"/>
              </a:ext>
            </a:extLst>
          </p:cNvPr>
          <p:cNvSpPr>
            <a:spLocks noGrp="1"/>
          </p:cNvSpPr>
          <p:nvPr>
            <p:ph type="body" sz="quarter" idx="18"/>
          </p:nvPr>
        </p:nvSpPr>
        <p:spPr>
          <a:xfrm>
            <a:off x="6242613" y="1219200"/>
            <a:ext cx="5638800" cy="4419600"/>
          </a:xfrm>
          <a:prstGeom prst="roundRect">
            <a:avLst>
              <a:gd name="adj" fmla="val 2070"/>
            </a:avLst>
          </a:prstGeom>
          <a:solidFill>
            <a:srgbClr val="5D910D"/>
          </a:solidFill>
        </p:spPr>
        <p:txBody>
          <a:bodyPr anchor="ctr" anchorCtr="1"/>
          <a:lstStyle>
            <a:lvl1pPr>
              <a:defRPr sz="3200" b="1">
                <a:solidFill>
                  <a:schemeClr val="bg1"/>
                </a:solidFill>
                <a:latin typeface="+mn-lt"/>
              </a:defRPr>
            </a:lvl1pPr>
            <a:lvl2pPr marL="0" indent="0">
              <a:buNone/>
              <a:defRPr/>
            </a:lvl2pPr>
          </a:lstStyle>
          <a:p>
            <a:pPr lvl="0"/>
            <a:r>
              <a:rPr lang="en-US"/>
              <a:t>Click to edit Master text styles</a:t>
            </a:r>
          </a:p>
        </p:txBody>
      </p:sp>
      <p:sp>
        <p:nvSpPr>
          <p:cNvPr id="10" name="Text Placeholder 12">
            <a:extLst>
              <a:ext uri="{FF2B5EF4-FFF2-40B4-BE49-F238E27FC236}">
                <a16:creationId xmlns:a16="http://schemas.microsoft.com/office/drawing/2014/main" id="{CD7C8C64-7DA7-695D-77FD-154A303646C0}"/>
              </a:ext>
            </a:extLst>
          </p:cNvPr>
          <p:cNvSpPr>
            <a:spLocks noGrp="1"/>
          </p:cNvSpPr>
          <p:nvPr>
            <p:ph type="body" sz="quarter" idx="16"/>
          </p:nvPr>
        </p:nvSpPr>
        <p:spPr>
          <a:xfrm>
            <a:off x="304800" y="1219200"/>
            <a:ext cx="5638800" cy="4419600"/>
          </a:xfrm>
          <a:prstGeom prst="roundRect">
            <a:avLst>
              <a:gd name="adj" fmla="val 2070"/>
            </a:avLst>
          </a:prstGeom>
          <a:solidFill>
            <a:srgbClr val="5D910D"/>
          </a:solidFill>
        </p:spPr>
        <p:txBody>
          <a:bodyPr anchor="ctr" anchorCtr="1"/>
          <a:lstStyle>
            <a:lvl1pPr>
              <a:defRPr sz="3200" b="1">
                <a:solidFill>
                  <a:schemeClr val="bg1"/>
                </a:solidFill>
                <a:latin typeface="+mn-lt"/>
              </a:defRPr>
            </a:lvl1pPr>
            <a:lvl2pPr marL="0" indent="0">
              <a:buNone/>
              <a:defRPr/>
            </a:lvl2pPr>
          </a:lstStyle>
          <a:p>
            <a:pPr lvl="0"/>
            <a:r>
              <a:rPr lang="en-US"/>
              <a:t>Click to edit Master text styles</a:t>
            </a:r>
          </a:p>
        </p:txBody>
      </p:sp>
      <p:sp>
        <p:nvSpPr>
          <p:cNvPr id="6" name="TextBox 5">
            <a:extLst>
              <a:ext uri="{FF2B5EF4-FFF2-40B4-BE49-F238E27FC236}">
                <a16:creationId xmlns:a16="http://schemas.microsoft.com/office/drawing/2014/main" id="{00528AFB-3CA6-BE65-81A7-B0D1C0919380}"/>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8DBF28"/>
                </a:solidFill>
                <a:latin typeface="+mn-lt"/>
              </a:rPr>
              <a:t>CONFIDENTIAL</a:t>
            </a:r>
          </a:p>
        </p:txBody>
      </p:sp>
    </p:spTree>
    <p:extLst>
      <p:ext uri="{BB962C8B-B14F-4D97-AF65-F5344CB8AC3E}">
        <p14:creationId xmlns:p14="http://schemas.microsoft.com/office/powerpoint/2010/main" val="37638085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3 Takeaways Drink">
    <p:bg>
      <p:bgPr>
        <a:solidFill>
          <a:srgbClr val="F7F5F3"/>
        </a:solidFill>
        <a:effectLst/>
      </p:bgPr>
    </p:bg>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E2407C83-F948-D687-213E-CC12FD27FA9E}"/>
              </a:ext>
            </a:extLst>
          </p:cNvPr>
          <p:cNvSpPr>
            <a:spLocks noGrp="1"/>
          </p:cNvSpPr>
          <p:nvPr>
            <p:ph type="body" sz="quarter" idx="16"/>
          </p:nvPr>
        </p:nvSpPr>
        <p:spPr>
          <a:xfrm>
            <a:off x="304800" y="1219200"/>
            <a:ext cx="3657595" cy="4419600"/>
          </a:xfrm>
          <a:prstGeom prst="roundRect">
            <a:avLst>
              <a:gd name="adj" fmla="val 2643"/>
            </a:avLst>
          </a:prstGeom>
          <a:solidFill>
            <a:schemeClr val="accent6"/>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2B660F"/>
                </a:solidFill>
                <a:latin typeface="+mn-lt"/>
              </a:defRPr>
            </a:lvl1pPr>
          </a:lstStyle>
          <a:p>
            <a:endParaRPr lang="en-US"/>
          </a:p>
        </p:txBody>
      </p:sp>
      <p:sp>
        <p:nvSpPr>
          <p:cNvPr id="5" name="Text Placeholder 3">
            <a:extLst>
              <a:ext uri="{FF2B5EF4-FFF2-40B4-BE49-F238E27FC236}">
                <a16:creationId xmlns:a16="http://schemas.microsoft.com/office/drawing/2014/main" id="{0AFD69A1-B956-94DD-F040-BB70AF15994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7" name="Title 1">
            <a:extLst>
              <a:ext uri="{FF2B5EF4-FFF2-40B4-BE49-F238E27FC236}">
                <a16:creationId xmlns:a16="http://schemas.microsoft.com/office/drawing/2014/main" id="{C335125E-6F07-0923-0A24-149A306C0764}"/>
              </a:ext>
            </a:extLst>
          </p:cNvPr>
          <p:cNvSpPr>
            <a:spLocks noGrp="1"/>
          </p:cNvSpPr>
          <p:nvPr>
            <p:ph type="title"/>
          </p:nvPr>
        </p:nvSpPr>
        <p:spPr>
          <a:xfrm>
            <a:off x="304799" y="248594"/>
            <a:ext cx="11582401" cy="475306"/>
          </a:xfrm>
        </p:spPr>
        <p:txBody>
          <a:bodyPr anchor="t" anchorCtr="0"/>
          <a:lstStyle>
            <a:lvl1pPr>
              <a:defRPr>
                <a:solidFill>
                  <a:srgbClr val="5D910D"/>
                </a:solidFill>
              </a:defRPr>
            </a:lvl1pPr>
          </a:lstStyle>
          <a:p>
            <a:r>
              <a:rPr lang="en-US"/>
              <a:t>Click to edit Master title style</a:t>
            </a:r>
          </a:p>
        </p:txBody>
      </p:sp>
      <p:sp>
        <p:nvSpPr>
          <p:cNvPr id="14" name="Text Placeholder 12">
            <a:extLst>
              <a:ext uri="{FF2B5EF4-FFF2-40B4-BE49-F238E27FC236}">
                <a16:creationId xmlns:a16="http://schemas.microsoft.com/office/drawing/2014/main" id="{950AA3F9-21A5-E27D-8950-EB829485AA0A}"/>
              </a:ext>
            </a:extLst>
          </p:cNvPr>
          <p:cNvSpPr>
            <a:spLocks noGrp="1"/>
          </p:cNvSpPr>
          <p:nvPr>
            <p:ph type="body" sz="quarter" idx="19"/>
          </p:nvPr>
        </p:nvSpPr>
        <p:spPr>
          <a:xfrm>
            <a:off x="4267202" y="1219200"/>
            <a:ext cx="3657595" cy="4419600"/>
          </a:xfrm>
          <a:prstGeom prst="roundRect">
            <a:avLst>
              <a:gd name="adj" fmla="val 2643"/>
            </a:avLst>
          </a:prstGeom>
          <a:solidFill>
            <a:srgbClr val="3680CE"/>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15" name="Text Placeholder 12">
            <a:extLst>
              <a:ext uri="{FF2B5EF4-FFF2-40B4-BE49-F238E27FC236}">
                <a16:creationId xmlns:a16="http://schemas.microsoft.com/office/drawing/2014/main" id="{99C0A931-72BC-0356-B06E-B975330614DF}"/>
              </a:ext>
            </a:extLst>
          </p:cNvPr>
          <p:cNvSpPr>
            <a:spLocks noGrp="1"/>
          </p:cNvSpPr>
          <p:nvPr>
            <p:ph type="body" sz="quarter" idx="20"/>
          </p:nvPr>
        </p:nvSpPr>
        <p:spPr>
          <a:xfrm>
            <a:off x="8229603" y="1219200"/>
            <a:ext cx="3657595" cy="4419600"/>
          </a:xfrm>
          <a:prstGeom prst="roundRect">
            <a:avLst>
              <a:gd name="adj" fmla="val 2643"/>
            </a:avLst>
          </a:prstGeom>
          <a:solidFill>
            <a:srgbClr val="5D910D"/>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Tree>
    <p:extLst>
      <p:ext uri="{BB962C8B-B14F-4D97-AF65-F5344CB8AC3E}">
        <p14:creationId xmlns:p14="http://schemas.microsoft.com/office/powerpoint/2010/main" val="22830728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3 Takeaways Drink">
    <p:bg>
      <p:bgPr>
        <a:solidFill>
          <a:srgbClr val="145798"/>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71A9E3"/>
                </a:solidFill>
                <a:latin typeface="+mn-lt"/>
              </a:defRPr>
            </a:lvl1pPr>
          </a:lstStyle>
          <a:p>
            <a:endParaRPr lang="en-US"/>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71A9E3"/>
                </a:solidFill>
                <a:latin typeface="+mn-lt"/>
              </a:rPr>
              <a:pPr algn="r"/>
              <a:t>‹#›</a:t>
            </a:fld>
            <a:endParaRPr lang="en-US" sz="1350">
              <a:solidFill>
                <a:srgbClr val="71A9E3"/>
              </a:solidFill>
              <a:latin typeface="+mn-lt"/>
            </a:endParaRPr>
          </a:p>
        </p:txBody>
      </p:sp>
      <p:sp>
        <p:nvSpPr>
          <p:cNvPr id="5" name="Text Placeholder 3">
            <a:extLst>
              <a:ext uri="{FF2B5EF4-FFF2-40B4-BE49-F238E27FC236}">
                <a16:creationId xmlns:a16="http://schemas.microsoft.com/office/drawing/2014/main" id="{0AFD69A1-B956-94DD-F040-BB70AF15994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71A9E3"/>
                </a:solidFill>
                <a:latin typeface="+mn-lt"/>
              </a:defRPr>
            </a:lvl1pPr>
          </a:lstStyle>
          <a:p>
            <a:pPr lvl="0"/>
            <a:r>
              <a:rPr lang="en-US"/>
              <a:t>Subtitle</a:t>
            </a:r>
          </a:p>
        </p:txBody>
      </p:sp>
      <p:sp>
        <p:nvSpPr>
          <p:cNvPr id="7" name="Title 1">
            <a:extLst>
              <a:ext uri="{FF2B5EF4-FFF2-40B4-BE49-F238E27FC236}">
                <a16:creationId xmlns:a16="http://schemas.microsoft.com/office/drawing/2014/main" id="{C335125E-6F07-0923-0A24-149A306C0764}"/>
              </a:ext>
            </a:extLst>
          </p:cNvPr>
          <p:cNvSpPr>
            <a:spLocks noGrp="1"/>
          </p:cNvSpPr>
          <p:nvPr>
            <p:ph type="title"/>
          </p:nvPr>
        </p:nvSpPr>
        <p:spPr>
          <a:xfrm>
            <a:off x="304799" y="248594"/>
            <a:ext cx="11582401" cy="475306"/>
          </a:xfrm>
        </p:spPr>
        <p:txBody>
          <a:bodyPr anchor="t" anchorCtr="0"/>
          <a:lstStyle>
            <a:lvl1pPr>
              <a:defRPr>
                <a:solidFill>
                  <a:srgbClr val="71A9E3"/>
                </a:solidFill>
              </a:defRPr>
            </a:lvl1pPr>
          </a:lstStyle>
          <a:p>
            <a:r>
              <a:rPr lang="en-US"/>
              <a:t>Click to edit Master title style</a:t>
            </a:r>
          </a:p>
        </p:txBody>
      </p:sp>
      <p:sp>
        <p:nvSpPr>
          <p:cNvPr id="6" name="Text Placeholder 12">
            <a:extLst>
              <a:ext uri="{FF2B5EF4-FFF2-40B4-BE49-F238E27FC236}">
                <a16:creationId xmlns:a16="http://schemas.microsoft.com/office/drawing/2014/main" id="{6EB00219-BEBD-5C89-B7A2-8BF2924CA03F}"/>
              </a:ext>
            </a:extLst>
          </p:cNvPr>
          <p:cNvSpPr>
            <a:spLocks noGrp="1"/>
          </p:cNvSpPr>
          <p:nvPr>
            <p:ph type="body" sz="quarter" idx="16"/>
          </p:nvPr>
        </p:nvSpPr>
        <p:spPr>
          <a:xfrm>
            <a:off x="304800" y="1219200"/>
            <a:ext cx="3657595" cy="4419600"/>
          </a:xfrm>
          <a:prstGeom prst="roundRect">
            <a:avLst>
              <a:gd name="adj" fmla="val 2643"/>
            </a:avLst>
          </a:prstGeom>
          <a:solidFill>
            <a:srgbClr val="3680CE"/>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8" name="Text Placeholder 12">
            <a:extLst>
              <a:ext uri="{FF2B5EF4-FFF2-40B4-BE49-F238E27FC236}">
                <a16:creationId xmlns:a16="http://schemas.microsoft.com/office/drawing/2014/main" id="{24670910-9A81-2D2D-9703-E4C8215326B9}"/>
              </a:ext>
            </a:extLst>
          </p:cNvPr>
          <p:cNvSpPr>
            <a:spLocks noGrp="1"/>
          </p:cNvSpPr>
          <p:nvPr>
            <p:ph type="body" sz="quarter" idx="19"/>
          </p:nvPr>
        </p:nvSpPr>
        <p:spPr>
          <a:xfrm>
            <a:off x="4267202" y="1219200"/>
            <a:ext cx="3657595" cy="4419600"/>
          </a:xfrm>
          <a:prstGeom prst="roundRect">
            <a:avLst>
              <a:gd name="adj" fmla="val 2643"/>
            </a:avLst>
          </a:prstGeom>
          <a:solidFill>
            <a:srgbClr val="3680CE"/>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9" name="Text Placeholder 12">
            <a:extLst>
              <a:ext uri="{FF2B5EF4-FFF2-40B4-BE49-F238E27FC236}">
                <a16:creationId xmlns:a16="http://schemas.microsoft.com/office/drawing/2014/main" id="{25B92538-B221-62A4-867D-B0ABFAAFF5F8}"/>
              </a:ext>
            </a:extLst>
          </p:cNvPr>
          <p:cNvSpPr>
            <a:spLocks noGrp="1"/>
          </p:cNvSpPr>
          <p:nvPr>
            <p:ph type="body" sz="quarter" idx="20"/>
          </p:nvPr>
        </p:nvSpPr>
        <p:spPr>
          <a:xfrm>
            <a:off x="8229603" y="1219200"/>
            <a:ext cx="3657595" cy="4419600"/>
          </a:xfrm>
          <a:prstGeom prst="roundRect">
            <a:avLst>
              <a:gd name="adj" fmla="val 2643"/>
            </a:avLst>
          </a:prstGeom>
          <a:solidFill>
            <a:srgbClr val="3680CE"/>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10" name="TextBox 9">
            <a:extLst>
              <a:ext uri="{FF2B5EF4-FFF2-40B4-BE49-F238E27FC236}">
                <a16:creationId xmlns:a16="http://schemas.microsoft.com/office/drawing/2014/main" id="{CD52EE75-7A55-5193-C356-31AD2386985E}"/>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71A8E3"/>
                </a:solidFill>
                <a:latin typeface="+mn-lt"/>
              </a:rPr>
              <a:t>CONFIDENTIAL</a:t>
            </a:r>
          </a:p>
        </p:txBody>
      </p:sp>
    </p:spTree>
    <p:extLst>
      <p:ext uri="{BB962C8B-B14F-4D97-AF65-F5344CB8AC3E}">
        <p14:creationId xmlns:p14="http://schemas.microsoft.com/office/powerpoint/2010/main" val="33596171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3 Takeaways Food">
    <p:bg>
      <p:bgPr>
        <a:solidFill>
          <a:srgbClr val="FACB5B"/>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C77307"/>
                </a:solidFill>
                <a:latin typeface="+mn-lt"/>
              </a:defRPr>
            </a:lvl1pPr>
          </a:lstStyle>
          <a:p>
            <a:endParaRPr lang="en-US"/>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C77307"/>
                </a:solidFill>
                <a:latin typeface="+mn-lt"/>
              </a:rPr>
              <a:pPr algn="r"/>
              <a:t>‹#›</a:t>
            </a:fld>
            <a:endParaRPr lang="en-US" sz="1350">
              <a:solidFill>
                <a:srgbClr val="C77307"/>
              </a:solidFill>
              <a:latin typeface="+mn-lt"/>
            </a:endParaRPr>
          </a:p>
        </p:txBody>
      </p:sp>
      <p:sp>
        <p:nvSpPr>
          <p:cNvPr id="5" name="Text Placeholder 3">
            <a:extLst>
              <a:ext uri="{FF2B5EF4-FFF2-40B4-BE49-F238E27FC236}">
                <a16:creationId xmlns:a16="http://schemas.microsoft.com/office/drawing/2014/main" id="{AA9D29EE-A3C0-3200-A5BC-DB78A9C5B04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C77307"/>
                </a:solidFill>
                <a:latin typeface="+mn-lt"/>
              </a:defRPr>
            </a:lvl1pPr>
          </a:lstStyle>
          <a:p>
            <a:pPr lvl="0"/>
            <a:r>
              <a:rPr lang="en-US"/>
              <a:t>Subtitle</a:t>
            </a:r>
          </a:p>
        </p:txBody>
      </p:sp>
      <p:sp>
        <p:nvSpPr>
          <p:cNvPr id="7" name="Title 1">
            <a:extLst>
              <a:ext uri="{FF2B5EF4-FFF2-40B4-BE49-F238E27FC236}">
                <a16:creationId xmlns:a16="http://schemas.microsoft.com/office/drawing/2014/main" id="{314A8199-D7C3-8C1A-9917-6F4FFF77CC32}"/>
              </a:ext>
            </a:extLst>
          </p:cNvPr>
          <p:cNvSpPr>
            <a:spLocks noGrp="1"/>
          </p:cNvSpPr>
          <p:nvPr>
            <p:ph type="title"/>
          </p:nvPr>
        </p:nvSpPr>
        <p:spPr>
          <a:xfrm>
            <a:off x="304799" y="248594"/>
            <a:ext cx="11582401" cy="475306"/>
          </a:xfrm>
        </p:spPr>
        <p:txBody>
          <a:bodyPr anchor="t" anchorCtr="0"/>
          <a:lstStyle>
            <a:lvl1pPr>
              <a:defRPr>
                <a:solidFill>
                  <a:srgbClr val="C77307"/>
                </a:solidFill>
              </a:defRPr>
            </a:lvl1pPr>
          </a:lstStyle>
          <a:p>
            <a:r>
              <a:rPr lang="en-US"/>
              <a:t>Click to edit Master title style</a:t>
            </a:r>
          </a:p>
        </p:txBody>
      </p:sp>
      <p:sp>
        <p:nvSpPr>
          <p:cNvPr id="6" name="Text Placeholder 12">
            <a:extLst>
              <a:ext uri="{FF2B5EF4-FFF2-40B4-BE49-F238E27FC236}">
                <a16:creationId xmlns:a16="http://schemas.microsoft.com/office/drawing/2014/main" id="{36CBAC9C-3270-8C3D-55F7-B20DEA5AB35F}"/>
              </a:ext>
            </a:extLst>
          </p:cNvPr>
          <p:cNvSpPr>
            <a:spLocks noGrp="1"/>
          </p:cNvSpPr>
          <p:nvPr>
            <p:ph type="body" sz="quarter" idx="16"/>
          </p:nvPr>
        </p:nvSpPr>
        <p:spPr>
          <a:xfrm>
            <a:off x="304800" y="1219200"/>
            <a:ext cx="3657595" cy="4419600"/>
          </a:xfrm>
          <a:prstGeom prst="roundRect">
            <a:avLst>
              <a:gd name="adj" fmla="val 2643"/>
            </a:avLst>
          </a:prstGeom>
          <a:solidFill>
            <a:schemeClr val="accent6"/>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8" name="Text Placeholder 12">
            <a:extLst>
              <a:ext uri="{FF2B5EF4-FFF2-40B4-BE49-F238E27FC236}">
                <a16:creationId xmlns:a16="http://schemas.microsoft.com/office/drawing/2014/main" id="{345DEAD8-0715-5FF7-F4B8-BBD1F23C74B1}"/>
              </a:ext>
            </a:extLst>
          </p:cNvPr>
          <p:cNvSpPr>
            <a:spLocks noGrp="1"/>
          </p:cNvSpPr>
          <p:nvPr>
            <p:ph type="body" sz="quarter" idx="19"/>
          </p:nvPr>
        </p:nvSpPr>
        <p:spPr>
          <a:xfrm>
            <a:off x="4267202" y="1219200"/>
            <a:ext cx="3657595" cy="4419600"/>
          </a:xfrm>
          <a:prstGeom prst="roundRect">
            <a:avLst>
              <a:gd name="adj" fmla="val 2643"/>
            </a:avLst>
          </a:prstGeom>
          <a:solidFill>
            <a:schemeClr val="accent6"/>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9" name="Text Placeholder 12">
            <a:extLst>
              <a:ext uri="{FF2B5EF4-FFF2-40B4-BE49-F238E27FC236}">
                <a16:creationId xmlns:a16="http://schemas.microsoft.com/office/drawing/2014/main" id="{2D7025DC-7B04-F2E8-D156-8564266B8BA4}"/>
              </a:ext>
            </a:extLst>
          </p:cNvPr>
          <p:cNvSpPr>
            <a:spLocks noGrp="1"/>
          </p:cNvSpPr>
          <p:nvPr>
            <p:ph type="body" sz="quarter" idx="20"/>
          </p:nvPr>
        </p:nvSpPr>
        <p:spPr>
          <a:xfrm>
            <a:off x="8229603" y="1219200"/>
            <a:ext cx="3657595" cy="4419600"/>
          </a:xfrm>
          <a:prstGeom prst="roundRect">
            <a:avLst>
              <a:gd name="adj" fmla="val 2643"/>
            </a:avLst>
          </a:prstGeom>
          <a:solidFill>
            <a:schemeClr val="accent6"/>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10" name="TextBox 9">
            <a:extLst>
              <a:ext uri="{FF2B5EF4-FFF2-40B4-BE49-F238E27FC236}">
                <a16:creationId xmlns:a16="http://schemas.microsoft.com/office/drawing/2014/main" id="{4AD77FFD-F9B9-3CCA-A145-F23B5D2C2FAC}"/>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C87307"/>
                </a:solidFill>
                <a:latin typeface="+mn-lt"/>
              </a:rPr>
              <a:t>CONFIDENTIAL</a:t>
            </a:r>
          </a:p>
        </p:txBody>
      </p:sp>
    </p:spTree>
    <p:extLst>
      <p:ext uri="{BB962C8B-B14F-4D97-AF65-F5344CB8AC3E}">
        <p14:creationId xmlns:p14="http://schemas.microsoft.com/office/powerpoint/2010/main" val="16225450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B0F0A3E-BBA4-43B8-A931-0C78BD8D8F4A}"/>
              </a:ext>
            </a:extLst>
          </p:cNvPr>
          <p:cNvSpPr>
            <a:spLocks noGrp="1"/>
          </p:cNvSpPr>
          <p:nvPr>
            <p:ph sz="quarter" idx="10"/>
          </p:nvPr>
        </p:nvSpPr>
        <p:spPr>
          <a:xfrm>
            <a:off x="304800" y="1219201"/>
            <a:ext cx="11582400" cy="4419600"/>
          </a:xfrm>
        </p:spPr>
        <p:txBody>
          <a:bodyPr/>
          <a:lstStyle>
            <a:lvl1pPr>
              <a:defRPr>
                <a:solidFill>
                  <a:srgbClr val="2B660F"/>
                </a:solidFill>
                <a:latin typeface="+mn-lt"/>
              </a:defRPr>
            </a:lvl1pPr>
            <a:lvl2pPr>
              <a:defRPr>
                <a:solidFill>
                  <a:srgbClr val="2B660F"/>
                </a:solidFill>
                <a:latin typeface="+mn-lt"/>
              </a:defRPr>
            </a:lvl2pPr>
            <a:lvl3pPr>
              <a:defRPr sz="1400">
                <a:solidFill>
                  <a:srgbClr val="2B660F"/>
                </a:solidFill>
                <a:latin typeface="+mn-lt"/>
              </a:defRPr>
            </a:lvl3pPr>
            <a:lvl4pPr>
              <a:defRPr sz="1400">
                <a:solidFill>
                  <a:srgbClr val="2B660F"/>
                </a:solidFill>
                <a:latin typeface="+mn-lt"/>
              </a:defRPr>
            </a:lvl4pPr>
            <a:lvl5pPr>
              <a:defRPr sz="1400">
                <a:solidFill>
                  <a:srgbClr val="2B660F"/>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6D1A30F7-982D-44C8-8697-03EE0B2E0FBB}"/>
              </a:ext>
            </a:extLst>
          </p:cNvPr>
          <p:cNvSpPr>
            <a:spLocks noGrp="1"/>
          </p:cNvSpPr>
          <p:nvPr>
            <p:ph type="ftr" sz="quarter" idx="11"/>
          </p:nvPr>
        </p:nvSpPr>
        <p:spPr/>
        <p:txBody>
          <a:bodyPr/>
          <a:lstStyle>
            <a:lvl1pPr>
              <a:defRPr>
                <a:latin typeface="+mn-lt"/>
              </a:defRPr>
            </a:lvl1pPr>
          </a:lstStyle>
          <a:p>
            <a:endParaRPr lang="en-US"/>
          </a:p>
        </p:txBody>
      </p:sp>
      <p:sp>
        <p:nvSpPr>
          <p:cNvPr id="2" name="Title 1">
            <a:extLst>
              <a:ext uri="{FF2B5EF4-FFF2-40B4-BE49-F238E27FC236}">
                <a16:creationId xmlns:a16="http://schemas.microsoft.com/office/drawing/2014/main" id="{BEC28285-F5AC-8A3D-6643-900F66675AE2}"/>
              </a:ext>
            </a:extLst>
          </p:cNvPr>
          <p:cNvSpPr>
            <a:spLocks noGrp="1"/>
          </p:cNvSpPr>
          <p:nvPr>
            <p:ph type="title"/>
          </p:nvPr>
        </p:nvSpPr>
        <p:spPr/>
        <p:txBody>
          <a:bodyPr/>
          <a:lstStyle>
            <a:lvl1pPr>
              <a:defRPr>
                <a:solidFill>
                  <a:srgbClr val="5D910D"/>
                </a:solidFill>
              </a:defRPr>
            </a:lvl1pPr>
          </a:lstStyle>
          <a:p>
            <a:r>
              <a:rPr lang="en-US"/>
              <a:t>Click to edit Master title style</a:t>
            </a:r>
          </a:p>
        </p:txBody>
      </p:sp>
      <p:sp>
        <p:nvSpPr>
          <p:cNvPr id="5" name="TextBox 4">
            <a:extLst>
              <a:ext uri="{FF2B5EF4-FFF2-40B4-BE49-F238E27FC236}">
                <a16:creationId xmlns:a16="http://schemas.microsoft.com/office/drawing/2014/main" id="{E95E28AC-C348-EE03-938F-68D9895D527D}"/>
              </a:ext>
            </a:extLst>
          </p:cNvPr>
          <p:cNvSpPr txBox="1"/>
          <p:nvPr userDrawn="1"/>
        </p:nvSpPr>
        <p:spPr>
          <a:xfrm>
            <a:off x="815009" y="6579704"/>
            <a:ext cx="0" cy="0"/>
          </a:xfrm>
          <a:prstGeom prst="rect">
            <a:avLst/>
          </a:prstGeom>
          <a:noFill/>
        </p:spPr>
        <p:txBody>
          <a:bodyPr wrap="none" lIns="0" tIns="0" rIns="0" bIns="0" rtlCol="0">
            <a:noAutofit/>
          </a:bodyPr>
          <a:lstStyle/>
          <a:p>
            <a:pPr algn="l"/>
            <a:endParaRPr lang="en-US" sz="1600">
              <a:solidFill>
                <a:schemeClr val="tx2"/>
              </a:solidFill>
              <a:latin typeface="+mn-lt"/>
            </a:endParaRPr>
          </a:p>
        </p:txBody>
      </p:sp>
      <p:sp>
        <p:nvSpPr>
          <p:cNvPr id="6" name="TextBox 5">
            <a:extLst>
              <a:ext uri="{FF2B5EF4-FFF2-40B4-BE49-F238E27FC236}">
                <a16:creationId xmlns:a16="http://schemas.microsoft.com/office/drawing/2014/main" id="{D90E1989-DA1C-8B6E-AF70-60EC5F03F119}"/>
              </a:ext>
            </a:extLst>
          </p:cNvPr>
          <p:cNvSpPr txBox="1"/>
          <p:nvPr userDrawn="1"/>
        </p:nvSpPr>
        <p:spPr>
          <a:xfrm>
            <a:off x="1013254" y="6573795"/>
            <a:ext cx="0" cy="0"/>
          </a:xfrm>
          <a:prstGeom prst="rect">
            <a:avLst/>
          </a:prstGeom>
          <a:noFill/>
        </p:spPr>
        <p:txBody>
          <a:bodyPr wrap="none" lIns="0" tIns="0" rIns="0" bIns="0" rtlCol="0">
            <a:noAutofit/>
          </a:bodyPr>
          <a:lstStyle/>
          <a:p>
            <a:pPr algn="l"/>
            <a:endParaRPr lang="en-US" sz="1600" err="1">
              <a:solidFill>
                <a:schemeClr val="tx2"/>
              </a:solidFill>
            </a:endParaRPr>
          </a:p>
        </p:txBody>
      </p:sp>
      <p:sp>
        <p:nvSpPr>
          <p:cNvPr id="7" name="TextBox 6">
            <a:extLst>
              <a:ext uri="{FF2B5EF4-FFF2-40B4-BE49-F238E27FC236}">
                <a16:creationId xmlns:a16="http://schemas.microsoft.com/office/drawing/2014/main" id="{DB636BFF-E815-D157-BC2F-F84CD7E08D02}"/>
              </a:ext>
            </a:extLst>
          </p:cNvPr>
          <p:cNvSpPr txBox="1"/>
          <p:nvPr userDrawn="1"/>
        </p:nvSpPr>
        <p:spPr>
          <a:xfrm>
            <a:off x="630195" y="6536724"/>
            <a:ext cx="0" cy="0"/>
          </a:xfrm>
          <a:prstGeom prst="rect">
            <a:avLst/>
          </a:prstGeom>
          <a:noFill/>
        </p:spPr>
        <p:txBody>
          <a:bodyPr wrap="none" lIns="0" tIns="0" rIns="0" bIns="0" rtlCol="0">
            <a:noAutofit/>
          </a:bodyPr>
          <a:lstStyle/>
          <a:p>
            <a:pPr algn="l"/>
            <a:endParaRPr lang="en-US" sz="1600" err="1">
              <a:solidFill>
                <a:schemeClr val="tx2"/>
              </a:solidFill>
            </a:endParaRPr>
          </a:p>
        </p:txBody>
      </p:sp>
    </p:spTree>
    <p:extLst>
      <p:ext uri="{BB962C8B-B14F-4D97-AF65-F5344CB8AC3E}">
        <p14:creationId xmlns:p14="http://schemas.microsoft.com/office/powerpoint/2010/main" val="74807350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3 Takeaways Sustainability">
    <p:bg>
      <p:bgPr>
        <a:solidFill>
          <a:srgbClr val="2B660F"/>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8DBE28"/>
                </a:solidFill>
                <a:latin typeface="+mn-lt"/>
              </a:defRPr>
            </a:lvl1pPr>
          </a:lstStyle>
          <a:p>
            <a:endParaRPr lang="en-US"/>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8DBE28"/>
                </a:solidFill>
                <a:latin typeface="+mn-lt"/>
              </a:rPr>
              <a:pPr algn="r"/>
              <a:t>‹#›</a:t>
            </a:fld>
            <a:endParaRPr lang="en-US" sz="1350">
              <a:solidFill>
                <a:srgbClr val="8DBE28"/>
              </a:solidFill>
              <a:latin typeface="+mn-lt"/>
            </a:endParaRPr>
          </a:p>
        </p:txBody>
      </p:sp>
      <p:sp>
        <p:nvSpPr>
          <p:cNvPr id="5" name="Text Placeholder 3">
            <a:extLst>
              <a:ext uri="{FF2B5EF4-FFF2-40B4-BE49-F238E27FC236}">
                <a16:creationId xmlns:a16="http://schemas.microsoft.com/office/drawing/2014/main" id="{4BDB4D7A-57BB-0E11-FC7F-92013C566FB6}"/>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8DBE28"/>
                </a:solidFill>
                <a:latin typeface="+mn-lt"/>
              </a:defRPr>
            </a:lvl1pPr>
          </a:lstStyle>
          <a:p>
            <a:pPr lvl="0"/>
            <a:r>
              <a:rPr lang="en-US"/>
              <a:t>Subtitle</a:t>
            </a:r>
          </a:p>
        </p:txBody>
      </p:sp>
      <p:sp>
        <p:nvSpPr>
          <p:cNvPr id="7" name="Title 1">
            <a:extLst>
              <a:ext uri="{FF2B5EF4-FFF2-40B4-BE49-F238E27FC236}">
                <a16:creationId xmlns:a16="http://schemas.microsoft.com/office/drawing/2014/main" id="{A931805B-212C-F549-0DAA-2648C21BD49C}"/>
              </a:ext>
            </a:extLst>
          </p:cNvPr>
          <p:cNvSpPr>
            <a:spLocks noGrp="1"/>
          </p:cNvSpPr>
          <p:nvPr>
            <p:ph type="title"/>
          </p:nvPr>
        </p:nvSpPr>
        <p:spPr>
          <a:xfrm>
            <a:off x="304799" y="248594"/>
            <a:ext cx="11582401" cy="475306"/>
          </a:xfrm>
        </p:spPr>
        <p:txBody>
          <a:bodyPr anchor="t" anchorCtr="0"/>
          <a:lstStyle>
            <a:lvl1pPr>
              <a:defRPr>
                <a:solidFill>
                  <a:srgbClr val="8DBE28"/>
                </a:solidFill>
              </a:defRPr>
            </a:lvl1pPr>
          </a:lstStyle>
          <a:p>
            <a:r>
              <a:rPr lang="en-US"/>
              <a:t>Click to edit Master title style</a:t>
            </a:r>
          </a:p>
        </p:txBody>
      </p:sp>
      <p:sp>
        <p:nvSpPr>
          <p:cNvPr id="6" name="Text Placeholder 12">
            <a:extLst>
              <a:ext uri="{FF2B5EF4-FFF2-40B4-BE49-F238E27FC236}">
                <a16:creationId xmlns:a16="http://schemas.microsoft.com/office/drawing/2014/main" id="{A81A6BC9-BF07-A15D-90CE-D757CA4F2A18}"/>
              </a:ext>
            </a:extLst>
          </p:cNvPr>
          <p:cNvSpPr>
            <a:spLocks noGrp="1"/>
          </p:cNvSpPr>
          <p:nvPr>
            <p:ph type="body" sz="quarter" idx="16"/>
          </p:nvPr>
        </p:nvSpPr>
        <p:spPr>
          <a:xfrm>
            <a:off x="304800" y="1219200"/>
            <a:ext cx="3657595" cy="4419600"/>
          </a:xfrm>
          <a:prstGeom prst="roundRect">
            <a:avLst>
              <a:gd name="adj" fmla="val 2643"/>
            </a:avLst>
          </a:prstGeom>
          <a:solidFill>
            <a:srgbClr val="5D910D"/>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8" name="Text Placeholder 12">
            <a:extLst>
              <a:ext uri="{FF2B5EF4-FFF2-40B4-BE49-F238E27FC236}">
                <a16:creationId xmlns:a16="http://schemas.microsoft.com/office/drawing/2014/main" id="{A223603F-1687-4839-9217-168184E33EC4}"/>
              </a:ext>
            </a:extLst>
          </p:cNvPr>
          <p:cNvSpPr>
            <a:spLocks noGrp="1"/>
          </p:cNvSpPr>
          <p:nvPr>
            <p:ph type="body" sz="quarter" idx="19"/>
          </p:nvPr>
        </p:nvSpPr>
        <p:spPr>
          <a:xfrm>
            <a:off x="4267202" y="1219200"/>
            <a:ext cx="3657595" cy="4419600"/>
          </a:xfrm>
          <a:prstGeom prst="roundRect">
            <a:avLst>
              <a:gd name="adj" fmla="val 2643"/>
            </a:avLst>
          </a:prstGeom>
          <a:solidFill>
            <a:srgbClr val="5D910D"/>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9" name="Text Placeholder 12">
            <a:extLst>
              <a:ext uri="{FF2B5EF4-FFF2-40B4-BE49-F238E27FC236}">
                <a16:creationId xmlns:a16="http://schemas.microsoft.com/office/drawing/2014/main" id="{4DDEBC29-7846-F426-C9E4-2F047B858498}"/>
              </a:ext>
            </a:extLst>
          </p:cNvPr>
          <p:cNvSpPr>
            <a:spLocks noGrp="1"/>
          </p:cNvSpPr>
          <p:nvPr>
            <p:ph type="body" sz="quarter" idx="20"/>
          </p:nvPr>
        </p:nvSpPr>
        <p:spPr>
          <a:xfrm>
            <a:off x="8229603" y="1219200"/>
            <a:ext cx="3657595" cy="4419600"/>
          </a:xfrm>
          <a:prstGeom prst="roundRect">
            <a:avLst>
              <a:gd name="adj" fmla="val 2643"/>
            </a:avLst>
          </a:prstGeom>
          <a:solidFill>
            <a:srgbClr val="5D910D"/>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10" name="TextBox 9">
            <a:extLst>
              <a:ext uri="{FF2B5EF4-FFF2-40B4-BE49-F238E27FC236}">
                <a16:creationId xmlns:a16="http://schemas.microsoft.com/office/drawing/2014/main" id="{14DF73C0-7D1E-F8EF-D558-C4C0DDD9D397}"/>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8DBF28"/>
                </a:solidFill>
                <a:latin typeface="+mn-lt"/>
              </a:rPr>
              <a:t>CONFIDENTIAL</a:t>
            </a:r>
          </a:p>
        </p:txBody>
      </p:sp>
    </p:spTree>
    <p:extLst>
      <p:ext uri="{BB962C8B-B14F-4D97-AF65-F5344CB8AC3E}">
        <p14:creationId xmlns:p14="http://schemas.microsoft.com/office/powerpoint/2010/main" val="9195062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tatement-Drink">
    <p:bg>
      <p:bgPr>
        <a:solidFill>
          <a:srgbClr val="145798"/>
        </a:solidFill>
        <a:effectLst/>
      </p:bgPr>
    </p:bg>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D77DB0AB-4EF4-F746-7298-F6C3E404002A}"/>
              </a:ext>
            </a:extLst>
          </p:cNvPr>
          <p:cNvSpPr/>
          <p:nvPr userDrawn="1"/>
        </p:nvSpPr>
        <p:spPr>
          <a:xfrm>
            <a:off x="304800" y="304796"/>
            <a:ext cx="11582398" cy="5829304"/>
          </a:xfrm>
          <a:prstGeom prst="roundRect">
            <a:avLst>
              <a:gd name="adj" fmla="val 2174"/>
            </a:avLst>
          </a:prstGeom>
          <a:solidFill>
            <a:srgbClr val="3680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71A9E3"/>
                </a:solidFill>
                <a:latin typeface="+mn-lt"/>
              </a:rPr>
              <a:pPr algn="r"/>
              <a:t>‹#›</a:t>
            </a:fld>
            <a:endParaRPr lang="en-US" sz="1350">
              <a:solidFill>
                <a:srgbClr val="71A9E3"/>
              </a:solidFill>
              <a:latin typeface="+mn-lt"/>
            </a:endParaRPr>
          </a:p>
        </p:txBody>
      </p:sp>
      <p:sp>
        <p:nvSpPr>
          <p:cNvPr id="11" name="Text Placeholder 10">
            <a:extLst>
              <a:ext uri="{FF2B5EF4-FFF2-40B4-BE49-F238E27FC236}">
                <a16:creationId xmlns:a16="http://schemas.microsoft.com/office/drawing/2014/main" id="{180883ED-E020-7474-C5C0-6DA89FE0EA41}"/>
              </a:ext>
            </a:extLst>
          </p:cNvPr>
          <p:cNvSpPr>
            <a:spLocks noGrp="1"/>
          </p:cNvSpPr>
          <p:nvPr>
            <p:ph type="body" sz="quarter" idx="10"/>
          </p:nvPr>
        </p:nvSpPr>
        <p:spPr>
          <a:xfrm>
            <a:off x="609600" y="1354191"/>
            <a:ext cx="10983310" cy="605987"/>
          </a:xfrm>
        </p:spPr>
        <p:txBody>
          <a:bodyPr anchor="b" anchorCtr="0"/>
          <a:lstStyle>
            <a:lvl1pPr algn="ctr">
              <a:defRPr b="1">
                <a:solidFill>
                  <a:schemeClr val="bg1"/>
                </a:solidFill>
                <a:latin typeface="+mn-lt"/>
              </a:defRPr>
            </a:lvl1pPr>
            <a:lvl2pPr marL="0" indent="0">
              <a:buNone/>
              <a:defRPr/>
            </a:lvl2pPr>
          </a:lstStyle>
          <a:p>
            <a:pPr lvl="0"/>
            <a:r>
              <a:rPr lang="en-US"/>
              <a:t>Click to edit Master text styles</a:t>
            </a:r>
          </a:p>
        </p:txBody>
      </p:sp>
      <p:sp>
        <p:nvSpPr>
          <p:cNvPr id="15" name="Text Placeholder 14">
            <a:extLst>
              <a:ext uri="{FF2B5EF4-FFF2-40B4-BE49-F238E27FC236}">
                <a16:creationId xmlns:a16="http://schemas.microsoft.com/office/drawing/2014/main" id="{FADD84B5-407E-897A-8FE5-291758A33F13}"/>
              </a:ext>
            </a:extLst>
          </p:cNvPr>
          <p:cNvSpPr>
            <a:spLocks noGrp="1"/>
          </p:cNvSpPr>
          <p:nvPr>
            <p:ph type="body" sz="quarter" idx="11"/>
          </p:nvPr>
        </p:nvSpPr>
        <p:spPr>
          <a:xfrm>
            <a:off x="609600" y="2112579"/>
            <a:ext cx="10983913" cy="3148396"/>
          </a:xfrm>
        </p:spPr>
        <p:txBody>
          <a:bodyPr/>
          <a:lstStyle>
            <a:lvl1pPr algn="ctr">
              <a:lnSpc>
                <a:spcPts val="4000"/>
              </a:lnSpc>
              <a:defRPr lang="en-US" sz="3200" b="1" i="0" kern="1200" dirty="0" smtClean="0">
                <a:solidFill>
                  <a:schemeClr val="bg1"/>
                </a:solidFill>
                <a:latin typeface="+mn-lt"/>
                <a:ea typeface="+mn-ea"/>
                <a:cs typeface="Arial" panose="020B0604020202020204" pitchFamily="34" charset="0"/>
              </a:defRPr>
            </a:lvl1pPr>
            <a:lvl2pPr marL="0" indent="0">
              <a:buNone/>
              <a:defRPr/>
            </a:lvl2pPr>
          </a:lstStyle>
          <a:p>
            <a:pPr lvl="0"/>
            <a:r>
              <a:rPr lang="en-US"/>
              <a:t>Click to edit Master text styles</a:t>
            </a:r>
          </a:p>
        </p:txBody>
      </p:sp>
      <p:sp>
        <p:nvSpPr>
          <p:cNvPr id="3" name="TextBox 2">
            <a:extLst>
              <a:ext uri="{FF2B5EF4-FFF2-40B4-BE49-F238E27FC236}">
                <a16:creationId xmlns:a16="http://schemas.microsoft.com/office/drawing/2014/main" id="{F7FD43D8-0728-76B9-5BEC-721CBA413DBC}"/>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71A8E3"/>
                </a:solidFill>
                <a:latin typeface="+mn-lt"/>
              </a:rPr>
              <a:t>CONFIDENTIAL</a:t>
            </a:r>
          </a:p>
        </p:txBody>
      </p:sp>
    </p:spTree>
    <p:extLst>
      <p:ext uri="{BB962C8B-B14F-4D97-AF65-F5344CB8AC3E}">
        <p14:creationId xmlns:p14="http://schemas.microsoft.com/office/powerpoint/2010/main" val="6381937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Statement-Food">
    <p:bg>
      <p:bgPr>
        <a:solidFill>
          <a:srgbClr val="FACB5B"/>
        </a:solidFill>
        <a:effectLst/>
      </p:bgPr>
    </p:bg>
    <p:spTree>
      <p:nvGrpSpPr>
        <p:cNvPr id="1" name=""/>
        <p:cNvGrpSpPr/>
        <p:nvPr/>
      </p:nvGrpSpPr>
      <p:grpSpPr>
        <a:xfrm>
          <a:off x="0" y="0"/>
          <a:ext cx="0" cy="0"/>
          <a:chOff x="0" y="0"/>
          <a:chExt cx="0" cy="0"/>
        </a:xfrm>
      </p:grpSpPr>
      <p:sp>
        <p:nvSpPr>
          <p:cNvPr id="3" name="Rectangle: Diagonal Corners Rounded 6">
            <a:extLst>
              <a:ext uri="{FF2B5EF4-FFF2-40B4-BE49-F238E27FC236}">
                <a16:creationId xmlns:a16="http://schemas.microsoft.com/office/drawing/2014/main" id="{42EAE78A-A977-01CA-A116-2B9E201DFA70}"/>
              </a:ext>
            </a:extLst>
          </p:cNvPr>
          <p:cNvSpPr/>
          <p:nvPr userDrawn="1"/>
        </p:nvSpPr>
        <p:spPr>
          <a:xfrm>
            <a:off x="304800" y="304796"/>
            <a:ext cx="11582398" cy="5829304"/>
          </a:xfrm>
          <a:prstGeom prst="roundRect">
            <a:avLst>
              <a:gd name="adj" fmla="val 2174"/>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C77307"/>
                </a:solidFill>
                <a:latin typeface="+mn-lt"/>
              </a:rPr>
              <a:pPr algn="r"/>
              <a:t>‹#›</a:t>
            </a:fld>
            <a:endParaRPr lang="en-US" sz="1350">
              <a:solidFill>
                <a:srgbClr val="C77307"/>
              </a:solidFill>
              <a:latin typeface="+mn-lt"/>
            </a:endParaRPr>
          </a:p>
        </p:txBody>
      </p:sp>
      <p:sp>
        <p:nvSpPr>
          <p:cNvPr id="11" name="Text Placeholder 10">
            <a:extLst>
              <a:ext uri="{FF2B5EF4-FFF2-40B4-BE49-F238E27FC236}">
                <a16:creationId xmlns:a16="http://schemas.microsoft.com/office/drawing/2014/main" id="{180883ED-E020-7474-C5C0-6DA89FE0EA41}"/>
              </a:ext>
            </a:extLst>
          </p:cNvPr>
          <p:cNvSpPr>
            <a:spLocks noGrp="1"/>
          </p:cNvSpPr>
          <p:nvPr>
            <p:ph type="body" sz="quarter" idx="10"/>
          </p:nvPr>
        </p:nvSpPr>
        <p:spPr>
          <a:xfrm>
            <a:off x="609600" y="1354191"/>
            <a:ext cx="10983310" cy="605987"/>
          </a:xfrm>
        </p:spPr>
        <p:txBody>
          <a:bodyPr anchor="b" anchorCtr="0"/>
          <a:lstStyle>
            <a:lvl1pPr algn="ctr">
              <a:defRPr b="1">
                <a:solidFill>
                  <a:schemeClr val="bg1"/>
                </a:solidFill>
                <a:latin typeface="+mn-lt"/>
              </a:defRPr>
            </a:lvl1pPr>
            <a:lvl2pPr marL="0" indent="0">
              <a:buNone/>
              <a:defRPr/>
            </a:lvl2pPr>
          </a:lstStyle>
          <a:p>
            <a:pPr lvl="0"/>
            <a:r>
              <a:rPr lang="en-US"/>
              <a:t>Click to edit Master text styles</a:t>
            </a:r>
          </a:p>
        </p:txBody>
      </p:sp>
      <p:sp>
        <p:nvSpPr>
          <p:cNvPr id="15" name="Text Placeholder 14">
            <a:extLst>
              <a:ext uri="{FF2B5EF4-FFF2-40B4-BE49-F238E27FC236}">
                <a16:creationId xmlns:a16="http://schemas.microsoft.com/office/drawing/2014/main" id="{FADD84B5-407E-897A-8FE5-291758A33F13}"/>
              </a:ext>
            </a:extLst>
          </p:cNvPr>
          <p:cNvSpPr>
            <a:spLocks noGrp="1"/>
          </p:cNvSpPr>
          <p:nvPr>
            <p:ph type="body" sz="quarter" idx="11"/>
          </p:nvPr>
        </p:nvSpPr>
        <p:spPr>
          <a:xfrm>
            <a:off x="609600" y="2112579"/>
            <a:ext cx="10983913" cy="3148396"/>
          </a:xfrm>
        </p:spPr>
        <p:txBody>
          <a:bodyPr/>
          <a:lstStyle>
            <a:lvl1pPr algn="ctr">
              <a:lnSpc>
                <a:spcPts val="4000"/>
              </a:lnSpc>
              <a:defRPr lang="en-US" sz="3200" b="1" i="0" kern="1200" dirty="0" smtClean="0">
                <a:solidFill>
                  <a:schemeClr val="bg1"/>
                </a:solidFill>
                <a:latin typeface="+mn-lt"/>
                <a:ea typeface="+mn-ea"/>
                <a:cs typeface="Arial" panose="020B0604020202020204" pitchFamily="34" charset="0"/>
              </a:defRPr>
            </a:lvl1pPr>
            <a:lvl2pPr marL="0" indent="0">
              <a:buNone/>
              <a:defRPr/>
            </a:lvl2pPr>
          </a:lstStyle>
          <a:p>
            <a:pPr lvl="0"/>
            <a:r>
              <a:rPr lang="en-US"/>
              <a:t>Click to edit Master text styles</a:t>
            </a:r>
          </a:p>
        </p:txBody>
      </p:sp>
      <p:sp>
        <p:nvSpPr>
          <p:cNvPr id="6" name="TextBox 5">
            <a:extLst>
              <a:ext uri="{FF2B5EF4-FFF2-40B4-BE49-F238E27FC236}">
                <a16:creationId xmlns:a16="http://schemas.microsoft.com/office/drawing/2014/main" id="{9EB81C1A-BF3A-436C-E104-9E52FC208E4A}"/>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C87307"/>
                </a:solidFill>
                <a:latin typeface="+mn-lt"/>
              </a:rPr>
              <a:t>CONFIDENTIAL</a:t>
            </a:r>
          </a:p>
        </p:txBody>
      </p:sp>
    </p:spTree>
    <p:extLst>
      <p:ext uri="{BB962C8B-B14F-4D97-AF65-F5344CB8AC3E}">
        <p14:creationId xmlns:p14="http://schemas.microsoft.com/office/powerpoint/2010/main" val="2174515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Statement-Sustainability">
    <p:bg>
      <p:bgPr>
        <a:solidFill>
          <a:srgbClr val="CA4A0C"/>
        </a:solidFill>
        <a:effectLst/>
      </p:bgPr>
    </p:bg>
    <p:spTree>
      <p:nvGrpSpPr>
        <p:cNvPr id="1" name=""/>
        <p:cNvGrpSpPr/>
        <p:nvPr/>
      </p:nvGrpSpPr>
      <p:grpSpPr>
        <a:xfrm>
          <a:off x="0" y="0"/>
          <a:ext cx="0" cy="0"/>
          <a:chOff x="0" y="0"/>
          <a:chExt cx="0" cy="0"/>
        </a:xfrm>
      </p:grpSpPr>
      <p:sp>
        <p:nvSpPr>
          <p:cNvPr id="3" name="Rectangle: Diagonal Corners Rounded 6">
            <a:extLst>
              <a:ext uri="{FF2B5EF4-FFF2-40B4-BE49-F238E27FC236}">
                <a16:creationId xmlns:a16="http://schemas.microsoft.com/office/drawing/2014/main" id="{AF816B51-0B2B-07F2-FCB3-11207A3D0955}"/>
              </a:ext>
            </a:extLst>
          </p:cNvPr>
          <p:cNvSpPr/>
          <p:nvPr userDrawn="1"/>
        </p:nvSpPr>
        <p:spPr>
          <a:xfrm>
            <a:off x="304800" y="304796"/>
            <a:ext cx="11582398" cy="5829304"/>
          </a:xfrm>
          <a:prstGeom prst="roundRect">
            <a:avLst>
              <a:gd name="adj" fmla="val 2174"/>
            </a:avLst>
          </a:prstGeom>
          <a:solidFill>
            <a:srgbClr val="EE6D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922F11"/>
                </a:solidFill>
                <a:latin typeface="Gilroy Medium" panose="00000600000000000000" pitchFamily="50" charset="0"/>
              </a:rPr>
              <a:pPr algn="r"/>
              <a:t>‹#›</a:t>
            </a:fld>
            <a:endParaRPr lang="en-US" sz="1350">
              <a:solidFill>
                <a:srgbClr val="922F11"/>
              </a:solidFill>
              <a:latin typeface="Gilroy Medium" panose="00000600000000000000" pitchFamily="50" charset="0"/>
            </a:endParaRPr>
          </a:p>
        </p:txBody>
      </p:sp>
      <p:sp>
        <p:nvSpPr>
          <p:cNvPr id="11" name="Text Placeholder 10">
            <a:extLst>
              <a:ext uri="{FF2B5EF4-FFF2-40B4-BE49-F238E27FC236}">
                <a16:creationId xmlns:a16="http://schemas.microsoft.com/office/drawing/2014/main" id="{180883ED-E020-7474-C5C0-6DA89FE0EA41}"/>
              </a:ext>
            </a:extLst>
          </p:cNvPr>
          <p:cNvSpPr>
            <a:spLocks noGrp="1"/>
          </p:cNvSpPr>
          <p:nvPr>
            <p:ph type="body" sz="quarter" idx="10"/>
          </p:nvPr>
        </p:nvSpPr>
        <p:spPr>
          <a:xfrm>
            <a:off x="609600" y="1354191"/>
            <a:ext cx="10983310" cy="605987"/>
          </a:xfrm>
        </p:spPr>
        <p:txBody>
          <a:bodyPr anchor="b" anchorCtr="0"/>
          <a:lstStyle>
            <a:lvl1pPr algn="ctr">
              <a:defRPr b="1">
                <a:solidFill>
                  <a:schemeClr val="bg1"/>
                </a:solidFill>
                <a:latin typeface="+mn-lt"/>
              </a:defRPr>
            </a:lvl1pPr>
            <a:lvl2pPr marL="0" indent="0">
              <a:buNone/>
              <a:defRPr/>
            </a:lvl2pPr>
          </a:lstStyle>
          <a:p>
            <a:pPr lvl="0"/>
            <a:r>
              <a:rPr lang="en-US"/>
              <a:t>Click to edit Master text styles</a:t>
            </a:r>
          </a:p>
        </p:txBody>
      </p:sp>
      <p:sp>
        <p:nvSpPr>
          <p:cNvPr id="15" name="Text Placeholder 14">
            <a:extLst>
              <a:ext uri="{FF2B5EF4-FFF2-40B4-BE49-F238E27FC236}">
                <a16:creationId xmlns:a16="http://schemas.microsoft.com/office/drawing/2014/main" id="{FADD84B5-407E-897A-8FE5-291758A33F13}"/>
              </a:ext>
            </a:extLst>
          </p:cNvPr>
          <p:cNvSpPr>
            <a:spLocks noGrp="1"/>
          </p:cNvSpPr>
          <p:nvPr>
            <p:ph type="body" sz="quarter" idx="11"/>
          </p:nvPr>
        </p:nvSpPr>
        <p:spPr>
          <a:xfrm>
            <a:off x="609600" y="2112579"/>
            <a:ext cx="10983913" cy="3148396"/>
          </a:xfrm>
        </p:spPr>
        <p:txBody>
          <a:bodyPr/>
          <a:lstStyle>
            <a:lvl1pPr algn="ctr">
              <a:lnSpc>
                <a:spcPts val="4000"/>
              </a:lnSpc>
              <a:defRPr lang="en-US" sz="3200" b="1" i="0" kern="1200" dirty="0" smtClean="0">
                <a:solidFill>
                  <a:schemeClr val="bg1"/>
                </a:solidFill>
                <a:latin typeface="+mn-lt"/>
                <a:ea typeface="+mn-ea"/>
                <a:cs typeface="Arial" panose="020B0604020202020204" pitchFamily="34" charset="0"/>
              </a:defRPr>
            </a:lvl1pPr>
            <a:lvl2pPr marL="0" indent="0">
              <a:buNone/>
              <a:defRPr/>
            </a:lvl2pPr>
          </a:lstStyle>
          <a:p>
            <a:pPr lvl="0"/>
            <a:r>
              <a:rPr lang="en-US"/>
              <a:t>Click to edit Master text styles</a:t>
            </a:r>
          </a:p>
        </p:txBody>
      </p:sp>
      <p:sp>
        <p:nvSpPr>
          <p:cNvPr id="5" name="TextBox 4">
            <a:extLst>
              <a:ext uri="{FF2B5EF4-FFF2-40B4-BE49-F238E27FC236}">
                <a16:creationId xmlns:a16="http://schemas.microsoft.com/office/drawing/2014/main" id="{37EF998D-D59B-1F7C-942E-1E40A1E67A5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922F11"/>
                </a:solidFill>
                <a:latin typeface="Gilroy Medium" panose="00000600000000000000" pitchFamily="50" charset="0"/>
              </a:rPr>
              <a:t>CONFIDENTIAL</a:t>
            </a:r>
          </a:p>
        </p:txBody>
      </p:sp>
    </p:spTree>
    <p:extLst>
      <p:ext uri="{BB962C8B-B14F-4D97-AF65-F5344CB8AC3E}">
        <p14:creationId xmlns:p14="http://schemas.microsoft.com/office/powerpoint/2010/main" val="157282720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Statement-Sustainability">
    <p:bg>
      <p:bgPr>
        <a:solidFill>
          <a:srgbClr val="2B660F"/>
        </a:solidFill>
        <a:effectLst/>
      </p:bgPr>
    </p:bg>
    <p:spTree>
      <p:nvGrpSpPr>
        <p:cNvPr id="1" name=""/>
        <p:cNvGrpSpPr/>
        <p:nvPr/>
      </p:nvGrpSpPr>
      <p:grpSpPr>
        <a:xfrm>
          <a:off x="0" y="0"/>
          <a:ext cx="0" cy="0"/>
          <a:chOff x="0" y="0"/>
          <a:chExt cx="0" cy="0"/>
        </a:xfrm>
      </p:grpSpPr>
      <p:sp>
        <p:nvSpPr>
          <p:cNvPr id="3" name="Rectangle: Diagonal Corners Rounded 6">
            <a:extLst>
              <a:ext uri="{FF2B5EF4-FFF2-40B4-BE49-F238E27FC236}">
                <a16:creationId xmlns:a16="http://schemas.microsoft.com/office/drawing/2014/main" id="{AF816B51-0B2B-07F2-FCB3-11207A3D0955}"/>
              </a:ext>
            </a:extLst>
          </p:cNvPr>
          <p:cNvSpPr/>
          <p:nvPr userDrawn="1"/>
        </p:nvSpPr>
        <p:spPr>
          <a:xfrm>
            <a:off x="304800" y="304796"/>
            <a:ext cx="11582398" cy="5829304"/>
          </a:xfrm>
          <a:prstGeom prst="roundRect">
            <a:avLst>
              <a:gd name="adj" fmla="val 2174"/>
            </a:avLst>
          </a:prstGeom>
          <a:solidFill>
            <a:srgbClr val="5D91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8DBE28"/>
                </a:solidFill>
                <a:latin typeface="Gilroy Medium" panose="00000600000000000000" pitchFamily="50" charset="0"/>
              </a:rPr>
              <a:pPr algn="r"/>
              <a:t>‹#›</a:t>
            </a:fld>
            <a:endParaRPr lang="en-US" sz="1350">
              <a:solidFill>
                <a:srgbClr val="8DBE28"/>
              </a:solidFill>
              <a:latin typeface="Gilroy Medium" panose="00000600000000000000" pitchFamily="50" charset="0"/>
            </a:endParaRPr>
          </a:p>
        </p:txBody>
      </p:sp>
      <p:sp>
        <p:nvSpPr>
          <p:cNvPr id="11" name="Text Placeholder 10">
            <a:extLst>
              <a:ext uri="{FF2B5EF4-FFF2-40B4-BE49-F238E27FC236}">
                <a16:creationId xmlns:a16="http://schemas.microsoft.com/office/drawing/2014/main" id="{180883ED-E020-7474-C5C0-6DA89FE0EA41}"/>
              </a:ext>
            </a:extLst>
          </p:cNvPr>
          <p:cNvSpPr>
            <a:spLocks noGrp="1"/>
          </p:cNvSpPr>
          <p:nvPr>
            <p:ph type="body" sz="quarter" idx="10"/>
          </p:nvPr>
        </p:nvSpPr>
        <p:spPr>
          <a:xfrm>
            <a:off x="609600" y="1354191"/>
            <a:ext cx="10983310" cy="605987"/>
          </a:xfrm>
        </p:spPr>
        <p:txBody>
          <a:bodyPr anchor="b" anchorCtr="0"/>
          <a:lstStyle>
            <a:lvl1pPr algn="ctr">
              <a:defRPr b="1">
                <a:solidFill>
                  <a:schemeClr val="bg1"/>
                </a:solidFill>
                <a:latin typeface="+mn-lt"/>
              </a:defRPr>
            </a:lvl1pPr>
            <a:lvl2pPr marL="0" indent="0">
              <a:buNone/>
              <a:defRPr/>
            </a:lvl2pPr>
          </a:lstStyle>
          <a:p>
            <a:pPr lvl="0"/>
            <a:r>
              <a:rPr lang="en-US"/>
              <a:t>Click to edit Master text styles</a:t>
            </a:r>
          </a:p>
        </p:txBody>
      </p:sp>
      <p:sp>
        <p:nvSpPr>
          <p:cNvPr id="15" name="Text Placeholder 14">
            <a:extLst>
              <a:ext uri="{FF2B5EF4-FFF2-40B4-BE49-F238E27FC236}">
                <a16:creationId xmlns:a16="http://schemas.microsoft.com/office/drawing/2014/main" id="{FADD84B5-407E-897A-8FE5-291758A33F13}"/>
              </a:ext>
            </a:extLst>
          </p:cNvPr>
          <p:cNvSpPr>
            <a:spLocks noGrp="1"/>
          </p:cNvSpPr>
          <p:nvPr>
            <p:ph type="body" sz="quarter" idx="11"/>
          </p:nvPr>
        </p:nvSpPr>
        <p:spPr>
          <a:xfrm>
            <a:off x="609600" y="2112579"/>
            <a:ext cx="10983913" cy="3148396"/>
          </a:xfrm>
        </p:spPr>
        <p:txBody>
          <a:bodyPr/>
          <a:lstStyle>
            <a:lvl1pPr algn="ctr">
              <a:lnSpc>
                <a:spcPts val="4000"/>
              </a:lnSpc>
              <a:defRPr lang="en-US" sz="3200" b="1" i="0" kern="1200" dirty="0" smtClean="0">
                <a:solidFill>
                  <a:schemeClr val="bg1"/>
                </a:solidFill>
                <a:latin typeface="+mn-lt"/>
                <a:ea typeface="+mn-ea"/>
                <a:cs typeface="Arial" panose="020B0604020202020204" pitchFamily="34" charset="0"/>
              </a:defRPr>
            </a:lvl1pPr>
            <a:lvl2pPr marL="0" indent="0">
              <a:buNone/>
              <a:defRPr/>
            </a:lvl2pPr>
          </a:lstStyle>
          <a:p>
            <a:pPr lvl="0"/>
            <a:r>
              <a:rPr lang="en-US"/>
              <a:t>Click to edit Master text styles</a:t>
            </a:r>
          </a:p>
        </p:txBody>
      </p:sp>
      <p:sp>
        <p:nvSpPr>
          <p:cNvPr id="5" name="TextBox 4">
            <a:extLst>
              <a:ext uri="{FF2B5EF4-FFF2-40B4-BE49-F238E27FC236}">
                <a16:creationId xmlns:a16="http://schemas.microsoft.com/office/drawing/2014/main" id="{37EF998D-D59B-1F7C-942E-1E40A1E67A5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8DBF28"/>
                </a:solidFill>
                <a:latin typeface="Gilroy Medium" panose="00000600000000000000" pitchFamily="50" charset="0"/>
              </a:rPr>
              <a:t>CONFIDENTIAL</a:t>
            </a:r>
          </a:p>
        </p:txBody>
      </p:sp>
    </p:spTree>
    <p:extLst>
      <p:ext uri="{BB962C8B-B14F-4D97-AF65-F5344CB8AC3E}">
        <p14:creationId xmlns:p14="http://schemas.microsoft.com/office/powerpoint/2010/main" val="223776340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3_Speaker-Drinks">
    <p:bg>
      <p:bgPr>
        <a:solidFill>
          <a:srgbClr val="F7F5F3"/>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Gilroy Medium" panose="00000600000000000000" pitchFamily="50" charset="0"/>
              </a:rPr>
              <a:pPr algn="r"/>
              <a:t>‹#›</a:t>
            </a:fld>
            <a:endParaRPr lang="en-US" sz="1350">
              <a:solidFill>
                <a:srgbClr val="2B660F"/>
              </a:solidFill>
              <a:latin typeface="Gilroy Medium" panose="00000600000000000000" pitchFamily="50" charset="0"/>
            </a:endParaRPr>
          </a:p>
        </p:txBody>
      </p:sp>
      <p:sp>
        <p:nvSpPr>
          <p:cNvPr id="2" name="Picture Placeholder 2">
            <a:extLst>
              <a:ext uri="{FF2B5EF4-FFF2-40B4-BE49-F238E27FC236}">
                <a16:creationId xmlns:a16="http://schemas.microsoft.com/office/drawing/2014/main" id="{8A3BD900-1908-6DF8-F80E-38A643313A70}"/>
              </a:ext>
            </a:extLst>
          </p:cNvPr>
          <p:cNvSpPr>
            <a:spLocks noGrp="1"/>
          </p:cNvSpPr>
          <p:nvPr>
            <p:ph type="pic" sz="quarter" idx="10"/>
          </p:nvPr>
        </p:nvSpPr>
        <p:spPr>
          <a:xfrm>
            <a:off x="4856481" y="304800"/>
            <a:ext cx="3688079" cy="5981699"/>
          </a:xfrm>
          <a:prstGeom prst="roundRect">
            <a:avLst>
              <a:gd name="adj" fmla="val 2768"/>
            </a:avLst>
          </a:prstGeom>
          <a:solidFill>
            <a:schemeClr val="bg2"/>
          </a:solidFill>
        </p:spPr>
        <p:txBody>
          <a:bodyPr/>
          <a:lstStyle>
            <a:lvl1pPr>
              <a:defRPr>
                <a:solidFill>
                  <a:schemeClr val="tx2"/>
                </a:solidFill>
                <a:latin typeface="+mn-lt"/>
              </a:defRPr>
            </a:lvl1pPr>
          </a:lstStyle>
          <a:p>
            <a:r>
              <a:rPr lang="en-US"/>
              <a:t>Click icon to add picture</a:t>
            </a:r>
          </a:p>
        </p:txBody>
      </p:sp>
      <p:sp>
        <p:nvSpPr>
          <p:cNvPr id="5" name="Picture Placeholder 2">
            <a:extLst>
              <a:ext uri="{FF2B5EF4-FFF2-40B4-BE49-F238E27FC236}">
                <a16:creationId xmlns:a16="http://schemas.microsoft.com/office/drawing/2014/main" id="{A49A6E31-E5CB-3F28-59B9-3D96D39BFE10}"/>
              </a:ext>
            </a:extLst>
          </p:cNvPr>
          <p:cNvSpPr>
            <a:spLocks noGrp="1"/>
          </p:cNvSpPr>
          <p:nvPr>
            <p:ph type="pic" sz="quarter" idx="15"/>
          </p:nvPr>
        </p:nvSpPr>
        <p:spPr>
          <a:xfrm>
            <a:off x="8737601" y="3379788"/>
            <a:ext cx="3149597" cy="2903220"/>
          </a:xfrm>
          <a:prstGeom prst="roundRect">
            <a:avLst>
              <a:gd name="adj" fmla="val 2768"/>
            </a:avLst>
          </a:prstGeom>
          <a:solidFill>
            <a:schemeClr val="bg2"/>
          </a:solidFill>
        </p:spPr>
        <p:txBody>
          <a:bodyPr/>
          <a:lstStyle>
            <a:lvl1pPr>
              <a:defRPr>
                <a:solidFill>
                  <a:schemeClr val="tx2"/>
                </a:solidFill>
                <a:latin typeface="+mn-lt"/>
              </a:defRPr>
            </a:lvl1pPr>
          </a:lstStyle>
          <a:p>
            <a:r>
              <a:rPr lang="en-US"/>
              <a:t>Click icon to add picture</a:t>
            </a:r>
          </a:p>
        </p:txBody>
      </p:sp>
      <p:sp>
        <p:nvSpPr>
          <p:cNvPr id="7" name="Picture Placeholder 2">
            <a:extLst>
              <a:ext uri="{FF2B5EF4-FFF2-40B4-BE49-F238E27FC236}">
                <a16:creationId xmlns:a16="http://schemas.microsoft.com/office/drawing/2014/main" id="{AE5E181B-E79B-6204-7F22-50CFDFB5F365}"/>
              </a:ext>
            </a:extLst>
          </p:cNvPr>
          <p:cNvSpPr>
            <a:spLocks noGrp="1"/>
          </p:cNvSpPr>
          <p:nvPr>
            <p:ph type="pic" sz="quarter" idx="16"/>
          </p:nvPr>
        </p:nvSpPr>
        <p:spPr>
          <a:xfrm>
            <a:off x="8737601" y="301308"/>
            <a:ext cx="3149597" cy="2903220"/>
          </a:xfrm>
          <a:prstGeom prst="roundRect">
            <a:avLst>
              <a:gd name="adj" fmla="val 2768"/>
            </a:avLst>
          </a:prstGeom>
          <a:solidFill>
            <a:schemeClr val="bg2"/>
          </a:solidFill>
        </p:spPr>
        <p:txBody>
          <a:bodyPr/>
          <a:lstStyle>
            <a:lvl1pPr>
              <a:defRPr>
                <a:solidFill>
                  <a:schemeClr val="tx2"/>
                </a:solidFill>
                <a:latin typeface="+mn-lt"/>
              </a:defRPr>
            </a:lvl1pPr>
          </a:lstStyle>
          <a:p>
            <a:r>
              <a:rPr lang="en-US"/>
              <a:t>Click icon to add picture</a:t>
            </a:r>
          </a:p>
        </p:txBody>
      </p:sp>
      <p:sp>
        <p:nvSpPr>
          <p:cNvPr id="20" name="Content Placeholder 6">
            <a:extLst>
              <a:ext uri="{FF2B5EF4-FFF2-40B4-BE49-F238E27FC236}">
                <a16:creationId xmlns:a16="http://schemas.microsoft.com/office/drawing/2014/main" id="{75ECEBC1-4D75-6F0E-AE6A-47DDF1DEDD90}"/>
              </a:ext>
            </a:extLst>
          </p:cNvPr>
          <p:cNvSpPr>
            <a:spLocks noGrp="1"/>
          </p:cNvSpPr>
          <p:nvPr>
            <p:ph sz="quarter" idx="12"/>
          </p:nvPr>
        </p:nvSpPr>
        <p:spPr>
          <a:xfrm>
            <a:off x="304800" y="1219200"/>
            <a:ext cx="4094480" cy="4419600"/>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itle 1">
            <a:extLst>
              <a:ext uri="{FF2B5EF4-FFF2-40B4-BE49-F238E27FC236}">
                <a16:creationId xmlns:a16="http://schemas.microsoft.com/office/drawing/2014/main" id="{4FBFF9F1-6BAC-1DF0-94BB-EBDBD5832C36}"/>
              </a:ext>
            </a:extLst>
          </p:cNvPr>
          <p:cNvSpPr>
            <a:spLocks noGrp="1"/>
          </p:cNvSpPr>
          <p:nvPr>
            <p:ph type="title"/>
          </p:nvPr>
        </p:nvSpPr>
        <p:spPr>
          <a:xfrm>
            <a:off x="280082" y="301308"/>
            <a:ext cx="4094480" cy="1852055"/>
          </a:xfrm>
        </p:spPr>
        <p:txBody>
          <a:bodyPr anchor="t" anchorCtr="0"/>
          <a:lstStyle/>
          <a:p>
            <a:r>
              <a:rPr lang="en-US"/>
              <a:t>Click to edit Master title style</a:t>
            </a:r>
          </a:p>
        </p:txBody>
      </p:sp>
      <p:sp>
        <p:nvSpPr>
          <p:cNvPr id="3" name="TextBox 2">
            <a:extLst>
              <a:ext uri="{FF2B5EF4-FFF2-40B4-BE49-F238E27FC236}">
                <a16:creationId xmlns:a16="http://schemas.microsoft.com/office/drawing/2014/main" id="{0A13F284-07F6-49C2-63C6-86FCBE69BB8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2B660F"/>
                </a:solidFill>
                <a:latin typeface="+mn-lt"/>
              </a:rPr>
              <a:t>CONFIDENTIAL</a:t>
            </a:r>
          </a:p>
        </p:txBody>
      </p:sp>
    </p:spTree>
    <p:extLst>
      <p:ext uri="{BB962C8B-B14F-4D97-AF65-F5344CB8AC3E}">
        <p14:creationId xmlns:p14="http://schemas.microsoft.com/office/powerpoint/2010/main" val="216010647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Speaker-Drinks">
    <p:bg>
      <p:bgPr>
        <a:solidFill>
          <a:srgbClr val="F7F5F3"/>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C019705-392E-1513-A73C-8B73FBF443FC}"/>
              </a:ext>
            </a:extLst>
          </p:cNvPr>
          <p:cNvSpPr>
            <a:spLocks noGrp="1"/>
          </p:cNvSpPr>
          <p:nvPr>
            <p:ph type="pic" sz="quarter" idx="10"/>
          </p:nvPr>
        </p:nvSpPr>
        <p:spPr>
          <a:xfrm>
            <a:off x="6248399" y="304801"/>
            <a:ext cx="5638801" cy="5829300"/>
          </a:xfrm>
          <a:prstGeom prst="roundRect">
            <a:avLst>
              <a:gd name="adj" fmla="val 2768"/>
            </a:avLst>
          </a:prstGeom>
        </p:spPr>
        <p:txBody>
          <a:bodyPr/>
          <a:lstStyle>
            <a:lvl1pPr>
              <a:defRPr>
                <a:solidFill>
                  <a:schemeClr val="tx2"/>
                </a:solidFill>
                <a:latin typeface="+mn-lt"/>
              </a:defRPr>
            </a:lvl1pPr>
          </a:lstStyle>
          <a:p>
            <a:r>
              <a:rPr lang="en-US"/>
              <a:t>Click icon to add picture</a:t>
            </a:r>
          </a:p>
        </p:txBody>
      </p:sp>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800" y="1219200"/>
            <a:ext cx="5638799" cy="2046288"/>
          </a:xfrm>
        </p:spPr>
        <p:txBody>
          <a:bodyPr anchor="b" anchorCtr="0"/>
          <a:lstStyle>
            <a:lvl1pPr>
              <a:lnSpc>
                <a:spcPts val="5400"/>
              </a:lnSpc>
              <a:defRPr lang="en-US" sz="6000" b="0" i="0" kern="1200" cap="all" spc="0" baseline="0" dirty="0" smtClean="0">
                <a:solidFill>
                  <a:srgbClr val="5D910D"/>
                </a:solidFill>
                <a:latin typeface="+mj-lt"/>
                <a:ea typeface="+mj-ea"/>
                <a:cs typeface="Gilroy Medium" panose="00000600000000000000" pitchFamily="50" charset="0"/>
              </a:defRPr>
            </a:lvl1pPr>
          </a:lstStyle>
          <a:p>
            <a:pPr lvl="0"/>
            <a:r>
              <a:rPr lang="en-US"/>
              <a:t>Click to edit Master text styles</a:t>
            </a:r>
          </a:p>
        </p:txBody>
      </p:sp>
      <p:sp>
        <p:nvSpPr>
          <p:cNvPr id="10" name="Text Placeholder 9">
            <a:extLst>
              <a:ext uri="{FF2B5EF4-FFF2-40B4-BE49-F238E27FC236}">
                <a16:creationId xmlns:a16="http://schemas.microsoft.com/office/drawing/2014/main" id="{F5C46249-F69C-ED78-2123-48CEFF24240A}"/>
              </a:ext>
            </a:extLst>
          </p:cNvPr>
          <p:cNvSpPr>
            <a:spLocks noGrp="1"/>
          </p:cNvSpPr>
          <p:nvPr>
            <p:ph type="body" sz="quarter" idx="12"/>
          </p:nvPr>
        </p:nvSpPr>
        <p:spPr>
          <a:xfrm>
            <a:off x="304800" y="3379788"/>
            <a:ext cx="5638800" cy="534987"/>
          </a:xfrm>
        </p:spPr>
        <p:txBody>
          <a:bodyPr/>
          <a:lstStyle>
            <a:lvl1pPr>
              <a:defRPr lang="en-US" sz="1800" b="1" i="0" kern="1200" dirty="0" smtClean="0">
                <a:solidFill>
                  <a:srgbClr val="2B660F"/>
                </a:solidFill>
                <a:latin typeface="+mn-lt"/>
                <a:ea typeface="+mn-ea"/>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12" name="Text Placeholder 11">
            <a:extLst>
              <a:ext uri="{FF2B5EF4-FFF2-40B4-BE49-F238E27FC236}">
                <a16:creationId xmlns:a16="http://schemas.microsoft.com/office/drawing/2014/main" id="{727CE26B-FE56-D52E-D936-DE13DCDBD41F}"/>
              </a:ext>
            </a:extLst>
          </p:cNvPr>
          <p:cNvSpPr>
            <a:spLocks noGrp="1"/>
          </p:cNvSpPr>
          <p:nvPr>
            <p:ph type="body" sz="quarter" idx="13"/>
          </p:nvPr>
        </p:nvSpPr>
        <p:spPr>
          <a:xfrm>
            <a:off x="304800" y="4029076"/>
            <a:ext cx="5638799" cy="2109258"/>
          </a:xfrm>
        </p:spPr>
        <p:txBody>
          <a:bodyPr/>
          <a:lstStyle>
            <a:lvl1pPr>
              <a:defRPr sz="1600">
                <a:solidFill>
                  <a:srgbClr val="2B660F"/>
                </a:solidFill>
                <a:latin typeface="+mn-lt"/>
              </a:defRPr>
            </a:lvl1pPr>
            <a:lvl2pPr>
              <a:defRPr sz="1400">
                <a:solidFill>
                  <a:srgbClr val="2B660F"/>
                </a:solidFill>
                <a:latin typeface="+mn-lt"/>
              </a:defRPr>
            </a:lvl2pPr>
            <a:lvl3pPr>
              <a:defRPr sz="1200">
                <a:solidFill>
                  <a:srgbClr val="2B660F"/>
                </a:solidFill>
                <a:latin typeface="+mn-lt"/>
              </a:defRPr>
            </a:lvl3pPr>
            <a:lvl4pPr>
              <a:defRPr sz="1100">
                <a:solidFill>
                  <a:srgbClr val="2B660F"/>
                </a:solidFill>
                <a:latin typeface="+mn-lt"/>
              </a:defRPr>
            </a:lvl4pPr>
            <a:lvl5pPr>
              <a:defRPr sz="1050">
                <a:solidFill>
                  <a:srgbClr val="2B660F"/>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mn-lt"/>
              </a:rPr>
              <a:pPr algn="r"/>
              <a:t>‹#›</a:t>
            </a:fld>
            <a:endParaRPr lang="en-US" sz="1350">
              <a:solidFill>
                <a:srgbClr val="2B660F"/>
              </a:solidFill>
              <a:latin typeface="+mn-lt"/>
            </a:endParaRPr>
          </a:p>
        </p:txBody>
      </p:sp>
      <p:sp>
        <p:nvSpPr>
          <p:cNvPr id="2" name="TextBox 1">
            <a:extLst>
              <a:ext uri="{FF2B5EF4-FFF2-40B4-BE49-F238E27FC236}">
                <a16:creationId xmlns:a16="http://schemas.microsoft.com/office/drawing/2014/main" id="{FC824375-C552-8786-CB9F-47605F890443}"/>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2B660F"/>
                </a:solidFill>
                <a:latin typeface="+mn-lt"/>
              </a:rPr>
              <a:t>CONFIDENTIAL</a:t>
            </a:r>
          </a:p>
        </p:txBody>
      </p:sp>
    </p:spTree>
    <p:extLst>
      <p:ext uri="{BB962C8B-B14F-4D97-AF65-F5344CB8AC3E}">
        <p14:creationId xmlns:p14="http://schemas.microsoft.com/office/powerpoint/2010/main" val="351452746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Headline-Drinks">
    <p:bg>
      <p:bgPr>
        <a:solidFill>
          <a:srgbClr val="3680CE"/>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801" y="2493781"/>
            <a:ext cx="4900246" cy="2046288"/>
          </a:xfrm>
        </p:spPr>
        <p:txBody>
          <a:bodyPr anchor="b" anchorCtr="0"/>
          <a:lstStyle>
            <a:lvl1pPr>
              <a:lnSpc>
                <a:spcPts val="5400"/>
              </a:lnSpc>
              <a:defRPr lang="en-US" sz="6000" b="0" i="0" kern="1200" cap="all" spc="0" baseline="0" dirty="0" smtClean="0">
                <a:solidFill>
                  <a:schemeClr val="tx2"/>
                </a:solidFill>
                <a:latin typeface="+mj-lt"/>
                <a:ea typeface="+mj-ea"/>
                <a:cs typeface="Gilroy Medium" panose="00000600000000000000" pitchFamily="50" charset="0"/>
              </a:defRPr>
            </a:lvl1pPr>
          </a:lstStyle>
          <a:p>
            <a:pPr lvl="0"/>
            <a:r>
              <a:rPr lang="en-US"/>
              <a:t>Click to edit Master text styles</a:t>
            </a:r>
          </a:p>
        </p:txBody>
      </p:sp>
      <p:sp>
        <p:nvSpPr>
          <p:cNvPr id="10" name="Text Placeholder 9">
            <a:extLst>
              <a:ext uri="{FF2B5EF4-FFF2-40B4-BE49-F238E27FC236}">
                <a16:creationId xmlns:a16="http://schemas.microsoft.com/office/drawing/2014/main" id="{F5C46249-F69C-ED78-2123-48CEFF24240A}"/>
              </a:ext>
            </a:extLst>
          </p:cNvPr>
          <p:cNvSpPr>
            <a:spLocks noGrp="1"/>
          </p:cNvSpPr>
          <p:nvPr>
            <p:ph type="body" sz="quarter" idx="12"/>
          </p:nvPr>
        </p:nvSpPr>
        <p:spPr>
          <a:xfrm>
            <a:off x="304800" y="4654369"/>
            <a:ext cx="4900247" cy="534987"/>
          </a:xfrm>
        </p:spPr>
        <p:txBody>
          <a:bodyPr/>
          <a:lstStyle>
            <a:lvl1pPr>
              <a:defRPr lang="en-US" sz="1800" b="1" i="0" kern="1200" dirty="0" smtClean="0">
                <a:solidFill>
                  <a:schemeClr val="tx2"/>
                </a:solidFill>
                <a:latin typeface="+mn-lt"/>
                <a:ea typeface="+mn-ea"/>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tx2"/>
                </a:solidFill>
                <a:latin typeface="Gilroy Medium" panose="00000600000000000000" pitchFamily="50" charset="0"/>
              </a:rPr>
              <a:pPr algn="r"/>
              <a:t>‹#›</a:t>
            </a:fld>
            <a:endParaRPr lang="en-US" sz="1350">
              <a:solidFill>
                <a:schemeClr val="tx2"/>
              </a:solidFill>
              <a:latin typeface="Gilroy Medium" panose="00000600000000000000" pitchFamily="50" charset="0"/>
            </a:endParaRPr>
          </a:p>
        </p:txBody>
      </p:sp>
      <p:sp>
        <p:nvSpPr>
          <p:cNvPr id="3" name="Picture Placeholder 2">
            <a:extLst>
              <a:ext uri="{FF2B5EF4-FFF2-40B4-BE49-F238E27FC236}">
                <a16:creationId xmlns:a16="http://schemas.microsoft.com/office/drawing/2014/main" id="{94F7A221-4131-F79E-81DD-572AEAE896DE}"/>
              </a:ext>
            </a:extLst>
          </p:cNvPr>
          <p:cNvSpPr>
            <a:spLocks noGrp="1"/>
          </p:cNvSpPr>
          <p:nvPr>
            <p:ph type="pic" sz="quarter" idx="15"/>
          </p:nvPr>
        </p:nvSpPr>
        <p:spPr>
          <a:xfrm>
            <a:off x="6248056" y="0"/>
            <a:ext cx="5943944" cy="6858000"/>
          </a:xfrm>
        </p:spPr>
        <p:txBody>
          <a:bodyPr/>
          <a:lstStyle>
            <a:lvl1pPr>
              <a:defRPr>
                <a:latin typeface="Gilroy Medium" panose="00000600000000000000" pitchFamily="50" charset="0"/>
              </a:defRPr>
            </a:lvl1pPr>
          </a:lstStyle>
          <a:p>
            <a:r>
              <a:rPr lang="en-US"/>
              <a:t>Click icon to add picture</a:t>
            </a:r>
          </a:p>
        </p:txBody>
      </p:sp>
      <p:sp>
        <p:nvSpPr>
          <p:cNvPr id="2" name="TextBox 1">
            <a:extLst>
              <a:ext uri="{FF2B5EF4-FFF2-40B4-BE49-F238E27FC236}">
                <a16:creationId xmlns:a16="http://schemas.microsoft.com/office/drawing/2014/main" id="{98750146-5407-885A-1DA5-4D48D4540FB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tx2"/>
                </a:solidFill>
                <a:latin typeface="Gilroy Medium" panose="00000600000000000000" pitchFamily="50" charset="0"/>
              </a:rPr>
              <a:t>CONFIDENTIAL</a:t>
            </a:r>
          </a:p>
        </p:txBody>
      </p:sp>
      <p:pic>
        <p:nvPicPr>
          <p:cNvPr id="5" name="Picture 4">
            <a:extLst>
              <a:ext uri="{FF2B5EF4-FFF2-40B4-BE49-F238E27FC236}">
                <a16:creationId xmlns:a16="http://schemas.microsoft.com/office/drawing/2014/main" id="{47FDD9CA-9F0B-B737-A35D-05711DB598F6}"/>
              </a:ext>
            </a:extLst>
          </p:cNvPr>
          <p:cNvPicPr>
            <a:picLocks noChangeAspect="1"/>
          </p:cNvPicPr>
          <p:nvPr userDrawn="1"/>
        </p:nvPicPr>
        <p:blipFill>
          <a:blip r:embed="rId2"/>
          <a:stretch>
            <a:fillRect/>
          </a:stretch>
        </p:blipFill>
        <p:spPr>
          <a:xfrm>
            <a:off x="304795" y="362758"/>
            <a:ext cx="896203" cy="896203"/>
          </a:xfrm>
          <a:prstGeom prst="rect">
            <a:avLst/>
          </a:prstGeom>
        </p:spPr>
      </p:pic>
    </p:spTree>
    <p:extLst>
      <p:ext uri="{BB962C8B-B14F-4D97-AF65-F5344CB8AC3E}">
        <p14:creationId xmlns:p14="http://schemas.microsoft.com/office/powerpoint/2010/main" val="6152135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Headline-Food">
    <p:bg>
      <p:bgPr>
        <a:solidFill>
          <a:srgbClr val="EB9F0A"/>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801" y="2493781"/>
            <a:ext cx="4900246" cy="2046288"/>
          </a:xfrm>
        </p:spPr>
        <p:txBody>
          <a:bodyPr anchor="b" anchorCtr="0"/>
          <a:lstStyle>
            <a:lvl1pPr>
              <a:lnSpc>
                <a:spcPts val="5400"/>
              </a:lnSpc>
              <a:defRPr lang="en-US" sz="6000" b="0" i="0" kern="1200" cap="all" spc="0" baseline="0" dirty="0" smtClean="0">
                <a:solidFill>
                  <a:schemeClr val="accent5"/>
                </a:solidFill>
                <a:latin typeface="+mj-lt"/>
                <a:ea typeface="+mj-ea"/>
                <a:cs typeface="Gilroy Medium" panose="00000600000000000000" pitchFamily="50" charset="0"/>
              </a:defRPr>
            </a:lvl1pPr>
          </a:lstStyle>
          <a:p>
            <a:pPr lvl="0"/>
            <a:r>
              <a:rPr lang="en-US"/>
              <a:t>Click to edit Master text styles</a:t>
            </a:r>
          </a:p>
        </p:txBody>
      </p:sp>
      <p:sp>
        <p:nvSpPr>
          <p:cNvPr id="10" name="Text Placeholder 9">
            <a:extLst>
              <a:ext uri="{FF2B5EF4-FFF2-40B4-BE49-F238E27FC236}">
                <a16:creationId xmlns:a16="http://schemas.microsoft.com/office/drawing/2014/main" id="{F5C46249-F69C-ED78-2123-48CEFF24240A}"/>
              </a:ext>
            </a:extLst>
          </p:cNvPr>
          <p:cNvSpPr>
            <a:spLocks noGrp="1"/>
          </p:cNvSpPr>
          <p:nvPr>
            <p:ph type="body" sz="quarter" idx="12"/>
          </p:nvPr>
        </p:nvSpPr>
        <p:spPr>
          <a:xfrm>
            <a:off x="304800" y="4654369"/>
            <a:ext cx="4900247" cy="534987"/>
          </a:xfrm>
        </p:spPr>
        <p:txBody>
          <a:bodyPr/>
          <a:lstStyle>
            <a:lvl1pPr>
              <a:defRPr lang="en-US" sz="1800" b="1" i="0" kern="1200" dirty="0" smtClean="0">
                <a:solidFill>
                  <a:schemeClr val="accent5"/>
                </a:solidFill>
                <a:latin typeface="+mn-lt"/>
                <a:ea typeface="+mn-ea"/>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accent5"/>
                </a:solidFill>
                <a:latin typeface="Gilroy Medium" panose="00000600000000000000" pitchFamily="50" charset="0"/>
              </a:rPr>
              <a:pPr algn="r"/>
              <a:t>‹#›</a:t>
            </a:fld>
            <a:endParaRPr lang="en-US" sz="1350">
              <a:solidFill>
                <a:schemeClr val="accent5"/>
              </a:solidFill>
              <a:latin typeface="Gilroy Medium" panose="00000600000000000000" pitchFamily="50" charset="0"/>
            </a:endParaRPr>
          </a:p>
        </p:txBody>
      </p:sp>
      <p:sp>
        <p:nvSpPr>
          <p:cNvPr id="3" name="Picture Placeholder 2">
            <a:extLst>
              <a:ext uri="{FF2B5EF4-FFF2-40B4-BE49-F238E27FC236}">
                <a16:creationId xmlns:a16="http://schemas.microsoft.com/office/drawing/2014/main" id="{BD069351-62B8-28BA-A060-42DE4C1E6331}"/>
              </a:ext>
            </a:extLst>
          </p:cNvPr>
          <p:cNvSpPr>
            <a:spLocks noGrp="1"/>
          </p:cNvSpPr>
          <p:nvPr>
            <p:ph type="pic" sz="quarter" idx="15"/>
          </p:nvPr>
        </p:nvSpPr>
        <p:spPr>
          <a:xfrm>
            <a:off x="6248056" y="0"/>
            <a:ext cx="5943944" cy="6858000"/>
          </a:xfrm>
        </p:spPr>
        <p:txBody>
          <a:bodyPr/>
          <a:lstStyle>
            <a:lvl1pPr>
              <a:defRPr>
                <a:latin typeface="Gilroy Medium" panose="00000600000000000000" pitchFamily="50" charset="0"/>
              </a:defRPr>
            </a:lvl1pPr>
          </a:lstStyle>
          <a:p>
            <a:r>
              <a:rPr lang="en-US"/>
              <a:t>Click icon to add picture</a:t>
            </a:r>
          </a:p>
        </p:txBody>
      </p:sp>
      <p:sp>
        <p:nvSpPr>
          <p:cNvPr id="2" name="TextBox 1">
            <a:extLst>
              <a:ext uri="{FF2B5EF4-FFF2-40B4-BE49-F238E27FC236}">
                <a16:creationId xmlns:a16="http://schemas.microsoft.com/office/drawing/2014/main" id="{BCE9405B-8BB8-B3A9-F0DC-AF79291CF3E0}"/>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954F07"/>
                </a:solidFill>
                <a:latin typeface="Gilroy Medium" panose="00000600000000000000" pitchFamily="50" charset="0"/>
              </a:rPr>
              <a:t>CONFIDENTIAL</a:t>
            </a:r>
          </a:p>
        </p:txBody>
      </p:sp>
      <p:pic>
        <p:nvPicPr>
          <p:cNvPr id="4" name="Picture 3">
            <a:extLst>
              <a:ext uri="{FF2B5EF4-FFF2-40B4-BE49-F238E27FC236}">
                <a16:creationId xmlns:a16="http://schemas.microsoft.com/office/drawing/2014/main" id="{0C3AF5BC-3159-7D8C-75AA-14C890BE4B2A}"/>
              </a:ext>
            </a:extLst>
          </p:cNvPr>
          <p:cNvPicPr>
            <a:picLocks noChangeAspect="1"/>
          </p:cNvPicPr>
          <p:nvPr userDrawn="1"/>
        </p:nvPicPr>
        <p:blipFill>
          <a:blip r:embed="rId2"/>
          <a:stretch>
            <a:fillRect/>
          </a:stretch>
        </p:blipFill>
        <p:spPr>
          <a:xfrm>
            <a:off x="304796" y="362758"/>
            <a:ext cx="896203" cy="896203"/>
          </a:xfrm>
          <a:prstGeom prst="rect">
            <a:avLst/>
          </a:prstGeom>
        </p:spPr>
      </p:pic>
    </p:spTree>
    <p:extLst>
      <p:ext uri="{BB962C8B-B14F-4D97-AF65-F5344CB8AC3E}">
        <p14:creationId xmlns:p14="http://schemas.microsoft.com/office/powerpoint/2010/main" val="309604520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1_Headline-Food">
    <p:bg>
      <p:bgPr>
        <a:solidFill>
          <a:srgbClr val="EE6D26"/>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801" y="2493781"/>
            <a:ext cx="4900246" cy="2046288"/>
          </a:xfrm>
        </p:spPr>
        <p:txBody>
          <a:bodyPr anchor="b" anchorCtr="0"/>
          <a:lstStyle>
            <a:lvl1pPr>
              <a:lnSpc>
                <a:spcPts val="5400"/>
              </a:lnSpc>
              <a:defRPr lang="en-US" sz="6000" b="0" i="0" kern="1200" cap="all" spc="0" baseline="0" dirty="0" smtClean="0">
                <a:solidFill>
                  <a:srgbClr val="922F11"/>
                </a:solidFill>
                <a:latin typeface="+mj-lt"/>
                <a:ea typeface="+mj-ea"/>
                <a:cs typeface="Gilroy Medium" panose="00000600000000000000" pitchFamily="50" charset="0"/>
              </a:defRPr>
            </a:lvl1pPr>
          </a:lstStyle>
          <a:p>
            <a:pPr lvl="0"/>
            <a:r>
              <a:rPr lang="en-US"/>
              <a:t>Click to edit Master text styles</a:t>
            </a:r>
          </a:p>
        </p:txBody>
      </p:sp>
      <p:sp>
        <p:nvSpPr>
          <p:cNvPr id="10" name="Text Placeholder 9">
            <a:extLst>
              <a:ext uri="{FF2B5EF4-FFF2-40B4-BE49-F238E27FC236}">
                <a16:creationId xmlns:a16="http://schemas.microsoft.com/office/drawing/2014/main" id="{F5C46249-F69C-ED78-2123-48CEFF24240A}"/>
              </a:ext>
            </a:extLst>
          </p:cNvPr>
          <p:cNvSpPr>
            <a:spLocks noGrp="1"/>
          </p:cNvSpPr>
          <p:nvPr>
            <p:ph type="body" sz="quarter" idx="12"/>
          </p:nvPr>
        </p:nvSpPr>
        <p:spPr>
          <a:xfrm>
            <a:off x="304800" y="4654369"/>
            <a:ext cx="4900247" cy="534987"/>
          </a:xfrm>
        </p:spPr>
        <p:txBody>
          <a:bodyPr/>
          <a:lstStyle>
            <a:lvl1pPr>
              <a:defRPr lang="en-US" sz="1800" b="1" i="0" kern="1200" dirty="0" smtClean="0">
                <a:solidFill>
                  <a:srgbClr val="922F11"/>
                </a:solidFill>
                <a:latin typeface="+mn-lt"/>
                <a:ea typeface="+mn-ea"/>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accent5"/>
                </a:solidFill>
                <a:latin typeface="Gilroy Medium" panose="00000600000000000000" pitchFamily="50" charset="0"/>
              </a:rPr>
              <a:pPr algn="r"/>
              <a:t>‹#›</a:t>
            </a:fld>
            <a:endParaRPr lang="en-US" sz="1350">
              <a:solidFill>
                <a:schemeClr val="accent5"/>
              </a:solidFill>
              <a:latin typeface="Gilroy Medium" panose="00000600000000000000" pitchFamily="50" charset="0"/>
            </a:endParaRPr>
          </a:p>
        </p:txBody>
      </p:sp>
      <p:sp>
        <p:nvSpPr>
          <p:cNvPr id="3" name="Picture Placeholder 2">
            <a:extLst>
              <a:ext uri="{FF2B5EF4-FFF2-40B4-BE49-F238E27FC236}">
                <a16:creationId xmlns:a16="http://schemas.microsoft.com/office/drawing/2014/main" id="{BD069351-62B8-28BA-A060-42DE4C1E6331}"/>
              </a:ext>
            </a:extLst>
          </p:cNvPr>
          <p:cNvSpPr>
            <a:spLocks noGrp="1"/>
          </p:cNvSpPr>
          <p:nvPr>
            <p:ph type="pic" sz="quarter" idx="15"/>
          </p:nvPr>
        </p:nvSpPr>
        <p:spPr>
          <a:xfrm>
            <a:off x="6248056" y="0"/>
            <a:ext cx="5943944" cy="6858000"/>
          </a:xfrm>
        </p:spPr>
        <p:txBody>
          <a:bodyPr/>
          <a:lstStyle>
            <a:lvl1pPr>
              <a:defRPr>
                <a:latin typeface="Gilroy Medium" panose="00000600000000000000" pitchFamily="50" charset="0"/>
              </a:defRPr>
            </a:lvl1pPr>
          </a:lstStyle>
          <a:p>
            <a:r>
              <a:rPr lang="en-US"/>
              <a:t>Click icon to add picture</a:t>
            </a:r>
          </a:p>
        </p:txBody>
      </p:sp>
      <p:sp>
        <p:nvSpPr>
          <p:cNvPr id="2" name="TextBox 1">
            <a:extLst>
              <a:ext uri="{FF2B5EF4-FFF2-40B4-BE49-F238E27FC236}">
                <a16:creationId xmlns:a16="http://schemas.microsoft.com/office/drawing/2014/main" id="{BCE9405B-8BB8-B3A9-F0DC-AF79291CF3E0}"/>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922F11"/>
                </a:solidFill>
                <a:latin typeface="Gilroy Medium" panose="00000600000000000000" pitchFamily="50" charset="0"/>
              </a:rPr>
              <a:t>CONFIDENTIAL</a:t>
            </a:r>
          </a:p>
        </p:txBody>
      </p:sp>
      <p:pic>
        <p:nvPicPr>
          <p:cNvPr id="7" name="Picture 6">
            <a:extLst>
              <a:ext uri="{FF2B5EF4-FFF2-40B4-BE49-F238E27FC236}">
                <a16:creationId xmlns:a16="http://schemas.microsoft.com/office/drawing/2014/main" id="{AF35DDFA-4EA6-8118-09EA-894AD221015E}"/>
              </a:ext>
            </a:extLst>
          </p:cNvPr>
          <p:cNvPicPr>
            <a:picLocks noChangeAspect="1"/>
          </p:cNvPicPr>
          <p:nvPr userDrawn="1"/>
        </p:nvPicPr>
        <p:blipFill>
          <a:blip r:embed="rId2"/>
          <a:srcRect b="28537"/>
          <a:stretch>
            <a:fillRect/>
          </a:stretch>
        </p:blipFill>
        <p:spPr>
          <a:xfrm>
            <a:off x="92332" y="362758"/>
            <a:ext cx="1612900" cy="979966"/>
          </a:xfrm>
          <a:prstGeom prst="rect">
            <a:avLst/>
          </a:prstGeom>
        </p:spPr>
      </p:pic>
    </p:spTree>
    <p:extLst>
      <p:ext uri="{BB962C8B-B14F-4D97-AF65-F5344CB8AC3E}">
        <p14:creationId xmlns:p14="http://schemas.microsoft.com/office/powerpoint/2010/main" val="23478184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mplate 2">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6D313C8-1CF3-4059-87CE-3BA99B8CFC72}"/>
              </a:ext>
            </a:extLst>
          </p:cNvPr>
          <p:cNvSpPr>
            <a:spLocks noGrp="1"/>
          </p:cNvSpPr>
          <p:nvPr>
            <p:ph type="ftr" sz="quarter" idx="10"/>
          </p:nvPr>
        </p:nvSpPr>
        <p:spPr/>
        <p:txBody>
          <a:bodyPr/>
          <a:lstStyle>
            <a:lvl1pPr>
              <a:defRPr>
                <a:solidFill>
                  <a:srgbClr val="2B660F"/>
                </a:solidFill>
                <a:latin typeface="+mn-lt"/>
              </a:defRPr>
            </a:lvl1pPr>
          </a:lstStyle>
          <a:p>
            <a:endParaRPr lang="en-US"/>
          </a:p>
        </p:txBody>
      </p:sp>
      <p:sp>
        <p:nvSpPr>
          <p:cNvPr id="2" name="Title 1">
            <a:extLst>
              <a:ext uri="{FF2B5EF4-FFF2-40B4-BE49-F238E27FC236}">
                <a16:creationId xmlns:a16="http://schemas.microsoft.com/office/drawing/2014/main" id="{A091BC4D-20E4-F913-03ED-A587C9384107}"/>
              </a:ext>
            </a:extLst>
          </p:cNvPr>
          <p:cNvSpPr>
            <a:spLocks noGrp="1"/>
          </p:cNvSpPr>
          <p:nvPr>
            <p:ph type="title"/>
          </p:nvPr>
        </p:nvSpPr>
        <p:spPr/>
        <p:txBody>
          <a:bodyPr/>
          <a:lstStyle>
            <a:lvl1pPr>
              <a:defRPr>
                <a:solidFill>
                  <a:srgbClr val="5D910D"/>
                </a:solidFill>
              </a:defRPr>
            </a:lvl1pPr>
          </a:lstStyle>
          <a:p>
            <a:r>
              <a:rPr lang="en-US"/>
              <a:t>Click to edit Master title style</a:t>
            </a:r>
          </a:p>
        </p:txBody>
      </p:sp>
      <p:sp>
        <p:nvSpPr>
          <p:cNvPr id="3" name="TextBox 2">
            <a:extLst>
              <a:ext uri="{FF2B5EF4-FFF2-40B4-BE49-F238E27FC236}">
                <a16:creationId xmlns:a16="http://schemas.microsoft.com/office/drawing/2014/main" id="{98A04216-DDEC-72B9-9E60-E714B7EF465A}"/>
              </a:ext>
            </a:extLst>
          </p:cNvPr>
          <p:cNvSpPr txBox="1"/>
          <p:nvPr userDrawn="1"/>
        </p:nvSpPr>
        <p:spPr>
          <a:xfrm>
            <a:off x="815546" y="6586151"/>
            <a:ext cx="0" cy="0"/>
          </a:xfrm>
          <a:prstGeom prst="rect">
            <a:avLst/>
          </a:prstGeom>
          <a:noFill/>
        </p:spPr>
        <p:txBody>
          <a:bodyPr wrap="none" lIns="0" tIns="0" rIns="0" bIns="0" rtlCol="0">
            <a:noAutofit/>
          </a:bodyPr>
          <a:lstStyle/>
          <a:p>
            <a:pPr algn="l"/>
            <a:endParaRPr lang="en-US" sz="1600" err="1">
              <a:solidFill>
                <a:schemeClr val="tx2"/>
              </a:solidFill>
            </a:endParaRPr>
          </a:p>
        </p:txBody>
      </p:sp>
      <p:sp>
        <p:nvSpPr>
          <p:cNvPr id="4" name="TextBox 3">
            <a:extLst>
              <a:ext uri="{FF2B5EF4-FFF2-40B4-BE49-F238E27FC236}">
                <a16:creationId xmlns:a16="http://schemas.microsoft.com/office/drawing/2014/main" id="{3AD7BABE-A72A-AC8E-3D81-85920E16ACD6}"/>
              </a:ext>
            </a:extLst>
          </p:cNvPr>
          <p:cNvSpPr txBox="1"/>
          <p:nvPr userDrawn="1"/>
        </p:nvSpPr>
        <p:spPr>
          <a:xfrm>
            <a:off x="1099751" y="6512011"/>
            <a:ext cx="0" cy="0"/>
          </a:xfrm>
          <a:prstGeom prst="rect">
            <a:avLst/>
          </a:prstGeom>
          <a:noFill/>
        </p:spPr>
        <p:txBody>
          <a:bodyPr wrap="none" lIns="0" tIns="0" rIns="0" bIns="0" rtlCol="0">
            <a:noAutofit/>
          </a:bodyPr>
          <a:lstStyle/>
          <a:p>
            <a:pPr algn="l"/>
            <a:endParaRPr lang="en-US" sz="1600" err="1">
              <a:solidFill>
                <a:schemeClr val="tx2"/>
              </a:solidFill>
            </a:endParaRPr>
          </a:p>
        </p:txBody>
      </p:sp>
    </p:spTree>
    <p:extLst>
      <p:ext uri="{BB962C8B-B14F-4D97-AF65-F5344CB8AC3E}">
        <p14:creationId xmlns:p14="http://schemas.microsoft.com/office/powerpoint/2010/main" val="59169674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Headline-Sustainability">
    <p:bg>
      <p:bgPr>
        <a:solidFill>
          <a:srgbClr val="5D910D"/>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801" y="2493781"/>
            <a:ext cx="4900246" cy="2046288"/>
          </a:xfrm>
        </p:spPr>
        <p:txBody>
          <a:bodyPr anchor="b" anchorCtr="0"/>
          <a:lstStyle>
            <a:lvl1pPr>
              <a:lnSpc>
                <a:spcPts val="5400"/>
              </a:lnSpc>
              <a:defRPr lang="en-US" sz="6000" b="0" i="0" kern="1200" cap="all" spc="0" baseline="0" dirty="0" smtClean="0">
                <a:solidFill>
                  <a:srgbClr val="0F440D"/>
                </a:solidFill>
                <a:latin typeface="+mj-lt"/>
                <a:ea typeface="+mj-ea"/>
                <a:cs typeface="Gilroy Medium" panose="00000600000000000000" pitchFamily="50" charset="0"/>
              </a:defRPr>
            </a:lvl1pPr>
          </a:lstStyle>
          <a:p>
            <a:pPr lvl="0"/>
            <a:r>
              <a:rPr lang="en-US"/>
              <a:t>Click to edit Master text styles</a:t>
            </a:r>
          </a:p>
        </p:txBody>
      </p:sp>
      <p:sp>
        <p:nvSpPr>
          <p:cNvPr id="10" name="Text Placeholder 9">
            <a:extLst>
              <a:ext uri="{FF2B5EF4-FFF2-40B4-BE49-F238E27FC236}">
                <a16:creationId xmlns:a16="http://schemas.microsoft.com/office/drawing/2014/main" id="{F5C46249-F69C-ED78-2123-48CEFF24240A}"/>
              </a:ext>
            </a:extLst>
          </p:cNvPr>
          <p:cNvSpPr>
            <a:spLocks noGrp="1"/>
          </p:cNvSpPr>
          <p:nvPr>
            <p:ph type="body" sz="quarter" idx="12"/>
          </p:nvPr>
        </p:nvSpPr>
        <p:spPr>
          <a:xfrm>
            <a:off x="304800" y="4654369"/>
            <a:ext cx="4900247" cy="534987"/>
          </a:xfrm>
        </p:spPr>
        <p:txBody>
          <a:bodyPr/>
          <a:lstStyle>
            <a:lvl1pPr>
              <a:defRPr lang="en-US" sz="1800" b="1" i="0" kern="1200" dirty="0" smtClean="0">
                <a:solidFill>
                  <a:srgbClr val="0F440D"/>
                </a:solidFill>
                <a:latin typeface="+mn-lt"/>
                <a:ea typeface="+mn-ea"/>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0F440D"/>
                </a:solidFill>
                <a:latin typeface="Gilroy Medium" panose="00000600000000000000" pitchFamily="50" charset="0"/>
              </a:rPr>
              <a:pPr algn="r"/>
              <a:t>‹#›</a:t>
            </a:fld>
            <a:endParaRPr lang="en-US" sz="1350">
              <a:solidFill>
                <a:srgbClr val="0F440D"/>
              </a:solidFill>
              <a:latin typeface="Gilroy Medium" panose="00000600000000000000" pitchFamily="50" charset="0"/>
            </a:endParaRPr>
          </a:p>
        </p:txBody>
      </p:sp>
      <p:sp>
        <p:nvSpPr>
          <p:cNvPr id="3" name="Picture Placeholder 2">
            <a:extLst>
              <a:ext uri="{FF2B5EF4-FFF2-40B4-BE49-F238E27FC236}">
                <a16:creationId xmlns:a16="http://schemas.microsoft.com/office/drawing/2014/main" id="{4BDDDE28-076A-30B3-3A87-D22CCDE42096}"/>
              </a:ext>
            </a:extLst>
          </p:cNvPr>
          <p:cNvSpPr>
            <a:spLocks noGrp="1"/>
          </p:cNvSpPr>
          <p:nvPr>
            <p:ph type="pic" sz="quarter" idx="15"/>
          </p:nvPr>
        </p:nvSpPr>
        <p:spPr>
          <a:xfrm>
            <a:off x="6248056" y="0"/>
            <a:ext cx="5943944" cy="6858000"/>
          </a:xfrm>
        </p:spPr>
        <p:txBody>
          <a:bodyPr/>
          <a:lstStyle>
            <a:lvl1pPr>
              <a:defRPr>
                <a:latin typeface="Gilroy Medium" panose="00000600000000000000" pitchFamily="50" charset="0"/>
              </a:defRPr>
            </a:lvl1pPr>
          </a:lstStyle>
          <a:p>
            <a:r>
              <a:rPr lang="en-US"/>
              <a:t>Click icon to add picture</a:t>
            </a:r>
          </a:p>
        </p:txBody>
      </p:sp>
      <p:pic>
        <p:nvPicPr>
          <p:cNvPr id="2" name="Graphic 1">
            <a:extLst>
              <a:ext uri="{FF2B5EF4-FFF2-40B4-BE49-F238E27FC236}">
                <a16:creationId xmlns:a16="http://schemas.microsoft.com/office/drawing/2014/main" id="{42303132-93C3-B58B-51CF-9C0FED72061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04796" y="498078"/>
            <a:ext cx="658705" cy="748325"/>
          </a:xfrm>
          <a:prstGeom prst="rect">
            <a:avLst/>
          </a:prstGeom>
        </p:spPr>
      </p:pic>
      <p:sp>
        <p:nvSpPr>
          <p:cNvPr id="4" name="TextBox 3">
            <a:extLst>
              <a:ext uri="{FF2B5EF4-FFF2-40B4-BE49-F238E27FC236}">
                <a16:creationId xmlns:a16="http://schemas.microsoft.com/office/drawing/2014/main" id="{D4F7EF99-1424-2925-FC60-5D8A1725D73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0F440D"/>
                </a:solidFill>
                <a:latin typeface="Gilroy Medium" panose="00000600000000000000" pitchFamily="50" charset="0"/>
              </a:rPr>
              <a:t>CONFIDENTIAL</a:t>
            </a:r>
          </a:p>
        </p:txBody>
      </p:sp>
    </p:spTree>
    <p:extLst>
      <p:ext uri="{BB962C8B-B14F-4D97-AF65-F5344CB8AC3E}">
        <p14:creationId xmlns:p14="http://schemas.microsoft.com/office/powerpoint/2010/main" val="191483708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1_Illustration+Statement Drink">
    <p:bg>
      <p:bgPr>
        <a:solidFill>
          <a:srgbClr val="3680CE"/>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800" y="2493781"/>
            <a:ext cx="6779172" cy="2046288"/>
          </a:xfrm>
        </p:spPr>
        <p:txBody>
          <a:bodyPr anchor="b" anchorCtr="0"/>
          <a:lstStyle>
            <a:lvl1pPr>
              <a:lnSpc>
                <a:spcPts val="5400"/>
              </a:lnSpc>
              <a:defRPr lang="en-US" sz="6000" b="0" i="0" kern="1200" cap="all" spc="0" baseline="0" dirty="0" smtClean="0">
                <a:solidFill>
                  <a:srgbClr val="02355A"/>
                </a:solidFill>
                <a:latin typeface="+mj-lt"/>
                <a:ea typeface="+mj-ea"/>
                <a:cs typeface="Gilroy Medium" panose="00000600000000000000" pitchFamily="50" charset="0"/>
              </a:defRPr>
            </a:lvl1pPr>
          </a:lstStyle>
          <a:p>
            <a:pPr lvl="0"/>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02355A"/>
                </a:solidFill>
                <a:latin typeface="Gilroy Medium" panose="00000600000000000000" pitchFamily="50" charset="0"/>
              </a:rPr>
              <a:pPr algn="r"/>
              <a:t>‹#›</a:t>
            </a:fld>
            <a:endParaRPr lang="en-US" sz="1350">
              <a:solidFill>
                <a:srgbClr val="02355A"/>
              </a:solidFill>
              <a:latin typeface="Gilroy Medium" panose="00000600000000000000" pitchFamily="50" charset="0"/>
            </a:endParaRPr>
          </a:p>
        </p:txBody>
      </p:sp>
      <p:grpSp>
        <p:nvGrpSpPr>
          <p:cNvPr id="2" name="Group 1">
            <a:extLst>
              <a:ext uri="{FF2B5EF4-FFF2-40B4-BE49-F238E27FC236}">
                <a16:creationId xmlns:a16="http://schemas.microsoft.com/office/drawing/2014/main" id="{105E3C74-62A8-FD83-1DC8-BB3B9116668E}"/>
              </a:ext>
            </a:extLst>
          </p:cNvPr>
          <p:cNvGrpSpPr/>
          <p:nvPr userDrawn="1"/>
        </p:nvGrpSpPr>
        <p:grpSpPr>
          <a:xfrm>
            <a:off x="0" y="-1204486"/>
            <a:ext cx="12192000" cy="942190"/>
            <a:chOff x="22178" y="-2107474"/>
            <a:chExt cx="12173146" cy="1410050"/>
          </a:xfrm>
        </p:grpSpPr>
        <p:sp>
          <p:nvSpPr>
            <p:cNvPr id="3" name="Rectangle 2">
              <a:extLst>
                <a:ext uri="{FF2B5EF4-FFF2-40B4-BE49-F238E27FC236}">
                  <a16:creationId xmlns:a16="http://schemas.microsoft.com/office/drawing/2014/main" id="{49FE147A-DF98-1FFB-AAC8-F8BF89D19AFD}"/>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4" name="Rectangle 3">
              <a:extLst>
                <a:ext uri="{FF2B5EF4-FFF2-40B4-BE49-F238E27FC236}">
                  <a16:creationId xmlns:a16="http://schemas.microsoft.com/office/drawing/2014/main" id="{DB39FBE2-FA4B-A232-3522-26410EFE3610}"/>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F3B6171E-59A2-A3AC-0402-04B662D42C92}"/>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CCA3FEE7-C19E-73E0-C49F-FF8172C5F6AE}"/>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7610849C-7A3C-015C-2A5C-03A08479A7CC}"/>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8D6CC6D4-A86E-6070-ECC5-ACDCE3A45BA5}"/>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A65813E3-7961-976B-A998-0BDC2C6ECFF4}"/>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1D79734E-875A-820A-70DC-388AD622C376}"/>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F66912B5-A4C6-202F-08B2-260B73D02DEF}"/>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B1F454DB-2465-CD9B-766A-9BA0DFB8EA3A}"/>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3C3AD0AE-BE4E-88D4-065C-66A869EB01E9}"/>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8" name="Rectangle 17">
              <a:extLst>
                <a:ext uri="{FF2B5EF4-FFF2-40B4-BE49-F238E27FC236}">
                  <a16:creationId xmlns:a16="http://schemas.microsoft.com/office/drawing/2014/main" id="{23BD0447-67EF-C6A5-5442-DACAE8B3FE10}"/>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9" name="Rectangle 18">
              <a:extLst>
                <a:ext uri="{FF2B5EF4-FFF2-40B4-BE49-F238E27FC236}">
                  <a16:creationId xmlns:a16="http://schemas.microsoft.com/office/drawing/2014/main" id="{4819E83C-F735-32AF-5A55-C911CB79DE37}"/>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0" name="Rectangle 19">
              <a:extLst>
                <a:ext uri="{FF2B5EF4-FFF2-40B4-BE49-F238E27FC236}">
                  <a16:creationId xmlns:a16="http://schemas.microsoft.com/office/drawing/2014/main" id="{E38ACA55-05E3-DAB2-87B4-B312A957AA8B}"/>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1" name="Rectangle 20">
              <a:extLst>
                <a:ext uri="{FF2B5EF4-FFF2-40B4-BE49-F238E27FC236}">
                  <a16:creationId xmlns:a16="http://schemas.microsoft.com/office/drawing/2014/main" id="{50A2291E-CA9B-6963-80D3-02A4ABAA0649}"/>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pic>
        <p:nvPicPr>
          <p:cNvPr id="27" name="Graphic 26">
            <a:extLst>
              <a:ext uri="{FF2B5EF4-FFF2-40B4-BE49-F238E27FC236}">
                <a16:creationId xmlns:a16="http://schemas.microsoft.com/office/drawing/2014/main" id="{F30E4F8F-C6C8-F57D-0CDA-4E4AE17318FA}"/>
              </a:ext>
            </a:extLst>
          </p:cNvPr>
          <p:cNvPicPr>
            <a:picLocks noChangeAspect="1"/>
          </p:cNvPicPr>
          <p:nvPr userDrawn="1"/>
        </p:nvPicPr>
        <p:blipFill>
          <a:blip r:embed="rId2">
            <a:extLst>
              <a:ext uri="{96DAC541-7B7A-43D3-8B79-37D633B846F1}">
                <asvg:svgBlip xmlns:asvg="http://schemas.microsoft.com/office/drawing/2016/SVG/main" r:embed="rId3"/>
              </a:ext>
            </a:extLst>
          </a:blip>
          <a:srcRect r="33342" b="34504"/>
          <a:stretch>
            <a:fillRect/>
          </a:stretch>
        </p:blipFill>
        <p:spPr>
          <a:xfrm>
            <a:off x="8536804" y="535326"/>
            <a:ext cx="3655196" cy="6286381"/>
          </a:xfrm>
          <a:custGeom>
            <a:avLst/>
            <a:gdLst>
              <a:gd name="connsiteX0" fmla="*/ 0 w 3655196"/>
              <a:gd name="connsiteY0" fmla="*/ 0 h 6286381"/>
              <a:gd name="connsiteX1" fmla="*/ 3655196 w 3655196"/>
              <a:gd name="connsiteY1" fmla="*/ 0 h 6286381"/>
              <a:gd name="connsiteX2" fmla="*/ 3655196 w 3655196"/>
              <a:gd name="connsiteY2" fmla="*/ 6286381 h 6286381"/>
              <a:gd name="connsiteX3" fmla="*/ 0 w 3655196"/>
              <a:gd name="connsiteY3" fmla="*/ 6286381 h 6286381"/>
            </a:gdLst>
            <a:ahLst/>
            <a:cxnLst>
              <a:cxn ang="0">
                <a:pos x="connsiteX0" y="connsiteY0"/>
              </a:cxn>
              <a:cxn ang="0">
                <a:pos x="connsiteX1" y="connsiteY1"/>
              </a:cxn>
              <a:cxn ang="0">
                <a:pos x="connsiteX2" y="connsiteY2"/>
              </a:cxn>
              <a:cxn ang="0">
                <a:pos x="connsiteX3" y="connsiteY3"/>
              </a:cxn>
            </a:cxnLst>
            <a:rect l="l" t="t" r="r" b="b"/>
            <a:pathLst>
              <a:path w="3655196" h="6286381">
                <a:moveTo>
                  <a:pt x="0" y="0"/>
                </a:moveTo>
                <a:lnTo>
                  <a:pt x="3655196" y="0"/>
                </a:lnTo>
                <a:lnTo>
                  <a:pt x="3655196" y="6286381"/>
                </a:lnTo>
                <a:lnTo>
                  <a:pt x="0" y="6286381"/>
                </a:lnTo>
                <a:close/>
              </a:path>
            </a:pathLst>
          </a:custGeom>
        </p:spPr>
      </p:pic>
      <p:sp>
        <p:nvSpPr>
          <p:cNvPr id="5" name="TextBox 4">
            <a:extLst>
              <a:ext uri="{FF2B5EF4-FFF2-40B4-BE49-F238E27FC236}">
                <a16:creationId xmlns:a16="http://schemas.microsoft.com/office/drawing/2014/main" id="{CCE548BC-7DFB-3A37-F824-E7E7F7C1D8D8}"/>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tx2"/>
                </a:solidFill>
                <a:latin typeface="Gilroy Medium" panose="00000600000000000000" pitchFamily="50" charset="0"/>
              </a:rPr>
              <a:t>CONFIDENTIAL</a:t>
            </a:r>
          </a:p>
        </p:txBody>
      </p:sp>
    </p:spTree>
    <p:extLst>
      <p:ext uri="{BB962C8B-B14F-4D97-AF65-F5344CB8AC3E}">
        <p14:creationId xmlns:p14="http://schemas.microsoft.com/office/powerpoint/2010/main" val="400700049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1_Illustration+Statement Food">
    <p:bg>
      <p:bgPr>
        <a:solidFill>
          <a:schemeClr val="accent6"/>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796" y="2493781"/>
            <a:ext cx="6779172" cy="2046288"/>
          </a:xfrm>
        </p:spPr>
        <p:txBody>
          <a:bodyPr anchor="b" anchorCtr="0"/>
          <a:lstStyle>
            <a:lvl1pPr>
              <a:lnSpc>
                <a:spcPts val="5400"/>
              </a:lnSpc>
              <a:defRPr lang="en-US" sz="6000" b="0" i="0" kern="1200" cap="all" spc="0" baseline="0" dirty="0" smtClean="0">
                <a:solidFill>
                  <a:schemeClr val="accent5"/>
                </a:solidFill>
                <a:latin typeface="+mj-lt"/>
                <a:ea typeface="+mj-ea"/>
                <a:cs typeface="Gilroy Medium" panose="00000600000000000000" pitchFamily="50" charset="0"/>
              </a:defRPr>
            </a:lvl1pPr>
          </a:lstStyle>
          <a:p>
            <a:pPr lvl="0"/>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954F07"/>
                </a:solidFill>
                <a:latin typeface="Gilroy Medium" panose="00000600000000000000" pitchFamily="50" charset="0"/>
              </a:rPr>
              <a:pPr algn="r"/>
              <a:t>‹#›</a:t>
            </a:fld>
            <a:endParaRPr lang="en-US" sz="1350">
              <a:solidFill>
                <a:srgbClr val="954F07"/>
              </a:solidFill>
              <a:latin typeface="Gilroy Medium" panose="00000600000000000000" pitchFamily="50" charset="0"/>
            </a:endParaRPr>
          </a:p>
        </p:txBody>
      </p:sp>
      <p:pic>
        <p:nvPicPr>
          <p:cNvPr id="12" name="Graphic 11">
            <a:extLst>
              <a:ext uri="{FF2B5EF4-FFF2-40B4-BE49-F238E27FC236}">
                <a16:creationId xmlns:a16="http://schemas.microsoft.com/office/drawing/2014/main" id="{14262262-1774-13E8-18F1-4C24C4D04201}"/>
              </a:ext>
            </a:extLst>
          </p:cNvPr>
          <p:cNvPicPr>
            <a:picLocks noChangeAspect="1"/>
          </p:cNvPicPr>
          <p:nvPr userDrawn="1"/>
        </p:nvPicPr>
        <p:blipFill>
          <a:blip r:embed="rId2">
            <a:extLst>
              <a:ext uri="{96DAC541-7B7A-43D3-8B79-37D633B846F1}">
                <asvg:svgBlip xmlns:asvg="http://schemas.microsoft.com/office/drawing/2016/SVG/main" r:embed="rId3"/>
              </a:ext>
            </a:extLst>
          </a:blip>
          <a:srcRect r="12472" b="15247"/>
          <a:stretch>
            <a:fillRect/>
          </a:stretch>
        </p:blipFill>
        <p:spPr>
          <a:xfrm>
            <a:off x="7746460" y="406558"/>
            <a:ext cx="4445540" cy="6451443"/>
          </a:xfrm>
          <a:custGeom>
            <a:avLst/>
            <a:gdLst>
              <a:gd name="connsiteX0" fmla="*/ 0 w 4445540"/>
              <a:gd name="connsiteY0" fmla="*/ 0 h 6451443"/>
              <a:gd name="connsiteX1" fmla="*/ 4445540 w 4445540"/>
              <a:gd name="connsiteY1" fmla="*/ 0 h 6451443"/>
              <a:gd name="connsiteX2" fmla="*/ 4445540 w 4445540"/>
              <a:gd name="connsiteY2" fmla="*/ 6451443 h 6451443"/>
              <a:gd name="connsiteX3" fmla="*/ 0 w 4445540"/>
              <a:gd name="connsiteY3" fmla="*/ 6451443 h 6451443"/>
            </a:gdLst>
            <a:ahLst/>
            <a:cxnLst>
              <a:cxn ang="0">
                <a:pos x="connsiteX0" y="connsiteY0"/>
              </a:cxn>
              <a:cxn ang="0">
                <a:pos x="connsiteX1" y="connsiteY1"/>
              </a:cxn>
              <a:cxn ang="0">
                <a:pos x="connsiteX2" y="connsiteY2"/>
              </a:cxn>
              <a:cxn ang="0">
                <a:pos x="connsiteX3" y="connsiteY3"/>
              </a:cxn>
            </a:cxnLst>
            <a:rect l="l" t="t" r="r" b="b"/>
            <a:pathLst>
              <a:path w="4445540" h="6451443">
                <a:moveTo>
                  <a:pt x="0" y="0"/>
                </a:moveTo>
                <a:lnTo>
                  <a:pt x="4445540" y="0"/>
                </a:lnTo>
                <a:lnTo>
                  <a:pt x="4445540" y="6451443"/>
                </a:lnTo>
                <a:lnTo>
                  <a:pt x="0" y="6451443"/>
                </a:lnTo>
                <a:close/>
              </a:path>
            </a:pathLst>
          </a:custGeom>
        </p:spPr>
      </p:pic>
      <p:sp>
        <p:nvSpPr>
          <p:cNvPr id="2" name="TextBox 1">
            <a:extLst>
              <a:ext uri="{FF2B5EF4-FFF2-40B4-BE49-F238E27FC236}">
                <a16:creationId xmlns:a16="http://schemas.microsoft.com/office/drawing/2014/main" id="{81E64CEC-D9C3-D330-8F47-628A92E9ABC1}"/>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accent5"/>
                </a:solidFill>
                <a:latin typeface="Gilroy Medium" panose="00000600000000000000" pitchFamily="50" charset="0"/>
              </a:rPr>
              <a:t>CONFIDENTIAL</a:t>
            </a:r>
          </a:p>
        </p:txBody>
      </p:sp>
    </p:spTree>
    <p:extLst>
      <p:ext uri="{BB962C8B-B14F-4D97-AF65-F5344CB8AC3E}">
        <p14:creationId xmlns:p14="http://schemas.microsoft.com/office/powerpoint/2010/main" val="94722257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1_Illustration+Statement Sustainability">
    <p:bg>
      <p:bgPr>
        <a:solidFill>
          <a:srgbClr val="5D910D"/>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800" y="2493781"/>
            <a:ext cx="6779172" cy="2046288"/>
          </a:xfrm>
        </p:spPr>
        <p:txBody>
          <a:bodyPr anchor="b" anchorCtr="0"/>
          <a:lstStyle>
            <a:lvl1pPr>
              <a:lnSpc>
                <a:spcPts val="5400"/>
              </a:lnSpc>
              <a:defRPr lang="en-US" sz="6000" b="0" i="0" kern="1200" cap="all" spc="0" baseline="0" dirty="0" smtClean="0">
                <a:solidFill>
                  <a:srgbClr val="0F440D"/>
                </a:solidFill>
                <a:latin typeface="+mj-lt"/>
                <a:ea typeface="+mj-ea"/>
                <a:cs typeface="Gilroy Medium" panose="00000600000000000000" pitchFamily="50" charset="0"/>
              </a:defRPr>
            </a:lvl1pPr>
          </a:lstStyle>
          <a:p>
            <a:pPr lvl="0"/>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0F440D"/>
                </a:solidFill>
                <a:latin typeface="Gilroy Medium" panose="00000600000000000000" pitchFamily="50" charset="0"/>
              </a:rPr>
              <a:pPr algn="r"/>
              <a:t>‹#›</a:t>
            </a:fld>
            <a:endParaRPr lang="en-US" sz="1350">
              <a:solidFill>
                <a:srgbClr val="0F440D"/>
              </a:solidFill>
              <a:latin typeface="Gilroy Medium" panose="00000600000000000000" pitchFamily="50" charset="0"/>
            </a:endParaRPr>
          </a:p>
        </p:txBody>
      </p:sp>
      <p:grpSp>
        <p:nvGrpSpPr>
          <p:cNvPr id="22" name="Group 21">
            <a:extLst>
              <a:ext uri="{FF2B5EF4-FFF2-40B4-BE49-F238E27FC236}">
                <a16:creationId xmlns:a16="http://schemas.microsoft.com/office/drawing/2014/main" id="{64992C8F-E863-9E35-C58E-E69B29BCE7C5}"/>
              </a:ext>
            </a:extLst>
          </p:cNvPr>
          <p:cNvGrpSpPr/>
          <p:nvPr userDrawn="1"/>
        </p:nvGrpSpPr>
        <p:grpSpPr>
          <a:xfrm>
            <a:off x="0" y="-1204486"/>
            <a:ext cx="12192000" cy="942190"/>
            <a:chOff x="22178" y="-2107474"/>
            <a:chExt cx="12173146" cy="1410050"/>
          </a:xfrm>
        </p:grpSpPr>
        <p:sp>
          <p:nvSpPr>
            <p:cNvPr id="23" name="Rectangle 22">
              <a:extLst>
                <a:ext uri="{FF2B5EF4-FFF2-40B4-BE49-F238E27FC236}">
                  <a16:creationId xmlns:a16="http://schemas.microsoft.com/office/drawing/2014/main" id="{B6B9EA9B-B121-07D6-DA17-69EB2FC2C45E}"/>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4" name="Rectangle 23">
              <a:extLst>
                <a:ext uri="{FF2B5EF4-FFF2-40B4-BE49-F238E27FC236}">
                  <a16:creationId xmlns:a16="http://schemas.microsoft.com/office/drawing/2014/main" id="{6A9AC18F-D271-417A-EFA9-505D18AF9CBC}"/>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5" name="Rectangle 24">
              <a:extLst>
                <a:ext uri="{FF2B5EF4-FFF2-40B4-BE49-F238E27FC236}">
                  <a16:creationId xmlns:a16="http://schemas.microsoft.com/office/drawing/2014/main" id="{E21B7882-06F4-ADD5-2804-7A2EE96783B7}"/>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6" name="Rectangle 25">
              <a:extLst>
                <a:ext uri="{FF2B5EF4-FFF2-40B4-BE49-F238E27FC236}">
                  <a16:creationId xmlns:a16="http://schemas.microsoft.com/office/drawing/2014/main" id="{74B582DD-2EDF-4FCA-46E8-A9BE1CF51488}"/>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7" name="Rectangle 26">
              <a:extLst>
                <a:ext uri="{FF2B5EF4-FFF2-40B4-BE49-F238E27FC236}">
                  <a16:creationId xmlns:a16="http://schemas.microsoft.com/office/drawing/2014/main" id="{581EE541-3A99-A625-AE8A-9E917B20184A}"/>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8" name="Rectangle 27">
              <a:extLst>
                <a:ext uri="{FF2B5EF4-FFF2-40B4-BE49-F238E27FC236}">
                  <a16:creationId xmlns:a16="http://schemas.microsoft.com/office/drawing/2014/main" id="{E175D5EF-626A-521A-2E7B-D8DF3327CD11}"/>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9" name="Rectangle 28">
              <a:extLst>
                <a:ext uri="{FF2B5EF4-FFF2-40B4-BE49-F238E27FC236}">
                  <a16:creationId xmlns:a16="http://schemas.microsoft.com/office/drawing/2014/main" id="{60AE6806-8CDA-A959-68E4-9D9E523B88DE}"/>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0" name="Rectangle 29">
              <a:extLst>
                <a:ext uri="{FF2B5EF4-FFF2-40B4-BE49-F238E27FC236}">
                  <a16:creationId xmlns:a16="http://schemas.microsoft.com/office/drawing/2014/main" id="{BB1EA4A9-59A8-31AE-35C5-449D0E5DCDE0}"/>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1" name="Rectangle 30">
              <a:extLst>
                <a:ext uri="{FF2B5EF4-FFF2-40B4-BE49-F238E27FC236}">
                  <a16:creationId xmlns:a16="http://schemas.microsoft.com/office/drawing/2014/main" id="{08D55691-267A-D5B0-6104-CEE4794CCE2B}"/>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2" name="Rectangle 31">
              <a:extLst>
                <a:ext uri="{FF2B5EF4-FFF2-40B4-BE49-F238E27FC236}">
                  <a16:creationId xmlns:a16="http://schemas.microsoft.com/office/drawing/2014/main" id="{47FBE4B9-3FC4-3563-1E09-7342256D80DA}"/>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3" name="Rectangle 32">
              <a:extLst>
                <a:ext uri="{FF2B5EF4-FFF2-40B4-BE49-F238E27FC236}">
                  <a16:creationId xmlns:a16="http://schemas.microsoft.com/office/drawing/2014/main" id="{A3110080-68D0-8125-BAB0-398001694987}"/>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4" name="Rectangle 33">
              <a:extLst>
                <a:ext uri="{FF2B5EF4-FFF2-40B4-BE49-F238E27FC236}">
                  <a16:creationId xmlns:a16="http://schemas.microsoft.com/office/drawing/2014/main" id="{62AA7020-4374-9A5D-E4D3-D242291F033E}"/>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5" name="Rectangle 34">
              <a:extLst>
                <a:ext uri="{FF2B5EF4-FFF2-40B4-BE49-F238E27FC236}">
                  <a16:creationId xmlns:a16="http://schemas.microsoft.com/office/drawing/2014/main" id="{C9B06A61-466E-A124-3708-588A6BCA7884}"/>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6" name="Rectangle 35">
              <a:extLst>
                <a:ext uri="{FF2B5EF4-FFF2-40B4-BE49-F238E27FC236}">
                  <a16:creationId xmlns:a16="http://schemas.microsoft.com/office/drawing/2014/main" id="{C939B74B-0E0B-70E7-9243-E433CDBE6E97}"/>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7" name="Rectangle 36">
              <a:extLst>
                <a:ext uri="{FF2B5EF4-FFF2-40B4-BE49-F238E27FC236}">
                  <a16:creationId xmlns:a16="http://schemas.microsoft.com/office/drawing/2014/main" id="{DA584772-A9FF-FEF9-664D-5392156E1A77}"/>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pic>
        <p:nvPicPr>
          <p:cNvPr id="9" name="Graphic 8">
            <a:extLst>
              <a:ext uri="{FF2B5EF4-FFF2-40B4-BE49-F238E27FC236}">
                <a16:creationId xmlns:a16="http://schemas.microsoft.com/office/drawing/2014/main" id="{309C7D38-9FF8-6C4D-A76D-C1D44972ADF9}"/>
              </a:ext>
            </a:extLst>
          </p:cNvPr>
          <p:cNvPicPr>
            <a:picLocks noChangeAspect="1"/>
          </p:cNvPicPr>
          <p:nvPr userDrawn="1"/>
        </p:nvPicPr>
        <p:blipFill>
          <a:blip r:embed="rId2">
            <a:extLst>
              <a:ext uri="{96DAC541-7B7A-43D3-8B79-37D633B846F1}">
                <asvg:svgBlip xmlns:asvg="http://schemas.microsoft.com/office/drawing/2016/SVG/main" r:embed="rId3"/>
              </a:ext>
            </a:extLst>
          </a:blip>
          <a:srcRect b="13016"/>
          <a:stretch>
            <a:fillRect/>
          </a:stretch>
        </p:blipFill>
        <p:spPr>
          <a:xfrm>
            <a:off x="7388774" y="512064"/>
            <a:ext cx="5035836" cy="6345936"/>
          </a:xfrm>
          <a:custGeom>
            <a:avLst/>
            <a:gdLst>
              <a:gd name="connsiteX0" fmla="*/ 0 w 5035836"/>
              <a:gd name="connsiteY0" fmla="*/ 0 h 6345936"/>
              <a:gd name="connsiteX1" fmla="*/ 5035836 w 5035836"/>
              <a:gd name="connsiteY1" fmla="*/ 0 h 6345936"/>
              <a:gd name="connsiteX2" fmla="*/ 5035836 w 5035836"/>
              <a:gd name="connsiteY2" fmla="*/ 880638 h 6345936"/>
              <a:gd name="connsiteX3" fmla="*/ 4803226 w 5035836"/>
              <a:gd name="connsiteY3" fmla="*/ 880638 h 6345936"/>
              <a:gd name="connsiteX4" fmla="*/ 4803226 w 5035836"/>
              <a:gd name="connsiteY4" fmla="*/ 6345936 h 6345936"/>
              <a:gd name="connsiteX5" fmla="*/ 0 w 5035836"/>
              <a:gd name="connsiteY5" fmla="*/ 6345936 h 6345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5836" h="6345936">
                <a:moveTo>
                  <a:pt x="0" y="0"/>
                </a:moveTo>
                <a:lnTo>
                  <a:pt x="5035836" y="0"/>
                </a:lnTo>
                <a:lnTo>
                  <a:pt x="5035836" y="880638"/>
                </a:lnTo>
                <a:lnTo>
                  <a:pt x="4803226" y="880638"/>
                </a:lnTo>
                <a:lnTo>
                  <a:pt x="4803226" y="6345936"/>
                </a:lnTo>
                <a:lnTo>
                  <a:pt x="0" y="6345936"/>
                </a:lnTo>
                <a:close/>
              </a:path>
            </a:pathLst>
          </a:custGeom>
        </p:spPr>
      </p:pic>
      <p:sp>
        <p:nvSpPr>
          <p:cNvPr id="2" name="TextBox 1">
            <a:extLst>
              <a:ext uri="{FF2B5EF4-FFF2-40B4-BE49-F238E27FC236}">
                <a16:creationId xmlns:a16="http://schemas.microsoft.com/office/drawing/2014/main" id="{2EE0A995-3A03-E488-2DE7-FB5CBF54FC2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0F440D"/>
                </a:solidFill>
                <a:latin typeface="Gilroy Medium" panose="00000600000000000000" pitchFamily="50" charset="0"/>
              </a:rPr>
              <a:t>CONFIDENTIAL</a:t>
            </a:r>
          </a:p>
        </p:txBody>
      </p:sp>
    </p:spTree>
    <p:extLst>
      <p:ext uri="{BB962C8B-B14F-4D97-AF65-F5344CB8AC3E}">
        <p14:creationId xmlns:p14="http://schemas.microsoft.com/office/powerpoint/2010/main" val="189444751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Illustration+Statement Drink">
    <p:bg>
      <p:bgPr>
        <a:solidFill>
          <a:srgbClr val="02355A"/>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5108028" y="2493781"/>
            <a:ext cx="6779172" cy="2046288"/>
          </a:xfrm>
        </p:spPr>
        <p:txBody>
          <a:bodyPr anchor="b" anchorCtr="0"/>
          <a:lstStyle>
            <a:lvl1pPr>
              <a:lnSpc>
                <a:spcPts val="5400"/>
              </a:lnSpc>
              <a:defRPr lang="en-US" sz="6000" b="0" i="0" kern="1200" cap="all" spc="0" baseline="0" dirty="0" smtClean="0">
                <a:solidFill>
                  <a:srgbClr val="3680CE"/>
                </a:solidFill>
                <a:latin typeface="+mj-lt"/>
                <a:ea typeface="+mj-ea"/>
                <a:cs typeface="Gilroy Medium" panose="00000600000000000000" pitchFamily="50" charset="0"/>
              </a:defRPr>
            </a:lvl1pPr>
          </a:lstStyle>
          <a:p>
            <a:pPr lvl="0"/>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3680CE"/>
                </a:solidFill>
                <a:latin typeface="Gilroy Medium" panose="00000600000000000000" pitchFamily="50" charset="0"/>
              </a:rPr>
              <a:pPr algn="r"/>
              <a:t>‹#›</a:t>
            </a:fld>
            <a:endParaRPr lang="en-US" sz="1350">
              <a:solidFill>
                <a:srgbClr val="3680CE"/>
              </a:solidFill>
              <a:latin typeface="Gilroy Medium" panose="00000600000000000000" pitchFamily="50" charset="0"/>
            </a:endParaRPr>
          </a:p>
        </p:txBody>
      </p:sp>
      <p:pic>
        <p:nvPicPr>
          <p:cNvPr id="5" name="Graphic 4">
            <a:extLst>
              <a:ext uri="{FF2B5EF4-FFF2-40B4-BE49-F238E27FC236}">
                <a16:creationId xmlns:a16="http://schemas.microsoft.com/office/drawing/2014/main" id="{8383AE73-A754-7B0F-0503-8F9A15D171DE}"/>
              </a:ext>
            </a:extLst>
          </p:cNvPr>
          <p:cNvPicPr/>
          <p:nvPr userDrawn="1"/>
        </p:nvPicPr>
        <p:blipFill>
          <a:blip r:embed="rId2">
            <a:extLst>
              <a:ext uri="{96DAC541-7B7A-43D3-8B79-37D633B846F1}">
                <asvg:svgBlip xmlns:asvg="http://schemas.microsoft.com/office/drawing/2016/SVG/main" r:embed="rId3"/>
              </a:ext>
            </a:extLst>
          </a:blip>
          <a:srcRect l="9628" t="5197" r="60034" b="16119"/>
          <a:stretch/>
        </p:blipFill>
        <p:spPr>
          <a:xfrm>
            <a:off x="0" y="0"/>
            <a:ext cx="4610101" cy="6858000"/>
          </a:xfrm>
          <a:prstGeom prst="rect">
            <a:avLst/>
          </a:prstGeom>
        </p:spPr>
      </p:pic>
      <p:grpSp>
        <p:nvGrpSpPr>
          <p:cNvPr id="2" name="Group 1">
            <a:extLst>
              <a:ext uri="{FF2B5EF4-FFF2-40B4-BE49-F238E27FC236}">
                <a16:creationId xmlns:a16="http://schemas.microsoft.com/office/drawing/2014/main" id="{105E3C74-62A8-FD83-1DC8-BB3B9116668E}"/>
              </a:ext>
            </a:extLst>
          </p:cNvPr>
          <p:cNvGrpSpPr/>
          <p:nvPr userDrawn="1"/>
        </p:nvGrpSpPr>
        <p:grpSpPr>
          <a:xfrm>
            <a:off x="0" y="-1204486"/>
            <a:ext cx="12192000" cy="942190"/>
            <a:chOff x="22178" y="-2107474"/>
            <a:chExt cx="12173146" cy="1410050"/>
          </a:xfrm>
        </p:grpSpPr>
        <p:sp>
          <p:nvSpPr>
            <p:cNvPr id="3" name="Rectangle 2">
              <a:extLst>
                <a:ext uri="{FF2B5EF4-FFF2-40B4-BE49-F238E27FC236}">
                  <a16:creationId xmlns:a16="http://schemas.microsoft.com/office/drawing/2014/main" id="{49FE147A-DF98-1FFB-AAC8-F8BF89D19AFD}"/>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4" name="Rectangle 3">
              <a:extLst>
                <a:ext uri="{FF2B5EF4-FFF2-40B4-BE49-F238E27FC236}">
                  <a16:creationId xmlns:a16="http://schemas.microsoft.com/office/drawing/2014/main" id="{DB39FBE2-FA4B-A232-3522-26410EFE3610}"/>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F3B6171E-59A2-A3AC-0402-04B662D42C92}"/>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CCA3FEE7-C19E-73E0-C49F-FF8172C5F6AE}"/>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7610849C-7A3C-015C-2A5C-03A08479A7CC}"/>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8D6CC6D4-A86E-6070-ECC5-ACDCE3A45BA5}"/>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A65813E3-7961-976B-A998-0BDC2C6ECFF4}"/>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1D79734E-875A-820A-70DC-388AD622C376}"/>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F66912B5-A4C6-202F-08B2-260B73D02DEF}"/>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B1F454DB-2465-CD9B-766A-9BA0DFB8EA3A}"/>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3C3AD0AE-BE4E-88D4-065C-66A869EB01E9}"/>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8" name="Rectangle 17">
              <a:extLst>
                <a:ext uri="{FF2B5EF4-FFF2-40B4-BE49-F238E27FC236}">
                  <a16:creationId xmlns:a16="http://schemas.microsoft.com/office/drawing/2014/main" id="{23BD0447-67EF-C6A5-5442-DACAE8B3FE10}"/>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9" name="Rectangle 18">
              <a:extLst>
                <a:ext uri="{FF2B5EF4-FFF2-40B4-BE49-F238E27FC236}">
                  <a16:creationId xmlns:a16="http://schemas.microsoft.com/office/drawing/2014/main" id="{4819E83C-F735-32AF-5A55-C911CB79DE37}"/>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0" name="Rectangle 19">
              <a:extLst>
                <a:ext uri="{FF2B5EF4-FFF2-40B4-BE49-F238E27FC236}">
                  <a16:creationId xmlns:a16="http://schemas.microsoft.com/office/drawing/2014/main" id="{E38ACA55-05E3-DAB2-87B4-B312A957AA8B}"/>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1" name="Rectangle 20">
              <a:extLst>
                <a:ext uri="{FF2B5EF4-FFF2-40B4-BE49-F238E27FC236}">
                  <a16:creationId xmlns:a16="http://schemas.microsoft.com/office/drawing/2014/main" id="{50A2291E-CA9B-6963-80D3-02A4ABAA0649}"/>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22" name="TextBox 21">
            <a:extLst>
              <a:ext uri="{FF2B5EF4-FFF2-40B4-BE49-F238E27FC236}">
                <a16:creationId xmlns:a16="http://schemas.microsoft.com/office/drawing/2014/main" id="{B0A2BE27-19D4-21C5-0677-A4371A5B1781}"/>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3680CE"/>
                </a:solidFill>
                <a:latin typeface="Gilroy Medium" panose="00000600000000000000" pitchFamily="50" charset="0"/>
              </a:rPr>
              <a:t>CONFIDENTIAL</a:t>
            </a:r>
          </a:p>
        </p:txBody>
      </p:sp>
    </p:spTree>
    <p:extLst>
      <p:ext uri="{BB962C8B-B14F-4D97-AF65-F5344CB8AC3E}">
        <p14:creationId xmlns:p14="http://schemas.microsoft.com/office/powerpoint/2010/main" val="22293914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Illustration+Statement Food">
    <p:bg>
      <p:bgPr>
        <a:solidFill>
          <a:schemeClr val="accent6"/>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5108028" y="2493781"/>
            <a:ext cx="6779172" cy="2046288"/>
          </a:xfrm>
        </p:spPr>
        <p:txBody>
          <a:bodyPr anchor="b" anchorCtr="0"/>
          <a:lstStyle>
            <a:lvl1pPr>
              <a:lnSpc>
                <a:spcPts val="5400"/>
              </a:lnSpc>
              <a:defRPr lang="en-US" sz="6000" b="0" i="0" kern="1200" cap="all" spc="0" baseline="0" dirty="0" smtClean="0">
                <a:solidFill>
                  <a:schemeClr val="accent5"/>
                </a:solidFill>
                <a:latin typeface="+mj-lt"/>
                <a:ea typeface="+mj-ea"/>
                <a:cs typeface="Gilroy Medium" panose="00000600000000000000" pitchFamily="50" charset="0"/>
              </a:defRPr>
            </a:lvl1pPr>
          </a:lstStyle>
          <a:p>
            <a:pPr lvl="0"/>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954F07"/>
                </a:solidFill>
                <a:latin typeface="Gilroy Medium" panose="00000600000000000000" pitchFamily="50" charset="0"/>
              </a:rPr>
              <a:pPr algn="r"/>
              <a:t>‹#›</a:t>
            </a:fld>
            <a:endParaRPr lang="en-US" sz="1350">
              <a:solidFill>
                <a:srgbClr val="954F07"/>
              </a:solidFill>
              <a:latin typeface="Gilroy Medium" panose="00000600000000000000" pitchFamily="50" charset="0"/>
            </a:endParaRPr>
          </a:p>
        </p:txBody>
      </p:sp>
      <p:pic>
        <p:nvPicPr>
          <p:cNvPr id="2" name="Graphic 1">
            <a:extLst>
              <a:ext uri="{FF2B5EF4-FFF2-40B4-BE49-F238E27FC236}">
                <a16:creationId xmlns:a16="http://schemas.microsoft.com/office/drawing/2014/main" id="{9CFE8701-18AC-1DDE-6FDB-A1B213C27C8A}"/>
              </a:ext>
            </a:extLst>
          </p:cNvPr>
          <p:cNvPicPr/>
          <p:nvPr userDrawn="1"/>
        </p:nvPicPr>
        <p:blipFill>
          <a:blip r:embed="rId2">
            <a:extLst>
              <a:ext uri="{96DAC541-7B7A-43D3-8B79-37D633B846F1}">
                <asvg:svgBlip xmlns:asvg="http://schemas.microsoft.com/office/drawing/2016/SVG/main" r:embed="rId3"/>
              </a:ext>
            </a:extLst>
          </a:blip>
          <a:srcRect l="8519" t="4942" r="54239" b="11734"/>
          <a:stretch/>
        </p:blipFill>
        <p:spPr>
          <a:xfrm>
            <a:off x="0" y="0"/>
            <a:ext cx="5802284" cy="6858000"/>
          </a:xfrm>
          <a:prstGeom prst="rect">
            <a:avLst/>
          </a:prstGeom>
        </p:spPr>
      </p:pic>
      <p:sp>
        <p:nvSpPr>
          <p:cNvPr id="4" name="TextBox 3">
            <a:extLst>
              <a:ext uri="{FF2B5EF4-FFF2-40B4-BE49-F238E27FC236}">
                <a16:creationId xmlns:a16="http://schemas.microsoft.com/office/drawing/2014/main" id="{27F8AFE4-9B9D-6946-8A8B-332A60BDCD00}"/>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accent5"/>
                </a:solidFill>
                <a:latin typeface="Gilroy Medium" panose="00000600000000000000" pitchFamily="50" charset="0"/>
              </a:rPr>
              <a:t>CONFIDENTIAL</a:t>
            </a:r>
          </a:p>
        </p:txBody>
      </p:sp>
    </p:spTree>
    <p:extLst>
      <p:ext uri="{BB962C8B-B14F-4D97-AF65-F5344CB8AC3E}">
        <p14:creationId xmlns:p14="http://schemas.microsoft.com/office/powerpoint/2010/main" val="29657351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Illustration+Statement Sustainability">
    <p:bg>
      <p:bgPr>
        <a:solidFill>
          <a:srgbClr val="0F440E"/>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5108028" y="2493781"/>
            <a:ext cx="6779172" cy="2046288"/>
          </a:xfrm>
        </p:spPr>
        <p:txBody>
          <a:bodyPr anchor="b" anchorCtr="0"/>
          <a:lstStyle>
            <a:lvl1pPr>
              <a:lnSpc>
                <a:spcPts val="5400"/>
              </a:lnSpc>
              <a:defRPr lang="en-US" sz="6000" b="0" i="0" kern="1200" cap="all" spc="0" baseline="0" dirty="0" smtClean="0">
                <a:solidFill>
                  <a:srgbClr val="5D910D"/>
                </a:solidFill>
                <a:latin typeface="+mj-lt"/>
                <a:ea typeface="+mj-ea"/>
                <a:cs typeface="Gilroy Medium" panose="00000600000000000000" pitchFamily="50" charset="0"/>
              </a:defRPr>
            </a:lvl1pPr>
          </a:lstStyle>
          <a:p>
            <a:pPr lvl="0"/>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5D910D"/>
                </a:solidFill>
                <a:latin typeface="Gilroy Medium" panose="00000600000000000000" pitchFamily="50" charset="0"/>
              </a:rPr>
              <a:pPr algn="r"/>
              <a:t>‹#›</a:t>
            </a:fld>
            <a:endParaRPr lang="en-US" sz="1350">
              <a:solidFill>
                <a:srgbClr val="5D910D"/>
              </a:solidFill>
              <a:latin typeface="Gilroy Medium" panose="00000600000000000000" pitchFamily="50" charset="0"/>
            </a:endParaRPr>
          </a:p>
        </p:txBody>
      </p:sp>
      <p:pic>
        <p:nvPicPr>
          <p:cNvPr id="9" name="Graphic 8">
            <a:extLst>
              <a:ext uri="{FF2B5EF4-FFF2-40B4-BE49-F238E27FC236}">
                <a16:creationId xmlns:a16="http://schemas.microsoft.com/office/drawing/2014/main" id="{84DFCD31-76F7-5A4A-C08E-4435C05FD665}"/>
              </a:ext>
            </a:extLst>
          </p:cNvPr>
          <p:cNvPicPr/>
          <p:nvPr userDrawn="1"/>
        </p:nvPicPr>
        <p:blipFill>
          <a:blip r:embed="rId2">
            <a:extLst>
              <a:ext uri="{96DAC541-7B7A-43D3-8B79-37D633B846F1}">
                <asvg:svgBlip xmlns:asvg="http://schemas.microsoft.com/office/drawing/2016/SVG/main" r:embed="rId3"/>
              </a:ext>
            </a:extLst>
          </a:blip>
          <a:srcRect l="9302" r="42975" b="9499"/>
          <a:stretch/>
        </p:blipFill>
        <p:spPr>
          <a:xfrm>
            <a:off x="0" y="-710334"/>
            <a:ext cx="7505700" cy="7568334"/>
          </a:xfrm>
          <a:custGeom>
            <a:avLst/>
            <a:gdLst>
              <a:gd name="connsiteX0" fmla="*/ 0 w 7505700"/>
              <a:gd name="connsiteY0" fmla="*/ 0 h 7568334"/>
              <a:gd name="connsiteX1" fmla="*/ 7505700 w 7505700"/>
              <a:gd name="connsiteY1" fmla="*/ 0 h 7568334"/>
              <a:gd name="connsiteX2" fmla="*/ 7505700 w 7505700"/>
              <a:gd name="connsiteY2" fmla="*/ 7568334 h 7568334"/>
              <a:gd name="connsiteX3" fmla="*/ 0 w 7505700"/>
              <a:gd name="connsiteY3" fmla="*/ 7568334 h 7568334"/>
            </a:gdLst>
            <a:ahLst/>
            <a:cxnLst>
              <a:cxn ang="0">
                <a:pos x="connsiteX0" y="connsiteY0"/>
              </a:cxn>
              <a:cxn ang="0">
                <a:pos x="connsiteX1" y="connsiteY1"/>
              </a:cxn>
              <a:cxn ang="0">
                <a:pos x="connsiteX2" y="connsiteY2"/>
              </a:cxn>
              <a:cxn ang="0">
                <a:pos x="connsiteX3" y="connsiteY3"/>
              </a:cxn>
            </a:cxnLst>
            <a:rect l="l" t="t" r="r" b="b"/>
            <a:pathLst>
              <a:path w="7505700" h="7568334">
                <a:moveTo>
                  <a:pt x="0" y="0"/>
                </a:moveTo>
                <a:lnTo>
                  <a:pt x="7505700" y="0"/>
                </a:lnTo>
                <a:lnTo>
                  <a:pt x="7505700" y="7568334"/>
                </a:lnTo>
                <a:lnTo>
                  <a:pt x="0" y="7568334"/>
                </a:lnTo>
                <a:close/>
              </a:path>
            </a:pathLst>
          </a:custGeom>
        </p:spPr>
      </p:pic>
      <p:grpSp>
        <p:nvGrpSpPr>
          <p:cNvPr id="22" name="Group 21">
            <a:extLst>
              <a:ext uri="{FF2B5EF4-FFF2-40B4-BE49-F238E27FC236}">
                <a16:creationId xmlns:a16="http://schemas.microsoft.com/office/drawing/2014/main" id="{64992C8F-E863-9E35-C58E-E69B29BCE7C5}"/>
              </a:ext>
            </a:extLst>
          </p:cNvPr>
          <p:cNvGrpSpPr/>
          <p:nvPr userDrawn="1"/>
        </p:nvGrpSpPr>
        <p:grpSpPr>
          <a:xfrm>
            <a:off x="0" y="-1204486"/>
            <a:ext cx="12192000" cy="942190"/>
            <a:chOff x="22178" y="-2107474"/>
            <a:chExt cx="12173146" cy="1410050"/>
          </a:xfrm>
        </p:grpSpPr>
        <p:sp>
          <p:nvSpPr>
            <p:cNvPr id="23" name="Rectangle 22">
              <a:extLst>
                <a:ext uri="{FF2B5EF4-FFF2-40B4-BE49-F238E27FC236}">
                  <a16:creationId xmlns:a16="http://schemas.microsoft.com/office/drawing/2014/main" id="{B6B9EA9B-B121-07D6-DA17-69EB2FC2C45E}"/>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4" name="Rectangle 23">
              <a:extLst>
                <a:ext uri="{FF2B5EF4-FFF2-40B4-BE49-F238E27FC236}">
                  <a16:creationId xmlns:a16="http://schemas.microsoft.com/office/drawing/2014/main" id="{6A9AC18F-D271-417A-EFA9-505D18AF9CBC}"/>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5" name="Rectangle 24">
              <a:extLst>
                <a:ext uri="{FF2B5EF4-FFF2-40B4-BE49-F238E27FC236}">
                  <a16:creationId xmlns:a16="http://schemas.microsoft.com/office/drawing/2014/main" id="{E21B7882-06F4-ADD5-2804-7A2EE96783B7}"/>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6" name="Rectangle 25">
              <a:extLst>
                <a:ext uri="{FF2B5EF4-FFF2-40B4-BE49-F238E27FC236}">
                  <a16:creationId xmlns:a16="http://schemas.microsoft.com/office/drawing/2014/main" id="{74B582DD-2EDF-4FCA-46E8-A9BE1CF51488}"/>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7" name="Rectangle 26">
              <a:extLst>
                <a:ext uri="{FF2B5EF4-FFF2-40B4-BE49-F238E27FC236}">
                  <a16:creationId xmlns:a16="http://schemas.microsoft.com/office/drawing/2014/main" id="{581EE541-3A99-A625-AE8A-9E917B20184A}"/>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8" name="Rectangle 27">
              <a:extLst>
                <a:ext uri="{FF2B5EF4-FFF2-40B4-BE49-F238E27FC236}">
                  <a16:creationId xmlns:a16="http://schemas.microsoft.com/office/drawing/2014/main" id="{E175D5EF-626A-521A-2E7B-D8DF3327CD11}"/>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9" name="Rectangle 28">
              <a:extLst>
                <a:ext uri="{FF2B5EF4-FFF2-40B4-BE49-F238E27FC236}">
                  <a16:creationId xmlns:a16="http://schemas.microsoft.com/office/drawing/2014/main" id="{60AE6806-8CDA-A959-68E4-9D9E523B88DE}"/>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0" name="Rectangle 29">
              <a:extLst>
                <a:ext uri="{FF2B5EF4-FFF2-40B4-BE49-F238E27FC236}">
                  <a16:creationId xmlns:a16="http://schemas.microsoft.com/office/drawing/2014/main" id="{BB1EA4A9-59A8-31AE-35C5-449D0E5DCDE0}"/>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1" name="Rectangle 30">
              <a:extLst>
                <a:ext uri="{FF2B5EF4-FFF2-40B4-BE49-F238E27FC236}">
                  <a16:creationId xmlns:a16="http://schemas.microsoft.com/office/drawing/2014/main" id="{08D55691-267A-D5B0-6104-CEE4794CCE2B}"/>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2" name="Rectangle 31">
              <a:extLst>
                <a:ext uri="{FF2B5EF4-FFF2-40B4-BE49-F238E27FC236}">
                  <a16:creationId xmlns:a16="http://schemas.microsoft.com/office/drawing/2014/main" id="{47FBE4B9-3FC4-3563-1E09-7342256D80DA}"/>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3" name="Rectangle 32">
              <a:extLst>
                <a:ext uri="{FF2B5EF4-FFF2-40B4-BE49-F238E27FC236}">
                  <a16:creationId xmlns:a16="http://schemas.microsoft.com/office/drawing/2014/main" id="{A3110080-68D0-8125-BAB0-398001694987}"/>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4" name="Rectangle 33">
              <a:extLst>
                <a:ext uri="{FF2B5EF4-FFF2-40B4-BE49-F238E27FC236}">
                  <a16:creationId xmlns:a16="http://schemas.microsoft.com/office/drawing/2014/main" id="{62AA7020-4374-9A5D-E4D3-D242291F033E}"/>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5" name="Rectangle 34">
              <a:extLst>
                <a:ext uri="{FF2B5EF4-FFF2-40B4-BE49-F238E27FC236}">
                  <a16:creationId xmlns:a16="http://schemas.microsoft.com/office/drawing/2014/main" id="{C9B06A61-466E-A124-3708-588A6BCA7884}"/>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6" name="Rectangle 35">
              <a:extLst>
                <a:ext uri="{FF2B5EF4-FFF2-40B4-BE49-F238E27FC236}">
                  <a16:creationId xmlns:a16="http://schemas.microsoft.com/office/drawing/2014/main" id="{C939B74B-0E0B-70E7-9243-E433CDBE6E97}"/>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7" name="Rectangle 36">
              <a:extLst>
                <a:ext uri="{FF2B5EF4-FFF2-40B4-BE49-F238E27FC236}">
                  <a16:creationId xmlns:a16="http://schemas.microsoft.com/office/drawing/2014/main" id="{DA584772-A9FF-FEF9-664D-5392156E1A77}"/>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2" name="TextBox 1">
            <a:extLst>
              <a:ext uri="{FF2B5EF4-FFF2-40B4-BE49-F238E27FC236}">
                <a16:creationId xmlns:a16="http://schemas.microsoft.com/office/drawing/2014/main" id="{4EC3E1F1-2E92-1648-74E7-AA42DA16A5B8}"/>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5D910D"/>
                </a:solidFill>
                <a:latin typeface="Gilroy Medium" panose="00000600000000000000" pitchFamily="50" charset="0"/>
              </a:rPr>
              <a:t>CONFIDENTIAL</a:t>
            </a:r>
          </a:p>
        </p:txBody>
      </p:sp>
    </p:spTree>
    <p:extLst>
      <p:ext uri="{BB962C8B-B14F-4D97-AF65-F5344CB8AC3E}">
        <p14:creationId xmlns:p14="http://schemas.microsoft.com/office/powerpoint/2010/main" val="33262022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Appendix">
    <p:bg>
      <p:bgPr>
        <a:solidFill>
          <a:srgbClr val="BFDE7E"/>
        </a:solidFill>
        <a:effectLst/>
      </p:bgPr>
    </p:bg>
    <p:spTree>
      <p:nvGrpSpPr>
        <p:cNvPr id="1" name=""/>
        <p:cNvGrpSpPr/>
        <p:nvPr/>
      </p:nvGrpSpPr>
      <p:grpSpPr>
        <a:xfrm>
          <a:off x="0" y="0"/>
          <a:ext cx="0" cy="0"/>
          <a:chOff x="0" y="0"/>
          <a:chExt cx="0" cy="0"/>
        </a:xfrm>
      </p:grpSpPr>
      <p:sp>
        <p:nvSpPr>
          <p:cNvPr id="2" name="Text Placeholder 10">
            <a:extLst>
              <a:ext uri="{FF2B5EF4-FFF2-40B4-BE49-F238E27FC236}">
                <a16:creationId xmlns:a16="http://schemas.microsoft.com/office/drawing/2014/main" id="{39FC0057-906A-11F8-C634-EBF929768239}"/>
              </a:ext>
            </a:extLst>
          </p:cNvPr>
          <p:cNvSpPr>
            <a:spLocks noGrp="1"/>
          </p:cNvSpPr>
          <p:nvPr>
            <p:ph type="body" sz="quarter" idx="10" hasCustomPrompt="1"/>
          </p:nvPr>
        </p:nvSpPr>
        <p:spPr>
          <a:xfrm>
            <a:off x="304800" y="2705100"/>
            <a:ext cx="11582400" cy="1447800"/>
          </a:xfrm>
        </p:spPr>
        <p:txBody>
          <a:bodyPr lIns="0" tIns="0" rIns="0" bIns="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lang="en-US" sz="7200" b="0" i="0" kern="1200" cap="all" baseline="0">
                <a:solidFill>
                  <a:srgbClr val="2B660F"/>
                </a:solidFill>
                <a:latin typeface="+mj-lt"/>
                <a:ea typeface="+mn-ea"/>
                <a:cs typeface="Gilroy Medium" panose="00000600000000000000" pitchFamily="50" charset="0"/>
              </a:defRPr>
            </a:lvl1pPr>
            <a:lvl2pPr>
              <a:defRPr sz="4800" b="1" i="0">
                <a:solidFill>
                  <a:srgbClr val="71A7E3"/>
                </a:solidFill>
                <a:latin typeface="Arial Narrow" panose="020B0604020202020204" pitchFamily="34" charset="0"/>
                <a:cs typeface="Arial Narrow" panose="020B0604020202020204" pitchFamily="34" charset="0"/>
              </a:defRPr>
            </a:lvl2pPr>
            <a:lvl3pPr>
              <a:defRPr sz="4800" b="1" i="0">
                <a:solidFill>
                  <a:srgbClr val="71A7E3"/>
                </a:solidFill>
                <a:latin typeface="Arial Narrow" panose="020B0604020202020204" pitchFamily="34" charset="0"/>
                <a:cs typeface="Arial Narrow" panose="020B0604020202020204" pitchFamily="34" charset="0"/>
              </a:defRPr>
            </a:lvl3pPr>
            <a:lvl4pPr>
              <a:defRPr sz="4800" b="1" i="0">
                <a:solidFill>
                  <a:srgbClr val="71A7E3"/>
                </a:solidFill>
                <a:latin typeface="Arial Narrow" panose="020B0604020202020204" pitchFamily="34" charset="0"/>
                <a:cs typeface="Arial Narrow" panose="020B0604020202020204" pitchFamily="34" charset="0"/>
              </a:defRPr>
            </a:lvl4pPr>
            <a:lvl5pPr>
              <a:defRPr sz="4800" b="1" i="0">
                <a:solidFill>
                  <a:srgbClr val="71A7E3"/>
                </a:solidFill>
                <a:latin typeface="Arial Narrow" panose="020B0604020202020204" pitchFamily="34" charset="0"/>
                <a:cs typeface="Arial Narrow" panose="020B0604020202020204" pitchFamily="34" charset="0"/>
              </a:defRPr>
            </a:lvl5pPr>
          </a:lstStyle>
          <a:p>
            <a:pPr lvl="0"/>
            <a:r>
              <a:rPr lang="en-US"/>
              <a:t>appendix</a:t>
            </a:r>
          </a:p>
        </p:txBody>
      </p:sp>
      <p:sp>
        <p:nvSpPr>
          <p:cNvPr id="3" name="TextBox 2">
            <a:extLst>
              <a:ext uri="{FF2B5EF4-FFF2-40B4-BE49-F238E27FC236}">
                <a16:creationId xmlns:a16="http://schemas.microsoft.com/office/drawing/2014/main" id="{93E5B485-B026-D92D-30BE-6DEF522CC65E}"/>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Gilroy Medium" panose="00000600000000000000" pitchFamily="50" charset="0"/>
              </a:rPr>
              <a:pPr algn="r"/>
              <a:t>‹#›</a:t>
            </a:fld>
            <a:endParaRPr lang="en-US" sz="1350">
              <a:solidFill>
                <a:srgbClr val="2B660F"/>
              </a:solidFill>
              <a:latin typeface="Gilroy Medium" panose="00000600000000000000" pitchFamily="50" charset="0"/>
            </a:endParaRPr>
          </a:p>
        </p:txBody>
      </p:sp>
      <p:grpSp>
        <p:nvGrpSpPr>
          <p:cNvPr id="21" name="Group 20">
            <a:extLst>
              <a:ext uri="{FF2B5EF4-FFF2-40B4-BE49-F238E27FC236}">
                <a16:creationId xmlns:a16="http://schemas.microsoft.com/office/drawing/2014/main" id="{9DBB053F-9233-0012-200B-D3102BDF2541}"/>
              </a:ext>
            </a:extLst>
          </p:cNvPr>
          <p:cNvGrpSpPr/>
          <p:nvPr userDrawn="1"/>
        </p:nvGrpSpPr>
        <p:grpSpPr>
          <a:xfrm>
            <a:off x="0" y="-1204486"/>
            <a:ext cx="12192000" cy="942190"/>
            <a:chOff x="22178" y="-2107474"/>
            <a:chExt cx="12173146" cy="1410050"/>
          </a:xfrm>
        </p:grpSpPr>
        <p:sp>
          <p:nvSpPr>
            <p:cNvPr id="22" name="Rectangle 21">
              <a:extLst>
                <a:ext uri="{FF2B5EF4-FFF2-40B4-BE49-F238E27FC236}">
                  <a16:creationId xmlns:a16="http://schemas.microsoft.com/office/drawing/2014/main" id="{64CC8653-5B02-4FD9-E8E8-0F22F23B1E40}"/>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3" name="Rectangle 22">
              <a:extLst>
                <a:ext uri="{FF2B5EF4-FFF2-40B4-BE49-F238E27FC236}">
                  <a16:creationId xmlns:a16="http://schemas.microsoft.com/office/drawing/2014/main" id="{329480C6-6D30-FBA1-9081-DA4BF5DC7AAC}"/>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4" name="Rectangle 23">
              <a:extLst>
                <a:ext uri="{FF2B5EF4-FFF2-40B4-BE49-F238E27FC236}">
                  <a16:creationId xmlns:a16="http://schemas.microsoft.com/office/drawing/2014/main" id="{1A20C609-5373-F20B-A8EE-441413CFBDAA}"/>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5" name="Rectangle 24">
              <a:extLst>
                <a:ext uri="{FF2B5EF4-FFF2-40B4-BE49-F238E27FC236}">
                  <a16:creationId xmlns:a16="http://schemas.microsoft.com/office/drawing/2014/main" id="{925060EA-B439-A78D-55E0-6A4C57831B5C}"/>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6" name="Rectangle 25">
              <a:extLst>
                <a:ext uri="{FF2B5EF4-FFF2-40B4-BE49-F238E27FC236}">
                  <a16:creationId xmlns:a16="http://schemas.microsoft.com/office/drawing/2014/main" id="{894470AC-BA0E-759D-109F-9DE6E15B6B84}"/>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7" name="Rectangle 26">
              <a:extLst>
                <a:ext uri="{FF2B5EF4-FFF2-40B4-BE49-F238E27FC236}">
                  <a16:creationId xmlns:a16="http://schemas.microsoft.com/office/drawing/2014/main" id="{E89F690E-26D9-185D-F357-9C4B42DC646D}"/>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8" name="Rectangle 27">
              <a:extLst>
                <a:ext uri="{FF2B5EF4-FFF2-40B4-BE49-F238E27FC236}">
                  <a16:creationId xmlns:a16="http://schemas.microsoft.com/office/drawing/2014/main" id="{277F6DAC-9478-19D1-AB9E-F2E243C63D60}"/>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9" name="Rectangle 28">
              <a:extLst>
                <a:ext uri="{FF2B5EF4-FFF2-40B4-BE49-F238E27FC236}">
                  <a16:creationId xmlns:a16="http://schemas.microsoft.com/office/drawing/2014/main" id="{BFB19D31-0360-37F2-9F8B-A4D9D4CE0537}"/>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0" name="Rectangle 29">
              <a:extLst>
                <a:ext uri="{FF2B5EF4-FFF2-40B4-BE49-F238E27FC236}">
                  <a16:creationId xmlns:a16="http://schemas.microsoft.com/office/drawing/2014/main" id="{0E96FA4B-30F3-526A-6B31-E24167EDEBEA}"/>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1" name="Rectangle 30">
              <a:extLst>
                <a:ext uri="{FF2B5EF4-FFF2-40B4-BE49-F238E27FC236}">
                  <a16:creationId xmlns:a16="http://schemas.microsoft.com/office/drawing/2014/main" id="{1BE1B777-9E81-E05D-519C-2CF9C63E1C3D}"/>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2" name="Rectangle 31">
              <a:extLst>
                <a:ext uri="{FF2B5EF4-FFF2-40B4-BE49-F238E27FC236}">
                  <a16:creationId xmlns:a16="http://schemas.microsoft.com/office/drawing/2014/main" id="{456CF20A-7685-E355-E93D-9352D508BA2F}"/>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3" name="Rectangle 32">
              <a:extLst>
                <a:ext uri="{FF2B5EF4-FFF2-40B4-BE49-F238E27FC236}">
                  <a16:creationId xmlns:a16="http://schemas.microsoft.com/office/drawing/2014/main" id="{46A94713-4B76-0052-CE32-841566EFC0D3}"/>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4" name="Rectangle 33">
              <a:extLst>
                <a:ext uri="{FF2B5EF4-FFF2-40B4-BE49-F238E27FC236}">
                  <a16:creationId xmlns:a16="http://schemas.microsoft.com/office/drawing/2014/main" id="{407C5041-E847-E1C0-7BC7-CEF17AEBB43F}"/>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5" name="Rectangle 34">
              <a:extLst>
                <a:ext uri="{FF2B5EF4-FFF2-40B4-BE49-F238E27FC236}">
                  <a16:creationId xmlns:a16="http://schemas.microsoft.com/office/drawing/2014/main" id="{9362B58B-9291-56D6-4E82-72E8FF64E8F0}"/>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6" name="Rectangle 35">
              <a:extLst>
                <a:ext uri="{FF2B5EF4-FFF2-40B4-BE49-F238E27FC236}">
                  <a16:creationId xmlns:a16="http://schemas.microsoft.com/office/drawing/2014/main" id="{177B1870-CB26-E51A-2CB0-6512DB3CB945}"/>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5" name="TextBox 4">
            <a:extLst>
              <a:ext uri="{FF2B5EF4-FFF2-40B4-BE49-F238E27FC236}">
                <a16:creationId xmlns:a16="http://schemas.microsoft.com/office/drawing/2014/main" id="{9A7E3123-CD35-7588-CE5A-653052A4F17D}"/>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2B660F"/>
                </a:solidFill>
                <a:latin typeface="Gilroy Medium" panose="00000600000000000000" pitchFamily="50" charset="0"/>
              </a:rPr>
              <a:t>CONFIDENTIAL</a:t>
            </a:r>
          </a:p>
        </p:txBody>
      </p:sp>
    </p:spTree>
    <p:extLst>
      <p:ext uri="{BB962C8B-B14F-4D97-AF65-F5344CB8AC3E}">
        <p14:creationId xmlns:p14="http://schemas.microsoft.com/office/powerpoint/2010/main" val="311880349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emplate 1">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094C4CF-E0FF-4631-9D1F-8D387744062C}"/>
              </a:ext>
            </a:extLst>
          </p:cNvPr>
          <p:cNvSpPr>
            <a:spLocks noGrp="1"/>
          </p:cNvSpPr>
          <p:nvPr>
            <p:ph type="ftr" sz="quarter" idx="10"/>
          </p:nvPr>
        </p:nvSpPr>
        <p:spPr/>
        <p:txBody>
          <a:bodyPr/>
          <a:lstStyle>
            <a:lvl1pPr>
              <a:defRPr>
                <a:solidFill>
                  <a:srgbClr val="2B660F"/>
                </a:solidFill>
                <a:latin typeface="Gilroy Medium" panose="00000600000000000000" pitchFamily="50" charset="0"/>
              </a:defRPr>
            </a:lvl1pPr>
          </a:lstStyle>
          <a:p>
            <a:endParaRPr lang="en-US"/>
          </a:p>
        </p:txBody>
      </p:sp>
      <p:sp>
        <p:nvSpPr>
          <p:cNvPr id="3" name="Title 1">
            <a:extLst>
              <a:ext uri="{FF2B5EF4-FFF2-40B4-BE49-F238E27FC236}">
                <a16:creationId xmlns:a16="http://schemas.microsoft.com/office/drawing/2014/main" id="{3B618C69-E9D3-EE81-0650-82D7F3C9E285}"/>
              </a:ext>
            </a:extLst>
          </p:cNvPr>
          <p:cNvSpPr>
            <a:spLocks noGrp="1"/>
          </p:cNvSpPr>
          <p:nvPr>
            <p:ph type="title"/>
          </p:nvPr>
        </p:nvSpPr>
        <p:spPr>
          <a:xfrm>
            <a:off x="304799" y="248594"/>
            <a:ext cx="11582401" cy="970606"/>
          </a:xfrm>
        </p:spPr>
        <p:txBody>
          <a:bodyPr anchor="t" anchorCtr="0"/>
          <a:lstStyle/>
          <a:p>
            <a:r>
              <a:rPr lang="en-US"/>
              <a:t>Click to edit Master title style</a:t>
            </a:r>
          </a:p>
        </p:txBody>
      </p:sp>
      <p:sp>
        <p:nvSpPr>
          <p:cNvPr id="2" name="TextBox 1">
            <a:extLst>
              <a:ext uri="{FF2B5EF4-FFF2-40B4-BE49-F238E27FC236}">
                <a16:creationId xmlns:a16="http://schemas.microsoft.com/office/drawing/2014/main" id="{3CB49EEA-D01D-3940-FE7A-2DCFA1445B13}"/>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mn-lt"/>
              </a:rPr>
              <a:pPr algn="r"/>
              <a:t>‹#›</a:t>
            </a:fld>
            <a:endParaRPr lang="en-US" sz="1350">
              <a:solidFill>
                <a:srgbClr val="2B660F"/>
              </a:solidFill>
              <a:latin typeface="+mn-lt"/>
            </a:endParaRPr>
          </a:p>
        </p:txBody>
      </p:sp>
      <p:sp>
        <p:nvSpPr>
          <p:cNvPr id="4" name="TextBox 3">
            <a:extLst>
              <a:ext uri="{FF2B5EF4-FFF2-40B4-BE49-F238E27FC236}">
                <a16:creationId xmlns:a16="http://schemas.microsoft.com/office/drawing/2014/main" id="{9FF4DBA1-6EDF-D600-AEEA-B9C7AE18EE14}"/>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2B660F"/>
                </a:solidFill>
                <a:latin typeface="+mn-lt"/>
              </a:rPr>
              <a:t>CONFIDENTIAL</a:t>
            </a:r>
          </a:p>
        </p:txBody>
      </p:sp>
    </p:spTree>
    <p:extLst>
      <p:ext uri="{BB962C8B-B14F-4D97-AF65-F5344CB8AC3E}">
        <p14:creationId xmlns:p14="http://schemas.microsoft.com/office/powerpoint/2010/main" val="13486688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80F5283D-7852-B68B-630F-C31B84D5029B}"/>
              </a:ext>
            </a:extLst>
          </p:cNvPr>
          <p:cNvGraphicFramePr>
            <a:graphicFrameLocks noChangeAspect="1"/>
          </p:cNvGraphicFramePr>
          <p:nvPr userDrawn="1">
            <p:custDataLst>
              <p:tags r:id="rId1"/>
            </p:custDataLst>
            <p:extLst>
              <p:ext uri="{D42A27DB-BD31-4B8C-83A1-F6EECF244321}">
                <p14:modId xmlns:p14="http://schemas.microsoft.com/office/powerpoint/2010/main" val="40573898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5" name="Object 4" hidden="1">
                        <a:extLst>
                          <a:ext uri="{FF2B5EF4-FFF2-40B4-BE49-F238E27FC236}">
                            <a16:creationId xmlns:a16="http://schemas.microsoft.com/office/drawing/2014/main" id="{80F5283D-7852-B68B-630F-C31B84D5029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5" name="Picture 14">
            <a:extLst>
              <a:ext uri="{FF2B5EF4-FFF2-40B4-BE49-F238E27FC236}">
                <a16:creationId xmlns:a16="http://schemas.microsoft.com/office/drawing/2014/main" id="{404477DA-D9A2-C10A-D38B-113AA2EAB809}"/>
              </a:ext>
            </a:extLst>
          </p:cNvPr>
          <p:cNvPicPr>
            <a:picLocks noChangeAspect="1"/>
          </p:cNvPicPr>
          <p:nvPr userDrawn="1"/>
        </p:nvPicPr>
        <p:blipFill>
          <a:blip r:embed="rId5"/>
          <a:srcRect l="3369" t="3331" r="3369" b="3369"/>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ln>
            <a:noFill/>
          </a:ln>
        </p:spPr>
      </p:pic>
      <p:sp>
        <p:nvSpPr>
          <p:cNvPr id="4" name="Rectangle 3">
            <a:extLst>
              <a:ext uri="{FF2B5EF4-FFF2-40B4-BE49-F238E27FC236}">
                <a16:creationId xmlns:a16="http://schemas.microsoft.com/office/drawing/2014/main" id="{B69AA76A-63B0-043E-9580-A15A6FEFC1AB}"/>
              </a:ext>
            </a:extLst>
          </p:cNvPr>
          <p:cNvSpPr/>
          <p:nvPr userDrawn="1"/>
        </p:nvSpPr>
        <p:spPr>
          <a:xfrm>
            <a:off x="-529985" y="889686"/>
            <a:ext cx="321276" cy="321276"/>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6" name="Rectangle 5">
            <a:extLst>
              <a:ext uri="{FF2B5EF4-FFF2-40B4-BE49-F238E27FC236}">
                <a16:creationId xmlns:a16="http://schemas.microsoft.com/office/drawing/2014/main" id="{2BE964DB-0B7D-6EBB-6725-1A820FD13642}"/>
              </a:ext>
            </a:extLst>
          </p:cNvPr>
          <p:cNvSpPr/>
          <p:nvPr userDrawn="1"/>
        </p:nvSpPr>
        <p:spPr>
          <a:xfrm>
            <a:off x="-529985" y="1309815"/>
            <a:ext cx="321276" cy="321276"/>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7" name="Rectangle 6">
            <a:extLst>
              <a:ext uri="{FF2B5EF4-FFF2-40B4-BE49-F238E27FC236}">
                <a16:creationId xmlns:a16="http://schemas.microsoft.com/office/drawing/2014/main" id="{3704CCFC-D2B6-AED8-CDA0-B163BD4463C5}"/>
              </a:ext>
            </a:extLst>
          </p:cNvPr>
          <p:cNvSpPr/>
          <p:nvPr userDrawn="1"/>
        </p:nvSpPr>
        <p:spPr>
          <a:xfrm>
            <a:off x="-529985" y="1729945"/>
            <a:ext cx="321276" cy="321276"/>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8" name="Rectangle 7">
            <a:extLst>
              <a:ext uri="{FF2B5EF4-FFF2-40B4-BE49-F238E27FC236}">
                <a16:creationId xmlns:a16="http://schemas.microsoft.com/office/drawing/2014/main" id="{C9FBCCFC-0390-34AE-3F80-B46BBA62BC2A}"/>
              </a:ext>
            </a:extLst>
          </p:cNvPr>
          <p:cNvSpPr/>
          <p:nvPr userDrawn="1"/>
        </p:nvSpPr>
        <p:spPr>
          <a:xfrm>
            <a:off x="-529985" y="2285999"/>
            <a:ext cx="321276" cy="321276"/>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9" name="Rectangle 8">
            <a:extLst>
              <a:ext uri="{FF2B5EF4-FFF2-40B4-BE49-F238E27FC236}">
                <a16:creationId xmlns:a16="http://schemas.microsoft.com/office/drawing/2014/main" id="{E2168E1A-69DF-F63E-2AE8-B60DB7234A4E}"/>
              </a:ext>
            </a:extLst>
          </p:cNvPr>
          <p:cNvSpPr/>
          <p:nvPr userDrawn="1"/>
        </p:nvSpPr>
        <p:spPr>
          <a:xfrm>
            <a:off x="-529985" y="2718486"/>
            <a:ext cx="321276" cy="321276"/>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0" name="Rectangle 9">
            <a:extLst>
              <a:ext uri="{FF2B5EF4-FFF2-40B4-BE49-F238E27FC236}">
                <a16:creationId xmlns:a16="http://schemas.microsoft.com/office/drawing/2014/main" id="{36975E2E-3984-0B40-73A8-B7CC4A2B19BF}"/>
              </a:ext>
            </a:extLst>
          </p:cNvPr>
          <p:cNvSpPr/>
          <p:nvPr userDrawn="1"/>
        </p:nvSpPr>
        <p:spPr>
          <a:xfrm>
            <a:off x="-529985" y="3323967"/>
            <a:ext cx="321276" cy="321276"/>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1" name="Rectangle 10">
            <a:extLst>
              <a:ext uri="{FF2B5EF4-FFF2-40B4-BE49-F238E27FC236}">
                <a16:creationId xmlns:a16="http://schemas.microsoft.com/office/drawing/2014/main" id="{1E6261FB-107B-F06A-B395-518E576232FB}"/>
              </a:ext>
            </a:extLst>
          </p:cNvPr>
          <p:cNvSpPr/>
          <p:nvPr userDrawn="1"/>
        </p:nvSpPr>
        <p:spPr>
          <a:xfrm>
            <a:off x="-529985" y="3731740"/>
            <a:ext cx="321276" cy="321276"/>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2" name="Rectangle 11">
            <a:extLst>
              <a:ext uri="{FF2B5EF4-FFF2-40B4-BE49-F238E27FC236}">
                <a16:creationId xmlns:a16="http://schemas.microsoft.com/office/drawing/2014/main" id="{BAB54340-675F-F707-4E34-A216647E1734}"/>
              </a:ext>
            </a:extLst>
          </p:cNvPr>
          <p:cNvSpPr/>
          <p:nvPr userDrawn="1"/>
        </p:nvSpPr>
        <p:spPr>
          <a:xfrm>
            <a:off x="-529985" y="4151870"/>
            <a:ext cx="321276" cy="321276"/>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3" name="Rectangle 12">
            <a:extLst>
              <a:ext uri="{FF2B5EF4-FFF2-40B4-BE49-F238E27FC236}">
                <a16:creationId xmlns:a16="http://schemas.microsoft.com/office/drawing/2014/main" id="{3D03F967-EC41-F0EA-462E-6FA837216E20}"/>
              </a:ext>
            </a:extLst>
          </p:cNvPr>
          <p:cNvSpPr/>
          <p:nvPr userDrawn="1"/>
        </p:nvSpPr>
        <p:spPr>
          <a:xfrm>
            <a:off x="-529985" y="4720281"/>
            <a:ext cx="321276" cy="321276"/>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
        <p:nvSpPr>
          <p:cNvPr id="14" name="Rectangle 13">
            <a:extLst>
              <a:ext uri="{FF2B5EF4-FFF2-40B4-BE49-F238E27FC236}">
                <a16:creationId xmlns:a16="http://schemas.microsoft.com/office/drawing/2014/main" id="{67CDF6FE-CD83-9225-B5BE-6792B764FB13}"/>
              </a:ext>
            </a:extLst>
          </p:cNvPr>
          <p:cNvSpPr/>
          <p:nvPr userDrawn="1"/>
        </p:nvSpPr>
        <p:spPr>
          <a:xfrm>
            <a:off x="-529985" y="5152768"/>
            <a:ext cx="321276" cy="321276"/>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mn-ea"/>
              <a:cs typeface="+mn-cs"/>
            </a:endParaRPr>
          </a:p>
        </p:txBody>
      </p:sp>
    </p:spTree>
    <p:extLst>
      <p:ext uri="{BB962C8B-B14F-4D97-AF65-F5344CB8AC3E}">
        <p14:creationId xmlns:p14="http://schemas.microsoft.com/office/powerpoint/2010/main" val="1186915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 Photo+Copy">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6D313C8-1CF3-4059-87CE-3BA99B8CFC72}"/>
              </a:ext>
            </a:extLst>
          </p:cNvPr>
          <p:cNvSpPr>
            <a:spLocks noGrp="1"/>
          </p:cNvSpPr>
          <p:nvPr>
            <p:ph type="ftr" sz="quarter" idx="10"/>
          </p:nvPr>
        </p:nvSpPr>
        <p:spPr/>
        <p:txBody>
          <a:bodyPr/>
          <a:lstStyle>
            <a:lvl1pPr>
              <a:defRPr>
                <a:solidFill>
                  <a:srgbClr val="2B660F"/>
                </a:solidFill>
                <a:latin typeface="+mn-lt"/>
              </a:defRPr>
            </a:lvl1pPr>
          </a:lstStyle>
          <a:p>
            <a:endParaRPr lang="en-US"/>
          </a:p>
        </p:txBody>
      </p:sp>
      <p:sp>
        <p:nvSpPr>
          <p:cNvPr id="9" name="Picture Placeholder 8">
            <a:extLst>
              <a:ext uri="{FF2B5EF4-FFF2-40B4-BE49-F238E27FC236}">
                <a16:creationId xmlns:a16="http://schemas.microsoft.com/office/drawing/2014/main" id="{A8AE6624-DBFE-C243-6E83-425E043E70E6}"/>
              </a:ext>
            </a:extLst>
          </p:cNvPr>
          <p:cNvSpPr>
            <a:spLocks noGrp="1"/>
          </p:cNvSpPr>
          <p:nvPr>
            <p:ph type="pic" sz="quarter" idx="11"/>
          </p:nvPr>
        </p:nvSpPr>
        <p:spPr>
          <a:xfrm>
            <a:off x="304800" y="3888828"/>
            <a:ext cx="3657600" cy="1745210"/>
          </a:xfrm>
        </p:spPr>
        <p:txBody>
          <a:bodyPr/>
          <a:lstStyle>
            <a:lvl1pPr>
              <a:defRPr>
                <a:latin typeface="+mn-lt"/>
              </a:defRPr>
            </a:lvl1pPr>
          </a:lstStyle>
          <a:p>
            <a:r>
              <a:rPr lang="en-US"/>
              <a:t>Click icon to add picture</a:t>
            </a:r>
          </a:p>
        </p:txBody>
      </p:sp>
      <p:sp>
        <p:nvSpPr>
          <p:cNvPr id="12" name="Text Placeholder 11">
            <a:extLst>
              <a:ext uri="{FF2B5EF4-FFF2-40B4-BE49-F238E27FC236}">
                <a16:creationId xmlns:a16="http://schemas.microsoft.com/office/drawing/2014/main" id="{6922B574-0A83-7549-A40C-AE98FB354A31}"/>
              </a:ext>
            </a:extLst>
          </p:cNvPr>
          <p:cNvSpPr>
            <a:spLocks noGrp="1"/>
          </p:cNvSpPr>
          <p:nvPr>
            <p:ph type="body" sz="quarter" idx="12"/>
          </p:nvPr>
        </p:nvSpPr>
        <p:spPr>
          <a:xfrm>
            <a:off x="304794" y="1757231"/>
            <a:ext cx="3657600" cy="1996167"/>
          </a:xfrm>
        </p:spPr>
        <p:txBody>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9FCA3879-DB25-6606-BE61-7468DA06E22E}"/>
              </a:ext>
            </a:extLst>
          </p:cNvPr>
          <p:cNvSpPr>
            <a:spLocks noGrp="1"/>
          </p:cNvSpPr>
          <p:nvPr>
            <p:ph type="body" sz="quarter" idx="13"/>
          </p:nvPr>
        </p:nvSpPr>
        <p:spPr>
          <a:xfrm>
            <a:off x="304800" y="1219201"/>
            <a:ext cx="3657600" cy="378371"/>
          </a:xfrm>
        </p:spPr>
        <p:txBody>
          <a:bodyPr/>
          <a:lstStyle>
            <a:lvl1pPr>
              <a:defRPr sz="1600" b="1" i="0">
                <a:latin typeface="+mn-lt"/>
                <a:cs typeface="Arial" panose="020B0604020202020204" pitchFamily="34" charset="0"/>
              </a:defRPr>
            </a:lvl1pPr>
            <a:lvl2pPr marL="0" indent="0">
              <a:buNone/>
              <a:defRPr sz="1200"/>
            </a:lvl2pPr>
            <a:lvl3pPr>
              <a:defRPr sz="1100"/>
            </a:lvl3pPr>
            <a:lvl4pPr>
              <a:defRPr sz="1050"/>
            </a:lvl4pPr>
            <a:lvl5pPr>
              <a:defRPr sz="1000"/>
            </a:lvl5pPr>
          </a:lstStyle>
          <a:p>
            <a:pPr lvl="0"/>
            <a:r>
              <a:rPr lang="en-US"/>
              <a:t>Click to edit Master text styles</a:t>
            </a:r>
          </a:p>
        </p:txBody>
      </p:sp>
      <p:sp>
        <p:nvSpPr>
          <p:cNvPr id="15" name="Text Placeholder 11">
            <a:extLst>
              <a:ext uri="{FF2B5EF4-FFF2-40B4-BE49-F238E27FC236}">
                <a16:creationId xmlns:a16="http://schemas.microsoft.com/office/drawing/2014/main" id="{D9A36B2D-C4B4-09E1-30A3-7DEE0B7D8859}"/>
              </a:ext>
            </a:extLst>
          </p:cNvPr>
          <p:cNvSpPr>
            <a:spLocks noGrp="1"/>
          </p:cNvSpPr>
          <p:nvPr>
            <p:ph type="body" sz="quarter" idx="15"/>
          </p:nvPr>
        </p:nvSpPr>
        <p:spPr>
          <a:xfrm>
            <a:off x="4267200" y="1757231"/>
            <a:ext cx="3657600" cy="1996167"/>
          </a:xfrm>
        </p:spPr>
        <p:txBody>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1">
            <a:extLst>
              <a:ext uri="{FF2B5EF4-FFF2-40B4-BE49-F238E27FC236}">
                <a16:creationId xmlns:a16="http://schemas.microsoft.com/office/drawing/2014/main" id="{D3E6C5A6-EDAC-314F-5AE5-956433135973}"/>
              </a:ext>
            </a:extLst>
          </p:cNvPr>
          <p:cNvSpPr>
            <a:spLocks noGrp="1"/>
          </p:cNvSpPr>
          <p:nvPr>
            <p:ph type="body" sz="quarter" idx="16"/>
          </p:nvPr>
        </p:nvSpPr>
        <p:spPr>
          <a:xfrm>
            <a:off x="4267200" y="1219201"/>
            <a:ext cx="3657600" cy="378371"/>
          </a:xfrm>
        </p:spPr>
        <p:txBody>
          <a:bodyPr/>
          <a:lstStyle>
            <a:lvl1pPr>
              <a:defRPr sz="1600" b="1" i="0">
                <a:latin typeface="+mn-lt"/>
                <a:cs typeface="Arial" panose="020B0604020202020204" pitchFamily="34" charset="0"/>
              </a:defRPr>
            </a:lvl1pPr>
            <a:lvl2pPr marL="0" indent="0">
              <a:buNone/>
              <a:defRPr sz="1200"/>
            </a:lvl2pPr>
            <a:lvl3pPr>
              <a:defRPr sz="1100"/>
            </a:lvl3pPr>
            <a:lvl4pPr>
              <a:defRPr sz="1050"/>
            </a:lvl4pPr>
            <a:lvl5pPr>
              <a:defRPr sz="1000"/>
            </a:lvl5pPr>
          </a:lstStyle>
          <a:p>
            <a:pPr lvl="0"/>
            <a:r>
              <a:rPr lang="en-US"/>
              <a:t>Click to edit Master text styles</a:t>
            </a:r>
          </a:p>
        </p:txBody>
      </p:sp>
      <p:sp>
        <p:nvSpPr>
          <p:cNvPr id="18" name="Text Placeholder 11">
            <a:extLst>
              <a:ext uri="{FF2B5EF4-FFF2-40B4-BE49-F238E27FC236}">
                <a16:creationId xmlns:a16="http://schemas.microsoft.com/office/drawing/2014/main" id="{F8C2028F-B052-CFFA-DE15-DA4E13A61589}"/>
              </a:ext>
            </a:extLst>
          </p:cNvPr>
          <p:cNvSpPr>
            <a:spLocks noGrp="1"/>
          </p:cNvSpPr>
          <p:nvPr>
            <p:ph type="body" sz="quarter" idx="18"/>
          </p:nvPr>
        </p:nvSpPr>
        <p:spPr>
          <a:xfrm>
            <a:off x="8229600" y="1757231"/>
            <a:ext cx="3657600" cy="1996167"/>
          </a:xfrm>
        </p:spPr>
        <p:txBody>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BFB600BF-AFD2-4AD7-7C7D-AB04EDAF7D2E}"/>
              </a:ext>
            </a:extLst>
          </p:cNvPr>
          <p:cNvSpPr>
            <a:spLocks noGrp="1"/>
          </p:cNvSpPr>
          <p:nvPr>
            <p:ph type="body" sz="quarter" idx="19"/>
          </p:nvPr>
        </p:nvSpPr>
        <p:spPr>
          <a:xfrm>
            <a:off x="8229600" y="1219201"/>
            <a:ext cx="3657600" cy="378371"/>
          </a:xfrm>
        </p:spPr>
        <p:txBody>
          <a:bodyPr/>
          <a:lstStyle>
            <a:lvl1pPr>
              <a:defRPr sz="1600" b="1" i="0">
                <a:latin typeface="+mn-lt"/>
                <a:cs typeface="Arial" panose="020B0604020202020204" pitchFamily="34" charset="0"/>
              </a:defRPr>
            </a:lvl1pPr>
            <a:lvl2pPr marL="0" indent="0">
              <a:buNone/>
              <a:defRPr sz="1200"/>
            </a:lvl2pPr>
            <a:lvl3pPr>
              <a:defRPr sz="1100"/>
            </a:lvl3pPr>
            <a:lvl4pPr>
              <a:defRPr sz="1050"/>
            </a:lvl4pPr>
            <a:lvl5pPr>
              <a:defRPr sz="1000"/>
            </a:lvl5pPr>
          </a:lstStyle>
          <a:p>
            <a:pPr lvl="0"/>
            <a:r>
              <a:rPr lang="en-US"/>
              <a:t>Click to edit Master text styles</a:t>
            </a:r>
          </a:p>
        </p:txBody>
      </p:sp>
      <p:sp>
        <p:nvSpPr>
          <p:cNvPr id="3" name="Title 2">
            <a:extLst>
              <a:ext uri="{FF2B5EF4-FFF2-40B4-BE49-F238E27FC236}">
                <a16:creationId xmlns:a16="http://schemas.microsoft.com/office/drawing/2014/main" id="{83C60848-68E6-C17F-C22D-EA1FF5F4BF42}"/>
              </a:ext>
            </a:extLst>
          </p:cNvPr>
          <p:cNvSpPr>
            <a:spLocks noGrp="1"/>
          </p:cNvSpPr>
          <p:nvPr>
            <p:ph type="title"/>
          </p:nvPr>
        </p:nvSpPr>
        <p:spPr/>
        <p:txBody>
          <a:bodyPr/>
          <a:lstStyle/>
          <a:p>
            <a:r>
              <a:rPr lang="en-US"/>
              <a:t>Click to edit Master title style</a:t>
            </a:r>
          </a:p>
        </p:txBody>
      </p:sp>
      <p:sp>
        <p:nvSpPr>
          <p:cNvPr id="2" name="Picture Placeholder 50">
            <a:extLst>
              <a:ext uri="{FF2B5EF4-FFF2-40B4-BE49-F238E27FC236}">
                <a16:creationId xmlns:a16="http://schemas.microsoft.com/office/drawing/2014/main" id="{A479D373-550A-277C-9E29-4763D6EF3203}"/>
              </a:ext>
            </a:extLst>
          </p:cNvPr>
          <p:cNvSpPr>
            <a:spLocks noGrp="1"/>
          </p:cNvSpPr>
          <p:nvPr>
            <p:ph type="pic" sz="quarter" idx="65"/>
          </p:nvPr>
        </p:nvSpPr>
        <p:spPr>
          <a:xfrm flipH="1">
            <a:off x="304794" y="3888335"/>
            <a:ext cx="3657598" cy="174570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4" name="Picture Placeholder 50">
            <a:extLst>
              <a:ext uri="{FF2B5EF4-FFF2-40B4-BE49-F238E27FC236}">
                <a16:creationId xmlns:a16="http://schemas.microsoft.com/office/drawing/2014/main" id="{E3D0CA9A-9DCA-285D-5947-D27336FE76BA}"/>
              </a:ext>
            </a:extLst>
          </p:cNvPr>
          <p:cNvSpPr>
            <a:spLocks noGrp="1"/>
          </p:cNvSpPr>
          <p:nvPr>
            <p:ph type="pic" sz="quarter" idx="66"/>
          </p:nvPr>
        </p:nvSpPr>
        <p:spPr>
          <a:xfrm flipH="1">
            <a:off x="4267200" y="3888335"/>
            <a:ext cx="3657598" cy="174570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7" name="Picture Placeholder 50">
            <a:extLst>
              <a:ext uri="{FF2B5EF4-FFF2-40B4-BE49-F238E27FC236}">
                <a16:creationId xmlns:a16="http://schemas.microsoft.com/office/drawing/2014/main" id="{E04B5877-BF81-42FF-F396-FA19ECC3ECD6}"/>
              </a:ext>
            </a:extLst>
          </p:cNvPr>
          <p:cNvSpPr>
            <a:spLocks noGrp="1"/>
          </p:cNvSpPr>
          <p:nvPr>
            <p:ph type="pic" sz="quarter" idx="67"/>
          </p:nvPr>
        </p:nvSpPr>
        <p:spPr>
          <a:xfrm flipH="1">
            <a:off x="8229600" y="3888335"/>
            <a:ext cx="3657598" cy="174570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Tree>
    <p:extLst>
      <p:ext uri="{BB962C8B-B14F-4D97-AF65-F5344CB8AC3E}">
        <p14:creationId xmlns:p14="http://schemas.microsoft.com/office/powerpoint/2010/main" val="298552501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cSld name="Simple_Text">
    <p:spTree>
      <p:nvGrpSpPr>
        <p:cNvPr id="1" name=""/>
        <p:cNvGrpSpPr/>
        <p:nvPr/>
      </p:nvGrpSpPr>
      <p:grpSpPr>
        <a:xfrm>
          <a:off x="0" y="0"/>
          <a:ext cx="0" cy="0"/>
          <a:chOff x="0" y="0"/>
          <a:chExt cx="0" cy="0"/>
        </a:xfrm>
      </p:grpSpPr>
      <p:sp>
        <p:nvSpPr>
          <p:cNvPr id="24" name="Title 23"/>
          <p:cNvSpPr>
            <a:spLocks noGrp="1"/>
          </p:cNvSpPr>
          <p:nvPr>
            <p:ph type="title"/>
          </p:nvPr>
        </p:nvSpPr>
        <p:spPr>
          <a:xfrm>
            <a:off x="609232" y="168381"/>
            <a:ext cx="10952147" cy="623222"/>
          </a:xfrm>
        </p:spPr>
        <p:txBody>
          <a:bodyPr anchor="ctr">
            <a:noAutofit/>
          </a:bodyPr>
          <a:lstStyle>
            <a:lvl1pPr>
              <a:lnSpc>
                <a:spcPct val="100000"/>
              </a:lnSpc>
              <a:defRPr lang="en-US" sz="3200" b="1" i="0" kern="1200" spc="-20" dirty="0">
                <a:solidFill>
                  <a:srgbClr val="FFFFFF"/>
                </a:solidFill>
                <a:latin typeface="Calibri" panose="020F0502020204030204" pitchFamily="34" charset="0"/>
                <a:ea typeface="+mn-ea"/>
                <a:cs typeface="Calibri" panose="020F0502020204030204" pitchFamily="34" charset="0"/>
              </a:defRPr>
            </a:lvl1pPr>
          </a:lstStyle>
          <a:p>
            <a:r>
              <a:rPr lang="en-GB"/>
              <a:t>Click to edit Master title style</a:t>
            </a:r>
            <a:endParaRPr lang="en-US"/>
          </a:p>
        </p:txBody>
      </p:sp>
      <p:sp>
        <p:nvSpPr>
          <p:cNvPr id="19" name="Text Placeholder 2">
            <a:extLst>
              <a:ext uri="{FF2B5EF4-FFF2-40B4-BE49-F238E27FC236}">
                <a16:creationId xmlns:a16="http://schemas.microsoft.com/office/drawing/2014/main" id="{67724A55-6F8E-1B2B-3043-9E24C064AA27}"/>
              </a:ext>
            </a:extLst>
          </p:cNvPr>
          <p:cNvSpPr>
            <a:spLocks noGrp="1"/>
          </p:cNvSpPr>
          <p:nvPr>
            <p:ph idx="1" hasCustomPrompt="1"/>
          </p:nvPr>
        </p:nvSpPr>
        <p:spPr>
          <a:xfrm>
            <a:off x="609232" y="1301577"/>
            <a:ext cx="10952147" cy="5017943"/>
          </a:xfrm>
          <a:prstGeom prst="rect">
            <a:avLst/>
          </a:prstGeom>
        </p:spPr>
        <p:txBody>
          <a:bodyPr vert="horz" lIns="91440" tIns="45720" rIns="91440" bIns="45720" rtlCol="0">
            <a:normAutofit/>
          </a:bodyPr>
          <a:lstStyle>
            <a:lvl1pPr>
              <a:defRPr>
                <a:solidFill>
                  <a:srgbClr val="133CCF"/>
                </a:solidFill>
              </a:defRPr>
            </a:lvl1pPr>
            <a:lvl2pPr marL="344488" indent="-173038">
              <a:buFont typeface="Arial" panose="020B0604020202020204" pitchFamily="34" charset="0"/>
              <a:buChar char="•"/>
              <a:tabLst/>
              <a:defRPr>
                <a:solidFill>
                  <a:srgbClr val="133CCF"/>
                </a:solidFill>
              </a:defRPr>
            </a:lvl2pPr>
            <a:lvl3pPr marL="517525" indent="-173038">
              <a:buFont typeface="Courier New" panose="02070309020205020404" pitchFamily="49" charset="0"/>
              <a:buChar char="o"/>
              <a:tabLst/>
              <a:defRPr>
                <a:solidFill>
                  <a:srgbClr val="133CCF"/>
                </a:solidFill>
              </a:defRPr>
            </a:lvl3pPr>
            <a:lvl4pPr marL="690563" indent="-173038">
              <a:buFont typeface="Wingdings" pitchFamily="2" charset="2"/>
              <a:buChar char="§"/>
              <a:tabLst/>
              <a:defRPr>
                <a:solidFill>
                  <a:srgbClr val="133CCF"/>
                </a:solidFill>
              </a:defRPr>
            </a:lvl4pPr>
            <a:lvl5pPr marL="923925" indent="-233363">
              <a:buSzPct val="70000"/>
              <a:buFont typeface="Wingdings" pitchFamily="2" charset="2"/>
              <a:buChar char="q"/>
              <a:tabLst/>
              <a:defRPr>
                <a:solidFill>
                  <a:srgbClr val="133CC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913995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_Pattern with Content 05">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A35966-664D-D84E-AE50-9D87895AF381}"/>
              </a:ext>
            </a:extLst>
          </p:cNvPr>
          <p:cNvSpPr/>
          <p:nvPr userDrawn="1"/>
        </p:nvSpPr>
        <p:spPr>
          <a:xfrm>
            <a:off x="0" y="0"/>
            <a:ext cx="5638800" cy="673713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pie chart&#10;&#10;Description automatically generated">
            <a:extLst>
              <a:ext uri="{FF2B5EF4-FFF2-40B4-BE49-F238E27FC236}">
                <a16:creationId xmlns:a16="http://schemas.microsoft.com/office/drawing/2014/main" id="{C966F5A0-21BD-534C-BB47-1B46FC42D09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40884" y="1785"/>
            <a:ext cx="11751116" cy="6606562"/>
          </a:xfrm>
          <a:prstGeom prst="rect">
            <a:avLst/>
          </a:prstGeom>
        </p:spPr>
      </p:pic>
      <p:sp>
        <p:nvSpPr>
          <p:cNvPr id="6" name="Rectangle 5">
            <a:extLst>
              <a:ext uri="{FF2B5EF4-FFF2-40B4-BE49-F238E27FC236}">
                <a16:creationId xmlns:a16="http://schemas.microsoft.com/office/drawing/2014/main" id="{C48992ED-A25F-A944-989E-3B1F04EA8F7E}"/>
              </a:ext>
            </a:extLst>
          </p:cNvPr>
          <p:cNvSpPr/>
          <p:nvPr userDrawn="1"/>
        </p:nvSpPr>
        <p:spPr>
          <a:xfrm>
            <a:off x="5974813" y="3244334"/>
            <a:ext cx="242374" cy="369332"/>
          </a:xfrm>
          <a:prstGeom prst="rect">
            <a:avLst/>
          </a:prstGeom>
        </p:spPr>
        <p:txBody>
          <a:bodyPr wrap="none">
            <a:spAutoFit/>
          </a:bodyPr>
          <a:lstStyle/>
          <a:p>
            <a:r>
              <a:rPr lang="en-US" b="0" i="0">
                <a:solidFill>
                  <a:srgbClr val="000000"/>
                </a:solidFill>
                <a:effectLst/>
                <a:latin typeface="Times New Roman" panose="02020603050405020304" pitchFamily="18" charset="0"/>
              </a:rPr>
              <a:t> </a:t>
            </a:r>
            <a:endParaRPr lang="en-US"/>
          </a:p>
        </p:txBody>
      </p:sp>
      <p:sp>
        <p:nvSpPr>
          <p:cNvPr id="7" name="Rectangle 6">
            <a:extLst>
              <a:ext uri="{FF2B5EF4-FFF2-40B4-BE49-F238E27FC236}">
                <a16:creationId xmlns:a16="http://schemas.microsoft.com/office/drawing/2014/main" id="{5CD41380-D63B-7242-8AF0-C3B636CCE21E}"/>
              </a:ext>
            </a:extLst>
          </p:cNvPr>
          <p:cNvSpPr/>
          <p:nvPr userDrawn="1"/>
        </p:nvSpPr>
        <p:spPr>
          <a:xfrm>
            <a:off x="5974813" y="3244334"/>
            <a:ext cx="242374" cy="369332"/>
          </a:xfrm>
          <a:prstGeom prst="rect">
            <a:avLst/>
          </a:prstGeom>
        </p:spPr>
        <p:txBody>
          <a:bodyPr wrap="none">
            <a:spAutoFit/>
          </a:bodyPr>
          <a:lstStyle/>
          <a:p>
            <a:r>
              <a:rPr lang="en-US" b="0" i="0">
                <a:solidFill>
                  <a:srgbClr val="000000"/>
                </a:solidFill>
                <a:effectLst/>
                <a:latin typeface="Times New Roman" panose="02020603050405020304" pitchFamily="18" charset="0"/>
              </a:rPr>
              <a:t> </a:t>
            </a:r>
            <a:endParaRPr lang="en-US"/>
          </a:p>
        </p:txBody>
      </p:sp>
      <p:sp>
        <p:nvSpPr>
          <p:cNvPr id="4" name="Text Placeholder 3">
            <a:extLst>
              <a:ext uri="{FF2B5EF4-FFF2-40B4-BE49-F238E27FC236}">
                <a16:creationId xmlns:a16="http://schemas.microsoft.com/office/drawing/2014/main" id="{1B749566-D047-2B49-8DE5-DE967A0DAFB9}"/>
              </a:ext>
            </a:extLst>
          </p:cNvPr>
          <p:cNvSpPr>
            <a:spLocks noGrp="1"/>
          </p:cNvSpPr>
          <p:nvPr>
            <p:ph type="body" sz="quarter" idx="10" hasCustomPrompt="1"/>
          </p:nvPr>
        </p:nvSpPr>
        <p:spPr>
          <a:xfrm>
            <a:off x="530830" y="645958"/>
            <a:ext cx="4475540" cy="4302560"/>
          </a:xfrm>
        </p:spPr>
        <p:txBody>
          <a:bodyPr>
            <a:noAutofit/>
          </a:bodyPr>
          <a:lstStyle>
            <a:lvl1pPr marL="231775" indent="-231775">
              <a:spcBef>
                <a:spcPts val="0"/>
              </a:spcBef>
              <a:buFont typeface="Arial" panose="020B0604020202020204" pitchFamily="34" charset="0"/>
              <a:buChar char="•"/>
              <a:tabLst/>
              <a:defRPr sz="3500" b="1" i="0">
                <a:solidFill>
                  <a:schemeClr val="bg1"/>
                </a:solidFill>
                <a:latin typeface="Calibri" panose="020F0502020204030204" pitchFamily="34" charset="0"/>
                <a:cs typeface="Calibri" panose="020F0502020204030204" pitchFamily="34" charset="0"/>
              </a:defRPr>
            </a:lvl1pPr>
            <a:lvl2pPr marL="685800" indent="-228600">
              <a:buFont typeface="Courier New" panose="02070309020205020404" pitchFamily="49" charset="0"/>
              <a:buChar char="o"/>
              <a:defRPr b="1" i="0">
                <a:solidFill>
                  <a:schemeClr val="bg1"/>
                </a:solidFill>
                <a:latin typeface="Calibri" panose="020F0502020204030204" pitchFamily="34" charset="0"/>
                <a:cs typeface="Calibri" panose="020F0502020204030204" pitchFamily="34" charset="0"/>
              </a:defRPr>
            </a:lvl2pPr>
            <a:lvl3pPr marL="1085850" indent="-171450">
              <a:buFont typeface="Courier New" panose="02070309020205020404" pitchFamily="49" charset="0"/>
              <a:buChar char="o"/>
              <a:tabLst/>
              <a:defRPr b="1" i="0">
                <a:solidFill>
                  <a:schemeClr val="bg1"/>
                </a:solidFill>
                <a:latin typeface="Calibri" panose="020F0502020204030204" pitchFamily="34" charset="0"/>
                <a:cs typeface="Calibri" panose="020F0502020204030204" pitchFamily="34" charset="0"/>
              </a:defRPr>
            </a:lvl3pPr>
            <a:lvl4pPr marL="1543050" indent="-171450">
              <a:buFont typeface="Courier New" panose="02070309020205020404" pitchFamily="49" charset="0"/>
              <a:buChar char="o"/>
              <a:tabLst/>
              <a:defRPr b="1" i="0">
                <a:solidFill>
                  <a:schemeClr val="bg1"/>
                </a:solidFill>
                <a:latin typeface="Calibri" panose="020F0502020204030204" pitchFamily="34" charset="0"/>
                <a:cs typeface="Calibri" panose="020F0502020204030204" pitchFamily="34" charset="0"/>
              </a:defRPr>
            </a:lvl4pPr>
            <a:lvl5pPr marL="2000250" indent="-171450">
              <a:buFont typeface="Courier New" panose="02070309020205020404" pitchFamily="49" charset="0"/>
              <a:buChar char="o"/>
              <a:tabLst/>
              <a:defRPr b="1" i="0">
                <a:solidFill>
                  <a:schemeClr val="bg1"/>
                </a:solidFill>
                <a:latin typeface="Calibri" panose="020F0502020204030204" pitchFamily="34" charset="0"/>
                <a:cs typeface="Calibri" panose="020F0502020204030204" pitchFamily="34" charset="0"/>
              </a:defRPr>
            </a:lvl5pPr>
          </a:lstStyle>
          <a:p>
            <a:pPr lvl="0"/>
            <a:r>
              <a:rPr lang="en-US"/>
              <a:t>Click here to edit your text.</a:t>
            </a:r>
          </a:p>
          <a:p>
            <a:pPr lvl="0"/>
            <a:endParaRPr lang="en-US"/>
          </a:p>
        </p:txBody>
      </p:sp>
      <p:sp>
        <p:nvSpPr>
          <p:cNvPr id="10" name="object 14">
            <a:extLst>
              <a:ext uri="{FF2B5EF4-FFF2-40B4-BE49-F238E27FC236}">
                <a16:creationId xmlns:a16="http://schemas.microsoft.com/office/drawing/2014/main" id="{101721D2-6A6B-D341-A9EA-9D83D33F4233}"/>
              </a:ext>
            </a:extLst>
          </p:cNvPr>
          <p:cNvSpPr/>
          <p:nvPr userDrawn="1"/>
        </p:nvSpPr>
        <p:spPr>
          <a:xfrm>
            <a:off x="0" y="6608560"/>
            <a:ext cx="12192000" cy="261228"/>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5"/>
          </a:solidFill>
          <a:ln>
            <a:noFill/>
          </a:ln>
        </p:spPr>
        <p:txBody>
          <a:bodyPr wrap="square" lIns="0" tIns="0" rIns="0" bIns="0" rtlCol="0"/>
          <a:lstStyle/>
          <a:p>
            <a:endParaRPr/>
          </a:p>
        </p:txBody>
      </p:sp>
      <p:sp>
        <p:nvSpPr>
          <p:cNvPr id="11" name="TextBox 10">
            <a:extLst>
              <a:ext uri="{FF2B5EF4-FFF2-40B4-BE49-F238E27FC236}">
                <a16:creationId xmlns:a16="http://schemas.microsoft.com/office/drawing/2014/main" id="{95DED8AF-4B76-6346-972A-94C9E64D86C9}"/>
              </a:ext>
            </a:extLst>
          </p:cNvPr>
          <p:cNvSpPr txBox="1"/>
          <p:nvPr userDrawn="1"/>
        </p:nvSpPr>
        <p:spPr>
          <a:xfrm>
            <a:off x="133954" y="6639040"/>
            <a:ext cx="5734982" cy="200055"/>
          </a:xfrm>
          <a:prstGeom prst="rect">
            <a:avLst/>
          </a:prstGeom>
          <a:noFill/>
        </p:spPr>
        <p:txBody>
          <a:bodyPr wrap="square" rtlCol="0">
            <a:spAutoFit/>
          </a:bodyPr>
          <a:lstStyle/>
          <a:p>
            <a:r>
              <a:rPr lang="en-US" sz="700" spc="300">
                <a:solidFill>
                  <a:schemeClr val="bg1"/>
                </a:solidFill>
                <a:latin typeface="Calibri" panose="020F0502020204030204" pitchFamily="34" charset="0"/>
                <a:cs typeface="Calibri" panose="020F0502020204030204" pitchFamily="34" charset="0"/>
              </a:rPr>
              <a:t>CONFIDENTIAL &amp; PROPRIETARY</a:t>
            </a:r>
          </a:p>
        </p:txBody>
      </p:sp>
      <p:sp>
        <p:nvSpPr>
          <p:cNvPr id="15" name="TextBox 14">
            <a:extLst>
              <a:ext uri="{FF2B5EF4-FFF2-40B4-BE49-F238E27FC236}">
                <a16:creationId xmlns:a16="http://schemas.microsoft.com/office/drawing/2014/main" id="{1EF98A23-FCE6-1242-9D18-98F5FA0F1F98}"/>
              </a:ext>
            </a:extLst>
          </p:cNvPr>
          <p:cNvSpPr txBox="1"/>
          <p:nvPr userDrawn="1"/>
        </p:nvSpPr>
        <p:spPr>
          <a:xfrm>
            <a:off x="11064240" y="6639040"/>
            <a:ext cx="993807" cy="200055"/>
          </a:xfrm>
          <a:prstGeom prst="rect">
            <a:avLst/>
          </a:prstGeom>
          <a:noFill/>
        </p:spPr>
        <p:txBody>
          <a:bodyPr wrap="square" rtlCol="0">
            <a:spAutoFit/>
          </a:bodyPr>
          <a:lstStyle/>
          <a:p>
            <a:pPr algn="r"/>
            <a:r>
              <a:rPr lang="en-US" sz="700" spc="300">
                <a:solidFill>
                  <a:schemeClr val="bg1"/>
                </a:solidFill>
                <a:latin typeface="Calibri" panose="020F0502020204030204" pitchFamily="34" charset="0"/>
                <a:cs typeface="Calibri" panose="020F0502020204030204" pitchFamily="34" charset="0"/>
              </a:rPr>
              <a:t>PAGE </a:t>
            </a:r>
            <a:fld id="{D6EE3F35-5EAA-0344-B6FC-083E415BACD9}" type="slidenum">
              <a:rPr lang="en-US" sz="700" spc="300" smtClean="0">
                <a:solidFill>
                  <a:schemeClr val="bg1"/>
                </a:solidFill>
                <a:latin typeface="Calibri" panose="020F0502020204030204" pitchFamily="34" charset="0"/>
                <a:cs typeface="Calibri" panose="020F0502020204030204" pitchFamily="34" charset="0"/>
              </a:rPr>
              <a:pPr algn="r"/>
              <a:t>‹#›</a:t>
            </a:fld>
            <a:endParaRPr lang="en-US" sz="700" spc="30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2889726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Picture with Caption 06">
    <p:spTree>
      <p:nvGrpSpPr>
        <p:cNvPr id="1" name=""/>
        <p:cNvGrpSpPr/>
        <p:nvPr/>
      </p:nvGrpSpPr>
      <p:grpSpPr>
        <a:xfrm>
          <a:off x="0" y="0"/>
          <a:ext cx="0" cy="0"/>
          <a:chOff x="0" y="0"/>
          <a:chExt cx="0" cy="0"/>
        </a:xfrm>
      </p:grpSpPr>
      <p:sp>
        <p:nvSpPr>
          <p:cNvPr id="6" name="object 2"/>
          <p:cNvSpPr/>
          <p:nvPr userDrawn="1"/>
        </p:nvSpPr>
        <p:spPr>
          <a:xfrm>
            <a:off x="5811811" y="-7257"/>
            <a:ext cx="6380189" cy="6865257"/>
          </a:xfrm>
          <a:custGeom>
            <a:avLst/>
            <a:gdLst/>
            <a:ahLst/>
            <a:cxnLst/>
            <a:rect l="l" t="t" r="r" b="b"/>
            <a:pathLst>
              <a:path w="7633970" h="8214359">
                <a:moveTo>
                  <a:pt x="7633944" y="8213763"/>
                </a:moveTo>
                <a:lnTo>
                  <a:pt x="0" y="8213763"/>
                </a:lnTo>
                <a:lnTo>
                  <a:pt x="0" y="0"/>
                </a:lnTo>
                <a:lnTo>
                  <a:pt x="7633944" y="0"/>
                </a:lnTo>
                <a:lnTo>
                  <a:pt x="7633944" y="8213763"/>
                </a:lnTo>
                <a:close/>
              </a:path>
            </a:pathLst>
          </a:custGeom>
          <a:solidFill>
            <a:schemeClr val="accent5"/>
          </a:solidFill>
        </p:spPr>
        <p:txBody>
          <a:bodyPr wrap="square" lIns="0" tIns="0" rIns="0" bIns="0" rtlCol="0"/>
          <a:lstStyle/>
          <a:p>
            <a:pPr lvl="0"/>
            <a:endParaRPr/>
          </a:p>
        </p:txBody>
      </p:sp>
      <p:sp>
        <p:nvSpPr>
          <p:cNvPr id="9" name="Picture Placeholder 8"/>
          <p:cNvSpPr>
            <a:spLocks noGrp="1"/>
          </p:cNvSpPr>
          <p:nvPr>
            <p:ph type="pic" sz="quarter" idx="10"/>
          </p:nvPr>
        </p:nvSpPr>
        <p:spPr>
          <a:xfrm>
            <a:off x="0" y="-1"/>
            <a:ext cx="5811838" cy="6608347"/>
          </a:xfrm>
        </p:spPr>
        <p:txBody>
          <a:bodyPr anchor="ctr">
            <a:normAutofit/>
          </a:bodyPr>
          <a:lstStyle>
            <a:lvl1pPr marL="0" indent="0" algn="ctr">
              <a:buNone/>
              <a:defRPr sz="1800"/>
            </a:lvl1pPr>
          </a:lstStyle>
          <a:p>
            <a:endParaRPr lang="en-US"/>
          </a:p>
        </p:txBody>
      </p:sp>
      <p:sp>
        <p:nvSpPr>
          <p:cNvPr id="10" name="Title 9"/>
          <p:cNvSpPr>
            <a:spLocks noGrp="1"/>
          </p:cNvSpPr>
          <p:nvPr>
            <p:ph type="title" hasCustomPrompt="1"/>
          </p:nvPr>
        </p:nvSpPr>
        <p:spPr>
          <a:xfrm>
            <a:off x="6548216" y="1493043"/>
            <a:ext cx="4847771" cy="1295626"/>
          </a:xfrm>
        </p:spPr>
        <p:txBody>
          <a:bodyPr>
            <a:noAutofit/>
          </a:bodyPr>
          <a:lstStyle>
            <a:lvl1pPr>
              <a:defRPr lang="en-US" sz="4000" b="1" kern="1200" spc="-20" dirty="0">
                <a:solidFill>
                  <a:srgbClr val="FFFFFF"/>
                </a:solidFill>
                <a:latin typeface="Calibri" panose="020F0502020204030204" pitchFamily="34" charset="0"/>
                <a:ea typeface="+mn-ea"/>
                <a:cs typeface="Calibri" panose="020F0502020204030204" pitchFamily="34" charset="0"/>
              </a:defRPr>
            </a:lvl1pPr>
          </a:lstStyle>
          <a:p>
            <a:r>
              <a:rPr lang="en-US"/>
              <a:t>Click to edit Master </a:t>
            </a:r>
            <a:br>
              <a:rPr lang="en-US"/>
            </a:br>
            <a:r>
              <a:rPr lang="en-US"/>
              <a:t>title style</a:t>
            </a:r>
          </a:p>
        </p:txBody>
      </p:sp>
      <p:sp>
        <p:nvSpPr>
          <p:cNvPr id="8" name="object 14">
            <a:extLst>
              <a:ext uri="{FF2B5EF4-FFF2-40B4-BE49-F238E27FC236}">
                <a16:creationId xmlns:a16="http://schemas.microsoft.com/office/drawing/2014/main" id="{32033EF5-5C33-EF4C-BA65-CB528D26F1FF}"/>
              </a:ext>
            </a:extLst>
          </p:cNvPr>
          <p:cNvSpPr/>
          <p:nvPr userDrawn="1"/>
        </p:nvSpPr>
        <p:spPr>
          <a:xfrm>
            <a:off x="0" y="6608560"/>
            <a:ext cx="12192000" cy="261228"/>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3"/>
          </a:solidFill>
          <a:ln>
            <a:noFill/>
          </a:ln>
        </p:spPr>
        <p:txBody>
          <a:bodyPr wrap="square" lIns="0" tIns="0" rIns="0" bIns="0" rtlCol="0"/>
          <a:lstStyle/>
          <a:p>
            <a:endParaRPr/>
          </a:p>
        </p:txBody>
      </p:sp>
      <p:sp>
        <p:nvSpPr>
          <p:cNvPr id="12" name="TextBox 11">
            <a:extLst>
              <a:ext uri="{FF2B5EF4-FFF2-40B4-BE49-F238E27FC236}">
                <a16:creationId xmlns:a16="http://schemas.microsoft.com/office/drawing/2014/main" id="{2B33E61B-5C77-3347-8505-25415E2A171C}"/>
              </a:ext>
            </a:extLst>
          </p:cNvPr>
          <p:cNvSpPr txBox="1"/>
          <p:nvPr userDrawn="1"/>
        </p:nvSpPr>
        <p:spPr>
          <a:xfrm>
            <a:off x="133954" y="6639040"/>
            <a:ext cx="5734982" cy="200055"/>
          </a:xfrm>
          <a:prstGeom prst="rect">
            <a:avLst/>
          </a:prstGeom>
          <a:noFill/>
        </p:spPr>
        <p:txBody>
          <a:bodyPr wrap="square" rtlCol="0">
            <a:spAutoFit/>
          </a:bodyPr>
          <a:lstStyle/>
          <a:p>
            <a:r>
              <a:rPr lang="en-US" sz="700" spc="300">
                <a:solidFill>
                  <a:schemeClr val="accent5">
                    <a:lumMod val="75000"/>
                  </a:schemeClr>
                </a:solidFill>
                <a:latin typeface="Calibri" panose="020F0502020204030204" pitchFamily="34" charset="0"/>
                <a:cs typeface="Calibri" panose="020F0502020204030204" pitchFamily="34" charset="0"/>
              </a:rPr>
              <a:t>CONFIDENTIAL &amp; PROPRIETARY</a:t>
            </a:r>
          </a:p>
        </p:txBody>
      </p:sp>
      <p:sp>
        <p:nvSpPr>
          <p:cNvPr id="15" name="TextBox 14">
            <a:extLst>
              <a:ext uri="{FF2B5EF4-FFF2-40B4-BE49-F238E27FC236}">
                <a16:creationId xmlns:a16="http://schemas.microsoft.com/office/drawing/2014/main" id="{CE428D19-C99A-5244-8DEB-3ACEB8030D1E}"/>
              </a:ext>
            </a:extLst>
          </p:cNvPr>
          <p:cNvSpPr txBox="1"/>
          <p:nvPr userDrawn="1"/>
        </p:nvSpPr>
        <p:spPr>
          <a:xfrm>
            <a:off x="11064240" y="6639040"/>
            <a:ext cx="993807" cy="200055"/>
          </a:xfrm>
          <a:prstGeom prst="rect">
            <a:avLst/>
          </a:prstGeom>
          <a:noFill/>
        </p:spPr>
        <p:txBody>
          <a:bodyPr wrap="square" rtlCol="0">
            <a:spAutoFit/>
          </a:bodyPr>
          <a:lstStyle/>
          <a:p>
            <a:pPr algn="r"/>
            <a:r>
              <a:rPr lang="en-US" sz="700" spc="300">
                <a:solidFill>
                  <a:schemeClr val="accent5">
                    <a:lumMod val="75000"/>
                  </a:schemeClr>
                </a:solidFill>
                <a:latin typeface="Calibri" panose="020F0502020204030204" pitchFamily="34" charset="0"/>
                <a:cs typeface="Calibri" panose="020F0502020204030204" pitchFamily="34" charset="0"/>
              </a:rPr>
              <a:t>PAGE </a:t>
            </a:r>
            <a:fld id="{D6EE3F35-5EAA-0344-B6FC-083E415BACD9}" type="slidenum">
              <a:rPr lang="en-US" sz="700" spc="300" smtClean="0">
                <a:solidFill>
                  <a:schemeClr val="accent5">
                    <a:lumMod val="75000"/>
                  </a:schemeClr>
                </a:solidFill>
                <a:latin typeface="Calibri" panose="020F0502020204030204" pitchFamily="34" charset="0"/>
                <a:cs typeface="Calibri" panose="020F0502020204030204" pitchFamily="34" charset="0"/>
              </a:rPr>
              <a:pPr algn="r"/>
              <a:t>‹#›</a:t>
            </a:fld>
            <a:endParaRPr lang="en-US" sz="700" spc="300">
              <a:solidFill>
                <a:schemeClr val="accent5">
                  <a:lumMod val="75000"/>
                </a:schemeClr>
              </a:solidFill>
              <a:latin typeface="Calibri" panose="020F0502020204030204" pitchFamily="34" charset="0"/>
              <a:cs typeface="Calibri" panose="020F0502020204030204" pitchFamily="34" charset="0"/>
            </a:endParaRPr>
          </a:p>
        </p:txBody>
      </p:sp>
      <p:sp>
        <p:nvSpPr>
          <p:cNvPr id="13" name="Text Placeholder 2">
            <a:extLst>
              <a:ext uri="{FF2B5EF4-FFF2-40B4-BE49-F238E27FC236}">
                <a16:creationId xmlns:a16="http://schemas.microsoft.com/office/drawing/2014/main" id="{416EA486-51AB-E048-886C-70D21AABFB72}"/>
              </a:ext>
            </a:extLst>
          </p:cNvPr>
          <p:cNvSpPr>
            <a:spLocks noGrp="1"/>
          </p:cNvSpPr>
          <p:nvPr>
            <p:ph type="body" sz="quarter" idx="15"/>
          </p:nvPr>
        </p:nvSpPr>
        <p:spPr>
          <a:xfrm>
            <a:off x="6548216" y="2873828"/>
            <a:ext cx="4847771" cy="2656116"/>
          </a:xfrm>
        </p:spPr>
        <p:txBody>
          <a:bodyPr>
            <a:noAutofit/>
          </a:bodyPr>
          <a:lstStyle>
            <a:lvl1pPr marL="114300" indent="-114300">
              <a:tabLst/>
              <a:defRPr sz="1500">
                <a:solidFill>
                  <a:schemeClr val="bg1"/>
                </a:solidFill>
              </a:defRPr>
            </a:lvl1pPr>
            <a:lvl2pPr marL="628650" indent="-171450">
              <a:buFont typeface="Courier New" panose="02070309020205020404" pitchFamily="49" charset="0"/>
              <a:buChar char="o"/>
              <a:tabLst/>
              <a:defRPr sz="1500">
                <a:solidFill>
                  <a:schemeClr val="bg1"/>
                </a:solidFill>
              </a:defRPr>
            </a:lvl2pPr>
            <a:lvl3pPr marL="1090613" indent="-176213">
              <a:buFont typeface="Courier New" panose="02070309020205020404" pitchFamily="49" charset="0"/>
              <a:buChar char="o"/>
              <a:tabLst/>
              <a:defRPr sz="1500">
                <a:solidFill>
                  <a:schemeClr val="bg1"/>
                </a:solidFill>
              </a:defRPr>
            </a:lvl3pPr>
            <a:lvl4pPr marL="1552575" indent="-180975">
              <a:buFont typeface="Courier New" panose="02070309020205020404" pitchFamily="49" charset="0"/>
              <a:buChar char="o"/>
              <a:tabLst/>
              <a:defRPr sz="1500">
                <a:solidFill>
                  <a:schemeClr val="bg1"/>
                </a:solidFill>
              </a:defRPr>
            </a:lvl4pPr>
            <a:lvl5pPr marL="2003425" indent="-174625">
              <a:buFont typeface="Courier New" panose="02070309020205020404" pitchFamily="49" charset="0"/>
              <a:buChar char="o"/>
              <a:tabLst/>
              <a:defRPr sz="1500">
                <a:solidFill>
                  <a:schemeClr val="bg1"/>
                </a:solidFill>
              </a:defRPr>
            </a:lvl5pPr>
            <a:lvl6pPr>
              <a:defRPr>
                <a:solidFill>
                  <a:schemeClr val="bg1"/>
                </a:solidFill>
              </a:defRPr>
            </a:lvl6pPr>
          </a:lstStyle>
          <a:p>
            <a:pPr lvl="0"/>
            <a:r>
              <a:rPr lang="en-US"/>
              <a:t>Click to edit Master text styles</a:t>
            </a:r>
          </a:p>
          <a:p>
            <a:pPr lvl="0"/>
            <a:endParaRPr lang="en-US"/>
          </a:p>
        </p:txBody>
      </p:sp>
    </p:spTree>
    <p:extLst>
      <p:ext uri="{BB962C8B-B14F-4D97-AF65-F5344CB8AC3E}">
        <p14:creationId xmlns:p14="http://schemas.microsoft.com/office/powerpoint/2010/main" val="422393994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_Agenda">
    <p:spTree>
      <p:nvGrpSpPr>
        <p:cNvPr id="1" name=""/>
        <p:cNvGrpSpPr/>
        <p:nvPr/>
      </p:nvGrpSpPr>
      <p:grpSpPr>
        <a:xfrm>
          <a:off x="0" y="0"/>
          <a:ext cx="0" cy="0"/>
          <a:chOff x="0" y="0"/>
          <a:chExt cx="0" cy="0"/>
        </a:xfrm>
      </p:grpSpPr>
      <p:sp>
        <p:nvSpPr>
          <p:cNvPr id="19" name="object 2"/>
          <p:cNvSpPr/>
          <p:nvPr userDrawn="1"/>
        </p:nvSpPr>
        <p:spPr>
          <a:xfrm>
            <a:off x="0" y="1"/>
            <a:ext cx="12192000" cy="949723"/>
          </a:xfrm>
          <a:custGeom>
            <a:avLst/>
            <a:gdLst/>
            <a:ahLst/>
            <a:cxnLst/>
            <a:rect l="l" t="t" r="r" b="b"/>
            <a:pathLst>
              <a:path w="14630400" h="1392555">
                <a:moveTo>
                  <a:pt x="0" y="1392072"/>
                </a:moveTo>
                <a:lnTo>
                  <a:pt x="14630400" y="1392072"/>
                </a:lnTo>
                <a:lnTo>
                  <a:pt x="14630400" y="0"/>
                </a:lnTo>
                <a:lnTo>
                  <a:pt x="0" y="0"/>
                </a:lnTo>
                <a:lnTo>
                  <a:pt x="0" y="1392072"/>
                </a:lnTo>
                <a:close/>
              </a:path>
            </a:pathLst>
          </a:custGeom>
          <a:solidFill>
            <a:schemeClr val="accent5"/>
          </a:solidFill>
        </p:spPr>
        <p:txBody>
          <a:bodyPr wrap="square" lIns="0" tIns="0" rIns="0" bIns="0" rtlCol="0"/>
          <a:lstStyle/>
          <a:p>
            <a:endParaRPr/>
          </a:p>
        </p:txBody>
      </p:sp>
      <p:sp>
        <p:nvSpPr>
          <p:cNvPr id="24" name="Title 23"/>
          <p:cNvSpPr>
            <a:spLocks noGrp="1"/>
          </p:cNvSpPr>
          <p:nvPr>
            <p:ph type="title"/>
          </p:nvPr>
        </p:nvSpPr>
        <p:spPr>
          <a:xfrm>
            <a:off x="609231" y="168381"/>
            <a:ext cx="10952147" cy="623222"/>
          </a:xfrm>
        </p:spPr>
        <p:txBody>
          <a:bodyPr anchor="ctr">
            <a:noAutofit/>
          </a:bodyPr>
          <a:lstStyle>
            <a:lvl1pPr>
              <a:lnSpc>
                <a:spcPct val="100000"/>
              </a:lnSpc>
              <a:defRPr lang="en-US" sz="3200" b="1" i="0" kern="1200" spc="-20" dirty="0">
                <a:solidFill>
                  <a:srgbClr val="FFFFFF"/>
                </a:solidFill>
                <a:latin typeface="Calibri" panose="020F0502020204030204" pitchFamily="34" charset="0"/>
                <a:ea typeface="+mn-ea"/>
                <a:cs typeface="Calibri" panose="020F0502020204030204" pitchFamily="34" charset="0"/>
              </a:defRPr>
            </a:lvl1pPr>
          </a:lstStyle>
          <a:p>
            <a:r>
              <a:rPr lang="en-US"/>
              <a:t>Click to edit Master title style</a:t>
            </a:r>
          </a:p>
        </p:txBody>
      </p:sp>
      <p:sp>
        <p:nvSpPr>
          <p:cNvPr id="9" name="object 14">
            <a:extLst>
              <a:ext uri="{FF2B5EF4-FFF2-40B4-BE49-F238E27FC236}">
                <a16:creationId xmlns:a16="http://schemas.microsoft.com/office/drawing/2014/main" id="{B4B6F706-AD1F-B640-B628-5D2672D7B801}"/>
              </a:ext>
            </a:extLst>
          </p:cNvPr>
          <p:cNvSpPr/>
          <p:nvPr userDrawn="1"/>
        </p:nvSpPr>
        <p:spPr>
          <a:xfrm>
            <a:off x="0" y="6608560"/>
            <a:ext cx="12192000" cy="261228"/>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3"/>
          </a:solidFill>
          <a:ln>
            <a:noFill/>
          </a:ln>
        </p:spPr>
        <p:txBody>
          <a:bodyPr wrap="square" lIns="0" tIns="0" rIns="0" bIns="0" rtlCol="0"/>
          <a:lstStyle/>
          <a:p>
            <a:endParaRPr/>
          </a:p>
        </p:txBody>
      </p:sp>
      <p:sp>
        <p:nvSpPr>
          <p:cNvPr id="10" name="TextBox 9">
            <a:extLst>
              <a:ext uri="{FF2B5EF4-FFF2-40B4-BE49-F238E27FC236}">
                <a16:creationId xmlns:a16="http://schemas.microsoft.com/office/drawing/2014/main" id="{0A627395-BAE1-1A4D-B94B-ACBDB056D943}"/>
              </a:ext>
            </a:extLst>
          </p:cNvPr>
          <p:cNvSpPr txBox="1"/>
          <p:nvPr userDrawn="1"/>
        </p:nvSpPr>
        <p:spPr>
          <a:xfrm>
            <a:off x="133954" y="6639040"/>
            <a:ext cx="5734982" cy="200055"/>
          </a:xfrm>
          <a:prstGeom prst="rect">
            <a:avLst/>
          </a:prstGeom>
          <a:noFill/>
        </p:spPr>
        <p:txBody>
          <a:bodyPr wrap="square" rtlCol="0">
            <a:spAutoFit/>
          </a:bodyPr>
          <a:lstStyle/>
          <a:p>
            <a:r>
              <a:rPr lang="en-US" sz="700" spc="300">
                <a:solidFill>
                  <a:schemeClr val="accent5">
                    <a:lumMod val="75000"/>
                  </a:schemeClr>
                </a:solidFill>
                <a:latin typeface="Calibri" panose="020F0502020204030204" pitchFamily="34" charset="0"/>
                <a:cs typeface="Calibri" panose="020F0502020204030204" pitchFamily="34" charset="0"/>
              </a:rPr>
              <a:t>CONFIDENTIAL &amp; PROPRIETARY</a:t>
            </a:r>
          </a:p>
        </p:txBody>
      </p:sp>
      <p:sp>
        <p:nvSpPr>
          <p:cNvPr id="11" name="TextBox 10">
            <a:extLst>
              <a:ext uri="{FF2B5EF4-FFF2-40B4-BE49-F238E27FC236}">
                <a16:creationId xmlns:a16="http://schemas.microsoft.com/office/drawing/2014/main" id="{90EE36E9-394F-0C41-BF42-F3DE19BE0FC0}"/>
              </a:ext>
            </a:extLst>
          </p:cNvPr>
          <p:cNvSpPr txBox="1"/>
          <p:nvPr userDrawn="1"/>
        </p:nvSpPr>
        <p:spPr>
          <a:xfrm>
            <a:off x="11064240" y="6639040"/>
            <a:ext cx="993807" cy="200055"/>
          </a:xfrm>
          <a:prstGeom prst="rect">
            <a:avLst/>
          </a:prstGeom>
          <a:noFill/>
        </p:spPr>
        <p:txBody>
          <a:bodyPr wrap="square" rtlCol="0">
            <a:spAutoFit/>
          </a:bodyPr>
          <a:lstStyle/>
          <a:p>
            <a:pPr algn="r"/>
            <a:r>
              <a:rPr lang="en-US" sz="700" spc="300">
                <a:solidFill>
                  <a:schemeClr val="accent5">
                    <a:lumMod val="75000"/>
                  </a:schemeClr>
                </a:solidFill>
                <a:latin typeface="Calibri" panose="020F0502020204030204" pitchFamily="34" charset="0"/>
                <a:cs typeface="Calibri" panose="020F0502020204030204" pitchFamily="34" charset="0"/>
              </a:rPr>
              <a:t>PAGE </a:t>
            </a:r>
            <a:fld id="{D6EE3F35-5EAA-0344-B6FC-083E415BACD9}" type="slidenum">
              <a:rPr lang="en-US" sz="700" spc="300" smtClean="0">
                <a:solidFill>
                  <a:schemeClr val="accent5">
                    <a:lumMod val="75000"/>
                  </a:schemeClr>
                </a:solidFill>
                <a:latin typeface="Calibri" panose="020F0502020204030204" pitchFamily="34" charset="0"/>
                <a:cs typeface="Calibri" panose="020F0502020204030204" pitchFamily="34" charset="0"/>
              </a:rPr>
              <a:pPr algn="r"/>
              <a:t>‹#›</a:t>
            </a:fld>
            <a:endParaRPr lang="en-US" sz="700" spc="300">
              <a:solidFill>
                <a:schemeClr val="accent5">
                  <a:lumMod val="75000"/>
                </a:schemeClr>
              </a:solidFill>
              <a:latin typeface="Calibri" panose="020F0502020204030204" pitchFamily="34" charset="0"/>
              <a:cs typeface="Calibri" panose="020F0502020204030204" pitchFamily="34" charset="0"/>
            </a:endParaRPr>
          </a:p>
        </p:txBody>
      </p:sp>
      <p:sp>
        <p:nvSpPr>
          <p:cNvPr id="14" name="Text Placeholder 2">
            <a:extLst>
              <a:ext uri="{FF2B5EF4-FFF2-40B4-BE49-F238E27FC236}">
                <a16:creationId xmlns:a16="http://schemas.microsoft.com/office/drawing/2014/main" id="{76D40EB1-E54E-3D43-82D2-2C0B316D02E5}"/>
              </a:ext>
            </a:extLst>
          </p:cNvPr>
          <p:cNvSpPr>
            <a:spLocks noGrp="1"/>
          </p:cNvSpPr>
          <p:nvPr>
            <p:ph type="body" sz="quarter" idx="14"/>
          </p:nvPr>
        </p:nvSpPr>
        <p:spPr>
          <a:xfrm>
            <a:off x="609231" y="1274778"/>
            <a:ext cx="10952148" cy="4810836"/>
          </a:xfrm>
        </p:spPr>
        <p:txBody>
          <a:bodyPr>
            <a:noAutofit/>
          </a:bodyPr>
          <a:lstStyle>
            <a:lvl1pPr marL="228600" indent="-228600">
              <a:lnSpc>
                <a:spcPct val="100000"/>
              </a:lnSpc>
              <a:spcBef>
                <a:spcPts val="1800"/>
              </a:spcBef>
              <a:tabLst/>
              <a:defRPr sz="2800" b="0" i="0">
                <a:solidFill>
                  <a:schemeClr val="accent5">
                    <a:lumMod val="75000"/>
                  </a:schemeClr>
                </a:solidFill>
                <a:latin typeface="Calibri" panose="020F0502020204030204" pitchFamily="34" charset="0"/>
                <a:cs typeface="Calibri" panose="020F0502020204030204" pitchFamily="34" charset="0"/>
              </a:defRPr>
            </a:lvl1pPr>
            <a:lvl2pPr marL="804863" indent="-347663">
              <a:lnSpc>
                <a:spcPct val="100000"/>
              </a:lnSpc>
              <a:spcBef>
                <a:spcPts val="1800"/>
              </a:spcBef>
              <a:buFont typeface="Courier New" panose="02070309020205020404" pitchFamily="49" charset="0"/>
              <a:buChar char="o"/>
              <a:tabLst/>
              <a:defRPr sz="2800" b="0" i="0">
                <a:solidFill>
                  <a:schemeClr val="accent5">
                    <a:lumMod val="75000"/>
                  </a:schemeClr>
                </a:solidFill>
                <a:latin typeface="Calibri" panose="020F0502020204030204" pitchFamily="34" charset="0"/>
                <a:cs typeface="Calibri" panose="020F0502020204030204" pitchFamily="34" charset="0"/>
              </a:defRPr>
            </a:lvl2pPr>
            <a:lvl3pPr marL="1090613" indent="-176213">
              <a:buFont typeface="Courier New" panose="02070309020205020404" pitchFamily="49" charset="0"/>
              <a:buChar char="o"/>
              <a:tabLst/>
              <a:defRPr sz="1500">
                <a:solidFill>
                  <a:schemeClr val="accent5">
                    <a:lumMod val="75000"/>
                  </a:schemeClr>
                </a:solidFill>
              </a:defRPr>
            </a:lvl3pPr>
            <a:lvl4pPr marL="1552575" indent="-180975">
              <a:buFont typeface="Courier New" panose="02070309020205020404" pitchFamily="49" charset="0"/>
              <a:buChar char="o"/>
              <a:tabLst/>
              <a:defRPr sz="1500">
                <a:solidFill>
                  <a:schemeClr val="accent5">
                    <a:lumMod val="75000"/>
                  </a:schemeClr>
                </a:solidFill>
              </a:defRPr>
            </a:lvl4pPr>
            <a:lvl5pPr marL="2003425" indent="-174625">
              <a:buFont typeface="Courier New" panose="02070309020205020404" pitchFamily="49" charset="0"/>
              <a:buChar char="o"/>
              <a:tabLst/>
              <a:defRPr sz="1500">
                <a:solidFill>
                  <a:schemeClr val="accent5">
                    <a:lumMod val="75000"/>
                  </a:schemeClr>
                </a:solidFill>
              </a:defRPr>
            </a:lvl5pPr>
          </a:lstStyle>
          <a:p>
            <a:pPr lvl="0"/>
            <a:r>
              <a:rPr lang="en-US"/>
              <a:t>Click to edit Master text styles</a:t>
            </a:r>
          </a:p>
          <a:p>
            <a:pPr lvl="1"/>
            <a:r>
              <a:rPr lang="en-US"/>
              <a:t>Click to edit Master text styles</a:t>
            </a:r>
          </a:p>
        </p:txBody>
      </p:sp>
    </p:spTree>
    <p:extLst>
      <p:ext uri="{BB962C8B-B14F-4D97-AF65-F5344CB8AC3E}">
        <p14:creationId xmlns:p14="http://schemas.microsoft.com/office/powerpoint/2010/main" val="413308522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9103D8-F231-4CCE-B24F-0E44C55942E1}"/>
              </a:ext>
            </a:extLst>
          </p:cNvPr>
          <p:cNvSpPr>
            <a:spLocks noGrp="1"/>
          </p:cNvSpPr>
          <p:nvPr>
            <p:ph type="dt" sz="half" idx="10"/>
          </p:nvPr>
        </p:nvSpPr>
        <p:spPr/>
        <p:txBody>
          <a:bodyPr/>
          <a:lstStyle/>
          <a:p>
            <a:fld id="{ABA8CDEE-EDA9-48DF-AC48-338AC5337A76}" type="datetimeFigureOut">
              <a:rPr lang="en-US" smtClean="0"/>
              <a:t>4/8/2026</a:t>
            </a:fld>
            <a:endParaRPr lang="en-US"/>
          </a:p>
        </p:txBody>
      </p:sp>
      <p:sp>
        <p:nvSpPr>
          <p:cNvPr id="3" name="Footer Placeholder 2">
            <a:extLst>
              <a:ext uri="{FF2B5EF4-FFF2-40B4-BE49-F238E27FC236}">
                <a16:creationId xmlns:a16="http://schemas.microsoft.com/office/drawing/2014/main" id="{4980E08C-AAED-49F1-8F3F-CE69F21E0FE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B59707-5300-4EE8-AF2F-344EE06C3181}"/>
              </a:ext>
            </a:extLst>
          </p:cNvPr>
          <p:cNvSpPr>
            <a:spLocks noGrp="1"/>
          </p:cNvSpPr>
          <p:nvPr>
            <p:ph type="sldNum" sz="quarter" idx="12"/>
          </p:nvPr>
        </p:nvSpPr>
        <p:spPr/>
        <p:txBody>
          <a:bodyPr/>
          <a:lstStyle/>
          <a:p>
            <a:fld id="{5DD1C967-BC01-4602-A9D3-D22B7ED28AF0}" type="slidenum">
              <a:rPr lang="en-US" smtClean="0"/>
              <a:t>‹#›</a:t>
            </a:fld>
            <a:endParaRPr lang="en-US"/>
          </a:p>
        </p:txBody>
      </p:sp>
    </p:spTree>
    <p:extLst>
      <p:ext uri="{BB962C8B-B14F-4D97-AF65-F5344CB8AC3E}">
        <p14:creationId xmlns:p14="http://schemas.microsoft.com/office/powerpoint/2010/main" val="95677493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4" name="Title 23">
            <a:extLst>
              <a:ext uri="{FF2B5EF4-FFF2-40B4-BE49-F238E27FC236}">
                <a16:creationId xmlns:a16="http://schemas.microsoft.com/office/drawing/2014/main" id="{BA86CFA2-0E9B-C65F-D669-4FA48A97624C}"/>
              </a:ext>
            </a:extLst>
          </p:cNvPr>
          <p:cNvSpPr>
            <a:spLocks noGrp="1"/>
          </p:cNvSpPr>
          <p:nvPr>
            <p:ph type="title"/>
          </p:nvPr>
        </p:nvSpPr>
        <p:spPr>
          <a:xfrm>
            <a:off x="609232" y="168381"/>
            <a:ext cx="10952147" cy="623222"/>
          </a:xfrm>
        </p:spPr>
        <p:txBody>
          <a:bodyPr anchor="ctr">
            <a:noAutofit/>
          </a:bodyPr>
          <a:lstStyle>
            <a:lvl1pPr>
              <a:lnSpc>
                <a:spcPct val="100000"/>
              </a:lnSpc>
              <a:defRPr lang="en-US" sz="3200" b="1" i="0" kern="1200" spc="-20" dirty="0">
                <a:solidFill>
                  <a:srgbClr val="FFFFFF"/>
                </a:solidFill>
                <a:latin typeface="Calibri" panose="020F0502020204030204" pitchFamily="34" charset="0"/>
                <a:ea typeface="+mn-ea"/>
                <a:cs typeface="Calibri" panose="020F0502020204030204" pitchFamily="34" charset="0"/>
              </a:defRPr>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FA30E723-61D3-D0A7-9131-418A026C05E4}"/>
              </a:ext>
            </a:extLst>
          </p:cNvPr>
          <p:cNvSpPr>
            <a:spLocks noGrp="1"/>
          </p:cNvSpPr>
          <p:nvPr>
            <p:ph type="body" idx="1" hasCustomPrompt="1"/>
          </p:nvPr>
        </p:nvSpPr>
        <p:spPr>
          <a:xfrm>
            <a:off x="609231" y="1210961"/>
            <a:ext cx="10952147" cy="5060629"/>
          </a:xfrm>
          <a:prstGeom prst="rect">
            <a:avLst/>
          </a:prstGeom>
        </p:spPr>
        <p:txBody>
          <a:bodyPr vert="horz" lIns="91440" tIns="45720" rIns="91440" bIns="45720" rtlCol="0">
            <a:normAutofit/>
          </a:bodyPr>
          <a:lstStyle>
            <a:lvl1pPr>
              <a:defRPr>
                <a:solidFill>
                  <a:srgbClr val="133CCF"/>
                </a:solidFill>
              </a:defRPr>
            </a:lvl1pPr>
            <a:lvl2pPr>
              <a:defRPr>
                <a:solidFill>
                  <a:srgbClr val="133CCF"/>
                </a:solidFill>
              </a:defRPr>
            </a:lvl2pPr>
            <a:lvl3pPr>
              <a:defRPr>
                <a:solidFill>
                  <a:srgbClr val="133CCF"/>
                </a:solidFill>
              </a:defRPr>
            </a:lvl3pPr>
            <a:lvl4pPr>
              <a:defRPr>
                <a:solidFill>
                  <a:srgbClr val="133CCF"/>
                </a:solidFill>
              </a:defRPr>
            </a:lvl4pPr>
            <a:lvl5pPr>
              <a:defRPr>
                <a:solidFill>
                  <a:srgbClr val="133CC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92902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Cover 1">
    <p:bg>
      <p:bgPr>
        <a:solidFill>
          <a:srgbClr val="0F440D"/>
        </a:solidFill>
        <a:effectLst/>
      </p:bgPr>
    </p:bg>
    <p:spTree>
      <p:nvGrpSpPr>
        <p:cNvPr id="1" name=""/>
        <p:cNvGrpSpPr/>
        <p:nvPr/>
      </p:nvGrpSpPr>
      <p:grpSpPr>
        <a:xfrm>
          <a:off x="0" y="0"/>
          <a:ext cx="0" cy="0"/>
          <a:chOff x="0" y="0"/>
          <a:chExt cx="0" cy="0"/>
        </a:xfrm>
      </p:grpSpPr>
      <p:sp>
        <p:nvSpPr>
          <p:cNvPr id="104" name="Title 1"/>
          <p:cNvSpPr>
            <a:spLocks noGrp="1"/>
          </p:cNvSpPr>
          <p:nvPr>
            <p:ph type="ctrTitle" hasCustomPrompt="1"/>
          </p:nvPr>
        </p:nvSpPr>
        <p:spPr>
          <a:xfrm>
            <a:off x="240254" y="248594"/>
            <a:ext cx="11646946" cy="3212951"/>
          </a:xfrm>
          <a:prstGeom prst="rect">
            <a:avLst/>
          </a:prstGeom>
        </p:spPr>
        <p:txBody>
          <a:bodyPr lIns="0" tIns="0" rIns="0" bIns="0" anchor="b" anchorCtr="0">
            <a:noAutofit/>
          </a:bodyPr>
          <a:lstStyle>
            <a:lvl1pPr algn="l">
              <a:lnSpc>
                <a:spcPts val="7900"/>
              </a:lnSpc>
              <a:defRPr sz="8800" b="0" cap="all" baseline="0">
                <a:solidFill>
                  <a:srgbClr val="8DBE28"/>
                </a:solidFill>
                <a:latin typeface="+mj-lt"/>
              </a:defRPr>
            </a:lvl1pPr>
          </a:lstStyle>
          <a:p>
            <a:r>
              <a:rPr lang="en-US"/>
              <a:t>Cover Slide 1</a:t>
            </a:r>
          </a:p>
        </p:txBody>
      </p:sp>
      <p:sp>
        <p:nvSpPr>
          <p:cNvPr id="105" name="Subtitle 2"/>
          <p:cNvSpPr>
            <a:spLocks noGrp="1"/>
          </p:cNvSpPr>
          <p:nvPr>
            <p:ph type="subTitle" idx="1" hasCustomPrompt="1"/>
          </p:nvPr>
        </p:nvSpPr>
        <p:spPr>
          <a:xfrm>
            <a:off x="303937" y="5847179"/>
            <a:ext cx="9144000" cy="290483"/>
          </a:xfrm>
          <a:prstGeom prst="rect">
            <a:avLst/>
          </a:prstGeom>
        </p:spPr>
        <p:txBody>
          <a:bodyPr lIns="0" tIns="0" rIns="0" bIns="0" anchor="ctr" anchorCtr="0">
            <a:noAutofit/>
          </a:bodyPr>
          <a:lstStyle>
            <a:lvl1pPr marL="0" indent="0" algn="l">
              <a:lnSpc>
                <a:spcPct val="100000"/>
              </a:lnSpc>
              <a:spcBef>
                <a:spcPts val="0"/>
              </a:spcBef>
              <a:buNone/>
              <a:defRPr sz="2000" b="1">
                <a:solidFill>
                  <a:srgbClr val="3680CE"/>
                </a:solidFill>
                <a:latin typeface="+mn-lt"/>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Subtitle</a:t>
            </a:r>
          </a:p>
        </p:txBody>
      </p:sp>
      <p:sp>
        <p:nvSpPr>
          <p:cNvPr id="4" name="Text Placeholder 3">
            <a:extLst>
              <a:ext uri="{FF2B5EF4-FFF2-40B4-BE49-F238E27FC236}">
                <a16:creationId xmlns:a16="http://schemas.microsoft.com/office/drawing/2014/main" id="{60C9AAB4-21F4-5296-DEEF-3F651D4162E3}"/>
              </a:ext>
            </a:extLst>
          </p:cNvPr>
          <p:cNvSpPr>
            <a:spLocks noGrp="1"/>
          </p:cNvSpPr>
          <p:nvPr>
            <p:ph type="body" sz="quarter" idx="10"/>
          </p:nvPr>
        </p:nvSpPr>
        <p:spPr>
          <a:xfrm>
            <a:off x="303937" y="6136921"/>
            <a:ext cx="9144000" cy="312737"/>
          </a:xfrm>
        </p:spPr>
        <p:txBody>
          <a:bodyPr anchor="b" anchorCtr="0"/>
          <a:lstStyle>
            <a:lvl1pPr marL="0" indent="0" algn="l" defTabSz="914400" rtl="0" eaLnBrk="1" latinLnBrk="0" hangingPunct="1">
              <a:lnSpc>
                <a:spcPct val="100000"/>
              </a:lnSpc>
              <a:spcBef>
                <a:spcPts val="0"/>
              </a:spcBef>
              <a:buFont typeface="Arial" panose="020B0604020202020204" pitchFamily="34" charset="0"/>
              <a:buNone/>
              <a:defRPr lang="en-US" sz="1400" b="1" kern="1200" dirty="0" smtClean="0">
                <a:solidFill>
                  <a:srgbClr val="3680CE"/>
                </a:solidFill>
                <a:latin typeface="+mn-lt"/>
                <a:ea typeface="+mn-ea"/>
                <a:cs typeface="+mn-cs"/>
              </a:defRPr>
            </a:lvl1pPr>
            <a:lvl2pPr marL="0" indent="0">
              <a:buNone/>
              <a:defRPr/>
            </a:lvl2pPr>
          </a:lstStyle>
          <a:p>
            <a:pPr lvl="0"/>
            <a:r>
              <a:rPr lang="en-US"/>
              <a:t>Click to edit Master text styles</a:t>
            </a:r>
          </a:p>
        </p:txBody>
      </p:sp>
      <p:grpSp>
        <p:nvGrpSpPr>
          <p:cNvPr id="2" name="Group 1">
            <a:extLst>
              <a:ext uri="{FF2B5EF4-FFF2-40B4-BE49-F238E27FC236}">
                <a16:creationId xmlns:a16="http://schemas.microsoft.com/office/drawing/2014/main" id="{7DD9F570-FB4F-C345-DC5E-3F1E36A8D366}"/>
              </a:ext>
            </a:extLst>
          </p:cNvPr>
          <p:cNvGrpSpPr/>
          <p:nvPr userDrawn="1"/>
        </p:nvGrpSpPr>
        <p:grpSpPr>
          <a:xfrm>
            <a:off x="0" y="-1204486"/>
            <a:ext cx="12192000" cy="942190"/>
            <a:chOff x="22178" y="-2107474"/>
            <a:chExt cx="12173146" cy="1410050"/>
          </a:xfrm>
        </p:grpSpPr>
        <p:sp>
          <p:nvSpPr>
            <p:cNvPr id="3" name="Rectangle 2">
              <a:extLst>
                <a:ext uri="{FF2B5EF4-FFF2-40B4-BE49-F238E27FC236}">
                  <a16:creationId xmlns:a16="http://schemas.microsoft.com/office/drawing/2014/main" id="{26643C4B-1061-5643-92AE-335DE67AD4E4}"/>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5" name="Rectangle 4">
              <a:extLst>
                <a:ext uri="{FF2B5EF4-FFF2-40B4-BE49-F238E27FC236}">
                  <a16:creationId xmlns:a16="http://schemas.microsoft.com/office/drawing/2014/main" id="{1375566B-2CF3-DFD9-0534-ACC2BA0CD41C}"/>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40C031CB-0C25-D8B2-C1CA-D70E2A6A51A6}"/>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CD9204C0-EF3F-E958-0B29-1CB71300DD1A}"/>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7B88C8C0-6282-CD44-8D33-B5812D25C733}"/>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17DF1788-CF3B-2B80-3AD8-CEA2C013D8D6}"/>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06C11F0A-80ED-7CB9-636B-0DBF8D94ABAC}"/>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997312EB-6711-98A8-3BCA-E3516BA5F14C}"/>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E21FE7A6-1F45-7A4E-C696-027A426FD44B}"/>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566E8573-C2EA-80A0-8624-77DC083A154F}"/>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1B6028CD-A9DF-0900-CAD7-43163AC9E713}"/>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59F2C829-14B6-78BD-F509-33C67B3F34E6}"/>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ABAD7F2B-DC00-EC52-BDC4-273C257F79FE}"/>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8" name="Rectangle 17">
              <a:extLst>
                <a:ext uri="{FF2B5EF4-FFF2-40B4-BE49-F238E27FC236}">
                  <a16:creationId xmlns:a16="http://schemas.microsoft.com/office/drawing/2014/main" id="{AFBF61CC-E3F3-1A75-B07B-7C642E831F92}"/>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9" name="Rectangle 18">
              <a:extLst>
                <a:ext uri="{FF2B5EF4-FFF2-40B4-BE49-F238E27FC236}">
                  <a16:creationId xmlns:a16="http://schemas.microsoft.com/office/drawing/2014/main" id="{B7497641-45B1-BE9B-19F6-73896FD4C602}"/>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20" name="TextBox 19">
            <a:extLst>
              <a:ext uri="{FF2B5EF4-FFF2-40B4-BE49-F238E27FC236}">
                <a16:creationId xmlns:a16="http://schemas.microsoft.com/office/drawing/2014/main" id="{D20C0355-79E3-6757-F758-25ECB1526D7B}"/>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8DBE28"/>
                </a:solidFill>
                <a:latin typeface="+mn-lt"/>
              </a:rPr>
              <a:t>confidential and proprietary</a:t>
            </a:r>
          </a:p>
        </p:txBody>
      </p:sp>
      <p:pic>
        <p:nvPicPr>
          <p:cNvPr id="24" name="Picture 23" descr="A logo with white text and colorful leaves&#10;&#10;AI-generated content may be incorrect.">
            <a:extLst>
              <a:ext uri="{FF2B5EF4-FFF2-40B4-BE49-F238E27FC236}">
                <a16:creationId xmlns:a16="http://schemas.microsoft.com/office/drawing/2014/main" id="{D5CC85D4-ADB6-A385-EEFA-BCC1AE373A0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11850" y="5861431"/>
            <a:ext cx="1511354" cy="850137"/>
          </a:xfrm>
          <a:prstGeom prst="rect">
            <a:avLst/>
          </a:prstGeom>
        </p:spPr>
      </p:pic>
    </p:spTree>
    <p:extLst>
      <p:ext uri="{BB962C8B-B14F-4D97-AF65-F5344CB8AC3E}">
        <p14:creationId xmlns:p14="http://schemas.microsoft.com/office/powerpoint/2010/main" val="69444879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1_Cover v2">
    <p:bg>
      <p:bgPr>
        <a:solidFill>
          <a:srgbClr val="0F440D"/>
        </a:solidFill>
        <a:effectLst/>
      </p:bgPr>
    </p:bg>
    <p:spTree>
      <p:nvGrpSpPr>
        <p:cNvPr id="1" name=""/>
        <p:cNvGrpSpPr/>
        <p:nvPr/>
      </p:nvGrpSpPr>
      <p:grpSpPr>
        <a:xfrm>
          <a:off x="0" y="0"/>
          <a:ext cx="0" cy="0"/>
          <a:chOff x="0" y="0"/>
          <a:chExt cx="0" cy="0"/>
        </a:xfrm>
      </p:grpSpPr>
      <p:sp>
        <p:nvSpPr>
          <p:cNvPr id="104" name="Title 1"/>
          <p:cNvSpPr>
            <a:spLocks noGrp="1"/>
          </p:cNvSpPr>
          <p:nvPr>
            <p:ph type="ctrTitle" hasCustomPrompt="1"/>
          </p:nvPr>
        </p:nvSpPr>
        <p:spPr>
          <a:xfrm>
            <a:off x="240254" y="248594"/>
            <a:ext cx="11646946" cy="3212951"/>
          </a:xfrm>
          <a:prstGeom prst="rect">
            <a:avLst/>
          </a:prstGeom>
        </p:spPr>
        <p:txBody>
          <a:bodyPr lIns="0" tIns="0" rIns="0" bIns="0" anchor="b" anchorCtr="0">
            <a:noAutofit/>
          </a:bodyPr>
          <a:lstStyle>
            <a:lvl1pPr algn="l">
              <a:lnSpc>
                <a:spcPts val="7900"/>
              </a:lnSpc>
              <a:defRPr sz="8800" b="0" cap="all" baseline="0">
                <a:solidFill>
                  <a:srgbClr val="8DBE28"/>
                </a:solidFill>
                <a:latin typeface="+mj-lt"/>
              </a:defRPr>
            </a:lvl1pPr>
          </a:lstStyle>
          <a:p>
            <a:r>
              <a:rPr lang="en-US"/>
              <a:t>Cover Slide 1</a:t>
            </a:r>
          </a:p>
        </p:txBody>
      </p:sp>
      <p:sp>
        <p:nvSpPr>
          <p:cNvPr id="105" name="Subtitle 2"/>
          <p:cNvSpPr>
            <a:spLocks noGrp="1"/>
          </p:cNvSpPr>
          <p:nvPr>
            <p:ph type="subTitle" idx="1" hasCustomPrompt="1"/>
          </p:nvPr>
        </p:nvSpPr>
        <p:spPr>
          <a:xfrm>
            <a:off x="303937" y="5847179"/>
            <a:ext cx="9144000" cy="290483"/>
          </a:xfrm>
          <a:prstGeom prst="rect">
            <a:avLst/>
          </a:prstGeom>
        </p:spPr>
        <p:txBody>
          <a:bodyPr lIns="0" tIns="0" rIns="0" bIns="0" anchor="ctr" anchorCtr="0">
            <a:noAutofit/>
          </a:bodyPr>
          <a:lstStyle>
            <a:lvl1pPr marL="0" indent="0" algn="l">
              <a:lnSpc>
                <a:spcPct val="100000"/>
              </a:lnSpc>
              <a:spcBef>
                <a:spcPts val="0"/>
              </a:spcBef>
              <a:buNone/>
              <a:defRPr sz="2000" b="1">
                <a:solidFill>
                  <a:srgbClr val="3680CE"/>
                </a:solidFill>
                <a:latin typeface="+mn-lt"/>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Subtitle</a:t>
            </a:r>
          </a:p>
        </p:txBody>
      </p:sp>
      <p:sp>
        <p:nvSpPr>
          <p:cNvPr id="4" name="Text Placeholder 3">
            <a:extLst>
              <a:ext uri="{FF2B5EF4-FFF2-40B4-BE49-F238E27FC236}">
                <a16:creationId xmlns:a16="http://schemas.microsoft.com/office/drawing/2014/main" id="{60C9AAB4-21F4-5296-DEEF-3F651D4162E3}"/>
              </a:ext>
            </a:extLst>
          </p:cNvPr>
          <p:cNvSpPr>
            <a:spLocks noGrp="1"/>
          </p:cNvSpPr>
          <p:nvPr>
            <p:ph type="body" sz="quarter" idx="10"/>
          </p:nvPr>
        </p:nvSpPr>
        <p:spPr>
          <a:xfrm>
            <a:off x="303937" y="6136921"/>
            <a:ext cx="9144000" cy="312737"/>
          </a:xfrm>
        </p:spPr>
        <p:txBody>
          <a:bodyPr anchor="b" anchorCtr="0"/>
          <a:lstStyle>
            <a:lvl1pPr marL="0" indent="0" algn="l" defTabSz="914400" rtl="0" eaLnBrk="1" latinLnBrk="0" hangingPunct="1">
              <a:lnSpc>
                <a:spcPct val="100000"/>
              </a:lnSpc>
              <a:spcBef>
                <a:spcPts val="0"/>
              </a:spcBef>
              <a:buFont typeface="Arial" panose="020B0604020202020204" pitchFamily="34" charset="0"/>
              <a:buNone/>
              <a:defRPr lang="en-US" sz="1400" b="1" kern="1200" dirty="0" smtClean="0">
                <a:solidFill>
                  <a:srgbClr val="3680CE"/>
                </a:solidFill>
                <a:latin typeface="+mn-lt"/>
                <a:ea typeface="+mn-ea"/>
                <a:cs typeface="+mn-cs"/>
              </a:defRPr>
            </a:lvl1pPr>
            <a:lvl2pPr marL="0" indent="0">
              <a:buNone/>
              <a:defRPr/>
            </a:lvl2pPr>
          </a:lstStyle>
          <a:p>
            <a:pPr lvl="0"/>
            <a:r>
              <a:rPr lang="en-US"/>
              <a:t>Click to edit Master text styles</a:t>
            </a:r>
          </a:p>
        </p:txBody>
      </p:sp>
      <p:sp>
        <p:nvSpPr>
          <p:cNvPr id="20" name="TextBox 19">
            <a:extLst>
              <a:ext uri="{FF2B5EF4-FFF2-40B4-BE49-F238E27FC236}">
                <a16:creationId xmlns:a16="http://schemas.microsoft.com/office/drawing/2014/main" id="{D20C0355-79E3-6757-F758-25ECB1526D7B}"/>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8DBE28"/>
                </a:solidFill>
                <a:latin typeface="+mn-lt"/>
              </a:rPr>
              <a:t>confidential and proprietary</a:t>
            </a:r>
          </a:p>
        </p:txBody>
      </p:sp>
    </p:spTree>
    <p:extLst>
      <p:ext uri="{BB962C8B-B14F-4D97-AF65-F5344CB8AC3E}">
        <p14:creationId xmlns:p14="http://schemas.microsoft.com/office/powerpoint/2010/main" val="408632517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0_Blank-Blue">
    <p:bg>
      <p:bgPr>
        <a:solidFill>
          <a:srgbClr val="3680CE"/>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D3E65F5-972D-3712-BDE9-429849440845}"/>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02355A"/>
                </a:solidFill>
                <a:latin typeface="Gilroy Medium" panose="00000600000000000000" pitchFamily="50" charset="0"/>
              </a:rPr>
              <a:pPr algn="r"/>
              <a:t>‹#›</a:t>
            </a:fld>
            <a:endParaRPr lang="en-US" sz="1350">
              <a:solidFill>
                <a:srgbClr val="02355A"/>
              </a:solidFill>
              <a:latin typeface="Gilroy Medium" panose="00000600000000000000" pitchFamily="50" charset="0"/>
            </a:endParaRPr>
          </a:p>
        </p:txBody>
      </p:sp>
      <p:sp>
        <p:nvSpPr>
          <p:cNvPr id="3" name="TextBox 2">
            <a:extLst>
              <a:ext uri="{FF2B5EF4-FFF2-40B4-BE49-F238E27FC236}">
                <a16:creationId xmlns:a16="http://schemas.microsoft.com/office/drawing/2014/main" id="{17E11966-EFAB-B202-85DC-CA09C5AA4111}"/>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tx2"/>
                </a:solidFill>
                <a:latin typeface="Gilroy Medium" panose="00000600000000000000" pitchFamily="50" charset="0"/>
              </a:rPr>
              <a:t>confidential and proprietary</a:t>
            </a:r>
          </a:p>
        </p:txBody>
      </p:sp>
      <p:pic>
        <p:nvPicPr>
          <p:cNvPr id="20" name="Picture 19">
            <a:extLst>
              <a:ext uri="{FF2B5EF4-FFF2-40B4-BE49-F238E27FC236}">
                <a16:creationId xmlns:a16="http://schemas.microsoft.com/office/drawing/2014/main" id="{8B79BFA2-9768-37EC-5656-D5310FB67BF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spTree>
    <p:extLst>
      <p:ext uri="{BB962C8B-B14F-4D97-AF65-F5344CB8AC3E}">
        <p14:creationId xmlns:p14="http://schemas.microsoft.com/office/powerpoint/2010/main" val="390841748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1_Blank-DarkBlue">
    <p:bg>
      <p:bgPr>
        <a:solidFill>
          <a:srgbClr val="135698"/>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D3E65F5-972D-3712-BDE9-429849440845}"/>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A4C8EB"/>
                </a:solidFill>
                <a:latin typeface="Gilroy Medium" panose="00000600000000000000" pitchFamily="50" charset="0"/>
              </a:rPr>
              <a:pPr algn="r"/>
              <a:t>‹#›</a:t>
            </a:fld>
            <a:endParaRPr lang="en-US" sz="1350">
              <a:solidFill>
                <a:srgbClr val="A4C8EB"/>
              </a:solidFill>
              <a:latin typeface="Gilroy Medium" panose="00000600000000000000" pitchFamily="50" charset="0"/>
            </a:endParaRPr>
          </a:p>
        </p:txBody>
      </p:sp>
      <p:sp>
        <p:nvSpPr>
          <p:cNvPr id="3" name="TextBox 2">
            <a:extLst>
              <a:ext uri="{FF2B5EF4-FFF2-40B4-BE49-F238E27FC236}">
                <a16:creationId xmlns:a16="http://schemas.microsoft.com/office/drawing/2014/main" id="{17E11966-EFAB-B202-85DC-CA09C5AA4111}"/>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A4C8EB"/>
                </a:solidFill>
                <a:latin typeface="Gilroy Medium" panose="00000600000000000000" pitchFamily="50" charset="0"/>
              </a:rPr>
              <a:t>confidential and proprietary</a:t>
            </a:r>
          </a:p>
        </p:txBody>
      </p:sp>
      <p:pic>
        <p:nvPicPr>
          <p:cNvPr id="20" name="Picture 19">
            <a:extLst>
              <a:ext uri="{FF2B5EF4-FFF2-40B4-BE49-F238E27FC236}">
                <a16:creationId xmlns:a16="http://schemas.microsoft.com/office/drawing/2014/main" id="{FAE10007-65EE-3DC5-D278-0C9D7E3A323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spTree>
    <p:extLst>
      <p:ext uri="{BB962C8B-B14F-4D97-AF65-F5344CB8AC3E}">
        <p14:creationId xmlns:p14="http://schemas.microsoft.com/office/powerpoint/2010/main" val="584576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Photo+Copy Dri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65F9686-D86B-8DB4-7DF1-7AC9627D28EA}"/>
              </a:ext>
            </a:extLst>
          </p:cNvPr>
          <p:cNvSpPr/>
          <p:nvPr userDrawn="1"/>
        </p:nvSpPr>
        <p:spPr>
          <a:xfrm>
            <a:off x="-3829" y="4004441"/>
            <a:ext cx="12195829" cy="2853560"/>
          </a:xfrm>
          <a:prstGeom prst="rect">
            <a:avLst/>
          </a:prstGeom>
          <a:solidFill>
            <a:srgbClr val="3680CE">
              <a:alpha val="9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Title 1">
            <a:extLst>
              <a:ext uri="{FF2B5EF4-FFF2-40B4-BE49-F238E27FC236}">
                <a16:creationId xmlns:a16="http://schemas.microsoft.com/office/drawing/2014/main" id="{A4E81317-9F05-4B15-B0D6-EDD0963662DA}"/>
              </a:ext>
            </a:extLst>
          </p:cNvPr>
          <p:cNvSpPr>
            <a:spLocks noGrp="1"/>
          </p:cNvSpPr>
          <p:nvPr>
            <p:ph type="title"/>
          </p:nvPr>
        </p:nvSpPr>
        <p:spPr>
          <a:xfrm>
            <a:off x="304799" y="4351283"/>
            <a:ext cx="11582401" cy="420328"/>
          </a:xfrm>
        </p:spPr>
        <p:txBody>
          <a:bodyPr/>
          <a:lstStyle>
            <a:lvl1pPr>
              <a:defRPr>
                <a:solidFill>
                  <a:schemeClr val="bg1"/>
                </a:solidFill>
              </a:defRPr>
            </a:lvl1pPr>
          </a:lstStyle>
          <a:p>
            <a:r>
              <a:rPr lang="en-US"/>
              <a:t>Click to edit Master title style</a:t>
            </a:r>
          </a:p>
        </p:txBody>
      </p:sp>
      <p:sp>
        <p:nvSpPr>
          <p:cNvPr id="9" name="Picture Placeholder 8">
            <a:extLst>
              <a:ext uri="{FF2B5EF4-FFF2-40B4-BE49-F238E27FC236}">
                <a16:creationId xmlns:a16="http://schemas.microsoft.com/office/drawing/2014/main" id="{A8AE6624-DBFE-C243-6E83-425E043E70E6}"/>
              </a:ext>
            </a:extLst>
          </p:cNvPr>
          <p:cNvSpPr>
            <a:spLocks noGrp="1"/>
          </p:cNvSpPr>
          <p:nvPr>
            <p:ph type="pic" sz="quarter" idx="11"/>
          </p:nvPr>
        </p:nvSpPr>
        <p:spPr>
          <a:xfrm>
            <a:off x="-1" y="0"/>
            <a:ext cx="4067503" cy="4004440"/>
          </a:xfrm>
        </p:spPr>
        <p:txBody>
          <a:bodyPr/>
          <a:lstStyle>
            <a:lvl1pPr>
              <a:defRPr>
                <a:latin typeface="+mn-lt"/>
              </a:defRPr>
            </a:lvl1pPr>
          </a:lstStyle>
          <a:p>
            <a:r>
              <a:rPr lang="en-US"/>
              <a:t>Click icon to add picture</a:t>
            </a:r>
          </a:p>
        </p:txBody>
      </p:sp>
      <p:sp>
        <p:nvSpPr>
          <p:cNvPr id="12" name="Text Placeholder 11">
            <a:extLst>
              <a:ext uri="{FF2B5EF4-FFF2-40B4-BE49-F238E27FC236}">
                <a16:creationId xmlns:a16="http://schemas.microsoft.com/office/drawing/2014/main" id="{6922B574-0A83-7549-A40C-AE98FB354A31}"/>
              </a:ext>
            </a:extLst>
          </p:cNvPr>
          <p:cNvSpPr>
            <a:spLocks noGrp="1"/>
          </p:cNvSpPr>
          <p:nvPr>
            <p:ph type="body" sz="quarter" idx="12"/>
          </p:nvPr>
        </p:nvSpPr>
        <p:spPr>
          <a:xfrm>
            <a:off x="304800" y="4845269"/>
            <a:ext cx="3657600" cy="1288831"/>
          </a:xfrm>
        </p:spPr>
        <p:txBody>
          <a:bodyPr/>
          <a:lstStyle>
            <a:lvl1pPr>
              <a:defRPr sz="1400">
                <a:solidFill>
                  <a:schemeClr val="bg1"/>
                </a:solidFill>
                <a:latin typeface="+mn-lt"/>
              </a:defRPr>
            </a:lvl1pPr>
            <a:lvl2pP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8">
            <a:extLst>
              <a:ext uri="{FF2B5EF4-FFF2-40B4-BE49-F238E27FC236}">
                <a16:creationId xmlns:a16="http://schemas.microsoft.com/office/drawing/2014/main" id="{BF24AE73-1B01-A293-5CD4-16BA20E3F32B}"/>
              </a:ext>
            </a:extLst>
          </p:cNvPr>
          <p:cNvSpPr>
            <a:spLocks noGrp="1"/>
          </p:cNvSpPr>
          <p:nvPr>
            <p:ph type="pic" sz="quarter" idx="14"/>
          </p:nvPr>
        </p:nvSpPr>
        <p:spPr>
          <a:xfrm>
            <a:off x="4067502" y="0"/>
            <a:ext cx="4056998" cy="4004440"/>
          </a:xfrm>
        </p:spPr>
        <p:txBody>
          <a:bodyPr/>
          <a:lstStyle>
            <a:lvl1pPr>
              <a:defRPr>
                <a:latin typeface="+mn-lt"/>
              </a:defRPr>
            </a:lvl1pPr>
          </a:lstStyle>
          <a:p>
            <a:r>
              <a:rPr lang="en-US"/>
              <a:t>Click icon to add picture</a:t>
            </a:r>
          </a:p>
        </p:txBody>
      </p:sp>
      <p:sp>
        <p:nvSpPr>
          <p:cNvPr id="15" name="Text Placeholder 11">
            <a:extLst>
              <a:ext uri="{FF2B5EF4-FFF2-40B4-BE49-F238E27FC236}">
                <a16:creationId xmlns:a16="http://schemas.microsoft.com/office/drawing/2014/main" id="{D9A36B2D-C4B4-09E1-30A3-7DEE0B7D8859}"/>
              </a:ext>
            </a:extLst>
          </p:cNvPr>
          <p:cNvSpPr>
            <a:spLocks noGrp="1"/>
          </p:cNvSpPr>
          <p:nvPr>
            <p:ph type="body" sz="quarter" idx="15"/>
          </p:nvPr>
        </p:nvSpPr>
        <p:spPr>
          <a:xfrm>
            <a:off x="4267200" y="4845269"/>
            <a:ext cx="3657600" cy="1288831"/>
          </a:xfrm>
        </p:spPr>
        <p:txBody>
          <a:bodyPr/>
          <a:lstStyle>
            <a:lvl1pPr>
              <a:defRPr sz="1400">
                <a:solidFill>
                  <a:schemeClr val="bg1"/>
                </a:solidFill>
                <a:latin typeface="+mn-lt"/>
              </a:defRPr>
            </a:lvl1pPr>
            <a:lvl2pP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Picture Placeholder 8">
            <a:extLst>
              <a:ext uri="{FF2B5EF4-FFF2-40B4-BE49-F238E27FC236}">
                <a16:creationId xmlns:a16="http://schemas.microsoft.com/office/drawing/2014/main" id="{9634662F-D405-8F9D-E5A7-52DBB566F9E8}"/>
              </a:ext>
            </a:extLst>
          </p:cNvPr>
          <p:cNvSpPr>
            <a:spLocks noGrp="1"/>
          </p:cNvSpPr>
          <p:nvPr>
            <p:ph type="pic" sz="quarter" idx="17"/>
          </p:nvPr>
        </p:nvSpPr>
        <p:spPr>
          <a:xfrm>
            <a:off x="8124500" y="0"/>
            <a:ext cx="4067500" cy="4004440"/>
          </a:xfrm>
        </p:spPr>
        <p:txBody>
          <a:bodyPr/>
          <a:lstStyle>
            <a:lvl1pPr>
              <a:defRPr>
                <a:latin typeface="+mn-lt"/>
              </a:defRPr>
            </a:lvl1pPr>
          </a:lstStyle>
          <a:p>
            <a:r>
              <a:rPr lang="en-US"/>
              <a:t>Click icon to add picture</a:t>
            </a:r>
          </a:p>
        </p:txBody>
      </p:sp>
      <p:sp>
        <p:nvSpPr>
          <p:cNvPr id="18" name="Text Placeholder 11">
            <a:extLst>
              <a:ext uri="{FF2B5EF4-FFF2-40B4-BE49-F238E27FC236}">
                <a16:creationId xmlns:a16="http://schemas.microsoft.com/office/drawing/2014/main" id="{F8C2028F-B052-CFFA-DE15-DA4E13A61589}"/>
              </a:ext>
            </a:extLst>
          </p:cNvPr>
          <p:cNvSpPr>
            <a:spLocks noGrp="1"/>
          </p:cNvSpPr>
          <p:nvPr>
            <p:ph type="body" sz="quarter" idx="18"/>
          </p:nvPr>
        </p:nvSpPr>
        <p:spPr>
          <a:xfrm>
            <a:off x="8229600" y="4845269"/>
            <a:ext cx="3657600" cy="1288831"/>
          </a:xfrm>
        </p:spPr>
        <p:txBody>
          <a:bodyPr/>
          <a:lstStyle>
            <a:lvl1pPr>
              <a:defRPr sz="1400">
                <a:solidFill>
                  <a:schemeClr val="bg1"/>
                </a:solidFill>
                <a:latin typeface="+mn-lt"/>
              </a:defRPr>
            </a:lvl1pPr>
            <a:lvl2pP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8DF0D604-3BC3-69E3-CB17-288B47E2374D}"/>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1"/>
                </a:solidFill>
                <a:latin typeface="+mn-lt"/>
              </a:rPr>
              <a:pPr algn="r"/>
              <a:t>‹#›</a:t>
            </a:fld>
            <a:endParaRPr lang="en-US" sz="1350">
              <a:solidFill>
                <a:schemeClr val="bg1"/>
              </a:solidFill>
              <a:latin typeface="+mn-lt"/>
            </a:endParaRPr>
          </a:p>
        </p:txBody>
      </p:sp>
      <p:sp>
        <p:nvSpPr>
          <p:cNvPr id="3" name="TextBox 2">
            <a:extLst>
              <a:ext uri="{FF2B5EF4-FFF2-40B4-BE49-F238E27FC236}">
                <a16:creationId xmlns:a16="http://schemas.microsoft.com/office/drawing/2014/main" id="{6656FAC1-BD3B-4A39-AEB8-8B734D184E9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bg1"/>
                </a:solidFill>
                <a:latin typeface="+mn-lt"/>
              </a:rPr>
              <a:t>CONFIDENTIAL</a:t>
            </a:r>
          </a:p>
        </p:txBody>
      </p:sp>
    </p:spTree>
    <p:extLst>
      <p:ext uri="{BB962C8B-B14F-4D97-AF65-F5344CB8AC3E}">
        <p14:creationId xmlns:p14="http://schemas.microsoft.com/office/powerpoint/2010/main" val="247390416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Color Divider - Sustainability">
    <p:bg>
      <p:bgPr>
        <a:solidFill>
          <a:srgbClr val="5D910D"/>
        </a:solidFill>
        <a:effectLst/>
      </p:bgPr>
    </p:bg>
    <p:spTree>
      <p:nvGrpSpPr>
        <p:cNvPr id="1" name=""/>
        <p:cNvGrpSpPr/>
        <p:nvPr/>
      </p:nvGrpSpPr>
      <p:grpSpPr>
        <a:xfrm>
          <a:off x="0" y="0"/>
          <a:ext cx="0" cy="0"/>
          <a:chOff x="0" y="0"/>
          <a:chExt cx="0" cy="0"/>
        </a:xfrm>
      </p:grpSpPr>
      <p:sp>
        <p:nvSpPr>
          <p:cNvPr id="104" name="Title 1"/>
          <p:cNvSpPr>
            <a:spLocks noGrp="1"/>
          </p:cNvSpPr>
          <p:nvPr>
            <p:ph type="ctrTitle" hasCustomPrompt="1"/>
          </p:nvPr>
        </p:nvSpPr>
        <p:spPr>
          <a:xfrm>
            <a:off x="304796" y="2286596"/>
            <a:ext cx="11582402" cy="2284807"/>
          </a:xfrm>
          <a:prstGeom prst="rect">
            <a:avLst/>
          </a:prstGeom>
        </p:spPr>
        <p:txBody>
          <a:bodyPr vert="horz" lIns="0" tIns="0" rIns="0" bIns="0" rtlCol="0" anchor="ctr" anchorCtr="0">
            <a:noAutofit/>
          </a:bodyPr>
          <a:lstStyle>
            <a:lvl1pPr algn="ctr">
              <a:defRPr lang="en-US" sz="7200" dirty="0">
                <a:solidFill>
                  <a:srgbClr val="0F440D"/>
                </a:solidFill>
              </a:defRPr>
            </a:lvl1pPr>
          </a:lstStyle>
          <a:p>
            <a:pPr lvl="0">
              <a:lnSpc>
                <a:spcPts val="7900"/>
              </a:lnSpc>
            </a:pPr>
            <a:r>
              <a:rPr lang="en-US"/>
              <a:t>Divider Slide</a:t>
            </a:r>
          </a:p>
        </p:txBody>
      </p:sp>
      <p:sp>
        <p:nvSpPr>
          <p:cNvPr id="2" name="TextBox 1">
            <a:extLst>
              <a:ext uri="{FF2B5EF4-FFF2-40B4-BE49-F238E27FC236}">
                <a16:creationId xmlns:a16="http://schemas.microsoft.com/office/drawing/2014/main" id="{AD3E65F5-972D-3712-BDE9-429849440845}"/>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BFDE7E"/>
                </a:solidFill>
                <a:latin typeface="Gilroy Medium" panose="00000600000000000000" pitchFamily="50" charset="0"/>
              </a:rPr>
              <a:pPr algn="r"/>
              <a:t>‹#›</a:t>
            </a:fld>
            <a:endParaRPr lang="en-US" sz="1350">
              <a:solidFill>
                <a:srgbClr val="BFDE7E"/>
              </a:solidFill>
              <a:latin typeface="Gilroy Medium" panose="00000600000000000000" pitchFamily="50" charset="0"/>
            </a:endParaRPr>
          </a:p>
        </p:txBody>
      </p:sp>
      <p:sp>
        <p:nvSpPr>
          <p:cNvPr id="20" name="TextBox 19">
            <a:extLst>
              <a:ext uri="{FF2B5EF4-FFF2-40B4-BE49-F238E27FC236}">
                <a16:creationId xmlns:a16="http://schemas.microsoft.com/office/drawing/2014/main" id="{B34A9B01-B860-1812-4494-7D9F3204A26A}"/>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BFDE7E"/>
                </a:solidFill>
                <a:latin typeface="+mn-lt"/>
              </a:rPr>
              <a:t>confidential and proprietary</a:t>
            </a:r>
          </a:p>
        </p:txBody>
      </p:sp>
      <p:pic>
        <p:nvPicPr>
          <p:cNvPr id="3" name="Picture 2">
            <a:extLst>
              <a:ext uri="{FF2B5EF4-FFF2-40B4-BE49-F238E27FC236}">
                <a16:creationId xmlns:a16="http://schemas.microsoft.com/office/drawing/2014/main" id="{7F7DBEDD-48E1-F0BC-E1F5-56C1CFDC669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spTree>
    <p:extLst>
      <p:ext uri="{BB962C8B-B14F-4D97-AF65-F5344CB8AC3E}">
        <p14:creationId xmlns:p14="http://schemas.microsoft.com/office/powerpoint/2010/main" val="132792246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mplate 2">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6D313C8-1CF3-4059-87CE-3BA99B8CFC72}"/>
              </a:ext>
            </a:extLst>
          </p:cNvPr>
          <p:cNvSpPr>
            <a:spLocks noGrp="1"/>
          </p:cNvSpPr>
          <p:nvPr>
            <p:ph type="ftr" sz="quarter" idx="10"/>
          </p:nvPr>
        </p:nvSpPr>
        <p:spPr/>
        <p:txBody>
          <a:bodyPr/>
          <a:lstStyle>
            <a:lvl1pPr>
              <a:defRPr>
                <a:latin typeface="+mn-lt"/>
              </a:defRPr>
            </a:lvl1pPr>
          </a:lstStyle>
          <a:p>
            <a:endParaRPr lang="en-US"/>
          </a:p>
        </p:txBody>
      </p:sp>
      <p:sp>
        <p:nvSpPr>
          <p:cNvPr id="2" name="Title 1">
            <a:extLst>
              <a:ext uri="{FF2B5EF4-FFF2-40B4-BE49-F238E27FC236}">
                <a16:creationId xmlns:a16="http://schemas.microsoft.com/office/drawing/2014/main" id="{A091BC4D-20E4-F913-03ED-A587C9384107}"/>
              </a:ext>
            </a:extLst>
          </p:cNvPr>
          <p:cNvSpPr>
            <a:spLocks noGrp="1"/>
          </p:cNvSpPr>
          <p:nvPr>
            <p:ph type="title"/>
          </p:nvPr>
        </p:nvSpPr>
        <p:spPr/>
        <p:txBody>
          <a:bodyPr/>
          <a:lstStyle/>
          <a:p>
            <a:r>
              <a:rPr lang="en-US"/>
              <a:t>Click to edit Master title style</a:t>
            </a:r>
          </a:p>
        </p:txBody>
      </p:sp>
      <p:sp>
        <p:nvSpPr>
          <p:cNvPr id="3" name="TextBox 2">
            <a:extLst>
              <a:ext uri="{FF2B5EF4-FFF2-40B4-BE49-F238E27FC236}">
                <a16:creationId xmlns:a16="http://schemas.microsoft.com/office/drawing/2014/main" id="{98A04216-DDEC-72B9-9E60-E714B7EF465A}"/>
              </a:ext>
            </a:extLst>
          </p:cNvPr>
          <p:cNvSpPr txBox="1"/>
          <p:nvPr userDrawn="1"/>
        </p:nvSpPr>
        <p:spPr>
          <a:xfrm>
            <a:off x="815546" y="6586151"/>
            <a:ext cx="0" cy="0"/>
          </a:xfrm>
          <a:prstGeom prst="rect">
            <a:avLst/>
          </a:prstGeom>
          <a:noFill/>
        </p:spPr>
        <p:txBody>
          <a:bodyPr wrap="none" lIns="0" tIns="0" rIns="0" bIns="0" rtlCol="0">
            <a:noAutofit/>
          </a:bodyPr>
          <a:lstStyle/>
          <a:p>
            <a:pPr algn="l"/>
            <a:endParaRPr lang="en-US" sz="1600" err="1">
              <a:solidFill>
                <a:schemeClr val="tx2"/>
              </a:solidFill>
            </a:endParaRPr>
          </a:p>
        </p:txBody>
      </p:sp>
      <p:sp>
        <p:nvSpPr>
          <p:cNvPr id="4" name="TextBox 3">
            <a:extLst>
              <a:ext uri="{FF2B5EF4-FFF2-40B4-BE49-F238E27FC236}">
                <a16:creationId xmlns:a16="http://schemas.microsoft.com/office/drawing/2014/main" id="{3AD7BABE-A72A-AC8E-3D81-85920E16ACD6}"/>
              </a:ext>
            </a:extLst>
          </p:cNvPr>
          <p:cNvSpPr txBox="1"/>
          <p:nvPr userDrawn="1"/>
        </p:nvSpPr>
        <p:spPr>
          <a:xfrm>
            <a:off x="1099751" y="6512011"/>
            <a:ext cx="0" cy="0"/>
          </a:xfrm>
          <a:prstGeom prst="rect">
            <a:avLst/>
          </a:prstGeom>
          <a:noFill/>
        </p:spPr>
        <p:txBody>
          <a:bodyPr wrap="none" lIns="0" tIns="0" rIns="0" bIns="0" rtlCol="0">
            <a:noAutofit/>
          </a:bodyPr>
          <a:lstStyle/>
          <a:p>
            <a:pPr algn="l"/>
            <a:endParaRPr lang="en-US" sz="1600" err="1">
              <a:solidFill>
                <a:schemeClr val="tx2"/>
              </a:solidFill>
            </a:endParaRPr>
          </a:p>
        </p:txBody>
      </p:sp>
      <p:pic>
        <p:nvPicPr>
          <p:cNvPr id="6" name="Picture 5">
            <a:extLst>
              <a:ext uri="{FF2B5EF4-FFF2-40B4-BE49-F238E27FC236}">
                <a16:creationId xmlns:a16="http://schemas.microsoft.com/office/drawing/2014/main" id="{3BEF3051-143D-99BA-E445-C800F2389FC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1" y="6273892"/>
            <a:ext cx="937667" cy="527437"/>
          </a:xfrm>
          <a:prstGeom prst="rect">
            <a:avLst/>
          </a:prstGeom>
        </p:spPr>
      </p:pic>
      <p:sp>
        <p:nvSpPr>
          <p:cNvPr id="8" name="TextBox 7">
            <a:extLst>
              <a:ext uri="{FF2B5EF4-FFF2-40B4-BE49-F238E27FC236}">
                <a16:creationId xmlns:a16="http://schemas.microsoft.com/office/drawing/2014/main" id="{1A35B6BC-B286-4CDC-591D-D4401E79134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8DBE29"/>
                </a:solidFill>
                <a:latin typeface="Gilroy Medium" panose="00000600000000000000" pitchFamily="50" charset="0"/>
              </a:rPr>
              <a:t>confidential and proprietary</a:t>
            </a:r>
          </a:p>
        </p:txBody>
      </p:sp>
      <p:sp>
        <p:nvSpPr>
          <p:cNvPr id="13" name="TextBox 12">
            <a:extLst>
              <a:ext uri="{FF2B5EF4-FFF2-40B4-BE49-F238E27FC236}">
                <a16:creationId xmlns:a16="http://schemas.microsoft.com/office/drawing/2014/main" id="{8C2E7F8E-04D4-A56A-1BCE-393E662B38E0}"/>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BFDE7E"/>
                </a:solidFill>
                <a:latin typeface="Gilroy Medium" panose="00000600000000000000" pitchFamily="50" charset="0"/>
              </a:rPr>
              <a:pPr algn="r"/>
              <a:t>‹#›</a:t>
            </a:fld>
            <a:endParaRPr lang="en-US" sz="1350">
              <a:solidFill>
                <a:srgbClr val="BFDE7E"/>
              </a:solidFill>
              <a:latin typeface="Gilroy Medium" panose="00000600000000000000" pitchFamily="50" charset="0"/>
            </a:endParaRPr>
          </a:p>
        </p:txBody>
      </p:sp>
    </p:spTree>
    <p:extLst>
      <p:ext uri="{BB962C8B-B14F-4D97-AF65-F5344CB8AC3E}">
        <p14:creationId xmlns:p14="http://schemas.microsoft.com/office/powerpoint/2010/main" val="150452135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emplate + Subtitle">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pic>
        <p:nvPicPr>
          <p:cNvPr id="3" name="Picture 2">
            <a:extLst>
              <a:ext uri="{FF2B5EF4-FFF2-40B4-BE49-F238E27FC236}">
                <a16:creationId xmlns:a16="http://schemas.microsoft.com/office/drawing/2014/main" id="{87E9C008-B438-8A37-A449-C266396B3C4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1" y="6273892"/>
            <a:ext cx="937667" cy="527437"/>
          </a:xfrm>
          <a:prstGeom prst="rect">
            <a:avLst/>
          </a:prstGeom>
        </p:spPr>
      </p:pic>
      <p:sp>
        <p:nvSpPr>
          <p:cNvPr id="5" name="TextBox 4">
            <a:extLst>
              <a:ext uri="{FF2B5EF4-FFF2-40B4-BE49-F238E27FC236}">
                <a16:creationId xmlns:a16="http://schemas.microsoft.com/office/drawing/2014/main" id="{4643F584-DFE9-52B6-FCD7-BAD0737D457B}"/>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2B660F"/>
                </a:solidFill>
                <a:latin typeface="Gilroy Medium" panose="00000600000000000000" pitchFamily="50" charset="0"/>
              </a:rPr>
              <a:t>confidential and proprietary</a:t>
            </a:r>
          </a:p>
        </p:txBody>
      </p:sp>
    </p:spTree>
    <p:extLst>
      <p:ext uri="{BB962C8B-B14F-4D97-AF65-F5344CB8AC3E}">
        <p14:creationId xmlns:p14="http://schemas.microsoft.com/office/powerpoint/2010/main" val="308900528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4 Content + Photo - Sustainability">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12" name="Text Placeholder 3">
            <a:extLst>
              <a:ext uri="{FF2B5EF4-FFF2-40B4-BE49-F238E27FC236}">
                <a16:creationId xmlns:a16="http://schemas.microsoft.com/office/drawing/2014/main" id="{D2201E17-BEDC-EF1C-D1DD-24457F1043C0}"/>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15" name="Title 1">
            <a:extLst>
              <a:ext uri="{FF2B5EF4-FFF2-40B4-BE49-F238E27FC236}">
                <a16:creationId xmlns:a16="http://schemas.microsoft.com/office/drawing/2014/main" id="{07FD3CEA-4696-D508-A304-19B4E67674D0}"/>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5" name="Text Placeholder 3">
            <a:extLst>
              <a:ext uri="{FF2B5EF4-FFF2-40B4-BE49-F238E27FC236}">
                <a16:creationId xmlns:a16="http://schemas.microsoft.com/office/drawing/2014/main" id="{7042D94A-C6F1-39C6-2A60-C21520457EA7}"/>
              </a:ext>
            </a:extLst>
          </p:cNvPr>
          <p:cNvSpPr>
            <a:spLocks noGrp="1"/>
          </p:cNvSpPr>
          <p:nvPr>
            <p:ph type="body" sz="quarter" idx="69"/>
          </p:nvPr>
        </p:nvSpPr>
        <p:spPr>
          <a:xfrm>
            <a:off x="9220200" y="1219200"/>
            <a:ext cx="2667000"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6" name="Text Placeholder 3">
            <a:extLst>
              <a:ext uri="{FF2B5EF4-FFF2-40B4-BE49-F238E27FC236}">
                <a16:creationId xmlns:a16="http://schemas.microsoft.com/office/drawing/2014/main" id="{D62DA099-CF4C-7378-4B67-8AD56B1F1423}"/>
              </a:ext>
            </a:extLst>
          </p:cNvPr>
          <p:cNvSpPr>
            <a:spLocks noGrp="1"/>
          </p:cNvSpPr>
          <p:nvPr>
            <p:ph type="body" sz="quarter" idx="13"/>
          </p:nvPr>
        </p:nvSpPr>
        <p:spPr>
          <a:xfrm>
            <a:off x="304800" y="1219200"/>
            <a:ext cx="2670048"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17" name="Text Placeholder 3">
            <a:extLst>
              <a:ext uri="{FF2B5EF4-FFF2-40B4-BE49-F238E27FC236}">
                <a16:creationId xmlns:a16="http://schemas.microsoft.com/office/drawing/2014/main" id="{40527E67-33B7-6A94-DA86-E9B86E7875A9}"/>
              </a:ext>
            </a:extLst>
          </p:cNvPr>
          <p:cNvSpPr>
            <a:spLocks noGrp="1"/>
          </p:cNvSpPr>
          <p:nvPr>
            <p:ph type="body" sz="quarter" idx="65"/>
          </p:nvPr>
        </p:nvSpPr>
        <p:spPr>
          <a:xfrm>
            <a:off x="3276598" y="1219200"/>
            <a:ext cx="2667000" cy="4419599"/>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0" name="Text Placeholder 12">
            <a:extLst>
              <a:ext uri="{FF2B5EF4-FFF2-40B4-BE49-F238E27FC236}">
                <a16:creationId xmlns:a16="http://schemas.microsoft.com/office/drawing/2014/main" id="{AA7FA153-3ABD-09A6-8E96-5AE3D4887422}"/>
              </a:ext>
            </a:extLst>
          </p:cNvPr>
          <p:cNvSpPr>
            <a:spLocks noGrp="1"/>
          </p:cNvSpPr>
          <p:nvPr>
            <p:ph type="body" sz="quarter" idx="14"/>
          </p:nvPr>
        </p:nvSpPr>
        <p:spPr>
          <a:xfrm>
            <a:off x="304800" y="2174875"/>
            <a:ext cx="2667000" cy="12541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2">
            <a:extLst>
              <a:ext uri="{FF2B5EF4-FFF2-40B4-BE49-F238E27FC236}">
                <a16:creationId xmlns:a16="http://schemas.microsoft.com/office/drawing/2014/main" id="{34169C3F-C927-C052-D3FA-867BC006B199}"/>
              </a:ext>
            </a:extLst>
          </p:cNvPr>
          <p:cNvSpPr>
            <a:spLocks noGrp="1"/>
          </p:cNvSpPr>
          <p:nvPr>
            <p:ph type="body" sz="quarter" idx="16"/>
          </p:nvPr>
        </p:nvSpPr>
        <p:spPr>
          <a:xfrm>
            <a:off x="3276600" y="2174875"/>
            <a:ext cx="2667000" cy="12541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12">
            <a:extLst>
              <a:ext uri="{FF2B5EF4-FFF2-40B4-BE49-F238E27FC236}">
                <a16:creationId xmlns:a16="http://schemas.microsoft.com/office/drawing/2014/main" id="{0068685E-936C-9395-A7AE-9C1E881D1BF9}"/>
              </a:ext>
            </a:extLst>
          </p:cNvPr>
          <p:cNvSpPr>
            <a:spLocks noGrp="1"/>
          </p:cNvSpPr>
          <p:nvPr>
            <p:ph type="body" sz="quarter" idx="20"/>
          </p:nvPr>
        </p:nvSpPr>
        <p:spPr>
          <a:xfrm>
            <a:off x="9220200" y="2174875"/>
            <a:ext cx="2667000" cy="1254125"/>
          </a:xfrm>
          <a:noFill/>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3">
            <a:extLst>
              <a:ext uri="{FF2B5EF4-FFF2-40B4-BE49-F238E27FC236}">
                <a16:creationId xmlns:a16="http://schemas.microsoft.com/office/drawing/2014/main" id="{9C8CFD94-BF0D-BC97-4B00-68431E7044D7}"/>
              </a:ext>
            </a:extLst>
          </p:cNvPr>
          <p:cNvSpPr>
            <a:spLocks noGrp="1"/>
          </p:cNvSpPr>
          <p:nvPr>
            <p:ph type="body" sz="quarter" idx="23"/>
          </p:nvPr>
        </p:nvSpPr>
        <p:spPr>
          <a:xfrm>
            <a:off x="6248400" y="1219200"/>
            <a:ext cx="2667000"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7" name="Text Placeholder 12">
            <a:extLst>
              <a:ext uri="{FF2B5EF4-FFF2-40B4-BE49-F238E27FC236}">
                <a16:creationId xmlns:a16="http://schemas.microsoft.com/office/drawing/2014/main" id="{86F0CE13-FA16-09C7-8A7B-F8A67977846B}"/>
              </a:ext>
            </a:extLst>
          </p:cNvPr>
          <p:cNvSpPr>
            <a:spLocks noGrp="1"/>
          </p:cNvSpPr>
          <p:nvPr>
            <p:ph type="body" sz="quarter" idx="18"/>
          </p:nvPr>
        </p:nvSpPr>
        <p:spPr>
          <a:xfrm>
            <a:off x="6248400" y="2174875"/>
            <a:ext cx="2667000" cy="12541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2">
            <a:extLst>
              <a:ext uri="{FF2B5EF4-FFF2-40B4-BE49-F238E27FC236}">
                <a16:creationId xmlns:a16="http://schemas.microsoft.com/office/drawing/2014/main" id="{F72B54E4-ABF3-072E-1D52-7095B67A0F39}"/>
              </a:ext>
            </a:extLst>
          </p:cNvPr>
          <p:cNvSpPr>
            <a:spLocks noGrp="1"/>
          </p:cNvSpPr>
          <p:nvPr>
            <p:ph type="pic" sz="quarter" idx="70"/>
          </p:nvPr>
        </p:nvSpPr>
        <p:spPr>
          <a:xfrm>
            <a:off x="300224"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4" name="Picture Placeholder 3">
            <a:extLst>
              <a:ext uri="{FF2B5EF4-FFF2-40B4-BE49-F238E27FC236}">
                <a16:creationId xmlns:a16="http://schemas.microsoft.com/office/drawing/2014/main" id="{0E6F392C-39B5-F9D6-40D4-66E45902277B}"/>
              </a:ext>
            </a:extLst>
          </p:cNvPr>
          <p:cNvSpPr>
            <a:spLocks noGrp="1"/>
          </p:cNvSpPr>
          <p:nvPr>
            <p:ph type="pic" sz="quarter" idx="71"/>
          </p:nvPr>
        </p:nvSpPr>
        <p:spPr>
          <a:xfrm>
            <a:off x="3276598"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7" name="Picture Placeholder 6">
            <a:extLst>
              <a:ext uri="{FF2B5EF4-FFF2-40B4-BE49-F238E27FC236}">
                <a16:creationId xmlns:a16="http://schemas.microsoft.com/office/drawing/2014/main" id="{4BBC0A86-9583-8896-C62D-2E47715D9718}"/>
              </a:ext>
            </a:extLst>
          </p:cNvPr>
          <p:cNvSpPr>
            <a:spLocks noGrp="1"/>
          </p:cNvSpPr>
          <p:nvPr>
            <p:ph type="pic" sz="quarter" idx="72"/>
          </p:nvPr>
        </p:nvSpPr>
        <p:spPr>
          <a:xfrm>
            <a:off x="6248400"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8" name="Picture Placeholder 7">
            <a:extLst>
              <a:ext uri="{FF2B5EF4-FFF2-40B4-BE49-F238E27FC236}">
                <a16:creationId xmlns:a16="http://schemas.microsoft.com/office/drawing/2014/main" id="{7C5F500B-5795-2B9B-DC30-5BE2330E102F}"/>
              </a:ext>
            </a:extLst>
          </p:cNvPr>
          <p:cNvSpPr>
            <a:spLocks noGrp="1"/>
          </p:cNvSpPr>
          <p:nvPr>
            <p:ph type="pic" sz="quarter" idx="73"/>
          </p:nvPr>
        </p:nvSpPr>
        <p:spPr>
          <a:xfrm>
            <a:off x="9220200"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9" name="TextBox 8">
            <a:extLst>
              <a:ext uri="{FF2B5EF4-FFF2-40B4-BE49-F238E27FC236}">
                <a16:creationId xmlns:a16="http://schemas.microsoft.com/office/drawing/2014/main" id="{997B4A85-6C17-6FD1-87B6-ADE965380632}"/>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Gilroy Medium" panose="00000600000000000000" pitchFamily="50" charset="0"/>
              </a:rPr>
              <a:pPr algn="r"/>
              <a:t>‹#›</a:t>
            </a:fld>
            <a:endParaRPr lang="en-US" sz="1350">
              <a:solidFill>
                <a:srgbClr val="2B660F"/>
              </a:solidFill>
              <a:latin typeface="Gilroy Medium" panose="00000600000000000000" pitchFamily="50" charset="0"/>
            </a:endParaRPr>
          </a:p>
        </p:txBody>
      </p:sp>
      <p:sp>
        <p:nvSpPr>
          <p:cNvPr id="11" name="TextBox 10">
            <a:extLst>
              <a:ext uri="{FF2B5EF4-FFF2-40B4-BE49-F238E27FC236}">
                <a16:creationId xmlns:a16="http://schemas.microsoft.com/office/drawing/2014/main" id="{7B2CD9F6-CDC3-72E7-E238-D8C4FE2D9181}"/>
              </a:ext>
            </a:extLst>
          </p:cNvPr>
          <p:cNvSpPr txBox="1"/>
          <p:nvPr userDrawn="1"/>
        </p:nvSpPr>
        <p:spPr>
          <a:xfrm>
            <a:off x="11446884"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Gilroy Medium" panose="00000600000000000000" pitchFamily="50" charset="0"/>
              </a:rPr>
              <a:pPr algn="r"/>
              <a:t>‹#›</a:t>
            </a:fld>
            <a:endParaRPr lang="en-US" sz="1350">
              <a:solidFill>
                <a:srgbClr val="2B660F"/>
              </a:solidFill>
              <a:latin typeface="Gilroy Medium" panose="00000600000000000000" pitchFamily="50" charset="0"/>
            </a:endParaRPr>
          </a:p>
        </p:txBody>
      </p:sp>
      <p:sp>
        <p:nvSpPr>
          <p:cNvPr id="14" name="TextBox 13">
            <a:extLst>
              <a:ext uri="{FF2B5EF4-FFF2-40B4-BE49-F238E27FC236}">
                <a16:creationId xmlns:a16="http://schemas.microsoft.com/office/drawing/2014/main" id="{73E077E3-40E7-E1C6-9556-60CBF8A93C79}"/>
              </a:ext>
            </a:extLst>
          </p:cNvPr>
          <p:cNvSpPr txBox="1"/>
          <p:nvPr userDrawn="1"/>
        </p:nvSpPr>
        <p:spPr>
          <a:xfrm>
            <a:off x="806116" y="6557211"/>
            <a:ext cx="0" cy="0"/>
          </a:xfrm>
          <a:prstGeom prst="rect">
            <a:avLst/>
          </a:prstGeom>
          <a:noFill/>
        </p:spPr>
        <p:txBody>
          <a:bodyPr wrap="none" lIns="0" tIns="0" rIns="0" bIns="0" rtlCol="0">
            <a:noAutofit/>
          </a:bodyPr>
          <a:lstStyle/>
          <a:p>
            <a:pPr algn="l"/>
            <a:endParaRPr lang="en-US" sz="1600" err="1">
              <a:solidFill>
                <a:schemeClr val="tx2"/>
              </a:solidFill>
            </a:endParaRPr>
          </a:p>
        </p:txBody>
      </p:sp>
      <p:pic>
        <p:nvPicPr>
          <p:cNvPr id="10" name="Picture 9">
            <a:extLst>
              <a:ext uri="{FF2B5EF4-FFF2-40B4-BE49-F238E27FC236}">
                <a16:creationId xmlns:a16="http://schemas.microsoft.com/office/drawing/2014/main" id="{D5277C6F-2854-1D7B-4CB4-78D6270A699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1" y="6273892"/>
            <a:ext cx="937667" cy="527437"/>
          </a:xfrm>
          <a:prstGeom prst="rect">
            <a:avLst/>
          </a:prstGeom>
        </p:spPr>
      </p:pic>
      <p:sp>
        <p:nvSpPr>
          <p:cNvPr id="13" name="TextBox 12">
            <a:extLst>
              <a:ext uri="{FF2B5EF4-FFF2-40B4-BE49-F238E27FC236}">
                <a16:creationId xmlns:a16="http://schemas.microsoft.com/office/drawing/2014/main" id="{00D9A1E6-E1AA-7EC1-8287-49071D7C3BF9}"/>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2B660F"/>
                </a:solidFill>
                <a:latin typeface="Gilroy Medium" panose="00000600000000000000" pitchFamily="50" charset="0"/>
              </a:rPr>
              <a:t>confidential and proprietary</a:t>
            </a:r>
          </a:p>
        </p:txBody>
      </p:sp>
    </p:spTree>
    <p:extLst>
      <p:ext uri="{BB962C8B-B14F-4D97-AF65-F5344CB8AC3E}">
        <p14:creationId xmlns:p14="http://schemas.microsoft.com/office/powerpoint/2010/main" val="272289110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Statement+Bullet - Drink">
    <p:bg>
      <p:bgPr>
        <a:solidFill>
          <a:srgbClr val="F7F5F3"/>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solidFill>
                  <a:schemeClr val="tx2"/>
                </a:solidFill>
                <a:latin typeface="+mn-lt"/>
              </a:defRPr>
            </a:lvl1pPr>
          </a:lstStyle>
          <a:p>
            <a:endParaRPr lang="en-US"/>
          </a:p>
        </p:txBody>
      </p:sp>
      <p:sp>
        <p:nvSpPr>
          <p:cNvPr id="8" name="Text Placeholder 7">
            <a:extLst>
              <a:ext uri="{FF2B5EF4-FFF2-40B4-BE49-F238E27FC236}">
                <a16:creationId xmlns:a16="http://schemas.microsoft.com/office/drawing/2014/main" id="{345C4A3B-669E-BFBB-F054-74A96CD9BD81}"/>
              </a:ext>
            </a:extLst>
          </p:cNvPr>
          <p:cNvSpPr>
            <a:spLocks noGrp="1"/>
          </p:cNvSpPr>
          <p:nvPr>
            <p:ph type="body" sz="quarter" idx="13" hasCustomPrompt="1"/>
          </p:nvPr>
        </p:nvSpPr>
        <p:spPr>
          <a:xfrm>
            <a:off x="304800" y="1334527"/>
            <a:ext cx="11582400" cy="2209800"/>
          </a:xfrm>
        </p:spPr>
        <p:txBody>
          <a:bodyPr/>
          <a:lstStyle>
            <a:lvl1pPr>
              <a:lnSpc>
                <a:spcPts val="5400"/>
              </a:lnSpc>
              <a:spcBef>
                <a:spcPts val="0"/>
              </a:spcBef>
              <a:defRPr lang="en-US" sz="6000" b="0" i="0" kern="1200" smtClean="0">
                <a:solidFill>
                  <a:srgbClr val="3680CE"/>
                </a:solidFill>
                <a:latin typeface="+mj-lt"/>
                <a:ea typeface="+mn-ea"/>
                <a:cs typeface="Arial" panose="020B0604020202020204" pitchFamily="34" charset="0"/>
              </a:defRPr>
            </a:lvl1pPr>
            <a:lvl2pPr marL="0" indent="0">
              <a:buNone/>
              <a:defRPr/>
            </a:lvl2pPr>
          </a:lstStyle>
          <a:p>
            <a:pPr lvl="0"/>
            <a:r>
              <a:rPr lang="en-US"/>
              <a:t>CLICK TO EDIT MASTER </a:t>
            </a:r>
          </a:p>
          <a:p>
            <a:pPr lvl="0"/>
            <a:r>
              <a:rPr lang="en-US"/>
              <a:t>TEXT STYLES</a:t>
            </a:r>
          </a:p>
        </p:txBody>
      </p:sp>
      <p:sp>
        <p:nvSpPr>
          <p:cNvPr id="10" name="Text Placeholder 9">
            <a:extLst>
              <a:ext uri="{FF2B5EF4-FFF2-40B4-BE49-F238E27FC236}">
                <a16:creationId xmlns:a16="http://schemas.microsoft.com/office/drawing/2014/main" id="{037819E8-720B-BE5F-35CF-65D1F127F73B}"/>
              </a:ext>
            </a:extLst>
          </p:cNvPr>
          <p:cNvSpPr>
            <a:spLocks noGrp="1"/>
          </p:cNvSpPr>
          <p:nvPr>
            <p:ph type="body" sz="quarter" idx="14"/>
          </p:nvPr>
        </p:nvSpPr>
        <p:spPr>
          <a:xfrm>
            <a:off x="304800" y="3825875"/>
            <a:ext cx="11582400" cy="1943100"/>
          </a:xfrm>
        </p:spPr>
        <p:txBody>
          <a:bodyPr/>
          <a:lstStyle>
            <a:lvl1pPr>
              <a:buClr>
                <a:schemeClr val="tx2"/>
              </a:buClr>
              <a:defRPr>
                <a:solidFill>
                  <a:schemeClr val="tx2"/>
                </a:solidFill>
                <a:latin typeface="+mn-lt"/>
              </a:defRPr>
            </a:lvl1pPr>
            <a:lvl2pPr>
              <a:buClr>
                <a:schemeClr val="tx2"/>
              </a:buClr>
              <a:defRPr>
                <a:solidFill>
                  <a:schemeClr val="tx2"/>
                </a:solidFill>
                <a:latin typeface="+mn-lt"/>
              </a:defRPr>
            </a:lvl2pPr>
            <a:lvl3pPr>
              <a:buClr>
                <a:schemeClr val="tx2"/>
              </a:buClr>
              <a:defRPr>
                <a:solidFill>
                  <a:schemeClr val="tx2"/>
                </a:solidFill>
                <a:latin typeface="+mn-lt"/>
              </a:defRPr>
            </a:lvl3pPr>
            <a:lvl4pPr>
              <a:buClr>
                <a:schemeClr val="tx2"/>
              </a:buClr>
              <a:defRPr>
                <a:solidFill>
                  <a:schemeClr val="tx2"/>
                </a:solidFill>
                <a:latin typeface="+mn-lt"/>
              </a:defRPr>
            </a:lvl4pPr>
            <a:lvl5pPr>
              <a:buClr>
                <a:schemeClr val="tx2"/>
              </a:buClr>
              <a:defRPr>
                <a:solidFill>
                  <a:schemeClr val="tx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3">
            <a:extLst>
              <a:ext uri="{FF2B5EF4-FFF2-40B4-BE49-F238E27FC236}">
                <a16:creationId xmlns:a16="http://schemas.microsoft.com/office/drawing/2014/main" id="{75B01BE4-EEE1-75CD-8758-B2ADD247FCE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9" name="Title 1">
            <a:extLst>
              <a:ext uri="{FF2B5EF4-FFF2-40B4-BE49-F238E27FC236}">
                <a16:creationId xmlns:a16="http://schemas.microsoft.com/office/drawing/2014/main" id="{61247954-3C0B-B902-34FA-13B9AD74C6C8}"/>
              </a:ext>
            </a:extLst>
          </p:cNvPr>
          <p:cNvSpPr>
            <a:spLocks noGrp="1"/>
          </p:cNvSpPr>
          <p:nvPr>
            <p:ph type="title"/>
          </p:nvPr>
        </p:nvSpPr>
        <p:spPr>
          <a:xfrm>
            <a:off x="304799" y="248594"/>
            <a:ext cx="11582401" cy="475306"/>
          </a:xfrm>
        </p:spPr>
        <p:txBody>
          <a:bodyPr anchor="t" anchorCtr="0"/>
          <a:lstStyle>
            <a:lvl1pPr>
              <a:defRPr>
                <a:solidFill>
                  <a:schemeClr val="tx2"/>
                </a:solidFill>
              </a:defRPr>
            </a:lvl1pPr>
          </a:lstStyle>
          <a:p>
            <a:r>
              <a:rPr lang="en-US"/>
              <a:t>Click to edit Master title style</a:t>
            </a:r>
          </a:p>
        </p:txBody>
      </p:sp>
      <p:pic>
        <p:nvPicPr>
          <p:cNvPr id="3" name="Picture 2">
            <a:extLst>
              <a:ext uri="{FF2B5EF4-FFF2-40B4-BE49-F238E27FC236}">
                <a16:creationId xmlns:a16="http://schemas.microsoft.com/office/drawing/2014/main" id="{EDD46315-B0B3-1EC1-FDC0-6BDAD184C29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1" y="6273892"/>
            <a:ext cx="937667" cy="527437"/>
          </a:xfrm>
          <a:prstGeom prst="rect">
            <a:avLst/>
          </a:prstGeom>
        </p:spPr>
      </p:pic>
      <p:sp>
        <p:nvSpPr>
          <p:cNvPr id="4" name="TextBox 3">
            <a:extLst>
              <a:ext uri="{FF2B5EF4-FFF2-40B4-BE49-F238E27FC236}">
                <a16:creationId xmlns:a16="http://schemas.microsoft.com/office/drawing/2014/main" id="{DCCAC1FA-5FEE-2B48-80F3-D73F1BCE406D}"/>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2B660F"/>
                </a:solidFill>
                <a:latin typeface="Gilroy Medium" panose="00000600000000000000" pitchFamily="50" charset="0"/>
              </a:rPr>
              <a:t>confidential and proprietary</a:t>
            </a:r>
          </a:p>
        </p:txBody>
      </p:sp>
    </p:spTree>
    <p:extLst>
      <p:ext uri="{BB962C8B-B14F-4D97-AF65-F5344CB8AC3E}">
        <p14:creationId xmlns:p14="http://schemas.microsoft.com/office/powerpoint/2010/main" val="163368548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Long Copy+Photo Dri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6400798" y="5768975"/>
            <a:ext cx="5486405" cy="365125"/>
          </a:xfrm>
        </p:spPr>
        <p:txBody>
          <a:bodyPr/>
          <a:lstStyle>
            <a:lvl1pPr>
              <a:defRPr>
                <a:solidFill>
                  <a:srgbClr val="02355A"/>
                </a:solidFill>
                <a:latin typeface="+mn-lt"/>
              </a:defRPr>
            </a:lvl1pPr>
          </a:lstStyle>
          <a:p>
            <a:endParaRPr lang="en-US"/>
          </a:p>
        </p:txBody>
      </p:sp>
      <p:sp>
        <p:nvSpPr>
          <p:cNvPr id="9" name="TextBox 8">
            <a:extLst>
              <a:ext uri="{FF2B5EF4-FFF2-40B4-BE49-F238E27FC236}">
                <a16:creationId xmlns:a16="http://schemas.microsoft.com/office/drawing/2014/main" id="{18071585-67BB-4871-955D-DE1B6E6A017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mn-lt"/>
              </a:rPr>
              <a:pPr algn="r"/>
              <a:t>‹#›</a:t>
            </a:fld>
            <a:endParaRPr lang="en-US" sz="1350">
              <a:solidFill>
                <a:srgbClr val="2B660F"/>
              </a:solidFill>
              <a:latin typeface="+mn-lt"/>
            </a:endParaRPr>
          </a:p>
        </p:txBody>
      </p:sp>
      <p:sp>
        <p:nvSpPr>
          <p:cNvPr id="11" name="Text Placeholder 10">
            <a:extLst>
              <a:ext uri="{FF2B5EF4-FFF2-40B4-BE49-F238E27FC236}">
                <a16:creationId xmlns:a16="http://schemas.microsoft.com/office/drawing/2014/main" id="{709F5401-A203-9F74-D7E4-DF78A66A7BD3}"/>
              </a:ext>
            </a:extLst>
          </p:cNvPr>
          <p:cNvSpPr>
            <a:spLocks noGrp="1"/>
          </p:cNvSpPr>
          <p:nvPr>
            <p:ph type="body" sz="quarter" idx="13"/>
          </p:nvPr>
        </p:nvSpPr>
        <p:spPr>
          <a:xfrm>
            <a:off x="6400795" y="1294494"/>
            <a:ext cx="5486405" cy="4322081"/>
          </a:xfrm>
        </p:spPr>
        <p:txBody>
          <a:bodyPr/>
          <a:lstStyle>
            <a:lvl1pPr>
              <a:defRPr sz="1400">
                <a:solidFill>
                  <a:srgbClr val="02355A"/>
                </a:solidFill>
                <a:latin typeface="+mn-lt"/>
              </a:defRPr>
            </a:lvl1pPr>
            <a:lvl2pPr>
              <a:buClr>
                <a:schemeClr val="accent2"/>
              </a:buClr>
              <a:defRPr>
                <a:solidFill>
                  <a:srgbClr val="02355A"/>
                </a:solidFill>
                <a:latin typeface="+mn-lt"/>
              </a:defRPr>
            </a:lvl2pPr>
            <a:lvl3pPr>
              <a:buClr>
                <a:schemeClr val="accent2"/>
              </a:buClr>
              <a:defRPr>
                <a:solidFill>
                  <a:srgbClr val="02355A"/>
                </a:solidFill>
                <a:latin typeface="+mn-lt"/>
              </a:defRPr>
            </a:lvl3pPr>
            <a:lvl4pPr>
              <a:buClr>
                <a:schemeClr val="accent2"/>
              </a:buClr>
              <a:defRPr>
                <a:solidFill>
                  <a:srgbClr val="02355A"/>
                </a:solidFill>
                <a:latin typeface="+mn-lt"/>
              </a:defRPr>
            </a:lvl4pPr>
            <a:lvl5pPr>
              <a:buClr>
                <a:schemeClr val="accent2"/>
              </a:buClr>
              <a:defRPr>
                <a:solidFill>
                  <a:srgbClr val="02355A"/>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Picture Placeholder 12">
            <a:extLst>
              <a:ext uri="{FF2B5EF4-FFF2-40B4-BE49-F238E27FC236}">
                <a16:creationId xmlns:a16="http://schemas.microsoft.com/office/drawing/2014/main" id="{0F4058C2-69A4-AF17-8A29-7C5474912DBA}"/>
              </a:ext>
            </a:extLst>
          </p:cNvPr>
          <p:cNvSpPr>
            <a:spLocks noGrp="1"/>
          </p:cNvSpPr>
          <p:nvPr>
            <p:ph type="pic" sz="quarter" idx="14"/>
          </p:nvPr>
        </p:nvSpPr>
        <p:spPr>
          <a:xfrm>
            <a:off x="0" y="0"/>
            <a:ext cx="6096000" cy="6858000"/>
          </a:xfrm>
        </p:spPr>
        <p:txBody>
          <a:bodyPr/>
          <a:lstStyle>
            <a:lvl1pPr>
              <a:defRPr>
                <a:latin typeface="+mn-lt"/>
              </a:defRPr>
            </a:lvl1pPr>
          </a:lstStyle>
          <a:p>
            <a:r>
              <a:rPr lang="en-US"/>
              <a:t>Click icon to add picture</a:t>
            </a:r>
          </a:p>
        </p:txBody>
      </p:sp>
      <p:sp>
        <p:nvSpPr>
          <p:cNvPr id="3" name="Text Placeholder 3">
            <a:extLst>
              <a:ext uri="{FF2B5EF4-FFF2-40B4-BE49-F238E27FC236}">
                <a16:creationId xmlns:a16="http://schemas.microsoft.com/office/drawing/2014/main" id="{D1BD2303-F43D-B409-2B25-1295FF91DE7C}"/>
              </a:ext>
            </a:extLst>
          </p:cNvPr>
          <p:cNvSpPr>
            <a:spLocks noGrp="1"/>
          </p:cNvSpPr>
          <p:nvPr>
            <p:ph type="body" sz="quarter" idx="11" hasCustomPrompt="1"/>
          </p:nvPr>
        </p:nvSpPr>
        <p:spPr>
          <a:xfrm>
            <a:off x="6400796" y="724845"/>
            <a:ext cx="5486405" cy="316592"/>
          </a:xfrm>
        </p:spPr>
        <p:txBody>
          <a:bodyPr>
            <a:normAutofit/>
          </a:bodyPr>
          <a:lstStyle>
            <a:lvl1pPr marL="0" indent="0">
              <a:lnSpc>
                <a:spcPct val="90000"/>
              </a:lnSpc>
              <a:spcBef>
                <a:spcPts val="0"/>
              </a:spcBef>
              <a:buNone/>
              <a:defRPr sz="1800">
                <a:solidFill>
                  <a:srgbClr val="02355A"/>
                </a:solidFill>
                <a:latin typeface="+mn-lt"/>
              </a:defRPr>
            </a:lvl1pPr>
          </a:lstStyle>
          <a:p>
            <a:pPr lvl="0"/>
            <a:r>
              <a:rPr lang="en-US"/>
              <a:t>Subtitle</a:t>
            </a:r>
          </a:p>
        </p:txBody>
      </p:sp>
      <p:sp>
        <p:nvSpPr>
          <p:cNvPr id="4" name="Title 1">
            <a:extLst>
              <a:ext uri="{FF2B5EF4-FFF2-40B4-BE49-F238E27FC236}">
                <a16:creationId xmlns:a16="http://schemas.microsoft.com/office/drawing/2014/main" id="{73C0A529-9652-2E2A-5A16-28AC0711E73D}"/>
              </a:ext>
            </a:extLst>
          </p:cNvPr>
          <p:cNvSpPr>
            <a:spLocks noGrp="1"/>
          </p:cNvSpPr>
          <p:nvPr>
            <p:ph type="title" hasCustomPrompt="1"/>
          </p:nvPr>
        </p:nvSpPr>
        <p:spPr>
          <a:xfrm>
            <a:off x="6400795" y="248594"/>
            <a:ext cx="5486405" cy="475306"/>
          </a:xfrm>
        </p:spPr>
        <p:txBody>
          <a:bodyPr anchor="t" anchorCtr="0"/>
          <a:lstStyle>
            <a:lvl1pPr>
              <a:defRPr>
                <a:solidFill>
                  <a:srgbClr val="02355A"/>
                </a:solidFill>
              </a:defRPr>
            </a:lvl1pPr>
          </a:lstStyle>
          <a:p>
            <a:r>
              <a:rPr lang="en-US"/>
              <a:t>Click to edit title</a:t>
            </a:r>
          </a:p>
        </p:txBody>
      </p:sp>
    </p:spTree>
    <p:extLst>
      <p:ext uri="{BB962C8B-B14F-4D97-AF65-F5344CB8AC3E}">
        <p14:creationId xmlns:p14="http://schemas.microsoft.com/office/powerpoint/2010/main" val="298774713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Agenda Numbere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latin typeface="+mn-lt"/>
              </a:defRPr>
            </a:lvl1pPr>
          </a:lstStyle>
          <a:p>
            <a:endParaRPr lang="en-US"/>
          </a:p>
        </p:txBody>
      </p:sp>
      <p:sp>
        <p:nvSpPr>
          <p:cNvPr id="9" name="Content Placeholder 6">
            <a:extLst>
              <a:ext uri="{FF2B5EF4-FFF2-40B4-BE49-F238E27FC236}">
                <a16:creationId xmlns:a16="http://schemas.microsoft.com/office/drawing/2014/main" id="{DF1629FC-80E8-4151-B5A0-B0523AE8696B}"/>
              </a:ext>
            </a:extLst>
          </p:cNvPr>
          <p:cNvSpPr>
            <a:spLocks noGrp="1"/>
          </p:cNvSpPr>
          <p:nvPr>
            <p:ph sz="quarter" idx="12" hasCustomPrompt="1"/>
          </p:nvPr>
        </p:nvSpPr>
        <p:spPr>
          <a:xfrm>
            <a:off x="3162296" y="1219200"/>
            <a:ext cx="8724904" cy="4419600"/>
          </a:xfrm>
        </p:spPr>
        <p:txBody>
          <a:bodyPr/>
          <a:lstStyle>
            <a:lvl1pPr marL="182880" indent="-365760">
              <a:buFont typeface="+mj-lt"/>
              <a:buAutoNum type="arabicPeriod"/>
              <a:defRPr sz="2800" b="1">
                <a:solidFill>
                  <a:schemeClr val="accent1"/>
                </a:solidFill>
                <a:latin typeface="+mn-lt"/>
              </a:defRPr>
            </a:lvl1pPr>
            <a:lvl2pPr>
              <a:defRPr sz="2400">
                <a:solidFill>
                  <a:schemeClr val="accent1"/>
                </a:solidFill>
              </a:defRPr>
            </a:lvl2pPr>
            <a:lvl3pPr>
              <a:defRPr sz="2000">
                <a:solidFill>
                  <a:schemeClr val="accent1"/>
                </a:solidFill>
              </a:defRPr>
            </a:lvl3pPr>
            <a:lvl4pPr>
              <a:defRPr sz="1800">
                <a:solidFill>
                  <a:schemeClr val="accent1"/>
                </a:solidFill>
              </a:defRPr>
            </a:lvl4pPr>
            <a:lvl5pPr>
              <a:defRPr sz="1600">
                <a:solidFill>
                  <a:schemeClr val="accent1"/>
                </a:solidFill>
              </a:defRPr>
            </a:lvl5pPr>
          </a:lstStyle>
          <a:p>
            <a:pPr lvl="0"/>
            <a:r>
              <a:rPr lang="en-US"/>
              <a:t>Edit Master text styles</a:t>
            </a:r>
          </a:p>
        </p:txBody>
      </p:sp>
      <p:sp>
        <p:nvSpPr>
          <p:cNvPr id="2" name="Text Placeholder 3">
            <a:extLst>
              <a:ext uri="{FF2B5EF4-FFF2-40B4-BE49-F238E27FC236}">
                <a16:creationId xmlns:a16="http://schemas.microsoft.com/office/drawing/2014/main" id="{41F792B6-783B-824E-0F33-27BAD31A4C3B}"/>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4" name="Title 1">
            <a:extLst>
              <a:ext uri="{FF2B5EF4-FFF2-40B4-BE49-F238E27FC236}">
                <a16:creationId xmlns:a16="http://schemas.microsoft.com/office/drawing/2014/main" id="{35E03D8E-722C-7E9B-4CF6-3BB3E20CF748}"/>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pic>
        <p:nvPicPr>
          <p:cNvPr id="5" name="Picture 4">
            <a:extLst>
              <a:ext uri="{FF2B5EF4-FFF2-40B4-BE49-F238E27FC236}">
                <a16:creationId xmlns:a16="http://schemas.microsoft.com/office/drawing/2014/main" id="{DB3A13F1-F363-9D8B-763B-FF6DB80614A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1" y="6273892"/>
            <a:ext cx="937667" cy="527437"/>
          </a:xfrm>
          <a:prstGeom prst="rect">
            <a:avLst/>
          </a:prstGeom>
        </p:spPr>
      </p:pic>
      <p:sp>
        <p:nvSpPr>
          <p:cNvPr id="6" name="TextBox 5">
            <a:extLst>
              <a:ext uri="{FF2B5EF4-FFF2-40B4-BE49-F238E27FC236}">
                <a16:creationId xmlns:a16="http://schemas.microsoft.com/office/drawing/2014/main" id="{CDE22E13-77AC-E425-8E7B-59FA7E516600}"/>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2B660F"/>
                </a:solidFill>
                <a:latin typeface="Gilroy Medium" panose="00000600000000000000" pitchFamily="50" charset="0"/>
              </a:rPr>
              <a:t>confidential and proprietary</a:t>
            </a:r>
          </a:p>
        </p:txBody>
      </p:sp>
    </p:spTree>
    <p:extLst>
      <p:ext uri="{BB962C8B-B14F-4D97-AF65-F5344CB8AC3E}">
        <p14:creationId xmlns:p14="http://schemas.microsoft.com/office/powerpoint/2010/main" val="178063984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
        <p:nvSpPr>
          <p:cNvPr id="51" name="Picture Placeholder 50">
            <a:extLst>
              <a:ext uri="{FF2B5EF4-FFF2-40B4-BE49-F238E27FC236}">
                <a16:creationId xmlns:a16="http://schemas.microsoft.com/office/drawing/2014/main" id="{537FC017-FD30-8CAD-4CE5-25D80AE47CA4}"/>
              </a:ext>
            </a:extLst>
          </p:cNvPr>
          <p:cNvSpPr>
            <a:spLocks noGrp="1"/>
          </p:cNvSpPr>
          <p:nvPr>
            <p:ph type="pic" sz="quarter" idx="65"/>
          </p:nvPr>
        </p:nvSpPr>
        <p:spPr>
          <a:xfrm flipH="1">
            <a:off x="304798"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grpSp>
        <p:nvGrpSpPr>
          <p:cNvPr id="2" name="Group 1">
            <a:extLst>
              <a:ext uri="{FF2B5EF4-FFF2-40B4-BE49-F238E27FC236}">
                <a16:creationId xmlns:a16="http://schemas.microsoft.com/office/drawing/2014/main" id="{7C7B55C6-9358-8E58-00C2-C14F1377BF17}"/>
              </a:ext>
            </a:extLst>
          </p:cNvPr>
          <p:cNvGrpSpPr/>
          <p:nvPr userDrawn="1"/>
        </p:nvGrpSpPr>
        <p:grpSpPr>
          <a:xfrm>
            <a:off x="0" y="-1204486"/>
            <a:ext cx="12192000" cy="942190"/>
            <a:chOff x="22178" y="-2107474"/>
            <a:chExt cx="12173146" cy="1410050"/>
          </a:xfrm>
        </p:grpSpPr>
        <p:sp>
          <p:nvSpPr>
            <p:cNvPr id="3" name="Rectangle 2">
              <a:extLst>
                <a:ext uri="{FF2B5EF4-FFF2-40B4-BE49-F238E27FC236}">
                  <a16:creationId xmlns:a16="http://schemas.microsoft.com/office/drawing/2014/main" id="{485E9FA6-3D84-E27D-B517-6D4AD0DE8C0E}"/>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4" name="Rectangle 3">
              <a:extLst>
                <a:ext uri="{FF2B5EF4-FFF2-40B4-BE49-F238E27FC236}">
                  <a16:creationId xmlns:a16="http://schemas.microsoft.com/office/drawing/2014/main" id="{E436AEB2-62DD-C07E-A65C-BB2CE83BD951}"/>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5" name="Rectangle 4">
              <a:extLst>
                <a:ext uri="{FF2B5EF4-FFF2-40B4-BE49-F238E27FC236}">
                  <a16:creationId xmlns:a16="http://schemas.microsoft.com/office/drawing/2014/main" id="{6519411C-315A-BF8D-CC69-BD24F430DD3A}"/>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C8DE2C42-BF16-EA8A-B384-FC2497D8D709}"/>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6EC0075A-DC41-F1A3-6CDD-124E30F125F2}"/>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D79196B2-5DF5-54FE-0F8A-BAC8DC13E744}"/>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38F349C0-B2C2-D622-6691-2A7181002A93}"/>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EA52959D-6B0B-C865-9005-E3F7527DC743}"/>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41F3BCC0-80AF-FCEE-70D4-7A206B5B85BB}"/>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E2B5DB35-F8CF-AAC9-1257-2A1DD4A53748}"/>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E127FDED-A225-51DB-E21D-839D75314167}"/>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F53F1863-9E79-1D89-857D-648067DA97FD}"/>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4D1AD903-2702-1C89-2F48-14BF92F343AB}"/>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2FAF5738-C2D7-D247-30E0-38A0AEEDF1F8}"/>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051E090A-7E19-9566-EE3E-9452179E547A}"/>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33" name="Title 32">
            <a:extLst>
              <a:ext uri="{FF2B5EF4-FFF2-40B4-BE49-F238E27FC236}">
                <a16:creationId xmlns:a16="http://schemas.microsoft.com/office/drawing/2014/main" id="{E6EB829B-5FA6-6B42-8FA7-1A3386A996C7}"/>
              </a:ext>
            </a:extLst>
          </p:cNvPr>
          <p:cNvSpPr>
            <a:spLocks noGrp="1"/>
          </p:cNvSpPr>
          <p:nvPr>
            <p:ph type="title"/>
          </p:nvPr>
        </p:nvSpPr>
        <p:spPr/>
        <p:txBody>
          <a:bodyPr/>
          <a:lstStyle>
            <a:lvl1pPr>
              <a:defRPr>
                <a:solidFill>
                  <a:srgbClr val="3680CE"/>
                </a:solidFill>
              </a:defRPr>
            </a:lvl1pPr>
          </a:lstStyle>
          <a:p>
            <a:r>
              <a:rPr lang="en-US"/>
              <a:t>Click to edit Master title style</a:t>
            </a:r>
          </a:p>
        </p:txBody>
      </p:sp>
      <p:sp>
        <p:nvSpPr>
          <p:cNvPr id="34" name="Footer Placeholder 33">
            <a:extLst>
              <a:ext uri="{FF2B5EF4-FFF2-40B4-BE49-F238E27FC236}">
                <a16:creationId xmlns:a16="http://schemas.microsoft.com/office/drawing/2014/main" id="{48430F1B-04C8-37C5-DB54-6BC657AC4061}"/>
              </a:ext>
            </a:extLst>
          </p:cNvPr>
          <p:cNvSpPr>
            <a:spLocks noGrp="1"/>
          </p:cNvSpPr>
          <p:nvPr>
            <p:ph type="ftr" sz="quarter" idx="10"/>
          </p:nvPr>
        </p:nvSpPr>
        <p:spPr/>
        <p:txBody>
          <a:bodyPr/>
          <a:lstStyle>
            <a:lvl1pPr>
              <a:defRPr>
                <a:solidFill>
                  <a:srgbClr val="3680CE"/>
                </a:solidFill>
                <a:latin typeface="+mn-lt"/>
              </a:defRPr>
            </a:lvl1pPr>
          </a:lstStyle>
          <a:p>
            <a:endParaRPr lang="en-US"/>
          </a:p>
        </p:txBody>
      </p:sp>
      <p:sp>
        <p:nvSpPr>
          <p:cNvPr id="35" name="Text Placeholder 3">
            <a:extLst>
              <a:ext uri="{FF2B5EF4-FFF2-40B4-BE49-F238E27FC236}">
                <a16:creationId xmlns:a16="http://schemas.microsoft.com/office/drawing/2014/main" id="{F835043F-7272-9648-C104-DD184A0C159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3680CE"/>
                </a:solidFill>
                <a:latin typeface="+mn-lt"/>
              </a:defRPr>
            </a:lvl1pPr>
          </a:lstStyle>
          <a:p>
            <a:pPr lvl="0"/>
            <a:r>
              <a:rPr lang="en-US"/>
              <a:t>Subtitle</a:t>
            </a:r>
          </a:p>
        </p:txBody>
      </p:sp>
      <p:sp>
        <p:nvSpPr>
          <p:cNvPr id="36" name="TextBox 35">
            <a:extLst>
              <a:ext uri="{FF2B5EF4-FFF2-40B4-BE49-F238E27FC236}">
                <a16:creationId xmlns:a16="http://schemas.microsoft.com/office/drawing/2014/main" id="{EAFA24E3-CC81-87D8-7928-6999AC781044}"/>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5D910D"/>
                </a:solidFill>
                <a:latin typeface="+mn-lt"/>
              </a:rPr>
              <a:pPr algn="r"/>
              <a:t>‹#›</a:t>
            </a:fld>
            <a:endParaRPr lang="en-US" sz="1350">
              <a:solidFill>
                <a:srgbClr val="5D910D"/>
              </a:solidFill>
              <a:latin typeface="+mn-lt"/>
            </a:endParaRPr>
          </a:p>
        </p:txBody>
      </p:sp>
      <p:sp>
        <p:nvSpPr>
          <p:cNvPr id="55" name="Text Placeholder 12">
            <a:extLst>
              <a:ext uri="{FF2B5EF4-FFF2-40B4-BE49-F238E27FC236}">
                <a16:creationId xmlns:a16="http://schemas.microsoft.com/office/drawing/2014/main" id="{9D0BE002-61F2-486B-D1AA-E45F1F799B65}"/>
              </a:ext>
            </a:extLst>
          </p:cNvPr>
          <p:cNvSpPr>
            <a:spLocks noGrp="1"/>
          </p:cNvSpPr>
          <p:nvPr>
            <p:ph type="body" sz="quarter" idx="69" hasCustomPrompt="1"/>
          </p:nvPr>
        </p:nvSpPr>
        <p:spPr>
          <a:xfrm>
            <a:off x="300925" y="4819067"/>
            <a:ext cx="2667000" cy="321782"/>
          </a:xfrm>
        </p:spPr>
        <p:txBody>
          <a:bodyPr lIns="0" rIns="0"/>
          <a:lstStyle>
            <a:lvl1pPr>
              <a:buClr>
                <a:schemeClr val="tx2"/>
              </a:buClr>
              <a:defRPr sz="2000" b="0" i="0">
                <a:solidFill>
                  <a:srgbClr val="3680CE"/>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58" name="Content Placeholder 6">
            <a:extLst>
              <a:ext uri="{FF2B5EF4-FFF2-40B4-BE49-F238E27FC236}">
                <a16:creationId xmlns:a16="http://schemas.microsoft.com/office/drawing/2014/main" id="{D21ACEAE-88C0-DA4F-BDF1-334768A557FD}"/>
              </a:ext>
            </a:extLst>
          </p:cNvPr>
          <p:cNvSpPr>
            <a:spLocks noGrp="1"/>
          </p:cNvSpPr>
          <p:nvPr>
            <p:ph sz="quarter" idx="12" hasCustomPrompt="1"/>
          </p:nvPr>
        </p:nvSpPr>
        <p:spPr>
          <a:xfrm>
            <a:off x="304800" y="5134654"/>
            <a:ext cx="2663125" cy="504145"/>
          </a:xfrm>
        </p:spPr>
        <p:txBody>
          <a:bodyPr/>
          <a:lstStyle>
            <a:lvl1pPr>
              <a:defRPr sz="1400">
                <a:solidFill>
                  <a:srgbClr val="3680CE"/>
                </a:solidFill>
                <a:latin typeface="+mn-lt"/>
              </a:defRPr>
            </a:lvl1pPr>
            <a:lvl2pPr marL="0" indent="0">
              <a:buNone/>
              <a:defRPr>
                <a:solidFill>
                  <a:srgbClr val="3680CE"/>
                </a:solidFill>
                <a:latin typeface="+mn-lt"/>
              </a:defRPr>
            </a:lvl2pPr>
          </a:lstStyle>
          <a:p>
            <a:pPr lvl="0"/>
            <a:r>
              <a:rPr lang="en-US"/>
              <a:t>Edit Master text styles</a:t>
            </a:r>
          </a:p>
          <a:p>
            <a:pPr lvl="1"/>
            <a:endParaRPr lang="en-US"/>
          </a:p>
        </p:txBody>
      </p:sp>
      <p:sp>
        <p:nvSpPr>
          <p:cNvPr id="59" name="Text Placeholder 12">
            <a:extLst>
              <a:ext uri="{FF2B5EF4-FFF2-40B4-BE49-F238E27FC236}">
                <a16:creationId xmlns:a16="http://schemas.microsoft.com/office/drawing/2014/main" id="{3B15ABFF-D907-AA0C-242D-4BDB006B4F8D}"/>
              </a:ext>
            </a:extLst>
          </p:cNvPr>
          <p:cNvSpPr>
            <a:spLocks noGrp="1"/>
          </p:cNvSpPr>
          <p:nvPr>
            <p:ph type="body" sz="quarter" idx="70" hasCustomPrompt="1"/>
          </p:nvPr>
        </p:nvSpPr>
        <p:spPr>
          <a:xfrm>
            <a:off x="3275618" y="4819067"/>
            <a:ext cx="2667000" cy="321782"/>
          </a:xfrm>
        </p:spPr>
        <p:txBody>
          <a:bodyPr lIns="0" rIns="0"/>
          <a:lstStyle>
            <a:lvl1pPr>
              <a:buClr>
                <a:schemeClr val="tx2"/>
              </a:buClr>
              <a:defRPr sz="2000" b="0" i="0">
                <a:solidFill>
                  <a:srgbClr val="3680CE"/>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60" name="Content Placeholder 6">
            <a:extLst>
              <a:ext uri="{FF2B5EF4-FFF2-40B4-BE49-F238E27FC236}">
                <a16:creationId xmlns:a16="http://schemas.microsoft.com/office/drawing/2014/main" id="{8791876A-46E3-F7C2-CBF8-508C7613B3F6}"/>
              </a:ext>
            </a:extLst>
          </p:cNvPr>
          <p:cNvSpPr>
            <a:spLocks noGrp="1"/>
          </p:cNvSpPr>
          <p:nvPr>
            <p:ph sz="quarter" idx="71" hasCustomPrompt="1"/>
          </p:nvPr>
        </p:nvSpPr>
        <p:spPr>
          <a:xfrm>
            <a:off x="3279493" y="5134654"/>
            <a:ext cx="2663125" cy="504145"/>
          </a:xfrm>
        </p:spPr>
        <p:txBody>
          <a:bodyPr/>
          <a:lstStyle>
            <a:lvl1pPr>
              <a:defRPr sz="1400">
                <a:solidFill>
                  <a:srgbClr val="3680CE"/>
                </a:solidFill>
                <a:latin typeface="+mn-lt"/>
              </a:defRPr>
            </a:lvl1pPr>
            <a:lvl2pPr marL="0" indent="0">
              <a:buNone/>
              <a:defRPr>
                <a:solidFill>
                  <a:srgbClr val="3680CE"/>
                </a:solidFill>
                <a:latin typeface="+mn-lt"/>
              </a:defRPr>
            </a:lvl2pPr>
          </a:lstStyle>
          <a:p>
            <a:pPr lvl="0"/>
            <a:r>
              <a:rPr lang="en-US"/>
              <a:t>Edit Master text styles</a:t>
            </a:r>
          </a:p>
          <a:p>
            <a:pPr lvl="1"/>
            <a:endParaRPr lang="en-US"/>
          </a:p>
        </p:txBody>
      </p:sp>
      <p:sp>
        <p:nvSpPr>
          <p:cNvPr id="61" name="Text Placeholder 12">
            <a:extLst>
              <a:ext uri="{FF2B5EF4-FFF2-40B4-BE49-F238E27FC236}">
                <a16:creationId xmlns:a16="http://schemas.microsoft.com/office/drawing/2014/main" id="{0FCF8708-003E-3AF8-FE07-B856B38B66BC}"/>
              </a:ext>
            </a:extLst>
          </p:cNvPr>
          <p:cNvSpPr>
            <a:spLocks noGrp="1"/>
          </p:cNvSpPr>
          <p:nvPr>
            <p:ph type="body" sz="quarter" idx="72" hasCustomPrompt="1"/>
          </p:nvPr>
        </p:nvSpPr>
        <p:spPr>
          <a:xfrm>
            <a:off x="6248398" y="4819067"/>
            <a:ext cx="2667000" cy="321782"/>
          </a:xfrm>
        </p:spPr>
        <p:txBody>
          <a:bodyPr lIns="0" rIns="0"/>
          <a:lstStyle>
            <a:lvl1pPr>
              <a:buClr>
                <a:schemeClr val="tx2"/>
              </a:buClr>
              <a:defRPr sz="2000" b="0" i="0">
                <a:solidFill>
                  <a:srgbClr val="3680CE"/>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62" name="Content Placeholder 6">
            <a:extLst>
              <a:ext uri="{FF2B5EF4-FFF2-40B4-BE49-F238E27FC236}">
                <a16:creationId xmlns:a16="http://schemas.microsoft.com/office/drawing/2014/main" id="{F29F0006-6518-94B5-F8DF-9567AE670120}"/>
              </a:ext>
            </a:extLst>
          </p:cNvPr>
          <p:cNvSpPr>
            <a:spLocks noGrp="1"/>
          </p:cNvSpPr>
          <p:nvPr>
            <p:ph sz="quarter" idx="73" hasCustomPrompt="1"/>
          </p:nvPr>
        </p:nvSpPr>
        <p:spPr>
          <a:xfrm>
            <a:off x="6252273" y="5134654"/>
            <a:ext cx="2663125" cy="504145"/>
          </a:xfrm>
        </p:spPr>
        <p:txBody>
          <a:bodyPr/>
          <a:lstStyle>
            <a:lvl1pPr>
              <a:defRPr sz="1400">
                <a:solidFill>
                  <a:srgbClr val="3680CE"/>
                </a:solidFill>
                <a:latin typeface="+mn-lt"/>
              </a:defRPr>
            </a:lvl1pPr>
            <a:lvl2pPr marL="0" indent="0">
              <a:buNone/>
              <a:defRPr>
                <a:solidFill>
                  <a:srgbClr val="3680CE"/>
                </a:solidFill>
                <a:latin typeface="+mn-lt"/>
              </a:defRPr>
            </a:lvl2pPr>
          </a:lstStyle>
          <a:p>
            <a:pPr lvl="0"/>
            <a:r>
              <a:rPr lang="en-US"/>
              <a:t>Edit Master text styles</a:t>
            </a:r>
          </a:p>
          <a:p>
            <a:pPr lvl="1"/>
            <a:endParaRPr lang="en-US"/>
          </a:p>
        </p:txBody>
      </p:sp>
      <p:sp>
        <p:nvSpPr>
          <p:cNvPr id="63" name="Text Placeholder 12">
            <a:extLst>
              <a:ext uri="{FF2B5EF4-FFF2-40B4-BE49-F238E27FC236}">
                <a16:creationId xmlns:a16="http://schemas.microsoft.com/office/drawing/2014/main" id="{B85EDDFD-1D95-77A6-DA9B-FC213DC4A318}"/>
              </a:ext>
            </a:extLst>
          </p:cNvPr>
          <p:cNvSpPr>
            <a:spLocks noGrp="1"/>
          </p:cNvSpPr>
          <p:nvPr>
            <p:ph type="body" sz="quarter" idx="74" hasCustomPrompt="1"/>
          </p:nvPr>
        </p:nvSpPr>
        <p:spPr>
          <a:xfrm>
            <a:off x="9223091" y="4819067"/>
            <a:ext cx="2667000" cy="321782"/>
          </a:xfrm>
        </p:spPr>
        <p:txBody>
          <a:bodyPr lIns="0" rIns="0"/>
          <a:lstStyle>
            <a:lvl1pPr>
              <a:buClr>
                <a:schemeClr val="tx2"/>
              </a:buClr>
              <a:defRPr sz="2000" b="0" i="0">
                <a:solidFill>
                  <a:srgbClr val="3680CE"/>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64" name="Content Placeholder 6">
            <a:extLst>
              <a:ext uri="{FF2B5EF4-FFF2-40B4-BE49-F238E27FC236}">
                <a16:creationId xmlns:a16="http://schemas.microsoft.com/office/drawing/2014/main" id="{9B42EBC3-56EE-F294-586B-FAD4A3AB9A23}"/>
              </a:ext>
            </a:extLst>
          </p:cNvPr>
          <p:cNvSpPr>
            <a:spLocks noGrp="1"/>
          </p:cNvSpPr>
          <p:nvPr>
            <p:ph sz="quarter" idx="75" hasCustomPrompt="1"/>
          </p:nvPr>
        </p:nvSpPr>
        <p:spPr>
          <a:xfrm>
            <a:off x="9226966" y="5134654"/>
            <a:ext cx="2663125" cy="504145"/>
          </a:xfrm>
        </p:spPr>
        <p:txBody>
          <a:bodyPr/>
          <a:lstStyle>
            <a:lvl1pPr>
              <a:defRPr sz="1400">
                <a:latin typeface="+mn-lt"/>
              </a:defRPr>
            </a:lvl1pPr>
            <a:lvl2pPr marL="0" indent="0">
              <a:buNone/>
              <a:defRPr>
                <a:latin typeface="+mn-lt"/>
              </a:defRPr>
            </a:lvl2pPr>
          </a:lstStyle>
          <a:p>
            <a:pPr lvl="0"/>
            <a:r>
              <a:rPr lang="en-US"/>
              <a:t>Edit Master text styles</a:t>
            </a:r>
          </a:p>
          <a:p>
            <a:pPr lvl="1"/>
            <a:endParaRPr lang="en-US"/>
          </a:p>
        </p:txBody>
      </p:sp>
      <p:sp>
        <p:nvSpPr>
          <p:cNvPr id="19" name="Picture Placeholder 50">
            <a:extLst>
              <a:ext uri="{FF2B5EF4-FFF2-40B4-BE49-F238E27FC236}">
                <a16:creationId xmlns:a16="http://schemas.microsoft.com/office/drawing/2014/main" id="{EFF1CD7A-2DC9-0429-2042-00D19F745273}"/>
              </a:ext>
            </a:extLst>
          </p:cNvPr>
          <p:cNvSpPr>
            <a:spLocks noGrp="1"/>
          </p:cNvSpPr>
          <p:nvPr>
            <p:ph type="pic" sz="quarter" idx="76"/>
          </p:nvPr>
        </p:nvSpPr>
        <p:spPr>
          <a:xfrm flipH="1">
            <a:off x="3275618"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20" name="Picture Placeholder 50">
            <a:extLst>
              <a:ext uri="{FF2B5EF4-FFF2-40B4-BE49-F238E27FC236}">
                <a16:creationId xmlns:a16="http://schemas.microsoft.com/office/drawing/2014/main" id="{AF907D19-3C2C-61CA-5FAD-498351EDFDA6}"/>
              </a:ext>
            </a:extLst>
          </p:cNvPr>
          <p:cNvSpPr>
            <a:spLocks noGrp="1"/>
          </p:cNvSpPr>
          <p:nvPr>
            <p:ph type="pic" sz="quarter" idx="77"/>
          </p:nvPr>
        </p:nvSpPr>
        <p:spPr>
          <a:xfrm flipH="1">
            <a:off x="6248399"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21" name="Picture Placeholder 50">
            <a:extLst>
              <a:ext uri="{FF2B5EF4-FFF2-40B4-BE49-F238E27FC236}">
                <a16:creationId xmlns:a16="http://schemas.microsoft.com/office/drawing/2014/main" id="{A95EDDFD-81FE-BB5B-C823-DDDE109005B1}"/>
              </a:ext>
            </a:extLst>
          </p:cNvPr>
          <p:cNvSpPr>
            <a:spLocks noGrp="1"/>
          </p:cNvSpPr>
          <p:nvPr>
            <p:ph type="pic" sz="quarter" idx="78"/>
          </p:nvPr>
        </p:nvSpPr>
        <p:spPr>
          <a:xfrm flipH="1">
            <a:off x="9220199"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18" name="TextBox 17">
            <a:extLst>
              <a:ext uri="{FF2B5EF4-FFF2-40B4-BE49-F238E27FC236}">
                <a16:creationId xmlns:a16="http://schemas.microsoft.com/office/drawing/2014/main" id="{2A561B79-09DB-0555-DF84-ED0F621263AB}"/>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5D910D"/>
                </a:solidFill>
                <a:latin typeface="+mn-lt"/>
              </a:rPr>
              <a:t>confidential and proprietary</a:t>
            </a:r>
          </a:p>
        </p:txBody>
      </p:sp>
      <p:pic>
        <p:nvPicPr>
          <p:cNvPr id="22" name="Picture 21">
            <a:extLst>
              <a:ext uri="{FF2B5EF4-FFF2-40B4-BE49-F238E27FC236}">
                <a16:creationId xmlns:a16="http://schemas.microsoft.com/office/drawing/2014/main" id="{767EB93E-9E09-2CDA-076E-EDCAD081B3A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1" y="6273892"/>
            <a:ext cx="937667" cy="527437"/>
          </a:xfrm>
          <a:prstGeom prst="rect">
            <a:avLst/>
          </a:prstGeom>
        </p:spPr>
      </p:pic>
    </p:spTree>
    <p:extLst>
      <p:ext uri="{BB962C8B-B14F-4D97-AF65-F5344CB8AC3E}">
        <p14:creationId xmlns:p14="http://schemas.microsoft.com/office/powerpoint/2010/main" val="129371615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_3 Takeaways Drink">
    <p:bg>
      <p:bgPr>
        <a:solidFill>
          <a:srgbClr val="145798"/>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71A9E3"/>
                </a:solidFill>
                <a:latin typeface="+mn-lt"/>
              </a:defRPr>
            </a:lvl1pPr>
          </a:lstStyle>
          <a:p>
            <a:endParaRPr lang="en-US"/>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71A9E3"/>
                </a:solidFill>
                <a:latin typeface="+mn-lt"/>
              </a:rPr>
              <a:pPr algn="r"/>
              <a:t>‹#›</a:t>
            </a:fld>
            <a:endParaRPr lang="en-US" sz="1350">
              <a:solidFill>
                <a:srgbClr val="71A9E3"/>
              </a:solidFill>
              <a:latin typeface="+mn-lt"/>
            </a:endParaRPr>
          </a:p>
        </p:txBody>
      </p:sp>
      <p:sp>
        <p:nvSpPr>
          <p:cNvPr id="5" name="Text Placeholder 3">
            <a:extLst>
              <a:ext uri="{FF2B5EF4-FFF2-40B4-BE49-F238E27FC236}">
                <a16:creationId xmlns:a16="http://schemas.microsoft.com/office/drawing/2014/main" id="{0AFD69A1-B956-94DD-F040-BB70AF15994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71A9E3"/>
                </a:solidFill>
                <a:latin typeface="+mn-lt"/>
              </a:defRPr>
            </a:lvl1pPr>
          </a:lstStyle>
          <a:p>
            <a:pPr lvl="0"/>
            <a:r>
              <a:rPr lang="en-US"/>
              <a:t>Subtitle</a:t>
            </a:r>
          </a:p>
        </p:txBody>
      </p:sp>
      <p:sp>
        <p:nvSpPr>
          <p:cNvPr id="7" name="Title 1">
            <a:extLst>
              <a:ext uri="{FF2B5EF4-FFF2-40B4-BE49-F238E27FC236}">
                <a16:creationId xmlns:a16="http://schemas.microsoft.com/office/drawing/2014/main" id="{C335125E-6F07-0923-0A24-149A306C0764}"/>
              </a:ext>
            </a:extLst>
          </p:cNvPr>
          <p:cNvSpPr>
            <a:spLocks noGrp="1"/>
          </p:cNvSpPr>
          <p:nvPr>
            <p:ph type="title"/>
          </p:nvPr>
        </p:nvSpPr>
        <p:spPr>
          <a:xfrm>
            <a:off x="304799" y="248594"/>
            <a:ext cx="11582401" cy="475306"/>
          </a:xfrm>
        </p:spPr>
        <p:txBody>
          <a:bodyPr anchor="t" anchorCtr="0"/>
          <a:lstStyle>
            <a:lvl1pPr>
              <a:defRPr>
                <a:solidFill>
                  <a:srgbClr val="71A9E3"/>
                </a:solidFill>
              </a:defRPr>
            </a:lvl1pPr>
          </a:lstStyle>
          <a:p>
            <a:r>
              <a:rPr lang="en-US"/>
              <a:t>Click to edit Master title style</a:t>
            </a:r>
          </a:p>
        </p:txBody>
      </p:sp>
      <p:sp>
        <p:nvSpPr>
          <p:cNvPr id="6" name="Text Placeholder 12">
            <a:extLst>
              <a:ext uri="{FF2B5EF4-FFF2-40B4-BE49-F238E27FC236}">
                <a16:creationId xmlns:a16="http://schemas.microsoft.com/office/drawing/2014/main" id="{6EB00219-BEBD-5C89-B7A2-8BF2924CA03F}"/>
              </a:ext>
            </a:extLst>
          </p:cNvPr>
          <p:cNvSpPr>
            <a:spLocks noGrp="1"/>
          </p:cNvSpPr>
          <p:nvPr>
            <p:ph type="body" sz="quarter" idx="16"/>
          </p:nvPr>
        </p:nvSpPr>
        <p:spPr>
          <a:xfrm>
            <a:off x="304800" y="1219200"/>
            <a:ext cx="3657595" cy="4419600"/>
          </a:xfrm>
          <a:prstGeom prst="roundRect">
            <a:avLst>
              <a:gd name="adj" fmla="val 2643"/>
            </a:avLst>
          </a:prstGeom>
          <a:solidFill>
            <a:srgbClr val="3680CE"/>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8" name="Text Placeholder 12">
            <a:extLst>
              <a:ext uri="{FF2B5EF4-FFF2-40B4-BE49-F238E27FC236}">
                <a16:creationId xmlns:a16="http://schemas.microsoft.com/office/drawing/2014/main" id="{24670910-9A81-2D2D-9703-E4C8215326B9}"/>
              </a:ext>
            </a:extLst>
          </p:cNvPr>
          <p:cNvSpPr>
            <a:spLocks noGrp="1"/>
          </p:cNvSpPr>
          <p:nvPr>
            <p:ph type="body" sz="quarter" idx="19"/>
          </p:nvPr>
        </p:nvSpPr>
        <p:spPr>
          <a:xfrm>
            <a:off x="4267202" y="1219200"/>
            <a:ext cx="3657595" cy="4419600"/>
          </a:xfrm>
          <a:prstGeom prst="roundRect">
            <a:avLst>
              <a:gd name="adj" fmla="val 2643"/>
            </a:avLst>
          </a:prstGeom>
          <a:solidFill>
            <a:srgbClr val="3680CE"/>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9" name="Text Placeholder 12">
            <a:extLst>
              <a:ext uri="{FF2B5EF4-FFF2-40B4-BE49-F238E27FC236}">
                <a16:creationId xmlns:a16="http://schemas.microsoft.com/office/drawing/2014/main" id="{25B92538-B221-62A4-867D-B0ABFAAFF5F8}"/>
              </a:ext>
            </a:extLst>
          </p:cNvPr>
          <p:cNvSpPr>
            <a:spLocks noGrp="1"/>
          </p:cNvSpPr>
          <p:nvPr>
            <p:ph type="body" sz="quarter" idx="20"/>
          </p:nvPr>
        </p:nvSpPr>
        <p:spPr>
          <a:xfrm>
            <a:off x="8229603" y="1219200"/>
            <a:ext cx="3657595" cy="4419600"/>
          </a:xfrm>
          <a:prstGeom prst="roundRect">
            <a:avLst>
              <a:gd name="adj" fmla="val 2643"/>
            </a:avLst>
          </a:prstGeom>
          <a:solidFill>
            <a:srgbClr val="3680CE"/>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11" name="TextBox 10">
            <a:extLst>
              <a:ext uri="{FF2B5EF4-FFF2-40B4-BE49-F238E27FC236}">
                <a16:creationId xmlns:a16="http://schemas.microsoft.com/office/drawing/2014/main" id="{22AD2125-5374-13E1-F795-AC82A9236A12}"/>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3680CF"/>
                </a:solidFill>
                <a:latin typeface="Gilroy Medium" panose="00000600000000000000" pitchFamily="50" charset="0"/>
              </a:rPr>
              <a:t>confidential and proprietary</a:t>
            </a:r>
          </a:p>
        </p:txBody>
      </p:sp>
      <p:pic>
        <p:nvPicPr>
          <p:cNvPr id="12" name="Picture 11">
            <a:extLst>
              <a:ext uri="{FF2B5EF4-FFF2-40B4-BE49-F238E27FC236}">
                <a16:creationId xmlns:a16="http://schemas.microsoft.com/office/drawing/2014/main" id="{0D541036-711C-D15D-D98A-A3898870B40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spTree>
    <p:extLst>
      <p:ext uri="{BB962C8B-B14F-4D97-AF65-F5344CB8AC3E}">
        <p14:creationId xmlns:p14="http://schemas.microsoft.com/office/powerpoint/2010/main" val="177267938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3 Takeaways Sustainability">
    <p:bg>
      <p:bgPr>
        <a:solidFill>
          <a:srgbClr val="2B660F"/>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8DBE28"/>
                </a:solidFill>
                <a:latin typeface="+mn-lt"/>
              </a:defRPr>
            </a:lvl1pPr>
          </a:lstStyle>
          <a:p>
            <a:endParaRPr lang="en-US"/>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8DBE28"/>
                </a:solidFill>
                <a:latin typeface="+mn-lt"/>
              </a:rPr>
              <a:pPr algn="r"/>
              <a:t>‹#›</a:t>
            </a:fld>
            <a:endParaRPr lang="en-US" sz="1350">
              <a:solidFill>
                <a:srgbClr val="8DBE28"/>
              </a:solidFill>
              <a:latin typeface="+mn-lt"/>
            </a:endParaRPr>
          </a:p>
        </p:txBody>
      </p:sp>
      <p:sp>
        <p:nvSpPr>
          <p:cNvPr id="5" name="Text Placeholder 3">
            <a:extLst>
              <a:ext uri="{FF2B5EF4-FFF2-40B4-BE49-F238E27FC236}">
                <a16:creationId xmlns:a16="http://schemas.microsoft.com/office/drawing/2014/main" id="{4BDB4D7A-57BB-0E11-FC7F-92013C566FB6}"/>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8DBE28"/>
                </a:solidFill>
                <a:latin typeface="+mn-lt"/>
              </a:defRPr>
            </a:lvl1pPr>
          </a:lstStyle>
          <a:p>
            <a:pPr lvl="0"/>
            <a:r>
              <a:rPr lang="en-US"/>
              <a:t>Subtitle</a:t>
            </a:r>
          </a:p>
        </p:txBody>
      </p:sp>
      <p:sp>
        <p:nvSpPr>
          <p:cNvPr id="7" name="Title 1">
            <a:extLst>
              <a:ext uri="{FF2B5EF4-FFF2-40B4-BE49-F238E27FC236}">
                <a16:creationId xmlns:a16="http://schemas.microsoft.com/office/drawing/2014/main" id="{A931805B-212C-F549-0DAA-2648C21BD49C}"/>
              </a:ext>
            </a:extLst>
          </p:cNvPr>
          <p:cNvSpPr>
            <a:spLocks noGrp="1"/>
          </p:cNvSpPr>
          <p:nvPr>
            <p:ph type="title"/>
          </p:nvPr>
        </p:nvSpPr>
        <p:spPr>
          <a:xfrm>
            <a:off x="304799" y="248594"/>
            <a:ext cx="11582401" cy="475306"/>
          </a:xfrm>
        </p:spPr>
        <p:txBody>
          <a:bodyPr anchor="t" anchorCtr="0"/>
          <a:lstStyle>
            <a:lvl1pPr>
              <a:defRPr>
                <a:solidFill>
                  <a:srgbClr val="8DBE28"/>
                </a:solidFill>
              </a:defRPr>
            </a:lvl1pPr>
          </a:lstStyle>
          <a:p>
            <a:r>
              <a:rPr lang="en-US"/>
              <a:t>Click to edit Master title style</a:t>
            </a:r>
          </a:p>
        </p:txBody>
      </p:sp>
      <p:sp>
        <p:nvSpPr>
          <p:cNvPr id="6" name="Text Placeholder 12">
            <a:extLst>
              <a:ext uri="{FF2B5EF4-FFF2-40B4-BE49-F238E27FC236}">
                <a16:creationId xmlns:a16="http://schemas.microsoft.com/office/drawing/2014/main" id="{A81A6BC9-BF07-A15D-90CE-D757CA4F2A18}"/>
              </a:ext>
            </a:extLst>
          </p:cNvPr>
          <p:cNvSpPr>
            <a:spLocks noGrp="1"/>
          </p:cNvSpPr>
          <p:nvPr>
            <p:ph type="body" sz="quarter" idx="16"/>
          </p:nvPr>
        </p:nvSpPr>
        <p:spPr>
          <a:xfrm>
            <a:off x="304800" y="1219200"/>
            <a:ext cx="3657595" cy="4419600"/>
          </a:xfrm>
          <a:prstGeom prst="roundRect">
            <a:avLst>
              <a:gd name="adj" fmla="val 2643"/>
            </a:avLst>
          </a:prstGeom>
          <a:solidFill>
            <a:srgbClr val="5D910D"/>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8" name="Text Placeholder 12">
            <a:extLst>
              <a:ext uri="{FF2B5EF4-FFF2-40B4-BE49-F238E27FC236}">
                <a16:creationId xmlns:a16="http://schemas.microsoft.com/office/drawing/2014/main" id="{A223603F-1687-4839-9217-168184E33EC4}"/>
              </a:ext>
            </a:extLst>
          </p:cNvPr>
          <p:cNvSpPr>
            <a:spLocks noGrp="1"/>
          </p:cNvSpPr>
          <p:nvPr>
            <p:ph type="body" sz="quarter" idx="19"/>
          </p:nvPr>
        </p:nvSpPr>
        <p:spPr>
          <a:xfrm>
            <a:off x="4267202" y="1219200"/>
            <a:ext cx="3657595" cy="4419600"/>
          </a:xfrm>
          <a:prstGeom prst="roundRect">
            <a:avLst>
              <a:gd name="adj" fmla="val 2643"/>
            </a:avLst>
          </a:prstGeom>
          <a:solidFill>
            <a:srgbClr val="5D910D"/>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9" name="Text Placeholder 12">
            <a:extLst>
              <a:ext uri="{FF2B5EF4-FFF2-40B4-BE49-F238E27FC236}">
                <a16:creationId xmlns:a16="http://schemas.microsoft.com/office/drawing/2014/main" id="{4DDEBC29-7846-F426-C9E4-2F047B858498}"/>
              </a:ext>
            </a:extLst>
          </p:cNvPr>
          <p:cNvSpPr>
            <a:spLocks noGrp="1"/>
          </p:cNvSpPr>
          <p:nvPr>
            <p:ph type="body" sz="quarter" idx="20"/>
          </p:nvPr>
        </p:nvSpPr>
        <p:spPr>
          <a:xfrm>
            <a:off x="8229603" y="1219200"/>
            <a:ext cx="3657595" cy="4419600"/>
          </a:xfrm>
          <a:prstGeom prst="roundRect">
            <a:avLst>
              <a:gd name="adj" fmla="val 2643"/>
            </a:avLst>
          </a:prstGeom>
          <a:solidFill>
            <a:srgbClr val="5D910D"/>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10" name="TextBox 9">
            <a:extLst>
              <a:ext uri="{FF2B5EF4-FFF2-40B4-BE49-F238E27FC236}">
                <a16:creationId xmlns:a16="http://schemas.microsoft.com/office/drawing/2014/main" id="{14DF73C0-7D1E-F8EF-D558-C4C0DDD9D397}"/>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8DBF28"/>
                </a:solidFill>
                <a:latin typeface="+mn-lt"/>
              </a:rPr>
              <a:t>confidential and proprietary</a:t>
            </a:r>
          </a:p>
        </p:txBody>
      </p:sp>
      <p:pic>
        <p:nvPicPr>
          <p:cNvPr id="11" name="Picture 10">
            <a:extLst>
              <a:ext uri="{FF2B5EF4-FFF2-40B4-BE49-F238E27FC236}">
                <a16:creationId xmlns:a16="http://schemas.microsoft.com/office/drawing/2014/main" id="{0D3B0304-F7B9-A020-6563-16CB86C1E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spTree>
    <p:extLst>
      <p:ext uri="{BB962C8B-B14F-4D97-AF65-F5344CB8AC3E}">
        <p14:creationId xmlns:p14="http://schemas.microsoft.com/office/powerpoint/2010/main" val="34078404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Photo+Copy Foo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65F9686-D86B-8DB4-7DF1-7AC9627D28EA}"/>
              </a:ext>
            </a:extLst>
          </p:cNvPr>
          <p:cNvSpPr/>
          <p:nvPr userDrawn="1"/>
        </p:nvSpPr>
        <p:spPr>
          <a:xfrm>
            <a:off x="0" y="4004440"/>
            <a:ext cx="12195829" cy="2853560"/>
          </a:xfrm>
          <a:prstGeom prst="rect">
            <a:avLst/>
          </a:prstGeom>
          <a:solidFill>
            <a:srgbClr val="EC9F0B">
              <a:alpha val="98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Title 1">
            <a:extLst>
              <a:ext uri="{FF2B5EF4-FFF2-40B4-BE49-F238E27FC236}">
                <a16:creationId xmlns:a16="http://schemas.microsoft.com/office/drawing/2014/main" id="{A4E81317-9F05-4B15-B0D6-EDD0963662DA}"/>
              </a:ext>
            </a:extLst>
          </p:cNvPr>
          <p:cNvSpPr>
            <a:spLocks noGrp="1"/>
          </p:cNvSpPr>
          <p:nvPr>
            <p:ph type="title"/>
          </p:nvPr>
        </p:nvSpPr>
        <p:spPr>
          <a:xfrm>
            <a:off x="304799" y="4351283"/>
            <a:ext cx="11582401" cy="420328"/>
          </a:xfrm>
        </p:spPr>
        <p:txBody>
          <a:bodyPr/>
          <a:lstStyle>
            <a:lvl1pPr>
              <a:defRPr>
                <a:solidFill>
                  <a:schemeClr val="bg1"/>
                </a:solidFill>
              </a:defRPr>
            </a:lvl1pPr>
          </a:lstStyle>
          <a:p>
            <a:r>
              <a:rPr lang="en-US"/>
              <a:t>Click to edit Master title style</a:t>
            </a:r>
          </a:p>
        </p:txBody>
      </p:sp>
      <p:sp>
        <p:nvSpPr>
          <p:cNvPr id="9" name="Picture Placeholder 8">
            <a:extLst>
              <a:ext uri="{FF2B5EF4-FFF2-40B4-BE49-F238E27FC236}">
                <a16:creationId xmlns:a16="http://schemas.microsoft.com/office/drawing/2014/main" id="{A8AE6624-DBFE-C243-6E83-425E043E70E6}"/>
              </a:ext>
            </a:extLst>
          </p:cNvPr>
          <p:cNvSpPr>
            <a:spLocks noGrp="1"/>
          </p:cNvSpPr>
          <p:nvPr>
            <p:ph type="pic" sz="quarter" idx="11"/>
          </p:nvPr>
        </p:nvSpPr>
        <p:spPr>
          <a:xfrm>
            <a:off x="-1" y="0"/>
            <a:ext cx="4067503" cy="4004440"/>
          </a:xfrm>
        </p:spPr>
        <p:txBody>
          <a:bodyPr/>
          <a:lstStyle>
            <a:lvl1pPr>
              <a:defRPr>
                <a:latin typeface="+mn-lt"/>
              </a:defRPr>
            </a:lvl1pPr>
          </a:lstStyle>
          <a:p>
            <a:r>
              <a:rPr lang="en-US"/>
              <a:t>Click icon to add picture</a:t>
            </a:r>
          </a:p>
        </p:txBody>
      </p:sp>
      <p:sp>
        <p:nvSpPr>
          <p:cNvPr id="12" name="Text Placeholder 11">
            <a:extLst>
              <a:ext uri="{FF2B5EF4-FFF2-40B4-BE49-F238E27FC236}">
                <a16:creationId xmlns:a16="http://schemas.microsoft.com/office/drawing/2014/main" id="{6922B574-0A83-7549-A40C-AE98FB354A31}"/>
              </a:ext>
            </a:extLst>
          </p:cNvPr>
          <p:cNvSpPr>
            <a:spLocks noGrp="1"/>
          </p:cNvSpPr>
          <p:nvPr>
            <p:ph type="body" sz="quarter" idx="12"/>
          </p:nvPr>
        </p:nvSpPr>
        <p:spPr>
          <a:xfrm>
            <a:off x="304800" y="4845269"/>
            <a:ext cx="3657600" cy="1288831"/>
          </a:xfrm>
        </p:spPr>
        <p:txBody>
          <a:bodyPr/>
          <a:lstStyle>
            <a:lvl1pPr>
              <a:defRPr sz="1400">
                <a:solidFill>
                  <a:schemeClr val="bg1"/>
                </a:solidFill>
                <a:latin typeface="+mn-lt"/>
              </a:defRPr>
            </a:lvl1pPr>
            <a:lvl2pPr>
              <a:buClr>
                <a:srgbClr val="FFE8AD"/>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rgbClr val="FFE8AD"/>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8">
            <a:extLst>
              <a:ext uri="{FF2B5EF4-FFF2-40B4-BE49-F238E27FC236}">
                <a16:creationId xmlns:a16="http://schemas.microsoft.com/office/drawing/2014/main" id="{BF24AE73-1B01-A293-5CD4-16BA20E3F32B}"/>
              </a:ext>
            </a:extLst>
          </p:cNvPr>
          <p:cNvSpPr>
            <a:spLocks noGrp="1"/>
          </p:cNvSpPr>
          <p:nvPr>
            <p:ph type="pic" sz="quarter" idx="14"/>
          </p:nvPr>
        </p:nvSpPr>
        <p:spPr>
          <a:xfrm>
            <a:off x="4067502" y="0"/>
            <a:ext cx="4056998" cy="4004440"/>
          </a:xfrm>
        </p:spPr>
        <p:txBody>
          <a:bodyPr/>
          <a:lstStyle>
            <a:lvl1pPr>
              <a:defRPr>
                <a:latin typeface="+mn-lt"/>
              </a:defRPr>
            </a:lvl1pPr>
          </a:lstStyle>
          <a:p>
            <a:r>
              <a:rPr lang="en-US"/>
              <a:t>Click icon to add picture</a:t>
            </a:r>
          </a:p>
        </p:txBody>
      </p:sp>
      <p:sp>
        <p:nvSpPr>
          <p:cNvPr id="17" name="Picture Placeholder 8">
            <a:extLst>
              <a:ext uri="{FF2B5EF4-FFF2-40B4-BE49-F238E27FC236}">
                <a16:creationId xmlns:a16="http://schemas.microsoft.com/office/drawing/2014/main" id="{9634662F-D405-8F9D-E5A7-52DBB566F9E8}"/>
              </a:ext>
            </a:extLst>
          </p:cNvPr>
          <p:cNvSpPr>
            <a:spLocks noGrp="1"/>
          </p:cNvSpPr>
          <p:nvPr>
            <p:ph type="pic" sz="quarter" idx="17"/>
          </p:nvPr>
        </p:nvSpPr>
        <p:spPr>
          <a:xfrm>
            <a:off x="8124500" y="0"/>
            <a:ext cx="4067500" cy="4004440"/>
          </a:xfrm>
        </p:spPr>
        <p:txBody>
          <a:bodyPr/>
          <a:lstStyle>
            <a:lvl1pPr>
              <a:defRPr>
                <a:latin typeface="+mn-lt"/>
              </a:defRPr>
            </a:lvl1pPr>
          </a:lstStyle>
          <a:p>
            <a:r>
              <a:rPr lang="en-US"/>
              <a:t>Click icon to add picture</a:t>
            </a:r>
          </a:p>
        </p:txBody>
      </p:sp>
      <p:sp>
        <p:nvSpPr>
          <p:cNvPr id="7" name="TextBox 6">
            <a:extLst>
              <a:ext uri="{FF2B5EF4-FFF2-40B4-BE49-F238E27FC236}">
                <a16:creationId xmlns:a16="http://schemas.microsoft.com/office/drawing/2014/main" id="{8DF0D604-3BC3-69E3-CB17-288B47E2374D}"/>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1"/>
                </a:solidFill>
                <a:latin typeface="+mn-lt"/>
              </a:rPr>
              <a:pPr algn="r"/>
              <a:t>‹#›</a:t>
            </a:fld>
            <a:endParaRPr lang="en-US" sz="1350">
              <a:solidFill>
                <a:schemeClr val="bg1"/>
              </a:solidFill>
              <a:latin typeface="+mn-lt"/>
            </a:endParaRPr>
          </a:p>
        </p:txBody>
      </p:sp>
      <p:sp>
        <p:nvSpPr>
          <p:cNvPr id="3" name="Text Placeholder 11">
            <a:extLst>
              <a:ext uri="{FF2B5EF4-FFF2-40B4-BE49-F238E27FC236}">
                <a16:creationId xmlns:a16="http://schemas.microsoft.com/office/drawing/2014/main" id="{9F1A0E6E-809F-CAB8-ADF7-401A2493B1B1}"/>
              </a:ext>
            </a:extLst>
          </p:cNvPr>
          <p:cNvSpPr>
            <a:spLocks noGrp="1"/>
          </p:cNvSpPr>
          <p:nvPr>
            <p:ph type="body" sz="quarter" idx="18"/>
          </p:nvPr>
        </p:nvSpPr>
        <p:spPr>
          <a:xfrm>
            <a:off x="4267200" y="4845269"/>
            <a:ext cx="3657600" cy="1288831"/>
          </a:xfrm>
        </p:spPr>
        <p:txBody>
          <a:bodyPr/>
          <a:lstStyle>
            <a:lvl1pPr>
              <a:defRPr sz="1400">
                <a:solidFill>
                  <a:schemeClr val="bg1"/>
                </a:solidFill>
                <a:latin typeface="+mn-lt"/>
              </a:defRPr>
            </a:lvl1pPr>
            <a:lvl2pPr>
              <a:buClr>
                <a:srgbClr val="FFE8AD"/>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rgbClr val="FFE8AD"/>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11">
            <a:extLst>
              <a:ext uri="{FF2B5EF4-FFF2-40B4-BE49-F238E27FC236}">
                <a16:creationId xmlns:a16="http://schemas.microsoft.com/office/drawing/2014/main" id="{937293B6-CB6D-C378-7EF0-4F4D7D085444}"/>
              </a:ext>
            </a:extLst>
          </p:cNvPr>
          <p:cNvSpPr>
            <a:spLocks noGrp="1"/>
          </p:cNvSpPr>
          <p:nvPr>
            <p:ph type="body" sz="quarter" idx="19"/>
          </p:nvPr>
        </p:nvSpPr>
        <p:spPr>
          <a:xfrm>
            <a:off x="8229600" y="4845269"/>
            <a:ext cx="3657600" cy="1288831"/>
          </a:xfrm>
        </p:spPr>
        <p:txBody>
          <a:bodyPr/>
          <a:lstStyle>
            <a:lvl1pPr>
              <a:defRPr sz="1400">
                <a:solidFill>
                  <a:schemeClr val="bg1"/>
                </a:solidFill>
                <a:latin typeface="+mn-lt"/>
              </a:defRPr>
            </a:lvl1pPr>
            <a:lvl2pPr>
              <a:buClr>
                <a:srgbClr val="FFE8AD"/>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rgbClr val="FFE8AD"/>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7A8223AB-CFD2-1D96-874F-CF2C8B358935}"/>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bg1"/>
                </a:solidFill>
                <a:latin typeface="+mn-lt"/>
              </a:rPr>
              <a:t>CONFIDENTIAL</a:t>
            </a:r>
          </a:p>
        </p:txBody>
      </p:sp>
    </p:spTree>
    <p:extLst>
      <p:ext uri="{BB962C8B-B14F-4D97-AF65-F5344CB8AC3E}">
        <p14:creationId xmlns:p14="http://schemas.microsoft.com/office/powerpoint/2010/main" val="31668919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Statement-Drink">
    <p:bg>
      <p:bgPr>
        <a:solidFill>
          <a:srgbClr val="145798"/>
        </a:solidFill>
        <a:effectLst/>
      </p:bgPr>
    </p:bg>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D77DB0AB-4EF4-F746-7298-F6C3E404002A}"/>
              </a:ext>
            </a:extLst>
          </p:cNvPr>
          <p:cNvSpPr/>
          <p:nvPr userDrawn="1"/>
        </p:nvSpPr>
        <p:spPr>
          <a:xfrm>
            <a:off x="304800" y="304796"/>
            <a:ext cx="11582398" cy="5829304"/>
          </a:xfrm>
          <a:prstGeom prst="roundRect">
            <a:avLst>
              <a:gd name="adj" fmla="val 2174"/>
            </a:avLst>
          </a:prstGeom>
          <a:solidFill>
            <a:srgbClr val="3680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71A9E3"/>
                </a:solidFill>
                <a:latin typeface="+mn-lt"/>
              </a:rPr>
              <a:pPr algn="r"/>
              <a:t>‹#›</a:t>
            </a:fld>
            <a:endParaRPr lang="en-US" sz="1350">
              <a:solidFill>
                <a:srgbClr val="71A9E3"/>
              </a:solidFill>
              <a:latin typeface="+mn-lt"/>
            </a:endParaRPr>
          </a:p>
        </p:txBody>
      </p:sp>
      <p:sp>
        <p:nvSpPr>
          <p:cNvPr id="11" name="Text Placeholder 10">
            <a:extLst>
              <a:ext uri="{FF2B5EF4-FFF2-40B4-BE49-F238E27FC236}">
                <a16:creationId xmlns:a16="http://schemas.microsoft.com/office/drawing/2014/main" id="{180883ED-E020-7474-C5C0-6DA89FE0EA41}"/>
              </a:ext>
            </a:extLst>
          </p:cNvPr>
          <p:cNvSpPr>
            <a:spLocks noGrp="1"/>
          </p:cNvSpPr>
          <p:nvPr>
            <p:ph type="body" sz="quarter" idx="10"/>
          </p:nvPr>
        </p:nvSpPr>
        <p:spPr>
          <a:xfrm>
            <a:off x="609600" y="1354191"/>
            <a:ext cx="10983310" cy="605987"/>
          </a:xfrm>
        </p:spPr>
        <p:txBody>
          <a:bodyPr anchor="b" anchorCtr="0"/>
          <a:lstStyle>
            <a:lvl1pPr algn="ctr">
              <a:defRPr b="1">
                <a:solidFill>
                  <a:schemeClr val="bg1"/>
                </a:solidFill>
                <a:latin typeface="+mn-lt"/>
              </a:defRPr>
            </a:lvl1pPr>
            <a:lvl2pPr marL="0" indent="0">
              <a:buNone/>
              <a:defRPr/>
            </a:lvl2pPr>
          </a:lstStyle>
          <a:p>
            <a:pPr lvl="0"/>
            <a:r>
              <a:rPr lang="en-US"/>
              <a:t>Click to edit Master text styles</a:t>
            </a:r>
          </a:p>
        </p:txBody>
      </p:sp>
      <p:sp>
        <p:nvSpPr>
          <p:cNvPr id="15" name="Text Placeholder 14">
            <a:extLst>
              <a:ext uri="{FF2B5EF4-FFF2-40B4-BE49-F238E27FC236}">
                <a16:creationId xmlns:a16="http://schemas.microsoft.com/office/drawing/2014/main" id="{FADD84B5-407E-897A-8FE5-291758A33F13}"/>
              </a:ext>
            </a:extLst>
          </p:cNvPr>
          <p:cNvSpPr>
            <a:spLocks noGrp="1"/>
          </p:cNvSpPr>
          <p:nvPr>
            <p:ph type="body" sz="quarter" idx="11"/>
          </p:nvPr>
        </p:nvSpPr>
        <p:spPr>
          <a:xfrm>
            <a:off x="609600" y="2112579"/>
            <a:ext cx="10983913" cy="3148396"/>
          </a:xfrm>
        </p:spPr>
        <p:txBody>
          <a:bodyPr/>
          <a:lstStyle>
            <a:lvl1pPr algn="ctr">
              <a:lnSpc>
                <a:spcPts val="4000"/>
              </a:lnSpc>
              <a:defRPr lang="en-US" sz="3200" b="1" i="0" kern="1200" dirty="0" smtClean="0">
                <a:solidFill>
                  <a:schemeClr val="bg1"/>
                </a:solidFill>
                <a:latin typeface="+mn-lt"/>
                <a:ea typeface="+mn-ea"/>
                <a:cs typeface="Arial" panose="020B0604020202020204" pitchFamily="34" charset="0"/>
              </a:defRPr>
            </a:lvl1pPr>
            <a:lvl2pPr marL="0" indent="0">
              <a:buNone/>
              <a:defRPr/>
            </a:lvl2pPr>
          </a:lstStyle>
          <a:p>
            <a:pPr lvl="0"/>
            <a:r>
              <a:rPr lang="en-US"/>
              <a:t>Click to edit Master text styles</a:t>
            </a:r>
          </a:p>
        </p:txBody>
      </p:sp>
      <p:sp>
        <p:nvSpPr>
          <p:cNvPr id="5" name="TextBox 4">
            <a:extLst>
              <a:ext uri="{FF2B5EF4-FFF2-40B4-BE49-F238E27FC236}">
                <a16:creationId xmlns:a16="http://schemas.microsoft.com/office/drawing/2014/main" id="{97FFD073-596B-C966-AD2B-94EB41D06CE4}"/>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3680CF"/>
                </a:solidFill>
                <a:latin typeface="Gilroy Medium" panose="00000600000000000000" pitchFamily="50" charset="0"/>
              </a:rPr>
              <a:t>confidential and proprietary</a:t>
            </a:r>
          </a:p>
        </p:txBody>
      </p:sp>
      <p:pic>
        <p:nvPicPr>
          <p:cNvPr id="6" name="Picture 5">
            <a:extLst>
              <a:ext uri="{FF2B5EF4-FFF2-40B4-BE49-F238E27FC236}">
                <a16:creationId xmlns:a16="http://schemas.microsoft.com/office/drawing/2014/main" id="{BFC8BD11-B504-A733-1D48-48A168A10C7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spTree>
    <p:extLst>
      <p:ext uri="{BB962C8B-B14F-4D97-AF65-F5344CB8AC3E}">
        <p14:creationId xmlns:p14="http://schemas.microsoft.com/office/powerpoint/2010/main" val="420572292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3_Speaker-Drinks">
    <p:bg>
      <p:bgPr>
        <a:solidFill>
          <a:srgbClr val="F7F5F3"/>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Gilroy Medium" panose="00000600000000000000" pitchFamily="50" charset="0"/>
              </a:rPr>
              <a:pPr algn="r"/>
              <a:t>‹#›</a:t>
            </a:fld>
            <a:endParaRPr lang="en-US" sz="1350">
              <a:solidFill>
                <a:srgbClr val="2B660F"/>
              </a:solidFill>
              <a:latin typeface="Gilroy Medium" panose="00000600000000000000" pitchFamily="50" charset="0"/>
            </a:endParaRPr>
          </a:p>
        </p:txBody>
      </p:sp>
      <p:sp>
        <p:nvSpPr>
          <p:cNvPr id="2" name="Picture Placeholder 2">
            <a:extLst>
              <a:ext uri="{FF2B5EF4-FFF2-40B4-BE49-F238E27FC236}">
                <a16:creationId xmlns:a16="http://schemas.microsoft.com/office/drawing/2014/main" id="{8A3BD900-1908-6DF8-F80E-38A643313A70}"/>
              </a:ext>
            </a:extLst>
          </p:cNvPr>
          <p:cNvSpPr>
            <a:spLocks noGrp="1"/>
          </p:cNvSpPr>
          <p:nvPr>
            <p:ph type="pic" sz="quarter" idx="10"/>
          </p:nvPr>
        </p:nvSpPr>
        <p:spPr>
          <a:xfrm>
            <a:off x="4856481" y="304800"/>
            <a:ext cx="3688079" cy="5981699"/>
          </a:xfrm>
          <a:prstGeom prst="roundRect">
            <a:avLst>
              <a:gd name="adj" fmla="val 2768"/>
            </a:avLst>
          </a:prstGeom>
          <a:solidFill>
            <a:schemeClr val="bg2"/>
          </a:solidFill>
        </p:spPr>
        <p:txBody>
          <a:bodyPr/>
          <a:lstStyle>
            <a:lvl1pPr>
              <a:defRPr>
                <a:solidFill>
                  <a:schemeClr val="tx2"/>
                </a:solidFill>
                <a:latin typeface="+mn-lt"/>
              </a:defRPr>
            </a:lvl1pPr>
          </a:lstStyle>
          <a:p>
            <a:r>
              <a:rPr lang="en-US"/>
              <a:t>Click icon to add picture</a:t>
            </a:r>
          </a:p>
        </p:txBody>
      </p:sp>
      <p:sp>
        <p:nvSpPr>
          <p:cNvPr id="5" name="Picture Placeholder 2">
            <a:extLst>
              <a:ext uri="{FF2B5EF4-FFF2-40B4-BE49-F238E27FC236}">
                <a16:creationId xmlns:a16="http://schemas.microsoft.com/office/drawing/2014/main" id="{A49A6E31-E5CB-3F28-59B9-3D96D39BFE10}"/>
              </a:ext>
            </a:extLst>
          </p:cNvPr>
          <p:cNvSpPr>
            <a:spLocks noGrp="1"/>
          </p:cNvSpPr>
          <p:nvPr>
            <p:ph type="pic" sz="quarter" idx="15"/>
          </p:nvPr>
        </p:nvSpPr>
        <p:spPr>
          <a:xfrm>
            <a:off x="8737601" y="3379788"/>
            <a:ext cx="3149597" cy="2903220"/>
          </a:xfrm>
          <a:prstGeom prst="roundRect">
            <a:avLst>
              <a:gd name="adj" fmla="val 2768"/>
            </a:avLst>
          </a:prstGeom>
          <a:solidFill>
            <a:schemeClr val="bg2"/>
          </a:solidFill>
        </p:spPr>
        <p:txBody>
          <a:bodyPr/>
          <a:lstStyle>
            <a:lvl1pPr>
              <a:defRPr>
                <a:solidFill>
                  <a:schemeClr val="tx2"/>
                </a:solidFill>
                <a:latin typeface="+mn-lt"/>
              </a:defRPr>
            </a:lvl1pPr>
          </a:lstStyle>
          <a:p>
            <a:r>
              <a:rPr lang="en-US"/>
              <a:t>Click icon to add picture</a:t>
            </a:r>
          </a:p>
        </p:txBody>
      </p:sp>
      <p:sp>
        <p:nvSpPr>
          <p:cNvPr id="7" name="Picture Placeholder 2">
            <a:extLst>
              <a:ext uri="{FF2B5EF4-FFF2-40B4-BE49-F238E27FC236}">
                <a16:creationId xmlns:a16="http://schemas.microsoft.com/office/drawing/2014/main" id="{AE5E181B-E79B-6204-7F22-50CFDFB5F365}"/>
              </a:ext>
            </a:extLst>
          </p:cNvPr>
          <p:cNvSpPr>
            <a:spLocks noGrp="1"/>
          </p:cNvSpPr>
          <p:nvPr>
            <p:ph type="pic" sz="quarter" idx="16"/>
          </p:nvPr>
        </p:nvSpPr>
        <p:spPr>
          <a:xfrm>
            <a:off x="8737601" y="301308"/>
            <a:ext cx="3149597" cy="2903220"/>
          </a:xfrm>
          <a:prstGeom prst="roundRect">
            <a:avLst>
              <a:gd name="adj" fmla="val 2768"/>
            </a:avLst>
          </a:prstGeom>
          <a:solidFill>
            <a:schemeClr val="bg2"/>
          </a:solidFill>
        </p:spPr>
        <p:txBody>
          <a:bodyPr/>
          <a:lstStyle>
            <a:lvl1pPr>
              <a:defRPr>
                <a:solidFill>
                  <a:schemeClr val="tx2"/>
                </a:solidFill>
                <a:latin typeface="+mn-lt"/>
              </a:defRPr>
            </a:lvl1pPr>
          </a:lstStyle>
          <a:p>
            <a:r>
              <a:rPr lang="en-US"/>
              <a:t>Click icon to add picture</a:t>
            </a:r>
          </a:p>
        </p:txBody>
      </p:sp>
      <p:sp>
        <p:nvSpPr>
          <p:cNvPr id="20" name="Content Placeholder 6">
            <a:extLst>
              <a:ext uri="{FF2B5EF4-FFF2-40B4-BE49-F238E27FC236}">
                <a16:creationId xmlns:a16="http://schemas.microsoft.com/office/drawing/2014/main" id="{75ECEBC1-4D75-6F0E-AE6A-47DDF1DEDD90}"/>
              </a:ext>
            </a:extLst>
          </p:cNvPr>
          <p:cNvSpPr>
            <a:spLocks noGrp="1"/>
          </p:cNvSpPr>
          <p:nvPr>
            <p:ph sz="quarter" idx="12"/>
          </p:nvPr>
        </p:nvSpPr>
        <p:spPr>
          <a:xfrm>
            <a:off x="304800" y="1219200"/>
            <a:ext cx="4094480" cy="4419600"/>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3">
            <a:extLst>
              <a:ext uri="{FF2B5EF4-FFF2-40B4-BE49-F238E27FC236}">
                <a16:creationId xmlns:a16="http://schemas.microsoft.com/office/drawing/2014/main" id="{613EDE5B-D6DF-5E1F-7A8A-72E394E88DCA}"/>
              </a:ext>
            </a:extLst>
          </p:cNvPr>
          <p:cNvSpPr>
            <a:spLocks noGrp="1"/>
          </p:cNvSpPr>
          <p:nvPr>
            <p:ph type="body" sz="quarter" idx="11" hasCustomPrompt="1"/>
          </p:nvPr>
        </p:nvSpPr>
        <p:spPr>
          <a:xfrm>
            <a:off x="304801" y="724845"/>
            <a:ext cx="4094480"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24" name="Title 1">
            <a:extLst>
              <a:ext uri="{FF2B5EF4-FFF2-40B4-BE49-F238E27FC236}">
                <a16:creationId xmlns:a16="http://schemas.microsoft.com/office/drawing/2014/main" id="{4FBFF9F1-6BAC-1DF0-94BB-EBDBD5832C36}"/>
              </a:ext>
            </a:extLst>
          </p:cNvPr>
          <p:cNvSpPr>
            <a:spLocks noGrp="1"/>
          </p:cNvSpPr>
          <p:nvPr>
            <p:ph type="title"/>
          </p:nvPr>
        </p:nvSpPr>
        <p:spPr>
          <a:xfrm>
            <a:off x="304800" y="248594"/>
            <a:ext cx="4094480" cy="475306"/>
          </a:xfrm>
        </p:spPr>
        <p:txBody>
          <a:bodyPr anchor="t" anchorCtr="0"/>
          <a:lstStyle/>
          <a:p>
            <a:r>
              <a:rPr lang="en-US"/>
              <a:t>Click to edit Master title style</a:t>
            </a:r>
          </a:p>
        </p:txBody>
      </p:sp>
      <p:sp>
        <p:nvSpPr>
          <p:cNvPr id="3" name="TextBox 2">
            <a:extLst>
              <a:ext uri="{FF2B5EF4-FFF2-40B4-BE49-F238E27FC236}">
                <a16:creationId xmlns:a16="http://schemas.microsoft.com/office/drawing/2014/main" id="{0A13F284-07F6-49C2-63C6-86FCBE69BB8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2B660F"/>
                </a:solidFill>
                <a:latin typeface="+mn-lt"/>
              </a:rPr>
              <a:t>confidential and proprietary</a:t>
            </a:r>
          </a:p>
        </p:txBody>
      </p:sp>
      <p:pic>
        <p:nvPicPr>
          <p:cNvPr id="4" name="Picture 3">
            <a:extLst>
              <a:ext uri="{FF2B5EF4-FFF2-40B4-BE49-F238E27FC236}">
                <a16:creationId xmlns:a16="http://schemas.microsoft.com/office/drawing/2014/main" id="{77CDFB88-1BF6-658B-090A-FA594F13B6A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1" y="6273892"/>
            <a:ext cx="937667" cy="527437"/>
          </a:xfrm>
          <a:prstGeom prst="rect">
            <a:avLst/>
          </a:prstGeom>
        </p:spPr>
      </p:pic>
    </p:spTree>
    <p:extLst>
      <p:ext uri="{BB962C8B-B14F-4D97-AF65-F5344CB8AC3E}">
        <p14:creationId xmlns:p14="http://schemas.microsoft.com/office/powerpoint/2010/main" val="22786021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Headline-Drinks">
    <p:bg>
      <p:bgPr>
        <a:solidFill>
          <a:srgbClr val="3680CE"/>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801" y="2493781"/>
            <a:ext cx="4900246" cy="2046288"/>
          </a:xfrm>
        </p:spPr>
        <p:txBody>
          <a:bodyPr anchor="b" anchorCtr="0"/>
          <a:lstStyle>
            <a:lvl1pPr>
              <a:lnSpc>
                <a:spcPts val="5400"/>
              </a:lnSpc>
              <a:defRPr lang="en-US" sz="6000" b="0" i="0" kern="1200" cap="all" spc="0" baseline="0" dirty="0" smtClean="0">
                <a:solidFill>
                  <a:schemeClr val="tx2"/>
                </a:solidFill>
                <a:latin typeface="+mj-lt"/>
                <a:ea typeface="+mj-ea"/>
                <a:cs typeface="Gilroy Medium" panose="00000600000000000000" pitchFamily="50" charset="0"/>
              </a:defRPr>
            </a:lvl1pPr>
          </a:lstStyle>
          <a:p>
            <a:pPr lvl="0"/>
            <a:r>
              <a:rPr lang="en-US"/>
              <a:t>Click to edit Master text styles</a:t>
            </a:r>
          </a:p>
        </p:txBody>
      </p:sp>
      <p:sp>
        <p:nvSpPr>
          <p:cNvPr id="10" name="Text Placeholder 9">
            <a:extLst>
              <a:ext uri="{FF2B5EF4-FFF2-40B4-BE49-F238E27FC236}">
                <a16:creationId xmlns:a16="http://schemas.microsoft.com/office/drawing/2014/main" id="{F5C46249-F69C-ED78-2123-48CEFF24240A}"/>
              </a:ext>
            </a:extLst>
          </p:cNvPr>
          <p:cNvSpPr>
            <a:spLocks noGrp="1"/>
          </p:cNvSpPr>
          <p:nvPr>
            <p:ph type="body" sz="quarter" idx="12"/>
          </p:nvPr>
        </p:nvSpPr>
        <p:spPr>
          <a:xfrm>
            <a:off x="304800" y="4654369"/>
            <a:ext cx="4900247" cy="534987"/>
          </a:xfrm>
        </p:spPr>
        <p:txBody>
          <a:bodyPr/>
          <a:lstStyle>
            <a:lvl1pPr>
              <a:defRPr lang="en-US" sz="1800" b="1" i="0" kern="1200" dirty="0" smtClean="0">
                <a:solidFill>
                  <a:schemeClr val="tx2"/>
                </a:solidFill>
                <a:latin typeface="+mn-lt"/>
                <a:ea typeface="+mn-ea"/>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tx2"/>
                </a:solidFill>
                <a:latin typeface="Gilroy Medium" panose="00000600000000000000" pitchFamily="50" charset="0"/>
              </a:rPr>
              <a:pPr algn="r"/>
              <a:t>‹#›</a:t>
            </a:fld>
            <a:endParaRPr lang="en-US" sz="1350">
              <a:solidFill>
                <a:schemeClr val="tx2"/>
              </a:solidFill>
              <a:latin typeface="Gilroy Medium" panose="00000600000000000000" pitchFamily="50" charset="0"/>
            </a:endParaRPr>
          </a:p>
        </p:txBody>
      </p:sp>
      <p:sp>
        <p:nvSpPr>
          <p:cNvPr id="3" name="Picture Placeholder 2">
            <a:extLst>
              <a:ext uri="{FF2B5EF4-FFF2-40B4-BE49-F238E27FC236}">
                <a16:creationId xmlns:a16="http://schemas.microsoft.com/office/drawing/2014/main" id="{94F7A221-4131-F79E-81DD-572AEAE896DE}"/>
              </a:ext>
            </a:extLst>
          </p:cNvPr>
          <p:cNvSpPr>
            <a:spLocks noGrp="1"/>
          </p:cNvSpPr>
          <p:nvPr>
            <p:ph type="pic" sz="quarter" idx="15"/>
          </p:nvPr>
        </p:nvSpPr>
        <p:spPr>
          <a:xfrm>
            <a:off x="6248056" y="0"/>
            <a:ext cx="5943944" cy="6858000"/>
          </a:xfrm>
        </p:spPr>
        <p:txBody>
          <a:bodyPr/>
          <a:lstStyle>
            <a:lvl1pPr>
              <a:defRPr>
                <a:latin typeface="Gilroy Medium" panose="00000600000000000000" pitchFamily="50" charset="0"/>
              </a:defRPr>
            </a:lvl1pPr>
          </a:lstStyle>
          <a:p>
            <a:r>
              <a:rPr lang="en-US"/>
              <a:t>Click icon to add picture</a:t>
            </a:r>
          </a:p>
        </p:txBody>
      </p:sp>
      <p:sp>
        <p:nvSpPr>
          <p:cNvPr id="2" name="TextBox 1">
            <a:extLst>
              <a:ext uri="{FF2B5EF4-FFF2-40B4-BE49-F238E27FC236}">
                <a16:creationId xmlns:a16="http://schemas.microsoft.com/office/drawing/2014/main" id="{98750146-5407-885A-1DA5-4D48D4540FB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tx2"/>
                </a:solidFill>
                <a:latin typeface="Gilroy Medium" panose="00000600000000000000" pitchFamily="50" charset="0"/>
              </a:rPr>
              <a:t>confidential and proprietary</a:t>
            </a:r>
          </a:p>
        </p:txBody>
      </p:sp>
      <p:pic>
        <p:nvPicPr>
          <p:cNvPr id="5" name="Picture 4">
            <a:extLst>
              <a:ext uri="{FF2B5EF4-FFF2-40B4-BE49-F238E27FC236}">
                <a16:creationId xmlns:a16="http://schemas.microsoft.com/office/drawing/2014/main" id="{47FDD9CA-9F0B-B737-A35D-05711DB598F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795" y="362758"/>
            <a:ext cx="896203" cy="896203"/>
          </a:xfrm>
          <a:prstGeom prst="rect">
            <a:avLst/>
          </a:prstGeom>
        </p:spPr>
      </p:pic>
      <p:pic>
        <p:nvPicPr>
          <p:cNvPr id="4" name="Picture 3">
            <a:extLst>
              <a:ext uri="{FF2B5EF4-FFF2-40B4-BE49-F238E27FC236}">
                <a16:creationId xmlns:a16="http://schemas.microsoft.com/office/drawing/2014/main" id="{52D42475-506B-7A75-E736-9BDE0E6C028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spTree>
    <p:extLst>
      <p:ext uri="{BB962C8B-B14F-4D97-AF65-F5344CB8AC3E}">
        <p14:creationId xmlns:p14="http://schemas.microsoft.com/office/powerpoint/2010/main" val="179810820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Headline-Food">
    <p:bg>
      <p:bgPr>
        <a:solidFill>
          <a:srgbClr val="EB9F0A"/>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801" y="2493781"/>
            <a:ext cx="4900246" cy="2046288"/>
          </a:xfrm>
        </p:spPr>
        <p:txBody>
          <a:bodyPr anchor="b" anchorCtr="0"/>
          <a:lstStyle>
            <a:lvl1pPr>
              <a:lnSpc>
                <a:spcPts val="5400"/>
              </a:lnSpc>
              <a:defRPr lang="en-US" sz="6000" b="0" i="0" kern="1200" cap="all" spc="0" baseline="0" dirty="0" smtClean="0">
                <a:solidFill>
                  <a:schemeClr val="accent5"/>
                </a:solidFill>
                <a:latin typeface="+mj-lt"/>
                <a:ea typeface="+mj-ea"/>
                <a:cs typeface="Gilroy Medium" panose="00000600000000000000" pitchFamily="50" charset="0"/>
              </a:defRPr>
            </a:lvl1pPr>
          </a:lstStyle>
          <a:p>
            <a:pPr lvl="0"/>
            <a:r>
              <a:rPr lang="en-US"/>
              <a:t>Click to edit Master text styles</a:t>
            </a:r>
          </a:p>
        </p:txBody>
      </p:sp>
      <p:sp>
        <p:nvSpPr>
          <p:cNvPr id="10" name="Text Placeholder 9">
            <a:extLst>
              <a:ext uri="{FF2B5EF4-FFF2-40B4-BE49-F238E27FC236}">
                <a16:creationId xmlns:a16="http://schemas.microsoft.com/office/drawing/2014/main" id="{F5C46249-F69C-ED78-2123-48CEFF24240A}"/>
              </a:ext>
            </a:extLst>
          </p:cNvPr>
          <p:cNvSpPr>
            <a:spLocks noGrp="1"/>
          </p:cNvSpPr>
          <p:nvPr>
            <p:ph type="body" sz="quarter" idx="12"/>
          </p:nvPr>
        </p:nvSpPr>
        <p:spPr>
          <a:xfrm>
            <a:off x="304800" y="4654369"/>
            <a:ext cx="4900247" cy="534987"/>
          </a:xfrm>
        </p:spPr>
        <p:txBody>
          <a:bodyPr/>
          <a:lstStyle>
            <a:lvl1pPr>
              <a:defRPr lang="en-US" sz="1800" b="1" i="0" kern="1200" dirty="0" smtClean="0">
                <a:solidFill>
                  <a:schemeClr val="accent5"/>
                </a:solidFill>
                <a:latin typeface="+mn-lt"/>
                <a:ea typeface="+mn-ea"/>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accent5"/>
                </a:solidFill>
                <a:latin typeface="Gilroy Medium" panose="00000600000000000000" pitchFamily="50" charset="0"/>
              </a:rPr>
              <a:pPr algn="r"/>
              <a:t>‹#›</a:t>
            </a:fld>
            <a:endParaRPr lang="en-US" sz="1350">
              <a:solidFill>
                <a:schemeClr val="accent5"/>
              </a:solidFill>
              <a:latin typeface="Gilroy Medium" panose="00000600000000000000" pitchFamily="50" charset="0"/>
            </a:endParaRPr>
          </a:p>
        </p:txBody>
      </p:sp>
      <p:sp>
        <p:nvSpPr>
          <p:cNvPr id="3" name="Picture Placeholder 2">
            <a:extLst>
              <a:ext uri="{FF2B5EF4-FFF2-40B4-BE49-F238E27FC236}">
                <a16:creationId xmlns:a16="http://schemas.microsoft.com/office/drawing/2014/main" id="{BD069351-62B8-28BA-A060-42DE4C1E6331}"/>
              </a:ext>
            </a:extLst>
          </p:cNvPr>
          <p:cNvSpPr>
            <a:spLocks noGrp="1"/>
          </p:cNvSpPr>
          <p:nvPr>
            <p:ph type="pic" sz="quarter" idx="15"/>
          </p:nvPr>
        </p:nvSpPr>
        <p:spPr>
          <a:xfrm>
            <a:off x="6248056" y="0"/>
            <a:ext cx="5943944" cy="6858000"/>
          </a:xfrm>
        </p:spPr>
        <p:txBody>
          <a:bodyPr/>
          <a:lstStyle>
            <a:lvl1pPr>
              <a:defRPr>
                <a:latin typeface="Gilroy Medium" panose="00000600000000000000" pitchFamily="50" charset="0"/>
              </a:defRPr>
            </a:lvl1pPr>
          </a:lstStyle>
          <a:p>
            <a:r>
              <a:rPr lang="en-US"/>
              <a:t>Click icon to add picture</a:t>
            </a:r>
          </a:p>
        </p:txBody>
      </p:sp>
      <p:sp>
        <p:nvSpPr>
          <p:cNvPr id="2" name="TextBox 1">
            <a:extLst>
              <a:ext uri="{FF2B5EF4-FFF2-40B4-BE49-F238E27FC236}">
                <a16:creationId xmlns:a16="http://schemas.microsoft.com/office/drawing/2014/main" id="{BCE9405B-8BB8-B3A9-F0DC-AF79291CF3E0}"/>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954F07"/>
                </a:solidFill>
                <a:latin typeface="Gilroy Medium" panose="00000600000000000000" pitchFamily="50" charset="0"/>
              </a:rPr>
              <a:t>confidential and proprietary</a:t>
            </a:r>
          </a:p>
        </p:txBody>
      </p:sp>
      <p:pic>
        <p:nvPicPr>
          <p:cNvPr id="4" name="Picture 3">
            <a:extLst>
              <a:ext uri="{FF2B5EF4-FFF2-40B4-BE49-F238E27FC236}">
                <a16:creationId xmlns:a16="http://schemas.microsoft.com/office/drawing/2014/main" id="{0C3AF5BC-3159-7D8C-75AA-14C890BE4B2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796" y="362758"/>
            <a:ext cx="896203" cy="896203"/>
          </a:xfrm>
          <a:prstGeom prst="rect">
            <a:avLst/>
          </a:prstGeom>
        </p:spPr>
      </p:pic>
      <p:pic>
        <p:nvPicPr>
          <p:cNvPr id="5" name="Picture 4">
            <a:extLst>
              <a:ext uri="{FF2B5EF4-FFF2-40B4-BE49-F238E27FC236}">
                <a16:creationId xmlns:a16="http://schemas.microsoft.com/office/drawing/2014/main" id="{367B7BF6-CD50-1B4E-0BFC-3EF95458921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spTree>
    <p:extLst>
      <p:ext uri="{BB962C8B-B14F-4D97-AF65-F5344CB8AC3E}">
        <p14:creationId xmlns:p14="http://schemas.microsoft.com/office/powerpoint/2010/main" val="151097171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1_Headline-Food">
    <p:bg>
      <p:bgPr>
        <a:solidFill>
          <a:srgbClr val="EE6D26"/>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801" y="2493781"/>
            <a:ext cx="4900246" cy="2046288"/>
          </a:xfrm>
        </p:spPr>
        <p:txBody>
          <a:bodyPr anchor="b" anchorCtr="0"/>
          <a:lstStyle>
            <a:lvl1pPr>
              <a:lnSpc>
                <a:spcPts val="5400"/>
              </a:lnSpc>
              <a:defRPr lang="en-US" sz="6000" b="0" i="0" kern="1200" cap="all" spc="0" baseline="0" dirty="0" smtClean="0">
                <a:solidFill>
                  <a:srgbClr val="922F11"/>
                </a:solidFill>
                <a:latin typeface="+mj-lt"/>
                <a:ea typeface="+mj-ea"/>
                <a:cs typeface="Gilroy Medium" panose="00000600000000000000" pitchFamily="50" charset="0"/>
              </a:defRPr>
            </a:lvl1pPr>
          </a:lstStyle>
          <a:p>
            <a:pPr lvl="0"/>
            <a:r>
              <a:rPr lang="en-US"/>
              <a:t>Click to edit Master text styles</a:t>
            </a:r>
          </a:p>
        </p:txBody>
      </p:sp>
      <p:sp>
        <p:nvSpPr>
          <p:cNvPr id="10" name="Text Placeholder 9">
            <a:extLst>
              <a:ext uri="{FF2B5EF4-FFF2-40B4-BE49-F238E27FC236}">
                <a16:creationId xmlns:a16="http://schemas.microsoft.com/office/drawing/2014/main" id="{F5C46249-F69C-ED78-2123-48CEFF24240A}"/>
              </a:ext>
            </a:extLst>
          </p:cNvPr>
          <p:cNvSpPr>
            <a:spLocks noGrp="1"/>
          </p:cNvSpPr>
          <p:nvPr>
            <p:ph type="body" sz="quarter" idx="12"/>
          </p:nvPr>
        </p:nvSpPr>
        <p:spPr>
          <a:xfrm>
            <a:off x="304800" y="4654369"/>
            <a:ext cx="4900247" cy="534987"/>
          </a:xfrm>
        </p:spPr>
        <p:txBody>
          <a:bodyPr/>
          <a:lstStyle>
            <a:lvl1pPr>
              <a:defRPr lang="en-US" sz="1800" b="1" i="0" kern="1200" dirty="0" smtClean="0">
                <a:solidFill>
                  <a:srgbClr val="922F11"/>
                </a:solidFill>
                <a:latin typeface="+mn-lt"/>
                <a:ea typeface="+mn-ea"/>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accent5"/>
                </a:solidFill>
                <a:latin typeface="Gilroy Medium" panose="00000600000000000000" pitchFamily="50" charset="0"/>
              </a:rPr>
              <a:pPr algn="r"/>
              <a:t>‹#›</a:t>
            </a:fld>
            <a:endParaRPr lang="en-US" sz="1350">
              <a:solidFill>
                <a:schemeClr val="accent5"/>
              </a:solidFill>
              <a:latin typeface="Gilroy Medium" panose="00000600000000000000" pitchFamily="50" charset="0"/>
            </a:endParaRPr>
          </a:p>
        </p:txBody>
      </p:sp>
      <p:sp>
        <p:nvSpPr>
          <p:cNvPr id="3" name="Picture Placeholder 2">
            <a:extLst>
              <a:ext uri="{FF2B5EF4-FFF2-40B4-BE49-F238E27FC236}">
                <a16:creationId xmlns:a16="http://schemas.microsoft.com/office/drawing/2014/main" id="{BD069351-62B8-28BA-A060-42DE4C1E6331}"/>
              </a:ext>
            </a:extLst>
          </p:cNvPr>
          <p:cNvSpPr>
            <a:spLocks noGrp="1"/>
          </p:cNvSpPr>
          <p:nvPr>
            <p:ph type="pic" sz="quarter" idx="15"/>
          </p:nvPr>
        </p:nvSpPr>
        <p:spPr>
          <a:xfrm>
            <a:off x="6248056" y="0"/>
            <a:ext cx="5943944" cy="6858000"/>
          </a:xfrm>
        </p:spPr>
        <p:txBody>
          <a:bodyPr/>
          <a:lstStyle>
            <a:lvl1pPr>
              <a:defRPr>
                <a:latin typeface="Gilroy Medium" panose="00000600000000000000" pitchFamily="50" charset="0"/>
              </a:defRPr>
            </a:lvl1pPr>
          </a:lstStyle>
          <a:p>
            <a:r>
              <a:rPr lang="en-US"/>
              <a:t>Click icon to add picture</a:t>
            </a:r>
          </a:p>
        </p:txBody>
      </p:sp>
      <p:sp>
        <p:nvSpPr>
          <p:cNvPr id="2" name="TextBox 1">
            <a:extLst>
              <a:ext uri="{FF2B5EF4-FFF2-40B4-BE49-F238E27FC236}">
                <a16:creationId xmlns:a16="http://schemas.microsoft.com/office/drawing/2014/main" id="{BCE9405B-8BB8-B3A9-F0DC-AF79291CF3E0}"/>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922F11"/>
                </a:solidFill>
                <a:latin typeface="Gilroy Medium" panose="00000600000000000000" pitchFamily="50" charset="0"/>
              </a:rPr>
              <a:t>confidential and proprietary</a:t>
            </a:r>
          </a:p>
        </p:txBody>
      </p:sp>
      <p:pic>
        <p:nvPicPr>
          <p:cNvPr id="7" name="Picture 6">
            <a:extLst>
              <a:ext uri="{FF2B5EF4-FFF2-40B4-BE49-F238E27FC236}">
                <a16:creationId xmlns:a16="http://schemas.microsoft.com/office/drawing/2014/main" id="{AF35DDFA-4EA6-8118-09EA-894AD221015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2332" y="362758"/>
            <a:ext cx="1612900" cy="1371292"/>
          </a:xfrm>
          <a:prstGeom prst="rect">
            <a:avLst/>
          </a:prstGeom>
        </p:spPr>
      </p:pic>
      <p:pic>
        <p:nvPicPr>
          <p:cNvPr id="4" name="Picture 3">
            <a:extLst>
              <a:ext uri="{FF2B5EF4-FFF2-40B4-BE49-F238E27FC236}">
                <a16:creationId xmlns:a16="http://schemas.microsoft.com/office/drawing/2014/main" id="{30717875-20D0-C6F7-D1D7-E08E085476A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spTree>
    <p:extLst>
      <p:ext uri="{BB962C8B-B14F-4D97-AF65-F5344CB8AC3E}">
        <p14:creationId xmlns:p14="http://schemas.microsoft.com/office/powerpoint/2010/main" val="137083125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Appendix">
    <p:bg>
      <p:bgPr>
        <a:solidFill>
          <a:srgbClr val="71A7E3"/>
        </a:solidFill>
        <a:effectLst/>
      </p:bgPr>
    </p:bg>
    <p:spTree>
      <p:nvGrpSpPr>
        <p:cNvPr id="1" name=""/>
        <p:cNvGrpSpPr/>
        <p:nvPr/>
      </p:nvGrpSpPr>
      <p:grpSpPr>
        <a:xfrm>
          <a:off x="0" y="0"/>
          <a:ext cx="0" cy="0"/>
          <a:chOff x="0" y="0"/>
          <a:chExt cx="0" cy="0"/>
        </a:xfrm>
      </p:grpSpPr>
      <p:sp>
        <p:nvSpPr>
          <p:cNvPr id="2" name="Text Placeholder 10">
            <a:extLst>
              <a:ext uri="{FF2B5EF4-FFF2-40B4-BE49-F238E27FC236}">
                <a16:creationId xmlns:a16="http://schemas.microsoft.com/office/drawing/2014/main" id="{39FC0057-906A-11F8-C634-EBF929768239}"/>
              </a:ext>
            </a:extLst>
          </p:cNvPr>
          <p:cNvSpPr>
            <a:spLocks noGrp="1"/>
          </p:cNvSpPr>
          <p:nvPr>
            <p:ph type="body" sz="quarter" idx="10" hasCustomPrompt="1"/>
          </p:nvPr>
        </p:nvSpPr>
        <p:spPr>
          <a:xfrm>
            <a:off x="304800" y="2705100"/>
            <a:ext cx="11582400" cy="1447800"/>
          </a:xfrm>
        </p:spPr>
        <p:txBody>
          <a:bodyPr lIns="0" tIns="0" rIns="0" bIns="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lang="en-US" sz="7200" b="0" i="0" kern="1200" cap="all" baseline="0">
                <a:solidFill>
                  <a:srgbClr val="145798"/>
                </a:solidFill>
                <a:latin typeface="+mj-lt"/>
                <a:ea typeface="+mn-ea"/>
                <a:cs typeface="Gilroy Medium" panose="00000600000000000000" pitchFamily="50" charset="0"/>
              </a:defRPr>
            </a:lvl1pPr>
            <a:lvl2pPr>
              <a:defRPr sz="4800" b="1" i="0">
                <a:solidFill>
                  <a:srgbClr val="71A7E3"/>
                </a:solidFill>
                <a:latin typeface="Arial Narrow" panose="020B0604020202020204" pitchFamily="34" charset="0"/>
                <a:cs typeface="Arial Narrow" panose="020B0604020202020204" pitchFamily="34" charset="0"/>
              </a:defRPr>
            </a:lvl2pPr>
            <a:lvl3pPr>
              <a:defRPr sz="4800" b="1" i="0">
                <a:solidFill>
                  <a:srgbClr val="71A7E3"/>
                </a:solidFill>
                <a:latin typeface="Arial Narrow" panose="020B0604020202020204" pitchFamily="34" charset="0"/>
                <a:cs typeface="Arial Narrow" panose="020B0604020202020204" pitchFamily="34" charset="0"/>
              </a:defRPr>
            </a:lvl3pPr>
            <a:lvl4pPr>
              <a:defRPr sz="4800" b="1" i="0">
                <a:solidFill>
                  <a:srgbClr val="71A7E3"/>
                </a:solidFill>
                <a:latin typeface="Arial Narrow" panose="020B0604020202020204" pitchFamily="34" charset="0"/>
                <a:cs typeface="Arial Narrow" panose="020B0604020202020204" pitchFamily="34" charset="0"/>
              </a:defRPr>
            </a:lvl4pPr>
            <a:lvl5pPr>
              <a:defRPr sz="4800" b="1" i="0">
                <a:solidFill>
                  <a:srgbClr val="71A7E3"/>
                </a:solidFill>
                <a:latin typeface="Arial Narrow" panose="020B0604020202020204" pitchFamily="34" charset="0"/>
                <a:cs typeface="Arial Narrow" panose="020B0604020202020204" pitchFamily="34" charset="0"/>
              </a:defRPr>
            </a:lvl5pPr>
          </a:lstStyle>
          <a:p>
            <a:pPr lvl="0"/>
            <a:r>
              <a:rPr lang="en-US"/>
              <a:t>appendix</a:t>
            </a:r>
          </a:p>
        </p:txBody>
      </p:sp>
      <p:sp>
        <p:nvSpPr>
          <p:cNvPr id="3" name="TextBox 2">
            <a:extLst>
              <a:ext uri="{FF2B5EF4-FFF2-40B4-BE49-F238E27FC236}">
                <a16:creationId xmlns:a16="http://schemas.microsoft.com/office/drawing/2014/main" id="{93E5B485-B026-D92D-30BE-6DEF522CC65E}"/>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145798"/>
                </a:solidFill>
                <a:latin typeface="Gilroy Medium" panose="00000600000000000000" pitchFamily="50" charset="0"/>
              </a:rPr>
              <a:pPr algn="r"/>
              <a:t>‹#›</a:t>
            </a:fld>
            <a:endParaRPr lang="en-US" sz="1350">
              <a:solidFill>
                <a:srgbClr val="145798"/>
              </a:solidFill>
              <a:latin typeface="Gilroy Medium" panose="00000600000000000000" pitchFamily="50" charset="0"/>
            </a:endParaRPr>
          </a:p>
        </p:txBody>
      </p:sp>
      <p:grpSp>
        <p:nvGrpSpPr>
          <p:cNvPr id="21" name="Group 20">
            <a:extLst>
              <a:ext uri="{FF2B5EF4-FFF2-40B4-BE49-F238E27FC236}">
                <a16:creationId xmlns:a16="http://schemas.microsoft.com/office/drawing/2014/main" id="{9DBB053F-9233-0012-200B-D3102BDF2541}"/>
              </a:ext>
            </a:extLst>
          </p:cNvPr>
          <p:cNvGrpSpPr/>
          <p:nvPr userDrawn="1"/>
        </p:nvGrpSpPr>
        <p:grpSpPr>
          <a:xfrm>
            <a:off x="0" y="-1204486"/>
            <a:ext cx="12192000" cy="942190"/>
            <a:chOff x="22178" y="-2107474"/>
            <a:chExt cx="12173146" cy="1410050"/>
          </a:xfrm>
        </p:grpSpPr>
        <p:sp>
          <p:nvSpPr>
            <p:cNvPr id="22" name="Rectangle 21">
              <a:extLst>
                <a:ext uri="{FF2B5EF4-FFF2-40B4-BE49-F238E27FC236}">
                  <a16:creationId xmlns:a16="http://schemas.microsoft.com/office/drawing/2014/main" id="{64CC8653-5B02-4FD9-E8E8-0F22F23B1E40}"/>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3" name="Rectangle 22">
              <a:extLst>
                <a:ext uri="{FF2B5EF4-FFF2-40B4-BE49-F238E27FC236}">
                  <a16:creationId xmlns:a16="http://schemas.microsoft.com/office/drawing/2014/main" id="{329480C6-6D30-FBA1-9081-DA4BF5DC7AAC}"/>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4" name="Rectangle 23">
              <a:extLst>
                <a:ext uri="{FF2B5EF4-FFF2-40B4-BE49-F238E27FC236}">
                  <a16:creationId xmlns:a16="http://schemas.microsoft.com/office/drawing/2014/main" id="{1A20C609-5373-F20B-A8EE-441413CFBDAA}"/>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5" name="Rectangle 24">
              <a:extLst>
                <a:ext uri="{FF2B5EF4-FFF2-40B4-BE49-F238E27FC236}">
                  <a16:creationId xmlns:a16="http://schemas.microsoft.com/office/drawing/2014/main" id="{925060EA-B439-A78D-55E0-6A4C57831B5C}"/>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6" name="Rectangle 25">
              <a:extLst>
                <a:ext uri="{FF2B5EF4-FFF2-40B4-BE49-F238E27FC236}">
                  <a16:creationId xmlns:a16="http://schemas.microsoft.com/office/drawing/2014/main" id="{894470AC-BA0E-759D-109F-9DE6E15B6B84}"/>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7" name="Rectangle 26">
              <a:extLst>
                <a:ext uri="{FF2B5EF4-FFF2-40B4-BE49-F238E27FC236}">
                  <a16:creationId xmlns:a16="http://schemas.microsoft.com/office/drawing/2014/main" id="{E89F690E-26D9-185D-F357-9C4B42DC646D}"/>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8" name="Rectangle 27">
              <a:extLst>
                <a:ext uri="{FF2B5EF4-FFF2-40B4-BE49-F238E27FC236}">
                  <a16:creationId xmlns:a16="http://schemas.microsoft.com/office/drawing/2014/main" id="{277F6DAC-9478-19D1-AB9E-F2E243C63D60}"/>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9" name="Rectangle 28">
              <a:extLst>
                <a:ext uri="{FF2B5EF4-FFF2-40B4-BE49-F238E27FC236}">
                  <a16:creationId xmlns:a16="http://schemas.microsoft.com/office/drawing/2014/main" id="{BFB19D31-0360-37F2-9F8B-A4D9D4CE0537}"/>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0" name="Rectangle 29">
              <a:extLst>
                <a:ext uri="{FF2B5EF4-FFF2-40B4-BE49-F238E27FC236}">
                  <a16:creationId xmlns:a16="http://schemas.microsoft.com/office/drawing/2014/main" id="{0E96FA4B-30F3-526A-6B31-E24167EDEBEA}"/>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1" name="Rectangle 30">
              <a:extLst>
                <a:ext uri="{FF2B5EF4-FFF2-40B4-BE49-F238E27FC236}">
                  <a16:creationId xmlns:a16="http://schemas.microsoft.com/office/drawing/2014/main" id="{1BE1B777-9E81-E05D-519C-2CF9C63E1C3D}"/>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2" name="Rectangle 31">
              <a:extLst>
                <a:ext uri="{FF2B5EF4-FFF2-40B4-BE49-F238E27FC236}">
                  <a16:creationId xmlns:a16="http://schemas.microsoft.com/office/drawing/2014/main" id="{456CF20A-7685-E355-E93D-9352D508BA2F}"/>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3" name="Rectangle 32">
              <a:extLst>
                <a:ext uri="{FF2B5EF4-FFF2-40B4-BE49-F238E27FC236}">
                  <a16:creationId xmlns:a16="http://schemas.microsoft.com/office/drawing/2014/main" id="{46A94713-4B76-0052-CE32-841566EFC0D3}"/>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4" name="Rectangle 33">
              <a:extLst>
                <a:ext uri="{FF2B5EF4-FFF2-40B4-BE49-F238E27FC236}">
                  <a16:creationId xmlns:a16="http://schemas.microsoft.com/office/drawing/2014/main" id="{407C5041-E847-E1C0-7BC7-CEF17AEBB43F}"/>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5" name="Rectangle 34">
              <a:extLst>
                <a:ext uri="{FF2B5EF4-FFF2-40B4-BE49-F238E27FC236}">
                  <a16:creationId xmlns:a16="http://schemas.microsoft.com/office/drawing/2014/main" id="{9362B58B-9291-56D6-4E82-72E8FF64E8F0}"/>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6" name="Rectangle 35">
              <a:extLst>
                <a:ext uri="{FF2B5EF4-FFF2-40B4-BE49-F238E27FC236}">
                  <a16:creationId xmlns:a16="http://schemas.microsoft.com/office/drawing/2014/main" id="{177B1870-CB26-E51A-2CB0-6512DB3CB945}"/>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5" name="TextBox 4">
            <a:extLst>
              <a:ext uri="{FF2B5EF4-FFF2-40B4-BE49-F238E27FC236}">
                <a16:creationId xmlns:a16="http://schemas.microsoft.com/office/drawing/2014/main" id="{9A7E3123-CD35-7588-CE5A-653052A4F17D}"/>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145798"/>
                </a:solidFill>
                <a:latin typeface="Gilroy Medium" panose="00000600000000000000" pitchFamily="50" charset="0"/>
              </a:rPr>
              <a:t>confidential and proprietary</a:t>
            </a:r>
          </a:p>
        </p:txBody>
      </p:sp>
      <p:pic>
        <p:nvPicPr>
          <p:cNvPr id="4" name="Picture 3">
            <a:extLst>
              <a:ext uri="{FF2B5EF4-FFF2-40B4-BE49-F238E27FC236}">
                <a16:creationId xmlns:a16="http://schemas.microsoft.com/office/drawing/2014/main" id="{88FE4383-3308-AECA-BC92-908820AE4B0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spTree>
    <p:extLst>
      <p:ext uri="{BB962C8B-B14F-4D97-AF65-F5344CB8AC3E}">
        <p14:creationId xmlns:p14="http://schemas.microsoft.com/office/powerpoint/2010/main" val="180654664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Template 1">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094C4CF-E0FF-4631-9D1F-8D387744062C}"/>
              </a:ext>
            </a:extLst>
          </p:cNvPr>
          <p:cNvSpPr>
            <a:spLocks noGrp="1"/>
          </p:cNvSpPr>
          <p:nvPr>
            <p:ph type="ftr" sz="quarter" idx="10"/>
          </p:nvPr>
        </p:nvSpPr>
        <p:spPr/>
        <p:txBody>
          <a:bodyPr/>
          <a:lstStyle>
            <a:lvl1pPr>
              <a:defRPr>
                <a:latin typeface="Gilroy Medium" panose="00000600000000000000" pitchFamily="50" charset="0"/>
              </a:defRPr>
            </a:lvl1pPr>
          </a:lstStyle>
          <a:p>
            <a:endParaRPr lang="en-US"/>
          </a:p>
        </p:txBody>
      </p:sp>
      <p:sp>
        <p:nvSpPr>
          <p:cNvPr id="3" name="Title 1">
            <a:extLst>
              <a:ext uri="{FF2B5EF4-FFF2-40B4-BE49-F238E27FC236}">
                <a16:creationId xmlns:a16="http://schemas.microsoft.com/office/drawing/2014/main" id="{3B618C69-E9D3-EE81-0650-82D7F3C9E285}"/>
              </a:ext>
            </a:extLst>
          </p:cNvPr>
          <p:cNvSpPr>
            <a:spLocks noGrp="1"/>
          </p:cNvSpPr>
          <p:nvPr>
            <p:ph type="title"/>
          </p:nvPr>
        </p:nvSpPr>
        <p:spPr>
          <a:xfrm>
            <a:off x="304799" y="248594"/>
            <a:ext cx="11582401" cy="970606"/>
          </a:xfrm>
        </p:spPr>
        <p:txBody>
          <a:bodyPr anchor="t" anchorCtr="0"/>
          <a:lstStyle/>
          <a:p>
            <a:r>
              <a:rPr lang="en-US"/>
              <a:t>Click to edit Master title style</a:t>
            </a:r>
          </a:p>
        </p:txBody>
      </p:sp>
      <p:sp>
        <p:nvSpPr>
          <p:cNvPr id="2" name="TextBox 1">
            <a:extLst>
              <a:ext uri="{FF2B5EF4-FFF2-40B4-BE49-F238E27FC236}">
                <a16:creationId xmlns:a16="http://schemas.microsoft.com/office/drawing/2014/main" id="{3CB49EEA-D01D-3940-FE7A-2DCFA1445B13}"/>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mn-lt"/>
              </a:rPr>
              <a:pPr algn="r"/>
              <a:t>‹#›</a:t>
            </a:fld>
            <a:endParaRPr lang="en-US" sz="1350">
              <a:solidFill>
                <a:srgbClr val="2B660F"/>
              </a:solidFill>
              <a:latin typeface="+mn-lt"/>
            </a:endParaRPr>
          </a:p>
        </p:txBody>
      </p:sp>
    </p:spTree>
    <p:extLst>
      <p:ext uri="{BB962C8B-B14F-4D97-AF65-F5344CB8AC3E}">
        <p14:creationId xmlns:p14="http://schemas.microsoft.com/office/powerpoint/2010/main" val="108256661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Cover 1">
    <p:bg>
      <p:bgPr>
        <a:solidFill>
          <a:srgbClr val="0F440D"/>
        </a:solidFill>
        <a:effectLst/>
      </p:bgPr>
    </p:bg>
    <p:spTree>
      <p:nvGrpSpPr>
        <p:cNvPr id="1" name=""/>
        <p:cNvGrpSpPr/>
        <p:nvPr/>
      </p:nvGrpSpPr>
      <p:grpSpPr>
        <a:xfrm>
          <a:off x="0" y="0"/>
          <a:ext cx="0" cy="0"/>
          <a:chOff x="0" y="0"/>
          <a:chExt cx="0" cy="0"/>
        </a:xfrm>
      </p:grpSpPr>
      <p:sp>
        <p:nvSpPr>
          <p:cNvPr id="104" name="Title 1"/>
          <p:cNvSpPr>
            <a:spLocks noGrp="1"/>
          </p:cNvSpPr>
          <p:nvPr>
            <p:ph type="ctrTitle" hasCustomPrompt="1"/>
          </p:nvPr>
        </p:nvSpPr>
        <p:spPr>
          <a:xfrm>
            <a:off x="240254" y="248594"/>
            <a:ext cx="11646946" cy="3212951"/>
          </a:xfrm>
          <a:prstGeom prst="rect">
            <a:avLst/>
          </a:prstGeom>
        </p:spPr>
        <p:txBody>
          <a:bodyPr lIns="0" tIns="0" rIns="0" bIns="0" anchor="b" anchorCtr="0">
            <a:noAutofit/>
          </a:bodyPr>
          <a:lstStyle>
            <a:lvl1pPr algn="l">
              <a:lnSpc>
                <a:spcPts val="7900"/>
              </a:lnSpc>
              <a:defRPr sz="8800" b="0" cap="all" baseline="0">
                <a:solidFill>
                  <a:srgbClr val="8DBE28"/>
                </a:solidFill>
                <a:latin typeface="+mj-lt"/>
              </a:defRPr>
            </a:lvl1pPr>
          </a:lstStyle>
          <a:p>
            <a:r>
              <a:rPr lang="en-US"/>
              <a:t>Cover Slide 1</a:t>
            </a:r>
          </a:p>
        </p:txBody>
      </p:sp>
      <p:sp>
        <p:nvSpPr>
          <p:cNvPr id="105" name="Subtitle 2"/>
          <p:cNvSpPr>
            <a:spLocks noGrp="1"/>
          </p:cNvSpPr>
          <p:nvPr>
            <p:ph type="subTitle" idx="1" hasCustomPrompt="1"/>
          </p:nvPr>
        </p:nvSpPr>
        <p:spPr>
          <a:xfrm>
            <a:off x="303937" y="5847179"/>
            <a:ext cx="9144000" cy="290483"/>
          </a:xfrm>
          <a:prstGeom prst="rect">
            <a:avLst/>
          </a:prstGeom>
        </p:spPr>
        <p:txBody>
          <a:bodyPr lIns="0" tIns="0" rIns="0" bIns="0" anchor="ctr" anchorCtr="0">
            <a:noAutofit/>
          </a:bodyPr>
          <a:lstStyle>
            <a:lvl1pPr marL="0" indent="0" algn="l">
              <a:lnSpc>
                <a:spcPct val="100000"/>
              </a:lnSpc>
              <a:spcBef>
                <a:spcPts val="0"/>
              </a:spcBef>
              <a:buNone/>
              <a:defRPr sz="2000" b="1">
                <a:solidFill>
                  <a:schemeClr val="bg1"/>
                </a:solidFill>
                <a:latin typeface="+mn-lt"/>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Subtitle</a:t>
            </a:r>
          </a:p>
        </p:txBody>
      </p:sp>
      <p:sp>
        <p:nvSpPr>
          <p:cNvPr id="4" name="Text Placeholder 3">
            <a:extLst>
              <a:ext uri="{FF2B5EF4-FFF2-40B4-BE49-F238E27FC236}">
                <a16:creationId xmlns:a16="http://schemas.microsoft.com/office/drawing/2014/main" id="{60C9AAB4-21F4-5296-DEEF-3F651D4162E3}"/>
              </a:ext>
            </a:extLst>
          </p:cNvPr>
          <p:cNvSpPr>
            <a:spLocks noGrp="1"/>
          </p:cNvSpPr>
          <p:nvPr>
            <p:ph type="body" sz="quarter" idx="10"/>
          </p:nvPr>
        </p:nvSpPr>
        <p:spPr>
          <a:xfrm>
            <a:off x="303937" y="6136921"/>
            <a:ext cx="9144000" cy="312737"/>
          </a:xfrm>
        </p:spPr>
        <p:txBody>
          <a:bodyPr anchor="b" anchorCtr="0"/>
          <a:lstStyle>
            <a:lvl1pPr marL="0" indent="0" algn="l" defTabSz="914400" rtl="0" eaLnBrk="1" latinLnBrk="0" hangingPunct="1">
              <a:lnSpc>
                <a:spcPct val="100000"/>
              </a:lnSpc>
              <a:spcBef>
                <a:spcPts val="0"/>
              </a:spcBef>
              <a:buFont typeface="Arial" panose="020B0604020202020204" pitchFamily="34" charset="0"/>
              <a:buNone/>
              <a:defRPr lang="en-US" sz="1400" b="1" kern="1200" dirty="0" smtClean="0">
                <a:solidFill>
                  <a:schemeClr val="bg1"/>
                </a:solidFill>
                <a:latin typeface="+mn-lt"/>
                <a:ea typeface="+mn-ea"/>
                <a:cs typeface="+mn-cs"/>
              </a:defRPr>
            </a:lvl1pPr>
            <a:lvl2pPr marL="0" indent="0">
              <a:buNone/>
              <a:defRPr/>
            </a:lvl2pPr>
          </a:lstStyle>
          <a:p>
            <a:pPr lvl="0"/>
            <a:r>
              <a:rPr lang="en-US"/>
              <a:t>Click to edit Master text styles</a:t>
            </a:r>
          </a:p>
        </p:txBody>
      </p:sp>
      <p:grpSp>
        <p:nvGrpSpPr>
          <p:cNvPr id="2" name="Group 1">
            <a:extLst>
              <a:ext uri="{FF2B5EF4-FFF2-40B4-BE49-F238E27FC236}">
                <a16:creationId xmlns:a16="http://schemas.microsoft.com/office/drawing/2014/main" id="{7DD9F570-FB4F-C345-DC5E-3F1E36A8D366}"/>
              </a:ext>
            </a:extLst>
          </p:cNvPr>
          <p:cNvGrpSpPr/>
          <p:nvPr userDrawn="1"/>
        </p:nvGrpSpPr>
        <p:grpSpPr>
          <a:xfrm>
            <a:off x="0" y="-1204486"/>
            <a:ext cx="12192000" cy="942190"/>
            <a:chOff x="22178" y="-2107474"/>
            <a:chExt cx="12173146" cy="1410050"/>
          </a:xfrm>
        </p:grpSpPr>
        <p:sp>
          <p:nvSpPr>
            <p:cNvPr id="3" name="Rectangle 2">
              <a:extLst>
                <a:ext uri="{FF2B5EF4-FFF2-40B4-BE49-F238E27FC236}">
                  <a16:creationId xmlns:a16="http://schemas.microsoft.com/office/drawing/2014/main" id="{26643C4B-1061-5643-92AE-335DE67AD4E4}"/>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5" name="Rectangle 4">
              <a:extLst>
                <a:ext uri="{FF2B5EF4-FFF2-40B4-BE49-F238E27FC236}">
                  <a16:creationId xmlns:a16="http://schemas.microsoft.com/office/drawing/2014/main" id="{1375566B-2CF3-DFD9-0534-ACC2BA0CD41C}"/>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40C031CB-0C25-D8B2-C1CA-D70E2A6A51A6}"/>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CD9204C0-EF3F-E958-0B29-1CB71300DD1A}"/>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7B88C8C0-6282-CD44-8D33-B5812D25C733}"/>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17DF1788-CF3B-2B80-3AD8-CEA2C013D8D6}"/>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06C11F0A-80ED-7CB9-636B-0DBF8D94ABAC}"/>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997312EB-6711-98A8-3BCA-E3516BA5F14C}"/>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E21FE7A6-1F45-7A4E-C696-027A426FD44B}"/>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566E8573-C2EA-80A0-8624-77DC083A154F}"/>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1B6028CD-A9DF-0900-CAD7-43163AC9E713}"/>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59F2C829-14B6-78BD-F509-33C67B3F34E6}"/>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ABAD7F2B-DC00-EC52-BDC4-273C257F79FE}"/>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8" name="Rectangle 17">
              <a:extLst>
                <a:ext uri="{FF2B5EF4-FFF2-40B4-BE49-F238E27FC236}">
                  <a16:creationId xmlns:a16="http://schemas.microsoft.com/office/drawing/2014/main" id="{AFBF61CC-E3F3-1A75-B07B-7C642E831F92}"/>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9" name="Rectangle 18">
              <a:extLst>
                <a:ext uri="{FF2B5EF4-FFF2-40B4-BE49-F238E27FC236}">
                  <a16:creationId xmlns:a16="http://schemas.microsoft.com/office/drawing/2014/main" id="{B7497641-45B1-BE9B-19F6-73896FD4C602}"/>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20" name="TextBox 19">
            <a:extLst>
              <a:ext uri="{FF2B5EF4-FFF2-40B4-BE49-F238E27FC236}">
                <a16:creationId xmlns:a16="http://schemas.microsoft.com/office/drawing/2014/main" id="{D20C0355-79E3-6757-F758-25ECB1526D7B}"/>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8DBE28"/>
                </a:solidFill>
                <a:latin typeface="+mn-lt"/>
              </a:rPr>
              <a:t>CONFIDENTIAL</a:t>
            </a:r>
          </a:p>
        </p:txBody>
      </p:sp>
      <p:pic>
        <p:nvPicPr>
          <p:cNvPr id="24" name="Picture 23" descr="A logo with white text and colorful leaves&#10;&#10;AI-generated content may be incorrect.">
            <a:extLst>
              <a:ext uri="{FF2B5EF4-FFF2-40B4-BE49-F238E27FC236}">
                <a16:creationId xmlns:a16="http://schemas.microsoft.com/office/drawing/2014/main" id="{D5CC85D4-ADB6-A385-EEFA-BCC1AE373A0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11850" y="5861431"/>
            <a:ext cx="1511354" cy="850137"/>
          </a:xfrm>
          <a:prstGeom prst="rect">
            <a:avLst/>
          </a:prstGeom>
        </p:spPr>
      </p:pic>
    </p:spTree>
    <p:extLst>
      <p:ext uri="{BB962C8B-B14F-4D97-AF65-F5344CB8AC3E}">
        <p14:creationId xmlns:p14="http://schemas.microsoft.com/office/powerpoint/2010/main" val="367379406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Color Divider - Food">
    <p:bg>
      <p:bgPr>
        <a:solidFill>
          <a:schemeClr val="accent6"/>
        </a:solidFill>
        <a:effectLst/>
      </p:bgPr>
    </p:bg>
    <p:spTree>
      <p:nvGrpSpPr>
        <p:cNvPr id="1" name=""/>
        <p:cNvGrpSpPr/>
        <p:nvPr/>
      </p:nvGrpSpPr>
      <p:grpSpPr>
        <a:xfrm>
          <a:off x="0" y="0"/>
          <a:ext cx="0" cy="0"/>
          <a:chOff x="0" y="0"/>
          <a:chExt cx="0" cy="0"/>
        </a:xfrm>
      </p:grpSpPr>
      <p:sp>
        <p:nvSpPr>
          <p:cNvPr id="104" name="Title 1"/>
          <p:cNvSpPr>
            <a:spLocks noGrp="1"/>
          </p:cNvSpPr>
          <p:nvPr>
            <p:ph type="ctrTitle" hasCustomPrompt="1"/>
          </p:nvPr>
        </p:nvSpPr>
        <p:spPr>
          <a:xfrm>
            <a:off x="304796" y="2286596"/>
            <a:ext cx="11582402" cy="2284807"/>
          </a:xfrm>
          <a:prstGeom prst="rect">
            <a:avLst/>
          </a:prstGeom>
        </p:spPr>
        <p:txBody>
          <a:bodyPr vert="horz" lIns="0" tIns="0" rIns="0" bIns="0" rtlCol="0" anchor="ctr" anchorCtr="0">
            <a:noAutofit/>
          </a:bodyPr>
          <a:lstStyle>
            <a:lvl1pPr algn="ctr">
              <a:defRPr lang="en-US" sz="7200" dirty="0">
                <a:solidFill>
                  <a:schemeClr val="accent5"/>
                </a:solidFill>
              </a:defRPr>
            </a:lvl1pPr>
          </a:lstStyle>
          <a:p>
            <a:pPr lvl="0">
              <a:lnSpc>
                <a:spcPts val="7900"/>
              </a:lnSpc>
            </a:pPr>
            <a:r>
              <a:rPr lang="en-US"/>
              <a:t>Divider Slide</a:t>
            </a:r>
          </a:p>
        </p:txBody>
      </p:sp>
      <p:sp>
        <p:nvSpPr>
          <p:cNvPr id="2" name="TextBox 1">
            <a:extLst>
              <a:ext uri="{FF2B5EF4-FFF2-40B4-BE49-F238E27FC236}">
                <a16:creationId xmlns:a16="http://schemas.microsoft.com/office/drawing/2014/main" id="{AD3E65F5-972D-3712-BDE9-429849440845}"/>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accent5"/>
                </a:solidFill>
                <a:latin typeface="Gilroy Medium" panose="00000600000000000000" pitchFamily="50" charset="0"/>
              </a:rPr>
              <a:pPr algn="r"/>
              <a:t>‹#›</a:t>
            </a:fld>
            <a:endParaRPr lang="en-US" sz="1350">
              <a:solidFill>
                <a:schemeClr val="accent5"/>
              </a:solidFill>
              <a:latin typeface="Gilroy Medium" panose="00000600000000000000" pitchFamily="50" charset="0"/>
            </a:endParaRPr>
          </a:p>
        </p:txBody>
      </p:sp>
      <p:sp>
        <p:nvSpPr>
          <p:cNvPr id="3" name="TextBox 2">
            <a:extLst>
              <a:ext uri="{FF2B5EF4-FFF2-40B4-BE49-F238E27FC236}">
                <a16:creationId xmlns:a16="http://schemas.microsoft.com/office/drawing/2014/main" id="{17E11966-EFAB-B202-85DC-CA09C5AA4111}"/>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accent5"/>
                </a:solidFill>
                <a:latin typeface="Gilroy Medium" panose="00000600000000000000" pitchFamily="50" charset="0"/>
              </a:rPr>
              <a:t>CONFIDENTIAL</a:t>
            </a:r>
          </a:p>
        </p:txBody>
      </p:sp>
      <p:grpSp>
        <p:nvGrpSpPr>
          <p:cNvPr id="4" name="Group 3">
            <a:extLst>
              <a:ext uri="{FF2B5EF4-FFF2-40B4-BE49-F238E27FC236}">
                <a16:creationId xmlns:a16="http://schemas.microsoft.com/office/drawing/2014/main" id="{14A42F8D-FD45-1020-AE77-8199A0C7654E}"/>
              </a:ext>
            </a:extLst>
          </p:cNvPr>
          <p:cNvGrpSpPr/>
          <p:nvPr userDrawn="1"/>
        </p:nvGrpSpPr>
        <p:grpSpPr>
          <a:xfrm>
            <a:off x="0" y="-1204486"/>
            <a:ext cx="12192000" cy="942190"/>
            <a:chOff x="22178" y="-2107474"/>
            <a:chExt cx="12173146" cy="1410050"/>
          </a:xfrm>
        </p:grpSpPr>
        <p:sp>
          <p:nvSpPr>
            <p:cNvPr id="5" name="Rectangle 4">
              <a:extLst>
                <a:ext uri="{FF2B5EF4-FFF2-40B4-BE49-F238E27FC236}">
                  <a16:creationId xmlns:a16="http://schemas.microsoft.com/office/drawing/2014/main" id="{F719D273-2584-873C-0535-6C85EA591315}"/>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CB577CC8-E137-F371-4009-884CF36161C4}"/>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D4CAC497-AF23-588E-91F9-154DE741A891}"/>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07BEA982-B3FB-D392-3292-2CA950BD90F0}"/>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26EBD14B-3DDF-E332-200E-E7308C2C1AE0}"/>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460B773D-90CF-5739-25AD-7F426773B3F3}"/>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BED92367-2C65-6CBC-746B-98FEA4E55E5A}"/>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AD90E16E-CE31-49A7-461B-D7A0B24E83A2}"/>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71C10AC1-0A43-8631-16CD-7764F1C7857E}"/>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843EA04E-7926-0CA3-309A-E149CA3360E5}"/>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9C0F44EE-08C7-80E6-562B-899667C69CFD}"/>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CCA233AD-D8F8-1A88-D470-F569F2A1D8FC}"/>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970B00F3-F0B6-5650-606A-C84EE3FFD33A}"/>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8" name="Rectangle 17">
              <a:extLst>
                <a:ext uri="{FF2B5EF4-FFF2-40B4-BE49-F238E27FC236}">
                  <a16:creationId xmlns:a16="http://schemas.microsoft.com/office/drawing/2014/main" id="{6DE820D6-2006-4CDA-7018-0C4035E26697}"/>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9" name="Rectangle 18">
              <a:extLst>
                <a:ext uri="{FF2B5EF4-FFF2-40B4-BE49-F238E27FC236}">
                  <a16:creationId xmlns:a16="http://schemas.microsoft.com/office/drawing/2014/main" id="{F17D2BBE-9F1F-FCFD-9C6A-89EDE2831FFD}"/>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Tree>
    <p:extLst>
      <p:ext uri="{BB962C8B-B14F-4D97-AF65-F5344CB8AC3E}">
        <p14:creationId xmlns:p14="http://schemas.microsoft.com/office/powerpoint/2010/main" val="285312300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Color Divider - Sustainability">
    <p:bg>
      <p:bgPr>
        <a:solidFill>
          <a:srgbClr val="5D910D"/>
        </a:solidFill>
        <a:effectLst/>
      </p:bgPr>
    </p:bg>
    <p:spTree>
      <p:nvGrpSpPr>
        <p:cNvPr id="1" name=""/>
        <p:cNvGrpSpPr/>
        <p:nvPr/>
      </p:nvGrpSpPr>
      <p:grpSpPr>
        <a:xfrm>
          <a:off x="0" y="0"/>
          <a:ext cx="0" cy="0"/>
          <a:chOff x="0" y="0"/>
          <a:chExt cx="0" cy="0"/>
        </a:xfrm>
      </p:grpSpPr>
      <p:sp>
        <p:nvSpPr>
          <p:cNvPr id="104" name="Title 1"/>
          <p:cNvSpPr>
            <a:spLocks noGrp="1"/>
          </p:cNvSpPr>
          <p:nvPr>
            <p:ph type="ctrTitle" hasCustomPrompt="1"/>
          </p:nvPr>
        </p:nvSpPr>
        <p:spPr>
          <a:xfrm>
            <a:off x="304796" y="2286596"/>
            <a:ext cx="11582402" cy="2284807"/>
          </a:xfrm>
          <a:prstGeom prst="rect">
            <a:avLst/>
          </a:prstGeom>
        </p:spPr>
        <p:txBody>
          <a:bodyPr vert="horz" lIns="0" tIns="0" rIns="0" bIns="0" rtlCol="0" anchor="ctr" anchorCtr="0">
            <a:noAutofit/>
          </a:bodyPr>
          <a:lstStyle>
            <a:lvl1pPr algn="ctr">
              <a:defRPr lang="en-US" sz="7200" dirty="0">
                <a:solidFill>
                  <a:srgbClr val="0F440D"/>
                </a:solidFill>
              </a:defRPr>
            </a:lvl1pPr>
          </a:lstStyle>
          <a:p>
            <a:pPr lvl="0">
              <a:lnSpc>
                <a:spcPts val="7900"/>
              </a:lnSpc>
            </a:pPr>
            <a:r>
              <a:rPr lang="en-US"/>
              <a:t>Divider Slide</a:t>
            </a:r>
          </a:p>
        </p:txBody>
      </p:sp>
      <p:sp>
        <p:nvSpPr>
          <p:cNvPr id="2" name="TextBox 1">
            <a:extLst>
              <a:ext uri="{FF2B5EF4-FFF2-40B4-BE49-F238E27FC236}">
                <a16:creationId xmlns:a16="http://schemas.microsoft.com/office/drawing/2014/main" id="{AD3E65F5-972D-3712-BDE9-429849440845}"/>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BFDE7E"/>
                </a:solidFill>
                <a:latin typeface="Gilroy Medium" panose="00000600000000000000" pitchFamily="50" charset="0"/>
              </a:rPr>
              <a:pPr algn="r"/>
              <a:t>‹#›</a:t>
            </a:fld>
            <a:endParaRPr lang="en-US" sz="1350">
              <a:solidFill>
                <a:srgbClr val="BFDE7E"/>
              </a:solidFill>
              <a:latin typeface="Gilroy Medium" panose="00000600000000000000" pitchFamily="50" charset="0"/>
            </a:endParaRPr>
          </a:p>
        </p:txBody>
      </p:sp>
      <p:grpSp>
        <p:nvGrpSpPr>
          <p:cNvPr id="4" name="Group 3">
            <a:extLst>
              <a:ext uri="{FF2B5EF4-FFF2-40B4-BE49-F238E27FC236}">
                <a16:creationId xmlns:a16="http://schemas.microsoft.com/office/drawing/2014/main" id="{8F14B9A5-FB58-9A71-6414-BEBF4B1F0F2E}"/>
              </a:ext>
            </a:extLst>
          </p:cNvPr>
          <p:cNvGrpSpPr/>
          <p:nvPr userDrawn="1"/>
        </p:nvGrpSpPr>
        <p:grpSpPr>
          <a:xfrm>
            <a:off x="0" y="-1204486"/>
            <a:ext cx="12192000" cy="942190"/>
            <a:chOff x="22178" y="-2107474"/>
            <a:chExt cx="12173146" cy="1410050"/>
          </a:xfrm>
        </p:grpSpPr>
        <p:sp>
          <p:nvSpPr>
            <p:cNvPr id="5" name="Rectangle 4">
              <a:extLst>
                <a:ext uri="{FF2B5EF4-FFF2-40B4-BE49-F238E27FC236}">
                  <a16:creationId xmlns:a16="http://schemas.microsoft.com/office/drawing/2014/main" id="{F095ECE8-5DA8-F866-3420-5F3CE342DE8A}"/>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D0069D75-D039-B5DD-8AD3-576FE5416A95}"/>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84B98D7F-52AD-8D84-3521-2E7F86203352}"/>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6A7BD8B7-0EA8-211E-0FA4-389B9680477E}"/>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F100246A-25E4-0F73-A740-AEC49B4E3DA6}"/>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C717F129-3242-92C8-6057-D90FE763DCA2}"/>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635BE8FC-4451-27D0-D345-3D31B4565E8F}"/>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DF8A8E7A-F1F4-E928-A267-92C93713E35D}"/>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B2A9BE32-7A76-0026-F37A-EAA381109217}"/>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A28412D1-5B92-3139-AE86-D49C38CEAD86}"/>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93CA038C-A6AC-33E5-7729-8CDB678B8FB2}"/>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17DFCD51-E558-F7F4-2E02-88E9E9FD9BF1}"/>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7A992AE7-9A4C-8593-75B9-D2606DF865EB}"/>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8" name="Rectangle 17">
              <a:extLst>
                <a:ext uri="{FF2B5EF4-FFF2-40B4-BE49-F238E27FC236}">
                  <a16:creationId xmlns:a16="http://schemas.microsoft.com/office/drawing/2014/main" id="{8E9C2836-EE8B-CF72-4233-9EC9DDED8D52}"/>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9" name="Rectangle 18">
              <a:extLst>
                <a:ext uri="{FF2B5EF4-FFF2-40B4-BE49-F238E27FC236}">
                  <a16:creationId xmlns:a16="http://schemas.microsoft.com/office/drawing/2014/main" id="{1BA64C47-A537-F05D-E667-A1CF358340B8}"/>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20" name="TextBox 19">
            <a:extLst>
              <a:ext uri="{FF2B5EF4-FFF2-40B4-BE49-F238E27FC236}">
                <a16:creationId xmlns:a16="http://schemas.microsoft.com/office/drawing/2014/main" id="{B34A9B01-B860-1812-4494-7D9F3204A26A}"/>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BFDE7E"/>
                </a:solidFill>
                <a:latin typeface="+mn-lt"/>
              </a:rPr>
              <a:t>CONFIDENTIAL</a:t>
            </a:r>
          </a:p>
        </p:txBody>
      </p:sp>
    </p:spTree>
    <p:extLst>
      <p:ext uri="{BB962C8B-B14F-4D97-AF65-F5344CB8AC3E}">
        <p14:creationId xmlns:p14="http://schemas.microsoft.com/office/powerpoint/2010/main" val="2726505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6" Type="http://schemas.openxmlformats.org/officeDocument/2006/relationships/theme" Target="../theme/theme1.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image" Target="../media/image1.emf"/><Relationship Id="rId5" Type="http://schemas.openxmlformats.org/officeDocument/2006/relationships/slideLayout" Target="../slideLayouts/slideLayout5.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oleObject" Target="../embeddings/oleObject1.bin"/><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tags" Target="../tags/tag2.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slideLayout" Target="../slideLayouts/slideLayout93.xml"/><Relationship Id="rId3" Type="http://schemas.openxmlformats.org/officeDocument/2006/relationships/slideLayout" Target="../slideLayouts/slideLayout78.xml"/><Relationship Id="rId21" Type="http://schemas.openxmlformats.org/officeDocument/2006/relationships/slideLayout" Target="../slideLayouts/slideLayout96.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5" Type="http://schemas.openxmlformats.org/officeDocument/2006/relationships/image" Target="../media/image23.emf"/><Relationship Id="rId2" Type="http://schemas.openxmlformats.org/officeDocument/2006/relationships/slideLayout" Target="../slideLayouts/slideLayout77.xml"/><Relationship Id="rId16" Type="http://schemas.openxmlformats.org/officeDocument/2006/relationships/slideLayout" Target="../slideLayouts/slideLayout91.xml"/><Relationship Id="rId20" Type="http://schemas.openxmlformats.org/officeDocument/2006/relationships/slideLayout" Target="../slideLayouts/slideLayout95.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24" Type="http://schemas.openxmlformats.org/officeDocument/2006/relationships/oleObject" Target="../embeddings/oleObject3.bin"/><Relationship Id="rId5" Type="http://schemas.openxmlformats.org/officeDocument/2006/relationships/slideLayout" Target="../slideLayouts/slideLayout80.xml"/><Relationship Id="rId15" Type="http://schemas.openxmlformats.org/officeDocument/2006/relationships/slideLayout" Target="../slideLayouts/slideLayout90.xml"/><Relationship Id="rId23" Type="http://schemas.openxmlformats.org/officeDocument/2006/relationships/tags" Target="../tags/tag4.xml"/><Relationship Id="rId10" Type="http://schemas.openxmlformats.org/officeDocument/2006/relationships/slideLayout" Target="../slideLayouts/slideLayout85.xml"/><Relationship Id="rId19" Type="http://schemas.openxmlformats.org/officeDocument/2006/relationships/slideLayout" Target="../slideLayouts/slideLayout94.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09.xml"/><Relationship Id="rId18" Type="http://schemas.openxmlformats.org/officeDocument/2006/relationships/slideLayout" Target="../slideLayouts/slideLayout114.xml"/><Relationship Id="rId26" Type="http://schemas.openxmlformats.org/officeDocument/2006/relationships/slideLayout" Target="../slideLayouts/slideLayout122.xml"/><Relationship Id="rId39" Type="http://schemas.openxmlformats.org/officeDocument/2006/relationships/slideLayout" Target="../slideLayouts/slideLayout135.xml"/><Relationship Id="rId21" Type="http://schemas.openxmlformats.org/officeDocument/2006/relationships/slideLayout" Target="../slideLayouts/slideLayout117.xml"/><Relationship Id="rId34" Type="http://schemas.openxmlformats.org/officeDocument/2006/relationships/slideLayout" Target="../slideLayouts/slideLayout130.xml"/><Relationship Id="rId42" Type="http://schemas.openxmlformats.org/officeDocument/2006/relationships/slideLayout" Target="../slideLayouts/slideLayout138.xml"/><Relationship Id="rId47" Type="http://schemas.openxmlformats.org/officeDocument/2006/relationships/slideLayout" Target="../slideLayouts/slideLayout143.xml"/><Relationship Id="rId50" Type="http://schemas.openxmlformats.org/officeDocument/2006/relationships/slideLayout" Target="../slideLayouts/slideLayout146.xml"/><Relationship Id="rId55" Type="http://schemas.openxmlformats.org/officeDocument/2006/relationships/slideLayout" Target="../slideLayouts/slideLayout151.xml"/><Relationship Id="rId63" Type="http://schemas.openxmlformats.org/officeDocument/2006/relationships/slideLayout" Target="../slideLayouts/slideLayout159.xml"/><Relationship Id="rId68" Type="http://schemas.openxmlformats.org/officeDocument/2006/relationships/theme" Target="../theme/theme3.xml"/><Relationship Id="rId7" Type="http://schemas.openxmlformats.org/officeDocument/2006/relationships/slideLayout" Target="../slideLayouts/slideLayout103.xml"/><Relationship Id="rId2" Type="http://schemas.openxmlformats.org/officeDocument/2006/relationships/slideLayout" Target="../slideLayouts/slideLayout98.xml"/><Relationship Id="rId16" Type="http://schemas.openxmlformats.org/officeDocument/2006/relationships/slideLayout" Target="../slideLayouts/slideLayout112.xml"/><Relationship Id="rId29" Type="http://schemas.openxmlformats.org/officeDocument/2006/relationships/slideLayout" Target="../slideLayouts/slideLayout125.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24" Type="http://schemas.openxmlformats.org/officeDocument/2006/relationships/slideLayout" Target="../slideLayouts/slideLayout120.xml"/><Relationship Id="rId32" Type="http://schemas.openxmlformats.org/officeDocument/2006/relationships/slideLayout" Target="../slideLayouts/slideLayout128.xml"/><Relationship Id="rId37" Type="http://schemas.openxmlformats.org/officeDocument/2006/relationships/slideLayout" Target="../slideLayouts/slideLayout133.xml"/><Relationship Id="rId40" Type="http://schemas.openxmlformats.org/officeDocument/2006/relationships/slideLayout" Target="../slideLayouts/slideLayout136.xml"/><Relationship Id="rId45" Type="http://schemas.openxmlformats.org/officeDocument/2006/relationships/slideLayout" Target="../slideLayouts/slideLayout141.xml"/><Relationship Id="rId53" Type="http://schemas.openxmlformats.org/officeDocument/2006/relationships/slideLayout" Target="../slideLayouts/slideLayout149.xml"/><Relationship Id="rId58" Type="http://schemas.openxmlformats.org/officeDocument/2006/relationships/slideLayout" Target="../slideLayouts/slideLayout154.xml"/><Relationship Id="rId66" Type="http://schemas.openxmlformats.org/officeDocument/2006/relationships/slideLayout" Target="../slideLayouts/slideLayout162.xml"/><Relationship Id="rId5" Type="http://schemas.openxmlformats.org/officeDocument/2006/relationships/slideLayout" Target="../slideLayouts/slideLayout101.xml"/><Relationship Id="rId15" Type="http://schemas.openxmlformats.org/officeDocument/2006/relationships/slideLayout" Target="../slideLayouts/slideLayout111.xml"/><Relationship Id="rId23" Type="http://schemas.openxmlformats.org/officeDocument/2006/relationships/slideLayout" Target="../slideLayouts/slideLayout119.xml"/><Relationship Id="rId28" Type="http://schemas.openxmlformats.org/officeDocument/2006/relationships/slideLayout" Target="../slideLayouts/slideLayout124.xml"/><Relationship Id="rId36" Type="http://schemas.openxmlformats.org/officeDocument/2006/relationships/slideLayout" Target="../slideLayouts/slideLayout132.xml"/><Relationship Id="rId49" Type="http://schemas.openxmlformats.org/officeDocument/2006/relationships/slideLayout" Target="../slideLayouts/slideLayout145.xml"/><Relationship Id="rId57" Type="http://schemas.openxmlformats.org/officeDocument/2006/relationships/slideLayout" Target="../slideLayouts/slideLayout153.xml"/><Relationship Id="rId61" Type="http://schemas.openxmlformats.org/officeDocument/2006/relationships/slideLayout" Target="../slideLayouts/slideLayout157.xml"/><Relationship Id="rId10" Type="http://schemas.openxmlformats.org/officeDocument/2006/relationships/slideLayout" Target="../slideLayouts/slideLayout106.xml"/><Relationship Id="rId19" Type="http://schemas.openxmlformats.org/officeDocument/2006/relationships/slideLayout" Target="../slideLayouts/slideLayout115.xml"/><Relationship Id="rId31" Type="http://schemas.openxmlformats.org/officeDocument/2006/relationships/slideLayout" Target="../slideLayouts/slideLayout127.xml"/><Relationship Id="rId44" Type="http://schemas.openxmlformats.org/officeDocument/2006/relationships/slideLayout" Target="../slideLayouts/slideLayout140.xml"/><Relationship Id="rId52" Type="http://schemas.openxmlformats.org/officeDocument/2006/relationships/slideLayout" Target="../slideLayouts/slideLayout148.xml"/><Relationship Id="rId60" Type="http://schemas.openxmlformats.org/officeDocument/2006/relationships/slideLayout" Target="../slideLayouts/slideLayout156.xml"/><Relationship Id="rId65" Type="http://schemas.openxmlformats.org/officeDocument/2006/relationships/slideLayout" Target="../slideLayouts/slideLayout161.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 Id="rId22" Type="http://schemas.openxmlformats.org/officeDocument/2006/relationships/slideLayout" Target="../slideLayouts/slideLayout118.xml"/><Relationship Id="rId27" Type="http://schemas.openxmlformats.org/officeDocument/2006/relationships/slideLayout" Target="../slideLayouts/slideLayout123.xml"/><Relationship Id="rId30" Type="http://schemas.openxmlformats.org/officeDocument/2006/relationships/slideLayout" Target="../slideLayouts/slideLayout126.xml"/><Relationship Id="rId35" Type="http://schemas.openxmlformats.org/officeDocument/2006/relationships/slideLayout" Target="../slideLayouts/slideLayout131.xml"/><Relationship Id="rId43" Type="http://schemas.openxmlformats.org/officeDocument/2006/relationships/slideLayout" Target="../slideLayouts/slideLayout139.xml"/><Relationship Id="rId48" Type="http://schemas.openxmlformats.org/officeDocument/2006/relationships/slideLayout" Target="../slideLayouts/slideLayout144.xml"/><Relationship Id="rId56" Type="http://schemas.openxmlformats.org/officeDocument/2006/relationships/slideLayout" Target="../slideLayouts/slideLayout152.xml"/><Relationship Id="rId64" Type="http://schemas.openxmlformats.org/officeDocument/2006/relationships/slideLayout" Target="../slideLayouts/slideLayout160.xml"/><Relationship Id="rId8" Type="http://schemas.openxmlformats.org/officeDocument/2006/relationships/slideLayout" Target="../slideLayouts/slideLayout104.xml"/><Relationship Id="rId51" Type="http://schemas.openxmlformats.org/officeDocument/2006/relationships/slideLayout" Target="../slideLayouts/slideLayout147.xml"/><Relationship Id="rId3" Type="http://schemas.openxmlformats.org/officeDocument/2006/relationships/slideLayout" Target="../slideLayouts/slideLayout99.xml"/><Relationship Id="rId12" Type="http://schemas.openxmlformats.org/officeDocument/2006/relationships/slideLayout" Target="../slideLayouts/slideLayout108.xml"/><Relationship Id="rId17" Type="http://schemas.openxmlformats.org/officeDocument/2006/relationships/slideLayout" Target="../slideLayouts/slideLayout113.xml"/><Relationship Id="rId25" Type="http://schemas.openxmlformats.org/officeDocument/2006/relationships/slideLayout" Target="../slideLayouts/slideLayout121.xml"/><Relationship Id="rId33" Type="http://schemas.openxmlformats.org/officeDocument/2006/relationships/slideLayout" Target="../slideLayouts/slideLayout129.xml"/><Relationship Id="rId38" Type="http://schemas.openxmlformats.org/officeDocument/2006/relationships/slideLayout" Target="../slideLayouts/slideLayout134.xml"/><Relationship Id="rId46" Type="http://schemas.openxmlformats.org/officeDocument/2006/relationships/slideLayout" Target="../slideLayouts/slideLayout142.xml"/><Relationship Id="rId59" Type="http://schemas.openxmlformats.org/officeDocument/2006/relationships/slideLayout" Target="../slideLayouts/slideLayout155.xml"/><Relationship Id="rId67" Type="http://schemas.openxmlformats.org/officeDocument/2006/relationships/slideLayout" Target="../slideLayouts/slideLayout163.xml"/><Relationship Id="rId20" Type="http://schemas.openxmlformats.org/officeDocument/2006/relationships/slideLayout" Target="../slideLayouts/slideLayout116.xml"/><Relationship Id="rId41" Type="http://schemas.openxmlformats.org/officeDocument/2006/relationships/slideLayout" Target="../slideLayouts/slideLayout137.xml"/><Relationship Id="rId54" Type="http://schemas.openxmlformats.org/officeDocument/2006/relationships/slideLayout" Target="../slideLayouts/slideLayout150.xml"/><Relationship Id="rId62" Type="http://schemas.openxmlformats.org/officeDocument/2006/relationships/slideLayout" Target="../slideLayouts/slideLayout15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7F5F3"/>
        </a:solidFill>
        <a:effectLst/>
      </p:bgPr>
    </p:bg>
    <p:spTree>
      <p:nvGrpSpPr>
        <p:cNvPr id="1" name=""/>
        <p:cNvGrpSpPr/>
        <p:nvPr/>
      </p:nvGrpSpPr>
      <p:grpSpPr>
        <a:xfrm>
          <a:off x="0" y="0"/>
          <a:ext cx="0" cy="0"/>
          <a:chOff x="0" y="0"/>
          <a:chExt cx="0" cy="0"/>
        </a:xfrm>
      </p:grpSpPr>
      <p:graphicFrame>
        <p:nvGraphicFramePr>
          <p:cNvPr id="23" name="think-cell data - do not delete" hidden="1">
            <a:extLst>
              <a:ext uri="{FF2B5EF4-FFF2-40B4-BE49-F238E27FC236}">
                <a16:creationId xmlns:a16="http://schemas.microsoft.com/office/drawing/2014/main" id="{5F01170F-0F0F-35F9-AE19-884CE1114D4A}"/>
              </a:ext>
            </a:extLst>
          </p:cNvPr>
          <p:cNvGraphicFramePr>
            <a:graphicFrameLocks/>
          </p:cNvGraphicFramePr>
          <p:nvPr userDrawn="1">
            <p:custDataLst>
              <p:tags r:id="rId77"/>
            </p:custDataLst>
            <p:extLst>
              <p:ext uri="{D42A27DB-BD31-4B8C-83A1-F6EECF244321}">
                <p14:modId xmlns:p14="http://schemas.microsoft.com/office/powerpoint/2010/main" val="31043463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8" imgW="425" imgH="425" progId="TCLayout.ActiveDocument.1">
                  <p:embed/>
                </p:oleObj>
              </mc:Choice>
              <mc:Fallback>
                <p:oleObj name="think-cell Slide" r:id="rId78" imgW="425" imgH="425" progId="TCLayout.ActiveDocument.1">
                  <p:embed/>
                  <p:pic>
                    <p:nvPicPr>
                      <p:cNvPr id="23" name="think-cell data - do not delete" hidden="1">
                        <a:extLst>
                          <a:ext uri="{FF2B5EF4-FFF2-40B4-BE49-F238E27FC236}">
                            <a16:creationId xmlns:a16="http://schemas.microsoft.com/office/drawing/2014/main" id="{5F01170F-0F0F-35F9-AE19-884CE1114D4A}"/>
                          </a:ext>
                        </a:extLst>
                      </p:cNvPr>
                      <p:cNvPicPr/>
                      <p:nvPr/>
                    </p:nvPicPr>
                    <p:blipFill>
                      <a:blip r:embed="rId79"/>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304798" y="246888"/>
            <a:ext cx="11585448" cy="969264"/>
          </a:xfrm>
          <a:prstGeom prst="rect">
            <a:avLst/>
          </a:prstGeom>
        </p:spPr>
        <p:txBody>
          <a:bodyPr vert="horz" lIns="0" tIns="0" rIns="0" bIns="0" rtlCol="0" anchor="t" anchorCtr="0">
            <a:noAutofit/>
          </a:bodyPr>
          <a:lstStyle/>
          <a:p>
            <a:r>
              <a:rPr lang="en-US"/>
              <a:t>Click to edit Master title style</a:t>
            </a:r>
          </a:p>
        </p:txBody>
      </p:sp>
      <p:sp>
        <p:nvSpPr>
          <p:cNvPr id="14" name="TextBox 13"/>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mn-lt"/>
              </a:rPr>
              <a:pPr algn="r"/>
              <a:t>‹#›</a:t>
            </a:fld>
            <a:endParaRPr lang="en-US" sz="1350">
              <a:solidFill>
                <a:srgbClr val="2B660F"/>
              </a:solidFill>
              <a:latin typeface="+mn-lt"/>
            </a:endParaRPr>
          </a:p>
        </p:txBody>
      </p:sp>
      <p:sp>
        <p:nvSpPr>
          <p:cNvPr id="4" name="Text Placeholder 3">
            <a:extLst>
              <a:ext uri="{FF2B5EF4-FFF2-40B4-BE49-F238E27FC236}">
                <a16:creationId xmlns:a16="http://schemas.microsoft.com/office/drawing/2014/main" id="{64EA8DB1-B4DD-4F3D-9CAB-994462C51D17}"/>
              </a:ext>
            </a:extLst>
          </p:cNvPr>
          <p:cNvSpPr>
            <a:spLocks noGrp="1"/>
          </p:cNvSpPr>
          <p:nvPr>
            <p:ph type="body" idx="1"/>
          </p:nvPr>
        </p:nvSpPr>
        <p:spPr>
          <a:xfrm>
            <a:off x="304800" y="1219200"/>
            <a:ext cx="11582398" cy="4412343"/>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Box 11">
            <a:extLst>
              <a:ext uri="{FF2B5EF4-FFF2-40B4-BE49-F238E27FC236}">
                <a16:creationId xmlns:a16="http://schemas.microsoft.com/office/drawing/2014/main" id="{34A73341-108A-4DC8-92A2-2CA590BB4022}"/>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2B660F"/>
                </a:solidFill>
                <a:latin typeface="+mn-lt"/>
              </a:rPr>
              <a:t>CONFIDENTIAL</a:t>
            </a:r>
          </a:p>
        </p:txBody>
      </p:sp>
      <p:sp>
        <p:nvSpPr>
          <p:cNvPr id="3" name="Footer Placeholder 2">
            <a:extLst>
              <a:ext uri="{FF2B5EF4-FFF2-40B4-BE49-F238E27FC236}">
                <a16:creationId xmlns:a16="http://schemas.microsoft.com/office/drawing/2014/main" id="{BD641B0E-CDE6-4F1D-B3A5-7CEDD4AA3405}"/>
              </a:ext>
            </a:extLst>
          </p:cNvPr>
          <p:cNvSpPr>
            <a:spLocks noGrp="1"/>
          </p:cNvSpPr>
          <p:nvPr>
            <p:ph type="ftr" sz="quarter" idx="3"/>
          </p:nvPr>
        </p:nvSpPr>
        <p:spPr>
          <a:xfrm>
            <a:off x="304796" y="5768975"/>
            <a:ext cx="11582408" cy="365125"/>
          </a:xfrm>
          <a:prstGeom prst="rect">
            <a:avLst/>
          </a:prstGeom>
        </p:spPr>
        <p:txBody>
          <a:bodyPr vert="horz" lIns="0" tIns="0" rIns="0" bIns="0" rtlCol="0" anchor="b"/>
          <a:lstStyle>
            <a:lvl1pPr algn="l">
              <a:defRPr sz="1000">
                <a:solidFill>
                  <a:schemeClr val="tx2"/>
                </a:solidFill>
                <a:latin typeface="+mn-lt"/>
              </a:defRPr>
            </a:lvl1pPr>
          </a:lstStyle>
          <a:p>
            <a:endParaRPr lang="en-US"/>
          </a:p>
        </p:txBody>
      </p:sp>
      <p:grpSp>
        <p:nvGrpSpPr>
          <p:cNvPr id="22" name="Group 21">
            <a:extLst>
              <a:ext uri="{FF2B5EF4-FFF2-40B4-BE49-F238E27FC236}">
                <a16:creationId xmlns:a16="http://schemas.microsoft.com/office/drawing/2014/main" id="{C47FD04F-64FC-CE14-7E6C-AC14EBA406E7}"/>
              </a:ext>
            </a:extLst>
          </p:cNvPr>
          <p:cNvGrpSpPr/>
          <p:nvPr userDrawn="1"/>
        </p:nvGrpSpPr>
        <p:grpSpPr>
          <a:xfrm>
            <a:off x="0" y="-1204486"/>
            <a:ext cx="12192000" cy="942190"/>
            <a:chOff x="22178" y="-2107474"/>
            <a:chExt cx="12173146" cy="1410050"/>
          </a:xfrm>
        </p:grpSpPr>
        <p:sp>
          <p:nvSpPr>
            <p:cNvPr id="5" name="Rectangle 4">
              <a:extLst>
                <a:ext uri="{FF2B5EF4-FFF2-40B4-BE49-F238E27FC236}">
                  <a16:creationId xmlns:a16="http://schemas.microsoft.com/office/drawing/2014/main" id="{D3BED3BD-7FCF-DDCD-7ABE-D40D23D18840}"/>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06A59D2D-963F-FC5F-76F8-2685A84DE18E}"/>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84E42FEF-4DE3-0DBB-DA93-5532D44E467D}"/>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D513F617-5F5B-ACD6-9D53-086EA767038E}"/>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C9425CA8-7AB3-EA99-FD7E-62D4B1311CFB}"/>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3B9C748B-6306-7E6F-B15A-87C022F79C3B}"/>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F5ACB2F7-8C1F-6661-CECE-A51272A62D67}"/>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30832C14-1818-744E-59F5-7E196A22A1E4}"/>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F47986FF-9B19-6DB4-4EFF-7DE6E971E1F0}"/>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172DE6B9-5479-9F85-19C4-80BEEF56256D}"/>
                </a:ext>
              </a:extLst>
            </p:cNvPr>
            <p:cNvSpPr/>
            <p:nvPr userDrawn="1"/>
          </p:nvSpPr>
          <p:spPr>
            <a:xfrm>
              <a:off x="9762295" y="-1637456"/>
              <a:ext cx="2433029" cy="470016"/>
            </a:xfrm>
            <a:prstGeom prst="rect">
              <a:avLst/>
            </a:prstGeom>
            <a:solidFill>
              <a:srgbClr val="0F440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5AF9160E-19C5-F0F9-C653-3E1B8C79F1B8}"/>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8" name="Rectangle 17">
              <a:extLst>
                <a:ext uri="{FF2B5EF4-FFF2-40B4-BE49-F238E27FC236}">
                  <a16:creationId xmlns:a16="http://schemas.microsoft.com/office/drawing/2014/main" id="{F618EDCB-350A-2B73-D4BF-0A47360A524F}"/>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9" name="Rectangle 18">
              <a:extLst>
                <a:ext uri="{FF2B5EF4-FFF2-40B4-BE49-F238E27FC236}">
                  <a16:creationId xmlns:a16="http://schemas.microsoft.com/office/drawing/2014/main" id="{7F16AC3D-AE68-5D97-B0D7-72F51120ECBE}"/>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0" name="Rectangle 19">
              <a:extLst>
                <a:ext uri="{FF2B5EF4-FFF2-40B4-BE49-F238E27FC236}">
                  <a16:creationId xmlns:a16="http://schemas.microsoft.com/office/drawing/2014/main" id="{F0989396-46DC-4E35-49EE-CF1F6C7A7E09}"/>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1" name="Rectangle 20">
              <a:extLst>
                <a:ext uri="{FF2B5EF4-FFF2-40B4-BE49-F238E27FC236}">
                  <a16:creationId xmlns:a16="http://schemas.microsoft.com/office/drawing/2014/main" id="{DF93C799-4C4D-A437-E150-353C52FA92FE}"/>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Tree>
    <p:extLst>
      <p:ext uri="{BB962C8B-B14F-4D97-AF65-F5344CB8AC3E}">
        <p14:creationId xmlns:p14="http://schemas.microsoft.com/office/powerpoint/2010/main" val="3404629891"/>
      </p:ext>
    </p:extLst>
  </p:cSld>
  <p:clrMap bg1="lt1" tx1="dk1" bg2="lt2" tx2="dk2" accent1="accent1" accent2="accent2" accent3="accent3" accent4="accent4" accent5="accent5" accent6="accent6" hlink="hlink" folHlink="folHlink"/>
  <p:sldLayoutIdLst>
    <p:sldLayoutId id="2147484034" r:id="rId1"/>
    <p:sldLayoutId id="2147484035" r:id="rId2"/>
    <p:sldLayoutId id="2147484036" r:id="rId3"/>
    <p:sldLayoutId id="2147484037" r:id="rId4"/>
    <p:sldLayoutId id="2147484038" r:id="rId5"/>
    <p:sldLayoutId id="2147484039" r:id="rId6"/>
    <p:sldLayoutId id="2147484040" r:id="rId7"/>
    <p:sldLayoutId id="2147484041" r:id="rId8"/>
    <p:sldLayoutId id="2147484042" r:id="rId9"/>
    <p:sldLayoutId id="2147484043" r:id="rId10"/>
    <p:sldLayoutId id="2147484044" r:id="rId11"/>
    <p:sldLayoutId id="2147484045" r:id="rId12"/>
    <p:sldLayoutId id="2147484046" r:id="rId13"/>
    <p:sldLayoutId id="2147484047" r:id="rId14"/>
    <p:sldLayoutId id="2147484048" r:id="rId15"/>
    <p:sldLayoutId id="2147484049" r:id="rId16"/>
    <p:sldLayoutId id="2147484050" r:id="rId17"/>
    <p:sldLayoutId id="2147484051" r:id="rId18"/>
    <p:sldLayoutId id="2147484052" r:id="rId19"/>
    <p:sldLayoutId id="2147484053" r:id="rId20"/>
    <p:sldLayoutId id="2147484054" r:id="rId21"/>
    <p:sldLayoutId id="2147484055" r:id="rId22"/>
    <p:sldLayoutId id="2147484056" r:id="rId23"/>
    <p:sldLayoutId id="2147484057" r:id="rId24"/>
    <p:sldLayoutId id="2147484058" r:id="rId25"/>
    <p:sldLayoutId id="2147484059" r:id="rId26"/>
    <p:sldLayoutId id="2147484060" r:id="rId27"/>
    <p:sldLayoutId id="2147484061" r:id="rId28"/>
    <p:sldLayoutId id="2147484062" r:id="rId29"/>
    <p:sldLayoutId id="2147484063" r:id="rId30"/>
    <p:sldLayoutId id="2147484064" r:id="rId31"/>
    <p:sldLayoutId id="2147484065" r:id="rId32"/>
    <p:sldLayoutId id="2147484066" r:id="rId33"/>
    <p:sldLayoutId id="2147484067" r:id="rId34"/>
    <p:sldLayoutId id="2147484068" r:id="rId35"/>
    <p:sldLayoutId id="2147484069" r:id="rId36"/>
    <p:sldLayoutId id="2147484070" r:id="rId37"/>
    <p:sldLayoutId id="2147484071" r:id="rId38"/>
    <p:sldLayoutId id="2147484072" r:id="rId39"/>
    <p:sldLayoutId id="2147484073" r:id="rId40"/>
    <p:sldLayoutId id="2147484074" r:id="rId41"/>
    <p:sldLayoutId id="2147484075" r:id="rId42"/>
    <p:sldLayoutId id="2147484076" r:id="rId43"/>
    <p:sldLayoutId id="2147484077" r:id="rId44"/>
    <p:sldLayoutId id="2147484078" r:id="rId45"/>
    <p:sldLayoutId id="2147484079" r:id="rId46"/>
    <p:sldLayoutId id="2147484080" r:id="rId47"/>
    <p:sldLayoutId id="2147484081" r:id="rId48"/>
    <p:sldLayoutId id="2147484082" r:id="rId49"/>
    <p:sldLayoutId id="2147484083" r:id="rId50"/>
    <p:sldLayoutId id="2147484084" r:id="rId51"/>
    <p:sldLayoutId id="2147484085" r:id="rId52"/>
    <p:sldLayoutId id="2147484086" r:id="rId53"/>
    <p:sldLayoutId id="2147484087" r:id="rId54"/>
    <p:sldLayoutId id="2147484088" r:id="rId55"/>
    <p:sldLayoutId id="2147484089" r:id="rId56"/>
    <p:sldLayoutId id="2147484090" r:id="rId57"/>
    <p:sldLayoutId id="2147484091" r:id="rId58"/>
    <p:sldLayoutId id="2147484092" r:id="rId59"/>
    <p:sldLayoutId id="2147484093" r:id="rId60"/>
    <p:sldLayoutId id="2147484094" r:id="rId61"/>
    <p:sldLayoutId id="2147484095" r:id="rId62"/>
    <p:sldLayoutId id="2147484096" r:id="rId63"/>
    <p:sldLayoutId id="2147484097" r:id="rId64"/>
    <p:sldLayoutId id="2147484098" r:id="rId65"/>
    <p:sldLayoutId id="2147484099" r:id="rId66"/>
    <p:sldLayoutId id="2147484100" r:id="rId67"/>
    <p:sldLayoutId id="2147484101" r:id="rId68"/>
    <p:sldLayoutId id="2147484103" r:id="rId69"/>
    <p:sldLayoutId id="2147484104" r:id="rId70"/>
    <p:sldLayoutId id="2147484105" r:id="rId71"/>
    <p:sldLayoutId id="2147484106" r:id="rId72"/>
    <p:sldLayoutId id="2147484107" r:id="rId73"/>
    <p:sldLayoutId id="2147484108" r:id="rId74"/>
    <p:sldLayoutId id="2147484109" r:id="rId75"/>
  </p:sldLayoutIdLst>
  <p:hf sldNum="0" hdr="0" ftr="0" dt="0"/>
  <p:txStyles>
    <p:titleStyle>
      <a:lvl1pPr algn="l" defTabSz="914400" rtl="0" eaLnBrk="1" latinLnBrk="0" hangingPunct="1">
        <a:lnSpc>
          <a:spcPct val="90000"/>
        </a:lnSpc>
        <a:spcBef>
          <a:spcPct val="0"/>
        </a:spcBef>
        <a:buNone/>
        <a:defRPr sz="3200" b="0" kern="1200" cap="all" baseline="0">
          <a:solidFill>
            <a:srgbClr val="5D910D"/>
          </a:solidFill>
          <a:latin typeface="+mj-lt"/>
          <a:ea typeface="+mj-ea"/>
          <a:cs typeface="+mj-cs"/>
        </a:defRPr>
      </a:lvl1pPr>
    </p:titleStyle>
    <p:bodyStyle>
      <a:lvl1pPr marL="0" indent="0" algn="l" defTabSz="914400" rtl="0" eaLnBrk="1" latinLnBrk="0" hangingPunct="1">
        <a:lnSpc>
          <a:spcPct val="100000"/>
        </a:lnSpc>
        <a:spcBef>
          <a:spcPts val="600"/>
        </a:spcBef>
        <a:buFont typeface="Arial" panose="020B0604020202020204" pitchFamily="34" charset="0"/>
        <a:buNone/>
        <a:defRPr sz="1600" kern="1200">
          <a:solidFill>
            <a:srgbClr val="2B660F"/>
          </a:solidFill>
          <a:latin typeface="+mn-lt"/>
          <a:ea typeface="+mn-ea"/>
          <a:cs typeface="+mn-cs"/>
        </a:defRPr>
      </a:lvl1pPr>
      <a:lvl2pPr marL="182880" indent="-182880" algn="l" defTabSz="914400" rtl="0" eaLnBrk="1" latinLnBrk="0" hangingPunct="1">
        <a:lnSpc>
          <a:spcPct val="100000"/>
        </a:lnSpc>
        <a:spcBef>
          <a:spcPts val="600"/>
        </a:spcBef>
        <a:buClr>
          <a:srgbClr val="2B660F"/>
        </a:buClr>
        <a:buFont typeface="Arial" panose="020B0604020202020204" pitchFamily="34" charset="0"/>
        <a:buChar char="•"/>
        <a:defRPr sz="1400" kern="1200">
          <a:solidFill>
            <a:srgbClr val="2B660F"/>
          </a:solidFill>
          <a:latin typeface="+mn-lt"/>
          <a:ea typeface="+mn-ea"/>
          <a:cs typeface="+mn-cs"/>
        </a:defRPr>
      </a:lvl2pPr>
      <a:lvl3pPr marL="365760" indent="-182880" algn="l" defTabSz="914400" rtl="0" eaLnBrk="1" latinLnBrk="0" hangingPunct="1">
        <a:lnSpc>
          <a:spcPct val="100000"/>
        </a:lnSpc>
        <a:spcBef>
          <a:spcPts val="600"/>
        </a:spcBef>
        <a:buClr>
          <a:srgbClr val="2B660F"/>
        </a:buClr>
        <a:buFont typeface="Arial" panose="020B0604020202020204" pitchFamily="34" charset="0"/>
        <a:buChar char="–"/>
        <a:defRPr sz="1200" kern="1200">
          <a:solidFill>
            <a:srgbClr val="2B660F"/>
          </a:solidFill>
          <a:latin typeface="+mn-lt"/>
          <a:ea typeface="+mn-ea"/>
          <a:cs typeface="+mn-cs"/>
        </a:defRPr>
      </a:lvl3pPr>
      <a:lvl4pPr marL="548640" indent="-182880" algn="l" defTabSz="914400" rtl="0" eaLnBrk="1" latinLnBrk="0" hangingPunct="1">
        <a:lnSpc>
          <a:spcPct val="100000"/>
        </a:lnSpc>
        <a:spcBef>
          <a:spcPts val="600"/>
        </a:spcBef>
        <a:buClr>
          <a:srgbClr val="2B660F"/>
        </a:buClr>
        <a:buFont typeface="Arial" panose="020B0604020202020204" pitchFamily="34" charset="0"/>
        <a:buChar char="•"/>
        <a:defRPr sz="1100" kern="1200">
          <a:solidFill>
            <a:srgbClr val="2B660F"/>
          </a:solidFill>
          <a:latin typeface="+mn-lt"/>
          <a:ea typeface="+mn-ea"/>
          <a:cs typeface="+mn-cs"/>
        </a:defRPr>
      </a:lvl4pPr>
      <a:lvl5pPr marL="731520" indent="-182880" algn="l" defTabSz="914400" rtl="0" eaLnBrk="1" latinLnBrk="0" hangingPunct="1">
        <a:lnSpc>
          <a:spcPct val="100000"/>
        </a:lnSpc>
        <a:spcBef>
          <a:spcPts val="600"/>
        </a:spcBef>
        <a:buClr>
          <a:srgbClr val="2B660F"/>
        </a:buClr>
        <a:buFont typeface="Arial" panose="020B0604020202020204" pitchFamily="34" charset="0"/>
        <a:buChar char="–"/>
        <a:defRPr sz="1050" kern="1200">
          <a:solidFill>
            <a:srgbClr val="2B660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92">
          <p15:clr>
            <a:srgbClr val="F26B43"/>
          </p15:clr>
        </p15:guide>
        <p15:guide id="4" pos="7488">
          <p15:clr>
            <a:srgbClr val="F26B43"/>
          </p15:clr>
        </p15:guide>
        <p15:guide id="5" orient="horz" pos="768">
          <p15:clr>
            <a:srgbClr val="F26B43"/>
          </p15:clr>
        </p15:guide>
        <p15:guide id="6" orient="horz" pos="386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7F5F3"/>
        </a:solidFill>
        <a:effectLst/>
      </p:bgPr>
    </p:bg>
    <p:spTree>
      <p:nvGrpSpPr>
        <p:cNvPr id="1" name=""/>
        <p:cNvGrpSpPr/>
        <p:nvPr/>
      </p:nvGrpSpPr>
      <p:grpSpPr>
        <a:xfrm>
          <a:off x="0" y="0"/>
          <a:ext cx="0" cy="0"/>
          <a:chOff x="0" y="0"/>
          <a:chExt cx="0" cy="0"/>
        </a:xfrm>
      </p:grpSpPr>
      <p:graphicFrame>
        <p:nvGraphicFramePr>
          <p:cNvPr id="24" name="think-cell data - do not delete" hidden="1">
            <a:extLst>
              <a:ext uri="{FF2B5EF4-FFF2-40B4-BE49-F238E27FC236}">
                <a16:creationId xmlns:a16="http://schemas.microsoft.com/office/drawing/2014/main" id="{3C6CA2EA-CEAF-84F7-5EDC-790C0A0431CC}"/>
              </a:ext>
            </a:extLst>
          </p:cNvPr>
          <p:cNvGraphicFramePr>
            <a:graphicFrameLocks noChangeAspect="1"/>
          </p:cNvGraphicFramePr>
          <p:nvPr userDrawn="1">
            <p:custDataLst>
              <p:tags r:id="rId23"/>
            </p:custDataLst>
            <p:extLst>
              <p:ext uri="{D42A27DB-BD31-4B8C-83A1-F6EECF244321}">
                <p14:modId xmlns:p14="http://schemas.microsoft.com/office/powerpoint/2010/main" val="41240441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4" imgW="381" imgH="381" progId="TCLayout.ActiveDocument.1">
                  <p:embed/>
                </p:oleObj>
              </mc:Choice>
              <mc:Fallback>
                <p:oleObj name="think-cell Slide" r:id="rId24" imgW="381" imgH="381" progId="TCLayout.ActiveDocument.1">
                  <p:embed/>
                  <p:pic>
                    <p:nvPicPr>
                      <p:cNvPr id="24" name="think-cell data - do not delete" hidden="1">
                        <a:extLst>
                          <a:ext uri="{FF2B5EF4-FFF2-40B4-BE49-F238E27FC236}">
                            <a16:creationId xmlns:a16="http://schemas.microsoft.com/office/drawing/2014/main" id="{3C6CA2EA-CEAF-84F7-5EDC-790C0A0431CC}"/>
                          </a:ext>
                        </a:extLst>
                      </p:cNvPr>
                      <p:cNvPicPr/>
                      <p:nvPr/>
                    </p:nvPicPr>
                    <p:blipFill>
                      <a:blip r:embed="rId25"/>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304798" y="246888"/>
            <a:ext cx="11585448" cy="969264"/>
          </a:xfrm>
          <a:prstGeom prst="rect">
            <a:avLst/>
          </a:prstGeom>
        </p:spPr>
        <p:txBody>
          <a:bodyPr vert="horz" lIns="0" tIns="0" rIns="0" bIns="0" rtlCol="0" anchor="t" anchorCtr="0">
            <a:noAutofit/>
          </a:bodyPr>
          <a:lstStyle/>
          <a:p>
            <a:r>
              <a:rPr lang="en-US"/>
              <a:t>Click to edit Master title style</a:t>
            </a:r>
          </a:p>
        </p:txBody>
      </p:sp>
      <p:sp>
        <p:nvSpPr>
          <p:cNvPr id="14" name="TextBox 13"/>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mn-lt"/>
              </a:rPr>
              <a:pPr algn="r"/>
              <a:t>‹#›</a:t>
            </a:fld>
            <a:endParaRPr lang="en-US" sz="1350">
              <a:solidFill>
                <a:srgbClr val="2B660F"/>
              </a:solidFill>
              <a:latin typeface="+mn-lt"/>
            </a:endParaRPr>
          </a:p>
        </p:txBody>
      </p:sp>
      <p:sp>
        <p:nvSpPr>
          <p:cNvPr id="4" name="Text Placeholder 3">
            <a:extLst>
              <a:ext uri="{FF2B5EF4-FFF2-40B4-BE49-F238E27FC236}">
                <a16:creationId xmlns:a16="http://schemas.microsoft.com/office/drawing/2014/main" id="{64EA8DB1-B4DD-4F3D-9CAB-994462C51D17}"/>
              </a:ext>
            </a:extLst>
          </p:cNvPr>
          <p:cNvSpPr>
            <a:spLocks noGrp="1"/>
          </p:cNvSpPr>
          <p:nvPr>
            <p:ph type="body" idx="1"/>
          </p:nvPr>
        </p:nvSpPr>
        <p:spPr>
          <a:xfrm>
            <a:off x="304800" y="1219200"/>
            <a:ext cx="11582398" cy="4412343"/>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BD641B0E-CDE6-4F1D-B3A5-7CEDD4AA3405}"/>
              </a:ext>
            </a:extLst>
          </p:cNvPr>
          <p:cNvSpPr>
            <a:spLocks noGrp="1"/>
          </p:cNvSpPr>
          <p:nvPr>
            <p:ph type="ftr" sz="quarter" idx="3"/>
          </p:nvPr>
        </p:nvSpPr>
        <p:spPr>
          <a:xfrm>
            <a:off x="304796" y="5768975"/>
            <a:ext cx="11582408" cy="365125"/>
          </a:xfrm>
          <a:prstGeom prst="rect">
            <a:avLst/>
          </a:prstGeom>
        </p:spPr>
        <p:txBody>
          <a:bodyPr vert="horz" lIns="0" tIns="0" rIns="0" bIns="0" rtlCol="0" anchor="b"/>
          <a:lstStyle>
            <a:lvl1pPr algn="l">
              <a:defRPr sz="1000">
                <a:solidFill>
                  <a:schemeClr val="tx2"/>
                </a:solidFill>
                <a:latin typeface="+mn-lt"/>
              </a:defRPr>
            </a:lvl1pPr>
          </a:lstStyle>
          <a:p>
            <a:endParaRPr lang="en-US"/>
          </a:p>
        </p:txBody>
      </p:sp>
    </p:spTree>
    <p:extLst>
      <p:ext uri="{BB962C8B-B14F-4D97-AF65-F5344CB8AC3E}">
        <p14:creationId xmlns:p14="http://schemas.microsoft.com/office/powerpoint/2010/main" val="466193459"/>
      </p:ext>
    </p:extLst>
  </p:cSld>
  <p:clrMap bg1="lt1" tx1="dk1" bg2="lt2" tx2="dk2" accent1="accent1" accent2="accent2" accent3="accent3" accent4="accent4" accent5="accent5" accent6="accent6" hlink="hlink" folHlink="folHlink"/>
  <p:sldLayoutIdLst>
    <p:sldLayoutId id="2147484111" r:id="rId1"/>
    <p:sldLayoutId id="2147484112" r:id="rId2"/>
    <p:sldLayoutId id="2147484113" r:id="rId3"/>
    <p:sldLayoutId id="2147484114" r:id="rId4"/>
    <p:sldLayoutId id="2147484115" r:id="rId5"/>
    <p:sldLayoutId id="2147484116" r:id="rId6"/>
    <p:sldLayoutId id="2147484117" r:id="rId7"/>
    <p:sldLayoutId id="2147484118" r:id="rId8"/>
    <p:sldLayoutId id="2147484119" r:id="rId9"/>
    <p:sldLayoutId id="2147484120" r:id="rId10"/>
    <p:sldLayoutId id="2147484121" r:id="rId11"/>
    <p:sldLayoutId id="2147484122" r:id="rId12"/>
    <p:sldLayoutId id="2147484123" r:id="rId13"/>
    <p:sldLayoutId id="2147484124" r:id="rId14"/>
    <p:sldLayoutId id="2147484125" r:id="rId15"/>
    <p:sldLayoutId id="2147484126" r:id="rId16"/>
    <p:sldLayoutId id="2147484127" r:id="rId17"/>
    <p:sldLayoutId id="2147484128" r:id="rId18"/>
    <p:sldLayoutId id="2147484129" r:id="rId19"/>
    <p:sldLayoutId id="2147484130" r:id="rId20"/>
    <p:sldLayoutId id="2147484131" r:id="rId21"/>
  </p:sldLayoutIdLst>
  <p:hf sldNum="0" hdr="0" ftr="0" dt="0"/>
  <p:txStyles>
    <p:titleStyle>
      <a:lvl1pPr algn="l" defTabSz="914400" rtl="0" eaLnBrk="1" latinLnBrk="0" hangingPunct="1">
        <a:lnSpc>
          <a:spcPct val="90000"/>
        </a:lnSpc>
        <a:spcBef>
          <a:spcPct val="0"/>
        </a:spcBef>
        <a:buNone/>
        <a:defRPr sz="3200" b="0" kern="1200" cap="all" baseline="0">
          <a:solidFill>
            <a:schemeClr val="tx2"/>
          </a:solidFill>
          <a:latin typeface="+mj-lt"/>
          <a:ea typeface="+mj-ea"/>
          <a:cs typeface="+mj-cs"/>
        </a:defRPr>
      </a:lvl1pPr>
    </p:titleStyle>
    <p:body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92">
          <p15:clr>
            <a:srgbClr val="F26B43"/>
          </p15:clr>
        </p15:guide>
        <p15:guide id="4" pos="7488">
          <p15:clr>
            <a:srgbClr val="F26B43"/>
          </p15:clr>
        </p15:guide>
        <p15:guide id="5" orient="horz" pos="768">
          <p15:clr>
            <a:srgbClr val="F26B43"/>
          </p15:clr>
        </p15:guide>
        <p15:guide id="6" orient="horz" pos="386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7F5F3"/>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798" y="246888"/>
            <a:ext cx="11585448" cy="969264"/>
          </a:xfrm>
          <a:prstGeom prst="rect">
            <a:avLst/>
          </a:prstGeom>
        </p:spPr>
        <p:txBody>
          <a:bodyPr vert="horz" lIns="0" tIns="0" rIns="0" bIns="0" rtlCol="0" anchor="t" anchorCtr="0">
            <a:noAutofit/>
          </a:bodyPr>
          <a:lstStyle/>
          <a:p>
            <a:r>
              <a:rPr lang="en-US"/>
              <a:t>Click to edit Master title style</a:t>
            </a:r>
          </a:p>
        </p:txBody>
      </p:sp>
      <p:sp>
        <p:nvSpPr>
          <p:cNvPr id="14" name="TextBox 13"/>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mn-lt"/>
              </a:rPr>
              <a:pPr algn="r"/>
              <a:t>‹#›</a:t>
            </a:fld>
            <a:endParaRPr lang="en-US" sz="1350">
              <a:solidFill>
                <a:srgbClr val="2B660F"/>
              </a:solidFill>
              <a:latin typeface="+mn-lt"/>
            </a:endParaRPr>
          </a:p>
        </p:txBody>
      </p:sp>
      <p:sp>
        <p:nvSpPr>
          <p:cNvPr id="4" name="Text Placeholder 3">
            <a:extLst>
              <a:ext uri="{FF2B5EF4-FFF2-40B4-BE49-F238E27FC236}">
                <a16:creationId xmlns:a16="http://schemas.microsoft.com/office/drawing/2014/main" id="{64EA8DB1-B4DD-4F3D-9CAB-994462C51D17}"/>
              </a:ext>
            </a:extLst>
          </p:cNvPr>
          <p:cNvSpPr>
            <a:spLocks noGrp="1"/>
          </p:cNvSpPr>
          <p:nvPr>
            <p:ph type="body" idx="1"/>
          </p:nvPr>
        </p:nvSpPr>
        <p:spPr>
          <a:xfrm>
            <a:off x="304800" y="1219200"/>
            <a:ext cx="11582398" cy="4412343"/>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Box 11">
            <a:extLst>
              <a:ext uri="{FF2B5EF4-FFF2-40B4-BE49-F238E27FC236}">
                <a16:creationId xmlns:a16="http://schemas.microsoft.com/office/drawing/2014/main" id="{34A73341-108A-4DC8-92A2-2CA590BB4022}"/>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2B660F"/>
                </a:solidFill>
                <a:latin typeface="+mn-lt"/>
              </a:rPr>
              <a:t>CONFIDENTIAL</a:t>
            </a:r>
          </a:p>
        </p:txBody>
      </p:sp>
      <p:sp>
        <p:nvSpPr>
          <p:cNvPr id="3" name="Footer Placeholder 2">
            <a:extLst>
              <a:ext uri="{FF2B5EF4-FFF2-40B4-BE49-F238E27FC236}">
                <a16:creationId xmlns:a16="http://schemas.microsoft.com/office/drawing/2014/main" id="{BD641B0E-CDE6-4F1D-B3A5-7CEDD4AA3405}"/>
              </a:ext>
            </a:extLst>
          </p:cNvPr>
          <p:cNvSpPr>
            <a:spLocks noGrp="1"/>
          </p:cNvSpPr>
          <p:nvPr>
            <p:ph type="ftr" sz="quarter" idx="3"/>
          </p:nvPr>
        </p:nvSpPr>
        <p:spPr>
          <a:xfrm>
            <a:off x="304796" y="5768975"/>
            <a:ext cx="11582408" cy="365125"/>
          </a:xfrm>
          <a:prstGeom prst="rect">
            <a:avLst/>
          </a:prstGeom>
        </p:spPr>
        <p:txBody>
          <a:bodyPr vert="horz" lIns="0" tIns="0" rIns="0" bIns="0" rtlCol="0" anchor="b"/>
          <a:lstStyle>
            <a:lvl1pPr algn="l">
              <a:defRPr sz="1000">
                <a:solidFill>
                  <a:schemeClr val="tx2"/>
                </a:solidFill>
                <a:latin typeface="+mn-lt"/>
              </a:defRPr>
            </a:lvl1pPr>
          </a:lstStyle>
          <a:p>
            <a:endParaRPr lang="en-US"/>
          </a:p>
        </p:txBody>
      </p:sp>
      <p:grpSp>
        <p:nvGrpSpPr>
          <p:cNvPr id="22" name="Group 21">
            <a:extLst>
              <a:ext uri="{FF2B5EF4-FFF2-40B4-BE49-F238E27FC236}">
                <a16:creationId xmlns:a16="http://schemas.microsoft.com/office/drawing/2014/main" id="{C47FD04F-64FC-CE14-7E6C-AC14EBA406E7}"/>
              </a:ext>
            </a:extLst>
          </p:cNvPr>
          <p:cNvGrpSpPr/>
          <p:nvPr userDrawn="1"/>
        </p:nvGrpSpPr>
        <p:grpSpPr>
          <a:xfrm>
            <a:off x="0" y="-1204486"/>
            <a:ext cx="12192000" cy="942190"/>
            <a:chOff x="22178" y="-2107474"/>
            <a:chExt cx="12173146" cy="1410050"/>
          </a:xfrm>
        </p:grpSpPr>
        <p:sp>
          <p:nvSpPr>
            <p:cNvPr id="5" name="Rectangle 4">
              <a:extLst>
                <a:ext uri="{FF2B5EF4-FFF2-40B4-BE49-F238E27FC236}">
                  <a16:creationId xmlns:a16="http://schemas.microsoft.com/office/drawing/2014/main" id="{D3BED3BD-7FCF-DDCD-7ABE-D40D23D18840}"/>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06A59D2D-963F-FC5F-76F8-2685A84DE18E}"/>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84E42FEF-4DE3-0DBB-DA93-5532D44E467D}"/>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D513F617-5F5B-ACD6-9D53-086EA767038E}"/>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C9425CA8-7AB3-EA99-FD7E-62D4B1311CFB}"/>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3B9C748B-6306-7E6F-B15A-87C022F79C3B}"/>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F5ACB2F7-8C1F-6661-CECE-A51272A62D67}"/>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30832C14-1818-744E-59F5-7E196A22A1E4}"/>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F47986FF-9B19-6DB4-4EFF-7DE6E971E1F0}"/>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172DE6B9-5479-9F85-19C4-80BEEF56256D}"/>
                </a:ext>
              </a:extLst>
            </p:cNvPr>
            <p:cNvSpPr/>
            <p:nvPr userDrawn="1"/>
          </p:nvSpPr>
          <p:spPr>
            <a:xfrm>
              <a:off x="9762295" y="-1637456"/>
              <a:ext cx="2433029" cy="470016"/>
            </a:xfrm>
            <a:prstGeom prst="rect">
              <a:avLst/>
            </a:prstGeom>
            <a:solidFill>
              <a:srgbClr val="0F440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5AF9160E-19C5-F0F9-C653-3E1B8C79F1B8}"/>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8" name="Rectangle 17">
              <a:extLst>
                <a:ext uri="{FF2B5EF4-FFF2-40B4-BE49-F238E27FC236}">
                  <a16:creationId xmlns:a16="http://schemas.microsoft.com/office/drawing/2014/main" id="{F618EDCB-350A-2B73-D4BF-0A47360A524F}"/>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9" name="Rectangle 18">
              <a:extLst>
                <a:ext uri="{FF2B5EF4-FFF2-40B4-BE49-F238E27FC236}">
                  <a16:creationId xmlns:a16="http://schemas.microsoft.com/office/drawing/2014/main" id="{7F16AC3D-AE68-5D97-B0D7-72F51120ECBE}"/>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0" name="Rectangle 19">
              <a:extLst>
                <a:ext uri="{FF2B5EF4-FFF2-40B4-BE49-F238E27FC236}">
                  <a16:creationId xmlns:a16="http://schemas.microsoft.com/office/drawing/2014/main" id="{F0989396-46DC-4E35-49EE-CF1F6C7A7E09}"/>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1" name="Rectangle 20">
              <a:extLst>
                <a:ext uri="{FF2B5EF4-FFF2-40B4-BE49-F238E27FC236}">
                  <a16:creationId xmlns:a16="http://schemas.microsoft.com/office/drawing/2014/main" id="{DF93C799-4C4D-A437-E150-353C52FA92FE}"/>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Tree>
    <p:extLst>
      <p:ext uri="{BB962C8B-B14F-4D97-AF65-F5344CB8AC3E}">
        <p14:creationId xmlns:p14="http://schemas.microsoft.com/office/powerpoint/2010/main" val="79720178"/>
      </p:ext>
    </p:extLst>
  </p:cSld>
  <p:clrMap bg1="lt1" tx1="dk1" bg2="lt2" tx2="dk2" accent1="accent1" accent2="accent2" accent3="accent3" accent4="accent4" accent5="accent5" accent6="accent6" hlink="hlink" folHlink="folHlink"/>
  <p:sldLayoutIdLst>
    <p:sldLayoutId id="2147484133" r:id="rId1"/>
    <p:sldLayoutId id="2147484134" r:id="rId2"/>
    <p:sldLayoutId id="2147484135" r:id="rId3"/>
    <p:sldLayoutId id="2147484136" r:id="rId4"/>
    <p:sldLayoutId id="2147484137" r:id="rId5"/>
    <p:sldLayoutId id="2147484138" r:id="rId6"/>
    <p:sldLayoutId id="2147484139" r:id="rId7"/>
    <p:sldLayoutId id="2147484140" r:id="rId8"/>
    <p:sldLayoutId id="2147484141" r:id="rId9"/>
    <p:sldLayoutId id="2147484142" r:id="rId10"/>
    <p:sldLayoutId id="2147484143" r:id="rId11"/>
    <p:sldLayoutId id="2147484144" r:id="rId12"/>
    <p:sldLayoutId id="2147484145" r:id="rId13"/>
    <p:sldLayoutId id="2147484146" r:id="rId14"/>
    <p:sldLayoutId id="2147484147" r:id="rId15"/>
    <p:sldLayoutId id="2147484148" r:id="rId16"/>
    <p:sldLayoutId id="2147484149" r:id="rId17"/>
    <p:sldLayoutId id="2147484150" r:id="rId18"/>
    <p:sldLayoutId id="2147484151" r:id="rId19"/>
    <p:sldLayoutId id="2147484152" r:id="rId20"/>
    <p:sldLayoutId id="2147484153" r:id="rId21"/>
    <p:sldLayoutId id="2147484154" r:id="rId22"/>
    <p:sldLayoutId id="2147484155" r:id="rId23"/>
    <p:sldLayoutId id="2147484156" r:id="rId24"/>
    <p:sldLayoutId id="2147484157" r:id="rId25"/>
    <p:sldLayoutId id="2147484158" r:id="rId26"/>
    <p:sldLayoutId id="2147484159" r:id="rId27"/>
    <p:sldLayoutId id="2147484160" r:id="rId28"/>
    <p:sldLayoutId id="2147484161" r:id="rId29"/>
    <p:sldLayoutId id="2147484162" r:id="rId30"/>
    <p:sldLayoutId id="2147484163" r:id="rId31"/>
    <p:sldLayoutId id="2147484164" r:id="rId32"/>
    <p:sldLayoutId id="2147484165" r:id="rId33"/>
    <p:sldLayoutId id="2147484166" r:id="rId34"/>
    <p:sldLayoutId id="2147484167" r:id="rId35"/>
    <p:sldLayoutId id="2147484168" r:id="rId36"/>
    <p:sldLayoutId id="2147484169" r:id="rId37"/>
    <p:sldLayoutId id="2147484170" r:id="rId38"/>
    <p:sldLayoutId id="2147484171" r:id="rId39"/>
    <p:sldLayoutId id="2147484172" r:id="rId40"/>
    <p:sldLayoutId id="2147484173" r:id="rId41"/>
    <p:sldLayoutId id="2147484174" r:id="rId42"/>
    <p:sldLayoutId id="2147484175" r:id="rId43"/>
    <p:sldLayoutId id="2147484176" r:id="rId44"/>
    <p:sldLayoutId id="2147484177" r:id="rId45"/>
    <p:sldLayoutId id="2147484178" r:id="rId46"/>
    <p:sldLayoutId id="2147484179" r:id="rId47"/>
    <p:sldLayoutId id="2147484180" r:id="rId48"/>
    <p:sldLayoutId id="2147484181" r:id="rId49"/>
    <p:sldLayoutId id="2147484182" r:id="rId50"/>
    <p:sldLayoutId id="2147484183" r:id="rId51"/>
    <p:sldLayoutId id="2147484184" r:id="rId52"/>
    <p:sldLayoutId id="2147484185" r:id="rId53"/>
    <p:sldLayoutId id="2147484186" r:id="rId54"/>
    <p:sldLayoutId id="2147484187" r:id="rId55"/>
    <p:sldLayoutId id="2147484188" r:id="rId56"/>
    <p:sldLayoutId id="2147484189" r:id="rId57"/>
    <p:sldLayoutId id="2147484190" r:id="rId58"/>
    <p:sldLayoutId id="2147484191" r:id="rId59"/>
    <p:sldLayoutId id="2147484192" r:id="rId60"/>
    <p:sldLayoutId id="2147484193" r:id="rId61"/>
    <p:sldLayoutId id="2147484194" r:id="rId62"/>
    <p:sldLayoutId id="2147484195" r:id="rId63"/>
    <p:sldLayoutId id="2147484196" r:id="rId64"/>
    <p:sldLayoutId id="2147484197" r:id="rId65"/>
    <p:sldLayoutId id="2147484198" r:id="rId66"/>
    <p:sldLayoutId id="2147484199" r:id="rId67"/>
  </p:sldLayoutIdLst>
  <p:hf sldNum="0" hdr="0" ftr="0" dt="0"/>
  <p:txStyles>
    <p:titleStyle>
      <a:lvl1pPr algn="l" defTabSz="914400" rtl="0" eaLnBrk="1" latinLnBrk="0" hangingPunct="1">
        <a:lnSpc>
          <a:spcPct val="90000"/>
        </a:lnSpc>
        <a:spcBef>
          <a:spcPct val="0"/>
        </a:spcBef>
        <a:buNone/>
        <a:defRPr sz="3200" b="0" kern="1200" cap="all" baseline="0">
          <a:solidFill>
            <a:srgbClr val="5D910D"/>
          </a:solidFill>
          <a:latin typeface="+mj-lt"/>
          <a:ea typeface="+mj-ea"/>
          <a:cs typeface="+mj-cs"/>
        </a:defRPr>
      </a:lvl1pPr>
    </p:titleStyle>
    <p:bodyStyle>
      <a:lvl1pPr marL="0" indent="0" algn="l" defTabSz="914400" rtl="0" eaLnBrk="1" latinLnBrk="0" hangingPunct="1">
        <a:lnSpc>
          <a:spcPct val="100000"/>
        </a:lnSpc>
        <a:spcBef>
          <a:spcPts val="600"/>
        </a:spcBef>
        <a:buFont typeface="Arial" panose="020B0604020202020204" pitchFamily="34" charset="0"/>
        <a:buNone/>
        <a:defRPr sz="1600" kern="1200">
          <a:solidFill>
            <a:srgbClr val="2B660F"/>
          </a:solidFill>
          <a:latin typeface="+mn-lt"/>
          <a:ea typeface="+mn-ea"/>
          <a:cs typeface="+mn-cs"/>
        </a:defRPr>
      </a:lvl1pPr>
      <a:lvl2pPr marL="182880" indent="-182880" algn="l" defTabSz="914400" rtl="0" eaLnBrk="1" latinLnBrk="0" hangingPunct="1">
        <a:lnSpc>
          <a:spcPct val="100000"/>
        </a:lnSpc>
        <a:spcBef>
          <a:spcPts val="600"/>
        </a:spcBef>
        <a:buClr>
          <a:srgbClr val="2B660F"/>
        </a:buClr>
        <a:buFont typeface="Arial" panose="020B0604020202020204" pitchFamily="34" charset="0"/>
        <a:buChar char="•"/>
        <a:defRPr sz="1400" kern="1200">
          <a:solidFill>
            <a:srgbClr val="2B660F"/>
          </a:solidFill>
          <a:latin typeface="+mn-lt"/>
          <a:ea typeface="+mn-ea"/>
          <a:cs typeface="+mn-cs"/>
        </a:defRPr>
      </a:lvl2pPr>
      <a:lvl3pPr marL="365760" indent="-182880" algn="l" defTabSz="914400" rtl="0" eaLnBrk="1" latinLnBrk="0" hangingPunct="1">
        <a:lnSpc>
          <a:spcPct val="100000"/>
        </a:lnSpc>
        <a:spcBef>
          <a:spcPts val="600"/>
        </a:spcBef>
        <a:buClr>
          <a:srgbClr val="2B660F"/>
        </a:buClr>
        <a:buFont typeface="Arial" panose="020B0604020202020204" pitchFamily="34" charset="0"/>
        <a:buChar char="–"/>
        <a:defRPr sz="1200" kern="1200">
          <a:solidFill>
            <a:srgbClr val="2B660F"/>
          </a:solidFill>
          <a:latin typeface="+mn-lt"/>
          <a:ea typeface="+mn-ea"/>
          <a:cs typeface="+mn-cs"/>
        </a:defRPr>
      </a:lvl3pPr>
      <a:lvl4pPr marL="548640" indent="-182880" algn="l" defTabSz="914400" rtl="0" eaLnBrk="1" latinLnBrk="0" hangingPunct="1">
        <a:lnSpc>
          <a:spcPct val="100000"/>
        </a:lnSpc>
        <a:spcBef>
          <a:spcPts val="600"/>
        </a:spcBef>
        <a:buClr>
          <a:srgbClr val="2B660F"/>
        </a:buClr>
        <a:buFont typeface="Arial" panose="020B0604020202020204" pitchFamily="34" charset="0"/>
        <a:buChar char="•"/>
        <a:defRPr sz="1100" kern="1200">
          <a:solidFill>
            <a:srgbClr val="2B660F"/>
          </a:solidFill>
          <a:latin typeface="+mn-lt"/>
          <a:ea typeface="+mn-ea"/>
          <a:cs typeface="+mn-cs"/>
        </a:defRPr>
      </a:lvl4pPr>
      <a:lvl5pPr marL="731520" indent="-182880" algn="l" defTabSz="914400" rtl="0" eaLnBrk="1" latinLnBrk="0" hangingPunct="1">
        <a:lnSpc>
          <a:spcPct val="100000"/>
        </a:lnSpc>
        <a:spcBef>
          <a:spcPts val="600"/>
        </a:spcBef>
        <a:buClr>
          <a:srgbClr val="2B660F"/>
        </a:buClr>
        <a:buFont typeface="Arial" panose="020B0604020202020204" pitchFamily="34" charset="0"/>
        <a:buChar char="–"/>
        <a:defRPr sz="1050" kern="1200">
          <a:solidFill>
            <a:srgbClr val="2B660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92">
          <p15:clr>
            <a:srgbClr val="F26B43"/>
          </p15:clr>
        </p15:guide>
        <p15:guide id="4" pos="7488">
          <p15:clr>
            <a:srgbClr val="F26B43"/>
          </p15:clr>
        </p15:guide>
        <p15:guide id="5" orient="horz" pos="768">
          <p15:clr>
            <a:srgbClr val="F26B43"/>
          </p15:clr>
        </p15:guide>
        <p15:guide id="6" orient="horz" pos="3864">
          <p15:clr>
            <a:srgbClr val="F26B43"/>
          </p15:clr>
        </p15:guide>
      </p15:sldGuideLst>
    </p:ext>
  </p:extLst>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34.png"/><Relationship Id="rId18" Type="http://schemas.openxmlformats.org/officeDocument/2006/relationships/hyperlink" Target="mailto:Nicole.popowski@pepsico.com" TargetMode="External"/><Relationship Id="rId3" Type="http://schemas.openxmlformats.org/officeDocument/2006/relationships/image" Target="../media/image26.jpeg"/><Relationship Id="rId21" Type="http://schemas.openxmlformats.org/officeDocument/2006/relationships/hyperlink" Target="https://www.pepsico.com/sustainability/report-downloads" TargetMode="External"/><Relationship Id="rId7" Type="http://schemas.openxmlformats.org/officeDocument/2006/relationships/image" Target="../media/image29.png"/><Relationship Id="rId12" Type="http://schemas.openxmlformats.org/officeDocument/2006/relationships/image" Target="../media/image33.svg"/><Relationship Id="rId17" Type="http://schemas.openxmlformats.org/officeDocument/2006/relationships/hyperlink" Target="mailto:catherine.walton@pepsico.com" TargetMode="External"/><Relationship Id="rId2" Type="http://schemas.openxmlformats.org/officeDocument/2006/relationships/notesSlide" Target="../notesSlides/notesSlide1.xml"/><Relationship Id="rId16" Type="http://schemas.openxmlformats.org/officeDocument/2006/relationships/hyperlink" Target="mailto:shanna.parra@pepsico.com" TargetMode="External"/><Relationship Id="rId20" Type="http://schemas.openxmlformats.org/officeDocument/2006/relationships/hyperlink" Target="https://www.pepsico.com/sustainability" TargetMode="External"/><Relationship Id="rId1" Type="http://schemas.openxmlformats.org/officeDocument/2006/relationships/slideLayout" Target="../slideLayouts/slideLayout89.xml"/><Relationship Id="rId6" Type="http://schemas.microsoft.com/office/2007/relationships/hdphoto" Target="../media/hdphoto1.wdp"/><Relationship Id="rId11" Type="http://schemas.openxmlformats.org/officeDocument/2006/relationships/image" Target="../media/image32.png"/><Relationship Id="rId5" Type="http://schemas.openxmlformats.org/officeDocument/2006/relationships/image" Target="../media/image28.png"/><Relationship Id="rId15" Type="http://schemas.openxmlformats.org/officeDocument/2006/relationships/image" Target="../media/image36.png"/><Relationship Id="rId10" Type="http://schemas.openxmlformats.org/officeDocument/2006/relationships/image" Target="../media/image31.svg"/><Relationship Id="rId19" Type="http://schemas.openxmlformats.org/officeDocument/2006/relationships/hyperlink" Target="https://www.pepsico.com/our-impact/esg-topics-a-z" TargetMode="External"/><Relationship Id="rId4" Type="http://schemas.openxmlformats.org/officeDocument/2006/relationships/image" Target="../media/image27.png"/><Relationship Id="rId9" Type="http://schemas.openxmlformats.org/officeDocument/2006/relationships/image" Target="../media/image30.png"/><Relationship Id="rId14" Type="http://schemas.openxmlformats.org/officeDocument/2006/relationships/image" Target="../media/image35.sv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3.xml"/><Relationship Id="rId1" Type="http://schemas.openxmlformats.org/officeDocument/2006/relationships/tags" Target="../tags/tag8.xml"/><Relationship Id="rId6" Type="http://schemas.openxmlformats.org/officeDocument/2006/relationships/image" Target="../media/image50.png"/><Relationship Id="rId5" Type="http://schemas.openxmlformats.org/officeDocument/2006/relationships/image" Target="../media/image1.emf"/><Relationship Id="rId4" Type="http://schemas.openxmlformats.org/officeDocument/2006/relationships/oleObject" Target="../embeddings/oleObject7.bin"/></Relationships>
</file>

<file path=ppt/slides/_rels/slide10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100.xml"/><Relationship Id="rId7" Type="http://schemas.openxmlformats.org/officeDocument/2006/relationships/image" Target="../media/image38.png"/><Relationship Id="rId2" Type="http://schemas.openxmlformats.org/officeDocument/2006/relationships/slideLayout" Target="../slideLayouts/slideLayout6.xml"/><Relationship Id="rId1" Type="http://schemas.openxmlformats.org/officeDocument/2006/relationships/tags" Target="../tags/tag79.xml"/><Relationship Id="rId6" Type="http://schemas.openxmlformats.org/officeDocument/2006/relationships/image" Target="../media/image146.png"/><Relationship Id="rId5" Type="http://schemas.openxmlformats.org/officeDocument/2006/relationships/image" Target="../media/image1.emf"/><Relationship Id="rId4" Type="http://schemas.openxmlformats.org/officeDocument/2006/relationships/oleObject" Target="../embeddings/oleObject75.bin"/><Relationship Id="rId9" Type="http://schemas.openxmlformats.org/officeDocument/2006/relationships/image" Target="../media/image39.png"/></Relationships>
</file>

<file path=ppt/slides/_rels/slide101.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notesSlide" Target="../notesSlides/notesSlide101.xml"/><Relationship Id="rId7" Type="http://schemas.openxmlformats.org/officeDocument/2006/relationships/image" Target="../media/image40.png"/><Relationship Id="rId2" Type="http://schemas.openxmlformats.org/officeDocument/2006/relationships/slideLayout" Target="../slideLayouts/slideLayout6.xml"/><Relationship Id="rId1" Type="http://schemas.openxmlformats.org/officeDocument/2006/relationships/tags" Target="../tags/tag80.xml"/><Relationship Id="rId6" Type="http://schemas.openxmlformats.org/officeDocument/2006/relationships/image" Target="../media/image38.png"/><Relationship Id="rId5" Type="http://schemas.openxmlformats.org/officeDocument/2006/relationships/image" Target="../media/image1.emf"/><Relationship Id="rId4" Type="http://schemas.openxmlformats.org/officeDocument/2006/relationships/oleObject" Target="../embeddings/oleObject76.bin"/></Relationships>
</file>

<file path=ppt/slides/_rels/slide102.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02.xml"/><Relationship Id="rId1" Type="http://schemas.openxmlformats.org/officeDocument/2006/relationships/slideLayout" Target="../slideLayouts/slideLayout63.xml"/></Relationships>
</file>

<file path=ppt/slides/_rels/slide103.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156.svg"/><Relationship Id="rId3" Type="http://schemas.openxmlformats.org/officeDocument/2006/relationships/notesSlide" Target="../notesSlides/notesSlide103.xml"/><Relationship Id="rId7" Type="http://schemas.openxmlformats.org/officeDocument/2006/relationships/image" Target="../media/image152.png"/><Relationship Id="rId12" Type="http://schemas.openxmlformats.org/officeDocument/2006/relationships/image" Target="../media/image155.png"/><Relationship Id="rId2" Type="http://schemas.openxmlformats.org/officeDocument/2006/relationships/slideLayout" Target="../slideLayouts/slideLayout27.xml"/><Relationship Id="rId1" Type="http://schemas.openxmlformats.org/officeDocument/2006/relationships/tags" Target="../tags/tag81.xml"/><Relationship Id="rId6" Type="http://schemas.openxmlformats.org/officeDocument/2006/relationships/image" Target="../media/image55.png"/><Relationship Id="rId11" Type="http://schemas.openxmlformats.org/officeDocument/2006/relationships/image" Target="../media/image154.svg"/><Relationship Id="rId5" Type="http://schemas.openxmlformats.org/officeDocument/2006/relationships/image" Target="../media/image1.emf"/><Relationship Id="rId10" Type="http://schemas.openxmlformats.org/officeDocument/2006/relationships/image" Target="../media/image153.png"/><Relationship Id="rId4" Type="http://schemas.openxmlformats.org/officeDocument/2006/relationships/oleObject" Target="../embeddings/oleObject77.bin"/><Relationship Id="rId9" Type="http://schemas.openxmlformats.org/officeDocument/2006/relationships/image" Target="../media/image74.svg"/></Relationships>
</file>

<file path=ppt/slides/_rels/slide10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104.xml"/><Relationship Id="rId7" Type="http://schemas.openxmlformats.org/officeDocument/2006/relationships/image" Target="../media/image38.png"/><Relationship Id="rId2" Type="http://schemas.openxmlformats.org/officeDocument/2006/relationships/slideLayout" Target="../slideLayouts/slideLayout6.xml"/><Relationship Id="rId1" Type="http://schemas.openxmlformats.org/officeDocument/2006/relationships/tags" Target="../tags/tag82.xml"/><Relationship Id="rId6" Type="http://schemas.openxmlformats.org/officeDocument/2006/relationships/image" Target="../media/image152.png"/><Relationship Id="rId5" Type="http://schemas.openxmlformats.org/officeDocument/2006/relationships/image" Target="../media/image1.emf"/><Relationship Id="rId4" Type="http://schemas.openxmlformats.org/officeDocument/2006/relationships/oleObject" Target="../embeddings/oleObject78.bin"/><Relationship Id="rId9" Type="http://schemas.openxmlformats.org/officeDocument/2006/relationships/image" Target="../media/image39.png"/></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105.xml"/><Relationship Id="rId7" Type="http://schemas.openxmlformats.org/officeDocument/2006/relationships/image" Target="../media/image38.png"/><Relationship Id="rId2" Type="http://schemas.openxmlformats.org/officeDocument/2006/relationships/slideLayout" Target="../slideLayouts/slideLayout6.xml"/><Relationship Id="rId1" Type="http://schemas.openxmlformats.org/officeDocument/2006/relationships/tags" Target="../tags/tag83.xml"/><Relationship Id="rId6" Type="http://schemas.openxmlformats.org/officeDocument/2006/relationships/image" Target="../media/image152.png"/><Relationship Id="rId5" Type="http://schemas.openxmlformats.org/officeDocument/2006/relationships/image" Target="../media/image1.emf"/><Relationship Id="rId4" Type="http://schemas.openxmlformats.org/officeDocument/2006/relationships/oleObject" Target="../embeddings/oleObject79.bin"/></Relationships>
</file>

<file path=ppt/slides/_rels/slide10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106.xml"/><Relationship Id="rId7" Type="http://schemas.openxmlformats.org/officeDocument/2006/relationships/image" Target="../media/image39.png"/><Relationship Id="rId2" Type="http://schemas.openxmlformats.org/officeDocument/2006/relationships/slideLayout" Target="../slideLayouts/slideLayout6.xml"/><Relationship Id="rId1" Type="http://schemas.openxmlformats.org/officeDocument/2006/relationships/tags" Target="../tags/tag84.xml"/><Relationship Id="rId6" Type="http://schemas.openxmlformats.org/officeDocument/2006/relationships/image" Target="../media/image152.png"/><Relationship Id="rId5" Type="http://schemas.openxmlformats.org/officeDocument/2006/relationships/image" Target="../media/image1.emf"/><Relationship Id="rId4" Type="http://schemas.openxmlformats.org/officeDocument/2006/relationships/oleObject" Target="../embeddings/oleObject80.bin"/></Relationships>
</file>

<file path=ppt/slides/_rels/slide107.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07.xml"/><Relationship Id="rId1" Type="http://schemas.openxmlformats.org/officeDocument/2006/relationships/slideLayout" Target="../slideLayouts/slideLayout63.xml"/></Relationships>
</file>

<file path=ppt/slides/_rels/slide108.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notesSlide" Target="../notesSlides/notesSlide108.xml"/><Relationship Id="rId7" Type="http://schemas.openxmlformats.org/officeDocument/2006/relationships/image" Target="../media/image55.png"/><Relationship Id="rId2" Type="http://schemas.openxmlformats.org/officeDocument/2006/relationships/slideLayout" Target="../slideLayouts/slideLayout27.xml"/><Relationship Id="rId1" Type="http://schemas.openxmlformats.org/officeDocument/2006/relationships/tags" Target="../tags/tag85.xml"/><Relationship Id="rId6" Type="http://schemas.openxmlformats.org/officeDocument/2006/relationships/image" Target="../media/image158.png"/><Relationship Id="rId11" Type="http://schemas.openxmlformats.org/officeDocument/2006/relationships/image" Target="../media/image67.svg"/><Relationship Id="rId5" Type="http://schemas.openxmlformats.org/officeDocument/2006/relationships/image" Target="../media/image1.emf"/><Relationship Id="rId10" Type="http://schemas.openxmlformats.org/officeDocument/2006/relationships/image" Target="../media/image66.png"/><Relationship Id="rId4" Type="http://schemas.openxmlformats.org/officeDocument/2006/relationships/oleObject" Target="../embeddings/oleObject81.bin"/><Relationship Id="rId9" Type="http://schemas.openxmlformats.org/officeDocument/2006/relationships/image" Target="../media/image140.svg"/></Relationships>
</file>

<file path=ppt/slides/_rels/slide10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notesSlide" Target="../notesSlides/notesSlide109.xml"/><Relationship Id="rId7" Type="http://schemas.openxmlformats.org/officeDocument/2006/relationships/image" Target="../media/image40.png"/><Relationship Id="rId2" Type="http://schemas.openxmlformats.org/officeDocument/2006/relationships/slideLayout" Target="../slideLayouts/slideLayout6.xml"/><Relationship Id="rId1" Type="http://schemas.openxmlformats.org/officeDocument/2006/relationships/tags" Target="../tags/tag86.xml"/><Relationship Id="rId6" Type="http://schemas.openxmlformats.org/officeDocument/2006/relationships/image" Target="../media/image159.png"/><Relationship Id="rId5" Type="http://schemas.openxmlformats.org/officeDocument/2006/relationships/image" Target="../media/image1.emf"/><Relationship Id="rId4" Type="http://schemas.openxmlformats.org/officeDocument/2006/relationships/oleObject" Target="../embeddings/oleObject82.bin"/><Relationship Id="rId9" Type="http://schemas.openxmlformats.org/officeDocument/2006/relationships/image" Target="../media/image38.png"/></Relationships>
</file>

<file path=ppt/slides/_rels/slide1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notesSlide" Target="../notesSlides/notesSlide11.xml"/><Relationship Id="rId7" Type="http://schemas.openxmlformats.org/officeDocument/2006/relationships/image" Target="../media/image52.svg"/><Relationship Id="rId2" Type="http://schemas.openxmlformats.org/officeDocument/2006/relationships/slideLayout" Target="../slideLayouts/slideLayout27.xml"/><Relationship Id="rId1" Type="http://schemas.openxmlformats.org/officeDocument/2006/relationships/tags" Target="../tags/tag9.xml"/><Relationship Id="rId6" Type="http://schemas.openxmlformats.org/officeDocument/2006/relationships/image" Target="../media/image51.png"/><Relationship Id="rId11" Type="http://schemas.openxmlformats.org/officeDocument/2006/relationships/image" Target="../media/image56.jpeg"/><Relationship Id="rId5" Type="http://schemas.openxmlformats.org/officeDocument/2006/relationships/image" Target="../media/image1.emf"/><Relationship Id="rId10" Type="http://schemas.openxmlformats.org/officeDocument/2006/relationships/image" Target="../media/image55.png"/><Relationship Id="rId4" Type="http://schemas.openxmlformats.org/officeDocument/2006/relationships/oleObject" Target="../embeddings/oleObject8.bin"/><Relationship Id="rId9" Type="http://schemas.openxmlformats.org/officeDocument/2006/relationships/image" Target="../media/image54.svg"/></Relationships>
</file>

<file path=ppt/slides/_rels/slide110.xml.rels><?xml version="1.0" encoding="UTF-8" standalone="yes"?>
<Relationships xmlns="http://schemas.openxmlformats.org/package/2006/relationships"><Relationship Id="rId8" Type="http://schemas.openxmlformats.org/officeDocument/2006/relationships/image" Target="../media/image159.png"/><Relationship Id="rId3" Type="http://schemas.openxmlformats.org/officeDocument/2006/relationships/notesSlide" Target="../notesSlides/notesSlide110.xml"/><Relationship Id="rId7" Type="http://schemas.openxmlformats.org/officeDocument/2006/relationships/image" Target="../media/image40.png"/><Relationship Id="rId2" Type="http://schemas.openxmlformats.org/officeDocument/2006/relationships/slideLayout" Target="../slideLayouts/slideLayout6.xml"/><Relationship Id="rId1" Type="http://schemas.openxmlformats.org/officeDocument/2006/relationships/tags" Target="../tags/tag87.xml"/><Relationship Id="rId6" Type="http://schemas.openxmlformats.org/officeDocument/2006/relationships/image" Target="../media/image38.png"/><Relationship Id="rId5" Type="http://schemas.openxmlformats.org/officeDocument/2006/relationships/image" Target="../media/image1.emf"/><Relationship Id="rId4" Type="http://schemas.openxmlformats.org/officeDocument/2006/relationships/oleObject" Target="../embeddings/oleObject83.bin"/></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111.xml"/><Relationship Id="rId7" Type="http://schemas.openxmlformats.org/officeDocument/2006/relationships/image" Target="../media/image159.png"/><Relationship Id="rId2" Type="http://schemas.openxmlformats.org/officeDocument/2006/relationships/slideLayout" Target="../slideLayouts/slideLayout6.xml"/><Relationship Id="rId1" Type="http://schemas.openxmlformats.org/officeDocument/2006/relationships/tags" Target="../tags/tag88.xml"/><Relationship Id="rId6" Type="http://schemas.openxmlformats.org/officeDocument/2006/relationships/image" Target="../media/image39.png"/><Relationship Id="rId5" Type="http://schemas.openxmlformats.org/officeDocument/2006/relationships/image" Target="../media/image1.emf"/><Relationship Id="rId4" Type="http://schemas.openxmlformats.org/officeDocument/2006/relationships/oleObject" Target="../embeddings/oleObject84.bin"/></Relationships>
</file>

<file path=ppt/slides/_rels/slide112.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12.xml"/><Relationship Id="rId1" Type="http://schemas.openxmlformats.org/officeDocument/2006/relationships/slideLayout" Target="../slideLayouts/slideLayout63.xml"/></Relationships>
</file>

<file path=ppt/slides/_rels/slide113.xml.rels><?xml version="1.0" encoding="UTF-8" standalone="yes"?>
<Relationships xmlns="http://schemas.openxmlformats.org/package/2006/relationships"><Relationship Id="rId8" Type="http://schemas.openxmlformats.org/officeDocument/2006/relationships/image" Target="../media/image162.png"/><Relationship Id="rId3" Type="http://schemas.openxmlformats.org/officeDocument/2006/relationships/notesSlide" Target="../notesSlides/notesSlide113.xml"/><Relationship Id="rId7" Type="http://schemas.openxmlformats.org/officeDocument/2006/relationships/image" Target="../media/image55.png"/><Relationship Id="rId2" Type="http://schemas.openxmlformats.org/officeDocument/2006/relationships/slideLayout" Target="../slideLayouts/slideLayout27.xml"/><Relationship Id="rId1" Type="http://schemas.openxmlformats.org/officeDocument/2006/relationships/tags" Target="../tags/tag89.xml"/><Relationship Id="rId6" Type="http://schemas.openxmlformats.org/officeDocument/2006/relationships/image" Target="../media/image161.png"/><Relationship Id="rId11" Type="http://schemas.openxmlformats.org/officeDocument/2006/relationships/image" Target="../media/image165.svg"/><Relationship Id="rId5" Type="http://schemas.openxmlformats.org/officeDocument/2006/relationships/image" Target="../media/image1.emf"/><Relationship Id="rId10" Type="http://schemas.openxmlformats.org/officeDocument/2006/relationships/image" Target="../media/image164.png"/><Relationship Id="rId4" Type="http://schemas.openxmlformats.org/officeDocument/2006/relationships/oleObject" Target="../embeddings/oleObject85.bin"/><Relationship Id="rId9" Type="http://schemas.openxmlformats.org/officeDocument/2006/relationships/image" Target="../media/image163.svg"/></Relationships>
</file>

<file path=ppt/slides/_rels/slide11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114.xml"/><Relationship Id="rId7" Type="http://schemas.openxmlformats.org/officeDocument/2006/relationships/image" Target="../media/image38.png"/><Relationship Id="rId2" Type="http://schemas.openxmlformats.org/officeDocument/2006/relationships/slideLayout" Target="../slideLayouts/slideLayout6.xml"/><Relationship Id="rId1" Type="http://schemas.openxmlformats.org/officeDocument/2006/relationships/tags" Target="../tags/tag90.xml"/><Relationship Id="rId6" Type="http://schemas.openxmlformats.org/officeDocument/2006/relationships/image" Target="../media/image161.png"/><Relationship Id="rId5" Type="http://schemas.openxmlformats.org/officeDocument/2006/relationships/image" Target="../media/image1.emf"/><Relationship Id="rId4" Type="http://schemas.openxmlformats.org/officeDocument/2006/relationships/oleObject" Target="../embeddings/oleObject86.bin"/></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115.xml"/><Relationship Id="rId7" Type="http://schemas.openxmlformats.org/officeDocument/2006/relationships/image" Target="../media/image39.png"/><Relationship Id="rId2" Type="http://schemas.openxmlformats.org/officeDocument/2006/relationships/slideLayout" Target="../slideLayouts/slideLayout6.xml"/><Relationship Id="rId1" Type="http://schemas.openxmlformats.org/officeDocument/2006/relationships/tags" Target="../tags/tag91.xml"/><Relationship Id="rId6" Type="http://schemas.openxmlformats.org/officeDocument/2006/relationships/image" Target="../media/image161.png"/><Relationship Id="rId5" Type="http://schemas.openxmlformats.org/officeDocument/2006/relationships/image" Target="../media/image1.emf"/><Relationship Id="rId4" Type="http://schemas.openxmlformats.org/officeDocument/2006/relationships/oleObject" Target="../embeddings/oleObject87.bin"/></Relationships>
</file>

<file path=ppt/slides/_rels/slide116.xml.rels><?xml version="1.0" encoding="UTF-8" standalone="yes"?>
<Relationships xmlns="http://schemas.openxmlformats.org/package/2006/relationships"><Relationship Id="rId8" Type="http://schemas.openxmlformats.org/officeDocument/2006/relationships/image" Target="../media/image161.png"/><Relationship Id="rId3" Type="http://schemas.openxmlformats.org/officeDocument/2006/relationships/notesSlide" Target="../notesSlides/notesSlide116.xml"/><Relationship Id="rId7" Type="http://schemas.openxmlformats.org/officeDocument/2006/relationships/image" Target="../media/image40.png"/><Relationship Id="rId2" Type="http://schemas.openxmlformats.org/officeDocument/2006/relationships/slideLayout" Target="../slideLayouts/slideLayout6.xml"/><Relationship Id="rId1" Type="http://schemas.openxmlformats.org/officeDocument/2006/relationships/tags" Target="../tags/tag92.xml"/><Relationship Id="rId6" Type="http://schemas.openxmlformats.org/officeDocument/2006/relationships/image" Target="../media/image38.png"/><Relationship Id="rId5" Type="http://schemas.openxmlformats.org/officeDocument/2006/relationships/image" Target="../media/image1.emf"/><Relationship Id="rId4" Type="http://schemas.openxmlformats.org/officeDocument/2006/relationships/oleObject" Target="../embeddings/oleObject39.bin"/></Relationships>
</file>

<file path=ppt/slides/_rels/slide117.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17.xml"/><Relationship Id="rId1" Type="http://schemas.openxmlformats.org/officeDocument/2006/relationships/slideLayout" Target="../slideLayouts/slideLayout63.xml"/><Relationship Id="rId4" Type="http://schemas.microsoft.com/office/2007/relationships/hdphoto" Target="../media/hdphoto11.wdp"/></Relationships>
</file>

<file path=ppt/slides/_rels/slide11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notesSlide" Target="../notesSlides/notesSlide118.xml"/><Relationship Id="rId7" Type="http://schemas.openxmlformats.org/officeDocument/2006/relationships/image" Target="../media/image168.svg"/><Relationship Id="rId12" Type="http://schemas.openxmlformats.org/officeDocument/2006/relationships/image" Target="../media/image154.svg"/><Relationship Id="rId2" Type="http://schemas.openxmlformats.org/officeDocument/2006/relationships/slideLayout" Target="../slideLayouts/slideLayout27.xml"/><Relationship Id="rId1" Type="http://schemas.openxmlformats.org/officeDocument/2006/relationships/tags" Target="../tags/tag93.xml"/><Relationship Id="rId6" Type="http://schemas.openxmlformats.org/officeDocument/2006/relationships/image" Target="../media/image167.png"/><Relationship Id="rId11" Type="http://schemas.openxmlformats.org/officeDocument/2006/relationships/image" Target="../media/image153.png"/><Relationship Id="rId5" Type="http://schemas.openxmlformats.org/officeDocument/2006/relationships/image" Target="../media/image1.emf"/><Relationship Id="rId10" Type="http://schemas.openxmlformats.org/officeDocument/2006/relationships/image" Target="../media/image67.svg"/><Relationship Id="rId4" Type="http://schemas.openxmlformats.org/officeDocument/2006/relationships/oleObject" Target="../embeddings/oleObject88.bin"/><Relationship Id="rId9" Type="http://schemas.openxmlformats.org/officeDocument/2006/relationships/image" Target="../media/image66.png"/></Relationships>
</file>

<file path=ppt/slides/_rels/slide11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119.xml"/><Relationship Id="rId7" Type="http://schemas.openxmlformats.org/officeDocument/2006/relationships/image" Target="../media/image38.png"/><Relationship Id="rId2" Type="http://schemas.openxmlformats.org/officeDocument/2006/relationships/slideLayout" Target="../slideLayouts/slideLayout6.xml"/><Relationship Id="rId1" Type="http://schemas.openxmlformats.org/officeDocument/2006/relationships/tags" Target="../tags/tag94.xml"/><Relationship Id="rId6" Type="http://schemas.openxmlformats.org/officeDocument/2006/relationships/image" Target="../media/image169.png"/><Relationship Id="rId5" Type="http://schemas.openxmlformats.org/officeDocument/2006/relationships/image" Target="../media/image1.emf"/><Relationship Id="rId4" Type="http://schemas.openxmlformats.org/officeDocument/2006/relationships/oleObject" Target="../embeddings/oleObject89.bin"/><Relationship Id="rId9" Type="http://schemas.openxmlformats.org/officeDocument/2006/relationships/image" Target="../media/image39.png"/></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12.xml"/><Relationship Id="rId7" Type="http://schemas.openxmlformats.org/officeDocument/2006/relationships/image" Target="../media/image38.png"/><Relationship Id="rId2" Type="http://schemas.openxmlformats.org/officeDocument/2006/relationships/slideLayout" Target="../slideLayouts/slideLayout6.xml"/><Relationship Id="rId1" Type="http://schemas.openxmlformats.org/officeDocument/2006/relationships/tags" Target="../tags/tag10.xml"/><Relationship Id="rId6" Type="http://schemas.openxmlformats.org/officeDocument/2006/relationships/image" Target="../media/image57.png"/><Relationship Id="rId5" Type="http://schemas.openxmlformats.org/officeDocument/2006/relationships/image" Target="../media/image1.emf"/><Relationship Id="rId4" Type="http://schemas.openxmlformats.org/officeDocument/2006/relationships/oleObject" Target="../embeddings/oleObject9.bin"/><Relationship Id="rId9" Type="http://schemas.openxmlformats.org/officeDocument/2006/relationships/image" Target="../media/image39.png"/></Relationships>
</file>

<file path=ppt/slides/_rels/slide12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120.xml"/><Relationship Id="rId7" Type="http://schemas.openxmlformats.org/officeDocument/2006/relationships/image" Target="../media/image38.png"/><Relationship Id="rId2" Type="http://schemas.openxmlformats.org/officeDocument/2006/relationships/slideLayout" Target="../slideLayouts/slideLayout6.xml"/><Relationship Id="rId1" Type="http://schemas.openxmlformats.org/officeDocument/2006/relationships/tags" Target="../tags/tag95.xml"/><Relationship Id="rId6" Type="http://schemas.openxmlformats.org/officeDocument/2006/relationships/image" Target="../media/image169.png"/><Relationship Id="rId5" Type="http://schemas.openxmlformats.org/officeDocument/2006/relationships/image" Target="../media/image1.emf"/><Relationship Id="rId4" Type="http://schemas.openxmlformats.org/officeDocument/2006/relationships/oleObject" Target="../embeddings/oleObject90.bin"/><Relationship Id="rId9" Type="http://schemas.openxmlformats.org/officeDocument/2006/relationships/image" Target="../media/image39.png"/></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121.xml"/><Relationship Id="rId2" Type="http://schemas.openxmlformats.org/officeDocument/2006/relationships/slideLayout" Target="../slideLayouts/slideLayout63.xml"/><Relationship Id="rId1" Type="http://schemas.openxmlformats.org/officeDocument/2006/relationships/tags" Target="../tags/tag96.xml"/><Relationship Id="rId6" Type="http://schemas.openxmlformats.org/officeDocument/2006/relationships/image" Target="../media/image170.png"/><Relationship Id="rId5" Type="http://schemas.openxmlformats.org/officeDocument/2006/relationships/image" Target="../media/image1.emf"/><Relationship Id="rId4" Type="http://schemas.openxmlformats.org/officeDocument/2006/relationships/oleObject" Target="../embeddings/oleObject91.bin"/></Relationships>
</file>

<file path=ppt/slides/_rels/slide122.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notesSlide" Target="../notesSlides/notesSlide122.xml"/><Relationship Id="rId7" Type="http://schemas.openxmlformats.org/officeDocument/2006/relationships/image" Target="../media/image55.png"/><Relationship Id="rId2" Type="http://schemas.openxmlformats.org/officeDocument/2006/relationships/slideLayout" Target="../slideLayouts/slideLayout27.xml"/><Relationship Id="rId1" Type="http://schemas.openxmlformats.org/officeDocument/2006/relationships/tags" Target="../tags/tag97.xml"/><Relationship Id="rId6" Type="http://schemas.openxmlformats.org/officeDocument/2006/relationships/image" Target="../media/image171.png"/><Relationship Id="rId11" Type="http://schemas.openxmlformats.org/officeDocument/2006/relationships/image" Target="../media/image89.svg"/><Relationship Id="rId5" Type="http://schemas.openxmlformats.org/officeDocument/2006/relationships/image" Target="../media/image1.emf"/><Relationship Id="rId10" Type="http://schemas.openxmlformats.org/officeDocument/2006/relationships/image" Target="../media/image88.png"/><Relationship Id="rId4" Type="http://schemas.openxmlformats.org/officeDocument/2006/relationships/oleObject" Target="../embeddings/oleObject92.bin"/><Relationship Id="rId9" Type="http://schemas.openxmlformats.org/officeDocument/2006/relationships/image" Target="../media/image69.svg"/></Relationships>
</file>

<file path=ppt/slides/_rels/slide12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notesSlide" Target="../notesSlides/notesSlide123.xml"/><Relationship Id="rId7" Type="http://schemas.openxmlformats.org/officeDocument/2006/relationships/image" Target="../media/image40.png"/><Relationship Id="rId2" Type="http://schemas.openxmlformats.org/officeDocument/2006/relationships/slideLayout" Target="../slideLayouts/slideLayout6.xml"/><Relationship Id="rId1" Type="http://schemas.openxmlformats.org/officeDocument/2006/relationships/tags" Target="../tags/tag98.xml"/><Relationship Id="rId6" Type="http://schemas.openxmlformats.org/officeDocument/2006/relationships/image" Target="../media/image172.jpeg"/><Relationship Id="rId5" Type="http://schemas.openxmlformats.org/officeDocument/2006/relationships/image" Target="../media/image1.emf"/><Relationship Id="rId4" Type="http://schemas.openxmlformats.org/officeDocument/2006/relationships/oleObject" Target="../embeddings/oleObject93.bin"/><Relationship Id="rId9" Type="http://schemas.openxmlformats.org/officeDocument/2006/relationships/image" Target="../media/image38.png"/></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124.xml"/><Relationship Id="rId7" Type="http://schemas.openxmlformats.org/officeDocument/2006/relationships/image" Target="../media/image40.png"/><Relationship Id="rId2" Type="http://schemas.openxmlformats.org/officeDocument/2006/relationships/slideLayout" Target="../slideLayouts/slideLayout6.xml"/><Relationship Id="rId1" Type="http://schemas.openxmlformats.org/officeDocument/2006/relationships/tags" Target="../tags/tag99.xml"/><Relationship Id="rId6" Type="http://schemas.openxmlformats.org/officeDocument/2006/relationships/image" Target="../media/image172.jpeg"/><Relationship Id="rId5" Type="http://schemas.openxmlformats.org/officeDocument/2006/relationships/image" Target="../media/image1.emf"/><Relationship Id="rId4" Type="http://schemas.openxmlformats.org/officeDocument/2006/relationships/oleObject" Target="../embeddings/oleObject94.bin"/></Relationships>
</file>

<file path=ppt/slides/_rels/slide125.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25.xml"/><Relationship Id="rId1" Type="http://schemas.openxmlformats.org/officeDocument/2006/relationships/slideLayout" Target="../slideLayouts/slideLayout63.xml"/></Relationships>
</file>

<file path=ppt/slides/_rels/slide126.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notesSlide" Target="../notesSlides/notesSlide126.xml"/><Relationship Id="rId7" Type="http://schemas.openxmlformats.org/officeDocument/2006/relationships/image" Target="../media/image55.png"/><Relationship Id="rId2" Type="http://schemas.openxmlformats.org/officeDocument/2006/relationships/slideLayout" Target="../slideLayouts/slideLayout27.xml"/><Relationship Id="rId1" Type="http://schemas.openxmlformats.org/officeDocument/2006/relationships/tags" Target="../tags/tag100.xml"/><Relationship Id="rId6" Type="http://schemas.openxmlformats.org/officeDocument/2006/relationships/image" Target="../media/image174.png"/><Relationship Id="rId11" Type="http://schemas.openxmlformats.org/officeDocument/2006/relationships/image" Target="../media/image74.svg"/><Relationship Id="rId5" Type="http://schemas.openxmlformats.org/officeDocument/2006/relationships/image" Target="../media/image1.emf"/><Relationship Id="rId10" Type="http://schemas.openxmlformats.org/officeDocument/2006/relationships/image" Target="../media/image73.png"/><Relationship Id="rId4" Type="http://schemas.openxmlformats.org/officeDocument/2006/relationships/oleObject" Target="../embeddings/oleObject95.bin"/><Relationship Id="rId9" Type="http://schemas.openxmlformats.org/officeDocument/2006/relationships/image" Target="../media/image89.svg"/></Relationships>
</file>

<file path=ppt/slides/_rels/slide12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notesSlide" Target="../notesSlides/notesSlide127.xml"/><Relationship Id="rId7" Type="http://schemas.openxmlformats.org/officeDocument/2006/relationships/image" Target="../media/image40.png"/><Relationship Id="rId2" Type="http://schemas.openxmlformats.org/officeDocument/2006/relationships/slideLayout" Target="../slideLayouts/slideLayout6.xml"/><Relationship Id="rId1" Type="http://schemas.openxmlformats.org/officeDocument/2006/relationships/tags" Target="../tags/tag101.xml"/><Relationship Id="rId6" Type="http://schemas.openxmlformats.org/officeDocument/2006/relationships/image" Target="../media/image175.png"/><Relationship Id="rId5" Type="http://schemas.openxmlformats.org/officeDocument/2006/relationships/image" Target="../media/image1.emf"/><Relationship Id="rId4" Type="http://schemas.openxmlformats.org/officeDocument/2006/relationships/oleObject" Target="../embeddings/oleObject96.bin"/><Relationship Id="rId9" Type="http://schemas.openxmlformats.org/officeDocument/2006/relationships/image" Target="../media/image38.png"/></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128.xml"/><Relationship Id="rId7" Type="http://schemas.openxmlformats.org/officeDocument/2006/relationships/image" Target="../media/image40.png"/><Relationship Id="rId2" Type="http://schemas.openxmlformats.org/officeDocument/2006/relationships/slideLayout" Target="../slideLayouts/slideLayout6.xml"/><Relationship Id="rId1" Type="http://schemas.openxmlformats.org/officeDocument/2006/relationships/tags" Target="../tags/tag102.xml"/><Relationship Id="rId6" Type="http://schemas.openxmlformats.org/officeDocument/2006/relationships/image" Target="../media/image175.png"/><Relationship Id="rId5" Type="http://schemas.openxmlformats.org/officeDocument/2006/relationships/image" Target="../media/image1.emf"/><Relationship Id="rId4" Type="http://schemas.openxmlformats.org/officeDocument/2006/relationships/oleObject" Target="../embeddings/oleObject97.bin"/></Relationships>
</file>

<file path=ppt/slides/_rels/slide129.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29.xml"/><Relationship Id="rId1" Type="http://schemas.openxmlformats.org/officeDocument/2006/relationships/slideLayout" Target="../slideLayouts/slideLayout63.xml"/><Relationship Id="rId4" Type="http://schemas.microsoft.com/office/2007/relationships/hdphoto" Target="../media/hdphoto12.wdp"/></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13.xml"/><Relationship Id="rId7" Type="http://schemas.openxmlformats.org/officeDocument/2006/relationships/image" Target="../media/image38.png"/><Relationship Id="rId2" Type="http://schemas.openxmlformats.org/officeDocument/2006/relationships/slideLayout" Target="../slideLayouts/slideLayout6.xml"/><Relationship Id="rId1" Type="http://schemas.openxmlformats.org/officeDocument/2006/relationships/tags" Target="../tags/tag11.xml"/><Relationship Id="rId6" Type="http://schemas.openxmlformats.org/officeDocument/2006/relationships/image" Target="../media/image57.png"/><Relationship Id="rId5" Type="http://schemas.openxmlformats.org/officeDocument/2006/relationships/image" Target="../media/image1.emf"/><Relationship Id="rId4" Type="http://schemas.openxmlformats.org/officeDocument/2006/relationships/oleObject" Target="../embeddings/oleObject10.bin"/></Relationships>
</file>

<file path=ppt/slides/_rels/slide130.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notesSlide" Target="../notesSlides/notesSlide130.xml"/><Relationship Id="rId7" Type="http://schemas.openxmlformats.org/officeDocument/2006/relationships/image" Target="../media/image55.png"/><Relationship Id="rId2" Type="http://schemas.openxmlformats.org/officeDocument/2006/relationships/slideLayout" Target="../slideLayouts/slideLayout27.xml"/><Relationship Id="rId1" Type="http://schemas.openxmlformats.org/officeDocument/2006/relationships/tags" Target="../tags/tag103.xml"/><Relationship Id="rId6" Type="http://schemas.openxmlformats.org/officeDocument/2006/relationships/image" Target="../media/image177.jpeg"/><Relationship Id="rId11" Type="http://schemas.openxmlformats.org/officeDocument/2006/relationships/image" Target="../media/image89.svg"/><Relationship Id="rId5" Type="http://schemas.openxmlformats.org/officeDocument/2006/relationships/image" Target="../media/image1.emf"/><Relationship Id="rId10" Type="http://schemas.openxmlformats.org/officeDocument/2006/relationships/image" Target="../media/image88.png"/><Relationship Id="rId4" Type="http://schemas.openxmlformats.org/officeDocument/2006/relationships/oleObject" Target="../embeddings/oleObject98.bin"/><Relationship Id="rId9" Type="http://schemas.openxmlformats.org/officeDocument/2006/relationships/image" Target="../media/image69.svg"/></Relationships>
</file>

<file path=ppt/slides/_rels/slide13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notesSlide" Target="../notesSlides/notesSlide131.xml"/><Relationship Id="rId7" Type="http://schemas.openxmlformats.org/officeDocument/2006/relationships/image" Target="../media/image40.png"/><Relationship Id="rId2" Type="http://schemas.openxmlformats.org/officeDocument/2006/relationships/slideLayout" Target="../slideLayouts/slideLayout6.xml"/><Relationship Id="rId1" Type="http://schemas.openxmlformats.org/officeDocument/2006/relationships/tags" Target="../tags/tag104.xml"/><Relationship Id="rId6" Type="http://schemas.openxmlformats.org/officeDocument/2006/relationships/image" Target="../media/image177.jpeg"/><Relationship Id="rId5" Type="http://schemas.openxmlformats.org/officeDocument/2006/relationships/image" Target="../media/image1.emf"/><Relationship Id="rId4" Type="http://schemas.openxmlformats.org/officeDocument/2006/relationships/oleObject" Target="../embeddings/oleObject99.bin"/><Relationship Id="rId9" Type="http://schemas.openxmlformats.org/officeDocument/2006/relationships/image" Target="../media/image38.png"/></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132.xml"/><Relationship Id="rId7" Type="http://schemas.openxmlformats.org/officeDocument/2006/relationships/image" Target="../media/image177.jpeg"/><Relationship Id="rId2" Type="http://schemas.openxmlformats.org/officeDocument/2006/relationships/slideLayout" Target="../slideLayouts/slideLayout6.xml"/><Relationship Id="rId1" Type="http://schemas.openxmlformats.org/officeDocument/2006/relationships/tags" Target="../tags/tag105.xml"/><Relationship Id="rId6" Type="http://schemas.openxmlformats.org/officeDocument/2006/relationships/image" Target="../media/image40.png"/><Relationship Id="rId5" Type="http://schemas.openxmlformats.org/officeDocument/2006/relationships/image" Target="../media/image1.emf"/><Relationship Id="rId4" Type="http://schemas.openxmlformats.org/officeDocument/2006/relationships/oleObject" Target="../embeddings/oleObject100.bin"/></Relationships>
</file>

<file path=ppt/slides/_rels/slide133.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33.xml"/><Relationship Id="rId1" Type="http://schemas.openxmlformats.org/officeDocument/2006/relationships/slideLayout" Target="../slideLayouts/slideLayout63.xml"/></Relationships>
</file>

<file path=ppt/slides/_rels/slide13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notesSlide" Target="../notesSlides/notesSlide134.xml"/><Relationship Id="rId7" Type="http://schemas.microsoft.com/office/2007/relationships/hdphoto" Target="../media/hdphoto13.wdp"/><Relationship Id="rId2" Type="http://schemas.openxmlformats.org/officeDocument/2006/relationships/slideLayout" Target="../slideLayouts/slideLayout27.xml"/><Relationship Id="rId1" Type="http://schemas.openxmlformats.org/officeDocument/2006/relationships/tags" Target="../tags/tag106.xml"/><Relationship Id="rId6" Type="http://schemas.openxmlformats.org/officeDocument/2006/relationships/image" Target="../media/image179.png"/><Relationship Id="rId5" Type="http://schemas.openxmlformats.org/officeDocument/2006/relationships/image" Target="../media/image1.emf"/><Relationship Id="rId10" Type="http://schemas.openxmlformats.org/officeDocument/2006/relationships/image" Target="../media/image127.svg"/><Relationship Id="rId4" Type="http://schemas.openxmlformats.org/officeDocument/2006/relationships/oleObject" Target="../embeddings/oleObject101.bin"/><Relationship Id="rId9" Type="http://schemas.openxmlformats.org/officeDocument/2006/relationships/image" Target="../media/image126.png"/></Relationships>
</file>

<file path=ppt/slides/_rels/slide135.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35.xml"/><Relationship Id="rId1" Type="http://schemas.openxmlformats.org/officeDocument/2006/relationships/slideLayout" Target="../slideLayouts/slideLayout63.xml"/></Relationships>
</file>

<file path=ppt/slides/_rels/slide136.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notesSlide" Target="../notesSlides/notesSlide136.xml"/><Relationship Id="rId7" Type="http://schemas.openxmlformats.org/officeDocument/2006/relationships/image" Target="../media/image181.png"/><Relationship Id="rId12" Type="http://schemas.openxmlformats.org/officeDocument/2006/relationships/image" Target="../media/image74.svg"/><Relationship Id="rId2" Type="http://schemas.openxmlformats.org/officeDocument/2006/relationships/slideLayout" Target="../slideLayouts/slideLayout27.xml"/><Relationship Id="rId1" Type="http://schemas.openxmlformats.org/officeDocument/2006/relationships/tags" Target="../tags/tag107.xml"/><Relationship Id="rId6" Type="http://schemas.openxmlformats.org/officeDocument/2006/relationships/image" Target="../media/image55.png"/><Relationship Id="rId11" Type="http://schemas.openxmlformats.org/officeDocument/2006/relationships/image" Target="../media/image73.png"/><Relationship Id="rId5" Type="http://schemas.openxmlformats.org/officeDocument/2006/relationships/image" Target="../media/image1.emf"/><Relationship Id="rId10" Type="http://schemas.openxmlformats.org/officeDocument/2006/relationships/image" Target="../media/image89.svg"/><Relationship Id="rId4" Type="http://schemas.openxmlformats.org/officeDocument/2006/relationships/oleObject" Target="../embeddings/oleObject102.bin"/><Relationship Id="rId9" Type="http://schemas.openxmlformats.org/officeDocument/2006/relationships/image" Target="../media/image88.png"/></Relationships>
</file>

<file path=ppt/slides/_rels/slide137.xml.rels><?xml version="1.0" encoding="UTF-8" standalone="yes"?>
<Relationships xmlns="http://schemas.openxmlformats.org/package/2006/relationships"><Relationship Id="rId8" Type="http://schemas.openxmlformats.org/officeDocument/2006/relationships/image" Target="../media/image182.png"/><Relationship Id="rId3" Type="http://schemas.openxmlformats.org/officeDocument/2006/relationships/notesSlide" Target="../notesSlides/notesSlide137.xml"/><Relationship Id="rId7" Type="http://schemas.openxmlformats.org/officeDocument/2006/relationships/image" Target="../media/image38.png"/><Relationship Id="rId2" Type="http://schemas.openxmlformats.org/officeDocument/2006/relationships/slideLayout" Target="../slideLayouts/slideLayout6.xml"/><Relationship Id="rId1" Type="http://schemas.openxmlformats.org/officeDocument/2006/relationships/tags" Target="../tags/tag108.xml"/><Relationship Id="rId6" Type="http://schemas.openxmlformats.org/officeDocument/2006/relationships/image" Target="../media/image40.png"/><Relationship Id="rId5" Type="http://schemas.openxmlformats.org/officeDocument/2006/relationships/image" Target="../media/image1.emf"/><Relationship Id="rId4" Type="http://schemas.openxmlformats.org/officeDocument/2006/relationships/oleObject" Target="../embeddings/oleObject103.bin"/></Relationships>
</file>

<file path=ppt/slides/_rels/slide13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138.xml"/><Relationship Id="rId7" Type="http://schemas.openxmlformats.org/officeDocument/2006/relationships/image" Target="../media/image182.png"/><Relationship Id="rId2" Type="http://schemas.openxmlformats.org/officeDocument/2006/relationships/slideLayout" Target="../slideLayouts/slideLayout6.xml"/><Relationship Id="rId1" Type="http://schemas.openxmlformats.org/officeDocument/2006/relationships/tags" Target="../tags/tag109.xml"/><Relationship Id="rId6" Type="http://schemas.openxmlformats.org/officeDocument/2006/relationships/image" Target="../media/image39.png"/><Relationship Id="rId5" Type="http://schemas.openxmlformats.org/officeDocument/2006/relationships/image" Target="../media/image1.emf"/><Relationship Id="rId4" Type="http://schemas.openxmlformats.org/officeDocument/2006/relationships/oleObject" Target="../embeddings/oleObject104.bin"/></Relationships>
</file>

<file path=ppt/slides/_rels/slide139.xml.rels><?xml version="1.0" encoding="UTF-8" standalone="yes"?>
<Relationships xmlns="http://schemas.openxmlformats.org/package/2006/relationships"><Relationship Id="rId3" Type="http://schemas.openxmlformats.org/officeDocument/2006/relationships/notesSlide" Target="../notesSlides/notesSlide139.xml"/><Relationship Id="rId7" Type="http://schemas.openxmlformats.org/officeDocument/2006/relationships/image" Target="../media/image182.png"/><Relationship Id="rId2" Type="http://schemas.openxmlformats.org/officeDocument/2006/relationships/slideLayout" Target="../slideLayouts/slideLayout6.xml"/><Relationship Id="rId1" Type="http://schemas.openxmlformats.org/officeDocument/2006/relationships/tags" Target="../tags/tag110.xml"/><Relationship Id="rId6" Type="http://schemas.openxmlformats.org/officeDocument/2006/relationships/image" Target="../media/image40.png"/><Relationship Id="rId5" Type="http://schemas.openxmlformats.org/officeDocument/2006/relationships/image" Target="../media/image1.emf"/><Relationship Id="rId4" Type="http://schemas.openxmlformats.org/officeDocument/2006/relationships/oleObject" Target="../embeddings/oleObject105.bin"/></Relationships>
</file>

<file path=ppt/slides/_rels/slide1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63.xml"/></Relationships>
</file>

<file path=ppt/slides/_rels/slide140.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140.xml"/><Relationship Id="rId1" Type="http://schemas.openxmlformats.org/officeDocument/2006/relationships/slideLayout" Target="../slideLayouts/slideLayout63.xml"/></Relationships>
</file>

<file path=ppt/slides/_rels/slide141.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notesSlide" Target="../notesSlides/notesSlide141.xml"/><Relationship Id="rId7" Type="http://schemas.openxmlformats.org/officeDocument/2006/relationships/image" Target="../media/image55.png"/><Relationship Id="rId2" Type="http://schemas.openxmlformats.org/officeDocument/2006/relationships/slideLayout" Target="../slideLayouts/slideLayout27.xml"/><Relationship Id="rId1" Type="http://schemas.openxmlformats.org/officeDocument/2006/relationships/tags" Target="../tags/tag111.xml"/><Relationship Id="rId6" Type="http://schemas.openxmlformats.org/officeDocument/2006/relationships/image" Target="../media/image184.jpeg"/><Relationship Id="rId5" Type="http://schemas.openxmlformats.org/officeDocument/2006/relationships/image" Target="../media/image1.emf"/><Relationship Id="rId4" Type="http://schemas.openxmlformats.org/officeDocument/2006/relationships/oleObject" Target="../embeddings/oleObject106.bin"/><Relationship Id="rId9" Type="http://schemas.openxmlformats.org/officeDocument/2006/relationships/image" Target="../media/image89.svg"/></Relationships>
</file>

<file path=ppt/slides/_rels/slide14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142.xml"/><Relationship Id="rId7" Type="http://schemas.openxmlformats.org/officeDocument/2006/relationships/image" Target="../media/image38.png"/><Relationship Id="rId2" Type="http://schemas.openxmlformats.org/officeDocument/2006/relationships/slideLayout" Target="../slideLayouts/slideLayout6.xml"/><Relationship Id="rId1" Type="http://schemas.openxmlformats.org/officeDocument/2006/relationships/tags" Target="../tags/tag112.xml"/><Relationship Id="rId6" Type="http://schemas.openxmlformats.org/officeDocument/2006/relationships/image" Target="../media/image185.png"/><Relationship Id="rId5" Type="http://schemas.openxmlformats.org/officeDocument/2006/relationships/image" Target="../media/image1.emf"/><Relationship Id="rId4" Type="http://schemas.openxmlformats.org/officeDocument/2006/relationships/oleObject" Target="../embeddings/oleObject107.bin"/><Relationship Id="rId9" Type="http://schemas.openxmlformats.org/officeDocument/2006/relationships/image" Target="../media/image39.png"/></Relationships>
</file>

<file path=ppt/slides/_rels/slide143.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143.xml"/><Relationship Id="rId1" Type="http://schemas.openxmlformats.org/officeDocument/2006/relationships/slideLayout" Target="../slideLayouts/slideLayout63.xml"/><Relationship Id="rId4" Type="http://schemas.microsoft.com/office/2007/relationships/hdphoto" Target="../media/hdphoto15.wdp"/></Relationships>
</file>

<file path=ppt/slides/_rels/slide144.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notesSlide" Target="../notesSlides/notesSlide144.xml"/><Relationship Id="rId7" Type="http://schemas.openxmlformats.org/officeDocument/2006/relationships/image" Target="../media/image73.png"/><Relationship Id="rId2" Type="http://schemas.openxmlformats.org/officeDocument/2006/relationships/slideLayout" Target="../slideLayouts/slideLayout27.xml"/><Relationship Id="rId1" Type="http://schemas.openxmlformats.org/officeDocument/2006/relationships/tags" Target="../tags/tag113.xml"/><Relationship Id="rId6" Type="http://schemas.openxmlformats.org/officeDocument/2006/relationships/image" Target="../media/image55.png"/><Relationship Id="rId5" Type="http://schemas.openxmlformats.org/officeDocument/2006/relationships/image" Target="../media/image1.emf"/><Relationship Id="rId10" Type="http://schemas.openxmlformats.org/officeDocument/2006/relationships/image" Target="../media/image187.png"/><Relationship Id="rId4" Type="http://schemas.openxmlformats.org/officeDocument/2006/relationships/oleObject" Target="../embeddings/oleObject108.bin"/><Relationship Id="rId9" Type="http://schemas.openxmlformats.org/officeDocument/2006/relationships/image" Target="../media/image39.png"/></Relationships>
</file>

<file path=ppt/slides/_rels/slide145.xml.rels><?xml version="1.0" encoding="UTF-8" standalone="yes"?>
<Relationships xmlns="http://schemas.openxmlformats.org/package/2006/relationships"><Relationship Id="rId8" Type="http://schemas.openxmlformats.org/officeDocument/2006/relationships/image" Target="../media/image188.png"/><Relationship Id="rId3" Type="http://schemas.openxmlformats.org/officeDocument/2006/relationships/notesSlide" Target="../notesSlides/notesSlide145.xml"/><Relationship Id="rId7" Type="http://schemas.openxmlformats.org/officeDocument/2006/relationships/image" Target="../media/image40.png"/><Relationship Id="rId2" Type="http://schemas.openxmlformats.org/officeDocument/2006/relationships/slideLayout" Target="../slideLayouts/slideLayout6.xml"/><Relationship Id="rId1" Type="http://schemas.openxmlformats.org/officeDocument/2006/relationships/tags" Target="../tags/tag114.xml"/><Relationship Id="rId6" Type="http://schemas.openxmlformats.org/officeDocument/2006/relationships/image" Target="../media/image38.png"/><Relationship Id="rId5" Type="http://schemas.openxmlformats.org/officeDocument/2006/relationships/image" Target="../media/image1.emf"/><Relationship Id="rId4" Type="http://schemas.openxmlformats.org/officeDocument/2006/relationships/oleObject" Target="../embeddings/oleObject109.bin"/></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146.xml"/><Relationship Id="rId7" Type="http://schemas.openxmlformats.org/officeDocument/2006/relationships/image" Target="../media/image39.png"/><Relationship Id="rId2" Type="http://schemas.openxmlformats.org/officeDocument/2006/relationships/slideLayout" Target="../slideLayouts/slideLayout6.xml"/><Relationship Id="rId1" Type="http://schemas.openxmlformats.org/officeDocument/2006/relationships/tags" Target="../tags/tag115.xml"/><Relationship Id="rId6" Type="http://schemas.openxmlformats.org/officeDocument/2006/relationships/image" Target="../media/image188.png"/><Relationship Id="rId5" Type="http://schemas.openxmlformats.org/officeDocument/2006/relationships/image" Target="../media/image1.emf"/><Relationship Id="rId4" Type="http://schemas.openxmlformats.org/officeDocument/2006/relationships/oleObject" Target="../embeddings/oleObject110.bin"/></Relationships>
</file>

<file path=ppt/slides/_rels/slide147.xml.rels><?xml version="1.0" encoding="UTF-8" standalone="yes"?>
<Relationships xmlns="http://schemas.openxmlformats.org/package/2006/relationships"><Relationship Id="rId3" Type="http://schemas.openxmlformats.org/officeDocument/2006/relationships/notesSlide" Target="../notesSlides/notesSlide147.xml"/><Relationship Id="rId7" Type="http://schemas.openxmlformats.org/officeDocument/2006/relationships/image" Target="../media/image40.png"/><Relationship Id="rId2" Type="http://schemas.openxmlformats.org/officeDocument/2006/relationships/slideLayout" Target="../slideLayouts/slideLayout6.xml"/><Relationship Id="rId1" Type="http://schemas.openxmlformats.org/officeDocument/2006/relationships/tags" Target="../tags/tag116.xml"/><Relationship Id="rId6" Type="http://schemas.openxmlformats.org/officeDocument/2006/relationships/image" Target="../media/image188.png"/><Relationship Id="rId5" Type="http://schemas.openxmlformats.org/officeDocument/2006/relationships/image" Target="../media/image1.emf"/><Relationship Id="rId4" Type="http://schemas.openxmlformats.org/officeDocument/2006/relationships/oleObject" Target="../embeddings/oleObject111.bin"/></Relationships>
</file>

<file path=ppt/slides/_rels/slide148.xml.rels><?xml version="1.0" encoding="UTF-8" standalone="yes"?>
<Relationships xmlns="http://schemas.openxmlformats.org/package/2006/relationships"><Relationship Id="rId3" Type="http://schemas.openxmlformats.org/officeDocument/2006/relationships/notesSlide" Target="../notesSlides/notesSlide148.xml"/><Relationship Id="rId7" Type="http://schemas.openxmlformats.org/officeDocument/2006/relationships/image" Target="../media/image39.png"/><Relationship Id="rId2" Type="http://schemas.openxmlformats.org/officeDocument/2006/relationships/slideLayout" Target="../slideLayouts/slideLayout6.xml"/><Relationship Id="rId1" Type="http://schemas.openxmlformats.org/officeDocument/2006/relationships/tags" Target="../tags/tag117.xml"/><Relationship Id="rId6" Type="http://schemas.openxmlformats.org/officeDocument/2006/relationships/image" Target="../media/image188.png"/><Relationship Id="rId5" Type="http://schemas.openxmlformats.org/officeDocument/2006/relationships/image" Target="../media/image1.emf"/><Relationship Id="rId4" Type="http://schemas.openxmlformats.org/officeDocument/2006/relationships/oleObject" Target="../embeddings/oleObject112.bin"/></Relationships>
</file>

<file path=ppt/slides/_rels/slide149.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149.xml"/><Relationship Id="rId1" Type="http://schemas.openxmlformats.org/officeDocument/2006/relationships/slideLayout" Target="../slideLayouts/slideLayout63.xml"/></Relationships>
</file>

<file path=ppt/slides/_rels/slide1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notesSlide" Target="../notesSlides/notesSlide15.xml"/><Relationship Id="rId7" Type="http://schemas.openxmlformats.org/officeDocument/2006/relationships/image" Target="../media/image55.png"/><Relationship Id="rId2" Type="http://schemas.openxmlformats.org/officeDocument/2006/relationships/slideLayout" Target="../slideLayouts/slideLayout27.xml"/><Relationship Id="rId1" Type="http://schemas.openxmlformats.org/officeDocument/2006/relationships/tags" Target="../tags/tag12.xml"/><Relationship Id="rId6" Type="http://schemas.openxmlformats.org/officeDocument/2006/relationships/image" Target="../media/image59.png"/><Relationship Id="rId5" Type="http://schemas.openxmlformats.org/officeDocument/2006/relationships/image" Target="../media/image1.emf"/><Relationship Id="rId4" Type="http://schemas.openxmlformats.org/officeDocument/2006/relationships/oleObject" Target="../embeddings/oleObject11.bin"/><Relationship Id="rId9" Type="http://schemas.openxmlformats.org/officeDocument/2006/relationships/image" Target="../media/image61.svg"/></Relationships>
</file>

<file path=ppt/slides/_rels/slide150.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notesSlide" Target="../notesSlides/notesSlide150.xml"/><Relationship Id="rId7" Type="http://schemas.openxmlformats.org/officeDocument/2006/relationships/image" Target="../media/image55.png"/><Relationship Id="rId2" Type="http://schemas.openxmlformats.org/officeDocument/2006/relationships/slideLayout" Target="../slideLayouts/slideLayout27.xml"/><Relationship Id="rId1" Type="http://schemas.openxmlformats.org/officeDocument/2006/relationships/tags" Target="../tags/tag118.xml"/><Relationship Id="rId6" Type="http://schemas.openxmlformats.org/officeDocument/2006/relationships/image" Target="../media/image190.jpeg"/><Relationship Id="rId5" Type="http://schemas.openxmlformats.org/officeDocument/2006/relationships/image" Target="../media/image1.emf"/><Relationship Id="rId4" Type="http://schemas.openxmlformats.org/officeDocument/2006/relationships/oleObject" Target="../embeddings/oleObject113.bin"/><Relationship Id="rId9" Type="http://schemas.openxmlformats.org/officeDocument/2006/relationships/image" Target="../media/image127.svg"/></Relationships>
</file>

<file path=ppt/slides/_rels/slide151.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151.xml"/><Relationship Id="rId1" Type="http://schemas.openxmlformats.org/officeDocument/2006/relationships/slideLayout" Target="../slideLayouts/slideLayout63.xml"/></Relationships>
</file>

<file path=ppt/slides/_rels/slide15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notesSlide" Target="../notesSlides/notesSlide152.xml"/><Relationship Id="rId7" Type="http://schemas.openxmlformats.org/officeDocument/2006/relationships/image" Target="../media/image193.svg"/><Relationship Id="rId2" Type="http://schemas.openxmlformats.org/officeDocument/2006/relationships/slideLayout" Target="../slideLayouts/slideLayout27.xml"/><Relationship Id="rId1" Type="http://schemas.openxmlformats.org/officeDocument/2006/relationships/tags" Target="../tags/tag119.xml"/><Relationship Id="rId6" Type="http://schemas.openxmlformats.org/officeDocument/2006/relationships/image" Target="../media/image192.png"/><Relationship Id="rId5" Type="http://schemas.openxmlformats.org/officeDocument/2006/relationships/image" Target="../media/image1.emf"/><Relationship Id="rId10" Type="http://schemas.openxmlformats.org/officeDocument/2006/relationships/image" Target="../media/image89.svg"/><Relationship Id="rId4" Type="http://schemas.openxmlformats.org/officeDocument/2006/relationships/oleObject" Target="../embeddings/oleObject114.bin"/><Relationship Id="rId9" Type="http://schemas.openxmlformats.org/officeDocument/2006/relationships/image" Target="../media/image88.png"/></Relationships>
</file>

<file path=ppt/slides/_rels/slide15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notesSlide" Target="../notesSlides/notesSlide153.xml"/><Relationship Id="rId7" Type="http://schemas.openxmlformats.org/officeDocument/2006/relationships/image" Target="../media/image193.svg"/><Relationship Id="rId2" Type="http://schemas.openxmlformats.org/officeDocument/2006/relationships/slideLayout" Target="../slideLayouts/slideLayout6.xml"/><Relationship Id="rId1" Type="http://schemas.openxmlformats.org/officeDocument/2006/relationships/tags" Target="../tags/tag120.xml"/><Relationship Id="rId6" Type="http://schemas.openxmlformats.org/officeDocument/2006/relationships/image" Target="../media/image192.png"/><Relationship Id="rId5" Type="http://schemas.openxmlformats.org/officeDocument/2006/relationships/image" Target="../media/image1.emf"/><Relationship Id="rId10" Type="http://schemas.openxmlformats.org/officeDocument/2006/relationships/image" Target="../media/image39.png"/><Relationship Id="rId4" Type="http://schemas.openxmlformats.org/officeDocument/2006/relationships/oleObject" Target="../embeddings/oleObject115.bin"/><Relationship Id="rId9" Type="http://schemas.openxmlformats.org/officeDocument/2006/relationships/image" Target="../media/image40.png"/></Relationships>
</file>

<file path=ppt/slides/_rels/slide15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154.xml"/><Relationship Id="rId7" Type="http://schemas.openxmlformats.org/officeDocument/2006/relationships/image" Target="../media/image193.svg"/><Relationship Id="rId2" Type="http://schemas.openxmlformats.org/officeDocument/2006/relationships/slideLayout" Target="../slideLayouts/slideLayout6.xml"/><Relationship Id="rId1" Type="http://schemas.openxmlformats.org/officeDocument/2006/relationships/tags" Target="../tags/tag121.xml"/><Relationship Id="rId6" Type="http://schemas.openxmlformats.org/officeDocument/2006/relationships/image" Target="../media/image192.png"/><Relationship Id="rId5" Type="http://schemas.openxmlformats.org/officeDocument/2006/relationships/image" Target="../media/image1.emf"/><Relationship Id="rId4" Type="http://schemas.openxmlformats.org/officeDocument/2006/relationships/oleObject" Target="../embeddings/oleObject116.bin"/></Relationships>
</file>

<file path=ppt/slides/_rels/slide155.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155.xml"/><Relationship Id="rId1" Type="http://schemas.openxmlformats.org/officeDocument/2006/relationships/slideLayout" Target="../slideLayouts/slideLayout63.xml"/></Relationships>
</file>

<file path=ppt/slides/_rels/slide156.xml.rels><?xml version="1.0" encoding="UTF-8" standalone="yes"?>
<Relationships xmlns="http://schemas.openxmlformats.org/package/2006/relationships"><Relationship Id="rId8" Type="http://schemas.openxmlformats.org/officeDocument/2006/relationships/image" Target="../media/image196.png"/><Relationship Id="rId3" Type="http://schemas.openxmlformats.org/officeDocument/2006/relationships/notesSlide" Target="../notesSlides/notesSlide156.xml"/><Relationship Id="rId7" Type="http://schemas.openxmlformats.org/officeDocument/2006/relationships/image" Target="../media/image55.png"/><Relationship Id="rId2" Type="http://schemas.openxmlformats.org/officeDocument/2006/relationships/slideLayout" Target="../slideLayouts/slideLayout27.xml"/><Relationship Id="rId1" Type="http://schemas.openxmlformats.org/officeDocument/2006/relationships/tags" Target="../tags/tag122.xml"/><Relationship Id="rId6" Type="http://schemas.openxmlformats.org/officeDocument/2006/relationships/image" Target="../media/image195.png"/><Relationship Id="rId11" Type="http://schemas.openxmlformats.org/officeDocument/2006/relationships/image" Target="../media/image67.svg"/><Relationship Id="rId5" Type="http://schemas.openxmlformats.org/officeDocument/2006/relationships/image" Target="../media/image1.emf"/><Relationship Id="rId10" Type="http://schemas.openxmlformats.org/officeDocument/2006/relationships/image" Target="../media/image66.png"/><Relationship Id="rId4" Type="http://schemas.openxmlformats.org/officeDocument/2006/relationships/oleObject" Target="../embeddings/oleObject117.bin"/><Relationship Id="rId9" Type="http://schemas.openxmlformats.org/officeDocument/2006/relationships/image" Target="../media/image197.svg"/></Relationships>
</file>

<file path=ppt/slides/_rels/slide15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157.xml"/><Relationship Id="rId7" Type="http://schemas.openxmlformats.org/officeDocument/2006/relationships/image" Target="../media/image38.png"/><Relationship Id="rId2" Type="http://schemas.openxmlformats.org/officeDocument/2006/relationships/slideLayout" Target="../slideLayouts/slideLayout6.xml"/><Relationship Id="rId1" Type="http://schemas.openxmlformats.org/officeDocument/2006/relationships/tags" Target="../tags/tag123.xml"/><Relationship Id="rId6" Type="http://schemas.openxmlformats.org/officeDocument/2006/relationships/image" Target="../media/image195.png"/><Relationship Id="rId5" Type="http://schemas.openxmlformats.org/officeDocument/2006/relationships/image" Target="../media/image1.emf"/><Relationship Id="rId4" Type="http://schemas.openxmlformats.org/officeDocument/2006/relationships/oleObject" Target="../embeddings/oleObject118.bin"/></Relationships>
</file>

<file path=ppt/slides/_rels/slide158.xml.rels><?xml version="1.0" encoding="UTF-8" standalone="yes"?>
<Relationships xmlns="http://schemas.openxmlformats.org/package/2006/relationships"><Relationship Id="rId3" Type="http://schemas.openxmlformats.org/officeDocument/2006/relationships/notesSlide" Target="../notesSlides/notesSlide158.xml"/><Relationship Id="rId7" Type="http://schemas.openxmlformats.org/officeDocument/2006/relationships/image" Target="../media/image39.png"/><Relationship Id="rId2" Type="http://schemas.openxmlformats.org/officeDocument/2006/relationships/slideLayout" Target="../slideLayouts/slideLayout6.xml"/><Relationship Id="rId1" Type="http://schemas.openxmlformats.org/officeDocument/2006/relationships/tags" Target="../tags/tag124.xml"/><Relationship Id="rId6" Type="http://schemas.openxmlformats.org/officeDocument/2006/relationships/image" Target="../media/image195.png"/><Relationship Id="rId5" Type="http://schemas.openxmlformats.org/officeDocument/2006/relationships/image" Target="../media/image1.emf"/><Relationship Id="rId4" Type="http://schemas.openxmlformats.org/officeDocument/2006/relationships/oleObject" Target="../embeddings/oleObject119.bin"/></Relationships>
</file>

<file path=ppt/slides/_rels/slide15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159.xml"/><Relationship Id="rId7" Type="http://schemas.openxmlformats.org/officeDocument/2006/relationships/image" Target="../media/image38.png"/><Relationship Id="rId2" Type="http://schemas.openxmlformats.org/officeDocument/2006/relationships/slideLayout" Target="../slideLayouts/slideLayout6.xml"/><Relationship Id="rId1" Type="http://schemas.openxmlformats.org/officeDocument/2006/relationships/tags" Target="../tags/tag125.xml"/><Relationship Id="rId6" Type="http://schemas.openxmlformats.org/officeDocument/2006/relationships/image" Target="../media/image195.png"/><Relationship Id="rId5" Type="http://schemas.openxmlformats.org/officeDocument/2006/relationships/image" Target="../media/image1.emf"/><Relationship Id="rId4" Type="http://schemas.openxmlformats.org/officeDocument/2006/relationships/oleObject" Target="../embeddings/oleObject120.bin"/></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63.xml"/><Relationship Id="rId1" Type="http://schemas.openxmlformats.org/officeDocument/2006/relationships/tags" Target="../tags/tag13.xml"/><Relationship Id="rId6" Type="http://schemas.openxmlformats.org/officeDocument/2006/relationships/image" Target="../media/image62.png"/><Relationship Id="rId5" Type="http://schemas.openxmlformats.org/officeDocument/2006/relationships/image" Target="../media/image1.emf"/><Relationship Id="rId4" Type="http://schemas.openxmlformats.org/officeDocument/2006/relationships/oleObject" Target="../embeddings/oleObject12.bin"/></Relationships>
</file>

<file path=ppt/slides/_rels/slide16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notesSlide" Target="../notesSlides/notesSlide160.xml"/><Relationship Id="rId7" Type="http://schemas.openxmlformats.org/officeDocument/2006/relationships/image" Target="../media/image40.png"/><Relationship Id="rId2" Type="http://schemas.openxmlformats.org/officeDocument/2006/relationships/slideLayout" Target="../slideLayouts/slideLayout6.xml"/><Relationship Id="rId1" Type="http://schemas.openxmlformats.org/officeDocument/2006/relationships/tags" Target="../tags/tag126.xml"/><Relationship Id="rId6" Type="http://schemas.openxmlformats.org/officeDocument/2006/relationships/image" Target="../media/image195.png"/><Relationship Id="rId5" Type="http://schemas.openxmlformats.org/officeDocument/2006/relationships/image" Target="../media/image1.emf"/><Relationship Id="rId4" Type="http://schemas.openxmlformats.org/officeDocument/2006/relationships/oleObject" Target="../embeddings/oleObject121.bin"/></Relationships>
</file>

<file path=ppt/slides/_rels/slide161.xml.rels><?xml version="1.0" encoding="UTF-8" standalone="yes"?>
<Relationships xmlns="http://schemas.openxmlformats.org/package/2006/relationships"><Relationship Id="rId8" Type="http://schemas.openxmlformats.org/officeDocument/2006/relationships/image" Target="../media/image200.png"/><Relationship Id="rId3" Type="http://schemas.openxmlformats.org/officeDocument/2006/relationships/notesSlide" Target="../notesSlides/notesSlide161.xml"/><Relationship Id="rId7" Type="http://schemas.openxmlformats.org/officeDocument/2006/relationships/image" Target="../media/image199.svg"/><Relationship Id="rId2" Type="http://schemas.openxmlformats.org/officeDocument/2006/relationships/slideLayout" Target="../slideLayouts/slideLayout63.xml"/><Relationship Id="rId1" Type="http://schemas.openxmlformats.org/officeDocument/2006/relationships/tags" Target="../tags/tag127.xml"/><Relationship Id="rId6" Type="http://schemas.openxmlformats.org/officeDocument/2006/relationships/image" Target="../media/image198.png"/><Relationship Id="rId5" Type="http://schemas.openxmlformats.org/officeDocument/2006/relationships/image" Target="../media/image1.emf"/><Relationship Id="rId4" Type="http://schemas.openxmlformats.org/officeDocument/2006/relationships/oleObject" Target="../embeddings/oleObject7.bin"/><Relationship Id="rId9" Type="http://schemas.openxmlformats.org/officeDocument/2006/relationships/image" Target="../media/image201.svg"/></Relationships>
</file>

<file path=ppt/slides/_rels/slide162.xml.rels><?xml version="1.0" encoding="UTF-8" standalone="yes"?>
<Relationships xmlns="http://schemas.openxmlformats.org/package/2006/relationships"><Relationship Id="rId8" Type="http://schemas.openxmlformats.org/officeDocument/2006/relationships/image" Target="../media/image199.svg"/><Relationship Id="rId3" Type="http://schemas.openxmlformats.org/officeDocument/2006/relationships/notesSlide" Target="../notesSlides/notesSlide162.xml"/><Relationship Id="rId7" Type="http://schemas.openxmlformats.org/officeDocument/2006/relationships/image" Target="../media/image198.png"/><Relationship Id="rId12" Type="http://schemas.openxmlformats.org/officeDocument/2006/relationships/image" Target="../media/image203.svg"/><Relationship Id="rId2" Type="http://schemas.openxmlformats.org/officeDocument/2006/relationships/slideLayout" Target="../slideLayouts/slideLayout27.xml"/><Relationship Id="rId1" Type="http://schemas.openxmlformats.org/officeDocument/2006/relationships/tags" Target="../tags/tag128.xml"/><Relationship Id="rId6" Type="http://schemas.openxmlformats.org/officeDocument/2006/relationships/image" Target="../media/image55.png"/><Relationship Id="rId11" Type="http://schemas.openxmlformats.org/officeDocument/2006/relationships/image" Target="../media/image202.png"/><Relationship Id="rId5" Type="http://schemas.openxmlformats.org/officeDocument/2006/relationships/image" Target="../media/image1.emf"/><Relationship Id="rId10" Type="http://schemas.openxmlformats.org/officeDocument/2006/relationships/image" Target="../media/image89.svg"/><Relationship Id="rId4" Type="http://schemas.openxmlformats.org/officeDocument/2006/relationships/oleObject" Target="../embeddings/oleObject8.bin"/><Relationship Id="rId9" Type="http://schemas.openxmlformats.org/officeDocument/2006/relationships/image" Target="../media/image88.png"/></Relationships>
</file>

<file path=ppt/slides/_rels/slide16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notesSlide" Target="../notesSlides/notesSlide163.xml"/><Relationship Id="rId7" Type="http://schemas.openxmlformats.org/officeDocument/2006/relationships/image" Target="../media/image199.svg"/><Relationship Id="rId2" Type="http://schemas.openxmlformats.org/officeDocument/2006/relationships/slideLayout" Target="../slideLayouts/slideLayout6.xml"/><Relationship Id="rId1" Type="http://schemas.openxmlformats.org/officeDocument/2006/relationships/tags" Target="../tags/tag129.xml"/><Relationship Id="rId6" Type="http://schemas.openxmlformats.org/officeDocument/2006/relationships/image" Target="../media/image198.png"/><Relationship Id="rId5" Type="http://schemas.openxmlformats.org/officeDocument/2006/relationships/image" Target="../media/image1.emf"/><Relationship Id="rId10" Type="http://schemas.openxmlformats.org/officeDocument/2006/relationships/image" Target="../media/image39.png"/><Relationship Id="rId4" Type="http://schemas.openxmlformats.org/officeDocument/2006/relationships/oleObject" Target="../embeddings/oleObject9.bin"/><Relationship Id="rId9" Type="http://schemas.openxmlformats.org/officeDocument/2006/relationships/image" Target="../media/image40.png"/></Relationships>
</file>

<file path=ppt/slides/_rels/slide16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164.xml"/><Relationship Id="rId7" Type="http://schemas.openxmlformats.org/officeDocument/2006/relationships/image" Target="../media/image199.svg"/><Relationship Id="rId2" Type="http://schemas.openxmlformats.org/officeDocument/2006/relationships/slideLayout" Target="../slideLayouts/slideLayout102.xml"/><Relationship Id="rId1" Type="http://schemas.openxmlformats.org/officeDocument/2006/relationships/tags" Target="../tags/tag130.xml"/><Relationship Id="rId6" Type="http://schemas.openxmlformats.org/officeDocument/2006/relationships/image" Target="../media/image198.png"/><Relationship Id="rId5" Type="http://schemas.openxmlformats.org/officeDocument/2006/relationships/image" Target="../media/image1.emf"/><Relationship Id="rId4" Type="http://schemas.openxmlformats.org/officeDocument/2006/relationships/oleObject" Target="../embeddings/oleObject122.bin"/></Relationships>
</file>

<file path=ppt/slides/_rels/slide165.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165.xml"/><Relationship Id="rId1" Type="http://schemas.openxmlformats.org/officeDocument/2006/relationships/slideLayout" Target="../slideLayouts/slideLayout63.xml"/><Relationship Id="rId4" Type="http://schemas.microsoft.com/office/2007/relationships/hdphoto" Target="../media/hdphoto16.wdp"/></Relationships>
</file>

<file path=ppt/slides/_rels/slide166.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notesSlide" Target="../notesSlides/notesSlide166.xml"/><Relationship Id="rId7" Type="http://schemas.openxmlformats.org/officeDocument/2006/relationships/image" Target="../media/image55.png"/><Relationship Id="rId2" Type="http://schemas.openxmlformats.org/officeDocument/2006/relationships/slideLayout" Target="../slideLayouts/slideLayout27.xml"/><Relationship Id="rId1" Type="http://schemas.openxmlformats.org/officeDocument/2006/relationships/tags" Target="../tags/tag131.xml"/><Relationship Id="rId6" Type="http://schemas.openxmlformats.org/officeDocument/2006/relationships/image" Target="../media/image205.png"/><Relationship Id="rId11" Type="http://schemas.openxmlformats.org/officeDocument/2006/relationships/image" Target="../media/image117.svg"/><Relationship Id="rId5" Type="http://schemas.openxmlformats.org/officeDocument/2006/relationships/image" Target="../media/image1.emf"/><Relationship Id="rId10" Type="http://schemas.openxmlformats.org/officeDocument/2006/relationships/image" Target="../media/image116.png"/><Relationship Id="rId4" Type="http://schemas.openxmlformats.org/officeDocument/2006/relationships/oleObject" Target="../embeddings/oleObject123.bin"/><Relationship Id="rId9" Type="http://schemas.openxmlformats.org/officeDocument/2006/relationships/image" Target="../media/image89.svg"/></Relationships>
</file>

<file path=ppt/slides/_rels/slide16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167.xml"/><Relationship Id="rId7" Type="http://schemas.openxmlformats.org/officeDocument/2006/relationships/image" Target="../media/image38.png"/><Relationship Id="rId2" Type="http://schemas.openxmlformats.org/officeDocument/2006/relationships/slideLayout" Target="../slideLayouts/slideLayout6.xml"/><Relationship Id="rId1" Type="http://schemas.openxmlformats.org/officeDocument/2006/relationships/tags" Target="../tags/tag132.xml"/><Relationship Id="rId6" Type="http://schemas.openxmlformats.org/officeDocument/2006/relationships/image" Target="../media/image205.png"/><Relationship Id="rId5" Type="http://schemas.openxmlformats.org/officeDocument/2006/relationships/image" Target="../media/image1.emf"/><Relationship Id="rId4" Type="http://schemas.openxmlformats.org/officeDocument/2006/relationships/oleObject" Target="../embeddings/oleObject124.bin"/><Relationship Id="rId9" Type="http://schemas.openxmlformats.org/officeDocument/2006/relationships/image" Target="../media/image39.png"/></Relationships>
</file>

<file path=ppt/slides/_rels/slide168.xml.rels><?xml version="1.0" encoding="UTF-8" standalone="yes"?>
<Relationships xmlns="http://schemas.openxmlformats.org/package/2006/relationships"><Relationship Id="rId3" Type="http://schemas.openxmlformats.org/officeDocument/2006/relationships/notesSlide" Target="../notesSlides/notesSlide168.xml"/><Relationship Id="rId7" Type="http://schemas.openxmlformats.org/officeDocument/2006/relationships/image" Target="../media/image40.png"/><Relationship Id="rId2" Type="http://schemas.openxmlformats.org/officeDocument/2006/relationships/slideLayout" Target="../slideLayouts/slideLayout6.xml"/><Relationship Id="rId1" Type="http://schemas.openxmlformats.org/officeDocument/2006/relationships/tags" Target="../tags/tag133.xml"/><Relationship Id="rId6" Type="http://schemas.openxmlformats.org/officeDocument/2006/relationships/image" Target="../media/image205.png"/><Relationship Id="rId5" Type="http://schemas.openxmlformats.org/officeDocument/2006/relationships/image" Target="../media/image1.emf"/><Relationship Id="rId4" Type="http://schemas.openxmlformats.org/officeDocument/2006/relationships/oleObject" Target="../embeddings/oleObject125.bin"/></Relationships>
</file>

<file path=ppt/slides/_rels/slide169.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169.xml"/><Relationship Id="rId1" Type="http://schemas.openxmlformats.org/officeDocument/2006/relationships/slideLayout" Target="../slideLayouts/slideLayout63.xml"/><Relationship Id="rId4" Type="http://schemas.microsoft.com/office/2007/relationships/hdphoto" Target="../media/hdphoto17.wdp"/></Relationships>
</file>

<file path=ppt/slides/_rels/slide17.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svg"/><Relationship Id="rId3" Type="http://schemas.openxmlformats.org/officeDocument/2006/relationships/notesSlide" Target="../notesSlides/notesSlide17.xml"/><Relationship Id="rId7" Type="http://schemas.openxmlformats.org/officeDocument/2006/relationships/image" Target="../media/image55.png"/><Relationship Id="rId12" Type="http://schemas.openxmlformats.org/officeDocument/2006/relationships/image" Target="../media/image68.png"/><Relationship Id="rId2" Type="http://schemas.openxmlformats.org/officeDocument/2006/relationships/slideLayout" Target="../slideLayouts/slideLayout27.xml"/><Relationship Id="rId1" Type="http://schemas.openxmlformats.org/officeDocument/2006/relationships/tags" Target="../tags/tag14.xml"/><Relationship Id="rId6" Type="http://schemas.openxmlformats.org/officeDocument/2006/relationships/image" Target="../media/image63.png"/><Relationship Id="rId11" Type="http://schemas.openxmlformats.org/officeDocument/2006/relationships/image" Target="../media/image67.svg"/><Relationship Id="rId5" Type="http://schemas.openxmlformats.org/officeDocument/2006/relationships/image" Target="../media/image1.emf"/><Relationship Id="rId10" Type="http://schemas.openxmlformats.org/officeDocument/2006/relationships/image" Target="../media/image66.png"/><Relationship Id="rId4" Type="http://schemas.openxmlformats.org/officeDocument/2006/relationships/oleObject" Target="../embeddings/oleObject13.bin"/><Relationship Id="rId9" Type="http://schemas.openxmlformats.org/officeDocument/2006/relationships/image" Target="../media/image65.svg"/></Relationships>
</file>

<file path=ppt/slides/_rels/slide170.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notesSlide" Target="../notesSlides/notesSlide170.xml"/><Relationship Id="rId7" Type="http://schemas.openxmlformats.org/officeDocument/2006/relationships/image" Target="../media/image55.png"/><Relationship Id="rId2" Type="http://schemas.openxmlformats.org/officeDocument/2006/relationships/slideLayout" Target="../slideLayouts/slideLayout27.xml"/><Relationship Id="rId1" Type="http://schemas.openxmlformats.org/officeDocument/2006/relationships/tags" Target="../tags/tag134.xml"/><Relationship Id="rId6" Type="http://schemas.openxmlformats.org/officeDocument/2006/relationships/image" Target="../media/image207.jpeg"/><Relationship Id="rId5" Type="http://schemas.openxmlformats.org/officeDocument/2006/relationships/image" Target="../media/image1.emf"/><Relationship Id="rId4" Type="http://schemas.openxmlformats.org/officeDocument/2006/relationships/oleObject" Target="../embeddings/oleObject126.bin"/><Relationship Id="rId9" Type="http://schemas.openxmlformats.org/officeDocument/2006/relationships/image" Target="../media/image89.svg"/></Relationships>
</file>

<file path=ppt/slides/_rels/slide17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171.xml"/><Relationship Id="rId7" Type="http://schemas.openxmlformats.org/officeDocument/2006/relationships/image" Target="../media/image38.png"/><Relationship Id="rId2" Type="http://schemas.openxmlformats.org/officeDocument/2006/relationships/slideLayout" Target="../slideLayouts/slideLayout6.xml"/><Relationship Id="rId1" Type="http://schemas.openxmlformats.org/officeDocument/2006/relationships/tags" Target="../tags/tag135.xml"/><Relationship Id="rId6" Type="http://schemas.openxmlformats.org/officeDocument/2006/relationships/image" Target="../media/image207.jpeg"/><Relationship Id="rId5" Type="http://schemas.openxmlformats.org/officeDocument/2006/relationships/image" Target="../media/image1.emf"/><Relationship Id="rId4" Type="http://schemas.openxmlformats.org/officeDocument/2006/relationships/oleObject" Target="../embeddings/oleObject127.bin"/><Relationship Id="rId9" Type="http://schemas.openxmlformats.org/officeDocument/2006/relationships/image" Target="../media/image39.png"/></Relationships>
</file>

<file path=ppt/slides/_rels/slide172.xml.rels><?xml version="1.0" encoding="UTF-8" standalone="yes"?>
<Relationships xmlns="http://schemas.openxmlformats.org/package/2006/relationships"><Relationship Id="rId3" Type="http://schemas.openxmlformats.org/officeDocument/2006/relationships/notesSlide" Target="../notesSlides/notesSlide172.xml"/><Relationship Id="rId2" Type="http://schemas.openxmlformats.org/officeDocument/2006/relationships/slideLayout" Target="../slideLayouts/slideLayout63.xml"/><Relationship Id="rId1" Type="http://schemas.openxmlformats.org/officeDocument/2006/relationships/tags" Target="../tags/tag136.xml"/><Relationship Id="rId6" Type="http://schemas.openxmlformats.org/officeDocument/2006/relationships/image" Target="../media/image208.png"/><Relationship Id="rId5" Type="http://schemas.openxmlformats.org/officeDocument/2006/relationships/image" Target="../media/image1.emf"/><Relationship Id="rId4" Type="http://schemas.openxmlformats.org/officeDocument/2006/relationships/oleObject" Target="../embeddings/oleObject128.bin"/></Relationships>
</file>

<file path=ppt/slides/_rels/slide173.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notesSlide" Target="../notesSlides/notesSlide173.xml"/><Relationship Id="rId7" Type="http://schemas.openxmlformats.org/officeDocument/2006/relationships/image" Target="../media/image209.png"/><Relationship Id="rId2" Type="http://schemas.openxmlformats.org/officeDocument/2006/relationships/slideLayout" Target="../slideLayouts/slideLayout27.xml"/><Relationship Id="rId1" Type="http://schemas.openxmlformats.org/officeDocument/2006/relationships/tags" Target="../tags/tag137.xml"/><Relationship Id="rId6" Type="http://schemas.openxmlformats.org/officeDocument/2006/relationships/image" Target="../media/image55.png"/><Relationship Id="rId5" Type="http://schemas.openxmlformats.org/officeDocument/2006/relationships/image" Target="../media/image1.emf"/><Relationship Id="rId4" Type="http://schemas.openxmlformats.org/officeDocument/2006/relationships/oleObject" Target="../embeddings/oleObject129.bin"/><Relationship Id="rId9" Type="http://schemas.openxmlformats.org/officeDocument/2006/relationships/image" Target="../media/image127.svg"/></Relationships>
</file>

<file path=ppt/slides/_rels/slide174.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174.xml"/><Relationship Id="rId1" Type="http://schemas.openxmlformats.org/officeDocument/2006/relationships/slideLayout" Target="../slideLayouts/slideLayout63.xml"/></Relationships>
</file>

<file path=ppt/slides/_rels/slide175.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notesSlide" Target="../notesSlides/notesSlide175.xml"/><Relationship Id="rId7" Type="http://schemas.microsoft.com/office/2007/relationships/hdphoto" Target="../media/hdphoto18.wdp"/><Relationship Id="rId2" Type="http://schemas.openxmlformats.org/officeDocument/2006/relationships/slideLayout" Target="../slideLayouts/slideLayout27.xml"/><Relationship Id="rId1" Type="http://schemas.openxmlformats.org/officeDocument/2006/relationships/tags" Target="../tags/tag138.xml"/><Relationship Id="rId6" Type="http://schemas.openxmlformats.org/officeDocument/2006/relationships/image" Target="../media/image211.png"/><Relationship Id="rId5" Type="http://schemas.openxmlformats.org/officeDocument/2006/relationships/image" Target="../media/image1.emf"/><Relationship Id="rId10" Type="http://schemas.openxmlformats.org/officeDocument/2006/relationships/image" Target="../media/image127.svg"/><Relationship Id="rId4" Type="http://schemas.openxmlformats.org/officeDocument/2006/relationships/oleObject" Target="../embeddings/oleObject130.bin"/><Relationship Id="rId9" Type="http://schemas.openxmlformats.org/officeDocument/2006/relationships/image" Target="../media/image126.png"/></Relationships>
</file>

<file path=ppt/slides/_rels/slide176.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176.xml"/><Relationship Id="rId1" Type="http://schemas.openxmlformats.org/officeDocument/2006/relationships/slideLayout" Target="../slideLayouts/slideLayout63.xml"/><Relationship Id="rId4" Type="http://schemas.microsoft.com/office/2007/relationships/hdphoto" Target="../media/hdphoto19.wdp"/></Relationships>
</file>

<file path=ppt/slides/_rels/slide177.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notesSlide" Target="../notesSlides/notesSlide177.xml"/><Relationship Id="rId7" Type="http://schemas.openxmlformats.org/officeDocument/2006/relationships/image" Target="../media/image55.png"/><Relationship Id="rId2" Type="http://schemas.openxmlformats.org/officeDocument/2006/relationships/slideLayout" Target="../slideLayouts/slideLayout27.xml"/><Relationship Id="rId1" Type="http://schemas.openxmlformats.org/officeDocument/2006/relationships/tags" Target="../tags/tag139.xml"/><Relationship Id="rId6" Type="http://schemas.openxmlformats.org/officeDocument/2006/relationships/image" Target="../media/image213.png"/><Relationship Id="rId5" Type="http://schemas.openxmlformats.org/officeDocument/2006/relationships/image" Target="../media/image1.emf"/><Relationship Id="rId4" Type="http://schemas.openxmlformats.org/officeDocument/2006/relationships/oleObject" Target="../embeddings/oleObject131.bin"/><Relationship Id="rId9" Type="http://schemas.openxmlformats.org/officeDocument/2006/relationships/image" Target="../media/image69.svg"/></Relationships>
</file>

<file path=ppt/slides/_rels/slide17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178.xml"/><Relationship Id="rId7" Type="http://schemas.openxmlformats.org/officeDocument/2006/relationships/image" Target="../media/image38.png"/><Relationship Id="rId2" Type="http://schemas.openxmlformats.org/officeDocument/2006/relationships/slideLayout" Target="../slideLayouts/slideLayout6.xml"/><Relationship Id="rId1" Type="http://schemas.openxmlformats.org/officeDocument/2006/relationships/tags" Target="../tags/tag140.xml"/><Relationship Id="rId6" Type="http://schemas.openxmlformats.org/officeDocument/2006/relationships/image" Target="../media/image213.png"/><Relationship Id="rId5" Type="http://schemas.openxmlformats.org/officeDocument/2006/relationships/image" Target="../media/image1.emf"/><Relationship Id="rId4" Type="http://schemas.openxmlformats.org/officeDocument/2006/relationships/oleObject" Target="../embeddings/oleObject132.bin"/><Relationship Id="rId9" Type="http://schemas.openxmlformats.org/officeDocument/2006/relationships/image" Target="../media/image39.png"/></Relationships>
</file>

<file path=ppt/slides/_rels/slide179.xml.rels><?xml version="1.0" encoding="UTF-8" standalone="yes"?>
<Relationships xmlns="http://schemas.openxmlformats.org/package/2006/relationships"><Relationship Id="rId3" Type="http://schemas.openxmlformats.org/officeDocument/2006/relationships/notesSlide" Target="../notesSlides/notesSlide179.xml"/><Relationship Id="rId7" Type="http://schemas.openxmlformats.org/officeDocument/2006/relationships/image" Target="../media/image213.png"/><Relationship Id="rId2" Type="http://schemas.openxmlformats.org/officeDocument/2006/relationships/slideLayout" Target="../slideLayouts/slideLayout6.xml"/><Relationship Id="rId1" Type="http://schemas.openxmlformats.org/officeDocument/2006/relationships/tags" Target="../tags/tag141.xml"/><Relationship Id="rId6" Type="http://schemas.openxmlformats.org/officeDocument/2006/relationships/image" Target="../media/image40.png"/><Relationship Id="rId5" Type="http://schemas.openxmlformats.org/officeDocument/2006/relationships/image" Target="../media/image1.emf"/><Relationship Id="rId4" Type="http://schemas.openxmlformats.org/officeDocument/2006/relationships/oleObject" Target="../embeddings/oleObject133.bin"/></Relationships>
</file>

<file path=ppt/slides/_rels/slide1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18.xml"/><Relationship Id="rId7" Type="http://schemas.openxmlformats.org/officeDocument/2006/relationships/image" Target="../media/image38.png"/><Relationship Id="rId2" Type="http://schemas.openxmlformats.org/officeDocument/2006/relationships/slideLayout" Target="../slideLayouts/slideLayout6.xml"/><Relationship Id="rId1" Type="http://schemas.openxmlformats.org/officeDocument/2006/relationships/tags" Target="../tags/tag15.xml"/><Relationship Id="rId6" Type="http://schemas.openxmlformats.org/officeDocument/2006/relationships/image" Target="../media/image70.png"/><Relationship Id="rId5" Type="http://schemas.openxmlformats.org/officeDocument/2006/relationships/image" Target="../media/image1.emf"/><Relationship Id="rId4" Type="http://schemas.openxmlformats.org/officeDocument/2006/relationships/oleObject" Target="../embeddings/oleObject14.bin"/><Relationship Id="rId9" Type="http://schemas.openxmlformats.org/officeDocument/2006/relationships/image" Target="../media/image39.png"/></Relationships>
</file>

<file path=ppt/slides/_rels/slide180.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180.xml"/><Relationship Id="rId1" Type="http://schemas.openxmlformats.org/officeDocument/2006/relationships/slideLayout" Target="../slideLayouts/slideLayout63.xml"/></Relationships>
</file>

<file path=ppt/slides/_rels/slide181.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notesSlide" Target="../notesSlides/notesSlide181.xml"/><Relationship Id="rId7" Type="http://schemas.openxmlformats.org/officeDocument/2006/relationships/image" Target="../media/image55.png"/><Relationship Id="rId2" Type="http://schemas.openxmlformats.org/officeDocument/2006/relationships/slideLayout" Target="../slideLayouts/slideLayout27.xml"/><Relationship Id="rId1" Type="http://schemas.openxmlformats.org/officeDocument/2006/relationships/tags" Target="../tags/tag142.xml"/><Relationship Id="rId6" Type="http://schemas.openxmlformats.org/officeDocument/2006/relationships/image" Target="../media/image215.png"/><Relationship Id="rId11" Type="http://schemas.openxmlformats.org/officeDocument/2006/relationships/image" Target="../media/image163.svg"/><Relationship Id="rId5" Type="http://schemas.openxmlformats.org/officeDocument/2006/relationships/image" Target="../media/image1.emf"/><Relationship Id="rId10" Type="http://schemas.openxmlformats.org/officeDocument/2006/relationships/image" Target="../media/image162.png"/><Relationship Id="rId4" Type="http://schemas.openxmlformats.org/officeDocument/2006/relationships/oleObject" Target="../embeddings/oleObject134.bin"/><Relationship Id="rId9" Type="http://schemas.openxmlformats.org/officeDocument/2006/relationships/image" Target="../media/image89.svg"/></Relationships>
</file>

<file path=ppt/slides/_rels/slide18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182.xml"/><Relationship Id="rId7" Type="http://schemas.openxmlformats.org/officeDocument/2006/relationships/image" Target="../media/image38.png"/><Relationship Id="rId2" Type="http://schemas.openxmlformats.org/officeDocument/2006/relationships/slideLayout" Target="../slideLayouts/slideLayout6.xml"/><Relationship Id="rId1" Type="http://schemas.openxmlformats.org/officeDocument/2006/relationships/tags" Target="../tags/tag143.xml"/><Relationship Id="rId6" Type="http://schemas.openxmlformats.org/officeDocument/2006/relationships/image" Target="../media/image215.png"/><Relationship Id="rId5" Type="http://schemas.openxmlformats.org/officeDocument/2006/relationships/image" Target="../media/image1.emf"/><Relationship Id="rId4" Type="http://schemas.openxmlformats.org/officeDocument/2006/relationships/oleObject" Target="../embeddings/oleObject135.bin"/><Relationship Id="rId9" Type="http://schemas.openxmlformats.org/officeDocument/2006/relationships/image" Target="../media/image39.png"/></Relationships>
</file>

<file path=ppt/slides/_rels/slide18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183.xml"/><Relationship Id="rId7" Type="http://schemas.openxmlformats.org/officeDocument/2006/relationships/image" Target="../media/image39.png"/><Relationship Id="rId2" Type="http://schemas.openxmlformats.org/officeDocument/2006/relationships/slideLayout" Target="../slideLayouts/slideLayout6.xml"/><Relationship Id="rId1" Type="http://schemas.openxmlformats.org/officeDocument/2006/relationships/tags" Target="../tags/tag144.xml"/><Relationship Id="rId6" Type="http://schemas.openxmlformats.org/officeDocument/2006/relationships/image" Target="../media/image215.png"/><Relationship Id="rId5" Type="http://schemas.openxmlformats.org/officeDocument/2006/relationships/image" Target="../media/image1.emf"/><Relationship Id="rId4" Type="http://schemas.openxmlformats.org/officeDocument/2006/relationships/oleObject" Target="../embeddings/oleObject136.bin"/></Relationships>
</file>

<file path=ppt/slides/_rels/slide184.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184.xml"/><Relationship Id="rId1" Type="http://schemas.openxmlformats.org/officeDocument/2006/relationships/slideLayout" Target="../slideLayouts/slideLayout63.xml"/></Relationships>
</file>

<file path=ppt/slides/_rels/slide185.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notesSlide" Target="../notesSlides/notesSlide185.xml"/><Relationship Id="rId7" Type="http://schemas.openxmlformats.org/officeDocument/2006/relationships/image" Target="../media/image55.png"/><Relationship Id="rId2" Type="http://schemas.openxmlformats.org/officeDocument/2006/relationships/slideLayout" Target="../slideLayouts/slideLayout27.xml"/><Relationship Id="rId1" Type="http://schemas.openxmlformats.org/officeDocument/2006/relationships/tags" Target="../tags/tag145.xml"/><Relationship Id="rId6" Type="http://schemas.openxmlformats.org/officeDocument/2006/relationships/image" Target="../media/image217.png"/><Relationship Id="rId5" Type="http://schemas.openxmlformats.org/officeDocument/2006/relationships/image" Target="../media/image1.emf"/><Relationship Id="rId4" Type="http://schemas.openxmlformats.org/officeDocument/2006/relationships/oleObject" Target="../embeddings/oleObject137.bin"/><Relationship Id="rId9" Type="http://schemas.openxmlformats.org/officeDocument/2006/relationships/image" Target="../media/image89.svg"/></Relationships>
</file>

<file path=ppt/slides/_rels/slide18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186.xml"/><Relationship Id="rId7" Type="http://schemas.openxmlformats.org/officeDocument/2006/relationships/image" Target="../media/image38.png"/><Relationship Id="rId2" Type="http://schemas.openxmlformats.org/officeDocument/2006/relationships/slideLayout" Target="../slideLayouts/slideLayout6.xml"/><Relationship Id="rId1" Type="http://schemas.openxmlformats.org/officeDocument/2006/relationships/tags" Target="../tags/tag146.xml"/><Relationship Id="rId6" Type="http://schemas.openxmlformats.org/officeDocument/2006/relationships/image" Target="../media/image217.png"/><Relationship Id="rId5" Type="http://schemas.openxmlformats.org/officeDocument/2006/relationships/image" Target="../media/image1.emf"/><Relationship Id="rId4" Type="http://schemas.openxmlformats.org/officeDocument/2006/relationships/oleObject" Target="../embeddings/oleObject138.bin"/><Relationship Id="rId9" Type="http://schemas.openxmlformats.org/officeDocument/2006/relationships/image" Target="../media/image39.png"/></Relationships>
</file>

<file path=ppt/slides/_rels/slide18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notesSlide" Target="../notesSlides/notesSlide187.xml"/><Relationship Id="rId7" Type="http://schemas.openxmlformats.org/officeDocument/2006/relationships/image" Target="../media/image40.png"/><Relationship Id="rId2" Type="http://schemas.openxmlformats.org/officeDocument/2006/relationships/slideLayout" Target="../slideLayouts/slideLayout6.xml"/><Relationship Id="rId1" Type="http://schemas.openxmlformats.org/officeDocument/2006/relationships/tags" Target="../tags/tag147.xml"/><Relationship Id="rId6" Type="http://schemas.openxmlformats.org/officeDocument/2006/relationships/image" Target="../media/image217.png"/><Relationship Id="rId5" Type="http://schemas.openxmlformats.org/officeDocument/2006/relationships/image" Target="../media/image1.emf"/><Relationship Id="rId4" Type="http://schemas.openxmlformats.org/officeDocument/2006/relationships/oleObject" Target="../embeddings/oleObject139.bin"/></Relationships>
</file>

<file path=ppt/slides/_rels/slide188.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188.xml"/><Relationship Id="rId1" Type="http://schemas.openxmlformats.org/officeDocument/2006/relationships/slideLayout" Target="../slideLayouts/slideLayout63.xml"/></Relationships>
</file>

<file path=ppt/slides/_rels/slide189.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notesSlide" Target="../notesSlides/notesSlide189.xml"/><Relationship Id="rId7" Type="http://schemas.openxmlformats.org/officeDocument/2006/relationships/image" Target="../media/image55.png"/><Relationship Id="rId2" Type="http://schemas.openxmlformats.org/officeDocument/2006/relationships/slideLayout" Target="../slideLayouts/slideLayout27.xml"/><Relationship Id="rId1" Type="http://schemas.openxmlformats.org/officeDocument/2006/relationships/tags" Target="../tags/tag148.xml"/><Relationship Id="rId6" Type="http://schemas.openxmlformats.org/officeDocument/2006/relationships/image" Target="../media/image219.png"/><Relationship Id="rId5" Type="http://schemas.openxmlformats.org/officeDocument/2006/relationships/image" Target="../media/image1.emf"/><Relationship Id="rId4" Type="http://schemas.openxmlformats.org/officeDocument/2006/relationships/oleObject" Target="../embeddings/oleObject140.bin"/><Relationship Id="rId9" Type="http://schemas.openxmlformats.org/officeDocument/2006/relationships/image" Target="../media/image89.sv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40.png"/><Relationship Id="rId2" Type="http://schemas.openxmlformats.org/officeDocument/2006/relationships/slideLayout" Target="../slideLayouts/slideLayout6.xml"/><Relationship Id="rId1" Type="http://schemas.openxmlformats.org/officeDocument/2006/relationships/tags" Target="../tags/tag16.xml"/><Relationship Id="rId6" Type="http://schemas.openxmlformats.org/officeDocument/2006/relationships/image" Target="../media/image70.png"/><Relationship Id="rId5" Type="http://schemas.openxmlformats.org/officeDocument/2006/relationships/image" Target="../media/image1.emf"/><Relationship Id="rId4" Type="http://schemas.openxmlformats.org/officeDocument/2006/relationships/oleObject" Target="../embeddings/oleObject15.bin"/></Relationships>
</file>

<file path=ppt/slides/_rels/slide190.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190.xml"/><Relationship Id="rId1" Type="http://schemas.openxmlformats.org/officeDocument/2006/relationships/slideLayout" Target="../slideLayouts/slideLayout6.xml"/><Relationship Id="rId5" Type="http://schemas.openxmlformats.org/officeDocument/2006/relationships/image" Target="../media/image40.png"/><Relationship Id="rId4" Type="http://schemas.openxmlformats.org/officeDocument/2006/relationships/image" Target="../media/image38.png"/></Relationships>
</file>

<file path=ppt/slides/_rels/slide191.xml.rels><?xml version="1.0" encoding="UTF-8" standalone="yes"?>
<Relationships xmlns="http://schemas.openxmlformats.org/package/2006/relationships"><Relationship Id="rId3" Type="http://schemas.openxmlformats.org/officeDocument/2006/relationships/notesSlide" Target="../notesSlides/notesSlide191.xml"/><Relationship Id="rId7" Type="http://schemas.openxmlformats.org/officeDocument/2006/relationships/image" Target="../media/image38.png"/><Relationship Id="rId2" Type="http://schemas.openxmlformats.org/officeDocument/2006/relationships/slideLayout" Target="../slideLayouts/slideLayout6.xml"/><Relationship Id="rId1" Type="http://schemas.openxmlformats.org/officeDocument/2006/relationships/tags" Target="../tags/tag149.xml"/><Relationship Id="rId6" Type="http://schemas.openxmlformats.org/officeDocument/2006/relationships/image" Target="../media/image219.png"/><Relationship Id="rId5" Type="http://schemas.openxmlformats.org/officeDocument/2006/relationships/image" Target="../media/image1.emf"/><Relationship Id="rId4" Type="http://schemas.openxmlformats.org/officeDocument/2006/relationships/oleObject" Target="../embeddings/oleObject141.bin"/></Relationships>
</file>

<file path=ppt/slides/_rels/slide192.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192.xml"/><Relationship Id="rId1" Type="http://schemas.openxmlformats.org/officeDocument/2006/relationships/slideLayout" Target="../slideLayouts/slideLayout63.xml"/></Relationships>
</file>

<file path=ppt/slides/_rels/slide193.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225.svg"/><Relationship Id="rId3" Type="http://schemas.openxmlformats.org/officeDocument/2006/relationships/notesSlide" Target="../notesSlides/notesSlide193.xml"/><Relationship Id="rId7" Type="http://schemas.openxmlformats.org/officeDocument/2006/relationships/image" Target="../media/image221.png"/><Relationship Id="rId12" Type="http://schemas.openxmlformats.org/officeDocument/2006/relationships/image" Target="../media/image224.png"/><Relationship Id="rId2" Type="http://schemas.openxmlformats.org/officeDocument/2006/relationships/slideLayout" Target="../slideLayouts/slideLayout27.xml"/><Relationship Id="rId1" Type="http://schemas.openxmlformats.org/officeDocument/2006/relationships/tags" Target="../tags/tag150.xml"/><Relationship Id="rId6" Type="http://schemas.openxmlformats.org/officeDocument/2006/relationships/image" Target="../media/image55.png"/><Relationship Id="rId11" Type="http://schemas.openxmlformats.org/officeDocument/2006/relationships/image" Target="../media/image223.svg"/><Relationship Id="rId5" Type="http://schemas.openxmlformats.org/officeDocument/2006/relationships/image" Target="../media/image1.emf"/><Relationship Id="rId10" Type="http://schemas.openxmlformats.org/officeDocument/2006/relationships/image" Target="../media/image222.png"/><Relationship Id="rId4" Type="http://schemas.openxmlformats.org/officeDocument/2006/relationships/oleObject" Target="../embeddings/oleObject142.bin"/><Relationship Id="rId9" Type="http://schemas.openxmlformats.org/officeDocument/2006/relationships/image" Target="../media/image74.svg"/></Relationships>
</file>

<file path=ppt/slides/_rels/slide19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194.xml"/><Relationship Id="rId7" Type="http://schemas.openxmlformats.org/officeDocument/2006/relationships/image" Target="../media/image38.png"/><Relationship Id="rId2" Type="http://schemas.openxmlformats.org/officeDocument/2006/relationships/slideLayout" Target="../slideLayouts/slideLayout6.xml"/><Relationship Id="rId1" Type="http://schemas.openxmlformats.org/officeDocument/2006/relationships/tags" Target="../tags/tag151.xml"/><Relationship Id="rId6" Type="http://schemas.openxmlformats.org/officeDocument/2006/relationships/image" Target="../media/image221.png"/><Relationship Id="rId5" Type="http://schemas.openxmlformats.org/officeDocument/2006/relationships/image" Target="../media/image1.emf"/><Relationship Id="rId4" Type="http://schemas.openxmlformats.org/officeDocument/2006/relationships/oleObject" Target="../embeddings/oleObject143.bin"/></Relationships>
</file>

<file path=ppt/slides/_rels/slide195.xml.rels><?xml version="1.0" encoding="UTF-8" standalone="yes"?>
<Relationships xmlns="http://schemas.openxmlformats.org/package/2006/relationships"><Relationship Id="rId3" Type="http://schemas.openxmlformats.org/officeDocument/2006/relationships/notesSlide" Target="../notesSlides/notesSlide195.xml"/><Relationship Id="rId7" Type="http://schemas.openxmlformats.org/officeDocument/2006/relationships/image" Target="../media/image39.png"/><Relationship Id="rId2" Type="http://schemas.openxmlformats.org/officeDocument/2006/relationships/slideLayout" Target="../slideLayouts/slideLayout6.xml"/><Relationship Id="rId1" Type="http://schemas.openxmlformats.org/officeDocument/2006/relationships/tags" Target="../tags/tag152.xml"/><Relationship Id="rId6" Type="http://schemas.openxmlformats.org/officeDocument/2006/relationships/image" Target="../media/image221.png"/><Relationship Id="rId5" Type="http://schemas.openxmlformats.org/officeDocument/2006/relationships/image" Target="../media/image1.emf"/><Relationship Id="rId4" Type="http://schemas.openxmlformats.org/officeDocument/2006/relationships/oleObject" Target="../embeddings/oleObject144.bin"/></Relationships>
</file>

<file path=ppt/slides/_rels/slide196.xml.rels><?xml version="1.0" encoding="UTF-8" standalone="yes"?>
<Relationships xmlns="http://schemas.openxmlformats.org/package/2006/relationships"><Relationship Id="rId8" Type="http://schemas.openxmlformats.org/officeDocument/2006/relationships/image" Target="../media/image221.png"/><Relationship Id="rId3" Type="http://schemas.openxmlformats.org/officeDocument/2006/relationships/notesSlide" Target="../notesSlides/notesSlide196.xml"/><Relationship Id="rId7" Type="http://schemas.openxmlformats.org/officeDocument/2006/relationships/image" Target="../media/image40.png"/><Relationship Id="rId2" Type="http://schemas.openxmlformats.org/officeDocument/2006/relationships/slideLayout" Target="../slideLayouts/slideLayout6.xml"/><Relationship Id="rId1" Type="http://schemas.openxmlformats.org/officeDocument/2006/relationships/tags" Target="../tags/tag153.xml"/><Relationship Id="rId6" Type="http://schemas.openxmlformats.org/officeDocument/2006/relationships/image" Target="../media/image38.png"/><Relationship Id="rId5" Type="http://schemas.openxmlformats.org/officeDocument/2006/relationships/image" Target="../media/image1.emf"/><Relationship Id="rId4" Type="http://schemas.openxmlformats.org/officeDocument/2006/relationships/oleObject" Target="../embeddings/oleObject145.bin"/></Relationships>
</file>

<file path=ppt/slides/_rels/slide197.xml.rels><?xml version="1.0" encoding="UTF-8" standalone="yes"?>
<Relationships xmlns="http://schemas.openxmlformats.org/package/2006/relationships"><Relationship Id="rId3" Type="http://schemas.openxmlformats.org/officeDocument/2006/relationships/notesSlide" Target="../notesSlides/notesSlide197.xml"/><Relationship Id="rId2" Type="http://schemas.openxmlformats.org/officeDocument/2006/relationships/slideLayout" Target="../slideLayouts/slideLayout63.xml"/><Relationship Id="rId1" Type="http://schemas.openxmlformats.org/officeDocument/2006/relationships/tags" Target="../tags/tag154.xml"/><Relationship Id="rId6" Type="http://schemas.openxmlformats.org/officeDocument/2006/relationships/image" Target="../media/image226.png"/><Relationship Id="rId5" Type="http://schemas.openxmlformats.org/officeDocument/2006/relationships/image" Target="../media/image1.emf"/><Relationship Id="rId4" Type="http://schemas.openxmlformats.org/officeDocument/2006/relationships/oleObject" Target="../embeddings/oleObject146.bin"/></Relationships>
</file>

<file path=ppt/slides/_rels/slide198.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notesSlide" Target="../notesSlides/notesSlide198.xml"/><Relationship Id="rId7" Type="http://schemas.openxmlformats.org/officeDocument/2006/relationships/image" Target="../media/image55.png"/><Relationship Id="rId2" Type="http://schemas.openxmlformats.org/officeDocument/2006/relationships/slideLayout" Target="../slideLayouts/slideLayout27.xml"/><Relationship Id="rId1" Type="http://schemas.openxmlformats.org/officeDocument/2006/relationships/tags" Target="../tags/tag155.xml"/><Relationship Id="rId6" Type="http://schemas.openxmlformats.org/officeDocument/2006/relationships/image" Target="../media/image227.png"/><Relationship Id="rId11" Type="http://schemas.openxmlformats.org/officeDocument/2006/relationships/image" Target="../media/image225.svg"/><Relationship Id="rId5" Type="http://schemas.openxmlformats.org/officeDocument/2006/relationships/image" Target="../media/image1.emf"/><Relationship Id="rId10" Type="http://schemas.openxmlformats.org/officeDocument/2006/relationships/image" Target="../media/image224.png"/><Relationship Id="rId4" Type="http://schemas.openxmlformats.org/officeDocument/2006/relationships/oleObject" Target="../embeddings/oleObject147.bin"/><Relationship Id="rId9" Type="http://schemas.openxmlformats.org/officeDocument/2006/relationships/image" Target="../media/image89.svg"/></Relationships>
</file>

<file path=ppt/slides/_rels/slide19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199.xml"/><Relationship Id="rId7" Type="http://schemas.openxmlformats.org/officeDocument/2006/relationships/image" Target="../media/image38.png"/><Relationship Id="rId2" Type="http://schemas.openxmlformats.org/officeDocument/2006/relationships/slideLayout" Target="../slideLayouts/slideLayout6.xml"/><Relationship Id="rId1" Type="http://schemas.openxmlformats.org/officeDocument/2006/relationships/tags" Target="../tags/tag156.xml"/><Relationship Id="rId6" Type="http://schemas.openxmlformats.org/officeDocument/2006/relationships/image" Target="../media/image227.png"/><Relationship Id="rId5" Type="http://schemas.openxmlformats.org/officeDocument/2006/relationships/image" Target="../media/image1.emf"/><Relationship Id="rId4" Type="http://schemas.openxmlformats.org/officeDocument/2006/relationships/oleObject" Target="../embeddings/oleObject148.bin"/><Relationship Id="rId9" Type="http://schemas.openxmlformats.org/officeDocument/2006/relationships/image" Target="../media/image39.png"/></Relationships>
</file>

<file path=ppt/slides/_rels/slide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7.jpeg"/><Relationship Id="rId7" Type="http://schemas.openxmlformats.org/officeDocument/2006/relationships/slide" Target="slide8.xml"/><Relationship Id="rId2" Type="http://schemas.openxmlformats.org/officeDocument/2006/relationships/notesSlide" Target="../notesSlides/notesSlide2.xml"/><Relationship Id="rId1" Type="http://schemas.openxmlformats.org/officeDocument/2006/relationships/slideLayout" Target="../slideLayouts/slideLayout86.xml"/><Relationship Id="rId6" Type="http://schemas.openxmlformats.org/officeDocument/2006/relationships/slide" Target="slide7.xml"/><Relationship Id="rId5" Type="http://schemas.openxmlformats.org/officeDocument/2006/relationships/slide" Target="slide4.xml"/><Relationship Id="rId4" Type="http://schemas.openxmlformats.org/officeDocument/2006/relationships/slide" Target="slide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39.png"/><Relationship Id="rId2" Type="http://schemas.openxmlformats.org/officeDocument/2006/relationships/slideLayout" Target="../slideLayouts/slideLayout6.xml"/><Relationship Id="rId1" Type="http://schemas.openxmlformats.org/officeDocument/2006/relationships/tags" Target="../tags/tag17.xml"/><Relationship Id="rId6" Type="http://schemas.openxmlformats.org/officeDocument/2006/relationships/image" Target="../media/image70.png"/><Relationship Id="rId5" Type="http://schemas.openxmlformats.org/officeDocument/2006/relationships/image" Target="../media/image1.emf"/><Relationship Id="rId4" Type="http://schemas.openxmlformats.org/officeDocument/2006/relationships/oleObject" Target="../embeddings/oleObject16.bin"/></Relationships>
</file>

<file path=ppt/slides/_rels/slide200.xml.rels><?xml version="1.0" encoding="UTF-8" standalone="yes"?>
<Relationships xmlns="http://schemas.openxmlformats.org/package/2006/relationships"><Relationship Id="rId3" Type="http://schemas.openxmlformats.org/officeDocument/2006/relationships/notesSlide" Target="../notesSlides/notesSlide200.xml"/><Relationship Id="rId7" Type="http://schemas.openxmlformats.org/officeDocument/2006/relationships/image" Target="../media/image40.png"/><Relationship Id="rId2" Type="http://schemas.openxmlformats.org/officeDocument/2006/relationships/slideLayout" Target="../slideLayouts/slideLayout6.xml"/><Relationship Id="rId1" Type="http://schemas.openxmlformats.org/officeDocument/2006/relationships/tags" Target="../tags/tag157.xml"/><Relationship Id="rId6" Type="http://schemas.openxmlformats.org/officeDocument/2006/relationships/image" Target="../media/image227.png"/><Relationship Id="rId5" Type="http://schemas.openxmlformats.org/officeDocument/2006/relationships/image" Target="../media/image1.emf"/><Relationship Id="rId4" Type="http://schemas.openxmlformats.org/officeDocument/2006/relationships/oleObject" Target="../embeddings/oleObject149.bin"/></Relationships>
</file>

<file path=ppt/slides/_rels/slide201.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201.xml"/><Relationship Id="rId1" Type="http://schemas.openxmlformats.org/officeDocument/2006/relationships/slideLayout" Target="../slideLayouts/slideLayout63.xml"/></Relationships>
</file>

<file path=ppt/slides/_rels/slide202.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notesSlide" Target="../notesSlides/notesSlide202.xml"/><Relationship Id="rId7" Type="http://schemas.openxmlformats.org/officeDocument/2006/relationships/image" Target="../media/image55.png"/><Relationship Id="rId2" Type="http://schemas.openxmlformats.org/officeDocument/2006/relationships/slideLayout" Target="../slideLayouts/slideLayout27.xml"/><Relationship Id="rId1" Type="http://schemas.openxmlformats.org/officeDocument/2006/relationships/tags" Target="../tags/tag158.xml"/><Relationship Id="rId6" Type="http://schemas.openxmlformats.org/officeDocument/2006/relationships/image" Target="../media/image229.png"/><Relationship Id="rId5" Type="http://schemas.openxmlformats.org/officeDocument/2006/relationships/image" Target="../media/image1.emf"/><Relationship Id="rId4" Type="http://schemas.openxmlformats.org/officeDocument/2006/relationships/oleObject" Target="../embeddings/oleObject150.bin"/><Relationship Id="rId9" Type="http://schemas.openxmlformats.org/officeDocument/2006/relationships/image" Target="../media/image89.svg"/></Relationships>
</file>

<file path=ppt/slides/_rels/slide20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203.xml"/><Relationship Id="rId7" Type="http://schemas.openxmlformats.org/officeDocument/2006/relationships/image" Target="../media/image38.png"/><Relationship Id="rId2" Type="http://schemas.openxmlformats.org/officeDocument/2006/relationships/slideLayout" Target="../slideLayouts/slideLayout6.xml"/><Relationship Id="rId1" Type="http://schemas.openxmlformats.org/officeDocument/2006/relationships/tags" Target="../tags/tag159.xml"/><Relationship Id="rId6" Type="http://schemas.openxmlformats.org/officeDocument/2006/relationships/image" Target="../media/image229.png"/><Relationship Id="rId5" Type="http://schemas.openxmlformats.org/officeDocument/2006/relationships/image" Target="../media/image1.emf"/><Relationship Id="rId4" Type="http://schemas.openxmlformats.org/officeDocument/2006/relationships/oleObject" Target="../embeddings/oleObject151.bin"/><Relationship Id="rId9" Type="http://schemas.openxmlformats.org/officeDocument/2006/relationships/image" Target="../media/image39.png"/></Relationships>
</file>

<file path=ppt/slides/_rels/slide204.xml.rels><?xml version="1.0" encoding="UTF-8" standalone="yes"?>
<Relationships xmlns="http://schemas.openxmlformats.org/package/2006/relationships"><Relationship Id="rId3" Type="http://schemas.openxmlformats.org/officeDocument/2006/relationships/notesSlide" Target="../notesSlides/notesSlide204.xml"/><Relationship Id="rId7" Type="http://schemas.openxmlformats.org/officeDocument/2006/relationships/image" Target="../media/image40.png"/><Relationship Id="rId2" Type="http://schemas.openxmlformats.org/officeDocument/2006/relationships/slideLayout" Target="../slideLayouts/slideLayout6.xml"/><Relationship Id="rId1" Type="http://schemas.openxmlformats.org/officeDocument/2006/relationships/tags" Target="../tags/tag160.xml"/><Relationship Id="rId6" Type="http://schemas.openxmlformats.org/officeDocument/2006/relationships/image" Target="../media/image229.png"/><Relationship Id="rId5" Type="http://schemas.openxmlformats.org/officeDocument/2006/relationships/image" Target="../media/image1.emf"/><Relationship Id="rId4" Type="http://schemas.openxmlformats.org/officeDocument/2006/relationships/oleObject" Target="../embeddings/oleObject152.bin"/></Relationships>
</file>

<file path=ppt/slides/_rels/slide205.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205.xml"/><Relationship Id="rId1" Type="http://schemas.openxmlformats.org/officeDocument/2006/relationships/slideLayout" Target="../slideLayouts/slideLayout63.xml"/></Relationships>
</file>

<file path=ppt/slides/_rels/slide206.xml.rels><?xml version="1.0" encoding="UTF-8" standalone="yes"?>
<Relationships xmlns="http://schemas.openxmlformats.org/package/2006/relationships"><Relationship Id="rId8" Type="http://schemas.openxmlformats.org/officeDocument/2006/relationships/image" Target="../media/image224.png"/><Relationship Id="rId3" Type="http://schemas.openxmlformats.org/officeDocument/2006/relationships/notesSlide" Target="../notesSlides/notesSlide206.xml"/><Relationship Id="rId7" Type="http://schemas.openxmlformats.org/officeDocument/2006/relationships/image" Target="../media/image55.png"/><Relationship Id="rId2" Type="http://schemas.openxmlformats.org/officeDocument/2006/relationships/slideLayout" Target="../slideLayouts/slideLayout27.xml"/><Relationship Id="rId1" Type="http://schemas.openxmlformats.org/officeDocument/2006/relationships/tags" Target="../tags/tag161.xml"/><Relationship Id="rId6" Type="http://schemas.openxmlformats.org/officeDocument/2006/relationships/image" Target="../media/image231.png"/><Relationship Id="rId5" Type="http://schemas.openxmlformats.org/officeDocument/2006/relationships/image" Target="../media/image1.emf"/><Relationship Id="rId10" Type="http://schemas.openxmlformats.org/officeDocument/2006/relationships/image" Target="../media/image39.png"/><Relationship Id="rId4" Type="http://schemas.openxmlformats.org/officeDocument/2006/relationships/oleObject" Target="../embeddings/oleObject153.bin"/><Relationship Id="rId9" Type="http://schemas.openxmlformats.org/officeDocument/2006/relationships/image" Target="../media/image225.svg"/></Relationships>
</file>

<file path=ppt/slides/_rels/slide207.xml.rels><?xml version="1.0" encoding="UTF-8" standalone="yes"?>
<Relationships xmlns="http://schemas.openxmlformats.org/package/2006/relationships"><Relationship Id="rId8" Type="http://schemas.openxmlformats.org/officeDocument/2006/relationships/image" Target="../media/image231.png"/><Relationship Id="rId3" Type="http://schemas.openxmlformats.org/officeDocument/2006/relationships/notesSlide" Target="../notesSlides/notesSlide207.xml"/><Relationship Id="rId7" Type="http://schemas.openxmlformats.org/officeDocument/2006/relationships/image" Target="../media/image40.png"/><Relationship Id="rId2" Type="http://schemas.openxmlformats.org/officeDocument/2006/relationships/slideLayout" Target="../slideLayouts/slideLayout6.xml"/><Relationship Id="rId1" Type="http://schemas.openxmlformats.org/officeDocument/2006/relationships/tags" Target="../tags/tag162.xml"/><Relationship Id="rId6" Type="http://schemas.openxmlformats.org/officeDocument/2006/relationships/image" Target="../media/image38.png"/><Relationship Id="rId5" Type="http://schemas.openxmlformats.org/officeDocument/2006/relationships/image" Target="../media/image1.emf"/><Relationship Id="rId4" Type="http://schemas.openxmlformats.org/officeDocument/2006/relationships/oleObject" Target="../embeddings/oleObject154.bin"/></Relationships>
</file>

<file path=ppt/slides/_rels/slide208.xml.rels><?xml version="1.0" encoding="UTF-8" standalone="yes"?>
<Relationships xmlns="http://schemas.openxmlformats.org/package/2006/relationships"><Relationship Id="rId8" Type="http://schemas.openxmlformats.org/officeDocument/2006/relationships/image" Target="../media/image231.png"/><Relationship Id="rId3" Type="http://schemas.openxmlformats.org/officeDocument/2006/relationships/notesSlide" Target="../notesSlides/notesSlide208.xml"/><Relationship Id="rId7" Type="http://schemas.openxmlformats.org/officeDocument/2006/relationships/image" Target="../media/image39.png"/><Relationship Id="rId2" Type="http://schemas.openxmlformats.org/officeDocument/2006/relationships/slideLayout" Target="../slideLayouts/slideLayout6.xml"/><Relationship Id="rId1" Type="http://schemas.openxmlformats.org/officeDocument/2006/relationships/tags" Target="../tags/tag163.xml"/><Relationship Id="rId6" Type="http://schemas.openxmlformats.org/officeDocument/2006/relationships/image" Target="../media/image40.png"/><Relationship Id="rId5" Type="http://schemas.openxmlformats.org/officeDocument/2006/relationships/image" Target="../media/image1.emf"/><Relationship Id="rId4" Type="http://schemas.openxmlformats.org/officeDocument/2006/relationships/oleObject" Target="../embeddings/oleObject155.bin"/></Relationships>
</file>

<file path=ppt/slides/_rels/slide209.xml.rels><?xml version="1.0" encoding="UTF-8" standalone="yes"?>
<Relationships xmlns="http://schemas.openxmlformats.org/package/2006/relationships"><Relationship Id="rId3" Type="http://schemas.openxmlformats.org/officeDocument/2006/relationships/notesSlide" Target="../notesSlides/notesSlide209.xml"/><Relationship Id="rId7" Type="http://schemas.openxmlformats.org/officeDocument/2006/relationships/image" Target="../media/image231.png"/><Relationship Id="rId2" Type="http://schemas.openxmlformats.org/officeDocument/2006/relationships/slideLayout" Target="../slideLayouts/slideLayout6.xml"/><Relationship Id="rId1" Type="http://schemas.openxmlformats.org/officeDocument/2006/relationships/tags" Target="../tags/tag164.xml"/><Relationship Id="rId6" Type="http://schemas.openxmlformats.org/officeDocument/2006/relationships/image" Target="../media/image40.png"/><Relationship Id="rId5" Type="http://schemas.openxmlformats.org/officeDocument/2006/relationships/image" Target="../media/image1.emf"/><Relationship Id="rId4" Type="http://schemas.openxmlformats.org/officeDocument/2006/relationships/oleObject" Target="../embeddings/oleObject156.bin"/></Relationships>
</file>

<file path=ppt/slides/_rels/slide2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1.xml"/><Relationship Id="rId1" Type="http://schemas.openxmlformats.org/officeDocument/2006/relationships/slideLayout" Target="../slideLayouts/slideLayout63.xml"/></Relationships>
</file>

<file path=ppt/slides/_rels/slide210.xml.rels><?xml version="1.0" encoding="UTF-8" standalone="yes"?>
<Relationships xmlns="http://schemas.openxmlformats.org/package/2006/relationships"><Relationship Id="rId3" Type="http://schemas.openxmlformats.org/officeDocument/2006/relationships/notesSlide" Target="../notesSlides/notesSlide210.xml"/><Relationship Id="rId7" Type="http://schemas.openxmlformats.org/officeDocument/2006/relationships/image" Target="../media/image231.png"/><Relationship Id="rId2" Type="http://schemas.openxmlformats.org/officeDocument/2006/relationships/slideLayout" Target="../slideLayouts/slideLayout6.xml"/><Relationship Id="rId1" Type="http://schemas.openxmlformats.org/officeDocument/2006/relationships/tags" Target="../tags/tag165.xml"/><Relationship Id="rId6" Type="http://schemas.openxmlformats.org/officeDocument/2006/relationships/image" Target="../media/image39.png"/><Relationship Id="rId5" Type="http://schemas.openxmlformats.org/officeDocument/2006/relationships/image" Target="../media/image1.emf"/><Relationship Id="rId4" Type="http://schemas.openxmlformats.org/officeDocument/2006/relationships/oleObject" Target="../embeddings/oleObject157.bin"/></Relationships>
</file>

<file path=ppt/slides/_rels/slide211.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211.xml"/><Relationship Id="rId1" Type="http://schemas.openxmlformats.org/officeDocument/2006/relationships/slideLayout" Target="../slideLayouts/slideLayout63.xml"/></Relationships>
</file>

<file path=ppt/slides/_rels/slide212.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notesSlide" Target="../notesSlides/notesSlide212.xml"/><Relationship Id="rId7" Type="http://schemas.openxmlformats.org/officeDocument/2006/relationships/image" Target="../media/image55.png"/><Relationship Id="rId2" Type="http://schemas.openxmlformats.org/officeDocument/2006/relationships/slideLayout" Target="../slideLayouts/slideLayout27.xml"/><Relationship Id="rId1" Type="http://schemas.openxmlformats.org/officeDocument/2006/relationships/tags" Target="../tags/tag166.xml"/><Relationship Id="rId6" Type="http://schemas.openxmlformats.org/officeDocument/2006/relationships/image" Target="../media/image233.jpeg"/><Relationship Id="rId11" Type="http://schemas.openxmlformats.org/officeDocument/2006/relationships/image" Target="../media/image235.svg"/><Relationship Id="rId5" Type="http://schemas.openxmlformats.org/officeDocument/2006/relationships/image" Target="../media/image1.emf"/><Relationship Id="rId10" Type="http://schemas.openxmlformats.org/officeDocument/2006/relationships/image" Target="../media/image234.png"/><Relationship Id="rId4" Type="http://schemas.openxmlformats.org/officeDocument/2006/relationships/oleObject" Target="../embeddings/oleObject158.bin"/><Relationship Id="rId9" Type="http://schemas.openxmlformats.org/officeDocument/2006/relationships/image" Target="../media/image69.svg"/></Relationships>
</file>

<file path=ppt/slides/_rels/slide21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213.xml"/><Relationship Id="rId7" Type="http://schemas.openxmlformats.org/officeDocument/2006/relationships/image" Target="../media/image38.png"/><Relationship Id="rId2" Type="http://schemas.openxmlformats.org/officeDocument/2006/relationships/slideLayout" Target="../slideLayouts/slideLayout6.xml"/><Relationship Id="rId1" Type="http://schemas.openxmlformats.org/officeDocument/2006/relationships/tags" Target="../tags/tag167.xml"/><Relationship Id="rId6" Type="http://schemas.openxmlformats.org/officeDocument/2006/relationships/image" Target="../media/image233.jpeg"/><Relationship Id="rId5" Type="http://schemas.openxmlformats.org/officeDocument/2006/relationships/image" Target="../media/image1.emf"/><Relationship Id="rId4" Type="http://schemas.openxmlformats.org/officeDocument/2006/relationships/oleObject" Target="../embeddings/oleObject159.bin"/><Relationship Id="rId9" Type="http://schemas.openxmlformats.org/officeDocument/2006/relationships/image" Target="../media/image39.png"/></Relationships>
</file>

<file path=ppt/slides/_rels/slide21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notesSlide" Target="../notesSlides/notesSlide214.xml"/><Relationship Id="rId7" Type="http://schemas.openxmlformats.org/officeDocument/2006/relationships/image" Target="../media/image40.png"/><Relationship Id="rId2" Type="http://schemas.openxmlformats.org/officeDocument/2006/relationships/slideLayout" Target="../slideLayouts/slideLayout6.xml"/><Relationship Id="rId1" Type="http://schemas.openxmlformats.org/officeDocument/2006/relationships/tags" Target="../tags/tag168.xml"/><Relationship Id="rId6" Type="http://schemas.openxmlformats.org/officeDocument/2006/relationships/image" Target="../media/image233.jpeg"/><Relationship Id="rId5" Type="http://schemas.openxmlformats.org/officeDocument/2006/relationships/image" Target="../media/image1.emf"/><Relationship Id="rId4" Type="http://schemas.openxmlformats.org/officeDocument/2006/relationships/oleObject" Target="../embeddings/oleObject160.bin"/></Relationships>
</file>

<file path=ppt/slides/_rels/slide215.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notesSlide" Target="../notesSlides/notesSlide215.xml"/><Relationship Id="rId1" Type="http://schemas.openxmlformats.org/officeDocument/2006/relationships/slideLayout" Target="../slideLayouts/slideLayout63.xml"/></Relationships>
</file>

<file path=ppt/slides/_rels/slide216.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notesSlide" Target="../notesSlides/notesSlide216.xml"/><Relationship Id="rId7" Type="http://schemas.openxmlformats.org/officeDocument/2006/relationships/image" Target="../media/image237.png"/><Relationship Id="rId2" Type="http://schemas.openxmlformats.org/officeDocument/2006/relationships/slideLayout" Target="../slideLayouts/slideLayout27.xml"/><Relationship Id="rId1" Type="http://schemas.openxmlformats.org/officeDocument/2006/relationships/tags" Target="../tags/tag169.xml"/><Relationship Id="rId6" Type="http://schemas.openxmlformats.org/officeDocument/2006/relationships/image" Target="../media/image55.png"/><Relationship Id="rId5" Type="http://schemas.openxmlformats.org/officeDocument/2006/relationships/image" Target="../media/image1.emf"/><Relationship Id="rId4" Type="http://schemas.openxmlformats.org/officeDocument/2006/relationships/oleObject" Target="../embeddings/oleObject161.bin"/><Relationship Id="rId9" Type="http://schemas.openxmlformats.org/officeDocument/2006/relationships/image" Target="../media/image89.svg"/></Relationships>
</file>

<file path=ppt/slides/_rels/slide21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217.xml"/><Relationship Id="rId7" Type="http://schemas.openxmlformats.org/officeDocument/2006/relationships/image" Target="../media/image38.png"/><Relationship Id="rId2" Type="http://schemas.openxmlformats.org/officeDocument/2006/relationships/slideLayout" Target="../slideLayouts/slideLayout6.xml"/><Relationship Id="rId1" Type="http://schemas.openxmlformats.org/officeDocument/2006/relationships/tags" Target="../tags/tag170.xml"/><Relationship Id="rId6" Type="http://schemas.openxmlformats.org/officeDocument/2006/relationships/image" Target="../media/image237.png"/><Relationship Id="rId5" Type="http://schemas.openxmlformats.org/officeDocument/2006/relationships/image" Target="../media/image1.emf"/><Relationship Id="rId4" Type="http://schemas.openxmlformats.org/officeDocument/2006/relationships/oleObject" Target="../embeddings/oleObject162.bin"/><Relationship Id="rId9" Type="http://schemas.openxmlformats.org/officeDocument/2006/relationships/image" Target="../media/image39.png"/></Relationships>
</file>

<file path=ppt/slides/_rels/slide218.xml.rels><?xml version="1.0" encoding="UTF-8" standalone="yes"?>
<Relationships xmlns="http://schemas.openxmlformats.org/package/2006/relationships"><Relationship Id="rId3" Type="http://schemas.openxmlformats.org/officeDocument/2006/relationships/notesSlide" Target="../notesSlides/notesSlide218.xml"/><Relationship Id="rId7" Type="http://schemas.openxmlformats.org/officeDocument/2006/relationships/image" Target="../media/image40.png"/><Relationship Id="rId2" Type="http://schemas.openxmlformats.org/officeDocument/2006/relationships/slideLayout" Target="../slideLayouts/slideLayout6.xml"/><Relationship Id="rId1" Type="http://schemas.openxmlformats.org/officeDocument/2006/relationships/tags" Target="../tags/tag171.xml"/><Relationship Id="rId6" Type="http://schemas.openxmlformats.org/officeDocument/2006/relationships/image" Target="../media/image237.png"/><Relationship Id="rId5" Type="http://schemas.openxmlformats.org/officeDocument/2006/relationships/image" Target="../media/image1.emf"/><Relationship Id="rId4" Type="http://schemas.openxmlformats.org/officeDocument/2006/relationships/oleObject" Target="../embeddings/oleObject163.bin"/></Relationships>
</file>

<file path=ppt/slides/_rels/slide219.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notesSlide" Target="../notesSlides/notesSlide219.xml"/><Relationship Id="rId1" Type="http://schemas.openxmlformats.org/officeDocument/2006/relationships/slideLayout" Target="../slideLayouts/slideLayout63.xml"/></Relationships>
</file>

<file path=ppt/slides/_rels/slide22.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notesSlide" Target="../notesSlides/notesSlide22.xml"/><Relationship Id="rId7" Type="http://schemas.openxmlformats.org/officeDocument/2006/relationships/image" Target="../media/image72.png"/><Relationship Id="rId2" Type="http://schemas.openxmlformats.org/officeDocument/2006/relationships/slideLayout" Target="../slideLayouts/slideLayout27.xml"/><Relationship Id="rId1" Type="http://schemas.openxmlformats.org/officeDocument/2006/relationships/tags" Target="../tags/tag18.xml"/><Relationship Id="rId6" Type="http://schemas.openxmlformats.org/officeDocument/2006/relationships/image" Target="../media/image55.png"/><Relationship Id="rId11" Type="http://schemas.openxmlformats.org/officeDocument/2006/relationships/image" Target="../media/image74.svg"/><Relationship Id="rId5" Type="http://schemas.openxmlformats.org/officeDocument/2006/relationships/image" Target="../media/image1.emf"/><Relationship Id="rId10" Type="http://schemas.openxmlformats.org/officeDocument/2006/relationships/image" Target="../media/image73.png"/><Relationship Id="rId4" Type="http://schemas.openxmlformats.org/officeDocument/2006/relationships/oleObject" Target="../embeddings/oleObject17.bin"/><Relationship Id="rId9" Type="http://schemas.openxmlformats.org/officeDocument/2006/relationships/image" Target="../media/image69.svg"/></Relationships>
</file>

<file path=ppt/slides/_rels/slide220.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notesSlide" Target="../notesSlides/notesSlide220.xml"/><Relationship Id="rId7" Type="http://schemas.openxmlformats.org/officeDocument/2006/relationships/image" Target="../media/image55.png"/><Relationship Id="rId2" Type="http://schemas.openxmlformats.org/officeDocument/2006/relationships/slideLayout" Target="../slideLayouts/slideLayout27.xml"/><Relationship Id="rId1" Type="http://schemas.openxmlformats.org/officeDocument/2006/relationships/tags" Target="../tags/tag172.xml"/><Relationship Id="rId6" Type="http://schemas.openxmlformats.org/officeDocument/2006/relationships/image" Target="../media/image239.png"/><Relationship Id="rId5" Type="http://schemas.openxmlformats.org/officeDocument/2006/relationships/image" Target="../media/image1.emf"/><Relationship Id="rId4" Type="http://schemas.openxmlformats.org/officeDocument/2006/relationships/oleObject" Target="../embeddings/oleObject164.bin"/><Relationship Id="rId9" Type="http://schemas.openxmlformats.org/officeDocument/2006/relationships/image" Target="../media/image61.svg"/></Relationships>
</file>

<file path=ppt/slides/_rels/slide221.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221.xml"/><Relationship Id="rId1" Type="http://schemas.openxmlformats.org/officeDocument/2006/relationships/slideLayout" Target="../slideLayouts/slideLayout63.xml"/><Relationship Id="rId4" Type="http://schemas.openxmlformats.org/officeDocument/2006/relationships/image" Target="../media/image241.svg"/></Relationships>
</file>

<file path=ppt/slides/_rels/slide222.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notesSlide" Target="../notesSlides/notesSlide222.xml"/><Relationship Id="rId7" Type="http://schemas.openxmlformats.org/officeDocument/2006/relationships/image" Target="../media/image55.png"/><Relationship Id="rId2" Type="http://schemas.openxmlformats.org/officeDocument/2006/relationships/slideLayout" Target="../slideLayouts/slideLayout27.xml"/><Relationship Id="rId1" Type="http://schemas.openxmlformats.org/officeDocument/2006/relationships/tags" Target="../tags/tag173.xml"/><Relationship Id="rId6" Type="http://schemas.openxmlformats.org/officeDocument/2006/relationships/image" Target="../media/image242.png"/><Relationship Id="rId5" Type="http://schemas.openxmlformats.org/officeDocument/2006/relationships/image" Target="../media/image1.emf"/><Relationship Id="rId4" Type="http://schemas.openxmlformats.org/officeDocument/2006/relationships/oleObject" Target="../embeddings/oleObject165.bin"/><Relationship Id="rId9" Type="http://schemas.openxmlformats.org/officeDocument/2006/relationships/image" Target="../media/image89.svg"/></Relationships>
</file>

<file path=ppt/slides/_rels/slide22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223.xml"/><Relationship Id="rId7" Type="http://schemas.openxmlformats.org/officeDocument/2006/relationships/image" Target="../media/image38.png"/><Relationship Id="rId2" Type="http://schemas.openxmlformats.org/officeDocument/2006/relationships/slideLayout" Target="../slideLayouts/slideLayout6.xml"/><Relationship Id="rId1" Type="http://schemas.openxmlformats.org/officeDocument/2006/relationships/tags" Target="../tags/tag174.xml"/><Relationship Id="rId6" Type="http://schemas.openxmlformats.org/officeDocument/2006/relationships/image" Target="../media/image242.png"/><Relationship Id="rId5" Type="http://schemas.openxmlformats.org/officeDocument/2006/relationships/image" Target="../media/image1.emf"/><Relationship Id="rId4" Type="http://schemas.openxmlformats.org/officeDocument/2006/relationships/oleObject" Target="../embeddings/oleObject166.bin"/><Relationship Id="rId9" Type="http://schemas.openxmlformats.org/officeDocument/2006/relationships/image" Target="../media/image39.png"/></Relationships>
</file>

<file path=ppt/slides/_rels/slide224.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notesSlide" Target="../notesSlides/notesSlide224.xml"/><Relationship Id="rId1" Type="http://schemas.openxmlformats.org/officeDocument/2006/relationships/slideLayout" Target="../slideLayouts/slideLayout63.xml"/></Relationships>
</file>

<file path=ppt/slides/_rels/slide225.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notesSlide" Target="../notesSlides/notesSlide225.xml"/><Relationship Id="rId7" Type="http://schemas.openxmlformats.org/officeDocument/2006/relationships/image" Target="../media/image55.png"/><Relationship Id="rId2" Type="http://schemas.openxmlformats.org/officeDocument/2006/relationships/slideLayout" Target="../slideLayouts/slideLayout27.xml"/><Relationship Id="rId1" Type="http://schemas.openxmlformats.org/officeDocument/2006/relationships/tags" Target="../tags/tag175.xml"/><Relationship Id="rId6" Type="http://schemas.openxmlformats.org/officeDocument/2006/relationships/image" Target="../media/image244.png"/><Relationship Id="rId11" Type="http://schemas.openxmlformats.org/officeDocument/2006/relationships/image" Target="../media/image246.svg"/><Relationship Id="rId5" Type="http://schemas.openxmlformats.org/officeDocument/2006/relationships/image" Target="../media/image1.emf"/><Relationship Id="rId10" Type="http://schemas.openxmlformats.org/officeDocument/2006/relationships/image" Target="../media/image245.png"/><Relationship Id="rId4" Type="http://schemas.openxmlformats.org/officeDocument/2006/relationships/oleObject" Target="../embeddings/oleObject167.bin"/><Relationship Id="rId9" Type="http://schemas.openxmlformats.org/officeDocument/2006/relationships/image" Target="../media/image89.svg"/></Relationships>
</file>

<file path=ppt/slides/_rels/slide226.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notesSlide" Target="../notesSlides/notesSlide226.xml"/><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227.xml.rels><?xml version="1.0" encoding="UTF-8" standalone="yes"?>
<Relationships xmlns="http://schemas.openxmlformats.org/package/2006/relationships"><Relationship Id="rId3" Type="http://schemas.openxmlformats.org/officeDocument/2006/relationships/notesSlide" Target="../notesSlides/notesSlide227.xml"/><Relationship Id="rId7" Type="http://schemas.openxmlformats.org/officeDocument/2006/relationships/image" Target="../media/image40.png"/><Relationship Id="rId2" Type="http://schemas.openxmlformats.org/officeDocument/2006/relationships/slideLayout" Target="../slideLayouts/slideLayout6.xml"/><Relationship Id="rId1" Type="http://schemas.openxmlformats.org/officeDocument/2006/relationships/tags" Target="../tags/tag176.xml"/><Relationship Id="rId6" Type="http://schemas.openxmlformats.org/officeDocument/2006/relationships/image" Target="../media/image244.png"/><Relationship Id="rId5" Type="http://schemas.openxmlformats.org/officeDocument/2006/relationships/image" Target="../media/image1.emf"/><Relationship Id="rId4" Type="http://schemas.openxmlformats.org/officeDocument/2006/relationships/oleObject" Target="../embeddings/oleObject168.bin"/></Relationships>
</file>

<file path=ppt/slides/_rels/slide228.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notesSlide" Target="../notesSlides/notesSlide228.xml"/><Relationship Id="rId1" Type="http://schemas.openxmlformats.org/officeDocument/2006/relationships/slideLayout" Target="../slideLayouts/slideLayout63.xml"/><Relationship Id="rId4" Type="http://schemas.microsoft.com/office/2007/relationships/hdphoto" Target="../media/hdphoto20.wdp"/></Relationships>
</file>

<file path=ppt/slides/_rels/slide229.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notesSlide" Target="../notesSlides/notesSlide229.xml"/><Relationship Id="rId7" Type="http://schemas.openxmlformats.org/officeDocument/2006/relationships/image" Target="../media/image55.png"/><Relationship Id="rId2" Type="http://schemas.openxmlformats.org/officeDocument/2006/relationships/slideLayout" Target="../slideLayouts/slideLayout27.xml"/><Relationship Id="rId1" Type="http://schemas.openxmlformats.org/officeDocument/2006/relationships/tags" Target="../tags/tag177.xml"/><Relationship Id="rId6" Type="http://schemas.openxmlformats.org/officeDocument/2006/relationships/image" Target="../media/image248.png"/><Relationship Id="rId5" Type="http://schemas.openxmlformats.org/officeDocument/2006/relationships/image" Target="../media/image1.emf"/><Relationship Id="rId4" Type="http://schemas.openxmlformats.org/officeDocument/2006/relationships/oleObject" Target="../embeddings/oleObject169.bin"/><Relationship Id="rId9" Type="http://schemas.openxmlformats.org/officeDocument/2006/relationships/image" Target="../media/image127.svg"/></Relationships>
</file>

<file path=ppt/slides/_rels/slide2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23.xml"/><Relationship Id="rId7" Type="http://schemas.openxmlformats.org/officeDocument/2006/relationships/image" Target="../media/image38.png"/><Relationship Id="rId2" Type="http://schemas.openxmlformats.org/officeDocument/2006/relationships/slideLayout" Target="../slideLayouts/slideLayout6.xml"/><Relationship Id="rId1" Type="http://schemas.openxmlformats.org/officeDocument/2006/relationships/tags" Target="../tags/tag19.xml"/><Relationship Id="rId6" Type="http://schemas.openxmlformats.org/officeDocument/2006/relationships/image" Target="../media/image75.png"/><Relationship Id="rId5" Type="http://schemas.openxmlformats.org/officeDocument/2006/relationships/image" Target="../media/image1.emf"/><Relationship Id="rId4" Type="http://schemas.openxmlformats.org/officeDocument/2006/relationships/oleObject" Target="../embeddings/oleObject18.bin"/><Relationship Id="rId9" Type="http://schemas.openxmlformats.org/officeDocument/2006/relationships/image" Target="../media/image39.png"/></Relationships>
</file>

<file path=ppt/slides/_rels/slide230.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notesSlide" Target="../notesSlides/notesSlide230.xml"/><Relationship Id="rId1" Type="http://schemas.openxmlformats.org/officeDocument/2006/relationships/slideLayout" Target="../slideLayouts/slideLayout63.xml"/></Relationships>
</file>

<file path=ppt/slides/_rels/slide231.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notesSlide" Target="../notesSlides/notesSlide231.xml"/><Relationship Id="rId7" Type="http://schemas.openxmlformats.org/officeDocument/2006/relationships/image" Target="../media/image250.png"/><Relationship Id="rId2" Type="http://schemas.openxmlformats.org/officeDocument/2006/relationships/slideLayout" Target="../slideLayouts/slideLayout27.xml"/><Relationship Id="rId1" Type="http://schemas.openxmlformats.org/officeDocument/2006/relationships/tags" Target="../tags/tag178.xml"/><Relationship Id="rId6" Type="http://schemas.openxmlformats.org/officeDocument/2006/relationships/image" Target="../media/image55.png"/><Relationship Id="rId11" Type="http://schemas.openxmlformats.org/officeDocument/2006/relationships/image" Target="../media/image252.svg"/><Relationship Id="rId5" Type="http://schemas.openxmlformats.org/officeDocument/2006/relationships/image" Target="../media/image1.emf"/><Relationship Id="rId10" Type="http://schemas.openxmlformats.org/officeDocument/2006/relationships/image" Target="../media/image251.png"/><Relationship Id="rId4" Type="http://schemas.openxmlformats.org/officeDocument/2006/relationships/oleObject" Target="../embeddings/oleObject170.bin"/><Relationship Id="rId9" Type="http://schemas.openxmlformats.org/officeDocument/2006/relationships/image" Target="../media/image117.svg"/></Relationships>
</file>

<file path=ppt/slides/_rels/slide23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232.xml"/><Relationship Id="rId7" Type="http://schemas.openxmlformats.org/officeDocument/2006/relationships/image" Target="../media/image38.png"/><Relationship Id="rId2" Type="http://schemas.openxmlformats.org/officeDocument/2006/relationships/slideLayout" Target="../slideLayouts/slideLayout6.xml"/><Relationship Id="rId1" Type="http://schemas.openxmlformats.org/officeDocument/2006/relationships/tags" Target="../tags/tag179.xml"/><Relationship Id="rId6" Type="http://schemas.openxmlformats.org/officeDocument/2006/relationships/image" Target="../media/image250.png"/><Relationship Id="rId5" Type="http://schemas.openxmlformats.org/officeDocument/2006/relationships/image" Target="../media/image1.emf"/><Relationship Id="rId4" Type="http://schemas.openxmlformats.org/officeDocument/2006/relationships/oleObject" Target="../embeddings/oleObject171.bin"/><Relationship Id="rId9" Type="http://schemas.openxmlformats.org/officeDocument/2006/relationships/image" Target="../media/image39.png"/></Relationships>
</file>

<file path=ppt/slides/_rels/slide233.xml.rels><?xml version="1.0" encoding="UTF-8" standalone="yes"?>
<Relationships xmlns="http://schemas.openxmlformats.org/package/2006/relationships"><Relationship Id="rId3" Type="http://schemas.openxmlformats.org/officeDocument/2006/relationships/notesSlide" Target="../notesSlides/notesSlide233.xml"/><Relationship Id="rId7" Type="http://schemas.openxmlformats.org/officeDocument/2006/relationships/image" Target="../media/image39.png"/><Relationship Id="rId2" Type="http://schemas.openxmlformats.org/officeDocument/2006/relationships/slideLayout" Target="../slideLayouts/slideLayout6.xml"/><Relationship Id="rId1" Type="http://schemas.openxmlformats.org/officeDocument/2006/relationships/tags" Target="../tags/tag180.xml"/><Relationship Id="rId6" Type="http://schemas.openxmlformats.org/officeDocument/2006/relationships/image" Target="../media/image250.png"/><Relationship Id="rId5" Type="http://schemas.openxmlformats.org/officeDocument/2006/relationships/image" Target="../media/image1.emf"/><Relationship Id="rId4" Type="http://schemas.openxmlformats.org/officeDocument/2006/relationships/oleObject" Target="../embeddings/oleObject172.bin"/></Relationships>
</file>

<file path=ppt/slides/_rels/slide234.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notesSlide" Target="../notesSlides/notesSlide234.xml"/><Relationship Id="rId1" Type="http://schemas.openxmlformats.org/officeDocument/2006/relationships/slideLayout" Target="../slideLayouts/slideLayout63.xml"/></Relationships>
</file>

<file path=ppt/slides/_rels/slide235.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notesSlide" Target="../notesSlides/notesSlide235.xml"/><Relationship Id="rId7" Type="http://schemas.openxmlformats.org/officeDocument/2006/relationships/image" Target="../media/image55.png"/><Relationship Id="rId2" Type="http://schemas.openxmlformats.org/officeDocument/2006/relationships/slideLayout" Target="../slideLayouts/slideLayout27.xml"/><Relationship Id="rId1" Type="http://schemas.openxmlformats.org/officeDocument/2006/relationships/tags" Target="../tags/tag181.xml"/><Relationship Id="rId6" Type="http://schemas.openxmlformats.org/officeDocument/2006/relationships/image" Target="../media/image254.png"/><Relationship Id="rId5" Type="http://schemas.openxmlformats.org/officeDocument/2006/relationships/image" Target="../media/image1.emf"/><Relationship Id="rId4" Type="http://schemas.openxmlformats.org/officeDocument/2006/relationships/oleObject" Target="../embeddings/oleObject173.bin"/><Relationship Id="rId9" Type="http://schemas.openxmlformats.org/officeDocument/2006/relationships/image" Target="../media/image89.svg"/></Relationships>
</file>

<file path=ppt/slides/_rels/slide23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notesSlide" Target="../notesSlides/notesSlide236.xml"/><Relationship Id="rId7" Type="http://schemas.openxmlformats.org/officeDocument/2006/relationships/image" Target="../media/image40.png"/><Relationship Id="rId2" Type="http://schemas.openxmlformats.org/officeDocument/2006/relationships/slideLayout" Target="../slideLayouts/slideLayout6.xml"/><Relationship Id="rId1" Type="http://schemas.openxmlformats.org/officeDocument/2006/relationships/tags" Target="../tags/tag182.xml"/><Relationship Id="rId6" Type="http://schemas.openxmlformats.org/officeDocument/2006/relationships/image" Target="../media/image38.png"/><Relationship Id="rId5" Type="http://schemas.openxmlformats.org/officeDocument/2006/relationships/image" Target="../media/image1.emf"/><Relationship Id="rId4" Type="http://schemas.openxmlformats.org/officeDocument/2006/relationships/oleObject" Target="../embeddings/oleObject174.bin"/><Relationship Id="rId9" Type="http://schemas.openxmlformats.org/officeDocument/2006/relationships/image" Target="../media/image254.png"/></Relationships>
</file>

<file path=ppt/slides/_rels/slide237.xml.rels><?xml version="1.0" encoding="UTF-8" standalone="yes"?>
<Relationships xmlns="http://schemas.openxmlformats.org/package/2006/relationships"><Relationship Id="rId3" Type="http://schemas.openxmlformats.org/officeDocument/2006/relationships/notesSlide" Target="../notesSlides/notesSlide237.xml"/><Relationship Id="rId7" Type="http://schemas.openxmlformats.org/officeDocument/2006/relationships/image" Target="../media/image39.png"/><Relationship Id="rId2" Type="http://schemas.openxmlformats.org/officeDocument/2006/relationships/slideLayout" Target="../slideLayouts/slideLayout6.xml"/><Relationship Id="rId1" Type="http://schemas.openxmlformats.org/officeDocument/2006/relationships/tags" Target="../tags/tag183.xml"/><Relationship Id="rId6" Type="http://schemas.openxmlformats.org/officeDocument/2006/relationships/image" Target="../media/image254.png"/><Relationship Id="rId5" Type="http://schemas.openxmlformats.org/officeDocument/2006/relationships/image" Target="../media/image1.emf"/><Relationship Id="rId4" Type="http://schemas.openxmlformats.org/officeDocument/2006/relationships/oleObject" Target="../embeddings/oleObject175.bin"/></Relationships>
</file>

<file path=ppt/slides/_rels/slide238.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notesSlide" Target="../notesSlides/notesSlide238.xml"/><Relationship Id="rId1" Type="http://schemas.openxmlformats.org/officeDocument/2006/relationships/slideLayout" Target="../slideLayouts/slideLayout63.xml"/><Relationship Id="rId4" Type="http://schemas.microsoft.com/office/2007/relationships/hdphoto" Target="../media/hdphoto21.wdp"/></Relationships>
</file>

<file path=ppt/slides/_rels/slide239.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notesSlide" Target="../notesSlides/notesSlide239.xml"/><Relationship Id="rId7" Type="http://schemas.openxmlformats.org/officeDocument/2006/relationships/image" Target="../media/image88.png"/><Relationship Id="rId2" Type="http://schemas.openxmlformats.org/officeDocument/2006/relationships/slideLayout" Target="../slideLayouts/slideLayout27.xml"/><Relationship Id="rId1" Type="http://schemas.openxmlformats.org/officeDocument/2006/relationships/tags" Target="../tags/tag184.xml"/><Relationship Id="rId6" Type="http://schemas.openxmlformats.org/officeDocument/2006/relationships/image" Target="../media/image55.png"/><Relationship Id="rId5" Type="http://schemas.openxmlformats.org/officeDocument/2006/relationships/image" Target="../media/image1.emf"/><Relationship Id="rId4" Type="http://schemas.openxmlformats.org/officeDocument/2006/relationships/oleObject" Target="../embeddings/oleObject176.bin"/><Relationship Id="rId9" Type="http://schemas.openxmlformats.org/officeDocument/2006/relationships/image" Target="../media/image256.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75.png"/><Relationship Id="rId2" Type="http://schemas.openxmlformats.org/officeDocument/2006/relationships/slideLayout" Target="../slideLayouts/slideLayout6.xml"/><Relationship Id="rId1" Type="http://schemas.openxmlformats.org/officeDocument/2006/relationships/tags" Target="../tags/tag20.xml"/><Relationship Id="rId6" Type="http://schemas.openxmlformats.org/officeDocument/2006/relationships/image" Target="../media/image40.png"/><Relationship Id="rId5" Type="http://schemas.openxmlformats.org/officeDocument/2006/relationships/image" Target="../media/image1.emf"/><Relationship Id="rId4" Type="http://schemas.openxmlformats.org/officeDocument/2006/relationships/oleObject" Target="../embeddings/oleObject19.bin"/></Relationships>
</file>

<file path=ppt/slides/_rels/slide24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notesSlide" Target="../notesSlides/notesSlide240.xml"/><Relationship Id="rId7" Type="http://schemas.microsoft.com/office/2007/relationships/hdphoto" Target="../media/hdphoto22.wdp"/><Relationship Id="rId2" Type="http://schemas.openxmlformats.org/officeDocument/2006/relationships/slideLayout" Target="../slideLayouts/slideLayout6.xml"/><Relationship Id="rId1" Type="http://schemas.openxmlformats.org/officeDocument/2006/relationships/tags" Target="../tags/tag185.xml"/><Relationship Id="rId6" Type="http://schemas.openxmlformats.org/officeDocument/2006/relationships/image" Target="../media/image257.png"/><Relationship Id="rId5" Type="http://schemas.openxmlformats.org/officeDocument/2006/relationships/image" Target="../media/image1.emf"/><Relationship Id="rId10" Type="http://schemas.openxmlformats.org/officeDocument/2006/relationships/image" Target="../media/image39.png"/><Relationship Id="rId4" Type="http://schemas.openxmlformats.org/officeDocument/2006/relationships/oleObject" Target="../embeddings/oleObject177.bin"/><Relationship Id="rId9" Type="http://schemas.openxmlformats.org/officeDocument/2006/relationships/image" Target="../media/image40.png"/></Relationships>
</file>

<file path=ppt/slides/_rels/slide241.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notesSlide" Target="../notesSlides/notesSlide241.xml"/><Relationship Id="rId1" Type="http://schemas.openxmlformats.org/officeDocument/2006/relationships/slideLayout" Target="../slideLayouts/slideLayout63.xml"/></Relationships>
</file>

<file path=ppt/slides/_rels/slide242.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notesSlide" Target="../notesSlides/notesSlide242.xml"/><Relationship Id="rId7" Type="http://schemas.openxmlformats.org/officeDocument/2006/relationships/image" Target="../media/image55.png"/><Relationship Id="rId2" Type="http://schemas.openxmlformats.org/officeDocument/2006/relationships/slideLayout" Target="../slideLayouts/slideLayout27.xml"/><Relationship Id="rId1" Type="http://schemas.openxmlformats.org/officeDocument/2006/relationships/tags" Target="../tags/tag186.xml"/><Relationship Id="rId6" Type="http://schemas.openxmlformats.org/officeDocument/2006/relationships/image" Target="../media/image259.jpeg"/><Relationship Id="rId11" Type="http://schemas.openxmlformats.org/officeDocument/2006/relationships/image" Target="../media/image261.svg"/><Relationship Id="rId5" Type="http://schemas.openxmlformats.org/officeDocument/2006/relationships/image" Target="../media/image1.emf"/><Relationship Id="rId10" Type="http://schemas.openxmlformats.org/officeDocument/2006/relationships/image" Target="../media/image260.png"/><Relationship Id="rId4" Type="http://schemas.openxmlformats.org/officeDocument/2006/relationships/oleObject" Target="../embeddings/oleObject178.bin"/><Relationship Id="rId9" Type="http://schemas.openxmlformats.org/officeDocument/2006/relationships/image" Target="../media/image89.svg"/></Relationships>
</file>

<file path=ppt/slides/_rels/slide24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243.xml"/><Relationship Id="rId7" Type="http://schemas.openxmlformats.org/officeDocument/2006/relationships/image" Target="../media/image38.png"/><Relationship Id="rId2" Type="http://schemas.openxmlformats.org/officeDocument/2006/relationships/slideLayout" Target="../slideLayouts/slideLayout6.xml"/><Relationship Id="rId1" Type="http://schemas.openxmlformats.org/officeDocument/2006/relationships/tags" Target="../tags/tag187.xml"/><Relationship Id="rId6" Type="http://schemas.openxmlformats.org/officeDocument/2006/relationships/image" Target="../media/image262.png"/><Relationship Id="rId5" Type="http://schemas.openxmlformats.org/officeDocument/2006/relationships/image" Target="../media/image1.emf"/><Relationship Id="rId4" Type="http://schemas.openxmlformats.org/officeDocument/2006/relationships/oleObject" Target="../embeddings/oleObject179.bin"/><Relationship Id="rId9" Type="http://schemas.openxmlformats.org/officeDocument/2006/relationships/image" Target="../media/image39.png"/></Relationships>
</file>

<file path=ppt/slides/_rels/slide244.xml.rels><?xml version="1.0" encoding="UTF-8" standalone="yes"?>
<Relationships xmlns="http://schemas.openxmlformats.org/package/2006/relationships"><Relationship Id="rId3" Type="http://schemas.openxmlformats.org/officeDocument/2006/relationships/notesSlide" Target="../notesSlides/notesSlide244.xml"/><Relationship Id="rId7" Type="http://schemas.openxmlformats.org/officeDocument/2006/relationships/image" Target="../media/image40.png"/><Relationship Id="rId2" Type="http://schemas.openxmlformats.org/officeDocument/2006/relationships/slideLayout" Target="../slideLayouts/slideLayout6.xml"/><Relationship Id="rId1" Type="http://schemas.openxmlformats.org/officeDocument/2006/relationships/tags" Target="../tags/tag188.xml"/><Relationship Id="rId6" Type="http://schemas.openxmlformats.org/officeDocument/2006/relationships/image" Target="../media/image262.png"/><Relationship Id="rId5" Type="http://schemas.openxmlformats.org/officeDocument/2006/relationships/image" Target="../media/image1.emf"/><Relationship Id="rId4" Type="http://schemas.openxmlformats.org/officeDocument/2006/relationships/oleObject" Target="../embeddings/oleObject180.bin"/></Relationships>
</file>

<file path=ppt/slides/_rels/slide245.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notesSlide" Target="../notesSlides/notesSlide245.xml"/><Relationship Id="rId1" Type="http://schemas.openxmlformats.org/officeDocument/2006/relationships/slideLayout" Target="../slideLayouts/slideLayout63.xml"/><Relationship Id="rId4" Type="http://schemas.openxmlformats.org/officeDocument/2006/relationships/image" Target="../media/image264.svg"/></Relationships>
</file>

<file path=ppt/slides/_rels/slide246.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notesSlide" Target="../notesSlides/notesSlide246.xml"/><Relationship Id="rId7" Type="http://schemas.openxmlformats.org/officeDocument/2006/relationships/image" Target="../media/image265.png"/><Relationship Id="rId2" Type="http://schemas.openxmlformats.org/officeDocument/2006/relationships/slideLayout" Target="../slideLayouts/slideLayout27.xml"/><Relationship Id="rId1" Type="http://schemas.openxmlformats.org/officeDocument/2006/relationships/tags" Target="../tags/tag189.xml"/><Relationship Id="rId6" Type="http://schemas.openxmlformats.org/officeDocument/2006/relationships/image" Target="../media/image55.png"/><Relationship Id="rId11" Type="http://schemas.openxmlformats.org/officeDocument/2006/relationships/image" Target="../media/image89.svg"/><Relationship Id="rId5" Type="http://schemas.openxmlformats.org/officeDocument/2006/relationships/image" Target="../media/image1.emf"/><Relationship Id="rId10" Type="http://schemas.openxmlformats.org/officeDocument/2006/relationships/image" Target="../media/image88.png"/><Relationship Id="rId4" Type="http://schemas.openxmlformats.org/officeDocument/2006/relationships/oleObject" Target="../embeddings/oleObject181.bin"/><Relationship Id="rId9" Type="http://schemas.openxmlformats.org/officeDocument/2006/relationships/image" Target="../media/image69.svg"/></Relationships>
</file>

<file path=ppt/slides/_rels/slide24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247.xml"/><Relationship Id="rId7" Type="http://schemas.openxmlformats.org/officeDocument/2006/relationships/image" Target="../media/image38.png"/><Relationship Id="rId2" Type="http://schemas.openxmlformats.org/officeDocument/2006/relationships/slideLayout" Target="../slideLayouts/slideLayout6.xml"/><Relationship Id="rId1" Type="http://schemas.openxmlformats.org/officeDocument/2006/relationships/tags" Target="../tags/tag190.xml"/><Relationship Id="rId6" Type="http://schemas.openxmlformats.org/officeDocument/2006/relationships/image" Target="../media/image265.png"/><Relationship Id="rId5" Type="http://schemas.openxmlformats.org/officeDocument/2006/relationships/image" Target="../media/image1.emf"/><Relationship Id="rId4" Type="http://schemas.openxmlformats.org/officeDocument/2006/relationships/oleObject" Target="../embeddings/oleObject182.bin"/><Relationship Id="rId9" Type="http://schemas.openxmlformats.org/officeDocument/2006/relationships/image" Target="../media/image39.png"/></Relationships>
</file>

<file path=ppt/slides/_rels/slide248.xml.rels><?xml version="1.0" encoding="UTF-8" standalone="yes"?>
<Relationships xmlns="http://schemas.openxmlformats.org/package/2006/relationships"><Relationship Id="rId3" Type="http://schemas.openxmlformats.org/officeDocument/2006/relationships/notesSlide" Target="../notesSlides/notesSlide248.xml"/><Relationship Id="rId7" Type="http://schemas.openxmlformats.org/officeDocument/2006/relationships/image" Target="../media/image40.png"/><Relationship Id="rId2" Type="http://schemas.openxmlformats.org/officeDocument/2006/relationships/slideLayout" Target="../slideLayouts/slideLayout6.xml"/><Relationship Id="rId1" Type="http://schemas.openxmlformats.org/officeDocument/2006/relationships/tags" Target="../tags/tag191.xml"/><Relationship Id="rId6" Type="http://schemas.openxmlformats.org/officeDocument/2006/relationships/image" Target="../media/image265.png"/><Relationship Id="rId5" Type="http://schemas.openxmlformats.org/officeDocument/2006/relationships/image" Target="../media/image1.emf"/><Relationship Id="rId4" Type="http://schemas.openxmlformats.org/officeDocument/2006/relationships/oleObject" Target="../embeddings/oleObject183.bin"/></Relationships>
</file>

<file path=ppt/slides/_rels/slide249.xml.rels><?xml version="1.0" encoding="UTF-8" standalone="yes"?>
<Relationships xmlns="http://schemas.openxmlformats.org/package/2006/relationships"><Relationship Id="rId3" Type="http://schemas.openxmlformats.org/officeDocument/2006/relationships/image" Target="../media/image266.png"/><Relationship Id="rId2" Type="http://schemas.openxmlformats.org/officeDocument/2006/relationships/notesSlide" Target="../notesSlides/notesSlide249.xml"/><Relationship Id="rId1" Type="http://schemas.openxmlformats.org/officeDocument/2006/relationships/slideLayout" Target="../slideLayouts/slideLayout63.xml"/><Relationship Id="rId4" Type="http://schemas.microsoft.com/office/2007/relationships/hdphoto" Target="../media/hdphoto23.wdp"/></Relationships>
</file>

<file path=ppt/slides/_rels/slide2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5.xml"/><Relationship Id="rId1" Type="http://schemas.openxmlformats.org/officeDocument/2006/relationships/slideLayout" Target="../slideLayouts/slideLayout63.xml"/><Relationship Id="rId4" Type="http://schemas.microsoft.com/office/2007/relationships/hdphoto" Target="../media/hdphoto3.wdp"/></Relationships>
</file>

<file path=ppt/slides/_rels/slide250.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notesSlide" Target="../notesSlides/notesSlide250.xml"/><Relationship Id="rId7" Type="http://schemas.openxmlformats.org/officeDocument/2006/relationships/image" Target="../media/image267.png"/><Relationship Id="rId2" Type="http://schemas.openxmlformats.org/officeDocument/2006/relationships/slideLayout" Target="../slideLayouts/slideLayout27.xml"/><Relationship Id="rId1" Type="http://schemas.openxmlformats.org/officeDocument/2006/relationships/tags" Target="../tags/tag192.xml"/><Relationship Id="rId6" Type="http://schemas.openxmlformats.org/officeDocument/2006/relationships/image" Target="../media/image55.png"/><Relationship Id="rId5" Type="http://schemas.openxmlformats.org/officeDocument/2006/relationships/image" Target="../media/image1.emf"/><Relationship Id="rId4" Type="http://schemas.openxmlformats.org/officeDocument/2006/relationships/oleObject" Target="../embeddings/oleObject184.bin"/><Relationship Id="rId9" Type="http://schemas.openxmlformats.org/officeDocument/2006/relationships/image" Target="../media/image89.svg"/></Relationships>
</file>

<file path=ppt/slides/_rels/slide25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251.xml"/><Relationship Id="rId7" Type="http://schemas.openxmlformats.org/officeDocument/2006/relationships/image" Target="../media/image38.png"/><Relationship Id="rId2" Type="http://schemas.openxmlformats.org/officeDocument/2006/relationships/slideLayout" Target="../slideLayouts/slideLayout6.xml"/><Relationship Id="rId1" Type="http://schemas.openxmlformats.org/officeDocument/2006/relationships/tags" Target="../tags/tag193.xml"/><Relationship Id="rId6" Type="http://schemas.openxmlformats.org/officeDocument/2006/relationships/image" Target="../media/image267.png"/><Relationship Id="rId5" Type="http://schemas.openxmlformats.org/officeDocument/2006/relationships/image" Target="../media/image1.emf"/><Relationship Id="rId4" Type="http://schemas.openxmlformats.org/officeDocument/2006/relationships/oleObject" Target="../embeddings/oleObject185.bin"/><Relationship Id="rId9" Type="http://schemas.openxmlformats.org/officeDocument/2006/relationships/image" Target="../media/image39.png"/></Relationships>
</file>

<file path=ppt/slides/_rels/slide252.xml.rels><?xml version="1.0" encoding="UTF-8" standalone="yes"?>
<Relationships xmlns="http://schemas.openxmlformats.org/package/2006/relationships"><Relationship Id="rId3" Type="http://schemas.openxmlformats.org/officeDocument/2006/relationships/image" Target="../media/image268.png"/><Relationship Id="rId2" Type="http://schemas.openxmlformats.org/officeDocument/2006/relationships/notesSlide" Target="../notesSlides/notesSlide252.xml"/><Relationship Id="rId1" Type="http://schemas.openxmlformats.org/officeDocument/2006/relationships/slideLayout" Target="../slideLayouts/slideLayout63.xml"/><Relationship Id="rId4" Type="http://schemas.microsoft.com/office/2007/relationships/hdphoto" Target="../media/hdphoto24.wdp"/></Relationships>
</file>

<file path=ppt/slides/_rels/slide253.xml.rels><?xml version="1.0" encoding="UTF-8" standalone="yes"?>
<Relationships xmlns="http://schemas.openxmlformats.org/package/2006/relationships"><Relationship Id="rId8" Type="http://schemas.openxmlformats.org/officeDocument/2006/relationships/image" Target="../media/image69.svg"/><Relationship Id="rId13" Type="http://schemas.openxmlformats.org/officeDocument/2006/relationships/image" Target="../media/image269.png"/><Relationship Id="rId3" Type="http://schemas.openxmlformats.org/officeDocument/2006/relationships/notesSlide" Target="../notesSlides/notesSlide253.xml"/><Relationship Id="rId7" Type="http://schemas.openxmlformats.org/officeDocument/2006/relationships/image" Target="../media/image68.png"/><Relationship Id="rId12" Type="http://schemas.openxmlformats.org/officeDocument/2006/relationships/image" Target="../media/image140.svg"/><Relationship Id="rId2" Type="http://schemas.openxmlformats.org/officeDocument/2006/relationships/slideLayout" Target="../slideLayouts/slideLayout27.xml"/><Relationship Id="rId1" Type="http://schemas.openxmlformats.org/officeDocument/2006/relationships/tags" Target="../tags/tag194.xml"/><Relationship Id="rId6" Type="http://schemas.openxmlformats.org/officeDocument/2006/relationships/image" Target="../media/image55.png"/><Relationship Id="rId11" Type="http://schemas.openxmlformats.org/officeDocument/2006/relationships/image" Target="../media/image139.png"/><Relationship Id="rId5" Type="http://schemas.openxmlformats.org/officeDocument/2006/relationships/image" Target="../media/image1.emf"/><Relationship Id="rId10" Type="http://schemas.openxmlformats.org/officeDocument/2006/relationships/image" Target="../media/image163.svg"/><Relationship Id="rId4" Type="http://schemas.openxmlformats.org/officeDocument/2006/relationships/oleObject" Target="../embeddings/oleObject186.bin"/><Relationship Id="rId9" Type="http://schemas.openxmlformats.org/officeDocument/2006/relationships/image" Target="../media/image162.png"/></Relationships>
</file>

<file path=ppt/slides/_rels/slide254.xml.rels><?xml version="1.0" encoding="UTF-8" standalone="yes"?>
<Relationships xmlns="http://schemas.openxmlformats.org/package/2006/relationships"><Relationship Id="rId8" Type="http://schemas.openxmlformats.org/officeDocument/2006/relationships/image" Target="../media/image270.png"/><Relationship Id="rId3" Type="http://schemas.openxmlformats.org/officeDocument/2006/relationships/notesSlide" Target="../notesSlides/notesSlide254.xml"/><Relationship Id="rId7" Type="http://schemas.openxmlformats.org/officeDocument/2006/relationships/image" Target="../media/image40.png"/><Relationship Id="rId2" Type="http://schemas.openxmlformats.org/officeDocument/2006/relationships/slideLayout" Target="../slideLayouts/slideLayout6.xml"/><Relationship Id="rId1" Type="http://schemas.openxmlformats.org/officeDocument/2006/relationships/tags" Target="../tags/tag195.xml"/><Relationship Id="rId6" Type="http://schemas.openxmlformats.org/officeDocument/2006/relationships/image" Target="../media/image38.png"/><Relationship Id="rId5" Type="http://schemas.openxmlformats.org/officeDocument/2006/relationships/image" Target="../media/image1.emf"/><Relationship Id="rId4" Type="http://schemas.openxmlformats.org/officeDocument/2006/relationships/oleObject" Target="../embeddings/oleObject187.bin"/><Relationship Id="rId9" Type="http://schemas.microsoft.com/office/2007/relationships/hdphoto" Target="../media/hdphoto25.wdp"/></Relationships>
</file>

<file path=ppt/slides/_rels/slide255.xml.rels><?xml version="1.0" encoding="UTF-8" standalone="yes"?>
<Relationships xmlns="http://schemas.openxmlformats.org/package/2006/relationships"><Relationship Id="rId8" Type="http://schemas.microsoft.com/office/2007/relationships/hdphoto" Target="../media/hdphoto25.wdp"/><Relationship Id="rId3" Type="http://schemas.openxmlformats.org/officeDocument/2006/relationships/notesSlide" Target="../notesSlides/notesSlide255.xml"/><Relationship Id="rId7" Type="http://schemas.openxmlformats.org/officeDocument/2006/relationships/image" Target="../media/image270.png"/><Relationship Id="rId2" Type="http://schemas.openxmlformats.org/officeDocument/2006/relationships/slideLayout" Target="../slideLayouts/slideLayout6.xml"/><Relationship Id="rId1" Type="http://schemas.openxmlformats.org/officeDocument/2006/relationships/tags" Target="../tags/tag196.xml"/><Relationship Id="rId6" Type="http://schemas.openxmlformats.org/officeDocument/2006/relationships/image" Target="../media/image39.png"/><Relationship Id="rId5" Type="http://schemas.openxmlformats.org/officeDocument/2006/relationships/image" Target="../media/image1.emf"/><Relationship Id="rId4" Type="http://schemas.openxmlformats.org/officeDocument/2006/relationships/oleObject" Target="../embeddings/oleObject188.bin"/></Relationships>
</file>

<file path=ppt/slides/_rels/slide25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notesSlide" Target="../notesSlides/notesSlide256.xml"/><Relationship Id="rId7" Type="http://schemas.openxmlformats.org/officeDocument/2006/relationships/image" Target="../media/image40.png"/><Relationship Id="rId2" Type="http://schemas.openxmlformats.org/officeDocument/2006/relationships/slideLayout" Target="../slideLayouts/slideLayout6.xml"/><Relationship Id="rId1" Type="http://schemas.openxmlformats.org/officeDocument/2006/relationships/tags" Target="../tags/tag197.xml"/><Relationship Id="rId6" Type="http://schemas.openxmlformats.org/officeDocument/2006/relationships/image" Target="../media/image38.png"/><Relationship Id="rId5" Type="http://schemas.openxmlformats.org/officeDocument/2006/relationships/image" Target="../media/image1.emf"/><Relationship Id="rId10" Type="http://schemas.microsoft.com/office/2007/relationships/hdphoto" Target="../media/hdphoto25.wdp"/><Relationship Id="rId4" Type="http://schemas.openxmlformats.org/officeDocument/2006/relationships/oleObject" Target="../embeddings/oleObject189.bin"/><Relationship Id="rId9" Type="http://schemas.openxmlformats.org/officeDocument/2006/relationships/image" Target="../media/image270.png"/></Relationships>
</file>

<file path=ppt/slides/_rels/slide257.xml.rels><?xml version="1.0" encoding="UTF-8" standalone="yes"?>
<Relationships xmlns="http://schemas.openxmlformats.org/package/2006/relationships"><Relationship Id="rId3" Type="http://schemas.openxmlformats.org/officeDocument/2006/relationships/image" Target="../media/image271.png"/><Relationship Id="rId2" Type="http://schemas.openxmlformats.org/officeDocument/2006/relationships/notesSlide" Target="../notesSlides/notesSlide257.xml"/><Relationship Id="rId1" Type="http://schemas.openxmlformats.org/officeDocument/2006/relationships/slideLayout" Target="../slideLayouts/slideLayout63.xml"/><Relationship Id="rId4" Type="http://schemas.microsoft.com/office/2007/relationships/hdphoto" Target="../media/hdphoto26.wdp"/></Relationships>
</file>

<file path=ppt/slides/_rels/slide258.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notesSlide" Target="../notesSlides/notesSlide258.xml"/><Relationship Id="rId7" Type="http://schemas.openxmlformats.org/officeDocument/2006/relationships/image" Target="../media/image272.png"/><Relationship Id="rId2" Type="http://schemas.openxmlformats.org/officeDocument/2006/relationships/slideLayout" Target="../slideLayouts/slideLayout27.xml"/><Relationship Id="rId1" Type="http://schemas.openxmlformats.org/officeDocument/2006/relationships/tags" Target="../tags/tag198.xml"/><Relationship Id="rId6" Type="http://schemas.openxmlformats.org/officeDocument/2006/relationships/image" Target="../media/image55.png"/><Relationship Id="rId5" Type="http://schemas.openxmlformats.org/officeDocument/2006/relationships/image" Target="../media/image1.emf"/><Relationship Id="rId4" Type="http://schemas.openxmlformats.org/officeDocument/2006/relationships/oleObject" Target="../embeddings/oleObject190.bin"/><Relationship Id="rId9" Type="http://schemas.openxmlformats.org/officeDocument/2006/relationships/image" Target="../media/image127.svg"/></Relationships>
</file>

<file path=ppt/slides/_rels/slide259.xml.rels><?xml version="1.0" encoding="UTF-8" standalone="yes"?>
<Relationships xmlns="http://schemas.openxmlformats.org/package/2006/relationships"><Relationship Id="rId3" Type="http://schemas.openxmlformats.org/officeDocument/2006/relationships/notesSlide" Target="../notesSlides/notesSlide259.xml"/><Relationship Id="rId2" Type="http://schemas.openxmlformats.org/officeDocument/2006/relationships/slideLayout" Target="../slideLayouts/slideLayout63.xml"/><Relationship Id="rId1" Type="http://schemas.openxmlformats.org/officeDocument/2006/relationships/tags" Target="../tags/tag199.xml"/><Relationship Id="rId6" Type="http://schemas.openxmlformats.org/officeDocument/2006/relationships/image" Target="../media/image273.png"/><Relationship Id="rId5" Type="http://schemas.openxmlformats.org/officeDocument/2006/relationships/image" Target="../media/image1.emf"/><Relationship Id="rId4" Type="http://schemas.openxmlformats.org/officeDocument/2006/relationships/oleObject" Target="../embeddings/oleObject191.bin"/></Relationships>
</file>

<file path=ppt/slides/_rels/slide26.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notesSlide" Target="../notesSlides/notesSlide26.xml"/><Relationship Id="rId7" Type="http://schemas.openxmlformats.org/officeDocument/2006/relationships/image" Target="../media/image55.png"/><Relationship Id="rId2" Type="http://schemas.openxmlformats.org/officeDocument/2006/relationships/slideLayout" Target="../slideLayouts/slideLayout27.xml"/><Relationship Id="rId1" Type="http://schemas.openxmlformats.org/officeDocument/2006/relationships/tags" Target="../tags/tag21.xml"/><Relationship Id="rId6" Type="http://schemas.openxmlformats.org/officeDocument/2006/relationships/image" Target="../media/image77.png"/><Relationship Id="rId11" Type="http://schemas.openxmlformats.org/officeDocument/2006/relationships/image" Target="../media/image67.svg"/><Relationship Id="rId5" Type="http://schemas.openxmlformats.org/officeDocument/2006/relationships/image" Target="../media/image1.emf"/><Relationship Id="rId10" Type="http://schemas.openxmlformats.org/officeDocument/2006/relationships/image" Target="../media/image66.png"/><Relationship Id="rId4" Type="http://schemas.openxmlformats.org/officeDocument/2006/relationships/oleObject" Target="../embeddings/oleObject20.bin"/><Relationship Id="rId9" Type="http://schemas.openxmlformats.org/officeDocument/2006/relationships/image" Target="../media/image79.svg"/></Relationships>
</file>

<file path=ppt/slides/_rels/slide260.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notesSlide" Target="../notesSlides/notesSlide260.xml"/><Relationship Id="rId7" Type="http://schemas.openxmlformats.org/officeDocument/2006/relationships/image" Target="../media/image55.png"/><Relationship Id="rId2" Type="http://schemas.openxmlformats.org/officeDocument/2006/relationships/slideLayout" Target="../slideLayouts/slideLayout27.xml"/><Relationship Id="rId1" Type="http://schemas.openxmlformats.org/officeDocument/2006/relationships/tags" Target="../tags/tag200.xml"/><Relationship Id="rId6" Type="http://schemas.openxmlformats.org/officeDocument/2006/relationships/image" Target="../media/image274.png"/><Relationship Id="rId11" Type="http://schemas.openxmlformats.org/officeDocument/2006/relationships/image" Target="../media/image52.svg"/><Relationship Id="rId5" Type="http://schemas.openxmlformats.org/officeDocument/2006/relationships/image" Target="../media/image1.emf"/><Relationship Id="rId10" Type="http://schemas.openxmlformats.org/officeDocument/2006/relationships/image" Target="../media/image51.png"/><Relationship Id="rId4" Type="http://schemas.openxmlformats.org/officeDocument/2006/relationships/oleObject" Target="../embeddings/oleObject192.bin"/><Relationship Id="rId9" Type="http://schemas.openxmlformats.org/officeDocument/2006/relationships/image" Target="../media/image89.svg"/></Relationships>
</file>

<file path=ppt/slides/_rels/slide26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261.xml"/><Relationship Id="rId7" Type="http://schemas.openxmlformats.org/officeDocument/2006/relationships/image" Target="../media/image38.png"/><Relationship Id="rId2" Type="http://schemas.openxmlformats.org/officeDocument/2006/relationships/slideLayout" Target="../slideLayouts/slideLayout6.xml"/><Relationship Id="rId1" Type="http://schemas.openxmlformats.org/officeDocument/2006/relationships/tags" Target="../tags/tag201.xml"/><Relationship Id="rId6" Type="http://schemas.openxmlformats.org/officeDocument/2006/relationships/image" Target="../media/image274.png"/><Relationship Id="rId5" Type="http://schemas.openxmlformats.org/officeDocument/2006/relationships/image" Target="../media/image1.emf"/><Relationship Id="rId4" Type="http://schemas.openxmlformats.org/officeDocument/2006/relationships/oleObject" Target="../embeddings/oleObject193.bin"/><Relationship Id="rId9" Type="http://schemas.openxmlformats.org/officeDocument/2006/relationships/image" Target="../media/image39.png"/></Relationships>
</file>

<file path=ppt/slides/_rels/slide26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notesSlide" Target="../notesSlides/notesSlide262.xml"/><Relationship Id="rId7" Type="http://schemas.openxmlformats.org/officeDocument/2006/relationships/image" Target="../media/image40.png"/><Relationship Id="rId2" Type="http://schemas.openxmlformats.org/officeDocument/2006/relationships/slideLayout" Target="../slideLayouts/slideLayout6.xml"/><Relationship Id="rId1" Type="http://schemas.openxmlformats.org/officeDocument/2006/relationships/tags" Target="../tags/tag202.xml"/><Relationship Id="rId6" Type="http://schemas.openxmlformats.org/officeDocument/2006/relationships/image" Target="../media/image274.png"/><Relationship Id="rId5" Type="http://schemas.openxmlformats.org/officeDocument/2006/relationships/image" Target="../media/image1.emf"/><Relationship Id="rId4" Type="http://schemas.openxmlformats.org/officeDocument/2006/relationships/oleObject" Target="../embeddings/oleObject194.bin"/></Relationships>
</file>

<file path=ppt/slides/_rels/slide263.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notesSlide" Target="../notesSlides/notesSlide263.xml"/><Relationship Id="rId1" Type="http://schemas.openxmlformats.org/officeDocument/2006/relationships/slideLayout" Target="../slideLayouts/slideLayout63.xml"/><Relationship Id="rId4" Type="http://schemas.microsoft.com/office/2007/relationships/hdphoto" Target="../media/hdphoto27.wdp"/></Relationships>
</file>

<file path=ppt/slides/_rels/slide264.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notesSlide" Target="../notesSlides/notesSlide264.xml"/><Relationship Id="rId7" Type="http://schemas.openxmlformats.org/officeDocument/2006/relationships/image" Target="../media/image55.png"/><Relationship Id="rId2" Type="http://schemas.openxmlformats.org/officeDocument/2006/relationships/slideLayout" Target="../slideLayouts/slideLayout27.xml"/><Relationship Id="rId1" Type="http://schemas.openxmlformats.org/officeDocument/2006/relationships/tags" Target="../tags/tag203.xml"/><Relationship Id="rId6" Type="http://schemas.openxmlformats.org/officeDocument/2006/relationships/image" Target="../media/image276.png"/><Relationship Id="rId5" Type="http://schemas.openxmlformats.org/officeDocument/2006/relationships/image" Target="../media/image1.emf"/><Relationship Id="rId4" Type="http://schemas.openxmlformats.org/officeDocument/2006/relationships/oleObject" Target="../embeddings/oleObject195.bin"/><Relationship Id="rId9" Type="http://schemas.openxmlformats.org/officeDocument/2006/relationships/image" Target="../media/image127.svg"/></Relationships>
</file>

<file path=ppt/slides/_rels/slide265.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notesSlide" Target="../notesSlides/notesSlide265.xml"/><Relationship Id="rId1" Type="http://schemas.openxmlformats.org/officeDocument/2006/relationships/slideLayout" Target="../slideLayouts/slideLayout63.xml"/></Relationships>
</file>

<file path=ppt/slides/_rels/slide266.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notesSlide" Target="../notesSlides/notesSlide266.xml"/><Relationship Id="rId7" Type="http://schemas.openxmlformats.org/officeDocument/2006/relationships/image" Target="../media/image55.png"/><Relationship Id="rId2" Type="http://schemas.openxmlformats.org/officeDocument/2006/relationships/slideLayout" Target="../slideLayouts/slideLayout27.xml"/><Relationship Id="rId1" Type="http://schemas.openxmlformats.org/officeDocument/2006/relationships/tags" Target="../tags/tag204.xml"/><Relationship Id="rId6" Type="http://schemas.openxmlformats.org/officeDocument/2006/relationships/image" Target="../media/image278.png"/><Relationship Id="rId11" Type="http://schemas.openxmlformats.org/officeDocument/2006/relationships/image" Target="../media/image67.svg"/><Relationship Id="rId5" Type="http://schemas.openxmlformats.org/officeDocument/2006/relationships/image" Target="../media/image1.emf"/><Relationship Id="rId10" Type="http://schemas.openxmlformats.org/officeDocument/2006/relationships/image" Target="../media/image66.png"/><Relationship Id="rId4" Type="http://schemas.openxmlformats.org/officeDocument/2006/relationships/oleObject" Target="../embeddings/oleObject196.bin"/><Relationship Id="rId9" Type="http://schemas.openxmlformats.org/officeDocument/2006/relationships/image" Target="../media/image69.svg"/></Relationships>
</file>

<file path=ppt/slides/_rels/slide26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267.xml"/><Relationship Id="rId7" Type="http://schemas.openxmlformats.org/officeDocument/2006/relationships/image" Target="../media/image38.png"/><Relationship Id="rId2" Type="http://schemas.openxmlformats.org/officeDocument/2006/relationships/slideLayout" Target="../slideLayouts/slideLayout6.xml"/><Relationship Id="rId1" Type="http://schemas.openxmlformats.org/officeDocument/2006/relationships/tags" Target="../tags/tag205.xml"/><Relationship Id="rId6" Type="http://schemas.openxmlformats.org/officeDocument/2006/relationships/image" Target="../media/image278.png"/><Relationship Id="rId5" Type="http://schemas.openxmlformats.org/officeDocument/2006/relationships/image" Target="../media/image1.emf"/><Relationship Id="rId4" Type="http://schemas.openxmlformats.org/officeDocument/2006/relationships/oleObject" Target="../embeddings/oleObject197.bin"/><Relationship Id="rId9" Type="http://schemas.openxmlformats.org/officeDocument/2006/relationships/image" Target="../media/image39.png"/></Relationships>
</file>

<file path=ppt/slides/_rels/slide268.xml.rels><?xml version="1.0" encoding="UTF-8" standalone="yes"?>
<Relationships xmlns="http://schemas.openxmlformats.org/package/2006/relationships"><Relationship Id="rId3" Type="http://schemas.openxmlformats.org/officeDocument/2006/relationships/notesSlide" Target="../notesSlides/notesSlide268.xml"/><Relationship Id="rId7" Type="http://schemas.openxmlformats.org/officeDocument/2006/relationships/image" Target="../media/image40.png"/><Relationship Id="rId2" Type="http://schemas.openxmlformats.org/officeDocument/2006/relationships/slideLayout" Target="../slideLayouts/slideLayout6.xml"/><Relationship Id="rId1" Type="http://schemas.openxmlformats.org/officeDocument/2006/relationships/tags" Target="../tags/tag206.xml"/><Relationship Id="rId6" Type="http://schemas.openxmlformats.org/officeDocument/2006/relationships/image" Target="../media/image278.png"/><Relationship Id="rId5" Type="http://schemas.openxmlformats.org/officeDocument/2006/relationships/image" Target="../media/image1.emf"/><Relationship Id="rId4" Type="http://schemas.openxmlformats.org/officeDocument/2006/relationships/oleObject" Target="../embeddings/oleObject198.bin"/></Relationships>
</file>

<file path=ppt/slides/_rels/slide269.xml.rels><?xml version="1.0" encoding="UTF-8" standalone="yes"?>
<Relationships xmlns="http://schemas.openxmlformats.org/package/2006/relationships"><Relationship Id="rId3" Type="http://schemas.openxmlformats.org/officeDocument/2006/relationships/image" Target="../media/image279.png"/><Relationship Id="rId2" Type="http://schemas.openxmlformats.org/officeDocument/2006/relationships/notesSlide" Target="../notesSlides/notesSlide269.xml"/><Relationship Id="rId1" Type="http://schemas.openxmlformats.org/officeDocument/2006/relationships/slideLayout" Target="../slideLayouts/slideLayout63.xml"/></Relationships>
</file>

<file path=ppt/slides/_rels/slide2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27.xml"/><Relationship Id="rId7" Type="http://schemas.openxmlformats.org/officeDocument/2006/relationships/image" Target="../media/image38.png"/><Relationship Id="rId2" Type="http://schemas.openxmlformats.org/officeDocument/2006/relationships/slideLayout" Target="../slideLayouts/slideLayout6.xml"/><Relationship Id="rId1" Type="http://schemas.openxmlformats.org/officeDocument/2006/relationships/tags" Target="../tags/tag22.xml"/><Relationship Id="rId6" Type="http://schemas.openxmlformats.org/officeDocument/2006/relationships/image" Target="../media/image80.png"/><Relationship Id="rId5" Type="http://schemas.openxmlformats.org/officeDocument/2006/relationships/image" Target="../media/image1.emf"/><Relationship Id="rId4" Type="http://schemas.openxmlformats.org/officeDocument/2006/relationships/oleObject" Target="../embeddings/oleObject21.bin"/></Relationships>
</file>

<file path=ppt/slides/_rels/slide270.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notesSlide" Target="../notesSlides/notesSlide270.xml"/><Relationship Id="rId7" Type="http://schemas.openxmlformats.org/officeDocument/2006/relationships/image" Target="../media/image88.png"/><Relationship Id="rId2" Type="http://schemas.openxmlformats.org/officeDocument/2006/relationships/slideLayout" Target="../slideLayouts/slideLayout27.xml"/><Relationship Id="rId1" Type="http://schemas.openxmlformats.org/officeDocument/2006/relationships/tags" Target="../tags/tag207.xml"/><Relationship Id="rId6" Type="http://schemas.openxmlformats.org/officeDocument/2006/relationships/image" Target="../media/image55.png"/><Relationship Id="rId5" Type="http://schemas.openxmlformats.org/officeDocument/2006/relationships/image" Target="../media/image1.emf"/><Relationship Id="rId4" Type="http://schemas.openxmlformats.org/officeDocument/2006/relationships/oleObject" Target="../embeddings/oleObject199.bin"/><Relationship Id="rId9" Type="http://schemas.openxmlformats.org/officeDocument/2006/relationships/image" Target="../media/image280.png"/></Relationships>
</file>

<file path=ppt/slides/_rels/slide27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271.xml"/><Relationship Id="rId7" Type="http://schemas.openxmlformats.org/officeDocument/2006/relationships/image" Target="../media/image38.png"/><Relationship Id="rId2" Type="http://schemas.openxmlformats.org/officeDocument/2006/relationships/slideLayout" Target="../slideLayouts/slideLayout6.xml"/><Relationship Id="rId1" Type="http://schemas.openxmlformats.org/officeDocument/2006/relationships/tags" Target="../tags/tag208.xml"/><Relationship Id="rId6" Type="http://schemas.openxmlformats.org/officeDocument/2006/relationships/image" Target="../media/image281.png"/><Relationship Id="rId5" Type="http://schemas.openxmlformats.org/officeDocument/2006/relationships/image" Target="../media/image1.emf"/><Relationship Id="rId4" Type="http://schemas.openxmlformats.org/officeDocument/2006/relationships/oleObject" Target="../embeddings/oleObject200.bin"/><Relationship Id="rId9" Type="http://schemas.openxmlformats.org/officeDocument/2006/relationships/image" Target="../media/image39.png"/></Relationships>
</file>

<file path=ppt/slides/_rels/slide272.xml.rels><?xml version="1.0" encoding="UTF-8" standalone="yes"?>
<Relationships xmlns="http://schemas.openxmlformats.org/package/2006/relationships"><Relationship Id="rId3" Type="http://schemas.openxmlformats.org/officeDocument/2006/relationships/image" Target="../media/image282.png"/><Relationship Id="rId2" Type="http://schemas.openxmlformats.org/officeDocument/2006/relationships/notesSlide" Target="../notesSlides/notesSlide272.xml"/><Relationship Id="rId1" Type="http://schemas.openxmlformats.org/officeDocument/2006/relationships/slideLayout" Target="../slideLayouts/slideLayout63.xml"/></Relationships>
</file>

<file path=ppt/slides/_rels/slide273.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notesSlide" Target="../notesSlides/notesSlide273.xml"/><Relationship Id="rId7" Type="http://schemas.openxmlformats.org/officeDocument/2006/relationships/image" Target="../media/image55.png"/><Relationship Id="rId2" Type="http://schemas.openxmlformats.org/officeDocument/2006/relationships/slideLayout" Target="../slideLayouts/slideLayout27.xml"/><Relationship Id="rId1" Type="http://schemas.openxmlformats.org/officeDocument/2006/relationships/tags" Target="../tags/tag209.xml"/><Relationship Id="rId6" Type="http://schemas.openxmlformats.org/officeDocument/2006/relationships/image" Target="../media/image283.png"/><Relationship Id="rId11" Type="http://schemas.openxmlformats.org/officeDocument/2006/relationships/image" Target="../media/image154.svg"/><Relationship Id="rId5" Type="http://schemas.openxmlformats.org/officeDocument/2006/relationships/image" Target="../media/image1.emf"/><Relationship Id="rId10" Type="http://schemas.openxmlformats.org/officeDocument/2006/relationships/image" Target="../media/image153.png"/><Relationship Id="rId4" Type="http://schemas.openxmlformats.org/officeDocument/2006/relationships/oleObject" Target="../embeddings/oleObject201.bin"/><Relationship Id="rId9" Type="http://schemas.openxmlformats.org/officeDocument/2006/relationships/image" Target="../media/image65.svg"/></Relationships>
</file>

<file path=ppt/slides/_rels/slide27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274.xml"/><Relationship Id="rId7" Type="http://schemas.openxmlformats.org/officeDocument/2006/relationships/image" Target="../media/image38.png"/><Relationship Id="rId2" Type="http://schemas.openxmlformats.org/officeDocument/2006/relationships/slideLayout" Target="../slideLayouts/slideLayout6.xml"/><Relationship Id="rId1" Type="http://schemas.openxmlformats.org/officeDocument/2006/relationships/tags" Target="../tags/tag210.xml"/><Relationship Id="rId6" Type="http://schemas.openxmlformats.org/officeDocument/2006/relationships/image" Target="../media/image283.png"/><Relationship Id="rId5" Type="http://schemas.openxmlformats.org/officeDocument/2006/relationships/image" Target="../media/image1.emf"/><Relationship Id="rId4" Type="http://schemas.openxmlformats.org/officeDocument/2006/relationships/oleObject" Target="../embeddings/oleObject202.bin"/><Relationship Id="rId9" Type="http://schemas.openxmlformats.org/officeDocument/2006/relationships/image" Target="../media/image39.png"/></Relationships>
</file>

<file path=ppt/slides/_rels/slide27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275.xml"/><Relationship Id="rId7" Type="http://schemas.openxmlformats.org/officeDocument/2006/relationships/image" Target="../media/image38.png"/><Relationship Id="rId2" Type="http://schemas.openxmlformats.org/officeDocument/2006/relationships/slideLayout" Target="../slideLayouts/slideLayout6.xml"/><Relationship Id="rId1" Type="http://schemas.openxmlformats.org/officeDocument/2006/relationships/tags" Target="../tags/tag211.xml"/><Relationship Id="rId6" Type="http://schemas.openxmlformats.org/officeDocument/2006/relationships/image" Target="../media/image283.png"/><Relationship Id="rId5" Type="http://schemas.openxmlformats.org/officeDocument/2006/relationships/image" Target="../media/image1.emf"/><Relationship Id="rId4" Type="http://schemas.openxmlformats.org/officeDocument/2006/relationships/oleObject" Target="../embeddings/oleObject203.bin"/></Relationships>
</file>

<file path=ppt/slides/_rels/slide276.xml.rels><?xml version="1.0" encoding="UTF-8" standalone="yes"?>
<Relationships xmlns="http://schemas.openxmlformats.org/package/2006/relationships"><Relationship Id="rId3" Type="http://schemas.openxmlformats.org/officeDocument/2006/relationships/notesSlide" Target="../notesSlides/notesSlide276.xml"/><Relationship Id="rId7" Type="http://schemas.openxmlformats.org/officeDocument/2006/relationships/image" Target="../media/image39.png"/><Relationship Id="rId2" Type="http://schemas.openxmlformats.org/officeDocument/2006/relationships/slideLayout" Target="../slideLayouts/slideLayout6.xml"/><Relationship Id="rId1" Type="http://schemas.openxmlformats.org/officeDocument/2006/relationships/tags" Target="../tags/tag212.xml"/><Relationship Id="rId6" Type="http://schemas.openxmlformats.org/officeDocument/2006/relationships/image" Target="../media/image283.png"/><Relationship Id="rId5" Type="http://schemas.openxmlformats.org/officeDocument/2006/relationships/image" Target="../media/image1.emf"/><Relationship Id="rId4" Type="http://schemas.openxmlformats.org/officeDocument/2006/relationships/oleObject" Target="../embeddings/oleObject204.bin"/></Relationships>
</file>

<file path=ppt/slides/_rels/slide277.xml.rels><?xml version="1.0" encoding="UTF-8" standalone="yes"?>
<Relationships xmlns="http://schemas.openxmlformats.org/package/2006/relationships"><Relationship Id="rId3" Type="http://schemas.openxmlformats.org/officeDocument/2006/relationships/image" Target="../media/image284.png"/><Relationship Id="rId2" Type="http://schemas.openxmlformats.org/officeDocument/2006/relationships/notesSlide" Target="../notesSlides/notesSlide277.xml"/><Relationship Id="rId1" Type="http://schemas.openxmlformats.org/officeDocument/2006/relationships/slideLayout" Target="../slideLayouts/slideLayout63.xml"/></Relationships>
</file>

<file path=ppt/slides/_rels/slide278.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notesSlide" Target="../notesSlides/notesSlide278.xml"/><Relationship Id="rId7" Type="http://schemas.openxmlformats.org/officeDocument/2006/relationships/image" Target="../media/image55.png"/><Relationship Id="rId2" Type="http://schemas.openxmlformats.org/officeDocument/2006/relationships/slideLayout" Target="../slideLayouts/slideLayout27.xml"/><Relationship Id="rId1" Type="http://schemas.openxmlformats.org/officeDocument/2006/relationships/tags" Target="../tags/tag213.xml"/><Relationship Id="rId6" Type="http://schemas.openxmlformats.org/officeDocument/2006/relationships/image" Target="../media/image285.png"/><Relationship Id="rId11" Type="http://schemas.openxmlformats.org/officeDocument/2006/relationships/image" Target="../media/image74.svg"/><Relationship Id="rId5" Type="http://schemas.openxmlformats.org/officeDocument/2006/relationships/image" Target="../media/image1.emf"/><Relationship Id="rId10" Type="http://schemas.openxmlformats.org/officeDocument/2006/relationships/image" Target="../media/image73.png"/><Relationship Id="rId4" Type="http://schemas.openxmlformats.org/officeDocument/2006/relationships/oleObject" Target="../embeddings/oleObject205.bin"/><Relationship Id="rId9" Type="http://schemas.openxmlformats.org/officeDocument/2006/relationships/image" Target="../media/image108.svg"/></Relationships>
</file>

<file path=ppt/slides/_rels/slide27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279.xml"/><Relationship Id="rId7" Type="http://schemas.openxmlformats.org/officeDocument/2006/relationships/image" Target="../media/image38.png"/><Relationship Id="rId2" Type="http://schemas.openxmlformats.org/officeDocument/2006/relationships/slideLayout" Target="../slideLayouts/slideLayout6.xml"/><Relationship Id="rId1" Type="http://schemas.openxmlformats.org/officeDocument/2006/relationships/tags" Target="../tags/tag214.xml"/><Relationship Id="rId6" Type="http://schemas.openxmlformats.org/officeDocument/2006/relationships/image" Target="../media/image285.png"/><Relationship Id="rId5" Type="http://schemas.openxmlformats.org/officeDocument/2006/relationships/image" Target="../media/image1.emf"/><Relationship Id="rId4" Type="http://schemas.openxmlformats.org/officeDocument/2006/relationships/oleObject" Target="../embeddings/oleObject206.bin"/><Relationship Id="rId9"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80.png"/><Relationship Id="rId2" Type="http://schemas.openxmlformats.org/officeDocument/2006/relationships/slideLayout" Target="../slideLayouts/slideLayout6.xml"/><Relationship Id="rId1" Type="http://schemas.openxmlformats.org/officeDocument/2006/relationships/tags" Target="../tags/tag23.xml"/><Relationship Id="rId6" Type="http://schemas.openxmlformats.org/officeDocument/2006/relationships/image" Target="../media/image40.png"/><Relationship Id="rId5" Type="http://schemas.openxmlformats.org/officeDocument/2006/relationships/image" Target="../media/image1.emf"/><Relationship Id="rId4" Type="http://schemas.openxmlformats.org/officeDocument/2006/relationships/oleObject" Target="../embeddings/oleObject22.bin"/></Relationships>
</file>

<file path=ppt/slides/_rels/slide280.xml.rels><?xml version="1.0" encoding="UTF-8" standalone="yes"?>
<Relationships xmlns="http://schemas.openxmlformats.org/package/2006/relationships"><Relationship Id="rId3" Type="http://schemas.openxmlformats.org/officeDocument/2006/relationships/notesSlide" Target="../notesSlides/notesSlide280.xml"/><Relationship Id="rId7" Type="http://schemas.openxmlformats.org/officeDocument/2006/relationships/image" Target="../media/image40.png"/><Relationship Id="rId2" Type="http://schemas.openxmlformats.org/officeDocument/2006/relationships/slideLayout" Target="../slideLayouts/slideLayout6.xml"/><Relationship Id="rId1" Type="http://schemas.openxmlformats.org/officeDocument/2006/relationships/tags" Target="../tags/tag215.xml"/><Relationship Id="rId6" Type="http://schemas.openxmlformats.org/officeDocument/2006/relationships/image" Target="../media/image285.png"/><Relationship Id="rId5" Type="http://schemas.openxmlformats.org/officeDocument/2006/relationships/image" Target="../media/image1.emf"/><Relationship Id="rId4" Type="http://schemas.openxmlformats.org/officeDocument/2006/relationships/oleObject" Target="../embeddings/oleObject207.bin"/></Relationships>
</file>

<file path=ppt/slides/_rels/slide281.xml.rels><?xml version="1.0" encoding="UTF-8" standalone="yes"?>
<Relationships xmlns="http://schemas.openxmlformats.org/package/2006/relationships"><Relationship Id="rId3" Type="http://schemas.openxmlformats.org/officeDocument/2006/relationships/image" Target="../media/image286.png"/><Relationship Id="rId2" Type="http://schemas.openxmlformats.org/officeDocument/2006/relationships/notesSlide" Target="../notesSlides/notesSlide281.xml"/><Relationship Id="rId1" Type="http://schemas.openxmlformats.org/officeDocument/2006/relationships/slideLayout" Target="../slideLayouts/slideLayout63.xml"/></Relationships>
</file>

<file path=ppt/slides/_rels/slide28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notesSlide" Target="../notesSlides/notesSlide282.xml"/><Relationship Id="rId7" Type="http://schemas.microsoft.com/office/2007/relationships/hdphoto" Target="../media/hdphoto28.wdp"/><Relationship Id="rId2" Type="http://schemas.openxmlformats.org/officeDocument/2006/relationships/slideLayout" Target="../slideLayouts/slideLayout27.xml"/><Relationship Id="rId1" Type="http://schemas.openxmlformats.org/officeDocument/2006/relationships/tags" Target="../tags/tag216.xml"/><Relationship Id="rId6" Type="http://schemas.openxmlformats.org/officeDocument/2006/relationships/image" Target="../media/image287.png"/><Relationship Id="rId5" Type="http://schemas.openxmlformats.org/officeDocument/2006/relationships/image" Target="../media/image1.emf"/><Relationship Id="rId10" Type="http://schemas.openxmlformats.org/officeDocument/2006/relationships/image" Target="../media/image127.svg"/><Relationship Id="rId4" Type="http://schemas.openxmlformats.org/officeDocument/2006/relationships/oleObject" Target="../embeddings/oleObject208.bin"/><Relationship Id="rId9" Type="http://schemas.openxmlformats.org/officeDocument/2006/relationships/image" Target="../media/image126.png"/></Relationships>
</file>

<file path=ppt/slides/_rels/slide283.xml.rels><?xml version="1.0" encoding="UTF-8" standalone="yes"?>
<Relationships xmlns="http://schemas.openxmlformats.org/package/2006/relationships"><Relationship Id="rId3" Type="http://schemas.openxmlformats.org/officeDocument/2006/relationships/image" Target="../media/image288.png"/><Relationship Id="rId2" Type="http://schemas.openxmlformats.org/officeDocument/2006/relationships/notesSlide" Target="../notesSlides/notesSlide283.xml"/><Relationship Id="rId1" Type="http://schemas.openxmlformats.org/officeDocument/2006/relationships/slideLayout" Target="../slideLayouts/slideLayout63.xml"/></Relationships>
</file>

<file path=ppt/slides/_rels/slide284.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notesSlide" Target="../notesSlides/notesSlide284.xml"/><Relationship Id="rId7" Type="http://schemas.openxmlformats.org/officeDocument/2006/relationships/image" Target="../media/image288.png"/><Relationship Id="rId2" Type="http://schemas.openxmlformats.org/officeDocument/2006/relationships/slideLayout" Target="../slideLayouts/slideLayout27.xml"/><Relationship Id="rId1" Type="http://schemas.openxmlformats.org/officeDocument/2006/relationships/tags" Target="../tags/tag217.xml"/><Relationship Id="rId6" Type="http://schemas.openxmlformats.org/officeDocument/2006/relationships/image" Target="../media/image55.png"/><Relationship Id="rId11" Type="http://schemas.openxmlformats.org/officeDocument/2006/relationships/image" Target="../media/image67.svg"/><Relationship Id="rId5" Type="http://schemas.openxmlformats.org/officeDocument/2006/relationships/image" Target="../media/image1.emf"/><Relationship Id="rId10" Type="http://schemas.openxmlformats.org/officeDocument/2006/relationships/image" Target="../media/image66.png"/><Relationship Id="rId4" Type="http://schemas.openxmlformats.org/officeDocument/2006/relationships/oleObject" Target="../embeddings/oleObject209.bin"/><Relationship Id="rId9" Type="http://schemas.openxmlformats.org/officeDocument/2006/relationships/image" Target="../media/image69.svg"/></Relationships>
</file>

<file path=ppt/slides/_rels/slide28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notesSlide" Target="../notesSlides/notesSlide285.xml"/><Relationship Id="rId7" Type="http://schemas.openxmlformats.org/officeDocument/2006/relationships/image" Target="../media/image40.png"/><Relationship Id="rId2" Type="http://schemas.openxmlformats.org/officeDocument/2006/relationships/slideLayout" Target="../slideLayouts/slideLayout6.xml"/><Relationship Id="rId1" Type="http://schemas.openxmlformats.org/officeDocument/2006/relationships/tags" Target="../tags/tag218.xml"/><Relationship Id="rId6" Type="http://schemas.openxmlformats.org/officeDocument/2006/relationships/image" Target="../media/image38.png"/><Relationship Id="rId5" Type="http://schemas.openxmlformats.org/officeDocument/2006/relationships/image" Target="../media/image1.emf"/><Relationship Id="rId4" Type="http://schemas.openxmlformats.org/officeDocument/2006/relationships/oleObject" Target="../embeddings/oleObject210.bin"/><Relationship Id="rId9" Type="http://schemas.openxmlformats.org/officeDocument/2006/relationships/image" Target="../media/image289.png"/></Relationships>
</file>

<file path=ppt/slides/_rels/slide286.xml.rels><?xml version="1.0" encoding="UTF-8" standalone="yes"?>
<Relationships xmlns="http://schemas.openxmlformats.org/package/2006/relationships"><Relationship Id="rId3" Type="http://schemas.openxmlformats.org/officeDocument/2006/relationships/notesSlide" Target="../notesSlides/notesSlide286.xml"/><Relationship Id="rId7" Type="http://schemas.openxmlformats.org/officeDocument/2006/relationships/image" Target="../media/image289.png"/><Relationship Id="rId2" Type="http://schemas.openxmlformats.org/officeDocument/2006/relationships/slideLayout" Target="../slideLayouts/slideLayout6.xml"/><Relationship Id="rId1" Type="http://schemas.openxmlformats.org/officeDocument/2006/relationships/tags" Target="../tags/tag219.xml"/><Relationship Id="rId6" Type="http://schemas.openxmlformats.org/officeDocument/2006/relationships/image" Target="../media/image40.png"/><Relationship Id="rId5" Type="http://schemas.openxmlformats.org/officeDocument/2006/relationships/image" Target="../media/image1.emf"/><Relationship Id="rId4" Type="http://schemas.openxmlformats.org/officeDocument/2006/relationships/oleObject" Target="../embeddings/oleObject211.bin"/></Relationships>
</file>

<file path=ppt/slides/_rels/slide287.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notesSlide" Target="../notesSlides/notesSlide287.xml"/><Relationship Id="rId1" Type="http://schemas.openxmlformats.org/officeDocument/2006/relationships/slideLayout" Target="../slideLayouts/slideLayout63.xml"/></Relationships>
</file>

<file path=ppt/slides/_rels/slide288.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notesSlide" Target="../notesSlides/notesSlide288.xml"/><Relationship Id="rId7" Type="http://schemas.openxmlformats.org/officeDocument/2006/relationships/image" Target="../media/image291.png"/><Relationship Id="rId2" Type="http://schemas.openxmlformats.org/officeDocument/2006/relationships/slideLayout" Target="../slideLayouts/slideLayout27.xml"/><Relationship Id="rId1" Type="http://schemas.openxmlformats.org/officeDocument/2006/relationships/tags" Target="../tags/tag220.xml"/><Relationship Id="rId6" Type="http://schemas.openxmlformats.org/officeDocument/2006/relationships/image" Target="../media/image55.png"/><Relationship Id="rId5" Type="http://schemas.openxmlformats.org/officeDocument/2006/relationships/image" Target="../media/image1.emf"/><Relationship Id="rId4" Type="http://schemas.openxmlformats.org/officeDocument/2006/relationships/oleObject" Target="../embeddings/oleObject209.bin"/><Relationship Id="rId9" Type="http://schemas.openxmlformats.org/officeDocument/2006/relationships/image" Target="../media/image69.svg"/></Relationships>
</file>

<file path=ppt/slides/_rels/slide28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notesSlide" Target="../notesSlides/notesSlide289.xml"/><Relationship Id="rId7" Type="http://schemas.openxmlformats.org/officeDocument/2006/relationships/image" Target="../media/image40.png"/><Relationship Id="rId2" Type="http://schemas.openxmlformats.org/officeDocument/2006/relationships/slideLayout" Target="../slideLayouts/slideLayout6.xml"/><Relationship Id="rId1" Type="http://schemas.openxmlformats.org/officeDocument/2006/relationships/tags" Target="../tags/tag221.xml"/><Relationship Id="rId6" Type="http://schemas.openxmlformats.org/officeDocument/2006/relationships/image" Target="../media/image38.png"/><Relationship Id="rId5" Type="http://schemas.openxmlformats.org/officeDocument/2006/relationships/image" Target="../media/image1.emf"/><Relationship Id="rId4" Type="http://schemas.openxmlformats.org/officeDocument/2006/relationships/oleObject" Target="../embeddings/oleObject210.bin"/><Relationship Id="rId9" Type="http://schemas.openxmlformats.org/officeDocument/2006/relationships/image" Target="../media/image292.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image" Target="../media/image40.png"/><Relationship Id="rId2" Type="http://schemas.openxmlformats.org/officeDocument/2006/relationships/slideLayout" Target="../slideLayouts/slideLayout6.xml"/><Relationship Id="rId1" Type="http://schemas.openxmlformats.org/officeDocument/2006/relationships/tags" Target="../tags/tag24.xml"/><Relationship Id="rId6" Type="http://schemas.openxmlformats.org/officeDocument/2006/relationships/image" Target="../media/image80.png"/><Relationship Id="rId5" Type="http://schemas.openxmlformats.org/officeDocument/2006/relationships/image" Target="../media/image1.emf"/><Relationship Id="rId4" Type="http://schemas.openxmlformats.org/officeDocument/2006/relationships/oleObject" Target="../embeddings/oleObject23.bin"/></Relationships>
</file>

<file path=ppt/slides/_rels/slide290.xml.rels><?xml version="1.0" encoding="UTF-8" standalone="yes"?>
<Relationships xmlns="http://schemas.openxmlformats.org/package/2006/relationships"><Relationship Id="rId3" Type="http://schemas.openxmlformats.org/officeDocument/2006/relationships/notesSlide" Target="../notesSlides/notesSlide290.xml"/><Relationship Id="rId7" Type="http://schemas.openxmlformats.org/officeDocument/2006/relationships/image" Target="../media/image292.png"/><Relationship Id="rId2" Type="http://schemas.openxmlformats.org/officeDocument/2006/relationships/slideLayout" Target="../slideLayouts/slideLayout6.xml"/><Relationship Id="rId1" Type="http://schemas.openxmlformats.org/officeDocument/2006/relationships/tags" Target="../tags/tag222.xml"/><Relationship Id="rId6" Type="http://schemas.openxmlformats.org/officeDocument/2006/relationships/image" Target="../media/image40.png"/><Relationship Id="rId5" Type="http://schemas.openxmlformats.org/officeDocument/2006/relationships/image" Target="../media/image1.emf"/><Relationship Id="rId4" Type="http://schemas.openxmlformats.org/officeDocument/2006/relationships/oleObject" Target="../embeddings/oleObject211.bin"/></Relationships>
</file>

<file path=ppt/slides/_rels/slide291.xml.rels><?xml version="1.0" encoding="UTF-8" standalone="yes"?>
<Relationships xmlns="http://schemas.openxmlformats.org/package/2006/relationships"><Relationship Id="rId3" Type="http://schemas.openxmlformats.org/officeDocument/2006/relationships/image" Target="../media/image293.png"/><Relationship Id="rId2" Type="http://schemas.openxmlformats.org/officeDocument/2006/relationships/notesSlide" Target="../notesSlides/notesSlide291.xml"/><Relationship Id="rId1" Type="http://schemas.openxmlformats.org/officeDocument/2006/relationships/slideLayout" Target="../slideLayouts/slideLayout63.xml"/><Relationship Id="rId4" Type="http://schemas.microsoft.com/office/2007/relationships/hdphoto" Target="../media/hdphoto29.wdp"/></Relationships>
</file>

<file path=ppt/slides/_rels/slide292.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notesSlide" Target="../notesSlides/notesSlide292.xml"/><Relationship Id="rId7" Type="http://schemas.openxmlformats.org/officeDocument/2006/relationships/image" Target="../media/image55.png"/><Relationship Id="rId2" Type="http://schemas.openxmlformats.org/officeDocument/2006/relationships/slideLayout" Target="../slideLayouts/slideLayout27.xml"/><Relationship Id="rId1" Type="http://schemas.openxmlformats.org/officeDocument/2006/relationships/tags" Target="../tags/tag223.xml"/><Relationship Id="rId6" Type="http://schemas.openxmlformats.org/officeDocument/2006/relationships/image" Target="../media/image294.png"/><Relationship Id="rId5" Type="http://schemas.openxmlformats.org/officeDocument/2006/relationships/image" Target="../media/image1.emf"/><Relationship Id="rId4" Type="http://schemas.openxmlformats.org/officeDocument/2006/relationships/oleObject" Target="../embeddings/oleObject209.bin"/><Relationship Id="rId9" Type="http://schemas.openxmlformats.org/officeDocument/2006/relationships/image" Target="../media/image89.svg"/></Relationships>
</file>

<file path=ppt/slides/_rels/slide29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293.xml"/><Relationship Id="rId7" Type="http://schemas.openxmlformats.org/officeDocument/2006/relationships/image" Target="../media/image38.png"/><Relationship Id="rId2" Type="http://schemas.openxmlformats.org/officeDocument/2006/relationships/slideLayout" Target="../slideLayouts/slideLayout6.xml"/><Relationship Id="rId1" Type="http://schemas.openxmlformats.org/officeDocument/2006/relationships/tags" Target="../tags/tag224.xml"/><Relationship Id="rId6" Type="http://schemas.openxmlformats.org/officeDocument/2006/relationships/image" Target="../media/image294.png"/><Relationship Id="rId5" Type="http://schemas.openxmlformats.org/officeDocument/2006/relationships/image" Target="../media/image1.emf"/><Relationship Id="rId4" Type="http://schemas.openxmlformats.org/officeDocument/2006/relationships/oleObject" Target="../embeddings/oleObject210.bin"/><Relationship Id="rId9" Type="http://schemas.openxmlformats.org/officeDocument/2006/relationships/image" Target="../media/image39.png"/></Relationships>
</file>

<file path=ppt/slides/_rels/slide29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294.xml"/><Relationship Id="rId7" Type="http://schemas.openxmlformats.org/officeDocument/2006/relationships/image" Target="../media/image38.png"/><Relationship Id="rId2" Type="http://schemas.openxmlformats.org/officeDocument/2006/relationships/slideLayout" Target="../slideLayouts/slideLayout6.xml"/><Relationship Id="rId1" Type="http://schemas.openxmlformats.org/officeDocument/2006/relationships/tags" Target="../tags/tag225.xml"/><Relationship Id="rId6" Type="http://schemas.openxmlformats.org/officeDocument/2006/relationships/image" Target="../media/image294.png"/><Relationship Id="rId5" Type="http://schemas.openxmlformats.org/officeDocument/2006/relationships/image" Target="../media/image1.emf"/><Relationship Id="rId4" Type="http://schemas.openxmlformats.org/officeDocument/2006/relationships/oleObject" Target="../embeddings/oleObject211.bin"/></Relationships>
</file>

<file path=ppt/slides/_rels/slide295.xml.rels><?xml version="1.0" encoding="UTF-8" standalone="yes"?>
<Relationships xmlns="http://schemas.openxmlformats.org/package/2006/relationships"><Relationship Id="rId3" Type="http://schemas.openxmlformats.org/officeDocument/2006/relationships/image" Target="../media/image295.png"/><Relationship Id="rId2" Type="http://schemas.openxmlformats.org/officeDocument/2006/relationships/notesSlide" Target="../notesSlides/notesSlide295.xml"/><Relationship Id="rId1" Type="http://schemas.openxmlformats.org/officeDocument/2006/relationships/slideLayout" Target="../slideLayouts/slideLayout63.xml"/></Relationships>
</file>

<file path=ppt/slides/_rels/slide296.xml.rels><?xml version="1.0" encoding="UTF-8" standalone="yes"?>
<Relationships xmlns="http://schemas.openxmlformats.org/package/2006/relationships"><Relationship Id="rId8" Type="http://schemas.openxmlformats.org/officeDocument/2006/relationships/image" Target="../media/image297.png"/><Relationship Id="rId3" Type="http://schemas.openxmlformats.org/officeDocument/2006/relationships/notesSlide" Target="../notesSlides/notesSlide296.xml"/><Relationship Id="rId7" Type="http://schemas.openxmlformats.org/officeDocument/2006/relationships/image" Target="../media/image296.png"/><Relationship Id="rId2" Type="http://schemas.openxmlformats.org/officeDocument/2006/relationships/slideLayout" Target="../slideLayouts/slideLayout27.xml"/><Relationship Id="rId1" Type="http://schemas.openxmlformats.org/officeDocument/2006/relationships/tags" Target="../tags/tag226.xml"/><Relationship Id="rId6" Type="http://schemas.openxmlformats.org/officeDocument/2006/relationships/image" Target="../media/image55.png"/><Relationship Id="rId11" Type="http://schemas.openxmlformats.org/officeDocument/2006/relationships/image" Target="../media/image119.svg"/><Relationship Id="rId5" Type="http://schemas.openxmlformats.org/officeDocument/2006/relationships/image" Target="../media/image1.emf"/><Relationship Id="rId10" Type="http://schemas.openxmlformats.org/officeDocument/2006/relationships/image" Target="../media/image118.png"/><Relationship Id="rId4" Type="http://schemas.openxmlformats.org/officeDocument/2006/relationships/oleObject" Target="../embeddings/oleObject212.bin"/><Relationship Id="rId9" Type="http://schemas.openxmlformats.org/officeDocument/2006/relationships/image" Target="../media/image298.svg"/></Relationships>
</file>

<file path=ppt/slides/_rels/slide29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297.xml"/><Relationship Id="rId7" Type="http://schemas.openxmlformats.org/officeDocument/2006/relationships/image" Target="../media/image38.png"/><Relationship Id="rId2" Type="http://schemas.openxmlformats.org/officeDocument/2006/relationships/slideLayout" Target="../slideLayouts/slideLayout6.xml"/><Relationship Id="rId1" Type="http://schemas.openxmlformats.org/officeDocument/2006/relationships/tags" Target="../tags/tag227.xml"/><Relationship Id="rId6" Type="http://schemas.openxmlformats.org/officeDocument/2006/relationships/image" Target="../media/image296.png"/><Relationship Id="rId5" Type="http://schemas.openxmlformats.org/officeDocument/2006/relationships/image" Target="../media/image1.emf"/><Relationship Id="rId4" Type="http://schemas.openxmlformats.org/officeDocument/2006/relationships/oleObject" Target="../embeddings/oleObject213.bin"/><Relationship Id="rId9" Type="http://schemas.openxmlformats.org/officeDocument/2006/relationships/image" Target="../media/image39.png"/></Relationships>
</file>

<file path=ppt/slides/_rels/slide298.xml.rels><?xml version="1.0" encoding="UTF-8" standalone="yes"?>
<Relationships xmlns="http://schemas.openxmlformats.org/package/2006/relationships"><Relationship Id="rId3" Type="http://schemas.openxmlformats.org/officeDocument/2006/relationships/notesSlide" Target="../notesSlides/notesSlide298.xml"/><Relationship Id="rId7" Type="http://schemas.openxmlformats.org/officeDocument/2006/relationships/image" Target="../media/image40.png"/><Relationship Id="rId2" Type="http://schemas.openxmlformats.org/officeDocument/2006/relationships/slideLayout" Target="../slideLayouts/slideLayout6.xml"/><Relationship Id="rId1" Type="http://schemas.openxmlformats.org/officeDocument/2006/relationships/tags" Target="../tags/tag228.xml"/><Relationship Id="rId6" Type="http://schemas.openxmlformats.org/officeDocument/2006/relationships/image" Target="../media/image296.png"/><Relationship Id="rId5" Type="http://schemas.openxmlformats.org/officeDocument/2006/relationships/image" Target="../media/image1.emf"/><Relationship Id="rId4" Type="http://schemas.openxmlformats.org/officeDocument/2006/relationships/oleObject" Target="../embeddings/oleObject214.bin"/></Relationships>
</file>

<file path=ppt/slides/_rels/slide299.xml.rels><?xml version="1.0" encoding="UTF-8" standalone="yes"?>
<Relationships xmlns="http://schemas.openxmlformats.org/package/2006/relationships"><Relationship Id="rId3" Type="http://schemas.openxmlformats.org/officeDocument/2006/relationships/image" Target="../media/image299.png"/><Relationship Id="rId2" Type="http://schemas.openxmlformats.org/officeDocument/2006/relationships/notesSlide" Target="../notesSlides/notesSlide299.xml"/><Relationship Id="rId1" Type="http://schemas.openxmlformats.org/officeDocument/2006/relationships/slideLayout" Target="../slideLayouts/slideLayout63.xml"/></Relationships>
</file>

<file path=ppt/slides/_rels/slide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3.xml"/><Relationship Id="rId7" Type="http://schemas.openxmlformats.org/officeDocument/2006/relationships/image" Target="../media/image39.png"/><Relationship Id="rId2" Type="http://schemas.openxmlformats.org/officeDocument/2006/relationships/slideLayout" Target="../slideLayouts/slideLayout6.xml"/><Relationship Id="rId1" Type="http://schemas.openxmlformats.org/officeDocument/2006/relationships/tags" Target="../tags/tag5.xml"/><Relationship Id="rId6" Type="http://schemas.openxmlformats.org/officeDocument/2006/relationships/image" Target="../media/image38.png"/><Relationship Id="rId5" Type="http://schemas.openxmlformats.org/officeDocument/2006/relationships/image" Target="../media/image20.emf"/><Relationship Id="rId10" Type="http://schemas.openxmlformats.org/officeDocument/2006/relationships/image" Target="../media/image42.svg"/><Relationship Id="rId4" Type="http://schemas.openxmlformats.org/officeDocument/2006/relationships/oleObject" Target="../embeddings/oleObject4.bin"/><Relationship Id="rId9" Type="http://schemas.openxmlformats.org/officeDocument/2006/relationships/image" Target="../media/image41.png"/></Relationships>
</file>

<file path=ppt/slides/_rels/slide3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0.xml"/><Relationship Id="rId1" Type="http://schemas.openxmlformats.org/officeDocument/2006/relationships/slideLayout" Target="../slideLayouts/slideLayout63.xml"/></Relationships>
</file>

<file path=ppt/slides/_rels/slide300.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notesSlide" Target="../notesSlides/notesSlide300.xml"/><Relationship Id="rId7" Type="http://schemas.openxmlformats.org/officeDocument/2006/relationships/image" Target="../media/image55.png"/><Relationship Id="rId2" Type="http://schemas.openxmlformats.org/officeDocument/2006/relationships/slideLayout" Target="../slideLayouts/slideLayout27.xml"/><Relationship Id="rId1" Type="http://schemas.openxmlformats.org/officeDocument/2006/relationships/tags" Target="../tags/tag229.xml"/><Relationship Id="rId6" Type="http://schemas.openxmlformats.org/officeDocument/2006/relationships/image" Target="../media/image300.png"/><Relationship Id="rId11" Type="http://schemas.openxmlformats.org/officeDocument/2006/relationships/image" Target="../media/image302.svg"/><Relationship Id="rId5" Type="http://schemas.openxmlformats.org/officeDocument/2006/relationships/image" Target="../media/image1.emf"/><Relationship Id="rId10" Type="http://schemas.openxmlformats.org/officeDocument/2006/relationships/image" Target="../media/image301.png"/><Relationship Id="rId4" Type="http://schemas.openxmlformats.org/officeDocument/2006/relationships/oleObject" Target="../embeddings/oleObject215.bin"/><Relationship Id="rId9" Type="http://schemas.openxmlformats.org/officeDocument/2006/relationships/image" Target="../media/image74.svg"/></Relationships>
</file>

<file path=ppt/slides/_rels/slide30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301.xml"/><Relationship Id="rId7" Type="http://schemas.openxmlformats.org/officeDocument/2006/relationships/image" Target="../media/image38.png"/><Relationship Id="rId2" Type="http://schemas.openxmlformats.org/officeDocument/2006/relationships/slideLayout" Target="../slideLayouts/slideLayout6.xml"/><Relationship Id="rId1" Type="http://schemas.openxmlformats.org/officeDocument/2006/relationships/tags" Target="../tags/tag230.xml"/><Relationship Id="rId6" Type="http://schemas.openxmlformats.org/officeDocument/2006/relationships/image" Target="../media/image300.png"/><Relationship Id="rId5" Type="http://schemas.openxmlformats.org/officeDocument/2006/relationships/image" Target="../media/image1.emf"/><Relationship Id="rId4" Type="http://schemas.openxmlformats.org/officeDocument/2006/relationships/oleObject" Target="../embeddings/oleObject216.bin"/><Relationship Id="rId9" Type="http://schemas.openxmlformats.org/officeDocument/2006/relationships/image" Target="../media/image39.png"/></Relationships>
</file>

<file path=ppt/slides/_rels/slide302.xml.rels><?xml version="1.0" encoding="UTF-8" standalone="yes"?>
<Relationships xmlns="http://schemas.openxmlformats.org/package/2006/relationships"><Relationship Id="rId3" Type="http://schemas.openxmlformats.org/officeDocument/2006/relationships/notesSlide" Target="../notesSlides/notesSlide302.xml"/><Relationship Id="rId7" Type="http://schemas.openxmlformats.org/officeDocument/2006/relationships/image" Target="../media/image300.png"/><Relationship Id="rId2" Type="http://schemas.openxmlformats.org/officeDocument/2006/relationships/slideLayout" Target="../slideLayouts/slideLayout6.xml"/><Relationship Id="rId1" Type="http://schemas.openxmlformats.org/officeDocument/2006/relationships/tags" Target="../tags/tag231.xml"/><Relationship Id="rId6" Type="http://schemas.openxmlformats.org/officeDocument/2006/relationships/image" Target="../media/image40.png"/><Relationship Id="rId5" Type="http://schemas.openxmlformats.org/officeDocument/2006/relationships/image" Target="../media/image1.emf"/><Relationship Id="rId4" Type="http://schemas.openxmlformats.org/officeDocument/2006/relationships/oleObject" Target="../embeddings/oleObject217.bin"/></Relationships>
</file>

<file path=ppt/slides/_rels/slide303.xml.rels><?xml version="1.0" encoding="UTF-8" standalone="yes"?>
<Relationships xmlns="http://schemas.openxmlformats.org/package/2006/relationships"><Relationship Id="rId3" Type="http://schemas.openxmlformats.org/officeDocument/2006/relationships/image" Target="../media/image303.png"/><Relationship Id="rId2" Type="http://schemas.openxmlformats.org/officeDocument/2006/relationships/notesSlide" Target="../notesSlides/notesSlide303.xml"/><Relationship Id="rId1" Type="http://schemas.openxmlformats.org/officeDocument/2006/relationships/slideLayout" Target="../slideLayouts/slideLayout63.xml"/></Relationships>
</file>

<file path=ppt/slides/_rels/slide304.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notesSlide" Target="../notesSlides/notesSlide304.xml"/><Relationship Id="rId7" Type="http://schemas.openxmlformats.org/officeDocument/2006/relationships/image" Target="../media/image55.png"/><Relationship Id="rId2" Type="http://schemas.openxmlformats.org/officeDocument/2006/relationships/slideLayout" Target="../slideLayouts/slideLayout27.xml"/><Relationship Id="rId1" Type="http://schemas.openxmlformats.org/officeDocument/2006/relationships/tags" Target="../tags/tag232.xml"/><Relationship Id="rId6" Type="http://schemas.openxmlformats.org/officeDocument/2006/relationships/image" Target="../media/image304.png"/><Relationship Id="rId5" Type="http://schemas.openxmlformats.org/officeDocument/2006/relationships/image" Target="../media/image1.emf"/><Relationship Id="rId4" Type="http://schemas.openxmlformats.org/officeDocument/2006/relationships/oleObject" Target="../embeddings/oleObject218.bin"/><Relationship Id="rId9" Type="http://schemas.openxmlformats.org/officeDocument/2006/relationships/image" Target="../media/image89.svg"/></Relationships>
</file>

<file path=ppt/slides/_rels/slide30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305.xml"/><Relationship Id="rId7" Type="http://schemas.openxmlformats.org/officeDocument/2006/relationships/image" Target="../media/image38.png"/><Relationship Id="rId2" Type="http://schemas.openxmlformats.org/officeDocument/2006/relationships/slideLayout" Target="../slideLayouts/slideLayout6.xml"/><Relationship Id="rId1" Type="http://schemas.openxmlformats.org/officeDocument/2006/relationships/tags" Target="../tags/tag233.xml"/><Relationship Id="rId6" Type="http://schemas.openxmlformats.org/officeDocument/2006/relationships/image" Target="../media/image304.png"/><Relationship Id="rId5" Type="http://schemas.openxmlformats.org/officeDocument/2006/relationships/image" Target="../media/image1.emf"/><Relationship Id="rId4" Type="http://schemas.openxmlformats.org/officeDocument/2006/relationships/oleObject" Target="../embeddings/oleObject219.bin"/><Relationship Id="rId9" Type="http://schemas.openxmlformats.org/officeDocument/2006/relationships/image" Target="../media/image39.png"/></Relationships>
</file>

<file path=ppt/slides/_rels/slide306.xml.rels><?xml version="1.0" encoding="UTF-8" standalone="yes"?>
<Relationships xmlns="http://schemas.openxmlformats.org/package/2006/relationships"><Relationship Id="rId3" Type="http://schemas.openxmlformats.org/officeDocument/2006/relationships/notesSlide" Target="../notesSlides/notesSlide306.xml"/><Relationship Id="rId7" Type="http://schemas.openxmlformats.org/officeDocument/2006/relationships/image" Target="../media/image40.png"/><Relationship Id="rId2" Type="http://schemas.openxmlformats.org/officeDocument/2006/relationships/slideLayout" Target="../slideLayouts/slideLayout6.xml"/><Relationship Id="rId1" Type="http://schemas.openxmlformats.org/officeDocument/2006/relationships/tags" Target="../tags/tag234.xml"/><Relationship Id="rId6" Type="http://schemas.openxmlformats.org/officeDocument/2006/relationships/image" Target="../media/image304.png"/><Relationship Id="rId5" Type="http://schemas.openxmlformats.org/officeDocument/2006/relationships/image" Target="../media/image1.emf"/><Relationship Id="rId4" Type="http://schemas.openxmlformats.org/officeDocument/2006/relationships/oleObject" Target="../embeddings/oleObject220.bin"/></Relationships>
</file>

<file path=ppt/slides/_rels/slide307.xml.rels><?xml version="1.0" encoding="UTF-8" standalone="yes"?>
<Relationships xmlns="http://schemas.openxmlformats.org/package/2006/relationships"><Relationship Id="rId3" Type="http://schemas.openxmlformats.org/officeDocument/2006/relationships/image" Target="../media/image305.png"/><Relationship Id="rId2" Type="http://schemas.openxmlformats.org/officeDocument/2006/relationships/notesSlide" Target="../notesSlides/notesSlide307.xml"/><Relationship Id="rId1" Type="http://schemas.openxmlformats.org/officeDocument/2006/relationships/slideLayout" Target="../slideLayouts/slideLayout63.xml"/></Relationships>
</file>

<file path=ppt/slides/_rels/slide308.xml.rels><?xml version="1.0" encoding="UTF-8" standalone="yes"?>
<Relationships xmlns="http://schemas.openxmlformats.org/package/2006/relationships"><Relationship Id="rId8" Type="http://schemas.openxmlformats.org/officeDocument/2006/relationships/image" Target="../media/image162.png"/><Relationship Id="rId13" Type="http://schemas.openxmlformats.org/officeDocument/2006/relationships/image" Target="../media/image225.svg"/><Relationship Id="rId3" Type="http://schemas.openxmlformats.org/officeDocument/2006/relationships/notesSlide" Target="../notesSlides/notesSlide308.xml"/><Relationship Id="rId7" Type="http://schemas.openxmlformats.org/officeDocument/2006/relationships/image" Target="../media/image306.png"/><Relationship Id="rId12" Type="http://schemas.openxmlformats.org/officeDocument/2006/relationships/image" Target="../media/image224.png"/><Relationship Id="rId2" Type="http://schemas.openxmlformats.org/officeDocument/2006/relationships/slideLayout" Target="../slideLayouts/slideLayout27.xml"/><Relationship Id="rId1" Type="http://schemas.openxmlformats.org/officeDocument/2006/relationships/tags" Target="../tags/tag235.xml"/><Relationship Id="rId6" Type="http://schemas.openxmlformats.org/officeDocument/2006/relationships/image" Target="../media/image55.png"/><Relationship Id="rId11" Type="http://schemas.openxmlformats.org/officeDocument/2006/relationships/image" Target="../media/image308.svg"/><Relationship Id="rId5" Type="http://schemas.openxmlformats.org/officeDocument/2006/relationships/image" Target="../media/image1.emf"/><Relationship Id="rId10" Type="http://schemas.openxmlformats.org/officeDocument/2006/relationships/image" Target="../media/image307.png"/><Relationship Id="rId4" Type="http://schemas.openxmlformats.org/officeDocument/2006/relationships/oleObject" Target="../embeddings/oleObject221.bin"/><Relationship Id="rId9" Type="http://schemas.openxmlformats.org/officeDocument/2006/relationships/image" Target="../media/image163.svg"/></Relationships>
</file>

<file path=ppt/slides/_rels/slide30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309.xml"/><Relationship Id="rId7" Type="http://schemas.openxmlformats.org/officeDocument/2006/relationships/image" Target="../media/image38.png"/><Relationship Id="rId2" Type="http://schemas.openxmlformats.org/officeDocument/2006/relationships/slideLayout" Target="../slideLayouts/slideLayout6.xml"/><Relationship Id="rId1" Type="http://schemas.openxmlformats.org/officeDocument/2006/relationships/tags" Target="../tags/tag236.xml"/><Relationship Id="rId6" Type="http://schemas.openxmlformats.org/officeDocument/2006/relationships/image" Target="../media/image306.png"/><Relationship Id="rId5" Type="http://schemas.openxmlformats.org/officeDocument/2006/relationships/image" Target="../media/image1.emf"/><Relationship Id="rId4" Type="http://schemas.openxmlformats.org/officeDocument/2006/relationships/oleObject" Target="../embeddings/oleObject222.bin"/></Relationships>
</file>

<file path=ppt/slides/_rels/slide31.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notesSlide" Target="../notesSlides/notesSlide31.xml"/><Relationship Id="rId7" Type="http://schemas.openxmlformats.org/officeDocument/2006/relationships/image" Target="../media/image68.png"/><Relationship Id="rId2" Type="http://schemas.openxmlformats.org/officeDocument/2006/relationships/slideLayout" Target="../slideLayouts/slideLayout27.xml"/><Relationship Id="rId1" Type="http://schemas.openxmlformats.org/officeDocument/2006/relationships/tags" Target="../tags/tag25.xml"/><Relationship Id="rId6" Type="http://schemas.openxmlformats.org/officeDocument/2006/relationships/image" Target="../media/image55.png"/><Relationship Id="rId11" Type="http://schemas.openxmlformats.org/officeDocument/2006/relationships/image" Target="../media/image82.png"/><Relationship Id="rId5" Type="http://schemas.openxmlformats.org/officeDocument/2006/relationships/image" Target="../media/image1.emf"/><Relationship Id="rId10" Type="http://schemas.openxmlformats.org/officeDocument/2006/relationships/image" Target="../media/image67.svg"/><Relationship Id="rId4" Type="http://schemas.openxmlformats.org/officeDocument/2006/relationships/oleObject" Target="../embeddings/oleObject24.bin"/><Relationship Id="rId9" Type="http://schemas.openxmlformats.org/officeDocument/2006/relationships/image" Target="../media/image66.png"/></Relationships>
</file>

<file path=ppt/slides/_rels/slide310.xml.rels><?xml version="1.0" encoding="UTF-8" standalone="yes"?>
<Relationships xmlns="http://schemas.openxmlformats.org/package/2006/relationships"><Relationship Id="rId3" Type="http://schemas.openxmlformats.org/officeDocument/2006/relationships/notesSlide" Target="../notesSlides/notesSlide310.xml"/><Relationship Id="rId7" Type="http://schemas.openxmlformats.org/officeDocument/2006/relationships/image" Target="../media/image39.png"/><Relationship Id="rId2" Type="http://schemas.openxmlformats.org/officeDocument/2006/relationships/slideLayout" Target="../slideLayouts/slideLayout6.xml"/><Relationship Id="rId1" Type="http://schemas.openxmlformats.org/officeDocument/2006/relationships/tags" Target="../tags/tag237.xml"/><Relationship Id="rId6" Type="http://schemas.openxmlformats.org/officeDocument/2006/relationships/image" Target="../media/image306.png"/><Relationship Id="rId5" Type="http://schemas.openxmlformats.org/officeDocument/2006/relationships/image" Target="../media/image1.emf"/><Relationship Id="rId4" Type="http://schemas.openxmlformats.org/officeDocument/2006/relationships/oleObject" Target="../embeddings/oleObject223.bin"/></Relationships>
</file>

<file path=ppt/slides/_rels/slide31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311.xml"/><Relationship Id="rId7" Type="http://schemas.openxmlformats.org/officeDocument/2006/relationships/image" Target="../media/image38.png"/><Relationship Id="rId2" Type="http://schemas.openxmlformats.org/officeDocument/2006/relationships/slideLayout" Target="../slideLayouts/slideLayout6.xml"/><Relationship Id="rId1" Type="http://schemas.openxmlformats.org/officeDocument/2006/relationships/tags" Target="../tags/tag238.xml"/><Relationship Id="rId6" Type="http://schemas.openxmlformats.org/officeDocument/2006/relationships/image" Target="../media/image306.png"/><Relationship Id="rId5" Type="http://schemas.openxmlformats.org/officeDocument/2006/relationships/image" Target="../media/image1.emf"/><Relationship Id="rId4" Type="http://schemas.openxmlformats.org/officeDocument/2006/relationships/oleObject" Target="../embeddings/oleObject224.bin"/></Relationships>
</file>

<file path=ppt/slides/_rels/slide31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312.xml"/><Relationship Id="rId7" Type="http://schemas.openxmlformats.org/officeDocument/2006/relationships/image" Target="../media/image39.png"/><Relationship Id="rId2" Type="http://schemas.openxmlformats.org/officeDocument/2006/relationships/slideLayout" Target="../slideLayouts/slideLayout6.xml"/><Relationship Id="rId1" Type="http://schemas.openxmlformats.org/officeDocument/2006/relationships/tags" Target="../tags/tag239.xml"/><Relationship Id="rId6" Type="http://schemas.openxmlformats.org/officeDocument/2006/relationships/image" Target="../media/image306.png"/><Relationship Id="rId5" Type="http://schemas.openxmlformats.org/officeDocument/2006/relationships/image" Target="../media/image1.emf"/><Relationship Id="rId4" Type="http://schemas.openxmlformats.org/officeDocument/2006/relationships/oleObject" Target="../embeddings/oleObject225.bin"/></Relationships>
</file>

<file path=ppt/slides/_rels/slide313.xml.rels><?xml version="1.0" encoding="UTF-8" standalone="yes"?>
<Relationships xmlns="http://schemas.openxmlformats.org/package/2006/relationships"><Relationship Id="rId3" Type="http://schemas.openxmlformats.org/officeDocument/2006/relationships/image" Target="../media/image309.png"/><Relationship Id="rId2" Type="http://schemas.openxmlformats.org/officeDocument/2006/relationships/notesSlide" Target="../notesSlides/notesSlide313.xml"/><Relationship Id="rId1" Type="http://schemas.openxmlformats.org/officeDocument/2006/relationships/slideLayout" Target="../slideLayouts/slideLayout63.xml"/></Relationships>
</file>

<file path=ppt/slides/_rels/slide31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notesSlide" Target="../notesSlides/notesSlide314.xml"/><Relationship Id="rId7" Type="http://schemas.openxmlformats.org/officeDocument/2006/relationships/image" Target="../media/image311.svg"/><Relationship Id="rId2" Type="http://schemas.openxmlformats.org/officeDocument/2006/relationships/slideLayout" Target="../slideLayouts/slideLayout27.xml"/><Relationship Id="rId1" Type="http://schemas.openxmlformats.org/officeDocument/2006/relationships/tags" Target="../tags/tag240.xml"/><Relationship Id="rId6" Type="http://schemas.openxmlformats.org/officeDocument/2006/relationships/image" Target="../media/image310.png"/><Relationship Id="rId5" Type="http://schemas.openxmlformats.org/officeDocument/2006/relationships/image" Target="../media/image1.emf"/><Relationship Id="rId10" Type="http://schemas.openxmlformats.org/officeDocument/2006/relationships/image" Target="../media/image313.svg"/><Relationship Id="rId4" Type="http://schemas.openxmlformats.org/officeDocument/2006/relationships/oleObject" Target="../embeddings/oleObject226.bin"/><Relationship Id="rId9" Type="http://schemas.openxmlformats.org/officeDocument/2006/relationships/image" Target="../media/image312.png"/></Relationships>
</file>

<file path=ppt/slides/_rels/slide31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315.xml"/><Relationship Id="rId7" Type="http://schemas.openxmlformats.org/officeDocument/2006/relationships/image" Target="../media/image38.png"/><Relationship Id="rId2" Type="http://schemas.openxmlformats.org/officeDocument/2006/relationships/slideLayout" Target="../slideLayouts/slideLayout6.xml"/><Relationship Id="rId1" Type="http://schemas.openxmlformats.org/officeDocument/2006/relationships/tags" Target="../tags/tag241.xml"/><Relationship Id="rId6" Type="http://schemas.openxmlformats.org/officeDocument/2006/relationships/image" Target="../media/image314.png"/><Relationship Id="rId5" Type="http://schemas.openxmlformats.org/officeDocument/2006/relationships/image" Target="../media/image1.emf"/><Relationship Id="rId4" Type="http://schemas.openxmlformats.org/officeDocument/2006/relationships/oleObject" Target="../embeddings/oleObject227.bin"/><Relationship Id="rId9" Type="http://schemas.openxmlformats.org/officeDocument/2006/relationships/image" Target="../media/image39.png"/></Relationships>
</file>

<file path=ppt/slides/_rels/slide316.xml.rels><?xml version="1.0" encoding="UTF-8" standalone="yes"?>
<Relationships xmlns="http://schemas.openxmlformats.org/package/2006/relationships"><Relationship Id="rId3" Type="http://schemas.openxmlformats.org/officeDocument/2006/relationships/image" Target="../media/image315.png"/><Relationship Id="rId2" Type="http://schemas.openxmlformats.org/officeDocument/2006/relationships/notesSlide" Target="../notesSlides/notesSlide316.xml"/><Relationship Id="rId1" Type="http://schemas.openxmlformats.org/officeDocument/2006/relationships/slideLayout" Target="../slideLayouts/slideLayout63.xml"/></Relationships>
</file>

<file path=ppt/slides/_rels/slide317.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154.svg"/><Relationship Id="rId3" Type="http://schemas.openxmlformats.org/officeDocument/2006/relationships/notesSlide" Target="../notesSlides/notesSlide317.xml"/><Relationship Id="rId7" Type="http://schemas.openxmlformats.org/officeDocument/2006/relationships/image" Target="../media/image55.png"/><Relationship Id="rId12" Type="http://schemas.openxmlformats.org/officeDocument/2006/relationships/image" Target="../media/image153.png"/><Relationship Id="rId2" Type="http://schemas.openxmlformats.org/officeDocument/2006/relationships/slideLayout" Target="../slideLayouts/slideLayout27.xml"/><Relationship Id="rId1" Type="http://schemas.openxmlformats.org/officeDocument/2006/relationships/tags" Target="../tags/tag242.xml"/><Relationship Id="rId6" Type="http://schemas.openxmlformats.org/officeDocument/2006/relationships/image" Target="../media/image316.png"/><Relationship Id="rId11" Type="http://schemas.openxmlformats.org/officeDocument/2006/relationships/image" Target="../media/image318.svg"/><Relationship Id="rId5" Type="http://schemas.openxmlformats.org/officeDocument/2006/relationships/image" Target="../media/image1.emf"/><Relationship Id="rId10" Type="http://schemas.openxmlformats.org/officeDocument/2006/relationships/image" Target="../media/image317.png"/><Relationship Id="rId4" Type="http://schemas.openxmlformats.org/officeDocument/2006/relationships/oleObject" Target="../embeddings/oleObject228.bin"/><Relationship Id="rId9" Type="http://schemas.openxmlformats.org/officeDocument/2006/relationships/image" Target="../media/image69.svg"/></Relationships>
</file>

<file path=ppt/slides/_rels/slide31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notesSlide" Target="../notesSlides/notesSlide318.xml"/><Relationship Id="rId7" Type="http://schemas.openxmlformats.org/officeDocument/2006/relationships/image" Target="../media/image40.png"/><Relationship Id="rId2" Type="http://schemas.openxmlformats.org/officeDocument/2006/relationships/slideLayout" Target="../slideLayouts/slideLayout6.xml"/><Relationship Id="rId1" Type="http://schemas.openxmlformats.org/officeDocument/2006/relationships/tags" Target="../tags/tag243.xml"/><Relationship Id="rId6" Type="http://schemas.openxmlformats.org/officeDocument/2006/relationships/image" Target="../media/image316.png"/><Relationship Id="rId5" Type="http://schemas.openxmlformats.org/officeDocument/2006/relationships/image" Target="../media/image1.emf"/><Relationship Id="rId4" Type="http://schemas.openxmlformats.org/officeDocument/2006/relationships/oleObject" Target="../embeddings/oleObject229.bin"/><Relationship Id="rId9" Type="http://schemas.openxmlformats.org/officeDocument/2006/relationships/image" Target="../media/image38.png"/></Relationships>
</file>

<file path=ppt/slides/_rels/slide31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notesSlide" Target="../notesSlides/notesSlide319.xml"/><Relationship Id="rId7" Type="http://schemas.openxmlformats.org/officeDocument/2006/relationships/image" Target="../media/image40.png"/><Relationship Id="rId2" Type="http://schemas.openxmlformats.org/officeDocument/2006/relationships/slideLayout" Target="../slideLayouts/slideLayout6.xml"/><Relationship Id="rId1" Type="http://schemas.openxmlformats.org/officeDocument/2006/relationships/tags" Target="../tags/tag244.xml"/><Relationship Id="rId6" Type="http://schemas.openxmlformats.org/officeDocument/2006/relationships/image" Target="../media/image38.png"/><Relationship Id="rId5" Type="http://schemas.openxmlformats.org/officeDocument/2006/relationships/image" Target="../media/image1.emf"/><Relationship Id="rId4" Type="http://schemas.openxmlformats.org/officeDocument/2006/relationships/oleObject" Target="../embeddings/oleObject230.bin"/><Relationship Id="rId9" Type="http://schemas.openxmlformats.org/officeDocument/2006/relationships/image" Target="../media/image316.png"/></Relationships>
</file>

<file path=ppt/slides/_rels/slide3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32.xml"/><Relationship Id="rId7" Type="http://schemas.openxmlformats.org/officeDocument/2006/relationships/image" Target="../media/image38.png"/><Relationship Id="rId2" Type="http://schemas.openxmlformats.org/officeDocument/2006/relationships/slideLayout" Target="../slideLayouts/slideLayout6.xml"/><Relationship Id="rId1" Type="http://schemas.openxmlformats.org/officeDocument/2006/relationships/tags" Target="../tags/tag26.xml"/><Relationship Id="rId6" Type="http://schemas.openxmlformats.org/officeDocument/2006/relationships/image" Target="../media/image83.png"/><Relationship Id="rId5" Type="http://schemas.openxmlformats.org/officeDocument/2006/relationships/image" Target="../media/image1.emf"/><Relationship Id="rId4" Type="http://schemas.openxmlformats.org/officeDocument/2006/relationships/oleObject" Target="../embeddings/oleObject25.bin"/><Relationship Id="rId9" Type="http://schemas.openxmlformats.org/officeDocument/2006/relationships/image" Target="../media/image39.png"/></Relationships>
</file>

<file path=ppt/slides/_rels/slide320.xml.rels><?xml version="1.0" encoding="UTF-8" standalone="yes"?>
<Relationships xmlns="http://schemas.openxmlformats.org/package/2006/relationships"><Relationship Id="rId3" Type="http://schemas.openxmlformats.org/officeDocument/2006/relationships/image" Target="../media/image319.png"/><Relationship Id="rId2" Type="http://schemas.openxmlformats.org/officeDocument/2006/relationships/notesSlide" Target="../notesSlides/notesSlide320.xml"/><Relationship Id="rId1" Type="http://schemas.openxmlformats.org/officeDocument/2006/relationships/slideLayout" Target="../slideLayouts/slideLayout63.xml"/></Relationships>
</file>

<file path=ppt/slides/_rels/slide32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notesSlide" Target="../notesSlides/notesSlide321.xml"/><Relationship Id="rId7" Type="http://schemas.microsoft.com/office/2007/relationships/hdphoto" Target="../media/hdphoto30.wdp"/><Relationship Id="rId12" Type="http://schemas.openxmlformats.org/officeDocument/2006/relationships/image" Target="../media/image117.svg"/><Relationship Id="rId2" Type="http://schemas.openxmlformats.org/officeDocument/2006/relationships/slideLayout" Target="../slideLayouts/slideLayout27.xml"/><Relationship Id="rId1" Type="http://schemas.openxmlformats.org/officeDocument/2006/relationships/tags" Target="../tags/tag245.xml"/><Relationship Id="rId6" Type="http://schemas.openxmlformats.org/officeDocument/2006/relationships/image" Target="../media/image320.png"/><Relationship Id="rId11" Type="http://schemas.openxmlformats.org/officeDocument/2006/relationships/image" Target="../media/image116.png"/><Relationship Id="rId5" Type="http://schemas.openxmlformats.org/officeDocument/2006/relationships/image" Target="../media/image1.emf"/><Relationship Id="rId10" Type="http://schemas.openxmlformats.org/officeDocument/2006/relationships/image" Target="../media/image89.svg"/><Relationship Id="rId4" Type="http://schemas.openxmlformats.org/officeDocument/2006/relationships/oleObject" Target="../embeddings/oleObject231.bin"/><Relationship Id="rId9" Type="http://schemas.openxmlformats.org/officeDocument/2006/relationships/image" Target="../media/image88.png"/></Relationships>
</file>

<file path=ppt/slides/_rels/slide32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notesSlide" Target="../notesSlides/notesSlide322.xml"/><Relationship Id="rId7" Type="http://schemas.microsoft.com/office/2007/relationships/hdphoto" Target="../media/hdphoto30.wdp"/><Relationship Id="rId2" Type="http://schemas.openxmlformats.org/officeDocument/2006/relationships/slideLayout" Target="../slideLayouts/slideLayout6.xml"/><Relationship Id="rId1" Type="http://schemas.openxmlformats.org/officeDocument/2006/relationships/tags" Target="../tags/tag246.xml"/><Relationship Id="rId6" Type="http://schemas.openxmlformats.org/officeDocument/2006/relationships/image" Target="../media/image320.png"/><Relationship Id="rId5" Type="http://schemas.openxmlformats.org/officeDocument/2006/relationships/image" Target="../media/image1.emf"/><Relationship Id="rId10" Type="http://schemas.openxmlformats.org/officeDocument/2006/relationships/image" Target="../media/image39.png"/><Relationship Id="rId4" Type="http://schemas.openxmlformats.org/officeDocument/2006/relationships/oleObject" Target="../embeddings/oleObject232.bin"/><Relationship Id="rId9" Type="http://schemas.openxmlformats.org/officeDocument/2006/relationships/image" Target="../media/image40.png"/></Relationships>
</file>

<file path=ppt/slides/_rels/slide323.xml.rels><?xml version="1.0" encoding="UTF-8" standalone="yes"?>
<Relationships xmlns="http://schemas.openxmlformats.org/package/2006/relationships"><Relationship Id="rId8" Type="http://schemas.microsoft.com/office/2007/relationships/hdphoto" Target="../media/hdphoto30.wdp"/><Relationship Id="rId3" Type="http://schemas.openxmlformats.org/officeDocument/2006/relationships/notesSlide" Target="../notesSlides/notesSlide323.xml"/><Relationship Id="rId7" Type="http://schemas.openxmlformats.org/officeDocument/2006/relationships/image" Target="../media/image320.png"/><Relationship Id="rId2" Type="http://schemas.openxmlformats.org/officeDocument/2006/relationships/slideLayout" Target="../slideLayouts/slideLayout6.xml"/><Relationship Id="rId1" Type="http://schemas.openxmlformats.org/officeDocument/2006/relationships/tags" Target="../tags/tag247.xml"/><Relationship Id="rId6" Type="http://schemas.openxmlformats.org/officeDocument/2006/relationships/image" Target="../media/image40.png"/><Relationship Id="rId5" Type="http://schemas.openxmlformats.org/officeDocument/2006/relationships/image" Target="../media/image1.emf"/><Relationship Id="rId4" Type="http://schemas.openxmlformats.org/officeDocument/2006/relationships/oleObject" Target="../embeddings/oleObject233.bin"/></Relationships>
</file>

<file path=ppt/slides/_rels/slide324.xml.rels><?xml version="1.0" encoding="UTF-8" standalone="yes"?>
<Relationships xmlns="http://schemas.openxmlformats.org/package/2006/relationships"><Relationship Id="rId3" Type="http://schemas.openxmlformats.org/officeDocument/2006/relationships/image" Target="../media/image321.png"/><Relationship Id="rId2" Type="http://schemas.openxmlformats.org/officeDocument/2006/relationships/notesSlide" Target="../notesSlides/notesSlide324.xml"/><Relationship Id="rId1" Type="http://schemas.openxmlformats.org/officeDocument/2006/relationships/slideLayout" Target="../slideLayouts/slideLayout63.xml"/><Relationship Id="rId4" Type="http://schemas.microsoft.com/office/2007/relationships/hdphoto" Target="../media/hdphoto31.wdp"/></Relationships>
</file>

<file path=ppt/slides/_rels/slide325.xml.rels><?xml version="1.0" encoding="UTF-8" standalone="yes"?>
<Relationships xmlns="http://schemas.openxmlformats.org/package/2006/relationships"><Relationship Id="rId8" Type="http://schemas.openxmlformats.org/officeDocument/2006/relationships/image" Target="../media/image323.png"/><Relationship Id="rId13" Type="http://schemas.openxmlformats.org/officeDocument/2006/relationships/image" Target="../media/image326.svg"/><Relationship Id="rId3" Type="http://schemas.openxmlformats.org/officeDocument/2006/relationships/notesSlide" Target="../notesSlides/notesSlide325.xml"/><Relationship Id="rId7" Type="http://schemas.openxmlformats.org/officeDocument/2006/relationships/image" Target="../media/image55.png"/><Relationship Id="rId12" Type="http://schemas.openxmlformats.org/officeDocument/2006/relationships/image" Target="../media/image325.png"/><Relationship Id="rId2" Type="http://schemas.openxmlformats.org/officeDocument/2006/relationships/slideLayout" Target="../slideLayouts/slideLayout27.xml"/><Relationship Id="rId1" Type="http://schemas.openxmlformats.org/officeDocument/2006/relationships/tags" Target="../tags/tag248.xml"/><Relationship Id="rId6" Type="http://schemas.openxmlformats.org/officeDocument/2006/relationships/image" Target="../media/image322.png"/><Relationship Id="rId11" Type="http://schemas.openxmlformats.org/officeDocument/2006/relationships/image" Target="../media/image318.svg"/><Relationship Id="rId5" Type="http://schemas.openxmlformats.org/officeDocument/2006/relationships/image" Target="../media/image1.emf"/><Relationship Id="rId10" Type="http://schemas.openxmlformats.org/officeDocument/2006/relationships/image" Target="../media/image317.png"/><Relationship Id="rId4" Type="http://schemas.openxmlformats.org/officeDocument/2006/relationships/oleObject" Target="../embeddings/oleObject234.bin"/><Relationship Id="rId9" Type="http://schemas.openxmlformats.org/officeDocument/2006/relationships/image" Target="../media/image324.svg"/></Relationships>
</file>

<file path=ppt/slides/_rels/slide32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326.xml"/><Relationship Id="rId7" Type="http://schemas.openxmlformats.org/officeDocument/2006/relationships/image" Target="../media/image38.png"/><Relationship Id="rId2" Type="http://schemas.openxmlformats.org/officeDocument/2006/relationships/slideLayout" Target="../slideLayouts/slideLayout6.xml"/><Relationship Id="rId1" Type="http://schemas.openxmlformats.org/officeDocument/2006/relationships/tags" Target="../tags/tag249.xml"/><Relationship Id="rId6" Type="http://schemas.openxmlformats.org/officeDocument/2006/relationships/image" Target="../media/image322.png"/><Relationship Id="rId5" Type="http://schemas.openxmlformats.org/officeDocument/2006/relationships/image" Target="../media/image1.emf"/><Relationship Id="rId4" Type="http://schemas.openxmlformats.org/officeDocument/2006/relationships/oleObject" Target="../embeddings/oleObject235.bin"/><Relationship Id="rId9" Type="http://schemas.openxmlformats.org/officeDocument/2006/relationships/image" Target="../media/image39.png"/></Relationships>
</file>

<file path=ppt/slides/_rels/slide327.xml.rels><?xml version="1.0" encoding="UTF-8" standalone="yes"?>
<Relationships xmlns="http://schemas.openxmlformats.org/package/2006/relationships"><Relationship Id="rId8" Type="http://schemas.openxmlformats.org/officeDocument/2006/relationships/image" Target="../media/image322.png"/><Relationship Id="rId3" Type="http://schemas.openxmlformats.org/officeDocument/2006/relationships/notesSlide" Target="../notesSlides/notesSlide327.xml"/><Relationship Id="rId7" Type="http://schemas.openxmlformats.org/officeDocument/2006/relationships/image" Target="../media/image40.png"/><Relationship Id="rId2" Type="http://schemas.openxmlformats.org/officeDocument/2006/relationships/slideLayout" Target="../slideLayouts/slideLayout6.xml"/><Relationship Id="rId1" Type="http://schemas.openxmlformats.org/officeDocument/2006/relationships/tags" Target="../tags/tag250.xml"/><Relationship Id="rId6" Type="http://schemas.openxmlformats.org/officeDocument/2006/relationships/image" Target="../media/image38.png"/><Relationship Id="rId5" Type="http://schemas.openxmlformats.org/officeDocument/2006/relationships/image" Target="../media/image1.emf"/><Relationship Id="rId4" Type="http://schemas.openxmlformats.org/officeDocument/2006/relationships/oleObject" Target="../embeddings/oleObject236.bin"/></Relationships>
</file>

<file path=ppt/slides/_rels/slide328.xml.rels><?xml version="1.0" encoding="UTF-8" standalone="yes"?>
<Relationships xmlns="http://schemas.openxmlformats.org/package/2006/relationships"><Relationship Id="rId3" Type="http://schemas.openxmlformats.org/officeDocument/2006/relationships/notesSlide" Target="../notesSlides/notesSlide328.xml"/><Relationship Id="rId7" Type="http://schemas.openxmlformats.org/officeDocument/2006/relationships/image" Target="../media/image322.png"/><Relationship Id="rId2" Type="http://schemas.openxmlformats.org/officeDocument/2006/relationships/slideLayout" Target="../slideLayouts/slideLayout6.xml"/><Relationship Id="rId1" Type="http://schemas.openxmlformats.org/officeDocument/2006/relationships/tags" Target="../tags/tag251.xml"/><Relationship Id="rId6" Type="http://schemas.openxmlformats.org/officeDocument/2006/relationships/image" Target="../media/image39.png"/><Relationship Id="rId5" Type="http://schemas.openxmlformats.org/officeDocument/2006/relationships/image" Target="../media/image1.emf"/><Relationship Id="rId4" Type="http://schemas.openxmlformats.org/officeDocument/2006/relationships/oleObject" Target="../embeddings/oleObject237.bin"/></Relationships>
</file>

<file path=ppt/slides/_rels/slide329.xml.rels><?xml version="1.0" encoding="UTF-8" standalone="yes"?>
<Relationships xmlns="http://schemas.openxmlformats.org/package/2006/relationships"><Relationship Id="rId3" Type="http://schemas.openxmlformats.org/officeDocument/2006/relationships/image" Target="../media/image327.png"/><Relationship Id="rId2" Type="http://schemas.openxmlformats.org/officeDocument/2006/relationships/notesSlide" Target="../notesSlides/notesSlide329.xml"/><Relationship Id="rId1" Type="http://schemas.openxmlformats.org/officeDocument/2006/relationships/slideLayout" Target="../slideLayouts/slideLayout63.xml"/><Relationship Id="rId4" Type="http://schemas.microsoft.com/office/2007/relationships/hdphoto" Target="../media/hdphoto32.wdp"/></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7" Type="http://schemas.openxmlformats.org/officeDocument/2006/relationships/image" Target="../media/image40.png"/><Relationship Id="rId2" Type="http://schemas.openxmlformats.org/officeDocument/2006/relationships/slideLayout" Target="../slideLayouts/slideLayout6.xml"/><Relationship Id="rId1" Type="http://schemas.openxmlformats.org/officeDocument/2006/relationships/tags" Target="../tags/tag27.xml"/><Relationship Id="rId6" Type="http://schemas.openxmlformats.org/officeDocument/2006/relationships/image" Target="../media/image83.png"/><Relationship Id="rId5" Type="http://schemas.openxmlformats.org/officeDocument/2006/relationships/image" Target="../media/image1.emf"/><Relationship Id="rId4" Type="http://schemas.openxmlformats.org/officeDocument/2006/relationships/oleObject" Target="../embeddings/oleObject26.bin"/></Relationships>
</file>

<file path=ppt/slides/_rels/slide330.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notesSlide" Target="../notesSlides/notesSlide330.xml"/><Relationship Id="rId7" Type="http://schemas.openxmlformats.org/officeDocument/2006/relationships/image" Target="../media/image328.png"/><Relationship Id="rId2" Type="http://schemas.openxmlformats.org/officeDocument/2006/relationships/slideLayout" Target="../slideLayouts/slideLayout27.xml"/><Relationship Id="rId1" Type="http://schemas.openxmlformats.org/officeDocument/2006/relationships/tags" Target="../tags/tag252.xml"/><Relationship Id="rId6" Type="http://schemas.openxmlformats.org/officeDocument/2006/relationships/image" Target="../media/image55.png"/><Relationship Id="rId5" Type="http://schemas.openxmlformats.org/officeDocument/2006/relationships/image" Target="../media/image1.emf"/><Relationship Id="rId4" Type="http://schemas.openxmlformats.org/officeDocument/2006/relationships/oleObject" Target="../embeddings/oleObject238.bin"/><Relationship Id="rId9" Type="http://schemas.openxmlformats.org/officeDocument/2006/relationships/image" Target="../media/image127.svg"/></Relationships>
</file>

<file path=ppt/slides/_rels/slide331.xml.rels><?xml version="1.0" encoding="UTF-8" standalone="yes"?>
<Relationships xmlns="http://schemas.openxmlformats.org/package/2006/relationships"><Relationship Id="rId3" Type="http://schemas.openxmlformats.org/officeDocument/2006/relationships/image" Target="../media/image329.png"/><Relationship Id="rId2" Type="http://schemas.openxmlformats.org/officeDocument/2006/relationships/notesSlide" Target="../notesSlides/notesSlide331.xml"/><Relationship Id="rId1" Type="http://schemas.openxmlformats.org/officeDocument/2006/relationships/slideLayout" Target="../slideLayouts/slideLayout63.xml"/></Relationships>
</file>

<file path=ppt/slides/_rels/slide332.xml.rels><?xml version="1.0" encoding="UTF-8" standalone="yes"?>
<Relationships xmlns="http://schemas.openxmlformats.org/package/2006/relationships"><Relationship Id="rId8" Type="http://schemas.openxmlformats.org/officeDocument/2006/relationships/image" Target="../media/image331.png"/><Relationship Id="rId3" Type="http://schemas.openxmlformats.org/officeDocument/2006/relationships/notesSlide" Target="../notesSlides/notesSlide332.xml"/><Relationship Id="rId7" Type="http://schemas.openxmlformats.org/officeDocument/2006/relationships/image" Target="../media/image55.png"/><Relationship Id="rId2" Type="http://schemas.openxmlformats.org/officeDocument/2006/relationships/slideLayout" Target="../slideLayouts/slideLayout27.xml"/><Relationship Id="rId1" Type="http://schemas.openxmlformats.org/officeDocument/2006/relationships/tags" Target="../tags/tag253.xml"/><Relationship Id="rId6" Type="http://schemas.openxmlformats.org/officeDocument/2006/relationships/image" Target="../media/image330.png"/><Relationship Id="rId5" Type="http://schemas.openxmlformats.org/officeDocument/2006/relationships/image" Target="../media/image1.emf"/><Relationship Id="rId4" Type="http://schemas.openxmlformats.org/officeDocument/2006/relationships/oleObject" Target="../embeddings/oleObject239.bin"/><Relationship Id="rId9" Type="http://schemas.openxmlformats.org/officeDocument/2006/relationships/image" Target="../media/image332.svg"/></Relationships>
</file>

<file path=ppt/slides/_rels/slide33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333.xml"/><Relationship Id="rId7" Type="http://schemas.openxmlformats.org/officeDocument/2006/relationships/image" Target="../media/image38.png"/><Relationship Id="rId2" Type="http://schemas.openxmlformats.org/officeDocument/2006/relationships/slideLayout" Target="../slideLayouts/slideLayout6.xml"/><Relationship Id="rId1" Type="http://schemas.openxmlformats.org/officeDocument/2006/relationships/tags" Target="../tags/tag254.xml"/><Relationship Id="rId6" Type="http://schemas.openxmlformats.org/officeDocument/2006/relationships/image" Target="../media/image330.png"/><Relationship Id="rId5" Type="http://schemas.openxmlformats.org/officeDocument/2006/relationships/image" Target="../media/image1.emf"/><Relationship Id="rId4" Type="http://schemas.openxmlformats.org/officeDocument/2006/relationships/oleObject" Target="../embeddings/oleObject240.bin"/><Relationship Id="rId9" Type="http://schemas.openxmlformats.org/officeDocument/2006/relationships/image" Target="../media/image39.png"/></Relationships>
</file>

<file path=ppt/slides/_rels/slide334.xml.rels><?xml version="1.0" encoding="UTF-8" standalone="yes"?>
<Relationships xmlns="http://schemas.openxmlformats.org/package/2006/relationships"><Relationship Id="rId8" Type="http://schemas.openxmlformats.org/officeDocument/2006/relationships/image" Target="../media/image330.png"/><Relationship Id="rId3" Type="http://schemas.openxmlformats.org/officeDocument/2006/relationships/notesSlide" Target="../notesSlides/notesSlide334.xml"/><Relationship Id="rId7" Type="http://schemas.openxmlformats.org/officeDocument/2006/relationships/image" Target="../media/image40.png"/><Relationship Id="rId2" Type="http://schemas.openxmlformats.org/officeDocument/2006/relationships/slideLayout" Target="../slideLayouts/slideLayout6.xml"/><Relationship Id="rId1" Type="http://schemas.openxmlformats.org/officeDocument/2006/relationships/tags" Target="../tags/tag255.xml"/><Relationship Id="rId6" Type="http://schemas.openxmlformats.org/officeDocument/2006/relationships/image" Target="../media/image38.png"/><Relationship Id="rId5" Type="http://schemas.openxmlformats.org/officeDocument/2006/relationships/image" Target="../media/image1.emf"/><Relationship Id="rId4" Type="http://schemas.openxmlformats.org/officeDocument/2006/relationships/oleObject" Target="../embeddings/oleObject241.bin"/></Relationships>
</file>

<file path=ppt/slides/_rels/slide335.xml.rels><?xml version="1.0" encoding="UTF-8" standalone="yes"?>
<Relationships xmlns="http://schemas.openxmlformats.org/package/2006/relationships"><Relationship Id="rId3" Type="http://schemas.openxmlformats.org/officeDocument/2006/relationships/image" Target="../media/image333.png"/><Relationship Id="rId2" Type="http://schemas.openxmlformats.org/officeDocument/2006/relationships/notesSlide" Target="../notesSlides/notesSlide335.xml"/><Relationship Id="rId1" Type="http://schemas.openxmlformats.org/officeDocument/2006/relationships/slideLayout" Target="../slideLayouts/slideLayout63.xml"/></Relationships>
</file>

<file path=ppt/slides/_rels/slide336.xml.rels><?xml version="1.0" encoding="UTF-8" standalone="yes"?>
<Relationships xmlns="http://schemas.openxmlformats.org/package/2006/relationships"><Relationship Id="rId8" Type="http://schemas.openxmlformats.org/officeDocument/2006/relationships/image" Target="../media/image312.png"/><Relationship Id="rId3" Type="http://schemas.openxmlformats.org/officeDocument/2006/relationships/notesSlide" Target="../notesSlides/notesSlide336.xml"/><Relationship Id="rId7" Type="http://schemas.openxmlformats.org/officeDocument/2006/relationships/image" Target="../media/image55.png"/><Relationship Id="rId2" Type="http://schemas.openxmlformats.org/officeDocument/2006/relationships/slideLayout" Target="../slideLayouts/slideLayout27.xml"/><Relationship Id="rId1" Type="http://schemas.openxmlformats.org/officeDocument/2006/relationships/tags" Target="../tags/tag256.xml"/><Relationship Id="rId6" Type="http://schemas.openxmlformats.org/officeDocument/2006/relationships/image" Target="../media/image334.png"/><Relationship Id="rId5" Type="http://schemas.openxmlformats.org/officeDocument/2006/relationships/image" Target="../media/image1.emf"/><Relationship Id="rId4" Type="http://schemas.openxmlformats.org/officeDocument/2006/relationships/oleObject" Target="../embeddings/oleObject242.bin"/><Relationship Id="rId9" Type="http://schemas.openxmlformats.org/officeDocument/2006/relationships/image" Target="../media/image313.svg"/></Relationships>
</file>

<file path=ppt/slides/_rels/slide33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337.xml"/><Relationship Id="rId7" Type="http://schemas.openxmlformats.org/officeDocument/2006/relationships/image" Target="../media/image38.png"/><Relationship Id="rId2" Type="http://schemas.openxmlformats.org/officeDocument/2006/relationships/slideLayout" Target="../slideLayouts/slideLayout6.xml"/><Relationship Id="rId1" Type="http://schemas.openxmlformats.org/officeDocument/2006/relationships/tags" Target="../tags/tag257.xml"/><Relationship Id="rId6" Type="http://schemas.openxmlformats.org/officeDocument/2006/relationships/image" Target="../media/image334.png"/><Relationship Id="rId5" Type="http://schemas.openxmlformats.org/officeDocument/2006/relationships/image" Target="../media/image1.emf"/><Relationship Id="rId4" Type="http://schemas.openxmlformats.org/officeDocument/2006/relationships/oleObject" Target="../embeddings/oleObject243.bin"/><Relationship Id="rId9" Type="http://schemas.openxmlformats.org/officeDocument/2006/relationships/image" Target="../media/image39.png"/></Relationships>
</file>

<file path=ppt/slides/_rels/slide338.xml.rels><?xml version="1.0" encoding="UTF-8" standalone="yes"?>
<Relationships xmlns="http://schemas.openxmlformats.org/package/2006/relationships"><Relationship Id="rId3" Type="http://schemas.openxmlformats.org/officeDocument/2006/relationships/notesSlide" Target="../notesSlides/notesSlide338.xml"/><Relationship Id="rId7" Type="http://schemas.openxmlformats.org/officeDocument/2006/relationships/image" Target="../media/image334.png"/><Relationship Id="rId2" Type="http://schemas.openxmlformats.org/officeDocument/2006/relationships/slideLayout" Target="../slideLayouts/slideLayout6.xml"/><Relationship Id="rId1" Type="http://schemas.openxmlformats.org/officeDocument/2006/relationships/tags" Target="../tags/tag258.xml"/><Relationship Id="rId6" Type="http://schemas.openxmlformats.org/officeDocument/2006/relationships/image" Target="../media/image40.png"/><Relationship Id="rId5" Type="http://schemas.openxmlformats.org/officeDocument/2006/relationships/image" Target="../media/image1.emf"/><Relationship Id="rId4" Type="http://schemas.openxmlformats.org/officeDocument/2006/relationships/oleObject" Target="../embeddings/oleObject244.bin"/></Relationships>
</file>

<file path=ppt/slides/_rels/slide339.xml.rels><?xml version="1.0" encoding="UTF-8" standalone="yes"?>
<Relationships xmlns="http://schemas.openxmlformats.org/package/2006/relationships"><Relationship Id="rId3" Type="http://schemas.openxmlformats.org/officeDocument/2006/relationships/image" Target="../media/image335.png"/><Relationship Id="rId2" Type="http://schemas.openxmlformats.org/officeDocument/2006/relationships/notesSlide" Target="../notesSlides/notesSlide339.xml"/><Relationship Id="rId1" Type="http://schemas.openxmlformats.org/officeDocument/2006/relationships/slideLayout" Target="../slideLayouts/slideLayout63.xml"/></Relationships>
</file>

<file path=ppt/slides/_rels/slide3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4.xml"/><Relationship Id="rId1" Type="http://schemas.openxmlformats.org/officeDocument/2006/relationships/slideLayout" Target="../slideLayouts/slideLayout63.xml"/><Relationship Id="rId4" Type="http://schemas.microsoft.com/office/2007/relationships/hdphoto" Target="../media/hdphoto4.wdp"/></Relationships>
</file>

<file path=ppt/slides/_rels/slide340.xml.rels><?xml version="1.0" encoding="UTF-8" standalone="yes"?>
<Relationships xmlns="http://schemas.openxmlformats.org/package/2006/relationships"><Relationship Id="rId8" Type="http://schemas.openxmlformats.org/officeDocument/2006/relationships/image" Target="../media/image312.png"/><Relationship Id="rId3" Type="http://schemas.openxmlformats.org/officeDocument/2006/relationships/notesSlide" Target="../notesSlides/notesSlide340.xml"/><Relationship Id="rId7" Type="http://schemas.openxmlformats.org/officeDocument/2006/relationships/image" Target="../media/image55.png"/><Relationship Id="rId2" Type="http://schemas.openxmlformats.org/officeDocument/2006/relationships/slideLayout" Target="../slideLayouts/slideLayout27.xml"/><Relationship Id="rId1" Type="http://schemas.openxmlformats.org/officeDocument/2006/relationships/tags" Target="../tags/tag259.xml"/><Relationship Id="rId6" Type="http://schemas.openxmlformats.org/officeDocument/2006/relationships/image" Target="../media/image336.png"/><Relationship Id="rId5" Type="http://schemas.openxmlformats.org/officeDocument/2006/relationships/image" Target="../media/image1.emf"/><Relationship Id="rId4" Type="http://schemas.openxmlformats.org/officeDocument/2006/relationships/oleObject" Target="../embeddings/oleObject245.bin"/><Relationship Id="rId9" Type="http://schemas.openxmlformats.org/officeDocument/2006/relationships/image" Target="../media/image313.svg"/></Relationships>
</file>

<file path=ppt/slides/_rels/slide34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341.xml"/><Relationship Id="rId7" Type="http://schemas.openxmlformats.org/officeDocument/2006/relationships/image" Target="../media/image38.png"/><Relationship Id="rId2" Type="http://schemas.openxmlformats.org/officeDocument/2006/relationships/slideLayout" Target="../slideLayouts/slideLayout6.xml"/><Relationship Id="rId1" Type="http://schemas.openxmlformats.org/officeDocument/2006/relationships/tags" Target="../tags/tag260.xml"/><Relationship Id="rId6" Type="http://schemas.openxmlformats.org/officeDocument/2006/relationships/image" Target="../media/image336.png"/><Relationship Id="rId5" Type="http://schemas.openxmlformats.org/officeDocument/2006/relationships/image" Target="../media/image1.emf"/><Relationship Id="rId4" Type="http://schemas.openxmlformats.org/officeDocument/2006/relationships/oleObject" Target="../embeddings/oleObject246.bin"/><Relationship Id="rId9" Type="http://schemas.openxmlformats.org/officeDocument/2006/relationships/image" Target="../media/image39.png"/></Relationships>
</file>

<file path=ppt/slides/_rels/slide342.xml.rels><?xml version="1.0" encoding="UTF-8" standalone="yes"?>
<Relationships xmlns="http://schemas.openxmlformats.org/package/2006/relationships"><Relationship Id="rId3" Type="http://schemas.openxmlformats.org/officeDocument/2006/relationships/image" Target="../media/image337.png"/><Relationship Id="rId2" Type="http://schemas.openxmlformats.org/officeDocument/2006/relationships/notesSlide" Target="../notesSlides/notesSlide342.xml"/><Relationship Id="rId1" Type="http://schemas.openxmlformats.org/officeDocument/2006/relationships/slideLayout" Target="../slideLayouts/slideLayout63.xml"/><Relationship Id="rId4" Type="http://schemas.microsoft.com/office/2007/relationships/hdphoto" Target="../media/hdphoto33.wdp"/></Relationships>
</file>

<file path=ppt/slides/_rels/slide343.xml.rels><?xml version="1.0" encoding="UTF-8" standalone="yes"?>
<Relationships xmlns="http://schemas.openxmlformats.org/package/2006/relationships"><Relationship Id="rId8" Type="http://schemas.openxmlformats.org/officeDocument/2006/relationships/image" Target="../media/image153.png"/><Relationship Id="rId13" Type="http://schemas.openxmlformats.org/officeDocument/2006/relationships/image" Target="../media/image340.svg"/><Relationship Id="rId3" Type="http://schemas.openxmlformats.org/officeDocument/2006/relationships/notesSlide" Target="../notesSlides/notesSlide343.xml"/><Relationship Id="rId7" Type="http://schemas.openxmlformats.org/officeDocument/2006/relationships/image" Target="../media/image55.png"/><Relationship Id="rId12" Type="http://schemas.openxmlformats.org/officeDocument/2006/relationships/image" Target="../media/image339.png"/><Relationship Id="rId2" Type="http://schemas.openxmlformats.org/officeDocument/2006/relationships/slideLayout" Target="../slideLayouts/slideLayout27.xml"/><Relationship Id="rId1" Type="http://schemas.openxmlformats.org/officeDocument/2006/relationships/tags" Target="../tags/tag261.xml"/><Relationship Id="rId6" Type="http://schemas.openxmlformats.org/officeDocument/2006/relationships/image" Target="../media/image338.jpeg"/><Relationship Id="rId11" Type="http://schemas.openxmlformats.org/officeDocument/2006/relationships/image" Target="../media/image156.svg"/><Relationship Id="rId5" Type="http://schemas.openxmlformats.org/officeDocument/2006/relationships/image" Target="../media/image1.emf"/><Relationship Id="rId10" Type="http://schemas.openxmlformats.org/officeDocument/2006/relationships/image" Target="../media/image155.png"/><Relationship Id="rId4" Type="http://schemas.openxmlformats.org/officeDocument/2006/relationships/oleObject" Target="../embeddings/oleObject247.bin"/><Relationship Id="rId9" Type="http://schemas.openxmlformats.org/officeDocument/2006/relationships/image" Target="../media/image154.svg"/></Relationships>
</file>

<file path=ppt/slides/_rels/slide34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notesSlide" Target="../notesSlides/notesSlide344.xml"/><Relationship Id="rId7" Type="http://schemas.openxmlformats.org/officeDocument/2006/relationships/image" Target="../media/image40.png"/><Relationship Id="rId2" Type="http://schemas.openxmlformats.org/officeDocument/2006/relationships/slideLayout" Target="../slideLayouts/slideLayout6.xml"/><Relationship Id="rId1" Type="http://schemas.openxmlformats.org/officeDocument/2006/relationships/tags" Target="../tags/tag262.xml"/><Relationship Id="rId6" Type="http://schemas.openxmlformats.org/officeDocument/2006/relationships/image" Target="../media/image38.png"/><Relationship Id="rId5" Type="http://schemas.openxmlformats.org/officeDocument/2006/relationships/image" Target="../media/image1.emf"/><Relationship Id="rId4" Type="http://schemas.openxmlformats.org/officeDocument/2006/relationships/oleObject" Target="../embeddings/oleObject248.bin"/><Relationship Id="rId9" Type="http://schemas.openxmlformats.org/officeDocument/2006/relationships/image" Target="../media/image338.jpeg"/></Relationships>
</file>

<file path=ppt/slides/_rels/slide345.xml.rels><?xml version="1.0" encoding="UTF-8" standalone="yes"?>
<Relationships xmlns="http://schemas.openxmlformats.org/package/2006/relationships"><Relationship Id="rId8" Type="http://schemas.openxmlformats.org/officeDocument/2006/relationships/image" Target="../media/image338.jpeg"/><Relationship Id="rId3" Type="http://schemas.openxmlformats.org/officeDocument/2006/relationships/notesSlide" Target="../notesSlides/notesSlide345.xml"/><Relationship Id="rId7" Type="http://schemas.openxmlformats.org/officeDocument/2006/relationships/image" Target="../media/image40.png"/><Relationship Id="rId2" Type="http://schemas.openxmlformats.org/officeDocument/2006/relationships/slideLayout" Target="../slideLayouts/slideLayout6.xml"/><Relationship Id="rId1" Type="http://schemas.openxmlformats.org/officeDocument/2006/relationships/tags" Target="../tags/tag263.xml"/><Relationship Id="rId6" Type="http://schemas.openxmlformats.org/officeDocument/2006/relationships/image" Target="../media/image38.png"/><Relationship Id="rId5" Type="http://schemas.openxmlformats.org/officeDocument/2006/relationships/image" Target="../media/image1.emf"/><Relationship Id="rId4" Type="http://schemas.openxmlformats.org/officeDocument/2006/relationships/oleObject" Target="../embeddings/oleObject249.bin"/></Relationships>
</file>

<file path=ppt/slides/_rels/slide346.xml.rels><?xml version="1.0" encoding="UTF-8" standalone="yes"?>
<Relationships xmlns="http://schemas.openxmlformats.org/package/2006/relationships"><Relationship Id="rId3" Type="http://schemas.openxmlformats.org/officeDocument/2006/relationships/notesSlide" Target="../notesSlides/notesSlide346.xml"/><Relationship Id="rId7" Type="http://schemas.openxmlformats.org/officeDocument/2006/relationships/image" Target="../media/image338.jpeg"/><Relationship Id="rId2" Type="http://schemas.openxmlformats.org/officeDocument/2006/relationships/slideLayout" Target="../slideLayouts/slideLayout6.xml"/><Relationship Id="rId1" Type="http://schemas.openxmlformats.org/officeDocument/2006/relationships/tags" Target="../tags/tag264.xml"/><Relationship Id="rId6" Type="http://schemas.openxmlformats.org/officeDocument/2006/relationships/image" Target="../media/image39.png"/><Relationship Id="rId5" Type="http://schemas.openxmlformats.org/officeDocument/2006/relationships/image" Target="../media/image1.emf"/><Relationship Id="rId4" Type="http://schemas.openxmlformats.org/officeDocument/2006/relationships/oleObject" Target="../embeddings/oleObject250.bin"/></Relationships>
</file>

<file path=ppt/slides/_rels/slide347.xml.rels><?xml version="1.0" encoding="UTF-8" standalone="yes"?>
<Relationships xmlns="http://schemas.openxmlformats.org/package/2006/relationships"><Relationship Id="rId3" Type="http://schemas.openxmlformats.org/officeDocument/2006/relationships/image" Target="../media/image341.png"/><Relationship Id="rId2" Type="http://schemas.openxmlformats.org/officeDocument/2006/relationships/notesSlide" Target="../notesSlides/notesSlide347.xml"/><Relationship Id="rId1" Type="http://schemas.openxmlformats.org/officeDocument/2006/relationships/slideLayout" Target="../slideLayouts/slideLayout63.xml"/></Relationships>
</file>

<file path=ppt/slides/_rels/slide34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notesSlide" Target="../notesSlides/notesSlide348.xml"/><Relationship Id="rId7" Type="http://schemas.microsoft.com/office/2007/relationships/hdphoto" Target="../media/hdphoto34.wdp"/><Relationship Id="rId2" Type="http://schemas.openxmlformats.org/officeDocument/2006/relationships/slideLayout" Target="../slideLayouts/slideLayout27.xml"/><Relationship Id="rId1" Type="http://schemas.openxmlformats.org/officeDocument/2006/relationships/tags" Target="../tags/tag265.xml"/><Relationship Id="rId6" Type="http://schemas.openxmlformats.org/officeDocument/2006/relationships/image" Target="../media/image342.png"/><Relationship Id="rId5" Type="http://schemas.openxmlformats.org/officeDocument/2006/relationships/image" Target="../media/image1.emf"/><Relationship Id="rId10" Type="http://schemas.openxmlformats.org/officeDocument/2006/relationships/image" Target="../media/image89.svg"/><Relationship Id="rId4" Type="http://schemas.openxmlformats.org/officeDocument/2006/relationships/oleObject" Target="../embeddings/oleObject251.bin"/><Relationship Id="rId9" Type="http://schemas.openxmlformats.org/officeDocument/2006/relationships/image" Target="../media/image88.png"/></Relationships>
</file>

<file path=ppt/slides/_rels/slide34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notesSlide" Target="../notesSlides/notesSlide349.xml"/><Relationship Id="rId7" Type="http://schemas.microsoft.com/office/2007/relationships/hdphoto" Target="../media/hdphoto34.wdp"/><Relationship Id="rId2" Type="http://schemas.openxmlformats.org/officeDocument/2006/relationships/slideLayout" Target="../slideLayouts/slideLayout6.xml"/><Relationship Id="rId1" Type="http://schemas.openxmlformats.org/officeDocument/2006/relationships/tags" Target="../tags/tag266.xml"/><Relationship Id="rId6" Type="http://schemas.openxmlformats.org/officeDocument/2006/relationships/image" Target="../media/image342.png"/><Relationship Id="rId5" Type="http://schemas.openxmlformats.org/officeDocument/2006/relationships/image" Target="../media/image1.emf"/><Relationship Id="rId10" Type="http://schemas.openxmlformats.org/officeDocument/2006/relationships/image" Target="../media/image39.png"/><Relationship Id="rId4" Type="http://schemas.openxmlformats.org/officeDocument/2006/relationships/oleObject" Target="../embeddings/oleObject252.bin"/><Relationship Id="rId9" Type="http://schemas.openxmlformats.org/officeDocument/2006/relationships/image" Target="../media/image40.png"/></Relationships>
</file>

<file path=ppt/slides/_rels/slide35.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notesSlide" Target="../notesSlides/notesSlide35.xml"/><Relationship Id="rId7" Type="http://schemas.openxmlformats.org/officeDocument/2006/relationships/image" Target="../media/image55.png"/><Relationship Id="rId2" Type="http://schemas.openxmlformats.org/officeDocument/2006/relationships/slideLayout" Target="../slideLayouts/slideLayout27.xml"/><Relationship Id="rId1" Type="http://schemas.openxmlformats.org/officeDocument/2006/relationships/tags" Target="../tags/tag28.xml"/><Relationship Id="rId6" Type="http://schemas.openxmlformats.org/officeDocument/2006/relationships/image" Target="../media/image85.png"/><Relationship Id="rId11" Type="http://schemas.openxmlformats.org/officeDocument/2006/relationships/image" Target="../media/image89.svg"/><Relationship Id="rId5" Type="http://schemas.openxmlformats.org/officeDocument/2006/relationships/image" Target="../media/image1.emf"/><Relationship Id="rId10" Type="http://schemas.openxmlformats.org/officeDocument/2006/relationships/image" Target="../media/image88.png"/><Relationship Id="rId4" Type="http://schemas.openxmlformats.org/officeDocument/2006/relationships/oleObject" Target="../embeddings/oleObject27.bin"/><Relationship Id="rId9" Type="http://schemas.openxmlformats.org/officeDocument/2006/relationships/image" Target="../media/image87.svg"/></Relationships>
</file>

<file path=ppt/slides/_rels/slide350.xml.rels><?xml version="1.0" encoding="UTF-8" standalone="yes"?>
<Relationships xmlns="http://schemas.openxmlformats.org/package/2006/relationships"><Relationship Id="rId3" Type="http://schemas.openxmlformats.org/officeDocument/2006/relationships/image" Target="../media/image343.png"/><Relationship Id="rId2" Type="http://schemas.openxmlformats.org/officeDocument/2006/relationships/notesSlide" Target="../notesSlides/notesSlide350.xml"/><Relationship Id="rId1" Type="http://schemas.openxmlformats.org/officeDocument/2006/relationships/slideLayout" Target="../slideLayouts/slideLayout63.xml"/></Relationships>
</file>

<file path=ppt/slides/_rels/slide351.xml.rels><?xml version="1.0" encoding="UTF-8" standalone="yes"?>
<Relationships xmlns="http://schemas.openxmlformats.org/package/2006/relationships"><Relationship Id="rId8" Type="http://schemas.openxmlformats.org/officeDocument/2006/relationships/image" Target="../media/image345.png"/><Relationship Id="rId3" Type="http://schemas.openxmlformats.org/officeDocument/2006/relationships/notesSlide" Target="../notesSlides/notesSlide351.xml"/><Relationship Id="rId7" Type="http://schemas.openxmlformats.org/officeDocument/2006/relationships/image" Target="../media/image55.png"/><Relationship Id="rId2" Type="http://schemas.openxmlformats.org/officeDocument/2006/relationships/slideLayout" Target="../slideLayouts/slideLayout27.xml"/><Relationship Id="rId1" Type="http://schemas.openxmlformats.org/officeDocument/2006/relationships/tags" Target="../tags/tag267.xml"/><Relationship Id="rId6" Type="http://schemas.openxmlformats.org/officeDocument/2006/relationships/image" Target="../media/image344.png"/><Relationship Id="rId11" Type="http://schemas.openxmlformats.org/officeDocument/2006/relationships/image" Target="../media/image67.svg"/><Relationship Id="rId5" Type="http://schemas.openxmlformats.org/officeDocument/2006/relationships/image" Target="../media/image1.emf"/><Relationship Id="rId10" Type="http://schemas.openxmlformats.org/officeDocument/2006/relationships/image" Target="../media/image66.png"/><Relationship Id="rId4" Type="http://schemas.openxmlformats.org/officeDocument/2006/relationships/oleObject" Target="../embeddings/oleObject253.bin"/><Relationship Id="rId9" Type="http://schemas.openxmlformats.org/officeDocument/2006/relationships/image" Target="../media/image346.svg"/></Relationships>
</file>

<file path=ppt/slides/_rels/slide35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352.xml"/><Relationship Id="rId7" Type="http://schemas.openxmlformats.org/officeDocument/2006/relationships/image" Target="../media/image38.png"/><Relationship Id="rId2" Type="http://schemas.openxmlformats.org/officeDocument/2006/relationships/slideLayout" Target="../slideLayouts/slideLayout6.xml"/><Relationship Id="rId1" Type="http://schemas.openxmlformats.org/officeDocument/2006/relationships/tags" Target="../tags/tag268.xml"/><Relationship Id="rId6" Type="http://schemas.openxmlformats.org/officeDocument/2006/relationships/image" Target="../media/image344.png"/><Relationship Id="rId5" Type="http://schemas.openxmlformats.org/officeDocument/2006/relationships/image" Target="../media/image1.emf"/><Relationship Id="rId4" Type="http://schemas.openxmlformats.org/officeDocument/2006/relationships/oleObject" Target="../embeddings/oleObject254.bin"/><Relationship Id="rId9" Type="http://schemas.openxmlformats.org/officeDocument/2006/relationships/image" Target="../media/image39.png"/></Relationships>
</file>

<file path=ppt/slides/_rels/slide353.xml.rels><?xml version="1.0" encoding="UTF-8" standalone="yes"?>
<Relationships xmlns="http://schemas.openxmlformats.org/package/2006/relationships"><Relationship Id="rId8" Type="http://schemas.openxmlformats.org/officeDocument/2006/relationships/image" Target="../media/image344.png"/><Relationship Id="rId3" Type="http://schemas.openxmlformats.org/officeDocument/2006/relationships/notesSlide" Target="../notesSlides/notesSlide353.xml"/><Relationship Id="rId7" Type="http://schemas.openxmlformats.org/officeDocument/2006/relationships/image" Target="../media/image40.png"/><Relationship Id="rId2" Type="http://schemas.openxmlformats.org/officeDocument/2006/relationships/slideLayout" Target="../slideLayouts/slideLayout6.xml"/><Relationship Id="rId1" Type="http://schemas.openxmlformats.org/officeDocument/2006/relationships/tags" Target="../tags/tag269.xml"/><Relationship Id="rId6" Type="http://schemas.openxmlformats.org/officeDocument/2006/relationships/image" Target="../media/image38.png"/><Relationship Id="rId5" Type="http://schemas.openxmlformats.org/officeDocument/2006/relationships/image" Target="../media/image1.emf"/><Relationship Id="rId4" Type="http://schemas.openxmlformats.org/officeDocument/2006/relationships/oleObject" Target="../embeddings/oleObject255.bin"/></Relationships>
</file>

<file path=ppt/slides/_rels/slide354.xml.rels><?xml version="1.0" encoding="UTF-8" standalone="yes"?>
<Relationships xmlns="http://schemas.openxmlformats.org/package/2006/relationships"><Relationship Id="rId3" Type="http://schemas.openxmlformats.org/officeDocument/2006/relationships/notesSlide" Target="../notesSlides/notesSlide354.xml"/><Relationship Id="rId7" Type="http://schemas.openxmlformats.org/officeDocument/2006/relationships/image" Target="../media/image344.png"/><Relationship Id="rId2" Type="http://schemas.openxmlformats.org/officeDocument/2006/relationships/slideLayout" Target="../slideLayouts/slideLayout6.xml"/><Relationship Id="rId1" Type="http://schemas.openxmlformats.org/officeDocument/2006/relationships/tags" Target="../tags/tag270.xml"/><Relationship Id="rId6" Type="http://schemas.openxmlformats.org/officeDocument/2006/relationships/image" Target="../media/image39.png"/><Relationship Id="rId5" Type="http://schemas.openxmlformats.org/officeDocument/2006/relationships/image" Target="../media/image1.emf"/><Relationship Id="rId4" Type="http://schemas.openxmlformats.org/officeDocument/2006/relationships/oleObject" Target="../embeddings/oleObject256.bin"/></Relationships>
</file>

<file path=ppt/slides/_rels/slide355.xml.rels><?xml version="1.0" encoding="UTF-8" standalone="yes"?>
<Relationships xmlns="http://schemas.openxmlformats.org/package/2006/relationships"><Relationship Id="rId3" Type="http://schemas.openxmlformats.org/officeDocument/2006/relationships/image" Target="../media/image347.png"/><Relationship Id="rId2" Type="http://schemas.openxmlformats.org/officeDocument/2006/relationships/notesSlide" Target="../notesSlides/notesSlide355.xml"/><Relationship Id="rId1" Type="http://schemas.openxmlformats.org/officeDocument/2006/relationships/slideLayout" Target="../slideLayouts/slideLayout63.xml"/></Relationships>
</file>

<file path=ppt/slides/_rels/slide356.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notesSlide" Target="../notesSlides/notesSlide356.xml"/><Relationship Id="rId7" Type="http://schemas.openxmlformats.org/officeDocument/2006/relationships/image" Target="../media/image55.png"/><Relationship Id="rId2" Type="http://schemas.openxmlformats.org/officeDocument/2006/relationships/slideLayout" Target="../slideLayouts/slideLayout27.xml"/><Relationship Id="rId1" Type="http://schemas.openxmlformats.org/officeDocument/2006/relationships/tags" Target="../tags/tag271.xml"/><Relationship Id="rId6" Type="http://schemas.openxmlformats.org/officeDocument/2006/relationships/image" Target="../media/image348.png"/><Relationship Id="rId11" Type="http://schemas.openxmlformats.org/officeDocument/2006/relationships/image" Target="../media/image223.svg"/><Relationship Id="rId5" Type="http://schemas.openxmlformats.org/officeDocument/2006/relationships/image" Target="../media/image1.emf"/><Relationship Id="rId10" Type="http://schemas.openxmlformats.org/officeDocument/2006/relationships/image" Target="../media/image222.png"/><Relationship Id="rId4" Type="http://schemas.openxmlformats.org/officeDocument/2006/relationships/oleObject" Target="../embeddings/oleObject257.bin"/><Relationship Id="rId9" Type="http://schemas.openxmlformats.org/officeDocument/2006/relationships/image" Target="../media/image69.svg"/></Relationships>
</file>

<file path=ppt/slides/_rels/slide35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357.xml"/><Relationship Id="rId7" Type="http://schemas.openxmlformats.org/officeDocument/2006/relationships/image" Target="../media/image38.png"/><Relationship Id="rId2" Type="http://schemas.openxmlformats.org/officeDocument/2006/relationships/slideLayout" Target="../slideLayouts/slideLayout6.xml"/><Relationship Id="rId1" Type="http://schemas.openxmlformats.org/officeDocument/2006/relationships/tags" Target="../tags/tag272.xml"/><Relationship Id="rId6" Type="http://schemas.openxmlformats.org/officeDocument/2006/relationships/image" Target="../media/image348.png"/><Relationship Id="rId5" Type="http://schemas.openxmlformats.org/officeDocument/2006/relationships/image" Target="../media/image1.emf"/><Relationship Id="rId4" Type="http://schemas.openxmlformats.org/officeDocument/2006/relationships/oleObject" Target="../embeddings/oleObject258.bin"/><Relationship Id="rId9" Type="http://schemas.openxmlformats.org/officeDocument/2006/relationships/image" Target="../media/image39.png"/></Relationships>
</file>

<file path=ppt/slides/_rels/slide358.xml.rels><?xml version="1.0" encoding="UTF-8" standalone="yes"?>
<Relationships xmlns="http://schemas.openxmlformats.org/package/2006/relationships"><Relationship Id="rId8" Type="http://schemas.openxmlformats.org/officeDocument/2006/relationships/image" Target="../media/image348.png"/><Relationship Id="rId3" Type="http://schemas.openxmlformats.org/officeDocument/2006/relationships/notesSlide" Target="../notesSlides/notesSlide358.xml"/><Relationship Id="rId7" Type="http://schemas.openxmlformats.org/officeDocument/2006/relationships/image" Target="../media/image40.png"/><Relationship Id="rId2" Type="http://schemas.openxmlformats.org/officeDocument/2006/relationships/slideLayout" Target="../slideLayouts/slideLayout6.xml"/><Relationship Id="rId1" Type="http://schemas.openxmlformats.org/officeDocument/2006/relationships/tags" Target="../tags/tag273.xml"/><Relationship Id="rId6" Type="http://schemas.openxmlformats.org/officeDocument/2006/relationships/image" Target="../media/image38.png"/><Relationship Id="rId5" Type="http://schemas.openxmlformats.org/officeDocument/2006/relationships/image" Target="../media/image1.emf"/><Relationship Id="rId4" Type="http://schemas.openxmlformats.org/officeDocument/2006/relationships/oleObject" Target="../embeddings/oleObject259.bin"/></Relationships>
</file>

<file path=ppt/slides/_rels/slide359.xml.rels><?xml version="1.0" encoding="UTF-8" standalone="yes"?>
<Relationships xmlns="http://schemas.openxmlformats.org/package/2006/relationships"><Relationship Id="rId3" Type="http://schemas.openxmlformats.org/officeDocument/2006/relationships/image" Target="../media/image349.png"/><Relationship Id="rId2" Type="http://schemas.openxmlformats.org/officeDocument/2006/relationships/notesSlide" Target="../notesSlides/notesSlide359.xml"/><Relationship Id="rId1" Type="http://schemas.openxmlformats.org/officeDocument/2006/relationships/slideLayout" Target="../slideLayouts/slideLayout63.xml"/></Relationships>
</file>

<file path=ppt/slides/_rels/slide3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36.xml"/><Relationship Id="rId7" Type="http://schemas.openxmlformats.org/officeDocument/2006/relationships/image" Target="../media/image38.png"/><Relationship Id="rId2" Type="http://schemas.openxmlformats.org/officeDocument/2006/relationships/slideLayout" Target="../slideLayouts/slideLayout6.xml"/><Relationship Id="rId1" Type="http://schemas.openxmlformats.org/officeDocument/2006/relationships/tags" Target="../tags/tag29.xml"/><Relationship Id="rId6" Type="http://schemas.openxmlformats.org/officeDocument/2006/relationships/image" Target="../media/image90.png"/><Relationship Id="rId5" Type="http://schemas.openxmlformats.org/officeDocument/2006/relationships/image" Target="../media/image1.emf"/><Relationship Id="rId4" Type="http://schemas.openxmlformats.org/officeDocument/2006/relationships/oleObject" Target="../embeddings/oleObject28.bin"/><Relationship Id="rId9" Type="http://schemas.openxmlformats.org/officeDocument/2006/relationships/image" Target="../media/image39.png"/></Relationships>
</file>

<file path=ppt/slides/_rels/slide36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notesSlide" Target="../notesSlides/notesSlide360.xml"/><Relationship Id="rId7" Type="http://schemas.microsoft.com/office/2007/relationships/hdphoto" Target="../media/hdphoto35.wdp"/><Relationship Id="rId2" Type="http://schemas.openxmlformats.org/officeDocument/2006/relationships/slideLayout" Target="../slideLayouts/slideLayout27.xml"/><Relationship Id="rId1" Type="http://schemas.openxmlformats.org/officeDocument/2006/relationships/tags" Target="../tags/tag274.xml"/><Relationship Id="rId6" Type="http://schemas.openxmlformats.org/officeDocument/2006/relationships/image" Target="../media/image350.png"/><Relationship Id="rId5" Type="http://schemas.openxmlformats.org/officeDocument/2006/relationships/image" Target="../media/image1.emf"/><Relationship Id="rId10" Type="http://schemas.openxmlformats.org/officeDocument/2006/relationships/image" Target="../media/image117.svg"/><Relationship Id="rId4" Type="http://schemas.openxmlformats.org/officeDocument/2006/relationships/oleObject" Target="../embeddings/oleObject260.bin"/><Relationship Id="rId9" Type="http://schemas.openxmlformats.org/officeDocument/2006/relationships/image" Target="../media/image116.png"/></Relationships>
</file>

<file path=ppt/slides/_rels/slide36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notesSlide" Target="../notesSlides/notesSlide361.xml"/><Relationship Id="rId7" Type="http://schemas.openxmlformats.org/officeDocument/2006/relationships/image" Target="../media/image40.png"/><Relationship Id="rId2" Type="http://schemas.openxmlformats.org/officeDocument/2006/relationships/slideLayout" Target="../slideLayouts/slideLayout6.xml"/><Relationship Id="rId1" Type="http://schemas.openxmlformats.org/officeDocument/2006/relationships/tags" Target="../tags/tag275.xml"/><Relationship Id="rId6" Type="http://schemas.openxmlformats.org/officeDocument/2006/relationships/image" Target="../media/image38.png"/><Relationship Id="rId5" Type="http://schemas.openxmlformats.org/officeDocument/2006/relationships/image" Target="../media/image1.emf"/><Relationship Id="rId10" Type="http://schemas.microsoft.com/office/2007/relationships/hdphoto" Target="../media/hdphoto35.wdp"/><Relationship Id="rId4" Type="http://schemas.openxmlformats.org/officeDocument/2006/relationships/oleObject" Target="../embeddings/oleObject261.bin"/><Relationship Id="rId9" Type="http://schemas.openxmlformats.org/officeDocument/2006/relationships/image" Target="../media/image350.png"/></Relationships>
</file>

<file path=ppt/slides/_rels/slide362.xml.rels><?xml version="1.0" encoding="UTF-8" standalone="yes"?>
<Relationships xmlns="http://schemas.openxmlformats.org/package/2006/relationships"><Relationship Id="rId8" Type="http://schemas.microsoft.com/office/2007/relationships/hdphoto" Target="../media/hdphoto35.wdp"/><Relationship Id="rId3" Type="http://schemas.openxmlformats.org/officeDocument/2006/relationships/notesSlide" Target="../notesSlides/notesSlide362.xml"/><Relationship Id="rId7" Type="http://schemas.openxmlformats.org/officeDocument/2006/relationships/image" Target="../media/image350.png"/><Relationship Id="rId2" Type="http://schemas.openxmlformats.org/officeDocument/2006/relationships/slideLayout" Target="../slideLayouts/slideLayout6.xml"/><Relationship Id="rId1" Type="http://schemas.openxmlformats.org/officeDocument/2006/relationships/tags" Target="../tags/tag276.xml"/><Relationship Id="rId6" Type="http://schemas.openxmlformats.org/officeDocument/2006/relationships/image" Target="../media/image40.png"/><Relationship Id="rId5" Type="http://schemas.openxmlformats.org/officeDocument/2006/relationships/image" Target="../media/image1.emf"/><Relationship Id="rId4" Type="http://schemas.openxmlformats.org/officeDocument/2006/relationships/oleObject" Target="../embeddings/oleObject262.bin"/></Relationships>
</file>

<file path=ppt/slides/_rels/slide363.xml.rels><?xml version="1.0" encoding="UTF-8" standalone="yes"?>
<Relationships xmlns="http://schemas.openxmlformats.org/package/2006/relationships"><Relationship Id="rId3" Type="http://schemas.openxmlformats.org/officeDocument/2006/relationships/image" Target="../media/image351.png"/><Relationship Id="rId2" Type="http://schemas.openxmlformats.org/officeDocument/2006/relationships/notesSlide" Target="../notesSlides/notesSlide363.xml"/><Relationship Id="rId1" Type="http://schemas.openxmlformats.org/officeDocument/2006/relationships/slideLayout" Target="../slideLayouts/slideLayout63.xml"/></Relationships>
</file>

<file path=ppt/slides/_rels/slide364.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notesSlide" Target="../notesSlides/notesSlide364.xml"/><Relationship Id="rId7" Type="http://schemas.openxmlformats.org/officeDocument/2006/relationships/image" Target="../media/image55.png"/><Relationship Id="rId2" Type="http://schemas.openxmlformats.org/officeDocument/2006/relationships/slideLayout" Target="../slideLayouts/slideLayout27.xml"/><Relationship Id="rId1" Type="http://schemas.openxmlformats.org/officeDocument/2006/relationships/tags" Target="../tags/tag277.xml"/><Relationship Id="rId6" Type="http://schemas.openxmlformats.org/officeDocument/2006/relationships/image" Target="../media/image352.png"/><Relationship Id="rId5" Type="http://schemas.openxmlformats.org/officeDocument/2006/relationships/image" Target="../media/image1.emf"/><Relationship Id="rId4" Type="http://schemas.openxmlformats.org/officeDocument/2006/relationships/oleObject" Target="../embeddings/oleObject263.bin"/><Relationship Id="rId9" Type="http://schemas.openxmlformats.org/officeDocument/2006/relationships/image" Target="../media/image117.svg"/></Relationships>
</file>

<file path=ppt/slides/_rels/slide36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365.xml"/><Relationship Id="rId7" Type="http://schemas.openxmlformats.org/officeDocument/2006/relationships/image" Target="../media/image38.png"/><Relationship Id="rId2" Type="http://schemas.openxmlformats.org/officeDocument/2006/relationships/slideLayout" Target="../slideLayouts/slideLayout6.xml"/><Relationship Id="rId1" Type="http://schemas.openxmlformats.org/officeDocument/2006/relationships/tags" Target="../tags/tag278.xml"/><Relationship Id="rId6" Type="http://schemas.openxmlformats.org/officeDocument/2006/relationships/image" Target="../media/image352.png"/><Relationship Id="rId5" Type="http://schemas.openxmlformats.org/officeDocument/2006/relationships/image" Target="../media/image1.emf"/><Relationship Id="rId4" Type="http://schemas.openxmlformats.org/officeDocument/2006/relationships/oleObject" Target="../embeddings/oleObject264.bin"/><Relationship Id="rId9" Type="http://schemas.openxmlformats.org/officeDocument/2006/relationships/image" Target="../media/image39.png"/></Relationships>
</file>

<file path=ppt/slides/_rels/slide366.xml.rels><?xml version="1.0" encoding="UTF-8" standalone="yes"?>
<Relationships xmlns="http://schemas.openxmlformats.org/package/2006/relationships"><Relationship Id="rId3" Type="http://schemas.openxmlformats.org/officeDocument/2006/relationships/notesSlide" Target="../notesSlides/notesSlide366.xml"/><Relationship Id="rId7" Type="http://schemas.openxmlformats.org/officeDocument/2006/relationships/image" Target="../media/image352.png"/><Relationship Id="rId2" Type="http://schemas.openxmlformats.org/officeDocument/2006/relationships/slideLayout" Target="../slideLayouts/slideLayout6.xml"/><Relationship Id="rId1" Type="http://schemas.openxmlformats.org/officeDocument/2006/relationships/tags" Target="../tags/tag279.xml"/><Relationship Id="rId6" Type="http://schemas.openxmlformats.org/officeDocument/2006/relationships/image" Target="../media/image40.png"/><Relationship Id="rId5" Type="http://schemas.openxmlformats.org/officeDocument/2006/relationships/image" Target="../media/image1.emf"/><Relationship Id="rId4" Type="http://schemas.openxmlformats.org/officeDocument/2006/relationships/oleObject" Target="../embeddings/oleObject265.bin"/></Relationships>
</file>

<file path=ppt/slides/_rels/slide367.xml.rels><?xml version="1.0" encoding="UTF-8" standalone="yes"?>
<Relationships xmlns="http://schemas.openxmlformats.org/package/2006/relationships"><Relationship Id="rId3" Type="http://schemas.openxmlformats.org/officeDocument/2006/relationships/image" Target="../media/image353.png"/><Relationship Id="rId2" Type="http://schemas.openxmlformats.org/officeDocument/2006/relationships/notesSlide" Target="../notesSlides/notesSlide367.xml"/><Relationship Id="rId1" Type="http://schemas.openxmlformats.org/officeDocument/2006/relationships/slideLayout" Target="../slideLayouts/slideLayout63.xml"/></Relationships>
</file>

<file path=ppt/slides/_rels/slide368.xml.rels><?xml version="1.0" encoding="UTF-8" standalone="yes"?>
<Relationships xmlns="http://schemas.openxmlformats.org/package/2006/relationships"><Relationship Id="rId8" Type="http://schemas.openxmlformats.org/officeDocument/2006/relationships/image" Target="../media/image355.png"/><Relationship Id="rId13" Type="http://schemas.openxmlformats.org/officeDocument/2006/relationships/image" Target="../media/image119.svg"/><Relationship Id="rId3" Type="http://schemas.openxmlformats.org/officeDocument/2006/relationships/notesSlide" Target="../notesSlides/notesSlide368.xml"/><Relationship Id="rId7" Type="http://schemas.openxmlformats.org/officeDocument/2006/relationships/image" Target="../media/image55.png"/><Relationship Id="rId12" Type="http://schemas.openxmlformats.org/officeDocument/2006/relationships/image" Target="../media/image118.png"/><Relationship Id="rId2" Type="http://schemas.openxmlformats.org/officeDocument/2006/relationships/slideLayout" Target="../slideLayouts/slideLayout27.xml"/><Relationship Id="rId1" Type="http://schemas.openxmlformats.org/officeDocument/2006/relationships/tags" Target="../tags/tag280.xml"/><Relationship Id="rId6" Type="http://schemas.openxmlformats.org/officeDocument/2006/relationships/image" Target="../media/image354.jpeg"/><Relationship Id="rId11" Type="http://schemas.openxmlformats.org/officeDocument/2006/relationships/image" Target="../media/image52.svg"/><Relationship Id="rId5" Type="http://schemas.openxmlformats.org/officeDocument/2006/relationships/image" Target="../media/image1.emf"/><Relationship Id="rId10" Type="http://schemas.openxmlformats.org/officeDocument/2006/relationships/image" Target="../media/image51.png"/><Relationship Id="rId4" Type="http://schemas.openxmlformats.org/officeDocument/2006/relationships/oleObject" Target="../embeddings/oleObject266.bin"/><Relationship Id="rId9" Type="http://schemas.openxmlformats.org/officeDocument/2006/relationships/image" Target="../media/image356.svg"/></Relationships>
</file>

<file path=ppt/slides/_rels/slide36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notesSlide" Target="../notesSlides/notesSlide369.xml"/><Relationship Id="rId7" Type="http://schemas.openxmlformats.org/officeDocument/2006/relationships/image" Target="../media/image40.png"/><Relationship Id="rId2" Type="http://schemas.openxmlformats.org/officeDocument/2006/relationships/slideLayout" Target="../slideLayouts/slideLayout6.xml"/><Relationship Id="rId1" Type="http://schemas.openxmlformats.org/officeDocument/2006/relationships/tags" Target="../tags/tag281.xml"/><Relationship Id="rId6" Type="http://schemas.openxmlformats.org/officeDocument/2006/relationships/image" Target="../media/image38.png"/><Relationship Id="rId5" Type="http://schemas.openxmlformats.org/officeDocument/2006/relationships/image" Target="../media/image1.emf"/><Relationship Id="rId4" Type="http://schemas.openxmlformats.org/officeDocument/2006/relationships/oleObject" Target="../embeddings/oleObject267.bin"/><Relationship Id="rId9" Type="http://schemas.openxmlformats.org/officeDocument/2006/relationships/image" Target="../media/image354.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7" Type="http://schemas.openxmlformats.org/officeDocument/2006/relationships/image" Target="../media/image40.png"/><Relationship Id="rId2" Type="http://schemas.openxmlformats.org/officeDocument/2006/relationships/slideLayout" Target="../slideLayouts/slideLayout6.xml"/><Relationship Id="rId1" Type="http://schemas.openxmlformats.org/officeDocument/2006/relationships/tags" Target="../tags/tag30.xml"/><Relationship Id="rId6" Type="http://schemas.openxmlformats.org/officeDocument/2006/relationships/image" Target="../media/image90.png"/><Relationship Id="rId5" Type="http://schemas.openxmlformats.org/officeDocument/2006/relationships/image" Target="../media/image1.emf"/><Relationship Id="rId4" Type="http://schemas.openxmlformats.org/officeDocument/2006/relationships/oleObject" Target="../embeddings/oleObject29.bin"/></Relationships>
</file>

<file path=ppt/slides/_rels/slide370.xml.rels><?xml version="1.0" encoding="UTF-8" standalone="yes"?>
<Relationships xmlns="http://schemas.openxmlformats.org/package/2006/relationships"><Relationship Id="rId8" Type="http://schemas.openxmlformats.org/officeDocument/2006/relationships/image" Target="../media/image354.jpeg"/><Relationship Id="rId3" Type="http://schemas.openxmlformats.org/officeDocument/2006/relationships/notesSlide" Target="../notesSlides/notesSlide370.xml"/><Relationship Id="rId7" Type="http://schemas.openxmlformats.org/officeDocument/2006/relationships/image" Target="../media/image40.png"/><Relationship Id="rId2" Type="http://schemas.openxmlformats.org/officeDocument/2006/relationships/slideLayout" Target="../slideLayouts/slideLayout6.xml"/><Relationship Id="rId1" Type="http://schemas.openxmlformats.org/officeDocument/2006/relationships/tags" Target="../tags/tag282.xml"/><Relationship Id="rId6" Type="http://schemas.openxmlformats.org/officeDocument/2006/relationships/image" Target="../media/image38.png"/><Relationship Id="rId5" Type="http://schemas.openxmlformats.org/officeDocument/2006/relationships/image" Target="../media/image1.emf"/><Relationship Id="rId4" Type="http://schemas.openxmlformats.org/officeDocument/2006/relationships/oleObject" Target="../embeddings/oleObject268.bin"/></Relationships>
</file>

<file path=ppt/slides/_rels/slide371.xml.rels><?xml version="1.0" encoding="UTF-8" standalone="yes"?>
<Relationships xmlns="http://schemas.openxmlformats.org/package/2006/relationships"><Relationship Id="rId3" Type="http://schemas.openxmlformats.org/officeDocument/2006/relationships/image" Target="../media/image357.png"/><Relationship Id="rId2" Type="http://schemas.openxmlformats.org/officeDocument/2006/relationships/notesSlide" Target="../notesSlides/notesSlide371.xml"/><Relationship Id="rId1" Type="http://schemas.openxmlformats.org/officeDocument/2006/relationships/slideLayout" Target="../slideLayouts/slideLayout63.xml"/></Relationships>
</file>

<file path=ppt/slides/_rels/slide372.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notesSlide" Target="../notesSlides/notesSlide372.xml"/><Relationship Id="rId7" Type="http://schemas.openxmlformats.org/officeDocument/2006/relationships/image" Target="../media/image55.png"/><Relationship Id="rId2" Type="http://schemas.openxmlformats.org/officeDocument/2006/relationships/slideLayout" Target="../slideLayouts/slideLayout27.xml"/><Relationship Id="rId1" Type="http://schemas.openxmlformats.org/officeDocument/2006/relationships/tags" Target="../tags/tag283.xml"/><Relationship Id="rId6" Type="http://schemas.openxmlformats.org/officeDocument/2006/relationships/image" Target="../media/image358.png"/><Relationship Id="rId11" Type="http://schemas.openxmlformats.org/officeDocument/2006/relationships/image" Target="../media/image69.svg"/><Relationship Id="rId5" Type="http://schemas.openxmlformats.org/officeDocument/2006/relationships/image" Target="../media/image1.emf"/><Relationship Id="rId10" Type="http://schemas.openxmlformats.org/officeDocument/2006/relationships/image" Target="../media/image68.png"/><Relationship Id="rId4" Type="http://schemas.openxmlformats.org/officeDocument/2006/relationships/oleObject" Target="../embeddings/oleObject269.bin"/><Relationship Id="rId9" Type="http://schemas.openxmlformats.org/officeDocument/2006/relationships/image" Target="../media/image89.svg"/></Relationships>
</file>

<file path=ppt/slides/_rels/slide37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373.xml"/><Relationship Id="rId7" Type="http://schemas.openxmlformats.org/officeDocument/2006/relationships/image" Target="../media/image38.png"/><Relationship Id="rId2" Type="http://schemas.openxmlformats.org/officeDocument/2006/relationships/slideLayout" Target="../slideLayouts/slideLayout6.xml"/><Relationship Id="rId1" Type="http://schemas.openxmlformats.org/officeDocument/2006/relationships/tags" Target="../tags/tag284.xml"/><Relationship Id="rId6" Type="http://schemas.openxmlformats.org/officeDocument/2006/relationships/image" Target="../media/image358.png"/><Relationship Id="rId5" Type="http://schemas.openxmlformats.org/officeDocument/2006/relationships/image" Target="../media/image1.emf"/><Relationship Id="rId4" Type="http://schemas.openxmlformats.org/officeDocument/2006/relationships/oleObject" Target="../embeddings/oleObject270.bin"/><Relationship Id="rId9" Type="http://schemas.openxmlformats.org/officeDocument/2006/relationships/image" Target="../media/image39.png"/></Relationships>
</file>

<file path=ppt/slides/_rels/slide37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374.xml"/><Relationship Id="rId7" Type="http://schemas.openxmlformats.org/officeDocument/2006/relationships/image" Target="../media/image38.png"/><Relationship Id="rId2" Type="http://schemas.openxmlformats.org/officeDocument/2006/relationships/slideLayout" Target="../slideLayouts/slideLayout6.xml"/><Relationship Id="rId1" Type="http://schemas.openxmlformats.org/officeDocument/2006/relationships/tags" Target="../tags/tag285.xml"/><Relationship Id="rId6" Type="http://schemas.openxmlformats.org/officeDocument/2006/relationships/image" Target="../media/image358.png"/><Relationship Id="rId5" Type="http://schemas.openxmlformats.org/officeDocument/2006/relationships/image" Target="../media/image1.emf"/><Relationship Id="rId4" Type="http://schemas.openxmlformats.org/officeDocument/2006/relationships/oleObject" Target="../embeddings/oleObject271.bin"/><Relationship Id="rId9" Type="http://schemas.openxmlformats.org/officeDocument/2006/relationships/image" Target="../media/image39.png"/></Relationships>
</file>

<file path=ppt/slides/_rels/slide375.xml.rels><?xml version="1.0" encoding="UTF-8" standalone="yes"?>
<Relationships xmlns="http://schemas.openxmlformats.org/package/2006/relationships"><Relationship Id="rId3" Type="http://schemas.openxmlformats.org/officeDocument/2006/relationships/image" Target="../media/image359.png"/><Relationship Id="rId2" Type="http://schemas.openxmlformats.org/officeDocument/2006/relationships/notesSlide" Target="../notesSlides/notesSlide375.xml"/><Relationship Id="rId1" Type="http://schemas.openxmlformats.org/officeDocument/2006/relationships/slideLayout" Target="../slideLayouts/slideLayout63.xml"/></Relationships>
</file>

<file path=ppt/slides/_rels/slide376.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notesSlide" Target="../notesSlides/notesSlide376.xml"/><Relationship Id="rId7" Type="http://schemas.openxmlformats.org/officeDocument/2006/relationships/image" Target="../media/image55.png"/><Relationship Id="rId2" Type="http://schemas.openxmlformats.org/officeDocument/2006/relationships/slideLayout" Target="../slideLayouts/slideLayout27.xml"/><Relationship Id="rId1" Type="http://schemas.openxmlformats.org/officeDocument/2006/relationships/tags" Target="../tags/tag286.xml"/><Relationship Id="rId6" Type="http://schemas.openxmlformats.org/officeDocument/2006/relationships/image" Target="../media/image360.png"/><Relationship Id="rId5" Type="http://schemas.openxmlformats.org/officeDocument/2006/relationships/image" Target="../media/image1.emf"/><Relationship Id="rId4" Type="http://schemas.openxmlformats.org/officeDocument/2006/relationships/oleObject" Target="../embeddings/oleObject272.bin"/><Relationship Id="rId9" Type="http://schemas.openxmlformats.org/officeDocument/2006/relationships/image" Target="../media/image69.svg"/></Relationships>
</file>

<file path=ppt/slides/_rels/slide377.xml.rels><?xml version="1.0" encoding="UTF-8" standalone="yes"?>
<Relationships xmlns="http://schemas.openxmlformats.org/package/2006/relationships"><Relationship Id="rId3" Type="http://schemas.openxmlformats.org/officeDocument/2006/relationships/notesSlide" Target="../notesSlides/notesSlide377.xml"/><Relationship Id="rId7" Type="http://schemas.openxmlformats.org/officeDocument/2006/relationships/image" Target="../media/image38.png"/><Relationship Id="rId2" Type="http://schemas.openxmlformats.org/officeDocument/2006/relationships/slideLayout" Target="../slideLayouts/slideLayout6.xml"/><Relationship Id="rId1" Type="http://schemas.openxmlformats.org/officeDocument/2006/relationships/tags" Target="../tags/tag287.xml"/><Relationship Id="rId6" Type="http://schemas.openxmlformats.org/officeDocument/2006/relationships/image" Target="../media/image360.png"/><Relationship Id="rId5" Type="http://schemas.openxmlformats.org/officeDocument/2006/relationships/image" Target="../media/image1.emf"/><Relationship Id="rId4" Type="http://schemas.openxmlformats.org/officeDocument/2006/relationships/oleObject" Target="../embeddings/oleObject273.bin"/></Relationships>
</file>

<file path=ppt/slides/_rels/slide37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notesSlide" Target="../notesSlides/notesSlide378.xml"/><Relationship Id="rId7" Type="http://schemas.openxmlformats.org/officeDocument/2006/relationships/image" Target="../media/image40.png"/><Relationship Id="rId2" Type="http://schemas.openxmlformats.org/officeDocument/2006/relationships/slideLayout" Target="../slideLayouts/slideLayout6.xml"/><Relationship Id="rId1" Type="http://schemas.openxmlformats.org/officeDocument/2006/relationships/tags" Target="../tags/tag288.xml"/><Relationship Id="rId6" Type="http://schemas.openxmlformats.org/officeDocument/2006/relationships/image" Target="../media/image360.png"/><Relationship Id="rId5" Type="http://schemas.openxmlformats.org/officeDocument/2006/relationships/image" Target="../media/image1.emf"/><Relationship Id="rId4" Type="http://schemas.openxmlformats.org/officeDocument/2006/relationships/oleObject" Target="../embeddings/oleObject274.bin"/></Relationships>
</file>

<file path=ppt/slides/_rels/slide379.xml.rels><?xml version="1.0" encoding="UTF-8" standalone="yes"?>
<Relationships xmlns="http://schemas.openxmlformats.org/package/2006/relationships"><Relationship Id="rId3" Type="http://schemas.openxmlformats.org/officeDocument/2006/relationships/notesSlide" Target="../notesSlides/notesSlide379.xml"/><Relationship Id="rId7" Type="http://schemas.openxmlformats.org/officeDocument/2006/relationships/image" Target="../media/image40.png"/><Relationship Id="rId2" Type="http://schemas.openxmlformats.org/officeDocument/2006/relationships/slideLayout" Target="../slideLayouts/slideLayout6.xml"/><Relationship Id="rId1" Type="http://schemas.openxmlformats.org/officeDocument/2006/relationships/tags" Target="../tags/tag289.xml"/><Relationship Id="rId6" Type="http://schemas.openxmlformats.org/officeDocument/2006/relationships/image" Target="../media/image360.png"/><Relationship Id="rId5" Type="http://schemas.openxmlformats.org/officeDocument/2006/relationships/image" Target="../media/image1.emf"/><Relationship Id="rId4" Type="http://schemas.openxmlformats.org/officeDocument/2006/relationships/oleObject" Target="../embeddings/oleObject275.bin"/></Relationships>
</file>

<file path=ppt/slides/_rels/slide3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8.xml"/><Relationship Id="rId1" Type="http://schemas.openxmlformats.org/officeDocument/2006/relationships/slideLayout" Target="../slideLayouts/slideLayout63.xml"/></Relationships>
</file>

<file path=ppt/slides/_rels/slide380.xml.rels><?xml version="1.0" encoding="UTF-8" standalone="yes"?>
<Relationships xmlns="http://schemas.openxmlformats.org/package/2006/relationships"><Relationship Id="rId3" Type="http://schemas.openxmlformats.org/officeDocument/2006/relationships/notesSlide" Target="../notesSlides/notesSlide380.xml"/><Relationship Id="rId2" Type="http://schemas.openxmlformats.org/officeDocument/2006/relationships/slideLayout" Target="../slideLayouts/slideLayout63.xml"/><Relationship Id="rId1" Type="http://schemas.openxmlformats.org/officeDocument/2006/relationships/tags" Target="../tags/tag290.xml"/><Relationship Id="rId6" Type="http://schemas.openxmlformats.org/officeDocument/2006/relationships/image" Target="../media/image361.png"/><Relationship Id="rId5" Type="http://schemas.openxmlformats.org/officeDocument/2006/relationships/image" Target="../media/image1.emf"/><Relationship Id="rId4" Type="http://schemas.openxmlformats.org/officeDocument/2006/relationships/oleObject" Target="../embeddings/oleObject276.bin"/></Relationships>
</file>

<file path=ppt/slides/_rels/slide381.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notesSlide" Target="../notesSlides/notesSlide381.xml"/><Relationship Id="rId7" Type="http://schemas.openxmlformats.org/officeDocument/2006/relationships/image" Target="../media/image55.png"/><Relationship Id="rId2" Type="http://schemas.openxmlformats.org/officeDocument/2006/relationships/slideLayout" Target="../slideLayouts/slideLayout27.xml"/><Relationship Id="rId1" Type="http://schemas.openxmlformats.org/officeDocument/2006/relationships/tags" Target="../tags/tag291.xml"/><Relationship Id="rId6" Type="http://schemas.openxmlformats.org/officeDocument/2006/relationships/image" Target="../media/image362.png"/><Relationship Id="rId11" Type="http://schemas.openxmlformats.org/officeDocument/2006/relationships/image" Target="../media/image119.svg"/><Relationship Id="rId5" Type="http://schemas.openxmlformats.org/officeDocument/2006/relationships/image" Target="../media/image1.emf"/><Relationship Id="rId10" Type="http://schemas.openxmlformats.org/officeDocument/2006/relationships/image" Target="../media/image118.png"/><Relationship Id="rId4" Type="http://schemas.openxmlformats.org/officeDocument/2006/relationships/oleObject" Target="../embeddings/oleObject277.bin"/><Relationship Id="rId9" Type="http://schemas.openxmlformats.org/officeDocument/2006/relationships/image" Target="../media/image89.svg"/></Relationships>
</file>

<file path=ppt/slides/_rels/slide38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notesSlide" Target="../notesSlides/notesSlide382.xml"/><Relationship Id="rId7" Type="http://schemas.openxmlformats.org/officeDocument/2006/relationships/image" Target="../media/image40.png"/><Relationship Id="rId2" Type="http://schemas.openxmlformats.org/officeDocument/2006/relationships/slideLayout" Target="../slideLayouts/slideLayout6.xml"/><Relationship Id="rId1" Type="http://schemas.openxmlformats.org/officeDocument/2006/relationships/tags" Target="../tags/tag292.xml"/><Relationship Id="rId6" Type="http://schemas.openxmlformats.org/officeDocument/2006/relationships/image" Target="../media/image38.png"/><Relationship Id="rId5" Type="http://schemas.openxmlformats.org/officeDocument/2006/relationships/image" Target="../media/image1.emf"/><Relationship Id="rId4" Type="http://schemas.openxmlformats.org/officeDocument/2006/relationships/oleObject" Target="../embeddings/oleObject278.bin"/><Relationship Id="rId9" Type="http://schemas.openxmlformats.org/officeDocument/2006/relationships/image" Target="../media/image362.png"/></Relationships>
</file>

<file path=ppt/slides/_rels/slide383.xml.rels><?xml version="1.0" encoding="UTF-8" standalone="yes"?>
<Relationships xmlns="http://schemas.openxmlformats.org/package/2006/relationships"><Relationship Id="rId3" Type="http://schemas.openxmlformats.org/officeDocument/2006/relationships/notesSlide" Target="../notesSlides/notesSlide383.xml"/><Relationship Id="rId7" Type="http://schemas.openxmlformats.org/officeDocument/2006/relationships/image" Target="../media/image362.png"/><Relationship Id="rId2" Type="http://schemas.openxmlformats.org/officeDocument/2006/relationships/slideLayout" Target="../slideLayouts/slideLayout6.xml"/><Relationship Id="rId1" Type="http://schemas.openxmlformats.org/officeDocument/2006/relationships/tags" Target="../tags/tag293.xml"/><Relationship Id="rId6" Type="http://schemas.openxmlformats.org/officeDocument/2006/relationships/image" Target="../media/image40.png"/><Relationship Id="rId5" Type="http://schemas.openxmlformats.org/officeDocument/2006/relationships/image" Target="../media/image1.emf"/><Relationship Id="rId4" Type="http://schemas.openxmlformats.org/officeDocument/2006/relationships/oleObject" Target="../embeddings/oleObject279.bin"/></Relationships>
</file>

<file path=ppt/slides/_rels/slide384.xml.rels><?xml version="1.0" encoding="UTF-8" standalone="yes"?>
<Relationships xmlns="http://schemas.openxmlformats.org/package/2006/relationships"><Relationship Id="rId3" Type="http://schemas.openxmlformats.org/officeDocument/2006/relationships/notesSlide" Target="../notesSlides/notesSlide384.xml"/><Relationship Id="rId2" Type="http://schemas.openxmlformats.org/officeDocument/2006/relationships/slideLayout" Target="../slideLayouts/slideLayout63.xml"/><Relationship Id="rId1" Type="http://schemas.openxmlformats.org/officeDocument/2006/relationships/tags" Target="../tags/tag294.xml"/><Relationship Id="rId6" Type="http://schemas.openxmlformats.org/officeDocument/2006/relationships/image" Target="../media/image363.png"/><Relationship Id="rId5" Type="http://schemas.openxmlformats.org/officeDocument/2006/relationships/image" Target="../media/image1.emf"/><Relationship Id="rId4" Type="http://schemas.openxmlformats.org/officeDocument/2006/relationships/oleObject" Target="../embeddings/oleObject280.bin"/></Relationships>
</file>

<file path=ppt/slides/_rels/slide385.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notesSlide" Target="../notesSlides/notesSlide385.xml"/><Relationship Id="rId7" Type="http://schemas.microsoft.com/office/2007/relationships/hdphoto" Target="../media/hdphoto36.wdp"/><Relationship Id="rId2" Type="http://schemas.openxmlformats.org/officeDocument/2006/relationships/slideLayout" Target="../slideLayouts/slideLayout27.xml"/><Relationship Id="rId1" Type="http://schemas.openxmlformats.org/officeDocument/2006/relationships/tags" Target="../tags/tag295.xml"/><Relationship Id="rId6" Type="http://schemas.openxmlformats.org/officeDocument/2006/relationships/image" Target="../media/image364.png"/><Relationship Id="rId5" Type="http://schemas.openxmlformats.org/officeDocument/2006/relationships/image" Target="../media/image1.emf"/><Relationship Id="rId10" Type="http://schemas.openxmlformats.org/officeDocument/2006/relationships/image" Target="../media/image313.svg"/><Relationship Id="rId4" Type="http://schemas.openxmlformats.org/officeDocument/2006/relationships/oleObject" Target="../embeddings/oleObject281.bin"/><Relationship Id="rId9" Type="http://schemas.openxmlformats.org/officeDocument/2006/relationships/image" Target="../media/image312.png"/></Relationships>
</file>

<file path=ppt/slides/_rels/slide38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notesSlide" Target="../notesSlides/notesSlide386.xml"/><Relationship Id="rId7" Type="http://schemas.microsoft.com/office/2007/relationships/hdphoto" Target="../media/hdphoto36.wdp"/><Relationship Id="rId2" Type="http://schemas.openxmlformats.org/officeDocument/2006/relationships/slideLayout" Target="../slideLayouts/slideLayout6.xml"/><Relationship Id="rId1" Type="http://schemas.openxmlformats.org/officeDocument/2006/relationships/tags" Target="../tags/tag296.xml"/><Relationship Id="rId6" Type="http://schemas.openxmlformats.org/officeDocument/2006/relationships/image" Target="../media/image364.png"/><Relationship Id="rId5" Type="http://schemas.openxmlformats.org/officeDocument/2006/relationships/image" Target="../media/image1.emf"/><Relationship Id="rId10" Type="http://schemas.openxmlformats.org/officeDocument/2006/relationships/image" Target="../media/image39.png"/><Relationship Id="rId4" Type="http://schemas.openxmlformats.org/officeDocument/2006/relationships/oleObject" Target="../embeddings/oleObject282.bin"/><Relationship Id="rId9" Type="http://schemas.openxmlformats.org/officeDocument/2006/relationships/image" Target="../media/image40.png"/></Relationships>
</file>

<file path=ppt/slides/_rels/slide387.xml.rels><?xml version="1.0" encoding="UTF-8" standalone="yes"?>
<Relationships xmlns="http://schemas.openxmlformats.org/package/2006/relationships"><Relationship Id="rId3" Type="http://schemas.openxmlformats.org/officeDocument/2006/relationships/image" Target="../media/image365.png"/><Relationship Id="rId2" Type="http://schemas.openxmlformats.org/officeDocument/2006/relationships/notesSlide" Target="../notesSlides/notesSlide387.xml"/><Relationship Id="rId1" Type="http://schemas.openxmlformats.org/officeDocument/2006/relationships/slideLayout" Target="../slideLayouts/slideLayout63.xml"/></Relationships>
</file>

<file path=ppt/slides/_rels/slide388.xml.rels><?xml version="1.0" encoding="UTF-8" standalone="yes"?>
<Relationships xmlns="http://schemas.openxmlformats.org/package/2006/relationships"><Relationship Id="rId8" Type="http://schemas.openxmlformats.org/officeDocument/2006/relationships/image" Target="../media/image202.png"/><Relationship Id="rId3" Type="http://schemas.openxmlformats.org/officeDocument/2006/relationships/notesSlide" Target="../notesSlides/notesSlide388.xml"/><Relationship Id="rId7" Type="http://schemas.openxmlformats.org/officeDocument/2006/relationships/image" Target="../media/image55.png"/><Relationship Id="rId2" Type="http://schemas.openxmlformats.org/officeDocument/2006/relationships/slideLayout" Target="../slideLayouts/slideLayout27.xml"/><Relationship Id="rId1" Type="http://schemas.openxmlformats.org/officeDocument/2006/relationships/tags" Target="../tags/tag297.xml"/><Relationship Id="rId6" Type="http://schemas.openxmlformats.org/officeDocument/2006/relationships/image" Target="../media/image366.png"/><Relationship Id="rId11" Type="http://schemas.openxmlformats.org/officeDocument/2006/relationships/image" Target="../media/image225.svg"/><Relationship Id="rId5" Type="http://schemas.openxmlformats.org/officeDocument/2006/relationships/image" Target="../media/image1.emf"/><Relationship Id="rId10" Type="http://schemas.openxmlformats.org/officeDocument/2006/relationships/image" Target="../media/image224.png"/><Relationship Id="rId4" Type="http://schemas.openxmlformats.org/officeDocument/2006/relationships/oleObject" Target="../embeddings/oleObject283.bin"/><Relationship Id="rId9" Type="http://schemas.openxmlformats.org/officeDocument/2006/relationships/image" Target="../media/image203.svg"/></Relationships>
</file>

<file path=ppt/slides/_rels/slide38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389.xml"/><Relationship Id="rId7" Type="http://schemas.openxmlformats.org/officeDocument/2006/relationships/image" Target="../media/image38.png"/><Relationship Id="rId2" Type="http://schemas.openxmlformats.org/officeDocument/2006/relationships/slideLayout" Target="../slideLayouts/slideLayout6.xml"/><Relationship Id="rId1" Type="http://schemas.openxmlformats.org/officeDocument/2006/relationships/tags" Target="../tags/tag298.xml"/><Relationship Id="rId6" Type="http://schemas.openxmlformats.org/officeDocument/2006/relationships/image" Target="../media/image366.png"/><Relationship Id="rId5" Type="http://schemas.openxmlformats.org/officeDocument/2006/relationships/image" Target="../media/image1.emf"/><Relationship Id="rId4" Type="http://schemas.openxmlformats.org/officeDocument/2006/relationships/oleObject" Target="../embeddings/oleObject284.bin"/></Relationships>
</file>

<file path=ppt/slides/_rels/slide39.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notesSlide" Target="../notesSlides/notesSlide39.xml"/><Relationship Id="rId7" Type="http://schemas.openxmlformats.org/officeDocument/2006/relationships/image" Target="../media/image92.png"/><Relationship Id="rId2" Type="http://schemas.openxmlformats.org/officeDocument/2006/relationships/slideLayout" Target="../slideLayouts/slideLayout27.xml"/><Relationship Id="rId1" Type="http://schemas.openxmlformats.org/officeDocument/2006/relationships/tags" Target="../tags/tag31.xml"/><Relationship Id="rId6" Type="http://schemas.openxmlformats.org/officeDocument/2006/relationships/image" Target="../media/image55.png"/><Relationship Id="rId5" Type="http://schemas.openxmlformats.org/officeDocument/2006/relationships/image" Target="../media/image1.emf"/><Relationship Id="rId10" Type="http://schemas.openxmlformats.org/officeDocument/2006/relationships/image" Target="../media/image95.png"/><Relationship Id="rId4" Type="http://schemas.openxmlformats.org/officeDocument/2006/relationships/oleObject" Target="../embeddings/oleObject30.bin"/><Relationship Id="rId9" Type="http://schemas.openxmlformats.org/officeDocument/2006/relationships/image" Target="../media/image94.svg"/></Relationships>
</file>

<file path=ppt/slides/_rels/slide390.xml.rels><?xml version="1.0" encoding="UTF-8" standalone="yes"?>
<Relationships xmlns="http://schemas.openxmlformats.org/package/2006/relationships"><Relationship Id="rId3" Type="http://schemas.openxmlformats.org/officeDocument/2006/relationships/notesSlide" Target="../notesSlides/notesSlide390.xml"/><Relationship Id="rId7" Type="http://schemas.openxmlformats.org/officeDocument/2006/relationships/image" Target="../media/image366.png"/><Relationship Id="rId2" Type="http://schemas.openxmlformats.org/officeDocument/2006/relationships/slideLayout" Target="../slideLayouts/slideLayout6.xml"/><Relationship Id="rId1" Type="http://schemas.openxmlformats.org/officeDocument/2006/relationships/tags" Target="../tags/tag299.xml"/><Relationship Id="rId6" Type="http://schemas.openxmlformats.org/officeDocument/2006/relationships/image" Target="../media/image39.png"/><Relationship Id="rId5" Type="http://schemas.openxmlformats.org/officeDocument/2006/relationships/image" Target="../media/image1.emf"/><Relationship Id="rId4" Type="http://schemas.openxmlformats.org/officeDocument/2006/relationships/oleObject" Target="../embeddings/oleObject285.bin"/></Relationships>
</file>

<file path=ppt/slides/_rels/slide39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notesSlide" Target="../notesSlides/notesSlide391.xml"/><Relationship Id="rId7" Type="http://schemas.openxmlformats.org/officeDocument/2006/relationships/image" Target="../media/image40.png"/><Relationship Id="rId2" Type="http://schemas.openxmlformats.org/officeDocument/2006/relationships/slideLayout" Target="../slideLayouts/slideLayout6.xml"/><Relationship Id="rId1" Type="http://schemas.openxmlformats.org/officeDocument/2006/relationships/tags" Target="../tags/tag300.xml"/><Relationship Id="rId6" Type="http://schemas.openxmlformats.org/officeDocument/2006/relationships/image" Target="../media/image38.png"/><Relationship Id="rId5" Type="http://schemas.openxmlformats.org/officeDocument/2006/relationships/image" Target="../media/image1.emf"/><Relationship Id="rId4" Type="http://schemas.openxmlformats.org/officeDocument/2006/relationships/oleObject" Target="../embeddings/oleObject286.bin"/><Relationship Id="rId9" Type="http://schemas.openxmlformats.org/officeDocument/2006/relationships/image" Target="../media/image366.png"/></Relationships>
</file>

<file path=ppt/slides/_rels/slide392.xml.rels><?xml version="1.0" encoding="UTF-8" standalone="yes"?>
<Relationships xmlns="http://schemas.openxmlformats.org/package/2006/relationships"><Relationship Id="rId3" Type="http://schemas.openxmlformats.org/officeDocument/2006/relationships/image" Target="../media/image367.png"/><Relationship Id="rId2" Type="http://schemas.openxmlformats.org/officeDocument/2006/relationships/notesSlide" Target="../notesSlides/notesSlide392.xml"/><Relationship Id="rId1" Type="http://schemas.openxmlformats.org/officeDocument/2006/relationships/slideLayout" Target="../slideLayouts/slideLayout63.xml"/></Relationships>
</file>

<file path=ppt/slides/_rels/slide39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notesSlide" Target="../notesSlides/notesSlide393.xml"/><Relationship Id="rId7" Type="http://schemas.openxmlformats.org/officeDocument/2006/relationships/image" Target="../media/image369.svg"/><Relationship Id="rId2" Type="http://schemas.openxmlformats.org/officeDocument/2006/relationships/slideLayout" Target="../slideLayouts/slideLayout27.xml"/><Relationship Id="rId1" Type="http://schemas.openxmlformats.org/officeDocument/2006/relationships/tags" Target="../tags/tag301.xml"/><Relationship Id="rId6" Type="http://schemas.openxmlformats.org/officeDocument/2006/relationships/image" Target="../media/image368.png"/><Relationship Id="rId5" Type="http://schemas.openxmlformats.org/officeDocument/2006/relationships/image" Target="../media/image1.emf"/><Relationship Id="rId10" Type="http://schemas.openxmlformats.org/officeDocument/2006/relationships/image" Target="../media/image313.svg"/><Relationship Id="rId4" Type="http://schemas.openxmlformats.org/officeDocument/2006/relationships/oleObject" Target="../embeddings/oleObject287.bin"/><Relationship Id="rId9" Type="http://schemas.openxmlformats.org/officeDocument/2006/relationships/image" Target="../media/image312.png"/></Relationships>
</file>

<file path=ppt/slides/_rels/slide39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notesSlide" Target="../notesSlides/notesSlide394.xml"/><Relationship Id="rId7" Type="http://schemas.openxmlformats.org/officeDocument/2006/relationships/image" Target="../media/image369.svg"/><Relationship Id="rId2" Type="http://schemas.openxmlformats.org/officeDocument/2006/relationships/slideLayout" Target="../slideLayouts/slideLayout6.xml"/><Relationship Id="rId1" Type="http://schemas.openxmlformats.org/officeDocument/2006/relationships/tags" Target="../tags/tag302.xml"/><Relationship Id="rId6" Type="http://schemas.openxmlformats.org/officeDocument/2006/relationships/image" Target="../media/image368.png"/><Relationship Id="rId5" Type="http://schemas.openxmlformats.org/officeDocument/2006/relationships/image" Target="../media/image1.emf"/><Relationship Id="rId10" Type="http://schemas.openxmlformats.org/officeDocument/2006/relationships/image" Target="../media/image39.png"/><Relationship Id="rId4" Type="http://schemas.openxmlformats.org/officeDocument/2006/relationships/oleObject" Target="../embeddings/oleObject288.bin"/><Relationship Id="rId9" Type="http://schemas.openxmlformats.org/officeDocument/2006/relationships/image" Target="../media/image40.png"/></Relationships>
</file>

<file path=ppt/slides/_rels/slide395.xml.rels><?xml version="1.0" encoding="UTF-8" standalone="yes"?>
<Relationships xmlns="http://schemas.openxmlformats.org/package/2006/relationships"><Relationship Id="rId3" Type="http://schemas.openxmlformats.org/officeDocument/2006/relationships/image" Target="../media/image370.png"/><Relationship Id="rId2" Type="http://schemas.openxmlformats.org/officeDocument/2006/relationships/notesSlide" Target="../notesSlides/notesSlide395.xml"/><Relationship Id="rId1" Type="http://schemas.openxmlformats.org/officeDocument/2006/relationships/slideLayout" Target="../slideLayouts/slideLayout63.xml"/></Relationships>
</file>

<file path=ppt/slides/_rels/slide396.xml.rels><?xml version="1.0" encoding="UTF-8" standalone="yes"?>
<Relationships xmlns="http://schemas.openxmlformats.org/package/2006/relationships"><Relationship Id="rId8" Type="http://schemas.openxmlformats.org/officeDocument/2006/relationships/image" Target="../media/image162.png"/><Relationship Id="rId3" Type="http://schemas.openxmlformats.org/officeDocument/2006/relationships/notesSlide" Target="../notesSlides/notesSlide396.xml"/><Relationship Id="rId7" Type="http://schemas.openxmlformats.org/officeDocument/2006/relationships/image" Target="../media/image55.png"/><Relationship Id="rId2" Type="http://schemas.openxmlformats.org/officeDocument/2006/relationships/slideLayout" Target="../slideLayouts/slideLayout27.xml"/><Relationship Id="rId1" Type="http://schemas.openxmlformats.org/officeDocument/2006/relationships/tags" Target="../tags/tag303.xml"/><Relationship Id="rId6" Type="http://schemas.openxmlformats.org/officeDocument/2006/relationships/image" Target="../media/image370.png"/><Relationship Id="rId11" Type="http://schemas.openxmlformats.org/officeDocument/2006/relationships/image" Target="../media/image52.svg"/><Relationship Id="rId5" Type="http://schemas.openxmlformats.org/officeDocument/2006/relationships/image" Target="../media/image1.emf"/><Relationship Id="rId10" Type="http://schemas.openxmlformats.org/officeDocument/2006/relationships/image" Target="../media/image51.png"/><Relationship Id="rId4" Type="http://schemas.openxmlformats.org/officeDocument/2006/relationships/oleObject" Target="../embeddings/oleObject289.bin"/><Relationship Id="rId9" Type="http://schemas.openxmlformats.org/officeDocument/2006/relationships/image" Target="../media/image163.svg"/></Relationships>
</file>

<file path=ppt/slides/_rels/slide397.xml.rels><?xml version="1.0" encoding="UTF-8" standalone="yes"?>
<Relationships xmlns="http://schemas.openxmlformats.org/package/2006/relationships"><Relationship Id="rId3" Type="http://schemas.openxmlformats.org/officeDocument/2006/relationships/notesSlide" Target="../notesSlides/notesSlide397.xml"/><Relationship Id="rId7" Type="http://schemas.openxmlformats.org/officeDocument/2006/relationships/image" Target="../media/image38.png"/><Relationship Id="rId2" Type="http://schemas.openxmlformats.org/officeDocument/2006/relationships/slideLayout" Target="../slideLayouts/slideLayout6.xml"/><Relationship Id="rId1" Type="http://schemas.openxmlformats.org/officeDocument/2006/relationships/tags" Target="../tags/tag304.xml"/><Relationship Id="rId6" Type="http://schemas.openxmlformats.org/officeDocument/2006/relationships/image" Target="../media/image370.png"/><Relationship Id="rId5" Type="http://schemas.openxmlformats.org/officeDocument/2006/relationships/image" Target="../media/image1.emf"/><Relationship Id="rId4" Type="http://schemas.openxmlformats.org/officeDocument/2006/relationships/oleObject" Target="../embeddings/oleObject290.bin"/></Relationships>
</file>

<file path=ppt/slides/_rels/slide39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notesSlide" Target="../notesSlides/notesSlide398.xml"/><Relationship Id="rId7" Type="http://schemas.openxmlformats.org/officeDocument/2006/relationships/image" Target="../media/image40.png"/><Relationship Id="rId2" Type="http://schemas.openxmlformats.org/officeDocument/2006/relationships/slideLayout" Target="../slideLayouts/slideLayout6.xml"/><Relationship Id="rId1" Type="http://schemas.openxmlformats.org/officeDocument/2006/relationships/tags" Target="../tags/tag305.xml"/><Relationship Id="rId6" Type="http://schemas.openxmlformats.org/officeDocument/2006/relationships/image" Target="../media/image370.png"/><Relationship Id="rId5" Type="http://schemas.openxmlformats.org/officeDocument/2006/relationships/image" Target="../media/image1.emf"/><Relationship Id="rId4" Type="http://schemas.openxmlformats.org/officeDocument/2006/relationships/oleObject" Target="../embeddings/oleObject291.bin"/></Relationships>
</file>

<file path=ppt/slides/_rels/slide399.xml.rels><?xml version="1.0" encoding="UTF-8" standalone="yes"?>
<Relationships xmlns="http://schemas.openxmlformats.org/package/2006/relationships"><Relationship Id="rId3" Type="http://schemas.openxmlformats.org/officeDocument/2006/relationships/notesSlide" Target="../notesSlides/notesSlide399.xml"/><Relationship Id="rId7" Type="http://schemas.openxmlformats.org/officeDocument/2006/relationships/image" Target="../media/image38.png"/><Relationship Id="rId2" Type="http://schemas.openxmlformats.org/officeDocument/2006/relationships/slideLayout" Target="../slideLayouts/slideLayout6.xml"/><Relationship Id="rId1" Type="http://schemas.openxmlformats.org/officeDocument/2006/relationships/tags" Target="../tags/tag306.xml"/><Relationship Id="rId6" Type="http://schemas.openxmlformats.org/officeDocument/2006/relationships/image" Target="../media/image370.png"/><Relationship Id="rId5" Type="http://schemas.openxmlformats.org/officeDocument/2006/relationships/image" Target="../media/image1.emf"/><Relationship Id="rId4" Type="http://schemas.openxmlformats.org/officeDocument/2006/relationships/oleObject" Target="../embeddings/oleObject292.bin"/></Relationships>
</file>

<file path=ppt/slides/_rels/slide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44.svg"/></Relationships>
</file>

<file path=ppt/slides/_rels/slide4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notesSlide" Target="../notesSlides/notesSlide40.xml"/><Relationship Id="rId7" Type="http://schemas.openxmlformats.org/officeDocument/2006/relationships/image" Target="../media/image40.png"/><Relationship Id="rId2" Type="http://schemas.openxmlformats.org/officeDocument/2006/relationships/slideLayout" Target="../slideLayouts/slideLayout6.xml"/><Relationship Id="rId1" Type="http://schemas.openxmlformats.org/officeDocument/2006/relationships/tags" Target="../tags/tag32.xml"/><Relationship Id="rId6" Type="http://schemas.openxmlformats.org/officeDocument/2006/relationships/image" Target="../media/image38.png"/><Relationship Id="rId5" Type="http://schemas.openxmlformats.org/officeDocument/2006/relationships/image" Target="../media/image1.emf"/><Relationship Id="rId4" Type="http://schemas.openxmlformats.org/officeDocument/2006/relationships/oleObject" Target="../embeddings/oleObject31.bin"/><Relationship Id="rId9" Type="http://schemas.openxmlformats.org/officeDocument/2006/relationships/image" Target="../media/image95.png"/></Relationships>
</file>

<file path=ppt/slides/_rels/slide400.xml.rels><?xml version="1.0" encoding="UTF-8" standalone="yes"?>
<Relationships xmlns="http://schemas.openxmlformats.org/package/2006/relationships"><Relationship Id="rId3" Type="http://schemas.openxmlformats.org/officeDocument/2006/relationships/notesSlide" Target="../notesSlides/notesSlide400.xml"/><Relationship Id="rId7" Type="http://schemas.openxmlformats.org/officeDocument/2006/relationships/image" Target="../media/image40.png"/><Relationship Id="rId2" Type="http://schemas.openxmlformats.org/officeDocument/2006/relationships/slideLayout" Target="../slideLayouts/slideLayout6.xml"/><Relationship Id="rId1" Type="http://schemas.openxmlformats.org/officeDocument/2006/relationships/tags" Target="../tags/tag307.xml"/><Relationship Id="rId6" Type="http://schemas.openxmlformats.org/officeDocument/2006/relationships/image" Target="../media/image370.png"/><Relationship Id="rId5" Type="http://schemas.openxmlformats.org/officeDocument/2006/relationships/image" Target="../media/image1.emf"/><Relationship Id="rId4" Type="http://schemas.openxmlformats.org/officeDocument/2006/relationships/oleObject" Target="../embeddings/oleObject293.bin"/></Relationships>
</file>

<file path=ppt/slides/_rels/slide401.xml.rels><?xml version="1.0" encoding="UTF-8" standalone="yes"?>
<Relationships xmlns="http://schemas.openxmlformats.org/package/2006/relationships"><Relationship Id="rId3" Type="http://schemas.openxmlformats.org/officeDocument/2006/relationships/image" Target="../media/image371.png"/><Relationship Id="rId2" Type="http://schemas.openxmlformats.org/officeDocument/2006/relationships/notesSlide" Target="../notesSlides/notesSlide401.xml"/><Relationship Id="rId1" Type="http://schemas.openxmlformats.org/officeDocument/2006/relationships/slideLayout" Target="../slideLayouts/slideLayout63.xml"/></Relationships>
</file>

<file path=ppt/slides/_rels/slide402.xml.rels><?xml version="1.0" encoding="UTF-8" standalone="yes"?>
<Relationships xmlns="http://schemas.openxmlformats.org/package/2006/relationships"><Relationship Id="rId8" Type="http://schemas.openxmlformats.org/officeDocument/2006/relationships/image" Target="../media/image224.png"/><Relationship Id="rId13" Type="http://schemas.openxmlformats.org/officeDocument/2006/relationships/image" Target="../media/image376.svg"/><Relationship Id="rId3" Type="http://schemas.openxmlformats.org/officeDocument/2006/relationships/notesSlide" Target="../notesSlides/notesSlide402.xml"/><Relationship Id="rId7" Type="http://schemas.openxmlformats.org/officeDocument/2006/relationships/image" Target="../media/image55.png"/><Relationship Id="rId12" Type="http://schemas.openxmlformats.org/officeDocument/2006/relationships/image" Target="../media/image375.png"/><Relationship Id="rId2" Type="http://schemas.openxmlformats.org/officeDocument/2006/relationships/slideLayout" Target="../slideLayouts/slideLayout27.xml"/><Relationship Id="rId1" Type="http://schemas.openxmlformats.org/officeDocument/2006/relationships/tags" Target="../tags/tag308.xml"/><Relationship Id="rId6" Type="http://schemas.openxmlformats.org/officeDocument/2006/relationships/image" Target="../media/image372.png"/><Relationship Id="rId11" Type="http://schemas.openxmlformats.org/officeDocument/2006/relationships/image" Target="../media/image374.svg"/><Relationship Id="rId5" Type="http://schemas.openxmlformats.org/officeDocument/2006/relationships/image" Target="../media/image1.emf"/><Relationship Id="rId10" Type="http://schemas.openxmlformats.org/officeDocument/2006/relationships/image" Target="../media/image373.png"/><Relationship Id="rId4" Type="http://schemas.openxmlformats.org/officeDocument/2006/relationships/oleObject" Target="../embeddings/oleObject294.bin"/><Relationship Id="rId9" Type="http://schemas.openxmlformats.org/officeDocument/2006/relationships/image" Target="../media/image225.svg"/></Relationships>
</file>

<file path=ppt/slides/_rels/slide40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403.xml"/><Relationship Id="rId7" Type="http://schemas.openxmlformats.org/officeDocument/2006/relationships/image" Target="../media/image38.png"/><Relationship Id="rId2" Type="http://schemas.openxmlformats.org/officeDocument/2006/relationships/slideLayout" Target="../slideLayouts/slideLayout6.xml"/><Relationship Id="rId1" Type="http://schemas.openxmlformats.org/officeDocument/2006/relationships/tags" Target="../tags/tag309.xml"/><Relationship Id="rId6" Type="http://schemas.openxmlformats.org/officeDocument/2006/relationships/image" Target="../media/image377.png"/><Relationship Id="rId5" Type="http://schemas.openxmlformats.org/officeDocument/2006/relationships/image" Target="../media/image1.emf"/><Relationship Id="rId4" Type="http://schemas.openxmlformats.org/officeDocument/2006/relationships/oleObject" Target="../embeddings/oleObject295.bin"/><Relationship Id="rId9" Type="http://schemas.openxmlformats.org/officeDocument/2006/relationships/image" Target="../media/image39.png"/></Relationships>
</file>

<file path=ppt/slides/_rels/slide404.xml.rels><?xml version="1.0" encoding="UTF-8" standalone="yes"?>
<Relationships xmlns="http://schemas.openxmlformats.org/package/2006/relationships"><Relationship Id="rId8" Type="http://schemas.openxmlformats.org/officeDocument/2006/relationships/image" Target="../media/image377.png"/><Relationship Id="rId3" Type="http://schemas.openxmlformats.org/officeDocument/2006/relationships/notesSlide" Target="../notesSlides/notesSlide404.xml"/><Relationship Id="rId7" Type="http://schemas.openxmlformats.org/officeDocument/2006/relationships/image" Target="../media/image40.png"/><Relationship Id="rId2" Type="http://schemas.openxmlformats.org/officeDocument/2006/relationships/slideLayout" Target="../slideLayouts/slideLayout6.xml"/><Relationship Id="rId1" Type="http://schemas.openxmlformats.org/officeDocument/2006/relationships/tags" Target="../tags/tag310.xml"/><Relationship Id="rId6" Type="http://schemas.openxmlformats.org/officeDocument/2006/relationships/image" Target="../media/image38.png"/><Relationship Id="rId5" Type="http://schemas.openxmlformats.org/officeDocument/2006/relationships/image" Target="../media/image1.emf"/><Relationship Id="rId4" Type="http://schemas.openxmlformats.org/officeDocument/2006/relationships/oleObject" Target="../embeddings/oleObject296.bin"/></Relationships>
</file>

<file path=ppt/slides/_rels/slide405.xml.rels><?xml version="1.0" encoding="UTF-8" standalone="yes"?>
<Relationships xmlns="http://schemas.openxmlformats.org/package/2006/relationships"><Relationship Id="rId3" Type="http://schemas.openxmlformats.org/officeDocument/2006/relationships/notesSlide" Target="../notesSlides/notesSlide405.xml"/><Relationship Id="rId7" Type="http://schemas.openxmlformats.org/officeDocument/2006/relationships/image" Target="../media/image377.png"/><Relationship Id="rId2" Type="http://schemas.openxmlformats.org/officeDocument/2006/relationships/slideLayout" Target="../slideLayouts/slideLayout6.xml"/><Relationship Id="rId1" Type="http://schemas.openxmlformats.org/officeDocument/2006/relationships/tags" Target="../tags/tag311.xml"/><Relationship Id="rId6" Type="http://schemas.openxmlformats.org/officeDocument/2006/relationships/image" Target="../media/image39.png"/><Relationship Id="rId5" Type="http://schemas.openxmlformats.org/officeDocument/2006/relationships/image" Target="../media/image1.emf"/><Relationship Id="rId4" Type="http://schemas.openxmlformats.org/officeDocument/2006/relationships/oleObject" Target="../embeddings/oleObject297.bin"/></Relationships>
</file>

<file path=ppt/slides/_rels/slide406.xml.rels><?xml version="1.0" encoding="UTF-8" standalone="yes"?>
<Relationships xmlns="http://schemas.openxmlformats.org/package/2006/relationships"><Relationship Id="rId3" Type="http://schemas.openxmlformats.org/officeDocument/2006/relationships/image" Target="../media/image378.png"/><Relationship Id="rId2" Type="http://schemas.openxmlformats.org/officeDocument/2006/relationships/notesSlide" Target="../notesSlides/notesSlide406.xml"/><Relationship Id="rId1" Type="http://schemas.openxmlformats.org/officeDocument/2006/relationships/slideLayout" Target="../slideLayouts/slideLayout63.xml"/></Relationships>
</file>

<file path=ppt/slides/_rels/slide407.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notesSlide" Target="../notesSlides/notesSlide407.xml"/><Relationship Id="rId7" Type="http://schemas.openxmlformats.org/officeDocument/2006/relationships/image" Target="../media/image379.png"/><Relationship Id="rId2" Type="http://schemas.openxmlformats.org/officeDocument/2006/relationships/slideLayout" Target="../slideLayouts/slideLayout27.xml"/><Relationship Id="rId1" Type="http://schemas.openxmlformats.org/officeDocument/2006/relationships/tags" Target="../tags/tag312.xml"/><Relationship Id="rId6" Type="http://schemas.openxmlformats.org/officeDocument/2006/relationships/image" Target="../media/image55.png"/><Relationship Id="rId5" Type="http://schemas.openxmlformats.org/officeDocument/2006/relationships/image" Target="../media/image1.emf"/><Relationship Id="rId4" Type="http://schemas.openxmlformats.org/officeDocument/2006/relationships/oleObject" Target="../embeddings/oleObject298.bin"/><Relationship Id="rId9" Type="http://schemas.openxmlformats.org/officeDocument/2006/relationships/image" Target="../media/image127.svg"/></Relationships>
</file>

<file path=ppt/slides/_rels/slide408.xml.rels><?xml version="1.0" encoding="UTF-8" standalone="yes"?>
<Relationships xmlns="http://schemas.openxmlformats.org/package/2006/relationships"><Relationship Id="rId3" Type="http://schemas.openxmlformats.org/officeDocument/2006/relationships/image" Target="../media/image380.png"/><Relationship Id="rId2" Type="http://schemas.openxmlformats.org/officeDocument/2006/relationships/notesSlide" Target="../notesSlides/notesSlide408.xml"/><Relationship Id="rId1" Type="http://schemas.openxmlformats.org/officeDocument/2006/relationships/slideLayout" Target="../slideLayouts/slideLayout63.xml"/></Relationships>
</file>

<file path=ppt/slides/_rels/slide409.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notesSlide" Target="../notesSlides/notesSlide409.xml"/><Relationship Id="rId7" Type="http://schemas.openxmlformats.org/officeDocument/2006/relationships/image" Target="../media/image55.png"/><Relationship Id="rId2" Type="http://schemas.openxmlformats.org/officeDocument/2006/relationships/slideLayout" Target="../slideLayouts/slideLayout27.xml"/><Relationship Id="rId1" Type="http://schemas.openxmlformats.org/officeDocument/2006/relationships/tags" Target="../tags/tag313.xml"/><Relationship Id="rId6" Type="http://schemas.openxmlformats.org/officeDocument/2006/relationships/image" Target="../media/image381.png"/><Relationship Id="rId5" Type="http://schemas.openxmlformats.org/officeDocument/2006/relationships/image" Target="../media/image1.emf"/><Relationship Id="rId4" Type="http://schemas.openxmlformats.org/officeDocument/2006/relationships/oleObject" Target="../embeddings/oleObject299.bin"/><Relationship Id="rId9" Type="http://schemas.openxmlformats.org/officeDocument/2006/relationships/image" Target="../media/image135.svg"/></Relationships>
</file>

<file path=ppt/slides/_rels/slide41.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notesSlide" Target="../notesSlides/notesSlide41.xml"/><Relationship Id="rId7" Type="http://schemas.openxmlformats.org/officeDocument/2006/relationships/image" Target="../media/image39.png"/><Relationship Id="rId2" Type="http://schemas.openxmlformats.org/officeDocument/2006/relationships/slideLayout" Target="../slideLayouts/slideLayout6.xml"/><Relationship Id="rId1" Type="http://schemas.openxmlformats.org/officeDocument/2006/relationships/tags" Target="../tags/tag33.xml"/><Relationship Id="rId6" Type="http://schemas.openxmlformats.org/officeDocument/2006/relationships/image" Target="../media/image38.png"/><Relationship Id="rId5" Type="http://schemas.openxmlformats.org/officeDocument/2006/relationships/image" Target="../media/image1.emf"/><Relationship Id="rId4" Type="http://schemas.openxmlformats.org/officeDocument/2006/relationships/oleObject" Target="../embeddings/oleObject32.bin"/></Relationships>
</file>

<file path=ppt/slides/_rels/slide41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410.xml"/><Relationship Id="rId7" Type="http://schemas.openxmlformats.org/officeDocument/2006/relationships/image" Target="../media/image38.png"/><Relationship Id="rId2" Type="http://schemas.openxmlformats.org/officeDocument/2006/relationships/slideLayout" Target="../slideLayouts/slideLayout6.xml"/><Relationship Id="rId1" Type="http://schemas.openxmlformats.org/officeDocument/2006/relationships/tags" Target="../tags/tag314.xml"/><Relationship Id="rId6" Type="http://schemas.openxmlformats.org/officeDocument/2006/relationships/image" Target="../media/image381.png"/><Relationship Id="rId5" Type="http://schemas.openxmlformats.org/officeDocument/2006/relationships/image" Target="../media/image1.emf"/><Relationship Id="rId4" Type="http://schemas.openxmlformats.org/officeDocument/2006/relationships/oleObject" Target="../embeddings/oleObject300.bin"/></Relationships>
</file>

<file path=ppt/slides/_rels/slide411.xml.rels><?xml version="1.0" encoding="UTF-8" standalone="yes"?>
<Relationships xmlns="http://schemas.openxmlformats.org/package/2006/relationships"><Relationship Id="rId3" Type="http://schemas.openxmlformats.org/officeDocument/2006/relationships/notesSlide" Target="../notesSlides/notesSlide411.xml"/><Relationship Id="rId7" Type="http://schemas.openxmlformats.org/officeDocument/2006/relationships/image" Target="../media/image381.png"/><Relationship Id="rId2" Type="http://schemas.openxmlformats.org/officeDocument/2006/relationships/slideLayout" Target="../slideLayouts/slideLayout6.xml"/><Relationship Id="rId1" Type="http://schemas.openxmlformats.org/officeDocument/2006/relationships/tags" Target="../tags/tag315.xml"/><Relationship Id="rId6" Type="http://schemas.openxmlformats.org/officeDocument/2006/relationships/image" Target="../media/image40.png"/><Relationship Id="rId5" Type="http://schemas.openxmlformats.org/officeDocument/2006/relationships/image" Target="../media/image1.emf"/><Relationship Id="rId4" Type="http://schemas.openxmlformats.org/officeDocument/2006/relationships/oleObject" Target="../embeddings/oleObject301.bin"/></Relationships>
</file>

<file path=ppt/slides/_rels/slide41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notesSlide" Target="../notesSlides/notesSlide412.xml"/><Relationship Id="rId7" Type="http://schemas.openxmlformats.org/officeDocument/2006/relationships/image" Target="../media/image40.png"/><Relationship Id="rId2" Type="http://schemas.openxmlformats.org/officeDocument/2006/relationships/slideLayout" Target="../slideLayouts/slideLayout6.xml"/><Relationship Id="rId1" Type="http://schemas.openxmlformats.org/officeDocument/2006/relationships/tags" Target="../tags/tag316.xml"/><Relationship Id="rId6" Type="http://schemas.openxmlformats.org/officeDocument/2006/relationships/hyperlink" Target="https://www.ucop.edu/sustainability/_files/uc-healthy-vending-policy-spwg-1.pdf" TargetMode="External"/><Relationship Id="rId5" Type="http://schemas.openxmlformats.org/officeDocument/2006/relationships/image" Target="../media/image1.emf"/><Relationship Id="rId4" Type="http://schemas.openxmlformats.org/officeDocument/2006/relationships/oleObject" Target="../embeddings/oleObject302.bin"/><Relationship Id="rId9" Type="http://schemas.openxmlformats.org/officeDocument/2006/relationships/image" Target="../media/image381.png"/></Relationships>
</file>

<file path=ppt/slides/_rels/slide413.xml.rels><?xml version="1.0" encoding="UTF-8" standalone="yes"?>
<Relationships xmlns="http://schemas.openxmlformats.org/package/2006/relationships"><Relationship Id="rId3" Type="http://schemas.openxmlformats.org/officeDocument/2006/relationships/notesSlide" Target="../notesSlides/notesSlide413.xml"/><Relationship Id="rId7" Type="http://schemas.openxmlformats.org/officeDocument/2006/relationships/image" Target="../media/image381.png"/><Relationship Id="rId2" Type="http://schemas.openxmlformats.org/officeDocument/2006/relationships/slideLayout" Target="../slideLayouts/slideLayout6.xml"/><Relationship Id="rId1" Type="http://schemas.openxmlformats.org/officeDocument/2006/relationships/tags" Target="../tags/tag317.xml"/><Relationship Id="rId6" Type="http://schemas.openxmlformats.org/officeDocument/2006/relationships/image" Target="../media/image40.png"/><Relationship Id="rId5" Type="http://schemas.openxmlformats.org/officeDocument/2006/relationships/image" Target="../media/image1.emf"/><Relationship Id="rId4" Type="http://schemas.openxmlformats.org/officeDocument/2006/relationships/oleObject" Target="../embeddings/oleObject303.bin"/></Relationships>
</file>

<file path=ppt/slides/_rels/slide414.xml.rels><?xml version="1.0" encoding="UTF-8" standalone="yes"?>
<Relationships xmlns="http://schemas.openxmlformats.org/package/2006/relationships"><Relationship Id="rId3" Type="http://schemas.openxmlformats.org/officeDocument/2006/relationships/image" Target="../media/image382.png"/><Relationship Id="rId2" Type="http://schemas.openxmlformats.org/officeDocument/2006/relationships/notesSlide" Target="../notesSlides/notesSlide414.xml"/><Relationship Id="rId1" Type="http://schemas.openxmlformats.org/officeDocument/2006/relationships/slideLayout" Target="../slideLayouts/slideLayout63.xml"/></Relationships>
</file>

<file path=ppt/slides/_rels/slide415.xml.rels><?xml version="1.0" encoding="UTF-8" standalone="yes"?>
<Relationships xmlns="http://schemas.openxmlformats.org/package/2006/relationships"><Relationship Id="rId8" Type="http://schemas.openxmlformats.org/officeDocument/2006/relationships/image" Target="../media/image164.png"/><Relationship Id="rId13" Type="http://schemas.openxmlformats.org/officeDocument/2006/relationships/image" Target="../media/image386.svg"/><Relationship Id="rId3" Type="http://schemas.openxmlformats.org/officeDocument/2006/relationships/notesSlide" Target="../notesSlides/notesSlide415.xml"/><Relationship Id="rId7" Type="http://schemas.openxmlformats.org/officeDocument/2006/relationships/image" Target="../media/image55.png"/><Relationship Id="rId12" Type="http://schemas.openxmlformats.org/officeDocument/2006/relationships/image" Target="../media/image385.png"/><Relationship Id="rId2" Type="http://schemas.openxmlformats.org/officeDocument/2006/relationships/slideLayout" Target="../slideLayouts/slideLayout27.xml"/><Relationship Id="rId1" Type="http://schemas.openxmlformats.org/officeDocument/2006/relationships/tags" Target="../tags/tag318.xml"/><Relationship Id="rId6" Type="http://schemas.openxmlformats.org/officeDocument/2006/relationships/image" Target="../media/image382.png"/><Relationship Id="rId11" Type="http://schemas.openxmlformats.org/officeDocument/2006/relationships/image" Target="../media/image384.svg"/><Relationship Id="rId5" Type="http://schemas.openxmlformats.org/officeDocument/2006/relationships/image" Target="../media/image1.emf"/><Relationship Id="rId10" Type="http://schemas.openxmlformats.org/officeDocument/2006/relationships/image" Target="../media/image383.png"/><Relationship Id="rId4" Type="http://schemas.openxmlformats.org/officeDocument/2006/relationships/oleObject" Target="../embeddings/oleObject304.bin"/><Relationship Id="rId9" Type="http://schemas.openxmlformats.org/officeDocument/2006/relationships/image" Target="../media/image165.svg"/></Relationships>
</file>

<file path=ppt/slides/_rels/slide416.xml.rels><?xml version="1.0" encoding="UTF-8" standalone="yes"?>
<Relationships xmlns="http://schemas.openxmlformats.org/package/2006/relationships"><Relationship Id="rId3" Type="http://schemas.openxmlformats.org/officeDocument/2006/relationships/image" Target="../media/image382.png"/><Relationship Id="rId2" Type="http://schemas.openxmlformats.org/officeDocument/2006/relationships/notesSlide" Target="../notesSlides/notesSlide416.xml"/><Relationship Id="rId1" Type="http://schemas.openxmlformats.org/officeDocument/2006/relationships/slideLayout" Target="../slideLayouts/slideLayout6.xml"/><Relationship Id="rId6" Type="http://schemas.openxmlformats.org/officeDocument/2006/relationships/image" Target="../media/image39.png"/><Relationship Id="rId5" Type="http://schemas.openxmlformats.org/officeDocument/2006/relationships/image" Target="../media/image40.png"/><Relationship Id="rId4" Type="http://schemas.openxmlformats.org/officeDocument/2006/relationships/image" Target="../media/image38.png"/></Relationships>
</file>

<file path=ppt/slides/_rels/slide41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417.xml"/><Relationship Id="rId7" Type="http://schemas.openxmlformats.org/officeDocument/2006/relationships/image" Target="../media/image38.png"/><Relationship Id="rId2" Type="http://schemas.openxmlformats.org/officeDocument/2006/relationships/slideLayout" Target="../slideLayouts/slideLayout6.xml"/><Relationship Id="rId1" Type="http://schemas.openxmlformats.org/officeDocument/2006/relationships/tags" Target="../tags/tag319.xml"/><Relationship Id="rId6" Type="http://schemas.openxmlformats.org/officeDocument/2006/relationships/image" Target="../media/image382.png"/><Relationship Id="rId5" Type="http://schemas.openxmlformats.org/officeDocument/2006/relationships/image" Target="../media/image1.emf"/><Relationship Id="rId4" Type="http://schemas.openxmlformats.org/officeDocument/2006/relationships/oleObject" Target="../embeddings/oleObject305.bin"/></Relationships>
</file>

<file path=ppt/slides/_rels/slide418.xml.rels><?xml version="1.0" encoding="UTF-8" standalone="yes"?>
<Relationships xmlns="http://schemas.openxmlformats.org/package/2006/relationships"><Relationship Id="rId3" Type="http://schemas.openxmlformats.org/officeDocument/2006/relationships/image" Target="../media/image387.png"/><Relationship Id="rId2" Type="http://schemas.openxmlformats.org/officeDocument/2006/relationships/notesSlide" Target="../notesSlides/notesSlide418.xml"/><Relationship Id="rId1" Type="http://schemas.openxmlformats.org/officeDocument/2006/relationships/slideLayout" Target="../slideLayouts/slideLayout63.xml"/></Relationships>
</file>

<file path=ppt/slides/_rels/slide419.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notesSlide" Target="../notesSlides/notesSlide419.xml"/><Relationship Id="rId7" Type="http://schemas.openxmlformats.org/officeDocument/2006/relationships/image" Target="../media/image55.png"/><Relationship Id="rId2" Type="http://schemas.openxmlformats.org/officeDocument/2006/relationships/slideLayout" Target="../slideLayouts/slideLayout27.xml"/><Relationship Id="rId1" Type="http://schemas.openxmlformats.org/officeDocument/2006/relationships/tags" Target="../tags/tag320.xml"/><Relationship Id="rId6" Type="http://schemas.openxmlformats.org/officeDocument/2006/relationships/image" Target="../media/image388.jpeg"/><Relationship Id="rId5" Type="http://schemas.openxmlformats.org/officeDocument/2006/relationships/image" Target="../media/image1.emf"/><Relationship Id="rId4" Type="http://schemas.openxmlformats.org/officeDocument/2006/relationships/oleObject" Target="../embeddings/oleObject306.bin"/><Relationship Id="rId9" Type="http://schemas.openxmlformats.org/officeDocument/2006/relationships/image" Target="../media/image69.svg"/></Relationships>
</file>

<file path=ppt/slides/_rels/slide4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2.xml"/><Relationship Id="rId1" Type="http://schemas.openxmlformats.org/officeDocument/2006/relationships/slideLayout" Target="../slideLayouts/slideLayout63.xml"/></Relationships>
</file>

<file path=ppt/slides/_rels/slide42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420.xml"/><Relationship Id="rId7" Type="http://schemas.openxmlformats.org/officeDocument/2006/relationships/image" Target="../media/image38.png"/><Relationship Id="rId2" Type="http://schemas.openxmlformats.org/officeDocument/2006/relationships/slideLayout" Target="../slideLayouts/slideLayout6.xml"/><Relationship Id="rId1" Type="http://schemas.openxmlformats.org/officeDocument/2006/relationships/tags" Target="../tags/tag321.xml"/><Relationship Id="rId6" Type="http://schemas.openxmlformats.org/officeDocument/2006/relationships/image" Target="../media/image389.png"/><Relationship Id="rId5" Type="http://schemas.openxmlformats.org/officeDocument/2006/relationships/image" Target="../media/image1.emf"/><Relationship Id="rId4" Type="http://schemas.openxmlformats.org/officeDocument/2006/relationships/oleObject" Target="../embeddings/oleObject307.bin"/><Relationship Id="rId9" Type="http://schemas.openxmlformats.org/officeDocument/2006/relationships/image" Target="../media/image39.png"/></Relationships>
</file>

<file path=ppt/slides/_rels/slide421.xml.rels><?xml version="1.0" encoding="UTF-8" standalone="yes"?>
<Relationships xmlns="http://schemas.openxmlformats.org/package/2006/relationships"><Relationship Id="rId3" Type="http://schemas.openxmlformats.org/officeDocument/2006/relationships/notesSlide" Target="../notesSlides/notesSlide421.xml"/><Relationship Id="rId7" Type="http://schemas.openxmlformats.org/officeDocument/2006/relationships/image" Target="../media/image40.png"/><Relationship Id="rId2" Type="http://schemas.openxmlformats.org/officeDocument/2006/relationships/slideLayout" Target="../slideLayouts/slideLayout6.xml"/><Relationship Id="rId1" Type="http://schemas.openxmlformats.org/officeDocument/2006/relationships/tags" Target="../tags/tag322.xml"/><Relationship Id="rId6" Type="http://schemas.openxmlformats.org/officeDocument/2006/relationships/image" Target="../media/image389.png"/><Relationship Id="rId5" Type="http://schemas.openxmlformats.org/officeDocument/2006/relationships/image" Target="../media/image1.emf"/><Relationship Id="rId4" Type="http://schemas.openxmlformats.org/officeDocument/2006/relationships/oleObject" Target="../embeddings/oleObject308.bin"/></Relationships>
</file>

<file path=ppt/slides/_rels/slide422.xml.rels><?xml version="1.0" encoding="UTF-8" standalone="yes"?>
<Relationships xmlns="http://schemas.openxmlformats.org/package/2006/relationships"><Relationship Id="rId3" Type="http://schemas.openxmlformats.org/officeDocument/2006/relationships/image" Target="../media/image390.png"/><Relationship Id="rId2" Type="http://schemas.openxmlformats.org/officeDocument/2006/relationships/notesSlide" Target="../notesSlides/notesSlide422.xml"/><Relationship Id="rId1" Type="http://schemas.openxmlformats.org/officeDocument/2006/relationships/slideLayout" Target="../slideLayouts/slideLayout63.xml"/></Relationships>
</file>

<file path=ppt/slides/_rels/slide42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notesSlide" Target="../notesSlides/notesSlide423.xml"/><Relationship Id="rId7" Type="http://schemas.microsoft.com/office/2007/relationships/hdphoto" Target="../media/hdphoto37.wdp"/><Relationship Id="rId2" Type="http://schemas.openxmlformats.org/officeDocument/2006/relationships/slideLayout" Target="../slideLayouts/slideLayout27.xml"/><Relationship Id="rId1" Type="http://schemas.openxmlformats.org/officeDocument/2006/relationships/tags" Target="../tags/tag323.xml"/><Relationship Id="rId6" Type="http://schemas.openxmlformats.org/officeDocument/2006/relationships/image" Target="../media/image391.png"/><Relationship Id="rId5" Type="http://schemas.openxmlformats.org/officeDocument/2006/relationships/image" Target="../media/image1.emf"/><Relationship Id="rId10" Type="http://schemas.openxmlformats.org/officeDocument/2006/relationships/image" Target="../media/image127.svg"/><Relationship Id="rId4" Type="http://schemas.openxmlformats.org/officeDocument/2006/relationships/oleObject" Target="../embeddings/oleObject309.bin"/><Relationship Id="rId9" Type="http://schemas.openxmlformats.org/officeDocument/2006/relationships/image" Target="../media/image126.png"/></Relationships>
</file>

<file path=ppt/slides/_rels/slide424.xml.rels><?xml version="1.0" encoding="UTF-8" standalone="yes"?>
<Relationships xmlns="http://schemas.openxmlformats.org/package/2006/relationships"><Relationship Id="rId3" Type="http://schemas.openxmlformats.org/officeDocument/2006/relationships/image" Target="../media/image392.png"/><Relationship Id="rId2" Type="http://schemas.openxmlformats.org/officeDocument/2006/relationships/notesSlide" Target="../notesSlides/notesSlide424.xml"/><Relationship Id="rId1" Type="http://schemas.openxmlformats.org/officeDocument/2006/relationships/slideLayout" Target="../slideLayouts/slideLayout63.xml"/><Relationship Id="rId4" Type="http://schemas.microsoft.com/office/2007/relationships/hdphoto" Target="../media/hdphoto38.wdp"/></Relationships>
</file>

<file path=ppt/slides/_rels/slide425.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notesSlide" Target="../notesSlides/notesSlide425.xml"/><Relationship Id="rId7" Type="http://schemas.openxmlformats.org/officeDocument/2006/relationships/image" Target="../media/image55.png"/><Relationship Id="rId2" Type="http://schemas.openxmlformats.org/officeDocument/2006/relationships/slideLayout" Target="../slideLayouts/slideLayout27.xml"/><Relationship Id="rId1" Type="http://schemas.openxmlformats.org/officeDocument/2006/relationships/tags" Target="../tags/tag324.xml"/><Relationship Id="rId6" Type="http://schemas.openxmlformats.org/officeDocument/2006/relationships/image" Target="../media/image393.png"/><Relationship Id="rId5" Type="http://schemas.openxmlformats.org/officeDocument/2006/relationships/image" Target="../media/image1.emf"/><Relationship Id="rId4" Type="http://schemas.openxmlformats.org/officeDocument/2006/relationships/oleObject" Target="../embeddings/oleObject310.bin"/><Relationship Id="rId9" Type="http://schemas.openxmlformats.org/officeDocument/2006/relationships/image" Target="../media/image89.svg"/></Relationships>
</file>

<file path=ppt/slides/_rels/slide426.xml.rels><?xml version="1.0" encoding="UTF-8" standalone="yes"?>
<Relationships xmlns="http://schemas.openxmlformats.org/package/2006/relationships"><Relationship Id="rId3" Type="http://schemas.openxmlformats.org/officeDocument/2006/relationships/image" Target="../media/image393.png"/><Relationship Id="rId2" Type="http://schemas.openxmlformats.org/officeDocument/2006/relationships/notesSlide" Target="../notesSlides/notesSlide426.xml"/><Relationship Id="rId1" Type="http://schemas.openxmlformats.org/officeDocument/2006/relationships/slideLayout" Target="../slideLayouts/slideLayout6.xml"/><Relationship Id="rId6" Type="http://schemas.openxmlformats.org/officeDocument/2006/relationships/image" Target="../media/image39.png"/><Relationship Id="rId5" Type="http://schemas.openxmlformats.org/officeDocument/2006/relationships/image" Target="../media/image40.png"/><Relationship Id="rId4" Type="http://schemas.openxmlformats.org/officeDocument/2006/relationships/image" Target="../media/image38.png"/></Relationships>
</file>

<file path=ppt/slides/_rels/slide42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notesSlide" Target="../notesSlides/notesSlide427.xml"/><Relationship Id="rId7" Type="http://schemas.openxmlformats.org/officeDocument/2006/relationships/image" Target="../media/image40.png"/><Relationship Id="rId2" Type="http://schemas.openxmlformats.org/officeDocument/2006/relationships/slideLayout" Target="../slideLayouts/slideLayout6.xml"/><Relationship Id="rId1" Type="http://schemas.openxmlformats.org/officeDocument/2006/relationships/tags" Target="../tags/tag325.xml"/><Relationship Id="rId6" Type="http://schemas.openxmlformats.org/officeDocument/2006/relationships/image" Target="../media/image393.png"/><Relationship Id="rId5" Type="http://schemas.openxmlformats.org/officeDocument/2006/relationships/image" Target="../media/image1.emf"/><Relationship Id="rId4" Type="http://schemas.openxmlformats.org/officeDocument/2006/relationships/oleObject" Target="../embeddings/oleObject311.bin"/></Relationships>
</file>

<file path=ppt/slides/_rels/slide428.xml.rels><?xml version="1.0" encoding="UTF-8" standalone="yes"?>
<Relationships xmlns="http://schemas.openxmlformats.org/package/2006/relationships"><Relationship Id="rId3" Type="http://schemas.openxmlformats.org/officeDocument/2006/relationships/image" Target="../media/image394.png"/><Relationship Id="rId2" Type="http://schemas.openxmlformats.org/officeDocument/2006/relationships/notesSlide" Target="../notesSlides/notesSlide428.xml"/><Relationship Id="rId1" Type="http://schemas.openxmlformats.org/officeDocument/2006/relationships/slideLayout" Target="../slideLayouts/slideLayout63.xml"/><Relationship Id="rId4" Type="http://schemas.microsoft.com/office/2007/relationships/hdphoto" Target="../media/hdphoto39.wdp"/></Relationships>
</file>

<file path=ppt/slides/_rels/slide429.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notesSlide" Target="../notesSlides/notesSlide429.xml"/><Relationship Id="rId7" Type="http://schemas.openxmlformats.org/officeDocument/2006/relationships/image" Target="../media/image55.png"/><Relationship Id="rId2" Type="http://schemas.openxmlformats.org/officeDocument/2006/relationships/slideLayout" Target="../slideLayouts/slideLayout27.xml"/><Relationship Id="rId1" Type="http://schemas.openxmlformats.org/officeDocument/2006/relationships/tags" Target="../tags/tag326.xml"/><Relationship Id="rId6" Type="http://schemas.openxmlformats.org/officeDocument/2006/relationships/image" Target="../media/image395.png"/><Relationship Id="rId11" Type="http://schemas.openxmlformats.org/officeDocument/2006/relationships/image" Target="../media/image67.svg"/><Relationship Id="rId5" Type="http://schemas.openxmlformats.org/officeDocument/2006/relationships/image" Target="../media/image1.emf"/><Relationship Id="rId10" Type="http://schemas.openxmlformats.org/officeDocument/2006/relationships/image" Target="../media/image66.png"/><Relationship Id="rId4" Type="http://schemas.openxmlformats.org/officeDocument/2006/relationships/oleObject" Target="../embeddings/oleObject312.bin"/><Relationship Id="rId9" Type="http://schemas.openxmlformats.org/officeDocument/2006/relationships/image" Target="../media/image89.svg"/></Relationships>
</file>

<file path=ppt/slides/_rels/slide43.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notesSlide" Target="../notesSlides/notesSlide43.xml"/><Relationship Id="rId7" Type="http://schemas.openxmlformats.org/officeDocument/2006/relationships/image" Target="../media/image55.png"/><Relationship Id="rId2" Type="http://schemas.openxmlformats.org/officeDocument/2006/relationships/slideLayout" Target="../slideLayouts/slideLayout27.xml"/><Relationship Id="rId1" Type="http://schemas.openxmlformats.org/officeDocument/2006/relationships/tags" Target="../tags/tag34.xml"/><Relationship Id="rId6" Type="http://schemas.openxmlformats.org/officeDocument/2006/relationships/image" Target="../media/image97.png"/><Relationship Id="rId5" Type="http://schemas.openxmlformats.org/officeDocument/2006/relationships/image" Target="../media/image1.emf"/><Relationship Id="rId4" Type="http://schemas.openxmlformats.org/officeDocument/2006/relationships/oleObject" Target="../embeddings/oleObject33.bin"/><Relationship Id="rId9" Type="http://schemas.openxmlformats.org/officeDocument/2006/relationships/image" Target="../media/image89.svg"/></Relationships>
</file>

<file path=ppt/slides/_rels/slide43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430.xml"/><Relationship Id="rId7" Type="http://schemas.openxmlformats.org/officeDocument/2006/relationships/image" Target="../media/image38.png"/><Relationship Id="rId2" Type="http://schemas.openxmlformats.org/officeDocument/2006/relationships/slideLayout" Target="../slideLayouts/slideLayout6.xml"/><Relationship Id="rId1" Type="http://schemas.openxmlformats.org/officeDocument/2006/relationships/tags" Target="../tags/tag327.xml"/><Relationship Id="rId6" Type="http://schemas.openxmlformats.org/officeDocument/2006/relationships/image" Target="../media/image396.png"/><Relationship Id="rId5" Type="http://schemas.openxmlformats.org/officeDocument/2006/relationships/image" Target="../media/image1.emf"/><Relationship Id="rId4" Type="http://schemas.openxmlformats.org/officeDocument/2006/relationships/oleObject" Target="../embeddings/oleObject313.bin"/></Relationships>
</file>

<file path=ppt/slides/_rels/slide431.xml.rels><?xml version="1.0" encoding="UTF-8" standalone="yes"?>
<Relationships xmlns="http://schemas.openxmlformats.org/package/2006/relationships"><Relationship Id="rId3" Type="http://schemas.openxmlformats.org/officeDocument/2006/relationships/notesSlide" Target="../notesSlides/notesSlide431.xml"/><Relationship Id="rId7" Type="http://schemas.openxmlformats.org/officeDocument/2006/relationships/image" Target="../media/image39.png"/><Relationship Id="rId2" Type="http://schemas.openxmlformats.org/officeDocument/2006/relationships/slideLayout" Target="../slideLayouts/slideLayout6.xml"/><Relationship Id="rId1" Type="http://schemas.openxmlformats.org/officeDocument/2006/relationships/tags" Target="../tags/tag328.xml"/><Relationship Id="rId6" Type="http://schemas.openxmlformats.org/officeDocument/2006/relationships/image" Target="../media/image396.png"/><Relationship Id="rId5" Type="http://schemas.openxmlformats.org/officeDocument/2006/relationships/image" Target="../media/image1.emf"/><Relationship Id="rId4" Type="http://schemas.openxmlformats.org/officeDocument/2006/relationships/oleObject" Target="../embeddings/oleObject314.bin"/></Relationships>
</file>

<file path=ppt/slides/_rels/slide432.xml.rels><?xml version="1.0" encoding="UTF-8" standalone="yes"?>
<Relationships xmlns="http://schemas.openxmlformats.org/package/2006/relationships"><Relationship Id="rId3" Type="http://schemas.openxmlformats.org/officeDocument/2006/relationships/notesSlide" Target="../notesSlides/notesSlide432.xml"/><Relationship Id="rId7" Type="http://schemas.openxmlformats.org/officeDocument/2006/relationships/image" Target="../media/image40.png"/><Relationship Id="rId2" Type="http://schemas.openxmlformats.org/officeDocument/2006/relationships/slideLayout" Target="../slideLayouts/slideLayout6.xml"/><Relationship Id="rId1" Type="http://schemas.openxmlformats.org/officeDocument/2006/relationships/tags" Target="../tags/tag329.xml"/><Relationship Id="rId6" Type="http://schemas.openxmlformats.org/officeDocument/2006/relationships/image" Target="../media/image396.png"/><Relationship Id="rId5" Type="http://schemas.openxmlformats.org/officeDocument/2006/relationships/image" Target="../media/image1.emf"/><Relationship Id="rId4" Type="http://schemas.openxmlformats.org/officeDocument/2006/relationships/oleObject" Target="../embeddings/oleObject315.bin"/></Relationships>
</file>

<file path=ppt/slides/_rels/slide433.xml.rels><?xml version="1.0" encoding="UTF-8" standalone="yes"?>
<Relationships xmlns="http://schemas.openxmlformats.org/package/2006/relationships"><Relationship Id="rId3" Type="http://schemas.openxmlformats.org/officeDocument/2006/relationships/image" Target="../media/image397.png"/><Relationship Id="rId2" Type="http://schemas.openxmlformats.org/officeDocument/2006/relationships/notesSlide" Target="../notesSlides/notesSlide433.xml"/><Relationship Id="rId1" Type="http://schemas.openxmlformats.org/officeDocument/2006/relationships/slideLayout" Target="../slideLayouts/slideLayout63.xml"/></Relationships>
</file>

<file path=ppt/slides/_rels/slide434.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notesSlide" Target="../notesSlides/notesSlide434.xml"/><Relationship Id="rId7" Type="http://schemas.openxmlformats.org/officeDocument/2006/relationships/image" Target="../media/image55.png"/><Relationship Id="rId2" Type="http://schemas.openxmlformats.org/officeDocument/2006/relationships/slideLayout" Target="../slideLayouts/slideLayout27.xml"/><Relationship Id="rId1" Type="http://schemas.openxmlformats.org/officeDocument/2006/relationships/tags" Target="../tags/tag330.xml"/><Relationship Id="rId6" Type="http://schemas.openxmlformats.org/officeDocument/2006/relationships/image" Target="../media/image398.png"/><Relationship Id="rId5" Type="http://schemas.openxmlformats.org/officeDocument/2006/relationships/image" Target="../media/image1.emf"/><Relationship Id="rId4" Type="http://schemas.openxmlformats.org/officeDocument/2006/relationships/oleObject" Target="../embeddings/oleObject316.bin"/><Relationship Id="rId9" Type="http://schemas.openxmlformats.org/officeDocument/2006/relationships/image" Target="../media/image89.svg"/></Relationships>
</file>

<file path=ppt/slides/_rels/slide43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435.xml"/><Relationship Id="rId7" Type="http://schemas.openxmlformats.org/officeDocument/2006/relationships/image" Target="../media/image38.png"/><Relationship Id="rId2" Type="http://schemas.openxmlformats.org/officeDocument/2006/relationships/slideLayout" Target="../slideLayouts/slideLayout6.xml"/><Relationship Id="rId1" Type="http://schemas.openxmlformats.org/officeDocument/2006/relationships/tags" Target="../tags/tag331.xml"/><Relationship Id="rId6" Type="http://schemas.openxmlformats.org/officeDocument/2006/relationships/image" Target="../media/image399.png"/><Relationship Id="rId5" Type="http://schemas.openxmlformats.org/officeDocument/2006/relationships/image" Target="../media/image1.emf"/><Relationship Id="rId4" Type="http://schemas.openxmlformats.org/officeDocument/2006/relationships/oleObject" Target="../embeddings/oleObject317.bin"/><Relationship Id="rId9" Type="http://schemas.openxmlformats.org/officeDocument/2006/relationships/image" Target="../media/image39.png"/></Relationships>
</file>

<file path=ppt/slides/_rels/slide436.xml.rels><?xml version="1.0" encoding="UTF-8" standalone="yes"?>
<Relationships xmlns="http://schemas.openxmlformats.org/package/2006/relationships"><Relationship Id="rId3" Type="http://schemas.openxmlformats.org/officeDocument/2006/relationships/notesSlide" Target="../notesSlides/notesSlide436.xml"/><Relationship Id="rId7" Type="http://schemas.openxmlformats.org/officeDocument/2006/relationships/image" Target="../media/image399.png"/><Relationship Id="rId2" Type="http://schemas.openxmlformats.org/officeDocument/2006/relationships/slideLayout" Target="../slideLayouts/slideLayout6.xml"/><Relationship Id="rId1" Type="http://schemas.openxmlformats.org/officeDocument/2006/relationships/tags" Target="../tags/tag332.xml"/><Relationship Id="rId6" Type="http://schemas.openxmlformats.org/officeDocument/2006/relationships/image" Target="../media/image40.png"/><Relationship Id="rId5" Type="http://schemas.openxmlformats.org/officeDocument/2006/relationships/image" Target="../media/image1.emf"/><Relationship Id="rId4" Type="http://schemas.openxmlformats.org/officeDocument/2006/relationships/oleObject" Target="../embeddings/oleObject318.bin"/></Relationships>
</file>

<file path=ppt/slides/_rels/slide437.xml.rels><?xml version="1.0" encoding="UTF-8" standalone="yes"?>
<Relationships xmlns="http://schemas.openxmlformats.org/package/2006/relationships"><Relationship Id="rId3" Type="http://schemas.openxmlformats.org/officeDocument/2006/relationships/image" Target="../media/image400.png"/><Relationship Id="rId2" Type="http://schemas.openxmlformats.org/officeDocument/2006/relationships/notesSlide" Target="../notesSlides/notesSlide437.xml"/><Relationship Id="rId1" Type="http://schemas.openxmlformats.org/officeDocument/2006/relationships/slideLayout" Target="../slideLayouts/slideLayout63.xml"/></Relationships>
</file>

<file path=ppt/slides/_rels/slide438.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notesSlide" Target="../notesSlides/notesSlide438.xml"/><Relationship Id="rId7" Type="http://schemas.openxmlformats.org/officeDocument/2006/relationships/image" Target="../media/image55.png"/><Relationship Id="rId2" Type="http://schemas.openxmlformats.org/officeDocument/2006/relationships/slideLayout" Target="../slideLayouts/slideLayout27.xml"/><Relationship Id="rId1" Type="http://schemas.openxmlformats.org/officeDocument/2006/relationships/tags" Target="../tags/tag333.xml"/><Relationship Id="rId6" Type="http://schemas.openxmlformats.org/officeDocument/2006/relationships/image" Target="../media/image401.png"/><Relationship Id="rId5" Type="http://schemas.openxmlformats.org/officeDocument/2006/relationships/image" Target="../media/image1.emf"/><Relationship Id="rId4" Type="http://schemas.openxmlformats.org/officeDocument/2006/relationships/oleObject" Target="../embeddings/oleObject319.bin"/><Relationship Id="rId9" Type="http://schemas.openxmlformats.org/officeDocument/2006/relationships/image" Target="../media/image127.svg"/></Relationships>
</file>

<file path=ppt/slides/_rels/slide439.xml.rels><?xml version="1.0" encoding="UTF-8" standalone="yes"?>
<Relationships xmlns="http://schemas.openxmlformats.org/package/2006/relationships"><Relationship Id="rId3" Type="http://schemas.openxmlformats.org/officeDocument/2006/relationships/image" Target="../media/image402.png"/><Relationship Id="rId2" Type="http://schemas.openxmlformats.org/officeDocument/2006/relationships/notesSlide" Target="../notesSlides/notesSlide439.xml"/><Relationship Id="rId1" Type="http://schemas.openxmlformats.org/officeDocument/2006/relationships/slideLayout" Target="../slideLayouts/slideLayout63.xml"/></Relationships>
</file>

<file path=ppt/slides/_rels/slide4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44.xml"/><Relationship Id="rId7" Type="http://schemas.openxmlformats.org/officeDocument/2006/relationships/image" Target="../media/image38.png"/><Relationship Id="rId2" Type="http://schemas.openxmlformats.org/officeDocument/2006/relationships/slideLayout" Target="../slideLayouts/slideLayout6.xml"/><Relationship Id="rId1" Type="http://schemas.openxmlformats.org/officeDocument/2006/relationships/tags" Target="../tags/tag35.xml"/><Relationship Id="rId6" Type="http://schemas.openxmlformats.org/officeDocument/2006/relationships/image" Target="../media/image97.png"/><Relationship Id="rId5" Type="http://schemas.openxmlformats.org/officeDocument/2006/relationships/image" Target="../media/image1.emf"/><Relationship Id="rId4" Type="http://schemas.openxmlformats.org/officeDocument/2006/relationships/oleObject" Target="../embeddings/oleObject34.bin"/><Relationship Id="rId9" Type="http://schemas.openxmlformats.org/officeDocument/2006/relationships/image" Target="../media/image39.png"/></Relationships>
</file>

<file path=ppt/slides/_rels/slide44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notesSlide" Target="../notesSlides/notesSlide440.xml"/><Relationship Id="rId7" Type="http://schemas.microsoft.com/office/2007/relationships/hdphoto" Target="../media/hdphoto40.wdp"/><Relationship Id="rId2" Type="http://schemas.openxmlformats.org/officeDocument/2006/relationships/slideLayout" Target="../slideLayouts/slideLayout27.xml"/><Relationship Id="rId1" Type="http://schemas.openxmlformats.org/officeDocument/2006/relationships/tags" Target="../tags/tag334.xml"/><Relationship Id="rId6" Type="http://schemas.openxmlformats.org/officeDocument/2006/relationships/image" Target="../media/image403.png"/><Relationship Id="rId5" Type="http://schemas.openxmlformats.org/officeDocument/2006/relationships/image" Target="../media/image1.emf"/><Relationship Id="rId10" Type="http://schemas.openxmlformats.org/officeDocument/2006/relationships/image" Target="../media/image313.svg"/><Relationship Id="rId4" Type="http://schemas.openxmlformats.org/officeDocument/2006/relationships/oleObject" Target="../embeddings/oleObject320.bin"/><Relationship Id="rId9" Type="http://schemas.openxmlformats.org/officeDocument/2006/relationships/image" Target="../media/image312.png"/></Relationships>
</file>

<file path=ppt/slides/_rels/slide44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notesSlide" Target="../notesSlides/notesSlide441.xml"/><Relationship Id="rId7" Type="http://schemas.microsoft.com/office/2007/relationships/hdphoto" Target="../media/hdphoto40.wdp"/><Relationship Id="rId2" Type="http://schemas.openxmlformats.org/officeDocument/2006/relationships/slideLayout" Target="../slideLayouts/slideLayout6.xml"/><Relationship Id="rId1" Type="http://schemas.openxmlformats.org/officeDocument/2006/relationships/tags" Target="../tags/tag335.xml"/><Relationship Id="rId6" Type="http://schemas.openxmlformats.org/officeDocument/2006/relationships/image" Target="../media/image403.png"/><Relationship Id="rId5" Type="http://schemas.openxmlformats.org/officeDocument/2006/relationships/image" Target="../media/image1.emf"/><Relationship Id="rId10" Type="http://schemas.openxmlformats.org/officeDocument/2006/relationships/image" Target="../media/image39.png"/><Relationship Id="rId4" Type="http://schemas.openxmlformats.org/officeDocument/2006/relationships/oleObject" Target="../embeddings/oleObject321.bin"/><Relationship Id="rId9" Type="http://schemas.openxmlformats.org/officeDocument/2006/relationships/image" Target="../media/image40.png"/></Relationships>
</file>

<file path=ppt/slides/_rels/slide442.xml.rels><?xml version="1.0" encoding="UTF-8" standalone="yes"?>
<Relationships xmlns="http://schemas.openxmlformats.org/package/2006/relationships"><Relationship Id="rId3" Type="http://schemas.openxmlformats.org/officeDocument/2006/relationships/image" Target="../media/image404.png"/><Relationship Id="rId2" Type="http://schemas.openxmlformats.org/officeDocument/2006/relationships/notesSlide" Target="../notesSlides/notesSlide442.xml"/><Relationship Id="rId1" Type="http://schemas.openxmlformats.org/officeDocument/2006/relationships/slideLayout" Target="../slideLayouts/slideLayout63.xml"/></Relationships>
</file>

<file path=ppt/slides/_rels/slide443.xml.rels><?xml version="1.0" encoding="UTF-8" standalone="yes"?>
<Relationships xmlns="http://schemas.openxmlformats.org/package/2006/relationships"><Relationship Id="rId8" Type="http://schemas.openxmlformats.org/officeDocument/2006/relationships/image" Target="../media/image406.png"/><Relationship Id="rId3" Type="http://schemas.openxmlformats.org/officeDocument/2006/relationships/notesSlide" Target="../notesSlides/notesSlide443.xml"/><Relationship Id="rId7" Type="http://schemas.openxmlformats.org/officeDocument/2006/relationships/image" Target="../media/image405.png"/><Relationship Id="rId2" Type="http://schemas.openxmlformats.org/officeDocument/2006/relationships/slideLayout" Target="../slideLayouts/slideLayout27.xml"/><Relationship Id="rId1" Type="http://schemas.openxmlformats.org/officeDocument/2006/relationships/tags" Target="../tags/tag336.xml"/><Relationship Id="rId6" Type="http://schemas.openxmlformats.org/officeDocument/2006/relationships/image" Target="../media/image55.png"/><Relationship Id="rId5" Type="http://schemas.openxmlformats.org/officeDocument/2006/relationships/image" Target="../media/image1.emf"/><Relationship Id="rId4" Type="http://schemas.openxmlformats.org/officeDocument/2006/relationships/oleObject" Target="../embeddings/oleObject322.bin"/><Relationship Id="rId9" Type="http://schemas.openxmlformats.org/officeDocument/2006/relationships/image" Target="../media/image407.svg"/></Relationships>
</file>

<file path=ppt/slides/_rels/slide44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444.xml"/><Relationship Id="rId7" Type="http://schemas.openxmlformats.org/officeDocument/2006/relationships/image" Target="../media/image38.png"/><Relationship Id="rId2" Type="http://schemas.openxmlformats.org/officeDocument/2006/relationships/slideLayout" Target="../slideLayouts/slideLayout6.xml"/><Relationship Id="rId1" Type="http://schemas.openxmlformats.org/officeDocument/2006/relationships/tags" Target="../tags/tag337.xml"/><Relationship Id="rId6" Type="http://schemas.openxmlformats.org/officeDocument/2006/relationships/image" Target="../media/image408.png"/><Relationship Id="rId5" Type="http://schemas.openxmlformats.org/officeDocument/2006/relationships/image" Target="../media/image1.emf"/><Relationship Id="rId4" Type="http://schemas.openxmlformats.org/officeDocument/2006/relationships/oleObject" Target="../embeddings/oleObject323.bin"/><Relationship Id="rId9" Type="http://schemas.openxmlformats.org/officeDocument/2006/relationships/image" Target="../media/image39.png"/></Relationships>
</file>

<file path=ppt/slides/_rels/slide44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notesSlide" Target="../notesSlides/notesSlide445.xml"/><Relationship Id="rId7" Type="http://schemas.openxmlformats.org/officeDocument/2006/relationships/image" Target="../media/image40.png"/><Relationship Id="rId2" Type="http://schemas.openxmlformats.org/officeDocument/2006/relationships/slideLayout" Target="../slideLayouts/slideLayout6.xml"/><Relationship Id="rId1" Type="http://schemas.openxmlformats.org/officeDocument/2006/relationships/tags" Target="../tags/tag338.xml"/><Relationship Id="rId6" Type="http://schemas.openxmlformats.org/officeDocument/2006/relationships/image" Target="../media/image408.png"/><Relationship Id="rId5" Type="http://schemas.openxmlformats.org/officeDocument/2006/relationships/image" Target="../media/image1.emf"/><Relationship Id="rId4" Type="http://schemas.openxmlformats.org/officeDocument/2006/relationships/oleObject" Target="../embeddings/oleObject324.bin"/></Relationships>
</file>

<file path=ppt/slides/_rels/slide446.xml.rels><?xml version="1.0" encoding="UTF-8" standalone="yes"?>
<Relationships xmlns="http://schemas.openxmlformats.org/package/2006/relationships"><Relationship Id="rId3" Type="http://schemas.openxmlformats.org/officeDocument/2006/relationships/image" Target="../media/image409.png"/><Relationship Id="rId2" Type="http://schemas.openxmlformats.org/officeDocument/2006/relationships/notesSlide" Target="../notesSlides/notesSlide446.xml"/><Relationship Id="rId1" Type="http://schemas.openxmlformats.org/officeDocument/2006/relationships/slideLayout" Target="../slideLayouts/slideLayout63.xml"/></Relationships>
</file>

<file path=ppt/slides/_rels/slide447.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412.svg"/><Relationship Id="rId3" Type="http://schemas.openxmlformats.org/officeDocument/2006/relationships/notesSlide" Target="../notesSlides/notesSlide447.xml"/><Relationship Id="rId7" Type="http://schemas.openxmlformats.org/officeDocument/2006/relationships/image" Target="../media/image410.png"/><Relationship Id="rId12" Type="http://schemas.openxmlformats.org/officeDocument/2006/relationships/image" Target="../media/image411.png"/><Relationship Id="rId2" Type="http://schemas.openxmlformats.org/officeDocument/2006/relationships/slideLayout" Target="../slideLayouts/slideLayout27.xml"/><Relationship Id="rId1" Type="http://schemas.openxmlformats.org/officeDocument/2006/relationships/tags" Target="../tags/tag339.xml"/><Relationship Id="rId6" Type="http://schemas.openxmlformats.org/officeDocument/2006/relationships/image" Target="../media/image55.png"/><Relationship Id="rId11" Type="http://schemas.openxmlformats.org/officeDocument/2006/relationships/image" Target="../media/image67.svg"/><Relationship Id="rId5" Type="http://schemas.openxmlformats.org/officeDocument/2006/relationships/image" Target="../media/image1.emf"/><Relationship Id="rId10" Type="http://schemas.openxmlformats.org/officeDocument/2006/relationships/image" Target="../media/image66.png"/><Relationship Id="rId4" Type="http://schemas.openxmlformats.org/officeDocument/2006/relationships/oleObject" Target="../embeddings/oleObject325.bin"/><Relationship Id="rId9" Type="http://schemas.openxmlformats.org/officeDocument/2006/relationships/image" Target="../media/image69.svg"/></Relationships>
</file>

<file path=ppt/slides/_rels/slide44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448.xml"/><Relationship Id="rId7" Type="http://schemas.openxmlformats.org/officeDocument/2006/relationships/image" Target="../media/image38.png"/><Relationship Id="rId2" Type="http://schemas.openxmlformats.org/officeDocument/2006/relationships/slideLayout" Target="../slideLayouts/slideLayout6.xml"/><Relationship Id="rId1" Type="http://schemas.openxmlformats.org/officeDocument/2006/relationships/tags" Target="../tags/tag340.xml"/><Relationship Id="rId6" Type="http://schemas.openxmlformats.org/officeDocument/2006/relationships/image" Target="../media/image413.png"/><Relationship Id="rId5" Type="http://schemas.openxmlformats.org/officeDocument/2006/relationships/image" Target="../media/image1.emf"/><Relationship Id="rId4" Type="http://schemas.openxmlformats.org/officeDocument/2006/relationships/oleObject" Target="../embeddings/oleObject326.bin"/></Relationships>
</file>

<file path=ppt/slides/_rels/slide449.xml.rels><?xml version="1.0" encoding="UTF-8" standalone="yes"?>
<Relationships xmlns="http://schemas.openxmlformats.org/package/2006/relationships"><Relationship Id="rId8" Type="http://schemas.openxmlformats.org/officeDocument/2006/relationships/image" Target="../media/image413.png"/><Relationship Id="rId3" Type="http://schemas.openxmlformats.org/officeDocument/2006/relationships/notesSlide" Target="../notesSlides/notesSlide449.xml"/><Relationship Id="rId7" Type="http://schemas.openxmlformats.org/officeDocument/2006/relationships/image" Target="../media/image39.png"/><Relationship Id="rId2" Type="http://schemas.openxmlformats.org/officeDocument/2006/relationships/slideLayout" Target="../slideLayouts/slideLayout6.xml"/><Relationship Id="rId1" Type="http://schemas.openxmlformats.org/officeDocument/2006/relationships/tags" Target="../tags/tag341.xml"/><Relationship Id="rId6" Type="http://schemas.openxmlformats.org/officeDocument/2006/relationships/image" Target="../media/image40.png"/><Relationship Id="rId5" Type="http://schemas.openxmlformats.org/officeDocument/2006/relationships/image" Target="../media/image1.emf"/><Relationship Id="rId4" Type="http://schemas.openxmlformats.org/officeDocument/2006/relationships/oleObject" Target="../embeddings/oleObject327.bin"/></Relationships>
</file>

<file path=ppt/slides/_rels/slide4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5.xml"/><Relationship Id="rId1" Type="http://schemas.openxmlformats.org/officeDocument/2006/relationships/slideLayout" Target="../slideLayouts/slideLayout63.xml"/></Relationships>
</file>

<file path=ppt/slides/_rels/slide45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50.xml"/><Relationship Id="rId1" Type="http://schemas.openxmlformats.org/officeDocument/2006/relationships/slideLayout" Target="../slideLayouts/slideLayout6.xml"/><Relationship Id="rId5" Type="http://schemas.openxmlformats.org/officeDocument/2006/relationships/image" Target="../media/image413.png"/><Relationship Id="rId4" Type="http://schemas.openxmlformats.org/officeDocument/2006/relationships/image" Target="../media/image40.png"/></Relationships>
</file>

<file path=ppt/slides/_rels/slide45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51.xml"/><Relationship Id="rId1" Type="http://schemas.openxmlformats.org/officeDocument/2006/relationships/slideLayout" Target="../slideLayouts/slideLayout6.xml"/><Relationship Id="rId5" Type="http://schemas.openxmlformats.org/officeDocument/2006/relationships/image" Target="../media/image413.png"/><Relationship Id="rId4" Type="http://schemas.openxmlformats.org/officeDocument/2006/relationships/image" Target="../media/image39.png"/></Relationships>
</file>

<file path=ppt/slides/_rels/slide452.xml.rels><?xml version="1.0" encoding="UTF-8" standalone="yes"?>
<Relationships xmlns="http://schemas.openxmlformats.org/package/2006/relationships"><Relationship Id="rId3" Type="http://schemas.openxmlformats.org/officeDocument/2006/relationships/image" Target="../media/image414.png"/><Relationship Id="rId2" Type="http://schemas.openxmlformats.org/officeDocument/2006/relationships/notesSlide" Target="../notesSlides/notesSlide452.xml"/><Relationship Id="rId1" Type="http://schemas.openxmlformats.org/officeDocument/2006/relationships/slideLayout" Target="../slideLayouts/slideLayout63.xml"/></Relationships>
</file>

<file path=ppt/slides/_rels/slide453.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notesSlide" Target="../notesSlides/notesSlide453.xml"/><Relationship Id="rId7" Type="http://schemas.openxmlformats.org/officeDocument/2006/relationships/image" Target="../media/image55.png"/><Relationship Id="rId2" Type="http://schemas.openxmlformats.org/officeDocument/2006/relationships/slideLayout" Target="../slideLayouts/slideLayout27.xml"/><Relationship Id="rId1" Type="http://schemas.openxmlformats.org/officeDocument/2006/relationships/tags" Target="../tags/tag342.xml"/><Relationship Id="rId6" Type="http://schemas.openxmlformats.org/officeDocument/2006/relationships/image" Target="../media/image415.png"/><Relationship Id="rId11" Type="http://schemas.openxmlformats.org/officeDocument/2006/relationships/image" Target="../media/image417.svg"/><Relationship Id="rId5" Type="http://schemas.openxmlformats.org/officeDocument/2006/relationships/image" Target="../media/image1.emf"/><Relationship Id="rId10" Type="http://schemas.openxmlformats.org/officeDocument/2006/relationships/image" Target="../media/image416.png"/><Relationship Id="rId4" Type="http://schemas.openxmlformats.org/officeDocument/2006/relationships/oleObject" Target="../embeddings/oleObject328.bin"/><Relationship Id="rId9" Type="http://schemas.openxmlformats.org/officeDocument/2006/relationships/image" Target="../media/image89.svg"/></Relationships>
</file>

<file path=ppt/slides/_rels/slide45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454.xml"/><Relationship Id="rId7" Type="http://schemas.openxmlformats.org/officeDocument/2006/relationships/image" Target="../media/image38.png"/><Relationship Id="rId2" Type="http://schemas.openxmlformats.org/officeDocument/2006/relationships/slideLayout" Target="../slideLayouts/slideLayout6.xml"/><Relationship Id="rId1" Type="http://schemas.openxmlformats.org/officeDocument/2006/relationships/tags" Target="../tags/tag343.xml"/><Relationship Id="rId6" Type="http://schemas.openxmlformats.org/officeDocument/2006/relationships/image" Target="../media/image418.jpeg"/><Relationship Id="rId5" Type="http://schemas.openxmlformats.org/officeDocument/2006/relationships/image" Target="../media/image1.emf"/><Relationship Id="rId4" Type="http://schemas.openxmlformats.org/officeDocument/2006/relationships/oleObject" Target="../embeddings/oleObject329.bin"/><Relationship Id="rId9" Type="http://schemas.openxmlformats.org/officeDocument/2006/relationships/image" Target="../media/image39.png"/></Relationships>
</file>

<file path=ppt/slides/_rels/slide45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notesSlide" Target="../notesSlides/notesSlide455.xml"/><Relationship Id="rId7" Type="http://schemas.openxmlformats.org/officeDocument/2006/relationships/image" Target="../media/image40.png"/><Relationship Id="rId2" Type="http://schemas.openxmlformats.org/officeDocument/2006/relationships/slideLayout" Target="../slideLayouts/slideLayout6.xml"/><Relationship Id="rId1" Type="http://schemas.openxmlformats.org/officeDocument/2006/relationships/tags" Target="../tags/tag344.xml"/><Relationship Id="rId6" Type="http://schemas.openxmlformats.org/officeDocument/2006/relationships/image" Target="../media/image418.jpeg"/><Relationship Id="rId5" Type="http://schemas.openxmlformats.org/officeDocument/2006/relationships/image" Target="../media/image1.emf"/><Relationship Id="rId4" Type="http://schemas.openxmlformats.org/officeDocument/2006/relationships/oleObject" Target="../embeddings/oleObject330.bin"/></Relationships>
</file>

<file path=ppt/slides/_rels/slide456.xml.rels><?xml version="1.0" encoding="UTF-8" standalone="yes"?>
<Relationships xmlns="http://schemas.openxmlformats.org/package/2006/relationships"><Relationship Id="rId3" Type="http://schemas.openxmlformats.org/officeDocument/2006/relationships/notesSlide" Target="../notesSlides/notesSlide456.xml"/><Relationship Id="rId2" Type="http://schemas.openxmlformats.org/officeDocument/2006/relationships/slideLayout" Target="../slideLayouts/slideLayout63.xml"/><Relationship Id="rId1" Type="http://schemas.openxmlformats.org/officeDocument/2006/relationships/tags" Target="../tags/tag345.xml"/><Relationship Id="rId6" Type="http://schemas.openxmlformats.org/officeDocument/2006/relationships/image" Target="../media/image419.png"/><Relationship Id="rId5" Type="http://schemas.openxmlformats.org/officeDocument/2006/relationships/image" Target="../media/image1.emf"/><Relationship Id="rId4" Type="http://schemas.openxmlformats.org/officeDocument/2006/relationships/oleObject" Target="../embeddings/oleObject331.bin"/></Relationships>
</file>

<file path=ppt/slides/_rels/slide45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notesSlide" Target="../notesSlides/notesSlide457.xml"/><Relationship Id="rId7" Type="http://schemas.microsoft.com/office/2007/relationships/hdphoto" Target="../media/hdphoto41.wdp"/><Relationship Id="rId2" Type="http://schemas.openxmlformats.org/officeDocument/2006/relationships/slideLayout" Target="../slideLayouts/slideLayout27.xml"/><Relationship Id="rId1" Type="http://schemas.openxmlformats.org/officeDocument/2006/relationships/tags" Target="../tags/tag346.xml"/><Relationship Id="rId6" Type="http://schemas.openxmlformats.org/officeDocument/2006/relationships/image" Target="../media/image420.png"/><Relationship Id="rId5" Type="http://schemas.openxmlformats.org/officeDocument/2006/relationships/image" Target="../media/image1.emf"/><Relationship Id="rId10" Type="http://schemas.openxmlformats.org/officeDocument/2006/relationships/image" Target="../media/image127.svg"/><Relationship Id="rId4" Type="http://schemas.openxmlformats.org/officeDocument/2006/relationships/oleObject" Target="../embeddings/oleObject332.bin"/><Relationship Id="rId9" Type="http://schemas.openxmlformats.org/officeDocument/2006/relationships/image" Target="../media/image126.png"/></Relationships>
</file>

<file path=ppt/slides/_rels/slide458.xml.rels><?xml version="1.0" encoding="UTF-8" standalone="yes"?>
<Relationships xmlns="http://schemas.openxmlformats.org/package/2006/relationships"><Relationship Id="rId3" Type="http://schemas.openxmlformats.org/officeDocument/2006/relationships/image" Target="../media/image421.png"/><Relationship Id="rId2" Type="http://schemas.openxmlformats.org/officeDocument/2006/relationships/notesSlide" Target="../notesSlides/notesSlide458.xml"/><Relationship Id="rId1" Type="http://schemas.openxmlformats.org/officeDocument/2006/relationships/slideLayout" Target="../slideLayouts/slideLayout63.xml"/></Relationships>
</file>

<file path=ppt/slides/_rels/slide459.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notesSlide" Target="../notesSlides/notesSlide459.xml"/><Relationship Id="rId7" Type="http://schemas.openxmlformats.org/officeDocument/2006/relationships/image" Target="../media/image55.png"/><Relationship Id="rId2" Type="http://schemas.openxmlformats.org/officeDocument/2006/relationships/slideLayout" Target="../slideLayouts/slideLayout27.xml"/><Relationship Id="rId1" Type="http://schemas.openxmlformats.org/officeDocument/2006/relationships/tags" Target="../tags/tag347.xml"/><Relationship Id="rId6" Type="http://schemas.openxmlformats.org/officeDocument/2006/relationships/image" Target="../media/image422.png"/><Relationship Id="rId5" Type="http://schemas.openxmlformats.org/officeDocument/2006/relationships/image" Target="../media/image1.emf"/><Relationship Id="rId4" Type="http://schemas.openxmlformats.org/officeDocument/2006/relationships/oleObject" Target="../embeddings/oleObject333.bin"/><Relationship Id="rId9" Type="http://schemas.openxmlformats.org/officeDocument/2006/relationships/image" Target="../media/image127.svg"/></Relationships>
</file>

<file path=ppt/slides/_rels/slide46.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notesSlide" Target="../notesSlides/notesSlide46.xml"/><Relationship Id="rId7" Type="http://schemas.openxmlformats.org/officeDocument/2006/relationships/image" Target="../media/image99.png"/><Relationship Id="rId2" Type="http://schemas.openxmlformats.org/officeDocument/2006/relationships/slideLayout" Target="../slideLayouts/slideLayout27.xml"/><Relationship Id="rId1" Type="http://schemas.openxmlformats.org/officeDocument/2006/relationships/tags" Target="../tags/tag36.xml"/><Relationship Id="rId6" Type="http://schemas.openxmlformats.org/officeDocument/2006/relationships/image" Target="../media/image55.png"/><Relationship Id="rId11" Type="http://schemas.openxmlformats.org/officeDocument/2006/relationships/image" Target="../media/image67.svg"/><Relationship Id="rId5" Type="http://schemas.openxmlformats.org/officeDocument/2006/relationships/image" Target="../media/image1.emf"/><Relationship Id="rId10" Type="http://schemas.openxmlformats.org/officeDocument/2006/relationships/image" Target="../media/image66.png"/><Relationship Id="rId4" Type="http://schemas.openxmlformats.org/officeDocument/2006/relationships/oleObject" Target="../embeddings/oleObject35.bin"/><Relationship Id="rId9" Type="http://schemas.openxmlformats.org/officeDocument/2006/relationships/image" Target="../media/image69.svg"/></Relationships>
</file>

<file path=ppt/slides/_rels/slide460.xml.rels><?xml version="1.0" encoding="UTF-8" standalone="yes"?>
<Relationships xmlns="http://schemas.openxmlformats.org/package/2006/relationships"><Relationship Id="rId3" Type="http://schemas.openxmlformats.org/officeDocument/2006/relationships/image" Target="../media/image423.png"/><Relationship Id="rId2" Type="http://schemas.openxmlformats.org/officeDocument/2006/relationships/notesSlide" Target="../notesSlides/notesSlide460.xml"/><Relationship Id="rId1" Type="http://schemas.openxmlformats.org/officeDocument/2006/relationships/slideLayout" Target="../slideLayouts/slideLayout63.xml"/></Relationships>
</file>

<file path=ppt/slides/_rels/slide46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notesSlide" Target="../notesSlides/notesSlide461.xml"/><Relationship Id="rId7" Type="http://schemas.openxmlformats.org/officeDocument/2006/relationships/image" Target="../media/image425.svg"/><Relationship Id="rId12" Type="http://schemas.openxmlformats.org/officeDocument/2006/relationships/image" Target="../media/image67.svg"/><Relationship Id="rId2" Type="http://schemas.openxmlformats.org/officeDocument/2006/relationships/slideLayout" Target="../slideLayouts/slideLayout27.xml"/><Relationship Id="rId1" Type="http://schemas.openxmlformats.org/officeDocument/2006/relationships/tags" Target="../tags/tag348.xml"/><Relationship Id="rId6" Type="http://schemas.openxmlformats.org/officeDocument/2006/relationships/image" Target="../media/image424.png"/><Relationship Id="rId11" Type="http://schemas.openxmlformats.org/officeDocument/2006/relationships/image" Target="../media/image66.png"/><Relationship Id="rId5" Type="http://schemas.openxmlformats.org/officeDocument/2006/relationships/image" Target="../media/image1.emf"/><Relationship Id="rId10" Type="http://schemas.openxmlformats.org/officeDocument/2006/relationships/image" Target="../media/image69.svg"/><Relationship Id="rId4" Type="http://schemas.openxmlformats.org/officeDocument/2006/relationships/oleObject" Target="../embeddings/oleObject334.bin"/><Relationship Id="rId9" Type="http://schemas.openxmlformats.org/officeDocument/2006/relationships/image" Target="../media/image68.png"/></Relationships>
</file>

<file path=ppt/slides/_rels/slide46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462.xml"/><Relationship Id="rId7" Type="http://schemas.openxmlformats.org/officeDocument/2006/relationships/image" Target="../media/image38.png"/><Relationship Id="rId2" Type="http://schemas.openxmlformats.org/officeDocument/2006/relationships/slideLayout" Target="../slideLayouts/slideLayout6.xml"/><Relationship Id="rId1" Type="http://schemas.openxmlformats.org/officeDocument/2006/relationships/tags" Target="../tags/tag349.xml"/><Relationship Id="rId6" Type="http://schemas.openxmlformats.org/officeDocument/2006/relationships/image" Target="../media/image426.png"/><Relationship Id="rId5" Type="http://schemas.openxmlformats.org/officeDocument/2006/relationships/image" Target="../media/image1.emf"/><Relationship Id="rId4" Type="http://schemas.openxmlformats.org/officeDocument/2006/relationships/oleObject" Target="../embeddings/oleObject335.bin"/><Relationship Id="rId9" Type="http://schemas.openxmlformats.org/officeDocument/2006/relationships/image" Target="../media/image39.png"/></Relationships>
</file>

<file path=ppt/slides/_rels/slide463.xml.rels><?xml version="1.0" encoding="UTF-8" standalone="yes"?>
<Relationships xmlns="http://schemas.openxmlformats.org/package/2006/relationships"><Relationship Id="rId3" Type="http://schemas.openxmlformats.org/officeDocument/2006/relationships/image" Target="../media/image426.png"/><Relationship Id="rId2" Type="http://schemas.openxmlformats.org/officeDocument/2006/relationships/notesSlide" Target="../notesSlides/notesSlide463.xml"/><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464.xml.rels><?xml version="1.0" encoding="UTF-8" standalone="yes"?>
<Relationships xmlns="http://schemas.openxmlformats.org/package/2006/relationships"><Relationship Id="rId3" Type="http://schemas.openxmlformats.org/officeDocument/2006/relationships/notesSlide" Target="../notesSlides/notesSlide464.xml"/><Relationship Id="rId2" Type="http://schemas.openxmlformats.org/officeDocument/2006/relationships/slideLayout" Target="../slideLayouts/slideLayout63.xml"/><Relationship Id="rId1" Type="http://schemas.openxmlformats.org/officeDocument/2006/relationships/tags" Target="../tags/tag350.xml"/><Relationship Id="rId6" Type="http://schemas.openxmlformats.org/officeDocument/2006/relationships/image" Target="../media/image427.png"/><Relationship Id="rId5" Type="http://schemas.openxmlformats.org/officeDocument/2006/relationships/image" Target="../media/image1.emf"/><Relationship Id="rId4" Type="http://schemas.openxmlformats.org/officeDocument/2006/relationships/oleObject" Target="../embeddings/oleObject336.bin"/></Relationships>
</file>

<file path=ppt/slides/_rels/slide465.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notesSlide" Target="../notesSlides/notesSlide465.xml"/><Relationship Id="rId7" Type="http://schemas.openxmlformats.org/officeDocument/2006/relationships/image" Target="../media/image55.png"/><Relationship Id="rId2" Type="http://schemas.openxmlformats.org/officeDocument/2006/relationships/slideLayout" Target="../slideLayouts/slideLayout27.xml"/><Relationship Id="rId1" Type="http://schemas.openxmlformats.org/officeDocument/2006/relationships/tags" Target="../tags/tag351.xml"/><Relationship Id="rId6" Type="http://schemas.openxmlformats.org/officeDocument/2006/relationships/image" Target="../media/image428.png"/><Relationship Id="rId5" Type="http://schemas.openxmlformats.org/officeDocument/2006/relationships/image" Target="../media/image1.emf"/><Relationship Id="rId4" Type="http://schemas.openxmlformats.org/officeDocument/2006/relationships/oleObject" Target="../embeddings/oleObject337.bin"/><Relationship Id="rId9" Type="http://schemas.openxmlformats.org/officeDocument/2006/relationships/image" Target="../media/image127.svg"/></Relationships>
</file>

<file path=ppt/slides/_rels/slide466.xml.rels><?xml version="1.0" encoding="UTF-8" standalone="yes"?>
<Relationships xmlns="http://schemas.openxmlformats.org/package/2006/relationships"><Relationship Id="rId3" Type="http://schemas.openxmlformats.org/officeDocument/2006/relationships/image" Target="../media/image429.png"/><Relationship Id="rId2" Type="http://schemas.openxmlformats.org/officeDocument/2006/relationships/notesSlide" Target="../notesSlides/notesSlide466.xml"/><Relationship Id="rId1" Type="http://schemas.openxmlformats.org/officeDocument/2006/relationships/slideLayout" Target="../slideLayouts/slideLayout63.xml"/></Relationships>
</file>

<file path=ppt/slides/_rels/slide467.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notesSlide" Target="../notesSlides/notesSlide467.xml"/><Relationship Id="rId7" Type="http://schemas.openxmlformats.org/officeDocument/2006/relationships/image" Target="../media/image55.png"/><Relationship Id="rId2" Type="http://schemas.openxmlformats.org/officeDocument/2006/relationships/slideLayout" Target="../slideLayouts/slideLayout27.xml"/><Relationship Id="rId1" Type="http://schemas.openxmlformats.org/officeDocument/2006/relationships/tags" Target="../tags/tag352.xml"/><Relationship Id="rId6" Type="http://schemas.openxmlformats.org/officeDocument/2006/relationships/image" Target="../media/image430.png"/><Relationship Id="rId11" Type="http://schemas.openxmlformats.org/officeDocument/2006/relationships/image" Target="../media/image340.svg"/><Relationship Id="rId5" Type="http://schemas.openxmlformats.org/officeDocument/2006/relationships/image" Target="../media/image1.emf"/><Relationship Id="rId10" Type="http://schemas.openxmlformats.org/officeDocument/2006/relationships/image" Target="../media/image339.png"/><Relationship Id="rId4" Type="http://schemas.openxmlformats.org/officeDocument/2006/relationships/oleObject" Target="../embeddings/oleObject338.bin"/><Relationship Id="rId9" Type="http://schemas.openxmlformats.org/officeDocument/2006/relationships/image" Target="../media/image69.svg"/></Relationships>
</file>

<file path=ppt/slides/_rels/slide46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468.xml"/><Relationship Id="rId7" Type="http://schemas.openxmlformats.org/officeDocument/2006/relationships/image" Target="../media/image38.png"/><Relationship Id="rId2" Type="http://schemas.openxmlformats.org/officeDocument/2006/relationships/slideLayout" Target="../slideLayouts/slideLayout6.xml"/><Relationship Id="rId1" Type="http://schemas.openxmlformats.org/officeDocument/2006/relationships/tags" Target="../tags/tag353.xml"/><Relationship Id="rId6" Type="http://schemas.openxmlformats.org/officeDocument/2006/relationships/image" Target="../media/image431.png"/><Relationship Id="rId5" Type="http://schemas.openxmlformats.org/officeDocument/2006/relationships/image" Target="../media/image1.emf"/><Relationship Id="rId4" Type="http://schemas.openxmlformats.org/officeDocument/2006/relationships/oleObject" Target="../embeddings/oleObject339.bin"/></Relationships>
</file>

<file path=ppt/slides/_rels/slide469.xml.rels><?xml version="1.0" encoding="UTF-8" standalone="yes"?>
<Relationships xmlns="http://schemas.openxmlformats.org/package/2006/relationships"><Relationship Id="rId3" Type="http://schemas.openxmlformats.org/officeDocument/2006/relationships/notesSlide" Target="../notesSlides/notesSlide469.xml"/><Relationship Id="rId7" Type="http://schemas.openxmlformats.org/officeDocument/2006/relationships/image" Target="../media/image39.png"/><Relationship Id="rId2" Type="http://schemas.openxmlformats.org/officeDocument/2006/relationships/slideLayout" Target="../slideLayouts/slideLayout6.xml"/><Relationship Id="rId1" Type="http://schemas.openxmlformats.org/officeDocument/2006/relationships/tags" Target="../tags/tag354.xml"/><Relationship Id="rId6" Type="http://schemas.openxmlformats.org/officeDocument/2006/relationships/image" Target="../media/image431.png"/><Relationship Id="rId5" Type="http://schemas.openxmlformats.org/officeDocument/2006/relationships/image" Target="../media/image1.emf"/><Relationship Id="rId4" Type="http://schemas.openxmlformats.org/officeDocument/2006/relationships/oleObject" Target="../embeddings/oleObject340.bin"/></Relationships>
</file>

<file path=ppt/slides/_rels/slide4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notesSlide" Target="../notesSlides/notesSlide47.xml"/><Relationship Id="rId7" Type="http://schemas.openxmlformats.org/officeDocument/2006/relationships/hyperlink" Target="https://www.aramark.com/" TargetMode="External"/><Relationship Id="rId2" Type="http://schemas.openxmlformats.org/officeDocument/2006/relationships/slideLayout" Target="../slideLayouts/slideLayout6.xml"/><Relationship Id="rId1" Type="http://schemas.openxmlformats.org/officeDocument/2006/relationships/tags" Target="../tags/tag37.xml"/><Relationship Id="rId6" Type="http://schemas.openxmlformats.org/officeDocument/2006/relationships/image" Target="../media/image100.png"/><Relationship Id="rId5" Type="http://schemas.openxmlformats.org/officeDocument/2006/relationships/image" Target="../media/image1.emf"/><Relationship Id="rId10" Type="http://schemas.openxmlformats.org/officeDocument/2006/relationships/image" Target="../media/image39.png"/><Relationship Id="rId4" Type="http://schemas.openxmlformats.org/officeDocument/2006/relationships/oleObject" Target="../embeddings/oleObject36.bin"/><Relationship Id="rId9" Type="http://schemas.openxmlformats.org/officeDocument/2006/relationships/image" Target="../media/image40.png"/></Relationships>
</file>

<file path=ppt/slides/_rels/slide470.xml.rels><?xml version="1.0" encoding="UTF-8" standalone="yes"?>
<Relationships xmlns="http://schemas.openxmlformats.org/package/2006/relationships"><Relationship Id="rId3" Type="http://schemas.openxmlformats.org/officeDocument/2006/relationships/image" Target="../media/image431.png"/><Relationship Id="rId2" Type="http://schemas.openxmlformats.org/officeDocument/2006/relationships/notesSlide" Target="../notesSlides/notesSlide470.xml"/><Relationship Id="rId1" Type="http://schemas.openxmlformats.org/officeDocument/2006/relationships/slideLayout" Target="../slideLayouts/slideLayout6.xml"/><Relationship Id="rId5" Type="http://schemas.openxmlformats.org/officeDocument/2006/relationships/image" Target="../media/image39.png"/><Relationship Id="rId4" Type="http://schemas.openxmlformats.org/officeDocument/2006/relationships/image" Target="../media/image40.png"/></Relationships>
</file>

<file path=ppt/slides/_rels/slide4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notesSlide" Target="../notesSlides/notesSlide48.xml"/><Relationship Id="rId7" Type="http://schemas.openxmlformats.org/officeDocument/2006/relationships/image" Target="../media/image40.png"/><Relationship Id="rId2" Type="http://schemas.openxmlformats.org/officeDocument/2006/relationships/slideLayout" Target="../slideLayouts/slideLayout6.xml"/><Relationship Id="rId1" Type="http://schemas.openxmlformats.org/officeDocument/2006/relationships/tags" Target="../tags/tag38.xml"/><Relationship Id="rId6" Type="http://schemas.openxmlformats.org/officeDocument/2006/relationships/image" Target="../media/image100.png"/><Relationship Id="rId5" Type="http://schemas.openxmlformats.org/officeDocument/2006/relationships/image" Target="../media/image1.emf"/><Relationship Id="rId4" Type="http://schemas.openxmlformats.org/officeDocument/2006/relationships/oleObject" Target="../embeddings/oleObject37.bin"/></Relationships>
</file>

<file path=ppt/slides/_rels/slide4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9.xml"/><Relationship Id="rId1" Type="http://schemas.openxmlformats.org/officeDocument/2006/relationships/slideLayout" Target="../slideLayouts/slideLayout63.xml"/></Relationships>
</file>

<file path=ppt/slides/_rels/slide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39.png"/><Relationship Id="rId4" Type="http://schemas.openxmlformats.org/officeDocument/2006/relationships/image" Target="../media/image40.png"/></Relationships>
</file>

<file path=ppt/slides/_rels/slide50.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notesSlide" Target="../notesSlides/notesSlide50.xml"/><Relationship Id="rId7" Type="http://schemas.openxmlformats.org/officeDocument/2006/relationships/image" Target="../media/image68.png"/><Relationship Id="rId2" Type="http://schemas.openxmlformats.org/officeDocument/2006/relationships/slideLayout" Target="../slideLayouts/slideLayout27.xml"/><Relationship Id="rId1" Type="http://schemas.openxmlformats.org/officeDocument/2006/relationships/tags" Target="../tags/tag39.xml"/><Relationship Id="rId6" Type="http://schemas.openxmlformats.org/officeDocument/2006/relationships/image" Target="../media/image55.png"/><Relationship Id="rId11" Type="http://schemas.openxmlformats.org/officeDocument/2006/relationships/image" Target="../media/image101.png"/><Relationship Id="rId5" Type="http://schemas.openxmlformats.org/officeDocument/2006/relationships/image" Target="../media/image1.emf"/><Relationship Id="rId10" Type="http://schemas.openxmlformats.org/officeDocument/2006/relationships/image" Target="../media/image67.svg"/><Relationship Id="rId4" Type="http://schemas.openxmlformats.org/officeDocument/2006/relationships/oleObject" Target="../embeddings/oleObject35.bin"/><Relationship Id="rId9" Type="http://schemas.openxmlformats.org/officeDocument/2006/relationships/image" Target="../media/image66.png"/></Relationships>
</file>

<file path=ppt/slides/_rels/slide5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notesSlide" Target="../notesSlides/notesSlide51.xml"/><Relationship Id="rId7" Type="http://schemas.openxmlformats.org/officeDocument/2006/relationships/image" Target="../media/image40.png"/><Relationship Id="rId2" Type="http://schemas.openxmlformats.org/officeDocument/2006/relationships/slideLayout" Target="../slideLayouts/slideLayout6.xml"/><Relationship Id="rId1" Type="http://schemas.openxmlformats.org/officeDocument/2006/relationships/tags" Target="../tags/tag40.xml"/><Relationship Id="rId6" Type="http://schemas.openxmlformats.org/officeDocument/2006/relationships/image" Target="../media/image38.png"/><Relationship Id="rId5" Type="http://schemas.openxmlformats.org/officeDocument/2006/relationships/image" Target="../media/image1.emf"/><Relationship Id="rId4" Type="http://schemas.openxmlformats.org/officeDocument/2006/relationships/oleObject" Target="../embeddings/oleObject36.bin"/><Relationship Id="rId9" Type="http://schemas.openxmlformats.org/officeDocument/2006/relationships/image" Target="../media/image101.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7" Type="http://schemas.openxmlformats.org/officeDocument/2006/relationships/image" Target="../media/image101.png"/><Relationship Id="rId2" Type="http://schemas.openxmlformats.org/officeDocument/2006/relationships/slideLayout" Target="../slideLayouts/slideLayout6.xml"/><Relationship Id="rId1" Type="http://schemas.openxmlformats.org/officeDocument/2006/relationships/tags" Target="../tags/tag41.xml"/><Relationship Id="rId6" Type="http://schemas.openxmlformats.org/officeDocument/2006/relationships/image" Target="../media/image40.png"/><Relationship Id="rId5" Type="http://schemas.openxmlformats.org/officeDocument/2006/relationships/image" Target="../media/image1.emf"/><Relationship Id="rId4" Type="http://schemas.openxmlformats.org/officeDocument/2006/relationships/oleObject" Target="../embeddings/oleObject37.bin"/></Relationships>
</file>

<file path=ppt/slides/_rels/slide5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3.xml"/><Relationship Id="rId1" Type="http://schemas.openxmlformats.org/officeDocument/2006/relationships/slideLayout" Target="../slideLayouts/slideLayout63.xml"/><Relationship Id="rId4" Type="http://schemas.microsoft.com/office/2007/relationships/hdphoto" Target="../media/hdphoto5.wdp"/></Relationships>
</file>

<file path=ppt/slides/_rels/slide5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notesSlide" Target="../notesSlides/notesSlide54.xml"/><Relationship Id="rId7" Type="http://schemas.openxmlformats.org/officeDocument/2006/relationships/image" Target="../media/image92.png"/><Relationship Id="rId2" Type="http://schemas.openxmlformats.org/officeDocument/2006/relationships/slideLayout" Target="../slideLayouts/slideLayout27.xml"/><Relationship Id="rId1" Type="http://schemas.openxmlformats.org/officeDocument/2006/relationships/tags" Target="../tags/tag42.xml"/><Relationship Id="rId6" Type="http://schemas.openxmlformats.org/officeDocument/2006/relationships/image" Target="../media/image103.png"/><Relationship Id="rId5" Type="http://schemas.openxmlformats.org/officeDocument/2006/relationships/image" Target="../media/image1.emf"/><Relationship Id="rId4" Type="http://schemas.openxmlformats.org/officeDocument/2006/relationships/oleObject" Target="../embeddings/oleObject38.bin"/></Relationships>
</file>

<file path=ppt/slides/_rels/slide5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55.xml"/><Relationship Id="rId7" Type="http://schemas.openxmlformats.org/officeDocument/2006/relationships/image" Target="../media/image38.png"/><Relationship Id="rId2" Type="http://schemas.openxmlformats.org/officeDocument/2006/relationships/slideLayout" Target="../slideLayouts/slideLayout6.xml"/><Relationship Id="rId1" Type="http://schemas.openxmlformats.org/officeDocument/2006/relationships/tags" Target="../tags/tag43.xml"/><Relationship Id="rId6" Type="http://schemas.openxmlformats.org/officeDocument/2006/relationships/image" Target="../media/image104.png"/><Relationship Id="rId5" Type="http://schemas.openxmlformats.org/officeDocument/2006/relationships/image" Target="../media/image1.emf"/><Relationship Id="rId4" Type="http://schemas.openxmlformats.org/officeDocument/2006/relationships/oleObject" Target="../embeddings/oleObject39.bin"/></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7" Type="http://schemas.openxmlformats.org/officeDocument/2006/relationships/image" Target="../media/image39.png"/><Relationship Id="rId2" Type="http://schemas.openxmlformats.org/officeDocument/2006/relationships/slideLayout" Target="../slideLayouts/slideLayout6.xml"/><Relationship Id="rId1" Type="http://schemas.openxmlformats.org/officeDocument/2006/relationships/tags" Target="../tags/tag44.xml"/><Relationship Id="rId6" Type="http://schemas.openxmlformats.org/officeDocument/2006/relationships/image" Target="../media/image104.png"/><Relationship Id="rId5" Type="http://schemas.openxmlformats.org/officeDocument/2006/relationships/image" Target="../media/image1.emf"/><Relationship Id="rId4" Type="http://schemas.openxmlformats.org/officeDocument/2006/relationships/oleObject" Target="../embeddings/oleObject40.bin"/></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7" Type="http://schemas.openxmlformats.org/officeDocument/2006/relationships/image" Target="../media/image40.png"/><Relationship Id="rId2" Type="http://schemas.openxmlformats.org/officeDocument/2006/relationships/slideLayout" Target="../slideLayouts/slideLayout6.xml"/><Relationship Id="rId1" Type="http://schemas.openxmlformats.org/officeDocument/2006/relationships/tags" Target="../tags/tag45.xml"/><Relationship Id="rId6" Type="http://schemas.openxmlformats.org/officeDocument/2006/relationships/image" Target="../media/image104.png"/><Relationship Id="rId5" Type="http://schemas.openxmlformats.org/officeDocument/2006/relationships/image" Target="../media/image1.emf"/><Relationship Id="rId4" Type="http://schemas.openxmlformats.org/officeDocument/2006/relationships/oleObject" Target="../embeddings/oleObject41.bin"/></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7" Type="http://schemas.openxmlformats.org/officeDocument/2006/relationships/image" Target="../media/image104.png"/><Relationship Id="rId2" Type="http://schemas.openxmlformats.org/officeDocument/2006/relationships/slideLayout" Target="../slideLayouts/slideLayout6.xml"/><Relationship Id="rId1" Type="http://schemas.openxmlformats.org/officeDocument/2006/relationships/tags" Target="../tags/tag46.xml"/><Relationship Id="rId6" Type="http://schemas.openxmlformats.org/officeDocument/2006/relationships/image" Target="../media/image39.png"/><Relationship Id="rId5" Type="http://schemas.openxmlformats.org/officeDocument/2006/relationships/image" Target="../media/image1.emf"/><Relationship Id="rId4" Type="http://schemas.openxmlformats.org/officeDocument/2006/relationships/oleObject" Target="../embeddings/oleObject42.bin"/></Relationships>
</file>

<file path=ppt/slides/_rels/slide5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9.xml"/><Relationship Id="rId1" Type="http://schemas.openxmlformats.org/officeDocument/2006/relationships/slideLayout" Target="../slideLayouts/slideLayout63.xml"/></Relationships>
</file>

<file path=ppt/slides/_rels/slide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39.png"/><Relationship Id="rId4" Type="http://schemas.openxmlformats.org/officeDocument/2006/relationships/image" Target="../media/image40.png"/></Relationships>
</file>

<file path=ppt/slides/_rels/slide60.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notesSlide" Target="../notesSlides/notesSlide60.xml"/><Relationship Id="rId7" Type="http://schemas.openxmlformats.org/officeDocument/2006/relationships/image" Target="../media/image55.png"/><Relationship Id="rId2" Type="http://schemas.openxmlformats.org/officeDocument/2006/relationships/slideLayout" Target="../slideLayouts/slideLayout27.xml"/><Relationship Id="rId1" Type="http://schemas.openxmlformats.org/officeDocument/2006/relationships/tags" Target="../tags/tag47.xml"/><Relationship Id="rId6" Type="http://schemas.openxmlformats.org/officeDocument/2006/relationships/image" Target="../media/image106.png"/><Relationship Id="rId11" Type="http://schemas.openxmlformats.org/officeDocument/2006/relationships/image" Target="../media/image89.svg"/><Relationship Id="rId5" Type="http://schemas.openxmlformats.org/officeDocument/2006/relationships/image" Target="../media/image1.emf"/><Relationship Id="rId10" Type="http://schemas.openxmlformats.org/officeDocument/2006/relationships/image" Target="../media/image88.png"/><Relationship Id="rId4" Type="http://schemas.openxmlformats.org/officeDocument/2006/relationships/oleObject" Target="../embeddings/oleObject43.bin"/><Relationship Id="rId9" Type="http://schemas.openxmlformats.org/officeDocument/2006/relationships/image" Target="../media/image108.svg"/></Relationships>
</file>

<file path=ppt/slides/_rels/slide6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61.xml"/><Relationship Id="rId7" Type="http://schemas.openxmlformats.org/officeDocument/2006/relationships/image" Target="../media/image38.png"/><Relationship Id="rId2" Type="http://schemas.openxmlformats.org/officeDocument/2006/relationships/slideLayout" Target="../slideLayouts/slideLayout6.xml"/><Relationship Id="rId1" Type="http://schemas.openxmlformats.org/officeDocument/2006/relationships/tags" Target="../tags/tag48.xml"/><Relationship Id="rId6" Type="http://schemas.openxmlformats.org/officeDocument/2006/relationships/image" Target="../media/image106.png"/><Relationship Id="rId5" Type="http://schemas.openxmlformats.org/officeDocument/2006/relationships/image" Target="../media/image1.emf"/><Relationship Id="rId4" Type="http://schemas.openxmlformats.org/officeDocument/2006/relationships/oleObject" Target="../embeddings/oleObject44.bin"/><Relationship Id="rId9" Type="http://schemas.openxmlformats.org/officeDocument/2006/relationships/image" Target="../media/image39.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7" Type="http://schemas.openxmlformats.org/officeDocument/2006/relationships/image" Target="../media/image40.png"/><Relationship Id="rId2" Type="http://schemas.openxmlformats.org/officeDocument/2006/relationships/slideLayout" Target="../slideLayouts/slideLayout6.xml"/><Relationship Id="rId1" Type="http://schemas.openxmlformats.org/officeDocument/2006/relationships/tags" Target="../tags/tag49.xml"/><Relationship Id="rId6" Type="http://schemas.openxmlformats.org/officeDocument/2006/relationships/image" Target="../media/image106.png"/><Relationship Id="rId5" Type="http://schemas.openxmlformats.org/officeDocument/2006/relationships/image" Target="../media/image1.emf"/><Relationship Id="rId4" Type="http://schemas.openxmlformats.org/officeDocument/2006/relationships/oleObject" Target="../embeddings/oleObject45.bin"/></Relationships>
</file>

<file path=ppt/slides/_rels/slide6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63.xml"/><Relationship Id="rId1" Type="http://schemas.openxmlformats.org/officeDocument/2006/relationships/slideLayout" Target="../slideLayouts/slideLayout63.xml"/></Relationships>
</file>

<file path=ppt/slides/_rels/slide6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notesSlide" Target="../notesSlides/notesSlide64.xml"/><Relationship Id="rId7" Type="http://schemas.openxmlformats.org/officeDocument/2006/relationships/image" Target="../media/image110.png"/><Relationship Id="rId2" Type="http://schemas.openxmlformats.org/officeDocument/2006/relationships/slideLayout" Target="../slideLayouts/slideLayout27.xml"/><Relationship Id="rId1" Type="http://schemas.openxmlformats.org/officeDocument/2006/relationships/tags" Target="../tags/tag50.xml"/><Relationship Id="rId6" Type="http://schemas.openxmlformats.org/officeDocument/2006/relationships/image" Target="../media/image55.png"/><Relationship Id="rId11" Type="http://schemas.openxmlformats.org/officeDocument/2006/relationships/image" Target="../media/image112.svg"/><Relationship Id="rId5" Type="http://schemas.openxmlformats.org/officeDocument/2006/relationships/image" Target="../media/image1.emf"/><Relationship Id="rId10" Type="http://schemas.openxmlformats.org/officeDocument/2006/relationships/image" Target="../media/image111.png"/><Relationship Id="rId4" Type="http://schemas.openxmlformats.org/officeDocument/2006/relationships/oleObject" Target="../embeddings/oleObject46.bin"/><Relationship Id="rId9" Type="http://schemas.openxmlformats.org/officeDocument/2006/relationships/image" Target="../media/image52.svg"/></Relationships>
</file>

<file path=ppt/slides/_rels/slide6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65.xml"/><Relationship Id="rId7" Type="http://schemas.openxmlformats.org/officeDocument/2006/relationships/image" Target="../media/image38.png"/><Relationship Id="rId2" Type="http://schemas.openxmlformats.org/officeDocument/2006/relationships/slideLayout" Target="../slideLayouts/slideLayout6.xml"/><Relationship Id="rId1" Type="http://schemas.openxmlformats.org/officeDocument/2006/relationships/tags" Target="../tags/tag51.xml"/><Relationship Id="rId6" Type="http://schemas.openxmlformats.org/officeDocument/2006/relationships/image" Target="../media/image110.png"/><Relationship Id="rId5" Type="http://schemas.openxmlformats.org/officeDocument/2006/relationships/image" Target="../media/image1.emf"/><Relationship Id="rId4" Type="http://schemas.openxmlformats.org/officeDocument/2006/relationships/oleObject" Target="../embeddings/oleObject47.bin"/><Relationship Id="rId9" Type="http://schemas.openxmlformats.org/officeDocument/2006/relationships/image" Target="../media/image39.png"/></Relationships>
</file>

<file path=ppt/slides/_rels/slide6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66.xml"/><Relationship Id="rId7" Type="http://schemas.openxmlformats.org/officeDocument/2006/relationships/image" Target="../media/image38.png"/><Relationship Id="rId2" Type="http://schemas.openxmlformats.org/officeDocument/2006/relationships/slideLayout" Target="../slideLayouts/slideLayout6.xml"/><Relationship Id="rId1" Type="http://schemas.openxmlformats.org/officeDocument/2006/relationships/tags" Target="../tags/tag52.xml"/><Relationship Id="rId6" Type="http://schemas.openxmlformats.org/officeDocument/2006/relationships/image" Target="../media/image110.png"/><Relationship Id="rId5" Type="http://schemas.openxmlformats.org/officeDocument/2006/relationships/image" Target="../media/image1.emf"/><Relationship Id="rId4" Type="http://schemas.openxmlformats.org/officeDocument/2006/relationships/oleObject" Target="../embeddings/oleObject48.bin"/></Relationships>
</file>

<file path=ppt/slides/_rels/slide6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67.xml"/><Relationship Id="rId1" Type="http://schemas.openxmlformats.org/officeDocument/2006/relationships/slideLayout" Target="../slideLayouts/slideLayout63.xml"/><Relationship Id="rId4" Type="http://schemas.microsoft.com/office/2007/relationships/hdphoto" Target="../media/hdphoto6.wdp"/></Relationships>
</file>

<file path=ppt/slides/_rels/slide6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notesSlide" Target="../notesSlides/notesSlide68.xml"/><Relationship Id="rId7" Type="http://schemas.openxmlformats.org/officeDocument/2006/relationships/image" Target="../media/image115.svg"/><Relationship Id="rId12" Type="http://schemas.openxmlformats.org/officeDocument/2006/relationships/image" Target="../media/image119.svg"/><Relationship Id="rId2" Type="http://schemas.openxmlformats.org/officeDocument/2006/relationships/slideLayout" Target="../slideLayouts/slideLayout27.xml"/><Relationship Id="rId1" Type="http://schemas.openxmlformats.org/officeDocument/2006/relationships/tags" Target="../tags/tag53.xml"/><Relationship Id="rId6" Type="http://schemas.openxmlformats.org/officeDocument/2006/relationships/image" Target="../media/image114.png"/><Relationship Id="rId11" Type="http://schemas.openxmlformats.org/officeDocument/2006/relationships/image" Target="../media/image118.png"/><Relationship Id="rId5" Type="http://schemas.openxmlformats.org/officeDocument/2006/relationships/image" Target="../media/image1.emf"/><Relationship Id="rId10" Type="http://schemas.openxmlformats.org/officeDocument/2006/relationships/image" Target="../media/image117.svg"/><Relationship Id="rId4" Type="http://schemas.openxmlformats.org/officeDocument/2006/relationships/oleObject" Target="../embeddings/oleObject49.bin"/><Relationship Id="rId9" Type="http://schemas.openxmlformats.org/officeDocument/2006/relationships/image" Target="../media/image116.png"/></Relationships>
</file>

<file path=ppt/slides/_rels/slide6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notesSlide" Target="../notesSlides/notesSlide69.xml"/><Relationship Id="rId7" Type="http://schemas.openxmlformats.org/officeDocument/2006/relationships/image" Target="../media/image115.svg"/><Relationship Id="rId2" Type="http://schemas.openxmlformats.org/officeDocument/2006/relationships/slideLayout" Target="../slideLayouts/slideLayout6.xml"/><Relationship Id="rId1" Type="http://schemas.openxmlformats.org/officeDocument/2006/relationships/tags" Target="../tags/tag54.xml"/><Relationship Id="rId6" Type="http://schemas.openxmlformats.org/officeDocument/2006/relationships/image" Target="../media/image114.png"/><Relationship Id="rId5" Type="http://schemas.openxmlformats.org/officeDocument/2006/relationships/image" Target="../media/image1.emf"/><Relationship Id="rId10" Type="http://schemas.openxmlformats.org/officeDocument/2006/relationships/image" Target="../media/image39.png"/><Relationship Id="rId4" Type="http://schemas.openxmlformats.org/officeDocument/2006/relationships/oleObject" Target="../embeddings/oleObject50.bin"/><Relationship Id="rId9" Type="http://schemas.openxmlformats.org/officeDocument/2006/relationships/image" Target="../media/image40.png"/></Relationships>
</file>

<file path=ppt/slides/_rels/slide7.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sv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7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70.xml"/><Relationship Id="rId7" Type="http://schemas.openxmlformats.org/officeDocument/2006/relationships/image" Target="../media/image115.svg"/><Relationship Id="rId2" Type="http://schemas.openxmlformats.org/officeDocument/2006/relationships/slideLayout" Target="../slideLayouts/slideLayout6.xml"/><Relationship Id="rId1" Type="http://schemas.openxmlformats.org/officeDocument/2006/relationships/tags" Target="../tags/tag55.xml"/><Relationship Id="rId6" Type="http://schemas.openxmlformats.org/officeDocument/2006/relationships/image" Target="../media/image114.png"/><Relationship Id="rId5" Type="http://schemas.openxmlformats.org/officeDocument/2006/relationships/image" Target="../media/image1.emf"/><Relationship Id="rId4" Type="http://schemas.openxmlformats.org/officeDocument/2006/relationships/oleObject" Target="../embeddings/oleObject51.bin"/></Relationships>
</file>

<file path=ppt/slides/_rels/slide7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71.xml"/><Relationship Id="rId1" Type="http://schemas.openxmlformats.org/officeDocument/2006/relationships/slideLayout" Target="../slideLayouts/slideLayout63.xml"/></Relationships>
</file>

<file path=ppt/slides/_rels/slide72.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notesSlide" Target="../notesSlides/notesSlide72.xml"/><Relationship Id="rId7" Type="http://schemas.openxmlformats.org/officeDocument/2006/relationships/image" Target="../media/image55.png"/><Relationship Id="rId2" Type="http://schemas.openxmlformats.org/officeDocument/2006/relationships/slideLayout" Target="../slideLayouts/slideLayout27.xml"/><Relationship Id="rId1" Type="http://schemas.openxmlformats.org/officeDocument/2006/relationships/tags" Target="../tags/tag56.xml"/><Relationship Id="rId6" Type="http://schemas.openxmlformats.org/officeDocument/2006/relationships/image" Target="../media/image120.png"/><Relationship Id="rId11" Type="http://schemas.openxmlformats.org/officeDocument/2006/relationships/image" Target="../media/image67.svg"/><Relationship Id="rId5" Type="http://schemas.openxmlformats.org/officeDocument/2006/relationships/image" Target="../media/image1.emf"/><Relationship Id="rId10" Type="http://schemas.openxmlformats.org/officeDocument/2006/relationships/image" Target="../media/image66.png"/><Relationship Id="rId4" Type="http://schemas.openxmlformats.org/officeDocument/2006/relationships/oleObject" Target="../embeddings/oleObject52.bin"/><Relationship Id="rId9" Type="http://schemas.openxmlformats.org/officeDocument/2006/relationships/image" Target="../media/image122.svg"/></Relationships>
</file>

<file path=ppt/slides/_rels/slide7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73.xml"/><Relationship Id="rId7" Type="http://schemas.openxmlformats.org/officeDocument/2006/relationships/image" Target="../media/image38.png"/><Relationship Id="rId2" Type="http://schemas.openxmlformats.org/officeDocument/2006/relationships/slideLayout" Target="../slideLayouts/slideLayout6.xml"/><Relationship Id="rId1" Type="http://schemas.openxmlformats.org/officeDocument/2006/relationships/tags" Target="../tags/tag57.xml"/><Relationship Id="rId6" Type="http://schemas.openxmlformats.org/officeDocument/2006/relationships/image" Target="../media/image123.png"/><Relationship Id="rId5" Type="http://schemas.openxmlformats.org/officeDocument/2006/relationships/image" Target="../media/image1.emf"/><Relationship Id="rId4" Type="http://schemas.openxmlformats.org/officeDocument/2006/relationships/oleObject" Target="../embeddings/oleObject53.bin"/><Relationship Id="rId9" Type="http://schemas.openxmlformats.org/officeDocument/2006/relationships/image" Target="../media/image39.pn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7" Type="http://schemas.openxmlformats.org/officeDocument/2006/relationships/image" Target="../media/image40.png"/><Relationship Id="rId2" Type="http://schemas.openxmlformats.org/officeDocument/2006/relationships/slideLayout" Target="../slideLayouts/slideLayout6.xml"/><Relationship Id="rId1" Type="http://schemas.openxmlformats.org/officeDocument/2006/relationships/tags" Target="../tags/tag58.xml"/><Relationship Id="rId6" Type="http://schemas.openxmlformats.org/officeDocument/2006/relationships/image" Target="../media/image123.png"/><Relationship Id="rId5" Type="http://schemas.openxmlformats.org/officeDocument/2006/relationships/image" Target="../media/image1.emf"/><Relationship Id="rId4" Type="http://schemas.openxmlformats.org/officeDocument/2006/relationships/oleObject" Target="../embeddings/oleObject54.bin"/></Relationships>
</file>

<file path=ppt/slides/_rels/slide7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75.xml"/><Relationship Id="rId1" Type="http://schemas.openxmlformats.org/officeDocument/2006/relationships/slideLayout" Target="../slideLayouts/slideLayout63.xml"/><Relationship Id="rId4" Type="http://schemas.microsoft.com/office/2007/relationships/hdphoto" Target="../media/hdphoto7.wdp"/></Relationships>
</file>

<file path=ppt/slides/_rels/slide76.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notesSlide" Target="../notesSlides/notesSlide76.xml"/><Relationship Id="rId7" Type="http://schemas.openxmlformats.org/officeDocument/2006/relationships/image" Target="../media/image55.png"/><Relationship Id="rId2" Type="http://schemas.openxmlformats.org/officeDocument/2006/relationships/slideLayout" Target="../slideLayouts/slideLayout27.xml"/><Relationship Id="rId1" Type="http://schemas.openxmlformats.org/officeDocument/2006/relationships/tags" Target="../tags/tag59.xml"/><Relationship Id="rId6" Type="http://schemas.openxmlformats.org/officeDocument/2006/relationships/image" Target="../media/image125.png"/><Relationship Id="rId5" Type="http://schemas.openxmlformats.org/officeDocument/2006/relationships/image" Target="../media/image1.emf"/><Relationship Id="rId4" Type="http://schemas.openxmlformats.org/officeDocument/2006/relationships/oleObject" Target="../embeddings/oleObject55.bin"/><Relationship Id="rId9" Type="http://schemas.openxmlformats.org/officeDocument/2006/relationships/image" Target="../media/image127.svg"/></Relationships>
</file>

<file path=ppt/slides/_rels/slide7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77.xml"/><Relationship Id="rId1" Type="http://schemas.openxmlformats.org/officeDocument/2006/relationships/slideLayout" Target="../slideLayouts/slideLayout63.xml"/><Relationship Id="rId4" Type="http://schemas.microsoft.com/office/2007/relationships/hdphoto" Target="../media/hdphoto8.wdp"/></Relationships>
</file>

<file path=ppt/slides/_rels/slide78.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notesSlide" Target="../notesSlides/notesSlide78.xml"/><Relationship Id="rId7" Type="http://schemas.openxmlformats.org/officeDocument/2006/relationships/image" Target="../media/image55.png"/><Relationship Id="rId2" Type="http://schemas.openxmlformats.org/officeDocument/2006/relationships/slideLayout" Target="../slideLayouts/slideLayout27.xml"/><Relationship Id="rId1" Type="http://schemas.openxmlformats.org/officeDocument/2006/relationships/tags" Target="../tags/tag60.xml"/><Relationship Id="rId6" Type="http://schemas.openxmlformats.org/officeDocument/2006/relationships/image" Target="../media/image129.png"/><Relationship Id="rId5" Type="http://schemas.openxmlformats.org/officeDocument/2006/relationships/image" Target="../media/image1.emf"/><Relationship Id="rId4" Type="http://schemas.openxmlformats.org/officeDocument/2006/relationships/oleObject" Target="../embeddings/oleObject56.bin"/><Relationship Id="rId9" Type="http://schemas.openxmlformats.org/officeDocument/2006/relationships/image" Target="../media/image127.svg"/></Relationships>
</file>

<file path=ppt/slides/_rels/slide7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79.xml"/><Relationship Id="rId1" Type="http://schemas.openxmlformats.org/officeDocument/2006/relationships/slideLayout" Target="../slideLayouts/slideLayout63.xml"/></Relationships>
</file>

<file path=ppt/slides/_rels/slide8.xml.rels><?xml version="1.0" encoding="UTF-8" standalone="yes"?>
<Relationships xmlns="http://schemas.openxmlformats.org/package/2006/relationships"><Relationship Id="rId13" Type="http://schemas.openxmlformats.org/officeDocument/2006/relationships/slide" Target="slide15.xml"/><Relationship Id="rId18" Type="http://schemas.openxmlformats.org/officeDocument/2006/relationships/slide" Target="slide18.xml"/><Relationship Id="rId26" Type="http://schemas.openxmlformats.org/officeDocument/2006/relationships/slide" Target="slide143.xml"/><Relationship Id="rId39" Type="http://schemas.openxmlformats.org/officeDocument/2006/relationships/slide" Target="slide94.xml"/><Relationship Id="rId21" Type="http://schemas.openxmlformats.org/officeDocument/2006/relationships/slide" Target="slide119.xml"/><Relationship Id="rId34" Type="http://schemas.openxmlformats.org/officeDocument/2006/relationships/slide" Target="slide34.xml"/><Relationship Id="rId42" Type="http://schemas.openxmlformats.org/officeDocument/2006/relationships/slide" Target="slide43.xml"/><Relationship Id="rId47" Type="http://schemas.openxmlformats.org/officeDocument/2006/relationships/slide" Target="slide219.xml"/><Relationship Id="rId50" Type="http://schemas.openxmlformats.org/officeDocument/2006/relationships/slide" Target="slide102.xml"/><Relationship Id="rId55" Type="http://schemas.openxmlformats.org/officeDocument/2006/relationships/slide" Target="slide169.xml"/><Relationship Id="rId63" Type="http://schemas.openxmlformats.org/officeDocument/2006/relationships/slide" Target="slide117.xml"/><Relationship Id="rId68" Type="http://schemas.openxmlformats.org/officeDocument/2006/relationships/slide" Target="slide121.xml"/><Relationship Id="rId76" Type="http://schemas.openxmlformats.org/officeDocument/2006/relationships/slide" Target="slide129.xml"/><Relationship Id="rId7" Type="http://schemas.openxmlformats.org/officeDocument/2006/relationships/slide" Target="slide71.xml"/><Relationship Id="rId71" Type="http://schemas.openxmlformats.org/officeDocument/2006/relationships/slide" Target="slide63.xml"/><Relationship Id="rId2" Type="http://schemas.openxmlformats.org/officeDocument/2006/relationships/slideLayout" Target="../slideLayouts/slideLayout6.xml"/><Relationship Id="rId16" Type="http://schemas.openxmlformats.org/officeDocument/2006/relationships/slide" Target="slide116.xml"/><Relationship Id="rId29" Type="http://schemas.openxmlformats.org/officeDocument/2006/relationships/slide" Target="slide28.xml"/><Relationship Id="rId11" Type="http://schemas.openxmlformats.org/officeDocument/2006/relationships/slide" Target="slide188.xml"/><Relationship Id="rId24" Type="http://schemas.openxmlformats.org/officeDocument/2006/relationships/slide" Target="slide79.xml"/><Relationship Id="rId32" Type="http://schemas.openxmlformats.org/officeDocument/2006/relationships/slide" Target="slide131.xml"/><Relationship Id="rId37" Type="http://schemas.openxmlformats.org/officeDocument/2006/relationships/slide" Target="slide211.xml"/><Relationship Id="rId40" Type="http://schemas.openxmlformats.org/officeDocument/2006/relationships/slide" Target="slide155.xml"/><Relationship Id="rId45" Type="http://schemas.openxmlformats.org/officeDocument/2006/relationships/slide" Target="slide92.xml"/><Relationship Id="rId53" Type="http://schemas.openxmlformats.org/officeDocument/2006/relationships/slide" Target="slide221.xml"/><Relationship Id="rId58" Type="http://schemas.openxmlformats.org/officeDocument/2006/relationships/slide" Target="slide104.xml"/><Relationship Id="rId66" Type="http://schemas.openxmlformats.org/officeDocument/2006/relationships/slide" Target="slide153.xml"/><Relationship Id="rId74" Type="http://schemas.openxmlformats.org/officeDocument/2006/relationships/slide" Target="slide238.xml"/><Relationship Id="rId5" Type="http://schemas.openxmlformats.org/officeDocument/2006/relationships/image" Target="../media/image1.emf"/><Relationship Id="rId15" Type="http://schemas.openxmlformats.org/officeDocument/2006/relationships/slide" Target="slide135.xml"/><Relationship Id="rId23" Type="http://schemas.openxmlformats.org/officeDocument/2006/relationships/slide" Target="slide21.xml"/><Relationship Id="rId28" Type="http://schemas.openxmlformats.org/officeDocument/2006/relationships/slide" Target="slide201.xml"/><Relationship Id="rId36" Type="http://schemas.openxmlformats.org/officeDocument/2006/relationships/slide" Target="slide151.xml"/><Relationship Id="rId49" Type="http://schemas.openxmlformats.org/officeDocument/2006/relationships/slide" Target="slide59.xml"/><Relationship Id="rId57" Type="http://schemas.openxmlformats.org/officeDocument/2006/relationships/slide" Target="slide49.xml"/><Relationship Id="rId61" Type="http://schemas.openxmlformats.org/officeDocument/2006/relationships/slide" Target="slide228.xml"/><Relationship Id="rId10" Type="http://schemas.openxmlformats.org/officeDocument/2006/relationships/slide" Target="slide112.xml"/><Relationship Id="rId19" Type="http://schemas.openxmlformats.org/officeDocument/2006/relationships/slide" Target="slide77.xml"/><Relationship Id="rId31" Type="http://schemas.openxmlformats.org/officeDocument/2006/relationships/slide" Target="slide149.xml"/><Relationship Id="rId44" Type="http://schemas.openxmlformats.org/officeDocument/2006/relationships/slide" Target="slide98.xml"/><Relationship Id="rId52" Type="http://schemas.openxmlformats.org/officeDocument/2006/relationships/slide" Target="slide165.xml"/><Relationship Id="rId60" Type="http://schemas.openxmlformats.org/officeDocument/2006/relationships/slide" Target="slide150.xml"/><Relationship Id="rId65" Type="http://schemas.openxmlformats.org/officeDocument/2006/relationships/slide" Target="slide174.xml"/><Relationship Id="rId73" Type="http://schemas.openxmlformats.org/officeDocument/2006/relationships/slide" Target="slide180.xml"/><Relationship Id="rId78" Type="http://schemas.openxmlformats.org/officeDocument/2006/relationships/slide" Target="slide241.xml"/><Relationship Id="rId4" Type="http://schemas.openxmlformats.org/officeDocument/2006/relationships/oleObject" Target="../embeddings/oleObject5.bin"/><Relationship Id="rId9" Type="http://schemas.openxmlformats.org/officeDocument/2006/relationships/slide" Target="slide133.xml"/><Relationship Id="rId14" Type="http://schemas.openxmlformats.org/officeDocument/2006/relationships/slide" Target="slide75.xml"/><Relationship Id="rId22" Type="http://schemas.openxmlformats.org/officeDocument/2006/relationships/slide" Target="slide197.xml"/><Relationship Id="rId27" Type="http://schemas.openxmlformats.org/officeDocument/2006/relationships/slide" Target="slide123.xml"/><Relationship Id="rId30" Type="http://schemas.openxmlformats.org/officeDocument/2006/relationships/slide" Target="slide84.xml"/><Relationship Id="rId35" Type="http://schemas.openxmlformats.org/officeDocument/2006/relationships/slide" Target="slide88.xml"/><Relationship Id="rId43" Type="http://schemas.openxmlformats.org/officeDocument/2006/relationships/slide" Target="slide45.xml"/><Relationship Id="rId48" Type="http://schemas.openxmlformats.org/officeDocument/2006/relationships/slide" Target="slide47.xml"/><Relationship Id="rId56" Type="http://schemas.openxmlformats.org/officeDocument/2006/relationships/slide" Target="slide224.xml"/><Relationship Id="rId64" Type="http://schemas.openxmlformats.org/officeDocument/2006/relationships/slide" Target="slide108.xml"/><Relationship Id="rId69" Type="http://schemas.openxmlformats.org/officeDocument/2006/relationships/slide" Target="slide176.xml"/><Relationship Id="rId77" Type="http://schemas.openxmlformats.org/officeDocument/2006/relationships/slide" Target="slide184.xml"/><Relationship Id="rId8" Type="http://schemas.openxmlformats.org/officeDocument/2006/relationships/slide" Target="slide107.xml"/><Relationship Id="rId51" Type="http://schemas.openxmlformats.org/officeDocument/2006/relationships/slide" Target="slide96.xml"/><Relationship Id="rId72" Type="http://schemas.openxmlformats.org/officeDocument/2006/relationships/slide" Target="slide125.xml"/><Relationship Id="rId3" Type="http://schemas.openxmlformats.org/officeDocument/2006/relationships/notesSlide" Target="../notesSlides/notesSlide8.xml"/><Relationship Id="rId12" Type="http://schemas.openxmlformats.org/officeDocument/2006/relationships/slide" Target="slide154.xml"/><Relationship Id="rId17" Type="http://schemas.openxmlformats.org/officeDocument/2006/relationships/slide" Target="slide192.xml"/><Relationship Id="rId25" Type="http://schemas.openxmlformats.org/officeDocument/2006/relationships/slide" Target="slide76.xml"/><Relationship Id="rId33" Type="http://schemas.openxmlformats.org/officeDocument/2006/relationships/slide" Target="slide205.xml"/><Relationship Id="rId38" Type="http://schemas.openxmlformats.org/officeDocument/2006/relationships/slide" Target="slide39.xml"/><Relationship Id="rId46" Type="http://schemas.openxmlformats.org/officeDocument/2006/relationships/slide" Target="slide161.xml"/><Relationship Id="rId59" Type="http://schemas.openxmlformats.org/officeDocument/2006/relationships/slide" Target="slide172.xml"/><Relationship Id="rId67" Type="http://schemas.openxmlformats.org/officeDocument/2006/relationships/slide" Target="slide230.xml"/><Relationship Id="rId20" Type="http://schemas.openxmlformats.org/officeDocument/2006/relationships/slide" Target="slide140.xml"/><Relationship Id="rId41" Type="http://schemas.openxmlformats.org/officeDocument/2006/relationships/slide" Target="slide215.xml"/><Relationship Id="rId54" Type="http://schemas.openxmlformats.org/officeDocument/2006/relationships/slide" Target="slide100.xml"/><Relationship Id="rId62" Type="http://schemas.openxmlformats.org/officeDocument/2006/relationships/slide" Target="slide53.xml"/><Relationship Id="rId70" Type="http://schemas.openxmlformats.org/officeDocument/2006/relationships/slide" Target="slide234.xml"/><Relationship Id="rId75" Type="http://schemas.openxmlformats.org/officeDocument/2006/relationships/slide" Target="slide67.xml"/><Relationship Id="rId1" Type="http://schemas.openxmlformats.org/officeDocument/2006/relationships/tags" Target="../tags/tag6.xml"/><Relationship Id="rId6" Type="http://schemas.openxmlformats.org/officeDocument/2006/relationships/slide" Target="slide10.xml"/></Relationships>
</file>

<file path=ppt/slides/_rels/slide80.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notesSlide" Target="../notesSlides/notesSlide80.xml"/><Relationship Id="rId7" Type="http://schemas.openxmlformats.org/officeDocument/2006/relationships/image" Target="../media/image55.png"/><Relationship Id="rId2" Type="http://schemas.openxmlformats.org/officeDocument/2006/relationships/slideLayout" Target="../slideLayouts/slideLayout27.xml"/><Relationship Id="rId1" Type="http://schemas.openxmlformats.org/officeDocument/2006/relationships/tags" Target="../tags/tag61.xml"/><Relationship Id="rId6" Type="http://schemas.openxmlformats.org/officeDocument/2006/relationships/image" Target="../media/image131.png"/><Relationship Id="rId5" Type="http://schemas.openxmlformats.org/officeDocument/2006/relationships/image" Target="../media/image1.emf"/><Relationship Id="rId4" Type="http://schemas.openxmlformats.org/officeDocument/2006/relationships/oleObject" Target="../embeddings/oleObject57.bin"/><Relationship Id="rId9" Type="http://schemas.openxmlformats.org/officeDocument/2006/relationships/image" Target="../media/image69.svg"/></Relationships>
</file>

<file path=ppt/slides/_rels/slide8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81.xml"/><Relationship Id="rId7" Type="http://schemas.openxmlformats.org/officeDocument/2006/relationships/image" Target="../media/image38.png"/><Relationship Id="rId2" Type="http://schemas.openxmlformats.org/officeDocument/2006/relationships/slideLayout" Target="../slideLayouts/slideLayout6.xml"/><Relationship Id="rId1" Type="http://schemas.openxmlformats.org/officeDocument/2006/relationships/tags" Target="../tags/tag62.xml"/><Relationship Id="rId6" Type="http://schemas.openxmlformats.org/officeDocument/2006/relationships/image" Target="../media/image132.png"/><Relationship Id="rId5" Type="http://schemas.openxmlformats.org/officeDocument/2006/relationships/image" Target="../media/image1.emf"/><Relationship Id="rId4" Type="http://schemas.openxmlformats.org/officeDocument/2006/relationships/oleObject" Target="../embeddings/oleObject58.bin"/><Relationship Id="rId9" Type="http://schemas.openxmlformats.org/officeDocument/2006/relationships/image" Target="../media/image39.png"/></Relationships>
</file>

<file path=ppt/slides/_rels/slide8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82.xml"/><Relationship Id="rId7" Type="http://schemas.openxmlformats.org/officeDocument/2006/relationships/image" Target="../media/image38.png"/><Relationship Id="rId2" Type="http://schemas.openxmlformats.org/officeDocument/2006/relationships/slideLayout" Target="../slideLayouts/slideLayout6.xml"/><Relationship Id="rId1" Type="http://schemas.openxmlformats.org/officeDocument/2006/relationships/tags" Target="../tags/tag63.xml"/><Relationship Id="rId6" Type="http://schemas.openxmlformats.org/officeDocument/2006/relationships/image" Target="../media/image132.png"/><Relationship Id="rId5" Type="http://schemas.openxmlformats.org/officeDocument/2006/relationships/image" Target="../media/image1.emf"/><Relationship Id="rId4" Type="http://schemas.openxmlformats.org/officeDocument/2006/relationships/oleObject" Target="../embeddings/oleObject59.bin"/></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3.xml"/><Relationship Id="rId7" Type="http://schemas.openxmlformats.org/officeDocument/2006/relationships/image" Target="../media/image132.png"/><Relationship Id="rId2" Type="http://schemas.openxmlformats.org/officeDocument/2006/relationships/slideLayout" Target="../slideLayouts/slideLayout6.xml"/><Relationship Id="rId1" Type="http://schemas.openxmlformats.org/officeDocument/2006/relationships/tags" Target="../tags/tag64.xml"/><Relationship Id="rId6" Type="http://schemas.openxmlformats.org/officeDocument/2006/relationships/image" Target="../media/image39.png"/><Relationship Id="rId5" Type="http://schemas.openxmlformats.org/officeDocument/2006/relationships/image" Target="../media/image1.emf"/><Relationship Id="rId4" Type="http://schemas.openxmlformats.org/officeDocument/2006/relationships/oleObject" Target="../embeddings/oleObject60.bin"/></Relationships>
</file>

<file path=ppt/slides/_rels/slide8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84.xml"/><Relationship Id="rId1" Type="http://schemas.openxmlformats.org/officeDocument/2006/relationships/slideLayout" Target="../slideLayouts/slideLayout63.xml"/></Relationships>
</file>

<file path=ppt/slides/_rels/slide85.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notesSlide" Target="../notesSlides/notesSlide85.xml"/><Relationship Id="rId7" Type="http://schemas.openxmlformats.org/officeDocument/2006/relationships/image" Target="../media/image133.png"/><Relationship Id="rId2" Type="http://schemas.openxmlformats.org/officeDocument/2006/relationships/slideLayout" Target="../slideLayouts/slideLayout27.xml"/><Relationship Id="rId1" Type="http://schemas.openxmlformats.org/officeDocument/2006/relationships/tags" Target="../tags/tag65.xml"/><Relationship Id="rId6" Type="http://schemas.openxmlformats.org/officeDocument/2006/relationships/image" Target="../media/image55.png"/><Relationship Id="rId5" Type="http://schemas.openxmlformats.org/officeDocument/2006/relationships/image" Target="../media/image1.emf"/><Relationship Id="rId4" Type="http://schemas.openxmlformats.org/officeDocument/2006/relationships/oleObject" Target="../embeddings/oleObject61.bin"/><Relationship Id="rId9" Type="http://schemas.openxmlformats.org/officeDocument/2006/relationships/image" Target="../media/image135.svg"/></Relationships>
</file>

<file path=ppt/slides/_rels/slide8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86.xml"/><Relationship Id="rId7" Type="http://schemas.openxmlformats.org/officeDocument/2006/relationships/image" Target="../media/image38.png"/><Relationship Id="rId2" Type="http://schemas.openxmlformats.org/officeDocument/2006/relationships/slideLayout" Target="../slideLayouts/slideLayout6.xml"/><Relationship Id="rId1" Type="http://schemas.openxmlformats.org/officeDocument/2006/relationships/tags" Target="../tags/tag66.xml"/><Relationship Id="rId6" Type="http://schemas.openxmlformats.org/officeDocument/2006/relationships/image" Target="../media/image136.png"/><Relationship Id="rId5" Type="http://schemas.openxmlformats.org/officeDocument/2006/relationships/image" Target="../media/image1.emf"/><Relationship Id="rId4" Type="http://schemas.openxmlformats.org/officeDocument/2006/relationships/oleObject" Target="../embeddings/oleObject62.bin"/><Relationship Id="rId9" Type="http://schemas.openxmlformats.org/officeDocument/2006/relationships/image" Target="../media/image39.png"/></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7.xml"/><Relationship Id="rId7" Type="http://schemas.openxmlformats.org/officeDocument/2006/relationships/image" Target="../media/image136.png"/><Relationship Id="rId2" Type="http://schemas.openxmlformats.org/officeDocument/2006/relationships/slideLayout" Target="../slideLayouts/slideLayout6.xml"/><Relationship Id="rId1" Type="http://schemas.openxmlformats.org/officeDocument/2006/relationships/tags" Target="../tags/tag67.xml"/><Relationship Id="rId6" Type="http://schemas.openxmlformats.org/officeDocument/2006/relationships/image" Target="../media/image40.png"/><Relationship Id="rId5" Type="http://schemas.openxmlformats.org/officeDocument/2006/relationships/image" Target="../media/image1.emf"/><Relationship Id="rId4" Type="http://schemas.openxmlformats.org/officeDocument/2006/relationships/oleObject" Target="../embeddings/oleObject63.bin"/></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8.xml"/><Relationship Id="rId7" Type="http://schemas.microsoft.com/office/2007/relationships/hdphoto" Target="../media/hdphoto9.wdp"/><Relationship Id="rId2" Type="http://schemas.openxmlformats.org/officeDocument/2006/relationships/slideLayout" Target="../slideLayouts/slideLayout63.xml"/><Relationship Id="rId1" Type="http://schemas.openxmlformats.org/officeDocument/2006/relationships/tags" Target="../tags/tag68.xml"/><Relationship Id="rId6" Type="http://schemas.openxmlformats.org/officeDocument/2006/relationships/image" Target="../media/image137.png"/><Relationship Id="rId5" Type="http://schemas.openxmlformats.org/officeDocument/2006/relationships/image" Target="../media/image1.emf"/><Relationship Id="rId4" Type="http://schemas.openxmlformats.org/officeDocument/2006/relationships/oleObject" Target="../embeddings/oleObject64.bin"/></Relationships>
</file>

<file path=ppt/slides/_rels/slide89.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notesSlide" Target="../notesSlides/notesSlide89.xml"/><Relationship Id="rId7" Type="http://schemas.openxmlformats.org/officeDocument/2006/relationships/image" Target="../media/image55.png"/><Relationship Id="rId2" Type="http://schemas.openxmlformats.org/officeDocument/2006/relationships/slideLayout" Target="../slideLayouts/slideLayout27.xml"/><Relationship Id="rId1" Type="http://schemas.openxmlformats.org/officeDocument/2006/relationships/tags" Target="../tags/tag69.xml"/><Relationship Id="rId6" Type="http://schemas.openxmlformats.org/officeDocument/2006/relationships/image" Target="../media/image138.png"/><Relationship Id="rId11" Type="http://schemas.openxmlformats.org/officeDocument/2006/relationships/image" Target="../media/image67.svg"/><Relationship Id="rId5" Type="http://schemas.openxmlformats.org/officeDocument/2006/relationships/image" Target="../media/image1.emf"/><Relationship Id="rId10" Type="http://schemas.openxmlformats.org/officeDocument/2006/relationships/image" Target="../media/image66.png"/><Relationship Id="rId4" Type="http://schemas.openxmlformats.org/officeDocument/2006/relationships/oleObject" Target="../embeddings/oleObject65.bin"/><Relationship Id="rId9" Type="http://schemas.openxmlformats.org/officeDocument/2006/relationships/image" Target="../media/image140.svg"/></Relationships>
</file>

<file path=ppt/slides/_rels/slide9.xml.rels><?xml version="1.0" encoding="UTF-8" standalone="yes"?>
<Relationships xmlns="http://schemas.openxmlformats.org/package/2006/relationships"><Relationship Id="rId13" Type="http://schemas.openxmlformats.org/officeDocument/2006/relationships/slide" Target="slide363.xml"/><Relationship Id="rId18" Type="http://schemas.openxmlformats.org/officeDocument/2006/relationships/slide" Target="slide428.xml"/><Relationship Id="rId26" Type="http://schemas.openxmlformats.org/officeDocument/2006/relationships/slide" Target="slide437.xml"/><Relationship Id="rId39" Type="http://schemas.openxmlformats.org/officeDocument/2006/relationships/slide" Target="slide272.xml"/><Relationship Id="rId21" Type="http://schemas.openxmlformats.org/officeDocument/2006/relationships/slide" Target="slide371.xml"/><Relationship Id="rId34" Type="http://schemas.openxmlformats.org/officeDocument/2006/relationships/slide" Target="slide442.xml"/><Relationship Id="rId42" Type="http://schemas.openxmlformats.org/officeDocument/2006/relationships/slide" Target="slide452.xml"/><Relationship Id="rId47" Type="http://schemas.openxmlformats.org/officeDocument/2006/relationships/slide" Target="slide281.xml"/><Relationship Id="rId50" Type="http://schemas.openxmlformats.org/officeDocument/2006/relationships/slide" Target="slide458.xml"/><Relationship Id="rId55" Type="http://schemas.openxmlformats.org/officeDocument/2006/relationships/slide" Target="slide287.xml"/><Relationship Id="rId63" Type="http://schemas.openxmlformats.org/officeDocument/2006/relationships/slide" Target="slide295.xml"/><Relationship Id="rId7" Type="http://schemas.openxmlformats.org/officeDocument/2006/relationships/slide" Target="slide154.xml"/><Relationship Id="rId2" Type="http://schemas.openxmlformats.org/officeDocument/2006/relationships/slideLayout" Target="../slideLayouts/slideLayout6.xml"/><Relationship Id="rId16" Type="http://schemas.openxmlformats.org/officeDocument/2006/relationships/slide" Target="slide307.xml"/><Relationship Id="rId20" Type="http://schemas.openxmlformats.org/officeDocument/2006/relationships/slide" Target="slide313.xml"/><Relationship Id="rId29" Type="http://schemas.openxmlformats.org/officeDocument/2006/relationships/slide" Target="slide380.xml"/><Relationship Id="rId41" Type="http://schemas.openxmlformats.org/officeDocument/2006/relationships/slide" Target="slide392.xml"/><Relationship Id="rId54" Type="http://schemas.openxmlformats.org/officeDocument/2006/relationships/slide" Target="slide460.xml"/><Relationship Id="rId62" Type="http://schemas.openxmlformats.org/officeDocument/2006/relationships/slide" Target="slide466.xml"/><Relationship Id="rId1" Type="http://schemas.openxmlformats.org/officeDocument/2006/relationships/tags" Target="../tags/tag7.xml"/><Relationship Id="rId6" Type="http://schemas.openxmlformats.org/officeDocument/2006/relationships/slide" Target="slide245.xml"/><Relationship Id="rId11" Type="http://schemas.openxmlformats.org/officeDocument/2006/relationships/slide" Target="slide249.xml"/><Relationship Id="rId24" Type="http://schemas.openxmlformats.org/officeDocument/2006/relationships/slide" Target="slide316.xml"/><Relationship Id="rId32" Type="http://schemas.openxmlformats.org/officeDocument/2006/relationships/slide" Target="slide324.xml"/><Relationship Id="rId37" Type="http://schemas.openxmlformats.org/officeDocument/2006/relationships/slide" Target="slide387.xml"/><Relationship Id="rId40" Type="http://schemas.openxmlformats.org/officeDocument/2006/relationships/slide" Target="slide331.xml"/><Relationship Id="rId45" Type="http://schemas.openxmlformats.org/officeDocument/2006/relationships/slide" Target="slide395.xml"/><Relationship Id="rId53" Type="http://schemas.openxmlformats.org/officeDocument/2006/relationships/slide" Target="slide406.xml"/><Relationship Id="rId58" Type="http://schemas.openxmlformats.org/officeDocument/2006/relationships/slide" Target="slide464.xml"/><Relationship Id="rId5" Type="http://schemas.openxmlformats.org/officeDocument/2006/relationships/image" Target="../media/image1.emf"/><Relationship Id="rId15" Type="http://schemas.openxmlformats.org/officeDocument/2006/relationships/slide" Target="slide252.xml"/><Relationship Id="rId23" Type="http://schemas.openxmlformats.org/officeDocument/2006/relationships/slide" Target="slide259.xml"/><Relationship Id="rId28" Type="http://schemas.openxmlformats.org/officeDocument/2006/relationships/slide" Target="slide320.xml"/><Relationship Id="rId36" Type="http://schemas.openxmlformats.org/officeDocument/2006/relationships/slide" Target="slide329.xml"/><Relationship Id="rId49" Type="http://schemas.openxmlformats.org/officeDocument/2006/relationships/slide" Target="slide401.xml"/><Relationship Id="rId57" Type="http://schemas.openxmlformats.org/officeDocument/2006/relationships/slide" Target="slide408.xml"/><Relationship Id="rId61" Type="http://schemas.openxmlformats.org/officeDocument/2006/relationships/slide" Target="slide414.xml"/><Relationship Id="rId10" Type="http://schemas.openxmlformats.org/officeDocument/2006/relationships/slide" Target="slide422.xml"/><Relationship Id="rId19" Type="http://schemas.openxmlformats.org/officeDocument/2006/relationships/slide" Target="slide257.xml"/><Relationship Id="rId31" Type="http://schemas.openxmlformats.org/officeDocument/2006/relationships/slide" Target="slide265.xml"/><Relationship Id="rId44" Type="http://schemas.openxmlformats.org/officeDocument/2006/relationships/slide" Target="slide335.xml"/><Relationship Id="rId52" Type="http://schemas.openxmlformats.org/officeDocument/2006/relationships/slide" Target="slide342.xml"/><Relationship Id="rId60" Type="http://schemas.openxmlformats.org/officeDocument/2006/relationships/slide" Target="slide350.xml"/><Relationship Id="rId65" Type="http://schemas.openxmlformats.org/officeDocument/2006/relationships/slide" Target="slide418.xml"/><Relationship Id="rId4" Type="http://schemas.openxmlformats.org/officeDocument/2006/relationships/oleObject" Target="../embeddings/oleObject6.bin"/><Relationship Id="rId9" Type="http://schemas.openxmlformats.org/officeDocument/2006/relationships/slide" Target="slide359.xml"/><Relationship Id="rId14" Type="http://schemas.openxmlformats.org/officeDocument/2006/relationships/slide" Target="slide424.xml"/><Relationship Id="rId22" Type="http://schemas.openxmlformats.org/officeDocument/2006/relationships/slide" Target="slide433.xml"/><Relationship Id="rId27" Type="http://schemas.openxmlformats.org/officeDocument/2006/relationships/slide" Target="slide263.xml"/><Relationship Id="rId30" Type="http://schemas.openxmlformats.org/officeDocument/2006/relationships/slide" Target="slide439.xml"/><Relationship Id="rId35" Type="http://schemas.openxmlformats.org/officeDocument/2006/relationships/slide" Target="slide269.xml"/><Relationship Id="rId43" Type="http://schemas.openxmlformats.org/officeDocument/2006/relationships/slide" Target="slide277.xml"/><Relationship Id="rId48" Type="http://schemas.openxmlformats.org/officeDocument/2006/relationships/slide" Target="slide339.xml"/><Relationship Id="rId56" Type="http://schemas.openxmlformats.org/officeDocument/2006/relationships/slide" Target="slide347.xml"/><Relationship Id="rId64" Type="http://schemas.openxmlformats.org/officeDocument/2006/relationships/slide" Target="slide355.xml"/><Relationship Id="rId8" Type="http://schemas.openxmlformats.org/officeDocument/2006/relationships/slide" Target="slide299.xml"/><Relationship Id="rId51" Type="http://schemas.openxmlformats.org/officeDocument/2006/relationships/slide" Target="slide283.xml"/><Relationship Id="rId3" Type="http://schemas.openxmlformats.org/officeDocument/2006/relationships/notesSlide" Target="../notesSlides/notesSlide9.xml"/><Relationship Id="rId12" Type="http://schemas.openxmlformats.org/officeDocument/2006/relationships/slide" Target="slide303.xml"/><Relationship Id="rId17" Type="http://schemas.openxmlformats.org/officeDocument/2006/relationships/slide" Target="slide367.xml"/><Relationship Id="rId25" Type="http://schemas.openxmlformats.org/officeDocument/2006/relationships/slide" Target="slide375.xml"/><Relationship Id="rId33" Type="http://schemas.openxmlformats.org/officeDocument/2006/relationships/slide" Target="slide384.xml"/><Relationship Id="rId38" Type="http://schemas.openxmlformats.org/officeDocument/2006/relationships/slide" Target="slide446.xml"/><Relationship Id="rId46" Type="http://schemas.openxmlformats.org/officeDocument/2006/relationships/slide" Target="slide456.xml"/><Relationship Id="rId59" Type="http://schemas.openxmlformats.org/officeDocument/2006/relationships/slide" Target="slide291.xml"/></Relationships>
</file>

<file path=ppt/slides/_rels/slide9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notesSlide" Target="../notesSlides/notesSlide90.xml"/><Relationship Id="rId7" Type="http://schemas.microsoft.com/office/2007/relationships/hdphoto" Target="../media/hdphoto10.wdp"/><Relationship Id="rId2" Type="http://schemas.openxmlformats.org/officeDocument/2006/relationships/slideLayout" Target="../slideLayouts/slideLayout6.xml"/><Relationship Id="rId1" Type="http://schemas.openxmlformats.org/officeDocument/2006/relationships/tags" Target="../tags/tag70.xml"/><Relationship Id="rId6" Type="http://schemas.openxmlformats.org/officeDocument/2006/relationships/image" Target="../media/image141.png"/><Relationship Id="rId5" Type="http://schemas.openxmlformats.org/officeDocument/2006/relationships/image" Target="../media/image1.emf"/><Relationship Id="rId4" Type="http://schemas.openxmlformats.org/officeDocument/2006/relationships/oleObject" Target="../embeddings/oleObject66.bin"/><Relationship Id="rId9" Type="http://schemas.openxmlformats.org/officeDocument/2006/relationships/image" Target="../media/image40.png"/></Relationships>
</file>

<file path=ppt/slides/_rels/slide9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notesSlide" Target="../notesSlides/notesSlide91.xml"/><Relationship Id="rId7" Type="http://schemas.microsoft.com/office/2007/relationships/hdphoto" Target="../media/hdphoto10.wdp"/><Relationship Id="rId2" Type="http://schemas.openxmlformats.org/officeDocument/2006/relationships/slideLayout" Target="../slideLayouts/slideLayout6.xml"/><Relationship Id="rId1" Type="http://schemas.openxmlformats.org/officeDocument/2006/relationships/tags" Target="../tags/tag71.xml"/><Relationship Id="rId6" Type="http://schemas.openxmlformats.org/officeDocument/2006/relationships/image" Target="../media/image141.png"/><Relationship Id="rId5" Type="http://schemas.openxmlformats.org/officeDocument/2006/relationships/image" Target="../media/image1.emf"/><Relationship Id="rId4" Type="http://schemas.openxmlformats.org/officeDocument/2006/relationships/oleObject" Target="../embeddings/oleObject67.bin"/></Relationships>
</file>

<file path=ppt/slides/_rels/slide9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notesSlide" Target="../notesSlides/notesSlide92.xml"/><Relationship Id="rId7" Type="http://schemas.microsoft.com/office/2007/relationships/hdphoto" Target="../media/hdphoto10.wdp"/><Relationship Id="rId2" Type="http://schemas.openxmlformats.org/officeDocument/2006/relationships/slideLayout" Target="../slideLayouts/slideLayout6.xml"/><Relationship Id="rId1" Type="http://schemas.openxmlformats.org/officeDocument/2006/relationships/tags" Target="../tags/tag72.xml"/><Relationship Id="rId6" Type="http://schemas.openxmlformats.org/officeDocument/2006/relationships/image" Target="../media/image141.png"/><Relationship Id="rId5" Type="http://schemas.openxmlformats.org/officeDocument/2006/relationships/image" Target="../media/image1.emf"/><Relationship Id="rId4" Type="http://schemas.openxmlformats.org/officeDocument/2006/relationships/oleObject" Target="../embeddings/oleObject68.bin"/><Relationship Id="rId9" Type="http://schemas.openxmlformats.org/officeDocument/2006/relationships/image" Target="../media/image40.png"/></Relationships>
</file>

<file path=ppt/slides/_rels/slide9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93.xml"/><Relationship Id="rId7" Type="http://schemas.microsoft.com/office/2007/relationships/hdphoto" Target="../media/hdphoto10.wdp"/><Relationship Id="rId2" Type="http://schemas.openxmlformats.org/officeDocument/2006/relationships/slideLayout" Target="../slideLayouts/slideLayout6.xml"/><Relationship Id="rId1" Type="http://schemas.openxmlformats.org/officeDocument/2006/relationships/tags" Target="../tags/tag73.xml"/><Relationship Id="rId6" Type="http://schemas.openxmlformats.org/officeDocument/2006/relationships/image" Target="../media/image141.png"/><Relationship Id="rId5" Type="http://schemas.openxmlformats.org/officeDocument/2006/relationships/image" Target="../media/image1.emf"/><Relationship Id="rId4" Type="http://schemas.openxmlformats.org/officeDocument/2006/relationships/oleObject" Target="../embeddings/oleObject69.bin"/></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63.xml"/><Relationship Id="rId1" Type="http://schemas.openxmlformats.org/officeDocument/2006/relationships/tags" Target="../tags/tag74.xml"/><Relationship Id="rId6" Type="http://schemas.openxmlformats.org/officeDocument/2006/relationships/image" Target="../media/image142.png"/><Relationship Id="rId5" Type="http://schemas.openxmlformats.org/officeDocument/2006/relationships/image" Target="../media/image1.emf"/><Relationship Id="rId4" Type="http://schemas.openxmlformats.org/officeDocument/2006/relationships/oleObject" Target="../embeddings/oleObject70.bin"/></Relationships>
</file>

<file path=ppt/slides/_rels/slide95.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notesSlide" Target="../notesSlides/notesSlide95.xml"/><Relationship Id="rId7" Type="http://schemas.openxmlformats.org/officeDocument/2006/relationships/image" Target="../media/image143.png"/><Relationship Id="rId2" Type="http://schemas.openxmlformats.org/officeDocument/2006/relationships/slideLayout" Target="../slideLayouts/slideLayout27.xml"/><Relationship Id="rId1" Type="http://schemas.openxmlformats.org/officeDocument/2006/relationships/tags" Target="../tags/tag75.xml"/><Relationship Id="rId6" Type="http://schemas.openxmlformats.org/officeDocument/2006/relationships/image" Target="../media/image55.png"/><Relationship Id="rId11" Type="http://schemas.openxmlformats.org/officeDocument/2006/relationships/image" Target="../media/image89.svg"/><Relationship Id="rId5" Type="http://schemas.openxmlformats.org/officeDocument/2006/relationships/image" Target="../media/image1.emf"/><Relationship Id="rId10" Type="http://schemas.openxmlformats.org/officeDocument/2006/relationships/image" Target="../media/image88.png"/><Relationship Id="rId4" Type="http://schemas.openxmlformats.org/officeDocument/2006/relationships/oleObject" Target="../embeddings/oleObject71.bin"/><Relationship Id="rId9" Type="http://schemas.openxmlformats.org/officeDocument/2006/relationships/image" Target="../media/image112.svg"/></Relationships>
</file>

<file path=ppt/slides/_rels/slide9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96.xml"/><Relationship Id="rId7" Type="http://schemas.openxmlformats.org/officeDocument/2006/relationships/image" Target="../media/image38.png"/><Relationship Id="rId2" Type="http://schemas.openxmlformats.org/officeDocument/2006/relationships/slideLayout" Target="../slideLayouts/slideLayout6.xml"/><Relationship Id="rId1" Type="http://schemas.openxmlformats.org/officeDocument/2006/relationships/tags" Target="../tags/tag76.xml"/><Relationship Id="rId6" Type="http://schemas.openxmlformats.org/officeDocument/2006/relationships/image" Target="../media/image144.png"/><Relationship Id="rId5" Type="http://schemas.openxmlformats.org/officeDocument/2006/relationships/image" Target="../media/image1.emf"/><Relationship Id="rId4" Type="http://schemas.openxmlformats.org/officeDocument/2006/relationships/oleObject" Target="../embeddings/oleObject72.bin"/><Relationship Id="rId9" Type="http://schemas.openxmlformats.org/officeDocument/2006/relationships/image" Target="../media/image39.png"/></Relationships>
</file>

<file path=ppt/slides/_rels/slide97.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notesSlide" Target="../notesSlides/notesSlide97.xml"/><Relationship Id="rId7" Type="http://schemas.openxmlformats.org/officeDocument/2006/relationships/image" Target="../media/image40.png"/><Relationship Id="rId2" Type="http://schemas.openxmlformats.org/officeDocument/2006/relationships/slideLayout" Target="../slideLayouts/slideLayout6.xml"/><Relationship Id="rId1" Type="http://schemas.openxmlformats.org/officeDocument/2006/relationships/tags" Target="../tags/tag77.xml"/><Relationship Id="rId6" Type="http://schemas.openxmlformats.org/officeDocument/2006/relationships/image" Target="../media/image38.png"/><Relationship Id="rId5" Type="http://schemas.openxmlformats.org/officeDocument/2006/relationships/image" Target="../media/image1.emf"/><Relationship Id="rId4" Type="http://schemas.openxmlformats.org/officeDocument/2006/relationships/oleObject" Target="../embeddings/oleObject73.bin"/></Relationships>
</file>

<file path=ppt/slides/_rels/slide98.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98.xml"/><Relationship Id="rId1" Type="http://schemas.openxmlformats.org/officeDocument/2006/relationships/slideLayout" Target="../slideLayouts/slideLayout63.xml"/></Relationships>
</file>

<file path=ppt/slides/_rels/slide99.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150.svg"/><Relationship Id="rId3" Type="http://schemas.openxmlformats.org/officeDocument/2006/relationships/notesSlide" Target="../notesSlides/notesSlide99.xml"/><Relationship Id="rId7" Type="http://schemas.openxmlformats.org/officeDocument/2006/relationships/image" Target="../media/image55.png"/><Relationship Id="rId12" Type="http://schemas.openxmlformats.org/officeDocument/2006/relationships/image" Target="../media/image149.png"/><Relationship Id="rId2" Type="http://schemas.openxmlformats.org/officeDocument/2006/relationships/slideLayout" Target="../slideLayouts/slideLayout27.xml"/><Relationship Id="rId1" Type="http://schemas.openxmlformats.org/officeDocument/2006/relationships/tags" Target="../tags/tag78.xml"/><Relationship Id="rId6" Type="http://schemas.openxmlformats.org/officeDocument/2006/relationships/image" Target="../media/image146.png"/><Relationship Id="rId11" Type="http://schemas.openxmlformats.org/officeDocument/2006/relationships/image" Target="../media/image148.svg"/><Relationship Id="rId5" Type="http://schemas.openxmlformats.org/officeDocument/2006/relationships/image" Target="../media/image1.emf"/><Relationship Id="rId10" Type="http://schemas.openxmlformats.org/officeDocument/2006/relationships/image" Target="../media/image147.png"/><Relationship Id="rId4" Type="http://schemas.openxmlformats.org/officeDocument/2006/relationships/oleObject" Target="../embeddings/oleObject74.bin"/><Relationship Id="rId9" Type="http://schemas.openxmlformats.org/officeDocument/2006/relationships/image" Target="../media/image74.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78DACF12-921C-551A-7B7F-23820EF754BE}"/>
              </a:ext>
            </a:extLst>
          </p:cNvPr>
          <p:cNvSpPr>
            <a:spLocks noGrp="1"/>
          </p:cNvSpPr>
          <p:nvPr>
            <p:ph type="body" sz="quarter" idx="20"/>
          </p:nvPr>
        </p:nvSpPr>
        <p:spPr>
          <a:xfrm>
            <a:off x="8229603" y="532660"/>
            <a:ext cx="3657595" cy="5741232"/>
          </a:xfrm>
          <a:solidFill>
            <a:srgbClr val="0F440D"/>
          </a:solidFill>
        </p:spPr>
        <p:txBody>
          <a:bodyPr tIns="274320"/>
          <a:lstStyle/>
          <a:p>
            <a:r>
              <a:rPr lang="en-US" dirty="0">
                <a:solidFill>
                  <a:srgbClr val="BFDF7D"/>
                </a:solidFill>
                <a:latin typeface="+mj-lt"/>
              </a:rPr>
              <a:t>FOR QUESTIONS OR </a:t>
            </a:r>
            <a:br>
              <a:rPr lang="en-US" dirty="0">
                <a:solidFill>
                  <a:srgbClr val="BFDF7D"/>
                </a:solidFill>
                <a:latin typeface="+mj-lt"/>
              </a:rPr>
            </a:br>
            <a:r>
              <a:rPr lang="en-US" dirty="0">
                <a:solidFill>
                  <a:srgbClr val="BFDF7D"/>
                </a:solidFill>
                <a:latin typeface="+mj-lt"/>
              </a:rPr>
              <a:t>MORE INFORMATION:</a:t>
            </a:r>
            <a:endParaRPr lang="en-US" dirty="0">
              <a:solidFill>
                <a:srgbClr val="BFDF7D"/>
              </a:solidFill>
            </a:endParaRPr>
          </a:p>
          <a:p>
            <a:endParaRPr lang="en-US" dirty="0"/>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1800" b="1" i="0" u="none" strike="noStrike" kern="1200" cap="none" spc="0" normalizeH="0" baseline="0" noProof="0" dirty="0">
              <a:ln>
                <a:noFill/>
              </a:ln>
              <a:solidFill>
                <a:prstClr val="white"/>
              </a:solidFill>
              <a:effectLst/>
              <a:uLnTx/>
              <a:uFillTx/>
              <a:latin typeface="Gilroy Medium"/>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600" dirty="0">
              <a:solidFill>
                <a:srgbClr val="BFDF7D"/>
              </a:solidFill>
              <a:latin typeface="Gilroy Medium"/>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600" b="1" i="0" u="none" strike="noStrike" kern="1200" cap="none" spc="0" normalizeH="0" baseline="0" noProof="0" dirty="0">
              <a:ln>
                <a:noFill/>
              </a:ln>
              <a:solidFill>
                <a:srgbClr val="BFDF7D"/>
              </a:solidFill>
              <a:effectLst/>
              <a:uLnTx/>
              <a:uFillTx/>
              <a:latin typeface="Gilroy Medium"/>
              <a:ea typeface="+mn-ea"/>
              <a:cs typeface="+mn-cs"/>
            </a:endParaRPr>
          </a:p>
        </p:txBody>
      </p:sp>
      <p:pic>
        <p:nvPicPr>
          <p:cNvPr id="3" name="Picture 2">
            <a:extLst>
              <a:ext uri="{FF2B5EF4-FFF2-40B4-BE49-F238E27FC236}">
                <a16:creationId xmlns:a16="http://schemas.microsoft.com/office/drawing/2014/main" id="{74741E10-2356-AC36-2F50-E27ACBDA8EEE}"/>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532092" y="6273892"/>
            <a:ext cx="937665" cy="527437"/>
          </a:xfrm>
          <a:prstGeom prst="rect">
            <a:avLst/>
          </a:prstGeom>
        </p:spPr>
      </p:pic>
      <p:grpSp>
        <p:nvGrpSpPr>
          <p:cNvPr id="63" name="Group 62">
            <a:extLst>
              <a:ext uri="{FF2B5EF4-FFF2-40B4-BE49-F238E27FC236}">
                <a16:creationId xmlns:a16="http://schemas.microsoft.com/office/drawing/2014/main" id="{D325AC51-062E-E1F9-C2E8-2E529BC49B0B}"/>
              </a:ext>
            </a:extLst>
          </p:cNvPr>
          <p:cNvGrpSpPr/>
          <p:nvPr/>
        </p:nvGrpSpPr>
        <p:grpSpPr>
          <a:xfrm>
            <a:off x="8419128" y="1573727"/>
            <a:ext cx="731860" cy="750631"/>
            <a:chOff x="3258954" y="4109476"/>
            <a:chExt cx="2679791" cy="2748524"/>
          </a:xfrm>
        </p:grpSpPr>
        <p:sp>
          <p:nvSpPr>
            <p:cNvPr id="57" name="Rounded Rectangle 56">
              <a:extLst>
                <a:ext uri="{FF2B5EF4-FFF2-40B4-BE49-F238E27FC236}">
                  <a16:creationId xmlns:a16="http://schemas.microsoft.com/office/drawing/2014/main" id="{55CD0F27-EF2A-216B-2828-A9999B5CFDBF}"/>
                </a:ext>
              </a:extLst>
            </p:cNvPr>
            <p:cNvSpPr/>
            <p:nvPr/>
          </p:nvSpPr>
          <p:spPr>
            <a:xfrm>
              <a:off x="3271745" y="4109476"/>
              <a:ext cx="2667000" cy="2748523"/>
            </a:xfrm>
            <a:prstGeom prst="roundRect">
              <a:avLst>
                <a:gd name="adj" fmla="val 2315"/>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58" name="Picture 57" descr="A person smiling at camera&#10;&#10;Description automatically generated">
              <a:extLst>
                <a:ext uri="{FF2B5EF4-FFF2-40B4-BE49-F238E27FC236}">
                  <a16:creationId xmlns:a16="http://schemas.microsoft.com/office/drawing/2014/main" id="{15D65063-86B8-03FC-7327-B102CE495E92}"/>
                </a:ext>
              </a:extLst>
            </p:cNvPr>
            <p:cNvPicPr>
              <a:picLocks/>
            </p:cNvPicPr>
            <p:nvPr/>
          </p:nvPicPr>
          <p:blipFill rotWithShape="1">
            <a:blip r:embed="rId5" cstate="screen">
              <a:extLst>
                <a:ext uri="{BEBA8EAE-BF5A-486C-A8C5-ECC9F3942E4B}">
                  <a14:imgProps xmlns:a14="http://schemas.microsoft.com/office/drawing/2010/main">
                    <a14:imgLayer r:embed="rId6">
                      <a14:imgEffect>
                        <a14:backgroundRemoval t="9339" b="85421" l="11359" r="87751">
                          <a14:foregroundMark x1="81960" y1="74487" x2="87751" y2="79271"/>
                          <a14:foregroundMark x1="18263" y1="72665" x2="20713" y2="82005"/>
                          <a14:foregroundMark x1="45212" y1="70615" x2="34744" y2="77904"/>
                          <a14:foregroundMark x1="34744" y1="77904" x2="39198" y2="78360"/>
                          <a14:foregroundMark x1="59243" y1="75854" x2="42539" y2="83599"/>
                          <a14:foregroundMark x1="42539" y1="83599" x2="39866" y2="76765"/>
                          <a14:foregroundMark x1="18931" y1="73576" x2="12027" y2="83371"/>
                          <a14:foregroundMark x1="12027" y1="83371" x2="17149" y2="84282"/>
                          <a14:foregroundMark x1="44543" y1="10251" x2="47661" y2="9339"/>
                          <a14:backgroundMark x1="16036" y1="63326" x2="15367" y2="64920"/>
                        </a14:backgroundRemoval>
                      </a14:imgEffect>
                    </a14:imgLayer>
                  </a14:imgProps>
                </a:ext>
                <a:ext uri="{28A0092B-C50C-407E-A947-70E740481C1C}">
                  <a14:useLocalDpi xmlns:a14="http://schemas.microsoft.com/office/drawing/2010/main"/>
                </a:ext>
              </a:extLst>
            </a:blip>
            <a:srcRect l="14449" t="3775" r="19203" b="26445"/>
            <a:stretch/>
          </p:blipFill>
          <p:spPr>
            <a:xfrm>
              <a:off x="3258954" y="4109476"/>
              <a:ext cx="2670871" cy="2748524"/>
            </a:xfrm>
            <a:prstGeom prst="rect">
              <a:avLst/>
            </a:prstGeom>
          </p:spPr>
        </p:pic>
      </p:grpSp>
      <p:grpSp>
        <p:nvGrpSpPr>
          <p:cNvPr id="15" name="Group 14">
            <a:extLst>
              <a:ext uri="{FF2B5EF4-FFF2-40B4-BE49-F238E27FC236}">
                <a16:creationId xmlns:a16="http://schemas.microsoft.com/office/drawing/2014/main" id="{790D4304-D982-1F0A-69EA-107B9F96A296}"/>
              </a:ext>
            </a:extLst>
          </p:cNvPr>
          <p:cNvGrpSpPr/>
          <p:nvPr/>
        </p:nvGrpSpPr>
        <p:grpSpPr>
          <a:xfrm>
            <a:off x="8426881" y="3125286"/>
            <a:ext cx="739424" cy="762026"/>
            <a:chOff x="8420346" y="3915996"/>
            <a:chExt cx="739424" cy="762026"/>
          </a:xfrm>
        </p:grpSpPr>
        <p:sp>
          <p:nvSpPr>
            <p:cNvPr id="56" name="Rounded Rectangle 55">
              <a:extLst>
                <a:ext uri="{FF2B5EF4-FFF2-40B4-BE49-F238E27FC236}">
                  <a16:creationId xmlns:a16="http://schemas.microsoft.com/office/drawing/2014/main" id="{9B56EA01-E9A8-3C15-56DB-62C38C93442E}"/>
                </a:ext>
              </a:extLst>
            </p:cNvPr>
            <p:cNvSpPr/>
            <p:nvPr/>
          </p:nvSpPr>
          <p:spPr>
            <a:xfrm>
              <a:off x="8420346" y="3915996"/>
              <a:ext cx="739424" cy="762026"/>
            </a:xfrm>
            <a:prstGeom prst="roundRect">
              <a:avLst>
                <a:gd name="adj" fmla="val 2315"/>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59" name="Picture 58">
              <a:extLst>
                <a:ext uri="{FF2B5EF4-FFF2-40B4-BE49-F238E27FC236}">
                  <a16:creationId xmlns:a16="http://schemas.microsoft.com/office/drawing/2014/main" id="{BDF753AF-CB82-32AE-0C9C-27B3A6E3B5D9}"/>
                </a:ext>
              </a:extLst>
            </p:cNvPr>
            <p:cNvPicPr>
              <a:picLocks noChangeAspect="1"/>
            </p:cNvPicPr>
            <p:nvPr/>
          </p:nvPicPr>
          <p:blipFill>
            <a:blip r:embed="rId7">
              <a:extLst>
                <a:ext uri="{BEBA8EAE-BF5A-486C-A8C5-ECC9F3942E4B}">
                  <a14:imgProps xmlns:a14="http://schemas.microsoft.com/office/drawing/2010/main">
                    <a14:imgLayer r:embed="rId8">
                      <a14:imgEffect>
                        <a14:saturation sat="66000"/>
                      </a14:imgEffect>
                    </a14:imgLayer>
                  </a14:imgProps>
                </a:ext>
              </a:extLst>
            </a:blip>
            <a:srcRect/>
            <a:stretch/>
          </p:blipFill>
          <p:spPr>
            <a:xfrm>
              <a:off x="8457102" y="3968263"/>
              <a:ext cx="702668" cy="709753"/>
            </a:xfrm>
            <a:prstGeom prst="rect">
              <a:avLst/>
            </a:prstGeom>
          </p:spPr>
        </p:pic>
      </p:grpSp>
      <p:sp>
        <p:nvSpPr>
          <p:cNvPr id="2" name="Text Placeholder 19">
            <a:extLst>
              <a:ext uri="{FF2B5EF4-FFF2-40B4-BE49-F238E27FC236}">
                <a16:creationId xmlns:a16="http://schemas.microsoft.com/office/drawing/2014/main" id="{4553C110-86FF-128D-597E-DADB447D542F}"/>
              </a:ext>
            </a:extLst>
          </p:cNvPr>
          <p:cNvSpPr txBox="1">
            <a:spLocks/>
          </p:cNvSpPr>
          <p:nvPr/>
        </p:nvSpPr>
        <p:spPr>
          <a:xfrm>
            <a:off x="3604334" y="532660"/>
            <a:ext cx="4414809" cy="5741232"/>
          </a:xfrm>
          <a:prstGeom prst="roundRect">
            <a:avLst>
              <a:gd name="adj" fmla="val 2643"/>
            </a:avLst>
          </a:prstGeom>
          <a:solidFill>
            <a:srgbClr val="0F440D"/>
          </a:solidFill>
        </p:spPr>
        <p:txBody>
          <a:bodyPr vert="horz" lIns="182880" tIns="274320" rIns="182880" bIns="0" rtlCol="0" anchor="t" anchorCtr="0">
            <a:noAutofit/>
          </a:bodyPr>
          <a:lstStyle>
            <a:lvl1pPr marL="0" indent="0" algn="l" defTabSz="914400" rtl="0" eaLnBrk="1" latinLnBrk="0" hangingPunct="1">
              <a:lnSpc>
                <a:spcPct val="100000"/>
              </a:lnSpc>
              <a:spcBef>
                <a:spcPts val="600"/>
              </a:spcBef>
              <a:buFont typeface="Arial" panose="020B0604020202020204" pitchFamily="34" charset="0"/>
              <a:buNone/>
              <a:defRPr sz="2000" b="1" kern="1200">
                <a:solidFill>
                  <a:schemeClr val="bg1"/>
                </a:solidFill>
                <a:latin typeface="+mn-lt"/>
                <a:ea typeface="+mn-ea"/>
                <a:cs typeface="+mn-cs"/>
              </a:defRPr>
            </a:lvl1pPr>
            <a:lvl2pPr marL="0" indent="0" algn="l" defTabSz="914400" rtl="0" eaLnBrk="1" latinLnBrk="0" hangingPunct="1">
              <a:lnSpc>
                <a:spcPct val="100000"/>
              </a:lnSpc>
              <a:spcBef>
                <a:spcPts val="600"/>
              </a:spcBef>
              <a:buClr>
                <a:schemeClr val="accent1"/>
              </a:buClr>
              <a:buFont typeface="Arial" panose="020B0604020202020204" pitchFamily="34" charset="0"/>
              <a:buNone/>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BFDF7D"/>
                </a:solidFill>
                <a:effectLst/>
                <a:uLnTx/>
                <a:uFillTx/>
                <a:latin typeface="GT Pressura LCG Black"/>
                <a:ea typeface="+mn-ea"/>
                <a:cs typeface="+mn-cs"/>
              </a:rPr>
              <a:t>ADDITIONAL RESOURCES:</a:t>
            </a:r>
            <a:endParaRPr kumimoji="0" lang="en-US" sz="2000" b="1" i="0" u="none" strike="noStrike" kern="1200" cap="none" spc="0" normalizeH="0" baseline="0" noProof="0" dirty="0">
              <a:ln>
                <a:noFill/>
              </a:ln>
              <a:solidFill>
                <a:srgbClr val="BFDF7D"/>
              </a:solidFill>
              <a:effectLst/>
              <a:uLnTx/>
              <a:uFillTx/>
              <a:latin typeface="Gilroy Medium"/>
              <a:ea typeface="+mn-ea"/>
              <a:cs typeface="+mn-cs"/>
            </a:endParaRPr>
          </a:p>
          <a:p>
            <a:pPr marL="0" marR="0" lvl="0" indent="0" algn="l" defTabSz="914400" rtl="0" eaLnBrk="1" fontAlgn="auto" latinLnBrk="0" hangingPunct="1">
              <a:lnSpc>
                <a:spcPct val="100000"/>
              </a:lnSpc>
              <a:spcBef>
                <a:spcPts val="15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BFE07D"/>
                </a:solidFill>
                <a:effectLst/>
                <a:uLnTx/>
                <a:uFillTx/>
                <a:latin typeface="GT Pressura LCG Black"/>
                <a:ea typeface="+mn-ea"/>
                <a:cs typeface="+mn-cs"/>
              </a:rPr>
              <a:t>         </a:t>
            </a:r>
          </a:p>
          <a:p>
            <a:pPr marL="0" marR="0" lvl="0" indent="0" algn="l" defTabSz="914400" rtl="0" eaLnBrk="1" fontAlgn="auto" latinLnBrk="0" hangingPunct="1">
              <a:lnSpc>
                <a:spcPct val="100000"/>
              </a:lnSpc>
              <a:spcBef>
                <a:spcPts val="150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srgbClr val="BFE07D"/>
              </a:solidFill>
              <a:effectLst/>
              <a:uLnTx/>
              <a:uFillTx/>
              <a:latin typeface="GT Pressura LCG Black"/>
              <a:ea typeface="+mn-ea"/>
              <a:cs typeface="+mn-cs"/>
            </a:endParaRPr>
          </a:p>
          <a:p>
            <a:pPr marL="0" marR="0" lvl="0" indent="0" algn="l" defTabSz="914400" rtl="0" eaLnBrk="1" fontAlgn="auto" latinLnBrk="0" hangingPunct="1">
              <a:lnSpc>
                <a:spcPct val="100000"/>
              </a:lnSpc>
              <a:spcBef>
                <a:spcPts val="15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BFE07D"/>
                </a:solidFill>
                <a:effectLst/>
                <a:uLnTx/>
                <a:uFillTx/>
                <a:latin typeface="GT Pressura LCG Black"/>
                <a:ea typeface="+mn-ea"/>
                <a:cs typeface="+mn-cs"/>
              </a:rPr>
              <a:t>                 </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BFE07D"/>
                </a:solidFill>
                <a:effectLst/>
                <a:uLnTx/>
                <a:uFillTx/>
                <a:latin typeface="GT Pressura LCG Black"/>
                <a:ea typeface="+mn-ea"/>
                <a:cs typeface="+mn-cs"/>
              </a:rPr>
              <a:t>         </a:t>
            </a:r>
            <a:endParaRPr kumimoji="0" lang="en-US" sz="2000" b="1" i="0" u="none" strike="noStrike" kern="1200" cap="none" spc="0" normalizeH="0" baseline="0" noProof="0" dirty="0">
              <a:ln>
                <a:noFill/>
              </a:ln>
              <a:solidFill>
                <a:prstClr val="white"/>
              </a:solidFill>
              <a:effectLst/>
              <a:uLnTx/>
              <a:uFillTx/>
              <a:latin typeface="Gilroy Medium"/>
              <a:ea typeface="+mn-ea"/>
              <a:cs typeface="+mn-cs"/>
            </a:endParaRPr>
          </a:p>
        </p:txBody>
      </p:sp>
      <p:grpSp>
        <p:nvGrpSpPr>
          <p:cNvPr id="8" name="Group 7">
            <a:extLst>
              <a:ext uri="{FF2B5EF4-FFF2-40B4-BE49-F238E27FC236}">
                <a16:creationId xmlns:a16="http://schemas.microsoft.com/office/drawing/2014/main" id="{20C67EA3-1786-261A-9E26-EE6084B3C8A4}"/>
              </a:ext>
            </a:extLst>
          </p:cNvPr>
          <p:cNvGrpSpPr/>
          <p:nvPr/>
        </p:nvGrpSpPr>
        <p:grpSpPr>
          <a:xfrm>
            <a:off x="3688935" y="1315493"/>
            <a:ext cx="516467" cy="516467"/>
            <a:chOff x="4221651" y="1484640"/>
            <a:chExt cx="516467" cy="516467"/>
          </a:xfrm>
        </p:grpSpPr>
        <p:sp>
          <p:nvSpPr>
            <p:cNvPr id="52" name="Oval 51">
              <a:extLst>
                <a:ext uri="{FF2B5EF4-FFF2-40B4-BE49-F238E27FC236}">
                  <a16:creationId xmlns:a16="http://schemas.microsoft.com/office/drawing/2014/main" id="{3044D523-04AC-D843-5E7E-4CA5C41B5E3B}"/>
                </a:ext>
              </a:extLst>
            </p:cNvPr>
            <p:cNvSpPr/>
            <p:nvPr/>
          </p:nvSpPr>
          <p:spPr>
            <a:xfrm>
              <a:off x="4221651" y="1484640"/>
              <a:ext cx="516467" cy="516467"/>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48" name="Graphic 47" descr="Leaf with solid fill">
              <a:extLst>
                <a:ext uri="{FF2B5EF4-FFF2-40B4-BE49-F238E27FC236}">
                  <a16:creationId xmlns:a16="http://schemas.microsoft.com/office/drawing/2014/main" id="{8FB46FDB-5EA6-0E5F-BDDA-33F43FCF816B}"/>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4263945" y="1527830"/>
              <a:ext cx="431878" cy="431878"/>
            </a:xfrm>
            <a:prstGeom prst="rect">
              <a:avLst/>
            </a:prstGeom>
          </p:spPr>
        </p:pic>
      </p:grpSp>
      <p:grpSp>
        <p:nvGrpSpPr>
          <p:cNvPr id="64" name="Group 63">
            <a:extLst>
              <a:ext uri="{FF2B5EF4-FFF2-40B4-BE49-F238E27FC236}">
                <a16:creationId xmlns:a16="http://schemas.microsoft.com/office/drawing/2014/main" id="{04D73797-DD78-E66C-3653-B27A5EA1E426}"/>
              </a:ext>
            </a:extLst>
          </p:cNvPr>
          <p:cNvGrpSpPr/>
          <p:nvPr/>
        </p:nvGrpSpPr>
        <p:grpSpPr>
          <a:xfrm>
            <a:off x="3690737" y="4161331"/>
            <a:ext cx="516467" cy="516467"/>
            <a:chOff x="4221651" y="2686907"/>
            <a:chExt cx="516467" cy="516467"/>
          </a:xfrm>
        </p:grpSpPr>
        <p:sp>
          <p:nvSpPr>
            <p:cNvPr id="54" name="Oval 53">
              <a:extLst>
                <a:ext uri="{FF2B5EF4-FFF2-40B4-BE49-F238E27FC236}">
                  <a16:creationId xmlns:a16="http://schemas.microsoft.com/office/drawing/2014/main" id="{BA46A53D-925A-BBCE-5623-8DAEAA0DC236}"/>
                </a:ext>
              </a:extLst>
            </p:cNvPr>
            <p:cNvSpPr/>
            <p:nvPr/>
          </p:nvSpPr>
          <p:spPr>
            <a:xfrm>
              <a:off x="4221651" y="2686907"/>
              <a:ext cx="516467" cy="516467"/>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50" name="Graphic 49">
              <a:extLst>
                <a:ext uri="{FF2B5EF4-FFF2-40B4-BE49-F238E27FC236}">
                  <a16:creationId xmlns:a16="http://schemas.microsoft.com/office/drawing/2014/main" id="{47FF9139-04E4-1AE2-EF24-563A6280E634}"/>
                </a:ext>
              </a:extLst>
            </p:cNvPr>
            <p:cNvPicPr>
              <a:picLocks/>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4273429" y="2728571"/>
              <a:ext cx="422394" cy="422394"/>
            </a:xfrm>
            <a:prstGeom prst="rect">
              <a:avLst/>
            </a:prstGeom>
          </p:spPr>
        </p:pic>
      </p:grpSp>
      <p:grpSp>
        <p:nvGrpSpPr>
          <p:cNvPr id="13" name="Group 12">
            <a:extLst>
              <a:ext uri="{FF2B5EF4-FFF2-40B4-BE49-F238E27FC236}">
                <a16:creationId xmlns:a16="http://schemas.microsoft.com/office/drawing/2014/main" id="{AD3A30A3-ABCF-B9D3-CF3E-BBFD1C7EB6A9}"/>
              </a:ext>
            </a:extLst>
          </p:cNvPr>
          <p:cNvGrpSpPr/>
          <p:nvPr/>
        </p:nvGrpSpPr>
        <p:grpSpPr>
          <a:xfrm>
            <a:off x="3695564" y="2541276"/>
            <a:ext cx="516467" cy="516467"/>
            <a:chOff x="1766692" y="3657762"/>
            <a:chExt cx="516467" cy="516467"/>
          </a:xfrm>
        </p:grpSpPr>
        <p:sp>
          <p:nvSpPr>
            <p:cNvPr id="41" name="Oval 40">
              <a:extLst>
                <a:ext uri="{FF2B5EF4-FFF2-40B4-BE49-F238E27FC236}">
                  <a16:creationId xmlns:a16="http://schemas.microsoft.com/office/drawing/2014/main" id="{087EFCE7-CFB9-1E84-DC21-9C880B1BBA9D}"/>
                </a:ext>
              </a:extLst>
            </p:cNvPr>
            <p:cNvSpPr/>
            <p:nvPr/>
          </p:nvSpPr>
          <p:spPr>
            <a:xfrm>
              <a:off x="1766692" y="3657762"/>
              <a:ext cx="516467" cy="516467"/>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10" name="Graphic 9" descr="Remote learning language with solid fill">
              <a:extLst>
                <a:ext uri="{FF2B5EF4-FFF2-40B4-BE49-F238E27FC236}">
                  <a16:creationId xmlns:a16="http://schemas.microsoft.com/office/drawing/2014/main" id="{11D16DF4-ECF9-34B3-A664-66942D14805D}"/>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811879" y="3702949"/>
              <a:ext cx="426092" cy="426092"/>
            </a:xfrm>
            <a:prstGeom prst="rect">
              <a:avLst/>
            </a:prstGeom>
          </p:spPr>
        </p:pic>
      </p:grpSp>
      <p:sp>
        <p:nvSpPr>
          <p:cNvPr id="14" name="Text Placeholder 19">
            <a:extLst>
              <a:ext uri="{FF2B5EF4-FFF2-40B4-BE49-F238E27FC236}">
                <a16:creationId xmlns:a16="http://schemas.microsoft.com/office/drawing/2014/main" id="{A224B1FC-77AD-27ED-4FE8-3EBC23F16C89}"/>
              </a:ext>
            </a:extLst>
          </p:cNvPr>
          <p:cNvSpPr txBox="1">
            <a:spLocks/>
          </p:cNvSpPr>
          <p:nvPr/>
        </p:nvSpPr>
        <p:spPr>
          <a:xfrm>
            <a:off x="304802" y="532660"/>
            <a:ext cx="3089072" cy="5741232"/>
          </a:xfrm>
          <a:prstGeom prst="roundRect">
            <a:avLst>
              <a:gd name="adj" fmla="val 2643"/>
            </a:avLst>
          </a:prstGeom>
          <a:solidFill>
            <a:srgbClr val="0F440D"/>
          </a:solidFill>
        </p:spPr>
        <p:txBody>
          <a:bodyPr vert="horz" lIns="182880" tIns="274320" rIns="182880" bIns="0" rtlCol="0" anchor="t" anchorCtr="0">
            <a:noAutofit/>
          </a:bodyPr>
          <a:lstStyle>
            <a:lvl1pPr marL="0" indent="0" algn="l" defTabSz="914400" rtl="0" eaLnBrk="1" latinLnBrk="0" hangingPunct="1">
              <a:lnSpc>
                <a:spcPct val="100000"/>
              </a:lnSpc>
              <a:spcBef>
                <a:spcPts val="600"/>
              </a:spcBef>
              <a:buFont typeface="Arial" panose="020B0604020202020204" pitchFamily="34" charset="0"/>
              <a:buNone/>
              <a:defRPr sz="2000" b="1" kern="1200">
                <a:solidFill>
                  <a:schemeClr val="bg1"/>
                </a:solidFill>
                <a:latin typeface="+mn-lt"/>
                <a:ea typeface="+mn-ea"/>
                <a:cs typeface="+mn-cs"/>
              </a:defRPr>
            </a:lvl1pPr>
            <a:lvl2pPr marL="0" indent="0" algn="l" defTabSz="914400" rtl="0" eaLnBrk="1" latinLnBrk="0" hangingPunct="1">
              <a:lnSpc>
                <a:spcPct val="100000"/>
              </a:lnSpc>
              <a:spcBef>
                <a:spcPts val="600"/>
              </a:spcBef>
              <a:buClr>
                <a:schemeClr val="accent1"/>
              </a:buClr>
              <a:buFont typeface="Arial" panose="020B0604020202020204" pitchFamily="34" charset="0"/>
              <a:buNone/>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BFDF7D"/>
                </a:solidFill>
                <a:effectLst/>
                <a:uLnTx/>
                <a:uFillTx/>
                <a:latin typeface="GT Pressura LCG Black"/>
                <a:ea typeface="+mn-ea"/>
                <a:cs typeface="+mn-cs"/>
              </a:rPr>
              <a:t>RESOURCE :</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5D920D"/>
                </a:solidFill>
                <a:effectLst/>
                <a:uLnTx/>
                <a:uFillTx/>
                <a:latin typeface="GT Pressura LCG Black"/>
                <a:ea typeface="+mn-ea"/>
                <a:cs typeface="+mn-cs"/>
              </a:rPr>
              <a:t>PEP+ CUSTOMER SUSTAINABILITY GOALS</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srgbClr val="5D920D"/>
              </a:solidFill>
              <a:effectLst/>
              <a:uLnTx/>
              <a:uFillTx/>
              <a:latin typeface="GT Pressura LCG Black"/>
              <a:ea typeface="+mn-ea"/>
              <a:cs typeface="+mn-cs"/>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srgbClr val="5D920D"/>
              </a:solidFill>
              <a:effectLst/>
              <a:uLnTx/>
              <a:uFillTx/>
              <a:latin typeface="GT Pressura LCG Black"/>
              <a:ea typeface="+mn-ea"/>
              <a:cs typeface="+mn-cs"/>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srgbClr val="BFDF7D"/>
              </a:solidFill>
              <a:effectLst/>
              <a:uLnTx/>
              <a:uFillTx/>
              <a:latin typeface="GT Pressura LCG Black"/>
              <a:ea typeface="+mn-ea"/>
              <a:cs typeface="+mn-cs"/>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srgbClr val="5D920D"/>
              </a:solidFill>
              <a:effectLst/>
              <a:uLnTx/>
              <a:uFillTx/>
              <a:latin typeface="GT Pressura LCG Black"/>
              <a:ea typeface="+mn-ea"/>
              <a:cs typeface="+mn-cs"/>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prstClr val="white"/>
              </a:solidFill>
              <a:effectLst/>
              <a:uLnTx/>
              <a:uFillTx/>
              <a:latin typeface="Gilroy Medium"/>
              <a:ea typeface="+mn-ea"/>
              <a:cs typeface="+mn-cs"/>
            </a:endParaRPr>
          </a:p>
        </p:txBody>
      </p:sp>
      <p:grpSp>
        <p:nvGrpSpPr>
          <p:cNvPr id="24" name="Group 23">
            <a:extLst>
              <a:ext uri="{FF2B5EF4-FFF2-40B4-BE49-F238E27FC236}">
                <a16:creationId xmlns:a16="http://schemas.microsoft.com/office/drawing/2014/main" id="{C7353EFB-9E0F-70E2-A00A-52AB247AD76A}"/>
              </a:ext>
            </a:extLst>
          </p:cNvPr>
          <p:cNvGrpSpPr/>
          <p:nvPr/>
        </p:nvGrpSpPr>
        <p:grpSpPr>
          <a:xfrm>
            <a:off x="8415346" y="4793605"/>
            <a:ext cx="739424" cy="762026"/>
            <a:chOff x="4538489" y="5008190"/>
            <a:chExt cx="739424" cy="762026"/>
          </a:xfrm>
        </p:grpSpPr>
        <p:sp>
          <p:nvSpPr>
            <p:cNvPr id="22" name="Rectangle: Rounded Corners 21">
              <a:extLst>
                <a:ext uri="{FF2B5EF4-FFF2-40B4-BE49-F238E27FC236}">
                  <a16:creationId xmlns:a16="http://schemas.microsoft.com/office/drawing/2014/main" id="{775CB82B-34CF-AD09-0187-DD3F10F15A7A}"/>
                </a:ext>
              </a:extLst>
            </p:cNvPr>
            <p:cNvSpPr>
              <a:spLocks/>
            </p:cNvSpPr>
            <p:nvPr/>
          </p:nvSpPr>
          <p:spPr>
            <a:xfrm>
              <a:off x="4538489" y="5008190"/>
              <a:ext cx="739424" cy="762026"/>
            </a:xfrm>
            <a:prstGeom prst="roundRect">
              <a:avLst>
                <a:gd name="adj" fmla="val 4422"/>
              </a:avLst>
            </a:prstGeom>
            <a:solidFill>
              <a:srgbClr val="BFE0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23" name="Picture 22">
              <a:extLst>
                <a:ext uri="{FF2B5EF4-FFF2-40B4-BE49-F238E27FC236}">
                  <a16:creationId xmlns:a16="http://schemas.microsoft.com/office/drawing/2014/main" id="{DBCCCFB2-E6C6-12E8-AEAE-3A1B1AFF882C}"/>
                </a:ext>
              </a:extLst>
            </p:cNvPr>
            <p:cNvPicPr>
              <a:picLocks noChangeAspect="1"/>
            </p:cNvPicPr>
            <p:nvPr/>
          </p:nvPicPr>
          <p:blipFill>
            <a:blip r:embed="rId15"/>
            <a:srcRect l="3145" t="-2919" r="3628" b="27928"/>
            <a:stretch>
              <a:fillRect/>
            </a:stretch>
          </p:blipFill>
          <p:spPr>
            <a:xfrm>
              <a:off x="4548023" y="5042518"/>
              <a:ext cx="729889" cy="727698"/>
            </a:xfrm>
            <a:prstGeom prst="rect">
              <a:avLst/>
            </a:prstGeom>
            <a:solidFill>
              <a:srgbClr val="BFE07D"/>
            </a:solidFill>
          </p:spPr>
        </p:pic>
      </p:grpSp>
      <p:sp>
        <p:nvSpPr>
          <p:cNvPr id="28" name="TextBox 27">
            <a:extLst>
              <a:ext uri="{FF2B5EF4-FFF2-40B4-BE49-F238E27FC236}">
                <a16:creationId xmlns:a16="http://schemas.microsoft.com/office/drawing/2014/main" id="{5CD21C91-65F8-73CA-9795-BE33F52F6700}"/>
              </a:ext>
            </a:extLst>
          </p:cNvPr>
          <p:cNvSpPr txBox="1"/>
          <p:nvPr/>
        </p:nvSpPr>
        <p:spPr>
          <a:xfrm>
            <a:off x="8320596" y="2324358"/>
            <a:ext cx="307833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45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5D920D"/>
                </a:solidFill>
                <a:effectLst/>
                <a:uLnTx/>
                <a:uFillTx/>
                <a:latin typeface="GT Pressura LCG Black"/>
                <a:ea typeface="+mn-ea"/>
                <a:cs typeface="+mn-cs"/>
              </a:rPr>
              <a:t>SHANNA PARRA</a:t>
            </a:r>
            <a:endParaRPr kumimoji="0" lang="en-US" sz="2000" b="1" i="0" u="none" strike="noStrike" kern="1200" cap="none" spc="0" normalizeH="0" baseline="0" noProof="0" dirty="0">
              <a:ln>
                <a:noFill/>
              </a:ln>
              <a:solidFill>
                <a:srgbClr val="5D920D"/>
              </a:solidFill>
              <a:effectLst/>
              <a:uLnTx/>
              <a:uFillTx/>
              <a:latin typeface="Gilroy Medium"/>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BFDF7D"/>
                </a:solidFill>
                <a:effectLst/>
                <a:uLnTx/>
                <a:uFillTx/>
                <a:latin typeface="Gilroy Medium"/>
                <a:ea typeface="+mn-ea"/>
                <a:cs typeface="+mn-cs"/>
                <a:hlinkClick r:id="rId16">
                  <a:extLst>
                    <a:ext uri="{A12FA001-AC4F-418D-AE19-62706E023703}">
                      <ahyp:hlinkClr xmlns:ahyp="http://schemas.microsoft.com/office/drawing/2018/hyperlinkcolor" val="tx"/>
                    </a:ext>
                  </a:extLst>
                </a:hlinkClick>
              </a:rPr>
              <a:t>shanna.parra@pepsico.com</a:t>
            </a:r>
            <a:endParaRPr kumimoji="0" lang="en-US" sz="1600" b="1" i="0" u="none" strike="noStrike" kern="1200" cap="none" spc="0" normalizeH="0" baseline="0" noProof="0" dirty="0">
              <a:ln>
                <a:noFill/>
              </a:ln>
              <a:solidFill>
                <a:srgbClr val="BFDF7D"/>
              </a:solidFill>
              <a:effectLst/>
              <a:uLnTx/>
              <a:uFillTx/>
              <a:latin typeface="Gilroy Medium"/>
              <a:ea typeface="+mn-ea"/>
              <a:cs typeface="+mn-cs"/>
            </a:endParaRPr>
          </a:p>
        </p:txBody>
      </p:sp>
      <p:sp>
        <p:nvSpPr>
          <p:cNvPr id="32" name="TextBox 31">
            <a:extLst>
              <a:ext uri="{FF2B5EF4-FFF2-40B4-BE49-F238E27FC236}">
                <a16:creationId xmlns:a16="http://schemas.microsoft.com/office/drawing/2014/main" id="{D1C0FF52-C585-39E2-B802-79CD65722A34}"/>
              </a:ext>
            </a:extLst>
          </p:cNvPr>
          <p:cNvSpPr txBox="1"/>
          <p:nvPr/>
        </p:nvSpPr>
        <p:spPr>
          <a:xfrm>
            <a:off x="8350188" y="3963591"/>
            <a:ext cx="384181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6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5D920D"/>
                </a:solidFill>
                <a:effectLst/>
                <a:uLnTx/>
                <a:uFillTx/>
                <a:latin typeface="GT Pressura LCG Black"/>
                <a:ea typeface="+mn-ea"/>
                <a:cs typeface="+mn-cs"/>
              </a:rPr>
              <a:t>CATHERINE WALTON</a:t>
            </a:r>
            <a:endParaRPr kumimoji="0" lang="en-US" sz="2000" b="1" i="0" u="none" strike="noStrike" kern="1200" cap="none" spc="0" normalizeH="0" baseline="0" noProof="0" dirty="0">
              <a:ln>
                <a:noFill/>
              </a:ln>
              <a:solidFill>
                <a:srgbClr val="5D920D"/>
              </a:solidFill>
              <a:effectLst/>
              <a:uLnTx/>
              <a:uFillTx/>
              <a:latin typeface="Gilroy Medium"/>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BFE07D"/>
                </a:solidFill>
                <a:effectLst/>
                <a:uLnTx/>
                <a:uFillTx/>
                <a:latin typeface="Gilroy Medium"/>
                <a:ea typeface="+mn-ea"/>
                <a:cs typeface="+mn-cs"/>
                <a:hlinkClick r:id="rId17">
                  <a:extLst>
                    <a:ext uri="{A12FA001-AC4F-418D-AE19-62706E023703}">
                      <ahyp:hlinkClr xmlns:ahyp="http://schemas.microsoft.com/office/drawing/2018/hyperlinkcolor" val="tx"/>
                    </a:ext>
                  </a:extLst>
                </a:hlinkClick>
              </a:rPr>
              <a:t>catherine.walton@pepsico.com</a:t>
            </a:r>
            <a:endParaRPr kumimoji="0" lang="en-US" sz="1600" b="1" i="0" u="none" strike="noStrike" kern="1200" cap="none" spc="0" normalizeH="0" baseline="0" noProof="0" dirty="0">
              <a:ln>
                <a:noFill/>
              </a:ln>
              <a:solidFill>
                <a:srgbClr val="BFE07D"/>
              </a:solidFill>
              <a:effectLst/>
              <a:uLnTx/>
              <a:uFillTx/>
              <a:latin typeface="Gilroy Medium"/>
              <a:ea typeface="+mn-ea"/>
              <a:cs typeface="+mn-cs"/>
            </a:endParaRPr>
          </a:p>
        </p:txBody>
      </p:sp>
      <p:sp>
        <p:nvSpPr>
          <p:cNvPr id="38" name="TextBox 37">
            <a:extLst>
              <a:ext uri="{FF2B5EF4-FFF2-40B4-BE49-F238E27FC236}">
                <a16:creationId xmlns:a16="http://schemas.microsoft.com/office/drawing/2014/main" id="{EC8E9E79-3DF1-07E2-0FF3-203AF0E0E083}"/>
              </a:ext>
            </a:extLst>
          </p:cNvPr>
          <p:cNvSpPr txBox="1"/>
          <p:nvPr/>
        </p:nvSpPr>
        <p:spPr>
          <a:xfrm>
            <a:off x="8320596" y="5551276"/>
            <a:ext cx="4321206"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6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5D920D"/>
                </a:solidFill>
                <a:effectLst/>
                <a:uLnTx/>
                <a:uFillTx/>
                <a:latin typeface="GT Pressura LCG Black"/>
                <a:ea typeface="+mn-ea"/>
                <a:cs typeface="+mn-cs"/>
              </a:rPr>
              <a:t>NICOLE POPOWSKI</a:t>
            </a:r>
            <a:endParaRPr kumimoji="0" lang="en-US" sz="2000" b="1" i="0" u="none" strike="noStrike" kern="1200" cap="none" spc="0" normalizeH="0" baseline="0" noProof="0" dirty="0">
              <a:ln>
                <a:noFill/>
              </a:ln>
              <a:solidFill>
                <a:srgbClr val="5D920D"/>
              </a:solidFill>
              <a:effectLst/>
              <a:uLnTx/>
              <a:uFillTx/>
              <a:latin typeface="Gilroy Medium"/>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BFDF7D"/>
                </a:solidFill>
                <a:effectLst/>
                <a:uLnTx/>
                <a:uFillTx/>
                <a:latin typeface="Gilroy Medium"/>
                <a:ea typeface="+mn-ea"/>
                <a:cs typeface="+mn-cs"/>
                <a:hlinkClick r:id="rId18">
                  <a:extLst>
                    <a:ext uri="{A12FA001-AC4F-418D-AE19-62706E023703}">
                      <ahyp:hlinkClr xmlns:ahyp="http://schemas.microsoft.com/office/drawing/2018/hyperlinkcolor" val="tx"/>
                    </a:ext>
                  </a:extLst>
                </a:hlinkClick>
              </a:rPr>
              <a:t>nicole.popowski@pepsico.com</a:t>
            </a:r>
            <a:endParaRPr kumimoji="0" lang="en-US" sz="1600" b="1" i="0" u="none" strike="noStrike" kern="1200" cap="none" spc="0" normalizeH="0" baseline="0" noProof="0" dirty="0">
              <a:ln>
                <a:noFill/>
              </a:ln>
              <a:solidFill>
                <a:srgbClr val="BFDF7D"/>
              </a:solidFill>
              <a:effectLst/>
              <a:uLnTx/>
              <a:uFillTx/>
              <a:latin typeface="Gilroy Medium"/>
              <a:ea typeface="+mn-ea"/>
              <a:cs typeface="+mn-cs"/>
              <a:hlinkClick r:id="rId17">
                <a:extLst>
                  <a:ext uri="{A12FA001-AC4F-418D-AE19-62706E023703}">
                    <ahyp:hlinkClr xmlns:ahyp="http://schemas.microsoft.com/office/drawing/2018/hyperlinkcolor" val="tx"/>
                  </a:ext>
                </a:extLst>
              </a:hlinkClick>
            </a:endParaRPr>
          </a:p>
        </p:txBody>
      </p:sp>
      <p:sp>
        <p:nvSpPr>
          <p:cNvPr id="44" name="TextBox 43">
            <a:extLst>
              <a:ext uri="{FF2B5EF4-FFF2-40B4-BE49-F238E27FC236}">
                <a16:creationId xmlns:a16="http://schemas.microsoft.com/office/drawing/2014/main" id="{AC4EE4B7-40B9-52A3-F9FE-4C617798682C}"/>
              </a:ext>
            </a:extLst>
          </p:cNvPr>
          <p:cNvSpPr txBox="1"/>
          <p:nvPr/>
        </p:nvSpPr>
        <p:spPr>
          <a:xfrm>
            <a:off x="4257218" y="2535706"/>
            <a:ext cx="3484115" cy="1338828"/>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BFE07D"/>
                </a:solidFill>
                <a:effectLst/>
                <a:uLnTx/>
                <a:uFillTx/>
                <a:latin typeface="GT Pressura LCG Black"/>
                <a:ea typeface="+mn-ea"/>
                <a:cs typeface="+mn-cs"/>
                <a:hlinkClick r:id="rId19">
                  <a:extLst>
                    <a:ext uri="{A12FA001-AC4F-418D-AE19-62706E023703}">
                      <ahyp:hlinkClr xmlns:ahyp="http://schemas.microsoft.com/office/drawing/2018/hyperlinkcolor" val="tx"/>
                    </a:ext>
                  </a:extLst>
                </a:hlinkClick>
              </a:rPr>
              <a:t>ESG TOPICS A-Z</a:t>
            </a:r>
            <a:r>
              <a:rPr kumimoji="0" lang="en-US" sz="2000" b="1" i="0" u="none" strike="noStrike" kern="1200" cap="none" spc="0" normalizeH="0" baseline="0" noProof="0" dirty="0">
                <a:ln>
                  <a:noFill/>
                </a:ln>
                <a:solidFill>
                  <a:srgbClr val="BFE07D"/>
                </a:solidFill>
                <a:effectLst/>
                <a:uLnTx/>
                <a:uFillTx/>
                <a:latin typeface="GT Pressura LCG Black"/>
                <a:ea typeface="+mn-ea"/>
                <a:cs typeface="+mn-cs"/>
              </a:rPr>
              <a:t>   </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5D920D"/>
                </a:solidFill>
                <a:effectLst/>
                <a:uLnTx/>
                <a:uFillTx/>
                <a:latin typeface="Gilroy Medium"/>
                <a:ea typeface="+mn-ea"/>
                <a:cs typeface="+mn-cs"/>
              </a:rPr>
              <a:t>This online resource explores the sustainability topics that matter to our business key stakeholders, from A-Z. </a:t>
            </a:r>
            <a:endParaRPr kumimoji="0" lang="en-US" sz="1800" b="0" i="0" u="none" strike="noStrike" kern="1200" cap="none" spc="0" normalizeH="0" baseline="0" noProof="0" dirty="0">
              <a:ln>
                <a:noFill/>
              </a:ln>
              <a:solidFill>
                <a:prstClr val="black"/>
              </a:solidFill>
              <a:effectLst/>
              <a:uLnTx/>
              <a:uFillTx/>
              <a:latin typeface="Gilroy Medium"/>
              <a:ea typeface="+mn-ea"/>
              <a:cs typeface="+mn-cs"/>
            </a:endParaRPr>
          </a:p>
        </p:txBody>
      </p:sp>
      <p:sp>
        <p:nvSpPr>
          <p:cNvPr id="53" name="TextBox 52">
            <a:extLst>
              <a:ext uri="{FF2B5EF4-FFF2-40B4-BE49-F238E27FC236}">
                <a16:creationId xmlns:a16="http://schemas.microsoft.com/office/drawing/2014/main" id="{F1414569-666E-8855-8F7E-70A5DDAF5A48}"/>
              </a:ext>
            </a:extLst>
          </p:cNvPr>
          <p:cNvSpPr txBox="1"/>
          <p:nvPr/>
        </p:nvSpPr>
        <p:spPr>
          <a:xfrm>
            <a:off x="4247696" y="1285616"/>
            <a:ext cx="3677105" cy="1123384"/>
          </a:xfrm>
          <a:prstGeom prst="rect">
            <a:avLst/>
          </a:prstGeom>
          <a:noFill/>
        </p:spPr>
        <p:txBody>
          <a:bodyPr wrap="square">
            <a:spAutoFit/>
          </a:bodyPr>
          <a:lstStyle/>
          <a:p>
            <a:pPr marL="0" marR="0" lvl="0" indent="0" algn="l" defTabSz="914400" rtl="0" eaLnBrk="1" fontAlgn="auto" latinLnBrk="0" hangingPunct="1">
              <a:lnSpc>
                <a:spcPct val="100000"/>
              </a:lnSpc>
              <a:spcBef>
                <a:spcPts val="1500"/>
              </a:spcBef>
              <a:spcAft>
                <a:spcPts val="0"/>
              </a:spcAft>
              <a:buClrTx/>
              <a:buSzTx/>
              <a:buFont typeface="Arial" panose="020B0604020202020204" pitchFamily="34" charset="0"/>
              <a:buNone/>
              <a:tabLst/>
              <a:defRPr/>
            </a:pPr>
            <a:r>
              <a:rPr kumimoji="0" lang="en-US" sz="2000" b="1" i="0" u="sng" strike="noStrike" kern="1200" cap="none" spc="0" normalizeH="0" baseline="0" noProof="0" dirty="0">
                <a:ln>
                  <a:noFill/>
                </a:ln>
                <a:solidFill>
                  <a:srgbClr val="BFE07D"/>
                </a:solidFill>
                <a:effectLst/>
                <a:uLnTx/>
                <a:uFillTx/>
                <a:latin typeface="GT Pressura LCG Black"/>
                <a:ea typeface="+mn-ea"/>
                <a:cs typeface="+mn-cs"/>
                <a:hlinkClick r:id="rId20">
                  <a:extLst>
                    <a:ext uri="{A12FA001-AC4F-418D-AE19-62706E023703}">
                      <ahyp:hlinkClr xmlns:ahyp="http://schemas.microsoft.com/office/drawing/2018/hyperlinkcolor" val="tx"/>
                    </a:ext>
                  </a:extLst>
                </a:hlinkClick>
              </a:rPr>
              <a:t>PEPSICO SUSTAINABILITY</a:t>
            </a:r>
            <a:endParaRPr kumimoji="0" lang="en-US" sz="2000" b="1" i="0" u="sng" strike="noStrike" kern="1200" cap="none" spc="0" normalizeH="0" baseline="0" noProof="0" dirty="0">
              <a:ln>
                <a:noFill/>
              </a:ln>
              <a:solidFill>
                <a:srgbClr val="BFE07D"/>
              </a:solidFill>
              <a:effectLst/>
              <a:uLnTx/>
              <a:uFillTx/>
              <a:latin typeface="GT Pressura LCG Black"/>
              <a:ea typeface="+mn-ea"/>
              <a:cs typeface="+mn-cs"/>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5D920D"/>
                </a:solidFill>
                <a:effectLst/>
                <a:uLnTx/>
                <a:uFillTx/>
                <a:latin typeface="Gilroy Medium"/>
                <a:ea typeface="+mn-ea"/>
                <a:cs typeface="+mn-cs"/>
              </a:rPr>
              <a:t>PepsiCo’s hub for strategy, goals, and progress on our PepsiCo Positive journey.</a:t>
            </a:r>
          </a:p>
        </p:txBody>
      </p:sp>
      <p:sp>
        <p:nvSpPr>
          <p:cNvPr id="62" name="TextBox 61">
            <a:extLst>
              <a:ext uri="{FF2B5EF4-FFF2-40B4-BE49-F238E27FC236}">
                <a16:creationId xmlns:a16="http://schemas.microsoft.com/office/drawing/2014/main" id="{E67447DB-A91D-25EC-EFCA-ABE83EAE6807}"/>
              </a:ext>
            </a:extLst>
          </p:cNvPr>
          <p:cNvSpPr txBox="1"/>
          <p:nvPr/>
        </p:nvSpPr>
        <p:spPr>
          <a:xfrm>
            <a:off x="4247696" y="4146834"/>
            <a:ext cx="3677105" cy="173893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1" i="0" u="sng" strike="noStrike" kern="1200" cap="none" spc="0" normalizeH="0" baseline="0" noProof="0" dirty="0">
                <a:ln>
                  <a:noFill/>
                </a:ln>
                <a:solidFill>
                  <a:srgbClr val="BFE07D"/>
                </a:solidFill>
                <a:effectLst/>
                <a:uLnTx/>
                <a:uFillTx/>
                <a:latin typeface="GT Pressura LCG Black"/>
                <a:ea typeface="+mn-ea"/>
                <a:cs typeface="+mn-cs"/>
                <a:hlinkClick r:id="rId21">
                  <a:extLst>
                    <a:ext uri="{A12FA001-AC4F-418D-AE19-62706E023703}">
                      <ahyp:hlinkClr xmlns:ahyp="http://schemas.microsoft.com/office/drawing/2018/hyperlinkcolor" val="tx"/>
                    </a:ext>
                  </a:extLst>
                </a:hlinkClick>
              </a:rPr>
              <a:t>LATEST ENVIRONMENTAL</a:t>
            </a:r>
            <a:r>
              <a:rPr kumimoji="0" lang="en-US" sz="2000" b="1" i="0" u="none" strike="noStrike" kern="1200" cap="none" spc="0" normalizeH="0" baseline="0" noProof="0" dirty="0">
                <a:ln>
                  <a:noFill/>
                </a:ln>
                <a:solidFill>
                  <a:srgbClr val="BFE07D"/>
                </a:solidFill>
                <a:effectLst/>
                <a:uLnTx/>
                <a:uFillTx/>
                <a:latin typeface="GT Pressura LCG Black"/>
                <a:ea typeface="+mn-ea"/>
                <a:cs typeface="+mn-cs"/>
                <a:hlinkClick r:id="rId21">
                  <a:extLst>
                    <a:ext uri="{A12FA001-AC4F-418D-AE19-62706E023703}">
                      <ahyp:hlinkClr xmlns:ahyp="http://schemas.microsoft.com/office/drawing/2018/hyperlinkcolor" val="tx"/>
                    </a:ext>
                  </a:extLst>
                </a:hlinkClick>
              </a:rPr>
              <a:t>,                             </a:t>
            </a:r>
            <a:r>
              <a:rPr kumimoji="0" lang="en-US" sz="2000" b="1" i="0" u="sng" strike="noStrike" kern="1200" cap="none" spc="0" normalizeH="0" baseline="0" noProof="0" dirty="0">
                <a:ln>
                  <a:noFill/>
                </a:ln>
                <a:solidFill>
                  <a:srgbClr val="BFE07D"/>
                </a:solidFill>
                <a:effectLst/>
                <a:uLnTx/>
                <a:uFillTx/>
                <a:latin typeface="GT Pressura LCG Black"/>
                <a:ea typeface="+mn-ea"/>
                <a:cs typeface="+mn-cs"/>
                <a:hlinkClick r:id="rId21">
                  <a:extLst>
                    <a:ext uri="{A12FA001-AC4F-418D-AE19-62706E023703}">
                      <ahyp:hlinkClr xmlns:ahyp="http://schemas.microsoft.com/office/drawing/2018/hyperlinkcolor" val="tx"/>
                    </a:ext>
                  </a:extLst>
                </a:hlinkClick>
              </a:rPr>
              <a:t>SOCIAL AND GOVERNANCE (ESG</a:t>
            </a:r>
            <a:r>
              <a:rPr kumimoji="0" lang="en-US" sz="2000" b="1" i="0" u="none" strike="noStrike" kern="1200" cap="none" spc="0" normalizeH="0" baseline="0" noProof="0" dirty="0">
                <a:ln>
                  <a:noFill/>
                </a:ln>
                <a:solidFill>
                  <a:srgbClr val="BFE07D"/>
                </a:solidFill>
                <a:effectLst/>
                <a:uLnTx/>
                <a:uFillTx/>
                <a:latin typeface="GT Pressura LCG Black"/>
                <a:ea typeface="+mn-ea"/>
                <a:cs typeface="+mn-cs"/>
                <a:hlinkClick r:id="rId21">
                  <a:extLst>
                    <a:ext uri="{A12FA001-AC4F-418D-AE19-62706E023703}">
                      <ahyp:hlinkClr xmlns:ahyp="http://schemas.microsoft.com/office/drawing/2018/hyperlinkcolor" val="tx"/>
                    </a:ext>
                  </a:extLst>
                </a:hlinkClick>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1" i="0" u="sng" strike="noStrike" kern="1200" cap="none" spc="0" normalizeH="0" baseline="0" noProof="0" dirty="0">
                <a:ln>
                  <a:noFill/>
                </a:ln>
                <a:solidFill>
                  <a:srgbClr val="BFE07D"/>
                </a:solidFill>
                <a:effectLst/>
                <a:uLnTx/>
                <a:uFillTx/>
                <a:latin typeface="GT Pressura LCG Black"/>
                <a:ea typeface="+mn-ea"/>
                <a:cs typeface="+mn-cs"/>
                <a:hlinkClick r:id="rId21">
                  <a:extLst>
                    <a:ext uri="{A12FA001-AC4F-418D-AE19-62706E023703}">
                      <ahyp:hlinkClr xmlns:ahyp="http://schemas.microsoft.com/office/drawing/2018/hyperlinkcolor" val="tx"/>
                    </a:ext>
                  </a:extLst>
                </a:hlinkClick>
              </a:rPr>
              <a:t>REPORT</a:t>
            </a:r>
            <a:endParaRPr kumimoji="0" lang="en-US" sz="2000" b="1" i="0" u="sng" strike="noStrike" kern="1200" cap="none" spc="0" normalizeH="0" baseline="0" noProof="0" dirty="0">
              <a:ln>
                <a:noFill/>
              </a:ln>
              <a:solidFill>
                <a:srgbClr val="BFE07D"/>
              </a:solidFill>
              <a:effectLst/>
              <a:uLnTx/>
              <a:uFillTx/>
              <a:latin typeface="GT Pressura LCG Black"/>
              <a:ea typeface="+mn-ea"/>
              <a:cs typeface="+mn-cs"/>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5D920D"/>
                </a:solidFill>
                <a:effectLst/>
                <a:uLnTx/>
                <a:uFillTx/>
                <a:latin typeface="Gilroy Medium"/>
                <a:ea typeface="+mn-ea"/>
                <a:cs typeface="+mn-cs"/>
              </a:rPr>
              <a:t>Access PepsiCo’s ESG metrics and reports, which are updated on a rolling basis. </a:t>
            </a:r>
            <a:endParaRPr kumimoji="0" lang="en-US" sz="1800" b="0" i="0" u="none" strike="noStrike" kern="1200" cap="none" spc="0" normalizeH="0" baseline="0" noProof="0" dirty="0">
              <a:ln>
                <a:noFill/>
              </a:ln>
              <a:solidFill>
                <a:prstClr val="black"/>
              </a:solidFill>
              <a:effectLst/>
              <a:uLnTx/>
              <a:uFillTx/>
              <a:latin typeface="Gilroy Medium"/>
              <a:ea typeface="+mn-ea"/>
              <a:cs typeface="+mn-cs"/>
            </a:endParaRPr>
          </a:p>
        </p:txBody>
      </p:sp>
    </p:spTree>
    <p:extLst>
      <p:ext uri="{BB962C8B-B14F-4D97-AF65-F5344CB8AC3E}">
        <p14:creationId xmlns:p14="http://schemas.microsoft.com/office/powerpoint/2010/main" val="1162384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786F54-A956-1FCA-0459-65B89FECD819}"/>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3518D376-1112-8E1B-DDB1-46CE96477FDB}"/>
              </a:ext>
            </a:extLst>
          </p:cNvPr>
          <p:cNvGraphicFramePr>
            <a:graphicFrameLocks/>
          </p:cNvGraphicFramePr>
          <p:nvPr>
            <p:custDataLst>
              <p:tags r:id="rId1"/>
            </p:custDataLst>
            <p:extLst>
              <p:ext uri="{D42A27DB-BD31-4B8C-83A1-F6EECF244321}">
                <p14:modId xmlns:p14="http://schemas.microsoft.com/office/powerpoint/2010/main" val="41765598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4" name="think-cell data - do not delete" hidden="1">
                        <a:extLst>
                          <a:ext uri="{FF2B5EF4-FFF2-40B4-BE49-F238E27FC236}">
                            <a16:creationId xmlns:a16="http://schemas.microsoft.com/office/drawing/2014/main" id="{3518D376-1112-8E1B-DDB1-46CE96477FD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3" name="Picture 2" descr="7-Eleven – Social Media Marketing | Light Up 7">
            <a:extLst>
              <a:ext uri="{FF2B5EF4-FFF2-40B4-BE49-F238E27FC236}">
                <a16:creationId xmlns:a16="http://schemas.microsoft.com/office/drawing/2014/main" id="{0E8F71EB-6D67-1819-3DA5-1073EE778A77}"/>
              </a:ext>
            </a:extLst>
          </p:cNvPr>
          <p:cNvPicPr>
            <a:picLocks noChangeAspect="1"/>
          </p:cNvPicPr>
          <p:nvPr/>
        </p:nvPicPr>
        <p:blipFill>
          <a:blip r:embed="rId6"/>
          <a:stretch>
            <a:fillRect/>
          </a:stretch>
        </p:blipFill>
        <p:spPr>
          <a:xfrm>
            <a:off x="266700" y="1988056"/>
            <a:ext cx="5791200" cy="3258927"/>
          </a:xfrm>
          <a:prstGeom prst="rect">
            <a:avLst/>
          </a:prstGeom>
        </p:spPr>
      </p:pic>
    </p:spTree>
    <p:extLst>
      <p:ext uri="{BB962C8B-B14F-4D97-AF65-F5344CB8AC3E}">
        <p14:creationId xmlns:p14="http://schemas.microsoft.com/office/powerpoint/2010/main" val="291070620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AB09BB-20BC-D561-BD7D-C257B4A06202}"/>
            </a:ext>
          </a:extLst>
        </p:cNvPr>
        <p:cNvGrpSpPr/>
        <p:nvPr/>
      </p:nvGrpSpPr>
      <p:grpSpPr>
        <a:xfrm>
          <a:off x="0" y="0"/>
          <a:ext cx="0" cy="0"/>
          <a:chOff x="0" y="0"/>
          <a:chExt cx="0" cy="0"/>
        </a:xfrm>
      </p:grpSpPr>
      <p:graphicFrame>
        <p:nvGraphicFramePr>
          <p:cNvPr id="15" name="think-cell data - do not delete" hidden="1">
            <a:extLst>
              <a:ext uri="{FF2B5EF4-FFF2-40B4-BE49-F238E27FC236}">
                <a16:creationId xmlns:a16="http://schemas.microsoft.com/office/drawing/2014/main" id="{E10346BF-6B48-23A3-912F-7B21E7985759}"/>
              </a:ext>
            </a:extLst>
          </p:cNvPr>
          <p:cNvGraphicFramePr>
            <a:graphicFrameLocks/>
          </p:cNvGraphicFramePr>
          <p:nvPr>
            <p:custDataLst>
              <p:tags r:id="rId1"/>
            </p:custDataLst>
            <p:extLst>
              <p:ext uri="{D42A27DB-BD31-4B8C-83A1-F6EECF244321}">
                <p14:modId xmlns:p14="http://schemas.microsoft.com/office/powerpoint/2010/main" val="12226061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15" name="think-cell data - do not delete" hidden="1">
                        <a:extLst>
                          <a:ext uri="{FF2B5EF4-FFF2-40B4-BE49-F238E27FC236}">
                            <a16:creationId xmlns:a16="http://schemas.microsoft.com/office/drawing/2014/main" id="{E10346BF-6B48-23A3-912F-7B21E798575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58356E72-DF77-A64E-73E9-5B8F0C9C5AFF}"/>
              </a:ext>
            </a:extLst>
          </p:cNvPr>
          <p:cNvSpPr>
            <a:spLocks noGrp="1"/>
          </p:cNvSpPr>
          <p:nvPr>
            <p:ph type="title"/>
          </p:nvPr>
        </p:nvSpPr>
        <p:spPr>
          <a:xfrm>
            <a:off x="304798" y="246888"/>
            <a:ext cx="11585448" cy="969264"/>
          </a:xfrm>
        </p:spPr>
        <p:txBody>
          <a:bodyPr vert="horz" rIns="0"/>
          <a:lstStyle/>
          <a:p>
            <a:r>
              <a:rPr lang="en-US" sz="3000"/>
              <a:t>CHEVRON’S SUSTAINABILITY FOCUS AREAS</a:t>
            </a:r>
            <a:br>
              <a:rPr lang="en-US" sz="3000"/>
            </a:br>
            <a:r>
              <a:rPr lang="en-US" sz="1800" i="1"/>
              <a:t>And how these focus areas align with pep+ pillars</a:t>
            </a:r>
          </a:p>
        </p:txBody>
      </p:sp>
      <p:pic>
        <p:nvPicPr>
          <p:cNvPr id="10" name="Picture 9" descr="V-shape in company branding.">
            <a:extLst>
              <a:ext uri="{FF2B5EF4-FFF2-40B4-BE49-F238E27FC236}">
                <a16:creationId xmlns:a16="http://schemas.microsoft.com/office/drawing/2014/main" id="{2E3DF21A-B4BE-12C9-1C9E-8BDD130309C5}"/>
              </a:ext>
            </a:extLst>
          </p:cNvPr>
          <p:cNvPicPr>
            <a:picLocks noChangeAspect="1"/>
          </p:cNvPicPr>
          <p:nvPr/>
        </p:nvPicPr>
        <p:blipFill>
          <a:blip r:embed="rId6"/>
          <a:srcRect l="22192" r="22192"/>
          <a:stretch>
            <a:fillRect/>
          </a:stretch>
        </p:blipFill>
        <p:spPr>
          <a:xfrm>
            <a:off x="11229279" y="156060"/>
            <a:ext cx="750506" cy="758340"/>
          </a:xfrm>
          <a:prstGeom prst="rect">
            <a:avLst/>
          </a:prstGeom>
        </p:spPr>
      </p:pic>
      <p:sp>
        <p:nvSpPr>
          <p:cNvPr id="8" name="Rectangle: Top Corners Rounded 7">
            <a:extLst>
              <a:ext uri="{FF2B5EF4-FFF2-40B4-BE49-F238E27FC236}">
                <a16:creationId xmlns:a16="http://schemas.microsoft.com/office/drawing/2014/main" id="{C57E50B2-C128-E7FA-8FBF-40D8A6E9358D}"/>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Table 4">
            <a:extLst>
              <a:ext uri="{FF2B5EF4-FFF2-40B4-BE49-F238E27FC236}">
                <a16:creationId xmlns:a16="http://schemas.microsoft.com/office/drawing/2014/main" id="{3251B122-95F8-AE14-5A12-BBB67E90E487}"/>
              </a:ext>
            </a:extLst>
          </p:cNvPr>
          <p:cNvGraphicFramePr>
            <a:graphicFrameLocks noGrp="1"/>
          </p:cNvGraphicFramePr>
          <p:nvPr>
            <p:extLst>
              <p:ext uri="{D42A27DB-BD31-4B8C-83A1-F6EECF244321}">
                <p14:modId xmlns:p14="http://schemas.microsoft.com/office/powerpoint/2010/main" val="3363869753"/>
              </p:ext>
            </p:extLst>
          </p:nvPr>
        </p:nvGraphicFramePr>
        <p:xfrm>
          <a:off x="-7620" y="1148230"/>
          <a:ext cx="11990832" cy="4733458"/>
        </p:xfrm>
        <a:graphic>
          <a:graphicData uri="http://schemas.openxmlformats.org/drawingml/2006/table">
            <a:tbl>
              <a:tblPr firstRow="1" bandRow="1"/>
              <a:tblGrid>
                <a:gridCol w="1993392">
                  <a:extLst>
                    <a:ext uri="{9D8B030D-6E8A-4147-A177-3AD203B41FA5}">
                      <a16:colId xmlns:a16="http://schemas.microsoft.com/office/drawing/2014/main" val="1767499071"/>
                    </a:ext>
                  </a:extLst>
                </a:gridCol>
                <a:gridCol w="2300478">
                  <a:extLst>
                    <a:ext uri="{9D8B030D-6E8A-4147-A177-3AD203B41FA5}">
                      <a16:colId xmlns:a16="http://schemas.microsoft.com/office/drawing/2014/main" val="2382844442"/>
                    </a:ext>
                  </a:extLst>
                </a:gridCol>
                <a:gridCol w="3174093">
                  <a:extLst>
                    <a:ext uri="{9D8B030D-6E8A-4147-A177-3AD203B41FA5}">
                      <a16:colId xmlns:a16="http://schemas.microsoft.com/office/drawing/2014/main" val="1493353144"/>
                    </a:ext>
                  </a:extLst>
                </a:gridCol>
                <a:gridCol w="1734457">
                  <a:extLst>
                    <a:ext uri="{9D8B030D-6E8A-4147-A177-3AD203B41FA5}">
                      <a16:colId xmlns:a16="http://schemas.microsoft.com/office/drawing/2014/main" val="957515009"/>
                    </a:ext>
                  </a:extLst>
                </a:gridCol>
                <a:gridCol w="2788412">
                  <a:extLst>
                    <a:ext uri="{9D8B030D-6E8A-4147-A177-3AD203B41FA5}">
                      <a16:colId xmlns:a16="http://schemas.microsoft.com/office/drawing/2014/main" val="2353111847"/>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ase" latinLnBrk="0" hangingPunct="1">
                        <a:lnSpc>
                          <a:spcPct val="100000"/>
                        </a:lnSpc>
                      </a:pPr>
                      <a:r>
                        <a:rPr lang="en-US" sz="1200" b="1" kern="1200" noProof="0">
                          <a:solidFill>
                            <a:schemeClr val="bg1"/>
                          </a:solidFill>
                          <a:latin typeface="+mn-lt"/>
                          <a:ea typeface="+mn-ea"/>
                          <a:cs typeface="Leelawadee" panose="020B0502040204020203" pitchFamily="34" charset="-34"/>
                        </a:rPr>
                        <a:t>Lower Carbon</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ase" latinLnBrk="0" hangingPunct="1">
                        <a:lnSpc>
                          <a:spcPct val="100000"/>
                        </a:lnSpc>
                      </a:pPr>
                      <a:r>
                        <a:rPr lang="en-US" sz="1200" b="1" kern="1200" noProof="0">
                          <a:solidFill>
                            <a:schemeClr val="bg1"/>
                          </a:solidFill>
                          <a:latin typeface="+mn-lt"/>
                          <a:ea typeface="+mn-ea"/>
                          <a:cs typeface="Leelawadee" panose="020B0502040204020203" pitchFamily="34" charset="-34"/>
                        </a:rPr>
                        <a:t>Environment</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ase" latinLnBrk="0" hangingPunct="1">
                        <a:lnSpc>
                          <a:spcPct val="100000"/>
                        </a:lnSpc>
                      </a:pPr>
                      <a:r>
                        <a:rPr lang="en-US" sz="1200" b="1" kern="1200" noProof="0">
                          <a:solidFill>
                            <a:schemeClr val="bg1"/>
                          </a:solidFill>
                          <a:latin typeface="+mn-lt"/>
                          <a:ea typeface="+mn-ea"/>
                          <a:cs typeface="Leelawadee" panose="020B0502040204020203" pitchFamily="34" charset="-34"/>
                        </a:rPr>
                        <a:t>Safety</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ase" latinLnBrk="0" hangingPunct="1">
                        <a:lnSpc>
                          <a:spcPct val="100000"/>
                        </a:lnSpc>
                      </a:pPr>
                      <a:r>
                        <a:rPr lang="en-US" sz="1200" b="1" kern="1200" noProof="0">
                          <a:solidFill>
                            <a:schemeClr val="bg1"/>
                          </a:solidFill>
                          <a:latin typeface="+mn-lt"/>
                          <a:ea typeface="+mn-ea"/>
                          <a:cs typeface="Leelawadee" panose="020B0502040204020203" pitchFamily="34" charset="-34"/>
                        </a:rPr>
                        <a:t>Social</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1158661">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954F07"/>
                          </a:solidFill>
                          <a:latin typeface="+mj-lt"/>
                          <a:ea typeface="+mn-ea"/>
                          <a:cs typeface="Leelawadee"/>
                        </a:rPr>
                        <a:t>POSITIVE </a:t>
                      </a:r>
                      <a:br>
                        <a:rPr lang="en-US" sz="1400" kern="1200">
                          <a:solidFill>
                            <a:srgbClr val="954F07"/>
                          </a:solidFill>
                          <a:latin typeface="+mj-lt"/>
                          <a:ea typeface="+mn-ea"/>
                          <a:cs typeface="Leelawadee"/>
                        </a:rPr>
                      </a:br>
                      <a:r>
                        <a:rPr lang="en-US" sz="1400" kern="1200">
                          <a:solidFill>
                            <a:srgbClr val="954F07"/>
                          </a:solidFill>
                          <a:latin typeface="+mj-lt"/>
                          <a:ea typeface="+mn-ea"/>
                          <a:cs typeface="Leelawadee"/>
                        </a:rPr>
                        <a:t>AGRICULTURE</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9F0A"/>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GB" sz="1000" b="0" i="1" u="none" strike="noStrike" kern="1200" cap="none" spc="0" normalizeH="0" baseline="0" noProof="0">
                          <a:ln>
                            <a:noFill/>
                          </a:ln>
                          <a:solidFill>
                            <a:srgbClr val="2B660F"/>
                          </a:solidFill>
                          <a:effectLst/>
                          <a:uLnTx/>
                          <a:uFillTx/>
                          <a:latin typeface="+mn-lt"/>
                          <a:ea typeface="+mn-ea"/>
                          <a:cs typeface="+mn-cs"/>
                        </a:rPr>
                        <a:t>Not a focus area for the customer.</a:t>
                      </a:r>
                      <a:endParaRPr kumimoji="0" lang="en-US" sz="1000" b="0" i="1" u="none" strike="noStrike" kern="1200" cap="none" spc="0" normalizeH="0" baseline="0" noProof="0">
                        <a:ln>
                          <a:noFill/>
                        </a:ln>
                        <a:solidFill>
                          <a:srgbClr val="2B660F"/>
                        </a:solidFill>
                        <a:effectLst/>
                        <a:uLnTx/>
                        <a:uFillTx/>
                        <a:latin typeface="+mn-lt"/>
                        <a:ea typeface="+mn-ea"/>
                        <a:cs typeface="+mn-cs"/>
                      </a:endParaRP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marR="0" lvl="0" indent="-120650" algn="l" defTabSz="914400" rtl="0" eaLnBrk="1" fontAlgn="auto" latinLnBrk="0" hangingPunct="1">
                        <a:lnSpc>
                          <a:spcPct val="100000"/>
                        </a:lnSpc>
                        <a:spcBef>
                          <a:spcPts val="0"/>
                        </a:spcBef>
                        <a:spcAft>
                          <a:spcPts val="200"/>
                        </a:spcAft>
                        <a:buClrTx/>
                        <a:buSzTx/>
                        <a:buFont typeface="Arial"/>
                        <a:buChar char="•"/>
                        <a:tabLst/>
                        <a:defRPr/>
                      </a:pPr>
                      <a:r>
                        <a:rPr lang="en-US" sz="1000" kern="1200" noProof="0">
                          <a:solidFill>
                            <a:srgbClr val="2B660F"/>
                          </a:solidFill>
                          <a:highlight>
                            <a:srgbClr val="4FE2F3"/>
                          </a:highlight>
                          <a:latin typeface="+mn-lt"/>
                          <a:ea typeface="+mn-ea"/>
                          <a:cs typeface="Leelawadee" panose="020B0502040204020203" pitchFamily="34" charset="-34"/>
                        </a:rPr>
                        <a:t>Goal: </a:t>
                      </a:r>
                      <a:r>
                        <a:rPr kumimoji="0" lang="en-US" sz="1000" b="0" i="0" u="none" strike="noStrike" kern="1200" cap="none" spc="0" normalizeH="0" baseline="0" noProof="0">
                          <a:ln>
                            <a:noFill/>
                          </a:ln>
                          <a:solidFill>
                            <a:srgbClr val="2B660F"/>
                          </a:solidFill>
                          <a:effectLst/>
                          <a:uLnTx/>
                          <a:uFillTx/>
                          <a:latin typeface="+mn-lt"/>
                        </a:rPr>
                        <a:t>To use the mitigation hierarchy to avoid, reduce, restore or offset potential impacts to biodiversity across the lifecycle of our assets</a:t>
                      </a:r>
                    </a:p>
                    <a:p>
                      <a:pPr marL="120650" marR="0" lvl="0" indent="-120650" algn="l" defTabSz="914400" rtl="0" eaLnBrk="1" fontAlgn="auto" latinLnBrk="0" hangingPunct="1">
                        <a:lnSpc>
                          <a:spcPct val="100000"/>
                        </a:lnSpc>
                        <a:spcBef>
                          <a:spcPts val="0"/>
                        </a:spcBef>
                        <a:spcAft>
                          <a:spcPts val="200"/>
                        </a:spcAft>
                        <a:buClrTx/>
                        <a:buSzTx/>
                        <a:buFont typeface="Arial"/>
                        <a:buChar char="•"/>
                        <a:tabLst/>
                        <a:defRPr/>
                      </a:pPr>
                      <a:r>
                        <a:rPr lang="en-US" sz="1000" kern="1200" noProof="0">
                          <a:solidFill>
                            <a:srgbClr val="2B660F"/>
                          </a:solidFill>
                          <a:highlight>
                            <a:srgbClr val="4FE2F3"/>
                          </a:highlight>
                          <a:latin typeface="+mn-lt"/>
                          <a:ea typeface="+mn-ea"/>
                          <a:cs typeface="Leelawadee" panose="020B0502040204020203" pitchFamily="34" charset="-34"/>
                        </a:rPr>
                        <a:t>Goal: </a:t>
                      </a:r>
                      <a:r>
                        <a:rPr kumimoji="0" lang="en-US" sz="1000" b="0" i="0" u="none" strike="noStrike" kern="1200" cap="none" spc="0" normalizeH="0" baseline="0" noProof="0">
                          <a:ln>
                            <a:noFill/>
                          </a:ln>
                          <a:solidFill>
                            <a:srgbClr val="2B660F"/>
                          </a:solidFill>
                          <a:effectLst/>
                          <a:uLnTx/>
                          <a:uFillTx/>
                          <a:latin typeface="+mn-lt"/>
                        </a:rPr>
                        <a:t>Identify opportunities to manage potential risks in protected or sensitive areas</a:t>
                      </a:r>
                    </a:p>
                    <a:p>
                      <a:pPr marL="120650" marR="0" lvl="0" indent="-120650" algn="l" defTabSz="914400" rtl="0" eaLnBrk="1" fontAlgn="auto" latinLnBrk="0" hangingPunct="1">
                        <a:lnSpc>
                          <a:spcPct val="100000"/>
                        </a:lnSpc>
                        <a:spcBef>
                          <a:spcPts val="0"/>
                        </a:spcBef>
                        <a:spcAft>
                          <a:spcPts val="200"/>
                        </a:spcAft>
                        <a:buClrTx/>
                        <a:buSzTx/>
                        <a:buFont typeface="Arial"/>
                        <a:buChar char="•"/>
                        <a:tabLst/>
                        <a:defRPr/>
                      </a:pPr>
                      <a:r>
                        <a:rPr lang="en-US" sz="1000" kern="1200" noProof="0">
                          <a:solidFill>
                            <a:srgbClr val="2B660F"/>
                          </a:solidFill>
                          <a:highlight>
                            <a:srgbClr val="4FE2F3"/>
                          </a:highlight>
                          <a:latin typeface="+mn-lt"/>
                          <a:ea typeface="+mn-ea"/>
                          <a:cs typeface="Leelawadee" panose="020B0502040204020203" pitchFamily="34" charset="-34"/>
                        </a:rPr>
                        <a:t>Goal: </a:t>
                      </a:r>
                      <a:r>
                        <a:rPr kumimoji="0" lang="en-US" sz="1000" b="0" i="0" u="none" strike="noStrike" kern="1200" cap="none" spc="0" normalizeH="0" baseline="0" noProof="0">
                          <a:ln>
                            <a:noFill/>
                          </a:ln>
                          <a:solidFill>
                            <a:srgbClr val="2B660F"/>
                          </a:solidFill>
                          <a:effectLst/>
                          <a:uLnTx/>
                          <a:uFillTx/>
                          <a:latin typeface="+mn-lt"/>
                        </a:rPr>
                        <a:t>Identify potential opportunities to conserve and enhance biodiversity where we operate</a:t>
                      </a: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GB" sz="1000" b="0" i="1" u="none" strike="noStrike" kern="1200" cap="none" spc="0" normalizeH="0" baseline="0" noProof="0">
                          <a:ln>
                            <a:noFill/>
                          </a:ln>
                          <a:solidFill>
                            <a:srgbClr val="2B660F"/>
                          </a:solidFill>
                          <a:effectLst/>
                          <a:uLnTx/>
                          <a:uFillTx/>
                          <a:latin typeface="+mn-lt"/>
                          <a:ea typeface="+mn-ea"/>
                          <a:cs typeface="Leelawadee"/>
                        </a:rPr>
                        <a:t>Not a focus area for the customer.</a:t>
                      </a:r>
                      <a:endParaRPr kumimoji="0" lang="en-US" sz="1000" b="0" i="0" u="none" strike="noStrike" kern="1200" cap="none" spc="0" normalizeH="0" baseline="0" noProof="0">
                        <a:ln>
                          <a:noFill/>
                        </a:ln>
                        <a:solidFill>
                          <a:srgbClr val="2B660F"/>
                        </a:solidFill>
                        <a:effectLst/>
                        <a:uLnTx/>
                        <a:uFillTx/>
                        <a:latin typeface="+mn-lt"/>
                        <a:ea typeface="+mn-ea"/>
                        <a:cs typeface="Leelawadee"/>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GB" sz="1000" b="0" i="1" u="none" strike="noStrike" kern="1200" cap="none" spc="0" normalizeH="0" baseline="0" noProof="0">
                          <a:ln>
                            <a:noFill/>
                          </a:ln>
                          <a:solidFill>
                            <a:srgbClr val="2B660F"/>
                          </a:solidFill>
                          <a:effectLst/>
                          <a:uLnTx/>
                          <a:uFillTx/>
                          <a:latin typeface="+mn-lt"/>
                          <a:ea typeface="+mn-ea"/>
                          <a:cs typeface="Leelawadee"/>
                        </a:rPr>
                        <a:t>Not a focus area for the customer.</a:t>
                      </a:r>
                      <a:endParaRPr kumimoji="0" lang="en-US" sz="1000" b="0" i="0" u="none" strike="noStrike" kern="1200" cap="none" spc="0" normalizeH="0" baseline="0" noProof="0">
                        <a:ln>
                          <a:noFill/>
                        </a:ln>
                        <a:solidFill>
                          <a:srgbClr val="2B660F"/>
                        </a:solidFill>
                        <a:effectLst/>
                        <a:uLnTx/>
                        <a:uFillTx/>
                        <a:latin typeface="+mn-lt"/>
                        <a:ea typeface="+mn-ea"/>
                        <a:cs typeface="Leelawadee"/>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1427185">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marR="0" lvl="0" indent="-120650" algn="l" defTabSz="914400" rtl="0" eaLnBrk="1" fontAlgn="auto" latinLnBrk="0" hangingPunct="1">
                        <a:lnSpc>
                          <a:spcPct val="100000"/>
                        </a:lnSpc>
                        <a:spcBef>
                          <a:spcPts val="0"/>
                        </a:spcBef>
                        <a:spcAft>
                          <a:spcPts val="200"/>
                        </a:spcAft>
                        <a:buClrTx/>
                        <a:buSzTx/>
                        <a:buFont typeface="Arial"/>
                        <a:buChar char="•"/>
                        <a:tabLst/>
                        <a:defRPr/>
                      </a:pPr>
                      <a:r>
                        <a:rPr lang="en-US" sz="1000" b="0" i="0" noProof="0">
                          <a:solidFill>
                            <a:srgbClr val="2B660F"/>
                          </a:solidFill>
                          <a:effectLst/>
                          <a:highlight>
                            <a:srgbClr val="FFC62B"/>
                          </a:highlight>
                          <a:latin typeface="+mn-lt"/>
                          <a:cs typeface="Leelawadee"/>
                        </a:rPr>
                        <a:t>Target</a:t>
                      </a:r>
                      <a:r>
                        <a:rPr kumimoji="0" lang="en-US" sz="1000" b="0" i="0" u="none" strike="noStrike" kern="1200" cap="none" spc="0" normalizeH="0" baseline="0" noProof="0">
                          <a:ln>
                            <a:noFill/>
                          </a:ln>
                          <a:solidFill>
                            <a:srgbClr val="2B660F"/>
                          </a:solidFill>
                          <a:effectLst/>
                          <a:uLnTx/>
                          <a:uFillTx/>
                          <a:latin typeface="+mn-lt"/>
                          <a:ea typeface="+mn-ea"/>
                          <a:cs typeface="+mn-cs"/>
                        </a:rPr>
                        <a:t>: Invest $8 billion to lower carbon investments from 2021 through to 2028 </a:t>
                      </a:r>
                    </a:p>
                    <a:p>
                      <a:pPr marL="120650" marR="0" lvl="0" indent="-120650" algn="l" defTabSz="914400" rtl="0" eaLnBrk="1" fontAlgn="auto" latinLnBrk="0" hangingPunct="1">
                        <a:lnSpc>
                          <a:spcPct val="100000"/>
                        </a:lnSpc>
                        <a:spcBef>
                          <a:spcPts val="0"/>
                        </a:spcBef>
                        <a:spcAft>
                          <a:spcPts val="200"/>
                        </a:spcAft>
                        <a:buClrTx/>
                        <a:buSzTx/>
                        <a:buFont typeface="Arial"/>
                        <a:buChar char="•"/>
                        <a:tabLst/>
                        <a:defRPr/>
                      </a:pPr>
                      <a:r>
                        <a:rPr lang="en-US" sz="1000" b="0" i="0" noProof="0">
                          <a:solidFill>
                            <a:srgbClr val="2B660F"/>
                          </a:solidFill>
                          <a:effectLst/>
                          <a:highlight>
                            <a:srgbClr val="FFC62B"/>
                          </a:highlight>
                          <a:latin typeface="+mn-lt"/>
                          <a:cs typeface="Leelawadee"/>
                        </a:rPr>
                        <a:t>Target</a:t>
                      </a:r>
                      <a:r>
                        <a:rPr kumimoji="0" lang="en-US" sz="1000" b="0" i="0" u="none" strike="noStrike" kern="1200" cap="none" spc="0" normalizeH="0" baseline="0" noProof="0">
                          <a:ln>
                            <a:noFill/>
                          </a:ln>
                          <a:solidFill>
                            <a:srgbClr val="2B660F"/>
                          </a:solidFill>
                          <a:effectLst/>
                          <a:uLnTx/>
                          <a:uFillTx/>
                          <a:latin typeface="+mn-lt"/>
                          <a:ea typeface="+mn-ea"/>
                          <a:cs typeface="+mn-cs"/>
                        </a:rPr>
                        <a:t>: Invest $2 billion in carbon reduction projects from 2021 through to 2028</a:t>
                      </a:r>
                    </a:p>
                    <a:p>
                      <a:pPr marL="120650" marR="0" lvl="0" indent="-120650" algn="l" defTabSz="914400" rtl="0" eaLnBrk="1" fontAlgn="auto" latinLnBrk="0" hangingPunct="1">
                        <a:lnSpc>
                          <a:spcPct val="100000"/>
                        </a:lnSpc>
                        <a:spcBef>
                          <a:spcPts val="0"/>
                        </a:spcBef>
                        <a:spcAft>
                          <a:spcPts val="200"/>
                        </a:spcAft>
                        <a:buClrTx/>
                        <a:buSzTx/>
                        <a:buFont typeface="Arial"/>
                        <a:buChar char="•"/>
                        <a:tabLst/>
                        <a:defRPr/>
                      </a:pPr>
                      <a:r>
                        <a:rPr lang="en-US" sz="1000" b="0" i="0" noProof="0">
                          <a:solidFill>
                            <a:srgbClr val="2B660F"/>
                          </a:solidFill>
                          <a:effectLst/>
                          <a:highlight>
                            <a:srgbClr val="FFC62B"/>
                          </a:highlight>
                          <a:latin typeface="+mn-lt"/>
                          <a:cs typeface="Leelawadee"/>
                        </a:rPr>
                        <a:t>Target</a:t>
                      </a:r>
                      <a:r>
                        <a:rPr kumimoji="0" lang="en-US" sz="1000" b="0" i="0" u="none" strike="noStrike" kern="1200" cap="none" spc="0" normalizeH="0" baseline="0" noProof="0">
                          <a:ln>
                            <a:noFill/>
                          </a:ln>
                          <a:solidFill>
                            <a:srgbClr val="2B660F"/>
                          </a:solidFill>
                          <a:effectLst/>
                          <a:uLnTx/>
                          <a:uFillTx/>
                          <a:latin typeface="+mn-lt"/>
                          <a:ea typeface="+mn-ea"/>
                          <a:cs typeface="+mn-cs"/>
                        </a:rPr>
                        <a:t>: Achieve net zero upstream production Scope 1 and 2 greenhouse gas emissions (GHG) on an equity basis by 2050</a:t>
                      </a:r>
                    </a:p>
                    <a:p>
                      <a:pPr marL="120650" marR="0" lvl="0" indent="-120650" algn="l" defTabSz="914400" rtl="0" eaLnBrk="1" fontAlgn="auto" latinLnBrk="0" hangingPunct="1">
                        <a:lnSpc>
                          <a:spcPct val="100000"/>
                        </a:lnSpc>
                        <a:spcBef>
                          <a:spcPts val="0"/>
                        </a:spcBef>
                        <a:spcAft>
                          <a:spcPts val="200"/>
                        </a:spcAft>
                        <a:buClrTx/>
                        <a:buSzTx/>
                        <a:buFont typeface="Arial"/>
                        <a:buChar char="•"/>
                        <a:tabLst/>
                        <a:defRPr/>
                      </a:pPr>
                      <a:r>
                        <a:rPr lang="en-US" sz="1000" b="0" i="0" u="none" strike="noStrike" kern="1200" cap="none" spc="0" normalizeH="0" baseline="0" noProof="0">
                          <a:ln>
                            <a:noFill/>
                          </a:ln>
                          <a:solidFill>
                            <a:srgbClr val="2B660F"/>
                          </a:solidFill>
                          <a:effectLst/>
                          <a:highlight>
                            <a:srgbClr val="FFC62B"/>
                          </a:highlight>
                          <a:uLnTx/>
                          <a:uFillTx/>
                          <a:latin typeface="+mn-lt"/>
                        </a:rPr>
                        <a:t>Target</a:t>
                      </a:r>
                      <a:r>
                        <a:rPr kumimoji="0" lang="en-US" sz="1000" b="0" i="0" u="none" strike="noStrike" kern="1200" cap="none" spc="0" normalizeH="0" baseline="0" noProof="0">
                          <a:ln>
                            <a:noFill/>
                          </a:ln>
                          <a:solidFill>
                            <a:srgbClr val="2B660F"/>
                          </a:solidFill>
                          <a:effectLst/>
                          <a:uLnTx/>
                          <a:uFillTx/>
                          <a:latin typeface="+mn-lt"/>
                          <a:ea typeface="+mn-ea"/>
                          <a:cs typeface="+mn-cs"/>
                        </a:rPr>
                        <a:t>: Lower Scopes 1, 2 and 3 carbon emissions intensities</a:t>
                      </a:r>
                      <a:br>
                        <a:rPr kumimoji="0" lang="en-US" sz="1000" b="0" i="0" u="none" strike="noStrike" kern="1200" cap="none" spc="0" normalizeH="0" baseline="0" noProof="0">
                          <a:ln>
                            <a:noFill/>
                          </a:ln>
                          <a:solidFill>
                            <a:srgbClr val="2B660F"/>
                          </a:solidFill>
                          <a:effectLst/>
                          <a:uLnTx/>
                          <a:uFillTx/>
                          <a:latin typeface="+mn-lt"/>
                          <a:ea typeface="+mn-ea"/>
                          <a:cs typeface="+mn-cs"/>
                        </a:rPr>
                      </a:br>
                      <a:r>
                        <a:rPr kumimoji="0" lang="en-US" sz="1000" b="0" i="0" u="none" strike="noStrike" kern="1200" cap="none" spc="0" normalizeH="0" baseline="0" noProof="0">
                          <a:ln>
                            <a:noFill/>
                          </a:ln>
                          <a:solidFill>
                            <a:srgbClr val="2B660F"/>
                          </a:solidFill>
                          <a:effectLst/>
                          <a:uLnTx/>
                          <a:uFillTx/>
                          <a:latin typeface="+mn-lt"/>
                          <a:ea typeface="+mn-ea"/>
                          <a:cs typeface="+mn-cs"/>
                        </a:rPr>
                        <a:t>by 2028</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marR="0" lvl="0" indent="-120650" algn="l" defTabSz="914400" rtl="0" eaLnBrk="1" fontAlgn="base" latinLnBrk="0" hangingPunct="1">
                        <a:lnSpc>
                          <a:spcPct val="100000"/>
                        </a:lnSpc>
                        <a:spcBef>
                          <a:spcPts val="0"/>
                        </a:spcBef>
                        <a:spcAft>
                          <a:spcPts val="200"/>
                        </a:spcAft>
                        <a:buClrTx/>
                        <a:buSzTx/>
                        <a:buFont typeface="Arial" panose="020B0604020202020204" pitchFamily="34" charset="0"/>
                        <a:buChar char="•"/>
                        <a:tabLst/>
                        <a:defRPr/>
                      </a:pPr>
                      <a:r>
                        <a:rPr lang="en-US" sz="1000" kern="1200" noProof="0">
                          <a:solidFill>
                            <a:srgbClr val="2B660F"/>
                          </a:solidFill>
                          <a:highlight>
                            <a:srgbClr val="4FE2F3"/>
                          </a:highlight>
                          <a:latin typeface="+mn-lt"/>
                          <a:ea typeface="+mn-ea"/>
                          <a:cs typeface="Leelawadee" panose="020B0502040204020203" pitchFamily="34" charset="-34"/>
                        </a:rPr>
                        <a:t>Goal: </a:t>
                      </a:r>
                      <a:r>
                        <a:rPr kumimoji="0" lang="en-US" sz="1000" b="0" i="0" u="none" strike="noStrike" kern="1200" cap="none" spc="0" normalizeH="0" baseline="0" noProof="0">
                          <a:ln>
                            <a:noFill/>
                          </a:ln>
                          <a:solidFill>
                            <a:srgbClr val="2B660F"/>
                          </a:solidFill>
                          <a:effectLst/>
                          <a:uLnTx/>
                          <a:uFillTx/>
                          <a:latin typeface="+mn-lt"/>
                        </a:rPr>
                        <a:t>To drive efficient and responsible water use, reuse, recycling and conservation</a:t>
                      </a:r>
                    </a:p>
                    <a:p>
                      <a:pPr marL="120650" marR="0" lvl="0" indent="-120650" algn="l" defTabSz="914400" rtl="0" eaLnBrk="1" fontAlgn="auto" latinLnBrk="0" hangingPunct="1">
                        <a:lnSpc>
                          <a:spcPct val="100000"/>
                        </a:lnSpc>
                        <a:spcBef>
                          <a:spcPts val="0"/>
                        </a:spcBef>
                        <a:spcAft>
                          <a:spcPts val="200"/>
                        </a:spcAft>
                        <a:buClrTx/>
                        <a:buSzTx/>
                        <a:buFont typeface="Arial"/>
                        <a:buChar char="•"/>
                        <a:tabLst/>
                        <a:defRPr/>
                      </a:pPr>
                      <a:r>
                        <a:rPr lang="en-US" sz="1000" kern="1200" noProof="0">
                          <a:solidFill>
                            <a:srgbClr val="2B660F"/>
                          </a:solidFill>
                          <a:highlight>
                            <a:srgbClr val="4FE2F3"/>
                          </a:highlight>
                          <a:latin typeface="+mn-lt"/>
                          <a:ea typeface="+mn-ea"/>
                          <a:cs typeface="Leelawadee" panose="020B0502040204020203" pitchFamily="34" charset="-34"/>
                        </a:rPr>
                        <a:t>Goal: </a:t>
                      </a:r>
                      <a:r>
                        <a:rPr kumimoji="0" lang="en-US" sz="1000" b="0" i="0" u="none" strike="noStrike" kern="1200" cap="none" spc="0" normalizeH="0" baseline="0" noProof="0">
                          <a:ln>
                            <a:noFill/>
                          </a:ln>
                          <a:solidFill>
                            <a:srgbClr val="2B660F"/>
                          </a:solidFill>
                          <a:effectLst/>
                          <a:uLnTx/>
                          <a:uFillTx/>
                          <a:latin typeface="+mn-lt"/>
                        </a:rPr>
                        <a:t>Implement business practices that improve waste management activities and reduce associated potential environmental, health and safety impacts</a:t>
                      </a:r>
                    </a:p>
                    <a:p>
                      <a:pPr marL="120650" marR="0" lvl="0" indent="-120650" algn="l" defTabSz="914400" rtl="0" eaLnBrk="1" fontAlgn="auto" latinLnBrk="0" hangingPunct="1">
                        <a:lnSpc>
                          <a:spcPct val="100000"/>
                        </a:lnSpc>
                        <a:spcBef>
                          <a:spcPts val="0"/>
                        </a:spcBef>
                        <a:spcAft>
                          <a:spcPts val="200"/>
                        </a:spcAft>
                        <a:buClrTx/>
                        <a:buSzTx/>
                        <a:buFont typeface="Arial"/>
                        <a:buChar char="•"/>
                        <a:tabLst/>
                        <a:defRPr/>
                      </a:pPr>
                      <a:r>
                        <a:rPr lang="en-US" sz="1000" kern="1200" noProof="0">
                          <a:solidFill>
                            <a:srgbClr val="2B660F"/>
                          </a:solidFill>
                          <a:highlight>
                            <a:srgbClr val="4FE2F3"/>
                          </a:highlight>
                          <a:latin typeface="+mn-lt"/>
                          <a:ea typeface="+mn-ea"/>
                          <a:cs typeface="Leelawadee" panose="020B0502040204020203" pitchFamily="34" charset="-34"/>
                        </a:rPr>
                        <a:t>Goal: </a:t>
                      </a:r>
                      <a:r>
                        <a:rPr kumimoji="0" lang="en-US" sz="1000" b="0" i="0" u="none" strike="noStrike" kern="1200" cap="none" spc="0" normalizeH="0" baseline="0" noProof="0">
                          <a:ln>
                            <a:noFill/>
                          </a:ln>
                          <a:solidFill>
                            <a:srgbClr val="2B660F"/>
                          </a:solidFill>
                          <a:effectLst/>
                          <a:uLnTx/>
                          <a:uFillTx/>
                          <a:latin typeface="+mn-lt"/>
                        </a:rPr>
                        <a:t>To retire assets safely and in a manner that enables environmental remediation, supports reclamation and beneficial reuse, and engages stakeholders</a:t>
                      </a:r>
                      <a:endParaRPr kumimoji="0" lang="en-US" sz="1000" b="0" i="0" u="none" strike="noStrike" kern="1200" cap="none" spc="0" normalizeH="0" baseline="0" noProof="0">
                        <a:ln>
                          <a:noFill/>
                        </a:ln>
                        <a:solidFill>
                          <a:srgbClr val="2B660F"/>
                        </a:solidFill>
                        <a:effectLst/>
                        <a:uLnTx/>
                        <a:uFillTx/>
                        <a:latin typeface="+mn-lt"/>
                        <a:ea typeface="+mn-ea"/>
                        <a:cs typeface="Leelawadee"/>
                      </a:endParaRP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marR="0" lvl="0" indent="-120650" algn="l" defTabSz="914400" rtl="0" eaLnBrk="1" fontAlgn="auto" latinLnBrk="0" hangingPunct="1">
                        <a:lnSpc>
                          <a:spcPct val="100000"/>
                        </a:lnSpc>
                        <a:spcBef>
                          <a:spcPts val="0"/>
                        </a:spcBef>
                        <a:spcAft>
                          <a:spcPts val="200"/>
                        </a:spcAft>
                        <a:buClrTx/>
                        <a:buSzTx/>
                        <a:buFont typeface="Arial"/>
                        <a:buChar char="•"/>
                        <a:tabLst/>
                        <a:defRPr/>
                      </a:pPr>
                      <a:r>
                        <a:rPr lang="en-US" sz="1000" kern="1200" noProof="0">
                          <a:solidFill>
                            <a:srgbClr val="2B660F"/>
                          </a:solidFill>
                          <a:highlight>
                            <a:srgbClr val="4FE2F3"/>
                          </a:highlight>
                          <a:latin typeface="+mn-lt"/>
                          <a:ea typeface="+mn-ea"/>
                          <a:cs typeface="Leelawadee" panose="020B0502040204020203" pitchFamily="34" charset="-34"/>
                        </a:rPr>
                        <a:t>Goal: </a:t>
                      </a:r>
                      <a:r>
                        <a:rPr kumimoji="0" lang="en-US" sz="1000" b="0" i="0" u="none" strike="noStrike" kern="1200" cap="none" spc="0" normalizeH="0" baseline="0" noProof="0">
                          <a:ln>
                            <a:noFill/>
                          </a:ln>
                          <a:solidFill>
                            <a:srgbClr val="2B660F"/>
                          </a:solidFill>
                          <a:effectLst/>
                          <a:uLnTx/>
                          <a:uFillTx/>
                          <a:latin typeface="+mn-lt"/>
                        </a:rPr>
                        <a:t>Prevent fatalities, serious injuries and illnesses across our operations, eliminate high-consequence process safety incidents, and operate reliably</a:t>
                      </a: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marR="0" lvl="0" indent="-120650" algn="l" defTabSz="914400" rtl="0" eaLnBrk="1" fontAlgn="auto" latinLnBrk="0" hangingPunct="1">
                        <a:lnSpc>
                          <a:spcPct val="100000"/>
                        </a:lnSpc>
                        <a:spcBef>
                          <a:spcPts val="0"/>
                        </a:spcBef>
                        <a:spcAft>
                          <a:spcPts val="200"/>
                        </a:spcAft>
                        <a:buClrTx/>
                        <a:buSzTx/>
                        <a:buFont typeface="Arial"/>
                        <a:buChar char="•"/>
                        <a:tabLst/>
                        <a:defRPr/>
                      </a:pPr>
                      <a:r>
                        <a:rPr lang="en-US" sz="1000" kern="1200" noProof="0">
                          <a:solidFill>
                            <a:srgbClr val="2B660F"/>
                          </a:solidFill>
                          <a:highlight>
                            <a:srgbClr val="4FE2F3"/>
                          </a:highlight>
                          <a:latin typeface="+mn-lt"/>
                          <a:ea typeface="+mn-ea"/>
                          <a:cs typeface="Leelawadee" panose="020B0502040204020203" pitchFamily="34" charset="-34"/>
                        </a:rPr>
                        <a:t>Goal: </a:t>
                      </a:r>
                      <a:r>
                        <a:rPr kumimoji="0" lang="en-US" sz="1000" b="0" i="0" u="none" strike="noStrike" kern="1200" cap="none" spc="0" normalizeH="0" baseline="0" noProof="0">
                          <a:ln>
                            <a:noFill/>
                          </a:ln>
                          <a:solidFill>
                            <a:srgbClr val="2B660F"/>
                          </a:solidFill>
                          <a:effectLst/>
                          <a:uLnTx/>
                          <a:uFillTx/>
                          <a:latin typeface="+mn-lt"/>
                        </a:rPr>
                        <a:t>Foster an inclusive workplace that encourages more meaningful engagement among all employees to strengthen our performance</a:t>
                      </a:r>
                    </a:p>
                    <a:p>
                      <a:pPr marL="120650" marR="0" lvl="0" indent="-120650" algn="l" defTabSz="914400" rtl="0" eaLnBrk="1" fontAlgn="auto" latinLnBrk="0" hangingPunct="1">
                        <a:lnSpc>
                          <a:spcPct val="100000"/>
                        </a:lnSpc>
                        <a:spcBef>
                          <a:spcPts val="0"/>
                        </a:spcBef>
                        <a:spcAft>
                          <a:spcPts val="200"/>
                        </a:spcAft>
                        <a:buClrTx/>
                        <a:buSzTx/>
                        <a:buFont typeface="Arial"/>
                        <a:buChar char="•"/>
                        <a:tabLst/>
                        <a:defRPr/>
                      </a:pPr>
                      <a:r>
                        <a:rPr lang="en-US" sz="1000" kern="1200" noProof="0">
                          <a:solidFill>
                            <a:srgbClr val="2B660F"/>
                          </a:solidFill>
                          <a:highlight>
                            <a:srgbClr val="4FE2F3"/>
                          </a:highlight>
                          <a:latin typeface="+mn-lt"/>
                          <a:ea typeface="+mn-ea"/>
                          <a:cs typeface="Leelawadee" panose="020B0502040204020203" pitchFamily="34" charset="-34"/>
                        </a:rPr>
                        <a:t>Goal: </a:t>
                      </a:r>
                      <a:r>
                        <a:rPr kumimoji="0" lang="en-US" sz="1000" b="0" i="0" u="none" strike="noStrike" kern="1200" cap="none" spc="0" normalizeH="0" baseline="0" noProof="0">
                          <a:ln>
                            <a:noFill/>
                          </a:ln>
                          <a:solidFill>
                            <a:srgbClr val="2B660F"/>
                          </a:solidFill>
                          <a:effectLst/>
                          <a:uLnTx/>
                          <a:uFillTx/>
                          <a:latin typeface="+mn-lt"/>
                        </a:rPr>
                        <a:t>Grow workforce leadership and strengthen core and emerging skills through a variety of programs</a:t>
                      </a:r>
                    </a:p>
                    <a:p>
                      <a:pPr marL="120650" marR="0" lvl="0" indent="-120650" algn="l" defTabSz="914400" rtl="0" eaLnBrk="1" fontAlgn="auto" latinLnBrk="0" hangingPunct="1">
                        <a:lnSpc>
                          <a:spcPct val="100000"/>
                        </a:lnSpc>
                        <a:spcBef>
                          <a:spcPts val="0"/>
                        </a:spcBef>
                        <a:spcAft>
                          <a:spcPts val="200"/>
                        </a:spcAft>
                        <a:buClrTx/>
                        <a:buSzTx/>
                        <a:buFont typeface="Arial"/>
                        <a:buChar char="•"/>
                        <a:tabLst/>
                        <a:defRPr/>
                      </a:pPr>
                      <a:r>
                        <a:rPr lang="en-US" sz="1000" kern="1200" noProof="0">
                          <a:solidFill>
                            <a:srgbClr val="2B660F"/>
                          </a:solidFill>
                          <a:highlight>
                            <a:srgbClr val="4FE2F3"/>
                          </a:highlight>
                          <a:latin typeface="+mn-lt"/>
                          <a:ea typeface="+mn-ea"/>
                          <a:cs typeface="Leelawadee" panose="020B0502040204020203" pitchFamily="34" charset="-34"/>
                        </a:rPr>
                        <a:t>Goal: </a:t>
                      </a:r>
                      <a:r>
                        <a:rPr kumimoji="0" lang="en-US" sz="1000" b="0" i="0" u="none" strike="noStrike" kern="1200" cap="none" spc="0" normalizeH="0" baseline="0" noProof="0">
                          <a:ln>
                            <a:noFill/>
                          </a:ln>
                          <a:solidFill>
                            <a:srgbClr val="2B660F"/>
                          </a:solidFill>
                          <a:effectLst/>
                          <a:uLnTx/>
                          <a:uFillTx/>
                          <a:latin typeface="+mn-lt"/>
                        </a:rPr>
                        <a:t>Support conservation efforts for the communities where we operate</a:t>
                      </a:r>
                    </a:p>
                    <a:p>
                      <a:pPr marL="120650" marR="0" lvl="0" indent="-120650" algn="l" defTabSz="914400" rtl="0" eaLnBrk="1" fontAlgn="auto" latinLnBrk="0" hangingPunct="1">
                        <a:lnSpc>
                          <a:spcPct val="100000"/>
                        </a:lnSpc>
                        <a:spcBef>
                          <a:spcPts val="0"/>
                        </a:spcBef>
                        <a:spcAft>
                          <a:spcPts val="200"/>
                        </a:spcAft>
                        <a:buClrTx/>
                        <a:buSzTx/>
                        <a:buFont typeface="Arial"/>
                        <a:buChar char="•"/>
                        <a:tabLst/>
                        <a:defRPr/>
                      </a:pPr>
                      <a:r>
                        <a:rPr lang="en-US" sz="1000" kern="1200" noProof="0">
                          <a:solidFill>
                            <a:srgbClr val="2B660F"/>
                          </a:solidFill>
                          <a:highlight>
                            <a:srgbClr val="4FE2F3"/>
                          </a:highlight>
                          <a:latin typeface="+mn-lt"/>
                          <a:ea typeface="+mn-ea"/>
                          <a:cs typeface="Leelawadee" panose="020B0502040204020203" pitchFamily="34" charset="-34"/>
                        </a:rPr>
                        <a:t>Goal: </a:t>
                      </a:r>
                      <a:r>
                        <a:rPr kumimoji="0" lang="en-US" sz="1000" b="0" i="0" u="none" strike="noStrike" kern="1200" cap="none" spc="0" normalizeH="0" baseline="0" noProof="0">
                          <a:ln>
                            <a:noFill/>
                          </a:ln>
                          <a:solidFill>
                            <a:srgbClr val="2B660F"/>
                          </a:solidFill>
                          <a:effectLst/>
                          <a:uLnTx/>
                          <a:uFillTx/>
                          <a:latin typeface="+mn-lt"/>
                        </a:rPr>
                        <a:t>Work with communities and partners to promote education and economic development</a:t>
                      </a: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r h="1354242">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922F11"/>
                          </a:solidFill>
                          <a:latin typeface="+mj-lt"/>
                          <a:ea typeface="+mn-ea"/>
                          <a:cs typeface="Leelawadee"/>
                        </a:rPr>
                        <a:t>POSITIVE </a:t>
                      </a:r>
                      <a:br>
                        <a:rPr lang="en-US" sz="1400" kern="1200">
                          <a:solidFill>
                            <a:srgbClr val="922F11"/>
                          </a:solidFill>
                          <a:latin typeface="+mj-lt"/>
                          <a:ea typeface="+mn-ea"/>
                          <a:cs typeface="Leelawadee"/>
                        </a:rPr>
                      </a:br>
                      <a:r>
                        <a:rPr lang="en-US" sz="1400" kern="1200">
                          <a:solidFill>
                            <a:srgbClr val="922F11"/>
                          </a:solidFill>
                          <a:latin typeface="+mj-lt"/>
                          <a:ea typeface="+mn-ea"/>
                          <a:cs typeface="Leelawadee"/>
                        </a:rPr>
                        <a:t>CHOICES</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E6D27"/>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GB" sz="1000" b="0" i="1" u="none" strike="noStrike" kern="1200" cap="none" spc="0" normalizeH="0" baseline="0" noProof="0">
                          <a:ln>
                            <a:noFill/>
                          </a:ln>
                          <a:solidFill>
                            <a:srgbClr val="2B660F"/>
                          </a:solidFill>
                          <a:effectLst/>
                          <a:uLnTx/>
                          <a:uFillTx/>
                          <a:latin typeface="+mn-lt"/>
                          <a:ea typeface="+mn-ea"/>
                          <a:cs typeface="+mn-cs"/>
                        </a:rPr>
                        <a:t>Not a focus area for the customer.</a:t>
                      </a:r>
                      <a:endParaRPr kumimoji="0" lang="en-US" sz="1000" b="0" i="1" u="none" strike="noStrike" kern="1200" cap="none" spc="0" normalizeH="0" baseline="0" noProof="0">
                        <a:ln>
                          <a:noFill/>
                        </a:ln>
                        <a:solidFill>
                          <a:srgbClr val="2B660F"/>
                        </a:solidFill>
                        <a:effectLst/>
                        <a:uLnTx/>
                        <a:uFillTx/>
                        <a:latin typeface="+mn-lt"/>
                        <a:ea typeface="+mn-ea"/>
                        <a:cs typeface="+mn-cs"/>
                      </a:endParaRP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GB" sz="1000" b="0" i="1" u="none" strike="noStrike" kern="1200" cap="none" spc="0" normalizeH="0" baseline="0" noProof="0">
                          <a:ln>
                            <a:noFill/>
                          </a:ln>
                          <a:solidFill>
                            <a:srgbClr val="2B660F"/>
                          </a:solidFill>
                          <a:effectLst/>
                          <a:uLnTx/>
                          <a:uFillTx/>
                          <a:latin typeface="+mn-lt"/>
                          <a:ea typeface="+mn-ea"/>
                          <a:cs typeface="+mn-cs"/>
                        </a:rPr>
                        <a:t>Not a focus area for the customer.</a:t>
                      </a:r>
                      <a:endParaRPr kumimoji="0" lang="en-US" sz="1000" b="0" i="1" u="none" strike="noStrike" kern="1200" cap="none" spc="0" normalizeH="0" baseline="0" noProof="0">
                        <a:ln>
                          <a:noFill/>
                        </a:ln>
                        <a:solidFill>
                          <a:srgbClr val="2B660F"/>
                        </a:solidFill>
                        <a:effectLst/>
                        <a:uLnTx/>
                        <a:uFillTx/>
                        <a:latin typeface="+mn-lt"/>
                        <a:ea typeface="+mn-ea"/>
                        <a:cs typeface="+mn-cs"/>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GB" sz="1000" b="0" i="1" u="none" strike="noStrike" kern="1200" cap="none" spc="0" normalizeH="0" baseline="0" noProof="0">
                          <a:ln>
                            <a:noFill/>
                          </a:ln>
                          <a:solidFill>
                            <a:srgbClr val="2B660F"/>
                          </a:solidFill>
                          <a:effectLst/>
                          <a:uLnTx/>
                          <a:uFillTx/>
                          <a:latin typeface="+mn-lt"/>
                          <a:ea typeface="+mn-ea"/>
                          <a:cs typeface="Leelawadee"/>
                        </a:rPr>
                        <a:t>Not a focus area for the customer.</a:t>
                      </a:r>
                      <a:endParaRPr kumimoji="0" lang="en-US" sz="1000" b="0" i="0" u="none" strike="noStrike" kern="1200" cap="none" spc="0" normalizeH="0" baseline="0" noProof="0">
                        <a:ln>
                          <a:noFill/>
                        </a:ln>
                        <a:solidFill>
                          <a:srgbClr val="2B660F"/>
                        </a:solidFill>
                        <a:effectLst/>
                        <a:uLnTx/>
                        <a:uFillTx/>
                        <a:latin typeface="+mn-lt"/>
                        <a:ea typeface="+mn-ea"/>
                        <a:cs typeface="Leelawadee"/>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GB" sz="1000" b="0" i="1" u="none" strike="noStrike" kern="1200" cap="none" spc="0" normalizeH="0" baseline="0" noProof="0">
                          <a:ln>
                            <a:noFill/>
                          </a:ln>
                          <a:solidFill>
                            <a:srgbClr val="2B660F"/>
                          </a:solidFill>
                          <a:effectLst/>
                          <a:uLnTx/>
                          <a:uFillTx/>
                          <a:latin typeface="+mn-lt"/>
                          <a:ea typeface="+mn-ea"/>
                          <a:cs typeface="Leelawadee"/>
                        </a:rPr>
                        <a:t>Not a focus area for the customer.</a:t>
                      </a:r>
                      <a:endParaRPr kumimoji="0" lang="en-US" sz="1000" b="0" i="0" u="none" strike="noStrike" kern="1200" cap="none" spc="0" normalizeH="0" baseline="0" noProof="0">
                        <a:ln>
                          <a:noFill/>
                        </a:ln>
                        <a:solidFill>
                          <a:srgbClr val="2B660F"/>
                        </a:solidFill>
                        <a:effectLst/>
                        <a:uLnTx/>
                        <a:uFillTx/>
                        <a:latin typeface="+mn-lt"/>
                        <a:ea typeface="+mn-ea"/>
                        <a:cs typeface="Leelawadee"/>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88316528"/>
                  </a:ext>
                </a:extLst>
              </a:tr>
            </a:tbl>
          </a:graphicData>
        </a:graphic>
      </p:graphicFrame>
      <p:pic>
        <p:nvPicPr>
          <p:cNvPr id="2" name="Picture 1" descr="A logo of a leaf in a circle&#10;&#10;Description automatically generated">
            <a:extLst>
              <a:ext uri="{FF2B5EF4-FFF2-40B4-BE49-F238E27FC236}">
                <a16:creationId xmlns:a16="http://schemas.microsoft.com/office/drawing/2014/main" id="{1CAAD450-5357-9B2D-05D5-25024C81615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pic>
        <p:nvPicPr>
          <p:cNvPr id="16" name="Picture 15" descr="A blue and green windmill with green arrows&#10;&#10;Description automatically generated">
            <a:extLst>
              <a:ext uri="{FF2B5EF4-FFF2-40B4-BE49-F238E27FC236}">
                <a16:creationId xmlns:a16="http://schemas.microsoft.com/office/drawing/2014/main" id="{5B1D4BB9-0EEC-17C9-9EAC-54BF95871CA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7884" y="3162300"/>
            <a:ext cx="556204" cy="604020"/>
          </a:xfrm>
          <a:prstGeom prst="rect">
            <a:avLst/>
          </a:prstGeom>
        </p:spPr>
      </p:pic>
      <p:pic>
        <p:nvPicPr>
          <p:cNvPr id="17" name="Picture 16" descr="A logo of a hand and a globe&#10;&#10;Description automatically generated">
            <a:extLst>
              <a:ext uri="{FF2B5EF4-FFF2-40B4-BE49-F238E27FC236}">
                <a16:creationId xmlns:a16="http://schemas.microsoft.com/office/drawing/2014/main" id="{6AA2F260-F8B0-BD42-939E-F4E9F87D4FA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27528" y="5267660"/>
            <a:ext cx="536916" cy="583072"/>
          </a:xfrm>
          <a:prstGeom prst="rect">
            <a:avLst/>
          </a:prstGeom>
        </p:spPr>
      </p:pic>
    </p:spTree>
    <p:extLst>
      <p:ext uri="{BB962C8B-B14F-4D97-AF65-F5344CB8AC3E}">
        <p14:creationId xmlns:p14="http://schemas.microsoft.com/office/powerpoint/2010/main" val="196080122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EA06B7-ABDE-53DA-9192-ABB7ABA0A553}"/>
            </a:ext>
          </a:extLst>
        </p:cNvPr>
        <p:cNvGrpSpPr/>
        <p:nvPr/>
      </p:nvGrpSpPr>
      <p:grpSpPr>
        <a:xfrm>
          <a:off x="0" y="0"/>
          <a:ext cx="0" cy="0"/>
          <a:chOff x="0" y="0"/>
          <a:chExt cx="0" cy="0"/>
        </a:xfrm>
      </p:grpSpPr>
      <p:graphicFrame>
        <p:nvGraphicFramePr>
          <p:cNvPr id="15" name="think-cell data - do not delete" hidden="1">
            <a:extLst>
              <a:ext uri="{FF2B5EF4-FFF2-40B4-BE49-F238E27FC236}">
                <a16:creationId xmlns:a16="http://schemas.microsoft.com/office/drawing/2014/main" id="{F724C243-E6FA-2793-52B7-9F1BF36A0185}"/>
              </a:ext>
            </a:extLst>
          </p:cNvPr>
          <p:cNvGraphicFramePr>
            <a:graphicFrameLocks/>
          </p:cNvGraphicFramePr>
          <p:nvPr>
            <p:custDataLst>
              <p:tags r:id="rId1"/>
            </p:custDataLst>
            <p:extLst>
              <p:ext uri="{D42A27DB-BD31-4B8C-83A1-F6EECF244321}">
                <p14:modId xmlns:p14="http://schemas.microsoft.com/office/powerpoint/2010/main" val="33067046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15" name="think-cell data - do not delete" hidden="1">
                        <a:extLst>
                          <a:ext uri="{FF2B5EF4-FFF2-40B4-BE49-F238E27FC236}">
                            <a16:creationId xmlns:a16="http://schemas.microsoft.com/office/drawing/2014/main" id="{F724C243-E6FA-2793-52B7-9F1BF36A018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Title 7">
            <a:extLst>
              <a:ext uri="{FF2B5EF4-FFF2-40B4-BE49-F238E27FC236}">
                <a16:creationId xmlns:a16="http://schemas.microsoft.com/office/drawing/2014/main" id="{24CD5139-BE59-C8B9-D801-6DC1DDA83FA8}"/>
              </a:ext>
            </a:extLst>
          </p:cNvPr>
          <p:cNvSpPr>
            <a:spLocks noGrp="1"/>
          </p:cNvSpPr>
          <p:nvPr>
            <p:ph type="title"/>
          </p:nvPr>
        </p:nvSpPr>
        <p:spPr>
          <a:xfrm>
            <a:off x="304798" y="246888"/>
            <a:ext cx="11585448" cy="969264"/>
          </a:xfrm>
        </p:spPr>
        <p:txBody>
          <a:bodyPr vert="horz" rIns="0"/>
          <a:lstStyle/>
          <a:p>
            <a:r>
              <a:rPr lang="en-US" sz="3000"/>
              <a:t>COMMONALITY BETWEEN CHEVRON’S AND PEP+ FOCUS AREAS</a:t>
            </a:r>
            <a:br>
              <a:rPr lang="en-US" sz="2800"/>
            </a:br>
            <a:r>
              <a:rPr lang="en-US" sz="1800" i="1"/>
              <a:t>And how these focus areas align with pep+ pillars</a:t>
            </a:r>
          </a:p>
        </p:txBody>
      </p:sp>
      <p:sp>
        <p:nvSpPr>
          <p:cNvPr id="18" name="TextBox 17">
            <a:extLst>
              <a:ext uri="{FF2B5EF4-FFF2-40B4-BE49-F238E27FC236}">
                <a16:creationId xmlns:a16="http://schemas.microsoft.com/office/drawing/2014/main" id="{964F01D7-1261-149F-E363-4E7521F70850}"/>
              </a:ext>
            </a:extLst>
          </p:cNvPr>
          <p:cNvSpPr txBox="1"/>
          <p:nvPr/>
        </p:nvSpPr>
        <p:spPr>
          <a:xfrm>
            <a:off x="7953374" y="6269189"/>
            <a:ext cx="3786189" cy="506261"/>
          </a:xfrm>
          <a:prstGeom prst="rect">
            <a:avLst/>
          </a:prstGeom>
          <a:solidFill>
            <a:srgbClr val="8EBC29"/>
          </a:solidFill>
        </p:spPr>
        <p:txBody>
          <a:bodyPr wrap="square" rtlCol="0" anchor="ctr">
            <a:noAutofit/>
          </a:bodyPr>
          <a:lstStyle/>
          <a:p>
            <a:pPr algn="ctr">
              <a:defRPr/>
            </a:pPr>
            <a:r>
              <a:rPr lang="en-US" sz="1050" i="1" kern="0">
                <a:solidFill>
                  <a:schemeClr val="bg1"/>
                </a:solidFill>
                <a:cs typeface="Leelawadee" panose="020B0502040204020203" pitchFamily="34" charset="-34"/>
              </a:rPr>
              <a:t>No common focus areas were identified across </a:t>
            </a:r>
          </a:p>
          <a:p>
            <a:pPr algn="ctr">
              <a:defRPr/>
            </a:pPr>
            <a:r>
              <a:rPr lang="en-US" sz="1050" i="1" kern="0">
                <a:solidFill>
                  <a:schemeClr val="bg1"/>
                </a:solidFill>
                <a:cs typeface="Leelawadee" panose="020B0502040204020203" pitchFamily="34" charset="-34"/>
              </a:rPr>
              <a:t>Positive Choices (PepsiCo) or Safety (Chevron).</a:t>
            </a:r>
          </a:p>
        </p:txBody>
      </p:sp>
      <p:sp>
        <p:nvSpPr>
          <p:cNvPr id="2" name="Rectangle: Top Corners Rounded 1">
            <a:extLst>
              <a:ext uri="{FF2B5EF4-FFF2-40B4-BE49-F238E27FC236}">
                <a16:creationId xmlns:a16="http://schemas.microsoft.com/office/drawing/2014/main" id="{13A0F7BD-493B-6405-91B2-703AAE289B30}"/>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4">
            <a:extLst>
              <a:ext uri="{FF2B5EF4-FFF2-40B4-BE49-F238E27FC236}">
                <a16:creationId xmlns:a16="http://schemas.microsoft.com/office/drawing/2014/main" id="{31B3822E-BDC8-6D54-C8C4-771EB92E0C48}"/>
              </a:ext>
            </a:extLst>
          </p:cNvPr>
          <p:cNvGraphicFramePr>
            <a:graphicFrameLocks noGrp="1"/>
          </p:cNvGraphicFramePr>
          <p:nvPr>
            <p:extLst>
              <p:ext uri="{D42A27DB-BD31-4B8C-83A1-F6EECF244321}">
                <p14:modId xmlns:p14="http://schemas.microsoft.com/office/powerpoint/2010/main" val="378760907"/>
              </p:ext>
            </p:extLst>
          </p:nvPr>
        </p:nvGraphicFramePr>
        <p:xfrm>
          <a:off x="-7620" y="1148230"/>
          <a:ext cx="11990832" cy="5036361"/>
        </p:xfrm>
        <a:graphic>
          <a:graphicData uri="http://schemas.openxmlformats.org/drawingml/2006/table">
            <a:tbl>
              <a:tblPr firstRow="1" bandRow="1"/>
              <a:tblGrid>
                <a:gridCol w="1993392">
                  <a:extLst>
                    <a:ext uri="{9D8B030D-6E8A-4147-A177-3AD203B41FA5}">
                      <a16:colId xmlns:a16="http://schemas.microsoft.com/office/drawing/2014/main" val="1767499071"/>
                    </a:ext>
                  </a:extLst>
                </a:gridCol>
                <a:gridCol w="3332480">
                  <a:extLst>
                    <a:ext uri="{9D8B030D-6E8A-4147-A177-3AD203B41FA5}">
                      <a16:colId xmlns:a16="http://schemas.microsoft.com/office/drawing/2014/main" val="2382844442"/>
                    </a:ext>
                  </a:extLst>
                </a:gridCol>
                <a:gridCol w="3332480">
                  <a:extLst>
                    <a:ext uri="{9D8B030D-6E8A-4147-A177-3AD203B41FA5}">
                      <a16:colId xmlns:a16="http://schemas.microsoft.com/office/drawing/2014/main" val="1493353144"/>
                    </a:ext>
                  </a:extLst>
                </a:gridCol>
                <a:gridCol w="3332480">
                  <a:extLst>
                    <a:ext uri="{9D8B030D-6E8A-4147-A177-3AD203B41FA5}">
                      <a16:colId xmlns:a16="http://schemas.microsoft.com/office/drawing/2014/main" val="2353111847"/>
                    </a:ext>
                  </a:extLst>
                </a:gridCol>
              </a:tblGrid>
              <a:tr h="254049">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ase" latinLnBrk="0" hangingPunct="1">
                        <a:lnSpc>
                          <a:spcPct val="100000"/>
                        </a:lnSpc>
                      </a:pPr>
                      <a:r>
                        <a:rPr lang="en-US" sz="1200" b="1" kern="1200" noProof="0">
                          <a:solidFill>
                            <a:schemeClr val="bg1"/>
                          </a:solidFill>
                          <a:latin typeface="+mn-lt"/>
                          <a:ea typeface="+mn-ea"/>
                          <a:cs typeface="Leelawadee" panose="020B0502040204020203" pitchFamily="34" charset="-34"/>
                        </a:rPr>
                        <a:t>Lower Carbon</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ase" latinLnBrk="0" hangingPunct="1">
                        <a:lnSpc>
                          <a:spcPct val="100000"/>
                        </a:lnSpc>
                      </a:pPr>
                      <a:r>
                        <a:rPr lang="en-US" sz="1200" b="1" kern="1200" noProof="0">
                          <a:solidFill>
                            <a:schemeClr val="bg1"/>
                          </a:solidFill>
                          <a:latin typeface="+mn-lt"/>
                          <a:ea typeface="+mn-ea"/>
                          <a:cs typeface="Leelawadee" panose="020B0502040204020203" pitchFamily="34" charset="-34"/>
                        </a:rPr>
                        <a:t>Environment</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ase" latinLnBrk="0" hangingPunct="1">
                        <a:lnSpc>
                          <a:spcPct val="100000"/>
                        </a:lnSpc>
                      </a:pPr>
                      <a:r>
                        <a:rPr lang="en-US" sz="1200" b="1" kern="1200" noProof="0">
                          <a:solidFill>
                            <a:schemeClr val="bg1"/>
                          </a:solidFill>
                          <a:latin typeface="+mn-lt"/>
                          <a:ea typeface="+mn-ea"/>
                          <a:cs typeface="Leelawadee" panose="020B0502040204020203" pitchFamily="34" charset="-34"/>
                        </a:rPr>
                        <a:t>Social</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1216152">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954F07"/>
                          </a:solidFill>
                          <a:latin typeface="+mj-lt"/>
                          <a:ea typeface="+mn-ea"/>
                          <a:cs typeface="Leelawadee"/>
                        </a:rPr>
                        <a:t>POSITIVE </a:t>
                      </a:r>
                      <a:br>
                        <a:rPr lang="en-US" sz="1400" kern="1200">
                          <a:solidFill>
                            <a:srgbClr val="954F07"/>
                          </a:solidFill>
                          <a:latin typeface="+mj-lt"/>
                          <a:ea typeface="+mn-ea"/>
                          <a:cs typeface="Leelawadee"/>
                        </a:rPr>
                      </a:br>
                      <a:r>
                        <a:rPr lang="en-US" sz="1400" kern="1200">
                          <a:solidFill>
                            <a:srgbClr val="954F07"/>
                          </a:solidFill>
                          <a:latin typeface="+mj-lt"/>
                          <a:ea typeface="+mn-ea"/>
                          <a:cs typeface="Leelawadee"/>
                        </a:rPr>
                        <a:t>AGRICULTURE</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9F0A"/>
                    </a:solidFill>
                  </a:tcPr>
                </a:tc>
                <a:tc>
                  <a:txBody>
                    <a:bodyPr/>
                    <a:lstStyle/>
                    <a:p>
                      <a:pPr marL="0" marR="0" lvl="0" indent="0" algn="ctr">
                        <a:lnSpc>
                          <a:spcPct val="100000"/>
                        </a:lnSpc>
                        <a:spcBef>
                          <a:spcPts val="0"/>
                        </a:spcBef>
                        <a:spcAft>
                          <a:spcPts val="0"/>
                        </a:spcAft>
                        <a:buFont typeface="Arial"/>
                        <a:buNone/>
                      </a:pPr>
                      <a:r>
                        <a:rPr lang="en-US" sz="1000" b="0" i="1" u="none" strike="noStrike" kern="1200" cap="none" spc="0" normalizeH="0" baseline="0" noProof="0">
                          <a:ln>
                            <a:noFill/>
                          </a:ln>
                          <a:solidFill>
                            <a:srgbClr val="2B660F"/>
                          </a:solidFill>
                          <a:effectLst/>
                          <a:uLnTx/>
                          <a:uFillTx/>
                          <a:latin typeface="+mn-lt"/>
                        </a:rPr>
                        <a:t>No commonalities.</a:t>
                      </a: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marR="0" lvl="0" indent="-120650" algn="l" defTabSz="914400" rtl="0" eaLnBrk="1" fontAlgn="auto" latinLnBrk="0" hangingPunct="1">
                        <a:lnSpc>
                          <a:spcPct val="100000"/>
                        </a:lnSpc>
                        <a:spcBef>
                          <a:spcPts val="0"/>
                        </a:spcBef>
                        <a:spcAft>
                          <a:spcPts val="0"/>
                        </a:spcAft>
                        <a:buClrTx/>
                        <a:buSzTx/>
                        <a:buFont typeface="Arial"/>
                        <a:buChar char="•"/>
                        <a:tabLst/>
                        <a:defRPr/>
                      </a:pPr>
                      <a:r>
                        <a:rPr lang="en-US" sz="1000" kern="1200" noProof="0">
                          <a:solidFill>
                            <a:srgbClr val="2B660F"/>
                          </a:solidFill>
                          <a:highlight>
                            <a:srgbClr val="4FE2F3"/>
                          </a:highlight>
                          <a:latin typeface="+mn-lt"/>
                          <a:ea typeface="+mn-ea"/>
                          <a:cs typeface="Leelawadee" panose="020B0502040204020203" pitchFamily="34" charset="-34"/>
                        </a:rPr>
                        <a:t>Goal: </a:t>
                      </a:r>
                      <a:r>
                        <a:rPr kumimoji="0" lang="en-US" sz="1000" b="0" i="0" u="none" strike="noStrike" kern="1200" cap="none" spc="0" normalizeH="0" baseline="0" noProof="0">
                          <a:ln>
                            <a:noFill/>
                          </a:ln>
                          <a:solidFill>
                            <a:srgbClr val="2B660F"/>
                          </a:solidFill>
                          <a:effectLst/>
                          <a:uLnTx/>
                          <a:uFillTx/>
                          <a:latin typeface="+mn-lt"/>
                        </a:rPr>
                        <a:t>Identify potential opportunities to conserve and enhance biodiversity where we operate</a:t>
                      </a:r>
                      <a:endParaRPr kumimoji="0" lang="en-US" sz="1000" b="0" i="0" u="none" strike="noStrike" kern="1200" cap="none" spc="0" normalizeH="0" baseline="0" noProof="0">
                        <a:ln>
                          <a:noFill/>
                        </a:ln>
                        <a:solidFill>
                          <a:srgbClr val="2B660F"/>
                        </a:solidFill>
                        <a:effectLst/>
                        <a:uLnTx/>
                        <a:uFillTx/>
                        <a:latin typeface="+mn-lt"/>
                        <a:ea typeface="+mn-ea"/>
                        <a:cs typeface="+mn-cs"/>
                      </a:endParaRPr>
                    </a:p>
                    <a:p>
                      <a:pPr marL="290513" marR="0" lvl="1" indent="-171450" algn="l" defTabSz="914400" rtl="0" eaLnBrk="1" fontAlgn="auto" latinLnBrk="0" hangingPunct="1">
                        <a:lnSpc>
                          <a:spcPct val="100000"/>
                        </a:lnSpc>
                        <a:spcBef>
                          <a:spcPts val="400"/>
                        </a:spcBef>
                        <a:spcAft>
                          <a:spcPts val="0"/>
                        </a:spcAft>
                        <a:buClrTx/>
                        <a:buSzTx/>
                        <a:buFont typeface="Wingdings" pitchFamily="2" charset="2"/>
                        <a:buChar char="Ø"/>
                        <a:tabLst/>
                        <a:defRPr/>
                      </a:pPr>
                      <a:r>
                        <a:rPr lang="en-US" sz="1000" b="1" noProof="0">
                          <a:solidFill>
                            <a:srgbClr val="2B660F"/>
                          </a:solidFill>
                          <a:latin typeface="+mn-lt"/>
                          <a:cs typeface="Leelawadee"/>
                        </a:rPr>
                        <a:t>pep+ alignment: Spread the adoption of regenerative agriculture, restorative, or protective practices across 10 million acres of land supporting the growth of our key crops and ingredients by 2030 </a:t>
                      </a:r>
                      <a:endParaRPr kumimoji="0" lang="en-US" sz="1000" b="0" i="0" u="none" strike="noStrike" kern="1200" cap="none" spc="0" normalizeH="0" baseline="0" noProof="0">
                        <a:ln>
                          <a:noFill/>
                        </a:ln>
                        <a:solidFill>
                          <a:srgbClr val="2B660F"/>
                        </a:solidFill>
                        <a:effectLst/>
                        <a:uLnTx/>
                        <a:uFillTx/>
                        <a:latin typeface="+mn-lt"/>
                      </a:endParaRP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a:lnSpc>
                          <a:spcPct val="100000"/>
                        </a:lnSpc>
                        <a:spcBef>
                          <a:spcPts val="0"/>
                        </a:spcBef>
                        <a:spcAft>
                          <a:spcPts val="0"/>
                        </a:spcAft>
                        <a:buFont typeface="Arial"/>
                        <a:buNone/>
                      </a:pPr>
                      <a:r>
                        <a:rPr lang="en-US" sz="1000" b="0" i="1" u="none" strike="noStrike" kern="1200" cap="none" spc="0" normalizeH="0" baseline="0" noProof="0">
                          <a:ln>
                            <a:noFill/>
                          </a:ln>
                          <a:solidFill>
                            <a:srgbClr val="2B660F"/>
                          </a:solidFill>
                          <a:effectLst/>
                          <a:uLnTx/>
                          <a:uFillTx/>
                          <a:latin typeface="+mn-lt"/>
                        </a:rPr>
                        <a:t>No commonalities.</a:t>
                      </a: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3566160">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marR="0" lvl="0" indent="-1206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000" kern="1200" noProof="0">
                          <a:solidFill>
                            <a:srgbClr val="2B660F"/>
                          </a:solidFill>
                          <a:highlight>
                            <a:srgbClr val="4FE2F3"/>
                          </a:highlight>
                          <a:latin typeface="+mn-lt"/>
                          <a:ea typeface="+mn-ea"/>
                          <a:cs typeface="Leelawadee" panose="020B0502040204020203" pitchFamily="34" charset="-34"/>
                        </a:rPr>
                        <a:t>Goal: </a:t>
                      </a:r>
                      <a:r>
                        <a:rPr kumimoji="0" lang="en-US" sz="1000" b="0" i="0" u="none" strike="noStrike" kern="1200" cap="none" spc="0" normalizeH="0" baseline="0" noProof="0">
                          <a:ln>
                            <a:noFill/>
                          </a:ln>
                          <a:solidFill>
                            <a:srgbClr val="2B660F"/>
                          </a:solidFill>
                          <a:effectLst/>
                          <a:uLnTx/>
                          <a:uFillTx/>
                          <a:latin typeface="+mn-lt"/>
                          <a:ea typeface="+mn-ea"/>
                          <a:cs typeface="+mn-cs"/>
                        </a:rPr>
                        <a:t>Lower Scopes 1, 2 </a:t>
                      </a:r>
                      <a:br>
                        <a:rPr kumimoji="0" lang="en-US" sz="1000" b="0" i="0" u="none" strike="noStrike" kern="1200" cap="none" spc="0" normalizeH="0" baseline="0" noProof="0">
                          <a:ln>
                            <a:noFill/>
                          </a:ln>
                          <a:solidFill>
                            <a:srgbClr val="2B660F"/>
                          </a:solidFill>
                          <a:effectLst/>
                          <a:uLnTx/>
                          <a:uFillTx/>
                          <a:latin typeface="+mn-lt"/>
                          <a:ea typeface="+mn-ea"/>
                          <a:cs typeface="+mn-cs"/>
                        </a:rPr>
                      </a:br>
                      <a:r>
                        <a:rPr kumimoji="0" lang="en-US" sz="1000" b="0" i="0" u="none" strike="noStrike" kern="1200" cap="none" spc="0" normalizeH="0" baseline="0" noProof="0">
                          <a:ln>
                            <a:noFill/>
                          </a:ln>
                          <a:solidFill>
                            <a:srgbClr val="2B660F"/>
                          </a:solidFill>
                          <a:effectLst/>
                          <a:uLnTx/>
                          <a:uFillTx/>
                          <a:latin typeface="+mn-lt"/>
                          <a:ea typeface="+mn-ea"/>
                          <a:cs typeface="+mn-cs"/>
                        </a:rPr>
                        <a:t>and 3 carbon emissions intensities by 2028</a:t>
                      </a:r>
                    </a:p>
                    <a:p>
                      <a:pPr marL="290513" marR="0" lvl="1" indent="-171450" algn="l" defTabSz="914400" rtl="0" eaLnBrk="1" fontAlgn="auto" latinLnBrk="0" hangingPunct="1">
                        <a:lnSpc>
                          <a:spcPct val="100000"/>
                        </a:lnSpc>
                        <a:spcBef>
                          <a:spcPts val="400"/>
                        </a:spcBef>
                        <a:spcAft>
                          <a:spcPts val="0"/>
                        </a:spcAft>
                        <a:buClrTx/>
                        <a:buSzTx/>
                        <a:buFont typeface="Wingdings" pitchFamily="2" charset="2"/>
                        <a:buChar char="Ø"/>
                        <a:tabLst>
                          <a:tab pos="400050" algn="l"/>
                        </a:tabLst>
                        <a:defRPr/>
                      </a:pPr>
                      <a:r>
                        <a:rPr lang="en-US" sz="1000" b="1" noProof="0">
                          <a:solidFill>
                            <a:srgbClr val="2B660F"/>
                          </a:solidFill>
                          <a:latin typeface="+mn-lt"/>
                          <a:cs typeface="Leelawadee"/>
                        </a:rPr>
                        <a:t>pep+ alignment: </a:t>
                      </a:r>
                      <a:r>
                        <a:rPr kumimoji="0" lang="en-US" sz="1000" b="1" i="0" u="none" strike="noStrike" kern="1200" cap="none" spc="0" normalizeH="0" baseline="0" noProof="0">
                          <a:ln>
                            <a:noFill/>
                          </a:ln>
                          <a:solidFill>
                            <a:srgbClr val="2B660F"/>
                          </a:solidFill>
                          <a:effectLst/>
                          <a:uLnTx/>
                          <a:uFillTx/>
                          <a:latin typeface="+mn-lt"/>
                          <a:ea typeface="+mn-ea"/>
                          <a:cs typeface="+mn-cs"/>
                        </a:rPr>
                        <a:t>Achieve a 50% reduction in Scope 1 and 2 emissions by 2030 (vs 2022 baseline) </a:t>
                      </a:r>
                    </a:p>
                    <a:p>
                      <a:pPr marL="290513" marR="0" lvl="1" indent="-171450" algn="l" defTabSz="914400" rtl="0" eaLnBrk="1" fontAlgn="auto" latinLnBrk="0" hangingPunct="1">
                        <a:lnSpc>
                          <a:spcPct val="100000"/>
                        </a:lnSpc>
                        <a:spcBef>
                          <a:spcPts val="600"/>
                        </a:spcBef>
                        <a:spcAft>
                          <a:spcPts val="0"/>
                        </a:spcAft>
                        <a:buClrTx/>
                        <a:buSzTx/>
                        <a:buFont typeface="Wingdings" pitchFamily="2" charset="2"/>
                        <a:buChar char="Ø"/>
                        <a:tabLst>
                          <a:tab pos="400050" algn="l"/>
                        </a:tabLst>
                        <a:defRPr/>
                      </a:pPr>
                      <a:r>
                        <a:rPr lang="en-US" sz="1000" b="1" noProof="0">
                          <a:solidFill>
                            <a:srgbClr val="2B660F"/>
                          </a:solidFill>
                          <a:latin typeface="+mn-lt"/>
                          <a:cs typeface="Leelawadee"/>
                        </a:rPr>
                        <a:t>pep+ alignment: Achieve a 42% reduction in Scope 3 Energy &amp; Industry (E&amp;I) emissions by 2030 (vs 2022 baseline) </a:t>
                      </a:r>
                      <a:endParaRPr kumimoji="0" lang="en-US" sz="1000" b="1" i="0" u="none" strike="noStrike" kern="1200" cap="none" spc="0" normalizeH="0" baseline="0" noProof="0">
                        <a:ln>
                          <a:noFill/>
                        </a:ln>
                        <a:solidFill>
                          <a:srgbClr val="2B660F"/>
                        </a:solidFill>
                        <a:effectLst/>
                        <a:uLnTx/>
                        <a:uFillTx/>
                        <a:latin typeface="+mn-lt"/>
                        <a:ea typeface="+mn-ea"/>
                        <a:cs typeface="+mn-cs"/>
                      </a:endParaRPr>
                    </a:p>
                    <a:p>
                      <a:pPr marL="120650" marR="0" lvl="0" indent="-120650" algn="l" defTabSz="914400" rtl="0" eaLnBrk="1" fontAlgn="auto" latinLnBrk="0" hangingPunct="1">
                        <a:lnSpc>
                          <a:spcPct val="100000"/>
                        </a:lnSpc>
                        <a:spcBef>
                          <a:spcPts val="1000"/>
                        </a:spcBef>
                        <a:spcAft>
                          <a:spcPts val="0"/>
                        </a:spcAft>
                        <a:buClrTx/>
                        <a:buSzTx/>
                        <a:buFont typeface="Arial"/>
                        <a:buChar char="•"/>
                        <a:tabLst/>
                        <a:defRPr/>
                      </a:pPr>
                      <a:r>
                        <a:rPr lang="en-US" sz="1000" b="0" i="0" noProof="0">
                          <a:solidFill>
                            <a:srgbClr val="2B660F"/>
                          </a:solidFill>
                          <a:effectLst/>
                          <a:highlight>
                            <a:srgbClr val="FFC62B"/>
                          </a:highlight>
                          <a:latin typeface="+mn-lt"/>
                          <a:cs typeface="Leelawadee"/>
                        </a:rPr>
                        <a:t>Target</a:t>
                      </a:r>
                      <a:r>
                        <a:rPr kumimoji="0" lang="en-US" sz="1000" b="0" i="0" u="none" strike="noStrike" kern="1200" cap="none" spc="0" normalizeH="0" baseline="0" noProof="0">
                          <a:ln>
                            <a:noFill/>
                          </a:ln>
                          <a:solidFill>
                            <a:srgbClr val="2B660F"/>
                          </a:solidFill>
                          <a:effectLst/>
                          <a:uLnTx/>
                          <a:uFillTx/>
                          <a:latin typeface="+mn-lt"/>
                          <a:ea typeface="+mn-ea"/>
                          <a:cs typeface="+mn-cs"/>
                        </a:rPr>
                        <a:t>: Achieve net zero upstream production Scope 1 and 2 greenhouse gas emissions (GHG) on an equity basis by 2050</a:t>
                      </a:r>
                    </a:p>
                    <a:p>
                      <a:pPr marL="290513" marR="0" lvl="1" indent="-171450" algn="l" defTabSz="914400" rtl="0" eaLnBrk="1" fontAlgn="auto" latinLnBrk="0" hangingPunct="1">
                        <a:lnSpc>
                          <a:spcPct val="100000"/>
                        </a:lnSpc>
                        <a:spcBef>
                          <a:spcPts val="400"/>
                        </a:spcBef>
                        <a:spcAft>
                          <a:spcPts val="0"/>
                        </a:spcAft>
                        <a:buClrTx/>
                        <a:buSzTx/>
                        <a:buFont typeface="Wingdings" pitchFamily="2" charset="2"/>
                        <a:buChar char="Ø"/>
                        <a:tabLst/>
                        <a:defRPr/>
                      </a:pPr>
                      <a:r>
                        <a:rPr lang="en-US" sz="1000" b="1" noProof="0">
                          <a:solidFill>
                            <a:srgbClr val="2B660F"/>
                          </a:solidFill>
                          <a:latin typeface="+mn-lt"/>
                          <a:cs typeface="Leelawadee"/>
                        </a:rPr>
                        <a:t>pep+ alignment: Achieve </a:t>
                      </a:r>
                      <a:br>
                        <a:rPr lang="en-US" sz="1000" b="1" noProof="0">
                          <a:solidFill>
                            <a:srgbClr val="2B660F"/>
                          </a:solidFill>
                          <a:latin typeface="+mn-lt"/>
                          <a:cs typeface="Leelawadee"/>
                        </a:rPr>
                      </a:br>
                      <a:r>
                        <a:rPr lang="en-US" sz="1000" b="1" noProof="0">
                          <a:solidFill>
                            <a:srgbClr val="2B660F"/>
                          </a:solidFill>
                          <a:latin typeface="+mn-lt"/>
                          <a:cs typeface="Leelawadee"/>
                        </a:rPr>
                        <a:t>net-zero emissions by 2050 </a:t>
                      </a:r>
                      <a:br>
                        <a:rPr lang="en-US" sz="1000" b="1" noProof="0">
                          <a:solidFill>
                            <a:srgbClr val="2B660F"/>
                          </a:solidFill>
                          <a:latin typeface="+mn-lt"/>
                          <a:cs typeface="Leelawadee"/>
                        </a:rPr>
                      </a:br>
                      <a:r>
                        <a:rPr lang="en-US" sz="1000" b="1" noProof="0">
                          <a:solidFill>
                            <a:srgbClr val="2B660F"/>
                          </a:solidFill>
                          <a:latin typeface="+mn-lt"/>
                          <a:cs typeface="Leelawadee"/>
                        </a:rPr>
                        <a:t>or sooner </a:t>
                      </a:r>
                      <a:endParaRPr lang="en-US" sz="1000" b="0" i="0" noProof="0">
                        <a:solidFill>
                          <a:srgbClr val="2B660F"/>
                        </a:solidFill>
                        <a:effectLst/>
                        <a:latin typeface="+mn-lt"/>
                        <a:cs typeface="Leelawadee"/>
                      </a:endParaRP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marR="0" lvl="0" indent="-120650" algn="l" defTabSz="914400" rtl="0" eaLnBrk="1" fontAlgn="base" latinLnBrk="0" hangingPunct="1">
                        <a:lnSpc>
                          <a:spcPct val="100000"/>
                        </a:lnSpc>
                        <a:spcBef>
                          <a:spcPts val="0"/>
                        </a:spcBef>
                        <a:spcAft>
                          <a:spcPts val="0"/>
                        </a:spcAft>
                        <a:buClrTx/>
                        <a:buSzTx/>
                        <a:buFont typeface="Arial" panose="020B0604020202020204" pitchFamily="34" charset="0"/>
                        <a:buChar char="•"/>
                        <a:tabLst>
                          <a:tab pos="57150" algn="l"/>
                        </a:tabLst>
                        <a:defRPr/>
                      </a:pPr>
                      <a:r>
                        <a:rPr lang="en-US" sz="1000" kern="1200" noProof="0">
                          <a:solidFill>
                            <a:srgbClr val="2B660F"/>
                          </a:solidFill>
                          <a:highlight>
                            <a:srgbClr val="4FE2F3"/>
                          </a:highlight>
                          <a:latin typeface="+mn-lt"/>
                          <a:ea typeface="+mn-ea"/>
                          <a:cs typeface="Leelawadee" panose="020B0502040204020203" pitchFamily="34" charset="-34"/>
                        </a:rPr>
                        <a:t>Goal: </a:t>
                      </a:r>
                      <a:r>
                        <a:rPr kumimoji="0" lang="en-US" sz="1000" b="0" i="0" u="none" strike="noStrike" kern="1200" cap="none" spc="0" normalizeH="0" baseline="0" noProof="0">
                          <a:ln>
                            <a:noFill/>
                          </a:ln>
                          <a:solidFill>
                            <a:srgbClr val="2B660F"/>
                          </a:solidFill>
                          <a:effectLst/>
                          <a:uLnTx/>
                          <a:uFillTx/>
                          <a:latin typeface="+mn-lt"/>
                        </a:rPr>
                        <a:t>To drive efficient and responsible water use, reuse, recycling and conservation</a:t>
                      </a:r>
                      <a:endParaRPr kumimoji="0" lang="en-US" sz="1000" b="0" i="0" u="none" strike="noStrike" kern="1200" cap="none" spc="0" normalizeH="0" baseline="0" noProof="0">
                        <a:ln>
                          <a:noFill/>
                        </a:ln>
                        <a:solidFill>
                          <a:srgbClr val="2B660F"/>
                        </a:solidFill>
                        <a:effectLst/>
                        <a:uLnTx/>
                        <a:uFillTx/>
                        <a:latin typeface="+mn-lt"/>
                        <a:ea typeface="+mn-ea"/>
                        <a:cs typeface="+mn-cs"/>
                      </a:endParaRPr>
                    </a:p>
                    <a:p>
                      <a:pPr marL="290513" marR="0" lvl="1" indent="-171450" algn="l" defTabSz="914400" rtl="0" eaLnBrk="1" fontAlgn="auto" latinLnBrk="0" hangingPunct="1">
                        <a:lnSpc>
                          <a:spcPct val="100000"/>
                        </a:lnSpc>
                        <a:spcBef>
                          <a:spcPts val="400"/>
                        </a:spcBef>
                        <a:spcAft>
                          <a:spcPts val="0"/>
                        </a:spcAft>
                        <a:buClrTx/>
                        <a:buSzTx/>
                        <a:buFont typeface="Wingdings" pitchFamily="2" charset="2"/>
                        <a:buChar char="Ø"/>
                        <a:tabLst/>
                        <a:defRPr/>
                      </a:pPr>
                      <a:r>
                        <a:rPr lang="en-US" sz="1000" b="1" noProof="0">
                          <a:solidFill>
                            <a:srgbClr val="2B660F"/>
                          </a:solidFill>
                          <a:latin typeface="+mn-lt"/>
                          <a:cs typeface="Leelawadee"/>
                        </a:rPr>
                        <a:t>pep+ alignment: </a:t>
                      </a:r>
                      <a:r>
                        <a:rPr kumimoji="0" lang="en-US" sz="1000" b="1" i="0" u="none" strike="noStrike" kern="1200" cap="none" spc="0" normalizeH="0" baseline="0" noProof="0">
                          <a:ln>
                            <a:noFill/>
                          </a:ln>
                          <a:solidFill>
                            <a:srgbClr val="2B660F"/>
                          </a:solidFill>
                          <a:effectLst/>
                          <a:uLnTx/>
                          <a:uFillTx/>
                          <a:latin typeface="+mn-lt"/>
                          <a:ea typeface="+mn-ea"/>
                          <a:cs typeface="+mn-cs"/>
                        </a:rPr>
                        <a:t>For our primary plastic packaging in key packaging markets, use 40% or greater recycled content in our plastic packaging by 2035 or sooner </a:t>
                      </a:r>
                      <a:endParaRPr lang="en-US" sz="1000" b="1" noProof="0">
                        <a:solidFill>
                          <a:srgbClr val="2B660F"/>
                        </a:solidFill>
                        <a:latin typeface="+mn-lt"/>
                        <a:cs typeface="Leelawadee"/>
                      </a:endParaRPr>
                    </a:p>
                    <a:p>
                      <a:pPr marL="290513" marR="0" lvl="1" indent="-171450" algn="l" defTabSz="914400" rtl="0" eaLnBrk="1" fontAlgn="auto" latinLnBrk="0" hangingPunct="1">
                        <a:lnSpc>
                          <a:spcPct val="100000"/>
                        </a:lnSpc>
                        <a:spcBef>
                          <a:spcPts val="600"/>
                        </a:spcBef>
                        <a:spcAft>
                          <a:spcPts val="0"/>
                        </a:spcAft>
                        <a:buClrTx/>
                        <a:buSzTx/>
                        <a:buFont typeface="Wingdings" pitchFamily="2" charset="2"/>
                        <a:buChar char="Ø"/>
                        <a:tabLst/>
                        <a:defRPr/>
                      </a:pPr>
                      <a:r>
                        <a:rPr lang="en-US" sz="1000" b="1" noProof="0">
                          <a:solidFill>
                            <a:srgbClr val="2B660F"/>
                          </a:solidFill>
                          <a:latin typeface="+mn-lt"/>
                          <a:cs typeface="Leelawadee"/>
                        </a:rPr>
                        <a:t>pep+ alignment: Reach average water-use efficiency ratios of 1.4 liters/liter of production in beverages sites and 1.7 liters/kilogram of production in convenient foods sites for 100% of high water-risk PepsiCo and franchise bottler manufacturing facilities by 2030 </a:t>
                      </a: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marR="0" lvl="0" indent="-120650" algn="l" defTabSz="914400" rtl="0" eaLnBrk="1" fontAlgn="auto" latinLnBrk="0" hangingPunct="1">
                        <a:lnSpc>
                          <a:spcPct val="100000"/>
                        </a:lnSpc>
                        <a:spcBef>
                          <a:spcPts val="0"/>
                        </a:spcBef>
                        <a:spcAft>
                          <a:spcPts val="0"/>
                        </a:spcAft>
                        <a:buClrTx/>
                        <a:buSzTx/>
                        <a:buFont typeface="Arial"/>
                        <a:buChar char="•"/>
                        <a:tabLst>
                          <a:tab pos="57150" algn="l"/>
                        </a:tabLst>
                        <a:defRPr/>
                      </a:pPr>
                      <a:r>
                        <a:rPr lang="en-US" sz="1000" kern="1200" noProof="0">
                          <a:solidFill>
                            <a:srgbClr val="2B660F"/>
                          </a:solidFill>
                          <a:highlight>
                            <a:srgbClr val="4FE2F3"/>
                          </a:highlight>
                          <a:latin typeface="+mn-lt"/>
                          <a:ea typeface="+mn-ea"/>
                          <a:cs typeface="Leelawadee" panose="020B0502040204020203" pitchFamily="34" charset="-34"/>
                        </a:rPr>
                        <a:t>Goal: </a:t>
                      </a:r>
                      <a:r>
                        <a:rPr kumimoji="0" lang="en-US" sz="1000" b="0" i="0" u="none" strike="noStrike" kern="1200" cap="none" spc="0" normalizeH="0" baseline="0" noProof="0">
                          <a:ln>
                            <a:noFill/>
                          </a:ln>
                          <a:solidFill>
                            <a:srgbClr val="2B660F"/>
                          </a:solidFill>
                          <a:effectLst/>
                          <a:uLnTx/>
                          <a:uFillTx/>
                          <a:latin typeface="+mn-lt"/>
                        </a:rPr>
                        <a:t>Work with communities and partners to promote </a:t>
                      </a:r>
                      <a:r>
                        <a:rPr lang="en-US" sz="1000" b="0" i="0" u="none" strike="noStrike" kern="1200" cap="none" spc="0" normalizeH="0" baseline="0" noProof="0">
                          <a:ln>
                            <a:noFill/>
                          </a:ln>
                          <a:solidFill>
                            <a:srgbClr val="2B660F"/>
                          </a:solidFill>
                          <a:effectLst/>
                          <a:uLnTx/>
                          <a:uFillTx/>
                          <a:latin typeface="+mn-lt"/>
                        </a:rPr>
                        <a:t>educational</a:t>
                      </a:r>
                      <a:r>
                        <a:rPr kumimoji="0" lang="en-US" sz="1000" b="0" i="0" u="none" strike="noStrike" kern="1200" cap="none" spc="0" normalizeH="0" baseline="0" noProof="0">
                          <a:ln>
                            <a:noFill/>
                          </a:ln>
                          <a:solidFill>
                            <a:srgbClr val="2B660F"/>
                          </a:solidFill>
                          <a:effectLst/>
                          <a:uLnTx/>
                          <a:uFillTx/>
                          <a:latin typeface="+mn-lt"/>
                        </a:rPr>
                        <a:t> and economic development</a:t>
                      </a:r>
                      <a:endParaRPr kumimoji="0" lang="en-US" sz="1000" b="0" i="0" u="none" strike="noStrike" kern="1200" cap="none" spc="0" normalizeH="0" baseline="0" noProof="0">
                        <a:ln>
                          <a:noFill/>
                        </a:ln>
                        <a:solidFill>
                          <a:srgbClr val="2B660F"/>
                        </a:solidFill>
                        <a:effectLst/>
                        <a:uLnTx/>
                        <a:uFillTx/>
                        <a:latin typeface="+mn-lt"/>
                        <a:ea typeface="+mn-ea"/>
                        <a:cs typeface="+mn-cs"/>
                      </a:endParaRPr>
                    </a:p>
                    <a:p>
                      <a:pPr marL="290513" lvl="1" indent="-171450">
                        <a:spcBef>
                          <a:spcPts val="400"/>
                        </a:spcBef>
                        <a:buFont typeface="Wingdings" pitchFamily="2" charset="2"/>
                        <a:buChar char="Ø"/>
                        <a:defRPr/>
                      </a:pPr>
                      <a:r>
                        <a:rPr lang="en-US" sz="1000" b="1" noProof="0">
                          <a:solidFill>
                            <a:srgbClr val="2B660F"/>
                          </a:solidFill>
                          <a:latin typeface="+mn-lt"/>
                          <a:cs typeface="Leelawadee"/>
                        </a:rPr>
                        <a:t>pep+ alignment: </a:t>
                      </a:r>
                      <a:r>
                        <a:rPr kumimoji="0" lang="en-US" sz="1000" b="1" i="0" u="none" strike="noStrike" kern="1200" cap="none" spc="0" normalizeH="0" baseline="0" noProof="0">
                          <a:ln>
                            <a:noFill/>
                          </a:ln>
                          <a:solidFill>
                            <a:srgbClr val="2B660F"/>
                          </a:solidFill>
                          <a:effectLst/>
                          <a:uLnTx/>
                          <a:uFillTx/>
                          <a:latin typeface="+mn-lt"/>
                        </a:rPr>
                        <a:t>Empower our associates with the resources and </a:t>
                      </a:r>
                      <a:br>
                        <a:rPr kumimoji="0" lang="en-US" sz="1000" b="1" i="0" u="none" strike="noStrike" kern="1200" cap="none" spc="0" normalizeH="0" baseline="0" noProof="0">
                          <a:ln>
                            <a:noFill/>
                          </a:ln>
                          <a:solidFill>
                            <a:srgbClr val="2B660F"/>
                          </a:solidFill>
                          <a:effectLst/>
                          <a:uLnTx/>
                          <a:uFillTx/>
                          <a:latin typeface="+mn-lt"/>
                        </a:rPr>
                      </a:br>
                      <a:r>
                        <a:rPr kumimoji="0" lang="en-US" sz="1000" b="1" i="0" u="none" strike="noStrike" kern="1200" cap="none" spc="0" normalizeH="0" baseline="0" noProof="0">
                          <a:ln>
                            <a:noFill/>
                          </a:ln>
                          <a:solidFill>
                            <a:srgbClr val="2B660F"/>
                          </a:solidFill>
                          <a:effectLst/>
                          <a:uLnTx/>
                          <a:uFillTx/>
                          <a:latin typeface="+mn-lt"/>
                        </a:rPr>
                        <a:t>time needed to build and cultivate prosperity in our communities </a:t>
                      </a: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bl>
          </a:graphicData>
        </a:graphic>
      </p:graphicFrame>
      <p:pic>
        <p:nvPicPr>
          <p:cNvPr id="4" name="Picture 3" descr="A logo of a leaf in a circle&#10;&#10;Description automatically generated">
            <a:extLst>
              <a:ext uri="{FF2B5EF4-FFF2-40B4-BE49-F238E27FC236}">
                <a16:creationId xmlns:a16="http://schemas.microsoft.com/office/drawing/2014/main" id="{84301C78-A6AE-19ED-CCD3-88E4A056170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pic>
        <p:nvPicPr>
          <p:cNvPr id="5" name="Picture 4" descr="A blue and green windmill with green arrows&#10;&#10;Description automatically generated">
            <a:extLst>
              <a:ext uri="{FF2B5EF4-FFF2-40B4-BE49-F238E27FC236}">
                <a16:creationId xmlns:a16="http://schemas.microsoft.com/office/drawing/2014/main" id="{671009A3-A229-6381-C9F9-C3A62E3800D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3162300"/>
            <a:ext cx="556204" cy="604020"/>
          </a:xfrm>
          <a:prstGeom prst="rect">
            <a:avLst/>
          </a:prstGeom>
        </p:spPr>
      </p:pic>
      <p:pic>
        <p:nvPicPr>
          <p:cNvPr id="6" name="Picture 5" descr="V-shape in company branding.">
            <a:extLst>
              <a:ext uri="{FF2B5EF4-FFF2-40B4-BE49-F238E27FC236}">
                <a16:creationId xmlns:a16="http://schemas.microsoft.com/office/drawing/2014/main" id="{1C408078-7A6F-789C-D931-CE5A473039D5}"/>
              </a:ext>
            </a:extLst>
          </p:cNvPr>
          <p:cNvPicPr>
            <a:picLocks noChangeAspect="1"/>
          </p:cNvPicPr>
          <p:nvPr/>
        </p:nvPicPr>
        <p:blipFill>
          <a:blip r:embed="rId8"/>
          <a:srcRect l="22192" r="22192"/>
          <a:stretch>
            <a:fillRect/>
          </a:stretch>
        </p:blipFill>
        <p:spPr>
          <a:xfrm>
            <a:off x="11229279" y="156060"/>
            <a:ext cx="750506" cy="758340"/>
          </a:xfrm>
          <a:prstGeom prst="rect">
            <a:avLst/>
          </a:prstGeom>
        </p:spPr>
      </p:pic>
    </p:spTree>
    <p:extLst>
      <p:ext uri="{BB962C8B-B14F-4D97-AF65-F5344CB8AC3E}">
        <p14:creationId xmlns:p14="http://schemas.microsoft.com/office/powerpoint/2010/main" val="322654482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D2200B-89FE-9014-FE40-68990A45D96F}"/>
            </a:ext>
          </a:extLst>
        </p:cNvPr>
        <p:cNvGrpSpPr/>
        <p:nvPr/>
      </p:nvGrpSpPr>
      <p:grpSpPr>
        <a:xfrm>
          <a:off x="0" y="0"/>
          <a:ext cx="0" cy="0"/>
          <a:chOff x="0" y="0"/>
          <a:chExt cx="0" cy="0"/>
        </a:xfrm>
      </p:grpSpPr>
      <p:pic>
        <p:nvPicPr>
          <p:cNvPr id="9218" name="Picture 2" descr="Compass Group logo in transparent PNG and vectorized SVG formats">
            <a:extLst>
              <a:ext uri="{FF2B5EF4-FFF2-40B4-BE49-F238E27FC236}">
                <a16:creationId xmlns:a16="http://schemas.microsoft.com/office/drawing/2014/main" id="{83C53B07-25B5-9354-5385-9A31B960B0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799" y="2405754"/>
            <a:ext cx="5378871" cy="2046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709418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F62DE4-D79C-52BB-4E25-0854F76AFF94}"/>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ACB87D55-5A9F-1695-F3C1-BAB8A1C3B40E}"/>
              </a:ext>
            </a:extLst>
          </p:cNvPr>
          <p:cNvGraphicFramePr>
            <a:graphicFrameLocks/>
          </p:cNvGraphicFramePr>
          <p:nvPr>
            <p:custDataLst>
              <p:tags r:id="rId1"/>
            </p:custDataLst>
            <p:extLst>
              <p:ext uri="{D42A27DB-BD31-4B8C-83A1-F6EECF244321}">
                <p14:modId xmlns:p14="http://schemas.microsoft.com/office/powerpoint/2010/main" val="9091157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5" name="think-cell data - do not delete" hidden="1">
                        <a:extLst>
                          <a:ext uri="{FF2B5EF4-FFF2-40B4-BE49-F238E27FC236}">
                            <a16:creationId xmlns:a16="http://schemas.microsoft.com/office/drawing/2014/main" id="{ACB87D55-5A9F-1695-F3C1-BAB8A1C3B40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tangle: Rounded Corners 6">
            <a:extLst>
              <a:ext uri="{FF2B5EF4-FFF2-40B4-BE49-F238E27FC236}">
                <a16:creationId xmlns:a16="http://schemas.microsoft.com/office/drawing/2014/main" id="{BB807784-F3D8-DE42-4FBA-ECE8E6C7246D}"/>
              </a:ext>
            </a:extLst>
          </p:cNvPr>
          <p:cNvSpPr>
            <a:spLocks/>
          </p:cNvSpPr>
          <p:nvPr/>
        </p:nvSpPr>
        <p:spPr>
          <a:xfrm rot="10800000" flipH="1" flipV="1">
            <a:off x="6300438" y="1062650"/>
            <a:ext cx="5586761" cy="1629105"/>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pPr>
              <a:defRPr/>
            </a:pPr>
            <a:r>
              <a:rPr lang="en-US" sz="2000" b="1">
                <a:solidFill>
                  <a:srgbClr val="8EBC29"/>
                </a:solidFill>
              </a:rPr>
              <a:t>Deforestation</a:t>
            </a:r>
          </a:p>
        </p:txBody>
      </p:sp>
      <p:pic>
        <p:nvPicPr>
          <p:cNvPr id="8" name="Picture 7">
            <a:extLst>
              <a:ext uri="{FF2B5EF4-FFF2-40B4-BE49-F238E27FC236}">
                <a16:creationId xmlns:a16="http://schemas.microsoft.com/office/drawing/2014/main" id="{4C94BCF7-F4C1-8CE7-CED6-85E6EA28B968}"/>
              </a:ext>
            </a:extLst>
          </p:cNvPr>
          <p:cNvPicPr>
            <a:picLocks noChangeAspect="1"/>
          </p:cNvPicPr>
          <p:nvPr/>
        </p:nvPicPr>
        <p:blipFill>
          <a:blip r:embed="rId6"/>
          <a:srcRect l="24821" r="18929"/>
          <a:stretch>
            <a:fillRect/>
          </a:stretch>
        </p:blipFill>
        <p:spPr>
          <a:xfrm rot="16200000">
            <a:off x="2520059" y="3282058"/>
            <a:ext cx="6857999" cy="293883"/>
          </a:xfrm>
          <a:custGeom>
            <a:avLst/>
            <a:gdLst>
              <a:gd name="connsiteX0" fmla="*/ 6857999 w 6857999"/>
              <a:gd name="connsiteY0" fmla="*/ 0 h 293883"/>
              <a:gd name="connsiteX1" fmla="*/ 6857999 w 6857999"/>
              <a:gd name="connsiteY1" fmla="*/ 293883 h 293883"/>
              <a:gd name="connsiteX2" fmla="*/ 0 w 6857999"/>
              <a:gd name="connsiteY2" fmla="*/ 293883 h 293883"/>
              <a:gd name="connsiteX3" fmla="*/ 0 w 6857999"/>
              <a:gd name="connsiteY3" fmla="*/ 0 h 293883"/>
            </a:gdLst>
            <a:ahLst/>
            <a:cxnLst>
              <a:cxn ang="0">
                <a:pos x="connsiteX0" y="connsiteY0"/>
              </a:cxn>
              <a:cxn ang="0">
                <a:pos x="connsiteX1" y="connsiteY1"/>
              </a:cxn>
              <a:cxn ang="0">
                <a:pos x="connsiteX2" y="connsiteY2"/>
              </a:cxn>
              <a:cxn ang="0">
                <a:pos x="connsiteX3" y="connsiteY3"/>
              </a:cxn>
            </a:cxnLst>
            <a:rect l="l" t="t" r="r" b="b"/>
            <a:pathLst>
              <a:path w="6857999" h="293883">
                <a:moveTo>
                  <a:pt x="6857999" y="0"/>
                </a:moveTo>
                <a:lnTo>
                  <a:pt x="6857999" y="293883"/>
                </a:lnTo>
                <a:lnTo>
                  <a:pt x="0" y="293883"/>
                </a:lnTo>
                <a:lnTo>
                  <a:pt x="0" y="0"/>
                </a:lnTo>
                <a:close/>
              </a:path>
            </a:pathLst>
          </a:custGeom>
          <a:effectLst>
            <a:outerShdw blurRad="50800" dist="38100" dir="10800000" algn="r" rotWithShape="0">
              <a:prstClr val="black">
                <a:alpha val="20000"/>
              </a:prstClr>
            </a:outerShdw>
          </a:effectLst>
        </p:spPr>
      </p:pic>
      <p:sp>
        <p:nvSpPr>
          <p:cNvPr id="9" name="Rectangle: Single Corner Rounded 8">
            <a:extLst>
              <a:ext uri="{FF2B5EF4-FFF2-40B4-BE49-F238E27FC236}">
                <a16:creationId xmlns:a16="http://schemas.microsoft.com/office/drawing/2014/main" id="{2FD24E09-7885-9180-B747-C357B4EA2B2A}"/>
              </a:ext>
            </a:extLst>
          </p:cNvPr>
          <p:cNvSpPr>
            <a:spLocks/>
          </p:cNvSpPr>
          <p:nvPr/>
        </p:nvSpPr>
        <p:spPr>
          <a:xfrm>
            <a:off x="6300438" y="825872"/>
            <a:ext cx="5852160" cy="66792"/>
          </a:xfrm>
          <a:prstGeom prst="round1Rect">
            <a:avLst>
              <a:gd name="adj" fmla="val 3618"/>
            </a:avLst>
          </a:prstGeom>
          <a:solidFill>
            <a:srgbClr val="0F440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182880" numCol="1" spcCol="38100" rtlCol="0" anchor="b">
            <a:noAutofit/>
          </a:bodyPr>
          <a:lstStyle/>
          <a:p>
            <a:pPr defTabSz="914400"/>
            <a:r>
              <a:rPr kumimoji="0" lang="en-US" sz="3200" b="0" i="0" u="none" strike="noStrike" kern="1200" cap="all" spc="0" normalizeH="0" baseline="0" noProof="0">
                <a:ln>
                  <a:noFill/>
                </a:ln>
                <a:solidFill>
                  <a:srgbClr val="0F440E"/>
                </a:solidFill>
                <a:effectLst/>
                <a:uLnTx/>
                <a:uFillTx/>
                <a:latin typeface="GT Pressura LCG Black"/>
                <a:ea typeface="+mj-ea"/>
                <a:cs typeface="+mj-cs"/>
              </a:rPr>
              <a:t>KEY TAKEAWAYS</a:t>
            </a:r>
            <a:endParaRPr lang="en-US" b="1">
              <a:solidFill>
                <a:srgbClr val="0F440E"/>
              </a:solidFill>
              <a:latin typeface="+mj-lt"/>
            </a:endParaRPr>
          </a:p>
        </p:txBody>
      </p:sp>
      <p:sp>
        <p:nvSpPr>
          <p:cNvPr id="10" name="Oval 9">
            <a:extLst>
              <a:ext uri="{FF2B5EF4-FFF2-40B4-BE49-F238E27FC236}">
                <a16:creationId xmlns:a16="http://schemas.microsoft.com/office/drawing/2014/main" id="{DC9136D0-7F38-4111-4CA7-09AC656A01B0}"/>
              </a:ext>
            </a:extLst>
          </p:cNvPr>
          <p:cNvSpPr/>
          <p:nvPr/>
        </p:nvSpPr>
        <p:spPr>
          <a:xfrm>
            <a:off x="6375234" y="1139687"/>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308081F4-C18A-9DB3-C3CE-EE3A8FBCE06F}"/>
              </a:ext>
            </a:extLst>
          </p:cNvPr>
          <p:cNvSpPr>
            <a:spLocks/>
          </p:cNvSpPr>
          <p:nvPr/>
        </p:nvSpPr>
        <p:spPr>
          <a:xfrm rot="10800000" flipH="1" flipV="1">
            <a:off x="6386385" y="1679433"/>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a:defRPr/>
            </a:pPr>
            <a:r>
              <a:rPr lang="en-US" sz="1600">
                <a:solidFill>
                  <a:schemeClr val="bg1"/>
                </a:solidFill>
              </a:rPr>
              <a:t>Compass Group and PepsiCo align in their goals to reduce and prevent deforestation in their supply chains.</a:t>
            </a:r>
          </a:p>
        </p:txBody>
      </p:sp>
      <p:sp>
        <p:nvSpPr>
          <p:cNvPr id="12" name="Rectangle: Rounded Corners 11">
            <a:extLst>
              <a:ext uri="{FF2B5EF4-FFF2-40B4-BE49-F238E27FC236}">
                <a16:creationId xmlns:a16="http://schemas.microsoft.com/office/drawing/2014/main" id="{DAED8610-F2C9-FFDB-C78F-66C4E2172ACD}"/>
              </a:ext>
            </a:extLst>
          </p:cNvPr>
          <p:cNvSpPr>
            <a:spLocks/>
          </p:cNvSpPr>
          <p:nvPr/>
        </p:nvSpPr>
        <p:spPr>
          <a:xfrm rot="10800000" flipH="1" flipV="1">
            <a:off x="6300438" y="2779938"/>
            <a:ext cx="5586761" cy="1629105"/>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pPr>
              <a:defRPr/>
            </a:pPr>
            <a:r>
              <a:rPr lang="en-US" sz="2000" b="1">
                <a:solidFill>
                  <a:srgbClr val="8EBC29"/>
                </a:solidFill>
              </a:rPr>
              <a:t>Emissions</a:t>
            </a:r>
          </a:p>
        </p:txBody>
      </p:sp>
      <p:sp>
        <p:nvSpPr>
          <p:cNvPr id="13" name="Oval 12">
            <a:extLst>
              <a:ext uri="{FF2B5EF4-FFF2-40B4-BE49-F238E27FC236}">
                <a16:creationId xmlns:a16="http://schemas.microsoft.com/office/drawing/2014/main" id="{B24E99F1-FEC6-6FB2-32A9-747E1B09D239}"/>
              </a:ext>
            </a:extLst>
          </p:cNvPr>
          <p:cNvSpPr/>
          <p:nvPr/>
        </p:nvSpPr>
        <p:spPr>
          <a:xfrm>
            <a:off x="6375234" y="2856975"/>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D85D337A-F055-1998-9C49-C75E478417A1}"/>
              </a:ext>
            </a:extLst>
          </p:cNvPr>
          <p:cNvSpPr>
            <a:spLocks/>
          </p:cNvSpPr>
          <p:nvPr/>
        </p:nvSpPr>
        <p:spPr>
          <a:xfrm rot="10800000" flipH="1" flipV="1">
            <a:off x="6386385" y="3396721"/>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a:defRPr/>
            </a:pPr>
            <a:r>
              <a:rPr lang="en-US" sz="1600">
                <a:solidFill>
                  <a:schemeClr val="bg1"/>
                </a:solidFill>
              </a:rPr>
              <a:t>Compass Group has a quantified and timebound target to reduce scope 3 emissions </a:t>
            </a:r>
            <a:r>
              <a:rPr lang="en-GB" sz="1600">
                <a:solidFill>
                  <a:schemeClr val="bg1"/>
                </a:solidFill>
              </a:rPr>
              <a:t>associated with the food and drink they purchase, a direct alignment with PepsiCo.</a:t>
            </a:r>
          </a:p>
        </p:txBody>
      </p:sp>
      <p:sp>
        <p:nvSpPr>
          <p:cNvPr id="15" name="Rectangle: Rounded Corners 14">
            <a:extLst>
              <a:ext uri="{FF2B5EF4-FFF2-40B4-BE49-F238E27FC236}">
                <a16:creationId xmlns:a16="http://schemas.microsoft.com/office/drawing/2014/main" id="{54DCC76B-FC71-C0E9-8051-0033D1F65231}"/>
              </a:ext>
            </a:extLst>
          </p:cNvPr>
          <p:cNvSpPr>
            <a:spLocks/>
          </p:cNvSpPr>
          <p:nvPr/>
        </p:nvSpPr>
        <p:spPr>
          <a:xfrm rot="10800000" flipH="1" flipV="1">
            <a:off x="6300438" y="4508377"/>
            <a:ext cx="5586761" cy="1629105"/>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pPr>
              <a:defRPr/>
            </a:pPr>
            <a:r>
              <a:rPr lang="en-US" sz="2000" b="1">
                <a:solidFill>
                  <a:srgbClr val="8EBC29"/>
                </a:solidFill>
              </a:rPr>
              <a:t>Circularity</a:t>
            </a:r>
          </a:p>
        </p:txBody>
      </p:sp>
      <p:sp>
        <p:nvSpPr>
          <p:cNvPr id="16" name="Oval 15">
            <a:extLst>
              <a:ext uri="{FF2B5EF4-FFF2-40B4-BE49-F238E27FC236}">
                <a16:creationId xmlns:a16="http://schemas.microsoft.com/office/drawing/2014/main" id="{F311B09B-11F0-C9AA-E713-ACB693DE8E95}"/>
              </a:ext>
            </a:extLst>
          </p:cNvPr>
          <p:cNvSpPr/>
          <p:nvPr/>
        </p:nvSpPr>
        <p:spPr>
          <a:xfrm>
            <a:off x="6375234" y="4585414"/>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BEE7ABDB-E2DF-0145-781D-2D9CC53B99D1}"/>
              </a:ext>
            </a:extLst>
          </p:cNvPr>
          <p:cNvSpPr>
            <a:spLocks/>
          </p:cNvSpPr>
          <p:nvPr/>
        </p:nvSpPr>
        <p:spPr>
          <a:xfrm rot="10800000" flipH="1" flipV="1">
            <a:off x="6386385" y="5125160"/>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a:defRPr/>
            </a:pPr>
            <a:r>
              <a:rPr lang="en-GB" sz="1600">
                <a:solidFill>
                  <a:schemeClr val="bg1"/>
                </a:solidFill>
              </a:rPr>
              <a:t>Both have focus areas to maximise the reuse and recirculation of materials used in packaging.</a:t>
            </a:r>
          </a:p>
        </p:txBody>
      </p:sp>
      <p:pic>
        <p:nvPicPr>
          <p:cNvPr id="22" name="Picture 2" descr="Compass Group - Wikipedia">
            <a:extLst>
              <a:ext uri="{FF2B5EF4-FFF2-40B4-BE49-F238E27FC236}">
                <a16:creationId xmlns:a16="http://schemas.microsoft.com/office/drawing/2014/main" id="{40ECE1A3-374A-5594-D1C8-45AF2F1B9BDF}"/>
              </a:ext>
            </a:extLst>
          </p:cNvPr>
          <p:cNvPicPr>
            <a:picLocks noGrp="1" noChangeAspect="1" noChangeArrowheads="1"/>
          </p:cNvPicPr>
          <p:nvPr>
            <p:ph type="pic" sz="quarter" idx="14"/>
          </p:nvPr>
        </p:nvPicPr>
        <p:blipFill rotWithShape="1">
          <a:blip r:embed="rId7">
            <a:extLst>
              <a:ext uri="{28A0092B-C50C-407E-A947-70E740481C1C}">
                <a14:useLocalDpi xmlns:a14="http://schemas.microsoft.com/office/drawing/2010/main" val="0"/>
              </a:ext>
            </a:extLst>
          </a:blip>
          <a:srcRect l="-6920" t="-122598" r="-13770" b="-122598"/>
          <a:stretch>
            <a:fillRect/>
          </a:stretch>
        </p:blipFill>
        <p:spPr bwMode="auto">
          <a:xfrm>
            <a:off x="0" y="0"/>
            <a:ext cx="6096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Graphic 2">
            <a:extLst>
              <a:ext uri="{FF2B5EF4-FFF2-40B4-BE49-F238E27FC236}">
                <a16:creationId xmlns:a16="http://schemas.microsoft.com/office/drawing/2014/main" id="{708AD62E-1D8D-E51B-4BB2-8230843F393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09718" y="2891459"/>
            <a:ext cx="337516" cy="337516"/>
          </a:xfrm>
          <a:prstGeom prst="rect">
            <a:avLst/>
          </a:prstGeom>
        </p:spPr>
      </p:pic>
      <p:pic>
        <p:nvPicPr>
          <p:cNvPr id="18" name="Graphic 17">
            <a:extLst>
              <a:ext uri="{FF2B5EF4-FFF2-40B4-BE49-F238E27FC236}">
                <a16:creationId xmlns:a16="http://schemas.microsoft.com/office/drawing/2014/main" id="{DFD468D5-5483-6112-803F-0569CB2AAA2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430876" y="1195329"/>
            <a:ext cx="295200" cy="295200"/>
          </a:xfrm>
          <a:prstGeom prst="rect">
            <a:avLst/>
          </a:prstGeom>
        </p:spPr>
      </p:pic>
      <p:pic>
        <p:nvPicPr>
          <p:cNvPr id="4" name="Graphic 3">
            <a:extLst>
              <a:ext uri="{FF2B5EF4-FFF2-40B4-BE49-F238E27FC236}">
                <a16:creationId xmlns:a16="http://schemas.microsoft.com/office/drawing/2014/main" id="{BEF98423-DC33-64B8-1675-D7CEEDF141E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390319" y="4600499"/>
            <a:ext cx="376314" cy="376314"/>
          </a:xfrm>
          <a:prstGeom prst="rect">
            <a:avLst/>
          </a:prstGeom>
        </p:spPr>
      </p:pic>
    </p:spTree>
    <p:extLst>
      <p:ext uri="{BB962C8B-B14F-4D97-AF65-F5344CB8AC3E}">
        <p14:creationId xmlns:p14="http://schemas.microsoft.com/office/powerpoint/2010/main" val="192169025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94CF68-62F8-2D5D-70D4-ABDCDD6B091A}"/>
            </a:ext>
          </a:extLst>
        </p:cNvPr>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7799F94A-A0CB-7B72-AC25-F35BB8EACF65}"/>
              </a:ext>
            </a:extLst>
          </p:cNvPr>
          <p:cNvGraphicFramePr>
            <a:graphicFrameLocks/>
          </p:cNvGraphicFramePr>
          <p:nvPr>
            <p:custDataLst>
              <p:tags r:id="rId1"/>
            </p:custDataLst>
            <p:extLst>
              <p:ext uri="{D42A27DB-BD31-4B8C-83A1-F6EECF244321}">
                <p14:modId xmlns:p14="http://schemas.microsoft.com/office/powerpoint/2010/main" val="29402042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12" name="think-cell data - do not delete" hidden="1">
                        <a:extLst>
                          <a:ext uri="{FF2B5EF4-FFF2-40B4-BE49-F238E27FC236}">
                            <a16:creationId xmlns:a16="http://schemas.microsoft.com/office/drawing/2014/main" id="{7799F94A-A0CB-7B72-AC25-F35BB8EACF6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1" name="Title 10">
            <a:extLst>
              <a:ext uri="{FF2B5EF4-FFF2-40B4-BE49-F238E27FC236}">
                <a16:creationId xmlns:a16="http://schemas.microsoft.com/office/drawing/2014/main" id="{81CD1372-B944-2E64-F09B-E43C7C1E0347}"/>
              </a:ext>
            </a:extLst>
          </p:cNvPr>
          <p:cNvSpPr>
            <a:spLocks noGrp="1"/>
          </p:cNvSpPr>
          <p:nvPr>
            <p:ph type="title"/>
          </p:nvPr>
        </p:nvSpPr>
        <p:spPr>
          <a:xfrm>
            <a:off x="304798" y="246888"/>
            <a:ext cx="11585448" cy="969264"/>
          </a:xfrm>
        </p:spPr>
        <p:txBody>
          <a:bodyPr vert="horz" rIns="0"/>
          <a:lstStyle/>
          <a:p>
            <a:pPr lvl="0"/>
            <a:r>
              <a:rPr lang="en-GB" sz="3000"/>
              <a:t>COMPASS GROUP’S SUSTAINABILITY FOCUS AREAS</a:t>
            </a:r>
            <a:br>
              <a:rPr lang="en-GB" sz="3000"/>
            </a:br>
            <a:r>
              <a:rPr lang="en-GB" sz="1800" i="1"/>
              <a:t>And how these focus areas align with pep+ pillars</a:t>
            </a:r>
          </a:p>
        </p:txBody>
      </p:sp>
      <p:pic>
        <p:nvPicPr>
          <p:cNvPr id="8" name="Picture 7" descr="Compass Group - Wikipedia">
            <a:extLst>
              <a:ext uri="{FF2B5EF4-FFF2-40B4-BE49-F238E27FC236}">
                <a16:creationId xmlns:a16="http://schemas.microsoft.com/office/drawing/2014/main" id="{01382AB9-9CED-B690-1CA4-D46644C46FE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15600" y="326749"/>
            <a:ext cx="1371600" cy="53949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Top Corners Rounded 13">
            <a:extLst>
              <a:ext uri="{FF2B5EF4-FFF2-40B4-BE49-F238E27FC236}">
                <a16:creationId xmlns:a16="http://schemas.microsoft.com/office/drawing/2014/main" id="{80671B3A-F41C-7011-6B80-C55701436794}"/>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5" name="Table 4">
            <a:extLst>
              <a:ext uri="{FF2B5EF4-FFF2-40B4-BE49-F238E27FC236}">
                <a16:creationId xmlns:a16="http://schemas.microsoft.com/office/drawing/2014/main" id="{286162DB-BCF1-EF3D-7A19-9C6A2410B8E8}"/>
              </a:ext>
            </a:extLst>
          </p:cNvPr>
          <p:cNvGraphicFramePr>
            <a:graphicFrameLocks noGrp="1"/>
          </p:cNvGraphicFramePr>
          <p:nvPr>
            <p:extLst>
              <p:ext uri="{D42A27DB-BD31-4B8C-83A1-F6EECF244321}">
                <p14:modId xmlns:p14="http://schemas.microsoft.com/office/powerpoint/2010/main" val="178295466"/>
              </p:ext>
            </p:extLst>
          </p:nvPr>
        </p:nvGraphicFramePr>
        <p:xfrm>
          <a:off x="-7620" y="1148230"/>
          <a:ext cx="11990832" cy="5282098"/>
        </p:xfrm>
        <a:graphic>
          <a:graphicData uri="http://schemas.openxmlformats.org/drawingml/2006/table">
            <a:tbl>
              <a:tblPr firstRow="1" bandRow="1"/>
              <a:tblGrid>
                <a:gridCol w="1993392">
                  <a:extLst>
                    <a:ext uri="{9D8B030D-6E8A-4147-A177-3AD203B41FA5}">
                      <a16:colId xmlns:a16="http://schemas.microsoft.com/office/drawing/2014/main" val="1767499071"/>
                    </a:ext>
                  </a:extLst>
                </a:gridCol>
                <a:gridCol w="3376803">
                  <a:extLst>
                    <a:ext uri="{9D8B030D-6E8A-4147-A177-3AD203B41FA5}">
                      <a16:colId xmlns:a16="http://schemas.microsoft.com/office/drawing/2014/main" val="2382844442"/>
                    </a:ext>
                  </a:extLst>
                </a:gridCol>
                <a:gridCol w="3524250">
                  <a:extLst>
                    <a:ext uri="{9D8B030D-6E8A-4147-A177-3AD203B41FA5}">
                      <a16:colId xmlns:a16="http://schemas.microsoft.com/office/drawing/2014/main" val="1493353144"/>
                    </a:ext>
                  </a:extLst>
                </a:gridCol>
                <a:gridCol w="3096387">
                  <a:extLst>
                    <a:ext uri="{9D8B030D-6E8A-4147-A177-3AD203B41FA5}">
                      <a16:colId xmlns:a16="http://schemas.microsoft.com/office/drawing/2014/main" val="957515009"/>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ase" latinLnBrk="0" hangingPunct="1">
                        <a:lnSpc>
                          <a:spcPct val="100000"/>
                        </a:lnSpc>
                      </a:pPr>
                      <a:r>
                        <a:rPr lang="en-US" sz="1200" b="1" kern="1200">
                          <a:solidFill>
                            <a:schemeClr val="bg1"/>
                          </a:solidFill>
                          <a:latin typeface="+mn-lt"/>
                          <a:ea typeface="+mn-ea"/>
                          <a:cs typeface="Leelawadee" panose="020B0502040204020203" pitchFamily="34" charset="-34"/>
                        </a:rPr>
                        <a:t>Environment</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ase" latinLnBrk="0" hangingPunct="1">
                        <a:lnSpc>
                          <a:spcPct val="100000"/>
                        </a:lnSpc>
                      </a:pPr>
                      <a:r>
                        <a:rPr lang="en-US" sz="1200" b="1" kern="1200">
                          <a:solidFill>
                            <a:schemeClr val="bg1"/>
                          </a:solidFill>
                          <a:latin typeface="+mn-lt"/>
                          <a:ea typeface="+mn-ea"/>
                          <a:cs typeface="Leelawadee" panose="020B0502040204020203" pitchFamily="34" charset="-34"/>
                        </a:rPr>
                        <a:t>People &amp; Communities</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ase" latinLnBrk="0" hangingPunct="1">
                        <a:lnSpc>
                          <a:spcPct val="100000"/>
                        </a:lnSpc>
                      </a:pPr>
                      <a:r>
                        <a:rPr lang="en-US" sz="1200" b="1" kern="1200">
                          <a:solidFill>
                            <a:schemeClr val="bg1"/>
                          </a:solidFill>
                          <a:latin typeface="+mn-lt"/>
                          <a:ea typeface="+mn-ea"/>
                          <a:cs typeface="Leelawadee" panose="020B0502040204020203" pitchFamily="34" charset="-34"/>
                        </a:rPr>
                        <a:t>Positive Procurement</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580343">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954F07"/>
                          </a:solidFill>
                          <a:latin typeface="+mj-lt"/>
                          <a:ea typeface="+mn-ea"/>
                          <a:cs typeface="Leelawadee"/>
                        </a:rPr>
                        <a:t>POSITIVE </a:t>
                      </a:r>
                      <a:br>
                        <a:rPr lang="en-US" sz="1400" kern="1200">
                          <a:solidFill>
                            <a:srgbClr val="954F07"/>
                          </a:solidFill>
                          <a:latin typeface="+mj-lt"/>
                          <a:ea typeface="+mn-ea"/>
                          <a:cs typeface="Leelawadee"/>
                        </a:rPr>
                      </a:br>
                      <a:r>
                        <a:rPr lang="en-US" sz="1400" kern="1200">
                          <a:solidFill>
                            <a:srgbClr val="954F07"/>
                          </a:solidFill>
                          <a:latin typeface="+mj-lt"/>
                          <a:ea typeface="+mn-ea"/>
                          <a:cs typeface="Leelawadee"/>
                        </a:rPr>
                        <a:t>AGRICULTURE</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9F0A"/>
                    </a:solidFill>
                  </a:tcPr>
                </a:tc>
                <a:tc>
                  <a:txBody>
                    <a:bodyPr/>
                    <a:lstStyle/>
                    <a:p>
                      <a:pPr marL="0" marR="0" lvl="0" indent="0" algn="ctr"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kumimoji="0" lang="en-GB" sz="1000" b="0" i="1" u="none" strike="noStrike" kern="1200" cap="none" spc="0" normalizeH="0" baseline="0" noProof="0">
                          <a:ln>
                            <a:noFill/>
                          </a:ln>
                          <a:solidFill>
                            <a:srgbClr val="2B660F"/>
                          </a:solidFill>
                          <a:effectLst/>
                          <a:uLnTx/>
                          <a:uFillTx/>
                          <a:latin typeface="+mn-lt"/>
                          <a:ea typeface="+mn-ea"/>
                          <a:cs typeface="Leelawadee" panose="020B0502040204020203" pitchFamily="34" charset="-34"/>
                        </a:rPr>
                        <a:t>Not a focus area for the customer.</a:t>
                      </a:r>
                      <a:endParaRPr kumimoji="0" lang="en-US" sz="1000" b="0" i="1" u="none" strike="noStrike" kern="1200" cap="none" spc="0" normalizeH="0" baseline="0" noProof="0">
                        <a:ln>
                          <a:noFill/>
                        </a:ln>
                        <a:solidFill>
                          <a:srgbClr val="2B660F"/>
                        </a:solidFill>
                        <a:effectLst/>
                        <a:uLnTx/>
                        <a:uFillTx/>
                        <a:latin typeface="+mn-lt"/>
                        <a:ea typeface="+mn-ea"/>
                        <a:cs typeface="Leelawadee" panose="020B0502040204020203" pitchFamily="34" charset="-34"/>
                      </a:endParaRP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a:ln>
                            <a:noFill/>
                          </a:ln>
                          <a:solidFill>
                            <a:srgbClr val="2B660F"/>
                          </a:solidFill>
                          <a:effectLst/>
                          <a:uLnTx/>
                          <a:uFillTx/>
                          <a:latin typeface="+mn-lt"/>
                          <a:ea typeface="+mn-ea"/>
                          <a:cs typeface="Leelawadee" panose="020B0502040204020203" pitchFamily="34" charset="-34"/>
                        </a:rPr>
                        <a:t>Not a focus area for the customer.</a:t>
                      </a:r>
                      <a:endParaRPr kumimoji="0" lang="en-US" sz="1000" b="0" i="1" u="none" strike="noStrike" kern="1200" cap="none" spc="0" normalizeH="0" baseline="0" noProof="0">
                        <a:ln>
                          <a:noFill/>
                        </a:ln>
                        <a:solidFill>
                          <a:srgbClr val="2B660F"/>
                        </a:solidFill>
                        <a:effectLst/>
                        <a:uLnTx/>
                        <a:uFillTx/>
                        <a:latin typeface="+mn-lt"/>
                        <a:ea typeface="+mn-ea"/>
                        <a:cs typeface="Leelawadee" panose="020B0502040204020203" pitchFamily="34" charset="-34"/>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marR="0" lvl="0" indent="-120650" algn="l" defTabSz="914400" rtl="0" eaLnBrk="1" fontAlgn="auto" latinLnBrk="0" hangingPunct="1">
                        <a:lnSpc>
                          <a:spcPct val="100000"/>
                        </a:lnSpc>
                        <a:spcBef>
                          <a:spcPts val="0"/>
                        </a:spcBef>
                        <a:spcAft>
                          <a:spcPts val="200"/>
                        </a:spcAft>
                        <a:buClr>
                          <a:schemeClr val="tx1"/>
                        </a:buClr>
                        <a:buSzTx/>
                        <a:buFont typeface="Arial" panose="020B0604020202020204" pitchFamily="34" charset="0"/>
                        <a:buChar char="•"/>
                        <a:tabLst/>
                        <a:defRPr/>
                      </a:pPr>
                      <a:r>
                        <a:rPr lang="en-GB" sz="1000" kern="1200" noProof="0">
                          <a:solidFill>
                            <a:srgbClr val="2B660F"/>
                          </a:solidFill>
                          <a:highlight>
                            <a:srgbClr val="4FE2F3"/>
                          </a:highlight>
                          <a:latin typeface="+mn-lt"/>
                          <a:ea typeface="+mn-ea"/>
                          <a:cs typeface="Leelawadee" panose="020B0502040204020203" pitchFamily="34" charset="-34"/>
                        </a:rPr>
                        <a:t>Goal:</a:t>
                      </a:r>
                      <a:r>
                        <a:rPr kumimoji="0" lang="en-GB" sz="1000" b="0" i="0" u="none" strike="noStrike" kern="1200" cap="none" spc="0" normalizeH="0" baseline="0" noProof="0">
                          <a:ln>
                            <a:noFill/>
                          </a:ln>
                          <a:solidFill>
                            <a:srgbClr val="2B660F"/>
                          </a:solidFill>
                          <a:effectLst/>
                          <a:uLnTx/>
                          <a:uFillTx/>
                          <a:latin typeface="+mn-lt"/>
                          <a:ea typeface="+mn-ea"/>
                          <a:cs typeface="Leelawadee" panose="020B0502040204020203" pitchFamily="34" charset="-34"/>
                        </a:rPr>
                        <a:t> Establish policies, standards and programmes to minimise the impact of sourcing on natural ecosystems including preventing deforestation, overfishing and biodiversity loss</a:t>
                      </a:r>
                    </a:p>
                    <a:p>
                      <a:pPr marL="120650" marR="0" lvl="0" indent="-12065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lang="en-GB" sz="1000" kern="1200" noProof="0">
                          <a:solidFill>
                            <a:srgbClr val="2B660F"/>
                          </a:solidFill>
                          <a:highlight>
                            <a:srgbClr val="4FE2F3"/>
                          </a:highlight>
                          <a:latin typeface="+mn-lt"/>
                          <a:ea typeface="+mn-ea"/>
                          <a:cs typeface="Leelawadee" panose="020B0502040204020203" pitchFamily="34" charset="-34"/>
                        </a:rPr>
                        <a:t>Goal:</a:t>
                      </a:r>
                      <a:r>
                        <a:rPr kumimoji="0" lang="en-GB" sz="1000" b="0" i="0" u="none" strike="noStrike" kern="1200" cap="none" spc="0" normalizeH="0" baseline="0" noProof="0">
                          <a:ln>
                            <a:noFill/>
                          </a:ln>
                          <a:solidFill>
                            <a:srgbClr val="2B660F"/>
                          </a:solidFill>
                          <a:effectLst/>
                          <a:uLnTx/>
                          <a:uFillTx/>
                          <a:latin typeface="+mn-lt"/>
                          <a:ea typeface="+mn-ea"/>
                          <a:cs typeface="Leelawadee" panose="020B0502040204020203" pitchFamily="34" charset="-34"/>
                        </a:rPr>
                        <a:t> Engage with their supply chain partners to make a positive impact on the planet and the communities that they are part of</a:t>
                      </a:r>
                    </a:p>
                    <a:p>
                      <a:pPr marL="120650" marR="0" lvl="0" indent="-12065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lang="en-GB" sz="1000" kern="1200" noProof="0">
                          <a:solidFill>
                            <a:srgbClr val="2B660F"/>
                          </a:solidFill>
                          <a:highlight>
                            <a:srgbClr val="4FE2F3"/>
                          </a:highlight>
                          <a:latin typeface="+mn-lt"/>
                          <a:ea typeface="+mn-ea"/>
                          <a:cs typeface="Leelawadee" panose="020B0502040204020203" pitchFamily="34" charset="-34"/>
                        </a:rPr>
                        <a:t>Goal:</a:t>
                      </a:r>
                      <a:r>
                        <a:rPr kumimoji="0" lang="en-GB" sz="1000" b="0" i="0" u="none" strike="noStrike" kern="1200" cap="none" spc="0" normalizeH="0" baseline="0" noProof="0">
                          <a:ln>
                            <a:noFill/>
                          </a:ln>
                          <a:solidFill>
                            <a:srgbClr val="2B660F"/>
                          </a:solidFill>
                          <a:effectLst/>
                          <a:uLnTx/>
                          <a:uFillTx/>
                          <a:latin typeface="+mn-lt"/>
                          <a:ea typeface="+mn-ea"/>
                          <a:cs typeface="Leelawadee" panose="020B0502040204020203" pitchFamily="34" charset="-34"/>
                        </a:rPr>
                        <a:t> Source local products, build an inclusive and diverse supplier base, support regenerative agriculture, protect human rights, promote ethical trade and support animal welfare</a:t>
                      </a:r>
                    </a:p>
                    <a:p>
                      <a:pPr marL="120650" marR="0" lvl="0" indent="-120650" algn="l" defTabSz="914400" rtl="0" eaLnBrk="1" fontAlgn="auto" latinLnBrk="0" hangingPunct="1">
                        <a:lnSpc>
                          <a:spcPct val="100000"/>
                        </a:lnSpc>
                        <a:spcBef>
                          <a:spcPts val="0"/>
                        </a:spcBef>
                        <a:spcAft>
                          <a:spcPts val="200"/>
                        </a:spcAft>
                        <a:buClr>
                          <a:schemeClr val="tx1"/>
                        </a:buClr>
                        <a:buSzTx/>
                        <a:buFont typeface="Arial" panose="020B0604020202020204" pitchFamily="34" charset="0"/>
                        <a:buChar char="•"/>
                        <a:tabLst/>
                        <a:defRPr/>
                      </a:pPr>
                      <a:r>
                        <a:rPr lang="en-GB" sz="1000" kern="1200" noProof="0">
                          <a:solidFill>
                            <a:srgbClr val="2B660F"/>
                          </a:solidFill>
                          <a:highlight>
                            <a:srgbClr val="4FE2F3"/>
                          </a:highlight>
                          <a:latin typeface="+mn-lt"/>
                          <a:ea typeface="+mn-ea"/>
                          <a:cs typeface="Leelawadee" panose="020B0502040204020203" pitchFamily="34" charset="-34"/>
                        </a:rPr>
                        <a:t>Goal:</a:t>
                      </a:r>
                      <a:r>
                        <a:rPr kumimoji="0" lang="en-GB" sz="1000" b="0" i="0" u="none" strike="noStrike" kern="1200" cap="none" spc="0" normalizeH="0" baseline="0" noProof="0">
                          <a:ln>
                            <a:noFill/>
                          </a:ln>
                          <a:solidFill>
                            <a:srgbClr val="2B660F"/>
                          </a:solidFill>
                          <a:effectLst/>
                          <a:uLnTx/>
                          <a:uFillTx/>
                          <a:latin typeface="+mn-lt"/>
                          <a:ea typeface="+mn-ea"/>
                          <a:cs typeface="Leelawadee" panose="020B0502040204020203" pitchFamily="34" charset="-34"/>
                        </a:rPr>
                        <a:t> Preserving nature and biodiversity and businesses are preparing to comply with the EU’s new Deforestation Regulation (EUDR), where relevant</a:t>
                      </a:r>
                      <a:endParaRPr kumimoji="0" lang="en-US" sz="1000" b="0" i="0" u="none" strike="noStrike" kern="1200" cap="none" spc="0" normalizeH="0" baseline="0" noProof="0">
                        <a:ln>
                          <a:noFill/>
                        </a:ln>
                        <a:solidFill>
                          <a:srgbClr val="2B660F"/>
                        </a:solidFill>
                        <a:effectLst/>
                        <a:uLnTx/>
                        <a:uFillTx/>
                        <a:latin typeface="+mn-lt"/>
                        <a:ea typeface="+mn-ea"/>
                        <a:cs typeface="Leelawadee" panose="020B0502040204020203" pitchFamily="34" charset="-34"/>
                      </a:endParaRP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1427185">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marR="0" lvl="0" indent="-12065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lang="en-GB" sz="1000">
                          <a:solidFill>
                            <a:srgbClr val="2B660F"/>
                          </a:solidFill>
                          <a:highlight>
                            <a:srgbClr val="FFC624"/>
                          </a:highlight>
                          <a:latin typeface="+mn-lt"/>
                          <a:cs typeface="Leelawadee" panose="020B0502040204020203" pitchFamily="34" charset="-34"/>
                        </a:rPr>
                        <a:t>Target:</a:t>
                      </a:r>
                      <a:r>
                        <a:rPr lang="en-GB" sz="1000">
                          <a:solidFill>
                            <a:srgbClr val="2B660F"/>
                          </a:solidFill>
                          <a:latin typeface="+mn-lt"/>
                          <a:cs typeface="Leelawadee" panose="020B0502040204020203" pitchFamily="34" charset="-34"/>
                        </a:rPr>
                        <a:t> Achieve climate net zero by 2050 across value chain</a:t>
                      </a:r>
                    </a:p>
                    <a:p>
                      <a:pPr marL="120650" marR="0" lvl="0" indent="-120650" algn="l" defTabSz="914400" rtl="0" eaLnBrk="1" fontAlgn="auto" latinLnBrk="0" hangingPunct="1">
                        <a:lnSpc>
                          <a:spcPct val="100000"/>
                        </a:lnSpc>
                        <a:spcBef>
                          <a:spcPts val="0"/>
                        </a:spcBef>
                        <a:spcAft>
                          <a:spcPts val="200"/>
                        </a:spcAft>
                        <a:buClr>
                          <a:schemeClr val="tx1"/>
                        </a:buClr>
                        <a:buSzTx/>
                        <a:buFont typeface="Arial" panose="020B0604020202020204" pitchFamily="34" charset="0"/>
                        <a:buChar char="•"/>
                        <a:tabLst/>
                        <a:defRPr/>
                      </a:pPr>
                      <a:r>
                        <a:rPr lang="en-US" sz="1000" kern="1200">
                          <a:solidFill>
                            <a:srgbClr val="2B660F"/>
                          </a:solidFill>
                          <a:highlight>
                            <a:srgbClr val="FFC624"/>
                          </a:highlight>
                          <a:latin typeface="+mn-lt"/>
                          <a:ea typeface="+mn-ea"/>
                          <a:cs typeface="Leelawadee" panose="020B0502040204020203" pitchFamily="34" charset="-34"/>
                        </a:rPr>
                        <a:t>Target:</a:t>
                      </a:r>
                      <a:r>
                        <a:rPr lang="en-US" sz="1000" kern="1200">
                          <a:solidFill>
                            <a:srgbClr val="2B660F"/>
                          </a:solidFill>
                          <a:latin typeface="+mn-lt"/>
                          <a:ea typeface="+mn-ea"/>
                          <a:cs typeface="Leelawadee" panose="020B0502040204020203" pitchFamily="34" charset="-34"/>
                        </a:rPr>
                        <a:t> Achieve </a:t>
                      </a:r>
                      <a:r>
                        <a:rPr lang="en-GB" sz="1000">
                          <a:solidFill>
                            <a:srgbClr val="2B660F"/>
                          </a:solidFill>
                          <a:latin typeface="+mn-lt"/>
                          <a:cs typeface="Leelawadee" panose="020B0502040204020203" pitchFamily="34" charset="-34"/>
                        </a:rPr>
                        <a:t>46% reduction in absolute Scope 1 &amp; 2 GHG emissions by 2030</a:t>
                      </a:r>
                    </a:p>
                    <a:p>
                      <a:pPr marL="120650" marR="0" lvl="0" indent="-120650" algn="l" defTabSz="914400" rtl="0" eaLnBrk="1" fontAlgn="auto" latinLnBrk="0" hangingPunct="1">
                        <a:lnSpc>
                          <a:spcPct val="100000"/>
                        </a:lnSpc>
                        <a:spcBef>
                          <a:spcPts val="0"/>
                        </a:spcBef>
                        <a:spcAft>
                          <a:spcPts val="200"/>
                        </a:spcAft>
                        <a:buClr>
                          <a:schemeClr val="tx1"/>
                        </a:buClr>
                        <a:buSzTx/>
                        <a:buFont typeface="Arial" panose="020B0604020202020204" pitchFamily="34" charset="0"/>
                        <a:buChar char="•"/>
                        <a:tabLst/>
                        <a:defRPr/>
                      </a:pPr>
                      <a:r>
                        <a:rPr lang="en-GB" sz="1000" kern="1200">
                          <a:solidFill>
                            <a:srgbClr val="2B660F"/>
                          </a:solidFill>
                          <a:highlight>
                            <a:srgbClr val="FFC624"/>
                          </a:highlight>
                          <a:latin typeface="+mn-lt"/>
                          <a:ea typeface="+mn-ea"/>
                          <a:cs typeface="Leelawadee" panose="020B0502040204020203" pitchFamily="34" charset="-34"/>
                        </a:rPr>
                        <a:t>Target:</a:t>
                      </a:r>
                      <a:r>
                        <a:rPr lang="en-GB" sz="1000">
                          <a:solidFill>
                            <a:srgbClr val="2B660F"/>
                          </a:solidFill>
                          <a:latin typeface="+mn-lt"/>
                          <a:cs typeface="Leelawadee" panose="020B0502040204020203" pitchFamily="34" charset="-34"/>
                        </a:rPr>
                        <a:t> Achieve 28% reduction in absolute Scope 3 GHG emissions associated with the food and drink we purchase by 2030</a:t>
                      </a:r>
                    </a:p>
                    <a:p>
                      <a:pPr marL="120650" marR="0" lvl="0" indent="-120650" algn="l" defTabSz="914400" rtl="0" eaLnBrk="1" fontAlgn="auto" latinLnBrk="0" hangingPunct="1">
                        <a:lnSpc>
                          <a:spcPct val="100000"/>
                        </a:lnSpc>
                        <a:spcBef>
                          <a:spcPts val="0"/>
                        </a:spcBef>
                        <a:spcAft>
                          <a:spcPts val="200"/>
                        </a:spcAft>
                        <a:buClr>
                          <a:schemeClr val="tx1"/>
                        </a:buClr>
                        <a:buSzTx/>
                        <a:buFont typeface="Arial" panose="020B0604020202020204" pitchFamily="34" charset="0"/>
                        <a:buChar char="•"/>
                        <a:tabLst/>
                        <a:defRPr/>
                      </a:pPr>
                      <a:r>
                        <a:rPr lang="en-GB" sz="1000" kern="1200">
                          <a:solidFill>
                            <a:srgbClr val="2B660F"/>
                          </a:solidFill>
                          <a:highlight>
                            <a:srgbClr val="FFC624"/>
                          </a:highlight>
                          <a:latin typeface="+mn-lt"/>
                          <a:ea typeface="+mn-ea"/>
                          <a:cs typeface="Leelawadee" panose="020B0502040204020203" pitchFamily="34" charset="-34"/>
                        </a:rPr>
                        <a:t>Target:</a:t>
                      </a:r>
                      <a:r>
                        <a:rPr lang="en-GB" sz="1000">
                          <a:solidFill>
                            <a:srgbClr val="2B660F"/>
                          </a:solidFill>
                          <a:latin typeface="+mn-lt"/>
                          <a:cs typeface="Leelawadee" panose="020B0502040204020203" pitchFamily="34" charset="-34"/>
                        </a:rPr>
                        <a:t> SBTi validated science-based interim targets </a:t>
                      </a:r>
                      <a:br>
                        <a:rPr lang="en-GB" sz="1000">
                          <a:solidFill>
                            <a:srgbClr val="2B660F"/>
                          </a:solidFill>
                          <a:latin typeface="+mn-lt"/>
                          <a:cs typeface="Leelawadee" panose="020B0502040204020203" pitchFamily="34" charset="-34"/>
                        </a:rPr>
                      </a:br>
                      <a:r>
                        <a:rPr lang="en-GB" sz="1000">
                          <a:solidFill>
                            <a:srgbClr val="2B660F"/>
                          </a:solidFill>
                          <a:latin typeface="+mn-lt"/>
                          <a:cs typeface="Leelawadee" panose="020B0502040204020203" pitchFamily="34" charset="-34"/>
                        </a:rPr>
                        <a:t>for 2030</a:t>
                      </a:r>
                    </a:p>
                    <a:p>
                      <a:pPr marL="120650" marR="0" lvl="0" indent="-12065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lang="en-GB" sz="1000" kern="1200">
                          <a:solidFill>
                            <a:srgbClr val="2B660F"/>
                          </a:solidFill>
                          <a:highlight>
                            <a:srgbClr val="4FE2F3"/>
                          </a:highlight>
                          <a:latin typeface="+mn-lt"/>
                          <a:ea typeface="+mn-ea"/>
                          <a:cs typeface="Leelawadee" panose="020B0502040204020203" pitchFamily="34" charset="-34"/>
                        </a:rPr>
                        <a:t>Goal:</a:t>
                      </a:r>
                      <a:r>
                        <a:rPr lang="en-GB" sz="1000" kern="1200">
                          <a:solidFill>
                            <a:srgbClr val="2B660F"/>
                          </a:solidFill>
                          <a:latin typeface="+mn-lt"/>
                          <a:ea typeface="+mn-ea"/>
                          <a:cs typeface="Leelawadee" panose="020B0502040204020203" pitchFamily="34" charset="-34"/>
                        </a:rPr>
                        <a:t> </a:t>
                      </a:r>
                      <a:r>
                        <a:rPr lang="en-GB" sz="1000">
                          <a:solidFill>
                            <a:srgbClr val="2B660F"/>
                          </a:solidFill>
                          <a:latin typeface="+mn-lt"/>
                          <a:cs typeface="Leelawadee" panose="020B0502040204020203" pitchFamily="34" charset="-34"/>
                        </a:rPr>
                        <a:t>Remove the unnecessary use of plastics, maximising the reuse or recirculation of materials used for packaging</a:t>
                      </a:r>
                      <a:endParaRPr lang="en-US" sz="1000">
                        <a:solidFill>
                          <a:srgbClr val="2B660F"/>
                        </a:solidFill>
                        <a:latin typeface="+mn-lt"/>
                        <a:cs typeface="Leelawadee" panose="020B0502040204020203" pitchFamily="34" charset="-34"/>
                      </a:endParaRP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indent="-120650">
                        <a:spcAft>
                          <a:spcPts val="200"/>
                        </a:spcAft>
                        <a:buClrTx/>
                        <a:buFont typeface="Arial" panose="020B0604020202020204" pitchFamily="34" charset="0"/>
                        <a:buChar char="•"/>
                      </a:pPr>
                      <a:r>
                        <a:rPr lang="en-US" sz="1000" kern="1200">
                          <a:solidFill>
                            <a:srgbClr val="2B660F"/>
                          </a:solidFill>
                          <a:highlight>
                            <a:srgbClr val="4FE2F3"/>
                          </a:highlight>
                          <a:latin typeface="+mn-lt"/>
                          <a:ea typeface="+mn-ea"/>
                          <a:cs typeface="Leelawadee" panose="020B0502040204020203" pitchFamily="34" charset="-34"/>
                        </a:rPr>
                        <a:t>Goal:</a:t>
                      </a:r>
                      <a:r>
                        <a:rPr lang="en-US" sz="1000" kern="1200">
                          <a:solidFill>
                            <a:srgbClr val="2B660F"/>
                          </a:solidFill>
                          <a:latin typeface="+mn-lt"/>
                          <a:ea typeface="+mn-ea"/>
                          <a:cs typeface="Leelawadee" panose="020B0502040204020203" pitchFamily="34" charset="-34"/>
                        </a:rPr>
                        <a:t> </a:t>
                      </a:r>
                      <a:r>
                        <a:rPr lang="en-GB" sz="1000">
                          <a:solidFill>
                            <a:srgbClr val="2B660F"/>
                          </a:solidFill>
                          <a:latin typeface="+mn-lt"/>
                          <a:cs typeface="Leelawadee" panose="020B0502040204020203" pitchFamily="34" charset="-34"/>
                        </a:rPr>
                        <a:t>Fostering a culture of health, safety and wellbeing throughout the Group’s operations</a:t>
                      </a:r>
                    </a:p>
                    <a:p>
                      <a:pPr marL="120650" indent="-120650">
                        <a:spcAft>
                          <a:spcPts val="200"/>
                        </a:spcAft>
                        <a:buClrTx/>
                        <a:buFont typeface="Arial" panose="020B0604020202020204" pitchFamily="34" charset="0"/>
                        <a:buChar char="•"/>
                      </a:pPr>
                      <a:r>
                        <a:rPr lang="en-GB" sz="1000" kern="1200">
                          <a:solidFill>
                            <a:srgbClr val="2B660F"/>
                          </a:solidFill>
                          <a:highlight>
                            <a:srgbClr val="4FE2F3"/>
                          </a:highlight>
                          <a:latin typeface="+mn-lt"/>
                          <a:ea typeface="+mn-ea"/>
                          <a:cs typeface="Leelawadee" panose="020B0502040204020203" pitchFamily="34" charset="-34"/>
                        </a:rPr>
                        <a:t>Goal:</a:t>
                      </a:r>
                      <a:r>
                        <a:rPr lang="en-GB" sz="1000">
                          <a:solidFill>
                            <a:srgbClr val="2B660F"/>
                          </a:solidFill>
                          <a:latin typeface="+mn-lt"/>
                          <a:cs typeface="Leelawadee" panose="020B0502040204020203" pitchFamily="34" charset="-34"/>
                        </a:rPr>
                        <a:t> Uphold human rights, and always treating people fairly, with dignity and respect, within the businesses’ operations</a:t>
                      </a:r>
                    </a:p>
                    <a:p>
                      <a:pPr marL="120650" indent="-120650">
                        <a:spcAft>
                          <a:spcPts val="200"/>
                        </a:spcAft>
                        <a:buClrTx/>
                        <a:buFont typeface="Arial" panose="020B0604020202020204" pitchFamily="34" charset="0"/>
                        <a:buChar char="•"/>
                      </a:pPr>
                      <a:r>
                        <a:rPr lang="en-GB" sz="1000" kern="1200">
                          <a:solidFill>
                            <a:srgbClr val="2B660F"/>
                          </a:solidFill>
                          <a:highlight>
                            <a:srgbClr val="4FE2F3"/>
                          </a:highlight>
                          <a:latin typeface="+mn-lt"/>
                          <a:ea typeface="+mn-ea"/>
                          <a:cs typeface="Leelawadee" panose="020B0502040204020203" pitchFamily="34" charset="-34"/>
                        </a:rPr>
                        <a:t>Goal:</a:t>
                      </a:r>
                      <a:r>
                        <a:rPr lang="en-GB" sz="1000">
                          <a:solidFill>
                            <a:srgbClr val="2B660F"/>
                          </a:solidFill>
                          <a:latin typeface="+mn-lt"/>
                          <a:cs typeface="Leelawadee" panose="020B0502040204020203" pitchFamily="34" charset="-34"/>
                        </a:rPr>
                        <a:t> Promoting ethical principles, human rights and labour standards in our businesses’ supply chains</a:t>
                      </a:r>
                    </a:p>
                    <a:p>
                      <a:pPr marL="120650" indent="-120650">
                        <a:spcAft>
                          <a:spcPts val="200"/>
                        </a:spcAft>
                        <a:buClrTx/>
                        <a:buFont typeface="Arial" panose="020B0604020202020204" pitchFamily="34" charset="0"/>
                        <a:buChar char="•"/>
                      </a:pPr>
                      <a:r>
                        <a:rPr lang="en-GB" sz="1000" kern="1200">
                          <a:solidFill>
                            <a:srgbClr val="2B660F"/>
                          </a:solidFill>
                          <a:highlight>
                            <a:srgbClr val="4FE2F3"/>
                          </a:highlight>
                          <a:latin typeface="+mn-lt"/>
                          <a:ea typeface="+mn-ea"/>
                          <a:cs typeface="Leelawadee" panose="020B0502040204020203" pitchFamily="34" charset="-34"/>
                        </a:rPr>
                        <a:t>Goal:</a:t>
                      </a:r>
                      <a:r>
                        <a:rPr lang="en-GB" sz="1000">
                          <a:solidFill>
                            <a:srgbClr val="2B660F"/>
                          </a:solidFill>
                          <a:latin typeface="+mn-lt"/>
                          <a:cs typeface="Leelawadee" panose="020B0502040204020203" pitchFamily="34" charset="-34"/>
                        </a:rPr>
                        <a:t> Build inclusive teams that reflect the communities served, creating an environment where talent thrives and careers flourish</a:t>
                      </a:r>
                    </a:p>
                    <a:p>
                      <a:pPr marL="120650" indent="-120650">
                        <a:spcAft>
                          <a:spcPts val="200"/>
                        </a:spcAft>
                        <a:buClrTx/>
                        <a:buFont typeface="Arial" panose="020B0604020202020204" pitchFamily="34" charset="0"/>
                        <a:buChar char="•"/>
                        <a:tabLst/>
                      </a:pPr>
                      <a:r>
                        <a:rPr lang="en-GB" sz="1000" kern="1200">
                          <a:solidFill>
                            <a:srgbClr val="2B660F"/>
                          </a:solidFill>
                          <a:highlight>
                            <a:srgbClr val="4FE2F3"/>
                          </a:highlight>
                          <a:latin typeface="+mn-lt"/>
                          <a:ea typeface="+mn-ea"/>
                          <a:cs typeface="Leelawadee" panose="020B0502040204020203" pitchFamily="34" charset="-34"/>
                        </a:rPr>
                        <a:t>Goal:</a:t>
                      </a:r>
                      <a:r>
                        <a:rPr lang="en-GB" sz="1000">
                          <a:solidFill>
                            <a:srgbClr val="2B660F"/>
                          </a:solidFill>
                          <a:latin typeface="+mn-lt"/>
                          <a:cs typeface="Leelawadee" panose="020B0502040204020203" pitchFamily="34" charset="-34"/>
                        </a:rPr>
                        <a:t> Work with food-recovery partners to make sure good food reaches people in food poverty.</a:t>
                      </a:r>
                      <a:endParaRPr lang="en-US" sz="1000">
                        <a:solidFill>
                          <a:srgbClr val="2B660F"/>
                        </a:solidFill>
                        <a:latin typeface="+mn-lt"/>
                        <a:cs typeface="Leelawadee" panose="020B0502040204020203" pitchFamily="34" charset="-34"/>
                      </a:endParaRP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1" u="none" strike="noStrike" kern="1200" cap="none" spc="0" normalizeH="0" baseline="0" noProof="0">
                          <a:ln>
                            <a:noFill/>
                          </a:ln>
                          <a:solidFill>
                            <a:srgbClr val="2B660F"/>
                          </a:solidFill>
                          <a:effectLst/>
                          <a:uLnTx/>
                          <a:uFillTx/>
                          <a:latin typeface="+mn-lt"/>
                          <a:ea typeface="+mn-ea"/>
                          <a:cs typeface="Leelawadee" panose="020B0502040204020203" pitchFamily="34" charset="-34"/>
                        </a:rPr>
                        <a:t>Not a focus area for the customer.</a:t>
                      </a:r>
                      <a:endParaRPr kumimoji="0" lang="en-US" sz="1000" b="0" i="1" u="none" strike="noStrike" kern="1200" cap="none" spc="0" normalizeH="0" baseline="0" noProof="0">
                        <a:ln>
                          <a:noFill/>
                        </a:ln>
                        <a:solidFill>
                          <a:srgbClr val="2B660F"/>
                        </a:solidFill>
                        <a:effectLst/>
                        <a:uLnTx/>
                        <a:uFillTx/>
                        <a:latin typeface="+mn-lt"/>
                        <a:ea typeface="+mn-ea"/>
                        <a:cs typeface="Leelawadee" panose="020B0502040204020203" pitchFamily="34" charset="-34"/>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r h="937682">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922F11"/>
                          </a:solidFill>
                          <a:latin typeface="+mj-lt"/>
                          <a:ea typeface="+mn-ea"/>
                          <a:cs typeface="Leelawadee"/>
                        </a:rPr>
                        <a:t>POSITIVE </a:t>
                      </a:r>
                      <a:br>
                        <a:rPr lang="en-US" sz="1400" kern="1200">
                          <a:solidFill>
                            <a:srgbClr val="922F11"/>
                          </a:solidFill>
                          <a:latin typeface="+mj-lt"/>
                          <a:ea typeface="+mn-ea"/>
                          <a:cs typeface="Leelawadee"/>
                        </a:rPr>
                      </a:br>
                      <a:r>
                        <a:rPr lang="en-US" sz="1400" kern="1200">
                          <a:solidFill>
                            <a:srgbClr val="922F11"/>
                          </a:solidFill>
                          <a:latin typeface="+mj-lt"/>
                          <a:ea typeface="+mn-ea"/>
                          <a:cs typeface="Leelawadee"/>
                        </a:rPr>
                        <a:t>CHOICES</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E6D27"/>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1" u="none" strike="noStrike" kern="1200" cap="none" spc="0" normalizeH="0" baseline="0" noProof="0">
                          <a:ln>
                            <a:noFill/>
                          </a:ln>
                          <a:solidFill>
                            <a:srgbClr val="2B660F"/>
                          </a:solidFill>
                          <a:effectLst/>
                          <a:uLnTx/>
                          <a:uFillTx/>
                          <a:latin typeface="+mn-lt"/>
                          <a:ea typeface="+mn-ea"/>
                          <a:cs typeface="Leelawadee" panose="020B0502040204020203" pitchFamily="34" charset="-34"/>
                        </a:rPr>
                        <a:t>Not a focus area for the customer.</a:t>
                      </a:r>
                      <a:endParaRPr kumimoji="0" lang="en-US" sz="1000" b="0" i="0" u="none" strike="noStrike" kern="1200" cap="none" spc="0" normalizeH="0" baseline="0" noProof="0">
                        <a:ln>
                          <a:noFill/>
                        </a:ln>
                        <a:solidFill>
                          <a:srgbClr val="2B660F"/>
                        </a:solidFill>
                        <a:effectLst/>
                        <a:uLnTx/>
                        <a:uFillTx/>
                        <a:latin typeface="+mn-lt"/>
                        <a:ea typeface="+mn-ea"/>
                        <a:cs typeface="Leelawadee" panose="020B0502040204020203" pitchFamily="34" charset="-34"/>
                      </a:endParaRP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marR="0" lvl="0" indent="-1206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000" kern="1200" noProof="0">
                          <a:solidFill>
                            <a:srgbClr val="2B660F"/>
                          </a:solidFill>
                          <a:highlight>
                            <a:srgbClr val="4FE2F3"/>
                          </a:highlight>
                          <a:latin typeface="+mn-lt"/>
                          <a:ea typeface="+mn-ea"/>
                          <a:cs typeface="Leelawadee" panose="020B0502040204020203" pitchFamily="34" charset="-34"/>
                        </a:rPr>
                        <a:t>Goal:</a:t>
                      </a:r>
                      <a:r>
                        <a:rPr kumimoji="0" lang="en-US" sz="1000" b="0" i="0" u="none" strike="noStrike" kern="1200" cap="none" spc="0" normalizeH="0" baseline="0" noProof="0">
                          <a:ln>
                            <a:noFill/>
                          </a:ln>
                          <a:solidFill>
                            <a:srgbClr val="2B660F"/>
                          </a:solidFill>
                          <a:effectLst/>
                          <a:uLnTx/>
                          <a:uFillTx/>
                          <a:latin typeface="+mn-lt"/>
                          <a:ea typeface="+mn-ea"/>
                          <a:cs typeface="Leelawadee" panose="020B0502040204020203" pitchFamily="34" charset="-34"/>
                        </a:rPr>
                        <a:t> </a:t>
                      </a:r>
                      <a:r>
                        <a:rPr kumimoji="0" lang="en-GB" sz="1000" b="0" i="0" u="none" strike="noStrike" kern="1200" cap="none" spc="0" normalizeH="0" baseline="0" noProof="0">
                          <a:ln>
                            <a:noFill/>
                          </a:ln>
                          <a:solidFill>
                            <a:srgbClr val="2B660F"/>
                          </a:solidFill>
                          <a:effectLst/>
                          <a:uLnTx/>
                          <a:uFillTx/>
                          <a:latin typeface="+mn-lt"/>
                          <a:ea typeface="+mn-ea"/>
                          <a:cs typeface="Leelawadee" panose="020B0502040204020203" pitchFamily="34" charset="-34"/>
                        </a:rPr>
                        <a:t>Offering sustainable and quality ingredients, </a:t>
                      </a:r>
                      <a:br>
                        <a:rPr kumimoji="0" lang="en-GB" sz="1000" b="0" i="0" u="none" strike="noStrike" kern="1200" cap="none" spc="0" normalizeH="0" baseline="0" noProof="0">
                          <a:ln>
                            <a:noFill/>
                          </a:ln>
                          <a:solidFill>
                            <a:srgbClr val="2B660F"/>
                          </a:solidFill>
                          <a:effectLst/>
                          <a:uLnTx/>
                          <a:uFillTx/>
                          <a:latin typeface="+mn-lt"/>
                          <a:ea typeface="+mn-ea"/>
                          <a:cs typeface="Leelawadee" panose="020B0502040204020203" pitchFamily="34" charset="-34"/>
                        </a:rPr>
                      </a:br>
                      <a:r>
                        <a:rPr kumimoji="0" lang="en-GB" sz="1000" b="0" i="0" u="none" strike="noStrike" kern="1200" cap="none" spc="0" normalizeH="0" baseline="0" noProof="0">
                          <a:ln>
                            <a:noFill/>
                          </a:ln>
                          <a:solidFill>
                            <a:srgbClr val="2B660F"/>
                          </a:solidFill>
                          <a:effectLst/>
                          <a:uLnTx/>
                          <a:uFillTx/>
                          <a:latin typeface="+mn-lt"/>
                          <a:ea typeface="+mn-ea"/>
                          <a:cs typeface="Leelawadee" panose="020B0502040204020203" pitchFamily="34" charset="-34"/>
                        </a:rPr>
                        <a:t>and healthy recipes that appeal to consumers across businesses</a:t>
                      </a:r>
                      <a:endParaRPr kumimoji="0" lang="en-US" sz="1000" b="0" i="0" u="none" strike="noStrike" kern="1200" cap="none" spc="0" normalizeH="0" baseline="0" noProof="0">
                        <a:ln>
                          <a:noFill/>
                        </a:ln>
                        <a:solidFill>
                          <a:srgbClr val="2B660F"/>
                        </a:solidFill>
                        <a:effectLst/>
                        <a:uLnTx/>
                        <a:uFillTx/>
                        <a:latin typeface="+mn-lt"/>
                        <a:ea typeface="+mn-ea"/>
                        <a:cs typeface="Leelawadee" panose="020B0502040204020203" pitchFamily="34" charset="-34"/>
                      </a:endParaRP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a:ln>
                            <a:noFill/>
                          </a:ln>
                          <a:solidFill>
                            <a:srgbClr val="2B660F"/>
                          </a:solidFill>
                          <a:effectLst/>
                          <a:uLnTx/>
                          <a:uFillTx/>
                          <a:latin typeface="+mn-lt"/>
                          <a:ea typeface="+mn-ea"/>
                          <a:cs typeface="Leelawadee" panose="020B0502040204020203" pitchFamily="34" charset="-34"/>
                        </a:rPr>
                        <a:t>Not a focus area for the customer.</a:t>
                      </a:r>
                      <a:endParaRPr kumimoji="0" lang="en-US" sz="1000" b="0" i="0" u="none" strike="noStrike" kern="1200" cap="none" spc="0" normalizeH="0" baseline="0" noProof="0">
                        <a:ln>
                          <a:noFill/>
                        </a:ln>
                        <a:solidFill>
                          <a:srgbClr val="2B660F"/>
                        </a:solidFill>
                        <a:effectLst/>
                        <a:uLnTx/>
                        <a:uFillTx/>
                        <a:latin typeface="+mn-lt"/>
                        <a:ea typeface="+mn-ea"/>
                        <a:cs typeface="Leelawadee" panose="020B0502040204020203" pitchFamily="34" charset="-34"/>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88316528"/>
                  </a:ext>
                </a:extLst>
              </a:tr>
            </a:tbl>
          </a:graphicData>
        </a:graphic>
      </p:graphicFrame>
      <p:pic>
        <p:nvPicPr>
          <p:cNvPr id="2" name="Picture 1" descr="A logo of a leaf in a circle&#10;&#10;Description automatically generated">
            <a:extLst>
              <a:ext uri="{FF2B5EF4-FFF2-40B4-BE49-F238E27FC236}">
                <a16:creationId xmlns:a16="http://schemas.microsoft.com/office/drawing/2014/main" id="{E442C806-59AD-FA9B-AE99-654FD0F16CF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pic>
        <p:nvPicPr>
          <p:cNvPr id="3" name="Picture 2" descr="A blue and green windmill with green arrows&#10;&#10;Description automatically generated">
            <a:extLst>
              <a:ext uri="{FF2B5EF4-FFF2-40B4-BE49-F238E27FC236}">
                <a16:creationId xmlns:a16="http://schemas.microsoft.com/office/drawing/2014/main" id="{990C9E17-B167-38FE-9ECD-66F875718E0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7884" y="4165600"/>
            <a:ext cx="556204" cy="604020"/>
          </a:xfrm>
          <a:prstGeom prst="rect">
            <a:avLst/>
          </a:prstGeom>
        </p:spPr>
      </p:pic>
      <p:pic>
        <p:nvPicPr>
          <p:cNvPr id="4" name="Picture 3" descr="A logo of a hand and a globe&#10;&#10;Description automatically generated">
            <a:extLst>
              <a:ext uri="{FF2B5EF4-FFF2-40B4-BE49-F238E27FC236}">
                <a16:creationId xmlns:a16="http://schemas.microsoft.com/office/drawing/2014/main" id="{BE509809-F693-07CE-9107-2A80E215480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37172" y="5919964"/>
            <a:ext cx="536916" cy="583072"/>
          </a:xfrm>
          <a:prstGeom prst="rect">
            <a:avLst/>
          </a:prstGeom>
        </p:spPr>
      </p:pic>
    </p:spTree>
    <p:extLst>
      <p:ext uri="{BB962C8B-B14F-4D97-AF65-F5344CB8AC3E}">
        <p14:creationId xmlns:p14="http://schemas.microsoft.com/office/powerpoint/2010/main" val="402979946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82377B-888C-A67C-4E1F-8013D9E6FC6D}"/>
            </a:ext>
          </a:extLst>
        </p:cNvPr>
        <p:cNvGrpSpPr/>
        <p:nvPr/>
      </p:nvGrpSpPr>
      <p:grpSpPr>
        <a:xfrm>
          <a:off x="0" y="0"/>
          <a:ext cx="0" cy="0"/>
          <a:chOff x="0" y="0"/>
          <a:chExt cx="0" cy="0"/>
        </a:xfrm>
      </p:grpSpPr>
      <p:graphicFrame>
        <p:nvGraphicFramePr>
          <p:cNvPr id="18" name="think-cell data - do not delete" hidden="1">
            <a:extLst>
              <a:ext uri="{FF2B5EF4-FFF2-40B4-BE49-F238E27FC236}">
                <a16:creationId xmlns:a16="http://schemas.microsoft.com/office/drawing/2014/main" id="{7582F3A0-BB29-FBD7-B8C4-7CB27BEF0C56}"/>
              </a:ext>
            </a:extLst>
          </p:cNvPr>
          <p:cNvGraphicFramePr>
            <a:graphicFrameLocks/>
          </p:cNvGraphicFramePr>
          <p:nvPr>
            <p:custDataLst>
              <p:tags r:id="rId1"/>
            </p:custDataLst>
            <p:extLst>
              <p:ext uri="{D42A27DB-BD31-4B8C-83A1-F6EECF244321}">
                <p14:modId xmlns:p14="http://schemas.microsoft.com/office/powerpoint/2010/main" val="367668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18" name="think-cell data - do not delete" hidden="1">
                        <a:extLst>
                          <a:ext uri="{FF2B5EF4-FFF2-40B4-BE49-F238E27FC236}">
                            <a16:creationId xmlns:a16="http://schemas.microsoft.com/office/drawing/2014/main" id="{7582F3A0-BB29-FBD7-B8C4-7CB27BEF0C5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Title 4">
            <a:extLst>
              <a:ext uri="{FF2B5EF4-FFF2-40B4-BE49-F238E27FC236}">
                <a16:creationId xmlns:a16="http://schemas.microsoft.com/office/drawing/2014/main" id="{B27FF88F-F74D-8F92-5314-0FC8F31B673E}"/>
              </a:ext>
            </a:extLst>
          </p:cNvPr>
          <p:cNvSpPr>
            <a:spLocks noGrp="1"/>
          </p:cNvSpPr>
          <p:nvPr>
            <p:ph type="title"/>
          </p:nvPr>
        </p:nvSpPr>
        <p:spPr>
          <a:xfrm>
            <a:off x="304798" y="246888"/>
            <a:ext cx="11585448" cy="969264"/>
          </a:xfrm>
        </p:spPr>
        <p:txBody>
          <a:bodyPr vert="horz" rIns="0"/>
          <a:lstStyle/>
          <a:p>
            <a:pPr lvl="0"/>
            <a:r>
              <a:rPr lang="en-GB" sz="2400"/>
              <a:t>COMMONALITY BETWEEN COMPASS GROUP’S AND PEP+ FOCUS AREAS</a:t>
            </a:r>
            <a:br>
              <a:rPr lang="en-GB" sz="2800"/>
            </a:br>
            <a:r>
              <a:rPr lang="en-GB" sz="1800" i="1"/>
              <a:t>Allowing us to identify opportunities for collaboration, and therefore</a:t>
            </a:r>
            <a:br>
              <a:rPr lang="en-GB" sz="1800" i="1"/>
            </a:br>
            <a:r>
              <a:rPr lang="en-GB" sz="1800" i="1"/>
              <a:t>add value to our relationship</a:t>
            </a:r>
            <a:endParaRPr lang="en-GB" sz="2800" i="1"/>
          </a:p>
        </p:txBody>
      </p:sp>
      <p:pic>
        <p:nvPicPr>
          <p:cNvPr id="20" name="Picture 19" descr="Compass Group - Wikipedia">
            <a:extLst>
              <a:ext uri="{FF2B5EF4-FFF2-40B4-BE49-F238E27FC236}">
                <a16:creationId xmlns:a16="http://schemas.microsoft.com/office/drawing/2014/main" id="{1DCEE457-4629-0A13-726E-C41B6A48DD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15600" y="326749"/>
            <a:ext cx="1371600" cy="53949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Top Corners Rounded 1">
            <a:extLst>
              <a:ext uri="{FF2B5EF4-FFF2-40B4-BE49-F238E27FC236}">
                <a16:creationId xmlns:a16="http://schemas.microsoft.com/office/drawing/2014/main" id="{81CBCD45-F9A5-5AFD-09A4-5A45C808537C}"/>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4">
            <a:extLst>
              <a:ext uri="{FF2B5EF4-FFF2-40B4-BE49-F238E27FC236}">
                <a16:creationId xmlns:a16="http://schemas.microsoft.com/office/drawing/2014/main" id="{9AD756DD-3299-D633-52A1-8A92DD3AE7B5}"/>
              </a:ext>
            </a:extLst>
          </p:cNvPr>
          <p:cNvGraphicFramePr>
            <a:graphicFrameLocks noGrp="1"/>
          </p:cNvGraphicFramePr>
          <p:nvPr>
            <p:extLst>
              <p:ext uri="{D42A27DB-BD31-4B8C-83A1-F6EECF244321}">
                <p14:modId xmlns:p14="http://schemas.microsoft.com/office/powerpoint/2010/main" val="1458655025"/>
              </p:ext>
            </p:extLst>
          </p:nvPr>
        </p:nvGraphicFramePr>
        <p:xfrm>
          <a:off x="-7620" y="1148230"/>
          <a:ext cx="11990832" cy="5038258"/>
        </p:xfrm>
        <a:graphic>
          <a:graphicData uri="http://schemas.openxmlformats.org/drawingml/2006/table">
            <a:tbl>
              <a:tblPr firstRow="1" bandRow="1"/>
              <a:tblGrid>
                <a:gridCol w="1993392">
                  <a:extLst>
                    <a:ext uri="{9D8B030D-6E8A-4147-A177-3AD203B41FA5}">
                      <a16:colId xmlns:a16="http://schemas.microsoft.com/office/drawing/2014/main" val="1767499071"/>
                    </a:ext>
                  </a:extLst>
                </a:gridCol>
                <a:gridCol w="3376803">
                  <a:extLst>
                    <a:ext uri="{9D8B030D-6E8A-4147-A177-3AD203B41FA5}">
                      <a16:colId xmlns:a16="http://schemas.microsoft.com/office/drawing/2014/main" val="2382844442"/>
                    </a:ext>
                  </a:extLst>
                </a:gridCol>
                <a:gridCol w="3524250">
                  <a:extLst>
                    <a:ext uri="{9D8B030D-6E8A-4147-A177-3AD203B41FA5}">
                      <a16:colId xmlns:a16="http://schemas.microsoft.com/office/drawing/2014/main" val="1493353144"/>
                    </a:ext>
                  </a:extLst>
                </a:gridCol>
                <a:gridCol w="3096387">
                  <a:extLst>
                    <a:ext uri="{9D8B030D-6E8A-4147-A177-3AD203B41FA5}">
                      <a16:colId xmlns:a16="http://schemas.microsoft.com/office/drawing/2014/main" val="957515009"/>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ase" latinLnBrk="0" hangingPunct="1">
                        <a:lnSpc>
                          <a:spcPct val="100000"/>
                        </a:lnSpc>
                      </a:pPr>
                      <a:r>
                        <a:rPr lang="en-US" sz="1200" b="1" kern="1200">
                          <a:solidFill>
                            <a:schemeClr val="bg1"/>
                          </a:solidFill>
                          <a:latin typeface="+mn-lt"/>
                          <a:ea typeface="+mn-ea"/>
                          <a:cs typeface="Leelawadee" panose="020B0502040204020203" pitchFamily="34" charset="-34"/>
                        </a:rPr>
                        <a:t>Environment</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ase" latinLnBrk="0" hangingPunct="1">
                        <a:lnSpc>
                          <a:spcPct val="100000"/>
                        </a:lnSpc>
                      </a:pPr>
                      <a:r>
                        <a:rPr lang="en-US" sz="1200" b="1" kern="1200">
                          <a:solidFill>
                            <a:schemeClr val="bg1"/>
                          </a:solidFill>
                          <a:latin typeface="+mn-lt"/>
                          <a:ea typeface="+mn-ea"/>
                          <a:cs typeface="Leelawadee" panose="020B0502040204020203" pitchFamily="34" charset="-34"/>
                        </a:rPr>
                        <a:t>People &amp; Communities</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ase" latinLnBrk="0" hangingPunct="1">
                        <a:lnSpc>
                          <a:spcPct val="100000"/>
                        </a:lnSpc>
                      </a:pPr>
                      <a:r>
                        <a:rPr lang="en-US" sz="1200" b="1" kern="1200">
                          <a:solidFill>
                            <a:schemeClr val="bg1"/>
                          </a:solidFill>
                          <a:latin typeface="+mn-lt"/>
                          <a:ea typeface="+mn-ea"/>
                          <a:cs typeface="Leelawadee" panose="020B0502040204020203" pitchFamily="34" charset="-34"/>
                        </a:rPr>
                        <a:t>Positive Procurement</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4791370">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954F07"/>
                          </a:solidFill>
                          <a:latin typeface="+mj-lt"/>
                          <a:ea typeface="+mn-ea"/>
                          <a:cs typeface="Leelawadee"/>
                        </a:rPr>
                        <a:t>POSITIVE </a:t>
                      </a:r>
                      <a:br>
                        <a:rPr lang="en-US" sz="1400" kern="1200">
                          <a:solidFill>
                            <a:srgbClr val="954F07"/>
                          </a:solidFill>
                          <a:latin typeface="+mj-lt"/>
                          <a:ea typeface="+mn-ea"/>
                          <a:cs typeface="Leelawadee"/>
                        </a:rPr>
                      </a:br>
                      <a:r>
                        <a:rPr lang="en-US" sz="1400" kern="1200">
                          <a:solidFill>
                            <a:srgbClr val="954F07"/>
                          </a:solidFill>
                          <a:latin typeface="+mj-lt"/>
                          <a:ea typeface="+mn-ea"/>
                          <a:cs typeface="Leelawadee"/>
                        </a:rPr>
                        <a:t>AGRICULTURE</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9F0A"/>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a:ln>
                            <a:noFill/>
                          </a:ln>
                          <a:solidFill>
                            <a:srgbClr val="2B660F"/>
                          </a:solidFill>
                          <a:effectLst/>
                          <a:uLnTx/>
                          <a:uFillTx/>
                          <a:latin typeface="+mn-lt"/>
                          <a:ea typeface="+mn-ea"/>
                          <a:cs typeface="Leelawadee" panose="020B0502040204020203" pitchFamily="34" charset="-34"/>
                        </a:rPr>
                        <a:t>No commonalities.</a:t>
                      </a:r>
                      <a:endParaRPr kumimoji="0" lang="en-US" sz="1050" b="0" i="0" u="none" strike="noStrike" kern="1200" cap="none" spc="0" normalizeH="0" baseline="0" noProof="0">
                        <a:ln>
                          <a:noFill/>
                        </a:ln>
                        <a:solidFill>
                          <a:srgbClr val="2B660F"/>
                        </a:solidFill>
                        <a:effectLst/>
                        <a:uLnTx/>
                        <a:uFillTx/>
                        <a:latin typeface="+mn-lt"/>
                        <a:ea typeface="+mn-ea"/>
                        <a:cs typeface="Leelawadee" panose="020B0502040204020203" pitchFamily="34" charset="-34"/>
                      </a:endParaRP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a:ln>
                            <a:noFill/>
                          </a:ln>
                          <a:solidFill>
                            <a:srgbClr val="2B660F"/>
                          </a:solidFill>
                          <a:effectLst/>
                          <a:uLnTx/>
                          <a:uFillTx/>
                          <a:latin typeface="+mn-lt"/>
                          <a:ea typeface="+mn-ea"/>
                          <a:cs typeface="Leelawadee" panose="020B0502040204020203" pitchFamily="34" charset="-34"/>
                        </a:rPr>
                        <a:t>No commonalities.</a:t>
                      </a:r>
                      <a:endParaRPr kumimoji="0" lang="en-US" sz="1050" b="0" i="0" u="none" strike="noStrike" kern="1200" cap="none" spc="0" normalizeH="0" baseline="0" noProof="0">
                        <a:ln>
                          <a:noFill/>
                        </a:ln>
                        <a:solidFill>
                          <a:srgbClr val="2B660F"/>
                        </a:solidFill>
                        <a:effectLst/>
                        <a:uLnTx/>
                        <a:uFillTx/>
                        <a:latin typeface="+mn-lt"/>
                        <a:ea typeface="+mn-ea"/>
                        <a:cs typeface="Leelawadee" panose="020B0502040204020203" pitchFamily="34" charset="-34"/>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marR="0" lvl="0" indent="-1206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50" kern="1200" noProof="0">
                          <a:solidFill>
                            <a:srgbClr val="2B660F"/>
                          </a:solidFill>
                          <a:highlight>
                            <a:srgbClr val="4FE2F3"/>
                          </a:highlight>
                          <a:latin typeface="+mn-lt"/>
                          <a:ea typeface="+mn-ea"/>
                          <a:cs typeface="Leelawadee" panose="020B0502040204020203" pitchFamily="34" charset="-34"/>
                        </a:rPr>
                        <a:t>Goal:</a:t>
                      </a:r>
                      <a:r>
                        <a:rPr kumimoji="0" lang="en-GB" sz="1050" b="0" i="0" u="none" strike="noStrike" kern="1200" cap="none" spc="0" normalizeH="0" baseline="0" noProof="0">
                          <a:ln>
                            <a:noFill/>
                          </a:ln>
                          <a:solidFill>
                            <a:srgbClr val="2B660F"/>
                          </a:solidFill>
                          <a:effectLst/>
                          <a:uLnTx/>
                          <a:uFillTx/>
                          <a:latin typeface="+mn-lt"/>
                          <a:ea typeface="+mn-ea"/>
                          <a:cs typeface="Leelawadee" panose="020B0502040204020203" pitchFamily="34" charset="-34"/>
                        </a:rPr>
                        <a:t> Establish policies, standards and programmes to minimise the impact of sourcing on natural ecosystems including preventing deforestation, overfishing and biodiversity loss</a:t>
                      </a:r>
                    </a:p>
                    <a:p>
                      <a:pPr marL="350838" marR="0" lvl="1" indent="-176213" algn="l" defTabSz="914400" rtl="0" eaLnBrk="1" fontAlgn="auto" latinLnBrk="0" hangingPunct="1">
                        <a:lnSpc>
                          <a:spcPct val="100000"/>
                        </a:lnSpc>
                        <a:spcBef>
                          <a:spcPts val="400"/>
                        </a:spcBef>
                        <a:spcAft>
                          <a:spcPts val="0"/>
                        </a:spcAft>
                        <a:buClrTx/>
                        <a:buSzTx/>
                        <a:buFont typeface="Wingdings" panose="05000000000000000000" pitchFamily="2" charset="2"/>
                        <a:buChar char="Ø"/>
                        <a:tabLst/>
                        <a:defRPr/>
                      </a:pPr>
                      <a:r>
                        <a:rPr kumimoji="0" lang="en-GB" sz="1050" b="1" i="0" u="none" strike="noStrike" kern="1200" cap="none" spc="0" normalizeH="0" baseline="0" noProof="0">
                          <a:ln>
                            <a:noFill/>
                          </a:ln>
                          <a:solidFill>
                            <a:srgbClr val="2B660F"/>
                          </a:solidFill>
                          <a:effectLst/>
                          <a:uLnTx/>
                          <a:uFillTx/>
                          <a:latin typeface="+mn-lt"/>
                          <a:ea typeface="+mn-ea"/>
                          <a:cs typeface="Leelawadee" panose="020B0502040204020203" pitchFamily="34" charset="-34"/>
                        </a:rPr>
                        <a:t>pep+ alignment: </a:t>
                      </a:r>
                      <a:r>
                        <a:rPr kumimoji="0" lang="en-GB" sz="1050" b="1" i="0" u="none" strike="noStrike" kern="1200" cap="none" spc="0" normalizeH="0" baseline="0">
                          <a:ln>
                            <a:noFill/>
                          </a:ln>
                          <a:solidFill>
                            <a:srgbClr val="2B660F"/>
                          </a:solidFill>
                          <a:effectLst/>
                          <a:uLnTx/>
                          <a:uFillTx/>
                          <a:latin typeface="+mn-lt"/>
                          <a:ea typeface="+mn-ea"/>
                          <a:cs typeface="Leelawadee" panose="020B0502040204020203" pitchFamily="34" charset="-34"/>
                        </a:rPr>
                        <a:t>Continue to strive toward deforestation-free sourcing by 2025 and deforestation- and conversion-free sourcing by 2030 for high-risk commodities in our company-owned and -operated activities </a:t>
                      </a:r>
                      <a:endParaRPr kumimoji="0" lang="en-GB" sz="1050" b="1" i="0" u="none" strike="noStrike" kern="1200" cap="none" spc="0" normalizeH="0" baseline="0" noProof="0">
                        <a:ln>
                          <a:noFill/>
                        </a:ln>
                        <a:solidFill>
                          <a:srgbClr val="2B660F"/>
                        </a:solidFill>
                        <a:effectLst/>
                        <a:uLnTx/>
                        <a:uFillTx/>
                        <a:latin typeface="+mn-lt"/>
                        <a:ea typeface="+mn-ea"/>
                        <a:cs typeface="Leelawadee" panose="020B0502040204020203" pitchFamily="34" charset="-34"/>
                      </a:endParaRPr>
                    </a:p>
                    <a:p>
                      <a:pPr marL="120650" marR="0" lvl="0" indent="-1206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GB" sz="1050" kern="1200" noProof="0">
                          <a:solidFill>
                            <a:srgbClr val="2B660F"/>
                          </a:solidFill>
                          <a:highlight>
                            <a:srgbClr val="4FE2F3"/>
                          </a:highlight>
                          <a:latin typeface="+mn-lt"/>
                          <a:ea typeface="+mn-ea"/>
                          <a:cs typeface="Leelawadee" panose="020B0502040204020203" pitchFamily="34" charset="-34"/>
                        </a:rPr>
                        <a:t>Goal:</a:t>
                      </a:r>
                      <a:r>
                        <a:rPr kumimoji="0" lang="en-GB" sz="1050" b="0" i="0" u="none" strike="noStrike" kern="1200" cap="none" spc="0" normalizeH="0" baseline="0" noProof="0">
                          <a:ln>
                            <a:noFill/>
                          </a:ln>
                          <a:solidFill>
                            <a:srgbClr val="2B660F"/>
                          </a:solidFill>
                          <a:effectLst/>
                          <a:uLnTx/>
                          <a:uFillTx/>
                          <a:latin typeface="+mn-lt"/>
                          <a:ea typeface="+mn-ea"/>
                          <a:cs typeface="Leelawadee" panose="020B0502040204020203" pitchFamily="34" charset="-34"/>
                        </a:rPr>
                        <a:t> Preserving nature and biodiversity and businesses are preparing to comply with the EU’s new Deforestation Regulation (EUDR), where relevant</a:t>
                      </a:r>
                    </a:p>
                    <a:p>
                      <a:pPr marL="350838" marR="0" lvl="1" indent="-176213" algn="l" defTabSz="914400" rtl="0" eaLnBrk="1" fontAlgn="auto" latinLnBrk="0" hangingPunct="1">
                        <a:lnSpc>
                          <a:spcPct val="100000"/>
                        </a:lnSpc>
                        <a:spcBef>
                          <a:spcPts val="400"/>
                        </a:spcBef>
                        <a:spcAft>
                          <a:spcPts val="0"/>
                        </a:spcAft>
                        <a:buClrTx/>
                        <a:buSzTx/>
                        <a:buFont typeface="Wingdings" panose="05000000000000000000" pitchFamily="2" charset="2"/>
                        <a:buChar char="Ø"/>
                        <a:tabLst/>
                        <a:defRPr/>
                      </a:pPr>
                      <a:r>
                        <a:rPr kumimoji="0" lang="en-GB" sz="1050" b="1" i="0" u="none" strike="noStrike" kern="1200" cap="none" spc="0" normalizeH="0" baseline="0" noProof="0">
                          <a:ln>
                            <a:noFill/>
                          </a:ln>
                          <a:solidFill>
                            <a:srgbClr val="2B660F"/>
                          </a:solidFill>
                          <a:effectLst/>
                          <a:uLnTx/>
                          <a:uFillTx/>
                          <a:latin typeface="+mn-lt"/>
                          <a:ea typeface="+mn-ea"/>
                          <a:cs typeface="Leelawadee" panose="020B0502040204020203" pitchFamily="34" charset="-34"/>
                        </a:rPr>
                        <a:t>pep+ alignment: </a:t>
                      </a:r>
                      <a:r>
                        <a:rPr kumimoji="0" lang="en-GB" sz="1050" b="1" i="0" u="none" strike="noStrike" kern="1200" cap="none" spc="0" normalizeH="0" baseline="0">
                          <a:ln>
                            <a:noFill/>
                          </a:ln>
                          <a:solidFill>
                            <a:srgbClr val="2B660F"/>
                          </a:solidFill>
                          <a:effectLst/>
                          <a:uLnTx/>
                          <a:uFillTx/>
                          <a:latin typeface="+mn-lt"/>
                          <a:ea typeface="+mn-ea"/>
                          <a:cs typeface="Leelawadee" panose="020B0502040204020203" pitchFamily="34" charset="-34"/>
                        </a:rPr>
                        <a:t>Continue to strive toward deforestation-free sourcing by 2025 and deforestation- and conversion-free sourcing by 2030 for high-risk commodities in our </a:t>
                      </a:r>
                      <a:br>
                        <a:rPr kumimoji="0" lang="en-GB" sz="1050" b="1" i="0" u="none" strike="noStrike" kern="1200" cap="none" spc="0" normalizeH="0" baseline="0">
                          <a:ln>
                            <a:noFill/>
                          </a:ln>
                          <a:solidFill>
                            <a:srgbClr val="2B660F"/>
                          </a:solidFill>
                          <a:effectLst/>
                          <a:uLnTx/>
                          <a:uFillTx/>
                          <a:latin typeface="+mn-lt"/>
                          <a:ea typeface="+mn-ea"/>
                          <a:cs typeface="Leelawadee" panose="020B0502040204020203" pitchFamily="34" charset="-34"/>
                        </a:rPr>
                      </a:br>
                      <a:r>
                        <a:rPr kumimoji="0" lang="en-GB" sz="1050" b="1" i="0" u="none" strike="noStrike" kern="1200" cap="none" spc="0" normalizeH="0" baseline="0">
                          <a:ln>
                            <a:noFill/>
                          </a:ln>
                          <a:solidFill>
                            <a:srgbClr val="2B660F"/>
                          </a:solidFill>
                          <a:effectLst/>
                          <a:uLnTx/>
                          <a:uFillTx/>
                          <a:latin typeface="+mn-lt"/>
                          <a:ea typeface="+mn-ea"/>
                          <a:cs typeface="Leelawadee" panose="020B0502040204020203" pitchFamily="34" charset="-34"/>
                        </a:rPr>
                        <a:t>company-owned and -operated activities </a:t>
                      </a:r>
                      <a:endParaRPr kumimoji="0" lang="en-GB" sz="1050" b="1" i="0" u="none" strike="noStrike" kern="1200" cap="none" spc="0" normalizeH="0" baseline="0" noProof="0">
                        <a:ln>
                          <a:noFill/>
                        </a:ln>
                        <a:solidFill>
                          <a:srgbClr val="2B660F"/>
                        </a:solidFill>
                        <a:effectLst/>
                        <a:uLnTx/>
                        <a:uFillTx/>
                        <a:latin typeface="+mn-lt"/>
                        <a:ea typeface="+mn-ea"/>
                        <a:cs typeface="Leelawadee" panose="020B0502040204020203" pitchFamily="34" charset="-34"/>
                      </a:endParaRP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bl>
          </a:graphicData>
        </a:graphic>
      </p:graphicFrame>
      <p:pic>
        <p:nvPicPr>
          <p:cNvPr id="8" name="Picture 7" descr="A logo of a leaf in a circle&#10;&#10;Description automatically generated">
            <a:extLst>
              <a:ext uri="{FF2B5EF4-FFF2-40B4-BE49-F238E27FC236}">
                <a16:creationId xmlns:a16="http://schemas.microsoft.com/office/drawing/2014/main" id="{A17E01F2-B002-F55E-0A50-D40F43CA74B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spTree>
    <p:extLst>
      <p:ext uri="{BB962C8B-B14F-4D97-AF65-F5344CB8AC3E}">
        <p14:creationId xmlns:p14="http://schemas.microsoft.com/office/powerpoint/2010/main" val="366181149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CA5CA4-0903-F65C-8133-0957A478A218}"/>
            </a:ext>
          </a:extLst>
        </p:cNvPr>
        <p:cNvGrpSpPr/>
        <p:nvPr/>
      </p:nvGrpSpPr>
      <p:grpSpPr>
        <a:xfrm>
          <a:off x="0" y="0"/>
          <a:ext cx="0" cy="0"/>
          <a:chOff x="0" y="0"/>
          <a:chExt cx="0" cy="0"/>
        </a:xfrm>
      </p:grpSpPr>
      <p:graphicFrame>
        <p:nvGraphicFramePr>
          <p:cNvPr id="13" name="think-cell data - do not delete" hidden="1">
            <a:extLst>
              <a:ext uri="{FF2B5EF4-FFF2-40B4-BE49-F238E27FC236}">
                <a16:creationId xmlns:a16="http://schemas.microsoft.com/office/drawing/2014/main" id="{71120871-78E0-E8D7-F6F3-FE788DEB2BCC}"/>
              </a:ext>
            </a:extLst>
          </p:cNvPr>
          <p:cNvGraphicFramePr>
            <a:graphicFrameLocks/>
          </p:cNvGraphicFramePr>
          <p:nvPr>
            <p:custDataLst>
              <p:tags r:id="rId1"/>
            </p:custDataLst>
            <p:extLst>
              <p:ext uri="{D42A27DB-BD31-4B8C-83A1-F6EECF244321}">
                <p14:modId xmlns:p14="http://schemas.microsoft.com/office/powerpoint/2010/main" val="12586294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13" name="think-cell data - do not delete" hidden="1">
                        <a:extLst>
                          <a:ext uri="{FF2B5EF4-FFF2-40B4-BE49-F238E27FC236}">
                            <a16:creationId xmlns:a16="http://schemas.microsoft.com/office/drawing/2014/main" id="{71120871-78E0-E8D7-F6F3-FE788DEB2BC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823D5D5F-9009-5C91-0587-00417C1A7281}"/>
              </a:ext>
            </a:extLst>
          </p:cNvPr>
          <p:cNvSpPr>
            <a:spLocks noGrp="1"/>
          </p:cNvSpPr>
          <p:nvPr>
            <p:ph type="title"/>
          </p:nvPr>
        </p:nvSpPr>
        <p:spPr>
          <a:xfrm>
            <a:off x="304798" y="246888"/>
            <a:ext cx="11585448" cy="969264"/>
          </a:xfrm>
        </p:spPr>
        <p:txBody>
          <a:bodyPr vert="horz" rIns="0"/>
          <a:lstStyle/>
          <a:p>
            <a:pPr lvl="0"/>
            <a:r>
              <a:rPr lang="en-GB" sz="2400"/>
              <a:t>COMMONALITY BETWEEN COMPASS GROUP’S AND PEP+ FOCUS AREAS</a:t>
            </a:r>
            <a:br>
              <a:rPr lang="en-GB" sz="2800"/>
            </a:br>
            <a:r>
              <a:rPr lang="en-GB" sz="1800" i="1"/>
              <a:t>Allowing us to identify opportunities for collaboration, and therefore</a:t>
            </a:r>
            <a:br>
              <a:rPr lang="en-GB" sz="1800" i="1"/>
            </a:br>
            <a:r>
              <a:rPr lang="en-GB" sz="1800" i="1"/>
              <a:t>add value to our relationship</a:t>
            </a:r>
            <a:endParaRPr lang="en-GB" sz="2800" i="1"/>
          </a:p>
        </p:txBody>
      </p:sp>
      <p:pic>
        <p:nvPicPr>
          <p:cNvPr id="12" name="Picture 11" descr="Compass Group - Wikipedia">
            <a:extLst>
              <a:ext uri="{FF2B5EF4-FFF2-40B4-BE49-F238E27FC236}">
                <a16:creationId xmlns:a16="http://schemas.microsoft.com/office/drawing/2014/main" id="{C78B8578-1E42-91B7-5A8A-1002BEB668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15600" y="326749"/>
            <a:ext cx="1371600" cy="53949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Top Corners Rounded 2">
            <a:extLst>
              <a:ext uri="{FF2B5EF4-FFF2-40B4-BE49-F238E27FC236}">
                <a16:creationId xmlns:a16="http://schemas.microsoft.com/office/drawing/2014/main" id="{98600E56-80FC-0927-971B-B3C138998744}"/>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4">
            <a:extLst>
              <a:ext uri="{FF2B5EF4-FFF2-40B4-BE49-F238E27FC236}">
                <a16:creationId xmlns:a16="http://schemas.microsoft.com/office/drawing/2014/main" id="{45C84DC8-A85C-05CE-B92B-20A74EEF1020}"/>
              </a:ext>
            </a:extLst>
          </p:cNvPr>
          <p:cNvGraphicFramePr>
            <a:graphicFrameLocks noGrp="1"/>
          </p:cNvGraphicFramePr>
          <p:nvPr>
            <p:extLst>
              <p:ext uri="{D42A27DB-BD31-4B8C-83A1-F6EECF244321}">
                <p14:modId xmlns:p14="http://schemas.microsoft.com/office/powerpoint/2010/main" val="2988088774"/>
              </p:ext>
            </p:extLst>
          </p:nvPr>
        </p:nvGraphicFramePr>
        <p:xfrm>
          <a:off x="-7620" y="1148230"/>
          <a:ext cx="11990832" cy="5290670"/>
        </p:xfrm>
        <a:graphic>
          <a:graphicData uri="http://schemas.openxmlformats.org/drawingml/2006/table">
            <a:tbl>
              <a:tblPr firstRow="1" bandRow="1"/>
              <a:tblGrid>
                <a:gridCol w="1993392">
                  <a:extLst>
                    <a:ext uri="{9D8B030D-6E8A-4147-A177-3AD203B41FA5}">
                      <a16:colId xmlns:a16="http://schemas.microsoft.com/office/drawing/2014/main" val="1767499071"/>
                    </a:ext>
                  </a:extLst>
                </a:gridCol>
                <a:gridCol w="3376803">
                  <a:extLst>
                    <a:ext uri="{9D8B030D-6E8A-4147-A177-3AD203B41FA5}">
                      <a16:colId xmlns:a16="http://schemas.microsoft.com/office/drawing/2014/main" val="2382844442"/>
                    </a:ext>
                  </a:extLst>
                </a:gridCol>
                <a:gridCol w="3524250">
                  <a:extLst>
                    <a:ext uri="{9D8B030D-6E8A-4147-A177-3AD203B41FA5}">
                      <a16:colId xmlns:a16="http://schemas.microsoft.com/office/drawing/2014/main" val="1493353144"/>
                    </a:ext>
                  </a:extLst>
                </a:gridCol>
                <a:gridCol w="3096387">
                  <a:extLst>
                    <a:ext uri="{9D8B030D-6E8A-4147-A177-3AD203B41FA5}">
                      <a16:colId xmlns:a16="http://schemas.microsoft.com/office/drawing/2014/main" val="957515009"/>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ase" latinLnBrk="0" hangingPunct="1">
                        <a:lnSpc>
                          <a:spcPct val="100000"/>
                        </a:lnSpc>
                      </a:pPr>
                      <a:r>
                        <a:rPr lang="en-US" sz="1200" b="1" kern="1200">
                          <a:solidFill>
                            <a:schemeClr val="bg1"/>
                          </a:solidFill>
                          <a:latin typeface="+mn-lt"/>
                          <a:ea typeface="+mn-ea"/>
                          <a:cs typeface="Leelawadee" panose="020B0502040204020203" pitchFamily="34" charset="-34"/>
                        </a:rPr>
                        <a:t>Environment</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ase" latinLnBrk="0" hangingPunct="1">
                        <a:lnSpc>
                          <a:spcPct val="100000"/>
                        </a:lnSpc>
                      </a:pPr>
                      <a:r>
                        <a:rPr lang="en-US" sz="1200" b="1" kern="1200">
                          <a:solidFill>
                            <a:schemeClr val="bg1"/>
                          </a:solidFill>
                          <a:latin typeface="+mn-lt"/>
                          <a:ea typeface="+mn-ea"/>
                          <a:cs typeface="Leelawadee" panose="020B0502040204020203" pitchFamily="34" charset="-34"/>
                        </a:rPr>
                        <a:t>People &amp; Communities</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ase" latinLnBrk="0" hangingPunct="1">
                        <a:lnSpc>
                          <a:spcPct val="100000"/>
                        </a:lnSpc>
                      </a:pPr>
                      <a:r>
                        <a:rPr lang="en-US" sz="1200" b="1" kern="1200">
                          <a:solidFill>
                            <a:schemeClr val="bg1"/>
                          </a:solidFill>
                          <a:latin typeface="+mn-lt"/>
                          <a:ea typeface="+mn-ea"/>
                          <a:cs typeface="Leelawadee" panose="020B0502040204020203" pitchFamily="34" charset="-34"/>
                        </a:rPr>
                        <a:t>Positive Procurement</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2007528">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marR="0" lvl="0" indent="-120650" algn="l" defTabSz="914400" rtl="0" eaLnBrk="1" fontAlgn="auto" latinLnBrk="0" hangingPunct="1">
                        <a:lnSpc>
                          <a:spcPct val="100000"/>
                        </a:lnSpc>
                        <a:spcBef>
                          <a:spcPts val="0"/>
                        </a:spcBef>
                        <a:spcAft>
                          <a:spcPts val="0"/>
                        </a:spcAft>
                        <a:buClr>
                          <a:schemeClr val="tx1"/>
                        </a:buClr>
                        <a:buSzTx/>
                        <a:buFont typeface="Arial" panose="020B0604020202020204" pitchFamily="34" charset="0"/>
                        <a:buChar char="•"/>
                        <a:tabLst/>
                        <a:defRPr/>
                      </a:pPr>
                      <a:r>
                        <a:rPr lang="en-GB" sz="1050" kern="1200">
                          <a:solidFill>
                            <a:srgbClr val="2B660F"/>
                          </a:solidFill>
                          <a:highlight>
                            <a:srgbClr val="FFC624"/>
                          </a:highlight>
                          <a:latin typeface="+mn-lt"/>
                          <a:ea typeface="+mn-ea"/>
                          <a:cs typeface="Leelawadee"/>
                        </a:rPr>
                        <a:t>Target:</a:t>
                      </a:r>
                      <a:r>
                        <a:rPr lang="en-GB" sz="1050">
                          <a:solidFill>
                            <a:srgbClr val="2B660F"/>
                          </a:solidFill>
                          <a:latin typeface="+mn-lt"/>
                          <a:cs typeface="Leelawadee"/>
                        </a:rPr>
                        <a:t> Achieve 28% reduction in absolute Scope 3 GHG emissions associated with the food and drink we purchase by 2030</a:t>
                      </a:r>
                    </a:p>
                    <a:p>
                      <a:pPr marL="290513" marR="0" lvl="1" indent="-171450" algn="l" defTabSz="914400" rtl="0" eaLnBrk="1" fontAlgn="auto" latinLnBrk="0" hangingPunct="1">
                        <a:lnSpc>
                          <a:spcPct val="100000"/>
                        </a:lnSpc>
                        <a:spcBef>
                          <a:spcPts val="400"/>
                        </a:spcBef>
                        <a:spcAft>
                          <a:spcPts val="0"/>
                        </a:spcAft>
                        <a:buClr>
                          <a:schemeClr val="tx1"/>
                        </a:buClr>
                        <a:buSzTx/>
                        <a:buFont typeface="Wingdings" panose="05000000000000000000" pitchFamily="2" charset="2"/>
                        <a:buChar char="Ø"/>
                        <a:tabLst/>
                        <a:defRPr/>
                      </a:pPr>
                      <a:r>
                        <a:rPr lang="en-GB" sz="1050" b="1">
                          <a:solidFill>
                            <a:srgbClr val="2B660F"/>
                          </a:solidFill>
                          <a:latin typeface="+mn-lt"/>
                          <a:cs typeface="Leelawadee"/>
                        </a:rPr>
                        <a:t>pep+ </a:t>
                      </a:r>
                      <a:r>
                        <a:rPr lang="en-GB" sz="1050" b="1" kern="1200">
                          <a:solidFill>
                            <a:srgbClr val="2B660F"/>
                          </a:solidFill>
                          <a:latin typeface="+mn-lt"/>
                          <a:ea typeface="+mn-ea"/>
                          <a:cs typeface="Leelawadee"/>
                        </a:rPr>
                        <a:t>alignment: Achieve a 50% reduction in Scope 1 and 2 emissions by 2030 (vs 2022 baseline) </a:t>
                      </a:r>
                    </a:p>
                    <a:p>
                      <a:pPr marL="290513" marR="0" lvl="1" indent="-171450" algn="l" defTabSz="914400" rtl="0" eaLnBrk="1" fontAlgn="auto" latinLnBrk="0" hangingPunct="1">
                        <a:lnSpc>
                          <a:spcPct val="100000"/>
                        </a:lnSpc>
                        <a:spcBef>
                          <a:spcPts val="600"/>
                        </a:spcBef>
                        <a:spcAft>
                          <a:spcPts val="0"/>
                        </a:spcAft>
                        <a:buClr>
                          <a:schemeClr val="tx1"/>
                        </a:buClr>
                        <a:buSzTx/>
                        <a:buFont typeface="Wingdings" panose="05000000000000000000" pitchFamily="2" charset="2"/>
                        <a:buChar char="Ø"/>
                        <a:tabLst/>
                        <a:defRPr/>
                      </a:pPr>
                      <a:r>
                        <a:rPr lang="en-GB" sz="1050" b="1" kern="1200">
                          <a:solidFill>
                            <a:srgbClr val="2B660F"/>
                          </a:solidFill>
                          <a:latin typeface="+mn-lt"/>
                          <a:ea typeface="+mn-ea"/>
                          <a:cs typeface="Leelawadee"/>
                        </a:rPr>
                        <a:t>pep+ alignment: Achieve a 42% reduction in Scope 3 Energy &amp; Industry (E&amp;I) emissions by 2030 (vs 2022 baseline) </a:t>
                      </a:r>
                    </a:p>
                    <a:p>
                      <a:pPr marL="290513" marR="0" lvl="1" indent="-171450" algn="l" defTabSz="914400" rtl="0" eaLnBrk="1" fontAlgn="auto" latinLnBrk="0" hangingPunct="1">
                        <a:lnSpc>
                          <a:spcPct val="100000"/>
                        </a:lnSpc>
                        <a:spcBef>
                          <a:spcPts val="600"/>
                        </a:spcBef>
                        <a:spcAft>
                          <a:spcPts val="0"/>
                        </a:spcAft>
                        <a:buClr>
                          <a:schemeClr val="tx1"/>
                        </a:buClr>
                        <a:buSzTx/>
                        <a:buFont typeface="Wingdings" panose="05000000000000000000" pitchFamily="2" charset="2"/>
                        <a:buChar char="Ø"/>
                        <a:tabLst/>
                        <a:defRPr/>
                      </a:pPr>
                      <a:r>
                        <a:rPr lang="en-GB" sz="1050" b="1" kern="1200">
                          <a:solidFill>
                            <a:srgbClr val="2B660F"/>
                          </a:solidFill>
                          <a:latin typeface="+mn-lt"/>
                          <a:ea typeface="+mn-ea"/>
                          <a:cs typeface="Leelawadee"/>
                        </a:rPr>
                        <a:t>Pep+ alignment: Achieve a 30% reduction in Scope 3 Forest, Land and Agriculture (FLAG) emissions by 2030 (vs 2022 baseline) </a:t>
                      </a:r>
                    </a:p>
                    <a:p>
                      <a:pPr marL="120650" marR="0" lvl="0" indent="-120650"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r>
                        <a:rPr lang="en-GB" sz="1050" kern="1200">
                          <a:solidFill>
                            <a:srgbClr val="2B660F"/>
                          </a:solidFill>
                          <a:highlight>
                            <a:srgbClr val="4FE2F3"/>
                          </a:highlight>
                          <a:latin typeface="+mn-lt"/>
                          <a:ea typeface="+mn-ea"/>
                          <a:cs typeface="Leelawadee"/>
                        </a:rPr>
                        <a:t>Goal:</a:t>
                      </a:r>
                      <a:r>
                        <a:rPr lang="en-GB" sz="1050" kern="1200">
                          <a:solidFill>
                            <a:srgbClr val="2B660F"/>
                          </a:solidFill>
                          <a:latin typeface="+mn-lt"/>
                          <a:ea typeface="+mn-ea"/>
                          <a:cs typeface="Leelawadee"/>
                        </a:rPr>
                        <a:t> </a:t>
                      </a:r>
                      <a:r>
                        <a:rPr lang="en-GB" sz="1050">
                          <a:solidFill>
                            <a:srgbClr val="2B660F"/>
                          </a:solidFill>
                          <a:latin typeface="+mn-lt"/>
                          <a:cs typeface="Leelawadee"/>
                        </a:rPr>
                        <a:t>Remove the unnecessary use of plastics, maximising the reuse or recirculation of materials used for packaging</a:t>
                      </a:r>
                    </a:p>
                    <a:p>
                      <a:pPr marL="290513" marR="0" lvl="1" indent="-171450" algn="l" defTabSz="914400" rtl="0" eaLnBrk="1" fontAlgn="auto" latinLnBrk="0" hangingPunct="1">
                        <a:lnSpc>
                          <a:spcPct val="100000"/>
                        </a:lnSpc>
                        <a:spcBef>
                          <a:spcPts val="400"/>
                        </a:spcBef>
                        <a:spcAft>
                          <a:spcPts val="0"/>
                        </a:spcAft>
                        <a:buClr>
                          <a:schemeClr val="tx1"/>
                        </a:buClr>
                        <a:buSzTx/>
                        <a:buFont typeface="Wingdings" panose="05000000000000000000" pitchFamily="2" charset="2"/>
                        <a:buChar char="Ø"/>
                        <a:tabLst/>
                        <a:defRPr/>
                      </a:pPr>
                      <a:r>
                        <a:rPr lang="en-GB" sz="1050" b="1" kern="1200">
                          <a:solidFill>
                            <a:srgbClr val="2B660F"/>
                          </a:solidFill>
                          <a:latin typeface="+mn-lt"/>
                          <a:ea typeface="+mn-ea"/>
                          <a:cs typeface="Leelawadee"/>
                        </a:rPr>
                        <a:t>pep+ alignment: Achieve 97% or greater reusable, recyclable, or compostable (RRC) packaging by design by 2030 in our primary and secondary packaging in our key packaging markets </a:t>
                      </a:r>
                      <a:endParaRPr lang="en-US" sz="1050" b="1" kern="1200">
                        <a:solidFill>
                          <a:srgbClr val="2B660F"/>
                        </a:solidFill>
                        <a:latin typeface="+mn-lt"/>
                        <a:ea typeface="+mn-ea"/>
                        <a:cs typeface="Leelawadee"/>
                      </a:endParaRPr>
                    </a:p>
                  </a:txBody>
                  <a:tcPr marL="27432" marR="27432" marT="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indent="-120650">
                        <a:buFont typeface="Arial" panose="020B0604020202020204" pitchFamily="34" charset="0"/>
                        <a:buChar char="•"/>
                      </a:pPr>
                      <a:r>
                        <a:rPr lang="en-GB" sz="1050" kern="1200">
                          <a:solidFill>
                            <a:srgbClr val="2B660F"/>
                          </a:solidFill>
                          <a:highlight>
                            <a:srgbClr val="4FE2F3"/>
                          </a:highlight>
                          <a:latin typeface="+mn-lt"/>
                          <a:ea typeface="+mn-ea"/>
                          <a:cs typeface="Leelawadee"/>
                        </a:rPr>
                        <a:t>Goal:</a:t>
                      </a:r>
                      <a:r>
                        <a:rPr lang="en-GB" sz="1050">
                          <a:solidFill>
                            <a:srgbClr val="2B660F"/>
                          </a:solidFill>
                          <a:latin typeface="+mn-lt"/>
                          <a:cs typeface="Leelawadee"/>
                        </a:rPr>
                        <a:t> Promoting ethical principles, human rights and labour standards in our businesses’ supply chains</a:t>
                      </a:r>
                    </a:p>
                    <a:p>
                      <a:pPr marL="290513" marR="0" lvl="1" indent="-171450" algn="l" defTabSz="914400" rtl="0" eaLnBrk="1" fontAlgn="auto" latinLnBrk="0" hangingPunct="1">
                        <a:lnSpc>
                          <a:spcPct val="100000"/>
                        </a:lnSpc>
                        <a:spcBef>
                          <a:spcPts val="400"/>
                        </a:spcBef>
                        <a:spcAft>
                          <a:spcPts val="0"/>
                        </a:spcAft>
                        <a:buClrTx/>
                        <a:buSzTx/>
                        <a:buFont typeface="Wingdings" panose="05000000000000000000" pitchFamily="2" charset="2"/>
                        <a:buChar char="Ø"/>
                        <a:tabLst/>
                        <a:defRPr/>
                      </a:pPr>
                      <a:r>
                        <a:rPr lang="en-GB" sz="1050" b="1" kern="1200">
                          <a:solidFill>
                            <a:srgbClr val="2B660F"/>
                          </a:solidFill>
                          <a:latin typeface="+mn-lt"/>
                          <a:ea typeface="+mn-ea"/>
                          <a:cs typeface="Leelawadee"/>
                        </a:rPr>
                        <a:t>pep+ alignment: Promote fair and safe working conditions by advancing respect for human rights</a:t>
                      </a:r>
                    </a:p>
                    <a:p>
                      <a:pPr marL="120650" indent="-120650">
                        <a:spcBef>
                          <a:spcPts val="800"/>
                        </a:spcBef>
                        <a:buFont typeface="Arial" panose="020B0604020202020204" pitchFamily="34" charset="0"/>
                        <a:buChar char="•"/>
                      </a:pPr>
                      <a:r>
                        <a:rPr lang="en-GB" sz="1050" kern="1200">
                          <a:solidFill>
                            <a:srgbClr val="2B660F"/>
                          </a:solidFill>
                          <a:highlight>
                            <a:srgbClr val="4FE2F3"/>
                          </a:highlight>
                          <a:latin typeface="+mn-lt"/>
                          <a:ea typeface="+mn-ea"/>
                          <a:cs typeface="Leelawadee"/>
                        </a:rPr>
                        <a:t>Goal:</a:t>
                      </a:r>
                      <a:r>
                        <a:rPr lang="en-GB" sz="1050">
                          <a:solidFill>
                            <a:srgbClr val="2B660F"/>
                          </a:solidFill>
                          <a:latin typeface="+mn-lt"/>
                          <a:cs typeface="Leelawadee"/>
                        </a:rPr>
                        <a:t> Work with food-recovery partners to make sure good food reaches people in food poverty</a:t>
                      </a:r>
                    </a:p>
                    <a:p>
                      <a:pPr marL="290513" marR="0" lvl="1" indent="-171450" algn="l" defTabSz="914400" rtl="0" eaLnBrk="1" fontAlgn="auto" latinLnBrk="0" hangingPunct="1">
                        <a:lnSpc>
                          <a:spcPct val="100000"/>
                        </a:lnSpc>
                        <a:spcBef>
                          <a:spcPts val="400"/>
                        </a:spcBef>
                        <a:spcAft>
                          <a:spcPts val="0"/>
                        </a:spcAft>
                        <a:buClrTx/>
                        <a:buSzTx/>
                        <a:buFont typeface="Wingdings" panose="05000000000000000000" pitchFamily="2" charset="2"/>
                        <a:buChar char="Ø"/>
                        <a:tabLst/>
                        <a:defRPr/>
                      </a:pPr>
                      <a:r>
                        <a:rPr lang="en-GB" sz="1050" b="1" kern="1200">
                          <a:solidFill>
                            <a:srgbClr val="2B660F"/>
                          </a:solidFill>
                          <a:latin typeface="+mn-lt"/>
                          <a:ea typeface="+mn-ea"/>
                          <a:cs typeface="Leelawadee"/>
                        </a:rPr>
                        <a:t>pep+ alignment: Partner with communities to advance food security and make nutritious food accessible to </a:t>
                      </a:r>
                      <a:br>
                        <a:rPr lang="en-GB" sz="1050" b="1" kern="1200">
                          <a:solidFill>
                            <a:srgbClr val="2B660F"/>
                          </a:solidFill>
                          <a:latin typeface="+mn-lt"/>
                          <a:ea typeface="+mn-ea"/>
                          <a:cs typeface="Leelawadee"/>
                        </a:rPr>
                      </a:br>
                      <a:r>
                        <a:rPr lang="en-GB" sz="1050" b="1" kern="1200">
                          <a:solidFill>
                            <a:srgbClr val="2B660F"/>
                          </a:solidFill>
                          <a:latin typeface="+mn-lt"/>
                          <a:ea typeface="+mn-ea"/>
                          <a:cs typeface="Leelawadee"/>
                        </a:rPr>
                        <a:t>50 million people</a:t>
                      </a:r>
                      <a:endParaRPr lang="en-US" sz="1050" b="1" kern="1200">
                        <a:solidFill>
                          <a:srgbClr val="2B660F"/>
                        </a:solidFill>
                        <a:latin typeface="+mn-lt"/>
                        <a:ea typeface="+mn-ea"/>
                        <a:cs typeface="Leelawadee"/>
                      </a:endParaRPr>
                    </a:p>
                  </a:txBody>
                  <a:tcPr marL="27432" marR="27432" marT="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457200" lvl="1" indent="0" algn="ctr">
                        <a:buNone/>
                      </a:pPr>
                      <a:r>
                        <a:rPr lang="en-US" sz="1050" b="0" i="1" u="none" strike="noStrike" kern="1200" noProof="0">
                          <a:solidFill>
                            <a:srgbClr val="2B660F"/>
                          </a:solidFill>
                          <a:latin typeface="+mn-lt"/>
                        </a:rPr>
                        <a:t>No commonalities. </a:t>
                      </a:r>
                      <a:endParaRPr lang="en-GB" sz="1050" b="1" kern="1200">
                        <a:solidFill>
                          <a:srgbClr val="2B660F"/>
                        </a:solidFill>
                        <a:latin typeface="+mn-lt"/>
                        <a:ea typeface="+mn-ea"/>
                        <a:cs typeface="Leelawadee"/>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1894690">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922F11"/>
                          </a:solidFill>
                          <a:latin typeface="+mj-lt"/>
                          <a:ea typeface="+mn-ea"/>
                          <a:cs typeface="Leelawadee"/>
                        </a:rPr>
                        <a:t>POSITIVE </a:t>
                      </a:r>
                      <a:br>
                        <a:rPr lang="en-US" sz="1400" kern="1200">
                          <a:solidFill>
                            <a:srgbClr val="922F11"/>
                          </a:solidFill>
                          <a:latin typeface="+mj-lt"/>
                          <a:ea typeface="+mn-ea"/>
                          <a:cs typeface="Leelawadee"/>
                        </a:rPr>
                      </a:br>
                      <a:r>
                        <a:rPr lang="en-US" sz="1400" kern="1200">
                          <a:solidFill>
                            <a:srgbClr val="922F11"/>
                          </a:solidFill>
                          <a:latin typeface="+mj-lt"/>
                          <a:ea typeface="+mn-ea"/>
                          <a:cs typeface="Leelawadee"/>
                        </a:rPr>
                        <a:t>CHOICES</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E6D27"/>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a:ln>
                            <a:noFill/>
                          </a:ln>
                          <a:solidFill>
                            <a:srgbClr val="2B660F"/>
                          </a:solidFill>
                          <a:effectLst/>
                          <a:uLnTx/>
                          <a:uFillTx/>
                          <a:latin typeface="+mn-lt"/>
                          <a:ea typeface="+mn-ea"/>
                          <a:cs typeface="Leelawadee"/>
                        </a:rPr>
                        <a:t>No commonalities.</a:t>
                      </a:r>
                      <a:endParaRPr kumimoji="0" lang="en-US" sz="1050" b="0" i="0" u="none" strike="noStrike" kern="1200" cap="none" spc="0" normalizeH="0" baseline="0" noProof="0">
                        <a:ln>
                          <a:noFill/>
                        </a:ln>
                        <a:solidFill>
                          <a:srgbClr val="2B660F"/>
                        </a:solidFill>
                        <a:effectLst/>
                        <a:uLnTx/>
                        <a:uFillTx/>
                        <a:latin typeface="+mn-lt"/>
                        <a:ea typeface="+mn-ea"/>
                        <a:cs typeface="Leelawadee"/>
                      </a:endParaRPr>
                    </a:p>
                  </a:txBody>
                  <a:tcPr marL="27432" marR="27432" marT="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marR="0" lvl="0" indent="-1206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050" kern="1200" noProof="0">
                          <a:solidFill>
                            <a:srgbClr val="2B660F"/>
                          </a:solidFill>
                          <a:highlight>
                            <a:srgbClr val="4FE2F3"/>
                          </a:highlight>
                          <a:latin typeface="+mn-lt"/>
                          <a:ea typeface="+mn-ea"/>
                          <a:cs typeface="Leelawadee"/>
                        </a:rPr>
                        <a:t>Goal:</a:t>
                      </a:r>
                      <a:r>
                        <a:rPr kumimoji="0" lang="en-US" sz="1050" b="0" i="0" u="none" strike="noStrike" kern="1200" cap="none" spc="0" normalizeH="0" baseline="0" noProof="0">
                          <a:ln>
                            <a:noFill/>
                          </a:ln>
                          <a:solidFill>
                            <a:srgbClr val="2B660F"/>
                          </a:solidFill>
                          <a:effectLst/>
                          <a:uLnTx/>
                          <a:uFillTx/>
                          <a:latin typeface="+mn-lt"/>
                          <a:ea typeface="+mn-ea"/>
                          <a:cs typeface="Leelawadee"/>
                        </a:rPr>
                        <a:t> </a:t>
                      </a:r>
                      <a:r>
                        <a:rPr kumimoji="0" lang="en-GB" sz="1050" b="0" i="0" u="none" strike="noStrike" kern="1200" cap="none" spc="0" normalizeH="0" baseline="0" noProof="0">
                          <a:ln>
                            <a:noFill/>
                          </a:ln>
                          <a:solidFill>
                            <a:srgbClr val="2B660F"/>
                          </a:solidFill>
                          <a:effectLst/>
                          <a:uLnTx/>
                          <a:uFillTx/>
                          <a:latin typeface="+mn-lt"/>
                          <a:ea typeface="+mn-ea"/>
                          <a:cs typeface="Leelawadee"/>
                        </a:rPr>
                        <a:t>Offering sustainable and quality ingredients, </a:t>
                      </a:r>
                      <a:br>
                        <a:rPr kumimoji="0" lang="en-GB" sz="1050" b="0" i="0" u="none" strike="noStrike" kern="1200" cap="none" spc="0" normalizeH="0" baseline="0" noProof="0">
                          <a:ln>
                            <a:noFill/>
                          </a:ln>
                          <a:solidFill>
                            <a:srgbClr val="2B660F"/>
                          </a:solidFill>
                          <a:effectLst/>
                          <a:uLnTx/>
                          <a:uFillTx/>
                          <a:latin typeface="+mn-lt"/>
                          <a:ea typeface="+mn-ea"/>
                          <a:cs typeface="Leelawadee"/>
                        </a:rPr>
                      </a:br>
                      <a:r>
                        <a:rPr kumimoji="0" lang="en-GB" sz="1050" b="0" i="0" u="none" strike="noStrike" kern="1200" cap="none" spc="0" normalizeH="0" baseline="0" noProof="0">
                          <a:ln>
                            <a:noFill/>
                          </a:ln>
                          <a:solidFill>
                            <a:srgbClr val="2B660F"/>
                          </a:solidFill>
                          <a:effectLst/>
                          <a:uLnTx/>
                          <a:uFillTx/>
                          <a:latin typeface="+mn-lt"/>
                          <a:ea typeface="+mn-ea"/>
                          <a:cs typeface="Leelawadee"/>
                        </a:rPr>
                        <a:t>and healthy recipes that appeal to consumers across businesses</a:t>
                      </a:r>
                    </a:p>
                    <a:p>
                      <a:pPr marL="290513" marR="0" lvl="1" indent="-171450" algn="l" defTabSz="914400" rtl="0" eaLnBrk="1" fontAlgn="auto" latinLnBrk="0" hangingPunct="1">
                        <a:lnSpc>
                          <a:spcPct val="100000"/>
                        </a:lnSpc>
                        <a:spcBef>
                          <a:spcPts val="400"/>
                        </a:spcBef>
                        <a:spcAft>
                          <a:spcPts val="0"/>
                        </a:spcAft>
                        <a:buClrTx/>
                        <a:buSzTx/>
                        <a:buFont typeface="Wingdings" panose="05000000000000000000" pitchFamily="2" charset="2"/>
                        <a:buChar char="Ø"/>
                        <a:tabLst/>
                        <a:defRPr/>
                      </a:pPr>
                      <a:r>
                        <a:rPr lang="en-GB" sz="1050" b="1" kern="1200" noProof="0">
                          <a:solidFill>
                            <a:srgbClr val="2B660F"/>
                          </a:solidFill>
                          <a:latin typeface="+mn-lt"/>
                          <a:ea typeface="+mn-ea"/>
                          <a:cs typeface="Leelawadee"/>
                        </a:rPr>
                        <a:t>pep+ alignment: </a:t>
                      </a:r>
                      <a:r>
                        <a:rPr lang="en-GB" sz="1050" b="1" kern="1200">
                          <a:solidFill>
                            <a:srgbClr val="2B660F"/>
                          </a:solidFill>
                          <a:latin typeface="+mn-lt"/>
                          <a:ea typeface="+mn-ea"/>
                          <a:cs typeface="Leelawadee"/>
                        </a:rPr>
                        <a:t>Increase diverse ingredients: Use more diverse ingredients such as legumes, whole grains, plant-based proteins, fruits and vegetables and nuts and seeds to deliver 145 billion portions of diverse ingredients annually in global convenient foods </a:t>
                      </a:r>
                      <a:br>
                        <a:rPr lang="en-GB" sz="1050" b="1" kern="1200">
                          <a:solidFill>
                            <a:srgbClr val="2B660F"/>
                          </a:solidFill>
                          <a:latin typeface="+mn-lt"/>
                          <a:ea typeface="+mn-ea"/>
                          <a:cs typeface="Leelawadee"/>
                        </a:rPr>
                      </a:br>
                      <a:r>
                        <a:rPr lang="en-GB" sz="1050" b="1" kern="1200">
                          <a:solidFill>
                            <a:srgbClr val="2B660F"/>
                          </a:solidFill>
                          <a:latin typeface="+mn-lt"/>
                          <a:ea typeface="+mn-ea"/>
                          <a:cs typeface="Leelawadee"/>
                        </a:rPr>
                        <a:t>portfolio by 2030</a:t>
                      </a:r>
                      <a:endParaRPr lang="en-US" sz="1050" b="1" kern="1200" noProof="0">
                        <a:solidFill>
                          <a:srgbClr val="2B660F"/>
                        </a:solidFill>
                        <a:latin typeface="+mn-lt"/>
                        <a:ea typeface="+mn-ea"/>
                        <a:cs typeface="Leelawadee"/>
                      </a:endParaRPr>
                    </a:p>
                  </a:txBody>
                  <a:tcPr marL="27432" marR="27432" marT="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457200" lvl="1" indent="0" algn="ctr">
                        <a:lnSpc>
                          <a:spcPct val="100000"/>
                        </a:lnSpc>
                        <a:spcBef>
                          <a:spcPts val="0"/>
                        </a:spcBef>
                        <a:spcAft>
                          <a:spcPts val="0"/>
                        </a:spcAft>
                        <a:buNone/>
                      </a:pPr>
                      <a:r>
                        <a:rPr lang="en-US" sz="1050" b="0" i="1" u="none" strike="noStrike" kern="1200" cap="none" spc="0" normalizeH="0" baseline="0" noProof="0">
                          <a:ln>
                            <a:noFill/>
                          </a:ln>
                          <a:solidFill>
                            <a:srgbClr val="2B660F"/>
                          </a:solidFill>
                          <a:effectLst/>
                          <a:uLnTx/>
                          <a:uFillTx/>
                          <a:latin typeface="+mn-lt"/>
                        </a:rPr>
                        <a:t>No commonalities.</a:t>
                      </a:r>
                      <a:endParaRPr kumimoji="0" lang="en-US" sz="2400">
                        <a:solidFill>
                          <a:srgbClr val="2B660F"/>
                        </a:solidFill>
                        <a:latin typeface="+mn-lt"/>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88316528"/>
                  </a:ext>
                </a:extLst>
              </a:tr>
            </a:tbl>
          </a:graphicData>
        </a:graphic>
      </p:graphicFrame>
      <p:pic>
        <p:nvPicPr>
          <p:cNvPr id="7" name="Picture 6" descr="A logo of a hand and a globe&#10;&#10;Description automatically generated">
            <a:extLst>
              <a:ext uri="{FF2B5EF4-FFF2-40B4-BE49-F238E27FC236}">
                <a16:creationId xmlns:a16="http://schemas.microsoft.com/office/drawing/2014/main" id="{43E59010-1886-264C-6899-359E78D8708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27528" y="5126698"/>
            <a:ext cx="536916" cy="583072"/>
          </a:xfrm>
          <a:prstGeom prst="rect">
            <a:avLst/>
          </a:prstGeom>
        </p:spPr>
      </p:pic>
      <p:pic>
        <p:nvPicPr>
          <p:cNvPr id="8" name="Picture 7" descr="A blue and green windmill with green arrows&#10;&#10;Description automatically generated">
            <a:extLst>
              <a:ext uri="{FF2B5EF4-FFF2-40B4-BE49-F238E27FC236}">
                <a16:creationId xmlns:a16="http://schemas.microsoft.com/office/drawing/2014/main" id="{E1F36F93-83F0-BBD5-ED9A-348FF0BD82F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spTree>
    <p:extLst>
      <p:ext uri="{BB962C8B-B14F-4D97-AF65-F5344CB8AC3E}">
        <p14:creationId xmlns:p14="http://schemas.microsoft.com/office/powerpoint/2010/main" val="109731405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56EA02-AE28-C572-A544-27D6ECE42862}"/>
            </a:ext>
          </a:extLst>
        </p:cNvPr>
        <p:cNvGrpSpPr/>
        <p:nvPr/>
      </p:nvGrpSpPr>
      <p:grpSpPr>
        <a:xfrm>
          <a:off x="0" y="0"/>
          <a:ext cx="0" cy="0"/>
          <a:chOff x="0" y="0"/>
          <a:chExt cx="0" cy="0"/>
        </a:xfrm>
      </p:grpSpPr>
      <p:pic>
        <p:nvPicPr>
          <p:cNvPr id="3" name="Picture 2" descr="Costco Png Logo - Free Transparent PNG Logos">
            <a:extLst>
              <a:ext uri="{FF2B5EF4-FFF2-40B4-BE49-F238E27FC236}">
                <a16:creationId xmlns:a16="http://schemas.microsoft.com/office/drawing/2014/main" id="{34A2A995-768A-B238-7D0E-0F36C79597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485" y="2003879"/>
            <a:ext cx="5700486" cy="2850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098377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0F487E-6653-F1C4-3D27-D8F01BAF1207}"/>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2AA8E444-B6B5-1E11-6EE2-AFAB0BFC8E91}"/>
              </a:ext>
            </a:extLst>
          </p:cNvPr>
          <p:cNvGraphicFramePr>
            <a:graphicFrameLocks/>
          </p:cNvGraphicFramePr>
          <p:nvPr>
            <p:custDataLst>
              <p:tags r:id="rId1"/>
            </p:custDataLst>
            <p:extLst>
              <p:ext uri="{D42A27DB-BD31-4B8C-83A1-F6EECF244321}">
                <p14:modId xmlns:p14="http://schemas.microsoft.com/office/powerpoint/2010/main" val="155039382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5" name="think-cell data - do not delete" hidden="1">
                        <a:extLst>
                          <a:ext uri="{FF2B5EF4-FFF2-40B4-BE49-F238E27FC236}">
                            <a16:creationId xmlns:a16="http://schemas.microsoft.com/office/drawing/2014/main" id="{2AA8E444-B6B5-1E11-6EE2-AFAB0BFC8E9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1" name="Picture 2">
            <a:extLst>
              <a:ext uri="{FF2B5EF4-FFF2-40B4-BE49-F238E27FC236}">
                <a16:creationId xmlns:a16="http://schemas.microsoft.com/office/drawing/2014/main" id="{346EB85E-5422-0709-8674-CEA6E3FF120F}"/>
              </a:ext>
            </a:extLst>
          </p:cNvPr>
          <p:cNvPicPr>
            <a:picLocks noGrp="1" noChangeAspect="1" noChangeArrowheads="1"/>
          </p:cNvPicPr>
          <p:nvPr>
            <p:ph type="pic" sz="quarter" idx="14"/>
          </p:nvPr>
        </p:nvPicPr>
        <p:blipFill rotWithShape="1">
          <a:blip r:embed="rId6">
            <a:extLst>
              <a:ext uri="{28A0092B-C50C-407E-A947-70E740481C1C}">
                <a14:useLocalDpi xmlns:a14="http://schemas.microsoft.com/office/drawing/2010/main" val="0"/>
              </a:ext>
            </a:extLst>
          </a:blip>
          <a:srcRect l="-1389" t="-124289" r="-9723" b="-124289"/>
          <a:stretch>
            <a:fillRect/>
          </a:stretch>
        </p:blipFill>
        <p:spPr bwMode="auto">
          <a:xfrm>
            <a:off x="0" y="0"/>
            <a:ext cx="609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Single Corner Rounded 19">
            <a:extLst>
              <a:ext uri="{FF2B5EF4-FFF2-40B4-BE49-F238E27FC236}">
                <a16:creationId xmlns:a16="http://schemas.microsoft.com/office/drawing/2014/main" id="{6FD21685-D6B2-29E2-4429-E1633A89BE7F}"/>
              </a:ext>
            </a:extLst>
          </p:cNvPr>
          <p:cNvSpPr>
            <a:spLocks/>
          </p:cNvSpPr>
          <p:nvPr/>
        </p:nvSpPr>
        <p:spPr>
          <a:xfrm>
            <a:off x="6300438" y="825872"/>
            <a:ext cx="5852160" cy="66792"/>
          </a:xfrm>
          <a:prstGeom prst="round1Rect">
            <a:avLst>
              <a:gd name="adj" fmla="val 3618"/>
            </a:avLst>
          </a:prstGeom>
          <a:solidFill>
            <a:srgbClr val="0F440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182880" numCol="1" spcCol="38100" rtlCol="0" anchor="b">
            <a:noAutofit/>
          </a:bodyPr>
          <a:lstStyle/>
          <a:p>
            <a:pPr defTabSz="914400"/>
            <a:r>
              <a:rPr kumimoji="0" lang="en-US" sz="3200" b="0" i="0" u="none" strike="noStrike" kern="1200" cap="all" spc="0" normalizeH="0" baseline="0" noProof="0">
                <a:ln>
                  <a:noFill/>
                </a:ln>
                <a:solidFill>
                  <a:srgbClr val="0F440E"/>
                </a:solidFill>
                <a:effectLst/>
                <a:uLnTx/>
                <a:uFillTx/>
                <a:latin typeface="GT Pressura LCG Black"/>
                <a:ea typeface="+mj-ea"/>
                <a:cs typeface="+mj-cs"/>
              </a:rPr>
              <a:t>KEY TAKEAWAYS</a:t>
            </a:r>
            <a:endParaRPr lang="en-US" b="1">
              <a:solidFill>
                <a:srgbClr val="0F440E"/>
              </a:solidFill>
              <a:latin typeface="+mj-lt"/>
            </a:endParaRPr>
          </a:p>
        </p:txBody>
      </p:sp>
      <p:pic>
        <p:nvPicPr>
          <p:cNvPr id="21" name="Picture 20">
            <a:extLst>
              <a:ext uri="{FF2B5EF4-FFF2-40B4-BE49-F238E27FC236}">
                <a16:creationId xmlns:a16="http://schemas.microsoft.com/office/drawing/2014/main" id="{4B3CB542-A2A9-5675-3D42-362F2D5909C8}"/>
              </a:ext>
            </a:extLst>
          </p:cNvPr>
          <p:cNvPicPr>
            <a:picLocks noChangeAspect="1"/>
          </p:cNvPicPr>
          <p:nvPr/>
        </p:nvPicPr>
        <p:blipFill>
          <a:blip r:embed="rId7"/>
          <a:srcRect l="24821" r="18929"/>
          <a:stretch>
            <a:fillRect/>
          </a:stretch>
        </p:blipFill>
        <p:spPr>
          <a:xfrm rot="16200000">
            <a:off x="2520059" y="3282059"/>
            <a:ext cx="6857999" cy="293883"/>
          </a:xfrm>
          <a:custGeom>
            <a:avLst/>
            <a:gdLst>
              <a:gd name="connsiteX0" fmla="*/ 6857999 w 6857999"/>
              <a:gd name="connsiteY0" fmla="*/ 0 h 293883"/>
              <a:gd name="connsiteX1" fmla="*/ 6857999 w 6857999"/>
              <a:gd name="connsiteY1" fmla="*/ 293883 h 293883"/>
              <a:gd name="connsiteX2" fmla="*/ 0 w 6857999"/>
              <a:gd name="connsiteY2" fmla="*/ 293883 h 293883"/>
              <a:gd name="connsiteX3" fmla="*/ 0 w 6857999"/>
              <a:gd name="connsiteY3" fmla="*/ 0 h 293883"/>
            </a:gdLst>
            <a:ahLst/>
            <a:cxnLst>
              <a:cxn ang="0">
                <a:pos x="connsiteX0" y="connsiteY0"/>
              </a:cxn>
              <a:cxn ang="0">
                <a:pos x="connsiteX1" y="connsiteY1"/>
              </a:cxn>
              <a:cxn ang="0">
                <a:pos x="connsiteX2" y="connsiteY2"/>
              </a:cxn>
              <a:cxn ang="0">
                <a:pos x="connsiteX3" y="connsiteY3"/>
              </a:cxn>
            </a:cxnLst>
            <a:rect l="l" t="t" r="r" b="b"/>
            <a:pathLst>
              <a:path w="6857999" h="293883">
                <a:moveTo>
                  <a:pt x="6857999" y="0"/>
                </a:moveTo>
                <a:lnTo>
                  <a:pt x="6857999" y="293883"/>
                </a:lnTo>
                <a:lnTo>
                  <a:pt x="0" y="293883"/>
                </a:lnTo>
                <a:lnTo>
                  <a:pt x="0" y="0"/>
                </a:lnTo>
                <a:close/>
              </a:path>
            </a:pathLst>
          </a:custGeom>
          <a:effectLst>
            <a:outerShdw blurRad="50800" dist="38100" dir="10800000" algn="r" rotWithShape="0">
              <a:prstClr val="black">
                <a:alpha val="20000"/>
              </a:prstClr>
            </a:outerShdw>
          </a:effectLst>
        </p:spPr>
      </p:pic>
      <p:sp>
        <p:nvSpPr>
          <p:cNvPr id="22" name="Rectangle: Rounded Corners 21">
            <a:extLst>
              <a:ext uri="{FF2B5EF4-FFF2-40B4-BE49-F238E27FC236}">
                <a16:creationId xmlns:a16="http://schemas.microsoft.com/office/drawing/2014/main" id="{E238C16A-B180-655D-23EE-12E2C24B9118}"/>
              </a:ext>
            </a:extLst>
          </p:cNvPr>
          <p:cNvSpPr>
            <a:spLocks/>
          </p:cNvSpPr>
          <p:nvPr/>
        </p:nvSpPr>
        <p:spPr>
          <a:xfrm rot="10800000" flipH="1" flipV="1">
            <a:off x="6300438" y="1062650"/>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r>
              <a:rPr lang="en-US" sz="2400" b="1">
                <a:solidFill>
                  <a:srgbClr val="8EBC29"/>
                </a:solidFill>
              </a:rPr>
              <a:t>Climate</a:t>
            </a:r>
          </a:p>
        </p:txBody>
      </p:sp>
      <p:sp>
        <p:nvSpPr>
          <p:cNvPr id="23" name="Rectangle: Rounded Corners 22">
            <a:extLst>
              <a:ext uri="{FF2B5EF4-FFF2-40B4-BE49-F238E27FC236}">
                <a16:creationId xmlns:a16="http://schemas.microsoft.com/office/drawing/2014/main" id="{1CFD1492-C2B2-D7A8-F623-4777D5ADC017}"/>
              </a:ext>
            </a:extLst>
          </p:cNvPr>
          <p:cNvSpPr>
            <a:spLocks/>
          </p:cNvSpPr>
          <p:nvPr/>
        </p:nvSpPr>
        <p:spPr>
          <a:xfrm rot="10800000" flipH="1" flipV="1">
            <a:off x="6300438" y="3667989"/>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pPr>
              <a:defRPr/>
            </a:pPr>
            <a:r>
              <a:rPr lang="en-US" sz="2400" b="1">
                <a:solidFill>
                  <a:srgbClr val="8EBC29"/>
                </a:solidFill>
              </a:rPr>
              <a:t>Regenerative agriculture</a:t>
            </a:r>
          </a:p>
        </p:txBody>
      </p:sp>
      <p:sp>
        <p:nvSpPr>
          <p:cNvPr id="24" name="Rectangle: Rounded Corners 23">
            <a:extLst>
              <a:ext uri="{FF2B5EF4-FFF2-40B4-BE49-F238E27FC236}">
                <a16:creationId xmlns:a16="http://schemas.microsoft.com/office/drawing/2014/main" id="{ECE48A8B-249C-DD0D-01F6-28BAD593129B}"/>
              </a:ext>
            </a:extLst>
          </p:cNvPr>
          <p:cNvSpPr>
            <a:spLocks/>
          </p:cNvSpPr>
          <p:nvPr/>
        </p:nvSpPr>
        <p:spPr>
          <a:xfrm rot="10800000" flipH="1" flipV="1">
            <a:off x="6386385" y="1711260"/>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r>
              <a:rPr lang="en-US">
                <a:solidFill>
                  <a:schemeClr val="bg1"/>
                </a:solidFill>
              </a:rPr>
              <a:t>Both organizations have a number of climate focus areas – with similar levels of ambition and similar target dates.</a:t>
            </a:r>
          </a:p>
        </p:txBody>
      </p:sp>
      <p:sp>
        <p:nvSpPr>
          <p:cNvPr id="25" name="Rectangle: Rounded Corners 24">
            <a:extLst>
              <a:ext uri="{FF2B5EF4-FFF2-40B4-BE49-F238E27FC236}">
                <a16:creationId xmlns:a16="http://schemas.microsoft.com/office/drawing/2014/main" id="{8DC2DD01-8A2C-A94F-2706-F6AB06A2322F}"/>
              </a:ext>
            </a:extLst>
          </p:cNvPr>
          <p:cNvSpPr>
            <a:spLocks/>
          </p:cNvSpPr>
          <p:nvPr/>
        </p:nvSpPr>
        <p:spPr>
          <a:xfrm rot="10800000" flipH="1" flipV="1">
            <a:off x="6386385" y="4281323"/>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r>
              <a:rPr lang="en-US">
                <a:solidFill>
                  <a:schemeClr val="bg1"/>
                </a:solidFill>
              </a:rPr>
              <a:t>Costco and PepsiCo both commit to supporting the adoption of regenerative agriculture.</a:t>
            </a:r>
          </a:p>
        </p:txBody>
      </p:sp>
      <p:sp>
        <p:nvSpPr>
          <p:cNvPr id="27" name="Oval 26">
            <a:extLst>
              <a:ext uri="{FF2B5EF4-FFF2-40B4-BE49-F238E27FC236}">
                <a16:creationId xmlns:a16="http://schemas.microsoft.com/office/drawing/2014/main" id="{57808664-10AD-5877-80B7-90C509816796}"/>
              </a:ext>
            </a:extLst>
          </p:cNvPr>
          <p:cNvSpPr/>
          <p:nvPr/>
        </p:nvSpPr>
        <p:spPr>
          <a:xfrm>
            <a:off x="6375234" y="3785645"/>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3B33D82D-768B-2098-B434-E3D4420A254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396583" y="3806994"/>
            <a:ext cx="363786" cy="363786"/>
          </a:xfrm>
          <a:prstGeom prst="rect">
            <a:avLst/>
          </a:prstGeom>
        </p:spPr>
      </p:pic>
      <p:grpSp>
        <p:nvGrpSpPr>
          <p:cNvPr id="6" name="Group 5">
            <a:extLst>
              <a:ext uri="{FF2B5EF4-FFF2-40B4-BE49-F238E27FC236}">
                <a16:creationId xmlns:a16="http://schemas.microsoft.com/office/drawing/2014/main" id="{60DCC9F4-CD82-B5B3-53F3-43EF866B522B}"/>
              </a:ext>
            </a:extLst>
          </p:cNvPr>
          <p:cNvGrpSpPr/>
          <p:nvPr/>
        </p:nvGrpSpPr>
        <p:grpSpPr>
          <a:xfrm>
            <a:off x="6375234" y="1171322"/>
            <a:ext cx="406484" cy="406484"/>
            <a:chOff x="6375234" y="1171322"/>
            <a:chExt cx="406484" cy="406484"/>
          </a:xfrm>
        </p:grpSpPr>
        <p:sp>
          <p:nvSpPr>
            <p:cNvPr id="26" name="Oval 25">
              <a:extLst>
                <a:ext uri="{FF2B5EF4-FFF2-40B4-BE49-F238E27FC236}">
                  <a16:creationId xmlns:a16="http://schemas.microsoft.com/office/drawing/2014/main" id="{591FC48F-20CC-C49E-D3A2-F249AA5F468E}"/>
                </a:ext>
              </a:extLst>
            </p:cNvPr>
            <p:cNvSpPr/>
            <p:nvPr/>
          </p:nvSpPr>
          <p:spPr>
            <a:xfrm>
              <a:off x="6375234" y="1171322"/>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7CFFF394-848E-0EE3-54D3-8992D7F0026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444915" y="1241003"/>
              <a:ext cx="267122" cy="267122"/>
            </a:xfrm>
            <a:prstGeom prst="rect">
              <a:avLst/>
            </a:prstGeom>
          </p:spPr>
        </p:pic>
      </p:grpSp>
    </p:spTree>
    <p:extLst>
      <p:ext uri="{BB962C8B-B14F-4D97-AF65-F5344CB8AC3E}">
        <p14:creationId xmlns:p14="http://schemas.microsoft.com/office/powerpoint/2010/main" val="119606848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9EC2A-8E2B-DF6C-AC3B-97483E0467A8}"/>
            </a:ext>
          </a:extLst>
        </p:cNvPr>
        <p:cNvGrpSpPr/>
        <p:nvPr/>
      </p:nvGrpSpPr>
      <p:grpSpPr>
        <a:xfrm>
          <a:off x="0" y="0"/>
          <a:ext cx="0" cy="0"/>
          <a:chOff x="0" y="0"/>
          <a:chExt cx="0" cy="0"/>
        </a:xfrm>
      </p:grpSpPr>
      <p:graphicFrame>
        <p:nvGraphicFramePr>
          <p:cNvPr id="14" name="think-cell data - do not delete" hidden="1">
            <a:extLst>
              <a:ext uri="{FF2B5EF4-FFF2-40B4-BE49-F238E27FC236}">
                <a16:creationId xmlns:a16="http://schemas.microsoft.com/office/drawing/2014/main" id="{223EFB68-64B0-F745-1AA8-F9AB874E882D}"/>
              </a:ext>
            </a:extLst>
          </p:cNvPr>
          <p:cNvGraphicFramePr>
            <a:graphicFrameLocks/>
          </p:cNvGraphicFramePr>
          <p:nvPr>
            <p:custDataLst>
              <p:tags r:id="rId1"/>
            </p:custDataLst>
            <p:extLst>
              <p:ext uri="{D42A27DB-BD31-4B8C-83A1-F6EECF244321}">
                <p14:modId xmlns:p14="http://schemas.microsoft.com/office/powerpoint/2010/main" val="18583989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14" name="think-cell data - do not delete" hidden="1">
                        <a:extLst>
                          <a:ext uri="{FF2B5EF4-FFF2-40B4-BE49-F238E27FC236}">
                            <a16:creationId xmlns:a16="http://schemas.microsoft.com/office/drawing/2014/main" id="{223EFB68-64B0-F745-1AA8-F9AB874E882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10B3F33A-5E48-D9D2-9674-FB9A1891324B}"/>
              </a:ext>
            </a:extLst>
          </p:cNvPr>
          <p:cNvSpPr>
            <a:spLocks noGrp="1"/>
          </p:cNvSpPr>
          <p:nvPr>
            <p:ph type="title"/>
          </p:nvPr>
        </p:nvSpPr>
        <p:spPr>
          <a:xfrm>
            <a:off x="304798" y="246888"/>
            <a:ext cx="11585448" cy="969264"/>
          </a:xfrm>
        </p:spPr>
        <p:txBody>
          <a:bodyPr vert="horz" rIns="0"/>
          <a:lstStyle/>
          <a:p>
            <a:pPr lvl="0"/>
            <a:r>
              <a:rPr lang="en-US" sz="3000"/>
              <a:t>COSTCO’S SUSTAINABILITY FOCUS AREAS</a:t>
            </a:r>
            <a:br>
              <a:rPr lang="en-US"/>
            </a:br>
            <a:r>
              <a:rPr lang="en-US" sz="1800" i="1"/>
              <a:t>And how these focus areas align with pep+ pillars</a:t>
            </a:r>
          </a:p>
        </p:txBody>
      </p:sp>
      <p:pic>
        <p:nvPicPr>
          <p:cNvPr id="5" name="Picture 2">
            <a:extLst>
              <a:ext uri="{FF2B5EF4-FFF2-40B4-BE49-F238E27FC236}">
                <a16:creationId xmlns:a16="http://schemas.microsoft.com/office/drawing/2014/main" id="{8A8D7821-1538-BEC9-DE0E-75974157D8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22857" y="406121"/>
            <a:ext cx="1364343" cy="4888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Top Corners Rounded 5">
            <a:extLst>
              <a:ext uri="{FF2B5EF4-FFF2-40B4-BE49-F238E27FC236}">
                <a16:creationId xmlns:a16="http://schemas.microsoft.com/office/drawing/2014/main" id="{C61C48EA-FE92-E84C-D742-9757FDF43592}"/>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Table 4">
            <a:extLst>
              <a:ext uri="{FF2B5EF4-FFF2-40B4-BE49-F238E27FC236}">
                <a16:creationId xmlns:a16="http://schemas.microsoft.com/office/drawing/2014/main" id="{310FD2D5-FFEB-FDD0-1581-A3CFACB98DAB}"/>
              </a:ext>
            </a:extLst>
          </p:cNvPr>
          <p:cNvGraphicFramePr>
            <a:graphicFrameLocks noGrp="1"/>
          </p:cNvGraphicFramePr>
          <p:nvPr>
            <p:extLst>
              <p:ext uri="{D42A27DB-BD31-4B8C-83A1-F6EECF244321}">
                <p14:modId xmlns:p14="http://schemas.microsoft.com/office/powerpoint/2010/main" val="224551526"/>
              </p:ext>
            </p:extLst>
          </p:nvPr>
        </p:nvGraphicFramePr>
        <p:xfrm>
          <a:off x="-7620" y="1148230"/>
          <a:ext cx="11990832" cy="4558198"/>
        </p:xfrm>
        <a:graphic>
          <a:graphicData uri="http://schemas.openxmlformats.org/drawingml/2006/table">
            <a:tbl>
              <a:tblPr firstRow="1" bandRow="1"/>
              <a:tblGrid>
                <a:gridCol w="1993392">
                  <a:extLst>
                    <a:ext uri="{9D8B030D-6E8A-4147-A177-3AD203B41FA5}">
                      <a16:colId xmlns:a16="http://schemas.microsoft.com/office/drawing/2014/main" val="1767499071"/>
                    </a:ext>
                  </a:extLst>
                </a:gridCol>
                <a:gridCol w="3376803">
                  <a:extLst>
                    <a:ext uri="{9D8B030D-6E8A-4147-A177-3AD203B41FA5}">
                      <a16:colId xmlns:a16="http://schemas.microsoft.com/office/drawing/2014/main" val="2382844442"/>
                    </a:ext>
                  </a:extLst>
                </a:gridCol>
                <a:gridCol w="3524250">
                  <a:extLst>
                    <a:ext uri="{9D8B030D-6E8A-4147-A177-3AD203B41FA5}">
                      <a16:colId xmlns:a16="http://schemas.microsoft.com/office/drawing/2014/main" val="1493353144"/>
                    </a:ext>
                  </a:extLst>
                </a:gridCol>
                <a:gridCol w="3096387">
                  <a:extLst>
                    <a:ext uri="{9D8B030D-6E8A-4147-A177-3AD203B41FA5}">
                      <a16:colId xmlns:a16="http://schemas.microsoft.com/office/drawing/2014/main" val="957515009"/>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ase" latinLnBrk="0" hangingPunct="1">
                        <a:lnSpc>
                          <a:spcPct val="100000"/>
                        </a:lnSpc>
                      </a:pPr>
                      <a:r>
                        <a:rPr lang="en-US" sz="1200" b="1" kern="1200" noProof="0">
                          <a:solidFill>
                            <a:schemeClr val="bg1"/>
                          </a:solidFill>
                          <a:latin typeface="+mn-lt"/>
                          <a:ea typeface="+mn-ea"/>
                          <a:cs typeface="Leelawadee" panose="020B0502040204020203" pitchFamily="34" charset="-34"/>
                        </a:rPr>
                        <a:t>Climate Action Plan</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ase" latinLnBrk="0" hangingPunct="1">
                        <a:lnSpc>
                          <a:spcPct val="100000"/>
                        </a:lnSpc>
                      </a:pPr>
                      <a:r>
                        <a:rPr lang="en-US" sz="1200" b="1" kern="1200" noProof="0">
                          <a:solidFill>
                            <a:schemeClr val="bg1"/>
                          </a:solidFill>
                          <a:latin typeface="+mn-lt"/>
                          <a:ea typeface="+mn-ea"/>
                          <a:cs typeface="Leelawadee" panose="020B0502040204020203" pitchFamily="34" charset="-34"/>
                        </a:rPr>
                        <a:t>People &amp; Communities</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ase" latinLnBrk="0" hangingPunct="1">
                        <a:lnSpc>
                          <a:spcPct val="100000"/>
                        </a:lnSpc>
                      </a:pPr>
                      <a:r>
                        <a:rPr lang="en-US" sz="1200" b="1" kern="1200" noProof="0">
                          <a:solidFill>
                            <a:schemeClr val="bg1"/>
                          </a:solidFill>
                          <a:latin typeface="+mn-lt"/>
                          <a:ea typeface="+mn-ea"/>
                          <a:cs typeface="Leelawadee" panose="020B0502040204020203" pitchFamily="34" charset="-34"/>
                        </a:rPr>
                        <a:t>Operations</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580343">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954F07"/>
                          </a:solidFill>
                          <a:latin typeface="+mj-lt"/>
                          <a:ea typeface="+mn-ea"/>
                          <a:cs typeface="Leelawadee"/>
                        </a:rPr>
                        <a:t>POSITIVE </a:t>
                      </a:r>
                      <a:br>
                        <a:rPr lang="en-US" sz="1400" kern="1200">
                          <a:solidFill>
                            <a:srgbClr val="954F07"/>
                          </a:solidFill>
                          <a:latin typeface="+mj-lt"/>
                          <a:ea typeface="+mn-ea"/>
                          <a:cs typeface="Leelawadee"/>
                        </a:rPr>
                      </a:br>
                      <a:r>
                        <a:rPr lang="en-US" sz="1400" kern="1200">
                          <a:solidFill>
                            <a:srgbClr val="954F07"/>
                          </a:solidFill>
                          <a:latin typeface="+mj-lt"/>
                          <a:ea typeface="+mn-ea"/>
                          <a:cs typeface="Leelawadee"/>
                        </a:rPr>
                        <a:t>AGRICULTURE</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9F0A"/>
                    </a:solidFill>
                  </a:tcPr>
                </a:tc>
                <a:tc>
                  <a:txBody>
                    <a:bodyPr/>
                    <a:lstStyle/>
                    <a:p>
                      <a:pPr marL="120650" indent="-120650">
                        <a:spcAft>
                          <a:spcPts val="200"/>
                        </a:spcAft>
                        <a:buFont typeface="Arial" panose="020B0604020202020204" pitchFamily="34" charset="0"/>
                        <a:buChar char="•"/>
                      </a:pPr>
                      <a:r>
                        <a:rPr lang="en-US" sz="1050" noProof="0">
                          <a:solidFill>
                            <a:srgbClr val="2B660F"/>
                          </a:solidFill>
                          <a:highlight>
                            <a:srgbClr val="4FE2F3"/>
                          </a:highlight>
                          <a:latin typeface="+mn-lt"/>
                          <a:cs typeface="Leelawadee" panose="020B0502040204020203" pitchFamily="34" charset="-34"/>
                        </a:rPr>
                        <a:t>Goal:</a:t>
                      </a:r>
                      <a:r>
                        <a:rPr lang="en-US" sz="1050" noProof="0">
                          <a:solidFill>
                            <a:srgbClr val="2B660F"/>
                          </a:solidFill>
                          <a:latin typeface="+mn-lt"/>
                          <a:cs typeface="Leelawadee" panose="020B0502040204020203" pitchFamily="34" charset="-34"/>
                        </a:rPr>
                        <a:t> Support nature-based solutions, such as regenerative agriculture practices</a:t>
                      </a:r>
                    </a:p>
                    <a:p>
                      <a:pPr marL="120650" indent="-120650">
                        <a:spcAft>
                          <a:spcPts val="200"/>
                        </a:spcAft>
                        <a:buFont typeface="Arial" panose="020B0604020202020204" pitchFamily="34" charset="0"/>
                        <a:buChar char="•"/>
                      </a:pPr>
                      <a:r>
                        <a:rPr lang="en-US" sz="1050" noProof="0">
                          <a:solidFill>
                            <a:srgbClr val="2B660F"/>
                          </a:solidFill>
                          <a:highlight>
                            <a:srgbClr val="4FE2F3"/>
                          </a:highlight>
                          <a:latin typeface="+mn-lt"/>
                          <a:cs typeface="Leelawadee" panose="020B0502040204020203" pitchFamily="34" charset="-34"/>
                        </a:rPr>
                        <a:t>Goal:</a:t>
                      </a:r>
                      <a:r>
                        <a:rPr lang="en-US" sz="1050" noProof="0">
                          <a:solidFill>
                            <a:srgbClr val="2B660F"/>
                          </a:solidFill>
                          <a:latin typeface="+mn-lt"/>
                          <a:cs typeface="Leelawadee" panose="020B0502040204020203" pitchFamily="34" charset="-34"/>
                        </a:rPr>
                        <a:t> Collaborate with various suppliers, scientists, civil society and animal welfare experts to reduce the intensity of animal agriculture emissions</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a:ln>
                            <a:noFill/>
                          </a:ln>
                          <a:solidFill>
                            <a:srgbClr val="2B660F"/>
                          </a:solidFill>
                          <a:effectLst/>
                          <a:uLnTx/>
                          <a:uFillTx/>
                          <a:latin typeface="+mn-lt"/>
                          <a:ea typeface="+mn-ea"/>
                          <a:cs typeface="Leelawadee" panose="020B0502040204020203" pitchFamily="34" charset="-34"/>
                        </a:rPr>
                        <a:t>Not a focus area for the customer.</a:t>
                      </a:r>
                      <a:endParaRPr kumimoji="0" lang="en-US" sz="1050" b="0" i="1" u="none" strike="noStrike" kern="1200" cap="none" spc="0" normalizeH="0" baseline="0" noProof="0">
                        <a:ln>
                          <a:noFill/>
                        </a:ln>
                        <a:solidFill>
                          <a:srgbClr val="2B660F"/>
                        </a:solidFill>
                        <a:effectLst/>
                        <a:uLnTx/>
                        <a:uFillTx/>
                        <a:latin typeface="+mn-lt"/>
                        <a:ea typeface="+mn-ea"/>
                        <a:cs typeface="Leelawadee" panose="020B0502040204020203" pitchFamily="34" charset="-34"/>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a:ln>
                            <a:noFill/>
                          </a:ln>
                          <a:solidFill>
                            <a:srgbClr val="2B660F"/>
                          </a:solidFill>
                          <a:effectLst/>
                          <a:uLnTx/>
                          <a:uFillTx/>
                          <a:latin typeface="+mn-lt"/>
                          <a:ea typeface="+mn-ea"/>
                          <a:cs typeface="Leelawadee" panose="020B0502040204020203" pitchFamily="34" charset="-34"/>
                        </a:rPr>
                        <a:t>Not a focus area for the customer.</a:t>
                      </a:r>
                      <a:endParaRPr kumimoji="0" lang="en-US" sz="1050" b="0" i="1" u="none" strike="noStrike" kern="1200" cap="none" spc="0" normalizeH="0" baseline="0" noProof="0">
                        <a:ln>
                          <a:noFill/>
                        </a:ln>
                        <a:solidFill>
                          <a:srgbClr val="2B660F"/>
                        </a:solidFill>
                        <a:effectLst/>
                        <a:uLnTx/>
                        <a:uFillTx/>
                        <a:latin typeface="+mn-lt"/>
                        <a:ea typeface="+mn-ea"/>
                        <a:cs typeface="Leelawadee" panose="020B0502040204020203" pitchFamily="34" charset="-34"/>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1427185">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marR="0" lvl="0" indent="-12065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2B660F"/>
                          </a:solidFill>
                          <a:effectLst/>
                          <a:highlight>
                            <a:srgbClr val="FFC624"/>
                          </a:highlight>
                          <a:uLnTx/>
                          <a:uFillTx/>
                          <a:latin typeface="+mn-lt"/>
                          <a:ea typeface="+mn-ea"/>
                          <a:cs typeface="Leelawadee" panose="020B0502040204020203" pitchFamily="34" charset="-34"/>
                        </a:rPr>
                        <a:t>Target:</a:t>
                      </a:r>
                      <a:r>
                        <a:rPr kumimoji="0" lang="en-US" sz="1050" b="0" i="0" u="none" strike="noStrike" kern="1200" cap="none" spc="0" normalizeH="0" baseline="0" noProof="0">
                          <a:ln>
                            <a:noFill/>
                          </a:ln>
                          <a:solidFill>
                            <a:srgbClr val="2B660F"/>
                          </a:solidFill>
                          <a:effectLst/>
                          <a:uLnTx/>
                          <a:uFillTx/>
                          <a:latin typeface="+mn-lt"/>
                          <a:ea typeface="+mn-ea"/>
                          <a:cs typeface="Leelawadee" panose="020B0502040204020203" pitchFamily="34" charset="-34"/>
                        </a:rPr>
                        <a:t> Achieve 39% absolute reduction in Scope 1 and 2 emissions by 2030 through Global Energy Strategy</a:t>
                      </a:r>
                    </a:p>
                    <a:p>
                      <a:pPr marL="120650" marR="0" lvl="0" indent="-12065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2B660F"/>
                          </a:solidFill>
                          <a:effectLst/>
                          <a:highlight>
                            <a:srgbClr val="FFC624"/>
                          </a:highlight>
                          <a:uLnTx/>
                          <a:uFillTx/>
                          <a:latin typeface="+mn-lt"/>
                          <a:ea typeface="+mn-ea"/>
                          <a:cs typeface="Leelawadee" panose="020B0502040204020203" pitchFamily="34" charset="-34"/>
                        </a:rPr>
                        <a:t>Target:</a:t>
                      </a:r>
                      <a:r>
                        <a:rPr kumimoji="0" lang="en-US" sz="1050" b="0" i="0" u="none" strike="noStrike" kern="1200" cap="none" spc="0" normalizeH="0" baseline="0" noProof="0">
                          <a:ln>
                            <a:noFill/>
                          </a:ln>
                          <a:solidFill>
                            <a:srgbClr val="2B660F"/>
                          </a:solidFill>
                          <a:effectLst/>
                          <a:uLnTx/>
                          <a:uFillTx/>
                          <a:latin typeface="+mn-lt"/>
                          <a:ea typeface="+mn-ea"/>
                          <a:cs typeface="Leelawadee" panose="020B0502040204020203" pitchFamily="34" charset="-34"/>
                        </a:rPr>
                        <a:t> Achieve 20% reduction in Scope 3 emissions by 2030</a:t>
                      </a:r>
                    </a:p>
                    <a:p>
                      <a:pPr marL="120650" marR="0" lvl="0" indent="-12065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2B660F"/>
                          </a:solidFill>
                          <a:effectLst/>
                          <a:highlight>
                            <a:srgbClr val="FFC624"/>
                          </a:highlight>
                          <a:uLnTx/>
                          <a:uFillTx/>
                          <a:latin typeface="+mn-lt"/>
                          <a:ea typeface="+mn-ea"/>
                          <a:cs typeface="Leelawadee" panose="020B0502040204020203" pitchFamily="34" charset="-34"/>
                        </a:rPr>
                        <a:t>Target:</a:t>
                      </a:r>
                      <a:r>
                        <a:rPr kumimoji="0" lang="en-US" sz="1050" b="0" i="0" u="none" strike="noStrike" kern="1200" cap="none" spc="0" normalizeH="0" baseline="0" noProof="0">
                          <a:ln>
                            <a:noFill/>
                          </a:ln>
                          <a:solidFill>
                            <a:srgbClr val="2B660F"/>
                          </a:solidFill>
                          <a:effectLst/>
                          <a:uLnTx/>
                          <a:uFillTx/>
                          <a:latin typeface="+mn-lt"/>
                          <a:ea typeface="+mn-ea"/>
                          <a:cs typeface="Leelawadee" panose="020B0502040204020203" pitchFamily="34" charset="-34"/>
                        </a:rPr>
                        <a:t> Powering operations with 100% clean energy by 2035</a:t>
                      </a:r>
                      <a:endParaRPr lang="en-US" sz="1050" noProof="0">
                        <a:solidFill>
                          <a:srgbClr val="2B660F"/>
                        </a:solidFill>
                        <a:highlight>
                          <a:srgbClr val="4FE2F3"/>
                        </a:highlight>
                        <a:latin typeface="+mn-lt"/>
                        <a:cs typeface="Leelawadee" panose="020B0502040204020203" pitchFamily="34" charset="-34"/>
                      </a:endParaRPr>
                    </a:p>
                    <a:p>
                      <a:pPr marL="120650" marR="0" lvl="0" indent="-12065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lang="en-US" sz="1050" noProof="0">
                          <a:solidFill>
                            <a:srgbClr val="2B660F"/>
                          </a:solidFill>
                          <a:highlight>
                            <a:srgbClr val="4FE2F3"/>
                          </a:highlight>
                          <a:latin typeface="+mn-lt"/>
                          <a:cs typeface="Leelawadee" panose="020B0502040204020203" pitchFamily="34" charset="-34"/>
                        </a:rPr>
                        <a:t>Goal:</a:t>
                      </a:r>
                      <a:r>
                        <a:rPr lang="en-US" sz="1050" noProof="0">
                          <a:solidFill>
                            <a:srgbClr val="2B660F"/>
                          </a:solidFill>
                          <a:latin typeface="+mn-lt"/>
                          <a:cs typeface="Leelawadee" panose="020B0502040204020203" pitchFamily="34" charset="-34"/>
                        </a:rPr>
                        <a:t> Support suppliers, through educational resources or direct partnership and investments to procure, generate and utilize clean energy in their operations</a:t>
                      </a:r>
                    </a:p>
                    <a:p>
                      <a:pPr marL="120650" marR="0" lvl="0" indent="-12065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lang="en-US" sz="1050" kern="1200" noProof="0">
                          <a:solidFill>
                            <a:srgbClr val="2B660F"/>
                          </a:solidFill>
                          <a:highlight>
                            <a:srgbClr val="4FE2F3"/>
                          </a:highlight>
                          <a:latin typeface="+mn-lt"/>
                          <a:ea typeface="+mn-ea"/>
                          <a:cs typeface="Leelawadee" panose="020B0502040204020203" pitchFamily="34" charset="-34"/>
                        </a:rPr>
                        <a:t>Goal:</a:t>
                      </a:r>
                      <a:r>
                        <a:rPr lang="en-US" sz="1050" kern="1200" noProof="0">
                          <a:solidFill>
                            <a:srgbClr val="2B660F"/>
                          </a:solidFill>
                          <a:latin typeface="+mn-lt"/>
                          <a:ea typeface="+mn-ea"/>
                          <a:cs typeface="Leelawadee" panose="020B0502040204020203" pitchFamily="34" charset="-34"/>
                        </a:rPr>
                        <a:t> </a:t>
                      </a:r>
                      <a:r>
                        <a:rPr lang="en-US" sz="1050" noProof="0">
                          <a:solidFill>
                            <a:srgbClr val="2B660F"/>
                          </a:solidFill>
                          <a:latin typeface="+mn-lt"/>
                          <a:cs typeface="Leelawadee" panose="020B0502040204020203" pitchFamily="34" charset="-34"/>
                        </a:rPr>
                        <a:t>Work with suppliers to find ways to reduce unnecessary packaging, implement reuse models in operations, adopt lightweight packaging optimized for shipping efficiencies, and increase recycled content opportunities</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indent="-120650">
                        <a:spcAft>
                          <a:spcPts val="200"/>
                        </a:spcAft>
                        <a:buFont typeface="Arial" panose="020B0604020202020204" pitchFamily="34" charset="0"/>
                        <a:buChar char="•"/>
                      </a:pPr>
                      <a:r>
                        <a:rPr lang="en-US" sz="1050" noProof="0">
                          <a:solidFill>
                            <a:srgbClr val="2B660F"/>
                          </a:solidFill>
                          <a:highlight>
                            <a:srgbClr val="4FE2F3"/>
                          </a:highlight>
                          <a:latin typeface="+mn-lt"/>
                          <a:cs typeface="Leelawadee" panose="020B0502040204020203" pitchFamily="34" charset="-34"/>
                        </a:rPr>
                        <a:t>Goal:</a:t>
                      </a:r>
                      <a:r>
                        <a:rPr lang="en-US" sz="1050" noProof="0">
                          <a:solidFill>
                            <a:srgbClr val="2B660F"/>
                          </a:solidFill>
                          <a:latin typeface="+mn-lt"/>
                          <a:cs typeface="Leelawadee" panose="020B0502040204020203" pitchFamily="34" charset="-34"/>
                        </a:rPr>
                        <a:t> </a:t>
                      </a:r>
                      <a:r>
                        <a:rPr lang="en-US" sz="1050" kern="1200" noProof="0">
                          <a:solidFill>
                            <a:srgbClr val="2B660F"/>
                          </a:solidFill>
                          <a:latin typeface="+mn-lt"/>
                          <a:ea typeface="+mn-ea"/>
                          <a:cs typeface="Leelawadee" panose="020B0502040204020203" pitchFamily="34" charset="-34"/>
                        </a:rPr>
                        <a:t>Ensure that each employee has access and resources to succeed — through training, education and development opportunities</a:t>
                      </a:r>
                    </a:p>
                    <a:p>
                      <a:pPr marL="120650" indent="-120650">
                        <a:spcAft>
                          <a:spcPts val="200"/>
                        </a:spcAft>
                        <a:buFont typeface="Arial" panose="020B0604020202020204" pitchFamily="34" charset="0"/>
                        <a:buChar char="•"/>
                      </a:pPr>
                      <a:r>
                        <a:rPr lang="en-US" sz="1050" noProof="0">
                          <a:solidFill>
                            <a:srgbClr val="2B660F"/>
                          </a:solidFill>
                          <a:highlight>
                            <a:srgbClr val="4FE2F3"/>
                          </a:highlight>
                          <a:latin typeface="+mn-lt"/>
                          <a:cs typeface="Leelawadee" panose="020B0502040204020203" pitchFamily="34" charset="-34"/>
                        </a:rPr>
                        <a:t>Goal:</a:t>
                      </a:r>
                      <a:r>
                        <a:rPr lang="en-US" sz="1050" noProof="0">
                          <a:solidFill>
                            <a:srgbClr val="2B660F"/>
                          </a:solidFill>
                          <a:latin typeface="+mn-lt"/>
                          <a:cs typeface="Leelawadee" panose="020B0502040204020203" pitchFamily="34" charset="-34"/>
                        </a:rPr>
                        <a:t> Work </a:t>
                      </a:r>
                      <a:r>
                        <a:rPr lang="en-US" sz="1050" kern="1200" noProof="0">
                          <a:solidFill>
                            <a:srgbClr val="2B660F"/>
                          </a:solidFill>
                          <a:latin typeface="+mn-lt"/>
                          <a:ea typeface="+mn-ea"/>
                          <a:cs typeface="Leelawadee" panose="020B0502040204020203" pitchFamily="34" charset="-34"/>
                        </a:rPr>
                        <a:t>with qualified diverse suppliers throughout the organization</a:t>
                      </a:r>
                    </a:p>
                    <a:p>
                      <a:pPr marL="120650" indent="-120650">
                        <a:spcAft>
                          <a:spcPts val="200"/>
                        </a:spcAft>
                        <a:buFont typeface="Arial" panose="020B0604020202020204" pitchFamily="34" charset="0"/>
                        <a:buChar char="•"/>
                      </a:pPr>
                      <a:r>
                        <a:rPr lang="en-US" sz="1050" noProof="0">
                          <a:solidFill>
                            <a:srgbClr val="2B660F"/>
                          </a:solidFill>
                          <a:highlight>
                            <a:srgbClr val="4FE2F3"/>
                          </a:highlight>
                          <a:latin typeface="+mn-lt"/>
                          <a:cs typeface="Leelawadee" panose="020B0502040204020203" pitchFamily="34" charset="-34"/>
                        </a:rPr>
                        <a:t>Goal:</a:t>
                      </a:r>
                      <a:r>
                        <a:rPr lang="en-US" sz="1050" noProof="0">
                          <a:solidFill>
                            <a:srgbClr val="2B660F"/>
                          </a:solidFill>
                          <a:latin typeface="+mn-lt"/>
                          <a:cs typeface="Leelawadee" panose="020B0502040204020203" pitchFamily="34" charset="-34"/>
                        </a:rPr>
                        <a:t> </a:t>
                      </a:r>
                      <a:r>
                        <a:rPr lang="en-US" sz="1050" kern="1200" noProof="0">
                          <a:solidFill>
                            <a:srgbClr val="2B660F"/>
                          </a:solidFill>
                          <a:latin typeface="+mn-lt"/>
                          <a:ea typeface="+mn-ea"/>
                          <a:cs typeface="Leelawadee" panose="020B0502040204020203" pitchFamily="34" charset="-34"/>
                        </a:rPr>
                        <a:t>Adopt policies and procedures to help respect the rights of growers around the world</a:t>
                      </a:r>
                    </a:p>
                    <a:p>
                      <a:pPr marL="120650" indent="-120650">
                        <a:spcAft>
                          <a:spcPts val="200"/>
                        </a:spcAft>
                        <a:buFont typeface="Arial" panose="020B0604020202020204" pitchFamily="34" charset="0"/>
                        <a:buChar char="•"/>
                      </a:pPr>
                      <a:r>
                        <a:rPr lang="en-US" sz="1050" noProof="0">
                          <a:solidFill>
                            <a:srgbClr val="2B660F"/>
                          </a:solidFill>
                          <a:highlight>
                            <a:srgbClr val="4FE2F3"/>
                          </a:highlight>
                          <a:latin typeface="+mn-lt"/>
                          <a:cs typeface="Leelawadee" panose="020B0502040204020203" pitchFamily="34" charset="-34"/>
                        </a:rPr>
                        <a:t>Goal:</a:t>
                      </a:r>
                      <a:r>
                        <a:rPr lang="en-US" sz="1050" noProof="0">
                          <a:solidFill>
                            <a:srgbClr val="2B660F"/>
                          </a:solidFill>
                          <a:latin typeface="+mn-lt"/>
                          <a:cs typeface="Leelawadee" panose="020B0502040204020203" pitchFamily="34" charset="-34"/>
                        </a:rPr>
                        <a:t> </a:t>
                      </a:r>
                      <a:r>
                        <a:rPr lang="en-US" sz="1050" kern="1200" noProof="0">
                          <a:solidFill>
                            <a:srgbClr val="2B660F"/>
                          </a:solidFill>
                          <a:latin typeface="+mn-lt"/>
                          <a:ea typeface="+mn-ea"/>
                          <a:cs typeface="Leelawadee" panose="020B0502040204020203" pitchFamily="34" charset="-34"/>
                        </a:rPr>
                        <a:t>Provide an environment that celebrates differences and creates career opportunities for all employees</a:t>
                      </a:r>
                    </a:p>
                    <a:p>
                      <a:pPr marL="120650" indent="-120650">
                        <a:spcAft>
                          <a:spcPts val="200"/>
                        </a:spcAft>
                        <a:buFont typeface="Arial" panose="020B0604020202020204" pitchFamily="34" charset="0"/>
                        <a:buChar char="•"/>
                      </a:pPr>
                      <a:r>
                        <a:rPr lang="en-US" sz="1050" noProof="0">
                          <a:solidFill>
                            <a:srgbClr val="2B660F"/>
                          </a:solidFill>
                          <a:highlight>
                            <a:srgbClr val="4FE2F3"/>
                          </a:highlight>
                          <a:latin typeface="+mn-lt"/>
                          <a:cs typeface="Leelawadee" panose="020B0502040204020203" pitchFamily="34" charset="-34"/>
                        </a:rPr>
                        <a:t>Goal:</a:t>
                      </a:r>
                      <a:r>
                        <a:rPr lang="en-US" sz="1050" noProof="0">
                          <a:solidFill>
                            <a:srgbClr val="2B660F"/>
                          </a:solidFill>
                          <a:latin typeface="+mn-lt"/>
                          <a:cs typeface="Leelawadee" panose="020B0502040204020203" pitchFamily="34" charset="-34"/>
                        </a:rPr>
                        <a:t> </a:t>
                      </a:r>
                      <a:r>
                        <a:rPr lang="en-US" sz="1050" kern="1200" noProof="0">
                          <a:solidFill>
                            <a:srgbClr val="2B660F"/>
                          </a:solidFill>
                          <a:latin typeface="+mn-lt"/>
                          <a:ea typeface="+mn-ea"/>
                          <a:cs typeface="Leelawadee" panose="020B0502040204020203" pitchFamily="34" charset="-34"/>
                        </a:rPr>
                        <a:t>Support local communities through charitable giving, volunteering and more</a:t>
                      </a: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marR="0" lvl="0" indent="-12065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lang="en-US" sz="1050" noProof="0">
                          <a:solidFill>
                            <a:srgbClr val="2B660F"/>
                          </a:solidFill>
                          <a:highlight>
                            <a:srgbClr val="4FE2F3"/>
                          </a:highlight>
                          <a:latin typeface="+mn-lt"/>
                          <a:cs typeface="Leelawadee" panose="020B0502040204020203" pitchFamily="34" charset="-34"/>
                        </a:rPr>
                        <a:t>Goal:</a:t>
                      </a:r>
                      <a:r>
                        <a:rPr lang="en-US" sz="1050" noProof="0">
                          <a:solidFill>
                            <a:srgbClr val="2B660F"/>
                          </a:solidFill>
                          <a:latin typeface="+mn-lt"/>
                          <a:cs typeface="Leelawadee" panose="020B0502040204020203" pitchFamily="34" charset="-34"/>
                        </a:rPr>
                        <a:t> </a:t>
                      </a:r>
                      <a:r>
                        <a:rPr lang="en-US" sz="1050" kern="1200" noProof="0">
                          <a:solidFill>
                            <a:srgbClr val="2B660F"/>
                          </a:solidFill>
                          <a:latin typeface="+mn-lt"/>
                          <a:ea typeface="+mn-ea"/>
                          <a:cs typeface="Leelawadee" panose="020B0502040204020203" pitchFamily="34" charset="-34"/>
                        </a:rPr>
                        <a:t>Design and construct sites and buildings in an energy-efficient and environmentally responsible manner</a:t>
                      </a:r>
                    </a:p>
                    <a:p>
                      <a:pPr marL="120650" marR="0" lvl="0" indent="-12065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lang="en-US" sz="1050" noProof="0">
                          <a:solidFill>
                            <a:srgbClr val="2B660F"/>
                          </a:solidFill>
                          <a:highlight>
                            <a:srgbClr val="4FE2F3"/>
                          </a:highlight>
                          <a:latin typeface="+mn-lt"/>
                          <a:cs typeface="Leelawadee" panose="020B0502040204020203" pitchFamily="34" charset="-34"/>
                        </a:rPr>
                        <a:t>Goal:</a:t>
                      </a:r>
                      <a:r>
                        <a:rPr lang="en-US" sz="1050" noProof="0">
                          <a:solidFill>
                            <a:srgbClr val="2B660F"/>
                          </a:solidFill>
                          <a:latin typeface="+mn-lt"/>
                          <a:cs typeface="Leelawadee" panose="020B0502040204020203" pitchFamily="34" charset="-34"/>
                        </a:rPr>
                        <a:t> </a:t>
                      </a:r>
                      <a:r>
                        <a:rPr lang="en-US" sz="1050" kern="1200" noProof="0">
                          <a:solidFill>
                            <a:srgbClr val="2B660F"/>
                          </a:solidFill>
                          <a:latin typeface="+mn-lt"/>
                          <a:ea typeface="+mn-ea"/>
                          <a:cs typeface="Leelawadee" panose="020B0502040204020203" pitchFamily="34" charset="-34"/>
                        </a:rPr>
                        <a:t>Decrease carbon emissions through ocean, rail and road transportation efficiencies</a:t>
                      </a:r>
                    </a:p>
                    <a:p>
                      <a:pPr marL="120650" marR="0" lvl="0" indent="-12065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lang="en-US" sz="1050" noProof="0">
                          <a:solidFill>
                            <a:srgbClr val="2B660F"/>
                          </a:solidFill>
                          <a:highlight>
                            <a:srgbClr val="4FE2F3"/>
                          </a:highlight>
                          <a:latin typeface="+mn-lt"/>
                          <a:cs typeface="Leelawadee" panose="020B0502040204020203" pitchFamily="34" charset="-34"/>
                        </a:rPr>
                        <a:t>Goal:</a:t>
                      </a:r>
                      <a:r>
                        <a:rPr lang="en-US" sz="1050" noProof="0">
                          <a:solidFill>
                            <a:srgbClr val="2B660F"/>
                          </a:solidFill>
                          <a:latin typeface="+mn-lt"/>
                          <a:cs typeface="Leelawadee" panose="020B0502040204020203" pitchFamily="34" charset="-34"/>
                        </a:rPr>
                        <a:t> Build </a:t>
                      </a:r>
                      <a:r>
                        <a:rPr lang="en-US" sz="1050" kern="1200" noProof="0">
                          <a:solidFill>
                            <a:srgbClr val="2B660F"/>
                          </a:solidFill>
                          <a:latin typeface="+mn-lt"/>
                          <a:ea typeface="+mn-ea"/>
                          <a:cs typeface="Leelawadee" panose="020B0502040204020203" pitchFamily="34" charset="-34"/>
                        </a:rPr>
                        <a:t>comprehensive energy and refrigeration programs to continuously improve energy efficiency and reduce carbon emissions</a:t>
                      </a:r>
                    </a:p>
                    <a:p>
                      <a:pPr marL="120650" marR="0" lvl="0" indent="-12065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lang="en-US" sz="1050" noProof="0">
                          <a:solidFill>
                            <a:srgbClr val="2B660F"/>
                          </a:solidFill>
                          <a:highlight>
                            <a:srgbClr val="4FE2F3"/>
                          </a:highlight>
                          <a:latin typeface="+mn-lt"/>
                          <a:cs typeface="Leelawadee" panose="020B0502040204020203" pitchFamily="34" charset="-34"/>
                        </a:rPr>
                        <a:t>Goal:</a:t>
                      </a:r>
                      <a:r>
                        <a:rPr lang="en-US" sz="1050" noProof="0">
                          <a:solidFill>
                            <a:srgbClr val="2B660F"/>
                          </a:solidFill>
                          <a:latin typeface="+mn-lt"/>
                          <a:cs typeface="Leelawadee" panose="020B0502040204020203" pitchFamily="34" charset="-34"/>
                        </a:rPr>
                        <a:t> </a:t>
                      </a:r>
                      <a:r>
                        <a:rPr lang="en-US" sz="1050" kern="1200" noProof="0">
                          <a:solidFill>
                            <a:srgbClr val="2B660F"/>
                          </a:solidFill>
                          <a:latin typeface="+mn-lt"/>
                          <a:ea typeface="+mn-ea"/>
                          <a:cs typeface="Leelawadee" panose="020B0502040204020203" pitchFamily="34" charset="-34"/>
                        </a:rPr>
                        <a:t>Strive to continually decrease the amount of waste going into landfills</a:t>
                      </a:r>
                    </a:p>
                    <a:p>
                      <a:pPr marL="120650" marR="0" lvl="0" indent="-12065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lang="en-US" sz="1050" noProof="0">
                          <a:solidFill>
                            <a:srgbClr val="2B660F"/>
                          </a:solidFill>
                          <a:highlight>
                            <a:srgbClr val="4FE2F3"/>
                          </a:highlight>
                          <a:latin typeface="+mn-lt"/>
                          <a:cs typeface="Leelawadee" panose="020B0502040204020203" pitchFamily="34" charset="-34"/>
                        </a:rPr>
                        <a:t>Goal:</a:t>
                      </a:r>
                      <a:r>
                        <a:rPr lang="en-US" sz="1050" noProof="0">
                          <a:solidFill>
                            <a:srgbClr val="2B660F"/>
                          </a:solidFill>
                          <a:latin typeface="+mn-lt"/>
                          <a:cs typeface="Leelawadee" panose="020B0502040204020203" pitchFamily="34" charset="-34"/>
                        </a:rPr>
                        <a:t> </a:t>
                      </a:r>
                      <a:r>
                        <a:rPr lang="en-US" sz="1050" kern="1200" noProof="0">
                          <a:solidFill>
                            <a:srgbClr val="2B660F"/>
                          </a:solidFill>
                          <a:latin typeface="+mn-lt"/>
                          <a:ea typeface="+mn-ea"/>
                          <a:cs typeface="Leelawadee" panose="020B0502040204020203" pitchFamily="34" charset="-34"/>
                        </a:rPr>
                        <a:t>Work to better manage and reduce water use</a:t>
                      </a: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r h="1034202">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922F11"/>
                          </a:solidFill>
                          <a:latin typeface="+mj-lt"/>
                          <a:ea typeface="+mn-ea"/>
                          <a:cs typeface="Leelawadee"/>
                        </a:rPr>
                        <a:t>POSITIVE </a:t>
                      </a:r>
                      <a:br>
                        <a:rPr lang="en-US" sz="1400" kern="1200">
                          <a:solidFill>
                            <a:srgbClr val="922F11"/>
                          </a:solidFill>
                          <a:latin typeface="+mj-lt"/>
                          <a:ea typeface="+mn-ea"/>
                          <a:cs typeface="Leelawadee"/>
                        </a:rPr>
                      </a:br>
                      <a:r>
                        <a:rPr lang="en-US" sz="1400" kern="1200">
                          <a:solidFill>
                            <a:srgbClr val="922F11"/>
                          </a:solidFill>
                          <a:latin typeface="+mj-lt"/>
                          <a:ea typeface="+mn-ea"/>
                          <a:cs typeface="Leelawadee"/>
                        </a:rPr>
                        <a:t>CHOICES</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E6D27"/>
                    </a:solidFill>
                  </a:tcPr>
                </a:tc>
                <a:tc>
                  <a:txBody>
                    <a:bodyPr/>
                    <a:lstStyle/>
                    <a:p>
                      <a:pPr marL="120650" marR="0" lvl="0" indent="-12065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lang="en-US" sz="1050" kern="1200" noProof="0">
                          <a:solidFill>
                            <a:srgbClr val="2B660F"/>
                          </a:solidFill>
                          <a:highlight>
                            <a:srgbClr val="4FE2F3"/>
                          </a:highlight>
                          <a:latin typeface="+mn-lt"/>
                          <a:ea typeface="+mn-ea"/>
                          <a:cs typeface="Leelawadee" panose="020B0502040204020203" pitchFamily="34" charset="-34"/>
                        </a:rPr>
                        <a:t>Goal:</a:t>
                      </a:r>
                      <a:r>
                        <a:rPr lang="en-US" sz="1050" kern="1200" noProof="0">
                          <a:solidFill>
                            <a:srgbClr val="2B660F"/>
                          </a:solidFill>
                          <a:latin typeface="+mn-lt"/>
                          <a:ea typeface="+mn-ea"/>
                          <a:cs typeface="Leelawadee" panose="020B0502040204020203" pitchFamily="34" charset="-34"/>
                        </a:rPr>
                        <a:t> Offer a selection of plant-based proteins as alternative protein offerings</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a:ln>
                            <a:noFill/>
                          </a:ln>
                          <a:solidFill>
                            <a:srgbClr val="2B660F"/>
                          </a:solidFill>
                          <a:effectLst/>
                          <a:uLnTx/>
                          <a:uFillTx/>
                          <a:latin typeface="+mn-lt"/>
                          <a:ea typeface="+mn-ea"/>
                          <a:cs typeface="Leelawadee" panose="020B0502040204020203" pitchFamily="34" charset="-34"/>
                        </a:rPr>
                        <a:t>Not a focus area for the customer.</a:t>
                      </a:r>
                      <a:endParaRPr kumimoji="0" lang="en-US" sz="1050" b="0" i="1" u="none" strike="noStrike" kern="1200" cap="none" spc="0" normalizeH="0" baseline="0" noProof="0">
                        <a:ln>
                          <a:noFill/>
                        </a:ln>
                        <a:solidFill>
                          <a:srgbClr val="2B660F"/>
                        </a:solidFill>
                        <a:effectLst/>
                        <a:uLnTx/>
                        <a:uFillTx/>
                        <a:latin typeface="+mn-lt"/>
                        <a:ea typeface="+mn-ea"/>
                        <a:cs typeface="Leelawadee" panose="020B0502040204020203" pitchFamily="34" charset="-34"/>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a:ln>
                            <a:noFill/>
                          </a:ln>
                          <a:solidFill>
                            <a:srgbClr val="2B660F"/>
                          </a:solidFill>
                          <a:effectLst/>
                          <a:uLnTx/>
                          <a:uFillTx/>
                          <a:latin typeface="+mn-lt"/>
                          <a:ea typeface="+mn-ea"/>
                          <a:cs typeface="Leelawadee" panose="020B0502040204020203" pitchFamily="34" charset="-34"/>
                        </a:rPr>
                        <a:t>Not a focus area for the customer.</a:t>
                      </a:r>
                      <a:endParaRPr kumimoji="0" lang="en-US" sz="1050" b="0" i="1" u="none" strike="noStrike" kern="1200" cap="none" spc="0" normalizeH="0" baseline="0" noProof="0">
                        <a:ln>
                          <a:noFill/>
                        </a:ln>
                        <a:solidFill>
                          <a:srgbClr val="2B660F"/>
                        </a:solidFill>
                        <a:effectLst/>
                        <a:uLnTx/>
                        <a:uFillTx/>
                        <a:latin typeface="+mn-lt"/>
                        <a:ea typeface="+mn-ea"/>
                        <a:cs typeface="Leelawadee" panose="020B0502040204020203" pitchFamily="34" charset="-34"/>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88316528"/>
                  </a:ext>
                </a:extLst>
              </a:tr>
            </a:tbl>
          </a:graphicData>
        </a:graphic>
      </p:graphicFrame>
      <p:pic>
        <p:nvPicPr>
          <p:cNvPr id="12" name="Picture 11" descr="A blue and green windmill with green arrows&#10;&#10;Description automatically generated">
            <a:extLst>
              <a:ext uri="{FF2B5EF4-FFF2-40B4-BE49-F238E27FC236}">
                <a16:creationId xmlns:a16="http://schemas.microsoft.com/office/drawing/2014/main" id="{440350C8-832A-13DA-F56C-1BC5BA2E930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2885298"/>
            <a:ext cx="556204" cy="604020"/>
          </a:xfrm>
          <a:prstGeom prst="rect">
            <a:avLst/>
          </a:prstGeom>
        </p:spPr>
      </p:pic>
      <p:pic>
        <p:nvPicPr>
          <p:cNvPr id="13" name="Picture 12" descr="A logo of a hand and a globe&#10;&#10;Description automatically generated">
            <a:extLst>
              <a:ext uri="{FF2B5EF4-FFF2-40B4-BE49-F238E27FC236}">
                <a16:creationId xmlns:a16="http://schemas.microsoft.com/office/drawing/2014/main" id="{69076B0A-C20C-E44F-14D0-783473DE582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7884" y="5104722"/>
            <a:ext cx="556204" cy="604020"/>
          </a:xfrm>
          <a:prstGeom prst="rect">
            <a:avLst/>
          </a:prstGeom>
        </p:spPr>
      </p:pic>
      <p:pic>
        <p:nvPicPr>
          <p:cNvPr id="4" name="Picture 3" descr="A logo of a leaf in a circle&#10;&#10;Description automatically generated">
            <a:extLst>
              <a:ext uri="{FF2B5EF4-FFF2-40B4-BE49-F238E27FC236}">
                <a16:creationId xmlns:a16="http://schemas.microsoft.com/office/drawing/2014/main" id="{9777D984-FD83-69BF-7EE0-54B800BC9C9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spTree>
    <p:extLst>
      <p:ext uri="{BB962C8B-B14F-4D97-AF65-F5344CB8AC3E}">
        <p14:creationId xmlns:p14="http://schemas.microsoft.com/office/powerpoint/2010/main" val="12141032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DD1E39-8919-84FB-B001-34247A2B5AB9}"/>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7CA2FEC4-31A2-7AAB-5A01-D880F670AF7E}"/>
              </a:ext>
            </a:extLst>
          </p:cNvPr>
          <p:cNvGraphicFramePr>
            <a:graphicFrameLocks/>
          </p:cNvGraphicFramePr>
          <p:nvPr>
            <p:custDataLst>
              <p:tags r:id="rId1"/>
            </p:custDataLst>
            <p:extLst>
              <p:ext uri="{D42A27DB-BD31-4B8C-83A1-F6EECF244321}">
                <p14:modId xmlns:p14="http://schemas.microsoft.com/office/powerpoint/2010/main" val="16138321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5" name="think-cell data - do not delete" hidden="1">
                        <a:extLst>
                          <a:ext uri="{FF2B5EF4-FFF2-40B4-BE49-F238E27FC236}">
                            <a16:creationId xmlns:a16="http://schemas.microsoft.com/office/drawing/2014/main" id="{7CA2FEC4-31A2-7AAB-5A01-D880F670AF7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tangle: Rounded Corners 6">
            <a:extLst>
              <a:ext uri="{FF2B5EF4-FFF2-40B4-BE49-F238E27FC236}">
                <a16:creationId xmlns:a16="http://schemas.microsoft.com/office/drawing/2014/main" id="{53E29654-7E77-C469-594B-55A024BE6C6F}"/>
              </a:ext>
            </a:extLst>
          </p:cNvPr>
          <p:cNvSpPr>
            <a:spLocks/>
          </p:cNvSpPr>
          <p:nvPr/>
        </p:nvSpPr>
        <p:spPr>
          <a:xfrm rot="10800000" flipH="1" flipV="1">
            <a:off x="6300438" y="1062650"/>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pPr lvl="0">
              <a:defRPr/>
            </a:pPr>
            <a:r>
              <a:rPr lang="en-US" sz="2400" b="1">
                <a:solidFill>
                  <a:srgbClr val="8EBC29"/>
                </a:solidFill>
              </a:rPr>
              <a:t>Sourcing</a:t>
            </a:r>
            <a:endParaRPr kumimoji="0" lang="en-US" sz="2400" b="1" i="0" u="none" strike="noStrike" kern="1200" cap="none" spc="0" normalizeH="0" baseline="0" noProof="0">
              <a:ln>
                <a:noFill/>
              </a:ln>
              <a:solidFill>
                <a:srgbClr val="8EBC29"/>
              </a:solidFill>
              <a:effectLst/>
              <a:uLnTx/>
              <a:uFillTx/>
              <a:latin typeface="+mj-lt"/>
              <a:ea typeface="+mn-ea"/>
              <a:cs typeface="+mn-cs"/>
            </a:endParaRPr>
          </a:p>
        </p:txBody>
      </p:sp>
      <p:sp>
        <p:nvSpPr>
          <p:cNvPr id="14" name="Rectangle: Rounded Corners 13">
            <a:extLst>
              <a:ext uri="{FF2B5EF4-FFF2-40B4-BE49-F238E27FC236}">
                <a16:creationId xmlns:a16="http://schemas.microsoft.com/office/drawing/2014/main" id="{2015AE9B-E624-E8D4-F18B-A67AA7C68B75}"/>
              </a:ext>
            </a:extLst>
          </p:cNvPr>
          <p:cNvSpPr>
            <a:spLocks/>
          </p:cNvSpPr>
          <p:nvPr/>
        </p:nvSpPr>
        <p:spPr>
          <a:xfrm rot="10800000" flipH="1" flipV="1">
            <a:off x="6300438" y="3667989"/>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pPr>
              <a:defRPr/>
            </a:pPr>
            <a:r>
              <a:rPr lang="en-US" sz="2400" b="1">
                <a:solidFill>
                  <a:srgbClr val="8EBC29"/>
                </a:solidFill>
              </a:rPr>
              <a:t>Limited alignment:</a:t>
            </a:r>
          </a:p>
        </p:txBody>
      </p:sp>
      <p:sp>
        <p:nvSpPr>
          <p:cNvPr id="9" name="Rectangle: Single Corner Rounded 8">
            <a:extLst>
              <a:ext uri="{FF2B5EF4-FFF2-40B4-BE49-F238E27FC236}">
                <a16:creationId xmlns:a16="http://schemas.microsoft.com/office/drawing/2014/main" id="{C668A46B-52C0-9F3C-278A-7C0EC99CD4D5}"/>
              </a:ext>
            </a:extLst>
          </p:cNvPr>
          <p:cNvSpPr>
            <a:spLocks/>
          </p:cNvSpPr>
          <p:nvPr/>
        </p:nvSpPr>
        <p:spPr>
          <a:xfrm>
            <a:off x="6300438" y="825872"/>
            <a:ext cx="5852160" cy="66792"/>
          </a:xfrm>
          <a:prstGeom prst="round1Rect">
            <a:avLst>
              <a:gd name="adj" fmla="val 3618"/>
            </a:avLst>
          </a:prstGeom>
          <a:solidFill>
            <a:srgbClr val="0F440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182880" numCol="1" spcCol="38100" rtlCol="0" anchor="b">
            <a:noAutofit/>
          </a:bodyPr>
          <a:lstStyle/>
          <a:p>
            <a:pPr defTabSz="914400"/>
            <a:r>
              <a:rPr kumimoji="0" lang="en-US" sz="3200" b="0" i="0" u="none" strike="noStrike" kern="1200" cap="all" spc="0" normalizeH="0" baseline="0" noProof="0">
                <a:ln>
                  <a:noFill/>
                </a:ln>
                <a:solidFill>
                  <a:srgbClr val="0F440E"/>
                </a:solidFill>
                <a:effectLst/>
                <a:uLnTx/>
                <a:uFillTx/>
                <a:latin typeface="GT Pressura LCG Black"/>
                <a:ea typeface="+mj-ea"/>
                <a:cs typeface="+mj-cs"/>
              </a:rPr>
              <a:t>KEY TAKEAWAYS</a:t>
            </a:r>
            <a:endParaRPr lang="en-US" b="1">
              <a:solidFill>
                <a:srgbClr val="0F440E"/>
              </a:solidFill>
              <a:latin typeface="+mj-lt"/>
            </a:endParaRPr>
          </a:p>
        </p:txBody>
      </p:sp>
      <p:sp>
        <p:nvSpPr>
          <p:cNvPr id="13" name="Rectangle: Rounded Corners 12">
            <a:extLst>
              <a:ext uri="{FF2B5EF4-FFF2-40B4-BE49-F238E27FC236}">
                <a16:creationId xmlns:a16="http://schemas.microsoft.com/office/drawing/2014/main" id="{35EDAE5C-B178-3C61-3CE7-97C34AE15E64}"/>
              </a:ext>
            </a:extLst>
          </p:cNvPr>
          <p:cNvSpPr>
            <a:spLocks/>
          </p:cNvSpPr>
          <p:nvPr/>
        </p:nvSpPr>
        <p:spPr>
          <a:xfrm rot="10800000" flipH="1" flipV="1">
            <a:off x="6386385" y="1711260"/>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a:lnSpc>
                <a:spcPct val="100000"/>
              </a:lnSpc>
            </a:pPr>
            <a:r>
              <a:rPr lang="en-US">
                <a:solidFill>
                  <a:schemeClr val="bg1"/>
                </a:solidFill>
              </a:rPr>
              <a:t>Both 7-Eleven and PepsiCo commit to sustainably sourcing key ingredients, with 7-Eleven aiming for 100% by 2050, and PepsiCo aiming for 90%</a:t>
            </a:r>
            <a:br>
              <a:rPr lang="en-US">
                <a:solidFill>
                  <a:schemeClr val="bg1"/>
                </a:solidFill>
              </a:rPr>
            </a:br>
            <a:r>
              <a:rPr lang="en-US">
                <a:solidFill>
                  <a:schemeClr val="bg1"/>
                </a:solidFill>
              </a:rPr>
              <a:t>by 2030.</a:t>
            </a:r>
          </a:p>
        </p:txBody>
      </p:sp>
      <p:sp>
        <p:nvSpPr>
          <p:cNvPr id="17" name="Oval 16">
            <a:extLst>
              <a:ext uri="{FF2B5EF4-FFF2-40B4-BE49-F238E27FC236}">
                <a16:creationId xmlns:a16="http://schemas.microsoft.com/office/drawing/2014/main" id="{CAF97D68-F4F2-5986-AD62-ADAF89309019}"/>
              </a:ext>
            </a:extLst>
          </p:cNvPr>
          <p:cNvSpPr/>
          <p:nvPr/>
        </p:nvSpPr>
        <p:spPr>
          <a:xfrm>
            <a:off x="6375234" y="3785645"/>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CC7AB25C-8FD1-0A18-7CA7-D0321CCD31E1}"/>
              </a:ext>
            </a:extLst>
          </p:cNvPr>
          <p:cNvSpPr>
            <a:spLocks/>
          </p:cNvSpPr>
          <p:nvPr/>
        </p:nvSpPr>
        <p:spPr>
          <a:xfrm rot="10800000" flipH="1" flipV="1">
            <a:off x="6386385" y="4281323"/>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r>
              <a:rPr lang="en-US">
                <a:solidFill>
                  <a:schemeClr val="bg1"/>
                </a:solidFill>
              </a:rPr>
              <a:t>Aside from sourcing, there are no other areas of commonality, predominantly because 7-Eleven doesn’t have many focus areas relating to sustainability.</a:t>
            </a:r>
          </a:p>
        </p:txBody>
      </p:sp>
      <p:grpSp>
        <p:nvGrpSpPr>
          <p:cNvPr id="2" name="Group 1">
            <a:extLst>
              <a:ext uri="{FF2B5EF4-FFF2-40B4-BE49-F238E27FC236}">
                <a16:creationId xmlns:a16="http://schemas.microsoft.com/office/drawing/2014/main" id="{48B60330-B296-346F-228E-019DB1B6E12F}"/>
              </a:ext>
            </a:extLst>
          </p:cNvPr>
          <p:cNvGrpSpPr/>
          <p:nvPr/>
        </p:nvGrpSpPr>
        <p:grpSpPr>
          <a:xfrm>
            <a:off x="6375234" y="1171322"/>
            <a:ext cx="406484" cy="406484"/>
            <a:chOff x="6375234" y="1171322"/>
            <a:chExt cx="406484" cy="406484"/>
          </a:xfrm>
        </p:grpSpPr>
        <p:sp>
          <p:nvSpPr>
            <p:cNvPr id="10" name="Oval 9">
              <a:extLst>
                <a:ext uri="{FF2B5EF4-FFF2-40B4-BE49-F238E27FC236}">
                  <a16:creationId xmlns:a16="http://schemas.microsoft.com/office/drawing/2014/main" id="{D9FEAB7C-BBB5-4ED6-8827-1FE861653126}"/>
                </a:ext>
              </a:extLst>
            </p:cNvPr>
            <p:cNvSpPr/>
            <p:nvPr/>
          </p:nvSpPr>
          <p:spPr>
            <a:xfrm>
              <a:off x="6375234" y="1171322"/>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phic 20">
              <a:extLst>
                <a:ext uri="{FF2B5EF4-FFF2-40B4-BE49-F238E27FC236}">
                  <a16:creationId xmlns:a16="http://schemas.microsoft.com/office/drawing/2014/main" id="{A29BEA36-E2A0-3973-DD86-B295BB6C930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424277" y="1220365"/>
              <a:ext cx="308398" cy="308398"/>
            </a:xfrm>
            <a:prstGeom prst="rect">
              <a:avLst/>
            </a:prstGeom>
          </p:spPr>
        </p:pic>
      </p:grpSp>
      <p:pic>
        <p:nvPicPr>
          <p:cNvPr id="23" name="Graphic 22">
            <a:extLst>
              <a:ext uri="{FF2B5EF4-FFF2-40B4-BE49-F238E27FC236}">
                <a16:creationId xmlns:a16="http://schemas.microsoft.com/office/drawing/2014/main" id="{235ABA86-7CC6-91CD-B198-CC8503975BF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53005" y="3863416"/>
            <a:ext cx="250942" cy="250942"/>
          </a:xfrm>
          <a:prstGeom prst="rect">
            <a:avLst/>
          </a:prstGeom>
        </p:spPr>
      </p:pic>
      <p:pic>
        <p:nvPicPr>
          <p:cNvPr id="29" name="Picture 28">
            <a:extLst>
              <a:ext uri="{FF2B5EF4-FFF2-40B4-BE49-F238E27FC236}">
                <a16:creationId xmlns:a16="http://schemas.microsoft.com/office/drawing/2014/main" id="{3617E705-B8CA-ABA5-9F28-965B247E98EC}"/>
              </a:ext>
            </a:extLst>
          </p:cNvPr>
          <p:cNvPicPr>
            <a:picLocks noChangeAspect="1"/>
          </p:cNvPicPr>
          <p:nvPr/>
        </p:nvPicPr>
        <p:blipFill>
          <a:blip r:embed="rId10"/>
          <a:srcRect l="24821" r="18929"/>
          <a:stretch>
            <a:fillRect/>
          </a:stretch>
        </p:blipFill>
        <p:spPr>
          <a:xfrm rot="16200000">
            <a:off x="2520059" y="3282058"/>
            <a:ext cx="6857999" cy="293883"/>
          </a:xfrm>
          <a:custGeom>
            <a:avLst/>
            <a:gdLst>
              <a:gd name="connsiteX0" fmla="*/ 6857999 w 6857999"/>
              <a:gd name="connsiteY0" fmla="*/ 0 h 293883"/>
              <a:gd name="connsiteX1" fmla="*/ 6857999 w 6857999"/>
              <a:gd name="connsiteY1" fmla="*/ 293883 h 293883"/>
              <a:gd name="connsiteX2" fmla="*/ 0 w 6857999"/>
              <a:gd name="connsiteY2" fmla="*/ 293883 h 293883"/>
              <a:gd name="connsiteX3" fmla="*/ 0 w 6857999"/>
              <a:gd name="connsiteY3" fmla="*/ 0 h 293883"/>
            </a:gdLst>
            <a:ahLst/>
            <a:cxnLst>
              <a:cxn ang="0">
                <a:pos x="connsiteX0" y="connsiteY0"/>
              </a:cxn>
              <a:cxn ang="0">
                <a:pos x="connsiteX1" y="connsiteY1"/>
              </a:cxn>
              <a:cxn ang="0">
                <a:pos x="connsiteX2" y="connsiteY2"/>
              </a:cxn>
              <a:cxn ang="0">
                <a:pos x="connsiteX3" y="connsiteY3"/>
              </a:cxn>
            </a:cxnLst>
            <a:rect l="l" t="t" r="r" b="b"/>
            <a:pathLst>
              <a:path w="6857999" h="293883">
                <a:moveTo>
                  <a:pt x="6857999" y="0"/>
                </a:moveTo>
                <a:lnTo>
                  <a:pt x="6857999" y="293883"/>
                </a:lnTo>
                <a:lnTo>
                  <a:pt x="0" y="293883"/>
                </a:lnTo>
                <a:lnTo>
                  <a:pt x="0" y="0"/>
                </a:lnTo>
                <a:close/>
              </a:path>
            </a:pathLst>
          </a:custGeom>
          <a:effectLst>
            <a:outerShdw blurRad="50800" dist="38100" dir="10800000" algn="r" rotWithShape="0">
              <a:prstClr val="black">
                <a:alpha val="20000"/>
              </a:prstClr>
            </a:outerShdw>
          </a:effectLst>
        </p:spPr>
      </p:pic>
      <p:pic>
        <p:nvPicPr>
          <p:cNvPr id="32" name="Picture Placeholder 7" descr="A green and red logo&#10;&#10;AI-generated content may be incorrect.">
            <a:extLst>
              <a:ext uri="{FF2B5EF4-FFF2-40B4-BE49-F238E27FC236}">
                <a16:creationId xmlns:a16="http://schemas.microsoft.com/office/drawing/2014/main" id="{5F98A714-F962-FCBB-C0C9-1B30AAC33DFD}"/>
              </a:ext>
            </a:extLst>
          </p:cNvPr>
          <p:cNvPicPr>
            <a:picLocks noGrp="1" noChangeAspect="1"/>
          </p:cNvPicPr>
          <p:nvPr>
            <p:ph type="pic" sz="quarter" idx="14"/>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l="-7554" t="-14748" r="-7554" b="-14748"/>
          <a:stretch>
            <a:fillRect/>
          </a:stretch>
        </p:blipFill>
        <p:spPr>
          <a:xfrm>
            <a:off x="0" y="0"/>
            <a:ext cx="6096000" cy="6858000"/>
          </a:xfrm>
          <a:prstGeom prst="rect">
            <a:avLst/>
          </a:prstGeom>
        </p:spPr>
      </p:pic>
    </p:spTree>
    <p:extLst>
      <p:ext uri="{BB962C8B-B14F-4D97-AF65-F5344CB8AC3E}">
        <p14:creationId xmlns:p14="http://schemas.microsoft.com/office/powerpoint/2010/main" val="389002337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D6FE4E-4E56-8290-AA92-78F014D47B75}"/>
            </a:ext>
          </a:extLst>
        </p:cNvPr>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B8ED652A-01CF-A6EF-59D7-55CD25BCD832}"/>
              </a:ext>
            </a:extLst>
          </p:cNvPr>
          <p:cNvGraphicFramePr>
            <a:graphicFrameLocks/>
          </p:cNvGraphicFramePr>
          <p:nvPr>
            <p:custDataLst>
              <p:tags r:id="rId1"/>
            </p:custDataLst>
            <p:extLst>
              <p:ext uri="{D42A27DB-BD31-4B8C-83A1-F6EECF244321}">
                <p14:modId xmlns:p14="http://schemas.microsoft.com/office/powerpoint/2010/main" val="35432604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9" name="think-cell data - do not delete" hidden="1">
                        <a:extLst>
                          <a:ext uri="{FF2B5EF4-FFF2-40B4-BE49-F238E27FC236}">
                            <a16:creationId xmlns:a16="http://schemas.microsoft.com/office/drawing/2014/main" id="{B8ED652A-01CF-A6EF-59D7-55CD25BCD83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C0DF9A57-0EB4-8AB9-5EEA-B63E825E467D}"/>
              </a:ext>
            </a:extLst>
          </p:cNvPr>
          <p:cNvSpPr>
            <a:spLocks noGrp="1"/>
          </p:cNvSpPr>
          <p:nvPr>
            <p:ph type="title"/>
          </p:nvPr>
        </p:nvSpPr>
        <p:spPr>
          <a:xfrm>
            <a:off x="304798" y="246888"/>
            <a:ext cx="11585448" cy="969264"/>
          </a:xfrm>
        </p:spPr>
        <p:txBody>
          <a:bodyPr vert="horz" rIns="0"/>
          <a:lstStyle/>
          <a:p>
            <a:pPr lvl="0"/>
            <a:r>
              <a:rPr lang="en-US" sz="2600"/>
              <a:t>COMMONALITY BETWEEN COSTCO’S AND PEP+ FOCUS AREAS</a:t>
            </a:r>
            <a:br>
              <a:rPr lang="en-US" sz="2800"/>
            </a:br>
            <a:r>
              <a:rPr lang="en-US" sz="1800" i="1"/>
              <a:t>Allowing us to identify opportunities for collaboration, and therefore</a:t>
            </a:r>
            <a:br>
              <a:rPr lang="en-US" sz="1800" i="1"/>
            </a:br>
            <a:r>
              <a:rPr lang="en-US" sz="1800" i="1"/>
              <a:t>add value to our relationship</a:t>
            </a:r>
            <a:endParaRPr lang="en-US" sz="1600" i="1"/>
          </a:p>
        </p:txBody>
      </p:sp>
      <p:sp>
        <p:nvSpPr>
          <p:cNvPr id="2" name="Rectangle: Top Corners Rounded 1">
            <a:extLst>
              <a:ext uri="{FF2B5EF4-FFF2-40B4-BE49-F238E27FC236}">
                <a16:creationId xmlns:a16="http://schemas.microsoft.com/office/drawing/2014/main" id="{1765F610-1221-B24B-3F90-CECFFB65C1FD}"/>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4">
            <a:extLst>
              <a:ext uri="{FF2B5EF4-FFF2-40B4-BE49-F238E27FC236}">
                <a16:creationId xmlns:a16="http://schemas.microsoft.com/office/drawing/2014/main" id="{270E8286-F2A8-E65D-F1D1-806F248ABE31}"/>
              </a:ext>
            </a:extLst>
          </p:cNvPr>
          <p:cNvGraphicFramePr>
            <a:graphicFrameLocks noGrp="1"/>
          </p:cNvGraphicFramePr>
          <p:nvPr>
            <p:extLst>
              <p:ext uri="{D42A27DB-BD31-4B8C-83A1-F6EECF244321}">
                <p14:modId xmlns:p14="http://schemas.microsoft.com/office/powerpoint/2010/main" val="920514413"/>
              </p:ext>
            </p:extLst>
          </p:nvPr>
        </p:nvGraphicFramePr>
        <p:xfrm>
          <a:off x="-7620" y="1148230"/>
          <a:ext cx="11990832" cy="5038258"/>
        </p:xfrm>
        <a:graphic>
          <a:graphicData uri="http://schemas.openxmlformats.org/drawingml/2006/table">
            <a:tbl>
              <a:tblPr firstRow="1" bandRow="1"/>
              <a:tblGrid>
                <a:gridCol w="1993392">
                  <a:extLst>
                    <a:ext uri="{9D8B030D-6E8A-4147-A177-3AD203B41FA5}">
                      <a16:colId xmlns:a16="http://schemas.microsoft.com/office/drawing/2014/main" val="1767499071"/>
                    </a:ext>
                  </a:extLst>
                </a:gridCol>
                <a:gridCol w="3376803">
                  <a:extLst>
                    <a:ext uri="{9D8B030D-6E8A-4147-A177-3AD203B41FA5}">
                      <a16:colId xmlns:a16="http://schemas.microsoft.com/office/drawing/2014/main" val="2382844442"/>
                    </a:ext>
                  </a:extLst>
                </a:gridCol>
                <a:gridCol w="3524250">
                  <a:extLst>
                    <a:ext uri="{9D8B030D-6E8A-4147-A177-3AD203B41FA5}">
                      <a16:colId xmlns:a16="http://schemas.microsoft.com/office/drawing/2014/main" val="1493353144"/>
                    </a:ext>
                  </a:extLst>
                </a:gridCol>
                <a:gridCol w="3096387">
                  <a:extLst>
                    <a:ext uri="{9D8B030D-6E8A-4147-A177-3AD203B41FA5}">
                      <a16:colId xmlns:a16="http://schemas.microsoft.com/office/drawing/2014/main" val="957515009"/>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ase" latinLnBrk="0" hangingPunct="1">
                        <a:lnSpc>
                          <a:spcPct val="100000"/>
                        </a:lnSpc>
                      </a:pPr>
                      <a:r>
                        <a:rPr lang="en-US" sz="1200" b="1" kern="1200" noProof="0">
                          <a:solidFill>
                            <a:schemeClr val="bg1"/>
                          </a:solidFill>
                          <a:latin typeface="+mn-lt"/>
                          <a:ea typeface="+mn-ea"/>
                          <a:cs typeface="Leelawadee" panose="020B0502040204020203" pitchFamily="34" charset="-34"/>
                        </a:rPr>
                        <a:t>Climate Action Plan</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ase" latinLnBrk="0" hangingPunct="1">
                        <a:lnSpc>
                          <a:spcPct val="100000"/>
                        </a:lnSpc>
                      </a:pPr>
                      <a:r>
                        <a:rPr lang="en-US" sz="1200" b="1" kern="1200" noProof="0">
                          <a:solidFill>
                            <a:schemeClr val="bg1"/>
                          </a:solidFill>
                          <a:latin typeface="+mn-lt"/>
                          <a:ea typeface="+mn-ea"/>
                          <a:cs typeface="Leelawadee" panose="020B0502040204020203" pitchFamily="34" charset="-34"/>
                        </a:rPr>
                        <a:t>People &amp; Communities</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ase" latinLnBrk="0" hangingPunct="1">
                        <a:lnSpc>
                          <a:spcPct val="100000"/>
                        </a:lnSpc>
                      </a:pPr>
                      <a:r>
                        <a:rPr lang="en-US" sz="1200" b="1" kern="1200" noProof="0">
                          <a:solidFill>
                            <a:schemeClr val="bg1"/>
                          </a:solidFill>
                          <a:latin typeface="+mn-lt"/>
                          <a:ea typeface="+mn-ea"/>
                          <a:cs typeface="Leelawadee" panose="020B0502040204020203" pitchFamily="34" charset="-34"/>
                        </a:rPr>
                        <a:t>Operations</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1280160">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954F07"/>
                          </a:solidFill>
                          <a:latin typeface="+mj-lt"/>
                          <a:ea typeface="+mn-ea"/>
                          <a:cs typeface="Leelawadee"/>
                        </a:rPr>
                        <a:t>POSITIVE </a:t>
                      </a:r>
                      <a:br>
                        <a:rPr lang="en-US" sz="1400" kern="1200">
                          <a:solidFill>
                            <a:srgbClr val="954F07"/>
                          </a:solidFill>
                          <a:latin typeface="+mj-lt"/>
                          <a:ea typeface="+mn-ea"/>
                          <a:cs typeface="Leelawadee"/>
                        </a:rPr>
                      </a:br>
                      <a:r>
                        <a:rPr lang="en-US" sz="1400" kern="1200">
                          <a:solidFill>
                            <a:srgbClr val="954F07"/>
                          </a:solidFill>
                          <a:latin typeface="+mj-lt"/>
                          <a:ea typeface="+mn-ea"/>
                          <a:cs typeface="Leelawadee"/>
                        </a:rPr>
                        <a:t>AGRICULTURE</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9F0A"/>
                    </a:solidFill>
                  </a:tcPr>
                </a:tc>
                <a:tc>
                  <a:txBody>
                    <a:bodyPr/>
                    <a:lstStyle/>
                    <a:p>
                      <a:pPr marL="120650" indent="-120650">
                        <a:buFont typeface="Arial" panose="020B0604020202020204" pitchFamily="34" charset="0"/>
                        <a:buChar char="•"/>
                      </a:pPr>
                      <a:r>
                        <a:rPr lang="en-US" sz="1050" noProof="0">
                          <a:solidFill>
                            <a:srgbClr val="2B660F"/>
                          </a:solidFill>
                          <a:highlight>
                            <a:srgbClr val="4FE2F3"/>
                          </a:highlight>
                          <a:latin typeface="+mn-lt"/>
                          <a:cs typeface="Leelawadee" panose="020B0502040204020203" pitchFamily="34" charset="-34"/>
                        </a:rPr>
                        <a:t>Goal:</a:t>
                      </a:r>
                      <a:r>
                        <a:rPr lang="en-US" sz="1050" noProof="0">
                          <a:solidFill>
                            <a:srgbClr val="2B660F"/>
                          </a:solidFill>
                          <a:latin typeface="+mn-lt"/>
                          <a:cs typeface="Leelawadee" panose="020B0502040204020203" pitchFamily="34" charset="-34"/>
                        </a:rPr>
                        <a:t> Support nature-based solutions, such as regenerative agriculture practices</a:t>
                      </a:r>
                    </a:p>
                    <a:p>
                      <a:pPr marL="290513" lvl="1" indent="-171450">
                        <a:spcBef>
                          <a:spcPts val="400"/>
                        </a:spcBef>
                        <a:buFont typeface="Wingdings" panose="05000000000000000000" pitchFamily="2" charset="2"/>
                        <a:buChar char="Ø"/>
                      </a:pPr>
                      <a:r>
                        <a:rPr lang="en-US" sz="1050" b="1" kern="1200" noProof="0">
                          <a:solidFill>
                            <a:srgbClr val="2B660F"/>
                          </a:solidFill>
                          <a:latin typeface="+mn-lt"/>
                          <a:ea typeface="+mn-ea"/>
                          <a:cs typeface="Leelawadee" panose="020B0502040204020203" pitchFamily="34" charset="-34"/>
                        </a:rPr>
                        <a:t>pep+ alignment: Spread the adoption of regenerative agriculture, restorative, or protective practices across 10 million acres of land supporting the growth of our key crops and ingredients by 2030 </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50" b="0" i="1" u="none" strike="noStrike" kern="1200" cap="none" spc="0" normalizeH="0" baseline="0" noProof="0">
                          <a:ln>
                            <a:noFill/>
                          </a:ln>
                          <a:solidFill>
                            <a:srgbClr val="2B660F"/>
                          </a:solidFill>
                          <a:effectLst/>
                          <a:uLnTx/>
                          <a:uFillTx/>
                          <a:latin typeface="+mn-lt"/>
                          <a:ea typeface="+mn-ea"/>
                          <a:cs typeface="Leelawadee" panose="020B0502040204020203" pitchFamily="34" charset="-34"/>
                        </a:rPr>
                        <a:t>No commonalities.</a:t>
                      </a: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50" b="0" i="1" u="none" strike="noStrike" kern="1200" cap="none" spc="0" normalizeH="0" baseline="0" noProof="0">
                          <a:ln>
                            <a:noFill/>
                          </a:ln>
                          <a:solidFill>
                            <a:srgbClr val="2B660F"/>
                          </a:solidFill>
                          <a:effectLst/>
                          <a:uLnTx/>
                          <a:uFillTx/>
                          <a:latin typeface="+mn-lt"/>
                          <a:ea typeface="+mn-ea"/>
                          <a:cs typeface="Leelawadee" panose="020B0502040204020203" pitchFamily="34" charset="-34"/>
                        </a:rPr>
                        <a:t>No commonalities.</a:t>
                      </a: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3511210">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indent="-120650">
                        <a:buFont typeface="Arial" panose="020B0604020202020204" pitchFamily="34" charset="0"/>
                        <a:buChar char="•"/>
                      </a:pPr>
                      <a:r>
                        <a:rPr lang="en-US" sz="1050" noProof="0">
                          <a:solidFill>
                            <a:srgbClr val="2B660F"/>
                          </a:solidFill>
                          <a:highlight>
                            <a:srgbClr val="FFC624"/>
                          </a:highlight>
                          <a:latin typeface="+mn-lt"/>
                          <a:cs typeface="Leelawadee" panose="020B0502040204020203" pitchFamily="34" charset="-34"/>
                        </a:rPr>
                        <a:t>Target:</a:t>
                      </a:r>
                      <a:r>
                        <a:rPr lang="en-US" sz="1050" noProof="0">
                          <a:solidFill>
                            <a:srgbClr val="2B660F"/>
                          </a:solidFill>
                          <a:latin typeface="+mn-lt"/>
                          <a:cs typeface="Leelawadee" panose="020B0502040204020203" pitchFamily="34" charset="-34"/>
                        </a:rPr>
                        <a:t> 20% reduction in Scope 3 emissions by 2030</a:t>
                      </a:r>
                    </a:p>
                    <a:p>
                      <a:pPr marL="290513" lvl="1" indent="-171450">
                        <a:spcBef>
                          <a:spcPts val="400"/>
                        </a:spcBef>
                        <a:buFont typeface="Wingdings" panose="05000000000000000000" pitchFamily="2" charset="2"/>
                        <a:buChar char="Ø"/>
                      </a:pPr>
                      <a:r>
                        <a:rPr lang="en-US" sz="1050" b="1" kern="1200" noProof="0">
                          <a:solidFill>
                            <a:srgbClr val="2B660F"/>
                          </a:solidFill>
                          <a:latin typeface="+mn-lt"/>
                          <a:ea typeface="+mn-ea"/>
                          <a:cs typeface="Leelawadee" panose="020B0502040204020203" pitchFamily="34" charset="-34"/>
                        </a:rPr>
                        <a:t>pep+ alignment: Achieve a 42% reduction in Scope 3 Energy &amp; Industry (E&amp;I) emissions by 2030 (vs 2022 baseline)</a:t>
                      </a:r>
                    </a:p>
                    <a:p>
                      <a:pPr marL="290513" lvl="1" indent="-171450">
                        <a:spcBef>
                          <a:spcPts val="600"/>
                        </a:spcBef>
                        <a:buFont typeface="Wingdings" panose="05000000000000000000" pitchFamily="2" charset="2"/>
                        <a:buChar char="Ø"/>
                      </a:pPr>
                      <a:r>
                        <a:rPr lang="en-US" sz="1050" b="1" kern="1200" noProof="0">
                          <a:solidFill>
                            <a:srgbClr val="2B660F"/>
                          </a:solidFill>
                          <a:latin typeface="+mn-lt"/>
                          <a:ea typeface="+mn-ea"/>
                          <a:cs typeface="Leelawadee" panose="020B0502040204020203" pitchFamily="34" charset="-34"/>
                        </a:rPr>
                        <a:t>pep+ alignment: Achieve a 30% reduction in Scope 3 Forest, Land and Agriculture (FLAG) emissions by 2030 (vs 2022 baseline) </a:t>
                      </a:r>
                    </a:p>
                    <a:p>
                      <a:pPr marL="120650" marR="0" lvl="0" indent="-1206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US" sz="1050" kern="1200" noProof="0">
                          <a:solidFill>
                            <a:srgbClr val="2B660F"/>
                          </a:solidFill>
                          <a:highlight>
                            <a:srgbClr val="4FE2F3"/>
                          </a:highlight>
                          <a:latin typeface="+mn-lt"/>
                          <a:ea typeface="+mn-ea"/>
                          <a:cs typeface="Leelawadee" panose="020B0502040204020203" pitchFamily="34" charset="-34"/>
                        </a:rPr>
                        <a:t>Goal:</a:t>
                      </a:r>
                      <a:r>
                        <a:rPr lang="en-US" sz="1050" kern="1200" noProof="0">
                          <a:solidFill>
                            <a:srgbClr val="2B660F"/>
                          </a:solidFill>
                          <a:latin typeface="+mn-lt"/>
                          <a:ea typeface="+mn-ea"/>
                          <a:cs typeface="Leelawadee" panose="020B0502040204020203" pitchFamily="34" charset="-34"/>
                        </a:rPr>
                        <a:t> </a:t>
                      </a:r>
                      <a:r>
                        <a:rPr lang="en-US" sz="1050" noProof="0">
                          <a:solidFill>
                            <a:srgbClr val="2B660F"/>
                          </a:solidFill>
                          <a:latin typeface="+mn-lt"/>
                          <a:cs typeface="Leelawadee" panose="020B0502040204020203" pitchFamily="34" charset="-34"/>
                        </a:rPr>
                        <a:t>Work with suppliers to find ways to reduce unnecessary packaging, implement reuse models in operations, adopt lightweight packaging optimized for shipping efficiencies, and increase recycled content opportunities</a:t>
                      </a:r>
                    </a:p>
                    <a:p>
                      <a:pPr marL="290513" marR="0" lvl="1" indent="-171450" algn="l" defTabSz="914400" rtl="0" eaLnBrk="1" fontAlgn="auto" latinLnBrk="0" hangingPunct="1">
                        <a:lnSpc>
                          <a:spcPct val="100000"/>
                        </a:lnSpc>
                        <a:spcBef>
                          <a:spcPts val="400"/>
                        </a:spcBef>
                        <a:spcAft>
                          <a:spcPts val="0"/>
                        </a:spcAft>
                        <a:buClrTx/>
                        <a:buSzTx/>
                        <a:buFont typeface="Wingdings" panose="05000000000000000000" pitchFamily="2" charset="2"/>
                        <a:buChar char="Ø"/>
                        <a:tabLst/>
                        <a:defRPr/>
                      </a:pPr>
                      <a:r>
                        <a:rPr lang="en-US" sz="1050" b="1" noProof="0">
                          <a:solidFill>
                            <a:srgbClr val="2B660F"/>
                          </a:solidFill>
                          <a:latin typeface="+mn-lt"/>
                          <a:cs typeface="Leelawadee" panose="020B0502040204020203" pitchFamily="34" charset="-34"/>
                        </a:rPr>
                        <a:t>pep+ </a:t>
                      </a:r>
                      <a:r>
                        <a:rPr lang="en-US" sz="1050" b="1" kern="1200" noProof="0">
                          <a:solidFill>
                            <a:srgbClr val="2B660F"/>
                          </a:solidFill>
                          <a:latin typeface="+mn-lt"/>
                          <a:ea typeface="+mn-ea"/>
                          <a:cs typeface="Leelawadee" panose="020B0502040204020203" pitchFamily="34" charset="-34"/>
                        </a:rPr>
                        <a:t>alignment: For our primary plastic packaging in key packaging markets, use 40% or greater recycled content in our plastic packaging by 2035 or sooner </a:t>
                      </a:r>
                    </a:p>
                    <a:p>
                      <a:pPr marL="290513" marR="0" lvl="1" indent="-171450" algn="l" defTabSz="914400" rtl="0" eaLnBrk="1" fontAlgn="auto" latinLnBrk="0" hangingPunct="1">
                        <a:lnSpc>
                          <a:spcPct val="100000"/>
                        </a:lnSpc>
                        <a:spcBef>
                          <a:spcPts val="600"/>
                        </a:spcBef>
                        <a:spcAft>
                          <a:spcPts val="0"/>
                        </a:spcAft>
                        <a:buClrTx/>
                        <a:buSzTx/>
                        <a:buFont typeface="Wingdings" panose="05000000000000000000" pitchFamily="2" charset="2"/>
                        <a:buChar char="Ø"/>
                        <a:tabLst/>
                        <a:defRPr/>
                      </a:pPr>
                      <a:r>
                        <a:rPr lang="en-US" sz="1050" b="1" noProof="0">
                          <a:solidFill>
                            <a:srgbClr val="2B660F"/>
                          </a:solidFill>
                          <a:latin typeface="+mn-lt"/>
                          <a:cs typeface="Leelawadee" panose="020B0502040204020203" pitchFamily="34" charset="-34"/>
                        </a:rPr>
                        <a:t>pep+ </a:t>
                      </a:r>
                      <a:r>
                        <a:rPr lang="en-US" sz="1050" b="1" kern="1200" noProof="0">
                          <a:solidFill>
                            <a:srgbClr val="2B660F"/>
                          </a:solidFill>
                          <a:latin typeface="+mn-lt"/>
                          <a:ea typeface="+mn-ea"/>
                          <a:cs typeface="Leelawadee" panose="020B0502040204020203" pitchFamily="34" charset="-34"/>
                        </a:rPr>
                        <a:t>alignment: Achieve 97% or greater reusable, recyclable, or compostable (RRC) packaging by design by 2030 in our primary and secondary packaging in our key packaging markets</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indent="-120650">
                        <a:buFont typeface="Arial" panose="020B0604020202020204" pitchFamily="34" charset="0"/>
                        <a:buChar char="•"/>
                      </a:pPr>
                      <a:r>
                        <a:rPr lang="en-US" sz="1050" noProof="0">
                          <a:solidFill>
                            <a:srgbClr val="2B660F"/>
                          </a:solidFill>
                          <a:highlight>
                            <a:srgbClr val="4FE2F3"/>
                          </a:highlight>
                          <a:latin typeface="+mn-lt"/>
                          <a:cs typeface="Leelawadee" panose="020B0502040204020203" pitchFamily="34" charset="-34"/>
                        </a:rPr>
                        <a:t>Goal:</a:t>
                      </a:r>
                      <a:r>
                        <a:rPr lang="en-US" sz="1050" noProof="0">
                          <a:solidFill>
                            <a:srgbClr val="2B660F"/>
                          </a:solidFill>
                          <a:latin typeface="+mn-lt"/>
                          <a:cs typeface="Leelawadee" panose="020B0502040204020203" pitchFamily="34" charset="-34"/>
                        </a:rPr>
                        <a:t> </a:t>
                      </a:r>
                      <a:r>
                        <a:rPr lang="en-US" sz="1050" kern="1200" noProof="0">
                          <a:solidFill>
                            <a:srgbClr val="2B660F"/>
                          </a:solidFill>
                          <a:latin typeface="+mn-lt"/>
                          <a:ea typeface="+mn-ea"/>
                          <a:cs typeface="Leelawadee" panose="020B0502040204020203" pitchFamily="34" charset="-34"/>
                        </a:rPr>
                        <a:t>Adopt policies and procedures to help respect the rights of growers around the world</a:t>
                      </a:r>
                    </a:p>
                    <a:p>
                      <a:pPr marL="290513" lvl="1" indent="-171450">
                        <a:spcBef>
                          <a:spcPts val="400"/>
                        </a:spcBef>
                        <a:buFont typeface="Wingdings" panose="05000000000000000000" pitchFamily="2" charset="2"/>
                        <a:buChar char="Ø"/>
                      </a:pPr>
                      <a:r>
                        <a:rPr lang="en-US" sz="1050" b="1" kern="1200" noProof="0">
                          <a:solidFill>
                            <a:srgbClr val="2B660F"/>
                          </a:solidFill>
                          <a:latin typeface="+mn-lt"/>
                          <a:ea typeface="+mn-ea"/>
                          <a:cs typeface="Leelawadee" panose="020B0502040204020203" pitchFamily="34" charset="-34"/>
                        </a:rPr>
                        <a:t>pep+ alignment: </a:t>
                      </a:r>
                      <a:r>
                        <a:rPr lang="en-US" sz="1050" b="1" noProof="0">
                          <a:solidFill>
                            <a:srgbClr val="2B660F"/>
                          </a:solidFill>
                          <a:latin typeface="+mn-lt"/>
                          <a:cs typeface="Leelawadee" panose="020B0502040204020203" pitchFamily="34" charset="-34"/>
                        </a:rPr>
                        <a:t>Promote fair and safe working conditions by advancing respect for human rights</a:t>
                      </a:r>
                    </a:p>
                    <a:p>
                      <a:pPr marL="120650" indent="-120650">
                        <a:spcBef>
                          <a:spcPts val="1000"/>
                        </a:spcBef>
                        <a:buFont typeface="Arial" panose="020B0604020202020204" pitchFamily="34" charset="0"/>
                        <a:buChar char="•"/>
                      </a:pPr>
                      <a:r>
                        <a:rPr lang="en-US" sz="1050" noProof="0">
                          <a:solidFill>
                            <a:srgbClr val="2B660F"/>
                          </a:solidFill>
                          <a:highlight>
                            <a:srgbClr val="4FE2F3"/>
                          </a:highlight>
                          <a:latin typeface="+mn-lt"/>
                          <a:cs typeface="Leelawadee" panose="020B0502040204020203" pitchFamily="34" charset="-34"/>
                        </a:rPr>
                        <a:t>Goal:</a:t>
                      </a:r>
                      <a:r>
                        <a:rPr lang="en-US" sz="1050" noProof="0">
                          <a:solidFill>
                            <a:srgbClr val="2B660F"/>
                          </a:solidFill>
                          <a:latin typeface="+mn-lt"/>
                          <a:cs typeface="Leelawadee" panose="020B0502040204020203" pitchFamily="34" charset="-34"/>
                        </a:rPr>
                        <a:t> </a:t>
                      </a:r>
                      <a:r>
                        <a:rPr lang="en-US" sz="1050" kern="1200" noProof="0">
                          <a:solidFill>
                            <a:srgbClr val="2B660F"/>
                          </a:solidFill>
                          <a:latin typeface="+mn-lt"/>
                          <a:ea typeface="+mn-ea"/>
                          <a:cs typeface="Leelawadee" panose="020B0502040204020203" pitchFamily="34" charset="-34"/>
                        </a:rPr>
                        <a:t>Support local communities through charitable giving, volunteering and more</a:t>
                      </a:r>
                    </a:p>
                    <a:p>
                      <a:pPr marL="290513" lvl="1" indent="-171450">
                        <a:spcBef>
                          <a:spcPts val="400"/>
                        </a:spcBef>
                        <a:buFont typeface="Wingdings" panose="05000000000000000000" pitchFamily="2" charset="2"/>
                        <a:buChar char="Ø"/>
                      </a:pPr>
                      <a:r>
                        <a:rPr lang="en-US" sz="1050" b="1" kern="1200" noProof="0">
                          <a:solidFill>
                            <a:srgbClr val="2B660F"/>
                          </a:solidFill>
                          <a:latin typeface="+mn-lt"/>
                          <a:ea typeface="+mn-ea"/>
                          <a:cs typeface="Leelawadee" panose="020B0502040204020203" pitchFamily="34" charset="-34"/>
                        </a:rPr>
                        <a:t>pep+ alignment: </a:t>
                      </a:r>
                      <a:r>
                        <a:rPr lang="en-US" sz="1050" b="1" noProof="0">
                          <a:solidFill>
                            <a:srgbClr val="2B660F"/>
                          </a:solidFill>
                          <a:latin typeface="+mn-lt"/>
                          <a:cs typeface="Leelawadee" panose="020B0502040204020203" pitchFamily="34" charset="-34"/>
                        </a:rPr>
                        <a:t>Partner to advance food security &amp; make nutritious food accessible to 50 million people</a:t>
                      </a: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marR="0" lvl="0" indent="-1206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noProof="0">
                          <a:solidFill>
                            <a:srgbClr val="2B660F"/>
                          </a:solidFill>
                          <a:highlight>
                            <a:srgbClr val="4FE2F3"/>
                          </a:highlight>
                          <a:latin typeface="+mn-lt"/>
                          <a:cs typeface="Leelawadee" panose="020B0502040204020203" pitchFamily="34" charset="-34"/>
                        </a:rPr>
                        <a:t>Goal:</a:t>
                      </a:r>
                      <a:r>
                        <a:rPr lang="en-US" sz="1050" noProof="0">
                          <a:solidFill>
                            <a:srgbClr val="2B660F"/>
                          </a:solidFill>
                          <a:latin typeface="+mn-lt"/>
                          <a:cs typeface="Leelawadee" panose="020B0502040204020203" pitchFamily="34" charset="-34"/>
                        </a:rPr>
                        <a:t> </a:t>
                      </a:r>
                      <a:r>
                        <a:rPr lang="en-US" sz="1050" kern="1200" noProof="0">
                          <a:solidFill>
                            <a:srgbClr val="2B660F"/>
                          </a:solidFill>
                          <a:latin typeface="+mn-lt"/>
                          <a:ea typeface="+mn-ea"/>
                          <a:cs typeface="Leelawadee" panose="020B0502040204020203" pitchFamily="34" charset="-34"/>
                        </a:rPr>
                        <a:t>Strive to continually decrease the amount of waste going into landfills</a:t>
                      </a:r>
                    </a:p>
                    <a:p>
                      <a:pPr marL="290513" marR="0" lvl="1" indent="-171450" algn="l" defTabSz="914400" rtl="0" eaLnBrk="1" fontAlgn="auto" latinLnBrk="0" hangingPunct="1">
                        <a:lnSpc>
                          <a:spcPct val="100000"/>
                        </a:lnSpc>
                        <a:spcBef>
                          <a:spcPts val="400"/>
                        </a:spcBef>
                        <a:spcAft>
                          <a:spcPts val="0"/>
                        </a:spcAft>
                        <a:buClrTx/>
                        <a:buSzTx/>
                        <a:buFont typeface="Wingdings" panose="05000000000000000000" pitchFamily="2" charset="2"/>
                        <a:buChar char="Ø"/>
                        <a:tabLst/>
                        <a:defRPr/>
                      </a:pPr>
                      <a:r>
                        <a:rPr lang="en-US" sz="1050" b="1" kern="1200" noProof="0">
                          <a:solidFill>
                            <a:srgbClr val="2B660F"/>
                          </a:solidFill>
                          <a:latin typeface="+mn-lt"/>
                          <a:ea typeface="+mn-ea"/>
                          <a:cs typeface="Leelawadee" panose="020B0502040204020203" pitchFamily="34" charset="-34"/>
                        </a:rPr>
                        <a:t>pep+ alignment: For our primary plastic packaging in key packaging markets, achieve an average of 2% year-over-year reduction </a:t>
                      </a:r>
                      <a:br>
                        <a:rPr lang="en-US" sz="1050" b="1" kern="1200" noProof="0">
                          <a:solidFill>
                            <a:srgbClr val="2B660F"/>
                          </a:solidFill>
                          <a:latin typeface="+mn-lt"/>
                          <a:ea typeface="+mn-ea"/>
                          <a:cs typeface="Leelawadee" panose="020B0502040204020203" pitchFamily="34" charset="-34"/>
                        </a:rPr>
                      </a:br>
                      <a:r>
                        <a:rPr lang="en-US" sz="1050" b="1" kern="1200" noProof="0">
                          <a:solidFill>
                            <a:srgbClr val="2B660F"/>
                          </a:solidFill>
                          <a:latin typeface="+mn-lt"/>
                          <a:ea typeface="+mn-ea"/>
                          <a:cs typeface="Leelawadee" panose="020B0502040204020203" pitchFamily="34" charset="-34"/>
                        </a:rPr>
                        <a:t>in our absolute tonnage of virgin plastics through 2030</a:t>
                      </a:r>
                    </a:p>
                    <a:p>
                      <a:pPr marL="120650" marR="0" lvl="0" indent="-1206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US" sz="1050" noProof="0">
                          <a:solidFill>
                            <a:srgbClr val="2B660F"/>
                          </a:solidFill>
                          <a:highlight>
                            <a:srgbClr val="4FE2F3"/>
                          </a:highlight>
                          <a:latin typeface="+mn-lt"/>
                          <a:cs typeface="Leelawadee" panose="020B0502040204020203" pitchFamily="34" charset="-34"/>
                        </a:rPr>
                        <a:t>Goal:</a:t>
                      </a:r>
                      <a:r>
                        <a:rPr lang="en-US" sz="1050" noProof="0">
                          <a:solidFill>
                            <a:srgbClr val="2B660F"/>
                          </a:solidFill>
                          <a:latin typeface="+mn-lt"/>
                          <a:cs typeface="Leelawadee" panose="020B0502040204020203" pitchFamily="34" charset="-34"/>
                        </a:rPr>
                        <a:t> </a:t>
                      </a:r>
                      <a:r>
                        <a:rPr lang="en-US" sz="1050" kern="1200" noProof="0">
                          <a:solidFill>
                            <a:srgbClr val="2B660F"/>
                          </a:solidFill>
                          <a:latin typeface="+mn-lt"/>
                          <a:ea typeface="+mn-ea"/>
                          <a:cs typeface="Leelawadee" panose="020B0502040204020203" pitchFamily="34" charset="-34"/>
                        </a:rPr>
                        <a:t>Work to better manage and reduce water use by expanding on current operational water management program to include engagement with suppliers and diverse stakeholders through collective action initiatives and platforms</a:t>
                      </a:r>
                    </a:p>
                    <a:p>
                      <a:pPr marL="290513" marR="0" lvl="1" indent="-171450" algn="l" defTabSz="914400" rtl="0" eaLnBrk="1" fontAlgn="auto" latinLnBrk="0" hangingPunct="1">
                        <a:lnSpc>
                          <a:spcPct val="100000"/>
                        </a:lnSpc>
                        <a:spcBef>
                          <a:spcPts val="400"/>
                        </a:spcBef>
                        <a:spcAft>
                          <a:spcPts val="0"/>
                        </a:spcAft>
                        <a:buClrTx/>
                        <a:buSzTx/>
                        <a:buFont typeface="Wingdings" panose="05000000000000000000" pitchFamily="2" charset="2"/>
                        <a:buChar char="Ø"/>
                        <a:tabLst/>
                        <a:defRPr/>
                      </a:pPr>
                      <a:r>
                        <a:rPr lang="en-US" sz="1050" b="1" kern="1200" noProof="0">
                          <a:solidFill>
                            <a:srgbClr val="2B660F"/>
                          </a:solidFill>
                          <a:latin typeface="+mn-lt"/>
                          <a:ea typeface="+mn-ea"/>
                          <a:cs typeface="Leelawadee" panose="020B0502040204020203" pitchFamily="34" charset="-34"/>
                        </a:rPr>
                        <a:t>pep+ alignment: Reach average water-use efficiency ratios of 1.4 liters/liter of production in beverages sites and 1.7 liters/kilogram of production in convenient foods sites for 100% </a:t>
                      </a:r>
                      <a:br>
                        <a:rPr lang="en-US" sz="1050" b="1" kern="1200" noProof="0">
                          <a:solidFill>
                            <a:srgbClr val="2B660F"/>
                          </a:solidFill>
                          <a:latin typeface="+mn-lt"/>
                          <a:ea typeface="+mn-ea"/>
                          <a:cs typeface="Leelawadee" panose="020B0502040204020203" pitchFamily="34" charset="-34"/>
                        </a:rPr>
                      </a:br>
                      <a:r>
                        <a:rPr lang="en-US" sz="1050" b="1" kern="1200" noProof="0">
                          <a:solidFill>
                            <a:srgbClr val="2B660F"/>
                          </a:solidFill>
                          <a:latin typeface="+mn-lt"/>
                          <a:ea typeface="+mn-ea"/>
                          <a:cs typeface="Leelawadee" panose="020B0502040204020203" pitchFamily="34" charset="-34"/>
                        </a:rPr>
                        <a:t>of high water-risk PepsiCo and franchise bottler manufacturing facilities by 2030</a:t>
                      </a: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bl>
          </a:graphicData>
        </a:graphic>
      </p:graphicFrame>
      <p:pic>
        <p:nvPicPr>
          <p:cNvPr id="12" name="Picture 11" descr="A logo of a leaf in a circle&#10;&#10;Description automatically generated">
            <a:extLst>
              <a:ext uri="{FF2B5EF4-FFF2-40B4-BE49-F238E27FC236}">
                <a16:creationId xmlns:a16="http://schemas.microsoft.com/office/drawing/2014/main" id="{3B5030A5-368E-4816-8B79-853B86A203E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pic>
        <p:nvPicPr>
          <p:cNvPr id="19" name="Picture 18" descr="A blue and green windmill with green arrows&#10;&#10;Description automatically generated">
            <a:extLst>
              <a:ext uri="{FF2B5EF4-FFF2-40B4-BE49-F238E27FC236}">
                <a16:creationId xmlns:a16="http://schemas.microsoft.com/office/drawing/2014/main" id="{DAD9F72D-5ADB-0416-0AB4-916067C5101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3097300"/>
            <a:ext cx="556204" cy="604020"/>
          </a:xfrm>
          <a:prstGeom prst="rect">
            <a:avLst/>
          </a:prstGeom>
        </p:spPr>
      </p:pic>
      <p:pic>
        <p:nvPicPr>
          <p:cNvPr id="5" name="Picture 2">
            <a:extLst>
              <a:ext uri="{FF2B5EF4-FFF2-40B4-BE49-F238E27FC236}">
                <a16:creationId xmlns:a16="http://schemas.microsoft.com/office/drawing/2014/main" id="{7700381E-26E6-FD52-1A09-B0B285EC7E6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522857" y="406121"/>
            <a:ext cx="1364343" cy="4888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387154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17BF05-723C-E0B2-6E14-D72D46E4D3FA}"/>
            </a:ext>
          </a:extLst>
        </p:cNvPr>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C3805150-2CCE-9FD3-8D02-1B0E762A7DD5}"/>
              </a:ext>
            </a:extLst>
          </p:cNvPr>
          <p:cNvGraphicFramePr>
            <a:graphicFrameLocks/>
          </p:cNvGraphicFramePr>
          <p:nvPr>
            <p:custDataLst>
              <p:tags r:id="rId1"/>
            </p:custDataLst>
            <p:extLst>
              <p:ext uri="{D42A27DB-BD31-4B8C-83A1-F6EECF244321}">
                <p14:modId xmlns:p14="http://schemas.microsoft.com/office/powerpoint/2010/main" val="27063311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10" name="think-cell data - do not delete" hidden="1">
                        <a:extLst>
                          <a:ext uri="{FF2B5EF4-FFF2-40B4-BE49-F238E27FC236}">
                            <a16:creationId xmlns:a16="http://schemas.microsoft.com/office/drawing/2014/main" id="{C3805150-2CCE-9FD3-8D02-1B0E762A7DD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Title 7">
            <a:extLst>
              <a:ext uri="{FF2B5EF4-FFF2-40B4-BE49-F238E27FC236}">
                <a16:creationId xmlns:a16="http://schemas.microsoft.com/office/drawing/2014/main" id="{A4E43911-B62D-3900-970A-9A1AB81962AF}"/>
              </a:ext>
            </a:extLst>
          </p:cNvPr>
          <p:cNvSpPr>
            <a:spLocks noGrp="1"/>
          </p:cNvSpPr>
          <p:nvPr>
            <p:ph type="title"/>
          </p:nvPr>
        </p:nvSpPr>
        <p:spPr>
          <a:xfrm>
            <a:off x="304798" y="246888"/>
            <a:ext cx="11585448" cy="969264"/>
          </a:xfrm>
        </p:spPr>
        <p:txBody>
          <a:bodyPr vert="horz" rIns="0"/>
          <a:lstStyle/>
          <a:p>
            <a:pPr lvl="0"/>
            <a:r>
              <a:rPr lang="en-US" sz="2600"/>
              <a:t>COMMONALITY BETWEEN COSTCO’S AND PEP+ FOCUS AREAS</a:t>
            </a:r>
            <a:br>
              <a:rPr lang="en-US" sz="2600"/>
            </a:br>
            <a:r>
              <a:rPr lang="en-US" sz="1800" i="1"/>
              <a:t>Allowing us to identify opportunities for collaboration, and therefore</a:t>
            </a:r>
            <a:br>
              <a:rPr lang="en-US" sz="1800" i="1"/>
            </a:br>
            <a:r>
              <a:rPr lang="en-US" sz="1800" i="1"/>
              <a:t>add value to our relationship</a:t>
            </a:r>
          </a:p>
        </p:txBody>
      </p:sp>
      <p:sp>
        <p:nvSpPr>
          <p:cNvPr id="3" name="Rectangle: Top Corners Rounded 2">
            <a:extLst>
              <a:ext uri="{FF2B5EF4-FFF2-40B4-BE49-F238E27FC236}">
                <a16:creationId xmlns:a16="http://schemas.microsoft.com/office/drawing/2014/main" id="{0DF9E935-C615-2856-53B0-0DE5AC6795F0}"/>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4">
            <a:extLst>
              <a:ext uri="{FF2B5EF4-FFF2-40B4-BE49-F238E27FC236}">
                <a16:creationId xmlns:a16="http://schemas.microsoft.com/office/drawing/2014/main" id="{7D87C4C2-792C-D302-1E40-66AF67E08C7E}"/>
              </a:ext>
            </a:extLst>
          </p:cNvPr>
          <p:cNvGraphicFramePr>
            <a:graphicFrameLocks noGrp="1"/>
          </p:cNvGraphicFramePr>
          <p:nvPr>
            <p:extLst>
              <p:ext uri="{D42A27DB-BD31-4B8C-83A1-F6EECF244321}">
                <p14:modId xmlns:p14="http://schemas.microsoft.com/office/powerpoint/2010/main" val="2779085252"/>
              </p:ext>
            </p:extLst>
          </p:nvPr>
        </p:nvGraphicFramePr>
        <p:xfrm>
          <a:off x="-7620" y="1148230"/>
          <a:ext cx="11990832" cy="5038258"/>
        </p:xfrm>
        <a:graphic>
          <a:graphicData uri="http://schemas.openxmlformats.org/drawingml/2006/table">
            <a:tbl>
              <a:tblPr firstRow="1" bandRow="1"/>
              <a:tblGrid>
                <a:gridCol w="1993392">
                  <a:extLst>
                    <a:ext uri="{9D8B030D-6E8A-4147-A177-3AD203B41FA5}">
                      <a16:colId xmlns:a16="http://schemas.microsoft.com/office/drawing/2014/main" val="1767499071"/>
                    </a:ext>
                  </a:extLst>
                </a:gridCol>
                <a:gridCol w="3376803">
                  <a:extLst>
                    <a:ext uri="{9D8B030D-6E8A-4147-A177-3AD203B41FA5}">
                      <a16:colId xmlns:a16="http://schemas.microsoft.com/office/drawing/2014/main" val="2382844442"/>
                    </a:ext>
                  </a:extLst>
                </a:gridCol>
                <a:gridCol w="3524250">
                  <a:extLst>
                    <a:ext uri="{9D8B030D-6E8A-4147-A177-3AD203B41FA5}">
                      <a16:colId xmlns:a16="http://schemas.microsoft.com/office/drawing/2014/main" val="1493353144"/>
                    </a:ext>
                  </a:extLst>
                </a:gridCol>
                <a:gridCol w="3096387">
                  <a:extLst>
                    <a:ext uri="{9D8B030D-6E8A-4147-A177-3AD203B41FA5}">
                      <a16:colId xmlns:a16="http://schemas.microsoft.com/office/drawing/2014/main" val="957515009"/>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ase" latinLnBrk="0" hangingPunct="1">
                        <a:lnSpc>
                          <a:spcPct val="100000"/>
                        </a:lnSpc>
                      </a:pPr>
                      <a:r>
                        <a:rPr lang="en-US" sz="1200" b="1" kern="1200" noProof="0">
                          <a:solidFill>
                            <a:schemeClr val="bg1"/>
                          </a:solidFill>
                          <a:latin typeface="+mn-lt"/>
                          <a:ea typeface="+mn-ea"/>
                          <a:cs typeface="Leelawadee" panose="020B0502040204020203" pitchFamily="34" charset="-34"/>
                        </a:rPr>
                        <a:t>Climate Action Plan</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ase" latinLnBrk="0" hangingPunct="1">
                        <a:lnSpc>
                          <a:spcPct val="100000"/>
                        </a:lnSpc>
                      </a:pPr>
                      <a:r>
                        <a:rPr lang="en-US" sz="1200" b="1" kern="1200" noProof="0">
                          <a:solidFill>
                            <a:schemeClr val="bg1"/>
                          </a:solidFill>
                          <a:latin typeface="+mn-lt"/>
                          <a:ea typeface="+mn-ea"/>
                          <a:cs typeface="Leelawadee" panose="020B0502040204020203" pitchFamily="34" charset="-34"/>
                        </a:rPr>
                        <a:t>People &amp; Communities</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ase" latinLnBrk="0" hangingPunct="1">
                        <a:lnSpc>
                          <a:spcPct val="100000"/>
                        </a:lnSpc>
                      </a:pPr>
                      <a:r>
                        <a:rPr lang="en-US" sz="1200" b="1" kern="1200" noProof="0">
                          <a:solidFill>
                            <a:schemeClr val="bg1"/>
                          </a:solidFill>
                          <a:latin typeface="+mn-lt"/>
                          <a:ea typeface="+mn-ea"/>
                          <a:cs typeface="Leelawadee" panose="020B0502040204020203" pitchFamily="34" charset="-34"/>
                        </a:rPr>
                        <a:t>Operations</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4791370">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922F11"/>
                          </a:solidFill>
                          <a:latin typeface="+mj-lt"/>
                          <a:ea typeface="+mn-ea"/>
                          <a:cs typeface="Leelawadee"/>
                        </a:rPr>
                        <a:t>POSITIVE </a:t>
                      </a:r>
                      <a:br>
                        <a:rPr lang="en-US" sz="1400" kern="1200">
                          <a:solidFill>
                            <a:srgbClr val="922F11"/>
                          </a:solidFill>
                          <a:latin typeface="+mj-lt"/>
                          <a:ea typeface="+mn-ea"/>
                          <a:cs typeface="Leelawadee"/>
                        </a:rPr>
                      </a:br>
                      <a:r>
                        <a:rPr lang="en-US" sz="1400" kern="1200">
                          <a:solidFill>
                            <a:srgbClr val="922F11"/>
                          </a:solidFill>
                          <a:latin typeface="+mj-lt"/>
                          <a:ea typeface="+mn-ea"/>
                          <a:cs typeface="Leelawadee"/>
                        </a:rPr>
                        <a:t>CHOICES</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E6D27"/>
                    </a:solidFill>
                  </a:tcPr>
                </a:tc>
                <a:tc>
                  <a:txBody>
                    <a:bodyPr/>
                    <a:lstStyle/>
                    <a:p>
                      <a:pPr marL="120650" marR="0" lvl="0" indent="-1206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kern="1200" noProof="0">
                          <a:solidFill>
                            <a:srgbClr val="2B660F"/>
                          </a:solidFill>
                          <a:highlight>
                            <a:srgbClr val="4FE2F3"/>
                          </a:highlight>
                          <a:latin typeface="+mn-lt"/>
                          <a:ea typeface="+mn-ea"/>
                          <a:cs typeface="Leelawadee" panose="020B0502040204020203" pitchFamily="34" charset="-34"/>
                        </a:rPr>
                        <a:t>Goal:</a:t>
                      </a:r>
                      <a:r>
                        <a:rPr lang="en-US" sz="1050" kern="1200" noProof="0">
                          <a:solidFill>
                            <a:srgbClr val="2B660F"/>
                          </a:solidFill>
                          <a:latin typeface="+mn-lt"/>
                          <a:ea typeface="+mn-ea"/>
                          <a:cs typeface="Leelawadee" panose="020B0502040204020203" pitchFamily="34" charset="-34"/>
                        </a:rPr>
                        <a:t> Offer a selection of plant-based proteins as alternative protein offerings</a:t>
                      </a:r>
                    </a:p>
                    <a:p>
                      <a:pPr marL="290513" marR="0" lvl="1" indent="-171450" algn="l" defTabSz="914400" rtl="0" eaLnBrk="1" fontAlgn="auto" latinLnBrk="0" hangingPunct="1">
                        <a:lnSpc>
                          <a:spcPct val="100000"/>
                        </a:lnSpc>
                        <a:spcBef>
                          <a:spcPts val="400"/>
                        </a:spcBef>
                        <a:spcAft>
                          <a:spcPts val="0"/>
                        </a:spcAft>
                        <a:buClrTx/>
                        <a:buSzTx/>
                        <a:buFont typeface="Wingdings" panose="05000000000000000000" pitchFamily="2" charset="2"/>
                        <a:buChar char="Ø"/>
                        <a:tabLst>
                          <a:tab pos="406400" algn="l"/>
                        </a:tabLst>
                        <a:defRPr/>
                      </a:pPr>
                      <a:r>
                        <a:rPr lang="en-US" sz="1050" b="1" kern="1200" noProof="0">
                          <a:solidFill>
                            <a:srgbClr val="2B660F"/>
                          </a:solidFill>
                          <a:latin typeface="+mn-lt"/>
                          <a:ea typeface="+mn-ea"/>
                          <a:cs typeface="Leelawadee" panose="020B0502040204020203" pitchFamily="34" charset="-34"/>
                        </a:rPr>
                        <a:t>pep+ alignment: Use more diverse </a:t>
                      </a:r>
                      <a:br>
                        <a:rPr lang="en-US" sz="1050" b="1" kern="1200" noProof="0">
                          <a:solidFill>
                            <a:srgbClr val="2B660F"/>
                          </a:solidFill>
                          <a:latin typeface="+mn-lt"/>
                          <a:ea typeface="+mn-ea"/>
                          <a:cs typeface="Leelawadee" panose="020B0502040204020203" pitchFamily="34" charset="-34"/>
                        </a:rPr>
                      </a:br>
                      <a:r>
                        <a:rPr lang="en-US" sz="1050" b="1" kern="1200" noProof="0">
                          <a:solidFill>
                            <a:srgbClr val="2B660F"/>
                          </a:solidFill>
                          <a:latin typeface="+mn-lt"/>
                          <a:ea typeface="+mn-ea"/>
                          <a:cs typeface="Leelawadee" panose="020B0502040204020203" pitchFamily="34" charset="-34"/>
                        </a:rPr>
                        <a:t>ingredients such as legumes, whole grains, plant-based proteins, fruits and vegetables and nuts and seeds to deliver 145 billion portions of diverse ingredients annually in global convenient foods portfolio by 2030</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50" b="0" i="1" u="none" strike="noStrike" kern="1200" cap="none" spc="0" normalizeH="0" baseline="0" noProof="0">
                          <a:ln>
                            <a:noFill/>
                          </a:ln>
                          <a:solidFill>
                            <a:srgbClr val="2B660F"/>
                          </a:solidFill>
                          <a:effectLst/>
                          <a:uLnTx/>
                          <a:uFillTx/>
                          <a:latin typeface="+mn-lt"/>
                          <a:ea typeface="+mn-ea"/>
                          <a:cs typeface="Leelawadee" panose="020B0502040204020203" pitchFamily="34" charset="-34"/>
                        </a:rPr>
                        <a:t>No commonalities.</a:t>
                      </a: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50" b="0" i="1" u="none" strike="noStrike" kern="1200" cap="none" spc="0" normalizeH="0" baseline="0" noProof="0">
                          <a:ln>
                            <a:noFill/>
                          </a:ln>
                          <a:solidFill>
                            <a:srgbClr val="2B660F"/>
                          </a:solidFill>
                          <a:effectLst/>
                          <a:uLnTx/>
                          <a:uFillTx/>
                          <a:latin typeface="+mn-lt"/>
                          <a:ea typeface="+mn-ea"/>
                          <a:cs typeface="Leelawadee" panose="020B0502040204020203" pitchFamily="34" charset="-34"/>
                        </a:rPr>
                        <a:t>No commonalities.</a:t>
                      </a: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bl>
          </a:graphicData>
        </a:graphic>
      </p:graphicFrame>
      <p:pic>
        <p:nvPicPr>
          <p:cNvPr id="11" name="Picture 10" descr="A logo of a hand and a globe&#10;&#10;Description automatically generated">
            <a:extLst>
              <a:ext uri="{FF2B5EF4-FFF2-40B4-BE49-F238E27FC236}">
                <a16:creationId xmlns:a16="http://schemas.microsoft.com/office/drawing/2014/main" id="{3164828D-5CFF-A275-5A8C-6FA8E398C9D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25147" y="1836221"/>
            <a:ext cx="536916" cy="583072"/>
          </a:xfrm>
          <a:prstGeom prst="rect">
            <a:avLst/>
          </a:prstGeom>
        </p:spPr>
      </p:pic>
      <p:pic>
        <p:nvPicPr>
          <p:cNvPr id="2" name="Picture 2">
            <a:extLst>
              <a:ext uri="{FF2B5EF4-FFF2-40B4-BE49-F238E27FC236}">
                <a16:creationId xmlns:a16="http://schemas.microsoft.com/office/drawing/2014/main" id="{5646EC84-B50A-5EC5-809F-682DDCD8B18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22857" y="406121"/>
            <a:ext cx="1364343" cy="4888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590982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88D949-8BAB-61D1-A1BB-4A416BCB0556}"/>
            </a:ext>
          </a:extLst>
        </p:cNvPr>
        <p:cNvGrpSpPr/>
        <p:nvPr/>
      </p:nvGrpSpPr>
      <p:grpSpPr>
        <a:xfrm>
          <a:off x="0" y="0"/>
          <a:ext cx="0" cy="0"/>
          <a:chOff x="0" y="0"/>
          <a:chExt cx="0" cy="0"/>
        </a:xfrm>
      </p:grpSpPr>
      <p:pic>
        <p:nvPicPr>
          <p:cNvPr id="3" name="Picture 2" descr="A white text on a black background&#10;&#10;AI-generated content may be incorrect.">
            <a:extLst>
              <a:ext uri="{FF2B5EF4-FFF2-40B4-BE49-F238E27FC236}">
                <a16:creationId xmlns:a16="http://schemas.microsoft.com/office/drawing/2014/main" id="{D8010B89-C95E-C478-FAF6-39756C827A9B}"/>
              </a:ext>
            </a:extLst>
          </p:cNvPr>
          <p:cNvPicPr>
            <a:picLocks noChangeAspect="1"/>
          </p:cNvPicPr>
          <p:nvPr/>
        </p:nvPicPr>
        <p:blipFill>
          <a:blip r:embed="rId3"/>
          <a:srcRect l="8910"/>
          <a:stretch>
            <a:fillRect/>
          </a:stretch>
        </p:blipFill>
        <p:spPr>
          <a:xfrm>
            <a:off x="266700" y="1153893"/>
            <a:ext cx="5962650" cy="4437470"/>
          </a:xfrm>
          <a:prstGeom prst="rect">
            <a:avLst/>
          </a:prstGeom>
        </p:spPr>
      </p:pic>
    </p:spTree>
    <p:extLst>
      <p:ext uri="{BB962C8B-B14F-4D97-AF65-F5344CB8AC3E}">
        <p14:creationId xmlns:p14="http://schemas.microsoft.com/office/powerpoint/2010/main" val="269127628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C58280-82E2-82DA-5D96-C97E06FC279F}"/>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597E8B22-EC5B-DC02-462C-1E5E3F734161}"/>
              </a:ext>
            </a:extLst>
          </p:cNvPr>
          <p:cNvGraphicFramePr>
            <a:graphicFrameLocks/>
          </p:cNvGraphicFramePr>
          <p:nvPr>
            <p:custDataLst>
              <p:tags r:id="rId1"/>
            </p:custDataLst>
            <p:extLst>
              <p:ext uri="{D42A27DB-BD31-4B8C-83A1-F6EECF244321}">
                <p14:modId xmlns:p14="http://schemas.microsoft.com/office/powerpoint/2010/main" val="20944947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7" name="think-cell data - do not delete" hidden="1">
                        <a:extLst>
                          <a:ext uri="{FF2B5EF4-FFF2-40B4-BE49-F238E27FC236}">
                            <a16:creationId xmlns:a16="http://schemas.microsoft.com/office/drawing/2014/main" id="{597E8B22-EC5B-DC02-462C-1E5E3F73416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0" name="Picture Placeholder 9" descr="cub-foods-logo - Ellsworth Creamery">
            <a:extLst>
              <a:ext uri="{FF2B5EF4-FFF2-40B4-BE49-F238E27FC236}">
                <a16:creationId xmlns:a16="http://schemas.microsoft.com/office/drawing/2014/main" id="{E7677410-0102-1519-FB17-047EEB5BE158}"/>
              </a:ext>
            </a:extLst>
          </p:cNvPr>
          <p:cNvPicPr>
            <a:picLocks noGrp="1" noChangeAspect="1"/>
          </p:cNvPicPr>
          <p:nvPr>
            <p:ph type="pic" sz="quarter" idx="14"/>
          </p:nvPr>
        </p:nvPicPr>
        <p:blipFill rotWithShape="1">
          <a:blip r:embed="rId6"/>
          <a:srcRect l="-1" t="2043" r="-5065" b="-3020"/>
          <a:stretch>
            <a:fillRect/>
          </a:stretch>
        </p:blipFill>
        <p:spPr>
          <a:xfrm>
            <a:off x="0" y="1435100"/>
            <a:ext cx="6096000" cy="3987800"/>
          </a:xfrm>
          <a:prstGeom prst="rect">
            <a:avLst/>
          </a:prstGeom>
        </p:spPr>
      </p:pic>
      <p:sp>
        <p:nvSpPr>
          <p:cNvPr id="13" name="Rectangle: Single Corner Rounded 12">
            <a:extLst>
              <a:ext uri="{FF2B5EF4-FFF2-40B4-BE49-F238E27FC236}">
                <a16:creationId xmlns:a16="http://schemas.microsoft.com/office/drawing/2014/main" id="{C4E37952-5457-510F-23EC-19169F5B0827}"/>
              </a:ext>
            </a:extLst>
          </p:cNvPr>
          <p:cNvSpPr>
            <a:spLocks/>
          </p:cNvSpPr>
          <p:nvPr/>
        </p:nvSpPr>
        <p:spPr>
          <a:xfrm>
            <a:off x="6300438" y="825872"/>
            <a:ext cx="5852160" cy="66792"/>
          </a:xfrm>
          <a:prstGeom prst="round1Rect">
            <a:avLst>
              <a:gd name="adj" fmla="val 3618"/>
            </a:avLst>
          </a:prstGeom>
          <a:solidFill>
            <a:srgbClr val="0F440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182880" numCol="1" spcCol="38100" rtlCol="0" anchor="b">
            <a:noAutofit/>
          </a:bodyPr>
          <a:lstStyle/>
          <a:p>
            <a:pPr defTabSz="914400"/>
            <a:r>
              <a:rPr kumimoji="0" lang="en-US" sz="3200" b="0" i="0" u="none" strike="noStrike" kern="1200" cap="all" spc="0" normalizeH="0" baseline="0" noProof="0">
                <a:ln>
                  <a:noFill/>
                </a:ln>
                <a:solidFill>
                  <a:srgbClr val="0F440E"/>
                </a:solidFill>
                <a:effectLst/>
                <a:uLnTx/>
                <a:uFillTx/>
                <a:latin typeface="GT Pressura LCG Black"/>
                <a:ea typeface="+mj-ea"/>
                <a:cs typeface="+mj-cs"/>
              </a:rPr>
              <a:t>KEY TAKEAWAYS</a:t>
            </a:r>
            <a:endParaRPr lang="en-US" b="1">
              <a:solidFill>
                <a:srgbClr val="0F440E"/>
              </a:solidFill>
              <a:latin typeface="+mj-lt"/>
            </a:endParaRPr>
          </a:p>
        </p:txBody>
      </p:sp>
      <p:pic>
        <p:nvPicPr>
          <p:cNvPr id="14" name="Picture 13">
            <a:extLst>
              <a:ext uri="{FF2B5EF4-FFF2-40B4-BE49-F238E27FC236}">
                <a16:creationId xmlns:a16="http://schemas.microsoft.com/office/drawing/2014/main" id="{02264CA3-2FF8-A0CB-A898-87182F29B854}"/>
              </a:ext>
            </a:extLst>
          </p:cNvPr>
          <p:cNvPicPr>
            <a:picLocks noChangeAspect="1"/>
          </p:cNvPicPr>
          <p:nvPr/>
        </p:nvPicPr>
        <p:blipFill>
          <a:blip r:embed="rId7"/>
          <a:srcRect l="24821" r="18929"/>
          <a:stretch>
            <a:fillRect/>
          </a:stretch>
        </p:blipFill>
        <p:spPr>
          <a:xfrm rot="16200000">
            <a:off x="2520059" y="3282059"/>
            <a:ext cx="6857999" cy="293883"/>
          </a:xfrm>
          <a:custGeom>
            <a:avLst/>
            <a:gdLst>
              <a:gd name="connsiteX0" fmla="*/ 6857999 w 6857999"/>
              <a:gd name="connsiteY0" fmla="*/ 0 h 293883"/>
              <a:gd name="connsiteX1" fmla="*/ 6857999 w 6857999"/>
              <a:gd name="connsiteY1" fmla="*/ 293883 h 293883"/>
              <a:gd name="connsiteX2" fmla="*/ 0 w 6857999"/>
              <a:gd name="connsiteY2" fmla="*/ 293883 h 293883"/>
              <a:gd name="connsiteX3" fmla="*/ 0 w 6857999"/>
              <a:gd name="connsiteY3" fmla="*/ 0 h 293883"/>
            </a:gdLst>
            <a:ahLst/>
            <a:cxnLst>
              <a:cxn ang="0">
                <a:pos x="connsiteX0" y="connsiteY0"/>
              </a:cxn>
              <a:cxn ang="0">
                <a:pos x="connsiteX1" y="connsiteY1"/>
              </a:cxn>
              <a:cxn ang="0">
                <a:pos x="connsiteX2" y="connsiteY2"/>
              </a:cxn>
              <a:cxn ang="0">
                <a:pos x="connsiteX3" y="connsiteY3"/>
              </a:cxn>
            </a:cxnLst>
            <a:rect l="l" t="t" r="r" b="b"/>
            <a:pathLst>
              <a:path w="6857999" h="293883">
                <a:moveTo>
                  <a:pt x="6857999" y="0"/>
                </a:moveTo>
                <a:lnTo>
                  <a:pt x="6857999" y="293883"/>
                </a:lnTo>
                <a:lnTo>
                  <a:pt x="0" y="293883"/>
                </a:lnTo>
                <a:lnTo>
                  <a:pt x="0" y="0"/>
                </a:lnTo>
                <a:close/>
              </a:path>
            </a:pathLst>
          </a:custGeom>
          <a:effectLst>
            <a:outerShdw blurRad="50800" dist="38100" dir="10800000" algn="r" rotWithShape="0">
              <a:prstClr val="black">
                <a:alpha val="20000"/>
              </a:prstClr>
            </a:outerShdw>
          </a:effectLst>
        </p:spPr>
      </p:pic>
      <p:sp>
        <p:nvSpPr>
          <p:cNvPr id="15" name="Rectangle: Rounded Corners 14">
            <a:extLst>
              <a:ext uri="{FF2B5EF4-FFF2-40B4-BE49-F238E27FC236}">
                <a16:creationId xmlns:a16="http://schemas.microsoft.com/office/drawing/2014/main" id="{0079C8AE-32A0-6B70-DAA0-DDCBA94F2C20}"/>
              </a:ext>
            </a:extLst>
          </p:cNvPr>
          <p:cNvSpPr>
            <a:spLocks/>
          </p:cNvSpPr>
          <p:nvPr/>
        </p:nvSpPr>
        <p:spPr>
          <a:xfrm rot="10800000" flipH="1" flipV="1">
            <a:off x="6300438" y="1062650"/>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r>
              <a:rPr lang="en-US" sz="2400" b="1">
                <a:solidFill>
                  <a:srgbClr val="8EBC29"/>
                </a:solidFill>
              </a:rPr>
              <a:t>Reducing emissions</a:t>
            </a:r>
          </a:p>
        </p:txBody>
      </p:sp>
      <p:sp>
        <p:nvSpPr>
          <p:cNvPr id="16" name="Rectangle: Rounded Corners 15">
            <a:extLst>
              <a:ext uri="{FF2B5EF4-FFF2-40B4-BE49-F238E27FC236}">
                <a16:creationId xmlns:a16="http://schemas.microsoft.com/office/drawing/2014/main" id="{5FF635E6-AA2F-5B3E-0943-603DAF41B500}"/>
              </a:ext>
            </a:extLst>
          </p:cNvPr>
          <p:cNvSpPr>
            <a:spLocks/>
          </p:cNvSpPr>
          <p:nvPr/>
        </p:nvSpPr>
        <p:spPr>
          <a:xfrm rot="10800000" flipH="1" flipV="1">
            <a:off x="6300438" y="3667989"/>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pPr>
              <a:defRPr/>
            </a:pPr>
            <a:r>
              <a:rPr lang="en-US" sz="2400" b="1">
                <a:solidFill>
                  <a:srgbClr val="8EBC29"/>
                </a:solidFill>
              </a:rPr>
              <a:t>Sustainable sourcing</a:t>
            </a:r>
          </a:p>
        </p:txBody>
      </p:sp>
      <p:sp>
        <p:nvSpPr>
          <p:cNvPr id="17" name="Rectangle: Rounded Corners 16">
            <a:extLst>
              <a:ext uri="{FF2B5EF4-FFF2-40B4-BE49-F238E27FC236}">
                <a16:creationId xmlns:a16="http://schemas.microsoft.com/office/drawing/2014/main" id="{8F809C0E-4D3E-C011-0272-5C05B9DBD0A9}"/>
              </a:ext>
            </a:extLst>
          </p:cNvPr>
          <p:cNvSpPr>
            <a:spLocks/>
          </p:cNvSpPr>
          <p:nvPr/>
        </p:nvSpPr>
        <p:spPr>
          <a:xfrm rot="10800000" flipH="1" flipV="1">
            <a:off x="6386385" y="1711260"/>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r>
              <a:rPr lang="en-US">
                <a:solidFill>
                  <a:schemeClr val="bg1"/>
                </a:solidFill>
              </a:rPr>
              <a:t>Cub Foods and PepsiCo both have focus areas to reduce carbon emissions, with Cub Foods having a specific goal to reduce emissions from purchased goods and services, which will be of interest to PepsiCo.</a:t>
            </a:r>
          </a:p>
        </p:txBody>
      </p:sp>
      <p:sp>
        <p:nvSpPr>
          <p:cNvPr id="18" name="Rectangle: Rounded Corners 17">
            <a:extLst>
              <a:ext uri="{FF2B5EF4-FFF2-40B4-BE49-F238E27FC236}">
                <a16:creationId xmlns:a16="http://schemas.microsoft.com/office/drawing/2014/main" id="{70C392A6-5EAE-F7AB-1011-9A8A43E4237D}"/>
              </a:ext>
            </a:extLst>
          </p:cNvPr>
          <p:cNvSpPr>
            <a:spLocks/>
          </p:cNvSpPr>
          <p:nvPr/>
        </p:nvSpPr>
        <p:spPr>
          <a:xfrm rot="10800000" flipH="1" flipV="1">
            <a:off x="6386385" y="4281323"/>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r>
              <a:rPr lang="en-US">
                <a:solidFill>
                  <a:schemeClr val="bg1"/>
                </a:solidFill>
              </a:rPr>
              <a:t>Both organizations have similar targets around deforestation-free sourcing and regenerative agriculture.</a:t>
            </a:r>
          </a:p>
        </p:txBody>
      </p:sp>
      <p:sp>
        <p:nvSpPr>
          <p:cNvPr id="19" name="Oval 18">
            <a:extLst>
              <a:ext uri="{FF2B5EF4-FFF2-40B4-BE49-F238E27FC236}">
                <a16:creationId xmlns:a16="http://schemas.microsoft.com/office/drawing/2014/main" id="{746E851A-C0C4-423F-AE34-D436BC354DFF}"/>
              </a:ext>
            </a:extLst>
          </p:cNvPr>
          <p:cNvSpPr/>
          <p:nvPr/>
        </p:nvSpPr>
        <p:spPr>
          <a:xfrm>
            <a:off x="6375234" y="1171322"/>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A09DE540-2825-B764-5268-4DD63579E764}"/>
              </a:ext>
            </a:extLst>
          </p:cNvPr>
          <p:cNvSpPr/>
          <p:nvPr/>
        </p:nvSpPr>
        <p:spPr>
          <a:xfrm>
            <a:off x="6375234" y="3785645"/>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2C053073-02F4-ECE1-35BD-AF8804F6F05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33802" y="1229890"/>
            <a:ext cx="289348" cy="289348"/>
          </a:xfrm>
          <a:prstGeom prst="rect">
            <a:avLst/>
          </a:prstGeom>
        </p:spPr>
      </p:pic>
      <p:pic>
        <p:nvPicPr>
          <p:cNvPr id="6" name="Graphic 5">
            <a:extLst>
              <a:ext uri="{FF2B5EF4-FFF2-40B4-BE49-F238E27FC236}">
                <a16:creationId xmlns:a16="http://schemas.microsoft.com/office/drawing/2014/main" id="{4476285D-AED0-5FD2-E893-7C410CFA637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411495" y="3821906"/>
            <a:ext cx="333962" cy="333962"/>
          </a:xfrm>
          <a:prstGeom prst="rect">
            <a:avLst/>
          </a:prstGeom>
        </p:spPr>
      </p:pic>
    </p:spTree>
    <p:extLst>
      <p:ext uri="{BB962C8B-B14F-4D97-AF65-F5344CB8AC3E}">
        <p14:creationId xmlns:p14="http://schemas.microsoft.com/office/powerpoint/2010/main" val="65850562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1014FE-015B-1B3C-58B1-818E1419FE8C}"/>
            </a:ext>
          </a:extLst>
        </p:cNvPr>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F91BD54F-16DB-2D4B-B727-29DF9F9571EA}"/>
              </a:ext>
            </a:extLst>
          </p:cNvPr>
          <p:cNvGraphicFramePr>
            <a:graphicFrameLocks/>
          </p:cNvGraphicFramePr>
          <p:nvPr>
            <p:custDataLst>
              <p:tags r:id="rId1"/>
            </p:custDataLst>
            <p:extLst>
              <p:ext uri="{D42A27DB-BD31-4B8C-83A1-F6EECF244321}">
                <p14:modId xmlns:p14="http://schemas.microsoft.com/office/powerpoint/2010/main" val="3019534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10" name="think-cell data - do not delete" hidden="1">
                        <a:extLst>
                          <a:ext uri="{FF2B5EF4-FFF2-40B4-BE49-F238E27FC236}">
                            <a16:creationId xmlns:a16="http://schemas.microsoft.com/office/drawing/2014/main" id="{F91BD54F-16DB-2D4B-B727-29DF9F9571E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9" name="Picture 8" descr="cub-foods-logo - Ellsworth Creamery">
            <a:extLst>
              <a:ext uri="{FF2B5EF4-FFF2-40B4-BE49-F238E27FC236}">
                <a16:creationId xmlns:a16="http://schemas.microsoft.com/office/drawing/2014/main" id="{EC173EB8-A2AB-7184-2CDA-A0454D5B1611}"/>
              </a:ext>
            </a:extLst>
          </p:cNvPr>
          <p:cNvPicPr>
            <a:picLocks noChangeAspect="1"/>
          </p:cNvPicPr>
          <p:nvPr/>
        </p:nvPicPr>
        <p:blipFill>
          <a:blip r:embed="rId6"/>
          <a:stretch>
            <a:fillRect/>
          </a:stretch>
        </p:blipFill>
        <p:spPr>
          <a:xfrm>
            <a:off x="10801350" y="302217"/>
            <a:ext cx="1085850" cy="770993"/>
          </a:xfrm>
          <a:prstGeom prst="rect">
            <a:avLst/>
          </a:prstGeom>
        </p:spPr>
      </p:pic>
      <p:sp>
        <p:nvSpPr>
          <p:cNvPr id="4" name="Title 3">
            <a:extLst>
              <a:ext uri="{FF2B5EF4-FFF2-40B4-BE49-F238E27FC236}">
                <a16:creationId xmlns:a16="http://schemas.microsoft.com/office/drawing/2014/main" id="{97FDBD83-4674-0B97-4B76-A00A5FBDF06A}"/>
              </a:ext>
            </a:extLst>
          </p:cNvPr>
          <p:cNvSpPr>
            <a:spLocks noGrp="1"/>
          </p:cNvSpPr>
          <p:nvPr>
            <p:ph type="title"/>
          </p:nvPr>
        </p:nvSpPr>
        <p:spPr>
          <a:xfrm>
            <a:off x="304798" y="246888"/>
            <a:ext cx="11585448" cy="969264"/>
          </a:xfrm>
        </p:spPr>
        <p:txBody>
          <a:bodyPr vert="horz" rIns="0"/>
          <a:lstStyle/>
          <a:p>
            <a:r>
              <a:rPr lang="en-US" sz="3000"/>
              <a:t>CUB FOODS’ SUSTAINABILITY FOCUS AREAS</a:t>
            </a:r>
            <a:br>
              <a:rPr lang="en-US" sz="3000"/>
            </a:br>
            <a:r>
              <a:rPr lang="en-US" sz="1800" i="1"/>
              <a:t>And how these focus areas align with pep+ pillars</a:t>
            </a:r>
          </a:p>
        </p:txBody>
      </p:sp>
      <p:sp>
        <p:nvSpPr>
          <p:cNvPr id="12" name="Rectangle: Top Corners Rounded 11">
            <a:extLst>
              <a:ext uri="{FF2B5EF4-FFF2-40B4-BE49-F238E27FC236}">
                <a16:creationId xmlns:a16="http://schemas.microsoft.com/office/drawing/2014/main" id="{9716D233-D3A6-3DFD-5193-13865BD98046}"/>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3" name="Table 4">
            <a:extLst>
              <a:ext uri="{FF2B5EF4-FFF2-40B4-BE49-F238E27FC236}">
                <a16:creationId xmlns:a16="http://schemas.microsoft.com/office/drawing/2014/main" id="{3394E46E-F04B-F565-29FA-864F935491B5}"/>
              </a:ext>
            </a:extLst>
          </p:cNvPr>
          <p:cNvGraphicFramePr>
            <a:graphicFrameLocks noGrp="1"/>
          </p:cNvGraphicFramePr>
          <p:nvPr>
            <p:extLst>
              <p:ext uri="{D42A27DB-BD31-4B8C-83A1-F6EECF244321}">
                <p14:modId xmlns:p14="http://schemas.microsoft.com/office/powerpoint/2010/main" val="1860716555"/>
              </p:ext>
            </p:extLst>
          </p:nvPr>
        </p:nvGraphicFramePr>
        <p:xfrm>
          <a:off x="-7620" y="1148230"/>
          <a:ext cx="11990832" cy="5038258"/>
        </p:xfrm>
        <a:graphic>
          <a:graphicData uri="http://schemas.openxmlformats.org/drawingml/2006/table">
            <a:tbl>
              <a:tblPr firstRow="1" bandRow="1"/>
              <a:tblGrid>
                <a:gridCol w="1993392">
                  <a:extLst>
                    <a:ext uri="{9D8B030D-6E8A-4147-A177-3AD203B41FA5}">
                      <a16:colId xmlns:a16="http://schemas.microsoft.com/office/drawing/2014/main" val="1767499071"/>
                    </a:ext>
                  </a:extLst>
                </a:gridCol>
                <a:gridCol w="1999488">
                  <a:extLst>
                    <a:ext uri="{9D8B030D-6E8A-4147-A177-3AD203B41FA5}">
                      <a16:colId xmlns:a16="http://schemas.microsoft.com/office/drawing/2014/main" val="2382844442"/>
                    </a:ext>
                  </a:extLst>
                </a:gridCol>
                <a:gridCol w="1999488">
                  <a:extLst>
                    <a:ext uri="{9D8B030D-6E8A-4147-A177-3AD203B41FA5}">
                      <a16:colId xmlns:a16="http://schemas.microsoft.com/office/drawing/2014/main" val="1493353144"/>
                    </a:ext>
                  </a:extLst>
                </a:gridCol>
                <a:gridCol w="1571752">
                  <a:extLst>
                    <a:ext uri="{9D8B030D-6E8A-4147-A177-3AD203B41FA5}">
                      <a16:colId xmlns:a16="http://schemas.microsoft.com/office/drawing/2014/main" val="3451622229"/>
                    </a:ext>
                  </a:extLst>
                </a:gridCol>
                <a:gridCol w="2159000">
                  <a:extLst>
                    <a:ext uri="{9D8B030D-6E8A-4147-A177-3AD203B41FA5}">
                      <a16:colId xmlns:a16="http://schemas.microsoft.com/office/drawing/2014/main" val="957515009"/>
                    </a:ext>
                  </a:extLst>
                </a:gridCol>
                <a:gridCol w="2267712">
                  <a:extLst>
                    <a:ext uri="{9D8B030D-6E8A-4147-A177-3AD203B41FA5}">
                      <a16:colId xmlns:a16="http://schemas.microsoft.com/office/drawing/2014/main" val="3119377882"/>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ase" latinLnBrk="0" hangingPunct="1">
                        <a:lnSpc>
                          <a:spcPct val="100000"/>
                        </a:lnSpc>
                      </a:pPr>
                      <a:r>
                        <a:rPr lang="en-US" sz="1200" b="1" kern="1200" noProof="0">
                          <a:solidFill>
                            <a:schemeClr val="bg1"/>
                          </a:solidFill>
                          <a:latin typeface="+mn-lt"/>
                          <a:ea typeface="+mn-ea"/>
                          <a:cs typeface="Leelawadee" panose="020B0502040204020203" pitchFamily="34" charset="-34"/>
                        </a:rPr>
                        <a:t>Climate</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ase" latinLnBrk="0" hangingPunct="1">
                        <a:lnSpc>
                          <a:spcPct val="100000"/>
                        </a:lnSpc>
                      </a:pPr>
                      <a:r>
                        <a:rPr lang="en-US" sz="1200" b="1" kern="1200" noProof="0">
                          <a:solidFill>
                            <a:schemeClr val="bg1"/>
                          </a:solidFill>
                          <a:latin typeface="+mn-lt"/>
                          <a:ea typeface="+mn-ea"/>
                          <a:cs typeface="Leelawadee" panose="020B0502040204020203" pitchFamily="34" charset="-34"/>
                        </a:rPr>
                        <a:t>Sourcing</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ase" latinLnBrk="0" hangingPunct="1">
                        <a:lnSpc>
                          <a:spcPct val="100000"/>
                        </a:lnSpc>
                      </a:pPr>
                      <a:r>
                        <a:rPr lang="en-US" sz="1200" b="1" kern="1200" noProof="0">
                          <a:solidFill>
                            <a:schemeClr val="bg1"/>
                          </a:solidFill>
                          <a:latin typeface="+mn-lt"/>
                          <a:ea typeface="+mn-ea"/>
                          <a:cs typeface="Leelawadee" panose="020B0502040204020203" pitchFamily="34" charset="-34"/>
                        </a:rPr>
                        <a:t>Waste Reduction</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ase" latinLnBrk="0" hangingPunct="1">
                        <a:lnSpc>
                          <a:spcPct val="100000"/>
                        </a:lnSpc>
                      </a:pPr>
                      <a:r>
                        <a:rPr lang="en-US" sz="1200" b="1" kern="1200" noProof="0">
                          <a:solidFill>
                            <a:schemeClr val="bg1"/>
                          </a:solidFill>
                          <a:latin typeface="+mn-lt"/>
                          <a:ea typeface="+mn-ea"/>
                          <a:cs typeface="Leelawadee" panose="020B0502040204020203" pitchFamily="34" charset="-34"/>
                        </a:rPr>
                        <a:t>Community Development</a:t>
                      </a:r>
                    </a:p>
                  </a:txBody>
                  <a:tcPr marL="27432" marR="27432" marT="27432" marB="27432" anchor="ctr">
                    <a:lnL w="1270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ase" latinLnBrk="0" hangingPunct="1">
                        <a:lnSpc>
                          <a:spcPct val="100000"/>
                        </a:lnSpc>
                      </a:pPr>
                      <a:r>
                        <a:rPr lang="en-US" sz="1200" b="1" kern="1200" noProof="0">
                          <a:solidFill>
                            <a:schemeClr val="bg1"/>
                          </a:solidFill>
                          <a:latin typeface="+mn-lt"/>
                          <a:ea typeface="+mn-ea"/>
                          <a:cs typeface="Leelawadee" panose="020B0502040204020203" pitchFamily="34" charset="-34"/>
                        </a:rPr>
                        <a:t>Customer Health &amp; Safety</a:t>
                      </a:r>
                    </a:p>
                  </a:txBody>
                  <a:tcPr marL="27432" marR="27432" marT="27432" marB="27432" anchor="ctr">
                    <a:lnL w="63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2377440">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954F07"/>
                          </a:solidFill>
                          <a:latin typeface="+mj-lt"/>
                          <a:ea typeface="+mn-ea"/>
                          <a:cs typeface="Leelawadee"/>
                        </a:rPr>
                        <a:t>POSITIVE </a:t>
                      </a:r>
                      <a:br>
                        <a:rPr lang="en-US" sz="1400" kern="1200">
                          <a:solidFill>
                            <a:srgbClr val="954F07"/>
                          </a:solidFill>
                          <a:latin typeface="+mj-lt"/>
                          <a:ea typeface="+mn-ea"/>
                          <a:cs typeface="Leelawadee"/>
                        </a:rPr>
                      </a:br>
                      <a:r>
                        <a:rPr lang="en-US" sz="1400" kern="1200">
                          <a:solidFill>
                            <a:srgbClr val="954F07"/>
                          </a:solidFill>
                          <a:latin typeface="+mj-lt"/>
                          <a:ea typeface="+mn-ea"/>
                          <a:cs typeface="Leelawadee"/>
                        </a:rPr>
                        <a:t>AGRICULTURE</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9F0A"/>
                    </a:solidFill>
                  </a:tcPr>
                </a:tc>
                <a:tc>
                  <a:txBody>
                    <a:bodyPr/>
                    <a:lstStyle/>
                    <a:p>
                      <a:pPr marL="0" marR="0" lvl="0" indent="0" algn="ctr">
                        <a:lnSpc>
                          <a:spcPct val="100000"/>
                        </a:lnSpc>
                        <a:spcBef>
                          <a:spcPts val="0"/>
                        </a:spcBef>
                        <a:spcAft>
                          <a:spcPts val="0"/>
                        </a:spcAft>
                        <a:buFont typeface="Arial"/>
                        <a:buNone/>
                      </a:pPr>
                      <a:r>
                        <a:rPr lang="en-GB" sz="1050" b="0" i="1" u="none" strike="noStrike" kern="1200" cap="none" spc="0" normalizeH="0" baseline="0" noProof="0">
                          <a:ln>
                            <a:noFill/>
                          </a:ln>
                          <a:solidFill>
                            <a:srgbClr val="2B660F"/>
                          </a:solidFill>
                          <a:effectLst/>
                          <a:uLnTx/>
                          <a:uFillTx/>
                          <a:latin typeface="+mn-lt"/>
                        </a:rPr>
                        <a:t>Not a focus area for the customer.</a:t>
                      </a:r>
                      <a:endParaRPr lang="en-US" sz="1050" b="0" i="1" u="none" strike="noStrike" kern="1200" cap="none" spc="0" normalizeH="0" baseline="0" noProof="0">
                        <a:ln>
                          <a:noFill/>
                        </a:ln>
                        <a:solidFill>
                          <a:srgbClr val="2B660F"/>
                        </a:solidFill>
                        <a:effectLst/>
                        <a:uLnTx/>
                        <a:uFillTx/>
                        <a:latin typeface="+mn-lt"/>
                      </a:endParaRP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marR="0" lvl="0" indent="-120650" algn="l">
                        <a:lnSpc>
                          <a:spcPct val="100000"/>
                        </a:lnSpc>
                        <a:spcBef>
                          <a:spcPts val="1000"/>
                        </a:spcBef>
                        <a:spcAft>
                          <a:spcPts val="0"/>
                        </a:spcAft>
                        <a:buFont typeface="Arial"/>
                        <a:buChar char="•"/>
                      </a:pPr>
                      <a:r>
                        <a:rPr lang="en-US" sz="1050" b="0" i="0" kern="1200" noProof="0">
                          <a:solidFill>
                            <a:srgbClr val="2B660F"/>
                          </a:solidFill>
                          <a:effectLst/>
                          <a:highlight>
                            <a:srgbClr val="4FE2F3"/>
                          </a:highlight>
                          <a:latin typeface="+mn-lt"/>
                          <a:ea typeface="+mn-ea"/>
                          <a:cs typeface="Leelawadee" panose="020B0502040204020203" pitchFamily="34" charset="-34"/>
                        </a:rPr>
                        <a:t>Goal: </a:t>
                      </a:r>
                      <a:r>
                        <a:rPr kumimoji="0" lang="en-US" sz="1050" b="0" i="0" u="none" strike="noStrike" kern="1200" cap="none" spc="0" normalizeH="0" baseline="0" noProof="0">
                          <a:ln>
                            <a:noFill/>
                          </a:ln>
                          <a:solidFill>
                            <a:srgbClr val="2B660F"/>
                          </a:solidFill>
                          <a:effectLst/>
                          <a:uLnTx/>
                          <a:uFillTx/>
                          <a:latin typeface="+mn-lt"/>
                        </a:rPr>
                        <a:t>Working with suppliers to promote responsible business, including no-deforestation, inclusion, and regenerative and organic farming</a:t>
                      </a:r>
                    </a:p>
                    <a:p>
                      <a:pPr marL="120650" marR="0" lvl="0" indent="-120650" algn="l">
                        <a:lnSpc>
                          <a:spcPct val="100000"/>
                        </a:lnSpc>
                        <a:spcBef>
                          <a:spcPts val="1000"/>
                        </a:spcBef>
                        <a:spcAft>
                          <a:spcPts val="0"/>
                        </a:spcAft>
                        <a:buFont typeface="Arial"/>
                        <a:buChar char="•"/>
                      </a:pPr>
                      <a:r>
                        <a:rPr kumimoji="0" lang="en-US" sz="1050" b="0" i="0" u="none" strike="noStrike" kern="1200" cap="none" spc="0" normalizeH="0" baseline="0" noProof="0">
                          <a:ln>
                            <a:noFill/>
                          </a:ln>
                          <a:solidFill>
                            <a:srgbClr val="2B660F"/>
                          </a:solidFill>
                          <a:effectLst/>
                          <a:highlight>
                            <a:srgbClr val="FFC62B"/>
                          </a:highlight>
                          <a:uLnTx/>
                          <a:uFillTx/>
                          <a:latin typeface="+mn-lt"/>
                        </a:rPr>
                        <a:t>Target</a:t>
                      </a:r>
                      <a:r>
                        <a:rPr kumimoji="0" lang="en-US" sz="1050" b="0" i="0" u="none" strike="noStrike" kern="1200" cap="none" spc="0" normalizeH="0" baseline="0" noProof="0">
                          <a:ln>
                            <a:noFill/>
                          </a:ln>
                          <a:solidFill>
                            <a:srgbClr val="2B660F"/>
                          </a:solidFill>
                          <a:effectLst/>
                          <a:uLnTx/>
                          <a:uFillTx/>
                          <a:latin typeface="+mn-lt"/>
                        </a:rPr>
                        <a:t>: Promote soil health through regenerative and organic practices on 1 million acres by 2030</a:t>
                      </a:r>
                    </a:p>
                    <a:p>
                      <a:pPr marL="120650" marR="0" lvl="0" indent="-120650" algn="l">
                        <a:lnSpc>
                          <a:spcPct val="100000"/>
                        </a:lnSpc>
                        <a:spcBef>
                          <a:spcPts val="0"/>
                        </a:spcBef>
                        <a:spcAft>
                          <a:spcPts val="0"/>
                        </a:spcAft>
                        <a:buFont typeface="Arial"/>
                        <a:buChar char="•"/>
                      </a:pPr>
                      <a:r>
                        <a:rPr kumimoji="0" lang="en-US" sz="1050" b="0" i="0" u="none" strike="noStrike" kern="1200" cap="none" spc="0" normalizeH="0" baseline="0" noProof="0">
                          <a:ln>
                            <a:noFill/>
                          </a:ln>
                          <a:solidFill>
                            <a:srgbClr val="2B660F"/>
                          </a:solidFill>
                          <a:effectLst/>
                          <a:highlight>
                            <a:srgbClr val="FFC62B"/>
                          </a:highlight>
                          <a:uLnTx/>
                          <a:uFillTx/>
                          <a:latin typeface="+mn-lt"/>
                        </a:rPr>
                        <a:t>Target</a:t>
                      </a:r>
                      <a:r>
                        <a:rPr kumimoji="0" lang="en-US" sz="1050" b="0" i="0" u="none" strike="noStrike" kern="1200" cap="none" spc="0" normalizeH="0" baseline="0" noProof="0">
                          <a:ln>
                            <a:noFill/>
                          </a:ln>
                          <a:solidFill>
                            <a:srgbClr val="2B660F"/>
                          </a:solidFill>
                          <a:effectLst/>
                          <a:uLnTx/>
                          <a:uFillTx/>
                          <a:latin typeface="+mn-lt"/>
                        </a:rPr>
                        <a:t>: Reach 100% RSPO-certified palm oil across all UNFI-owned brands by the end of 2025</a:t>
                      </a: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a:lnSpc>
                          <a:spcPct val="100000"/>
                        </a:lnSpc>
                        <a:spcBef>
                          <a:spcPts val="0"/>
                        </a:spcBef>
                        <a:spcAft>
                          <a:spcPts val="0"/>
                        </a:spcAft>
                        <a:buFont typeface="Arial"/>
                        <a:buNone/>
                      </a:pPr>
                      <a:r>
                        <a:rPr kumimoji="0" lang="en-GB" sz="1050" b="0" i="1" u="none" strike="noStrike" kern="1200" cap="none" spc="0" normalizeH="0" baseline="0" noProof="0">
                          <a:ln>
                            <a:noFill/>
                          </a:ln>
                          <a:solidFill>
                            <a:srgbClr val="2B660F"/>
                          </a:solidFill>
                          <a:effectLst/>
                          <a:uLnTx/>
                          <a:uFillTx/>
                          <a:latin typeface="+mn-lt"/>
                        </a:rPr>
                        <a:t>Not a focus area for the customer.</a:t>
                      </a:r>
                      <a:endParaRPr kumimoji="0" lang="en-US" sz="1050" b="0" i="1" u="none" strike="noStrike" kern="1200" cap="none" spc="0" normalizeH="0" baseline="0" noProof="0">
                        <a:ln>
                          <a:noFill/>
                        </a:ln>
                        <a:solidFill>
                          <a:srgbClr val="2B660F"/>
                        </a:solidFill>
                        <a:effectLst/>
                        <a:uLnTx/>
                        <a:uFillTx/>
                        <a:latin typeface="+mn-lt"/>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a:lnSpc>
                          <a:spcPct val="100000"/>
                        </a:lnSpc>
                        <a:spcBef>
                          <a:spcPts val="0"/>
                        </a:spcBef>
                        <a:spcAft>
                          <a:spcPts val="0"/>
                        </a:spcAft>
                        <a:buFont typeface="Arial"/>
                        <a:buNone/>
                      </a:pPr>
                      <a:r>
                        <a:rPr kumimoji="0" lang="en-GB" sz="1050" b="0" i="1" u="none" strike="noStrike" kern="1200" cap="none" spc="0" normalizeH="0" baseline="0" noProof="0">
                          <a:ln>
                            <a:noFill/>
                          </a:ln>
                          <a:solidFill>
                            <a:srgbClr val="2B660F"/>
                          </a:solidFill>
                          <a:effectLst/>
                          <a:uLnTx/>
                          <a:uFillTx/>
                          <a:latin typeface="+mn-lt"/>
                        </a:rPr>
                        <a:t>Not a focus area for the customer.</a:t>
                      </a:r>
                      <a:endParaRPr kumimoji="0" lang="en-US" sz="1050" b="0" i="1" u="none" strike="noStrike" kern="1200" cap="none" spc="0" normalizeH="0" baseline="0" noProof="0">
                        <a:ln>
                          <a:noFill/>
                        </a:ln>
                        <a:solidFill>
                          <a:srgbClr val="2B660F"/>
                        </a:solidFill>
                        <a:effectLst/>
                        <a:uLnTx/>
                        <a:uFillTx/>
                        <a:latin typeface="+mn-lt"/>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a:lnSpc>
                          <a:spcPct val="100000"/>
                        </a:lnSpc>
                        <a:spcBef>
                          <a:spcPts val="0"/>
                        </a:spcBef>
                        <a:spcAft>
                          <a:spcPts val="0"/>
                        </a:spcAft>
                        <a:buFont typeface="Arial"/>
                        <a:buNone/>
                      </a:pPr>
                      <a:r>
                        <a:rPr kumimoji="0" lang="en-GB" sz="1050" b="0" i="1" u="none" strike="noStrike" kern="1200" cap="none" spc="0" normalizeH="0" baseline="0" noProof="0">
                          <a:ln>
                            <a:noFill/>
                          </a:ln>
                          <a:solidFill>
                            <a:srgbClr val="2B660F"/>
                          </a:solidFill>
                          <a:effectLst/>
                          <a:uLnTx/>
                          <a:uFillTx/>
                          <a:latin typeface="+mn-lt"/>
                        </a:rPr>
                        <a:t>Not a focus area for the customer.</a:t>
                      </a:r>
                      <a:endParaRPr kumimoji="0" lang="en-US" sz="1050" b="0" i="1" u="none" strike="noStrike" kern="1200" cap="none" spc="0" normalizeH="0" baseline="0" noProof="0">
                        <a:ln>
                          <a:noFill/>
                        </a:ln>
                        <a:solidFill>
                          <a:srgbClr val="2B660F"/>
                        </a:solidFill>
                        <a:effectLst/>
                        <a:uLnTx/>
                        <a:uFillTx/>
                        <a:latin typeface="+mn-lt"/>
                      </a:endParaRPr>
                    </a:p>
                  </a:txBody>
                  <a:tcPr marL="27432" marR="27432" marT="27432" marB="27432"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2413930">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lvl="0" indent="-120650" algn="l">
                        <a:lnSpc>
                          <a:spcPct val="100000"/>
                        </a:lnSpc>
                        <a:spcBef>
                          <a:spcPts val="1000"/>
                        </a:spcBef>
                        <a:buFont typeface="Arial"/>
                        <a:buChar char="•"/>
                      </a:pPr>
                      <a:r>
                        <a:rPr lang="en-US" sz="1050" b="0" i="0" kern="1200" noProof="0">
                          <a:solidFill>
                            <a:srgbClr val="2B660F"/>
                          </a:solidFill>
                          <a:effectLst/>
                          <a:highlight>
                            <a:srgbClr val="4FE2F3"/>
                          </a:highlight>
                          <a:latin typeface="+mn-lt"/>
                          <a:ea typeface="+mn-ea"/>
                          <a:cs typeface="Leelawadee" panose="020B0502040204020203" pitchFamily="34" charset="-34"/>
                        </a:rPr>
                        <a:t>Goal: </a:t>
                      </a:r>
                      <a:r>
                        <a:rPr lang="en-US" sz="1050" b="0" i="0" u="none" strike="noStrike" noProof="0">
                          <a:solidFill>
                            <a:srgbClr val="2B660F"/>
                          </a:solidFill>
                          <a:effectLst/>
                          <a:latin typeface="+mn-lt"/>
                        </a:rPr>
                        <a:t>Investing in efficiency, electrification, and optimization in our operations, and in regeneration along our value chain</a:t>
                      </a:r>
                    </a:p>
                    <a:p>
                      <a:pPr marL="120650" lvl="0" indent="-120650" algn="l">
                        <a:lnSpc>
                          <a:spcPct val="100000"/>
                        </a:lnSpc>
                        <a:spcBef>
                          <a:spcPts val="1000"/>
                        </a:spcBef>
                        <a:buFont typeface="Arial"/>
                        <a:buChar char="•"/>
                      </a:pPr>
                      <a:r>
                        <a:rPr lang="en-US" sz="1050" b="0" i="0" u="none" strike="noStrike" noProof="0">
                          <a:solidFill>
                            <a:srgbClr val="2B660F"/>
                          </a:solidFill>
                          <a:effectLst/>
                          <a:highlight>
                            <a:srgbClr val="FFC62B"/>
                          </a:highlight>
                          <a:latin typeface="+mn-lt"/>
                        </a:rPr>
                        <a:t>Target</a:t>
                      </a:r>
                      <a:r>
                        <a:rPr lang="en-US" sz="1050" b="0" i="0" u="none" strike="noStrike" noProof="0">
                          <a:solidFill>
                            <a:srgbClr val="2B660F"/>
                          </a:solidFill>
                          <a:effectLst/>
                          <a:latin typeface="+mn-lt"/>
                        </a:rPr>
                        <a:t>: Reduce absolute Scope 3 GHG emissions from purchased goods and services by 25% by the end of FY2030</a:t>
                      </a:r>
                    </a:p>
                    <a:p>
                      <a:pPr marL="120650" lvl="0" indent="-120650" algn="l">
                        <a:lnSpc>
                          <a:spcPct val="100000"/>
                        </a:lnSpc>
                        <a:spcBef>
                          <a:spcPts val="1000"/>
                        </a:spcBef>
                        <a:buFont typeface="Arial"/>
                        <a:buChar char="•"/>
                      </a:pPr>
                      <a:r>
                        <a:rPr lang="en-US" sz="1050" b="0" i="0" u="none" strike="noStrike" noProof="0">
                          <a:solidFill>
                            <a:srgbClr val="2B660F"/>
                          </a:solidFill>
                          <a:effectLst/>
                          <a:highlight>
                            <a:srgbClr val="FFC62B"/>
                          </a:highlight>
                          <a:latin typeface="+mn-lt"/>
                        </a:rPr>
                        <a:t>Target</a:t>
                      </a:r>
                      <a:r>
                        <a:rPr lang="en-US" sz="1050" b="0" i="0" u="none" strike="noStrike" noProof="0">
                          <a:solidFill>
                            <a:srgbClr val="2B660F"/>
                          </a:solidFill>
                          <a:effectLst/>
                          <a:latin typeface="+mn-lt"/>
                        </a:rPr>
                        <a:t>: Reduce absolute Scope 1 and 2 GHG Emissions from all other emission sources by 50% by the end of FY2030</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rtl="0" fontAlgn="base">
                        <a:lnSpc>
                          <a:spcPct val="100000"/>
                        </a:lnSpc>
                        <a:buFont typeface="Arial" panose="020B0604020202020204" pitchFamily="34" charset="0"/>
                        <a:buNone/>
                      </a:pPr>
                      <a:r>
                        <a:rPr lang="en-GB" sz="1050" b="0" i="1" noProof="0">
                          <a:solidFill>
                            <a:srgbClr val="2B660F"/>
                          </a:solidFill>
                          <a:effectLst/>
                          <a:latin typeface="+mn-lt"/>
                          <a:cs typeface="Leelawadee"/>
                        </a:rPr>
                        <a:t>Not a focus area for the customer.</a:t>
                      </a:r>
                      <a:endParaRPr lang="en-US" sz="1050" b="0" i="1" noProof="0">
                        <a:solidFill>
                          <a:srgbClr val="2B660F"/>
                        </a:solidFill>
                        <a:effectLst/>
                        <a:latin typeface="+mn-lt"/>
                        <a:cs typeface="Leelawadee"/>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lvl="0" indent="-120650" algn="l">
                        <a:lnSpc>
                          <a:spcPct val="100000"/>
                        </a:lnSpc>
                        <a:spcBef>
                          <a:spcPts val="1000"/>
                        </a:spcBef>
                        <a:buFont typeface="Arial"/>
                        <a:buChar char="•"/>
                      </a:pPr>
                      <a:r>
                        <a:rPr lang="en-US" sz="1050" b="0" i="0" kern="1200" noProof="0">
                          <a:solidFill>
                            <a:srgbClr val="2B660F"/>
                          </a:solidFill>
                          <a:effectLst/>
                          <a:highlight>
                            <a:srgbClr val="4FE2F3"/>
                          </a:highlight>
                          <a:latin typeface="+mn-lt"/>
                          <a:ea typeface="+mn-ea"/>
                          <a:cs typeface="Leelawadee" panose="020B0502040204020203" pitchFamily="34" charset="-34"/>
                        </a:rPr>
                        <a:t>Goal: </a:t>
                      </a:r>
                      <a:r>
                        <a:rPr lang="en-US" sz="1050" b="0" i="0" u="none" strike="noStrike" noProof="0">
                          <a:solidFill>
                            <a:srgbClr val="2B660F"/>
                          </a:solidFill>
                          <a:effectLst/>
                          <a:latin typeface="+mn-lt"/>
                        </a:rPr>
                        <a:t>Reducing waste and excess food in our operations and across our value chain, including as a result of damaged and misplaced products</a:t>
                      </a:r>
                    </a:p>
                    <a:p>
                      <a:pPr marL="120650" lvl="0" indent="-120650" algn="l">
                        <a:lnSpc>
                          <a:spcPct val="100000"/>
                        </a:lnSpc>
                        <a:spcBef>
                          <a:spcPts val="1000"/>
                        </a:spcBef>
                        <a:buFont typeface="Arial"/>
                        <a:buChar char="•"/>
                      </a:pPr>
                      <a:r>
                        <a:rPr lang="en-US" sz="1050" b="0" i="0" u="none" strike="noStrike" noProof="0">
                          <a:solidFill>
                            <a:srgbClr val="2B660F"/>
                          </a:solidFill>
                          <a:effectLst/>
                          <a:highlight>
                            <a:srgbClr val="FFC62B"/>
                          </a:highlight>
                          <a:latin typeface="+mn-lt"/>
                        </a:rPr>
                        <a:t>Target</a:t>
                      </a:r>
                      <a:r>
                        <a:rPr lang="en-US" sz="1050" b="0" i="0" u="none" strike="noStrike" noProof="0">
                          <a:solidFill>
                            <a:srgbClr val="2B660F"/>
                          </a:solidFill>
                          <a:effectLst/>
                          <a:latin typeface="+mn-lt"/>
                        </a:rPr>
                        <a:t>: Achieve zero waste to landfills from distribution centers by 2030</a:t>
                      </a: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lvl="0" indent="-120650" algn="l">
                        <a:lnSpc>
                          <a:spcPct val="100000"/>
                        </a:lnSpc>
                        <a:spcBef>
                          <a:spcPts val="1000"/>
                        </a:spcBef>
                        <a:buFont typeface="Arial"/>
                        <a:buChar char="•"/>
                      </a:pPr>
                      <a:r>
                        <a:rPr lang="en-US" sz="1050" b="0" i="0" kern="1200" noProof="0">
                          <a:solidFill>
                            <a:srgbClr val="2B660F"/>
                          </a:solidFill>
                          <a:effectLst/>
                          <a:highlight>
                            <a:srgbClr val="4FE2F3"/>
                          </a:highlight>
                          <a:latin typeface="+mn-lt"/>
                          <a:ea typeface="+mn-ea"/>
                          <a:cs typeface="Leelawadee" panose="020B0502040204020203" pitchFamily="34" charset="-34"/>
                        </a:rPr>
                        <a:t>Goal: </a:t>
                      </a:r>
                      <a:r>
                        <a:rPr lang="en-US" sz="1050" b="0" i="0" u="none" strike="noStrike" noProof="0">
                          <a:solidFill>
                            <a:srgbClr val="2B660F"/>
                          </a:solidFill>
                          <a:effectLst/>
                          <a:latin typeface="+mn-lt"/>
                        </a:rPr>
                        <a:t>Supporting our communities through associate volunteerism, strategic grantmaking and impact investing, educational resources, and transparent collaboration with customers and retailers</a:t>
                      </a:r>
                    </a:p>
                    <a:p>
                      <a:pPr marL="120650" lvl="0" indent="-120650" algn="l">
                        <a:lnSpc>
                          <a:spcPct val="100000"/>
                        </a:lnSpc>
                        <a:spcBef>
                          <a:spcPts val="1000"/>
                        </a:spcBef>
                        <a:buFont typeface="Arial"/>
                        <a:buChar char="•"/>
                      </a:pPr>
                      <a:r>
                        <a:rPr lang="en-US" sz="1050" b="0" i="0" u="none" strike="noStrike" noProof="0">
                          <a:solidFill>
                            <a:srgbClr val="2B660F"/>
                          </a:solidFill>
                          <a:effectLst/>
                          <a:highlight>
                            <a:srgbClr val="FFC62B"/>
                          </a:highlight>
                          <a:latin typeface="+mn-lt"/>
                        </a:rPr>
                        <a:t>Target</a:t>
                      </a:r>
                      <a:r>
                        <a:rPr lang="en-US" sz="1050" b="0" i="0" u="none" strike="noStrike" noProof="0">
                          <a:solidFill>
                            <a:srgbClr val="2B660F"/>
                          </a:solidFill>
                          <a:effectLst/>
                          <a:latin typeface="+mn-lt"/>
                        </a:rPr>
                        <a:t>: Donate 250 million pounds of food (equivalent to approximately 208 million meals) by 2030</a:t>
                      </a:r>
                    </a:p>
                    <a:p>
                      <a:pPr marL="120650" lvl="0" indent="-120650" algn="l">
                        <a:lnSpc>
                          <a:spcPct val="100000"/>
                        </a:lnSpc>
                        <a:spcBef>
                          <a:spcPts val="1000"/>
                        </a:spcBef>
                        <a:buFont typeface="Arial"/>
                        <a:buChar char="•"/>
                      </a:pPr>
                      <a:r>
                        <a:rPr lang="en-US" sz="1050" b="0" i="0" u="none" strike="noStrike" noProof="0">
                          <a:solidFill>
                            <a:srgbClr val="2B660F"/>
                          </a:solidFill>
                          <a:effectLst/>
                          <a:highlight>
                            <a:srgbClr val="FFC62B"/>
                          </a:highlight>
                          <a:latin typeface="+mn-lt"/>
                        </a:rPr>
                        <a:t>Target</a:t>
                      </a:r>
                      <a:r>
                        <a:rPr lang="en-US" sz="1050" b="0" i="0" u="none" strike="noStrike" noProof="0">
                          <a:solidFill>
                            <a:srgbClr val="2B660F"/>
                          </a:solidFill>
                          <a:effectLst/>
                          <a:latin typeface="+mn-lt"/>
                        </a:rPr>
                        <a:t>: Log 200,000 associate volunteer hours by 2030</a:t>
                      </a: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lvl="0" indent="-120650" algn="l">
                        <a:lnSpc>
                          <a:spcPct val="100000"/>
                        </a:lnSpc>
                        <a:spcBef>
                          <a:spcPts val="1000"/>
                        </a:spcBef>
                        <a:buFont typeface="Arial"/>
                        <a:buChar char="•"/>
                      </a:pPr>
                      <a:r>
                        <a:rPr lang="en-US" sz="1050" b="0" i="0" kern="1200" noProof="0">
                          <a:solidFill>
                            <a:srgbClr val="2B660F"/>
                          </a:solidFill>
                          <a:effectLst/>
                          <a:highlight>
                            <a:srgbClr val="4FE2F3"/>
                          </a:highlight>
                          <a:latin typeface="+mn-lt"/>
                          <a:ea typeface="+mn-ea"/>
                          <a:cs typeface="Leelawadee" panose="020B0502040204020203" pitchFamily="34" charset="-34"/>
                        </a:rPr>
                        <a:t>Goal: </a:t>
                      </a:r>
                      <a:r>
                        <a:rPr lang="en-US" sz="1050" b="0" i="0" u="none" strike="noStrike" noProof="0">
                          <a:solidFill>
                            <a:srgbClr val="2B660F"/>
                          </a:solidFill>
                          <a:effectLst/>
                          <a:latin typeface="+mn-lt"/>
                        </a:rPr>
                        <a:t>Providing safe conditions for our associates and achieving the highest standards of food safety</a:t>
                      </a:r>
                    </a:p>
                    <a:p>
                      <a:pPr marL="120650" lvl="0" indent="-120650" algn="l">
                        <a:lnSpc>
                          <a:spcPct val="100000"/>
                        </a:lnSpc>
                        <a:spcBef>
                          <a:spcPts val="1000"/>
                        </a:spcBef>
                        <a:buFont typeface="Arial"/>
                        <a:buChar char="•"/>
                      </a:pPr>
                      <a:r>
                        <a:rPr lang="en-US" sz="1050" b="0" i="0" u="none" strike="noStrike" noProof="0">
                          <a:solidFill>
                            <a:srgbClr val="2B660F"/>
                          </a:solidFill>
                          <a:effectLst/>
                          <a:highlight>
                            <a:srgbClr val="FFC62B"/>
                          </a:highlight>
                          <a:latin typeface="+mn-lt"/>
                        </a:rPr>
                        <a:t>Target</a:t>
                      </a:r>
                      <a:r>
                        <a:rPr lang="en-US" sz="1050" b="0" i="0" u="none" strike="noStrike" noProof="0">
                          <a:solidFill>
                            <a:srgbClr val="2B660F"/>
                          </a:solidFill>
                          <a:effectLst/>
                          <a:latin typeface="+mn-lt"/>
                        </a:rPr>
                        <a:t>: Achieve SQF certification</a:t>
                      </a:r>
                      <a:br>
                        <a:rPr lang="en-US" sz="1050" b="0" i="0" u="none" strike="noStrike" noProof="0">
                          <a:solidFill>
                            <a:srgbClr val="2B660F"/>
                          </a:solidFill>
                          <a:effectLst/>
                          <a:latin typeface="+mn-lt"/>
                        </a:rPr>
                      </a:br>
                      <a:r>
                        <a:rPr lang="en-US" sz="1050" b="0" i="0" u="none" strike="noStrike" noProof="0">
                          <a:solidFill>
                            <a:srgbClr val="2B660F"/>
                          </a:solidFill>
                          <a:effectLst/>
                          <a:latin typeface="+mn-lt"/>
                        </a:rPr>
                        <a:t>at all applicable distribution centers by the end of FY2025</a:t>
                      </a:r>
                    </a:p>
                    <a:p>
                      <a:pPr marL="120650" lvl="0" indent="-120650" algn="l">
                        <a:lnSpc>
                          <a:spcPct val="100000"/>
                        </a:lnSpc>
                        <a:spcBef>
                          <a:spcPts val="1000"/>
                        </a:spcBef>
                        <a:buFont typeface="Arial"/>
                        <a:buChar char="•"/>
                      </a:pPr>
                      <a:r>
                        <a:rPr lang="en-US" sz="1050" b="0" i="0" kern="1200" noProof="0">
                          <a:solidFill>
                            <a:srgbClr val="2B660F"/>
                          </a:solidFill>
                          <a:effectLst/>
                          <a:highlight>
                            <a:srgbClr val="4FE2F3"/>
                          </a:highlight>
                          <a:latin typeface="+mn-lt"/>
                          <a:ea typeface="+mn-ea"/>
                          <a:cs typeface="Leelawadee" panose="020B0502040204020203" pitchFamily="34" charset="-34"/>
                        </a:rPr>
                        <a:t>Goal: </a:t>
                      </a:r>
                      <a:r>
                        <a:rPr lang="en-US" sz="1050" b="0" i="0" u="none" strike="noStrike" noProof="0">
                          <a:solidFill>
                            <a:srgbClr val="2B660F"/>
                          </a:solidFill>
                          <a:effectLst/>
                          <a:latin typeface="+mn-lt"/>
                        </a:rPr>
                        <a:t>Strive for “Green” Ecolab Retail audit rating at all our retail stores</a:t>
                      </a:r>
                    </a:p>
                  </a:txBody>
                  <a:tcPr marL="27432" marR="27432" marT="27432" marB="27432">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bl>
          </a:graphicData>
        </a:graphic>
      </p:graphicFrame>
      <p:sp>
        <p:nvSpPr>
          <p:cNvPr id="18" name="TextBox 17">
            <a:extLst>
              <a:ext uri="{FF2B5EF4-FFF2-40B4-BE49-F238E27FC236}">
                <a16:creationId xmlns:a16="http://schemas.microsoft.com/office/drawing/2014/main" id="{EBF27924-B10B-2964-F52E-8C272D89C011}"/>
              </a:ext>
            </a:extLst>
          </p:cNvPr>
          <p:cNvSpPr txBox="1"/>
          <p:nvPr/>
        </p:nvSpPr>
        <p:spPr>
          <a:xfrm>
            <a:off x="1981200" y="6221633"/>
            <a:ext cx="9997438" cy="276999"/>
          </a:xfrm>
          <a:prstGeom prst="rect">
            <a:avLst/>
          </a:prstGeom>
          <a:noFill/>
        </p:spPr>
        <p:txBody>
          <a:bodyPr wrap="square" lIns="0" tIns="0" rIns="0" bIns="0" rtlCol="0">
            <a:spAutoFit/>
          </a:bodyPr>
          <a:lstStyle/>
          <a:p>
            <a:r>
              <a:rPr lang="en-US" sz="900" b="1">
                <a:solidFill>
                  <a:schemeClr val="accent3"/>
                </a:solidFill>
                <a:cs typeface="Leelawadee" panose="020B0502040204020203" pitchFamily="34" charset="-34"/>
              </a:rPr>
              <a:t>Note - </a:t>
            </a:r>
            <a:r>
              <a:rPr lang="en-US" sz="900">
                <a:solidFill>
                  <a:schemeClr val="accent3"/>
                </a:solidFill>
                <a:cs typeface="Leelawadee" panose="020B0502040204020203" pitchFamily="34" charset="-34"/>
              </a:rPr>
              <a:t>The pillars and information in these slides come from Cub Foods’ parent company, called United Natural Foods. We have chosen to include the focus areas from United Natural Foods because Cub Foods itself does not have any published sustainability approach, information or focus areas.</a:t>
            </a:r>
          </a:p>
        </p:txBody>
      </p:sp>
      <p:pic>
        <p:nvPicPr>
          <p:cNvPr id="3" name="Picture 2" descr="A logo of a leaf in a circle&#10;&#10;Description automatically generated">
            <a:extLst>
              <a:ext uri="{FF2B5EF4-FFF2-40B4-BE49-F238E27FC236}">
                <a16:creationId xmlns:a16="http://schemas.microsoft.com/office/drawing/2014/main" id="{15EC2AA1-920B-F86F-BED9-5B825EAD1D2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pic>
        <p:nvPicPr>
          <p:cNvPr id="5" name="Picture 4" descr="A blue and green windmill with green arrows&#10;&#10;Description automatically generated">
            <a:extLst>
              <a:ext uri="{FF2B5EF4-FFF2-40B4-BE49-F238E27FC236}">
                <a16:creationId xmlns:a16="http://schemas.microsoft.com/office/drawing/2014/main" id="{D97BE93B-82D7-A57E-631E-9A616E7DE7E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7884" y="4209344"/>
            <a:ext cx="556204" cy="604020"/>
          </a:xfrm>
          <a:prstGeom prst="rect">
            <a:avLst/>
          </a:prstGeom>
        </p:spPr>
      </p:pic>
    </p:spTree>
    <p:extLst>
      <p:ext uri="{BB962C8B-B14F-4D97-AF65-F5344CB8AC3E}">
        <p14:creationId xmlns:p14="http://schemas.microsoft.com/office/powerpoint/2010/main" val="350723388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FF9247-90EA-C66C-C98E-9AFF2ECEAF01}"/>
            </a:ext>
          </a:extLst>
        </p:cNvPr>
        <p:cNvGrpSpPr/>
        <p:nvPr/>
      </p:nvGrpSpPr>
      <p:grpSpPr>
        <a:xfrm>
          <a:off x="0" y="0"/>
          <a:ext cx="0" cy="0"/>
          <a:chOff x="0" y="0"/>
          <a:chExt cx="0" cy="0"/>
        </a:xfrm>
      </p:grpSpPr>
      <p:graphicFrame>
        <p:nvGraphicFramePr>
          <p:cNvPr id="13" name="think-cell data - do not delete" hidden="1">
            <a:extLst>
              <a:ext uri="{FF2B5EF4-FFF2-40B4-BE49-F238E27FC236}">
                <a16:creationId xmlns:a16="http://schemas.microsoft.com/office/drawing/2014/main" id="{0C0BED66-E8C8-BAC6-6721-C5EBDC96A046}"/>
              </a:ext>
            </a:extLst>
          </p:cNvPr>
          <p:cNvGraphicFramePr>
            <a:graphicFrameLocks/>
          </p:cNvGraphicFramePr>
          <p:nvPr>
            <p:custDataLst>
              <p:tags r:id="rId1"/>
            </p:custDataLst>
            <p:extLst>
              <p:ext uri="{D42A27DB-BD31-4B8C-83A1-F6EECF244321}">
                <p14:modId xmlns:p14="http://schemas.microsoft.com/office/powerpoint/2010/main" val="12976809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13" name="think-cell data - do not delete" hidden="1">
                        <a:extLst>
                          <a:ext uri="{FF2B5EF4-FFF2-40B4-BE49-F238E27FC236}">
                            <a16:creationId xmlns:a16="http://schemas.microsoft.com/office/drawing/2014/main" id="{0C0BED66-E8C8-BAC6-6721-C5EBDC96A04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2" name="Title 11">
            <a:extLst>
              <a:ext uri="{FF2B5EF4-FFF2-40B4-BE49-F238E27FC236}">
                <a16:creationId xmlns:a16="http://schemas.microsoft.com/office/drawing/2014/main" id="{90415F9F-447D-5D71-9DE1-9795929BA8B4}"/>
              </a:ext>
            </a:extLst>
          </p:cNvPr>
          <p:cNvSpPr>
            <a:spLocks noGrp="1"/>
          </p:cNvSpPr>
          <p:nvPr>
            <p:ph type="title"/>
          </p:nvPr>
        </p:nvSpPr>
        <p:spPr>
          <a:xfrm>
            <a:off x="304798" y="246888"/>
            <a:ext cx="11585448" cy="969264"/>
          </a:xfrm>
        </p:spPr>
        <p:txBody>
          <a:bodyPr vert="horz" rIns="0"/>
          <a:lstStyle/>
          <a:p>
            <a:r>
              <a:rPr lang="en-US" sz="3000"/>
              <a:t>CUB FOODS’ SUSTAINABILITY FOCUS AREAS</a:t>
            </a:r>
            <a:br>
              <a:rPr lang="en-US" sz="3000"/>
            </a:br>
            <a:r>
              <a:rPr lang="en-US" sz="1800" i="1"/>
              <a:t>And how these focus areas align with pep+ pillars</a:t>
            </a:r>
          </a:p>
        </p:txBody>
      </p:sp>
      <p:sp>
        <p:nvSpPr>
          <p:cNvPr id="3" name="Rectangle: Top Corners Rounded 2">
            <a:extLst>
              <a:ext uri="{FF2B5EF4-FFF2-40B4-BE49-F238E27FC236}">
                <a16:creationId xmlns:a16="http://schemas.microsoft.com/office/drawing/2014/main" id="{7FD4F518-C632-016D-4459-CCD2870AA8E1}"/>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Table 4">
            <a:extLst>
              <a:ext uri="{FF2B5EF4-FFF2-40B4-BE49-F238E27FC236}">
                <a16:creationId xmlns:a16="http://schemas.microsoft.com/office/drawing/2014/main" id="{45EC2B56-B503-B59C-ABF6-D52CF3AF84D4}"/>
              </a:ext>
            </a:extLst>
          </p:cNvPr>
          <p:cNvGraphicFramePr>
            <a:graphicFrameLocks noGrp="1"/>
          </p:cNvGraphicFramePr>
          <p:nvPr>
            <p:extLst>
              <p:ext uri="{D42A27DB-BD31-4B8C-83A1-F6EECF244321}">
                <p14:modId xmlns:p14="http://schemas.microsoft.com/office/powerpoint/2010/main" val="2796485970"/>
              </p:ext>
            </p:extLst>
          </p:nvPr>
        </p:nvGraphicFramePr>
        <p:xfrm>
          <a:off x="-7620" y="1148230"/>
          <a:ext cx="11990832" cy="5038344"/>
        </p:xfrm>
        <a:graphic>
          <a:graphicData uri="http://schemas.openxmlformats.org/drawingml/2006/table">
            <a:tbl>
              <a:tblPr firstRow="1" bandRow="1"/>
              <a:tblGrid>
                <a:gridCol w="1993392">
                  <a:extLst>
                    <a:ext uri="{9D8B030D-6E8A-4147-A177-3AD203B41FA5}">
                      <a16:colId xmlns:a16="http://schemas.microsoft.com/office/drawing/2014/main" val="1767499071"/>
                    </a:ext>
                  </a:extLst>
                </a:gridCol>
                <a:gridCol w="1999488">
                  <a:extLst>
                    <a:ext uri="{9D8B030D-6E8A-4147-A177-3AD203B41FA5}">
                      <a16:colId xmlns:a16="http://schemas.microsoft.com/office/drawing/2014/main" val="2382844442"/>
                    </a:ext>
                  </a:extLst>
                </a:gridCol>
                <a:gridCol w="1999488">
                  <a:extLst>
                    <a:ext uri="{9D8B030D-6E8A-4147-A177-3AD203B41FA5}">
                      <a16:colId xmlns:a16="http://schemas.microsoft.com/office/drawing/2014/main" val="1493353144"/>
                    </a:ext>
                  </a:extLst>
                </a:gridCol>
                <a:gridCol w="1571752">
                  <a:extLst>
                    <a:ext uri="{9D8B030D-6E8A-4147-A177-3AD203B41FA5}">
                      <a16:colId xmlns:a16="http://schemas.microsoft.com/office/drawing/2014/main" val="3451622229"/>
                    </a:ext>
                  </a:extLst>
                </a:gridCol>
                <a:gridCol w="2159000">
                  <a:extLst>
                    <a:ext uri="{9D8B030D-6E8A-4147-A177-3AD203B41FA5}">
                      <a16:colId xmlns:a16="http://schemas.microsoft.com/office/drawing/2014/main" val="957515009"/>
                    </a:ext>
                  </a:extLst>
                </a:gridCol>
                <a:gridCol w="2267712">
                  <a:extLst>
                    <a:ext uri="{9D8B030D-6E8A-4147-A177-3AD203B41FA5}">
                      <a16:colId xmlns:a16="http://schemas.microsoft.com/office/drawing/2014/main" val="3119377882"/>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ase" latinLnBrk="0" hangingPunct="1">
                        <a:lnSpc>
                          <a:spcPct val="100000"/>
                        </a:lnSpc>
                      </a:pPr>
                      <a:r>
                        <a:rPr lang="en-US" sz="1200" b="1" kern="1200" noProof="0">
                          <a:solidFill>
                            <a:schemeClr val="bg1"/>
                          </a:solidFill>
                          <a:latin typeface="+mn-lt"/>
                          <a:ea typeface="+mn-ea"/>
                          <a:cs typeface="Leelawadee" panose="020B0502040204020203" pitchFamily="34" charset="-34"/>
                        </a:rPr>
                        <a:t>Climate</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ase" latinLnBrk="0" hangingPunct="1">
                        <a:lnSpc>
                          <a:spcPct val="100000"/>
                        </a:lnSpc>
                      </a:pPr>
                      <a:r>
                        <a:rPr lang="en-US" sz="1200" b="1" kern="1200" noProof="0">
                          <a:solidFill>
                            <a:schemeClr val="bg1"/>
                          </a:solidFill>
                          <a:latin typeface="+mn-lt"/>
                          <a:ea typeface="+mn-ea"/>
                          <a:cs typeface="Leelawadee" panose="020B0502040204020203" pitchFamily="34" charset="-34"/>
                        </a:rPr>
                        <a:t>Sourcing</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ase" latinLnBrk="0" hangingPunct="1">
                        <a:lnSpc>
                          <a:spcPct val="100000"/>
                        </a:lnSpc>
                      </a:pPr>
                      <a:r>
                        <a:rPr lang="en-US" sz="1200" b="1" kern="1200" noProof="0">
                          <a:solidFill>
                            <a:schemeClr val="bg1"/>
                          </a:solidFill>
                          <a:latin typeface="+mn-lt"/>
                          <a:ea typeface="+mn-ea"/>
                          <a:cs typeface="Leelawadee" panose="020B0502040204020203" pitchFamily="34" charset="-34"/>
                        </a:rPr>
                        <a:t>Waste Reduction</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ase" latinLnBrk="0" hangingPunct="1">
                        <a:lnSpc>
                          <a:spcPct val="100000"/>
                        </a:lnSpc>
                      </a:pPr>
                      <a:r>
                        <a:rPr lang="en-US" sz="1200" b="1" kern="1200" noProof="0">
                          <a:solidFill>
                            <a:schemeClr val="bg1"/>
                          </a:solidFill>
                          <a:latin typeface="+mn-lt"/>
                          <a:ea typeface="+mn-ea"/>
                          <a:cs typeface="Leelawadee" panose="020B0502040204020203" pitchFamily="34" charset="-34"/>
                        </a:rPr>
                        <a:t>Community Development</a:t>
                      </a:r>
                    </a:p>
                  </a:txBody>
                  <a:tcPr marL="27432" marR="27432" marT="27432" marB="27432" anchor="ctr">
                    <a:lnL w="1270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ase" latinLnBrk="0" hangingPunct="1">
                        <a:lnSpc>
                          <a:spcPct val="100000"/>
                        </a:lnSpc>
                      </a:pPr>
                      <a:r>
                        <a:rPr lang="en-US" sz="1200" b="1" kern="1200" noProof="0">
                          <a:solidFill>
                            <a:schemeClr val="bg1"/>
                          </a:solidFill>
                          <a:latin typeface="+mn-lt"/>
                          <a:ea typeface="+mn-ea"/>
                          <a:cs typeface="Leelawadee" panose="020B0502040204020203" pitchFamily="34" charset="-34"/>
                        </a:rPr>
                        <a:t>Customer Health &amp; Safety</a:t>
                      </a:r>
                    </a:p>
                  </a:txBody>
                  <a:tcPr marL="27432" marR="27432" marT="27432" marB="27432" anchor="ctr">
                    <a:lnL w="63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4791456">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922F11"/>
                          </a:solidFill>
                          <a:latin typeface="+mj-lt"/>
                          <a:ea typeface="+mn-ea"/>
                          <a:cs typeface="Leelawadee"/>
                        </a:rPr>
                        <a:t>POSITIVE </a:t>
                      </a:r>
                      <a:br>
                        <a:rPr lang="en-US" sz="1400" kern="1200">
                          <a:solidFill>
                            <a:srgbClr val="922F11"/>
                          </a:solidFill>
                          <a:latin typeface="+mj-lt"/>
                          <a:ea typeface="+mn-ea"/>
                          <a:cs typeface="Leelawadee"/>
                        </a:rPr>
                      </a:br>
                      <a:r>
                        <a:rPr lang="en-US" sz="1400" kern="1200">
                          <a:solidFill>
                            <a:srgbClr val="922F11"/>
                          </a:solidFill>
                          <a:latin typeface="+mj-lt"/>
                          <a:ea typeface="+mn-ea"/>
                          <a:cs typeface="Leelawadee"/>
                        </a:rPr>
                        <a:t>CHOICES</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E6D27"/>
                    </a:solidFill>
                  </a:tcPr>
                </a:tc>
                <a:tc>
                  <a:txBody>
                    <a:bodyPr/>
                    <a:lstStyle/>
                    <a:p>
                      <a:pPr marL="0" marR="0" lvl="0" indent="0" algn="ctr" defTabSz="914400" rtl="0" eaLnBrk="1" latinLnBrk="0" hangingPunct="1">
                        <a:lnSpc>
                          <a:spcPct val="100000"/>
                        </a:lnSpc>
                        <a:spcBef>
                          <a:spcPts val="0"/>
                        </a:spcBef>
                        <a:spcAft>
                          <a:spcPts val="0"/>
                        </a:spcAft>
                        <a:buFont typeface="Arial"/>
                        <a:buNone/>
                      </a:pPr>
                      <a:r>
                        <a:rPr lang="en-GB" sz="1000" b="0" i="1" u="none" strike="noStrike" kern="1200" cap="none" spc="0" normalizeH="0" baseline="0" noProof="0">
                          <a:ln>
                            <a:noFill/>
                          </a:ln>
                          <a:solidFill>
                            <a:srgbClr val="2B660F"/>
                          </a:solidFill>
                          <a:effectLst/>
                          <a:uLnTx/>
                          <a:uFillTx/>
                          <a:latin typeface="+mn-lt"/>
                          <a:ea typeface="+mn-ea"/>
                          <a:cs typeface="+mn-cs"/>
                        </a:rPr>
                        <a:t>Not a focus area for the customer.</a:t>
                      </a:r>
                      <a:endParaRPr lang="en-US" sz="1000" b="0" i="1" u="none" strike="noStrike" kern="1200" cap="none" spc="0" normalizeH="0" baseline="0" noProof="0">
                        <a:ln>
                          <a:noFill/>
                        </a:ln>
                        <a:solidFill>
                          <a:srgbClr val="2B660F"/>
                        </a:solidFill>
                        <a:effectLst/>
                        <a:uLnTx/>
                        <a:uFillTx/>
                        <a:latin typeface="+mn-lt"/>
                        <a:ea typeface="+mn-ea"/>
                        <a:cs typeface="+mn-cs"/>
                      </a:endParaRPr>
                    </a:p>
                  </a:txBody>
                  <a:tcPr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latinLnBrk="0" hangingPunct="1">
                        <a:lnSpc>
                          <a:spcPct val="100000"/>
                        </a:lnSpc>
                        <a:spcBef>
                          <a:spcPts val="0"/>
                        </a:spcBef>
                        <a:spcAft>
                          <a:spcPts val="0"/>
                        </a:spcAft>
                        <a:buFont typeface="Arial"/>
                        <a:buNone/>
                      </a:pPr>
                      <a:r>
                        <a:rPr lang="en-GB" sz="1000" b="0" i="1" u="none" strike="noStrike" kern="1200" cap="none" spc="0" normalizeH="0" baseline="0" noProof="0">
                          <a:ln>
                            <a:noFill/>
                          </a:ln>
                          <a:solidFill>
                            <a:srgbClr val="2B660F"/>
                          </a:solidFill>
                          <a:effectLst/>
                          <a:uLnTx/>
                          <a:uFillTx/>
                          <a:latin typeface="+mn-lt"/>
                          <a:ea typeface="+mn-ea"/>
                          <a:cs typeface="+mn-cs"/>
                        </a:rPr>
                        <a:t>Not a focus area for the customer.</a:t>
                      </a:r>
                      <a:endParaRPr lang="en-US" sz="1000" b="0" i="1" u="none" strike="noStrike" kern="1200" cap="none" spc="0" normalizeH="0" baseline="0" noProof="0">
                        <a:ln>
                          <a:noFill/>
                        </a:ln>
                        <a:solidFill>
                          <a:srgbClr val="2B660F"/>
                        </a:solidFill>
                        <a:effectLst/>
                        <a:uLnTx/>
                        <a:uFillTx/>
                        <a:latin typeface="+mn-lt"/>
                        <a:ea typeface="+mn-ea"/>
                        <a:cs typeface="+mn-cs"/>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latinLnBrk="0" hangingPunct="1">
                        <a:lnSpc>
                          <a:spcPct val="100000"/>
                        </a:lnSpc>
                        <a:spcBef>
                          <a:spcPts val="0"/>
                        </a:spcBef>
                        <a:spcAft>
                          <a:spcPts val="0"/>
                        </a:spcAft>
                        <a:buFont typeface="Arial"/>
                        <a:buNone/>
                      </a:pPr>
                      <a:r>
                        <a:rPr lang="en-GB" sz="1000" b="0" i="1" u="none" strike="noStrike" kern="1200" cap="none" spc="0" normalizeH="0" baseline="0" noProof="0">
                          <a:ln>
                            <a:noFill/>
                          </a:ln>
                          <a:solidFill>
                            <a:srgbClr val="2B660F"/>
                          </a:solidFill>
                          <a:effectLst/>
                          <a:uLnTx/>
                          <a:uFillTx/>
                          <a:latin typeface="+mn-lt"/>
                          <a:ea typeface="+mn-ea"/>
                          <a:cs typeface="+mn-cs"/>
                        </a:rPr>
                        <a:t>Not a focus area for the customer.</a:t>
                      </a:r>
                      <a:endParaRPr lang="en-US" sz="1000" b="0" i="1" u="none" strike="noStrike" kern="1200" cap="none" spc="0" normalizeH="0" baseline="0" noProof="0">
                        <a:ln>
                          <a:noFill/>
                        </a:ln>
                        <a:solidFill>
                          <a:srgbClr val="2B660F"/>
                        </a:solidFill>
                        <a:effectLst/>
                        <a:uLnTx/>
                        <a:uFillTx/>
                        <a:latin typeface="+mn-lt"/>
                        <a:ea typeface="+mn-ea"/>
                        <a:cs typeface="+mn-cs"/>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latinLnBrk="0" hangingPunct="1">
                        <a:lnSpc>
                          <a:spcPct val="100000"/>
                        </a:lnSpc>
                        <a:spcBef>
                          <a:spcPts val="0"/>
                        </a:spcBef>
                        <a:spcAft>
                          <a:spcPts val="0"/>
                        </a:spcAft>
                        <a:buFont typeface="Arial"/>
                        <a:buNone/>
                      </a:pPr>
                      <a:r>
                        <a:rPr lang="en-GB" sz="1000" b="0" i="1" u="none" strike="noStrike" kern="1200" cap="none" spc="0" normalizeH="0" baseline="0" noProof="0">
                          <a:ln>
                            <a:noFill/>
                          </a:ln>
                          <a:solidFill>
                            <a:srgbClr val="2B660F"/>
                          </a:solidFill>
                          <a:effectLst/>
                          <a:uLnTx/>
                          <a:uFillTx/>
                          <a:latin typeface="+mn-lt"/>
                          <a:ea typeface="+mn-ea"/>
                          <a:cs typeface="+mn-cs"/>
                        </a:rPr>
                        <a:t>Not a focus area for the customer.</a:t>
                      </a:r>
                      <a:endParaRPr lang="en-US" sz="1000" b="0" i="1" u="none" strike="noStrike" kern="1200" cap="none" spc="0" normalizeH="0" baseline="0" noProof="0">
                        <a:ln>
                          <a:noFill/>
                        </a:ln>
                        <a:solidFill>
                          <a:srgbClr val="2B660F"/>
                        </a:solidFill>
                        <a:effectLst/>
                        <a:uLnTx/>
                        <a:uFillTx/>
                        <a:latin typeface="+mn-lt"/>
                        <a:ea typeface="+mn-ea"/>
                        <a:cs typeface="+mn-cs"/>
                      </a:endParaRPr>
                    </a:p>
                  </a:txBody>
                  <a:tcPr anchor="ctr">
                    <a:lnL w="1270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latinLnBrk="0" hangingPunct="1">
                        <a:lnSpc>
                          <a:spcPct val="100000"/>
                        </a:lnSpc>
                        <a:spcBef>
                          <a:spcPts val="0"/>
                        </a:spcBef>
                        <a:spcAft>
                          <a:spcPts val="0"/>
                        </a:spcAft>
                        <a:buFont typeface="Arial"/>
                        <a:buNone/>
                      </a:pPr>
                      <a:r>
                        <a:rPr lang="en-GB" sz="1000" b="0" i="1" u="none" strike="noStrike" kern="1200" cap="none" spc="0" normalizeH="0" baseline="0" noProof="0">
                          <a:ln>
                            <a:noFill/>
                          </a:ln>
                          <a:solidFill>
                            <a:srgbClr val="2B660F"/>
                          </a:solidFill>
                          <a:effectLst/>
                          <a:uLnTx/>
                          <a:uFillTx/>
                          <a:latin typeface="+mn-lt"/>
                          <a:ea typeface="+mn-ea"/>
                          <a:cs typeface="+mn-cs"/>
                        </a:rPr>
                        <a:t>Not a focus area for the customer.</a:t>
                      </a:r>
                      <a:endParaRPr lang="en-US" sz="1000" b="0" i="1" u="none" strike="noStrike" kern="1200" cap="none" spc="0" normalizeH="0" baseline="0" noProof="0">
                        <a:ln>
                          <a:noFill/>
                        </a:ln>
                        <a:solidFill>
                          <a:srgbClr val="2B660F"/>
                        </a:solidFill>
                        <a:effectLst/>
                        <a:uLnTx/>
                        <a:uFillTx/>
                        <a:latin typeface="+mn-lt"/>
                        <a:ea typeface="+mn-ea"/>
                        <a:cs typeface="+mn-cs"/>
                      </a:endParaRPr>
                    </a:p>
                  </a:txBody>
                  <a:tcPr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bl>
          </a:graphicData>
        </a:graphic>
      </p:graphicFrame>
      <p:pic>
        <p:nvPicPr>
          <p:cNvPr id="15" name="Picture 14" descr="cub-foods-logo - Ellsworth Creamery">
            <a:extLst>
              <a:ext uri="{FF2B5EF4-FFF2-40B4-BE49-F238E27FC236}">
                <a16:creationId xmlns:a16="http://schemas.microsoft.com/office/drawing/2014/main" id="{42607DA6-F14A-CB56-153A-5807DA794356}"/>
              </a:ext>
            </a:extLst>
          </p:cNvPr>
          <p:cNvPicPr>
            <a:picLocks noChangeAspect="1"/>
          </p:cNvPicPr>
          <p:nvPr/>
        </p:nvPicPr>
        <p:blipFill>
          <a:blip r:embed="rId6"/>
          <a:stretch>
            <a:fillRect/>
          </a:stretch>
        </p:blipFill>
        <p:spPr>
          <a:xfrm>
            <a:off x="10801350" y="302217"/>
            <a:ext cx="1085850" cy="770993"/>
          </a:xfrm>
          <a:prstGeom prst="rect">
            <a:avLst/>
          </a:prstGeom>
        </p:spPr>
      </p:pic>
      <p:sp>
        <p:nvSpPr>
          <p:cNvPr id="4" name="TextBox 3">
            <a:extLst>
              <a:ext uri="{FF2B5EF4-FFF2-40B4-BE49-F238E27FC236}">
                <a16:creationId xmlns:a16="http://schemas.microsoft.com/office/drawing/2014/main" id="{D44FC5E4-3C5F-2C39-5C15-379DAE2588D8}"/>
              </a:ext>
            </a:extLst>
          </p:cNvPr>
          <p:cNvSpPr txBox="1"/>
          <p:nvPr/>
        </p:nvSpPr>
        <p:spPr>
          <a:xfrm>
            <a:off x="1981200" y="6221633"/>
            <a:ext cx="9997438" cy="276999"/>
          </a:xfrm>
          <a:prstGeom prst="rect">
            <a:avLst/>
          </a:prstGeom>
          <a:noFill/>
        </p:spPr>
        <p:txBody>
          <a:bodyPr wrap="square" lIns="0" tIns="0" rIns="0" bIns="0" rtlCol="0">
            <a:spAutoFit/>
          </a:bodyPr>
          <a:lstStyle/>
          <a:p>
            <a:r>
              <a:rPr lang="en-US" sz="900" b="1">
                <a:solidFill>
                  <a:schemeClr val="accent3"/>
                </a:solidFill>
                <a:cs typeface="Leelawadee" panose="020B0502040204020203" pitchFamily="34" charset="-34"/>
                <a:sym typeface="+mn-lt"/>
              </a:rPr>
              <a:t>Note - </a:t>
            </a:r>
            <a:r>
              <a:rPr lang="en-US" sz="900">
                <a:solidFill>
                  <a:schemeClr val="accent3"/>
                </a:solidFill>
                <a:cs typeface="Leelawadee" panose="020B0502040204020203" pitchFamily="34" charset="-34"/>
                <a:sym typeface="+mn-lt"/>
              </a:rPr>
              <a:t>The pillars and information in these slides come from Cub Foods’ parent company, called United Natural Foods. We have chosen to include the focus areas from United Natural Foods because Cub Foods itself does not have any published sustainability approach, information or focus areas.</a:t>
            </a:r>
          </a:p>
        </p:txBody>
      </p:sp>
      <p:pic>
        <p:nvPicPr>
          <p:cNvPr id="2" name="Picture 1" descr="A logo of a hand and a globe&#10;&#10;Description automatically generated">
            <a:extLst>
              <a:ext uri="{FF2B5EF4-FFF2-40B4-BE49-F238E27FC236}">
                <a16:creationId xmlns:a16="http://schemas.microsoft.com/office/drawing/2014/main" id="{FB00AA0B-6DAD-91F5-A74C-9F3AA28D2A6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25147" y="1836221"/>
            <a:ext cx="536916" cy="583072"/>
          </a:xfrm>
          <a:prstGeom prst="rect">
            <a:avLst/>
          </a:prstGeom>
        </p:spPr>
      </p:pic>
    </p:spTree>
    <p:extLst>
      <p:ext uri="{BB962C8B-B14F-4D97-AF65-F5344CB8AC3E}">
        <p14:creationId xmlns:p14="http://schemas.microsoft.com/office/powerpoint/2010/main" val="280607215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D4114B-20F7-1EF7-677C-80E560F73B82}"/>
            </a:ext>
          </a:extLst>
        </p:cNvPr>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98E108B7-776E-D9FE-D98A-00E5ED53862B}"/>
              </a:ext>
            </a:extLst>
          </p:cNvPr>
          <p:cNvGraphicFramePr>
            <a:graphicFrameLocks/>
          </p:cNvGraphicFramePr>
          <p:nvPr>
            <p:custDataLst>
              <p:tags r:id="rId1"/>
            </p:custDataLst>
            <p:extLst>
              <p:ext uri="{D42A27DB-BD31-4B8C-83A1-F6EECF244321}">
                <p14:modId xmlns:p14="http://schemas.microsoft.com/office/powerpoint/2010/main" val="21866949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10" name="think-cell data - do not delete" hidden="1">
                        <a:extLst>
                          <a:ext uri="{FF2B5EF4-FFF2-40B4-BE49-F238E27FC236}">
                            <a16:creationId xmlns:a16="http://schemas.microsoft.com/office/drawing/2014/main" id="{98E108B7-776E-D9FE-D98A-00E5ED53862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BD6C3FD3-7AAC-6F8A-842B-4B0081086C21}"/>
              </a:ext>
            </a:extLst>
          </p:cNvPr>
          <p:cNvSpPr>
            <a:spLocks noGrp="1"/>
          </p:cNvSpPr>
          <p:nvPr>
            <p:ph type="title"/>
          </p:nvPr>
        </p:nvSpPr>
        <p:spPr>
          <a:xfrm>
            <a:off x="304798" y="246888"/>
            <a:ext cx="11585448" cy="969264"/>
          </a:xfrm>
        </p:spPr>
        <p:txBody>
          <a:bodyPr vert="horz" rIns="0"/>
          <a:lstStyle/>
          <a:p>
            <a:r>
              <a:rPr lang="en-US" sz="3000"/>
              <a:t>COMMONALITY BETWEEN CUB FOODS’ AND PEP+ FOCUS AREAS</a:t>
            </a:r>
            <a:br>
              <a:rPr lang="en-US"/>
            </a:br>
            <a:r>
              <a:rPr lang="en-US" sz="1800" i="1"/>
              <a:t>And how these focus areas align with pep+ pillars</a:t>
            </a:r>
          </a:p>
        </p:txBody>
      </p:sp>
      <p:sp>
        <p:nvSpPr>
          <p:cNvPr id="12" name="Rectangle: Top Corners Rounded 11">
            <a:extLst>
              <a:ext uri="{FF2B5EF4-FFF2-40B4-BE49-F238E27FC236}">
                <a16:creationId xmlns:a16="http://schemas.microsoft.com/office/drawing/2014/main" id="{92E0ADC0-02DF-0DE5-F5F0-7687303F6001}"/>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3" name="Table 4">
            <a:extLst>
              <a:ext uri="{FF2B5EF4-FFF2-40B4-BE49-F238E27FC236}">
                <a16:creationId xmlns:a16="http://schemas.microsoft.com/office/drawing/2014/main" id="{E461F0F6-7C71-32F9-5B4A-73DA9723D088}"/>
              </a:ext>
            </a:extLst>
          </p:cNvPr>
          <p:cNvGraphicFramePr>
            <a:graphicFrameLocks noGrp="1"/>
          </p:cNvGraphicFramePr>
          <p:nvPr>
            <p:extLst>
              <p:ext uri="{D42A27DB-BD31-4B8C-83A1-F6EECF244321}">
                <p14:modId xmlns:p14="http://schemas.microsoft.com/office/powerpoint/2010/main" val="3620319770"/>
              </p:ext>
            </p:extLst>
          </p:nvPr>
        </p:nvGraphicFramePr>
        <p:xfrm>
          <a:off x="-7620" y="1148230"/>
          <a:ext cx="11990832" cy="5038344"/>
        </p:xfrm>
        <a:graphic>
          <a:graphicData uri="http://schemas.openxmlformats.org/drawingml/2006/table">
            <a:tbl>
              <a:tblPr firstRow="1" bandRow="1"/>
              <a:tblGrid>
                <a:gridCol w="1993392">
                  <a:extLst>
                    <a:ext uri="{9D8B030D-6E8A-4147-A177-3AD203B41FA5}">
                      <a16:colId xmlns:a16="http://schemas.microsoft.com/office/drawing/2014/main" val="1767499071"/>
                    </a:ext>
                  </a:extLst>
                </a:gridCol>
                <a:gridCol w="3376803">
                  <a:extLst>
                    <a:ext uri="{9D8B030D-6E8A-4147-A177-3AD203B41FA5}">
                      <a16:colId xmlns:a16="http://schemas.microsoft.com/office/drawing/2014/main" val="2382844442"/>
                    </a:ext>
                  </a:extLst>
                </a:gridCol>
                <a:gridCol w="3524250">
                  <a:extLst>
                    <a:ext uri="{9D8B030D-6E8A-4147-A177-3AD203B41FA5}">
                      <a16:colId xmlns:a16="http://schemas.microsoft.com/office/drawing/2014/main" val="1493353144"/>
                    </a:ext>
                  </a:extLst>
                </a:gridCol>
                <a:gridCol w="3096387">
                  <a:extLst>
                    <a:ext uri="{9D8B030D-6E8A-4147-A177-3AD203B41FA5}">
                      <a16:colId xmlns:a16="http://schemas.microsoft.com/office/drawing/2014/main" val="957515009"/>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ase" latinLnBrk="0" hangingPunct="1">
                        <a:lnSpc>
                          <a:spcPct val="100000"/>
                        </a:lnSpc>
                      </a:pPr>
                      <a:r>
                        <a:rPr lang="en-US" sz="1200" b="1" kern="1200" noProof="0">
                          <a:solidFill>
                            <a:schemeClr val="bg1"/>
                          </a:solidFill>
                          <a:latin typeface="+mn-lt"/>
                          <a:ea typeface="+mn-ea"/>
                          <a:cs typeface="Leelawadee" panose="020B0502040204020203" pitchFamily="34" charset="-34"/>
                        </a:rPr>
                        <a:t>Climate</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ase" latinLnBrk="0" hangingPunct="1">
                        <a:lnSpc>
                          <a:spcPct val="100000"/>
                        </a:lnSpc>
                      </a:pPr>
                      <a:r>
                        <a:rPr lang="en-US" sz="1200" b="1" kern="1200" noProof="0">
                          <a:solidFill>
                            <a:schemeClr val="bg1"/>
                          </a:solidFill>
                          <a:latin typeface="+mn-lt"/>
                          <a:ea typeface="+mn-ea"/>
                          <a:cs typeface="Leelawadee" panose="020B0502040204020203" pitchFamily="34" charset="-34"/>
                        </a:rPr>
                        <a:t>Sourcing</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ase" latinLnBrk="0" hangingPunct="1">
                        <a:lnSpc>
                          <a:spcPct val="100000"/>
                        </a:lnSpc>
                      </a:pPr>
                      <a:r>
                        <a:rPr lang="en-US" sz="1200" b="1" kern="1200" noProof="0">
                          <a:solidFill>
                            <a:schemeClr val="bg1"/>
                          </a:solidFill>
                          <a:latin typeface="+mn-lt"/>
                          <a:ea typeface="+mn-ea"/>
                          <a:cs typeface="Leelawadee" panose="020B0502040204020203" pitchFamily="34" charset="-34"/>
                        </a:rPr>
                        <a:t>Community Development</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2377440">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954F07"/>
                          </a:solidFill>
                          <a:latin typeface="+mj-lt"/>
                          <a:ea typeface="+mn-ea"/>
                          <a:cs typeface="Leelawadee"/>
                        </a:rPr>
                        <a:t>POSITIVE </a:t>
                      </a:r>
                      <a:br>
                        <a:rPr lang="en-US" sz="1400" kern="1200">
                          <a:solidFill>
                            <a:srgbClr val="954F07"/>
                          </a:solidFill>
                          <a:latin typeface="+mj-lt"/>
                          <a:ea typeface="+mn-ea"/>
                          <a:cs typeface="Leelawadee"/>
                        </a:rPr>
                      </a:br>
                      <a:r>
                        <a:rPr lang="en-US" sz="1400" kern="1200">
                          <a:solidFill>
                            <a:srgbClr val="954F07"/>
                          </a:solidFill>
                          <a:latin typeface="+mj-lt"/>
                          <a:ea typeface="+mn-ea"/>
                          <a:cs typeface="Leelawadee"/>
                        </a:rPr>
                        <a:t>AGRICULTURE</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9F0A"/>
                    </a:solidFill>
                  </a:tcPr>
                </a:tc>
                <a:tc>
                  <a:txBody>
                    <a:bodyPr/>
                    <a:lstStyle/>
                    <a:p>
                      <a:pPr marL="0" marR="0" lvl="0" indent="0" algn="ctr">
                        <a:lnSpc>
                          <a:spcPct val="100000"/>
                        </a:lnSpc>
                        <a:spcBef>
                          <a:spcPts val="0"/>
                        </a:spcBef>
                        <a:spcAft>
                          <a:spcPts val="0"/>
                        </a:spcAft>
                        <a:buNone/>
                      </a:pPr>
                      <a:r>
                        <a:rPr lang="en-US" sz="1000" b="0" i="1" u="none" strike="noStrike" kern="1200" cap="none" spc="0" normalizeH="0" baseline="0" noProof="0">
                          <a:ln>
                            <a:noFill/>
                          </a:ln>
                          <a:solidFill>
                            <a:srgbClr val="2B660F"/>
                          </a:solidFill>
                          <a:effectLst/>
                          <a:uLnTx/>
                          <a:uFillTx/>
                          <a:latin typeface="+mn-lt"/>
                        </a:rPr>
                        <a:t>No commonalities.</a:t>
                      </a:r>
                      <a:endParaRPr lang="en-US" sz="1000" noProof="0">
                        <a:solidFill>
                          <a:srgbClr val="2B660F"/>
                        </a:solidFill>
                        <a:latin typeface="+mn-lt"/>
                      </a:endParaRP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lvl="0" indent="-120650" algn="l">
                        <a:lnSpc>
                          <a:spcPct val="100000"/>
                        </a:lnSpc>
                        <a:buFont typeface="Arial"/>
                        <a:buChar char="•"/>
                      </a:pPr>
                      <a:r>
                        <a:rPr lang="en-US" sz="1050" b="0" i="0" kern="1200" noProof="0">
                          <a:solidFill>
                            <a:srgbClr val="2B660F"/>
                          </a:solidFill>
                          <a:effectLst/>
                          <a:highlight>
                            <a:srgbClr val="4FE2F3"/>
                          </a:highlight>
                          <a:latin typeface="+mn-lt"/>
                          <a:ea typeface="+mn-ea"/>
                          <a:cs typeface="Leelawadee" panose="020B0502040204020203" pitchFamily="34" charset="-34"/>
                        </a:rPr>
                        <a:t>Goal: </a:t>
                      </a:r>
                      <a:r>
                        <a:rPr kumimoji="0" lang="en-US" sz="1000" b="0" i="0" u="none" strike="noStrike" kern="1200" cap="none" spc="0" normalizeH="0" baseline="0" noProof="0">
                          <a:ln>
                            <a:noFill/>
                          </a:ln>
                          <a:solidFill>
                            <a:srgbClr val="2B660F"/>
                          </a:solidFill>
                          <a:effectLst/>
                          <a:uLnTx/>
                          <a:uFillTx/>
                          <a:latin typeface="+mn-lt"/>
                        </a:rPr>
                        <a:t>Working with suppliers to promote responsible business, including no-deforestation, inclusion, and regenerative and organic farming</a:t>
                      </a:r>
                      <a:endParaRPr kumimoji="0" lang="en-US" sz="1000" b="0" i="0" u="none" strike="noStrike" kern="1200" cap="none" spc="0" normalizeH="0" baseline="0" noProof="0">
                        <a:ln>
                          <a:noFill/>
                        </a:ln>
                        <a:solidFill>
                          <a:srgbClr val="2B660F"/>
                        </a:solidFill>
                        <a:effectLst/>
                        <a:uLnTx/>
                        <a:uFillTx/>
                        <a:latin typeface="+mn-lt"/>
                        <a:ea typeface="+mn-ea"/>
                        <a:cs typeface="+mn-cs"/>
                      </a:endParaRPr>
                    </a:p>
                    <a:p>
                      <a:pPr marL="290513" marR="0" lvl="1"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US" sz="1000" b="1" noProof="0">
                          <a:solidFill>
                            <a:srgbClr val="2B660F"/>
                          </a:solidFill>
                          <a:latin typeface="+mn-lt"/>
                          <a:cs typeface="Leelawadee"/>
                        </a:rPr>
                        <a:t>pep+ alignment: Continue to strive toward deforestation-free sourcing by 2025 and deforestation- and conversion-free sourcing by 2030 for high-risk commodities in our company-owned and -operated activities </a:t>
                      </a:r>
                      <a:endParaRPr kumimoji="0" lang="en-US" sz="1000" b="0" i="0" u="none" strike="noStrike" kern="1200" cap="none" spc="0" normalizeH="0" baseline="0" noProof="0">
                        <a:ln>
                          <a:noFill/>
                        </a:ln>
                        <a:solidFill>
                          <a:srgbClr val="2B660F"/>
                        </a:solidFill>
                        <a:effectLst/>
                        <a:uLnTx/>
                        <a:uFillTx/>
                        <a:latin typeface="+mn-lt"/>
                      </a:endParaRPr>
                    </a:p>
                    <a:p>
                      <a:pPr marL="120650" lvl="0" indent="-120650" algn="l">
                        <a:lnSpc>
                          <a:spcPct val="100000"/>
                        </a:lnSpc>
                        <a:buFont typeface="Arial"/>
                        <a:buChar char="•"/>
                      </a:pPr>
                      <a:r>
                        <a:rPr kumimoji="0" lang="en-US" sz="1000" b="0" i="0" u="none" strike="noStrike" kern="1200" cap="none" spc="0" normalizeH="0" baseline="0" noProof="0">
                          <a:ln>
                            <a:noFill/>
                          </a:ln>
                          <a:solidFill>
                            <a:srgbClr val="2B660F"/>
                          </a:solidFill>
                          <a:effectLst/>
                          <a:highlight>
                            <a:srgbClr val="FFC62B"/>
                          </a:highlight>
                          <a:uLnTx/>
                          <a:uFillTx/>
                          <a:latin typeface="+mn-lt"/>
                        </a:rPr>
                        <a:t>Target</a:t>
                      </a:r>
                      <a:r>
                        <a:rPr kumimoji="0" lang="en-US" sz="1000" b="0" i="0" u="none" strike="noStrike" kern="1200" cap="none" spc="0" normalizeH="0" baseline="0" noProof="0">
                          <a:ln>
                            <a:noFill/>
                          </a:ln>
                          <a:solidFill>
                            <a:srgbClr val="2B660F"/>
                          </a:solidFill>
                          <a:effectLst/>
                          <a:uLnTx/>
                          <a:uFillTx/>
                          <a:latin typeface="+mn-lt"/>
                        </a:rPr>
                        <a:t>: Promote soil health through regenerative and organic practices on 1 million acres by 2030</a:t>
                      </a:r>
                      <a:endParaRPr kumimoji="0" lang="en-US" sz="1000" b="0" i="0" u="none" strike="noStrike" kern="1200" cap="none" spc="0" normalizeH="0" baseline="0" noProof="0">
                        <a:ln>
                          <a:noFill/>
                        </a:ln>
                        <a:solidFill>
                          <a:srgbClr val="2B660F"/>
                        </a:solidFill>
                        <a:effectLst/>
                        <a:uLnTx/>
                        <a:uFillTx/>
                        <a:latin typeface="+mn-lt"/>
                        <a:ea typeface="+mn-ea"/>
                        <a:cs typeface="+mn-cs"/>
                      </a:endParaRPr>
                    </a:p>
                    <a:p>
                      <a:pPr marL="290513" marR="0" lvl="1"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US" sz="1000" b="1" noProof="0">
                          <a:solidFill>
                            <a:srgbClr val="2B660F"/>
                          </a:solidFill>
                          <a:latin typeface="+mn-lt"/>
                          <a:cs typeface="Leelawadee"/>
                        </a:rPr>
                        <a:t>pep+ alignment: Spread the adoption of regenerative agriculture, restorative, or protective practices across 10 million acres of land supporting the growth of our key crops and ingredients by 2030 </a:t>
                      </a:r>
                      <a:endParaRPr kumimoji="0" lang="en-US" sz="1000" b="0" i="0" u="none" strike="noStrike" kern="1200" cap="none" spc="0" normalizeH="0" baseline="0" noProof="0">
                        <a:ln>
                          <a:noFill/>
                        </a:ln>
                        <a:solidFill>
                          <a:srgbClr val="2B660F"/>
                        </a:solidFill>
                        <a:effectLst/>
                        <a:uLnTx/>
                        <a:uFillTx/>
                        <a:latin typeface="+mn-lt"/>
                      </a:endParaRP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a:lnSpc>
                          <a:spcPct val="100000"/>
                        </a:lnSpc>
                        <a:spcBef>
                          <a:spcPts val="0"/>
                        </a:spcBef>
                        <a:spcAft>
                          <a:spcPts val="0"/>
                        </a:spcAft>
                        <a:buNone/>
                      </a:pPr>
                      <a:r>
                        <a:rPr lang="en-US" sz="1000" b="0" i="1" u="none" strike="noStrike" kern="1200" cap="none" spc="0" normalizeH="0" baseline="0" noProof="0">
                          <a:ln>
                            <a:noFill/>
                          </a:ln>
                          <a:solidFill>
                            <a:srgbClr val="2B660F"/>
                          </a:solidFill>
                          <a:effectLst/>
                          <a:uLnTx/>
                          <a:uFillTx/>
                          <a:latin typeface="+mn-lt"/>
                        </a:rPr>
                        <a:t>No commonalities.</a:t>
                      </a:r>
                      <a:endParaRPr kumimoji="0" lang="en-US" sz="1000" noProof="0">
                        <a:solidFill>
                          <a:srgbClr val="2B660F"/>
                        </a:solidFill>
                        <a:latin typeface="+mn-lt"/>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2414016">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lvl="0" indent="-120650" algn="l">
                        <a:lnSpc>
                          <a:spcPct val="100000"/>
                        </a:lnSpc>
                        <a:buFont typeface="Arial"/>
                        <a:buChar char="•"/>
                      </a:pPr>
                      <a:r>
                        <a:rPr lang="en-US" sz="1000" b="0" i="0" u="none" strike="noStrike" noProof="0">
                          <a:solidFill>
                            <a:srgbClr val="2B660F"/>
                          </a:solidFill>
                          <a:effectLst/>
                          <a:highlight>
                            <a:srgbClr val="FFC62B"/>
                          </a:highlight>
                          <a:latin typeface="+mn-lt"/>
                        </a:rPr>
                        <a:t>Target</a:t>
                      </a:r>
                      <a:r>
                        <a:rPr lang="en-US" sz="1000" b="0" i="0" u="none" strike="noStrike" noProof="0">
                          <a:solidFill>
                            <a:srgbClr val="2B660F"/>
                          </a:solidFill>
                          <a:effectLst/>
                          <a:latin typeface="+mn-lt"/>
                        </a:rPr>
                        <a:t>: Reduce absolute Scope 3 GHG emissions from purchased goods and services by 25% by the end of FY2030</a:t>
                      </a:r>
                      <a:endParaRPr kumimoji="0" lang="en-US" sz="1000" b="0" i="0" u="none" strike="noStrike" kern="1200" cap="none" spc="0" normalizeH="0" baseline="0" noProof="0">
                        <a:ln>
                          <a:noFill/>
                        </a:ln>
                        <a:solidFill>
                          <a:srgbClr val="2B660F"/>
                        </a:solidFill>
                        <a:effectLst/>
                        <a:uLnTx/>
                        <a:uFillTx/>
                        <a:latin typeface="+mn-lt"/>
                        <a:ea typeface="+mn-ea"/>
                        <a:cs typeface="+mn-cs"/>
                      </a:endParaRPr>
                    </a:p>
                    <a:p>
                      <a:pPr marL="290513" marR="0" lvl="1"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US" sz="1000" b="1" noProof="0">
                          <a:solidFill>
                            <a:srgbClr val="2B660F"/>
                          </a:solidFill>
                          <a:latin typeface="+mn-lt"/>
                          <a:cs typeface="Leelawadee"/>
                        </a:rPr>
                        <a:t>pep+ alignment: Achieve a 50% reduction in Scope 1 and 2 emissions by 2030 (vs 2022 baseline) </a:t>
                      </a:r>
                      <a:endParaRPr kumimoji="0" lang="en-US" sz="1000" b="0" i="0" u="none" strike="noStrike" kern="1200" cap="none" spc="0" normalizeH="0" baseline="0" noProof="0">
                        <a:ln>
                          <a:noFill/>
                        </a:ln>
                        <a:solidFill>
                          <a:srgbClr val="2B660F"/>
                        </a:solidFill>
                        <a:effectLst/>
                        <a:uLnTx/>
                        <a:uFillTx/>
                        <a:latin typeface="+mn-lt"/>
                        <a:ea typeface="+mn-ea"/>
                        <a:cs typeface="+mn-cs"/>
                      </a:endParaRPr>
                    </a:p>
                    <a:p>
                      <a:pPr marL="290513" marR="0" lvl="1"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US" sz="1000" b="1" noProof="0">
                          <a:solidFill>
                            <a:srgbClr val="2B660F"/>
                          </a:solidFill>
                          <a:latin typeface="+mn-lt"/>
                          <a:cs typeface="Leelawadee"/>
                        </a:rPr>
                        <a:t>pep+ alignment: Achieve a 42% reduction in Scope 3 Energy &amp; Industry (E&amp;I) emissions by 2030 (vs 2022 baseline)</a:t>
                      </a:r>
                      <a:endParaRPr kumimoji="0" lang="en-US" sz="1000" b="0" i="0" u="none" strike="noStrike" kern="1200" cap="none" spc="0" normalizeH="0" baseline="0" noProof="0">
                        <a:ln>
                          <a:noFill/>
                        </a:ln>
                        <a:solidFill>
                          <a:srgbClr val="2B660F"/>
                        </a:solidFill>
                        <a:effectLst/>
                        <a:uLnTx/>
                        <a:uFillTx/>
                        <a:latin typeface="+mn-lt"/>
                        <a:ea typeface="+mn-ea"/>
                        <a:cs typeface="+mn-cs"/>
                      </a:endParaRPr>
                    </a:p>
                    <a:p>
                      <a:pPr marL="290513" marR="0" lvl="1"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US" sz="1000" b="1" noProof="0">
                          <a:solidFill>
                            <a:srgbClr val="2B660F"/>
                          </a:solidFill>
                          <a:latin typeface="+mn-lt"/>
                          <a:cs typeface="Leelawadee"/>
                        </a:rPr>
                        <a:t>pep+ alignment: Achieve a 30% reduction in Scope 3 Forest, Land and Agriculture (FLAG) emissions by 2030 (vs 2022 baseline) </a:t>
                      </a:r>
                      <a:endParaRPr lang="en-US" sz="1000" b="0" i="0" u="none" strike="noStrike" noProof="0">
                        <a:solidFill>
                          <a:srgbClr val="2B660F"/>
                        </a:solidFill>
                        <a:effectLst/>
                        <a:latin typeface="+mn-lt"/>
                      </a:endParaRP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lgn="ctr">
                        <a:lnSpc>
                          <a:spcPct val="100000"/>
                        </a:lnSpc>
                        <a:buNone/>
                      </a:pPr>
                      <a:r>
                        <a:rPr lang="en-US" sz="1000" b="0" i="1" u="none" strike="noStrike" noProof="0">
                          <a:solidFill>
                            <a:srgbClr val="2B660F"/>
                          </a:solidFill>
                          <a:effectLst/>
                          <a:latin typeface="+mn-lt"/>
                        </a:rPr>
                        <a:t>No commonalities.</a:t>
                      </a:r>
                      <a:endParaRPr lang="en-US" sz="1000" noProof="0">
                        <a:solidFill>
                          <a:srgbClr val="2B660F"/>
                        </a:solidFill>
                        <a:latin typeface="+mn-lt"/>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lvl="0" indent="-120650" algn="l">
                        <a:lnSpc>
                          <a:spcPct val="100000"/>
                        </a:lnSpc>
                        <a:buFont typeface="Arial"/>
                        <a:buChar char="•"/>
                      </a:pPr>
                      <a:r>
                        <a:rPr lang="en-US" sz="1000" b="0" i="0" u="none" strike="noStrike" noProof="0">
                          <a:solidFill>
                            <a:srgbClr val="2B660F"/>
                          </a:solidFill>
                          <a:effectLst/>
                          <a:highlight>
                            <a:srgbClr val="FFC62B"/>
                          </a:highlight>
                          <a:latin typeface="+mn-lt"/>
                        </a:rPr>
                        <a:t>Target</a:t>
                      </a:r>
                      <a:r>
                        <a:rPr lang="en-US" sz="1000" b="0" i="0" u="none" strike="noStrike" noProof="0">
                          <a:solidFill>
                            <a:srgbClr val="2B660F"/>
                          </a:solidFill>
                          <a:effectLst/>
                          <a:latin typeface="+mn-lt"/>
                        </a:rPr>
                        <a:t>: Donate 250 million pounds of food (equivalent to approximately 208 million meals) by 2030</a:t>
                      </a:r>
                      <a:endParaRPr kumimoji="0" lang="en-US" sz="1000" b="0" i="0" u="none" strike="noStrike" kern="1200" cap="none" spc="0" normalizeH="0" baseline="0" noProof="0">
                        <a:ln>
                          <a:noFill/>
                        </a:ln>
                        <a:solidFill>
                          <a:srgbClr val="2B660F"/>
                        </a:solidFill>
                        <a:effectLst/>
                        <a:uLnTx/>
                        <a:uFillTx/>
                        <a:latin typeface="+mn-lt"/>
                        <a:ea typeface="+mn-ea"/>
                        <a:cs typeface="+mn-cs"/>
                      </a:endParaRPr>
                    </a:p>
                    <a:p>
                      <a:pPr marL="290513" marR="0" lvl="1"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US" sz="1000" b="1" noProof="0">
                          <a:solidFill>
                            <a:srgbClr val="2B660F"/>
                          </a:solidFill>
                          <a:latin typeface="+mn-lt"/>
                          <a:cs typeface="Leelawadee"/>
                        </a:rPr>
                        <a:t>pep+ alignment: Partner with communities to advance food security and make nutritious food accessible to 50 million people</a:t>
                      </a:r>
                      <a:endParaRPr lang="en-US" sz="1000" b="0" i="0" u="none" strike="noStrike" noProof="0">
                        <a:solidFill>
                          <a:srgbClr val="2B660F"/>
                        </a:solidFill>
                        <a:effectLst/>
                        <a:latin typeface="+mn-lt"/>
                      </a:endParaRP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bl>
          </a:graphicData>
        </a:graphic>
      </p:graphicFrame>
      <p:sp>
        <p:nvSpPr>
          <p:cNvPr id="17" name="TextBox 16">
            <a:extLst>
              <a:ext uri="{FF2B5EF4-FFF2-40B4-BE49-F238E27FC236}">
                <a16:creationId xmlns:a16="http://schemas.microsoft.com/office/drawing/2014/main" id="{3CF543CD-8DAF-17D4-CC4B-1530B5AF901F}"/>
              </a:ext>
            </a:extLst>
          </p:cNvPr>
          <p:cNvSpPr txBox="1"/>
          <p:nvPr/>
        </p:nvSpPr>
        <p:spPr>
          <a:xfrm>
            <a:off x="7556501" y="6269189"/>
            <a:ext cx="3962400" cy="506261"/>
          </a:xfrm>
          <a:prstGeom prst="rect">
            <a:avLst/>
          </a:prstGeom>
          <a:solidFill>
            <a:srgbClr val="8EBC29"/>
          </a:solidFill>
        </p:spPr>
        <p:txBody>
          <a:bodyPr wrap="square" rtlCol="0" anchor="ctr">
            <a:noAutofit/>
          </a:bodyPr>
          <a:lstStyle/>
          <a:p>
            <a:pPr lvl="0" algn="ctr">
              <a:defRPr/>
            </a:pPr>
            <a:r>
              <a:rPr lang="en-US" sz="1050" i="1" kern="0">
                <a:solidFill>
                  <a:schemeClr val="bg1"/>
                </a:solidFill>
                <a:cs typeface="Leelawadee" panose="020B0502040204020203" pitchFamily="34" charset="-34"/>
              </a:rPr>
              <a:t>No common focus areas were identified across </a:t>
            </a:r>
          </a:p>
          <a:p>
            <a:pPr lvl="0" algn="ctr">
              <a:defRPr/>
            </a:pPr>
            <a:r>
              <a:rPr lang="en-US" sz="1050" i="1" kern="0">
                <a:solidFill>
                  <a:schemeClr val="bg1"/>
                </a:solidFill>
                <a:cs typeface="Leelawadee" panose="020B0502040204020203" pitchFamily="34" charset="-34"/>
              </a:rPr>
              <a:t>Positive Choices (PepsiCo), Waste Reduction or Customer Health &amp; Safety (Cub Foods).</a:t>
            </a:r>
          </a:p>
        </p:txBody>
      </p:sp>
      <p:pic>
        <p:nvPicPr>
          <p:cNvPr id="2" name="Picture 1" descr="A logo of a leaf in a circle&#10;&#10;Description automatically generated">
            <a:extLst>
              <a:ext uri="{FF2B5EF4-FFF2-40B4-BE49-F238E27FC236}">
                <a16:creationId xmlns:a16="http://schemas.microsoft.com/office/drawing/2014/main" id="{1B77B324-0E9D-DB87-86E3-96E6C1D04E4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pic>
        <p:nvPicPr>
          <p:cNvPr id="3" name="Picture 2" descr="A blue and green windmill with green arrows&#10;&#10;Description automatically generated">
            <a:extLst>
              <a:ext uri="{FF2B5EF4-FFF2-40B4-BE49-F238E27FC236}">
                <a16:creationId xmlns:a16="http://schemas.microsoft.com/office/drawing/2014/main" id="{E41ADB52-8C38-3F95-627F-542C2525006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4209344"/>
            <a:ext cx="556204" cy="604020"/>
          </a:xfrm>
          <a:prstGeom prst="rect">
            <a:avLst/>
          </a:prstGeom>
        </p:spPr>
      </p:pic>
      <p:pic>
        <p:nvPicPr>
          <p:cNvPr id="5" name="Picture 4" descr="cub-foods-logo - Ellsworth Creamery">
            <a:extLst>
              <a:ext uri="{FF2B5EF4-FFF2-40B4-BE49-F238E27FC236}">
                <a16:creationId xmlns:a16="http://schemas.microsoft.com/office/drawing/2014/main" id="{37C91C27-DD28-F467-5F86-3AC0451E3A8C}"/>
              </a:ext>
            </a:extLst>
          </p:cNvPr>
          <p:cNvPicPr>
            <a:picLocks noChangeAspect="1"/>
          </p:cNvPicPr>
          <p:nvPr/>
        </p:nvPicPr>
        <p:blipFill>
          <a:blip r:embed="rId8"/>
          <a:stretch>
            <a:fillRect/>
          </a:stretch>
        </p:blipFill>
        <p:spPr>
          <a:xfrm>
            <a:off x="10801350" y="302217"/>
            <a:ext cx="1085850" cy="770993"/>
          </a:xfrm>
          <a:prstGeom prst="rect">
            <a:avLst/>
          </a:prstGeom>
        </p:spPr>
      </p:pic>
    </p:spTree>
    <p:extLst>
      <p:ext uri="{BB962C8B-B14F-4D97-AF65-F5344CB8AC3E}">
        <p14:creationId xmlns:p14="http://schemas.microsoft.com/office/powerpoint/2010/main" val="160167315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A3C747-1A59-12F6-112F-30E09AA6B205}"/>
            </a:ext>
          </a:extLst>
        </p:cNvPr>
        <p:cNvGrpSpPr/>
        <p:nvPr/>
      </p:nvGrpSpPr>
      <p:grpSpPr>
        <a:xfrm>
          <a:off x="0" y="0"/>
          <a:ext cx="0" cy="0"/>
          <a:chOff x="0" y="0"/>
          <a:chExt cx="0" cy="0"/>
        </a:xfrm>
      </p:grpSpPr>
      <p:pic>
        <p:nvPicPr>
          <p:cNvPr id="2050" name="Picture 2" descr="Download Darden Restaurants Logo in SVG Vector or PNG File Format -  Logo.wine">
            <a:extLst>
              <a:ext uri="{FF2B5EF4-FFF2-40B4-BE49-F238E27FC236}">
                <a16:creationId xmlns:a16="http://schemas.microsoft.com/office/drawing/2014/main" id="{D5081E95-D636-7262-570C-375286654511}"/>
              </a:ext>
            </a:extLst>
          </p:cNvPr>
          <p:cNvPicPr>
            <a:picLocks noChangeAspect="1" noChangeArrowheads="1"/>
          </p:cNvPicPr>
          <p:nvPr/>
        </p:nvPicPr>
        <p:blipFill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rcRect l="9799" t="31253" r="8403" b="34877"/>
          <a:stretch/>
        </p:blipFill>
        <p:spPr bwMode="auto">
          <a:xfrm>
            <a:off x="130628" y="2509992"/>
            <a:ext cx="6658477" cy="1838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510328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A1B35C-7160-EB94-04EB-9CF36F302A43}"/>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0448323E-C850-8DF5-A399-630ACA3CEB6E}"/>
              </a:ext>
            </a:extLst>
          </p:cNvPr>
          <p:cNvGraphicFramePr>
            <a:graphicFrameLocks/>
          </p:cNvGraphicFramePr>
          <p:nvPr>
            <p:custDataLst>
              <p:tags r:id="rId1"/>
            </p:custDataLst>
            <p:extLst>
              <p:ext uri="{D42A27DB-BD31-4B8C-83A1-F6EECF244321}">
                <p14:modId xmlns:p14="http://schemas.microsoft.com/office/powerpoint/2010/main" val="10378486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7" name="think-cell data - do not delete" hidden="1">
                        <a:extLst>
                          <a:ext uri="{FF2B5EF4-FFF2-40B4-BE49-F238E27FC236}">
                            <a16:creationId xmlns:a16="http://schemas.microsoft.com/office/drawing/2014/main" id="{0448323E-C850-8DF5-A399-630ACA3CEB6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2" name="Picture Placeholder 11">
            <a:extLst>
              <a:ext uri="{FF2B5EF4-FFF2-40B4-BE49-F238E27FC236}">
                <a16:creationId xmlns:a16="http://schemas.microsoft.com/office/drawing/2014/main" id="{FE6DFB37-47FC-1403-894A-C1B2EDBD586D}"/>
              </a:ext>
            </a:extLst>
          </p:cNvPr>
          <p:cNvPicPr>
            <a:picLocks noGrp="1" noChangeAspect="1"/>
          </p:cNvPicPr>
          <p:nvPr>
            <p:ph type="pic" sz="quarter" idx="14"/>
          </p:nvPr>
        </p:nvPicPr>
        <p:blipFill rotWithShape="1">
          <a:blip r:embed="rId6">
            <a:extLst>
              <a:ext uri="{96DAC541-7B7A-43D3-8B79-37D633B846F1}">
                <asvg:svgBlip xmlns:asvg="http://schemas.microsoft.com/office/drawing/2016/SVG/main" r:embed="rId7"/>
              </a:ext>
            </a:extLst>
          </a:blip>
          <a:srcRect l="-3572" t="-181502" r="-11602" b="-196669"/>
          <a:stretch>
            <a:fillRect/>
          </a:stretch>
        </p:blipFill>
        <p:spPr>
          <a:xfrm>
            <a:off x="0" y="0"/>
            <a:ext cx="6096000" cy="6858000"/>
          </a:xfrm>
          <a:prstGeom prst="rect">
            <a:avLst/>
          </a:prstGeom>
        </p:spPr>
      </p:pic>
      <p:sp>
        <p:nvSpPr>
          <p:cNvPr id="13" name="Rectangle: Single Corner Rounded 12">
            <a:extLst>
              <a:ext uri="{FF2B5EF4-FFF2-40B4-BE49-F238E27FC236}">
                <a16:creationId xmlns:a16="http://schemas.microsoft.com/office/drawing/2014/main" id="{B4427835-A203-1866-1187-0E3BC278928D}"/>
              </a:ext>
            </a:extLst>
          </p:cNvPr>
          <p:cNvSpPr>
            <a:spLocks/>
          </p:cNvSpPr>
          <p:nvPr/>
        </p:nvSpPr>
        <p:spPr>
          <a:xfrm>
            <a:off x="6300438" y="825872"/>
            <a:ext cx="5852160" cy="66792"/>
          </a:xfrm>
          <a:prstGeom prst="round1Rect">
            <a:avLst>
              <a:gd name="adj" fmla="val 3618"/>
            </a:avLst>
          </a:prstGeom>
          <a:solidFill>
            <a:srgbClr val="0F440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182880" numCol="1" spcCol="38100" rtlCol="0" anchor="b">
            <a:noAutofit/>
          </a:bodyPr>
          <a:lstStyle/>
          <a:p>
            <a:pPr defTabSz="914400"/>
            <a:r>
              <a:rPr kumimoji="0" lang="en-US" sz="3200" b="0" i="0" u="none" strike="noStrike" kern="1200" cap="all" spc="0" normalizeH="0" baseline="0" noProof="0">
                <a:ln>
                  <a:noFill/>
                </a:ln>
                <a:solidFill>
                  <a:srgbClr val="0F440E"/>
                </a:solidFill>
                <a:effectLst/>
                <a:uLnTx/>
                <a:uFillTx/>
                <a:latin typeface="GT Pressura LCG Black"/>
                <a:ea typeface="+mj-ea"/>
                <a:cs typeface="+mj-cs"/>
              </a:rPr>
              <a:t>KEY TAKEAWAYS</a:t>
            </a:r>
            <a:endParaRPr lang="en-US" b="1">
              <a:solidFill>
                <a:srgbClr val="0F440E"/>
              </a:solidFill>
              <a:latin typeface="+mj-lt"/>
            </a:endParaRPr>
          </a:p>
        </p:txBody>
      </p:sp>
      <p:pic>
        <p:nvPicPr>
          <p:cNvPr id="14" name="Picture 13">
            <a:extLst>
              <a:ext uri="{FF2B5EF4-FFF2-40B4-BE49-F238E27FC236}">
                <a16:creationId xmlns:a16="http://schemas.microsoft.com/office/drawing/2014/main" id="{C48787E9-C199-059F-CB31-87CFAB83ADC7}"/>
              </a:ext>
            </a:extLst>
          </p:cNvPr>
          <p:cNvPicPr>
            <a:picLocks noChangeAspect="1"/>
          </p:cNvPicPr>
          <p:nvPr/>
        </p:nvPicPr>
        <p:blipFill>
          <a:blip r:embed="rId8"/>
          <a:srcRect l="24821" r="18929"/>
          <a:stretch>
            <a:fillRect/>
          </a:stretch>
        </p:blipFill>
        <p:spPr>
          <a:xfrm rot="16200000">
            <a:off x="2520059" y="3282059"/>
            <a:ext cx="6857999" cy="293883"/>
          </a:xfrm>
          <a:custGeom>
            <a:avLst/>
            <a:gdLst>
              <a:gd name="connsiteX0" fmla="*/ 6857999 w 6857999"/>
              <a:gd name="connsiteY0" fmla="*/ 0 h 293883"/>
              <a:gd name="connsiteX1" fmla="*/ 6857999 w 6857999"/>
              <a:gd name="connsiteY1" fmla="*/ 293883 h 293883"/>
              <a:gd name="connsiteX2" fmla="*/ 0 w 6857999"/>
              <a:gd name="connsiteY2" fmla="*/ 293883 h 293883"/>
              <a:gd name="connsiteX3" fmla="*/ 0 w 6857999"/>
              <a:gd name="connsiteY3" fmla="*/ 0 h 293883"/>
            </a:gdLst>
            <a:ahLst/>
            <a:cxnLst>
              <a:cxn ang="0">
                <a:pos x="connsiteX0" y="connsiteY0"/>
              </a:cxn>
              <a:cxn ang="0">
                <a:pos x="connsiteX1" y="connsiteY1"/>
              </a:cxn>
              <a:cxn ang="0">
                <a:pos x="connsiteX2" y="connsiteY2"/>
              </a:cxn>
              <a:cxn ang="0">
                <a:pos x="connsiteX3" y="connsiteY3"/>
              </a:cxn>
            </a:cxnLst>
            <a:rect l="l" t="t" r="r" b="b"/>
            <a:pathLst>
              <a:path w="6857999" h="293883">
                <a:moveTo>
                  <a:pt x="6857999" y="0"/>
                </a:moveTo>
                <a:lnTo>
                  <a:pt x="6857999" y="293883"/>
                </a:lnTo>
                <a:lnTo>
                  <a:pt x="0" y="293883"/>
                </a:lnTo>
                <a:lnTo>
                  <a:pt x="0" y="0"/>
                </a:lnTo>
                <a:close/>
              </a:path>
            </a:pathLst>
          </a:custGeom>
          <a:effectLst>
            <a:outerShdw blurRad="50800" dist="38100" dir="10800000" algn="r" rotWithShape="0">
              <a:prstClr val="black">
                <a:alpha val="20000"/>
              </a:prstClr>
            </a:outerShdw>
          </a:effectLst>
        </p:spPr>
      </p:pic>
      <p:sp>
        <p:nvSpPr>
          <p:cNvPr id="15" name="Rectangle: Rounded Corners 14">
            <a:extLst>
              <a:ext uri="{FF2B5EF4-FFF2-40B4-BE49-F238E27FC236}">
                <a16:creationId xmlns:a16="http://schemas.microsoft.com/office/drawing/2014/main" id="{B1F992B3-35FF-E131-FF87-B07667BE9DB8}"/>
              </a:ext>
            </a:extLst>
          </p:cNvPr>
          <p:cNvSpPr>
            <a:spLocks/>
          </p:cNvSpPr>
          <p:nvPr/>
        </p:nvSpPr>
        <p:spPr>
          <a:xfrm rot="10800000" flipH="1" flipV="1">
            <a:off x="6300438" y="1062650"/>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r>
              <a:rPr lang="en-US" sz="2400" b="1">
                <a:solidFill>
                  <a:srgbClr val="8EBC29"/>
                </a:solidFill>
              </a:rPr>
              <a:t>Climate</a:t>
            </a:r>
          </a:p>
        </p:txBody>
      </p:sp>
      <p:sp>
        <p:nvSpPr>
          <p:cNvPr id="16" name="Rectangle: Rounded Corners 15">
            <a:extLst>
              <a:ext uri="{FF2B5EF4-FFF2-40B4-BE49-F238E27FC236}">
                <a16:creationId xmlns:a16="http://schemas.microsoft.com/office/drawing/2014/main" id="{3D40E49D-6B64-4D18-61E8-82D64BAEB210}"/>
              </a:ext>
            </a:extLst>
          </p:cNvPr>
          <p:cNvSpPr>
            <a:spLocks/>
          </p:cNvSpPr>
          <p:nvPr/>
        </p:nvSpPr>
        <p:spPr>
          <a:xfrm rot="10800000" flipH="1" flipV="1">
            <a:off x="6300438" y="3667989"/>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pPr>
              <a:defRPr/>
            </a:pPr>
            <a:r>
              <a:rPr lang="en-US" sz="2400" b="1">
                <a:solidFill>
                  <a:srgbClr val="8EBC29"/>
                </a:solidFill>
              </a:rPr>
              <a:t>Deforestation</a:t>
            </a:r>
          </a:p>
        </p:txBody>
      </p:sp>
      <p:sp>
        <p:nvSpPr>
          <p:cNvPr id="17" name="Rectangle: Rounded Corners 16">
            <a:extLst>
              <a:ext uri="{FF2B5EF4-FFF2-40B4-BE49-F238E27FC236}">
                <a16:creationId xmlns:a16="http://schemas.microsoft.com/office/drawing/2014/main" id="{335B68ED-0914-90AD-A7B4-7CDFCADC5859}"/>
              </a:ext>
            </a:extLst>
          </p:cNvPr>
          <p:cNvSpPr>
            <a:spLocks/>
          </p:cNvSpPr>
          <p:nvPr/>
        </p:nvSpPr>
        <p:spPr>
          <a:xfrm rot="10800000" flipH="1" flipV="1">
            <a:off x="6386385" y="1711260"/>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r>
              <a:rPr lang="en-US">
                <a:solidFill>
                  <a:schemeClr val="bg1"/>
                </a:solidFill>
              </a:rPr>
              <a:t>Both Darden and PepsiCo aim to reduce GHG emissions, but Darden’s is a qualitative ambition, with no set target or year. </a:t>
            </a:r>
          </a:p>
        </p:txBody>
      </p:sp>
      <p:sp>
        <p:nvSpPr>
          <p:cNvPr id="18" name="Rectangle: Rounded Corners 17">
            <a:extLst>
              <a:ext uri="{FF2B5EF4-FFF2-40B4-BE49-F238E27FC236}">
                <a16:creationId xmlns:a16="http://schemas.microsoft.com/office/drawing/2014/main" id="{849F9571-3232-A695-029E-CCC607D88AAE}"/>
              </a:ext>
            </a:extLst>
          </p:cNvPr>
          <p:cNvSpPr>
            <a:spLocks/>
          </p:cNvSpPr>
          <p:nvPr/>
        </p:nvSpPr>
        <p:spPr>
          <a:xfrm rot="10800000" flipH="1" flipV="1">
            <a:off x="6386385" y="4281323"/>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r>
              <a:rPr lang="en-US">
                <a:solidFill>
                  <a:schemeClr val="bg1"/>
                </a:solidFill>
              </a:rPr>
              <a:t>Darden and PepsiCo have focus areas around having deforestation-free supply chains.</a:t>
            </a:r>
          </a:p>
        </p:txBody>
      </p:sp>
      <p:grpSp>
        <p:nvGrpSpPr>
          <p:cNvPr id="9" name="Group 8">
            <a:extLst>
              <a:ext uri="{FF2B5EF4-FFF2-40B4-BE49-F238E27FC236}">
                <a16:creationId xmlns:a16="http://schemas.microsoft.com/office/drawing/2014/main" id="{A405795A-C897-61D7-BA9A-021311D718C1}"/>
              </a:ext>
            </a:extLst>
          </p:cNvPr>
          <p:cNvGrpSpPr/>
          <p:nvPr/>
        </p:nvGrpSpPr>
        <p:grpSpPr>
          <a:xfrm>
            <a:off x="6375234" y="1171322"/>
            <a:ext cx="406484" cy="406484"/>
            <a:chOff x="6375234" y="1171322"/>
            <a:chExt cx="406484" cy="406484"/>
          </a:xfrm>
        </p:grpSpPr>
        <p:sp>
          <p:nvSpPr>
            <p:cNvPr id="19" name="Oval 18">
              <a:extLst>
                <a:ext uri="{FF2B5EF4-FFF2-40B4-BE49-F238E27FC236}">
                  <a16:creationId xmlns:a16="http://schemas.microsoft.com/office/drawing/2014/main" id="{010B1A32-B9F8-7D61-D282-07D85E70A505}"/>
                </a:ext>
              </a:extLst>
            </p:cNvPr>
            <p:cNvSpPr/>
            <p:nvPr/>
          </p:nvSpPr>
          <p:spPr>
            <a:xfrm>
              <a:off x="6375234" y="1171322"/>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2C8275A1-4FDB-5385-E497-84272FC023B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444915" y="1241003"/>
              <a:ext cx="267122" cy="267122"/>
            </a:xfrm>
            <a:prstGeom prst="rect">
              <a:avLst/>
            </a:prstGeom>
          </p:spPr>
        </p:pic>
      </p:grpSp>
      <p:sp>
        <p:nvSpPr>
          <p:cNvPr id="20" name="Oval 19">
            <a:extLst>
              <a:ext uri="{FF2B5EF4-FFF2-40B4-BE49-F238E27FC236}">
                <a16:creationId xmlns:a16="http://schemas.microsoft.com/office/drawing/2014/main" id="{64C17D97-4629-55B9-2E0A-C2F83E137F6D}"/>
              </a:ext>
            </a:extLst>
          </p:cNvPr>
          <p:cNvSpPr/>
          <p:nvPr/>
        </p:nvSpPr>
        <p:spPr>
          <a:xfrm>
            <a:off x="6375234" y="3785645"/>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B0009B15-E3C8-431D-202A-1C60FFC126B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430876" y="3841287"/>
            <a:ext cx="295200" cy="295200"/>
          </a:xfrm>
          <a:prstGeom prst="rect">
            <a:avLst/>
          </a:prstGeom>
        </p:spPr>
      </p:pic>
    </p:spTree>
    <p:extLst>
      <p:ext uri="{BB962C8B-B14F-4D97-AF65-F5344CB8AC3E}">
        <p14:creationId xmlns:p14="http://schemas.microsoft.com/office/powerpoint/2010/main" val="47988258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73B6F4-3778-76EC-5368-24F31D81D7A9}"/>
            </a:ext>
          </a:extLst>
        </p:cNvPr>
        <p:cNvGrpSpPr/>
        <p:nvPr/>
      </p:nvGrpSpPr>
      <p:grpSpPr>
        <a:xfrm>
          <a:off x="0" y="0"/>
          <a:ext cx="0" cy="0"/>
          <a:chOff x="0" y="0"/>
          <a:chExt cx="0" cy="0"/>
        </a:xfrm>
      </p:grpSpPr>
      <p:graphicFrame>
        <p:nvGraphicFramePr>
          <p:cNvPr id="15" name="think-cell data - do not delete" hidden="1">
            <a:extLst>
              <a:ext uri="{FF2B5EF4-FFF2-40B4-BE49-F238E27FC236}">
                <a16:creationId xmlns:a16="http://schemas.microsoft.com/office/drawing/2014/main" id="{21B38480-81B5-8BB2-9EFC-A6C633FD5A6C}"/>
              </a:ext>
            </a:extLst>
          </p:cNvPr>
          <p:cNvGraphicFramePr>
            <a:graphicFrameLocks/>
          </p:cNvGraphicFramePr>
          <p:nvPr>
            <p:custDataLst>
              <p:tags r:id="rId1"/>
            </p:custDataLst>
            <p:extLst>
              <p:ext uri="{D42A27DB-BD31-4B8C-83A1-F6EECF244321}">
                <p14:modId xmlns:p14="http://schemas.microsoft.com/office/powerpoint/2010/main" val="12636067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15" name="think-cell data - do not delete" hidden="1">
                        <a:extLst>
                          <a:ext uri="{FF2B5EF4-FFF2-40B4-BE49-F238E27FC236}">
                            <a16:creationId xmlns:a16="http://schemas.microsoft.com/office/drawing/2014/main" id="{21B38480-81B5-8BB2-9EFC-A6C633FD5A6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Title 8">
            <a:extLst>
              <a:ext uri="{FF2B5EF4-FFF2-40B4-BE49-F238E27FC236}">
                <a16:creationId xmlns:a16="http://schemas.microsoft.com/office/drawing/2014/main" id="{50E6F95B-B5B8-5DC1-8D0E-7A1E7231A1FE}"/>
              </a:ext>
            </a:extLst>
          </p:cNvPr>
          <p:cNvSpPr>
            <a:spLocks noGrp="1"/>
          </p:cNvSpPr>
          <p:nvPr>
            <p:ph type="title"/>
          </p:nvPr>
        </p:nvSpPr>
        <p:spPr>
          <a:xfrm>
            <a:off x="304798" y="246888"/>
            <a:ext cx="11585448" cy="969264"/>
          </a:xfrm>
        </p:spPr>
        <p:txBody>
          <a:bodyPr vert="horz" rIns="0"/>
          <a:lstStyle/>
          <a:p>
            <a:pPr lvl="0"/>
            <a:r>
              <a:rPr lang="en-US" sz="3000"/>
              <a:t>DARDEN’S SUSTAINABILITY FOCUS AREAS</a:t>
            </a:r>
            <a:br>
              <a:rPr lang="en-US" sz="3000"/>
            </a:br>
            <a:r>
              <a:rPr lang="en-US" sz="2000" i="1"/>
              <a:t>And how these focus areas align with pep+ pillars</a:t>
            </a:r>
            <a:endParaRPr lang="en-US" i="1"/>
          </a:p>
        </p:txBody>
      </p:sp>
      <p:pic>
        <p:nvPicPr>
          <p:cNvPr id="8" name="Picture 7" descr="Darden Logo PNG Vector (EPS) Free Download">
            <a:extLst>
              <a:ext uri="{FF2B5EF4-FFF2-40B4-BE49-F238E27FC236}">
                <a16:creationId xmlns:a16="http://schemas.microsoft.com/office/drawing/2014/main" id="{3DFEB500-34FE-F431-23EE-3BD79FD213E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58097" y="365593"/>
            <a:ext cx="1829104" cy="475567"/>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Top Corners Rounded 25">
            <a:extLst>
              <a:ext uri="{FF2B5EF4-FFF2-40B4-BE49-F238E27FC236}">
                <a16:creationId xmlns:a16="http://schemas.microsoft.com/office/drawing/2014/main" id="{84BBA88C-E702-6A79-F120-04D405448101}"/>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7" name="Table 4">
            <a:extLst>
              <a:ext uri="{FF2B5EF4-FFF2-40B4-BE49-F238E27FC236}">
                <a16:creationId xmlns:a16="http://schemas.microsoft.com/office/drawing/2014/main" id="{3CF5595D-847D-D743-6913-7DA90C1DB0F2}"/>
              </a:ext>
            </a:extLst>
          </p:cNvPr>
          <p:cNvGraphicFramePr>
            <a:graphicFrameLocks noGrp="1"/>
          </p:cNvGraphicFramePr>
          <p:nvPr>
            <p:extLst>
              <p:ext uri="{D42A27DB-BD31-4B8C-83A1-F6EECF244321}">
                <p14:modId xmlns:p14="http://schemas.microsoft.com/office/powerpoint/2010/main" val="1178882838"/>
              </p:ext>
            </p:extLst>
          </p:nvPr>
        </p:nvGraphicFramePr>
        <p:xfrm>
          <a:off x="-7620" y="1148230"/>
          <a:ext cx="11990832" cy="5036670"/>
        </p:xfrm>
        <a:graphic>
          <a:graphicData uri="http://schemas.openxmlformats.org/drawingml/2006/table">
            <a:tbl>
              <a:tblPr firstRow="1" bandRow="1"/>
              <a:tblGrid>
                <a:gridCol w="1993392">
                  <a:extLst>
                    <a:ext uri="{9D8B030D-6E8A-4147-A177-3AD203B41FA5}">
                      <a16:colId xmlns:a16="http://schemas.microsoft.com/office/drawing/2014/main" val="1767499071"/>
                    </a:ext>
                  </a:extLst>
                </a:gridCol>
                <a:gridCol w="3332480">
                  <a:extLst>
                    <a:ext uri="{9D8B030D-6E8A-4147-A177-3AD203B41FA5}">
                      <a16:colId xmlns:a16="http://schemas.microsoft.com/office/drawing/2014/main" val="2382844442"/>
                    </a:ext>
                  </a:extLst>
                </a:gridCol>
                <a:gridCol w="3332480">
                  <a:extLst>
                    <a:ext uri="{9D8B030D-6E8A-4147-A177-3AD203B41FA5}">
                      <a16:colId xmlns:a16="http://schemas.microsoft.com/office/drawing/2014/main" val="1493353144"/>
                    </a:ext>
                  </a:extLst>
                </a:gridCol>
                <a:gridCol w="3332480">
                  <a:extLst>
                    <a:ext uri="{9D8B030D-6E8A-4147-A177-3AD203B41FA5}">
                      <a16:colId xmlns:a16="http://schemas.microsoft.com/office/drawing/2014/main" val="957515009"/>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ase" latinLnBrk="0" hangingPunct="1">
                        <a:lnSpc>
                          <a:spcPct val="100000"/>
                        </a:lnSpc>
                      </a:pPr>
                      <a:r>
                        <a:rPr lang="en-US" sz="1200" b="1" kern="1200" noProof="0">
                          <a:solidFill>
                            <a:schemeClr val="bg1"/>
                          </a:solidFill>
                          <a:latin typeface="+mn-lt"/>
                          <a:ea typeface="+mn-ea"/>
                          <a:cs typeface="Leelawadee" panose="020B0502040204020203" pitchFamily="34" charset="-34"/>
                        </a:rPr>
                        <a:t>Planet</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ase" latinLnBrk="0" hangingPunct="1">
                        <a:lnSpc>
                          <a:spcPct val="100000"/>
                        </a:lnSpc>
                      </a:pPr>
                      <a:r>
                        <a:rPr lang="en-US" sz="1200" b="1" kern="1200" noProof="0">
                          <a:solidFill>
                            <a:schemeClr val="bg1"/>
                          </a:solidFill>
                          <a:latin typeface="+mn-lt"/>
                          <a:ea typeface="+mn-ea"/>
                          <a:cs typeface="Leelawadee" panose="020B0502040204020203" pitchFamily="34" charset="-34"/>
                        </a:rPr>
                        <a:t>People​</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ase" latinLnBrk="0" hangingPunct="1">
                        <a:lnSpc>
                          <a:spcPct val="100000"/>
                        </a:lnSpc>
                      </a:pPr>
                      <a:r>
                        <a:rPr lang="en-US" sz="1200" b="1" kern="1200" noProof="0">
                          <a:solidFill>
                            <a:schemeClr val="bg1"/>
                          </a:solidFill>
                          <a:latin typeface="+mn-lt"/>
                          <a:ea typeface="+mn-ea"/>
                          <a:cs typeface="Leelawadee" panose="020B0502040204020203" pitchFamily="34" charset="-34"/>
                        </a:rPr>
                        <a:t>Plate​​</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1058150">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954F07"/>
                          </a:solidFill>
                          <a:latin typeface="+mj-lt"/>
                          <a:ea typeface="+mn-ea"/>
                          <a:cs typeface="Leelawadee"/>
                        </a:rPr>
                        <a:t>POSITIVE </a:t>
                      </a:r>
                      <a:br>
                        <a:rPr lang="en-US" sz="1400" kern="1200">
                          <a:solidFill>
                            <a:srgbClr val="954F07"/>
                          </a:solidFill>
                          <a:latin typeface="+mj-lt"/>
                          <a:ea typeface="+mn-ea"/>
                          <a:cs typeface="Leelawadee"/>
                        </a:rPr>
                      </a:br>
                      <a:r>
                        <a:rPr lang="en-US" sz="1400" kern="1200">
                          <a:solidFill>
                            <a:srgbClr val="954F07"/>
                          </a:solidFill>
                          <a:latin typeface="+mj-lt"/>
                          <a:ea typeface="+mn-ea"/>
                          <a:cs typeface="Leelawadee"/>
                        </a:rPr>
                        <a:t>AGRICULTURE</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9F0A"/>
                    </a:solidFill>
                  </a:tcPr>
                </a:tc>
                <a:tc>
                  <a:txBody>
                    <a:bodyPr/>
                    <a:lstStyle/>
                    <a:p>
                      <a:pPr marL="111125" indent="-111125" algn="l" rtl="0" fontAlgn="base">
                        <a:lnSpc>
                          <a:spcPct val="100000"/>
                        </a:lnSpc>
                        <a:spcBef>
                          <a:spcPts val="0"/>
                        </a:spcBef>
                        <a:spcAft>
                          <a:spcPts val="300"/>
                        </a:spcAft>
                        <a:buFont typeface="Arial" panose="020B0604020202020204" pitchFamily="34" charset="0"/>
                        <a:buChar char="•"/>
                      </a:pPr>
                      <a:r>
                        <a:rPr lang="en-US" sz="1050" b="0" i="0" noProof="0">
                          <a:solidFill>
                            <a:srgbClr val="2B660F"/>
                          </a:solidFill>
                          <a:effectLst/>
                          <a:highlight>
                            <a:srgbClr val="4FE2F3"/>
                          </a:highlight>
                          <a:latin typeface="+mn-lt"/>
                          <a:cs typeface="Leelawadee" panose="020B0502040204020203" pitchFamily="34" charset="-34"/>
                        </a:rPr>
                        <a:t>Goal:</a:t>
                      </a:r>
                      <a:r>
                        <a:rPr lang="en-US" sz="1050" b="0" i="0" noProof="0">
                          <a:solidFill>
                            <a:srgbClr val="2B660F"/>
                          </a:solidFill>
                          <a:effectLst/>
                          <a:latin typeface="+mn-lt"/>
                          <a:cs typeface="Leelawadee" panose="020B0502040204020203" pitchFamily="34" charset="-34"/>
                        </a:rPr>
                        <a:t> Continue to perform periodic deforestation screening of its supply chain since 2020 and engaged directly with suppliers on traceability and certification for commodities with deforestation risk</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300"/>
                        </a:spcAft>
                        <a:buClrTx/>
                        <a:buSzTx/>
                        <a:buFontTx/>
                        <a:buNone/>
                        <a:tabLst/>
                        <a:defRPr/>
                      </a:pPr>
                      <a:r>
                        <a:rPr kumimoji="0" lang="en-GB" sz="1050" b="0" i="1" u="none" strike="noStrike" kern="1200" cap="none" spc="0" normalizeH="0" baseline="0" noProof="0">
                          <a:ln>
                            <a:noFill/>
                          </a:ln>
                          <a:solidFill>
                            <a:srgbClr val="2B660F"/>
                          </a:solidFill>
                          <a:effectLst/>
                          <a:uLnTx/>
                          <a:uFillTx/>
                          <a:latin typeface="+mn-lt"/>
                          <a:ea typeface="+mn-ea"/>
                          <a:cs typeface="Leelawadee"/>
                        </a:rPr>
                        <a:t>Not a focus area for the customer.</a:t>
                      </a:r>
                      <a:endParaRPr kumimoji="0" lang="en-US" sz="1050" b="0" i="0" u="none" strike="noStrike" kern="1200" cap="none" spc="0" normalizeH="0" baseline="0" noProof="0">
                        <a:ln>
                          <a:noFill/>
                        </a:ln>
                        <a:solidFill>
                          <a:srgbClr val="2B660F"/>
                        </a:solidFill>
                        <a:effectLst/>
                        <a:uLnTx/>
                        <a:uFillTx/>
                        <a:latin typeface="+mn-lt"/>
                        <a:ea typeface="+mn-ea"/>
                        <a:cs typeface="Leelawadee"/>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300"/>
                        </a:spcAft>
                        <a:buClrTx/>
                        <a:buSzTx/>
                        <a:buFont typeface="Arial" panose="020B0604020202020204" pitchFamily="34" charset="0"/>
                        <a:buNone/>
                        <a:tabLst/>
                        <a:defRPr/>
                      </a:pPr>
                      <a:r>
                        <a:rPr kumimoji="0" lang="en-GB" sz="1050" b="0" i="1" u="none" strike="noStrike" kern="1200" cap="none" spc="0" normalizeH="0" baseline="0" noProof="0">
                          <a:ln>
                            <a:noFill/>
                          </a:ln>
                          <a:solidFill>
                            <a:srgbClr val="2B660F"/>
                          </a:solidFill>
                          <a:effectLst/>
                          <a:uLnTx/>
                          <a:uFillTx/>
                          <a:latin typeface="+mn-lt"/>
                          <a:ea typeface="+mn-ea"/>
                          <a:cs typeface="Leelawadee"/>
                        </a:rPr>
                        <a:t>Not a focus area for the customer.</a:t>
                      </a:r>
                      <a:endParaRPr kumimoji="0" lang="en-US" sz="1050" b="0" i="0" u="none" strike="noStrike" kern="1200" cap="none" spc="0" normalizeH="0" baseline="0" noProof="0">
                        <a:ln>
                          <a:noFill/>
                        </a:ln>
                        <a:solidFill>
                          <a:srgbClr val="2B660F"/>
                        </a:solidFill>
                        <a:effectLst/>
                        <a:uLnTx/>
                        <a:uFillTx/>
                        <a:latin typeface="+mn-lt"/>
                        <a:ea typeface="+mn-ea"/>
                        <a:cs typeface="Leelawadee"/>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2014346">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11125" indent="-111125" algn="l" rtl="0" fontAlgn="base">
                        <a:lnSpc>
                          <a:spcPct val="100000"/>
                        </a:lnSpc>
                        <a:spcBef>
                          <a:spcPts val="0"/>
                        </a:spcBef>
                        <a:spcAft>
                          <a:spcPts val="400"/>
                        </a:spcAft>
                        <a:buFont typeface="Arial" panose="020B0604020202020204" pitchFamily="34" charset="0"/>
                        <a:buChar char="•"/>
                      </a:pPr>
                      <a:r>
                        <a:rPr lang="en-US" sz="1050" b="0" i="0" noProof="0">
                          <a:solidFill>
                            <a:srgbClr val="2B660F"/>
                          </a:solidFill>
                          <a:effectLst/>
                          <a:highlight>
                            <a:srgbClr val="4FE2F3"/>
                          </a:highlight>
                          <a:latin typeface="+mn-lt"/>
                          <a:cs typeface="Leelawadee" panose="020B0502040204020203" pitchFamily="34" charset="-34"/>
                        </a:rPr>
                        <a:t>Goal:</a:t>
                      </a:r>
                      <a:r>
                        <a:rPr lang="en-US" sz="1050" b="0" i="0" noProof="0">
                          <a:solidFill>
                            <a:srgbClr val="2B660F"/>
                          </a:solidFill>
                          <a:effectLst/>
                          <a:latin typeface="+mn-lt"/>
                          <a:cs typeface="Leelawadee" panose="020B0502040204020203" pitchFamily="34" charset="-34"/>
                        </a:rPr>
                        <a:t> Aim to reduce energy consumption within our properties to save on operating costs and to mitigate GHG emissions where possible. </a:t>
                      </a:r>
                    </a:p>
                    <a:p>
                      <a:pPr marL="111125" indent="-111125" algn="l" rtl="0" fontAlgn="base">
                        <a:lnSpc>
                          <a:spcPct val="100000"/>
                        </a:lnSpc>
                        <a:spcBef>
                          <a:spcPts val="0"/>
                        </a:spcBef>
                        <a:spcAft>
                          <a:spcPts val="400"/>
                        </a:spcAft>
                        <a:buFont typeface="Arial" panose="020B0604020202020204" pitchFamily="34" charset="0"/>
                        <a:buChar char="•"/>
                      </a:pPr>
                      <a:r>
                        <a:rPr lang="en-US" sz="1050" b="0" i="0" noProof="0">
                          <a:solidFill>
                            <a:srgbClr val="2B660F"/>
                          </a:solidFill>
                          <a:effectLst/>
                          <a:highlight>
                            <a:srgbClr val="4FE2F3"/>
                          </a:highlight>
                          <a:latin typeface="+mn-lt"/>
                          <a:cs typeface="Leelawadee" panose="020B0502040204020203" pitchFamily="34" charset="-34"/>
                        </a:rPr>
                        <a:t>Goal:</a:t>
                      </a:r>
                      <a:r>
                        <a:rPr lang="en-US" sz="1050" b="0" i="0" noProof="0">
                          <a:solidFill>
                            <a:srgbClr val="2B660F"/>
                          </a:solidFill>
                          <a:effectLst/>
                          <a:latin typeface="+mn-lt"/>
                          <a:cs typeface="Leelawadee" panose="020B0502040204020203" pitchFamily="34" charset="-34"/>
                        </a:rPr>
                        <a:t> Operate efficient restaurants – water efficiency, recyclable &amp; clean air, energy savings​</a:t>
                      </a:r>
                    </a:p>
                    <a:p>
                      <a:pPr marL="111125" marR="0" lvl="0" indent="-111125" algn="l" defTabSz="914400" rtl="0" eaLnBrk="1" fontAlgn="base" latinLnBrk="0" hangingPunct="1">
                        <a:lnSpc>
                          <a:spcPct val="100000"/>
                        </a:lnSpc>
                        <a:spcBef>
                          <a:spcPts val="0"/>
                        </a:spcBef>
                        <a:spcAft>
                          <a:spcPts val="400"/>
                        </a:spcAft>
                        <a:buClrTx/>
                        <a:buSzTx/>
                        <a:buFont typeface="Arial" panose="020B0604020202020204" pitchFamily="34" charset="0"/>
                        <a:buChar char="•"/>
                        <a:tabLst/>
                        <a:defRPr/>
                      </a:pPr>
                      <a:r>
                        <a:rPr lang="en-US" sz="1050" b="0" i="0" noProof="0">
                          <a:solidFill>
                            <a:srgbClr val="2B660F"/>
                          </a:solidFill>
                          <a:effectLst/>
                          <a:highlight>
                            <a:srgbClr val="4FE2F3"/>
                          </a:highlight>
                          <a:latin typeface="+mn-lt"/>
                          <a:cs typeface="Leelawadee" panose="020B0502040204020203" pitchFamily="34" charset="-34"/>
                        </a:rPr>
                        <a:t>Goal:</a:t>
                      </a:r>
                      <a:r>
                        <a:rPr lang="en-US" sz="1050" b="0" i="0" noProof="0">
                          <a:solidFill>
                            <a:srgbClr val="2B660F"/>
                          </a:solidFill>
                          <a:effectLst/>
                          <a:latin typeface="+mn-lt"/>
                          <a:cs typeface="Leelawadee" panose="020B0502040204020203" pitchFamily="34" charset="-34"/>
                        </a:rPr>
                        <a:t> Track and monitor recycling rates across restaurants and optimize waste diversion and recycling​</a:t>
                      </a:r>
                    </a:p>
                    <a:p>
                      <a:pPr marL="111125" marR="0" lvl="0" indent="-111125" algn="l" defTabSz="914400" rtl="0" eaLnBrk="1" fontAlgn="base" latinLnBrk="0" hangingPunct="1">
                        <a:lnSpc>
                          <a:spcPct val="100000"/>
                        </a:lnSpc>
                        <a:spcBef>
                          <a:spcPts val="0"/>
                        </a:spcBef>
                        <a:spcAft>
                          <a:spcPts val="400"/>
                        </a:spcAft>
                        <a:buClrTx/>
                        <a:buSzTx/>
                        <a:buFont typeface="Arial" panose="020B0604020202020204" pitchFamily="34" charset="0"/>
                        <a:buChar char="•"/>
                        <a:tabLst/>
                        <a:defRPr/>
                      </a:pPr>
                      <a:r>
                        <a:rPr lang="en-US" sz="1050" b="0" i="0" noProof="0">
                          <a:solidFill>
                            <a:srgbClr val="2B660F"/>
                          </a:solidFill>
                          <a:effectLst/>
                          <a:highlight>
                            <a:srgbClr val="4FE2F3"/>
                          </a:highlight>
                          <a:latin typeface="+mn-lt"/>
                          <a:cs typeface="Leelawadee" panose="020B0502040204020203" pitchFamily="34" charset="-34"/>
                        </a:rPr>
                        <a:t>Goal:</a:t>
                      </a:r>
                      <a:r>
                        <a:rPr lang="en-US" sz="1050" b="0" i="0" noProof="0">
                          <a:solidFill>
                            <a:srgbClr val="2B660F"/>
                          </a:solidFill>
                          <a:effectLst/>
                          <a:latin typeface="+mn-lt"/>
                          <a:cs typeface="Leelawadee" panose="020B0502040204020203" pitchFamily="34" charset="-34"/>
                        </a:rPr>
                        <a:t> Minimize food waste through the harvest program​</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11125" marR="0" lvl="0" indent="-111125" algn="l" defTabSz="914400" rtl="0" eaLnBrk="1" fontAlgn="base" latinLnBrk="0" hangingPunct="1">
                        <a:lnSpc>
                          <a:spcPct val="100000"/>
                        </a:lnSpc>
                        <a:spcBef>
                          <a:spcPts val="0"/>
                        </a:spcBef>
                        <a:spcAft>
                          <a:spcPts val="400"/>
                        </a:spcAft>
                        <a:buClrTx/>
                        <a:buSzTx/>
                        <a:buFont typeface="Arial" panose="020B0604020202020204" pitchFamily="34" charset="0"/>
                        <a:buChar char="•"/>
                        <a:tabLst/>
                        <a:defRPr/>
                      </a:pPr>
                      <a:r>
                        <a:rPr lang="en-US" sz="1050" b="0" i="0" noProof="0">
                          <a:solidFill>
                            <a:srgbClr val="2B660F"/>
                          </a:solidFill>
                          <a:effectLst/>
                          <a:highlight>
                            <a:srgbClr val="4FE2F3"/>
                          </a:highlight>
                          <a:latin typeface="+mn-lt"/>
                          <a:cs typeface="Leelawadee" panose="020B0502040204020203" pitchFamily="34" charset="-34"/>
                        </a:rPr>
                        <a:t>Goal:</a:t>
                      </a:r>
                      <a:r>
                        <a:rPr lang="en-US" sz="1050" b="0" i="0" noProof="0">
                          <a:solidFill>
                            <a:srgbClr val="2B660F"/>
                          </a:solidFill>
                          <a:effectLst/>
                          <a:latin typeface="+mn-lt"/>
                          <a:cs typeface="Leelawadee" panose="020B0502040204020203" pitchFamily="34" charset="-34"/>
                        </a:rPr>
                        <a:t> Build an inclusive workplace culture​​</a:t>
                      </a:r>
                    </a:p>
                    <a:p>
                      <a:pPr marL="111125" indent="-111125" algn="l" rtl="0" fontAlgn="base">
                        <a:lnSpc>
                          <a:spcPct val="100000"/>
                        </a:lnSpc>
                        <a:spcBef>
                          <a:spcPts val="0"/>
                        </a:spcBef>
                        <a:spcAft>
                          <a:spcPts val="400"/>
                        </a:spcAft>
                        <a:buFont typeface="Arial" panose="020B0604020202020204" pitchFamily="34" charset="0"/>
                        <a:buChar char="•"/>
                      </a:pPr>
                      <a:r>
                        <a:rPr lang="en-US" sz="1050" b="0" i="0" noProof="0">
                          <a:solidFill>
                            <a:srgbClr val="2B660F"/>
                          </a:solidFill>
                          <a:effectLst/>
                          <a:latin typeface="+mn-lt"/>
                          <a:cs typeface="Leelawadee" panose="020B0502040204020203" pitchFamily="34" charset="-34"/>
                        </a:rPr>
                        <a:t>​</a:t>
                      </a:r>
                      <a:r>
                        <a:rPr lang="en-US" sz="1050" b="0" i="0" noProof="0">
                          <a:solidFill>
                            <a:srgbClr val="2B660F"/>
                          </a:solidFill>
                          <a:effectLst/>
                          <a:highlight>
                            <a:srgbClr val="4FE2F3"/>
                          </a:highlight>
                          <a:latin typeface="+mn-lt"/>
                          <a:cs typeface="Leelawadee" panose="020B0502040204020203" pitchFamily="34" charset="-34"/>
                        </a:rPr>
                        <a:t>Goal:</a:t>
                      </a:r>
                      <a:r>
                        <a:rPr lang="en-US" sz="1050" b="0" i="0" noProof="0">
                          <a:solidFill>
                            <a:srgbClr val="2B660F"/>
                          </a:solidFill>
                          <a:effectLst/>
                          <a:latin typeface="+mn-lt"/>
                          <a:cs typeface="Leelawadee" panose="020B0502040204020203" pitchFamily="34" charset="-34"/>
                        </a:rPr>
                        <a:t> Advance workplace diversity – ensuring diversity across all levels of the team</a:t>
                      </a:r>
                    </a:p>
                    <a:p>
                      <a:pPr marL="111125" indent="-111125" algn="l" rtl="0" fontAlgn="base">
                        <a:lnSpc>
                          <a:spcPct val="100000"/>
                        </a:lnSpc>
                        <a:spcBef>
                          <a:spcPts val="0"/>
                        </a:spcBef>
                        <a:spcAft>
                          <a:spcPts val="400"/>
                        </a:spcAft>
                        <a:buFont typeface="Arial" panose="020B0604020202020204" pitchFamily="34" charset="0"/>
                        <a:buChar char="•"/>
                      </a:pPr>
                      <a:r>
                        <a:rPr lang="en-US" sz="1050" b="0" i="0" noProof="0">
                          <a:solidFill>
                            <a:srgbClr val="2B660F"/>
                          </a:solidFill>
                          <a:effectLst/>
                          <a:highlight>
                            <a:srgbClr val="4FE2F3"/>
                          </a:highlight>
                          <a:latin typeface="+mn-lt"/>
                          <a:cs typeface="Leelawadee" panose="020B0502040204020203" pitchFamily="34" charset="-34"/>
                        </a:rPr>
                        <a:t>Goal:</a:t>
                      </a:r>
                      <a:r>
                        <a:rPr lang="en-US" sz="1050" b="0" i="0" noProof="0">
                          <a:solidFill>
                            <a:srgbClr val="2B660F"/>
                          </a:solidFill>
                          <a:effectLst/>
                          <a:latin typeface="+mn-lt"/>
                          <a:cs typeface="Leelawadee" panose="020B0502040204020203" pitchFamily="34" charset="-34"/>
                        </a:rPr>
                        <a:t> Create an inclusive environment – expanding inclusion and diversity awareness and training to all team member populations</a:t>
                      </a:r>
                    </a:p>
                    <a:p>
                      <a:pPr marL="111125" indent="-111125" algn="l" rtl="0" fontAlgn="base">
                        <a:lnSpc>
                          <a:spcPct val="100000"/>
                        </a:lnSpc>
                        <a:spcBef>
                          <a:spcPts val="0"/>
                        </a:spcBef>
                        <a:spcAft>
                          <a:spcPts val="400"/>
                        </a:spcAft>
                        <a:buFont typeface="Arial" panose="020B0604020202020204" pitchFamily="34" charset="0"/>
                        <a:buChar char="•"/>
                      </a:pPr>
                      <a:r>
                        <a:rPr lang="en-US" sz="1050" b="0" i="0" noProof="0">
                          <a:solidFill>
                            <a:srgbClr val="2B660F"/>
                          </a:solidFill>
                          <a:effectLst/>
                          <a:highlight>
                            <a:srgbClr val="4FE2F3"/>
                          </a:highlight>
                          <a:latin typeface="+mn-lt"/>
                          <a:cs typeface="Leelawadee" panose="020B0502040204020203" pitchFamily="34" charset="-34"/>
                        </a:rPr>
                        <a:t>Goal:</a:t>
                      </a:r>
                      <a:r>
                        <a:rPr lang="en-US" sz="1050" b="0" i="0" noProof="0">
                          <a:solidFill>
                            <a:srgbClr val="2B660F"/>
                          </a:solidFill>
                          <a:effectLst/>
                          <a:latin typeface="+mn-lt"/>
                          <a:cs typeface="Leelawadee" panose="020B0502040204020203" pitchFamily="34" charset="-34"/>
                        </a:rPr>
                        <a:t> Build on inclusion &amp; diversity goals – continuing to invest in diverse suppliers</a:t>
                      </a: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11125" indent="-111125" algn="l" rtl="0" fontAlgn="base">
                        <a:lnSpc>
                          <a:spcPct val="100000"/>
                        </a:lnSpc>
                        <a:spcBef>
                          <a:spcPts val="0"/>
                        </a:spcBef>
                        <a:spcAft>
                          <a:spcPts val="400"/>
                        </a:spcAft>
                        <a:buFont typeface="Arial" panose="020B0604020202020204" pitchFamily="34" charset="0"/>
                        <a:buChar char="•"/>
                      </a:pPr>
                      <a:r>
                        <a:rPr lang="en-US" sz="1050" b="0" i="0" noProof="0">
                          <a:solidFill>
                            <a:srgbClr val="2B660F"/>
                          </a:solidFill>
                          <a:effectLst/>
                          <a:highlight>
                            <a:srgbClr val="4FE2F3"/>
                          </a:highlight>
                          <a:latin typeface="+mn-lt"/>
                          <a:cs typeface="Leelawadee" panose="020B0502040204020203" pitchFamily="34" charset="-34"/>
                        </a:rPr>
                        <a:t>Goal:</a:t>
                      </a:r>
                      <a:r>
                        <a:rPr lang="en-US" sz="1050" b="0" i="0" noProof="0">
                          <a:solidFill>
                            <a:srgbClr val="2B660F"/>
                          </a:solidFill>
                          <a:effectLst/>
                          <a:latin typeface="+mn-lt"/>
                          <a:cs typeface="Leelawadee" panose="020B0502040204020203" pitchFamily="34" charset="-34"/>
                        </a:rPr>
                        <a:t> Maintain the </a:t>
                      </a:r>
                      <a:r>
                        <a:rPr lang="en-US" sz="1050" b="0" i="0" u="none" strike="noStrike" noProof="0">
                          <a:solidFill>
                            <a:srgbClr val="2B660F"/>
                          </a:solidFill>
                          <a:effectLst/>
                          <a:latin typeface="+mn-lt"/>
                          <a:cs typeface="Leelawadee" panose="020B0502040204020203" pitchFamily="34" charset="-34"/>
                        </a:rPr>
                        <a:t>Supplier Code of Conduct</a:t>
                      </a:r>
                      <a:r>
                        <a:rPr lang="en-US" sz="1050" b="0" i="0" noProof="0">
                          <a:solidFill>
                            <a:srgbClr val="2B660F"/>
                          </a:solidFill>
                          <a:effectLst/>
                          <a:latin typeface="+mn-lt"/>
                          <a:cs typeface="Leelawadee" panose="020B0502040204020203" pitchFamily="34" charset="-34"/>
                        </a:rPr>
                        <a:t>, which outlines expectations for its suppliers in areas such as ethical business practices; anti-corruption; human rights and labor laws; environmental, health and safety practices; and legal compliance​</a:t>
                      </a: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r h="1717286">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922F11"/>
                          </a:solidFill>
                          <a:latin typeface="+mj-lt"/>
                          <a:ea typeface="+mn-ea"/>
                          <a:cs typeface="Leelawadee"/>
                        </a:rPr>
                        <a:t>POSITIVE </a:t>
                      </a:r>
                      <a:br>
                        <a:rPr lang="en-US" sz="1400" kern="1200">
                          <a:solidFill>
                            <a:srgbClr val="922F11"/>
                          </a:solidFill>
                          <a:latin typeface="+mj-lt"/>
                          <a:ea typeface="+mn-ea"/>
                          <a:cs typeface="Leelawadee"/>
                        </a:rPr>
                      </a:br>
                      <a:r>
                        <a:rPr lang="en-US" sz="1400" kern="1200">
                          <a:solidFill>
                            <a:srgbClr val="922F11"/>
                          </a:solidFill>
                          <a:latin typeface="+mj-lt"/>
                          <a:ea typeface="+mn-ea"/>
                          <a:cs typeface="Leelawadee"/>
                        </a:rPr>
                        <a:t>CHOICES</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E6D27"/>
                    </a:solidFill>
                  </a:tcPr>
                </a:tc>
                <a:tc>
                  <a:txBody>
                    <a:bodyPr/>
                    <a:lstStyle/>
                    <a:p>
                      <a:pPr marL="0" marR="0" lvl="0" indent="0" algn="ctr" defTabSz="914400" rtl="0" eaLnBrk="1" fontAlgn="base" latinLnBrk="0" hangingPunct="1">
                        <a:lnSpc>
                          <a:spcPct val="100000"/>
                        </a:lnSpc>
                        <a:spcBef>
                          <a:spcPts val="0"/>
                        </a:spcBef>
                        <a:spcAft>
                          <a:spcPts val="300"/>
                        </a:spcAft>
                        <a:buClrTx/>
                        <a:buSzTx/>
                        <a:buFontTx/>
                        <a:buNone/>
                        <a:tabLst/>
                        <a:defRPr/>
                      </a:pPr>
                      <a:r>
                        <a:rPr kumimoji="0" lang="en-GB" sz="1050" b="0" i="1" u="none" strike="noStrike" kern="1200" cap="none" spc="0" normalizeH="0" baseline="0" noProof="0">
                          <a:ln>
                            <a:noFill/>
                          </a:ln>
                          <a:solidFill>
                            <a:srgbClr val="2B660F"/>
                          </a:solidFill>
                          <a:effectLst/>
                          <a:uLnTx/>
                          <a:uFillTx/>
                          <a:latin typeface="+mn-lt"/>
                          <a:ea typeface="+mn-ea"/>
                          <a:cs typeface="Leelawadee"/>
                        </a:rPr>
                        <a:t>Not a focus area for the customer.</a:t>
                      </a:r>
                      <a:endParaRPr kumimoji="0" lang="en-US" sz="1050" b="0" i="0" u="none" strike="noStrike" kern="1200" cap="none" spc="0" normalizeH="0" baseline="0" noProof="0">
                        <a:ln>
                          <a:noFill/>
                        </a:ln>
                        <a:solidFill>
                          <a:srgbClr val="2B660F"/>
                        </a:solidFill>
                        <a:effectLst/>
                        <a:uLnTx/>
                        <a:uFillTx/>
                        <a:latin typeface="+mn-lt"/>
                        <a:ea typeface="+mn-ea"/>
                        <a:cs typeface="Leelawadee"/>
                      </a:endParaRP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300"/>
                        </a:spcAft>
                        <a:buClrTx/>
                        <a:buSzTx/>
                        <a:buFontTx/>
                        <a:buNone/>
                        <a:tabLst/>
                        <a:defRPr/>
                      </a:pPr>
                      <a:r>
                        <a:rPr kumimoji="0" lang="en-GB" sz="1050" b="0" i="1" u="none" strike="noStrike" kern="1200" cap="none" spc="0" normalizeH="0" baseline="0" noProof="0">
                          <a:ln>
                            <a:noFill/>
                          </a:ln>
                          <a:solidFill>
                            <a:srgbClr val="2B660F"/>
                          </a:solidFill>
                          <a:effectLst/>
                          <a:uLnTx/>
                          <a:uFillTx/>
                          <a:latin typeface="+mn-lt"/>
                          <a:ea typeface="+mn-ea"/>
                          <a:cs typeface="Leelawadee"/>
                        </a:rPr>
                        <a:t>Not a focus area for the customer.</a:t>
                      </a:r>
                      <a:endParaRPr kumimoji="0" lang="en-US" sz="1050" b="0" i="0" u="none" strike="noStrike" kern="1200" cap="none" spc="0" normalizeH="0" baseline="0" noProof="0">
                        <a:ln>
                          <a:noFill/>
                        </a:ln>
                        <a:solidFill>
                          <a:srgbClr val="2B660F"/>
                        </a:solidFill>
                        <a:effectLst/>
                        <a:uLnTx/>
                        <a:uFillTx/>
                        <a:latin typeface="+mn-lt"/>
                        <a:ea typeface="+mn-ea"/>
                        <a:cs typeface="Leelawadee"/>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11125" indent="-111125" algn="l" rtl="0" fontAlgn="base">
                        <a:lnSpc>
                          <a:spcPct val="100000"/>
                        </a:lnSpc>
                        <a:spcBef>
                          <a:spcPts val="0"/>
                        </a:spcBef>
                        <a:spcAft>
                          <a:spcPts val="400"/>
                        </a:spcAft>
                        <a:buFont typeface="Arial" panose="020B0604020202020204" pitchFamily="34" charset="0"/>
                        <a:buChar char="•"/>
                      </a:pPr>
                      <a:r>
                        <a:rPr lang="en-US" sz="1050" b="0" i="0" noProof="0">
                          <a:solidFill>
                            <a:srgbClr val="2B660F"/>
                          </a:solidFill>
                          <a:effectLst/>
                          <a:highlight>
                            <a:srgbClr val="4FE2F3"/>
                          </a:highlight>
                          <a:latin typeface="+mn-lt"/>
                          <a:cs typeface="Leelawadee" panose="020B0502040204020203" pitchFamily="34" charset="-34"/>
                        </a:rPr>
                        <a:t>Goal:</a:t>
                      </a:r>
                      <a:r>
                        <a:rPr lang="en-US" sz="1050" b="0" i="0" noProof="0">
                          <a:solidFill>
                            <a:srgbClr val="2B660F"/>
                          </a:solidFill>
                          <a:effectLst/>
                          <a:latin typeface="+mn-lt"/>
                          <a:cs typeface="Leelawadee" panose="020B0502040204020203" pitchFamily="34" charset="-34"/>
                        </a:rPr>
                        <a:t> Maintain food safety and food quality standards through every step of the supply chain​</a:t>
                      </a:r>
                    </a:p>
                    <a:p>
                      <a:pPr marL="111125" indent="-111125" algn="l" rtl="0" fontAlgn="base">
                        <a:lnSpc>
                          <a:spcPct val="100000"/>
                        </a:lnSpc>
                        <a:spcBef>
                          <a:spcPts val="0"/>
                        </a:spcBef>
                        <a:spcAft>
                          <a:spcPts val="400"/>
                        </a:spcAft>
                        <a:buFont typeface="Arial" panose="020B0604020202020204" pitchFamily="34" charset="0"/>
                        <a:buChar char="•"/>
                      </a:pPr>
                      <a:r>
                        <a:rPr lang="en-US" sz="1050" b="0" i="0" noProof="0">
                          <a:solidFill>
                            <a:srgbClr val="2B660F"/>
                          </a:solidFill>
                          <a:effectLst/>
                          <a:highlight>
                            <a:srgbClr val="4FE2F3"/>
                          </a:highlight>
                          <a:latin typeface="+mn-lt"/>
                          <a:cs typeface="Leelawadee" panose="020B0502040204020203" pitchFamily="34" charset="-34"/>
                        </a:rPr>
                        <a:t>Goal:</a:t>
                      </a:r>
                      <a:r>
                        <a:rPr lang="en-US" sz="1050" b="0" i="0" noProof="0">
                          <a:solidFill>
                            <a:srgbClr val="2B660F"/>
                          </a:solidFill>
                          <a:effectLst/>
                          <a:latin typeface="+mn-lt"/>
                          <a:cs typeface="Leelawadee" panose="020B0502040204020203" pitchFamily="34" charset="-34"/>
                        </a:rPr>
                        <a:t> Empower guests to make informed decisions about the food they eat</a:t>
                      </a:r>
                      <a:br>
                        <a:rPr lang="en-US" sz="1050" b="0" i="0" noProof="0">
                          <a:solidFill>
                            <a:srgbClr val="2B660F"/>
                          </a:solidFill>
                          <a:effectLst/>
                          <a:latin typeface="+mn-lt"/>
                          <a:cs typeface="Leelawadee" panose="020B0502040204020203" pitchFamily="34" charset="-34"/>
                        </a:rPr>
                      </a:br>
                      <a:r>
                        <a:rPr lang="en-US" sz="1050" b="0" i="0" noProof="0">
                          <a:solidFill>
                            <a:srgbClr val="2B660F"/>
                          </a:solidFill>
                          <a:effectLst/>
                          <a:latin typeface="+mn-lt"/>
                          <a:cs typeface="Leelawadee" panose="020B0502040204020203" pitchFamily="34" charset="-34"/>
                        </a:rPr>
                        <a:t>by providing information about nutritional content and allergens​</a:t>
                      </a: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88316528"/>
                  </a:ext>
                </a:extLst>
              </a:tr>
            </a:tbl>
          </a:graphicData>
        </a:graphic>
      </p:graphicFrame>
      <p:pic>
        <p:nvPicPr>
          <p:cNvPr id="28" name="Picture 27" descr="A logo of a leaf in a circle&#10;&#10;Description automatically generated">
            <a:extLst>
              <a:ext uri="{FF2B5EF4-FFF2-40B4-BE49-F238E27FC236}">
                <a16:creationId xmlns:a16="http://schemas.microsoft.com/office/drawing/2014/main" id="{7E9E3BE7-6CFA-2FB4-E2BF-0CAB12631B6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pic>
        <p:nvPicPr>
          <p:cNvPr id="29" name="Picture 28" descr="A blue and green windmill with green arrows&#10;&#10;Description automatically generated">
            <a:extLst>
              <a:ext uri="{FF2B5EF4-FFF2-40B4-BE49-F238E27FC236}">
                <a16:creationId xmlns:a16="http://schemas.microsoft.com/office/drawing/2014/main" id="{4BC8F922-C65A-7C90-2A86-30484BEDB63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7884" y="2893703"/>
            <a:ext cx="556204" cy="604020"/>
          </a:xfrm>
          <a:prstGeom prst="rect">
            <a:avLst/>
          </a:prstGeom>
        </p:spPr>
      </p:pic>
      <p:pic>
        <p:nvPicPr>
          <p:cNvPr id="30" name="Picture 29" descr="A logo of a hand and a globe&#10;&#10;Description automatically generated">
            <a:extLst>
              <a:ext uri="{FF2B5EF4-FFF2-40B4-BE49-F238E27FC236}">
                <a16:creationId xmlns:a16="http://schemas.microsoft.com/office/drawing/2014/main" id="{3FB9C7E0-3314-F47D-D5FF-A35D01DE3A9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17884" y="4923981"/>
            <a:ext cx="556204" cy="604020"/>
          </a:xfrm>
          <a:prstGeom prst="rect">
            <a:avLst/>
          </a:prstGeom>
        </p:spPr>
      </p:pic>
    </p:spTree>
    <p:extLst>
      <p:ext uri="{BB962C8B-B14F-4D97-AF65-F5344CB8AC3E}">
        <p14:creationId xmlns:p14="http://schemas.microsoft.com/office/powerpoint/2010/main" val="35202684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D11C46-8169-88B2-9CEB-F2FB053619A5}"/>
            </a:ext>
          </a:extLst>
        </p:cNvPr>
        <p:cNvGrpSpPr/>
        <p:nvPr/>
      </p:nvGrpSpPr>
      <p:grpSpPr>
        <a:xfrm>
          <a:off x="0" y="0"/>
          <a:ext cx="0" cy="0"/>
          <a:chOff x="0" y="0"/>
          <a:chExt cx="0" cy="0"/>
        </a:xfrm>
      </p:grpSpPr>
      <p:graphicFrame>
        <p:nvGraphicFramePr>
          <p:cNvPr id="17" name="think-cell data - do not delete" hidden="1">
            <a:extLst>
              <a:ext uri="{FF2B5EF4-FFF2-40B4-BE49-F238E27FC236}">
                <a16:creationId xmlns:a16="http://schemas.microsoft.com/office/drawing/2014/main" id="{A47B4F4D-714F-3653-31D3-AC936C19AF89}"/>
              </a:ext>
            </a:extLst>
          </p:cNvPr>
          <p:cNvGraphicFramePr>
            <a:graphicFrameLocks/>
          </p:cNvGraphicFramePr>
          <p:nvPr>
            <p:custDataLst>
              <p:tags r:id="rId1"/>
            </p:custDataLst>
            <p:extLst>
              <p:ext uri="{D42A27DB-BD31-4B8C-83A1-F6EECF244321}">
                <p14:modId xmlns:p14="http://schemas.microsoft.com/office/powerpoint/2010/main" val="11054340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17" name="think-cell data - do not delete" hidden="1">
                        <a:extLst>
                          <a:ext uri="{FF2B5EF4-FFF2-40B4-BE49-F238E27FC236}">
                            <a16:creationId xmlns:a16="http://schemas.microsoft.com/office/drawing/2014/main" id="{A47B4F4D-714F-3653-31D3-AC936C19AF8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5" name="Title 14">
            <a:extLst>
              <a:ext uri="{FF2B5EF4-FFF2-40B4-BE49-F238E27FC236}">
                <a16:creationId xmlns:a16="http://schemas.microsoft.com/office/drawing/2014/main" id="{A0B5AAF0-CBC1-0E46-CB26-85D808A09136}"/>
              </a:ext>
            </a:extLst>
          </p:cNvPr>
          <p:cNvSpPr>
            <a:spLocks noGrp="1"/>
          </p:cNvSpPr>
          <p:nvPr>
            <p:ph type="title"/>
          </p:nvPr>
        </p:nvSpPr>
        <p:spPr>
          <a:xfrm>
            <a:off x="304798" y="246888"/>
            <a:ext cx="11585448" cy="969264"/>
          </a:xfrm>
        </p:spPr>
        <p:txBody>
          <a:bodyPr vert="horz" rIns="0"/>
          <a:lstStyle/>
          <a:p>
            <a:pPr lvl="0"/>
            <a:r>
              <a:rPr lang="en-US" sz="3000"/>
              <a:t>7-ELEVEN’S SUSTAINABILITY FOCUS AREAS</a:t>
            </a:r>
            <a:br>
              <a:rPr lang="en-US"/>
            </a:br>
            <a:r>
              <a:rPr lang="en-US" sz="1800" i="1"/>
              <a:t>And how these focus areas align with pep+ pillars</a:t>
            </a:r>
          </a:p>
        </p:txBody>
      </p:sp>
      <p:pic>
        <p:nvPicPr>
          <p:cNvPr id="8" name="Picture 7">
            <a:extLst>
              <a:ext uri="{FF2B5EF4-FFF2-40B4-BE49-F238E27FC236}">
                <a16:creationId xmlns:a16="http://schemas.microsoft.com/office/drawing/2014/main" id="{55025038-F646-2C93-D3E6-09996C6ECD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209716" y="182763"/>
            <a:ext cx="685104" cy="66568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Top Corners Rounded 3">
            <a:extLst>
              <a:ext uri="{FF2B5EF4-FFF2-40B4-BE49-F238E27FC236}">
                <a16:creationId xmlns:a16="http://schemas.microsoft.com/office/drawing/2014/main" id="{16A4F19B-7348-109F-299F-EBFC75CE9B68}"/>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able 4">
            <a:extLst>
              <a:ext uri="{FF2B5EF4-FFF2-40B4-BE49-F238E27FC236}">
                <a16:creationId xmlns:a16="http://schemas.microsoft.com/office/drawing/2014/main" id="{7E55891D-5D71-E16A-6641-3CB71E7CEFE2}"/>
              </a:ext>
            </a:extLst>
          </p:cNvPr>
          <p:cNvGraphicFramePr>
            <a:graphicFrameLocks noGrp="1"/>
          </p:cNvGraphicFramePr>
          <p:nvPr>
            <p:extLst>
              <p:ext uri="{D42A27DB-BD31-4B8C-83A1-F6EECF244321}">
                <p14:modId xmlns:p14="http://schemas.microsoft.com/office/powerpoint/2010/main" val="3842915928"/>
              </p:ext>
            </p:extLst>
          </p:nvPr>
        </p:nvGraphicFramePr>
        <p:xfrm>
          <a:off x="-7620" y="1148230"/>
          <a:ext cx="11986260" cy="5038258"/>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2499360">
                  <a:extLst>
                    <a:ext uri="{9D8B030D-6E8A-4147-A177-3AD203B41FA5}">
                      <a16:colId xmlns:a16="http://schemas.microsoft.com/office/drawing/2014/main" val="2382844442"/>
                    </a:ext>
                  </a:extLst>
                </a:gridCol>
                <a:gridCol w="2499360">
                  <a:extLst>
                    <a:ext uri="{9D8B030D-6E8A-4147-A177-3AD203B41FA5}">
                      <a16:colId xmlns:a16="http://schemas.microsoft.com/office/drawing/2014/main" val="957515009"/>
                    </a:ext>
                  </a:extLst>
                </a:gridCol>
                <a:gridCol w="2499360">
                  <a:extLst>
                    <a:ext uri="{9D8B030D-6E8A-4147-A177-3AD203B41FA5}">
                      <a16:colId xmlns:a16="http://schemas.microsoft.com/office/drawing/2014/main" val="2353111847"/>
                    </a:ext>
                  </a:extLst>
                </a:gridCol>
                <a:gridCol w="2499360">
                  <a:extLst>
                    <a:ext uri="{9D8B030D-6E8A-4147-A177-3AD203B41FA5}">
                      <a16:colId xmlns:a16="http://schemas.microsoft.com/office/drawing/2014/main" val="3958386930"/>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1" i="0" noProof="0">
                          <a:solidFill>
                            <a:schemeClr val="bg1"/>
                          </a:solidFill>
                          <a:effectLst/>
                          <a:latin typeface="+mn-lt"/>
                          <a:cs typeface="Leelawadee"/>
                        </a:rPr>
                        <a:t>CO2 Emission Reduction</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1" i="0" noProof="0">
                          <a:solidFill>
                            <a:schemeClr val="bg1"/>
                          </a:solidFill>
                          <a:effectLst/>
                          <a:latin typeface="+mn-lt"/>
                          <a:cs typeface="Leelawadee"/>
                        </a:rPr>
                        <a:t>Food waste + recycling</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1" i="0" noProof="0">
                          <a:solidFill>
                            <a:schemeClr val="bg1"/>
                          </a:solidFill>
                          <a:effectLst/>
                          <a:latin typeface="+mn-lt"/>
                          <a:cs typeface="Leelawadee"/>
                        </a:rPr>
                        <a:t>Plastic Reduction</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1" i="0" noProof="0">
                          <a:solidFill>
                            <a:schemeClr val="bg1"/>
                          </a:solidFill>
                          <a:effectLst/>
                          <a:latin typeface="+mn-lt"/>
                          <a:cs typeface="Leelawadee"/>
                        </a:rPr>
                        <a:t>Sustainable Procurement</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1280160">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954F07"/>
                          </a:solidFill>
                          <a:latin typeface="+mj-lt"/>
                          <a:ea typeface="+mn-ea"/>
                          <a:cs typeface="Leelawadee"/>
                        </a:rPr>
                        <a:t>POSITIVE </a:t>
                      </a:r>
                      <a:br>
                        <a:rPr lang="en-US" sz="1400" kern="1200">
                          <a:solidFill>
                            <a:srgbClr val="954F07"/>
                          </a:solidFill>
                          <a:latin typeface="+mj-lt"/>
                          <a:ea typeface="+mn-ea"/>
                          <a:cs typeface="Leelawadee"/>
                        </a:rPr>
                      </a:br>
                      <a:r>
                        <a:rPr lang="en-US" sz="1400" kern="1200">
                          <a:solidFill>
                            <a:srgbClr val="954F07"/>
                          </a:solidFill>
                          <a:latin typeface="+mj-lt"/>
                          <a:ea typeface="+mn-ea"/>
                          <a:cs typeface="Leelawadee"/>
                        </a:rPr>
                        <a:t>AGRICULTURE</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9F0A"/>
                    </a:solidFill>
                  </a:tcPr>
                </a:tc>
                <a:tc>
                  <a:txBody>
                    <a:bodyPr/>
                    <a:lstStyle/>
                    <a:p>
                      <a:pPr marL="0" marR="0" lvl="0" indent="0" algn="ctr"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GB" sz="1050" b="0" i="1" kern="1200" noProof="0">
                          <a:solidFill>
                            <a:srgbClr val="2B660F"/>
                          </a:solidFill>
                          <a:effectLst/>
                          <a:latin typeface="+mn-lt"/>
                          <a:ea typeface="+mn-ea"/>
                          <a:cs typeface="Leelawadee"/>
                        </a:rPr>
                        <a:t>Not a focus area for the customer.</a:t>
                      </a:r>
                      <a:r>
                        <a:rPr lang="en-US" sz="1050" b="0" i="1" kern="1200" noProof="0">
                          <a:solidFill>
                            <a:srgbClr val="2B660F"/>
                          </a:solidFill>
                          <a:effectLst/>
                          <a:latin typeface="+mn-lt"/>
                          <a:ea typeface="+mn-ea"/>
                          <a:cs typeface="Leelawadee"/>
                        </a:rPr>
                        <a:t> </a:t>
                      </a: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kumimoji="0" lang="en-GB" sz="1050" b="0" i="1" u="none" strike="noStrike" kern="1200" cap="none" spc="0" normalizeH="0" baseline="0" noProof="0">
                          <a:ln>
                            <a:noFill/>
                          </a:ln>
                          <a:solidFill>
                            <a:srgbClr val="2B660F"/>
                          </a:solidFill>
                          <a:effectLst/>
                          <a:uLnTx/>
                          <a:uFillTx/>
                          <a:latin typeface="+mn-lt"/>
                          <a:ea typeface="+mn-ea"/>
                          <a:cs typeface="Leelawadee"/>
                        </a:rPr>
                        <a:t>Not a focus area for the customer.</a:t>
                      </a:r>
                      <a:r>
                        <a:rPr kumimoji="0" lang="en-US" sz="1050" b="0" i="1" u="none" strike="noStrike" kern="1200" cap="none" spc="0" normalizeH="0" baseline="0" noProof="0">
                          <a:ln>
                            <a:noFill/>
                          </a:ln>
                          <a:solidFill>
                            <a:srgbClr val="2B660F"/>
                          </a:solidFill>
                          <a:effectLst/>
                          <a:uLnTx/>
                          <a:uFillTx/>
                          <a:latin typeface="+mn-lt"/>
                          <a:ea typeface="+mn-ea"/>
                          <a:cs typeface="Leelawadee"/>
                        </a:rPr>
                        <a:t> </a:t>
                      </a: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kumimoji="0" lang="en-GB" sz="1050" b="0" i="1" u="none" strike="noStrike" kern="1200" cap="none" spc="0" normalizeH="0" baseline="0" noProof="0">
                          <a:ln>
                            <a:noFill/>
                          </a:ln>
                          <a:solidFill>
                            <a:srgbClr val="2B660F"/>
                          </a:solidFill>
                          <a:effectLst/>
                          <a:uLnTx/>
                          <a:uFillTx/>
                          <a:latin typeface="+mn-lt"/>
                          <a:ea typeface="+mn-ea"/>
                          <a:cs typeface="Leelawadee"/>
                        </a:rPr>
                        <a:t>Not a focus area for the customer.</a:t>
                      </a:r>
                      <a:r>
                        <a:rPr kumimoji="0" lang="en-US" sz="1050" b="0" i="1" u="none" strike="noStrike" kern="1200" cap="none" spc="0" normalizeH="0" baseline="0" noProof="0">
                          <a:ln>
                            <a:noFill/>
                          </a:ln>
                          <a:solidFill>
                            <a:srgbClr val="2B660F"/>
                          </a:solidFill>
                          <a:effectLst/>
                          <a:uLnTx/>
                          <a:uFillTx/>
                          <a:latin typeface="+mn-lt"/>
                          <a:ea typeface="+mn-ea"/>
                          <a:cs typeface="Leelawadee"/>
                        </a:rPr>
                        <a:t> </a:t>
                      </a: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71450" marR="0" lvl="0" indent="-171450" algn="l" defTabSz="914400" rtl="0" eaLnBrk="1" fontAlgn="base" latinLnBrk="0" hangingPunct="1">
                        <a:lnSpc>
                          <a:spcPct val="100000"/>
                        </a:lnSpc>
                        <a:spcBef>
                          <a:spcPts val="0"/>
                        </a:spcBef>
                        <a:spcAft>
                          <a:spcPts val="0"/>
                        </a:spcAft>
                        <a:buClr>
                          <a:schemeClr val="tx1"/>
                        </a:buClr>
                        <a:buSzTx/>
                        <a:buFont typeface="Arial" panose="020B0604020202020204" pitchFamily="34" charset="0"/>
                        <a:buChar char="•"/>
                        <a:tabLst/>
                        <a:defRPr/>
                      </a:pPr>
                      <a:r>
                        <a:rPr lang="en-US" sz="1050" kern="1200" noProof="0">
                          <a:solidFill>
                            <a:srgbClr val="2B660F"/>
                          </a:solidFill>
                          <a:highlight>
                            <a:srgbClr val="FFC624"/>
                          </a:highlight>
                          <a:latin typeface="+mn-lt"/>
                          <a:ea typeface="+mn-ea"/>
                          <a:cs typeface="Leelawadee"/>
                        </a:rPr>
                        <a:t>Target: </a:t>
                      </a:r>
                      <a:r>
                        <a:rPr lang="en-US" sz="1050" b="0" i="0" kern="1200" noProof="0">
                          <a:solidFill>
                            <a:srgbClr val="2B660F"/>
                          </a:solidFill>
                          <a:effectLst/>
                          <a:latin typeface="+mn-lt"/>
                          <a:ea typeface="+mn-ea"/>
                          <a:cs typeface="Leelawadee"/>
                        </a:rPr>
                        <a:t>Ensure 50% of raw food ingredients are sustainably sourced by 2030. </a:t>
                      </a:r>
                    </a:p>
                    <a:p>
                      <a:pPr marL="171450" marR="0" lvl="0" indent="-171450" algn="l" defTabSz="914400" rtl="0" eaLnBrk="1" fontAlgn="base" latinLnBrk="0" hangingPunct="1">
                        <a:lnSpc>
                          <a:spcPct val="100000"/>
                        </a:lnSpc>
                        <a:spcBef>
                          <a:spcPts val="800"/>
                        </a:spcBef>
                        <a:spcAft>
                          <a:spcPts val="0"/>
                        </a:spcAft>
                        <a:buClr>
                          <a:schemeClr val="tx1"/>
                        </a:buClr>
                        <a:buSzTx/>
                        <a:buFont typeface="Arial" panose="020B0604020202020204" pitchFamily="34" charset="0"/>
                        <a:buChar char="•"/>
                        <a:tabLst/>
                        <a:defRPr/>
                      </a:pPr>
                      <a:r>
                        <a:rPr lang="en-US" sz="1050" kern="1200" noProof="0">
                          <a:solidFill>
                            <a:srgbClr val="2B660F"/>
                          </a:solidFill>
                          <a:highlight>
                            <a:srgbClr val="FFC624"/>
                          </a:highlight>
                          <a:latin typeface="+mn-lt"/>
                          <a:ea typeface="+mn-ea"/>
                          <a:cs typeface="Leelawadee"/>
                        </a:rPr>
                        <a:t>Target: </a:t>
                      </a:r>
                      <a:r>
                        <a:rPr lang="en-US" sz="1050" b="0" i="0" kern="1200" noProof="0">
                          <a:solidFill>
                            <a:srgbClr val="2B660F"/>
                          </a:solidFill>
                          <a:effectLst/>
                          <a:latin typeface="+mn-lt"/>
                          <a:ea typeface="+mn-ea"/>
                          <a:cs typeface="Leelawadee"/>
                        </a:rPr>
                        <a:t>Reach 100% sustainable sourcing for raw ingredients </a:t>
                      </a:r>
                      <a:br>
                        <a:rPr lang="en-US" sz="1050" b="0" i="0" kern="1200" noProof="0">
                          <a:solidFill>
                            <a:srgbClr val="2B660F"/>
                          </a:solidFill>
                          <a:effectLst/>
                          <a:latin typeface="+mn-lt"/>
                          <a:ea typeface="+mn-ea"/>
                          <a:cs typeface="Leelawadee"/>
                        </a:rPr>
                      </a:br>
                      <a:r>
                        <a:rPr lang="en-US" sz="1050" b="0" i="0" kern="1200" noProof="0">
                          <a:solidFill>
                            <a:srgbClr val="2B660F"/>
                          </a:solidFill>
                          <a:effectLst/>
                          <a:latin typeface="+mn-lt"/>
                          <a:ea typeface="+mn-ea"/>
                          <a:cs typeface="Leelawadee"/>
                        </a:rPr>
                        <a:t>by 2050.</a:t>
                      </a: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2286000">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71450" marR="0" lvl="0" indent="-171450" algn="l" defTabSz="914400" rtl="0" eaLnBrk="1" fontAlgn="base" latinLnBrk="0" hangingPunct="1">
                        <a:lnSpc>
                          <a:spcPct val="100000"/>
                        </a:lnSpc>
                        <a:spcBef>
                          <a:spcPts val="0"/>
                        </a:spcBef>
                        <a:spcAft>
                          <a:spcPts val="0"/>
                        </a:spcAft>
                        <a:buClr>
                          <a:schemeClr val="tx1"/>
                        </a:buClr>
                        <a:buSzTx/>
                        <a:buFont typeface="Arial" panose="020B0604020202020204" pitchFamily="34" charset="0"/>
                        <a:buChar char="•"/>
                        <a:tabLst/>
                        <a:defRPr/>
                      </a:pPr>
                      <a:r>
                        <a:rPr lang="en-US" sz="1050" kern="1200" noProof="0">
                          <a:solidFill>
                            <a:srgbClr val="2B660F"/>
                          </a:solidFill>
                          <a:highlight>
                            <a:srgbClr val="FFC624"/>
                          </a:highlight>
                          <a:latin typeface="+mn-lt"/>
                          <a:ea typeface="+mn-ea"/>
                          <a:cs typeface="Leelawadee"/>
                        </a:rPr>
                        <a:t>Target:</a:t>
                      </a:r>
                      <a:r>
                        <a:rPr lang="en-US" sz="1050" kern="1200" noProof="0">
                          <a:solidFill>
                            <a:srgbClr val="2B660F"/>
                          </a:solidFill>
                          <a:latin typeface="+mn-lt"/>
                          <a:ea typeface="+mn-ea"/>
                          <a:cs typeface="Leelawadee"/>
                        </a:rPr>
                        <a:t> </a:t>
                      </a:r>
                      <a:r>
                        <a:rPr lang="en-US" sz="1050" b="0" i="0" kern="1200" noProof="0">
                          <a:solidFill>
                            <a:srgbClr val="2B660F"/>
                          </a:solidFill>
                          <a:effectLst/>
                          <a:latin typeface="+mn-lt"/>
                          <a:ea typeface="+mn-ea"/>
                          <a:cs typeface="Leelawadee"/>
                        </a:rPr>
                        <a:t>Reduce CO₂ emissions from stores by 50% compared to 2013 levels by 2030.</a:t>
                      </a:r>
                    </a:p>
                    <a:p>
                      <a:pPr marL="171450" marR="0" lvl="0" indent="-171450" algn="l" defTabSz="914400" rtl="0" eaLnBrk="1" fontAlgn="base" latinLnBrk="0" hangingPunct="1">
                        <a:lnSpc>
                          <a:spcPct val="100000"/>
                        </a:lnSpc>
                        <a:spcBef>
                          <a:spcPts val="800"/>
                        </a:spcBef>
                        <a:spcAft>
                          <a:spcPts val="0"/>
                        </a:spcAft>
                        <a:buClr>
                          <a:schemeClr val="tx1"/>
                        </a:buClr>
                        <a:buSzTx/>
                        <a:buFont typeface="Arial" panose="020B0604020202020204" pitchFamily="34" charset="0"/>
                        <a:buChar char="•"/>
                        <a:tabLst/>
                        <a:defRPr/>
                      </a:pPr>
                      <a:r>
                        <a:rPr lang="en-US" sz="1050" kern="1200" noProof="0">
                          <a:solidFill>
                            <a:srgbClr val="2B660F"/>
                          </a:solidFill>
                          <a:highlight>
                            <a:srgbClr val="FFC624"/>
                          </a:highlight>
                          <a:latin typeface="+mn-lt"/>
                          <a:ea typeface="+mn-ea"/>
                          <a:cs typeface="Leelawadee"/>
                        </a:rPr>
                        <a:t>Target:</a:t>
                      </a:r>
                      <a:r>
                        <a:rPr lang="en-US" sz="1050" kern="1200" noProof="0">
                          <a:solidFill>
                            <a:srgbClr val="2B660F"/>
                          </a:solidFill>
                          <a:latin typeface="+mn-lt"/>
                          <a:ea typeface="+mn-ea"/>
                          <a:cs typeface="Leelawadee"/>
                        </a:rPr>
                        <a:t> </a:t>
                      </a:r>
                      <a:r>
                        <a:rPr lang="en-US" sz="1050" b="0" i="0" kern="1200" noProof="0">
                          <a:solidFill>
                            <a:srgbClr val="2B660F"/>
                          </a:solidFill>
                          <a:effectLst/>
                          <a:latin typeface="+mn-lt"/>
                          <a:ea typeface="+mn-ea"/>
                          <a:cs typeface="Leelawadee"/>
                        </a:rPr>
                        <a:t>Achieve 100% CO₂ reduction across the supply chain by 2050. </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71450" indent="-171450">
                        <a:buClr>
                          <a:schemeClr val="tx1"/>
                        </a:buClr>
                        <a:buFont typeface="Arial" panose="020B0604020202020204" pitchFamily="34" charset="0"/>
                        <a:buChar char="•"/>
                      </a:pPr>
                      <a:r>
                        <a:rPr lang="en-US" sz="1050" kern="1200" noProof="0">
                          <a:solidFill>
                            <a:srgbClr val="2B660F"/>
                          </a:solidFill>
                          <a:highlight>
                            <a:srgbClr val="FFC624"/>
                          </a:highlight>
                          <a:latin typeface="+mn-lt"/>
                          <a:ea typeface="+mn-ea"/>
                          <a:cs typeface="Leelawadee"/>
                        </a:rPr>
                        <a:t>Target:</a:t>
                      </a:r>
                      <a:r>
                        <a:rPr lang="en-US" sz="1050" kern="1200" noProof="0">
                          <a:solidFill>
                            <a:srgbClr val="2B660F"/>
                          </a:solidFill>
                          <a:latin typeface="+mn-lt"/>
                          <a:ea typeface="+mn-ea"/>
                          <a:cs typeface="Leelawadee"/>
                        </a:rPr>
                        <a:t> </a:t>
                      </a:r>
                      <a:r>
                        <a:rPr lang="en-US" sz="1050" b="0" i="0" kern="1200" noProof="0">
                          <a:solidFill>
                            <a:srgbClr val="2B660F"/>
                          </a:solidFill>
                          <a:effectLst/>
                          <a:latin typeface="+mn-lt"/>
                          <a:ea typeface="+mn-ea"/>
                          <a:cs typeface="Leelawadee"/>
                        </a:rPr>
                        <a:t>Reduce food waste by 50% by 2030. </a:t>
                      </a:r>
                    </a:p>
                    <a:p>
                      <a:pPr marL="171450" indent="-171450">
                        <a:spcBef>
                          <a:spcPts val="800"/>
                        </a:spcBef>
                        <a:buClr>
                          <a:schemeClr val="tx1"/>
                        </a:buClr>
                        <a:buFont typeface="Arial" panose="020B0604020202020204" pitchFamily="34" charset="0"/>
                        <a:buChar char="•"/>
                      </a:pPr>
                      <a:r>
                        <a:rPr lang="en-US" sz="1050" kern="1200" noProof="0">
                          <a:solidFill>
                            <a:srgbClr val="2B660F"/>
                          </a:solidFill>
                          <a:highlight>
                            <a:srgbClr val="FFC624"/>
                          </a:highlight>
                          <a:latin typeface="+mn-lt"/>
                          <a:ea typeface="+mn-ea"/>
                          <a:cs typeface="Leelawadee"/>
                        </a:rPr>
                        <a:t>Target:</a:t>
                      </a:r>
                      <a:r>
                        <a:rPr lang="en-US" sz="1050" kern="1200" noProof="0">
                          <a:solidFill>
                            <a:srgbClr val="2B660F"/>
                          </a:solidFill>
                          <a:latin typeface="+mn-lt"/>
                          <a:ea typeface="+mn-ea"/>
                          <a:cs typeface="Leelawadee"/>
                        </a:rPr>
                        <a:t> </a:t>
                      </a:r>
                      <a:r>
                        <a:rPr lang="en-US" sz="1050" b="0" i="0" kern="1200" noProof="0">
                          <a:solidFill>
                            <a:srgbClr val="2B660F"/>
                          </a:solidFill>
                          <a:effectLst/>
                          <a:latin typeface="+mn-lt"/>
                          <a:ea typeface="+mn-ea"/>
                          <a:cs typeface="Leelawadee"/>
                        </a:rPr>
                        <a:t>Increase food waste recycling rate to 70% by 2030. </a:t>
                      </a:r>
                    </a:p>
                    <a:p>
                      <a:pPr marL="171450" indent="-171450">
                        <a:spcBef>
                          <a:spcPts val="800"/>
                        </a:spcBef>
                        <a:buClr>
                          <a:schemeClr val="tx1"/>
                        </a:buClr>
                        <a:buFont typeface="Arial" panose="020B0604020202020204" pitchFamily="34" charset="0"/>
                        <a:buChar char="•"/>
                      </a:pPr>
                      <a:r>
                        <a:rPr lang="en-US" sz="1050" kern="1200" noProof="0">
                          <a:solidFill>
                            <a:srgbClr val="2B660F"/>
                          </a:solidFill>
                          <a:highlight>
                            <a:srgbClr val="FFC624"/>
                          </a:highlight>
                          <a:latin typeface="+mn-lt"/>
                          <a:ea typeface="+mn-ea"/>
                          <a:cs typeface="Leelawadee"/>
                        </a:rPr>
                        <a:t>Target:</a:t>
                      </a:r>
                      <a:r>
                        <a:rPr lang="en-US" sz="1050" kern="1200" noProof="0">
                          <a:solidFill>
                            <a:srgbClr val="2B660F"/>
                          </a:solidFill>
                          <a:latin typeface="+mn-lt"/>
                          <a:ea typeface="+mn-ea"/>
                          <a:cs typeface="Leelawadee"/>
                        </a:rPr>
                        <a:t> </a:t>
                      </a:r>
                      <a:r>
                        <a:rPr lang="en-US" sz="1050" b="0" i="0" kern="1200" noProof="0">
                          <a:solidFill>
                            <a:srgbClr val="2B660F"/>
                          </a:solidFill>
                          <a:effectLst/>
                          <a:latin typeface="+mn-lt"/>
                          <a:ea typeface="+mn-ea"/>
                          <a:cs typeface="Leelawadee"/>
                        </a:rPr>
                        <a:t>Reduce food waste by 75% by 2050. </a:t>
                      </a:r>
                    </a:p>
                    <a:p>
                      <a:pPr marL="171450" indent="-171450">
                        <a:spcBef>
                          <a:spcPts val="800"/>
                        </a:spcBef>
                        <a:buClr>
                          <a:schemeClr val="tx1"/>
                        </a:buClr>
                        <a:buFont typeface="Arial" panose="020B0604020202020204" pitchFamily="34" charset="0"/>
                        <a:buChar char="•"/>
                      </a:pPr>
                      <a:r>
                        <a:rPr lang="en-US" sz="1050" kern="1200" noProof="0">
                          <a:solidFill>
                            <a:srgbClr val="2B660F"/>
                          </a:solidFill>
                          <a:highlight>
                            <a:srgbClr val="FFC624"/>
                          </a:highlight>
                          <a:latin typeface="+mn-lt"/>
                          <a:ea typeface="+mn-ea"/>
                          <a:cs typeface="Leelawadee"/>
                        </a:rPr>
                        <a:t>Target:</a:t>
                      </a:r>
                      <a:r>
                        <a:rPr lang="en-US" sz="1050" kern="1200" noProof="0">
                          <a:solidFill>
                            <a:srgbClr val="2B660F"/>
                          </a:solidFill>
                          <a:latin typeface="+mn-lt"/>
                          <a:ea typeface="+mn-ea"/>
                          <a:cs typeface="Leelawadee"/>
                        </a:rPr>
                        <a:t> </a:t>
                      </a:r>
                      <a:r>
                        <a:rPr lang="en-US" sz="1050" b="0" i="0" kern="1200" noProof="0">
                          <a:solidFill>
                            <a:srgbClr val="2B660F"/>
                          </a:solidFill>
                          <a:effectLst/>
                          <a:latin typeface="+mn-lt"/>
                          <a:ea typeface="+mn-ea"/>
                          <a:cs typeface="Leelawadee"/>
                        </a:rPr>
                        <a:t>Achieve 100% recycling rate by 2050. </a:t>
                      </a: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71450" marR="0" lvl="0" indent="-171450" algn="l" defTabSz="914400" rtl="0" eaLnBrk="1" fontAlgn="base" latinLnBrk="0" hangingPunct="1">
                        <a:lnSpc>
                          <a:spcPct val="100000"/>
                        </a:lnSpc>
                        <a:spcBef>
                          <a:spcPts val="800"/>
                        </a:spcBef>
                        <a:spcAft>
                          <a:spcPts val="0"/>
                        </a:spcAft>
                        <a:buClr>
                          <a:schemeClr val="tx1"/>
                        </a:buClr>
                        <a:buSzTx/>
                        <a:buFont typeface="Arial" panose="020B0604020202020204" pitchFamily="34" charset="0"/>
                        <a:buChar char="•"/>
                        <a:tabLst/>
                        <a:defRPr/>
                      </a:pPr>
                      <a:r>
                        <a:rPr lang="en-US" sz="1050" kern="1200" noProof="0">
                          <a:solidFill>
                            <a:srgbClr val="2B660F"/>
                          </a:solidFill>
                          <a:highlight>
                            <a:srgbClr val="FFC624"/>
                          </a:highlight>
                          <a:latin typeface="+mn-lt"/>
                          <a:ea typeface="+mn-ea"/>
                          <a:cs typeface="Leelawadee"/>
                        </a:rPr>
                        <a:t>Target:</a:t>
                      </a:r>
                      <a:r>
                        <a:rPr lang="en-US" sz="1050" kern="1200" noProof="0">
                          <a:solidFill>
                            <a:srgbClr val="2B660F"/>
                          </a:solidFill>
                          <a:latin typeface="+mn-lt"/>
                          <a:ea typeface="+mn-ea"/>
                          <a:cs typeface="Leelawadee"/>
                        </a:rPr>
                        <a:t> </a:t>
                      </a:r>
                      <a:r>
                        <a:rPr lang="en-US" sz="1050" b="0" i="0" kern="1200" noProof="0">
                          <a:solidFill>
                            <a:srgbClr val="2B660F"/>
                          </a:solidFill>
                          <a:effectLst/>
                          <a:latin typeface="+mn-lt"/>
                          <a:ea typeface="+mn-ea"/>
                          <a:cs typeface="Leelawadee"/>
                        </a:rPr>
                        <a:t>Use 50% eco-friendly materials and achieve zero use of plastic bags by 2030. </a:t>
                      </a:r>
                    </a:p>
                    <a:p>
                      <a:pPr marL="171450" marR="0" lvl="0" indent="-171450" algn="l" defTabSz="914400" rtl="0" eaLnBrk="1" fontAlgn="base" latinLnBrk="0" hangingPunct="1">
                        <a:lnSpc>
                          <a:spcPct val="100000"/>
                        </a:lnSpc>
                        <a:spcBef>
                          <a:spcPts val="800"/>
                        </a:spcBef>
                        <a:spcAft>
                          <a:spcPts val="0"/>
                        </a:spcAft>
                        <a:buClr>
                          <a:schemeClr val="tx1"/>
                        </a:buClr>
                        <a:buSzTx/>
                        <a:buFont typeface="Arial" panose="020B0604020202020204" pitchFamily="34" charset="0"/>
                        <a:buChar char="•"/>
                        <a:tabLst/>
                        <a:defRPr/>
                      </a:pPr>
                      <a:r>
                        <a:rPr lang="en-US" sz="1050" kern="1200" noProof="0">
                          <a:solidFill>
                            <a:srgbClr val="2B660F"/>
                          </a:solidFill>
                          <a:highlight>
                            <a:srgbClr val="FFC624"/>
                          </a:highlight>
                          <a:latin typeface="+mn-lt"/>
                          <a:ea typeface="+mn-ea"/>
                          <a:cs typeface="Leelawadee"/>
                        </a:rPr>
                        <a:t>Target: </a:t>
                      </a:r>
                      <a:r>
                        <a:rPr lang="en-US" sz="1050" b="0" i="0" kern="1200" noProof="0">
                          <a:solidFill>
                            <a:srgbClr val="2B660F"/>
                          </a:solidFill>
                          <a:effectLst/>
                          <a:latin typeface="+mn-lt"/>
                          <a:ea typeface="+mn-ea"/>
                          <a:cs typeface="Leelawadee"/>
                        </a:rPr>
                        <a:t>Use 100% eco-friendly materials in all original products </a:t>
                      </a:r>
                      <a:br>
                        <a:rPr lang="en-US" sz="1050" b="0" i="0" kern="1200" noProof="0">
                          <a:solidFill>
                            <a:srgbClr val="2B660F"/>
                          </a:solidFill>
                          <a:effectLst/>
                          <a:latin typeface="+mn-lt"/>
                          <a:ea typeface="+mn-ea"/>
                          <a:cs typeface="Leelawadee"/>
                        </a:rPr>
                      </a:br>
                      <a:r>
                        <a:rPr lang="en-US" sz="1050" b="0" i="0" kern="1200" noProof="0">
                          <a:solidFill>
                            <a:srgbClr val="2B660F"/>
                          </a:solidFill>
                          <a:effectLst/>
                          <a:latin typeface="+mn-lt"/>
                          <a:ea typeface="+mn-ea"/>
                          <a:cs typeface="Leelawadee"/>
                        </a:rPr>
                        <a:t>by 2050. </a:t>
                      </a: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kumimoji="0" lang="en-GB" sz="1050" b="0" i="1" u="none" strike="noStrike" kern="1200" cap="none" spc="0" normalizeH="0" baseline="0" noProof="0">
                          <a:ln>
                            <a:noFill/>
                          </a:ln>
                          <a:solidFill>
                            <a:srgbClr val="2B660F"/>
                          </a:solidFill>
                          <a:effectLst/>
                          <a:uLnTx/>
                          <a:uFillTx/>
                          <a:latin typeface="+mn-lt"/>
                          <a:ea typeface="+mn-ea"/>
                          <a:cs typeface="Leelawadee"/>
                        </a:rPr>
                        <a:t>Not a focus area for the customer.</a:t>
                      </a:r>
                      <a:r>
                        <a:rPr kumimoji="0" lang="en-US" sz="1050" b="0" i="1" u="none" strike="noStrike" kern="1200" cap="none" spc="0" normalizeH="0" baseline="0" noProof="0">
                          <a:ln>
                            <a:noFill/>
                          </a:ln>
                          <a:solidFill>
                            <a:srgbClr val="2B660F"/>
                          </a:solidFill>
                          <a:effectLst/>
                          <a:uLnTx/>
                          <a:uFillTx/>
                          <a:latin typeface="+mn-lt"/>
                          <a:ea typeface="+mn-ea"/>
                          <a:cs typeface="Leelawadee"/>
                        </a:rPr>
                        <a:t> </a:t>
                      </a: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r h="1225210">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922F11"/>
                          </a:solidFill>
                          <a:latin typeface="+mj-lt"/>
                          <a:ea typeface="+mn-ea"/>
                          <a:cs typeface="Leelawadee"/>
                        </a:rPr>
                        <a:t>POSITIVE </a:t>
                      </a:r>
                      <a:br>
                        <a:rPr lang="en-US" sz="1400" kern="1200">
                          <a:solidFill>
                            <a:srgbClr val="922F11"/>
                          </a:solidFill>
                          <a:latin typeface="+mj-lt"/>
                          <a:ea typeface="+mn-ea"/>
                          <a:cs typeface="Leelawadee"/>
                        </a:rPr>
                      </a:br>
                      <a:r>
                        <a:rPr lang="en-US" sz="1400" kern="1200">
                          <a:solidFill>
                            <a:srgbClr val="922F11"/>
                          </a:solidFill>
                          <a:latin typeface="+mj-lt"/>
                          <a:ea typeface="+mn-ea"/>
                          <a:cs typeface="Leelawadee"/>
                        </a:rPr>
                        <a:t>CHOICES</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E6D27"/>
                    </a:solidFill>
                  </a:tcPr>
                </a:tc>
                <a:tc>
                  <a:txBody>
                    <a:bodyPr/>
                    <a:lstStyle/>
                    <a:p>
                      <a:pPr marL="0" marR="0" lvl="0" indent="0" algn="ctr"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kumimoji="0" lang="en-GB" sz="1050" b="0" i="1" u="none" strike="noStrike" kern="1200" cap="none" spc="0" normalizeH="0" baseline="0" noProof="0">
                          <a:ln>
                            <a:noFill/>
                          </a:ln>
                          <a:solidFill>
                            <a:srgbClr val="2B660F"/>
                          </a:solidFill>
                          <a:effectLst/>
                          <a:uLnTx/>
                          <a:uFillTx/>
                          <a:latin typeface="+mn-lt"/>
                          <a:ea typeface="+mn-ea"/>
                          <a:cs typeface="Leelawadee"/>
                        </a:rPr>
                        <a:t>Not a focus area for the customer.</a:t>
                      </a:r>
                      <a:endParaRPr kumimoji="0" lang="en-US" sz="1050" b="0" i="0" u="none" strike="noStrike" kern="1200" cap="none" spc="0" normalizeH="0" baseline="0" noProof="0">
                        <a:ln>
                          <a:noFill/>
                        </a:ln>
                        <a:solidFill>
                          <a:srgbClr val="2B660F"/>
                        </a:solidFill>
                        <a:effectLst/>
                        <a:uLnTx/>
                        <a:uFillTx/>
                        <a:latin typeface="+mn-lt"/>
                        <a:ea typeface="+mn-ea"/>
                        <a:cs typeface="Leelawadee"/>
                      </a:endParaRP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kumimoji="0" lang="en-GB" sz="1050" b="0" i="1" u="none" strike="noStrike" kern="1200" cap="none" spc="0" normalizeH="0" baseline="0" noProof="0">
                          <a:ln>
                            <a:noFill/>
                          </a:ln>
                          <a:solidFill>
                            <a:srgbClr val="2B660F"/>
                          </a:solidFill>
                          <a:effectLst/>
                          <a:uLnTx/>
                          <a:uFillTx/>
                          <a:latin typeface="+mn-lt"/>
                          <a:ea typeface="+mn-ea"/>
                          <a:cs typeface="Leelawadee"/>
                        </a:rPr>
                        <a:t>Not a focus area for the customer.</a:t>
                      </a:r>
                      <a:endParaRPr kumimoji="0" lang="en-US" sz="1050" b="0" i="0" u="none" strike="noStrike" kern="1200" cap="none" spc="0" normalizeH="0" baseline="0" noProof="0">
                        <a:ln>
                          <a:noFill/>
                        </a:ln>
                        <a:solidFill>
                          <a:srgbClr val="2B660F"/>
                        </a:solidFill>
                        <a:effectLst/>
                        <a:uLnTx/>
                        <a:uFillTx/>
                        <a:latin typeface="+mn-lt"/>
                        <a:ea typeface="+mn-ea"/>
                        <a:cs typeface="Leelawadee"/>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kumimoji="0" lang="en-GB" sz="1050" b="0" i="1" u="none" strike="noStrike" kern="1200" cap="none" spc="0" normalizeH="0" baseline="0" noProof="0">
                          <a:ln>
                            <a:noFill/>
                          </a:ln>
                          <a:solidFill>
                            <a:srgbClr val="2B660F"/>
                          </a:solidFill>
                          <a:effectLst/>
                          <a:uLnTx/>
                          <a:uFillTx/>
                          <a:latin typeface="+mn-lt"/>
                          <a:ea typeface="+mn-ea"/>
                          <a:cs typeface="Leelawadee"/>
                        </a:rPr>
                        <a:t>Not a focus area for the customer.</a:t>
                      </a:r>
                      <a:endParaRPr kumimoji="0" lang="en-US" sz="1050" b="0" i="0" u="none" strike="noStrike" kern="1200" cap="none" spc="0" normalizeH="0" baseline="0" noProof="0">
                        <a:ln>
                          <a:noFill/>
                        </a:ln>
                        <a:solidFill>
                          <a:srgbClr val="2B660F"/>
                        </a:solidFill>
                        <a:effectLst/>
                        <a:uLnTx/>
                        <a:uFillTx/>
                        <a:latin typeface="+mn-lt"/>
                        <a:ea typeface="+mn-ea"/>
                        <a:cs typeface="Leelawadee"/>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kumimoji="0" lang="en-GB" sz="1050" b="0" i="1" u="none" strike="noStrike" kern="1200" cap="none" spc="0" normalizeH="0" baseline="0" noProof="0">
                          <a:ln>
                            <a:noFill/>
                          </a:ln>
                          <a:solidFill>
                            <a:srgbClr val="2B660F"/>
                          </a:solidFill>
                          <a:effectLst/>
                          <a:uLnTx/>
                          <a:uFillTx/>
                          <a:latin typeface="+mn-lt"/>
                          <a:ea typeface="+mn-ea"/>
                          <a:cs typeface="Leelawadee"/>
                        </a:rPr>
                        <a:t>Not a focus area for the customer.</a:t>
                      </a:r>
                      <a:endParaRPr kumimoji="0" lang="en-US" sz="1050" b="0" i="0" u="none" strike="noStrike" kern="1200" cap="none" spc="0" normalizeH="0" baseline="0" noProof="0">
                        <a:ln>
                          <a:noFill/>
                        </a:ln>
                        <a:solidFill>
                          <a:srgbClr val="2B660F"/>
                        </a:solidFill>
                        <a:effectLst/>
                        <a:uLnTx/>
                        <a:uFillTx/>
                        <a:latin typeface="+mn-lt"/>
                        <a:ea typeface="+mn-ea"/>
                        <a:cs typeface="Leelawadee"/>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88316528"/>
                  </a:ext>
                </a:extLst>
              </a:tr>
            </a:tbl>
          </a:graphicData>
        </a:graphic>
      </p:graphicFrame>
      <p:pic>
        <p:nvPicPr>
          <p:cNvPr id="6" name="Picture 5" descr="A logo of a leaf in a circle&#10;&#10;Description automatically generated">
            <a:extLst>
              <a:ext uri="{FF2B5EF4-FFF2-40B4-BE49-F238E27FC236}">
                <a16:creationId xmlns:a16="http://schemas.microsoft.com/office/drawing/2014/main" id="{2B7CC51B-117A-F9C2-8B2C-7D013877229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pic>
        <p:nvPicPr>
          <p:cNvPr id="7" name="Picture 6" descr="A blue and green windmill with green arrows&#10;&#10;Description automatically generated">
            <a:extLst>
              <a:ext uri="{FF2B5EF4-FFF2-40B4-BE49-F238E27FC236}">
                <a16:creationId xmlns:a16="http://schemas.microsoft.com/office/drawing/2014/main" id="{E5D918E3-41A6-64D0-760D-E41B9B1287D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7884" y="3098824"/>
            <a:ext cx="556204" cy="604020"/>
          </a:xfrm>
          <a:prstGeom prst="rect">
            <a:avLst/>
          </a:prstGeom>
        </p:spPr>
      </p:pic>
      <p:pic>
        <p:nvPicPr>
          <p:cNvPr id="9" name="Picture 8" descr="A logo of a hand and a globe&#10;&#10;Description automatically generated">
            <a:extLst>
              <a:ext uri="{FF2B5EF4-FFF2-40B4-BE49-F238E27FC236}">
                <a16:creationId xmlns:a16="http://schemas.microsoft.com/office/drawing/2014/main" id="{B9ED4A68-0E52-244A-9BC0-4E93A5801D6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27528" y="5395453"/>
            <a:ext cx="536916" cy="583072"/>
          </a:xfrm>
          <a:prstGeom prst="rect">
            <a:avLst/>
          </a:prstGeom>
        </p:spPr>
      </p:pic>
    </p:spTree>
    <p:extLst>
      <p:ext uri="{BB962C8B-B14F-4D97-AF65-F5344CB8AC3E}">
        <p14:creationId xmlns:p14="http://schemas.microsoft.com/office/powerpoint/2010/main" val="64708928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63118A-7E87-C935-DE5F-6012775B896D}"/>
            </a:ext>
          </a:extLst>
        </p:cNvPr>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EAF0976E-EB51-C807-54F8-F0CFA972C497}"/>
              </a:ext>
            </a:extLst>
          </p:cNvPr>
          <p:cNvGraphicFramePr>
            <a:graphicFrameLocks/>
          </p:cNvGraphicFramePr>
          <p:nvPr>
            <p:custDataLst>
              <p:tags r:id="rId1"/>
            </p:custDataLst>
            <p:extLst>
              <p:ext uri="{D42A27DB-BD31-4B8C-83A1-F6EECF244321}">
                <p14:modId xmlns:p14="http://schemas.microsoft.com/office/powerpoint/2010/main" val="15268864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10" name="think-cell data - do not delete" hidden="1">
                        <a:extLst>
                          <a:ext uri="{FF2B5EF4-FFF2-40B4-BE49-F238E27FC236}">
                            <a16:creationId xmlns:a16="http://schemas.microsoft.com/office/drawing/2014/main" id="{EAF0976E-EB51-C807-54F8-F0CFA972C49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A9BBE0E5-B78C-1E19-4679-316C6CA3B5F4}"/>
              </a:ext>
            </a:extLst>
          </p:cNvPr>
          <p:cNvSpPr>
            <a:spLocks noGrp="1"/>
          </p:cNvSpPr>
          <p:nvPr>
            <p:ph type="title"/>
          </p:nvPr>
        </p:nvSpPr>
        <p:spPr>
          <a:xfrm>
            <a:off x="304798" y="246888"/>
            <a:ext cx="11585448" cy="969264"/>
          </a:xfrm>
        </p:spPr>
        <p:txBody>
          <a:bodyPr vert="horz" rIns="0"/>
          <a:lstStyle/>
          <a:p>
            <a:pPr lvl="0"/>
            <a:r>
              <a:rPr lang="en-US" sz="2600"/>
              <a:t>COMMONALITY BETWEEN DARDEN’S AND PEP+ FOCUS AREAS</a:t>
            </a:r>
            <a:br>
              <a:rPr lang="en-US" sz="2600"/>
            </a:br>
            <a:r>
              <a:rPr lang="en-US" sz="1800" i="1"/>
              <a:t>Allowing us to identify opportunities for collaboration, and therefore </a:t>
            </a:r>
            <a:br>
              <a:rPr lang="en-US" sz="1800" i="1"/>
            </a:br>
            <a:r>
              <a:rPr lang="en-US" sz="1800" i="1"/>
              <a:t>add value to our relationship</a:t>
            </a:r>
          </a:p>
        </p:txBody>
      </p:sp>
      <p:pic>
        <p:nvPicPr>
          <p:cNvPr id="18" name="Picture 17" descr="Darden Logo PNG Vector (EPS) Free Download">
            <a:extLst>
              <a:ext uri="{FF2B5EF4-FFF2-40B4-BE49-F238E27FC236}">
                <a16:creationId xmlns:a16="http://schemas.microsoft.com/office/drawing/2014/main" id="{F48D647C-43DC-7F03-286F-9E723E129FC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58097" y="365593"/>
            <a:ext cx="1829104" cy="475567"/>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Top Corners Rounded 10">
            <a:extLst>
              <a:ext uri="{FF2B5EF4-FFF2-40B4-BE49-F238E27FC236}">
                <a16:creationId xmlns:a16="http://schemas.microsoft.com/office/drawing/2014/main" id="{E102E441-6EB8-5534-3E74-C429F3A691A8}"/>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2" name="Table 4">
            <a:extLst>
              <a:ext uri="{FF2B5EF4-FFF2-40B4-BE49-F238E27FC236}">
                <a16:creationId xmlns:a16="http://schemas.microsoft.com/office/drawing/2014/main" id="{AA4AED43-95AB-39C1-1320-82CF82C1DB16}"/>
              </a:ext>
            </a:extLst>
          </p:cNvPr>
          <p:cNvGraphicFramePr>
            <a:graphicFrameLocks noGrp="1"/>
          </p:cNvGraphicFramePr>
          <p:nvPr>
            <p:extLst>
              <p:ext uri="{D42A27DB-BD31-4B8C-83A1-F6EECF244321}">
                <p14:modId xmlns:p14="http://schemas.microsoft.com/office/powerpoint/2010/main" val="3318105101"/>
              </p:ext>
            </p:extLst>
          </p:nvPr>
        </p:nvGraphicFramePr>
        <p:xfrm>
          <a:off x="-7620" y="1148230"/>
          <a:ext cx="11990832" cy="5035876"/>
        </p:xfrm>
        <a:graphic>
          <a:graphicData uri="http://schemas.openxmlformats.org/drawingml/2006/table">
            <a:tbl>
              <a:tblPr firstRow="1" bandRow="1"/>
              <a:tblGrid>
                <a:gridCol w="1993392">
                  <a:extLst>
                    <a:ext uri="{9D8B030D-6E8A-4147-A177-3AD203B41FA5}">
                      <a16:colId xmlns:a16="http://schemas.microsoft.com/office/drawing/2014/main" val="1767499071"/>
                    </a:ext>
                  </a:extLst>
                </a:gridCol>
                <a:gridCol w="4567428">
                  <a:extLst>
                    <a:ext uri="{9D8B030D-6E8A-4147-A177-3AD203B41FA5}">
                      <a16:colId xmlns:a16="http://schemas.microsoft.com/office/drawing/2014/main" val="2382844442"/>
                    </a:ext>
                  </a:extLst>
                </a:gridCol>
                <a:gridCol w="1981200">
                  <a:extLst>
                    <a:ext uri="{9D8B030D-6E8A-4147-A177-3AD203B41FA5}">
                      <a16:colId xmlns:a16="http://schemas.microsoft.com/office/drawing/2014/main" val="1493353144"/>
                    </a:ext>
                  </a:extLst>
                </a:gridCol>
                <a:gridCol w="3448812">
                  <a:extLst>
                    <a:ext uri="{9D8B030D-6E8A-4147-A177-3AD203B41FA5}">
                      <a16:colId xmlns:a16="http://schemas.microsoft.com/office/drawing/2014/main" val="957515009"/>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ase" latinLnBrk="0" hangingPunct="1">
                        <a:lnSpc>
                          <a:spcPct val="100000"/>
                        </a:lnSpc>
                      </a:pPr>
                      <a:r>
                        <a:rPr lang="en-US" sz="1200" b="1" kern="1200" noProof="0">
                          <a:solidFill>
                            <a:schemeClr val="bg1"/>
                          </a:solidFill>
                          <a:latin typeface="+mn-lt"/>
                          <a:ea typeface="+mn-ea"/>
                          <a:cs typeface="Leelawadee" panose="020B0502040204020203" pitchFamily="34" charset="-34"/>
                        </a:rPr>
                        <a:t>Planet</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ase" latinLnBrk="0" hangingPunct="1">
                        <a:lnSpc>
                          <a:spcPct val="100000"/>
                        </a:lnSpc>
                      </a:pPr>
                      <a:r>
                        <a:rPr lang="en-US" sz="1200" b="1" kern="1200" noProof="0">
                          <a:solidFill>
                            <a:schemeClr val="bg1"/>
                          </a:solidFill>
                          <a:latin typeface="+mn-lt"/>
                          <a:ea typeface="+mn-ea"/>
                          <a:cs typeface="Leelawadee" panose="020B0502040204020203" pitchFamily="34" charset="-34"/>
                        </a:rPr>
                        <a:t>People​</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ase" latinLnBrk="0" hangingPunct="1">
                        <a:lnSpc>
                          <a:spcPct val="100000"/>
                        </a:lnSpc>
                      </a:pPr>
                      <a:r>
                        <a:rPr lang="en-US" sz="1200" b="1" kern="1200" noProof="0">
                          <a:solidFill>
                            <a:schemeClr val="bg1"/>
                          </a:solidFill>
                          <a:latin typeface="+mn-lt"/>
                          <a:ea typeface="+mn-ea"/>
                          <a:cs typeface="Leelawadee" panose="020B0502040204020203" pitchFamily="34" charset="-34"/>
                        </a:rPr>
                        <a:t>Plate​​</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1234861">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954F07"/>
                          </a:solidFill>
                          <a:latin typeface="+mj-lt"/>
                          <a:ea typeface="+mn-ea"/>
                          <a:cs typeface="Leelawadee"/>
                        </a:rPr>
                        <a:t>POSITIVE </a:t>
                      </a:r>
                      <a:br>
                        <a:rPr lang="en-US" sz="1400" kern="1200">
                          <a:solidFill>
                            <a:srgbClr val="954F07"/>
                          </a:solidFill>
                          <a:latin typeface="+mj-lt"/>
                          <a:ea typeface="+mn-ea"/>
                          <a:cs typeface="Leelawadee"/>
                        </a:rPr>
                      </a:br>
                      <a:r>
                        <a:rPr lang="en-US" sz="1400" kern="1200">
                          <a:solidFill>
                            <a:srgbClr val="954F07"/>
                          </a:solidFill>
                          <a:latin typeface="+mj-lt"/>
                          <a:ea typeface="+mn-ea"/>
                          <a:cs typeface="Leelawadee"/>
                        </a:rPr>
                        <a:t>AGRICULTURE</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9F0A"/>
                    </a:solidFill>
                  </a:tcPr>
                </a:tc>
                <a:tc>
                  <a:txBody>
                    <a:bodyPr/>
                    <a:lstStyle/>
                    <a:p>
                      <a:pPr marL="114300" marR="0" lvl="0" indent="-1143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050" b="0" i="0" noProof="0">
                          <a:solidFill>
                            <a:srgbClr val="2B660F"/>
                          </a:solidFill>
                          <a:effectLst/>
                          <a:highlight>
                            <a:srgbClr val="4FE2F3"/>
                          </a:highlight>
                          <a:latin typeface="+mn-lt"/>
                          <a:cs typeface="Leelawadee" panose="020B0502040204020203" pitchFamily="34" charset="-34"/>
                        </a:rPr>
                        <a:t>Goal:</a:t>
                      </a:r>
                      <a:r>
                        <a:rPr lang="en-US" sz="1050" b="0" i="0" noProof="0">
                          <a:solidFill>
                            <a:srgbClr val="2B660F"/>
                          </a:solidFill>
                          <a:effectLst/>
                          <a:latin typeface="+mn-lt"/>
                          <a:cs typeface="Leelawadee" panose="020B0502040204020203" pitchFamily="34" charset="-34"/>
                        </a:rPr>
                        <a:t> Continue to perform periodic deforestation screening of its supply chain since 2020 and engaged directly with suppliers on traceability and certification for commodities with deforestation risk</a:t>
                      </a:r>
                    </a:p>
                    <a:p>
                      <a:pPr marL="290513" marR="0" lvl="1" indent="-171450" algn="l" defTabSz="914400" rtl="0" eaLnBrk="1" fontAlgn="base" latinLnBrk="0" hangingPunct="1">
                        <a:lnSpc>
                          <a:spcPct val="100000"/>
                        </a:lnSpc>
                        <a:spcBef>
                          <a:spcPts val="0"/>
                        </a:spcBef>
                        <a:spcAft>
                          <a:spcPts val="0"/>
                        </a:spcAft>
                        <a:buClrTx/>
                        <a:buSzTx/>
                        <a:buFont typeface="Wingdings" panose="05000000000000000000" pitchFamily="2" charset="2"/>
                        <a:buChar char="Ø"/>
                        <a:tabLst/>
                        <a:defRPr/>
                      </a:pPr>
                      <a:r>
                        <a:rPr lang="en-US" sz="1050" b="1" i="0" noProof="0">
                          <a:solidFill>
                            <a:srgbClr val="2B660F"/>
                          </a:solidFill>
                          <a:effectLst/>
                          <a:latin typeface="+mn-lt"/>
                          <a:cs typeface="Leelawadee"/>
                        </a:rPr>
                        <a:t>pep+ alignment: </a:t>
                      </a:r>
                      <a:r>
                        <a:rPr lang="en-US" sz="1050" b="1" i="0" noProof="0">
                          <a:solidFill>
                            <a:srgbClr val="2B660F"/>
                          </a:solidFill>
                          <a:effectLst/>
                          <a:latin typeface="+mn-lt"/>
                          <a:cs typeface="Leelawadee" panose="020B0502040204020203" pitchFamily="34" charset="-34"/>
                        </a:rPr>
                        <a:t>Continue to strive toward deforestation-free sourcing by 2025 and deforestation- and conversion-free sourcing by 2030 for high-risk commodities in our company-owned and -operated activities </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a:ln>
                            <a:noFill/>
                          </a:ln>
                          <a:solidFill>
                            <a:srgbClr val="2B660F"/>
                          </a:solidFill>
                          <a:effectLst/>
                          <a:uLnTx/>
                          <a:uFillTx/>
                          <a:latin typeface="+mn-lt"/>
                          <a:ea typeface="+mn-ea"/>
                          <a:cs typeface="Leelawadee"/>
                        </a:rPr>
                        <a:t>No commonalities.</a:t>
                      </a:r>
                      <a:endParaRPr kumimoji="0" lang="en-US" sz="1050" b="0" i="0" u="none" strike="noStrike" kern="1200" cap="none" spc="0" normalizeH="0" baseline="0" noProof="0">
                        <a:ln>
                          <a:noFill/>
                        </a:ln>
                        <a:solidFill>
                          <a:srgbClr val="2B660F"/>
                        </a:solidFill>
                        <a:effectLst/>
                        <a:uLnTx/>
                        <a:uFillTx/>
                        <a:latin typeface="+mn-lt"/>
                        <a:ea typeface="+mn-ea"/>
                        <a:cs typeface="Leelawadee"/>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a:ln>
                            <a:noFill/>
                          </a:ln>
                          <a:solidFill>
                            <a:srgbClr val="2B660F"/>
                          </a:solidFill>
                          <a:effectLst/>
                          <a:uLnTx/>
                          <a:uFillTx/>
                          <a:latin typeface="+mn-lt"/>
                          <a:ea typeface="+mn-ea"/>
                          <a:cs typeface="Leelawadee"/>
                        </a:rPr>
                        <a:t>No commonalities.</a:t>
                      </a:r>
                      <a:endParaRPr kumimoji="0" lang="en-US" sz="1050" b="0" i="0" u="none" strike="noStrike" kern="1200" cap="none" spc="0" normalizeH="0" baseline="0" noProof="0">
                        <a:ln>
                          <a:noFill/>
                        </a:ln>
                        <a:solidFill>
                          <a:srgbClr val="2B660F"/>
                        </a:solidFill>
                        <a:effectLst/>
                        <a:uLnTx/>
                        <a:uFillTx/>
                        <a:latin typeface="+mn-lt"/>
                        <a:ea typeface="+mn-ea"/>
                        <a:cs typeface="Leelawadee"/>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2014346">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14300" indent="-114300" algn="l" rtl="0" fontAlgn="base">
                        <a:lnSpc>
                          <a:spcPct val="100000"/>
                        </a:lnSpc>
                        <a:buFont typeface="Arial" panose="020B0604020202020204" pitchFamily="34" charset="0"/>
                        <a:buChar char="•"/>
                      </a:pPr>
                      <a:r>
                        <a:rPr lang="en-US" sz="1050" b="0" i="0" noProof="0">
                          <a:solidFill>
                            <a:srgbClr val="2B660F"/>
                          </a:solidFill>
                          <a:effectLst/>
                          <a:highlight>
                            <a:srgbClr val="4FE2F3"/>
                          </a:highlight>
                          <a:latin typeface="+mn-lt"/>
                          <a:cs typeface="Leelawadee" panose="020B0502040204020203" pitchFamily="34" charset="-34"/>
                        </a:rPr>
                        <a:t>Goal:</a:t>
                      </a:r>
                      <a:r>
                        <a:rPr lang="en-US" sz="1050" b="0" i="0" noProof="0">
                          <a:solidFill>
                            <a:srgbClr val="2B660F"/>
                          </a:solidFill>
                          <a:effectLst/>
                          <a:latin typeface="+mn-lt"/>
                          <a:cs typeface="Leelawadee" panose="020B0502040204020203" pitchFamily="34" charset="-34"/>
                        </a:rPr>
                        <a:t> We aim to reduce energy consumption within our properties to save on operating costs and to mitigate GHG emissions where possible. </a:t>
                      </a:r>
                    </a:p>
                    <a:p>
                      <a:pPr marL="290513" marR="0" lvl="1" indent="-171450" algn="l" defTabSz="914400" rtl="0" eaLnBrk="1" fontAlgn="base" latinLnBrk="0" hangingPunct="1">
                        <a:lnSpc>
                          <a:spcPct val="100000"/>
                        </a:lnSpc>
                        <a:spcBef>
                          <a:spcPts val="0"/>
                        </a:spcBef>
                        <a:spcAft>
                          <a:spcPts val="0"/>
                        </a:spcAft>
                        <a:buClrTx/>
                        <a:buSzTx/>
                        <a:buFont typeface="Wingdings" panose="05000000000000000000" pitchFamily="2" charset="2"/>
                        <a:buChar char="Ø"/>
                        <a:tabLst/>
                        <a:defRPr/>
                      </a:pPr>
                      <a:r>
                        <a:rPr lang="en-US" sz="1050" b="1" i="0" kern="1200" noProof="0">
                          <a:solidFill>
                            <a:srgbClr val="2B660F"/>
                          </a:solidFill>
                          <a:effectLst/>
                          <a:latin typeface="+mn-lt"/>
                          <a:ea typeface="+mn-ea"/>
                          <a:cs typeface="Leelawadee"/>
                        </a:rPr>
                        <a:t>pep+ alignment: Achieve a 50% reduction in Scope 1 and 2 emissions by 2030 (vs 2022 baseline) </a:t>
                      </a:r>
                    </a:p>
                    <a:p>
                      <a:pPr marL="290513" marR="0" lvl="1" indent="-171450" algn="l" defTabSz="914400" rtl="0" eaLnBrk="1" fontAlgn="base" latinLnBrk="0" hangingPunct="1">
                        <a:lnSpc>
                          <a:spcPct val="100000"/>
                        </a:lnSpc>
                        <a:spcBef>
                          <a:spcPts val="0"/>
                        </a:spcBef>
                        <a:spcAft>
                          <a:spcPts val="0"/>
                        </a:spcAft>
                        <a:buClrTx/>
                        <a:buSzTx/>
                        <a:buFont typeface="Wingdings" panose="05000000000000000000" pitchFamily="2" charset="2"/>
                        <a:buChar char="Ø"/>
                        <a:tabLst/>
                        <a:defRPr/>
                      </a:pPr>
                      <a:r>
                        <a:rPr lang="en-US" sz="1050" b="1" i="0" kern="1200" noProof="0">
                          <a:solidFill>
                            <a:srgbClr val="2B660F"/>
                          </a:solidFill>
                          <a:effectLst/>
                          <a:latin typeface="+mn-lt"/>
                          <a:ea typeface="+mn-ea"/>
                          <a:cs typeface="Leelawadee"/>
                        </a:rPr>
                        <a:t>pep+ alignment: Achieve a 42% reduction in Scope 3 Energy &amp; Industry (E&amp;I) emissions by 2030 (vs 2022 baseline) </a:t>
                      </a:r>
                    </a:p>
                    <a:p>
                      <a:pPr marL="290513" marR="0" lvl="1" indent="-171450" algn="l" defTabSz="914400" rtl="0" eaLnBrk="1" fontAlgn="base" latinLnBrk="0" hangingPunct="1">
                        <a:lnSpc>
                          <a:spcPct val="100000"/>
                        </a:lnSpc>
                        <a:spcBef>
                          <a:spcPts val="0"/>
                        </a:spcBef>
                        <a:spcAft>
                          <a:spcPts val="0"/>
                        </a:spcAft>
                        <a:buClrTx/>
                        <a:buSzTx/>
                        <a:buFont typeface="Wingdings" panose="05000000000000000000" pitchFamily="2" charset="2"/>
                        <a:buChar char="Ø"/>
                        <a:tabLst/>
                        <a:defRPr/>
                      </a:pPr>
                      <a:r>
                        <a:rPr lang="en-US" sz="1050" b="1" i="0" kern="1200" noProof="0">
                          <a:solidFill>
                            <a:srgbClr val="2B660F"/>
                          </a:solidFill>
                          <a:effectLst/>
                          <a:latin typeface="+mn-lt"/>
                          <a:ea typeface="+mn-ea"/>
                          <a:cs typeface="Leelawadee"/>
                        </a:rPr>
                        <a:t>pep+ alignment: Achieve net-zero emissions by 2050 or sooner </a:t>
                      </a:r>
                    </a:p>
                    <a:p>
                      <a:pPr marL="114300" indent="-114300" algn="l" rtl="0" fontAlgn="base">
                        <a:lnSpc>
                          <a:spcPct val="100000"/>
                        </a:lnSpc>
                        <a:spcBef>
                          <a:spcPts val="400"/>
                        </a:spcBef>
                        <a:buFont typeface="Arial" panose="020B0604020202020204" pitchFamily="34" charset="0"/>
                        <a:buChar char="•"/>
                      </a:pPr>
                      <a:r>
                        <a:rPr lang="en-US" sz="1050" b="0" i="0" noProof="0">
                          <a:solidFill>
                            <a:srgbClr val="2B660F"/>
                          </a:solidFill>
                          <a:effectLst/>
                          <a:highlight>
                            <a:srgbClr val="4FE2F3"/>
                          </a:highlight>
                          <a:latin typeface="+mn-lt"/>
                          <a:cs typeface="Leelawadee" panose="020B0502040204020203" pitchFamily="34" charset="-34"/>
                        </a:rPr>
                        <a:t>Goal:</a:t>
                      </a:r>
                      <a:r>
                        <a:rPr lang="en-US" sz="1050" b="0" i="0" noProof="0">
                          <a:solidFill>
                            <a:srgbClr val="2B660F"/>
                          </a:solidFill>
                          <a:effectLst/>
                          <a:latin typeface="+mn-lt"/>
                          <a:cs typeface="Leelawadee" panose="020B0502040204020203" pitchFamily="34" charset="-34"/>
                        </a:rPr>
                        <a:t> Minimize food waste through the harvest program​</a:t>
                      </a:r>
                    </a:p>
                    <a:p>
                      <a:pPr marL="290513" marR="0" lvl="1" indent="-171450" algn="l" defTabSz="914400" rtl="0" eaLnBrk="1" fontAlgn="base" latinLnBrk="0" hangingPunct="1">
                        <a:lnSpc>
                          <a:spcPct val="100000"/>
                        </a:lnSpc>
                        <a:spcBef>
                          <a:spcPts val="0"/>
                        </a:spcBef>
                        <a:spcAft>
                          <a:spcPts val="0"/>
                        </a:spcAft>
                        <a:buClrTx/>
                        <a:buSzTx/>
                        <a:buFont typeface="Wingdings" panose="05000000000000000000" pitchFamily="2" charset="2"/>
                        <a:buChar char="Ø"/>
                        <a:tabLst/>
                        <a:defRPr/>
                      </a:pPr>
                      <a:r>
                        <a:rPr lang="en-US" sz="1050" b="1" i="0" kern="1200" noProof="0">
                          <a:solidFill>
                            <a:srgbClr val="2B660F"/>
                          </a:solidFill>
                          <a:effectLst/>
                          <a:latin typeface="+mn-lt"/>
                          <a:ea typeface="+mn-ea"/>
                          <a:cs typeface="Leelawadee"/>
                        </a:rPr>
                        <a:t>pep+ alignment: Partner with communities to advance food security and make nutritious food accessible to 50 million people</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kumimoji="0" lang="en-US" sz="1050" b="0" i="1" u="none" strike="noStrike" kern="1200" cap="none" spc="0" normalizeH="0" baseline="0" noProof="0">
                          <a:ln>
                            <a:noFill/>
                          </a:ln>
                          <a:solidFill>
                            <a:srgbClr val="2B660F"/>
                          </a:solidFill>
                          <a:effectLst/>
                          <a:uLnTx/>
                          <a:uFillTx/>
                          <a:latin typeface="+mn-lt"/>
                          <a:ea typeface="+mn-ea"/>
                          <a:cs typeface="Leelawadee"/>
                        </a:rPr>
                        <a:t>No commonalities.</a:t>
                      </a:r>
                      <a:endParaRPr kumimoji="0" lang="en-US" sz="1050" b="0" i="0" u="none" strike="noStrike" kern="1200" cap="none" spc="0" normalizeH="0" baseline="0" noProof="0">
                        <a:ln>
                          <a:noFill/>
                        </a:ln>
                        <a:solidFill>
                          <a:srgbClr val="2B660F"/>
                        </a:solidFill>
                        <a:effectLst/>
                        <a:uLnTx/>
                        <a:uFillTx/>
                        <a:latin typeface="+mn-lt"/>
                        <a:ea typeface="+mn-ea"/>
                        <a:cs typeface="Leelawadee"/>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kumimoji="0" lang="en-US" sz="1050" b="0" i="1" u="none" strike="noStrike" kern="1200" cap="none" spc="0" normalizeH="0" baseline="0" noProof="0">
                          <a:ln>
                            <a:noFill/>
                          </a:ln>
                          <a:solidFill>
                            <a:srgbClr val="2B660F"/>
                          </a:solidFill>
                          <a:effectLst/>
                          <a:uLnTx/>
                          <a:uFillTx/>
                          <a:latin typeface="+mn-lt"/>
                          <a:ea typeface="+mn-ea"/>
                          <a:cs typeface="Leelawadee"/>
                        </a:rPr>
                        <a:t>No commonalities.</a:t>
                      </a:r>
                      <a:endParaRPr kumimoji="0" lang="en-US" sz="1050" b="0" i="0" u="none" strike="noStrike" kern="1200" cap="none" spc="0" normalizeH="0" baseline="0" noProof="0">
                        <a:ln>
                          <a:noFill/>
                        </a:ln>
                        <a:solidFill>
                          <a:srgbClr val="2B660F"/>
                        </a:solidFill>
                        <a:effectLst/>
                        <a:uLnTx/>
                        <a:uFillTx/>
                        <a:latin typeface="+mn-lt"/>
                        <a:ea typeface="+mn-ea"/>
                        <a:cs typeface="Leelawadee"/>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r h="1539781">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922F11"/>
                          </a:solidFill>
                          <a:latin typeface="+mj-lt"/>
                          <a:ea typeface="+mn-ea"/>
                          <a:cs typeface="Leelawadee"/>
                        </a:rPr>
                        <a:t>POSITIVE </a:t>
                      </a:r>
                      <a:br>
                        <a:rPr lang="en-US" sz="1400" kern="1200">
                          <a:solidFill>
                            <a:srgbClr val="922F11"/>
                          </a:solidFill>
                          <a:latin typeface="+mj-lt"/>
                          <a:ea typeface="+mn-ea"/>
                          <a:cs typeface="Leelawadee"/>
                        </a:rPr>
                      </a:br>
                      <a:r>
                        <a:rPr lang="en-US" sz="1400" kern="1200">
                          <a:solidFill>
                            <a:srgbClr val="922F11"/>
                          </a:solidFill>
                          <a:latin typeface="+mj-lt"/>
                          <a:ea typeface="+mn-ea"/>
                          <a:cs typeface="Leelawadee"/>
                        </a:rPr>
                        <a:t>CHOICES</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E6D27"/>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a:ln>
                            <a:noFill/>
                          </a:ln>
                          <a:solidFill>
                            <a:srgbClr val="2B660F"/>
                          </a:solidFill>
                          <a:effectLst/>
                          <a:uLnTx/>
                          <a:uFillTx/>
                          <a:latin typeface="+mn-lt"/>
                          <a:ea typeface="+mn-ea"/>
                          <a:cs typeface="Leelawadee"/>
                        </a:rPr>
                        <a:t>No commonalities.</a:t>
                      </a:r>
                      <a:endParaRPr kumimoji="0" lang="en-US" sz="1050" b="0" i="0" u="none" strike="noStrike" kern="1200" cap="none" spc="0" normalizeH="0" baseline="0" noProof="0">
                        <a:ln>
                          <a:noFill/>
                        </a:ln>
                        <a:solidFill>
                          <a:srgbClr val="2B660F"/>
                        </a:solidFill>
                        <a:effectLst/>
                        <a:uLnTx/>
                        <a:uFillTx/>
                        <a:latin typeface="+mn-lt"/>
                        <a:ea typeface="+mn-ea"/>
                        <a:cs typeface="Leelawadee"/>
                      </a:endParaRP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a:ln>
                            <a:noFill/>
                          </a:ln>
                          <a:solidFill>
                            <a:srgbClr val="2B660F"/>
                          </a:solidFill>
                          <a:effectLst/>
                          <a:uLnTx/>
                          <a:uFillTx/>
                          <a:latin typeface="+mn-lt"/>
                          <a:ea typeface="+mn-ea"/>
                          <a:cs typeface="Leelawadee"/>
                        </a:rPr>
                        <a:t>No commonalities.</a:t>
                      </a:r>
                      <a:endParaRPr kumimoji="0" lang="en-US" sz="1050" b="0" i="0" u="none" strike="noStrike" kern="1200" cap="none" spc="0" normalizeH="0" baseline="0" noProof="0">
                        <a:ln>
                          <a:noFill/>
                        </a:ln>
                        <a:solidFill>
                          <a:srgbClr val="2B660F"/>
                        </a:solidFill>
                        <a:effectLst/>
                        <a:uLnTx/>
                        <a:uFillTx/>
                        <a:latin typeface="+mn-lt"/>
                        <a:ea typeface="+mn-ea"/>
                        <a:cs typeface="Leelawadee"/>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14300" indent="-114300" algn="l" rtl="0" fontAlgn="base">
                        <a:lnSpc>
                          <a:spcPct val="100000"/>
                        </a:lnSpc>
                        <a:buFont typeface="Arial" panose="020B0604020202020204" pitchFamily="34" charset="0"/>
                        <a:buChar char="•"/>
                      </a:pPr>
                      <a:r>
                        <a:rPr lang="en-US" sz="1050" b="0" i="0" noProof="0">
                          <a:solidFill>
                            <a:srgbClr val="2B660F"/>
                          </a:solidFill>
                          <a:effectLst/>
                          <a:latin typeface="+mn-lt"/>
                          <a:cs typeface="Leelawadee" panose="020B0502040204020203" pitchFamily="34" charset="-34"/>
                        </a:rPr>
                        <a:t>​</a:t>
                      </a:r>
                      <a:r>
                        <a:rPr lang="en-US" sz="1050" b="0" i="0" noProof="0">
                          <a:solidFill>
                            <a:srgbClr val="2B660F"/>
                          </a:solidFill>
                          <a:effectLst/>
                          <a:highlight>
                            <a:srgbClr val="4FE2F3"/>
                          </a:highlight>
                          <a:latin typeface="+mn-lt"/>
                          <a:cs typeface="Leelawadee" panose="020B0502040204020203" pitchFamily="34" charset="-34"/>
                        </a:rPr>
                        <a:t>Goal:</a:t>
                      </a:r>
                      <a:r>
                        <a:rPr lang="en-US" sz="1050" b="0" i="0" noProof="0">
                          <a:solidFill>
                            <a:srgbClr val="2B660F"/>
                          </a:solidFill>
                          <a:effectLst/>
                          <a:latin typeface="+mn-lt"/>
                          <a:cs typeface="Leelawadee" panose="020B0502040204020203" pitchFamily="34" charset="-34"/>
                        </a:rPr>
                        <a:t> Empower guests to make informed decisions about the food they eat by providing information about nutritional content and allergens​</a:t>
                      </a:r>
                    </a:p>
                    <a:p>
                      <a:pPr marL="290513" lvl="1" indent="-171450" algn="l" rtl="0" fontAlgn="base">
                        <a:lnSpc>
                          <a:spcPct val="100000"/>
                        </a:lnSpc>
                        <a:buFont typeface="Wingdings" panose="05000000000000000000" pitchFamily="2" charset="2"/>
                        <a:buChar char="Ø"/>
                      </a:pPr>
                      <a:r>
                        <a:rPr lang="en-US" sz="1050" b="1" i="0" noProof="0">
                          <a:solidFill>
                            <a:srgbClr val="2B660F"/>
                          </a:solidFill>
                          <a:effectLst/>
                          <a:latin typeface="+mn-lt"/>
                          <a:cs typeface="Leelawadee"/>
                        </a:rPr>
                        <a:t>pep+ alignment: </a:t>
                      </a:r>
                      <a:r>
                        <a:rPr lang="en-US" sz="1050" b="1" i="0" noProof="0">
                          <a:solidFill>
                            <a:srgbClr val="2B660F"/>
                          </a:solidFill>
                          <a:effectLst/>
                          <a:latin typeface="+mn-lt"/>
                          <a:cs typeface="Leelawadee" panose="020B0502040204020203" pitchFamily="34" charset="-34"/>
                        </a:rPr>
                        <a:t>Leverage our scaled brands to embody and amplify positive outcomes for the planet and people, including empowering consumers with transparent environmental labeling on our key products</a:t>
                      </a: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88316528"/>
                  </a:ext>
                </a:extLst>
              </a:tr>
            </a:tbl>
          </a:graphicData>
        </a:graphic>
      </p:graphicFrame>
      <p:pic>
        <p:nvPicPr>
          <p:cNvPr id="23" name="Picture 22" descr="A logo of a leaf in a circle&#10;&#10;Description automatically generated">
            <a:extLst>
              <a:ext uri="{FF2B5EF4-FFF2-40B4-BE49-F238E27FC236}">
                <a16:creationId xmlns:a16="http://schemas.microsoft.com/office/drawing/2014/main" id="{E5DE3A39-E3C2-E172-5481-F24D99EB232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pic>
        <p:nvPicPr>
          <p:cNvPr id="24" name="Picture 23" descr="A blue and green windmill with green arrows&#10;&#10;Description automatically generated">
            <a:extLst>
              <a:ext uri="{FF2B5EF4-FFF2-40B4-BE49-F238E27FC236}">
                <a16:creationId xmlns:a16="http://schemas.microsoft.com/office/drawing/2014/main" id="{4B88C550-3674-9CA4-FB80-0740007CAB3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7884" y="3096109"/>
            <a:ext cx="556204" cy="604020"/>
          </a:xfrm>
          <a:prstGeom prst="rect">
            <a:avLst/>
          </a:prstGeom>
        </p:spPr>
      </p:pic>
      <p:pic>
        <p:nvPicPr>
          <p:cNvPr id="25" name="Picture 24" descr="A logo of a hand and a globe&#10;&#10;Description automatically generated">
            <a:extLst>
              <a:ext uri="{FF2B5EF4-FFF2-40B4-BE49-F238E27FC236}">
                <a16:creationId xmlns:a16="http://schemas.microsoft.com/office/drawing/2014/main" id="{54F0AF5A-FBF2-5304-82E4-7D957574F93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17884" y="5070031"/>
            <a:ext cx="556204" cy="604020"/>
          </a:xfrm>
          <a:prstGeom prst="rect">
            <a:avLst/>
          </a:prstGeom>
        </p:spPr>
      </p:pic>
    </p:spTree>
    <p:extLst>
      <p:ext uri="{BB962C8B-B14F-4D97-AF65-F5344CB8AC3E}">
        <p14:creationId xmlns:p14="http://schemas.microsoft.com/office/powerpoint/2010/main" val="126564008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628915-93CF-A1F6-6CE3-6D661DEB3BBC}"/>
            </a:ext>
          </a:extLst>
        </p:cNvPr>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00E8A89F-05DC-9EDC-2502-0801D486CE5F}"/>
              </a:ext>
            </a:extLst>
          </p:cNvPr>
          <p:cNvGraphicFramePr>
            <a:graphicFrameLocks/>
          </p:cNvGraphicFramePr>
          <p:nvPr>
            <p:custDataLst>
              <p:tags r:id="rId1"/>
            </p:custDataLst>
            <p:extLst>
              <p:ext uri="{D42A27DB-BD31-4B8C-83A1-F6EECF244321}">
                <p14:modId xmlns:p14="http://schemas.microsoft.com/office/powerpoint/2010/main" val="1084332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3" name="think-cell data - do not delete" hidden="1">
                        <a:extLst>
                          <a:ext uri="{FF2B5EF4-FFF2-40B4-BE49-F238E27FC236}">
                            <a16:creationId xmlns:a16="http://schemas.microsoft.com/office/drawing/2014/main" id="{00E8A89F-05DC-9EDC-2502-0801D486CE5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4098" name="Picture 2" descr="Jobs at Southland Casino | Delaware North Careers">
            <a:extLst>
              <a:ext uri="{FF2B5EF4-FFF2-40B4-BE49-F238E27FC236}">
                <a16:creationId xmlns:a16="http://schemas.microsoft.com/office/drawing/2014/main" id="{1D02EBCB-2A7D-C017-CDE1-9210DAB46C42}"/>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10896" y="2361332"/>
            <a:ext cx="6280404" cy="2135337"/>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819105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5CEBDF-A4E8-9D61-0120-ED28690EAD2C}"/>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DC4B7CE7-8596-FD70-241C-302D0CDE925C}"/>
              </a:ext>
            </a:extLst>
          </p:cNvPr>
          <p:cNvGraphicFramePr>
            <a:graphicFrameLocks/>
          </p:cNvGraphicFramePr>
          <p:nvPr>
            <p:custDataLst>
              <p:tags r:id="rId1"/>
            </p:custDataLst>
            <p:extLst>
              <p:ext uri="{D42A27DB-BD31-4B8C-83A1-F6EECF244321}">
                <p14:modId xmlns:p14="http://schemas.microsoft.com/office/powerpoint/2010/main" val="28988486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5" name="think-cell data - do not delete" hidden="1">
                        <a:extLst>
                          <a:ext uri="{FF2B5EF4-FFF2-40B4-BE49-F238E27FC236}">
                            <a16:creationId xmlns:a16="http://schemas.microsoft.com/office/drawing/2014/main" id="{DC4B7CE7-8596-FD70-241C-302D0CDE925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9" name="Picture 2" descr="Delaware North Careers">
            <a:extLst>
              <a:ext uri="{FF2B5EF4-FFF2-40B4-BE49-F238E27FC236}">
                <a16:creationId xmlns:a16="http://schemas.microsoft.com/office/drawing/2014/main" id="{F6CFAE48-8091-C56C-9681-384DACADB355}"/>
              </a:ext>
            </a:extLst>
          </p:cNvPr>
          <p:cNvPicPr>
            <a:picLocks noGrp="1" noChangeAspect="1" noChangeArrowheads="1"/>
          </p:cNvPicPr>
          <p:nvPr>
            <p:ph type="pic" sz="quarter" idx="14"/>
          </p:nvPr>
        </p:nvPicPr>
        <p:blipFill rotWithShape="1">
          <a:blip r:embed="rId6">
            <a:extLst>
              <a:ext uri="{28A0092B-C50C-407E-A947-70E740481C1C}">
                <a14:useLocalDpi xmlns:a14="http://schemas.microsoft.com/office/drawing/2010/main" val="0"/>
              </a:ext>
            </a:extLst>
          </a:blip>
          <a:srcRect l="-2353" t="-114547" r="-8758" b="-125658"/>
          <a:stretch>
            <a:fillRect/>
          </a:stretch>
        </p:blipFill>
        <p:spPr bwMode="auto">
          <a:xfrm>
            <a:off x="0" y="0"/>
            <a:ext cx="609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Single Corner Rounded 21">
            <a:extLst>
              <a:ext uri="{FF2B5EF4-FFF2-40B4-BE49-F238E27FC236}">
                <a16:creationId xmlns:a16="http://schemas.microsoft.com/office/drawing/2014/main" id="{36AC365A-7294-3E80-71A6-69A4BCF7BC2F}"/>
              </a:ext>
            </a:extLst>
          </p:cNvPr>
          <p:cNvSpPr>
            <a:spLocks/>
          </p:cNvSpPr>
          <p:nvPr/>
        </p:nvSpPr>
        <p:spPr>
          <a:xfrm>
            <a:off x="6300438" y="825872"/>
            <a:ext cx="5852160" cy="66792"/>
          </a:xfrm>
          <a:prstGeom prst="round1Rect">
            <a:avLst>
              <a:gd name="adj" fmla="val 3618"/>
            </a:avLst>
          </a:prstGeom>
          <a:solidFill>
            <a:srgbClr val="0F440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182880" numCol="1" spcCol="38100" rtlCol="0" anchor="b">
            <a:noAutofit/>
          </a:bodyPr>
          <a:lstStyle/>
          <a:p>
            <a:pPr defTabSz="914400"/>
            <a:r>
              <a:rPr kumimoji="0" lang="en-US" sz="3200" b="0" i="0" u="none" strike="noStrike" kern="1200" cap="all" spc="0" normalizeH="0" baseline="0" noProof="0">
                <a:ln>
                  <a:noFill/>
                </a:ln>
                <a:solidFill>
                  <a:srgbClr val="0F440E"/>
                </a:solidFill>
                <a:effectLst/>
                <a:uLnTx/>
                <a:uFillTx/>
                <a:latin typeface="GT Pressura LCG Black"/>
                <a:ea typeface="+mj-ea"/>
                <a:cs typeface="+mj-cs"/>
              </a:rPr>
              <a:t>KEY TAKEAWAYS</a:t>
            </a:r>
            <a:endParaRPr lang="en-US" b="1">
              <a:solidFill>
                <a:srgbClr val="0F440E"/>
              </a:solidFill>
              <a:latin typeface="+mj-lt"/>
            </a:endParaRPr>
          </a:p>
        </p:txBody>
      </p:sp>
      <p:pic>
        <p:nvPicPr>
          <p:cNvPr id="23" name="Picture 22">
            <a:extLst>
              <a:ext uri="{FF2B5EF4-FFF2-40B4-BE49-F238E27FC236}">
                <a16:creationId xmlns:a16="http://schemas.microsoft.com/office/drawing/2014/main" id="{8CB5A166-D102-9BAA-69E4-12C7FBE732A5}"/>
              </a:ext>
            </a:extLst>
          </p:cNvPr>
          <p:cNvPicPr>
            <a:picLocks noChangeAspect="1"/>
          </p:cNvPicPr>
          <p:nvPr/>
        </p:nvPicPr>
        <p:blipFill>
          <a:blip r:embed="rId7"/>
          <a:srcRect l="24821" r="18929"/>
          <a:stretch>
            <a:fillRect/>
          </a:stretch>
        </p:blipFill>
        <p:spPr>
          <a:xfrm rot="16200000">
            <a:off x="2520059" y="3282059"/>
            <a:ext cx="6857999" cy="293883"/>
          </a:xfrm>
          <a:custGeom>
            <a:avLst/>
            <a:gdLst>
              <a:gd name="connsiteX0" fmla="*/ 6857999 w 6857999"/>
              <a:gd name="connsiteY0" fmla="*/ 0 h 293883"/>
              <a:gd name="connsiteX1" fmla="*/ 6857999 w 6857999"/>
              <a:gd name="connsiteY1" fmla="*/ 293883 h 293883"/>
              <a:gd name="connsiteX2" fmla="*/ 0 w 6857999"/>
              <a:gd name="connsiteY2" fmla="*/ 293883 h 293883"/>
              <a:gd name="connsiteX3" fmla="*/ 0 w 6857999"/>
              <a:gd name="connsiteY3" fmla="*/ 0 h 293883"/>
            </a:gdLst>
            <a:ahLst/>
            <a:cxnLst>
              <a:cxn ang="0">
                <a:pos x="connsiteX0" y="connsiteY0"/>
              </a:cxn>
              <a:cxn ang="0">
                <a:pos x="connsiteX1" y="connsiteY1"/>
              </a:cxn>
              <a:cxn ang="0">
                <a:pos x="connsiteX2" y="connsiteY2"/>
              </a:cxn>
              <a:cxn ang="0">
                <a:pos x="connsiteX3" y="connsiteY3"/>
              </a:cxn>
            </a:cxnLst>
            <a:rect l="l" t="t" r="r" b="b"/>
            <a:pathLst>
              <a:path w="6857999" h="293883">
                <a:moveTo>
                  <a:pt x="6857999" y="0"/>
                </a:moveTo>
                <a:lnTo>
                  <a:pt x="6857999" y="293883"/>
                </a:lnTo>
                <a:lnTo>
                  <a:pt x="0" y="293883"/>
                </a:lnTo>
                <a:lnTo>
                  <a:pt x="0" y="0"/>
                </a:lnTo>
                <a:close/>
              </a:path>
            </a:pathLst>
          </a:custGeom>
          <a:effectLst>
            <a:outerShdw blurRad="50800" dist="38100" dir="10800000" algn="r" rotWithShape="0">
              <a:prstClr val="black">
                <a:alpha val="20000"/>
              </a:prstClr>
            </a:outerShdw>
          </a:effectLst>
        </p:spPr>
      </p:pic>
      <p:sp>
        <p:nvSpPr>
          <p:cNvPr id="24" name="Rectangle: Rounded Corners 23">
            <a:extLst>
              <a:ext uri="{FF2B5EF4-FFF2-40B4-BE49-F238E27FC236}">
                <a16:creationId xmlns:a16="http://schemas.microsoft.com/office/drawing/2014/main" id="{63564A8A-79F8-E8B9-31F1-8787A5C2E2AD}"/>
              </a:ext>
            </a:extLst>
          </p:cNvPr>
          <p:cNvSpPr>
            <a:spLocks/>
          </p:cNvSpPr>
          <p:nvPr/>
        </p:nvSpPr>
        <p:spPr>
          <a:xfrm rot="10800000" flipH="1" flipV="1">
            <a:off x="6300438" y="1062650"/>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r>
              <a:rPr lang="en-US" sz="2400" b="1">
                <a:solidFill>
                  <a:srgbClr val="8EBC29"/>
                </a:solidFill>
              </a:rPr>
              <a:t>Packaging</a:t>
            </a:r>
          </a:p>
        </p:txBody>
      </p:sp>
      <p:sp>
        <p:nvSpPr>
          <p:cNvPr id="25" name="Rectangle: Rounded Corners 24">
            <a:extLst>
              <a:ext uri="{FF2B5EF4-FFF2-40B4-BE49-F238E27FC236}">
                <a16:creationId xmlns:a16="http://schemas.microsoft.com/office/drawing/2014/main" id="{42A012C2-1E08-9926-46D9-86CAF992D72F}"/>
              </a:ext>
            </a:extLst>
          </p:cNvPr>
          <p:cNvSpPr>
            <a:spLocks/>
          </p:cNvSpPr>
          <p:nvPr/>
        </p:nvSpPr>
        <p:spPr>
          <a:xfrm rot="10800000" flipH="1" flipV="1">
            <a:off x="6300438" y="3667989"/>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pPr>
              <a:defRPr/>
            </a:pPr>
            <a:r>
              <a:rPr lang="en-US" sz="2400" b="1">
                <a:solidFill>
                  <a:srgbClr val="8EBC29"/>
                </a:solidFill>
              </a:rPr>
              <a:t>Limited alignment</a:t>
            </a:r>
          </a:p>
        </p:txBody>
      </p:sp>
      <p:sp>
        <p:nvSpPr>
          <p:cNvPr id="26" name="Rectangle: Rounded Corners 25">
            <a:extLst>
              <a:ext uri="{FF2B5EF4-FFF2-40B4-BE49-F238E27FC236}">
                <a16:creationId xmlns:a16="http://schemas.microsoft.com/office/drawing/2014/main" id="{9EF2E12E-EDB0-0E27-88DD-A4A51CE1846D}"/>
              </a:ext>
            </a:extLst>
          </p:cNvPr>
          <p:cNvSpPr>
            <a:spLocks/>
          </p:cNvSpPr>
          <p:nvPr/>
        </p:nvSpPr>
        <p:spPr>
          <a:xfrm rot="10800000" flipH="1" flipV="1">
            <a:off x="6386385" y="1711260"/>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r>
              <a:rPr lang="en-US">
                <a:solidFill>
                  <a:schemeClr val="bg1"/>
                </a:solidFill>
              </a:rPr>
              <a:t>Both companies aim to improve packaging sustainability with a focus on recyclability.</a:t>
            </a:r>
          </a:p>
        </p:txBody>
      </p:sp>
      <p:sp>
        <p:nvSpPr>
          <p:cNvPr id="27" name="Rectangle: Rounded Corners 26">
            <a:extLst>
              <a:ext uri="{FF2B5EF4-FFF2-40B4-BE49-F238E27FC236}">
                <a16:creationId xmlns:a16="http://schemas.microsoft.com/office/drawing/2014/main" id="{2501B684-8A75-2D63-6F37-2935D26F659A}"/>
              </a:ext>
            </a:extLst>
          </p:cNvPr>
          <p:cNvSpPr>
            <a:spLocks/>
          </p:cNvSpPr>
          <p:nvPr/>
        </p:nvSpPr>
        <p:spPr>
          <a:xfrm rot="10800000" flipH="1" flipV="1">
            <a:off x="6386385" y="4281323"/>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r>
              <a:rPr lang="en-US">
                <a:solidFill>
                  <a:schemeClr val="bg1"/>
                </a:solidFill>
              </a:rPr>
              <a:t>Delaware North has a limited number of sustainability focus areas, meaning not much alignment with PepsiCo.</a:t>
            </a:r>
          </a:p>
        </p:txBody>
      </p:sp>
      <p:sp>
        <p:nvSpPr>
          <p:cNvPr id="28" name="Oval 27">
            <a:extLst>
              <a:ext uri="{FF2B5EF4-FFF2-40B4-BE49-F238E27FC236}">
                <a16:creationId xmlns:a16="http://schemas.microsoft.com/office/drawing/2014/main" id="{0900BE7A-2EF4-A0BB-EE87-13C45875D012}"/>
              </a:ext>
            </a:extLst>
          </p:cNvPr>
          <p:cNvSpPr/>
          <p:nvPr/>
        </p:nvSpPr>
        <p:spPr>
          <a:xfrm>
            <a:off x="6375234" y="1171322"/>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B418E857-455F-5377-9FBF-5412ADD4F2F4}"/>
              </a:ext>
            </a:extLst>
          </p:cNvPr>
          <p:cNvSpPr/>
          <p:nvPr/>
        </p:nvSpPr>
        <p:spPr>
          <a:xfrm>
            <a:off x="6375234" y="3785645"/>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a:extLst>
              <a:ext uri="{FF2B5EF4-FFF2-40B4-BE49-F238E27FC236}">
                <a16:creationId xmlns:a16="http://schemas.microsoft.com/office/drawing/2014/main" id="{96AEA371-ACCE-CABF-BEE3-1005EC62D9F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32926" y="1229014"/>
            <a:ext cx="291101" cy="291101"/>
          </a:xfrm>
          <a:prstGeom prst="rect">
            <a:avLst/>
          </a:prstGeom>
        </p:spPr>
      </p:pic>
      <p:pic>
        <p:nvPicPr>
          <p:cNvPr id="3" name="Graphic 2">
            <a:extLst>
              <a:ext uri="{FF2B5EF4-FFF2-40B4-BE49-F238E27FC236}">
                <a16:creationId xmlns:a16="http://schemas.microsoft.com/office/drawing/2014/main" id="{4606AC1C-0F4B-CD71-F362-97D7C413649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422901" y="3833312"/>
            <a:ext cx="311150" cy="311150"/>
          </a:xfrm>
          <a:prstGeom prst="rect">
            <a:avLst/>
          </a:prstGeom>
        </p:spPr>
      </p:pic>
    </p:spTree>
    <p:extLst>
      <p:ext uri="{BB962C8B-B14F-4D97-AF65-F5344CB8AC3E}">
        <p14:creationId xmlns:p14="http://schemas.microsoft.com/office/powerpoint/2010/main" val="169359159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A610C9-3971-6E43-E7F6-17220F31FBBE}"/>
            </a:ext>
          </a:extLst>
        </p:cNvPr>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ED261BB5-30D2-F2CA-56E3-AAB837F7C1DF}"/>
              </a:ext>
            </a:extLst>
          </p:cNvPr>
          <p:cNvGraphicFramePr>
            <a:graphicFrameLocks/>
          </p:cNvGraphicFramePr>
          <p:nvPr>
            <p:custDataLst>
              <p:tags r:id="rId1"/>
            </p:custDataLst>
            <p:extLst>
              <p:ext uri="{D42A27DB-BD31-4B8C-83A1-F6EECF244321}">
                <p14:modId xmlns:p14="http://schemas.microsoft.com/office/powerpoint/2010/main" val="13906361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10" name="think-cell data - do not delete" hidden="1">
                        <a:extLst>
                          <a:ext uri="{FF2B5EF4-FFF2-40B4-BE49-F238E27FC236}">
                            <a16:creationId xmlns:a16="http://schemas.microsoft.com/office/drawing/2014/main" id="{ED261BB5-30D2-F2CA-56E3-AAB837F7C1D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Title 8">
            <a:extLst>
              <a:ext uri="{FF2B5EF4-FFF2-40B4-BE49-F238E27FC236}">
                <a16:creationId xmlns:a16="http://schemas.microsoft.com/office/drawing/2014/main" id="{891856A9-8C6E-6CA1-26D5-3F12A4E1B832}"/>
              </a:ext>
            </a:extLst>
          </p:cNvPr>
          <p:cNvSpPr>
            <a:spLocks noGrp="1"/>
          </p:cNvSpPr>
          <p:nvPr>
            <p:ph type="title"/>
          </p:nvPr>
        </p:nvSpPr>
        <p:spPr>
          <a:xfrm>
            <a:off x="304798" y="246888"/>
            <a:ext cx="11585448" cy="969264"/>
          </a:xfrm>
        </p:spPr>
        <p:txBody>
          <a:bodyPr vert="horz" rIns="0"/>
          <a:lstStyle/>
          <a:p>
            <a:pPr lvl="0"/>
            <a:r>
              <a:rPr lang="en-US" sz="3000"/>
              <a:t>DELAWARE NORTH’S SUSTAINABILITY FOCUS AREAS</a:t>
            </a:r>
            <a:br>
              <a:rPr lang="en-US" sz="3000"/>
            </a:br>
            <a:r>
              <a:rPr lang="en-US" sz="2000" i="1"/>
              <a:t>And how these focus areas align with pep+ pillars</a:t>
            </a:r>
            <a:endParaRPr lang="en-US" i="1"/>
          </a:p>
        </p:txBody>
      </p:sp>
      <p:pic>
        <p:nvPicPr>
          <p:cNvPr id="8" name="Picture 7" descr="Delaware North Launches New Brand Identity and Logo">
            <a:extLst>
              <a:ext uri="{FF2B5EF4-FFF2-40B4-BE49-F238E27FC236}">
                <a16:creationId xmlns:a16="http://schemas.microsoft.com/office/drawing/2014/main" id="{7CA0FF19-BF70-3FC0-92D9-B3F8271B8F57}"/>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325101" y="228031"/>
            <a:ext cx="1562100" cy="713023"/>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Top Corners Rounded 11">
            <a:extLst>
              <a:ext uri="{FF2B5EF4-FFF2-40B4-BE49-F238E27FC236}">
                <a16:creationId xmlns:a16="http://schemas.microsoft.com/office/drawing/2014/main" id="{6B38C0E4-B5BD-C56C-6C62-0DC3EA88FBFD}"/>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3" name="Table 4">
            <a:extLst>
              <a:ext uri="{FF2B5EF4-FFF2-40B4-BE49-F238E27FC236}">
                <a16:creationId xmlns:a16="http://schemas.microsoft.com/office/drawing/2014/main" id="{501D2A5D-E70E-0DFB-2433-323727F21DC7}"/>
              </a:ext>
            </a:extLst>
          </p:cNvPr>
          <p:cNvGraphicFramePr>
            <a:graphicFrameLocks noGrp="1"/>
          </p:cNvGraphicFramePr>
          <p:nvPr>
            <p:extLst>
              <p:ext uri="{D42A27DB-BD31-4B8C-83A1-F6EECF244321}">
                <p14:modId xmlns:p14="http://schemas.microsoft.com/office/powerpoint/2010/main" val="894941396"/>
              </p:ext>
            </p:extLst>
          </p:nvPr>
        </p:nvGraphicFramePr>
        <p:xfrm>
          <a:off x="-7620" y="1148230"/>
          <a:ext cx="11990832" cy="5031971"/>
        </p:xfrm>
        <a:graphic>
          <a:graphicData uri="http://schemas.openxmlformats.org/drawingml/2006/table">
            <a:tbl>
              <a:tblPr firstRow="1" bandRow="1"/>
              <a:tblGrid>
                <a:gridCol w="1993392">
                  <a:extLst>
                    <a:ext uri="{9D8B030D-6E8A-4147-A177-3AD203B41FA5}">
                      <a16:colId xmlns:a16="http://schemas.microsoft.com/office/drawing/2014/main" val="1767499071"/>
                    </a:ext>
                  </a:extLst>
                </a:gridCol>
                <a:gridCol w="4632742">
                  <a:extLst>
                    <a:ext uri="{9D8B030D-6E8A-4147-A177-3AD203B41FA5}">
                      <a16:colId xmlns:a16="http://schemas.microsoft.com/office/drawing/2014/main" val="2382844442"/>
                    </a:ext>
                  </a:extLst>
                </a:gridCol>
                <a:gridCol w="2538186">
                  <a:extLst>
                    <a:ext uri="{9D8B030D-6E8A-4147-A177-3AD203B41FA5}">
                      <a16:colId xmlns:a16="http://schemas.microsoft.com/office/drawing/2014/main" val="1493353144"/>
                    </a:ext>
                  </a:extLst>
                </a:gridCol>
                <a:gridCol w="2826512">
                  <a:extLst>
                    <a:ext uri="{9D8B030D-6E8A-4147-A177-3AD203B41FA5}">
                      <a16:colId xmlns:a16="http://schemas.microsoft.com/office/drawing/2014/main" val="957515009"/>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1" i="0" noProof="0">
                          <a:solidFill>
                            <a:schemeClr val="bg1"/>
                          </a:solidFill>
                          <a:effectLst/>
                          <a:latin typeface="+mn-lt"/>
                          <a:cs typeface="Leelawadee" panose="020B0502040204020203" pitchFamily="34" charset="-34"/>
                        </a:rPr>
                        <a:t>Our Environment​​</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1" i="0" noProof="0">
                          <a:solidFill>
                            <a:schemeClr val="bg1"/>
                          </a:solidFill>
                          <a:effectLst/>
                          <a:latin typeface="+mn-lt"/>
                          <a:cs typeface="Leelawadee" panose="020B0502040204020203" pitchFamily="34" charset="-34"/>
                        </a:rPr>
                        <a:t>Our People​</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1" i="0" noProof="0">
                          <a:solidFill>
                            <a:schemeClr val="bg1"/>
                          </a:solidFill>
                          <a:effectLst/>
                          <a:latin typeface="+mn-lt"/>
                          <a:cs typeface="Leelawadee" panose="020B0502040204020203" pitchFamily="34" charset="-34"/>
                        </a:rPr>
                        <a:t>Our Communities​</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1234861">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954F07"/>
                          </a:solidFill>
                          <a:latin typeface="+mj-lt"/>
                          <a:ea typeface="+mn-ea"/>
                          <a:cs typeface="Leelawadee"/>
                        </a:rPr>
                        <a:t>POSITIVE </a:t>
                      </a:r>
                      <a:br>
                        <a:rPr lang="en-US" sz="1400" kern="1200">
                          <a:solidFill>
                            <a:srgbClr val="954F07"/>
                          </a:solidFill>
                          <a:latin typeface="+mj-lt"/>
                          <a:ea typeface="+mn-ea"/>
                          <a:cs typeface="Leelawadee"/>
                        </a:rPr>
                      </a:br>
                      <a:r>
                        <a:rPr lang="en-US" sz="1400" kern="1200">
                          <a:solidFill>
                            <a:srgbClr val="954F07"/>
                          </a:solidFill>
                          <a:latin typeface="+mj-lt"/>
                          <a:ea typeface="+mn-ea"/>
                          <a:cs typeface="Leelawadee"/>
                        </a:rPr>
                        <a:t>AGRICULTURE</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9F0A"/>
                    </a:solidFill>
                  </a:tcPr>
                </a:tc>
                <a:tc>
                  <a:txBody>
                    <a:bodyPr/>
                    <a:lstStyle/>
                    <a:p>
                      <a:pPr marL="114300" indent="-114300" algn="l" rtl="0" fontAlgn="base">
                        <a:lnSpc>
                          <a:spcPct val="100000"/>
                        </a:lnSpc>
                        <a:buFont typeface="Arial" panose="020B0604020202020204" pitchFamily="34" charset="0"/>
                        <a:buChar char="•"/>
                      </a:pPr>
                      <a:r>
                        <a:rPr lang="en-US" sz="1050" b="0" i="0" noProof="0">
                          <a:solidFill>
                            <a:srgbClr val="2B660F"/>
                          </a:solidFill>
                          <a:effectLst/>
                          <a:highlight>
                            <a:srgbClr val="4FE2F3"/>
                          </a:highlight>
                          <a:latin typeface="+mn-lt"/>
                          <a:cs typeface="Leelawadee" panose="020B0502040204020203" pitchFamily="34" charset="-34"/>
                        </a:rPr>
                        <a:t>Goal:</a:t>
                      </a:r>
                      <a:r>
                        <a:rPr lang="en-US" sz="1050" b="0" i="0" noProof="0">
                          <a:solidFill>
                            <a:srgbClr val="2B660F"/>
                          </a:solidFill>
                          <a:effectLst/>
                          <a:latin typeface="+mn-lt"/>
                          <a:cs typeface="Leelawadee" panose="020B0502040204020203" pitchFamily="34" charset="-34"/>
                        </a:rPr>
                        <a:t> Maintain high standards of animal welfare ​</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14300" indent="-114300" algn="l" rtl="0" fontAlgn="base">
                        <a:lnSpc>
                          <a:spcPct val="100000"/>
                        </a:lnSpc>
                        <a:buFont typeface="Arial" panose="020B0604020202020204" pitchFamily="34" charset="0"/>
                        <a:buChar char="•"/>
                      </a:pPr>
                      <a:r>
                        <a:rPr lang="en-US" sz="1050" b="0" i="0" noProof="0">
                          <a:solidFill>
                            <a:srgbClr val="2B660F"/>
                          </a:solidFill>
                          <a:effectLst/>
                          <a:highlight>
                            <a:srgbClr val="4FE2F3"/>
                          </a:highlight>
                          <a:latin typeface="+mn-lt"/>
                          <a:cs typeface="Leelawadee" panose="020B0502040204020203" pitchFamily="34" charset="-34"/>
                        </a:rPr>
                        <a:t>Goal:</a:t>
                      </a:r>
                      <a:r>
                        <a:rPr lang="en-US" sz="1050" b="0" i="0" noProof="0">
                          <a:solidFill>
                            <a:srgbClr val="2B660F"/>
                          </a:solidFill>
                          <a:effectLst/>
                          <a:latin typeface="+mn-lt"/>
                          <a:cs typeface="Leelawadee" panose="020B0502040204020203" pitchFamily="34" charset="-34"/>
                        </a:rPr>
                        <a:t> Work with local and national suppliers, distributors and wholesalers, including diverse suppliers such as Minority-owned Business Enterprises (“MBEs”)</a:t>
                      </a: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a:ln>
                            <a:noFill/>
                          </a:ln>
                          <a:solidFill>
                            <a:srgbClr val="2B660F"/>
                          </a:solidFill>
                          <a:effectLst/>
                          <a:uLnTx/>
                          <a:uFillTx/>
                          <a:latin typeface="+mn-lt"/>
                          <a:ea typeface="+mn-ea"/>
                          <a:cs typeface="Leelawadee"/>
                        </a:rPr>
                        <a:t>Not a focus area for the customer.</a:t>
                      </a:r>
                      <a:endParaRPr kumimoji="0" lang="en-US" sz="1050" b="0" i="0" u="none" strike="noStrike" kern="1200" cap="none" spc="0" normalizeH="0" baseline="0" noProof="0">
                        <a:ln>
                          <a:noFill/>
                        </a:ln>
                        <a:solidFill>
                          <a:srgbClr val="2B660F"/>
                        </a:solidFill>
                        <a:effectLst/>
                        <a:uLnTx/>
                        <a:uFillTx/>
                        <a:latin typeface="+mn-lt"/>
                        <a:ea typeface="+mn-ea"/>
                        <a:cs typeface="Leelawadee"/>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2336800">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14300" indent="-114300" algn="l" rtl="0" fontAlgn="base">
                        <a:lnSpc>
                          <a:spcPct val="100000"/>
                        </a:lnSpc>
                        <a:spcBef>
                          <a:spcPts val="400"/>
                        </a:spcBef>
                        <a:buFont typeface="Arial" panose="020B0604020202020204" pitchFamily="34" charset="0"/>
                        <a:buChar char="•"/>
                      </a:pPr>
                      <a:r>
                        <a:rPr lang="en-US" sz="1050" b="0" i="0" noProof="0">
                          <a:solidFill>
                            <a:srgbClr val="2B660F"/>
                          </a:solidFill>
                          <a:effectLst/>
                          <a:highlight>
                            <a:srgbClr val="FFC624"/>
                          </a:highlight>
                          <a:latin typeface="+mn-lt"/>
                          <a:cs typeface="Leelawadee" panose="020B0502040204020203" pitchFamily="34" charset="-34"/>
                        </a:rPr>
                        <a:t>Target:</a:t>
                      </a:r>
                      <a:r>
                        <a:rPr lang="en-US" sz="1050" b="0" i="0" noProof="0">
                          <a:solidFill>
                            <a:srgbClr val="2B660F"/>
                          </a:solidFill>
                          <a:effectLst/>
                          <a:latin typeface="+mn-lt"/>
                          <a:cs typeface="Leelawadee" panose="020B0502040204020203" pitchFamily="34" charset="-34"/>
                        </a:rPr>
                        <a:t> Source 100% of single-use packaging from materials that are recyclable, renewable, compostable or contain post-consumer content by 2025 through the use of products with credible certifications such as Forest Stewardship Council and Biodegradable Packaging Institute</a:t>
                      </a:r>
                    </a:p>
                    <a:p>
                      <a:pPr marL="114300" indent="-114300" algn="l" rtl="0" fontAlgn="base">
                        <a:lnSpc>
                          <a:spcPct val="100000"/>
                        </a:lnSpc>
                        <a:spcBef>
                          <a:spcPts val="400"/>
                        </a:spcBef>
                        <a:buFont typeface="Arial" panose="020B0604020202020204" pitchFamily="34" charset="0"/>
                        <a:buChar char="•"/>
                      </a:pPr>
                      <a:r>
                        <a:rPr lang="en-US" sz="1050" b="0" i="0" noProof="0">
                          <a:solidFill>
                            <a:srgbClr val="2B660F"/>
                          </a:solidFill>
                          <a:effectLst/>
                          <a:highlight>
                            <a:srgbClr val="FFC624"/>
                          </a:highlight>
                          <a:latin typeface="+mn-lt"/>
                          <a:cs typeface="Leelawadee" panose="020B0502040204020203" pitchFamily="34" charset="-34"/>
                        </a:rPr>
                        <a:t>Target:</a:t>
                      </a:r>
                      <a:r>
                        <a:rPr lang="en-US" sz="1050" b="0" i="0" noProof="0">
                          <a:solidFill>
                            <a:srgbClr val="2B660F"/>
                          </a:solidFill>
                          <a:effectLst/>
                          <a:latin typeface="+mn-lt"/>
                          <a:cs typeface="Leelawadee" panose="020B0502040204020203" pitchFamily="34" charset="-34"/>
                        </a:rPr>
                        <a:t> 50% emissions reduction by 2030 and net-zero emissions </a:t>
                      </a:r>
                      <a:br>
                        <a:rPr lang="en-US" sz="1050" b="0" i="0" noProof="0">
                          <a:solidFill>
                            <a:srgbClr val="2B660F"/>
                          </a:solidFill>
                          <a:effectLst/>
                          <a:latin typeface="+mn-lt"/>
                          <a:cs typeface="Leelawadee" panose="020B0502040204020203" pitchFamily="34" charset="-34"/>
                        </a:rPr>
                      </a:br>
                      <a:r>
                        <a:rPr lang="en-US" sz="1050" b="0" i="0" noProof="0">
                          <a:solidFill>
                            <a:srgbClr val="2B660F"/>
                          </a:solidFill>
                          <a:effectLst/>
                          <a:latin typeface="+mn-lt"/>
                          <a:cs typeface="Leelawadee" panose="020B0502040204020203" pitchFamily="34" charset="-34"/>
                        </a:rPr>
                        <a:t>by 2040</a:t>
                      </a:r>
                    </a:p>
                    <a:p>
                      <a:pPr marL="114300" indent="-114300" algn="l" rtl="0" fontAlgn="base">
                        <a:lnSpc>
                          <a:spcPct val="100000"/>
                        </a:lnSpc>
                        <a:spcBef>
                          <a:spcPts val="400"/>
                        </a:spcBef>
                        <a:buFont typeface="Arial" panose="020B0604020202020204" pitchFamily="34" charset="0"/>
                        <a:buChar char="•"/>
                      </a:pPr>
                      <a:r>
                        <a:rPr lang="en-US" sz="1050" b="0" i="0" noProof="0">
                          <a:solidFill>
                            <a:srgbClr val="2B660F"/>
                          </a:solidFill>
                          <a:effectLst/>
                          <a:highlight>
                            <a:srgbClr val="4FE2F3"/>
                          </a:highlight>
                          <a:latin typeface="+mn-lt"/>
                          <a:cs typeface="Leelawadee" panose="020B0502040204020203" pitchFamily="34" charset="-34"/>
                        </a:rPr>
                        <a:t>Goal:</a:t>
                      </a:r>
                      <a:r>
                        <a:rPr lang="en-US" sz="1050" b="0" i="0" noProof="0">
                          <a:solidFill>
                            <a:srgbClr val="2B660F"/>
                          </a:solidFill>
                          <a:effectLst/>
                          <a:latin typeface="+mn-lt"/>
                          <a:cs typeface="Leelawadee" panose="020B0502040204020203" pitchFamily="34" charset="-34"/>
                        </a:rPr>
                        <a:t> Reduce and manage waste to promote a circular economy through recovery, recycling and composting – to divert materials from the landfill.​</a:t>
                      </a:r>
                    </a:p>
                    <a:p>
                      <a:pPr marL="114300" indent="-114300" algn="l" rtl="0" fontAlgn="base">
                        <a:lnSpc>
                          <a:spcPct val="100000"/>
                        </a:lnSpc>
                        <a:spcBef>
                          <a:spcPts val="400"/>
                        </a:spcBef>
                        <a:buFont typeface="Arial" panose="020B0604020202020204" pitchFamily="34" charset="0"/>
                        <a:buChar char="•"/>
                      </a:pPr>
                      <a:r>
                        <a:rPr lang="en-US" sz="1050" b="0" i="0" noProof="0">
                          <a:solidFill>
                            <a:srgbClr val="2B660F"/>
                          </a:solidFill>
                          <a:effectLst/>
                          <a:highlight>
                            <a:srgbClr val="4FE2F3"/>
                          </a:highlight>
                          <a:latin typeface="+mn-lt"/>
                          <a:cs typeface="Leelawadee" panose="020B0502040204020203" pitchFamily="34" charset="-34"/>
                        </a:rPr>
                        <a:t>Goal:</a:t>
                      </a:r>
                      <a:r>
                        <a:rPr lang="en-US" sz="1050" b="0" i="0" noProof="0">
                          <a:solidFill>
                            <a:srgbClr val="2B660F"/>
                          </a:solidFill>
                          <a:effectLst/>
                          <a:latin typeface="+mn-lt"/>
                          <a:cs typeface="Leelawadee" panose="020B0502040204020203" pitchFamily="34" charset="-34"/>
                        </a:rPr>
                        <a:t> Reduce energy use and emissions to lessen our carbon footprint</a:t>
                      </a:r>
                    </a:p>
                    <a:p>
                      <a:pPr marL="114300" indent="-114300" algn="l" rtl="0" fontAlgn="base">
                        <a:lnSpc>
                          <a:spcPct val="100000"/>
                        </a:lnSpc>
                        <a:spcBef>
                          <a:spcPts val="400"/>
                        </a:spcBef>
                        <a:buFont typeface="Arial" panose="020B0604020202020204" pitchFamily="34" charset="0"/>
                        <a:buChar char="•"/>
                      </a:pPr>
                      <a:r>
                        <a:rPr lang="en-US" sz="1050" b="0" i="0" noProof="0">
                          <a:solidFill>
                            <a:srgbClr val="2B660F"/>
                          </a:solidFill>
                          <a:effectLst/>
                          <a:highlight>
                            <a:srgbClr val="4FE2F3"/>
                          </a:highlight>
                          <a:latin typeface="+mn-lt"/>
                          <a:cs typeface="Leelawadee" panose="020B0502040204020203" pitchFamily="34" charset="-34"/>
                        </a:rPr>
                        <a:t>Goal:</a:t>
                      </a:r>
                      <a:r>
                        <a:rPr lang="en-US" sz="1050" b="0" i="0" noProof="0">
                          <a:solidFill>
                            <a:srgbClr val="2B660F"/>
                          </a:solidFill>
                          <a:effectLst/>
                          <a:latin typeface="+mn-lt"/>
                          <a:cs typeface="Leelawadee" panose="020B0502040204020203" pitchFamily="34" charset="-34"/>
                        </a:rPr>
                        <a:t> Conserve and protect water resources at our operating locations</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14300" indent="-114300" algn="l" rtl="0" fontAlgn="base">
                        <a:lnSpc>
                          <a:spcPct val="100000"/>
                        </a:lnSpc>
                        <a:spcBef>
                          <a:spcPts val="400"/>
                        </a:spcBef>
                        <a:buFont typeface="Arial" panose="020B0604020202020204" pitchFamily="34" charset="0"/>
                        <a:buChar char="•"/>
                      </a:pPr>
                      <a:r>
                        <a:rPr lang="en-US" sz="1050" b="0" i="0" noProof="0">
                          <a:solidFill>
                            <a:srgbClr val="2B660F"/>
                          </a:solidFill>
                          <a:effectLst/>
                          <a:highlight>
                            <a:srgbClr val="4FE2F3"/>
                          </a:highlight>
                          <a:latin typeface="+mn-lt"/>
                          <a:cs typeface="Leelawadee"/>
                        </a:rPr>
                        <a:t>Goal:</a:t>
                      </a:r>
                      <a:r>
                        <a:rPr lang="en-US" sz="1050" b="0" i="0" noProof="0">
                          <a:solidFill>
                            <a:srgbClr val="2B660F"/>
                          </a:solidFill>
                          <a:effectLst/>
                          <a:latin typeface="+mn-lt"/>
                          <a:cs typeface="Leelawadee"/>
                        </a:rPr>
                        <a:t> A workplace anchored in principles of Diversity, Equity &amp; Inclusion​</a:t>
                      </a: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14300" indent="-114300" algn="l" rtl="0" fontAlgn="base">
                        <a:lnSpc>
                          <a:spcPct val="100000"/>
                        </a:lnSpc>
                        <a:spcBef>
                          <a:spcPts val="400"/>
                        </a:spcBef>
                        <a:buFont typeface="Arial" panose="020B0604020202020204" pitchFamily="34" charset="0"/>
                        <a:buChar char="•"/>
                      </a:pPr>
                      <a:r>
                        <a:rPr lang="en-US" sz="1050" b="0" i="0" noProof="0">
                          <a:solidFill>
                            <a:srgbClr val="2B660F"/>
                          </a:solidFill>
                          <a:effectLst/>
                          <a:highlight>
                            <a:srgbClr val="4FE2F3"/>
                          </a:highlight>
                          <a:latin typeface="+mn-lt"/>
                          <a:cs typeface="Leelawadee"/>
                        </a:rPr>
                        <a:t>Goal:</a:t>
                      </a:r>
                      <a:r>
                        <a:rPr lang="en-US" sz="1050" b="0" i="0" noProof="0">
                          <a:solidFill>
                            <a:srgbClr val="2B660F"/>
                          </a:solidFill>
                          <a:effectLst/>
                          <a:latin typeface="+mn-lt"/>
                          <a:cs typeface="Leelawadee"/>
                        </a:rPr>
                        <a:t> Delaware North team members also involve themselves in a wide range of volunteering and fundraising efforts, with each location responsible for identifying ways to support the local community</a:t>
                      </a:r>
                      <a:endParaRPr lang="en-US" sz="1050" b="0" i="0" noProof="0">
                        <a:solidFill>
                          <a:srgbClr val="2B660F"/>
                        </a:solidFill>
                        <a:effectLst/>
                        <a:latin typeface="+mn-lt"/>
                        <a:cs typeface="Leelawadee" panose="020B0502040204020203" pitchFamily="34" charset="-34"/>
                      </a:endParaRP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r h="1213422">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922F11"/>
                          </a:solidFill>
                          <a:latin typeface="+mj-lt"/>
                          <a:ea typeface="+mn-ea"/>
                          <a:cs typeface="Leelawadee"/>
                        </a:rPr>
                        <a:t>POSITIVE </a:t>
                      </a:r>
                      <a:br>
                        <a:rPr lang="en-US" sz="1400" kern="1200">
                          <a:solidFill>
                            <a:srgbClr val="922F11"/>
                          </a:solidFill>
                          <a:latin typeface="+mj-lt"/>
                          <a:ea typeface="+mn-ea"/>
                          <a:cs typeface="Leelawadee"/>
                        </a:rPr>
                      </a:br>
                      <a:r>
                        <a:rPr lang="en-US" sz="1400" kern="1200">
                          <a:solidFill>
                            <a:srgbClr val="922F11"/>
                          </a:solidFill>
                          <a:latin typeface="+mj-lt"/>
                          <a:ea typeface="+mn-ea"/>
                          <a:cs typeface="Leelawadee"/>
                        </a:rPr>
                        <a:t>CHOICES</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E6D27"/>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a:ln>
                            <a:noFill/>
                          </a:ln>
                          <a:solidFill>
                            <a:srgbClr val="2B660F"/>
                          </a:solidFill>
                          <a:effectLst/>
                          <a:uLnTx/>
                          <a:uFillTx/>
                          <a:latin typeface="+mn-lt"/>
                          <a:ea typeface="+mn-ea"/>
                          <a:cs typeface="Leelawadee"/>
                        </a:rPr>
                        <a:t>Not a focus area for the customer.</a:t>
                      </a:r>
                      <a:endParaRPr kumimoji="0" lang="en-US" sz="1050" b="0" i="0" u="none" strike="noStrike" kern="1200" cap="none" spc="0" normalizeH="0" baseline="0" noProof="0">
                        <a:ln>
                          <a:noFill/>
                        </a:ln>
                        <a:solidFill>
                          <a:srgbClr val="2B660F"/>
                        </a:solidFill>
                        <a:effectLst/>
                        <a:uLnTx/>
                        <a:uFillTx/>
                        <a:latin typeface="+mn-lt"/>
                        <a:ea typeface="+mn-ea"/>
                        <a:cs typeface="Leelawadee"/>
                      </a:endParaRP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a:ln>
                            <a:noFill/>
                          </a:ln>
                          <a:solidFill>
                            <a:srgbClr val="2B660F"/>
                          </a:solidFill>
                          <a:effectLst/>
                          <a:uLnTx/>
                          <a:uFillTx/>
                          <a:latin typeface="+mn-lt"/>
                          <a:ea typeface="+mn-ea"/>
                          <a:cs typeface="Leelawadee"/>
                        </a:rPr>
                        <a:t>Not a focus area for the customer.</a:t>
                      </a:r>
                      <a:endParaRPr kumimoji="0" lang="en-US" sz="1050" b="0" i="0" u="none" strike="noStrike" kern="1200" cap="none" spc="0" normalizeH="0" baseline="0" noProof="0">
                        <a:ln>
                          <a:noFill/>
                        </a:ln>
                        <a:solidFill>
                          <a:srgbClr val="2B660F"/>
                        </a:solidFill>
                        <a:effectLst/>
                        <a:uLnTx/>
                        <a:uFillTx/>
                        <a:latin typeface="+mn-lt"/>
                        <a:ea typeface="+mn-ea"/>
                        <a:cs typeface="Leelawadee"/>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a:ln>
                            <a:noFill/>
                          </a:ln>
                          <a:solidFill>
                            <a:srgbClr val="2B660F"/>
                          </a:solidFill>
                          <a:effectLst/>
                          <a:uLnTx/>
                          <a:uFillTx/>
                          <a:latin typeface="+mn-lt"/>
                          <a:ea typeface="+mn-ea"/>
                          <a:cs typeface="Leelawadee"/>
                        </a:rPr>
                        <a:t>Not a focus area for the customer.</a:t>
                      </a:r>
                      <a:endParaRPr kumimoji="0" lang="en-US" sz="1050" b="0" i="0" u="none" strike="noStrike" kern="1200" cap="none" spc="0" normalizeH="0" baseline="0" noProof="0">
                        <a:ln>
                          <a:noFill/>
                        </a:ln>
                        <a:solidFill>
                          <a:srgbClr val="2B660F"/>
                        </a:solidFill>
                        <a:effectLst/>
                        <a:uLnTx/>
                        <a:uFillTx/>
                        <a:latin typeface="+mn-lt"/>
                        <a:ea typeface="+mn-ea"/>
                        <a:cs typeface="Leelawadee"/>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88316528"/>
                  </a:ext>
                </a:extLst>
              </a:tr>
            </a:tbl>
          </a:graphicData>
        </a:graphic>
      </p:graphicFrame>
      <p:pic>
        <p:nvPicPr>
          <p:cNvPr id="15" name="Picture 14" descr="A blue and green windmill with green arrows&#10;&#10;Description automatically generated">
            <a:extLst>
              <a:ext uri="{FF2B5EF4-FFF2-40B4-BE49-F238E27FC236}">
                <a16:creationId xmlns:a16="http://schemas.microsoft.com/office/drawing/2014/main" id="{4849DEC1-21AC-43EF-5630-E6029714AB8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3060957"/>
            <a:ext cx="556204" cy="604020"/>
          </a:xfrm>
          <a:prstGeom prst="rect">
            <a:avLst/>
          </a:prstGeom>
        </p:spPr>
      </p:pic>
      <p:pic>
        <p:nvPicPr>
          <p:cNvPr id="17" name="Picture 16" descr="A logo of a hand and a globe&#10;&#10;Description automatically generated">
            <a:extLst>
              <a:ext uri="{FF2B5EF4-FFF2-40B4-BE49-F238E27FC236}">
                <a16:creationId xmlns:a16="http://schemas.microsoft.com/office/drawing/2014/main" id="{AAA2031D-7AFE-FE3A-4EA3-F089595197B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44871" y="5407760"/>
            <a:ext cx="556204" cy="604020"/>
          </a:xfrm>
          <a:prstGeom prst="rect">
            <a:avLst/>
          </a:prstGeom>
        </p:spPr>
      </p:pic>
      <p:pic>
        <p:nvPicPr>
          <p:cNvPr id="11" name="Picture 10" descr="A logo of a leaf in a circle&#10;&#10;Description automatically generated">
            <a:extLst>
              <a:ext uri="{FF2B5EF4-FFF2-40B4-BE49-F238E27FC236}">
                <a16:creationId xmlns:a16="http://schemas.microsoft.com/office/drawing/2014/main" id="{E4A11931-25E4-649C-D0BC-94EE4230D01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spTree>
    <p:extLst>
      <p:ext uri="{BB962C8B-B14F-4D97-AF65-F5344CB8AC3E}">
        <p14:creationId xmlns:p14="http://schemas.microsoft.com/office/powerpoint/2010/main" val="316713277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C4221A-6282-0C4E-5284-C268508B6B4D}"/>
            </a:ext>
          </a:extLst>
        </p:cNvPr>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F19B01FC-DBAE-38DA-E00F-7AF5415E987F}"/>
              </a:ext>
            </a:extLst>
          </p:cNvPr>
          <p:cNvGraphicFramePr>
            <a:graphicFrameLocks/>
          </p:cNvGraphicFramePr>
          <p:nvPr>
            <p:custDataLst>
              <p:tags r:id="rId1"/>
            </p:custDataLst>
            <p:extLst>
              <p:ext uri="{D42A27DB-BD31-4B8C-83A1-F6EECF244321}">
                <p14:modId xmlns:p14="http://schemas.microsoft.com/office/powerpoint/2010/main" val="46292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9" name="think-cell data - do not delete" hidden="1">
                        <a:extLst>
                          <a:ext uri="{FF2B5EF4-FFF2-40B4-BE49-F238E27FC236}">
                            <a16:creationId xmlns:a16="http://schemas.microsoft.com/office/drawing/2014/main" id="{F19B01FC-DBAE-38DA-E00F-7AF5415E987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Title 5">
            <a:extLst>
              <a:ext uri="{FF2B5EF4-FFF2-40B4-BE49-F238E27FC236}">
                <a16:creationId xmlns:a16="http://schemas.microsoft.com/office/drawing/2014/main" id="{8E52647B-E3AD-7CD9-CE21-5CBD3DAC8EAC}"/>
              </a:ext>
            </a:extLst>
          </p:cNvPr>
          <p:cNvSpPr>
            <a:spLocks noGrp="1"/>
          </p:cNvSpPr>
          <p:nvPr>
            <p:ph type="title"/>
          </p:nvPr>
        </p:nvSpPr>
        <p:spPr>
          <a:xfrm>
            <a:off x="304798" y="246888"/>
            <a:ext cx="11585448" cy="969264"/>
          </a:xfrm>
        </p:spPr>
        <p:txBody>
          <a:bodyPr vert="horz" rIns="0"/>
          <a:lstStyle/>
          <a:p>
            <a:pPr lvl="0"/>
            <a:r>
              <a:rPr lang="en-US" sz="2600"/>
              <a:t>COMMONALITY BETWEEN DELAWARE NORTH’S AND PEP+ FOCUS AREAS</a:t>
            </a:r>
            <a:br>
              <a:rPr lang="en-US"/>
            </a:br>
            <a:r>
              <a:rPr lang="en-US" sz="1800" i="1"/>
              <a:t>Allowing us to identify opportunities for collaboration, and therefore</a:t>
            </a:r>
            <a:br>
              <a:rPr lang="en-US" sz="1800" i="1"/>
            </a:br>
            <a:r>
              <a:rPr lang="en-US" sz="1800" i="1"/>
              <a:t>add value to our relationship</a:t>
            </a:r>
            <a:endParaRPr lang="en-US" sz="1600" i="1"/>
          </a:p>
        </p:txBody>
      </p:sp>
      <p:pic>
        <p:nvPicPr>
          <p:cNvPr id="11" name="Picture 10" descr="Delaware North Launches New Brand Identity and Logo">
            <a:extLst>
              <a:ext uri="{FF2B5EF4-FFF2-40B4-BE49-F238E27FC236}">
                <a16:creationId xmlns:a16="http://schemas.microsoft.com/office/drawing/2014/main" id="{533EFE29-4C6B-1482-500F-9949DB18F5B7}"/>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325101" y="228031"/>
            <a:ext cx="1562100" cy="713023"/>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8EF2F5CA-311F-280C-2039-FF54A9F86B93}"/>
              </a:ext>
            </a:extLst>
          </p:cNvPr>
          <p:cNvSpPr txBox="1"/>
          <p:nvPr/>
        </p:nvSpPr>
        <p:spPr>
          <a:xfrm>
            <a:off x="7953374" y="6269189"/>
            <a:ext cx="3786189" cy="506261"/>
          </a:xfrm>
          <a:prstGeom prst="rect">
            <a:avLst/>
          </a:prstGeom>
          <a:solidFill>
            <a:srgbClr val="8EBC29"/>
          </a:solidFill>
        </p:spPr>
        <p:txBody>
          <a:bodyPr wrap="square" rtlCol="0" anchor="ctr">
            <a:noAutofit/>
          </a:bodyPr>
          <a:lstStyle/>
          <a:p>
            <a:pPr algn="ctr">
              <a:defRPr/>
            </a:pPr>
            <a:r>
              <a:rPr lang="en-US" sz="1050" i="1" kern="0">
                <a:solidFill>
                  <a:schemeClr val="bg1"/>
                </a:solidFill>
                <a:cs typeface="Leelawadee" panose="020B0502040204020203" pitchFamily="34" charset="-34"/>
              </a:rPr>
              <a:t>No common focus areas were identified across </a:t>
            </a:r>
          </a:p>
          <a:p>
            <a:pPr algn="ctr">
              <a:defRPr/>
            </a:pPr>
            <a:r>
              <a:rPr lang="en-US" sz="1050" i="1" kern="0">
                <a:solidFill>
                  <a:schemeClr val="bg1"/>
                </a:solidFill>
                <a:cs typeface="Leelawadee" panose="020B0502040204020203" pitchFamily="34" charset="-34"/>
              </a:rPr>
              <a:t>Positive Agriculture, Positive Choices (PepsiCo) or Our People (Delaware North).</a:t>
            </a:r>
          </a:p>
        </p:txBody>
      </p:sp>
      <p:sp>
        <p:nvSpPr>
          <p:cNvPr id="10" name="Rectangle: Top Corners Rounded 9">
            <a:extLst>
              <a:ext uri="{FF2B5EF4-FFF2-40B4-BE49-F238E27FC236}">
                <a16:creationId xmlns:a16="http://schemas.microsoft.com/office/drawing/2014/main" id="{8B0A158E-3342-5B66-34B5-94D31DD80CAC}"/>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 name="Table 4">
            <a:extLst>
              <a:ext uri="{FF2B5EF4-FFF2-40B4-BE49-F238E27FC236}">
                <a16:creationId xmlns:a16="http://schemas.microsoft.com/office/drawing/2014/main" id="{1BABE484-96DE-D92B-B043-6980430B228A}"/>
              </a:ext>
            </a:extLst>
          </p:cNvPr>
          <p:cNvGraphicFramePr>
            <a:graphicFrameLocks noGrp="1"/>
          </p:cNvGraphicFramePr>
          <p:nvPr>
            <p:extLst>
              <p:ext uri="{D42A27DB-BD31-4B8C-83A1-F6EECF244321}">
                <p14:modId xmlns:p14="http://schemas.microsoft.com/office/powerpoint/2010/main" val="1172139871"/>
              </p:ext>
            </p:extLst>
          </p:nvPr>
        </p:nvGraphicFramePr>
        <p:xfrm>
          <a:off x="-7620" y="1148230"/>
          <a:ext cx="11990832" cy="5031971"/>
        </p:xfrm>
        <a:graphic>
          <a:graphicData uri="http://schemas.openxmlformats.org/drawingml/2006/table">
            <a:tbl>
              <a:tblPr firstRow="1" bandRow="1"/>
              <a:tblGrid>
                <a:gridCol w="1993392">
                  <a:extLst>
                    <a:ext uri="{9D8B030D-6E8A-4147-A177-3AD203B41FA5}">
                      <a16:colId xmlns:a16="http://schemas.microsoft.com/office/drawing/2014/main" val="1767499071"/>
                    </a:ext>
                  </a:extLst>
                </a:gridCol>
                <a:gridCol w="4998720">
                  <a:extLst>
                    <a:ext uri="{9D8B030D-6E8A-4147-A177-3AD203B41FA5}">
                      <a16:colId xmlns:a16="http://schemas.microsoft.com/office/drawing/2014/main" val="2382844442"/>
                    </a:ext>
                  </a:extLst>
                </a:gridCol>
                <a:gridCol w="4998720">
                  <a:extLst>
                    <a:ext uri="{9D8B030D-6E8A-4147-A177-3AD203B41FA5}">
                      <a16:colId xmlns:a16="http://schemas.microsoft.com/office/drawing/2014/main" val="957515009"/>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1" i="0" noProof="0">
                          <a:solidFill>
                            <a:schemeClr val="bg1"/>
                          </a:solidFill>
                          <a:effectLst/>
                          <a:latin typeface="+mn-lt"/>
                          <a:cs typeface="Leelawadee" panose="020B0502040204020203" pitchFamily="34" charset="-34"/>
                        </a:rPr>
                        <a:t>Our Environment​​</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1" i="0" noProof="0">
                          <a:solidFill>
                            <a:schemeClr val="bg1"/>
                          </a:solidFill>
                          <a:effectLst/>
                          <a:latin typeface="+mn-lt"/>
                          <a:cs typeface="Leelawadee" panose="020B0502040204020203" pitchFamily="34" charset="-34"/>
                        </a:rPr>
                        <a:t>Our Communities​</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4785083">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14300" indent="-114300" algn="l" rtl="0" fontAlgn="base">
                        <a:lnSpc>
                          <a:spcPct val="100000"/>
                        </a:lnSpc>
                        <a:buFont typeface="Arial" panose="020B0604020202020204" pitchFamily="34" charset="0"/>
                        <a:buChar char="•"/>
                      </a:pPr>
                      <a:r>
                        <a:rPr lang="en-US" sz="1050" b="0" i="0" noProof="0">
                          <a:solidFill>
                            <a:srgbClr val="2B660F"/>
                          </a:solidFill>
                          <a:effectLst/>
                          <a:highlight>
                            <a:srgbClr val="FFC624"/>
                          </a:highlight>
                          <a:latin typeface="+mn-lt"/>
                          <a:cs typeface="Leelawadee" panose="020B0502040204020203" pitchFamily="34" charset="-34"/>
                        </a:rPr>
                        <a:t>Target:</a:t>
                      </a:r>
                      <a:r>
                        <a:rPr lang="en-US" sz="1050" b="0" i="0" noProof="0">
                          <a:solidFill>
                            <a:srgbClr val="2B660F"/>
                          </a:solidFill>
                          <a:effectLst/>
                          <a:latin typeface="+mn-lt"/>
                          <a:cs typeface="Leelawadee" panose="020B0502040204020203" pitchFamily="34" charset="-34"/>
                        </a:rPr>
                        <a:t> Source 100% of single-use packaging from materials that are recyclable, renewable, compostable or contain post-consumer content by 2025 through the use of products with credible certifications such as Forest Stewardship Council and Biodegradable Packaging Institute.</a:t>
                      </a:r>
                    </a:p>
                    <a:p>
                      <a:pPr marL="290513" lvl="1" indent="-171450" algn="l" rtl="0" fontAlgn="base">
                        <a:lnSpc>
                          <a:spcPct val="100000"/>
                        </a:lnSpc>
                        <a:buClr>
                          <a:schemeClr val="tx1"/>
                        </a:buClr>
                        <a:buFont typeface="Wingdings" panose="05000000000000000000" pitchFamily="2" charset="2"/>
                        <a:buChar char="Ø"/>
                      </a:pPr>
                      <a:r>
                        <a:rPr lang="en-US" sz="1050" b="1" i="0" noProof="0">
                          <a:solidFill>
                            <a:srgbClr val="2B660F"/>
                          </a:solidFill>
                          <a:effectLst/>
                          <a:latin typeface="+mn-lt"/>
                          <a:cs typeface="Leelawadee"/>
                        </a:rPr>
                        <a:t>pep+ alignment: </a:t>
                      </a:r>
                      <a:r>
                        <a:rPr lang="en-US" sz="1050" b="1" i="0" noProof="0">
                          <a:solidFill>
                            <a:srgbClr val="2B660F"/>
                          </a:solidFill>
                          <a:effectLst/>
                          <a:latin typeface="+mn-lt"/>
                          <a:cs typeface="Leelawadee" panose="020B0502040204020203" pitchFamily="34" charset="-34"/>
                        </a:rPr>
                        <a:t>Achieve 97% or greater reusable, recyclable, or compostable (RRC) packaging by design by 2030 in our primary and secondary packaging in our key packaging markets </a:t>
                      </a:r>
                    </a:p>
                    <a:p>
                      <a:pPr marL="114300" lvl="0" indent="-114300" algn="l" rtl="0" fontAlgn="base">
                        <a:lnSpc>
                          <a:spcPct val="100000"/>
                        </a:lnSpc>
                        <a:spcBef>
                          <a:spcPts val="1000"/>
                        </a:spcBef>
                        <a:buFont typeface="Arial" panose="020B0604020202020204" pitchFamily="34" charset="0"/>
                        <a:buChar char="•"/>
                      </a:pPr>
                      <a:r>
                        <a:rPr lang="en-US" sz="1050" b="0" i="0" noProof="0">
                          <a:solidFill>
                            <a:srgbClr val="2B660F"/>
                          </a:solidFill>
                          <a:effectLst/>
                          <a:highlight>
                            <a:srgbClr val="FFC624"/>
                          </a:highlight>
                          <a:latin typeface="+mn-lt"/>
                          <a:cs typeface="Leelawadee" panose="020B0502040204020203" pitchFamily="34" charset="-34"/>
                        </a:rPr>
                        <a:t>Target:</a:t>
                      </a:r>
                      <a:r>
                        <a:rPr lang="en-US" sz="1050" b="0" i="0" noProof="0">
                          <a:solidFill>
                            <a:srgbClr val="2B660F"/>
                          </a:solidFill>
                          <a:effectLst/>
                          <a:latin typeface="+mn-lt"/>
                          <a:cs typeface="Leelawadee" panose="020B0502040204020203" pitchFamily="34" charset="-34"/>
                        </a:rPr>
                        <a:t> 50% emissions reduction by 2030 and net-zero emissions by 2040</a:t>
                      </a:r>
                    </a:p>
                    <a:p>
                      <a:pPr marL="290513" lvl="1" indent="-171450" algn="l" rtl="0" fontAlgn="base">
                        <a:lnSpc>
                          <a:spcPct val="100000"/>
                        </a:lnSpc>
                        <a:buClr>
                          <a:schemeClr val="tx1"/>
                        </a:buClr>
                        <a:buFont typeface="Wingdings" panose="05000000000000000000" pitchFamily="2" charset="2"/>
                        <a:buChar char="Ø"/>
                      </a:pPr>
                      <a:r>
                        <a:rPr lang="en-US" sz="1050" b="1" i="0" noProof="0">
                          <a:solidFill>
                            <a:srgbClr val="2B660F"/>
                          </a:solidFill>
                          <a:effectLst/>
                          <a:latin typeface="+mn-lt"/>
                          <a:cs typeface="Leelawadee"/>
                        </a:rPr>
                        <a:t>pep+ alignment: </a:t>
                      </a:r>
                      <a:r>
                        <a:rPr lang="en-US" sz="1050" b="1" i="0" noProof="0">
                          <a:solidFill>
                            <a:srgbClr val="2B660F"/>
                          </a:solidFill>
                          <a:effectLst/>
                          <a:latin typeface="+mn-lt"/>
                          <a:cs typeface="Leelawadee" panose="020B0502040204020203" pitchFamily="34" charset="-34"/>
                        </a:rPr>
                        <a:t>Achieve net-zero emissions by 2050 or sooner </a:t>
                      </a:r>
                    </a:p>
                    <a:p>
                      <a:pPr marL="114300" lvl="0" indent="-114300" algn="l" rtl="0" fontAlgn="base">
                        <a:lnSpc>
                          <a:spcPct val="100000"/>
                        </a:lnSpc>
                        <a:spcBef>
                          <a:spcPts val="1000"/>
                        </a:spcBef>
                        <a:buFont typeface="Arial" panose="020B0604020202020204" pitchFamily="34" charset="0"/>
                        <a:buChar char="•"/>
                      </a:pPr>
                      <a:r>
                        <a:rPr lang="en-US" sz="1050" b="0" i="0" noProof="0">
                          <a:solidFill>
                            <a:srgbClr val="2B660F"/>
                          </a:solidFill>
                          <a:effectLst/>
                          <a:highlight>
                            <a:srgbClr val="4FE2F3"/>
                          </a:highlight>
                          <a:latin typeface="+mn-lt"/>
                          <a:cs typeface="Leelawadee" panose="020B0502040204020203" pitchFamily="34" charset="-34"/>
                        </a:rPr>
                        <a:t>Goal:</a:t>
                      </a:r>
                      <a:r>
                        <a:rPr lang="en-US" sz="1050" b="0" i="0" noProof="0">
                          <a:solidFill>
                            <a:srgbClr val="2B660F"/>
                          </a:solidFill>
                          <a:effectLst/>
                          <a:latin typeface="+mn-lt"/>
                          <a:cs typeface="Leelawadee" panose="020B0502040204020203" pitchFamily="34" charset="-34"/>
                        </a:rPr>
                        <a:t> Reduce energy use and emissions to lessen their carbon footprint</a:t>
                      </a:r>
                    </a:p>
                    <a:p>
                      <a:pPr marL="290513" lvl="1" indent="-171450" algn="l" rtl="0" fontAlgn="base">
                        <a:lnSpc>
                          <a:spcPct val="100000"/>
                        </a:lnSpc>
                        <a:buClr>
                          <a:schemeClr val="tx1"/>
                        </a:buClr>
                        <a:buFont typeface="Wingdings" panose="05000000000000000000" pitchFamily="2" charset="2"/>
                        <a:buChar char="Ø"/>
                      </a:pPr>
                      <a:r>
                        <a:rPr lang="en-US" sz="1050" b="1" i="0" noProof="0">
                          <a:solidFill>
                            <a:srgbClr val="2B660F"/>
                          </a:solidFill>
                          <a:effectLst/>
                          <a:latin typeface="+mn-lt"/>
                          <a:cs typeface="Leelawadee"/>
                        </a:rPr>
                        <a:t>pep+ alignment: </a:t>
                      </a:r>
                      <a:r>
                        <a:rPr lang="en-US" sz="1050" b="1" i="0" noProof="0">
                          <a:solidFill>
                            <a:srgbClr val="2B660F"/>
                          </a:solidFill>
                          <a:effectLst/>
                          <a:latin typeface="+mn-lt"/>
                          <a:cs typeface="Leelawadee" panose="020B0502040204020203" pitchFamily="34" charset="-34"/>
                        </a:rPr>
                        <a:t>Achieve a 50% reduction in Scope 1 and 2 emissions by 2030 (vs 2022 baseline) </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14300" indent="-114300" algn="l" rtl="0" fontAlgn="base">
                        <a:lnSpc>
                          <a:spcPct val="100000"/>
                        </a:lnSpc>
                        <a:buFont typeface="Arial" panose="020B0604020202020204" pitchFamily="34" charset="0"/>
                        <a:buChar char="•"/>
                      </a:pPr>
                      <a:r>
                        <a:rPr lang="en-US" sz="1050" b="0" i="0" noProof="0">
                          <a:solidFill>
                            <a:srgbClr val="2B660F"/>
                          </a:solidFill>
                          <a:effectLst/>
                          <a:highlight>
                            <a:srgbClr val="4FE2F3"/>
                          </a:highlight>
                          <a:latin typeface="+mn-lt"/>
                          <a:cs typeface="Leelawadee" panose="020B0502040204020203" pitchFamily="34" charset="-34"/>
                        </a:rPr>
                        <a:t>Goal:</a:t>
                      </a:r>
                      <a:r>
                        <a:rPr lang="en-US" sz="1050" b="0" i="0" noProof="0">
                          <a:solidFill>
                            <a:srgbClr val="2B660F"/>
                          </a:solidFill>
                          <a:effectLst/>
                          <a:latin typeface="+mn-lt"/>
                          <a:cs typeface="Leelawadee" panose="020B0502040204020203" pitchFamily="34" charset="-34"/>
                        </a:rPr>
                        <a:t> Delaware North team members also involve themselves in a wide range of volunteering and fundraising efforts, with each location responsible for identifying ways to support the local community</a:t>
                      </a:r>
                    </a:p>
                    <a:p>
                      <a:pPr marL="290513" marR="0" lvl="1" indent="-171450" algn="l" defTabSz="914400" rtl="0" eaLnBrk="1" fontAlgn="base" latinLnBrk="0" hangingPunct="1">
                        <a:lnSpc>
                          <a:spcPct val="100000"/>
                        </a:lnSpc>
                        <a:spcBef>
                          <a:spcPts val="0"/>
                        </a:spcBef>
                        <a:spcAft>
                          <a:spcPts val="0"/>
                        </a:spcAft>
                        <a:buClrTx/>
                        <a:buSzTx/>
                        <a:buFont typeface="Wingdings" panose="05000000000000000000" pitchFamily="2" charset="2"/>
                        <a:buChar char="Ø"/>
                        <a:tabLst/>
                        <a:defRPr/>
                      </a:pPr>
                      <a:r>
                        <a:rPr lang="en-US" sz="1050" b="1" i="0" noProof="0">
                          <a:solidFill>
                            <a:srgbClr val="2B660F"/>
                          </a:solidFill>
                          <a:effectLst/>
                          <a:latin typeface="+mn-lt"/>
                          <a:cs typeface="Leelawadee"/>
                        </a:rPr>
                        <a:t>pep+ alignment: </a:t>
                      </a:r>
                      <a:r>
                        <a:rPr lang="en-US" sz="1050" b="1" i="0" noProof="0">
                          <a:solidFill>
                            <a:srgbClr val="2B660F"/>
                          </a:solidFill>
                          <a:effectLst/>
                          <a:latin typeface="+mn-lt"/>
                          <a:cs typeface="Leelawadee" panose="020B0502040204020203" pitchFamily="34" charset="-34"/>
                        </a:rPr>
                        <a:t>Empower our associates with the resources and time needed to build and cultivate prosperity in our communities</a:t>
                      </a: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bl>
          </a:graphicData>
        </a:graphic>
      </p:graphicFrame>
      <p:pic>
        <p:nvPicPr>
          <p:cNvPr id="21" name="Picture 20" descr="A blue and green windmill with green arrows&#10;&#10;Description automatically generated">
            <a:extLst>
              <a:ext uri="{FF2B5EF4-FFF2-40B4-BE49-F238E27FC236}">
                <a16:creationId xmlns:a16="http://schemas.microsoft.com/office/drawing/2014/main" id="{4CDD8EA2-B795-5C53-EBE9-BC4A4AC32D9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spTree>
    <p:extLst>
      <p:ext uri="{BB962C8B-B14F-4D97-AF65-F5344CB8AC3E}">
        <p14:creationId xmlns:p14="http://schemas.microsoft.com/office/powerpoint/2010/main" val="307549039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object 6"/>
          <p:cNvPicPr/>
          <p:nvPr/>
        </p:nvPicPr>
        <p:blipFill>
          <a:blip r:embed="rId3" cstate="print"/>
          <a:stretch>
            <a:fillRect/>
          </a:stretch>
        </p:blipFill>
        <p:spPr>
          <a:xfrm>
            <a:off x="304800" y="2940940"/>
            <a:ext cx="6341434" cy="976121"/>
          </a:xfrm>
          <a:prstGeom prst="rect">
            <a:avLst/>
          </a:prstGeom>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hink-cell data - do not delete" hidden="1">
            <a:extLst>
              <a:ext uri="{FF2B5EF4-FFF2-40B4-BE49-F238E27FC236}">
                <a16:creationId xmlns:a16="http://schemas.microsoft.com/office/drawing/2014/main" id="{20F93155-82A0-4BA7-C15B-2517E61C85F1}"/>
              </a:ext>
            </a:extLst>
          </p:cNvPr>
          <p:cNvGraphicFramePr>
            <a:graphicFrameLocks/>
          </p:cNvGraphicFramePr>
          <p:nvPr>
            <p:custDataLst>
              <p:tags r:id="rId1"/>
            </p:custDataLst>
            <p:extLst>
              <p:ext uri="{D42A27DB-BD31-4B8C-83A1-F6EECF244321}">
                <p14:modId xmlns:p14="http://schemas.microsoft.com/office/powerpoint/2010/main" val="38891069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13" name="think-cell data - do not delete" hidden="1">
                        <a:extLst>
                          <a:ext uri="{FF2B5EF4-FFF2-40B4-BE49-F238E27FC236}">
                            <a16:creationId xmlns:a16="http://schemas.microsoft.com/office/drawing/2014/main" id="{20F93155-82A0-4BA7-C15B-2517E61C85F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4" name="object 7"/>
          <p:cNvPicPr>
            <a:picLocks noGrp="1"/>
          </p:cNvPicPr>
          <p:nvPr>
            <p:ph type="pic" sz="quarter" idx="14"/>
          </p:nvPr>
        </p:nvPicPr>
        <p:blipFill rotWithShape="1">
          <a:blip r:embed="rId6" cstate="print"/>
          <a:srcRect l="-8750" t="-389831" r="-11251" b="-389831"/>
          <a:stretch>
            <a:fillRect/>
          </a:stretch>
        </p:blipFill>
        <p:spPr>
          <a:xfrm>
            <a:off x="0" y="0"/>
            <a:ext cx="6096000" cy="6858000"/>
          </a:xfrm>
          <a:prstGeom prst="rect">
            <a:avLst/>
          </a:prstGeom>
        </p:spPr>
      </p:pic>
      <p:sp>
        <p:nvSpPr>
          <p:cNvPr id="17" name="Rectangle: Single Corner Rounded 16">
            <a:extLst>
              <a:ext uri="{FF2B5EF4-FFF2-40B4-BE49-F238E27FC236}">
                <a16:creationId xmlns:a16="http://schemas.microsoft.com/office/drawing/2014/main" id="{43C7ECD2-180A-38FF-0A8F-8C7A9AFC407C}"/>
              </a:ext>
            </a:extLst>
          </p:cNvPr>
          <p:cNvSpPr>
            <a:spLocks/>
          </p:cNvSpPr>
          <p:nvPr/>
        </p:nvSpPr>
        <p:spPr>
          <a:xfrm>
            <a:off x="6300438" y="825872"/>
            <a:ext cx="5852160" cy="66792"/>
          </a:xfrm>
          <a:prstGeom prst="round1Rect">
            <a:avLst>
              <a:gd name="adj" fmla="val 3618"/>
            </a:avLst>
          </a:prstGeom>
          <a:solidFill>
            <a:srgbClr val="0F440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182880" numCol="1" spcCol="38100" rtlCol="0" anchor="b">
            <a:noAutofit/>
          </a:bodyPr>
          <a:lstStyle/>
          <a:p>
            <a:pPr defTabSz="914400"/>
            <a:r>
              <a:rPr kumimoji="0" lang="en-US" sz="3200" b="0" i="0" u="none" strike="noStrike" kern="1200" cap="all" spc="0" normalizeH="0" baseline="0" noProof="0">
                <a:ln>
                  <a:noFill/>
                </a:ln>
                <a:solidFill>
                  <a:srgbClr val="0F440E"/>
                </a:solidFill>
                <a:effectLst/>
                <a:uLnTx/>
                <a:uFillTx/>
                <a:latin typeface="GT Pressura LCG Black"/>
                <a:ea typeface="+mj-ea"/>
                <a:cs typeface="+mj-cs"/>
              </a:rPr>
              <a:t>KEY TAKEAWAYS</a:t>
            </a:r>
            <a:endParaRPr lang="en-US" b="1">
              <a:solidFill>
                <a:srgbClr val="0F440E"/>
              </a:solidFill>
              <a:latin typeface="+mj-lt"/>
            </a:endParaRPr>
          </a:p>
        </p:txBody>
      </p:sp>
      <p:pic>
        <p:nvPicPr>
          <p:cNvPr id="18" name="Picture 17">
            <a:extLst>
              <a:ext uri="{FF2B5EF4-FFF2-40B4-BE49-F238E27FC236}">
                <a16:creationId xmlns:a16="http://schemas.microsoft.com/office/drawing/2014/main" id="{B1962CC7-C11C-77F5-C235-B76D06908AA5}"/>
              </a:ext>
            </a:extLst>
          </p:cNvPr>
          <p:cNvPicPr>
            <a:picLocks noChangeAspect="1"/>
          </p:cNvPicPr>
          <p:nvPr/>
        </p:nvPicPr>
        <p:blipFill>
          <a:blip r:embed="rId7"/>
          <a:srcRect l="24821" r="18929"/>
          <a:stretch>
            <a:fillRect/>
          </a:stretch>
        </p:blipFill>
        <p:spPr>
          <a:xfrm rot="16200000">
            <a:off x="2520059" y="3282059"/>
            <a:ext cx="6857999" cy="293883"/>
          </a:xfrm>
          <a:custGeom>
            <a:avLst/>
            <a:gdLst>
              <a:gd name="connsiteX0" fmla="*/ 6857999 w 6857999"/>
              <a:gd name="connsiteY0" fmla="*/ 0 h 293883"/>
              <a:gd name="connsiteX1" fmla="*/ 6857999 w 6857999"/>
              <a:gd name="connsiteY1" fmla="*/ 293883 h 293883"/>
              <a:gd name="connsiteX2" fmla="*/ 0 w 6857999"/>
              <a:gd name="connsiteY2" fmla="*/ 293883 h 293883"/>
              <a:gd name="connsiteX3" fmla="*/ 0 w 6857999"/>
              <a:gd name="connsiteY3" fmla="*/ 0 h 293883"/>
            </a:gdLst>
            <a:ahLst/>
            <a:cxnLst>
              <a:cxn ang="0">
                <a:pos x="connsiteX0" y="connsiteY0"/>
              </a:cxn>
              <a:cxn ang="0">
                <a:pos x="connsiteX1" y="connsiteY1"/>
              </a:cxn>
              <a:cxn ang="0">
                <a:pos x="connsiteX2" y="connsiteY2"/>
              </a:cxn>
              <a:cxn ang="0">
                <a:pos x="connsiteX3" y="connsiteY3"/>
              </a:cxn>
            </a:cxnLst>
            <a:rect l="l" t="t" r="r" b="b"/>
            <a:pathLst>
              <a:path w="6857999" h="293883">
                <a:moveTo>
                  <a:pt x="6857999" y="0"/>
                </a:moveTo>
                <a:lnTo>
                  <a:pt x="6857999" y="293883"/>
                </a:lnTo>
                <a:lnTo>
                  <a:pt x="0" y="293883"/>
                </a:lnTo>
                <a:lnTo>
                  <a:pt x="0" y="0"/>
                </a:lnTo>
                <a:close/>
              </a:path>
            </a:pathLst>
          </a:custGeom>
          <a:effectLst>
            <a:outerShdw blurRad="50800" dist="38100" dir="10800000" algn="r" rotWithShape="0">
              <a:prstClr val="black">
                <a:alpha val="20000"/>
              </a:prstClr>
            </a:outerShdw>
          </a:effectLst>
        </p:spPr>
      </p:pic>
      <p:sp>
        <p:nvSpPr>
          <p:cNvPr id="19" name="Rectangle: Rounded Corners 18">
            <a:extLst>
              <a:ext uri="{FF2B5EF4-FFF2-40B4-BE49-F238E27FC236}">
                <a16:creationId xmlns:a16="http://schemas.microsoft.com/office/drawing/2014/main" id="{551439FE-DE73-A4FF-8EAD-21BD471029E7}"/>
              </a:ext>
            </a:extLst>
          </p:cNvPr>
          <p:cNvSpPr>
            <a:spLocks/>
          </p:cNvSpPr>
          <p:nvPr/>
        </p:nvSpPr>
        <p:spPr>
          <a:xfrm rot="10800000" flipH="1" flipV="1">
            <a:off x="6300438" y="1062650"/>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r>
              <a:rPr lang="en-US" sz="2400" b="1">
                <a:solidFill>
                  <a:srgbClr val="8EBC29"/>
                </a:solidFill>
              </a:rPr>
              <a:t>Emissions</a:t>
            </a:r>
          </a:p>
        </p:txBody>
      </p:sp>
      <p:sp>
        <p:nvSpPr>
          <p:cNvPr id="20" name="Rectangle: Rounded Corners 19">
            <a:extLst>
              <a:ext uri="{FF2B5EF4-FFF2-40B4-BE49-F238E27FC236}">
                <a16:creationId xmlns:a16="http://schemas.microsoft.com/office/drawing/2014/main" id="{F26DBBA0-B8BF-AAFF-C7E3-A23B195454EE}"/>
              </a:ext>
            </a:extLst>
          </p:cNvPr>
          <p:cNvSpPr>
            <a:spLocks/>
          </p:cNvSpPr>
          <p:nvPr/>
        </p:nvSpPr>
        <p:spPr>
          <a:xfrm rot="10800000" flipH="1" flipV="1">
            <a:off x="6300438" y="3667989"/>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pPr>
              <a:defRPr/>
            </a:pPr>
            <a:r>
              <a:rPr lang="en-US" sz="2400" b="1">
                <a:solidFill>
                  <a:srgbClr val="8EBC29"/>
                </a:solidFill>
              </a:rPr>
              <a:t>Limited alignment elsewhere</a:t>
            </a:r>
          </a:p>
        </p:txBody>
      </p:sp>
      <p:sp>
        <p:nvSpPr>
          <p:cNvPr id="21" name="Rectangle: Rounded Corners 20">
            <a:extLst>
              <a:ext uri="{FF2B5EF4-FFF2-40B4-BE49-F238E27FC236}">
                <a16:creationId xmlns:a16="http://schemas.microsoft.com/office/drawing/2014/main" id="{ED35EE0A-2B2E-8332-A74D-31AD164A55D0}"/>
              </a:ext>
            </a:extLst>
          </p:cNvPr>
          <p:cNvSpPr>
            <a:spLocks/>
          </p:cNvSpPr>
          <p:nvPr/>
        </p:nvSpPr>
        <p:spPr>
          <a:xfrm rot="10800000" flipH="1" flipV="1">
            <a:off x="6386385" y="1711260"/>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r>
              <a:rPr lang="en-US">
                <a:solidFill>
                  <a:schemeClr val="bg1"/>
                </a:solidFill>
              </a:rPr>
              <a:t>Delta have specific targets relating to the emissions of their vendors and suppliers, with the aim of ensuring 100% of preferred vendors have net-zero plans by 2030. As a result, PepsiCo’s work to reduce emissions will be of interest.</a:t>
            </a:r>
          </a:p>
        </p:txBody>
      </p:sp>
      <p:sp>
        <p:nvSpPr>
          <p:cNvPr id="22" name="Rectangle: Rounded Corners 21">
            <a:extLst>
              <a:ext uri="{FF2B5EF4-FFF2-40B4-BE49-F238E27FC236}">
                <a16:creationId xmlns:a16="http://schemas.microsoft.com/office/drawing/2014/main" id="{FC2EBD8D-1027-72C2-0650-D8D7572082C3}"/>
              </a:ext>
            </a:extLst>
          </p:cNvPr>
          <p:cNvSpPr>
            <a:spLocks/>
          </p:cNvSpPr>
          <p:nvPr/>
        </p:nvSpPr>
        <p:spPr>
          <a:xfrm rot="10800000" flipH="1" flipV="1">
            <a:off x="6386385" y="4281323"/>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r>
              <a:rPr lang="en-US">
                <a:solidFill>
                  <a:schemeClr val="bg1"/>
                </a:solidFill>
              </a:rPr>
              <a:t>Many of Delta’s focus areas focus on fuel-efficiency and airline technology which is not of relevance to PepsiCo.</a:t>
            </a:r>
          </a:p>
        </p:txBody>
      </p:sp>
      <p:sp>
        <p:nvSpPr>
          <p:cNvPr id="24" name="Oval 23">
            <a:extLst>
              <a:ext uri="{FF2B5EF4-FFF2-40B4-BE49-F238E27FC236}">
                <a16:creationId xmlns:a16="http://schemas.microsoft.com/office/drawing/2014/main" id="{45369A91-6F17-D076-8A3F-40033E03275B}"/>
              </a:ext>
            </a:extLst>
          </p:cNvPr>
          <p:cNvSpPr/>
          <p:nvPr/>
        </p:nvSpPr>
        <p:spPr>
          <a:xfrm>
            <a:off x="6375234" y="3785645"/>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a:extLst>
              <a:ext uri="{FF2B5EF4-FFF2-40B4-BE49-F238E27FC236}">
                <a16:creationId xmlns:a16="http://schemas.microsoft.com/office/drawing/2014/main" id="{40072811-B8A8-2485-BC3D-3465792A50D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22901" y="3833312"/>
            <a:ext cx="311150" cy="311150"/>
          </a:xfrm>
          <a:prstGeom prst="rect">
            <a:avLst/>
          </a:prstGeom>
        </p:spPr>
      </p:pic>
      <p:grpSp>
        <p:nvGrpSpPr>
          <p:cNvPr id="4" name="Group 3">
            <a:extLst>
              <a:ext uri="{FF2B5EF4-FFF2-40B4-BE49-F238E27FC236}">
                <a16:creationId xmlns:a16="http://schemas.microsoft.com/office/drawing/2014/main" id="{D3C0449F-7C2D-FE0E-3FEC-C7A6039EF6A6}"/>
              </a:ext>
            </a:extLst>
          </p:cNvPr>
          <p:cNvGrpSpPr/>
          <p:nvPr/>
        </p:nvGrpSpPr>
        <p:grpSpPr>
          <a:xfrm>
            <a:off x="6375234" y="1171322"/>
            <a:ext cx="406484" cy="406484"/>
            <a:chOff x="6375234" y="1171322"/>
            <a:chExt cx="406484" cy="406484"/>
          </a:xfrm>
        </p:grpSpPr>
        <p:sp>
          <p:nvSpPr>
            <p:cNvPr id="23" name="Oval 22">
              <a:extLst>
                <a:ext uri="{FF2B5EF4-FFF2-40B4-BE49-F238E27FC236}">
                  <a16:creationId xmlns:a16="http://schemas.microsoft.com/office/drawing/2014/main" id="{CE61DDD0-8814-8650-0FC0-B774EEF264C8}"/>
                </a:ext>
              </a:extLst>
            </p:cNvPr>
            <p:cNvSpPr/>
            <p:nvPr/>
          </p:nvSpPr>
          <p:spPr>
            <a:xfrm>
              <a:off x="6375234" y="1171322"/>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0A1B87B4-084C-AEA1-CCD0-0C9814983CD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411958" y="1208046"/>
              <a:ext cx="333036" cy="333036"/>
            </a:xfrm>
            <a:prstGeom prst="rect">
              <a:avLst/>
            </a:prstGeom>
          </p:spPr>
        </p:pic>
      </p:gr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 name="think-cell data - do not delete" hidden="1">
            <a:extLst>
              <a:ext uri="{FF2B5EF4-FFF2-40B4-BE49-F238E27FC236}">
                <a16:creationId xmlns:a16="http://schemas.microsoft.com/office/drawing/2014/main" id="{EA273762-94CC-449F-AC71-CC735170A514}"/>
              </a:ext>
            </a:extLst>
          </p:cNvPr>
          <p:cNvGraphicFramePr>
            <a:graphicFrameLocks/>
          </p:cNvGraphicFramePr>
          <p:nvPr>
            <p:custDataLst>
              <p:tags r:id="rId1"/>
            </p:custDataLst>
            <p:extLst>
              <p:ext uri="{D42A27DB-BD31-4B8C-83A1-F6EECF244321}">
                <p14:modId xmlns:p14="http://schemas.microsoft.com/office/powerpoint/2010/main" val="17554814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38" name="think-cell data - do not delete" hidden="1">
                        <a:extLst>
                          <a:ext uri="{FF2B5EF4-FFF2-40B4-BE49-F238E27FC236}">
                            <a16:creationId xmlns:a16="http://schemas.microsoft.com/office/drawing/2014/main" id="{EA273762-94CC-449F-AC71-CC735170A51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3" name="Rectangle: Top Corners Rounded 32">
            <a:extLst>
              <a:ext uri="{FF2B5EF4-FFF2-40B4-BE49-F238E27FC236}">
                <a16:creationId xmlns:a16="http://schemas.microsoft.com/office/drawing/2014/main" id="{AD64C18B-9AA8-1A84-C019-9975688B0A06}"/>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4" name="Table 4">
            <a:extLst>
              <a:ext uri="{FF2B5EF4-FFF2-40B4-BE49-F238E27FC236}">
                <a16:creationId xmlns:a16="http://schemas.microsoft.com/office/drawing/2014/main" id="{5B127928-1B82-2A02-4498-65FF0D9669D9}"/>
              </a:ext>
            </a:extLst>
          </p:cNvPr>
          <p:cNvGraphicFramePr>
            <a:graphicFrameLocks noGrp="1"/>
          </p:cNvGraphicFramePr>
          <p:nvPr>
            <p:extLst>
              <p:ext uri="{D42A27DB-BD31-4B8C-83A1-F6EECF244321}">
                <p14:modId xmlns:p14="http://schemas.microsoft.com/office/powerpoint/2010/main" val="3711988907"/>
              </p:ext>
            </p:extLst>
          </p:nvPr>
        </p:nvGraphicFramePr>
        <p:xfrm>
          <a:off x="-7620" y="1148230"/>
          <a:ext cx="11990832" cy="5550729"/>
        </p:xfrm>
        <a:graphic>
          <a:graphicData uri="http://schemas.openxmlformats.org/drawingml/2006/table">
            <a:tbl>
              <a:tblPr firstRow="1" bandRow="1"/>
              <a:tblGrid>
                <a:gridCol w="1993392">
                  <a:extLst>
                    <a:ext uri="{9D8B030D-6E8A-4147-A177-3AD203B41FA5}">
                      <a16:colId xmlns:a16="http://schemas.microsoft.com/office/drawing/2014/main" val="1767499071"/>
                    </a:ext>
                  </a:extLst>
                </a:gridCol>
                <a:gridCol w="3627628">
                  <a:extLst>
                    <a:ext uri="{9D8B030D-6E8A-4147-A177-3AD203B41FA5}">
                      <a16:colId xmlns:a16="http://schemas.microsoft.com/office/drawing/2014/main" val="2382844442"/>
                    </a:ext>
                  </a:extLst>
                </a:gridCol>
                <a:gridCol w="4089400">
                  <a:extLst>
                    <a:ext uri="{9D8B030D-6E8A-4147-A177-3AD203B41FA5}">
                      <a16:colId xmlns:a16="http://schemas.microsoft.com/office/drawing/2014/main" val="1493353144"/>
                    </a:ext>
                  </a:extLst>
                </a:gridCol>
                <a:gridCol w="2280412">
                  <a:extLst>
                    <a:ext uri="{9D8B030D-6E8A-4147-A177-3AD203B41FA5}">
                      <a16:colId xmlns:a16="http://schemas.microsoft.com/office/drawing/2014/main" val="957515009"/>
                    </a:ext>
                  </a:extLst>
                </a:gridCol>
              </a:tblGrid>
              <a:tr h="210950">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Bef>
                          <a:spcPts val="665"/>
                        </a:spcBef>
                      </a:pPr>
                      <a:r>
                        <a:rPr lang="en-IN" sz="1200" b="1" kern="1200">
                          <a:solidFill>
                            <a:schemeClr val="bg1"/>
                          </a:solidFill>
                          <a:latin typeface="+mn-lt"/>
                          <a:ea typeface="+mn-ea"/>
                          <a:cs typeface="Leelawadee" panose="020B0502040204020203" pitchFamily="34" charset="-34"/>
                        </a:rPr>
                        <a:t>Environmental</a:t>
                      </a:r>
                    </a:p>
                  </a:txBody>
                  <a:tcPr marL="27432" marR="27432" marT="27432" marB="27432">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635" algn="ctr">
                        <a:lnSpc>
                          <a:spcPct val="100000"/>
                        </a:lnSpc>
                        <a:spcBef>
                          <a:spcPts val="665"/>
                        </a:spcBef>
                      </a:pPr>
                      <a:r>
                        <a:rPr lang="en-IN" sz="1200" b="1" kern="1200">
                          <a:solidFill>
                            <a:schemeClr val="bg1"/>
                          </a:solidFill>
                          <a:latin typeface="+mn-lt"/>
                          <a:ea typeface="+mn-ea"/>
                          <a:cs typeface="Leelawadee" panose="020B0502040204020203" pitchFamily="34" charset="-34"/>
                        </a:rPr>
                        <a:t>People</a:t>
                      </a:r>
                    </a:p>
                  </a:txBody>
                  <a:tcPr marL="27432" marR="27432" marT="27432" marB="27432">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175" algn="ctr">
                        <a:lnSpc>
                          <a:spcPct val="100000"/>
                        </a:lnSpc>
                        <a:spcBef>
                          <a:spcPts val="665"/>
                        </a:spcBef>
                      </a:pPr>
                      <a:r>
                        <a:rPr lang="en-IN" sz="1200" b="1" kern="1200">
                          <a:solidFill>
                            <a:schemeClr val="bg1"/>
                          </a:solidFill>
                          <a:latin typeface="+mn-lt"/>
                          <a:ea typeface="+mn-ea"/>
                          <a:cs typeface="Leelawadee" panose="020B0502040204020203" pitchFamily="34" charset="-34"/>
                        </a:rPr>
                        <a:t>Communities</a:t>
                      </a:r>
                    </a:p>
                  </a:txBody>
                  <a:tcPr marL="27432" marR="27432" marT="27432" marB="27432">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870636">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954F07"/>
                          </a:solidFill>
                          <a:latin typeface="+mj-lt"/>
                          <a:ea typeface="+mn-ea"/>
                          <a:cs typeface="Leelawadee"/>
                        </a:rPr>
                        <a:t>POSITIVE </a:t>
                      </a:r>
                      <a:br>
                        <a:rPr lang="en-US" sz="1400" kern="1200">
                          <a:solidFill>
                            <a:srgbClr val="954F07"/>
                          </a:solidFill>
                          <a:latin typeface="+mj-lt"/>
                          <a:ea typeface="+mn-ea"/>
                          <a:cs typeface="Leelawadee"/>
                        </a:rPr>
                      </a:br>
                      <a:r>
                        <a:rPr lang="en-US" sz="1400" kern="1200">
                          <a:solidFill>
                            <a:srgbClr val="954F07"/>
                          </a:solidFill>
                          <a:latin typeface="+mj-lt"/>
                          <a:ea typeface="+mn-ea"/>
                          <a:cs typeface="Leelawadee"/>
                        </a:rPr>
                        <a:t>AGRICULTURE</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9F0A"/>
                    </a:solidFill>
                  </a:tcPr>
                </a:tc>
                <a:tc>
                  <a:txBody>
                    <a:bodyPr/>
                    <a:lstStyle/>
                    <a:p>
                      <a:pPr>
                        <a:lnSpc>
                          <a:spcPct val="100000"/>
                        </a:lnSpc>
                      </a:pPr>
                      <a:endParaRPr lang="en-IN" sz="1000">
                        <a:solidFill>
                          <a:srgbClr val="2B660F"/>
                        </a:solidFill>
                        <a:latin typeface="+mn-lt"/>
                        <a:cs typeface="Times New Roman"/>
                      </a:endParaRPr>
                    </a:p>
                    <a:p>
                      <a:pPr>
                        <a:lnSpc>
                          <a:spcPct val="100000"/>
                        </a:lnSpc>
                        <a:spcBef>
                          <a:spcPts val="445"/>
                        </a:spcBef>
                      </a:pPr>
                      <a:endParaRPr lang="en-IN" sz="1000">
                        <a:solidFill>
                          <a:srgbClr val="2B660F"/>
                        </a:solidFill>
                        <a:latin typeface="+mn-lt"/>
                        <a:cs typeface="Times New Roman"/>
                      </a:endParaRPr>
                    </a:p>
                    <a:p>
                      <a:pPr algn="ctr">
                        <a:lnSpc>
                          <a:spcPct val="100000"/>
                        </a:lnSpc>
                        <a:spcBef>
                          <a:spcPts val="5"/>
                        </a:spcBef>
                      </a:pPr>
                      <a:r>
                        <a:rPr lang="en-GB" sz="1000" i="1" spc="-30">
                          <a:solidFill>
                            <a:srgbClr val="2B660F"/>
                          </a:solidFill>
                          <a:latin typeface="+mn-lt"/>
                          <a:cs typeface="Leelawadee"/>
                        </a:rPr>
                        <a:t>Not a focus area for the customer.</a:t>
                      </a:r>
                      <a:endParaRPr lang="en-IN" sz="1000">
                        <a:solidFill>
                          <a:srgbClr val="2B660F"/>
                        </a:solidFill>
                        <a:latin typeface="+mn-lt"/>
                        <a:cs typeface="Leelawadee"/>
                      </a:endParaRP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0000"/>
                        </a:lnSpc>
                      </a:pPr>
                      <a:endParaRPr lang="en-IN" sz="1000">
                        <a:solidFill>
                          <a:srgbClr val="2B660F"/>
                        </a:solidFill>
                        <a:latin typeface="+mn-lt"/>
                        <a:cs typeface="Times New Roman"/>
                      </a:endParaRPr>
                    </a:p>
                    <a:p>
                      <a:pPr>
                        <a:lnSpc>
                          <a:spcPct val="100000"/>
                        </a:lnSpc>
                        <a:spcBef>
                          <a:spcPts val="445"/>
                        </a:spcBef>
                      </a:pPr>
                      <a:endParaRPr lang="en-IN" sz="1000">
                        <a:solidFill>
                          <a:srgbClr val="2B660F"/>
                        </a:solidFill>
                        <a:latin typeface="+mn-lt"/>
                        <a:cs typeface="Times New Roman"/>
                      </a:endParaRPr>
                    </a:p>
                    <a:p>
                      <a:pPr marL="635" algn="ctr">
                        <a:lnSpc>
                          <a:spcPct val="100000"/>
                        </a:lnSpc>
                        <a:spcBef>
                          <a:spcPts val="5"/>
                        </a:spcBef>
                      </a:pPr>
                      <a:r>
                        <a:rPr lang="en-GB" sz="1000" i="1" spc="-30">
                          <a:solidFill>
                            <a:srgbClr val="2B660F"/>
                          </a:solidFill>
                          <a:latin typeface="+mn-lt"/>
                          <a:cs typeface="Leelawadee"/>
                        </a:rPr>
                        <a:t>Not a focus area for the customer.</a:t>
                      </a:r>
                      <a:endParaRPr lang="en-IN" sz="1000">
                        <a:solidFill>
                          <a:srgbClr val="2B660F"/>
                        </a:solidFill>
                        <a:latin typeface="+mn-lt"/>
                        <a:cs typeface="Leelawadee"/>
                      </a:endParaRP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0000"/>
                        </a:lnSpc>
                      </a:pPr>
                      <a:endParaRPr lang="en-IN" sz="1000">
                        <a:solidFill>
                          <a:srgbClr val="2B660F"/>
                        </a:solidFill>
                        <a:latin typeface="+mn-lt"/>
                        <a:cs typeface="Times New Roman"/>
                      </a:endParaRPr>
                    </a:p>
                    <a:p>
                      <a:pPr>
                        <a:lnSpc>
                          <a:spcPct val="100000"/>
                        </a:lnSpc>
                        <a:spcBef>
                          <a:spcPts val="445"/>
                        </a:spcBef>
                      </a:pPr>
                      <a:endParaRPr lang="en-IN" sz="1000">
                        <a:solidFill>
                          <a:srgbClr val="2B660F"/>
                        </a:solidFill>
                        <a:latin typeface="+mn-lt"/>
                        <a:cs typeface="Times New Roman"/>
                      </a:endParaRPr>
                    </a:p>
                    <a:p>
                      <a:pPr marL="1270" algn="ctr">
                        <a:lnSpc>
                          <a:spcPct val="100000"/>
                        </a:lnSpc>
                        <a:spcBef>
                          <a:spcPts val="5"/>
                        </a:spcBef>
                      </a:pPr>
                      <a:r>
                        <a:rPr lang="en-GB" sz="1000" i="1" spc="-30">
                          <a:solidFill>
                            <a:srgbClr val="2B660F"/>
                          </a:solidFill>
                          <a:latin typeface="+mn-lt"/>
                          <a:cs typeface="Leelawadee"/>
                        </a:rPr>
                        <a:t>Not a focus area for the customer.</a:t>
                      </a:r>
                      <a:endParaRPr lang="en-IN" sz="1000">
                        <a:solidFill>
                          <a:srgbClr val="2B660F"/>
                        </a:solidFill>
                        <a:latin typeface="+mn-lt"/>
                        <a:cs typeface="Leelawadee"/>
                      </a:endParaRP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3282744">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14300" marR="381635" indent="-114300" algn="l">
                        <a:lnSpc>
                          <a:spcPct val="100000"/>
                        </a:lnSpc>
                        <a:spcBef>
                          <a:spcPts val="300"/>
                        </a:spcBef>
                        <a:buFont typeface="Arial"/>
                        <a:buChar char="•"/>
                        <a:tabLst>
                          <a:tab pos="263525" algn="l"/>
                        </a:tabLst>
                      </a:pPr>
                      <a:r>
                        <a:rPr lang="en-US" sz="1000">
                          <a:solidFill>
                            <a:srgbClr val="2B660F"/>
                          </a:solidFill>
                          <a:highlight>
                            <a:srgbClr val="EB9F0A"/>
                          </a:highlight>
                          <a:latin typeface="+mn-lt"/>
                          <a:cs typeface="Leelawadee"/>
                        </a:rPr>
                        <a:t>Target:</a:t>
                      </a:r>
                      <a:r>
                        <a:rPr lang="en-US" sz="1000" spc="-10">
                          <a:solidFill>
                            <a:srgbClr val="2B660F"/>
                          </a:solidFill>
                          <a:highlight>
                            <a:srgbClr val="EB9F0A"/>
                          </a:highlight>
                          <a:latin typeface="+mn-lt"/>
                          <a:cs typeface="Leelawadee"/>
                        </a:rPr>
                        <a:t> </a:t>
                      </a:r>
                      <a:r>
                        <a:rPr lang="en-US" sz="1000">
                          <a:solidFill>
                            <a:srgbClr val="2B660F"/>
                          </a:solidFill>
                          <a:latin typeface="+mn-lt"/>
                          <a:cs typeface="Leelawadee"/>
                        </a:rPr>
                        <a:t>Achieve</a:t>
                      </a:r>
                      <a:r>
                        <a:rPr lang="en-US" sz="1000" spc="-30">
                          <a:solidFill>
                            <a:srgbClr val="2B660F"/>
                          </a:solidFill>
                          <a:latin typeface="+mn-lt"/>
                          <a:cs typeface="Leelawadee"/>
                        </a:rPr>
                        <a:t> </a:t>
                      </a:r>
                      <a:r>
                        <a:rPr lang="en-US" sz="1000">
                          <a:solidFill>
                            <a:srgbClr val="2B660F"/>
                          </a:solidFill>
                          <a:latin typeface="+mn-lt"/>
                          <a:cs typeface="Leelawadee"/>
                        </a:rPr>
                        <a:t>10+%</a:t>
                      </a:r>
                      <a:r>
                        <a:rPr lang="en-US" sz="1000" spc="-10">
                          <a:solidFill>
                            <a:srgbClr val="2B660F"/>
                          </a:solidFill>
                          <a:latin typeface="+mn-lt"/>
                          <a:cs typeface="Leelawadee"/>
                        </a:rPr>
                        <a:t> fuel-</a:t>
                      </a:r>
                      <a:r>
                        <a:rPr lang="en-US" sz="1000">
                          <a:solidFill>
                            <a:srgbClr val="2B660F"/>
                          </a:solidFill>
                          <a:latin typeface="+mn-lt"/>
                          <a:cs typeface="Leelawadee"/>
                        </a:rPr>
                        <a:t>efficiency</a:t>
                      </a:r>
                      <a:r>
                        <a:rPr lang="en-US" sz="1000" spc="10">
                          <a:solidFill>
                            <a:srgbClr val="2B660F"/>
                          </a:solidFill>
                          <a:latin typeface="+mn-lt"/>
                          <a:cs typeface="Leelawadee"/>
                        </a:rPr>
                        <a:t> </a:t>
                      </a:r>
                      <a:r>
                        <a:rPr lang="en-US" sz="1000">
                          <a:solidFill>
                            <a:srgbClr val="2B660F"/>
                          </a:solidFill>
                          <a:latin typeface="+mn-lt"/>
                          <a:cs typeface="Leelawadee"/>
                        </a:rPr>
                        <a:t>gains</a:t>
                      </a:r>
                      <a:r>
                        <a:rPr lang="en-US" sz="1000" spc="-20">
                          <a:solidFill>
                            <a:srgbClr val="2B660F"/>
                          </a:solidFill>
                          <a:latin typeface="+mn-lt"/>
                          <a:cs typeface="Leelawadee"/>
                        </a:rPr>
                        <a:t> </a:t>
                      </a:r>
                      <a:r>
                        <a:rPr lang="en-US" sz="1000">
                          <a:solidFill>
                            <a:srgbClr val="2B660F"/>
                          </a:solidFill>
                          <a:latin typeface="+mn-lt"/>
                          <a:cs typeface="Leelawadee"/>
                        </a:rPr>
                        <a:t>by</a:t>
                      </a:r>
                      <a:r>
                        <a:rPr lang="en-US" sz="1000" spc="-30">
                          <a:solidFill>
                            <a:srgbClr val="2B660F"/>
                          </a:solidFill>
                          <a:latin typeface="+mn-lt"/>
                          <a:cs typeface="Leelawadee"/>
                        </a:rPr>
                        <a:t> </a:t>
                      </a:r>
                      <a:r>
                        <a:rPr lang="en-US" sz="1000" spc="-10">
                          <a:solidFill>
                            <a:srgbClr val="2B660F"/>
                          </a:solidFill>
                          <a:latin typeface="+mn-lt"/>
                          <a:cs typeface="Leelawadee"/>
                        </a:rPr>
                        <a:t>2025, </a:t>
                      </a:r>
                      <a:r>
                        <a:rPr lang="en-US" sz="1000">
                          <a:solidFill>
                            <a:srgbClr val="2B660F"/>
                          </a:solidFill>
                          <a:latin typeface="+mn-lt"/>
                          <a:cs typeface="Leelawadee"/>
                        </a:rPr>
                        <a:t>20+%</a:t>
                      </a:r>
                      <a:r>
                        <a:rPr lang="en-US" sz="1000" spc="-10">
                          <a:solidFill>
                            <a:srgbClr val="2B660F"/>
                          </a:solidFill>
                          <a:latin typeface="+mn-lt"/>
                          <a:cs typeface="Leelawadee"/>
                        </a:rPr>
                        <a:t> </a:t>
                      </a:r>
                      <a:r>
                        <a:rPr lang="en-US" sz="1000">
                          <a:solidFill>
                            <a:srgbClr val="2B660F"/>
                          </a:solidFill>
                          <a:latin typeface="+mn-lt"/>
                          <a:cs typeface="Leelawadee"/>
                        </a:rPr>
                        <a:t>by</a:t>
                      </a:r>
                      <a:r>
                        <a:rPr lang="en-US" sz="1000" spc="-30">
                          <a:solidFill>
                            <a:srgbClr val="2B660F"/>
                          </a:solidFill>
                          <a:latin typeface="+mn-lt"/>
                          <a:cs typeface="Leelawadee"/>
                        </a:rPr>
                        <a:t> </a:t>
                      </a:r>
                      <a:r>
                        <a:rPr lang="en-US" sz="1000">
                          <a:solidFill>
                            <a:srgbClr val="2B660F"/>
                          </a:solidFill>
                          <a:latin typeface="+mn-lt"/>
                          <a:cs typeface="Leelawadee"/>
                        </a:rPr>
                        <a:t>2035,</a:t>
                      </a:r>
                      <a:r>
                        <a:rPr lang="en-US" sz="1000" spc="5">
                          <a:solidFill>
                            <a:srgbClr val="2B660F"/>
                          </a:solidFill>
                          <a:latin typeface="+mn-lt"/>
                          <a:cs typeface="Leelawadee"/>
                        </a:rPr>
                        <a:t> </a:t>
                      </a:r>
                      <a:r>
                        <a:rPr lang="en-US" sz="1000">
                          <a:solidFill>
                            <a:srgbClr val="2B660F"/>
                          </a:solidFill>
                          <a:latin typeface="+mn-lt"/>
                          <a:cs typeface="Leelawadee"/>
                        </a:rPr>
                        <a:t>and</a:t>
                      </a:r>
                      <a:r>
                        <a:rPr lang="en-US" sz="1000" spc="-25">
                          <a:solidFill>
                            <a:srgbClr val="2B660F"/>
                          </a:solidFill>
                          <a:latin typeface="+mn-lt"/>
                          <a:cs typeface="Leelawadee"/>
                        </a:rPr>
                        <a:t> </a:t>
                      </a:r>
                      <a:r>
                        <a:rPr lang="en-US" sz="1000">
                          <a:solidFill>
                            <a:srgbClr val="2B660F"/>
                          </a:solidFill>
                          <a:latin typeface="+mn-lt"/>
                          <a:cs typeface="Leelawadee"/>
                        </a:rPr>
                        <a:t>40+%</a:t>
                      </a:r>
                      <a:r>
                        <a:rPr lang="en-US" sz="1000" spc="-10">
                          <a:solidFill>
                            <a:srgbClr val="2B660F"/>
                          </a:solidFill>
                          <a:latin typeface="+mn-lt"/>
                          <a:cs typeface="Leelawadee"/>
                        </a:rPr>
                        <a:t> </a:t>
                      </a:r>
                      <a:r>
                        <a:rPr lang="en-US" sz="1000">
                          <a:solidFill>
                            <a:srgbClr val="2B660F"/>
                          </a:solidFill>
                          <a:latin typeface="+mn-lt"/>
                          <a:cs typeface="Leelawadee"/>
                        </a:rPr>
                        <a:t>by</a:t>
                      </a:r>
                      <a:r>
                        <a:rPr lang="en-US" sz="1000" spc="-25">
                          <a:solidFill>
                            <a:srgbClr val="2B660F"/>
                          </a:solidFill>
                          <a:latin typeface="+mn-lt"/>
                          <a:cs typeface="Leelawadee"/>
                        </a:rPr>
                        <a:t> </a:t>
                      </a:r>
                      <a:r>
                        <a:rPr lang="en-US" sz="1000" spc="-20">
                          <a:solidFill>
                            <a:srgbClr val="2B660F"/>
                          </a:solidFill>
                          <a:latin typeface="+mn-lt"/>
                          <a:cs typeface="Leelawadee"/>
                        </a:rPr>
                        <a:t>2050</a:t>
                      </a:r>
                      <a:endParaRPr lang="en-US" sz="1000">
                        <a:solidFill>
                          <a:srgbClr val="2B660F"/>
                        </a:solidFill>
                        <a:latin typeface="+mn-lt"/>
                        <a:cs typeface="Leelawadee"/>
                      </a:endParaRPr>
                    </a:p>
                    <a:p>
                      <a:pPr marL="114300" marR="184150" indent="-114300" algn="l">
                        <a:lnSpc>
                          <a:spcPct val="100000"/>
                        </a:lnSpc>
                        <a:spcBef>
                          <a:spcPts val="300"/>
                        </a:spcBef>
                        <a:buFont typeface="Arial"/>
                        <a:buChar char="•"/>
                        <a:tabLst>
                          <a:tab pos="263525" algn="l"/>
                        </a:tabLst>
                      </a:pPr>
                      <a:r>
                        <a:rPr lang="en-US" sz="1000">
                          <a:solidFill>
                            <a:srgbClr val="2B660F"/>
                          </a:solidFill>
                          <a:highlight>
                            <a:srgbClr val="EB9F0A"/>
                          </a:highlight>
                          <a:latin typeface="+mn-lt"/>
                          <a:cs typeface="Leelawadee"/>
                        </a:rPr>
                        <a:t>Target:</a:t>
                      </a:r>
                      <a:r>
                        <a:rPr lang="en-US" sz="1000" spc="-15">
                          <a:solidFill>
                            <a:srgbClr val="2B660F"/>
                          </a:solidFill>
                          <a:highlight>
                            <a:srgbClr val="EB9F0A"/>
                          </a:highlight>
                          <a:latin typeface="+mn-lt"/>
                          <a:cs typeface="Leelawadee"/>
                        </a:rPr>
                        <a:t> </a:t>
                      </a:r>
                      <a:r>
                        <a:rPr lang="en-US" sz="1000">
                          <a:solidFill>
                            <a:srgbClr val="2B660F"/>
                          </a:solidFill>
                          <a:latin typeface="+mn-lt"/>
                          <a:cs typeface="Leelawadee"/>
                        </a:rPr>
                        <a:t>Operate</a:t>
                      </a:r>
                      <a:r>
                        <a:rPr lang="en-US" sz="1000" spc="-20">
                          <a:solidFill>
                            <a:srgbClr val="2B660F"/>
                          </a:solidFill>
                          <a:latin typeface="+mn-lt"/>
                          <a:cs typeface="Leelawadee"/>
                        </a:rPr>
                        <a:t> </a:t>
                      </a:r>
                      <a:r>
                        <a:rPr lang="en-US" sz="1000">
                          <a:solidFill>
                            <a:srgbClr val="2B660F"/>
                          </a:solidFill>
                          <a:latin typeface="+mn-lt"/>
                          <a:cs typeface="Leelawadee"/>
                        </a:rPr>
                        <a:t>first</a:t>
                      </a:r>
                      <a:r>
                        <a:rPr lang="en-US" sz="1000" spc="-35">
                          <a:solidFill>
                            <a:srgbClr val="2B660F"/>
                          </a:solidFill>
                          <a:latin typeface="+mn-lt"/>
                          <a:cs typeface="Leelawadee"/>
                        </a:rPr>
                        <a:t> </a:t>
                      </a:r>
                      <a:r>
                        <a:rPr lang="en-US" sz="1000">
                          <a:solidFill>
                            <a:srgbClr val="2B660F"/>
                          </a:solidFill>
                          <a:latin typeface="+mn-lt"/>
                          <a:cs typeface="Leelawadee"/>
                        </a:rPr>
                        <a:t>mainline</a:t>
                      </a:r>
                      <a:r>
                        <a:rPr lang="en-US" sz="1000" spc="-10">
                          <a:solidFill>
                            <a:srgbClr val="2B660F"/>
                          </a:solidFill>
                          <a:latin typeface="+mn-lt"/>
                          <a:cs typeface="Leelawadee"/>
                        </a:rPr>
                        <a:t> </a:t>
                      </a:r>
                      <a:r>
                        <a:rPr lang="en-US" sz="1000">
                          <a:solidFill>
                            <a:srgbClr val="2B660F"/>
                          </a:solidFill>
                          <a:latin typeface="+mn-lt"/>
                          <a:cs typeface="Leelawadee"/>
                        </a:rPr>
                        <a:t>revolutionary</a:t>
                      </a:r>
                      <a:r>
                        <a:rPr lang="en-US" sz="1000" spc="-25">
                          <a:solidFill>
                            <a:srgbClr val="2B660F"/>
                          </a:solidFill>
                          <a:latin typeface="+mn-lt"/>
                          <a:cs typeface="Leelawadee"/>
                        </a:rPr>
                        <a:t> </a:t>
                      </a:r>
                      <a:r>
                        <a:rPr lang="en-US" sz="1000" spc="-10">
                          <a:solidFill>
                            <a:srgbClr val="2B660F"/>
                          </a:solidFill>
                          <a:latin typeface="+mn-lt"/>
                          <a:cs typeface="Leelawadee"/>
                        </a:rPr>
                        <a:t>technology </a:t>
                      </a:r>
                      <a:r>
                        <a:rPr lang="en-US" sz="1000">
                          <a:solidFill>
                            <a:srgbClr val="2B660F"/>
                          </a:solidFill>
                          <a:latin typeface="+mn-lt"/>
                          <a:cs typeface="Leelawadee"/>
                        </a:rPr>
                        <a:t>by</a:t>
                      </a:r>
                      <a:r>
                        <a:rPr lang="en-US" sz="1000" spc="-30">
                          <a:solidFill>
                            <a:srgbClr val="2B660F"/>
                          </a:solidFill>
                          <a:latin typeface="+mn-lt"/>
                          <a:cs typeface="Leelawadee"/>
                        </a:rPr>
                        <a:t> </a:t>
                      </a:r>
                      <a:r>
                        <a:rPr lang="en-US" sz="1000">
                          <a:solidFill>
                            <a:srgbClr val="2B660F"/>
                          </a:solidFill>
                          <a:latin typeface="+mn-lt"/>
                          <a:cs typeface="Leelawadee"/>
                        </a:rPr>
                        <a:t>2035</a:t>
                      </a:r>
                      <a:r>
                        <a:rPr lang="en-US" sz="1000" spc="-10">
                          <a:solidFill>
                            <a:srgbClr val="2B660F"/>
                          </a:solidFill>
                          <a:latin typeface="+mn-lt"/>
                          <a:cs typeface="Leelawadee"/>
                        </a:rPr>
                        <a:t> </a:t>
                      </a:r>
                      <a:r>
                        <a:rPr lang="en-US" sz="1000">
                          <a:solidFill>
                            <a:srgbClr val="2B660F"/>
                          </a:solidFill>
                          <a:latin typeface="+mn-lt"/>
                          <a:cs typeface="Leelawadee"/>
                        </a:rPr>
                        <a:t>and</a:t>
                      </a:r>
                      <a:r>
                        <a:rPr lang="en-US" sz="1000" spc="-20">
                          <a:solidFill>
                            <a:srgbClr val="2B660F"/>
                          </a:solidFill>
                          <a:latin typeface="+mn-lt"/>
                          <a:cs typeface="Leelawadee"/>
                        </a:rPr>
                        <a:t> </a:t>
                      </a:r>
                      <a:r>
                        <a:rPr lang="en-US" sz="1000">
                          <a:solidFill>
                            <a:srgbClr val="2B660F"/>
                          </a:solidFill>
                          <a:latin typeface="+mn-lt"/>
                          <a:cs typeface="Leelawadee"/>
                        </a:rPr>
                        <a:t>reach</a:t>
                      </a:r>
                      <a:r>
                        <a:rPr lang="en-US" sz="1000" spc="-20">
                          <a:solidFill>
                            <a:srgbClr val="2B660F"/>
                          </a:solidFill>
                          <a:latin typeface="+mn-lt"/>
                          <a:cs typeface="Leelawadee"/>
                        </a:rPr>
                        <a:t> </a:t>
                      </a:r>
                      <a:r>
                        <a:rPr lang="en-US" sz="1000">
                          <a:solidFill>
                            <a:srgbClr val="2B660F"/>
                          </a:solidFill>
                          <a:latin typeface="+mn-lt"/>
                          <a:cs typeface="Leelawadee"/>
                        </a:rPr>
                        <a:t>25%</a:t>
                      </a:r>
                      <a:r>
                        <a:rPr lang="en-US" sz="1000" spc="-10">
                          <a:solidFill>
                            <a:srgbClr val="2B660F"/>
                          </a:solidFill>
                          <a:latin typeface="+mn-lt"/>
                          <a:cs typeface="Leelawadee"/>
                        </a:rPr>
                        <a:t> </a:t>
                      </a:r>
                      <a:r>
                        <a:rPr lang="en-US" sz="1000">
                          <a:solidFill>
                            <a:srgbClr val="2B660F"/>
                          </a:solidFill>
                          <a:latin typeface="+mn-lt"/>
                          <a:cs typeface="Leelawadee"/>
                        </a:rPr>
                        <a:t>revolutionary</a:t>
                      </a:r>
                      <a:r>
                        <a:rPr lang="en-US" sz="1000" spc="-20">
                          <a:solidFill>
                            <a:srgbClr val="2B660F"/>
                          </a:solidFill>
                          <a:latin typeface="+mn-lt"/>
                          <a:cs typeface="Leelawadee"/>
                        </a:rPr>
                        <a:t> </a:t>
                      </a:r>
                      <a:r>
                        <a:rPr lang="en-US" sz="1000">
                          <a:solidFill>
                            <a:srgbClr val="2B660F"/>
                          </a:solidFill>
                          <a:latin typeface="+mn-lt"/>
                          <a:cs typeface="Leelawadee"/>
                        </a:rPr>
                        <a:t>aircraft</a:t>
                      </a:r>
                      <a:r>
                        <a:rPr lang="en-US" sz="1000" spc="-20">
                          <a:solidFill>
                            <a:srgbClr val="2B660F"/>
                          </a:solidFill>
                          <a:latin typeface="+mn-lt"/>
                          <a:cs typeface="Leelawadee"/>
                        </a:rPr>
                        <a:t> </a:t>
                      </a:r>
                      <a:r>
                        <a:rPr lang="en-US" sz="1000">
                          <a:solidFill>
                            <a:srgbClr val="2B660F"/>
                          </a:solidFill>
                          <a:latin typeface="+mn-lt"/>
                          <a:cs typeface="Leelawadee"/>
                        </a:rPr>
                        <a:t>in</a:t>
                      </a:r>
                      <a:r>
                        <a:rPr lang="en-US" sz="1000" spc="-20">
                          <a:solidFill>
                            <a:srgbClr val="2B660F"/>
                          </a:solidFill>
                          <a:latin typeface="+mn-lt"/>
                          <a:cs typeface="Leelawadee"/>
                        </a:rPr>
                        <a:t> </a:t>
                      </a:r>
                      <a:r>
                        <a:rPr lang="en-US" sz="1000">
                          <a:solidFill>
                            <a:srgbClr val="2B660F"/>
                          </a:solidFill>
                          <a:latin typeface="+mn-lt"/>
                          <a:cs typeface="Leelawadee"/>
                        </a:rPr>
                        <a:t>fleet</a:t>
                      </a:r>
                      <a:r>
                        <a:rPr lang="en-US" sz="1000" spc="-20">
                          <a:solidFill>
                            <a:srgbClr val="2B660F"/>
                          </a:solidFill>
                          <a:latin typeface="+mn-lt"/>
                          <a:cs typeface="Leelawadee"/>
                        </a:rPr>
                        <a:t> </a:t>
                      </a:r>
                      <a:r>
                        <a:rPr lang="en-US" sz="1000" spc="-25">
                          <a:solidFill>
                            <a:srgbClr val="2B660F"/>
                          </a:solidFill>
                          <a:latin typeface="+mn-lt"/>
                          <a:cs typeface="Leelawadee"/>
                        </a:rPr>
                        <a:t>by </a:t>
                      </a:r>
                      <a:r>
                        <a:rPr lang="en-US" sz="1000" spc="-20">
                          <a:solidFill>
                            <a:srgbClr val="2B660F"/>
                          </a:solidFill>
                          <a:latin typeface="+mn-lt"/>
                          <a:cs typeface="Leelawadee"/>
                        </a:rPr>
                        <a:t>2050</a:t>
                      </a:r>
                      <a:endParaRPr lang="en-US" sz="1000">
                        <a:solidFill>
                          <a:srgbClr val="2B660F"/>
                        </a:solidFill>
                        <a:latin typeface="+mn-lt"/>
                        <a:cs typeface="Leelawadee"/>
                      </a:endParaRPr>
                    </a:p>
                    <a:p>
                      <a:pPr marL="114300" marR="196850" indent="-114300" algn="l">
                        <a:lnSpc>
                          <a:spcPct val="100000"/>
                        </a:lnSpc>
                        <a:spcBef>
                          <a:spcPts val="300"/>
                        </a:spcBef>
                        <a:buFont typeface="Arial"/>
                        <a:buChar char="•"/>
                        <a:tabLst>
                          <a:tab pos="263525" algn="l"/>
                        </a:tabLst>
                      </a:pPr>
                      <a:r>
                        <a:rPr lang="en-US" sz="1000">
                          <a:solidFill>
                            <a:srgbClr val="2B660F"/>
                          </a:solidFill>
                          <a:highlight>
                            <a:srgbClr val="EB9F0A"/>
                          </a:highlight>
                          <a:latin typeface="+mn-lt"/>
                          <a:cs typeface="Leelawadee"/>
                        </a:rPr>
                        <a:t>Target:</a:t>
                      </a:r>
                      <a:r>
                        <a:rPr lang="en-US" sz="1000" spc="-5">
                          <a:solidFill>
                            <a:srgbClr val="2B660F"/>
                          </a:solidFill>
                          <a:highlight>
                            <a:srgbClr val="EB9F0A"/>
                          </a:highlight>
                          <a:latin typeface="+mn-lt"/>
                          <a:cs typeface="Leelawadee"/>
                        </a:rPr>
                        <a:t> </a:t>
                      </a:r>
                      <a:r>
                        <a:rPr lang="en-US" sz="1000">
                          <a:solidFill>
                            <a:srgbClr val="2B660F"/>
                          </a:solidFill>
                          <a:latin typeface="+mn-lt"/>
                          <a:cs typeface="Leelawadee"/>
                        </a:rPr>
                        <a:t>Save</a:t>
                      </a:r>
                      <a:r>
                        <a:rPr lang="en-US" sz="1000" spc="-25">
                          <a:solidFill>
                            <a:srgbClr val="2B660F"/>
                          </a:solidFill>
                          <a:latin typeface="+mn-lt"/>
                          <a:cs typeface="Leelawadee"/>
                        </a:rPr>
                        <a:t> </a:t>
                      </a:r>
                      <a:r>
                        <a:rPr lang="en-US" sz="1000">
                          <a:solidFill>
                            <a:srgbClr val="2B660F"/>
                          </a:solidFill>
                          <a:latin typeface="+mn-lt"/>
                          <a:cs typeface="Leelawadee"/>
                        </a:rPr>
                        <a:t>1%</a:t>
                      </a:r>
                      <a:r>
                        <a:rPr lang="en-US" sz="1000" spc="-15">
                          <a:solidFill>
                            <a:srgbClr val="2B660F"/>
                          </a:solidFill>
                          <a:latin typeface="+mn-lt"/>
                          <a:cs typeface="Leelawadee"/>
                        </a:rPr>
                        <a:t> </a:t>
                      </a:r>
                      <a:r>
                        <a:rPr lang="en-US" sz="1000">
                          <a:solidFill>
                            <a:srgbClr val="2B660F"/>
                          </a:solidFill>
                          <a:latin typeface="+mn-lt"/>
                          <a:cs typeface="Leelawadee"/>
                        </a:rPr>
                        <a:t>of</a:t>
                      </a:r>
                      <a:r>
                        <a:rPr lang="en-US" sz="1000" spc="-30">
                          <a:solidFill>
                            <a:srgbClr val="2B660F"/>
                          </a:solidFill>
                          <a:latin typeface="+mn-lt"/>
                          <a:cs typeface="Leelawadee"/>
                        </a:rPr>
                        <a:t> </a:t>
                      </a:r>
                      <a:r>
                        <a:rPr lang="en-US" sz="1000">
                          <a:solidFill>
                            <a:srgbClr val="2B660F"/>
                          </a:solidFill>
                          <a:latin typeface="+mn-lt"/>
                          <a:cs typeface="Leelawadee"/>
                        </a:rPr>
                        <a:t>fuel burn</a:t>
                      </a:r>
                      <a:r>
                        <a:rPr lang="en-US" sz="1000" spc="-15">
                          <a:solidFill>
                            <a:srgbClr val="2B660F"/>
                          </a:solidFill>
                          <a:latin typeface="+mn-lt"/>
                          <a:cs typeface="Leelawadee"/>
                        </a:rPr>
                        <a:t> </a:t>
                      </a:r>
                      <a:r>
                        <a:rPr lang="en-US" sz="1000">
                          <a:solidFill>
                            <a:srgbClr val="2B660F"/>
                          </a:solidFill>
                          <a:latin typeface="+mn-lt"/>
                          <a:cs typeface="Leelawadee"/>
                        </a:rPr>
                        <a:t>(45M</a:t>
                      </a:r>
                      <a:r>
                        <a:rPr lang="en-US" sz="1000" spc="-5">
                          <a:solidFill>
                            <a:srgbClr val="2B660F"/>
                          </a:solidFill>
                          <a:latin typeface="+mn-lt"/>
                          <a:cs typeface="Leelawadee"/>
                        </a:rPr>
                        <a:t> </a:t>
                      </a:r>
                      <a:r>
                        <a:rPr lang="en-US" sz="1000">
                          <a:solidFill>
                            <a:srgbClr val="2B660F"/>
                          </a:solidFill>
                          <a:latin typeface="+mn-lt"/>
                          <a:cs typeface="Leelawadee"/>
                        </a:rPr>
                        <a:t>gallons)</a:t>
                      </a:r>
                      <a:r>
                        <a:rPr lang="en-US" sz="1000" spc="-15">
                          <a:solidFill>
                            <a:srgbClr val="2B660F"/>
                          </a:solidFill>
                          <a:latin typeface="+mn-lt"/>
                          <a:cs typeface="Leelawadee"/>
                        </a:rPr>
                        <a:t> </a:t>
                      </a:r>
                      <a:r>
                        <a:rPr lang="en-US" sz="1000">
                          <a:solidFill>
                            <a:srgbClr val="2B660F"/>
                          </a:solidFill>
                          <a:latin typeface="+mn-lt"/>
                          <a:cs typeface="Leelawadee"/>
                        </a:rPr>
                        <a:t>by</a:t>
                      </a:r>
                      <a:r>
                        <a:rPr lang="en-US" sz="1000" spc="-25">
                          <a:solidFill>
                            <a:srgbClr val="2B660F"/>
                          </a:solidFill>
                          <a:latin typeface="+mn-lt"/>
                          <a:cs typeface="Leelawadee"/>
                        </a:rPr>
                        <a:t> </a:t>
                      </a:r>
                      <a:r>
                        <a:rPr lang="en-US" sz="1000">
                          <a:solidFill>
                            <a:srgbClr val="2B660F"/>
                          </a:solidFill>
                          <a:latin typeface="+mn-lt"/>
                          <a:cs typeface="Leelawadee"/>
                        </a:rPr>
                        <a:t>2025,</a:t>
                      </a:r>
                      <a:r>
                        <a:rPr lang="en-US" sz="1000" spc="5">
                          <a:solidFill>
                            <a:srgbClr val="2B660F"/>
                          </a:solidFill>
                          <a:latin typeface="+mn-lt"/>
                          <a:cs typeface="Leelawadee"/>
                        </a:rPr>
                        <a:t> </a:t>
                      </a:r>
                      <a:r>
                        <a:rPr lang="en-US" sz="1000" spc="-25">
                          <a:solidFill>
                            <a:srgbClr val="2B660F"/>
                          </a:solidFill>
                          <a:latin typeface="+mn-lt"/>
                          <a:cs typeface="Leelawadee"/>
                        </a:rPr>
                        <a:t>3% </a:t>
                      </a:r>
                      <a:r>
                        <a:rPr lang="en-US" sz="1000">
                          <a:solidFill>
                            <a:srgbClr val="2B660F"/>
                          </a:solidFill>
                          <a:latin typeface="+mn-lt"/>
                          <a:cs typeface="Leelawadee"/>
                        </a:rPr>
                        <a:t>(1.1B</a:t>
                      </a:r>
                      <a:r>
                        <a:rPr lang="en-US" sz="1000" spc="-15">
                          <a:solidFill>
                            <a:srgbClr val="2B660F"/>
                          </a:solidFill>
                          <a:latin typeface="+mn-lt"/>
                          <a:cs typeface="Leelawadee"/>
                        </a:rPr>
                        <a:t> </a:t>
                      </a:r>
                      <a:r>
                        <a:rPr lang="en-US" sz="1000">
                          <a:solidFill>
                            <a:srgbClr val="2B660F"/>
                          </a:solidFill>
                          <a:latin typeface="+mn-lt"/>
                          <a:cs typeface="Leelawadee"/>
                        </a:rPr>
                        <a:t>gallons</a:t>
                      </a:r>
                      <a:r>
                        <a:rPr lang="en-US" sz="1000" spc="-10">
                          <a:solidFill>
                            <a:srgbClr val="2B660F"/>
                          </a:solidFill>
                          <a:latin typeface="+mn-lt"/>
                          <a:cs typeface="Leelawadee"/>
                        </a:rPr>
                        <a:t> </a:t>
                      </a:r>
                      <a:r>
                        <a:rPr lang="en-US" sz="1000">
                          <a:solidFill>
                            <a:srgbClr val="2B660F"/>
                          </a:solidFill>
                          <a:latin typeface="+mn-lt"/>
                          <a:cs typeface="Leelawadee"/>
                        </a:rPr>
                        <a:t>cumulative)</a:t>
                      </a:r>
                      <a:r>
                        <a:rPr lang="en-US" sz="1000" spc="-20">
                          <a:solidFill>
                            <a:srgbClr val="2B660F"/>
                          </a:solidFill>
                          <a:latin typeface="+mn-lt"/>
                          <a:cs typeface="Leelawadee"/>
                        </a:rPr>
                        <a:t> </a:t>
                      </a:r>
                      <a:r>
                        <a:rPr lang="en-US" sz="1000">
                          <a:solidFill>
                            <a:srgbClr val="2B660F"/>
                          </a:solidFill>
                          <a:latin typeface="+mn-lt"/>
                          <a:cs typeface="Leelawadee"/>
                        </a:rPr>
                        <a:t>by</a:t>
                      </a:r>
                      <a:r>
                        <a:rPr lang="en-US" sz="1000" spc="-25">
                          <a:solidFill>
                            <a:srgbClr val="2B660F"/>
                          </a:solidFill>
                          <a:latin typeface="+mn-lt"/>
                          <a:cs typeface="Leelawadee"/>
                        </a:rPr>
                        <a:t> </a:t>
                      </a:r>
                      <a:r>
                        <a:rPr lang="en-US" sz="1000">
                          <a:solidFill>
                            <a:srgbClr val="2B660F"/>
                          </a:solidFill>
                          <a:latin typeface="+mn-lt"/>
                          <a:cs typeface="Leelawadee"/>
                        </a:rPr>
                        <a:t>2035,</a:t>
                      </a:r>
                      <a:r>
                        <a:rPr lang="en-US" sz="1000" spc="5">
                          <a:solidFill>
                            <a:srgbClr val="2B660F"/>
                          </a:solidFill>
                          <a:latin typeface="+mn-lt"/>
                          <a:cs typeface="Leelawadee"/>
                        </a:rPr>
                        <a:t> </a:t>
                      </a:r>
                      <a:r>
                        <a:rPr lang="en-US" sz="1000">
                          <a:solidFill>
                            <a:srgbClr val="2B660F"/>
                          </a:solidFill>
                          <a:latin typeface="+mn-lt"/>
                          <a:cs typeface="Leelawadee"/>
                        </a:rPr>
                        <a:t>and</a:t>
                      </a:r>
                      <a:r>
                        <a:rPr lang="en-US" sz="1000" spc="-20">
                          <a:solidFill>
                            <a:srgbClr val="2B660F"/>
                          </a:solidFill>
                          <a:latin typeface="+mn-lt"/>
                          <a:cs typeface="Leelawadee"/>
                        </a:rPr>
                        <a:t> </a:t>
                      </a:r>
                      <a:r>
                        <a:rPr lang="en-US" sz="1000">
                          <a:solidFill>
                            <a:srgbClr val="2B660F"/>
                          </a:solidFill>
                          <a:latin typeface="+mn-lt"/>
                          <a:cs typeface="Leelawadee"/>
                        </a:rPr>
                        <a:t>5%</a:t>
                      </a:r>
                      <a:r>
                        <a:rPr lang="en-US" sz="1000" spc="-15">
                          <a:solidFill>
                            <a:srgbClr val="2B660F"/>
                          </a:solidFill>
                          <a:latin typeface="+mn-lt"/>
                          <a:cs typeface="Leelawadee"/>
                        </a:rPr>
                        <a:t> </a:t>
                      </a:r>
                      <a:r>
                        <a:rPr lang="en-US" sz="1000">
                          <a:solidFill>
                            <a:srgbClr val="2B660F"/>
                          </a:solidFill>
                          <a:latin typeface="+mn-lt"/>
                          <a:cs typeface="Leelawadee"/>
                        </a:rPr>
                        <a:t>by</a:t>
                      </a:r>
                      <a:r>
                        <a:rPr lang="en-US" sz="1000" spc="-25">
                          <a:solidFill>
                            <a:srgbClr val="2B660F"/>
                          </a:solidFill>
                          <a:latin typeface="+mn-lt"/>
                          <a:cs typeface="Leelawadee"/>
                        </a:rPr>
                        <a:t> </a:t>
                      </a:r>
                      <a:r>
                        <a:rPr lang="en-US" sz="1000" spc="-20">
                          <a:solidFill>
                            <a:srgbClr val="2B660F"/>
                          </a:solidFill>
                          <a:latin typeface="+mn-lt"/>
                          <a:cs typeface="Leelawadee"/>
                        </a:rPr>
                        <a:t>2050</a:t>
                      </a:r>
                      <a:endParaRPr lang="en-US" sz="1000">
                        <a:solidFill>
                          <a:srgbClr val="2B660F"/>
                        </a:solidFill>
                        <a:latin typeface="+mn-lt"/>
                        <a:cs typeface="Leelawadee"/>
                      </a:endParaRPr>
                    </a:p>
                    <a:p>
                      <a:pPr marL="114300" indent="-114300" algn="l">
                        <a:lnSpc>
                          <a:spcPct val="100000"/>
                        </a:lnSpc>
                        <a:spcBef>
                          <a:spcPts val="300"/>
                        </a:spcBef>
                        <a:buFont typeface="Arial"/>
                        <a:buChar char="•"/>
                        <a:tabLst>
                          <a:tab pos="263525" algn="l"/>
                        </a:tabLst>
                      </a:pPr>
                      <a:r>
                        <a:rPr lang="en-US" sz="1000">
                          <a:solidFill>
                            <a:srgbClr val="2B660F"/>
                          </a:solidFill>
                          <a:highlight>
                            <a:srgbClr val="EB9F0A"/>
                          </a:highlight>
                          <a:latin typeface="+mn-lt"/>
                          <a:cs typeface="Leelawadee"/>
                        </a:rPr>
                        <a:t>Target:</a:t>
                      </a:r>
                      <a:r>
                        <a:rPr lang="en-US" sz="1000" spc="-10">
                          <a:solidFill>
                            <a:srgbClr val="2B660F"/>
                          </a:solidFill>
                          <a:highlight>
                            <a:srgbClr val="EB9F0A"/>
                          </a:highlight>
                          <a:latin typeface="+mn-lt"/>
                          <a:cs typeface="Leelawadee"/>
                        </a:rPr>
                        <a:t> </a:t>
                      </a:r>
                      <a:r>
                        <a:rPr lang="en-US" sz="1000">
                          <a:solidFill>
                            <a:srgbClr val="2B660F"/>
                          </a:solidFill>
                          <a:latin typeface="+mn-lt"/>
                          <a:cs typeface="Leelawadee"/>
                        </a:rPr>
                        <a:t>Reach</a:t>
                      </a:r>
                      <a:r>
                        <a:rPr lang="en-US" sz="1000" spc="-20">
                          <a:solidFill>
                            <a:srgbClr val="2B660F"/>
                          </a:solidFill>
                          <a:latin typeface="+mn-lt"/>
                          <a:cs typeface="Leelawadee"/>
                        </a:rPr>
                        <a:t> </a:t>
                      </a:r>
                      <a:r>
                        <a:rPr lang="en-US" sz="1000">
                          <a:solidFill>
                            <a:srgbClr val="2B660F"/>
                          </a:solidFill>
                          <a:latin typeface="+mn-lt"/>
                          <a:cs typeface="Leelawadee"/>
                        </a:rPr>
                        <a:t>10%</a:t>
                      </a:r>
                      <a:r>
                        <a:rPr lang="en-US" sz="1000" spc="-20">
                          <a:solidFill>
                            <a:srgbClr val="2B660F"/>
                          </a:solidFill>
                          <a:latin typeface="+mn-lt"/>
                          <a:cs typeface="Leelawadee"/>
                        </a:rPr>
                        <a:t> </a:t>
                      </a:r>
                      <a:r>
                        <a:rPr lang="en-US" sz="1000">
                          <a:solidFill>
                            <a:srgbClr val="2B660F"/>
                          </a:solidFill>
                          <a:latin typeface="+mn-lt"/>
                          <a:cs typeface="Leelawadee"/>
                        </a:rPr>
                        <a:t>SAF</a:t>
                      </a:r>
                      <a:r>
                        <a:rPr lang="en-US" sz="1000" spc="-35">
                          <a:solidFill>
                            <a:srgbClr val="2B660F"/>
                          </a:solidFill>
                          <a:latin typeface="+mn-lt"/>
                          <a:cs typeface="Leelawadee"/>
                        </a:rPr>
                        <a:t> </a:t>
                      </a:r>
                      <a:r>
                        <a:rPr lang="en-US" sz="1000">
                          <a:solidFill>
                            <a:srgbClr val="2B660F"/>
                          </a:solidFill>
                          <a:latin typeface="+mn-lt"/>
                          <a:cs typeface="Leelawadee"/>
                        </a:rPr>
                        <a:t>usage</a:t>
                      </a:r>
                      <a:r>
                        <a:rPr lang="en-US" sz="1000" spc="-10">
                          <a:solidFill>
                            <a:srgbClr val="2B660F"/>
                          </a:solidFill>
                          <a:latin typeface="+mn-lt"/>
                          <a:cs typeface="Leelawadee"/>
                        </a:rPr>
                        <a:t> </a:t>
                      </a:r>
                      <a:r>
                        <a:rPr lang="en-US" sz="1000">
                          <a:solidFill>
                            <a:srgbClr val="2B660F"/>
                          </a:solidFill>
                          <a:latin typeface="+mn-lt"/>
                          <a:cs typeface="Leelawadee"/>
                        </a:rPr>
                        <a:t>by</a:t>
                      </a:r>
                      <a:r>
                        <a:rPr lang="en-US" sz="1000" spc="-30">
                          <a:solidFill>
                            <a:srgbClr val="2B660F"/>
                          </a:solidFill>
                          <a:latin typeface="+mn-lt"/>
                          <a:cs typeface="Leelawadee"/>
                        </a:rPr>
                        <a:t> </a:t>
                      </a:r>
                      <a:r>
                        <a:rPr lang="en-US" sz="1000">
                          <a:solidFill>
                            <a:srgbClr val="2B660F"/>
                          </a:solidFill>
                          <a:latin typeface="+mn-lt"/>
                          <a:cs typeface="Leelawadee"/>
                        </a:rPr>
                        <a:t>2030, 35%</a:t>
                      </a:r>
                      <a:r>
                        <a:rPr lang="en-US" sz="1000" spc="-20">
                          <a:solidFill>
                            <a:srgbClr val="2B660F"/>
                          </a:solidFill>
                          <a:latin typeface="+mn-lt"/>
                          <a:cs typeface="Leelawadee"/>
                        </a:rPr>
                        <a:t> </a:t>
                      </a:r>
                      <a:r>
                        <a:rPr lang="en-US" sz="1000">
                          <a:solidFill>
                            <a:srgbClr val="2B660F"/>
                          </a:solidFill>
                          <a:latin typeface="+mn-lt"/>
                          <a:cs typeface="Leelawadee"/>
                        </a:rPr>
                        <a:t>by</a:t>
                      </a:r>
                      <a:r>
                        <a:rPr lang="en-US" sz="1000" spc="-20">
                          <a:solidFill>
                            <a:srgbClr val="2B660F"/>
                          </a:solidFill>
                          <a:latin typeface="+mn-lt"/>
                          <a:cs typeface="Leelawadee"/>
                        </a:rPr>
                        <a:t> </a:t>
                      </a:r>
                      <a:r>
                        <a:rPr lang="en-US" sz="1000">
                          <a:solidFill>
                            <a:srgbClr val="2B660F"/>
                          </a:solidFill>
                          <a:latin typeface="+mn-lt"/>
                          <a:cs typeface="Leelawadee"/>
                        </a:rPr>
                        <a:t>2035</a:t>
                      </a:r>
                      <a:br>
                        <a:rPr lang="en-US" sz="1000">
                          <a:solidFill>
                            <a:srgbClr val="2B660F"/>
                          </a:solidFill>
                          <a:latin typeface="+mn-lt"/>
                          <a:cs typeface="Leelawadee"/>
                        </a:rPr>
                      </a:br>
                      <a:r>
                        <a:rPr lang="en-US" sz="1000" spc="-25">
                          <a:solidFill>
                            <a:srgbClr val="2B660F"/>
                          </a:solidFill>
                          <a:latin typeface="+mn-lt"/>
                          <a:cs typeface="Leelawadee"/>
                        </a:rPr>
                        <a:t>and </a:t>
                      </a:r>
                      <a:r>
                        <a:rPr lang="en-US" sz="1000">
                          <a:solidFill>
                            <a:srgbClr val="2B660F"/>
                          </a:solidFill>
                          <a:latin typeface="+mn-lt"/>
                          <a:cs typeface="Leelawadee"/>
                        </a:rPr>
                        <a:t>95% by</a:t>
                      </a:r>
                      <a:r>
                        <a:rPr lang="en-US" sz="1000" spc="-20">
                          <a:solidFill>
                            <a:srgbClr val="2B660F"/>
                          </a:solidFill>
                          <a:latin typeface="+mn-lt"/>
                          <a:cs typeface="Leelawadee"/>
                        </a:rPr>
                        <a:t> 2050</a:t>
                      </a:r>
                      <a:endParaRPr lang="en-US" sz="1000">
                        <a:solidFill>
                          <a:srgbClr val="2B660F"/>
                        </a:solidFill>
                        <a:latin typeface="+mn-lt"/>
                        <a:cs typeface="Leelawadee"/>
                      </a:endParaRPr>
                    </a:p>
                    <a:p>
                      <a:pPr marL="114300" marR="112395" indent="-114300" algn="l">
                        <a:lnSpc>
                          <a:spcPct val="100000"/>
                        </a:lnSpc>
                        <a:spcBef>
                          <a:spcPts val="300"/>
                        </a:spcBef>
                        <a:buFont typeface="Arial"/>
                        <a:buChar char="•"/>
                        <a:tabLst>
                          <a:tab pos="263525" algn="l"/>
                        </a:tabLst>
                      </a:pPr>
                      <a:r>
                        <a:rPr lang="en-US" sz="1000">
                          <a:solidFill>
                            <a:srgbClr val="2B660F"/>
                          </a:solidFill>
                          <a:highlight>
                            <a:srgbClr val="EB9F0A"/>
                          </a:highlight>
                          <a:latin typeface="+mn-lt"/>
                          <a:cs typeface="Leelawadee"/>
                        </a:rPr>
                        <a:t>Target:</a:t>
                      </a:r>
                      <a:r>
                        <a:rPr lang="en-US" sz="1000" spc="-5">
                          <a:solidFill>
                            <a:srgbClr val="2B660F"/>
                          </a:solidFill>
                          <a:highlight>
                            <a:srgbClr val="EB9F0A"/>
                          </a:highlight>
                          <a:latin typeface="+mn-lt"/>
                          <a:cs typeface="Leelawadee"/>
                        </a:rPr>
                        <a:t> </a:t>
                      </a:r>
                      <a:r>
                        <a:rPr lang="en-US" sz="1000">
                          <a:solidFill>
                            <a:srgbClr val="2B660F"/>
                          </a:solidFill>
                          <a:latin typeface="+mn-lt"/>
                          <a:cs typeface="Leelawadee"/>
                        </a:rPr>
                        <a:t>Electrify</a:t>
                      </a:r>
                      <a:r>
                        <a:rPr lang="en-US" sz="1000" spc="-20">
                          <a:solidFill>
                            <a:srgbClr val="2B660F"/>
                          </a:solidFill>
                          <a:latin typeface="+mn-lt"/>
                          <a:cs typeface="Leelawadee"/>
                        </a:rPr>
                        <a:t> </a:t>
                      </a:r>
                      <a:r>
                        <a:rPr lang="en-US" sz="1000">
                          <a:solidFill>
                            <a:srgbClr val="2B660F"/>
                          </a:solidFill>
                          <a:latin typeface="+mn-lt"/>
                          <a:cs typeface="Leelawadee"/>
                        </a:rPr>
                        <a:t>50%</a:t>
                      </a:r>
                      <a:r>
                        <a:rPr lang="en-US" sz="1000" spc="-5">
                          <a:solidFill>
                            <a:srgbClr val="2B660F"/>
                          </a:solidFill>
                          <a:latin typeface="+mn-lt"/>
                          <a:cs typeface="Leelawadee"/>
                        </a:rPr>
                        <a:t> </a:t>
                      </a:r>
                      <a:r>
                        <a:rPr lang="en-US" sz="1000">
                          <a:solidFill>
                            <a:srgbClr val="2B660F"/>
                          </a:solidFill>
                          <a:latin typeface="+mn-lt"/>
                          <a:cs typeface="Leelawadee"/>
                        </a:rPr>
                        <a:t>of</a:t>
                      </a:r>
                      <a:r>
                        <a:rPr lang="en-US" sz="1000" spc="-30">
                          <a:solidFill>
                            <a:srgbClr val="2B660F"/>
                          </a:solidFill>
                          <a:latin typeface="+mn-lt"/>
                          <a:cs typeface="Leelawadee"/>
                        </a:rPr>
                        <a:t> </a:t>
                      </a:r>
                      <a:r>
                        <a:rPr lang="en-US" sz="1000">
                          <a:solidFill>
                            <a:srgbClr val="2B660F"/>
                          </a:solidFill>
                          <a:latin typeface="+mn-lt"/>
                          <a:cs typeface="Leelawadee"/>
                        </a:rPr>
                        <a:t>GSE</a:t>
                      </a:r>
                      <a:r>
                        <a:rPr lang="en-US" sz="1000" spc="-25">
                          <a:solidFill>
                            <a:srgbClr val="2B660F"/>
                          </a:solidFill>
                          <a:latin typeface="+mn-lt"/>
                          <a:cs typeface="Leelawadee"/>
                        </a:rPr>
                        <a:t> </a:t>
                      </a:r>
                      <a:r>
                        <a:rPr lang="en-US" sz="1000">
                          <a:solidFill>
                            <a:srgbClr val="2B660F"/>
                          </a:solidFill>
                          <a:latin typeface="+mn-lt"/>
                          <a:cs typeface="Leelawadee"/>
                        </a:rPr>
                        <a:t>and</a:t>
                      </a:r>
                      <a:r>
                        <a:rPr lang="en-US" sz="1000" spc="-15">
                          <a:solidFill>
                            <a:srgbClr val="2B660F"/>
                          </a:solidFill>
                          <a:latin typeface="+mn-lt"/>
                          <a:cs typeface="Leelawadee"/>
                        </a:rPr>
                        <a:t> </a:t>
                      </a:r>
                      <a:r>
                        <a:rPr lang="en-US" sz="1000">
                          <a:solidFill>
                            <a:srgbClr val="2B660F"/>
                          </a:solidFill>
                          <a:latin typeface="+mn-lt"/>
                          <a:cs typeface="Leelawadee"/>
                        </a:rPr>
                        <a:t>reach</a:t>
                      </a:r>
                      <a:r>
                        <a:rPr lang="en-US" sz="1000" spc="-15">
                          <a:solidFill>
                            <a:srgbClr val="2B660F"/>
                          </a:solidFill>
                          <a:latin typeface="+mn-lt"/>
                          <a:cs typeface="Leelawadee"/>
                        </a:rPr>
                        <a:t> </a:t>
                      </a:r>
                      <a:r>
                        <a:rPr lang="en-US" sz="1000">
                          <a:solidFill>
                            <a:srgbClr val="2B660F"/>
                          </a:solidFill>
                          <a:latin typeface="+mn-lt"/>
                          <a:cs typeface="Leelawadee"/>
                        </a:rPr>
                        <a:t>100%</a:t>
                      </a:r>
                      <a:r>
                        <a:rPr lang="en-US" sz="1000" spc="-5">
                          <a:solidFill>
                            <a:srgbClr val="2B660F"/>
                          </a:solidFill>
                          <a:latin typeface="+mn-lt"/>
                          <a:cs typeface="Leelawadee"/>
                        </a:rPr>
                        <a:t> </a:t>
                      </a:r>
                      <a:r>
                        <a:rPr lang="en-US" sz="1000">
                          <a:solidFill>
                            <a:srgbClr val="2B660F"/>
                          </a:solidFill>
                          <a:latin typeface="+mn-lt"/>
                          <a:cs typeface="Leelawadee"/>
                        </a:rPr>
                        <a:t>of</a:t>
                      </a:r>
                      <a:r>
                        <a:rPr lang="en-US" sz="1000" spc="-15">
                          <a:solidFill>
                            <a:srgbClr val="2B660F"/>
                          </a:solidFill>
                          <a:latin typeface="+mn-lt"/>
                          <a:cs typeface="Leelawadee"/>
                        </a:rPr>
                        <a:t> </a:t>
                      </a:r>
                      <a:r>
                        <a:rPr lang="en-US" sz="1000">
                          <a:solidFill>
                            <a:srgbClr val="2B660F"/>
                          </a:solidFill>
                          <a:latin typeface="+mn-lt"/>
                          <a:cs typeface="Leelawadee"/>
                        </a:rPr>
                        <a:t>core</a:t>
                      </a:r>
                      <a:r>
                        <a:rPr lang="en-US" sz="1000" spc="-20">
                          <a:solidFill>
                            <a:srgbClr val="2B660F"/>
                          </a:solidFill>
                          <a:latin typeface="+mn-lt"/>
                          <a:cs typeface="Leelawadee"/>
                        </a:rPr>
                        <a:t> fleet </a:t>
                      </a:r>
                      <a:r>
                        <a:rPr lang="en-US" sz="1000">
                          <a:solidFill>
                            <a:srgbClr val="2B660F"/>
                          </a:solidFill>
                          <a:latin typeface="+mn-lt"/>
                          <a:cs typeface="Leelawadee"/>
                        </a:rPr>
                        <a:t>at</a:t>
                      </a:r>
                      <a:r>
                        <a:rPr lang="en-US" sz="1000" spc="-30">
                          <a:solidFill>
                            <a:srgbClr val="2B660F"/>
                          </a:solidFill>
                          <a:latin typeface="+mn-lt"/>
                          <a:cs typeface="Leelawadee"/>
                        </a:rPr>
                        <a:t> </a:t>
                      </a:r>
                      <a:r>
                        <a:rPr lang="en-US" sz="1000">
                          <a:solidFill>
                            <a:srgbClr val="2B660F"/>
                          </a:solidFill>
                          <a:latin typeface="+mn-lt"/>
                          <a:cs typeface="Leelawadee"/>
                        </a:rPr>
                        <a:t>5</a:t>
                      </a:r>
                      <a:r>
                        <a:rPr lang="en-US" sz="1000" spc="-15">
                          <a:solidFill>
                            <a:srgbClr val="2B660F"/>
                          </a:solidFill>
                          <a:latin typeface="+mn-lt"/>
                          <a:cs typeface="Leelawadee"/>
                        </a:rPr>
                        <a:t> </a:t>
                      </a:r>
                      <a:r>
                        <a:rPr lang="en-US" sz="1000">
                          <a:solidFill>
                            <a:srgbClr val="2B660F"/>
                          </a:solidFill>
                          <a:latin typeface="+mn-lt"/>
                          <a:cs typeface="Leelawadee"/>
                        </a:rPr>
                        <a:t>hubs</a:t>
                      </a:r>
                      <a:r>
                        <a:rPr lang="en-US" sz="1000" spc="-10">
                          <a:solidFill>
                            <a:srgbClr val="2B660F"/>
                          </a:solidFill>
                          <a:latin typeface="+mn-lt"/>
                          <a:cs typeface="Leelawadee"/>
                        </a:rPr>
                        <a:t> </a:t>
                      </a:r>
                      <a:r>
                        <a:rPr lang="en-US" sz="1000">
                          <a:solidFill>
                            <a:srgbClr val="2B660F"/>
                          </a:solidFill>
                          <a:latin typeface="+mn-lt"/>
                          <a:cs typeface="Leelawadee"/>
                        </a:rPr>
                        <a:t>by</a:t>
                      </a:r>
                      <a:r>
                        <a:rPr lang="en-US" sz="1000" spc="-25">
                          <a:solidFill>
                            <a:srgbClr val="2B660F"/>
                          </a:solidFill>
                          <a:latin typeface="+mn-lt"/>
                          <a:cs typeface="Leelawadee"/>
                        </a:rPr>
                        <a:t> </a:t>
                      </a:r>
                      <a:r>
                        <a:rPr lang="en-US" sz="1000">
                          <a:solidFill>
                            <a:srgbClr val="2B660F"/>
                          </a:solidFill>
                          <a:latin typeface="+mn-lt"/>
                          <a:cs typeface="Leelawadee"/>
                        </a:rPr>
                        <a:t>2025,</a:t>
                      </a:r>
                      <a:r>
                        <a:rPr lang="en-US" sz="1000" spc="10">
                          <a:solidFill>
                            <a:srgbClr val="2B660F"/>
                          </a:solidFill>
                          <a:latin typeface="+mn-lt"/>
                          <a:cs typeface="Leelawadee"/>
                        </a:rPr>
                        <a:t> </a:t>
                      </a:r>
                      <a:r>
                        <a:rPr lang="en-US" sz="1000">
                          <a:solidFill>
                            <a:srgbClr val="2B660F"/>
                          </a:solidFill>
                          <a:latin typeface="+mn-lt"/>
                          <a:cs typeface="Leelawadee"/>
                        </a:rPr>
                        <a:t>fully electrify</a:t>
                      </a:r>
                      <a:r>
                        <a:rPr lang="en-US" sz="1000" spc="-15">
                          <a:solidFill>
                            <a:srgbClr val="2B660F"/>
                          </a:solidFill>
                          <a:latin typeface="+mn-lt"/>
                          <a:cs typeface="Leelawadee"/>
                        </a:rPr>
                        <a:t> </a:t>
                      </a:r>
                      <a:r>
                        <a:rPr lang="en-US" sz="1000">
                          <a:solidFill>
                            <a:srgbClr val="2B660F"/>
                          </a:solidFill>
                          <a:latin typeface="+mn-lt"/>
                          <a:cs typeface="Leelawadee"/>
                        </a:rPr>
                        <a:t>hubs’</a:t>
                      </a:r>
                      <a:r>
                        <a:rPr lang="en-US" sz="1000" spc="-10">
                          <a:solidFill>
                            <a:srgbClr val="2B660F"/>
                          </a:solidFill>
                          <a:latin typeface="+mn-lt"/>
                          <a:cs typeface="Leelawadee"/>
                        </a:rPr>
                        <a:t> </a:t>
                      </a:r>
                      <a:r>
                        <a:rPr lang="en-US" sz="1000">
                          <a:solidFill>
                            <a:srgbClr val="2B660F"/>
                          </a:solidFill>
                          <a:latin typeface="+mn-lt"/>
                          <a:cs typeface="Leelawadee"/>
                        </a:rPr>
                        <a:t>GSE</a:t>
                      </a:r>
                      <a:r>
                        <a:rPr lang="en-US" sz="1000" spc="-30">
                          <a:solidFill>
                            <a:srgbClr val="2B660F"/>
                          </a:solidFill>
                          <a:latin typeface="+mn-lt"/>
                          <a:cs typeface="Leelawadee"/>
                        </a:rPr>
                        <a:t> </a:t>
                      </a:r>
                      <a:r>
                        <a:rPr lang="en-US" sz="1000">
                          <a:solidFill>
                            <a:srgbClr val="2B660F"/>
                          </a:solidFill>
                          <a:latin typeface="+mn-lt"/>
                          <a:cs typeface="Leelawadee"/>
                        </a:rPr>
                        <a:t>and</a:t>
                      </a:r>
                      <a:r>
                        <a:rPr lang="en-US" sz="1000" spc="-15">
                          <a:solidFill>
                            <a:srgbClr val="2B660F"/>
                          </a:solidFill>
                          <a:latin typeface="+mn-lt"/>
                          <a:cs typeface="Leelawadee"/>
                        </a:rPr>
                        <a:t> </a:t>
                      </a:r>
                      <a:r>
                        <a:rPr lang="en-US" sz="1000" spc="-20">
                          <a:solidFill>
                            <a:srgbClr val="2B660F"/>
                          </a:solidFill>
                          <a:latin typeface="+mn-lt"/>
                          <a:cs typeface="Leelawadee"/>
                        </a:rPr>
                        <a:t>power </a:t>
                      </a:r>
                      <a:r>
                        <a:rPr lang="en-US" sz="1000">
                          <a:solidFill>
                            <a:srgbClr val="2B660F"/>
                          </a:solidFill>
                          <a:latin typeface="+mn-lt"/>
                          <a:cs typeface="Leelawadee"/>
                        </a:rPr>
                        <a:t>operations</a:t>
                      </a:r>
                      <a:r>
                        <a:rPr lang="en-US" sz="1000" spc="-20">
                          <a:solidFill>
                            <a:srgbClr val="2B660F"/>
                          </a:solidFill>
                          <a:latin typeface="+mn-lt"/>
                          <a:cs typeface="Leelawadee"/>
                        </a:rPr>
                        <a:t> </a:t>
                      </a:r>
                      <a:r>
                        <a:rPr lang="en-US" sz="1000">
                          <a:solidFill>
                            <a:srgbClr val="2B660F"/>
                          </a:solidFill>
                          <a:latin typeface="+mn-lt"/>
                          <a:cs typeface="Leelawadee"/>
                        </a:rPr>
                        <a:t>with</a:t>
                      </a:r>
                      <a:r>
                        <a:rPr lang="en-US" sz="1000" spc="-35">
                          <a:solidFill>
                            <a:srgbClr val="2B660F"/>
                          </a:solidFill>
                          <a:latin typeface="+mn-lt"/>
                          <a:cs typeface="Leelawadee"/>
                        </a:rPr>
                        <a:t> </a:t>
                      </a:r>
                      <a:r>
                        <a:rPr lang="en-US" sz="1000">
                          <a:solidFill>
                            <a:srgbClr val="2B660F"/>
                          </a:solidFill>
                          <a:latin typeface="+mn-lt"/>
                          <a:cs typeface="Leelawadee"/>
                        </a:rPr>
                        <a:t>renewable</a:t>
                      </a:r>
                      <a:r>
                        <a:rPr lang="en-US" sz="1000" spc="-5">
                          <a:solidFill>
                            <a:srgbClr val="2B660F"/>
                          </a:solidFill>
                          <a:latin typeface="+mn-lt"/>
                          <a:cs typeface="Leelawadee"/>
                        </a:rPr>
                        <a:t> </a:t>
                      </a:r>
                      <a:r>
                        <a:rPr lang="en-US" sz="1000">
                          <a:solidFill>
                            <a:srgbClr val="2B660F"/>
                          </a:solidFill>
                          <a:latin typeface="+mn-lt"/>
                          <a:cs typeface="Leelawadee"/>
                        </a:rPr>
                        <a:t>energy</a:t>
                      </a:r>
                      <a:r>
                        <a:rPr lang="en-US" sz="1000" spc="-10">
                          <a:solidFill>
                            <a:srgbClr val="2B660F"/>
                          </a:solidFill>
                          <a:latin typeface="+mn-lt"/>
                          <a:cs typeface="Leelawadee"/>
                        </a:rPr>
                        <a:t> </a:t>
                      </a:r>
                      <a:r>
                        <a:rPr lang="en-US" sz="1000">
                          <a:solidFill>
                            <a:srgbClr val="2B660F"/>
                          </a:solidFill>
                          <a:latin typeface="+mn-lt"/>
                          <a:cs typeface="Leelawadee"/>
                        </a:rPr>
                        <a:t>by</a:t>
                      </a:r>
                      <a:r>
                        <a:rPr lang="en-US" sz="1000" spc="-30">
                          <a:solidFill>
                            <a:srgbClr val="2B660F"/>
                          </a:solidFill>
                          <a:latin typeface="+mn-lt"/>
                          <a:cs typeface="Leelawadee"/>
                        </a:rPr>
                        <a:t> </a:t>
                      </a:r>
                      <a:r>
                        <a:rPr lang="en-US" sz="1000">
                          <a:solidFill>
                            <a:srgbClr val="2B660F"/>
                          </a:solidFill>
                          <a:latin typeface="+mn-lt"/>
                          <a:cs typeface="Leelawadee"/>
                        </a:rPr>
                        <a:t>2035, and</a:t>
                      </a:r>
                      <a:r>
                        <a:rPr lang="en-US" sz="1000" spc="-25">
                          <a:solidFill>
                            <a:srgbClr val="2B660F"/>
                          </a:solidFill>
                          <a:latin typeface="+mn-lt"/>
                          <a:cs typeface="Leelawadee"/>
                        </a:rPr>
                        <a:t> </a:t>
                      </a:r>
                      <a:r>
                        <a:rPr lang="en-US" sz="1000" spc="-10">
                          <a:solidFill>
                            <a:srgbClr val="2B660F"/>
                          </a:solidFill>
                          <a:latin typeface="+mn-lt"/>
                          <a:cs typeface="Leelawadee"/>
                        </a:rPr>
                        <a:t>achieve </a:t>
                      </a:r>
                      <a:r>
                        <a:rPr lang="en-US" sz="1000">
                          <a:solidFill>
                            <a:srgbClr val="2B660F"/>
                          </a:solidFill>
                          <a:latin typeface="+mn-lt"/>
                          <a:cs typeface="Leelawadee"/>
                        </a:rPr>
                        <a:t>100%</a:t>
                      </a:r>
                      <a:r>
                        <a:rPr lang="en-US" sz="1000" spc="-5">
                          <a:solidFill>
                            <a:srgbClr val="2B660F"/>
                          </a:solidFill>
                          <a:latin typeface="+mn-lt"/>
                          <a:cs typeface="Leelawadee"/>
                        </a:rPr>
                        <a:t> </a:t>
                      </a:r>
                      <a:r>
                        <a:rPr lang="en-US" sz="1000" spc="-10">
                          <a:solidFill>
                            <a:srgbClr val="2B660F"/>
                          </a:solidFill>
                          <a:latin typeface="+mn-lt"/>
                          <a:cs typeface="Leelawadee"/>
                        </a:rPr>
                        <a:t>net-</a:t>
                      </a:r>
                      <a:r>
                        <a:rPr lang="en-US" sz="1000">
                          <a:solidFill>
                            <a:srgbClr val="2B660F"/>
                          </a:solidFill>
                          <a:latin typeface="+mn-lt"/>
                          <a:cs typeface="Leelawadee"/>
                        </a:rPr>
                        <a:t>zero operations</a:t>
                      </a:r>
                      <a:r>
                        <a:rPr lang="en-US" sz="1000" spc="-10">
                          <a:solidFill>
                            <a:srgbClr val="2B660F"/>
                          </a:solidFill>
                          <a:latin typeface="+mn-lt"/>
                          <a:cs typeface="Leelawadee"/>
                        </a:rPr>
                        <a:t> </a:t>
                      </a:r>
                      <a:r>
                        <a:rPr lang="en-US" sz="1000">
                          <a:solidFill>
                            <a:srgbClr val="2B660F"/>
                          </a:solidFill>
                          <a:latin typeface="+mn-lt"/>
                          <a:cs typeface="Leelawadee"/>
                        </a:rPr>
                        <a:t>by</a:t>
                      </a:r>
                      <a:r>
                        <a:rPr lang="en-US" sz="1000" spc="-25">
                          <a:solidFill>
                            <a:srgbClr val="2B660F"/>
                          </a:solidFill>
                          <a:latin typeface="+mn-lt"/>
                          <a:cs typeface="Leelawadee"/>
                        </a:rPr>
                        <a:t> </a:t>
                      </a:r>
                      <a:r>
                        <a:rPr lang="en-US" sz="1000" spc="-20">
                          <a:solidFill>
                            <a:srgbClr val="2B660F"/>
                          </a:solidFill>
                          <a:latin typeface="+mn-lt"/>
                          <a:cs typeface="Leelawadee"/>
                        </a:rPr>
                        <a:t>2050</a:t>
                      </a:r>
                      <a:endParaRPr lang="en-US" sz="1000">
                        <a:solidFill>
                          <a:srgbClr val="2B660F"/>
                        </a:solidFill>
                        <a:latin typeface="+mn-lt"/>
                        <a:cs typeface="Leelawadee"/>
                      </a:endParaRPr>
                    </a:p>
                    <a:p>
                      <a:pPr marL="114300" marR="242570" indent="-114300" algn="l">
                        <a:lnSpc>
                          <a:spcPct val="100000"/>
                        </a:lnSpc>
                        <a:spcBef>
                          <a:spcPts val="300"/>
                        </a:spcBef>
                        <a:buFont typeface="Arial"/>
                        <a:buChar char="•"/>
                        <a:tabLst>
                          <a:tab pos="263525" algn="l"/>
                        </a:tabLst>
                      </a:pPr>
                      <a:r>
                        <a:rPr lang="en-US" sz="1000">
                          <a:solidFill>
                            <a:srgbClr val="2B660F"/>
                          </a:solidFill>
                          <a:highlight>
                            <a:srgbClr val="EB9F0A"/>
                          </a:highlight>
                          <a:latin typeface="+mn-lt"/>
                          <a:cs typeface="Leelawadee"/>
                        </a:rPr>
                        <a:t>Target:</a:t>
                      </a:r>
                      <a:r>
                        <a:rPr lang="en-US" sz="1000" spc="5">
                          <a:solidFill>
                            <a:srgbClr val="2B660F"/>
                          </a:solidFill>
                          <a:highlight>
                            <a:srgbClr val="EB9F0A"/>
                          </a:highlight>
                          <a:latin typeface="+mn-lt"/>
                          <a:cs typeface="Leelawadee"/>
                        </a:rPr>
                        <a:t> </a:t>
                      </a:r>
                      <a:r>
                        <a:rPr lang="en-US" sz="1000">
                          <a:solidFill>
                            <a:srgbClr val="2B660F"/>
                          </a:solidFill>
                          <a:latin typeface="+mn-lt"/>
                          <a:cs typeface="Leelawadee"/>
                        </a:rPr>
                        <a:t>Minimize</a:t>
                      </a:r>
                      <a:r>
                        <a:rPr lang="en-US" sz="1000" spc="-5">
                          <a:solidFill>
                            <a:srgbClr val="2B660F"/>
                          </a:solidFill>
                          <a:latin typeface="+mn-lt"/>
                          <a:cs typeface="Leelawadee"/>
                        </a:rPr>
                        <a:t> </a:t>
                      </a:r>
                      <a:r>
                        <a:rPr lang="en-US" sz="1000" spc="-10">
                          <a:solidFill>
                            <a:srgbClr val="2B660F"/>
                          </a:solidFill>
                          <a:latin typeface="+mn-lt"/>
                          <a:cs typeface="Leelawadee"/>
                        </a:rPr>
                        <a:t>single-</a:t>
                      </a:r>
                      <a:r>
                        <a:rPr lang="en-US" sz="1000">
                          <a:solidFill>
                            <a:srgbClr val="2B660F"/>
                          </a:solidFill>
                          <a:latin typeface="+mn-lt"/>
                          <a:cs typeface="Leelawadee"/>
                        </a:rPr>
                        <a:t>use</a:t>
                      </a:r>
                      <a:r>
                        <a:rPr lang="en-US" sz="1000" spc="10">
                          <a:solidFill>
                            <a:srgbClr val="2B660F"/>
                          </a:solidFill>
                          <a:latin typeface="+mn-lt"/>
                          <a:cs typeface="Leelawadee"/>
                        </a:rPr>
                        <a:t> </a:t>
                      </a:r>
                      <a:r>
                        <a:rPr lang="en-US" sz="1000">
                          <a:solidFill>
                            <a:srgbClr val="2B660F"/>
                          </a:solidFill>
                          <a:latin typeface="+mn-lt"/>
                          <a:cs typeface="Leelawadee"/>
                        </a:rPr>
                        <a:t>plastics</a:t>
                      </a:r>
                      <a:r>
                        <a:rPr lang="en-US" sz="1000" spc="-10">
                          <a:solidFill>
                            <a:srgbClr val="2B660F"/>
                          </a:solidFill>
                          <a:latin typeface="+mn-lt"/>
                          <a:cs typeface="Leelawadee"/>
                        </a:rPr>
                        <a:t> </a:t>
                      </a:r>
                      <a:r>
                        <a:rPr lang="en-US" sz="1000">
                          <a:solidFill>
                            <a:srgbClr val="2B660F"/>
                          </a:solidFill>
                          <a:latin typeface="+mn-lt"/>
                          <a:cs typeface="Leelawadee"/>
                        </a:rPr>
                        <a:t>on</a:t>
                      </a:r>
                      <a:r>
                        <a:rPr lang="en-US" sz="1000" spc="-20">
                          <a:solidFill>
                            <a:srgbClr val="2B660F"/>
                          </a:solidFill>
                          <a:latin typeface="+mn-lt"/>
                          <a:cs typeface="Leelawadee"/>
                        </a:rPr>
                        <a:t> </a:t>
                      </a:r>
                      <a:r>
                        <a:rPr lang="en-US" sz="1000">
                          <a:solidFill>
                            <a:srgbClr val="2B660F"/>
                          </a:solidFill>
                          <a:latin typeface="+mn-lt"/>
                          <a:cs typeface="Leelawadee"/>
                        </a:rPr>
                        <a:t>board</a:t>
                      </a:r>
                      <a:r>
                        <a:rPr lang="en-US" sz="1000" spc="-15">
                          <a:solidFill>
                            <a:srgbClr val="2B660F"/>
                          </a:solidFill>
                          <a:latin typeface="+mn-lt"/>
                          <a:cs typeface="Leelawadee"/>
                        </a:rPr>
                        <a:t> </a:t>
                      </a:r>
                      <a:r>
                        <a:rPr lang="en-US" sz="1000">
                          <a:solidFill>
                            <a:srgbClr val="2B660F"/>
                          </a:solidFill>
                          <a:latin typeface="+mn-lt"/>
                          <a:cs typeface="Leelawadee"/>
                        </a:rPr>
                        <a:t>by</a:t>
                      </a:r>
                      <a:r>
                        <a:rPr lang="en-US" sz="1000" spc="-15">
                          <a:solidFill>
                            <a:srgbClr val="2B660F"/>
                          </a:solidFill>
                          <a:latin typeface="+mn-lt"/>
                          <a:cs typeface="Leelawadee"/>
                        </a:rPr>
                        <a:t> </a:t>
                      </a:r>
                      <a:r>
                        <a:rPr lang="en-US" sz="1000" spc="-10">
                          <a:solidFill>
                            <a:srgbClr val="2B660F"/>
                          </a:solidFill>
                          <a:latin typeface="+mn-lt"/>
                          <a:cs typeface="Leelawadee"/>
                        </a:rPr>
                        <a:t>2025, </a:t>
                      </a:r>
                      <a:r>
                        <a:rPr lang="en-US" sz="1000">
                          <a:solidFill>
                            <a:srgbClr val="2B660F"/>
                          </a:solidFill>
                          <a:latin typeface="+mn-lt"/>
                          <a:cs typeface="Leelawadee"/>
                        </a:rPr>
                        <a:t>divert</a:t>
                      </a:r>
                      <a:r>
                        <a:rPr lang="en-US" sz="1000" spc="-40">
                          <a:solidFill>
                            <a:srgbClr val="2B660F"/>
                          </a:solidFill>
                          <a:latin typeface="+mn-lt"/>
                          <a:cs typeface="Leelawadee"/>
                        </a:rPr>
                        <a:t> </a:t>
                      </a:r>
                      <a:r>
                        <a:rPr lang="en-US" sz="1000">
                          <a:solidFill>
                            <a:srgbClr val="2B660F"/>
                          </a:solidFill>
                          <a:latin typeface="+mn-lt"/>
                          <a:cs typeface="Leelawadee"/>
                        </a:rPr>
                        <a:t>65%</a:t>
                      </a:r>
                      <a:r>
                        <a:rPr lang="en-US" sz="1000" spc="-10">
                          <a:solidFill>
                            <a:srgbClr val="2B660F"/>
                          </a:solidFill>
                          <a:latin typeface="+mn-lt"/>
                          <a:cs typeface="Leelawadee"/>
                        </a:rPr>
                        <a:t> </a:t>
                      </a:r>
                      <a:r>
                        <a:rPr lang="en-US" sz="1000">
                          <a:solidFill>
                            <a:srgbClr val="2B660F"/>
                          </a:solidFill>
                          <a:latin typeface="+mn-lt"/>
                          <a:cs typeface="Leelawadee"/>
                        </a:rPr>
                        <a:t>of</a:t>
                      </a:r>
                      <a:r>
                        <a:rPr lang="en-US" sz="1000" spc="-30">
                          <a:solidFill>
                            <a:srgbClr val="2B660F"/>
                          </a:solidFill>
                          <a:latin typeface="+mn-lt"/>
                          <a:cs typeface="Leelawadee"/>
                        </a:rPr>
                        <a:t> </a:t>
                      </a:r>
                      <a:r>
                        <a:rPr lang="en-US" sz="1000">
                          <a:solidFill>
                            <a:srgbClr val="2B660F"/>
                          </a:solidFill>
                          <a:latin typeface="+mn-lt"/>
                          <a:cs typeface="Leelawadee"/>
                        </a:rPr>
                        <a:t>waste</a:t>
                      </a:r>
                      <a:r>
                        <a:rPr lang="en-US" sz="1000" spc="-5">
                          <a:solidFill>
                            <a:srgbClr val="2B660F"/>
                          </a:solidFill>
                          <a:latin typeface="+mn-lt"/>
                          <a:cs typeface="Leelawadee"/>
                        </a:rPr>
                        <a:t> </a:t>
                      </a:r>
                      <a:r>
                        <a:rPr lang="en-US" sz="1000">
                          <a:solidFill>
                            <a:srgbClr val="2B660F"/>
                          </a:solidFill>
                          <a:latin typeface="+mn-lt"/>
                          <a:cs typeface="Leelawadee"/>
                        </a:rPr>
                        <a:t>from</a:t>
                      </a:r>
                      <a:r>
                        <a:rPr lang="en-US" sz="1000" spc="-20">
                          <a:solidFill>
                            <a:srgbClr val="2B660F"/>
                          </a:solidFill>
                          <a:latin typeface="+mn-lt"/>
                          <a:cs typeface="Leelawadee"/>
                        </a:rPr>
                        <a:t> </a:t>
                      </a:r>
                      <a:r>
                        <a:rPr lang="en-US" sz="1000">
                          <a:solidFill>
                            <a:srgbClr val="2B660F"/>
                          </a:solidFill>
                          <a:latin typeface="+mn-lt"/>
                          <a:cs typeface="Leelawadee"/>
                        </a:rPr>
                        <a:t>landfill</a:t>
                      </a:r>
                      <a:r>
                        <a:rPr lang="en-US" sz="1000" spc="-10">
                          <a:solidFill>
                            <a:srgbClr val="2B660F"/>
                          </a:solidFill>
                          <a:latin typeface="+mn-lt"/>
                          <a:cs typeface="Leelawadee"/>
                        </a:rPr>
                        <a:t> </a:t>
                      </a:r>
                      <a:r>
                        <a:rPr lang="en-US" sz="1000">
                          <a:solidFill>
                            <a:srgbClr val="2B660F"/>
                          </a:solidFill>
                          <a:latin typeface="+mn-lt"/>
                          <a:cs typeface="Leelawadee"/>
                        </a:rPr>
                        <a:t>by</a:t>
                      </a:r>
                      <a:r>
                        <a:rPr lang="en-US" sz="1000" spc="-25">
                          <a:solidFill>
                            <a:srgbClr val="2B660F"/>
                          </a:solidFill>
                          <a:latin typeface="+mn-lt"/>
                          <a:cs typeface="Leelawadee"/>
                        </a:rPr>
                        <a:t> </a:t>
                      </a:r>
                      <a:r>
                        <a:rPr lang="en-US" sz="1000">
                          <a:solidFill>
                            <a:srgbClr val="2B660F"/>
                          </a:solidFill>
                          <a:latin typeface="+mn-lt"/>
                          <a:cs typeface="Leelawadee"/>
                        </a:rPr>
                        <a:t>2035,</a:t>
                      </a:r>
                      <a:r>
                        <a:rPr lang="en-US" sz="1000" spc="5">
                          <a:solidFill>
                            <a:srgbClr val="2B660F"/>
                          </a:solidFill>
                          <a:latin typeface="+mn-lt"/>
                          <a:cs typeface="Leelawadee"/>
                        </a:rPr>
                        <a:t> </a:t>
                      </a:r>
                      <a:r>
                        <a:rPr lang="en-US" sz="1000">
                          <a:solidFill>
                            <a:srgbClr val="2B660F"/>
                          </a:solidFill>
                          <a:latin typeface="+mn-lt"/>
                          <a:cs typeface="Leelawadee"/>
                        </a:rPr>
                        <a:t>and</a:t>
                      </a:r>
                      <a:r>
                        <a:rPr lang="en-US" sz="1000" spc="-20">
                          <a:solidFill>
                            <a:srgbClr val="2B660F"/>
                          </a:solidFill>
                          <a:latin typeface="+mn-lt"/>
                          <a:cs typeface="Leelawadee"/>
                        </a:rPr>
                        <a:t> </a:t>
                      </a:r>
                      <a:r>
                        <a:rPr lang="en-US" sz="1000" spc="-10">
                          <a:solidFill>
                            <a:srgbClr val="2B660F"/>
                          </a:solidFill>
                          <a:latin typeface="+mn-lt"/>
                          <a:cs typeface="Leelawadee"/>
                        </a:rPr>
                        <a:t>reach </a:t>
                      </a:r>
                      <a:r>
                        <a:rPr lang="en-US" sz="1000">
                          <a:solidFill>
                            <a:srgbClr val="2B660F"/>
                          </a:solidFill>
                          <a:latin typeface="+mn-lt"/>
                          <a:cs typeface="Leelawadee"/>
                        </a:rPr>
                        <a:t>100%</a:t>
                      </a:r>
                      <a:r>
                        <a:rPr lang="en-US" sz="1000" spc="-15">
                          <a:solidFill>
                            <a:srgbClr val="2B660F"/>
                          </a:solidFill>
                          <a:latin typeface="+mn-lt"/>
                          <a:cs typeface="Leelawadee"/>
                        </a:rPr>
                        <a:t> </a:t>
                      </a:r>
                      <a:r>
                        <a:rPr lang="en-US" sz="1000">
                          <a:solidFill>
                            <a:srgbClr val="2B660F"/>
                          </a:solidFill>
                          <a:latin typeface="+mn-lt"/>
                          <a:cs typeface="Leelawadee"/>
                        </a:rPr>
                        <a:t>diversion</a:t>
                      </a:r>
                      <a:r>
                        <a:rPr lang="en-US" sz="1000" spc="-25">
                          <a:solidFill>
                            <a:srgbClr val="2B660F"/>
                          </a:solidFill>
                          <a:latin typeface="+mn-lt"/>
                          <a:cs typeface="Leelawadee"/>
                        </a:rPr>
                        <a:t> </a:t>
                      </a:r>
                      <a:r>
                        <a:rPr lang="en-US" sz="1000">
                          <a:solidFill>
                            <a:srgbClr val="2B660F"/>
                          </a:solidFill>
                          <a:latin typeface="+mn-lt"/>
                          <a:cs typeface="Leelawadee"/>
                        </a:rPr>
                        <a:t>from</a:t>
                      </a:r>
                      <a:r>
                        <a:rPr lang="en-US" sz="1000" spc="-25">
                          <a:solidFill>
                            <a:srgbClr val="2B660F"/>
                          </a:solidFill>
                          <a:latin typeface="+mn-lt"/>
                          <a:cs typeface="Leelawadee"/>
                        </a:rPr>
                        <a:t> </a:t>
                      </a:r>
                      <a:r>
                        <a:rPr lang="en-US" sz="1000">
                          <a:solidFill>
                            <a:srgbClr val="2B660F"/>
                          </a:solidFill>
                          <a:latin typeface="+mn-lt"/>
                          <a:cs typeface="Leelawadee"/>
                        </a:rPr>
                        <a:t>landfill</a:t>
                      </a:r>
                      <a:r>
                        <a:rPr lang="en-US" sz="1000" spc="-15">
                          <a:solidFill>
                            <a:srgbClr val="2B660F"/>
                          </a:solidFill>
                          <a:latin typeface="+mn-lt"/>
                          <a:cs typeface="Leelawadee"/>
                        </a:rPr>
                        <a:t> </a:t>
                      </a:r>
                      <a:r>
                        <a:rPr lang="en-US" sz="1000">
                          <a:solidFill>
                            <a:srgbClr val="2B660F"/>
                          </a:solidFill>
                          <a:latin typeface="+mn-lt"/>
                          <a:cs typeface="Leelawadee"/>
                        </a:rPr>
                        <a:t>by</a:t>
                      </a:r>
                      <a:r>
                        <a:rPr lang="en-US" sz="1000" spc="-30">
                          <a:solidFill>
                            <a:srgbClr val="2B660F"/>
                          </a:solidFill>
                          <a:latin typeface="+mn-lt"/>
                          <a:cs typeface="Leelawadee"/>
                        </a:rPr>
                        <a:t> </a:t>
                      </a:r>
                      <a:r>
                        <a:rPr lang="en-US" sz="1000" spc="-20">
                          <a:solidFill>
                            <a:srgbClr val="2B660F"/>
                          </a:solidFill>
                          <a:latin typeface="+mn-lt"/>
                          <a:cs typeface="Leelawadee"/>
                        </a:rPr>
                        <a:t>2050</a:t>
                      </a:r>
                      <a:endParaRPr lang="en-US" sz="1000">
                        <a:solidFill>
                          <a:srgbClr val="2B660F"/>
                        </a:solidFill>
                        <a:latin typeface="+mn-lt"/>
                        <a:cs typeface="Leelawadee"/>
                      </a:endParaRPr>
                    </a:p>
                    <a:p>
                      <a:pPr marL="114300" marR="100965" indent="-114300" algn="l">
                        <a:lnSpc>
                          <a:spcPct val="100000"/>
                        </a:lnSpc>
                        <a:spcBef>
                          <a:spcPts val="300"/>
                        </a:spcBef>
                        <a:buFont typeface="Arial"/>
                        <a:buChar char="•"/>
                        <a:tabLst>
                          <a:tab pos="263525" algn="l"/>
                        </a:tabLst>
                      </a:pPr>
                      <a:r>
                        <a:rPr lang="en-US" sz="1000">
                          <a:solidFill>
                            <a:srgbClr val="2B660F"/>
                          </a:solidFill>
                          <a:highlight>
                            <a:srgbClr val="EB9F0A"/>
                          </a:highlight>
                          <a:latin typeface="+mn-lt"/>
                          <a:cs typeface="Leelawadee"/>
                        </a:rPr>
                        <a:t>Target:</a:t>
                      </a:r>
                      <a:r>
                        <a:rPr lang="en-US" sz="1000" spc="-5">
                          <a:solidFill>
                            <a:srgbClr val="2B660F"/>
                          </a:solidFill>
                          <a:highlight>
                            <a:srgbClr val="EB9F0A"/>
                          </a:highlight>
                          <a:latin typeface="+mn-lt"/>
                          <a:cs typeface="Leelawadee"/>
                        </a:rPr>
                        <a:t> </a:t>
                      </a:r>
                      <a:r>
                        <a:rPr lang="en-US" sz="1000">
                          <a:solidFill>
                            <a:srgbClr val="2B660F"/>
                          </a:solidFill>
                          <a:latin typeface="+mn-lt"/>
                          <a:cs typeface="Leelawadee"/>
                        </a:rPr>
                        <a:t>Place</a:t>
                      </a:r>
                      <a:r>
                        <a:rPr lang="en-US" sz="1000" spc="-25">
                          <a:solidFill>
                            <a:srgbClr val="2B660F"/>
                          </a:solidFill>
                          <a:latin typeface="+mn-lt"/>
                          <a:cs typeface="Leelawadee"/>
                        </a:rPr>
                        <a:t> </a:t>
                      </a:r>
                      <a:r>
                        <a:rPr lang="en-US" sz="1000">
                          <a:solidFill>
                            <a:srgbClr val="2B660F"/>
                          </a:solidFill>
                          <a:latin typeface="+mn-lt"/>
                          <a:cs typeface="Leelawadee"/>
                        </a:rPr>
                        <a:t>100%</a:t>
                      </a:r>
                      <a:r>
                        <a:rPr lang="en-US" sz="1000" spc="-5">
                          <a:solidFill>
                            <a:srgbClr val="2B660F"/>
                          </a:solidFill>
                          <a:latin typeface="+mn-lt"/>
                          <a:cs typeface="Leelawadee"/>
                        </a:rPr>
                        <a:t> </a:t>
                      </a:r>
                      <a:r>
                        <a:rPr lang="en-US" sz="1000">
                          <a:solidFill>
                            <a:srgbClr val="2B660F"/>
                          </a:solidFill>
                          <a:latin typeface="+mn-lt"/>
                          <a:cs typeface="Leelawadee"/>
                        </a:rPr>
                        <a:t>of</a:t>
                      </a:r>
                      <a:r>
                        <a:rPr lang="en-US" sz="1000" spc="-30">
                          <a:solidFill>
                            <a:srgbClr val="2B660F"/>
                          </a:solidFill>
                          <a:latin typeface="+mn-lt"/>
                          <a:cs typeface="Leelawadee"/>
                        </a:rPr>
                        <a:t> </a:t>
                      </a:r>
                      <a:r>
                        <a:rPr lang="en-US" sz="1000">
                          <a:solidFill>
                            <a:srgbClr val="2B660F"/>
                          </a:solidFill>
                          <a:latin typeface="+mn-lt"/>
                          <a:cs typeface="Leelawadee"/>
                        </a:rPr>
                        <a:t>preferred</a:t>
                      </a:r>
                      <a:r>
                        <a:rPr lang="en-US" sz="1000" spc="5">
                          <a:solidFill>
                            <a:srgbClr val="2B660F"/>
                          </a:solidFill>
                          <a:latin typeface="+mn-lt"/>
                          <a:cs typeface="Leelawadee"/>
                        </a:rPr>
                        <a:t> </a:t>
                      </a:r>
                      <a:r>
                        <a:rPr lang="en-US" sz="1000">
                          <a:solidFill>
                            <a:srgbClr val="2B660F"/>
                          </a:solidFill>
                          <a:latin typeface="+mn-lt"/>
                          <a:cs typeface="Leelawadee"/>
                        </a:rPr>
                        <a:t>vendors</a:t>
                      </a:r>
                      <a:r>
                        <a:rPr lang="en-US" sz="1000" spc="-20">
                          <a:solidFill>
                            <a:srgbClr val="2B660F"/>
                          </a:solidFill>
                          <a:latin typeface="+mn-lt"/>
                          <a:cs typeface="Leelawadee"/>
                        </a:rPr>
                        <a:t> </a:t>
                      </a:r>
                      <a:r>
                        <a:rPr lang="en-US" sz="1000">
                          <a:solidFill>
                            <a:srgbClr val="2B660F"/>
                          </a:solidFill>
                          <a:latin typeface="+mn-lt"/>
                          <a:cs typeface="Leelawadee"/>
                        </a:rPr>
                        <a:t>on</a:t>
                      </a:r>
                      <a:r>
                        <a:rPr lang="en-US" sz="1000" spc="-25">
                          <a:solidFill>
                            <a:srgbClr val="2B660F"/>
                          </a:solidFill>
                          <a:latin typeface="+mn-lt"/>
                          <a:cs typeface="Leelawadee"/>
                        </a:rPr>
                        <a:t> </a:t>
                      </a:r>
                      <a:r>
                        <a:rPr lang="en-US" sz="1000">
                          <a:solidFill>
                            <a:srgbClr val="2B660F"/>
                          </a:solidFill>
                          <a:latin typeface="+mn-lt"/>
                          <a:cs typeface="Leelawadee"/>
                        </a:rPr>
                        <a:t>a</a:t>
                      </a:r>
                      <a:r>
                        <a:rPr lang="en-US" sz="1000" spc="-15">
                          <a:solidFill>
                            <a:srgbClr val="2B660F"/>
                          </a:solidFill>
                          <a:latin typeface="+mn-lt"/>
                          <a:cs typeface="Leelawadee"/>
                        </a:rPr>
                        <a:t> </a:t>
                      </a:r>
                      <a:r>
                        <a:rPr lang="en-US" sz="1000" spc="-10">
                          <a:solidFill>
                            <a:srgbClr val="2B660F"/>
                          </a:solidFill>
                          <a:latin typeface="+mn-lt"/>
                          <a:cs typeface="Leelawadee"/>
                        </a:rPr>
                        <a:t>carbon </a:t>
                      </a:r>
                      <a:r>
                        <a:rPr lang="en-US" sz="1000">
                          <a:solidFill>
                            <a:srgbClr val="2B660F"/>
                          </a:solidFill>
                          <a:latin typeface="+mn-lt"/>
                          <a:cs typeface="Leelawadee"/>
                        </a:rPr>
                        <a:t>tracking</a:t>
                      </a:r>
                      <a:r>
                        <a:rPr lang="en-US" sz="1000" spc="-35">
                          <a:solidFill>
                            <a:srgbClr val="2B660F"/>
                          </a:solidFill>
                          <a:latin typeface="+mn-lt"/>
                          <a:cs typeface="Leelawadee"/>
                        </a:rPr>
                        <a:t> </a:t>
                      </a:r>
                      <a:r>
                        <a:rPr lang="en-US" sz="1000">
                          <a:solidFill>
                            <a:srgbClr val="2B660F"/>
                          </a:solidFill>
                          <a:latin typeface="+mn-lt"/>
                          <a:cs typeface="Leelawadee"/>
                        </a:rPr>
                        <a:t>system</a:t>
                      </a:r>
                      <a:r>
                        <a:rPr lang="en-US" sz="1000" spc="-10">
                          <a:solidFill>
                            <a:srgbClr val="2B660F"/>
                          </a:solidFill>
                          <a:latin typeface="+mn-lt"/>
                          <a:cs typeface="Leelawadee"/>
                        </a:rPr>
                        <a:t> </a:t>
                      </a:r>
                      <a:r>
                        <a:rPr lang="en-US" sz="1000">
                          <a:solidFill>
                            <a:srgbClr val="2B660F"/>
                          </a:solidFill>
                          <a:latin typeface="+mn-lt"/>
                          <a:cs typeface="Leelawadee"/>
                        </a:rPr>
                        <a:t>by</a:t>
                      </a:r>
                      <a:r>
                        <a:rPr lang="en-US" sz="1000" spc="-30">
                          <a:solidFill>
                            <a:srgbClr val="2B660F"/>
                          </a:solidFill>
                          <a:latin typeface="+mn-lt"/>
                          <a:cs typeface="Leelawadee"/>
                        </a:rPr>
                        <a:t> </a:t>
                      </a:r>
                      <a:r>
                        <a:rPr lang="en-US" sz="1000">
                          <a:solidFill>
                            <a:srgbClr val="2B660F"/>
                          </a:solidFill>
                          <a:latin typeface="+mn-lt"/>
                          <a:cs typeface="Leelawadee"/>
                        </a:rPr>
                        <a:t>2025,</a:t>
                      </a:r>
                      <a:r>
                        <a:rPr lang="en-US" sz="1000" spc="-5">
                          <a:solidFill>
                            <a:srgbClr val="2B660F"/>
                          </a:solidFill>
                          <a:latin typeface="+mn-lt"/>
                          <a:cs typeface="Leelawadee"/>
                        </a:rPr>
                        <a:t> </a:t>
                      </a:r>
                      <a:r>
                        <a:rPr lang="en-US" sz="1000">
                          <a:solidFill>
                            <a:srgbClr val="2B660F"/>
                          </a:solidFill>
                          <a:latin typeface="+mn-lt"/>
                          <a:cs typeface="Leelawadee"/>
                        </a:rPr>
                        <a:t>ensure</a:t>
                      </a:r>
                      <a:r>
                        <a:rPr lang="en-US" sz="1000" spc="-10">
                          <a:solidFill>
                            <a:srgbClr val="2B660F"/>
                          </a:solidFill>
                          <a:latin typeface="+mn-lt"/>
                          <a:cs typeface="Leelawadee"/>
                        </a:rPr>
                        <a:t> </a:t>
                      </a:r>
                      <a:r>
                        <a:rPr lang="en-US" sz="1000">
                          <a:solidFill>
                            <a:srgbClr val="2B660F"/>
                          </a:solidFill>
                          <a:latin typeface="+mn-lt"/>
                          <a:cs typeface="Leelawadee"/>
                        </a:rPr>
                        <a:t>100%</a:t>
                      </a:r>
                      <a:r>
                        <a:rPr lang="en-US" sz="1000" spc="-5">
                          <a:solidFill>
                            <a:srgbClr val="2B660F"/>
                          </a:solidFill>
                          <a:latin typeface="+mn-lt"/>
                          <a:cs typeface="Leelawadee"/>
                        </a:rPr>
                        <a:t> </a:t>
                      </a:r>
                      <a:r>
                        <a:rPr lang="en-US" sz="1000">
                          <a:solidFill>
                            <a:srgbClr val="2B660F"/>
                          </a:solidFill>
                          <a:latin typeface="+mn-lt"/>
                          <a:cs typeface="Leelawadee"/>
                        </a:rPr>
                        <a:t>of</a:t>
                      </a:r>
                      <a:r>
                        <a:rPr lang="en-US" sz="1000" spc="-35">
                          <a:solidFill>
                            <a:srgbClr val="2B660F"/>
                          </a:solidFill>
                          <a:latin typeface="+mn-lt"/>
                          <a:cs typeface="Leelawadee"/>
                        </a:rPr>
                        <a:t> </a:t>
                      </a:r>
                      <a:r>
                        <a:rPr lang="en-US" sz="1000" spc="-10">
                          <a:solidFill>
                            <a:srgbClr val="2B660F"/>
                          </a:solidFill>
                          <a:latin typeface="+mn-lt"/>
                          <a:cs typeface="Leelawadee"/>
                        </a:rPr>
                        <a:t>preferred </a:t>
                      </a:r>
                      <a:r>
                        <a:rPr lang="en-US" sz="1000">
                          <a:solidFill>
                            <a:srgbClr val="2B660F"/>
                          </a:solidFill>
                          <a:latin typeface="+mn-lt"/>
                          <a:cs typeface="Leelawadee"/>
                        </a:rPr>
                        <a:t>vendors</a:t>
                      </a:r>
                      <a:r>
                        <a:rPr lang="en-US" sz="1000" spc="-20">
                          <a:solidFill>
                            <a:srgbClr val="2B660F"/>
                          </a:solidFill>
                          <a:latin typeface="+mn-lt"/>
                          <a:cs typeface="Leelawadee"/>
                        </a:rPr>
                        <a:t> </a:t>
                      </a:r>
                      <a:r>
                        <a:rPr lang="en-US" sz="1000">
                          <a:solidFill>
                            <a:srgbClr val="2B660F"/>
                          </a:solidFill>
                          <a:latin typeface="+mn-lt"/>
                          <a:cs typeface="Leelawadee"/>
                        </a:rPr>
                        <a:t>have</a:t>
                      </a:r>
                      <a:r>
                        <a:rPr lang="en-US" sz="1000" spc="-10">
                          <a:solidFill>
                            <a:srgbClr val="2B660F"/>
                          </a:solidFill>
                          <a:latin typeface="+mn-lt"/>
                          <a:cs typeface="Leelawadee"/>
                        </a:rPr>
                        <a:t> net-</a:t>
                      </a:r>
                      <a:r>
                        <a:rPr lang="en-US" sz="1000">
                          <a:solidFill>
                            <a:srgbClr val="2B660F"/>
                          </a:solidFill>
                          <a:latin typeface="+mn-lt"/>
                          <a:cs typeface="Leelawadee"/>
                        </a:rPr>
                        <a:t>zero</a:t>
                      </a:r>
                      <a:r>
                        <a:rPr lang="en-US" sz="1000" spc="15">
                          <a:solidFill>
                            <a:srgbClr val="2B660F"/>
                          </a:solidFill>
                          <a:latin typeface="+mn-lt"/>
                          <a:cs typeface="Leelawadee"/>
                        </a:rPr>
                        <a:t> </a:t>
                      </a:r>
                      <a:r>
                        <a:rPr lang="en-US" sz="1000">
                          <a:solidFill>
                            <a:srgbClr val="2B660F"/>
                          </a:solidFill>
                          <a:latin typeface="+mn-lt"/>
                          <a:cs typeface="Leelawadee"/>
                        </a:rPr>
                        <a:t>plans</a:t>
                      </a:r>
                      <a:r>
                        <a:rPr lang="en-US" sz="1000" spc="-15">
                          <a:solidFill>
                            <a:srgbClr val="2B660F"/>
                          </a:solidFill>
                          <a:latin typeface="+mn-lt"/>
                          <a:cs typeface="Leelawadee"/>
                        </a:rPr>
                        <a:t> </a:t>
                      </a:r>
                      <a:r>
                        <a:rPr lang="en-US" sz="1000">
                          <a:solidFill>
                            <a:srgbClr val="2B660F"/>
                          </a:solidFill>
                          <a:latin typeface="+mn-lt"/>
                          <a:cs typeface="Leelawadee"/>
                        </a:rPr>
                        <a:t>by</a:t>
                      </a:r>
                      <a:r>
                        <a:rPr lang="en-US" sz="1000" spc="-20">
                          <a:solidFill>
                            <a:srgbClr val="2B660F"/>
                          </a:solidFill>
                          <a:latin typeface="+mn-lt"/>
                          <a:cs typeface="Leelawadee"/>
                        </a:rPr>
                        <a:t> </a:t>
                      </a:r>
                      <a:r>
                        <a:rPr lang="en-US" sz="1000">
                          <a:solidFill>
                            <a:srgbClr val="2B660F"/>
                          </a:solidFill>
                          <a:latin typeface="+mn-lt"/>
                          <a:cs typeface="Leelawadee"/>
                        </a:rPr>
                        <a:t>2030,</a:t>
                      </a:r>
                      <a:r>
                        <a:rPr lang="en-US" sz="1000" spc="10">
                          <a:solidFill>
                            <a:srgbClr val="2B660F"/>
                          </a:solidFill>
                          <a:latin typeface="+mn-lt"/>
                          <a:cs typeface="Leelawadee"/>
                        </a:rPr>
                        <a:t> </a:t>
                      </a:r>
                      <a:r>
                        <a:rPr lang="en-US" sz="1000">
                          <a:solidFill>
                            <a:srgbClr val="2B660F"/>
                          </a:solidFill>
                          <a:latin typeface="+mn-lt"/>
                          <a:cs typeface="Leelawadee"/>
                        </a:rPr>
                        <a:t>and</a:t>
                      </a:r>
                      <a:r>
                        <a:rPr lang="en-US" sz="1000" spc="-10">
                          <a:solidFill>
                            <a:srgbClr val="2B660F"/>
                          </a:solidFill>
                          <a:latin typeface="+mn-lt"/>
                          <a:cs typeface="Leelawadee"/>
                        </a:rPr>
                        <a:t> </a:t>
                      </a:r>
                      <a:r>
                        <a:rPr lang="en-US" sz="1000">
                          <a:solidFill>
                            <a:srgbClr val="2B660F"/>
                          </a:solidFill>
                          <a:latin typeface="+mn-lt"/>
                          <a:cs typeface="Leelawadee"/>
                        </a:rPr>
                        <a:t>deliver</a:t>
                      </a:r>
                      <a:r>
                        <a:rPr lang="en-US" sz="1000" spc="-25">
                          <a:solidFill>
                            <a:srgbClr val="2B660F"/>
                          </a:solidFill>
                          <a:latin typeface="+mn-lt"/>
                          <a:cs typeface="Leelawadee"/>
                        </a:rPr>
                        <a:t> </a:t>
                      </a:r>
                      <a:r>
                        <a:rPr lang="en-US" sz="1000">
                          <a:solidFill>
                            <a:srgbClr val="2B660F"/>
                          </a:solidFill>
                          <a:latin typeface="+mn-lt"/>
                          <a:cs typeface="Leelawadee"/>
                        </a:rPr>
                        <a:t>a</a:t>
                      </a:r>
                      <a:r>
                        <a:rPr lang="en-US" sz="1000" spc="-20">
                          <a:solidFill>
                            <a:srgbClr val="2B660F"/>
                          </a:solidFill>
                          <a:latin typeface="+mn-lt"/>
                          <a:cs typeface="Leelawadee"/>
                        </a:rPr>
                        <a:t> 100% </a:t>
                      </a:r>
                      <a:r>
                        <a:rPr lang="en-US" sz="1000" spc="-10">
                          <a:solidFill>
                            <a:srgbClr val="2B660F"/>
                          </a:solidFill>
                          <a:latin typeface="+mn-lt"/>
                          <a:cs typeface="Leelawadee"/>
                        </a:rPr>
                        <a:t>net-</a:t>
                      </a:r>
                      <a:r>
                        <a:rPr lang="en-US" sz="1000">
                          <a:solidFill>
                            <a:srgbClr val="2B660F"/>
                          </a:solidFill>
                          <a:latin typeface="+mn-lt"/>
                          <a:cs typeface="Leelawadee"/>
                        </a:rPr>
                        <a:t>zero</a:t>
                      </a:r>
                      <a:r>
                        <a:rPr lang="en-US" sz="1000" spc="10">
                          <a:solidFill>
                            <a:srgbClr val="2B660F"/>
                          </a:solidFill>
                          <a:latin typeface="+mn-lt"/>
                          <a:cs typeface="Leelawadee"/>
                        </a:rPr>
                        <a:t> </a:t>
                      </a:r>
                      <a:r>
                        <a:rPr lang="en-US" sz="1000">
                          <a:solidFill>
                            <a:srgbClr val="2B660F"/>
                          </a:solidFill>
                          <a:latin typeface="+mn-lt"/>
                          <a:cs typeface="Leelawadee"/>
                        </a:rPr>
                        <a:t>supply chain</a:t>
                      </a:r>
                      <a:r>
                        <a:rPr lang="en-US" sz="1000" spc="-10">
                          <a:solidFill>
                            <a:srgbClr val="2B660F"/>
                          </a:solidFill>
                          <a:latin typeface="+mn-lt"/>
                          <a:cs typeface="Leelawadee"/>
                        </a:rPr>
                        <a:t> </a:t>
                      </a:r>
                      <a:r>
                        <a:rPr lang="en-US" sz="1000">
                          <a:solidFill>
                            <a:srgbClr val="2B660F"/>
                          </a:solidFill>
                          <a:latin typeface="+mn-lt"/>
                          <a:cs typeface="Leelawadee"/>
                        </a:rPr>
                        <a:t>by</a:t>
                      </a:r>
                      <a:r>
                        <a:rPr lang="en-US" sz="1000" spc="-10">
                          <a:solidFill>
                            <a:srgbClr val="2B660F"/>
                          </a:solidFill>
                          <a:latin typeface="+mn-lt"/>
                          <a:cs typeface="Leelawadee"/>
                        </a:rPr>
                        <a:t> </a:t>
                      </a:r>
                      <a:r>
                        <a:rPr lang="en-US" sz="1000" spc="-20">
                          <a:solidFill>
                            <a:srgbClr val="2B660F"/>
                          </a:solidFill>
                          <a:latin typeface="+mn-lt"/>
                          <a:cs typeface="Leelawadee"/>
                        </a:rPr>
                        <a:t>2050</a:t>
                      </a:r>
                      <a:endParaRPr lang="en-US" sz="1000">
                        <a:solidFill>
                          <a:srgbClr val="2B660F"/>
                        </a:solidFill>
                        <a:latin typeface="+mn-lt"/>
                        <a:cs typeface="Leelawadee"/>
                      </a:endParaRPr>
                    </a:p>
                    <a:p>
                      <a:pPr marL="114300" marR="112395" indent="-114300" algn="l">
                        <a:lnSpc>
                          <a:spcPct val="100000"/>
                        </a:lnSpc>
                        <a:spcBef>
                          <a:spcPts val="300"/>
                        </a:spcBef>
                        <a:buFont typeface="Arial"/>
                        <a:buChar char="•"/>
                        <a:tabLst>
                          <a:tab pos="263525" algn="l"/>
                        </a:tabLst>
                      </a:pPr>
                      <a:r>
                        <a:rPr lang="en-US" sz="1000">
                          <a:solidFill>
                            <a:srgbClr val="2B660F"/>
                          </a:solidFill>
                          <a:highlight>
                            <a:srgbClr val="EB9F0A"/>
                          </a:highlight>
                          <a:latin typeface="+mn-lt"/>
                          <a:cs typeface="Leelawadee"/>
                        </a:rPr>
                        <a:t>Target:</a:t>
                      </a:r>
                      <a:r>
                        <a:rPr lang="en-US" sz="1000" spc="10">
                          <a:solidFill>
                            <a:srgbClr val="2B660F"/>
                          </a:solidFill>
                          <a:highlight>
                            <a:srgbClr val="EB9F0A"/>
                          </a:highlight>
                          <a:latin typeface="+mn-lt"/>
                          <a:cs typeface="Leelawadee"/>
                        </a:rPr>
                        <a:t> </a:t>
                      </a:r>
                      <a:r>
                        <a:rPr lang="en-US" sz="1000">
                          <a:solidFill>
                            <a:srgbClr val="2B660F"/>
                          </a:solidFill>
                          <a:latin typeface="+mn-lt"/>
                          <a:cs typeface="Leelawadee"/>
                        </a:rPr>
                        <a:t>45%</a:t>
                      </a:r>
                      <a:r>
                        <a:rPr lang="en-US" sz="1000" spc="5">
                          <a:solidFill>
                            <a:srgbClr val="2B660F"/>
                          </a:solidFill>
                          <a:latin typeface="+mn-lt"/>
                          <a:cs typeface="Leelawadee"/>
                        </a:rPr>
                        <a:t> </a:t>
                      </a:r>
                      <a:r>
                        <a:rPr lang="en-US" sz="1000">
                          <a:solidFill>
                            <a:srgbClr val="2B660F"/>
                          </a:solidFill>
                          <a:latin typeface="+mn-lt"/>
                          <a:cs typeface="Leelawadee"/>
                        </a:rPr>
                        <a:t>Reduction</a:t>
                      </a:r>
                      <a:r>
                        <a:rPr lang="en-US" sz="1000" spc="-10">
                          <a:solidFill>
                            <a:srgbClr val="2B660F"/>
                          </a:solidFill>
                          <a:latin typeface="+mn-lt"/>
                          <a:cs typeface="Leelawadee"/>
                        </a:rPr>
                        <a:t> </a:t>
                      </a:r>
                      <a:r>
                        <a:rPr lang="en-US" sz="1000">
                          <a:solidFill>
                            <a:srgbClr val="2B660F"/>
                          </a:solidFill>
                          <a:latin typeface="+mn-lt"/>
                          <a:cs typeface="Leelawadee"/>
                        </a:rPr>
                        <a:t>in</a:t>
                      </a:r>
                      <a:r>
                        <a:rPr lang="en-US" sz="1000" spc="-15">
                          <a:solidFill>
                            <a:srgbClr val="2B660F"/>
                          </a:solidFill>
                          <a:latin typeface="+mn-lt"/>
                          <a:cs typeface="Leelawadee"/>
                        </a:rPr>
                        <a:t> </a:t>
                      </a:r>
                      <a:r>
                        <a:rPr lang="en-US" sz="1000" spc="-10">
                          <a:solidFill>
                            <a:srgbClr val="2B660F"/>
                          </a:solidFill>
                          <a:latin typeface="+mn-lt"/>
                          <a:cs typeface="Leelawadee"/>
                        </a:rPr>
                        <a:t>well-to-</a:t>
                      </a:r>
                      <a:r>
                        <a:rPr lang="en-US" sz="1000">
                          <a:solidFill>
                            <a:srgbClr val="2B660F"/>
                          </a:solidFill>
                          <a:latin typeface="+mn-lt"/>
                          <a:cs typeface="Leelawadee"/>
                        </a:rPr>
                        <a:t>wake</a:t>
                      </a:r>
                      <a:r>
                        <a:rPr lang="en-US" sz="1000" spc="10">
                          <a:solidFill>
                            <a:srgbClr val="2B660F"/>
                          </a:solidFill>
                          <a:latin typeface="+mn-lt"/>
                          <a:cs typeface="Leelawadee"/>
                        </a:rPr>
                        <a:t> </a:t>
                      </a:r>
                      <a:r>
                        <a:rPr lang="en-US" sz="1000">
                          <a:solidFill>
                            <a:srgbClr val="2B660F"/>
                          </a:solidFill>
                          <a:latin typeface="+mn-lt"/>
                          <a:cs typeface="Leelawadee"/>
                        </a:rPr>
                        <a:t>Scope</a:t>
                      </a:r>
                      <a:r>
                        <a:rPr lang="en-US" sz="1000" spc="-20">
                          <a:solidFill>
                            <a:srgbClr val="2B660F"/>
                          </a:solidFill>
                          <a:latin typeface="+mn-lt"/>
                          <a:cs typeface="Leelawadee"/>
                        </a:rPr>
                        <a:t> </a:t>
                      </a:r>
                      <a:r>
                        <a:rPr lang="en-US" sz="1000">
                          <a:solidFill>
                            <a:srgbClr val="2B660F"/>
                          </a:solidFill>
                          <a:latin typeface="+mn-lt"/>
                          <a:cs typeface="Leelawadee"/>
                        </a:rPr>
                        <a:t>1</a:t>
                      </a:r>
                      <a:r>
                        <a:rPr lang="en-US" sz="1000" spc="-20">
                          <a:solidFill>
                            <a:srgbClr val="2B660F"/>
                          </a:solidFill>
                          <a:latin typeface="+mn-lt"/>
                          <a:cs typeface="Leelawadee"/>
                        </a:rPr>
                        <a:t> </a:t>
                      </a:r>
                      <a:r>
                        <a:rPr lang="en-US" sz="1000">
                          <a:solidFill>
                            <a:srgbClr val="2B660F"/>
                          </a:solidFill>
                          <a:latin typeface="+mn-lt"/>
                          <a:cs typeface="Leelawadee"/>
                        </a:rPr>
                        <a:t>and 3</a:t>
                      </a:r>
                      <a:r>
                        <a:rPr lang="en-US" sz="1000" spc="-5">
                          <a:solidFill>
                            <a:srgbClr val="2B660F"/>
                          </a:solidFill>
                          <a:latin typeface="+mn-lt"/>
                          <a:cs typeface="Leelawadee"/>
                        </a:rPr>
                        <a:t> </a:t>
                      </a:r>
                      <a:r>
                        <a:rPr lang="en-US" sz="1000" spc="-25">
                          <a:solidFill>
                            <a:srgbClr val="2B660F"/>
                          </a:solidFill>
                          <a:latin typeface="+mn-lt"/>
                          <a:cs typeface="Leelawadee"/>
                        </a:rPr>
                        <a:t>jet </a:t>
                      </a:r>
                      <a:r>
                        <a:rPr lang="en-US" sz="1000">
                          <a:solidFill>
                            <a:srgbClr val="2B660F"/>
                          </a:solidFill>
                          <a:latin typeface="+mn-lt"/>
                          <a:cs typeface="Leelawadee"/>
                        </a:rPr>
                        <a:t>fuel</a:t>
                      </a:r>
                      <a:r>
                        <a:rPr lang="en-US" sz="1000" spc="-10">
                          <a:solidFill>
                            <a:srgbClr val="2B660F"/>
                          </a:solidFill>
                          <a:latin typeface="+mn-lt"/>
                          <a:cs typeface="Leelawadee"/>
                        </a:rPr>
                        <a:t> </a:t>
                      </a:r>
                      <a:r>
                        <a:rPr lang="en-US" sz="1000">
                          <a:solidFill>
                            <a:srgbClr val="2B660F"/>
                          </a:solidFill>
                          <a:latin typeface="+mn-lt"/>
                          <a:cs typeface="Leelawadee"/>
                        </a:rPr>
                        <a:t>GHG</a:t>
                      </a:r>
                      <a:r>
                        <a:rPr lang="en-US" sz="1000" spc="-35">
                          <a:solidFill>
                            <a:srgbClr val="2B660F"/>
                          </a:solidFill>
                          <a:latin typeface="+mn-lt"/>
                          <a:cs typeface="Leelawadee"/>
                        </a:rPr>
                        <a:t> </a:t>
                      </a:r>
                      <a:r>
                        <a:rPr lang="en-US" sz="1000">
                          <a:solidFill>
                            <a:srgbClr val="2B660F"/>
                          </a:solidFill>
                          <a:latin typeface="+mn-lt"/>
                          <a:cs typeface="Leelawadee"/>
                        </a:rPr>
                        <a:t>emissions</a:t>
                      </a:r>
                      <a:r>
                        <a:rPr lang="en-US" sz="1000" spc="-20">
                          <a:solidFill>
                            <a:srgbClr val="2B660F"/>
                          </a:solidFill>
                          <a:latin typeface="+mn-lt"/>
                          <a:cs typeface="Leelawadee"/>
                        </a:rPr>
                        <a:t> </a:t>
                      </a:r>
                      <a:r>
                        <a:rPr lang="en-US" sz="1000">
                          <a:solidFill>
                            <a:srgbClr val="2B660F"/>
                          </a:solidFill>
                          <a:latin typeface="+mn-lt"/>
                          <a:cs typeface="Leelawadee"/>
                        </a:rPr>
                        <a:t>of</a:t>
                      </a:r>
                      <a:r>
                        <a:rPr lang="en-US" sz="1000" spc="-35">
                          <a:solidFill>
                            <a:srgbClr val="2B660F"/>
                          </a:solidFill>
                          <a:latin typeface="+mn-lt"/>
                          <a:cs typeface="Leelawadee"/>
                        </a:rPr>
                        <a:t> </a:t>
                      </a:r>
                      <a:r>
                        <a:rPr lang="en-US" sz="1000">
                          <a:solidFill>
                            <a:srgbClr val="2B660F"/>
                          </a:solidFill>
                          <a:latin typeface="+mn-lt"/>
                          <a:cs typeface="Leelawadee"/>
                        </a:rPr>
                        <a:t>45%</a:t>
                      </a:r>
                      <a:r>
                        <a:rPr lang="en-US" sz="1000" spc="-15">
                          <a:solidFill>
                            <a:srgbClr val="2B660F"/>
                          </a:solidFill>
                          <a:latin typeface="+mn-lt"/>
                          <a:cs typeface="Leelawadee"/>
                        </a:rPr>
                        <a:t> </a:t>
                      </a:r>
                      <a:r>
                        <a:rPr lang="en-US" sz="1000">
                          <a:solidFill>
                            <a:srgbClr val="2B660F"/>
                          </a:solidFill>
                          <a:latin typeface="+mn-lt"/>
                          <a:cs typeface="Leelawadee"/>
                        </a:rPr>
                        <a:t>per</a:t>
                      </a:r>
                      <a:r>
                        <a:rPr lang="en-US" sz="1000" spc="-30">
                          <a:solidFill>
                            <a:srgbClr val="2B660F"/>
                          </a:solidFill>
                          <a:latin typeface="+mn-lt"/>
                          <a:cs typeface="Leelawadee"/>
                        </a:rPr>
                        <a:t> </a:t>
                      </a:r>
                      <a:r>
                        <a:rPr lang="en-US" sz="1000">
                          <a:solidFill>
                            <a:srgbClr val="2B660F"/>
                          </a:solidFill>
                          <a:latin typeface="+mn-lt"/>
                          <a:cs typeface="Leelawadee"/>
                        </a:rPr>
                        <a:t>revenue</a:t>
                      </a:r>
                      <a:r>
                        <a:rPr lang="en-US" sz="1000" spc="-10">
                          <a:solidFill>
                            <a:srgbClr val="2B660F"/>
                          </a:solidFill>
                          <a:latin typeface="+mn-lt"/>
                          <a:cs typeface="Leelawadee"/>
                        </a:rPr>
                        <a:t> </a:t>
                      </a:r>
                      <a:r>
                        <a:rPr lang="en-US" sz="1000">
                          <a:solidFill>
                            <a:srgbClr val="2B660F"/>
                          </a:solidFill>
                          <a:latin typeface="+mn-lt"/>
                          <a:cs typeface="Leelawadee"/>
                        </a:rPr>
                        <a:t>ton</a:t>
                      </a:r>
                      <a:r>
                        <a:rPr lang="en-US" sz="1000" spc="-25">
                          <a:solidFill>
                            <a:srgbClr val="2B660F"/>
                          </a:solidFill>
                          <a:latin typeface="+mn-lt"/>
                          <a:cs typeface="Leelawadee"/>
                        </a:rPr>
                        <a:t> </a:t>
                      </a:r>
                      <a:r>
                        <a:rPr lang="en-US" sz="1000">
                          <a:solidFill>
                            <a:srgbClr val="2B660F"/>
                          </a:solidFill>
                          <a:latin typeface="+mn-lt"/>
                          <a:cs typeface="Leelawadee"/>
                        </a:rPr>
                        <a:t>kilometer</a:t>
                      </a:r>
                      <a:r>
                        <a:rPr lang="en-US" sz="1000" spc="-30">
                          <a:solidFill>
                            <a:srgbClr val="2B660F"/>
                          </a:solidFill>
                          <a:latin typeface="+mn-lt"/>
                          <a:cs typeface="Leelawadee"/>
                        </a:rPr>
                        <a:t> </a:t>
                      </a:r>
                      <a:r>
                        <a:rPr lang="en-US" sz="1000" spc="-25">
                          <a:solidFill>
                            <a:srgbClr val="2B660F"/>
                          </a:solidFill>
                          <a:latin typeface="+mn-lt"/>
                          <a:cs typeface="Leelawadee"/>
                        </a:rPr>
                        <a:t>by </a:t>
                      </a:r>
                      <a:r>
                        <a:rPr lang="en-US" sz="1000">
                          <a:solidFill>
                            <a:srgbClr val="2B660F"/>
                          </a:solidFill>
                          <a:latin typeface="+mn-lt"/>
                          <a:cs typeface="Leelawadee"/>
                        </a:rPr>
                        <a:t>2035</a:t>
                      </a:r>
                      <a:r>
                        <a:rPr lang="en-US" sz="1000" spc="-15">
                          <a:solidFill>
                            <a:srgbClr val="2B660F"/>
                          </a:solidFill>
                          <a:latin typeface="+mn-lt"/>
                          <a:cs typeface="Leelawadee"/>
                        </a:rPr>
                        <a:t> </a:t>
                      </a:r>
                      <a:r>
                        <a:rPr lang="en-US" sz="1000">
                          <a:solidFill>
                            <a:srgbClr val="2B660F"/>
                          </a:solidFill>
                          <a:latin typeface="+mn-lt"/>
                          <a:cs typeface="Leelawadee"/>
                        </a:rPr>
                        <a:t>from</a:t>
                      </a:r>
                      <a:r>
                        <a:rPr lang="en-US" sz="1000" spc="-30">
                          <a:solidFill>
                            <a:srgbClr val="2B660F"/>
                          </a:solidFill>
                          <a:latin typeface="+mn-lt"/>
                          <a:cs typeface="Leelawadee"/>
                        </a:rPr>
                        <a:t> </a:t>
                      </a:r>
                      <a:r>
                        <a:rPr lang="en-US" sz="1000">
                          <a:solidFill>
                            <a:srgbClr val="2B660F"/>
                          </a:solidFill>
                          <a:latin typeface="+mn-lt"/>
                          <a:cs typeface="Leelawadee"/>
                        </a:rPr>
                        <a:t>a</a:t>
                      </a:r>
                      <a:r>
                        <a:rPr lang="en-US" sz="1000" spc="-20">
                          <a:solidFill>
                            <a:srgbClr val="2B660F"/>
                          </a:solidFill>
                          <a:latin typeface="+mn-lt"/>
                          <a:cs typeface="Leelawadee"/>
                        </a:rPr>
                        <a:t> </a:t>
                      </a:r>
                      <a:r>
                        <a:rPr lang="en-US" sz="1000">
                          <a:solidFill>
                            <a:srgbClr val="2B660F"/>
                          </a:solidFill>
                          <a:latin typeface="+mn-lt"/>
                          <a:cs typeface="Leelawadee"/>
                        </a:rPr>
                        <a:t>2019</a:t>
                      </a:r>
                      <a:r>
                        <a:rPr lang="en-US" sz="1000" spc="-15">
                          <a:solidFill>
                            <a:srgbClr val="2B660F"/>
                          </a:solidFill>
                          <a:latin typeface="+mn-lt"/>
                          <a:cs typeface="Leelawadee"/>
                        </a:rPr>
                        <a:t> </a:t>
                      </a:r>
                      <a:r>
                        <a:rPr lang="en-US" sz="1000" spc="-10">
                          <a:solidFill>
                            <a:srgbClr val="2B660F"/>
                          </a:solidFill>
                          <a:latin typeface="+mn-lt"/>
                          <a:cs typeface="Leelawadee"/>
                        </a:rPr>
                        <a:t>baseline</a:t>
                      </a:r>
                      <a:endParaRPr lang="en-US" sz="1000">
                        <a:solidFill>
                          <a:srgbClr val="2B660F"/>
                        </a:solidFill>
                        <a:latin typeface="+mn-lt"/>
                        <a:cs typeface="Leelawadee"/>
                      </a:endParaRP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14300" marR="123825" indent="-114300" algn="l">
                        <a:lnSpc>
                          <a:spcPct val="100000"/>
                        </a:lnSpc>
                        <a:spcBef>
                          <a:spcPts val="300"/>
                        </a:spcBef>
                        <a:buFont typeface="Arial"/>
                        <a:buChar char="•"/>
                        <a:tabLst>
                          <a:tab pos="264160" algn="l"/>
                        </a:tabLst>
                      </a:pPr>
                      <a:r>
                        <a:rPr lang="en-US" sz="1050" b="0" i="0" kern="1200">
                          <a:solidFill>
                            <a:srgbClr val="2B660F"/>
                          </a:solidFill>
                          <a:effectLst/>
                          <a:highlight>
                            <a:srgbClr val="4FE2F3"/>
                          </a:highlight>
                          <a:latin typeface="+mn-lt"/>
                          <a:ea typeface="+mn-ea"/>
                          <a:cs typeface="Leelawadee" panose="020B0502040204020203" pitchFamily="34" charset="-34"/>
                        </a:rPr>
                        <a:t>Goal: </a:t>
                      </a:r>
                      <a:r>
                        <a:rPr lang="en-US" sz="1000">
                          <a:solidFill>
                            <a:srgbClr val="2B660F"/>
                          </a:solidFill>
                          <a:latin typeface="+mn-lt"/>
                          <a:cs typeface="Leelawadee"/>
                        </a:rPr>
                        <a:t>Actively</a:t>
                      </a:r>
                      <a:r>
                        <a:rPr lang="en-US" sz="1000" spc="-30">
                          <a:solidFill>
                            <a:srgbClr val="2B660F"/>
                          </a:solidFill>
                          <a:latin typeface="+mn-lt"/>
                          <a:cs typeface="Leelawadee"/>
                        </a:rPr>
                        <a:t> </a:t>
                      </a:r>
                      <a:r>
                        <a:rPr lang="en-US" sz="1000">
                          <a:solidFill>
                            <a:srgbClr val="2B660F"/>
                          </a:solidFill>
                          <a:latin typeface="+mn-lt"/>
                          <a:cs typeface="Leelawadee"/>
                        </a:rPr>
                        <a:t>value</a:t>
                      </a:r>
                      <a:r>
                        <a:rPr lang="en-US" sz="1000" spc="-10">
                          <a:solidFill>
                            <a:srgbClr val="2B660F"/>
                          </a:solidFill>
                          <a:latin typeface="+mn-lt"/>
                          <a:cs typeface="Leelawadee"/>
                        </a:rPr>
                        <a:t> </a:t>
                      </a:r>
                      <a:r>
                        <a:rPr lang="en-US" sz="1000">
                          <a:solidFill>
                            <a:srgbClr val="2B660F"/>
                          </a:solidFill>
                          <a:latin typeface="+mn-lt"/>
                          <a:cs typeface="Leelawadee"/>
                        </a:rPr>
                        <a:t>diversity</a:t>
                      </a:r>
                      <a:r>
                        <a:rPr lang="en-US" sz="1000" spc="-20">
                          <a:solidFill>
                            <a:srgbClr val="2B660F"/>
                          </a:solidFill>
                          <a:latin typeface="+mn-lt"/>
                          <a:cs typeface="Leelawadee"/>
                        </a:rPr>
                        <a:t> </a:t>
                      </a:r>
                      <a:r>
                        <a:rPr lang="en-US" sz="1000">
                          <a:solidFill>
                            <a:srgbClr val="2B660F"/>
                          </a:solidFill>
                          <a:latin typeface="+mn-lt"/>
                          <a:cs typeface="Leelawadee"/>
                        </a:rPr>
                        <a:t>by</a:t>
                      </a:r>
                      <a:r>
                        <a:rPr lang="en-US" sz="1000" spc="-20">
                          <a:solidFill>
                            <a:srgbClr val="2B660F"/>
                          </a:solidFill>
                          <a:latin typeface="+mn-lt"/>
                          <a:cs typeface="Leelawadee"/>
                        </a:rPr>
                        <a:t> </a:t>
                      </a:r>
                      <a:r>
                        <a:rPr lang="en-US" sz="1000">
                          <a:solidFill>
                            <a:srgbClr val="2B660F"/>
                          </a:solidFill>
                          <a:latin typeface="+mn-lt"/>
                          <a:cs typeface="Leelawadee"/>
                        </a:rPr>
                        <a:t>hiring</a:t>
                      </a:r>
                      <a:r>
                        <a:rPr lang="en-US" sz="1000" spc="-20">
                          <a:solidFill>
                            <a:srgbClr val="2B660F"/>
                          </a:solidFill>
                          <a:latin typeface="+mn-lt"/>
                          <a:cs typeface="Leelawadee"/>
                        </a:rPr>
                        <a:t> </a:t>
                      </a:r>
                      <a:r>
                        <a:rPr lang="en-US" sz="1000" spc="-10">
                          <a:solidFill>
                            <a:srgbClr val="2B660F"/>
                          </a:solidFill>
                          <a:latin typeface="+mn-lt"/>
                          <a:cs typeface="Leelawadee"/>
                        </a:rPr>
                        <a:t>highly </a:t>
                      </a:r>
                      <a:r>
                        <a:rPr lang="en-US" sz="1000">
                          <a:solidFill>
                            <a:srgbClr val="2B660F"/>
                          </a:solidFill>
                          <a:latin typeface="+mn-lt"/>
                          <a:cs typeface="Leelawadee"/>
                        </a:rPr>
                        <a:t>qualified</a:t>
                      </a:r>
                      <a:r>
                        <a:rPr lang="en-US" sz="1000" spc="-25">
                          <a:solidFill>
                            <a:srgbClr val="2B660F"/>
                          </a:solidFill>
                          <a:latin typeface="+mn-lt"/>
                          <a:cs typeface="Leelawadee"/>
                        </a:rPr>
                        <a:t> </a:t>
                      </a:r>
                      <a:r>
                        <a:rPr lang="en-US" sz="1000">
                          <a:solidFill>
                            <a:srgbClr val="2B660F"/>
                          </a:solidFill>
                          <a:latin typeface="+mn-lt"/>
                          <a:cs typeface="Leelawadee"/>
                        </a:rPr>
                        <a:t>candidates</a:t>
                      </a:r>
                      <a:r>
                        <a:rPr lang="en-US" sz="1000" spc="-20">
                          <a:solidFill>
                            <a:srgbClr val="2B660F"/>
                          </a:solidFill>
                          <a:latin typeface="+mn-lt"/>
                          <a:cs typeface="Leelawadee"/>
                        </a:rPr>
                        <a:t> </a:t>
                      </a:r>
                      <a:r>
                        <a:rPr lang="en-US" sz="1000">
                          <a:solidFill>
                            <a:srgbClr val="2B660F"/>
                          </a:solidFill>
                          <a:latin typeface="+mn-lt"/>
                          <a:cs typeface="Leelawadee"/>
                        </a:rPr>
                        <a:t>with</a:t>
                      </a:r>
                      <a:r>
                        <a:rPr lang="en-US" sz="1000" spc="-20">
                          <a:solidFill>
                            <a:srgbClr val="2B660F"/>
                          </a:solidFill>
                          <a:latin typeface="+mn-lt"/>
                          <a:cs typeface="Leelawadee"/>
                        </a:rPr>
                        <a:t> </a:t>
                      </a:r>
                      <a:r>
                        <a:rPr lang="en-US" sz="1000">
                          <a:solidFill>
                            <a:srgbClr val="2B660F"/>
                          </a:solidFill>
                          <a:latin typeface="+mn-lt"/>
                          <a:cs typeface="Leelawadee"/>
                        </a:rPr>
                        <a:t>diverse</a:t>
                      </a:r>
                      <a:r>
                        <a:rPr lang="en-US" sz="1000" spc="-35">
                          <a:solidFill>
                            <a:srgbClr val="2B660F"/>
                          </a:solidFill>
                          <a:latin typeface="+mn-lt"/>
                          <a:cs typeface="Leelawadee"/>
                        </a:rPr>
                        <a:t> </a:t>
                      </a:r>
                      <a:r>
                        <a:rPr lang="en-US" sz="1000">
                          <a:solidFill>
                            <a:srgbClr val="2B660F"/>
                          </a:solidFill>
                          <a:latin typeface="+mn-lt"/>
                          <a:cs typeface="Leelawadee"/>
                        </a:rPr>
                        <a:t>backgrounds</a:t>
                      </a:r>
                      <a:r>
                        <a:rPr lang="en-US" sz="1000" spc="-15">
                          <a:solidFill>
                            <a:srgbClr val="2B660F"/>
                          </a:solidFill>
                          <a:latin typeface="+mn-lt"/>
                          <a:cs typeface="Leelawadee"/>
                        </a:rPr>
                        <a:t> </a:t>
                      </a:r>
                      <a:r>
                        <a:rPr lang="en-US" sz="1000">
                          <a:solidFill>
                            <a:srgbClr val="2B660F"/>
                          </a:solidFill>
                          <a:latin typeface="+mn-lt"/>
                          <a:cs typeface="Leelawadee"/>
                        </a:rPr>
                        <a:t>and</a:t>
                      </a:r>
                      <a:r>
                        <a:rPr lang="en-US" sz="1000" spc="-25">
                          <a:solidFill>
                            <a:srgbClr val="2B660F"/>
                          </a:solidFill>
                          <a:latin typeface="+mn-lt"/>
                          <a:cs typeface="Leelawadee"/>
                        </a:rPr>
                        <a:t> </a:t>
                      </a:r>
                      <a:r>
                        <a:rPr lang="en-US" sz="1000" spc="-10">
                          <a:solidFill>
                            <a:srgbClr val="2B660F"/>
                          </a:solidFill>
                          <a:latin typeface="+mn-lt"/>
                          <a:cs typeface="Leelawadee"/>
                        </a:rPr>
                        <a:t>skills, </a:t>
                      </a:r>
                      <a:r>
                        <a:rPr lang="en-US" sz="1000">
                          <a:solidFill>
                            <a:srgbClr val="2B660F"/>
                          </a:solidFill>
                          <a:latin typeface="+mn-lt"/>
                          <a:cs typeface="Leelawadee"/>
                        </a:rPr>
                        <a:t>and</a:t>
                      </a:r>
                      <a:r>
                        <a:rPr lang="en-US" sz="1000" spc="-20">
                          <a:solidFill>
                            <a:srgbClr val="2B660F"/>
                          </a:solidFill>
                          <a:latin typeface="+mn-lt"/>
                          <a:cs typeface="Leelawadee"/>
                        </a:rPr>
                        <a:t> </a:t>
                      </a:r>
                      <a:r>
                        <a:rPr lang="en-US" sz="1000">
                          <a:solidFill>
                            <a:srgbClr val="2B660F"/>
                          </a:solidFill>
                          <a:latin typeface="+mn-lt"/>
                          <a:cs typeface="Leelawadee"/>
                        </a:rPr>
                        <a:t>by</a:t>
                      </a:r>
                      <a:r>
                        <a:rPr lang="en-US" sz="1000" spc="-30">
                          <a:solidFill>
                            <a:srgbClr val="2B660F"/>
                          </a:solidFill>
                          <a:latin typeface="+mn-lt"/>
                          <a:cs typeface="Leelawadee"/>
                        </a:rPr>
                        <a:t> </a:t>
                      </a:r>
                      <a:r>
                        <a:rPr lang="en-US" sz="1000">
                          <a:solidFill>
                            <a:srgbClr val="2B660F"/>
                          </a:solidFill>
                          <a:latin typeface="+mn-lt"/>
                          <a:cs typeface="Leelawadee"/>
                        </a:rPr>
                        <a:t>supporting</a:t>
                      </a:r>
                      <a:r>
                        <a:rPr lang="en-US" sz="1000" spc="-30">
                          <a:solidFill>
                            <a:srgbClr val="2B660F"/>
                          </a:solidFill>
                          <a:latin typeface="+mn-lt"/>
                          <a:cs typeface="Leelawadee"/>
                        </a:rPr>
                        <a:t> </a:t>
                      </a:r>
                      <a:r>
                        <a:rPr lang="en-US" sz="1000">
                          <a:solidFill>
                            <a:srgbClr val="2B660F"/>
                          </a:solidFill>
                          <a:latin typeface="+mn-lt"/>
                          <a:cs typeface="Leelawadee"/>
                        </a:rPr>
                        <a:t>and</a:t>
                      </a:r>
                      <a:r>
                        <a:rPr lang="en-US" sz="1000" spc="-20">
                          <a:solidFill>
                            <a:srgbClr val="2B660F"/>
                          </a:solidFill>
                          <a:latin typeface="+mn-lt"/>
                          <a:cs typeface="Leelawadee"/>
                        </a:rPr>
                        <a:t> </a:t>
                      </a:r>
                      <a:r>
                        <a:rPr lang="en-US" sz="1000">
                          <a:solidFill>
                            <a:srgbClr val="2B660F"/>
                          </a:solidFill>
                          <a:latin typeface="+mn-lt"/>
                          <a:cs typeface="Leelawadee"/>
                        </a:rPr>
                        <a:t>uplifting</a:t>
                      </a:r>
                      <a:r>
                        <a:rPr lang="en-US" sz="1000" spc="-20">
                          <a:solidFill>
                            <a:srgbClr val="2B660F"/>
                          </a:solidFill>
                          <a:latin typeface="+mn-lt"/>
                          <a:cs typeface="Leelawadee"/>
                        </a:rPr>
                        <a:t> </a:t>
                      </a:r>
                      <a:r>
                        <a:rPr lang="en-US" sz="1000">
                          <a:solidFill>
                            <a:srgbClr val="2B660F"/>
                          </a:solidFill>
                          <a:latin typeface="+mn-lt"/>
                          <a:cs typeface="Leelawadee"/>
                        </a:rPr>
                        <a:t>employees,</a:t>
                      </a:r>
                      <a:r>
                        <a:rPr lang="en-US" sz="1000" spc="-5">
                          <a:solidFill>
                            <a:srgbClr val="2B660F"/>
                          </a:solidFill>
                          <a:latin typeface="+mn-lt"/>
                          <a:cs typeface="Leelawadee"/>
                        </a:rPr>
                        <a:t> </a:t>
                      </a:r>
                      <a:r>
                        <a:rPr lang="en-US" sz="1000" spc="-10">
                          <a:solidFill>
                            <a:srgbClr val="2B660F"/>
                          </a:solidFill>
                          <a:latin typeface="+mn-lt"/>
                          <a:cs typeface="Leelawadee"/>
                        </a:rPr>
                        <a:t>customers, </a:t>
                      </a:r>
                      <a:r>
                        <a:rPr lang="en-US" sz="1000">
                          <a:solidFill>
                            <a:srgbClr val="2B660F"/>
                          </a:solidFill>
                          <a:latin typeface="+mn-lt"/>
                          <a:cs typeface="Leelawadee"/>
                        </a:rPr>
                        <a:t>communities,</a:t>
                      </a:r>
                      <a:r>
                        <a:rPr lang="en-US" sz="1000" spc="-35">
                          <a:solidFill>
                            <a:srgbClr val="2B660F"/>
                          </a:solidFill>
                          <a:latin typeface="+mn-lt"/>
                          <a:cs typeface="Leelawadee"/>
                        </a:rPr>
                        <a:t> </a:t>
                      </a:r>
                      <a:r>
                        <a:rPr lang="en-US" sz="1000">
                          <a:solidFill>
                            <a:srgbClr val="2B660F"/>
                          </a:solidFill>
                          <a:latin typeface="+mn-lt"/>
                          <a:cs typeface="Leelawadee"/>
                        </a:rPr>
                        <a:t>and</a:t>
                      </a:r>
                      <a:r>
                        <a:rPr lang="en-US" sz="1000" spc="-35">
                          <a:solidFill>
                            <a:srgbClr val="2B660F"/>
                          </a:solidFill>
                          <a:latin typeface="+mn-lt"/>
                          <a:cs typeface="Leelawadee"/>
                        </a:rPr>
                        <a:t> </a:t>
                      </a:r>
                      <a:r>
                        <a:rPr lang="en-US" sz="1000">
                          <a:solidFill>
                            <a:srgbClr val="2B660F"/>
                          </a:solidFill>
                          <a:latin typeface="+mn-lt"/>
                          <a:cs typeface="Leelawadee"/>
                        </a:rPr>
                        <a:t>business</a:t>
                      </a:r>
                      <a:r>
                        <a:rPr lang="en-US" sz="1000" spc="-10">
                          <a:solidFill>
                            <a:srgbClr val="2B660F"/>
                          </a:solidFill>
                          <a:latin typeface="+mn-lt"/>
                          <a:cs typeface="Leelawadee"/>
                        </a:rPr>
                        <a:t> </a:t>
                      </a:r>
                      <a:r>
                        <a:rPr lang="en-US" sz="1000">
                          <a:solidFill>
                            <a:srgbClr val="2B660F"/>
                          </a:solidFill>
                          <a:latin typeface="+mn-lt"/>
                          <a:cs typeface="Leelawadee"/>
                        </a:rPr>
                        <a:t>partners</a:t>
                      </a:r>
                      <a:r>
                        <a:rPr lang="en-US" sz="1000" spc="-25">
                          <a:solidFill>
                            <a:srgbClr val="2B660F"/>
                          </a:solidFill>
                          <a:latin typeface="+mn-lt"/>
                          <a:cs typeface="Leelawadee"/>
                        </a:rPr>
                        <a:t> </a:t>
                      </a:r>
                      <a:r>
                        <a:rPr lang="en-US" sz="1000">
                          <a:solidFill>
                            <a:srgbClr val="2B660F"/>
                          </a:solidFill>
                          <a:latin typeface="+mn-lt"/>
                          <a:cs typeface="Leelawadee"/>
                        </a:rPr>
                        <a:t>that</a:t>
                      </a:r>
                      <a:r>
                        <a:rPr lang="en-US" sz="1000" spc="-20">
                          <a:solidFill>
                            <a:srgbClr val="2B660F"/>
                          </a:solidFill>
                          <a:latin typeface="+mn-lt"/>
                          <a:cs typeface="Leelawadee"/>
                        </a:rPr>
                        <a:t> </a:t>
                      </a:r>
                      <a:r>
                        <a:rPr lang="en-US" sz="1000">
                          <a:solidFill>
                            <a:srgbClr val="2B660F"/>
                          </a:solidFill>
                          <a:latin typeface="+mn-lt"/>
                          <a:cs typeface="Leelawadee"/>
                        </a:rPr>
                        <a:t>reflect</a:t>
                      </a:r>
                      <a:r>
                        <a:rPr lang="en-US" sz="1000" spc="-30">
                          <a:solidFill>
                            <a:srgbClr val="2B660F"/>
                          </a:solidFill>
                          <a:latin typeface="+mn-lt"/>
                          <a:cs typeface="Leelawadee"/>
                        </a:rPr>
                        <a:t> </a:t>
                      </a:r>
                      <a:r>
                        <a:rPr lang="en-US" sz="1000" spc="-25">
                          <a:solidFill>
                            <a:srgbClr val="2B660F"/>
                          </a:solidFill>
                          <a:latin typeface="+mn-lt"/>
                          <a:cs typeface="Leelawadee"/>
                        </a:rPr>
                        <a:t>and </a:t>
                      </a:r>
                      <a:r>
                        <a:rPr lang="en-US" sz="1000">
                          <a:solidFill>
                            <a:srgbClr val="2B660F"/>
                          </a:solidFill>
                          <a:latin typeface="+mn-lt"/>
                          <a:cs typeface="Leelawadee"/>
                        </a:rPr>
                        <a:t>respect</a:t>
                      </a:r>
                      <a:r>
                        <a:rPr lang="en-US" sz="1000" spc="-25">
                          <a:solidFill>
                            <a:srgbClr val="2B660F"/>
                          </a:solidFill>
                          <a:latin typeface="+mn-lt"/>
                          <a:cs typeface="Leelawadee"/>
                        </a:rPr>
                        <a:t> </a:t>
                      </a:r>
                      <a:r>
                        <a:rPr lang="en-US" sz="1000">
                          <a:solidFill>
                            <a:srgbClr val="2B660F"/>
                          </a:solidFill>
                          <a:latin typeface="+mn-lt"/>
                          <a:cs typeface="Leelawadee"/>
                        </a:rPr>
                        <a:t>the</a:t>
                      </a:r>
                      <a:r>
                        <a:rPr lang="en-US" sz="1000" spc="10">
                          <a:solidFill>
                            <a:srgbClr val="2B660F"/>
                          </a:solidFill>
                          <a:latin typeface="+mn-lt"/>
                          <a:cs typeface="Leelawadee"/>
                        </a:rPr>
                        <a:t> </a:t>
                      </a:r>
                      <a:r>
                        <a:rPr lang="en-US" sz="1000">
                          <a:solidFill>
                            <a:srgbClr val="2B660F"/>
                          </a:solidFill>
                          <a:latin typeface="+mn-lt"/>
                          <a:cs typeface="Leelawadee"/>
                        </a:rPr>
                        <a:t>world</a:t>
                      </a:r>
                      <a:r>
                        <a:rPr lang="en-US" sz="1000" spc="-25">
                          <a:solidFill>
                            <a:srgbClr val="2B660F"/>
                          </a:solidFill>
                          <a:latin typeface="+mn-lt"/>
                          <a:cs typeface="Leelawadee"/>
                        </a:rPr>
                        <a:t> </a:t>
                      </a:r>
                      <a:r>
                        <a:rPr lang="en-US" sz="1000">
                          <a:solidFill>
                            <a:srgbClr val="2B660F"/>
                          </a:solidFill>
                          <a:latin typeface="+mn-lt"/>
                          <a:cs typeface="Leelawadee"/>
                        </a:rPr>
                        <a:t>we</a:t>
                      </a:r>
                      <a:r>
                        <a:rPr lang="en-US" sz="1000" spc="-20">
                          <a:solidFill>
                            <a:srgbClr val="2B660F"/>
                          </a:solidFill>
                          <a:latin typeface="+mn-lt"/>
                          <a:cs typeface="Leelawadee"/>
                        </a:rPr>
                        <a:t> </a:t>
                      </a:r>
                      <a:r>
                        <a:rPr lang="en-US" sz="1000" spc="-10">
                          <a:solidFill>
                            <a:srgbClr val="2B660F"/>
                          </a:solidFill>
                          <a:latin typeface="+mn-lt"/>
                          <a:cs typeface="Leelawadee"/>
                        </a:rPr>
                        <a:t>serve</a:t>
                      </a:r>
                      <a:endParaRPr lang="en-US" sz="1000">
                        <a:solidFill>
                          <a:srgbClr val="2B660F"/>
                        </a:solidFill>
                        <a:latin typeface="+mn-lt"/>
                        <a:cs typeface="Leelawadee"/>
                      </a:endParaRPr>
                    </a:p>
                    <a:p>
                      <a:pPr marL="114300" marR="86360" indent="-114300" algn="l">
                        <a:lnSpc>
                          <a:spcPct val="100000"/>
                        </a:lnSpc>
                        <a:spcBef>
                          <a:spcPts val="300"/>
                        </a:spcBef>
                        <a:buFont typeface="Arial"/>
                        <a:buChar char="•"/>
                        <a:tabLst>
                          <a:tab pos="264160" algn="l"/>
                        </a:tabLst>
                      </a:pPr>
                      <a:r>
                        <a:rPr lang="en-US" sz="1050" b="0" i="0" kern="1200">
                          <a:solidFill>
                            <a:srgbClr val="2B660F"/>
                          </a:solidFill>
                          <a:effectLst/>
                          <a:highlight>
                            <a:srgbClr val="4FE2F3"/>
                          </a:highlight>
                          <a:latin typeface="+mn-lt"/>
                          <a:ea typeface="+mn-ea"/>
                          <a:cs typeface="Leelawadee" panose="020B0502040204020203" pitchFamily="34" charset="-34"/>
                        </a:rPr>
                        <a:t>Goal: </a:t>
                      </a:r>
                      <a:r>
                        <a:rPr lang="en-US" sz="1000">
                          <a:solidFill>
                            <a:srgbClr val="2B660F"/>
                          </a:solidFill>
                          <a:latin typeface="+mn-lt"/>
                          <a:cs typeface="Leelawadee"/>
                        </a:rPr>
                        <a:t>Boldly</a:t>
                      </a:r>
                      <a:r>
                        <a:rPr lang="en-US" sz="1000" spc="-40">
                          <a:solidFill>
                            <a:srgbClr val="2B660F"/>
                          </a:solidFill>
                          <a:latin typeface="+mn-lt"/>
                          <a:cs typeface="Leelawadee"/>
                        </a:rPr>
                        <a:t> </a:t>
                      </a:r>
                      <a:r>
                        <a:rPr lang="en-US" sz="1000">
                          <a:solidFill>
                            <a:srgbClr val="2B660F"/>
                          </a:solidFill>
                          <a:latin typeface="+mn-lt"/>
                          <a:cs typeface="Leelawadee"/>
                        </a:rPr>
                        <a:t>pursue</a:t>
                      </a:r>
                      <a:r>
                        <a:rPr lang="en-US" sz="1000" spc="-5">
                          <a:solidFill>
                            <a:srgbClr val="2B660F"/>
                          </a:solidFill>
                          <a:latin typeface="+mn-lt"/>
                          <a:cs typeface="Leelawadee"/>
                        </a:rPr>
                        <a:t> </a:t>
                      </a:r>
                      <a:r>
                        <a:rPr lang="en-US" sz="1000">
                          <a:solidFill>
                            <a:srgbClr val="2B660F"/>
                          </a:solidFill>
                          <a:latin typeface="+mn-lt"/>
                          <a:cs typeface="Leelawadee"/>
                        </a:rPr>
                        <a:t>equity,</a:t>
                      </a:r>
                      <a:r>
                        <a:rPr lang="en-US" sz="1000" spc="-5">
                          <a:solidFill>
                            <a:srgbClr val="2B660F"/>
                          </a:solidFill>
                          <a:latin typeface="+mn-lt"/>
                          <a:cs typeface="Leelawadee"/>
                        </a:rPr>
                        <a:t> </a:t>
                      </a:r>
                      <a:r>
                        <a:rPr lang="en-US" sz="1000">
                          <a:solidFill>
                            <a:srgbClr val="2B660F"/>
                          </a:solidFill>
                          <a:latin typeface="+mn-lt"/>
                          <a:cs typeface="Leelawadee"/>
                        </a:rPr>
                        <a:t>with</a:t>
                      </a:r>
                      <a:r>
                        <a:rPr lang="en-US" sz="1000" spc="-30">
                          <a:solidFill>
                            <a:srgbClr val="2B660F"/>
                          </a:solidFill>
                          <a:latin typeface="+mn-lt"/>
                          <a:cs typeface="Leelawadee"/>
                        </a:rPr>
                        <a:t> </a:t>
                      </a:r>
                      <a:r>
                        <a:rPr lang="en-US" sz="1000">
                          <a:solidFill>
                            <a:srgbClr val="2B660F"/>
                          </a:solidFill>
                          <a:latin typeface="+mn-lt"/>
                          <a:cs typeface="Leelawadee"/>
                        </a:rPr>
                        <a:t>an</a:t>
                      </a:r>
                      <a:r>
                        <a:rPr lang="en-US" sz="1000" spc="-25">
                          <a:solidFill>
                            <a:srgbClr val="2B660F"/>
                          </a:solidFill>
                          <a:latin typeface="+mn-lt"/>
                          <a:cs typeface="Leelawadee"/>
                        </a:rPr>
                        <a:t> </a:t>
                      </a:r>
                      <a:r>
                        <a:rPr lang="en-US" sz="1000">
                          <a:solidFill>
                            <a:srgbClr val="2B660F"/>
                          </a:solidFill>
                          <a:latin typeface="+mn-lt"/>
                          <a:cs typeface="Leelawadee"/>
                        </a:rPr>
                        <a:t>emphasis</a:t>
                      </a:r>
                      <a:r>
                        <a:rPr lang="en-US" sz="1000" spc="-10">
                          <a:solidFill>
                            <a:srgbClr val="2B660F"/>
                          </a:solidFill>
                          <a:latin typeface="+mn-lt"/>
                          <a:cs typeface="Leelawadee"/>
                        </a:rPr>
                        <a:t> </a:t>
                      </a:r>
                      <a:r>
                        <a:rPr lang="en-US" sz="1000" spc="-25">
                          <a:solidFill>
                            <a:srgbClr val="2B660F"/>
                          </a:solidFill>
                          <a:latin typeface="+mn-lt"/>
                          <a:cs typeface="Leelawadee"/>
                        </a:rPr>
                        <a:t>on </a:t>
                      </a:r>
                      <a:r>
                        <a:rPr lang="en-US" sz="1000">
                          <a:solidFill>
                            <a:srgbClr val="2B660F"/>
                          </a:solidFill>
                          <a:latin typeface="+mn-lt"/>
                          <a:cs typeface="Leelawadee"/>
                        </a:rPr>
                        <a:t>the</a:t>
                      </a:r>
                      <a:r>
                        <a:rPr lang="en-US" sz="1000" spc="-25">
                          <a:solidFill>
                            <a:srgbClr val="2B660F"/>
                          </a:solidFill>
                          <a:latin typeface="+mn-lt"/>
                          <a:cs typeface="Leelawadee"/>
                        </a:rPr>
                        <a:t> </a:t>
                      </a:r>
                      <a:r>
                        <a:rPr lang="en-US" sz="1000">
                          <a:solidFill>
                            <a:srgbClr val="2B660F"/>
                          </a:solidFill>
                          <a:latin typeface="+mn-lt"/>
                          <a:cs typeface="Leelawadee"/>
                        </a:rPr>
                        <a:t>workforce,</a:t>
                      </a:r>
                      <a:r>
                        <a:rPr lang="en-US" sz="1000" spc="-15">
                          <a:solidFill>
                            <a:srgbClr val="2B660F"/>
                          </a:solidFill>
                          <a:latin typeface="+mn-lt"/>
                          <a:cs typeface="Leelawadee"/>
                        </a:rPr>
                        <a:t> </a:t>
                      </a:r>
                      <a:r>
                        <a:rPr lang="en-US" sz="1000">
                          <a:solidFill>
                            <a:srgbClr val="2B660F"/>
                          </a:solidFill>
                          <a:latin typeface="+mn-lt"/>
                          <a:cs typeface="Leelawadee"/>
                        </a:rPr>
                        <a:t>community,</a:t>
                      </a:r>
                      <a:r>
                        <a:rPr lang="en-US" sz="1000" spc="-30">
                          <a:solidFill>
                            <a:srgbClr val="2B660F"/>
                          </a:solidFill>
                          <a:latin typeface="+mn-lt"/>
                          <a:cs typeface="Leelawadee"/>
                        </a:rPr>
                        <a:t> </a:t>
                      </a:r>
                      <a:r>
                        <a:rPr lang="en-US" sz="1000">
                          <a:solidFill>
                            <a:srgbClr val="2B660F"/>
                          </a:solidFill>
                          <a:latin typeface="+mn-lt"/>
                          <a:cs typeface="Leelawadee"/>
                        </a:rPr>
                        <a:t>and</a:t>
                      </a:r>
                      <a:r>
                        <a:rPr lang="en-US" sz="1000" spc="-25">
                          <a:solidFill>
                            <a:srgbClr val="2B660F"/>
                          </a:solidFill>
                          <a:latin typeface="+mn-lt"/>
                          <a:cs typeface="Leelawadee"/>
                        </a:rPr>
                        <a:t> </a:t>
                      </a:r>
                      <a:r>
                        <a:rPr lang="en-US" sz="1000">
                          <a:solidFill>
                            <a:srgbClr val="2B660F"/>
                          </a:solidFill>
                          <a:latin typeface="+mn-lt"/>
                          <a:cs typeface="Leelawadee"/>
                        </a:rPr>
                        <a:t>supply</a:t>
                      </a:r>
                      <a:r>
                        <a:rPr lang="en-US" sz="1000" spc="-25">
                          <a:solidFill>
                            <a:srgbClr val="2B660F"/>
                          </a:solidFill>
                          <a:latin typeface="+mn-lt"/>
                          <a:cs typeface="Leelawadee"/>
                        </a:rPr>
                        <a:t> </a:t>
                      </a:r>
                      <a:r>
                        <a:rPr lang="en-US" sz="1000">
                          <a:solidFill>
                            <a:srgbClr val="2B660F"/>
                          </a:solidFill>
                          <a:latin typeface="+mn-lt"/>
                          <a:cs typeface="Leelawadee"/>
                        </a:rPr>
                        <a:t>chain,</a:t>
                      </a:r>
                      <a:r>
                        <a:rPr lang="en-US" sz="1000" spc="-25">
                          <a:solidFill>
                            <a:srgbClr val="2B660F"/>
                          </a:solidFill>
                          <a:latin typeface="+mn-lt"/>
                          <a:cs typeface="Leelawadee"/>
                        </a:rPr>
                        <a:t> </a:t>
                      </a:r>
                      <a:r>
                        <a:rPr lang="en-US" sz="1000">
                          <a:solidFill>
                            <a:srgbClr val="2B660F"/>
                          </a:solidFill>
                          <a:latin typeface="+mn-lt"/>
                          <a:cs typeface="Leelawadee"/>
                        </a:rPr>
                        <a:t>creating</a:t>
                      </a:r>
                      <a:r>
                        <a:rPr lang="en-US" sz="1000" spc="-25">
                          <a:solidFill>
                            <a:srgbClr val="2B660F"/>
                          </a:solidFill>
                          <a:latin typeface="+mn-lt"/>
                          <a:cs typeface="Leelawadee"/>
                        </a:rPr>
                        <a:t> </a:t>
                      </a:r>
                      <a:r>
                        <a:rPr lang="en-US" sz="1000" spc="-20">
                          <a:solidFill>
                            <a:srgbClr val="2B660F"/>
                          </a:solidFill>
                          <a:latin typeface="+mn-lt"/>
                          <a:cs typeface="Leelawadee"/>
                        </a:rPr>
                        <a:t>fair </a:t>
                      </a:r>
                      <a:r>
                        <a:rPr lang="en-US" sz="1000">
                          <a:solidFill>
                            <a:srgbClr val="2B660F"/>
                          </a:solidFill>
                          <a:latin typeface="+mn-lt"/>
                          <a:cs typeface="Leelawadee"/>
                        </a:rPr>
                        <a:t>and</a:t>
                      </a:r>
                      <a:r>
                        <a:rPr lang="en-US" sz="1000" spc="-15">
                          <a:solidFill>
                            <a:srgbClr val="2B660F"/>
                          </a:solidFill>
                          <a:latin typeface="+mn-lt"/>
                          <a:cs typeface="Leelawadee"/>
                        </a:rPr>
                        <a:t> </a:t>
                      </a:r>
                      <a:r>
                        <a:rPr lang="en-US" sz="1000">
                          <a:solidFill>
                            <a:srgbClr val="2B660F"/>
                          </a:solidFill>
                          <a:latin typeface="+mn-lt"/>
                          <a:cs typeface="Leelawadee"/>
                        </a:rPr>
                        <a:t>open</a:t>
                      </a:r>
                      <a:r>
                        <a:rPr lang="en-US" sz="1000" spc="-30">
                          <a:solidFill>
                            <a:srgbClr val="2B660F"/>
                          </a:solidFill>
                          <a:latin typeface="+mn-lt"/>
                          <a:cs typeface="Leelawadee"/>
                        </a:rPr>
                        <a:t> </a:t>
                      </a:r>
                      <a:r>
                        <a:rPr lang="en-US" sz="1000">
                          <a:solidFill>
                            <a:srgbClr val="2B660F"/>
                          </a:solidFill>
                          <a:latin typeface="+mn-lt"/>
                          <a:cs typeface="Leelawadee"/>
                        </a:rPr>
                        <a:t>access</a:t>
                      </a:r>
                      <a:r>
                        <a:rPr lang="en-US" sz="1000" spc="-10">
                          <a:solidFill>
                            <a:srgbClr val="2B660F"/>
                          </a:solidFill>
                          <a:latin typeface="+mn-lt"/>
                          <a:cs typeface="Leelawadee"/>
                        </a:rPr>
                        <a:t> </a:t>
                      </a:r>
                      <a:r>
                        <a:rPr lang="en-US" sz="1000">
                          <a:solidFill>
                            <a:srgbClr val="2B660F"/>
                          </a:solidFill>
                          <a:latin typeface="+mn-lt"/>
                          <a:cs typeface="Leelawadee"/>
                        </a:rPr>
                        <a:t>to</a:t>
                      </a:r>
                      <a:r>
                        <a:rPr lang="en-US" sz="1000" spc="-30">
                          <a:solidFill>
                            <a:srgbClr val="2B660F"/>
                          </a:solidFill>
                          <a:latin typeface="+mn-lt"/>
                          <a:cs typeface="Leelawadee"/>
                        </a:rPr>
                        <a:t> </a:t>
                      </a:r>
                      <a:r>
                        <a:rPr lang="en-US" sz="1000">
                          <a:solidFill>
                            <a:srgbClr val="2B660F"/>
                          </a:solidFill>
                          <a:latin typeface="+mn-lt"/>
                          <a:cs typeface="Leelawadee"/>
                        </a:rPr>
                        <a:t>opportunities</a:t>
                      </a:r>
                      <a:r>
                        <a:rPr lang="en-US" sz="1000" spc="-10">
                          <a:solidFill>
                            <a:srgbClr val="2B660F"/>
                          </a:solidFill>
                          <a:latin typeface="+mn-lt"/>
                          <a:cs typeface="Leelawadee"/>
                        </a:rPr>
                        <a:t> </a:t>
                      </a:r>
                      <a:br>
                        <a:rPr lang="en-US" sz="1000" spc="-10">
                          <a:solidFill>
                            <a:srgbClr val="2B660F"/>
                          </a:solidFill>
                          <a:latin typeface="+mn-lt"/>
                          <a:cs typeface="Leelawadee"/>
                        </a:rPr>
                      </a:br>
                      <a:r>
                        <a:rPr lang="en-US" sz="1000">
                          <a:solidFill>
                            <a:srgbClr val="2B660F"/>
                          </a:solidFill>
                          <a:latin typeface="+mn-lt"/>
                          <a:cs typeface="Leelawadee"/>
                        </a:rPr>
                        <a:t>for</a:t>
                      </a:r>
                      <a:r>
                        <a:rPr lang="en-US" sz="1000" spc="-10">
                          <a:solidFill>
                            <a:srgbClr val="2B660F"/>
                          </a:solidFill>
                          <a:latin typeface="+mn-lt"/>
                          <a:cs typeface="Leelawadee"/>
                        </a:rPr>
                        <a:t> </a:t>
                      </a:r>
                      <a:r>
                        <a:rPr lang="en-US" sz="1000" spc="-25">
                          <a:solidFill>
                            <a:srgbClr val="2B660F"/>
                          </a:solidFill>
                          <a:latin typeface="+mn-lt"/>
                          <a:cs typeface="Leelawadee"/>
                        </a:rPr>
                        <a:t>all</a:t>
                      </a:r>
                      <a:endParaRPr lang="en-US" sz="1000">
                        <a:solidFill>
                          <a:srgbClr val="2B660F"/>
                        </a:solidFill>
                        <a:latin typeface="+mn-lt"/>
                        <a:cs typeface="Leelawadee"/>
                      </a:endParaRPr>
                    </a:p>
                    <a:p>
                      <a:pPr marL="114300" marR="112395" indent="-114300" algn="l">
                        <a:lnSpc>
                          <a:spcPct val="100000"/>
                        </a:lnSpc>
                        <a:spcBef>
                          <a:spcPts val="300"/>
                        </a:spcBef>
                        <a:buFont typeface="Arial"/>
                        <a:buChar char="•"/>
                        <a:tabLst>
                          <a:tab pos="264160" algn="l"/>
                        </a:tabLst>
                      </a:pPr>
                      <a:r>
                        <a:rPr lang="en-US" sz="1050" b="0" i="0" kern="1200">
                          <a:solidFill>
                            <a:srgbClr val="2B660F"/>
                          </a:solidFill>
                          <a:effectLst/>
                          <a:highlight>
                            <a:srgbClr val="4FE2F3"/>
                          </a:highlight>
                          <a:latin typeface="+mn-lt"/>
                          <a:ea typeface="+mn-ea"/>
                          <a:cs typeface="Leelawadee" panose="020B0502040204020203" pitchFamily="34" charset="-34"/>
                        </a:rPr>
                        <a:t>Goal: </a:t>
                      </a:r>
                      <a:r>
                        <a:rPr lang="en-US" sz="1000">
                          <a:solidFill>
                            <a:srgbClr val="2B660F"/>
                          </a:solidFill>
                          <a:latin typeface="+mn-lt"/>
                          <a:cs typeface="Leelawadee"/>
                        </a:rPr>
                        <a:t>Consciously</a:t>
                      </a:r>
                      <a:r>
                        <a:rPr lang="en-US" sz="1000" spc="-30">
                          <a:solidFill>
                            <a:srgbClr val="2B660F"/>
                          </a:solidFill>
                          <a:latin typeface="+mn-lt"/>
                          <a:cs typeface="Leelawadee"/>
                        </a:rPr>
                        <a:t> </a:t>
                      </a:r>
                      <a:r>
                        <a:rPr lang="en-US" sz="1000">
                          <a:solidFill>
                            <a:srgbClr val="2B660F"/>
                          </a:solidFill>
                          <a:latin typeface="+mn-lt"/>
                          <a:cs typeface="Leelawadee"/>
                        </a:rPr>
                        <a:t>promote</a:t>
                      </a:r>
                      <a:r>
                        <a:rPr lang="en-US" sz="1000" spc="-35">
                          <a:solidFill>
                            <a:srgbClr val="2B660F"/>
                          </a:solidFill>
                          <a:latin typeface="+mn-lt"/>
                          <a:cs typeface="Leelawadee"/>
                        </a:rPr>
                        <a:t> </a:t>
                      </a:r>
                      <a:r>
                        <a:rPr lang="en-US" sz="1000">
                          <a:solidFill>
                            <a:srgbClr val="2B660F"/>
                          </a:solidFill>
                          <a:latin typeface="+mn-lt"/>
                          <a:cs typeface="Leelawadee"/>
                        </a:rPr>
                        <a:t>inclusion</a:t>
                      </a:r>
                      <a:r>
                        <a:rPr lang="en-US" sz="1000" spc="-40">
                          <a:solidFill>
                            <a:srgbClr val="2B660F"/>
                          </a:solidFill>
                          <a:latin typeface="+mn-lt"/>
                          <a:cs typeface="Leelawadee"/>
                        </a:rPr>
                        <a:t> </a:t>
                      </a:r>
                      <a:r>
                        <a:rPr lang="en-US" sz="1000">
                          <a:solidFill>
                            <a:srgbClr val="2B660F"/>
                          </a:solidFill>
                          <a:latin typeface="+mn-lt"/>
                          <a:cs typeface="Leelawadee"/>
                        </a:rPr>
                        <a:t>by</a:t>
                      </a:r>
                      <a:r>
                        <a:rPr lang="en-US" sz="1000" spc="-35">
                          <a:solidFill>
                            <a:srgbClr val="2B660F"/>
                          </a:solidFill>
                          <a:latin typeface="+mn-lt"/>
                          <a:cs typeface="Leelawadee"/>
                        </a:rPr>
                        <a:t> </a:t>
                      </a:r>
                      <a:r>
                        <a:rPr lang="en-US" sz="1000" spc="-10">
                          <a:solidFill>
                            <a:srgbClr val="2B660F"/>
                          </a:solidFill>
                          <a:latin typeface="+mn-lt"/>
                          <a:cs typeface="Leelawadee"/>
                        </a:rPr>
                        <a:t>building </a:t>
                      </a:r>
                      <a:r>
                        <a:rPr lang="en-US" sz="1000">
                          <a:solidFill>
                            <a:srgbClr val="2B660F"/>
                          </a:solidFill>
                          <a:latin typeface="+mn-lt"/>
                          <a:cs typeface="Leelawadee"/>
                        </a:rPr>
                        <a:t>on</a:t>
                      </a:r>
                      <a:r>
                        <a:rPr lang="en-US" sz="1000" spc="-30">
                          <a:solidFill>
                            <a:srgbClr val="2B660F"/>
                          </a:solidFill>
                          <a:latin typeface="+mn-lt"/>
                          <a:cs typeface="Leelawadee"/>
                        </a:rPr>
                        <a:t> </a:t>
                      </a:r>
                      <a:r>
                        <a:rPr lang="en-US" sz="1000">
                          <a:solidFill>
                            <a:srgbClr val="2B660F"/>
                          </a:solidFill>
                          <a:latin typeface="+mn-lt"/>
                          <a:cs typeface="Leelawadee"/>
                        </a:rPr>
                        <a:t>Delta’s</a:t>
                      </a:r>
                      <a:r>
                        <a:rPr lang="en-US" sz="1000" spc="-20">
                          <a:solidFill>
                            <a:srgbClr val="2B660F"/>
                          </a:solidFill>
                          <a:latin typeface="+mn-lt"/>
                          <a:cs typeface="Leelawadee"/>
                        </a:rPr>
                        <a:t> </a:t>
                      </a:r>
                      <a:r>
                        <a:rPr lang="en-US" sz="1000">
                          <a:solidFill>
                            <a:srgbClr val="2B660F"/>
                          </a:solidFill>
                          <a:latin typeface="+mn-lt"/>
                          <a:cs typeface="Leelawadee"/>
                        </a:rPr>
                        <a:t>culture</a:t>
                      </a:r>
                      <a:r>
                        <a:rPr lang="en-US" sz="1000" spc="-20">
                          <a:solidFill>
                            <a:srgbClr val="2B660F"/>
                          </a:solidFill>
                          <a:latin typeface="+mn-lt"/>
                          <a:cs typeface="Leelawadee"/>
                        </a:rPr>
                        <a:t> </a:t>
                      </a:r>
                      <a:r>
                        <a:rPr lang="en-US" sz="1000">
                          <a:solidFill>
                            <a:srgbClr val="2B660F"/>
                          </a:solidFill>
                          <a:latin typeface="+mn-lt"/>
                          <a:cs typeface="Leelawadee"/>
                        </a:rPr>
                        <a:t>of</a:t>
                      </a:r>
                      <a:r>
                        <a:rPr lang="en-US" sz="1000" spc="-15">
                          <a:solidFill>
                            <a:srgbClr val="2B660F"/>
                          </a:solidFill>
                          <a:latin typeface="+mn-lt"/>
                          <a:cs typeface="Leelawadee"/>
                        </a:rPr>
                        <a:t> </a:t>
                      </a:r>
                      <a:r>
                        <a:rPr lang="en-US" sz="1000">
                          <a:solidFill>
                            <a:srgbClr val="2B660F"/>
                          </a:solidFill>
                          <a:latin typeface="+mn-lt"/>
                          <a:cs typeface="Leelawadee"/>
                        </a:rPr>
                        <a:t>listening</a:t>
                      </a:r>
                      <a:r>
                        <a:rPr lang="en-US" sz="1000" spc="-20">
                          <a:solidFill>
                            <a:srgbClr val="2B660F"/>
                          </a:solidFill>
                          <a:latin typeface="+mn-lt"/>
                          <a:cs typeface="Leelawadee"/>
                        </a:rPr>
                        <a:t> </a:t>
                      </a:r>
                      <a:r>
                        <a:rPr lang="en-US" sz="1000">
                          <a:solidFill>
                            <a:srgbClr val="2B660F"/>
                          </a:solidFill>
                          <a:latin typeface="+mn-lt"/>
                          <a:cs typeface="Leelawadee"/>
                        </a:rPr>
                        <a:t>and</a:t>
                      </a:r>
                      <a:r>
                        <a:rPr lang="en-US" sz="1000" spc="-20">
                          <a:solidFill>
                            <a:srgbClr val="2B660F"/>
                          </a:solidFill>
                          <a:latin typeface="+mn-lt"/>
                          <a:cs typeface="Leelawadee"/>
                        </a:rPr>
                        <a:t> </a:t>
                      </a:r>
                      <a:r>
                        <a:rPr lang="en-US" sz="1000">
                          <a:solidFill>
                            <a:srgbClr val="2B660F"/>
                          </a:solidFill>
                          <a:latin typeface="+mn-lt"/>
                          <a:cs typeface="Leelawadee"/>
                        </a:rPr>
                        <a:t>engagement</a:t>
                      </a:r>
                      <a:r>
                        <a:rPr lang="en-US" sz="1000" spc="-5">
                          <a:solidFill>
                            <a:srgbClr val="2B660F"/>
                          </a:solidFill>
                          <a:latin typeface="+mn-lt"/>
                          <a:cs typeface="Leelawadee"/>
                        </a:rPr>
                        <a:t> </a:t>
                      </a:r>
                      <a:r>
                        <a:rPr lang="en-US" sz="1000">
                          <a:solidFill>
                            <a:srgbClr val="2B660F"/>
                          </a:solidFill>
                          <a:latin typeface="+mn-lt"/>
                          <a:cs typeface="Leelawadee"/>
                        </a:rPr>
                        <a:t>to</a:t>
                      </a:r>
                      <a:r>
                        <a:rPr lang="en-US" sz="1000" spc="-25">
                          <a:solidFill>
                            <a:srgbClr val="2B660F"/>
                          </a:solidFill>
                          <a:latin typeface="+mn-lt"/>
                          <a:cs typeface="Leelawadee"/>
                        </a:rPr>
                        <a:t> </a:t>
                      </a:r>
                      <a:r>
                        <a:rPr lang="en-US" sz="1000" spc="-10">
                          <a:solidFill>
                            <a:srgbClr val="2B660F"/>
                          </a:solidFill>
                          <a:latin typeface="+mn-lt"/>
                          <a:cs typeface="Leelawadee"/>
                        </a:rPr>
                        <a:t>foster </a:t>
                      </a:r>
                      <a:r>
                        <a:rPr lang="en-US" sz="1000">
                          <a:solidFill>
                            <a:srgbClr val="2B660F"/>
                          </a:solidFill>
                          <a:latin typeface="+mn-lt"/>
                          <a:cs typeface="Leelawadee"/>
                        </a:rPr>
                        <a:t>greater</a:t>
                      </a:r>
                      <a:r>
                        <a:rPr lang="en-US" sz="1000" spc="-15">
                          <a:solidFill>
                            <a:srgbClr val="2B660F"/>
                          </a:solidFill>
                          <a:latin typeface="+mn-lt"/>
                          <a:cs typeface="Leelawadee"/>
                        </a:rPr>
                        <a:t> </a:t>
                      </a:r>
                      <a:r>
                        <a:rPr lang="en-US" sz="1000">
                          <a:solidFill>
                            <a:srgbClr val="2B660F"/>
                          </a:solidFill>
                          <a:latin typeface="+mn-lt"/>
                          <a:cs typeface="Leelawadee"/>
                        </a:rPr>
                        <a:t>understanding and</a:t>
                      </a:r>
                      <a:r>
                        <a:rPr lang="en-US" sz="1000" spc="-20">
                          <a:solidFill>
                            <a:srgbClr val="2B660F"/>
                          </a:solidFill>
                          <a:latin typeface="+mn-lt"/>
                          <a:cs typeface="Leelawadee"/>
                        </a:rPr>
                        <a:t> </a:t>
                      </a:r>
                      <a:r>
                        <a:rPr lang="en-US" sz="1000">
                          <a:solidFill>
                            <a:srgbClr val="2B660F"/>
                          </a:solidFill>
                          <a:latin typeface="+mn-lt"/>
                          <a:cs typeface="Leelawadee"/>
                        </a:rPr>
                        <a:t>a</a:t>
                      </a:r>
                      <a:r>
                        <a:rPr lang="en-US" sz="1000" spc="-20">
                          <a:solidFill>
                            <a:srgbClr val="2B660F"/>
                          </a:solidFill>
                          <a:latin typeface="+mn-lt"/>
                          <a:cs typeface="Leelawadee"/>
                        </a:rPr>
                        <a:t> </a:t>
                      </a:r>
                      <a:r>
                        <a:rPr lang="en-US" sz="1000">
                          <a:solidFill>
                            <a:srgbClr val="2B660F"/>
                          </a:solidFill>
                          <a:latin typeface="+mn-lt"/>
                          <a:cs typeface="Leelawadee"/>
                        </a:rPr>
                        <a:t>sense</a:t>
                      </a:r>
                      <a:r>
                        <a:rPr lang="en-US" sz="1000" spc="-5">
                          <a:solidFill>
                            <a:srgbClr val="2B660F"/>
                          </a:solidFill>
                          <a:latin typeface="+mn-lt"/>
                          <a:cs typeface="Leelawadee"/>
                        </a:rPr>
                        <a:t> </a:t>
                      </a:r>
                      <a:r>
                        <a:rPr lang="en-US" sz="1000">
                          <a:solidFill>
                            <a:srgbClr val="2B660F"/>
                          </a:solidFill>
                          <a:latin typeface="+mn-lt"/>
                          <a:cs typeface="Leelawadee"/>
                        </a:rPr>
                        <a:t>of</a:t>
                      </a:r>
                      <a:r>
                        <a:rPr lang="en-US" sz="1000" spc="-20">
                          <a:solidFill>
                            <a:srgbClr val="2B660F"/>
                          </a:solidFill>
                          <a:latin typeface="+mn-lt"/>
                          <a:cs typeface="Leelawadee"/>
                        </a:rPr>
                        <a:t> </a:t>
                      </a:r>
                      <a:r>
                        <a:rPr lang="en-US" sz="1000">
                          <a:solidFill>
                            <a:srgbClr val="2B660F"/>
                          </a:solidFill>
                          <a:latin typeface="+mn-lt"/>
                          <a:cs typeface="Leelawadee"/>
                        </a:rPr>
                        <a:t>belonging</a:t>
                      </a:r>
                      <a:r>
                        <a:rPr lang="en-US" sz="1000" spc="-25">
                          <a:solidFill>
                            <a:srgbClr val="2B660F"/>
                          </a:solidFill>
                          <a:latin typeface="+mn-lt"/>
                          <a:cs typeface="Leelawadee"/>
                        </a:rPr>
                        <a:t> </a:t>
                      </a:r>
                      <a:r>
                        <a:rPr lang="en-US" sz="1000">
                          <a:solidFill>
                            <a:srgbClr val="2B660F"/>
                          </a:solidFill>
                          <a:latin typeface="+mn-lt"/>
                          <a:cs typeface="Leelawadee"/>
                        </a:rPr>
                        <a:t>for</a:t>
                      </a:r>
                      <a:r>
                        <a:rPr lang="en-US" sz="1000" spc="-30">
                          <a:solidFill>
                            <a:srgbClr val="2B660F"/>
                          </a:solidFill>
                          <a:latin typeface="+mn-lt"/>
                          <a:cs typeface="Leelawadee"/>
                        </a:rPr>
                        <a:t> </a:t>
                      </a:r>
                      <a:r>
                        <a:rPr lang="en-US" sz="1000" spc="-20">
                          <a:solidFill>
                            <a:srgbClr val="2B660F"/>
                          </a:solidFill>
                          <a:latin typeface="+mn-lt"/>
                          <a:cs typeface="Leelawadee"/>
                        </a:rPr>
                        <a:t>all.</a:t>
                      </a:r>
                      <a:endParaRPr lang="en-US" sz="1000">
                        <a:solidFill>
                          <a:srgbClr val="2B660F"/>
                        </a:solidFill>
                        <a:latin typeface="+mn-lt"/>
                        <a:cs typeface="Leelawadee"/>
                      </a:endParaRPr>
                    </a:p>
                    <a:p>
                      <a:pPr marL="114300" marR="195580" indent="-114300" algn="l">
                        <a:lnSpc>
                          <a:spcPct val="100000"/>
                        </a:lnSpc>
                        <a:spcBef>
                          <a:spcPts val="300"/>
                        </a:spcBef>
                        <a:buFont typeface="Arial"/>
                        <a:buChar char="•"/>
                        <a:tabLst>
                          <a:tab pos="264160" algn="l"/>
                        </a:tabLst>
                      </a:pPr>
                      <a:r>
                        <a:rPr lang="en-US" sz="1050" b="0" i="0" kern="1200">
                          <a:solidFill>
                            <a:srgbClr val="2B660F"/>
                          </a:solidFill>
                          <a:effectLst/>
                          <a:highlight>
                            <a:srgbClr val="4FE2F3"/>
                          </a:highlight>
                          <a:latin typeface="+mn-lt"/>
                          <a:ea typeface="+mn-ea"/>
                          <a:cs typeface="Leelawadee" panose="020B0502040204020203" pitchFamily="34" charset="-34"/>
                        </a:rPr>
                        <a:t>Goal:</a:t>
                      </a:r>
                      <a:r>
                        <a:rPr lang="en-US" sz="1000" spc="-20">
                          <a:solidFill>
                            <a:srgbClr val="2B660F"/>
                          </a:solidFill>
                          <a:latin typeface="+mn-lt"/>
                          <a:cs typeface="Leelawadee"/>
                        </a:rPr>
                        <a:t> </a:t>
                      </a:r>
                      <a:r>
                        <a:rPr lang="en-US" sz="1000">
                          <a:solidFill>
                            <a:srgbClr val="2B660F"/>
                          </a:solidFill>
                          <a:latin typeface="+mn-lt"/>
                          <a:cs typeface="Leelawadee"/>
                        </a:rPr>
                        <a:t>Ensure</a:t>
                      </a:r>
                      <a:r>
                        <a:rPr lang="en-US" sz="1000" spc="-10">
                          <a:solidFill>
                            <a:srgbClr val="2B660F"/>
                          </a:solidFill>
                          <a:latin typeface="+mn-lt"/>
                          <a:cs typeface="Leelawadee"/>
                        </a:rPr>
                        <a:t> </a:t>
                      </a:r>
                      <a:r>
                        <a:rPr lang="en-US" sz="1000">
                          <a:solidFill>
                            <a:srgbClr val="2B660F"/>
                          </a:solidFill>
                          <a:latin typeface="+mn-lt"/>
                          <a:cs typeface="Leelawadee"/>
                        </a:rPr>
                        <a:t>all</a:t>
                      </a:r>
                      <a:r>
                        <a:rPr lang="en-US" sz="1000" spc="-35">
                          <a:solidFill>
                            <a:srgbClr val="2B660F"/>
                          </a:solidFill>
                          <a:latin typeface="+mn-lt"/>
                          <a:cs typeface="Leelawadee"/>
                        </a:rPr>
                        <a:t> </a:t>
                      </a:r>
                      <a:r>
                        <a:rPr lang="en-US" sz="1000">
                          <a:solidFill>
                            <a:srgbClr val="2B660F"/>
                          </a:solidFill>
                          <a:latin typeface="+mn-lt"/>
                          <a:cs typeface="Leelawadee"/>
                        </a:rPr>
                        <a:t>employees are</a:t>
                      </a:r>
                      <a:r>
                        <a:rPr lang="en-US" sz="1000" spc="-20">
                          <a:solidFill>
                            <a:srgbClr val="2B660F"/>
                          </a:solidFill>
                          <a:latin typeface="+mn-lt"/>
                          <a:cs typeface="Leelawadee"/>
                        </a:rPr>
                        <a:t> </a:t>
                      </a:r>
                      <a:r>
                        <a:rPr lang="en-US" sz="1000" spc="-10">
                          <a:solidFill>
                            <a:srgbClr val="2B660F"/>
                          </a:solidFill>
                          <a:latin typeface="+mn-lt"/>
                          <a:cs typeface="Leelawadee"/>
                        </a:rPr>
                        <a:t>compensated </a:t>
                      </a:r>
                      <a:r>
                        <a:rPr lang="en-US" sz="1000">
                          <a:solidFill>
                            <a:srgbClr val="2B660F"/>
                          </a:solidFill>
                          <a:latin typeface="+mn-lt"/>
                          <a:cs typeface="Leelawadee"/>
                        </a:rPr>
                        <a:t>equitably</a:t>
                      </a:r>
                      <a:r>
                        <a:rPr lang="en-US" sz="1000" spc="5">
                          <a:solidFill>
                            <a:srgbClr val="2B660F"/>
                          </a:solidFill>
                          <a:latin typeface="+mn-lt"/>
                          <a:cs typeface="Leelawadee"/>
                        </a:rPr>
                        <a:t> </a:t>
                      </a:r>
                      <a:r>
                        <a:rPr lang="en-US" sz="1000">
                          <a:solidFill>
                            <a:srgbClr val="2B660F"/>
                          </a:solidFill>
                          <a:latin typeface="+mn-lt"/>
                          <a:cs typeface="Leelawadee"/>
                        </a:rPr>
                        <a:t>for</a:t>
                      </a:r>
                      <a:r>
                        <a:rPr lang="en-US" sz="1000" spc="10">
                          <a:solidFill>
                            <a:srgbClr val="2B660F"/>
                          </a:solidFill>
                          <a:latin typeface="+mn-lt"/>
                          <a:cs typeface="Leelawadee"/>
                        </a:rPr>
                        <a:t> </a:t>
                      </a:r>
                      <a:r>
                        <a:rPr lang="en-US" sz="1000">
                          <a:solidFill>
                            <a:srgbClr val="2B660F"/>
                          </a:solidFill>
                          <a:latin typeface="+mn-lt"/>
                          <a:cs typeface="Leelawadee"/>
                        </a:rPr>
                        <a:t>comparable</a:t>
                      </a:r>
                      <a:r>
                        <a:rPr lang="en-US" sz="1000" spc="-15">
                          <a:solidFill>
                            <a:srgbClr val="2B660F"/>
                          </a:solidFill>
                          <a:latin typeface="+mn-lt"/>
                          <a:cs typeface="Leelawadee"/>
                        </a:rPr>
                        <a:t> </a:t>
                      </a:r>
                      <a:r>
                        <a:rPr lang="en-US" sz="1000">
                          <a:solidFill>
                            <a:srgbClr val="2B660F"/>
                          </a:solidFill>
                          <a:latin typeface="+mn-lt"/>
                          <a:cs typeface="Leelawadee"/>
                        </a:rPr>
                        <a:t>duties,</a:t>
                      </a:r>
                      <a:r>
                        <a:rPr lang="en-US" sz="1000" spc="20">
                          <a:solidFill>
                            <a:srgbClr val="2B660F"/>
                          </a:solidFill>
                          <a:latin typeface="+mn-lt"/>
                          <a:cs typeface="Leelawadee"/>
                        </a:rPr>
                        <a:t> </a:t>
                      </a:r>
                      <a:r>
                        <a:rPr lang="en-US" sz="1000" spc="-10">
                          <a:solidFill>
                            <a:srgbClr val="2B660F"/>
                          </a:solidFill>
                          <a:latin typeface="+mn-lt"/>
                          <a:cs typeface="Leelawadee"/>
                        </a:rPr>
                        <a:t>responsibilities</a:t>
                      </a:r>
                      <a:r>
                        <a:rPr lang="en-US" sz="1000">
                          <a:solidFill>
                            <a:srgbClr val="2B660F"/>
                          </a:solidFill>
                          <a:latin typeface="+mn-lt"/>
                          <a:cs typeface="Leelawadee"/>
                        </a:rPr>
                        <a:t> </a:t>
                      </a:r>
                      <a:r>
                        <a:rPr lang="en-US" sz="1000" spc="-10">
                          <a:solidFill>
                            <a:srgbClr val="2B660F"/>
                          </a:solidFill>
                          <a:latin typeface="+mn-lt"/>
                          <a:cs typeface="Leelawadee"/>
                        </a:rPr>
                        <a:t>&amp;skills</a:t>
                      </a:r>
                      <a:endParaRPr lang="en-US" sz="1000">
                        <a:solidFill>
                          <a:srgbClr val="2B660F"/>
                        </a:solidFill>
                        <a:latin typeface="+mn-lt"/>
                        <a:cs typeface="Leelawadee"/>
                      </a:endParaRPr>
                    </a:p>
                    <a:p>
                      <a:pPr marL="114300" marR="165735" indent="-114300" algn="l">
                        <a:lnSpc>
                          <a:spcPct val="100000"/>
                        </a:lnSpc>
                        <a:spcBef>
                          <a:spcPts val="300"/>
                        </a:spcBef>
                        <a:buFont typeface="Arial"/>
                        <a:buChar char="•"/>
                        <a:tabLst>
                          <a:tab pos="264160" algn="l"/>
                        </a:tabLst>
                      </a:pPr>
                      <a:r>
                        <a:rPr lang="en-US" sz="1050" b="0" i="0" kern="1200">
                          <a:solidFill>
                            <a:srgbClr val="2B660F"/>
                          </a:solidFill>
                          <a:effectLst/>
                          <a:highlight>
                            <a:srgbClr val="4FE2F3"/>
                          </a:highlight>
                          <a:latin typeface="+mn-lt"/>
                          <a:ea typeface="+mn-ea"/>
                          <a:cs typeface="Leelawadee" panose="020B0502040204020203" pitchFamily="34" charset="-34"/>
                        </a:rPr>
                        <a:t>Goal: </a:t>
                      </a:r>
                      <a:r>
                        <a:rPr lang="en-US" sz="1000">
                          <a:solidFill>
                            <a:srgbClr val="2B660F"/>
                          </a:solidFill>
                          <a:latin typeface="+mn-lt"/>
                          <a:cs typeface="Leelawadee"/>
                        </a:rPr>
                        <a:t>Use</a:t>
                      </a:r>
                      <a:r>
                        <a:rPr lang="en-US" sz="1000" spc="-30">
                          <a:solidFill>
                            <a:srgbClr val="2B660F"/>
                          </a:solidFill>
                          <a:latin typeface="+mn-lt"/>
                          <a:cs typeface="Leelawadee"/>
                        </a:rPr>
                        <a:t> </a:t>
                      </a:r>
                      <a:r>
                        <a:rPr lang="en-US" sz="1000" spc="-10">
                          <a:solidFill>
                            <a:srgbClr val="2B660F"/>
                          </a:solidFill>
                          <a:latin typeface="+mn-lt"/>
                          <a:cs typeface="Leelawadee"/>
                        </a:rPr>
                        <a:t>data-</a:t>
                      </a:r>
                      <a:r>
                        <a:rPr lang="en-US" sz="1000">
                          <a:solidFill>
                            <a:srgbClr val="2B660F"/>
                          </a:solidFill>
                          <a:latin typeface="+mn-lt"/>
                          <a:cs typeface="Leelawadee"/>
                        </a:rPr>
                        <a:t>driven</a:t>
                      </a:r>
                      <a:r>
                        <a:rPr lang="en-US" sz="1000" spc="-25">
                          <a:solidFill>
                            <a:srgbClr val="2B660F"/>
                          </a:solidFill>
                          <a:latin typeface="+mn-lt"/>
                          <a:cs typeface="Leelawadee"/>
                        </a:rPr>
                        <a:t> </a:t>
                      </a:r>
                      <a:r>
                        <a:rPr lang="en-US" sz="1000">
                          <a:solidFill>
                            <a:srgbClr val="2B660F"/>
                          </a:solidFill>
                          <a:latin typeface="+mn-lt"/>
                          <a:cs typeface="Leelawadee"/>
                        </a:rPr>
                        <a:t>insights</a:t>
                      </a:r>
                      <a:r>
                        <a:rPr lang="en-US" sz="1000" spc="-15">
                          <a:solidFill>
                            <a:srgbClr val="2B660F"/>
                          </a:solidFill>
                          <a:latin typeface="+mn-lt"/>
                          <a:cs typeface="Leelawadee"/>
                        </a:rPr>
                        <a:t> </a:t>
                      </a:r>
                      <a:r>
                        <a:rPr lang="en-US" sz="1000">
                          <a:solidFill>
                            <a:srgbClr val="2B660F"/>
                          </a:solidFill>
                          <a:latin typeface="+mn-lt"/>
                          <a:cs typeface="Leelawadee"/>
                        </a:rPr>
                        <a:t>from</a:t>
                      </a:r>
                      <a:r>
                        <a:rPr lang="en-US" sz="1000" spc="-30">
                          <a:solidFill>
                            <a:srgbClr val="2B660F"/>
                          </a:solidFill>
                          <a:latin typeface="+mn-lt"/>
                          <a:cs typeface="Leelawadee"/>
                        </a:rPr>
                        <a:t> </a:t>
                      </a:r>
                      <a:r>
                        <a:rPr lang="en-US" sz="1000">
                          <a:solidFill>
                            <a:srgbClr val="2B660F"/>
                          </a:solidFill>
                          <a:latin typeface="+mn-lt"/>
                          <a:cs typeface="Leelawadee"/>
                        </a:rPr>
                        <a:t>listening</a:t>
                      </a:r>
                      <a:r>
                        <a:rPr lang="en-US" sz="1000" spc="-20">
                          <a:solidFill>
                            <a:srgbClr val="2B660F"/>
                          </a:solidFill>
                          <a:latin typeface="+mn-lt"/>
                          <a:cs typeface="Leelawadee"/>
                        </a:rPr>
                        <a:t> </a:t>
                      </a:r>
                      <a:r>
                        <a:rPr lang="en-US" sz="1000" spc="-25">
                          <a:solidFill>
                            <a:srgbClr val="2B660F"/>
                          </a:solidFill>
                          <a:latin typeface="+mn-lt"/>
                          <a:cs typeface="Leelawadee"/>
                        </a:rPr>
                        <a:t>to </a:t>
                      </a:r>
                      <a:r>
                        <a:rPr lang="en-US" sz="1000">
                          <a:solidFill>
                            <a:srgbClr val="2B660F"/>
                          </a:solidFill>
                          <a:latin typeface="+mn-lt"/>
                          <a:cs typeface="Leelawadee"/>
                        </a:rPr>
                        <a:t>our</a:t>
                      </a:r>
                      <a:r>
                        <a:rPr lang="en-US" sz="1000" spc="-20">
                          <a:solidFill>
                            <a:srgbClr val="2B660F"/>
                          </a:solidFill>
                          <a:latin typeface="+mn-lt"/>
                          <a:cs typeface="Leelawadee"/>
                        </a:rPr>
                        <a:t> </a:t>
                      </a:r>
                      <a:r>
                        <a:rPr lang="en-US" sz="1000">
                          <a:solidFill>
                            <a:srgbClr val="2B660F"/>
                          </a:solidFill>
                          <a:latin typeface="+mn-lt"/>
                          <a:cs typeface="Leelawadee"/>
                        </a:rPr>
                        <a:t>people</a:t>
                      </a:r>
                      <a:r>
                        <a:rPr lang="en-US" sz="1000" spc="-20">
                          <a:solidFill>
                            <a:srgbClr val="2B660F"/>
                          </a:solidFill>
                          <a:latin typeface="+mn-lt"/>
                          <a:cs typeface="Leelawadee"/>
                        </a:rPr>
                        <a:t> </a:t>
                      </a:r>
                      <a:r>
                        <a:rPr lang="en-US" sz="1000">
                          <a:solidFill>
                            <a:srgbClr val="2B660F"/>
                          </a:solidFill>
                          <a:latin typeface="+mn-lt"/>
                          <a:cs typeface="Leelawadee"/>
                        </a:rPr>
                        <a:t>to</a:t>
                      </a:r>
                      <a:r>
                        <a:rPr lang="en-US" sz="1000" spc="-15">
                          <a:solidFill>
                            <a:srgbClr val="2B660F"/>
                          </a:solidFill>
                          <a:latin typeface="+mn-lt"/>
                          <a:cs typeface="Leelawadee"/>
                        </a:rPr>
                        <a:t> </a:t>
                      </a:r>
                      <a:r>
                        <a:rPr lang="en-US" sz="1000">
                          <a:solidFill>
                            <a:srgbClr val="2B660F"/>
                          </a:solidFill>
                          <a:latin typeface="+mn-lt"/>
                          <a:cs typeface="Leelawadee"/>
                        </a:rPr>
                        <a:t>inform</a:t>
                      </a:r>
                      <a:r>
                        <a:rPr lang="en-US" sz="1000" spc="-5">
                          <a:solidFill>
                            <a:srgbClr val="2B660F"/>
                          </a:solidFill>
                          <a:latin typeface="+mn-lt"/>
                          <a:cs typeface="Leelawadee"/>
                        </a:rPr>
                        <a:t> </a:t>
                      </a:r>
                      <a:r>
                        <a:rPr lang="en-US" sz="1000">
                          <a:solidFill>
                            <a:srgbClr val="2B660F"/>
                          </a:solidFill>
                          <a:latin typeface="+mn-lt"/>
                          <a:cs typeface="Leelawadee"/>
                        </a:rPr>
                        <a:t>our</a:t>
                      </a:r>
                      <a:r>
                        <a:rPr lang="en-US" sz="1000" spc="-20">
                          <a:solidFill>
                            <a:srgbClr val="2B660F"/>
                          </a:solidFill>
                          <a:latin typeface="+mn-lt"/>
                          <a:cs typeface="Leelawadee"/>
                        </a:rPr>
                        <a:t> </a:t>
                      </a:r>
                      <a:r>
                        <a:rPr lang="en-US" sz="1000" spc="-10">
                          <a:solidFill>
                            <a:srgbClr val="2B660F"/>
                          </a:solidFill>
                          <a:latin typeface="+mn-lt"/>
                          <a:cs typeface="Leelawadee"/>
                        </a:rPr>
                        <a:t>investments</a:t>
                      </a:r>
                      <a:endParaRPr lang="en-US" sz="1000">
                        <a:solidFill>
                          <a:srgbClr val="2B660F"/>
                        </a:solidFill>
                        <a:latin typeface="+mn-lt"/>
                        <a:cs typeface="Leelawadee"/>
                      </a:endParaRPr>
                    </a:p>
                    <a:p>
                      <a:pPr marL="114300" marR="200660" indent="-114300" algn="l">
                        <a:lnSpc>
                          <a:spcPct val="100000"/>
                        </a:lnSpc>
                        <a:spcBef>
                          <a:spcPts val="300"/>
                        </a:spcBef>
                        <a:buFont typeface="Arial"/>
                        <a:buChar char="•"/>
                        <a:tabLst>
                          <a:tab pos="264160" algn="l"/>
                        </a:tabLst>
                      </a:pPr>
                      <a:r>
                        <a:rPr lang="en-US" sz="1050" b="0" i="0" kern="1200">
                          <a:solidFill>
                            <a:srgbClr val="2B660F"/>
                          </a:solidFill>
                          <a:effectLst/>
                          <a:highlight>
                            <a:srgbClr val="4FE2F3"/>
                          </a:highlight>
                          <a:latin typeface="+mn-lt"/>
                          <a:ea typeface="+mn-ea"/>
                          <a:cs typeface="Leelawadee" panose="020B0502040204020203" pitchFamily="34" charset="-34"/>
                        </a:rPr>
                        <a:t>Goal: </a:t>
                      </a:r>
                      <a:r>
                        <a:rPr lang="en-US" sz="1000">
                          <a:solidFill>
                            <a:srgbClr val="2B660F"/>
                          </a:solidFill>
                          <a:latin typeface="+mn-lt"/>
                          <a:cs typeface="Leelawadee"/>
                        </a:rPr>
                        <a:t>Transform</a:t>
                      </a:r>
                      <a:r>
                        <a:rPr lang="en-US" sz="1000" spc="10">
                          <a:solidFill>
                            <a:srgbClr val="2B660F"/>
                          </a:solidFill>
                          <a:latin typeface="+mn-lt"/>
                          <a:cs typeface="Leelawadee"/>
                        </a:rPr>
                        <a:t> </a:t>
                      </a:r>
                      <a:r>
                        <a:rPr lang="en-US" sz="1000" spc="-10">
                          <a:solidFill>
                            <a:srgbClr val="2B660F"/>
                          </a:solidFill>
                          <a:latin typeface="+mn-lt"/>
                          <a:cs typeface="Leelawadee"/>
                        </a:rPr>
                        <a:t>employer-</a:t>
                      </a:r>
                      <a:r>
                        <a:rPr lang="en-US" sz="1000">
                          <a:solidFill>
                            <a:srgbClr val="2B660F"/>
                          </a:solidFill>
                          <a:latin typeface="+mn-lt"/>
                          <a:cs typeface="Leelawadee"/>
                        </a:rPr>
                        <a:t>led</a:t>
                      </a:r>
                      <a:r>
                        <a:rPr lang="en-US" sz="1000" spc="-15">
                          <a:solidFill>
                            <a:srgbClr val="2B660F"/>
                          </a:solidFill>
                          <a:latin typeface="+mn-lt"/>
                          <a:cs typeface="Leelawadee"/>
                        </a:rPr>
                        <a:t> </a:t>
                      </a:r>
                      <a:r>
                        <a:rPr lang="en-US" sz="1000">
                          <a:solidFill>
                            <a:srgbClr val="2B660F"/>
                          </a:solidFill>
                          <a:latin typeface="+mn-lt"/>
                          <a:cs typeface="Leelawadee"/>
                        </a:rPr>
                        <a:t>health care</a:t>
                      </a:r>
                      <a:r>
                        <a:rPr lang="en-US" sz="1000" spc="-20">
                          <a:solidFill>
                            <a:srgbClr val="2B660F"/>
                          </a:solidFill>
                          <a:latin typeface="+mn-lt"/>
                          <a:cs typeface="Leelawadee"/>
                        </a:rPr>
                        <a:t> with </a:t>
                      </a:r>
                      <a:r>
                        <a:rPr lang="en-US" sz="1000" spc="-10">
                          <a:solidFill>
                            <a:srgbClr val="2B660F"/>
                          </a:solidFill>
                          <a:latin typeface="+mn-lt"/>
                          <a:cs typeface="Leelawadee"/>
                        </a:rPr>
                        <a:t>best-in-</a:t>
                      </a:r>
                      <a:r>
                        <a:rPr lang="en-US" sz="1000">
                          <a:solidFill>
                            <a:srgbClr val="2B660F"/>
                          </a:solidFill>
                          <a:latin typeface="+mn-lt"/>
                          <a:cs typeface="Leelawadee"/>
                        </a:rPr>
                        <a:t>class benefit</a:t>
                      </a:r>
                      <a:r>
                        <a:rPr lang="en-US" sz="1000" spc="-5">
                          <a:solidFill>
                            <a:srgbClr val="2B660F"/>
                          </a:solidFill>
                          <a:latin typeface="+mn-lt"/>
                          <a:cs typeface="Leelawadee"/>
                        </a:rPr>
                        <a:t> </a:t>
                      </a:r>
                      <a:r>
                        <a:rPr lang="en-US" sz="1000" spc="-10">
                          <a:solidFill>
                            <a:srgbClr val="2B660F"/>
                          </a:solidFill>
                          <a:latin typeface="+mn-lt"/>
                          <a:cs typeface="Leelawadee"/>
                        </a:rPr>
                        <a:t>design</a:t>
                      </a:r>
                      <a:endParaRPr lang="en-US" sz="1000">
                        <a:solidFill>
                          <a:srgbClr val="2B660F"/>
                        </a:solidFill>
                        <a:latin typeface="+mn-lt"/>
                        <a:cs typeface="Leelawadee"/>
                      </a:endParaRPr>
                    </a:p>
                    <a:p>
                      <a:pPr marL="114300" marR="379095" indent="-114300" algn="l">
                        <a:lnSpc>
                          <a:spcPct val="100000"/>
                        </a:lnSpc>
                        <a:spcBef>
                          <a:spcPts val="300"/>
                        </a:spcBef>
                        <a:buFont typeface="Arial"/>
                        <a:buChar char="•"/>
                        <a:tabLst>
                          <a:tab pos="264160" algn="l"/>
                        </a:tabLst>
                      </a:pPr>
                      <a:r>
                        <a:rPr lang="en-US" sz="1050" b="0" i="0" kern="1200">
                          <a:solidFill>
                            <a:srgbClr val="2B660F"/>
                          </a:solidFill>
                          <a:effectLst/>
                          <a:highlight>
                            <a:srgbClr val="4FE2F3"/>
                          </a:highlight>
                          <a:latin typeface="+mn-lt"/>
                          <a:ea typeface="+mn-ea"/>
                          <a:cs typeface="Leelawadee" panose="020B0502040204020203" pitchFamily="34" charset="-34"/>
                        </a:rPr>
                        <a:t>Goal: </a:t>
                      </a:r>
                      <a:r>
                        <a:rPr lang="en-US" sz="1000">
                          <a:solidFill>
                            <a:srgbClr val="2B660F"/>
                          </a:solidFill>
                          <a:latin typeface="+mn-lt"/>
                          <a:cs typeface="Leelawadee"/>
                        </a:rPr>
                        <a:t>Help</a:t>
                      </a:r>
                      <a:r>
                        <a:rPr lang="en-US" sz="1000" spc="-25">
                          <a:solidFill>
                            <a:srgbClr val="2B660F"/>
                          </a:solidFill>
                          <a:latin typeface="+mn-lt"/>
                          <a:cs typeface="Leelawadee"/>
                        </a:rPr>
                        <a:t> </a:t>
                      </a:r>
                      <a:r>
                        <a:rPr lang="en-US" sz="1000">
                          <a:solidFill>
                            <a:srgbClr val="2B660F"/>
                          </a:solidFill>
                          <a:latin typeface="+mn-lt"/>
                          <a:cs typeface="Leelawadee"/>
                        </a:rPr>
                        <a:t>our</a:t>
                      </a:r>
                      <a:r>
                        <a:rPr lang="en-US" sz="1000" spc="-25">
                          <a:solidFill>
                            <a:srgbClr val="2B660F"/>
                          </a:solidFill>
                          <a:latin typeface="+mn-lt"/>
                          <a:cs typeface="Leelawadee"/>
                        </a:rPr>
                        <a:t> </a:t>
                      </a:r>
                      <a:r>
                        <a:rPr lang="en-US" sz="1000">
                          <a:solidFill>
                            <a:srgbClr val="2B660F"/>
                          </a:solidFill>
                          <a:latin typeface="+mn-lt"/>
                          <a:cs typeface="Leelawadee"/>
                        </a:rPr>
                        <a:t>people</a:t>
                      </a:r>
                      <a:r>
                        <a:rPr lang="en-US" sz="1000" spc="-25">
                          <a:solidFill>
                            <a:srgbClr val="2B660F"/>
                          </a:solidFill>
                          <a:latin typeface="+mn-lt"/>
                          <a:cs typeface="Leelawadee"/>
                        </a:rPr>
                        <a:t> </a:t>
                      </a:r>
                      <a:r>
                        <a:rPr lang="en-US" sz="1000">
                          <a:solidFill>
                            <a:srgbClr val="2B660F"/>
                          </a:solidFill>
                          <a:latin typeface="+mn-lt"/>
                          <a:cs typeface="Leelawadee"/>
                        </a:rPr>
                        <a:t>find</a:t>
                      </a:r>
                      <a:r>
                        <a:rPr lang="en-US" sz="1000" spc="-15">
                          <a:solidFill>
                            <a:srgbClr val="2B660F"/>
                          </a:solidFill>
                          <a:latin typeface="+mn-lt"/>
                          <a:cs typeface="Leelawadee"/>
                        </a:rPr>
                        <a:t> </a:t>
                      </a:r>
                      <a:r>
                        <a:rPr lang="en-US" sz="1000">
                          <a:solidFill>
                            <a:srgbClr val="2B660F"/>
                          </a:solidFill>
                          <a:latin typeface="+mn-lt"/>
                          <a:cs typeface="Leelawadee"/>
                        </a:rPr>
                        <a:t>timely</a:t>
                      </a:r>
                      <a:r>
                        <a:rPr lang="en-US" sz="1000" spc="-25">
                          <a:solidFill>
                            <a:srgbClr val="2B660F"/>
                          </a:solidFill>
                          <a:latin typeface="+mn-lt"/>
                          <a:cs typeface="Leelawadee"/>
                        </a:rPr>
                        <a:t> </a:t>
                      </a:r>
                      <a:r>
                        <a:rPr lang="en-US" sz="1000">
                          <a:solidFill>
                            <a:srgbClr val="2B660F"/>
                          </a:solidFill>
                          <a:latin typeface="+mn-lt"/>
                          <a:cs typeface="Leelawadee"/>
                        </a:rPr>
                        <a:t>access</a:t>
                      </a:r>
                      <a:r>
                        <a:rPr lang="en-US" sz="1000" spc="-15">
                          <a:solidFill>
                            <a:srgbClr val="2B660F"/>
                          </a:solidFill>
                          <a:latin typeface="+mn-lt"/>
                          <a:cs typeface="Leelawadee"/>
                        </a:rPr>
                        <a:t> </a:t>
                      </a:r>
                      <a:r>
                        <a:rPr lang="en-US" sz="1000" spc="-25">
                          <a:solidFill>
                            <a:srgbClr val="2B660F"/>
                          </a:solidFill>
                          <a:latin typeface="+mn-lt"/>
                          <a:cs typeface="Leelawadee"/>
                        </a:rPr>
                        <a:t>to </a:t>
                      </a:r>
                      <a:r>
                        <a:rPr lang="en-US" sz="1000">
                          <a:solidFill>
                            <a:srgbClr val="2B660F"/>
                          </a:solidFill>
                          <a:latin typeface="+mn-lt"/>
                          <a:cs typeface="Leelawadee"/>
                        </a:rPr>
                        <a:t>medical</a:t>
                      </a:r>
                      <a:r>
                        <a:rPr lang="en-US" sz="1000" spc="-40">
                          <a:solidFill>
                            <a:srgbClr val="2B660F"/>
                          </a:solidFill>
                          <a:latin typeface="+mn-lt"/>
                          <a:cs typeface="Leelawadee"/>
                        </a:rPr>
                        <a:t> </a:t>
                      </a:r>
                      <a:r>
                        <a:rPr lang="en-US" sz="1000">
                          <a:solidFill>
                            <a:srgbClr val="2B660F"/>
                          </a:solidFill>
                          <a:latin typeface="+mn-lt"/>
                          <a:cs typeface="Leelawadee"/>
                        </a:rPr>
                        <a:t>and</a:t>
                      </a:r>
                      <a:r>
                        <a:rPr lang="en-US" sz="1000" spc="-15">
                          <a:solidFill>
                            <a:srgbClr val="2B660F"/>
                          </a:solidFill>
                          <a:latin typeface="+mn-lt"/>
                          <a:cs typeface="Leelawadee"/>
                        </a:rPr>
                        <a:t> </a:t>
                      </a:r>
                      <a:r>
                        <a:rPr lang="en-US" sz="1000">
                          <a:solidFill>
                            <a:srgbClr val="2B660F"/>
                          </a:solidFill>
                          <a:latin typeface="+mn-lt"/>
                          <a:cs typeface="Leelawadee"/>
                        </a:rPr>
                        <a:t>mental</a:t>
                      </a:r>
                      <a:r>
                        <a:rPr lang="en-US" sz="1000" spc="-20">
                          <a:solidFill>
                            <a:srgbClr val="2B660F"/>
                          </a:solidFill>
                          <a:latin typeface="+mn-lt"/>
                          <a:cs typeface="Leelawadee"/>
                        </a:rPr>
                        <a:t> </a:t>
                      </a:r>
                      <a:r>
                        <a:rPr lang="en-US" sz="1000">
                          <a:solidFill>
                            <a:srgbClr val="2B660F"/>
                          </a:solidFill>
                          <a:latin typeface="+mn-lt"/>
                          <a:cs typeface="Leelawadee"/>
                        </a:rPr>
                        <a:t>health</a:t>
                      </a:r>
                      <a:r>
                        <a:rPr lang="en-US" sz="1000" spc="-10">
                          <a:solidFill>
                            <a:srgbClr val="2B660F"/>
                          </a:solidFill>
                          <a:latin typeface="+mn-lt"/>
                          <a:cs typeface="Leelawadee"/>
                        </a:rPr>
                        <a:t> </a:t>
                      </a:r>
                      <a:r>
                        <a:rPr lang="en-US" sz="1000">
                          <a:solidFill>
                            <a:srgbClr val="2B660F"/>
                          </a:solidFill>
                          <a:latin typeface="+mn-lt"/>
                          <a:cs typeface="Leelawadee"/>
                        </a:rPr>
                        <a:t>care</a:t>
                      </a:r>
                      <a:r>
                        <a:rPr lang="en-US" sz="1000" spc="-15">
                          <a:solidFill>
                            <a:srgbClr val="2B660F"/>
                          </a:solidFill>
                          <a:latin typeface="+mn-lt"/>
                          <a:cs typeface="Leelawadee"/>
                        </a:rPr>
                        <a:t> </a:t>
                      </a:r>
                      <a:r>
                        <a:rPr lang="en-US" sz="1000">
                          <a:solidFill>
                            <a:srgbClr val="2B660F"/>
                          </a:solidFill>
                          <a:latin typeface="+mn-lt"/>
                          <a:cs typeface="Leelawadee"/>
                        </a:rPr>
                        <a:t>providers</a:t>
                      </a:r>
                      <a:r>
                        <a:rPr lang="en-US" sz="1000" spc="-40">
                          <a:solidFill>
                            <a:srgbClr val="2B660F"/>
                          </a:solidFill>
                          <a:latin typeface="+mn-lt"/>
                          <a:cs typeface="Leelawadee"/>
                        </a:rPr>
                        <a:t> </a:t>
                      </a:r>
                      <a:r>
                        <a:rPr lang="en-US" sz="1000">
                          <a:solidFill>
                            <a:srgbClr val="2B660F"/>
                          </a:solidFill>
                          <a:latin typeface="+mn-lt"/>
                          <a:cs typeface="Leelawadee"/>
                        </a:rPr>
                        <a:t>with</a:t>
                      </a:r>
                      <a:r>
                        <a:rPr lang="en-US" sz="1000" spc="-30">
                          <a:solidFill>
                            <a:srgbClr val="2B660F"/>
                          </a:solidFill>
                          <a:latin typeface="+mn-lt"/>
                          <a:cs typeface="Leelawadee"/>
                        </a:rPr>
                        <a:t> </a:t>
                      </a:r>
                      <a:r>
                        <a:rPr lang="en-US" sz="1000" spc="-25">
                          <a:solidFill>
                            <a:srgbClr val="2B660F"/>
                          </a:solidFill>
                          <a:latin typeface="+mn-lt"/>
                          <a:cs typeface="Leelawadee"/>
                        </a:rPr>
                        <a:t>the </a:t>
                      </a:r>
                      <a:r>
                        <a:rPr lang="en-US" sz="1000">
                          <a:solidFill>
                            <a:srgbClr val="2B660F"/>
                          </a:solidFill>
                          <a:latin typeface="+mn-lt"/>
                          <a:cs typeface="Leelawadee"/>
                        </a:rPr>
                        <a:t>highest</a:t>
                      </a:r>
                      <a:r>
                        <a:rPr lang="en-US" sz="1000" spc="-10">
                          <a:solidFill>
                            <a:srgbClr val="2B660F"/>
                          </a:solidFill>
                          <a:latin typeface="+mn-lt"/>
                          <a:cs typeface="Leelawadee"/>
                        </a:rPr>
                        <a:t> </a:t>
                      </a:r>
                      <a:r>
                        <a:rPr lang="en-US" sz="1000">
                          <a:solidFill>
                            <a:srgbClr val="2B660F"/>
                          </a:solidFill>
                          <a:latin typeface="+mn-lt"/>
                          <a:cs typeface="Leelawadee"/>
                        </a:rPr>
                        <a:t>quality</a:t>
                      </a:r>
                      <a:r>
                        <a:rPr lang="en-US" sz="1000" spc="-25">
                          <a:solidFill>
                            <a:srgbClr val="2B660F"/>
                          </a:solidFill>
                          <a:latin typeface="+mn-lt"/>
                          <a:cs typeface="Leelawadee"/>
                        </a:rPr>
                        <a:t> </a:t>
                      </a:r>
                      <a:r>
                        <a:rPr lang="en-US" sz="1000">
                          <a:solidFill>
                            <a:srgbClr val="2B660F"/>
                          </a:solidFill>
                          <a:latin typeface="+mn-lt"/>
                          <a:cs typeface="Leelawadee"/>
                        </a:rPr>
                        <a:t>and</a:t>
                      </a:r>
                      <a:r>
                        <a:rPr lang="en-US" sz="1000" spc="-20">
                          <a:solidFill>
                            <a:srgbClr val="2B660F"/>
                          </a:solidFill>
                          <a:latin typeface="+mn-lt"/>
                          <a:cs typeface="Leelawadee"/>
                        </a:rPr>
                        <a:t> </a:t>
                      </a:r>
                      <a:r>
                        <a:rPr lang="en-US" sz="1000" spc="-10">
                          <a:solidFill>
                            <a:srgbClr val="2B660F"/>
                          </a:solidFill>
                          <a:latin typeface="+mn-lt"/>
                          <a:cs typeface="Leelawadee"/>
                        </a:rPr>
                        <a:t>experience</a:t>
                      </a:r>
                      <a:endParaRPr lang="en-US" sz="1000">
                        <a:solidFill>
                          <a:srgbClr val="2B660F"/>
                        </a:solidFill>
                        <a:latin typeface="+mn-lt"/>
                        <a:cs typeface="Leelawadee"/>
                      </a:endParaRPr>
                    </a:p>
                    <a:p>
                      <a:pPr marL="114300" marR="209550" indent="-114300" algn="l">
                        <a:lnSpc>
                          <a:spcPct val="100000"/>
                        </a:lnSpc>
                        <a:spcBef>
                          <a:spcPts val="300"/>
                        </a:spcBef>
                        <a:buFont typeface="Arial"/>
                        <a:buChar char="•"/>
                        <a:tabLst>
                          <a:tab pos="264160" algn="l"/>
                        </a:tabLst>
                      </a:pPr>
                      <a:r>
                        <a:rPr lang="en-US" sz="1050" b="0" i="0" kern="1200">
                          <a:solidFill>
                            <a:srgbClr val="2B660F"/>
                          </a:solidFill>
                          <a:effectLst/>
                          <a:highlight>
                            <a:srgbClr val="4FE2F3"/>
                          </a:highlight>
                          <a:latin typeface="+mn-lt"/>
                          <a:ea typeface="+mn-ea"/>
                          <a:cs typeface="Leelawadee" panose="020B0502040204020203" pitchFamily="34" charset="-34"/>
                        </a:rPr>
                        <a:t>Goal: </a:t>
                      </a:r>
                      <a:r>
                        <a:rPr lang="en-US" sz="1000">
                          <a:solidFill>
                            <a:srgbClr val="2B660F"/>
                          </a:solidFill>
                          <a:latin typeface="+mn-lt"/>
                          <a:cs typeface="Leelawadee"/>
                        </a:rPr>
                        <a:t>Transform the</a:t>
                      </a:r>
                      <a:r>
                        <a:rPr lang="en-US" sz="1000" spc="-20">
                          <a:solidFill>
                            <a:srgbClr val="2B660F"/>
                          </a:solidFill>
                          <a:latin typeface="+mn-lt"/>
                          <a:cs typeface="Leelawadee"/>
                        </a:rPr>
                        <a:t> </a:t>
                      </a:r>
                      <a:r>
                        <a:rPr lang="en-US" sz="1000">
                          <a:solidFill>
                            <a:srgbClr val="2B660F"/>
                          </a:solidFill>
                          <a:latin typeface="+mn-lt"/>
                          <a:cs typeface="Leelawadee"/>
                        </a:rPr>
                        <a:t>first</a:t>
                      </a:r>
                      <a:r>
                        <a:rPr lang="en-US" sz="1000" spc="-20">
                          <a:solidFill>
                            <a:srgbClr val="2B660F"/>
                          </a:solidFill>
                          <a:latin typeface="+mn-lt"/>
                          <a:cs typeface="Leelawadee"/>
                        </a:rPr>
                        <a:t> </a:t>
                      </a:r>
                      <a:r>
                        <a:rPr lang="en-US" sz="1000">
                          <a:solidFill>
                            <a:srgbClr val="2B660F"/>
                          </a:solidFill>
                          <a:latin typeface="+mn-lt"/>
                          <a:cs typeface="Leelawadee"/>
                        </a:rPr>
                        <a:t>mile</a:t>
                      </a:r>
                      <a:r>
                        <a:rPr lang="en-US" sz="1000" spc="-30">
                          <a:solidFill>
                            <a:srgbClr val="2B660F"/>
                          </a:solidFill>
                          <a:latin typeface="+mn-lt"/>
                          <a:cs typeface="Leelawadee"/>
                        </a:rPr>
                        <a:t> </a:t>
                      </a:r>
                      <a:r>
                        <a:rPr lang="en-US" sz="1000">
                          <a:solidFill>
                            <a:srgbClr val="2B660F"/>
                          </a:solidFill>
                          <a:latin typeface="+mn-lt"/>
                          <a:cs typeface="Leelawadee"/>
                        </a:rPr>
                        <a:t>of</a:t>
                      </a:r>
                      <a:r>
                        <a:rPr lang="en-US" sz="1000" spc="-35">
                          <a:solidFill>
                            <a:srgbClr val="2B660F"/>
                          </a:solidFill>
                          <a:latin typeface="+mn-lt"/>
                          <a:cs typeface="Leelawadee"/>
                        </a:rPr>
                        <a:t> </a:t>
                      </a:r>
                      <a:r>
                        <a:rPr lang="en-US" sz="1000">
                          <a:solidFill>
                            <a:srgbClr val="2B660F"/>
                          </a:solidFill>
                          <a:latin typeface="+mn-lt"/>
                          <a:cs typeface="Leelawadee"/>
                        </a:rPr>
                        <a:t>health</a:t>
                      </a:r>
                      <a:r>
                        <a:rPr lang="en-US" sz="1000" spc="-10">
                          <a:solidFill>
                            <a:srgbClr val="2B660F"/>
                          </a:solidFill>
                          <a:latin typeface="+mn-lt"/>
                          <a:cs typeface="Leelawadee"/>
                        </a:rPr>
                        <a:t> </a:t>
                      </a:r>
                      <a:r>
                        <a:rPr lang="en-US" sz="1000" spc="-25">
                          <a:solidFill>
                            <a:srgbClr val="2B660F"/>
                          </a:solidFill>
                          <a:latin typeface="+mn-lt"/>
                          <a:cs typeface="Leelawadee"/>
                        </a:rPr>
                        <a:t>and </a:t>
                      </a:r>
                      <a:r>
                        <a:rPr lang="en-US" sz="1000">
                          <a:solidFill>
                            <a:srgbClr val="2B660F"/>
                          </a:solidFill>
                          <a:latin typeface="+mn-lt"/>
                          <a:cs typeface="Leelawadee"/>
                        </a:rPr>
                        <a:t>enable our</a:t>
                      </a:r>
                      <a:r>
                        <a:rPr lang="en-US" sz="1000" spc="-20">
                          <a:solidFill>
                            <a:srgbClr val="2B660F"/>
                          </a:solidFill>
                          <a:latin typeface="+mn-lt"/>
                          <a:cs typeface="Leelawadee"/>
                        </a:rPr>
                        <a:t> </a:t>
                      </a:r>
                      <a:r>
                        <a:rPr lang="en-US" sz="1000">
                          <a:solidFill>
                            <a:srgbClr val="2B660F"/>
                          </a:solidFill>
                          <a:latin typeface="+mn-lt"/>
                          <a:cs typeface="Leelawadee"/>
                        </a:rPr>
                        <a:t>people</a:t>
                      </a:r>
                      <a:r>
                        <a:rPr lang="en-US" sz="1000" spc="-20">
                          <a:solidFill>
                            <a:srgbClr val="2B660F"/>
                          </a:solidFill>
                          <a:latin typeface="+mn-lt"/>
                          <a:cs typeface="Leelawadee"/>
                        </a:rPr>
                        <a:t> </a:t>
                      </a:r>
                      <a:r>
                        <a:rPr lang="en-US" sz="1000">
                          <a:solidFill>
                            <a:srgbClr val="2B660F"/>
                          </a:solidFill>
                          <a:latin typeface="+mn-lt"/>
                          <a:cs typeface="Leelawadee"/>
                        </a:rPr>
                        <a:t>to</a:t>
                      </a:r>
                      <a:r>
                        <a:rPr lang="en-US" sz="1000" spc="-15">
                          <a:solidFill>
                            <a:srgbClr val="2B660F"/>
                          </a:solidFill>
                          <a:latin typeface="+mn-lt"/>
                          <a:cs typeface="Leelawadee"/>
                        </a:rPr>
                        <a:t> </a:t>
                      </a:r>
                      <a:r>
                        <a:rPr lang="en-US" sz="1000">
                          <a:solidFill>
                            <a:srgbClr val="2B660F"/>
                          </a:solidFill>
                          <a:latin typeface="+mn-lt"/>
                          <a:cs typeface="Leelawadee"/>
                        </a:rPr>
                        <a:t>live</a:t>
                      </a:r>
                      <a:r>
                        <a:rPr lang="en-US" sz="1000" spc="-30">
                          <a:solidFill>
                            <a:srgbClr val="2B660F"/>
                          </a:solidFill>
                          <a:latin typeface="+mn-lt"/>
                          <a:cs typeface="Leelawadee"/>
                        </a:rPr>
                        <a:t> </a:t>
                      </a:r>
                      <a:r>
                        <a:rPr lang="en-US" sz="1000">
                          <a:solidFill>
                            <a:srgbClr val="2B660F"/>
                          </a:solidFill>
                          <a:latin typeface="+mn-lt"/>
                          <a:cs typeface="Leelawadee"/>
                        </a:rPr>
                        <a:t>well</a:t>
                      </a:r>
                      <a:r>
                        <a:rPr lang="en-US" sz="1000" spc="-15">
                          <a:solidFill>
                            <a:srgbClr val="2B660F"/>
                          </a:solidFill>
                          <a:latin typeface="+mn-lt"/>
                          <a:cs typeface="Leelawadee"/>
                        </a:rPr>
                        <a:t> </a:t>
                      </a:r>
                      <a:r>
                        <a:rPr lang="en-US" sz="1000">
                          <a:solidFill>
                            <a:srgbClr val="2B660F"/>
                          </a:solidFill>
                          <a:latin typeface="+mn-lt"/>
                          <a:cs typeface="Leelawadee"/>
                        </a:rPr>
                        <a:t>by</a:t>
                      </a:r>
                      <a:r>
                        <a:rPr lang="en-US" sz="1000" spc="-20">
                          <a:solidFill>
                            <a:srgbClr val="2B660F"/>
                          </a:solidFill>
                          <a:latin typeface="+mn-lt"/>
                          <a:cs typeface="Leelawadee"/>
                        </a:rPr>
                        <a:t> </a:t>
                      </a:r>
                      <a:r>
                        <a:rPr lang="en-US" sz="1000">
                          <a:solidFill>
                            <a:srgbClr val="2B660F"/>
                          </a:solidFill>
                          <a:latin typeface="+mn-lt"/>
                          <a:cs typeface="Leelawadee"/>
                        </a:rPr>
                        <a:t>eating</a:t>
                      </a:r>
                      <a:r>
                        <a:rPr lang="en-US" sz="1000" spc="-10">
                          <a:solidFill>
                            <a:srgbClr val="2B660F"/>
                          </a:solidFill>
                          <a:latin typeface="+mn-lt"/>
                          <a:cs typeface="Leelawadee"/>
                        </a:rPr>
                        <a:t> </a:t>
                      </a:r>
                      <a:r>
                        <a:rPr lang="en-US" sz="1000">
                          <a:solidFill>
                            <a:srgbClr val="2B660F"/>
                          </a:solidFill>
                          <a:latin typeface="+mn-lt"/>
                          <a:cs typeface="Leelawadee"/>
                        </a:rPr>
                        <a:t>better,</a:t>
                      </a:r>
                      <a:r>
                        <a:rPr lang="en-US" sz="1000" spc="-5">
                          <a:solidFill>
                            <a:srgbClr val="2B660F"/>
                          </a:solidFill>
                          <a:latin typeface="+mn-lt"/>
                          <a:cs typeface="Leelawadee"/>
                        </a:rPr>
                        <a:t> </a:t>
                      </a:r>
                      <a:r>
                        <a:rPr lang="en-US" sz="1000" spc="-10">
                          <a:solidFill>
                            <a:srgbClr val="2B660F"/>
                          </a:solidFill>
                          <a:latin typeface="+mn-lt"/>
                          <a:cs typeface="Leelawadee"/>
                        </a:rPr>
                        <a:t>moving </a:t>
                      </a:r>
                      <a:r>
                        <a:rPr lang="en-US" sz="1000">
                          <a:solidFill>
                            <a:srgbClr val="2B660F"/>
                          </a:solidFill>
                          <a:latin typeface="+mn-lt"/>
                          <a:cs typeface="Leelawadee"/>
                        </a:rPr>
                        <a:t>better,</a:t>
                      </a:r>
                      <a:r>
                        <a:rPr lang="en-US" sz="1000" spc="-10">
                          <a:solidFill>
                            <a:srgbClr val="2B660F"/>
                          </a:solidFill>
                          <a:latin typeface="+mn-lt"/>
                          <a:cs typeface="Leelawadee"/>
                        </a:rPr>
                        <a:t> </a:t>
                      </a:r>
                      <a:r>
                        <a:rPr lang="en-US" sz="1000">
                          <a:solidFill>
                            <a:srgbClr val="2B660F"/>
                          </a:solidFill>
                          <a:latin typeface="+mn-lt"/>
                          <a:cs typeface="Leelawadee"/>
                        </a:rPr>
                        <a:t>resting, and</a:t>
                      </a:r>
                      <a:r>
                        <a:rPr lang="en-US" sz="1000" spc="-5">
                          <a:solidFill>
                            <a:srgbClr val="2B660F"/>
                          </a:solidFill>
                          <a:latin typeface="+mn-lt"/>
                          <a:cs typeface="Leelawadee"/>
                        </a:rPr>
                        <a:t> </a:t>
                      </a:r>
                      <a:r>
                        <a:rPr lang="en-US" sz="1000" spc="-10">
                          <a:solidFill>
                            <a:srgbClr val="2B660F"/>
                          </a:solidFill>
                          <a:latin typeface="+mn-lt"/>
                          <a:cs typeface="Leelawadee"/>
                        </a:rPr>
                        <a:t>connecting</a:t>
                      </a:r>
                      <a:r>
                        <a:rPr lang="en-US" sz="1000" spc="-20">
                          <a:solidFill>
                            <a:srgbClr val="2B660F"/>
                          </a:solidFill>
                          <a:latin typeface="+mn-lt"/>
                          <a:cs typeface="Leelawadee"/>
                        </a:rPr>
                        <a:t> </a:t>
                      </a:r>
                      <a:r>
                        <a:rPr lang="en-US" sz="1000" spc="-10">
                          <a:solidFill>
                            <a:srgbClr val="2B660F"/>
                          </a:solidFill>
                          <a:latin typeface="+mn-lt"/>
                          <a:cs typeface="Leelawadee"/>
                        </a:rPr>
                        <a:t>better</a:t>
                      </a:r>
                      <a:endParaRPr lang="en-US" sz="1000">
                        <a:solidFill>
                          <a:srgbClr val="2B660F"/>
                        </a:solidFill>
                        <a:latin typeface="+mn-lt"/>
                        <a:cs typeface="Leelawadee"/>
                      </a:endParaRP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14300" marR="315595" indent="-114300" algn="l">
                        <a:lnSpc>
                          <a:spcPct val="100000"/>
                        </a:lnSpc>
                        <a:spcBef>
                          <a:spcPts val="300"/>
                        </a:spcBef>
                        <a:buFont typeface="Arial"/>
                        <a:buChar char="•"/>
                        <a:tabLst>
                          <a:tab pos="264160" algn="l"/>
                        </a:tabLst>
                      </a:pPr>
                      <a:r>
                        <a:rPr lang="en-US" sz="1050" b="0" i="0" kern="1200">
                          <a:solidFill>
                            <a:srgbClr val="2B660F"/>
                          </a:solidFill>
                          <a:effectLst/>
                          <a:highlight>
                            <a:srgbClr val="4FE2F3"/>
                          </a:highlight>
                          <a:latin typeface="+mn-lt"/>
                          <a:ea typeface="+mn-ea"/>
                          <a:cs typeface="Leelawadee" panose="020B0502040204020203" pitchFamily="34" charset="-34"/>
                        </a:rPr>
                        <a:t>Goal:</a:t>
                      </a:r>
                      <a:r>
                        <a:rPr lang="en-US" sz="1000" spc="-40">
                          <a:solidFill>
                            <a:srgbClr val="2B660F"/>
                          </a:solidFill>
                          <a:latin typeface="+mn-lt"/>
                          <a:cs typeface="Leelawadee"/>
                        </a:rPr>
                        <a:t> </a:t>
                      </a:r>
                      <a:r>
                        <a:rPr lang="en-US" sz="1000">
                          <a:solidFill>
                            <a:srgbClr val="2B660F"/>
                          </a:solidFill>
                          <a:latin typeface="+mn-lt"/>
                          <a:cs typeface="Leelawadee"/>
                        </a:rPr>
                        <a:t>Cultivate</a:t>
                      </a:r>
                      <a:r>
                        <a:rPr lang="en-US" sz="1000" spc="-35">
                          <a:solidFill>
                            <a:srgbClr val="2B660F"/>
                          </a:solidFill>
                          <a:latin typeface="+mn-lt"/>
                          <a:cs typeface="Leelawadee"/>
                        </a:rPr>
                        <a:t> </a:t>
                      </a:r>
                      <a:r>
                        <a:rPr lang="en-US" sz="1000">
                          <a:solidFill>
                            <a:srgbClr val="2B660F"/>
                          </a:solidFill>
                          <a:latin typeface="+mn-lt"/>
                          <a:cs typeface="Leelawadee"/>
                        </a:rPr>
                        <a:t>sustainable</a:t>
                      </a:r>
                      <a:r>
                        <a:rPr lang="en-US" sz="1000" spc="-15">
                          <a:solidFill>
                            <a:srgbClr val="2B660F"/>
                          </a:solidFill>
                          <a:latin typeface="+mn-lt"/>
                          <a:cs typeface="Leelawadee"/>
                        </a:rPr>
                        <a:t> </a:t>
                      </a:r>
                      <a:r>
                        <a:rPr lang="en-US" sz="1000">
                          <a:solidFill>
                            <a:srgbClr val="2B660F"/>
                          </a:solidFill>
                          <a:latin typeface="+mn-lt"/>
                          <a:cs typeface="Leelawadee"/>
                        </a:rPr>
                        <a:t>and</a:t>
                      </a:r>
                      <a:r>
                        <a:rPr lang="en-US" sz="1000" spc="-25">
                          <a:solidFill>
                            <a:srgbClr val="2B660F"/>
                          </a:solidFill>
                          <a:latin typeface="+mn-lt"/>
                          <a:cs typeface="Leelawadee"/>
                        </a:rPr>
                        <a:t> </a:t>
                      </a:r>
                      <a:r>
                        <a:rPr lang="en-US" sz="1000" spc="-10">
                          <a:solidFill>
                            <a:srgbClr val="2B660F"/>
                          </a:solidFill>
                          <a:latin typeface="+mn-lt"/>
                          <a:cs typeface="Leelawadee"/>
                        </a:rPr>
                        <a:t>livable </a:t>
                      </a:r>
                      <a:r>
                        <a:rPr lang="en-US" sz="1000">
                          <a:solidFill>
                            <a:srgbClr val="2B660F"/>
                          </a:solidFill>
                          <a:latin typeface="+mn-lt"/>
                          <a:cs typeface="Leelawadee"/>
                        </a:rPr>
                        <a:t>communities</a:t>
                      </a:r>
                      <a:r>
                        <a:rPr lang="en-US" sz="1000" spc="-35">
                          <a:solidFill>
                            <a:srgbClr val="2B660F"/>
                          </a:solidFill>
                          <a:latin typeface="+mn-lt"/>
                          <a:cs typeface="Leelawadee"/>
                        </a:rPr>
                        <a:t> </a:t>
                      </a:r>
                      <a:r>
                        <a:rPr lang="en-US" sz="1000">
                          <a:solidFill>
                            <a:srgbClr val="2B660F"/>
                          </a:solidFill>
                          <a:latin typeface="+mn-lt"/>
                          <a:cs typeface="Leelawadee"/>
                        </a:rPr>
                        <a:t>locally</a:t>
                      </a:r>
                      <a:r>
                        <a:rPr lang="en-US" sz="1000" spc="-45">
                          <a:solidFill>
                            <a:srgbClr val="2B660F"/>
                          </a:solidFill>
                          <a:latin typeface="+mn-lt"/>
                          <a:cs typeface="Leelawadee"/>
                        </a:rPr>
                        <a:t> </a:t>
                      </a:r>
                      <a:r>
                        <a:rPr lang="en-US" sz="1000">
                          <a:solidFill>
                            <a:srgbClr val="2B660F"/>
                          </a:solidFill>
                          <a:latin typeface="+mn-lt"/>
                          <a:cs typeface="Leelawadee"/>
                        </a:rPr>
                        <a:t>while</a:t>
                      </a:r>
                      <a:r>
                        <a:rPr lang="en-US" sz="1000" spc="-25">
                          <a:solidFill>
                            <a:srgbClr val="2B660F"/>
                          </a:solidFill>
                          <a:latin typeface="+mn-lt"/>
                          <a:cs typeface="Leelawadee"/>
                        </a:rPr>
                        <a:t> </a:t>
                      </a:r>
                      <a:r>
                        <a:rPr lang="en-US" sz="1000">
                          <a:solidFill>
                            <a:srgbClr val="2B660F"/>
                          </a:solidFill>
                          <a:latin typeface="+mn-lt"/>
                          <a:cs typeface="Leelawadee"/>
                        </a:rPr>
                        <a:t>combating</a:t>
                      </a:r>
                      <a:r>
                        <a:rPr lang="en-US" sz="1000" spc="-40">
                          <a:solidFill>
                            <a:srgbClr val="2B660F"/>
                          </a:solidFill>
                          <a:latin typeface="+mn-lt"/>
                          <a:cs typeface="Leelawadee"/>
                        </a:rPr>
                        <a:t> </a:t>
                      </a:r>
                      <a:r>
                        <a:rPr lang="en-US" sz="1000">
                          <a:solidFill>
                            <a:srgbClr val="2B660F"/>
                          </a:solidFill>
                          <a:latin typeface="+mn-lt"/>
                          <a:cs typeface="Leelawadee"/>
                        </a:rPr>
                        <a:t>climate</a:t>
                      </a:r>
                      <a:r>
                        <a:rPr lang="en-US" sz="1000" spc="-40">
                          <a:solidFill>
                            <a:srgbClr val="2B660F"/>
                          </a:solidFill>
                          <a:latin typeface="+mn-lt"/>
                          <a:cs typeface="Leelawadee"/>
                        </a:rPr>
                        <a:t> </a:t>
                      </a:r>
                      <a:r>
                        <a:rPr lang="en-US" sz="1000" spc="-10">
                          <a:solidFill>
                            <a:srgbClr val="2B660F"/>
                          </a:solidFill>
                          <a:latin typeface="+mn-lt"/>
                          <a:cs typeface="Leelawadee"/>
                        </a:rPr>
                        <a:t>change globally</a:t>
                      </a:r>
                      <a:endParaRPr lang="en-US" sz="1000">
                        <a:solidFill>
                          <a:srgbClr val="2B660F"/>
                        </a:solidFill>
                        <a:latin typeface="+mn-lt"/>
                        <a:cs typeface="Leelawadee"/>
                      </a:endParaRPr>
                    </a:p>
                    <a:p>
                      <a:pPr marL="114300" marR="99695" indent="-114300" algn="l">
                        <a:lnSpc>
                          <a:spcPct val="100000"/>
                        </a:lnSpc>
                        <a:spcBef>
                          <a:spcPts val="300"/>
                        </a:spcBef>
                        <a:buFont typeface="Arial"/>
                        <a:buChar char="•"/>
                        <a:tabLst>
                          <a:tab pos="264160" algn="l"/>
                        </a:tabLst>
                      </a:pPr>
                      <a:r>
                        <a:rPr lang="en-US" sz="1050" b="0" i="0" kern="1200">
                          <a:solidFill>
                            <a:srgbClr val="2B660F"/>
                          </a:solidFill>
                          <a:effectLst/>
                          <a:highlight>
                            <a:srgbClr val="4FE2F3"/>
                          </a:highlight>
                          <a:latin typeface="+mn-lt"/>
                          <a:ea typeface="+mn-ea"/>
                          <a:cs typeface="Leelawadee" panose="020B0502040204020203" pitchFamily="34" charset="-34"/>
                        </a:rPr>
                        <a:t>Goal: </a:t>
                      </a:r>
                      <a:r>
                        <a:rPr lang="en-US" sz="1000">
                          <a:solidFill>
                            <a:srgbClr val="2B660F"/>
                          </a:solidFill>
                          <a:latin typeface="+mn-lt"/>
                          <a:cs typeface="Leelawadee"/>
                        </a:rPr>
                        <a:t>Pursue</a:t>
                      </a:r>
                      <a:r>
                        <a:rPr lang="en-US" sz="1000" spc="5">
                          <a:solidFill>
                            <a:srgbClr val="2B660F"/>
                          </a:solidFill>
                          <a:latin typeface="+mn-lt"/>
                          <a:cs typeface="Leelawadee"/>
                        </a:rPr>
                        <a:t> </a:t>
                      </a:r>
                      <a:r>
                        <a:rPr lang="en-US" sz="1000">
                          <a:solidFill>
                            <a:srgbClr val="2B660F"/>
                          </a:solidFill>
                          <a:latin typeface="+mn-lt"/>
                          <a:cs typeface="Leelawadee"/>
                        </a:rPr>
                        <a:t>a</a:t>
                      </a:r>
                      <a:r>
                        <a:rPr lang="en-US" sz="1000" spc="-15">
                          <a:solidFill>
                            <a:srgbClr val="2B660F"/>
                          </a:solidFill>
                          <a:latin typeface="+mn-lt"/>
                          <a:cs typeface="Leelawadee"/>
                        </a:rPr>
                        <a:t> </a:t>
                      </a:r>
                      <a:r>
                        <a:rPr lang="en-US" sz="1000">
                          <a:solidFill>
                            <a:srgbClr val="2B660F"/>
                          </a:solidFill>
                          <a:latin typeface="+mn-lt"/>
                          <a:cs typeface="Leelawadee"/>
                        </a:rPr>
                        <a:t>more</a:t>
                      </a:r>
                      <a:r>
                        <a:rPr lang="en-US" sz="1000" spc="-20">
                          <a:solidFill>
                            <a:srgbClr val="2B660F"/>
                          </a:solidFill>
                          <a:latin typeface="+mn-lt"/>
                          <a:cs typeface="Leelawadee"/>
                        </a:rPr>
                        <a:t> </a:t>
                      </a:r>
                      <a:r>
                        <a:rPr lang="en-US" sz="1000">
                          <a:solidFill>
                            <a:srgbClr val="2B660F"/>
                          </a:solidFill>
                          <a:latin typeface="+mn-lt"/>
                          <a:cs typeface="Leelawadee"/>
                        </a:rPr>
                        <a:t>fair</a:t>
                      </a:r>
                      <a:r>
                        <a:rPr lang="en-US" sz="1000" spc="-10">
                          <a:solidFill>
                            <a:srgbClr val="2B660F"/>
                          </a:solidFill>
                          <a:latin typeface="+mn-lt"/>
                          <a:cs typeface="Leelawadee"/>
                        </a:rPr>
                        <a:t> </a:t>
                      </a:r>
                      <a:r>
                        <a:rPr lang="en-US" sz="1000">
                          <a:solidFill>
                            <a:srgbClr val="2B660F"/>
                          </a:solidFill>
                          <a:latin typeface="+mn-lt"/>
                          <a:cs typeface="Leelawadee"/>
                        </a:rPr>
                        <a:t>and</a:t>
                      </a:r>
                      <a:r>
                        <a:rPr lang="en-US" sz="1000" spc="-15">
                          <a:solidFill>
                            <a:srgbClr val="2B660F"/>
                          </a:solidFill>
                          <a:latin typeface="+mn-lt"/>
                          <a:cs typeface="Leelawadee"/>
                        </a:rPr>
                        <a:t> </a:t>
                      </a:r>
                      <a:r>
                        <a:rPr lang="en-US" sz="1000">
                          <a:solidFill>
                            <a:srgbClr val="2B660F"/>
                          </a:solidFill>
                          <a:latin typeface="+mn-lt"/>
                          <a:cs typeface="Leelawadee"/>
                        </a:rPr>
                        <a:t>just</a:t>
                      </a:r>
                      <a:r>
                        <a:rPr lang="en-US" sz="1000" spc="-20">
                          <a:solidFill>
                            <a:srgbClr val="2B660F"/>
                          </a:solidFill>
                          <a:latin typeface="+mn-lt"/>
                          <a:cs typeface="Leelawadee"/>
                        </a:rPr>
                        <a:t> </a:t>
                      </a:r>
                      <a:r>
                        <a:rPr lang="en-US" sz="1000">
                          <a:solidFill>
                            <a:srgbClr val="2B660F"/>
                          </a:solidFill>
                          <a:latin typeface="+mn-lt"/>
                          <a:cs typeface="Leelawadee"/>
                        </a:rPr>
                        <a:t>world</a:t>
                      </a:r>
                      <a:r>
                        <a:rPr lang="en-US" sz="1000" spc="-20">
                          <a:solidFill>
                            <a:srgbClr val="2B660F"/>
                          </a:solidFill>
                          <a:latin typeface="+mn-lt"/>
                          <a:cs typeface="Leelawadee"/>
                        </a:rPr>
                        <a:t> </a:t>
                      </a:r>
                      <a:r>
                        <a:rPr lang="en-US" sz="1000" spc="-25">
                          <a:solidFill>
                            <a:srgbClr val="2B660F"/>
                          </a:solidFill>
                          <a:latin typeface="+mn-lt"/>
                          <a:cs typeface="Leelawadee"/>
                        </a:rPr>
                        <a:t>by </a:t>
                      </a:r>
                      <a:r>
                        <a:rPr lang="en-US" sz="1000">
                          <a:solidFill>
                            <a:srgbClr val="2B660F"/>
                          </a:solidFill>
                          <a:latin typeface="+mn-lt"/>
                          <a:cs typeface="Leelawadee"/>
                        </a:rPr>
                        <a:t>expanding</a:t>
                      </a:r>
                      <a:r>
                        <a:rPr lang="en-US" sz="1000" spc="-10">
                          <a:solidFill>
                            <a:srgbClr val="2B660F"/>
                          </a:solidFill>
                          <a:latin typeface="+mn-lt"/>
                          <a:cs typeface="Leelawadee"/>
                        </a:rPr>
                        <a:t> </a:t>
                      </a:r>
                      <a:r>
                        <a:rPr lang="en-US" sz="1000">
                          <a:solidFill>
                            <a:srgbClr val="2B660F"/>
                          </a:solidFill>
                          <a:latin typeface="+mn-lt"/>
                          <a:cs typeface="Leelawadee"/>
                        </a:rPr>
                        <a:t>economic</a:t>
                      </a:r>
                      <a:r>
                        <a:rPr lang="en-US" sz="1000" spc="-50">
                          <a:solidFill>
                            <a:srgbClr val="2B660F"/>
                          </a:solidFill>
                          <a:latin typeface="+mn-lt"/>
                          <a:cs typeface="Leelawadee"/>
                        </a:rPr>
                        <a:t> </a:t>
                      </a:r>
                      <a:r>
                        <a:rPr lang="en-US" sz="1000">
                          <a:solidFill>
                            <a:srgbClr val="2B660F"/>
                          </a:solidFill>
                          <a:latin typeface="+mn-lt"/>
                          <a:cs typeface="Leelawadee"/>
                        </a:rPr>
                        <a:t>opportunity</a:t>
                      </a:r>
                      <a:r>
                        <a:rPr lang="en-US" sz="1000" spc="-25">
                          <a:solidFill>
                            <a:srgbClr val="2B660F"/>
                          </a:solidFill>
                          <a:latin typeface="+mn-lt"/>
                          <a:cs typeface="Leelawadee"/>
                        </a:rPr>
                        <a:t> </a:t>
                      </a:r>
                      <a:r>
                        <a:rPr lang="en-US" sz="1000">
                          <a:solidFill>
                            <a:srgbClr val="2B660F"/>
                          </a:solidFill>
                          <a:latin typeface="+mn-lt"/>
                          <a:cs typeface="Leelawadee"/>
                        </a:rPr>
                        <a:t>for</a:t>
                      </a:r>
                      <a:r>
                        <a:rPr lang="en-US" sz="1000" spc="-15">
                          <a:solidFill>
                            <a:srgbClr val="2B660F"/>
                          </a:solidFill>
                          <a:latin typeface="+mn-lt"/>
                          <a:cs typeface="Leelawadee"/>
                        </a:rPr>
                        <a:t> </a:t>
                      </a:r>
                      <a:r>
                        <a:rPr lang="en-US" sz="1000">
                          <a:solidFill>
                            <a:srgbClr val="2B660F"/>
                          </a:solidFill>
                          <a:latin typeface="+mn-lt"/>
                          <a:cs typeface="Leelawadee"/>
                        </a:rPr>
                        <a:t>all</a:t>
                      </a:r>
                      <a:r>
                        <a:rPr lang="en-US" sz="1000" spc="-45">
                          <a:solidFill>
                            <a:srgbClr val="2B660F"/>
                          </a:solidFill>
                          <a:latin typeface="+mn-lt"/>
                          <a:cs typeface="Leelawadee"/>
                        </a:rPr>
                        <a:t> </a:t>
                      </a:r>
                      <a:r>
                        <a:rPr lang="en-US" sz="1000">
                          <a:solidFill>
                            <a:srgbClr val="2B660F"/>
                          </a:solidFill>
                          <a:latin typeface="+mn-lt"/>
                          <a:cs typeface="Leelawadee"/>
                        </a:rPr>
                        <a:t>while</a:t>
                      </a:r>
                      <a:r>
                        <a:rPr lang="en-US" sz="1000" spc="-20">
                          <a:solidFill>
                            <a:srgbClr val="2B660F"/>
                          </a:solidFill>
                          <a:latin typeface="+mn-lt"/>
                          <a:cs typeface="Leelawadee"/>
                        </a:rPr>
                        <a:t> </a:t>
                      </a:r>
                      <a:r>
                        <a:rPr lang="en-US" sz="1000">
                          <a:solidFill>
                            <a:srgbClr val="2B660F"/>
                          </a:solidFill>
                          <a:latin typeface="+mn-lt"/>
                          <a:cs typeface="Leelawadee"/>
                        </a:rPr>
                        <a:t>closing</a:t>
                      </a:r>
                      <a:r>
                        <a:rPr lang="en-US" sz="1000" spc="-40">
                          <a:solidFill>
                            <a:srgbClr val="2B660F"/>
                          </a:solidFill>
                          <a:latin typeface="+mn-lt"/>
                          <a:cs typeface="Leelawadee"/>
                        </a:rPr>
                        <a:t> </a:t>
                      </a:r>
                      <a:r>
                        <a:rPr lang="en-US" sz="1000" spc="-25">
                          <a:solidFill>
                            <a:srgbClr val="2B660F"/>
                          </a:solidFill>
                          <a:latin typeface="+mn-lt"/>
                          <a:cs typeface="Leelawadee"/>
                        </a:rPr>
                        <a:t>the </a:t>
                      </a:r>
                      <a:r>
                        <a:rPr lang="en-US" sz="1000">
                          <a:solidFill>
                            <a:srgbClr val="2B660F"/>
                          </a:solidFill>
                          <a:latin typeface="+mn-lt"/>
                          <a:cs typeface="Leelawadee"/>
                        </a:rPr>
                        <a:t>access</a:t>
                      </a:r>
                      <a:r>
                        <a:rPr lang="en-US" sz="1000" spc="-25">
                          <a:solidFill>
                            <a:srgbClr val="2B660F"/>
                          </a:solidFill>
                          <a:latin typeface="+mn-lt"/>
                          <a:cs typeface="Leelawadee"/>
                        </a:rPr>
                        <a:t> </a:t>
                      </a:r>
                      <a:r>
                        <a:rPr lang="en-US" sz="1000">
                          <a:solidFill>
                            <a:srgbClr val="2B660F"/>
                          </a:solidFill>
                          <a:latin typeface="+mn-lt"/>
                          <a:cs typeface="Leelawadee"/>
                        </a:rPr>
                        <a:t>gap</a:t>
                      </a:r>
                      <a:r>
                        <a:rPr lang="en-US" sz="1000" spc="-25">
                          <a:solidFill>
                            <a:srgbClr val="2B660F"/>
                          </a:solidFill>
                          <a:latin typeface="+mn-lt"/>
                          <a:cs typeface="Leelawadee"/>
                        </a:rPr>
                        <a:t> </a:t>
                      </a:r>
                      <a:r>
                        <a:rPr lang="en-US" sz="1000">
                          <a:solidFill>
                            <a:srgbClr val="2B660F"/>
                          </a:solidFill>
                          <a:latin typeface="+mn-lt"/>
                          <a:cs typeface="Leelawadee"/>
                        </a:rPr>
                        <a:t>for</a:t>
                      </a:r>
                      <a:r>
                        <a:rPr lang="en-US" sz="1000" spc="-15">
                          <a:solidFill>
                            <a:srgbClr val="2B660F"/>
                          </a:solidFill>
                          <a:latin typeface="+mn-lt"/>
                          <a:cs typeface="Leelawadee"/>
                        </a:rPr>
                        <a:t> </a:t>
                      </a:r>
                      <a:r>
                        <a:rPr lang="en-US" sz="1000">
                          <a:solidFill>
                            <a:srgbClr val="2B660F"/>
                          </a:solidFill>
                          <a:latin typeface="+mn-lt"/>
                          <a:cs typeface="Leelawadee"/>
                        </a:rPr>
                        <a:t>future</a:t>
                      </a:r>
                      <a:r>
                        <a:rPr lang="en-US" sz="1000" spc="5">
                          <a:solidFill>
                            <a:srgbClr val="2B660F"/>
                          </a:solidFill>
                          <a:latin typeface="+mn-lt"/>
                          <a:cs typeface="Leelawadee"/>
                        </a:rPr>
                        <a:t> </a:t>
                      </a:r>
                      <a:r>
                        <a:rPr lang="en-US" sz="1000" spc="-10">
                          <a:solidFill>
                            <a:srgbClr val="2B660F"/>
                          </a:solidFill>
                          <a:latin typeface="+mn-lt"/>
                          <a:cs typeface="Leelawadee"/>
                        </a:rPr>
                        <a:t>generations</a:t>
                      </a:r>
                      <a:endParaRPr lang="en-US" sz="1000">
                        <a:solidFill>
                          <a:srgbClr val="2B660F"/>
                        </a:solidFill>
                        <a:latin typeface="+mn-lt"/>
                        <a:cs typeface="Leelawadee"/>
                      </a:endParaRPr>
                    </a:p>
                    <a:p>
                      <a:pPr marL="114300" marR="168910" indent="-114300" algn="l">
                        <a:lnSpc>
                          <a:spcPct val="100000"/>
                        </a:lnSpc>
                        <a:spcBef>
                          <a:spcPts val="300"/>
                        </a:spcBef>
                        <a:buFont typeface="Arial"/>
                        <a:buChar char="•"/>
                        <a:tabLst>
                          <a:tab pos="264160" algn="l"/>
                        </a:tabLst>
                      </a:pPr>
                      <a:r>
                        <a:rPr lang="en-US" sz="1050" b="0" i="0" kern="1200">
                          <a:solidFill>
                            <a:srgbClr val="2B660F"/>
                          </a:solidFill>
                          <a:effectLst/>
                          <a:highlight>
                            <a:srgbClr val="4FE2F3"/>
                          </a:highlight>
                          <a:latin typeface="+mn-lt"/>
                          <a:ea typeface="+mn-ea"/>
                          <a:cs typeface="Leelawadee" panose="020B0502040204020203" pitchFamily="34" charset="-34"/>
                        </a:rPr>
                        <a:t>Goal: </a:t>
                      </a:r>
                      <a:r>
                        <a:rPr lang="en-US" sz="1000">
                          <a:solidFill>
                            <a:srgbClr val="2B660F"/>
                          </a:solidFill>
                          <a:latin typeface="+mn-lt"/>
                          <a:cs typeface="Leelawadee"/>
                        </a:rPr>
                        <a:t>Connect</a:t>
                      </a:r>
                      <a:r>
                        <a:rPr lang="en-US" sz="1000" spc="-25">
                          <a:solidFill>
                            <a:srgbClr val="2B660F"/>
                          </a:solidFill>
                          <a:latin typeface="+mn-lt"/>
                          <a:cs typeface="Leelawadee"/>
                        </a:rPr>
                        <a:t> </a:t>
                      </a:r>
                      <a:r>
                        <a:rPr lang="en-US" sz="1000">
                          <a:solidFill>
                            <a:srgbClr val="2B660F"/>
                          </a:solidFill>
                          <a:latin typeface="+mn-lt"/>
                          <a:cs typeface="Leelawadee"/>
                        </a:rPr>
                        <a:t>tomorrow’s</a:t>
                      </a:r>
                      <a:r>
                        <a:rPr lang="en-US" sz="1000" spc="-50">
                          <a:solidFill>
                            <a:srgbClr val="2B660F"/>
                          </a:solidFill>
                          <a:latin typeface="+mn-lt"/>
                          <a:cs typeface="Leelawadee"/>
                        </a:rPr>
                        <a:t> </a:t>
                      </a:r>
                      <a:r>
                        <a:rPr lang="en-US" sz="1000" spc="-10">
                          <a:solidFill>
                            <a:srgbClr val="2B660F"/>
                          </a:solidFill>
                          <a:latin typeface="+mn-lt"/>
                          <a:cs typeface="Leelawadee"/>
                        </a:rPr>
                        <a:t>employees, </a:t>
                      </a:r>
                      <a:r>
                        <a:rPr lang="en-US" sz="1000">
                          <a:solidFill>
                            <a:srgbClr val="2B660F"/>
                          </a:solidFill>
                          <a:latin typeface="+mn-lt"/>
                          <a:cs typeface="Leelawadee"/>
                        </a:rPr>
                        <a:t>customers,</a:t>
                      </a:r>
                      <a:r>
                        <a:rPr lang="en-US" sz="1000" spc="-30">
                          <a:solidFill>
                            <a:srgbClr val="2B660F"/>
                          </a:solidFill>
                          <a:latin typeface="+mn-lt"/>
                          <a:cs typeface="Leelawadee"/>
                        </a:rPr>
                        <a:t> </a:t>
                      </a:r>
                      <a:r>
                        <a:rPr lang="en-US" sz="1000">
                          <a:solidFill>
                            <a:srgbClr val="2B660F"/>
                          </a:solidFill>
                          <a:latin typeface="+mn-lt"/>
                          <a:cs typeface="Leelawadee"/>
                        </a:rPr>
                        <a:t>and</a:t>
                      </a:r>
                      <a:r>
                        <a:rPr lang="en-US" sz="1000" spc="-25">
                          <a:solidFill>
                            <a:srgbClr val="2B660F"/>
                          </a:solidFill>
                          <a:latin typeface="+mn-lt"/>
                          <a:cs typeface="Leelawadee"/>
                        </a:rPr>
                        <a:t> </a:t>
                      </a:r>
                      <a:r>
                        <a:rPr lang="en-US" sz="1000">
                          <a:solidFill>
                            <a:srgbClr val="2B660F"/>
                          </a:solidFill>
                          <a:latin typeface="+mn-lt"/>
                          <a:cs typeface="Leelawadee"/>
                        </a:rPr>
                        <a:t>communities</a:t>
                      </a:r>
                      <a:r>
                        <a:rPr lang="en-US" sz="1000" spc="-35">
                          <a:solidFill>
                            <a:srgbClr val="2B660F"/>
                          </a:solidFill>
                          <a:latin typeface="+mn-lt"/>
                          <a:cs typeface="Leelawadee"/>
                        </a:rPr>
                        <a:t> </a:t>
                      </a:r>
                      <a:r>
                        <a:rPr lang="en-US" sz="1000">
                          <a:solidFill>
                            <a:srgbClr val="2B660F"/>
                          </a:solidFill>
                          <a:latin typeface="+mn-lt"/>
                          <a:cs typeface="Leelawadee"/>
                        </a:rPr>
                        <a:t>with</a:t>
                      </a:r>
                      <a:r>
                        <a:rPr lang="en-US" sz="1000" spc="-40">
                          <a:solidFill>
                            <a:srgbClr val="2B660F"/>
                          </a:solidFill>
                          <a:latin typeface="+mn-lt"/>
                          <a:cs typeface="Leelawadee"/>
                        </a:rPr>
                        <a:t> </a:t>
                      </a:r>
                      <a:r>
                        <a:rPr lang="en-US" sz="1000">
                          <a:solidFill>
                            <a:srgbClr val="2B660F"/>
                          </a:solidFill>
                          <a:latin typeface="+mn-lt"/>
                          <a:cs typeface="Leelawadee"/>
                        </a:rPr>
                        <a:t>skills</a:t>
                      </a:r>
                      <a:r>
                        <a:rPr lang="en-US" sz="1000" spc="-20">
                          <a:solidFill>
                            <a:srgbClr val="2B660F"/>
                          </a:solidFill>
                          <a:latin typeface="+mn-lt"/>
                          <a:cs typeface="Leelawadee"/>
                        </a:rPr>
                        <a:t> </a:t>
                      </a:r>
                      <a:r>
                        <a:rPr lang="en-US" sz="1000">
                          <a:solidFill>
                            <a:srgbClr val="2B660F"/>
                          </a:solidFill>
                          <a:latin typeface="+mn-lt"/>
                          <a:cs typeface="Leelawadee"/>
                        </a:rPr>
                        <a:t>and</a:t>
                      </a:r>
                      <a:r>
                        <a:rPr lang="en-US" sz="1000" spc="-35">
                          <a:solidFill>
                            <a:srgbClr val="2B660F"/>
                          </a:solidFill>
                          <a:latin typeface="+mn-lt"/>
                          <a:cs typeface="Leelawadee"/>
                        </a:rPr>
                        <a:t> </a:t>
                      </a:r>
                      <a:r>
                        <a:rPr lang="en-US" sz="1000" spc="-10">
                          <a:solidFill>
                            <a:srgbClr val="2B660F"/>
                          </a:solidFill>
                          <a:latin typeface="+mn-lt"/>
                          <a:cs typeface="Leelawadee"/>
                        </a:rPr>
                        <a:t>experiences </a:t>
                      </a:r>
                      <a:r>
                        <a:rPr lang="en-US" sz="1000">
                          <a:solidFill>
                            <a:srgbClr val="2B660F"/>
                          </a:solidFill>
                          <a:latin typeface="+mn-lt"/>
                          <a:cs typeface="Leelawadee"/>
                        </a:rPr>
                        <a:t>they need</a:t>
                      </a:r>
                      <a:r>
                        <a:rPr lang="en-US" sz="1000" spc="-10">
                          <a:solidFill>
                            <a:srgbClr val="2B660F"/>
                          </a:solidFill>
                          <a:latin typeface="+mn-lt"/>
                          <a:cs typeface="Leelawadee"/>
                        </a:rPr>
                        <a:t> </a:t>
                      </a:r>
                      <a:r>
                        <a:rPr lang="en-US" sz="1000">
                          <a:solidFill>
                            <a:srgbClr val="2B660F"/>
                          </a:solidFill>
                          <a:latin typeface="+mn-lt"/>
                          <a:cs typeface="Leelawadee"/>
                        </a:rPr>
                        <a:t>to</a:t>
                      </a:r>
                      <a:r>
                        <a:rPr lang="en-US" sz="1000" spc="-15">
                          <a:solidFill>
                            <a:srgbClr val="2B660F"/>
                          </a:solidFill>
                          <a:latin typeface="+mn-lt"/>
                          <a:cs typeface="Leelawadee"/>
                        </a:rPr>
                        <a:t> </a:t>
                      </a:r>
                      <a:r>
                        <a:rPr lang="en-US" sz="1000">
                          <a:solidFill>
                            <a:srgbClr val="2B660F"/>
                          </a:solidFill>
                          <a:latin typeface="+mn-lt"/>
                          <a:cs typeface="Leelawadee"/>
                        </a:rPr>
                        <a:t>take</a:t>
                      </a:r>
                      <a:r>
                        <a:rPr lang="en-US" sz="1000" spc="-10">
                          <a:solidFill>
                            <a:srgbClr val="2B660F"/>
                          </a:solidFill>
                          <a:latin typeface="+mn-lt"/>
                          <a:cs typeface="Leelawadee"/>
                        </a:rPr>
                        <a:t> </a:t>
                      </a:r>
                      <a:r>
                        <a:rPr lang="en-US" sz="1000">
                          <a:solidFill>
                            <a:srgbClr val="2B660F"/>
                          </a:solidFill>
                          <a:latin typeface="+mn-lt"/>
                          <a:cs typeface="Leelawadee"/>
                        </a:rPr>
                        <a:t>on</a:t>
                      </a:r>
                      <a:r>
                        <a:rPr lang="en-US" sz="1000" spc="-20">
                          <a:solidFill>
                            <a:srgbClr val="2B660F"/>
                          </a:solidFill>
                          <a:latin typeface="+mn-lt"/>
                          <a:cs typeface="Leelawadee"/>
                        </a:rPr>
                        <a:t> </a:t>
                      </a:r>
                      <a:r>
                        <a:rPr lang="en-US" sz="1000">
                          <a:solidFill>
                            <a:srgbClr val="2B660F"/>
                          </a:solidFill>
                          <a:latin typeface="+mn-lt"/>
                          <a:cs typeface="Leelawadee"/>
                        </a:rPr>
                        <a:t>the</a:t>
                      </a:r>
                      <a:r>
                        <a:rPr lang="en-US" sz="1000" spc="-10">
                          <a:solidFill>
                            <a:srgbClr val="2B660F"/>
                          </a:solidFill>
                          <a:latin typeface="+mn-lt"/>
                          <a:cs typeface="Leelawadee"/>
                        </a:rPr>
                        <a:t> </a:t>
                      </a:r>
                      <a:r>
                        <a:rPr lang="en-US" sz="1000">
                          <a:solidFill>
                            <a:srgbClr val="2B660F"/>
                          </a:solidFill>
                          <a:latin typeface="+mn-lt"/>
                          <a:cs typeface="Leelawadee"/>
                        </a:rPr>
                        <a:t>world</a:t>
                      </a:r>
                      <a:r>
                        <a:rPr lang="en-US" sz="1000" spc="-20">
                          <a:solidFill>
                            <a:srgbClr val="2B660F"/>
                          </a:solidFill>
                          <a:latin typeface="+mn-lt"/>
                          <a:cs typeface="Leelawadee"/>
                        </a:rPr>
                        <a:t> </a:t>
                      </a:r>
                      <a:r>
                        <a:rPr lang="en-US" sz="1000">
                          <a:solidFill>
                            <a:srgbClr val="2B660F"/>
                          </a:solidFill>
                          <a:latin typeface="+mn-lt"/>
                          <a:cs typeface="Leelawadee"/>
                        </a:rPr>
                        <a:t>with</a:t>
                      </a:r>
                      <a:r>
                        <a:rPr lang="en-US" sz="1000" spc="-25">
                          <a:solidFill>
                            <a:srgbClr val="2B660F"/>
                          </a:solidFill>
                          <a:latin typeface="+mn-lt"/>
                          <a:cs typeface="Leelawadee"/>
                        </a:rPr>
                        <a:t> </a:t>
                      </a:r>
                      <a:r>
                        <a:rPr lang="en-US" sz="1000" spc="-10">
                          <a:solidFill>
                            <a:srgbClr val="2B660F"/>
                          </a:solidFill>
                          <a:latin typeface="+mn-lt"/>
                          <a:cs typeface="Leelawadee"/>
                        </a:rPr>
                        <a:t>purpose</a:t>
                      </a:r>
                      <a:endParaRPr lang="en-US" sz="1000">
                        <a:solidFill>
                          <a:srgbClr val="2B660F"/>
                        </a:solidFill>
                        <a:latin typeface="+mn-lt"/>
                        <a:cs typeface="Leelawadee"/>
                      </a:endParaRPr>
                    </a:p>
                    <a:p>
                      <a:pPr marL="114300" marR="114935" indent="-114300" algn="l">
                        <a:lnSpc>
                          <a:spcPct val="100000"/>
                        </a:lnSpc>
                        <a:spcBef>
                          <a:spcPts val="300"/>
                        </a:spcBef>
                        <a:buFont typeface="Arial"/>
                        <a:buChar char="•"/>
                        <a:tabLst>
                          <a:tab pos="264160" algn="l"/>
                        </a:tabLst>
                      </a:pPr>
                      <a:r>
                        <a:rPr lang="en-US" sz="1050" b="0" i="0" kern="1200">
                          <a:solidFill>
                            <a:srgbClr val="2B660F"/>
                          </a:solidFill>
                          <a:effectLst/>
                          <a:highlight>
                            <a:srgbClr val="4FE2F3"/>
                          </a:highlight>
                          <a:latin typeface="+mn-lt"/>
                          <a:ea typeface="+mn-ea"/>
                          <a:cs typeface="Leelawadee" panose="020B0502040204020203" pitchFamily="34" charset="-34"/>
                        </a:rPr>
                        <a:t>Goal: </a:t>
                      </a:r>
                      <a:r>
                        <a:rPr lang="en-US" sz="1000">
                          <a:solidFill>
                            <a:srgbClr val="2B660F"/>
                          </a:solidFill>
                          <a:latin typeface="+mn-lt"/>
                          <a:cs typeface="Leelawadee"/>
                        </a:rPr>
                        <a:t>Nurture</a:t>
                      </a:r>
                      <a:r>
                        <a:rPr lang="en-US" sz="1000" spc="-5">
                          <a:solidFill>
                            <a:srgbClr val="2B660F"/>
                          </a:solidFill>
                          <a:latin typeface="+mn-lt"/>
                          <a:cs typeface="Leelawadee"/>
                        </a:rPr>
                        <a:t> </a:t>
                      </a:r>
                      <a:r>
                        <a:rPr lang="en-US" sz="1000">
                          <a:solidFill>
                            <a:srgbClr val="2B660F"/>
                          </a:solidFill>
                          <a:latin typeface="+mn-lt"/>
                          <a:cs typeface="Leelawadee"/>
                        </a:rPr>
                        <a:t>all</a:t>
                      </a:r>
                      <a:r>
                        <a:rPr lang="en-US" sz="1000" spc="-30">
                          <a:solidFill>
                            <a:srgbClr val="2B660F"/>
                          </a:solidFill>
                          <a:latin typeface="+mn-lt"/>
                          <a:cs typeface="Leelawadee"/>
                        </a:rPr>
                        <a:t> </a:t>
                      </a:r>
                      <a:r>
                        <a:rPr lang="en-US" sz="1000">
                          <a:solidFill>
                            <a:srgbClr val="2B660F"/>
                          </a:solidFill>
                          <a:latin typeface="+mn-lt"/>
                          <a:cs typeface="Leelawadee"/>
                        </a:rPr>
                        <a:t>aspects</a:t>
                      </a:r>
                      <a:r>
                        <a:rPr lang="en-US" sz="1000" spc="-20">
                          <a:solidFill>
                            <a:srgbClr val="2B660F"/>
                          </a:solidFill>
                          <a:latin typeface="+mn-lt"/>
                          <a:cs typeface="Leelawadee"/>
                        </a:rPr>
                        <a:t> </a:t>
                      </a:r>
                      <a:r>
                        <a:rPr lang="en-US" sz="1000">
                          <a:solidFill>
                            <a:srgbClr val="2B660F"/>
                          </a:solidFill>
                          <a:latin typeface="+mn-lt"/>
                          <a:cs typeface="Leelawadee"/>
                        </a:rPr>
                        <a:t>of</a:t>
                      </a:r>
                      <a:r>
                        <a:rPr lang="en-US" sz="1000" spc="-35">
                          <a:solidFill>
                            <a:srgbClr val="2B660F"/>
                          </a:solidFill>
                          <a:latin typeface="+mn-lt"/>
                          <a:cs typeface="Leelawadee"/>
                        </a:rPr>
                        <a:t> </a:t>
                      </a:r>
                      <a:r>
                        <a:rPr lang="en-US" sz="1000">
                          <a:solidFill>
                            <a:srgbClr val="2B660F"/>
                          </a:solidFill>
                          <a:latin typeface="+mn-lt"/>
                          <a:cs typeface="Leelawadee"/>
                        </a:rPr>
                        <a:t>wellness</a:t>
                      </a:r>
                      <a:r>
                        <a:rPr lang="en-US" sz="1000" spc="5">
                          <a:solidFill>
                            <a:srgbClr val="2B660F"/>
                          </a:solidFill>
                          <a:latin typeface="+mn-lt"/>
                          <a:cs typeface="Leelawadee"/>
                        </a:rPr>
                        <a:t> </a:t>
                      </a:r>
                      <a:r>
                        <a:rPr lang="en-US" sz="1000">
                          <a:solidFill>
                            <a:srgbClr val="2B660F"/>
                          </a:solidFill>
                          <a:latin typeface="+mn-lt"/>
                          <a:cs typeface="Leelawadee"/>
                        </a:rPr>
                        <a:t>—</a:t>
                      </a:r>
                      <a:r>
                        <a:rPr lang="en-US" sz="1000" spc="-25">
                          <a:solidFill>
                            <a:srgbClr val="2B660F"/>
                          </a:solidFill>
                          <a:latin typeface="+mn-lt"/>
                          <a:cs typeface="Leelawadee"/>
                        </a:rPr>
                        <a:t> </a:t>
                      </a:r>
                      <a:r>
                        <a:rPr lang="en-US" sz="1000" spc="-10">
                          <a:solidFill>
                            <a:srgbClr val="2B660F"/>
                          </a:solidFill>
                          <a:latin typeface="+mn-lt"/>
                          <a:cs typeface="Leelawadee"/>
                        </a:rPr>
                        <a:t>physical, </a:t>
                      </a:r>
                      <a:r>
                        <a:rPr lang="en-US" sz="1000">
                          <a:solidFill>
                            <a:srgbClr val="2B660F"/>
                          </a:solidFill>
                          <a:latin typeface="+mn-lt"/>
                          <a:cs typeface="Leelawadee"/>
                        </a:rPr>
                        <a:t>emotional,</a:t>
                      </a:r>
                      <a:r>
                        <a:rPr lang="en-US" sz="1000" spc="-15">
                          <a:solidFill>
                            <a:srgbClr val="2B660F"/>
                          </a:solidFill>
                          <a:latin typeface="+mn-lt"/>
                          <a:cs typeface="Leelawadee"/>
                        </a:rPr>
                        <a:t> </a:t>
                      </a:r>
                      <a:r>
                        <a:rPr lang="en-US" sz="1000">
                          <a:solidFill>
                            <a:srgbClr val="2B660F"/>
                          </a:solidFill>
                          <a:latin typeface="+mn-lt"/>
                          <a:cs typeface="Leelawadee"/>
                        </a:rPr>
                        <a:t>financial,</a:t>
                      </a:r>
                      <a:r>
                        <a:rPr lang="en-US" sz="1000" spc="-5">
                          <a:solidFill>
                            <a:srgbClr val="2B660F"/>
                          </a:solidFill>
                          <a:latin typeface="+mn-lt"/>
                          <a:cs typeface="Leelawadee"/>
                        </a:rPr>
                        <a:t> </a:t>
                      </a:r>
                      <a:r>
                        <a:rPr lang="en-US" sz="1000">
                          <a:solidFill>
                            <a:srgbClr val="2B660F"/>
                          </a:solidFill>
                          <a:latin typeface="+mn-lt"/>
                          <a:cs typeface="Leelawadee"/>
                        </a:rPr>
                        <a:t>social,</a:t>
                      </a:r>
                      <a:r>
                        <a:rPr lang="en-US" sz="1000" spc="-20">
                          <a:solidFill>
                            <a:srgbClr val="2B660F"/>
                          </a:solidFill>
                          <a:latin typeface="+mn-lt"/>
                          <a:cs typeface="Leelawadee"/>
                        </a:rPr>
                        <a:t> </a:t>
                      </a:r>
                      <a:r>
                        <a:rPr lang="en-US" sz="1000">
                          <a:solidFill>
                            <a:srgbClr val="2B660F"/>
                          </a:solidFill>
                          <a:latin typeface="+mn-lt"/>
                          <a:cs typeface="Leelawadee"/>
                        </a:rPr>
                        <a:t>and</a:t>
                      </a:r>
                      <a:r>
                        <a:rPr lang="en-US" sz="1000" spc="-10">
                          <a:solidFill>
                            <a:srgbClr val="2B660F"/>
                          </a:solidFill>
                          <a:latin typeface="+mn-lt"/>
                          <a:cs typeface="Leelawadee"/>
                        </a:rPr>
                        <a:t> </a:t>
                      </a:r>
                      <a:r>
                        <a:rPr lang="en-US" sz="1000">
                          <a:solidFill>
                            <a:srgbClr val="2B660F"/>
                          </a:solidFill>
                          <a:latin typeface="+mn-lt"/>
                          <a:cs typeface="Leelawadee"/>
                        </a:rPr>
                        <a:t>more</a:t>
                      </a:r>
                      <a:r>
                        <a:rPr lang="en-US" sz="1000" spc="-20">
                          <a:solidFill>
                            <a:srgbClr val="2B660F"/>
                          </a:solidFill>
                          <a:latin typeface="+mn-lt"/>
                          <a:cs typeface="Leelawadee"/>
                        </a:rPr>
                        <a:t> </a:t>
                      </a:r>
                      <a:r>
                        <a:rPr lang="en-US" sz="1000">
                          <a:solidFill>
                            <a:srgbClr val="2B660F"/>
                          </a:solidFill>
                          <a:latin typeface="+mn-lt"/>
                          <a:cs typeface="Leelawadee"/>
                        </a:rPr>
                        <a:t>—</a:t>
                      </a:r>
                      <a:r>
                        <a:rPr lang="en-US" sz="1000" spc="-15">
                          <a:solidFill>
                            <a:srgbClr val="2B660F"/>
                          </a:solidFill>
                          <a:latin typeface="+mn-lt"/>
                          <a:cs typeface="Leelawadee"/>
                        </a:rPr>
                        <a:t> </a:t>
                      </a:r>
                      <a:r>
                        <a:rPr lang="en-US" sz="1000">
                          <a:solidFill>
                            <a:srgbClr val="2B660F"/>
                          </a:solidFill>
                          <a:latin typeface="+mn-lt"/>
                          <a:cs typeface="Leelawadee"/>
                        </a:rPr>
                        <a:t>to</a:t>
                      </a:r>
                      <a:r>
                        <a:rPr lang="en-US" sz="1000" spc="-20">
                          <a:solidFill>
                            <a:srgbClr val="2B660F"/>
                          </a:solidFill>
                          <a:latin typeface="+mn-lt"/>
                          <a:cs typeface="Leelawadee"/>
                        </a:rPr>
                        <a:t> </a:t>
                      </a:r>
                      <a:r>
                        <a:rPr lang="en-US" sz="1000" spc="-10">
                          <a:solidFill>
                            <a:srgbClr val="2B660F"/>
                          </a:solidFill>
                          <a:latin typeface="+mn-lt"/>
                          <a:cs typeface="Leelawadee"/>
                        </a:rPr>
                        <a:t>prepare </a:t>
                      </a:r>
                      <a:r>
                        <a:rPr lang="en-US" sz="1000">
                          <a:solidFill>
                            <a:srgbClr val="2B660F"/>
                          </a:solidFill>
                          <a:latin typeface="+mn-lt"/>
                          <a:cs typeface="Leelawadee"/>
                        </a:rPr>
                        <a:t>members</a:t>
                      </a:r>
                      <a:r>
                        <a:rPr lang="en-US" sz="1000" spc="-30">
                          <a:solidFill>
                            <a:srgbClr val="2B660F"/>
                          </a:solidFill>
                          <a:latin typeface="+mn-lt"/>
                          <a:cs typeface="Leelawadee"/>
                        </a:rPr>
                        <a:t> </a:t>
                      </a:r>
                      <a:r>
                        <a:rPr lang="en-US" sz="1000">
                          <a:solidFill>
                            <a:srgbClr val="2B660F"/>
                          </a:solidFill>
                          <a:latin typeface="+mn-lt"/>
                          <a:cs typeface="Leelawadee"/>
                        </a:rPr>
                        <a:t>of</a:t>
                      </a:r>
                      <a:r>
                        <a:rPr lang="en-US" sz="1000" spc="-25">
                          <a:solidFill>
                            <a:srgbClr val="2B660F"/>
                          </a:solidFill>
                          <a:latin typeface="+mn-lt"/>
                          <a:cs typeface="Leelawadee"/>
                        </a:rPr>
                        <a:t> </a:t>
                      </a:r>
                      <a:r>
                        <a:rPr lang="en-US" sz="1000">
                          <a:solidFill>
                            <a:srgbClr val="2B660F"/>
                          </a:solidFill>
                          <a:latin typeface="+mn-lt"/>
                          <a:cs typeface="Leelawadee"/>
                        </a:rPr>
                        <a:t>our</a:t>
                      </a:r>
                      <a:r>
                        <a:rPr lang="en-US" sz="1000" spc="-35">
                          <a:solidFill>
                            <a:srgbClr val="2B660F"/>
                          </a:solidFill>
                          <a:latin typeface="+mn-lt"/>
                          <a:cs typeface="Leelawadee"/>
                        </a:rPr>
                        <a:t> </a:t>
                      </a:r>
                      <a:r>
                        <a:rPr lang="en-US" sz="1000">
                          <a:solidFill>
                            <a:srgbClr val="2B660F"/>
                          </a:solidFill>
                          <a:latin typeface="+mn-lt"/>
                          <a:cs typeface="Leelawadee"/>
                        </a:rPr>
                        <a:t>communities</a:t>
                      </a:r>
                      <a:r>
                        <a:rPr lang="en-US" sz="1000" spc="-35">
                          <a:solidFill>
                            <a:srgbClr val="2B660F"/>
                          </a:solidFill>
                          <a:latin typeface="+mn-lt"/>
                          <a:cs typeface="Leelawadee"/>
                        </a:rPr>
                        <a:t> </a:t>
                      </a:r>
                      <a:r>
                        <a:rPr lang="en-US" sz="1000">
                          <a:solidFill>
                            <a:srgbClr val="2B660F"/>
                          </a:solidFill>
                          <a:latin typeface="+mn-lt"/>
                          <a:cs typeface="Leelawadee"/>
                        </a:rPr>
                        <a:t>for</a:t>
                      </a:r>
                      <a:r>
                        <a:rPr lang="en-US" sz="1000" spc="-20">
                          <a:solidFill>
                            <a:srgbClr val="2B660F"/>
                          </a:solidFill>
                          <a:latin typeface="+mn-lt"/>
                          <a:cs typeface="Leelawadee"/>
                        </a:rPr>
                        <a:t> </a:t>
                      </a:r>
                      <a:r>
                        <a:rPr lang="en-US" sz="1000">
                          <a:solidFill>
                            <a:srgbClr val="2B660F"/>
                          </a:solidFill>
                          <a:latin typeface="+mn-lt"/>
                          <a:cs typeface="Leelawadee"/>
                        </a:rPr>
                        <a:t>thriving</a:t>
                      </a:r>
                      <a:r>
                        <a:rPr lang="en-US" sz="1000" spc="-30">
                          <a:solidFill>
                            <a:srgbClr val="2B660F"/>
                          </a:solidFill>
                          <a:latin typeface="+mn-lt"/>
                          <a:cs typeface="Leelawadee"/>
                        </a:rPr>
                        <a:t> </a:t>
                      </a:r>
                      <a:r>
                        <a:rPr lang="en-US" sz="1000">
                          <a:solidFill>
                            <a:srgbClr val="2B660F"/>
                          </a:solidFill>
                          <a:latin typeface="+mn-lt"/>
                          <a:cs typeface="Leelawadee"/>
                        </a:rPr>
                        <a:t>futures </a:t>
                      </a:r>
                      <a:r>
                        <a:rPr lang="en-US" sz="1000" spc="-25">
                          <a:solidFill>
                            <a:srgbClr val="2B660F"/>
                          </a:solidFill>
                          <a:latin typeface="+mn-lt"/>
                          <a:cs typeface="Leelawadee"/>
                        </a:rPr>
                        <a:t>and </a:t>
                      </a:r>
                      <a:r>
                        <a:rPr lang="en-US" sz="1000">
                          <a:solidFill>
                            <a:srgbClr val="2B660F"/>
                          </a:solidFill>
                          <a:latin typeface="+mn-lt"/>
                          <a:cs typeface="Leelawadee"/>
                        </a:rPr>
                        <a:t>flourishing</a:t>
                      </a:r>
                      <a:r>
                        <a:rPr lang="en-US" sz="1000" spc="-40">
                          <a:solidFill>
                            <a:srgbClr val="2B660F"/>
                          </a:solidFill>
                          <a:latin typeface="+mn-lt"/>
                          <a:cs typeface="Leelawadee"/>
                        </a:rPr>
                        <a:t> </a:t>
                      </a:r>
                      <a:r>
                        <a:rPr lang="en-US" sz="1000" spc="-10">
                          <a:solidFill>
                            <a:srgbClr val="2B660F"/>
                          </a:solidFill>
                          <a:latin typeface="+mn-lt"/>
                          <a:cs typeface="Leelawadee"/>
                        </a:rPr>
                        <a:t>lives</a:t>
                      </a:r>
                      <a:endParaRPr lang="en-US" sz="1000">
                        <a:solidFill>
                          <a:srgbClr val="2B660F"/>
                        </a:solidFill>
                        <a:latin typeface="+mn-lt"/>
                        <a:cs typeface="Leelawadee"/>
                      </a:endParaRP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r h="859425">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922F11"/>
                          </a:solidFill>
                          <a:latin typeface="+mj-lt"/>
                          <a:ea typeface="+mn-ea"/>
                          <a:cs typeface="Leelawadee"/>
                        </a:rPr>
                        <a:t>POSITIVE </a:t>
                      </a:r>
                      <a:br>
                        <a:rPr lang="en-US" sz="1400" kern="1200">
                          <a:solidFill>
                            <a:srgbClr val="922F11"/>
                          </a:solidFill>
                          <a:latin typeface="+mj-lt"/>
                          <a:ea typeface="+mn-ea"/>
                          <a:cs typeface="Leelawadee"/>
                        </a:rPr>
                      </a:br>
                      <a:r>
                        <a:rPr lang="en-US" sz="1400" kern="1200">
                          <a:solidFill>
                            <a:srgbClr val="922F11"/>
                          </a:solidFill>
                          <a:latin typeface="+mj-lt"/>
                          <a:ea typeface="+mn-ea"/>
                          <a:cs typeface="Leelawadee"/>
                        </a:rPr>
                        <a:t>CHOICES</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E6D27"/>
                    </a:solidFill>
                  </a:tcPr>
                </a:tc>
                <a:tc>
                  <a:txBody>
                    <a:bodyPr/>
                    <a:lstStyle/>
                    <a:p>
                      <a:pPr>
                        <a:lnSpc>
                          <a:spcPct val="100000"/>
                        </a:lnSpc>
                      </a:pPr>
                      <a:endParaRPr lang="en-IN" sz="1000">
                        <a:solidFill>
                          <a:srgbClr val="2B660F"/>
                        </a:solidFill>
                        <a:latin typeface="+mn-lt"/>
                        <a:cs typeface="Times New Roman"/>
                      </a:endParaRPr>
                    </a:p>
                    <a:p>
                      <a:pPr>
                        <a:lnSpc>
                          <a:spcPct val="100000"/>
                        </a:lnSpc>
                        <a:spcBef>
                          <a:spcPts val="575"/>
                        </a:spcBef>
                      </a:pPr>
                      <a:endParaRPr lang="en-IN" sz="1000">
                        <a:solidFill>
                          <a:srgbClr val="2B660F"/>
                        </a:solidFill>
                        <a:latin typeface="+mn-lt"/>
                        <a:cs typeface="Times New Roman"/>
                      </a:endParaRPr>
                    </a:p>
                    <a:p>
                      <a:pPr algn="ctr">
                        <a:lnSpc>
                          <a:spcPct val="100000"/>
                        </a:lnSpc>
                      </a:pPr>
                      <a:r>
                        <a:rPr lang="en-GB" sz="1000" i="1" spc="-30">
                          <a:solidFill>
                            <a:srgbClr val="2B660F"/>
                          </a:solidFill>
                          <a:latin typeface="+mn-lt"/>
                          <a:cs typeface="Leelawadee"/>
                        </a:rPr>
                        <a:t>Not a focus area for the customer.</a:t>
                      </a:r>
                      <a:endParaRPr lang="en-IN" sz="1000">
                        <a:solidFill>
                          <a:srgbClr val="2B660F"/>
                        </a:solidFill>
                        <a:latin typeface="+mn-lt"/>
                        <a:cs typeface="Leelawadee"/>
                      </a:endParaRP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0000"/>
                        </a:lnSpc>
                      </a:pPr>
                      <a:endParaRPr lang="en-IN" sz="1000">
                        <a:solidFill>
                          <a:srgbClr val="2B660F"/>
                        </a:solidFill>
                        <a:latin typeface="+mn-lt"/>
                        <a:cs typeface="Times New Roman"/>
                      </a:endParaRPr>
                    </a:p>
                    <a:p>
                      <a:pPr>
                        <a:lnSpc>
                          <a:spcPct val="100000"/>
                        </a:lnSpc>
                        <a:spcBef>
                          <a:spcPts val="575"/>
                        </a:spcBef>
                      </a:pPr>
                      <a:endParaRPr lang="en-IN" sz="1000">
                        <a:solidFill>
                          <a:srgbClr val="2B660F"/>
                        </a:solidFill>
                        <a:latin typeface="+mn-lt"/>
                        <a:cs typeface="Times New Roman"/>
                      </a:endParaRPr>
                    </a:p>
                    <a:p>
                      <a:pPr marL="635" algn="ctr">
                        <a:lnSpc>
                          <a:spcPct val="100000"/>
                        </a:lnSpc>
                      </a:pPr>
                      <a:r>
                        <a:rPr lang="en-GB" sz="1000" i="1" spc="-30">
                          <a:solidFill>
                            <a:srgbClr val="2B660F"/>
                          </a:solidFill>
                          <a:latin typeface="+mn-lt"/>
                          <a:cs typeface="Leelawadee"/>
                        </a:rPr>
                        <a:t>Not a focus area for the customer.</a:t>
                      </a:r>
                      <a:endParaRPr lang="en-IN" sz="1000">
                        <a:solidFill>
                          <a:srgbClr val="2B660F"/>
                        </a:solidFill>
                        <a:latin typeface="+mn-lt"/>
                        <a:cs typeface="Leelawadee"/>
                      </a:endParaRP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0000"/>
                        </a:lnSpc>
                      </a:pPr>
                      <a:endParaRPr lang="en-IN" sz="1000">
                        <a:solidFill>
                          <a:srgbClr val="2B660F"/>
                        </a:solidFill>
                        <a:latin typeface="+mn-lt"/>
                        <a:cs typeface="Times New Roman"/>
                      </a:endParaRPr>
                    </a:p>
                    <a:p>
                      <a:pPr>
                        <a:lnSpc>
                          <a:spcPct val="100000"/>
                        </a:lnSpc>
                        <a:spcBef>
                          <a:spcPts val="575"/>
                        </a:spcBef>
                      </a:pPr>
                      <a:endParaRPr lang="en-IN" sz="1000">
                        <a:solidFill>
                          <a:srgbClr val="2B660F"/>
                        </a:solidFill>
                        <a:latin typeface="+mn-lt"/>
                        <a:cs typeface="Times New Roman"/>
                      </a:endParaRPr>
                    </a:p>
                    <a:p>
                      <a:pPr marL="1270" algn="ctr">
                        <a:lnSpc>
                          <a:spcPct val="100000"/>
                        </a:lnSpc>
                      </a:pPr>
                      <a:r>
                        <a:rPr lang="en-GB" sz="1000" i="1" spc="-30">
                          <a:solidFill>
                            <a:srgbClr val="2B660F"/>
                          </a:solidFill>
                          <a:latin typeface="+mn-lt"/>
                          <a:cs typeface="Leelawadee"/>
                        </a:rPr>
                        <a:t>Not a focus area for the customer.</a:t>
                      </a:r>
                      <a:endParaRPr lang="en-IN" sz="1000">
                        <a:solidFill>
                          <a:srgbClr val="2B660F"/>
                        </a:solidFill>
                        <a:latin typeface="+mn-lt"/>
                        <a:cs typeface="Leelawadee"/>
                      </a:endParaRP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88316528"/>
                  </a:ext>
                </a:extLst>
              </a:tr>
            </a:tbl>
          </a:graphicData>
        </a:graphic>
      </p:graphicFrame>
      <p:sp>
        <p:nvSpPr>
          <p:cNvPr id="41" name="Title 40">
            <a:extLst>
              <a:ext uri="{FF2B5EF4-FFF2-40B4-BE49-F238E27FC236}">
                <a16:creationId xmlns:a16="http://schemas.microsoft.com/office/drawing/2014/main" id="{6E22AAF0-FD70-9E49-FA95-E939B9E6F722}"/>
              </a:ext>
            </a:extLst>
          </p:cNvPr>
          <p:cNvSpPr>
            <a:spLocks noGrp="1"/>
          </p:cNvSpPr>
          <p:nvPr>
            <p:ph type="title"/>
          </p:nvPr>
        </p:nvSpPr>
        <p:spPr>
          <a:xfrm>
            <a:off x="304798" y="246888"/>
            <a:ext cx="11585448" cy="969264"/>
          </a:xfrm>
        </p:spPr>
        <p:txBody>
          <a:bodyPr vert="horz" rIns="0"/>
          <a:lstStyle/>
          <a:p>
            <a:r>
              <a:rPr lang="en-US" sz="3000"/>
              <a:t>DELTA’S SUSTAINABILITY FOCUS AREAS</a:t>
            </a:r>
            <a:br>
              <a:rPr lang="en-US" sz="3000"/>
            </a:br>
            <a:r>
              <a:rPr lang="en-US" sz="1800" i="1"/>
              <a:t>And how these focus areas align with pep+ pillars</a:t>
            </a:r>
            <a:endParaRPr lang="en-US" sz="1600" i="1"/>
          </a:p>
        </p:txBody>
      </p:sp>
      <p:pic>
        <p:nvPicPr>
          <p:cNvPr id="29" name="object 29"/>
          <p:cNvPicPr/>
          <p:nvPr/>
        </p:nvPicPr>
        <p:blipFill>
          <a:blip r:embed="rId6" cstate="print"/>
          <a:stretch>
            <a:fillRect/>
          </a:stretch>
        </p:blipFill>
        <p:spPr>
          <a:xfrm>
            <a:off x="10172403" y="486015"/>
            <a:ext cx="1714797" cy="266459"/>
          </a:xfrm>
          <a:prstGeom prst="rect">
            <a:avLst/>
          </a:prstGeom>
        </p:spPr>
      </p:pic>
      <p:pic>
        <p:nvPicPr>
          <p:cNvPr id="32" name="Picture 31" descr="A blue and green windmill with green arrows&#10;&#10;Description automatically generated">
            <a:extLst>
              <a:ext uri="{FF2B5EF4-FFF2-40B4-BE49-F238E27FC236}">
                <a16:creationId xmlns:a16="http://schemas.microsoft.com/office/drawing/2014/main" id="{3EB25F61-CD12-02FF-E5C0-1957794E614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54460" y="2820356"/>
            <a:ext cx="488843" cy="530868"/>
          </a:xfrm>
          <a:prstGeom prst="rect">
            <a:avLst/>
          </a:prstGeom>
        </p:spPr>
      </p:pic>
      <p:pic>
        <p:nvPicPr>
          <p:cNvPr id="39" name="Picture 38" descr="A logo of a hand and a globe&#10;&#10;Description automatically generated">
            <a:extLst>
              <a:ext uri="{FF2B5EF4-FFF2-40B4-BE49-F238E27FC236}">
                <a16:creationId xmlns:a16="http://schemas.microsoft.com/office/drawing/2014/main" id="{314AB672-0077-0F68-BFB9-481DB1301B5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54460" y="6199116"/>
            <a:ext cx="488843" cy="530868"/>
          </a:xfrm>
          <a:prstGeom prst="rect">
            <a:avLst/>
          </a:prstGeom>
        </p:spPr>
      </p:pic>
      <p:pic>
        <p:nvPicPr>
          <p:cNvPr id="40" name="Picture 39" descr="A logo of a leaf in a circle&#10;&#10;Description automatically generated">
            <a:extLst>
              <a:ext uri="{FF2B5EF4-FFF2-40B4-BE49-F238E27FC236}">
                <a16:creationId xmlns:a16="http://schemas.microsoft.com/office/drawing/2014/main" id="{94463375-48F5-7ED5-FEAC-E719626E523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54460" y="1771108"/>
            <a:ext cx="488843" cy="530868"/>
          </a:xfrm>
          <a:prstGeom prst="rect">
            <a:avLst/>
          </a:prstGeom>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think-cell data - do not delete" hidden="1">
            <a:extLst>
              <a:ext uri="{FF2B5EF4-FFF2-40B4-BE49-F238E27FC236}">
                <a16:creationId xmlns:a16="http://schemas.microsoft.com/office/drawing/2014/main" id="{EFA330FA-837A-652C-D9FC-98FC17CB4621}"/>
              </a:ext>
            </a:extLst>
          </p:cNvPr>
          <p:cNvGraphicFramePr>
            <a:graphicFrameLocks/>
          </p:cNvGraphicFramePr>
          <p:nvPr>
            <p:custDataLst>
              <p:tags r:id="rId1"/>
            </p:custDataLst>
            <p:extLst>
              <p:ext uri="{D42A27DB-BD31-4B8C-83A1-F6EECF244321}">
                <p14:modId xmlns:p14="http://schemas.microsoft.com/office/powerpoint/2010/main" val="22538817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20" name="think-cell data - do not delete" hidden="1">
                        <a:extLst>
                          <a:ext uri="{FF2B5EF4-FFF2-40B4-BE49-F238E27FC236}">
                            <a16:creationId xmlns:a16="http://schemas.microsoft.com/office/drawing/2014/main" id="{EFA330FA-837A-652C-D9FC-98FC17CB462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8" name="TextBox 27">
            <a:extLst>
              <a:ext uri="{FF2B5EF4-FFF2-40B4-BE49-F238E27FC236}">
                <a16:creationId xmlns:a16="http://schemas.microsoft.com/office/drawing/2014/main" id="{DAF272A2-EC8A-2D3E-47BF-35922275CFE1}"/>
              </a:ext>
            </a:extLst>
          </p:cNvPr>
          <p:cNvSpPr txBox="1"/>
          <p:nvPr/>
        </p:nvSpPr>
        <p:spPr>
          <a:xfrm>
            <a:off x="7953374" y="6269189"/>
            <a:ext cx="3786189" cy="506261"/>
          </a:xfrm>
          <a:prstGeom prst="rect">
            <a:avLst/>
          </a:prstGeom>
          <a:solidFill>
            <a:srgbClr val="8EBC29"/>
          </a:solidFill>
        </p:spPr>
        <p:txBody>
          <a:bodyPr wrap="square" rtlCol="0" anchor="ctr">
            <a:noAutofit/>
          </a:bodyPr>
          <a:lstStyle/>
          <a:p>
            <a:pPr marR="168275" indent="-635" algn="ctr">
              <a:lnSpc>
                <a:spcPct val="95700"/>
              </a:lnSpc>
              <a:spcBef>
                <a:spcPts val="390"/>
              </a:spcBef>
              <a:defRPr/>
            </a:pPr>
            <a:r>
              <a:rPr lang="en-US" sz="1050" i="1" kern="0">
                <a:solidFill>
                  <a:schemeClr val="bg1"/>
                </a:solidFill>
                <a:cs typeface="Leelawadee" panose="020B0502040204020203" pitchFamily="34" charset="-34"/>
              </a:rPr>
              <a:t>No common focus areas were identified across Positive Value Chain and Positive Choices (PepsiCo) and People and Communities (Delta Airlines).</a:t>
            </a:r>
          </a:p>
        </p:txBody>
      </p:sp>
      <p:sp>
        <p:nvSpPr>
          <p:cNvPr id="23" name="Title 22">
            <a:extLst>
              <a:ext uri="{FF2B5EF4-FFF2-40B4-BE49-F238E27FC236}">
                <a16:creationId xmlns:a16="http://schemas.microsoft.com/office/drawing/2014/main" id="{CEDB5B39-AF95-D4C9-CE8C-2E437B3F57B5}"/>
              </a:ext>
            </a:extLst>
          </p:cNvPr>
          <p:cNvSpPr>
            <a:spLocks noGrp="1"/>
          </p:cNvSpPr>
          <p:nvPr>
            <p:ph type="title"/>
          </p:nvPr>
        </p:nvSpPr>
        <p:spPr>
          <a:xfrm>
            <a:off x="304798" y="246888"/>
            <a:ext cx="11585448" cy="969264"/>
          </a:xfrm>
        </p:spPr>
        <p:txBody>
          <a:bodyPr vert="horz" rIns="0"/>
          <a:lstStyle/>
          <a:p>
            <a:r>
              <a:rPr lang="en-US" sz="2600"/>
              <a:t>COMMONALITY BETWEEN DELTA’S AND PEP+ FOCUS AREAS</a:t>
            </a:r>
            <a:br>
              <a:rPr lang="en-US"/>
            </a:br>
            <a:r>
              <a:rPr lang="en-US" sz="1800" i="1"/>
              <a:t>Allowing us to identify opportunities for collaboration, and therefore </a:t>
            </a:r>
            <a:br>
              <a:rPr lang="en-US" sz="1800" i="1"/>
            </a:br>
            <a:r>
              <a:rPr lang="en-US" sz="1800" i="1"/>
              <a:t>add value to our relationship</a:t>
            </a:r>
          </a:p>
        </p:txBody>
      </p:sp>
      <p:pic>
        <p:nvPicPr>
          <p:cNvPr id="26" name="object 29">
            <a:extLst>
              <a:ext uri="{FF2B5EF4-FFF2-40B4-BE49-F238E27FC236}">
                <a16:creationId xmlns:a16="http://schemas.microsoft.com/office/drawing/2014/main" id="{299473DE-58AB-EFF2-A333-E8B65F591C58}"/>
              </a:ext>
            </a:extLst>
          </p:cNvPr>
          <p:cNvPicPr/>
          <p:nvPr/>
        </p:nvPicPr>
        <p:blipFill>
          <a:blip r:embed="rId6" cstate="print"/>
          <a:stretch>
            <a:fillRect/>
          </a:stretch>
        </p:blipFill>
        <p:spPr>
          <a:xfrm>
            <a:off x="10172403" y="486015"/>
            <a:ext cx="1714797" cy="266459"/>
          </a:xfrm>
          <a:prstGeom prst="rect">
            <a:avLst/>
          </a:prstGeom>
        </p:spPr>
      </p:pic>
      <p:sp>
        <p:nvSpPr>
          <p:cNvPr id="17" name="Rectangle: Top Corners Rounded 16">
            <a:extLst>
              <a:ext uri="{FF2B5EF4-FFF2-40B4-BE49-F238E27FC236}">
                <a16:creationId xmlns:a16="http://schemas.microsoft.com/office/drawing/2014/main" id="{BEFEDC20-7325-4DCC-7EB2-3BF4D4F51A52}"/>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9" name="Table 4">
            <a:extLst>
              <a:ext uri="{FF2B5EF4-FFF2-40B4-BE49-F238E27FC236}">
                <a16:creationId xmlns:a16="http://schemas.microsoft.com/office/drawing/2014/main" id="{9B64F794-60BA-FDF3-BAB9-7E9DC120049C}"/>
              </a:ext>
            </a:extLst>
          </p:cNvPr>
          <p:cNvGraphicFramePr>
            <a:graphicFrameLocks noGrp="1"/>
          </p:cNvGraphicFramePr>
          <p:nvPr>
            <p:extLst>
              <p:ext uri="{D42A27DB-BD31-4B8C-83A1-F6EECF244321}">
                <p14:modId xmlns:p14="http://schemas.microsoft.com/office/powerpoint/2010/main" val="2111024293"/>
              </p:ext>
            </p:extLst>
          </p:nvPr>
        </p:nvGraphicFramePr>
        <p:xfrm>
          <a:off x="-7620" y="1148230"/>
          <a:ext cx="11990832" cy="5030320"/>
        </p:xfrm>
        <a:graphic>
          <a:graphicData uri="http://schemas.openxmlformats.org/drawingml/2006/table">
            <a:tbl>
              <a:tblPr firstRow="1" bandRow="1"/>
              <a:tblGrid>
                <a:gridCol w="1993392">
                  <a:extLst>
                    <a:ext uri="{9D8B030D-6E8A-4147-A177-3AD203B41FA5}">
                      <a16:colId xmlns:a16="http://schemas.microsoft.com/office/drawing/2014/main" val="1767499071"/>
                    </a:ext>
                  </a:extLst>
                </a:gridCol>
                <a:gridCol w="9997440">
                  <a:extLst>
                    <a:ext uri="{9D8B030D-6E8A-4147-A177-3AD203B41FA5}">
                      <a16:colId xmlns:a16="http://schemas.microsoft.com/office/drawing/2014/main" val="2382844442"/>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Bef>
                          <a:spcPts val="665"/>
                        </a:spcBef>
                      </a:pPr>
                      <a:r>
                        <a:rPr lang="en-IN" sz="1200" b="1" kern="1200">
                          <a:solidFill>
                            <a:schemeClr val="bg1"/>
                          </a:solidFill>
                          <a:latin typeface="+mn-lt"/>
                          <a:ea typeface="+mn-ea"/>
                          <a:cs typeface="Leelawadee" panose="020B0502040204020203" pitchFamily="34" charset="-34"/>
                        </a:rPr>
                        <a:t>Environmental</a:t>
                      </a:r>
                    </a:p>
                  </a:txBody>
                  <a:tcPr marL="27432" marR="27432" marT="27432" marB="27432">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4783432">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14300" marR="230504" indent="-114300">
                        <a:lnSpc>
                          <a:spcPct val="100000"/>
                        </a:lnSpc>
                        <a:spcBef>
                          <a:spcPts val="5"/>
                        </a:spcBef>
                        <a:buFont typeface="Arial"/>
                        <a:buChar char="•"/>
                        <a:tabLst/>
                      </a:pPr>
                      <a:r>
                        <a:rPr lang="en-US" sz="1050" kern="1200">
                          <a:solidFill>
                            <a:srgbClr val="2B660F"/>
                          </a:solidFill>
                          <a:highlight>
                            <a:srgbClr val="EB9F0A"/>
                          </a:highlight>
                          <a:latin typeface="+mn-lt"/>
                          <a:ea typeface="+mn-ea"/>
                          <a:cs typeface="Leelawadee"/>
                        </a:rPr>
                        <a:t>Target: </a:t>
                      </a:r>
                      <a:r>
                        <a:rPr lang="en-US" sz="1050">
                          <a:solidFill>
                            <a:srgbClr val="2B660F"/>
                          </a:solidFill>
                          <a:latin typeface="+mn-lt"/>
                          <a:cs typeface="Leelawadee"/>
                        </a:rPr>
                        <a:t>Minimize</a:t>
                      </a:r>
                      <a:r>
                        <a:rPr lang="en-US" sz="1050" spc="-5">
                          <a:solidFill>
                            <a:srgbClr val="2B660F"/>
                          </a:solidFill>
                          <a:latin typeface="+mn-lt"/>
                          <a:cs typeface="Leelawadee"/>
                        </a:rPr>
                        <a:t> </a:t>
                      </a:r>
                      <a:r>
                        <a:rPr lang="en-US" sz="1050" spc="-10">
                          <a:solidFill>
                            <a:srgbClr val="2B660F"/>
                          </a:solidFill>
                          <a:latin typeface="+mn-lt"/>
                          <a:cs typeface="Leelawadee"/>
                        </a:rPr>
                        <a:t>single-</a:t>
                      </a:r>
                      <a:r>
                        <a:rPr lang="en-US" sz="1050">
                          <a:solidFill>
                            <a:srgbClr val="2B660F"/>
                          </a:solidFill>
                          <a:latin typeface="+mn-lt"/>
                          <a:cs typeface="Leelawadee"/>
                        </a:rPr>
                        <a:t>use</a:t>
                      </a:r>
                      <a:r>
                        <a:rPr lang="en-US" sz="1050" spc="5">
                          <a:solidFill>
                            <a:srgbClr val="2B660F"/>
                          </a:solidFill>
                          <a:latin typeface="+mn-lt"/>
                          <a:cs typeface="Leelawadee"/>
                        </a:rPr>
                        <a:t> </a:t>
                      </a:r>
                      <a:r>
                        <a:rPr lang="en-US" sz="1050">
                          <a:solidFill>
                            <a:srgbClr val="2B660F"/>
                          </a:solidFill>
                          <a:latin typeface="+mn-lt"/>
                          <a:cs typeface="Leelawadee"/>
                        </a:rPr>
                        <a:t>plastics</a:t>
                      </a:r>
                      <a:r>
                        <a:rPr lang="en-US" sz="1050" spc="-10">
                          <a:solidFill>
                            <a:srgbClr val="2B660F"/>
                          </a:solidFill>
                          <a:latin typeface="+mn-lt"/>
                          <a:cs typeface="Leelawadee"/>
                        </a:rPr>
                        <a:t> </a:t>
                      </a:r>
                      <a:r>
                        <a:rPr lang="en-US" sz="1050">
                          <a:solidFill>
                            <a:srgbClr val="2B660F"/>
                          </a:solidFill>
                          <a:latin typeface="+mn-lt"/>
                          <a:cs typeface="Leelawadee"/>
                        </a:rPr>
                        <a:t>on</a:t>
                      </a:r>
                      <a:r>
                        <a:rPr lang="en-US" sz="1050" spc="-15">
                          <a:solidFill>
                            <a:srgbClr val="2B660F"/>
                          </a:solidFill>
                          <a:latin typeface="+mn-lt"/>
                          <a:cs typeface="Leelawadee"/>
                        </a:rPr>
                        <a:t> </a:t>
                      </a:r>
                      <a:r>
                        <a:rPr lang="en-US" sz="1050">
                          <a:solidFill>
                            <a:srgbClr val="2B660F"/>
                          </a:solidFill>
                          <a:latin typeface="+mn-lt"/>
                          <a:cs typeface="Leelawadee"/>
                        </a:rPr>
                        <a:t>board</a:t>
                      </a:r>
                      <a:r>
                        <a:rPr lang="en-US" sz="1050" spc="-20">
                          <a:solidFill>
                            <a:srgbClr val="2B660F"/>
                          </a:solidFill>
                          <a:latin typeface="+mn-lt"/>
                          <a:cs typeface="Leelawadee"/>
                        </a:rPr>
                        <a:t> </a:t>
                      </a:r>
                      <a:r>
                        <a:rPr lang="en-US" sz="1050">
                          <a:solidFill>
                            <a:srgbClr val="2B660F"/>
                          </a:solidFill>
                          <a:latin typeface="+mn-lt"/>
                          <a:cs typeface="Leelawadee"/>
                        </a:rPr>
                        <a:t>by</a:t>
                      </a:r>
                      <a:r>
                        <a:rPr lang="en-US" sz="1050" spc="-15">
                          <a:solidFill>
                            <a:srgbClr val="2B660F"/>
                          </a:solidFill>
                          <a:latin typeface="+mn-lt"/>
                          <a:cs typeface="Leelawadee"/>
                        </a:rPr>
                        <a:t> </a:t>
                      </a:r>
                      <a:r>
                        <a:rPr lang="en-US" sz="1050" spc="-10">
                          <a:solidFill>
                            <a:srgbClr val="2B660F"/>
                          </a:solidFill>
                          <a:latin typeface="+mn-lt"/>
                          <a:cs typeface="Leelawadee"/>
                        </a:rPr>
                        <a:t>2025, </a:t>
                      </a:r>
                      <a:r>
                        <a:rPr lang="en-US" sz="1050">
                          <a:solidFill>
                            <a:srgbClr val="2B660F"/>
                          </a:solidFill>
                          <a:latin typeface="+mn-lt"/>
                          <a:cs typeface="Leelawadee"/>
                        </a:rPr>
                        <a:t>divert</a:t>
                      </a:r>
                      <a:r>
                        <a:rPr lang="en-US" sz="1050" spc="-40">
                          <a:solidFill>
                            <a:srgbClr val="2B660F"/>
                          </a:solidFill>
                          <a:latin typeface="+mn-lt"/>
                          <a:cs typeface="Leelawadee"/>
                        </a:rPr>
                        <a:t> </a:t>
                      </a:r>
                      <a:r>
                        <a:rPr lang="en-US" sz="1050">
                          <a:solidFill>
                            <a:srgbClr val="2B660F"/>
                          </a:solidFill>
                          <a:latin typeface="+mn-lt"/>
                          <a:cs typeface="Leelawadee"/>
                        </a:rPr>
                        <a:t>65%</a:t>
                      </a:r>
                      <a:r>
                        <a:rPr lang="en-US" sz="1050" spc="-10">
                          <a:solidFill>
                            <a:srgbClr val="2B660F"/>
                          </a:solidFill>
                          <a:latin typeface="+mn-lt"/>
                          <a:cs typeface="Leelawadee"/>
                        </a:rPr>
                        <a:t> </a:t>
                      </a:r>
                      <a:r>
                        <a:rPr lang="en-US" sz="1050">
                          <a:solidFill>
                            <a:srgbClr val="2B660F"/>
                          </a:solidFill>
                          <a:latin typeface="+mn-lt"/>
                          <a:cs typeface="Leelawadee"/>
                        </a:rPr>
                        <a:t>of</a:t>
                      </a:r>
                      <a:r>
                        <a:rPr lang="en-US" sz="1050" spc="-30">
                          <a:solidFill>
                            <a:srgbClr val="2B660F"/>
                          </a:solidFill>
                          <a:latin typeface="+mn-lt"/>
                          <a:cs typeface="Leelawadee"/>
                        </a:rPr>
                        <a:t> </a:t>
                      </a:r>
                      <a:r>
                        <a:rPr lang="en-US" sz="1050">
                          <a:solidFill>
                            <a:srgbClr val="2B660F"/>
                          </a:solidFill>
                          <a:latin typeface="+mn-lt"/>
                          <a:cs typeface="Leelawadee"/>
                        </a:rPr>
                        <a:t>waste</a:t>
                      </a:r>
                      <a:r>
                        <a:rPr lang="en-US" sz="1050" spc="-5">
                          <a:solidFill>
                            <a:srgbClr val="2B660F"/>
                          </a:solidFill>
                          <a:latin typeface="+mn-lt"/>
                          <a:cs typeface="Leelawadee"/>
                        </a:rPr>
                        <a:t> </a:t>
                      </a:r>
                      <a:r>
                        <a:rPr lang="en-US" sz="1050">
                          <a:solidFill>
                            <a:srgbClr val="2B660F"/>
                          </a:solidFill>
                          <a:latin typeface="+mn-lt"/>
                          <a:cs typeface="Leelawadee"/>
                        </a:rPr>
                        <a:t>from</a:t>
                      </a:r>
                      <a:r>
                        <a:rPr lang="en-US" sz="1050" spc="-20">
                          <a:solidFill>
                            <a:srgbClr val="2B660F"/>
                          </a:solidFill>
                          <a:latin typeface="+mn-lt"/>
                          <a:cs typeface="Leelawadee"/>
                        </a:rPr>
                        <a:t> </a:t>
                      </a:r>
                      <a:r>
                        <a:rPr lang="en-US" sz="1050">
                          <a:solidFill>
                            <a:srgbClr val="2B660F"/>
                          </a:solidFill>
                          <a:latin typeface="+mn-lt"/>
                          <a:cs typeface="Leelawadee"/>
                        </a:rPr>
                        <a:t>landfill</a:t>
                      </a:r>
                      <a:r>
                        <a:rPr lang="en-US" sz="1050" spc="-10">
                          <a:solidFill>
                            <a:srgbClr val="2B660F"/>
                          </a:solidFill>
                          <a:latin typeface="+mn-lt"/>
                          <a:cs typeface="Leelawadee"/>
                        </a:rPr>
                        <a:t> </a:t>
                      </a:r>
                      <a:r>
                        <a:rPr lang="en-US" sz="1050">
                          <a:solidFill>
                            <a:srgbClr val="2B660F"/>
                          </a:solidFill>
                          <a:latin typeface="+mn-lt"/>
                          <a:cs typeface="Leelawadee"/>
                        </a:rPr>
                        <a:t>by</a:t>
                      </a:r>
                      <a:r>
                        <a:rPr lang="en-US" sz="1050" spc="-25">
                          <a:solidFill>
                            <a:srgbClr val="2B660F"/>
                          </a:solidFill>
                          <a:latin typeface="+mn-lt"/>
                          <a:cs typeface="Leelawadee"/>
                        </a:rPr>
                        <a:t> </a:t>
                      </a:r>
                      <a:r>
                        <a:rPr lang="en-US" sz="1050">
                          <a:solidFill>
                            <a:srgbClr val="2B660F"/>
                          </a:solidFill>
                          <a:latin typeface="+mn-lt"/>
                          <a:cs typeface="Leelawadee"/>
                        </a:rPr>
                        <a:t>2035,</a:t>
                      </a:r>
                      <a:r>
                        <a:rPr lang="en-US" sz="1050" spc="5">
                          <a:solidFill>
                            <a:srgbClr val="2B660F"/>
                          </a:solidFill>
                          <a:latin typeface="+mn-lt"/>
                          <a:cs typeface="Leelawadee"/>
                        </a:rPr>
                        <a:t> </a:t>
                      </a:r>
                      <a:r>
                        <a:rPr lang="en-US" sz="1050">
                          <a:solidFill>
                            <a:srgbClr val="2B660F"/>
                          </a:solidFill>
                          <a:latin typeface="+mn-lt"/>
                          <a:cs typeface="Leelawadee"/>
                        </a:rPr>
                        <a:t>and</a:t>
                      </a:r>
                      <a:r>
                        <a:rPr lang="en-US" sz="1050" spc="-20">
                          <a:solidFill>
                            <a:srgbClr val="2B660F"/>
                          </a:solidFill>
                          <a:latin typeface="+mn-lt"/>
                          <a:cs typeface="Leelawadee"/>
                        </a:rPr>
                        <a:t> </a:t>
                      </a:r>
                      <a:r>
                        <a:rPr lang="en-US" sz="1050" spc="-10">
                          <a:solidFill>
                            <a:srgbClr val="2B660F"/>
                          </a:solidFill>
                          <a:latin typeface="+mn-lt"/>
                          <a:cs typeface="Leelawadee"/>
                        </a:rPr>
                        <a:t>reach </a:t>
                      </a:r>
                      <a:r>
                        <a:rPr lang="en-US" sz="1050">
                          <a:solidFill>
                            <a:srgbClr val="2B660F"/>
                          </a:solidFill>
                          <a:latin typeface="+mn-lt"/>
                          <a:cs typeface="Leelawadee"/>
                        </a:rPr>
                        <a:t>100%</a:t>
                      </a:r>
                      <a:r>
                        <a:rPr lang="en-US" sz="1050" spc="-15">
                          <a:solidFill>
                            <a:srgbClr val="2B660F"/>
                          </a:solidFill>
                          <a:latin typeface="+mn-lt"/>
                          <a:cs typeface="Leelawadee"/>
                        </a:rPr>
                        <a:t> </a:t>
                      </a:r>
                      <a:r>
                        <a:rPr lang="en-US" sz="1050">
                          <a:solidFill>
                            <a:srgbClr val="2B660F"/>
                          </a:solidFill>
                          <a:latin typeface="+mn-lt"/>
                          <a:cs typeface="Leelawadee"/>
                        </a:rPr>
                        <a:t>diversion</a:t>
                      </a:r>
                      <a:r>
                        <a:rPr lang="en-US" sz="1050" spc="-25">
                          <a:solidFill>
                            <a:srgbClr val="2B660F"/>
                          </a:solidFill>
                          <a:latin typeface="+mn-lt"/>
                          <a:cs typeface="Leelawadee"/>
                        </a:rPr>
                        <a:t> </a:t>
                      </a:r>
                      <a:r>
                        <a:rPr lang="en-US" sz="1050">
                          <a:solidFill>
                            <a:srgbClr val="2B660F"/>
                          </a:solidFill>
                          <a:latin typeface="+mn-lt"/>
                          <a:cs typeface="Leelawadee"/>
                        </a:rPr>
                        <a:t>from</a:t>
                      </a:r>
                      <a:r>
                        <a:rPr lang="en-US" sz="1050" spc="-25">
                          <a:solidFill>
                            <a:srgbClr val="2B660F"/>
                          </a:solidFill>
                          <a:latin typeface="+mn-lt"/>
                          <a:cs typeface="Leelawadee"/>
                        </a:rPr>
                        <a:t> </a:t>
                      </a:r>
                      <a:r>
                        <a:rPr lang="en-US" sz="1050">
                          <a:solidFill>
                            <a:srgbClr val="2B660F"/>
                          </a:solidFill>
                          <a:latin typeface="+mn-lt"/>
                          <a:cs typeface="Leelawadee"/>
                        </a:rPr>
                        <a:t>landfill</a:t>
                      </a:r>
                      <a:r>
                        <a:rPr lang="en-US" sz="1050" spc="-15">
                          <a:solidFill>
                            <a:srgbClr val="2B660F"/>
                          </a:solidFill>
                          <a:latin typeface="+mn-lt"/>
                          <a:cs typeface="Leelawadee"/>
                        </a:rPr>
                        <a:t> </a:t>
                      </a:r>
                      <a:r>
                        <a:rPr lang="en-US" sz="1050">
                          <a:solidFill>
                            <a:srgbClr val="2B660F"/>
                          </a:solidFill>
                          <a:latin typeface="+mn-lt"/>
                          <a:cs typeface="Leelawadee"/>
                        </a:rPr>
                        <a:t>by</a:t>
                      </a:r>
                      <a:r>
                        <a:rPr lang="en-US" sz="1050" spc="-30">
                          <a:solidFill>
                            <a:srgbClr val="2B660F"/>
                          </a:solidFill>
                          <a:latin typeface="+mn-lt"/>
                          <a:cs typeface="Leelawadee"/>
                        </a:rPr>
                        <a:t> </a:t>
                      </a:r>
                      <a:r>
                        <a:rPr lang="en-US" sz="1050" spc="-20">
                          <a:solidFill>
                            <a:srgbClr val="2B660F"/>
                          </a:solidFill>
                          <a:latin typeface="+mn-lt"/>
                          <a:cs typeface="Leelawadee"/>
                        </a:rPr>
                        <a:t>2050</a:t>
                      </a:r>
                      <a:endParaRPr lang="en-US" sz="1050">
                        <a:solidFill>
                          <a:srgbClr val="2B660F"/>
                        </a:solidFill>
                        <a:latin typeface="+mn-lt"/>
                        <a:cs typeface="Leelawadee"/>
                      </a:endParaRPr>
                    </a:p>
                    <a:p>
                      <a:pPr marL="285750" marR="152400" lvl="1" indent="-171450">
                        <a:lnSpc>
                          <a:spcPct val="100000"/>
                        </a:lnSpc>
                        <a:spcBef>
                          <a:spcPts val="400"/>
                        </a:spcBef>
                        <a:buFont typeface="Wingdings"/>
                        <a:buChar char=""/>
                        <a:tabLst/>
                      </a:pPr>
                      <a:r>
                        <a:rPr lang="en-US" sz="1050" b="1">
                          <a:solidFill>
                            <a:srgbClr val="2B660F"/>
                          </a:solidFill>
                          <a:latin typeface="+mn-lt"/>
                          <a:cs typeface="Leelawadee"/>
                        </a:rPr>
                        <a:t>pep+</a:t>
                      </a:r>
                      <a:r>
                        <a:rPr lang="en-US" sz="1050" b="1" spc="-40">
                          <a:solidFill>
                            <a:srgbClr val="2B660F"/>
                          </a:solidFill>
                          <a:latin typeface="+mn-lt"/>
                          <a:cs typeface="Leelawadee"/>
                        </a:rPr>
                        <a:t> </a:t>
                      </a:r>
                      <a:r>
                        <a:rPr lang="en-US" sz="1050" b="1">
                          <a:solidFill>
                            <a:srgbClr val="2B660F"/>
                          </a:solidFill>
                          <a:latin typeface="+mn-lt"/>
                          <a:cs typeface="Leelawadee"/>
                        </a:rPr>
                        <a:t>alignment:</a:t>
                      </a:r>
                      <a:r>
                        <a:rPr lang="en-US" sz="1050" b="1" spc="10">
                          <a:solidFill>
                            <a:srgbClr val="2B660F"/>
                          </a:solidFill>
                          <a:latin typeface="+mn-lt"/>
                          <a:cs typeface="Leelawadee"/>
                        </a:rPr>
                        <a:t> </a:t>
                      </a:r>
                      <a:r>
                        <a:rPr lang="en-US" sz="1050" b="1">
                          <a:solidFill>
                            <a:srgbClr val="2B660F"/>
                          </a:solidFill>
                          <a:latin typeface="+mn-lt"/>
                          <a:cs typeface="Leelawadee"/>
                        </a:rPr>
                        <a:t>For</a:t>
                      </a:r>
                      <a:r>
                        <a:rPr lang="en-US" sz="1050" b="1" spc="-30">
                          <a:solidFill>
                            <a:srgbClr val="2B660F"/>
                          </a:solidFill>
                          <a:latin typeface="+mn-lt"/>
                          <a:cs typeface="Leelawadee"/>
                        </a:rPr>
                        <a:t> </a:t>
                      </a:r>
                      <a:r>
                        <a:rPr lang="en-US" sz="1050" b="1">
                          <a:solidFill>
                            <a:srgbClr val="2B660F"/>
                          </a:solidFill>
                          <a:latin typeface="+mn-lt"/>
                          <a:cs typeface="Leelawadee"/>
                        </a:rPr>
                        <a:t>our</a:t>
                      </a:r>
                      <a:r>
                        <a:rPr lang="en-US" sz="1050" b="1" spc="-20">
                          <a:solidFill>
                            <a:srgbClr val="2B660F"/>
                          </a:solidFill>
                          <a:latin typeface="+mn-lt"/>
                          <a:cs typeface="Leelawadee"/>
                        </a:rPr>
                        <a:t> </a:t>
                      </a:r>
                      <a:r>
                        <a:rPr lang="en-US" sz="1050" b="1">
                          <a:solidFill>
                            <a:srgbClr val="2B660F"/>
                          </a:solidFill>
                          <a:latin typeface="+mn-lt"/>
                          <a:cs typeface="Leelawadee"/>
                        </a:rPr>
                        <a:t>primary</a:t>
                      </a:r>
                      <a:r>
                        <a:rPr lang="en-US" sz="1050" b="1" spc="-20">
                          <a:solidFill>
                            <a:srgbClr val="2B660F"/>
                          </a:solidFill>
                          <a:latin typeface="+mn-lt"/>
                          <a:cs typeface="Leelawadee"/>
                        </a:rPr>
                        <a:t> </a:t>
                      </a:r>
                      <a:r>
                        <a:rPr lang="en-US" sz="1050" b="1" spc="-10">
                          <a:solidFill>
                            <a:srgbClr val="2B660F"/>
                          </a:solidFill>
                          <a:latin typeface="+mn-lt"/>
                          <a:cs typeface="Leelawadee"/>
                        </a:rPr>
                        <a:t>plastic </a:t>
                      </a:r>
                      <a:r>
                        <a:rPr lang="en-US" sz="1050" b="1">
                          <a:solidFill>
                            <a:srgbClr val="2B660F"/>
                          </a:solidFill>
                          <a:latin typeface="+mn-lt"/>
                          <a:cs typeface="Leelawadee"/>
                        </a:rPr>
                        <a:t>packaging</a:t>
                      </a:r>
                      <a:r>
                        <a:rPr lang="en-US" sz="1050" b="1" spc="-5">
                          <a:solidFill>
                            <a:srgbClr val="2B660F"/>
                          </a:solidFill>
                          <a:latin typeface="+mn-lt"/>
                          <a:cs typeface="Leelawadee"/>
                        </a:rPr>
                        <a:t> </a:t>
                      </a:r>
                      <a:r>
                        <a:rPr lang="en-US" sz="1050" b="1">
                          <a:solidFill>
                            <a:srgbClr val="2B660F"/>
                          </a:solidFill>
                          <a:latin typeface="+mn-lt"/>
                          <a:cs typeface="Leelawadee"/>
                        </a:rPr>
                        <a:t>in</a:t>
                      </a:r>
                      <a:r>
                        <a:rPr lang="en-US" sz="1050" b="1" spc="-40">
                          <a:solidFill>
                            <a:srgbClr val="2B660F"/>
                          </a:solidFill>
                          <a:latin typeface="+mn-lt"/>
                          <a:cs typeface="Leelawadee"/>
                        </a:rPr>
                        <a:t> </a:t>
                      </a:r>
                      <a:r>
                        <a:rPr lang="en-US" sz="1050" b="1">
                          <a:solidFill>
                            <a:srgbClr val="2B660F"/>
                          </a:solidFill>
                          <a:latin typeface="+mn-lt"/>
                          <a:cs typeface="Leelawadee"/>
                        </a:rPr>
                        <a:t>key</a:t>
                      </a:r>
                      <a:r>
                        <a:rPr lang="en-US" sz="1050" b="1" spc="-40">
                          <a:solidFill>
                            <a:srgbClr val="2B660F"/>
                          </a:solidFill>
                          <a:latin typeface="+mn-lt"/>
                          <a:cs typeface="Leelawadee"/>
                        </a:rPr>
                        <a:t> </a:t>
                      </a:r>
                      <a:r>
                        <a:rPr lang="en-US" sz="1050" b="1">
                          <a:solidFill>
                            <a:srgbClr val="2B660F"/>
                          </a:solidFill>
                          <a:latin typeface="+mn-lt"/>
                          <a:cs typeface="Leelawadee"/>
                        </a:rPr>
                        <a:t>packaging </a:t>
                      </a:r>
                      <a:r>
                        <a:rPr lang="en-US" sz="1050" b="1" spc="-10">
                          <a:solidFill>
                            <a:srgbClr val="2B660F"/>
                          </a:solidFill>
                          <a:latin typeface="+mn-lt"/>
                          <a:cs typeface="Leelawadee"/>
                        </a:rPr>
                        <a:t>markets, </a:t>
                      </a:r>
                      <a:r>
                        <a:rPr lang="en-US" sz="1050" b="1">
                          <a:solidFill>
                            <a:srgbClr val="2B660F"/>
                          </a:solidFill>
                          <a:latin typeface="+mn-lt"/>
                          <a:cs typeface="Leelawadee"/>
                        </a:rPr>
                        <a:t>achieve</a:t>
                      </a:r>
                      <a:r>
                        <a:rPr lang="en-US" sz="1050" b="1" spc="-10">
                          <a:solidFill>
                            <a:srgbClr val="2B660F"/>
                          </a:solidFill>
                          <a:latin typeface="+mn-lt"/>
                          <a:cs typeface="Leelawadee"/>
                        </a:rPr>
                        <a:t> </a:t>
                      </a:r>
                      <a:r>
                        <a:rPr lang="en-US" sz="1050" b="1">
                          <a:solidFill>
                            <a:srgbClr val="2B660F"/>
                          </a:solidFill>
                          <a:latin typeface="+mn-lt"/>
                          <a:cs typeface="Leelawadee"/>
                        </a:rPr>
                        <a:t>an average</a:t>
                      </a:r>
                      <a:r>
                        <a:rPr lang="en-US" sz="1050" b="1" spc="10">
                          <a:solidFill>
                            <a:srgbClr val="2B660F"/>
                          </a:solidFill>
                          <a:latin typeface="+mn-lt"/>
                          <a:cs typeface="Leelawadee"/>
                        </a:rPr>
                        <a:t> </a:t>
                      </a:r>
                      <a:r>
                        <a:rPr lang="en-US" sz="1050" b="1">
                          <a:solidFill>
                            <a:srgbClr val="2B660F"/>
                          </a:solidFill>
                          <a:latin typeface="+mn-lt"/>
                          <a:cs typeface="Leelawadee"/>
                        </a:rPr>
                        <a:t>of</a:t>
                      </a:r>
                      <a:r>
                        <a:rPr lang="en-US" sz="1050" b="1" spc="-5">
                          <a:solidFill>
                            <a:srgbClr val="2B660F"/>
                          </a:solidFill>
                          <a:latin typeface="+mn-lt"/>
                          <a:cs typeface="Leelawadee"/>
                        </a:rPr>
                        <a:t> </a:t>
                      </a:r>
                      <a:r>
                        <a:rPr lang="en-US" sz="1050" b="1">
                          <a:solidFill>
                            <a:srgbClr val="2B660F"/>
                          </a:solidFill>
                          <a:latin typeface="+mn-lt"/>
                          <a:cs typeface="Leelawadee"/>
                        </a:rPr>
                        <a:t>2%</a:t>
                      </a:r>
                      <a:r>
                        <a:rPr lang="en-US" sz="1050" b="1" spc="-20">
                          <a:solidFill>
                            <a:srgbClr val="2B660F"/>
                          </a:solidFill>
                          <a:latin typeface="+mn-lt"/>
                          <a:cs typeface="Leelawadee"/>
                        </a:rPr>
                        <a:t> </a:t>
                      </a:r>
                      <a:r>
                        <a:rPr lang="en-US" sz="1050" b="1" spc="-10">
                          <a:solidFill>
                            <a:srgbClr val="2B660F"/>
                          </a:solidFill>
                          <a:latin typeface="+mn-lt"/>
                          <a:cs typeface="Leelawadee"/>
                        </a:rPr>
                        <a:t>year-over-</a:t>
                      </a:r>
                      <a:r>
                        <a:rPr lang="en-US" sz="1050" b="1" spc="-20">
                          <a:solidFill>
                            <a:srgbClr val="2B660F"/>
                          </a:solidFill>
                          <a:latin typeface="+mn-lt"/>
                          <a:cs typeface="Leelawadee"/>
                        </a:rPr>
                        <a:t>year </a:t>
                      </a:r>
                      <a:r>
                        <a:rPr lang="en-US" sz="1050" b="1">
                          <a:solidFill>
                            <a:srgbClr val="2B660F"/>
                          </a:solidFill>
                          <a:latin typeface="+mn-lt"/>
                          <a:cs typeface="Leelawadee"/>
                        </a:rPr>
                        <a:t>reduction</a:t>
                      </a:r>
                      <a:r>
                        <a:rPr lang="en-US" sz="1050" b="1" spc="-5">
                          <a:solidFill>
                            <a:srgbClr val="2B660F"/>
                          </a:solidFill>
                          <a:latin typeface="+mn-lt"/>
                          <a:cs typeface="Leelawadee"/>
                        </a:rPr>
                        <a:t> </a:t>
                      </a:r>
                      <a:r>
                        <a:rPr lang="en-US" sz="1050" b="1">
                          <a:solidFill>
                            <a:srgbClr val="2B660F"/>
                          </a:solidFill>
                          <a:latin typeface="+mn-lt"/>
                          <a:cs typeface="Leelawadee"/>
                        </a:rPr>
                        <a:t>in</a:t>
                      </a:r>
                      <a:r>
                        <a:rPr lang="en-US" sz="1050" b="1" spc="-35">
                          <a:solidFill>
                            <a:srgbClr val="2B660F"/>
                          </a:solidFill>
                          <a:latin typeface="+mn-lt"/>
                          <a:cs typeface="Leelawadee"/>
                        </a:rPr>
                        <a:t> </a:t>
                      </a:r>
                      <a:r>
                        <a:rPr lang="en-US" sz="1050" b="1">
                          <a:solidFill>
                            <a:srgbClr val="2B660F"/>
                          </a:solidFill>
                          <a:latin typeface="+mn-lt"/>
                          <a:cs typeface="Leelawadee"/>
                        </a:rPr>
                        <a:t>our</a:t>
                      </a:r>
                      <a:r>
                        <a:rPr lang="en-US" sz="1050" b="1" spc="-20">
                          <a:solidFill>
                            <a:srgbClr val="2B660F"/>
                          </a:solidFill>
                          <a:latin typeface="+mn-lt"/>
                          <a:cs typeface="Leelawadee"/>
                        </a:rPr>
                        <a:t> </a:t>
                      </a:r>
                      <a:r>
                        <a:rPr lang="en-US" sz="1050" b="1">
                          <a:solidFill>
                            <a:srgbClr val="2B660F"/>
                          </a:solidFill>
                          <a:latin typeface="+mn-lt"/>
                          <a:cs typeface="Leelawadee"/>
                        </a:rPr>
                        <a:t>absolute</a:t>
                      </a:r>
                      <a:r>
                        <a:rPr lang="en-US" sz="1050" b="1" spc="-20">
                          <a:solidFill>
                            <a:srgbClr val="2B660F"/>
                          </a:solidFill>
                          <a:latin typeface="+mn-lt"/>
                          <a:cs typeface="Leelawadee"/>
                        </a:rPr>
                        <a:t> </a:t>
                      </a:r>
                      <a:r>
                        <a:rPr lang="en-US" sz="1050" b="1">
                          <a:solidFill>
                            <a:srgbClr val="2B660F"/>
                          </a:solidFill>
                          <a:latin typeface="+mn-lt"/>
                          <a:cs typeface="Leelawadee"/>
                        </a:rPr>
                        <a:t>tonnage</a:t>
                      </a:r>
                      <a:r>
                        <a:rPr lang="en-US" sz="1050" b="1" spc="10">
                          <a:solidFill>
                            <a:srgbClr val="2B660F"/>
                          </a:solidFill>
                          <a:latin typeface="+mn-lt"/>
                          <a:cs typeface="Leelawadee"/>
                        </a:rPr>
                        <a:t> </a:t>
                      </a:r>
                      <a:r>
                        <a:rPr lang="en-US" sz="1050" b="1">
                          <a:solidFill>
                            <a:srgbClr val="2B660F"/>
                          </a:solidFill>
                          <a:latin typeface="+mn-lt"/>
                          <a:cs typeface="Leelawadee"/>
                        </a:rPr>
                        <a:t>of</a:t>
                      </a:r>
                      <a:r>
                        <a:rPr lang="en-US" sz="1050" b="1" spc="-30">
                          <a:solidFill>
                            <a:srgbClr val="2B660F"/>
                          </a:solidFill>
                          <a:latin typeface="+mn-lt"/>
                          <a:cs typeface="Leelawadee"/>
                        </a:rPr>
                        <a:t> </a:t>
                      </a:r>
                      <a:r>
                        <a:rPr lang="en-US" sz="1050" b="1" spc="-10">
                          <a:solidFill>
                            <a:srgbClr val="2B660F"/>
                          </a:solidFill>
                          <a:latin typeface="+mn-lt"/>
                          <a:cs typeface="Leelawadee"/>
                        </a:rPr>
                        <a:t>virgin </a:t>
                      </a:r>
                      <a:r>
                        <a:rPr lang="en-US" sz="1050" b="1">
                          <a:solidFill>
                            <a:srgbClr val="2B660F"/>
                          </a:solidFill>
                          <a:latin typeface="+mn-lt"/>
                          <a:cs typeface="Leelawadee"/>
                        </a:rPr>
                        <a:t>plastics</a:t>
                      </a:r>
                      <a:r>
                        <a:rPr lang="en-US" sz="1050" b="1" spc="-30">
                          <a:solidFill>
                            <a:srgbClr val="2B660F"/>
                          </a:solidFill>
                          <a:latin typeface="+mn-lt"/>
                          <a:cs typeface="Leelawadee"/>
                        </a:rPr>
                        <a:t> </a:t>
                      </a:r>
                      <a:r>
                        <a:rPr lang="en-US" sz="1050" b="1">
                          <a:solidFill>
                            <a:srgbClr val="2B660F"/>
                          </a:solidFill>
                          <a:latin typeface="+mn-lt"/>
                          <a:cs typeface="Leelawadee"/>
                        </a:rPr>
                        <a:t>through</a:t>
                      </a:r>
                      <a:r>
                        <a:rPr lang="en-US" sz="1050" b="1" spc="-45">
                          <a:solidFill>
                            <a:srgbClr val="2B660F"/>
                          </a:solidFill>
                          <a:latin typeface="+mn-lt"/>
                          <a:cs typeface="Leelawadee"/>
                        </a:rPr>
                        <a:t> </a:t>
                      </a:r>
                      <a:r>
                        <a:rPr lang="en-US" sz="1050" b="1" spc="-20">
                          <a:solidFill>
                            <a:srgbClr val="2B660F"/>
                          </a:solidFill>
                          <a:latin typeface="+mn-lt"/>
                          <a:cs typeface="Leelawadee"/>
                        </a:rPr>
                        <a:t>2030</a:t>
                      </a:r>
                      <a:endParaRPr lang="en-US" sz="1050">
                        <a:solidFill>
                          <a:srgbClr val="2B660F"/>
                        </a:solidFill>
                        <a:latin typeface="+mn-lt"/>
                        <a:cs typeface="Leelawadee"/>
                      </a:endParaRPr>
                    </a:p>
                    <a:p>
                      <a:pPr marL="114300" marR="87630" indent="-114300">
                        <a:lnSpc>
                          <a:spcPct val="100000"/>
                        </a:lnSpc>
                        <a:spcBef>
                          <a:spcPts val="1000"/>
                        </a:spcBef>
                        <a:buFont typeface="Arial"/>
                        <a:buChar char="•"/>
                        <a:tabLst>
                          <a:tab pos="263525" algn="l"/>
                        </a:tabLst>
                      </a:pPr>
                      <a:r>
                        <a:rPr lang="en-US" sz="1050" kern="1200">
                          <a:solidFill>
                            <a:srgbClr val="2B660F"/>
                          </a:solidFill>
                          <a:highlight>
                            <a:srgbClr val="EB9F0A"/>
                          </a:highlight>
                          <a:latin typeface="+mn-lt"/>
                          <a:ea typeface="+mn-ea"/>
                          <a:cs typeface="Leelawadee"/>
                        </a:rPr>
                        <a:t>Target: </a:t>
                      </a:r>
                      <a:r>
                        <a:rPr lang="en-US" sz="1050">
                          <a:solidFill>
                            <a:srgbClr val="2B660F"/>
                          </a:solidFill>
                          <a:latin typeface="+mn-lt"/>
                          <a:cs typeface="Leelawadee"/>
                        </a:rPr>
                        <a:t>Place</a:t>
                      </a:r>
                      <a:r>
                        <a:rPr lang="en-US" sz="1050" spc="-25">
                          <a:solidFill>
                            <a:srgbClr val="2B660F"/>
                          </a:solidFill>
                          <a:latin typeface="+mn-lt"/>
                          <a:cs typeface="Leelawadee"/>
                        </a:rPr>
                        <a:t> </a:t>
                      </a:r>
                      <a:r>
                        <a:rPr lang="en-US" sz="1050">
                          <a:solidFill>
                            <a:srgbClr val="2B660F"/>
                          </a:solidFill>
                          <a:latin typeface="+mn-lt"/>
                          <a:cs typeface="Leelawadee"/>
                        </a:rPr>
                        <a:t>100%</a:t>
                      </a:r>
                      <a:r>
                        <a:rPr lang="en-US" sz="1050" spc="-5">
                          <a:solidFill>
                            <a:srgbClr val="2B660F"/>
                          </a:solidFill>
                          <a:latin typeface="+mn-lt"/>
                          <a:cs typeface="Leelawadee"/>
                        </a:rPr>
                        <a:t> </a:t>
                      </a:r>
                      <a:r>
                        <a:rPr lang="en-US" sz="1050">
                          <a:solidFill>
                            <a:srgbClr val="2B660F"/>
                          </a:solidFill>
                          <a:latin typeface="+mn-lt"/>
                          <a:cs typeface="Leelawadee"/>
                        </a:rPr>
                        <a:t>of</a:t>
                      </a:r>
                      <a:r>
                        <a:rPr lang="en-US" sz="1050" spc="-30">
                          <a:solidFill>
                            <a:srgbClr val="2B660F"/>
                          </a:solidFill>
                          <a:latin typeface="+mn-lt"/>
                          <a:cs typeface="Leelawadee"/>
                        </a:rPr>
                        <a:t> </a:t>
                      </a:r>
                      <a:r>
                        <a:rPr lang="en-US" sz="1050">
                          <a:solidFill>
                            <a:srgbClr val="2B660F"/>
                          </a:solidFill>
                          <a:latin typeface="+mn-lt"/>
                          <a:cs typeface="Leelawadee"/>
                        </a:rPr>
                        <a:t>preferred</a:t>
                      </a:r>
                      <a:r>
                        <a:rPr lang="en-US" sz="1050" spc="5">
                          <a:solidFill>
                            <a:srgbClr val="2B660F"/>
                          </a:solidFill>
                          <a:latin typeface="+mn-lt"/>
                          <a:cs typeface="Leelawadee"/>
                        </a:rPr>
                        <a:t> </a:t>
                      </a:r>
                      <a:r>
                        <a:rPr lang="en-US" sz="1050">
                          <a:solidFill>
                            <a:srgbClr val="2B660F"/>
                          </a:solidFill>
                          <a:latin typeface="+mn-lt"/>
                          <a:cs typeface="Leelawadee"/>
                        </a:rPr>
                        <a:t>vendors</a:t>
                      </a:r>
                      <a:r>
                        <a:rPr lang="en-US" sz="1050" spc="-20">
                          <a:solidFill>
                            <a:srgbClr val="2B660F"/>
                          </a:solidFill>
                          <a:latin typeface="+mn-lt"/>
                          <a:cs typeface="Leelawadee"/>
                        </a:rPr>
                        <a:t> </a:t>
                      </a:r>
                      <a:r>
                        <a:rPr lang="en-US" sz="1050">
                          <a:solidFill>
                            <a:srgbClr val="2B660F"/>
                          </a:solidFill>
                          <a:latin typeface="+mn-lt"/>
                          <a:cs typeface="Leelawadee"/>
                        </a:rPr>
                        <a:t>on</a:t>
                      </a:r>
                      <a:r>
                        <a:rPr lang="en-US" sz="1050" spc="-25">
                          <a:solidFill>
                            <a:srgbClr val="2B660F"/>
                          </a:solidFill>
                          <a:latin typeface="+mn-lt"/>
                          <a:cs typeface="Leelawadee"/>
                        </a:rPr>
                        <a:t> </a:t>
                      </a:r>
                      <a:r>
                        <a:rPr lang="en-US" sz="1050">
                          <a:solidFill>
                            <a:srgbClr val="2B660F"/>
                          </a:solidFill>
                          <a:latin typeface="+mn-lt"/>
                          <a:cs typeface="Leelawadee"/>
                        </a:rPr>
                        <a:t>a</a:t>
                      </a:r>
                      <a:r>
                        <a:rPr lang="en-US" sz="1050" spc="-15">
                          <a:solidFill>
                            <a:srgbClr val="2B660F"/>
                          </a:solidFill>
                          <a:latin typeface="+mn-lt"/>
                          <a:cs typeface="Leelawadee"/>
                        </a:rPr>
                        <a:t> </a:t>
                      </a:r>
                      <a:r>
                        <a:rPr lang="en-US" sz="1050" spc="-10">
                          <a:solidFill>
                            <a:srgbClr val="2B660F"/>
                          </a:solidFill>
                          <a:latin typeface="+mn-lt"/>
                          <a:cs typeface="Leelawadee"/>
                        </a:rPr>
                        <a:t>carbon </a:t>
                      </a:r>
                      <a:r>
                        <a:rPr lang="en-US" sz="1050">
                          <a:solidFill>
                            <a:srgbClr val="2B660F"/>
                          </a:solidFill>
                          <a:latin typeface="+mn-lt"/>
                          <a:cs typeface="Leelawadee"/>
                        </a:rPr>
                        <a:t>tracking</a:t>
                      </a:r>
                      <a:r>
                        <a:rPr lang="en-US" sz="1050" spc="-35">
                          <a:solidFill>
                            <a:srgbClr val="2B660F"/>
                          </a:solidFill>
                          <a:latin typeface="+mn-lt"/>
                          <a:cs typeface="Leelawadee"/>
                        </a:rPr>
                        <a:t> </a:t>
                      </a:r>
                      <a:r>
                        <a:rPr lang="en-US" sz="1050">
                          <a:solidFill>
                            <a:srgbClr val="2B660F"/>
                          </a:solidFill>
                          <a:latin typeface="+mn-lt"/>
                          <a:cs typeface="Leelawadee"/>
                        </a:rPr>
                        <a:t>system</a:t>
                      </a:r>
                      <a:r>
                        <a:rPr lang="en-US" sz="1050" spc="-10">
                          <a:solidFill>
                            <a:srgbClr val="2B660F"/>
                          </a:solidFill>
                          <a:latin typeface="+mn-lt"/>
                          <a:cs typeface="Leelawadee"/>
                        </a:rPr>
                        <a:t> </a:t>
                      </a:r>
                      <a:r>
                        <a:rPr lang="en-US" sz="1050">
                          <a:solidFill>
                            <a:srgbClr val="2B660F"/>
                          </a:solidFill>
                          <a:latin typeface="+mn-lt"/>
                          <a:cs typeface="Leelawadee"/>
                        </a:rPr>
                        <a:t>by</a:t>
                      </a:r>
                      <a:r>
                        <a:rPr lang="en-US" sz="1050" spc="-30">
                          <a:solidFill>
                            <a:srgbClr val="2B660F"/>
                          </a:solidFill>
                          <a:latin typeface="+mn-lt"/>
                          <a:cs typeface="Leelawadee"/>
                        </a:rPr>
                        <a:t> </a:t>
                      </a:r>
                      <a:r>
                        <a:rPr lang="en-US" sz="1050">
                          <a:solidFill>
                            <a:srgbClr val="2B660F"/>
                          </a:solidFill>
                          <a:latin typeface="+mn-lt"/>
                          <a:cs typeface="Leelawadee"/>
                        </a:rPr>
                        <a:t>2025,</a:t>
                      </a:r>
                      <a:r>
                        <a:rPr lang="en-US" sz="1050" spc="-5">
                          <a:solidFill>
                            <a:srgbClr val="2B660F"/>
                          </a:solidFill>
                          <a:latin typeface="+mn-lt"/>
                          <a:cs typeface="Leelawadee"/>
                        </a:rPr>
                        <a:t> </a:t>
                      </a:r>
                      <a:r>
                        <a:rPr lang="en-US" sz="1050">
                          <a:solidFill>
                            <a:srgbClr val="2B660F"/>
                          </a:solidFill>
                          <a:latin typeface="+mn-lt"/>
                          <a:cs typeface="Leelawadee"/>
                        </a:rPr>
                        <a:t>ensure</a:t>
                      </a:r>
                      <a:r>
                        <a:rPr lang="en-US" sz="1050" spc="-10">
                          <a:solidFill>
                            <a:srgbClr val="2B660F"/>
                          </a:solidFill>
                          <a:latin typeface="+mn-lt"/>
                          <a:cs typeface="Leelawadee"/>
                        </a:rPr>
                        <a:t> </a:t>
                      </a:r>
                      <a:r>
                        <a:rPr lang="en-US" sz="1050">
                          <a:solidFill>
                            <a:srgbClr val="2B660F"/>
                          </a:solidFill>
                          <a:latin typeface="+mn-lt"/>
                          <a:cs typeface="Leelawadee"/>
                        </a:rPr>
                        <a:t>100%</a:t>
                      </a:r>
                      <a:r>
                        <a:rPr lang="en-US" sz="1050" spc="-5">
                          <a:solidFill>
                            <a:srgbClr val="2B660F"/>
                          </a:solidFill>
                          <a:latin typeface="+mn-lt"/>
                          <a:cs typeface="Leelawadee"/>
                        </a:rPr>
                        <a:t> </a:t>
                      </a:r>
                      <a:r>
                        <a:rPr lang="en-US" sz="1050">
                          <a:solidFill>
                            <a:srgbClr val="2B660F"/>
                          </a:solidFill>
                          <a:latin typeface="+mn-lt"/>
                          <a:cs typeface="Leelawadee"/>
                        </a:rPr>
                        <a:t>of</a:t>
                      </a:r>
                      <a:r>
                        <a:rPr lang="en-US" sz="1050" spc="-35">
                          <a:solidFill>
                            <a:srgbClr val="2B660F"/>
                          </a:solidFill>
                          <a:latin typeface="+mn-lt"/>
                          <a:cs typeface="Leelawadee"/>
                        </a:rPr>
                        <a:t> </a:t>
                      </a:r>
                      <a:r>
                        <a:rPr lang="en-US" sz="1050" spc="-10">
                          <a:solidFill>
                            <a:srgbClr val="2B660F"/>
                          </a:solidFill>
                          <a:latin typeface="+mn-lt"/>
                          <a:cs typeface="Leelawadee"/>
                        </a:rPr>
                        <a:t>preferred </a:t>
                      </a:r>
                      <a:r>
                        <a:rPr lang="en-US" sz="1050">
                          <a:solidFill>
                            <a:srgbClr val="2B660F"/>
                          </a:solidFill>
                          <a:latin typeface="+mn-lt"/>
                          <a:cs typeface="Leelawadee"/>
                        </a:rPr>
                        <a:t>vendors</a:t>
                      </a:r>
                      <a:r>
                        <a:rPr lang="en-US" sz="1050" spc="-20">
                          <a:solidFill>
                            <a:srgbClr val="2B660F"/>
                          </a:solidFill>
                          <a:latin typeface="+mn-lt"/>
                          <a:cs typeface="Leelawadee"/>
                        </a:rPr>
                        <a:t> </a:t>
                      </a:r>
                      <a:r>
                        <a:rPr lang="en-US" sz="1050">
                          <a:solidFill>
                            <a:srgbClr val="2B660F"/>
                          </a:solidFill>
                          <a:latin typeface="+mn-lt"/>
                          <a:cs typeface="Leelawadee"/>
                        </a:rPr>
                        <a:t>have</a:t>
                      </a:r>
                      <a:r>
                        <a:rPr lang="en-US" sz="1050" spc="-10">
                          <a:solidFill>
                            <a:srgbClr val="2B660F"/>
                          </a:solidFill>
                          <a:latin typeface="+mn-lt"/>
                          <a:cs typeface="Leelawadee"/>
                        </a:rPr>
                        <a:t> net-</a:t>
                      </a:r>
                      <a:r>
                        <a:rPr lang="en-US" sz="1050">
                          <a:solidFill>
                            <a:srgbClr val="2B660F"/>
                          </a:solidFill>
                          <a:latin typeface="+mn-lt"/>
                          <a:cs typeface="Leelawadee"/>
                        </a:rPr>
                        <a:t>zero</a:t>
                      </a:r>
                      <a:r>
                        <a:rPr lang="en-US" sz="1050" spc="15">
                          <a:solidFill>
                            <a:srgbClr val="2B660F"/>
                          </a:solidFill>
                          <a:latin typeface="+mn-lt"/>
                          <a:cs typeface="Leelawadee"/>
                        </a:rPr>
                        <a:t> </a:t>
                      </a:r>
                      <a:r>
                        <a:rPr lang="en-US" sz="1050">
                          <a:solidFill>
                            <a:srgbClr val="2B660F"/>
                          </a:solidFill>
                          <a:latin typeface="+mn-lt"/>
                          <a:cs typeface="Leelawadee"/>
                        </a:rPr>
                        <a:t>plans</a:t>
                      </a:r>
                      <a:r>
                        <a:rPr lang="en-US" sz="1050" spc="-15">
                          <a:solidFill>
                            <a:srgbClr val="2B660F"/>
                          </a:solidFill>
                          <a:latin typeface="+mn-lt"/>
                          <a:cs typeface="Leelawadee"/>
                        </a:rPr>
                        <a:t> </a:t>
                      </a:r>
                      <a:r>
                        <a:rPr lang="en-US" sz="1050">
                          <a:solidFill>
                            <a:srgbClr val="2B660F"/>
                          </a:solidFill>
                          <a:latin typeface="+mn-lt"/>
                          <a:cs typeface="Leelawadee"/>
                        </a:rPr>
                        <a:t>by</a:t>
                      </a:r>
                      <a:r>
                        <a:rPr lang="en-US" sz="1050" spc="-20">
                          <a:solidFill>
                            <a:srgbClr val="2B660F"/>
                          </a:solidFill>
                          <a:latin typeface="+mn-lt"/>
                          <a:cs typeface="Leelawadee"/>
                        </a:rPr>
                        <a:t> </a:t>
                      </a:r>
                      <a:r>
                        <a:rPr lang="en-US" sz="1050">
                          <a:solidFill>
                            <a:srgbClr val="2B660F"/>
                          </a:solidFill>
                          <a:latin typeface="+mn-lt"/>
                          <a:cs typeface="Leelawadee"/>
                        </a:rPr>
                        <a:t>2030,</a:t>
                      </a:r>
                      <a:r>
                        <a:rPr lang="en-US" sz="1050" spc="10">
                          <a:solidFill>
                            <a:srgbClr val="2B660F"/>
                          </a:solidFill>
                          <a:latin typeface="+mn-lt"/>
                          <a:cs typeface="Leelawadee"/>
                        </a:rPr>
                        <a:t> </a:t>
                      </a:r>
                      <a:r>
                        <a:rPr lang="en-US" sz="1050">
                          <a:solidFill>
                            <a:srgbClr val="2B660F"/>
                          </a:solidFill>
                          <a:latin typeface="+mn-lt"/>
                          <a:cs typeface="Leelawadee"/>
                        </a:rPr>
                        <a:t>and</a:t>
                      </a:r>
                      <a:r>
                        <a:rPr lang="en-US" sz="1050" spc="-10">
                          <a:solidFill>
                            <a:srgbClr val="2B660F"/>
                          </a:solidFill>
                          <a:latin typeface="+mn-lt"/>
                          <a:cs typeface="Leelawadee"/>
                        </a:rPr>
                        <a:t> </a:t>
                      </a:r>
                      <a:r>
                        <a:rPr lang="en-US" sz="1050">
                          <a:solidFill>
                            <a:srgbClr val="2B660F"/>
                          </a:solidFill>
                          <a:latin typeface="+mn-lt"/>
                          <a:cs typeface="Leelawadee"/>
                        </a:rPr>
                        <a:t>deliver</a:t>
                      </a:r>
                      <a:r>
                        <a:rPr lang="en-US" sz="1050" spc="-25">
                          <a:solidFill>
                            <a:srgbClr val="2B660F"/>
                          </a:solidFill>
                          <a:latin typeface="+mn-lt"/>
                          <a:cs typeface="Leelawadee"/>
                        </a:rPr>
                        <a:t> </a:t>
                      </a:r>
                      <a:r>
                        <a:rPr lang="en-US" sz="1050">
                          <a:solidFill>
                            <a:srgbClr val="2B660F"/>
                          </a:solidFill>
                          <a:latin typeface="+mn-lt"/>
                          <a:cs typeface="Leelawadee"/>
                        </a:rPr>
                        <a:t>a</a:t>
                      </a:r>
                      <a:r>
                        <a:rPr lang="en-US" sz="1050" spc="-20">
                          <a:solidFill>
                            <a:srgbClr val="2B660F"/>
                          </a:solidFill>
                          <a:latin typeface="+mn-lt"/>
                          <a:cs typeface="Leelawadee"/>
                        </a:rPr>
                        <a:t> 100% </a:t>
                      </a:r>
                      <a:r>
                        <a:rPr lang="en-US" sz="1050" spc="-10">
                          <a:solidFill>
                            <a:srgbClr val="2B660F"/>
                          </a:solidFill>
                          <a:latin typeface="+mn-lt"/>
                          <a:cs typeface="Leelawadee"/>
                        </a:rPr>
                        <a:t>net-</a:t>
                      </a:r>
                      <a:r>
                        <a:rPr lang="en-US" sz="1050">
                          <a:solidFill>
                            <a:srgbClr val="2B660F"/>
                          </a:solidFill>
                          <a:latin typeface="+mn-lt"/>
                          <a:cs typeface="Leelawadee"/>
                        </a:rPr>
                        <a:t>zero</a:t>
                      </a:r>
                      <a:r>
                        <a:rPr lang="en-US" sz="1050" spc="10">
                          <a:solidFill>
                            <a:srgbClr val="2B660F"/>
                          </a:solidFill>
                          <a:latin typeface="+mn-lt"/>
                          <a:cs typeface="Leelawadee"/>
                        </a:rPr>
                        <a:t> </a:t>
                      </a:r>
                      <a:r>
                        <a:rPr lang="en-US" sz="1050">
                          <a:solidFill>
                            <a:srgbClr val="2B660F"/>
                          </a:solidFill>
                          <a:latin typeface="+mn-lt"/>
                          <a:cs typeface="Leelawadee"/>
                        </a:rPr>
                        <a:t>supply chain</a:t>
                      </a:r>
                      <a:r>
                        <a:rPr lang="en-US" sz="1050" spc="-10">
                          <a:solidFill>
                            <a:srgbClr val="2B660F"/>
                          </a:solidFill>
                          <a:latin typeface="+mn-lt"/>
                          <a:cs typeface="Leelawadee"/>
                        </a:rPr>
                        <a:t> </a:t>
                      </a:r>
                      <a:r>
                        <a:rPr lang="en-US" sz="1050">
                          <a:solidFill>
                            <a:srgbClr val="2B660F"/>
                          </a:solidFill>
                          <a:latin typeface="+mn-lt"/>
                          <a:cs typeface="Leelawadee"/>
                        </a:rPr>
                        <a:t>by</a:t>
                      </a:r>
                      <a:r>
                        <a:rPr lang="en-US" sz="1050" spc="-10">
                          <a:solidFill>
                            <a:srgbClr val="2B660F"/>
                          </a:solidFill>
                          <a:latin typeface="+mn-lt"/>
                          <a:cs typeface="Leelawadee"/>
                        </a:rPr>
                        <a:t> </a:t>
                      </a:r>
                      <a:r>
                        <a:rPr lang="en-US" sz="1050" spc="-20">
                          <a:solidFill>
                            <a:srgbClr val="2B660F"/>
                          </a:solidFill>
                          <a:latin typeface="+mn-lt"/>
                          <a:cs typeface="Leelawadee"/>
                        </a:rPr>
                        <a:t>2050</a:t>
                      </a:r>
                      <a:endParaRPr lang="en-US" sz="1050">
                        <a:solidFill>
                          <a:srgbClr val="2B660F"/>
                        </a:solidFill>
                        <a:latin typeface="+mn-lt"/>
                        <a:cs typeface="Leelawadee"/>
                      </a:endParaRPr>
                    </a:p>
                    <a:p>
                      <a:pPr marL="285750" marR="98425" lvl="1" indent="-171450">
                        <a:lnSpc>
                          <a:spcPct val="100000"/>
                        </a:lnSpc>
                        <a:spcBef>
                          <a:spcPts val="400"/>
                        </a:spcBef>
                        <a:buFont typeface="Wingdings"/>
                        <a:buChar char=""/>
                        <a:tabLst>
                          <a:tab pos="720725" algn="l"/>
                        </a:tabLst>
                      </a:pPr>
                      <a:r>
                        <a:rPr lang="en-US" sz="1050" b="1">
                          <a:solidFill>
                            <a:srgbClr val="2B660F"/>
                          </a:solidFill>
                          <a:latin typeface="+mn-lt"/>
                          <a:cs typeface="Leelawadee"/>
                        </a:rPr>
                        <a:t>pep+</a:t>
                      </a:r>
                      <a:r>
                        <a:rPr lang="en-US" sz="1050" b="1" spc="-40">
                          <a:solidFill>
                            <a:srgbClr val="2B660F"/>
                          </a:solidFill>
                          <a:latin typeface="+mn-lt"/>
                          <a:cs typeface="Leelawadee"/>
                        </a:rPr>
                        <a:t> </a:t>
                      </a:r>
                      <a:r>
                        <a:rPr lang="en-US" sz="1050" b="1">
                          <a:solidFill>
                            <a:srgbClr val="2B660F"/>
                          </a:solidFill>
                          <a:latin typeface="+mn-lt"/>
                          <a:cs typeface="Leelawadee"/>
                        </a:rPr>
                        <a:t>alignment:</a:t>
                      </a:r>
                      <a:r>
                        <a:rPr lang="en-US" sz="1050" b="1" spc="15">
                          <a:solidFill>
                            <a:srgbClr val="2B660F"/>
                          </a:solidFill>
                          <a:latin typeface="+mn-lt"/>
                          <a:cs typeface="Leelawadee"/>
                        </a:rPr>
                        <a:t> </a:t>
                      </a:r>
                      <a:r>
                        <a:rPr lang="en-US" sz="1050" b="1">
                          <a:solidFill>
                            <a:srgbClr val="2B660F"/>
                          </a:solidFill>
                          <a:latin typeface="+mn-lt"/>
                          <a:cs typeface="Leelawadee"/>
                        </a:rPr>
                        <a:t>Achieve</a:t>
                      </a:r>
                      <a:r>
                        <a:rPr lang="en-US" sz="1050" b="1" spc="-35">
                          <a:solidFill>
                            <a:srgbClr val="2B660F"/>
                          </a:solidFill>
                          <a:latin typeface="+mn-lt"/>
                          <a:cs typeface="Leelawadee"/>
                        </a:rPr>
                        <a:t> </a:t>
                      </a:r>
                      <a:r>
                        <a:rPr lang="en-US" sz="1050" b="1" spc="-10">
                          <a:solidFill>
                            <a:srgbClr val="2B660F"/>
                          </a:solidFill>
                          <a:latin typeface="+mn-lt"/>
                          <a:cs typeface="Leelawadee"/>
                        </a:rPr>
                        <a:t>net-</a:t>
                      </a:r>
                      <a:r>
                        <a:rPr lang="en-US" sz="1050" b="1">
                          <a:solidFill>
                            <a:srgbClr val="2B660F"/>
                          </a:solidFill>
                          <a:latin typeface="+mn-lt"/>
                          <a:cs typeface="Leelawadee"/>
                        </a:rPr>
                        <a:t>zero</a:t>
                      </a:r>
                      <a:r>
                        <a:rPr lang="en-US" sz="1050" b="1" spc="-35">
                          <a:solidFill>
                            <a:srgbClr val="2B660F"/>
                          </a:solidFill>
                          <a:latin typeface="+mn-lt"/>
                          <a:cs typeface="Leelawadee"/>
                        </a:rPr>
                        <a:t> </a:t>
                      </a:r>
                      <a:r>
                        <a:rPr lang="en-US" sz="1050" b="1" spc="-10">
                          <a:solidFill>
                            <a:srgbClr val="2B660F"/>
                          </a:solidFill>
                          <a:latin typeface="+mn-lt"/>
                          <a:cs typeface="Leelawadee"/>
                        </a:rPr>
                        <a:t>emissions </a:t>
                      </a:r>
                      <a:r>
                        <a:rPr lang="en-US" sz="1050" b="1">
                          <a:solidFill>
                            <a:srgbClr val="2B660F"/>
                          </a:solidFill>
                          <a:latin typeface="+mn-lt"/>
                          <a:cs typeface="Leelawadee"/>
                        </a:rPr>
                        <a:t>by</a:t>
                      </a:r>
                      <a:r>
                        <a:rPr lang="en-US" sz="1050" b="1" spc="-5">
                          <a:solidFill>
                            <a:srgbClr val="2B660F"/>
                          </a:solidFill>
                          <a:latin typeface="+mn-lt"/>
                          <a:cs typeface="Leelawadee"/>
                        </a:rPr>
                        <a:t> </a:t>
                      </a:r>
                      <a:r>
                        <a:rPr lang="en-US" sz="1050" b="1">
                          <a:solidFill>
                            <a:srgbClr val="2B660F"/>
                          </a:solidFill>
                          <a:latin typeface="+mn-lt"/>
                          <a:cs typeface="Leelawadee"/>
                        </a:rPr>
                        <a:t>2050</a:t>
                      </a:r>
                      <a:r>
                        <a:rPr lang="en-US" sz="1050" b="1" spc="-15">
                          <a:solidFill>
                            <a:srgbClr val="2B660F"/>
                          </a:solidFill>
                          <a:latin typeface="+mn-lt"/>
                          <a:cs typeface="Leelawadee"/>
                        </a:rPr>
                        <a:t> </a:t>
                      </a:r>
                      <a:r>
                        <a:rPr lang="en-US" sz="1050" b="1">
                          <a:solidFill>
                            <a:srgbClr val="2B660F"/>
                          </a:solidFill>
                          <a:latin typeface="+mn-lt"/>
                          <a:cs typeface="Leelawadee"/>
                        </a:rPr>
                        <a:t>or</a:t>
                      </a:r>
                      <a:r>
                        <a:rPr lang="en-US" sz="1050" b="1" spc="5">
                          <a:solidFill>
                            <a:srgbClr val="2B660F"/>
                          </a:solidFill>
                          <a:latin typeface="+mn-lt"/>
                          <a:cs typeface="Leelawadee"/>
                        </a:rPr>
                        <a:t> </a:t>
                      </a:r>
                      <a:r>
                        <a:rPr lang="en-US" sz="1050" b="1" spc="-10">
                          <a:solidFill>
                            <a:srgbClr val="2B660F"/>
                          </a:solidFill>
                          <a:latin typeface="+mn-lt"/>
                          <a:cs typeface="Leelawadee"/>
                        </a:rPr>
                        <a:t>sooner</a:t>
                      </a:r>
                      <a:endParaRPr lang="en-US" sz="1050">
                        <a:solidFill>
                          <a:srgbClr val="2B660F"/>
                        </a:solidFill>
                        <a:latin typeface="+mn-lt"/>
                        <a:cs typeface="Leelawadee"/>
                      </a:endParaRPr>
                    </a:p>
                    <a:p>
                      <a:pPr marL="114300" marR="99060" indent="-114300" algn="just">
                        <a:lnSpc>
                          <a:spcPct val="100000"/>
                        </a:lnSpc>
                        <a:spcBef>
                          <a:spcPts val="1000"/>
                        </a:spcBef>
                        <a:buFont typeface="Arial"/>
                        <a:buChar char="•"/>
                        <a:tabLst>
                          <a:tab pos="263525" algn="l"/>
                        </a:tabLst>
                      </a:pPr>
                      <a:r>
                        <a:rPr lang="en-US" sz="1050" kern="1200">
                          <a:solidFill>
                            <a:srgbClr val="2B660F"/>
                          </a:solidFill>
                          <a:highlight>
                            <a:srgbClr val="EB9F0A"/>
                          </a:highlight>
                          <a:latin typeface="+mn-lt"/>
                          <a:ea typeface="+mn-ea"/>
                          <a:cs typeface="Leelawadee"/>
                        </a:rPr>
                        <a:t>Target: </a:t>
                      </a:r>
                      <a:r>
                        <a:rPr lang="en-US" sz="1050">
                          <a:solidFill>
                            <a:srgbClr val="2B660F"/>
                          </a:solidFill>
                          <a:latin typeface="+mn-lt"/>
                          <a:cs typeface="Leelawadee"/>
                        </a:rPr>
                        <a:t>45%</a:t>
                      </a:r>
                      <a:r>
                        <a:rPr lang="en-US" sz="1050" spc="5">
                          <a:solidFill>
                            <a:srgbClr val="2B660F"/>
                          </a:solidFill>
                          <a:latin typeface="+mn-lt"/>
                          <a:cs typeface="Leelawadee"/>
                        </a:rPr>
                        <a:t> </a:t>
                      </a:r>
                      <a:r>
                        <a:rPr lang="en-US" sz="1050">
                          <a:solidFill>
                            <a:srgbClr val="2B660F"/>
                          </a:solidFill>
                          <a:latin typeface="+mn-lt"/>
                          <a:cs typeface="Leelawadee"/>
                        </a:rPr>
                        <a:t>Reduction</a:t>
                      </a:r>
                      <a:r>
                        <a:rPr lang="en-US" sz="1050" spc="-10">
                          <a:solidFill>
                            <a:srgbClr val="2B660F"/>
                          </a:solidFill>
                          <a:latin typeface="+mn-lt"/>
                          <a:cs typeface="Leelawadee"/>
                        </a:rPr>
                        <a:t> </a:t>
                      </a:r>
                      <a:r>
                        <a:rPr lang="en-US" sz="1050">
                          <a:solidFill>
                            <a:srgbClr val="2B660F"/>
                          </a:solidFill>
                          <a:latin typeface="+mn-lt"/>
                          <a:cs typeface="Leelawadee"/>
                        </a:rPr>
                        <a:t>in</a:t>
                      </a:r>
                      <a:r>
                        <a:rPr lang="en-US" sz="1050" spc="-20">
                          <a:solidFill>
                            <a:srgbClr val="2B660F"/>
                          </a:solidFill>
                          <a:latin typeface="+mn-lt"/>
                          <a:cs typeface="Leelawadee"/>
                        </a:rPr>
                        <a:t> </a:t>
                      </a:r>
                      <a:r>
                        <a:rPr lang="en-US" sz="1050" spc="-10">
                          <a:solidFill>
                            <a:srgbClr val="2B660F"/>
                          </a:solidFill>
                          <a:latin typeface="+mn-lt"/>
                          <a:cs typeface="Leelawadee"/>
                        </a:rPr>
                        <a:t>well-to-</a:t>
                      </a:r>
                      <a:r>
                        <a:rPr lang="en-US" sz="1050">
                          <a:solidFill>
                            <a:srgbClr val="2B660F"/>
                          </a:solidFill>
                          <a:latin typeface="+mn-lt"/>
                          <a:cs typeface="Leelawadee"/>
                        </a:rPr>
                        <a:t>wake</a:t>
                      </a:r>
                      <a:r>
                        <a:rPr lang="en-US" sz="1050" spc="10">
                          <a:solidFill>
                            <a:srgbClr val="2B660F"/>
                          </a:solidFill>
                          <a:latin typeface="+mn-lt"/>
                          <a:cs typeface="Leelawadee"/>
                        </a:rPr>
                        <a:t> </a:t>
                      </a:r>
                      <a:r>
                        <a:rPr lang="en-US" sz="1050">
                          <a:solidFill>
                            <a:srgbClr val="2B660F"/>
                          </a:solidFill>
                          <a:latin typeface="+mn-lt"/>
                          <a:cs typeface="Leelawadee"/>
                        </a:rPr>
                        <a:t>Scope</a:t>
                      </a:r>
                      <a:r>
                        <a:rPr lang="en-US" sz="1050" spc="-20">
                          <a:solidFill>
                            <a:srgbClr val="2B660F"/>
                          </a:solidFill>
                          <a:latin typeface="+mn-lt"/>
                          <a:cs typeface="Leelawadee"/>
                        </a:rPr>
                        <a:t> </a:t>
                      </a:r>
                      <a:r>
                        <a:rPr lang="en-US" sz="1050">
                          <a:solidFill>
                            <a:srgbClr val="2B660F"/>
                          </a:solidFill>
                          <a:latin typeface="+mn-lt"/>
                          <a:cs typeface="Leelawadee"/>
                        </a:rPr>
                        <a:t>1</a:t>
                      </a:r>
                      <a:r>
                        <a:rPr lang="en-US" sz="1050" spc="-15">
                          <a:solidFill>
                            <a:srgbClr val="2B660F"/>
                          </a:solidFill>
                          <a:latin typeface="+mn-lt"/>
                          <a:cs typeface="Leelawadee"/>
                        </a:rPr>
                        <a:t> </a:t>
                      </a:r>
                      <a:r>
                        <a:rPr lang="en-US" sz="1050">
                          <a:solidFill>
                            <a:srgbClr val="2B660F"/>
                          </a:solidFill>
                          <a:latin typeface="+mn-lt"/>
                          <a:cs typeface="Leelawadee"/>
                        </a:rPr>
                        <a:t>and</a:t>
                      </a:r>
                      <a:r>
                        <a:rPr lang="en-US" sz="1050" spc="-5">
                          <a:solidFill>
                            <a:srgbClr val="2B660F"/>
                          </a:solidFill>
                          <a:latin typeface="+mn-lt"/>
                          <a:cs typeface="Leelawadee"/>
                        </a:rPr>
                        <a:t> </a:t>
                      </a:r>
                      <a:r>
                        <a:rPr lang="en-US" sz="1050">
                          <a:solidFill>
                            <a:srgbClr val="2B660F"/>
                          </a:solidFill>
                          <a:latin typeface="+mn-lt"/>
                          <a:cs typeface="Leelawadee"/>
                        </a:rPr>
                        <a:t>3</a:t>
                      </a:r>
                      <a:r>
                        <a:rPr lang="en-US" sz="1050" spc="-5">
                          <a:solidFill>
                            <a:srgbClr val="2B660F"/>
                          </a:solidFill>
                          <a:latin typeface="+mn-lt"/>
                          <a:cs typeface="Leelawadee"/>
                        </a:rPr>
                        <a:t> </a:t>
                      </a:r>
                      <a:r>
                        <a:rPr lang="en-US" sz="1050" spc="-25">
                          <a:solidFill>
                            <a:srgbClr val="2B660F"/>
                          </a:solidFill>
                          <a:latin typeface="+mn-lt"/>
                          <a:cs typeface="Leelawadee"/>
                        </a:rPr>
                        <a:t>jet </a:t>
                      </a:r>
                      <a:r>
                        <a:rPr lang="en-US" sz="1050">
                          <a:solidFill>
                            <a:srgbClr val="2B660F"/>
                          </a:solidFill>
                          <a:latin typeface="+mn-lt"/>
                          <a:cs typeface="Leelawadee"/>
                        </a:rPr>
                        <a:t>fuel</a:t>
                      </a:r>
                      <a:r>
                        <a:rPr lang="en-US" sz="1050" spc="-10">
                          <a:solidFill>
                            <a:srgbClr val="2B660F"/>
                          </a:solidFill>
                          <a:latin typeface="+mn-lt"/>
                          <a:cs typeface="Leelawadee"/>
                        </a:rPr>
                        <a:t> </a:t>
                      </a:r>
                      <a:r>
                        <a:rPr lang="en-US" sz="1050">
                          <a:solidFill>
                            <a:srgbClr val="2B660F"/>
                          </a:solidFill>
                          <a:latin typeface="+mn-lt"/>
                          <a:cs typeface="Leelawadee"/>
                        </a:rPr>
                        <a:t>GHG</a:t>
                      </a:r>
                      <a:r>
                        <a:rPr lang="en-US" sz="1050" spc="-35">
                          <a:solidFill>
                            <a:srgbClr val="2B660F"/>
                          </a:solidFill>
                          <a:latin typeface="+mn-lt"/>
                          <a:cs typeface="Leelawadee"/>
                        </a:rPr>
                        <a:t> </a:t>
                      </a:r>
                      <a:r>
                        <a:rPr lang="en-US" sz="1050">
                          <a:solidFill>
                            <a:srgbClr val="2B660F"/>
                          </a:solidFill>
                          <a:latin typeface="+mn-lt"/>
                          <a:cs typeface="Leelawadee"/>
                        </a:rPr>
                        <a:t>emissions</a:t>
                      </a:r>
                      <a:r>
                        <a:rPr lang="en-US" sz="1050" spc="-20">
                          <a:solidFill>
                            <a:srgbClr val="2B660F"/>
                          </a:solidFill>
                          <a:latin typeface="+mn-lt"/>
                          <a:cs typeface="Leelawadee"/>
                        </a:rPr>
                        <a:t> </a:t>
                      </a:r>
                      <a:r>
                        <a:rPr lang="en-US" sz="1050">
                          <a:solidFill>
                            <a:srgbClr val="2B660F"/>
                          </a:solidFill>
                          <a:latin typeface="+mn-lt"/>
                          <a:cs typeface="Leelawadee"/>
                        </a:rPr>
                        <a:t>of</a:t>
                      </a:r>
                      <a:r>
                        <a:rPr lang="en-US" sz="1050" spc="-35">
                          <a:solidFill>
                            <a:srgbClr val="2B660F"/>
                          </a:solidFill>
                          <a:latin typeface="+mn-lt"/>
                          <a:cs typeface="Leelawadee"/>
                        </a:rPr>
                        <a:t> </a:t>
                      </a:r>
                      <a:r>
                        <a:rPr lang="en-US" sz="1050">
                          <a:solidFill>
                            <a:srgbClr val="2B660F"/>
                          </a:solidFill>
                          <a:latin typeface="+mn-lt"/>
                          <a:cs typeface="Leelawadee"/>
                        </a:rPr>
                        <a:t>45%</a:t>
                      </a:r>
                      <a:r>
                        <a:rPr lang="en-US" sz="1050" spc="-15">
                          <a:solidFill>
                            <a:srgbClr val="2B660F"/>
                          </a:solidFill>
                          <a:latin typeface="+mn-lt"/>
                          <a:cs typeface="Leelawadee"/>
                        </a:rPr>
                        <a:t> </a:t>
                      </a:r>
                      <a:r>
                        <a:rPr lang="en-US" sz="1050">
                          <a:solidFill>
                            <a:srgbClr val="2B660F"/>
                          </a:solidFill>
                          <a:latin typeface="+mn-lt"/>
                          <a:cs typeface="Leelawadee"/>
                        </a:rPr>
                        <a:t>per</a:t>
                      </a:r>
                      <a:r>
                        <a:rPr lang="en-US" sz="1050" spc="-30">
                          <a:solidFill>
                            <a:srgbClr val="2B660F"/>
                          </a:solidFill>
                          <a:latin typeface="+mn-lt"/>
                          <a:cs typeface="Leelawadee"/>
                        </a:rPr>
                        <a:t> </a:t>
                      </a:r>
                      <a:r>
                        <a:rPr lang="en-US" sz="1050">
                          <a:solidFill>
                            <a:srgbClr val="2B660F"/>
                          </a:solidFill>
                          <a:latin typeface="+mn-lt"/>
                          <a:cs typeface="Leelawadee"/>
                        </a:rPr>
                        <a:t>revenue</a:t>
                      </a:r>
                      <a:r>
                        <a:rPr lang="en-US" sz="1050" spc="-10">
                          <a:solidFill>
                            <a:srgbClr val="2B660F"/>
                          </a:solidFill>
                          <a:latin typeface="+mn-lt"/>
                          <a:cs typeface="Leelawadee"/>
                        </a:rPr>
                        <a:t> </a:t>
                      </a:r>
                      <a:r>
                        <a:rPr lang="en-US" sz="1050">
                          <a:solidFill>
                            <a:srgbClr val="2B660F"/>
                          </a:solidFill>
                          <a:latin typeface="+mn-lt"/>
                          <a:cs typeface="Leelawadee"/>
                        </a:rPr>
                        <a:t>ton</a:t>
                      </a:r>
                      <a:r>
                        <a:rPr lang="en-US" sz="1050" spc="-25">
                          <a:solidFill>
                            <a:srgbClr val="2B660F"/>
                          </a:solidFill>
                          <a:latin typeface="+mn-lt"/>
                          <a:cs typeface="Leelawadee"/>
                        </a:rPr>
                        <a:t> </a:t>
                      </a:r>
                      <a:r>
                        <a:rPr lang="en-US" sz="1050">
                          <a:solidFill>
                            <a:srgbClr val="2B660F"/>
                          </a:solidFill>
                          <a:latin typeface="+mn-lt"/>
                          <a:cs typeface="Leelawadee"/>
                        </a:rPr>
                        <a:t>kilometer</a:t>
                      </a:r>
                      <a:r>
                        <a:rPr lang="en-US" sz="1050" spc="-30">
                          <a:solidFill>
                            <a:srgbClr val="2B660F"/>
                          </a:solidFill>
                          <a:latin typeface="+mn-lt"/>
                          <a:cs typeface="Leelawadee"/>
                        </a:rPr>
                        <a:t> </a:t>
                      </a:r>
                      <a:r>
                        <a:rPr lang="en-US" sz="1050" spc="-25">
                          <a:solidFill>
                            <a:srgbClr val="2B660F"/>
                          </a:solidFill>
                          <a:latin typeface="+mn-lt"/>
                          <a:cs typeface="Leelawadee"/>
                        </a:rPr>
                        <a:t>by </a:t>
                      </a:r>
                      <a:r>
                        <a:rPr lang="en-US" sz="1050">
                          <a:solidFill>
                            <a:srgbClr val="2B660F"/>
                          </a:solidFill>
                          <a:latin typeface="+mn-lt"/>
                          <a:cs typeface="Leelawadee"/>
                        </a:rPr>
                        <a:t>2035</a:t>
                      </a:r>
                      <a:r>
                        <a:rPr lang="en-US" sz="1050" spc="-15">
                          <a:solidFill>
                            <a:srgbClr val="2B660F"/>
                          </a:solidFill>
                          <a:latin typeface="+mn-lt"/>
                          <a:cs typeface="Leelawadee"/>
                        </a:rPr>
                        <a:t> </a:t>
                      </a:r>
                      <a:r>
                        <a:rPr lang="en-US" sz="1050">
                          <a:solidFill>
                            <a:srgbClr val="2B660F"/>
                          </a:solidFill>
                          <a:latin typeface="+mn-lt"/>
                          <a:cs typeface="Leelawadee"/>
                        </a:rPr>
                        <a:t>from</a:t>
                      </a:r>
                      <a:r>
                        <a:rPr lang="en-US" sz="1050" spc="-30">
                          <a:solidFill>
                            <a:srgbClr val="2B660F"/>
                          </a:solidFill>
                          <a:latin typeface="+mn-lt"/>
                          <a:cs typeface="Leelawadee"/>
                        </a:rPr>
                        <a:t> </a:t>
                      </a:r>
                      <a:r>
                        <a:rPr lang="en-US" sz="1050">
                          <a:solidFill>
                            <a:srgbClr val="2B660F"/>
                          </a:solidFill>
                          <a:latin typeface="+mn-lt"/>
                          <a:cs typeface="Leelawadee"/>
                        </a:rPr>
                        <a:t>a</a:t>
                      </a:r>
                      <a:r>
                        <a:rPr lang="en-US" sz="1050" spc="-20">
                          <a:solidFill>
                            <a:srgbClr val="2B660F"/>
                          </a:solidFill>
                          <a:latin typeface="+mn-lt"/>
                          <a:cs typeface="Leelawadee"/>
                        </a:rPr>
                        <a:t> </a:t>
                      </a:r>
                      <a:r>
                        <a:rPr lang="en-US" sz="1050">
                          <a:solidFill>
                            <a:srgbClr val="2B660F"/>
                          </a:solidFill>
                          <a:latin typeface="+mn-lt"/>
                          <a:cs typeface="Leelawadee"/>
                        </a:rPr>
                        <a:t>2019</a:t>
                      </a:r>
                      <a:r>
                        <a:rPr lang="en-US" sz="1050" spc="-15">
                          <a:solidFill>
                            <a:srgbClr val="2B660F"/>
                          </a:solidFill>
                          <a:latin typeface="+mn-lt"/>
                          <a:cs typeface="Leelawadee"/>
                        </a:rPr>
                        <a:t> </a:t>
                      </a:r>
                      <a:r>
                        <a:rPr lang="en-US" sz="1050" spc="-10">
                          <a:solidFill>
                            <a:srgbClr val="2B660F"/>
                          </a:solidFill>
                          <a:latin typeface="+mn-lt"/>
                          <a:cs typeface="Leelawadee"/>
                        </a:rPr>
                        <a:t>baseline</a:t>
                      </a:r>
                      <a:endParaRPr lang="en-US" sz="1050">
                        <a:solidFill>
                          <a:srgbClr val="2B660F"/>
                        </a:solidFill>
                        <a:latin typeface="+mn-lt"/>
                        <a:cs typeface="Leelawadee"/>
                      </a:endParaRPr>
                    </a:p>
                    <a:p>
                      <a:pPr marL="285750" marR="96520" lvl="1" indent="-171450">
                        <a:lnSpc>
                          <a:spcPct val="100000"/>
                        </a:lnSpc>
                        <a:spcBef>
                          <a:spcPts val="400"/>
                        </a:spcBef>
                        <a:buFont typeface="Wingdings"/>
                        <a:buChar char=""/>
                        <a:tabLst>
                          <a:tab pos="720725" algn="l"/>
                        </a:tabLst>
                      </a:pPr>
                      <a:r>
                        <a:rPr lang="en-US" sz="1050" b="1">
                          <a:solidFill>
                            <a:srgbClr val="2B660F"/>
                          </a:solidFill>
                          <a:latin typeface="+mn-lt"/>
                          <a:cs typeface="Leelawadee"/>
                        </a:rPr>
                        <a:t>pep+</a:t>
                      </a:r>
                      <a:r>
                        <a:rPr lang="en-US" sz="1050" b="1" spc="-40">
                          <a:solidFill>
                            <a:srgbClr val="2B660F"/>
                          </a:solidFill>
                          <a:latin typeface="+mn-lt"/>
                          <a:cs typeface="Leelawadee"/>
                        </a:rPr>
                        <a:t> </a:t>
                      </a:r>
                      <a:r>
                        <a:rPr lang="en-US" sz="1050" b="1">
                          <a:solidFill>
                            <a:srgbClr val="2B660F"/>
                          </a:solidFill>
                          <a:latin typeface="+mn-lt"/>
                          <a:cs typeface="Leelawadee"/>
                        </a:rPr>
                        <a:t>alignment:</a:t>
                      </a:r>
                      <a:r>
                        <a:rPr lang="en-US" sz="1050" b="1" spc="10">
                          <a:solidFill>
                            <a:srgbClr val="2B660F"/>
                          </a:solidFill>
                          <a:latin typeface="+mn-lt"/>
                          <a:cs typeface="Leelawadee"/>
                        </a:rPr>
                        <a:t> </a:t>
                      </a:r>
                      <a:r>
                        <a:rPr lang="en-US" sz="1050" b="1">
                          <a:solidFill>
                            <a:srgbClr val="2B660F"/>
                          </a:solidFill>
                          <a:latin typeface="+mn-lt"/>
                          <a:cs typeface="Leelawadee"/>
                        </a:rPr>
                        <a:t>Achieve</a:t>
                      </a:r>
                      <a:r>
                        <a:rPr lang="en-US" sz="1050" b="1" spc="-35">
                          <a:solidFill>
                            <a:srgbClr val="2B660F"/>
                          </a:solidFill>
                          <a:latin typeface="+mn-lt"/>
                          <a:cs typeface="Leelawadee"/>
                        </a:rPr>
                        <a:t> </a:t>
                      </a:r>
                      <a:r>
                        <a:rPr lang="en-US" sz="1050" b="1">
                          <a:solidFill>
                            <a:srgbClr val="2B660F"/>
                          </a:solidFill>
                          <a:latin typeface="+mn-lt"/>
                          <a:cs typeface="Leelawadee"/>
                        </a:rPr>
                        <a:t>a</a:t>
                      </a:r>
                      <a:r>
                        <a:rPr lang="en-US" sz="1050" b="1" spc="-30">
                          <a:solidFill>
                            <a:srgbClr val="2B660F"/>
                          </a:solidFill>
                          <a:latin typeface="+mn-lt"/>
                          <a:cs typeface="Leelawadee"/>
                        </a:rPr>
                        <a:t> </a:t>
                      </a:r>
                      <a:r>
                        <a:rPr lang="en-US" sz="1050" b="1">
                          <a:solidFill>
                            <a:srgbClr val="2B660F"/>
                          </a:solidFill>
                          <a:latin typeface="+mn-lt"/>
                          <a:cs typeface="Leelawadee"/>
                        </a:rPr>
                        <a:t>50%</a:t>
                      </a:r>
                      <a:r>
                        <a:rPr lang="en-US" sz="1050" b="1" spc="-40">
                          <a:solidFill>
                            <a:srgbClr val="2B660F"/>
                          </a:solidFill>
                          <a:latin typeface="+mn-lt"/>
                          <a:cs typeface="Leelawadee"/>
                        </a:rPr>
                        <a:t> </a:t>
                      </a:r>
                      <a:r>
                        <a:rPr lang="en-US" sz="1050" b="1">
                          <a:solidFill>
                            <a:srgbClr val="2B660F"/>
                          </a:solidFill>
                          <a:latin typeface="+mn-lt"/>
                          <a:cs typeface="Leelawadee"/>
                        </a:rPr>
                        <a:t>reduction </a:t>
                      </a:r>
                      <a:r>
                        <a:rPr lang="en-US" sz="1050" b="1" spc="-25">
                          <a:solidFill>
                            <a:srgbClr val="2B660F"/>
                          </a:solidFill>
                          <a:latin typeface="+mn-lt"/>
                          <a:cs typeface="Leelawadee"/>
                        </a:rPr>
                        <a:t>in </a:t>
                      </a:r>
                      <a:r>
                        <a:rPr lang="en-US" sz="1050" b="1">
                          <a:solidFill>
                            <a:srgbClr val="2B660F"/>
                          </a:solidFill>
                          <a:latin typeface="+mn-lt"/>
                          <a:cs typeface="Leelawadee"/>
                        </a:rPr>
                        <a:t>Scope</a:t>
                      </a:r>
                      <a:r>
                        <a:rPr lang="en-US" sz="1050" b="1" spc="-20">
                          <a:solidFill>
                            <a:srgbClr val="2B660F"/>
                          </a:solidFill>
                          <a:latin typeface="+mn-lt"/>
                          <a:cs typeface="Leelawadee"/>
                        </a:rPr>
                        <a:t> </a:t>
                      </a:r>
                      <a:r>
                        <a:rPr lang="en-US" sz="1050" b="1">
                          <a:solidFill>
                            <a:srgbClr val="2B660F"/>
                          </a:solidFill>
                          <a:latin typeface="+mn-lt"/>
                          <a:cs typeface="Leelawadee"/>
                        </a:rPr>
                        <a:t>1</a:t>
                      </a:r>
                      <a:r>
                        <a:rPr lang="en-US" sz="1050" b="1" spc="-20">
                          <a:solidFill>
                            <a:srgbClr val="2B660F"/>
                          </a:solidFill>
                          <a:latin typeface="+mn-lt"/>
                          <a:cs typeface="Leelawadee"/>
                        </a:rPr>
                        <a:t> </a:t>
                      </a:r>
                      <a:r>
                        <a:rPr lang="en-US" sz="1050" b="1">
                          <a:solidFill>
                            <a:srgbClr val="2B660F"/>
                          </a:solidFill>
                          <a:latin typeface="+mn-lt"/>
                          <a:cs typeface="Leelawadee"/>
                        </a:rPr>
                        <a:t>and</a:t>
                      </a:r>
                      <a:r>
                        <a:rPr lang="en-US" sz="1050" b="1" spc="5">
                          <a:solidFill>
                            <a:srgbClr val="2B660F"/>
                          </a:solidFill>
                          <a:latin typeface="+mn-lt"/>
                          <a:cs typeface="Leelawadee"/>
                        </a:rPr>
                        <a:t> </a:t>
                      </a:r>
                      <a:r>
                        <a:rPr lang="en-US" sz="1050" b="1">
                          <a:solidFill>
                            <a:srgbClr val="2B660F"/>
                          </a:solidFill>
                          <a:latin typeface="+mn-lt"/>
                          <a:cs typeface="Leelawadee"/>
                        </a:rPr>
                        <a:t>2</a:t>
                      </a:r>
                      <a:r>
                        <a:rPr lang="en-US" sz="1050" b="1" spc="-15">
                          <a:solidFill>
                            <a:srgbClr val="2B660F"/>
                          </a:solidFill>
                          <a:latin typeface="+mn-lt"/>
                          <a:cs typeface="Leelawadee"/>
                        </a:rPr>
                        <a:t> </a:t>
                      </a:r>
                      <a:r>
                        <a:rPr lang="en-US" sz="1050" b="1">
                          <a:solidFill>
                            <a:srgbClr val="2B660F"/>
                          </a:solidFill>
                          <a:latin typeface="+mn-lt"/>
                          <a:cs typeface="Leelawadee"/>
                        </a:rPr>
                        <a:t>emissions</a:t>
                      </a:r>
                      <a:r>
                        <a:rPr lang="en-US" sz="1050" b="1" spc="-15">
                          <a:solidFill>
                            <a:srgbClr val="2B660F"/>
                          </a:solidFill>
                          <a:latin typeface="+mn-lt"/>
                          <a:cs typeface="Leelawadee"/>
                        </a:rPr>
                        <a:t> </a:t>
                      </a:r>
                      <a:r>
                        <a:rPr lang="en-US" sz="1050" b="1">
                          <a:solidFill>
                            <a:srgbClr val="2B660F"/>
                          </a:solidFill>
                          <a:latin typeface="+mn-lt"/>
                          <a:cs typeface="Leelawadee"/>
                        </a:rPr>
                        <a:t>by</a:t>
                      </a:r>
                      <a:r>
                        <a:rPr lang="en-US" sz="1050" b="1" spc="-5">
                          <a:solidFill>
                            <a:srgbClr val="2B660F"/>
                          </a:solidFill>
                          <a:latin typeface="+mn-lt"/>
                          <a:cs typeface="Leelawadee"/>
                        </a:rPr>
                        <a:t> </a:t>
                      </a:r>
                      <a:r>
                        <a:rPr lang="en-US" sz="1050" b="1">
                          <a:solidFill>
                            <a:srgbClr val="2B660F"/>
                          </a:solidFill>
                          <a:latin typeface="+mn-lt"/>
                          <a:cs typeface="Leelawadee"/>
                        </a:rPr>
                        <a:t>2030</a:t>
                      </a:r>
                      <a:r>
                        <a:rPr lang="en-US" sz="1050" b="1" spc="-40">
                          <a:solidFill>
                            <a:srgbClr val="2B660F"/>
                          </a:solidFill>
                          <a:latin typeface="+mn-lt"/>
                          <a:cs typeface="Leelawadee"/>
                        </a:rPr>
                        <a:t> </a:t>
                      </a:r>
                      <a:r>
                        <a:rPr lang="en-US" sz="1050" b="1">
                          <a:solidFill>
                            <a:srgbClr val="2B660F"/>
                          </a:solidFill>
                          <a:latin typeface="+mn-lt"/>
                          <a:cs typeface="Leelawadee"/>
                        </a:rPr>
                        <a:t>(vs</a:t>
                      </a:r>
                      <a:r>
                        <a:rPr lang="en-US" sz="1050" b="1" spc="-15">
                          <a:solidFill>
                            <a:srgbClr val="2B660F"/>
                          </a:solidFill>
                          <a:latin typeface="+mn-lt"/>
                          <a:cs typeface="Leelawadee"/>
                        </a:rPr>
                        <a:t> </a:t>
                      </a:r>
                      <a:r>
                        <a:rPr lang="en-US" sz="1050" b="1" spc="-20">
                          <a:solidFill>
                            <a:srgbClr val="2B660F"/>
                          </a:solidFill>
                          <a:latin typeface="+mn-lt"/>
                          <a:cs typeface="Leelawadee"/>
                        </a:rPr>
                        <a:t>2022 </a:t>
                      </a:r>
                      <a:r>
                        <a:rPr lang="en-US" sz="1050" b="1" spc="-10">
                          <a:solidFill>
                            <a:srgbClr val="2B660F"/>
                          </a:solidFill>
                          <a:latin typeface="+mn-lt"/>
                          <a:cs typeface="Leelawadee"/>
                        </a:rPr>
                        <a:t>baseline)</a:t>
                      </a:r>
                      <a:endParaRPr lang="en-US" sz="1050">
                        <a:solidFill>
                          <a:srgbClr val="2B660F"/>
                        </a:solidFill>
                        <a:latin typeface="+mn-lt"/>
                        <a:cs typeface="Leelawadee"/>
                      </a:endParaRPr>
                    </a:p>
                  </a:txBody>
                  <a:tcPr marL="27432" marR="27432" marT="27432" marB="27432">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bl>
          </a:graphicData>
        </a:graphic>
      </p:graphicFrame>
      <p:pic>
        <p:nvPicPr>
          <p:cNvPr id="25" name="Picture 24" descr="A blue and green windmill with green arrows&#10;&#10;Description automatically generated">
            <a:extLst>
              <a:ext uri="{FF2B5EF4-FFF2-40B4-BE49-F238E27FC236}">
                <a16:creationId xmlns:a16="http://schemas.microsoft.com/office/drawing/2014/main" id="{EAF978CD-A391-EF4F-6942-13EF2C4FB87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29A4D7-0CF2-6FC6-107A-0E3899CD7767}"/>
            </a:ext>
          </a:extLst>
        </p:cNvPr>
        <p:cNvGrpSpPr/>
        <p:nvPr/>
      </p:nvGrpSpPr>
      <p:grpSpPr>
        <a:xfrm>
          <a:off x="0" y="0"/>
          <a:ext cx="0" cy="0"/>
          <a:chOff x="0" y="0"/>
          <a:chExt cx="0" cy="0"/>
        </a:xfrm>
      </p:grpSpPr>
      <p:pic>
        <p:nvPicPr>
          <p:cNvPr id="11" name="Picture 10" descr="A logo with a basketball&#10;&#10;AI-generated content may be incorrect.">
            <a:extLst>
              <a:ext uri="{FF2B5EF4-FFF2-40B4-BE49-F238E27FC236}">
                <a16:creationId xmlns:a16="http://schemas.microsoft.com/office/drawing/2014/main" id="{54B161E0-7FB6-9011-F504-C2BCC6544271}"/>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7000"/>
                    </a14:imgEffect>
                  </a14:imgLayer>
                </a14:imgProps>
              </a:ext>
              <a:ext uri="{28A0092B-C50C-407E-A947-70E740481C1C}">
                <a14:useLocalDpi xmlns:a14="http://schemas.microsoft.com/office/drawing/2010/main" val="0"/>
              </a:ext>
            </a:extLst>
          </a:blip>
          <a:stretch>
            <a:fillRect/>
          </a:stretch>
        </p:blipFill>
        <p:spPr>
          <a:xfrm>
            <a:off x="-87331" y="1967286"/>
            <a:ext cx="5800452" cy="2923428"/>
          </a:xfrm>
          <a:prstGeom prst="rect">
            <a:avLst/>
          </a:prstGeom>
        </p:spPr>
      </p:pic>
    </p:spTree>
    <p:extLst>
      <p:ext uri="{BB962C8B-B14F-4D97-AF65-F5344CB8AC3E}">
        <p14:creationId xmlns:p14="http://schemas.microsoft.com/office/powerpoint/2010/main" val="40463433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CC7FCE-BB30-2265-CCA6-906ED714A8BF}"/>
            </a:ext>
          </a:extLst>
        </p:cNvPr>
        <p:cNvGrpSpPr/>
        <p:nvPr/>
      </p:nvGrpSpPr>
      <p:grpSpPr>
        <a:xfrm>
          <a:off x="0" y="0"/>
          <a:ext cx="0" cy="0"/>
          <a:chOff x="0" y="0"/>
          <a:chExt cx="0" cy="0"/>
        </a:xfrm>
      </p:grpSpPr>
      <p:graphicFrame>
        <p:nvGraphicFramePr>
          <p:cNvPr id="18" name="think-cell data - do not delete" hidden="1">
            <a:extLst>
              <a:ext uri="{FF2B5EF4-FFF2-40B4-BE49-F238E27FC236}">
                <a16:creationId xmlns:a16="http://schemas.microsoft.com/office/drawing/2014/main" id="{C92FB1D6-1C7A-D25D-F733-98FAF5F00C53}"/>
              </a:ext>
            </a:extLst>
          </p:cNvPr>
          <p:cNvGraphicFramePr>
            <a:graphicFrameLocks/>
          </p:cNvGraphicFramePr>
          <p:nvPr>
            <p:custDataLst>
              <p:tags r:id="rId1"/>
            </p:custDataLst>
            <p:extLst>
              <p:ext uri="{D42A27DB-BD31-4B8C-83A1-F6EECF244321}">
                <p14:modId xmlns:p14="http://schemas.microsoft.com/office/powerpoint/2010/main" val="36777579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18" name="think-cell data - do not delete" hidden="1">
                        <a:extLst>
                          <a:ext uri="{FF2B5EF4-FFF2-40B4-BE49-F238E27FC236}">
                            <a16:creationId xmlns:a16="http://schemas.microsoft.com/office/drawing/2014/main" id="{C92FB1D6-1C7A-D25D-F733-98FAF5F00C5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Title 8">
            <a:extLst>
              <a:ext uri="{FF2B5EF4-FFF2-40B4-BE49-F238E27FC236}">
                <a16:creationId xmlns:a16="http://schemas.microsoft.com/office/drawing/2014/main" id="{C4645D1B-AACF-D419-5277-4C7A9ABEE714}"/>
              </a:ext>
            </a:extLst>
          </p:cNvPr>
          <p:cNvSpPr>
            <a:spLocks noGrp="1"/>
          </p:cNvSpPr>
          <p:nvPr>
            <p:ph type="title"/>
          </p:nvPr>
        </p:nvSpPr>
        <p:spPr/>
        <p:txBody>
          <a:bodyPr vert="horz" rIns="0"/>
          <a:lstStyle/>
          <a:p>
            <a:pPr lvl="0">
              <a:defRPr/>
            </a:pPr>
            <a:r>
              <a:rPr lang="en-US" sz="2600"/>
              <a:t>COMMONALITY BETWEEN 7-ELEVEN’S AND PEP+ FOCUS AREAS</a:t>
            </a:r>
            <a:br>
              <a:rPr lang="en-US" sz="2600"/>
            </a:br>
            <a:r>
              <a:rPr lang="en-US" sz="1800" i="1"/>
              <a:t>Allowing us to identify opportunities for collaboration, and therefore</a:t>
            </a:r>
            <a:br>
              <a:rPr lang="en-US" sz="1800" i="1"/>
            </a:br>
            <a:r>
              <a:rPr lang="en-US" sz="1800" i="1"/>
              <a:t>add value to our relationship</a:t>
            </a:r>
          </a:p>
        </p:txBody>
      </p:sp>
      <p:pic>
        <p:nvPicPr>
          <p:cNvPr id="17" name="Picture 16">
            <a:extLst>
              <a:ext uri="{FF2B5EF4-FFF2-40B4-BE49-F238E27FC236}">
                <a16:creationId xmlns:a16="http://schemas.microsoft.com/office/drawing/2014/main" id="{22AA7274-8F13-9DA4-ED23-1EE9D645D6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209716" y="182763"/>
            <a:ext cx="685104" cy="665684"/>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C54455D9-6754-0282-784C-22C0426AECEE}"/>
              </a:ext>
            </a:extLst>
          </p:cNvPr>
          <p:cNvSpPr txBox="1"/>
          <p:nvPr/>
        </p:nvSpPr>
        <p:spPr>
          <a:xfrm>
            <a:off x="7953374" y="6269189"/>
            <a:ext cx="3786189" cy="506261"/>
          </a:xfrm>
          <a:prstGeom prst="rect">
            <a:avLst/>
          </a:prstGeom>
          <a:solidFill>
            <a:srgbClr val="8EBC29"/>
          </a:solidFill>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a:ln>
                  <a:noFill/>
                </a:ln>
                <a:solidFill>
                  <a:schemeClr val="bg1"/>
                </a:solidFill>
                <a:effectLst/>
                <a:uLnTx/>
                <a:uFillTx/>
                <a:cs typeface="Leelawadee" panose="020B0502040204020203" pitchFamily="34" charset="-34"/>
              </a:rPr>
              <a:t>No common focus areas were identified across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a:ln>
                  <a:noFill/>
                </a:ln>
                <a:solidFill>
                  <a:schemeClr val="bg1"/>
                </a:solidFill>
                <a:effectLst/>
                <a:uLnTx/>
                <a:uFillTx/>
                <a:cs typeface="Leelawadee" panose="020B0502040204020203" pitchFamily="34" charset="-34"/>
              </a:rPr>
              <a:t>Positive Choices (PepsiCo).</a:t>
            </a:r>
          </a:p>
        </p:txBody>
      </p:sp>
      <p:sp>
        <p:nvSpPr>
          <p:cNvPr id="3" name="Rectangle: Top Corners Rounded 2">
            <a:extLst>
              <a:ext uri="{FF2B5EF4-FFF2-40B4-BE49-F238E27FC236}">
                <a16:creationId xmlns:a16="http://schemas.microsoft.com/office/drawing/2014/main" id="{A3C72F06-0F1A-07F8-2A29-DDD93260C198}"/>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3">
            <a:extLst>
              <a:ext uri="{FF2B5EF4-FFF2-40B4-BE49-F238E27FC236}">
                <a16:creationId xmlns:a16="http://schemas.microsoft.com/office/drawing/2014/main" id="{B272E7F1-BE55-1080-206E-79FE83F5C078}"/>
              </a:ext>
            </a:extLst>
          </p:cNvPr>
          <p:cNvGraphicFramePr>
            <a:graphicFrameLocks noGrp="1"/>
          </p:cNvGraphicFramePr>
          <p:nvPr>
            <p:extLst>
              <p:ext uri="{D42A27DB-BD31-4B8C-83A1-F6EECF244321}">
                <p14:modId xmlns:p14="http://schemas.microsoft.com/office/powerpoint/2010/main" val="4065599995"/>
              </p:ext>
            </p:extLst>
          </p:nvPr>
        </p:nvGraphicFramePr>
        <p:xfrm>
          <a:off x="-7620" y="1148230"/>
          <a:ext cx="11986260" cy="4873475"/>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2499360">
                  <a:extLst>
                    <a:ext uri="{9D8B030D-6E8A-4147-A177-3AD203B41FA5}">
                      <a16:colId xmlns:a16="http://schemas.microsoft.com/office/drawing/2014/main" val="2382844442"/>
                    </a:ext>
                  </a:extLst>
                </a:gridCol>
                <a:gridCol w="2499360">
                  <a:extLst>
                    <a:ext uri="{9D8B030D-6E8A-4147-A177-3AD203B41FA5}">
                      <a16:colId xmlns:a16="http://schemas.microsoft.com/office/drawing/2014/main" val="957515009"/>
                    </a:ext>
                  </a:extLst>
                </a:gridCol>
                <a:gridCol w="2499360">
                  <a:extLst>
                    <a:ext uri="{9D8B030D-6E8A-4147-A177-3AD203B41FA5}">
                      <a16:colId xmlns:a16="http://schemas.microsoft.com/office/drawing/2014/main" val="2353111847"/>
                    </a:ext>
                  </a:extLst>
                </a:gridCol>
                <a:gridCol w="2499360">
                  <a:extLst>
                    <a:ext uri="{9D8B030D-6E8A-4147-A177-3AD203B41FA5}">
                      <a16:colId xmlns:a16="http://schemas.microsoft.com/office/drawing/2014/main" val="3958386930"/>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1" i="0" noProof="0">
                          <a:solidFill>
                            <a:schemeClr val="bg1"/>
                          </a:solidFill>
                          <a:effectLst/>
                          <a:latin typeface="+mn-lt"/>
                          <a:cs typeface="Leelawadee"/>
                        </a:rPr>
                        <a:t>CO2 Emission Reduction</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1" i="0" noProof="0">
                          <a:solidFill>
                            <a:schemeClr val="bg1"/>
                          </a:solidFill>
                          <a:effectLst/>
                          <a:latin typeface="+mn-lt"/>
                          <a:cs typeface="Leelawadee"/>
                        </a:rPr>
                        <a:t>Food waste + recycling</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1" i="0" noProof="0">
                          <a:solidFill>
                            <a:schemeClr val="bg1"/>
                          </a:solidFill>
                          <a:effectLst/>
                          <a:latin typeface="+mn-lt"/>
                          <a:cs typeface="Leelawadee"/>
                        </a:rPr>
                        <a:t>Plastic Reduction</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1" i="0" noProof="0">
                          <a:solidFill>
                            <a:schemeClr val="bg1"/>
                          </a:solidFill>
                          <a:effectLst/>
                          <a:latin typeface="+mn-lt"/>
                          <a:cs typeface="Leelawadee"/>
                        </a:rPr>
                        <a:t>Sustainable Procurement</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1280160">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954F07"/>
                          </a:solidFill>
                          <a:latin typeface="+mj-lt"/>
                          <a:ea typeface="+mn-ea"/>
                          <a:cs typeface="Leelawadee"/>
                        </a:rPr>
                        <a:t>POSITIVE </a:t>
                      </a:r>
                      <a:br>
                        <a:rPr lang="en-US" sz="1400" kern="1200">
                          <a:solidFill>
                            <a:srgbClr val="954F07"/>
                          </a:solidFill>
                          <a:latin typeface="+mj-lt"/>
                          <a:ea typeface="+mn-ea"/>
                          <a:cs typeface="Leelawadee"/>
                        </a:rPr>
                      </a:br>
                      <a:r>
                        <a:rPr lang="en-US" sz="1400" kern="1200">
                          <a:solidFill>
                            <a:srgbClr val="954F07"/>
                          </a:solidFill>
                          <a:latin typeface="+mj-lt"/>
                          <a:ea typeface="+mn-ea"/>
                          <a:cs typeface="Leelawadee"/>
                        </a:rPr>
                        <a:t>AGRICULTURE</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9F0A"/>
                    </a:solidFill>
                  </a:tcPr>
                </a:tc>
                <a:tc>
                  <a:txBody>
                    <a:bodyPr/>
                    <a:lstStyle/>
                    <a:p>
                      <a:pPr algn="ctr" rtl="0" fontAlgn="base">
                        <a:lnSpc>
                          <a:spcPts val="1275"/>
                        </a:lnSpc>
                        <a:buNone/>
                      </a:pPr>
                      <a:r>
                        <a:rPr lang="en-US" sz="1050" b="0" i="1" u="none" strike="noStrike" noProof="0">
                          <a:solidFill>
                            <a:srgbClr val="2B660F"/>
                          </a:solidFill>
                          <a:effectLst/>
                          <a:latin typeface="+mn-lt"/>
                        </a:rPr>
                        <a:t>No commonalities. </a:t>
                      </a:r>
                      <a:r>
                        <a:rPr lang="en-US" sz="1050" b="0" i="0" noProof="0">
                          <a:solidFill>
                            <a:srgbClr val="2B660F"/>
                          </a:solidFill>
                          <a:effectLst/>
                          <a:latin typeface="+mn-lt"/>
                        </a:rPr>
                        <a:t>​</a:t>
                      </a: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base">
                        <a:lnSpc>
                          <a:spcPts val="1275"/>
                        </a:lnSpc>
                        <a:buNone/>
                      </a:pPr>
                      <a:r>
                        <a:rPr lang="en-US" sz="1050" b="0" i="1" u="none" strike="noStrike" noProof="0">
                          <a:solidFill>
                            <a:srgbClr val="2B660F"/>
                          </a:solidFill>
                          <a:effectLst/>
                          <a:latin typeface="+mn-lt"/>
                        </a:rPr>
                        <a:t>No commonalities. </a:t>
                      </a:r>
                      <a:r>
                        <a:rPr lang="en-US" sz="1050" b="0" i="0" noProof="0">
                          <a:solidFill>
                            <a:srgbClr val="2B660F"/>
                          </a:solidFill>
                          <a:effectLst/>
                          <a:latin typeface="+mn-lt"/>
                        </a:rPr>
                        <a:t>​</a:t>
                      </a: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rtl="0" fontAlgn="base">
                        <a:lnSpc>
                          <a:spcPts val="1275"/>
                        </a:lnSpc>
                        <a:buFont typeface="Arial" panose="020B0604020202020204" pitchFamily="34" charset="0"/>
                        <a:buNone/>
                      </a:pPr>
                      <a:r>
                        <a:rPr lang="en-US" sz="1050" b="0" i="1" u="none" strike="noStrike" noProof="0">
                          <a:solidFill>
                            <a:srgbClr val="2B660F"/>
                          </a:solidFill>
                          <a:effectLst/>
                          <a:latin typeface="+mn-lt"/>
                        </a:rPr>
                        <a:t>No commonalities. </a:t>
                      </a:r>
                      <a:r>
                        <a:rPr lang="en-US" sz="1050" b="0" i="0" noProof="0">
                          <a:solidFill>
                            <a:srgbClr val="2B660F"/>
                          </a:solidFill>
                          <a:effectLst/>
                          <a:latin typeface="+mn-lt"/>
                        </a:rPr>
                        <a:t>​</a:t>
                      </a: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14300" indent="-114300" algn="l" rtl="0" fontAlgn="base">
                        <a:lnSpc>
                          <a:spcPct val="100000"/>
                        </a:lnSpc>
                        <a:buClr>
                          <a:schemeClr val="tx1"/>
                        </a:buClr>
                        <a:buFont typeface="Arial" panose="020B0604020202020204" pitchFamily="34" charset="0"/>
                        <a:buChar char="•"/>
                      </a:pPr>
                      <a:r>
                        <a:rPr lang="en-US" sz="1050" b="0" i="0" noProof="0">
                          <a:solidFill>
                            <a:srgbClr val="2B660F"/>
                          </a:solidFill>
                          <a:effectLst/>
                          <a:highlight>
                            <a:srgbClr val="FFC624"/>
                          </a:highlight>
                          <a:latin typeface="+mn-lt"/>
                        </a:rPr>
                        <a:t>Target</a:t>
                      </a:r>
                      <a:r>
                        <a:rPr lang="en-US" sz="1050" b="0" i="0" noProof="0">
                          <a:solidFill>
                            <a:srgbClr val="2B660F"/>
                          </a:solidFill>
                          <a:effectLst/>
                          <a:latin typeface="+mn-lt"/>
                        </a:rPr>
                        <a:t>: Ensure 50% of raw food ingredients are sustainably sourced by 2030 and 100% of raw ingredients are sustainably sourced by 2050. </a:t>
                      </a:r>
                    </a:p>
                    <a:p>
                      <a:pPr marL="290513" lvl="1" indent="-171450" algn="l" rtl="0" fontAlgn="base">
                        <a:lnSpc>
                          <a:spcPct val="100000"/>
                        </a:lnSpc>
                        <a:spcBef>
                          <a:spcPts val="400"/>
                        </a:spcBef>
                        <a:buClr>
                          <a:schemeClr val="tx1"/>
                        </a:buClr>
                        <a:buFont typeface="Wingdings" panose="05000000000000000000" pitchFamily="2" charset="2"/>
                        <a:buChar char="Ø"/>
                      </a:pPr>
                      <a:r>
                        <a:rPr lang="en-US" sz="1050" b="1" i="0" noProof="0">
                          <a:solidFill>
                            <a:srgbClr val="2B660F"/>
                          </a:solidFill>
                          <a:effectLst/>
                          <a:latin typeface="+mn-lt"/>
                        </a:rPr>
                        <a:t>pep+ alignment: Sustainably source 90% of our key ingredients and progress volumes (10% or less) that face systemic barriers towards being sustainably sourced in accordance with our guidelines, </a:t>
                      </a:r>
                      <a:br>
                        <a:rPr lang="en-US" sz="1050" b="1" i="0" noProof="0">
                          <a:solidFill>
                            <a:srgbClr val="2B660F"/>
                          </a:solidFill>
                          <a:effectLst/>
                          <a:latin typeface="+mn-lt"/>
                        </a:rPr>
                      </a:br>
                      <a:r>
                        <a:rPr lang="en-US" sz="1050" b="1" i="0" noProof="0">
                          <a:solidFill>
                            <a:srgbClr val="2B660F"/>
                          </a:solidFill>
                          <a:effectLst/>
                          <a:latin typeface="+mn-lt"/>
                        </a:rPr>
                        <a:t>by 2030 </a:t>
                      </a: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2760703">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14300" indent="-114300" algn="l" rtl="0" fontAlgn="base">
                        <a:lnSpc>
                          <a:spcPct val="100000"/>
                        </a:lnSpc>
                        <a:spcAft>
                          <a:spcPts val="200"/>
                        </a:spcAft>
                        <a:buClr>
                          <a:schemeClr val="tx1"/>
                        </a:buClr>
                        <a:buFont typeface="Arial" panose="020B0604020202020204" pitchFamily="34" charset="0"/>
                        <a:buChar char="•"/>
                      </a:pPr>
                      <a:r>
                        <a:rPr lang="en-US" sz="1050" b="0" i="0" noProof="0">
                          <a:solidFill>
                            <a:srgbClr val="2B660F"/>
                          </a:solidFill>
                          <a:effectLst/>
                          <a:highlight>
                            <a:srgbClr val="FFC624"/>
                          </a:highlight>
                          <a:latin typeface="+mn-lt"/>
                        </a:rPr>
                        <a:t>Target</a:t>
                      </a:r>
                      <a:r>
                        <a:rPr lang="en-US" sz="1050" b="0" i="0" noProof="0">
                          <a:solidFill>
                            <a:srgbClr val="2B660F"/>
                          </a:solidFill>
                          <a:effectLst/>
                          <a:latin typeface="+mn-lt"/>
                        </a:rPr>
                        <a:t>: Reduce CO₂ emissions from stores by 50% compared to 2013 levels by 2030 and achieve 100% CO₂ reduction across </a:t>
                      </a:r>
                      <a:br>
                        <a:rPr lang="en-US" sz="1050" b="0" i="0" noProof="0">
                          <a:solidFill>
                            <a:srgbClr val="2B660F"/>
                          </a:solidFill>
                          <a:effectLst/>
                          <a:latin typeface="+mn-lt"/>
                        </a:rPr>
                      </a:br>
                      <a:r>
                        <a:rPr lang="en-US" sz="1050" b="0" i="0" noProof="0">
                          <a:solidFill>
                            <a:srgbClr val="2B660F"/>
                          </a:solidFill>
                          <a:effectLst/>
                          <a:latin typeface="+mn-lt"/>
                        </a:rPr>
                        <a:t>the supply chain by 2050​</a:t>
                      </a:r>
                    </a:p>
                    <a:p>
                      <a:pPr marL="290513" lvl="1" indent="-171450" algn="l" rtl="0" fontAlgn="base">
                        <a:lnSpc>
                          <a:spcPct val="100000"/>
                        </a:lnSpc>
                        <a:spcBef>
                          <a:spcPts val="0"/>
                        </a:spcBef>
                        <a:spcAft>
                          <a:spcPts val="400"/>
                        </a:spcAft>
                        <a:buClr>
                          <a:schemeClr val="tx1"/>
                        </a:buClr>
                        <a:buFont typeface="Wingdings" panose="05000000000000000000" pitchFamily="2" charset="2"/>
                        <a:buChar char="Ø"/>
                      </a:pPr>
                      <a:r>
                        <a:rPr lang="en-US" sz="1050" b="1" i="0" noProof="0">
                          <a:solidFill>
                            <a:srgbClr val="2B660F"/>
                          </a:solidFill>
                          <a:effectLst/>
                          <a:latin typeface="+mn-lt"/>
                        </a:rPr>
                        <a:t>pep+ alignment: Achieve a 50% reduction in Scope 1 and 2 emissions by 2030 (vs 2022 baseline) </a:t>
                      </a:r>
                      <a:r>
                        <a:rPr lang="en-US" sz="1050" b="0" i="0" noProof="0">
                          <a:solidFill>
                            <a:srgbClr val="2B660F"/>
                          </a:solidFill>
                          <a:effectLst/>
                          <a:latin typeface="+mn-lt"/>
                        </a:rPr>
                        <a:t>​</a:t>
                      </a:r>
                    </a:p>
                    <a:p>
                      <a:pPr marL="290513" lvl="1" indent="-171450" algn="l" rtl="0" fontAlgn="base">
                        <a:lnSpc>
                          <a:spcPct val="100000"/>
                        </a:lnSpc>
                        <a:spcBef>
                          <a:spcPts val="0"/>
                        </a:spcBef>
                        <a:spcAft>
                          <a:spcPts val="400"/>
                        </a:spcAft>
                        <a:buClr>
                          <a:schemeClr val="tx1"/>
                        </a:buClr>
                        <a:buFont typeface="Wingdings" panose="05000000000000000000" pitchFamily="2" charset="2"/>
                        <a:buChar char="Ø"/>
                      </a:pPr>
                      <a:r>
                        <a:rPr lang="en-US" sz="1050" b="1" i="0" noProof="0">
                          <a:solidFill>
                            <a:srgbClr val="2B660F"/>
                          </a:solidFill>
                          <a:effectLst/>
                          <a:latin typeface="+mn-lt"/>
                        </a:rPr>
                        <a:t>pep+ alignment: Achieve a 42% reduction in Scope 3 Energy &amp; Industry (E&amp;I) emissions by 2030 </a:t>
                      </a:r>
                      <a:br>
                        <a:rPr lang="en-US" sz="1050" b="1" i="0" noProof="0">
                          <a:solidFill>
                            <a:srgbClr val="2B660F"/>
                          </a:solidFill>
                          <a:effectLst/>
                          <a:latin typeface="+mn-lt"/>
                        </a:rPr>
                      </a:br>
                      <a:r>
                        <a:rPr lang="en-US" sz="1050" b="1" i="0" noProof="0">
                          <a:solidFill>
                            <a:srgbClr val="2B660F"/>
                          </a:solidFill>
                          <a:effectLst/>
                          <a:latin typeface="+mn-lt"/>
                        </a:rPr>
                        <a:t>(vs 2022 baseline) </a:t>
                      </a:r>
                      <a:r>
                        <a:rPr lang="en-US" sz="1050" b="0" i="0" noProof="0">
                          <a:solidFill>
                            <a:srgbClr val="2B660F"/>
                          </a:solidFill>
                          <a:effectLst/>
                          <a:latin typeface="+mn-lt"/>
                        </a:rPr>
                        <a:t>​</a:t>
                      </a:r>
                    </a:p>
                    <a:p>
                      <a:pPr marL="290513" lvl="1" indent="-171450" algn="l" rtl="0" fontAlgn="base">
                        <a:lnSpc>
                          <a:spcPct val="100000"/>
                        </a:lnSpc>
                        <a:spcBef>
                          <a:spcPts val="0"/>
                        </a:spcBef>
                        <a:spcAft>
                          <a:spcPts val="400"/>
                        </a:spcAft>
                        <a:buClr>
                          <a:schemeClr val="tx1"/>
                        </a:buClr>
                        <a:buFont typeface="Wingdings" panose="05000000000000000000" pitchFamily="2" charset="2"/>
                        <a:buChar char="Ø"/>
                      </a:pPr>
                      <a:r>
                        <a:rPr lang="en-US" sz="1050" b="1" i="0" noProof="0">
                          <a:solidFill>
                            <a:srgbClr val="2B660F"/>
                          </a:solidFill>
                          <a:effectLst/>
                          <a:latin typeface="+mn-lt"/>
                        </a:rPr>
                        <a:t>pep+ alignment: Achieve </a:t>
                      </a:r>
                      <a:br>
                        <a:rPr lang="en-US" sz="1050" b="1" i="0" noProof="0">
                          <a:solidFill>
                            <a:srgbClr val="2B660F"/>
                          </a:solidFill>
                          <a:effectLst/>
                          <a:latin typeface="+mn-lt"/>
                        </a:rPr>
                      </a:br>
                      <a:r>
                        <a:rPr lang="en-US" sz="1050" b="1" i="0" noProof="0">
                          <a:solidFill>
                            <a:srgbClr val="2B660F"/>
                          </a:solidFill>
                          <a:effectLst/>
                          <a:latin typeface="+mn-lt"/>
                        </a:rPr>
                        <a:t>net-zero emissions by 2050 or sooner</a:t>
                      </a:r>
                      <a:endParaRPr lang="en-US" sz="1050" b="0" i="0" noProof="0">
                        <a:solidFill>
                          <a:srgbClr val="2B660F"/>
                        </a:solidFill>
                        <a:effectLst/>
                        <a:latin typeface="+mn-lt"/>
                      </a:endParaRP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14300" indent="-114300" algn="l" rtl="0" fontAlgn="base">
                        <a:lnSpc>
                          <a:spcPct val="100000"/>
                        </a:lnSpc>
                        <a:spcAft>
                          <a:spcPts val="200"/>
                        </a:spcAft>
                        <a:buClr>
                          <a:schemeClr val="tx1"/>
                        </a:buClr>
                        <a:buFont typeface="Arial" panose="020B0604020202020204" pitchFamily="34" charset="0"/>
                        <a:buChar char="•"/>
                      </a:pPr>
                      <a:r>
                        <a:rPr lang="en-US" sz="1050" b="0" i="0" noProof="0">
                          <a:solidFill>
                            <a:srgbClr val="2B660F"/>
                          </a:solidFill>
                          <a:effectLst/>
                          <a:highlight>
                            <a:srgbClr val="FFC624"/>
                          </a:highlight>
                          <a:latin typeface="+mn-lt"/>
                        </a:rPr>
                        <a:t>Target</a:t>
                      </a:r>
                      <a:r>
                        <a:rPr lang="en-US" sz="1050" b="0" i="0" noProof="0">
                          <a:solidFill>
                            <a:srgbClr val="2B660F"/>
                          </a:solidFill>
                          <a:effectLst/>
                          <a:latin typeface="+mn-lt"/>
                        </a:rPr>
                        <a:t>: Achieve 100% recycling rate by 2050. ​</a:t>
                      </a:r>
                    </a:p>
                    <a:p>
                      <a:pPr marL="290513" lvl="1" indent="-171450" algn="l" rtl="0" fontAlgn="base">
                        <a:lnSpc>
                          <a:spcPct val="100000"/>
                        </a:lnSpc>
                        <a:spcBef>
                          <a:spcPts val="400"/>
                        </a:spcBef>
                        <a:buClr>
                          <a:schemeClr val="tx1"/>
                        </a:buClr>
                        <a:buFont typeface="Wingdings" panose="05000000000000000000" pitchFamily="2" charset="2"/>
                        <a:buChar char="Ø"/>
                      </a:pPr>
                      <a:r>
                        <a:rPr lang="en-US" sz="1050" b="1" i="0" noProof="0">
                          <a:solidFill>
                            <a:srgbClr val="2B660F"/>
                          </a:solidFill>
                          <a:effectLst/>
                          <a:latin typeface="+mn-lt"/>
                        </a:rPr>
                        <a:t>pep+ alignment: Achieve 97% or greater reusable, recyclable, or compostable (RRC) packaging by design by 2030 in our primary and secondary packaging </a:t>
                      </a:r>
                      <a:br>
                        <a:rPr lang="en-US" sz="1050" b="1" i="0" noProof="0">
                          <a:solidFill>
                            <a:srgbClr val="2B660F"/>
                          </a:solidFill>
                          <a:effectLst/>
                          <a:latin typeface="+mn-lt"/>
                        </a:rPr>
                      </a:br>
                      <a:r>
                        <a:rPr lang="en-US" sz="1050" b="1" i="0" noProof="0">
                          <a:solidFill>
                            <a:srgbClr val="2B660F"/>
                          </a:solidFill>
                          <a:effectLst/>
                          <a:latin typeface="+mn-lt"/>
                        </a:rPr>
                        <a:t>in our key packaging markets </a:t>
                      </a:r>
                      <a:r>
                        <a:rPr lang="en-US" sz="1050" b="0" i="0" noProof="0">
                          <a:solidFill>
                            <a:srgbClr val="2B660F"/>
                          </a:solidFill>
                          <a:effectLst/>
                          <a:latin typeface="+mn-lt"/>
                        </a:rPr>
                        <a:t>​</a:t>
                      </a: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base">
                        <a:lnSpc>
                          <a:spcPts val="1275"/>
                        </a:lnSpc>
                        <a:buNone/>
                      </a:pPr>
                      <a:r>
                        <a:rPr lang="en-US" sz="1050" b="0" i="1" u="none" strike="noStrike" noProof="0">
                          <a:solidFill>
                            <a:srgbClr val="2B660F"/>
                          </a:solidFill>
                          <a:effectLst/>
                          <a:latin typeface="+mn-lt"/>
                        </a:rPr>
                        <a:t>No commonalities. </a:t>
                      </a:r>
                      <a:r>
                        <a:rPr lang="en-US" sz="1050" b="0" i="0" noProof="0">
                          <a:solidFill>
                            <a:srgbClr val="2B660F"/>
                          </a:solidFill>
                          <a:effectLst/>
                          <a:latin typeface="+mn-lt"/>
                        </a:rPr>
                        <a:t>​</a:t>
                      </a: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base">
                        <a:lnSpc>
                          <a:spcPts val="1275"/>
                        </a:lnSpc>
                        <a:buNone/>
                      </a:pPr>
                      <a:r>
                        <a:rPr lang="en-US" sz="1050" b="0" i="1" u="none" strike="noStrike" noProof="0">
                          <a:solidFill>
                            <a:srgbClr val="2B660F"/>
                          </a:solidFill>
                          <a:effectLst/>
                          <a:latin typeface="+mn-lt"/>
                        </a:rPr>
                        <a:t>No commonalities. </a:t>
                      </a:r>
                      <a:r>
                        <a:rPr lang="en-US" sz="1050" b="0" i="0" noProof="0">
                          <a:solidFill>
                            <a:srgbClr val="2B660F"/>
                          </a:solidFill>
                          <a:effectLst/>
                          <a:latin typeface="+mn-lt"/>
                        </a:rPr>
                        <a:t>​</a:t>
                      </a: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bl>
          </a:graphicData>
        </a:graphic>
      </p:graphicFrame>
      <p:pic>
        <p:nvPicPr>
          <p:cNvPr id="6" name="Picture 5" descr="A logo of a leaf in a circle&#10;&#10;Description automatically generated">
            <a:extLst>
              <a:ext uri="{FF2B5EF4-FFF2-40B4-BE49-F238E27FC236}">
                <a16:creationId xmlns:a16="http://schemas.microsoft.com/office/drawing/2014/main" id="{956B6548-4291-47E0-FCD5-29C7D90DF73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pic>
        <p:nvPicPr>
          <p:cNvPr id="7" name="Picture 6" descr="A blue and green windmill with green arrows&#10;&#10;Description automatically generated">
            <a:extLst>
              <a:ext uri="{FF2B5EF4-FFF2-40B4-BE49-F238E27FC236}">
                <a16:creationId xmlns:a16="http://schemas.microsoft.com/office/drawing/2014/main" id="{8DC24C90-A1F6-F484-86B0-B3475A17CA7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7884" y="3848893"/>
            <a:ext cx="556204" cy="604020"/>
          </a:xfrm>
          <a:prstGeom prst="rect">
            <a:avLst/>
          </a:prstGeom>
        </p:spPr>
      </p:pic>
    </p:spTree>
    <p:extLst>
      <p:ext uri="{BB962C8B-B14F-4D97-AF65-F5344CB8AC3E}">
        <p14:creationId xmlns:p14="http://schemas.microsoft.com/office/powerpoint/2010/main" val="37959356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48C539-3C14-0626-3521-35201321011B}"/>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FF4B4D97-E9A3-6F0B-A414-5AC62C7327FB}"/>
              </a:ext>
            </a:extLst>
          </p:cNvPr>
          <p:cNvGraphicFramePr>
            <a:graphicFrameLocks/>
          </p:cNvGraphicFramePr>
          <p:nvPr>
            <p:custDataLst>
              <p:tags r:id="rId1"/>
            </p:custDataLst>
            <p:extLst>
              <p:ext uri="{D42A27DB-BD31-4B8C-83A1-F6EECF244321}">
                <p14:modId xmlns:p14="http://schemas.microsoft.com/office/powerpoint/2010/main" val="28870673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5" name="think-cell data - do not delete" hidden="1">
                        <a:extLst>
                          <a:ext uri="{FF2B5EF4-FFF2-40B4-BE49-F238E27FC236}">
                            <a16:creationId xmlns:a16="http://schemas.microsoft.com/office/drawing/2014/main" id="{FF4B4D97-E9A3-6F0B-A414-5AC62C7327F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9" name="Picture Placeholder 8" descr="A green and white sign with a basketball&#10;&#10;AI-generated content may be incorrect.">
            <a:extLst>
              <a:ext uri="{FF2B5EF4-FFF2-40B4-BE49-F238E27FC236}">
                <a16:creationId xmlns:a16="http://schemas.microsoft.com/office/drawing/2014/main" id="{6107D5FB-0017-45AE-5A1A-C7B9A61906FD}"/>
              </a:ext>
            </a:extLst>
          </p:cNvPr>
          <p:cNvPicPr>
            <a:picLocks noGrp="1" noChangeAspect="1"/>
          </p:cNvPicPr>
          <p:nvPr>
            <p:ph type="pic" sz="quarter" idx="14"/>
          </p:nvPr>
        </p:nvPicPr>
        <p:blipFill rotWithShape="1">
          <a:blip r:embed="rId6">
            <a:extLst>
              <a:ext uri="{28A0092B-C50C-407E-A947-70E740481C1C}">
                <a14:useLocalDpi xmlns:a14="http://schemas.microsoft.com/office/drawing/2010/main" val="0"/>
              </a:ext>
            </a:extLst>
          </a:blip>
          <a:srcRect l="-8547" t="-83547" r="-11110" b="-83547"/>
          <a:stretch>
            <a:fillRect/>
          </a:stretch>
        </p:blipFill>
        <p:spPr>
          <a:xfrm>
            <a:off x="0" y="0"/>
            <a:ext cx="6096000" cy="6858000"/>
          </a:xfrm>
          <a:prstGeom prst="rect">
            <a:avLst/>
          </a:prstGeom>
          <a:solidFill>
            <a:srgbClr val="FFFFFF"/>
          </a:solidFill>
        </p:spPr>
      </p:pic>
      <p:sp>
        <p:nvSpPr>
          <p:cNvPr id="13" name="Rectangle: Single Corner Rounded 12">
            <a:extLst>
              <a:ext uri="{FF2B5EF4-FFF2-40B4-BE49-F238E27FC236}">
                <a16:creationId xmlns:a16="http://schemas.microsoft.com/office/drawing/2014/main" id="{DCD942BC-92DA-0787-8BBC-420F3376FB0C}"/>
              </a:ext>
            </a:extLst>
          </p:cNvPr>
          <p:cNvSpPr>
            <a:spLocks/>
          </p:cNvSpPr>
          <p:nvPr/>
        </p:nvSpPr>
        <p:spPr>
          <a:xfrm>
            <a:off x="6300438" y="825872"/>
            <a:ext cx="5852160" cy="66792"/>
          </a:xfrm>
          <a:prstGeom prst="round1Rect">
            <a:avLst>
              <a:gd name="adj" fmla="val 3618"/>
            </a:avLst>
          </a:prstGeom>
          <a:solidFill>
            <a:srgbClr val="0F440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182880" numCol="1" spcCol="38100" rtlCol="0" anchor="b">
            <a:noAutofit/>
          </a:bodyPr>
          <a:lstStyle/>
          <a:p>
            <a:pPr defTabSz="914400"/>
            <a:r>
              <a:rPr kumimoji="0" lang="en-US" sz="3200" b="0" i="0" u="none" strike="noStrike" kern="1200" cap="all" spc="0" normalizeH="0" baseline="0" noProof="0">
                <a:ln>
                  <a:noFill/>
                </a:ln>
                <a:solidFill>
                  <a:srgbClr val="0F440E"/>
                </a:solidFill>
                <a:effectLst/>
                <a:uLnTx/>
                <a:uFillTx/>
                <a:latin typeface="GT Pressura LCG Black"/>
                <a:ea typeface="+mj-ea"/>
                <a:cs typeface="+mj-cs"/>
              </a:rPr>
              <a:t>KEY TAKEAWAYS</a:t>
            </a:r>
            <a:endParaRPr lang="en-US" b="1">
              <a:solidFill>
                <a:srgbClr val="0F440E"/>
              </a:solidFill>
              <a:latin typeface="+mj-lt"/>
            </a:endParaRPr>
          </a:p>
        </p:txBody>
      </p:sp>
      <p:pic>
        <p:nvPicPr>
          <p:cNvPr id="14" name="Picture 13">
            <a:extLst>
              <a:ext uri="{FF2B5EF4-FFF2-40B4-BE49-F238E27FC236}">
                <a16:creationId xmlns:a16="http://schemas.microsoft.com/office/drawing/2014/main" id="{55B4CA51-8718-5091-2966-65AF7D14A8C0}"/>
              </a:ext>
            </a:extLst>
          </p:cNvPr>
          <p:cNvPicPr>
            <a:picLocks noChangeAspect="1"/>
          </p:cNvPicPr>
          <p:nvPr/>
        </p:nvPicPr>
        <p:blipFill>
          <a:blip r:embed="rId7"/>
          <a:srcRect l="24821" r="18929"/>
          <a:stretch>
            <a:fillRect/>
          </a:stretch>
        </p:blipFill>
        <p:spPr>
          <a:xfrm rot="16200000">
            <a:off x="2520059" y="3282059"/>
            <a:ext cx="6857999" cy="293883"/>
          </a:xfrm>
          <a:custGeom>
            <a:avLst/>
            <a:gdLst>
              <a:gd name="connsiteX0" fmla="*/ 6857999 w 6857999"/>
              <a:gd name="connsiteY0" fmla="*/ 0 h 293883"/>
              <a:gd name="connsiteX1" fmla="*/ 6857999 w 6857999"/>
              <a:gd name="connsiteY1" fmla="*/ 293883 h 293883"/>
              <a:gd name="connsiteX2" fmla="*/ 0 w 6857999"/>
              <a:gd name="connsiteY2" fmla="*/ 293883 h 293883"/>
              <a:gd name="connsiteX3" fmla="*/ 0 w 6857999"/>
              <a:gd name="connsiteY3" fmla="*/ 0 h 293883"/>
            </a:gdLst>
            <a:ahLst/>
            <a:cxnLst>
              <a:cxn ang="0">
                <a:pos x="connsiteX0" y="connsiteY0"/>
              </a:cxn>
              <a:cxn ang="0">
                <a:pos x="connsiteX1" y="connsiteY1"/>
              </a:cxn>
              <a:cxn ang="0">
                <a:pos x="connsiteX2" y="connsiteY2"/>
              </a:cxn>
              <a:cxn ang="0">
                <a:pos x="connsiteX3" y="connsiteY3"/>
              </a:cxn>
            </a:cxnLst>
            <a:rect l="l" t="t" r="r" b="b"/>
            <a:pathLst>
              <a:path w="6857999" h="293883">
                <a:moveTo>
                  <a:pt x="6857999" y="0"/>
                </a:moveTo>
                <a:lnTo>
                  <a:pt x="6857999" y="293883"/>
                </a:lnTo>
                <a:lnTo>
                  <a:pt x="0" y="293883"/>
                </a:lnTo>
                <a:lnTo>
                  <a:pt x="0" y="0"/>
                </a:lnTo>
                <a:close/>
              </a:path>
            </a:pathLst>
          </a:custGeom>
          <a:effectLst>
            <a:outerShdw blurRad="50800" dist="38100" dir="10800000" algn="r" rotWithShape="0">
              <a:prstClr val="black">
                <a:alpha val="20000"/>
              </a:prstClr>
            </a:outerShdw>
          </a:effectLst>
        </p:spPr>
      </p:pic>
      <p:sp>
        <p:nvSpPr>
          <p:cNvPr id="15" name="Rectangle: Rounded Corners 14">
            <a:extLst>
              <a:ext uri="{FF2B5EF4-FFF2-40B4-BE49-F238E27FC236}">
                <a16:creationId xmlns:a16="http://schemas.microsoft.com/office/drawing/2014/main" id="{9A16C7F2-A0C5-CFE6-D95E-9C1F67A4DB02}"/>
              </a:ext>
            </a:extLst>
          </p:cNvPr>
          <p:cNvSpPr>
            <a:spLocks/>
          </p:cNvSpPr>
          <p:nvPr/>
        </p:nvSpPr>
        <p:spPr>
          <a:xfrm rot="10800000" flipH="1" flipV="1">
            <a:off x="6300438" y="1062650"/>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r>
              <a:rPr lang="en-US" sz="2400" b="1">
                <a:solidFill>
                  <a:srgbClr val="8EBC29"/>
                </a:solidFill>
              </a:rPr>
              <a:t>Packaging</a:t>
            </a:r>
          </a:p>
        </p:txBody>
      </p:sp>
      <p:sp>
        <p:nvSpPr>
          <p:cNvPr id="16" name="Rectangle: Rounded Corners 15">
            <a:extLst>
              <a:ext uri="{FF2B5EF4-FFF2-40B4-BE49-F238E27FC236}">
                <a16:creationId xmlns:a16="http://schemas.microsoft.com/office/drawing/2014/main" id="{057DF198-8229-0E31-C63F-89237D8619AD}"/>
              </a:ext>
            </a:extLst>
          </p:cNvPr>
          <p:cNvSpPr>
            <a:spLocks/>
          </p:cNvSpPr>
          <p:nvPr/>
        </p:nvSpPr>
        <p:spPr>
          <a:xfrm rot="10800000" flipH="1" flipV="1">
            <a:off x="6300438" y="3667989"/>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pPr>
              <a:defRPr/>
            </a:pPr>
            <a:r>
              <a:rPr lang="en-US" sz="2400" b="1">
                <a:solidFill>
                  <a:srgbClr val="8EBC29"/>
                </a:solidFill>
              </a:rPr>
              <a:t>Limited alignment</a:t>
            </a:r>
          </a:p>
        </p:txBody>
      </p:sp>
      <p:sp>
        <p:nvSpPr>
          <p:cNvPr id="17" name="Rectangle: Rounded Corners 16">
            <a:extLst>
              <a:ext uri="{FF2B5EF4-FFF2-40B4-BE49-F238E27FC236}">
                <a16:creationId xmlns:a16="http://schemas.microsoft.com/office/drawing/2014/main" id="{6217BB0A-124A-5160-4572-C6E34DBD4B51}"/>
              </a:ext>
            </a:extLst>
          </p:cNvPr>
          <p:cNvSpPr>
            <a:spLocks/>
          </p:cNvSpPr>
          <p:nvPr/>
        </p:nvSpPr>
        <p:spPr>
          <a:xfrm rot="10800000" flipH="1" flipV="1">
            <a:off x="6386385" y="1711260"/>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r>
              <a:rPr lang="en-US">
                <a:solidFill>
                  <a:schemeClr val="bg1"/>
                </a:solidFill>
              </a:rPr>
              <a:t>Dick’s Sporting Goods and PepsiCo both have goals to ensure plastic packaging is sustainable by design, however, many of Dick’s Sporting Goods’ packaging goals are about bags and in store recycling practices which don’t directly align with PepsiCo.</a:t>
            </a:r>
          </a:p>
        </p:txBody>
      </p:sp>
      <p:sp>
        <p:nvSpPr>
          <p:cNvPr id="18" name="Rectangle: Rounded Corners 17">
            <a:extLst>
              <a:ext uri="{FF2B5EF4-FFF2-40B4-BE49-F238E27FC236}">
                <a16:creationId xmlns:a16="http://schemas.microsoft.com/office/drawing/2014/main" id="{C7420853-37A3-F145-F336-E01BA199B9CD}"/>
              </a:ext>
            </a:extLst>
          </p:cNvPr>
          <p:cNvSpPr>
            <a:spLocks/>
          </p:cNvSpPr>
          <p:nvPr/>
        </p:nvSpPr>
        <p:spPr>
          <a:xfrm rot="10800000" flipH="1" flipV="1">
            <a:off x="6386385" y="4281323"/>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r>
              <a:rPr lang="en-US">
                <a:solidFill>
                  <a:schemeClr val="bg1"/>
                </a:solidFill>
              </a:rPr>
              <a:t>Dick’s Sporting Goods’ sustainability efforts are quite minimal, and most focus areas are qualitative goals. There are, therefore, limited opportunities for alignment. </a:t>
            </a:r>
          </a:p>
        </p:txBody>
      </p:sp>
      <p:sp>
        <p:nvSpPr>
          <p:cNvPr id="19" name="Oval 18">
            <a:extLst>
              <a:ext uri="{FF2B5EF4-FFF2-40B4-BE49-F238E27FC236}">
                <a16:creationId xmlns:a16="http://schemas.microsoft.com/office/drawing/2014/main" id="{05BBA285-3189-3FC5-D165-196A71D4DB48}"/>
              </a:ext>
            </a:extLst>
          </p:cNvPr>
          <p:cNvSpPr/>
          <p:nvPr/>
        </p:nvSpPr>
        <p:spPr>
          <a:xfrm>
            <a:off x="6375234" y="1171322"/>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1FDC2EC-CF39-BF32-195E-9392E6CD78DB}"/>
              </a:ext>
            </a:extLst>
          </p:cNvPr>
          <p:cNvSpPr/>
          <p:nvPr/>
        </p:nvSpPr>
        <p:spPr>
          <a:xfrm>
            <a:off x="6375234" y="3785645"/>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a:extLst>
              <a:ext uri="{FF2B5EF4-FFF2-40B4-BE49-F238E27FC236}">
                <a16:creationId xmlns:a16="http://schemas.microsoft.com/office/drawing/2014/main" id="{E595BDDA-E42D-2E9C-9623-B114693185D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32926" y="1229014"/>
            <a:ext cx="291101" cy="291101"/>
          </a:xfrm>
          <a:prstGeom prst="rect">
            <a:avLst/>
          </a:prstGeom>
        </p:spPr>
      </p:pic>
      <p:pic>
        <p:nvPicPr>
          <p:cNvPr id="3" name="Graphic 2">
            <a:extLst>
              <a:ext uri="{FF2B5EF4-FFF2-40B4-BE49-F238E27FC236}">
                <a16:creationId xmlns:a16="http://schemas.microsoft.com/office/drawing/2014/main" id="{A7CD68B4-774F-61A5-7176-95C29FDD122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422901" y="3833312"/>
            <a:ext cx="311150" cy="311150"/>
          </a:xfrm>
          <a:prstGeom prst="rect">
            <a:avLst/>
          </a:prstGeom>
        </p:spPr>
      </p:pic>
    </p:spTree>
    <p:extLst>
      <p:ext uri="{BB962C8B-B14F-4D97-AF65-F5344CB8AC3E}">
        <p14:creationId xmlns:p14="http://schemas.microsoft.com/office/powerpoint/2010/main" val="106410869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DBE6D8-563E-48E2-8F09-B5EAF0E764FF}"/>
            </a:ext>
          </a:extLst>
        </p:cNvPr>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E0AD1A26-6943-3CAA-EEF3-E624A017D505}"/>
              </a:ext>
            </a:extLst>
          </p:cNvPr>
          <p:cNvGraphicFramePr>
            <a:graphicFrameLocks/>
          </p:cNvGraphicFramePr>
          <p:nvPr>
            <p:custDataLst>
              <p:tags r:id="rId1"/>
            </p:custDataLst>
            <p:extLst>
              <p:ext uri="{D42A27DB-BD31-4B8C-83A1-F6EECF244321}">
                <p14:modId xmlns:p14="http://schemas.microsoft.com/office/powerpoint/2010/main" val="8837571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10" name="think-cell data - do not delete" hidden="1">
                        <a:extLst>
                          <a:ext uri="{FF2B5EF4-FFF2-40B4-BE49-F238E27FC236}">
                            <a16:creationId xmlns:a16="http://schemas.microsoft.com/office/drawing/2014/main" id="{E0AD1A26-6943-3CAA-EEF3-E624A017D50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49C4E5B-A7C8-FFFC-DC86-EBE3CC3A5DE8}"/>
              </a:ext>
            </a:extLst>
          </p:cNvPr>
          <p:cNvSpPr>
            <a:spLocks noGrp="1"/>
          </p:cNvSpPr>
          <p:nvPr>
            <p:ph type="title"/>
          </p:nvPr>
        </p:nvSpPr>
        <p:spPr>
          <a:xfrm>
            <a:off x="304798" y="246888"/>
            <a:ext cx="11585448" cy="969264"/>
          </a:xfrm>
        </p:spPr>
        <p:txBody>
          <a:bodyPr vert="horz" rIns="0"/>
          <a:lstStyle/>
          <a:p>
            <a:r>
              <a:rPr lang="en-US" sz="3000"/>
              <a:t>DICK’S SUSTAINABILITY FOCUS AREAS</a:t>
            </a:r>
            <a:br>
              <a:rPr lang="en-US" sz="3000"/>
            </a:br>
            <a:r>
              <a:rPr lang="en-US" sz="1800" i="1"/>
              <a:t>And how these focus areas align with pep+ pillars</a:t>
            </a:r>
          </a:p>
        </p:txBody>
      </p:sp>
      <p:pic>
        <p:nvPicPr>
          <p:cNvPr id="9" name="Picture 8" descr="dicks-sporting-goods-logo - Good Sports">
            <a:extLst>
              <a:ext uri="{FF2B5EF4-FFF2-40B4-BE49-F238E27FC236}">
                <a16:creationId xmlns:a16="http://schemas.microsoft.com/office/drawing/2014/main" id="{4F5E813C-9129-CB61-65D9-423BC9FE277A}"/>
              </a:ext>
            </a:extLst>
          </p:cNvPr>
          <p:cNvPicPr>
            <a:picLocks noChangeAspect="1"/>
          </p:cNvPicPr>
          <p:nvPr/>
        </p:nvPicPr>
        <p:blipFill>
          <a:blip r:embed="rId6"/>
          <a:stretch>
            <a:fillRect/>
          </a:stretch>
        </p:blipFill>
        <p:spPr>
          <a:xfrm>
            <a:off x="10706100" y="252638"/>
            <a:ext cx="1181100" cy="556032"/>
          </a:xfrm>
          <a:prstGeom prst="rect">
            <a:avLst/>
          </a:prstGeom>
          <a:ln>
            <a:noFill/>
          </a:ln>
        </p:spPr>
      </p:pic>
      <p:sp>
        <p:nvSpPr>
          <p:cNvPr id="12" name="Rectangle: Top Corners Rounded 11">
            <a:extLst>
              <a:ext uri="{FF2B5EF4-FFF2-40B4-BE49-F238E27FC236}">
                <a16:creationId xmlns:a16="http://schemas.microsoft.com/office/drawing/2014/main" id="{F6C1FC13-B927-BDD7-D466-22CCDE26CD7E}"/>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3" name="Table 4">
            <a:extLst>
              <a:ext uri="{FF2B5EF4-FFF2-40B4-BE49-F238E27FC236}">
                <a16:creationId xmlns:a16="http://schemas.microsoft.com/office/drawing/2014/main" id="{7D4133F4-B8A6-7E26-07F1-ACBC61C52216}"/>
              </a:ext>
            </a:extLst>
          </p:cNvPr>
          <p:cNvGraphicFramePr>
            <a:graphicFrameLocks noGrp="1"/>
          </p:cNvGraphicFramePr>
          <p:nvPr>
            <p:extLst>
              <p:ext uri="{D42A27DB-BD31-4B8C-83A1-F6EECF244321}">
                <p14:modId xmlns:p14="http://schemas.microsoft.com/office/powerpoint/2010/main" val="1590830976"/>
              </p:ext>
            </p:extLst>
          </p:nvPr>
        </p:nvGraphicFramePr>
        <p:xfrm>
          <a:off x="-7620" y="1148230"/>
          <a:ext cx="11990832" cy="5028733"/>
        </p:xfrm>
        <a:graphic>
          <a:graphicData uri="http://schemas.openxmlformats.org/drawingml/2006/table">
            <a:tbl>
              <a:tblPr firstRow="1" bandRow="1"/>
              <a:tblGrid>
                <a:gridCol w="1993392">
                  <a:extLst>
                    <a:ext uri="{9D8B030D-6E8A-4147-A177-3AD203B41FA5}">
                      <a16:colId xmlns:a16="http://schemas.microsoft.com/office/drawing/2014/main" val="1767499071"/>
                    </a:ext>
                  </a:extLst>
                </a:gridCol>
                <a:gridCol w="3332480">
                  <a:extLst>
                    <a:ext uri="{9D8B030D-6E8A-4147-A177-3AD203B41FA5}">
                      <a16:colId xmlns:a16="http://schemas.microsoft.com/office/drawing/2014/main" val="2382844442"/>
                    </a:ext>
                  </a:extLst>
                </a:gridCol>
                <a:gridCol w="3332480">
                  <a:extLst>
                    <a:ext uri="{9D8B030D-6E8A-4147-A177-3AD203B41FA5}">
                      <a16:colId xmlns:a16="http://schemas.microsoft.com/office/drawing/2014/main" val="1493353144"/>
                    </a:ext>
                  </a:extLst>
                </a:gridCol>
                <a:gridCol w="3332480">
                  <a:extLst>
                    <a:ext uri="{9D8B030D-6E8A-4147-A177-3AD203B41FA5}">
                      <a16:colId xmlns:a16="http://schemas.microsoft.com/office/drawing/2014/main" val="957515009"/>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ase" latinLnBrk="0" hangingPunct="1">
                        <a:lnSpc>
                          <a:spcPct val="100000"/>
                        </a:lnSpc>
                        <a:spcBef>
                          <a:spcPts val="665"/>
                        </a:spcBef>
                      </a:pPr>
                      <a:r>
                        <a:rPr lang="en-US" sz="1200" b="1" kern="1200" noProof="0">
                          <a:solidFill>
                            <a:schemeClr val="bg1"/>
                          </a:solidFill>
                          <a:latin typeface="+mn-lt"/>
                          <a:ea typeface="+mn-ea"/>
                          <a:cs typeface="Leelawadee" panose="020B0502040204020203" pitchFamily="34" charset="-34"/>
                        </a:rPr>
                        <a:t>Packaging</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ase" latinLnBrk="0" hangingPunct="1">
                        <a:lnSpc>
                          <a:spcPct val="100000"/>
                        </a:lnSpc>
                        <a:spcBef>
                          <a:spcPts val="665"/>
                        </a:spcBef>
                      </a:pPr>
                      <a:r>
                        <a:rPr lang="en-US" sz="1200" b="1" kern="1200" noProof="0">
                          <a:solidFill>
                            <a:schemeClr val="bg1"/>
                          </a:solidFill>
                          <a:latin typeface="+mn-lt"/>
                          <a:ea typeface="+mn-ea"/>
                          <a:cs typeface="Leelawadee" panose="020B0502040204020203" pitchFamily="34" charset="-34"/>
                        </a:rPr>
                        <a:t>Products</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ase" latinLnBrk="0" hangingPunct="1">
                        <a:lnSpc>
                          <a:spcPct val="100000"/>
                        </a:lnSpc>
                        <a:spcBef>
                          <a:spcPts val="665"/>
                        </a:spcBef>
                      </a:pPr>
                      <a:r>
                        <a:rPr lang="en-US" sz="1200" b="1" kern="1200" noProof="0">
                          <a:solidFill>
                            <a:schemeClr val="bg1"/>
                          </a:solidFill>
                          <a:latin typeface="+mn-lt"/>
                          <a:ea typeface="+mn-ea"/>
                          <a:cs typeface="Leelawadee" panose="020B0502040204020203" pitchFamily="34" charset="-34"/>
                        </a:rPr>
                        <a:t>Community</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1097280">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954F07"/>
                          </a:solidFill>
                          <a:latin typeface="+mj-lt"/>
                          <a:ea typeface="+mn-ea"/>
                          <a:cs typeface="Leelawadee"/>
                        </a:rPr>
                        <a:t>POSITIVE </a:t>
                      </a:r>
                      <a:br>
                        <a:rPr lang="en-US" sz="1400" kern="1200">
                          <a:solidFill>
                            <a:srgbClr val="954F07"/>
                          </a:solidFill>
                          <a:latin typeface="+mj-lt"/>
                          <a:ea typeface="+mn-ea"/>
                          <a:cs typeface="Leelawadee"/>
                        </a:rPr>
                      </a:br>
                      <a:r>
                        <a:rPr lang="en-US" sz="1400" kern="1200">
                          <a:solidFill>
                            <a:srgbClr val="954F07"/>
                          </a:solidFill>
                          <a:latin typeface="+mj-lt"/>
                          <a:ea typeface="+mn-ea"/>
                          <a:cs typeface="Leelawadee"/>
                        </a:rPr>
                        <a:t>AGRICULTURE</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9F0A"/>
                    </a:solidFill>
                  </a:tcPr>
                </a:tc>
                <a:tc>
                  <a:txBody>
                    <a:bodyPr/>
                    <a:lstStyle/>
                    <a:p>
                      <a:pPr marL="0" marR="0" lvl="0" indent="0" algn="ctr">
                        <a:lnSpc>
                          <a:spcPct val="100000"/>
                        </a:lnSpc>
                        <a:spcBef>
                          <a:spcPts val="0"/>
                        </a:spcBef>
                        <a:spcAft>
                          <a:spcPts val="0"/>
                        </a:spcAft>
                        <a:buFont typeface="Arial"/>
                        <a:buNone/>
                      </a:pPr>
                      <a:r>
                        <a:rPr lang="en-GB" sz="1050" b="0" i="1" u="none" strike="noStrike" kern="1200" cap="none" spc="0" normalizeH="0" baseline="0" noProof="0">
                          <a:ln>
                            <a:noFill/>
                          </a:ln>
                          <a:solidFill>
                            <a:srgbClr val="2B660F"/>
                          </a:solidFill>
                          <a:effectLst/>
                          <a:uLnTx/>
                          <a:uFillTx/>
                          <a:latin typeface="+mn-lt"/>
                        </a:rPr>
                        <a:t>Not a focus area for the customer.</a:t>
                      </a:r>
                      <a:endParaRPr lang="en-US" sz="1050" b="0" i="1" u="none" strike="noStrike" kern="1200" cap="none" spc="0" normalizeH="0" baseline="0" noProof="0">
                        <a:ln>
                          <a:noFill/>
                        </a:ln>
                        <a:solidFill>
                          <a:srgbClr val="2B660F"/>
                        </a:solidFill>
                        <a:effectLst/>
                        <a:uLnTx/>
                        <a:uFillTx/>
                        <a:latin typeface="+mn-lt"/>
                      </a:endParaRP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a:lnSpc>
                          <a:spcPct val="100000"/>
                        </a:lnSpc>
                        <a:spcBef>
                          <a:spcPts val="0"/>
                        </a:spcBef>
                        <a:spcAft>
                          <a:spcPts val="0"/>
                        </a:spcAft>
                        <a:buFont typeface="Arial"/>
                        <a:buNone/>
                      </a:pPr>
                      <a:r>
                        <a:rPr lang="en-GB" sz="1050" b="0" i="1" u="none" strike="noStrike" kern="1200" cap="none" spc="0" normalizeH="0" baseline="0" noProof="0">
                          <a:ln>
                            <a:noFill/>
                          </a:ln>
                          <a:solidFill>
                            <a:srgbClr val="2B660F"/>
                          </a:solidFill>
                          <a:effectLst/>
                          <a:uLnTx/>
                          <a:uFillTx/>
                          <a:latin typeface="+mn-lt"/>
                        </a:rPr>
                        <a:t>Not a focus area for the customer.</a:t>
                      </a:r>
                      <a:endParaRPr lang="en-US" sz="1050" b="0" i="1" u="none" strike="noStrike" kern="1200" cap="none" spc="0" normalizeH="0" baseline="0" noProof="0">
                        <a:ln>
                          <a:noFill/>
                        </a:ln>
                        <a:solidFill>
                          <a:srgbClr val="2B660F"/>
                        </a:solidFill>
                        <a:effectLst/>
                        <a:uLnTx/>
                        <a:uFillTx/>
                        <a:latin typeface="+mn-lt"/>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lang="en-GB" sz="1050" b="0" i="1" u="none" strike="noStrike" kern="1200" cap="none" spc="0" normalizeH="0" baseline="0" noProof="0">
                          <a:ln>
                            <a:noFill/>
                          </a:ln>
                          <a:solidFill>
                            <a:srgbClr val="2B660F"/>
                          </a:solidFill>
                          <a:effectLst/>
                          <a:uLnTx/>
                          <a:uFillTx/>
                          <a:latin typeface="+mn-lt"/>
                        </a:rPr>
                        <a:t>Not a focus area for the customer.</a:t>
                      </a:r>
                      <a:endParaRPr lang="en-US" sz="1050" b="0" i="1" u="none" strike="noStrike" kern="1200" cap="none" spc="0" normalizeH="0" baseline="0" noProof="0">
                        <a:ln>
                          <a:noFill/>
                        </a:ln>
                        <a:solidFill>
                          <a:srgbClr val="2B660F"/>
                        </a:solidFill>
                        <a:effectLst/>
                        <a:uLnTx/>
                        <a:uFillTx/>
                        <a:latin typeface="+mn-lt"/>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2560320">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11125" marR="0" lvl="0" indent="-111125" algn="l" defTabSz="914400" rtl="0" eaLnBrk="1" fontAlgn="auto" latinLnBrk="0" hangingPunct="1">
                        <a:lnSpc>
                          <a:spcPct val="100000"/>
                        </a:lnSpc>
                        <a:spcBef>
                          <a:spcPts val="0"/>
                        </a:spcBef>
                        <a:spcAft>
                          <a:spcPts val="400"/>
                        </a:spcAft>
                        <a:buClrTx/>
                        <a:buSzTx/>
                        <a:buFont typeface="Arial"/>
                        <a:buChar char="•"/>
                        <a:tabLst/>
                        <a:defRPr/>
                      </a:pPr>
                      <a:r>
                        <a:rPr lang="en-US" sz="1050" b="0" i="0" kern="1200" noProof="0">
                          <a:solidFill>
                            <a:srgbClr val="2B660F"/>
                          </a:solidFill>
                          <a:effectLst/>
                          <a:highlight>
                            <a:srgbClr val="4FE2F3"/>
                          </a:highlight>
                          <a:latin typeface="+mn-lt"/>
                          <a:ea typeface="+mn-ea"/>
                          <a:cs typeface="Leelawadee" panose="020B0502040204020203" pitchFamily="34" charset="-34"/>
                        </a:rPr>
                        <a:t>Goal: </a:t>
                      </a:r>
                      <a:r>
                        <a:rPr lang="en-US" sz="1050" b="0" i="0" u="none" strike="noStrike" noProof="0">
                          <a:solidFill>
                            <a:srgbClr val="2B660F"/>
                          </a:solidFill>
                          <a:effectLst/>
                          <a:latin typeface="+mn-lt"/>
                        </a:rPr>
                        <a:t>Rethink the way we approach our shopping bags and packaging while keeping the athlete and environment top of mind</a:t>
                      </a:r>
                    </a:p>
                    <a:p>
                      <a:pPr marL="111125" marR="0" lvl="0" indent="-111125" algn="l" defTabSz="914400" rtl="0" eaLnBrk="1" fontAlgn="auto" latinLnBrk="0" hangingPunct="1">
                        <a:lnSpc>
                          <a:spcPct val="100000"/>
                        </a:lnSpc>
                        <a:spcBef>
                          <a:spcPts val="0"/>
                        </a:spcBef>
                        <a:spcAft>
                          <a:spcPts val="400"/>
                        </a:spcAft>
                        <a:buClrTx/>
                        <a:buSzTx/>
                        <a:buFont typeface="Arial"/>
                        <a:buChar char="•"/>
                        <a:tabLst/>
                        <a:defRPr/>
                      </a:pPr>
                      <a:r>
                        <a:rPr lang="en-US" sz="1050" b="0" i="0" kern="1200" noProof="0">
                          <a:solidFill>
                            <a:srgbClr val="2B660F"/>
                          </a:solidFill>
                          <a:effectLst/>
                          <a:highlight>
                            <a:srgbClr val="4FE2F3"/>
                          </a:highlight>
                          <a:latin typeface="+mn-lt"/>
                          <a:ea typeface="+mn-ea"/>
                          <a:cs typeface="Leelawadee" panose="020B0502040204020203" pitchFamily="34" charset="-34"/>
                        </a:rPr>
                        <a:t>Goal: </a:t>
                      </a:r>
                      <a:r>
                        <a:rPr lang="en-US" sz="1050" b="0" i="0" u="none" strike="noStrike" noProof="0">
                          <a:solidFill>
                            <a:srgbClr val="2B660F"/>
                          </a:solidFill>
                          <a:effectLst/>
                          <a:latin typeface="+mn-lt"/>
                        </a:rPr>
                        <a:t>Introduce reusable bags to reduce </a:t>
                      </a:r>
                      <a:br>
                        <a:rPr lang="en-US" sz="1050" b="0" i="0" u="none" strike="noStrike" noProof="0">
                          <a:solidFill>
                            <a:srgbClr val="2B660F"/>
                          </a:solidFill>
                          <a:effectLst/>
                          <a:latin typeface="+mn-lt"/>
                        </a:rPr>
                      </a:br>
                      <a:r>
                        <a:rPr lang="en-US" sz="1050" b="0" i="0" u="none" strike="noStrike" noProof="0">
                          <a:solidFill>
                            <a:srgbClr val="2B660F"/>
                          </a:solidFill>
                          <a:effectLst/>
                          <a:latin typeface="+mn-lt"/>
                        </a:rPr>
                        <a:t>single-use bags</a:t>
                      </a:r>
                    </a:p>
                    <a:p>
                      <a:pPr marL="111125" marR="0" lvl="0" indent="-111125" algn="l" defTabSz="914400" rtl="0" eaLnBrk="1" fontAlgn="auto" latinLnBrk="0" hangingPunct="1">
                        <a:lnSpc>
                          <a:spcPct val="100000"/>
                        </a:lnSpc>
                        <a:spcBef>
                          <a:spcPts val="0"/>
                        </a:spcBef>
                        <a:spcAft>
                          <a:spcPts val="400"/>
                        </a:spcAft>
                        <a:buClrTx/>
                        <a:buSzTx/>
                        <a:buFont typeface="Arial"/>
                        <a:buChar char="•"/>
                        <a:tabLst/>
                        <a:defRPr/>
                      </a:pPr>
                      <a:r>
                        <a:rPr lang="en-US" sz="1050" b="0" i="0" kern="1200" noProof="0">
                          <a:solidFill>
                            <a:srgbClr val="2B660F"/>
                          </a:solidFill>
                          <a:effectLst/>
                          <a:highlight>
                            <a:srgbClr val="4FE2F3"/>
                          </a:highlight>
                          <a:latin typeface="+mn-lt"/>
                          <a:ea typeface="+mn-ea"/>
                          <a:cs typeface="Leelawadee" panose="020B0502040204020203" pitchFamily="34" charset="-34"/>
                        </a:rPr>
                        <a:t>Goal: </a:t>
                      </a:r>
                      <a:r>
                        <a:rPr lang="en-US" sz="1050" b="0" i="0" u="none" strike="noStrike" noProof="0">
                          <a:solidFill>
                            <a:srgbClr val="2B660F"/>
                          </a:solidFill>
                          <a:effectLst/>
                          <a:latin typeface="+mn-lt"/>
                        </a:rPr>
                        <a:t>Recycling plastic shopping bags that are returned in store</a:t>
                      </a:r>
                    </a:p>
                    <a:p>
                      <a:pPr marL="111125" marR="0" lvl="0" indent="-111125" algn="l" defTabSz="914400" rtl="0" eaLnBrk="1" fontAlgn="auto" latinLnBrk="0" hangingPunct="1">
                        <a:lnSpc>
                          <a:spcPct val="100000"/>
                        </a:lnSpc>
                        <a:spcBef>
                          <a:spcPts val="0"/>
                        </a:spcBef>
                        <a:spcAft>
                          <a:spcPts val="400"/>
                        </a:spcAft>
                        <a:buClrTx/>
                        <a:buSzTx/>
                        <a:buFont typeface="Arial"/>
                        <a:buChar char="•"/>
                        <a:tabLst/>
                        <a:defRPr/>
                      </a:pPr>
                      <a:r>
                        <a:rPr lang="en-US" sz="1050" b="0" i="0" kern="1200" noProof="0">
                          <a:solidFill>
                            <a:srgbClr val="2B660F"/>
                          </a:solidFill>
                          <a:effectLst/>
                          <a:highlight>
                            <a:srgbClr val="4FE2F3"/>
                          </a:highlight>
                          <a:latin typeface="+mn-lt"/>
                          <a:ea typeface="+mn-ea"/>
                          <a:cs typeface="Leelawadee" panose="020B0502040204020203" pitchFamily="34" charset="-34"/>
                        </a:rPr>
                        <a:t>Goal: </a:t>
                      </a:r>
                      <a:r>
                        <a:rPr lang="en-US" sz="1050" b="0" i="0" u="none" strike="noStrike" noProof="0">
                          <a:solidFill>
                            <a:srgbClr val="2B660F"/>
                          </a:solidFill>
                          <a:effectLst/>
                          <a:latin typeface="+mn-lt"/>
                        </a:rPr>
                        <a:t>Bag options at checkout will include recyclable plastic bags, 100% post-consumer recycled paper bags and reusable bags</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11125" marR="0" indent="-111125"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050" b="0" i="0" kern="1200" noProof="0">
                          <a:solidFill>
                            <a:srgbClr val="2B660F"/>
                          </a:solidFill>
                          <a:effectLst/>
                          <a:highlight>
                            <a:srgbClr val="4FE2F3"/>
                          </a:highlight>
                          <a:latin typeface="+mn-lt"/>
                          <a:ea typeface="+mn-ea"/>
                          <a:cs typeface="Leelawadee" panose="020B0502040204020203" pitchFamily="34" charset="-34"/>
                        </a:rPr>
                        <a:t>Goal: </a:t>
                      </a:r>
                      <a:r>
                        <a:rPr lang="en-US" sz="1050" b="0" i="0" noProof="0">
                          <a:solidFill>
                            <a:srgbClr val="2B660F"/>
                          </a:solidFill>
                          <a:effectLst/>
                          <a:latin typeface="+mn-lt"/>
                          <a:cs typeface="Leelawadee"/>
                        </a:rPr>
                        <a:t>Offer our athletes a variety of products with sustainable attributes</a:t>
                      </a: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11125" lvl="0" indent="-111125" algn="l">
                        <a:lnSpc>
                          <a:spcPct val="100000"/>
                        </a:lnSpc>
                        <a:buFont typeface="Arial"/>
                        <a:buChar char="•"/>
                      </a:pPr>
                      <a:r>
                        <a:rPr lang="en-US" sz="1050" b="0" i="0" kern="1200" noProof="0">
                          <a:solidFill>
                            <a:srgbClr val="2B660F"/>
                          </a:solidFill>
                          <a:effectLst/>
                          <a:highlight>
                            <a:srgbClr val="4FE2F3"/>
                          </a:highlight>
                          <a:latin typeface="+mn-lt"/>
                          <a:ea typeface="+mn-ea"/>
                          <a:cs typeface="Leelawadee" panose="020B0502040204020203" pitchFamily="34" charset="-34"/>
                        </a:rPr>
                        <a:t>Goal: </a:t>
                      </a:r>
                      <a:r>
                        <a:rPr lang="en-US" sz="1050" b="0" i="0" u="none" strike="noStrike" noProof="0">
                          <a:solidFill>
                            <a:srgbClr val="2B660F"/>
                          </a:solidFill>
                          <a:effectLst/>
                          <a:latin typeface="+mn-lt"/>
                        </a:rPr>
                        <a:t>Promoting sports to enhance physical and mental health, as well as to change our perspectives, our character and our communities for the better</a:t>
                      </a: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r h="1124245">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922F11"/>
                          </a:solidFill>
                          <a:latin typeface="+mj-lt"/>
                          <a:ea typeface="+mn-ea"/>
                          <a:cs typeface="Leelawadee"/>
                        </a:rPr>
                        <a:t>POSITIVE </a:t>
                      </a:r>
                      <a:br>
                        <a:rPr lang="en-US" sz="1400" kern="1200">
                          <a:solidFill>
                            <a:srgbClr val="922F11"/>
                          </a:solidFill>
                          <a:latin typeface="+mj-lt"/>
                          <a:ea typeface="+mn-ea"/>
                          <a:cs typeface="Leelawadee"/>
                        </a:rPr>
                      </a:br>
                      <a:r>
                        <a:rPr lang="en-US" sz="1400" kern="1200">
                          <a:solidFill>
                            <a:srgbClr val="922F11"/>
                          </a:solidFill>
                          <a:latin typeface="+mj-lt"/>
                          <a:ea typeface="+mn-ea"/>
                          <a:cs typeface="Leelawadee"/>
                        </a:rPr>
                        <a:t>CHOICES</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E6D27"/>
                    </a:solidFill>
                  </a:tcPr>
                </a:tc>
                <a:tc>
                  <a:txBody>
                    <a:bodyPr/>
                    <a:lstStyle/>
                    <a:p>
                      <a:pPr marL="0" marR="0" lvl="0" indent="0" algn="ctr">
                        <a:lnSpc>
                          <a:spcPct val="100000"/>
                        </a:lnSpc>
                        <a:spcBef>
                          <a:spcPts val="0"/>
                        </a:spcBef>
                        <a:spcAft>
                          <a:spcPts val="0"/>
                        </a:spcAft>
                        <a:buFont typeface="Arial"/>
                        <a:buNone/>
                      </a:pPr>
                      <a:r>
                        <a:rPr lang="en-GB" sz="1050" b="0" i="1" u="none" strike="noStrike" kern="1200" cap="none" spc="0" normalizeH="0" baseline="0" noProof="0">
                          <a:ln>
                            <a:noFill/>
                          </a:ln>
                          <a:solidFill>
                            <a:srgbClr val="2B660F"/>
                          </a:solidFill>
                          <a:effectLst/>
                          <a:uLnTx/>
                          <a:uFillTx/>
                          <a:latin typeface="+mn-lt"/>
                        </a:rPr>
                        <a:t>Not a focus area for the customer.</a:t>
                      </a:r>
                      <a:endParaRPr lang="en-US" sz="1050" b="0" i="1" u="none" strike="noStrike" kern="1200" cap="none" spc="0" normalizeH="0" baseline="0" noProof="0">
                        <a:ln>
                          <a:noFill/>
                        </a:ln>
                        <a:solidFill>
                          <a:srgbClr val="2B660F"/>
                        </a:solidFill>
                        <a:effectLst/>
                        <a:uLnTx/>
                        <a:uFillTx/>
                        <a:latin typeface="+mn-lt"/>
                      </a:endParaRP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a:lnSpc>
                          <a:spcPct val="100000"/>
                        </a:lnSpc>
                        <a:spcBef>
                          <a:spcPts val="0"/>
                        </a:spcBef>
                        <a:spcAft>
                          <a:spcPts val="0"/>
                        </a:spcAft>
                        <a:buFont typeface="Arial"/>
                        <a:buNone/>
                      </a:pPr>
                      <a:r>
                        <a:rPr lang="en-GB" sz="1050" b="0" i="1" u="none" strike="noStrike" kern="1200" cap="none" spc="0" normalizeH="0" baseline="0" noProof="0">
                          <a:ln>
                            <a:noFill/>
                          </a:ln>
                          <a:solidFill>
                            <a:srgbClr val="2B660F"/>
                          </a:solidFill>
                          <a:effectLst/>
                          <a:uLnTx/>
                          <a:uFillTx/>
                          <a:latin typeface="+mn-lt"/>
                        </a:rPr>
                        <a:t>Not a focus area for the customer.</a:t>
                      </a:r>
                      <a:endParaRPr lang="en-US" sz="1050" b="0" i="1" u="none" strike="noStrike" kern="1200" cap="none" spc="0" normalizeH="0" baseline="0" noProof="0">
                        <a:ln>
                          <a:noFill/>
                        </a:ln>
                        <a:solidFill>
                          <a:srgbClr val="2B660F"/>
                        </a:solidFill>
                        <a:effectLst/>
                        <a:uLnTx/>
                        <a:uFillTx/>
                        <a:latin typeface="+mn-lt"/>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lang="en-GB" sz="1050" b="0" i="1" u="none" strike="noStrike" kern="1200" cap="none" spc="0" normalizeH="0" baseline="0" noProof="0">
                          <a:ln>
                            <a:noFill/>
                          </a:ln>
                          <a:solidFill>
                            <a:srgbClr val="2B660F"/>
                          </a:solidFill>
                          <a:effectLst/>
                          <a:uLnTx/>
                          <a:uFillTx/>
                          <a:latin typeface="+mn-lt"/>
                        </a:rPr>
                        <a:t>Not a focus area for the customer.</a:t>
                      </a:r>
                      <a:endParaRPr lang="en-US" sz="1050" b="0" i="1" u="none" strike="noStrike" kern="1200" cap="none" spc="0" normalizeH="0" baseline="0" noProof="0">
                        <a:ln>
                          <a:noFill/>
                        </a:ln>
                        <a:solidFill>
                          <a:srgbClr val="2B660F"/>
                        </a:solidFill>
                        <a:effectLst/>
                        <a:uLnTx/>
                        <a:uFillTx/>
                        <a:latin typeface="+mn-lt"/>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88316528"/>
                  </a:ext>
                </a:extLst>
              </a:tr>
            </a:tbl>
          </a:graphicData>
        </a:graphic>
      </p:graphicFrame>
      <p:pic>
        <p:nvPicPr>
          <p:cNvPr id="11" name="Picture 10" descr="A blue and green windmill with green arrows&#10;&#10;Description automatically generated">
            <a:extLst>
              <a:ext uri="{FF2B5EF4-FFF2-40B4-BE49-F238E27FC236}">
                <a16:creationId xmlns:a16="http://schemas.microsoft.com/office/drawing/2014/main" id="{9F7B18B6-16C7-DD80-FEE1-D7D1D5016C6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2916495"/>
            <a:ext cx="556204" cy="604020"/>
          </a:xfrm>
          <a:prstGeom prst="rect">
            <a:avLst/>
          </a:prstGeom>
        </p:spPr>
      </p:pic>
      <p:pic>
        <p:nvPicPr>
          <p:cNvPr id="18" name="Picture 17" descr="A logo of a hand and a globe&#10;&#10;Description automatically generated">
            <a:extLst>
              <a:ext uri="{FF2B5EF4-FFF2-40B4-BE49-F238E27FC236}">
                <a16:creationId xmlns:a16="http://schemas.microsoft.com/office/drawing/2014/main" id="{5FC2014A-E042-5DD2-94CE-62634959644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44871" y="5469503"/>
            <a:ext cx="556204" cy="604020"/>
          </a:xfrm>
          <a:prstGeom prst="rect">
            <a:avLst/>
          </a:prstGeom>
        </p:spPr>
      </p:pic>
      <p:pic>
        <p:nvPicPr>
          <p:cNvPr id="19" name="Picture 18" descr="A logo of a leaf in a circle&#10;&#10;Description automatically generated">
            <a:extLst>
              <a:ext uri="{FF2B5EF4-FFF2-40B4-BE49-F238E27FC236}">
                <a16:creationId xmlns:a16="http://schemas.microsoft.com/office/drawing/2014/main" id="{4797966F-D4A9-A7EE-6E81-AB0E502B814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spTree>
    <p:extLst>
      <p:ext uri="{BB962C8B-B14F-4D97-AF65-F5344CB8AC3E}">
        <p14:creationId xmlns:p14="http://schemas.microsoft.com/office/powerpoint/2010/main" val="145117921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87C2DB-C3D5-3D3A-4A19-A0ED730104D7}"/>
            </a:ext>
          </a:extLst>
        </p:cNvPr>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71A1E5CD-AE8A-9D86-9AD1-684A3BCF9683}"/>
              </a:ext>
            </a:extLst>
          </p:cNvPr>
          <p:cNvGraphicFramePr>
            <a:graphicFrameLocks/>
          </p:cNvGraphicFramePr>
          <p:nvPr>
            <p:custDataLst>
              <p:tags r:id="rId1"/>
            </p:custDataLst>
            <p:extLst>
              <p:ext uri="{D42A27DB-BD31-4B8C-83A1-F6EECF244321}">
                <p14:modId xmlns:p14="http://schemas.microsoft.com/office/powerpoint/2010/main" val="9416651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12" name="think-cell data - do not delete" hidden="1">
                        <a:extLst>
                          <a:ext uri="{FF2B5EF4-FFF2-40B4-BE49-F238E27FC236}">
                            <a16:creationId xmlns:a16="http://schemas.microsoft.com/office/drawing/2014/main" id="{71A1E5CD-AE8A-9D86-9AD1-684A3BCF968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C41EE2D2-23A2-3714-50B6-9D8816A0CB29}"/>
              </a:ext>
            </a:extLst>
          </p:cNvPr>
          <p:cNvSpPr>
            <a:spLocks noGrp="1"/>
          </p:cNvSpPr>
          <p:nvPr>
            <p:ph type="title"/>
          </p:nvPr>
        </p:nvSpPr>
        <p:spPr>
          <a:xfrm>
            <a:off x="304798" y="246888"/>
            <a:ext cx="11585448" cy="969264"/>
          </a:xfrm>
        </p:spPr>
        <p:txBody>
          <a:bodyPr vert="horz" rIns="0"/>
          <a:lstStyle/>
          <a:p>
            <a:r>
              <a:rPr lang="en-US" sz="3000"/>
              <a:t>COMMONALITY BETWEEN DICK’S AND PEP+ FOCUS AREAS</a:t>
            </a:r>
            <a:br>
              <a:rPr lang="en-US" sz="3000"/>
            </a:br>
            <a:r>
              <a:rPr lang="en-US" sz="1800" i="1"/>
              <a:t>And how these focus areas align with pep+ pillars</a:t>
            </a:r>
          </a:p>
        </p:txBody>
      </p:sp>
      <p:sp>
        <p:nvSpPr>
          <p:cNvPr id="14" name="TextBox 13">
            <a:extLst>
              <a:ext uri="{FF2B5EF4-FFF2-40B4-BE49-F238E27FC236}">
                <a16:creationId xmlns:a16="http://schemas.microsoft.com/office/drawing/2014/main" id="{A6D3D29C-784D-6A1A-1277-2638C21C7435}"/>
              </a:ext>
            </a:extLst>
          </p:cNvPr>
          <p:cNvSpPr txBox="1"/>
          <p:nvPr/>
        </p:nvSpPr>
        <p:spPr>
          <a:xfrm>
            <a:off x="7953374" y="6269189"/>
            <a:ext cx="3786189" cy="506261"/>
          </a:xfrm>
          <a:prstGeom prst="rect">
            <a:avLst/>
          </a:prstGeom>
          <a:solidFill>
            <a:srgbClr val="8EBC29"/>
          </a:solidFill>
        </p:spPr>
        <p:txBody>
          <a:bodyPr wrap="square" rtlCol="0" anchor="ctr">
            <a:noAutofit/>
          </a:bodyPr>
          <a:lstStyle/>
          <a:p>
            <a:pPr marR="168275" lvl="0" indent="-635" algn="ctr">
              <a:lnSpc>
                <a:spcPct val="95700"/>
              </a:lnSpc>
              <a:spcBef>
                <a:spcPts val="390"/>
              </a:spcBef>
              <a:defRPr/>
            </a:pPr>
            <a:r>
              <a:rPr lang="en-US" sz="1050" i="1" kern="0">
                <a:solidFill>
                  <a:schemeClr val="bg1"/>
                </a:solidFill>
                <a:cs typeface="Leelawadee" panose="020B0502040204020203" pitchFamily="34" charset="-34"/>
              </a:rPr>
              <a:t>No common focus areas were identified across </a:t>
            </a:r>
          </a:p>
          <a:p>
            <a:pPr marR="168275" lvl="0" indent="-635" algn="ctr">
              <a:lnSpc>
                <a:spcPct val="95700"/>
              </a:lnSpc>
              <a:spcBef>
                <a:spcPts val="390"/>
              </a:spcBef>
              <a:defRPr/>
            </a:pPr>
            <a:r>
              <a:rPr lang="en-US" sz="1050" i="1" kern="0">
                <a:solidFill>
                  <a:schemeClr val="bg1"/>
                </a:solidFill>
                <a:cs typeface="Leelawadee" panose="020B0502040204020203" pitchFamily="34" charset="-34"/>
              </a:rPr>
              <a:t>Positive Agriculture, Positive Choices (PepsiCo), Products or Community (Dick’s Sporting Goods).</a:t>
            </a:r>
          </a:p>
        </p:txBody>
      </p:sp>
      <p:sp>
        <p:nvSpPr>
          <p:cNvPr id="13" name="Rectangle: Top Corners Rounded 12">
            <a:extLst>
              <a:ext uri="{FF2B5EF4-FFF2-40B4-BE49-F238E27FC236}">
                <a16:creationId xmlns:a16="http://schemas.microsoft.com/office/drawing/2014/main" id="{7566874E-EFEA-8C2E-B5C4-D72C5164E421}"/>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5" name="Table 4">
            <a:extLst>
              <a:ext uri="{FF2B5EF4-FFF2-40B4-BE49-F238E27FC236}">
                <a16:creationId xmlns:a16="http://schemas.microsoft.com/office/drawing/2014/main" id="{9F7ED7A8-8A94-92A8-D791-D4139C135163}"/>
              </a:ext>
            </a:extLst>
          </p:cNvPr>
          <p:cNvGraphicFramePr>
            <a:graphicFrameLocks noGrp="1"/>
          </p:cNvGraphicFramePr>
          <p:nvPr>
            <p:extLst>
              <p:ext uri="{D42A27DB-BD31-4B8C-83A1-F6EECF244321}">
                <p14:modId xmlns:p14="http://schemas.microsoft.com/office/powerpoint/2010/main" val="1686755501"/>
              </p:ext>
            </p:extLst>
          </p:nvPr>
        </p:nvGraphicFramePr>
        <p:xfrm>
          <a:off x="-7620" y="1148230"/>
          <a:ext cx="11990832" cy="5030320"/>
        </p:xfrm>
        <a:graphic>
          <a:graphicData uri="http://schemas.openxmlformats.org/drawingml/2006/table">
            <a:tbl>
              <a:tblPr firstRow="1" bandRow="1"/>
              <a:tblGrid>
                <a:gridCol w="1993392">
                  <a:extLst>
                    <a:ext uri="{9D8B030D-6E8A-4147-A177-3AD203B41FA5}">
                      <a16:colId xmlns:a16="http://schemas.microsoft.com/office/drawing/2014/main" val="1767499071"/>
                    </a:ext>
                  </a:extLst>
                </a:gridCol>
                <a:gridCol w="9997440">
                  <a:extLst>
                    <a:ext uri="{9D8B030D-6E8A-4147-A177-3AD203B41FA5}">
                      <a16:colId xmlns:a16="http://schemas.microsoft.com/office/drawing/2014/main" val="2382844442"/>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Bef>
                          <a:spcPts val="665"/>
                        </a:spcBef>
                      </a:pPr>
                      <a:r>
                        <a:rPr lang="en-IN" sz="1200" b="1" kern="1200">
                          <a:solidFill>
                            <a:schemeClr val="bg1"/>
                          </a:solidFill>
                          <a:latin typeface="+mn-lt"/>
                          <a:ea typeface="+mn-ea"/>
                          <a:cs typeface="Leelawadee" panose="020B0502040204020203" pitchFamily="34" charset="-34"/>
                        </a:rPr>
                        <a:t>Packaging</a:t>
                      </a:r>
                    </a:p>
                  </a:txBody>
                  <a:tcPr marL="27432" marR="27432" marT="27432" marB="27432">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4783432">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14300" marR="0" lvl="0" indent="-114300" algn="l" defTabSz="914400" rtl="0" eaLnBrk="1" fontAlgn="auto" latinLnBrk="0" hangingPunct="1">
                        <a:lnSpc>
                          <a:spcPct val="100000"/>
                        </a:lnSpc>
                        <a:spcBef>
                          <a:spcPts val="0"/>
                        </a:spcBef>
                        <a:spcAft>
                          <a:spcPts val="0"/>
                        </a:spcAft>
                        <a:buClrTx/>
                        <a:buSzTx/>
                        <a:buFont typeface="Arial"/>
                        <a:buChar char="•"/>
                        <a:tabLst/>
                        <a:defRPr/>
                      </a:pPr>
                      <a:r>
                        <a:rPr lang="en-US" sz="1050" b="0" i="0" kern="1200" noProof="0">
                          <a:solidFill>
                            <a:srgbClr val="2B660F"/>
                          </a:solidFill>
                          <a:effectLst/>
                          <a:highlight>
                            <a:srgbClr val="4FE2F3"/>
                          </a:highlight>
                          <a:latin typeface="+mn-lt"/>
                          <a:ea typeface="+mn-ea"/>
                          <a:cs typeface="Leelawadee" panose="020B0502040204020203" pitchFamily="34" charset="-34"/>
                        </a:rPr>
                        <a:t>Goal: </a:t>
                      </a:r>
                      <a:r>
                        <a:rPr lang="en-US" sz="1050" b="0" i="0" u="none" strike="noStrike" noProof="0">
                          <a:solidFill>
                            <a:srgbClr val="2B660F"/>
                          </a:solidFill>
                          <a:effectLst/>
                          <a:latin typeface="+mn-lt"/>
                        </a:rPr>
                        <a:t>Introduce reusable bags to reduce single-use bags</a:t>
                      </a:r>
                    </a:p>
                    <a:p>
                      <a:pPr marL="114300" marR="0" lvl="0" indent="-114300" algn="l" defTabSz="914400" rtl="0" eaLnBrk="1" fontAlgn="auto" latinLnBrk="0" hangingPunct="1">
                        <a:lnSpc>
                          <a:spcPct val="100000"/>
                        </a:lnSpc>
                        <a:spcBef>
                          <a:spcPts val="1000"/>
                        </a:spcBef>
                        <a:spcAft>
                          <a:spcPts val="0"/>
                        </a:spcAft>
                        <a:buClrTx/>
                        <a:buSzTx/>
                        <a:buFont typeface="Arial"/>
                        <a:buChar char="•"/>
                        <a:tabLst/>
                        <a:defRPr/>
                      </a:pPr>
                      <a:r>
                        <a:rPr lang="en-US" sz="1050" b="0" i="0" kern="1200" noProof="0">
                          <a:solidFill>
                            <a:srgbClr val="2B660F"/>
                          </a:solidFill>
                          <a:effectLst/>
                          <a:highlight>
                            <a:srgbClr val="4FE2F3"/>
                          </a:highlight>
                          <a:latin typeface="+mn-lt"/>
                          <a:ea typeface="+mn-ea"/>
                          <a:cs typeface="Leelawadee" panose="020B0502040204020203" pitchFamily="34" charset="-34"/>
                        </a:rPr>
                        <a:t>Goal: </a:t>
                      </a:r>
                      <a:r>
                        <a:rPr lang="en-US" sz="1050" b="0" i="0" u="none" strike="noStrike" noProof="0">
                          <a:solidFill>
                            <a:srgbClr val="2B660F"/>
                          </a:solidFill>
                          <a:effectLst/>
                          <a:latin typeface="+mn-lt"/>
                        </a:rPr>
                        <a:t>Bag options at checkout include recyclable plastic bags, 100% post-consumer recycled paper bags and reusable bags</a:t>
                      </a:r>
                      <a:endParaRPr kumimoji="0" lang="en-US" sz="1050" b="0" i="0" u="none" strike="noStrike" kern="1200" cap="none" spc="0" normalizeH="0" baseline="0" noProof="0">
                        <a:ln>
                          <a:noFill/>
                        </a:ln>
                        <a:solidFill>
                          <a:srgbClr val="2B660F"/>
                        </a:solidFill>
                        <a:effectLst/>
                        <a:uLnTx/>
                        <a:uFillTx/>
                        <a:latin typeface="+mn-lt"/>
                        <a:ea typeface="+mn-ea"/>
                        <a:cs typeface="+mn-cs"/>
                      </a:endParaRPr>
                    </a:p>
                    <a:p>
                      <a:pPr marL="288925" marR="0" lvl="1" indent="-171450" algn="l" defTabSz="914400" rtl="0" eaLnBrk="1" fontAlgn="auto" latinLnBrk="0" hangingPunct="1">
                        <a:lnSpc>
                          <a:spcPct val="100000"/>
                        </a:lnSpc>
                        <a:spcBef>
                          <a:spcPts val="400"/>
                        </a:spcBef>
                        <a:spcAft>
                          <a:spcPts val="0"/>
                        </a:spcAft>
                        <a:buClrTx/>
                        <a:buSzTx/>
                        <a:buFont typeface="Wingdings" pitchFamily="2" charset="2"/>
                        <a:buChar char="Ø"/>
                        <a:tabLst/>
                        <a:defRPr/>
                      </a:pPr>
                      <a:r>
                        <a:rPr lang="en-US" sz="1050" b="1" noProof="0">
                          <a:solidFill>
                            <a:srgbClr val="2B660F"/>
                          </a:solidFill>
                          <a:latin typeface="+mn-lt"/>
                          <a:cs typeface="Leelawadee"/>
                        </a:rPr>
                        <a:t>pep+ alignment: </a:t>
                      </a:r>
                      <a:r>
                        <a:rPr kumimoji="0" lang="en-US" sz="1050" b="1" i="0" u="none" strike="noStrike" kern="1200" cap="none" spc="0" normalizeH="0" baseline="0" noProof="0">
                          <a:ln>
                            <a:noFill/>
                          </a:ln>
                          <a:solidFill>
                            <a:srgbClr val="2B660F"/>
                          </a:solidFill>
                          <a:effectLst/>
                          <a:uLnTx/>
                          <a:uFillTx/>
                          <a:latin typeface="+mn-lt"/>
                          <a:ea typeface="+mn-ea"/>
                          <a:cs typeface="+mn-cs"/>
                        </a:rPr>
                        <a:t>Achieve 97% or greater reusable, recyclable, or compostable (RRC) packaging by design by 2030 in our primary and secondary packaging in our key packaging markets </a:t>
                      </a:r>
                    </a:p>
                    <a:p>
                      <a:pPr marL="114300" marR="0" lvl="0" indent="-1143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US" sz="1050" b="0" i="0" kern="1200" noProof="0">
                          <a:solidFill>
                            <a:srgbClr val="2B660F"/>
                          </a:solidFill>
                          <a:effectLst/>
                          <a:highlight>
                            <a:srgbClr val="4FE2F3"/>
                          </a:highlight>
                          <a:latin typeface="+mn-lt"/>
                          <a:ea typeface="+mn-ea"/>
                          <a:cs typeface="Leelawadee" panose="020B0502040204020203" pitchFamily="34" charset="-34"/>
                        </a:rPr>
                        <a:t>Goal: </a:t>
                      </a:r>
                      <a:r>
                        <a:rPr lang="en-US" sz="1050" b="0" i="0" u="none" strike="noStrike" noProof="0">
                          <a:solidFill>
                            <a:srgbClr val="2B660F"/>
                          </a:solidFill>
                          <a:effectLst/>
                          <a:latin typeface="+mn-lt"/>
                        </a:rPr>
                        <a:t>Recycling plastic shopping bags that are returned in store</a:t>
                      </a:r>
                      <a:endParaRPr kumimoji="0" lang="en-US" sz="1050" b="1" i="0" u="none" strike="noStrike" kern="1200" cap="none" spc="0" normalizeH="0" baseline="0" noProof="0">
                        <a:ln>
                          <a:noFill/>
                        </a:ln>
                        <a:solidFill>
                          <a:srgbClr val="2B660F"/>
                        </a:solidFill>
                        <a:effectLst/>
                        <a:uLnTx/>
                        <a:uFillTx/>
                        <a:latin typeface="+mn-lt"/>
                        <a:ea typeface="+mn-ea"/>
                        <a:cs typeface="+mn-cs"/>
                      </a:endParaRPr>
                    </a:p>
                    <a:p>
                      <a:pPr marL="288925" marR="0" lvl="1" indent="-171450" algn="l" defTabSz="914400" rtl="0" eaLnBrk="1" fontAlgn="auto" latinLnBrk="0" hangingPunct="1">
                        <a:lnSpc>
                          <a:spcPct val="100000"/>
                        </a:lnSpc>
                        <a:spcBef>
                          <a:spcPts val="400"/>
                        </a:spcBef>
                        <a:spcAft>
                          <a:spcPts val="0"/>
                        </a:spcAft>
                        <a:buClrTx/>
                        <a:buSzTx/>
                        <a:buFont typeface="Wingdings" panose="05000000000000000000" pitchFamily="2" charset="2"/>
                        <a:buChar char="Ø"/>
                        <a:tabLst/>
                        <a:defRPr/>
                      </a:pPr>
                      <a:r>
                        <a:rPr lang="en-US" sz="1050" b="1" noProof="0">
                          <a:solidFill>
                            <a:srgbClr val="2B660F"/>
                          </a:solidFill>
                          <a:latin typeface="+mn-lt"/>
                          <a:cs typeface="Leelawadee"/>
                        </a:rPr>
                        <a:t>pep+ alignment: </a:t>
                      </a:r>
                      <a:r>
                        <a:rPr kumimoji="0" lang="en-US" sz="1050" b="1" i="0" u="none" strike="noStrike" kern="1200" cap="none" spc="0" normalizeH="0" baseline="0" noProof="0">
                          <a:ln>
                            <a:noFill/>
                          </a:ln>
                          <a:solidFill>
                            <a:srgbClr val="2B660F"/>
                          </a:solidFill>
                          <a:effectLst/>
                          <a:uLnTx/>
                          <a:uFillTx/>
                          <a:latin typeface="+mn-lt"/>
                          <a:ea typeface="+mn-ea"/>
                          <a:cs typeface="+mn-cs"/>
                        </a:rPr>
                        <a:t>For our primary plastic packaging in key packaging markets, use 40% or greater recycled content in our plastic packaging by </a:t>
                      </a:r>
                      <a:br>
                        <a:rPr kumimoji="0" lang="en-US" sz="1050" b="1" i="0" u="none" strike="noStrike" kern="1200" cap="none" spc="0" normalizeH="0" baseline="0" noProof="0">
                          <a:ln>
                            <a:noFill/>
                          </a:ln>
                          <a:solidFill>
                            <a:srgbClr val="2B660F"/>
                          </a:solidFill>
                          <a:effectLst/>
                          <a:uLnTx/>
                          <a:uFillTx/>
                          <a:latin typeface="+mn-lt"/>
                          <a:ea typeface="+mn-ea"/>
                          <a:cs typeface="+mn-cs"/>
                        </a:rPr>
                      </a:br>
                      <a:r>
                        <a:rPr kumimoji="0" lang="en-US" sz="1050" b="1" i="0" u="none" strike="noStrike" kern="1200" cap="none" spc="0" normalizeH="0" baseline="0" noProof="0">
                          <a:ln>
                            <a:noFill/>
                          </a:ln>
                          <a:solidFill>
                            <a:srgbClr val="2B660F"/>
                          </a:solidFill>
                          <a:effectLst/>
                          <a:uLnTx/>
                          <a:uFillTx/>
                          <a:latin typeface="+mn-lt"/>
                          <a:ea typeface="+mn-ea"/>
                          <a:cs typeface="+mn-cs"/>
                        </a:rPr>
                        <a:t>2035 or sooner</a:t>
                      </a:r>
                    </a:p>
                  </a:txBody>
                  <a:tcPr marL="27432" marR="27432" marT="27432" marB="27432">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bl>
          </a:graphicData>
        </a:graphic>
      </p:graphicFrame>
      <p:pic>
        <p:nvPicPr>
          <p:cNvPr id="17" name="Picture 16" descr="A blue and green windmill with green arrows&#10;&#10;Description automatically generated">
            <a:extLst>
              <a:ext uri="{FF2B5EF4-FFF2-40B4-BE49-F238E27FC236}">
                <a16:creationId xmlns:a16="http://schemas.microsoft.com/office/drawing/2014/main" id="{1A2B4754-34FE-0E99-A7B4-06AFEA2DDB3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pic>
        <p:nvPicPr>
          <p:cNvPr id="2" name="Picture 1" descr="dicks-sporting-goods-logo - Good Sports">
            <a:extLst>
              <a:ext uri="{FF2B5EF4-FFF2-40B4-BE49-F238E27FC236}">
                <a16:creationId xmlns:a16="http://schemas.microsoft.com/office/drawing/2014/main" id="{7C9D0F62-98EC-9039-FD43-01FBB1C60B0F}"/>
              </a:ext>
            </a:extLst>
          </p:cNvPr>
          <p:cNvPicPr>
            <a:picLocks noChangeAspect="1"/>
          </p:cNvPicPr>
          <p:nvPr/>
        </p:nvPicPr>
        <p:blipFill>
          <a:blip r:embed="rId7"/>
          <a:stretch>
            <a:fillRect/>
          </a:stretch>
        </p:blipFill>
        <p:spPr>
          <a:xfrm>
            <a:off x="10706100" y="252638"/>
            <a:ext cx="1181100" cy="556032"/>
          </a:xfrm>
          <a:prstGeom prst="rect">
            <a:avLst/>
          </a:prstGeom>
          <a:ln>
            <a:noFill/>
          </a:ln>
        </p:spPr>
      </p:pic>
    </p:spTree>
    <p:extLst>
      <p:ext uri="{BB962C8B-B14F-4D97-AF65-F5344CB8AC3E}">
        <p14:creationId xmlns:p14="http://schemas.microsoft.com/office/powerpoint/2010/main" val="1794997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E5A6E7-3E6C-9767-DC19-032D5DFD42F1}"/>
            </a:ext>
          </a:extLst>
        </p:cNvPr>
        <p:cNvGrpSpPr/>
        <p:nvPr/>
      </p:nvGrpSpPr>
      <p:grpSpPr>
        <a:xfrm>
          <a:off x="0" y="0"/>
          <a:ext cx="0" cy="0"/>
          <a:chOff x="0" y="0"/>
          <a:chExt cx="0" cy="0"/>
        </a:xfrm>
      </p:grpSpPr>
      <p:pic>
        <p:nvPicPr>
          <p:cNvPr id="3" name="Picture 2" descr="A white text on a black background&#10;&#10;AI-generated content may be incorrect.">
            <a:extLst>
              <a:ext uri="{FF2B5EF4-FFF2-40B4-BE49-F238E27FC236}">
                <a16:creationId xmlns:a16="http://schemas.microsoft.com/office/drawing/2014/main" id="{3D1221E3-B44A-4798-001E-279CAA87DF7F}"/>
              </a:ext>
            </a:extLst>
          </p:cNvPr>
          <p:cNvPicPr>
            <a:picLocks noChangeAspect="1"/>
          </p:cNvPicPr>
          <p:nvPr/>
        </p:nvPicPr>
        <p:blipFill>
          <a:blip r:embed="rId3"/>
          <a:stretch>
            <a:fillRect/>
          </a:stretch>
        </p:blipFill>
        <p:spPr>
          <a:xfrm>
            <a:off x="304800" y="2883507"/>
            <a:ext cx="5093026" cy="1266837"/>
          </a:xfrm>
          <a:prstGeom prst="rect">
            <a:avLst/>
          </a:prstGeom>
        </p:spPr>
      </p:pic>
    </p:spTree>
    <p:extLst>
      <p:ext uri="{BB962C8B-B14F-4D97-AF65-F5344CB8AC3E}">
        <p14:creationId xmlns:p14="http://schemas.microsoft.com/office/powerpoint/2010/main" val="416459205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15D15A-ED10-BD80-42D2-555F508AD79A}"/>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0D74219B-EB48-2E79-F2E4-B8C02B5E16DA}"/>
              </a:ext>
            </a:extLst>
          </p:cNvPr>
          <p:cNvGraphicFramePr>
            <a:graphicFrameLocks/>
          </p:cNvGraphicFramePr>
          <p:nvPr>
            <p:custDataLst>
              <p:tags r:id="rId1"/>
            </p:custDataLst>
            <p:extLst>
              <p:ext uri="{D42A27DB-BD31-4B8C-83A1-F6EECF244321}">
                <p14:modId xmlns:p14="http://schemas.microsoft.com/office/powerpoint/2010/main" val="12159044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7" name="think-cell data - do not delete" hidden="1">
                        <a:extLst>
                          <a:ext uri="{FF2B5EF4-FFF2-40B4-BE49-F238E27FC236}">
                            <a16:creationId xmlns:a16="http://schemas.microsoft.com/office/drawing/2014/main" id="{0D74219B-EB48-2E79-F2E4-B8C02B5E16D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8" name="Picture Placeholder 7" descr="Dierbergs Markets unlocks customer loyalty with Oracle CrowdTwist">
            <a:extLst>
              <a:ext uri="{FF2B5EF4-FFF2-40B4-BE49-F238E27FC236}">
                <a16:creationId xmlns:a16="http://schemas.microsoft.com/office/drawing/2014/main" id="{A3A64DA8-29FC-E338-326C-71BABA9EFBA4}"/>
              </a:ext>
            </a:extLst>
          </p:cNvPr>
          <p:cNvPicPr>
            <a:picLocks noGrp="1" noChangeAspect="1"/>
          </p:cNvPicPr>
          <p:nvPr>
            <p:ph type="pic" sz="quarter" idx="14"/>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9322" t="-218140" r="-9322" b="-218140"/>
          <a:stretch>
            <a:fillRect/>
          </a:stretch>
        </p:blipFill>
        <p:spPr>
          <a:xfrm>
            <a:off x="0" y="0"/>
            <a:ext cx="6096000" cy="6858000"/>
          </a:xfrm>
          <a:prstGeom prst="rect">
            <a:avLst/>
          </a:prstGeom>
          <a:ln>
            <a:noFill/>
          </a:ln>
        </p:spPr>
      </p:pic>
      <p:sp>
        <p:nvSpPr>
          <p:cNvPr id="9" name="Rectangle: Single Corner Rounded 8">
            <a:extLst>
              <a:ext uri="{FF2B5EF4-FFF2-40B4-BE49-F238E27FC236}">
                <a16:creationId xmlns:a16="http://schemas.microsoft.com/office/drawing/2014/main" id="{E9C21613-5E2C-33A7-025A-A7CC68F0ABB4}"/>
              </a:ext>
            </a:extLst>
          </p:cNvPr>
          <p:cNvSpPr>
            <a:spLocks/>
          </p:cNvSpPr>
          <p:nvPr/>
        </p:nvSpPr>
        <p:spPr>
          <a:xfrm>
            <a:off x="6300438" y="825872"/>
            <a:ext cx="5852160" cy="66792"/>
          </a:xfrm>
          <a:prstGeom prst="round1Rect">
            <a:avLst>
              <a:gd name="adj" fmla="val 3618"/>
            </a:avLst>
          </a:prstGeom>
          <a:solidFill>
            <a:srgbClr val="0F440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182880" numCol="1" spcCol="38100" rtlCol="0" anchor="b">
            <a:noAutofit/>
          </a:bodyPr>
          <a:lstStyle/>
          <a:p>
            <a:pPr defTabSz="914400"/>
            <a:r>
              <a:rPr kumimoji="0" lang="en-US" sz="3200" b="0" i="0" u="none" strike="noStrike" kern="1200" cap="all" spc="0" normalizeH="0" baseline="0" noProof="0">
                <a:ln>
                  <a:noFill/>
                </a:ln>
                <a:solidFill>
                  <a:srgbClr val="0F440E"/>
                </a:solidFill>
                <a:effectLst/>
                <a:uLnTx/>
                <a:uFillTx/>
                <a:latin typeface="GT Pressura LCG Black"/>
                <a:ea typeface="+mj-ea"/>
                <a:cs typeface="+mj-cs"/>
              </a:rPr>
              <a:t>KEY TAKEAWAYS</a:t>
            </a:r>
            <a:endParaRPr lang="en-US" b="1">
              <a:solidFill>
                <a:srgbClr val="0F440E"/>
              </a:solidFill>
              <a:latin typeface="+mj-lt"/>
            </a:endParaRPr>
          </a:p>
        </p:txBody>
      </p:sp>
      <p:sp>
        <p:nvSpPr>
          <p:cNvPr id="10" name="Rectangle: Rounded Corners 9">
            <a:extLst>
              <a:ext uri="{FF2B5EF4-FFF2-40B4-BE49-F238E27FC236}">
                <a16:creationId xmlns:a16="http://schemas.microsoft.com/office/drawing/2014/main" id="{EA3B14E9-2B7E-9DB5-4200-B19C7F830AFD}"/>
              </a:ext>
            </a:extLst>
          </p:cNvPr>
          <p:cNvSpPr>
            <a:spLocks/>
          </p:cNvSpPr>
          <p:nvPr/>
        </p:nvSpPr>
        <p:spPr>
          <a:xfrm rot="10800000" flipH="1" flipV="1">
            <a:off x="6300438" y="1062650"/>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r>
              <a:rPr lang="en-US" sz="2400" b="1">
                <a:solidFill>
                  <a:srgbClr val="8EBC29"/>
                </a:solidFill>
              </a:rPr>
              <a:t>No focus areas</a:t>
            </a:r>
          </a:p>
        </p:txBody>
      </p:sp>
      <p:sp>
        <p:nvSpPr>
          <p:cNvPr id="11" name="Rectangle: Rounded Corners 10">
            <a:extLst>
              <a:ext uri="{FF2B5EF4-FFF2-40B4-BE49-F238E27FC236}">
                <a16:creationId xmlns:a16="http://schemas.microsoft.com/office/drawing/2014/main" id="{4D89DE05-15DD-389A-6B96-208F197037E5}"/>
              </a:ext>
            </a:extLst>
          </p:cNvPr>
          <p:cNvSpPr>
            <a:spLocks/>
          </p:cNvSpPr>
          <p:nvPr/>
        </p:nvSpPr>
        <p:spPr>
          <a:xfrm rot="10800000" flipH="1" flipV="1">
            <a:off x="6386385" y="1711260"/>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r>
              <a:rPr lang="en-US">
                <a:solidFill>
                  <a:schemeClr val="bg1"/>
                </a:solidFill>
              </a:rPr>
              <a:t>Despite meticulous research, </a:t>
            </a:r>
            <a:r>
              <a:rPr lang="en-US" err="1">
                <a:solidFill>
                  <a:schemeClr val="bg1"/>
                </a:solidFill>
              </a:rPr>
              <a:t>Dierbergs</a:t>
            </a:r>
            <a:r>
              <a:rPr lang="en-US">
                <a:solidFill>
                  <a:schemeClr val="bg1"/>
                </a:solidFill>
              </a:rPr>
              <a:t> has no public sustainability focus areas as it is a </a:t>
            </a:r>
            <a:br>
              <a:rPr lang="en-US">
                <a:solidFill>
                  <a:schemeClr val="bg1"/>
                </a:solidFill>
              </a:rPr>
            </a:br>
            <a:r>
              <a:rPr lang="en-US">
                <a:solidFill>
                  <a:schemeClr val="bg1"/>
                </a:solidFill>
              </a:rPr>
              <a:t>privately-held company. Therefore, </a:t>
            </a:r>
            <a:br>
              <a:rPr lang="en-US">
                <a:solidFill>
                  <a:schemeClr val="bg1"/>
                </a:solidFill>
              </a:rPr>
            </a:br>
            <a:r>
              <a:rPr lang="en-US">
                <a:solidFill>
                  <a:schemeClr val="bg1"/>
                </a:solidFill>
              </a:rPr>
              <a:t>there are no commonalities with PepsiCo.</a:t>
            </a:r>
          </a:p>
        </p:txBody>
      </p:sp>
      <p:sp>
        <p:nvSpPr>
          <p:cNvPr id="12" name="Oval 11">
            <a:extLst>
              <a:ext uri="{FF2B5EF4-FFF2-40B4-BE49-F238E27FC236}">
                <a16:creationId xmlns:a16="http://schemas.microsoft.com/office/drawing/2014/main" id="{221B1F4C-FFC0-73CB-E7E5-C3229B3CE65F}"/>
              </a:ext>
            </a:extLst>
          </p:cNvPr>
          <p:cNvSpPr/>
          <p:nvPr/>
        </p:nvSpPr>
        <p:spPr>
          <a:xfrm>
            <a:off x="6375234" y="1171322"/>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3CC6B01-7E90-DB7D-B045-D87A304F3734}"/>
              </a:ext>
            </a:extLst>
          </p:cNvPr>
          <p:cNvPicPr>
            <a:picLocks noChangeAspect="1"/>
          </p:cNvPicPr>
          <p:nvPr/>
        </p:nvPicPr>
        <p:blipFill>
          <a:blip r:embed="rId8"/>
          <a:srcRect l="24821" r="18929"/>
          <a:stretch>
            <a:fillRect/>
          </a:stretch>
        </p:blipFill>
        <p:spPr>
          <a:xfrm rot="16200000">
            <a:off x="2520059" y="3282059"/>
            <a:ext cx="6857999" cy="293883"/>
          </a:xfrm>
          <a:custGeom>
            <a:avLst/>
            <a:gdLst>
              <a:gd name="connsiteX0" fmla="*/ 6857999 w 6857999"/>
              <a:gd name="connsiteY0" fmla="*/ 0 h 293883"/>
              <a:gd name="connsiteX1" fmla="*/ 6857999 w 6857999"/>
              <a:gd name="connsiteY1" fmla="*/ 293883 h 293883"/>
              <a:gd name="connsiteX2" fmla="*/ 0 w 6857999"/>
              <a:gd name="connsiteY2" fmla="*/ 293883 h 293883"/>
              <a:gd name="connsiteX3" fmla="*/ 0 w 6857999"/>
              <a:gd name="connsiteY3" fmla="*/ 0 h 293883"/>
            </a:gdLst>
            <a:ahLst/>
            <a:cxnLst>
              <a:cxn ang="0">
                <a:pos x="connsiteX0" y="connsiteY0"/>
              </a:cxn>
              <a:cxn ang="0">
                <a:pos x="connsiteX1" y="connsiteY1"/>
              </a:cxn>
              <a:cxn ang="0">
                <a:pos x="connsiteX2" y="connsiteY2"/>
              </a:cxn>
              <a:cxn ang="0">
                <a:pos x="connsiteX3" y="connsiteY3"/>
              </a:cxn>
            </a:cxnLst>
            <a:rect l="l" t="t" r="r" b="b"/>
            <a:pathLst>
              <a:path w="6857999" h="293883">
                <a:moveTo>
                  <a:pt x="6857999" y="0"/>
                </a:moveTo>
                <a:lnTo>
                  <a:pt x="6857999" y="293883"/>
                </a:lnTo>
                <a:lnTo>
                  <a:pt x="0" y="293883"/>
                </a:lnTo>
                <a:lnTo>
                  <a:pt x="0" y="0"/>
                </a:lnTo>
                <a:close/>
              </a:path>
            </a:pathLst>
          </a:custGeom>
          <a:effectLst>
            <a:outerShdw blurRad="50800" dist="38100" dir="10800000" algn="r" rotWithShape="0">
              <a:prstClr val="black">
                <a:alpha val="20000"/>
              </a:prstClr>
            </a:outerShdw>
          </a:effectLst>
        </p:spPr>
      </p:pic>
      <p:sp>
        <p:nvSpPr>
          <p:cNvPr id="4" name="Oval 3">
            <a:extLst>
              <a:ext uri="{FF2B5EF4-FFF2-40B4-BE49-F238E27FC236}">
                <a16:creationId xmlns:a16="http://schemas.microsoft.com/office/drawing/2014/main" id="{C9B84C06-4B9F-011E-3E42-B4A2E2A7D86B}"/>
              </a:ext>
            </a:extLst>
          </p:cNvPr>
          <p:cNvSpPr/>
          <p:nvPr/>
        </p:nvSpPr>
        <p:spPr>
          <a:xfrm>
            <a:off x="6375234" y="1171322"/>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6A28E607-A929-2299-6AF9-FC96429C7EF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375234" y="1171322"/>
            <a:ext cx="406484" cy="406484"/>
          </a:xfrm>
          <a:prstGeom prst="rect">
            <a:avLst/>
          </a:prstGeom>
        </p:spPr>
      </p:pic>
    </p:spTree>
    <p:extLst>
      <p:ext uri="{BB962C8B-B14F-4D97-AF65-F5344CB8AC3E}">
        <p14:creationId xmlns:p14="http://schemas.microsoft.com/office/powerpoint/2010/main" val="145130160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DA1EBE-E710-1698-79BE-B1F363D265F1}"/>
            </a:ext>
          </a:extLst>
        </p:cNvPr>
        <p:cNvGrpSpPr/>
        <p:nvPr/>
      </p:nvGrpSpPr>
      <p:grpSpPr>
        <a:xfrm>
          <a:off x="0" y="0"/>
          <a:ext cx="0" cy="0"/>
          <a:chOff x="0" y="0"/>
          <a:chExt cx="0" cy="0"/>
        </a:xfrm>
      </p:grpSpPr>
      <p:pic>
        <p:nvPicPr>
          <p:cNvPr id="4" name="Picture 3" descr="A logo with a black background&#10;&#10;AI-generated content may be incorrect.">
            <a:extLst>
              <a:ext uri="{FF2B5EF4-FFF2-40B4-BE49-F238E27FC236}">
                <a16:creationId xmlns:a16="http://schemas.microsoft.com/office/drawing/2014/main" id="{4A3E807D-9C1A-532F-008F-C6071E450FCA}"/>
              </a:ext>
            </a:extLst>
          </p:cNvPr>
          <p:cNvPicPr>
            <a:picLocks noChangeAspect="1"/>
          </p:cNvPicPr>
          <p:nvPr/>
        </p:nvPicPr>
        <p:blipFill>
          <a:blip r:embed="rId3"/>
          <a:srcRect l="9330"/>
          <a:stretch>
            <a:fillRect/>
          </a:stretch>
        </p:blipFill>
        <p:spPr>
          <a:xfrm>
            <a:off x="304799" y="1764974"/>
            <a:ext cx="4535095" cy="3328052"/>
          </a:xfrm>
          <a:prstGeom prst="rect">
            <a:avLst/>
          </a:prstGeom>
        </p:spPr>
      </p:pic>
    </p:spTree>
    <p:extLst>
      <p:ext uri="{BB962C8B-B14F-4D97-AF65-F5344CB8AC3E}">
        <p14:creationId xmlns:p14="http://schemas.microsoft.com/office/powerpoint/2010/main" val="178453915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073FF3-C55F-01F1-3B8D-414F30A89458}"/>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038F1312-77E5-64C5-4485-AED7C503FE33}"/>
              </a:ext>
            </a:extLst>
          </p:cNvPr>
          <p:cNvGraphicFramePr>
            <a:graphicFrameLocks/>
          </p:cNvGraphicFramePr>
          <p:nvPr>
            <p:custDataLst>
              <p:tags r:id="rId1"/>
            </p:custDataLst>
            <p:extLst>
              <p:ext uri="{D42A27DB-BD31-4B8C-83A1-F6EECF244321}">
                <p14:modId xmlns:p14="http://schemas.microsoft.com/office/powerpoint/2010/main" val="42403414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7" name="think-cell data - do not delete" hidden="1">
                        <a:extLst>
                          <a:ext uri="{FF2B5EF4-FFF2-40B4-BE49-F238E27FC236}">
                            <a16:creationId xmlns:a16="http://schemas.microsoft.com/office/drawing/2014/main" id="{038F1312-77E5-64C5-4485-AED7C503FE3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7" name="Rectangle: Single Corner Rounded 16">
            <a:extLst>
              <a:ext uri="{FF2B5EF4-FFF2-40B4-BE49-F238E27FC236}">
                <a16:creationId xmlns:a16="http://schemas.microsoft.com/office/drawing/2014/main" id="{4FBFF060-EBC3-2F48-C433-DB5C772A6048}"/>
              </a:ext>
            </a:extLst>
          </p:cNvPr>
          <p:cNvSpPr>
            <a:spLocks/>
          </p:cNvSpPr>
          <p:nvPr/>
        </p:nvSpPr>
        <p:spPr>
          <a:xfrm>
            <a:off x="6300438" y="825872"/>
            <a:ext cx="5852160" cy="66792"/>
          </a:xfrm>
          <a:prstGeom prst="round1Rect">
            <a:avLst>
              <a:gd name="adj" fmla="val 3618"/>
            </a:avLst>
          </a:prstGeom>
          <a:solidFill>
            <a:srgbClr val="0F440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182880" numCol="1" spcCol="38100" rtlCol="0" anchor="b">
            <a:noAutofit/>
          </a:bodyPr>
          <a:lstStyle/>
          <a:p>
            <a:pPr defTabSz="914400"/>
            <a:r>
              <a:rPr kumimoji="0" lang="en-US" sz="3200" b="0" i="0" u="none" strike="noStrike" kern="1200" cap="all" spc="0" normalizeH="0" baseline="0" noProof="0">
                <a:ln>
                  <a:noFill/>
                </a:ln>
                <a:solidFill>
                  <a:srgbClr val="0F440E"/>
                </a:solidFill>
                <a:effectLst/>
                <a:uLnTx/>
                <a:uFillTx/>
                <a:latin typeface="GT Pressura LCG Black"/>
                <a:ea typeface="+mj-ea"/>
                <a:cs typeface="+mj-cs"/>
              </a:rPr>
              <a:t>KEY TAKEAWAYS</a:t>
            </a:r>
            <a:endParaRPr lang="en-US" b="1">
              <a:solidFill>
                <a:srgbClr val="0F440E"/>
              </a:solidFill>
              <a:latin typeface="+mj-lt"/>
            </a:endParaRPr>
          </a:p>
        </p:txBody>
      </p:sp>
      <p:pic>
        <p:nvPicPr>
          <p:cNvPr id="18" name="Picture 17">
            <a:extLst>
              <a:ext uri="{FF2B5EF4-FFF2-40B4-BE49-F238E27FC236}">
                <a16:creationId xmlns:a16="http://schemas.microsoft.com/office/drawing/2014/main" id="{420FDA17-6E09-CC14-BE25-80A646A92876}"/>
              </a:ext>
            </a:extLst>
          </p:cNvPr>
          <p:cNvPicPr>
            <a:picLocks noChangeAspect="1"/>
          </p:cNvPicPr>
          <p:nvPr/>
        </p:nvPicPr>
        <p:blipFill>
          <a:blip r:embed="rId6"/>
          <a:srcRect l="24821" r="18929"/>
          <a:stretch>
            <a:fillRect/>
          </a:stretch>
        </p:blipFill>
        <p:spPr>
          <a:xfrm rot="16200000">
            <a:off x="2520059" y="3282059"/>
            <a:ext cx="6857999" cy="293883"/>
          </a:xfrm>
          <a:custGeom>
            <a:avLst/>
            <a:gdLst>
              <a:gd name="connsiteX0" fmla="*/ 6857999 w 6857999"/>
              <a:gd name="connsiteY0" fmla="*/ 0 h 293883"/>
              <a:gd name="connsiteX1" fmla="*/ 6857999 w 6857999"/>
              <a:gd name="connsiteY1" fmla="*/ 293883 h 293883"/>
              <a:gd name="connsiteX2" fmla="*/ 0 w 6857999"/>
              <a:gd name="connsiteY2" fmla="*/ 293883 h 293883"/>
              <a:gd name="connsiteX3" fmla="*/ 0 w 6857999"/>
              <a:gd name="connsiteY3" fmla="*/ 0 h 293883"/>
            </a:gdLst>
            <a:ahLst/>
            <a:cxnLst>
              <a:cxn ang="0">
                <a:pos x="connsiteX0" y="connsiteY0"/>
              </a:cxn>
              <a:cxn ang="0">
                <a:pos x="connsiteX1" y="connsiteY1"/>
              </a:cxn>
              <a:cxn ang="0">
                <a:pos x="connsiteX2" y="connsiteY2"/>
              </a:cxn>
              <a:cxn ang="0">
                <a:pos x="connsiteX3" y="connsiteY3"/>
              </a:cxn>
            </a:cxnLst>
            <a:rect l="l" t="t" r="r" b="b"/>
            <a:pathLst>
              <a:path w="6857999" h="293883">
                <a:moveTo>
                  <a:pt x="6857999" y="0"/>
                </a:moveTo>
                <a:lnTo>
                  <a:pt x="6857999" y="293883"/>
                </a:lnTo>
                <a:lnTo>
                  <a:pt x="0" y="293883"/>
                </a:lnTo>
                <a:lnTo>
                  <a:pt x="0" y="0"/>
                </a:lnTo>
                <a:close/>
              </a:path>
            </a:pathLst>
          </a:custGeom>
          <a:effectLst>
            <a:outerShdw blurRad="50800" dist="38100" dir="10800000" algn="r" rotWithShape="0">
              <a:prstClr val="black">
                <a:alpha val="20000"/>
              </a:prstClr>
            </a:outerShdw>
          </a:effectLst>
        </p:spPr>
      </p:pic>
      <p:sp>
        <p:nvSpPr>
          <p:cNvPr id="19" name="Rectangle: Rounded Corners 18">
            <a:extLst>
              <a:ext uri="{FF2B5EF4-FFF2-40B4-BE49-F238E27FC236}">
                <a16:creationId xmlns:a16="http://schemas.microsoft.com/office/drawing/2014/main" id="{962E3D7B-E8EB-4098-33C5-313629A0CE95}"/>
              </a:ext>
            </a:extLst>
          </p:cNvPr>
          <p:cNvSpPr>
            <a:spLocks/>
          </p:cNvSpPr>
          <p:nvPr/>
        </p:nvSpPr>
        <p:spPr>
          <a:xfrm rot="10800000" flipH="1" flipV="1">
            <a:off x="6300438" y="1062650"/>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r>
              <a:rPr lang="en-US" sz="2400" b="1">
                <a:solidFill>
                  <a:srgbClr val="8EBC29"/>
                </a:solidFill>
              </a:rPr>
              <a:t>Emissions</a:t>
            </a:r>
          </a:p>
        </p:txBody>
      </p:sp>
      <p:sp>
        <p:nvSpPr>
          <p:cNvPr id="20" name="Rectangle: Rounded Corners 19">
            <a:extLst>
              <a:ext uri="{FF2B5EF4-FFF2-40B4-BE49-F238E27FC236}">
                <a16:creationId xmlns:a16="http://schemas.microsoft.com/office/drawing/2014/main" id="{E7DB55BD-EDE5-6DBE-E30B-2A1474B71E05}"/>
              </a:ext>
            </a:extLst>
          </p:cNvPr>
          <p:cNvSpPr>
            <a:spLocks/>
          </p:cNvSpPr>
          <p:nvPr/>
        </p:nvSpPr>
        <p:spPr>
          <a:xfrm rot="10800000" flipH="1" flipV="1">
            <a:off x="6300438" y="3667989"/>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pPr>
              <a:defRPr/>
            </a:pPr>
            <a:r>
              <a:rPr lang="en-US" sz="2400" b="1">
                <a:solidFill>
                  <a:srgbClr val="8EBC29"/>
                </a:solidFill>
              </a:rPr>
              <a:t>Limited alignment</a:t>
            </a:r>
          </a:p>
        </p:txBody>
      </p:sp>
      <p:sp>
        <p:nvSpPr>
          <p:cNvPr id="21" name="Rectangle: Rounded Corners 20">
            <a:extLst>
              <a:ext uri="{FF2B5EF4-FFF2-40B4-BE49-F238E27FC236}">
                <a16:creationId xmlns:a16="http://schemas.microsoft.com/office/drawing/2014/main" id="{B3A11E2C-8D85-FD91-B377-D5398CAB01DE}"/>
              </a:ext>
            </a:extLst>
          </p:cNvPr>
          <p:cNvSpPr>
            <a:spLocks/>
          </p:cNvSpPr>
          <p:nvPr/>
        </p:nvSpPr>
        <p:spPr>
          <a:xfrm rot="10800000" flipH="1" flipV="1">
            <a:off x="6386385" y="1711260"/>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r>
              <a:rPr lang="en-US">
                <a:solidFill>
                  <a:schemeClr val="bg1"/>
                </a:solidFill>
              </a:rPr>
              <a:t>Dignity Health have emissions targets on suppliers, so PepsiCo’s work to reduce emissions across the value chain will be of interest. Both want to achieve net-zero emissions, but Dignity Health aims to do this by 2040, whereas PepsiCo targets 2050.</a:t>
            </a:r>
          </a:p>
        </p:txBody>
      </p:sp>
      <p:sp>
        <p:nvSpPr>
          <p:cNvPr id="22" name="Rectangle: Rounded Corners 21">
            <a:extLst>
              <a:ext uri="{FF2B5EF4-FFF2-40B4-BE49-F238E27FC236}">
                <a16:creationId xmlns:a16="http://schemas.microsoft.com/office/drawing/2014/main" id="{BBE6F7BB-21E5-C806-966D-E6F8CABEF428}"/>
              </a:ext>
            </a:extLst>
          </p:cNvPr>
          <p:cNvSpPr>
            <a:spLocks/>
          </p:cNvSpPr>
          <p:nvPr/>
        </p:nvSpPr>
        <p:spPr>
          <a:xfrm rot="10800000" flipH="1" flipV="1">
            <a:off x="6386385" y="4281323"/>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r>
              <a:rPr lang="en-US">
                <a:solidFill>
                  <a:schemeClr val="bg1"/>
                </a:solidFill>
              </a:rPr>
              <a:t>As a healthcare company, Dignity Health has more focus areas targeted to their industry and helping communities in need, creating limited opportunities for alignment with PepsiCo.</a:t>
            </a:r>
          </a:p>
        </p:txBody>
      </p:sp>
      <p:sp>
        <p:nvSpPr>
          <p:cNvPr id="23" name="Oval 22">
            <a:extLst>
              <a:ext uri="{FF2B5EF4-FFF2-40B4-BE49-F238E27FC236}">
                <a16:creationId xmlns:a16="http://schemas.microsoft.com/office/drawing/2014/main" id="{D6157DF2-36BF-6F42-2A77-198AF44DA4A3}"/>
              </a:ext>
            </a:extLst>
          </p:cNvPr>
          <p:cNvSpPr/>
          <p:nvPr/>
        </p:nvSpPr>
        <p:spPr>
          <a:xfrm>
            <a:off x="6375234" y="1171322"/>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8C3EB42B-4A59-4D71-2121-615F8E59B6B9}"/>
              </a:ext>
            </a:extLst>
          </p:cNvPr>
          <p:cNvSpPr/>
          <p:nvPr/>
        </p:nvSpPr>
        <p:spPr>
          <a:xfrm>
            <a:off x="6375234" y="3785645"/>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Placeholder 24" descr="Current official logo.">
            <a:extLst>
              <a:ext uri="{FF2B5EF4-FFF2-40B4-BE49-F238E27FC236}">
                <a16:creationId xmlns:a16="http://schemas.microsoft.com/office/drawing/2014/main" id="{AD86C530-9D45-0E80-6285-1AF04FC752FD}"/>
              </a:ext>
            </a:extLst>
          </p:cNvPr>
          <p:cNvPicPr>
            <a:picLocks noGrp="1" noChangeAspect="1"/>
          </p:cNvPicPr>
          <p:nvPr>
            <p:ph type="pic" sz="quarter" idx="14"/>
          </p:nvPr>
        </p:nvPicPr>
        <p:blipFill rotWithShape="1">
          <a:blip r:embed="rId7">
            <a:extLst>
              <a:ext uri="{BEBA8EAE-BF5A-486C-A8C5-ECC9F3942E4B}">
                <a14:imgProps xmlns:a14="http://schemas.microsoft.com/office/drawing/2010/main">
                  <a14:imgLayer r:embed="rId8">
                    <a14:imgEffect>
                      <a14:backgroundRemoval t="10000" b="90000" l="10000" r="90000"/>
                    </a14:imgEffect>
                  </a14:imgLayer>
                </a14:imgProps>
              </a:ext>
            </a:extLst>
          </a:blip>
          <a:srcRect l="-5169" t="-45938" r="-9561" b="-45938"/>
          <a:stretch>
            <a:fillRect/>
          </a:stretch>
        </p:blipFill>
        <p:spPr>
          <a:xfrm>
            <a:off x="0" y="0"/>
            <a:ext cx="6096000" cy="6858000"/>
          </a:xfrm>
          <a:prstGeom prst="rect">
            <a:avLst/>
          </a:prstGeom>
          <a:ln>
            <a:noFill/>
          </a:ln>
        </p:spPr>
      </p:pic>
      <p:pic>
        <p:nvPicPr>
          <p:cNvPr id="2" name="Graphic 1">
            <a:extLst>
              <a:ext uri="{FF2B5EF4-FFF2-40B4-BE49-F238E27FC236}">
                <a16:creationId xmlns:a16="http://schemas.microsoft.com/office/drawing/2014/main" id="{5313D95E-C65E-7706-4695-7BE9933349E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422901" y="3833312"/>
            <a:ext cx="311150" cy="311150"/>
          </a:xfrm>
          <a:prstGeom prst="rect">
            <a:avLst/>
          </a:prstGeom>
        </p:spPr>
      </p:pic>
      <p:pic>
        <p:nvPicPr>
          <p:cNvPr id="3" name="Graphic 2">
            <a:extLst>
              <a:ext uri="{FF2B5EF4-FFF2-40B4-BE49-F238E27FC236}">
                <a16:creationId xmlns:a16="http://schemas.microsoft.com/office/drawing/2014/main" id="{2FAF96DB-75E7-97E7-E129-0A70AC70D2C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411958" y="1208046"/>
            <a:ext cx="333036" cy="333036"/>
          </a:xfrm>
          <a:prstGeom prst="rect">
            <a:avLst/>
          </a:prstGeom>
        </p:spPr>
      </p:pic>
    </p:spTree>
    <p:extLst>
      <p:ext uri="{BB962C8B-B14F-4D97-AF65-F5344CB8AC3E}">
        <p14:creationId xmlns:p14="http://schemas.microsoft.com/office/powerpoint/2010/main" val="268784459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88450F-C917-FC66-D5C5-2097FD5F191B}"/>
            </a:ext>
          </a:extLst>
        </p:cNvPr>
        <p:cNvGrpSpPr/>
        <p:nvPr/>
      </p:nvGrpSpPr>
      <p:grpSpPr>
        <a:xfrm>
          <a:off x="0" y="0"/>
          <a:ext cx="0" cy="0"/>
          <a:chOff x="0" y="0"/>
          <a:chExt cx="0" cy="0"/>
        </a:xfrm>
      </p:grpSpPr>
      <p:sp>
        <p:nvSpPr>
          <p:cNvPr id="24" name="Rectangle: Top Corners Rounded 23">
            <a:extLst>
              <a:ext uri="{FF2B5EF4-FFF2-40B4-BE49-F238E27FC236}">
                <a16:creationId xmlns:a16="http://schemas.microsoft.com/office/drawing/2014/main" id="{452C861C-EAD1-04E3-B2EE-9F4BCBCED463}"/>
              </a:ext>
            </a:extLst>
          </p:cNvPr>
          <p:cNvSpPr/>
          <p:nvPr/>
        </p:nvSpPr>
        <p:spPr>
          <a:xfrm>
            <a:off x="1981200" y="1148231"/>
            <a:ext cx="10080904"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5" name="Table 4">
            <a:extLst>
              <a:ext uri="{FF2B5EF4-FFF2-40B4-BE49-F238E27FC236}">
                <a16:creationId xmlns:a16="http://schemas.microsoft.com/office/drawing/2014/main" id="{1BFE3358-86D0-74D0-9CA5-522DEF80CC11}"/>
              </a:ext>
            </a:extLst>
          </p:cNvPr>
          <p:cNvGraphicFramePr>
            <a:graphicFrameLocks noGrp="1"/>
          </p:cNvGraphicFramePr>
          <p:nvPr>
            <p:extLst>
              <p:ext uri="{D42A27DB-BD31-4B8C-83A1-F6EECF244321}">
                <p14:modId xmlns:p14="http://schemas.microsoft.com/office/powerpoint/2010/main" val="4150103115"/>
              </p:ext>
            </p:extLst>
          </p:nvPr>
        </p:nvGraphicFramePr>
        <p:xfrm>
          <a:off x="-7620" y="1148230"/>
          <a:ext cx="12069724" cy="4857157"/>
        </p:xfrm>
        <a:graphic>
          <a:graphicData uri="http://schemas.openxmlformats.org/drawingml/2006/table">
            <a:tbl>
              <a:tblPr firstRow="1" bandRow="1"/>
              <a:tblGrid>
                <a:gridCol w="1993392">
                  <a:extLst>
                    <a:ext uri="{9D8B030D-6E8A-4147-A177-3AD203B41FA5}">
                      <a16:colId xmlns:a16="http://schemas.microsoft.com/office/drawing/2014/main" val="1767499071"/>
                    </a:ext>
                  </a:extLst>
                </a:gridCol>
                <a:gridCol w="3924000">
                  <a:extLst>
                    <a:ext uri="{9D8B030D-6E8A-4147-A177-3AD203B41FA5}">
                      <a16:colId xmlns:a16="http://schemas.microsoft.com/office/drawing/2014/main" val="2382844442"/>
                    </a:ext>
                  </a:extLst>
                </a:gridCol>
                <a:gridCol w="3164332">
                  <a:extLst>
                    <a:ext uri="{9D8B030D-6E8A-4147-A177-3AD203B41FA5}">
                      <a16:colId xmlns:a16="http://schemas.microsoft.com/office/drawing/2014/main" val="1493353144"/>
                    </a:ext>
                  </a:extLst>
                </a:gridCol>
                <a:gridCol w="2988000">
                  <a:extLst>
                    <a:ext uri="{9D8B030D-6E8A-4147-A177-3AD203B41FA5}">
                      <a16:colId xmlns:a16="http://schemas.microsoft.com/office/drawing/2014/main" val="957515009"/>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1" i="0" noProof="0">
                          <a:solidFill>
                            <a:schemeClr val="bg1"/>
                          </a:solidFill>
                          <a:effectLst/>
                          <a:latin typeface="+mn-lt"/>
                          <a:cs typeface="Leelawadee"/>
                        </a:rPr>
                        <a:t>Environment</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1" i="0" noProof="0">
                          <a:solidFill>
                            <a:schemeClr val="bg1"/>
                          </a:solidFill>
                          <a:effectLst/>
                          <a:latin typeface="+mn-lt"/>
                          <a:cs typeface="Leelawadee"/>
                        </a:rPr>
                        <a:t>Social</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1" i="0" noProof="0">
                          <a:solidFill>
                            <a:schemeClr val="bg1"/>
                          </a:solidFill>
                          <a:effectLst/>
                          <a:latin typeface="+mn-lt"/>
                          <a:cs typeface="Leelawadee"/>
                        </a:rPr>
                        <a:t>Governance</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1008000">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954F07"/>
                          </a:solidFill>
                          <a:latin typeface="+mj-lt"/>
                          <a:ea typeface="+mn-ea"/>
                          <a:cs typeface="Leelawadee"/>
                        </a:rPr>
                        <a:t>POSITIVE </a:t>
                      </a:r>
                      <a:br>
                        <a:rPr lang="en-US" sz="1400" kern="1200">
                          <a:solidFill>
                            <a:srgbClr val="954F07"/>
                          </a:solidFill>
                          <a:latin typeface="+mj-lt"/>
                          <a:ea typeface="+mn-ea"/>
                          <a:cs typeface="Leelawadee"/>
                        </a:rPr>
                      </a:br>
                      <a:r>
                        <a:rPr lang="en-US" sz="1400" kern="1200">
                          <a:solidFill>
                            <a:srgbClr val="954F07"/>
                          </a:solidFill>
                          <a:latin typeface="+mj-lt"/>
                          <a:ea typeface="+mn-ea"/>
                          <a:cs typeface="Leelawadee"/>
                        </a:rPr>
                        <a:t>AGRICULTURE</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9F0A"/>
                    </a:solidFill>
                  </a:tcPr>
                </a:tc>
                <a:tc>
                  <a:txBody>
                    <a:bodyPr/>
                    <a:lstStyle/>
                    <a:p>
                      <a:pPr marL="115888" marR="0" lvl="0" indent="-1158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b="0" i="0" noProof="0">
                          <a:solidFill>
                            <a:srgbClr val="2B660F"/>
                          </a:solidFill>
                          <a:effectLst/>
                          <a:highlight>
                            <a:srgbClr val="FFC62B"/>
                          </a:highlight>
                          <a:latin typeface="+mn-lt"/>
                          <a:cs typeface="Leelawadee"/>
                        </a:rPr>
                        <a:t>Target</a:t>
                      </a:r>
                      <a:r>
                        <a:rPr lang="en-US" sz="1050" b="0" i="0" noProof="0">
                          <a:solidFill>
                            <a:srgbClr val="2B660F"/>
                          </a:solidFill>
                          <a:effectLst/>
                          <a:latin typeface="+mn-lt"/>
                          <a:cs typeface="Leelawadee"/>
                        </a:rPr>
                        <a:t>: Move 25% of the “dirty dozen” produce to organic </a:t>
                      </a:r>
                      <a:br>
                        <a:rPr lang="en-US" sz="1050" b="0" i="0" noProof="0">
                          <a:solidFill>
                            <a:srgbClr val="2B660F"/>
                          </a:solidFill>
                          <a:effectLst/>
                          <a:latin typeface="+mn-lt"/>
                          <a:cs typeface="Leelawadee"/>
                        </a:rPr>
                      </a:br>
                      <a:r>
                        <a:rPr lang="en-US" sz="1050" b="0" i="0" noProof="0">
                          <a:solidFill>
                            <a:srgbClr val="2B660F"/>
                          </a:solidFill>
                          <a:effectLst/>
                          <a:latin typeface="+mn-lt"/>
                          <a:cs typeface="Leelawadee"/>
                        </a:rPr>
                        <a:t>by 2025</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a:lnSpc>
                          <a:spcPct val="100000"/>
                        </a:lnSpc>
                        <a:spcBef>
                          <a:spcPts val="0"/>
                        </a:spcBef>
                        <a:spcAft>
                          <a:spcPts val="0"/>
                        </a:spcAft>
                        <a:buFont typeface="Arial"/>
                        <a:buNone/>
                      </a:pPr>
                      <a:r>
                        <a:rPr lang="en-GB" sz="1050" b="0" i="1" u="none" strike="noStrike" kern="1200" cap="none" spc="0" normalizeH="0" baseline="0" noProof="0">
                          <a:ln>
                            <a:noFill/>
                          </a:ln>
                          <a:solidFill>
                            <a:srgbClr val="2B660F"/>
                          </a:solidFill>
                          <a:effectLst/>
                          <a:uLnTx/>
                          <a:uFillTx/>
                          <a:latin typeface="+mn-lt"/>
                        </a:rPr>
                        <a:t>Not a focus area for the customer.</a:t>
                      </a:r>
                      <a:endParaRPr lang="en-US" sz="1050" b="0" i="1" u="none" strike="noStrike" kern="1200" cap="none" spc="0" normalizeH="0" baseline="0" noProof="0">
                        <a:ln>
                          <a:noFill/>
                        </a:ln>
                        <a:solidFill>
                          <a:srgbClr val="2B660F"/>
                        </a:solidFill>
                        <a:effectLst/>
                        <a:uLnTx/>
                        <a:uFillTx/>
                        <a:latin typeface="+mn-lt"/>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a:lnSpc>
                          <a:spcPct val="100000"/>
                        </a:lnSpc>
                        <a:spcBef>
                          <a:spcPts val="0"/>
                        </a:spcBef>
                        <a:spcAft>
                          <a:spcPts val="0"/>
                        </a:spcAft>
                        <a:buFont typeface="Arial"/>
                        <a:buNone/>
                      </a:pPr>
                      <a:r>
                        <a:rPr kumimoji="0" lang="en-GB" sz="1050" b="0" i="1" u="none" strike="noStrike" kern="1200" cap="none" spc="0" normalizeH="0" baseline="0" noProof="0">
                          <a:ln>
                            <a:noFill/>
                          </a:ln>
                          <a:solidFill>
                            <a:srgbClr val="2B660F"/>
                          </a:solidFill>
                          <a:effectLst/>
                          <a:uLnTx/>
                          <a:uFillTx/>
                          <a:latin typeface="+mn-lt"/>
                        </a:rPr>
                        <a:t>Not a focus area for the customer.</a:t>
                      </a:r>
                      <a:endParaRPr kumimoji="0" lang="en-US" sz="1050" b="0" i="1" u="none" strike="noStrike" kern="1200" cap="none" spc="0" normalizeH="0" baseline="0" noProof="0">
                        <a:ln>
                          <a:noFill/>
                        </a:ln>
                        <a:solidFill>
                          <a:srgbClr val="2B660F"/>
                        </a:solidFill>
                        <a:effectLst/>
                        <a:uLnTx/>
                        <a:uFillTx/>
                        <a:latin typeface="+mn-lt"/>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3602269">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15888" lvl="0" indent="-115888" algn="l">
                        <a:lnSpc>
                          <a:spcPct val="100000"/>
                        </a:lnSpc>
                        <a:spcBef>
                          <a:spcPts val="400"/>
                        </a:spcBef>
                        <a:spcAft>
                          <a:spcPts val="0"/>
                        </a:spcAft>
                        <a:buFont typeface="Arial"/>
                        <a:buChar char="•"/>
                      </a:pPr>
                      <a:r>
                        <a:rPr lang="en-US" sz="1050" b="0" i="0" u="none" strike="noStrike" noProof="0">
                          <a:solidFill>
                            <a:srgbClr val="2B660F"/>
                          </a:solidFill>
                          <a:effectLst/>
                          <a:highlight>
                            <a:srgbClr val="FFC62B"/>
                          </a:highlight>
                          <a:latin typeface="+mn-lt"/>
                        </a:rPr>
                        <a:t>Target</a:t>
                      </a:r>
                      <a:r>
                        <a:rPr lang="en-US" sz="1050" b="0" i="0" u="none" strike="noStrike" noProof="0">
                          <a:solidFill>
                            <a:srgbClr val="2B660F"/>
                          </a:solidFill>
                          <a:effectLst/>
                          <a:latin typeface="+mn-lt"/>
                        </a:rPr>
                        <a:t>: Achieve 20% increase in use of renewable energy by 2030 (based on a 2019 baseline)</a:t>
                      </a:r>
                    </a:p>
                    <a:p>
                      <a:pPr marL="115888" marR="0" lvl="0" indent="-115888" algn="l" defTabSz="914400" rtl="0" eaLnBrk="1" fontAlgn="auto" latinLnBrk="0" hangingPunct="1">
                        <a:lnSpc>
                          <a:spcPct val="100000"/>
                        </a:lnSpc>
                        <a:spcBef>
                          <a:spcPts val="400"/>
                        </a:spcBef>
                        <a:spcAft>
                          <a:spcPts val="0"/>
                        </a:spcAft>
                        <a:buClrTx/>
                        <a:buSzTx/>
                        <a:buFont typeface="Arial"/>
                        <a:buChar char="•"/>
                        <a:tabLst/>
                        <a:defRPr/>
                      </a:pPr>
                      <a:r>
                        <a:rPr lang="en-US" sz="1050" b="0" i="0" u="none" strike="noStrike" noProof="0">
                          <a:solidFill>
                            <a:srgbClr val="2B660F"/>
                          </a:solidFill>
                          <a:effectLst/>
                          <a:highlight>
                            <a:srgbClr val="FFC62B"/>
                          </a:highlight>
                          <a:latin typeface="+mn-lt"/>
                        </a:rPr>
                        <a:t>Target</a:t>
                      </a:r>
                      <a:r>
                        <a:rPr lang="en-US" sz="1050" b="0" i="0" u="none" strike="noStrike" noProof="0">
                          <a:solidFill>
                            <a:srgbClr val="2B660F"/>
                          </a:solidFill>
                          <a:effectLst/>
                          <a:latin typeface="+mn-lt"/>
                        </a:rPr>
                        <a:t>: Achieve 50% reduction in emissions by 2030 (based on a 2019 baseline)</a:t>
                      </a:r>
                    </a:p>
                    <a:p>
                      <a:pPr marL="115888" marR="0" lvl="0" indent="-115888" algn="l" defTabSz="914400" rtl="0" eaLnBrk="1" fontAlgn="auto" latinLnBrk="0" hangingPunct="1">
                        <a:lnSpc>
                          <a:spcPct val="100000"/>
                        </a:lnSpc>
                        <a:spcBef>
                          <a:spcPts val="400"/>
                        </a:spcBef>
                        <a:spcAft>
                          <a:spcPts val="0"/>
                        </a:spcAft>
                        <a:buClrTx/>
                        <a:buSzTx/>
                        <a:buFont typeface="Arial"/>
                        <a:buChar char="•"/>
                        <a:tabLst/>
                        <a:defRPr/>
                      </a:pPr>
                      <a:r>
                        <a:rPr lang="en-US" sz="1050" b="0" i="0" u="none" strike="noStrike" noProof="0">
                          <a:solidFill>
                            <a:srgbClr val="2B660F"/>
                          </a:solidFill>
                          <a:effectLst/>
                          <a:highlight>
                            <a:srgbClr val="FFC62B"/>
                          </a:highlight>
                          <a:latin typeface="+mn-lt"/>
                        </a:rPr>
                        <a:t>Target</a:t>
                      </a:r>
                      <a:r>
                        <a:rPr lang="en-US" sz="1050" b="0" i="0" u="none" strike="noStrike" noProof="0">
                          <a:solidFill>
                            <a:srgbClr val="2B660F"/>
                          </a:solidFill>
                          <a:effectLst/>
                          <a:latin typeface="+mn-lt"/>
                        </a:rPr>
                        <a:t>: Achieve a 25% decrease in energy and water consumption by 2030 (based on a 2019 baseline)</a:t>
                      </a:r>
                    </a:p>
                    <a:p>
                      <a:pPr marL="115888" marR="0" lvl="0" indent="-115888" algn="l" defTabSz="914400" rtl="0" eaLnBrk="1" fontAlgn="auto" latinLnBrk="0" hangingPunct="1">
                        <a:lnSpc>
                          <a:spcPct val="100000"/>
                        </a:lnSpc>
                        <a:spcBef>
                          <a:spcPts val="400"/>
                        </a:spcBef>
                        <a:spcAft>
                          <a:spcPts val="0"/>
                        </a:spcAft>
                        <a:buClrTx/>
                        <a:buSzTx/>
                        <a:buFont typeface="Arial"/>
                        <a:buChar char="•"/>
                        <a:tabLst/>
                        <a:defRPr/>
                      </a:pPr>
                      <a:r>
                        <a:rPr lang="en-US" sz="1050" b="0" i="0" kern="1200" noProof="0">
                          <a:solidFill>
                            <a:srgbClr val="2B660F"/>
                          </a:solidFill>
                          <a:effectLst/>
                          <a:highlight>
                            <a:srgbClr val="4FE2F3"/>
                          </a:highlight>
                          <a:latin typeface="+mn-lt"/>
                          <a:ea typeface="+mn-ea"/>
                          <a:cs typeface="Leelawadee" panose="020B0502040204020203" pitchFamily="34" charset="-34"/>
                        </a:rPr>
                        <a:t>Goal:</a:t>
                      </a:r>
                      <a:r>
                        <a:rPr lang="en-US" sz="1050" b="0" i="0" noProof="0">
                          <a:solidFill>
                            <a:srgbClr val="2B660F"/>
                          </a:solidFill>
                          <a:effectLst/>
                          <a:latin typeface="+mn-lt"/>
                          <a:cs typeface="Leelawadee"/>
                        </a:rPr>
                        <a:t> Influence our top 30 healthcare vendors to commit to establish science-aligned targets for reducing their Scope 1 and 2 emissions</a:t>
                      </a:r>
                    </a:p>
                    <a:p>
                      <a:pPr marL="115888" lvl="0" indent="-115888" algn="l">
                        <a:lnSpc>
                          <a:spcPct val="100000"/>
                        </a:lnSpc>
                        <a:spcBef>
                          <a:spcPts val="400"/>
                        </a:spcBef>
                        <a:spcAft>
                          <a:spcPts val="0"/>
                        </a:spcAft>
                        <a:buFont typeface="Arial"/>
                        <a:buChar char="•"/>
                      </a:pPr>
                      <a:r>
                        <a:rPr lang="en-US" sz="1050" b="0" i="0" kern="1200" noProof="0">
                          <a:solidFill>
                            <a:srgbClr val="2B660F"/>
                          </a:solidFill>
                          <a:effectLst/>
                          <a:highlight>
                            <a:srgbClr val="4FE2F3"/>
                          </a:highlight>
                          <a:latin typeface="+mn-lt"/>
                          <a:ea typeface="+mn-ea"/>
                          <a:cs typeface="Leelawadee" panose="020B0502040204020203" pitchFamily="34" charset="-34"/>
                        </a:rPr>
                        <a:t>Goal:</a:t>
                      </a:r>
                      <a:r>
                        <a:rPr lang="en-US" sz="1050" b="0" i="0" u="none" strike="noStrike" noProof="0">
                          <a:solidFill>
                            <a:srgbClr val="2B660F"/>
                          </a:solidFill>
                          <a:effectLst/>
                          <a:latin typeface="+mn-lt"/>
                        </a:rPr>
                        <a:t> Implement contract language specific to our Climate Action Plan strategy for new and renewed suppliers by 2025</a:t>
                      </a:r>
                    </a:p>
                    <a:p>
                      <a:pPr marL="115888" lvl="0" indent="-115888" algn="l">
                        <a:lnSpc>
                          <a:spcPct val="100000"/>
                        </a:lnSpc>
                        <a:spcBef>
                          <a:spcPts val="400"/>
                        </a:spcBef>
                        <a:spcAft>
                          <a:spcPts val="0"/>
                        </a:spcAft>
                        <a:buFont typeface="Arial"/>
                        <a:buChar char="•"/>
                      </a:pPr>
                      <a:r>
                        <a:rPr lang="en-US" sz="1050" b="0" i="0" u="none" strike="noStrike" noProof="0">
                          <a:solidFill>
                            <a:srgbClr val="2B660F"/>
                          </a:solidFill>
                          <a:effectLst/>
                          <a:highlight>
                            <a:srgbClr val="FFC62B"/>
                          </a:highlight>
                          <a:latin typeface="+mn-lt"/>
                        </a:rPr>
                        <a:t>Target</a:t>
                      </a:r>
                      <a:r>
                        <a:rPr lang="en-US" sz="1050" b="0" i="0" u="none" strike="noStrike" noProof="0">
                          <a:solidFill>
                            <a:srgbClr val="2B660F"/>
                          </a:solidFill>
                          <a:effectLst/>
                          <a:latin typeface="+mn-lt"/>
                        </a:rPr>
                        <a:t>: Achieve net zero carbon emissions by 2040</a:t>
                      </a:r>
                    </a:p>
                    <a:p>
                      <a:pPr marL="115888" lvl="0" indent="-115888" algn="l">
                        <a:lnSpc>
                          <a:spcPct val="100000"/>
                        </a:lnSpc>
                        <a:spcBef>
                          <a:spcPts val="400"/>
                        </a:spcBef>
                        <a:spcAft>
                          <a:spcPts val="0"/>
                        </a:spcAft>
                        <a:buFont typeface="Arial"/>
                        <a:buChar char="•"/>
                      </a:pPr>
                      <a:r>
                        <a:rPr lang="en-US" sz="1050" b="0" i="0" u="none" strike="noStrike" noProof="0">
                          <a:solidFill>
                            <a:srgbClr val="2B660F"/>
                          </a:solidFill>
                          <a:effectLst/>
                          <a:highlight>
                            <a:srgbClr val="FFC62B"/>
                          </a:highlight>
                          <a:latin typeface="+mn-lt"/>
                        </a:rPr>
                        <a:t>Target</a:t>
                      </a:r>
                      <a:r>
                        <a:rPr lang="en-US" sz="1050" b="0" i="0" u="none" strike="noStrike" noProof="0">
                          <a:solidFill>
                            <a:srgbClr val="2B660F"/>
                          </a:solidFill>
                          <a:effectLst/>
                          <a:latin typeface="+mn-lt"/>
                        </a:rPr>
                        <a:t>: Reduce Scope 3 emissions by at least 90% by 2040</a:t>
                      </a:r>
                    </a:p>
                    <a:p>
                      <a:pPr marL="115888" lvl="0" indent="-115888" algn="l">
                        <a:lnSpc>
                          <a:spcPct val="100000"/>
                        </a:lnSpc>
                        <a:spcBef>
                          <a:spcPts val="400"/>
                        </a:spcBef>
                        <a:spcAft>
                          <a:spcPts val="0"/>
                        </a:spcAft>
                        <a:buFont typeface="Arial"/>
                        <a:buChar char="•"/>
                      </a:pPr>
                      <a:r>
                        <a:rPr lang="en-US" sz="1050" b="0" i="0" u="none" strike="noStrike" noProof="0">
                          <a:solidFill>
                            <a:srgbClr val="2B660F"/>
                          </a:solidFill>
                          <a:effectLst/>
                          <a:highlight>
                            <a:srgbClr val="FFC62B"/>
                          </a:highlight>
                          <a:latin typeface="+mn-lt"/>
                        </a:rPr>
                        <a:t>Target</a:t>
                      </a:r>
                      <a:r>
                        <a:rPr lang="en-US" sz="1050" b="0" i="0" u="none" strike="noStrike" noProof="0">
                          <a:solidFill>
                            <a:srgbClr val="2B660F"/>
                          </a:solidFill>
                          <a:effectLst/>
                          <a:latin typeface="+mn-lt"/>
                        </a:rPr>
                        <a:t>: All new construction and major renovations built to meet net zero standards by 2035</a:t>
                      </a:r>
                    </a:p>
                    <a:p>
                      <a:pPr marL="115888" lvl="0" indent="-115888" algn="l">
                        <a:lnSpc>
                          <a:spcPct val="100000"/>
                        </a:lnSpc>
                        <a:spcBef>
                          <a:spcPts val="400"/>
                        </a:spcBef>
                        <a:spcAft>
                          <a:spcPts val="0"/>
                        </a:spcAft>
                        <a:buFont typeface="Arial"/>
                        <a:buChar char="•"/>
                      </a:pPr>
                      <a:r>
                        <a:rPr lang="en-US" sz="1050" b="0" i="0" u="none" strike="noStrike" noProof="0">
                          <a:solidFill>
                            <a:srgbClr val="2B660F"/>
                          </a:solidFill>
                          <a:effectLst/>
                          <a:highlight>
                            <a:srgbClr val="FFC62B"/>
                          </a:highlight>
                          <a:latin typeface="+mn-lt"/>
                        </a:rPr>
                        <a:t>Target</a:t>
                      </a:r>
                      <a:r>
                        <a:rPr lang="en-US" sz="1050" b="0" i="0" u="none" strike="noStrike" noProof="0">
                          <a:solidFill>
                            <a:srgbClr val="2B660F"/>
                          </a:solidFill>
                          <a:effectLst/>
                          <a:latin typeface="+mn-lt"/>
                        </a:rPr>
                        <a:t>: Renewable energy sources account for 100% of electricity usage, including for both on-site and off-site generation by 2030</a:t>
                      </a:r>
                    </a:p>
                    <a:p>
                      <a:pPr marL="115888" lvl="0" indent="-115888" algn="l">
                        <a:lnSpc>
                          <a:spcPct val="100000"/>
                        </a:lnSpc>
                        <a:spcBef>
                          <a:spcPts val="400"/>
                        </a:spcBef>
                        <a:spcAft>
                          <a:spcPts val="0"/>
                        </a:spcAft>
                        <a:buFont typeface="Arial"/>
                        <a:buChar char="•"/>
                      </a:pPr>
                      <a:r>
                        <a:rPr lang="en-US" sz="1050" b="0" i="0" kern="1200" noProof="0">
                          <a:solidFill>
                            <a:srgbClr val="2B660F"/>
                          </a:solidFill>
                          <a:effectLst/>
                          <a:highlight>
                            <a:srgbClr val="4FE2F3"/>
                          </a:highlight>
                          <a:latin typeface="+mn-lt"/>
                          <a:ea typeface="+mn-ea"/>
                          <a:cs typeface="Leelawadee" panose="020B0502040204020203" pitchFamily="34" charset="-34"/>
                        </a:rPr>
                        <a:t>Goal:</a:t>
                      </a:r>
                      <a:r>
                        <a:rPr lang="en-US" sz="1050" b="0" i="0" u="none" strike="noStrike" noProof="0">
                          <a:solidFill>
                            <a:srgbClr val="2B660F"/>
                          </a:solidFill>
                          <a:effectLst/>
                          <a:latin typeface="+mn-lt"/>
                        </a:rPr>
                        <a:t> Work collaboratively with our group purchasing organization and Health Care Without Harm to identify training to support supplier decarbonization by FY 2024</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15888" indent="-115888" algn="l" rtl="0" fontAlgn="base">
                        <a:lnSpc>
                          <a:spcPct val="100000"/>
                        </a:lnSpc>
                        <a:spcBef>
                          <a:spcPts val="400"/>
                        </a:spcBef>
                        <a:spcAft>
                          <a:spcPts val="0"/>
                        </a:spcAft>
                        <a:buFont typeface="Arial" panose="020B0604020202020204" pitchFamily="34" charset="0"/>
                        <a:buChar char="•"/>
                      </a:pPr>
                      <a:r>
                        <a:rPr lang="en-US" sz="1050" b="0" i="0" kern="1200" noProof="0">
                          <a:solidFill>
                            <a:srgbClr val="2B660F"/>
                          </a:solidFill>
                          <a:effectLst/>
                          <a:highlight>
                            <a:srgbClr val="4FE2F3"/>
                          </a:highlight>
                          <a:latin typeface="+mn-lt"/>
                          <a:ea typeface="+mn-ea"/>
                          <a:cs typeface="Leelawadee" panose="020B0502040204020203" pitchFamily="34" charset="-34"/>
                        </a:rPr>
                        <a:t>Goal:</a:t>
                      </a:r>
                      <a:r>
                        <a:rPr lang="en-US" sz="1050" b="0" i="0" noProof="0">
                          <a:solidFill>
                            <a:srgbClr val="2B660F"/>
                          </a:solidFill>
                          <a:effectLst/>
                          <a:latin typeface="+mn-lt"/>
                          <a:cs typeface="Leelawadee"/>
                        </a:rPr>
                        <a:t> Collect supplier diversity, sustainability, and human trafficking data based on the RFX process with vendors by 2025</a:t>
                      </a:r>
                    </a:p>
                    <a:p>
                      <a:pPr marL="115888" indent="-115888" algn="l" rtl="0" fontAlgn="base">
                        <a:lnSpc>
                          <a:spcPct val="100000"/>
                        </a:lnSpc>
                        <a:spcBef>
                          <a:spcPts val="400"/>
                        </a:spcBef>
                        <a:spcAft>
                          <a:spcPts val="0"/>
                        </a:spcAft>
                        <a:buFont typeface="Arial" panose="020B0604020202020204" pitchFamily="34" charset="0"/>
                        <a:buChar char="•"/>
                      </a:pPr>
                      <a:r>
                        <a:rPr lang="en-US" sz="1050" b="0" i="0" noProof="0">
                          <a:solidFill>
                            <a:srgbClr val="2B660F"/>
                          </a:solidFill>
                          <a:effectLst/>
                          <a:highlight>
                            <a:srgbClr val="FFC62B"/>
                          </a:highlight>
                          <a:latin typeface="+mn-lt"/>
                          <a:cs typeface="Leelawadee"/>
                        </a:rPr>
                        <a:t>Target</a:t>
                      </a:r>
                      <a:r>
                        <a:rPr lang="en-US" sz="1050" b="0" i="0" noProof="0">
                          <a:solidFill>
                            <a:srgbClr val="2B660F"/>
                          </a:solidFill>
                          <a:effectLst/>
                          <a:latin typeface="+mn-lt"/>
                          <a:cs typeface="Leelawadee"/>
                        </a:rPr>
                        <a:t>: Expand ride-ordering transportation program across 3 Divisions by 2025 with a goal to eventually expand systemwide</a:t>
                      </a:r>
                    </a:p>
                    <a:p>
                      <a:pPr marL="115888" indent="-115888" algn="l" rtl="0" fontAlgn="base">
                        <a:lnSpc>
                          <a:spcPct val="100000"/>
                        </a:lnSpc>
                        <a:spcBef>
                          <a:spcPts val="400"/>
                        </a:spcBef>
                        <a:spcAft>
                          <a:spcPts val="0"/>
                        </a:spcAft>
                        <a:buFont typeface="Arial" panose="020B0604020202020204" pitchFamily="34" charset="0"/>
                        <a:buChar char="•"/>
                      </a:pPr>
                      <a:r>
                        <a:rPr lang="en-US" sz="1050" b="0" i="0" kern="1200" noProof="0">
                          <a:solidFill>
                            <a:srgbClr val="2B660F"/>
                          </a:solidFill>
                          <a:effectLst/>
                          <a:highlight>
                            <a:srgbClr val="4FE2F3"/>
                          </a:highlight>
                          <a:latin typeface="+mn-lt"/>
                          <a:ea typeface="+mn-ea"/>
                          <a:cs typeface="Leelawadee" panose="020B0502040204020203" pitchFamily="34" charset="-34"/>
                        </a:rPr>
                        <a:t>Goal:</a:t>
                      </a:r>
                      <a:r>
                        <a:rPr lang="en-US" sz="1050" b="0" i="0" noProof="0">
                          <a:solidFill>
                            <a:srgbClr val="2B660F"/>
                          </a:solidFill>
                          <a:effectLst/>
                          <a:latin typeface="+mn-lt"/>
                          <a:cs typeface="Leelawadee"/>
                        </a:rPr>
                        <a:t> Continue investing to address social and economic barriers in low-income communities across the entire CommonSpirit footprint during FY 2024</a:t>
                      </a:r>
                    </a:p>
                    <a:p>
                      <a:pPr marL="115888" indent="-115888" algn="l" rtl="0" fontAlgn="base">
                        <a:lnSpc>
                          <a:spcPct val="100000"/>
                        </a:lnSpc>
                        <a:spcBef>
                          <a:spcPts val="400"/>
                        </a:spcBef>
                        <a:spcAft>
                          <a:spcPts val="0"/>
                        </a:spcAft>
                        <a:buFont typeface="Arial" panose="020B0604020202020204" pitchFamily="34" charset="0"/>
                        <a:buChar char="•"/>
                      </a:pPr>
                      <a:r>
                        <a:rPr lang="en-US" sz="1050" b="0" i="0" kern="1200" noProof="0">
                          <a:solidFill>
                            <a:srgbClr val="2B660F"/>
                          </a:solidFill>
                          <a:effectLst/>
                          <a:highlight>
                            <a:srgbClr val="4FE2F3"/>
                          </a:highlight>
                          <a:latin typeface="+mn-lt"/>
                          <a:ea typeface="+mn-ea"/>
                          <a:cs typeface="Leelawadee" panose="020B0502040204020203" pitchFamily="34" charset="-34"/>
                        </a:rPr>
                        <a:t>Goal:</a:t>
                      </a:r>
                      <a:r>
                        <a:rPr lang="en-US" sz="1050" b="0" i="0" noProof="0">
                          <a:solidFill>
                            <a:srgbClr val="2B660F"/>
                          </a:solidFill>
                          <a:effectLst/>
                          <a:latin typeface="+mn-lt"/>
                          <a:cs typeface="Leelawadee"/>
                        </a:rPr>
                        <a:t> Develop educational material focused on serving patients experiencing homelessness, including unique opportunities and challenges in FY 2024</a:t>
                      </a:r>
                    </a:p>
                    <a:p>
                      <a:pPr marL="115888" indent="-115888" algn="l" rtl="0" fontAlgn="base">
                        <a:lnSpc>
                          <a:spcPct val="100000"/>
                        </a:lnSpc>
                        <a:spcBef>
                          <a:spcPts val="400"/>
                        </a:spcBef>
                        <a:spcAft>
                          <a:spcPts val="0"/>
                        </a:spcAft>
                        <a:buFont typeface="Arial" panose="020B0604020202020204" pitchFamily="34" charset="0"/>
                        <a:buChar char="•"/>
                      </a:pPr>
                      <a:r>
                        <a:rPr lang="en-US" sz="1050" b="0" i="0" kern="1200" noProof="0">
                          <a:solidFill>
                            <a:srgbClr val="2B660F"/>
                          </a:solidFill>
                          <a:effectLst/>
                          <a:highlight>
                            <a:srgbClr val="4FE2F3"/>
                          </a:highlight>
                          <a:latin typeface="+mn-lt"/>
                          <a:ea typeface="+mn-ea"/>
                          <a:cs typeface="Leelawadee" panose="020B0502040204020203" pitchFamily="34" charset="-34"/>
                        </a:rPr>
                        <a:t>Goal:</a:t>
                      </a:r>
                      <a:r>
                        <a:rPr lang="en-US" sz="1050" b="0" i="0" noProof="0">
                          <a:solidFill>
                            <a:srgbClr val="2B660F"/>
                          </a:solidFill>
                          <a:effectLst/>
                          <a:latin typeface="+mn-lt"/>
                          <a:cs typeface="Leelawadee"/>
                        </a:rPr>
                        <a:t> Expand edible food recovery efforts across California and the Pacific Northwest in FY 2024</a:t>
                      </a:r>
                    </a:p>
                    <a:p>
                      <a:pPr marL="115888" indent="-115888" algn="l" rtl="0" fontAlgn="base">
                        <a:lnSpc>
                          <a:spcPct val="100000"/>
                        </a:lnSpc>
                        <a:spcBef>
                          <a:spcPts val="400"/>
                        </a:spcBef>
                        <a:spcAft>
                          <a:spcPts val="0"/>
                        </a:spcAft>
                        <a:buFont typeface="Arial" panose="020B0604020202020204" pitchFamily="34" charset="0"/>
                        <a:buChar char="•"/>
                      </a:pPr>
                      <a:r>
                        <a:rPr lang="en-US" sz="1050" b="0" i="0" kern="1200" noProof="0">
                          <a:solidFill>
                            <a:srgbClr val="2B660F"/>
                          </a:solidFill>
                          <a:effectLst/>
                          <a:highlight>
                            <a:srgbClr val="4FE2F3"/>
                          </a:highlight>
                          <a:latin typeface="+mn-lt"/>
                          <a:ea typeface="+mn-ea"/>
                          <a:cs typeface="Leelawadee" panose="020B0502040204020203" pitchFamily="34" charset="-34"/>
                        </a:rPr>
                        <a:t>Goal:</a:t>
                      </a:r>
                      <a:r>
                        <a:rPr lang="en-US" sz="1050" b="0" i="0" noProof="0">
                          <a:solidFill>
                            <a:srgbClr val="2B660F"/>
                          </a:solidFill>
                          <a:effectLst/>
                          <a:latin typeface="+mn-lt"/>
                          <a:cs typeface="Leelawadee"/>
                        </a:rPr>
                        <a:t> Advance High Impact Hiring initiative to increase employment and support for residents of neighborhoods with socioeconomic challenges, and to increase engagement of persons with lived experience in FY 2024</a:t>
                      </a: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GB" sz="1050" b="0" i="1" u="none" strike="noStrike" kern="1200" cap="none" spc="0" normalizeH="0" baseline="0" noProof="0">
                          <a:ln>
                            <a:noFill/>
                          </a:ln>
                          <a:solidFill>
                            <a:srgbClr val="2B660F"/>
                          </a:solidFill>
                          <a:effectLst/>
                          <a:uLnTx/>
                          <a:uFillTx/>
                          <a:latin typeface="+mn-lt"/>
                        </a:rPr>
                        <a:t>Not a focus area for the customer.</a:t>
                      </a:r>
                      <a:endParaRPr kumimoji="0" lang="en-US" sz="1050" b="0" i="1" u="none" strike="noStrike" kern="1200" cap="none" spc="0" normalizeH="0" baseline="0" noProof="0">
                        <a:ln>
                          <a:noFill/>
                        </a:ln>
                        <a:solidFill>
                          <a:srgbClr val="2B660F"/>
                        </a:solidFill>
                        <a:effectLst/>
                        <a:uLnTx/>
                        <a:uFillTx/>
                        <a:latin typeface="+mn-lt"/>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bl>
          </a:graphicData>
        </a:graphic>
      </p:graphicFrame>
      <p:graphicFrame>
        <p:nvGraphicFramePr>
          <p:cNvPr id="22" name="think-cell data - do not delete" hidden="1">
            <a:extLst>
              <a:ext uri="{FF2B5EF4-FFF2-40B4-BE49-F238E27FC236}">
                <a16:creationId xmlns:a16="http://schemas.microsoft.com/office/drawing/2014/main" id="{CF254326-1A81-1973-ED13-B618614C6447}"/>
              </a:ext>
            </a:extLst>
          </p:cNvPr>
          <p:cNvGraphicFramePr>
            <a:graphicFrameLocks/>
          </p:cNvGraphicFramePr>
          <p:nvPr>
            <p:custDataLst>
              <p:tags r:id="rId1"/>
            </p:custDataLst>
            <p:extLst>
              <p:ext uri="{D42A27DB-BD31-4B8C-83A1-F6EECF244321}">
                <p14:modId xmlns:p14="http://schemas.microsoft.com/office/powerpoint/2010/main" val="2718372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22" name="think-cell data - do not delete" hidden="1">
                        <a:extLst>
                          <a:ext uri="{FF2B5EF4-FFF2-40B4-BE49-F238E27FC236}">
                            <a16:creationId xmlns:a16="http://schemas.microsoft.com/office/drawing/2014/main" id="{CF254326-1A81-1973-ED13-B618614C644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1" name="Title 20">
            <a:extLst>
              <a:ext uri="{FF2B5EF4-FFF2-40B4-BE49-F238E27FC236}">
                <a16:creationId xmlns:a16="http://schemas.microsoft.com/office/drawing/2014/main" id="{FA948C20-6732-9343-61A6-BA375DB738EF}"/>
              </a:ext>
            </a:extLst>
          </p:cNvPr>
          <p:cNvSpPr>
            <a:spLocks noGrp="1"/>
          </p:cNvSpPr>
          <p:nvPr>
            <p:ph type="title"/>
          </p:nvPr>
        </p:nvSpPr>
        <p:spPr>
          <a:xfrm>
            <a:off x="304798" y="246888"/>
            <a:ext cx="11585448" cy="969264"/>
          </a:xfrm>
        </p:spPr>
        <p:txBody>
          <a:bodyPr vert="horz" rIns="0"/>
          <a:lstStyle/>
          <a:p>
            <a:r>
              <a:rPr lang="en-US" sz="3000"/>
              <a:t>DIGNITY HEALTH’S SUSTAINABILITY FOCUS AREAS</a:t>
            </a:r>
            <a:br>
              <a:rPr lang="en-US" sz="3000"/>
            </a:br>
            <a:r>
              <a:rPr lang="en-US" sz="1800" i="1"/>
              <a:t>And how these focus areas align with pep+ pillars</a:t>
            </a:r>
            <a:endParaRPr lang="en-US" i="1"/>
          </a:p>
        </p:txBody>
      </p:sp>
      <p:sp>
        <p:nvSpPr>
          <p:cNvPr id="30" name="TextBox 29">
            <a:extLst>
              <a:ext uri="{FF2B5EF4-FFF2-40B4-BE49-F238E27FC236}">
                <a16:creationId xmlns:a16="http://schemas.microsoft.com/office/drawing/2014/main" id="{9DB9E24D-6CEF-8082-3668-409AF4286A12}"/>
              </a:ext>
            </a:extLst>
          </p:cNvPr>
          <p:cNvSpPr txBox="1"/>
          <p:nvPr/>
        </p:nvSpPr>
        <p:spPr>
          <a:xfrm>
            <a:off x="1981200" y="6107333"/>
            <a:ext cx="9997438" cy="276999"/>
          </a:xfrm>
          <a:prstGeom prst="rect">
            <a:avLst/>
          </a:prstGeom>
          <a:noFill/>
        </p:spPr>
        <p:txBody>
          <a:bodyPr wrap="square" lIns="0" tIns="0" rIns="0" bIns="0" rtlCol="0">
            <a:spAutoFit/>
          </a:bodyPr>
          <a:lstStyle/>
          <a:p>
            <a:r>
              <a:rPr lang="en-US" sz="900" b="1">
                <a:solidFill>
                  <a:schemeClr val="accent3"/>
                </a:solidFill>
                <a:cs typeface="Leelawadee" panose="020B0502040204020203" pitchFamily="34" charset="-34"/>
                <a:sym typeface="+mn-lt"/>
              </a:rPr>
              <a:t>Note - </a:t>
            </a:r>
            <a:r>
              <a:rPr lang="en-US" sz="900">
                <a:solidFill>
                  <a:schemeClr val="accent3"/>
                </a:solidFill>
                <a:cs typeface="Leelawadee" panose="020B0502040204020203" pitchFamily="34" charset="-34"/>
                <a:sym typeface="+mn-lt"/>
              </a:rPr>
              <a:t>The pillars and information in these slides come from CommonSpirit Health, the entity formed after the merger of Dignity Health with Catholic Health Initiatives in 2019. We have chosen to include the focus areas from CommonSpirit Health because Dignity Health itself does not have any published sustainability approach, information or focus areas.</a:t>
            </a:r>
          </a:p>
        </p:txBody>
      </p:sp>
      <p:pic>
        <p:nvPicPr>
          <p:cNvPr id="23" name="Picture 22" descr="A blue and green windmill with green arrows&#10;&#10;Description automatically generated">
            <a:extLst>
              <a:ext uri="{FF2B5EF4-FFF2-40B4-BE49-F238E27FC236}">
                <a16:creationId xmlns:a16="http://schemas.microsoft.com/office/drawing/2014/main" id="{99F14556-77C7-C284-3423-2785C00810B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7884" y="2999839"/>
            <a:ext cx="556204" cy="604020"/>
          </a:xfrm>
          <a:prstGeom prst="rect">
            <a:avLst/>
          </a:prstGeom>
        </p:spPr>
      </p:pic>
      <p:pic>
        <p:nvPicPr>
          <p:cNvPr id="29" name="Picture 28" descr="A logo of a leaf in a circle&#10;&#10;Description automatically generated">
            <a:extLst>
              <a:ext uri="{FF2B5EF4-FFF2-40B4-BE49-F238E27FC236}">
                <a16:creationId xmlns:a16="http://schemas.microsoft.com/office/drawing/2014/main" id="{19BBFC92-6174-1755-749A-76F55EB00D4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pic>
        <p:nvPicPr>
          <p:cNvPr id="32" name="Picture 2" descr="Dignity Healthcare Case Study | Wizard Software — Wizard Software Solutions">
            <a:extLst>
              <a:ext uri="{FF2B5EF4-FFF2-40B4-BE49-F238E27FC236}">
                <a16:creationId xmlns:a16="http://schemas.microsoft.com/office/drawing/2014/main" id="{6F91EB4C-77C5-22F8-3C25-44519EF91A8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80225" y="281386"/>
            <a:ext cx="2021275" cy="551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192517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5AF17A-76CE-CECB-82A3-CD604E46E3A4}"/>
            </a:ext>
          </a:extLst>
        </p:cNvPr>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D77551FA-659E-D9BB-84B7-E0AA60C18A05}"/>
              </a:ext>
            </a:extLst>
          </p:cNvPr>
          <p:cNvGraphicFramePr>
            <a:graphicFrameLocks/>
          </p:cNvGraphicFramePr>
          <p:nvPr>
            <p:custDataLst>
              <p:tags r:id="rId1"/>
            </p:custDataLst>
            <p:extLst>
              <p:ext uri="{D42A27DB-BD31-4B8C-83A1-F6EECF244321}">
                <p14:modId xmlns:p14="http://schemas.microsoft.com/office/powerpoint/2010/main" val="251524412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12" name="think-cell data - do not delete" hidden="1">
                        <a:extLst>
                          <a:ext uri="{FF2B5EF4-FFF2-40B4-BE49-F238E27FC236}">
                            <a16:creationId xmlns:a16="http://schemas.microsoft.com/office/drawing/2014/main" id="{D77551FA-659E-D9BB-84B7-E0AA60C18A0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1" name="Title 10">
            <a:extLst>
              <a:ext uri="{FF2B5EF4-FFF2-40B4-BE49-F238E27FC236}">
                <a16:creationId xmlns:a16="http://schemas.microsoft.com/office/drawing/2014/main" id="{C8F86394-A681-1A50-D52B-DC5323E00010}"/>
              </a:ext>
            </a:extLst>
          </p:cNvPr>
          <p:cNvSpPr>
            <a:spLocks noGrp="1"/>
          </p:cNvSpPr>
          <p:nvPr>
            <p:ph type="title"/>
          </p:nvPr>
        </p:nvSpPr>
        <p:spPr>
          <a:xfrm>
            <a:off x="304798" y="246888"/>
            <a:ext cx="11585448" cy="969264"/>
          </a:xfrm>
        </p:spPr>
        <p:txBody>
          <a:bodyPr vert="horz" rIns="0"/>
          <a:lstStyle/>
          <a:p>
            <a:r>
              <a:rPr lang="en-US" sz="3000"/>
              <a:t>DIGNITY HEALTH’S SUSTAINABILITY FOCUS AREAS</a:t>
            </a:r>
            <a:br>
              <a:rPr lang="en-US"/>
            </a:br>
            <a:r>
              <a:rPr lang="en-US" sz="1800" i="1"/>
              <a:t>And how these focus areas align with pep+ pillars</a:t>
            </a:r>
            <a:endParaRPr lang="en-US" i="1"/>
          </a:p>
        </p:txBody>
      </p:sp>
      <p:sp>
        <p:nvSpPr>
          <p:cNvPr id="13" name="Rectangle: Top Corners Rounded 12">
            <a:extLst>
              <a:ext uri="{FF2B5EF4-FFF2-40B4-BE49-F238E27FC236}">
                <a16:creationId xmlns:a16="http://schemas.microsoft.com/office/drawing/2014/main" id="{8B432CC3-5670-472F-E4C9-CD6575451C14}"/>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 name="Table 4">
            <a:extLst>
              <a:ext uri="{FF2B5EF4-FFF2-40B4-BE49-F238E27FC236}">
                <a16:creationId xmlns:a16="http://schemas.microsoft.com/office/drawing/2014/main" id="{1C57F9D8-8A45-8E99-6FE5-3EFB3B9BFA5C}"/>
              </a:ext>
            </a:extLst>
          </p:cNvPr>
          <p:cNvGraphicFramePr>
            <a:graphicFrameLocks noGrp="1"/>
          </p:cNvGraphicFramePr>
          <p:nvPr>
            <p:extLst>
              <p:ext uri="{D42A27DB-BD31-4B8C-83A1-F6EECF244321}">
                <p14:modId xmlns:p14="http://schemas.microsoft.com/office/powerpoint/2010/main" val="435901716"/>
              </p:ext>
            </p:extLst>
          </p:nvPr>
        </p:nvGraphicFramePr>
        <p:xfrm>
          <a:off x="-7620" y="1148230"/>
          <a:ext cx="11990832" cy="4556229"/>
        </p:xfrm>
        <a:graphic>
          <a:graphicData uri="http://schemas.openxmlformats.org/drawingml/2006/table">
            <a:tbl>
              <a:tblPr firstRow="1" bandRow="1"/>
              <a:tblGrid>
                <a:gridCol w="1993392">
                  <a:extLst>
                    <a:ext uri="{9D8B030D-6E8A-4147-A177-3AD203B41FA5}">
                      <a16:colId xmlns:a16="http://schemas.microsoft.com/office/drawing/2014/main" val="1767499071"/>
                    </a:ext>
                  </a:extLst>
                </a:gridCol>
                <a:gridCol w="3500628">
                  <a:extLst>
                    <a:ext uri="{9D8B030D-6E8A-4147-A177-3AD203B41FA5}">
                      <a16:colId xmlns:a16="http://schemas.microsoft.com/office/drawing/2014/main" val="2382844442"/>
                    </a:ext>
                  </a:extLst>
                </a:gridCol>
                <a:gridCol w="3164332">
                  <a:extLst>
                    <a:ext uri="{9D8B030D-6E8A-4147-A177-3AD203B41FA5}">
                      <a16:colId xmlns:a16="http://schemas.microsoft.com/office/drawing/2014/main" val="1493353144"/>
                    </a:ext>
                  </a:extLst>
                </a:gridCol>
                <a:gridCol w="3332480">
                  <a:extLst>
                    <a:ext uri="{9D8B030D-6E8A-4147-A177-3AD203B41FA5}">
                      <a16:colId xmlns:a16="http://schemas.microsoft.com/office/drawing/2014/main" val="957515009"/>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1" i="0" noProof="0">
                          <a:solidFill>
                            <a:schemeClr val="bg1"/>
                          </a:solidFill>
                          <a:effectLst/>
                          <a:latin typeface="+mn-lt"/>
                          <a:cs typeface="Leelawadee"/>
                        </a:rPr>
                        <a:t>Environment</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1" i="0" noProof="0">
                          <a:solidFill>
                            <a:schemeClr val="bg1"/>
                          </a:solidFill>
                          <a:effectLst/>
                          <a:latin typeface="+mn-lt"/>
                          <a:cs typeface="Leelawadee"/>
                        </a:rPr>
                        <a:t>Social</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1" i="0" noProof="0">
                          <a:solidFill>
                            <a:schemeClr val="bg1"/>
                          </a:solidFill>
                          <a:effectLst/>
                          <a:latin typeface="+mn-lt"/>
                          <a:cs typeface="Leelawadee"/>
                        </a:rPr>
                        <a:t>Governance</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1018961">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noProof="0">
                          <a:solidFill>
                            <a:srgbClr val="023459"/>
                          </a:solidFill>
                          <a:latin typeface="+mj-lt"/>
                          <a:ea typeface="+mn-ea"/>
                          <a:cs typeface="Leelawadee"/>
                        </a:rPr>
                        <a:t>POSITIVE VALUE CHAIN (CONTINUED)</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15888" lvl="0" indent="-115888" algn="l">
                        <a:lnSpc>
                          <a:spcPct val="100000"/>
                        </a:lnSpc>
                        <a:spcAft>
                          <a:spcPts val="400"/>
                        </a:spcAft>
                        <a:buFont typeface="Arial"/>
                        <a:buChar char="•"/>
                      </a:pPr>
                      <a:r>
                        <a:rPr lang="en-US" sz="1050" b="0" i="0" u="none" strike="noStrike" noProof="0">
                          <a:solidFill>
                            <a:srgbClr val="2B660F"/>
                          </a:solidFill>
                          <a:effectLst/>
                          <a:highlight>
                            <a:srgbClr val="FFC62B"/>
                          </a:highlight>
                          <a:latin typeface="+mn-lt"/>
                        </a:rPr>
                        <a:t>Target</a:t>
                      </a:r>
                      <a:r>
                        <a:rPr lang="en-US" sz="1050" b="0" i="0" u="none" strike="noStrike" noProof="0">
                          <a:solidFill>
                            <a:srgbClr val="2B660F"/>
                          </a:solidFill>
                          <a:effectLst/>
                          <a:latin typeface="+mn-lt"/>
                        </a:rPr>
                        <a:t>: Communicate with the remaining 27 of the top 100 vendors for Scope 3 emissions by FY 2024</a:t>
                      </a:r>
                    </a:p>
                    <a:p>
                      <a:pPr marL="115888" lvl="0" indent="-115888" algn="l">
                        <a:lnSpc>
                          <a:spcPct val="100000"/>
                        </a:lnSpc>
                        <a:spcAft>
                          <a:spcPts val="400"/>
                        </a:spcAft>
                        <a:buFont typeface="Arial"/>
                        <a:buChar char="•"/>
                      </a:pPr>
                      <a:r>
                        <a:rPr lang="en-US" sz="1050" b="0" i="0" kern="1200" noProof="0">
                          <a:solidFill>
                            <a:srgbClr val="2B660F"/>
                          </a:solidFill>
                          <a:effectLst/>
                          <a:highlight>
                            <a:srgbClr val="4FE2F3"/>
                          </a:highlight>
                          <a:latin typeface="+mn-lt"/>
                          <a:ea typeface="+mn-ea"/>
                          <a:cs typeface="Leelawadee" panose="020B0502040204020203" pitchFamily="34" charset="-34"/>
                        </a:rPr>
                        <a:t>Goal: </a:t>
                      </a:r>
                      <a:r>
                        <a:rPr lang="en-US" sz="1050" b="0" i="0" u="none" strike="noStrike" noProof="0">
                          <a:solidFill>
                            <a:srgbClr val="2B660F"/>
                          </a:solidFill>
                          <a:effectLst/>
                          <a:latin typeface="+mn-lt"/>
                        </a:rPr>
                        <a:t>Begin rewarding vendors leading on decarbonization (e.g., article feature) by FY 2024</a:t>
                      </a:r>
                    </a:p>
                    <a:p>
                      <a:pPr marL="115888" lvl="0" indent="-115888" algn="l">
                        <a:lnSpc>
                          <a:spcPct val="100000"/>
                        </a:lnSpc>
                        <a:spcAft>
                          <a:spcPts val="400"/>
                        </a:spcAft>
                        <a:buFont typeface="Arial"/>
                        <a:buChar char="•"/>
                      </a:pPr>
                      <a:r>
                        <a:rPr lang="en-US" sz="1050" b="0" i="0" kern="1200" noProof="0">
                          <a:solidFill>
                            <a:srgbClr val="2B660F"/>
                          </a:solidFill>
                          <a:effectLst/>
                          <a:highlight>
                            <a:srgbClr val="4FE2F3"/>
                          </a:highlight>
                          <a:latin typeface="+mn-lt"/>
                          <a:ea typeface="+mn-ea"/>
                          <a:cs typeface="Leelawadee" panose="020B0502040204020203" pitchFamily="34" charset="-34"/>
                        </a:rPr>
                        <a:t>Goal: </a:t>
                      </a:r>
                      <a:r>
                        <a:rPr lang="en-US" sz="1050" b="0" i="0" u="none" strike="noStrike" noProof="0">
                          <a:solidFill>
                            <a:srgbClr val="2B660F"/>
                          </a:solidFill>
                          <a:effectLst/>
                          <a:latin typeface="+mn-lt"/>
                        </a:rPr>
                        <a:t>Pass meaningful climate legislation at both the federal and state levels and monitor the IRA (Inflation Reduction Act) regulatory environment in 2024 and 2025</a:t>
                      </a:r>
                    </a:p>
                    <a:p>
                      <a:pPr marL="115888" lvl="0" indent="-115888" algn="l">
                        <a:lnSpc>
                          <a:spcPct val="100000"/>
                        </a:lnSpc>
                        <a:spcAft>
                          <a:spcPts val="400"/>
                        </a:spcAft>
                        <a:buFont typeface="Arial"/>
                        <a:buChar char="•"/>
                      </a:pPr>
                      <a:r>
                        <a:rPr lang="en-US" sz="1050" b="0" i="0" kern="1200" noProof="0">
                          <a:solidFill>
                            <a:srgbClr val="2B660F"/>
                          </a:solidFill>
                          <a:effectLst/>
                          <a:highlight>
                            <a:srgbClr val="4FE2F3"/>
                          </a:highlight>
                          <a:latin typeface="+mn-lt"/>
                          <a:ea typeface="+mn-ea"/>
                          <a:cs typeface="Leelawadee" panose="020B0502040204020203" pitchFamily="34" charset="-34"/>
                        </a:rPr>
                        <a:t>Goal:</a:t>
                      </a:r>
                      <a:r>
                        <a:rPr lang="en-US" sz="1050" b="0" i="0" u="none" strike="noStrike" noProof="0">
                          <a:solidFill>
                            <a:srgbClr val="2B660F"/>
                          </a:solidFill>
                          <a:effectLst/>
                          <a:latin typeface="+mn-lt"/>
                        </a:rPr>
                        <a:t> Share best practices with the health sector to mitigate climate impacts on the communities we serve by 2025</a:t>
                      </a:r>
                    </a:p>
                    <a:p>
                      <a:pPr marL="115888" lvl="0" indent="-115888" algn="l">
                        <a:lnSpc>
                          <a:spcPct val="100000"/>
                        </a:lnSpc>
                        <a:spcAft>
                          <a:spcPts val="400"/>
                        </a:spcAft>
                        <a:buFont typeface="Arial"/>
                        <a:buChar char="•"/>
                      </a:pPr>
                      <a:r>
                        <a:rPr lang="en-US" sz="1050" b="0" i="0" kern="1200" noProof="0">
                          <a:solidFill>
                            <a:srgbClr val="2B660F"/>
                          </a:solidFill>
                          <a:effectLst/>
                          <a:highlight>
                            <a:srgbClr val="4FE2F3"/>
                          </a:highlight>
                          <a:latin typeface="+mn-lt"/>
                          <a:ea typeface="+mn-ea"/>
                          <a:cs typeface="Leelawadee" panose="020B0502040204020203" pitchFamily="34" charset="-34"/>
                        </a:rPr>
                        <a:t>Goal:</a:t>
                      </a:r>
                      <a:r>
                        <a:rPr lang="en-US" sz="1050" b="0" i="0" u="none" strike="noStrike" noProof="0">
                          <a:solidFill>
                            <a:srgbClr val="2B660F"/>
                          </a:solidFill>
                          <a:effectLst/>
                          <a:latin typeface="+mn-lt"/>
                        </a:rPr>
                        <a:t> Raise awareness and influence others to make climate goals/take climate actions by 2025</a:t>
                      </a:r>
                    </a:p>
                    <a:p>
                      <a:pPr marL="115888" lvl="0" indent="-115888" algn="l">
                        <a:lnSpc>
                          <a:spcPct val="100000"/>
                        </a:lnSpc>
                        <a:spcAft>
                          <a:spcPts val="400"/>
                        </a:spcAft>
                        <a:buFont typeface="Arial"/>
                        <a:buChar char="•"/>
                      </a:pPr>
                      <a:r>
                        <a:rPr lang="en-US" sz="1050" b="0" i="0" kern="1200" noProof="0">
                          <a:solidFill>
                            <a:srgbClr val="2B660F"/>
                          </a:solidFill>
                          <a:effectLst/>
                          <a:highlight>
                            <a:srgbClr val="4FE2F3"/>
                          </a:highlight>
                          <a:latin typeface="+mn-lt"/>
                          <a:ea typeface="+mn-ea"/>
                          <a:cs typeface="Leelawadee" panose="020B0502040204020203" pitchFamily="34" charset="-34"/>
                        </a:rPr>
                        <a:t>Goal:</a:t>
                      </a:r>
                      <a:r>
                        <a:rPr lang="en-US" sz="1050" b="0" i="0" u="none" strike="noStrike" noProof="0">
                          <a:solidFill>
                            <a:srgbClr val="2B660F"/>
                          </a:solidFill>
                          <a:effectLst/>
                          <a:latin typeface="+mn-lt"/>
                        </a:rPr>
                        <a:t> Work with more corporations on the “just transition” to cleaner energy, ensuring people and communities are not left behind</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15888" indent="-115888" algn="l" rtl="0" fontAlgn="base">
                        <a:lnSpc>
                          <a:spcPct val="100000"/>
                        </a:lnSpc>
                        <a:spcAft>
                          <a:spcPts val="400"/>
                        </a:spcAft>
                        <a:buFont typeface="Arial" panose="020B0604020202020204" pitchFamily="34" charset="0"/>
                        <a:buChar char="•"/>
                      </a:pPr>
                      <a:r>
                        <a:rPr lang="en-US" sz="1050" b="0" i="0" kern="1200" noProof="0">
                          <a:solidFill>
                            <a:srgbClr val="2B660F"/>
                          </a:solidFill>
                          <a:effectLst/>
                          <a:highlight>
                            <a:srgbClr val="4FE2F3"/>
                          </a:highlight>
                          <a:latin typeface="+mn-lt"/>
                          <a:ea typeface="+mn-ea"/>
                          <a:cs typeface="Leelawadee" panose="020B0502040204020203" pitchFamily="34" charset="-34"/>
                        </a:rPr>
                        <a:t>Goal: </a:t>
                      </a:r>
                      <a:r>
                        <a:rPr lang="en-US" sz="1050" b="0" i="0" u="none" strike="noStrike" noProof="0">
                          <a:solidFill>
                            <a:srgbClr val="2B660F"/>
                          </a:solidFill>
                          <a:effectLst/>
                          <a:latin typeface="+mn-lt"/>
                        </a:rPr>
                        <a:t>Launch one Leadership Development cohort for high-potential leaders identified in talent reviews with accelerated development plans by FY 2025</a:t>
                      </a:r>
                      <a:endParaRPr lang="en-US" sz="1050" noProof="0">
                        <a:solidFill>
                          <a:srgbClr val="2B660F"/>
                        </a:solidFill>
                        <a:latin typeface="+mn-lt"/>
                      </a:endParaRPr>
                    </a:p>
                    <a:p>
                      <a:pPr marL="115888" lvl="0" indent="-115888" algn="l">
                        <a:lnSpc>
                          <a:spcPct val="100000"/>
                        </a:lnSpc>
                        <a:spcAft>
                          <a:spcPts val="400"/>
                        </a:spcAft>
                        <a:buFont typeface="Arial" panose="020B0604020202020204" pitchFamily="34" charset="0"/>
                        <a:buChar char="•"/>
                      </a:pPr>
                      <a:r>
                        <a:rPr lang="en-US" sz="1050" b="0" i="0" noProof="0">
                          <a:solidFill>
                            <a:srgbClr val="2B660F"/>
                          </a:solidFill>
                          <a:effectLst/>
                          <a:highlight>
                            <a:srgbClr val="FFC62B"/>
                          </a:highlight>
                          <a:latin typeface="+mn-lt"/>
                          <a:cs typeface="Leelawadee"/>
                        </a:rPr>
                        <a:t>Target</a:t>
                      </a:r>
                      <a:r>
                        <a:rPr lang="en-US" sz="1050" b="0" i="0" noProof="0">
                          <a:solidFill>
                            <a:srgbClr val="2B660F"/>
                          </a:solidFill>
                          <a:effectLst/>
                          <a:latin typeface="+mn-lt"/>
                          <a:cs typeface="Leelawadee"/>
                        </a:rPr>
                        <a:t>: Increase learning adoption by 50 percent across leadership development programs by FY 2025 (using FY2023 as baseline)</a:t>
                      </a:r>
                    </a:p>
                    <a:p>
                      <a:pPr marL="115888" indent="-115888" algn="l" rtl="0" fontAlgn="base">
                        <a:lnSpc>
                          <a:spcPct val="100000"/>
                        </a:lnSpc>
                        <a:spcAft>
                          <a:spcPts val="400"/>
                        </a:spcAft>
                        <a:buFont typeface="Arial" panose="020B0604020202020204" pitchFamily="34" charset="0"/>
                        <a:buChar char="•"/>
                      </a:pPr>
                      <a:r>
                        <a:rPr lang="en-US" sz="1050" b="0" i="0" noProof="0">
                          <a:solidFill>
                            <a:srgbClr val="2B660F"/>
                          </a:solidFill>
                          <a:effectLst/>
                          <a:highlight>
                            <a:srgbClr val="FFC62B"/>
                          </a:highlight>
                          <a:latin typeface="+mn-lt"/>
                          <a:cs typeface="Leelawadee"/>
                        </a:rPr>
                        <a:t>Target</a:t>
                      </a:r>
                      <a:r>
                        <a:rPr lang="en-US" sz="1050" b="0" i="0" noProof="0">
                          <a:solidFill>
                            <a:srgbClr val="2B660F"/>
                          </a:solidFill>
                          <a:effectLst/>
                          <a:latin typeface="+mn-lt"/>
                          <a:cs typeface="Leelawadee"/>
                        </a:rPr>
                        <a:t>: Launch four leadership development cohorts with increased diversity of nominees and a 15 percent increase in post-program promotion rate by FY 2025 (using FY2023 as baseline)</a:t>
                      </a:r>
                    </a:p>
                    <a:p>
                      <a:pPr marL="115888" indent="-115888" algn="l" rtl="0" fontAlgn="base">
                        <a:lnSpc>
                          <a:spcPct val="100000"/>
                        </a:lnSpc>
                        <a:spcAft>
                          <a:spcPts val="400"/>
                        </a:spcAft>
                        <a:buFont typeface="Arial" panose="020B0604020202020204" pitchFamily="34" charset="0"/>
                        <a:buChar char="•"/>
                      </a:pPr>
                      <a:r>
                        <a:rPr lang="en-US" sz="1050" b="0" i="0" noProof="0">
                          <a:solidFill>
                            <a:srgbClr val="2B660F"/>
                          </a:solidFill>
                          <a:effectLst/>
                          <a:highlight>
                            <a:srgbClr val="FFC62B"/>
                          </a:highlight>
                          <a:latin typeface="+mn-lt"/>
                          <a:cs typeface="Leelawadee"/>
                        </a:rPr>
                        <a:t>Target</a:t>
                      </a:r>
                      <a:r>
                        <a:rPr lang="en-US" sz="1050" b="0" i="0" noProof="0">
                          <a:solidFill>
                            <a:srgbClr val="2B660F"/>
                          </a:solidFill>
                          <a:effectLst/>
                          <a:latin typeface="+mn-lt"/>
                          <a:cs typeface="Leelawadee"/>
                        </a:rPr>
                        <a:t>: Achieve an Engagement Index score of 4.08 in FY 2025 (goal of 4.10 by FY2026)</a:t>
                      </a: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GB" sz="1050" b="0" i="1" u="none" strike="noStrike" kern="1200" cap="none" spc="0" normalizeH="0" baseline="0" noProof="0">
                          <a:ln>
                            <a:noFill/>
                          </a:ln>
                          <a:solidFill>
                            <a:srgbClr val="2B660F"/>
                          </a:solidFill>
                          <a:effectLst/>
                          <a:uLnTx/>
                          <a:uFillTx/>
                          <a:latin typeface="+mn-lt"/>
                        </a:rPr>
                        <a:t>Not a focus area for the customer.</a:t>
                      </a:r>
                      <a:endParaRPr kumimoji="0" lang="en-US" sz="1050" b="0" i="1" u="none" strike="noStrike" kern="1200" cap="none" spc="0" normalizeH="0" baseline="0" noProof="0">
                        <a:ln>
                          <a:noFill/>
                        </a:ln>
                        <a:solidFill>
                          <a:srgbClr val="2B660F"/>
                        </a:solidFill>
                        <a:effectLst/>
                        <a:uLnTx/>
                        <a:uFillTx/>
                        <a:latin typeface="+mn-lt"/>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1760197">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noProof="0">
                          <a:solidFill>
                            <a:srgbClr val="922F11"/>
                          </a:solidFill>
                          <a:latin typeface="+mj-lt"/>
                          <a:ea typeface="+mn-ea"/>
                          <a:cs typeface="Leelawadee"/>
                        </a:rPr>
                        <a:t>POSITIVE</a:t>
                      </a:r>
                      <a:br>
                        <a:rPr lang="en-US" sz="1400" kern="1200" noProof="0">
                          <a:solidFill>
                            <a:srgbClr val="922F11"/>
                          </a:solidFill>
                          <a:latin typeface="+mj-lt"/>
                          <a:ea typeface="+mn-ea"/>
                          <a:cs typeface="Leelawadee"/>
                        </a:rPr>
                      </a:br>
                      <a:r>
                        <a:rPr lang="en-US" sz="1400" kern="1200" noProof="0">
                          <a:solidFill>
                            <a:srgbClr val="922F11"/>
                          </a:solidFill>
                          <a:latin typeface="+mj-lt"/>
                          <a:ea typeface="+mn-ea"/>
                          <a:cs typeface="Leelawadee"/>
                        </a:rPr>
                        <a:t>CHOICES</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E6D27"/>
                    </a:solidFill>
                  </a:tcPr>
                </a:tc>
                <a:tc>
                  <a:txBody>
                    <a:bodyPr/>
                    <a:lstStyle/>
                    <a:p>
                      <a:pPr marL="0" marR="0" lvl="0" indent="0" algn="ctr">
                        <a:lnSpc>
                          <a:spcPct val="100000"/>
                        </a:lnSpc>
                        <a:spcBef>
                          <a:spcPts val="0"/>
                        </a:spcBef>
                        <a:spcAft>
                          <a:spcPts val="0"/>
                        </a:spcAft>
                        <a:buFont typeface="Arial"/>
                        <a:buNone/>
                      </a:pPr>
                      <a:r>
                        <a:rPr lang="en-GB" sz="1050" b="0" i="1" u="none" strike="noStrike" kern="1200" cap="none" spc="0" normalizeH="0" baseline="0" noProof="0">
                          <a:ln>
                            <a:noFill/>
                          </a:ln>
                          <a:solidFill>
                            <a:srgbClr val="2B660F"/>
                          </a:solidFill>
                          <a:effectLst/>
                          <a:uLnTx/>
                          <a:uFillTx/>
                          <a:latin typeface="+mn-lt"/>
                        </a:rPr>
                        <a:t>Not a focus area for the customer.</a:t>
                      </a:r>
                      <a:endParaRPr lang="en-US" sz="1050" b="0" i="1" u="none" strike="noStrike" kern="1200" cap="none" spc="0" normalizeH="0" baseline="0" noProof="0">
                        <a:ln>
                          <a:noFill/>
                        </a:ln>
                        <a:solidFill>
                          <a:srgbClr val="2B660F"/>
                        </a:solidFill>
                        <a:effectLst/>
                        <a:uLnTx/>
                        <a:uFillTx/>
                        <a:latin typeface="+mn-lt"/>
                      </a:endParaRP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a:lnSpc>
                          <a:spcPct val="100000"/>
                        </a:lnSpc>
                        <a:spcBef>
                          <a:spcPts val="0"/>
                        </a:spcBef>
                        <a:spcAft>
                          <a:spcPts val="0"/>
                        </a:spcAft>
                        <a:buFont typeface="Arial"/>
                        <a:buNone/>
                      </a:pPr>
                      <a:r>
                        <a:rPr kumimoji="0" lang="en-GB" sz="1050" b="0" i="1" u="none" strike="noStrike" kern="1200" cap="none" spc="0" normalizeH="0" baseline="0" noProof="0">
                          <a:ln>
                            <a:noFill/>
                          </a:ln>
                          <a:solidFill>
                            <a:srgbClr val="2B660F"/>
                          </a:solidFill>
                          <a:effectLst/>
                          <a:uLnTx/>
                          <a:uFillTx/>
                          <a:latin typeface="+mn-lt"/>
                        </a:rPr>
                        <a:t>Not a focus area for the customer.</a:t>
                      </a:r>
                      <a:endParaRPr kumimoji="0" lang="en-US" sz="1050" b="0" i="1" u="none" strike="noStrike" kern="1200" cap="none" spc="0" normalizeH="0" baseline="0" noProof="0">
                        <a:ln>
                          <a:noFill/>
                        </a:ln>
                        <a:solidFill>
                          <a:srgbClr val="2B660F"/>
                        </a:solidFill>
                        <a:effectLst/>
                        <a:uLnTx/>
                        <a:uFillTx/>
                        <a:latin typeface="+mn-lt"/>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a:lnSpc>
                          <a:spcPct val="100000"/>
                        </a:lnSpc>
                        <a:spcBef>
                          <a:spcPts val="0"/>
                        </a:spcBef>
                        <a:spcAft>
                          <a:spcPts val="0"/>
                        </a:spcAft>
                        <a:buFont typeface="Arial"/>
                        <a:buNone/>
                      </a:pPr>
                      <a:r>
                        <a:rPr kumimoji="0" lang="en-GB" sz="1050" b="0" i="1" u="none" strike="noStrike" kern="1200" cap="none" spc="0" normalizeH="0" baseline="0" noProof="0">
                          <a:ln>
                            <a:noFill/>
                          </a:ln>
                          <a:solidFill>
                            <a:srgbClr val="2B660F"/>
                          </a:solidFill>
                          <a:effectLst/>
                          <a:uLnTx/>
                          <a:uFillTx/>
                          <a:latin typeface="+mn-lt"/>
                        </a:rPr>
                        <a:t>Not a focus area for the customer.</a:t>
                      </a:r>
                      <a:endParaRPr kumimoji="0" lang="en-US" sz="1050" b="0" i="1" u="none" strike="noStrike" kern="1200" cap="none" spc="0" normalizeH="0" baseline="0" noProof="0">
                        <a:ln>
                          <a:noFill/>
                        </a:ln>
                        <a:solidFill>
                          <a:srgbClr val="2B660F"/>
                        </a:solidFill>
                        <a:effectLst/>
                        <a:uLnTx/>
                        <a:uFillTx/>
                        <a:latin typeface="+mn-lt"/>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bl>
          </a:graphicData>
        </a:graphic>
      </p:graphicFrame>
      <p:pic>
        <p:nvPicPr>
          <p:cNvPr id="19" name="Picture 18" descr="A logo of a hand and a globe&#10;&#10;Description automatically generated">
            <a:extLst>
              <a:ext uri="{FF2B5EF4-FFF2-40B4-BE49-F238E27FC236}">
                <a16:creationId xmlns:a16="http://schemas.microsoft.com/office/drawing/2014/main" id="{9E7730C4-223B-AD0F-FA31-7D835FB0D38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31377" y="4882006"/>
            <a:ext cx="556204" cy="604020"/>
          </a:xfrm>
          <a:prstGeom prst="rect">
            <a:avLst/>
          </a:prstGeom>
        </p:spPr>
      </p:pic>
      <p:sp>
        <p:nvSpPr>
          <p:cNvPr id="21" name="TextBox 20">
            <a:extLst>
              <a:ext uri="{FF2B5EF4-FFF2-40B4-BE49-F238E27FC236}">
                <a16:creationId xmlns:a16="http://schemas.microsoft.com/office/drawing/2014/main" id="{725908E3-B66E-D201-89B2-DB95621007D4}"/>
              </a:ext>
            </a:extLst>
          </p:cNvPr>
          <p:cNvSpPr txBox="1"/>
          <p:nvPr/>
        </p:nvSpPr>
        <p:spPr>
          <a:xfrm>
            <a:off x="1981200" y="5854701"/>
            <a:ext cx="9997438" cy="276999"/>
          </a:xfrm>
          <a:prstGeom prst="rect">
            <a:avLst/>
          </a:prstGeom>
          <a:noFill/>
        </p:spPr>
        <p:txBody>
          <a:bodyPr wrap="square" lIns="0" tIns="0" rIns="0" bIns="0" rtlCol="0">
            <a:spAutoFit/>
          </a:bodyPr>
          <a:lstStyle/>
          <a:p>
            <a:r>
              <a:rPr lang="en-US" sz="900" b="1">
                <a:solidFill>
                  <a:schemeClr val="accent3"/>
                </a:solidFill>
                <a:cs typeface="Leelawadee" panose="020B0502040204020203" pitchFamily="34" charset="-34"/>
                <a:sym typeface="+mn-lt"/>
              </a:rPr>
              <a:t>Note - </a:t>
            </a:r>
            <a:r>
              <a:rPr lang="en-US" sz="900">
                <a:solidFill>
                  <a:schemeClr val="accent3"/>
                </a:solidFill>
                <a:cs typeface="Leelawadee" panose="020B0502040204020203" pitchFamily="34" charset="-34"/>
                <a:sym typeface="+mn-lt"/>
              </a:rPr>
              <a:t>The pillars and information in these slides come from CommonSpirit Health, the entity formed after the merger of Dignity Health with Catholic Health Initiatives in 2019. We have chosen to include the focus areas from CommonSpirit Health because Dignity Health itself does not have any published sustainability approach, information or focus areas.</a:t>
            </a:r>
          </a:p>
        </p:txBody>
      </p:sp>
      <p:pic>
        <p:nvPicPr>
          <p:cNvPr id="23" name="Picture 2" descr="Dignity Healthcare Case Study | Wizard Software — Wizard Software Solutions">
            <a:extLst>
              <a:ext uri="{FF2B5EF4-FFF2-40B4-BE49-F238E27FC236}">
                <a16:creationId xmlns:a16="http://schemas.microsoft.com/office/drawing/2014/main" id="{BEB97EBB-5192-BB38-EBDF-7A4319A9A71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80225" y="281386"/>
            <a:ext cx="2021275" cy="55188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A blue and green windmill with green arrows&#10;&#10;Description automatically generated">
            <a:extLst>
              <a:ext uri="{FF2B5EF4-FFF2-40B4-BE49-F238E27FC236}">
                <a16:creationId xmlns:a16="http://schemas.microsoft.com/office/drawing/2014/main" id="{61C3FFAB-8799-A9AE-E4BC-09CE122186B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spTree>
    <p:extLst>
      <p:ext uri="{BB962C8B-B14F-4D97-AF65-F5344CB8AC3E}">
        <p14:creationId xmlns:p14="http://schemas.microsoft.com/office/powerpoint/2010/main" val="132571752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FAE962-2E78-4860-9A88-F8BA205F553D}"/>
            </a:ext>
          </a:extLst>
        </p:cNvPr>
        <p:cNvGrpSpPr/>
        <p:nvPr/>
      </p:nvGrpSpPr>
      <p:grpSpPr>
        <a:xfrm>
          <a:off x="0" y="0"/>
          <a:ext cx="0" cy="0"/>
          <a:chOff x="0" y="0"/>
          <a:chExt cx="0" cy="0"/>
        </a:xfrm>
      </p:grpSpPr>
      <p:graphicFrame>
        <p:nvGraphicFramePr>
          <p:cNvPr id="14" name="think-cell data - do not delete" hidden="1">
            <a:extLst>
              <a:ext uri="{FF2B5EF4-FFF2-40B4-BE49-F238E27FC236}">
                <a16:creationId xmlns:a16="http://schemas.microsoft.com/office/drawing/2014/main" id="{A030570F-8A46-1392-0F1F-2F48D2D3C751}"/>
              </a:ext>
            </a:extLst>
          </p:cNvPr>
          <p:cNvGraphicFramePr>
            <a:graphicFrameLocks/>
          </p:cNvGraphicFramePr>
          <p:nvPr>
            <p:custDataLst>
              <p:tags r:id="rId1"/>
            </p:custDataLst>
            <p:extLst>
              <p:ext uri="{D42A27DB-BD31-4B8C-83A1-F6EECF244321}">
                <p14:modId xmlns:p14="http://schemas.microsoft.com/office/powerpoint/2010/main" val="12767295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14" name="think-cell data - do not delete" hidden="1">
                        <a:extLst>
                          <a:ext uri="{FF2B5EF4-FFF2-40B4-BE49-F238E27FC236}">
                            <a16:creationId xmlns:a16="http://schemas.microsoft.com/office/drawing/2014/main" id="{A030570F-8A46-1392-0F1F-2F48D2D3C7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Title 6">
            <a:extLst>
              <a:ext uri="{FF2B5EF4-FFF2-40B4-BE49-F238E27FC236}">
                <a16:creationId xmlns:a16="http://schemas.microsoft.com/office/drawing/2014/main" id="{19803050-832D-20F9-F2D8-AA092F125253}"/>
              </a:ext>
            </a:extLst>
          </p:cNvPr>
          <p:cNvSpPr>
            <a:spLocks noGrp="1"/>
          </p:cNvSpPr>
          <p:nvPr>
            <p:ph type="title"/>
          </p:nvPr>
        </p:nvSpPr>
        <p:spPr>
          <a:xfrm>
            <a:off x="304798" y="246888"/>
            <a:ext cx="11585448" cy="969264"/>
          </a:xfrm>
        </p:spPr>
        <p:txBody>
          <a:bodyPr vert="horz" rIns="0"/>
          <a:lstStyle/>
          <a:p>
            <a:r>
              <a:rPr lang="en-US" sz="2600"/>
              <a:t>COMMONALITY BETWEEN DIGNITY HEALTH’S AND PEP+ FOCUS AREAS</a:t>
            </a:r>
            <a:br>
              <a:rPr lang="en-US"/>
            </a:br>
            <a:r>
              <a:rPr lang="en-US" sz="1800" i="1"/>
              <a:t>And how these focus areas align with pep+ pillars</a:t>
            </a:r>
          </a:p>
        </p:txBody>
      </p:sp>
      <p:sp>
        <p:nvSpPr>
          <p:cNvPr id="9" name="Rectangle: Top Corners Rounded 8">
            <a:extLst>
              <a:ext uri="{FF2B5EF4-FFF2-40B4-BE49-F238E27FC236}">
                <a16:creationId xmlns:a16="http://schemas.microsoft.com/office/drawing/2014/main" id="{25D39ECF-9204-9BFC-0B02-8C8BDF4EA9DF}"/>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 name="Table 4">
            <a:extLst>
              <a:ext uri="{FF2B5EF4-FFF2-40B4-BE49-F238E27FC236}">
                <a16:creationId xmlns:a16="http://schemas.microsoft.com/office/drawing/2014/main" id="{4F3B040D-3EA7-AB9D-71DF-21075EC8FF15}"/>
              </a:ext>
            </a:extLst>
          </p:cNvPr>
          <p:cNvGraphicFramePr>
            <a:graphicFrameLocks noGrp="1"/>
          </p:cNvGraphicFramePr>
          <p:nvPr>
            <p:extLst>
              <p:ext uri="{D42A27DB-BD31-4B8C-83A1-F6EECF244321}">
                <p14:modId xmlns:p14="http://schemas.microsoft.com/office/powerpoint/2010/main" val="2071859240"/>
              </p:ext>
            </p:extLst>
          </p:nvPr>
        </p:nvGraphicFramePr>
        <p:xfrm>
          <a:off x="-7620" y="1148230"/>
          <a:ext cx="11990832" cy="5038344"/>
        </p:xfrm>
        <a:graphic>
          <a:graphicData uri="http://schemas.openxmlformats.org/drawingml/2006/table">
            <a:tbl>
              <a:tblPr firstRow="1" bandRow="1"/>
              <a:tblGrid>
                <a:gridCol w="1993392">
                  <a:extLst>
                    <a:ext uri="{9D8B030D-6E8A-4147-A177-3AD203B41FA5}">
                      <a16:colId xmlns:a16="http://schemas.microsoft.com/office/drawing/2014/main" val="1767499071"/>
                    </a:ext>
                  </a:extLst>
                </a:gridCol>
                <a:gridCol w="4998720">
                  <a:extLst>
                    <a:ext uri="{9D8B030D-6E8A-4147-A177-3AD203B41FA5}">
                      <a16:colId xmlns:a16="http://schemas.microsoft.com/office/drawing/2014/main" val="2382844442"/>
                    </a:ext>
                  </a:extLst>
                </a:gridCol>
                <a:gridCol w="4998720">
                  <a:extLst>
                    <a:ext uri="{9D8B030D-6E8A-4147-A177-3AD203B41FA5}">
                      <a16:colId xmlns:a16="http://schemas.microsoft.com/office/drawing/2014/main" val="1493353144"/>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1" i="0" noProof="0">
                          <a:solidFill>
                            <a:schemeClr val="bg1"/>
                          </a:solidFill>
                          <a:effectLst/>
                          <a:latin typeface="+mn-lt"/>
                          <a:cs typeface="Leelawadee"/>
                        </a:rPr>
                        <a:t>Environment</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1" i="0" noProof="0">
                          <a:solidFill>
                            <a:schemeClr val="bg1"/>
                          </a:solidFill>
                          <a:effectLst/>
                          <a:latin typeface="+mn-lt"/>
                          <a:cs typeface="Leelawadee"/>
                        </a:rPr>
                        <a:t>Social</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4791456">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15888" marR="0" lvl="0" indent="-115888" algn="l" defTabSz="914400" rtl="0" eaLnBrk="1" fontAlgn="auto" latinLnBrk="0" hangingPunct="1">
                        <a:lnSpc>
                          <a:spcPct val="100000"/>
                        </a:lnSpc>
                        <a:spcBef>
                          <a:spcPts val="0"/>
                        </a:spcBef>
                        <a:spcAft>
                          <a:spcPts val="400"/>
                        </a:spcAft>
                        <a:buClrTx/>
                        <a:buSzTx/>
                        <a:buFont typeface="Arial"/>
                        <a:buChar char="•"/>
                        <a:tabLst/>
                        <a:defRPr/>
                      </a:pPr>
                      <a:r>
                        <a:rPr lang="en-US" sz="1050" b="0" i="0" u="none" strike="noStrike" noProof="0">
                          <a:solidFill>
                            <a:srgbClr val="2B660F"/>
                          </a:solidFill>
                          <a:effectLst/>
                          <a:highlight>
                            <a:srgbClr val="FFC62B"/>
                          </a:highlight>
                          <a:latin typeface="+mn-lt"/>
                        </a:rPr>
                        <a:t>Target</a:t>
                      </a:r>
                      <a:r>
                        <a:rPr lang="en-US" sz="1050" b="0" i="0" u="none" strike="noStrike" noProof="0">
                          <a:solidFill>
                            <a:srgbClr val="2B660F"/>
                          </a:solidFill>
                          <a:effectLst/>
                          <a:latin typeface="+mn-lt"/>
                        </a:rPr>
                        <a:t>: Achieve 50% reduction in emissions by 2030 (based on a 2019 baseline)</a:t>
                      </a:r>
                      <a:endParaRPr lang="en-US" sz="1050" b="0" i="0" u="none" strike="noStrike" noProof="0">
                        <a:solidFill>
                          <a:srgbClr val="2B660F"/>
                        </a:solidFill>
                        <a:effectLst/>
                        <a:highlight>
                          <a:srgbClr val="FFC62B"/>
                        </a:highlight>
                        <a:latin typeface="+mn-lt"/>
                      </a:endParaRPr>
                    </a:p>
                    <a:p>
                      <a:pPr marL="115888" marR="0" lvl="0" indent="-115888" algn="l" defTabSz="914400" rtl="0" eaLnBrk="1" fontAlgn="auto" latinLnBrk="0" hangingPunct="1">
                        <a:lnSpc>
                          <a:spcPct val="100000"/>
                        </a:lnSpc>
                        <a:spcBef>
                          <a:spcPts val="600"/>
                        </a:spcBef>
                        <a:spcAft>
                          <a:spcPts val="400"/>
                        </a:spcAft>
                        <a:buClrTx/>
                        <a:buSzTx/>
                        <a:buFont typeface="Arial"/>
                        <a:buChar char="•"/>
                        <a:tabLst/>
                        <a:defRPr/>
                      </a:pPr>
                      <a:r>
                        <a:rPr lang="en-US" sz="1050" b="0" i="0" kern="1200" noProof="0">
                          <a:solidFill>
                            <a:srgbClr val="2B660F"/>
                          </a:solidFill>
                          <a:effectLst/>
                          <a:highlight>
                            <a:srgbClr val="4FE2F3"/>
                          </a:highlight>
                          <a:latin typeface="+mn-lt"/>
                          <a:ea typeface="+mn-ea"/>
                          <a:cs typeface="Leelawadee" panose="020B0502040204020203" pitchFamily="34" charset="-34"/>
                        </a:rPr>
                        <a:t>Goal: </a:t>
                      </a:r>
                      <a:r>
                        <a:rPr lang="en-US" sz="1050" b="0" i="0" u="none" strike="noStrike" noProof="0">
                          <a:solidFill>
                            <a:srgbClr val="2B660F"/>
                          </a:solidFill>
                          <a:effectLst/>
                          <a:latin typeface="+mn-lt"/>
                        </a:rPr>
                        <a:t>Work collaboratively with our group purchasing organization and Health Care Without Harm to identify training to support supplier decarbonization by FY 2024</a:t>
                      </a:r>
                    </a:p>
                    <a:p>
                      <a:pPr marL="115888" marR="0" lvl="0" indent="-115888" algn="l" defTabSz="914400" rtl="0" eaLnBrk="1" fontAlgn="auto" latinLnBrk="0" hangingPunct="1">
                        <a:lnSpc>
                          <a:spcPct val="100000"/>
                        </a:lnSpc>
                        <a:spcBef>
                          <a:spcPts val="200"/>
                        </a:spcBef>
                        <a:spcAft>
                          <a:spcPts val="400"/>
                        </a:spcAft>
                        <a:buClrTx/>
                        <a:buSzTx/>
                        <a:buFont typeface="Arial"/>
                        <a:buChar char="•"/>
                        <a:tabLst/>
                        <a:defRPr/>
                      </a:pPr>
                      <a:r>
                        <a:rPr lang="en-US" sz="1050" b="0" i="0" u="none" strike="noStrike" noProof="0">
                          <a:solidFill>
                            <a:srgbClr val="2B660F"/>
                          </a:solidFill>
                          <a:effectLst/>
                          <a:highlight>
                            <a:srgbClr val="FFC62B"/>
                          </a:highlight>
                          <a:latin typeface="+mn-lt"/>
                        </a:rPr>
                        <a:t>Target</a:t>
                      </a:r>
                      <a:r>
                        <a:rPr lang="en-US" sz="1050" b="0" i="0" u="none" strike="noStrike" noProof="0">
                          <a:solidFill>
                            <a:srgbClr val="2B660F"/>
                          </a:solidFill>
                          <a:effectLst/>
                          <a:latin typeface="+mn-lt"/>
                        </a:rPr>
                        <a:t>: Reduce Scope 3 emissions by at least 90% by 2040</a:t>
                      </a:r>
                      <a:endParaRPr kumimoji="0" lang="en-US" sz="1050" b="0" i="0" u="none" strike="noStrike" kern="1200" cap="none" spc="0" normalizeH="0" baseline="0" noProof="0">
                        <a:ln>
                          <a:noFill/>
                        </a:ln>
                        <a:solidFill>
                          <a:srgbClr val="2B660F"/>
                        </a:solidFill>
                        <a:effectLst/>
                        <a:uLnTx/>
                        <a:uFillTx/>
                        <a:latin typeface="+mn-lt"/>
                        <a:ea typeface="+mn-ea"/>
                        <a:cs typeface="+mn-cs"/>
                      </a:endParaRPr>
                    </a:p>
                    <a:p>
                      <a:pPr marL="342900" marR="0" lvl="1" indent="-171450" algn="l" defTabSz="914400" rtl="0" eaLnBrk="1" fontAlgn="auto" latinLnBrk="0" hangingPunct="1">
                        <a:lnSpc>
                          <a:spcPct val="100000"/>
                        </a:lnSpc>
                        <a:spcBef>
                          <a:spcPts val="200"/>
                        </a:spcBef>
                        <a:spcAft>
                          <a:spcPts val="0"/>
                        </a:spcAft>
                        <a:buClrTx/>
                        <a:buSzTx/>
                        <a:buFont typeface="Wingdings" pitchFamily="2" charset="2"/>
                        <a:buChar char="Ø"/>
                        <a:tabLst>
                          <a:tab pos="457200" algn="l"/>
                        </a:tabLst>
                        <a:defRPr/>
                      </a:pPr>
                      <a:r>
                        <a:rPr lang="en-US" sz="1050" b="1" noProof="0">
                          <a:solidFill>
                            <a:srgbClr val="2B660F"/>
                          </a:solidFill>
                          <a:latin typeface="+mn-lt"/>
                          <a:cs typeface="Leelawadee"/>
                        </a:rPr>
                        <a:t>pep+ alignment: Achieve a 50% reduction in Scope 1 and 2 emissions by 2030 (vs 2022 baseline) </a:t>
                      </a:r>
                      <a:endParaRPr kumimoji="0" lang="en-US" sz="1050" b="0" i="0" u="none" strike="noStrike" kern="1200" cap="none" spc="0" normalizeH="0" baseline="0" noProof="0">
                        <a:ln>
                          <a:noFill/>
                        </a:ln>
                        <a:solidFill>
                          <a:srgbClr val="2B660F"/>
                        </a:solidFill>
                        <a:effectLst/>
                        <a:uLnTx/>
                        <a:uFillTx/>
                        <a:latin typeface="+mn-lt"/>
                        <a:ea typeface="+mn-ea"/>
                        <a:cs typeface="+mn-cs"/>
                      </a:endParaRPr>
                    </a:p>
                    <a:p>
                      <a:pPr marL="342900" marR="0" lvl="1" indent="-171450" algn="l" defTabSz="914400" rtl="0" eaLnBrk="1" fontAlgn="auto" latinLnBrk="0" hangingPunct="1">
                        <a:lnSpc>
                          <a:spcPct val="100000"/>
                        </a:lnSpc>
                        <a:spcBef>
                          <a:spcPts val="0"/>
                        </a:spcBef>
                        <a:spcAft>
                          <a:spcPts val="0"/>
                        </a:spcAft>
                        <a:buClrTx/>
                        <a:buSzTx/>
                        <a:buFont typeface="Wingdings" pitchFamily="2" charset="2"/>
                        <a:buChar char="Ø"/>
                        <a:tabLst>
                          <a:tab pos="457200" algn="l"/>
                        </a:tabLst>
                        <a:defRPr/>
                      </a:pPr>
                      <a:r>
                        <a:rPr lang="en-US" sz="1050" b="1" noProof="0">
                          <a:solidFill>
                            <a:srgbClr val="2B660F"/>
                          </a:solidFill>
                          <a:latin typeface="+mn-lt"/>
                          <a:cs typeface="Leelawadee"/>
                        </a:rPr>
                        <a:t>pep+ alignment: Achieve a 42% reduction in Scope 3 Energy &amp; Industry (E&amp;I) emissions by 2030 (vs 2022 baseline) </a:t>
                      </a:r>
                    </a:p>
                    <a:p>
                      <a:pPr marL="342900" marR="0" lvl="1" indent="-171450" algn="l" defTabSz="914400" rtl="0" eaLnBrk="1" fontAlgn="auto" latinLnBrk="0" hangingPunct="1">
                        <a:lnSpc>
                          <a:spcPct val="100000"/>
                        </a:lnSpc>
                        <a:spcBef>
                          <a:spcPts val="0"/>
                        </a:spcBef>
                        <a:spcAft>
                          <a:spcPts val="0"/>
                        </a:spcAft>
                        <a:buClrTx/>
                        <a:buSzTx/>
                        <a:buFont typeface="Wingdings" pitchFamily="2" charset="2"/>
                        <a:buChar char="Ø"/>
                        <a:tabLst>
                          <a:tab pos="457200" algn="l"/>
                        </a:tabLst>
                        <a:defRPr/>
                      </a:pPr>
                      <a:r>
                        <a:rPr lang="en-US" sz="1050" b="1" noProof="0">
                          <a:solidFill>
                            <a:srgbClr val="2B660F"/>
                          </a:solidFill>
                          <a:latin typeface="+mn-lt"/>
                          <a:cs typeface="Leelawadee"/>
                        </a:rPr>
                        <a:t>pep+ alignment: Achieve a 30% reduction in Scope 3 Forest, Land and Agriculture (FLAG) emissions by 2030 (vs 2022 baseline) </a:t>
                      </a:r>
                      <a:endParaRPr lang="en-US" sz="1050" b="0" i="0" u="none" strike="noStrike" noProof="0">
                        <a:solidFill>
                          <a:srgbClr val="2B660F"/>
                        </a:solidFill>
                        <a:effectLst/>
                        <a:latin typeface="+mn-lt"/>
                      </a:endParaRPr>
                    </a:p>
                    <a:p>
                      <a:pPr marL="115888" lvl="0" indent="-115888" algn="l">
                        <a:lnSpc>
                          <a:spcPct val="100000"/>
                        </a:lnSpc>
                        <a:spcBef>
                          <a:spcPts val="600"/>
                        </a:spcBef>
                        <a:buFont typeface="Arial"/>
                        <a:buChar char="•"/>
                      </a:pPr>
                      <a:r>
                        <a:rPr lang="en-US" sz="1050" b="0" i="0" u="none" strike="noStrike" noProof="0">
                          <a:solidFill>
                            <a:srgbClr val="2B660F"/>
                          </a:solidFill>
                          <a:effectLst/>
                          <a:highlight>
                            <a:srgbClr val="FFC62B"/>
                          </a:highlight>
                          <a:latin typeface="+mn-lt"/>
                        </a:rPr>
                        <a:t>Target</a:t>
                      </a:r>
                      <a:r>
                        <a:rPr lang="en-US" sz="1050" b="0" i="0" u="none" strike="noStrike" noProof="0">
                          <a:solidFill>
                            <a:srgbClr val="2B660F"/>
                          </a:solidFill>
                          <a:effectLst/>
                          <a:latin typeface="+mn-lt"/>
                        </a:rPr>
                        <a:t>: Achieve net zero carbon emissions by 2040</a:t>
                      </a:r>
                      <a:endParaRPr kumimoji="0" lang="en-US" sz="1050" b="0" i="0" u="none" strike="noStrike" kern="1200" cap="none" spc="0" normalizeH="0" baseline="0" noProof="0">
                        <a:ln>
                          <a:noFill/>
                        </a:ln>
                        <a:solidFill>
                          <a:srgbClr val="2B660F"/>
                        </a:solidFill>
                        <a:effectLst/>
                        <a:uLnTx/>
                        <a:uFillTx/>
                        <a:latin typeface="+mn-lt"/>
                        <a:ea typeface="+mn-ea"/>
                        <a:cs typeface="+mn-cs"/>
                      </a:endParaRPr>
                    </a:p>
                    <a:p>
                      <a:pPr marL="342900" marR="0" lvl="1" indent="-171450" algn="l" defTabSz="914400" rtl="0" eaLnBrk="1" fontAlgn="auto" latinLnBrk="0" hangingPunct="1">
                        <a:lnSpc>
                          <a:spcPct val="100000"/>
                        </a:lnSpc>
                        <a:spcBef>
                          <a:spcPts val="400"/>
                        </a:spcBef>
                        <a:spcAft>
                          <a:spcPts val="0"/>
                        </a:spcAft>
                        <a:buClrTx/>
                        <a:buSzTx/>
                        <a:buFont typeface="Wingdings" pitchFamily="2" charset="2"/>
                        <a:buChar char="Ø"/>
                        <a:tabLst>
                          <a:tab pos="457200" algn="l"/>
                        </a:tabLst>
                        <a:defRPr/>
                      </a:pPr>
                      <a:r>
                        <a:rPr lang="en-US" sz="1050" b="1" noProof="0">
                          <a:solidFill>
                            <a:srgbClr val="2B660F"/>
                          </a:solidFill>
                          <a:latin typeface="+mn-lt"/>
                          <a:cs typeface="Leelawadee"/>
                        </a:rPr>
                        <a:t>pep+ alignment: Achieve net-zero emissions by 2050 or sooner </a:t>
                      </a:r>
                      <a:endParaRPr lang="en-US" sz="1050" b="0" i="0" u="none" strike="noStrike" noProof="0">
                        <a:solidFill>
                          <a:srgbClr val="2B660F"/>
                        </a:solidFill>
                        <a:effectLst/>
                        <a:latin typeface="+mn-lt"/>
                      </a:endParaRP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15888" marR="0" lvl="0" indent="-115888" algn="l" defTabSz="914400" rtl="0" eaLnBrk="1" fontAlgn="auto" latinLnBrk="0" hangingPunct="1">
                        <a:lnSpc>
                          <a:spcPct val="100000"/>
                        </a:lnSpc>
                        <a:spcBef>
                          <a:spcPts val="400"/>
                        </a:spcBef>
                        <a:spcAft>
                          <a:spcPts val="400"/>
                        </a:spcAft>
                        <a:buClrTx/>
                        <a:buSzTx/>
                        <a:buFont typeface="Arial"/>
                        <a:buChar char="•"/>
                        <a:tabLst/>
                        <a:defRPr/>
                      </a:pPr>
                      <a:r>
                        <a:rPr lang="en-US" sz="1050" b="0" i="0" kern="1200" noProof="0">
                          <a:solidFill>
                            <a:srgbClr val="2B660F"/>
                          </a:solidFill>
                          <a:effectLst/>
                          <a:highlight>
                            <a:srgbClr val="4FE2F3"/>
                          </a:highlight>
                          <a:latin typeface="+mn-lt"/>
                          <a:ea typeface="+mn-ea"/>
                          <a:cs typeface="Leelawadee" panose="020B0502040204020203" pitchFamily="34" charset="-34"/>
                        </a:rPr>
                        <a:t>Goal: </a:t>
                      </a:r>
                      <a:r>
                        <a:rPr lang="en-US" sz="1050" b="0" i="0" noProof="0">
                          <a:solidFill>
                            <a:srgbClr val="2B660F"/>
                          </a:solidFill>
                          <a:effectLst/>
                          <a:latin typeface="+mn-lt"/>
                          <a:cs typeface="Leelawadee"/>
                        </a:rPr>
                        <a:t>Continue investing to address social and economic barriers in low-income communities across the entire CommonSpirit footprint during FY 2024</a:t>
                      </a:r>
                    </a:p>
                    <a:p>
                      <a:pPr marL="115888" marR="0" lvl="0" indent="-115888" algn="l" defTabSz="914400" rtl="0" eaLnBrk="1" fontAlgn="auto" latinLnBrk="0" hangingPunct="1">
                        <a:lnSpc>
                          <a:spcPct val="100000"/>
                        </a:lnSpc>
                        <a:spcBef>
                          <a:spcPts val="0"/>
                        </a:spcBef>
                        <a:spcAft>
                          <a:spcPts val="400"/>
                        </a:spcAft>
                        <a:buClrTx/>
                        <a:buSzTx/>
                        <a:buFont typeface="Arial"/>
                        <a:buChar char="•"/>
                        <a:tabLst/>
                        <a:defRPr/>
                      </a:pPr>
                      <a:r>
                        <a:rPr lang="en-US" sz="1050" b="0" i="0" kern="1200" noProof="0">
                          <a:solidFill>
                            <a:srgbClr val="2B660F"/>
                          </a:solidFill>
                          <a:effectLst/>
                          <a:highlight>
                            <a:srgbClr val="4FE2F3"/>
                          </a:highlight>
                          <a:latin typeface="+mn-lt"/>
                          <a:ea typeface="+mn-ea"/>
                          <a:cs typeface="Leelawadee" panose="020B0502040204020203" pitchFamily="34" charset="-34"/>
                        </a:rPr>
                        <a:t>Goal: </a:t>
                      </a:r>
                      <a:r>
                        <a:rPr lang="en-US" sz="1050" b="0" i="0" noProof="0">
                          <a:solidFill>
                            <a:srgbClr val="2B660F"/>
                          </a:solidFill>
                          <a:effectLst/>
                          <a:latin typeface="+mn-lt"/>
                          <a:cs typeface="Leelawadee"/>
                        </a:rPr>
                        <a:t>Develop educational material focused on serving patients experiencing homelessness, including unique opportunities and challenges in FY 2024</a:t>
                      </a:r>
                    </a:p>
                    <a:p>
                      <a:pPr marL="115888" marR="0" lvl="0" indent="-115888" algn="l" defTabSz="914400" rtl="0" eaLnBrk="1" fontAlgn="auto" latinLnBrk="0" hangingPunct="1">
                        <a:lnSpc>
                          <a:spcPct val="100000"/>
                        </a:lnSpc>
                        <a:spcBef>
                          <a:spcPts val="0"/>
                        </a:spcBef>
                        <a:spcAft>
                          <a:spcPts val="0"/>
                        </a:spcAft>
                        <a:buClrTx/>
                        <a:buSzTx/>
                        <a:buFont typeface="Arial"/>
                        <a:buChar char="•"/>
                        <a:tabLst/>
                        <a:defRPr/>
                      </a:pPr>
                      <a:r>
                        <a:rPr lang="en-US" sz="1050" b="0" i="0" kern="1200" noProof="0">
                          <a:solidFill>
                            <a:srgbClr val="2B660F"/>
                          </a:solidFill>
                          <a:effectLst/>
                          <a:highlight>
                            <a:srgbClr val="4FE2F3"/>
                          </a:highlight>
                          <a:latin typeface="+mn-lt"/>
                          <a:ea typeface="+mn-ea"/>
                          <a:cs typeface="Leelawadee" panose="020B0502040204020203" pitchFamily="34" charset="-34"/>
                        </a:rPr>
                        <a:t>Goal: </a:t>
                      </a:r>
                      <a:r>
                        <a:rPr lang="en-US" sz="1050" b="0" i="0" noProof="0">
                          <a:solidFill>
                            <a:srgbClr val="2B660F"/>
                          </a:solidFill>
                          <a:effectLst/>
                          <a:latin typeface="+mn-lt"/>
                          <a:cs typeface="Leelawadee"/>
                        </a:rPr>
                        <a:t>Advance High Impact Hiring initiative to increase employment and support for residents of neighborhoods with socioeconomic challenges, and to increase engagement of persons with lived experience in FY 2024</a:t>
                      </a:r>
                      <a:endParaRPr kumimoji="0" lang="en-US" sz="1050" b="0" i="0" u="none" strike="noStrike" kern="1200" cap="none" spc="0" normalizeH="0" baseline="0" noProof="0">
                        <a:ln>
                          <a:noFill/>
                        </a:ln>
                        <a:solidFill>
                          <a:srgbClr val="2B660F"/>
                        </a:solidFill>
                        <a:effectLst/>
                        <a:uLnTx/>
                        <a:uFillTx/>
                        <a:latin typeface="+mn-lt"/>
                        <a:ea typeface="+mn-ea"/>
                        <a:cs typeface="+mn-cs"/>
                      </a:endParaRPr>
                    </a:p>
                    <a:p>
                      <a:pPr marL="342900" marR="0" lvl="1" indent="-171450" algn="l" defTabSz="914400" rtl="0" eaLnBrk="1" fontAlgn="auto" latinLnBrk="0" hangingPunct="1">
                        <a:lnSpc>
                          <a:spcPct val="100000"/>
                        </a:lnSpc>
                        <a:spcBef>
                          <a:spcPts val="400"/>
                        </a:spcBef>
                        <a:spcAft>
                          <a:spcPts val="400"/>
                        </a:spcAft>
                        <a:buClrTx/>
                        <a:buSzTx/>
                        <a:buFont typeface="Wingdings" pitchFamily="2" charset="2"/>
                        <a:buChar char="Ø"/>
                        <a:tabLst/>
                        <a:defRPr/>
                      </a:pPr>
                      <a:r>
                        <a:rPr lang="en-US" sz="1050" b="1" noProof="0">
                          <a:solidFill>
                            <a:srgbClr val="2B660F"/>
                          </a:solidFill>
                          <a:latin typeface="+mn-lt"/>
                          <a:cs typeface="Leelawadee"/>
                        </a:rPr>
                        <a:t>pep+ alignment: Continue to help address inequalities for historically marginalized people and underserved businesses and communities </a:t>
                      </a:r>
                      <a:endParaRPr lang="en-US" sz="1050" b="0" i="0" noProof="0">
                        <a:solidFill>
                          <a:srgbClr val="2B660F"/>
                        </a:solidFill>
                        <a:effectLst/>
                        <a:latin typeface="+mn-lt"/>
                        <a:cs typeface="Leelawadee"/>
                      </a:endParaRPr>
                    </a:p>
                    <a:p>
                      <a:pPr marL="115888" marR="0" lvl="0" indent="-115888" algn="l" defTabSz="914400" rtl="0" eaLnBrk="1" fontAlgn="auto" latinLnBrk="0" hangingPunct="1">
                        <a:lnSpc>
                          <a:spcPct val="100000"/>
                        </a:lnSpc>
                        <a:spcBef>
                          <a:spcPts val="0"/>
                        </a:spcBef>
                        <a:spcAft>
                          <a:spcPts val="0"/>
                        </a:spcAft>
                        <a:buClrTx/>
                        <a:buSzTx/>
                        <a:buFont typeface="Arial"/>
                        <a:buChar char="•"/>
                        <a:tabLst/>
                        <a:defRPr/>
                      </a:pPr>
                      <a:r>
                        <a:rPr lang="en-US" sz="1050" b="0" i="0" kern="1200" noProof="0">
                          <a:solidFill>
                            <a:srgbClr val="2B660F"/>
                          </a:solidFill>
                          <a:effectLst/>
                          <a:highlight>
                            <a:srgbClr val="4FE2F3"/>
                          </a:highlight>
                          <a:latin typeface="+mn-lt"/>
                          <a:ea typeface="+mn-ea"/>
                          <a:cs typeface="Leelawadee" panose="020B0502040204020203" pitchFamily="34" charset="-34"/>
                        </a:rPr>
                        <a:t>Goal: </a:t>
                      </a:r>
                      <a:r>
                        <a:rPr lang="en-US" sz="1050" b="0" i="0" noProof="0">
                          <a:solidFill>
                            <a:srgbClr val="2B660F"/>
                          </a:solidFill>
                          <a:effectLst/>
                          <a:latin typeface="+mn-lt"/>
                          <a:cs typeface="Leelawadee"/>
                        </a:rPr>
                        <a:t>Expand edible food recovery efforts across California and the Pacific Northwest in FY 2024</a:t>
                      </a:r>
                      <a:endParaRPr kumimoji="0" lang="en-US" sz="1050" b="0" i="0" u="none" strike="noStrike" kern="1200" cap="none" spc="0" normalizeH="0" baseline="0" noProof="0">
                        <a:ln>
                          <a:noFill/>
                        </a:ln>
                        <a:solidFill>
                          <a:srgbClr val="2B660F"/>
                        </a:solidFill>
                        <a:effectLst/>
                        <a:uLnTx/>
                        <a:uFillTx/>
                        <a:latin typeface="+mn-lt"/>
                        <a:ea typeface="+mn-ea"/>
                        <a:cs typeface="+mn-cs"/>
                      </a:endParaRPr>
                    </a:p>
                    <a:p>
                      <a:pPr marL="342900" marR="0" lvl="1" indent="-171450" algn="l" defTabSz="914400" rtl="0" eaLnBrk="1" fontAlgn="auto" latinLnBrk="0" hangingPunct="1">
                        <a:lnSpc>
                          <a:spcPct val="100000"/>
                        </a:lnSpc>
                        <a:spcBef>
                          <a:spcPts val="400"/>
                        </a:spcBef>
                        <a:spcAft>
                          <a:spcPts val="0"/>
                        </a:spcAft>
                        <a:buClrTx/>
                        <a:buSzTx/>
                        <a:buFont typeface="Wingdings" pitchFamily="2" charset="2"/>
                        <a:buChar char="Ø"/>
                        <a:tabLst/>
                        <a:defRPr/>
                      </a:pPr>
                      <a:r>
                        <a:rPr lang="en-US" sz="1050" b="1" noProof="0">
                          <a:solidFill>
                            <a:srgbClr val="2B660F"/>
                          </a:solidFill>
                          <a:latin typeface="+mn-lt"/>
                          <a:cs typeface="Leelawadee"/>
                        </a:rPr>
                        <a:t>pep+ alignment: Partner with communities to advance food security and make nutritious food accessible to 50 million people </a:t>
                      </a:r>
                      <a:endParaRPr lang="en-US" sz="1050" b="0" i="0" noProof="0">
                        <a:solidFill>
                          <a:srgbClr val="2B660F"/>
                        </a:solidFill>
                        <a:effectLst/>
                        <a:latin typeface="+mn-lt"/>
                        <a:cs typeface="Leelawadee"/>
                      </a:endParaRP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bl>
          </a:graphicData>
        </a:graphic>
      </p:graphicFrame>
      <p:pic>
        <p:nvPicPr>
          <p:cNvPr id="2" name="Picture 1" descr="A blue and green windmill with green arrows&#10;&#10;Description automatically generated">
            <a:extLst>
              <a:ext uri="{FF2B5EF4-FFF2-40B4-BE49-F238E27FC236}">
                <a16:creationId xmlns:a16="http://schemas.microsoft.com/office/drawing/2014/main" id="{BCD00B44-ECEA-19C2-D26B-77FBD9876D1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sp>
        <p:nvSpPr>
          <p:cNvPr id="3" name="TextBox 2">
            <a:extLst>
              <a:ext uri="{FF2B5EF4-FFF2-40B4-BE49-F238E27FC236}">
                <a16:creationId xmlns:a16="http://schemas.microsoft.com/office/drawing/2014/main" id="{7B26DC0B-2EC7-534A-5261-61A93852501B}"/>
              </a:ext>
            </a:extLst>
          </p:cNvPr>
          <p:cNvSpPr txBox="1"/>
          <p:nvPr/>
        </p:nvSpPr>
        <p:spPr>
          <a:xfrm>
            <a:off x="7953374" y="6269189"/>
            <a:ext cx="3786189" cy="506261"/>
          </a:xfrm>
          <a:prstGeom prst="rect">
            <a:avLst/>
          </a:prstGeom>
          <a:solidFill>
            <a:srgbClr val="8EBC29"/>
          </a:solidFill>
        </p:spPr>
        <p:txBody>
          <a:bodyPr wrap="square" rtlCol="0" anchor="ctr">
            <a:noAutofit/>
          </a:bodyPr>
          <a:lstStyle/>
          <a:p>
            <a:pPr marR="168275" lvl="0" indent="-635" algn="ctr">
              <a:defRPr/>
            </a:pPr>
            <a:r>
              <a:rPr lang="en-US" sz="1050" i="1" kern="0">
                <a:solidFill>
                  <a:schemeClr val="bg1"/>
                </a:solidFill>
                <a:cs typeface="Leelawadee" panose="020B0502040204020203" pitchFamily="34" charset="-34"/>
              </a:rPr>
              <a:t>No common focus areas were identified across </a:t>
            </a:r>
          </a:p>
          <a:p>
            <a:pPr marR="168275" lvl="0" indent="-635" algn="ctr">
              <a:defRPr/>
            </a:pPr>
            <a:r>
              <a:rPr lang="en-US" sz="1050" i="1" kern="0">
                <a:solidFill>
                  <a:schemeClr val="bg1"/>
                </a:solidFill>
                <a:cs typeface="Leelawadee" panose="020B0502040204020203" pitchFamily="34" charset="-34"/>
              </a:rPr>
              <a:t>Positive Agriculture, Positive Choices (PepsiCo) or Governance (Dignity Health).</a:t>
            </a:r>
          </a:p>
        </p:txBody>
      </p:sp>
      <p:pic>
        <p:nvPicPr>
          <p:cNvPr id="4" name="Picture 2" descr="Dignity Healthcare Case Study | Wizard Software — Wizard Software Solutions">
            <a:extLst>
              <a:ext uri="{FF2B5EF4-FFF2-40B4-BE49-F238E27FC236}">
                <a16:creationId xmlns:a16="http://schemas.microsoft.com/office/drawing/2014/main" id="{B9F41E8F-355A-04D3-7D4E-41CEB5CA202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80225" y="281386"/>
            <a:ext cx="2021275" cy="551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8608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LU Sports Logo White">
            <a:extLst>
              <a:ext uri="{FF2B5EF4-FFF2-40B4-BE49-F238E27FC236}">
                <a16:creationId xmlns:a16="http://schemas.microsoft.com/office/drawing/2014/main" id="{F8EAE316-E0DF-82B1-F204-2906C3A43760}"/>
              </a:ext>
            </a:extLst>
          </p:cNvPr>
          <p:cNvPicPr>
            <a:picLocks noChangeAspect="1"/>
          </p:cNvPicPr>
          <p:nvPr/>
        </p:nvPicPr>
        <p:blipFill>
          <a:blip r:embed="rId3"/>
          <a:stretch>
            <a:fillRect/>
          </a:stretch>
        </p:blipFill>
        <p:spPr>
          <a:xfrm>
            <a:off x="0" y="2040619"/>
            <a:ext cx="6893557" cy="2717983"/>
          </a:xfrm>
          <a:prstGeom prst="rect">
            <a:avLst/>
          </a:prstGeom>
        </p:spPr>
      </p:pic>
    </p:spTree>
    <p:extLst>
      <p:ext uri="{BB962C8B-B14F-4D97-AF65-F5344CB8AC3E}">
        <p14:creationId xmlns:p14="http://schemas.microsoft.com/office/powerpoint/2010/main" val="370919723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89CEEC-1511-D67F-2109-18C448E8E718}"/>
            </a:ext>
          </a:extLst>
        </p:cNvPr>
        <p:cNvGrpSpPr/>
        <p:nvPr/>
      </p:nvGrpSpPr>
      <p:grpSpPr>
        <a:xfrm>
          <a:off x="0" y="0"/>
          <a:ext cx="0" cy="0"/>
          <a:chOff x="0" y="0"/>
          <a:chExt cx="0" cy="0"/>
        </a:xfrm>
      </p:grpSpPr>
      <p:pic>
        <p:nvPicPr>
          <p:cNvPr id="14338" name="Picture 2" descr="Download Find In-store At Your Favorite Retailers - Dollar General New Logo  PNG Image with No Background - PNGkey.com">
            <a:extLst>
              <a:ext uri="{FF2B5EF4-FFF2-40B4-BE49-F238E27FC236}">
                <a16:creationId xmlns:a16="http://schemas.microsoft.com/office/drawing/2014/main" id="{76EBA875-3FFC-4D9E-F23F-1BAD736D23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111982"/>
            <a:ext cx="5552586" cy="2634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901534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CA6E48-F20E-AE5B-D07C-8819D03A4B94}"/>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E7E57200-2648-7B30-E3A4-5BB91437CF90}"/>
              </a:ext>
            </a:extLst>
          </p:cNvPr>
          <p:cNvGraphicFramePr>
            <a:graphicFrameLocks/>
          </p:cNvGraphicFramePr>
          <p:nvPr>
            <p:custDataLst>
              <p:tags r:id="rId1"/>
            </p:custDataLst>
            <p:extLst>
              <p:ext uri="{D42A27DB-BD31-4B8C-83A1-F6EECF244321}">
                <p14:modId xmlns:p14="http://schemas.microsoft.com/office/powerpoint/2010/main" val="22784874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5" name="think-cell data - do not delete" hidden="1">
                        <a:extLst>
                          <a:ext uri="{FF2B5EF4-FFF2-40B4-BE49-F238E27FC236}">
                            <a16:creationId xmlns:a16="http://schemas.microsoft.com/office/drawing/2014/main" id="{E7E57200-2648-7B30-E3A4-5BB91437CF9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7" name="Picture 2" descr="Dollar General logo and symbol, meaning, history, PNG">
            <a:extLst>
              <a:ext uri="{FF2B5EF4-FFF2-40B4-BE49-F238E27FC236}">
                <a16:creationId xmlns:a16="http://schemas.microsoft.com/office/drawing/2014/main" id="{642D6409-B81D-D96D-7631-E36E01A43128}"/>
              </a:ext>
            </a:extLst>
          </p:cNvPr>
          <p:cNvPicPr>
            <a:picLocks noGrp="1" noChangeAspect="1" noChangeArrowheads="1"/>
          </p:cNvPicPr>
          <p:nvPr>
            <p:ph type="pic" sz="quarter" idx="14"/>
          </p:nvPr>
        </p:nvPicPr>
        <p:blipFill rotWithShape="1">
          <a:blip r:embed="rId6">
            <a:extLst>
              <a:ext uri="{28A0092B-C50C-407E-A947-70E740481C1C}">
                <a14:useLocalDpi xmlns:a14="http://schemas.microsoft.com/office/drawing/2010/main" val="0"/>
              </a:ext>
            </a:extLst>
          </a:blip>
          <a:srcRect l="-4029" t="-50871" r="-13186" b="-60028"/>
          <a:stretch>
            <a:fillRect/>
          </a:stretch>
        </p:blipFill>
        <p:spPr bwMode="auto">
          <a:xfrm>
            <a:off x="0" y="0"/>
            <a:ext cx="6096000" cy="6858000"/>
          </a:xfrm>
          <a:prstGeom prst="rect">
            <a:avLst/>
          </a:prstGeom>
          <a:solidFill>
            <a:srgbClr val="FFFFFF"/>
          </a:solidFill>
        </p:spPr>
      </p:pic>
      <p:sp>
        <p:nvSpPr>
          <p:cNvPr id="8" name="Rectangle: Single Corner Rounded 7">
            <a:extLst>
              <a:ext uri="{FF2B5EF4-FFF2-40B4-BE49-F238E27FC236}">
                <a16:creationId xmlns:a16="http://schemas.microsoft.com/office/drawing/2014/main" id="{A416E167-A695-F52B-BAF7-F1C5CED35EFF}"/>
              </a:ext>
            </a:extLst>
          </p:cNvPr>
          <p:cNvSpPr>
            <a:spLocks/>
          </p:cNvSpPr>
          <p:nvPr/>
        </p:nvSpPr>
        <p:spPr>
          <a:xfrm>
            <a:off x="6300438" y="825872"/>
            <a:ext cx="5852160" cy="66792"/>
          </a:xfrm>
          <a:prstGeom prst="round1Rect">
            <a:avLst>
              <a:gd name="adj" fmla="val 3618"/>
            </a:avLst>
          </a:prstGeom>
          <a:solidFill>
            <a:srgbClr val="0F440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182880" numCol="1" spcCol="38100" rtlCol="0" anchor="b">
            <a:noAutofit/>
          </a:bodyPr>
          <a:lstStyle/>
          <a:p>
            <a:pPr defTabSz="914400"/>
            <a:r>
              <a:rPr kumimoji="0" lang="en-US" sz="3200" b="0" i="0" u="none" strike="noStrike" kern="1200" cap="all" spc="0" normalizeH="0" baseline="0" noProof="0">
                <a:ln>
                  <a:noFill/>
                </a:ln>
                <a:solidFill>
                  <a:srgbClr val="0F440E"/>
                </a:solidFill>
                <a:effectLst/>
                <a:uLnTx/>
                <a:uFillTx/>
                <a:latin typeface="GT Pressura LCG Black"/>
                <a:ea typeface="+mj-ea"/>
                <a:cs typeface="+mj-cs"/>
              </a:rPr>
              <a:t>KEY TAKEAWAYS</a:t>
            </a:r>
            <a:endParaRPr lang="en-US" b="1">
              <a:solidFill>
                <a:srgbClr val="0F440E"/>
              </a:solidFill>
              <a:latin typeface="+mj-lt"/>
            </a:endParaRPr>
          </a:p>
        </p:txBody>
      </p:sp>
      <p:pic>
        <p:nvPicPr>
          <p:cNvPr id="9" name="Picture 8">
            <a:extLst>
              <a:ext uri="{FF2B5EF4-FFF2-40B4-BE49-F238E27FC236}">
                <a16:creationId xmlns:a16="http://schemas.microsoft.com/office/drawing/2014/main" id="{0827BC2B-2F56-492B-F623-ADEADF1211B1}"/>
              </a:ext>
            </a:extLst>
          </p:cNvPr>
          <p:cNvPicPr>
            <a:picLocks noChangeAspect="1"/>
          </p:cNvPicPr>
          <p:nvPr/>
        </p:nvPicPr>
        <p:blipFill>
          <a:blip r:embed="rId7"/>
          <a:srcRect l="24821" r="18929"/>
          <a:stretch>
            <a:fillRect/>
          </a:stretch>
        </p:blipFill>
        <p:spPr>
          <a:xfrm rot="16200000">
            <a:off x="2520059" y="3282059"/>
            <a:ext cx="6857999" cy="293883"/>
          </a:xfrm>
          <a:custGeom>
            <a:avLst/>
            <a:gdLst>
              <a:gd name="connsiteX0" fmla="*/ 6857999 w 6857999"/>
              <a:gd name="connsiteY0" fmla="*/ 0 h 293883"/>
              <a:gd name="connsiteX1" fmla="*/ 6857999 w 6857999"/>
              <a:gd name="connsiteY1" fmla="*/ 293883 h 293883"/>
              <a:gd name="connsiteX2" fmla="*/ 0 w 6857999"/>
              <a:gd name="connsiteY2" fmla="*/ 293883 h 293883"/>
              <a:gd name="connsiteX3" fmla="*/ 0 w 6857999"/>
              <a:gd name="connsiteY3" fmla="*/ 0 h 293883"/>
            </a:gdLst>
            <a:ahLst/>
            <a:cxnLst>
              <a:cxn ang="0">
                <a:pos x="connsiteX0" y="connsiteY0"/>
              </a:cxn>
              <a:cxn ang="0">
                <a:pos x="connsiteX1" y="connsiteY1"/>
              </a:cxn>
              <a:cxn ang="0">
                <a:pos x="connsiteX2" y="connsiteY2"/>
              </a:cxn>
              <a:cxn ang="0">
                <a:pos x="connsiteX3" y="connsiteY3"/>
              </a:cxn>
            </a:cxnLst>
            <a:rect l="l" t="t" r="r" b="b"/>
            <a:pathLst>
              <a:path w="6857999" h="293883">
                <a:moveTo>
                  <a:pt x="6857999" y="0"/>
                </a:moveTo>
                <a:lnTo>
                  <a:pt x="6857999" y="293883"/>
                </a:lnTo>
                <a:lnTo>
                  <a:pt x="0" y="293883"/>
                </a:lnTo>
                <a:lnTo>
                  <a:pt x="0" y="0"/>
                </a:lnTo>
                <a:close/>
              </a:path>
            </a:pathLst>
          </a:custGeom>
          <a:effectLst>
            <a:outerShdw blurRad="50800" dist="38100" dir="10800000" algn="r" rotWithShape="0">
              <a:prstClr val="black">
                <a:alpha val="20000"/>
              </a:prstClr>
            </a:outerShdw>
          </a:effectLst>
        </p:spPr>
      </p:pic>
      <p:sp>
        <p:nvSpPr>
          <p:cNvPr id="10" name="Rectangle: Rounded Corners 9">
            <a:extLst>
              <a:ext uri="{FF2B5EF4-FFF2-40B4-BE49-F238E27FC236}">
                <a16:creationId xmlns:a16="http://schemas.microsoft.com/office/drawing/2014/main" id="{A8DA5F93-37F7-2A19-CC93-F851E1913FF7}"/>
              </a:ext>
            </a:extLst>
          </p:cNvPr>
          <p:cNvSpPr>
            <a:spLocks/>
          </p:cNvSpPr>
          <p:nvPr/>
        </p:nvSpPr>
        <p:spPr>
          <a:xfrm rot="10800000" flipH="1" flipV="1">
            <a:off x="6300438" y="1062650"/>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r>
              <a:rPr lang="en-US" sz="2400" b="1">
                <a:solidFill>
                  <a:srgbClr val="8EBC29"/>
                </a:solidFill>
              </a:rPr>
              <a:t>Limited alignment</a:t>
            </a:r>
          </a:p>
        </p:txBody>
      </p:sp>
      <p:sp>
        <p:nvSpPr>
          <p:cNvPr id="12" name="Rectangle: Rounded Corners 11">
            <a:extLst>
              <a:ext uri="{FF2B5EF4-FFF2-40B4-BE49-F238E27FC236}">
                <a16:creationId xmlns:a16="http://schemas.microsoft.com/office/drawing/2014/main" id="{CCCCD9BA-9160-FB41-0369-89B9481252C3}"/>
              </a:ext>
            </a:extLst>
          </p:cNvPr>
          <p:cNvSpPr>
            <a:spLocks/>
          </p:cNvSpPr>
          <p:nvPr/>
        </p:nvSpPr>
        <p:spPr>
          <a:xfrm rot="10800000" flipH="1" flipV="1">
            <a:off x="6386385" y="1711260"/>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r>
              <a:rPr lang="en-US">
                <a:solidFill>
                  <a:schemeClr val="bg1"/>
                </a:solidFill>
              </a:rPr>
              <a:t>Dollar General’s sustainability efforts are quite minimal, and most focus areas are qualitative goals. There are therefore limited opportunities for alignment.</a:t>
            </a:r>
          </a:p>
        </p:txBody>
      </p:sp>
      <p:sp>
        <p:nvSpPr>
          <p:cNvPr id="14" name="Oval 13">
            <a:extLst>
              <a:ext uri="{FF2B5EF4-FFF2-40B4-BE49-F238E27FC236}">
                <a16:creationId xmlns:a16="http://schemas.microsoft.com/office/drawing/2014/main" id="{E20D11C8-9F76-7412-FF3D-601B6EFF7AC4}"/>
              </a:ext>
            </a:extLst>
          </p:cNvPr>
          <p:cNvSpPr/>
          <p:nvPr/>
        </p:nvSpPr>
        <p:spPr>
          <a:xfrm>
            <a:off x="6375234" y="1171322"/>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a:extLst>
              <a:ext uri="{FF2B5EF4-FFF2-40B4-BE49-F238E27FC236}">
                <a16:creationId xmlns:a16="http://schemas.microsoft.com/office/drawing/2014/main" id="{119399BE-88C0-97F5-CA88-AF911C600DD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22901" y="1218989"/>
            <a:ext cx="311150" cy="311150"/>
          </a:xfrm>
          <a:prstGeom prst="rect">
            <a:avLst/>
          </a:prstGeom>
        </p:spPr>
      </p:pic>
    </p:spTree>
    <p:extLst>
      <p:ext uri="{BB962C8B-B14F-4D97-AF65-F5344CB8AC3E}">
        <p14:creationId xmlns:p14="http://schemas.microsoft.com/office/powerpoint/2010/main" val="114922616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D4112E-E7A1-68A3-13C7-BE48AE0E40D3}"/>
            </a:ext>
          </a:extLst>
        </p:cNvPr>
        <p:cNvGrpSpPr/>
        <p:nvPr/>
      </p:nvGrpSpPr>
      <p:grpSpPr>
        <a:xfrm>
          <a:off x="0" y="0"/>
          <a:ext cx="0" cy="0"/>
          <a:chOff x="0" y="0"/>
          <a:chExt cx="0" cy="0"/>
        </a:xfrm>
      </p:grpSpPr>
      <p:graphicFrame>
        <p:nvGraphicFramePr>
          <p:cNvPr id="14" name="think-cell data - do not delete" hidden="1">
            <a:extLst>
              <a:ext uri="{FF2B5EF4-FFF2-40B4-BE49-F238E27FC236}">
                <a16:creationId xmlns:a16="http://schemas.microsoft.com/office/drawing/2014/main" id="{9965A749-6A1E-C6F1-DE31-0BE235CC8FF4}"/>
              </a:ext>
            </a:extLst>
          </p:cNvPr>
          <p:cNvGraphicFramePr>
            <a:graphicFrameLocks/>
          </p:cNvGraphicFramePr>
          <p:nvPr>
            <p:custDataLst>
              <p:tags r:id="rId1"/>
            </p:custDataLst>
            <p:extLst>
              <p:ext uri="{D42A27DB-BD31-4B8C-83A1-F6EECF244321}">
                <p14:modId xmlns:p14="http://schemas.microsoft.com/office/powerpoint/2010/main" val="11517472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14" name="think-cell data - do not delete" hidden="1">
                        <a:extLst>
                          <a:ext uri="{FF2B5EF4-FFF2-40B4-BE49-F238E27FC236}">
                            <a16:creationId xmlns:a16="http://schemas.microsoft.com/office/drawing/2014/main" id="{9965A749-6A1E-C6F1-DE31-0BE235CC8FF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25C20658-3D59-2069-713F-0159B257D3FF}"/>
              </a:ext>
            </a:extLst>
          </p:cNvPr>
          <p:cNvSpPr>
            <a:spLocks noGrp="1"/>
          </p:cNvSpPr>
          <p:nvPr>
            <p:ph type="title"/>
          </p:nvPr>
        </p:nvSpPr>
        <p:spPr>
          <a:xfrm>
            <a:off x="304798" y="246888"/>
            <a:ext cx="11585448" cy="969264"/>
          </a:xfrm>
        </p:spPr>
        <p:txBody>
          <a:bodyPr vert="horz" rIns="0"/>
          <a:lstStyle/>
          <a:p>
            <a:pPr lvl="0"/>
            <a:r>
              <a:rPr lang="en-US" sz="3000"/>
              <a:t>DOLLAR GENERAL’S SUSTAINABILITY FOCUS AREAS</a:t>
            </a:r>
            <a:br>
              <a:rPr lang="en-US" sz="3000"/>
            </a:br>
            <a:r>
              <a:rPr lang="en-US" sz="1800" i="1"/>
              <a:t>And how these focus areas align with pep+ pillars</a:t>
            </a:r>
          </a:p>
        </p:txBody>
      </p:sp>
      <p:pic>
        <p:nvPicPr>
          <p:cNvPr id="8" name="Picture 2">
            <a:extLst>
              <a:ext uri="{FF2B5EF4-FFF2-40B4-BE49-F238E27FC236}">
                <a16:creationId xmlns:a16="http://schemas.microsoft.com/office/drawing/2014/main" id="{D082256B-AD33-E1A4-9A22-950143A2CC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68889" y="-95199"/>
            <a:ext cx="1967027" cy="1311351"/>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Top Corners Rounded 24">
            <a:extLst>
              <a:ext uri="{FF2B5EF4-FFF2-40B4-BE49-F238E27FC236}">
                <a16:creationId xmlns:a16="http://schemas.microsoft.com/office/drawing/2014/main" id="{A3FAC92C-893C-FB07-A57B-64E75D798E9A}"/>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6" name="Table 4">
            <a:extLst>
              <a:ext uri="{FF2B5EF4-FFF2-40B4-BE49-F238E27FC236}">
                <a16:creationId xmlns:a16="http://schemas.microsoft.com/office/drawing/2014/main" id="{2D0E59B3-BA1D-F318-4DE4-111B4FFD8347}"/>
              </a:ext>
            </a:extLst>
          </p:cNvPr>
          <p:cNvGraphicFramePr>
            <a:graphicFrameLocks noGrp="1"/>
          </p:cNvGraphicFramePr>
          <p:nvPr>
            <p:extLst>
              <p:ext uri="{D42A27DB-BD31-4B8C-83A1-F6EECF244321}">
                <p14:modId xmlns:p14="http://schemas.microsoft.com/office/powerpoint/2010/main" val="2849659018"/>
              </p:ext>
            </p:extLst>
          </p:nvPr>
        </p:nvGraphicFramePr>
        <p:xfrm>
          <a:off x="-7620" y="1148230"/>
          <a:ext cx="11986260" cy="5031114"/>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2499360">
                  <a:extLst>
                    <a:ext uri="{9D8B030D-6E8A-4147-A177-3AD203B41FA5}">
                      <a16:colId xmlns:a16="http://schemas.microsoft.com/office/drawing/2014/main" val="2382844442"/>
                    </a:ext>
                  </a:extLst>
                </a:gridCol>
                <a:gridCol w="2499360">
                  <a:extLst>
                    <a:ext uri="{9D8B030D-6E8A-4147-A177-3AD203B41FA5}">
                      <a16:colId xmlns:a16="http://schemas.microsoft.com/office/drawing/2014/main" val="957515009"/>
                    </a:ext>
                  </a:extLst>
                </a:gridCol>
                <a:gridCol w="2499360">
                  <a:extLst>
                    <a:ext uri="{9D8B030D-6E8A-4147-A177-3AD203B41FA5}">
                      <a16:colId xmlns:a16="http://schemas.microsoft.com/office/drawing/2014/main" val="2353111847"/>
                    </a:ext>
                  </a:extLst>
                </a:gridCol>
                <a:gridCol w="2499360">
                  <a:extLst>
                    <a:ext uri="{9D8B030D-6E8A-4147-A177-3AD203B41FA5}">
                      <a16:colId xmlns:a16="http://schemas.microsoft.com/office/drawing/2014/main" val="3958386930"/>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1" i="0" noProof="0">
                          <a:solidFill>
                            <a:schemeClr val="bg1"/>
                          </a:solidFill>
                          <a:effectLst/>
                          <a:latin typeface="+mn-lt"/>
                          <a:cs typeface="Leelawadee" panose="020B0502040204020203" pitchFamily="34" charset="-34"/>
                        </a:rPr>
                        <a:t>Our Environment​​</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1" i="0" noProof="0">
                          <a:solidFill>
                            <a:schemeClr val="bg1"/>
                          </a:solidFill>
                          <a:effectLst/>
                          <a:latin typeface="+mn-lt"/>
                          <a:cs typeface="Leelawadee" panose="020B0502040204020203" pitchFamily="34" charset="-34"/>
                        </a:rPr>
                        <a:t>Our Customers​</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1" i="0" noProof="0">
                          <a:solidFill>
                            <a:schemeClr val="bg1"/>
                          </a:solidFill>
                          <a:effectLst/>
                          <a:latin typeface="+mn-lt"/>
                          <a:cs typeface="Leelawadee" panose="020B0502040204020203" pitchFamily="34" charset="-34"/>
                        </a:rPr>
                        <a:t>Our Employees​</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1" i="0" noProof="0">
                          <a:solidFill>
                            <a:schemeClr val="bg1"/>
                          </a:solidFill>
                          <a:effectLst/>
                          <a:latin typeface="+mn-lt"/>
                          <a:cs typeface="Leelawadee" panose="020B0502040204020203" pitchFamily="34" charset="-34"/>
                        </a:rPr>
                        <a:t>Our Communities​​</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1280160">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954F07"/>
                          </a:solidFill>
                          <a:latin typeface="+mj-lt"/>
                          <a:ea typeface="+mn-ea"/>
                          <a:cs typeface="Leelawadee"/>
                        </a:rPr>
                        <a:t>POSITIVE </a:t>
                      </a:r>
                      <a:br>
                        <a:rPr lang="en-US" sz="1400" kern="1200">
                          <a:solidFill>
                            <a:srgbClr val="954F07"/>
                          </a:solidFill>
                          <a:latin typeface="+mj-lt"/>
                          <a:ea typeface="+mn-ea"/>
                          <a:cs typeface="Leelawadee"/>
                        </a:rPr>
                      </a:br>
                      <a:r>
                        <a:rPr lang="en-US" sz="1400" kern="1200">
                          <a:solidFill>
                            <a:srgbClr val="954F07"/>
                          </a:solidFill>
                          <a:latin typeface="+mj-lt"/>
                          <a:ea typeface="+mn-ea"/>
                          <a:cs typeface="Leelawadee"/>
                        </a:rPr>
                        <a:t>AGRICULTURE</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9F0A"/>
                    </a:solidFill>
                  </a:tcPr>
                </a:tc>
                <a:tc>
                  <a:txBody>
                    <a:bodyPr/>
                    <a:lstStyle/>
                    <a:p>
                      <a:pPr marL="0" marR="0" lvl="0" indent="0" algn="ctr"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kumimoji="0" lang="en-GB" sz="1050" b="0" i="1" u="none" strike="noStrike" kern="1200" cap="none" spc="0" normalizeH="0" baseline="0" noProof="0">
                          <a:ln>
                            <a:noFill/>
                          </a:ln>
                          <a:solidFill>
                            <a:srgbClr val="2B660F"/>
                          </a:solidFill>
                          <a:effectLst/>
                          <a:uLnTx/>
                          <a:uFillTx/>
                          <a:latin typeface="+mn-lt"/>
                          <a:ea typeface="+mn-ea"/>
                          <a:cs typeface="Leelawadee"/>
                        </a:rPr>
                        <a:t>Not a focus area for the customer.</a:t>
                      </a:r>
                      <a:endParaRPr kumimoji="0" lang="en-US" sz="1050" b="0" i="0" u="none" strike="noStrike" kern="1200" cap="none" spc="0" normalizeH="0" baseline="0" noProof="0">
                        <a:ln>
                          <a:noFill/>
                        </a:ln>
                        <a:solidFill>
                          <a:srgbClr val="2B660F"/>
                        </a:solidFill>
                        <a:effectLst/>
                        <a:uLnTx/>
                        <a:uFillTx/>
                        <a:latin typeface="+mn-lt"/>
                        <a:ea typeface="+mn-ea"/>
                        <a:cs typeface="Leelawadee"/>
                      </a:endParaRP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kumimoji="0" lang="en-GB" sz="1050" b="0" i="1" u="none" strike="noStrike" kern="1200" cap="none" spc="0" normalizeH="0" baseline="0" noProof="0">
                          <a:ln>
                            <a:noFill/>
                          </a:ln>
                          <a:solidFill>
                            <a:srgbClr val="2B660F"/>
                          </a:solidFill>
                          <a:effectLst/>
                          <a:uLnTx/>
                          <a:uFillTx/>
                          <a:latin typeface="+mn-lt"/>
                          <a:ea typeface="+mn-ea"/>
                          <a:cs typeface="Leelawadee"/>
                        </a:rPr>
                        <a:t>Not a focus area for the customer.</a:t>
                      </a:r>
                      <a:endParaRPr kumimoji="0" lang="en-US" sz="1050" b="0" i="0" u="none" strike="noStrike" kern="1200" cap="none" spc="0" normalizeH="0" baseline="0" noProof="0">
                        <a:ln>
                          <a:noFill/>
                        </a:ln>
                        <a:solidFill>
                          <a:srgbClr val="2B660F"/>
                        </a:solidFill>
                        <a:effectLst/>
                        <a:uLnTx/>
                        <a:uFillTx/>
                        <a:latin typeface="+mn-lt"/>
                        <a:ea typeface="+mn-ea"/>
                        <a:cs typeface="Leelawadee"/>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a:ln>
                            <a:noFill/>
                          </a:ln>
                          <a:solidFill>
                            <a:srgbClr val="2B660F"/>
                          </a:solidFill>
                          <a:effectLst/>
                          <a:uLnTx/>
                          <a:uFillTx/>
                          <a:latin typeface="+mn-lt"/>
                          <a:ea typeface="+mn-ea"/>
                          <a:cs typeface="Leelawadee"/>
                        </a:rPr>
                        <a:t>Not a focus area for the customer.</a:t>
                      </a:r>
                      <a:endParaRPr kumimoji="0" lang="en-US" sz="1050" b="0" i="0" u="none" strike="noStrike" kern="1200" cap="none" spc="0" normalizeH="0" baseline="0" noProof="0">
                        <a:ln>
                          <a:noFill/>
                        </a:ln>
                        <a:solidFill>
                          <a:srgbClr val="2B660F"/>
                        </a:solidFill>
                        <a:effectLst/>
                        <a:uLnTx/>
                        <a:uFillTx/>
                        <a:latin typeface="+mn-lt"/>
                        <a:ea typeface="+mn-ea"/>
                        <a:cs typeface="Leelawadee"/>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kumimoji="0" lang="en-GB" sz="1050" b="0" i="1" u="none" strike="noStrike" kern="1200" cap="none" spc="0" normalizeH="0" baseline="0" noProof="0">
                          <a:ln>
                            <a:noFill/>
                          </a:ln>
                          <a:solidFill>
                            <a:srgbClr val="2B660F"/>
                          </a:solidFill>
                          <a:effectLst/>
                          <a:uLnTx/>
                          <a:uFillTx/>
                          <a:latin typeface="+mn-lt"/>
                          <a:ea typeface="+mn-ea"/>
                          <a:cs typeface="Leelawadee"/>
                        </a:rPr>
                        <a:t>Not a focus area for the customer.</a:t>
                      </a:r>
                      <a:endParaRPr kumimoji="0" lang="en-US" sz="1050" b="0" i="0" u="none" strike="noStrike" kern="1200" cap="none" spc="0" normalizeH="0" baseline="0" noProof="0">
                        <a:ln>
                          <a:noFill/>
                        </a:ln>
                        <a:solidFill>
                          <a:srgbClr val="2B660F"/>
                        </a:solidFill>
                        <a:effectLst/>
                        <a:uLnTx/>
                        <a:uFillTx/>
                        <a:latin typeface="+mn-lt"/>
                        <a:ea typeface="+mn-ea"/>
                        <a:cs typeface="Leelawadee"/>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2286000">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14300" indent="-114300" algn="l" rtl="0" fontAlgn="base">
                        <a:lnSpc>
                          <a:spcPct val="100000"/>
                        </a:lnSpc>
                        <a:spcBef>
                          <a:spcPts val="600"/>
                        </a:spcBef>
                        <a:buFont typeface="Arial" panose="020B0604020202020204" pitchFamily="34" charset="0"/>
                        <a:buChar char="•"/>
                      </a:pPr>
                      <a:r>
                        <a:rPr lang="en-US" sz="1050" b="0" i="0" noProof="0">
                          <a:solidFill>
                            <a:srgbClr val="2B660F"/>
                          </a:solidFill>
                          <a:effectLst/>
                          <a:highlight>
                            <a:srgbClr val="FFC624"/>
                          </a:highlight>
                          <a:latin typeface="+mn-lt"/>
                          <a:cs typeface="Leelawadee" panose="020B0502040204020203" pitchFamily="34" charset="-34"/>
                        </a:rPr>
                        <a:t>Target:</a:t>
                      </a:r>
                      <a:r>
                        <a:rPr lang="en-US" sz="1050" b="0" i="0" noProof="0">
                          <a:solidFill>
                            <a:srgbClr val="2B660F"/>
                          </a:solidFill>
                          <a:effectLst/>
                          <a:latin typeface="+mn-lt"/>
                          <a:cs typeface="Leelawadee" panose="020B0502040204020203" pitchFamily="34" charset="-34"/>
                        </a:rPr>
                        <a:t> Reduce GHG emissions by 15% per square foot by 2026, and by 30% per square foot by 2031​</a:t>
                      </a:r>
                    </a:p>
                    <a:p>
                      <a:pPr marL="114300" indent="-114300" algn="l" rtl="0" fontAlgn="base">
                        <a:lnSpc>
                          <a:spcPct val="100000"/>
                        </a:lnSpc>
                        <a:spcBef>
                          <a:spcPts val="600"/>
                        </a:spcBef>
                        <a:buFont typeface="Arial" panose="020B0604020202020204" pitchFamily="34" charset="0"/>
                        <a:buChar char="•"/>
                      </a:pPr>
                      <a:r>
                        <a:rPr lang="en-US" sz="1050" b="0" i="0" noProof="0">
                          <a:solidFill>
                            <a:srgbClr val="2B660F"/>
                          </a:solidFill>
                          <a:effectLst/>
                          <a:highlight>
                            <a:srgbClr val="4FE2F3"/>
                          </a:highlight>
                          <a:latin typeface="+mn-lt"/>
                          <a:cs typeface="Leelawadee" panose="020B0502040204020203" pitchFamily="34" charset="-34"/>
                        </a:rPr>
                        <a:t>Goal:</a:t>
                      </a:r>
                      <a:r>
                        <a:rPr lang="en-US" sz="1050" b="0" i="0" noProof="0">
                          <a:solidFill>
                            <a:srgbClr val="2B660F"/>
                          </a:solidFill>
                          <a:effectLst/>
                          <a:latin typeface="+mn-lt"/>
                          <a:cs typeface="Leelawadee" panose="020B0502040204020203" pitchFamily="34" charset="-34"/>
                        </a:rPr>
                        <a:t> </a:t>
                      </a:r>
                      <a:r>
                        <a:rPr lang="en-US" sz="1050" b="0" i="0" kern="1200" noProof="0">
                          <a:solidFill>
                            <a:srgbClr val="2B660F"/>
                          </a:solidFill>
                          <a:effectLst/>
                          <a:latin typeface="+mn-lt"/>
                          <a:ea typeface="+mn-ea"/>
                          <a:cs typeface="Leelawadee" panose="020B0502040204020203" pitchFamily="34" charset="-34"/>
                        </a:rPr>
                        <a:t>Innovate ways to create efficiencies and reduce, reuse or recycle waste across the supply chain</a:t>
                      </a:r>
                      <a:r>
                        <a:rPr lang="en-US" sz="1050" b="0" i="0" noProof="0">
                          <a:solidFill>
                            <a:srgbClr val="2B660F"/>
                          </a:solidFill>
                          <a:effectLst/>
                          <a:latin typeface="+mn-lt"/>
                          <a:cs typeface="Leelawadee" panose="020B0502040204020203" pitchFamily="34" charset="-34"/>
                        </a:rPr>
                        <a:t>​</a:t>
                      </a:r>
                    </a:p>
                    <a:p>
                      <a:pPr marL="114300" indent="-114300" algn="l" rtl="0" fontAlgn="base">
                        <a:lnSpc>
                          <a:spcPct val="100000"/>
                        </a:lnSpc>
                        <a:spcBef>
                          <a:spcPts val="600"/>
                        </a:spcBef>
                        <a:buFont typeface="Arial" panose="020B0604020202020204" pitchFamily="34" charset="0"/>
                        <a:buChar char="•"/>
                      </a:pPr>
                      <a:r>
                        <a:rPr lang="en-US" sz="1050" b="0" i="0" noProof="0">
                          <a:solidFill>
                            <a:srgbClr val="2B660F"/>
                          </a:solidFill>
                          <a:effectLst/>
                          <a:highlight>
                            <a:srgbClr val="4FE2F3"/>
                          </a:highlight>
                          <a:latin typeface="+mn-lt"/>
                          <a:cs typeface="Leelawadee" panose="020B0502040204020203" pitchFamily="34" charset="-34"/>
                        </a:rPr>
                        <a:t>Goal:</a:t>
                      </a:r>
                      <a:r>
                        <a:rPr lang="en-US" sz="1050" b="0" i="0" noProof="0">
                          <a:solidFill>
                            <a:srgbClr val="2B660F"/>
                          </a:solidFill>
                          <a:effectLst/>
                          <a:latin typeface="+mn-lt"/>
                          <a:cs typeface="Leelawadee" panose="020B0502040204020203" pitchFamily="34" charset="-34"/>
                        </a:rPr>
                        <a:t> </a:t>
                      </a:r>
                      <a:r>
                        <a:rPr lang="en-US" sz="1050" b="0" i="0" kern="1200" noProof="0">
                          <a:solidFill>
                            <a:srgbClr val="2B660F"/>
                          </a:solidFill>
                          <a:effectLst/>
                          <a:latin typeface="+mn-lt"/>
                          <a:ea typeface="+mn-ea"/>
                          <a:cs typeface="Leelawadee" panose="020B0502040204020203" pitchFamily="34" charset="-34"/>
                        </a:rPr>
                        <a:t>Explore ways to improve water efficiency and reduce water usage intensity​</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14300" indent="-114300" algn="l" rtl="0" fontAlgn="base">
                        <a:lnSpc>
                          <a:spcPct val="100000"/>
                        </a:lnSpc>
                        <a:buFont typeface="Arial" panose="020B0604020202020204" pitchFamily="34" charset="0"/>
                        <a:buChar char="•"/>
                      </a:pPr>
                      <a:r>
                        <a:rPr lang="en-US" sz="1050" b="0" i="0" noProof="0">
                          <a:solidFill>
                            <a:srgbClr val="2B660F"/>
                          </a:solidFill>
                          <a:effectLst/>
                          <a:highlight>
                            <a:srgbClr val="4FE2F3"/>
                          </a:highlight>
                          <a:latin typeface="+mn-lt"/>
                          <a:cs typeface="Leelawadee" panose="020B0502040204020203" pitchFamily="34" charset="-34"/>
                        </a:rPr>
                        <a:t>Goal:</a:t>
                      </a:r>
                      <a:r>
                        <a:rPr lang="en-US" sz="1050" b="0" i="0" noProof="0">
                          <a:solidFill>
                            <a:srgbClr val="2B660F"/>
                          </a:solidFill>
                          <a:effectLst/>
                          <a:latin typeface="+mn-lt"/>
                          <a:cs typeface="Leelawadee" panose="020B0502040204020203" pitchFamily="34" charset="-34"/>
                        </a:rPr>
                        <a:t> Advance human rights standards through the direct import supply chain</a:t>
                      </a: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14300" indent="-114300" algn="l" rtl="0" fontAlgn="base">
                        <a:lnSpc>
                          <a:spcPct val="100000"/>
                        </a:lnSpc>
                        <a:spcBef>
                          <a:spcPts val="600"/>
                        </a:spcBef>
                        <a:buFont typeface="Arial" panose="020B0604020202020204" pitchFamily="34" charset="0"/>
                        <a:buChar char="•"/>
                      </a:pPr>
                      <a:r>
                        <a:rPr lang="en-US" sz="1050" b="0" i="0" noProof="0">
                          <a:solidFill>
                            <a:srgbClr val="2B660F"/>
                          </a:solidFill>
                          <a:effectLst/>
                          <a:highlight>
                            <a:srgbClr val="4FE2F3"/>
                          </a:highlight>
                          <a:latin typeface="+mn-lt"/>
                          <a:cs typeface="Leelawadee" panose="020B0502040204020203" pitchFamily="34" charset="-34"/>
                        </a:rPr>
                        <a:t>Goal:</a:t>
                      </a:r>
                      <a:r>
                        <a:rPr lang="en-US" sz="1050" b="0" i="0" noProof="0">
                          <a:solidFill>
                            <a:srgbClr val="2B660F"/>
                          </a:solidFill>
                          <a:effectLst/>
                          <a:latin typeface="+mn-lt"/>
                          <a:cs typeface="Leelawadee" panose="020B0502040204020203" pitchFamily="34" charset="-34"/>
                        </a:rPr>
                        <a:t> </a:t>
                      </a:r>
                      <a:r>
                        <a:rPr lang="en-US" sz="1050" b="0" i="0" kern="1200" noProof="0">
                          <a:solidFill>
                            <a:srgbClr val="2B660F"/>
                          </a:solidFill>
                          <a:effectLst/>
                          <a:latin typeface="+mn-lt"/>
                          <a:ea typeface="+mn-ea"/>
                          <a:cs typeface="Leelawadee" panose="020B0502040204020203" pitchFamily="34" charset="-34"/>
                        </a:rPr>
                        <a:t>Advance a culture where employees feel valued, supported and connected to our mission</a:t>
                      </a:r>
                    </a:p>
                    <a:p>
                      <a:pPr marL="114300" indent="-114300" algn="l" rtl="0" fontAlgn="base">
                        <a:lnSpc>
                          <a:spcPct val="100000"/>
                        </a:lnSpc>
                        <a:spcBef>
                          <a:spcPts val="600"/>
                        </a:spcBef>
                        <a:buFont typeface="Arial" panose="020B0604020202020204" pitchFamily="34" charset="0"/>
                        <a:buChar char="•"/>
                      </a:pPr>
                      <a:r>
                        <a:rPr lang="en-US" sz="1050" b="0" i="0" noProof="0">
                          <a:solidFill>
                            <a:srgbClr val="2B660F"/>
                          </a:solidFill>
                          <a:effectLst/>
                          <a:highlight>
                            <a:srgbClr val="4FE2F3"/>
                          </a:highlight>
                          <a:latin typeface="+mn-lt"/>
                          <a:cs typeface="Leelawadee" panose="020B0502040204020203" pitchFamily="34" charset="-34"/>
                        </a:rPr>
                        <a:t>Goal:</a:t>
                      </a:r>
                      <a:r>
                        <a:rPr lang="en-US" sz="1050" b="0" i="0" noProof="0">
                          <a:solidFill>
                            <a:srgbClr val="2B660F"/>
                          </a:solidFill>
                          <a:effectLst/>
                          <a:latin typeface="+mn-lt"/>
                          <a:cs typeface="Leelawadee" panose="020B0502040204020203" pitchFamily="34" charset="-34"/>
                        </a:rPr>
                        <a:t> </a:t>
                      </a:r>
                      <a:r>
                        <a:rPr lang="en-US" sz="1050" b="0" i="0" kern="1200" noProof="0">
                          <a:solidFill>
                            <a:srgbClr val="2B660F"/>
                          </a:solidFill>
                          <a:effectLst/>
                          <a:latin typeface="+mn-lt"/>
                          <a:ea typeface="+mn-ea"/>
                          <a:cs typeface="Leelawadee" panose="020B0502040204020203" pitchFamily="34" charset="-34"/>
                        </a:rPr>
                        <a:t>Provide a safe work environment for employees</a:t>
                      </a: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14300" indent="-114300" algn="l" rtl="0" fontAlgn="base">
                        <a:lnSpc>
                          <a:spcPct val="100000"/>
                        </a:lnSpc>
                        <a:buFont typeface="Arial" panose="020B0604020202020204" pitchFamily="34" charset="0"/>
                        <a:buChar char="•"/>
                      </a:pPr>
                      <a:r>
                        <a:rPr lang="en-US" sz="1050" b="0" i="0" noProof="0">
                          <a:solidFill>
                            <a:srgbClr val="2B660F"/>
                          </a:solidFill>
                          <a:effectLst/>
                          <a:highlight>
                            <a:srgbClr val="4FE2F3"/>
                          </a:highlight>
                          <a:latin typeface="+mn-lt"/>
                          <a:cs typeface="Leelawadee" panose="020B0502040204020203" pitchFamily="34" charset="-34"/>
                        </a:rPr>
                        <a:t>Goal:</a:t>
                      </a:r>
                      <a:r>
                        <a:rPr lang="en-US" sz="1050" b="0" i="0" noProof="0">
                          <a:solidFill>
                            <a:srgbClr val="2B660F"/>
                          </a:solidFill>
                          <a:effectLst/>
                          <a:latin typeface="+mn-lt"/>
                          <a:cs typeface="Leelawadee" panose="020B0502040204020203" pitchFamily="34" charset="-34"/>
                        </a:rPr>
                        <a:t> </a:t>
                      </a:r>
                      <a:r>
                        <a:rPr lang="en-US" sz="1050" b="0" i="0" kern="1200" noProof="0">
                          <a:solidFill>
                            <a:srgbClr val="2B660F"/>
                          </a:solidFill>
                          <a:effectLst/>
                          <a:latin typeface="+mn-lt"/>
                          <a:ea typeface="+mn-ea"/>
                          <a:cs typeface="Leelawadee" panose="020B0502040204020203" pitchFamily="34" charset="-34"/>
                        </a:rPr>
                        <a:t>Drive social impact through education, hunger alleviation, disaster relief and reforestation</a:t>
                      </a: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r h="1218066">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922F11"/>
                          </a:solidFill>
                          <a:latin typeface="+mj-lt"/>
                          <a:ea typeface="+mn-ea"/>
                          <a:cs typeface="Leelawadee"/>
                        </a:rPr>
                        <a:t>POSITIVE </a:t>
                      </a:r>
                      <a:br>
                        <a:rPr lang="en-US" sz="1400" kern="1200">
                          <a:solidFill>
                            <a:srgbClr val="922F11"/>
                          </a:solidFill>
                          <a:latin typeface="+mj-lt"/>
                          <a:ea typeface="+mn-ea"/>
                          <a:cs typeface="Leelawadee"/>
                        </a:rPr>
                      </a:br>
                      <a:r>
                        <a:rPr lang="en-US" sz="1400" kern="1200">
                          <a:solidFill>
                            <a:srgbClr val="922F11"/>
                          </a:solidFill>
                          <a:latin typeface="+mj-lt"/>
                          <a:ea typeface="+mn-ea"/>
                          <a:cs typeface="Leelawadee"/>
                        </a:rPr>
                        <a:t>CHOICES</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E6D27"/>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a:ln>
                            <a:noFill/>
                          </a:ln>
                          <a:solidFill>
                            <a:srgbClr val="2B660F"/>
                          </a:solidFill>
                          <a:effectLst/>
                          <a:uLnTx/>
                          <a:uFillTx/>
                          <a:latin typeface="+mn-lt"/>
                          <a:ea typeface="+mn-ea"/>
                          <a:cs typeface="Leelawadee"/>
                        </a:rPr>
                        <a:t>Not a focus area for the customer.</a:t>
                      </a:r>
                      <a:endParaRPr kumimoji="0" lang="en-US" sz="1050" b="0" i="0" u="none" strike="noStrike" kern="1200" cap="none" spc="0" normalizeH="0" baseline="0" noProof="0">
                        <a:ln>
                          <a:noFill/>
                        </a:ln>
                        <a:solidFill>
                          <a:srgbClr val="2B660F"/>
                        </a:solidFill>
                        <a:effectLst/>
                        <a:uLnTx/>
                        <a:uFillTx/>
                        <a:latin typeface="+mn-lt"/>
                        <a:ea typeface="+mn-ea"/>
                        <a:cs typeface="Leelawadee"/>
                      </a:endParaRP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14300" indent="-114300" algn="l" rtl="0" fontAlgn="base">
                        <a:lnSpc>
                          <a:spcPct val="100000"/>
                        </a:lnSpc>
                        <a:spcBef>
                          <a:spcPts val="600"/>
                        </a:spcBef>
                        <a:buFont typeface="Arial" panose="020B0604020202020204" pitchFamily="34" charset="0"/>
                        <a:buChar char="•"/>
                      </a:pPr>
                      <a:r>
                        <a:rPr lang="en-US" sz="1050" b="0" i="0" noProof="0">
                          <a:solidFill>
                            <a:srgbClr val="2B660F"/>
                          </a:solidFill>
                          <a:effectLst/>
                          <a:highlight>
                            <a:srgbClr val="4FE2F3"/>
                          </a:highlight>
                          <a:latin typeface="+mn-lt"/>
                          <a:cs typeface="Leelawadee" panose="020B0502040204020203" pitchFamily="34" charset="-34"/>
                        </a:rPr>
                        <a:t>Goal:</a:t>
                      </a:r>
                      <a:r>
                        <a:rPr lang="en-US" sz="1050" b="0" i="0" noProof="0">
                          <a:solidFill>
                            <a:srgbClr val="2B660F"/>
                          </a:solidFill>
                          <a:effectLst/>
                          <a:latin typeface="+mn-lt"/>
                          <a:cs typeface="Leelawadee" panose="020B0502040204020203" pitchFamily="34" charset="-34"/>
                        </a:rPr>
                        <a:t> Provide customers with everyday products at great prices</a:t>
                      </a:r>
                    </a:p>
                    <a:p>
                      <a:pPr marL="114300" indent="-114300" algn="l" rtl="0" fontAlgn="base">
                        <a:lnSpc>
                          <a:spcPct val="100000"/>
                        </a:lnSpc>
                        <a:spcBef>
                          <a:spcPts val="600"/>
                        </a:spcBef>
                        <a:buFont typeface="Arial" panose="020B0604020202020204" pitchFamily="34" charset="0"/>
                        <a:buChar char="•"/>
                      </a:pPr>
                      <a:r>
                        <a:rPr lang="en-US" sz="1050" b="0" i="0" noProof="0">
                          <a:solidFill>
                            <a:srgbClr val="2B660F"/>
                          </a:solidFill>
                          <a:effectLst/>
                          <a:highlight>
                            <a:srgbClr val="4FE2F3"/>
                          </a:highlight>
                          <a:latin typeface="+mn-lt"/>
                          <a:cs typeface="Leelawadee" panose="020B0502040204020203" pitchFamily="34" charset="-34"/>
                        </a:rPr>
                        <a:t>Goal:</a:t>
                      </a:r>
                      <a:r>
                        <a:rPr lang="en-US" sz="1050" b="0" i="0" noProof="0">
                          <a:solidFill>
                            <a:srgbClr val="2B660F"/>
                          </a:solidFill>
                          <a:effectLst/>
                          <a:latin typeface="+mn-lt"/>
                          <a:cs typeface="Leelawadee" panose="020B0502040204020203" pitchFamily="34" charset="-34"/>
                        </a:rPr>
                        <a:t> Provide safe, affordable and quality products​</a:t>
                      </a: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a:ln>
                            <a:noFill/>
                          </a:ln>
                          <a:solidFill>
                            <a:srgbClr val="2B660F"/>
                          </a:solidFill>
                          <a:effectLst/>
                          <a:uLnTx/>
                          <a:uFillTx/>
                          <a:latin typeface="+mn-lt"/>
                          <a:ea typeface="+mn-ea"/>
                          <a:cs typeface="Leelawadee"/>
                        </a:rPr>
                        <a:t>Not a focus area for the customer.</a:t>
                      </a:r>
                      <a:endParaRPr kumimoji="0" lang="en-US" sz="1050" b="0" i="0" u="none" strike="noStrike" kern="1200" cap="none" spc="0" normalizeH="0" baseline="0" noProof="0">
                        <a:ln>
                          <a:noFill/>
                        </a:ln>
                        <a:solidFill>
                          <a:srgbClr val="2B660F"/>
                        </a:solidFill>
                        <a:effectLst/>
                        <a:uLnTx/>
                        <a:uFillTx/>
                        <a:latin typeface="+mn-lt"/>
                        <a:ea typeface="+mn-ea"/>
                        <a:cs typeface="Leelawadee"/>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a:ln>
                            <a:noFill/>
                          </a:ln>
                          <a:solidFill>
                            <a:srgbClr val="2B660F"/>
                          </a:solidFill>
                          <a:effectLst/>
                          <a:uLnTx/>
                          <a:uFillTx/>
                          <a:latin typeface="+mn-lt"/>
                          <a:ea typeface="+mn-ea"/>
                          <a:cs typeface="Leelawadee"/>
                        </a:rPr>
                        <a:t>Not a focus area for the customer.</a:t>
                      </a:r>
                      <a:endParaRPr kumimoji="0" lang="en-US" sz="1050" b="0" i="0" u="none" strike="noStrike" kern="1200" cap="none" spc="0" normalizeH="0" baseline="0" noProof="0">
                        <a:ln>
                          <a:noFill/>
                        </a:ln>
                        <a:solidFill>
                          <a:srgbClr val="2B660F"/>
                        </a:solidFill>
                        <a:effectLst/>
                        <a:uLnTx/>
                        <a:uFillTx/>
                        <a:latin typeface="+mn-lt"/>
                        <a:ea typeface="+mn-ea"/>
                        <a:cs typeface="Leelawadee"/>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88316528"/>
                  </a:ext>
                </a:extLst>
              </a:tr>
            </a:tbl>
          </a:graphicData>
        </a:graphic>
      </p:graphicFrame>
      <p:pic>
        <p:nvPicPr>
          <p:cNvPr id="27" name="Picture 26" descr="A logo of a leaf in a circle&#10;&#10;Description automatically generated">
            <a:extLst>
              <a:ext uri="{FF2B5EF4-FFF2-40B4-BE49-F238E27FC236}">
                <a16:creationId xmlns:a16="http://schemas.microsoft.com/office/drawing/2014/main" id="{1133AAB8-ADD6-8D52-7374-ACB0CAAE07A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pic>
        <p:nvPicPr>
          <p:cNvPr id="28" name="Picture 27" descr="A blue and green windmill with green arrows&#10;&#10;Description automatically generated">
            <a:extLst>
              <a:ext uri="{FF2B5EF4-FFF2-40B4-BE49-F238E27FC236}">
                <a16:creationId xmlns:a16="http://schemas.microsoft.com/office/drawing/2014/main" id="{2C8C9FA6-0DF9-6C91-FA8C-372312A1AC2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7884" y="3098824"/>
            <a:ext cx="556204" cy="604020"/>
          </a:xfrm>
          <a:prstGeom prst="rect">
            <a:avLst/>
          </a:prstGeom>
        </p:spPr>
      </p:pic>
      <p:pic>
        <p:nvPicPr>
          <p:cNvPr id="29" name="Picture 28" descr="A logo of a hand and a globe&#10;&#10;Description automatically generated">
            <a:extLst>
              <a:ext uri="{FF2B5EF4-FFF2-40B4-BE49-F238E27FC236}">
                <a16:creationId xmlns:a16="http://schemas.microsoft.com/office/drawing/2014/main" id="{C9437652-8A1E-866A-1914-04F22731A88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27528" y="5395453"/>
            <a:ext cx="536916" cy="583072"/>
          </a:xfrm>
          <a:prstGeom prst="rect">
            <a:avLst/>
          </a:prstGeom>
        </p:spPr>
      </p:pic>
    </p:spTree>
    <p:extLst>
      <p:ext uri="{BB962C8B-B14F-4D97-AF65-F5344CB8AC3E}">
        <p14:creationId xmlns:p14="http://schemas.microsoft.com/office/powerpoint/2010/main" val="346589153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205984-9169-9A2B-022A-01267DFE8574}"/>
            </a:ext>
          </a:extLst>
        </p:cNvPr>
        <p:cNvGrpSpPr/>
        <p:nvPr/>
      </p:nvGrpSpPr>
      <p:grpSpPr>
        <a:xfrm>
          <a:off x="0" y="0"/>
          <a:ext cx="0" cy="0"/>
          <a:chOff x="0" y="0"/>
          <a:chExt cx="0" cy="0"/>
        </a:xfrm>
      </p:grpSpPr>
      <p:pic>
        <p:nvPicPr>
          <p:cNvPr id="3" name="Picture 2" descr="Dollar Tree logo and symbol, meaning, history, PNG">
            <a:extLst>
              <a:ext uri="{FF2B5EF4-FFF2-40B4-BE49-F238E27FC236}">
                <a16:creationId xmlns:a16="http://schemas.microsoft.com/office/drawing/2014/main" id="{A106CC9F-2280-C6EE-9055-89A7DBC07C5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93511" y="1971675"/>
            <a:ext cx="5181600" cy="2914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903378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6AC0ED-E018-D2ED-948A-31B9757DF288}"/>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5C2A7D16-8FD2-46C1-3B39-32F6B8BAB7B1}"/>
              </a:ext>
            </a:extLst>
          </p:cNvPr>
          <p:cNvGraphicFramePr>
            <a:graphicFrameLocks/>
          </p:cNvGraphicFramePr>
          <p:nvPr>
            <p:custDataLst>
              <p:tags r:id="rId1"/>
            </p:custDataLst>
            <p:extLst>
              <p:ext uri="{D42A27DB-BD31-4B8C-83A1-F6EECF244321}">
                <p14:modId xmlns:p14="http://schemas.microsoft.com/office/powerpoint/2010/main" val="29733919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5" name="think-cell data - do not delete" hidden="1">
                        <a:extLst>
                          <a:ext uri="{FF2B5EF4-FFF2-40B4-BE49-F238E27FC236}">
                            <a16:creationId xmlns:a16="http://schemas.microsoft.com/office/drawing/2014/main" id="{5C2A7D16-8FD2-46C1-3B39-32F6B8BAB7B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1" name="Rectangle: Single Corner Rounded 10">
            <a:extLst>
              <a:ext uri="{FF2B5EF4-FFF2-40B4-BE49-F238E27FC236}">
                <a16:creationId xmlns:a16="http://schemas.microsoft.com/office/drawing/2014/main" id="{A6666370-F34D-8AD0-4502-D79F633EF273}"/>
              </a:ext>
            </a:extLst>
          </p:cNvPr>
          <p:cNvSpPr>
            <a:spLocks/>
          </p:cNvSpPr>
          <p:nvPr/>
        </p:nvSpPr>
        <p:spPr>
          <a:xfrm>
            <a:off x="6300438" y="825872"/>
            <a:ext cx="5852160" cy="66792"/>
          </a:xfrm>
          <a:prstGeom prst="round1Rect">
            <a:avLst>
              <a:gd name="adj" fmla="val 3618"/>
            </a:avLst>
          </a:prstGeom>
          <a:solidFill>
            <a:srgbClr val="0F440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182880" numCol="1" spcCol="38100" rtlCol="0" anchor="b">
            <a:noAutofit/>
          </a:bodyPr>
          <a:lstStyle/>
          <a:p>
            <a:pPr defTabSz="914400"/>
            <a:r>
              <a:rPr kumimoji="0" lang="en-US" sz="3200" b="0" i="0" u="none" strike="noStrike" kern="1200" cap="all" spc="0" normalizeH="0" baseline="0" noProof="0">
                <a:ln>
                  <a:noFill/>
                </a:ln>
                <a:solidFill>
                  <a:srgbClr val="0F440E"/>
                </a:solidFill>
                <a:effectLst/>
                <a:uLnTx/>
                <a:uFillTx/>
                <a:latin typeface="GT Pressura LCG Black"/>
                <a:ea typeface="+mj-ea"/>
                <a:cs typeface="+mj-cs"/>
              </a:rPr>
              <a:t>KEY TAKEAWAYS</a:t>
            </a:r>
            <a:endParaRPr lang="en-US" b="1">
              <a:solidFill>
                <a:srgbClr val="0F440E"/>
              </a:solidFill>
              <a:latin typeface="+mj-lt"/>
            </a:endParaRPr>
          </a:p>
        </p:txBody>
      </p:sp>
      <p:pic>
        <p:nvPicPr>
          <p:cNvPr id="12" name="Picture 11">
            <a:extLst>
              <a:ext uri="{FF2B5EF4-FFF2-40B4-BE49-F238E27FC236}">
                <a16:creationId xmlns:a16="http://schemas.microsoft.com/office/drawing/2014/main" id="{D3B3DA9A-7B3D-5933-AEC9-D2C0785062CE}"/>
              </a:ext>
            </a:extLst>
          </p:cNvPr>
          <p:cNvPicPr>
            <a:picLocks noChangeAspect="1"/>
          </p:cNvPicPr>
          <p:nvPr/>
        </p:nvPicPr>
        <p:blipFill>
          <a:blip r:embed="rId6"/>
          <a:srcRect l="24821" r="18929"/>
          <a:stretch>
            <a:fillRect/>
          </a:stretch>
        </p:blipFill>
        <p:spPr>
          <a:xfrm rot="16200000">
            <a:off x="2520059" y="3282059"/>
            <a:ext cx="6857999" cy="293883"/>
          </a:xfrm>
          <a:custGeom>
            <a:avLst/>
            <a:gdLst>
              <a:gd name="connsiteX0" fmla="*/ 6857999 w 6857999"/>
              <a:gd name="connsiteY0" fmla="*/ 0 h 293883"/>
              <a:gd name="connsiteX1" fmla="*/ 6857999 w 6857999"/>
              <a:gd name="connsiteY1" fmla="*/ 293883 h 293883"/>
              <a:gd name="connsiteX2" fmla="*/ 0 w 6857999"/>
              <a:gd name="connsiteY2" fmla="*/ 293883 h 293883"/>
              <a:gd name="connsiteX3" fmla="*/ 0 w 6857999"/>
              <a:gd name="connsiteY3" fmla="*/ 0 h 293883"/>
            </a:gdLst>
            <a:ahLst/>
            <a:cxnLst>
              <a:cxn ang="0">
                <a:pos x="connsiteX0" y="connsiteY0"/>
              </a:cxn>
              <a:cxn ang="0">
                <a:pos x="connsiteX1" y="connsiteY1"/>
              </a:cxn>
              <a:cxn ang="0">
                <a:pos x="connsiteX2" y="connsiteY2"/>
              </a:cxn>
              <a:cxn ang="0">
                <a:pos x="connsiteX3" y="connsiteY3"/>
              </a:cxn>
            </a:cxnLst>
            <a:rect l="l" t="t" r="r" b="b"/>
            <a:pathLst>
              <a:path w="6857999" h="293883">
                <a:moveTo>
                  <a:pt x="6857999" y="0"/>
                </a:moveTo>
                <a:lnTo>
                  <a:pt x="6857999" y="293883"/>
                </a:lnTo>
                <a:lnTo>
                  <a:pt x="0" y="293883"/>
                </a:lnTo>
                <a:lnTo>
                  <a:pt x="0" y="0"/>
                </a:lnTo>
                <a:close/>
              </a:path>
            </a:pathLst>
          </a:custGeom>
          <a:effectLst>
            <a:outerShdw blurRad="50800" dist="38100" dir="10800000" algn="r" rotWithShape="0">
              <a:prstClr val="black">
                <a:alpha val="20000"/>
              </a:prstClr>
            </a:outerShdw>
          </a:effectLst>
        </p:spPr>
      </p:pic>
      <p:sp>
        <p:nvSpPr>
          <p:cNvPr id="13" name="Rectangle: Rounded Corners 12">
            <a:extLst>
              <a:ext uri="{FF2B5EF4-FFF2-40B4-BE49-F238E27FC236}">
                <a16:creationId xmlns:a16="http://schemas.microsoft.com/office/drawing/2014/main" id="{34DA4EF1-E854-F444-0C20-61A91D308148}"/>
              </a:ext>
            </a:extLst>
          </p:cNvPr>
          <p:cNvSpPr>
            <a:spLocks/>
          </p:cNvSpPr>
          <p:nvPr/>
        </p:nvSpPr>
        <p:spPr>
          <a:xfrm rot="10800000" flipH="1" flipV="1">
            <a:off x="6300438" y="1062650"/>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r>
              <a:rPr lang="en-US" sz="2400" b="1">
                <a:solidFill>
                  <a:srgbClr val="8EBC29"/>
                </a:solidFill>
              </a:rPr>
              <a:t>Emissions</a:t>
            </a:r>
          </a:p>
        </p:txBody>
      </p:sp>
      <p:sp>
        <p:nvSpPr>
          <p:cNvPr id="14" name="Rectangle: Rounded Corners 13">
            <a:extLst>
              <a:ext uri="{FF2B5EF4-FFF2-40B4-BE49-F238E27FC236}">
                <a16:creationId xmlns:a16="http://schemas.microsoft.com/office/drawing/2014/main" id="{9F6B910D-B3BB-0DF3-803D-657F1340FB5E}"/>
              </a:ext>
            </a:extLst>
          </p:cNvPr>
          <p:cNvSpPr>
            <a:spLocks/>
          </p:cNvSpPr>
          <p:nvPr/>
        </p:nvSpPr>
        <p:spPr>
          <a:xfrm rot="10800000" flipH="1" flipV="1">
            <a:off x="6300438" y="3667989"/>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pPr>
              <a:defRPr/>
            </a:pPr>
            <a:r>
              <a:rPr lang="en-US" sz="2400" b="1">
                <a:solidFill>
                  <a:srgbClr val="8EBC29"/>
                </a:solidFill>
              </a:rPr>
              <a:t>Positive choices</a:t>
            </a:r>
          </a:p>
        </p:txBody>
      </p:sp>
      <p:sp>
        <p:nvSpPr>
          <p:cNvPr id="15" name="Rectangle: Rounded Corners 14">
            <a:extLst>
              <a:ext uri="{FF2B5EF4-FFF2-40B4-BE49-F238E27FC236}">
                <a16:creationId xmlns:a16="http://schemas.microsoft.com/office/drawing/2014/main" id="{35270DAE-7D97-4713-B117-D99C6C816BB2}"/>
              </a:ext>
            </a:extLst>
          </p:cNvPr>
          <p:cNvSpPr>
            <a:spLocks/>
          </p:cNvSpPr>
          <p:nvPr/>
        </p:nvSpPr>
        <p:spPr>
          <a:xfrm rot="10800000" flipH="1" flipV="1">
            <a:off x="6386385" y="1711260"/>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r>
              <a:rPr lang="en-US">
                <a:solidFill>
                  <a:schemeClr val="bg1"/>
                </a:solidFill>
              </a:rPr>
              <a:t>Dollar Tree have emissions targets on suppliers, so PepsiCo’s work to reduce emissions across the value chain will be of interest. Both want to achieve net-zero emissions by 2050.</a:t>
            </a:r>
          </a:p>
        </p:txBody>
      </p:sp>
      <p:sp>
        <p:nvSpPr>
          <p:cNvPr id="16" name="Rectangle: Rounded Corners 15">
            <a:extLst>
              <a:ext uri="{FF2B5EF4-FFF2-40B4-BE49-F238E27FC236}">
                <a16:creationId xmlns:a16="http://schemas.microsoft.com/office/drawing/2014/main" id="{491190E5-6D6E-27F8-882A-DD4FDB43F7CC}"/>
              </a:ext>
            </a:extLst>
          </p:cNvPr>
          <p:cNvSpPr>
            <a:spLocks/>
          </p:cNvSpPr>
          <p:nvPr/>
        </p:nvSpPr>
        <p:spPr>
          <a:xfrm rot="10800000" flipH="1" flipV="1">
            <a:off x="6386385" y="4281323"/>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r>
              <a:rPr lang="en-US">
                <a:solidFill>
                  <a:schemeClr val="bg1"/>
                </a:solidFill>
              </a:rPr>
              <a:t>Dollar Tree and PepsiCo both emphasize healthier and positive product choices that are better for customers and the planet.</a:t>
            </a:r>
          </a:p>
        </p:txBody>
      </p:sp>
      <p:sp>
        <p:nvSpPr>
          <p:cNvPr id="17" name="Oval 16">
            <a:extLst>
              <a:ext uri="{FF2B5EF4-FFF2-40B4-BE49-F238E27FC236}">
                <a16:creationId xmlns:a16="http://schemas.microsoft.com/office/drawing/2014/main" id="{297A9B15-A6B2-4E67-6482-EFF0E2D87ED0}"/>
              </a:ext>
            </a:extLst>
          </p:cNvPr>
          <p:cNvSpPr/>
          <p:nvPr/>
        </p:nvSpPr>
        <p:spPr>
          <a:xfrm>
            <a:off x="6375234" y="1171322"/>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1EBB1AE-DBBC-45F7-6120-11788450A350}"/>
              </a:ext>
            </a:extLst>
          </p:cNvPr>
          <p:cNvSpPr/>
          <p:nvPr/>
        </p:nvSpPr>
        <p:spPr>
          <a:xfrm>
            <a:off x="6375234" y="3785645"/>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a:extLst>
              <a:ext uri="{FF2B5EF4-FFF2-40B4-BE49-F238E27FC236}">
                <a16:creationId xmlns:a16="http://schemas.microsoft.com/office/drawing/2014/main" id="{70858A19-A27E-CC49-AEAD-BE8F9E2766E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411958" y="1208046"/>
            <a:ext cx="333036" cy="333036"/>
          </a:xfrm>
          <a:prstGeom prst="rect">
            <a:avLst/>
          </a:prstGeom>
        </p:spPr>
      </p:pic>
      <p:pic>
        <p:nvPicPr>
          <p:cNvPr id="3" name="Picture 2" descr="A logo of a hand and a globe&#10;&#10;Description automatically generated">
            <a:extLst>
              <a:ext uri="{FF2B5EF4-FFF2-40B4-BE49-F238E27FC236}">
                <a16:creationId xmlns:a16="http://schemas.microsoft.com/office/drawing/2014/main" id="{94C4C1CB-C31B-67E7-2DCD-A79C0A3C50C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377014" y="3770106"/>
            <a:ext cx="402924" cy="437564"/>
          </a:xfrm>
          <a:prstGeom prst="rect">
            <a:avLst/>
          </a:prstGeom>
        </p:spPr>
      </p:pic>
      <p:pic>
        <p:nvPicPr>
          <p:cNvPr id="9" name="Picture 2" descr="Dollar Tree logo and symbol, meaning, history, PNG">
            <a:extLst>
              <a:ext uri="{FF2B5EF4-FFF2-40B4-BE49-F238E27FC236}">
                <a16:creationId xmlns:a16="http://schemas.microsoft.com/office/drawing/2014/main" id="{8701E597-3FB1-54EE-4689-F09C602F657C}"/>
              </a:ext>
            </a:extLst>
          </p:cNvPr>
          <p:cNvPicPr>
            <a:picLocks noGrp="1" noChangeAspect="1" noChangeArrowheads="1"/>
          </p:cNvPicPr>
          <p:nvPr>
            <p:ph type="pic" sz="quarter" idx="14"/>
          </p:nvPr>
        </p:nvPicPr>
        <p:blipFill rotWithShape="1">
          <a:blip r:embed="rId10">
            <a:extLst>
              <a:ext uri="{28A0092B-C50C-407E-A947-70E740481C1C}">
                <a14:useLocalDpi xmlns:a14="http://schemas.microsoft.com/office/drawing/2010/main" val="0"/>
              </a:ext>
            </a:extLst>
          </a:blip>
          <a:srcRect l="-8519" t="-71604" r="-13084" b="-71604"/>
          <a:stretch>
            <a:fillRect/>
          </a:stretch>
        </p:blipFill>
        <p:spPr bwMode="auto">
          <a:xfrm>
            <a:off x="0" y="0"/>
            <a:ext cx="6096000" cy="6858000"/>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864439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A41587-0688-D617-0B5B-D37B039761D1}"/>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4E65A882-310A-322C-E03B-5CE5A857F82B}"/>
              </a:ext>
            </a:extLst>
          </p:cNvPr>
          <p:cNvGraphicFramePr>
            <a:graphicFrameLocks/>
          </p:cNvGraphicFramePr>
          <p:nvPr>
            <p:custDataLst>
              <p:tags r:id="rId1"/>
            </p:custDataLst>
            <p:extLst>
              <p:ext uri="{D42A27DB-BD31-4B8C-83A1-F6EECF244321}">
                <p14:modId xmlns:p14="http://schemas.microsoft.com/office/powerpoint/2010/main" val="35893137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2" name="think-cell data - do not delete" hidden="1">
                        <a:extLst>
                          <a:ext uri="{FF2B5EF4-FFF2-40B4-BE49-F238E27FC236}">
                            <a16:creationId xmlns:a16="http://schemas.microsoft.com/office/drawing/2014/main" id="{4E65A882-310A-322C-E03B-5CE5A857F82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ACAB1E10-3EC3-E641-364A-CF47100FB0C0}"/>
              </a:ext>
            </a:extLst>
          </p:cNvPr>
          <p:cNvSpPr>
            <a:spLocks noGrp="1"/>
          </p:cNvSpPr>
          <p:nvPr>
            <p:ph type="title"/>
          </p:nvPr>
        </p:nvSpPr>
        <p:spPr>
          <a:xfrm>
            <a:off x="304798" y="246888"/>
            <a:ext cx="11585448" cy="969264"/>
          </a:xfrm>
        </p:spPr>
        <p:txBody>
          <a:bodyPr vert="horz" rIns="0"/>
          <a:lstStyle/>
          <a:p>
            <a:r>
              <a:rPr lang="en-US" sz="3000"/>
              <a:t>DOLLAR TREE’S SUSTAINABILITY FOCUS AREAS</a:t>
            </a:r>
            <a:br>
              <a:rPr lang="en-US" sz="3000"/>
            </a:br>
            <a:r>
              <a:rPr lang="en-US" sz="1800" i="1"/>
              <a:t>And how these focus areas align with pep+ pillars</a:t>
            </a:r>
          </a:p>
        </p:txBody>
      </p:sp>
      <p:sp>
        <p:nvSpPr>
          <p:cNvPr id="14" name="Rectangle: Top Corners Rounded 13">
            <a:extLst>
              <a:ext uri="{FF2B5EF4-FFF2-40B4-BE49-F238E27FC236}">
                <a16:creationId xmlns:a16="http://schemas.microsoft.com/office/drawing/2014/main" id="{D8265ACB-C1EF-2B03-E572-0F435EF565E3}"/>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5" name="Table 4">
            <a:extLst>
              <a:ext uri="{FF2B5EF4-FFF2-40B4-BE49-F238E27FC236}">
                <a16:creationId xmlns:a16="http://schemas.microsoft.com/office/drawing/2014/main" id="{A5959489-22E6-D85B-4169-83B525BCB46C}"/>
              </a:ext>
            </a:extLst>
          </p:cNvPr>
          <p:cNvGraphicFramePr>
            <a:graphicFrameLocks noGrp="1"/>
          </p:cNvGraphicFramePr>
          <p:nvPr>
            <p:extLst>
              <p:ext uri="{D42A27DB-BD31-4B8C-83A1-F6EECF244321}">
                <p14:modId xmlns:p14="http://schemas.microsoft.com/office/powerpoint/2010/main" val="1981114455"/>
              </p:ext>
            </p:extLst>
          </p:nvPr>
        </p:nvGraphicFramePr>
        <p:xfrm>
          <a:off x="-7620" y="1148230"/>
          <a:ext cx="11986260" cy="5618367"/>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2499360">
                  <a:extLst>
                    <a:ext uri="{9D8B030D-6E8A-4147-A177-3AD203B41FA5}">
                      <a16:colId xmlns:a16="http://schemas.microsoft.com/office/drawing/2014/main" val="2382844442"/>
                    </a:ext>
                  </a:extLst>
                </a:gridCol>
                <a:gridCol w="2499360">
                  <a:extLst>
                    <a:ext uri="{9D8B030D-6E8A-4147-A177-3AD203B41FA5}">
                      <a16:colId xmlns:a16="http://schemas.microsoft.com/office/drawing/2014/main" val="957515009"/>
                    </a:ext>
                  </a:extLst>
                </a:gridCol>
                <a:gridCol w="2499360">
                  <a:extLst>
                    <a:ext uri="{9D8B030D-6E8A-4147-A177-3AD203B41FA5}">
                      <a16:colId xmlns:a16="http://schemas.microsoft.com/office/drawing/2014/main" val="2353111847"/>
                    </a:ext>
                  </a:extLst>
                </a:gridCol>
                <a:gridCol w="2499360">
                  <a:extLst>
                    <a:ext uri="{9D8B030D-6E8A-4147-A177-3AD203B41FA5}">
                      <a16:colId xmlns:a16="http://schemas.microsoft.com/office/drawing/2014/main" val="3958386930"/>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1" i="0" noProof="0">
                          <a:solidFill>
                            <a:schemeClr val="bg1"/>
                          </a:solidFill>
                          <a:effectLst/>
                          <a:latin typeface="+mn-lt"/>
                          <a:cs typeface="Leelawadee"/>
                        </a:rPr>
                        <a:t>Planet</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1" i="0" noProof="0">
                          <a:solidFill>
                            <a:schemeClr val="bg1"/>
                          </a:solidFill>
                          <a:effectLst/>
                          <a:latin typeface="+mn-lt"/>
                          <a:cs typeface="Leelawadee"/>
                        </a:rPr>
                        <a:t>Associates</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1" i="0" noProof="0">
                          <a:solidFill>
                            <a:schemeClr val="bg1"/>
                          </a:solidFill>
                          <a:effectLst/>
                          <a:latin typeface="+mn-lt"/>
                          <a:cs typeface="Leelawadee"/>
                        </a:rPr>
                        <a:t>Communities</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1" i="0" noProof="0">
                          <a:solidFill>
                            <a:schemeClr val="bg1"/>
                          </a:solidFill>
                          <a:effectLst/>
                          <a:latin typeface="+mn-lt"/>
                          <a:cs typeface="Leelawadee"/>
                        </a:rPr>
                        <a:t>Customers</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1102755">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954F07"/>
                          </a:solidFill>
                          <a:latin typeface="+mj-lt"/>
                          <a:ea typeface="+mn-ea"/>
                          <a:cs typeface="Leelawadee"/>
                        </a:rPr>
                        <a:t>POSITIVE </a:t>
                      </a:r>
                      <a:br>
                        <a:rPr lang="en-US" sz="1400" kern="1200">
                          <a:solidFill>
                            <a:srgbClr val="954F07"/>
                          </a:solidFill>
                          <a:latin typeface="+mj-lt"/>
                          <a:ea typeface="+mn-ea"/>
                          <a:cs typeface="Leelawadee"/>
                        </a:rPr>
                      </a:br>
                      <a:r>
                        <a:rPr lang="en-US" sz="1400" kern="1200">
                          <a:solidFill>
                            <a:srgbClr val="954F07"/>
                          </a:solidFill>
                          <a:latin typeface="+mj-lt"/>
                          <a:ea typeface="+mn-ea"/>
                          <a:cs typeface="Leelawadee"/>
                        </a:rPr>
                        <a:t>AGRICULTURE</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9F0A"/>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lang="en-GB" sz="1050" b="0" i="1" u="none" strike="noStrike" kern="1200" cap="none" spc="0" normalizeH="0" baseline="0" noProof="0">
                          <a:ln>
                            <a:noFill/>
                          </a:ln>
                          <a:solidFill>
                            <a:srgbClr val="2B660F"/>
                          </a:solidFill>
                          <a:effectLst/>
                          <a:uLnTx/>
                          <a:uFillTx/>
                          <a:latin typeface="+mn-lt"/>
                        </a:rPr>
                        <a:t>Not a focus area for the customer.</a:t>
                      </a:r>
                      <a:endParaRPr lang="en-US" sz="1050" b="0" i="1" u="none" strike="noStrike" kern="1200" cap="none" spc="0" normalizeH="0" baseline="0" noProof="0">
                        <a:ln>
                          <a:noFill/>
                        </a:ln>
                        <a:solidFill>
                          <a:srgbClr val="2B660F"/>
                        </a:solidFill>
                        <a:effectLst/>
                        <a:uLnTx/>
                        <a:uFillTx/>
                        <a:latin typeface="+mn-lt"/>
                      </a:endParaRP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lang="en-GB" sz="1050" b="0" i="1" u="none" strike="noStrike" kern="1200" cap="none" spc="0" normalizeH="0" baseline="0" noProof="0">
                          <a:ln>
                            <a:noFill/>
                          </a:ln>
                          <a:solidFill>
                            <a:srgbClr val="2B660F"/>
                          </a:solidFill>
                          <a:effectLst/>
                          <a:uLnTx/>
                          <a:uFillTx/>
                          <a:latin typeface="+mn-lt"/>
                        </a:rPr>
                        <a:t>Not a focus area for the customer.</a:t>
                      </a:r>
                      <a:endParaRPr lang="en-US" sz="1050" b="0" i="1" u="none" strike="noStrike" kern="1200" cap="none" spc="0" normalizeH="0" baseline="0" noProof="0">
                        <a:ln>
                          <a:noFill/>
                        </a:ln>
                        <a:solidFill>
                          <a:srgbClr val="2B660F"/>
                        </a:solidFill>
                        <a:effectLst/>
                        <a:uLnTx/>
                        <a:uFillTx/>
                        <a:latin typeface="+mn-lt"/>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lang="en-GB" sz="1050" b="0" i="1" u="none" strike="noStrike" kern="1200" cap="none" spc="0" normalizeH="0" baseline="0" noProof="0">
                          <a:ln>
                            <a:noFill/>
                          </a:ln>
                          <a:solidFill>
                            <a:srgbClr val="2B660F"/>
                          </a:solidFill>
                          <a:effectLst/>
                          <a:uLnTx/>
                          <a:uFillTx/>
                          <a:latin typeface="+mn-lt"/>
                        </a:rPr>
                        <a:t>Not a focus area for the customer.</a:t>
                      </a:r>
                      <a:endParaRPr lang="en-US" sz="1050" b="0" i="1" u="none" strike="noStrike" kern="1200" cap="none" spc="0" normalizeH="0" baseline="0" noProof="0">
                        <a:ln>
                          <a:noFill/>
                        </a:ln>
                        <a:solidFill>
                          <a:srgbClr val="2B660F"/>
                        </a:solidFill>
                        <a:effectLst/>
                        <a:uLnTx/>
                        <a:uFillTx/>
                        <a:latin typeface="+mn-lt"/>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lang="en-GB" sz="1050" b="0" i="1" u="none" strike="noStrike" kern="1200" cap="none" spc="0" normalizeH="0" baseline="0" noProof="0">
                          <a:ln>
                            <a:noFill/>
                          </a:ln>
                          <a:solidFill>
                            <a:srgbClr val="2B660F"/>
                          </a:solidFill>
                          <a:effectLst/>
                          <a:uLnTx/>
                          <a:uFillTx/>
                          <a:latin typeface="+mn-lt"/>
                        </a:rPr>
                        <a:t>Not a focus area for the customer.</a:t>
                      </a:r>
                      <a:endParaRPr lang="en-US" sz="1050" b="0" i="1" u="none" strike="noStrike" kern="1200" cap="none" spc="0" normalizeH="0" baseline="0" noProof="0">
                        <a:ln>
                          <a:noFill/>
                        </a:ln>
                        <a:solidFill>
                          <a:srgbClr val="2B660F"/>
                        </a:solidFill>
                        <a:effectLst/>
                        <a:uLnTx/>
                        <a:uFillTx/>
                        <a:latin typeface="+mn-lt"/>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3681471">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14300" marR="0" lvl="0" indent="-114300" algn="l">
                        <a:lnSpc>
                          <a:spcPct val="100000"/>
                        </a:lnSpc>
                        <a:spcBef>
                          <a:spcPts val="0"/>
                        </a:spcBef>
                        <a:spcAft>
                          <a:spcPts val="0"/>
                        </a:spcAft>
                        <a:buFont typeface="Arial"/>
                        <a:buChar char="•"/>
                        <a:tabLst>
                          <a:tab pos="171450" algn="l"/>
                        </a:tabLst>
                      </a:pPr>
                      <a:r>
                        <a:rPr lang="en-US" sz="1050" b="0" i="0" u="none" strike="noStrike" kern="1200" cap="none" spc="0" normalizeH="0" baseline="0" noProof="0">
                          <a:ln>
                            <a:noFill/>
                          </a:ln>
                          <a:solidFill>
                            <a:srgbClr val="2B660F"/>
                          </a:solidFill>
                          <a:effectLst/>
                          <a:highlight>
                            <a:srgbClr val="FFC62B"/>
                          </a:highlight>
                          <a:uLnTx/>
                          <a:uFillTx/>
                          <a:latin typeface="+mn-lt"/>
                        </a:rPr>
                        <a:t>Target</a:t>
                      </a:r>
                      <a:r>
                        <a:rPr lang="en-US" sz="1050" b="0" i="0" u="none" strike="noStrike" kern="1200" cap="none" spc="0" normalizeH="0" baseline="0" noProof="0">
                          <a:ln>
                            <a:noFill/>
                          </a:ln>
                          <a:solidFill>
                            <a:srgbClr val="2B660F"/>
                          </a:solidFill>
                          <a:effectLst/>
                          <a:uLnTx/>
                          <a:uFillTx/>
                          <a:latin typeface="+mn-lt"/>
                        </a:rPr>
                        <a:t>: </a:t>
                      </a:r>
                      <a:r>
                        <a:rPr kumimoji="0" lang="en-US" sz="1050" b="0" i="0" u="none" strike="noStrike" kern="1200" cap="none" spc="0" normalizeH="0" baseline="0" noProof="0">
                          <a:ln>
                            <a:noFill/>
                          </a:ln>
                          <a:solidFill>
                            <a:srgbClr val="2B660F"/>
                          </a:solidFill>
                          <a:effectLst/>
                          <a:uLnTx/>
                          <a:uFillTx/>
                          <a:latin typeface="+mn-lt"/>
                        </a:rPr>
                        <a:t>Achieve net zero emissions by 2050</a:t>
                      </a:r>
                    </a:p>
                    <a:p>
                      <a:pPr marL="114300" marR="0" lvl="0" indent="-114300" algn="l" defTabSz="914400" rtl="0" eaLnBrk="1" fontAlgn="auto" latinLnBrk="0" hangingPunct="1">
                        <a:lnSpc>
                          <a:spcPct val="100000"/>
                        </a:lnSpc>
                        <a:spcBef>
                          <a:spcPts val="600"/>
                        </a:spcBef>
                        <a:spcAft>
                          <a:spcPts val="0"/>
                        </a:spcAft>
                        <a:buClrTx/>
                        <a:buSzTx/>
                        <a:buFont typeface="Arial"/>
                        <a:buChar char="•"/>
                        <a:tabLst>
                          <a:tab pos="171450" algn="l"/>
                        </a:tabLst>
                        <a:defRPr/>
                      </a:pPr>
                      <a:r>
                        <a:rPr lang="en-US" sz="1050" b="0" i="0" u="none" strike="noStrike" kern="1200" cap="none" spc="0" normalizeH="0" baseline="0" noProof="0">
                          <a:ln>
                            <a:noFill/>
                          </a:ln>
                          <a:solidFill>
                            <a:srgbClr val="2B660F"/>
                          </a:solidFill>
                          <a:effectLst/>
                          <a:highlight>
                            <a:srgbClr val="FFC62B"/>
                          </a:highlight>
                          <a:uLnTx/>
                          <a:uFillTx/>
                          <a:latin typeface="+mn-lt"/>
                        </a:rPr>
                        <a:t>Target</a:t>
                      </a:r>
                      <a:r>
                        <a:rPr lang="en-US" sz="1050" b="0" i="0" u="none" strike="noStrike" kern="1200" cap="none" spc="0" normalizeH="0" baseline="0" noProof="0">
                          <a:ln>
                            <a:noFill/>
                          </a:ln>
                          <a:solidFill>
                            <a:srgbClr val="2B660F"/>
                          </a:solidFill>
                          <a:effectLst/>
                          <a:uLnTx/>
                          <a:uFillTx/>
                          <a:latin typeface="+mn-lt"/>
                        </a:rPr>
                        <a:t>: Commit to reduce Scope 1 and 2 absolute emissions by 50% by FY2032 based on a FY2023 base year (aligned with a 1.5-degree climate scenario)</a:t>
                      </a:r>
                    </a:p>
                    <a:p>
                      <a:pPr marL="114300" marR="0" lvl="0" indent="-114300" algn="l" defTabSz="914400" rtl="0" eaLnBrk="1" fontAlgn="auto" latinLnBrk="0" hangingPunct="1">
                        <a:lnSpc>
                          <a:spcPct val="100000"/>
                        </a:lnSpc>
                        <a:spcBef>
                          <a:spcPts val="600"/>
                        </a:spcBef>
                        <a:spcAft>
                          <a:spcPts val="0"/>
                        </a:spcAft>
                        <a:buClrTx/>
                        <a:buSzTx/>
                        <a:buFont typeface="Arial"/>
                        <a:buChar char="•"/>
                        <a:tabLst>
                          <a:tab pos="171450" algn="l"/>
                        </a:tabLst>
                        <a:defRPr/>
                      </a:pPr>
                      <a:r>
                        <a:rPr lang="en-US" sz="1050" b="0" i="0" u="none" strike="noStrike" kern="1200" cap="none" spc="0" normalizeH="0" baseline="0" noProof="0">
                          <a:ln>
                            <a:noFill/>
                          </a:ln>
                          <a:solidFill>
                            <a:srgbClr val="2B660F"/>
                          </a:solidFill>
                          <a:effectLst/>
                          <a:highlight>
                            <a:srgbClr val="FFC62B"/>
                          </a:highlight>
                          <a:uLnTx/>
                          <a:uFillTx/>
                          <a:latin typeface="+mn-lt"/>
                        </a:rPr>
                        <a:t>Target</a:t>
                      </a:r>
                      <a:r>
                        <a:rPr lang="en-US" sz="1050" b="0" i="0" u="none" strike="noStrike" kern="1200" cap="none" spc="0" normalizeH="0" baseline="0" noProof="0">
                          <a:ln>
                            <a:noFill/>
                          </a:ln>
                          <a:solidFill>
                            <a:srgbClr val="2B660F"/>
                          </a:solidFill>
                          <a:effectLst/>
                          <a:uLnTx/>
                          <a:uFillTx/>
                          <a:latin typeface="+mn-lt"/>
                        </a:rPr>
                        <a:t>: Commit to have 67% of suppliers by emissions set or commit to science-based aligned targets by FY2029</a:t>
                      </a:r>
                    </a:p>
                    <a:p>
                      <a:pPr marL="114300" marR="0" lvl="0" indent="-114300" algn="l" defTabSz="914400" rtl="0" eaLnBrk="1" fontAlgn="auto" latinLnBrk="0" hangingPunct="1">
                        <a:lnSpc>
                          <a:spcPct val="100000"/>
                        </a:lnSpc>
                        <a:spcBef>
                          <a:spcPts val="600"/>
                        </a:spcBef>
                        <a:spcAft>
                          <a:spcPts val="0"/>
                        </a:spcAft>
                        <a:buClrTx/>
                        <a:buSzTx/>
                        <a:buFont typeface="Arial"/>
                        <a:buChar char="•"/>
                        <a:tabLst>
                          <a:tab pos="171450" algn="l"/>
                        </a:tabLst>
                        <a:defRPr/>
                      </a:pPr>
                      <a:r>
                        <a:rPr lang="en-US" sz="1050" b="0" i="0" kern="1200" noProof="0">
                          <a:solidFill>
                            <a:srgbClr val="2B660F"/>
                          </a:solidFill>
                          <a:effectLst/>
                          <a:highlight>
                            <a:srgbClr val="4FE2F3"/>
                          </a:highlight>
                          <a:latin typeface="+mn-lt"/>
                          <a:ea typeface="+mn-ea"/>
                          <a:cs typeface="Leelawadee" panose="020B0502040204020203" pitchFamily="34" charset="-34"/>
                        </a:rPr>
                        <a:t>Goal: </a:t>
                      </a:r>
                      <a:r>
                        <a:rPr lang="en-US" sz="1050" b="0" i="0" u="none" strike="noStrike" kern="1200" cap="none" spc="0" normalizeH="0" baseline="0" noProof="0">
                          <a:ln>
                            <a:noFill/>
                          </a:ln>
                          <a:solidFill>
                            <a:srgbClr val="2B660F"/>
                          </a:solidFill>
                          <a:effectLst/>
                          <a:uLnTx/>
                          <a:uFillTx/>
                          <a:latin typeface="+mn-lt"/>
                        </a:rPr>
                        <a:t>Continue to advance the transition to renewable energy sources for our stores, Distribution Centers, and Store Support Center</a:t>
                      </a:r>
                    </a:p>
                    <a:p>
                      <a:pPr marL="114300" marR="0" lvl="0" indent="-114300" algn="l">
                        <a:lnSpc>
                          <a:spcPct val="100000"/>
                        </a:lnSpc>
                        <a:spcBef>
                          <a:spcPts val="600"/>
                        </a:spcBef>
                        <a:spcAft>
                          <a:spcPts val="0"/>
                        </a:spcAft>
                        <a:buFont typeface="Arial"/>
                        <a:buChar char="•"/>
                        <a:tabLst>
                          <a:tab pos="171450" algn="l"/>
                        </a:tabLst>
                      </a:pPr>
                      <a:r>
                        <a:rPr lang="en-US" sz="1050" b="0" i="0" kern="1200" noProof="0">
                          <a:solidFill>
                            <a:srgbClr val="2B660F"/>
                          </a:solidFill>
                          <a:effectLst/>
                          <a:highlight>
                            <a:srgbClr val="4FE2F3"/>
                          </a:highlight>
                          <a:latin typeface="+mn-lt"/>
                          <a:ea typeface="+mn-ea"/>
                          <a:cs typeface="Leelawadee" panose="020B0502040204020203" pitchFamily="34" charset="-34"/>
                        </a:rPr>
                        <a:t>Goal: </a:t>
                      </a:r>
                      <a:r>
                        <a:rPr kumimoji="0" lang="en-US" sz="1050" b="0" i="0" u="none" strike="noStrike" kern="1200" cap="none" spc="0" normalizeH="0" baseline="0" noProof="0">
                          <a:ln>
                            <a:noFill/>
                          </a:ln>
                          <a:solidFill>
                            <a:srgbClr val="2B660F"/>
                          </a:solidFill>
                          <a:effectLst/>
                          <a:uLnTx/>
                          <a:uFillTx/>
                          <a:latin typeface="+mn-lt"/>
                        </a:rPr>
                        <a:t>Efficient energy use, sustainable packaging and enhanced waste management for a healthier planet</a:t>
                      </a:r>
                    </a:p>
                    <a:p>
                      <a:pPr marL="114300" marR="0" lvl="0" indent="-114300" algn="l">
                        <a:lnSpc>
                          <a:spcPct val="100000"/>
                        </a:lnSpc>
                        <a:spcBef>
                          <a:spcPts val="600"/>
                        </a:spcBef>
                        <a:spcAft>
                          <a:spcPts val="0"/>
                        </a:spcAft>
                        <a:buFont typeface="Arial"/>
                        <a:buChar char="•"/>
                        <a:tabLst>
                          <a:tab pos="171450" algn="l"/>
                        </a:tabLst>
                      </a:pPr>
                      <a:r>
                        <a:rPr lang="en-US" sz="1050" b="0" i="0" kern="1200" noProof="0">
                          <a:solidFill>
                            <a:srgbClr val="2B660F"/>
                          </a:solidFill>
                          <a:effectLst/>
                          <a:highlight>
                            <a:srgbClr val="4FE2F3"/>
                          </a:highlight>
                          <a:latin typeface="+mn-lt"/>
                          <a:ea typeface="+mn-ea"/>
                          <a:cs typeface="Leelawadee" panose="020B0502040204020203" pitchFamily="34" charset="-34"/>
                        </a:rPr>
                        <a:t>Goal: </a:t>
                      </a:r>
                      <a:r>
                        <a:rPr kumimoji="0" lang="en-US" sz="1050" b="0" i="0" u="none" strike="noStrike" kern="1200" cap="none" spc="0" normalizeH="0" baseline="0" noProof="0">
                          <a:ln>
                            <a:noFill/>
                          </a:ln>
                          <a:solidFill>
                            <a:srgbClr val="2B660F"/>
                          </a:solidFill>
                          <a:effectLst/>
                          <a:uLnTx/>
                          <a:uFillTx/>
                          <a:latin typeface="+mn-lt"/>
                        </a:rPr>
                        <a:t>Adopt sourcing practices that contribute to resilient supply chains</a:t>
                      </a:r>
                    </a:p>
                    <a:p>
                      <a:pPr marL="114300" marR="0" lvl="0" indent="-114300" algn="l">
                        <a:lnSpc>
                          <a:spcPct val="100000"/>
                        </a:lnSpc>
                        <a:spcBef>
                          <a:spcPts val="600"/>
                        </a:spcBef>
                        <a:spcAft>
                          <a:spcPts val="0"/>
                        </a:spcAft>
                        <a:buFont typeface="Arial"/>
                        <a:buChar char="•"/>
                        <a:tabLst>
                          <a:tab pos="171450" algn="l"/>
                        </a:tabLst>
                      </a:pPr>
                      <a:r>
                        <a:rPr lang="en-US" sz="1050" b="0" i="0" kern="1200" noProof="0">
                          <a:solidFill>
                            <a:srgbClr val="2B660F"/>
                          </a:solidFill>
                          <a:effectLst/>
                          <a:highlight>
                            <a:srgbClr val="4FE2F3"/>
                          </a:highlight>
                          <a:latin typeface="+mn-lt"/>
                          <a:ea typeface="+mn-ea"/>
                          <a:cs typeface="Leelawadee" panose="020B0502040204020203" pitchFamily="34" charset="-34"/>
                        </a:rPr>
                        <a:t>Goal: </a:t>
                      </a:r>
                      <a:r>
                        <a:rPr kumimoji="0" lang="en-US" sz="1050" b="0" i="0" u="none" strike="noStrike" kern="1200" cap="none" spc="0" normalizeH="0" baseline="0" noProof="0">
                          <a:ln>
                            <a:noFill/>
                          </a:ln>
                          <a:solidFill>
                            <a:srgbClr val="2B660F"/>
                          </a:solidFill>
                          <a:effectLst/>
                          <a:uLnTx/>
                          <a:uFillTx/>
                          <a:latin typeface="+mn-lt"/>
                        </a:rPr>
                        <a:t>Support for improved access to community recycling and greening programs</a:t>
                      </a:r>
                    </a:p>
                    <a:p>
                      <a:pPr marL="114300" marR="0" lvl="0" indent="-114300" algn="l">
                        <a:lnSpc>
                          <a:spcPct val="100000"/>
                        </a:lnSpc>
                        <a:spcBef>
                          <a:spcPts val="600"/>
                        </a:spcBef>
                        <a:spcAft>
                          <a:spcPts val="0"/>
                        </a:spcAft>
                        <a:buFont typeface="Arial"/>
                        <a:buChar char="•"/>
                        <a:tabLst>
                          <a:tab pos="171450" algn="l"/>
                        </a:tabLst>
                      </a:pPr>
                      <a:r>
                        <a:rPr lang="en-US" sz="1050" b="0" i="0" kern="1200" noProof="0">
                          <a:solidFill>
                            <a:srgbClr val="2B660F"/>
                          </a:solidFill>
                          <a:effectLst/>
                          <a:highlight>
                            <a:srgbClr val="4FE2F3"/>
                          </a:highlight>
                          <a:latin typeface="+mn-lt"/>
                          <a:ea typeface="+mn-ea"/>
                          <a:cs typeface="Leelawadee" panose="020B0502040204020203" pitchFamily="34" charset="-34"/>
                        </a:rPr>
                        <a:t>Goal: </a:t>
                      </a:r>
                      <a:r>
                        <a:rPr kumimoji="0" lang="en-US" sz="1050" b="0" i="0" u="none" strike="noStrike" kern="1200" cap="none" spc="0" normalizeH="0" baseline="0" noProof="0">
                          <a:ln>
                            <a:noFill/>
                          </a:ln>
                          <a:solidFill>
                            <a:srgbClr val="2B660F"/>
                          </a:solidFill>
                          <a:effectLst/>
                          <a:uLnTx/>
                          <a:uFillTx/>
                          <a:latin typeface="+mn-lt"/>
                        </a:rPr>
                        <a:t>Aim to improve zero waste to landfill ambition</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14300" marR="0" lvl="0" indent="-114300" algn="l" defTabSz="914400" rtl="0" eaLnBrk="1" fontAlgn="auto" latinLnBrk="0" hangingPunct="1">
                        <a:lnSpc>
                          <a:spcPct val="100000"/>
                        </a:lnSpc>
                        <a:spcBef>
                          <a:spcPts val="600"/>
                        </a:spcBef>
                        <a:spcAft>
                          <a:spcPts val="0"/>
                        </a:spcAft>
                        <a:buClrTx/>
                        <a:buSzTx/>
                        <a:buFont typeface="Arial"/>
                        <a:buChar char="•"/>
                        <a:tabLst/>
                        <a:defRPr/>
                      </a:pPr>
                      <a:r>
                        <a:rPr lang="en-US" sz="1050" b="0" i="0" kern="1200" noProof="0">
                          <a:solidFill>
                            <a:srgbClr val="2B660F"/>
                          </a:solidFill>
                          <a:effectLst/>
                          <a:highlight>
                            <a:srgbClr val="4FE2F3"/>
                          </a:highlight>
                          <a:latin typeface="+mn-lt"/>
                          <a:ea typeface="+mn-ea"/>
                          <a:cs typeface="Leelawadee" panose="020B0502040204020203" pitchFamily="34" charset="-34"/>
                        </a:rPr>
                        <a:t>Goal: </a:t>
                      </a:r>
                      <a:r>
                        <a:rPr lang="en-US" sz="1050" b="0" i="0" u="none" strike="noStrike" kern="1200" cap="none" spc="0" normalizeH="0" baseline="0" noProof="0">
                          <a:ln>
                            <a:noFill/>
                          </a:ln>
                          <a:solidFill>
                            <a:srgbClr val="2B660F"/>
                          </a:solidFill>
                          <a:effectLst/>
                          <a:uLnTx/>
                          <a:uFillTx/>
                          <a:latin typeface="+mn-lt"/>
                        </a:rPr>
                        <a:t>Create equitable opportunities that promote economic</a:t>
                      </a:r>
                      <a:br>
                        <a:rPr lang="en-US" sz="1050" b="0" i="0" u="none" strike="noStrike" kern="1200" cap="none" spc="0" normalizeH="0" baseline="0" noProof="0">
                          <a:ln>
                            <a:noFill/>
                          </a:ln>
                          <a:solidFill>
                            <a:srgbClr val="2B660F"/>
                          </a:solidFill>
                          <a:effectLst/>
                          <a:uLnTx/>
                          <a:uFillTx/>
                          <a:latin typeface="+mn-lt"/>
                        </a:rPr>
                      </a:br>
                      <a:r>
                        <a:rPr lang="en-US" sz="1050" b="0" i="0" u="none" strike="noStrike" kern="1200" cap="none" spc="0" normalizeH="0" baseline="0" noProof="0">
                          <a:ln>
                            <a:noFill/>
                          </a:ln>
                          <a:solidFill>
                            <a:srgbClr val="2B660F"/>
                          </a:solidFill>
                          <a:effectLst/>
                          <a:uLnTx/>
                          <a:uFillTx/>
                          <a:latin typeface="+mn-lt"/>
                        </a:rPr>
                        <a:t>well-being, inclusive experiences and safety for all our associates</a:t>
                      </a:r>
                    </a:p>
                    <a:p>
                      <a:pPr marL="114300" marR="0" lvl="0" indent="-114300" algn="l" defTabSz="914400" rtl="0" eaLnBrk="1" fontAlgn="auto" latinLnBrk="0" hangingPunct="1">
                        <a:lnSpc>
                          <a:spcPct val="100000"/>
                        </a:lnSpc>
                        <a:spcBef>
                          <a:spcPts val="600"/>
                        </a:spcBef>
                        <a:spcAft>
                          <a:spcPts val="0"/>
                        </a:spcAft>
                        <a:buClrTx/>
                        <a:buSzTx/>
                        <a:buFont typeface="Arial"/>
                        <a:buChar char="•"/>
                        <a:tabLst/>
                        <a:defRPr/>
                      </a:pPr>
                      <a:r>
                        <a:rPr lang="en-US" sz="1050" b="0" i="0" kern="1200" noProof="0">
                          <a:solidFill>
                            <a:srgbClr val="2B660F"/>
                          </a:solidFill>
                          <a:effectLst/>
                          <a:highlight>
                            <a:srgbClr val="4FE2F3"/>
                          </a:highlight>
                          <a:latin typeface="+mn-lt"/>
                          <a:ea typeface="+mn-ea"/>
                          <a:cs typeface="Leelawadee" panose="020B0502040204020203" pitchFamily="34" charset="-34"/>
                        </a:rPr>
                        <a:t>Goal: </a:t>
                      </a:r>
                      <a:r>
                        <a:rPr lang="en-US" sz="1050" b="0" i="0" u="none" strike="noStrike" kern="1200" cap="none" spc="0" normalizeH="0" baseline="0" noProof="0">
                          <a:ln>
                            <a:noFill/>
                          </a:ln>
                          <a:solidFill>
                            <a:srgbClr val="2B660F"/>
                          </a:solidFill>
                          <a:effectLst/>
                          <a:uLnTx/>
                          <a:uFillTx/>
                          <a:latin typeface="+mn-lt"/>
                        </a:rPr>
                        <a:t>Jobs, resources and benefits tailored to meet associate needs and promote financial and emotional well-being</a:t>
                      </a:r>
                    </a:p>
                    <a:p>
                      <a:pPr marL="114300" marR="0" lvl="0" indent="-114300" algn="l" defTabSz="914400" rtl="0" eaLnBrk="1" fontAlgn="auto" latinLnBrk="0" hangingPunct="1">
                        <a:lnSpc>
                          <a:spcPct val="100000"/>
                        </a:lnSpc>
                        <a:spcBef>
                          <a:spcPts val="600"/>
                        </a:spcBef>
                        <a:spcAft>
                          <a:spcPts val="0"/>
                        </a:spcAft>
                        <a:buClrTx/>
                        <a:buSzTx/>
                        <a:buFont typeface="Arial"/>
                        <a:buChar char="•"/>
                        <a:tabLst/>
                        <a:defRPr/>
                      </a:pPr>
                      <a:r>
                        <a:rPr lang="en-US" sz="1050" b="0" i="0" kern="1200" noProof="0">
                          <a:solidFill>
                            <a:srgbClr val="2B660F"/>
                          </a:solidFill>
                          <a:effectLst/>
                          <a:highlight>
                            <a:srgbClr val="4FE2F3"/>
                          </a:highlight>
                          <a:latin typeface="+mn-lt"/>
                          <a:ea typeface="+mn-ea"/>
                          <a:cs typeface="Leelawadee" panose="020B0502040204020203" pitchFamily="34" charset="-34"/>
                        </a:rPr>
                        <a:t>Goal: </a:t>
                      </a:r>
                      <a:r>
                        <a:rPr lang="en-US" sz="1050" b="0" i="0" u="none" strike="noStrike" kern="1200" cap="none" spc="0" normalizeH="0" baseline="0" noProof="0">
                          <a:ln>
                            <a:noFill/>
                          </a:ln>
                          <a:solidFill>
                            <a:srgbClr val="2B660F"/>
                          </a:solidFill>
                          <a:effectLst/>
                          <a:uLnTx/>
                          <a:uFillTx/>
                          <a:latin typeface="+mn-lt"/>
                        </a:rPr>
                        <a:t>Equitable career pathing, development and mobility opportunities</a:t>
                      </a:r>
                    </a:p>
                    <a:p>
                      <a:pPr marL="114300" marR="0" lvl="0" indent="-114300" algn="l" defTabSz="914400" rtl="0" eaLnBrk="1" fontAlgn="auto" latinLnBrk="0" hangingPunct="1">
                        <a:lnSpc>
                          <a:spcPct val="100000"/>
                        </a:lnSpc>
                        <a:spcBef>
                          <a:spcPts val="600"/>
                        </a:spcBef>
                        <a:spcAft>
                          <a:spcPts val="0"/>
                        </a:spcAft>
                        <a:buClrTx/>
                        <a:buSzTx/>
                        <a:buFont typeface="Arial"/>
                        <a:buChar char="•"/>
                        <a:tabLst/>
                        <a:defRPr/>
                      </a:pPr>
                      <a:r>
                        <a:rPr lang="en-US" sz="1050" b="0" i="0" kern="1200" noProof="0">
                          <a:solidFill>
                            <a:srgbClr val="2B660F"/>
                          </a:solidFill>
                          <a:effectLst/>
                          <a:highlight>
                            <a:srgbClr val="4FE2F3"/>
                          </a:highlight>
                          <a:latin typeface="+mn-lt"/>
                          <a:ea typeface="+mn-ea"/>
                          <a:cs typeface="Leelawadee" panose="020B0502040204020203" pitchFamily="34" charset="-34"/>
                        </a:rPr>
                        <a:t>Goal: </a:t>
                      </a:r>
                      <a:r>
                        <a:rPr lang="en-US" sz="1050" b="0" i="0" u="none" strike="noStrike" kern="1200" cap="none" spc="0" normalizeH="0" baseline="0" noProof="0">
                          <a:ln>
                            <a:noFill/>
                          </a:ln>
                          <a:solidFill>
                            <a:srgbClr val="2B660F"/>
                          </a:solidFill>
                          <a:effectLst/>
                          <a:uLnTx/>
                          <a:uFillTx/>
                          <a:latin typeface="+mn-lt"/>
                        </a:rPr>
                        <a:t>Diverse and inclusive workforce that fosters engagement and belonging</a:t>
                      </a:r>
                    </a:p>
                    <a:p>
                      <a:pPr marL="114300" marR="0" lvl="0" indent="-114300" algn="l" defTabSz="914400" rtl="0" eaLnBrk="1" fontAlgn="auto" latinLnBrk="0" hangingPunct="1">
                        <a:lnSpc>
                          <a:spcPct val="100000"/>
                        </a:lnSpc>
                        <a:spcBef>
                          <a:spcPts val="600"/>
                        </a:spcBef>
                        <a:spcAft>
                          <a:spcPts val="0"/>
                        </a:spcAft>
                        <a:buClrTx/>
                        <a:buSzTx/>
                        <a:buFont typeface="Arial"/>
                        <a:buChar char="•"/>
                        <a:tabLst/>
                        <a:defRPr/>
                      </a:pPr>
                      <a:r>
                        <a:rPr lang="en-US" sz="1050" b="0" i="0" kern="1200" noProof="0">
                          <a:solidFill>
                            <a:srgbClr val="2B660F"/>
                          </a:solidFill>
                          <a:effectLst/>
                          <a:highlight>
                            <a:srgbClr val="4FE2F3"/>
                          </a:highlight>
                          <a:latin typeface="+mn-lt"/>
                          <a:ea typeface="+mn-ea"/>
                          <a:cs typeface="Leelawadee" panose="020B0502040204020203" pitchFamily="34" charset="-34"/>
                        </a:rPr>
                        <a:t>Goal: </a:t>
                      </a:r>
                      <a:r>
                        <a:rPr lang="en-US" sz="1050" b="0" i="0" u="none" strike="noStrike" kern="1200" cap="none" spc="0" normalizeH="0" baseline="0" noProof="0">
                          <a:ln>
                            <a:noFill/>
                          </a:ln>
                          <a:solidFill>
                            <a:srgbClr val="2B660F"/>
                          </a:solidFill>
                          <a:effectLst/>
                          <a:uLnTx/>
                          <a:uFillTx/>
                          <a:latin typeface="+mn-lt"/>
                        </a:rPr>
                        <a:t>Safety first culture focused on workplace violence prevention and safe store standards</a:t>
                      </a: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14300" marR="0" lvl="0" indent="-114300" algn="l">
                        <a:lnSpc>
                          <a:spcPct val="100000"/>
                        </a:lnSpc>
                        <a:spcBef>
                          <a:spcPts val="0"/>
                        </a:spcBef>
                        <a:spcAft>
                          <a:spcPts val="0"/>
                        </a:spcAft>
                        <a:buFont typeface="Arial"/>
                        <a:buChar char="•"/>
                      </a:pPr>
                      <a:r>
                        <a:rPr lang="en-US" sz="1050" b="0" i="0" kern="1200" noProof="0">
                          <a:solidFill>
                            <a:srgbClr val="2B660F"/>
                          </a:solidFill>
                          <a:effectLst/>
                          <a:highlight>
                            <a:srgbClr val="4FE2F3"/>
                          </a:highlight>
                          <a:latin typeface="+mn-lt"/>
                          <a:ea typeface="+mn-ea"/>
                          <a:cs typeface="Leelawadee" panose="020B0502040204020203" pitchFamily="34" charset="-34"/>
                        </a:rPr>
                        <a:t>Goal: </a:t>
                      </a:r>
                      <a:r>
                        <a:rPr kumimoji="0" lang="en-US" sz="1050" b="0" i="0" u="none" strike="noStrike" kern="1200" cap="none" spc="0" normalizeH="0" baseline="0" noProof="0">
                          <a:ln>
                            <a:noFill/>
                          </a:ln>
                          <a:solidFill>
                            <a:srgbClr val="2B660F"/>
                          </a:solidFill>
                          <a:effectLst/>
                          <a:uLnTx/>
                          <a:uFillTx/>
                          <a:latin typeface="+mn-lt"/>
                        </a:rPr>
                        <a:t>Channel our resources to support inclusive and resilient communities where we live, work and shop</a:t>
                      </a:r>
                    </a:p>
                    <a:p>
                      <a:pPr marL="114300" marR="0" lvl="0" indent="-114300" algn="l">
                        <a:lnSpc>
                          <a:spcPct val="100000"/>
                        </a:lnSpc>
                        <a:spcBef>
                          <a:spcPts val="600"/>
                        </a:spcBef>
                        <a:spcAft>
                          <a:spcPts val="0"/>
                        </a:spcAft>
                        <a:buFont typeface="Arial"/>
                        <a:buChar char="•"/>
                      </a:pPr>
                      <a:r>
                        <a:rPr lang="en-US" sz="1050" b="0" i="0" kern="1200" noProof="0">
                          <a:solidFill>
                            <a:srgbClr val="2B660F"/>
                          </a:solidFill>
                          <a:effectLst/>
                          <a:highlight>
                            <a:srgbClr val="4FE2F3"/>
                          </a:highlight>
                          <a:latin typeface="+mn-lt"/>
                          <a:ea typeface="+mn-ea"/>
                          <a:cs typeface="Leelawadee" panose="020B0502040204020203" pitchFamily="34" charset="-34"/>
                        </a:rPr>
                        <a:t>Goal: </a:t>
                      </a:r>
                      <a:r>
                        <a:rPr kumimoji="0" lang="en-US" sz="1050" b="0" i="0" u="none" strike="noStrike" kern="1200" cap="none" spc="0" normalizeH="0" baseline="0" noProof="0">
                          <a:ln>
                            <a:noFill/>
                          </a:ln>
                          <a:solidFill>
                            <a:srgbClr val="2B660F"/>
                          </a:solidFill>
                          <a:effectLst/>
                          <a:uLnTx/>
                          <a:uFillTx/>
                          <a:latin typeface="+mn-lt"/>
                        </a:rPr>
                        <a:t>Philanthropy focused on essential needs, economic opportunity and community vitality</a:t>
                      </a:r>
                    </a:p>
                    <a:p>
                      <a:pPr marL="114300" marR="0" lvl="0" indent="-114300" algn="l">
                        <a:lnSpc>
                          <a:spcPct val="100000"/>
                        </a:lnSpc>
                        <a:spcBef>
                          <a:spcPts val="600"/>
                        </a:spcBef>
                        <a:spcAft>
                          <a:spcPts val="0"/>
                        </a:spcAft>
                        <a:buFont typeface="Arial"/>
                        <a:buChar char="•"/>
                      </a:pPr>
                      <a:r>
                        <a:rPr lang="en-US" sz="1050" b="0" i="0" kern="1200" noProof="0">
                          <a:solidFill>
                            <a:srgbClr val="2B660F"/>
                          </a:solidFill>
                          <a:effectLst/>
                          <a:highlight>
                            <a:srgbClr val="4FE2F3"/>
                          </a:highlight>
                          <a:latin typeface="+mn-lt"/>
                          <a:ea typeface="+mn-ea"/>
                          <a:cs typeface="Leelawadee" panose="020B0502040204020203" pitchFamily="34" charset="-34"/>
                        </a:rPr>
                        <a:t>Goal: </a:t>
                      </a:r>
                      <a:r>
                        <a:rPr kumimoji="0" lang="en-US" sz="1050" b="0" i="0" u="none" strike="noStrike" kern="1200" cap="none" spc="0" normalizeH="0" baseline="0" noProof="0">
                          <a:ln>
                            <a:noFill/>
                          </a:ln>
                          <a:solidFill>
                            <a:srgbClr val="2B660F"/>
                          </a:solidFill>
                          <a:effectLst/>
                          <a:uLnTx/>
                          <a:uFillTx/>
                          <a:latin typeface="+mn-lt"/>
                        </a:rPr>
                        <a:t>Community resilience through associate engagement, local support, and disaster response and recovery</a:t>
                      </a:r>
                    </a:p>
                    <a:p>
                      <a:pPr marL="114300" marR="0" lvl="0" indent="-114300" algn="l">
                        <a:lnSpc>
                          <a:spcPct val="100000"/>
                        </a:lnSpc>
                        <a:spcBef>
                          <a:spcPts val="600"/>
                        </a:spcBef>
                        <a:spcAft>
                          <a:spcPts val="0"/>
                        </a:spcAft>
                        <a:buFont typeface="Arial"/>
                        <a:buChar char="•"/>
                      </a:pPr>
                      <a:r>
                        <a:rPr lang="en-US" sz="1050" b="0" i="0" kern="1200" noProof="0">
                          <a:solidFill>
                            <a:srgbClr val="2B660F"/>
                          </a:solidFill>
                          <a:effectLst/>
                          <a:highlight>
                            <a:srgbClr val="4FE2F3"/>
                          </a:highlight>
                          <a:latin typeface="+mn-lt"/>
                          <a:ea typeface="+mn-ea"/>
                          <a:cs typeface="Leelawadee" panose="020B0502040204020203" pitchFamily="34" charset="-34"/>
                        </a:rPr>
                        <a:t>Goal: </a:t>
                      </a:r>
                      <a:r>
                        <a:rPr kumimoji="0" lang="en-US" sz="1050" b="0" i="0" u="none" strike="noStrike" kern="1200" cap="none" spc="0" normalizeH="0" baseline="0" noProof="0">
                          <a:ln>
                            <a:noFill/>
                          </a:ln>
                          <a:solidFill>
                            <a:srgbClr val="2B660F"/>
                          </a:solidFill>
                          <a:effectLst/>
                          <a:uLnTx/>
                          <a:uFillTx/>
                          <a:latin typeface="+mn-lt"/>
                        </a:rPr>
                        <a:t>Proactive relationships with community stakeholders, law enforcement and government</a:t>
                      </a:r>
                    </a:p>
                    <a:p>
                      <a:pPr marL="114300" marR="0" lvl="0" indent="-114300" algn="l" defTabSz="914400" rtl="0" eaLnBrk="1" fontAlgn="auto" latinLnBrk="0" hangingPunct="1">
                        <a:lnSpc>
                          <a:spcPct val="100000"/>
                        </a:lnSpc>
                        <a:spcBef>
                          <a:spcPts val="600"/>
                        </a:spcBef>
                        <a:spcAft>
                          <a:spcPts val="0"/>
                        </a:spcAft>
                        <a:buClrTx/>
                        <a:buSzTx/>
                        <a:buFont typeface="Arial"/>
                        <a:buChar char="•"/>
                        <a:tabLst/>
                        <a:defRPr/>
                      </a:pPr>
                      <a:r>
                        <a:rPr lang="en-US" sz="1050" b="0" i="0" kern="1200" noProof="0">
                          <a:solidFill>
                            <a:srgbClr val="2B660F"/>
                          </a:solidFill>
                          <a:effectLst/>
                          <a:highlight>
                            <a:srgbClr val="4FE2F3"/>
                          </a:highlight>
                          <a:latin typeface="+mn-lt"/>
                          <a:ea typeface="+mn-ea"/>
                          <a:cs typeface="Leelawadee" panose="020B0502040204020203" pitchFamily="34" charset="-34"/>
                        </a:rPr>
                        <a:t>Goal: </a:t>
                      </a:r>
                      <a:r>
                        <a:rPr kumimoji="0" lang="en-US" sz="1050" b="0" i="0" u="none" strike="noStrike" kern="1200" cap="none" spc="0" normalizeH="0" baseline="0" noProof="0">
                          <a:ln>
                            <a:noFill/>
                          </a:ln>
                          <a:solidFill>
                            <a:srgbClr val="2B660F"/>
                          </a:solidFill>
                          <a:effectLst/>
                          <a:uLnTx/>
                          <a:uFillTx/>
                          <a:latin typeface="+mn-lt"/>
                        </a:rPr>
                        <a:t>Advocacy on issues that impact the economic stability, well-being and safety of our communities</a:t>
                      </a: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lang="en-GB" sz="1050" b="0" i="1" u="none" strike="noStrike" kern="1200" cap="none" spc="0" normalizeH="0" baseline="0" noProof="0">
                          <a:ln>
                            <a:noFill/>
                          </a:ln>
                          <a:solidFill>
                            <a:srgbClr val="2B660F"/>
                          </a:solidFill>
                          <a:effectLst/>
                          <a:uLnTx/>
                          <a:uFillTx/>
                          <a:latin typeface="+mn-lt"/>
                        </a:rPr>
                        <a:t>Not a focus area for the customer.</a:t>
                      </a:r>
                      <a:endParaRPr lang="en-US" sz="1050" b="0" i="1" u="none" strike="noStrike" kern="1200" cap="none" spc="0" normalizeH="0" baseline="0" noProof="0">
                        <a:ln>
                          <a:noFill/>
                        </a:ln>
                        <a:solidFill>
                          <a:srgbClr val="2B660F"/>
                        </a:solidFill>
                        <a:effectLst/>
                        <a:uLnTx/>
                        <a:uFillTx/>
                        <a:latin typeface="+mn-lt"/>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bl>
          </a:graphicData>
        </a:graphic>
      </p:graphicFrame>
      <p:pic>
        <p:nvPicPr>
          <p:cNvPr id="17" name="Picture 16" descr="A logo of a leaf in a circle&#10;&#10;Description automatically generated">
            <a:extLst>
              <a:ext uri="{FF2B5EF4-FFF2-40B4-BE49-F238E27FC236}">
                <a16:creationId xmlns:a16="http://schemas.microsoft.com/office/drawing/2014/main" id="{8A55DA4D-5907-6AB1-75DE-66A9B85703C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pic>
        <p:nvPicPr>
          <p:cNvPr id="18" name="Picture 17" descr="A blue and green windmill with green arrows&#10;&#10;Description automatically generated">
            <a:extLst>
              <a:ext uri="{FF2B5EF4-FFF2-40B4-BE49-F238E27FC236}">
                <a16:creationId xmlns:a16="http://schemas.microsoft.com/office/drawing/2014/main" id="{8549B2F6-6A0A-AF17-1023-1EEF77AE1E1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2951342"/>
            <a:ext cx="556204" cy="604020"/>
          </a:xfrm>
          <a:prstGeom prst="rect">
            <a:avLst/>
          </a:prstGeom>
        </p:spPr>
      </p:pic>
      <p:pic>
        <p:nvPicPr>
          <p:cNvPr id="20" name="Picture Placeholder 6" descr="Dollar Tree Logo PNG Vectors Free Download">
            <a:extLst>
              <a:ext uri="{FF2B5EF4-FFF2-40B4-BE49-F238E27FC236}">
                <a16:creationId xmlns:a16="http://schemas.microsoft.com/office/drawing/2014/main" id="{8E1AA714-CC8B-2444-1554-DE0774B9C303}"/>
              </a:ext>
            </a:extLst>
          </p:cNvPr>
          <p:cNvPicPr>
            <a:picLocks noChangeAspect="1"/>
          </p:cNvPicPr>
          <p:nvPr/>
        </p:nvPicPr>
        <p:blipFill>
          <a:blip r:embed="rId8"/>
          <a:srcRect l="3386" t="26618" r="4742" b="24805"/>
          <a:stretch>
            <a:fillRect/>
          </a:stretch>
        </p:blipFill>
        <p:spPr>
          <a:xfrm>
            <a:off x="10555476" y="366713"/>
            <a:ext cx="1381058" cy="730250"/>
          </a:xfrm>
          <a:prstGeom prst="rect">
            <a:avLst/>
          </a:prstGeom>
        </p:spPr>
      </p:pic>
    </p:spTree>
    <p:extLst>
      <p:ext uri="{BB962C8B-B14F-4D97-AF65-F5344CB8AC3E}">
        <p14:creationId xmlns:p14="http://schemas.microsoft.com/office/powerpoint/2010/main" val="42290677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F79004-D166-C953-707A-2EE1E594967B}"/>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03F7BEFE-90EA-B62F-D2FC-9A7D163964D5}"/>
              </a:ext>
            </a:extLst>
          </p:cNvPr>
          <p:cNvGraphicFramePr>
            <a:graphicFrameLocks/>
          </p:cNvGraphicFramePr>
          <p:nvPr>
            <p:custDataLst>
              <p:tags r:id="rId1"/>
            </p:custDataLst>
            <p:extLst>
              <p:ext uri="{D42A27DB-BD31-4B8C-83A1-F6EECF244321}">
                <p14:modId xmlns:p14="http://schemas.microsoft.com/office/powerpoint/2010/main" val="31943635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2" name="think-cell data - do not delete" hidden="1">
                        <a:extLst>
                          <a:ext uri="{FF2B5EF4-FFF2-40B4-BE49-F238E27FC236}">
                            <a16:creationId xmlns:a16="http://schemas.microsoft.com/office/drawing/2014/main" id="{03F7BEFE-90EA-B62F-D2FC-9A7D163964D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C420CBB3-A0D4-E47A-9B9E-B9FAC328493E}"/>
              </a:ext>
            </a:extLst>
          </p:cNvPr>
          <p:cNvSpPr>
            <a:spLocks noGrp="1"/>
          </p:cNvSpPr>
          <p:nvPr>
            <p:ph type="title"/>
          </p:nvPr>
        </p:nvSpPr>
        <p:spPr>
          <a:xfrm>
            <a:off x="304798" y="246888"/>
            <a:ext cx="11585448" cy="969264"/>
          </a:xfrm>
        </p:spPr>
        <p:txBody>
          <a:bodyPr vert="horz" rIns="0"/>
          <a:lstStyle/>
          <a:p>
            <a:r>
              <a:rPr lang="en-US" sz="3000"/>
              <a:t>DOLLAR TREE’S SUSTAINABILITY FOCUS AREAS</a:t>
            </a:r>
            <a:br>
              <a:rPr lang="en-US" sz="3000"/>
            </a:br>
            <a:r>
              <a:rPr lang="en-US" sz="1800" i="1"/>
              <a:t>And how these focus areas align with pep+ pillars</a:t>
            </a:r>
          </a:p>
        </p:txBody>
      </p:sp>
      <p:pic>
        <p:nvPicPr>
          <p:cNvPr id="7" name="Picture Placeholder 6" descr="Dollar Tree Logo PNG Vectors Free Download">
            <a:extLst>
              <a:ext uri="{FF2B5EF4-FFF2-40B4-BE49-F238E27FC236}">
                <a16:creationId xmlns:a16="http://schemas.microsoft.com/office/drawing/2014/main" id="{58C5ACAA-0299-F853-77B2-9B54E4FB7BE6}"/>
              </a:ext>
            </a:extLst>
          </p:cNvPr>
          <p:cNvPicPr>
            <a:picLocks noChangeAspect="1"/>
          </p:cNvPicPr>
          <p:nvPr/>
        </p:nvPicPr>
        <p:blipFill>
          <a:blip r:embed="rId6"/>
          <a:srcRect l="3386" t="26618" r="4742" b="24805"/>
          <a:stretch>
            <a:fillRect/>
          </a:stretch>
        </p:blipFill>
        <p:spPr>
          <a:xfrm>
            <a:off x="10555476" y="366713"/>
            <a:ext cx="1381058" cy="730250"/>
          </a:xfrm>
          <a:prstGeom prst="rect">
            <a:avLst/>
          </a:prstGeom>
        </p:spPr>
      </p:pic>
      <p:sp>
        <p:nvSpPr>
          <p:cNvPr id="8" name="Rectangle: Top Corners Rounded 7">
            <a:extLst>
              <a:ext uri="{FF2B5EF4-FFF2-40B4-BE49-F238E27FC236}">
                <a16:creationId xmlns:a16="http://schemas.microsoft.com/office/drawing/2014/main" id="{6F6C40D4-2CDB-026F-C6FD-862BD32F43C5}"/>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Table 4">
            <a:extLst>
              <a:ext uri="{FF2B5EF4-FFF2-40B4-BE49-F238E27FC236}">
                <a16:creationId xmlns:a16="http://schemas.microsoft.com/office/drawing/2014/main" id="{5D36FAE0-47A2-445F-31BA-EB6AF5ACD9A4}"/>
              </a:ext>
            </a:extLst>
          </p:cNvPr>
          <p:cNvGraphicFramePr>
            <a:graphicFrameLocks noGrp="1"/>
          </p:cNvGraphicFramePr>
          <p:nvPr>
            <p:extLst>
              <p:ext uri="{D42A27DB-BD31-4B8C-83A1-F6EECF244321}">
                <p14:modId xmlns:p14="http://schemas.microsoft.com/office/powerpoint/2010/main" val="3738912461"/>
              </p:ext>
            </p:extLst>
          </p:nvPr>
        </p:nvGraphicFramePr>
        <p:xfrm>
          <a:off x="-7620" y="1148230"/>
          <a:ext cx="11986260" cy="5031114"/>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2499360">
                  <a:extLst>
                    <a:ext uri="{9D8B030D-6E8A-4147-A177-3AD203B41FA5}">
                      <a16:colId xmlns:a16="http://schemas.microsoft.com/office/drawing/2014/main" val="2382844442"/>
                    </a:ext>
                  </a:extLst>
                </a:gridCol>
                <a:gridCol w="2499360">
                  <a:extLst>
                    <a:ext uri="{9D8B030D-6E8A-4147-A177-3AD203B41FA5}">
                      <a16:colId xmlns:a16="http://schemas.microsoft.com/office/drawing/2014/main" val="957515009"/>
                    </a:ext>
                  </a:extLst>
                </a:gridCol>
                <a:gridCol w="2499360">
                  <a:extLst>
                    <a:ext uri="{9D8B030D-6E8A-4147-A177-3AD203B41FA5}">
                      <a16:colId xmlns:a16="http://schemas.microsoft.com/office/drawing/2014/main" val="2353111847"/>
                    </a:ext>
                  </a:extLst>
                </a:gridCol>
                <a:gridCol w="2499360">
                  <a:extLst>
                    <a:ext uri="{9D8B030D-6E8A-4147-A177-3AD203B41FA5}">
                      <a16:colId xmlns:a16="http://schemas.microsoft.com/office/drawing/2014/main" val="3958386930"/>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1" i="0" noProof="0">
                          <a:solidFill>
                            <a:schemeClr val="bg1"/>
                          </a:solidFill>
                          <a:effectLst/>
                          <a:latin typeface="+mn-lt"/>
                          <a:cs typeface="Leelawadee"/>
                        </a:rPr>
                        <a:t>Planet</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1" i="0" noProof="0">
                          <a:solidFill>
                            <a:schemeClr val="bg1"/>
                          </a:solidFill>
                          <a:effectLst/>
                          <a:latin typeface="+mn-lt"/>
                          <a:cs typeface="Leelawadee"/>
                        </a:rPr>
                        <a:t>Associates</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1" i="0" noProof="0">
                          <a:solidFill>
                            <a:schemeClr val="bg1"/>
                          </a:solidFill>
                          <a:effectLst/>
                          <a:latin typeface="+mn-lt"/>
                          <a:cs typeface="Leelawadee"/>
                        </a:rPr>
                        <a:t>Communities</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1" i="0" noProof="0">
                          <a:solidFill>
                            <a:schemeClr val="bg1"/>
                          </a:solidFill>
                          <a:effectLst/>
                          <a:latin typeface="+mn-lt"/>
                          <a:cs typeface="Leelawadee"/>
                        </a:rPr>
                        <a:t>Customers</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4784226">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922F11"/>
                          </a:solidFill>
                          <a:latin typeface="+mj-lt"/>
                          <a:ea typeface="+mn-ea"/>
                          <a:cs typeface="Leelawadee"/>
                        </a:rPr>
                        <a:t>POSITIVE </a:t>
                      </a:r>
                      <a:br>
                        <a:rPr lang="en-US" sz="1400" kern="1200">
                          <a:solidFill>
                            <a:srgbClr val="922F11"/>
                          </a:solidFill>
                          <a:latin typeface="+mj-lt"/>
                          <a:ea typeface="+mn-ea"/>
                          <a:cs typeface="Leelawadee"/>
                        </a:rPr>
                      </a:br>
                      <a:r>
                        <a:rPr lang="en-US" sz="1400" kern="1200">
                          <a:solidFill>
                            <a:srgbClr val="922F11"/>
                          </a:solidFill>
                          <a:latin typeface="+mj-lt"/>
                          <a:ea typeface="+mn-ea"/>
                          <a:cs typeface="Leelawadee"/>
                        </a:rPr>
                        <a:t>CHOICES</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E6D27"/>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lang="en-GB" sz="1050" b="0" i="1" u="none" strike="noStrike" kern="1200" cap="none" spc="0" normalizeH="0" baseline="0" noProof="0">
                          <a:ln>
                            <a:noFill/>
                          </a:ln>
                          <a:solidFill>
                            <a:srgbClr val="2B660F"/>
                          </a:solidFill>
                          <a:effectLst/>
                          <a:uLnTx/>
                          <a:uFillTx/>
                          <a:latin typeface="+mn-lt"/>
                        </a:rPr>
                        <a:t>Not a focus area for the customer.</a:t>
                      </a:r>
                      <a:endParaRPr lang="en-US" sz="1050" b="0" i="1" u="none" strike="noStrike" kern="1200" cap="none" spc="0" normalizeH="0" baseline="0" noProof="0">
                        <a:ln>
                          <a:noFill/>
                        </a:ln>
                        <a:solidFill>
                          <a:srgbClr val="2B660F"/>
                        </a:solidFill>
                        <a:effectLst/>
                        <a:uLnTx/>
                        <a:uFillTx/>
                        <a:latin typeface="+mn-lt"/>
                      </a:endParaRP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lang="en-GB" sz="1050" b="0" i="1" u="none" strike="noStrike" kern="1200" cap="none" spc="0" normalizeH="0" baseline="0" noProof="0">
                          <a:ln>
                            <a:noFill/>
                          </a:ln>
                          <a:solidFill>
                            <a:srgbClr val="2B660F"/>
                          </a:solidFill>
                          <a:effectLst/>
                          <a:uLnTx/>
                          <a:uFillTx/>
                          <a:latin typeface="+mn-lt"/>
                        </a:rPr>
                        <a:t>Not a focus area for the customer.</a:t>
                      </a:r>
                      <a:endParaRPr lang="en-US" sz="1050" b="0" i="1" u="none" strike="noStrike" kern="1200" cap="none" spc="0" normalizeH="0" baseline="0" noProof="0">
                        <a:ln>
                          <a:noFill/>
                        </a:ln>
                        <a:solidFill>
                          <a:srgbClr val="2B660F"/>
                        </a:solidFill>
                        <a:effectLst/>
                        <a:uLnTx/>
                        <a:uFillTx/>
                        <a:latin typeface="+mn-lt"/>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lang="en-GB" sz="1050" b="0" i="1" u="none" strike="noStrike" kern="1200" cap="none" spc="0" normalizeH="0" baseline="0" noProof="0">
                          <a:ln>
                            <a:noFill/>
                          </a:ln>
                          <a:solidFill>
                            <a:srgbClr val="2B660F"/>
                          </a:solidFill>
                          <a:effectLst/>
                          <a:uLnTx/>
                          <a:uFillTx/>
                          <a:latin typeface="+mn-lt"/>
                        </a:rPr>
                        <a:t>Not a focus area for the customer.</a:t>
                      </a:r>
                      <a:endParaRPr lang="en-US" sz="1050" b="0" i="1" u="none" strike="noStrike" kern="1200" cap="none" spc="0" normalizeH="0" baseline="0" noProof="0">
                        <a:ln>
                          <a:noFill/>
                        </a:ln>
                        <a:solidFill>
                          <a:srgbClr val="2B660F"/>
                        </a:solidFill>
                        <a:effectLst/>
                        <a:uLnTx/>
                        <a:uFillTx/>
                        <a:latin typeface="+mn-lt"/>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14300" marR="0" lvl="0" indent="-114300" algn="l">
                        <a:lnSpc>
                          <a:spcPct val="100000"/>
                        </a:lnSpc>
                        <a:spcBef>
                          <a:spcPts val="1000"/>
                        </a:spcBef>
                        <a:spcAft>
                          <a:spcPts val="0"/>
                        </a:spcAft>
                        <a:buFont typeface="Arial"/>
                        <a:buChar char="•"/>
                      </a:pPr>
                      <a:r>
                        <a:rPr lang="en-US" sz="1050" b="0" i="0" kern="1200" noProof="0">
                          <a:solidFill>
                            <a:srgbClr val="2B660F"/>
                          </a:solidFill>
                          <a:effectLst/>
                          <a:highlight>
                            <a:srgbClr val="4FE2F3"/>
                          </a:highlight>
                          <a:latin typeface="+mn-lt"/>
                          <a:ea typeface="+mn-ea"/>
                          <a:cs typeface="Leelawadee" panose="020B0502040204020203" pitchFamily="34" charset="-34"/>
                        </a:rPr>
                        <a:t>Goal: </a:t>
                      </a:r>
                      <a:r>
                        <a:rPr kumimoji="0" lang="en-US" sz="1050" b="0" i="0" u="none" strike="noStrike" kern="1200" cap="none" spc="0" normalizeH="0" baseline="0" noProof="0">
                          <a:ln>
                            <a:noFill/>
                          </a:ln>
                          <a:solidFill>
                            <a:srgbClr val="2B660F"/>
                          </a:solidFill>
                          <a:effectLst/>
                          <a:uLnTx/>
                          <a:uFillTx/>
                          <a:latin typeface="+mn-lt"/>
                        </a:rPr>
                        <a:t>Standards, practices and partnerships to support product safety and quality</a:t>
                      </a:r>
                    </a:p>
                    <a:p>
                      <a:pPr marL="114300" marR="0" lvl="0" indent="-114300" algn="l">
                        <a:lnSpc>
                          <a:spcPct val="100000"/>
                        </a:lnSpc>
                        <a:spcBef>
                          <a:spcPts val="1000"/>
                        </a:spcBef>
                        <a:spcAft>
                          <a:spcPts val="0"/>
                        </a:spcAft>
                        <a:buFont typeface="Arial"/>
                        <a:buChar char="•"/>
                      </a:pPr>
                      <a:r>
                        <a:rPr lang="en-US" sz="1050" b="0" i="0" kern="1200" noProof="0">
                          <a:solidFill>
                            <a:srgbClr val="2B660F"/>
                          </a:solidFill>
                          <a:effectLst/>
                          <a:highlight>
                            <a:srgbClr val="4FE2F3"/>
                          </a:highlight>
                          <a:latin typeface="+mn-lt"/>
                          <a:ea typeface="+mn-ea"/>
                          <a:cs typeface="Leelawadee" panose="020B0502040204020203" pitchFamily="34" charset="-34"/>
                        </a:rPr>
                        <a:t>Goal: </a:t>
                      </a:r>
                      <a:r>
                        <a:rPr kumimoji="0" lang="en-US" sz="1050" b="0" i="0" u="none" strike="noStrike" kern="1200" cap="none" spc="0" normalizeH="0" baseline="0" noProof="0">
                          <a:ln>
                            <a:noFill/>
                          </a:ln>
                          <a:solidFill>
                            <a:srgbClr val="2B660F"/>
                          </a:solidFill>
                          <a:effectLst/>
                          <a:uLnTx/>
                          <a:uFillTx/>
                          <a:latin typeface="+mn-lt"/>
                        </a:rPr>
                        <a:t>Increased access to healthier, inclusive and sustainable product choices that deliver value every day</a:t>
                      </a:r>
                    </a:p>
                    <a:p>
                      <a:pPr marL="114300" marR="0" lvl="0" indent="-114300" algn="l">
                        <a:lnSpc>
                          <a:spcPct val="100000"/>
                        </a:lnSpc>
                        <a:spcBef>
                          <a:spcPts val="1000"/>
                        </a:spcBef>
                        <a:spcAft>
                          <a:spcPts val="0"/>
                        </a:spcAft>
                        <a:buFont typeface="Arial"/>
                        <a:buChar char="•"/>
                      </a:pPr>
                      <a:r>
                        <a:rPr lang="en-US" sz="1050" b="0" i="0" kern="1200" noProof="0">
                          <a:solidFill>
                            <a:srgbClr val="2B660F"/>
                          </a:solidFill>
                          <a:effectLst/>
                          <a:highlight>
                            <a:srgbClr val="4FE2F3"/>
                          </a:highlight>
                          <a:latin typeface="+mn-lt"/>
                          <a:ea typeface="+mn-ea"/>
                          <a:cs typeface="Leelawadee" panose="020B0502040204020203" pitchFamily="34" charset="-34"/>
                        </a:rPr>
                        <a:t>Goal:</a:t>
                      </a:r>
                      <a:r>
                        <a:rPr lang="en-US" sz="1050" b="0" i="0" u="none" strike="noStrike" kern="1200" cap="none" spc="0" normalizeH="0" baseline="0" noProof="0">
                          <a:ln>
                            <a:noFill/>
                          </a:ln>
                          <a:solidFill>
                            <a:srgbClr val="2B660F"/>
                          </a:solidFill>
                          <a:effectLst/>
                          <a:uLnTx/>
                          <a:uFillTx/>
                          <a:latin typeface="+mn-lt"/>
                        </a:rPr>
                        <a:t> </a:t>
                      </a:r>
                      <a:r>
                        <a:rPr kumimoji="0" lang="en-US" sz="1050" b="0" i="0" u="none" strike="noStrike" kern="1200" cap="none" spc="0" normalizeH="0" baseline="0" noProof="0">
                          <a:ln>
                            <a:noFill/>
                          </a:ln>
                          <a:solidFill>
                            <a:srgbClr val="2B660F"/>
                          </a:solidFill>
                          <a:effectLst/>
                          <a:uLnTx/>
                          <a:uFillTx/>
                          <a:latin typeface="+mn-lt"/>
                        </a:rPr>
                        <a:t>Improved product stewardship and packaging that add value for our customers</a:t>
                      </a: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bl>
          </a:graphicData>
        </a:graphic>
      </p:graphicFrame>
      <p:pic>
        <p:nvPicPr>
          <p:cNvPr id="14" name="Picture 13" descr="A logo of a hand and a globe&#10;&#10;Description automatically generated">
            <a:extLst>
              <a:ext uri="{FF2B5EF4-FFF2-40B4-BE49-F238E27FC236}">
                <a16:creationId xmlns:a16="http://schemas.microsoft.com/office/drawing/2014/main" id="{89587551-2059-8BA2-8D2E-3E18F112096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25147" y="1836221"/>
            <a:ext cx="536916" cy="583072"/>
          </a:xfrm>
          <a:prstGeom prst="rect">
            <a:avLst/>
          </a:prstGeom>
        </p:spPr>
      </p:pic>
    </p:spTree>
    <p:extLst>
      <p:ext uri="{BB962C8B-B14F-4D97-AF65-F5344CB8AC3E}">
        <p14:creationId xmlns:p14="http://schemas.microsoft.com/office/powerpoint/2010/main" val="220990277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FDBA9E-6D73-A942-4FA1-65134374DAFA}"/>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A1871CDC-B374-B729-8D9E-730823865DE0}"/>
              </a:ext>
            </a:extLst>
          </p:cNvPr>
          <p:cNvGraphicFramePr>
            <a:graphicFrameLocks/>
          </p:cNvGraphicFramePr>
          <p:nvPr>
            <p:custDataLst>
              <p:tags r:id="rId1"/>
            </p:custDataLst>
            <p:extLst>
              <p:ext uri="{D42A27DB-BD31-4B8C-83A1-F6EECF244321}">
                <p14:modId xmlns:p14="http://schemas.microsoft.com/office/powerpoint/2010/main" val="36168903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2" name="think-cell data - do not delete" hidden="1">
                        <a:extLst>
                          <a:ext uri="{FF2B5EF4-FFF2-40B4-BE49-F238E27FC236}">
                            <a16:creationId xmlns:a16="http://schemas.microsoft.com/office/drawing/2014/main" id="{A1871CDC-B374-B729-8D9E-730823865DE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DEFD9061-3E78-588D-8C2A-473BFDB56690}"/>
              </a:ext>
            </a:extLst>
          </p:cNvPr>
          <p:cNvSpPr>
            <a:spLocks noGrp="1"/>
          </p:cNvSpPr>
          <p:nvPr>
            <p:ph type="title"/>
          </p:nvPr>
        </p:nvSpPr>
        <p:spPr>
          <a:xfrm>
            <a:off x="304801" y="247650"/>
            <a:ext cx="10020300" cy="968375"/>
          </a:xfrm>
        </p:spPr>
        <p:txBody>
          <a:bodyPr vert="horz" rIns="0"/>
          <a:lstStyle/>
          <a:p>
            <a:r>
              <a:rPr lang="en-US" sz="2600"/>
              <a:t>COMMONALITY BETWEEN DOLLAR TREE’S AND PEP+ FOCUS AREAS</a:t>
            </a:r>
            <a:br>
              <a:rPr lang="en-US" sz="2800"/>
            </a:br>
            <a:r>
              <a:rPr lang="en-US" sz="1800" i="1"/>
              <a:t>And how these focus areas align with pep+ pillars</a:t>
            </a:r>
          </a:p>
        </p:txBody>
      </p:sp>
      <p:pic>
        <p:nvPicPr>
          <p:cNvPr id="8" name="Picture Placeholder 6" descr="Dollar Tree Logo PNG Vectors Free Download">
            <a:extLst>
              <a:ext uri="{FF2B5EF4-FFF2-40B4-BE49-F238E27FC236}">
                <a16:creationId xmlns:a16="http://schemas.microsoft.com/office/drawing/2014/main" id="{3E2A18F9-11F4-2D61-D2E0-94EE4E0910EE}"/>
              </a:ext>
            </a:extLst>
          </p:cNvPr>
          <p:cNvPicPr>
            <a:picLocks noChangeAspect="1"/>
          </p:cNvPicPr>
          <p:nvPr/>
        </p:nvPicPr>
        <p:blipFill>
          <a:blip r:embed="rId6"/>
          <a:srcRect l="3386" t="26618" r="4742" b="24805"/>
          <a:stretch>
            <a:fillRect/>
          </a:stretch>
        </p:blipFill>
        <p:spPr>
          <a:xfrm>
            <a:off x="10555476" y="366713"/>
            <a:ext cx="1381058" cy="730250"/>
          </a:xfrm>
          <a:prstGeom prst="rect">
            <a:avLst/>
          </a:prstGeom>
        </p:spPr>
      </p:pic>
      <p:sp>
        <p:nvSpPr>
          <p:cNvPr id="9" name="Rectangle: Top Corners Rounded 8">
            <a:extLst>
              <a:ext uri="{FF2B5EF4-FFF2-40B4-BE49-F238E27FC236}">
                <a16:creationId xmlns:a16="http://schemas.microsoft.com/office/drawing/2014/main" id="{36640258-C4D3-926C-A3DC-CD27766D3304}"/>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2" name="Table 4">
            <a:extLst>
              <a:ext uri="{FF2B5EF4-FFF2-40B4-BE49-F238E27FC236}">
                <a16:creationId xmlns:a16="http://schemas.microsoft.com/office/drawing/2014/main" id="{FF045D90-C3B0-C6FE-41F8-E926D69C3820}"/>
              </a:ext>
            </a:extLst>
          </p:cNvPr>
          <p:cNvGraphicFramePr>
            <a:graphicFrameLocks noGrp="1"/>
          </p:cNvGraphicFramePr>
          <p:nvPr>
            <p:extLst>
              <p:ext uri="{D42A27DB-BD31-4B8C-83A1-F6EECF244321}">
                <p14:modId xmlns:p14="http://schemas.microsoft.com/office/powerpoint/2010/main" val="221459179"/>
              </p:ext>
            </p:extLst>
          </p:nvPr>
        </p:nvGraphicFramePr>
        <p:xfrm>
          <a:off x="-7620" y="1148230"/>
          <a:ext cx="11986260" cy="5038344"/>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3332480">
                  <a:extLst>
                    <a:ext uri="{9D8B030D-6E8A-4147-A177-3AD203B41FA5}">
                      <a16:colId xmlns:a16="http://schemas.microsoft.com/office/drawing/2014/main" val="2382844442"/>
                    </a:ext>
                  </a:extLst>
                </a:gridCol>
                <a:gridCol w="3332480">
                  <a:extLst>
                    <a:ext uri="{9D8B030D-6E8A-4147-A177-3AD203B41FA5}">
                      <a16:colId xmlns:a16="http://schemas.microsoft.com/office/drawing/2014/main" val="2353111847"/>
                    </a:ext>
                  </a:extLst>
                </a:gridCol>
                <a:gridCol w="3332480">
                  <a:extLst>
                    <a:ext uri="{9D8B030D-6E8A-4147-A177-3AD203B41FA5}">
                      <a16:colId xmlns:a16="http://schemas.microsoft.com/office/drawing/2014/main" val="3958386930"/>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1" i="0" noProof="0">
                          <a:solidFill>
                            <a:schemeClr val="bg1"/>
                          </a:solidFill>
                          <a:effectLst/>
                          <a:latin typeface="+mn-lt"/>
                          <a:cs typeface="Leelawadee"/>
                        </a:rPr>
                        <a:t>Planet</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1" i="0" noProof="0">
                          <a:solidFill>
                            <a:schemeClr val="bg1"/>
                          </a:solidFill>
                          <a:effectLst/>
                          <a:latin typeface="+mn-lt"/>
                          <a:cs typeface="Leelawadee"/>
                        </a:rPr>
                        <a:t>Communities</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1" i="0" noProof="0">
                          <a:solidFill>
                            <a:schemeClr val="bg1"/>
                          </a:solidFill>
                          <a:effectLst/>
                          <a:latin typeface="+mn-lt"/>
                          <a:cs typeface="Leelawadee"/>
                        </a:rPr>
                        <a:t>Customers</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4791456">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14300" marR="0" lvl="0" indent="-114300" algn="l">
                        <a:lnSpc>
                          <a:spcPct val="100000"/>
                        </a:lnSpc>
                        <a:spcBef>
                          <a:spcPts val="0"/>
                        </a:spcBef>
                        <a:spcAft>
                          <a:spcPts val="0"/>
                        </a:spcAft>
                        <a:buFont typeface="Arial"/>
                        <a:buChar char="•"/>
                        <a:tabLst>
                          <a:tab pos="171450" algn="l"/>
                        </a:tabLst>
                      </a:pPr>
                      <a:r>
                        <a:rPr lang="en-US" sz="1050" b="0" i="0" u="none" strike="noStrike" kern="1200" cap="none" spc="0" normalizeH="0" baseline="0" noProof="0">
                          <a:ln>
                            <a:noFill/>
                          </a:ln>
                          <a:solidFill>
                            <a:srgbClr val="2B660F"/>
                          </a:solidFill>
                          <a:effectLst/>
                          <a:highlight>
                            <a:srgbClr val="FFC62B"/>
                          </a:highlight>
                          <a:uLnTx/>
                          <a:uFillTx/>
                          <a:latin typeface="+mn-lt"/>
                        </a:rPr>
                        <a:t>Target</a:t>
                      </a:r>
                      <a:r>
                        <a:rPr lang="en-US" sz="1050" b="0" i="0" u="none" strike="noStrike" kern="1200" cap="none" spc="0" normalizeH="0" baseline="0" noProof="0">
                          <a:ln>
                            <a:noFill/>
                          </a:ln>
                          <a:solidFill>
                            <a:srgbClr val="2B660F"/>
                          </a:solidFill>
                          <a:effectLst/>
                          <a:uLnTx/>
                          <a:uFillTx/>
                          <a:latin typeface="+mn-lt"/>
                        </a:rPr>
                        <a:t>: </a:t>
                      </a:r>
                      <a:r>
                        <a:rPr kumimoji="0" lang="en-US" sz="1050" b="0" i="0" u="none" strike="noStrike" kern="1200" cap="none" spc="0" normalizeH="0" baseline="0" noProof="0">
                          <a:ln>
                            <a:noFill/>
                          </a:ln>
                          <a:solidFill>
                            <a:srgbClr val="2B660F"/>
                          </a:solidFill>
                          <a:effectLst/>
                          <a:uLnTx/>
                          <a:uFillTx/>
                          <a:latin typeface="+mn-lt"/>
                        </a:rPr>
                        <a:t>Achieve net zero emissions by 2050</a:t>
                      </a:r>
                      <a:endParaRPr kumimoji="0" lang="en-US" sz="1050" b="0" i="0" u="none" strike="noStrike" kern="1200" cap="none" spc="0" normalizeH="0" baseline="0" noProof="0">
                        <a:ln>
                          <a:noFill/>
                        </a:ln>
                        <a:solidFill>
                          <a:srgbClr val="2B660F"/>
                        </a:solidFill>
                        <a:effectLst/>
                        <a:uLnTx/>
                        <a:uFillTx/>
                        <a:latin typeface="+mn-lt"/>
                        <a:ea typeface="+mn-ea"/>
                        <a:cs typeface="+mn-cs"/>
                      </a:endParaRPr>
                    </a:p>
                    <a:p>
                      <a:pPr marL="361950" marR="0" lvl="1" indent="-187325" algn="l" defTabSz="914400" rtl="0" eaLnBrk="1" fontAlgn="auto" latinLnBrk="0" hangingPunct="1">
                        <a:lnSpc>
                          <a:spcPct val="100000"/>
                        </a:lnSpc>
                        <a:spcBef>
                          <a:spcPts val="400"/>
                        </a:spcBef>
                        <a:spcAft>
                          <a:spcPts val="0"/>
                        </a:spcAft>
                        <a:buClrTx/>
                        <a:buSzTx/>
                        <a:buFont typeface="Wingdings" pitchFamily="2" charset="2"/>
                        <a:buChar char="Ø"/>
                        <a:tabLst>
                          <a:tab pos="285750" algn="l"/>
                        </a:tabLst>
                        <a:defRPr/>
                      </a:pPr>
                      <a:r>
                        <a:rPr lang="en-US" sz="1050" b="1" noProof="0">
                          <a:solidFill>
                            <a:srgbClr val="2B660F"/>
                          </a:solidFill>
                          <a:latin typeface="+mn-lt"/>
                          <a:cs typeface="Leelawadee"/>
                        </a:rPr>
                        <a:t>pep+ alignment: Achieve net-zero emissions by 2050 or sooner</a:t>
                      </a:r>
                      <a:endParaRPr kumimoji="0" lang="en-US" sz="1050" b="0" i="0" u="none" strike="noStrike" kern="1200" cap="none" spc="0" normalizeH="0" baseline="0" noProof="0">
                        <a:ln>
                          <a:noFill/>
                        </a:ln>
                        <a:solidFill>
                          <a:srgbClr val="2B660F"/>
                        </a:solidFill>
                        <a:effectLst/>
                        <a:uLnTx/>
                        <a:uFillTx/>
                        <a:latin typeface="+mn-lt"/>
                      </a:endParaRPr>
                    </a:p>
                    <a:p>
                      <a:pPr marL="114300" marR="0" lvl="0" indent="-114300" algn="l" defTabSz="914400" rtl="0" eaLnBrk="1" fontAlgn="auto" latinLnBrk="0" hangingPunct="1">
                        <a:lnSpc>
                          <a:spcPct val="100000"/>
                        </a:lnSpc>
                        <a:spcBef>
                          <a:spcPts val="600"/>
                        </a:spcBef>
                        <a:spcAft>
                          <a:spcPts val="0"/>
                        </a:spcAft>
                        <a:buClrTx/>
                        <a:buSzTx/>
                        <a:buFont typeface="Arial"/>
                        <a:buChar char="•"/>
                        <a:tabLst/>
                        <a:defRPr/>
                      </a:pPr>
                      <a:r>
                        <a:rPr lang="en-US" sz="1050" b="0" i="0" u="none" strike="noStrike" kern="1200" cap="none" spc="0" normalizeH="0" baseline="0" noProof="0">
                          <a:ln>
                            <a:noFill/>
                          </a:ln>
                          <a:solidFill>
                            <a:srgbClr val="2B660F"/>
                          </a:solidFill>
                          <a:effectLst/>
                          <a:highlight>
                            <a:srgbClr val="FFC62B"/>
                          </a:highlight>
                          <a:uLnTx/>
                          <a:uFillTx/>
                          <a:latin typeface="+mn-lt"/>
                        </a:rPr>
                        <a:t>Target</a:t>
                      </a:r>
                      <a:r>
                        <a:rPr lang="en-US" sz="1050" b="0" i="0" u="none" strike="noStrike" kern="1200" cap="none" spc="0" normalizeH="0" baseline="0" noProof="0">
                          <a:ln>
                            <a:noFill/>
                          </a:ln>
                          <a:solidFill>
                            <a:srgbClr val="2B660F"/>
                          </a:solidFill>
                          <a:effectLst/>
                          <a:uLnTx/>
                          <a:uFillTx/>
                          <a:latin typeface="+mn-lt"/>
                        </a:rPr>
                        <a:t>: Commit to have 67% of suppliers by emissions set or commit to science-based aligned targets by FY2029</a:t>
                      </a:r>
                      <a:endParaRPr kumimoji="0" lang="en-US" sz="1050" b="0" i="0" u="none" strike="noStrike" kern="1200" cap="none" spc="0" normalizeH="0" baseline="0" noProof="0">
                        <a:ln>
                          <a:noFill/>
                        </a:ln>
                        <a:solidFill>
                          <a:srgbClr val="2B660F"/>
                        </a:solidFill>
                        <a:effectLst/>
                        <a:uLnTx/>
                        <a:uFillTx/>
                        <a:latin typeface="+mn-lt"/>
                        <a:ea typeface="+mn-ea"/>
                        <a:cs typeface="+mn-cs"/>
                      </a:endParaRPr>
                    </a:p>
                    <a:p>
                      <a:pPr marL="342900" marR="0" lvl="1" indent="-168275" algn="l" defTabSz="914400" rtl="0" eaLnBrk="1" fontAlgn="auto" latinLnBrk="0" hangingPunct="1">
                        <a:lnSpc>
                          <a:spcPct val="100000"/>
                        </a:lnSpc>
                        <a:spcBef>
                          <a:spcPts val="400"/>
                        </a:spcBef>
                        <a:spcAft>
                          <a:spcPts val="0"/>
                        </a:spcAft>
                        <a:buClrTx/>
                        <a:buSzTx/>
                        <a:buFont typeface="Wingdings" pitchFamily="2" charset="2"/>
                        <a:buChar char="Ø"/>
                        <a:tabLst>
                          <a:tab pos="285750" algn="l"/>
                        </a:tabLst>
                        <a:defRPr/>
                      </a:pPr>
                      <a:r>
                        <a:rPr lang="en-US" sz="1050" b="1" noProof="0">
                          <a:solidFill>
                            <a:srgbClr val="2B660F"/>
                          </a:solidFill>
                          <a:latin typeface="+mn-lt"/>
                          <a:cs typeface="Leelawadee"/>
                        </a:rPr>
                        <a:t>pep+ alignment: Achieve a 50% reduction in Scope 1 and 2 emissions by 2030</a:t>
                      </a:r>
                      <a:br>
                        <a:rPr lang="en-US" sz="1050" b="1" noProof="0">
                          <a:solidFill>
                            <a:srgbClr val="2B660F"/>
                          </a:solidFill>
                          <a:latin typeface="+mn-lt"/>
                          <a:cs typeface="Leelawadee"/>
                        </a:rPr>
                      </a:br>
                      <a:r>
                        <a:rPr lang="en-US" sz="1050" b="1" noProof="0">
                          <a:solidFill>
                            <a:srgbClr val="2B660F"/>
                          </a:solidFill>
                          <a:latin typeface="+mn-lt"/>
                          <a:cs typeface="Leelawadee"/>
                        </a:rPr>
                        <a:t>(vs 2022 baseline)</a:t>
                      </a:r>
                    </a:p>
                    <a:p>
                      <a:pPr marL="342900" marR="0" lvl="1" indent="-168275" algn="l" defTabSz="914400" rtl="0" eaLnBrk="1" fontAlgn="auto" latinLnBrk="0" hangingPunct="1">
                        <a:lnSpc>
                          <a:spcPct val="100000"/>
                        </a:lnSpc>
                        <a:spcBef>
                          <a:spcPts val="600"/>
                        </a:spcBef>
                        <a:spcAft>
                          <a:spcPts val="0"/>
                        </a:spcAft>
                        <a:buClrTx/>
                        <a:buSzTx/>
                        <a:buFont typeface="Wingdings" pitchFamily="2" charset="2"/>
                        <a:buChar char="Ø"/>
                        <a:tabLst/>
                        <a:defRPr/>
                      </a:pPr>
                      <a:r>
                        <a:rPr lang="en-US" sz="1050" b="1" i="0" u="none" strike="noStrike" kern="1200" cap="none" spc="0" normalizeH="0" baseline="0" noProof="0">
                          <a:ln>
                            <a:noFill/>
                          </a:ln>
                          <a:solidFill>
                            <a:srgbClr val="2B660F"/>
                          </a:solidFill>
                          <a:effectLst/>
                          <a:uLnTx/>
                          <a:uFillTx/>
                          <a:latin typeface="+mn-lt"/>
                          <a:cs typeface="Leelawadee"/>
                        </a:rPr>
                        <a:t>pep+ alignment: Achieve a 42% reduction in Scope 3 Energy &amp; Industry (E&amp;I) emissions by 2030 (vs 2022 baseline) </a:t>
                      </a:r>
                    </a:p>
                    <a:p>
                      <a:pPr marL="342900" marR="0" lvl="1" indent="-168275" algn="l" defTabSz="914400" rtl="0" eaLnBrk="1" fontAlgn="auto" latinLnBrk="0" hangingPunct="1">
                        <a:lnSpc>
                          <a:spcPct val="100000"/>
                        </a:lnSpc>
                        <a:spcBef>
                          <a:spcPts val="600"/>
                        </a:spcBef>
                        <a:spcAft>
                          <a:spcPts val="0"/>
                        </a:spcAft>
                        <a:buClrTx/>
                        <a:buSzTx/>
                        <a:buFont typeface="Wingdings" pitchFamily="2" charset="2"/>
                        <a:buChar char="Ø"/>
                        <a:tabLst/>
                        <a:defRPr/>
                      </a:pPr>
                      <a:r>
                        <a:rPr lang="en-US" sz="1050" b="1" i="0" u="none" strike="noStrike" kern="1200" cap="none" spc="0" normalizeH="0" baseline="0" noProof="0">
                          <a:ln>
                            <a:noFill/>
                          </a:ln>
                          <a:solidFill>
                            <a:srgbClr val="2B660F"/>
                          </a:solidFill>
                          <a:effectLst/>
                          <a:uLnTx/>
                          <a:uFillTx/>
                          <a:latin typeface="+mn-lt"/>
                          <a:cs typeface="Leelawadee"/>
                        </a:rPr>
                        <a:t>pep+ alignment: Achieve a 30% reduction in Scope 3 Forest, Land and Agriculture (FLAG) emissions by 2030 (vs 2022 baseline)</a:t>
                      </a:r>
                    </a:p>
                    <a:p>
                      <a:pPr marL="171450" marR="0" lvl="0" indent="-171450" algn="l">
                        <a:lnSpc>
                          <a:spcPct val="100000"/>
                        </a:lnSpc>
                        <a:spcBef>
                          <a:spcPts val="600"/>
                        </a:spcBef>
                        <a:spcAft>
                          <a:spcPts val="0"/>
                        </a:spcAft>
                        <a:buFont typeface="Arial"/>
                        <a:buChar char="•"/>
                      </a:pPr>
                      <a:r>
                        <a:rPr lang="en-US" sz="1050" b="0" i="0" kern="1200" noProof="0">
                          <a:solidFill>
                            <a:srgbClr val="2B660F"/>
                          </a:solidFill>
                          <a:effectLst/>
                          <a:highlight>
                            <a:srgbClr val="4FE2F3"/>
                          </a:highlight>
                          <a:latin typeface="+mn-lt"/>
                          <a:ea typeface="+mn-ea"/>
                          <a:cs typeface="Leelawadee" panose="020B0502040204020203" pitchFamily="34" charset="-34"/>
                        </a:rPr>
                        <a:t>Goal: </a:t>
                      </a:r>
                      <a:r>
                        <a:rPr kumimoji="0" lang="en-US" sz="1050" b="0" i="0" u="none" strike="noStrike" kern="1200" cap="none" spc="0" normalizeH="0" baseline="0" noProof="0">
                          <a:ln>
                            <a:noFill/>
                          </a:ln>
                          <a:solidFill>
                            <a:srgbClr val="2B660F"/>
                          </a:solidFill>
                          <a:effectLst/>
                          <a:uLnTx/>
                          <a:uFillTx/>
                          <a:latin typeface="+mn-lt"/>
                        </a:rPr>
                        <a:t>Efficient energy use, sustainable packaging and enhanced waste management for a healthier planet</a:t>
                      </a:r>
                      <a:endParaRPr kumimoji="0" lang="en-US" sz="1050" b="0" i="0" u="none" strike="noStrike" kern="1200" cap="none" spc="0" normalizeH="0" baseline="0" noProof="0">
                        <a:ln>
                          <a:noFill/>
                        </a:ln>
                        <a:solidFill>
                          <a:srgbClr val="2B660F"/>
                        </a:solidFill>
                        <a:effectLst/>
                        <a:uLnTx/>
                        <a:uFillTx/>
                        <a:latin typeface="+mn-lt"/>
                        <a:ea typeface="+mn-ea"/>
                        <a:cs typeface="+mn-cs"/>
                      </a:endParaRPr>
                    </a:p>
                    <a:p>
                      <a:pPr marL="342900" marR="0" lvl="1" indent="-168275" algn="l" defTabSz="914400" rtl="0" eaLnBrk="1" fontAlgn="auto" latinLnBrk="0" hangingPunct="1">
                        <a:lnSpc>
                          <a:spcPct val="100000"/>
                        </a:lnSpc>
                        <a:spcBef>
                          <a:spcPts val="400"/>
                        </a:spcBef>
                        <a:spcAft>
                          <a:spcPts val="0"/>
                        </a:spcAft>
                        <a:buClrTx/>
                        <a:buSzTx/>
                        <a:buFont typeface="Wingdings" pitchFamily="2" charset="2"/>
                        <a:buChar char="Ø"/>
                        <a:tabLst/>
                        <a:defRPr/>
                      </a:pPr>
                      <a:r>
                        <a:rPr lang="en-US" sz="1050" b="1" noProof="0">
                          <a:solidFill>
                            <a:srgbClr val="2B660F"/>
                          </a:solidFill>
                          <a:latin typeface="+mn-lt"/>
                          <a:cs typeface="Leelawadee"/>
                        </a:rPr>
                        <a:t>pep+ alignment: Achieve 97% or greater reusable, recyclable, or compostable (RRC) packaging by design by 2030 in our primary and secondary packaging in our key packaging markets </a:t>
                      </a:r>
                      <a:endParaRPr kumimoji="0" lang="en-US" sz="1050" b="0" i="0" u="none" strike="noStrike" kern="1200" cap="none" spc="0" normalizeH="0" baseline="0" noProof="0">
                        <a:ln>
                          <a:noFill/>
                        </a:ln>
                        <a:solidFill>
                          <a:srgbClr val="2B660F"/>
                        </a:solidFill>
                        <a:effectLst/>
                        <a:uLnTx/>
                        <a:uFillTx/>
                        <a:latin typeface="+mn-lt"/>
                      </a:endParaRP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14300" marR="0" lvl="0" indent="-114300" algn="l">
                        <a:lnSpc>
                          <a:spcPct val="100000"/>
                        </a:lnSpc>
                        <a:spcBef>
                          <a:spcPts val="0"/>
                        </a:spcBef>
                        <a:spcAft>
                          <a:spcPts val="0"/>
                        </a:spcAft>
                        <a:buFont typeface="Arial"/>
                        <a:buChar char="•"/>
                      </a:pPr>
                      <a:r>
                        <a:rPr lang="en-US" sz="1050" b="0" i="0" kern="1200" noProof="0">
                          <a:solidFill>
                            <a:srgbClr val="2B660F"/>
                          </a:solidFill>
                          <a:effectLst/>
                          <a:highlight>
                            <a:srgbClr val="4FE2F3"/>
                          </a:highlight>
                          <a:latin typeface="+mn-lt"/>
                          <a:ea typeface="+mn-ea"/>
                          <a:cs typeface="Leelawadee" panose="020B0502040204020203" pitchFamily="34" charset="-34"/>
                        </a:rPr>
                        <a:t>Goal: </a:t>
                      </a:r>
                      <a:r>
                        <a:rPr kumimoji="0" lang="en-US" sz="1050" b="0" i="0" u="none" strike="noStrike" kern="1200" cap="none" spc="0" normalizeH="0" baseline="0" noProof="0">
                          <a:ln>
                            <a:noFill/>
                          </a:ln>
                          <a:solidFill>
                            <a:srgbClr val="2B660F"/>
                          </a:solidFill>
                          <a:effectLst/>
                          <a:uLnTx/>
                          <a:uFillTx/>
                          <a:latin typeface="+mn-lt"/>
                        </a:rPr>
                        <a:t>Philanthropy focused on essential needs, economic opportunity and community vitality</a:t>
                      </a:r>
                    </a:p>
                    <a:p>
                      <a:pPr marL="114300" marR="0" lvl="0" indent="-114300" algn="l">
                        <a:lnSpc>
                          <a:spcPct val="100000"/>
                        </a:lnSpc>
                        <a:spcBef>
                          <a:spcPts val="600"/>
                        </a:spcBef>
                        <a:spcAft>
                          <a:spcPts val="0"/>
                        </a:spcAft>
                        <a:buFont typeface="Arial"/>
                        <a:buChar char="•"/>
                      </a:pPr>
                      <a:r>
                        <a:rPr lang="en-US" sz="1050" b="0" i="0" kern="1200" noProof="0">
                          <a:solidFill>
                            <a:srgbClr val="2B660F"/>
                          </a:solidFill>
                          <a:effectLst/>
                          <a:highlight>
                            <a:srgbClr val="4FE2F3"/>
                          </a:highlight>
                          <a:latin typeface="+mn-lt"/>
                          <a:ea typeface="+mn-ea"/>
                          <a:cs typeface="Leelawadee" panose="020B0502040204020203" pitchFamily="34" charset="-34"/>
                        </a:rPr>
                        <a:t>Goal:</a:t>
                      </a:r>
                      <a:r>
                        <a:rPr lang="en-US" sz="1050" b="0" i="0" u="none" strike="noStrike" kern="1200" cap="none" spc="0" normalizeH="0" baseline="0" noProof="0">
                          <a:ln>
                            <a:noFill/>
                          </a:ln>
                          <a:solidFill>
                            <a:srgbClr val="2B660F"/>
                          </a:solidFill>
                          <a:effectLst/>
                          <a:uLnTx/>
                          <a:uFillTx/>
                          <a:latin typeface="+mn-lt"/>
                        </a:rPr>
                        <a:t> </a:t>
                      </a:r>
                      <a:r>
                        <a:rPr kumimoji="0" lang="en-US" sz="1050" b="0" i="0" u="none" strike="noStrike" kern="1200" cap="none" spc="0" normalizeH="0" baseline="0" noProof="0">
                          <a:ln>
                            <a:noFill/>
                          </a:ln>
                          <a:solidFill>
                            <a:srgbClr val="2B660F"/>
                          </a:solidFill>
                          <a:effectLst/>
                          <a:uLnTx/>
                          <a:uFillTx/>
                          <a:latin typeface="+mn-lt"/>
                        </a:rPr>
                        <a:t>Advocacy on issues that impact the economic stability, well-being and safety of our communities</a:t>
                      </a:r>
                      <a:endParaRPr kumimoji="0" lang="en-US" sz="1050" b="0" i="0" u="none" strike="noStrike" kern="1200" cap="none" spc="0" normalizeH="0" baseline="0" noProof="0">
                        <a:ln>
                          <a:noFill/>
                        </a:ln>
                        <a:solidFill>
                          <a:srgbClr val="2B660F"/>
                        </a:solidFill>
                        <a:effectLst/>
                        <a:uLnTx/>
                        <a:uFillTx/>
                        <a:latin typeface="+mn-lt"/>
                        <a:ea typeface="+mn-ea"/>
                        <a:cs typeface="+mn-cs"/>
                      </a:endParaRPr>
                    </a:p>
                    <a:p>
                      <a:pPr marL="342900" marR="0" lvl="1" indent="-168275" algn="l" defTabSz="914400" rtl="0" eaLnBrk="1" fontAlgn="auto" latinLnBrk="0" hangingPunct="1">
                        <a:lnSpc>
                          <a:spcPct val="100000"/>
                        </a:lnSpc>
                        <a:spcBef>
                          <a:spcPts val="400"/>
                        </a:spcBef>
                        <a:spcAft>
                          <a:spcPts val="0"/>
                        </a:spcAft>
                        <a:buClrTx/>
                        <a:buSzTx/>
                        <a:buFont typeface="Wingdings" pitchFamily="2" charset="2"/>
                        <a:buChar char="Ø"/>
                        <a:tabLst/>
                        <a:defRPr/>
                      </a:pPr>
                      <a:r>
                        <a:rPr lang="en-US" sz="1050" b="1" noProof="0">
                          <a:solidFill>
                            <a:srgbClr val="2B660F"/>
                          </a:solidFill>
                          <a:latin typeface="+mn-lt"/>
                          <a:cs typeface="Leelawadee"/>
                        </a:rPr>
                        <a:t>pep+ alignment: Continue to help address inequalities for historically marginalized people and underserved businesses and communities </a:t>
                      </a:r>
                      <a:endParaRPr kumimoji="0" lang="en-US" sz="1050" b="0" i="0" u="none" strike="noStrike" kern="1200" cap="none" spc="0" normalizeH="0" baseline="0" noProof="0">
                        <a:ln>
                          <a:noFill/>
                        </a:ln>
                        <a:solidFill>
                          <a:srgbClr val="2B660F"/>
                        </a:solidFill>
                        <a:effectLst/>
                        <a:uLnTx/>
                        <a:uFillTx/>
                        <a:latin typeface="+mn-lt"/>
                      </a:endParaRP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a:lnSpc>
                          <a:spcPct val="100000"/>
                        </a:lnSpc>
                        <a:spcBef>
                          <a:spcPts val="0"/>
                        </a:spcBef>
                        <a:spcAft>
                          <a:spcPts val="0"/>
                        </a:spcAft>
                        <a:buFont typeface="Arial"/>
                        <a:buNone/>
                      </a:pPr>
                      <a:r>
                        <a:rPr kumimoji="0" lang="en-US" sz="1050" b="0" i="1" u="none" strike="noStrike" kern="1200" cap="none" spc="0" normalizeH="0" baseline="0" noProof="0">
                          <a:ln>
                            <a:noFill/>
                          </a:ln>
                          <a:solidFill>
                            <a:srgbClr val="2B660F"/>
                          </a:solidFill>
                          <a:effectLst/>
                          <a:uLnTx/>
                          <a:uFillTx/>
                          <a:latin typeface="+mn-lt"/>
                        </a:rPr>
                        <a:t>No commonalities.</a:t>
                      </a: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bl>
          </a:graphicData>
        </a:graphic>
      </p:graphicFrame>
      <p:pic>
        <p:nvPicPr>
          <p:cNvPr id="14" name="Picture 13" descr="A blue and green windmill with green arrows&#10;&#10;Description automatically generated">
            <a:extLst>
              <a:ext uri="{FF2B5EF4-FFF2-40B4-BE49-F238E27FC236}">
                <a16:creationId xmlns:a16="http://schemas.microsoft.com/office/drawing/2014/main" id="{8F4842F1-9761-8B23-887C-F41B3976332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sp>
        <p:nvSpPr>
          <p:cNvPr id="15" name="TextBox 14">
            <a:extLst>
              <a:ext uri="{FF2B5EF4-FFF2-40B4-BE49-F238E27FC236}">
                <a16:creationId xmlns:a16="http://schemas.microsoft.com/office/drawing/2014/main" id="{117333C7-84BE-3463-1366-26F1BBF9B56E}"/>
              </a:ext>
            </a:extLst>
          </p:cNvPr>
          <p:cNvSpPr txBox="1"/>
          <p:nvPr/>
        </p:nvSpPr>
        <p:spPr>
          <a:xfrm>
            <a:off x="5334000" y="6269189"/>
            <a:ext cx="6405563" cy="506261"/>
          </a:xfrm>
          <a:prstGeom prst="rect">
            <a:avLst/>
          </a:prstGeom>
          <a:solidFill>
            <a:srgbClr val="8EBC29"/>
          </a:solidFill>
        </p:spPr>
        <p:txBody>
          <a:bodyPr wrap="square" rtlCol="0" anchor="ctr">
            <a:noAutofit/>
          </a:bodyPr>
          <a:lstStyle/>
          <a:p>
            <a:pPr lvl="0" algn="ctr">
              <a:defRPr/>
            </a:pPr>
            <a:r>
              <a:rPr lang="en-US" sz="1050" i="1">
                <a:solidFill>
                  <a:schemeClr val="bg1"/>
                </a:solidFill>
                <a:cs typeface="Leelawadee" panose="020B0502040204020203" pitchFamily="34" charset="-34"/>
              </a:rPr>
              <a:t>No common focus areas were identified across </a:t>
            </a:r>
          </a:p>
          <a:p>
            <a:pPr lvl="0" algn="ctr">
              <a:defRPr/>
            </a:pPr>
            <a:r>
              <a:rPr lang="en-US" sz="1050" i="1">
                <a:solidFill>
                  <a:schemeClr val="bg1"/>
                </a:solidFill>
                <a:cs typeface="Leelawadee" panose="020B0502040204020203" pitchFamily="34" charset="-34"/>
              </a:rPr>
              <a:t>Positive Agriculture (PepsiCo) or Associates (Dollar Tree).</a:t>
            </a:r>
          </a:p>
        </p:txBody>
      </p:sp>
    </p:spTree>
    <p:extLst>
      <p:ext uri="{BB962C8B-B14F-4D97-AF65-F5344CB8AC3E}">
        <p14:creationId xmlns:p14="http://schemas.microsoft.com/office/powerpoint/2010/main" val="113176511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7A87E7-9BD6-0658-88DF-246659617D3F}"/>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75A5851C-6448-3E02-C202-D9953B80A919}"/>
              </a:ext>
            </a:extLst>
          </p:cNvPr>
          <p:cNvGraphicFramePr>
            <a:graphicFrameLocks/>
          </p:cNvGraphicFramePr>
          <p:nvPr>
            <p:custDataLst>
              <p:tags r:id="rId1"/>
            </p:custDataLst>
            <p:extLst>
              <p:ext uri="{D42A27DB-BD31-4B8C-83A1-F6EECF244321}">
                <p14:modId xmlns:p14="http://schemas.microsoft.com/office/powerpoint/2010/main" val="21891434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2" name="think-cell data - do not delete" hidden="1">
                        <a:extLst>
                          <a:ext uri="{FF2B5EF4-FFF2-40B4-BE49-F238E27FC236}">
                            <a16:creationId xmlns:a16="http://schemas.microsoft.com/office/drawing/2014/main" id="{75A5851C-6448-3E02-C202-D9953B80A91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Title 4">
            <a:extLst>
              <a:ext uri="{FF2B5EF4-FFF2-40B4-BE49-F238E27FC236}">
                <a16:creationId xmlns:a16="http://schemas.microsoft.com/office/drawing/2014/main" id="{DC5ED9D0-12F3-11BD-1F7B-10DC8CC47F6E}"/>
              </a:ext>
            </a:extLst>
          </p:cNvPr>
          <p:cNvSpPr>
            <a:spLocks noGrp="1"/>
          </p:cNvSpPr>
          <p:nvPr>
            <p:ph type="title"/>
          </p:nvPr>
        </p:nvSpPr>
        <p:spPr>
          <a:xfrm>
            <a:off x="304801" y="247650"/>
            <a:ext cx="10020300" cy="968375"/>
          </a:xfrm>
        </p:spPr>
        <p:txBody>
          <a:bodyPr vert="horz" rIns="0"/>
          <a:lstStyle/>
          <a:p>
            <a:r>
              <a:rPr lang="en-US" sz="2600"/>
              <a:t>COMMONALITY BETWEEN DOLLAR TREE’S AND PEP+ FOCUS AREAS</a:t>
            </a:r>
            <a:br>
              <a:rPr lang="en-US" sz="2600"/>
            </a:br>
            <a:r>
              <a:rPr lang="en-US" sz="1800" i="1"/>
              <a:t>And how these focus areas align with pep+ pillars</a:t>
            </a:r>
          </a:p>
        </p:txBody>
      </p:sp>
      <p:pic>
        <p:nvPicPr>
          <p:cNvPr id="8" name="Picture Placeholder 6" descr="Dollar Tree Logo PNG Vectors Free Download">
            <a:extLst>
              <a:ext uri="{FF2B5EF4-FFF2-40B4-BE49-F238E27FC236}">
                <a16:creationId xmlns:a16="http://schemas.microsoft.com/office/drawing/2014/main" id="{CF47F459-1DF9-E029-E5CA-55720B59FB73}"/>
              </a:ext>
            </a:extLst>
          </p:cNvPr>
          <p:cNvPicPr>
            <a:picLocks noChangeAspect="1"/>
          </p:cNvPicPr>
          <p:nvPr/>
        </p:nvPicPr>
        <p:blipFill>
          <a:blip r:embed="rId6"/>
          <a:srcRect l="3386" t="26618" r="4742" b="24805"/>
          <a:stretch>
            <a:fillRect/>
          </a:stretch>
        </p:blipFill>
        <p:spPr>
          <a:xfrm>
            <a:off x="10555476" y="366713"/>
            <a:ext cx="1381058" cy="730250"/>
          </a:xfrm>
          <a:prstGeom prst="rect">
            <a:avLst/>
          </a:prstGeom>
        </p:spPr>
      </p:pic>
      <p:sp>
        <p:nvSpPr>
          <p:cNvPr id="9" name="Rectangle: Top Corners Rounded 8">
            <a:extLst>
              <a:ext uri="{FF2B5EF4-FFF2-40B4-BE49-F238E27FC236}">
                <a16:creationId xmlns:a16="http://schemas.microsoft.com/office/drawing/2014/main" id="{70EA5D37-3A8E-4CE1-65E2-BCE3E13B1F73}"/>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2" name="Table 4">
            <a:extLst>
              <a:ext uri="{FF2B5EF4-FFF2-40B4-BE49-F238E27FC236}">
                <a16:creationId xmlns:a16="http://schemas.microsoft.com/office/drawing/2014/main" id="{4AF8B66B-30BD-26E6-2F58-BD21C6AFFA7E}"/>
              </a:ext>
            </a:extLst>
          </p:cNvPr>
          <p:cNvGraphicFramePr>
            <a:graphicFrameLocks noGrp="1"/>
          </p:cNvGraphicFramePr>
          <p:nvPr>
            <p:extLst>
              <p:ext uri="{D42A27DB-BD31-4B8C-83A1-F6EECF244321}">
                <p14:modId xmlns:p14="http://schemas.microsoft.com/office/powerpoint/2010/main" val="1072816862"/>
              </p:ext>
            </p:extLst>
          </p:nvPr>
        </p:nvGraphicFramePr>
        <p:xfrm>
          <a:off x="-7620" y="1148230"/>
          <a:ext cx="11986260" cy="5038344"/>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3332480">
                  <a:extLst>
                    <a:ext uri="{9D8B030D-6E8A-4147-A177-3AD203B41FA5}">
                      <a16:colId xmlns:a16="http://schemas.microsoft.com/office/drawing/2014/main" val="2382844442"/>
                    </a:ext>
                  </a:extLst>
                </a:gridCol>
                <a:gridCol w="3332480">
                  <a:extLst>
                    <a:ext uri="{9D8B030D-6E8A-4147-A177-3AD203B41FA5}">
                      <a16:colId xmlns:a16="http://schemas.microsoft.com/office/drawing/2014/main" val="2353111847"/>
                    </a:ext>
                  </a:extLst>
                </a:gridCol>
                <a:gridCol w="3332480">
                  <a:extLst>
                    <a:ext uri="{9D8B030D-6E8A-4147-A177-3AD203B41FA5}">
                      <a16:colId xmlns:a16="http://schemas.microsoft.com/office/drawing/2014/main" val="3958386930"/>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1" i="0" noProof="0">
                          <a:solidFill>
                            <a:schemeClr val="bg1"/>
                          </a:solidFill>
                          <a:effectLst/>
                          <a:latin typeface="+mn-lt"/>
                          <a:cs typeface="Leelawadee"/>
                        </a:rPr>
                        <a:t>Planet</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1" i="0" noProof="0">
                          <a:solidFill>
                            <a:schemeClr val="bg1"/>
                          </a:solidFill>
                          <a:effectLst/>
                          <a:latin typeface="+mn-lt"/>
                          <a:cs typeface="Leelawadee"/>
                        </a:rPr>
                        <a:t>Communities</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1" i="0" noProof="0">
                          <a:solidFill>
                            <a:schemeClr val="bg1"/>
                          </a:solidFill>
                          <a:effectLst/>
                          <a:latin typeface="+mn-lt"/>
                          <a:cs typeface="Leelawadee"/>
                        </a:rPr>
                        <a:t>Customers</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4791456">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922F11"/>
                          </a:solidFill>
                          <a:latin typeface="+mj-lt"/>
                          <a:ea typeface="+mn-ea"/>
                          <a:cs typeface="Leelawadee"/>
                        </a:rPr>
                        <a:t>POSITIVE </a:t>
                      </a:r>
                      <a:br>
                        <a:rPr lang="en-US" sz="1400" kern="1200">
                          <a:solidFill>
                            <a:srgbClr val="922F11"/>
                          </a:solidFill>
                          <a:latin typeface="+mj-lt"/>
                          <a:ea typeface="+mn-ea"/>
                          <a:cs typeface="Leelawadee"/>
                        </a:rPr>
                      </a:br>
                      <a:r>
                        <a:rPr lang="en-US" sz="1400" kern="1200">
                          <a:solidFill>
                            <a:srgbClr val="922F11"/>
                          </a:solidFill>
                          <a:latin typeface="+mj-lt"/>
                          <a:ea typeface="+mn-ea"/>
                          <a:cs typeface="Leelawadee"/>
                        </a:rPr>
                        <a:t>CHOICES</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E6D27"/>
                    </a:solidFill>
                  </a:tcPr>
                </a:tc>
                <a:tc>
                  <a:txBody>
                    <a:bodyPr/>
                    <a:lstStyle/>
                    <a:p>
                      <a:pPr marL="0" marR="0" lvl="0" indent="0" algn="ctr">
                        <a:lnSpc>
                          <a:spcPct val="100000"/>
                        </a:lnSpc>
                        <a:spcBef>
                          <a:spcPts val="0"/>
                        </a:spcBef>
                        <a:spcAft>
                          <a:spcPts val="0"/>
                        </a:spcAft>
                        <a:buFont typeface="Arial"/>
                        <a:buNone/>
                      </a:pPr>
                      <a:r>
                        <a:rPr lang="en-US" sz="1050" b="0" i="1" u="none" strike="noStrike" kern="1200" cap="none" spc="0" normalizeH="0" baseline="0" noProof="0">
                          <a:ln>
                            <a:noFill/>
                          </a:ln>
                          <a:solidFill>
                            <a:srgbClr val="2B660F"/>
                          </a:solidFill>
                          <a:effectLst/>
                          <a:uLnTx/>
                          <a:uFillTx/>
                          <a:latin typeface="+mn-lt"/>
                        </a:rPr>
                        <a:t>No commonalities.</a:t>
                      </a: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lang="en-US" sz="1050" b="0" i="1" u="none" strike="noStrike" kern="1200" cap="none" spc="0" normalizeH="0" baseline="0" noProof="0">
                          <a:ln>
                            <a:noFill/>
                          </a:ln>
                          <a:solidFill>
                            <a:srgbClr val="2B660F"/>
                          </a:solidFill>
                          <a:effectLst/>
                          <a:uLnTx/>
                          <a:uFillTx/>
                          <a:latin typeface="+mn-lt"/>
                        </a:rPr>
                        <a:t>No commonalities.</a:t>
                      </a: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14300" marR="0" lvl="0" indent="-114300" algn="l">
                        <a:lnSpc>
                          <a:spcPct val="100000"/>
                        </a:lnSpc>
                        <a:spcBef>
                          <a:spcPts val="0"/>
                        </a:spcBef>
                        <a:spcAft>
                          <a:spcPts val="0"/>
                        </a:spcAft>
                        <a:buFont typeface="Arial"/>
                        <a:buChar char="•"/>
                        <a:tabLst>
                          <a:tab pos="171450" algn="l"/>
                        </a:tabLst>
                      </a:pPr>
                      <a:r>
                        <a:rPr lang="en-US" sz="1050" b="0" i="0" kern="1200" noProof="0">
                          <a:solidFill>
                            <a:srgbClr val="2B660F"/>
                          </a:solidFill>
                          <a:effectLst/>
                          <a:highlight>
                            <a:srgbClr val="4FE2F3"/>
                          </a:highlight>
                          <a:latin typeface="+mn-lt"/>
                          <a:ea typeface="+mn-ea"/>
                          <a:cs typeface="Leelawadee" panose="020B0502040204020203" pitchFamily="34" charset="-34"/>
                        </a:rPr>
                        <a:t>Goal: </a:t>
                      </a:r>
                      <a:r>
                        <a:rPr kumimoji="0" lang="en-US" sz="1050" b="0" i="0" u="none" strike="noStrike" kern="1200" cap="none" spc="0" normalizeH="0" baseline="0" noProof="0">
                          <a:ln>
                            <a:noFill/>
                          </a:ln>
                          <a:solidFill>
                            <a:srgbClr val="2B660F"/>
                          </a:solidFill>
                          <a:effectLst/>
                          <a:uLnTx/>
                          <a:uFillTx/>
                          <a:latin typeface="+mn-lt"/>
                        </a:rPr>
                        <a:t>Standards, practices and partnerships to support product safety and quality</a:t>
                      </a:r>
                      <a:endParaRPr kumimoji="0" lang="en-US" sz="1050" b="0" i="0" u="none" strike="noStrike" kern="1200" cap="none" spc="0" normalizeH="0" baseline="0" noProof="0">
                        <a:ln>
                          <a:noFill/>
                        </a:ln>
                        <a:solidFill>
                          <a:srgbClr val="2B660F"/>
                        </a:solidFill>
                        <a:effectLst/>
                        <a:uLnTx/>
                        <a:uFillTx/>
                        <a:latin typeface="+mn-lt"/>
                        <a:ea typeface="+mn-ea"/>
                        <a:cs typeface="+mn-cs"/>
                      </a:endParaRPr>
                    </a:p>
                    <a:p>
                      <a:pPr marL="361950" marR="0" lvl="1" indent="-187325" algn="l" defTabSz="914400" rtl="0" eaLnBrk="1" fontAlgn="auto" latinLnBrk="0" hangingPunct="1">
                        <a:lnSpc>
                          <a:spcPct val="100000"/>
                        </a:lnSpc>
                        <a:spcBef>
                          <a:spcPts val="400"/>
                        </a:spcBef>
                        <a:spcAft>
                          <a:spcPts val="0"/>
                        </a:spcAft>
                        <a:buClrTx/>
                        <a:buSzTx/>
                        <a:buFont typeface="Wingdings" pitchFamily="2" charset="2"/>
                        <a:buChar char="Ø"/>
                        <a:tabLst/>
                        <a:defRPr/>
                      </a:pPr>
                      <a:r>
                        <a:rPr lang="en-US" sz="1050" b="1" noProof="0">
                          <a:solidFill>
                            <a:srgbClr val="2B660F"/>
                          </a:solidFill>
                          <a:latin typeface="+mn-lt"/>
                          <a:cs typeface="Leelawadee"/>
                        </a:rPr>
                        <a:t>pep+ alignment: Reducing added sugars, sodium, saturated fats in products and increasing use of diverse ingredients</a:t>
                      </a:r>
                    </a:p>
                    <a:p>
                      <a:pPr marL="114300" marR="0" lvl="0" indent="-114300" algn="l">
                        <a:lnSpc>
                          <a:spcPct val="100000"/>
                        </a:lnSpc>
                        <a:spcBef>
                          <a:spcPts val="1000"/>
                        </a:spcBef>
                        <a:spcAft>
                          <a:spcPts val="0"/>
                        </a:spcAft>
                        <a:buFont typeface="Arial"/>
                        <a:buChar char="•"/>
                      </a:pPr>
                      <a:r>
                        <a:rPr lang="en-US" sz="1050" b="0" i="0" kern="1200" noProof="0">
                          <a:solidFill>
                            <a:srgbClr val="2B660F"/>
                          </a:solidFill>
                          <a:effectLst/>
                          <a:highlight>
                            <a:srgbClr val="4FE2F3"/>
                          </a:highlight>
                          <a:latin typeface="+mn-lt"/>
                          <a:ea typeface="+mn-ea"/>
                          <a:cs typeface="Leelawadee" panose="020B0502040204020203" pitchFamily="34" charset="-34"/>
                        </a:rPr>
                        <a:t>Goal:</a:t>
                      </a:r>
                      <a:r>
                        <a:rPr lang="en-US" sz="1050" b="0" i="0" u="none" strike="noStrike" kern="1200" cap="none" spc="0" normalizeH="0" baseline="0" noProof="0">
                          <a:ln>
                            <a:noFill/>
                          </a:ln>
                          <a:solidFill>
                            <a:srgbClr val="2B660F"/>
                          </a:solidFill>
                          <a:effectLst/>
                          <a:uLnTx/>
                          <a:uFillTx/>
                          <a:latin typeface="+mn-lt"/>
                        </a:rPr>
                        <a:t> </a:t>
                      </a:r>
                      <a:r>
                        <a:rPr kumimoji="0" lang="en-US" sz="1050" b="0" i="0" u="none" strike="noStrike" kern="1200" cap="none" spc="0" normalizeH="0" baseline="0" noProof="0">
                          <a:ln>
                            <a:noFill/>
                          </a:ln>
                          <a:solidFill>
                            <a:srgbClr val="2B660F"/>
                          </a:solidFill>
                          <a:effectLst/>
                          <a:uLnTx/>
                          <a:uFillTx/>
                          <a:latin typeface="+mn-lt"/>
                        </a:rPr>
                        <a:t>Increased access to healthier, inclusive and sustainable product choices that deliver value every day</a:t>
                      </a:r>
                      <a:endParaRPr kumimoji="0" lang="en-US" sz="1050" b="0" i="0" u="none" strike="noStrike" kern="1200" cap="none" spc="0" normalizeH="0" baseline="0" noProof="0">
                        <a:ln>
                          <a:noFill/>
                        </a:ln>
                        <a:solidFill>
                          <a:srgbClr val="2B660F"/>
                        </a:solidFill>
                        <a:effectLst/>
                        <a:uLnTx/>
                        <a:uFillTx/>
                        <a:latin typeface="+mn-lt"/>
                        <a:ea typeface="+mn-ea"/>
                        <a:cs typeface="+mn-cs"/>
                      </a:endParaRPr>
                    </a:p>
                    <a:p>
                      <a:pPr marL="361950" marR="0" lvl="1" indent="-187325" algn="l" defTabSz="914400" rtl="0" eaLnBrk="1" fontAlgn="auto" latinLnBrk="0" hangingPunct="1">
                        <a:lnSpc>
                          <a:spcPct val="100000"/>
                        </a:lnSpc>
                        <a:spcBef>
                          <a:spcPts val="400"/>
                        </a:spcBef>
                        <a:spcAft>
                          <a:spcPts val="0"/>
                        </a:spcAft>
                        <a:buClrTx/>
                        <a:buSzTx/>
                        <a:buFont typeface="Wingdings" pitchFamily="2" charset="2"/>
                        <a:buChar char="Ø"/>
                        <a:tabLst/>
                        <a:defRPr/>
                      </a:pPr>
                      <a:r>
                        <a:rPr lang="en-US" sz="1050" b="1" noProof="0">
                          <a:solidFill>
                            <a:srgbClr val="2B660F"/>
                          </a:solidFill>
                          <a:latin typeface="+mn-lt"/>
                          <a:cs typeface="Leelawadee"/>
                        </a:rPr>
                        <a:t>pep+ alignment: </a:t>
                      </a:r>
                      <a:r>
                        <a:rPr kumimoji="0" lang="en-US" sz="1050" b="1" i="0" u="none" strike="noStrike" kern="1200" cap="none" spc="0" normalizeH="0" baseline="0" noProof="0">
                          <a:ln>
                            <a:noFill/>
                          </a:ln>
                          <a:solidFill>
                            <a:srgbClr val="2B660F"/>
                          </a:solidFill>
                          <a:effectLst/>
                          <a:uLnTx/>
                          <a:uFillTx/>
                          <a:latin typeface="+mn-lt"/>
                          <a:ea typeface="+mn-ea"/>
                          <a:cs typeface="+mn-cs"/>
                        </a:rPr>
                        <a:t>Continue to inspire positive choices by raising the bar to improve the nutritional profile of our products </a:t>
                      </a:r>
                      <a:endParaRPr kumimoji="0" lang="en-US" sz="1050" b="0" i="0" u="none" strike="noStrike" kern="1200" cap="none" spc="0" normalizeH="0" baseline="0" noProof="0">
                        <a:ln>
                          <a:noFill/>
                        </a:ln>
                        <a:solidFill>
                          <a:srgbClr val="2B660F"/>
                        </a:solidFill>
                        <a:effectLst/>
                        <a:uLnTx/>
                        <a:uFillTx/>
                        <a:latin typeface="+mn-lt"/>
                      </a:endParaRPr>
                    </a:p>
                    <a:p>
                      <a:pPr marL="114300" marR="0" lvl="0" indent="-114300" algn="l">
                        <a:lnSpc>
                          <a:spcPct val="100000"/>
                        </a:lnSpc>
                        <a:spcBef>
                          <a:spcPts val="1000"/>
                        </a:spcBef>
                        <a:spcAft>
                          <a:spcPts val="0"/>
                        </a:spcAft>
                        <a:buFont typeface="Arial"/>
                        <a:buChar char="•"/>
                      </a:pPr>
                      <a:r>
                        <a:rPr lang="en-US" sz="1050" b="0" i="0" kern="1200" noProof="0">
                          <a:solidFill>
                            <a:srgbClr val="2B660F"/>
                          </a:solidFill>
                          <a:effectLst/>
                          <a:highlight>
                            <a:srgbClr val="4FE2F3"/>
                          </a:highlight>
                          <a:latin typeface="+mn-lt"/>
                          <a:ea typeface="+mn-ea"/>
                          <a:cs typeface="Leelawadee" panose="020B0502040204020203" pitchFamily="34" charset="-34"/>
                        </a:rPr>
                        <a:t>Goal:</a:t>
                      </a:r>
                      <a:r>
                        <a:rPr lang="en-US" sz="1050" b="0" i="0" u="none" strike="noStrike" kern="1200" cap="none" spc="0" normalizeH="0" baseline="0" noProof="0">
                          <a:ln>
                            <a:noFill/>
                          </a:ln>
                          <a:solidFill>
                            <a:srgbClr val="2B660F"/>
                          </a:solidFill>
                          <a:effectLst/>
                          <a:uLnTx/>
                          <a:uFillTx/>
                          <a:latin typeface="+mn-lt"/>
                        </a:rPr>
                        <a:t> </a:t>
                      </a:r>
                      <a:r>
                        <a:rPr kumimoji="0" lang="en-US" sz="1050" b="0" i="0" u="none" strike="noStrike" kern="1200" cap="none" spc="0" normalizeH="0" baseline="0" noProof="0">
                          <a:ln>
                            <a:noFill/>
                          </a:ln>
                          <a:solidFill>
                            <a:srgbClr val="2B660F"/>
                          </a:solidFill>
                          <a:effectLst/>
                          <a:uLnTx/>
                          <a:uFillTx/>
                          <a:latin typeface="+mn-lt"/>
                        </a:rPr>
                        <a:t>Improved product stewardship and packaging that add value for our customers</a:t>
                      </a:r>
                      <a:endParaRPr kumimoji="0" lang="en-US" sz="1050" b="0" i="0" u="none" strike="noStrike" kern="1200" cap="none" spc="0" normalizeH="0" baseline="0" noProof="0">
                        <a:ln>
                          <a:noFill/>
                        </a:ln>
                        <a:solidFill>
                          <a:srgbClr val="2B660F"/>
                        </a:solidFill>
                        <a:effectLst/>
                        <a:uLnTx/>
                        <a:uFillTx/>
                        <a:latin typeface="+mn-lt"/>
                        <a:ea typeface="+mn-ea"/>
                        <a:cs typeface="+mn-cs"/>
                      </a:endParaRPr>
                    </a:p>
                    <a:p>
                      <a:pPr marL="361950" marR="0" lvl="1" indent="-187325" algn="l" defTabSz="914400" rtl="0" eaLnBrk="1" fontAlgn="auto" latinLnBrk="0" hangingPunct="1">
                        <a:lnSpc>
                          <a:spcPct val="100000"/>
                        </a:lnSpc>
                        <a:spcBef>
                          <a:spcPts val="400"/>
                        </a:spcBef>
                        <a:spcAft>
                          <a:spcPts val="0"/>
                        </a:spcAft>
                        <a:buClrTx/>
                        <a:buSzTx/>
                        <a:buFont typeface="Wingdings" pitchFamily="2" charset="2"/>
                        <a:buChar char="Ø"/>
                        <a:tabLst/>
                        <a:defRPr/>
                      </a:pPr>
                      <a:r>
                        <a:rPr lang="en-US" sz="1050" b="1" noProof="0">
                          <a:solidFill>
                            <a:srgbClr val="2B660F"/>
                          </a:solidFill>
                          <a:latin typeface="+mn-lt"/>
                          <a:cs typeface="Leelawadee"/>
                        </a:rPr>
                        <a:t>pep+ alignment: Leverage our scaled brands to embody and amplify positive outcomes for the planet and people, including empowering consumers with transparent environmental labeling on our key products</a:t>
                      </a:r>
                      <a:endParaRPr kumimoji="0" lang="en-US" sz="1050" b="0" i="0" u="none" strike="noStrike" kern="1200" cap="none" spc="0" normalizeH="0" baseline="0" noProof="0">
                        <a:ln>
                          <a:noFill/>
                        </a:ln>
                        <a:solidFill>
                          <a:srgbClr val="2B660F"/>
                        </a:solidFill>
                        <a:effectLst/>
                        <a:uLnTx/>
                        <a:uFillTx/>
                        <a:latin typeface="+mn-lt"/>
                      </a:endParaRP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bl>
          </a:graphicData>
        </a:graphic>
      </p:graphicFrame>
      <p:pic>
        <p:nvPicPr>
          <p:cNvPr id="14" name="Picture 13" descr="A logo of a hand and a globe&#10;&#10;Description automatically generated">
            <a:extLst>
              <a:ext uri="{FF2B5EF4-FFF2-40B4-BE49-F238E27FC236}">
                <a16:creationId xmlns:a16="http://schemas.microsoft.com/office/drawing/2014/main" id="{B84670E9-ACDC-FE2E-7BFF-21B415218C4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25147" y="1836221"/>
            <a:ext cx="536916" cy="583072"/>
          </a:xfrm>
          <a:prstGeom prst="rect">
            <a:avLst/>
          </a:prstGeom>
        </p:spPr>
      </p:pic>
      <p:sp>
        <p:nvSpPr>
          <p:cNvPr id="15" name="TextBox 14">
            <a:extLst>
              <a:ext uri="{FF2B5EF4-FFF2-40B4-BE49-F238E27FC236}">
                <a16:creationId xmlns:a16="http://schemas.microsoft.com/office/drawing/2014/main" id="{2DFE800C-6C4C-6F87-8A67-CF1FEA4AEEDF}"/>
              </a:ext>
            </a:extLst>
          </p:cNvPr>
          <p:cNvSpPr txBox="1"/>
          <p:nvPr/>
        </p:nvSpPr>
        <p:spPr>
          <a:xfrm>
            <a:off x="5334001" y="6269189"/>
            <a:ext cx="6309360" cy="506261"/>
          </a:xfrm>
          <a:prstGeom prst="rect">
            <a:avLst/>
          </a:prstGeom>
          <a:solidFill>
            <a:srgbClr val="8EBC29"/>
          </a:solidFill>
        </p:spPr>
        <p:txBody>
          <a:bodyPr wrap="square" rtlCol="0" anchor="ctr">
            <a:noAutofit/>
          </a:bodyPr>
          <a:lstStyle/>
          <a:p>
            <a:pPr lvl="0" algn="ctr">
              <a:defRPr/>
            </a:pPr>
            <a:r>
              <a:rPr lang="en-US" sz="1050" i="1">
                <a:solidFill>
                  <a:schemeClr val="bg1"/>
                </a:solidFill>
                <a:cs typeface="Leelawadee" panose="020B0502040204020203" pitchFamily="34" charset="-34"/>
              </a:rPr>
              <a:t>No common focus areas were identified across </a:t>
            </a:r>
          </a:p>
          <a:p>
            <a:pPr lvl="0" algn="ctr">
              <a:defRPr/>
            </a:pPr>
            <a:r>
              <a:rPr lang="en-US" sz="1050" i="1">
                <a:solidFill>
                  <a:schemeClr val="bg1"/>
                </a:solidFill>
                <a:cs typeface="Leelawadee" panose="020B0502040204020203" pitchFamily="34" charset="-34"/>
              </a:rPr>
              <a:t>Positive Agriculture (PepsiCo) or Associates (Dollar Tree).</a:t>
            </a:r>
          </a:p>
        </p:txBody>
      </p:sp>
    </p:spTree>
    <p:extLst>
      <p:ext uri="{BB962C8B-B14F-4D97-AF65-F5344CB8AC3E}">
        <p14:creationId xmlns:p14="http://schemas.microsoft.com/office/powerpoint/2010/main" val="48848940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76C187-D88B-0CB9-5BC3-609ABC55A2A9}"/>
            </a:ext>
          </a:extLst>
        </p:cNvPr>
        <p:cNvGrpSpPr/>
        <p:nvPr/>
      </p:nvGrpSpPr>
      <p:grpSpPr>
        <a:xfrm>
          <a:off x="0" y="0"/>
          <a:ext cx="0" cy="0"/>
          <a:chOff x="0" y="0"/>
          <a:chExt cx="0" cy="0"/>
        </a:xfrm>
      </p:grpSpPr>
      <p:pic>
        <p:nvPicPr>
          <p:cNvPr id="4" name="Picture 3" descr="A white text on a black background&#10;&#10;AI-generated content may be incorrect.">
            <a:extLst>
              <a:ext uri="{FF2B5EF4-FFF2-40B4-BE49-F238E27FC236}">
                <a16:creationId xmlns:a16="http://schemas.microsoft.com/office/drawing/2014/main" id="{D0D25B70-7E65-1926-E26C-C349C93A3F7D}"/>
              </a:ext>
            </a:extLst>
          </p:cNvPr>
          <p:cNvPicPr>
            <a:picLocks noChangeAspect="1"/>
          </p:cNvPicPr>
          <p:nvPr/>
        </p:nvPicPr>
        <p:blipFill>
          <a:blip r:embed="rId3"/>
          <a:stretch>
            <a:fillRect/>
          </a:stretch>
        </p:blipFill>
        <p:spPr>
          <a:xfrm>
            <a:off x="219807" y="2218427"/>
            <a:ext cx="5958463" cy="2421146"/>
          </a:xfrm>
          <a:prstGeom prst="rect">
            <a:avLst/>
          </a:prstGeom>
        </p:spPr>
      </p:pic>
    </p:spTree>
    <p:extLst>
      <p:ext uri="{BB962C8B-B14F-4D97-AF65-F5344CB8AC3E}">
        <p14:creationId xmlns:p14="http://schemas.microsoft.com/office/powerpoint/2010/main" val="13855000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77F33C-A755-5227-2AE9-C6A0CA9BC94A}"/>
            </a:ext>
          </a:extLst>
        </p:cNvPr>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8D16E3CD-6A6B-4D92-1634-67EFD25383FA}"/>
              </a:ext>
            </a:extLst>
          </p:cNvPr>
          <p:cNvGraphicFramePr>
            <a:graphicFrameLocks/>
          </p:cNvGraphicFramePr>
          <p:nvPr>
            <p:custDataLst>
              <p:tags r:id="rId1"/>
            </p:custDataLst>
            <p:extLst>
              <p:ext uri="{D42A27DB-BD31-4B8C-83A1-F6EECF244321}">
                <p14:modId xmlns:p14="http://schemas.microsoft.com/office/powerpoint/2010/main" val="23257349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9" name="think-cell data - do not delete" hidden="1">
                        <a:extLst>
                          <a:ext uri="{FF2B5EF4-FFF2-40B4-BE49-F238E27FC236}">
                            <a16:creationId xmlns:a16="http://schemas.microsoft.com/office/drawing/2014/main" id="{8D16E3CD-6A6B-4D92-1634-67EFD25383F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Text Placeholder 5">
            <a:extLst>
              <a:ext uri="{FF2B5EF4-FFF2-40B4-BE49-F238E27FC236}">
                <a16:creationId xmlns:a16="http://schemas.microsoft.com/office/drawing/2014/main" id="{8C4951BD-B000-E31F-AF49-0FF368E3BD60}"/>
              </a:ext>
            </a:extLst>
          </p:cNvPr>
          <p:cNvSpPr>
            <a:spLocks noGrp="1"/>
          </p:cNvSpPr>
          <p:nvPr>
            <p:ph type="body" sz="quarter" idx="11"/>
          </p:nvPr>
        </p:nvSpPr>
        <p:spPr/>
        <p:txBody>
          <a:bodyPr vert="horz" lIns="91440" tIns="45720" rIns="91440" bIns="45720" rtlCol="0" anchor="t">
            <a:noAutofit/>
          </a:bodyPr>
          <a:lstStyle/>
          <a:p>
            <a:endParaRPr lang="en-US" noProof="0"/>
          </a:p>
          <a:p>
            <a:endParaRPr lang="en-US" noProof="0"/>
          </a:p>
          <a:p>
            <a:endParaRPr lang="en-US" noProof="0"/>
          </a:p>
        </p:txBody>
      </p:sp>
      <p:pic>
        <p:nvPicPr>
          <p:cNvPr id="12" name="Picture Placeholder 11" descr="Home - AdventHealth Sports Park at Bluhawk">
            <a:extLst>
              <a:ext uri="{FF2B5EF4-FFF2-40B4-BE49-F238E27FC236}">
                <a16:creationId xmlns:a16="http://schemas.microsoft.com/office/drawing/2014/main" id="{70AEE592-EFD5-80B9-6610-50F911F41398}"/>
              </a:ext>
            </a:extLst>
          </p:cNvPr>
          <p:cNvPicPr>
            <a:picLocks noGrp="1" noChangeAspect="1"/>
          </p:cNvPicPr>
          <p:nvPr>
            <p:ph type="pic" sz="quarter" idx="14"/>
          </p:nvPr>
        </p:nvPicPr>
        <p:blipFill rotWithShape="1">
          <a:blip r:embed="rId6"/>
          <a:srcRect l="-5468" t="-131620" r="-9390" b="-135541"/>
          <a:stretch>
            <a:fillRect/>
          </a:stretch>
        </p:blipFill>
        <p:spPr>
          <a:xfrm>
            <a:off x="0" y="0"/>
            <a:ext cx="6096000" cy="6858000"/>
          </a:xfrm>
          <a:prstGeom prst="rect">
            <a:avLst/>
          </a:prstGeom>
        </p:spPr>
      </p:pic>
      <p:sp>
        <p:nvSpPr>
          <p:cNvPr id="13" name="Rectangle: Rounded Corners 12">
            <a:extLst>
              <a:ext uri="{FF2B5EF4-FFF2-40B4-BE49-F238E27FC236}">
                <a16:creationId xmlns:a16="http://schemas.microsoft.com/office/drawing/2014/main" id="{A02A1269-F75A-F473-8DDF-AE0B48F7CFE1}"/>
              </a:ext>
            </a:extLst>
          </p:cNvPr>
          <p:cNvSpPr>
            <a:spLocks/>
          </p:cNvSpPr>
          <p:nvPr/>
        </p:nvSpPr>
        <p:spPr>
          <a:xfrm rot="10800000" flipH="1" flipV="1">
            <a:off x="6300438" y="1062650"/>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pPr>
              <a:defRPr/>
            </a:pPr>
            <a:r>
              <a:rPr lang="en-US" sz="2400" b="1">
                <a:solidFill>
                  <a:srgbClr val="8EBC29"/>
                </a:solidFill>
              </a:rPr>
              <a:t>No focus areas</a:t>
            </a:r>
          </a:p>
        </p:txBody>
      </p:sp>
      <p:sp>
        <p:nvSpPr>
          <p:cNvPr id="14" name="Oval 13">
            <a:extLst>
              <a:ext uri="{FF2B5EF4-FFF2-40B4-BE49-F238E27FC236}">
                <a16:creationId xmlns:a16="http://schemas.microsoft.com/office/drawing/2014/main" id="{5A11615E-2356-CE8D-47F3-97B40A5A0F32}"/>
              </a:ext>
            </a:extLst>
          </p:cNvPr>
          <p:cNvSpPr/>
          <p:nvPr/>
        </p:nvSpPr>
        <p:spPr>
          <a:xfrm>
            <a:off x="6375234" y="1171322"/>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98C5DDAD-66AD-CF32-D7CA-C2FB77650015}"/>
              </a:ext>
            </a:extLst>
          </p:cNvPr>
          <p:cNvSpPr>
            <a:spLocks/>
          </p:cNvSpPr>
          <p:nvPr/>
        </p:nvSpPr>
        <p:spPr>
          <a:xfrm rot="10800000" flipH="1" flipV="1">
            <a:off x="6386385" y="1711260"/>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lvl="0">
              <a:defRPr/>
            </a:pPr>
            <a:r>
              <a:rPr lang="en-US">
                <a:solidFill>
                  <a:schemeClr val="bg1"/>
                </a:solidFill>
              </a:rPr>
              <a:t>Despite meticulous research, Advent Health Sports Park has no public sustainability focus areas. Therefore, there are no commonalities with PepsiCo.</a:t>
            </a:r>
          </a:p>
        </p:txBody>
      </p:sp>
      <p:sp>
        <p:nvSpPr>
          <p:cNvPr id="17" name="Rectangle: Single Corner Rounded 16">
            <a:extLst>
              <a:ext uri="{FF2B5EF4-FFF2-40B4-BE49-F238E27FC236}">
                <a16:creationId xmlns:a16="http://schemas.microsoft.com/office/drawing/2014/main" id="{09E6428E-011F-CCF4-A691-D5D18832C2FD}"/>
              </a:ext>
            </a:extLst>
          </p:cNvPr>
          <p:cNvSpPr>
            <a:spLocks/>
          </p:cNvSpPr>
          <p:nvPr/>
        </p:nvSpPr>
        <p:spPr>
          <a:xfrm>
            <a:off x="6300438" y="825872"/>
            <a:ext cx="5852160" cy="66792"/>
          </a:xfrm>
          <a:prstGeom prst="round1Rect">
            <a:avLst>
              <a:gd name="adj" fmla="val 3618"/>
            </a:avLst>
          </a:prstGeom>
          <a:solidFill>
            <a:srgbClr val="0F440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182880" numCol="1" spcCol="38100" rtlCol="0" anchor="b">
            <a:noAutofit/>
          </a:bodyPr>
          <a:lstStyle/>
          <a:p>
            <a:pPr defTabSz="914400"/>
            <a:r>
              <a:rPr kumimoji="0" lang="en-US" sz="3200" b="0" i="0" u="none" strike="noStrike" kern="1200" cap="all" spc="0" normalizeH="0" baseline="0" noProof="0">
                <a:ln>
                  <a:noFill/>
                </a:ln>
                <a:solidFill>
                  <a:srgbClr val="0F440E"/>
                </a:solidFill>
                <a:effectLst/>
                <a:uLnTx/>
                <a:uFillTx/>
                <a:latin typeface="GT Pressura LCG Black"/>
                <a:ea typeface="+mj-ea"/>
                <a:cs typeface="+mj-cs"/>
              </a:rPr>
              <a:t>KEY TAKEAWAYS</a:t>
            </a:r>
            <a:endParaRPr lang="en-US" b="1">
              <a:solidFill>
                <a:srgbClr val="0F440E"/>
              </a:solidFill>
              <a:latin typeface="+mj-lt"/>
            </a:endParaRPr>
          </a:p>
        </p:txBody>
      </p:sp>
      <p:pic>
        <p:nvPicPr>
          <p:cNvPr id="18" name="Picture 17">
            <a:extLst>
              <a:ext uri="{FF2B5EF4-FFF2-40B4-BE49-F238E27FC236}">
                <a16:creationId xmlns:a16="http://schemas.microsoft.com/office/drawing/2014/main" id="{E62392D4-3F8B-5539-30A6-974E416D951D}"/>
              </a:ext>
            </a:extLst>
          </p:cNvPr>
          <p:cNvPicPr>
            <a:picLocks noChangeAspect="1"/>
          </p:cNvPicPr>
          <p:nvPr/>
        </p:nvPicPr>
        <p:blipFill>
          <a:blip r:embed="rId7"/>
          <a:srcRect l="24821" r="18929"/>
          <a:stretch>
            <a:fillRect/>
          </a:stretch>
        </p:blipFill>
        <p:spPr>
          <a:xfrm rot="16200000">
            <a:off x="2520059" y="3282058"/>
            <a:ext cx="6857999" cy="293883"/>
          </a:xfrm>
          <a:custGeom>
            <a:avLst/>
            <a:gdLst>
              <a:gd name="connsiteX0" fmla="*/ 6857999 w 6857999"/>
              <a:gd name="connsiteY0" fmla="*/ 0 h 293883"/>
              <a:gd name="connsiteX1" fmla="*/ 6857999 w 6857999"/>
              <a:gd name="connsiteY1" fmla="*/ 293883 h 293883"/>
              <a:gd name="connsiteX2" fmla="*/ 0 w 6857999"/>
              <a:gd name="connsiteY2" fmla="*/ 293883 h 293883"/>
              <a:gd name="connsiteX3" fmla="*/ 0 w 6857999"/>
              <a:gd name="connsiteY3" fmla="*/ 0 h 293883"/>
            </a:gdLst>
            <a:ahLst/>
            <a:cxnLst>
              <a:cxn ang="0">
                <a:pos x="connsiteX0" y="connsiteY0"/>
              </a:cxn>
              <a:cxn ang="0">
                <a:pos x="connsiteX1" y="connsiteY1"/>
              </a:cxn>
              <a:cxn ang="0">
                <a:pos x="connsiteX2" y="connsiteY2"/>
              </a:cxn>
              <a:cxn ang="0">
                <a:pos x="connsiteX3" y="connsiteY3"/>
              </a:cxn>
            </a:cxnLst>
            <a:rect l="l" t="t" r="r" b="b"/>
            <a:pathLst>
              <a:path w="6857999" h="293883">
                <a:moveTo>
                  <a:pt x="6857999" y="0"/>
                </a:moveTo>
                <a:lnTo>
                  <a:pt x="6857999" y="293883"/>
                </a:lnTo>
                <a:lnTo>
                  <a:pt x="0" y="293883"/>
                </a:lnTo>
                <a:lnTo>
                  <a:pt x="0" y="0"/>
                </a:lnTo>
                <a:close/>
              </a:path>
            </a:pathLst>
          </a:custGeom>
          <a:effectLst>
            <a:outerShdw blurRad="50800" dist="38100" dir="10800000" algn="r" rotWithShape="0">
              <a:prstClr val="black">
                <a:alpha val="20000"/>
              </a:prstClr>
            </a:outerShdw>
          </a:effectLst>
        </p:spPr>
      </p:pic>
      <p:pic>
        <p:nvPicPr>
          <p:cNvPr id="22" name="Graphic 21">
            <a:extLst>
              <a:ext uri="{FF2B5EF4-FFF2-40B4-BE49-F238E27FC236}">
                <a16:creationId xmlns:a16="http://schemas.microsoft.com/office/drawing/2014/main" id="{C6C39A47-1A5C-AD07-2319-AFBF029DAED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05981" y="1200858"/>
            <a:ext cx="347244" cy="347244"/>
          </a:xfrm>
          <a:prstGeom prst="rect">
            <a:avLst/>
          </a:prstGeom>
        </p:spPr>
      </p:pic>
    </p:spTree>
    <p:extLst>
      <p:ext uri="{BB962C8B-B14F-4D97-AF65-F5344CB8AC3E}">
        <p14:creationId xmlns:p14="http://schemas.microsoft.com/office/powerpoint/2010/main" val="377672213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EB3DB4-DA11-18EE-FD4E-D22CEDC56BD3}"/>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FAC31461-F3EE-1F08-DABB-75415A430892}"/>
              </a:ext>
            </a:extLst>
          </p:cNvPr>
          <p:cNvGraphicFramePr>
            <a:graphicFrameLocks/>
          </p:cNvGraphicFramePr>
          <p:nvPr>
            <p:custDataLst>
              <p:tags r:id="rId1"/>
            </p:custDataLst>
            <p:extLst>
              <p:ext uri="{D42A27DB-BD31-4B8C-83A1-F6EECF244321}">
                <p14:modId xmlns:p14="http://schemas.microsoft.com/office/powerpoint/2010/main" val="22704243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7" name="think-cell data - do not delete" hidden="1">
                        <a:extLst>
                          <a:ext uri="{FF2B5EF4-FFF2-40B4-BE49-F238E27FC236}">
                            <a16:creationId xmlns:a16="http://schemas.microsoft.com/office/drawing/2014/main" id="{FAC31461-F3EE-1F08-DABB-75415A43089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8" name="Picture Placeholder 7" descr="dunkin-donuts-logo | Dunkin'">
            <a:extLst>
              <a:ext uri="{FF2B5EF4-FFF2-40B4-BE49-F238E27FC236}">
                <a16:creationId xmlns:a16="http://schemas.microsoft.com/office/drawing/2014/main" id="{12838E82-406C-072B-42D5-AAFEA6E7C61E}"/>
              </a:ext>
            </a:extLst>
          </p:cNvPr>
          <p:cNvPicPr>
            <a:picLocks noGrp="1" noChangeAspect="1"/>
          </p:cNvPicPr>
          <p:nvPr>
            <p:ph type="pic" sz="quarter" idx="14"/>
          </p:nvPr>
        </p:nvPicPr>
        <p:blipFill rotWithShape="1">
          <a:blip r:embed="rId6"/>
          <a:srcRect l="-12500" t="-123184" r="-12500" b="-123184"/>
          <a:stretch>
            <a:fillRect/>
          </a:stretch>
        </p:blipFill>
        <p:spPr>
          <a:xfrm>
            <a:off x="0" y="0"/>
            <a:ext cx="6096000" cy="6858000"/>
          </a:xfrm>
          <a:prstGeom prst="rect">
            <a:avLst/>
          </a:prstGeom>
          <a:solidFill>
            <a:srgbClr val="FEFEFE"/>
          </a:solidFill>
        </p:spPr>
      </p:pic>
      <p:sp>
        <p:nvSpPr>
          <p:cNvPr id="9" name="Rectangle: Single Corner Rounded 8">
            <a:extLst>
              <a:ext uri="{FF2B5EF4-FFF2-40B4-BE49-F238E27FC236}">
                <a16:creationId xmlns:a16="http://schemas.microsoft.com/office/drawing/2014/main" id="{DD6753A2-B2E2-30C4-DD2F-329E38DF81CC}"/>
              </a:ext>
            </a:extLst>
          </p:cNvPr>
          <p:cNvSpPr>
            <a:spLocks/>
          </p:cNvSpPr>
          <p:nvPr/>
        </p:nvSpPr>
        <p:spPr>
          <a:xfrm>
            <a:off x="6300438" y="825872"/>
            <a:ext cx="5852160" cy="66792"/>
          </a:xfrm>
          <a:prstGeom prst="round1Rect">
            <a:avLst>
              <a:gd name="adj" fmla="val 3618"/>
            </a:avLst>
          </a:prstGeom>
          <a:solidFill>
            <a:srgbClr val="0F440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182880" numCol="1" spcCol="38100" rtlCol="0" anchor="b">
            <a:noAutofit/>
          </a:bodyPr>
          <a:lstStyle/>
          <a:p>
            <a:pPr defTabSz="914400"/>
            <a:r>
              <a:rPr kumimoji="0" lang="en-US" sz="3200" b="0" i="0" u="none" strike="noStrike" kern="1200" cap="all" spc="0" normalizeH="0" baseline="0" noProof="0">
                <a:ln>
                  <a:noFill/>
                </a:ln>
                <a:solidFill>
                  <a:srgbClr val="0F440E"/>
                </a:solidFill>
                <a:effectLst/>
                <a:uLnTx/>
                <a:uFillTx/>
                <a:latin typeface="GT Pressura LCG Black"/>
                <a:ea typeface="+mj-ea"/>
                <a:cs typeface="+mj-cs"/>
              </a:rPr>
              <a:t>KEY TAKEAWAYS</a:t>
            </a:r>
            <a:endParaRPr lang="en-US" b="1">
              <a:solidFill>
                <a:srgbClr val="0F440E"/>
              </a:solidFill>
              <a:latin typeface="+mj-lt"/>
            </a:endParaRPr>
          </a:p>
        </p:txBody>
      </p:sp>
      <p:pic>
        <p:nvPicPr>
          <p:cNvPr id="10" name="Picture 9">
            <a:extLst>
              <a:ext uri="{FF2B5EF4-FFF2-40B4-BE49-F238E27FC236}">
                <a16:creationId xmlns:a16="http://schemas.microsoft.com/office/drawing/2014/main" id="{8A8AD1B2-7920-B330-581F-FBB0E5FBF9AF}"/>
              </a:ext>
            </a:extLst>
          </p:cNvPr>
          <p:cNvPicPr>
            <a:picLocks noChangeAspect="1"/>
          </p:cNvPicPr>
          <p:nvPr/>
        </p:nvPicPr>
        <p:blipFill>
          <a:blip r:embed="rId7"/>
          <a:srcRect l="24821" r="18929"/>
          <a:stretch>
            <a:fillRect/>
          </a:stretch>
        </p:blipFill>
        <p:spPr>
          <a:xfrm rot="16200000">
            <a:off x="2520059" y="3282059"/>
            <a:ext cx="6857999" cy="293883"/>
          </a:xfrm>
          <a:custGeom>
            <a:avLst/>
            <a:gdLst>
              <a:gd name="connsiteX0" fmla="*/ 6857999 w 6857999"/>
              <a:gd name="connsiteY0" fmla="*/ 0 h 293883"/>
              <a:gd name="connsiteX1" fmla="*/ 6857999 w 6857999"/>
              <a:gd name="connsiteY1" fmla="*/ 293883 h 293883"/>
              <a:gd name="connsiteX2" fmla="*/ 0 w 6857999"/>
              <a:gd name="connsiteY2" fmla="*/ 293883 h 293883"/>
              <a:gd name="connsiteX3" fmla="*/ 0 w 6857999"/>
              <a:gd name="connsiteY3" fmla="*/ 0 h 293883"/>
            </a:gdLst>
            <a:ahLst/>
            <a:cxnLst>
              <a:cxn ang="0">
                <a:pos x="connsiteX0" y="connsiteY0"/>
              </a:cxn>
              <a:cxn ang="0">
                <a:pos x="connsiteX1" y="connsiteY1"/>
              </a:cxn>
              <a:cxn ang="0">
                <a:pos x="connsiteX2" y="connsiteY2"/>
              </a:cxn>
              <a:cxn ang="0">
                <a:pos x="connsiteX3" y="connsiteY3"/>
              </a:cxn>
            </a:cxnLst>
            <a:rect l="l" t="t" r="r" b="b"/>
            <a:pathLst>
              <a:path w="6857999" h="293883">
                <a:moveTo>
                  <a:pt x="6857999" y="0"/>
                </a:moveTo>
                <a:lnTo>
                  <a:pt x="6857999" y="293883"/>
                </a:lnTo>
                <a:lnTo>
                  <a:pt x="0" y="293883"/>
                </a:lnTo>
                <a:lnTo>
                  <a:pt x="0" y="0"/>
                </a:lnTo>
                <a:close/>
              </a:path>
            </a:pathLst>
          </a:custGeom>
          <a:effectLst>
            <a:outerShdw blurRad="50800" dist="38100" dir="10800000" algn="r" rotWithShape="0">
              <a:prstClr val="black">
                <a:alpha val="20000"/>
              </a:prstClr>
            </a:outerShdw>
          </a:effectLst>
        </p:spPr>
      </p:pic>
      <p:sp>
        <p:nvSpPr>
          <p:cNvPr id="11" name="Rectangle: Rounded Corners 10">
            <a:extLst>
              <a:ext uri="{FF2B5EF4-FFF2-40B4-BE49-F238E27FC236}">
                <a16:creationId xmlns:a16="http://schemas.microsoft.com/office/drawing/2014/main" id="{571B7529-355E-8F5C-984F-6AB5A8CB3BD0}"/>
              </a:ext>
            </a:extLst>
          </p:cNvPr>
          <p:cNvSpPr>
            <a:spLocks/>
          </p:cNvSpPr>
          <p:nvPr/>
        </p:nvSpPr>
        <p:spPr>
          <a:xfrm rot="10800000" flipH="1" flipV="1">
            <a:off x="6300438" y="1062650"/>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r>
              <a:rPr lang="en-US" sz="2400" b="1">
                <a:solidFill>
                  <a:srgbClr val="8EBC29"/>
                </a:solidFill>
              </a:rPr>
              <a:t>No focus areas</a:t>
            </a:r>
          </a:p>
        </p:txBody>
      </p:sp>
      <p:sp>
        <p:nvSpPr>
          <p:cNvPr id="13" name="Rectangle: Rounded Corners 12">
            <a:extLst>
              <a:ext uri="{FF2B5EF4-FFF2-40B4-BE49-F238E27FC236}">
                <a16:creationId xmlns:a16="http://schemas.microsoft.com/office/drawing/2014/main" id="{84ECD6D7-2CD5-512C-85C3-274F44256BA8}"/>
              </a:ext>
            </a:extLst>
          </p:cNvPr>
          <p:cNvSpPr>
            <a:spLocks/>
          </p:cNvSpPr>
          <p:nvPr/>
        </p:nvSpPr>
        <p:spPr>
          <a:xfrm rot="10800000" flipH="1" flipV="1">
            <a:off x="6386385" y="1711260"/>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r>
              <a:rPr lang="en-US">
                <a:solidFill>
                  <a:schemeClr val="bg1"/>
                </a:solidFill>
              </a:rPr>
              <a:t>Dunkin’ Donuts became a privately-held company in 2020 and has no latest sustainability focus areas. Therefore, there are no commonalities with PepsiCo.</a:t>
            </a:r>
          </a:p>
        </p:txBody>
      </p:sp>
      <p:sp>
        <p:nvSpPr>
          <p:cNvPr id="15" name="Oval 14">
            <a:extLst>
              <a:ext uri="{FF2B5EF4-FFF2-40B4-BE49-F238E27FC236}">
                <a16:creationId xmlns:a16="http://schemas.microsoft.com/office/drawing/2014/main" id="{931C12FC-FB5D-6B30-02BE-FBA320E596EA}"/>
              </a:ext>
            </a:extLst>
          </p:cNvPr>
          <p:cNvSpPr/>
          <p:nvPr/>
        </p:nvSpPr>
        <p:spPr>
          <a:xfrm>
            <a:off x="6375234" y="1171322"/>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a:extLst>
              <a:ext uri="{FF2B5EF4-FFF2-40B4-BE49-F238E27FC236}">
                <a16:creationId xmlns:a16="http://schemas.microsoft.com/office/drawing/2014/main" id="{03263367-F8D6-9224-FA62-2EEF36FF73A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375234" y="1171322"/>
            <a:ext cx="406484" cy="406484"/>
          </a:xfrm>
          <a:prstGeom prst="rect">
            <a:avLst/>
          </a:prstGeom>
        </p:spPr>
      </p:pic>
    </p:spTree>
    <p:extLst>
      <p:ext uri="{BB962C8B-B14F-4D97-AF65-F5344CB8AC3E}">
        <p14:creationId xmlns:p14="http://schemas.microsoft.com/office/powerpoint/2010/main" val="310095137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909E9A-1700-F032-E8EA-191E0F79DCC5}"/>
            </a:ext>
          </a:extLst>
        </p:cNvPr>
        <p:cNvGrpSpPr/>
        <p:nvPr/>
      </p:nvGrpSpPr>
      <p:grpSpPr>
        <a:xfrm>
          <a:off x="0" y="0"/>
          <a:ext cx="0" cy="0"/>
          <a:chOff x="0" y="0"/>
          <a:chExt cx="0" cy="0"/>
        </a:xfrm>
      </p:grpSpPr>
      <p:pic>
        <p:nvPicPr>
          <p:cNvPr id="2" name="Picture 1" descr="A black and white logo&#10;&#10;AI-generated content may be incorrect.">
            <a:extLst>
              <a:ext uri="{FF2B5EF4-FFF2-40B4-BE49-F238E27FC236}">
                <a16:creationId xmlns:a16="http://schemas.microsoft.com/office/drawing/2014/main" id="{3B53B6F9-7203-1D13-871B-7F492642C529}"/>
              </a:ext>
            </a:extLst>
          </p:cNvPr>
          <p:cNvPicPr>
            <a:picLocks noChangeAspect="1"/>
          </p:cNvPicPr>
          <p:nvPr/>
        </p:nvPicPr>
        <p:blipFill>
          <a:blip r:embed="rId3"/>
          <a:stretch>
            <a:fillRect/>
          </a:stretch>
        </p:blipFill>
        <p:spPr>
          <a:xfrm>
            <a:off x="304800" y="1581110"/>
            <a:ext cx="4758064" cy="3695781"/>
          </a:xfrm>
          <a:prstGeom prst="rect">
            <a:avLst/>
          </a:prstGeom>
        </p:spPr>
      </p:pic>
    </p:spTree>
    <p:extLst>
      <p:ext uri="{BB962C8B-B14F-4D97-AF65-F5344CB8AC3E}">
        <p14:creationId xmlns:p14="http://schemas.microsoft.com/office/powerpoint/2010/main" val="342522708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0A68E3-9B07-8C6A-6F98-16943A6ACEF6}"/>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9B9E12CA-1068-1A40-46CA-CF2FEE83E46B}"/>
              </a:ext>
            </a:extLst>
          </p:cNvPr>
          <p:cNvGraphicFramePr>
            <a:graphicFrameLocks/>
          </p:cNvGraphicFramePr>
          <p:nvPr>
            <p:custDataLst>
              <p:tags r:id="rId1"/>
            </p:custDataLst>
            <p:extLst>
              <p:ext uri="{D42A27DB-BD31-4B8C-83A1-F6EECF244321}">
                <p14:modId xmlns:p14="http://schemas.microsoft.com/office/powerpoint/2010/main" val="31207420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7" name="think-cell data - do not delete" hidden="1">
                        <a:extLst>
                          <a:ext uri="{FF2B5EF4-FFF2-40B4-BE49-F238E27FC236}">
                            <a16:creationId xmlns:a16="http://schemas.microsoft.com/office/drawing/2014/main" id="{9B9E12CA-1068-1A40-46CA-CF2FEE83E46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8" name="Picture Placeholder 7" descr="EG Group - Wikipedia">
            <a:extLst>
              <a:ext uri="{FF2B5EF4-FFF2-40B4-BE49-F238E27FC236}">
                <a16:creationId xmlns:a16="http://schemas.microsoft.com/office/drawing/2014/main" id="{BC93960A-AD47-17C4-9CC3-70DD279B224E}"/>
              </a:ext>
            </a:extLst>
          </p:cNvPr>
          <p:cNvPicPr>
            <a:picLocks noGrp="1" noChangeAspect="1"/>
          </p:cNvPicPr>
          <p:nvPr>
            <p:ph type="pic" sz="quarter" idx="14"/>
          </p:nvPr>
        </p:nvPicPr>
        <p:blipFill rotWithShape="1">
          <a:blip r:embed="rId6">
            <a:extLst>
              <a:ext uri="{96DAC541-7B7A-43D3-8B79-37D633B846F1}">
                <asvg:svgBlip xmlns:asvg="http://schemas.microsoft.com/office/drawing/2016/SVG/main" r:embed="rId7"/>
              </a:ext>
            </a:extLst>
          </a:blip>
          <a:srcRect l="-8875" t="-38235" r="-13373" b="-38235"/>
          <a:stretch>
            <a:fillRect/>
          </a:stretch>
        </p:blipFill>
        <p:spPr>
          <a:xfrm>
            <a:off x="0" y="0"/>
            <a:ext cx="6096000" cy="6858000"/>
          </a:xfrm>
          <a:prstGeom prst="rect">
            <a:avLst/>
          </a:prstGeom>
        </p:spPr>
      </p:pic>
      <p:sp>
        <p:nvSpPr>
          <p:cNvPr id="14" name="Rectangle: Single Corner Rounded 13">
            <a:extLst>
              <a:ext uri="{FF2B5EF4-FFF2-40B4-BE49-F238E27FC236}">
                <a16:creationId xmlns:a16="http://schemas.microsoft.com/office/drawing/2014/main" id="{C2898DE8-4059-3255-C538-FB814723AD74}"/>
              </a:ext>
            </a:extLst>
          </p:cNvPr>
          <p:cNvSpPr>
            <a:spLocks/>
          </p:cNvSpPr>
          <p:nvPr/>
        </p:nvSpPr>
        <p:spPr>
          <a:xfrm>
            <a:off x="6300438" y="825872"/>
            <a:ext cx="5852160" cy="66792"/>
          </a:xfrm>
          <a:prstGeom prst="round1Rect">
            <a:avLst>
              <a:gd name="adj" fmla="val 3618"/>
            </a:avLst>
          </a:prstGeom>
          <a:solidFill>
            <a:srgbClr val="0F440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182880" numCol="1" spcCol="38100" rtlCol="0" anchor="b">
            <a:noAutofit/>
          </a:bodyPr>
          <a:lstStyle/>
          <a:p>
            <a:pPr defTabSz="914400"/>
            <a:r>
              <a:rPr kumimoji="0" lang="en-US" sz="3200" b="0" i="0" u="none" strike="noStrike" kern="1200" cap="all" spc="0" normalizeH="0" baseline="0" noProof="0">
                <a:ln>
                  <a:noFill/>
                </a:ln>
                <a:solidFill>
                  <a:srgbClr val="0F440E"/>
                </a:solidFill>
                <a:effectLst/>
                <a:uLnTx/>
                <a:uFillTx/>
                <a:latin typeface="GT Pressura LCG Black"/>
                <a:ea typeface="+mj-ea"/>
                <a:cs typeface="+mj-cs"/>
              </a:rPr>
              <a:t>KEY TAKEAWAYS</a:t>
            </a:r>
            <a:endParaRPr lang="en-US" b="1">
              <a:solidFill>
                <a:srgbClr val="0F440E"/>
              </a:solidFill>
              <a:latin typeface="+mj-lt"/>
            </a:endParaRPr>
          </a:p>
        </p:txBody>
      </p:sp>
      <p:pic>
        <p:nvPicPr>
          <p:cNvPr id="15" name="Picture 14">
            <a:extLst>
              <a:ext uri="{FF2B5EF4-FFF2-40B4-BE49-F238E27FC236}">
                <a16:creationId xmlns:a16="http://schemas.microsoft.com/office/drawing/2014/main" id="{0D3FD58A-B494-2A87-FF34-5A3790C091C8}"/>
              </a:ext>
            </a:extLst>
          </p:cNvPr>
          <p:cNvPicPr>
            <a:picLocks noChangeAspect="1"/>
          </p:cNvPicPr>
          <p:nvPr/>
        </p:nvPicPr>
        <p:blipFill>
          <a:blip r:embed="rId8"/>
          <a:srcRect l="24821" r="18929"/>
          <a:stretch>
            <a:fillRect/>
          </a:stretch>
        </p:blipFill>
        <p:spPr>
          <a:xfrm rot="16200000">
            <a:off x="2520059" y="3282059"/>
            <a:ext cx="6857999" cy="293883"/>
          </a:xfrm>
          <a:custGeom>
            <a:avLst/>
            <a:gdLst>
              <a:gd name="connsiteX0" fmla="*/ 6857999 w 6857999"/>
              <a:gd name="connsiteY0" fmla="*/ 0 h 293883"/>
              <a:gd name="connsiteX1" fmla="*/ 6857999 w 6857999"/>
              <a:gd name="connsiteY1" fmla="*/ 293883 h 293883"/>
              <a:gd name="connsiteX2" fmla="*/ 0 w 6857999"/>
              <a:gd name="connsiteY2" fmla="*/ 293883 h 293883"/>
              <a:gd name="connsiteX3" fmla="*/ 0 w 6857999"/>
              <a:gd name="connsiteY3" fmla="*/ 0 h 293883"/>
            </a:gdLst>
            <a:ahLst/>
            <a:cxnLst>
              <a:cxn ang="0">
                <a:pos x="connsiteX0" y="connsiteY0"/>
              </a:cxn>
              <a:cxn ang="0">
                <a:pos x="connsiteX1" y="connsiteY1"/>
              </a:cxn>
              <a:cxn ang="0">
                <a:pos x="connsiteX2" y="connsiteY2"/>
              </a:cxn>
              <a:cxn ang="0">
                <a:pos x="connsiteX3" y="connsiteY3"/>
              </a:cxn>
            </a:cxnLst>
            <a:rect l="l" t="t" r="r" b="b"/>
            <a:pathLst>
              <a:path w="6857999" h="293883">
                <a:moveTo>
                  <a:pt x="6857999" y="0"/>
                </a:moveTo>
                <a:lnTo>
                  <a:pt x="6857999" y="293883"/>
                </a:lnTo>
                <a:lnTo>
                  <a:pt x="0" y="293883"/>
                </a:lnTo>
                <a:lnTo>
                  <a:pt x="0" y="0"/>
                </a:lnTo>
                <a:close/>
              </a:path>
            </a:pathLst>
          </a:custGeom>
          <a:effectLst>
            <a:outerShdw blurRad="50800" dist="38100" dir="10800000" algn="r" rotWithShape="0">
              <a:prstClr val="black">
                <a:alpha val="20000"/>
              </a:prstClr>
            </a:outerShdw>
          </a:effectLst>
        </p:spPr>
      </p:pic>
      <p:sp>
        <p:nvSpPr>
          <p:cNvPr id="16" name="Rectangle: Rounded Corners 15">
            <a:extLst>
              <a:ext uri="{FF2B5EF4-FFF2-40B4-BE49-F238E27FC236}">
                <a16:creationId xmlns:a16="http://schemas.microsoft.com/office/drawing/2014/main" id="{67393F2F-4642-9870-6045-4F17D1AAD009}"/>
              </a:ext>
            </a:extLst>
          </p:cNvPr>
          <p:cNvSpPr>
            <a:spLocks/>
          </p:cNvSpPr>
          <p:nvPr/>
        </p:nvSpPr>
        <p:spPr>
          <a:xfrm rot="10800000" flipH="1" flipV="1">
            <a:off x="6300438" y="1062650"/>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r>
              <a:rPr lang="en-US" sz="2400" b="1">
                <a:solidFill>
                  <a:srgbClr val="8EBC29"/>
                </a:solidFill>
              </a:rPr>
              <a:t>Limited alignment:</a:t>
            </a:r>
          </a:p>
        </p:txBody>
      </p:sp>
      <p:sp>
        <p:nvSpPr>
          <p:cNvPr id="17" name="Rectangle: Rounded Corners 16">
            <a:extLst>
              <a:ext uri="{FF2B5EF4-FFF2-40B4-BE49-F238E27FC236}">
                <a16:creationId xmlns:a16="http://schemas.microsoft.com/office/drawing/2014/main" id="{B5B80C02-243A-890B-310F-93F493AEAED1}"/>
              </a:ext>
            </a:extLst>
          </p:cNvPr>
          <p:cNvSpPr>
            <a:spLocks/>
          </p:cNvSpPr>
          <p:nvPr/>
        </p:nvSpPr>
        <p:spPr>
          <a:xfrm rot="10800000" flipH="1" flipV="1">
            <a:off x="6386385" y="1711260"/>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r>
              <a:rPr lang="en-US">
                <a:solidFill>
                  <a:schemeClr val="bg1"/>
                </a:solidFill>
              </a:rPr>
              <a:t>A similarity is both want to achieve net-zero emissions by 2050. Other than this, EG Group’s sustainability progress is quite specific to their industry, such as expanding ‘electric vehicle’ charging. Therefore, alignment with PepsiCo is limited.</a:t>
            </a:r>
          </a:p>
        </p:txBody>
      </p:sp>
      <p:sp>
        <p:nvSpPr>
          <p:cNvPr id="18" name="Oval 17">
            <a:extLst>
              <a:ext uri="{FF2B5EF4-FFF2-40B4-BE49-F238E27FC236}">
                <a16:creationId xmlns:a16="http://schemas.microsoft.com/office/drawing/2014/main" id="{4EC7BA47-2A25-CB73-CD3B-E2EAEA5ED95E}"/>
              </a:ext>
            </a:extLst>
          </p:cNvPr>
          <p:cNvSpPr/>
          <p:nvPr/>
        </p:nvSpPr>
        <p:spPr>
          <a:xfrm>
            <a:off x="6375234" y="1171322"/>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a:extLst>
              <a:ext uri="{FF2B5EF4-FFF2-40B4-BE49-F238E27FC236}">
                <a16:creationId xmlns:a16="http://schemas.microsoft.com/office/drawing/2014/main" id="{C740A279-BF00-A16E-00BE-A7E7B8A9206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422901" y="1218989"/>
            <a:ext cx="311150" cy="311150"/>
          </a:xfrm>
          <a:prstGeom prst="rect">
            <a:avLst/>
          </a:prstGeom>
        </p:spPr>
      </p:pic>
    </p:spTree>
    <p:extLst>
      <p:ext uri="{BB962C8B-B14F-4D97-AF65-F5344CB8AC3E}">
        <p14:creationId xmlns:p14="http://schemas.microsoft.com/office/powerpoint/2010/main" val="417888134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CF2CC9-E28D-8BEF-EF29-07013222EE05}"/>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2DF0DC46-858F-99D1-1613-5A3A4665DD60}"/>
              </a:ext>
            </a:extLst>
          </p:cNvPr>
          <p:cNvGraphicFramePr>
            <a:graphicFrameLocks/>
          </p:cNvGraphicFramePr>
          <p:nvPr>
            <p:custDataLst>
              <p:tags r:id="rId1"/>
            </p:custDataLst>
            <p:extLst>
              <p:ext uri="{D42A27DB-BD31-4B8C-83A1-F6EECF244321}">
                <p14:modId xmlns:p14="http://schemas.microsoft.com/office/powerpoint/2010/main" val="33588846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2" name="think-cell data - do not delete" hidden="1">
                        <a:extLst>
                          <a:ext uri="{FF2B5EF4-FFF2-40B4-BE49-F238E27FC236}">
                            <a16:creationId xmlns:a16="http://schemas.microsoft.com/office/drawing/2014/main" id="{2DF0DC46-858F-99D1-1613-5A3A4665DD6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5F47D7F6-6A16-8A6A-D9DE-1020F7564C0A}"/>
              </a:ext>
            </a:extLst>
          </p:cNvPr>
          <p:cNvSpPr>
            <a:spLocks noGrp="1"/>
          </p:cNvSpPr>
          <p:nvPr>
            <p:ph type="title"/>
          </p:nvPr>
        </p:nvSpPr>
        <p:spPr>
          <a:xfrm>
            <a:off x="304798" y="246888"/>
            <a:ext cx="11585448" cy="969264"/>
          </a:xfrm>
        </p:spPr>
        <p:txBody>
          <a:bodyPr vert="horz" rIns="0"/>
          <a:lstStyle/>
          <a:p>
            <a:r>
              <a:rPr lang="en-US" sz="3000"/>
              <a:t>EG GROUP’S SUSTAINABILITY FOCUS AREAS</a:t>
            </a:r>
            <a:br>
              <a:rPr lang="en-US"/>
            </a:br>
            <a:r>
              <a:rPr lang="en-US" sz="1800" i="1"/>
              <a:t>And how these focus areas align with pep+ pillars</a:t>
            </a:r>
          </a:p>
        </p:txBody>
      </p:sp>
      <p:pic>
        <p:nvPicPr>
          <p:cNvPr id="11" name="Picture Placeholder 7" descr="EG Group - Wikipedia">
            <a:extLst>
              <a:ext uri="{FF2B5EF4-FFF2-40B4-BE49-F238E27FC236}">
                <a16:creationId xmlns:a16="http://schemas.microsoft.com/office/drawing/2014/main" id="{C2E26F0E-7128-78B4-1820-689E49B7CC5B}"/>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1164" t="-571" r="1129" b="-571"/>
          <a:stretch>
            <a:fillRect/>
          </a:stretch>
        </p:blipFill>
        <p:spPr>
          <a:xfrm>
            <a:off x="10960454" y="313531"/>
            <a:ext cx="926746" cy="730250"/>
          </a:xfrm>
          <a:prstGeom prst="rect">
            <a:avLst/>
          </a:prstGeom>
        </p:spPr>
      </p:pic>
      <p:sp>
        <p:nvSpPr>
          <p:cNvPr id="12" name="Rectangle: Top Corners Rounded 11">
            <a:extLst>
              <a:ext uri="{FF2B5EF4-FFF2-40B4-BE49-F238E27FC236}">
                <a16:creationId xmlns:a16="http://schemas.microsoft.com/office/drawing/2014/main" id="{5A01B05A-126F-F6B6-4095-9E3EAB25CA72}"/>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3" name="Table 4">
            <a:extLst>
              <a:ext uri="{FF2B5EF4-FFF2-40B4-BE49-F238E27FC236}">
                <a16:creationId xmlns:a16="http://schemas.microsoft.com/office/drawing/2014/main" id="{626F89A6-C94C-0B2C-2052-86E18BAE71D1}"/>
              </a:ext>
            </a:extLst>
          </p:cNvPr>
          <p:cNvGraphicFramePr>
            <a:graphicFrameLocks noGrp="1"/>
          </p:cNvGraphicFramePr>
          <p:nvPr>
            <p:extLst>
              <p:ext uri="{D42A27DB-BD31-4B8C-83A1-F6EECF244321}">
                <p14:modId xmlns:p14="http://schemas.microsoft.com/office/powerpoint/2010/main" val="1856657274"/>
              </p:ext>
            </p:extLst>
          </p:nvPr>
        </p:nvGraphicFramePr>
        <p:xfrm>
          <a:off x="-7620" y="1148230"/>
          <a:ext cx="11986260" cy="4627254"/>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3332480">
                  <a:extLst>
                    <a:ext uri="{9D8B030D-6E8A-4147-A177-3AD203B41FA5}">
                      <a16:colId xmlns:a16="http://schemas.microsoft.com/office/drawing/2014/main" val="2382844442"/>
                    </a:ext>
                  </a:extLst>
                </a:gridCol>
                <a:gridCol w="3332480">
                  <a:extLst>
                    <a:ext uri="{9D8B030D-6E8A-4147-A177-3AD203B41FA5}">
                      <a16:colId xmlns:a16="http://schemas.microsoft.com/office/drawing/2014/main" val="957515009"/>
                    </a:ext>
                  </a:extLst>
                </a:gridCol>
                <a:gridCol w="3332480">
                  <a:extLst>
                    <a:ext uri="{9D8B030D-6E8A-4147-A177-3AD203B41FA5}">
                      <a16:colId xmlns:a16="http://schemas.microsoft.com/office/drawing/2014/main" val="2353111847"/>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1" i="0" noProof="0">
                          <a:solidFill>
                            <a:schemeClr val="bg1"/>
                          </a:solidFill>
                          <a:effectLst/>
                          <a:latin typeface="+mn-lt"/>
                          <a:cs typeface="Leelawadee"/>
                        </a:rPr>
                        <a:t>Planet</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1" i="0" noProof="0">
                          <a:solidFill>
                            <a:schemeClr val="bg1"/>
                          </a:solidFill>
                          <a:effectLst/>
                          <a:latin typeface="+mn-lt"/>
                          <a:cs typeface="Leelawadee"/>
                        </a:rPr>
                        <a:t>Colleagues</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1" i="0" noProof="0">
                          <a:solidFill>
                            <a:schemeClr val="bg1"/>
                          </a:solidFill>
                          <a:effectLst/>
                          <a:latin typeface="+mn-lt"/>
                          <a:cs typeface="Leelawadee"/>
                        </a:rPr>
                        <a:t>Communities</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1069848">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954F07"/>
                          </a:solidFill>
                          <a:latin typeface="+mj-lt"/>
                          <a:ea typeface="+mn-ea"/>
                          <a:cs typeface="Leelawadee"/>
                        </a:rPr>
                        <a:t>POSITIVE </a:t>
                      </a:r>
                      <a:br>
                        <a:rPr lang="en-US" sz="1400" kern="1200">
                          <a:solidFill>
                            <a:srgbClr val="954F07"/>
                          </a:solidFill>
                          <a:latin typeface="+mj-lt"/>
                          <a:ea typeface="+mn-ea"/>
                          <a:cs typeface="Leelawadee"/>
                        </a:rPr>
                      </a:br>
                      <a:r>
                        <a:rPr lang="en-US" sz="1400" kern="1200">
                          <a:solidFill>
                            <a:srgbClr val="954F07"/>
                          </a:solidFill>
                          <a:latin typeface="+mj-lt"/>
                          <a:ea typeface="+mn-ea"/>
                          <a:cs typeface="Leelawadee"/>
                        </a:rPr>
                        <a:t>AGRICULTURE</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9F0A"/>
                    </a:solidFill>
                  </a:tcPr>
                </a:tc>
                <a:tc>
                  <a:txBody>
                    <a:bodyPr/>
                    <a:lstStyle/>
                    <a:p>
                      <a:pPr marL="0" marR="0" lvl="0" indent="0" algn="ctr">
                        <a:lnSpc>
                          <a:spcPct val="100000"/>
                        </a:lnSpc>
                        <a:spcBef>
                          <a:spcPts val="0"/>
                        </a:spcBef>
                        <a:spcAft>
                          <a:spcPts val="0"/>
                        </a:spcAft>
                        <a:buFont typeface="Arial"/>
                        <a:buNone/>
                      </a:pPr>
                      <a:r>
                        <a:rPr lang="en-GB" sz="1050" b="0" i="1" u="none" strike="noStrike" kern="1200" cap="none" spc="0" normalizeH="0" baseline="0" noProof="0">
                          <a:ln>
                            <a:noFill/>
                          </a:ln>
                          <a:solidFill>
                            <a:srgbClr val="2B660F"/>
                          </a:solidFill>
                          <a:effectLst/>
                          <a:uLnTx/>
                          <a:uFillTx/>
                          <a:latin typeface="+mn-lt"/>
                        </a:rPr>
                        <a:t>Not a focus area for the customer.</a:t>
                      </a:r>
                      <a:endParaRPr lang="en-US" sz="1050" b="0" i="1" u="none" strike="noStrike" kern="1200" cap="none" spc="0" normalizeH="0" baseline="0" noProof="0">
                        <a:ln>
                          <a:noFill/>
                        </a:ln>
                        <a:solidFill>
                          <a:srgbClr val="2B660F"/>
                        </a:solidFill>
                        <a:effectLst/>
                        <a:uLnTx/>
                        <a:uFillTx/>
                        <a:latin typeface="+mn-lt"/>
                      </a:endParaRP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a:lnSpc>
                          <a:spcPct val="100000"/>
                        </a:lnSpc>
                        <a:spcBef>
                          <a:spcPts val="0"/>
                        </a:spcBef>
                        <a:spcAft>
                          <a:spcPts val="0"/>
                        </a:spcAft>
                        <a:buFont typeface="Arial"/>
                        <a:buNone/>
                      </a:pPr>
                      <a:r>
                        <a:rPr kumimoji="0" lang="en-GB" sz="1050" b="0" i="1" u="none" strike="noStrike" kern="1200" cap="none" spc="0" normalizeH="0" baseline="0" noProof="0">
                          <a:ln>
                            <a:noFill/>
                          </a:ln>
                          <a:solidFill>
                            <a:srgbClr val="2B660F"/>
                          </a:solidFill>
                          <a:effectLst/>
                          <a:uLnTx/>
                          <a:uFillTx/>
                          <a:latin typeface="+mn-lt"/>
                        </a:rPr>
                        <a:t>Not a focus area for the customer.</a:t>
                      </a:r>
                      <a:endParaRPr kumimoji="0" lang="en-US" sz="1050" b="0" i="1" u="none" strike="noStrike" kern="1200" cap="none" spc="0" normalizeH="0" baseline="0" noProof="0">
                        <a:ln>
                          <a:noFill/>
                        </a:ln>
                        <a:solidFill>
                          <a:srgbClr val="2B660F"/>
                        </a:solidFill>
                        <a:effectLst/>
                        <a:uLnTx/>
                        <a:uFillTx/>
                        <a:latin typeface="+mn-lt"/>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a:lnSpc>
                          <a:spcPct val="100000"/>
                        </a:lnSpc>
                        <a:spcBef>
                          <a:spcPts val="0"/>
                        </a:spcBef>
                        <a:spcAft>
                          <a:spcPts val="0"/>
                        </a:spcAft>
                        <a:buFont typeface="Arial"/>
                        <a:buNone/>
                      </a:pPr>
                      <a:r>
                        <a:rPr kumimoji="0" lang="en-GB" sz="1050" b="0" i="1" u="none" strike="noStrike" kern="1200" cap="none" spc="0" normalizeH="0" baseline="0" noProof="0">
                          <a:ln>
                            <a:noFill/>
                          </a:ln>
                          <a:solidFill>
                            <a:srgbClr val="2B660F"/>
                          </a:solidFill>
                          <a:effectLst/>
                          <a:uLnTx/>
                          <a:uFillTx/>
                          <a:latin typeface="+mn-lt"/>
                        </a:rPr>
                        <a:t>Not a focus area for the customer.</a:t>
                      </a:r>
                      <a:endParaRPr kumimoji="0" lang="en-US" sz="1050" b="0" i="1" u="none" strike="noStrike" kern="1200" cap="none" spc="0" normalizeH="0" baseline="0" noProof="0">
                        <a:ln>
                          <a:noFill/>
                        </a:ln>
                        <a:solidFill>
                          <a:srgbClr val="2B660F"/>
                        </a:solidFill>
                        <a:effectLst/>
                        <a:uLnTx/>
                        <a:uFillTx/>
                        <a:latin typeface="+mn-lt"/>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1125070">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14300" lvl="0" indent="-114300" algn="l">
                        <a:lnSpc>
                          <a:spcPct val="100000"/>
                        </a:lnSpc>
                        <a:spcBef>
                          <a:spcPts val="800"/>
                        </a:spcBef>
                        <a:buFont typeface="Arial"/>
                        <a:buChar char="•"/>
                        <a:tabLst>
                          <a:tab pos="171450" algn="l"/>
                        </a:tabLst>
                      </a:pPr>
                      <a:r>
                        <a:rPr lang="en-US" sz="1050" b="0" i="0" u="none" strike="noStrike" noProof="0">
                          <a:solidFill>
                            <a:srgbClr val="2B660F"/>
                          </a:solidFill>
                          <a:effectLst/>
                          <a:highlight>
                            <a:srgbClr val="FFC62B"/>
                          </a:highlight>
                          <a:latin typeface="+mn-lt"/>
                        </a:rPr>
                        <a:t>Target</a:t>
                      </a:r>
                      <a:r>
                        <a:rPr lang="en-US" sz="1050" b="0" i="0" u="none" strike="noStrike" noProof="0">
                          <a:solidFill>
                            <a:srgbClr val="2B660F"/>
                          </a:solidFill>
                          <a:effectLst/>
                          <a:latin typeface="+mn-lt"/>
                        </a:rPr>
                        <a:t>: Reduce our carbon footprint from our own operations (scope 1 and 2) by 50% by 2030 (from our 2021 baseline) and reach net zero by 2050. We do not plan to use carbon offsets to achieve this target</a:t>
                      </a:r>
                    </a:p>
                    <a:p>
                      <a:pPr marL="114300" lvl="0" indent="-114300" algn="l">
                        <a:lnSpc>
                          <a:spcPct val="100000"/>
                        </a:lnSpc>
                        <a:spcBef>
                          <a:spcPts val="800"/>
                        </a:spcBef>
                        <a:buFont typeface="Arial"/>
                        <a:buChar char="•"/>
                      </a:pPr>
                      <a:r>
                        <a:rPr lang="en-US" sz="1050" b="0" i="0" kern="1200" noProof="0">
                          <a:solidFill>
                            <a:srgbClr val="2B660F"/>
                          </a:solidFill>
                          <a:effectLst/>
                          <a:highlight>
                            <a:srgbClr val="4FE2F3"/>
                          </a:highlight>
                          <a:latin typeface="+mn-lt"/>
                          <a:ea typeface="+mn-ea"/>
                          <a:cs typeface="Leelawadee" panose="020B0502040204020203" pitchFamily="34" charset="-34"/>
                        </a:rPr>
                        <a:t>Goal: </a:t>
                      </a:r>
                      <a:r>
                        <a:rPr lang="en-US" sz="1050" b="0" i="0" u="none" strike="noStrike" noProof="0">
                          <a:solidFill>
                            <a:srgbClr val="2B660F"/>
                          </a:solidFill>
                          <a:effectLst/>
                          <a:latin typeface="+mn-lt"/>
                        </a:rPr>
                        <a:t>Develop a scope 3 carbon reduction target in 2024</a:t>
                      </a:r>
                    </a:p>
                    <a:p>
                      <a:pPr marL="114300" lvl="0" indent="-114300" algn="l">
                        <a:lnSpc>
                          <a:spcPct val="100000"/>
                        </a:lnSpc>
                        <a:spcBef>
                          <a:spcPts val="800"/>
                        </a:spcBef>
                        <a:buFont typeface="Arial"/>
                        <a:buChar char="•"/>
                      </a:pPr>
                      <a:r>
                        <a:rPr lang="en-US" sz="1050" b="0" i="0" kern="1200" noProof="0">
                          <a:solidFill>
                            <a:srgbClr val="2B660F"/>
                          </a:solidFill>
                          <a:effectLst/>
                          <a:highlight>
                            <a:srgbClr val="4FE2F3"/>
                          </a:highlight>
                          <a:latin typeface="+mn-lt"/>
                          <a:ea typeface="+mn-ea"/>
                          <a:cs typeface="Leelawadee" panose="020B0502040204020203" pitchFamily="34" charset="-34"/>
                        </a:rPr>
                        <a:t>Goal:</a:t>
                      </a:r>
                      <a:r>
                        <a:rPr lang="en-US" sz="1050" b="0" i="0" u="none" strike="noStrike" noProof="0">
                          <a:solidFill>
                            <a:srgbClr val="2B660F"/>
                          </a:solidFill>
                          <a:effectLst/>
                          <a:latin typeface="+mn-lt"/>
                        </a:rPr>
                        <a:t> Expand our lower-carbon mobility offering, including electric vehicle (“EV”) charging</a:t>
                      </a:r>
                    </a:p>
                    <a:p>
                      <a:pPr marL="114300" lvl="0" indent="-114300" algn="l">
                        <a:lnSpc>
                          <a:spcPct val="100000"/>
                        </a:lnSpc>
                        <a:spcBef>
                          <a:spcPts val="800"/>
                        </a:spcBef>
                        <a:buFont typeface="Arial"/>
                        <a:buChar char="•"/>
                      </a:pPr>
                      <a:r>
                        <a:rPr lang="en-US" sz="1050" b="0" i="0" kern="1200" noProof="0">
                          <a:solidFill>
                            <a:srgbClr val="2B660F"/>
                          </a:solidFill>
                          <a:effectLst/>
                          <a:highlight>
                            <a:srgbClr val="4FE2F3"/>
                          </a:highlight>
                          <a:latin typeface="+mn-lt"/>
                          <a:ea typeface="+mn-ea"/>
                          <a:cs typeface="Leelawadee" panose="020B0502040204020203" pitchFamily="34" charset="-34"/>
                        </a:rPr>
                        <a:t>Goal:</a:t>
                      </a:r>
                      <a:r>
                        <a:rPr lang="en-US" sz="1050" b="0" i="0" u="none" strike="noStrike" noProof="0">
                          <a:solidFill>
                            <a:srgbClr val="2B660F"/>
                          </a:solidFill>
                          <a:effectLst/>
                          <a:latin typeface="+mn-lt"/>
                        </a:rPr>
                        <a:t> Aim to increase our landfill diversion rate year on year</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14300" lvl="0" indent="-114300" algn="l" rtl="0" fontAlgn="base">
                        <a:lnSpc>
                          <a:spcPct val="100000"/>
                        </a:lnSpc>
                        <a:buFont typeface="Arial" panose="020B0604020202020204" pitchFamily="34" charset="0"/>
                        <a:buChar char="•"/>
                      </a:pPr>
                      <a:r>
                        <a:rPr lang="en-US" sz="1050" b="0" i="0" kern="1200" noProof="0">
                          <a:solidFill>
                            <a:srgbClr val="2B660F"/>
                          </a:solidFill>
                          <a:effectLst/>
                          <a:highlight>
                            <a:srgbClr val="4FE2F3"/>
                          </a:highlight>
                          <a:latin typeface="+mn-lt"/>
                          <a:ea typeface="+mn-ea"/>
                          <a:cs typeface="Leelawadee" panose="020B0502040204020203" pitchFamily="34" charset="-34"/>
                        </a:rPr>
                        <a:t>Goal: </a:t>
                      </a:r>
                      <a:r>
                        <a:rPr lang="en-US" sz="1050" b="0" i="0" u="none" strike="noStrike" noProof="0">
                          <a:solidFill>
                            <a:srgbClr val="2B660F"/>
                          </a:solidFill>
                          <a:effectLst/>
                          <a:latin typeface="+mn-lt"/>
                        </a:rPr>
                        <a:t>Implement a diversity, equity and inclusion plan in each of our operating markets by 2024</a:t>
                      </a:r>
                      <a:endParaRPr lang="en-US" sz="1050" noProof="0">
                        <a:solidFill>
                          <a:srgbClr val="2B660F"/>
                        </a:solidFill>
                        <a:latin typeface="+mn-lt"/>
                      </a:endParaRPr>
                    </a:p>
                    <a:p>
                      <a:pPr marL="114300" indent="-114300" algn="l" rtl="0" fontAlgn="base">
                        <a:lnSpc>
                          <a:spcPct val="100000"/>
                        </a:lnSpc>
                        <a:spcBef>
                          <a:spcPts val="800"/>
                        </a:spcBef>
                        <a:buFont typeface="Arial" panose="020B0604020202020204" pitchFamily="34" charset="0"/>
                        <a:buChar char="•"/>
                      </a:pPr>
                      <a:r>
                        <a:rPr lang="en-US" sz="1050" b="0" i="0" u="none" strike="noStrike" noProof="0">
                          <a:solidFill>
                            <a:srgbClr val="2B660F"/>
                          </a:solidFill>
                          <a:effectLst/>
                          <a:highlight>
                            <a:srgbClr val="FFC62B"/>
                          </a:highlight>
                          <a:latin typeface="+mn-lt"/>
                        </a:rPr>
                        <a:t>Target</a:t>
                      </a:r>
                      <a:r>
                        <a:rPr lang="en-US" sz="1050" b="0" i="0" u="none" strike="noStrike" noProof="0">
                          <a:solidFill>
                            <a:srgbClr val="2B660F"/>
                          </a:solidFill>
                          <a:effectLst/>
                          <a:latin typeface="+mn-lt"/>
                        </a:rPr>
                        <a:t>: Increase the percentage of women in senior leadership positions from 20% in 2021 to </a:t>
                      </a:r>
                      <a:br>
                        <a:rPr lang="en-US" sz="1050" b="0" i="0" u="none" strike="noStrike" noProof="0">
                          <a:solidFill>
                            <a:srgbClr val="2B660F"/>
                          </a:solidFill>
                          <a:effectLst/>
                          <a:latin typeface="+mn-lt"/>
                        </a:rPr>
                      </a:br>
                      <a:r>
                        <a:rPr lang="en-US" sz="1050" b="0" i="0" u="none" strike="noStrike" noProof="0">
                          <a:solidFill>
                            <a:srgbClr val="2B660F"/>
                          </a:solidFill>
                          <a:effectLst/>
                          <a:latin typeface="+mn-lt"/>
                        </a:rPr>
                        <a:t>at least 40% by 2025</a:t>
                      </a:r>
                    </a:p>
                    <a:p>
                      <a:pPr marL="114300" indent="-114300" algn="l" rtl="0" fontAlgn="base">
                        <a:lnSpc>
                          <a:spcPct val="100000"/>
                        </a:lnSpc>
                        <a:spcBef>
                          <a:spcPts val="800"/>
                        </a:spcBef>
                        <a:buFont typeface="Arial" panose="020B0604020202020204" pitchFamily="34" charset="0"/>
                        <a:buChar char="•"/>
                      </a:pPr>
                      <a:r>
                        <a:rPr lang="en-US" sz="1050" b="0" i="0" u="none" strike="noStrike" noProof="0">
                          <a:solidFill>
                            <a:srgbClr val="2B660F"/>
                          </a:solidFill>
                          <a:effectLst/>
                          <a:highlight>
                            <a:srgbClr val="FFC62B"/>
                          </a:highlight>
                          <a:latin typeface="+mn-lt"/>
                        </a:rPr>
                        <a:t>Target</a:t>
                      </a:r>
                      <a:r>
                        <a:rPr lang="en-US" sz="1050" b="0" i="0" u="none" strike="noStrike" noProof="0">
                          <a:solidFill>
                            <a:srgbClr val="2B660F"/>
                          </a:solidFill>
                          <a:effectLst/>
                          <a:latin typeface="+mn-lt"/>
                        </a:rPr>
                        <a:t>: Improve our engagement score year on year, from 62% in 2021</a:t>
                      </a:r>
                    </a:p>
                    <a:p>
                      <a:pPr marL="114300" indent="-114300" algn="l" rtl="0" fontAlgn="base">
                        <a:lnSpc>
                          <a:spcPct val="100000"/>
                        </a:lnSpc>
                        <a:spcBef>
                          <a:spcPts val="800"/>
                        </a:spcBef>
                        <a:buFont typeface="Arial" panose="020B0604020202020204" pitchFamily="34" charset="0"/>
                        <a:buChar char="•"/>
                      </a:pPr>
                      <a:r>
                        <a:rPr lang="en-US" sz="1050" b="0" i="0" kern="1200" noProof="0">
                          <a:solidFill>
                            <a:srgbClr val="2B660F"/>
                          </a:solidFill>
                          <a:effectLst/>
                          <a:highlight>
                            <a:srgbClr val="4FE2F3"/>
                          </a:highlight>
                          <a:latin typeface="+mn-lt"/>
                          <a:ea typeface="+mn-ea"/>
                          <a:cs typeface="Leelawadee" panose="020B0502040204020203" pitchFamily="34" charset="-34"/>
                        </a:rPr>
                        <a:t>Goal:</a:t>
                      </a:r>
                      <a:r>
                        <a:rPr lang="en-US" sz="1050" b="0" i="0" u="none" strike="noStrike" noProof="0">
                          <a:solidFill>
                            <a:srgbClr val="2B660F"/>
                          </a:solidFill>
                          <a:effectLst/>
                          <a:latin typeface="+mn-lt"/>
                          <a:cs typeface="Leelawadee"/>
                        </a:rPr>
                        <a:t> Ensure every colleague has access to development opportunities</a:t>
                      </a:r>
                      <a:endParaRPr lang="en-US" sz="1050" b="0" i="0" noProof="0">
                        <a:solidFill>
                          <a:srgbClr val="2B660F"/>
                        </a:solidFill>
                        <a:effectLst/>
                        <a:latin typeface="+mn-lt"/>
                        <a:cs typeface="Leelawadee"/>
                      </a:endParaRP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14300" lvl="0" indent="-114300" algn="l">
                        <a:lnSpc>
                          <a:spcPct val="100000"/>
                        </a:lnSpc>
                        <a:buFont typeface="Arial"/>
                        <a:buChar char="•"/>
                      </a:pPr>
                      <a:r>
                        <a:rPr lang="en-US" sz="1050" b="0" i="0" kern="1200" noProof="0">
                          <a:solidFill>
                            <a:srgbClr val="2B660F"/>
                          </a:solidFill>
                          <a:effectLst/>
                          <a:highlight>
                            <a:srgbClr val="4FE2F3"/>
                          </a:highlight>
                          <a:latin typeface="+mn-lt"/>
                          <a:ea typeface="+mn-ea"/>
                          <a:cs typeface="Leelawadee" panose="020B0502040204020203" pitchFamily="34" charset="-34"/>
                        </a:rPr>
                        <a:t>Goal: </a:t>
                      </a:r>
                      <a:r>
                        <a:rPr lang="en-US" sz="1050" b="0" i="0" u="none" strike="noStrike" noProof="0">
                          <a:solidFill>
                            <a:srgbClr val="2B660F"/>
                          </a:solidFill>
                          <a:effectLst/>
                          <a:latin typeface="+mn-lt"/>
                        </a:rPr>
                        <a:t>Extend our community programs across all our operating markets</a:t>
                      </a: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r h="1510674">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922F11"/>
                          </a:solidFill>
                          <a:latin typeface="+mj-lt"/>
                          <a:ea typeface="+mn-ea"/>
                          <a:cs typeface="Leelawadee"/>
                        </a:rPr>
                        <a:t>POSITIVE </a:t>
                      </a:r>
                      <a:br>
                        <a:rPr lang="en-US" sz="1400" kern="1200">
                          <a:solidFill>
                            <a:srgbClr val="922F11"/>
                          </a:solidFill>
                          <a:latin typeface="+mj-lt"/>
                          <a:ea typeface="+mn-ea"/>
                          <a:cs typeface="Leelawadee"/>
                        </a:rPr>
                      </a:br>
                      <a:r>
                        <a:rPr lang="en-US" sz="1400" kern="1200">
                          <a:solidFill>
                            <a:srgbClr val="922F11"/>
                          </a:solidFill>
                          <a:latin typeface="+mj-lt"/>
                          <a:ea typeface="+mn-ea"/>
                          <a:cs typeface="Leelawadee"/>
                        </a:rPr>
                        <a:t>CHOICES</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E6D26"/>
                    </a:solidFill>
                  </a:tcPr>
                </a:tc>
                <a:tc>
                  <a:txBody>
                    <a:bodyPr/>
                    <a:lstStyle/>
                    <a:p>
                      <a:pPr marL="0" marR="0" lvl="0" indent="0" algn="ctr">
                        <a:lnSpc>
                          <a:spcPct val="100000"/>
                        </a:lnSpc>
                        <a:spcBef>
                          <a:spcPts val="0"/>
                        </a:spcBef>
                        <a:spcAft>
                          <a:spcPts val="0"/>
                        </a:spcAft>
                        <a:buFont typeface="Arial"/>
                        <a:buNone/>
                      </a:pPr>
                      <a:r>
                        <a:rPr lang="en-GB" sz="1050" b="0" i="1" u="none" strike="noStrike" kern="1200" cap="none" spc="0" normalizeH="0" baseline="0" noProof="0">
                          <a:ln>
                            <a:noFill/>
                          </a:ln>
                          <a:solidFill>
                            <a:srgbClr val="2B660F"/>
                          </a:solidFill>
                          <a:effectLst/>
                          <a:uLnTx/>
                          <a:uFillTx/>
                          <a:latin typeface="+mn-lt"/>
                        </a:rPr>
                        <a:t>Not a focus area for the customer.</a:t>
                      </a:r>
                      <a:endParaRPr lang="en-US" sz="1050" b="0" i="1" u="none" strike="noStrike" kern="1200" cap="none" spc="0" normalizeH="0" baseline="0" noProof="0">
                        <a:ln>
                          <a:noFill/>
                        </a:ln>
                        <a:solidFill>
                          <a:srgbClr val="2B660F"/>
                        </a:solidFill>
                        <a:effectLst/>
                        <a:uLnTx/>
                        <a:uFillTx/>
                        <a:latin typeface="+mn-lt"/>
                      </a:endParaRP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a:lnSpc>
                          <a:spcPct val="100000"/>
                        </a:lnSpc>
                        <a:spcBef>
                          <a:spcPts val="0"/>
                        </a:spcBef>
                        <a:spcAft>
                          <a:spcPts val="0"/>
                        </a:spcAft>
                        <a:buFont typeface="Arial"/>
                        <a:buNone/>
                      </a:pPr>
                      <a:r>
                        <a:rPr kumimoji="0" lang="en-GB" sz="1050" b="0" i="1" u="none" strike="noStrike" kern="1200" cap="none" spc="0" normalizeH="0" baseline="0" noProof="0">
                          <a:ln>
                            <a:noFill/>
                          </a:ln>
                          <a:solidFill>
                            <a:srgbClr val="2B660F"/>
                          </a:solidFill>
                          <a:effectLst/>
                          <a:uLnTx/>
                          <a:uFillTx/>
                          <a:latin typeface="+mn-lt"/>
                        </a:rPr>
                        <a:t>Not a focus area for the customer.</a:t>
                      </a:r>
                      <a:endParaRPr kumimoji="0" lang="en-US" sz="1050" b="0" i="1" u="none" strike="noStrike" kern="1200" cap="none" spc="0" normalizeH="0" baseline="0" noProof="0">
                        <a:ln>
                          <a:noFill/>
                        </a:ln>
                        <a:solidFill>
                          <a:srgbClr val="2B660F"/>
                        </a:solidFill>
                        <a:effectLst/>
                        <a:uLnTx/>
                        <a:uFillTx/>
                        <a:latin typeface="+mn-lt"/>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a:lnSpc>
                          <a:spcPct val="100000"/>
                        </a:lnSpc>
                        <a:spcBef>
                          <a:spcPts val="0"/>
                        </a:spcBef>
                        <a:spcAft>
                          <a:spcPts val="0"/>
                        </a:spcAft>
                        <a:buFont typeface="Arial"/>
                        <a:buNone/>
                      </a:pPr>
                      <a:r>
                        <a:rPr kumimoji="0" lang="en-GB" sz="1050" b="0" i="1" u="none" strike="noStrike" kern="1200" cap="none" spc="0" normalizeH="0" baseline="0" noProof="0">
                          <a:ln>
                            <a:noFill/>
                          </a:ln>
                          <a:solidFill>
                            <a:srgbClr val="2B660F"/>
                          </a:solidFill>
                          <a:effectLst/>
                          <a:uLnTx/>
                          <a:uFillTx/>
                          <a:latin typeface="+mn-lt"/>
                        </a:rPr>
                        <a:t>Not a focus area for the customer.</a:t>
                      </a:r>
                      <a:endParaRPr kumimoji="0" lang="en-US" sz="1050" b="0" i="1" u="none" strike="noStrike" kern="1200" cap="none" spc="0" normalizeH="0" baseline="0" noProof="0">
                        <a:ln>
                          <a:noFill/>
                        </a:ln>
                        <a:solidFill>
                          <a:srgbClr val="2B660F"/>
                        </a:solidFill>
                        <a:effectLst/>
                        <a:uLnTx/>
                        <a:uFillTx/>
                        <a:latin typeface="+mn-lt"/>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40967922"/>
                  </a:ext>
                </a:extLst>
              </a:tr>
            </a:tbl>
          </a:graphicData>
        </a:graphic>
      </p:graphicFrame>
      <p:pic>
        <p:nvPicPr>
          <p:cNvPr id="14" name="Picture 13" descr="A logo of a leaf in a circle&#10;&#10;Description automatically generated">
            <a:extLst>
              <a:ext uri="{FF2B5EF4-FFF2-40B4-BE49-F238E27FC236}">
                <a16:creationId xmlns:a16="http://schemas.microsoft.com/office/drawing/2014/main" id="{AC11F420-0A47-733B-4E1F-5002455108C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pic>
        <p:nvPicPr>
          <p:cNvPr id="15" name="Picture 14" descr="A blue and green windmill with green arrows&#10;&#10;Description automatically generated">
            <a:extLst>
              <a:ext uri="{FF2B5EF4-FFF2-40B4-BE49-F238E27FC236}">
                <a16:creationId xmlns:a16="http://schemas.microsoft.com/office/drawing/2014/main" id="{14B19DB7-0C50-A7F1-3177-497D4E9B8DF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17884" y="2906877"/>
            <a:ext cx="556204" cy="604020"/>
          </a:xfrm>
          <a:prstGeom prst="rect">
            <a:avLst/>
          </a:prstGeom>
        </p:spPr>
      </p:pic>
      <p:pic>
        <p:nvPicPr>
          <p:cNvPr id="17" name="Picture 16" descr="A logo of a hand and a globe&#10;&#10;Description automatically generated">
            <a:extLst>
              <a:ext uri="{FF2B5EF4-FFF2-40B4-BE49-F238E27FC236}">
                <a16:creationId xmlns:a16="http://schemas.microsoft.com/office/drawing/2014/main" id="{76A4851A-003F-0E0A-AB37-C21B3D2A8B6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37172" y="4758398"/>
            <a:ext cx="536916" cy="583072"/>
          </a:xfrm>
          <a:prstGeom prst="rect">
            <a:avLst/>
          </a:prstGeom>
        </p:spPr>
      </p:pic>
    </p:spTree>
    <p:extLst>
      <p:ext uri="{BB962C8B-B14F-4D97-AF65-F5344CB8AC3E}">
        <p14:creationId xmlns:p14="http://schemas.microsoft.com/office/powerpoint/2010/main" val="1578428075"/>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8DC90C-6919-EA9A-BEF8-FCBB3B9EF1A8}"/>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15A8AD82-E489-4864-53E5-E6CDDB02F420}"/>
              </a:ext>
            </a:extLst>
          </p:cNvPr>
          <p:cNvGraphicFramePr>
            <a:graphicFrameLocks/>
          </p:cNvGraphicFramePr>
          <p:nvPr>
            <p:custDataLst>
              <p:tags r:id="rId1"/>
            </p:custDataLst>
            <p:extLst>
              <p:ext uri="{D42A27DB-BD31-4B8C-83A1-F6EECF244321}">
                <p14:modId xmlns:p14="http://schemas.microsoft.com/office/powerpoint/2010/main" val="29513664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2" name="think-cell data - do not delete" hidden="1">
                        <a:extLst>
                          <a:ext uri="{FF2B5EF4-FFF2-40B4-BE49-F238E27FC236}">
                            <a16:creationId xmlns:a16="http://schemas.microsoft.com/office/drawing/2014/main" id="{15A8AD82-E489-4864-53E5-E6CDDB02F42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2292F5DB-2D46-8529-1AAF-B0BADFFAE46B}"/>
              </a:ext>
            </a:extLst>
          </p:cNvPr>
          <p:cNvSpPr>
            <a:spLocks noGrp="1"/>
          </p:cNvSpPr>
          <p:nvPr>
            <p:ph type="title"/>
          </p:nvPr>
        </p:nvSpPr>
        <p:spPr>
          <a:xfrm>
            <a:off x="304800" y="247650"/>
            <a:ext cx="9619785" cy="968375"/>
          </a:xfrm>
        </p:spPr>
        <p:txBody>
          <a:bodyPr vert="horz" rIns="0"/>
          <a:lstStyle/>
          <a:p>
            <a:r>
              <a:rPr lang="en-US" sz="2600"/>
              <a:t>COMMONALITY BETWEEN EG GROUP’S AND PEP+ FOCUS AREAS</a:t>
            </a:r>
            <a:br>
              <a:rPr lang="en-US"/>
            </a:br>
            <a:r>
              <a:rPr lang="en-US" sz="1800" i="1"/>
              <a:t>And how these focus areas align with pep+ pillars</a:t>
            </a:r>
          </a:p>
        </p:txBody>
      </p:sp>
      <p:pic>
        <p:nvPicPr>
          <p:cNvPr id="11" name="Picture Placeholder 7" descr="EG Group - Wikipedia">
            <a:extLst>
              <a:ext uri="{FF2B5EF4-FFF2-40B4-BE49-F238E27FC236}">
                <a16:creationId xmlns:a16="http://schemas.microsoft.com/office/drawing/2014/main" id="{D664BC0B-3582-06F6-46DC-4AEA6C752164}"/>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1164" t="-571" r="1129" b="-571"/>
          <a:stretch>
            <a:fillRect/>
          </a:stretch>
        </p:blipFill>
        <p:spPr>
          <a:xfrm>
            <a:off x="10960454" y="313531"/>
            <a:ext cx="926746" cy="730250"/>
          </a:xfrm>
          <a:prstGeom prst="rect">
            <a:avLst/>
          </a:prstGeom>
        </p:spPr>
      </p:pic>
      <p:sp>
        <p:nvSpPr>
          <p:cNvPr id="12" name="Rectangle: Top Corners Rounded 11">
            <a:extLst>
              <a:ext uri="{FF2B5EF4-FFF2-40B4-BE49-F238E27FC236}">
                <a16:creationId xmlns:a16="http://schemas.microsoft.com/office/drawing/2014/main" id="{B6A1B8BF-9D38-47EE-DEC7-1F92C1BC5E69}"/>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3" name="Table 4">
            <a:extLst>
              <a:ext uri="{FF2B5EF4-FFF2-40B4-BE49-F238E27FC236}">
                <a16:creationId xmlns:a16="http://schemas.microsoft.com/office/drawing/2014/main" id="{93F4989F-52EF-C64A-8210-B90E3023FE2E}"/>
              </a:ext>
            </a:extLst>
          </p:cNvPr>
          <p:cNvGraphicFramePr>
            <a:graphicFrameLocks noGrp="1"/>
          </p:cNvGraphicFramePr>
          <p:nvPr>
            <p:extLst>
              <p:ext uri="{D42A27DB-BD31-4B8C-83A1-F6EECF244321}">
                <p14:modId xmlns:p14="http://schemas.microsoft.com/office/powerpoint/2010/main" val="3787641360"/>
              </p:ext>
            </p:extLst>
          </p:nvPr>
        </p:nvGraphicFramePr>
        <p:xfrm>
          <a:off x="-7620" y="1148230"/>
          <a:ext cx="11986260" cy="5038344"/>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9997440">
                  <a:extLst>
                    <a:ext uri="{9D8B030D-6E8A-4147-A177-3AD203B41FA5}">
                      <a16:colId xmlns:a16="http://schemas.microsoft.com/office/drawing/2014/main" val="2382844442"/>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1" i="0" noProof="0">
                          <a:solidFill>
                            <a:schemeClr val="bg1"/>
                          </a:solidFill>
                          <a:effectLst/>
                          <a:latin typeface="+mn-lt"/>
                          <a:cs typeface="Leelawadee"/>
                        </a:rPr>
                        <a:t>Planet</a:t>
                      </a:r>
                    </a:p>
                  </a:txBody>
                  <a:tcPr marL="27432" marR="27432" marT="27432"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4791456">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14300" marR="0" lvl="0" indent="-114300" algn="l" defTabSz="914400" rtl="0" eaLnBrk="1" fontAlgn="auto" latinLnBrk="0" hangingPunct="1">
                        <a:lnSpc>
                          <a:spcPct val="100000"/>
                        </a:lnSpc>
                        <a:spcBef>
                          <a:spcPts val="0"/>
                        </a:spcBef>
                        <a:spcAft>
                          <a:spcPts val="0"/>
                        </a:spcAft>
                        <a:buClrTx/>
                        <a:buSzTx/>
                        <a:buFont typeface="Arial"/>
                        <a:buChar char="•"/>
                        <a:tabLst/>
                        <a:defRPr/>
                      </a:pPr>
                      <a:r>
                        <a:rPr lang="en-US" sz="1050" b="0" i="0" u="none" strike="noStrike" noProof="0">
                          <a:solidFill>
                            <a:srgbClr val="2B660F"/>
                          </a:solidFill>
                          <a:effectLst/>
                          <a:highlight>
                            <a:srgbClr val="FFC62B"/>
                          </a:highlight>
                          <a:latin typeface="+mn-lt"/>
                        </a:rPr>
                        <a:t>Target</a:t>
                      </a:r>
                      <a:r>
                        <a:rPr lang="en-US" sz="1050" b="0" i="0" u="none" strike="noStrike" noProof="0">
                          <a:solidFill>
                            <a:srgbClr val="2B660F"/>
                          </a:solidFill>
                          <a:effectLst/>
                          <a:latin typeface="+mn-lt"/>
                        </a:rPr>
                        <a:t>: Reduce our carbon footprint from our own operations (scope 1 and 2) by 50% by 2030 (from our 2021 baseline) and reach net zero by 2050. We do not plan to use carbon offsets to achieve this target</a:t>
                      </a:r>
                      <a:endParaRPr kumimoji="0" lang="en-US" sz="1050" b="0" i="0" u="none" strike="noStrike" kern="1200" cap="none" spc="0" normalizeH="0" baseline="0" noProof="0">
                        <a:ln>
                          <a:noFill/>
                        </a:ln>
                        <a:solidFill>
                          <a:srgbClr val="2B660F"/>
                        </a:solidFill>
                        <a:effectLst/>
                        <a:uLnTx/>
                        <a:uFillTx/>
                        <a:latin typeface="+mn-lt"/>
                        <a:ea typeface="+mn-ea"/>
                        <a:cs typeface="+mn-cs"/>
                      </a:endParaRPr>
                    </a:p>
                    <a:p>
                      <a:pPr marL="361950" marR="0" lvl="1" indent="-187325" algn="l" defTabSz="914400" rtl="0" eaLnBrk="1" fontAlgn="auto" latinLnBrk="0" hangingPunct="1">
                        <a:lnSpc>
                          <a:spcPct val="100000"/>
                        </a:lnSpc>
                        <a:spcBef>
                          <a:spcPts val="400"/>
                        </a:spcBef>
                        <a:spcAft>
                          <a:spcPts val="0"/>
                        </a:spcAft>
                        <a:buClrTx/>
                        <a:buSzTx/>
                        <a:buFont typeface="Wingdings" pitchFamily="2" charset="2"/>
                        <a:buChar char="Ø"/>
                        <a:tabLst/>
                        <a:defRPr/>
                      </a:pPr>
                      <a:r>
                        <a:rPr lang="en-US" sz="1050" b="1" noProof="0">
                          <a:solidFill>
                            <a:srgbClr val="2B660F"/>
                          </a:solidFill>
                          <a:latin typeface="+mn-lt"/>
                          <a:cs typeface="Leelawadee"/>
                        </a:rPr>
                        <a:t>pep+ alignment: Achieve net-zero emissions by 2050 or sooner </a:t>
                      </a:r>
                      <a:endParaRPr lang="en-US" sz="1050" b="0" i="0" u="none" strike="noStrike" noProof="0">
                        <a:solidFill>
                          <a:srgbClr val="2B660F"/>
                        </a:solidFill>
                        <a:effectLst/>
                        <a:latin typeface="+mn-lt"/>
                      </a:endParaRPr>
                    </a:p>
                    <a:p>
                      <a:pPr marL="114300" marR="0" lvl="0" indent="-114300" algn="l" defTabSz="914400" rtl="0" eaLnBrk="1" fontAlgn="auto" latinLnBrk="0" hangingPunct="1">
                        <a:lnSpc>
                          <a:spcPct val="100000"/>
                        </a:lnSpc>
                        <a:spcBef>
                          <a:spcPts val="1000"/>
                        </a:spcBef>
                        <a:spcAft>
                          <a:spcPts val="0"/>
                        </a:spcAft>
                        <a:buClrTx/>
                        <a:buSzTx/>
                        <a:buFont typeface="Arial"/>
                        <a:buChar char="•"/>
                        <a:tabLst/>
                        <a:defRPr/>
                      </a:pPr>
                      <a:r>
                        <a:rPr lang="en-US" sz="1050" b="0" i="0" kern="1200" noProof="0">
                          <a:solidFill>
                            <a:srgbClr val="2B660F"/>
                          </a:solidFill>
                          <a:effectLst/>
                          <a:highlight>
                            <a:srgbClr val="4FE2F3"/>
                          </a:highlight>
                          <a:latin typeface="+mn-lt"/>
                          <a:ea typeface="+mn-ea"/>
                          <a:cs typeface="Leelawadee" panose="020B0502040204020203" pitchFamily="34" charset="-34"/>
                        </a:rPr>
                        <a:t>Goal: </a:t>
                      </a:r>
                      <a:r>
                        <a:rPr lang="en-US" sz="1050" b="0" i="0" u="none" strike="noStrike" noProof="0">
                          <a:solidFill>
                            <a:srgbClr val="2B660F"/>
                          </a:solidFill>
                          <a:effectLst/>
                          <a:latin typeface="+mn-lt"/>
                        </a:rPr>
                        <a:t>Develop a scope 3 carbon reduction target in 2024</a:t>
                      </a:r>
                      <a:endParaRPr kumimoji="0" lang="en-US" sz="1050" b="0" i="0" u="none" strike="noStrike" kern="1200" cap="none" spc="0" normalizeH="0" baseline="0" noProof="0">
                        <a:ln>
                          <a:noFill/>
                        </a:ln>
                        <a:solidFill>
                          <a:srgbClr val="2B660F"/>
                        </a:solidFill>
                        <a:effectLst/>
                        <a:uLnTx/>
                        <a:uFillTx/>
                        <a:latin typeface="+mn-lt"/>
                        <a:ea typeface="+mn-ea"/>
                        <a:cs typeface="+mn-cs"/>
                      </a:endParaRPr>
                    </a:p>
                    <a:p>
                      <a:pPr marL="361950" marR="0" lvl="1" indent="-187325" algn="l" defTabSz="914400" rtl="0" eaLnBrk="1" fontAlgn="auto" latinLnBrk="0" hangingPunct="1">
                        <a:lnSpc>
                          <a:spcPct val="100000"/>
                        </a:lnSpc>
                        <a:spcBef>
                          <a:spcPts val="400"/>
                        </a:spcBef>
                        <a:spcAft>
                          <a:spcPts val="0"/>
                        </a:spcAft>
                        <a:buClrTx/>
                        <a:buSzTx/>
                        <a:buFont typeface="Wingdings" pitchFamily="2" charset="2"/>
                        <a:buChar char="Ø"/>
                        <a:tabLst/>
                        <a:defRPr/>
                      </a:pPr>
                      <a:r>
                        <a:rPr lang="en-US" sz="1050" b="1" noProof="0">
                          <a:solidFill>
                            <a:srgbClr val="2B660F"/>
                          </a:solidFill>
                          <a:latin typeface="+mn-lt"/>
                          <a:cs typeface="Leelawadee"/>
                        </a:rPr>
                        <a:t>pep+ alignment: Achieve a 50% reduction in Scope 1 and 2 emissions by 2030 (vs 2022 baseline)</a:t>
                      </a:r>
                    </a:p>
                    <a:p>
                      <a:pPr marL="361950" marR="0" lvl="1" indent="-187325" algn="l" defTabSz="914400" rtl="0" eaLnBrk="1" fontAlgn="auto" latinLnBrk="0" hangingPunct="1">
                        <a:lnSpc>
                          <a:spcPct val="100000"/>
                        </a:lnSpc>
                        <a:spcBef>
                          <a:spcPts val="600"/>
                        </a:spcBef>
                        <a:spcAft>
                          <a:spcPts val="0"/>
                        </a:spcAft>
                        <a:buClrTx/>
                        <a:buSzTx/>
                        <a:buFont typeface="Wingdings" pitchFamily="2" charset="2"/>
                        <a:buChar char="Ø"/>
                        <a:tabLst/>
                        <a:defRPr/>
                      </a:pPr>
                      <a:r>
                        <a:rPr lang="en-US" sz="1050" b="1" noProof="0">
                          <a:solidFill>
                            <a:srgbClr val="2B660F"/>
                          </a:solidFill>
                          <a:latin typeface="+mn-lt"/>
                          <a:cs typeface="Leelawadee"/>
                        </a:rPr>
                        <a:t>pep+ alignment: Achieve a 42% reduction in Scope 3 Energy &amp; Industry (E&amp;I) emissions by 2030 (vs 2022 baseline)</a:t>
                      </a:r>
                    </a:p>
                  </a:txBody>
                  <a:tcPr marL="27432" marR="27432" marT="27432" marB="27432">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bl>
          </a:graphicData>
        </a:graphic>
      </p:graphicFrame>
      <p:pic>
        <p:nvPicPr>
          <p:cNvPr id="20" name="Picture 19" descr="A blue and green windmill with green arrows&#10;&#10;Description automatically generated">
            <a:extLst>
              <a:ext uri="{FF2B5EF4-FFF2-40B4-BE49-F238E27FC236}">
                <a16:creationId xmlns:a16="http://schemas.microsoft.com/office/drawing/2014/main" id="{806C536F-7389-E7F9-2BD0-C197F680C77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sp>
        <p:nvSpPr>
          <p:cNvPr id="21" name="TextBox 20">
            <a:extLst>
              <a:ext uri="{FF2B5EF4-FFF2-40B4-BE49-F238E27FC236}">
                <a16:creationId xmlns:a16="http://schemas.microsoft.com/office/drawing/2014/main" id="{2000E407-56C8-C10E-52E2-2E29C27D1673}"/>
              </a:ext>
            </a:extLst>
          </p:cNvPr>
          <p:cNvSpPr txBox="1"/>
          <p:nvPr/>
        </p:nvSpPr>
        <p:spPr>
          <a:xfrm>
            <a:off x="5334000" y="6269189"/>
            <a:ext cx="6405563" cy="506261"/>
          </a:xfrm>
          <a:prstGeom prst="rect">
            <a:avLst/>
          </a:prstGeom>
          <a:solidFill>
            <a:srgbClr val="8EBC29"/>
          </a:solidFill>
        </p:spPr>
        <p:txBody>
          <a:bodyPr wrap="square" rtlCol="0" anchor="ctr">
            <a:noAutofit/>
          </a:bodyPr>
          <a:lstStyle/>
          <a:p>
            <a:pPr lvl="0" algn="ctr">
              <a:defRPr/>
            </a:pPr>
            <a:r>
              <a:rPr lang="en-US" sz="1050" i="1">
                <a:solidFill>
                  <a:schemeClr val="bg1"/>
                </a:solidFill>
                <a:cs typeface="Leelawadee" panose="020B0502040204020203" pitchFamily="34" charset="-34"/>
              </a:rPr>
              <a:t>No common focus areas were identified across </a:t>
            </a:r>
          </a:p>
          <a:p>
            <a:pPr lvl="0" algn="ctr">
              <a:defRPr/>
            </a:pPr>
            <a:r>
              <a:rPr lang="en-US" sz="1050" i="1">
                <a:solidFill>
                  <a:schemeClr val="bg1"/>
                </a:solidFill>
                <a:cs typeface="Leelawadee" panose="020B0502040204020203" pitchFamily="34" charset="-34"/>
              </a:rPr>
              <a:t>Positive Agriculture, Positive Choices (PepsiCo), Colleagues or Communities (EG Group).</a:t>
            </a:r>
          </a:p>
        </p:txBody>
      </p:sp>
    </p:spTree>
    <p:extLst>
      <p:ext uri="{BB962C8B-B14F-4D97-AF65-F5344CB8AC3E}">
        <p14:creationId xmlns:p14="http://schemas.microsoft.com/office/powerpoint/2010/main" val="358686998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25A585-B1F3-A081-01E6-0FDB88CAEB26}"/>
            </a:ext>
          </a:extLst>
        </p:cNvPr>
        <p:cNvGrpSpPr/>
        <p:nvPr/>
      </p:nvGrpSpPr>
      <p:grpSpPr>
        <a:xfrm>
          <a:off x="0" y="0"/>
          <a:ext cx="0" cy="0"/>
          <a:chOff x="0" y="0"/>
          <a:chExt cx="0" cy="0"/>
        </a:xfrm>
      </p:grpSpPr>
      <p:pic>
        <p:nvPicPr>
          <p:cNvPr id="11266" name="Picture 2" descr="family-dollar-white – TerraForm Companies">
            <a:extLst>
              <a:ext uri="{FF2B5EF4-FFF2-40B4-BE49-F238E27FC236}">
                <a16:creationId xmlns:a16="http://schemas.microsoft.com/office/drawing/2014/main" id="{4A69F149-BC92-FD7C-2955-BA25590E3E5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789" t="26800" b="33733"/>
          <a:stretch>
            <a:fillRect/>
          </a:stretch>
        </p:blipFill>
        <p:spPr bwMode="auto">
          <a:xfrm>
            <a:off x="152400" y="2254250"/>
            <a:ext cx="5429854" cy="2349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988789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F556C1-6673-BEA0-E5BD-FAD8253794BD}"/>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671F02FA-059A-FFF8-9A8F-B5EFAA8CEA6E}"/>
              </a:ext>
            </a:extLst>
          </p:cNvPr>
          <p:cNvGraphicFramePr>
            <a:graphicFrameLocks/>
          </p:cNvGraphicFramePr>
          <p:nvPr>
            <p:custDataLst>
              <p:tags r:id="rId1"/>
            </p:custDataLst>
            <p:extLst>
              <p:ext uri="{D42A27DB-BD31-4B8C-83A1-F6EECF244321}">
                <p14:modId xmlns:p14="http://schemas.microsoft.com/office/powerpoint/2010/main" val="22738691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5" name="think-cell data - do not delete" hidden="1">
                        <a:extLst>
                          <a:ext uri="{FF2B5EF4-FFF2-40B4-BE49-F238E27FC236}">
                            <a16:creationId xmlns:a16="http://schemas.microsoft.com/office/drawing/2014/main" id="{671F02FA-059A-FFF8-9A8F-B5EFAA8CEA6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7" name="Picture 2" descr="Family Dollar">
            <a:extLst>
              <a:ext uri="{FF2B5EF4-FFF2-40B4-BE49-F238E27FC236}">
                <a16:creationId xmlns:a16="http://schemas.microsoft.com/office/drawing/2014/main" id="{C4C869A0-8DB3-8B5B-2057-A110779B61E5}"/>
              </a:ext>
            </a:extLst>
          </p:cNvPr>
          <p:cNvPicPr>
            <a:picLocks noGrp="1" noChangeAspect="1" noChangeArrowheads="1"/>
          </p:cNvPicPr>
          <p:nvPr>
            <p:ph type="pic" sz="quarter" idx="14"/>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950" t="-62704" r="-5265" b="-55995"/>
          <a:stretch>
            <a:fillRect/>
          </a:stretch>
        </p:blipFill>
        <p:spPr bwMode="auto">
          <a:xfrm>
            <a:off x="0" y="0"/>
            <a:ext cx="6096000" cy="6858000"/>
          </a:xfrm>
          <a:prstGeom prst="rect">
            <a:avLst/>
          </a:prstGeom>
          <a:noFill/>
        </p:spPr>
      </p:pic>
      <p:sp>
        <p:nvSpPr>
          <p:cNvPr id="12" name="Rectangle: Single Corner Rounded 11">
            <a:extLst>
              <a:ext uri="{FF2B5EF4-FFF2-40B4-BE49-F238E27FC236}">
                <a16:creationId xmlns:a16="http://schemas.microsoft.com/office/drawing/2014/main" id="{A8E7A2B3-F202-4514-B673-EC98170F8F6F}"/>
              </a:ext>
            </a:extLst>
          </p:cNvPr>
          <p:cNvSpPr>
            <a:spLocks/>
          </p:cNvSpPr>
          <p:nvPr/>
        </p:nvSpPr>
        <p:spPr>
          <a:xfrm>
            <a:off x="6300438" y="825872"/>
            <a:ext cx="5852160" cy="66792"/>
          </a:xfrm>
          <a:prstGeom prst="round1Rect">
            <a:avLst>
              <a:gd name="adj" fmla="val 3618"/>
            </a:avLst>
          </a:prstGeom>
          <a:solidFill>
            <a:srgbClr val="0F440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182880" numCol="1" spcCol="38100" rtlCol="0" anchor="b">
            <a:noAutofit/>
          </a:bodyPr>
          <a:lstStyle/>
          <a:p>
            <a:pPr defTabSz="914400"/>
            <a:r>
              <a:rPr kumimoji="0" lang="en-US" sz="3200" b="0" i="0" u="none" strike="noStrike" kern="1200" cap="all" spc="0" normalizeH="0" baseline="0" noProof="0">
                <a:ln>
                  <a:noFill/>
                </a:ln>
                <a:solidFill>
                  <a:srgbClr val="0F440E"/>
                </a:solidFill>
                <a:effectLst/>
                <a:uLnTx/>
                <a:uFillTx/>
                <a:latin typeface="GT Pressura LCG Black"/>
                <a:ea typeface="+mj-ea"/>
                <a:cs typeface="+mj-cs"/>
              </a:rPr>
              <a:t>KEY TAKEAWAYS</a:t>
            </a:r>
            <a:endParaRPr lang="en-US" b="1">
              <a:solidFill>
                <a:srgbClr val="0F440E"/>
              </a:solidFill>
              <a:latin typeface="+mj-lt"/>
            </a:endParaRPr>
          </a:p>
        </p:txBody>
      </p:sp>
      <p:pic>
        <p:nvPicPr>
          <p:cNvPr id="13" name="Picture 12">
            <a:extLst>
              <a:ext uri="{FF2B5EF4-FFF2-40B4-BE49-F238E27FC236}">
                <a16:creationId xmlns:a16="http://schemas.microsoft.com/office/drawing/2014/main" id="{AFB8B390-1507-DF4E-EE07-D90A3FCB2015}"/>
              </a:ext>
            </a:extLst>
          </p:cNvPr>
          <p:cNvPicPr>
            <a:picLocks noChangeAspect="1"/>
          </p:cNvPicPr>
          <p:nvPr/>
        </p:nvPicPr>
        <p:blipFill>
          <a:blip r:embed="rId7"/>
          <a:srcRect l="24821" r="18929"/>
          <a:stretch>
            <a:fillRect/>
          </a:stretch>
        </p:blipFill>
        <p:spPr>
          <a:xfrm rot="16200000">
            <a:off x="2520059" y="3282059"/>
            <a:ext cx="6857999" cy="293883"/>
          </a:xfrm>
          <a:custGeom>
            <a:avLst/>
            <a:gdLst>
              <a:gd name="connsiteX0" fmla="*/ 6857999 w 6857999"/>
              <a:gd name="connsiteY0" fmla="*/ 0 h 293883"/>
              <a:gd name="connsiteX1" fmla="*/ 6857999 w 6857999"/>
              <a:gd name="connsiteY1" fmla="*/ 293883 h 293883"/>
              <a:gd name="connsiteX2" fmla="*/ 0 w 6857999"/>
              <a:gd name="connsiteY2" fmla="*/ 293883 h 293883"/>
              <a:gd name="connsiteX3" fmla="*/ 0 w 6857999"/>
              <a:gd name="connsiteY3" fmla="*/ 0 h 293883"/>
            </a:gdLst>
            <a:ahLst/>
            <a:cxnLst>
              <a:cxn ang="0">
                <a:pos x="connsiteX0" y="connsiteY0"/>
              </a:cxn>
              <a:cxn ang="0">
                <a:pos x="connsiteX1" y="connsiteY1"/>
              </a:cxn>
              <a:cxn ang="0">
                <a:pos x="connsiteX2" y="connsiteY2"/>
              </a:cxn>
              <a:cxn ang="0">
                <a:pos x="connsiteX3" y="connsiteY3"/>
              </a:cxn>
            </a:cxnLst>
            <a:rect l="l" t="t" r="r" b="b"/>
            <a:pathLst>
              <a:path w="6857999" h="293883">
                <a:moveTo>
                  <a:pt x="6857999" y="0"/>
                </a:moveTo>
                <a:lnTo>
                  <a:pt x="6857999" y="293883"/>
                </a:lnTo>
                <a:lnTo>
                  <a:pt x="0" y="293883"/>
                </a:lnTo>
                <a:lnTo>
                  <a:pt x="0" y="0"/>
                </a:lnTo>
                <a:close/>
              </a:path>
            </a:pathLst>
          </a:custGeom>
          <a:effectLst>
            <a:outerShdw blurRad="50800" dist="38100" dir="10800000" algn="r" rotWithShape="0">
              <a:prstClr val="black">
                <a:alpha val="20000"/>
              </a:prstClr>
            </a:outerShdw>
          </a:effectLst>
        </p:spPr>
      </p:pic>
      <p:sp>
        <p:nvSpPr>
          <p:cNvPr id="14" name="Rectangle: Rounded Corners 13">
            <a:extLst>
              <a:ext uri="{FF2B5EF4-FFF2-40B4-BE49-F238E27FC236}">
                <a16:creationId xmlns:a16="http://schemas.microsoft.com/office/drawing/2014/main" id="{4BE4B4B4-9197-ACE4-43B7-E87DC1DDD498}"/>
              </a:ext>
            </a:extLst>
          </p:cNvPr>
          <p:cNvSpPr>
            <a:spLocks/>
          </p:cNvSpPr>
          <p:nvPr/>
        </p:nvSpPr>
        <p:spPr>
          <a:xfrm rot="10800000" flipH="1" flipV="1">
            <a:off x="6300438" y="1062650"/>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r>
              <a:rPr lang="en-US" sz="2400" b="1">
                <a:solidFill>
                  <a:srgbClr val="8EBC29"/>
                </a:solidFill>
              </a:rPr>
              <a:t>Climate</a:t>
            </a:r>
          </a:p>
        </p:txBody>
      </p:sp>
      <p:sp>
        <p:nvSpPr>
          <p:cNvPr id="15" name="Rectangle: Rounded Corners 14">
            <a:extLst>
              <a:ext uri="{FF2B5EF4-FFF2-40B4-BE49-F238E27FC236}">
                <a16:creationId xmlns:a16="http://schemas.microsoft.com/office/drawing/2014/main" id="{179F8743-AD2E-4543-ACDA-93AB00BFF445}"/>
              </a:ext>
            </a:extLst>
          </p:cNvPr>
          <p:cNvSpPr>
            <a:spLocks/>
          </p:cNvSpPr>
          <p:nvPr/>
        </p:nvSpPr>
        <p:spPr>
          <a:xfrm rot="10800000" flipH="1" flipV="1">
            <a:off x="6300438" y="3667989"/>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pPr>
              <a:lnSpc>
                <a:spcPct val="100000"/>
              </a:lnSpc>
              <a:spcBef>
                <a:spcPts val="200"/>
              </a:spcBef>
              <a:defRPr/>
            </a:pPr>
            <a:r>
              <a:rPr lang="en-US" sz="2400" b="1">
                <a:solidFill>
                  <a:srgbClr val="8EBC29"/>
                </a:solidFill>
              </a:rPr>
              <a:t>Sourcing practices</a:t>
            </a:r>
          </a:p>
        </p:txBody>
      </p:sp>
      <p:sp>
        <p:nvSpPr>
          <p:cNvPr id="16" name="Rectangle: Rounded Corners 15">
            <a:extLst>
              <a:ext uri="{FF2B5EF4-FFF2-40B4-BE49-F238E27FC236}">
                <a16:creationId xmlns:a16="http://schemas.microsoft.com/office/drawing/2014/main" id="{B735A19A-E43F-5043-5679-EE257A808679}"/>
              </a:ext>
            </a:extLst>
          </p:cNvPr>
          <p:cNvSpPr>
            <a:spLocks/>
          </p:cNvSpPr>
          <p:nvPr/>
        </p:nvSpPr>
        <p:spPr>
          <a:xfrm rot="10800000" flipH="1" flipV="1">
            <a:off x="6386385" y="1711260"/>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r>
              <a:rPr lang="en-US">
                <a:solidFill>
                  <a:schemeClr val="bg1"/>
                </a:solidFill>
              </a:rPr>
              <a:t>Family Dollar have emissions targets on suppliers, so PepsiCo’s work to reduce emissions across the value chain will be of interest. </a:t>
            </a:r>
          </a:p>
        </p:txBody>
      </p:sp>
      <p:sp>
        <p:nvSpPr>
          <p:cNvPr id="17" name="Rectangle: Rounded Corners 16">
            <a:extLst>
              <a:ext uri="{FF2B5EF4-FFF2-40B4-BE49-F238E27FC236}">
                <a16:creationId xmlns:a16="http://schemas.microsoft.com/office/drawing/2014/main" id="{D27174F1-EFC3-92B5-A0C9-6E8C4B5CC9A8}"/>
              </a:ext>
            </a:extLst>
          </p:cNvPr>
          <p:cNvSpPr>
            <a:spLocks/>
          </p:cNvSpPr>
          <p:nvPr/>
        </p:nvSpPr>
        <p:spPr>
          <a:xfrm rot="10800000" flipH="1" flipV="1">
            <a:off x="6386385" y="4281323"/>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r>
              <a:rPr lang="en-US">
                <a:solidFill>
                  <a:schemeClr val="bg1"/>
                </a:solidFill>
              </a:rPr>
              <a:t>Both organizations commit to increasing sustainable and ethical sourcing practices.</a:t>
            </a:r>
          </a:p>
        </p:txBody>
      </p:sp>
      <p:sp>
        <p:nvSpPr>
          <p:cNvPr id="18" name="Oval 17">
            <a:extLst>
              <a:ext uri="{FF2B5EF4-FFF2-40B4-BE49-F238E27FC236}">
                <a16:creationId xmlns:a16="http://schemas.microsoft.com/office/drawing/2014/main" id="{CD3E4C23-7159-E9BC-E78D-5AB3437FC85D}"/>
              </a:ext>
            </a:extLst>
          </p:cNvPr>
          <p:cNvSpPr/>
          <p:nvPr/>
        </p:nvSpPr>
        <p:spPr>
          <a:xfrm>
            <a:off x="6375234" y="1171322"/>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FB0F262-6629-1194-3867-09487A7CC8C2}"/>
              </a:ext>
            </a:extLst>
          </p:cNvPr>
          <p:cNvSpPr/>
          <p:nvPr/>
        </p:nvSpPr>
        <p:spPr>
          <a:xfrm>
            <a:off x="6375234" y="3785645"/>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789130D8-829A-88CF-9B6D-C03D696DC56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23988" y="3834399"/>
            <a:ext cx="308976" cy="308976"/>
          </a:xfrm>
          <a:prstGeom prst="rect">
            <a:avLst/>
          </a:prstGeom>
        </p:spPr>
      </p:pic>
      <p:pic>
        <p:nvPicPr>
          <p:cNvPr id="6" name="Graphic 5">
            <a:extLst>
              <a:ext uri="{FF2B5EF4-FFF2-40B4-BE49-F238E27FC236}">
                <a16:creationId xmlns:a16="http://schemas.microsoft.com/office/drawing/2014/main" id="{E5A0E8CC-7DBE-9CB3-E0C1-1FD87AA970B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444915" y="1241003"/>
            <a:ext cx="267122" cy="267122"/>
          </a:xfrm>
          <a:prstGeom prst="rect">
            <a:avLst/>
          </a:prstGeom>
        </p:spPr>
      </p:pic>
    </p:spTree>
    <p:extLst>
      <p:ext uri="{BB962C8B-B14F-4D97-AF65-F5344CB8AC3E}">
        <p14:creationId xmlns:p14="http://schemas.microsoft.com/office/powerpoint/2010/main" val="26014850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CF311E-4180-3E4A-6599-0481344FAD45}"/>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627059A0-1944-1A05-DD70-05685C58A344}"/>
              </a:ext>
            </a:extLst>
          </p:cNvPr>
          <p:cNvGraphicFramePr>
            <a:graphicFrameLocks/>
          </p:cNvGraphicFramePr>
          <p:nvPr>
            <p:custDataLst>
              <p:tags r:id="rId1"/>
            </p:custDataLst>
            <p:extLst>
              <p:ext uri="{D42A27DB-BD31-4B8C-83A1-F6EECF244321}">
                <p14:modId xmlns:p14="http://schemas.microsoft.com/office/powerpoint/2010/main" val="28867811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2" name="think-cell data - do not delete" hidden="1">
                        <a:extLst>
                          <a:ext uri="{FF2B5EF4-FFF2-40B4-BE49-F238E27FC236}">
                            <a16:creationId xmlns:a16="http://schemas.microsoft.com/office/drawing/2014/main" id="{627059A0-1944-1A05-DD70-05685C58A34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42207B20-FA3A-F2E9-71B2-80D812C0925D}"/>
              </a:ext>
            </a:extLst>
          </p:cNvPr>
          <p:cNvSpPr>
            <a:spLocks noGrp="1"/>
          </p:cNvSpPr>
          <p:nvPr>
            <p:ph type="title"/>
          </p:nvPr>
        </p:nvSpPr>
        <p:spPr>
          <a:xfrm>
            <a:off x="304798" y="246888"/>
            <a:ext cx="11585448" cy="969264"/>
          </a:xfrm>
        </p:spPr>
        <p:txBody>
          <a:bodyPr vert="horz" rIns="0"/>
          <a:lstStyle/>
          <a:p>
            <a:pPr lvl="0"/>
            <a:r>
              <a:rPr lang="en-US" sz="3000"/>
              <a:t>FAMILY DOLLAR’S SUSTAINABILITY FOCUS AREAS</a:t>
            </a:r>
            <a:br>
              <a:rPr lang="en-US"/>
            </a:br>
            <a:r>
              <a:rPr lang="en-US" sz="1800" i="1"/>
              <a:t>And how these focus areas align with pep+ pillars</a:t>
            </a:r>
          </a:p>
        </p:txBody>
      </p:sp>
      <p:pic>
        <p:nvPicPr>
          <p:cNvPr id="10" name="Picture 2" descr="Family Dollar">
            <a:extLst>
              <a:ext uri="{FF2B5EF4-FFF2-40B4-BE49-F238E27FC236}">
                <a16:creationId xmlns:a16="http://schemas.microsoft.com/office/drawing/2014/main" id="{B43229E3-87C5-F61A-FBDB-808DBDA91118}"/>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121" t="16949" r="2747" b="15243"/>
          <a:stretch>
            <a:fillRect/>
          </a:stretch>
        </p:blipFill>
        <p:spPr bwMode="auto">
          <a:xfrm>
            <a:off x="10778671" y="618699"/>
            <a:ext cx="1204686" cy="487532"/>
          </a:xfrm>
          <a:prstGeom prst="rect">
            <a:avLst/>
          </a:prstGeom>
          <a:noFill/>
        </p:spPr>
      </p:pic>
      <p:sp>
        <p:nvSpPr>
          <p:cNvPr id="11" name="Rectangle: Top Corners Rounded 10">
            <a:extLst>
              <a:ext uri="{FF2B5EF4-FFF2-40B4-BE49-F238E27FC236}">
                <a16:creationId xmlns:a16="http://schemas.microsoft.com/office/drawing/2014/main" id="{DE975936-2386-6977-122F-C2D36C15CB1F}"/>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2" name="Table 4">
            <a:extLst>
              <a:ext uri="{FF2B5EF4-FFF2-40B4-BE49-F238E27FC236}">
                <a16:creationId xmlns:a16="http://schemas.microsoft.com/office/drawing/2014/main" id="{814289DF-49B7-4176-40A3-A7F6504B2889}"/>
              </a:ext>
            </a:extLst>
          </p:cNvPr>
          <p:cNvGraphicFramePr>
            <a:graphicFrameLocks noGrp="1"/>
          </p:cNvGraphicFramePr>
          <p:nvPr>
            <p:extLst>
              <p:ext uri="{D42A27DB-BD31-4B8C-83A1-F6EECF244321}">
                <p14:modId xmlns:p14="http://schemas.microsoft.com/office/powerpoint/2010/main" val="838709201"/>
              </p:ext>
            </p:extLst>
          </p:nvPr>
        </p:nvGraphicFramePr>
        <p:xfrm>
          <a:off x="-7620" y="1148230"/>
          <a:ext cx="11986260" cy="5316324"/>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2499360">
                  <a:extLst>
                    <a:ext uri="{9D8B030D-6E8A-4147-A177-3AD203B41FA5}">
                      <a16:colId xmlns:a16="http://schemas.microsoft.com/office/drawing/2014/main" val="2382844442"/>
                    </a:ext>
                  </a:extLst>
                </a:gridCol>
                <a:gridCol w="2499360">
                  <a:extLst>
                    <a:ext uri="{9D8B030D-6E8A-4147-A177-3AD203B41FA5}">
                      <a16:colId xmlns:a16="http://schemas.microsoft.com/office/drawing/2014/main" val="957515009"/>
                    </a:ext>
                  </a:extLst>
                </a:gridCol>
                <a:gridCol w="2499360">
                  <a:extLst>
                    <a:ext uri="{9D8B030D-6E8A-4147-A177-3AD203B41FA5}">
                      <a16:colId xmlns:a16="http://schemas.microsoft.com/office/drawing/2014/main" val="2353111847"/>
                    </a:ext>
                  </a:extLst>
                </a:gridCol>
                <a:gridCol w="2499360">
                  <a:extLst>
                    <a:ext uri="{9D8B030D-6E8A-4147-A177-3AD203B41FA5}">
                      <a16:colId xmlns:a16="http://schemas.microsoft.com/office/drawing/2014/main" val="3958386930"/>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1" i="0" noProof="0">
                          <a:solidFill>
                            <a:schemeClr val="bg1"/>
                          </a:solidFill>
                          <a:effectLst/>
                          <a:latin typeface="+mn-lt"/>
                          <a:cs typeface="Leelawadee" panose="020B0502040204020203" pitchFamily="34" charset="-34"/>
                        </a:rPr>
                        <a:t>Our Planet​</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1" i="0" noProof="0">
                          <a:solidFill>
                            <a:schemeClr val="bg1"/>
                          </a:solidFill>
                          <a:effectLst/>
                          <a:latin typeface="+mn-lt"/>
                          <a:cs typeface="Leelawadee" panose="020B0502040204020203" pitchFamily="34" charset="-34"/>
                        </a:rPr>
                        <a:t>Our Associates​</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1" i="0" noProof="0">
                          <a:solidFill>
                            <a:schemeClr val="bg1"/>
                          </a:solidFill>
                          <a:effectLst/>
                          <a:latin typeface="+mn-lt"/>
                          <a:cs typeface="Leelawadee" panose="020B0502040204020203" pitchFamily="34" charset="-34"/>
                        </a:rPr>
                        <a:t>Our Customers​</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1" i="0" noProof="0">
                          <a:solidFill>
                            <a:schemeClr val="bg1"/>
                          </a:solidFill>
                          <a:effectLst/>
                          <a:latin typeface="+mn-lt"/>
                          <a:cs typeface="Leelawadee" panose="020B0502040204020203" pitchFamily="34" charset="-34"/>
                        </a:rPr>
                        <a:t>Our Community​</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1189332">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954F07"/>
                          </a:solidFill>
                          <a:latin typeface="+mj-lt"/>
                          <a:ea typeface="+mn-ea"/>
                          <a:cs typeface="Leelawadee"/>
                        </a:rPr>
                        <a:t>POSITIVE </a:t>
                      </a:r>
                      <a:br>
                        <a:rPr lang="en-US" sz="1400" kern="1200">
                          <a:solidFill>
                            <a:srgbClr val="954F07"/>
                          </a:solidFill>
                          <a:latin typeface="+mj-lt"/>
                          <a:ea typeface="+mn-ea"/>
                          <a:cs typeface="Leelawadee"/>
                        </a:rPr>
                      </a:br>
                      <a:r>
                        <a:rPr lang="en-US" sz="1400" kern="1200">
                          <a:solidFill>
                            <a:srgbClr val="954F07"/>
                          </a:solidFill>
                          <a:latin typeface="+mj-lt"/>
                          <a:ea typeface="+mn-ea"/>
                          <a:cs typeface="Leelawadee"/>
                        </a:rPr>
                        <a:t>AGRICULTURE</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9F0A"/>
                    </a:solidFill>
                  </a:tcPr>
                </a:tc>
                <a:tc>
                  <a:txBody>
                    <a:bodyPr/>
                    <a:lstStyle/>
                    <a:p>
                      <a:pPr marL="114300" indent="-114300" algn="l" rtl="0" fontAlgn="base">
                        <a:lnSpc>
                          <a:spcPct val="100000"/>
                        </a:lnSpc>
                        <a:buFont typeface="Arial" panose="020B0604020202020204" pitchFamily="34" charset="0"/>
                        <a:buChar char="•"/>
                      </a:pPr>
                      <a:r>
                        <a:rPr lang="en-US" sz="1050" b="0" i="0" noProof="0">
                          <a:solidFill>
                            <a:srgbClr val="2B660F"/>
                          </a:solidFill>
                          <a:effectLst/>
                          <a:highlight>
                            <a:srgbClr val="4FE2F3"/>
                          </a:highlight>
                          <a:latin typeface="+mn-lt"/>
                          <a:cs typeface="Leelawadee" panose="020B0502040204020203" pitchFamily="34" charset="-34"/>
                        </a:rPr>
                        <a:t>Goal:</a:t>
                      </a:r>
                      <a:r>
                        <a:rPr lang="en-US" sz="1050" b="0" i="0" noProof="0">
                          <a:solidFill>
                            <a:srgbClr val="2B660F"/>
                          </a:solidFill>
                          <a:effectLst/>
                          <a:latin typeface="+mn-lt"/>
                          <a:cs typeface="Leelawadee" panose="020B0502040204020203" pitchFamily="34" charset="-34"/>
                        </a:rPr>
                        <a:t> Commit to sourcing practices that contribute to resilient supply chains.</a:t>
                      </a:r>
                    </a:p>
                    <a:p>
                      <a:pPr marL="114300" indent="-114300" algn="l" rtl="0" fontAlgn="base">
                        <a:lnSpc>
                          <a:spcPct val="100000"/>
                        </a:lnSpc>
                        <a:spcBef>
                          <a:spcPts val="400"/>
                        </a:spcBef>
                        <a:buFont typeface="Arial" panose="020B0604020202020204" pitchFamily="34" charset="0"/>
                        <a:buChar char="•"/>
                      </a:pPr>
                      <a:r>
                        <a:rPr lang="en-US" sz="1050" b="0" i="0" noProof="0">
                          <a:solidFill>
                            <a:srgbClr val="2B660F"/>
                          </a:solidFill>
                          <a:effectLst/>
                          <a:highlight>
                            <a:srgbClr val="4FE2F3"/>
                          </a:highlight>
                          <a:latin typeface="+mn-lt"/>
                          <a:cs typeface="Leelawadee" panose="020B0502040204020203" pitchFamily="34" charset="-34"/>
                        </a:rPr>
                        <a:t>Goal:</a:t>
                      </a:r>
                      <a:r>
                        <a:rPr lang="en-US" sz="1050" b="0" i="0" noProof="0">
                          <a:solidFill>
                            <a:srgbClr val="2B660F"/>
                          </a:solidFill>
                          <a:effectLst/>
                          <a:latin typeface="+mn-lt"/>
                          <a:cs typeface="Leelawadee" panose="020B0502040204020203" pitchFamily="34" charset="-34"/>
                        </a:rPr>
                        <a:t> Collaborate with suppliers to set sustainability and emissions reduction focus areas and adopt more sustainable practices</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a:ln>
                            <a:noFill/>
                          </a:ln>
                          <a:solidFill>
                            <a:srgbClr val="2B660F"/>
                          </a:solidFill>
                          <a:effectLst/>
                          <a:uLnTx/>
                          <a:uFillTx/>
                          <a:latin typeface="+mn-lt"/>
                          <a:ea typeface="+mn-ea"/>
                          <a:cs typeface="Leelawadee"/>
                        </a:rPr>
                        <a:t>Not a focus area for the customer.</a:t>
                      </a:r>
                      <a:endParaRPr kumimoji="0" lang="en-US" sz="1050" b="0" i="0" u="none" strike="noStrike" kern="1200" cap="none" spc="0" normalizeH="0" baseline="0" noProof="0">
                        <a:ln>
                          <a:noFill/>
                        </a:ln>
                        <a:solidFill>
                          <a:srgbClr val="2B660F"/>
                        </a:solidFill>
                        <a:effectLst/>
                        <a:uLnTx/>
                        <a:uFillTx/>
                        <a:latin typeface="+mn-lt"/>
                        <a:ea typeface="+mn-ea"/>
                        <a:cs typeface="Leelawadee"/>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14300" marR="0" lvl="0" indent="-1143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050" b="0" i="0" noProof="0">
                          <a:solidFill>
                            <a:srgbClr val="2B660F"/>
                          </a:solidFill>
                          <a:effectLst/>
                          <a:highlight>
                            <a:srgbClr val="4FE2F3"/>
                          </a:highlight>
                          <a:latin typeface="+mn-lt"/>
                          <a:cs typeface="Leelawadee" panose="020B0502040204020203" pitchFamily="34" charset="-34"/>
                        </a:rPr>
                        <a:t>Goal:</a:t>
                      </a:r>
                      <a:r>
                        <a:rPr lang="en-US" sz="1050" b="0" i="0" noProof="0">
                          <a:solidFill>
                            <a:srgbClr val="2B660F"/>
                          </a:solidFill>
                          <a:effectLst/>
                          <a:latin typeface="+mn-lt"/>
                          <a:cs typeface="Leelawadee" panose="020B0502040204020203" pitchFamily="34" charset="-34"/>
                        </a:rPr>
                        <a:t> </a:t>
                      </a:r>
                      <a:r>
                        <a:rPr kumimoji="0" lang="en-US" sz="1050" b="0" i="0" u="none" strike="noStrike" kern="1200" cap="none" spc="0" normalizeH="0" baseline="0" noProof="0">
                          <a:ln>
                            <a:noFill/>
                          </a:ln>
                          <a:solidFill>
                            <a:srgbClr val="2B660F"/>
                          </a:solidFill>
                          <a:effectLst/>
                          <a:uLnTx/>
                          <a:uFillTx/>
                          <a:latin typeface="+mn-lt"/>
                          <a:ea typeface="+mn-ea"/>
                          <a:cs typeface="Leelawadee" panose="020B0502040204020203" pitchFamily="34" charset="-34"/>
                        </a:rPr>
                        <a:t>Provide ongoing value and choice for customers, including moving toward a more cage-free assortment</a:t>
                      </a: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a:ln>
                            <a:noFill/>
                          </a:ln>
                          <a:solidFill>
                            <a:srgbClr val="2B660F"/>
                          </a:solidFill>
                          <a:effectLst/>
                          <a:uLnTx/>
                          <a:uFillTx/>
                          <a:latin typeface="+mn-lt"/>
                          <a:ea typeface="+mn-ea"/>
                          <a:cs typeface="Leelawadee"/>
                        </a:rPr>
                        <a:t>Not a focus area for the customer.</a:t>
                      </a:r>
                      <a:endParaRPr kumimoji="0" lang="en-US" sz="1050" b="0" i="0" u="none" strike="noStrike" kern="1200" cap="none" spc="0" normalizeH="0" baseline="0" noProof="0">
                        <a:ln>
                          <a:noFill/>
                        </a:ln>
                        <a:solidFill>
                          <a:srgbClr val="2B660F"/>
                        </a:solidFill>
                        <a:effectLst/>
                        <a:uLnTx/>
                        <a:uFillTx/>
                        <a:latin typeface="+mn-lt"/>
                        <a:ea typeface="+mn-ea"/>
                        <a:cs typeface="Leelawadee"/>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3594894">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14300" indent="-114300" algn="l" rtl="0" fontAlgn="base">
                        <a:lnSpc>
                          <a:spcPct val="100000"/>
                        </a:lnSpc>
                        <a:spcBef>
                          <a:spcPts val="400"/>
                        </a:spcBef>
                        <a:buFont typeface="Arial" panose="020B0604020202020204" pitchFamily="34" charset="0"/>
                        <a:buChar char="•"/>
                      </a:pPr>
                      <a:r>
                        <a:rPr lang="en-US" sz="1050" b="0" i="0" noProof="0">
                          <a:solidFill>
                            <a:srgbClr val="2B660F"/>
                          </a:solidFill>
                          <a:effectLst/>
                          <a:highlight>
                            <a:srgbClr val="4FE2F3"/>
                          </a:highlight>
                          <a:latin typeface="+mn-lt"/>
                          <a:cs typeface="Leelawadee" panose="020B0502040204020203" pitchFamily="34" charset="-34"/>
                        </a:rPr>
                        <a:t>Goal:</a:t>
                      </a:r>
                      <a:r>
                        <a:rPr lang="en-US" sz="1050" b="0" i="0" noProof="0">
                          <a:solidFill>
                            <a:srgbClr val="2B660F"/>
                          </a:solidFill>
                          <a:effectLst/>
                          <a:latin typeface="+mn-lt"/>
                          <a:cs typeface="Leelawadee" panose="020B0502040204020203" pitchFamily="34" charset="-34"/>
                        </a:rPr>
                        <a:t> Ensure efficient energy use, sustainable packaging and enhanced waste management for a healthier planet</a:t>
                      </a:r>
                    </a:p>
                    <a:p>
                      <a:pPr marL="114300" indent="-114300" algn="l" rtl="0" fontAlgn="base">
                        <a:lnSpc>
                          <a:spcPct val="100000"/>
                        </a:lnSpc>
                        <a:spcBef>
                          <a:spcPts val="400"/>
                        </a:spcBef>
                        <a:buFont typeface="Arial" panose="020B0604020202020204" pitchFamily="34" charset="0"/>
                        <a:buChar char="•"/>
                      </a:pPr>
                      <a:r>
                        <a:rPr lang="en-US" sz="1050" b="0" i="0" noProof="0">
                          <a:solidFill>
                            <a:srgbClr val="2B660F"/>
                          </a:solidFill>
                          <a:effectLst/>
                          <a:highlight>
                            <a:srgbClr val="4FE2F3"/>
                          </a:highlight>
                          <a:latin typeface="+mn-lt"/>
                          <a:cs typeface="Leelawadee" panose="020B0502040204020203" pitchFamily="34" charset="-34"/>
                        </a:rPr>
                        <a:t>Goal:</a:t>
                      </a:r>
                      <a:r>
                        <a:rPr lang="en-US" sz="1050" b="0" i="0" noProof="0">
                          <a:solidFill>
                            <a:srgbClr val="2B660F"/>
                          </a:solidFill>
                          <a:effectLst/>
                          <a:latin typeface="+mn-lt"/>
                          <a:cs typeface="Leelawadee" panose="020B0502040204020203" pitchFamily="34" charset="-34"/>
                        </a:rPr>
                        <a:t> Improve access to community recycling and greening programs</a:t>
                      </a:r>
                    </a:p>
                    <a:p>
                      <a:pPr marL="114300" indent="-114300" algn="l" rtl="0" fontAlgn="base">
                        <a:lnSpc>
                          <a:spcPct val="100000"/>
                        </a:lnSpc>
                        <a:spcBef>
                          <a:spcPts val="400"/>
                        </a:spcBef>
                        <a:buFont typeface="Arial" panose="020B0604020202020204" pitchFamily="34" charset="0"/>
                        <a:buChar char="•"/>
                      </a:pPr>
                      <a:r>
                        <a:rPr lang="en-US" sz="1050" kern="1200" noProof="0">
                          <a:solidFill>
                            <a:srgbClr val="2B660F"/>
                          </a:solidFill>
                          <a:highlight>
                            <a:srgbClr val="FFC624"/>
                          </a:highlight>
                          <a:latin typeface="+mn-lt"/>
                          <a:ea typeface="+mn-ea"/>
                          <a:cs typeface="Leelawadee"/>
                        </a:rPr>
                        <a:t>Target:</a:t>
                      </a:r>
                      <a:r>
                        <a:rPr lang="en-US" sz="1050" kern="1200" noProof="0">
                          <a:solidFill>
                            <a:srgbClr val="2B660F"/>
                          </a:solidFill>
                          <a:latin typeface="+mn-lt"/>
                          <a:ea typeface="+mn-ea"/>
                          <a:cs typeface="Leelawadee"/>
                        </a:rPr>
                        <a:t> </a:t>
                      </a:r>
                      <a:r>
                        <a:rPr lang="en-US" sz="1050" b="0" i="0" noProof="0">
                          <a:solidFill>
                            <a:srgbClr val="2B660F"/>
                          </a:solidFill>
                          <a:effectLst/>
                          <a:latin typeface="+mn-lt"/>
                          <a:cs typeface="Leelawadee" panose="020B0502040204020203" pitchFamily="34" charset="-34"/>
                        </a:rPr>
                        <a:t>Reduce Scope 1 and 2 absolute emissions by 50% by FY2032 based on a FY2023 base year (aligned with a 1.5-degree climate scenario)</a:t>
                      </a:r>
                    </a:p>
                    <a:p>
                      <a:pPr marL="114300" indent="-114300" algn="l" rtl="0" fontAlgn="base">
                        <a:lnSpc>
                          <a:spcPct val="100000"/>
                        </a:lnSpc>
                        <a:spcBef>
                          <a:spcPts val="400"/>
                        </a:spcBef>
                        <a:buFont typeface="Arial" panose="020B0604020202020204" pitchFamily="34" charset="0"/>
                        <a:buChar char="•"/>
                      </a:pPr>
                      <a:r>
                        <a:rPr lang="en-US" sz="1050" kern="1200" noProof="0">
                          <a:solidFill>
                            <a:srgbClr val="2B660F"/>
                          </a:solidFill>
                          <a:highlight>
                            <a:srgbClr val="FFC624"/>
                          </a:highlight>
                          <a:latin typeface="+mn-lt"/>
                          <a:ea typeface="+mn-ea"/>
                          <a:cs typeface="Leelawadee"/>
                        </a:rPr>
                        <a:t>Target:</a:t>
                      </a:r>
                      <a:r>
                        <a:rPr lang="en-US" sz="1050" kern="1200" noProof="0">
                          <a:solidFill>
                            <a:srgbClr val="2B660F"/>
                          </a:solidFill>
                          <a:latin typeface="+mn-lt"/>
                          <a:ea typeface="+mn-ea"/>
                          <a:cs typeface="Leelawadee"/>
                        </a:rPr>
                        <a:t> </a:t>
                      </a:r>
                      <a:r>
                        <a:rPr lang="en-US" sz="1050" b="0" i="0" noProof="0">
                          <a:solidFill>
                            <a:srgbClr val="2B660F"/>
                          </a:solidFill>
                          <a:effectLst/>
                          <a:latin typeface="+mn-lt"/>
                          <a:cs typeface="Leelawadee" panose="020B0502040204020203" pitchFamily="34" charset="-34"/>
                        </a:rPr>
                        <a:t>Commit to have 67% of suppliers by emissions set or commit to science-based aligned targets by FY2029</a:t>
                      </a:r>
                    </a:p>
                    <a:p>
                      <a:pPr marL="114300" indent="-114300" algn="l" rtl="0" fontAlgn="base">
                        <a:lnSpc>
                          <a:spcPct val="100000"/>
                        </a:lnSpc>
                        <a:spcBef>
                          <a:spcPts val="400"/>
                        </a:spcBef>
                        <a:buFont typeface="Arial" panose="020B0604020202020204" pitchFamily="34" charset="0"/>
                        <a:buChar char="•"/>
                      </a:pPr>
                      <a:r>
                        <a:rPr lang="en-US" sz="1050" b="0" i="0" noProof="0">
                          <a:solidFill>
                            <a:srgbClr val="2B660F"/>
                          </a:solidFill>
                          <a:effectLst/>
                          <a:highlight>
                            <a:srgbClr val="4FE2F3"/>
                          </a:highlight>
                          <a:latin typeface="+mn-lt"/>
                          <a:cs typeface="Leelawadee" panose="020B0502040204020203" pitchFamily="34" charset="-34"/>
                        </a:rPr>
                        <a:t>Goal:</a:t>
                      </a:r>
                      <a:r>
                        <a:rPr lang="en-US" sz="1050" b="0" i="0" noProof="0">
                          <a:solidFill>
                            <a:srgbClr val="2B660F"/>
                          </a:solidFill>
                          <a:effectLst/>
                          <a:latin typeface="+mn-lt"/>
                          <a:cs typeface="Leelawadee" panose="020B0502040204020203" pitchFamily="34" charset="-34"/>
                        </a:rPr>
                        <a:t> Advance the transition to renewable energy sources for stores, Distribution Centers, and Store Support Center</a:t>
                      </a:r>
                    </a:p>
                    <a:p>
                      <a:pPr marL="114300" indent="-114300" algn="l" rtl="0" fontAlgn="base">
                        <a:lnSpc>
                          <a:spcPct val="100000"/>
                        </a:lnSpc>
                        <a:spcBef>
                          <a:spcPts val="400"/>
                        </a:spcBef>
                        <a:buFont typeface="Arial" panose="020B0604020202020204" pitchFamily="34" charset="0"/>
                        <a:buChar char="•"/>
                      </a:pPr>
                      <a:r>
                        <a:rPr lang="en-US" sz="1050" kern="1200" noProof="0">
                          <a:solidFill>
                            <a:srgbClr val="2B660F"/>
                          </a:solidFill>
                          <a:highlight>
                            <a:srgbClr val="FFC624"/>
                          </a:highlight>
                          <a:latin typeface="+mn-lt"/>
                          <a:ea typeface="+mn-ea"/>
                          <a:cs typeface="Leelawadee"/>
                        </a:rPr>
                        <a:t>Target:</a:t>
                      </a:r>
                      <a:r>
                        <a:rPr lang="en-US" sz="1050" kern="1200" noProof="0">
                          <a:solidFill>
                            <a:srgbClr val="2B660F"/>
                          </a:solidFill>
                          <a:latin typeface="+mn-lt"/>
                          <a:ea typeface="+mn-ea"/>
                          <a:cs typeface="Leelawadee"/>
                        </a:rPr>
                        <a:t> </a:t>
                      </a:r>
                      <a:r>
                        <a:rPr lang="en-US" sz="1050" b="0" i="0" noProof="0">
                          <a:solidFill>
                            <a:srgbClr val="2B660F"/>
                          </a:solidFill>
                          <a:effectLst/>
                          <a:latin typeface="+mn-lt"/>
                          <a:cs typeface="Leelawadee" panose="020B0502040204020203" pitchFamily="34" charset="-34"/>
                        </a:rPr>
                        <a:t>Achieve net zero emissions by 2050</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14300" indent="-114300" algn="l" rtl="0" fontAlgn="base">
                        <a:lnSpc>
                          <a:spcPct val="100000"/>
                        </a:lnSpc>
                        <a:spcBef>
                          <a:spcPts val="400"/>
                        </a:spcBef>
                        <a:buFont typeface="Arial" panose="020B0604020202020204" pitchFamily="34" charset="0"/>
                        <a:buChar char="•"/>
                      </a:pPr>
                      <a:r>
                        <a:rPr lang="en-US" sz="1050" b="0" i="0" noProof="0">
                          <a:solidFill>
                            <a:srgbClr val="2B660F"/>
                          </a:solidFill>
                          <a:effectLst/>
                          <a:highlight>
                            <a:srgbClr val="4FE2F3"/>
                          </a:highlight>
                          <a:latin typeface="+mn-lt"/>
                          <a:cs typeface="Leelawadee" panose="020B0502040204020203" pitchFamily="34" charset="-34"/>
                        </a:rPr>
                        <a:t>Goal:</a:t>
                      </a:r>
                      <a:r>
                        <a:rPr lang="en-US" sz="1050" b="0" i="0" noProof="0">
                          <a:solidFill>
                            <a:srgbClr val="2B660F"/>
                          </a:solidFill>
                          <a:effectLst/>
                          <a:latin typeface="+mn-lt"/>
                          <a:cs typeface="Leelawadee" panose="020B0502040204020203" pitchFamily="34" charset="-34"/>
                        </a:rPr>
                        <a:t> Ensure there are jobs, resources and benefits tailored to meet associate needs and promote financial and emotional well-being</a:t>
                      </a:r>
                    </a:p>
                    <a:p>
                      <a:pPr marL="114300" indent="-114300" algn="l" rtl="0" fontAlgn="base">
                        <a:lnSpc>
                          <a:spcPct val="100000"/>
                        </a:lnSpc>
                        <a:spcBef>
                          <a:spcPts val="400"/>
                        </a:spcBef>
                        <a:buFont typeface="Arial" panose="020B0604020202020204" pitchFamily="34" charset="0"/>
                        <a:buChar char="•"/>
                      </a:pPr>
                      <a:r>
                        <a:rPr lang="en-US" sz="1050" b="0" i="0" noProof="0">
                          <a:solidFill>
                            <a:srgbClr val="2B660F"/>
                          </a:solidFill>
                          <a:effectLst/>
                          <a:highlight>
                            <a:srgbClr val="4FE2F3"/>
                          </a:highlight>
                          <a:latin typeface="+mn-lt"/>
                          <a:cs typeface="Leelawadee" panose="020B0502040204020203" pitchFamily="34" charset="-34"/>
                        </a:rPr>
                        <a:t>Goal:</a:t>
                      </a:r>
                      <a:r>
                        <a:rPr lang="en-US" sz="1050" b="0" i="0" noProof="0">
                          <a:solidFill>
                            <a:srgbClr val="2B660F"/>
                          </a:solidFill>
                          <a:effectLst/>
                          <a:latin typeface="+mn-lt"/>
                          <a:cs typeface="Leelawadee" panose="020B0502040204020203" pitchFamily="34" charset="-34"/>
                        </a:rPr>
                        <a:t> Ensure equitable career pathing, development and mobility opportunities</a:t>
                      </a:r>
                    </a:p>
                    <a:p>
                      <a:pPr marL="114300" indent="-114300" algn="l" rtl="0" fontAlgn="base">
                        <a:lnSpc>
                          <a:spcPct val="100000"/>
                        </a:lnSpc>
                        <a:spcBef>
                          <a:spcPts val="400"/>
                        </a:spcBef>
                        <a:buFont typeface="Arial" panose="020B0604020202020204" pitchFamily="34" charset="0"/>
                        <a:buChar char="•"/>
                      </a:pPr>
                      <a:r>
                        <a:rPr lang="en-US" sz="1050" b="0" i="0" noProof="0">
                          <a:solidFill>
                            <a:srgbClr val="2B660F"/>
                          </a:solidFill>
                          <a:effectLst/>
                          <a:highlight>
                            <a:srgbClr val="4FE2F3"/>
                          </a:highlight>
                          <a:latin typeface="+mn-lt"/>
                          <a:cs typeface="Leelawadee" panose="020B0502040204020203" pitchFamily="34" charset="-34"/>
                        </a:rPr>
                        <a:t>Goal:</a:t>
                      </a:r>
                      <a:r>
                        <a:rPr lang="en-US" sz="1050" b="0" i="0" noProof="0">
                          <a:solidFill>
                            <a:srgbClr val="2B660F"/>
                          </a:solidFill>
                          <a:effectLst/>
                          <a:latin typeface="+mn-lt"/>
                          <a:cs typeface="Leelawadee" panose="020B0502040204020203" pitchFamily="34" charset="-34"/>
                        </a:rPr>
                        <a:t> Ensure diverse and inclusive workforce that fosters engagement and belonging</a:t>
                      </a:r>
                    </a:p>
                    <a:p>
                      <a:pPr marL="114300" indent="-114300" algn="l" rtl="0" fontAlgn="base">
                        <a:lnSpc>
                          <a:spcPct val="100000"/>
                        </a:lnSpc>
                        <a:spcBef>
                          <a:spcPts val="400"/>
                        </a:spcBef>
                        <a:buFont typeface="Arial" panose="020B0604020202020204" pitchFamily="34" charset="0"/>
                        <a:buChar char="•"/>
                      </a:pPr>
                      <a:r>
                        <a:rPr lang="en-US" sz="1050" b="0" i="0" noProof="0">
                          <a:solidFill>
                            <a:srgbClr val="2B660F"/>
                          </a:solidFill>
                          <a:effectLst/>
                          <a:highlight>
                            <a:srgbClr val="4FE2F3"/>
                          </a:highlight>
                          <a:latin typeface="+mn-lt"/>
                          <a:cs typeface="Leelawadee" panose="020B0502040204020203" pitchFamily="34" charset="-34"/>
                        </a:rPr>
                        <a:t>Goal:</a:t>
                      </a:r>
                      <a:r>
                        <a:rPr lang="en-US" sz="1050" b="0" i="0" noProof="0">
                          <a:solidFill>
                            <a:srgbClr val="2B660F"/>
                          </a:solidFill>
                          <a:effectLst/>
                          <a:latin typeface="+mn-lt"/>
                          <a:cs typeface="Leelawadee" panose="020B0502040204020203" pitchFamily="34" charset="-34"/>
                        </a:rPr>
                        <a:t> Ensure there is a safety-first culture focused on workplace violence prevention and safe store standards​</a:t>
                      </a:r>
                    </a:p>
                    <a:p>
                      <a:pPr marL="114300" indent="-114300" algn="l" rtl="0" fontAlgn="base">
                        <a:lnSpc>
                          <a:spcPct val="100000"/>
                        </a:lnSpc>
                        <a:spcBef>
                          <a:spcPts val="400"/>
                        </a:spcBef>
                        <a:buFont typeface="Arial" panose="020B0604020202020204" pitchFamily="34" charset="0"/>
                        <a:buChar char="•"/>
                      </a:pPr>
                      <a:r>
                        <a:rPr lang="en-US" sz="1050" b="0" i="0" noProof="0">
                          <a:solidFill>
                            <a:srgbClr val="2B660F"/>
                          </a:solidFill>
                          <a:effectLst/>
                          <a:highlight>
                            <a:srgbClr val="4FE2F3"/>
                          </a:highlight>
                          <a:latin typeface="+mn-lt"/>
                          <a:cs typeface="Leelawadee" panose="020B0502040204020203" pitchFamily="34" charset="-34"/>
                        </a:rPr>
                        <a:t>Goal:</a:t>
                      </a:r>
                      <a:r>
                        <a:rPr lang="en-US" sz="1050" b="0" i="0" noProof="0">
                          <a:solidFill>
                            <a:srgbClr val="2B660F"/>
                          </a:solidFill>
                          <a:effectLst/>
                          <a:latin typeface="+mn-lt"/>
                          <a:cs typeface="Leelawadee" panose="020B0502040204020203" pitchFamily="34" charset="-34"/>
                        </a:rPr>
                        <a:t> Respect the rights of all individuals throughout supply chain</a:t>
                      </a:r>
                    </a:p>
                    <a:p>
                      <a:pPr marL="114300" indent="-114300" algn="l" rtl="0" fontAlgn="base">
                        <a:lnSpc>
                          <a:spcPct val="100000"/>
                        </a:lnSpc>
                        <a:spcBef>
                          <a:spcPts val="400"/>
                        </a:spcBef>
                        <a:buFont typeface="Arial" panose="020B0604020202020204" pitchFamily="34" charset="0"/>
                        <a:buChar char="•"/>
                      </a:pPr>
                      <a:r>
                        <a:rPr lang="en-US" sz="1050" b="0" i="0" noProof="0">
                          <a:solidFill>
                            <a:srgbClr val="2B660F"/>
                          </a:solidFill>
                          <a:effectLst/>
                          <a:highlight>
                            <a:srgbClr val="4FE2F3"/>
                          </a:highlight>
                          <a:latin typeface="+mn-lt"/>
                          <a:cs typeface="Leelawadee" panose="020B0502040204020203" pitchFamily="34" charset="-34"/>
                        </a:rPr>
                        <a:t>Goal:</a:t>
                      </a:r>
                      <a:r>
                        <a:rPr lang="en-US" sz="1050" b="0" i="0" noProof="0">
                          <a:solidFill>
                            <a:srgbClr val="2B660F"/>
                          </a:solidFill>
                          <a:effectLst/>
                          <a:latin typeface="+mn-lt"/>
                          <a:cs typeface="Leelawadee" panose="020B0502040204020203" pitchFamily="34" charset="-34"/>
                        </a:rPr>
                        <a:t> Engage suppliers by requiring them to produce products in factories that adhere to our responsible sourcing standards outlined in the Vendor Code of Conduct</a:t>
                      </a:r>
                    </a:p>
                    <a:p>
                      <a:pPr marL="114300" indent="-114300" algn="l" rtl="0" fontAlgn="base">
                        <a:lnSpc>
                          <a:spcPct val="100000"/>
                        </a:lnSpc>
                        <a:spcBef>
                          <a:spcPts val="400"/>
                        </a:spcBef>
                        <a:buFont typeface="Arial" panose="020B0604020202020204" pitchFamily="34" charset="0"/>
                        <a:buChar char="•"/>
                      </a:pPr>
                      <a:r>
                        <a:rPr lang="en-US" sz="1050" b="0" i="0" noProof="0">
                          <a:solidFill>
                            <a:srgbClr val="2B660F"/>
                          </a:solidFill>
                          <a:effectLst/>
                          <a:highlight>
                            <a:srgbClr val="4FE2F3"/>
                          </a:highlight>
                          <a:latin typeface="+mn-lt"/>
                          <a:cs typeface="Leelawadee" panose="020B0502040204020203" pitchFamily="34" charset="-34"/>
                        </a:rPr>
                        <a:t>Goal:</a:t>
                      </a:r>
                      <a:r>
                        <a:rPr lang="en-US" sz="1050" b="0" i="0" noProof="0">
                          <a:solidFill>
                            <a:srgbClr val="2B660F"/>
                          </a:solidFill>
                          <a:effectLst/>
                          <a:latin typeface="+mn-lt"/>
                          <a:cs typeface="Leelawadee" panose="020B0502040204020203" pitchFamily="34" charset="-34"/>
                        </a:rPr>
                        <a:t> Increase representation of supplier partners from underserved communities and product offerings</a:t>
                      </a: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14300" indent="-114300" algn="l" rtl="0" fontAlgn="base">
                        <a:lnSpc>
                          <a:spcPct val="100000"/>
                        </a:lnSpc>
                        <a:buFont typeface="Arial" panose="020B0604020202020204" pitchFamily="34" charset="0"/>
                        <a:buChar char="•"/>
                      </a:pPr>
                      <a:r>
                        <a:rPr lang="en-US" sz="1050" b="0" i="0" noProof="0">
                          <a:solidFill>
                            <a:srgbClr val="2B660F"/>
                          </a:solidFill>
                          <a:effectLst/>
                          <a:highlight>
                            <a:srgbClr val="4FE2F3"/>
                          </a:highlight>
                          <a:latin typeface="+mn-lt"/>
                          <a:cs typeface="Leelawadee" panose="020B0502040204020203" pitchFamily="34" charset="-34"/>
                        </a:rPr>
                        <a:t>Goal:</a:t>
                      </a:r>
                      <a:r>
                        <a:rPr lang="en-US" sz="1050" b="0" i="0" noProof="0">
                          <a:solidFill>
                            <a:srgbClr val="2B660F"/>
                          </a:solidFill>
                          <a:effectLst/>
                          <a:latin typeface="+mn-lt"/>
                          <a:cs typeface="Leelawadee" panose="020B0502040204020203" pitchFamily="34" charset="-34"/>
                        </a:rPr>
                        <a:t> Improve product stewardship and packaging that adds value for customers​</a:t>
                      </a:r>
                    </a:p>
                    <a:p>
                      <a:pPr marL="114300" indent="-114300" algn="l" rtl="0" fontAlgn="base">
                        <a:lnSpc>
                          <a:spcPct val="100000"/>
                        </a:lnSpc>
                        <a:spcBef>
                          <a:spcPts val="400"/>
                        </a:spcBef>
                        <a:buFont typeface="Arial" panose="020B0604020202020204" pitchFamily="34" charset="0"/>
                        <a:buChar char="•"/>
                      </a:pPr>
                      <a:r>
                        <a:rPr lang="en-US" sz="1050" b="0" i="0" noProof="0">
                          <a:solidFill>
                            <a:srgbClr val="2B660F"/>
                          </a:solidFill>
                          <a:effectLst/>
                          <a:highlight>
                            <a:srgbClr val="4FE2F3"/>
                          </a:highlight>
                          <a:latin typeface="+mn-lt"/>
                          <a:cs typeface="Leelawadee" panose="020B0502040204020203" pitchFamily="34" charset="-34"/>
                        </a:rPr>
                        <a:t>Goal:</a:t>
                      </a:r>
                      <a:r>
                        <a:rPr lang="en-US" sz="1050" b="0" i="0" noProof="0">
                          <a:solidFill>
                            <a:srgbClr val="2B660F"/>
                          </a:solidFill>
                          <a:effectLst/>
                          <a:latin typeface="+mn-lt"/>
                          <a:cs typeface="Leelawadee" panose="020B0502040204020203" pitchFamily="34" charset="-34"/>
                        </a:rPr>
                        <a:t> Develop a supplier diversification strategy focused on providing diverse suppliers with the tools and support needed to access purchasing opportunities with Dollar Tree</a:t>
                      </a: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14300" indent="-114300" algn="l" rtl="0" fontAlgn="base">
                        <a:lnSpc>
                          <a:spcPct val="100000"/>
                        </a:lnSpc>
                        <a:buFont typeface="Arial" panose="020B0604020202020204" pitchFamily="34" charset="0"/>
                        <a:buChar char="•"/>
                      </a:pPr>
                      <a:r>
                        <a:rPr lang="en-US" sz="1050" b="0" i="0" noProof="0">
                          <a:solidFill>
                            <a:srgbClr val="2B660F"/>
                          </a:solidFill>
                          <a:effectLst/>
                          <a:highlight>
                            <a:srgbClr val="4FE2F3"/>
                          </a:highlight>
                          <a:latin typeface="+mn-lt"/>
                          <a:cs typeface="Leelawadee" panose="020B0502040204020203" pitchFamily="34" charset="-34"/>
                        </a:rPr>
                        <a:t>Goal:</a:t>
                      </a:r>
                      <a:r>
                        <a:rPr lang="en-US" sz="1050" b="0" i="0" noProof="0">
                          <a:solidFill>
                            <a:srgbClr val="2B660F"/>
                          </a:solidFill>
                          <a:effectLst/>
                          <a:latin typeface="+mn-lt"/>
                          <a:cs typeface="Leelawadee" panose="020B0502040204020203" pitchFamily="34" charset="-34"/>
                        </a:rPr>
                        <a:t> Pursue philanthropy focused on essential needs, economic opportunity and community vitality</a:t>
                      </a:r>
                    </a:p>
                    <a:p>
                      <a:pPr marL="114300" indent="-114300" algn="l" rtl="0" fontAlgn="base">
                        <a:lnSpc>
                          <a:spcPct val="100000"/>
                        </a:lnSpc>
                        <a:spcBef>
                          <a:spcPts val="400"/>
                        </a:spcBef>
                        <a:buFont typeface="Arial" panose="020B0604020202020204" pitchFamily="34" charset="0"/>
                        <a:buChar char="•"/>
                      </a:pPr>
                      <a:r>
                        <a:rPr lang="en-US" sz="1050" b="0" i="0" noProof="0">
                          <a:solidFill>
                            <a:srgbClr val="2B660F"/>
                          </a:solidFill>
                          <a:effectLst/>
                          <a:highlight>
                            <a:srgbClr val="4FE2F3"/>
                          </a:highlight>
                          <a:latin typeface="+mn-lt"/>
                          <a:cs typeface="Leelawadee" panose="020B0502040204020203" pitchFamily="34" charset="-34"/>
                        </a:rPr>
                        <a:t>Goal:</a:t>
                      </a:r>
                      <a:r>
                        <a:rPr lang="en-US" sz="1050" b="0" i="0" noProof="0">
                          <a:solidFill>
                            <a:srgbClr val="2B660F"/>
                          </a:solidFill>
                          <a:effectLst/>
                          <a:latin typeface="+mn-lt"/>
                          <a:cs typeface="Leelawadee" panose="020B0502040204020203" pitchFamily="34" charset="-34"/>
                        </a:rPr>
                        <a:t> Increase community resilience through associate engagement, local support, and disaster response and recovery</a:t>
                      </a:r>
                    </a:p>
                    <a:p>
                      <a:pPr marL="114300" indent="-114300" algn="l" rtl="0" fontAlgn="base">
                        <a:lnSpc>
                          <a:spcPct val="100000"/>
                        </a:lnSpc>
                        <a:spcBef>
                          <a:spcPts val="400"/>
                        </a:spcBef>
                        <a:buFont typeface="Arial" panose="020B0604020202020204" pitchFamily="34" charset="0"/>
                        <a:buChar char="•"/>
                      </a:pPr>
                      <a:r>
                        <a:rPr lang="en-US" sz="1050" b="0" i="0" noProof="0">
                          <a:solidFill>
                            <a:srgbClr val="2B660F"/>
                          </a:solidFill>
                          <a:effectLst/>
                          <a:highlight>
                            <a:srgbClr val="4FE2F3"/>
                          </a:highlight>
                          <a:latin typeface="+mn-lt"/>
                          <a:cs typeface="Leelawadee" panose="020B0502040204020203" pitchFamily="34" charset="-34"/>
                        </a:rPr>
                        <a:t>Goal:</a:t>
                      </a:r>
                      <a:r>
                        <a:rPr lang="en-US" sz="1050" b="0" i="0" noProof="0">
                          <a:solidFill>
                            <a:srgbClr val="2B660F"/>
                          </a:solidFill>
                          <a:effectLst/>
                          <a:latin typeface="+mn-lt"/>
                          <a:cs typeface="Leelawadee" panose="020B0502040204020203" pitchFamily="34" charset="-34"/>
                        </a:rPr>
                        <a:t> Have proactive relationships with community stakeholders, law enforcement and government</a:t>
                      </a:r>
                    </a:p>
                    <a:p>
                      <a:pPr marL="114300" indent="-114300" algn="l" rtl="0" fontAlgn="base">
                        <a:lnSpc>
                          <a:spcPct val="100000"/>
                        </a:lnSpc>
                        <a:spcBef>
                          <a:spcPts val="400"/>
                        </a:spcBef>
                        <a:buFont typeface="Arial" panose="020B0604020202020204" pitchFamily="34" charset="0"/>
                        <a:buChar char="•"/>
                      </a:pPr>
                      <a:r>
                        <a:rPr lang="en-US" sz="1050" b="0" i="0" noProof="0">
                          <a:solidFill>
                            <a:srgbClr val="2B660F"/>
                          </a:solidFill>
                          <a:effectLst/>
                          <a:highlight>
                            <a:srgbClr val="4FE2F3"/>
                          </a:highlight>
                          <a:latin typeface="+mn-lt"/>
                          <a:cs typeface="Leelawadee" panose="020B0502040204020203" pitchFamily="34" charset="-34"/>
                        </a:rPr>
                        <a:t>Goal:</a:t>
                      </a:r>
                      <a:r>
                        <a:rPr lang="en-US" sz="1050" b="0" i="0" noProof="0">
                          <a:solidFill>
                            <a:srgbClr val="2B660F"/>
                          </a:solidFill>
                          <a:effectLst/>
                          <a:latin typeface="+mn-lt"/>
                          <a:cs typeface="Leelawadee" panose="020B0502040204020203" pitchFamily="34" charset="-34"/>
                        </a:rPr>
                        <a:t> Advocate on issues that impact the economic stability, well-being and safety of communities​</a:t>
                      </a: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bl>
          </a:graphicData>
        </a:graphic>
      </p:graphicFrame>
      <p:pic>
        <p:nvPicPr>
          <p:cNvPr id="13" name="Picture 12" descr="A logo of a leaf in a circle&#10;&#10;Description automatically generated">
            <a:extLst>
              <a:ext uri="{FF2B5EF4-FFF2-40B4-BE49-F238E27FC236}">
                <a16:creationId xmlns:a16="http://schemas.microsoft.com/office/drawing/2014/main" id="{667BAFE4-CACA-9600-7F22-6167B400393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pic>
        <p:nvPicPr>
          <p:cNvPr id="14" name="Picture 13" descr="A blue and green windmill with green arrows&#10;&#10;Description automatically generated">
            <a:extLst>
              <a:ext uri="{FF2B5EF4-FFF2-40B4-BE49-F238E27FC236}">
                <a16:creationId xmlns:a16="http://schemas.microsoft.com/office/drawing/2014/main" id="{DD6522EC-EB71-2EDD-69F9-3F6271D9E7B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7884" y="3015637"/>
            <a:ext cx="556204" cy="604020"/>
          </a:xfrm>
          <a:prstGeom prst="rect">
            <a:avLst/>
          </a:prstGeom>
        </p:spPr>
      </p:pic>
    </p:spTree>
    <p:extLst>
      <p:ext uri="{BB962C8B-B14F-4D97-AF65-F5344CB8AC3E}">
        <p14:creationId xmlns:p14="http://schemas.microsoft.com/office/powerpoint/2010/main" val="3387893547"/>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0B6CE5-4B54-67EB-9B07-6CE075384AAF}"/>
            </a:ext>
          </a:extLst>
        </p:cNvPr>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D14647B2-F2D4-4420-A1F9-D080CA11CD85}"/>
              </a:ext>
            </a:extLst>
          </p:cNvPr>
          <p:cNvGraphicFramePr>
            <a:graphicFrameLocks/>
          </p:cNvGraphicFramePr>
          <p:nvPr>
            <p:custDataLst>
              <p:tags r:id="rId1"/>
            </p:custDataLst>
            <p:extLst>
              <p:ext uri="{D42A27DB-BD31-4B8C-83A1-F6EECF244321}">
                <p14:modId xmlns:p14="http://schemas.microsoft.com/office/powerpoint/2010/main" val="17317311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3" name="think-cell data - do not delete" hidden="1">
                        <a:extLst>
                          <a:ext uri="{FF2B5EF4-FFF2-40B4-BE49-F238E27FC236}">
                            <a16:creationId xmlns:a16="http://schemas.microsoft.com/office/drawing/2014/main" id="{D14647B2-F2D4-4420-A1F9-D080CA11CD8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7F3CE67A-A08E-01DA-AC96-B53C42A56D29}"/>
              </a:ext>
            </a:extLst>
          </p:cNvPr>
          <p:cNvSpPr>
            <a:spLocks noGrp="1"/>
          </p:cNvSpPr>
          <p:nvPr>
            <p:ph type="title"/>
          </p:nvPr>
        </p:nvSpPr>
        <p:spPr>
          <a:xfrm>
            <a:off x="304798" y="246888"/>
            <a:ext cx="11585448" cy="969264"/>
          </a:xfrm>
        </p:spPr>
        <p:txBody>
          <a:bodyPr vert="horz" rIns="0"/>
          <a:lstStyle/>
          <a:p>
            <a:pPr lvl="0"/>
            <a:r>
              <a:rPr lang="en-US" sz="3000"/>
              <a:t>FAMILY DOLLAR’S SUSTAINABILITY FOCUS AREAS</a:t>
            </a:r>
            <a:br>
              <a:rPr lang="en-US" sz="3000"/>
            </a:br>
            <a:r>
              <a:rPr lang="en-US" sz="1800" i="1"/>
              <a:t>And how these focus areas align with pep+ pillars</a:t>
            </a:r>
          </a:p>
        </p:txBody>
      </p:sp>
      <p:pic>
        <p:nvPicPr>
          <p:cNvPr id="9" name="Picture 2" descr="Family Dollar">
            <a:extLst>
              <a:ext uri="{FF2B5EF4-FFF2-40B4-BE49-F238E27FC236}">
                <a16:creationId xmlns:a16="http://schemas.microsoft.com/office/drawing/2014/main" id="{1AB06B8C-BA12-AA72-C795-6004925C87A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121" t="16949" r="2747" b="15243"/>
          <a:stretch>
            <a:fillRect/>
          </a:stretch>
        </p:blipFill>
        <p:spPr bwMode="auto">
          <a:xfrm>
            <a:off x="10778671" y="618699"/>
            <a:ext cx="1204686" cy="487532"/>
          </a:xfrm>
          <a:prstGeom prst="rect">
            <a:avLst/>
          </a:prstGeom>
          <a:noFill/>
        </p:spPr>
      </p:pic>
      <p:sp>
        <p:nvSpPr>
          <p:cNvPr id="10" name="Rectangle: Top Corners Rounded 9">
            <a:extLst>
              <a:ext uri="{FF2B5EF4-FFF2-40B4-BE49-F238E27FC236}">
                <a16:creationId xmlns:a16="http://schemas.microsoft.com/office/drawing/2014/main" id="{267F3B7A-174E-4713-B9EB-2E1D64CE988F}"/>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1" name="Table 4">
            <a:extLst>
              <a:ext uri="{FF2B5EF4-FFF2-40B4-BE49-F238E27FC236}">
                <a16:creationId xmlns:a16="http://schemas.microsoft.com/office/drawing/2014/main" id="{1AE44DE5-FDC1-7A02-180C-85C3C16C5C29}"/>
              </a:ext>
            </a:extLst>
          </p:cNvPr>
          <p:cNvGraphicFramePr>
            <a:graphicFrameLocks noGrp="1"/>
          </p:cNvGraphicFramePr>
          <p:nvPr>
            <p:extLst>
              <p:ext uri="{D42A27DB-BD31-4B8C-83A1-F6EECF244321}">
                <p14:modId xmlns:p14="http://schemas.microsoft.com/office/powerpoint/2010/main" val="1284323105"/>
              </p:ext>
            </p:extLst>
          </p:nvPr>
        </p:nvGraphicFramePr>
        <p:xfrm>
          <a:off x="-7620" y="1148230"/>
          <a:ext cx="11986260" cy="5031114"/>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2499360">
                  <a:extLst>
                    <a:ext uri="{9D8B030D-6E8A-4147-A177-3AD203B41FA5}">
                      <a16:colId xmlns:a16="http://schemas.microsoft.com/office/drawing/2014/main" val="2382844442"/>
                    </a:ext>
                  </a:extLst>
                </a:gridCol>
                <a:gridCol w="2499360">
                  <a:extLst>
                    <a:ext uri="{9D8B030D-6E8A-4147-A177-3AD203B41FA5}">
                      <a16:colId xmlns:a16="http://schemas.microsoft.com/office/drawing/2014/main" val="957515009"/>
                    </a:ext>
                  </a:extLst>
                </a:gridCol>
                <a:gridCol w="2499360">
                  <a:extLst>
                    <a:ext uri="{9D8B030D-6E8A-4147-A177-3AD203B41FA5}">
                      <a16:colId xmlns:a16="http://schemas.microsoft.com/office/drawing/2014/main" val="2353111847"/>
                    </a:ext>
                  </a:extLst>
                </a:gridCol>
                <a:gridCol w="2499360">
                  <a:extLst>
                    <a:ext uri="{9D8B030D-6E8A-4147-A177-3AD203B41FA5}">
                      <a16:colId xmlns:a16="http://schemas.microsoft.com/office/drawing/2014/main" val="3958386930"/>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1" i="0" noProof="0">
                          <a:solidFill>
                            <a:schemeClr val="bg1"/>
                          </a:solidFill>
                          <a:effectLst/>
                          <a:latin typeface="+mn-lt"/>
                          <a:cs typeface="Leelawadee" panose="020B0502040204020203" pitchFamily="34" charset="-34"/>
                        </a:rPr>
                        <a:t>Our Planet​</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1" i="0" noProof="0">
                          <a:solidFill>
                            <a:schemeClr val="bg1"/>
                          </a:solidFill>
                          <a:effectLst/>
                          <a:latin typeface="+mn-lt"/>
                          <a:cs typeface="Leelawadee" panose="020B0502040204020203" pitchFamily="34" charset="-34"/>
                        </a:rPr>
                        <a:t>Our Associates​</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1" i="0" noProof="0">
                          <a:solidFill>
                            <a:schemeClr val="bg1"/>
                          </a:solidFill>
                          <a:effectLst/>
                          <a:latin typeface="+mn-lt"/>
                          <a:cs typeface="Leelawadee" panose="020B0502040204020203" pitchFamily="34" charset="-34"/>
                        </a:rPr>
                        <a:t>Our Customers​</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1" i="0" noProof="0">
                          <a:solidFill>
                            <a:schemeClr val="bg1"/>
                          </a:solidFill>
                          <a:effectLst/>
                          <a:latin typeface="+mn-lt"/>
                          <a:cs typeface="Leelawadee" panose="020B0502040204020203" pitchFamily="34" charset="-34"/>
                        </a:rPr>
                        <a:t>Our Community​</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4784226">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922F11"/>
                          </a:solidFill>
                          <a:latin typeface="+mj-lt"/>
                          <a:ea typeface="+mn-ea"/>
                          <a:cs typeface="Leelawadee"/>
                        </a:rPr>
                        <a:t>POSITIVE </a:t>
                      </a:r>
                      <a:br>
                        <a:rPr lang="en-US" sz="1400" kern="1200">
                          <a:solidFill>
                            <a:srgbClr val="922F11"/>
                          </a:solidFill>
                          <a:latin typeface="+mj-lt"/>
                          <a:ea typeface="+mn-ea"/>
                          <a:cs typeface="Leelawadee"/>
                        </a:rPr>
                      </a:br>
                      <a:r>
                        <a:rPr lang="en-US" sz="1400" kern="1200">
                          <a:solidFill>
                            <a:srgbClr val="922F11"/>
                          </a:solidFill>
                          <a:latin typeface="+mj-lt"/>
                          <a:ea typeface="+mn-ea"/>
                          <a:cs typeface="Leelawadee"/>
                        </a:rPr>
                        <a:t>CHOICES</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E6D27"/>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a:ln>
                            <a:noFill/>
                          </a:ln>
                          <a:solidFill>
                            <a:srgbClr val="2B660F"/>
                          </a:solidFill>
                          <a:effectLst/>
                          <a:uLnTx/>
                          <a:uFillTx/>
                          <a:latin typeface="+mn-lt"/>
                          <a:ea typeface="+mn-ea"/>
                          <a:cs typeface="Leelawadee"/>
                        </a:rPr>
                        <a:t>Not a focus area for the customer.</a:t>
                      </a:r>
                      <a:endParaRPr kumimoji="0" lang="en-US" sz="1050" b="0" i="0" u="none" strike="noStrike" kern="1200" cap="none" spc="0" normalizeH="0" baseline="0" noProof="0">
                        <a:ln>
                          <a:noFill/>
                        </a:ln>
                        <a:solidFill>
                          <a:srgbClr val="2B660F"/>
                        </a:solidFill>
                        <a:effectLst/>
                        <a:uLnTx/>
                        <a:uFillTx/>
                        <a:latin typeface="+mn-lt"/>
                        <a:ea typeface="+mn-ea"/>
                        <a:cs typeface="Leelawadee"/>
                      </a:endParaRP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a:ln>
                            <a:noFill/>
                          </a:ln>
                          <a:solidFill>
                            <a:srgbClr val="2B660F"/>
                          </a:solidFill>
                          <a:effectLst/>
                          <a:uLnTx/>
                          <a:uFillTx/>
                          <a:latin typeface="+mn-lt"/>
                          <a:ea typeface="+mn-ea"/>
                          <a:cs typeface="Leelawadee"/>
                        </a:rPr>
                        <a:t>Not a focus area for the customer.</a:t>
                      </a:r>
                      <a:endParaRPr kumimoji="0" lang="en-US" sz="1050" b="0" i="0" u="none" strike="noStrike" kern="1200" cap="none" spc="0" normalizeH="0" baseline="0" noProof="0">
                        <a:ln>
                          <a:noFill/>
                        </a:ln>
                        <a:solidFill>
                          <a:srgbClr val="2B660F"/>
                        </a:solidFill>
                        <a:effectLst/>
                        <a:uLnTx/>
                        <a:uFillTx/>
                        <a:latin typeface="+mn-lt"/>
                        <a:ea typeface="+mn-ea"/>
                        <a:cs typeface="Leelawadee"/>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14300" indent="-114300" algn="l" rtl="0" fontAlgn="base">
                        <a:lnSpc>
                          <a:spcPct val="100000"/>
                        </a:lnSpc>
                        <a:spcBef>
                          <a:spcPts val="600"/>
                        </a:spcBef>
                        <a:buFont typeface="Arial" panose="020B0604020202020204" pitchFamily="34" charset="0"/>
                        <a:buChar char="•"/>
                      </a:pPr>
                      <a:r>
                        <a:rPr lang="en-US" sz="1050" b="0" i="0" noProof="0">
                          <a:solidFill>
                            <a:srgbClr val="2B660F"/>
                          </a:solidFill>
                          <a:effectLst/>
                          <a:highlight>
                            <a:srgbClr val="4FE2F3"/>
                          </a:highlight>
                          <a:latin typeface="+mn-lt"/>
                          <a:cs typeface="Leelawadee" panose="020B0502040204020203" pitchFamily="34" charset="-34"/>
                        </a:rPr>
                        <a:t>Goal:</a:t>
                      </a:r>
                      <a:r>
                        <a:rPr lang="en-US" sz="1050" b="0" i="0" noProof="0">
                          <a:solidFill>
                            <a:srgbClr val="2B660F"/>
                          </a:solidFill>
                          <a:effectLst/>
                          <a:latin typeface="+mn-lt"/>
                          <a:cs typeface="Leelawadee" panose="020B0502040204020203" pitchFamily="34" charset="-34"/>
                        </a:rPr>
                        <a:t> Ensure suppliers are taking steps to ensure the products they provide are safe, compliant, and meet technical requirements</a:t>
                      </a:r>
                      <a:endParaRPr lang="en-US" sz="1050" b="0" i="0" noProof="0">
                        <a:solidFill>
                          <a:srgbClr val="2B660F"/>
                        </a:solidFill>
                        <a:effectLst/>
                        <a:highlight>
                          <a:srgbClr val="FFFF00"/>
                        </a:highlight>
                        <a:latin typeface="+mn-lt"/>
                        <a:cs typeface="Leelawadee" panose="020B0502040204020203" pitchFamily="34" charset="-34"/>
                      </a:endParaRPr>
                    </a:p>
                    <a:p>
                      <a:pPr marL="114300" indent="-114300" algn="l" rtl="0" fontAlgn="base">
                        <a:lnSpc>
                          <a:spcPct val="100000"/>
                        </a:lnSpc>
                        <a:spcBef>
                          <a:spcPts val="600"/>
                        </a:spcBef>
                        <a:buFont typeface="Arial" panose="020B0604020202020204" pitchFamily="34" charset="0"/>
                        <a:buChar char="•"/>
                      </a:pPr>
                      <a:r>
                        <a:rPr lang="en-US" sz="1050" b="0" i="0" noProof="0">
                          <a:solidFill>
                            <a:srgbClr val="2B660F"/>
                          </a:solidFill>
                          <a:effectLst/>
                          <a:highlight>
                            <a:srgbClr val="4FE2F3"/>
                          </a:highlight>
                          <a:latin typeface="+mn-lt"/>
                          <a:cs typeface="Leelawadee" panose="020B0502040204020203" pitchFamily="34" charset="-34"/>
                        </a:rPr>
                        <a:t>Goal:</a:t>
                      </a:r>
                      <a:r>
                        <a:rPr lang="en-US" sz="1050" b="0" i="0" noProof="0">
                          <a:solidFill>
                            <a:srgbClr val="2B660F"/>
                          </a:solidFill>
                          <a:effectLst/>
                          <a:latin typeface="+mn-lt"/>
                          <a:cs typeface="Leelawadee" panose="020B0502040204020203" pitchFamily="34" charset="-34"/>
                        </a:rPr>
                        <a:t> Increase access to healthier, inclusive and sustainable product choices that deliver value every day.​</a:t>
                      </a:r>
                    </a:p>
                    <a:p>
                      <a:pPr marL="114300" indent="-114300" algn="l" rtl="0" fontAlgn="base">
                        <a:lnSpc>
                          <a:spcPct val="100000"/>
                        </a:lnSpc>
                        <a:spcBef>
                          <a:spcPts val="600"/>
                        </a:spcBef>
                        <a:buFont typeface="Arial" panose="020B0604020202020204" pitchFamily="34" charset="0"/>
                        <a:buChar char="•"/>
                      </a:pPr>
                      <a:r>
                        <a:rPr lang="en-US" sz="1050" b="0" i="0" noProof="0">
                          <a:solidFill>
                            <a:srgbClr val="2B660F"/>
                          </a:solidFill>
                          <a:effectLst/>
                          <a:highlight>
                            <a:srgbClr val="4FE2F3"/>
                          </a:highlight>
                          <a:latin typeface="+mn-lt"/>
                          <a:cs typeface="Leelawadee" panose="020B0502040204020203" pitchFamily="34" charset="-34"/>
                        </a:rPr>
                        <a:t>Goal:</a:t>
                      </a:r>
                      <a:r>
                        <a:rPr lang="en-US" sz="1050" b="0" i="0" noProof="0">
                          <a:solidFill>
                            <a:srgbClr val="2B660F"/>
                          </a:solidFill>
                          <a:effectLst/>
                          <a:latin typeface="+mn-lt"/>
                          <a:cs typeface="Leelawadee" panose="020B0502040204020203" pitchFamily="34" charset="-34"/>
                        </a:rPr>
                        <a:t> Welcome customers with a store experience that delivers quality, value and safety</a:t>
                      </a: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a:ln>
                            <a:noFill/>
                          </a:ln>
                          <a:solidFill>
                            <a:srgbClr val="2B660F"/>
                          </a:solidFill>
                          <a:effectLst/>
                          <a:uLnTx/>
                          <a:uFillTx/>
                          <a:latin typeface="+mn-lt"/>
                          <a:ea typeface="+mn-ea"/>
                          <a:cs typeface="Leelawadee"/>
                        </a:rPr>
                        <a:t>Not a focus area for the customer.</a:t>
                      </a:r>
                      <a:endParaRPr kumimoji="0" lang="en-US" sz="1050" b="0" i="0" u="none" strike="noStrike" kern="1200" cap="none" spc="0" normalizeH="0" baseline="0" noProof="0">
                        <a:ln>
                          <a:noFill/>
                        </a:ln>
                        <a:solidFill>
                          <a:srgbClr val="2B660F"/>
                        </a:solidFill>
                        <a:effectLst/>
                        <a:uLnTx/>
                        <a:uFillTx/>
                        <a:latin typeface="+mn-lt"/>
                        <a:ea typeface="+mn-ea"/>
                        <a:cs typeface="Leelawadee"/>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bl>
          </a:graphicData>
        </a:graphic>
      </p:graphicFrame>
      <p:pic>
        <p:nvPicPr>
          <p:cNvPr id="14" name="Picture 13" descr="A logo of a hand and a globe&#10;&#10;Description automatically generated">
            <a:extLst>
              <a:ext uri="{FF2B5EF4-FFF2-40B4-BE49-F238E27FC236}">
                <a16:creationId xmlns:a16="http://schemas.microsoft.com/office/drawing/2014/main" id="{CE53C87B-09D1-92BC-1089-E55F914A1CD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25147" y="1836221"/>
            <a:ext cx="536916" cy="583072"/>
          </a:xfrm>
          <a:prstGeom prst="rect">
            <a:avLst/>
          </a:prstGeom>
        </p:spPr>
      </p:pic>
    </p:spTree>
    <p:extLst>
      <p:ext uri="{BB962C8B-B14F-4D97-AF65-F5344CB8AC3E}">
        <p14:creationId xmlns:p14="http://schemas.microsoft.com/office/powerpoint/2010/main" val="3166102305"/>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355E4E-7E2F-FCCA-8879-29FAC94CEB13}"/>
            </a:ext>
          </a:extLst>
        </p:cNvPr>
        <p:cNvGrpSpPr/>
        <p:nvPr/>
      </p:nvGrpSpPr>
      <p:grpSpPr>
        <a:xfrm>
          <a:off x="0" y="0"/>
          <a:ext cx="0" cy="0"/>
          <a:chOff x="0" y="0"/>
          <a:chExt cx="0" cy="0"/>
        </a:xfrm>
      </p:grpSpPr>
      <p:graphicFrame>
        <p:nvGraphicFramePr>
          <p:cNvPr id="17" name="think-cell data - do not delete" hidden="1">
            <a:extLst>
              <a:ext uri="{FF2B5EF4-FFF2-40B4-BE49-F238E27FC236}">
                <a16:creationId xmlns:a16="http://schemas.microsoft.com/office/drawing/2014/main" id="{E313678F-3DB7-71E7-9ABB-22245C3044C5}"/>
              </a:ext>
            </a:extLst>
          </p:cNvPr>
          <p:cNvGraphicFramePr>
            <a:graphicFrameLocks/>
          </p:cNvGraphicFramePr>
          <p:nvPr>
            <p:custDataLst>
              <p:tags r:id="rId1"/>
            </p:custDataLst>
            <p:extLst>
              <p:ext uri="{D42A27DB-BD31-4B8C-83A1-F6EECF244321}">
                <p14:modId xmlns:p14="http://schemas.microsoft.com/office/powerpoint/2010/main" val="5821709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17" name="think-cell data - do not delete" hidden="1">
                        <a:extLst>
                          <a:ext uri="{FF2B5EF4-FFF2-40B4-BE49-F238E27FC236}">
                            <a16:creationId xmlns:a16="http://schemas.microsoft.com/office/drawing/2014/main" id="{E313678F-3DB7-71E7-9ABB-22245C3044C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E0FE5595-D976-D155-FD17-79E769CE68CA}"/>
              </a:ext>
            </a:extLst>
          </p:cNvPr>
          <p:cNvSpPr>
            <a:spLocks noGrp="1"/>
          </p:cNvSpPr>
          <p:nvPr>
            <p:ph type="title"/>
          </p:nvPr>
        </p:nvSpPr>
        <p:spPr>
          <a:xfrm>
            <a:off x="304800" y="247650"/>
            <a:ext cx="10473871" cy="968375"/>
          </a:xfrm>
        </p:spPr>
        <p:txBody>
          <a:bodyPr vert="horz" rIns="0"/>
          <a:lstStyle/>
          <a:p>
            <a:pPr lvl="0"/>
            <a:r>
              <a:rPr lang="en-US" sz="2600"/>
              <a:t>COMMONALITY BETWEEN FAMILY DOLLAR’S AND PEP+ FOCUS AREAS</a:t>
            </a:r>
            <a:br>
              <a:rPr lang="en-US" sz="2600"/>
            </a:br>
            <a:r>
              <a:rPr lang="en-US" sz="1800" i="1"/>
              <a:t>Allowing us to identify opportunities for collaboration, and therefore</a:t>
            </a:r>
            <a:br>
              <a:rPr lang="en-US" sz="1800" i="1"/>
            </a:br>
            <a:r>
              <a:rPr lang="en-US" sz="1800" i="1"/>
              <a:t>add value to our relationship</a:t>
            </a:r>
          </a:p>
        </p:txBody>
      </p:sp>
      <p:pic>
        <p:nvPicPr>
          <p:cNvPr id="9" name="Picture 2" descr="Family Dollar">
            <a:extLst>
              <a:ext uri="{FF2B5EF4-FFF2-40B4-BE49-F238E27FC236}">
                <a16:creationId xmlns:a16="http://schemas.microsoft.com/office/drawing/2014/main" id="{8B6D2C27-CF17-CD4D-1B01-2FCD00BC370A}"/>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121" t="16949" r="2747" b="15243"/>
          <a:stretch>
            <a:fillRect/>
          </a:stretch>
        </p:blipFill>
        <p:spPr bwMode="auto">
          <a:xfrm>
            <a:off x="10778671" y="618699"/>
            <a:ext cx="1204686" cy="487532"/>
          </a:xfrm>
          <a:prstGeom prst="rect">
            <a:avLst/>
          </a:prstGeom>
          <a:noFill/>
        </p:spPr>
      </p:pic>
      <p:sp>
        <p:nvSpPr>
          <p:cNvPr id="11" name="Rectangle: Top Corners Rounded 10">
            <a:extLst>
              <a:ext uri="{FF2B5EF4-FFF2-40B4-BE49-F238E27FC236}">
                <a16:creationId xmlns:a16="http://schemas.microsoft.com/office/drawing/2014/main" id="{086DEA96-E56E-336B-FD6C-E9EDAA47ABE9}"/>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2" name="Table 4">
            <a:extLst>
              <a:ext uri="{FF2B5EF4-FFF2-40B4-BE49-F238E27FC236}">
                <a16:creationId xmlns:a16="http://schemas.microsoft.com/office/drawing/2014/main" id="{A409188C-C27F-BB34-C7EE-8655E306F482}"/>
              </a:ext>
            </a:extLst>
          </p:cNvPr>
          <p:cNvGraphicFramePr>
            <a:graphicFrameLocks noGrp="1"/>
          </p:cNvGraphicFramePr>
          <p:nvPr>
            <p:extLst>
              <p:ext uri="{D42A27DB-BD31-4B8C-83A1-F6EECF244321}">
                <p14:modId xmlns:p14="http://schemas.microsoft.com/office/powerpoint/2010/main" val="2553409858"/>
              </p:ext>
            </p:extLst>
          </p:nvPr>
        </p:nvGraphicFramePr>
        <p:xfrm>
          <a:off x="-7620" y="1148230"/>
          <a:ext cx="11986260" cy="5023494"/>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2499360">
                  <a:extLst>
                    <a:ext uri="{9D8B030D-6E8A-4147-A177-3AD203B41FA5}">
                      <a16:colId xmlns:a16="http://schemas.microsoft.com/office/drawing/2014/main" val="2382844442"/>
                    </a:ext>
                  </a:extLst>
                </a:gridCol>
                <a:gridCol w="2499360">
                  <a:extLst>
                    <a:ext uri="{9D8B030D-6E8A-4147-A177-3AD203B41FA5}">
                      <a16:colId xmlns:a16="http://schemas.microsoft.com/office/drawing/2014/main" val="957515009"/>
                    </a:ext>
                  </a:extLst>
                </a:gridCol>
                <a:gridCol w="2499360">
                  <a:extLst>
                    <a:ext uri="{9D8B030D-6E8A-4147-A177-3AD203B41FA5}">
                      <a16:colId xmlns:a16="http://schemas.microsoft.com/office/drawing/2014/main" val="2353111847"/>
                    </a:ext>
                  </a:extLst>
                </a:gridCol>
                <a:gridCol w="2499360">
                  <a:extLst>
                    <a:ext uri="{9D8B030D-6E8A-4147-A177-3AD203B41FA5}">
                      <a16:colId xmlns:a16="http://schemas.microsoft.com/office/drawing/2014/main" val="3958386930"/>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1" i="0" noProof="0">
                          <a:solidFill>
                            <a:schemeClr val="bg1"/>
                          </a:solidFill>
                          <a:effectLst/>
                          <a:latin typeface="+mn-lt"/>
                          <a:cs typeface="Leelawadee" panose="020B0502040204020203" pitchFamily="34" charset="-34"/>
                        </a:rPr>
                        <a:t>Our Planet​</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1" i="0" noProof="0">
                          <a:solidFill>
                            <a:schemeClr val="bg1"/>
                          </a:solidFill>
                          <a:effectLst/>
                          <a:latin typeface="+mn-lt"/>
                          <a:cs typeface="Leelawadee" panose="020B0502040204020203" pitchFamily="34" charset="-34"/>
                        </a:rPr>
                        <a:t>Our Associates​</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1" i="0" noProof="0">
                          <a:solidFill>
                            <a:schemeClr val="bg1"/>
                          </a:solidFill>
                          <a:effectLst/>
                          <a:latin typeface="+mn-lt"/>
                          <a:cs typeface="Leelawadee" panose="020B0502040204020203" pitchFamily="34" charset="-34"/>
                        </a:rPr>
                        <a:t>Our Customers​</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1" i="0" noProof="0">
                          <a:solidFill>
                            <a:schemeClr val="bg1"/>
                          </a:solidFill>
                          <a:effectLst/>
                          <a:latin typeface="+mn-lt"/>
                          <a:cs typeface="Leelawadee" panose="020B0502040204020203" pitchFamily="34" charset="-34"/>
                        </a:rPr>
                        <a:t>Our Community​</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1280160">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954F07"/>
                          </a:solidFill>
                          <a:latin typeface="+mj-lt"/>
                          <a:ea typeface="+mn-ea"/>
                          <a:cs typeface="Leelawadee"/>
                        </a:rPr>
                        <a:t>POSITIVE </a:t>
                      </a:r>
                      <a:br>
                        <a:rPr lang="en-US" sz="1400" kern="1200">
                          <a:solidFill>
                            <a:srgbClr val="954F07"/>
                          </a:solidFill>
                          <a:latin typeface="+mj-lt"/>
                          <a:ea typeface="+mn-ea"/>
                          <a:cs typeface="Leelawadee"/>
                        </a:rPr>
                      </a:br>
                      <a:r>
                        <a:rPr lang="en-US" sz="1400" kern="1200">
                          <a:solidFill>
                            <a:srgbClr val="954F07"/>
                          </a:solidFill>
                          <a:latin typeface="+mj-lt"/>
                          <a:ea typeface="+mn-ea"/>
                          <a:cs typeface="Leelawadee"/>
                        </a:rPr>
                        <a:t>AGRICULTURE</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9F0A"/>
                    </a:solidFill>
                  </a:tcPr>
                </a:tc>
                <a:tc>
                  <a:txBody>
                    <a:bodyPr/>
                    <a:lstStyle/>
                    <a:p>
                      <a:pPr marL="114300" marR="0" lvl="0" indent="-1143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050" b="0" i="0" noProof="0">
                          <a:solidFill>
                            <a:srgbClr val="2B660F"/>
                          </a:solidFill>
                          <a:effectLst/>
                          <a:highlight>
                            <a:srgbClr val="4FE2F3"/>
                          </a:highlight>
                          <a:latin typeface="+mn-lt"/>
                          <a:cs typeface="Leelawadee"/>
                        </a:rPr>
                        <a:t>Goal:</a:t>
                      </a:r>
                      <a:r>
                        <a:rPr lang="en-US" sz="1050" b="0" i="0" noProof="0">
                          <a:solidFill>
                            <a:srgbClr val="2B660F"/>
                          </a:solidFill>
                          <a:effectLst/>
                          <a:latin typeface="+mn-lt"/>
                          <a:cs typeface="Leelawadee"/>
                        </a:rPr>
                        <a:t> Commit to sourcing practices that contribute to resilient supply chains</a:t>
                      </a:r>
                    </a:p>
                    <a:p>
                      <a:pPr marL="361950" lvl="1" indent="-187325" algn="l" rtl="0" fontAlgn="base">
                        <a:lnSpc>
                          <a:spcPct val="100000"/>
                        </a:lnSpc>
                        <a:spcBef>
                          <a:spcPts val="400"/>
                        </a:spcBef>
                        <a:buClr>
                          <a:schemeClr val="tx1"/>
                        </a:buClr>
                        <a:buFont typeface="Wingdings" panose="05000000000000000000" pitchFamily="2" charset="2"/>
                        <a:buChar char="Ø"/>
                      </a:pPr>
                      <a:r>
                        <a:rPr lang="en-US" sz="1050" b="1" i="0" noProof="0">
                          <a:solidFill>
                            <a:srgbClr val="2B660F"/>
                          </a:solidFill>
                          <a:effectLst/>
                          <a:latin typeface="+mn-lt"/>
                          <a:cs typeface="Leelawadee"/>
                        </a:rPr>
                        <a:t>pep+ </a:t>
                      </a:r>
                      <a:r>
                        <a:rPr lang="en-US" sz="1050" b="1" i="0" kern="1200" noProof="0">
                          <a:solidFill>
                            <a:srgbClr val="2B660F"/>
                          </a:solidFill>
                          <a:effectLst/>
                          <a:latin typeface="+mn-lt"/>
                          <a:ea typeface="+mn-ea"/>
                          <a:cs typeface="Leelawadee"/>
                        </a:rPr>
                        <a:t>alignment: Spread the adoption of regenerative agriculture, restorative, or protective practices across 10 million acres of land supporting </a:t>
                      </a:r>
                      <a:br>
                        <a:rPr lang="en-US" sz="1050" b="1" i="0" kern="1200" noProof="0">
                          <a:solidFill>
                            <a:srgbClr val="2B660F"/>
                          </a:solidFill>
                          <a:effectLst/>
                          <a:latin typeface="+mn-lt"/>
                          <a:ea typeface="+mn-ea"/>
                          <a:cs typeface="Leelawadee"/>
                        </a:rPr>
                      </a:br>
                      <a:r>
                        <a:rPr lang="en-US" sz="1050" b="1" i="0" kern="1200" noProof="0">
                          <a:solidFill>
                            <a:srgbClr val="2B660F"/>
                          </a:solidFill>
                          <a:effectLst/>
                          <a:latin typeface="+mn-lt"/>
                          <a:ea typeface="+mn-ea"/>
                          <a:cs typeface="Leelawadee"/>
                        </a:rPr>
                        <a:t>the growth of our key crops and ingredients by 2030</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a:ln>
                            <a:noFill/>
                          </a:ln>
                          <a:solidFill>
                            <a:srgbClr val="2B660F"/>
                          </a:solidFill>
                          <a:effectLst/>
                          <a:uLnTx/>
                          <a:uFillTx/>
                          <a:latin typeface="+mn-lt"/>
                          <a:ea typeface="+mn-ea"/>
                          <a:cs typeface="Leelawadee"/>
                        </a:rPr>
                        <a:t>No commonalities.</a:t>
                      </a:r>
                      <a:endParaRPr kumimoji="0" lang="en-US" sz="1050" b="0" i="0" u="none" strike="noStrike" kern="1200" cap="none" spc="0" normalizeH="0" baseline="0" noProof="0">
                        <a:ln>
                          <a:noFill/>
                        </a:ln>
                        <a:solidFill>
                          <a:srgbClr val="2B660F"/>
                        </a:solidFill>
                        <a:effectLst/>
                        <a:uLnTx/>
                        <a:uFillTx/>
                        <a:latin typeface="+mn-lt"/>
                        <a:ea typeface="+mn-ea"/>
                        <a:cs typeface="Leelawadee"/>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a:ln>
                            <a:noFill/>
                          </a:ln>
                          <a:solidFill>
                            <a:srgbClr val="2B660F"/>
                          </a:solidFill>
                          <a:effectLst/>
                          <a:uLnTx/>
                          <a:uFillTx/>
                          <a:latin typeface="+mn-lt"/>
                          <a:ea typeface="+mn-ea"/>
                          <a:cs typeface="Leelawadee"/>
                        </a:rPr>
                        <a:t>No commonalities.</a:t>
                      </a:r>
                      <a:endParaRPr kumimoji="0" lang="en-US" sz="1050" b="0" i="0" u="none" strike="noStrike" kern="1200" cap="none" spc="0" normalizeH="0" baseline="0" noProof="0">
                        <a:ln>
                          <a:noFill/>
                        </a:ln>
                        <a:solidFill>
                          <a:srgbClr val="2B660F"/>
                        </a:solidFill>
                        <a:effectLst/>
                        <a:uLnTx/>
                        <a:uFillTx/>
                        <a:latin typeface="+mn-lt"/>
                        <a:ea typeface="+mn-ea"/>
                        <a:cs typeface="Leelawadee"/>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a:ln>
                            <a:noFill/>
                          </a:ln>
                          <a:solidFill>
                            <a:srgbClr val="2B660F"/>
                          </a:solidFill>
                          <a:effectLst/>
                          <a:uLnTx/>
                          <a:uFillTx/>
                          <a:latin typeface="+mn-lt"/>
                          <a:ea typeface="+mn-ea"/>
                          <a:cs typeface="Leelawadee"/>
                        </a:rPr>
                        <a:t>No commonalities.</a:t>
                      </a:r>
                      <a:endParaRPr kumimoji="0" lang="en-US" sz="1050" b="0" i="0" u="none" strike="noStrike" kern="1200" cap="none" spc="0" normalizeH="0" baseline="0" noProof="0">
                        <a:ln>
                          <a:noFill/>
                        </a:ln>
                        <a:solidFill>
                          <a:srgbClr val="2B660F"/>
                        </a:solidFill>
                        <a:effectLst/>
                        <a:uLnTx/>
                        <a:uFillTx/>
                        <a:latin typeface="+mn-lt"/>
                        <a:ea typeface="+mn-ea"/>
                        <a:cs typeface="Leelawadee"/>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3230762">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14300" indent="-114300" algn="l" rtl="0" fontAlgn="base">
                        <a:lnSpc>
                          <a:spcPct val="100000"/>
                        </a:lnSpc>
                        <a:buFont typeface="Arial" panose="020B0604020202020204" pitchFamily="34" charset="0"/>
                        <a:buChar char="•"/>
                      </a:pPr>
                      <a:r>
                        <a:rPr lang="en-US" sz="1050" b="0" i="0" noProof="0">
                          <a:solidFill>
                            <a:srgbClr val="2B660F"/>
                          </a:solidFill>
                          <a:effectLst/>
                          <a:highlight>
                            <a:srgbClr val="4FE2F3"/>
                          </a:highlight>
                          <a:latin typeface="+mn-lt"/>
                          <a:cs typeface="Leelawadee"/>
                        </a:rPr>
                        <a:t>Goal:</a:t>
                      </a:r>
                      <a:r>
                        <a:rPr lang="en-US" sz="1050" b="0" i="0" noProof="0">
                          <a:solidFill>
                            <a:srgbClr val="2B660F"/>
                          </a:solidFill>
                          <a:effectLst/>
                          <a:latin typeface="+mn-lt"/>
                          <a:cs typeface="Leelawadee"/>
                        </a:rPr>
                        <a:t> Ensure efficient energy use, sustainable packaging and enhanced waste management for a healthier planet</a:t>
                      </a:r>
                    </a:p>
                    <a:p>
                      <a:pPr marL="361950" lvl="1" indent="-187325" algn="l" rtl="0" fontAlgn="base">
                        <a:lnSpc>
                          <a:spcPct val="100000"/>
                        </a:lnSpc>
                        <a:spcBef>
                          <a:spcPts val="400"/>
                        </a:spcBef>
                        <a:buClr>
                          <a:schemeClr val="tx1"/>
                        </a:buClr>
                        <a:buFont typeface="Wingdings" panose="05000000000000000000" pitchFamily="2" charset="2"/>
                        <a:buChar char="Ø"/>
                      </a:pPr>
                      <a:r>
                        <a:rPr lang="en-US" sz="1050" b="1" i="0" noProof="0">
                          <a:solidFill>
                            <a:srgbClr val="2B660F"/>
                          </a:solidFill>
                          <a:effectLst/>
                          <a:latin typeface="+mn-lt"/>
                          <a:cs typeface="Leelawadee"/>
                        </a:rPr>
                        <a:t>pep+ </a:t>
                      </a:r>
                      <a:r>
                        <a:rPr lang="en-US" sz="1050" b="1" i="0" kern="1200" noProof="0">
                          <a:solidFill>
                            <a:srgbClr val="2B660F"/>
                          </a:solidFill>
                          <a:effectLst/>
                          <a:latin typeface="+mn-lt"/>
                          <a:ea typeface="+mn-ea"/>
                          <a:cs typeface="Leelawadee"/>
                        </a:rPr>
                        <a:t>alignment: Achieve 97% or greater reusable, recyclable, or compostable (RRC) packaging by design by 2030 in our primary and secondary packaging in our key packaging markets</a:t>
                      </a:r>
                    </a:p>
                    <a:p>
                      <a:pPr marL="114300" marR="0" lvl="0" indent="-114300" algn="l" defTabSz="914400" rtl="0" eaLnBrk="1" fontAlgn="base" latinLnBrk="0" hangingPunct="1">
                        <a:lnSpc>
                          <a:spcPct val="100000"/>
                        </a:lnSpc>
                        <a:spcBef>
                          <a:spcPts val="1000"/>
                        </a:spcBef>
                        <a:spcAft>
                          <a:spcPts val="0"/>
                        </a:spcAft>
                        <a:buClr>
                          <a:schemeClr val="tx1"/>
                        </a:buClr>
                        <a:buSzTx/>
                        <a:buFont typeface="Arial" panose="020B0604020202020204" pitchFamily="34" charset="0"/>
                        <a:buChar char="•"/>
                        <a:tabLst/>
                        <a:defRPr/>
                      </a:pPr>
                      <a:r>
                        <a:rPr lang="en-US" sz="1050" kern="1200" noProof="0">
                          <a:solidFill>
                            <a:srgbClr val="2B660F"/>
                          </a:solidFill>
                          <a:highlight>
                            <a:srgbClr val="FFC624"/>
                          </a:highlight>
                          <a:latin typeface="+mn-lt"/>
                          <a:ea typeface="+mn-ea"/>
                          <a:cs typeface="Leelawadee"/>
                        </a:rPr>
                        <a:t>Target:</a:t>
                      </a:r>
                      <a:r>
                        <a:rPr lang="en-US" sz="1050" kern="1200" noProof="0">
                          <a:solidFill>
                            <a:srgbClr val="2B660F"/>
                          </a:solidFill>
                          <a:latin typeface="+mn-lt"/>
                          <a:ea typeface="+mn-ea"/>
                          <a:cs typeface="Leelawadee"/>
                        </a:rPr>
                        <a:t> </a:t>
                      </a:r>
                      <a:r>
                        <a:rPr lang="en-US" sz="1050" b="0" i="0" noProof="0">
                          <a:solidFill>
                            <a:srgbClr val="2B660F"/>
                          </a:solidFill>
                          <a:effectLst/>
                          <a:latin typeface="+mn-lt"/>
                          <a:cs typeface="Leelawadee" panose="020B0502040204020203" pitchFamily="34" charset="-34"/>
                        </a:rPr>
                        <a:t>Achieve net zero emissions by 2050</a:t>
                      </a:r>
                      <a:endParaRPr lang="en-US" sz="1050" b="1" i="0" kern="1200" noProof="0">
                        <a:solidFill>
                          <a:srgbClr val="2B660F"/>
                        </a:solidFill>
                        <a:effectLst/>
                        <a:latin typeface="+mn-lt"/>
                        <a:ea typeface="+mn-ea"/>
                        <a:cs typeface="Leelawadee"/>
                      </a:endParaRPr>
                    </a:p>
                    <a:p>
                      <a:pPr marL="361950" lvl="1" indent="-187325" algn="l" rtl="0" fontAlgn="base">
                        <a:lnSpc>
                          <a:spcPct val="100000"/>
                        </a:lnSpc>
                        <a:spcBef>
                          <a:spcPts val="400"/>
                        </a:spcBef>
                        <a:buClr>
                          <a:schemeClr val="tx1"/>
                        </a:buClr>
                        <a:buFont typeface="Wingdings" panose="05000000000000000000" pitchFamily="2" charset="2"/>
                        <a:buChar char="Ø"/>
                      </a:pPr>
                      <a:r>
                        <a:rPr lang="en-GB" sz="1050" b="1" kern="1200">
                          <a:solidFill>
                            <a:srgbClr val="2B660F"/>
                          </a:solidFill>
                          <a:effectLst/>
                          <a:latin typeface="+mn-lt"/>
                          <a:ea typeface="+mn-ea"/>
                          <a:cs typeface="Leelawadee" panose="020B0502040204020203" pitchFamily="34" charset="-34"/>
                        </a:rPr>
                        <a:t>Achieve net-zero emissions by 2050 or sooner</a:t>
                      </a:r>
                      <a:endParaRPr lang="en-US" sz="1050" b="1" i="0" kern="1200" noProof="0">
                        <a:solidFill>
                          <a:srgbClr val="2B660F"/>
                        </a:solidFill>
                        <a:effectLst/>
                        <a:latin typeface="+mn-lt"/>
                        <a:ea typeface="+mn-ea"/>
                        <a:cs typeface="Leelawadee"/>
                      </a:endParaRP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14300" indent="-114300" algn="l" rtl="0" fontAlgn="base">
                        <a:lnSpc>
                          <a:spcPct val="100000"/>
                        </a:lnSpc>
                        <a:spcBef>
                          <a:spcPts val="400"/>
                        </a:spcBef>
                        <a:buFont typeface="Arial" panose="020B0604020202020204" pitchFamily="34" charset="0"/>
                        <a:buChar char="•"/>
                      </a:pPr>
                      <a:r>
                        <a:rPr lang="en-US" sz="1050" b="1" i="0" noProof="0">
                          <a:solidFill>
                            <a:srgbClr val="2B660F"/>
                          </a:solidFill>
                          <a:effectLst/>
                          <a:latin typeface="+mn-lt"/>
                          <a:cs typeface="Leelawadee" panose="020B0502040204020203" pitchFamily="34" charset="-34"/>
                        </a:rPr>
                        <a:t>​</a:t>
                      </a:r>
                      <a:r>
                        <a:rPr lang="en-US" sz="1050" b="0" i="0" noProof="0">
                          <a:solidFill>
                            <a:srgbClr val="2B660F"/>
                          </a:solidFill>
                          <a:effectLst/>
                          <a:highlight>
                            <a:srgbClr val="4FE2F3"/>
                          </a:highlight>
                          <a:latin typeface="+mn-lt"/>
                          <a:cs typeface="Leelawadee" panose="020B0502040204020203" pitchFamily="34" charset="-34"/>
                        </a:rPr>
                        <a:t>Goal:</a:t>
                      </a:r>
                      <a:r>
                        <a:rPr lang="en-US" sz="1050" b="0" i="0" noProof="0">
                          <a:solidFill>
                            <a:srgbClr val="2B660F"/>
                          </a:solidFill>
                          <a:effectLst/>
                          <a:latin typeface="+mn-lt"/>
                          <a:cs typeface="Leelawadee" panose="020B0502040204020203" pitchFamily="34" charset="-34"/>
                        </a:rPr>
                        <a:t> Respect the rights of all individuals throughout supply chain</a:t>
                      </a:r>
                    </a:p>
                    <a:p>
                      <a:pPr marL="361950" lvl="1" indent="-187325" algn="l" rtl="0" fontAlgn="base">
                        <a:lnSpc>
                          <a:spcPct val="100000"/>
                        </a:lnSpc>
                        <a:spcBef>
                          <a:spcPts val="400"/>
                        </a:spcBef>
                        <a:buFont typeface="Wingdings" panose="05000000000000000000" pitchFamily="2" charset="2"/>
                        <a:buChar char="Ø"/>
                      </a:pPr>
                      <a:r>
                        <a:rPr lang="en-US" sz="1050" b="1" i="0" noProof="0">
                          <a:solidFill>
                            <a:srgbClr val="2B660F"/>
                          </a:solidFill>
                          <a:effectLst/>
                          <a:latin typeface="+mn-lt"/>
                          <a:cs typeface="Leelawadee"/>
                        </a:rPr>
                        <a:t>pep+ alignment: </a:t>
                      </a:r>
                      <a:r>
                        <a:rPr lang="en-US" sz="1050" b="1" i="0" noProof="0">
                          <a:solidFill>
                            <a:srgbClr val="2B660F"/>
                          </a:solidFill>
                          <a:effectLst/>
                          <a:latin typeface="+mn-lt"/>
                          <a:cs typeface="Leelawadee" panose="020B0502040204020203" pitchFamily="34" charset="-34"/>
                        </a:rPr>
                        <a:t>Promote fair </a:t>
                      </a:r>
                      <a:br>
                        <a:rPr lang="en-US" sz="1050" b="1" i="0" noProof="0">
                          <a:solidFill>
                            <a:srgbClr val="2B660F"/>
                          </a:solidFill>
                          <a:effectLst/>
                          <a:latin typeface="+mn-lt"/>
                          <a:cs typeface="Leelawadee" panose="020B0502040204020203" pitchFamily="34" charset="-34"/>
                        </a:rPr>
                      </a:br>
                      <a:r>
                        <a:rPr lang="en-US" sz="1050" b="1" i="0" noProof="0">
                          <a:solidFill>
                            <a:srgbClr val="2B660F"/>
                          </a:solidFill>
                          <a:effectLst/>
                          <a:latin typeface="+mn-lt"/>
                          <a:cs typeface="Leelawadee" panose="020B0502040204020203" pitchFamily="34" charset="-34"/>
                        </a:rPr>
                        <a:t>and safe working conditions </a:t>
                      </a:r>
                      <a:br>
                        <a:rPr lang="en-US" sz="1050" b="1" i="0" noProof="0">
                          <a:solidFill>
                            <a:srgbClr val="2B660F"/>
                          </a:solidFill>
                          <a:effectLst/>
                          <a:latin typeface="+mn-lt"/>
                          <a:cs typeface="Leelawadee" panose="020B0502040204020203" pitchFamily="34" charset="-34"/>
                        </a:rPr>
                      </a:br>
                      <a:r>
                        <a:rPr lang="en-US" sz="1050" b="1" i="0" noProof="0">
                          <a:solidFill>
                            <a:srgbClr val="2B660F"/>
                          </a:solidFill>
                          <a:effectLst/>
                          <a:latin typeface="+mn-lt"/>
                          <a:cs typeface="Leelawadee" panose="020B0502040204020203" pitchFamily="34" charset="-34"/>
                        </a:rPr>
                        <a:t>by advancing respect for </a:t>
                      </a:r>
                      <a:br>
                        <a:rPr lang="en-US" sz="1050" b="1" i="0" noProof="0">
                          <a:solidFill>
                            <a:srgbClr val="2B660F"/>
                          </a:solidFill>
                          <a:effectLst/>
                          <a:latin typeface="+mn-lt"/>
                          <a:cs typeface="Leelawadee" panose="020B0502040204020203" pitchFamily="34" charset="-34"/>
                        </a:rPr>
                      </a:br>
                      <a:r>
                        <a:rPr lang="en-US" sz="1050" b="1" i="0" noProof="0">
                          <a:solidFill>
                            <a:srgbClr val="2B660F"/>
                          </a:solidFill>
                          <a:effectLst/>
                          <a:latin typeface="+mn-lt"/>
                          <a:cs typeface="Leelawadee" panose="020B0502040204020203" pitchFamily="34" charset="-34"/>
                        </a:rPr>
                        <a:t>human rights</a:t>
                      </a: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14300" marR="0" lvl="0" indent="-114300" algn="l" defTabSz="914400" rtl="0" eaLnBrk="1" fontAlgn="base" latinLnBrk="0" hangingPunct="1">
                        <a:lnSpc>
                          <a:spcPct val="100000"/>
                        </a:lnSpc>
                        <a:spcBef>
                          <a:spcPts val="0"/>
                        </a:spcBef>
                        <a:spcAft>
                          <a:spcPts val="0"/>
                        </a:spcAft>
                        <a:buClr>
                          <a:schemeClr val="tx1"/>
                        </a:buClr>
                        <a:buSzTx/>
                        <a:buFont typeface="Arial" panose="020B0604020202020204" pitchFamily="34" charset="0"/>
                        <a:buChar char="•"/>
                        <a:tabLst/>
                        <a:defRPr/>
                      </a:pPr>
                      <a:r>
                        <a:rPr lang="en-US" sz="1050" b="0" i="0" noProof="0">
                          <a:solidFill>
                            <a:srgbClr val="2B660F"/>
                          </a:solidFill>
                          <a:effectLst/>
                          <a:highlight>
                            <a:srgbClr val="4FE2F3"/>
                          </a:highlight>
                          <a:latin typeface="+mn-lt"/>
                          <a:cs typeface="Leelawadee" panose="020B0502040204020203" pitchFamily="34" charset="-34"/>
                        </a:rPr>
                        <a:t>Goal:</a:t>
                      </a:r>
                      <a:r>
                        <a:rPr lang="en-US" sz="1050" b="0" i="0" noProof="0">
                          <a:solidFill>
                            <a:srgbClr val="2B660F"/>
                          </a:solidFill>
                          <a:effectLst/>
                          <a:latin typeface="+mn-lt"/>
                          <a:cs typeface="Leelawadee" panose="020B0502040204020203" pitchFamily="34" charset="-34"/>
                        </a:rPr>
                        <a:t> Develop a supplier diversification strategy focused on providing diverse suppliers with the tools and support needed to access purchasing opportunities with Dollar Tree</a:t>
                      </a:r>
                      <a:endParaRPr lang="en-US" sz="1050" b="1" i="0" kern="1200" noProof="0">
                        <a:solidFill>
                          <a:srgbClr val="2B660F"/>
                        </a:solidFill>
                        <a:effectLst/>
                        <a:latin typeface="+mn-lt"/>
                        <a:ea typeface="+mn-ea"/>
                        <a:cs typeface="Leelawadee" panose="020B0502040204020203" pitchFamily="34" charset="-34"/>
                      </a:endParaRPr>
                    </a:p>
                    <a:p>
                      <a:pPr marL="361950" marR="0" lvl="1" indent="-187325" algn="l" defTabSz="914400" rtl="0" eaLnBrk="1" fontAlgn="base" latinLnBrk="0" hangingPunct="1">
                        <a:lnSpc>
                          <a:spcPct val="100000"/>
                        </a:lnSpc>
                        <a:spcBef>
                          <a:spcPts val="400"/>
                        </a:spcBef>
                        <a:spcAft>
                          <a:spcPts val="0"/>
                        </a:spcAft>
                        <a:buClrTx/>
                        <a:buSzTx/>
                        <a:buFont typeface="Wingdings" panose="05000000000000000000" pitchFamily="2" charset="2"/>
                        <a:buChar char="Ø"/>
                        <a:tabLst/>
                        <a:defRPr/>
                      </a:pPr>
                      <a:r>
                        <a:rPr lang="en-US" sz="1050" b="1" i="0" kern="1200" noProof="0">
                          <a:solidFill>
                            <a:srgbClr val="2B660F"/>
                          </a:solidFill>
                          <a:effectLst/>
                          <a:latin typeface="+mn-lt"/>
                          <a:ea typeface="+mn-ea"/>
                          <a:cs typeface="Leelawadee" panose="020B0502040204020203" pitchFamily="34" charset="-34"/>
                        </a:rPr>
                        <a:t>pep+ alignment: </a:t>
                      </a:r>
                      <a:r>
                        <a:rPr lang="en-US" sz="1050" b="1" noProof="0">
                          <a:solidFill>
                            <a:srgbClr val="2B660F"/>
                          </a:solidFill>
                          <a:latin typeface="+mn-lt"/>
                          <a:cs typeface="Leelawadee" panose="020B0502040204020203" pitchFamily="34" charset="-34"/>
                        </a:rPr>
                        <a:t>Continuing to expand our diverse supplier base across our value chain, and investing in diverse-owned businesses by providing business-building support services</a:t>
                      </a:r>
                      <a:endParaRPr lang="en-US" sz="1050" b="0" i="0" kern="1200" noProof="0">
                        <a:solidFill>
                          <a:srgbClr val="2B660F"/>
                        </a:solidFill>
                        <a:effectLst/>
                        <a:latin typeface="+mn-lt"/>
                        <a:ea typeface="+mn-ea"/>
                        <a:cs typeface="Leelawadee" panose="020B0502040204020203" pitchFamily="34" charset="-34"/>
                      </a:endParaRP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14300" indent="-114300" algn="l" rtl="0" fontAlgn="base">
                        <a:lnSpc>
                          <a:spcPct val="100000"/>
                        </a:lnSpc>
                        <a:buClr>
                          <a:schemeClr val="tx1"/>
                        </a:buClr>
                        <a:buFont typeface="Arial" panose="020B0604020202020204" pitchFamily="34" charset="0"/>
                        <a:buChar char="•"/>
                      </a:pPr>
                      <a:r>
                        <a:rPr lang="en-US" sz="1050" b="0" i="0" noProof="0">
                          <a:solidFill>
                            <a:srgbClr val="2B660F"/>
                          </a:solidFill>
                          <a:effectLst/>
                          <a:highlight>
                            <a:srgbClr val="4FE2F3"/>
                          </a:highlight>
                          <a:latin typeface="+mn-lt"/>
                          <a:cs typeface="Leelawadee"/>
                        </a:rPr>
                        <a:t>Goal:</a:t>
                      </a:r>
                      <a:r>
                        <a:rPr lang="en-US" sz="1050" b="0" i="0" noProof="0">
                          <a:solidFill>
                            <a:srgbClr val="2B660F"/>
                          </a:solidFill>
                          <a:effectLst/>
                          <a:latin typeface="+mn-lt"/>
                          <a:cs typeface="Leelawadee"/>
                        </a:rPr>
                        <a:t> Increase community resilience through associate engagement, local support, and disaster response and recovery</a:t>
                      </a:r>
                    </a:p>
                    <a:p>
                      <a:pPr marL="361950" lvl="1" indent="-187325" algn="l" rtl="0" fontAlgn="base">
                        <a:lnSpc>
                          <a:spcPct val="100000"/>
                        </a:lnSpc>
                        <a:spcBef>
                          <a:spcPts val="400"/>
                        </a:spcBef>
                        <a:buFont typeface="Wingdings" panose="05000000000000000000" pitchFamily="2" charset="2"/>
                        <a:buChar char="Ø"/>
                      </a:pPr>
                      <a:r>
                        <a:rPr lang="en-US" sz="1050" b="1" i="0" noProof="0">
                          <a:solidFill>
                            <a:srgbClr val="2B660F"/>
                          </a:solidFill>
                          <a:effectLst/>
                          <a:latin typeface="+mn-lt"/>
                          <a:cs typeface="Leelawadee"/>
                        </a:rPr>
                        <a:t>pep+ alignment: Empower our associates with the resources and time needed to build and cultivate prosperity in our communities</a:t>
                      </a: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bl>
          </a:graphicData>
        </a:graphic>
      </p:graphicFrame>
      <p:pic>
        <p:nvPicPr>
          <p:cNvPr id="13" name="Picture 12" descr="A logo of a leaf in a circle&#10;&#10;Description automatically generated">
            <a:extLst>
              <a:ext uri="{FF2B5EF4-FFF2-40B4-BE49-F238E27FC236}">
                <a16:creationId xmlns:a16="http://schemas.microsoft.com/office/drawing/2014/main" id="{6220DB06-D5EE-87EF-8B74-2C0547E1C2C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pic>
        <p:nvPicPr>
          <p:cNvPr id="14" name="Picture 13" descr="A blue and green windmill with green arrows&#10;&#10;Description automatically generated">
            <a:extLst>
              <a:ext uri="{FF2B5EF4-FFF2-40B4-BE49-F238E27FC236}">
                <a16:creationId xmlns:a16="http://schemas.microsoft.com/office/drawing/2014/main" id="{F0EF8651-6549-8CC4-227C-5D051844378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7884" y="3383769"/>
            <a:ext cx="556204" cy="604020"/>
          </a:xfrm>
          <a:prstGeom prst="rect">
            <a:avLst/>
          </a:prstGeom>
        </p:spPr>
      </p:pic>
    </p:spTree>
    <p:extLst>
      <p:ext uri="{BB962C8B-B14F-4D97-AF65-F5344CB8AC3E}">
        <p14:creationId xmlns:p14="http://schemas.microsoft.com/office/powerpoint/2010/main" val="12879832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842CDF-F39B-2AC8-F6C1-6C21BD976396}"/>
            </a:ext>
          </a:extLst>
        </p:cNvPr>
        <p:cNvGrpSpPr/>
        <p:nvPr/>
      </p:nvGrpSpPr>
      <p:grpSpPr>
        <a:xfrm>
          <a:off x="0" y="0"/>
          <a:ext cx="0" cy="0"/>
          <a:chOff x="0" y="0"/>
          <a:chExt cx="0" cy="0"/>
        </a:xfrm>
      </p:grpSpPr>
      <p:graphicFrame>
        <p:nvGraphicFramePr>
          <p:cNvPr id="15" name="think-cell data - do not delete" hidden="1">
            <a:extLst>
              <a:ext uri="{FF2B5EF4-FFF2-40B4-BE49-F238E27FC236}">
                <a16:creationId xmlns:a16="http://schemas.microsoft.com/office/drawing/2014/main" id="{D7E83CE3-6080-5758-B5C2-A06DE4F327CE}"/>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15" name="think-cell data - do not delete" hidden="1">
                        <a:extLst>
                          <a:ext uri="{FF2B5EF4-FFF2-40B4-BE49-F238E27FC236}">
                            <a16:creationId xmlns:a16="http://schemas.microsoft.com/office/drawing/2014/main" id="{D7E83CE3-6080-5758-B5C2-A06DE4F327C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5" name="Picture 2" descr="Ahold Delhaize">
            <a:extLst>
              <a:ext uri="{FF2B5EF4-FFF2-40B4-BE49-F238E27FC236}">
                <a16:creationId xmlns:a16="http://schemas.microsoft.com/office/drawing/2014/main" id="{CC983769-E58C-94B4-9F5D-BC3D1B644C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2390775"/>
            <a:ext cx="6367780" cy="2076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1543402"/>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ADFF95-C4B6-8069-E970-CC18E1B840CB}"/>
            </a:ext>
          </a:extLst>
        </p:cNvPr>
        <p:cNvGrpSpPr/>
        <p:nvPr/>
      </p:nvGrpSpPr>
      <p:grpSpPr>
        <a:xfrm>
          <a:off x="0" y="0"/>
          <a:ext cx="0" cy="0"/>
          <a:chOff x="0" y="0"/>
          <a:chExt cx="0" cy="0"/>
        </a:xfrm>
      </p:grpSpPr>
      <p:graphicFrame>
        <p:nvGraphicFramePr>
          <p:cNvPr id="11" name="think-cell data - do not delete" hidden="1">
            <a:extLst>
              <a:ext uri="{FF2B5EF4-FFF2-40B4-BE49-F238E27FC236}">
                <a16:creationId xmlns:a16="http://schemas.microsoft.com/office/drawing/2014/main" id="{B92A246C-014B-AAF0-049F-007F6327C8A8}"/>
              </a:ext>
            </a:extLst>
          </p:cNvPr>
          <p:cNvGraphicFramePr>
            <a:graphicFrameLocks/>
          </p:cNvGraphicFramePr>
          <p:nvPr>
            <p:custDataLst>
              <p:tags r:id="rId1"/>
            </p:custDataLst>
            <p:extLst>
              <p:ext uri="{D42A27DB-BD31-4B8C-83A1-F6EECF244321}">
                <p14:modId xmlns:p14="http://schemas.microsoft.com/office/powerpoint/2010/main" val="27050493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11" name="think-cell data - do not delete" hidden="1">
                        <a:extLst>
                          <a:ext uri="{FF2B5EF4-FFF2-40B4-BE49-F238E27FC236}">
                            <a16:creationId xmlns:a16="http://schemas.microsoft.com/office/drawing/2014/main" id="{B92A246C-014B-AAF0-049F-007F6327C8A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Title 6">
            <a:extLst>
              <a:ext uri="{FF2B5EF4-FFF2-40B4-BE49-F238E27FC236}">
                <a16:creationId xmlns:a16="http://schemas.microsoft.com/office/drawing/2014/main" id="{D5401BF7-06F8-1347-62DB-D9DE40442571}"/>
              </a:ext>
            </a:extLst>
          </p:cNvPr>
          <p:cNvSpPr>
            <a:spLocks noGrp="1"/>
          </p:cNvSpPr>
          <p:nvPr>
            <p:ph type="title"/>
          </p:nvPr>
        </p:nvSpPr>
        <p:spPr>
          <a:xfrm>
            <a:off x="304800" y="247650"/>
            <a:ext cx="10473871" cy="968375"/>
          </a:xfrm>
        </p:spPr>
        <p:txBody>
          <a:bodyPr vert="horz" rIns="0"/>
          <a:lstStyle/>
          <a:p>
            <a:pPr lvl="0"/>
            <a:r>
              <a:rPr lang="en-US" sz="2600"/>
              <a:t>COMMONALITY BETWEEN FAMILY DOLLAR’S AND PEP+ FOCUS AREAS</a:t>
            </a:r>
            <a:br>
              <a:rPr lang="en-US" sz="2600"/>
            </a:br>
            <a:r>
              <a:rPr lang="en-US" sz="1800" i="1"/>
              <a:t>Allowing us to identify opportunities for collaboration, and therefore</a:t>
            </a:r>
            <a:br>
              <a:rPr lang="en-US" sz="1800" i="1"/>
            </a:br>
            <a:r>
              <a:rPr lang="en-US" sz="1800" i="1"/>
              <a:t>add value to our relationship</a:t>
            </a:r>
          </a:p>
        </p:txBody>
      </p:sp>
      <p:pic>
        <p:nvPicPr>
          <p:cNvPr id="10" name="Picture 2" descr="Family Dollar">
            <a:extLst>
              <a:ext uri="{FF2B5EF4-FFF2-40B4-BE49-F238E27FC236}">
                <a16:creationId xmlns:a16="http://schemas.microsoft.com/office/drawing/2014/main" id="{D2DFAE38-3343-F48D-C8F4-7BA6981CA790}"/>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121" t="16949" r="2747" b="15243"/>
          <a:stretch>
            <a:fillRect/>
          </a:stretch>
        </p:blipFill>
        <p:spPr bwMode="auto">
          <a:xfrm>
            <a:off x="10778671" y="618699"/>
            <a:ext cx="1204686" cy="487532"/>
          </a:xfrm>
          <a:prstGeom prst="rect">
            <a:avLst/>
          </a:prstGeom>
          <a:noFill/>
        </p:spPr>
      </p:pic>
      <p:sp>
        <p:nvSpPr>
          <p:cNvPr id="12" name="Rectangle: Top Corners Rounded 11">
            <a:extLst>
              <a:ext uri="{FF2B5EF4-FFF2-40B4-BE49-F238E27FC236}">
                <a16:creationId xmlns:a16="http://schemas.microsoft.com/office/drawing/2014/main" id="{618A6991-EF22-0DD1-BDD3-315354D810E3}"/>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3" name="Table 4">
            <a:extLst>
              <a:ext uri="{FF2B5EF4-FFF2-40B4-BE49-F238E27FC236}">
                <a16:creationId xmlns:a16="http://schemas.microsoft.com/office/drawing/2014/main" id="{2E695610-338B-0A40-3499-6D505F29B6F9}"/>
              </a:ext>
            </a:extLst>
          </p:cNvPr>
          <p:cNvGraphicFramePr>
            <a:graphicFrameLocks noGrp="1"/>
          </p:cNvGraphicFramePr>
          <p:nvPr>
            <p:extLst>
              <p:ext uri="{D42A27DB-BD31-4B8C-83A1-F6EECF244321}">
                <p14:modId xmlns:p14="http://schemas.microsoft.com/office/powerpoint/2010/main" val="2464856030"/>
              </p:ext>
            </p:extLst>
          </p:nvPr>
        </p:nvGraphicFramePr>
        <p:xfrm>
          <a:off x="-7620" y="1148230"/>
          <a:ext cx="11986260" cy="5031475"/>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2499360">
                  <a:extLst>
                    <a:ext uri="{9D8B030D-6E8A-4147-A177-3AD203B41FA5}">
                      <a16:colId xmlns:a16="http://schemas.microsoft.com/office/drawing/2014/main" val="2382844442"/>
                    </a:ext>
                  </a:extLst>
                </a:gridCol>
                <a:gridCol w="2499360">
                  <a:extLst>
                    <a:ext uri="{9D8B030D-6E8A-4147-A177-3AD203B41FA5}">
                      <a16:colId xmlns:a16="http://schemas.microsoft.com/office/drawing/2014/main" val="957515009"/>
                    </a:ext>
                  </a:extLst>
                </a:gridCol>
                <a:gridCol w="2499360">
                  <a:extLst>
                    <a:ext uri="{9D8B030D-6E8A-4147-A177-3AD203B41FA5}">
                      <a16:colId xmlns:a16="http://schemas.microsoft.com/office/drawing/2014/main" val="2353111847"/>
                    </a:ext>
                  </a:extLst>
                </a:gridCol>
                <a:gridCol w="2499360">
                  <a:extLst>
                    <a:ext uri="{9D8B030D-6E8A-4147-A177-3AD203B41FA5}">
                      <a16:colId xmlns:a16="http://schemas.microsoft.com/office/drawing/2014/main" val="3958386930"/>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1" i="0" noProof="0">
                          <a:solidFill>
                            <a:schemeClr val="bg1"/>
                          </a:solidFill>
                          <a:effectLst/>
                          <a:latin typeface="+mn-lt"/>
                          <a:cs typeface="Leelawadee" panose="020B0502040204020203" pitchFamily="34" charset="-34"/>
                        </a:rPr>
                        <a:t>Our Planet​</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1" i="0" noProof="0">
                          <a:solidFill>
                            <a:schemeClr val="bg1"/>
                          </a:solidFill>
                          <a:effectLst/>
                          <a:latin typeface="+mn-lt"/>
                          <a:cs typeface="Leelawadee" panose="020B0502040204020203" pitchFamily="34" charset="-34"/>
                        </a:rPr>
                        <a:t>Our Associates​</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1" i="0" noProof="0">
                          <a:solidFill>
                            <a:schemeClr val="bg1"/>
                          </a:solidFill>
                          <a:effectLst/>
                          <a:latin typeface="+mn-lt"/>
                          <a:cs typeface="Leelawadee" panose="020B0502040204020203" pitchFamily="34" charset="-34"/>
                        </a:rPr>
                        <a:t>Our Customers​</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1" i="0" noProof="0">
                          <a:solidFill>
                            <a:schemeClr val="bg1"/>
                          </a:solidFill>
                          <a:effectLst/>
                          <a:latin typeface="+mn-lt"/>
                          <a:cs typeface="Leelawadee" panose="020B0502040204020203" pitchFamily="34" charset="-34"/>
                        </a:rPr>
                        <a:t>Our Community​</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2089043">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noProof="0">
                          <a:solidFill>
                            <a:srgbClr val="023459"/>
                          </a:solidFill>
                          <a:latin typeface="+mj-lt"/>
                          <a:ea typeface="+mn-ea"/>
                          <a:cs typeface="Leelawadee"/>
                        </a:rPr>
                        <a:t>POSITIVE VALUE CHAIN (CONTINUED)</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14300" marR="0" lvl="0" indent="-114300" algn="l" defTabSz="914400" rtl="0" eaLnBrk="1" fontAlgn="base" latinLnBrk="0" hangingPunct="1">
                        <a:lnSpc>
                          <a:spcPct val="100000"/>
                        </a:lnSpc>
                        <a:spcBef>
                          <a:spcPts val="0"/>
                        </a:spcBef>
                        <a:spcAft>
                          <a:spcPts val="0"/>
                        </a:spcAft>
                        <a:buClr>
                          <a:schemeClr val="tx1"/>
                        </a:buClr>
                        <a:buSzTx/>
                        <a:buFont typeface="Arial" panose="020B0604020202020204" pitchFamily="34" charset="0"/>
                        <a:buChar char="•"/>
                        <a:tabLst/>
                        <a:defRPr/>
                      </a:pPr>
                      <a:r>
                        <a:rPr lang="en-US" sz="1050" kern="1200" noProof="0">
                          <a:solidFill>
                            <a:srgbClr val="2B660F"/>
                          </a:solidFill>
                          <a:highlight>
                            <a:srgbClr val="FFC624"/>
                          </a:highlight>
                          <a:latin typeface="+mn-lt"/>
                          <a:ea typeface="+mn-ea"/>
                          <a:cs typeface="Leelawadee"/>
                        </a:rPr>
                        <a:t>Target:</a:t>
                      </a:r>
                      <a:r>
                        <a:rPr lang="en-US" sz="1050" kern="1200" noProof="0">
                          <a:solidFill>
                            <a:srgbClr val="2B660F"/>
                          </a:solidFill>
                          <a:latin typeface="+mn-lt"/>
                          <a:ea typeface="+mn-ea"/>
                          <a:cs typeface="Leelawadee"/>
                        </a:rPr>
                        <a:t> </a:t>
                      </a:r>
                      <a:r>
                        <a:rPr lang="en-US" sz="1050" b="0" i="0" noProof="0">
                          <a:solidFill>
                            <a:srgbClr val="2B660F"/>
                          </a:solidFill>
                          <a:effectLst/>
                          <a:latin typeface="+mn-lt"/>
                          <a:cs typeface="Leelawadee" panose="020B0502040204020203" pitchFamily="34" charset="-34"/>
                        </a:rPr>
                        <a:t>Commit to have 67% of suppliers by emissions set or commit to science-based aligned targets by FY2029</a:t>
                      </a:r>
                    </a:p>
                    <a:p>
                      <a:pPr marL="361950" lvl="1" indent="-187325" algn="l" rtl="0" fontAlgn="base">
                        <a:lnSpc>
                          <a:spcPct val="100000"/>
                        </a:lnSpc>
                        <a:spcBef>
                          <a:spcPts val="400"/>
                        </a:spcBef>
                        <a:buFont typeface="Wingdings" panose="05000000000000000000" pitchFamily="2" charset="2"/>
                        <a:buChar char="Ø"/>
                      </a:pPr>
                      <a:r>
                        <a:rPr lang="en-GB" sz="1050" b="1" kern="1200">
                          <a:solidFill>
                            <a:srgbClr val="2B660F"/>
                          </a:solidFill>
                          <a:effectLst/>
                          <a:latin typeface="+mn-lt"/>
                          <a:ea typeface="+mn-ea"/>
                          <a:cs typeface="Leelawadee" panose="020B0502040204020203" pitchFamily="34" charset="-34"/>
                        </a:rPr>
                        <a:t>pep+ alignment: Achieve a 50% reduction in Scope 1 and 2 emissions by 2030 (vs 2022 baseline) </a:t>
                      </a:r>
                    </a:p>
                    <a:p>
                      <a:pPr marL="361950" lvl="1" indent="-187325" algn="l" rtl="0" fontAlgn="base">
                        <a:lnSpc>
                          <a:spcPct val="100000"/>
                        </a:lnSpc>
                        <a:spcBef>
                          <a:spcPts val="500"/>
                        </a:spcBef>
                        <a:buFont typeface="Wingdings" panose="05000000000000000000" pitchFamily="2" charset="2"/>
                        <a:buChar char="Ø"/>
                      </a:pPr>
                      <a:r>
                        <a:rPr lang="en-GB" sz="1050" b="1" kern="1200">
                          <a:solidFill>
                            <a:srgbClr val="2B660F"/>
                          </a:solidFill>
                          <a:effectLst/>
                          <a:latin typeface="+mn-lt"/>
                          <a:ea typeface="+mn-ea"/>
                          <a:cs typeface="Leelawadee" panose="020B0502040204020203" pitchFamily="34" charset="-34"/>
                        </a:rPr>
                        <a:t>pep+ alignment: Achieve a 42% reduction in Scope 3 Energy &amp; Industry (E&amp;I) emissions and 30% reduction in Scope 3 Forest, Land and Agriculture emissions by 2030 (vs 2022 baseline)</a:t>
                      </a:r>
                      <a:endParaRPr lang="en-US" sz="1050" b="1" i="0" kern="1200" noProof="0">
                        <a:solidFill>
                          <a:srgbClr val="2B660F"/>
                        </a:solidFill>
                        <a:effectLst/>
                        <a:latin typeface="+mn-lt"/>
                        <a:ea typeface="+mn-ea"/>
                        <a:cs typeface="Leelawadee" panose="020B0502040204020203" pitchFamily="34" charset="-34"/>
                      </a:endParaRP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50" b="1" i="1" noProof="0">
                          <a:solidFill>
                            <a:srgbClr val="2B660F"/>
                          </a:solidFill>
                          <a:latin typeface="+mn-lt"/>
                          <a:cs typeface="Leelawadee" panose="020B0502040204020203" pitchFamily="34" charset="-34"/>
                        </a:rPr>
                        <a:t>See </a:t>
                      </a:r>
                      <a:r>
                        <a:rPr lang="en-US" sz="1050" b="1" i="1" kern="1200" noProof="0">
                          <a:solidFill>
                            <a:srgbClr val="2B660F"/>
                          </a:solidFill>
                          <a:latin typeface="+mn-lt"/>
                          <a:ea typeface="+mn-ea"/>
                          <a:cs typeface="Leelawadee" panose="020B0502040204020203" pitchFamily="34" charset="-34"/>
                        </a:rPr>
                        <a:t>previous slide for more pep+ alignment opportunities.</a:t>
                      </a: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50" b="1" i="1" noProof="0">
                          <a:solidFill>
                            <a:srgbClr val="2B660F"/>
                          </a:solidFill>
                          <a:latin typeface="+mn-lt"/>
                          <a:cs typeface="Leelawadee" panose="020B0502040204020203" pitchFamily="34" charset="-34"/>
                        </a:rPr>
                        <a:t>See </a:t>
                      </a:r>
                      <a:r>
                        <a:rPr lang="en-US" sz="1050" b="1" i="1" kern="1200" noProof="0">
                          <a:solidFill>
                            <a:srgbClr val="2B660F"/>
                          </a:solidFill>
                          <a:latin typeface="+mn-lt"/>
                          <a:ea typeface="+mn-ea"/>
                          <a:cs typeface="Leelawadee" panose="020B0502040204020203" pitchFamily="34" charset="-34"/>
                        </a:rPr>
                        <a:t>previous slide for more pep+ alignment opportunities.</a:t>
                      </a: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a:ln>
                            <a:noFill/>
                          </a:ln>
                          <a:solidFill>
                            <a:srgbClr val="2B660F"/>
                          </a:solidFill>
                          <a:effectLst/>
                          <a:uLnTx/>
                          <a:uFillTx/>
                          <a:latin typeface="+mn-lt"/>
                          <a:ea typeface="+mn-ea"/>
                          <a:cs typeface="Leelawadee"/>
                        </a:rPr>
                        <a:t>See above.</a:t>
                      </a: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2695183">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922F11"/>
                          </a:solidFill>
                          <a:latin typeface="+mj-lt"/>
                          <a:ea typeface="+mn-ea"/>
                          <a:cs typeface="Leelawadee"/>
                        </a:rPr>
                        <a:t>POSITIVE </a:t>
                      </a:r>
                      <a:br>
                        <a:rPr lang="en-US" sz="1400" kern="1200">
                          <a:solidFill>
                            <a:srgbClr val="922F11"/>
                          </a:solidFill>
                          <a:latin typeface="+mj-lt"/>
                          <a:ea typeface="+mn-ea"/>
                          <a:cs typeface="Leelawadee"/>
                        </a:rPr>
                      </a:br>
                      <a:r>
                        <a:rPr lang="en-US" sz="1400" kern="1200">
                          <a:solidFill>
                            <a:srgbClr val="922F11"/>
                          </a:solidFill>
                          <a:latin typeface="+mj-lt"/>
                          <a:ea typeface="+mn-ea"/>
                          <a:cs typeface="Leelawadee"/>
                        </a:rPr>
                        <a:t>CHOICES</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E6D27"/>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a:ln>
                            <a:noFill/>
                          </a:ln>
                          <a:solidFill>
                            <a:srgbClr val="2B660F"/>
                          </a:solidFill>
                          <a:effectLst/>
                          <a:uLnTx/>
                          <a:uFillTx/>
                          <a:latin typeface="+mn-lt"/>
                          <a:ea typeface="+mn-ea"/>
                          <a:cs typeface="Leelawadee"/>
                        </a:rPr>
                        <a:t>No commonalities.</a:t>
                      </a:r>
                      <a:endParaRPr kumimoji="0" lang="en-US" sz="1050" b="0" i="0" u="none" strike="noStrike" kern="1200" cap="none" spc="0" normalizeH="0" baseline="0" noProof="0">
                        <a:ln>
                          <a:noFill/>
                        </a:ln>
                        <a:solidFill>
                          <a:srgbClr val="2B660F"/>
                        </a:solidFill>
                        <a:effectLst/>
                        <a:uLnTx/>
                        <a:uFillTx/>
                        <a:latin typeface="+mn-lt"/>
                        <a:ea typeface="+mn-ea"/>
                        <a:cs typeface="Leelawadee"/>
                      </a:endParaRP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a:ln>
                            <a:noFill/>
                          </a:ln>
                          <a:solidFill>
                            <a:srgbClr val="2B660F"/>
                          </a:solidFill>
                          <a:effectLst/>
                          <a:uLnTx/>
                          <a:uFillTx/>
                          <a:latin typeface="+mn-lt"/>
                          <a:ea typeface="+mn-ea"/>
                          <a:cs typeface="Leelawadee"/>
                        </a:rPr>
                        <a:t>No commonalities.</a:t>
                      </a:r>
                      <a:endParaRPr kumimoji="0" lang="en-US" sz="1050" b="0" i="0" u="none" strike="noStrike" kern="1200" cap="none" spc="0" normalizeH="0" baseline="0" noProof="0">
                        <a:ln>
                          <a:noFill/>
                        </a:ln>
                        <a:solidFill>
                          <a:srgbClr val="2B660F"/>
                        </a:solidFill>
                        <a:effectLst/>
                        <a:uLnTx/>
                        <a:uFillTx/>
                        <a:latin typeface="+mn-lt"/>
                        <a:ea typeface="+mn-ea"/>
                        <a:cs typeface="Leelawadee"/>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14300" indent="-114300" algn="l" rtl="0" fontAlgn="base">
                        <a:lnSpc>
                          <a:spcPct val="100000"/>
                        </a:lnSpc>
                        <a:buClr>
                          <a:schemeClr val="tx1"/>
                        </a:buClr>
                        <a:buFont typeface="Arial" panose="020B0604020202020204" pitchFamily="34" charset="0"/>
                        <a:buChar char="•"/>
                      </a:pPr>
                      <a:r>
                        <a:rPr lang="en-US" sz="1050" b="0" i="0" noProof="0">
                          <a:solidFill>
                            <a:srgbClr val="2B660F"/>
                          </a:solidFill>
                          <a:effectLst/>
                          <a:highlight>
                            <a:srgbClr val="4FE2F3"/>
                          </a:highlight>
                          <a:latin typeface="+mn-lt"/>
                          <a:cs typeface="Leelawadee" panose="020B0502040204020203" pitchFamily="34" charset="-34"/>
                        </a:rPr>
                        <a:t>Goal:</a:t>
                      </a:r>
                      <a:r>
                        <a:rPr lang="en-US" sz="1050" b="0" i="0" noProof="0">
                          <a:solidFill>
                            <a:srgbClr val="2B660F"/>
                          </a:solidFill>
                          <a:effectLst/>
                          <a:latin typeface="+mn-lt"/>
                          <a:cs typeface="Leelawadee" panose="020B0502040204020203" pitchFamily="34" charset="-34"/>
                        </a:rPr>
                        <a:t> Increase access to healthier, inclusive and sustainable product choices that deliver value </a:t>
                      </a:r>
                      <a:br>
                        <a:rPr lang="en-US" sz="1050" b="0" i="0" noProof="0">
                          <a:solidFill>
                            <a:srgbClr val="2B660F"/>
                          </a:solidFill>
                          <a:effectLst/>
                          <a:latin typeface="+mn-lt"/>
                          <a:cs typeface="Leelawadee" panose="020B0502040204020203" pitchFamily="34" charset="-34"/>
                        </a:rPr>
                      </a:br>
                      <a:r>
                        <a:rPr lang="en-US" sz="1050" b="0" i="0" noProof="0">
                          <a:solidFill>
                            <a:srgbClr val="2B660F"/>
                          </a:solidFill>
                          <a:effectLst/>
                          <a:latin typeface="+mn-lt"/>
                          <a:cs typeface="Leelawadee" panose="020B0502040204020203" pitchFamily="34" charset="-34"/>
                        </a:rPr>
                        <a:t>every day</a:t>
                      </a:r>
                    </a:p>
                    <a:p>
                      <a:pPr marL="361950" lvl="1" indent="-187325" algn="l" rtl="0" fontAlgn="base">
                        <a:lnSpc>
                          <a:spcPct val="100000"/>
                        </a:lnSpc>
                        <a:spcBef>
                          <a:spcPts val="400"/>
                        </a:spcBef>
                        <a:buFont typeface="Wingdings" panose="05000000000000000000" pitchFamily="2" charset="2"/>
                        <a:buChar char="Ø"/>
                      </a:pPr>
                      <a:r>
                        <a:rPr lang="en-US" sz="1050" b="1" i="0" noProof="0">
                          <a:solidFill>
                            <a:srgbClr val="2B660F"/>
                          </a:solidFill>
                          <a:effectLst/>
                          <a:latin typeface="+mn-lt"/>
                          <a:cs typeface="Leelawadee"/>
                        </a:rPr>
                        <a:t>pep+ alignment: </a:t>
                      </a:r>
                      <a:r>
                        <a:rPr lang="en-US" sz="1050" b="1" i="0" noProof="0">
                          <a:solidFill>
                            <a:srgbClr val="2B660F"/>
                          </a:solidFill>
                          <a:effectLst/>
                          <a:latin typeface="+mn-lt"/>
                          <a:cs typeface="Leelawadee" panose="020B0502040204020203" pitchFamily="34" charset="-34"/>
                        </a:rPr>
                        <a:t>Leverage our scaled brands to embody and amplify positive outcomes for </a:t>
                      </a:r>
                      <a:br>
                        <a:rPr lang="en-US" sz="1050" b="1" i="0" noProof="0">
                          <a:solidFill>
                            <a:srgbClr val="2B660F"/>
                          </a:solidFill>
                          <a:effectLst/>
                          <a:latin typeface="+mn-lt"/>
                          <a:cs typeface="Leelawadee" panose="020B0502040204020203" pitchFamily="34" charset="-34"/>
                        </a:rPr>
                      </a:br>
                      <a:r>
                        <a:rPr lang="en-US" sz="1050" b="1" i="0" noProof="0">
                          <a:solidFill>
                            <a:srgbClr val="2B660F"/>
                          </a:solidFill>
                          <a:effectLst/>
                          <a:latin typeface="+mn-lt"/>
                          <a:cs typeface="Leelawadee" panose="020B0502040204020203" pitchFamily="34" charset="-34"/>
                        </a:rPr>
                        <a:t>the planet and people, including empowering consumers with transparent environmental </a:t>
                      </a:r>
                      <a:br>
                        <a:rPr lang="en-US" sz="1050" b="1" i="0" noProof="0">
                          <a:solidFill>
                            <a:srgbClr val="2B660F"/>
                          </a:solidFill>
                          <a:effectLst/>
                          <a:latin typeface="+mn-lt"/>
                          <a:cs typeface="Leelawadee" panose="020B0502040204020203" pitchFamily="34" charset="-34"/>
                        </a:rPr>
                      </a:br>
                      <a:r>
                        <a:rPr lang="en-US" sz="1050" b="1" i="0" noProof="0">
                          <a:solidFill>
                            <a:srgbClr val="2B660F"/>
                          </a:solidFill>
                          <a:effectLst/>
                          <a:latin typeface="+mn-lt"/>
                          <a:cs typeface="Leelawadee" panose="020B0502040204020203" pitchFamily="34" charset="-34"/>
                        </a:rPr>
                        <a:t>labeling on our key products</a:t>
                      </a: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base">
                        <a:lnSpc>
                          <a:spcPct val="100000"/>
                        </a:lnSpc>
                      </a:pPr>
                      <a:r>
                        <a:rPr lang="en-US" sz="1050" b="0" i="1" u="none" strike="noStrike" noProof="0">
                          <a:solidFill>
                            <a:srgbClr val="2B660F"/>
                          </a:solidFill>
                          <a:effectLst/>
                          <a:latin typeface="+mn-lt"/>
                          <a:cs typeface="Leelawadee"/>
                        </a:rPr>
                        <a:t>No commonalities.</a:t>
                      </a:r>
                      <a:endParaRPr lang="en-US" sz="1050" b="0" i="0" noProof="0">
                        <a:solidFill>
                          <a:srgbClr val="2B660F"/>
                        </a:solidFill>
                        <a:effectLst/>
                        <a:latin typeface="+mn-lt"/>
                        <a:cs typeface="Leelawadee"/>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bl>
          </a:graphicData>
        </a:graphic>
      </p:graphicFrame>
      <p:pic>
        <p:nvPicPr>
          <p:cNvPr id="18" name="Picture 17" descr="A blue and green windmill with green arrows&#10;&#10;Description automatically generated">
            <a:extLst>
              <a:ext uri="{FF2B5EF4-FFF2-40B4-BE49-F238E27FC236}">
                <a16:creationId xmlns:a16="http://schemas.microsoft.com/office/drawing/2014/main" id="{600051A3-26CC-468E-60C5-00E75C9C1B7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pic>
        <p:nvPicPr>
          <p:cNvPr id="19" name="Picture 18" descr="A logo of a hand and a globe&#10;&#10;Description automatically generated">
            <a:extLst>
              <a:ext uri="{FF2B5EF4-FFF2-40B4-BE49-F238E27FC236}">
                <a16:creationId xmlns:a16="http://schemas.microsoft.com/office/drawing/2014/main" id="{49706E77-CC20-EB78-E332-F82B080D053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25147" y="3932650"/>
            <a:ext cx="536916" cy="583072"/>
          </a:xfrm>
          <a:prstGeom prst="rect">
            <a:avLst/>
          </a:prstGeom>
        </p:spPr>
      </p:pic>
    </p:spTree>
    <p:extLst>
      <p:ext uri="{BB962C8B-B14F-4D97-AF65-F5344CB8AC3E}">
        <p14:creationId xmlns:p14="http://schemas.microsoft.com/office/powerpoint/2010/main" val="2828976967"/>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786F54-A956-1FCA-0459-65B89FECD819}"/>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3518D376-1112-8E1B-DDB1-46CE96477FDB}"/>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4" name="think-cell data - do not delete" hidden="1">
                        <a:extLst>
                          <a:ext uri="{FF2B5EF4-FFF2-40B4-BE49-F238E27FC236}">
                            <a16:creationId xmlns:a16="http://schemas.microsoft.com/office/drawing/2014/main" id="{3518D376-1112-8E1B-DDB1-46CE96477FD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grpSp>
        <p:nvGrpSpPr>
          <p:cNvPr id="7" name="Group 6">
            <a:extLst>
              <a:ext uri="{FF2B5EF4-FFF2-40B4-BE49-F238E27FC236}">
                <a16:creationId xmlns:a16="http://schemas.microsoft.com/office/drawing/2014/main" id="{73E07C78-6FBB-9442-D1B3-84504E2A054A}"/>
              </a:ext>
            </a:extLst>
          </p:cNvPr>
          <p:cNvGrpSpPr/>
          <p:nvPr/>
        </p:nvGrpSpPr>
        <p:grpSpPr>
          <a:xfrm>
            <a:off x="266700" y="3010657"/>
            <a:ext cx="5791200" cy="1213724"/>
            <a:chOff x="266700" y="3010657"/>
            <a:chExt cx="5791200" cy="1213724"/>
          </a:xfrm>
        </p:grpSpPr>
        <p:pic>
          <p:nvPicPr>
            <p:cNvPr id="3" name="Picture 2">
              <a:extLst>
                <a:ext uri="{FF2B5EF4-FFF2-40B4-BE49-F238E27FC236}">
                  <a16:creationId xmlns:a16="http://schemas.microsoft.com/office/drawing/2014/main" id="{0E8F71EB-6D67-1819-3DA5-1073EE778A77}"/>
                </a:ext>
              </a:extLst>
            </p:cNvPr>
            <p:cNvPicPr>
              <a:picLocks noChangeAspect="1"/>
            </p:cNvPicPr>
            <p:nvPr/>
          </p:nvPicPr>
          <p:blipFill>
            <a:blip r:embed="rId6">
              <a:extLst>
                <a:ext uri="{96DAC541-7B7A-43D3-8B79-37D633B846F1}">
                  <asvg:svgBlip xmlns:asvg="http://schemas.microsoft.com/office/drawing/2016/SVG/main" r:embed="rId7"/>
                </a:ext>
              </a:extLst>
            </a:blip>
            <a:srcRect r="47559"/>
            <a:stretch>
              <a:fillRect/>
            </a:stretch>
          </p:blipFill>
          <p:spPr>
            <a:xfrm>
              <a:off x="266700" y="3010657"/>
              <a:ext cx="3036939" cy="1213724"/>
            </a:xfrm>
            <a:prstGeom prst="rect">
              <a:avLst/>
            </a:prstGeom>
          </p:spPr>
        </p:pic>
        <p:pic>
          <p:nvPicPr>
            <p:cNvPr id="6" name="Picture 2">
              <a:extLst>
                <a:ext uri="{FF2B5EF4-FFF2-40B4-BE49-F238E27FC236}">
                  <a16:creationId xmlns:a16="http://schemas.microsoft.com/office/drawing/2014/main" id="{8EDDA0F6-1BD3-68D8-31BF-DD903B710782}"/>
                </a:ext>
              </a:extLst>
            </p:cNvPr>
            <p:cNvPicPr>
              <a:picLocks noChangeAspect="1"/>
            </p:cNvPicPr>
            <p:nvPr/>
          </p:nvPicPr>
          <p:blipFill>
            <a:blip r:embed="rId8">
              <a:extLst>
                <a:ext uri="{96DAC541-7B7A-43D3-8B79-37D633B846F1}">
                  <asvg:svgBlip xmlns:asvg="http://schemas.microsoft.com/office/drawing/2016/SVG/main" r:embed="rId9"/>
                </a:ext>
              </a:extLst>
            </a:blip>
            <a:srcRect l="52441"/>
            <a:stretch>
              <a:fillRect/>
            </a:stretch>
          </p:blipFill>
          <p:spPr>
            <a:xfrm>
              <a:off x="3303639" y="3010657"/>
              <a:ext cx="2754261" cy="1213724"/>
            </a:xfrm>
            <a:prstGeom prst="rect">
              <a:avLst/>
            </a:prstGeom>
          </p:spPr>
        </p:pic>
      </p:grpSp>
    </p:spTree>
    <p:extLst>
      <p:ext uri="{BB962C8B-B14F-4D97-AF65-F5344CB8AC3E}">
        <p14:creationId xmlns:p14="http://schemas.microsoft.com/office/powerpoint/2010/main" val="366737188"/>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DD1E39-8919-84FB-B001-34247A2B5AB9}"/>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7CA2FEC4-31A2-7AAB-5A01-D880F670AF7E}"/>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5" name="think-cell data - do not delete" hidden="1">
                        <a:extLst>
                          <a:ext uri="{FF2B5EF4-FFF2-40B4-BE49-F238E27FC236}">
                            <a16:creationId xmlns:a16="http://schemas.microsoft.com/office/drawing/2014/main" id="{7CA2FEC4-31A2-7AAB-5A01-D880F670AF7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Rectangle: Single Corner Rounded 8">
            <a:extLst>
              <a:ext uri="{FF2B5EF4-FFF2-40B4-BE49-F238E27FC236}">
                <a16:creationId xmlns:a16="http://schemas.microsoft.com/office/drawing/2014/main" id="{C668A46B-52C0-9F3C-278A-7C0EC99CD4D5}"/>
              </a:ext>
            </a:extLst>
          </p:cNvPr>
          <p:cNvSpPr>
            <a:spLocks/>
          </p:cNvSpPr>
          <p:nvPr/>
        </p:nvSpPr>
        <p:spPr>
          <a:xfrm>
            <a:off x="6300438" y="825872"/>
            <a:ext cx="5852160" cy="66792"/>
          </a:xfrm>
          <a:prstGeom prst="round1Rect">
            <a:avLst>
              <a:gd name="adj" fmla="val 3618"/>
            </a:avLst>
          </a:prstGeom>
          <a:solidFill>
            <a:srgbClr val="0F440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182880" numCol="1" spcCol="38100" rtlCol="0" anchor="b">
            <a:noAutofit/>
          </a:bodyPr>
          <a:lstStyle/>
          <a:p>
            <a:pPr defTabSz="914400"/>
            <a:r>
              <a:rPr kumimoji="0" lang="en-US" sz="3200" b="0" i="0" u="none" strike="noStrike" kern="1200" cap="all" spc="0" normalizeH="0" baseline="0" noProof="0">
                <a:ln>
                  <a:noFill/>
                </a:ln>
                <a:solidFill>
                  <a:srgbClr val="0F440E"/>
                </a:solidFill>
                <a:effectLst/>
                <a:uLnTx/>
                <a:uFillTx/>
                <a:latin typeface="GT Pressura LCG Black"/>
                <a:ea typeface="+mj-ea"/>
                <a:cs typeface="+mj-cs"/>
              </a:rPr>
              <a:t>KEY TAKEAWAYS</a:t>
            </a:r>
            <a:endParaRPr lang="en-US" b="1">
              <a:solidFill>
                <a:srgbClr val="0F440E"/>
              </a:solidFill>
              <a:latin typeface="+mj-lt"/>
            </a:endParaRPr>
          </a:p>
        </p:txBody>
      </p:sp>
      <p:pic>
        <p:nvPicPr>
          <p:cNvPr id="29" name="Picture 28">
            <a:extLst>
              <a:ext uri="{FF2B5EF4-FFF2-40B4-BE49-F238E27FC236}">
                <a16:creationId xmlns:a16="http://schemas.microsoft.com/office/drawing/2014/main" id="{3617E705-B8CA-ABA5-9F28-965B247E98EC}"/>
              </a:ext>
            </a:extLst>
          </p:cNvPr>
          <p:cNvPicPr>
            <a:picLocks noChangeAspect="1"/>
          </p:cNvPicPr>
          <p:nvPr/>
        </p:nvPicPr>
        <p:blipFill>
          <a:blip r:embed="rId6"/>
          <a:srcRect l="24821" r="18929"/>
          <a:stretch>
            <a:fillRect/>
          </a:stretch>
        </p:blipFill>
        <p:spPr>
          <a:xfrm rot="16200000">
            <a:off x="2520059" y="3282058"/>
            <a:ext cx="6857999" cy="293883"/>
          </a:xfrm>
          <a:custGeom>
            <a:avLst/>
            <a:gdLst>
              <a:gd name="connsiteX0" fmla="*/ 6857999 w 6857999"/>
              <a:gd name="connsiteY0" fmla="*/ 0 h 293883"/>
              <a:gd name="connsiteX1" fmla="*/ 6857999 w 6857999"/>
              <a:gd name="connsiteY1" fmla="*/ 293883 h 293883"/>
              <a:gd name="connsiteX2" fmla="*/ 0 w 6857999"/>
              <a:gd name="connsiteY2" fmla="*/ 293883 h 293883"/>
              <a:gd name="connsiteX3" fmla="*/ 0 w 6857999"/>
              <a:gd name="connsiteY3" fmla="*/ 0 h 293883"/>
            </a:gdLst>
            <a:ahLst/>
            <a:cxnLst>
              <a:cxn ang="0">
                <a:pos x="connsiteX0" y="connsiteY0"/>
              </a:cxn>
              <a:cxn ang="0">
                <a:pos x="connsiteX1" y="connsiteY1"/>
              </a:cxn>
              <a:cxn ang="0">
                <a:pos x="connsiteX2" y="connsiteY2"/>
              </a:cxn>
              <a:cxn ang="0">
                <a:pos x="connsiteX3" y="connsiteY3"/>
              </a:cxn>
            </a:cxnLst>
            <a:rect l="l" t="t" r="r" b="b"/>
            <a:pathLst>
              <a:path w="6857999" h="293883">
                <a:moveTo>
                  <a:pt x="6857999" y="0"/>
                </a:moveTo>
                <a:lnTo>
                  <a:pt x="6857999" y="293883"/>
                </a:lnTo>
                <a:lnTo>
                  <a:pt x="0" y="293883"/>
                </a:lnTo>
                <a:lnTo>
                  <a:pt x="0" y="0"/>
                </a:lnTo>
                <a:close/>
              </a:path>
            </a:pathLst>
          </a:custGeom>
          <a:effectLst>
            <a:outerShdw blurRad="50800" dist="38100" dir="10800000" algn="r" rotWithShape="0">
              <a:prstClr val="black">
                <a:alpha val="20000"/>
              </a:prstClr>
            </a:outerShdw>
          </a:effectLst>
        </p:spPr>
      </p:pic>
      <p:pic>
        <p:nvPicPr>
          <p:cNvPr id="6" name="Graphic 5">
            <a:extLst>
              <a:ext uri="{FF2B5EF4-FFF2-40B4-BE49-F238E27FC236}">
                <a16:creationId xmlns:a16="http://schemas.microsoft.com/office/drawing/2014/main" id="{663A28E0-631D-5B31-C3F1-B68114DDFD4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534" y="2915130"/>
            <a:ext cx="5722031" cy="1199228"/>
          </a:xfrm>
          <a:prstGeom prst="rect">
            <a:avLst/>
          </a:prstGeom>
        </p:spPr>
      </p:pic>
      <p:sp>
        <p:nvSpPr>
          <p:cNvPr id="40" name="Rectangle: Rounded Corners 39">
            <a:extLst>
              <a:ext uri="{FF2B5EF4-FFF2-40B4-BE49-F238E27FC236}">
                <a16:creationId xmlns:a16="http://schemas.microsoft.com/office/drawing/2014/main" id="{F03D2B1C-1675-3DAA-FEF4-A84DB54CB3D4}"/>
              </a:ext>
            </a:extLst>
          </p:cNvPr>
          <p:cNvSpPr>
            <a:spLocks/>
          </p:cNvSpPr>
          <p:nvPr/>
        </p:nvSpPr>
        <p:spPr>
          <a:xfrm rot="10800000" flipH="1" flipV="1">
            <a:off x="6300438" y="3780450"/>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pPr>
              <a:defRPr/>
            </a:pPr>
            <a:r>
              <a:rPr lang="en-US" sz="2400" b="1">
                <a:solidFill>
                  <a:srgbClr val="8EBC29"/>
                </a:solidFill>
              </a:rPr>
              <a:t>Limited alignment</a:t>
            </a:r>
          </a:p>
        </p:txBody>
      </p:sp>
      <p:sp>
        <p:nvSpPr>
          <p:cNvPr id="41" name="Oval 40">
            <a:extLst>
              <a:ext uri="{FF2B5EF4-FFF2-40B4-BE49-F238E27FC236}">
                <a16:creationId xmlns:a16="http://schemas.microsoft.com/office/drawing/2014/main" id="{5F46F64B-9AC1-4F06-4F6E-E05FC124F724}"/>
              </a:ext>
            </a:extLst>
          </p:cNvPr>
          <p:cNvSpPr/>
          <p:nvPr/>
        </p:nvSpPr>
        <p:spPr>
          <a:xfrm>
            <a:off x="6375234" y="3889122"/>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Rounded Corners 41">
            <a:extLst>
              <a:ext uri="{FF2B5EF4-FFF2-40B4-BE49-F238E27FC236}">
                <a16:creationId xmlns:a16="http://schemas.microsoft.com/office/drawing/2014/main" id="{6EB51A6F-C40D-AE86-10E4-56042A7D4125}"/>
              </a:ext>
            </a:extLst>
          </p:cNvPr>
          <p:cNvSpPr>
            <a:spLocks/>
          </p:cNvSpPr>
          <p:nvPr/>
        </p:nvSpPr>
        <p:spPr>
          <a:xfrm rot="10800000" flipH="1" flipV="1">
            <a:off x="6386385" y="4429060"/>
            <a:ext cx="5456086" cy="1069262"/>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r>
              <a:rPr lang="en-GB">
                <a:solidFill>
                  <a:schemeClr val="bg1"/>
                </a:solidFill>
              </a:rPr>
              <a:t>The majority of FAMU’s sustainability efforts are focused on campus-based programs and academic initiatives, which therefore do not directly align with PepsiCo’s focus areas.</a:t>
            </a:r>
            <a:endParaRPr lang="en-US">
              <a:solidFill>
                <a:schemeClr val="bg1"/>
              </a:solidFill>
            </a:endParaRPr>
          </a:p>
        </p:txBody>
      </p:sp>
      <p:pic>
        <p:nvPicPr>
          <p:cNvPr id="43" name="Graphic 42">
            <a:extLst>
              <a:ext uri="{FF2B5EF4-FFF2-40B4-BE49-F238E27FC236}">
                <a16:creationId xmlns:a16="http://schemas.microsoft.com/office/drawing/2014/main" id="{244B80AF-3FC5-17EB-CE01-6DF4DE75C10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422901" y="3925638"/>
            <a:ext cx="311150" cy="311150"/>
          </a:xfrm>
          <a:prstGeom prst="rect">
            <a:avLst/>
          </a:prstGeom>
        </p:spPr>
      </p:pic>
      <p:sp>
        <p:nvSpPr>
          <p:cNvPr id="10" name="Rectangle: Single Corner Rounded 9">
            <a:extLst>
              <a:ext uri="{FF2B5EF4-FFF2-40B4-BE49-F238E27FC236}">
                <a16:creationId xmlns:a16="http://schemas.microsoft.com/office/drawing/2014/main" id="{28E90800-7B0A-02EE-7EB9-526D3AE8EC41}"/>
              </a:ext>
            </a:extLst>
          </p:cNvPr>
          <p:cNvSpPr>
            <a:spLocks/>
          </p:cNvSpPr>
          <p:nvPr/>
        </p:nvSpPr>
        <p:spPr>
          <a:xfrm>
            <a:off x="6300438" y="825872"/>
            <a:ext cx="5852160" cy="66792"/>
          </a:xfrm>
          <a:prstGeom prst="round1Rect">
            <a:avLst>
              <a:gd name="adj" fmla="val 3618"/>
            </a:avLst>
          </a:prstGeom>
          <a:solidFill>
            <a:srgbClr val="0F440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182880" numCol="1" spcCol="38100" rtlCol="0" anchor="b">
            <a:noAutofit/>
          </a:bodyPr>
          <a:lstStyle/>
          <a:p>
            <a:pPr defTabSz="914400"/>
            <a:r>
              <a:rPr kumimoji="0" lang="en-US" sz="3200" b="0" i="0" u="none" strike="noStrike" kern="1200" cap="all" spc="0" normalizeH="0" baseline="0" noProof="0">
                <a:ln>
                  <a:noFill/>
                </a:ln>
                <a:solidFill>
                  <a:srgbClr val="0F440E"/>
                </a:solidFill>
                <a:effectLst/>
                <a:uLnTx/>
                <a:uFillTx/>
                <a:latin typeface="GT Pressura LCG Black"/>
                <a:ea typeface="+mj-ea"/>
                <a:cs typeface="+mj-cs"/>
              </a:rPr>
              <a:t>KEY TAKEAWAYS</a:t>
            </a:r>
            <a:endParaRPr lang="en-US" b="1">
              <a:solidFill>
                <a:srgbClr val="0F440E"/>
              </a:solidFill>
              <a:latin typeface="+mj-lt"/>
            </a:endParaRPr>
          </a:p>
        </p:txBody>
      </p:sp>
      <p:sp>
        <p:nvSpPr>
          <p:cNvPr id="11" name="Rectangle: Rounded Corners 10">
            <a:extLst>
              <a:ext uri="{FF2B5EF4-FFF2-40B4-BE49-F238E27FC236}">
                <a16:creationId xmlns:a16="http://schemas.microsoft.com/office/drawing/2014/main" id="{29F108D3-177A-3C17-021E-6C16B82650A7}"/>
              </a:ext>
            </a:extLst>
          </p:cNvPr>
          <p:cNvSpPr>
            <a:spLocks/>
          </p:cNvSpPr>
          <p:nvPr/>
        </p:nvSpPr>
        <p:spPr>
          <a:xfrm rot="10800000" flipH="1" flipV="1">
            <a:off x="6300438" y="1062650"/>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pPr>
              <a:spcBef>
                <a:spcPts val="200"/>
              </a:spcBef>
              <a:defRPr/>
            </a:pPr>
            <a:r>
              <a:rPr lang="en-US" sz="2400" b="1">
                <a:solidFill>
                  <a:srgbClr val="8EBC29"/>
                </a:solidFill>
              </a:rPr>
              <a:t>Recycled plastic</a:t>
            </a:r>
          </a:p>
        </p:txBody>
      </p:sp>
      <p:sp>
        <p:nvSpPr>
          <p:cNvPr id="12" name="Rectangle: Rounded Corners 11">
            <a:extLst>
              <a:ext uri="{FF2B5EF4-FFF2-40B4-BE49-F238E27FC236}">
                <a16:creationId xmlns:a16="http://schemas.microsoft.com/office/drawing/2014/main" id="{CC7D8F70-F6F7-04E6-6F8B-DED8A638F5BA}"/>
              </a:ext>
            </a:extLst>
          </p:cNvPr>
          <p:cNvSpPr>
            <a:spLocks/>
          </p:cNvSpPr>
          <p:nvPr/>
        </p:nvSpPr>
        <p:spPr>
          <a:xfrm rot="10800000" flipH="1" flipV="1">
            <a:off x="6386385" y="1711260"/>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r>
              <a:rPr lang="en-GB">
                <a:solidFill>
                  <a:schemeClr val="bg1"/>
                </a:solidFill>
              </a:rPr>
              <a:t>Both Florida A&amp;M and PepsiCo align in their efforts to bolster recycling initiatives and reduce plastic waste.</a:t>
            </a:r>
          </a:p>
        </p:txBody>
      </p:sp>
      <p:sp>
        <p:nvSpPr>
          <p:cNvPr id="13" name="Oval 12">
            <a:extLst>
              <a:ext uri="{FF2B5EF4-FFF2-40B4-BE49-F238E27FC236}">
                <a16:creationId xmlns:a16="http://schemas.microsoft.com/office/drawing/2014/main" id="{908174D7-DFA6-F4FD-BFB4-426C0E24A52B}"/>
              </a:ext>
            </a:extLst>
          </p:cNvPr>
          <p:cNvSpPr/>
          <p:nvPr/>
        </p:nvSpPr>
        <p:spPr>
          <a:xfrm>
            <a:off x="6375234" y="1171322"/>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a:extLst>
              <a:ext uri="{FF2B5EF4-FFF2-40B4-BE49-F238E27FC236}">
                <a16:creationId xmlns:a16="http://schemas.microsoft.com/office/drawing/2014/main" id="{346D57D1-2955-BF33-1F78-C05526FC1A7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426076" y="1222164"/>
            <a:ext cx="304800" cy="304800"/>
          </a:xfrm>
          <a:prstGeom prst="rect">
            <a:avLst/>
          </a:prstGeom>
        </p:spPr>
      </p:pic>
    </p:spTree>
    <p:extLst>
      <p:ext uri="{BB962C8B-B14F-4D97-AF65-F5344CB8AC3E}">
        <p14:creationId xmlns:p14="http://schemas.microsoft.com/office/powerpoint/2010/main" val="4219038817"/>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D11C46-8169-88B2-9CEB-F2FB053619A5}"/>
            </a:ext>
          </a:extLst>
        </p:cNvPr>
        <p:cNvGrpSpPr/>
        <p:nvPr/>
      </p:nvGrpSpPr>
      <p:grpSpPr>
        <a:xfrm>
          <a:off x="0" y="0"/>
          <a:ext cx="0" cy="0"/>
          <a:chOff x="0" y="0"/>
          <a:chExt cx="0" cy="0"/>
        </a:xfrm>
      </p:grpSpPr>
      <p:graphicFrame>
        <p:nvGraphicFramePr>
          <p:cNvPr id="17" name="think-cell data - do not delete" hidden="1">
            <a:extLst>
              <a:ext uri="{FF2B5EF4-FFF2-40B4-BE49-F238E27FC236}">
                <a16:creationId xmlns:a16="http://schemas.microsoft.com/office/drawing/2014/main" id="{A47B4F4D-714F-3653-31D3-AC936C19AF89}"/>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17" name="think-cell data - do not delete" hidden="1">
                        <a:extLst>
                          <a:ext uri="{FF2B5EF4-FFF2-40B4-BE49-F238E27FC236}">
                            <a16:creationId xmlns:a16="http://schemas.microsoft.com/office/drawing/2014/main" id="{A47B4F4D-714F-3653-31D3-AC936C19AF8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5" name="Title 14">
            <a:extLst>
              <a:ext uri="{FF2B5EF4-FFF2-40B4-BE49-F238E27FC236}">
                <a16:creationId xmlns:a16="http://schemas.microsoft.com/office/drawing/2014/main" id="{A0B5AAF0-CBC1-0E46-CB26-85D808A09136}"/>
              </a:ext>
            </a:extLst>
          </p:cNvPr>
          <p:cNvSpPr>
            <a:spLocks noGrp="1"/>
          </p:cNvSpPr>
          <p:nvPr>
            <p:ph type="title"/>
          </p:nvPr>
        </p:nvSpPr>
        <p:spPr>
          <a:xfrm>
            <a:off x="304798" y="246888"/>
            <a:ext cx="11585448" cy="969264"/>
          </a:xfrm>
        </p:spPr>
        <p:txBody>
          <a:bodyPr vert="horz" rIns="0"/>
          <a:lstStyle/>
          <a:p>
            <a:pPr lvl="0"/>
            <a:r>
              <a:rPr lang="en-US" sz="3000"/>
              <a:t>FAMU FLORIDA A&amp;M’S SUSTAINABILITY Focus Areas </a:t>
            </a:r>
            <a:br>
              <a:rPr lang="en-US"/>
            </a:br>
            <a:r>
              <a:rPr lang="en-US" sz="1800" i="1"/>
              <a:t>And how these Focus Areas align with pep+ pillars</a:t>
            </a:r>
          </a:p>
        </p:txBody>
      </p:sp>
      <p:pic>
        <p:nvPicPr>
          <p:cNvPr id="10" name="Picture 7">
            <a:extLst>
              <a:ext uri="{FF2B5EF4-FFF2-40B4-BE49-F238E27FC236}">
                <a16:creationId xmlns:a16="http://schemas.microsoft.com/office/drawing/2014/main" id="{86F239C0-0C09-F1AE-2BAF-BBFC2A768D80}"/>
              </a:ext>
            </a:extLst>
          </p:cNvPr>
          <p:cNvPicPr>
            <a:picLocks noChangeAspect="1" noChangeArrowheads="1"/>
          </p:cNvPicPr>
          <p:nvPr/>
        </p:nvPicPr>
        <p:blipFill>
          <a:blip r:embed="rId6">
            <a:extLst>
              <a:ext uri="{96DAC541-7B7A-43D3-8B79-37D633B846F1}">
                <asvg:svgBlip xmlns:asvg="http://schemas.microsoft.com/office/drawing/2016/SVG/main" r:embed="rId7"/>
              </a:ext>
            </a:extLst>
          </a:blip>
          <a:srcRect/>
          <a:stretch/>
        </p:blipFill>
        <p:spPr bwMode="auto">
          <a:xfrm>
            <a:off x="9940413" y="246889"/>
            <a:ext cx="2038226" cy="427172"/>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Top Corners Rounded 11">
            <a:extLst>
              <a:ext uri="{FF2B5EF4-FFF2-40B4-BE49-F238E27FC236}">
                <a16:creationId xmlns:a16="http://schemas.microsoft.com/office/drawing/2014/main" id="{235B8007-5837-6390-D42E-B3D89AD0F8C1}"/>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3" name="Table 12">
            <a:extLst>
              <a:ext uri="{FF2B5EF4-FFF2-40B4-BE49-F238E27FC236}">
                <a16:creationId xmlns:a16="http://schemas.microsoft.com/office/drawing/2014/main" id="{8F49A873-032B-906D-4EBC-090F458157F3}"/>
              </a:ext>
            </a:extLst>
          </p:cNvPr>
          <p:cNvGraphicFramePr>
            <a:graphicFrameLocks noGrp="1"/>
          </p:cNvGraphicFramePr>
          <p:nvPr>
            <p:extLst>
              <p:ext uri="{D42A27DB-BD31-4B8C-83A1-F6EECF244321}">
                <p14:modId xmlns:p14="http://schemas.microsoft.com/office/powerpoint/2010/main" val="1247369659"/>
              </p:ext>
            </p:extLst>
          </p:nvPr>
        </p:nvGraphicFramePr>
        <p:xfrm>
          <a:off x="-7620" y="1148230"/>
          <a:ext cx="11986260" cy="5270126"/>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3332480">
                  <a:extLst>
                    <a:ext uri="{9D8B030D-6E8A-4147-A177-3AD203B41FA5}">
                      <a16:colId xmlns:a16="http://schemas.microsoft.com/office/drawing/2014/main" val="2382844442"/>
                    </a:ext>
                  </a:extLst>
                </a:gridCol>
                <a:gridCol w="3332480">
                  <a:extLst>
                    <a:ext uri="{9D8B030D-6E8A-4147-A177-3AD203B41FA5}">
                      <a16:colId xmlns:a16="http://schemas.microsoft.com/office/drawing/2014/main" val="957515009"/>
                    </a:ext>
                  </a:extLst>
                </a:gridCol>
                <a:gridCol w="3332480">
                  <a:extLst>
                    <a:ext uri="{9D8B030D-6E8A-4147-A177-3AD203B41FA5}">
                      <a16:colId xmlns:a16="http://schemas.microsoft.com/office/drawing/2014/main" val="2353111847"/>
                    </a:ext>
                  </a:extLst>
                </a:gridCol>
              </a:tblGrid>
              <a:tr h="235135">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1" i="0" noProof="0">
                          <a:solidFill>
                            <a:schemeClr val="bg1"/>
                          </a:solidFill>
                          <a:effectLst/>
                          <a:latin typeface="+mn-lt"/>
                          <a:cs typeface="Leelawadee"/>
                        </a:rPr>
                        <a:t>Environmental​</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1" i="0" noProof="0">
                          <a:solidFill>
                            <a:schemeClr val="bg1"/>
                          </a:solidFill>
                          <a:effectLst/>
                          <a:latin typeface="+mn-lt"/>
                          <a:cs typeface="Leelawadee"/>
                        </a:rPr>
                        <a:t>Social​</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1" i="0" noProof="0">
                          <a:solidFill>
                            <a:schemeClr val="bg1"/>
                          </a:solidFill>
                          <a:effectLst/>
                          <a:latin typeface="+mn-lt"/>
                          <a:cs typeface="Leelawadee"/>
                        </a:rPr>
                        <a:t>Governance​​​</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1278554">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954F07"/>
                          </a:solidFill>
                          <a:latin typeface="+mj-lt"/>
                          <a:ea typeface="+mn-ea"/>
                          <a:cs typeface="Leelawadee"/>
                        </a:rPr>
                        <a:t>POSITIVE </a:t>
                      </a:r>
                      <a:br>
                        <a:rPr lang="en-US" sz="1400" kern="1200">
                          <a:solidFill>
                            <a:srgbClr val="954F07"/>
                          </a:solidFill>
                          <a:latin typeface="+mj-lt"/>
                          <a:ea typeface="+mn-ea"/>
                          <a:cs typeface="Leelawadee"/>
                        </a:rPr>
                      </a:br>
                      <a:r>
                        <a:rPr lang="en-US" sz="1400" kern="1200">
                          <a:solidFill>
                            <a:srgbClr val="954F07"/>
                          </a:solidFill>
                          <a:latin typeface="+mj-lt"/>
                          <a:ea typeface="+mn-ea"/>
                          <a:cs typeface="Leelawadee"/>
                        </a:rPr>
                        <a:t>AGRICULTURE</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9F0A"/>
                    </a:solidFill>
                  </a:tcPr>
                </a:tc>
                <a:tc>
                  <a:txBody>
                    <a:bodyPr/>
                    <a:lstStyle/>
                    <a:p>
                      <a:pPr marL="0" marR="0" lvl="0" indent="0" algn="ctr" defTabSz="914400" rtl="0" eaLnBrk="1" fontAlgn="base" latinLnBrk="0" hangingPunct="1">
                        <a:lnSpc>
                          <a:spcPct val="100000"/>
                        </a:lnSpc>
                        <a:spcBef>
                          <a:spcPts val="0"/>
                        </a:spcBef>
                        <a:spcAft>
                          <a:spcPts val="400"/>
                        </a:spcAft>
                        <a:buClrTx/>
                        <a:buSzTx/>
                        <a:buFontTx/>
                        <a:buNone/>
                        <a:tabLst/>
                        <a:defRPr/>
                      </a:pPr>
                      <a:r>
                        <a:rPr lang="en-GB" sz="1050" i="1" kern="1200" noProof="0">
                          <a:solidFill>
                            <a:srgbClr val="2B660F"/>
                          </a:solidFill>
                          <a:latin typeface="+mn-lt"/>
                          <a:ea typeface="+mn-ea"/>
                          <a:cs typeface="Leelawadee"/>
                        </a:rPr>
                        <a:t>Not a focus area for the customer.</a:t>
                      </a:r>
                      <a:endParaRPr lang="en-US" sz="1050" i="1" kern="1200" noProof="0">
                        <a:solidFill>
                          <a:srgbClr val="2B660F"/>
                        </a:solidFill>
                        <a:latin typeface="+mn-lt"/>
                        <a:ea typeface="+mn-ea"/>
                        <a:cs typeface="Leelawadee"/>
                      </a:endParaRP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400"/>
                        </a:spcAft>
                        <a:buClrTx/>
                        <a:buSzTx/>
                        <a:buFontTx/>
                        <a:buNone/>
                        <a:tabLst/>
                        <a:defRPr/>
                      </a:pPr>
                      <a:r>
                        <a:rPr lang="en-GB" sz="1050" i="1" kern="1200" noProof="0">
                          <a:solidFill>
                            <a:srgbClr val="2B660F"/>
                          </a:solidFill>
                          <a:latin typeface="+mn-lt"/>
                          <a:ea typeface="+mn-ea"/>
                          <a:cs typeface="Leelawadee"/>
                        </a:rPr>
                        <a:t>Not a focus area for the customer.</a:t>
                      </a:r>
                      <a:endParaRPr lang="en-US" sz="1050" i="1" kern="1200" noProof="0">
                        <a:solidFill>
                          <a:srgbClr val="2B660F"/>
                        </a:solidFill>
                        <a:latin typeface="+mn-lt"/>
                        <a:ea typeface="+mn-ea"/>
                        <a:cs typeface="Leelawadee"/>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400"/>
                        </a:spcAft>
                        <a:buClrTx/>
                        <a:buSzTx/>
                        <a:buFontTx/>
                        <a:buNone/>
                        <a:tabLst/>
                        <a:defRPr/>
                      </a:pPr>
                      <a:r>
                        <a:rPr lang="en-GB" sz="1050" i="1" kern="1200" noProof="0">
                          <a:solidFill>
                            <a:srgbClr val="2B660F"/>
                          </a:solidFill>
                          <a:latin typeface="+mn-lt"/>
                          <a:ea typeface="+mn-ea"/>
                          <a:cs typeface="Leelawadee"/>
                        </a:rPr>
                        <a:t>Not a focus area for the customer.</a:t>
                      </a:r>
                      <a:endParaRPr lang="en-US" sz="1050" i="1" kern="1200" noProof="0">
                        <a:solidFill>
                          <a:srgbClr val="2B660F"/>
                        </a:solidFill>
                        <a:latin typeface="+mn-lt"/>
                        <a:ea typeface="+mn-ea"/>
                        <a:cs typeface="Leelawadee"/>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2164450">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71450" indent="-171450">
                        <a:buFont typeface="Arial" panose="020B0604020202020204" pitchFamily="34" charset="0"/>
                        <a:buChar char="•"/>
                      </a:pPr>
                      <a:r>
                        <a:rPr lang="en-GB" sz="1050" kern="1200">
                          <a:solidFill>
                            <a:srgbClr val="2B660F"/>
                          </a:solidFill>
                          <a:highlight>
                            <a:srgbClr val="4FE2F3"/>
                          </a:highlight>
                          <a:latin typeface="+mn-lt"/>
                          <a:ea typeface="+mn-ea"/>
                          <a:cs typeface="Leelawadee"/>
                        </a:rPr>
                        <a:t>Goal</a:t>
                      </a:r>
                      <a:r>
                        <a:rPr lang="en-GB" sz="1050" b="0" i="0" kern="1200">
                          <a:solidFill>
                            <a:srgbClr val="2B660F"/>
                          </a:solidFill>
                          <a:effectLst/>
                          <a:latin typeface="+mn-lt"/>
                          <a:ea typeface="+mn-ea"/>
                          <a:cs typeface="Leelawadee"/>
                        </a:rPr>
                        <a:t>: Advance campus sustainability through applied research, education and community engagement initiatives.</a:t>
                      </a:r>
                    </a:p>
                    <a:p>
                      <a:pPr marL="171450" indent="-171450">
                        <a:buFont typeface="Arial" panose="020B0604020202020204" pitchFamily="34" charset="0"/>
                        <a:buChar char="•"/>
                      </a:pPr>
                      <a:r>
                        <a:rPr lang="en-GB" sz="1050" kern="1200">
                          <a:solidFill>
                            <a:srgbClr val="2B660F"/>
                          </a:solidFill>
                          <a:highlight>
                            <a:srgbClr val="4FE2F3"/>
                          </a:highlight>
                          <a:latin typeface="+mn-lt"/>
                          <a:ea typeface="+mn-ea"/>
                          <a:cs typeface="Leelawadee"/>
                        </a:rPr>
                        <a:t>Goal</a:t>
                      </a:r>
                      <a:r>
                        <a:rPr lang="en-GB" sz="1050" b="0" i="0" kern="1200">
                          <a:solidFill>
                            <a:srgbClr val="2B660F"/>
                          </a:solidFill>
                          <a:effectLst/>
                          <a:latin typeface="+mn-lt"/>
                          <a:ea typeface="+mn-ea"/>
                          <a:cs typeface="Leelawadee"/>
                        </a:rPr>
                        <a:t>: Promote environmental stewardship by integrating sustainability into academic programs and student activities.</a:t>
                      </a:r>
                    </a:p>
                    <a:p>
                      <a:pPr marL="171450" indent="-171450">
                        <a:buFont typeface="Arial" panose="020B0604020202020204" pitchFamily="34" charset="0"/>
                        <a:buChar char="•"/>
                      </a:pPr>
                      <a:r>
                        <a:rPr lang="en-GB" sz="1050" kern="1200">
                          <a:solidFill>
                            <a:srgbClr val="2B660F"/>
                          </a:solidFill>
                          <a:highlight>
                            <a:srgbClr val="4FE2F3"/>
                          </a:highlight>
                          <a:latin typeface="+mn-lt"/>
                          <a:ea typeface="+mn-ea"/>
                          <a:cs typeface="Leelawadee"/>
                        </a:rPr>
                        <a:t>Goal</a:t>
                      </a:r>
                      <a:r>
                        <a:rPr lang="en-GB" sz="1050" b="0" i="0" kern="1200">
                          <a:solidFill>
                            <a:srgbClr val="2B660F"/>
                          </a:solidFill>
                          <a:effectLst/>
                          <a:latin typeface="+mn-lt"/>
                          <a:ea typeface="+mn-ea"/>
                          <a:cs typeface="Leelawadee"/>
                        </a:rPr>
                        <a:t>: Support waste reduction and recycling initiatives across campus, through programs like the SEED garden, the recycling program, and we work with Metz to lower Styrofoam waste on the FAMU campus.</a:t>
                      </a:r>
                    </a:p>
                    <a:p>
                      <a:pPr marL="171450" indent="-171450">
                        <a:buFont typeface="Arial" panose="020B0604020202020204" pitchFamily="34" charset="0"/>
                        <a:buChar char="•"/>
                      </a:pPr>
                      <a:r>
                        <a:rPr lang="en-GB" sz="1050" kern="1200">
                          <a:solidFill>
                            <a:srgbClr val="2B660F"/>
                          </a:solidFill>
                          <a:highlight>
                            <a:srgbClr val="4FE2F3"/>
                          </a:highlight>
                          <a:latin typeface="+mn-lt"/>
                          <a:ea typeface="+mn-ea"/>
                          <a:cs typeface="Leelawadee"/>
                        </a:rPr>
                        <a:t>Goal</a:t>
                      </a:r>
                      <a:r>
                        <a:rPr lang="en-GB" sz="1050" b="0" i="0" kern="1200">
                          <a:solidFill>
                            <a:srgbClr val="2B660F"/>
                          </a:solidFill>
                          <a:effectLst/>
                          <a:latin typeface="+mn-lt"/>
                          <a:ea typeface="+mn-ea"/>
                          <a:cs typeface="Leelawadee"/>
                        </a:rPr>
                        <a:t>: Encourage environmental leadership and career development opportunities in sustainability.</a:t>
                      </a: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71450" indent="-171450">
                        <a:buFont typeface="Arial" panose="020B0604020202020204" pitchFamily="34" charset="0"/>
                        <a:buChar char="•"/>
                      </a:pPr>
                      <a:r>
                        <a:rPr lang="en-GB" sz="1050" kern="1200">
                          <a:solidFill>
                            <a:srgbClr val="2B660F"/>
                          </a:solidFill>
                          <a:highlight>
                            <a:srgbClr val="4FE2F3"/>
                          </a:highlight>
                          <a:latin typeface="+mn-lt"/>
                          <a:ea typeface="+mn-ea"/>
                          <a:cs typeface="Leelawadee"/>
                        </a:rPr>
                        <a:t>Goal</a:t>
                      </a:r>
                      <a:r>
                        <a:rPr lang="en-GB" sz="1050" b="0" i="0" kern="1200">
                          <a:solidFill>
                            <a:srgbClr val="2B660F"/>
                          </a:solidFill>
                          <a:effectLst/>
                          <a:latin typeface="+mn-lt"/>
                          <a:ea typeface="+mn-ea"/>
                          <a:cs typeface="Leelawadee"/>
                        </a:rPr>
                        <a:t>: Foster student leadership and engagement in sustainability and environmental responsibility.</a:t>
                      </a: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71450" indent="-171450">
                        <a:buFont typeface="Arial" panose="020B0604020202020204" pitchFamily="34" charset="0"/>
                        <a:buChar char="•"/>
                      </a:pPr>
                      <a:r>
                        <a:rPr lang="en-GB" sz="1050" kern="1200">
                          <a:solidFill>
                            <a:srgbClr val="2B660F"/>
                          </a:solidFill>
                          <a:highlight>
                            <a:srgbClr val="4FE2F3"/>
                          </a:highlight>
                          <a:latin typeface="+mn-lt"/>
                          <a:ea typeface="+mn-ea"/>
                          <a:cs typeface="Leelawadee"/>
                        </a:rPr>
                        <a:t>Goal</a:t>
                      </a:r>
                      <a:r>
                        <a:rPr lang="en-GB" sz="1050" b="0" i="0" kern="1200">
                          <a:solidFill>
                            <a:srgbClr val="2B660F"/>
                          </a:solidFill>
                          <a:effectLst/>
                          <a:latin typeface="+mn-lt"/>
                          <a:ea typeface="+mn-ea"/>
                          <a:cs typeface="Leelawadee"/>
                        </a:rPr>
                        <a:t>: Strengthen long-term fiscal sustainability through diversified revenue and strategic financial planning. </a:t>
                      </a:r>
                    </a:p>
                    <a:p>
                      <a:pPr marL="171450" indent="-171450">
                        <a:buFont typeface="Arial" panose="020B0604020202020204" pitchFamily="34" charset="0"/>
                        <a:buChar char="•"/>
                      </a:pPr>
                      <a:r>
                        <a:rPr lang="en-GB" sz="1050" kern="1200">
                          <a:solidFill>
                            <a:srgbClr val="2B660F"/>
                          </a:solidFill>
                          <a:highlight>
                            <a:srgbClr val="4FE2F3"/>
                          </a:highlight>
                          <a:latin typeface="+mn-lt"/>
                          <a:ea typeface="+mn-ea"/>
                          <a:cs typeface="Leelawadee"/>
                        </a:rPr>
                        <a:t>Goal</a:t>
                      </a:r>
                      <a:r>
                        <a:rPr lang="en-GB" sz="1050" b="0" i="0" kern="1200">
                          <a:solidFill>
                            <a:srgbClr val="2B660F"/>
                          </a:solidFill>
                          <a:effectLst/>
                          <a:latin typeface="+mn-lt"/>
                          <a:ea typeface="+mn-ea"/>
                          <a:cs typeface="Leelawadee"/>
                        </a:rPr>
                        <a:t>: Improve institutional effectiveness through strategic infrastructure investment and resource management.</a:t>
                      </a: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r h="1458684">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922F11"/>
                          </a:solidFill>
                          <a:latin typeface="+mj-lt"/>
                          <a:ea typeface="+mn-ea"/>
                          <a:cs typeface="Leelawadee"/>
                        </a:rPr>
                        <a:t>POSITIVE </a:t>
                      </a:r>
                      <a:br>
                        <a:rPr lang="en-US" sz="1400" kern="1200">
                          <a:solidFill>
                            <a:srgbClr val="922F11"/>
                          </a:solidFill>
                          <a:latin typeface="+mj-lt"/>
                          <a:ea typeface="+mn-ea"/>
                          <a:cs typeface="Leelawadee"/>
                        </a:rPr>
                      </a:br>
                      <a:r>
                        <a:rPr lang="en-US" sz="1400" kern="1200">
                          <a:solidFill>
                            <a:srgbClr val="922F11"/>
                          </a:solidFill>
                          <a:latin typeface="+mj-lt"/>
                          <a:ea typeface="+mn-ea"/>
                          <a:cs typeface="Leelawadee"/>
                        </a:rPr>
                        <a:t>CHOICES</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E6D26"/>
                    </a:solidFill>
                  </a:tcPr>
                </a:tc>
                <a:tc>
                  <a:txBody>
                    <a:bodyPr/>
                    <a:lstStyle/>
                    <a:p>
                      <a:pPr marL="0" marR="0" lvl="0" indent="0" algn="ctr" defTabSz="914400" rtl="0" eaLnBrk="1" fontAlgn="base" latinLnBrk="0" hangingPunct="1">
                        <a:lnSpc>
                          <a:spcPct val="100000"/>
                        </a:lnSpc>
                        <a:spcBef>
                          <a:spcPts val="0"/>
                        </a:spcBef>
                        <a:spcAft>
                          <a:spcPts val="400"/>
                        </a:spcAft>
                        <a:buClrTx/>
                        <a:buSzTx/>
                        <a:buFontTx/>
                        <a:buNone/>
                        <a:tabLst/>
                        <a:defRPr/>
                      </a:pPr>
                      <a:r>
                        <a:rPr lang="en-GB" sz="1050" i="1" kern="1200" noProof="0">
                          <a:solidFill>
                            <a:srgbClr val="2B660F"/>
                          </a:solidFill>
                          <a:latin typeface="+mn-lt"/>
                          <a:ea typeface="+mn-ea"/>
                          <a:cs typeface="Leelawadee"/>
                        </a:rPr>
                        <a:t>Not a focus area for the customer.</a:t>
                      </a:r>
                      <a:endParaRPr lang="en-US" sz="1050" i="1" kern="1200" noProof="0">
                        <a:solidFill>
                          <a:srgbClr val="2B660F"/>
                        </a:solidFill>
                        <a:latin typeface="+mn-lt"/>
                        <a:ea typeface="+mn-ea"/>
                        <a:cs typeface="Leelawadee"/>
                      </a:endParaRP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400"/>
                        </a:spcAft>
                        <a:buClrTx/>
                        <a:buSzTx/>
                        <a:buFontTx/>
                        <a:buNone/>
                        <a:tabLst/>
                        <a:defRPr/>
                      </a:pPr>
                      <a:r>
                        <a:rPr lang="en-GB" sz="1050" i="1" kern="1200" noProof="0">
                          <a:solidFill>
                            <a:srgbClr val="2B660F"/>
                          </a:solidFill>
                          <a:latin typeface="+mn-lt"/>
                          <a:ea typeface="+mn-ea"/>
                          <a:cs typeface="Leelawadee"/>
                        </a:rPr>
                        <a:t>Not a focus area for the customer.</a:t>
                      </a:r>
                      <a:endParaRPr lang="en-US" sz="1050" i="1" kern="1200" noProof="0">
                        <a:solidFill>
                          <a:srgbClr val="2B660F"/>
                        </a:solidFill>
                        <a:latin typeface="+mn-lt"/>
                        <a:ea typeface="+mn-ea"/>
                        <a:cs typeface="Leelawadee"/>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400"/>
                        </a:spcAft>
                        <a:buClrTx/>
                        <a:buSzTx/>
                        <a:buFontTx/>
                        <a:buNone/>
                        <a:tabLst/>
                        <a:defRPr/>
                      </a:pPr>
                      <a:r>
                        <a:rPr lang="en-GB" sz="1050" i="1" kern="1200" noProof="0">
                          <a:solidFill>
                            <a:srgbClr val="2B660F"/>
                          </a:solidFill>
                          <a:latin typeface="+mn-lt"/>
                          <a:ea typeface="+mn-ea"/>
                          <a:cs typeface="Leelawadee"/>
                        </a:rPr>
                        <a:t>Not a focus area for the customer.</a:t>
                      </a:r>
                      <a:endParaRPr lang="en-US" sz="1050" i="1" kern="1200" noProof="0">
                        <a:solidFill>
                          <a:srgbClr val="2B660F"/>
                        </a:solidFill>
                        <a:latin typeface="+mn-lt"/>
                        <a:ea typeface="+mn-ea"/>
                        <a:cs typeface="Leelawadee"/>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40967922"/>
                  </a:ext>
                </a:extLst>
              </a:tr>
            </a:tbl>
          </a:graphicData>
        </a:graphic>
      </p:graphicFrame>
      <p:pic>
        <p:nvPicPr>
          <p:cNvPr id="14" name="Picture 13" descr="A logo of a leaf in a circle&#10;&#10;Description automatically generated">
            <a:extLst>
              <a:ext uri="{FF2B5EF4-FFF2-40B4-BE49-F238E27FC236}">
                <a16:creationId xmlns:a16="http://schemas.microsoft.com/office/drawing/2014/main" id="{C6B79D09-2F4D-AC38-A6CC-FF4528A03AE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7884" y="1837087"/>
            <a:ext cx="556204" cy="604020"/>
          </a:xfrm>
          <a:prstGeom prst="rect">
            <a:avLst/>
          </a:prstGeom>
        </p:spPr>
      </p:pic>
      <p:pic>
        <p:nvPicPr>
          <p:cNvPr id="16" name="Picture 15" descr="A blue and green windmill with green arrows&#10;&#10;Description automatically generated">
            <a:extLst>
              <a:ext uri="{FF2B5EF4-FFF2-40B4-BE49-F238E27FC236}">
                <a16:creationId xmlns:a16="http://schemas.microsoft.com/office/drawing/2014/main" id="{EB54B0F1-1D18-65E0-EDD0-5F45AE5B98B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17884" y="3358162"/>
            <a:ext cx="556204" cy="604020"/>
          </a:xfrm>
          <a:prstGeom prst="rect">
            <a:avLst/>
          </a:prstGeom>
        </p:spPr>
      </p:pic>
      <p:pic>
        <p:nvPicPr>
          <p:cNvPr id="18" name="Picture 17" descr="A logo of a hand and a globe&#10;&#10;Description automatically generated">
            <a:extLst>
              <a:ext uri="{FF2B5EF4-FFF2-40B4-BE49-F238E27FC236}">
                <a16:creationId xmlns:a16="http://schemas.microsoft.com/office/drawing/2014/main" id="{8714574A-8D5B-65F4-5337-30CFD6B8260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27528" y="5383824"/>
            <a:ext cx="536916" cy="583072"/>
          </a:xfrm>
          <a:prstGeom prst="rect">
            <a:avLst/>
          </a:prstGeom>
        </p:spPr>
      </p:pic>
    </p:spTree>
    <p:extLst>
      <p:ext uri="{BB962C8B-B14F-4D97-AF65-F5344CB8AC3E}">
        <p14:creationId xmlns:p14="http://schemas.microsoft.com/office/powerpoint/2010/main" val="2470748872"/>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CC7FCE-BB30-2265-CCA6-906ED714A8BF}"/>
            </a:ext>
          </a:extLst>
        </p:cNvPr>
        <p:cNvGrpSpPr/>
        <p:nvPr/>
      </p:nvGrpSpPr>
      <p:grpSpPr>
        <a:xfrm>
          <a:off x="0" y="0"/>
          <a:ext cx="0" cy="0"/>
          <a:chOff x="0" y="0"/>
          <a:chExt cx="0" cy="0"/>
        </a:xfrm>
      </p:grpSpPr>
      <p:sp>
        <p:nvSpPr>
          <p:cNvPr id="16" name="Rectangle: Top Corners Rounded 15">
            <a:extLst>
              <a:ext uri="{FF2B5EF4-FFF2-40B4-BE49-F238E27FC236}">
                <a16:creationId xmlns:a16="http://schemas.microsoft.com/office/drawing/2014/main" id="{9DD5F7AE-EBF0-C104-E6CF-7E96EA5BE8DE}"/>
              </a:ext>
            </a:extLst>
          </p:cNvPr>
          <p:cNvSpPr/>
          <p:nvPr/>
        </p:nvSpPr>
        <p:spPr>
          <a:xfrm>
            <a:off x="1981200" y="1307255"/>
            <a:ext cx="4320000"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graphicFrame>
        <p:nvGraphicFramePr>
          <p:cNvPr id="22" name="Table 21">
            <a:extLst>
              <a:ext uri="{FF2B5EF4-FFF2-40B4-BE49-F238E27FC236}">
                <a16:creationId xmlns:a16="http://schemas.microsoft.com/office/drawing/2014/main" id="{B0A7DDCC-0E48-A76E-950D-7EEFB0DCD155}"/>
              </a:ext>
            </a:extLst>
          </p:cNvPr>
          <p:cNvGraphicFramePr>
            <a:graphicFrameLocks noGrp="1"/>
          </p:cNvGraphicFramePr>
          <p:nvPr/>
        </p:nvGraphicFramePr>
        <p:xfrm>
          <a:off x="-7620" y="1307254"/>
          <a:ext cx="6308820" cy="1815443"/>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4320000">
                  <a:extLst>
                    <a:ext uri="{9D8B030D-6E8A-4147-A177-3AD203B41FA5}">
                      <a16:colId xmlns:a16="http://schemas.microsoft.com/office/drawing/2014/main" val="2382844442"/>
                    </a:ext>
                  </a:extLst>
                </a:gridCol>
              </a:tblGrid>
              <a:tr h="23811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1" i="0" noProof="0">
                          <a:solidFill>
                            <a:schemeClr val="bg1"/>
                          </a:solidFill>
                          <a:effectLst/>
                          <a:latin typeface="+mn-lt"/>
                          <a:cs typeface="Leelawadee"/>
                        </a:rPr>
                        <a:t>Environmental​</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1577325">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71450" indent="-171450">
                        <a:buFont typeface="Arial" panose="020B0604020202020204" pitchFamily="34" charset="0"/>
                        <a:buChar char="•"/>
                      </a:pPr>
                      <a:r>
                        <a:rPr lang="en-GB" sz="1000" kern="1200">
                          <a:solidFill>
                            <a:srgbClr val="0F440E"/>
                          </a:solidFill>
                          <a:highlight>
                            <a:srgbClr val="4FE2F3"/>
                          </a:highlight>
                          <a:latin typeface="+mn-lt"/>
                          <a:ea typeface="+mn-ea"/>
                          <a:cs typeface="Leelawadee"/>
                        </a:rPr>
                        <a:t>Goal</a:t>
                      </a:r>
                      <a:r>
                        <a:rPr lang="en-GB" sz="1000" b="0" i="0" kern="1200">
                          <a:solidFill>
                            <a:srgbClr val="0F440E"/>
                          </a:solidFill>
                          <a:effectLst/>
                          <a:latin typeface="+mn-lt"/>
                          <a:ea typeface="+mn-ea"/>
                          <a:cs typeface="Leelawadee"/>
                        </a:rPr>
                        <a:t>: Support waste reduction and recycling initiatives across campus, through programs like the SEED garden, the recycling program, and we work with Metz to lower Styrofoam waste on the FAMU campus.</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GB" sz="1000" b="0" i="0" kern="1200">
                          <a:solidFill>
                            <a:srgbClr val="0F440E"/>
                          </a:solidFill>
                          <a:effectLst/>
                          <a:latin typeface="+mn-lt"/>
                          <a:ea typeface="+mn-ea"/>
                          <a:cs typeface="Leelawadee"/>
                        </a:rPr>
                        <a:t>pep+ alignment: Achieve 97% or greater reusable, recyclable, or compostable (RRC) packaging by design by 2030 in our primary and secondary packaging in our key packaging markets</a:t>
                      </a: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bl>
          </a:graphicData>
        </a:graphic>
      </p:graphicFrame>
      <p:graphicFrame>
        <p:nvGraphicFramePr>
          <p:cNvPr id="18" name="think-cell data - do not delete" hidden="1">
            <a:extLst>
              <a:ext uri="{FF2B5EF4-FFF2-40B4-BE49-F238E27FC236}">
                <a16:creationId xmlns:a16="http://schemas.microsoft.com/office/drawing/2014/main" id="{C92FB1D6-1C7A-D25D-F733-98FAF5F00C53}"/>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18" name="think-cell data - do not delete" hidden="1">
                        <a:extLst>
                          <a:ext uri="{FF2B5EF4-FFF2-40B4-BE49-F238E27FC236}">
                            <a16:creationId xmlns:a16="http://schemas.microsoft.com/office/drawing/2014/main" id="{C92FB1D6-1C7A-D25D-F733-98FAF5F00C5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Title 8">
            <a:extLst>
              <a:ext uri="{FF2B5EF4-FFF2-40B4-BE49-F238E27FC236}">
                <a16:creationId xmlns:a16="http://schemas.microsoft.com/office/drawing/2014/main" id="{C4645D1B-AACF-D419-5277-4C7A9ABEE714}"/>
              </a:ext>
            </a:extLst>
          </p:cNvPr>
          <p:cNvSpPr>
            <a:spLocks noGrp="1"/>
          </p:cNvSpPr>
          <p:nvPr>
            <p:ph type="title"/>
          </p:nvPr>
        </p:nvSpPr>
        <p:spPr/>
        <p:txBody>
          <a:bodyPr vert="horz" rIns="0"/>
          <a:lstStyle/>
          <a:p>
            <a:pPr lvl="0">
              <a:defRPr/>
            </a:pPr>
            <a:r>
              <a:rPr lang="en-US" sz="2600"/>
              <a:t>COMMONALITY BETWEEN FLORIDA A&amp;M’S GOALS AND PEP+ </a:t>
            </a:r>
            <a:br>
              <a:rPr lang="en-US" sz="2600"/>
            </a:br>
            <a:r>
              <a:rPr lang="en-US" sz="2800"/>
              <a:t>Focus Areas </a:t>
            </a:r>
            <a:br>
              <a:rPr lang="en-US" sz="2800"/>
            </a:br>
            <a:r>
              <a:rPr lang="en-US" sz="1600" i="1"/>
              <a:t>Allowing us to identify opportunities for collaboration, and therefore add value to our Relationship</a:t>
            </a:r>
            <a:endParaRPr lang="en-US" sz="1800" i="1"/>
          </a:p>
        </p:txBody>
      </p:sp>
      <p:pic>
        <p:nvPicPr>
          <p:cNvPr id="15" name="Picture 7">
            <a:extLst>
              <a:ext uri="{FF2B5EF4-FFF2-40B4-BE49-F238E27FC236}">
                <a16:creationId xmlns:a16="http://schemas.microsoft.com/office/drawing/2014/main" id="{8E8E442A-0CCD-0C53-D88A-54D82341C78E}"/>
              </a:ext>
            </a:extLst>
          </p:cNvPr>
          <p:cNvPicPr>
            <a:picLocks noChangeAspect="1" noChangeArrowheads="1"/>
          </p:cNvPicPr>
          <p:nvPr/>
        </p:nvPicPr>
        <p:blipFill>
          <a:blip r:embed="rId6">
            <a:extLst>
              <a:ext uri="{96DAC541-7B7A-43D3-8B79-37D633B846F1}">
                <asvg:svgBlip xmlns:asvg="http://schemas.microsoft.com/office/drawing/2016/SVG/main" r:embed="rId7"/>
              </a:ext>
            </a:extLst>
          </a:blip>
          <a:srcRect/>
          <a:stretch/>
        </p:blipFill>
        <p:spPr bwMode="auto">
          <a:xfrm>
            <a:off x="9940413" y="246889"/>
            <a:ext cx="2038226" cy="42717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A blue and green windmill with green arrows&#10;&#10;Description automatically generated">
            <a:extLst>
              <a:ext uri="{FF2B5EF4-FFF2-40B4-BE49-F238E27FC236}">
                <a16:creationId xmlns:a16="http://schemas.microsoft.com/office/drawing/2014/main" id="{3812DD85-625C-394B-5C5A-EEFFA5145F9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7884" y="2066135"/>
            <a:ext cx="556204" cy="604020"/>
          </a:xfrm>
          <a:prstGeom prst="rect">
            <a:avLst/>
          </a:prstGeom>
        </p:spPr>
      </p:pic>
      <p:sp>
        <p:nvSpPr>
          <p:cNvPr id="2" name="TextBox 1">
            <a:extLst>
              <a:ext uri="{FF2B5EF4-FFF2-40B4-BE49-F238E27FC236}">
                <a16:creationId xmlns:a16="http://schemas.microsoft.com/office/drawing/2014/main" id="{CE028A76-F6B2-7FA9-2A2B-C9F6F9A32625}"/>
              </a:ext>
            </a:extLst>
          </p:cNvPr>
          <p:cNvSpPr txBox="1"/>
          <p:nvPr/>
        </p:nvSpPr>
        <p:spPr>
          <a:xfrm>
            <a:off x="7953374" y="6269189"/>
            <a:ext cx="3786189" cy="506261"/>
          </a:xfrm>
          <a:prstGeom prst="rect">
            <a:avLst/>
          </a:prstGeom>
          <a:solidFill>
            <a:srgbClr val="8EBC29"/>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a:ln>
                  <a:noFill/>
                </a:ln>
                <a:solidFill>
                  <a:prstClr val="white"/>
                </a:solidFill>
                <a:effectLst/>
                <a:uLnTx/>
                <a:uFillTx/>
                <a:latin typeface="Gilroy Medium"/>
                <a:ea typeface="+mn-ea"/>
                <a:cs typeface="Leelawadee" panose="020B0502040204020203" pitchFamily="34" charset="-34"/>
              </a:rPr>
              <a:t>No common goals were identified across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a:ln>
                  <a:noFill/>
                </a:ln>
                <a:solidFill>
                  <a:prstClr val="white"/>
                </a:solidFill>
                <a:effectLst/>
                <a:uLnTx/>
                <a:uFillTx/>
                <a:latin typeface="Gilroy Medium"/>
                <a:ea typeface="+mn-ea"/>
                <a:cs typeface="Leelawadee" panose="020B0502040204020203" pitchFamily="34" charset="-34"/>
              </a:rPr>
              <a:t>Positive Agriculture and Positive Choices (PepsiCo) and Florida A&amp;M.</a:t>
            </a:r>
          </a:p>
        </p:txBody>
      </p:sp>
    </p:spTree>
    <p:extLst>
      <p:ext uri="{BB962C8B-B14F-4D97-AF65-F5344CB8AC3E}">
        <p14:creationId xmlns:p14="http://schemas.microsoft.com/office/powerpoint/2010/main" val="3332555944"/>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78F932-17EC-C8CA-5FFA-6EB643799DE1}"/>
            </a:ext>
          </a:extLst>
        </p:cNvPr>
        <p:cNvGrpSpPr/>
        <p:nvPr/>
      </p:nvGrpSpPr>
      <p:grpSpPr>
        <a:xfrm>
          <a:off x="0" y="0"/>
          <a:ext cx="0" cy="0"/>
          <a:chOff x="0" y="0"/>
          <a:chExt cx="0" cy="0"/>
        </a:xfrm>
      </p:grpSpPr>
      <p:pic>
        <p:nvPicPr>
          <p:cNvPr id="3" name="Picture 2" descr="A black background with white text&#10;&#10;AI-generated content may be incorrect.">
            <a:extLst>
              <a:ext uri="{FF2B5EF4-FFF2-40B4-BE49-F238E27FC236}">
                <a16:creationId xmlns:a16="http://schemas.microsoft.com/office/drawing/2014/main" id="{C797AE5A-A54B-213E-26A1-8D415328741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l="6524"/>
          <a:stretch>
            <a:fillRect/>
          </a:stretch>
        </p:blipFill>
        <p:spPr>
          <a:xfrm>
            <a:off x="482600" y="793696"/>
            <a:ext cx="4505959" cy="5270608"/>
          </a:xfrm>
          <a:prstGeom prst="rect">
            <a:avLst/>
          </a:prstGeom>
        </p:spPr>
      </p:pic>
    </p:spTree>
    <p:extLst>
      <p:ext uri="{BB962C8B-B14F-4D97-AF65-F5344CB8AC3E}">
        <p14:creationId xmlns:p14="http://schemas.microsoft.com/office/powerpoint/2010/main" val="2598287944"/>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3CE899-3F79-FC91-4659-9B3F04E40FCA}"/>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7BAD91CD-B132-1F0B-7730-F0171521F029}"/>
              </a:ext>
            </a:extLst>
          </p:cNvPr>
          <p:cNvGraphicFramePr>
            <a:graphicFrameLocks/>
          </p:cNvGraphicFramePr>
          <p:nvPr>
            <p:custDataLst>
              <p:tags r:id="rId1"/>
            </p:custDataLst>
            <p:extLst>
              <p:ext uri="{D42A27DB-BD31-4B8C-83A1-F6EECF244321}">
                <p14:modId xmlns:p14="http://schemas.microsoft.com/office/powerpoint/2010/main" val="34598515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7" name="think-cell data - do not delete" hidden="1">
                        <a:extLst>
                          <a:ext uri="{FF2B5EF4-FFF2-40B4-BE49-F238E27FC236}">
                            <a16:creationId xmlns:a16="http://schemas.microsoft.com/office/drawing/2014/main" id="{7BAD91CD-B132-1F0B-7730-F0171521F02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8" name="Picture Placeholder 7" descr="A black and white logo&#10;&#10;AI-generated content may be incorrect.">
            <a:extLst>
              <a:ext uri="{FF2B5EF4-FFF2-40B4-BE49-F238E27FC236}">
                <a16:creationId xmlns:a16="http://schemas.microsoft.com/office/drawing/2014/main" id="{02ABAA46-98A3-5DDC-745F-39F39DB89300}"/>
              </a:ext>
            </a:extLst>
          </p:cNvPr>
          <p:cNvPicPr>
            <a:picLocks noGrp="1" noChangeAspect="1"/>
          </p:cNvPicPr>
          <p:nvPr>
            <p:ph type="pic" sz="quarter" idx="14"/>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16456" t="-14436" r="-16456" b="-22318"/>
          <a:stretch>
            <a:fillRect/>
          </a:stretch>
        </p:blipFill>
        <p:spPr>
          <a:xfrm>
            <a:off x="0" y="0"/>
            <a:ext cx="6096000" cy="6858000"/>
          </a:xfrm>
          <a:prstGeom prst="rect">
            <a:avLst/>
          </a:prstGeom>
          <a:noFill/>
        </p:spPr>
      </p:pic>
      <p:sp>
        <p:nvSpPr>
          <p:cNvPr id="13" name="Rectangle: Single Corner Rounded 12">
            <a:extLst>
              <a:ext uri="{FF2B5EF4-FFF2-40B4-BE49-F238E27FC236}">
                <a16:creationId xmlns:a16="http://schemas.microsoft.com/office/drawing/2014/main" id="{E978EE65-7A6A-8240-E883-B5A56EC2831F}"/>
              </a:ext>
            </a:extLst>
          </p:cNvPr>
          <p:cNvSpPr>
            <a:spLocks/>
          </p:cNvSpPr>
          <p:nvPr/>
        </p:nvSpPr>
        <p:spPr>
          <a:xfrm>
            <a:off x="6300438" y="825872"/>
            <a:ext cx="5852160" cy="66792"/>
          </a:xfrm>
          <a:prstGeom prst="round1Rect">
            <a:avLst>
              <a:gd name="adj" fmla="val 3618"/>
            </a:avLst>
          </a:prstGeom>
          <a:solidFill>
            <a:srgbClr val="0F440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182880" numCol="1" spcCol="38100" rtlCol="0" anchor="b">
            <a:noAutofit/>
          </a:bodyPr>
          <a:lstStyle/>
          <a:p>
            <a:pPr defTabSz="914400"/>
            <a:r>
              <a:rPr kumimoji="0" lang="en-US" sz="3200" b="0" i="0" u="none" strike="noStrike" kern="1200" cap="all" spc="0" normalizeH="0" baseline="0" noProof="0">
                <a:ln>
                  <a:noFill/>
                </a:ln>
                <a:solidFill>
                  <a:srgbClr val="0F440E"/>
                </a:solidFill>
                <a:effectLst/>
                <a:uLnTx/>
                <a:uFillTx/>
                <a:latin typeface="GT Pressura LCG Black"/>
                <a:ea typeface="+mj-ea"/>
                <a:cs typeface="+mj-cs"/>
              </a:rPr>
              <a:t>KEY TAKEAWAYS</a:t>
            </a:r>
            <a:endParaRPr lang="en-US" b="1">
              <a:solidFill>
                <a:srgbClr val="0F440E"/>
              </a:solidFill>
              <a:latin typeface="+mj-lt"/>
            </a:endParaRPr>
          </a:p>
        </p:txBody>
      </p:sp>
      <p:pic>
        <p:nvPicPr>
          <p:cNvPr id="14" name="Picture 13">
            <a:extLst>
              <a:ext uri="{FF2B5EF4-FFF2-40B4-BE49-F238E27FC236}">
                <a16:creationId xmlns:a16="http://schemas.microsoft.com/office/drawing/2014/main" id="{42F169F7-BE83-E819-A47C-D85CE7DD9910}"/>
              </a:ext>
            </a:extLst>
          </p:cNvPr>
          <p:cNvPicPr>
            <a:picLocks noChangeAspect="1"/>
          </p:cNvPicPr>
          <p:nvPr/>
        </p:nvPicPr>
        <p:blipFill>
          <a:blip r:embed="rId7"/>
          <a:srcRect l="24821" r="18929"/>
          <a:stretch>
            <a:fillRect/>
          </a:stretch>
        </p:blipFill>
        <p:spPr>
          <a:xfrm rot="16200000">
            <a:off x="2520059" y="3282059"/>
            <a:ext cx="6857999" cy="293883"/>
          </a:xfrm>
          <a:custGeom>
            <a:avLst/>
            <a:gdLst>
              <a:gd name="connsiteX0" fmla="*/ 6857999 w 6857999"/>
              <a:gd name="connsiteY0" fmla="*/ 0 h 293883"/>
              <a:gd name="connsiteX1" fmla="*/ 6857999 w 6857999"/>
              <a:gd name="connsiteY1" fmla="*/ 293883 h 293883"/>
              <a:gd name="connsiteX2" fmla="*/ 0 w 6857999"/>
              <a:gd name="connsiteY2" fmla="*/ 293883 h 293883"/>
              <a:gd name="connsiteX3" fmla="*/ 0 w 6857999"/>
              <a:gd name="connsiteY3" fmla="*/ 0 h 293883"/>
            </a:gdLst>
            <a:ahLst/>
            <a:cxnLst>
              <a:cxn ang="0">
                <a:pos x="connsiteX0" y="connsiteY0"/>
              </a:cxn>
              <a:cxn ang="0">
                <a:pos x="connsiteX1" y="connsiteY1"/>
              </a:cxn>
              <a:cxn ang="0">
                <a:pos x="connsiteX2" y="connsiteY2"/>
              </a:cxn>
              <a:cxn ang="0">
                <a:pos x="connsiteX3" y="connsiteY3"/>
              </a:cxn>
            </a:cxnLst>
            <a:rect l="l" t="t" r="r" b="b"/>
            <a:pathLst>
              <a:path w="6857999" h="293883">
                <a:moveTo>
                  <a:pt x="6857999" y="0"/>
                </a:moveTo>
                <a:lnTo>
                  <a:pt x="6857999" y="293883"/>
                </a:lnTo>
                <a:lnTo>
                  <a:pt x="0" y="293883"/>
                </a:lnTo>
                <a:lnTo>
                  <a:pt x="0" y="0"/>
                </a:lnTo>
                <a:close/>
              </a:path>
            </a:pathLst>
          </a:custGeom>
          <a:effectLst>
            <a:outerShdw blurRad="50800" dist="38100" dir="10800000" algn="r" rotWithShape="0">
              <a:prstClr val="black">
                <a:alpha val="20000"/>
              </a:prstClr>
            </a:outerShdw>
          </a:effectLst>
        </p:spPr>
      </p:pic>
      <p:sp>
        <p:nvSpPr>
          <p:cNvPr id="15" name="Rectangle: Rounded Corners 14">
            <a:extLst>
              <a:ext uri="{FF2B5EF4-FFF2-40B4-BE49-F238E27FC236}">
                <a16:creationId xmlns:a16="http://schemas.microsoft.com/office/drawing/2014/main" id="{58FED0E6-D12E-962B-F28E-E3CE38C50F4B}"/>
              </a:ext>
            </a:extLst>
          </p:cNvPr>
          <p:cNvSpPr>
            <a:spLocks/>
          </p:cNvSpPr>
          <p:nvPr/>
        </p:nvSpPr>
        <p:spPr>
          <a:xfrm rot="10800000" flipH="1" flipV="1">
            <a:off x="6300438" y="1062650"/>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r>
              <a:rPr lang="en-US" sz="2400" b="1">
                <a:solidFill>
                  <a:srgbClr val="8EBC29"/>
                </a:solidFill>
              </a:rPr>
              <a:t>Promote food security</a:t>
            </a:r>
          </a:p>
        </p:txBody>
      </p:sp>
      <p:sp>
        <p:nvSpPr>
          <p:cNvPr id="16" name="Rectangle: Rounded Corners 15">
            <a:extLst>
              <a:ext uri="{FF2B5EF4-FFF2-40B4-BE49-F238E27FC236}">
                <a16:creationId xmlns:a16="http://schemas.microsoft.com/office/drawing/2014/main" id="{EA7F8801-3264-B8DA-9CC2-CF628E263E47}"/>
              </a:ext>
            </a:extLst>
          </p:cNvPr>
          <p:cNvSpPr>
            <a:spLocks/>
          </p:cNvSpPr>
          <p:nvPr/>
        </p:nvSpPr>
        <p:spPr>
          <a:xfrm rot="10800000" flipH="1" flipV="1">
            <a:off x="6300438" y="3667989"/>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pPr>
              <a:spcBef>
                <a:spcPts val="200"/>
              </a:spcBef>
              <a:defRPr/>
            </a:pPr>
            <a:r>
              <a:rPr lang="en-US" sz="2400" b="1">
                <a:solidFill>
                  <a:srgbClr val="8EBC29"/>
                </a:solidFill>
              </a:rPr>
              <a:t>Limited alignment</a:t>
            </a:r>
          </a:p>
        </p:txBody>
      </p:sp>
      <p:sp>
        <p:nvSpPr>
          <p:cNvPr id="17" name="Rectangle: Rounded Corners 16">
            <a:extLst>
              <a:ext uri="{FF2B5EF4-FFF2-40B4-BE49-F238E27FC236}">
                <a16:creationId xmlns:a16="http://schemas.microsoft.com/office/drawing/2014/main" id="{72B212CD-1C6F-B643-3345-7D249CA79FE4}"/>
              </a:ext>
            </a:extLst>
          </p:cNvPr>
          <p:cNvSpPr>
            <a:spLocks/>
          </p:cNvSpPr>
          <p:nvPr/>
        </p:nvSpPr>
        <p:spPr>
          <a:xfrm rot="10800000" flipH="1" flipV="1">
            <a:off x="6386385" y="1711260"/>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r>
              <a:rPr lang="en-US">
                <a:solidFill>
                  <a:schemeClr val="bg1"/>
                </a:solidFill>
              </a:rPr>
              <a:t>Both organizations have focus areas to advance food security in the communities they serve.</a:t>
            </a:r>
          </a:p>
        </p:txBody>
      </p:sp>
      <p:sp>
        <p:nvSpPr>
          <p:cNvPr id="18" name="Rectangle: Rounded Corners 17">
            <a:extLst>
              <a:ext uri="{FF2B5EF4-FFF2-40B4-BE49-F238E27FC236}">
                <a16:creationId xmlns:a16="http://schemas.microsoft.com/office/drawing/2014/main" id="{DE2192A3-FABC-7790-5CF5-6590E5D41F05}"/>
              </a:ext>
            </a:extLst>
          </p:cNvPr>
          <p:cNvSpPr>
            <a:spLocks/>
          </p:cNvSpPr>
          <p:nvPr/>
        </p:nvSpPr>
        <p:spPr>
          <a:xfrm rot="10800000" flipH="1" flipV="1">
            <a:off x="6386385" y="4281323"/>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r>
              <a:rPr lang="en-US">
                <a:solidFill>
                  <a:schemeClr val="bg1"/>
                </a:solidFill>
              </a:rPr>
              <a:t>Fat Brands does not have sustainability focus areas for the environment or governance. Therefore, there are limited opportunities for collaboration with PepsiCo. </a:t>
            </a:r>
          </a:p>
        </p:txBody>
      </p:sp>
      <p:sp>
        <p:nvSpPr>
          <p:cNvPr id="19" name="Oval 18">
            <a:extLst>
              <a:ext uri="{FF2B5EF4-FFF2-40B4-BE49-F238E27FC236}">
                <a16:creationId xmlns:a16="http://schemas.microsoft.com/office/drawing/2014/main" id="{4261AD58-2E38-D1F8-6F7D-0BB90AFC7E7E}"/>
              </a:ext>
            </a:extLst>
          </p:cNvPr>
          <p:cNvSpPr/>
          <p:nvPr/>
        </p:nvSpPr>
        <p:spPr>
          <a:xfrm>
            <a:off x="6375234" y="1171322"/>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F9D561E4-B65E-20EF-C552-39043E0FC4B7}"/>
              </a:ext>
            </a:extLst>
          </p:cNvPr>
          <p:cNvSpPr/>
          <p:nvPr/>
        </p:nvSpPr>
        <p:spPr>
          <a:xfrm>
            <a:off x="6375234" y="3785645"/>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a:extLst>
              <a:ext uri="{FF2B5EF4-FFF2-40B4-BE49-F238E27FC236}">
                <a16:creationId xmlns:a16="http://schemas.microsoft.com/office/drawing/2014/main" id="{6C2276DE-96D3-73CC-1125-8AC12357CB6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22901" y="3833312"/>
            <a:ext cx="311150" cy="311150"/>
          </a:xfrm>
          <a:prstGeom prst="rect">
            <a:avLst/>
          </a:prstGeom>
        </p:spPr>
      </p:pic>
      <p:pic>
        <p:nvPicPr>
          <p:cNvPr id="3" name="Graphic 2">
            <a:extLst>
              <a:ext uri="{FF2B5EF4-FFF2-40B4-BE49-F238E27FC236}">
                <a16:creationId xmlns:a16="http://schemas.microsoft.com/office/drawing/2014/main" id="{D28E1D82-0CE4-2B70-D7C0-5C0843F36A9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424170" y="1220258"/>
            <a:ext cx="308612" cy="308612"/>
          </a:xfrm>
          <a:prstGeom prst="rect">
            <a:avLst/>
          </a:prstGeom>
        </p:spPr>
      </p:pic>
    </p:spTree>
    <p:extLst>
      <p:ext uri="{BB962C8B-B14F-4D97-AF65-F5344CB8AC3E}">
        <p14:creationId xmlns:p14="http://schemas.microsoft.com/office/powerpoint/2010/main" val="1326642031"/>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0A2A7E-0D02-12F4-434D-4C77A9C56164}"/>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454C8661-52B5-E8D3-158C-758DA626FAD8}"/>
              </a:ext>
            </a:extLst>
          </p:cNvPr>
          <p:cNvGraphicFramePr>
            <a:graphicFrameLocks/>
          </p:cNvGraphicFramePr>
          <p:nvPr>
            <p:custDataLst>
              <p:tags r:id="rId1"/>
            </p:custDataLst>
            <p:extLst>
              <p:ext uri="{D42A27DB-BD31-4B8C-83A1-F6EECF244321}">
                <p14:modId xmlns:p14="http://schemas.microsoft.com/office/powerpoint/2010/main" val="40262184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2" name="think-cell data - do not delete" hidden="1">
                        <a:extLst>
                          <a:ext uri="{FF2B5EF4-FFF2-40B4-BE49-F238E27FC236}">
                            <a16:creationId xmlns:a16="http://schemas.microsoft.com/office/drawing/2014/main" id="{454C8661-52B5-E8D3-158C-758DA626FAD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Title 8">
            <a:extLst>
              <a:ext uri="{FF2B5EF4-FFF2-40B4-BE49-F238E27FC236}">
                <a16:creationId xmlns:a16="http://schemas.microsoft.com/office/drawing/2014/main" id="{BC25CDB7-46C2-5EBF-4C7F-DEC24BC2B0D6}"/>
              </a:ext>
            </a:extLst>
          </p:cNvPr>
          <p:cNvSpPr>
            <a:spLocks noGrp="1"/>
          </p:cNvSpPr>
          <p:nvPr>
            <p:ph type="title"/>
          </p:nvPr>
        </p:nvSpPr>
        <p:spPr>
          <a:xfrm>
            <a:off x="304798" y="246888"/>
            <a:ext cx="11585448" cy="969264"/>
          </a:xfrm>
        </p:spPr>
        <p:txBody>
          <a:bodyPr vert="horz" rIns="0"/>
          <a:lstStyle/>
          <a:p>
            <a:r>
              <a:rPr lang="en-US" sz="3000"/>
              <a:t>FAT BRANDS’ SUSTAINABILITY FOCUS AREAS</a:t>
            </a:r>
            <a:br>
              <a:rPr lang="en-US" sz="3000"/>
            </a:br>
            <a:r>
              <a:rPr lang="en-US" sz="1800" i="1"/>
              <a:t>And how these focus areas align with pep+ pillars</a:t>
            </a:r>
          </a:p>
        </p:txBody>
      </p:sp>
      <p:pic>
        <p:nvPicPr>
          <p:cNvPr id="11" name="Picture Placeholder 7" descr="A black and white logo&#10;&#10;AI-generated content may be incorrect.">
            <a:extLst>
              <a:ext uri="{FF2B5EF4-FFF2-40B4-BE49-F238E27FC236}">
                <a16:creationId xmlns:a16="http://schemas.microsoft.com/office/drawing/2014/main" id="{4EB5F141-43B6-04D9-4806-DBEFAC21B5B1}"/>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8188" t="9813" r="6804" b="1930"/>
          <a:stretch>
            <a:fillRect/>
          </a:stretch>
        </p:blipFill>
        <p:spPr>
          <a:xfrm>
            <a:off x="10946083" y="181451"/>
            <a:ext cx="969692" cy="1100774"/>
          </a:xfrm>
          <a:prstGeom prst="rect">
            <a:avLst/>
          </a:prstGeom>
          <a:noFill/>
        </p:spPr>
      </p:pic>
      <p:sp>
        <p:nvSpPr>
          <p:cNvPr id="12" name="Rectangle: Top Corners Rounded 11">
            <a:extLst>
              <a:ext uri="{FF2B5EF4-FFF2-40B4-BE49-F238E27FC236}">
                <a16:creationId xmlns:a16="http://schemas.microsoft.com/office/drawing/2014/main" id="{ABE58A80-DBC9-A3E9-8EDF-CED391268247}"/>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3" name="Table 4">
            <a:extLst>
              <a:ext uri="{FF2B5EF4-FFF2-40B4-BE49-F238E27FC236}">
                <a16:creationId xmlns:a16="http://schemas.microsoft.com/office/drawing/2014/main" id="{CF53E12B-65B1-1EF6-A4A9-B801FDC78216}"/>
              </a:ext>
            </a:extLst>
          </p:cNvPr>
          <p:cNvGraphicFramePr>
            <a:graphicFrameLocks noGrp="1"/>
          </p:cNvGraphicFramePr>
          <p:nvPr>
            <p:extLst>
              <p:ext uri="{D42A27DB-BD31-4B8C-83A1-F6EECF244321}">
                <p14:modId xmlns:p14="http://schemas.microsoft.com/office/powerpoint/2010/main" val="3027882313"/>
              </p:ext>
            </p:extLst>
          </p:nvPr>
        </p:nvGraphicFramePr>
        <p:xfrm>
          <a:off x="-7620" y="1148230"/>
          <a:ext cx="11986260" cy="5031114"/>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9997440">
                  <a:extLst>
                    <a:ext uri="{9D8B030D-6E8A-4147-A177-3AD203B41FA5}">
                      <a16:colId xmlns:a16="http://schemas.microsoft.com/office/drawing/2014/main" val="2382844442"/>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Social</a:t>
                      </a:r>
                    </a:p>
                  </a:txBody>
                  <a:tcPr marL="27432" marR="27432" marT="27432"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1596849">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954F07"/>
                          </a:solidFill>
                          <a:latin typeface="+mj-lt"/>
                          <a:ea typeface="+mn-ea"/>
                          <a:cs typeface="Leelawadee"/>
                        </a:rPr>
                        <a:t>POSITIVE </a:t>
                      </a:r>
                      <a:br>
                        <a:rPr lang="en-US" sz="1400" kern="1200">
                          <a:solidFill>
                            <a:srgbClr val="954F07"/>
                          </a:solidFill>
                          <a:latin typeface="+mj-lt"/>
                          <a:ea typeface="+mn-ea"/>
                          <a:cs typeface="Leelawadee"/>
                        </a:rPr>
                      </a:br>
                      <a:r>
                        <a:rPr lang="en-US" sz="1400" kern="1200">
                          <a:solidFill>
                            <a:srgbClr val="954F07"/>
                          </a:solidFill>
                          <a:latin typeface="+mj-lt"/>
                          <a:ea typeface="+mn-ea"/>
                          <a:cs typeface="Leelawadee"/>
                        </a:rPr>
                        <a:t>AGRICULTURE</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9F0A"/>
                    </a:solidFill>
                  </a:tcPr>
                </a:tc>
                <a:tc>
                  <a:txBody>
                    <a:bodyPr/>
                    <a:lstStyle/>
                    <a:p>
                      <a:pPr marL="0" marR="0" lvl="0" indent="0" algn="ctr">
                        <a:lnSpc>
                          <a:spcPct val="100000"/>
                        </a:lnSpc>
                        <a:spcBef>
                          <a:spcPts val="0"/>
                        </a:spcBef>
                        <a:spcAft>
                          <a:spcPts val="0"/>
                        </a:spcAft>
                        <a:buFont typeface="Arial"/>
                        <a:buNone/>
                      </a:pPr>
                      <a:r>
                        <a:rPr lang="en-GB" sz="1050" b="0" i="1" u="none" strike="noStrike" kern="1200" cap="none" spc="0" normalizeH="0" baseline="0" noProof="0">
                          <a:ln>
                            <a:noFill/>
                          </a:ln>
                          <a:solidFill>
                            <a:srgbClr val="2B660F"/>
                          </a:solidFill>
                          <a:effectLst/>
                          <a:uLnTx/>
                          <a:uFillTx/>
                          <a:latin typeface="+mn-lt"/>
                        </a:rPr>
                        <a:t>Not a focus area for the customer.</a:t>
                      </a:r>
                      <a:endParaRPr lang="en-US" sz="1050" b="0" i="1" u="none" strike="noStrike" kern="1200" cap="none" spc="0" normalizeH="0" baseline="0" noProof="0">
                        <a:ln>
                          <a:noFill/>
                        </a:ln>
                        <a:solidFill>
                          <a:srgbClr val="2B660F"/>
                        </a:solidFill>
                        <a:effectLst/>
                        <a:uLnTx/>
                        <a:uFillTx/>
                        <a:latin typeface="+mn-lt"/>
                      </a:endParaRPr>
                    </a:p>
                  </a:txBody>
                  <a:tcPr marL="27432" marR="27432" marT="27432"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1596849">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14300" lvl="0" indent="-114300" algn="l">
                        <a:lnSpc>
                          <a:spcPct val="100000"/>
                        </a:lnSpc>
                        <a:spcBef>
                          <a:spcPts val="600"/>
                        </a:spcBef>
                        <a:buFont typeface="Arial"/>
                        <a:buChar char="•"/>
                      </a:pPr>
                      <a:r>
                        <a:rPr lang="en-US" sz="1050" kern="1200" noProof="0">
                          <a:solidFill>
                            <a:srgbClr val="2B660F"/>
                          </a:solidFill>
                          <a:highlight>
                            <a:srgbClr val="4FE2F3"/>
                          </a:highlight>
                          <a:latin typeface="+mn-lt"/>
                          <a:ea typeface="+mn-ea"/>
                          <a:cs typeface="Leelawadee" panose="020B0502040204020203" pitchFamily="34" charset="-34"/>
                        </a:rPr>
                        <a:t>Goal: </a:t>
                      </a:r>
                      <a:r>
                        <a:rPr lang="en-US" sz="1050" b="0" i="0" u="none" strike="noStrike" noProof="0">
                          <a:solidFill>
                            <a:srgbClr val="2B660F"/>
                          </a:solidFill>
                          <a:effectLst/>
                          <a:latin typeface="+mn-lt"/>
                        </a:rPr>
                        <a:t>Youth enrichment through supporting summer camps, teen empowerment programs, music programs, and therapeutic communication for special needs children</a:t>
                      </a:r>
                    </a:p>
                    <a:p>
                      <a:pPr marL="114300" lvl="0" indent="-114300" algn="l">
                        <a:lnSpc>
                          <a:spcPct val="100000"/>
                        </a:lnSpc>
                        <a:spcBef>
                          <a:spcPts val="600"/>
                        </a:spcBef>
                        <a:buFont typeface="Arial"/>
                        <a:buChar char="•"/>
                      </a:pPr>
                      <a:r>
                        <a:rPr lang="en-US" sz="1050" kern="1200" noProof="0">
                          <a:solidFill>
                            <a:srgbClr val="2B660F"/>
                          </a:solidFill>
                          <a:highlight>
                            <a:srgbClr val="4FE2F3"/>
                          </a:highlight>
                          <a:latin typeface="+mn-lt"/>
                          <a:ea typeface="+mn-ea"/>
                          <a:cs typeface="Leelawadee" panose="020B0502040204020203" pitchFamily="34" charset="-34"/>
                        </a:rPr>
                        <a:t>Goal: </a:t>
                      </a:r>
                      <a:r>
                        <a:rPr lang="en-US" sz="1050" b="0" i="0" u="none" strike="noStrike" noProof="0">
                          <a:solidFill>
                            <a:srgbClr val="2B660F"/>
                          </a:solidFill>
                          <a:effectLst/>
                          <a:latin typeface="+mn-lt"/>
                        </a:rPr>
                        <a:t>Deliver food to those who face food insecurity along with funding community gardens and supporting food banks</a:t>
                      </a:r>
                    </a:p>
                    <a:p>
                      <a:pPr marL="114300" lvl="0" indent="-114300" algn="l">
                        <a:lnSpc>
                          <a:spcPct val="100000"/>
                        </a:lnSpc>
                        <a:spcBef>
                          <a:spcPts val="600"/>
                        </a:spcBef>
                        <a:buFont typeface="Arial"/>
                        <a:buChar char="•"/>
                      </a:pPr>
                      <a:r>
                        <a:rPr lang="en-US" sz="1050" kern="1200" noProof="0">
                          <a:solidFill>
                            <a:srgbClr val="2B660F"/>
                          </a:solidFill>
                          <a:highlight>
                            <a:srgbClr val="4FE2F3"/>
                          </a:highlight>
                          <a:latin typeface="+mn-lt"/>
                          <a:ea typeface="+mn-ea"/>
                          <a:cs typeface="Leelawadee" panose="020B0502040204020203" pitchFamily="34" charset="-34"/>
                        </a:rPr>
                        <a:t>Goal: </a:t>
                      </a:r>
                      <a:r>
                        <a:rPr lang="en-US" sz="1050" b="0" i="0" u="none" strike="noStrike" noProof="0">
                          <a:solidFill>
                            <a:srgbClr val="2B660F"/>
                          </a:solidFill>
                          <a:effectLst/>
                          <a:latin typeface="+mn-lt"/>
                        </a:rPr>
                        <a:t>Promote health by supporting kidney health education programs, clinical trials for Type 1 Diabetes, counseling for veterans with PTSD and vision screenings for underprivileged youth</a:t>
                      </a:r>
                    </a:p>
                  </a:txBody>
                  <a:tcPr marL="27432" marR="27432" marT="27432" marB="27432">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93216306"/>
                  </a:ext>
                </a:extLst>
              </a:tr>
              <a:tr h="1590528">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922F11"/>
                          </a:solidFill>
                          <a:latin typeface="+mj-lt"/>
                          <a:ea typeface="+mn-ea"/>
                          <a:cs typeface="Leelawadee"/>
                        </a:rPr>
                        <a:t>POSITIVE </a:t>
                      </a:r>
                      <a:br>
                        <a:rPr lang="en-US" sz="1400" kern="1200">
                          <a:solidFill>
                            <a:srgbClr val="922F11"/>
                          </a:solidFill>
                          <a:latin typeface="+mj-lt"/>
                          <a:ea typeface="+mn-ea"/>
                          <a:cs typeface="Leelawadee"/>
                        </a:rPr>
                      </a:br>
                      <a:r>
                        <a:rPr lang="en-US" sz="1400" kern="1200">
                          <a:solidFill>
                            <a:srgbClr val="922F11"/>
                          </a:solidFill>
                          <a:latin typeface="+mj-lt"/>
                          <a:ea typeface="+mn-ea"/>
                          <a:cs typeface="Leelawadee"/>
                        </a:rPr>
                        <a:t>CHOICES</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E6D26"/>
                    </a:solidFill>
                  </a:tcPr>
                </a:tc>
                <a:tc>
                  <a:txBody>
                    <a:bodyPr/>
                    <a:lstStyle/>
                    <a:p>
                      <a:pPr marL="0" marR="0" lvl="0" indent="0" algn="ctr">
                        <a:lnSpc>
                          <a:spcPct val="100000"/>
                        </a:lnSpc>
                        <a:spcBef>
                          <a:spcPts val="0"/>
                        </a:spcBef>
                        <a:spcAft>
                          <a:spcPts val="0"/>
                        </a:spcAft>
                        <a:buFont typeface="Arial"/>
                        <a:buNone/>
                      </a:pPr>
                      <a:r>
                        <a:rPr kumimoji="0" lang="en-GB" sz="1050" b="0" i="1" u="none" strike="noStrike" kern="1200" cap="none" spc="0" normalizeH="0" baseline="0" noProof="0">
                          <a:ln>
                            <a:noFill/>
                          </a:ln>
                          <a:solidFill>
                            <a:srgbClr val="2B660F"/>
                          </a:solidFill>
                          <a:effectLst/>
                          <a:uLnTx/>
                          <a:uFillTx/>
                          <a:latin typeface="+mn-lt"/>
                        </a:rPr>
                        <a:t>Not a focus area for the customer.</a:t>
                      </a:r>
                      <a:endParaRPr kumimoji="0" lang="en-US" sz="1050" b="0" i="1" u="none" strike="noStrike" kern="1200" cap="none" spc="0" normalizeH="0" baseline="0" noProof="0">
                        <a:ln>
                          <a:noFill/>
                        </a:ln>
                        <a:solidFill>
                          <a:srgbClr val="2B660F"/>
                        </a:solidFill>
                        <a:effectLst/>
                        <a:uLnTx/>
                        <a:uFillTx/>
                        <a:latin typeface="+mn-lt"/>
                      </a:endParaRPr>
                    </a:p>
                  </a:txBody>
                  <a:tcPr marL="27432" marR="27432" marT="27432"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bl>
          </a:graphicData>
        </a:graphic>
      </p:graphicFrame>
      <p:pic>
        <p:nvPicPr>
          <p:cNvPr id="14" name="Picture 13" descr="A logo of a leaf in a circle&#10;&#10;Description automatically generated">
            <a:extLst>
              <a:ext uri="{FF2B5EF4-FFF2-40B4-BE49-F238E27FC236}">
                <a16:creationId xmlns:a16="http://schemas.microsoft.com/office/drawing/2014/main" id="{EAE4D942-7219-7B30-0B5C-C711AA86C40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pic>
        <p:nvPicPr>
          <p:cNvPr id="15" name="Picture 14" descr="A blue and green windmill with green arrows&#10;&#10;Description automatically generated">
            <a:extLst>
              <a:ext uri="{FF2B5EF4-FFF2-40B4-BE49-F238E27FC236}">
                <a16:creationId xmlns:a16="http://schemas.microsoft.com/office/drawing/2014/main" id="{4D558F44-C958-43B3-9301-B4550279BD6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7884" y="3429000"/>
            <a:ext cx="556204" cy="604020"/>
          </a:xfrm>
          <a:prstGeom prst="rect">
            <a:avLst/>
          </a:prstGeom>
        </p:spPr>
      </p:pic>
      <p:pic>
        <p:nvPicPr>
          <p:cNvPr id="17" name="Picture 16" descr="A logo of a hand and a globe&#10;&#10;Description automatically generated">
            <a:extLst>
              <a:ext uri="{FF2B5EF4-FFF2-40B4-BE49-F238E27FC236}">
                <a16:creationId xmlns:a16="http://schemas.microsoft.com/office/drawing/2014/main" id="{7EAEECA7-D984-10E7-FAAC-10D7962ABC8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27528" y="5032253"/>
            <a:ext cx="536916" cy="583072"/>
          </a:xfrm>
          <a:prstGeom prst="rect">
            <a:avLst/>
          </a:prstGeom>
        </p:spPr>
      </p:pic>
    </p:spTree>
    <p:extLst>
      <p:ext uri="{BB962C8B-B14F-4D97-AF65-F5344CB8AC3E}">
        <p14:creationId xmlns:p14="http://schemas.microsoft.com/office/powerpoint/2010/main" val="4083087337"/>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52B7C1-2BF7-1844-ED70-CEC553CC76B9}"/>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1AB418F6-CB7C-2A28-3011-B9F102197115}"/>
              </a:ext>
            </a:extLst>
          </p:cNvPr>
          <p:cNvGraphicFramePr>
            <a:graphicFrameLocks/>
          </p:cNvGraphicFramePr>
          <p:nvPr>
            <p:custDataLst>
              <p:tags r:id="rId1"/>
            </p:custDataLst>
            <p:extLst>
              <p:ext uri="{D42A27DB-BD31-4B8C-83A1-F6EECF244321}">
                <p14:modId xmlns:p14="http://schemas.microsoft.com/office/powerpoint/2010/main" val="135217689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2" name="think-cell data - do not delete" hidden="1">
                        <a:extLst>
                          <a:ext uri="{FF2B5EF4-FFF2-40B4-BE49-F238E27FC236}">
                            <a16:creationId xmlns:a16="http://schemas.microsoft.com/office/drawing/2014/main" id="{1AB418F6-CB7C-2A28-3011-B9F10219711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3A0EA605-C617-4D91-38F5-4033F3B95DDC}"/>
              </a:ext>
            </a:extLst>
          </p:cNvPr>
          <p:cNvSpPr>
            <a:spLocks noGrp="1"/>
          </p:cNvSpPr>
          <p:nvPr>
            <p:ph type="title"/>
          </p:nvPr>
        </p:nvSpPr>
        <p:spPr>
          <a:xfrm>
            <a:off x="304801" y="247650"/>
            <a:ext cx="9779000" cy="968375"/>
          </a:xfrm>
        </p:spPr>
        <p:txBody>
          <a:bodyPr vert="horz" rIns="0"/>
          <a:lstStyle/>
          <a:p>
            <a:r>
              <a:rPr lang="en-US" sz="2600"/>
              <a:t>COMMONALITY BETWEEN FAT BRAND’S AND PEP+ FOCUS AREAS</a:t>
            </a:r>
            <a:br>
              <a:rPr lang="en-US"/>
            </a:br>
            <a:r>
              <a:rPr lang="en-US" sz="1800" i="1"/>
              <a:t>And how these focus areas align with pep+ pillars</a:t>
            </a:r>
          </a:p>
        </p:txBody>
      </p:sp>
      <p:pic>
        <p:nvPicPr>
          <p:cNvPr id="10" name="Picture Placeholder 7" descr="A black and white logo&#10;&#10;AI-generated content may be incorrect.">
            <a:extLst>
              <a:ext uri="{FF2B5EF4-FFF2-40B4-BE49-F238E27FC236}">
                <a16:creationId xmlns:a16="http://schemas.microsoft.com/office/drawing/2014/main" id="{4A4E82ED-EB41-498C-D934-79148F422190}"/>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8188" t="9813" r="6804" b="1930"/>
          <a:stretch>
            <a:fillRect/>
          </a:stretch>
        </p:blipFill>
        <p:spPr>
          <a:xfrm>
            <a:off x="10946083" y="181451"/>
            <a:ext cx="969692" cy="1100774"/>
          </a:xfrm>
          <a:prstGeom prst="rect">
            <a:avLst/>
          </a:prstGeom>
          <a:noFill/>
        </p:spPr>
      </p:pic>
      <p:sp>
        <p:nvSpPr>
          <p:cNvPr id="11" name="Rectangle: Top Corners Rounded 10">
            <a:extLst>
              <a:ext uri="{FF2B5EF4-FFF2-40B4-BE49-F238E27FC236}">
                <a16:creationId xmlns:a16="http://schemas.microsoft.com/office/drawing/2014/main" id="{4E08B915-509E-82E7-37E2-291F78CA0479}"/>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2" name="Table 4">
            <a:extLst>
              <a:ext uri="{FF2B5EF4-FFF2-40B4-BE49-F238E27FC236}">
                <a16:creationId xmlns:a16="http://schemas.microsoft.com/office/drawing/2014/main" id="{0989D484-D9F6-FA98-79B9-04AD4348C29C}"/>
              </a:ext>
            </a:extLst>
          </p:cNvPr>
          <p:cNvGraphicFramePr>
            <a:graphicFrameLocks noGrp="1"/>
          </p:cNvGraphicFramePr>
          <p:nvPr>
            <p:extLst>
              <p:ext uri="{D42A27DB-BD31-4B8C-83A1-F6EECF244321}">
                <p14:modId xmlns:p14="http://schemas.microsoft.com/office/powerpoint/2010/main" val="562560042"/>
              </p:ext>
            </p:extLst>
          </p:nvPr>
        </p:nvGraphicFramePr>
        <p:xfrm>
          <a:off x="-7620" y="1148230"/>
          <a:ext cx="11986260" cy="5031114"/>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9997440">
                  <a:extLst>
                    <a:ext uri="{9D8B030D-6E8A-4147-A177-3AD203B41FA5}">
                      <a16:colId xmlns:a16="http://schemas.microsoft.com/office/drawing/2014/main" val="2382844442"/>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Social</a:t>
                      </a:r>
                    </a:p>
                  </a:txBody>
                  <a:tcPr marL="27432" marR="27432" marT="27432"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4784226">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14300" marR="0" lvl="0" indent="-114300" algn="l" defTabSz="914400" rtl="0" eaLnBrk="1" fontAlgn="auto" latinLnBrk="0" hangingPunct="1">
                        <a:lnSpc>
                          <a:spcPct val="100000"/>
                        </a:lnSpc>
                        <a:spcBef>
                          <a:spcPts val="0"/>
                        </a:spcBef>
                        <a:spcAft>
                          <a:spcPts val="0"/>
                        </a:spcAft>
                        <a:buClrTx/>
                        <a:buSzTx/>
                        <a:buFont typeface="Arial"/>
                        <a:buChar char="•"/>
                        <a:tabLst/>
                        <a:defRPr/>
                      </a:pPr>
                      <a:r>
                        <a:rPr lang="en-US" sz="1050" kern="1200" noProof="0">
                          <a:solidFill>
                            <a:srgbClr val="2B660F"/>
                          </a:solidFill>
                          <a:highlight>
                            <a:srgbClr val="4FE2F3"/>
                          </a:highlight>
                          <a:latin typeface="+mn-lt"/>
                          <a:ea typeface="+mn-ea"/>
                          <a:cs typeface="Leelawadee" panose="020B0502040204020203" pitchFamily="34" charset="-34"/>
                        </a:rPr>
                        <a:t>Goal: </a:t>
                      </a:r>
                      <a:r>
                        <a:rPr lang="en-US" sz="1050" b="0" i="0" u="none" strike="noStrike" noProof="0">
                          <a:solidFill>
                            <a:srgbClr val="2B660F"/>
                          </a:solidFill>
                          <a:effectLst/>
                          <a:latin typeface="+mn-lt"/>
                        </a:rPr>
                        <a:t>Deliver food to those who face food insecurity along with funding community gardens and supporting food banks</a:t>
                      </a:r>
                      <a:endParaRPr kumimoji="0" lang="en-US" sz="1050" b="0" i="0" u="none" strike="noStrike" kern="1200" cap="none" spc="0" normalizeH="0" baseline="0" noProof="0">
                        <a:ln>
                          <a:noFill/>
                        </a:ln>
                        <a:solidFill>
                          <a:srgbClr val="2B660F"/>
                        </a:solidFill>
                        <a:effectLst/>
                        <a:uLnTx/>
                        <a:uFillTx/>
                        <a:latin typeface="+mn-lt"/>
                        <a:ea typeface="+mn-ea"/>
                        <a:cs typeface="+mn-cs"/>
                      </a:endParaRPr>
                    </a:p>
                    <a:p>
                      <a:pPr marL="361950" marR="0" lvl="1" indent="-187325" algn="l" defTabSz="914400" rtl="0" eaLnBrk="1" fontAlgn="auto" latinLnBrk="0" hangingPunct="1">
                        <a:lnSpc>
                          <a:spcPct val="100000"/>
                        </a:lnSpc>
                        <a:spcBef>
                          <a:spcPts val="600"/>
                        </a:spcBef>
                        <a:spcAft>
                          <a:spcPts val="0"/>
                        </a:spcAft>
                        <a:buClrTx/>
                        <a:buSzTx/>
                        <a:buFont typeface="Wingdings" pitchFamily="2" charset="2"/>
                        <a:buChar char="Ø"/>
                        <a:tabLst/>
                        <a:defRPr/>
                      </a:pPr>
                      <a:r>
                        <a:rPr lang="en-US" sz="1050" b="1" noProof="0">
                          <a:solidFill>
                            <a:srgbClr val="2B660F"/>
                          </a:solidFill>
                          <a:latin typeface="+mn-lt"/>
                          <a:cs typeface="Leelawadee"/>
                        </a:rPr>
                        <a:t>pep+ </a:t>
                      </a:r>
                      <a:r>
                        <a:rPr lang="en-US" sz="1050" b="1" kern="1200" noProof="0">
                          <a:solidFill>
                            <a:srgbClr val="2B660F"/>
                          </a:solidFill>
                          <a:latin typeface="+mn-lt"/>
                          <a:ea typeface="+mn-ea"/>
                          <a:cs typeface="Leelawadee"/>
                        </a:rPr>
                        <a:t>alignment: Partner with communities to advance food security and make nutritious food accessible to 50 million people </a:t>
                      </a:r>
                    </a:p>
                  </a:txBody>
                  <a:tcPr marL="27432" marR="27432" marT="27432" marB="27432">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bl>
          </a:graphicData>
        </a:graphic>
      </p:graphicFrame>
      <p:sp>
        <p:nvSpPr>
          <p:cNvPr id="17" name="TextBox 16">
            <a:extLst>
              <a:ext uri="{FF2B5EF4-FFF2-40B4-BE49-F238E27FC236}">
                <a16:creationId xmlns:a16="http://schemas.microsoft.com/office/drawing/2014/main" id="{496C0611-EAB4-8659-9088-3873CE3EC977}"/>
              </a:ext>
            </a:extLst>
          </p:cNvPr>
          <p:cNvSpPr txBox="1"/>
          <p:nvPr/>
        </p:nvSpPr>
        <p:spPr>
          <a:xfrm>
            <a:off x="5334000" y="6269189"/>
            <a:ext cx="6405563" cy="506261"/>
          </a:xfrm>
          <a:prstGeom prst="rect">
            <a:avLst/>
          </a:prstGeom>
          <a:solidFill>
            <a:srgbClr val="8EBC29"/>
          </a:solidFill>
        </p:spPr>
        <p:txBody>
          <a:bodyPr wrap="square" rtlCol="0" anchor="ctr">
            <a:noAutofit/>
          </a:bodyPr>
          <a:lstStyle/>
          <a:p>
            <a:pPr lvl="0" algn="ctr">
              <a:defRPr/>
            </a:pPr>
            <a:r>
              <a:rPr lang="en-US" sz="1050" i="1" kern="0">
                <a:solidFill>
                  <a:schemeClr val="bg1"/>
                </a:solidFill>
                <a:cs typeface="Leelawadee" panose="020B0502040204020203" pitchFamily="34" charset="-34"/>
              </a:rPr>
              <a:t>No common focus areas were identified across </a:t>
            </a:r>
          </a:p>
          <a:p>
            <a:pPr lvl="0" algn="ctr">
              <a:defRPr/>
            </a:pPr>
            <a:r>
              <a:rPr lang="en-US" sz="1050" i="1" kern="0">
                <a:solidFill>
                  <a:schemeClr val="bg1"/>
                </a:solidFill>
                <a:cs typeface="Leelawadee" panose="020B0502040204020203" pitchFamily="34" charset="-34"/>
              </a:rPr>
              <a:t>Positive Agriculture or Positive Choices (PepsiCo).</a:t>
            </a:r>
          </a:p>
        </p:txBody>
      </p:sp>
      <p:pic>
        <p:nvPicPr>
          <p:cNvPr id="18" name="Picture 17" descr="A blue and green windmill with green arrows&#10;&#10;Description automatically generated">
            <a:extLst>
              <a:ext uri="{FF2B5EF4-FFF2-40B4-BE49-F238E27FC236}">
                <a16:creationId xmlns:a16="http://schemas.microsoft.com/office/drawing/2014/main" id="{10EDD27B-FC14-1DB8-5839-EA1A059346C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spTree>
    <p:extLst>
      <p:ext uri="{BB962C8B-B14F-4D97-AF65-F5344CB8AC3E}">
        <p14:creationId xmlns:p14="http://schemas.microsoft.com/office/powerpoint/2010/main" val="3426846394"/>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57427E-7391-17B8-BEAC-139F3E33BBF4}"/>
            </a:ext>
          </a:extLst>
        </p:cNvPr>
        <p:cNvGrpSpPr/>
        <p:nvPr/>
      </p:nvGrpSpPr>
      <p:grpSpPr>
        <a:xfrm>
          <a:off x="0" y="0"/>
          <a:ext cx="0" cy="0"/>
          <a:chOff x="0" y="0"/>
          <a:chExt cx="0" cy="0"/>
        </a:xfrm>
      </p:grpSpPr>
      <p:pic>
        <p:nvPicPr>
          <p:cNvPr id="3" name="Picture 4" descr="LOGOS PAGE">
            <a:extLst>
              <a:ext uri="{FF2B5EF4-FFF2-40B4-BE49-F238E27FC236}">
                <a16:creationId xmlns:a16="http://schemas.microsoft.com/office/drawing/2014/main" id="{F498DA24-ECC8-6EE3-4D3A-F174379ECFB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396240" y="1851660"/>
            <a:ext cx="4206240" cy="3154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36263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B3BCCEFC-0672-48FB-2231-41FA16FCB225}"/>
              </a:ext>
            </a:extLst>
          </p:cNvPr>
          <p:cNvGraphicFramePr>
            <a:graphicFrameLocks/>
          </p:cNvGraphicFramePr>
          <p:nvPr>
            <p:custDataLst>
              <p:tags r:id="rId1"/>
            </p:custDataLst>
            <p:extLst>
              <p:ext uri="{D42A27DB-BD31-4B8C-83A1-F6EECF244321}">
                <p14:modId xmlns:p14="http://schemas.microsoft.com/office/powerpoint/2010/main" val="7841895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5" name="think-cell data - do not delete" hidden="1">
                        <a:extLst>
                          <a:ext uri="{FF2B5EF4-FFF2-40B4-BE49-F238E27FC236}">
                            <a16:creationId xmlns:a16="http://schemas.microsoft.com/office/drawing/2014/main" id="{B3BCCEFC-0672-48FB-2231-41FA16FCB22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5" name="Rectangle: Rounded Corners 14">
            <a:extLst>
              <a:ext uri="{FF2B5EF4-FFF2-40B4-BE49-F238E27FC236}">
                <a16:creationId xmlns:a16="http://schemas.microsoft.com/office/drawing/2014/main" id="{945DD714-8731-D09F-4F62-4D8299DD31BB}"/>
              </a:ext>
            </a:extLst>
          </p:cNvPr>
          <p:cNvSpPr>
            <a:spLocks/>
          </p:cNvSpPr>
          <p:nvPr/>
        </p:nvSpPr>
        <p:spPr>
          <a:xfrm rot="10800000" flipH="1" flipV="1">
            <a:off x="6300438" y="1062650"/>
            <a:ext cx="5586761" cy="1629105"/>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pPr lvl="0">
              <a:defRPr/>
            </a:pPr>
            <a:r>
              <a:rPr lang="en-US" sz="2000" b="1">
                <a:solidFill>
                  <a:srgbClr val="8EBC29"/>
                </a:solidFill>
              </a:rPr>
              <a:t>Climate</a:t>
            </a:r>
            <a:endParaRPr kumimoji="0" lang="en-US" sz="2000" b="1" i="0" u="none" strike="noStrike" kern="1200" cap="none" spc="0" normalizeH="0" baseline="0" noProof="0">
              <a:ln>
                <a:noFill/>
              </a:ln>
              <a:solidFill>
                <a:srgbClr val="8EBC29"/>
              </a:solidFill>
              <a:effectLst/>
              <a:uLnTx/>
              <a:uFillTx/>
              <a:latin typeface="+mj-lt"/>
              <a:ea typeface="+mn-ea"/>
              <a:cs typeface="+mn-cs"/>
            </a:endParaRPr>
          </a:p>
        </p:txBody>
      </p:sp>
      <p:pic>
        <p:nvPicPr>
          <p:cNvPr id="7" name="Picture 4" descr="Ahold Delhaize">
            <a:extLst>
              <a:ext uri="{FF2B5EF4-FFF2-40B4-BE49-F238E27FC236}">
                <a16:creationId xmlns:a16="http://schemas.microsoft.com/office/drawing/2014/main" id="{B26E42D1-800C-6D5A-C2D9-78AFE74E24BD}"/>
              </a:ext>
            </a:extLst>
          </p:cNvPr>
          <p:cNvPicPr>
            <a:picLocks noGrp="1" noChangeAspect="1" noChangeArrowheads="1"/>
          </p:cNvPicPr>
          <p:nvPr>
            <p:ph type="pic" sz="quarter" idx="14"/>
          </p:nvPr>
        </p:nvPicPr>
        <p:blipFill rotWithShape="1">
          <a:blip r:embed="rId6">
            <a:extLst>
              <a:ext uri="{28A0092B-C50C-407E-A947-70E740481C1C}">
                <a14:useLocalDpi xmlns:a14="http://schemas.microsoft.com/office/drawing/2010/main" val="0"/>
              </a:ext>
            </a:extLst>
          </a:blip>
          <a:srcRect l="-11856" t="-163402" r="-11856" b="-163402"/>
          <a:stretch>
            <a:fillRect/>
          </a:stretch>
        </p:blipFill>
        <p:spPr bwMode="auto">
          <a:xfrm>
            <a:off x="0" y="0"/>
            <a:ext cx="6096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74D79D8F-65A5-0874-9628-52828F4AE8A2}"/>
              </a:ext>
            </a:extLst>
          </p:cNvPr>
          <p:cNvPicPr>
            <a:picLocks noChangeAspect="1"/>
          </p:cNvPicPr>
          <p:nvPr/>
        </p:nvPicPr>
        <p:blipFill>
          <a:blip r:embed="rId7"/>
          <a:srcRect l="24821" r="18929"/>
          <a:stretch>
            <a:fillRect/>
          </a:stretch>
        </p:blipFill>
        <p:spPr>
          <a:xfrm rot="16200000">
            <a:off x="2520059" y="3282058"/>
            <a:ext cx="6857999" cy="293883"/>
          </a:xfrm>
          <a:custGeom>
            <a:avLst/>
            <a:gdLst>
              <a:gd name="connsiteX0" fmla="*/ 6857999 w 6857999"/>
              <a:gd name="connsiteY0" fmla="*/ 0 h 293883"/>
              <a:gd name="connsiteX1" fmla="*/ 6857999 w 6857999"/>
              <a:gd name="connsiteY1" fmla="*/ 293883 h 293883"/>
              <a:gd name="connsiteX2" fmla="*/ 0 w 6857999"/>
              <a:gd name="connsiteY2" fmla="*/ 293883 h 293883"/>
              <a:gd name="connsiteX3" fmla="*/ 0 w 6857999"/>
              <a:gd name="connsiteY3" fmla="*/ 0 h 293883"/>
            </a:gdLst>
            <a:ahLst/>
            <a:cxnLst>
              <a:cxn ang="0">
                <a:pos x="connsiteX0" y="connsiteY0"/>
              </a:cxn>
              <a:cxn ang="0">
                <a:pos x="connsiteX1" y="connsiteY1"/>
              </a:cxn>
              <a:cxn ang="0">
                <a:pos x="connsiteX2" y="connsiteY2"/>
              </a:cxn>
              <a:cxn ang="0">
                <a:pos x="connsiteX3" y="connsiteY3"/>
              </a:cxn>
            </a:cxnLst>
            <a:rect l="l" t="t" r="r" b="b"/>
            <a:pathLst>
              <a:path w="6857999" h="293883">
                <a:moveTo>
                  <a:pt x="6857999" y="0"/>
                </a:moveTo>
                <a:lnTo>
                  <a:pt x="6857999" y="293883"/>
                </a:lnTo>
                <a:lnTo>
                  <a:pt x="0" y="293883"/>
                </a:lnTo>
                <a:lnTo>
                  <a:pt x="0" y="0"/>
                </a:lnTo>
                <a:close/>
              </a:path>
            </a:pathLst>
          </a:custGeom>
          <a:effectLst>
            <a:outerShdw blurRad="50800" dist="38100" dir="10800000" algn="r" rotWithShape="0">
              <a:prstClr val="black">
                <a:alpha val="20000"/>
              </a:prstClr>
            </a:outerShdw>
          </a:effectLst>
        </p:spPr>
      </p:pic>
      <p:sp>
        <p:nvSpPr>
          <p:cNvPr id="22" name="Rectangle: Single Corner Rounded 21">
            <a:extLst>
              <a:ext uri="{FF2B5EF4-FFF2-40B4-BE49-F238E27FC236}">
                <a16:creationId xmlns:a16="http://schemas.microsoft.com/office/drawing/2014/main" id="{4240AF6A-5BF1-644D-58F4-DF04C20A61C3}"/>
              </a:ext>
            </a:extLst>
          </p:cNvPr>
          <p:cNvSpPr>
            <a:spLocks/>
          </p:cNvSpPr>
          <p:nvPr/>
        </p:nvSpPr>
        <p:spPr>
          <a:xfrm>
            <a:off x="6300438" y="825872"/>
            <a:ext cx="5852160" cy="66792"/>
          </a:xfrm>
          <a:prstGeom prst="round1Rect">
            <a:avLst>
              <a:gd name="adj" fmla="val 3618"/>
            </a:avLst>
          </a:prstGeom>
          <a:solidFill>
            <a:srgbClr val="0F440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182880" numCol="1" spcCol="38100" rtlCol="0" anchor="b">
            <a:noAutofit/>
          </a:bodyPr>
          <a:lstStyle/>
          <a:p>
            <a:pPr defTabSz="914400"/>
            <a:r>
              <a:rPr kumimoji="0" lang="en-US" sz="3200" b="0" i="0" u="none" strike="noStrike" kern="1200" cap="all" spc="0" normalizeH="0" baseline="0" noProof="0">
                <a:ln>
                  <a:noFill/>
                </a:ln>
                <a:solidFill>
                  <a:srgbClr val="0F440E"/>
                </a:solidFill>
                <a:effectLst/>
                <a:uLnTx/>
                <a:uFillTx/>
                <a:latin typeface="GT Pressura LCG Black"/>
                <a:ea typeface="+mj-ea"/>
                <a:cs typeface="+mj-cs"/>
              </a:rPr>
              <a:t>KEY TAKEAWAYS</a:t>
            </a:r>
            <a:endParaRPr lang="en-US" b="1">
              <a:solidFill>
                <a:srgbClr val="0F440E"/>
              </a:solidFill>
              <a:latin typeface="+mj-lt"/>
            </a:endParaRPr>
          </a:p>
        </p:txBody>
      </p:sp>
      <p:sp>
        <p:nvSpPr>
          <p:cNvPr id="47" name="Oval 46">
            <a:extLst>
              <a:ext uri="{FF2B5EF4-FFF2-40B4-BE49-F238E27FC236}">
                <a16:creationId xmlns:a16="http://schemas.microsoft.com/office/drawing/2014/main" id="{DD34A4D4-AC90-2DDC-1A97-ACAEA66E0D9B}"/>
              </a:ext>
            </a:extLst>
          </p:cNvPr>
          <p:cNvSpPr/>
          <p:nvPr/>
        </p:nvSpPr>
        <p:spPr>
          <a:xfrm>
            <a:off x="6375234" y="1139687"/>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2C31FA0D-DE74-0A2A-19A3-FE1213204F98}"/>
              </a:ext>
            </a:extLst>
          </p:cNvPr>
          <p:cNvSpPr>
            <a:spLocks/>
          </p:cNvSpPr>
          <p:nvPr/>
        </p:nvSpPr>
        <p:spPr>
          <a:xfrm rot="10800000" flipH="1" flipV="1">
            <a:off x="6386385" y="1679433"/>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a:lnSpc>
                <a:spcPct val="100000"/>
              </a:lnSpc>
            </a:pPr>
            <a:r>
              <a:rPr lang="en-US" sz="1400">
                <a:solidFill>
                  <a:schemeClr val="bg1"/>
                </a:solidFill>
              </a:rPr>
              <a:t>Both companies share targets and goals towards climate action. They align on achieving net zero emissions by 2050. </a:t>
            </a:r>
          </a:p>
        </p:txBody>
      </p:sp>
      <p:sp>
        <p:nvSpPr>
          <p:cNvPr id="40" name="Rectangle: Rounded Corners 39">
            <a:extLst>
              <a:ext uri="{FF2B5EF4-FFF2-40B4-BE49-F238E27FC236}">
                <a16:creationId xmlns:a16="http://schemas.microsoft.com/office/drawing/2014/main" id="{0F8B8BFF-CC1B-87C0-AC92-5C9BF3E0A3B8}"/>
              </a:ext>
            </a:extLst>
          </p:cNvPr>
          <p:cNvSpPr>
            <a:spLocks/>
          </p:cNvSpPr>
          <p:nvPr/>
        </p:nvSpPr>
        <p:spPr>
          <a:xfrm rot="10800000" flipH="1" flipV="1">
            <a:off x="6300438" y="2779938"/>
            <a:ext cx="5586761" cy="1629105"/>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pPr lvl="0">
              <a:defRPr/>
            </a:pPr>
            <a:r>
              <a:rPr lang="en-US" sz="2000" b="1">
                <a:solidFill>
                  <a:srgbClr val="8EBC29"/>
                </a:solidFill>
              </a:rPr>
              <a:t>Packaging</a:t>
            </a:r>
            <a:endParaRPr kumimoji="0" lang="en-US" sz="2000" b="1" i="0" u="none" strike="noStrike" kern="1200" cap="none" spc="0" normalizeH="0" baseline="0" noProof="0">
              <a:ln>
                <a:noFill/>
              </a:ln>
              <a:solidFill>
                <a:srgbClr val="8EBC29"/>
              </a:solidFill>
              <a:effectLst/>
              <a:uLnTx/>
              <a:uFillTx/>
              <a:latin typeface="+mj-lt"/>
              <a:ea typeface="+mn-ea"/>
              <a:cs typeface="+mn-cs"/>
            </a:endParaRPr>
          </a:p>
        </p:txBody>
      </p:sp>
      <p:sp>
        <p:nvSpPr>
          <p:cNvPr id="41" name="Oval 40">
            <a:extLst>
              <a:ext uri="{FF2B5EF4-FFF2-40B4-BE49-F238E27FC236}">
                <a16:creationId xmlns:a16="http://schemas.microsoft.com/office/drawing/2014/main" id="{654F8FD7-D043-2951-E9E8-D2F53BD658A1}"/>
              </a:ext>
            </a:extLst>
          </p:cNvPr>
          <p:cNvSpPr/>
          <p:nvPr/>
        </p:nvSpPr>
        <p:spPr>
          <a:xfrm>
            <a:off x="6375234" y="2889633"/>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Rounded Corners 41">
            <a:extLst>
              <a:ext uri="{FF2B5EF4-FFF2-40B4-BE49-F238E27FC236}">
                <a16:creationId xmlns:a16="http://schemas.microsoft.com/office/drawing/2014/main" id="{488BB7B4-AC25-D482-12DD-238436D03286}"/>
              </a:ext>
            </a:extLst>
          </p:cNvPr>
          <p:cNvSpPr>
            <a:spLocks/>
          </p:cNvSpPr>
          <p:nvPr/>
        </p:nvSpPr>
        <p:spPr>
          <a:xfrm rot="10800000" flipH="1" flipV="1">
            <a:off x="6386385" y="3396721"/>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r>
              <a:rPr lang="en-US" sz="1400">
                <a:solidFill>
                  <a:schemeClr val="bg1"/>
                </a:solidFill>
              </a:rPr>
              <a:t>Ahold Delhaize and PepsiCo prioritize plastic use by focusing efforts on making packaging that is reusable, recyclable, or compostable, in addition to increasing recycled content.</a:t>
            </a:r>
          </a:p>
        </p:txBody>
      </p:sp>
      <p:sp>
        <p:nvSpPr>
          <p:cNvPr id="43" name="Rectangle: Rounded Corners 42">
            <a:extLst>
              <a:ext uri="{FF2B5EF4-FFF2-40B4-BE49-F238E27FC236}">
                <a16:creationId xmlns:a16="http://schemas.microsoft.com/office/drawing/2014/main" id="{1F002910-CF83-22EB-4E98-3AE3DAD7C77C}"/>
              </a:ext>
            </a:extLst>
          </p:cNvPr>
          <p:cNvSpPr>
            <a:spLocks/>
          </p:cNvSpPr>
          <p:nvPr/>
        </p:nvSpPr>
        <p:spPr>
          <a:xfrm rot="10800000" flipH="1" flipV="1">
            <a:off x="6300438" y="4508377"/>
            <a:ext cx="5586761" cy="1629105"/>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pPr lvl="0">
              <a:defRPr/>
            </a:pPr>
            <a:r>
              <a:rPr lang="en-US" sz="2000" b="1">
                <a:solidFill>
                  <a:srgbClr val="8EBC29"/>
                </a:solidFill>
              </a:rPr>
              <a:t>Health</a:t>
            </a:r>
            <a:endParaRPr kumimoji="0" lang="en-US" sz="2000" b="1" i="0" u="none" strike="noStrike" kern="1200" cap="none" spc="0" normalizeH="0" baseline="0" noProof="0">
              <a:ln>
                <a:noFill/>
              </a:ln>
              <a:solidFill>
                <a:srgbClr val="8EBC29"/>
              </a:solidFill>
              <a:effectLst/>
              <a:uLnTx/>
              <a:uFillTx/>
              <a:latin typeface="+mj-lt"/>
              <a:ea typeface="+mn-ea"/>
              <a:cs typeface="+mn-cs"/>
            </a:endParaRPr>
          </a:p>
        </p:txBody>
      </p:sp>
      <p:sp>
        <p:nvSpPr>
          <p:cNvPr id="44" name="Oval 43">
            <a:extLst>
              <a:ext uri="{FF2B5EF4-FFF2-40B4-BE49-F238E27FC236}">
                <a16:creationId xmlns:a16="http://schemas.microsoft.com/office/drawing/2014/main" id="{901F4037-9225-6DF7-0654-697B6A45B921}"/>
              </a:ext>
            </a:extLst>
          </p:cNvPr>
          <p:cNvSpPr/>
          <p:nvPr/>
        </p:nvSpPr>
        <p:spPr>
          <a:xfrm>
            <a:off x="6375234" y="4585414"/>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Rounded Corners 44">
            <a:extLst>
              <a:ext uri="{FF2B5EF4-FFF2-40B4-BE49-F238E27FC236}">
                <a16:creationId xmlns:a16="http://schemas.microsoft.com/office/drawing/2014/main" id="{E80C93E5-4BA9-7D53-4928-EDC732161CDE}"/>
              </a:ext>
            </a:extLst>
          </p:cNvPr>
          <p:cNvSpPr>
            <a:spLocks/>
          </p:cNvSpPr>
          <p:nvPr/>
        </p:nvSpPr>
        <p:spPr>
          <a:xfrm rot="10800000" flipH="1" flipV="1">
            <a:off x="6386385" y="5125160"/>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a:spcBef>
                <a:spcPts val="200"/>
              </a:spcBef>
            </a:pPr>
            <a:r>
              <a:rPr lang="en-US" sz="1400">
                <a:solidFill>
                  <a:schemeClr val="bg1"/>
                </a:solidFill>
              </a:rPr>
              <a:t>Both focus on supporting healthier choices by improving the nutritional profiles of their products.</a:t>
            </a:r>
          </a:p>
        </p:txBody>
      </p:sp>
      <p:pic>
        <p:nvPicPr>
          <p:cNvPr id="50" name="Graphic 49">
            <a:extLst>
              <a:ext uri="{FF2B5EF4-FFF2-40B4-BE49-F238E27FC236}">
                <a16:creationId xmlns:a16="http://schemas.microsoft.com/office/drawing/2014/main" id="{3FB62E3B-8B8C-8B4E-5AC6-9C0B2DCAE99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47545" y="4657725"/>
            <a:ext cx="261862" cy="261862"/>
          </a:xfrm>
          <a:prstGeom prst="rect">
            <a:avLst/>
          </a:prstGeom>
        </p:spPr>
      </p:pic>
      <p:pic>
        <p:nvPicPr>
          <p:cNvPr id="2" name="Graphic 1">
            <a:extLst>
              <a:ext uri="{FF2B5EF4-FFF2-40B4-BE49-F238E27FC236}">
                <a16:creationId xmlns:a16="http://schemas.microsoft.com/office/drawing/2014/main" id="{9B997409-6904-C3EE-EEAB-3FD819BD0B0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444915" y="1209368"/>
            <a:ext cx="267122" cy="267122"/>
          </a:xfrm>
          <a:prstGeom prst="rect">
            <a:avLst/>
          </a:prstGeom>
        </p:spPr>
      </p:pic>
      <p:pic>
        <p:nvPicPr>
          <p:cNvPr id="6" name="Graphic 5">
            <a:extLst>
              <a:ext uri="{FF2B5EF4-FFF2-40B4-BE49-F238E27FC236}">
                <a16:creationId xmlns:a16="http://schemas.microsoft.com/office/drawing/2014/main" id="{0B10C43E-98E4-8752-F33D-616270462B4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432926" y="2947325"/>
            <a:ext cx="291101" cy="291101"/>
          </a:xfrm>
          <a:prstGeom prst="rect">
            <a:avLst/>
          </a:prstGeom>
        </p:spPr>
      </p:pic>
    </p:spTree>
    <p:extLst>
      <p:ext uri="{BB962C8B-B14F-4D97-AF65-F5344CB8AC3E}">
        <p14:creationId xmlns:p14="http://schemas.microsoft.com/office/powerpoint/2010/main" val="1783054200"/>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1FB76A-C418-9027-7698-0D083F546137}"/>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4BE73DD3-61EC-24B6-DE27-DCD2707B48FB}"/>
              </a:ext>
            </a:extLst>
          </p:cNvPr>
          <p:cNvGraphicFramePr>
            <a:graphicFrameLocks/>
          </p:cNvGraphicFramePr>
          <p:nvPr>
            <p:custDataLst>
              <p:tags r:id="rId1"/>
            </p:custDataLst>
            <p:extLst>
              <p:ext uri="{D42A27DB-BD31-4B8C-83A1-F6EECF244321}">
                <p14:modId xmlns:p14="http://schemas.microsoft.com/office/powerpoint/2010/main" val="8791100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5" name="think-cell data - do not delete" hidden="1">
                        <a:extLst>
                          <a:ext uri="{FF2B5EF4-FFF2-40B4-BE49-F238E27FC236}">
                            <a16:creationId xmlns:a16="http://schemas.microsoft.com/office/drawing/2014/main" id="{4BE73DD3-61EC-24B6-DE27-DCD2707B48F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7" name="Picture 2" descr="LOGOS PAGE">
            <a:extLst>
              <a:ext uri="{FF2B5EF4-FFF2-40B4-BE49-F238E27FC236}">
                <a16:creationId xmlns:a16="http://schemas.microsoft.com/office/drawing/2014/main" id="{3AC01997-039C-FB05-2D79-90667CE792D3}"/>
              </a:ext>
            </a:extLst>
          </p:cNvPr>
          <p:cNvPicPr>
            <a:picLocks noGrp="1" noChangeAspect="1" noChangeArrowheads="1"/>
          </p:cNvPicPr>
          <p:nvPr>
            <p:ph type="pic" sz="quarter" idx="14"/>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20917" t="-56660" r="-20917" b="-56660"/>
          <a:stretch>
            <a:fillRect/>
          </a:stretch>
        </p:blipFill>
        <p:spPr bwMode="auto">
          <a:xfrm>
            <a:off x="0" y="0"/>
            <a:ext cx="6096000" cy="6858000"/>
          </a:xfrm>
          <a:prstGeom prst="rect">
            <a:avLst/>
          </a:prstGeom>
          <a:noFill/>
        </p:spPr>
      </p:pic>
      <p:sp>
        <p:nvSpPr>
          <p:cNvPr id="8" name="Rectangle: Single Corner Rounded 7">
            <a:extLst>
              <a:ext uri="{FF2B5EF4-FFF2-40B4-BE49-F238E27FC236}">
                <a16:creationId xmlns:a16="http://schemas.microsoft.com/office/drawing/2014/main" id="{327C3184-069D-EFBE-EAD7-31BDBC417BBC}"/>
              </a:ext>
            </a:extLst>
          </p:cNvPr>
          <p:cNvSpPr>
            <a:spLocks/>
          </p:cNvSpPr>
          <p:nvPr/>
        </p:nvSpPr>
        <p:spPr>
          <a:xfrm>
            <a:off x="6300438" y="825872"/>
            <a:ext cx="5852160" cy="66792"/>
          </a:xfrm>
          <a:prstGeom prst="round1Rect">
            <a:avLst>
              <a:gd name="adj" fmla="val 3618"/>
            </a:avLst>
          </a:prstGeom>
          <a:solidFill>
            <a:srgbClr val="0F440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182880" numCol="1" spcCol="38100" rtlCol="0" anchor="b">
            <a:noAutofit/>
          </a:bodyPr>
          <a:lstStyle/>
          <a:p>
            <a:pPr defTabSz="914400"/>
            <a:r>
              <a:rPr kumimoji="0" lang="en-US" sz="3200" b="0" i="0" u="none" strike="noStrike" kern="1200" cap="all" spc="0" normalizeH="0" baseline="0" noProof="0">
                <a:ln>
                  <a:noFill/>
                </a:ln>
                <a:solidFill>
                  <a:srgbClr val="0F440E"/>
                </a:solidFill>
                <a:effectLst/>
                <a:uLnTx/>
                <a:uFillTx/>
                <a:latin typeface="GT Pressura LCG Black"/>
                <a:ea typeface="+mj-ea"/>
                <a:cs typeface="+mj-cs"/>
              </a:rPr>
              <a:t>KEY TAKEAWAYS</a:t>
            </a:r>
            <a:endParaRPr lang="en-US" b="1">
              <a:solidFill>
                <a:srgbClr val="0F440E"/>
              </a:solidFill>
              <a:latin typeface="+mj-lt"/>
            </a:endParaRPr>
          </a:p>
        </p:txBody>
      </p:sp>
      <p:pic>
        <p:nvPicPr>
          <p:cNvPr id="9" name="Picture 8">
            <a:extLst>
              <a:ext uri="{FF2B5EF4-FFF2-40B4-BE49-F238E27FC236}">
                <a16:creationId xmlns:a16="http://schemas.microsoft.com/office/drawing/2014/main" id="{4F0038C7-0685-1400-C72E-C54C96B38FA7}"/>
              </a:ext>
            </a:extLst>
          </p:cNvPr>
          <p:cNvPicPr>
            <a:picLocks noChangeAspect="1"/>
          </p:cNvPicPr>
          <p:nvPr/>
        </p:nvPicPr>
        <p:blipFill>
          <a:blip r:embed="rId7"/>
          <a:srcRect l="24821" r="18929"/>
          <a:stretch>
            <a:fillRect/>
          </a:stretch>
        </p:blipFill>
        <p:spPr>
          <a:xfrm rot="16200000">
            <a:off x="2520059" y="3282059"/>
            <a:ext cx="6857999" cy="293883"/>
          </a:xfrm>
          <a:custGeom>
            <a:avLst/>
            <a:gdLst>
              <a:gd name="connsiteX0" fmla="*/ 6857999 w 6857999"/>
              <a:gd name="connsiteY0" fmla="*/ 0 h 293883"/>
              <a:gd name="connsiteX1" fmla="*/ 6857999 w 6857999"/>
              <a:gd name="connsiteY1" fmla="*/ 293883 h 293883"/>
              <a:gd name="connsiteX2" fmla="*/ 0 w 6857999"/>
              <a:gd name="connsiteY2" fmla="*/ 293883 h 293883"/>
              <a:gd name="connsiteX3" fmla="*/ 0 w 6857999"/>
              <a:gd name="connsiteY3" fmla="*/ 0 h 293883"/>
            </a:gdLst>
            <a:ahLst/>
            <a:cxnLst>
              <a:cxn ang="0">
                <a:pos x="connsiteX0" y="connsiteY0"/>
              </a:cxn>
              <a:cxn ang="0">
                <a:pos x="connsiteX1" y="connsiteY1"/>
              </a:cxn>
              <a:cxn ang="0">
                <a:pos x="connsiteX2" y="connsiteY2"/>
              </a:cxn>
              <a:cxn ang="0">
                <a:pos x="connsiteX3" y="connsiteY3"/>
              </a:cxn>
            </a:cxnLst>
            <a:rect l="l" t="t" r="r" b="b"/>
            <a:pathLst>
              <a:path w="6857999" h="293883">
                <a:moveTo>
                  <a:pt x="6857999" y="0"/>
                </a:moveTo>
                <a:lnTo>
                  <a:pt x="6857999" y="293883"/>
                </a:lnTo>
                <a:lnTo>
                  <a:pt x="0" y="293883"/>
                </a:lnTo>
                <a:lnTo>
                  <a:pt x="0" y="0"/>
                </a:lnTo>
                <a:close/>
              </a:path>
            </a:pathLst>
          </a:custGeom>
          <a:effectLst>
            <a:outerShdw blurRad="50800" dist="38100" dir="10800000" algn="r" rotWithShape="0">
              <a:prstClr val="black">
                <a:alpha val="20000"/>
              </a:prstClr>
            </a:outerShdw>
          </a:effectLst>
        </p:spPr>
      </p:pic>
      <p:sp>
        <p:nvSpPr>
          <p:cNvPr id="10" name="Rectangle: Rounded Corners 9">
            <a:extLst>
              <a:ext uri="{FF2B5EF4-FFF2-40B4-BE49-F238E27FC236}">
                <a16:creationId xmlns:a16="http://schemas.microsoft.com/office/drawing/2014/main" id="{5D279C2D-65FF-2A08-6192-668B7659AD2F}"/>
              </a:ext>
            </a:extLst>
          </p:cNvPr>
          <p:cNvSpPr>
            <a:spLocks/>
          </p:cNvSpPr>
          <p:nvPr/>
        </p:nvSpPr>
        <p:spPr>
          <a:xfrm rot="10800000" flipH="1" flipV="1">
            <a:off x="6300438" y="1062650"/>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pPr>
              <a:spcBef>
                <a:spcPts val="200"/>
              </a:spcBef>
              <a:defRPr/>
            </a:pPr>
            <a:r>
              <a:rPr lang="en-US" sz="2400" b="1">
                <a:solidFill>
                  <a:srgbClr val="8EBC29"/>
                </a:solidFill>
              </a:rPr>
              <a:t>Limited alignment</a:t>
            </a:r>
          </a:p>
        </p:txBody>
      </p:sp>
      <p:sp>
        <p:nvSpPr>
          <p:cNvPr id="12" name="Rectangle: Rounded Corners 11">
            <a:extLst>
              <a:ext uri="{FF2B5EF4-FFF2-40B4-BE49-F238E27FC236}">
                <a16:creationId xmlns:a16="http://schemas.microsoft.com/office/drawing/2014/main" id="{F28C3C67-C4EE-9BF8-C7F4-D48BFC79DDBC}"/>
              </a:ext>
            </a:extLst>
          </p:cNvPr>
          <p:cNvSpPr>
            <a:spLocks/>
          </p:cNvSpPr>
          <p:nvPr/>
        </p:nvSpPr>
        <p:spPr>
          <a:xfrm rot="10800000" flipH="1" flipV="1">
            <a:off x="6386385" y="1711260"/>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r>
              <a:rPr lang="en-US">
                <a:solidFill>
                  <a:schemeClr val="bg1"/>
                </a:solidFill>
              </a:rPr>
              <a:t>All of FIU’s focus areas are very campus-specific, mostly around access to recycling bins. Whilst this could be a conversation starter, it is not a point of alignment with PepsiCo.</a:t>
            </a:r>
          </a:p>
        </p:txBody>
      </p:sp>
      <p:sp>
        <p:nvSpPr>
          <p:cNvPr id="14" name="Oval 13">
            <a:extLst>
              <a:ext uri="{FF2B5EF4-FFF2-40B4-BE49-F238E27FC236}">
                <a16:creationId xmlns:a16="http://schemas.microsoft.com/office/drawing/2014/main" id="{F53E7F50-4B22-41BD-BE94-568BAE056A7A}"/>
              </a:ext>
            </a:extLst>
          </p:cNvPr>
          <p:cNvSpPr/>
          <p:nvPr/>
        </p:nvSpPr>
        <p:spPr>
          <a:xfrm>
            <a:off x="6375234" y="1171322"/>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a:extLst>
              <a:ext uri="{FF2B5EF4-FFF2-40B4-BE49-F238E27FC236}">
                <a16:creationId xmlns:a16="http://schemas.microsoft.com/office/drawing/2014/main" id="{ADF7C85C-8855-6F66-6EF6-F4C31430352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22901" y="1218989"/>
            <a:ext cx="311150" cy="311150"/>
          </a:xfrm>
          <a:prstGeom prst="rect">
            <a:avLst/>
          </a:prstGeom>
        </p:spPr>
      </p:pic>
    </p:spTree>
    <p:extLst>
      <p:ext uri="{BB962C8B-B14F-4D97-AF65-F5344CB8AC3E}">
        <p14:creationId xmlns:p14="http://schemas.microsoft.com/office/powerpoint/2010/main" val="1875859241"/>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86A48B-5D20-4249-D6F0-9AC5A4FCA97B}"/>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E52211C7-AB4C-1C7F-143B-78DDA1CF0410}"/>
              </a:ext>
            </a:extLst>
          </p:cNvPr>
          <p:cNvGraphicFramePr>
            <a:graphicFrameLocks noChangeAspect="1"/>
          </p:cNvGraphicFramePr>
          <p:nvPr>
            <p:custDataLst>
              <p:tags r:id="rId1"/>
            </p:custDataLst>
            <p:extLst>
              <p:ext uri="{D42A27DB-BD31-4B8C-83A1-F6EECF244321}">
                <p14:modId xmlns:p14="http://schemas.microsoft.com/office/powerpoint/2010/main" val="9513824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2" name="think-cell data - do not delete" hidden="1">
                        <a:extLst>
                          <a:ext uri="{FF2B5EF4-FFF2-40B4-BE49-F238E27FC236}">
                            <a16:creationId xmlns:a16="http://schemas.microsoft.com/office/drawing/2014/main" id="{E52211C7-AB4C-1C7F-143B-78DDA1CF04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Title 8">
            <a:extLst>
              <a:ext uri="{FF2B5EF4-FFF2-40B4-BE49-F238E27FC236}">
                <a16:creationId xmlns:a16="http://schemas.microsoft.com/office/drawing/2014/main" id="{3DD9EFC9-8BC3-9060-3903-DD0096414CEF}"/>
              </a:ext>
            </a:extLst>
          </p:cNvPr>
          <p:cNvSpPr>
            <a:spLocks noGrp="1"/>
          </p:cNvSpPr>
          <p:nvPr>
            <p:ph type="title"/>
          </p:nvPr>
        </p:nvSpPr>
        <p:spPr>
          <a:xfrm>
            <a:off x="304801" y="247650"/>
            <a:ext cx="10578790" cy="968375"/>
          </a:xfrm>
        </p:spPr>
        <p:txBody>
          <a:bodyPr vert="horz" rIns="0"/>
          <a:lstStyle/>
          <a:p>
            <a:pPr lvl="0"/>
            <a:r>
              <a:rPr lang="en-US" sz="2600"/>
              <a:t>FLORIDA INTERNATIONAL UNIVERSITY’S (FIU) SUSTAINABILITY FOCUS AREAS​</a:t>
            </a:r>
            <a:br>
              <a:rPr lang="en-US" sz="2600"/>
            </a:br>
            <a:r>
              <a:rPr lang="en-US" sz="1800" i="1"/>
              <a:t>And how these focus areas align with pep+ pillars</a:t>
            </a:r>
          </a:p>
        </p:txBody>
      </p:sp>
      <p:pic>
        <p:nvPicPr>
          <p:cNvPr id="12" name="Picture 2" descr="LOGOS PAGE">
            <a:extLst>
              <a:ext uri="{FF2B5EF4-FFF2-40B4-BE49-F238E27FC236}">
                <a16:creationId xmlns:a16="http://schemas.microsoft.com/office/drawing/2014/main" id="{22A4BA5F-32A9-26DD-2455-4632DC7F8C20}"/>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59" t="-121" r="271" b="-3243"/>
          <a:stretch>
            <a:fillRect/>
          </a:stretch>
        </p:blipFill>
        <p:spPr bwMode="auto">
          <a:xfrm>
            <a:off x="11091475" y="422275"/>
            <a:ext cx="795724" cy="619126"/>
          </a:xfrm>
          <a:prstGeom prst="rect">
            <a:avLst/>
          </a:prstGeom>
          <a:noFill/>
        </p:spPr>
      </p:pic>
      <p:sp>
        <p:nvSpPr>
          <p:cNvPr id="13" name="Rectangle: Top Corners Rounded 12">
            <a:extLst>
              <a:ext uri="{FF2B5EF4-FFF2-40B4-BE49-F238E27FC236}">
                <a16:creationId xmlns:a16="http://schemas.microsoft.com/office/drawing/2014/main" id="{35A10572-5FE6-7EB0-9C88-D81EC1584C7F}"/>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 name="Table 4">
            <a:extLst>
              <a:ext uri="{FF2B5EF4-FFF2-40B4-BE49-F238E27FC236}">
                <a16:creationId xmlns:a16="http://schemas.microsoft.com/office/drawing/2014/main" id="{C25647E4-D28B-042F-477D-71D8D0D8FA19}"/>
              </a:ext>
            </a:extLst>
          </p:cNvPr>
          <p:cNvGraphicFramePr>
            <a:graphicFrameLocks noGrp="1"/>
          </p:cNvGraphicFramePr>
          <p:nvPr>
            <p:extLst>
              <p:ext uri="{D42A27DB-BD31-4B8C-83A1-F6EECF244321}">
                <p14:modId xmlns:p14="http://schemas.microsoft.com/office/powerpoint/2010/main" val="1915597154"/>
              </p:ext>
            </p:extLst>
          </p:nvPr>
        </p:nvGraphicFramePr>
        <p:xfrm>
          <a:off x="-7620" y="1148230"/>
          <a:ext cx="11986260" cy="5031114"/>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9997440">
                  <a:extLst>
                    <a:ext uri="{9D8B030D-6E8A-4147-A177-3AD203B41FA5}">
                      <a16:colId xmlns:a16="http://schemas.microsoft.com/office/drawing/2014/main" val="2382844442"/>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Environmental</a:t>
                      </a:r>
                    </a:p>
                  </a:txBody>
                  <a:tcPr marL="27432" marR="27432" marT="27432"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1596849">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954F07"/>
                          </a:solidFill>
                          <a:latin typeface="+mj-lt"/>
                          <a:ea typeface="+mn-ea"/>
                          <a:cs typeface="Leelawadee"/>
                        </a:rPr>
                        <a:t>POSITIVE </a:t>
                      </a:r>
                      <a:br>
                        <a:rPr lang="en-US" sz="1400" kern="1200">
                          <a:solidFill>
                            <a:srgbClr val="954F07"/>
                          </a:solidFill>
                          <a:latin typeface="+mj-lt"/>
                          <a:ea typeface="+mn-ea"/>
                          <a:cs typeface="Leelawadee"/>
                        </a:rPr>
                      </a:br>
                      <a:r>
                        <a:rPr lang="en-US" sz="1400" kern="1200">
                          <a:solidFill>
                            <a:srgbClr val="954F07"/>
                          </a:solidFill>
                          <a:latin typeface="+mj-lt"/>
                          <a:ea typeface="+mn-ea"/>
                          <a:cs typeface="Leelawadee"/>
                        </a:rPr>
                        <a:t>AGRICULTURE</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9F0A"/>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100" b="0" i="1" u="none" strike="noStrike" kern="1200" cap="none" spc="0" normalizeH="0" baseline="0" noProof="0">
                          <a:ln>
                            <a:noFill/>
                          </a:ln>
                          <a:solidFill>
                            <a:srgbClr val="2B660F"/>
                          </a:solidFill>
                          <a:effectLst/>
                          <a:uLnTx/>
                          <a:uFillTx/>
                          <a:latin typeface="+mn-lt"/>
                          <a:ea typeface="+mn-ea"/>
                          <a:cs typeface="Leelawadee" panose="020B0502040204020203" pitchFamily="34" charset="-34"/>
                        </a:rPr>
                        <a:t>Not a focus area for the customer.</a:t>
                      </a:r>
                      <a:endParaRPr kumimoji="0" lang="en-US" sz="1100" b="0" i="1" u="none" strike="noStrike" kern="1200" cap="none" spc="0" normalizeH="0" baseline="0" noProof="0">
                        <a:ln>
                          <a:noFill/>
                        </a:ln>
                        <a:solidFill>
                          <a:srgbClr val="2B660F"/>
                        </a:solidFill>
                        <a:effectLst/>
                        <a:uLnTx/>
                        <a:uFillTx/>
                        <a:latin typeface="+mn-lt"/>
                        <a:ea typeface="+mn-ea"/>
                        <a:cs typeface="Leelawadee" panose="020B0502040204020203" pitchFamily="34" charset="-34"/>
                      </a:endParaRPr>
                    </a:p>
                  </a:txBody>
                  <a:tcPr marL="27432" marR="27432" marT="27432"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1596849">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14300" marR="0" lvl="0" indent="-1143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noProof="0">
                          <a:solidFill>
                            <a:srgbClr val="2B660F"/>
                          </a:solidFill>
                          <a:highlight>
                            <a:srgbClr val="4FE2F3"/>
                          </a:highlight>
                          <a:latin typeface="+mn-lt"/>
                          <a:cs typeface="Leelawadee" panose="020B0502040204020203" pitchFamily="34" charset="-34"/>
                        </a:rPr>
                        <a:t>Goal:</a:t>
                      </a:r>
                      <a:r>
                        <a:rPr lang="en-US" sz="1100" noProof="0">
                          <a:solidFill>
                            <a:srgbClr val="2B660F"/>
                          </a:solidFill>
                          <a:latin typeface="+mn-lt"/>
                          <a:cs typeface="Leelawadee" panose="020B0502040204020203" pitchFamily="34" charset="-34"/>
                        </a:rPr>
                        <a:t> </a:t>
                      </a:r>
                      <a:r>
                        <a:rPr kumimoji="0" lang="en-US" sz="1100" b="0" i="0" u="none" strike="noStrike" kern="1200" cap="none" spc="0" normalizeH="0" baseline="0" noProof="0">
                          <a:ln>
                            <a:noFill/>
                          </a:ln>
                          <a:solidFill>
                            <a:srgbClr val="2B660F"/>
                          </a:solidFill>
                          <a:effectLst/>
                          <a:uLnTx/>
                          <a:uFillTx/>
                          <a:latin typeface="+mn-lt"/>
                          <a:ea typeface="+mn-ea"/>
                          <a:cs typeface="Leelawadee" panose="020B0502040204020203" pitchFamily="34" charset="-34"/>
                        </a:rPr>
                        <a:t>Collect recycling materials in single use recycling bins</a:t>
                      </a:r>
                    </a:p>
                    <a:p>
                      <a:pPr marL="114300" marR="0" lvl="0" indent="-1143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noProof="0">
                          <a:solidFill>
                            <a:srgbClr val="2B660F"/>
                          </a:solidFill>
                          <a:highlight>
                            <a:srgbClr val="4FE2F3"/>
                          </a:highlight>
                          <a:latin typeface="+mn-lt"/>
                          <a:cs typeface="Leelawadee" panose="020B0502040204020203" pitchFamily="34" charset="-34"/>
                        </a:rPr>
                        <a:t>Goal:</a:t>
                      </a:r>
                      <a:r>
                        <a:rPr lang="en-US" sz="1100" noProof="0">
                          <a:solidFill>
                            <a:srgbClr val="2B660F"/>
                          </a:solidFill>
                          <a:latin typeface="+mn-lt"/>
                          <a:cs typeface="Leelawadee" panose="020B0502040204020203" pitchFamily="34" charset="-34"/>
                        </a:rPr>
                        <a:t> </a:t>
                      </a:r>
                      <a:r>
                        <a:rPr kumimoji="0" lang="en-US" sz="1100" b="0" i="0" u="none" strike="noStrike" kern="1200" cap="none" spc="0" normalizeH="0" baseline="0" noProof="0">
                          <a:ln>
                            <a:noFill/>
                          </a:ln>
                          <a:solidFill>
                            <a:srgbClr val="2B660F"/>
                          </a:solidFill>
                          <a:effectLst/>
                          <a:uLnTx/>
                          <a:uFillTx/>
                          <a:latin typeface="+mn-lt"/>
                          <a:ea typeface="+mn-ea"/>
                          <a:cs typeface="Leelawadee" panose="020B0502040204020203" pitchFamily="34" charset="-34"/>
                        </a:rPr>
                        <a:t>Divert approximately 30% of solid waste stream through the recycling program</a:t>
                      </a:r>
                    </a:p>
                    <a:p>
                      <a:pPr marL="114300" marR="0" lvl="0" indent="-1143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noProof="0">
                          <a:solidFill>
                            <a:srgbClr val="2B660F"/>
                          </a:solidFill>
                          <a:highlight>
                            <a:srgbClr val="4FE2F3"/>
                          </a:highlight>
                          <a:latin typeface="+mn-lt"/>
                          <a:cs typeface="Leelawadee" panose="020B0502040204020203" pitchFamily="34" charset="-34"/>
                        </a:rPr>
                        <a:t>Goal:</a:t>
                      </a:r>
                      <a:r>
                        <a:rPr lang="en-US" sz="1100" noProof="0">
                          <a:solidFill>
                            <a:srgbClr val="2B660F"/>
                          </a:solidFill>
                          <a:latin typeface="+mn-lt"/>
                          <a:cs typeface="Leelawadee" panose="020B0502040204020203" pitchFamily="34" charset="-34"/>
                        </a:rPr>
                        <a:t> </a:t>
                      </a:r>
                      <a:r>
                        <a:rPr kumimoji="0" lang="en-US" sz="1100" b="0" i="0" u="none" strike="noStrike" kern="1200" cap="none" spc="0" normalizeH="0" baseline="0" noProof="0">
                          <a:ln>
                            <a:noFill/>
                          </a:ln>
                          <a:solidFill>
                            <a:srgbClr val="2B660F"/>
                          </a:solidFill>
                          <a:effectLst/>
                          <a:uLnTx/>
                          <a:uFillTx/>
                          <a:latin typeface="+mn-lt"/>
                          <a:ea typeface="+mn-ea"/>
                          <a:cs typeface="Leelawadee" panose="020B0502040204020203" pitchFamily="34" charset="-34"/>
                        </a:rPr>
                        <a:t>Operate 6 full-time recyclers on staff between MMC and BBC that are around campus every day collecting the single stream recycling to bring it to the collection points for recycling contractors</a:t>
                      </a:r>
                    </a:p>
                    <a:p>
                      <a:pPr marL="114300" marR="0" lvl="0" indent="-1143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noProof="0">
                          <a:solidFill>
                            <a:srgbClr val="2B660F"/>
                          </a:solidFill>
                          <a:highlight>
                            <a:srgbClr val="4FE2F3"/>
                          </a:highlight>
                          <a:latin typeface="+mn-lt"/>
                          <a:cs typeface="Leelawadee" panose="020B0502040204020203" pitchFamily="34" charset="-34"/>
                        </a:rPr>
                        <a:t>Goal:</a:t>
                      </a:r>
                      <a:r>
                        <a:rPr lang="en-US" sz="1100" noProof="0">
                          <a:solidFill>
                            <a:srgbClr val="2B660F"/>
                          </a:solidFill>
                          <a:latin typeface="+mn-lt"/>
                          <a:cs typeface="Leelawadee" panose="020B0502040204020203" pitchFamily="34" charset="-34"/>
                        </a:rPr>
                        <a:t> </a:t>
                      </a:r>
                      <a:r>
                        <a:rPr kumimoji="0" lang="en-US" sz="1100" b="0" i="0" u="none" strike="noStrike" kern="1200" cap="none" spc="0" normalizeH="0" baseline="0" noProof="0">
                          <a:ln>
                            <a:noFill/>
                          </a:ln>
                          <a:solidFill>
                            <a:srgbClr val="2B660F"/>
                          </a:solidFill>
                          <a:effectLst/>
                          <a:uLnTx/>
                          <a:uFillTx/>
                          <a:latin typeface="+mn-lt"/>
                          <a:ea typeface="+mn-ea"/>
                          <a:cs typeface="Leelawadee" panose="020B0502040204020203" pitchFamily="34" charset="-34"/>
                        </a:rPr>
                        <a:t>Organize for food vendors to dispose of food waste and containers in Waste Management dumpster on campus</a:t>
                      </a:r>
                    </a:p>
                  </a:txBody>
                  <a:tcPr marL="27432" marR="27432" marT="27432" marB="27432">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93216306"/>
                  </a:ext>
                </a:extLst>
              </a:tr>
              <a:tr h="1590528">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922F11"/>
                          </a:solidFill>
                          <a:latin typeface="+mj-lt"/>
                          <a:ea typeface="+mn-ea"/>
                          <a:cs typeface="Leelawadee"/>
                        </a:rPr>
                        <a:t>POSITIVE </a:t>
                      </a:r>
                      <a:br>
                        <a:rPr lang="en-US" sz="1400" kern="1200">
                          <a:solidFill>
                            <a:srgbClr val="922F11"/>
                          </a:solidFill>
                          <a:latin typeface="+mj-lt"/>
                          <a:ea typeface="+mn-ea"/>
                          <a:cs typeface="Leelawadee"/>
                        </a:rPr>
                      </a:br>
                      <a:r>
                        <a:rPr lang="en-US" sz="1400" kern="1200">
                          <a:solidFill>
                            <a:srgbClr val="922F11"/>
                          </a:solidFill>
                          <a:latin typeface="+mj-lt"/>
                          <a:ea typeface="+mn-ea"/>
                          <a:cs typeface="Leelawadee"/>
                        </a:rPr>
                        <a:t>CHOICES</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E6D26"/>
                    </a:solidFill>
                  </a:tcPr>
                </a:tc>
                <a:tc>
                  <a:txBody>
                    <a:bodyPr/>
                    <a:lstStyle/>
                    <a:p>
                      <a:pPr marL="114300" marR="0" lvl="0" indent="-1143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noProof="0">
                          <a:solidFill>
                            <a:srgbClr val="2B660F"/>
                          </a:solidFill>
                          <a:highlight>
                            <a:srgbClr val="4FE2F3"/>
                          </a:highlight>
                          <a:latin typeface="+mn-lt"/>
                          <a:cs typeface="Leelawadee" panose="020B0502040204020203" pitchFamily="34" charset="-34"/>
                        </a:rPr>
                        <a:t>Goal:</a:t>
                      </a:r>
                      <a:r>
                        <a:rPr lang="en-US" sz="1100" noProof="0">
                          <a:solidFill>
                            <a:srgbClr val="2B660F"/>
                          </a:solidFill>
                          <a:latin typeface="+mn-lt"/>
                          <a:cs typeface="Leelawadee" panose="020B0502040204020203" pitchFamily="34" charset="-34"/>
                        </a:rPr>
                        <a:t> </a:t>
                      </a:r>
                      <a:r>
                        <a:rPr kumimoji="0" lang="en-US" sz="1100" b="0" i="0" u="none" strike="noStrike" kern="1200" cap="none" spc="0" normalizeH="0" baseline="0" noProof="0">
                          <a:ln>
                            <a:noFill/>
                          </a:ln>
                          <a:solidFill>
                            <a:srgbClr val="2B660F"/>
                          </a:solidFill>
                          <a:effectLst/>
                          <a:uLnTx/>
                          <a:uFillTx/>
                          <a:latin typeface="+mn-lt"/>
                          <a:ea typeface="+mn-ea"/>
                          <a:cs typeface="Leelawadee" panose="020B0502040204020203" pitchFamily="34" charset="-34"/>
                        </a:rPr>
                        <a:t>Provide small blue recycling bins for office occupants to empty their own bins into the larger recycling bins stationed in hallways and copy room areas</a:t>
                      </a:r>
                    </a:p>
                    <a:p>
                      <a:pPr marL="114300" marR="0" lvl="0" indent="-1143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2B660F"/>
                          </a:solidFill>
                          <a:effectLst/>
                          <a:highlight>
                            <a:srgbClr val="4FE2F3"/>
                          </a:highlight>
                          <a:uLnTx/>
                          <a:uFillTx/>
                          <a:latin typeface="+mn-lt"/>
                          <a:ea typeface="+mn-ea"/>
                          <a:cs typeface="Leelawadee" panose="020B0502040204020203" pitchFamily="34" charset="-34"/>
                        </a:rPr>
                        <a:t>Goal:</a:t>
                      </a:r>
                      <a:r>
                        <a:rPr kumimoji="0" lang="en-US" sz="1100" b="0" i="0" u="none" strike="noStrike" kern="1200" cap="none" spc="0" normalizeH="0" baseline="0" noProof="0">
                          <a:ln>
                            <a:noFill/>
                          </a:ln>
                          <a:solidFill>
                            <a:srgbClr val="2B660F"/>
                          </a:solidFill>
                          <a:effectLst/>
                          <a:uLnTx/>
                          <a:uFillTx/>
                          <a:latin typeface="+mn-lt"/>
                          <a:ea typeface="+mn-ea"/>
                          <a:cs typeface="Leelawadee" panose="020B0502040204020203" pitchFamily="34" charset="-34"/>
                        </a:rPr>
                        <a:t> Provide dual recycling/landfill bins in common areas to encourage sustainable </a:t>
                      </a:r>
                      <a:r>
                        <a:rPr kumimoji="0" lang="en-US" sz="1100" b="0" i="0" u="none" strike="noStrike" kern="1200" cap="none" spc="0" normalizeH="0" baseline="0" noProof="0" err="1">
                          <a:ln>
                            <a:noFill/>
                          </a:ln>
                          <a:solidFill>
                            <a:srgbClr val="2B660F"/>
                          </a:solidFill>
                          <a:effectLst/>
                          <a:uLnTx/>
                          <a:uFillTx/>
                          <a:latin typeface="+mn-lt"/>
                          <a:ea typeface="+mn-ea"/>
                          <a:cs typeface="Leelawadee" panose="020B0502040204020203" pitchFamily="34" charset="-34"/>
                        </a:rPr>
                        <a:t>behaviour</a:t>
                      </a:r>
                      <a:r>
                        <a:rPr kumimoji="0" lang="en-US" sz="1100" b="0" i="0" u="none" strike="noStrike" kern="1200" cap="none" spc="0" normalizeH="0" baseline="0" noProof="0">
                          <a:ln>
                            <a:noFill/>
                          </a:ln>
                          <a:solidFill>
                            <a:srgbClr val="2B660F"/>
                          </a:solidFill>
                          <a:effectLst/>
                          <a:uLnTx/>
                          <a:uFillTx/>
                          <a:latin typeface="+mn-lt"/>
                          <a:ea typeface="+mn-ea"/>
                          <a:cs typeface="Leelawadee" panose="020B0502040204020203" pitchFamily="34" charset="-34"/>
                        </a:rPr>
                        <a:t> on campus</a:t>
                      </a:r>
                    </a:p>
                  </a:txBody>
                  <a:tcPr marL="27432" marR="27432" marT="27432" marB="27432">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bl>
          </a:graphicData>
        </a:graphic>
      </p:graphicFrame>
      <p:pic>
        <p:nvPicPr>
          <p:cNvPr id="15" name="Picture 14" descr="A logo of a leaf in a circle&#10;&#10;Description automatically generated">
            <a:extLst>
              <a:ext uri="{FF2B5EF4-FFF2-40B4-BE49-F238E27FC236}">
                <a16:creationId xmlns:a16="http://schemas.microsoft.com/office/drawing/2014/main" id="{FB8A58E8-AFB2-F5CC-E053-3E958127465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pic>
        <p:nvPicPr>
          <p:cNvPr id="17" name="Picture 16" descr="A blue and green windmill with green arrows&#10;&#10;Description automatically generated">
            <a:extLst>
              <a:ext uri="{FF2B5EF4-FFF2-40B4-BE49-F238E27FC236}">
                <a16:creationId xmlns:a16="http://schemas.microsoft.com/office/drawing/2014/main" id="{DD4E6011-FBBE-A2E1-AB7F-E40D5AF414A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7884" y="3429000"/>
            <a:ext cx="556204" cy="604020"/>
          </a:xfrm>
          <a:prstGeom prst="rect">
            <a:avLst/>
          </a:prstGeom>
        </p:spPr>
      </p:pic>
      <p:pic>
        <p:nvPicPr>
          <p:cNvPr id="18" name="Picture 17" descr="A logo of a hand and a globe&#10;&#10;Description automatically generated">
            <a:extLst>
              <a:ext uri="{FF2B5EF4-FFF2-40B4-BE49-F238E27FC236}">
                <a16:creationId xmlns:a16="http://schemas.microsoft.com/office/drawing/2014/main" id="{1065B202-0BAD-F41F-C482-DAE0D48FE4A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27528" y="5032253"/>
            <a:ext cx="536916" cy="583072"/>
          </a:xfrm>
          <a:prstGeom prst="rect">
            <a:avLst/>
          </a:prstGeom>
        </p:spPr>
      </p:pic>
    </p:spTree>
    <p:extLst>
      <p:ext uri="{BB962C8B-B14F-4D97-AF65-F5344CB8AC3E}">
        <p14:creationId xmlns:p14="http://schemas.microsoft.com/office/powerpoint/2010/main" val="2196230271"/>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C9B7ED-E005-A7C7-1705-B88D2B00F55D}"/>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7F493846-B8EE-92A2-1F8F-D7B4D882875A}"/>
              </a:ext>
            </a:extLst>
          </p:cNvPr>
          <p:cNvGraphicFramePr>
            <a:graphicFrameLocks/>
          </p:cNvGraphicFramePr>
          <p:nvPr>
            <p:custDataLst>
              <p:tags r:id="rId1"/>
            </p:custDataLst>
            <p:extLst>
              <p:ext uri="{D42A27DB-BD31-4B8C-83A1-F6EECF244321}">
                <p14:modId xmlns:p14="http://schemas.microsoft.com/office/powerpoint/2010/main" val="37090498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4" name="think-cell data - do not delete" hidden="1">
                        <a:extLst>
                          <a:ext uri="{FF2B5EF4-FFF2-40B4-BE49-F238E27FC236}">
                            <a16:creationId xmlns:a16="http://schemas.microsoft.com/office/drawing/2014/main" id="{7F493846-B8EE-92A2-1F8F-D7B4D882875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3" name="Picture 2" descr="A black and white logo&#10;&#10;AI-generated content may be incorrect.">
            <a:extLst>
              <a:ext uri="{FF2B5EF4-FFF2-40B4-BE49-F238E27FC236}">
                <a16:creationId xmlns:a16="http://schemas.microsoft.com/office/drawing/2014/main" id="{12C4790C-5F91-48E9-C987-CC3458B5597A}"/>
              </a:ext>
            </a:extLst>
          </p:cNvPr>
          <p:cNvPicPr>
            <a:picLocks noChangeAspect="1"/>
          </p:cNvPicPr>
          <p:nvPr/>
        </p:nvPicPr>
        <p:blipFill>
          <a:blip r:embed="rId6"/>
          <a:stretch>
            <a:fillRect/>
          </a:stretch>
        </p:blipFill>
        <p:spPr>
          <a:xfrm>
            <a:off x="304800" y="2471816"/>
            <a:ext cx="6680200" cy="1914369"/>
          </a:xfrm>
          <a:prstGeom prst="rect">
            <a:avLst/>
          </a:prstGeom>
        </p:spPr>
      </p:pic>
    </p:spTree>
    <p:extLst>
      <p:ext uri="{BB962C8B-B14F-4D97-AF65-F5344CB8AC3E}">
        <p14:creationId xmlns:p14="http://schemas.microsoft.com/office/powerpoint/2010/main" val="219860890"/>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E44404-437C-0C58-AF6E-FE93250551CA}"/>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BBBA0ACF-DC12-D4F7-CA29-01A3950695EC}"/>
              </a:ext>
            </a:extLst>
          </p:cNvPr>
          <p:cNvGraphicFramePr>
            <a:graphicFrameLocks/>
          </p:cNvGraphicFramePr>
          <p:nvPr>
            <p:custDataLst>
              <p:tags r:id="rId1"/>
            </p:custDataLst>
            <p:extLst>
              <p:ext uri="{D42A27DB-BD31-4B8C-83A1-F6EECF244321}">
                <p14:modId xmlns:p14="http://schemas.microsoft.com/office/powerpoint/2010/main" val="27308591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7" name="think-cell data - do not delete" hidden="1">
                        <a:extLst>
                          <a:ext uri="{FF2B5EF4-FFF2-40B4-BE49-F238E27FC236}">
                            <a16:creationId xmlns:a16="http://schemas.microsoft.com/office/drawing/2014/main" id="{BBBA0ACF-DC12-D4F7-CA29-01A3950695E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Rectangle: Single Corner Rounded 8">
            <a:extLst>
              <a:ext uri="{FF2B5EF4-FFF2-40B4-BE49-F238E27FC236}">
                <a16:creationId xmlns:a16="http://schemas.microsoft.com/office/drawing/2014/main" id="{D297B859-C892-2BD8-1D59-08728035D74E}"/>
              </a:ext>
            </a:extLst>
          </p:cNvPr>
          <p:cNvSpPr>
            <a:spLocks/>
          </p:cNvSpPr>
          <p:nvPr/>
        </p:nvSpPr>
        <p:spPr>
          <a:xfrm>
            <a:off x="6300438" y="825872"/>
            <a:ext cx="5852160" cy="66792"/>
          </a:xfrm>
          <a:prstGeom prst="round1Rect">
            <a:avLst>
              <a:gd name="adj" fmla="val 3618"/>
            </a:avLst>
          </a:prstGeom>
          <a:solidFill>
            <a:srgbClr val="0F440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182880" numCol="1" spcCol="38100" rtlCol="0" anchor="b">
            <a:noAutofit/>
          </a:bodyPr>
          <a:lstStyle/>
          <a:p>
            <a:pPr defTabSz="914400"/>
            <a:r>
              <a:rPr kumimoji="0" lang="en-US" sz="3200" b="0" i="0" u="none" strike="noStrike" kern="1200" cap="all" spc="0" normalizeH="0" baseline="0" noProof="0">
                <a:ln>
                  <a:noFill/>
                </a:ln>
                <a:solidFill>
                  <a:srgbClr val="0F440E"/>
                </a:solidFill>
                <a:effectLst/>
                <a:uLnTx/>
                <a:uFillTx/>
                <a:latin typeface="GT Pressura LCG Black"/>
                <a:ea typeface="+mj-ea"/>
                <a:cs typeface="+mj-cs"/>
              </a:rPr>
              <a:t>KEY TAKEAWAYS</a:t>
            </a:r>
            <a:endParaRPr lang="en-US" b="1">
              <a:solidFill>
                <a:srgbClr val="0F440E"/>
              </a:solidFill>
              <a:latin typeface="+mj-lt"/>
            </a:endParaRPr>
          </a:p>
        </p:txBody>
      </p:sp>
      <p:pic>
        <p:nvPicPr>
          <p:cNvPr id="10" name="Picture 9">
            <a:extLst>
              <a:ext uri="{FF2B5EF4-FFF2-40B4-BE49-F238E27FC236}">
                <a16:creationId xmlns:a16="http://schemas.microsoft.com/office/drawing/2014/main" id="{0531EB1A-51C3-FA81-D94A-F258505691EB}"/>
              </a:ext>
            </a:extLst>
          </p:cNvPr>
          <p:cNvPicPr>
            <a:picLocks noChangeAspect="1"/>
          </p:cNvPicPr>
          <p:nvPr/>
        </p:nvPicPr>
        <p:blipFill>
          <a:blip r:embed="rId6"/>
          <a:srcRect l="24821" r="18929"/>
          <a:stretch>
            <a:fillRect/>
          </a:stretch>
        </p:blipFill>
        <p:spPr>
          <a:xfrm rot="16200000">
            <a:off x="2520059" y="3282059"/>
            <a:ext cx="6857999" cy="293883"/>
          </a:xfrm>
          <a:custGeom>
            <a:avLst/>
            <a:gdLst>
              <a:gd name="connsiteX0" fmla="*/ 6857999 w 6857999"/>
              <a:gd name="connsiteY0" fmla="*/ 0 h 293883"/>
              <a:gd name="connsiteX1" fmla="*/ 6857999 w 6857999"/>
              <a:gd name="connsiteY1" fmla="*/ 293883 h 293883"/>
              <a:gd name="connsiteX2" fmla="*/ 0 w 6857999"/>
              <a:gd name="connsiteY2" fmla="*/ 293883 h 293883"/>
              <a:gd name="connsiteX3" fmla="*/ 0 w 6857999"/>
              <a:gd name="connsiteY3" fmla="*/ 0 h 293883"/>
            </a:gdLst>
            <a:ahLst/>
            <a:cxnLst>
              <a:cxn ang="0">
                <a:pos x="connsiteX0" y="connsiteY0"/>
              </a:cxn>
              <a:cxn ang="0">
                <a:pos x="connsiteX1" y="connsiteY1"/>
              </a:cxn>
              <a:cxn ang="0">
                <a:pos x="connsiteX2" y="connsiteY2"/>
              </a:cxn>
              <a:cxn ang="0">
                <a:pos x="connsiteX3" y="connsiteY3"/>
              </a:cxn>
            </a:cxnLst>
            <a:rect l="l" t="t" r="r" b="b"/>
            <a:pathLst>
              <a:path w="6857999" h="293883">
                <a:moveTo>
                  <a:pt x="6857999" y="0"/>
                </a:moveTo>
                <a:lnTo>
                  <a:pt x="6857999" y="293883"/>
                </a:lnTo>
                <a:lnTo>
                  <a:pt x="0" y="293883"/>
                </a:lnTo>
                <a:lnTo>
                  <a:pt x="0" y="0"/>
                </a:lnTo>
                <a:close/>
              </a:path>
            </a:pathLst>
          </a:custGeom>
          <a:effectLst>
            <a:outerShdw blurRad="50800" dist="38100" dir="10800000" algn="r" rotWithShape="0">
              <a:prstClr val="black">
                <a:alpha val="20000"/>
              </a:prstClr>
            </a:outerShdw>
          </a:effectLst>
        </p:spPr>
      </p:pic>
      <p:sp>
        <p:nvSpPr>
          <p:cNvPr id="11" name="Rectangle: Rounded Corners 10">
            <a:extLst>
              <a:ext uri="{FF2B5EF4-FFF2-40B4-BE49-F238E27FC236}">
                <a16:creationId xmlns:a16="http://schemas.microsoft.com/office/drawing/2014/main" id="{6C069EE2-FFD9-5335-9F22-DAB8D8483908}"/>
              </a:ext>
            </a:extLst>
          </p:cNvPr>
          <p:cNvSpPr>
            <a:spLocks/>
          </p:cNvSpPr>
          <p:nvPr/>
        </p:nvSpPr>
        <p:spPr>
          <a:xfrm rot="10800000" flipH="1" flipV="1">
            <a:off x="6300438" y="1062650"/>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pPr>
              <a:spcBef>
                <a:spcPts val="200"/>
              </a:spcBef>
              <a:defRPr/>
            </a:pPr>
            <a:r>
              <a:rPr lang="en-US" sz="2400" b="1">
                <a:solidFill>
                  <a:srgbClr val="8EBC29"/>
                </a:solidFill>
              </a:rPr>
              <a:t>No focus areas</a:t>
            </a:r>
          </a:p>
        </p:txBody>
      </p:sp>
      <p:sp>
        <p:nvSpPr>
          <p:cNvPr id="12" name="Rectangle: Rounded Corners 11">
            <a:extLst>
              <a:ext uri="{FF2B5EF4-FFF2-40B4-BE49-F238E27FC236}">
                <a16:creationId xmlns:a16="http://schemas.microsoft.com/office/drawing/2014/main" id="{F92DB645-FFF0-7898-A1F0-E634981A840E}"/>
              </a:ext>
            </a:extLst>
          </p:cNvPr>
          <p:cNvSpPr>
            <a:spLocks/>
          </p:cNvSpPr>
          <p:nvPr/>
        </p:nvSpPr>
        <p:spPr>
          <a:xfrm rot="10800000" flipH="1" flipV="1">
            <a:off x="6386385" y="1711260"/>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a:lnSpc>
                <a:spcPct val="100000"/>
              </a:lnSpc>
            </a:pPr>
            <a:r>
              <a:rPr lang="en-US">
                <a:solidFill>
                  <a:schemeClr val="bg1"/>
                </a:solidFill>
              </a:rPr>
              <a:t>Despite extensive research, Food City has no public sustainability focus areas as it is a privately-held company. Therefore, there are no commonalities with PepsiCo.</a:t>
            </a:r>
          </a:p>
        </p:txBody>
      </p:sp>
      <p:sp>
        <p:nvSpPr>
          <p:cNvPr id="13" name="Oval 12">
            <a:extLst>
              <a:ext uri="{FF2B5EF4-FFF2-40B4-BE49-F238E27FC236}">
                <a16:creationId xmlns:a16="http://schemas.microsoft.com/office/drawing/2014/main" id="{CA22F4D1-3630-28EB-D5E4-D11C39A2329E}"/>
              </a:ext>
            </a:extLst>
          </p:cNvPr>
          <p:cNvSpPr/>
          <p:nvPr/>
        </p:nvSpPr>
        <p:spPr>
          <a:xfrm>
            <a:off x="6375234" y="1171322"/>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Placeholder 18" descr="File:Food City logo.svg - Wikipedia">
            <a:extLst>
              <a:ext uri="{FF2B5EF4-FFF2-40B4-BE49-F238E27FC236}">
                <a16:creationId xmlns:a16="http://schemas.microsoft.com/office/drawing/2014/main" id="{5314DCA2-9D15-F9CA-8138-99A01EDA6371}"/>
              </a:ext>
            </a:extLst>
          </p:cNvPr>
          <p:cNvPicPr>
            <a:picLocks noGrp="1" noChangeAspect="1"/>
          </p:cNvPicPr>
          <p:nvPr>
            <p:ph type="pic" sz="quarter" idx="14"/>
          </p:nvPr>
        </p:nvPicPr>
        <p:blipFill rotWithShape="1">
          <a:blip r:embed="rId7"/>
          <a:srcRect l="-7172" t="-168099" r="-11536" b="-197039"/>
          <a:stretch>
            <a:fillRect/>
          </a:stretch>
        </p:blipFill>
        <p:spPr>
          <a:xfrm>
            <a:off x="0" y="0"/>
            <a:ext cx="6096000" cy="6858000"/>
          </a:xfrm>
          <a:prstGeom prst="rect">
            <a:avLst/>
          </a:prstGeom>
        </p:spPr>
      </p:pic>
      <p:pic>
        <p:nvPicPr>
          <p:cNvPr id="4" name="Graphic 3">
            <a:extLst>
              <a:ext uri="{FF2B5EF4-FFF2-40B4-BE49-F238E27FC236}">
                <a16:creationId xmlns:a16="http://schemas.microsoft.com/office/drawing/2014/main" id="{8D29AE68-BD41-26E6-1926-976CA14058C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375234" y="1171322"/>
            <a:ext cx="406484" cy="406484"/>
          </a:xfrm>
          <a:prstGeom prst="rect">
            <a:avLst/>
          </a:prstGeom>
        </p:spPr>
      </p:pic>
    </p:spTree>
    <p:extLst>
      <p:ext uri="{BB962C8B-B14F-4D97-AF65-F5344CB8AC3E}">
        <p14:creationId xmlns:p14="http://schemas.microsoft.com/office/powerpoint/2010/main" val="700116961"/>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E8A382-E130-F7CA-D317-7523E3998550}"/>
            </a:ext>
          </a:extLst>
        </p:cNvPr>
        <p:cNvGrpSpPr/>
        <p:nvPr/>
      </p:nvGrpSpPr>
      <p:grpSpPr>
        <a:xfrm>
          <a:off x="0" y="0"/>
          <a:ext cx="0" cy="0"/>
          <a:chOff x="0" y="0"/>
          <a:chExt cx="0" cy="0"/>
        </a:xfrm>
      </p:grpSpPr>
      <p:pic>
        <p:nvPicPr>
          <p:cNvPr id="2" name="Picture 1" descr="A white text on a black background&#10;&#10;AI-generated content may be incorrect.">
            <a:extLst>
              <a:ext uri="{FF2B5EF4-FFF2-40B4-BE49-F238E27FC236}">
                <a16:creationId xmlns:a16="http://schemas.microsoft.com/office/drawing/2014/main" id="{94E40753-A4DF-613F-CD32-888B8C342D5C}"/>
              </a:ext>
            </a:extLst>
          </p:cNvPr>
          <p:cNvPicPr>
            <a:picLocks noChangeAspect="1"/>
          </p:cNvPicPr>
          <p:nvPr/>
        </p:nvPicPr>
        <p:blipFill>
          <a:blip r:embed="rId3"/>
          <a:stretch>
            <a:fillRect/>
          </a:stretch>
        </p:blipFill>
        <p:spPr>
          <a:xfrm>
            <a:off x="304800" y="1653153"/>
            <a:ext cx="4623731" cy="3551695"/>
          </a:xfrm>
          <a:prstGeom prst="rect">
            <a:avLst/>
          </a:prstGeom>
        </p:spPr>
      </p:pic>
    </p:spTree>
    <p:extLst>
      <p:ext uri="{BB962C8B-B14F-4D97-AF65-F5344CB8AC3E}">
        <p14:creationId xmlns:p14="http://schemas.microsoft.com/office/powerpoint/2010/main" val="3465216133"/>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2C67E3-DF65-A228-9A54-7D7C1467A1FF}"/>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898C5B11-19A3-C0E1-7E06-F323177B4B9A}"/>
              </a:ext>
            </a:extLst>
          </p:cNvPr>
          <p:cNvGraphicFramePr>
            <a:graphicFrameLocks/>
          </p:cNvGraphicFramePr>
          <p:nvPr>
            <p:custDataLst>
              <p:tags r:id="rId1"/>
            </p:custDataLst>
            <p:extLst>
              <p:ext uri="{D42A27DB-BD31-4B8C-83A1-F6EECF244321}">
                <p14:modId xmlns:p14="http://schemas.microsoft.com/office/powerpoint/2010/main" val="26594838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7" name="think-cell data - do not delete" hidden="1">
                        <a:extLst>
                          <a:ext uri="{FF2B5EF4-FFF2-40B4-BE49-F238E27FC236}">
                            <a16:creationId xmlns:a16="http://schemas.microsoft.com/office/drawing/2014/main" id="{898C5B11-19A3-C0E1-7E06-F323177B4B9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8" name="Picture Placeholder 7" descr="Freddy's introduces Dr Pepper Frost for the summer">
            <a:extLst>
              <a:ext uri="{FF2B5EF4-FFF2-40B4-BE49-F238E27FC236}">
                <a16:creationId xmlns:a16="http://schemas.microsoft.com/office/drawing/2014/main" id="{668878D5-C5F4-97B8-ABC3-BAA2E6DD9E18}"/>
              </a:ext>
            </a:extLst>
          </p:cNvPr>
          <p:cNvPicPr>
            <a:picLocks noGrp="1" noChangeAspect="1"/>
          </p:cNvPicPr>
          <p:nvPr>
            <p:ph type="pic" sz="quarter" idx="14"/>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1399" t="-83429" r="-12953" b="-83429"/>
          <a:stretch>
            <a:fillRect/>
          </a:stretch>
        </p:blipFill>
        <p:spPr>
          <a:xfrm>
            <a:off x="0" y="0"/>
            <a:ext cx="6096000" cy="6858000"/>
          </a:xfrm>
          <a:prstGeom prst="rect">
            <a:avLst/>
          </a:prstGeom>
        </p:spPr>
      </p:pic>
      <p:sp>
        <p:nvSpPr>
          <p:cNvPr id="11" name="Rectangle: Single Corner Rounded 10">
            <a:extLst>
              <a:ext uri="{FF2B5EF4-FFF2-40B4-BE49-F238E27FC236}">
                <a16:creationId xmlns:a16="http://schemas.microsoft.com/office/drawing/2014/main" id="{76185C94-4EE2-DD3F-5637-A7340034CA50}"/>
              </a:ext>
            </a:extLst>
          </p:cNvPr>
          <p:cNvSpPr>
            <a:spLocks/>
          </p:cNvSpPr>
          <p:nvPr/>
        </p:nvSpPr>
        <p:spPr>
          <a:xfrm>
            <a:off x="6300438" y="825872"/>
            <a:ext cx="5852160" cy="66792"/>
          </a:xfrm>
          <a:prstGeom prst="round1Rect">
            <a:avLst>
              <a:gd name="adj" fmla="val 3618"/>
            </a:avLst>
          </a:prstGeom>
          <a:solidFill>
            <a:srgbClr val="0F440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182880" numCol="1" spcCol="38100" rtlCol="0" anchor="b">
            <a:noAutofit/>
          </a:bodyPr>
          <a:lstStyle/>
          <a:p>
            <a:pPr defTabSz="914400"/>
            <a:r>
              <a:rPr kumimoji="0" lang="en-US" sz="3200" b="0" i="0" u="none" strike="noStrike" kern="1200" cap="all" spc="0" normalizeH="0" baseline="0" noProof="0">
                <a:ln>
                  <a:noFill/>
                </a:ln>
                <a:solidFill>
                  <a:srgbClr val="0F440E"/>
                </a:solidFill>
                <a:effectLst/>
                <a:uLnTx/>
                <a:uFillTx/>
                <a:latin typeface="GT Pressura LCG Black"/>
                <a:ea typeface="+mj-ea"/>
                <a:cs typeface="+mj-cs"/>
              </a:rPr>
              <a:t>KEY TAKEAWAYS</a:t>
            </a:r>
            <a:endParaRPr lang="en-US" b="1">
              <a:solidFill>
                <a:srgbClr val="0F440E"/>
              </a:solidFill>
              <a:latin typeface="+mj-lt"/>
            </a:endParaRPr>
          </a:p>
        </p:txBody>
      </p:sp>
      <p:pic>
        <p:nvPicPr>
          <p:cNvPr id="12" name="Picture 11">
            <a:extLst>
              <a:ext uri="{FF2B5EF4-FFF2-40B4-BE49-F238E27FC236}">
                <a16:creationId xmlns:a16="http://schemas.microsoft.com/office/drawing/2014/main" id="{46321A4F-037C-899E-7AA3-83444B1C9FEF}"/>
              </a:ext>
            </a:extLst>
          </p:cNvPr>
          <p:cNvPicPr>
            <a:picLocks noChangeAspect="1"/>
          </p:cNvPicPr>
          <p:nvPr/>
        </p:nvPicPr>
        <p:blipFill>
          <a:blip r:embed="rId8"/>
          <a:srcRect l="24821" r="18929"/>
          <a:stretch>
            <a:fillRect/>
          </a:stretch>
        </p:blipFill>
        <p:spPr>
          <a:xfrm rot="16200000">
            <a:off x="2520059" y="3282059"/>
            <a:ext cx="6857999" cy="293883"/>
          </a:xfrm>
          <a:custGeom>
            <a:avLst/>
            <a:gdLst>
              <a:gd name="connsiteX0" fmla="*/ 6857999 w 6857999"/>
              <a:gd name="connsiteY0" fmla="*/ 0 h 293883"/>
              <a:gd name="connsiteX1" fmla="*/ 6857999 w 6857999"/>
              <a:gd name="connsiteY1" fmla="*/ 293883 h 293883"/>
              <a:gd name="connsiteX2" fmla="*/ 0 w 6857999"/>
              <a:gd name="connsiteY2" fmla="*/ 293883 h 293883"/>
              <a:gd name="connsiteX3" fmla="*/ 0 w 6857999"/>
              <a:gd name="connsiteY3" fmla="*/ 0 h 293883"/>
            </a:gdLst>
            <a:ahLst/>
            <a:cxnLst>
              <a:cxn ang="0">
                <a:pos x="connsiteX0" y="connsiteY0"/>
              </a:cxn>
              <a:cxn ang="0">
                <a:pos x="connsiteX1" y="connsiteY1"/>
              </a:cxn>
              <a:cxn ang="0">
                <a:pos x="connsiteX2" y="connsiteY2"/>
              </a:cxn>
              <a:cxn ang="0">
                <a:pos x="connsiteX3" y="connsiteY3"/>
              </a:cxn>
            </a:cxnLst>
            <a:rect l="l" t="t" r="r" b="b"/>
            <a:pathLst>
              <a:path w="6857999" h="293883">
                <a:moveTo>
                  <a:pt x="6857999" y="0"/>
                </a:moveTo>
                <a:lnTo>
                  <a:pt x="6857999" y="293883"/>
                </a:lnTo>
                <a:lnTo>
                  <a:pt x="0" y="293883"/>
                </a:lnTo>
                <a:lnTo>
                  <a:pt x="0" y="0"/>
                </a:lnTo>
                <a:close/>
              </a:path>
            </a:pathLst>
          </a:custGeom>
          <a:effectLst>
            <a:outerShdw blurRad="50800" dist="38100" dir="10800000" algn="r" rotWithShape="0">
              <a:prstClr val="black">
                <a:alpha val="20000"/>
              </a:prstClr>
            </a:outerShdw>
          </a:effectLst>
        </p:spPr>
      </p:pic>
      <p:sp>
        <p:nvSpPr>
          <p:cNvPr id="13" name="Rectangle: Rounded Corners 12">
            <a:extLst>
              <a:ext uri="{FF2B5EF4-FFF2-40B4-BE49-F238E27FC236}">
                <a16:creationId xmlns:a16="http://schemas.microsoft.com/office/drawing/2014/main" id="{5186B737-CFEE-F523-2C66-96B7409CE229}"/>
              </a:ext>
            </a:extLst>
          </p:cNvPr>
          <p:cNvSpPr>
            <a:spLocks/>
          </p:cNvSpPr>
          <p:nvPr/>
        </p:nvSpPr>
        <p:spPr>
          <a:xfrm rot="10800000" flipH="1" flipV="1">
            <a:off x="6300438" y="1062650"/>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pPr>
              <a:spcBef>
                <a:spcPts val="200"/>
              </a:spcBef>
              <a:defRPr/>
            </a:pPr>
            <a:r>
              <a:rPr lang="en-US" sz="2400" b="1">
                <a:solidFill>
                  <a:srgbClr val="8EBC29"/>
                </a:solidFill>
              </a:rPr>
              <a:t>No focus areas</a:t>
            </a:r>
          </a:p>
        </p:txBody>
      </p:sp>
      <p:sp>
        <p:nvSpPr>
          <p:cNvPr id="14" name="Rectangle: Rounded Corners 13">
            <a:extLst>
              <a:ext uri="{FF2B5EF4-FFF2-40B4-BE49-F238E27FC236}">
                <a16:creationId xmlns:a16="http://schemas.microsoft.com/office/drawing/2014/main" id="{4808FBB1-E726-EA1E-452A-E45D2EEFA603}"/>
              </a:ext>
            </a:extLst>
          </p:cNvPr>
          <p:cNvSpPr>
            <a:spLocks/>
          </p:cNvSpPr>
          <p:nvPr/>
        </p:nvSpPr>
        <p:spPr>
          <a:xfrm rot="10800000" flipH="1" flipV="1">
            <a:off x="6386385" y="1711260"/>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a:spcBef>
                <a:spcPts val="200"/>
              </a:spcBef>
            </a:pPr>
            <a:r>
              <a:rPr lang="en-US">
                <a:solidFill>
                  <a:schemeClr val="bg1"/>
                </a:solidFill>
              </a:rPr>
              <a:t>Despite extensive research, Freddy’s has no public sustainability focus areas. Therefore, there are no commonalities with PepsiCo.</a:t>
            </a:r>
          </a:p>
        </p:txBody>
      </p:sp>
      <p:sp>
        <p:nvSpPr>
          <p:cNvPr id="15" name="Oval 14">
            <a:extLst>
              <a:ext uri="{FF2B5EF4-FFF2-40B4-BE49-F238E27FC236}">
                <a16:creationId xmlns:a16="http://schemas.microsoft.com/office/drawing/2014/main" id="{514CA676-C2D0-86F1-A2F7-896490A33C91}"/>
              </a:ext>
            </a:extLst>
          </p:cNvPr>
          <p:cNvSpPr/>
          <p:nvPr/>
        </p:nvSpPr>
        <p:spPr>
          <a:xfrm>
            <a:off x="6375234" y="1171322"/>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a:extLst>
              <a:ext uri="{FF2B5EF4-FFF2-40B4-BE49-F238E27FC236}">
                <a16:creationId xmlns:a16="http://schemas.microsoft.com/office/drawing/2014/main" id="{AA473C05-0BDD-241B-1328-DA78EE79A3E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375234" y="1171322"/>
            <a:ext cx="406484" cy="406484"/>
          </a:xfrm>
          <a:prstGeom prst="rect">
            <a:avLst/>
          </a:prstGeom>
        </p:spPr>
      </p:pic>
    </p:spTree>
    <p:extLst>
      <p:ext uri="{BB962C8B-B14F-4D97-AF65-F5344CB8AC3E}">
        <p14:creationId xmlns:p14="http://schemas.microsoft.com/office/powerpoint/2010/main" val="1485791693"/>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4442D3-A2FC-840D-A03E-2C45B3A6FA2D}"/>
            </a:ext>
          </a:extLst>
        </p:cNvPr>
        <p:cNvGrpSpPr/>
        <p:nvPr/>
      </p:nvGrpSpPr>
      <p:grpSpPr>
        <a:xfrm>
          <a:off x="0" y="0"/>
          <a:ext cx="0" cy="0"/>
          <a:chOff x="0" y="0"/>
          <a:chExt cx="0" cy="0"/>
        </a:xfrm>
      </p:grpSpPr>
      <p:pic>
        <p:nvPicPr>
          <p:cNvPr id="3" name="Picture 2" descr="Harris Teeter Logo PNG Transparent &amp; SVG Vector - Freebie Supply">
            <a:extLst>
              <a:ext uri="{FF2B5EF4-FFF2-40B4-BE49-F238E27FC236}">
                <a16:creationId xmlns:a16="http://schemas.microsoft.com/office/drawing/2014/main" id="{FEAA9BC6-81B2-B1DF-8D7B-EF461412C89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t="25306" b="25306"/>
          <a:stretch>
            <a:fillRect/>
          </a:stretch>
        </p:blipFill>
        <p:spPr bwMode="auto">
          <a:xfrm>
            <a:off x="133350" y="2003633"/>
            <a:ext cx="5772150" cy="2850735"/>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6475506"/>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B9E29E-089D-E8F5-B230-C5484BBA3B87}"/>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9EFC51F8-464C-A948-75D9-C0706EC98731}"/>
              </a:ext>
            </a:extLst>
          </p:cNvPr>
          <p:cNvGraphicFramePr>
            <a:graphicFrameLocks/>
          </p:cNvGraphicFramePr>
          <p:nvPr>
            <p:custDataLst>
              <p:tags r:id="rId1"/>
            </p:custDataLst>
            <p:extLst>
              <p:ext uri="{D42A27DB-BD31-4B8C-83A1-F6EECF244321}">
                <p14:modId xmlns:p14="http://schemas.microsoft.com/office/powerpoint/2010/main" val="20157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7" name="think-cell data - do not delete" hidden="1">
                        <a:extLst>
                          <a:ext uri="{FF2B5EF4-FFF2-40B4-BE49-F238E27FC236}">
                            <a16:creationId xmlns:a16="http://schemas.microsoft.com/office/drawing/2014/main" id="{9EFC51F8-464C-A948-75D9-C0706EC9873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8" name="Picture Placeholder 7">
            <a:extLst>
              <a:ext uri="{FF2B5EF4-FFF2-40B4-BE49-F238E27FC236}">
                <a16:creationId xmlns:a16="http://schemas.microsoft.com/office/drawing/2014/main" id="{9739AAFF-2762-8A16-8A8B-838EDF3DEE33}"/>
              </a:ext>
            </a:extLst>
          </p:cNvPr>
          <p:cNvPicPr>
            <a:picLocks noGrp="1" noChangeAspect="1"/>
          </p:cNvPicPr>
          <p:nvPr>
            <p:ph type="pic" sz="quarter" idx="14"/>
          </p:nvPr>
        </p:nvPicPr>
        <p:blipFill rotWithShape="1">
          <a:blip r:embed="rId6">
            <a:clrChange>
              <a:clrFrom>
                <a:srgbClr val="FFFFFF"/>
              </a:clrFrom>
              <a:clrTo>
                <a:srgbClr val="FFFFFF">
                  <a:alpha val="0"/>
                </a:srgbClr>
              </a:clrTo>
            </a:clrChange>
          </a:blip>
          <a:srcRect l="-6934" t="-15936" r="-13981" b="-20090"/>
          <a:stretch>
            <a:fillRect/>
          </a:stretch>
        </p:blipFill>
        <p:spPr>
          <a:xfrm>
            <a:off x="0" y="0"/>
            <a:ext cx="6096000" cy="6858000"/>
          </a:xfrm>
          <a:prstGeom prst="rect">
            <a:avLst/>
          </a:prstGeom>
          <a:noFill/>
        </p:spPr>
      </p:pic>
      <p:sp>
        <p:nvSpPr>
          <p:cNvPr id="11" name="Rectangle: Single Corner Rounded 10">
            <a:extLst>
              <a:ext uri="{FF2B5EF4-FFF2-40B4-BE49-F238E27FC236}">
                <a16:creationId xmlns:a16="http://schemas.microsoft.com/office/drawing/2014/main" id="{C527D0A2-622E-0974-1028-2D48427FCEF5}"/>
              </a:ext>
            </a:extLst>
          </p:cNvPr>
          <p:cNvSpPr>
            <a:spLocks/>
          </p:cNvSpPr>
          <p:nvPr/>
        </p:nvSpPr>
        <p:spPr>
          <a:xfrm>
            <a:off x="6300438" y="825872"/>
            <a:ext cx="5852160" cy="66792"/>
          </a:xfrm>
          <a:prstGeom prst="round1Rect">
            <a:avLst>
              <a:gd name="adj" fmla="val 3618"/>
            </a:avLst>
          </a:prstGeom>
          <a:solidFill>
            <a:srgbClr val="0F440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182880" numCol="1" spcCol="38100" rtlCol="0" anchor="b">
            <a:noAutofit/>
          </a:bodyPr>
          <a:lstStyle/>
          <a:p>
            <a:pPr defTabSz="914400"/>
            <a:r>
              <a:rPr kumimoji="0" lang="en-US" sz="3200" b="0" i="0" u="none" strike="noStrike" kern="1200" cap="all" spc="0" normalizeH="0" baseline="0" noProof="0">
                <a:ln>
                  <a:noFill/>
                </a:ln>
                <a:solidFill>
                  <a:srgbClr val="0F440E"/>
                </a:solidFill>
                <a:effectLst/>
                <a:uLnTx/>
                <a:uFillTx/>
                <a:latin typeface="GT Pressura LCG Black"/>
                <a:ea typeface="+mj-ea"/>
                <a:cs typeface="+mj-cs"/>
              </a:rPr>
              <a:t>KEY TAKEAWAYS</a:t>
            </a:r>
            <a:endParaRPr lang="en-US" b="1">
              <a:solidFill>
                <a:srgbClr val="0F440E"/>
              </a:solidFill>
              <a:latin typeface="+mj-lt"/>
            </a:endParaRPr>
          </a:p>
        </p:txBody>
      </p:sp>
      <p:pic>
        <p:nvPicPr>
          <p:cNvPr id="12" name="Picture 11">
            <a:extLst>
              <a:ext uri="{FF2B5EF4-FFF2-40B4-BE49-F238E27FC236}">
                <a16:creationId xmlns:a16="http://schemas.microsoft.com/office/drawing/2014/main" id="{1DE7383A-FA18-C351-B566-1938B4E71E14}"/>
              </a:ext>
            </a:extLst>
          </p:cNvPr>
          <p:cNvPicPr>
            <a:picLocks noChangeAspect="1"/>
          </p:cNvPicPr>
          <p:nvPr/>
        </p:nvPicPr>
        <p:blipFill>
          <a:blip r:embed="rId7"/>
          <a:srcRect l="24821" r="18929"/>
          <a:stretch>
            <a:fillRect/>
          </a:stretch>
        </p:blipFill>
        <p:spPr>
          <a:xfrm rot="16200000">
            <a:off x="2520059" y="3282059"/>
            <a:ext cx="6857999" cy="293883"/>
          </a:xfrm>
          <a:custGeom>
            <a:avLst/>
            <a:gdLst>
              <a:gd name="connsiteX0" fmla="*/ 6857999 w 6857999"/>
              <a:gd name="connsiteY0" fmla="*/ 0 h 293883"/>
              <a:gd name="connsiteX1" fmla="*/ 6857999 w 6857999"/>
              <a:gd name="connsiteY1" fmla="*/ 293883 h 293883"/>
              <a:gd name="connsiteX2" fmla="*/ 0 w 6857999"/>
              <a:gd name="connsiteY2" fmla="*/ 293883 h 293883"/>
              <a:gd name="connsiteX3" fmla="*/ 0 w 6857999"/>
              <a:gd name="connsiteY3" fmla="*/ 0 h 293883"/>
            </a:gdLst>
            <a:ahLst/>
            <a:cxnLst>
              <a:cxn ang="0">
                <a:pos x="connsiteX0" y="connsiteY0"/>
              </a:cxn>
              <a:cxn ang="0">
                <a:pos x="connsiteX1" y="connsiteY1"/>
              </a:cxn>
              <a:cxn ang="0">
                <a:pos x="connsiteX2" y="connsiteY2"/>
              </a:cxn>
              <a:cxn ang="0">
                <a:pos x="connsiteX3" y="connsiteY3"/>
              </a:cxn>
            </a:cxnLst>
            <a:rect l="l" t="t" r="r" b="b"/>
            <a:pathLst>
              <a:path w="6857999" h="293883">
                <a:moveTo>
                  <a:pt x="6857999" y="0"/>
                </a:moveTo>
                <a:lnTo>
                  <a:pt x="6857999" y="293883"/>
                </a:lnTo>
                <a:lnTo>
                  <a:pt x="0" y="293883"/>
                </a:lnTo>
                <a:lnTo>
                  <a:pt x="0" y="0"/>
                </a:lnTo>
                <a:close/>
              </a:path>
            </a:pathLst>
          </a:custGeom>
          <a:effectLst>
            <a:outerShdw blurRad="50800" dist="38100" dir="10800000" algn="r" rotWithShape="0">
              <a:prstClr val="black">
                <a:alpha val="20000"/>
              </a:prstClr>
            </a:outerShdw>
          </a:effectLst>
        </p:spPr>
      </p:pic>
      <p:sp>
        <p:nvSpPr>
          <p:cNvPr id="13" name="Rectangle: Rounded Corners 12">
            <a:extLst>
              <a:ext uri="{FF2B5EF4-FFF2-40B4-BE49-F238E27FC236}">
                <a16:creationId xmlns:a16="http://schemas.microsoft.com/office/drawing/2014/main" id="{80FBEF6B-F6A1-1A2F-99C1-7800755B1972}"/>
              </a:ext>
            </a:extLst>
          </p:cNvPr>
          <p:cNvSpPr>
            <a:spLocks/>
          </p:cNvSpPr>
          <p:nvPr/>
        </p:nvSpPr>
        <p:spPr>
          <a:xfrm rot="10800000" flipH="1" flipV="1">
            <a:off x="6300438" y="1062650"/>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pPr>
              <a:spcBef>
                <a:spcPts val="200"/>
              </a:spcBef>
              <a:defRPr/>
            </a:pPr>
            <a:r>
              <a:rPr lang="en-US" sz="2400" b="1">
                <a:solidFill>
                  <a:srgbClr val="8EBC29"/>
                </a:solidFill>
              </a:rPr>
              <a:t>Packaging</a:t>
            </a:r>
          </a:p>
        </p:txBody>
      </p:sp>
      <p:sp>
        <p:nvSpPr>
          <p:cNvPr id="14" name="Rectangle: Rounded Corners 13">
            <a:extLst>
              <a:ext uri="{FF2B5EF4-FFF2-40B4-BE49-F238E27FC236}">
                <a16:creationId xmlns:a16="http://schemas.microsoft.com/office/drawing/2014/main" id="{992DA8F5-94E5-B9D4-D739-D7A5143993BA}"/>
              </a:ext>
            </a:extLst>
          </p:cNvPr>
          <p:cNvSpPr>
            <a:spLocks/>
          </p:cNvSpPr>
          <p:nvPr/>
        </p:nvSpPr>
        <p:spPr>
          <a:xfrm rot="10800000" flipH="1" flipV="1">
            <a:off x="6386385" y="1711260"/>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a:lnSpc>
                <a:spcPct val="100000"/>
              </a:lnSpc>
            </a:pPr>
            <a:r>
              <a:rPr lang="en-US">
                <a:solidFill>
                  <a:schemeClr val="bg1"/>
                </a:solidFill>
              </a:rPr>
              <a:t>Harris Teeter and PepsiCo both have goals to ensure plastic packaging is sustainable by design, however many of Harris Teeters packaging goals are about bags and in store recycling practices which don’t directly align with PepsiCo.</a:t>
            </a:r>
          </a:p>
        </p:txBody>
      </p:sp>
      <p:sp>
        <p:nvSpPr>
          <p:cNvPr id="15" name="Oval 14">
            <a:extLst>
              <a:ext uri="{FF2B5EF4-FFF2-40B4-BE49-F238E27FC236}">
                <a16:creationId xmlns:a16="http://schemas.microsoft.com/office/drawing/2014/main" id="{FFF56952-E58B-8C4C-6F59-EFD928FE290E}"/>
              </a:ext>
            </a:extLst>
          </p:cNvPr>
          <p:cNvSpPr/>
          <p:nvPr/>
        </p:nvSpPr>
        <p:spPr>
          <a:xfrm>
            <a:off x="6375234" y="1171322"/>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a:extLst>
              <a:ext uri="{FF2B5EF4-FFF2-40B4-BE49-F238E27FC236}">
                <a16:creationId xmlns:a16="http://schemas.microsoft.com/office/drawing/2014/main" id="{04FCA834-4713-C0E7-24C3-70BC068FA2C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32926" y="1229014"/>
            <a:ext cx="291101" cy="291101"/>
          </a:xfrm>
          <a:prstGeom prst="rect">
            <a:avLst/>
          </a:prstGeom>
        </p:spPr>
      </p:pic>
    </p:spTree>
    <p:extLst>
      <p:ext uri="{BB962C8B-B14F-4D97-AF65-F5344CB8AC3E}">
        <p14:creationId xmlns:p14="http://schemas.microsoft.com/office/powerpoint/2010/main" val="919895091"/>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B47A4-5366-5BD1-C348-8C8C6B28C749}"/>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E4360679-E55E-BEB8-520E-138CD6C08703}"/>
              </a:ext>
            </a:extLst>
          </p:cNvPr>
          <p:cNvGraphicFramePr>
            <a:graphicFrameLocks/>
          </p:cNvGraphicFramePr>
          <p:nvPr>
            <p:custDataLst>
              <p:tags r:id="rId1"/>
            </p:custDataLst>
            <p:extLst>
              <p:ext uri="{D42A27DB-BD31-4B8C-83A1-F6EECF244321}">
                <p14:modId xmlns:p14="http://schemas.microsoft.com/office/powerpoint/2010/main" val="5982655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2" name="think-cell data - do not delete" hidden="1">
                        <a:extLst>
                          <a:ext uri="{FF2B5EF4-FFF2-40B4-BE49-F238E27FC236}">
                            <a16:creationId xmlns:a16="http://schemas.microsoft.com/office/drawing/2014/main" id="{E4360679-E55E-BEB8-520E-138CD6C0870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Title 5">
            <a:extLst>
              <a:ext uri="{FF2B5EF4-FFF2-40B4-BE49-F238E27FC236}">
                <a16:creationId xmlns:a16="http://schemas.microsoft.com/office/drawing/2014/main" id="{D839D67B-6A00-E672-3DF0-BBBDD664A292}"/>
              </a:ext>
            </a:extLst>
          </p:cNvPr>
          <p:cNvSpPr>
            <a:spLocks noGrp="1"/>
          </p:cNvSpPr>
          <p:nvPr>
            <p:ph type="title"/>
          </p:nvPr>
        </p:nvSpPr>
        <p:spPr>
          <a:xfrm>
            <a:off x="304798" y="246888"/>
            <a:ext cx="11585448" cy="969264"/>
          </a:xfrm>
        </p:spPr>
        <p:txBody>
          <a:bodyPr vert="horz" rIns="0"/>
          <a:lstStyle/>
          <a:p>
            <a:pPr lvl="0"/>
            <a:r>
              <a:rPr lang="en-US" sz="3000"/>
              <a:t>HARRIS TEETER’S SUSTAINABILITY FOCUS AREAS​</a:t>
            </a:r>
            <a:br>
              <a:rPr lang="en-US" sz="3000"/>
            </a:br>
            <a:r>
              <a:rPr lang="en-US" sz="1800" i="1"/>
              <a:t>And how these focus areas align with pep+ pillars</a:t>
            </a:r>
          </a:p>
        </p:txBody>
      </p:sp>
      <p:pic>
        <p:nvPicPr>
          <p:cNvPr id="10" name="Picture Placeholder 7">
            <a:extLst>
              <a:ext uri="{FF2B5EF4-FFF2-40B4-BE49-F238E27FC236}">
                <a16:creationId xmlns:a16="http://schemas.microsoft.com/office/drawing/2014/main" id="{25701978-8956-430A-32B0-FDDDC983BF98}"/>
              </a:ext>
            </a:extLst>
          </p:cNvPr>
          <p:cNvPicPr>
            <a:picLocks noChangeAspect="1"/>
          </p:cNvPicPr>
          <p:nvPr/>
        </p:nvPicPr>
        <p:blipFill rotWithShape="1">
          <a:blip r:embed="rId6">
            <a:clrChange>
              <a:clrFrom>
                <a:srgbClr val="FFFFFF"/>
              </a:clrFrom>
              <a:clrTo>
                <a:srgbClr val="FFFFFF">
                  <a:alpha val="0"/>
                </a:srgbClr>
              </a:clrTo>
            </a:clrChange>
          </a:blip>
          <a:srcRect l="2961" t="30962" r="2885" b="30962"/>
          <a:stretch>
            <a:fillRect/>
          </a:stretch>
        </p:blipFill>
        <p:spPr>
          <a:xfrm>
            <a:off x="10623202" y="347576"/>
            <a:ext cx="1263998" cy="511176"/>
          </a:xfrm>
          <a:prstGeom prst="rect">
            <a:avLst/>
          </a:prstGeom>
          <a:noFill/>
        </p:spPr>
      </p:pic>
      <p:sp>
        <p:nvSpPr>
          <p:cNvPr id="11" name="Rectangle: Top Corners Rounded 10">
            <a:extLst>
              <a:ext uri="{FF2B5EF4-FFF2-40B4-BE49-F238E27FC236}">
                <a16:creationId xmlns:a16="http://schemas.microsoft.com/office/drawing/2014/main" id="{A8FACDBD-44F6-6A08-F554-31D0592474D5}"/>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3" name="Table 4">
            <a:extLst>
              <a:ext uri="{FF2B5EF4-FFF2-40B4-BE49-F238E27FC236}">
                <a16:creationId xmlns:a16="http://schemas.microsoft.com/office/drawing/2014/main" id="{6B38F3DE-713F-7AED-EBC4-E025FEF1B3D2}"/>
              </a:ext>
            </a:extLst>
          </p:cNvPr>
          <p:cNvGraphicFramePr>
            <a:graphicFrameLocks noGrp="1"/>
          </p:cNvGraphicFramePr>
          <p:nvPr>
            <p:extLst>
              <p:ext uri="{D42A27DB-BD31-4B8C-83A1-F6EECF244321}">
                <p14:modId xmlns:p14="http://schemas.microsoft.com/office/powerpoint/2010/main" val="3175782413"/>
              </p:ext>
            </p:extLst>
          </p:nvPr>
        </p:nvGraphicFramePr>
        <p:xfrm>
          <a:off x="-7620" y="1148230"/>
          <a:ext cx="11986260" cy="5031114"/>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4998720">
                  <a:extLst>
                    <a:ext uri="{9D8B030D-6E8A-4147-A177-3AD203B41FA5}">
                      <a16:colId xmlns:a16="http://schemas.microsoft.com/office/drawing/2014/main" val="2382844442"/>
                    </a:ext>
                  </a:extLst>
                </a:gridCol>
                <a:gridCol w="4998720">
                  <a:extLst>
                    <a:ext uri="{9D8B030D-6E8A-4147-A177-3AD203B41FA5}">
                      <a16:colId xmlns:a16="http://schemas.microsoft.com/office/drawing/2014/main" val="957515009"/>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Environmental</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Social</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1600200">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954F07"/>
                          </a:solidFill>
                          <a:latin typeface="+mj-lt"/>
                          <a:ea typeface="+mn-ea"/>
                          <a:cs typeface="Leelawadee"/>
                        </a:rPr>
                        <a:t>POSITIVE </a:t>
                      </a:r>
                      <a:br>
                        <a:rPr lang="en-US" sz="1400" kern="1200">
                          <a:solidFill>
                            <a:srgbClr val="954F07"/>
                          </a:solidFill>
                          <a:latin typeface="+mj-lt"/>
                          <a:ea typeface="+mn-ea"/>
                          <a:cs typeface="Leelawadee"/>
                        </a:rPr>
                      </a:br>
                      <a:r>
                        <a:rPr lang="en-US" sz="1400" kern="1200">
                          <a:solidFill>
                            <a:srgbClr val="954F07"/>
                          </a:solidFill>
                          <a:latin typeface="+mj-lt"/>
                          <a:ea typeface="+mn-ea"/>
                          <a:cs typeface="Leelawadee"/>
                        </a:rPr>
                        <a:t>AGRICULTURE</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9F0A"/>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50" i="1" kern="1200" noProof="0">
                          <a:solidFill>
                            <a:srgbClr val="2B660F"/>
                          </a:solidFill>
                          <a:latin typeface="+mn-lt"/>
                          <a:ea typeface="+mn-ea"/>
                          <a:cs typeface="Leelawadee" panose="020B0502040204020203" pitchFamily="34" charset="-34"/>
                        </a:rPr>
                        <a:t>Not a focus area for the customer.</a:t>
                      </a:r>
                      <a:endParaRPr lang="en-US" sz="1050" i="1" kern="1200" noProof="0">
                        <a:solidFill>
                          <a:srgbClr val="2B660F"/>
                        </a:solidFill>
                        <a:latin typeface="+mn-lt"/>
                        <a:ea typeface="+mn-ea"/>
                        <a:cs typeface="Leelawadee" panose="020B0502040204020203" pitchFamily="34" charset="-34"/>
                      </a:endParaRP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14300" marR="0" lvl="0" indent="-1143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050" kern="1200" noProof="0">
                          <a:solidFill>
                            <a:srgbClr val="2B660F"/>
                          </a:solidFill>
                          <a:highlight>
                            <a:srgbClr val="4FE2F3"/>
                          </a:highlight>
                          <a:latin typeface="+mn-lt"/>
                          <a:ea typeface="+mn-ea"/>
                          <a:cs typeface="Leelawadee" panose="020B0502040204020203" pitchFamily="34" charset="-34"/>
                        </a:rPr>
                        <a:t>Goal: </a:t>
                      </a:r>
                      <a:r>
                        <a:rPr lang="en-US" sz="1050" noProof="0">
                          <a:solidFill>
                            <a:srgbClr val="2B660F"/>
                          </a:solidFill>
                          <a:latin typeface="+mn-lt"/>
                          <a:cs typeface="Leelawadee" panose="020B0502040204020203" pitchFamily="34" charset="-34"/>
                        </a:rPr>
                        <a:t>Support local farmers and the local economy by using the ‘locally grown’ logo on products – enabling customers to identify products that are grown within the designated state, therefore supporting the local economy, giving farmers a living wage and reducing the environmental impact and costs of transporting product</a:t>
                      </a: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1600200">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14300" marR="0" lvl="0" indent="-1143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noProof="0">
                          <a:solidFill>
                            <a:srgbClr val="2B660F"/>
                          </a:solidFill>
                          <a:highlight>
                            <a:srgbClr val="4FE2F3"/>
                          </a:highlight>
                          <a:latin typeface="+mn-lt"/>
                          <a:cs typeface="Leelawadee" panose="020B0502040204020203" pitchFamily="34" charset="-34"/>
                        </a:rPr>
                        <a:t>Goal:</a:t>
                      </a:r>
                      <a:r>
                        <a:rPr lang="en-US" sz="1050" noProof="0">
                          <a:solidFill>
                            <a:srgbClr val="2B660F"/>
                          </a:solidFill>
                          <a:latin typeface="+mn-lt"/>
                          <a:cs typeface="Leelawadee" panose="020B0502040204020203" pitchFamily="34" charset="-34"/>
                        </a:rPr>
                        <a:t> </a:t>
                      </a:r>
                      <a:r>
                        <a:rPr lang="en-US" sz="1050" i="0" kern="1200" noProof="0">
                          <a:solidFill>
                            <a:srgbClr val="2B660F"/>
                          </a:solidFill>
                          <a:latin typeface="+mn-lt"/>
                          <a:ea typeface="+mn-ea"/>
                          <a:cs typeface="Leelawadee" panose="020B0502040204020203" pitchFamily="34" charset="-34"/>
                        </a:rPr>
                        <a:t>Produce bags that are 100% degradable</a:t>
                      </a:r>
                    </a:p>
                    <a:p>
                      <a:pPr marL="114300" indent="-114300" algn="l" defTabSz="914400" rtl="0" eaLnBrk="1" latinLnBrk="0" hangingPunct="1">
                        <a:spcBef>
                          <a:spcPts val="600"/>
                        </a:spcBef>
                        <a:buFont typeface="Arial" panose="020B0604020202020204" pitchFamily="34" charset="0"/>
                        <a:buChar char="•"/>
                      </a:pPr>
                      <a:r>
                        <a:rPr lang="en-US" sz="1050" noProof="0">
                          <a:solidFill>
                            <a:srgbClr val="2B660F"/>
                          </a:solidFill>
                          <a:highlight>
                            <a:srgbClr val="4FE2F3"/>
                          </a:highlight>
                          <a:latin typeface="+mn-lt"/>
                          <a:cs typeface="Leelawadee" panose="020B0502040204020203" pitchFamily="34" charset="-34"/>
                        </a:rPr>
                        <a:t>Goal:</a:t>
                      </a:r>
                      <a:r>
                        <a:rPr lang="en-US" sz="1050" noProof="0">
                          <a:solidFill>
                            <a:srgbClr val="2B660F"/>
                          </a:solidFill>
                          <a:latin typeface="+mn-lt"/>
                          <a:cs typeface="Leelawadee" panose="020B0502040204020203" pitchFamily="34" charset="-34"/>
                        </a:rPr>
                        <a:t> </a:t>
                      </a:r>
                      <a:r>
                        <a:rPr lang="en-US" sz="1050" i="0" kern="1200" noProof="0">
                          <a:solidFill>
                            <a:srgbClr val="2B660F"/>
                          </a:solidFill>
                          <a:latin typeface="+mn-lt"/>
                          <a:ea typeface="+mn-ea"/>
                          <a:cs typeface="Leelawadee" panose="020B0502040204020203" pitchFamily="34" charset="-34"/>
                        </a:rPr>
                        <a:t>Use paper grocery bags produced from 100% post-consumer recycled paper and are certified by the Forest Stewardship Council</a:t>
                      </a:r>
                    </a:p>
                    <a:p>
                      <a:pPr marL="114300" indent="-114300" algn="l" defTabSz="914400" rtl="0" eaLnBrk="1" latinLnBrk="0" hangingPunct="1">
                        <a:spcBef>
                          <a:spcPts val="600"/>
                        </a:spcBef>
                        <a:buFont typeface="Arial" panose="020B0604020202020204" pitchFamily="34" charset="0"/>
                        <a:buChar char="•"/>
                      </a:pPr>
                      <a:r>
                        <a:rPr lang="en-US" sz="1050" noProof="0">
                          <a:solidFill>
                            <a:srgbClr val="2B660F"/>
                          </a:solidFill>
                          <a:highlight>
                            <a:srgbClr val="4FE2F3"/>
                          </a:highlight>
                          <a:latin typeface="+mn-lt"/>
                          <a:cs typeface="Leelawadee" panose="020B0502040204020203" pitchFamily="34" charset="-34"/>
                        </a:rPr>
                        <a:t>Goal:</a:t>
                      </a:r>
                      <a:r>
                        <a:rPr lang="en-US" sz="1050" noProof="0">
                          <a:solidFill>
                            <a:srgbClr val="2B660F"/>
                          </a:solidFill>
                          <a:latin typeface="+mn-lt"/>
                          <a:cs typeface="Leelawadee" panose="020B0502040204020203" pitchFamily="34" charset="-34"/>
                        </a:rPr>
                        <a:t> </a:t>
                      </a:r>
                      <a:r>
                        <a:rPr lang="en-US" sz="1050" i="0" kern="1200" noProof="0">
                          <a:solidFill>
                            <a:srgbClr val="2B660F"/>
                          </a:solidFill>
                          <a:latin typeface="+mn-lt"/>
                          <a:ea typeface="+mn-ea"/>
                          <a:cs typeface="Leelawadee" panose="020B0502040204020203" pitchFamily="34" charset="-34"/>
                        </a:rPr>
                        <a:t>Implement recycling practices in stores to conserve landfill space, energy and natural resources</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14300" marR="0" lvl="0" indent="-1143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050" noProof="0">
                          <a:solidFill>
                            <a:srgbClr val="2B660F"/>
                          </a:solidFill>
                          <a:highlight>
                            <a:srgbClr val="4FE2F3"/>
                          </a:highlight>
                          <a:latin typeface="+mn-lt"/>
                          <a:cs typeface="Leelawadee" panose="020B0502040204020203" pitchFamily="34" charset="-34"/>
                        </a:rPr>
                        <a:t>Goal:</a:t>
                      </a:r>
                      <a:r>
                        <a:rPr lang="en-US" sz="1050" noProof="0">
                          <a:solidFill>
                            <a:srgbClr val="2B660F"/>
                          </a:solidFill>
                          <a:latin typeface="+mn-lt"/>
                          <a:cs typeface="Leelawadee" panose="020B0502040204020203" pitchFamily="34" charset="-34"/>
                        </a:rPr>
                        <a:t> Create and sustain a culture that encompasses the diversity re</a:t>
                      </a:r>
                      <a:r>
                        <a:rPr lang="en-US" sz="1050" kern="1200" noProof="0">
                          <a:solidFill>
                            <a:srgbClr val="2B660F"/>
                          </a:solidFill>
                          <a:latin typeface="+mn-lt"/>
                          <a:ea typeface="+mn-ea"/>
                          <a:cs typeface="Leelawadee" panose="020B0502040204020203" pitchFamily="34" charset="-34"/>
                        </a:rPr>
                        <a:t>presented, including associates and the communities we serve</a:t>
                      </a:r>
                    </a:p>
                    <a:p>
                      <a:pPr marL="114300" marR="0" lvl="0" indent="-1143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050" noProof="0">
                          <a:solidFill>
                            <a:srgbClr val="2B660F"/>
                          </a:solidFill>
                          <a:highlight>
                            <a:srgbClr val="4FE2F3"/>
                          </a:highlight>
                          <a:latin typeface="+mn-lt"/>
                          <a:cs typeface="Leelawadee" panose="020B0502040204020203" pitchFamily="34" charset="-34"/>
                        </a:rPr>
                        <a:t>Goal:</a:t>
                      </a:r>
                      <a:r>
                        <a:rPr lang="en-US" sz="1050" noProof="0">
                          <a:solidFill>
                            <a:srgbClr val="2B660F"/>
                          </a:solidFill>
                          <a:latin typeface="+mn-lt"/>
                          <a:cs typeface="Leelawadee" panose="020B0502040204020203" pitchFamily="34" charset="-34"/>
                        </a:rPr>
                        <a:t> </a:t>
                      </a:r>
                      <a:r>
                        <a:rPr lang="en-US" sz="1050" kern="1200" noProof="0">
                          <a:solidFill>
                            <a:srgbClr val="2B660F"/>
                          </a:solidFill>
                          <a:latin typeface="+mn-lt"/>
                          <a:ea typeface="+mn-ea"/>
                          <a:cs typeface="Leelawadee" panose="020B0502040204020203" pitchFamily="34" charset="-34"/>
                        </a:rPr>
                        <a:t>Cultivate new vendor relationships to empower diverse suppliers and enhance economic growth</a:t>
                      </a:r>
                    </a:p>
                    <a:p>
                      <a:pPr marL="114300" marR="0" lvl="0" indent="-1143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050" noProof="0">
                          <a:solidFill>
                            <a:srgbClr val="2B660F"/>
                          </a:solidFill>
                          <a:highlight>
                            <a:srgbClr val="4FE2F3"/>
                          </a:highlight>
                          <a:latin typeface="+mn-lt"/>
                          <a:cs typeface="Leelawadee" panose="020B0502040204020203" pitchFamily="34" charset="-34"/>
                        </a:rPr>
                        <a:t>Goal:</a:t>
                      </a:r>
                      <a:r>
                        <a:rPr lang="en-US" sz="1050" noProof="0">
                          <a:solidFill>
                            <a:srgbClr val="2B660F"/>
                          </a:solidFill>
                          <a:latin typeface="+mn-lt"/>
                          <a:cs typeface="Leelawadee" panose="020B0502040204020203" pitchFamily="34" charset="-34"/>
                        </a:rPr>
                        <a:t> </a:t>
                      </a:r>
                      <a:r>
                        <a:rPr lang="en-US" sz="1050" kern="1200" noProof="0">
                          <a:solidFill>
                            <a:srgbClr val="2B660F"/>
                          </a:solidFill>
                          <a:latin typeface="+mn-lt"/>
                          <a:ea typeface="+mn-ea"/>
                          <a:cs typeface="Leelawadee" panose="020B0502040204020203" pitchFamily="34" charset="-34"/>
                        </a:rPr>
                        <a:t>Partner with local food banks to provide hunger relief to families, including children, seniors and veterans, within our communities facing food insecurity.</a:t>
                      </a: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r h="1583826">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922F11"/>
                          </a:solidFill>
                          <a:latin typeface="+mj-lt"/>
                          <a:ea typeface="+mn-ea"/>
                          <a:cs typeface="Leelawadee"/>
                        </a:rPr>
                        <a:t>POSITIVE </a:t>
                      </a:r>
                      <a:br>
                        <a:rPr lang="en-US" sz="1400" kern="1200">
                          <a:solidFill>
                            <a:srgbClr val="922F11"/>
                          </a:solidFill>
                          <a:latin typeface="+mj-lt"/>
                          <a:ea typeface="+mn-ea"/>
                          <a:cs typeface="Leelawadee"/>
                        </a:rPr>
                      </a:br>
                      <a:r>
                        <a:rPr lang="en-US" sz="1400" kern="1200">
                          <a:solidFill>
                            <a:srgbClr val="922F11"/>
                          </a:solidFill>
                          <a:latin typeface="+mj-lt"/>
                          <a:ea typeface="+mn-ea"/>
                          <a:cs typeface="Leelawadee"/>
                        </a:rPr>
                        <a:t>CHOICES</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E6D26"/>
                    </a:solidFill>
                  </a:tcPr>
                </a:tc>
                <a:tc>
                  <a:txBody>
                    <a:bodyPr/>
                    <a:lstStyle/>
                    <a:p>
                      <a:pPr marL="114300" marR="0" lvl="0" indent="-1143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noProof="0">
                          <a:solidFill>
                            <a:srgbClr val="2B660F"/>
                          </a:solidFill>
                          <a:highlight>
                            <a:srgbClr val="4FE2F3"/>
                          </a:highlight>
                          <a:latin typeface="+mn-lt"/>
                          <a:cs typeface="Leelawadee" panose="020B0502040204020203" pitchFamily="34" charset="-34"/>
                        </a:rPr>
                        <a:t>Goal:</a:t>
                      </a:r>
                      <a:r>
                        <a:rPr lang="en-US" sz="1050" noProof="0">
                          <a:solidFill>
                            <a:srgbClr val="2B660F"/>
                          </a:solidFill>
                          <a:latin typeface="+mn-lt"/>
                          <a:cs typeface="Leelawadee" panose="020B0502040204020203" pitchFamily="34" charset="-34"/>
                        </a:rPr>
                        <a:t> </a:t>
                      </a:r>
                      <a:r>
                        <a:rPr lang="en-US" sz="1050" i="0" kern="1200" noProof="0">
                          <a:solidFill>
                            <a:srgbClr val="2B660F"/>
                          </a:solidFill>
                          <a:latin typeface="+mn-lt"/>
                          <a:ea typeface="+mn-ea"/>
                          <a:cs typeface="Leelawadee" panose="020B0502040204020203" pitchFamily="34" charset="-34"/>
                        </a:rPr>
                        <a:t>Install recycling bins in each store</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14300" marR="0" lvl="0" indent="-1143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050" noProof="0">
                          <a:solidFill>
                            <a:srgbClr val="2B660F"/>
                          </a:solidFill>
                          <a:highlight>
                            <a:srgbClr val="4FE2F3"/>
                          </a:highlight>
                          <a:latin typeface="+mn-lt"/>
                          <a:cs typeface="Leelawadee" panose="020B0502040204020203" pitchFamily="34" charset="-34"/>
                        </a:rPr>
                        <a:t>Goal:</a:t>
                      </a:r>
                      <a:r>
                        <a:rPr lang="en-US" sz="1050" noProof="0">
                          <a:solidFill>
                            <a:srgbClr val="2B660F"/>
                          </a:solidFill>
                          <a:latin typeface="+mn-lt"/>
                          <a:cs typeface="Leelawadee" panose="020B0502040204020203" pitchFamily="34" charset="-34"/>
                        </a:rPr>
                        <a:t> Include ‘N</a:t>
                      </a:r>
                      <a:r>
                        <a:rPr lang="en-US" sz="1050" i="0" noProof="0">
                          <a:solidFill>
                            <a:srgbClr val="2B660F"/>
                          </a:solidFill>
                          <a:latin typeface="+mn-lt"/>
                          <a:cs typeface="Leelawadee" panose="020B0502040204020203" pitchFamily="34" charset="-34"/>
                        </a:rPr>
                        <a:t>o Salt Added’ label </a:t>
                      </a:r>
                      <a:r>
                        <a:rPr lang="en-US" sz="1050" i="0" kern="1200" noProof="0">
                          <a:solidFill>
                            <a:srgbClr val="2B660F"/>
                          </a:solidFill>
                          <a:latin typeface="+mn-lt"/>
                          <a:ea typeface="+mn-ea"/>
                          <a:cs typeface="Leelawadee" panose="020B0502040204020203" pitchFamily="34" charset="-34"/>
                        </a:rPr>
                        <a:t>to products that are making a claim of being No Salt/No Added Salt/Unsalted/Without Added Salt</a:t>
                      </a:r>
                    </a:p>
                    <a:p>
                      <a:pPr marL="114300" indent="-114300" algn="l">
                        <a:spcBef>
                          <a:spcPts val="600"/>
                        </a:spcBef>
                        <a:buFont typeface="Arial" panose="020B0604020202020204" pitchFamily="34" charset="0"/>
                        <a:buChar char="•"/>
                      </a:pPr>
                      <a:r>
                        <a:rPr lang="en-US" sz="1050" noProof="0">
                          <a:solidFill>
                            <a:srgbClr val="2B660F"/>
                          </a:solidFill>
                          <a:highlight>
                            <a:srgbClr val="4FE2F3"/>
                          </a:highlight>
                          <a:latin typeface="+mn-lt"/>
                          <a:cs typeface="Leelawadee" panose="020B0502040204020203" pitchFamily="34" charset="-34"/>
                        </a:rPr>
                        <a:t>Goal:</a:t>
                      </a:r>
                      <a:r>
                        <a:rPr lang="en-US" sz="1050" noProof="0">
                          <a:solidFill>
                            <a:srgbClr val="2B660F"/>
                          </a:solidFill>
                          <a:latin typeface="+mn-lt"/>
                          <a:cs typeface="Leelawadee" panose="020B0502040204020203" pitchFamily="34" charset="-34"/>
                        </a:rPr>
                        <a:t> </a:t>
                      </a:r>
                      <a:r>
                        <a:rPr lang="en-US" sz="1050" i="0" kern="1200" noProof="0">
                          <a:solidFill>
                            <a:srgbClr val="2B660F"/>
                          </a:solidFill>
                          <a:latin typeface="+mn-lt"/>
                          <a:ea typeface="+mn-ea"/>
                          <a:cs typeface="Leelawadee" panose="020B0502040204020203" pitchFamily="34" charset="-34"/>
                        </a:rPr>
                        <a:t>Include a ‘No Sugar Added’ label to all products that have no added sugar ingredients and no added sugar in the Nutri Facts Panel or have a no added sugar claim</a:t>
                      </a:r>
                    </a:p>
                    <a:p>
                      <a:pPr marL="114300" indent="-114300" algn="l">
                        <a:spcBef>
                          <a:spcPts val="600"/>
                        </a:spcBef>
                        <a:buFont typeface="Arial" panose="020B0604020202020204" pitchFamily="34" charset="0"/>
                        <a:buChar char="•"/>
                      </a:pPr>
                      <a:r>
                        <a:rPr lang="en-US" sz="1050" noProof="0">
                          <a:solidFill>
                            <a:srgbClr val="2B660F"/>
                          </a:solidFill>
                          <a:highlight>
                            <a:srgbClr val="4FE2F3"/>
                          </a:highlight>
                          <a:latin typeface="+mn-lt"/>
                          <a:cs typeface="Leelawadee" panose="020B0502040204020203" pitchFamily="34" charset="-34"/>
                        </a:rPr>
                        <a:t>Goal:</a:t>
                      </a:r>
                      <a:r>
                        <a:rPr lang="en-US" sz="1050" noProof="0">
                          <a:solidFill>
                            <a:srgbClr val="2B660F"/>
                          </a:solidFill>
                          <a:latin typeface="+mn-lt"/>
                          <a:cs typeface="Leelawadee" panose="020B0502040204020203" pitchFamily="34" charset="-34"/>
                        </a:rPr>
                        <a:t> Include a ‘</a:t>
                      </a:r>
                      <a:r>
                        <a:rPr lang="en-US" sz="1050" i="0" kern="1200" noProof="0">
                          <a:solidFill>
                            <a:srgbClr val="2B660F"/>
                          </a:solidFill>
                          <a:latin typeface="+mn-lt"/>
                          <a:ea typeface="+mn-ea"/>
                          <a:cs typeface="Leelawadee" panose="020B0502040204020203" pitchFamily="34" charset="-34"/>
                        </a:rPr>
                        <a:t>Low Sodium’ label for products that pass the FDA disclosure filter for total fat, saturated fat, cholesterol, and sodium</a:t>
                      </a: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40967922"/>
                  </a:ext>
                </a:extLst>
              </a:tr>
            </a:tbl>
          </a:graphicData>
        </a:graphic>
      </p:graphicFrame>
      <p:pic>
        <p:nvPicPr>
          <p:cNvPr id="14" name="Picture 13" descr="A logo of a leaf in a circle&#10;&#10;Description automatically generated">
            <a:extLst>
              <a:ext uri="{FF2B5EF4-FFF2-40B4-BE49-F238E27FC236}">
                <a16:creationId xmlns:a16="http://schemas.microsoft.com/office/drawing/2014/main" id="{8F5E21DB-A3BC-8F46-AFC7-57842FDE2C9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pic>
        <p:nvPicPr>
          <p:cNvPr id="15" name="Picture 14" descr="A blue and green windmill with green arrows&#10;&#10;Description automatically generated">
            <a:extLst>
              <a:ext uri="{FF2B5EF4-FFF2-40B4-BE49-F238E27FC236}">
                <a16:creationId xmlns:a16="http://schemas.microsoft.com/office/drawing/2014/main" id="{D231F291-C14E-07B9-18ED-02599584D8D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7884" y="3429000"/>
            <a:ext cx="556204" cy="604020"/>
          </a:xfrm>
          <a:prstGeom prst="rect">
            <a:avLst/>
          </a:prstGeom>
        </p:spPr>
      </p:pic>
      <p:pic>
        <p:nvPicPr>
          <p:cNvPr id="17" name="Picture 16" descr="A logo of a hand and a globe&#10;&#10;Description automatically generated">
            <a:extLst>
              <a:ext uri="{FF2B5EF4-FFF2-40B4-BE49-F238E27FC236}">
                <a16:creationId xmlns:a16="http://schemas.microsoft.com/office/drawing/2014/main" id="{D38AD9B3-2267-E4A6-F896-E8AA72D6631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27528" y="5032253"/>
            <a:ext cx="536916" cy="583072"/>
          </a:xfrm>
          <a:prstGeom prst="rect">
            <a:avLst/>
          </a:prstGeom>
        </p:spPr>
      </p:pic>
    </p:spTree>
    <p:extLst>
      <p:ext uri="{BB962C8B-B14F-4D97-AF65-F5344CB8AC3E}">
        <p14:creationId xmlns:p14="http://schemas.microsoft.com/office/powerpoint/2010/main" val="2064177942"/>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A02032-5158-B4A3-41E9-2758D2AF4C33}"/>
            </a:ext>
          </a:extLst>
        </p:cNvPr>
        <p:cNvGrpSpPr/>
        <p:nvPr/>
      </p:nvGrpSpPr>
      <p:grpSpPr>
        <a:xfrm>
          <a:off x="0" y="0"/>
          <a:ext cx="0" cy="0"/>
          <a:chOff x="0" y="0"/>
          <a:chExt cx="0" cy="0"/>
        </a:xfrm>
      </p:grpSpPr>
      <p:graphicFrame>
        <p:nvGraphicFramePr>
          <p:cNvPr id="20" name="think-cell data - do not delete" hidden="1">
            <a:extLst>
              <a:ext uri="{FF2B5EF4-FFF2-40B4-BE49-F238E27FC236}">
                <a16:creationId xmlns:a16="http://schemas.microsoft.com/office/drawing/2014/main" id="{54EC620C-A464-D457-E918-FD96D16E2A32}"/>
              </a:ext>
            </a:extLst>
          </p:cNvPr>
          <p:cNvGraphicFramePr>
            <a:graphicFrameLocks/>
          </p:cNvGraphicFramePr>
          <p:nvPr>
            <p:custDataLst>
              <p:tags r:id="rId1"/>
            </p:custDataLst>
            <p:extLst>
              <p:ext uri="{D42A27DB-BD31-4B8C-83A1-F6EECF244321}">
                <p14:modId xmlns:p14="http://schemas.microsoft.com/office/powerpoint/2010/main" val="20258418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20" name="think-cell data - do not delete" hidden="1">
                        <a:extLst>
                          <a:ext uri="{FF2B5EF4-FFF2-40B4-BE49-F238E27FC236}">
                            <a16:creationId xmlns:a16="http://schemas.microsoft.com/office/drawing/2014/main" id="{54EC620C-A464-D457-E918-FD96D16E2A3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E598FD70-1E4D-9FAF-AF89-A238D861491B}"/>
              </a:ext>
            </a:extLst>
          </p:cNvPr>
          <p:cNvSpPr>
            <a:spLocks noGrp="1"/>
          </p:cNvSpPr>
          <p:nvPr>
            <p:ph type="title"/>
          </p:nvPr>
        </p:nvSpPr>
        <p:spPr>
          <a:xfrm>
            <a:off x="304801" y="247650"/>
            <a:ext cx="10287000" cy="968375"/>
          </a:xfrm>
        </p:spPr>
        <p:txBody>
          <a:bodyPr vert="horz" rIns="0"/>
          <a:lstStyle/>
          <a:p>
            <a:pPr lvl="0"/>
            <a:r>
              <a:rPr lang="en-US" sz="2600"/>
              <a:t>COMMONALITY BETWEEN HARRIS TEETER’S AND PEP+ FOCUS AREAS​</a:t>
            </a:r>
            <a:br>
              <a:rPr lang="en-US" sz="2600"/>
            </a:br>
            <a:r>
              <a:rPr lang="en-US" sz="1800" i="1"/>
              <a:t>Allowing us to identify opportunities for collaboration, and therefore </a:t>
            </a:r>
            <a:br>
              <a:rPr lang="en-US" sz="1800" i="1"/>
            </a:br>
            <a:r>
              <a:rPr lang="en-US" sz="1800" i="1"/>
              <a:t>add value to our relationship</a:t>
            </a:r>
          </a:p>
        </p:txBody>
      </p:sp>
      <p:sp>
        <p:nvSpPr>
          <p:cNvPr id="11" name="Rectangle: Top Corners Rounded 10">
            <a:extLst>
              <a:ext uri="{FF2B5EF4-FFF2-40B4-BE49-F238E27FC236}">
                <a16:creationId xmlns:a16="http://schemas.microsoft.com/office/drawing/2014/main" id="{C41253B6-45B6-45D4-874D-53F7294FB9C4}"/>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2" name="Table 4">
            <a:extLst>
              <a:ext uri="{FF2B5EF4-FFF2-40B4-BE49-F238E27FC236}">
                <a16:creationId xmlns:a16="http://schemas.microsoft.com/office/drawing/2014/main" id="{C6386522-F66E-4492-7BEF-428DE7B73AB0}"/>
              </a:ext>
            </a:extLst>
          </p:cNvPr>
          <p:cNvGraphicFramePr>
            <a:graphicFrameLocks noGrp="1"/>
          </p:cNvGraphicFramePr>
          <p:nvPr>
            <p:extLst>
              <p:ext uri="{D42A27DB-BD31-4B8C-83A1-F6EECF244321}">
                <p14:modId xmlns:p14="http://schemas.microsoft.com/office/powerpoint/2010/main" val="789467492"/>
              </p:ext>
            </p:extLst>
          </p:nvPr>
        </p:nvGraphicFramePr>
        <p:xfrm>
          <a:off x="-7620" y="1148230"/>
          <a:ext cx="11986260" cy="5031114"/>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4998720">
                  <a:extLst>
                    <a:ext uri="{9D8B030D-6E8A-4147-A177-3AD203B41FA5}">
                      <a16:colId xmlns:a16="http://schemas.microsoft.com/office/drawing/2014/main" val="2382844442"/>
                    </a:ext>
                  </a:extLst>
                </a:gridCol>
                <a:gridCol w="4998720">
                  <a:extLst>
                    <a:ext uri="{9D8B030D-6E8A-4147-A177-3AD203B41FA5}">
                      <a16:colId xmlns:a16="http://schemas.microsoft.com/office/drawing/2014/main" val="957515009"/>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Environmental</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Social</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4784226">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14300" indent="-114300" algn="l" defTabSz="914400" rtl="0" eaLnBrk="1" latinLnBrk="0" hangingPunct="1">
                        <a:buFont typeface="Arial" panose="020B0604020202020204" pitchFamily="34" charset="0"/>
                        <a:buChar char="•"/>
                      </a:pPr>
                      <a:r>
                        <a:rPr lang="en-US" sz="1050" noProof="0">
                          <a:solidFill>
                            <a:srgbClr val="2B660F"/>
                          </a:solidFill>
                          <a:highlight>
                            <a:srgbClr val="4FE2F3"/>
                          </a:highlight>
                          <a:latin typeface="+mn-lt"/>
                          <a:cs typeface="Leelawadee" panose="020B0502040204020203" pitchFamily="34" charset="-34"/>
                        </a:rPr>
                        <a:t>Goal:</a:t>
                      </a:r>
                      <a:r>
                        <a:rPr lang="en-US" sz="1050" noProof="0">
                          <a:solidFill>
                            <a:srgbClr val="2B660F"/>
                          </a:solidFill>
                          <a:latin typeface="+mn-lt"/>
                          <a:cs typeface="Leelawadee" panose="020B0502040204020203" pitchFamily="34" charset="-34"/>
                        </a:rPr>
                        <a:t> </a:t>
                      </a:r>
                      <a:r>
                        <a:rPr lang="en-US" sz="1050" i="0" kern="1200" noProof="0">
                          <a:solidFill>
                            <a:srgbClr val="2B660F"/>
                          </a:solidFill>
                          <a:latin typeface="+mn-lt"/>
                          <a:ea typeface="+mn-ea"/>
                          <a:cs typeface="Leelawadee" panose="020B0502040204020203" pitchFamily="34" charset="-34"/>
                        </a:rPr>
                        <a:t>Use plant based (non-petroleum) plastic containers for our </a:t>
                      </a:r>
                      <a:br>
                        <a:rPr lang="en-US" sz="1050" i="0" kern="1200" noProof="0">
                          <a:solidFill>
                            <a:srgbClr val="2B660F"/>
                          </a:solidFill>
                          <a:latin typeface="+mn-lt"/>
                          <a:ea typeface="+mn-ea"/>
                          <a:cs typeface="Leelawadee" panose="020B0502040204020203" pitchFamily="34" charset="-34"/>
                        </a:rPr>
                      </a:br>
                      <a:r>
                        <a:rPr lang="en-US" sz="1050" i="0" kern="1200" noProof="0">
                          <a:solidFill>
                            <a:srgbClr val="2B660F"/>
                          </a:solidFill>
                          <a:latin typeface="+mn-lt"/>
                          <a:ea typeface="+mn-ea"/>
                          <a:cs typeface="Leelawadee" panose="020B0502040204020203" pitchFamily="34" charset="-34"/>
                        </a:rPr>
                        <a:t>in-store fresh cut fruit and H.T. Traders salad kits</a:t>
                      </a:r>
                    </a:p>
                    <a:p>
                      <a:pPr marL="361950" lvl="1" indent="-187325" algn="l" defTabSz="914400" rtl="0" eaLnBrk="1" latinLnBrk="0" hangingPunct="1">
                        <a:spcBef>
                          <a:spcPts val="400"/>
                        </a:spcBef>
                        <a:buClr>
                          <a:schemeClr val="tx1"/>
                        </a:buClr>
                        <a:buFont typeface="Wingdings" panose="05000000000000000000" pitchFamily="2" charset="2"/>
                        <a:buChar char="Ø"/>
                      </a:pPr>
                      <a:r>
                        <a:rPr lang="en-US" sz="1050" b="1" noProof="0">
                          <a:solidFill>
                            <a:srgbClr val="2B660F"/>
                          </a:solidFill>
                          <a:latin typeface="+mn-lt"/>
                          <a:cs typeface="Leelawadee" panose="020B0502040204020203" pitchFamily="34" charset="-34"/>
                        </a:rPr>
                        <a:t>pep+ </a:t>
                      </a:r>
                      <a:r>
                        <a:rPr lang="en-US" sz="1050" b="1" kern="1200" noProof="0">
                          <a:solidFill>
                            <a:srgbClr val="2B660F"/>
                          </a:solidFill>
                          <a:latin typeface="+mn-lt"/>
                          <a:ea typeface="+mn-ea"/>
                          <a:cs typeface="Leelawadee" panose="020B0502040204020203" pitchFamily="34" charset="-34"/>
                        </a:rPr>
                        <a:t>alignment: Achieve 97% or greater reusable, recyclable, or compostable (RRC) packaging by design by 2030 in our primary and secondary packaging in our key packaging markets</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14300" marR="0" lvl="0" indent="-1143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noProof="0">
                          <a:solidFill>
                            <a:srgbClr val="2B660F"/>
                          </a:solidFill>
                          <a:highlight>
                            <a:srgbClr val="4FE2F3"/>
                          </a:highlight>
                          <a:latin typeface="+mn-lt"/>
                          <a:cs typeface="Leelawadee" panose="020B0502040204020203" pitchFamily="34" charset="-34"/>
                        </a:rPr>
                        <a:t>Goal:</a:t>
                      </a:r>
                      <a:r>
                        <a:rPr lang="en-US" sz="1050" noProof="0">
                          <a:solidFill>
                            <a:srgbClr val="2B660F"/>
                          </a:solidFill>
                          <a:latin typeface="+mn-lt"/>
                          <a:cs typeface="Leelawadee" panose="020B0502040204020203" pitchFamily="34" charset="-34"/>
                        </a:rPr>
                        <a:t> </a:t>
                      </a:r>
                      <a:r>
                        <a:rPr lang="en-US" sz="1050" kern="1200" noProof="0">
                          <a:solidFill>
                            <a:srgbClr val="2B660F"/>
                          </a:solidFill>
                          <a:latin typeface="+mn-lt"/>
                          <a:ea typeface="+mn-ea"/>
                          <a:cs typeface="Leelawadee" panose="020B0502040204020203" pitchFamily="34" charset="-34"/>
                        </a:rPr>
                        <a:t>Partner with local food banks to provide hunger relief to </a:t>
                      </a:r>
                      <a:br>
                        <a:rPr lang="en-US" sz="1050" kern="1200" noProof="0">
                          <a:solidFill>
                            <a:srgbClr val="2B660F"/>
                          </a:solidFill>
                          <a:latin typeface="+mn-lt"/>
                          <a:ea typeface="+mn-ea"/>
                          <a:cs typeface="Leelawadee" panose="020B0502040204020203" pitchFamily="34" charset="-34"/>
                        </a:rPr>
                      </a:br>
                      <a:r>
                        <a:rPr lang="en-US" sz="1050" kern="1200" noProof="0">
                          <a:solidFill>
                            <a:srgbClr val="2B660F"/>
                          </a:solidFill>
                          <a:latin typeface="+mn-lt"/>
                          <a:ea typeface="+mn-ea"/>
                          <a:cs typeface="Leelawadee" panose="020B0502040204020203" pitchFamily="34" charset="-34"/>
                        </a:rPr>
                        <a:t>families, including children, seniors and veterans, within our communities facing food insecurity</a:t>
                      </a:r>
                    </a:p>
                    <a:p>
                      <a:pPr marL="361950" marR="0" lvl="1" indent="-187325" algn="l" defTabSz="914400" rtl="0" eaLnBrk="1" fontAlgn="auto" latinLnBrk="0" hangingPunct="1">
                        <a:lnSpc>
                          <a:spcPct val="100000"/>
                        </a:lnSpc>
                        <a:spcBef>
                          <a:spcPts val="400"/>
                        </a:spcBef>
                        <a:spcAft>
                          <a:spcPts val="0"/>
                        </a:spcAft>
                        <a:buClrTx/>
                        <a:buSzTx/>
                        <a:buFont typeface="Wingdings" panose="05000000000000000000" pitchFamily="2" charset="2"/>
                        <a:buChar char="Ø"/>
                        <a:tabLst/>
                        <a:defRPr/>
                      </a:pPr>
                      <a:r>
                        <a:rPr lang="en-US" sz="1050" b="1" noProof="0">
                          <a:solidFill>
                            <a:srgbClr val="2B660F"/>
                          </a:solidFill>
                          <a:latin typeface="+mn-lt"/>
                          <a:cs typeface="Leelawadee" panose="020B0502040204020203" pitchFamily="34" charset="-34"/>
                        </a:rPr>
                        <a:t>pep+ alignment: </a:t>
                      </a:r>
                      <a:r>
                        <a:rPr lang="en-US" sz="1050" b="1" kern="1200" noProof="0">
                          <a:solidFill>
                            <a:srgbClr val="2B660F"/>
                          </a:solidFill>
                          <a:latin typeface="+mn-lt"/>
                          <a:ea typeface="+mn-ea"/>
                          <a:cs typeface="Leelawadee" panose="020B0502040204020203" pitchFamily="34" charset="-34"/>
                        </a:rPr>
                        <a:t>Partner with communities to advance food security and make nutritious food accessible to 50 million people</a:t>
                      </a: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bl>
          </a:graphicData>
        </a:graphic>
      </p:graphicFrame>
      <p:pic>
        <p:nvPicPr>
          <p:cNvPr id="17" name="Picture 16" descr="A blue and green windmill with green arrows&#10;&#10;Description automatically generated">
            <a:extLst>
              <a:ext uri="{FF2B5EF4-FFF2-40B4-BE49-F238E27FC236}">
                <a16:creationId xmlns:a16="http://schemas.microsoft.com/office/drawing/2014/main" id="{0ED3BE74-8E69-A955-29D0-1C296C348E5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sp>
        <p:nvSpPr>
          <p:cNvPr id="18" name="TextBox 17">
            <a:extLst>
              <a:ext uri="{FF2B5EF4-FFF2-40B4-BE49-F238E27FC236}">
                <a16:creationId xmlns:a16="http://schemas.microsoft.com/office/drawing/2014/main" id="{D2F583EF-F8EC-C516-7D61-886490A3CF7B}"/>
              </a:ext>
            </a:extLst>
          </p:cNvPr>
          <p:cNvSpPr txBox="1"/>
          <p:nvPr/>
        </p:nvSpPr>
        <p:spPr>
          <a:xfrm>
            <a:off x="5334000" y="6269189"/>
            <a:ext cx="6405563" cy="506261"/>
          </a:xfrm>
          <a:prstGeom prst="rect">
            <a:avLst/>
          </a:prstGeom>
          <a:solidFill>
            <a:srgbClr val="8EBC29"/>
          </a:solidFill>
        </p:spPr>
        <p:txBody>
          <a:bodyPr wrap="square" rtlCol="0" anchor="ctr">
            <a:noAutofit/>
          </a:bodyPr>
          <a:lstStyle/>
          <a:p>
            <a:pPr lvl="0" algn="ctr">
              <a:defRPr/>
            </a:pPr>
            <a:r>
              <a:rPr lang="en-US" sz="1050" i="1" kern="0">
                <a:solidFill>
                  <a:schemeClr val="bg1"/>
                </a:solidFill>
                <a:cs typeface="Leelawadee" panose="020B0502040204020203" pitchFamily="34" charset="-34"/>
              </a:rPr>
              <a:t>No common focus areas were identified across Positive Agriculture (PepsiCo) </a:t>
            </a:r>
            <a:br>
              <a:rPr lang="en-US" sz="1050" i="1" kern="0">
                <a:solidFill>
                  <a:schemeClr val="bg1"/>
                </a:solidFill>
                <a:cs typeface="Leelawadee" panose="020B0502040204020203" pitchFamily="34" charset="-34"/>
              </a:rPr>
            </a:br>
            <a:r>
              <a:rPr lang="en-US" sz="1050" i="1" kern="0">
                <a:solidFill>
                  <a:schemeClr val="bg1"/>
                </a:solidFill>
                <a:cs typeface="Leelawadee" panose="020B0502040204020203" pitchFamily="34" charset="-34"/>
              </a:rPr>
              <a:t>and Positive Choices (PepsiCo).</a:t>
            </a:r>
          </a:p>
        </p:txBody>
      </p:sp>
      <p:pic>
        <p:nvPicPr>
          <p:cNvPr id="19" name="Picture Placeholder 7">
            <a:extLst>
              <a:ext uri="{FF2B5EF4-FFF2-40B4-BE49-F238E27FC236}">
                <a16:creationId xmlns:a16="http://schemas.microsoft.com/office/drawing/2014/main" id="{D8AE62F9-0B00-112F-FB17-2F0A1C15CF60}"/>
              </a:ext>
            </a:extLst>
          </p:cNvPr>
          <p:cNvPicPr>
            <a:picLocks noChangeAspect="1"/>
          </p:cNvPicPr>
          <p:nvPr/>
        </p:nvPicPr>
        <p:blipFill rotWithShape="1">
          <a:blip r:embed="rId7">
            <a:clrChange>
              <a:clrFrom>
                <a:srgbClr val="FFFFFF"/>
              </a:clrFrom>
              <a:clrTo>
                <a:srgbClr val="FFFFFF">
                  <a:alpha val="0"/>
                </a:srgbClr>
              </a:clrTo>
            </a:clrChange>
          </a:blip>
          <a:srcRect l="2961" t="30962" r="2885" b="30962"/>
          <a:stretch>
            <a:fillRect/>
          </a:stretch>
        </p:blipFill>
        <p:spPr>
          <a:xfrm>
            <a:off x="10623202" y="347576"/>
            <a:ext cx="1263998" cy="511176"/>
          </a:xfrm>
          <a:prstGeom prst="rect">
            <a:avLst/>
          </a:prstGeom>
          <a:noFill/>
        </p:spPr>
      </p:pic>
    </p:spTree>
    <p:extLst>
      <p:ext uri="{BB962C8B-B14F-4D97-AF65-F5344CB8AC3E}">
        <p14:creationId xmlns:p14="http://schemas.microsoft.com/office/powerpoint/2010/main" val="29660597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ED8254-CA7E-EB13-DF85-28D26CF1D94B}"/>
            </a:ext>
          </a:extLst>
        </p:cNvPr>
        <p:cNvGrpSpPr/>
        <p:nvPr/>
      </p:nvGrpSpPr>
      <p:grpSpPr>
        <a:xfrm>
          <a:off x="0" y="0"/>
          <a:ext cx="0" cy="0"/>
          <a:chOff x="0" y="0"/>
          <a:chExt cx="0" cy="0"/>
        </a:xfrm>
      </p:grpSpPr>
      <p:graphicFrame>
        <p:nvGraphicFramePr>
          <p:cNvPr id="17" name="think-cell data - do not delete" hidden="1">
            <a:extLst>
              <a:ext uri="{FF2B5EF4-FFF2-40B4-BE49-F238E27FC236}">
                <a16:creationId xmlns:a16="http://schemas.microsoft.com/office/drawing/2014/main" id="{62CDEF41-885A-A61E-6C71-52245C4B5EEA}"/>
              </a:ext>
            </a:extLst>
          </p:cNvPr>
          <p:cNvGraphicFramePr>
            <a:graphicFrameLocks/>
          </p:cNvGraphicFramePr>
          <p:nvPr>
            <p:custDataLst>
              <p:tags r:id="rId1"/>
            </p:custDataLst>
            <p:extLst>
              <p:ext uri="{D42A27DB-BD31-4B8C-83A1-F6EECF244321}">
                <p14:modId xmlns:p14="http://schemas.microsoft.com/office/powerpoint/2010/main" val="5270791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17" name="think-cell data - do not delete" hidden="1">
                        <a:extLst>
                          <a:ext uri="{FF2B5EF4-FFF2-40B4-BE49-F238E27FC236}">
                            <a16:creationId xmlns:a16="http://schemas.microsoft.com/office/drawing/2014/main" id="{62CDEF41-885A-A61E-6C71-52245C4B5EE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9B38BCC7-A73B-4AE0-E9CF-7E429CC7C392}"/>
              </a:ext>
            </a:extLst>
          </p:cNvPr>
          <p:cNvSpPr>
            <a:spLocks noGrp="1"/>
          </p:cNvSpPr>
          <p:nvPr>
            <p:ph type="title"/>
          </p:nvPr>
        </p:nvSpPr>
        <p:spPr>
          <a:xfrm>
            <a:off x="304798" y="246888"/>
            <a:ext cx="11585448" cy="969264"/>
          </a:xfrm>
        </p:spPr>
        <p:txBody>
          <a:bodyPr vert="horz" rIns="0"/>
          <a:lstStyle/>
          <a:p>
            <a:pPr lvl="0"/>
            <a:r>
              <a:rPr lang="en-US" sz="3000"/>
              <a:t>AHOLD DELHAIZE’S SUSTAINABILITY FOCUS AREAS</a:t>
            </a:r>
            <a:br>
              <a:rPr lang="en-US" sz="3000"/>
            </a:br>
            <a:r>
              <a:rPr lang="en-US" sz="1800" i="1"/>
              <a:t>And how these focus areas align with pep+ pillars</a:t>
            </a:r>
          </a:p>
        </p:txBody>
      </p:sp>
      <p:pic>
        <p:nvPicPr>
          <p:cNvPr id="14" name="Picture 2">
            <a:extLst>
              <a:ext uri="{FF2B5EF4-FFF2-40B4-BE49-F238E27FC236}">
                <a16:creationId xmlns:a16="http://schemas.microsoft.com/office/drawing/2014/main" id="{42C57887-F8B6-C11F-4CAE-9FCCA4D898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80914" y="384073"/>
            <a:ext cx="1282516" cy="41361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Top Corners Rounded 3">
            <a:extLst>
              <a:ext uri="{FF2B5EF4-FFF2-40B4-BE49-F238E27FC236}">
                <a16:creationId xmlns:a16="http://schemas.microsoft.com/office/drawing/2014/main" id="{0936B2B3-5D4D-146A-5518-581994EAE858}"/>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able 4">
            <a:extLst>
              <a:ext uri="{FF2B5EF4-FFF2-40B4-BE49-F238E27FC236}">
                <a16:creationId xmlns:a16="http://schemas.microsoft.com/office/drawing/2014/main" id="{91A3B6CC-46C5-BB02-4CE2-0E4DDD06C665}"/>
              </a:ext>
            </a:extLst>
          </p:cNvPr>
          <p:cNvGraphicFramePr>
            <a:graphicFrameLocks noGrp="1"/>
          </p:cNvGraphicFramePr>
          <p:nvPr>
            <p:extLst>
              <p:ext uri="{D42A27DB-BD31-4B8C-83A1-F6EECF244321}">
                <p14:modId xmlns:p14="http://schemas.microsoft.com/office/powerpoint/2010/main" val="1742071067"/>
              </p:ext>
            </p:extLst>
          </p:nvPr>
        </p:nvGraphicFramePr>
        <p:xfrm>
          <a:off x="-7620" y="1148230"/>
          <a:ext cx="11986260" cy="5481931"/>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3332480">
                  <a:extLst>
                    <a:ext uri="{9D8B030D-6E8A-4147-A177-3AD203B41FA5}">
                      <a16:colId xmlns:a16="http://schemas.microsoft.com/office/drawing/2014/main" val="2382844442"/>
                    </a:ext>
                  </a:extLst>
                </a:gridCol>
                <a:gridCol w="3332480">
                  <a:extLst>
                    <a:ext uri="{9D8B030D-6E8A-4147-A177-3AD203B41FA5}">
                      <a16:colId xmlns:a16="http://schemas.microsoft.com/office/drawing/2014/main" val="957515009"/>
                    </a:ext>
                  </a:extLst>
                </a:gridCol>
                <a:gridCol w="3332480">
                  <a:extLst>
                    <a:ext uri="{9D8B030D-6E8A-4147-A177-3AD203B41FA5}">
                      <a16:colId xmlns:a16="http://schemas.microsoft.com/office/drawing/2014/main" val="2353111847"/>
                    </a:ext>
                  </a:extLst>
                </a:gridCol>
              </a:tblGrid>
              <a:tr h="232451">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1" i="0" noProof="0">
                          <a:solidFill>
                            <a:schemeClr val="bg1"/>
                          </a:solidFill>
                          <a:effectLst/>
                          <a:latin typeface="+mn-lt"/>
                          <a:cs typeface="Leelawadee"/>
                        </a:rPr>
                        <a:t>Environmental​</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1" i="0" noProof="0">
                          <a:solidFill>
                            <a:schemeClr val="bg1"/>
                          </a:solidFill>
                          <a:effectLst/>
                          <a:latin typeface="+mn-lt"/>
                          <a:cs typeface="Leelawadee"/>
                        </a:rPr>
                        <a:t>Social​</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1" i="0" noProof="0">
                          <a:solidFill>
                            <a:schemeClr val="bg1"/>
                          </a:solidFill>
                          <a:effectLst/>
                          <a:latin typeface="+mn-lt"/>
                          <a:cs typeface="Leelawadee"/>
                        </a:rPr>
                        <a:t>Governance​​​</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1432066">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954F07"/>
                          </a:solidFill>
                          <a:latin typeface="+mj-lt"/>
                          <a:ea typeface="+mn-ea"/>
                          <a:cs typeface="Leelawadee"/>
                        </a:rPr>
                        <a:t>POSITIVE </a:t>
                      </a:r>
                      <a:br>
                        <a:rPr lang="en-US" sz="1400" kern="1200">
                          <a:solidFill>
                            <a:srgbClr val="954F07"/>
                          </a:solidFill>
                          <a:latin typeface="+mj-lt"/>
                          <a:ea typeface="+mn-ea"/>
                          <a:cs typeface="Leelawadee"/>
                        </a:rPr>
                      </a:br>
                      <a:r>
                        <a:rPr lang="en-US" sz="1400" kern="1200">
                          <a:solidFill>
                            <a:srgbClr val="954F07"/>
                          </a:solidFill>
                          <a:latin typeface="+mj-lt"/>
                          <a:ea typeface="+mn-ea"/>
                          <a:cs typeface="Leelawadee"/>
                        </a:rPr>
                        <a:t>AGRICULTURE</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9F0A"/>
                    </a:solidFill>
                  </a:tcPr>
                </a:tc>
                <a:tc>
                  <a:txBody>
                    <a:bodyPr/>
                    <a:lstStyle/>
                    <a:p>
                      <a:pPr marL="114300" indent="-114300" algn="l" rtl="0" fontAlgn="base">
                        <a:lnSpc>
                          <a:spcPct val="100000"/>
                        </a:lnSpc>
                        <a:spcAft>
                          <a:spcPts val="400"/>
                        </a:spcAft>
                        <a:buFont typeface="Arial" panose="020B0604020202020204" pitchFamily="34" charset="0"/>
                        <a:buChar char="•"/>
                      </a:pPr>
                      <a:r>
                        <a:rPr lang="en-US" sz="1050" b="0" i="0" noProof="0">
                          <a:solidFill>
                            <a:srgbClr val="2B660F"/>
                          </a:solidFill>
                          <a:effectLst/>
                          <a:highlight>
                            <a:srgbClr val="FFC624"/>
                          </a:highlight>
                          <a:latin typeface="+mn-lt"/>
                          <a:cs typeface="Leelawadee"/>
                        </a:rPr>
                        <a:t>Target:</a:t>
                      </a:r>
                      <a:r>
                        <a:rPr lang="en-US" sz="1050" b="0" i="0" noProof="0">
                          <a:solidFill>
                            <a:srgbClr val="2B660F"/>
                          </a:solidFill>
                          <a:effectLst/>
                          <a:latin typeface="+mn-lt"/>
                          <a:cs typeface="Leelawadee"/>
                        </a:rPr>
                        <a:t> Ahold Delhaize and its brands aim to have 100% of own-brand products containing soy, palm oil, cocoa, coffee, wood fiber and tea certified against an acceptable standard that provides for no deforestation or land conversion as defined by the Accountability Framework Initiative or the Forest Resources Assessment by 2025​</a:t>
                      </a:r>
                    </a:p>
                    <a:p>
                      <a:pPr marL="114300" indent="-114300" algn="l" rtl="0" fontAlgn="base">
                        <a:lnSpc>
                          <a:spcPct val="100000"/>
                        </a:lnSpc>
                        <a:spcAft>
                          <a:spcPts val="400"/>
                        </a:spcAft>
                        <a:buFont typeface="Arial" panose="020B0604020202020204" pitchFamily="34" charset="0"/>
                        <a:buChar char="•"/>
                      </a:pPr>
                      <a:r>
                        <a:rPr lang="en-US" sz="1050" b="0" i="0" noProof="0">
                          <a:solidFill>
                            <a:srgbClr val="2B660F"/>
                          </a:solidFill>
                          <a:effectLst/>
                          <a:highlight>
                            <a:srgbClr val="FFC624"/>
                          </a:highlight>
                          <a:latin typeface="+mn-lt"/>
                          <a:cs typeface="Leelawadee"/>
                        </a:rPr>
                        <a:t>Target:</a:t>
                      </a:r>
                      <a:r>
                        <a:rPr lang="en-US" sz="1050" b="0" i="0" noProof="0">
                          <a:solidFill>
                            <a:srgbClr val="2B660F"/>
                          </a:solidFill>
                          <a:effectLst/>
                          <a:latin typeface="+mn-lt"/>
                          <a:cs typeface="Leelawadee"/>
                        </a:rPr>
                        <a:t> All other European Ahold Delhaize brands and all U.S. brands have committed to being 100% cage-free for own-brand and national-brand shell eggs by 2025</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GB" sz="1050" b="0" i="1" u="none" strike="noStrike" kern="1200" cap="none" spc="0" normalizeH="0" baseline="0" noProof="0">
                          <a:ln>
                            <a:noFill/>
                          </a:ln>
                          <a:solidFill>
                            <a:srgbClr val="2B660F"/>
                          </a:solidFill>
                          <a:effectLst/>
                          <a:uLnTx/>
                          <a:uFillTx/>
                          <a:latin typeface="+mn-lt"/>
                          <a:ea typeface="+mn-ea"/>
                          <a:cs typeface="+mn-cs"/>
                        </a:rPr>
                        <a:t>Not a focus area for the customer.</a:t>
                      </a:r>
                      <a:endParaRPr kumimoji="0" lang="en-US" sz="1050" b="0" i="1" u="none" strike="noStrike" kern="1200" cap="none" spc="0" normalizeH="0" baseline="0" noProof="0">
                        <a:ln>
                          <a:noFill/>
                        </a:ln>
                        <a:solidFill>
                          <a:srgbClr val="2B660F"/>
                        </a:solidFill>
                        <a:effectLst/>
                        <a:uLnTx/>
                        <a:uFillTx/>
                        <a:latin typeface="+mn-lt"/>
                        <a:ea typeface="+mn-ea"/>
                        <a:cs typeface="+mn-cs"/>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GB" sz="1050" b="0" i="1" u="none" strike="noStrike" kern="1200" cap="none" spc="0" normalizeH="0" baseline="0" noProof="0">
                          <a:ln>
                            <a:noFill/>
                          </a:ln>
                          <a:solidFill>
                            <a:srgbClr val="2B660F"/>
                          </a:solidFill>
                          <a:effectLst/>
                          <a:uLnTx/>
                          <a:uFillTx/>
                          <a:latin typeface="+mn-lt"/>
                          <a:ea typeface="+mn-ea"/>
                          <a:cs typeface="+mn-cs"/>
                        </a:rPr>
                        <a:t>Not a focus area for the customer.</a:t>
                      </a:r>
                      <a:endParaRPr kumimoji="0" lang="en-US" sz="1050" b="0" i="1" u="none" strike="noStrike" kern="1200" cap="none" spc="0" normalizeH="0" baseline="0" noProof="0">
                        <a:ln>
                          <a:noFill/>
                        </a:ln>
                        <a:solidFill>
                          <a:srgbClr val="2B660F"/>
                        </a:solidFill>
                        <a:effectLst/>
                        <a:uLnTx/>
                        <a:uFillTx/>
                        <a:latin typeface="+mn-lt"/>
                        <a:ea typeface="+mn-ea"/>
                        <a:cs typeface="+mn-cs"/>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2367735">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14300" indent="-114300" algn="l" rtl="0" fontAlgn="base">
                        <a:lnSpc>
                          <a:spcPct val="100000"/>
                        </a:lnSpc>
                        <a:spcAft>
                          <a:spcPts val="400"/>
                        </a:spcAft>
                        <a:buFont typeface="Arial" panose="020B0604020202020204" pitchFamily="34" charset="0"/>
                        <a:buChar char="•"/>
                      </a:pPr>
                      <a:r>
                        <a:rPr lang="en-US" sz="1050" b="0" i="0" noProof="0">
                          <a:solidFill>
                            <a:srgbClr val="2B660F"/>
                          </a:solidFill>
                          <a:effectLst/>
                          <a:highlight>
                            <a:srgbClr val="FFC624"/>
                          </a:highlight>
                          <a:latin typeface="+mn-lt"/>
                          <a:cs typeface="Leelawadee"/>
                        </a:rPr>
                        <a:t>Target:</a:t>
                      </a:r>
                      <a:r>
                        <a:rPr lang="en-US" sz="1050" b="0" i="0" noProof="0">
                          <a:solidFill>
                            <a:srgbClr val="2B660F"/>
                          </a:solidFill>
                          <a:effectLst/>
                          <a:latin typeface="+mn-lt"/>
                          <a:cs typeface="Leelawadee"/>
                        </a:rPr>
                        <a:t> 50% reduction in Scope 1 and 2 emissions against the 2018 baseline by 2030​</a:t>
                      </a:r>
                    </a:p>
                    <a:p>
                      <a:pPr marL="114300" indent="-114300" algn="l" rtl="0" fontAlgn="base">
                        <a:lnSpc>
                          <a:spcPct val="100000"/>
                        </a:lnSpc>
                        <a:spcAft>
                          <a:spcPts val="400"/>
                        </a:spcAft>
                        <a:buFont typeface="Arial" panose="020B0604020202020204" pitchFamily="34" charset="0"/>
                        <a:buChar char="•"/>
                      </a:pPr>
                      <a:r>
                        <a:rPr lang="en-US" sz="1050" b="0" i="0" noProof="0">
                          <a:solidFill>
                            <a:srgbClr val="2B660F"/>
                          </a:solidFill>
                          <a:effectLst/>
                          <a:highlight>
                            <a:srgbClr val="FFC624"/>
                          </a:highlight>
                          <a:latin typeface="+mn-lt"/>
                          <a:cs typeface="Leelawadee"/>
                        </a:rPr>
                        <a:t>Target:</a:t>
                      </a:r>
                      <a:r>
                        <a:rPr lang="en-US" sz="1050" b="0" i="0" noProof="0">
                          <a:solidFill>
                            <a:srgbClr val="2B660F"/>
                          </a:solidFill>
                          <a:effectLst/>
                          <a:latin typeface="+mn-lt"/>
                          <a:cs typeface="Leelawadee"/>
                        </a:rPr>
                        <a:t> Net zero GHG emissions across own operations and the value chain by 2050​</a:t>
                      </a:r>
                    </a:p>
                    <a:p>
                      <a:pPr marL="114300" indent="-114300" algn="l" rtl="0" fontAlgn="base">
                        <a:lnSpc>
                          <a:spcPct val="100000"/>
                        </a:lnSpc>
                        <a:spcAft>
                          <a:spcPts val="400"/>
                        </a:spcAft>
                        <a:buFont typeface="Arial" panose="020B0604020202020204" pitchFamily="34" charset="0"/>
                        <a:buChar char="•"/>
                      </a:pPr>
                      <a:r>
                        <a:rPr lang="en-US" sz="1050" b="0" i="0" noProof="0">
                          <a:solidFill>
                            <a:srgbClr val="2B660F"/>
                          </a:solidFill>
                          <a:effectLst/>
                          <a:highlight>
                            <a:srgbClr val="FFC624"/>
                          </a:highlight>
                          <a:latin typeface="+mn-lt"/>
                          <a:cs typeface="Leelawadee"/>
                        </a:rPr>
                        <a:t>Target:</a:t>
                      </a:r>
                      <a:r>
                        <a:rPr lang="en-US" sz="1050" b="0" i="0" noProof="0">
                          <a:solidFill>
                            <a:srgbClr val="2B660F"/>
                          </a:solidFill>
                          <a:effectLst/>
                          <a:latin typeface="+mn-lt"/>
                          <a:cs typeface="Leelawadee"/>
                        </a:rPr>
                        <a:t> 50% reduction of total </a:t>
                      </a:r>
                      <a:r>
                        <a:rPr lang="en-US" sz="1050" b="0" i="0" noProof="0" err="1">
                          <a:solidFill>
                            <a:srgbClr val="2B660F"/>
                          </a:solidFill>
                          <a:effectLst/>
                          <a:latin typeface="+mn-lt"/>
                          <a:cs typeface="Leelawadee"/>
                        </a:rPr>
                        <a:t>tonnes</a:t>
                      </a:r>
                      <a:r>
                        <a:rPr lang="en-US" sz="1050" b="0" i="0" noProof="0">
                          <a:solidFill>
                            <a:srgbClr val="2B660F"/>
                          </a:solidFill>
                          <a:effectLst/>
                          <a:latin typeface="+mn-lt"/>
                          <a:cs typeface="Leelawadee"/>
                        </a:rPr>
                        <a:t> of food waste per €1million of food sales against 2016 baseline by 2030​</a:t>
                      </a:r>
                    </a:p>
                    <a:p>
                      <a:pPr marL="114300" indent="-114300" algn="l" rtl="0" fontAlgn="base">
                        <a:lnSpc>
                          <a:spcPct val="100000"/>
                        </a:lnSpc>
                        <a:spcAft>
                          <a:spcPts val="400"/>
                        </a:spcAft>
                        <a:buFont typeface="Arial" panose="020B0604020202020204" pitchFamily="34" charset="0"/>
                        <a:buChar char="•"/>
                      </a:pPr>
                      <a:r>
                        <a:rPr lang="en-US" sz="1050" b="0" i="0" noProof="0">
                          <a:solidFill>
                            <a:srgbClr val="2B660F"/>
                          </a:solidFill>
                          <a:effectLst/>
                          <a:highlight>
                            <a:srgbClr val="FFC624"/>
                          </a:highlight>
                          <a:latin typeface="+mn-lt"/>
                          <a:cs typeface="Leelawadee"/>
                        </a:rPr>
                        <a:t>Target:</a:t>
                      </a:r>
                      <a:r>
                        <a:rPr lang="en-US" sz="1050" b="0" i="0" noProof="0">
                          <a:solidFill>
                            <a:srgbClr val="2B660F"/>
                          </a:solidFill>
                          <a:effectLst/>
                          <a:latin typeface="+mn-lt"/>
                          <a:cs typeface="Leelawadee"/>
                        </a:rPr>
                        <a:t> Reduce the use of virgin plastic in own-brand primary product packaging by 5% compared to 2021. </a:t>
                      </a:r>
                      <a:br>
                        <a:rPr lang="en-US" sz="1050" b="0" i="0" noProof="0">
                          <a:solidFill>
                            <a:srgbClr val="2B660F"/>
                          </a:solidFill>
                          <a:effectLst/>
                          <a:latin typeface="+mn-lt"/>
                          <a:cs typeface="Leelawadee"/>
                        </a:rPr>
                      </a:br>
                      <a:r>
                        <a:rPr lang="en-US" sz="1050" b="0" i="0" noProof="0">
                          <a:solidFill>
                            <a:srgbClr val="2B660F"/>
                          </a:solidFill>
                          <a:effectLst/>
                          <a:latin typeface="+mn-lt"/>
                          <a:cs typeface="Leelawadee"/>
                        </a:rPr>
                        <a:t>by 2025​</a:t>
                      </a:r>
                    </a:p>
                    <a:p>
                      <a:pPr marL="114300" indent="-114300" algn="l" rtl="0" fontAlgn="base">
                        <a:lnSpc>
                          <a:spcPct val="100000"/>
                        </a:lnSpc>
                        <a:spcAft>
                          <a:spcPts val="400"/>
                        </a:spcAft>
                        <a:buFont typeface="Arial" panose="020B0604020202020204" pitchFamily="34" charset="0"/>
                        <a:buChar char="•"/>
                      </a:pPr>
                      <a:r>
                        <a:rPr lang="en-US" sz="1050" b="0" i="0" noProof="0">
                          <a:solidFill>
                            <a:srgbClr val="2B660F"/>
                          </a:solidFill>
                          <a:effectLst/>
                          <a:highlight>
                            <a:srgbClr val="FFC624"/>
                          </a:highlight>
                          <a:latin typeface="+mn-lt"/>
                          <a:cs typeface="Leelawadee"/>
                        </a:rPr>
                        <a:t>Target:</a:t>
                      </a:r>
                      <a:r>
                        <a:rPr lang="en-US" sz="1050" b="0" i="0" noProof="0">
                          <a:solidFill>
                            <a:srgbClr val="2B660F"/>
                          </a:solidFill>
                          <a:effectLst/>
                          <a:latin typeface="+mn-lt"/>
                          <a:cs typeface="Leelawadee"/>
                        </a:rPr>
                        <a:t> 25% of total own-brand primary plastic packaging weight made from recycled content by 2025​</a:t>
                      </a:r>
                    </a:p>
                    <a:p>
                      <a:pPr marL="114300" indent="-114300" algn="l" rtl="0" fontAlgn="base">
                        <a:lnSpc>
                          <a:spcPct val="100000"/>
                        </a:lnSpc>
                        <a:spcAft>
                          <a:spcPts val="400"/>
                        </a:spcAft>
                        <a:buFont typeface="Arial" panose="020B0604020202020204" pitchFamily="34" charset="0"/>
                        <a:buChar char="•"/>
                      </a:pPr>
                      <a:r>
                        <a:rPr lang="en-US" sz="1050" b="0" i="0" noProof="0">
                          <a:solidFill>
                            <a:srgbClr val="2B660F"/>
                          </a:solidFill>
                          <a:effectLst/>
                          <a:highlight>
                            <a:srgbClr val="FFC624"/>
                          </a:highlight>
                          <a:latin typeface="+mn-lt"/>
                          <a:cs typeface="Leelawadee"/>
                        </a:rPr>
                        <a:t>Target: </a:t>
                      </a:r>
                      <a:r>
                        <a:rPr lang="en-US" sz="1050" b="0" i="0" noProof="0">
                          <a:solidFill>
                            <a:srgbClr val="2B660F"/>
                          </a:solidFill>
                          <a:effectLst/>
                          <a:latin typeface="+mn-lt"/>
                          <a:cs typeface="Leelawadee"/>
                        </a:rPr>
                        <a:t>100% of primary own-brand plastic packaging to be reusable, recyclable or compostable in practice and at scale by 2025​</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14300" indent="-114300" algn="l" rtl="0" fontAlgn="base">
                        <a:lnSpc>
                          <a:spcPct val="100000"/>
                        </a:lnSpc>
                        <a:spcAft>
                          <a:spcPts val="400"/>
                        </a:spcAft>
                        <a:buFont typeface="Arial" panose="020B0604020202020204" pitchFamily="34" charset="0"/>
                        <a:buChar char="•"/>
                      </a:pPr>
                      <a:r>
                        <a:rPr lang="en-US" sz="1050" b="0" i="0" noProof="0">
                          <a:solidFill>
                            <a:srgbClr val="2B660F"/>
                          </a:solidFill>
                          <a:effectLst/>
                          <a:highlight>
                            <a:srgbClr val="FFC624"/>
                          </a:highlight>
                          <a:latin typeface="+mn-lt"/>
                          <a:cs typeface="Leelawadee"/>
                        </a:rPr>
                        <a:t>Target:</a:t>
                      </a:r>
                      <a:r>
                        <a:rPr lang="en-US" sz="1050" b="0" i="0" noProof="0">
                          <a:solidFill>
                            <a:srgbClr val="2B660F"/>
                          </a:solidFill>
                          <a:effectLst/>
                          <a:latin typeface="+mn-lt"/>
                          <a:cs typeface="Leelawadee"/>
                        </a:rPr>
                        <a:t> 100% of production sites of own-brand products in high-risk countries audited against an acceptable standard with a valid audit report or certificate and no non-compliances on deal-breakers​</a:t>
                      </a:r>
                    </a:p>
                    <a:p>
                      <a:pPr marL="114300" indent="-114300" algn="l" rtl="0" fontAlgn="base">
                        <a:lnSpc>
                          <a:spcPct val="100000"/>
                        </a:lnSpc>
                        <a:spcAft>
                          <a:spcPts val="400"/>
                        </a:spcAft>
                        <a:buFont typeface="Arial" panose="020B0604020202020204" pitchFamily="34" charset="0"/>
                        <a:buChar char="•"/>
                      </a:pPr>
                      <a:r>
                        <a:rPr lang="en-US" sz="1050" b="0" i="0" kern="1200" noProof="0">
                          <a:solidFill>
                            <a:srgbClr val="2B660F"/>
                          </a:solidFill>
                          <a:effectLst/>
                          <a:highlight>
                            <a:srgbClr val="4FE2F3"/>
                          </a:highlight>
                          <a:latin typeface="+mn-lt"/>
                          <a:ea typeface="+mn-ea"/>
                          <a:cs typeface="Leelawadee"/>
                        </a:rPr>
                        <a:t>Goal:</a:t>
                      </a:r>
                      <a:r>
                        <a:rPr lang="en-US" sz="1050" b="0" i="0" kern="1200" noProof="0">
                          <a:solidFill>
                            <a:srgbClr val="2B660F"/>
                          </a:solidFill>
                          <a:effectLst/>
                          <a:latin typeface="+mn-lt"/>
                          <a:ea typeface="+mn-ea"/>
                          <a:cs typeface="Leelawadee"/>
                        </a:rPr>
                        <a:t> </a:t>
                      </a:r>
                      <a:r>
                        <a:rPr lang="en-US" sz="1050" b="0" i="0" noProof="0">
                          <a:solidFill>
                            <a:srgbClr val="2B660F"/>
                          </a:solidFill>
                          <a:effectLst/>
                          <a:latin typeface="+mn-lt"/>
                          <a:cs typeface="Leelawadee"/>
                        </a:rPr>
                        <a:t>Aspire to a workforce that is: 100% gender balanced at all levels; 100% reflective of the communities served; 100% inclusive – where all voices are heard​​</a:t>
                      </a: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14300" indent="-114300" algn="l" rtl="0" fontAlgn="base">
                        <a:lnSpc>
                          <a:spcPct val="100000"/>
                        </a:lnSpc>
                        <a:spcAft>
                          <a:spcPts val="400"/>
                        </a:spcAft>
                        <a:buFont typeface="Arial" panose="020B0604020202020204" pitchFamily="34" charset="0"/>
                        <a:buChar char="•"/>
                      </a:pPr>
                      <a:r>
                        <a:rPr lang="en-US" sz="1050" b="0" i="0" noProof="0">
                          <a:solidFill>
                            <a:srgbClr val="2B660F"/>
                          </a:solidFill>
                          <a:effectLst/>
                          <a:highlight>
                            <a:srgbClr val="4FE2F3"/>
                          </a:highlight>
                          <a:latin typeface="+mn-lt"/>
                          <a:cs typeface="Leelawadee"/>
                        </a:rPr>
                        <a:t>Goal:</a:t>
                      </a:r>
                      <a:r>
                        <a:rPr lang="en-US" sz="1050" b="0" i="0" noProof="0">
                          <a:solidFill>
                            <a:srgbClr val="2B660F"/>
                          </a:solidFill>
                          <a:effectLst/>
                          <a:latin typeface="+mn-lt"/>
                          <a:cs typeface="Leelawadee"/>
                        </a:rPr>
                        <a:t> Strive to create a strong ethical culture </a:t>
                      </a:r>
                      <a:br>
                        <a:rPr lang="en-US" sz="1050" b="0" i="0" noProof="0">
                          <a:solidFill>
                            <a:srgbClr val="2B660F"/>
                          </a:solidFill>
                          <a:effectLst/>
                          <a:latin typeface="+mn-lt"/>
                          <a:cs typeface="Leelawadee"/>
                        </a:rPr>
                      </a:br>
                      <a:r>
                        <a:rPr lang="en-US" sz="1050" b="0" i="0" noProof="0">
                          <a:solidFill>
                            <a:srgbClr val="2B660F"/>
                          </a:solidFill>
                          <a:effectLst/>
                          <a:latin typeface="+mn-lt"/>
                          <a:cs typeface="Leelawadee"/>
                        </a:rPr>
                        <a:t>where decisions and actions align with values and ethical principles, and in which any misconduct is reported without fear of retaliation</a:t>
                      </a: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r h="1149199">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922F11"/>
                          </a:solidFill>
                          <a:latin typeface="+mj-lt"/>
                          <a:ea typeface="+mn-ea"/>
                          <a:cs typeface="Leelawadee"/>
                        </a:rPr>
                        <a:t>POSITIVE </a:t>
                      </a:r>
                      <a:br>
                        <a:rPr lang="en-US" sz="1400" kern="1200">
                          <a:solidFill>
                            <a:srgbClr val="922F11"/>
                          </a:solidFill>
                          <a:latin typeface="+mj-lt"/>
                          <a:ea typeface="+mn-ea"/>
                          <a:cs typeface="Leelawadee"/>
                        </a:rPr>
                      </a:br>
                      <a:r>
                        <a:rPr lang="en-US" sz="1400" kern="1200">
                          <a:solidFill>
                            <a:srgbClr val="922F11"/>
                          </a:solidFill>
                          <a:latin typeface="+mj-lt"/>
                          <a:ea typeface="+mn-ea"/>
                          <a:cs typeface="Leelawadee"/>
                        </a:rPr>
                        <a:t>CHOICES</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E6D26"/>
                    </a:solidFill>
                  </a:tcPr>
                </a:tc>
                <a:tc>
                  <a:txBody>
                    <a:bodyPr/>
                    <a:lstStyle/>
                    <a:p>
                      <a:pPr marL="0" marR="0" lvl="0" indent="0" algn="ctr">
                        <a:lnSpc>
                          <a:spcPct val="100000"/>
                        </a:lnSpc>
                        <a:spcBef>
                          <a:spcPts val="0"/>
                        </a:spcBef>
                        <a:spcAft>
                          <a:spcPts val="400"/>
                        </a:spcAft>
                        <a:buNone/>
                      </a:pPr>
                      <a:r>
                        <a:rPr lang="en-GB" sz="1050" b="0" i="1" u="none" strike="noStrike" kern="1200" cap="none" spc="0" normalizeH="0" baseline="0" noProof="0">
                          <a:ln>
                            <a:noFill/>
                          </a:ln>
                          <a:solidFill>
                            <a:srgbClr val="2B660F"/>
                          </a:solidFill>
                          <a:effectLst/>
                          <a:uLnTx/>
                          <a:uFillTx/>
                          <a:latin typeface="+mn-lt"/>
                        </a:rPr>
                        <a:t>Not a focus area for the customer.</a:t>
                      </a:r>
                      <a:endParaRPr kumimoji="0" lang="en-US" sz="1050" i="1" noProof="0">
                        <a:solidFill>
                          <a:srgbClr val="2B660F"/>
                        </a:solidFill>
                        <a:latin typeface="+mn-lt"/>
                      </a:endParaRP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14300" indent="-114300" algn="l" rtl="0" fontAlgn="base">
                        <a:lnSpc>
                          <a:spcPct val="100000"/>
                        </a:lnSpc>
                        <a:spcAft>
                          <a:spcPts val="400"/>
                        </a:spcAft>
                        <a:buFont typeface="Arial" panose="020B0604020202020204" pitchFamily="34" charset="0"/>
                        <a:buChar char="•"/>
                      </a:pPr>
                      <a:r>
                        <a:rPr lang="en-US" sz="1050" b="0" i="0" noProof="0">
                          <a:solidFill>
                            <a:srgbClr val="2B660F"/>
                          </a:solidFill>
                          <a:effectLst/>
                          <a:highlight>
                            <a:srgbClr val="FFC624"/>
                          </a:highlight>
                          <a:latin typeface="+mn-lt"/>
                          <a:cs typeface="Leelawadee"/>
                        </a:rPr>
                        <a:t>Target:</a:t>
                      </a:r>
                      <a:r>
                        <a:rPr lang="en-US" sz="1050" b="0" i="0" noProof="0">
                          <a:solidFill>
                            <a:srgbClr val="2B660F"/>
                          </a:solidFill>
                          <a:effectLst/>
                          <a:latin typeface="+mn-lt"/>
                          <a:cs typeface="Leelawadee"/>
                        </a:rPr>
                        <a:t> 52.3% healthy own-brand food sales as a proportion of total own-brand food sales by 2025​</a:t>
                      </a:r>
                    </a:p>
                    <a:p>
                      <a:pPr marL="114300" indent="-114300" algn="l" rtl="0" fontAlgn="base">
                        <a:lnSpc>
                          <a:spcPct val="100000"/>
                        </a:lnSpc>
                        <a:spcAft>
                          <a:spcPts val="400"/>
                        </a:spcAft>
                        <a:buFont typeface="Arial" panose="020B0604020202020204" pitchFamily="34" charset="0"/>
                        <a:buChar char="•"/>
                      </a:pPr>
                      <a:r>
                        <a:rPr lang="en-US" sz="1050" b="0" i="0" noProof="0">
                          <a:solidFill>
                            <a:srgbClr val="2B660F"/>
                          </a:solidFill>
                          <a:effectLst/>
                          <a:highlight>
                            <a:srgbClr val="FFC624"/>
                          </a:highlight>
                          <a:latin typeface="+mn-lt"/>
                          <a:cs typeface="Leelawadee"/>
                        </a:rPr>
                        <a:t>Target:</a:t>
                      </a:r>
                      <a:r>
                        <a:rPr lang="en-US" sz="1050" b="0" i="0" noProof="0">
                          <a:solidFill>
                            <a:srgbClr val="2B660F"/>
                          </a:solidFill>
                          <a:effectLst/>
                          <a:latin typeface="+mn-lt"/>
                          <a:cs typeface="Leelawadee"/>
                        </a:rPr>
                        <a:t> Product Affordability – Deliver more than €1 billion through the Save for Our Customers program​</a:t>
                      </a: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GB" sz="1050" b="0" i="1" u="none" strike="noStrike" kern="1200" cap="none" spc="0" normalizeH="0" baseline="0" noProof="0">
                          <a:ln>
                            <a:noFill/>
                          </a:ln>
                          <a:solidFill>
                            <a:srgbClr val="2B660F"/>
                          </a:solidFill>
                          <a:effectLst/>
                          <a:uLnTx/>
                          <a:uFillTx/>
                          <a:latin typeface="+mn-lt"/>
                          <a:ea typeface="+mn-ea"/>
                          <a:cs typeface="+mn-cs"/>
                        </a:rPr>
                        <a:t>Not a focus area for the customer.</a:t>
                      </a:r>
                      <a:endParaRPr kumimoji="0" lang="en-US" sz="1050" b="0" i="1" u="none" strike="noStrike" kern="1200" cap="none" spc="0" normalizeH="0" baseline="0" noProof="0">
                        <a:ln>
                          <a:noFill/>
                        </a:ln>
                        <a:solidFill>
                          <a:srgbClr val="2B660F"/>
                        </a:solidFill>
                        <a:effectLst/>
                        <a:uLnTx/>
                        <a:uFillTx/>
                        <a:latin typeface="+mn-lt"/>
                        <a:ea typeface="+mn-ea"/>
                        <a:cs typeface="+mn-cs"/>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40967922"/>
                  </a:ext>
                </a:extLst>
              </a:tr>
            </a:tbl>
          </a:graphicData>
        </a:graphic>
      </p:graphicFrame>
      <p:pic>
        <p:nvPicPr>
          <p:cNvPr id="6" name="Picture 5" descr="A logo of a leaf in a circle&#10;&#10;Description automatically generated">
            <a:extLst>
              <a:ext uri="{FF2B5EF4-FFF2-40B4-BE49-F238E27FC236}">
                <a16:creationId xmlns:a16="http://schemas.microsoft.com/office/drawing/2014/main" id="{2DC478AC-DA1D-100F-6FCA-9F053D8B751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pic>
        <p:nvPicPr>
          <p:cNvPr id="7" name="Picture 6" descr="A blue and green windmill with green arrows&#10;&#10;Description automatically generated">
            <a:extLst>
              <a:ext uri="{FF2B5EF4-FFF2-40B4-BE49-F238E27FC236}">
                <a16:creationId xmlns:a16="http://schemas.microsoft.com/office/drawing/2014/main" id="{832744CC-32D2-E5F8-88CB-3F624C13142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7884" y="3354552"/>
            <a:ext cx="556204" cy="604020"/>
          </a:xfrm>
          <a:prstGeom prst="rect">
            <a:avLst/>
          </a:prstGeom>
        </p:spPr>
      </p:pic>
      <p:pic>
        <p:nvPicPr>
          <p:cNvPr id="8" name="Picture 7" descr="A logo of a hand and a globe&#10;&#10;Description automatically generated">
            <a:extLst>
              <a:ext uri="{FF2B5EF4-FFF2-40B4-BE49-F238E27FC236}">
                <a16:creationId xmlns:a16="http://schemas.microsoft.com/office/drawing/2014/main" id="{2A1BDE95-427D-FCFE-544A-8C5AB888B4E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27528" y="5985743"/>
            <a:ext cx="536916" cy="583072"/>
          </a:xfrm>
          <a:prstGeom prst="rect">
            <a:avLst/>
          </a:prstGeom>
        </p:spPr>
      </p:pic>
    </p:spTree>
    <p:extLst>
      <p:ext uri="{BB962C8B-B14F-4D97-AF65-F5344CB8AC3E}">
        <p14:creationId xmlns:p14="http://schemas.microsoft.com/office/powerpoint/2010/main" val="3354306707"/>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5B6C07-691B-5A63-DD1B-1F9C3A91C4E9}"/>
            </a:ext>
          </a:extLst>
        </p:cNvPr>
        <p:cNvGrpSpPr/>
        <p:nvPr/>
      </p:nvGrpSpPr>
      <p:grpSpPr>
        <a:xfrm>
          <a:off x="0" y="0"/>
          <a:ext cx="0" cy="0"/>
          <a:chOff x="0" y="0"/>
          <a:chExt cx="0" cy="0"/>
        </a:xfrm>
      </p:grpSpPr>
      <p:pic>
        <p:nvPicPr>
          <p:cNvPr id="4" name="Picture 3" descr="A black and white sign with white letters&#10;&#10;AI-generated content may be incorrect.">
            <a:extLst>
              <a:ext uri="{FF2B5EF4-FFF2-40B4-BE49-F238E27FC236}">
                <a16:creationId xmlns:a16="http://schemas.microsoft.com/office/drawing/2014/main" id="{28721F5E-D81C-2265-32E5-E394E7793794}"/>
              </a:ext>
            </a:extLst>
          </p:cNvPr>
          <p:cNvPicPr>
            <a:picLocks noChangeAspect="1"/>
          </p:cNvPicPr>
          <p:nvPr/>
        </p:nvPicPr>
        <p:blipFill>
          <a:blip r:embed="rId3"/>
          <a:stretch>
            <a:fillRect/>
          </a:stretch>
        </p:blipFill>
        <p:spPr>
          <a:xfrm>
            <a:off x="179754" y="2269614"/>
            <a:ext cx="4943231" cy="2318773"/>
          </a:xfrm>
          <a:prstGeom prst="rect">
            <a:avLst/>
          </a:prstGeom>
        </p:spPr>
      </p:pic>
    </p:spTree>
    <p:extLst>
      <p:ext uri="{BB962C8B-B14F-4D97-AF65-F5344CB8AC3E}">
        <p14:creationId xmlns:p14="http://schemas.microsoft.com/office/powerpoint/2010/main" val="540771998"/>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CA2D0B-8F80-36FC-666A-DEA38844899B}"/>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785349CB-0A6C-39A6-6E04-E3922CB78D22}"/>
              </a:ext>
            </a:extLst>
          </p:cNvPr>
          <p:cNvGraphicFramePr>
            <a:graphicFrameLocks/>
          </p:cNvGraphicFramePr>
          <p:nvPr>
            <p:custDataLst>
              <p:tags r:id="rId1"/>
            </p:custDataLst>
            <p:extLst>
              <p:ext uri="{D42A27DB-BD31-4B8C-83A1-F6EECF244321}">
                <p14:modId xmlns:p14="http://schemas.microsoft.com/office/powerpoint/2010/main" val="9753448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7" name="think-cell data - do not delete" hidden="1">
                        <a:extLst>
                          <a:ext uri="{FF2B5EF4-FFF2-40B4-BE49-F238E27FC236}">
                            <a16:creationId xmlns:a16="http://schemas.microsoft.com/office/drawing/2014/main" id="{785349CB-0A6C-39A6-6E04-E3922CB78D2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8" name="Picture Placeholder 7" descr="HCA Healthcare - Wikipedia">
            <a:extLst>
              <a:ext uri="{FF2B5EF4-FFF2-40B4-BE49-F238E27FC236}">
                <a16:creationId xmlns:a16="http://schemas.microsoft.com/office/drawing/2014/main" id="{05959C56-5AA3-21E3-F365-831F4ACC5DC0}"/>
              </a:ext>
            </a:extLst>
          </p:cNvPr>
          <p:cNvPicPr>
            <a:picLocks noGrp="1" noChangeAspect="1"/>
          </p:cNvPicPr>
          <p:nvPr>
            <p:ph type="pic" sz="quarter" idx="14"/>
          </p:nvPr>
        </p:nvPicPr>
        <p:blipFill rotWithShape="1">
          <a:blip r:embed="rId6"/>
          <a:srcRect l="-11663" t="-103558" r="-16191" b="-103558"/>
          <a:stretch>
            <a:fillRect/>
          </a:stretch>
        </p:blipFill>
        <p:spPr>
          <a:xfrm>
            <a:off x="0" y="0"/>
            <a:ext cx="6096000" cy="6858000"/>
          </a:xfrm>
          <a:prstGeom prst="rect">
            <a:avLst/>
          </a:prstGeom>
        </p:spPr>
      </p:pic>
      <p:sp>
        <p:nvSpPr>
          <p:cNvPr id="11" name="Rectangle: Single Corner Rounded 10">
            <a:extLst>
              <a:ext uri="{FF2B5EF4-FFF2-40B4-BE49-F238E27FC236}">
                <a16:creationId xmlns:a16="http://schemas.microsoft.com/office/drawing/2014/main" id="{6C040E88-D3EA-8AFC-0814-F404B079141D}"/>
              </a:ext>
            </a:extLst>
          </p:cNvPr>
          <p:cNvSpPr>
            <a:spLocks/>
          </p:cNvSpPr>
          <p:nvPr/>
        </p:nvSpPr>
        <p:spPr>
          <a:xfrm>
            <a:off x="6300438" y="825872"/>
            <a:ext cx="5852160" cy="66792"/>
          </a:xfrm>
          <a:prstGeom prst="round1Rect">
            <a:avLst>
              <a:gd name="adj" fmla="val 3618"/>
            </a:avLst>
          </a:prstGeom>
          <a:solidFill>
            <a:srgbClr val="0F440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182880" numCol="1" spcCol="38100" rtlCol="0" anchor="b">
            <a:noAutofit/>
          </a:bodyPr>
          <a:lstStyle/>
          <a:p>
            <a:pPr defTabSz="914400"/>
            <a:r>
              <a:rPr kumimoji="0" lang="en-US" sz="3200" b="0" i="0" u="none" strike="noStrike" kern="1200" cap="all" spc="0" normalizeH="0" baseline="0" noProof="0">
                <a:ln>
                  <a:noFill/>
                </a:ln>
                <a:solidFill>
                  <a:srgbClr val="0F440E"/>
                </a:solidFill>
                <a:effectLst/>
                <a:uLnTx/>
                <a:uFillTx/>
                <a:latin typeface="GT Pressura LCG Black"/>
                <a:ea typeface="+mj-ea"/>
                <a:cs typeface="+mj-cs"/>
              </a:rPr>
              <a:t>KEY TAKEAWAYS</a:t>
            </a:r>
            <a:endParaRPr lang="en-US" b="1">
              <a:solidFill>
                <a:srgbClr val="0F440E"/>
              </a:solidFill>
              <a:latin typeface="+mj-lt"/>
            </a:endParaRPr>
          </a:p>
        </p:txBody>
      </p:sp>
      <p:pic>
        <p:nvPicPr>
          <p:cNvPr id="12" name="Picture 11">
            <a:extLst>
              <a:ext uri="{FF2B5EF4-FFF2-40B4-BE49-F238E27FC236}">
                <a16:creationId xmlns:a16="http://schemas.microsoft.com/office/drawing/2014/main" id="{0B4B9C5E-0442-EF42-CC1F-86A081D4DBE7}"/>
              </a:ext>
            </a:extLst>
          </p:cNvPr>
          <p:cNvPicPr>
            <a:picLocks noChangeAspect="1"/>
          </p:cNvPicPr>
          <p:nvPr/>
        </p:nvPicPr>
        <p:blipFill>
          <a:blip r:embed="rId7"/>
          <a:srcRect l="24821" r="18929"/>
          <a:stretch>
            <a:fillRect/>
          </a:stretch>
        </p:blipFill>
        <p:spPr>
          <a:xfrm rot="16200000">
            <a:off x="2520059" y="3282059"/>
            <a:ext cx="6857999" cy="293883"/>
          </a:xfrm>
          <a:custGeom>
            <a:avLst/>
            <a:gdLst>
              <a:gd name="connsiteX0" fmla="*/ 6857999 w 6857999"/>
              <a:gd name="connsiteY0" fmla="*/ 0 h 293883"/>
              <a:gd name="connsiteX1" fmla="*/ 6857999 w 6857999"/>
              <a:gd name="connsiteY1" fmla="*/ 293883 h 293883"/>
              <a:gd name="connsiteX2" fmla="*/ 0 w 6857999"/>
              <a:gd name="connsiteY2" fmla="*/ 293883 h 293883"/>
              <a:gd name="connsiteX3" fmla="*/ 0 w 6857999"/>
              <a:gd name="connsiteY3" fmla="*/ 0 h 293883"/>
            </a:gdLst>
            <a:ahLst/>
            <a:cxnLst>
              <a:cxn ang="0">
                <a:pos x="connsiteX0" y="connsiteY0"/>
              </a:cxn>
              <a:cxn ang="0">
                <a:pos x="connsiteX1" y="connsiteY1"/>
              </a:cxn>
              <a:cxn ang="0">
                <a:pos x="connsiteX2" y="connsiteY2"/>
              </a:cxn>
              <a:cxn ang="0">
                <a:pos x="connsiteX3" y="connsiteY3"/>
              </a:cxn>
            </a:cxnLst>
            <a:rect l="l" t="t" r="r" b="b"/>
            <a:pathLst>
              <a:path w="6857999" h="293883">
                <a:moveTo>
                  <a:pt x="6857999" y="0"/>
                </a:moveTo>
                <a:lnTo>
                  <a:pt x="6857999" y="293883"/>
                </a:lnTo>
                <a:lnTo>
                  <a:pt x="0" y="293883"/>
                </a:lnTo>
                <a:lnTo>
                  <a:pt x="0" y="0"/>
                </a:lnTo>
                <a:close/>
              </a:path>
            </a:pathLst>
          </a:custGeom>
          <a:effectLst>
            <a:outerShdw blurRad="50800" dist="38100" dir="10800000" algn="r" rotWithShape="0">
              <a:prstClr val="black">
                <a:alpha val="20000"/>
              </a:prstClr>
            </a:outerShdw>
          </a:effectLst>
        </p:spPr>
      </p:pic>
      <p:sp>
        <p:nvSpPr>
          <p:cNvPr id="13" name="Rectangle: Rounded Corners 12">
            <a:extLst>
              <a:ext uri="{FF2B5EF4-FFF2-40B4-BE49-F238E27FC236}">
                <a16:creationId xmlns:a16="http://schemas.microsoft.com/office/drawing/2014/main" id="{8676D857-E14D-8DEF-B582-4C05816F24E0}"/>
              </a:ext>
            </a:extLst>
          </p:cNvPr>
          <p:cNvSpPr>
            <a:spLocks/>
          </p:cNvSpPr>
          <p:nvPr/>
        </p:nvSpPr>
        <p:spPr>
          <a:xfrm rot="10800000" flipH="1" flipV="1">
            <a:off x="6300438" y="1062650"/>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r>
              <a:rPr lang="en-US" sz="2400" b="1">
                <a:solidFill>
                  <a:srgbClr val="8EBC29"/>
                </a:solidFill>
              </a:rPr>
              <a:t>Reducing emissions</a:t>
            </a:r>
          </a:p>
        </p:txBody>
      </p:sp>
      <p:sp>
        <p:nvSpPr>
          <p:cNvPr id="14" name="Rectangle: Rounded Corners 13">
            <a:extLst>
              <a:ext uri="{FF2B5EF4-FFF2-40B4-BE49-F238E27FC236}">
                <a16:creationId xmlns:a16="http://schemas.microsoft.com/office/drawing/2014/main" id="{741D6271-9C16-814E-57B7-D47AA92DEE89}"/>
              </a:ext>
            </a:extLst>
          </p:cNvPr>
          <p:cNvSpPr>
            <a:spLocks/>
          </p:cNvSpPr>
          <p:nvPr/>
        </p:nvSpPr>
        <p:spPr>
          <a:xfrm rot="10800000" flipH="1" flipV="1">
            <a:off x="6300438" y="3667989"/>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pPr>
              <a:spcBef>
                <a:spcPts val="200"/>
              </a:spcBef>
              <a:defRPr/>
            </a:pPr>
            <a:r>
              <a:rPr lang="en-US" sz="2400" b="1">
                <a:solidFill>
                  <a:srgbClr val="8EBC29"/>
                </a:solidFill>
              </a:rPr>
              <a:t>Limited alignment</a:t>
            </a:r>
          </a:p>
        </p:txBody>
      </p:sp>
      <p:sp>
        <p:nvSpPr>
          <p:cNvPr id="15" name="Rectangle: Rounded Corners 14">
            <a:extLst>
              <a:ext uri="{FF2B5EF4-FFF2-40B4-BE49-F238E27FC236}">
                <a16:creationId xmlns:a16="http://schemas.microsoft.com/office/drawing/2014/main" id="{738CC9B3-417F-08CF-146B-3BB574A9DC57}"/>
              </a:ext>
            </a:extLst>
          </p:cNvPr>
          <p:cNvSpPr>
            <a:spLocks/>
          </p:cNvSpPr>
          <p:nvPr/>
        </p:nvSpPr>
        <p:spPr>
          <a:xfrm rot="10800000" flipH="1" flipV="1">
            <a:off x="6386385" y="1711260"/>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a:lnSpc>
                <a:spcPct val="100000"/>
              </a:lnSpc>
            </a:pPr>
            <a:r>
              <a:rPr lang="en-US">
                <a:solidFill>
                  <a:schemeClr val="bg1"/>
                </a:solidFill>
              </a:rPr>
              <a:t>Both organizations aim to reduce carbon emissions, but HCA Healthcare has qualitative targets with no clear deadlines.</a:t>
            </a:r>
          </a:p>
        </p:txBody>
      </p:sp>
      <p:sp>
        <p:nvSpPr>
          <p:cNvPr id="16" name="Rectangle: Rounded Corners 15">
            <a:extLst>
              <a:ext uri="{FF2B5EF4-FFF2-40B4-BE49-F238E27FC236}">
                <a16:creationId xmlns:a16="http://schemas.microsoft.com/office/drawing/2014/main" id="{269657C4-301E-01E5-B353-F76132D4912B}"/>
              </a:ext>
            </a:extLst>
          </p:cNvPr>
          <p:cNvSpPr>
            <a:spLocks/>
          </p:cNvSpPr>
          <p:nvPr/>
        </p:nvSpPr>
        <p:spPr>
          <a:xfrm rot="10800000" flipH="1" flipV="1">
            <a:off x="6386385" y="4281323"/>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a:lnSpc>
                <a:spcPct val="100000"/>
              </a:lnSpc>
            </a:pPr>
            <a:r>
              <a:rPr lang="en-US">
                <a:solidFill>
                  <a:schemeClr val="bg1"/>
                </a:solidFill>
              </a:rPr>
              <a:t>Many of HCA Healthcare’s focus areas are targeted to the healthcare industry, therefore, limiting points of alignment with PepsiCo’s focus areas.</a:t>
            </a:r>
          </a:p>
        </p:txBody>
      </p:sp>
      <p:sp>
        <p:nvSpPr>
          <p:cNvPr id="17" name="Oval 16">
            <a:extLst>
              <a:ext uri="{FF2B5EF4-FFF2-40B4-BE49-F238E27FC236}">
                <a16:creationId xmlns:a16="http://schemas.microsoft.com/office/drawing/2014/main" id="{E2FE6181-6536-5EA4-4CDB-B208DAB3856C}"/>
              </a:ext>
            </a:extLst>
          </p:cNvPr>
          <p:cNvSpPr/>
          <p:nvPr/>
        </p:nvSpPr>
        <p:spPr>
          <a:xfrm>
            <a:off x="6375234" y="1171322"/>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44115D5-5CBC-0DFA-1D24-C0C23FD796B0}"/>
              </a:ext>
            </a:extLst>
          </p:cNvPr>
          <p:cNvSpPr/>
          <p:nvPr/>
        </p:nvSpPr>
        <p:spPr>
          <a:xfrm>
            <a:off x="6375234" y="3785645"/>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a:extLst>
              <a:ext uri="{FF2B5EF4-FFF2-40B4-BE49-F238E27FC236}">
                <a16:creationId xmlns:a16="http://schemas.microsoft.com/office/drawing/2014/main" id="{5E585AE1-E7C4-338A-C183-818F7C5C849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22901" y="3833312"/>
            <a:ext cx="311150" cy="311150"/>
          </a:xfrm>
          <a:prstGeom prst="rect">
            <a:avLst/>
          </a:prstGeom>
        </p:spPr>
      </p:pic>
      <p:pic>
        <p:nvPicPr>
          <p:cNvPr id="3" name="Graphic 2">
            <a:extLst>
              <a:ext uri="{FF2B5EF4-FFF2-40B4-BE49-F238E27FC236}">
                <a16:creationId xmlns:a16="http://schemas.microsoft.com/office/drawing/2014/main" id="{9D98C987-D26F-9E9D-EEDD-A4B39B1A48F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433802" y="1229890"/>
            <a:ext cx="289348" cy="289348"/>
          </a:xfrm>
          <a:prstGeom prst="rect">
            <a:avLst/>
          </a:prstGeom>
        </p:spPr>
      </p:pic>
    </p:spTree>
    <p:extLst>
      <p:ext uri="{BB962C8B-B14F-4D97-AF65-F5344CB8AC3E}">
        <p14:creationId xmlns:p14="http://schemas.microsoft.com/office/powerpoint/2010/main" val="657347888"/>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189C7E-D662-AA46-3B09-785004536E65}"/>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157D8F51-A40B-14A6-9FD0-A69AC8705C09}"/>
              </a:ext>
            </a:extLst>
          </p:cNvPr>
          <p:cNvGraphicFramePr>
            <a:graphicFrameLocks/>
          </p:cNvGraphicFramePr>
          <p:nvPr>
            <p:custDataLst>
              <p:tags r:id="rId1"/>
            </p:custDataLst>
            <p:extLst>
              <p:ext uri="{D42A27DB-BD31-4B8C-83A1-F6EECF244321}">
                <p14:modId xmlns:p14="http://schemas.microsoft.com/office/powerpoint/2010/main" val="11712231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2" name="think-cell data - do not delete" hidden="1">
                        <a:extLst>
                          <a:ext uri="{FF2B5EF4-FFF2-40B4-BE49-F238E27FC236}">
                            <a16:creationId xmlns:a16="http://schemas.microsoft.com/office/drawing/2014/main" id="{157D8F51-A40B-14A6-9FD0-A69AC8705C0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1" name="Title 10">
            <a:extLst>
              <a:ext uri="{FF2B5EF4-FFF2-40B4-BE49-F238E27FC236}">
                <a16:creationId xmlns:a16="http://schemas.microsoft.com/office/drawing/2014/main" id="{B36FE798-800D-5E0B-6036-BC399D27659C}"/>
              </a:ext>
            </a:extLst>
          </p:cNvPr>
          <p:cNvSpPr>
            <a:spLocks noGrp="1"/>
          </p:cNvSpPr>
          <p:nvPr>
            <p:ph type="title"/>
          </p:nvPr>
        </p:nvSpPr>
        <p:spPr>
          <a:xfrm>
            <a:off x="304798" y="246888"/>
            <a:ext cx="11585448" cy="969264"/>
          </a:xfrm>
        </p:spPr>
        <p:txBody>
          <a:bodyPr vert="horz" rIns="0"/>
          <a:lstStyle/>
          <a:p>
            <a:r>
              <a:rPr lang="en-US" sz="3000"/>
              <a:t>HCA HEALTHCARE’S SUSTAINABILITY FOCUS AREAS</a:t>
            </a:r>
            <a:br>
              <a:rPr lang="en-US"/>
            </a:br>
            <a:r>
              <a:rPr lang="en-US" sz="1800" i="1"/>
              <a:t>And how these focus areas align with pep+ pillars</a:t>
            </a:r>
          </a:p>
        </p:txBody>
      </p:sp>
      <p:pic>
        <p:nvPicPr>
          <p:cNvPr id="13" name="Picture Placeholder 7" descr="HCA Healthcare - Wikipedia">
            <a:extLst>
              <a:ext uri="{FF2B5EF4-FFF2-40B4-BE49-F238E27FC236}">
                <a16:creationId xmlns:a16="http://schemas.microsoft.com/office/drawing/2014/main" id="{76167DA5-083E-F8E7-CB00-CA07BB7CCFC3}"/>
              </a:ext>
            </a:extLst>
          </p:cNvPr>
          <p:cNvPicPr>
            <a:picLocks noChangeAspect="1"/>
          </p:cNvPicPr>
          <p:nvPr/>
        </p:nvPicPr>
        <p:blipFill rotWithShape="1">
          <a:blip r:embed="rId6"/>
          <a:srcRect l="1254" t="520" r="1522" b="520"/>
          <a:stretch>
            <a:fillRect/>
          </a:stretch>
        </p:blipFill>
        <p:spPr>
          <a:xfrm>
            <a:off x="11127581" y="521831"/>
            <a:ext cx="881062" cy="420014"/>
          </a:xfrm>
          <a:prstGeom prst="rect">
            <a:avLst/>
          </a:prstGeom>
        </p:spPr>
      </p:pic>
      <p:sp>
        <p:nvSpPr>
          <p:cNvPr id="20" name="Rectangle: Top Corners Rounded 19">
            <a:extLst>
              <a:ext uri="{FF2B5EF4-FFF2-40B4-BE49-F238E27FC236}">
                <a16:creationId xmlns:a16="http://schemas.microsoft.com/office/drawing/2014/main" id="{8CE68872-9E7D-6CC8-13F3-04602B13AC68}"/>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1" name="Table 4">
            <a:extLst>
              <a:ext uri="{FF2B5EF4-FFF2-40B4-BE49-F238E27FC236}">
                <a16:creationId xmlns:a16="http://schemas.microsoft.com/office/drawing/2014/main" id="{31B77EA0-93DF-0173-912D-E58DC45341D7}"/>
              </a:ext>
            </a:extLst>
          </p:cNvPr>
          <p:cNvGraphicFramePr>
            <a:graphicFrameLocks noGrp="1"/>
          </p:cNvGraphicFramePr>
          <p:nvPr>
            <p:extLst>
              <p:ext uri="{D42A27DB-BD31-4B8C-83A1-F6EECF244321}">
                <p14:modId xmlns:p14="http://schemas.microsoft.com/office/powerpoint/2010/main" val="3375297106"/>
              </p:ext>
            </p:extLst>
          </p:nvPr>
        </p:nvGraphicFramePr>
        <p:xfrm>
          <a:off x="-7620" y="1148230"/>
          <a:ext cx="11986260" cy="5031749"/>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2679700">
                  <a:extLst>
                    <a:ext uri="{9D8B030D-6E8A-4147-A177-3AD203B41FA5}">
                      <a16:colId xmlns:a16="http://schemas.microsoft.com/office/drawing/2014/main" val="2382844442"/>
                    </a:ext>
                  </a:extLst>
                </a:gridCol>
                <a:gridCol w="4025900">
                  <a:extLst>
                    <a:ext uri="{9D8B030D-6E8A-4147-A177-3AD203B41FA5}">
                      <a16:colId xmlns:a16="http://schemas.microsoft.com/office/drawing/2014/main" val="957515009"/>
                    </a:ext>
                  </a:extLst>
                </a:gridCol>
                <a:gridCol w="3291840">
                  <a:extLst>
                    <a:ext uri="{9D8B030D-6E8A-4147-A177-3AD203B41FA5}">
                      <a16:colId xmlns:a16="http://schemas.microsoft.com/office/drawing/2014/main" val="2353111847"/>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ts val="1575"/>
                        </a:lnSpc>
                      </a:pPr>
                      <a:r>
                        <a:rPr lang="en-US" sz="1200" b="1" i="0" noProof="0">
                          <a:solidFill>
                            <a:schemeClr val="bg1"/>
                          </a:solidFill>
                          <a:effectLst/>
                          <a:latin typeface="+mn-lt"/>
                          <a:cs typeface="Leelawadee"/>
                        </a:rPr>
                        <a:t>Sustainability</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ts val="1575"/>
                        </a:lnSpc>
                      </a:pPr>
                      <a:r>
                        <a:rPr lang="en-US" sz="1200" b="1" i="0" noProof="0">
                          <a:solidFill>
                            <a:schemeClr val="bg1"/>
                          </a:solidFill>
                          <a:effectLst/>
                          <a:latin typeface="+mn-lt"/>
                          <a:cs typeface="Leelawadee"/>
                        </a:rPr>
                        <a:t>Serving as an Anchor Institution in our Community</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ts val="1575"/>
                        </a:lnSpc>
                        <a:spcBef>
                          <a:spcPts val="0"/>
                        </a:spcBef>
                        <a:spcAft>
                          <a:spcPts val="0"/>
                        </a:spcAft>
                        <a:buClrTx/>
                        <a:buSzTx/>
                        <a:buFontTx/>
                        <a:buNone/>
                        <a:tabLst/>
                        <a:defRPr/>
                      </a:pPr>
                      <a:r>
                        <a:rPr lang="en-US" sz="1200" b="1" i="0" noProof="0">
                          <a:solidFill>
                            <a:schemeClr val="bg1"/>
                          </a:solidFill>
                          <a:effectLst/>
                          <a:latin typeface="+mn-lt"/>
                          <a:cs typeface="Leelawadee"/>
                        </a:rPr>
                        <a:t>Building the Leaders of Tomorrow</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1069848">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954F07"/>
                          </a:solidFill>
                          <a:latin typeface="+mj-lt"/>
                          <a:ea typeface="+mn-ea"/>
                          <a:cs typeface="Leelawadee"/>
                        </a:rPr>
                        <a:t>POSITIVE </a:t>
                      </a:r>
                      <a:br>
                        <a:rPr lang="en-US" sz="1400" kern="1200">
                          <a:solidFill>
                            <a:srgbClr val="954F07"/>
                          </a:solidFill>
                          <a:latin typeface="+mj-lt"/>
                          <a:ea typeface="+mn-ea"/>
                          <a:cs typeface="Leelawadee"/>
                        </a:rPr>
                      </a:br>
                      <a:r>
                        <a:rPr lang="en-US" sz="1400" kern="1200">
                          <a:solidFill>
                            <a:srgbClr val="954F07"/>
                          </a:solidFill>
                          <a:latin typeface="+mj-lt"/>
                          <a:ea typeface="+mn-ea"/>
                          <a:cs typeface="Leelawadee"/>
                        </a:rPr>
                        <a:t>AGRICULTURE</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9F0A"/>
                    </a:solidFill>
                  </a:tcPr>
                </a:tc>
                <a:tc>
                  <a:txBody>
                    <a:bodyPr/>
                    <a:lstStyle/>
                    <a:p>
                      <a:pPr marL="0" marR="0" lvl="0" indent="0" algn="ctr">
                        <a:lnSpc>
                          <a:spcPct val="100000"/>
                        </a:lnSpc>
                        <a:spcBef>
                          <a:spcPts val="0"/>
                        </a:spcBef>
                        <a:spcAft>
                          <a:spcPts val="0"/>
                        </a:spcAft>
                        <a:buFont typeface="Arial"/>
                        <a:buNone/>
                      </a:pPr>
                      <a:r>
                        <a:rPr lang="en-GB" sz="1050" b="0" i="1" u="none" strike="noStrike" kern="1200" cap="none" spc="0" normalizeH="0" baseline="0" noProof="0">
                          <a:ln>
                            <a:noFill/>
                          </a:ln>
                          <a:solidFill>
                            <a:srgbClr val="2B660F"/>
                          </a:solidFill>
                          <a:effectLst/>
                          <a:uLnTx/>
                          <a:uFillTx/>
                          <a:latin typeface="+mn-lt"/>
                        </a:rPr>
                        <a:t>Not a focus area for the customer.</a:t>
                      </a:r>
                      <a:endParaRPr lang="en-US" sz="1050" b="0" i="1" u="none" strike="noStrike" kern="1200" cap="none" spc="0" normalizeH="0" baseline="0" noProof="0">
                        <a:ln>
                          <a:noFill/>
                        </a:ln>
                        <a:solidFill>
                          <a:srgbClr val="2B660F"/>
                        </a:solidFill>
                        <a:effectLst/>
                        <a:uLnTx/>
                        <a:uFillTx/>
                        <a:latin typeface="+mn-lt"/>
                      </a:endParaRP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a:lnSpc>
                          <a:spcPct val="100000"/>
                        </a:lnSpc>
                        <a:spcBef>
                          <a:spcPts val="0"/>
                        </a:spcBef>
                        <a:spcAft>
                          <a:spcPts val="0"/>
                        </a:spcAft>
                        <a:buFont typeface="Arial"/>
                        <a:buNone/>
                      </a:pPr>
                      <a:r>
                        <a:rPr lang="en-GB" sz="1050" b="0" i="1" u="none" strike="noStrike" kern="1200" cap="none" spc="0" normalizeH="0" baseline="0" noProof="0">
                          <a:ln>
                            <a:noFill/>
                          </a:ln>
                          <a:solidFill>
                            <a:srgbClr val="2B660F"/>
                          </a:solidFill>
                          <a:effectLst/>
                          <a:uLnTx/>
                          <a:uFillTx/>
                          <a:latin typeface="+mn-lt"/>
                        </a:rPr>
                        <a:t>Not a focus area for the customer.</a:t>
                      </a:r>
                      <a:endParaRPr lang="en-US" sz="1050" b="0" i="1" u="none" strike="noStrike" kern="1200" cap="none" spc="0" normalizeH="0" baseline="0" noProof="0">
                        <a:ln>
                          <a:noFill/>
                        </a:ln>
                        <a:solidFill>
                          <a:srgbClr val="2B660F"/>
                        </a:solidFill>
                        <a:effectLst/>
                        <a:uLnTx/>
                        <a:uFillTx/>
                        <a:latin typeface="+mn-lt"/>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a:lnSpc>
                          <a:spcPct val="100000"/>
                        </a:lnSpc>
                        <a:spcBef>
                          <a:spcPts val="0"/>
                        </a:spcBef>
                        <a:spcAft>
                          <a:spcPts val="0"/>
                        </a:spcAft>
                        <a:buFont typeface="Arial"/>
                        <a:buNone/>
                      </a:pPr>
                      <a:r>
                        <a:rPr kumimoji="0" lang="en-GB" sz="1050" b="0" i="1" u="none" strike="noStrike" kern="1200" cap="none" spc="0" normalizeH="0" baseline="0" noProof="0">
                          <a:ln>
                            <a:noFill/>
                          </a:ln>
                          <a:solidFill>
                            <a:srgbClr val="2B660F"/>
                          </a:solidFill>
                          <a:effectLst/>
                          <a:uLnTx/>
                          <a:uFillTx/>
                          <a:latin typeface="+mn-lt"/>
                        </a:rPr>
                        <a:t>Not a focus area for the customer.</a:t>
                      </a:r>
                      <a:endParaRPr kumimoji="0" lang="en-US" sz="1050" b="0" i="1" u="none" strike="noStrike" kern="1200" cap="none" spc="0" normalizeH="0" baseline="0" noProof="0">
                        <a:ln>
                          <a:noFill/>
                        </a:ln>
                        <a:solidFill>
                          <a:srgbClr val="2B660F"/>
                        </a:solidFill>
                        <a:effectLst/>
                        <a:uLnTx/>
                        <a:uFillTx/>
                        <a:latin typeface="+mn-lt"/>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2532888">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14300" lvl="0" indent="-114300" algn="l">
                        <a:lnSpc>
                          <a:spcPct val="100000"/>
                        </a:lnSpc>
                        <a:buFont typeface="Arial"/>
                        <a:buChar char="•"/>
                      </a:pPr>
                      <a:r>
                        <a:rPr lang="en-US" sz="1050" kern="1200" noProof="0">
                          <a:solidFill>
                            <a:srgbClr val="2B660F"/>
                          </a:solidFill>
                          <a:highlight>
                            <a:srgbClr val="4FE2F3"/>
                          </a:highlight>
                          <a:latin typeface="+mn-lt"/>
                          <a:ea typeface="+mn-ea"/>
                          <a:cs typeface="Leelawadee" panose="020B0502040204020203" pitchFamily="34" charset="-34"/>
                        </a:rPr>
                        <a:t>Goal: </a:t>
                      </a:r>
                      <a:r>
                        <a:rPr lang="en-US" sz="1050" b="0" i="0" u="none" strike="noStrike" noProof="0">
                          <a:solidFill>
                            <a:srgbClr val="2B660F"/>
                          </a:solidFill>
                          <a:effectLst/>
                          <a:latin typeface="+mn-lt"/>
                        </a:rPr>
                        <a:t>Managing energy and water responsibly by striving to reduce use of energy and water, decarbonizing energy and managing water quality</a:t>
                      </a:r>
                    </a:p>
                    <a:p>
                      <a:pPr marL="120650" lvl="0" indent="-120650" algn="l">
                        <a:lnSpc>
                          <a:spcPct val="100000"/>
                        </a:lnSpc>
                        <a:spcBef>
                          <a:spcPts val="400"/>
                        </a:spcBef>
                        <a:buFont typeface="Arial"/>
                        <a:buChar char="•"/>
                      </a:pPr>
                      <a:r>
                        <a:rPr lang="en-US" sz="1050" kern="1200" noProof="0">
                          <a:solidFill>
                            <a:srgbClr val="2B660F"/>
                          </a:solidFill>
                          <a:highlight>
                            <a:srgbClr val="4FE2F3"/>
                          </a:highlight>
                          <a:latin typeface="+mn-lt"/>
                          <a:ea typeface="+mn-ea"/>
                          <a:cs typeface="Leelawadee" panose="020B0502040204020203" pitchFamily="34" charset="-34"/>
                        </a:rPr>
                        <a:t>Goal: </a:t>
                      </a:r>
                      <a:r>
                        <a:rPr lang="en-US" sz="1050" b="0" i="0" u="none" strike="noStrike" noProof="0">
                          <a:solidFill>
                            <a:srgbClr val="2B660F"/>
                          </a:solidFill>
                          <a:effectLst/>
                          <a:latin typeface="+mn-lt"/>
                        </a:rPr>
                        <a:t>Sourcing and consuming efficiently by focusing on decreasing emissions from purchased goods, sourcing responsibly, reducing consumption and reusing where possible</a:t>
                      </a:r>
                    </a:p>
                    <a:p>
                      <a:pPr marL="120650" lvl="0" indent="-120650" algn="l">
                        <a:lnSpc>
                          <a:spcPct val="100000"/>
                        </a:lnSpc>
                        <a:spcBef>
                          <a:spcPts val="400"/>
                        </a:spcBef>
                        <a:buFont typeface="Arial"/>
                        <a:buChar char="•"/>
                      </a:pPr>
                      <a:r>
                        <a:rPr lang="en-US" sz="1050" kern="1200" noProof="0">
                          <a:solidFill>
                            <a:srgbClr val="2B660F"/>
                          </a:solidFill>
                          <a:highlight>
                            <a:srgbClr val="4FE2F3"/>
                          </a:highlight>
                          <a:latin typeface="+mn-lt"/>
                          <a:ea typeface="+mn-ea"/>
                          <a:cs typeface="Leelawadee" panose="020B0502040204020203" pitchFamily="34" charset="-34"/>
                        </a:rPr>
                        <a:t>Goal: </a:t>
                      </a:r>
                      <a:r>
                        <a:rPr lang="en-US" sz="1050" b="0" i="0" u="none" strike="noStrike" noProof="0">
                          <a:solidFill>
                            <a:srgbClr val="2B660F"/>
                          </a:solidFill>
                          <a:effectLst/>
                          <a:latin typeface="+mn-lt"/>
                        </a:rPr>
                        <a:t>Managing the environmental impact of our capital programs by working to reduce carbon emissions, waste and other adverse environmental impacts from new construction, retrofits and expansions</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indent="-120650" algn="l" rtl="0" fontAlgn="base">
                        <a:lnSpc>
                          <a:spcPct val="100000"/>
                        </a:lnSpc>
                        <a:buFont typeface="Arial" panose="020B0604020202020204" pitchFamily="34" charset="0"/>
                        <a:buChar char="•"/>
                      </a:pPr>
                      <a:r>
                        <a:rPr lang="en-US" sz="1050" kern="1200" noProof="0">
                          <a:solidFill>
                            <a:srgbClr val="2B660F"/>
                          </a:solidFill>
                          <a:highlight>
                            <a:srgbClr val="4FE2F3"/>
                          </a:highlight>
                          <a:latin typeface="+mn-lt"/>
                          <a:ea typeface="+mn-ea"/>
                          <a:cs typeface="Leelawadee" panose="020B0502040204020203" pitchFamily="34" charset="-34"/>
                        </a:rPr>
                        <a:t>Goal: </a:t>
                      </a:r>
                      <a:r>
                        <a:rPr lang="en-US" sz="1050" b="0" i="0" noProof="0">
                          <a:solidFill>
                            <a:srgbClr val="2B660F"/>
                          </a:solidFill>
                          <a:effectLst/>
                          <a:latin typeface="+mn-lt"/>
                          <a:cs typeface="Leelawadee"/>
                        </a:rPr>
                        <a:t>Support health and well-being, including fighting food insecurity, through the HCA Healthcare Foundation</a:t>
                      </a:r>
                    </a:p>
                    <a:p>
                      <a:pPr marL="120650" indent="-120650" algn="l" rtl="0" fontAlgn="base">
                        <a:lnSpc>
                          <a:spcPct val="100000"/>
                        </a:lnSpc>
                        <a:spcBef>
                          <a:spcPts val="400"/>
                        </a:spcBef>
                        <a:buFont typeface="Arial" panose="020B0604020202020204" pitchFamily="34" charset="0"/>
                        <a:buChar char="•"/>
                      </a:pPr>
                      <a:r>
                        <a:rPr lang="en-US" sz="1050" kern="1200" noProof="0">
                          <a:solidFill>
                            <a:srgbClr val="2B660F"/>
                          </a:solidFill>
                          <a:highlight>
                            <a:srgbClr val="4FE2F3"/>
                          </a:highlight>
                          <a:latin typeface="+mn-lt"/>
                          <a:ea typeface="+mn-ea"/>
                          <a:cs typeface="Leelawadee" panose="020B0502040204020203" pitchFamily="34" charset="-34"/>
                        </a:rPr>
                        <a:t>Goal: </a:t>
                      </a:r>
                      <a:r>
                        <a:rPr lang="en-US" sz="1050" b="0" i="0" noProof="0">
                          <a:solidFill>
                            <a:srgbClr val="2B660F"/>
                          </a:solidFill>
                          <a:effectLst/>
                          <a:latin typeface="+mn-lt"/>
                          <a:cs typeface="Leelawadee"/>
                        </a:rPr>
                        <a:t>Collaborate with local schools to provide students with education about mental health and wellness</a:t>
                      </a:r>
                    </a:p>
                    <a:p>
                      <a:pPr marL="120650" indent="-120650" algn="l" rtl="0" fontAlgn="base">
                        <a:lnSpc>
                          <a:spcPct val="100000"/>
                        </a:lnSpc>
                        <a:spcBef>
                          <a:spcPts val="400"/>
                        </a:spcBef>
                        <a:buFont typeface="Arial" panose="020B0604020202020204" pitchFamily="34" charset="0"/>
                        <a:buChar char="•"/>
                      </a:pPr>
                      <a:r>
                        <a:rPr lang="en-US" sz="1050" kern="1200" noProof="0">
                          <a:solidFill>
                            <a:srgbClr val="2B660F"/>
                          </a:solidFill>
                          <a:highlight>
                            <a:srgbClr val="4FE2F3"/>
                          </a:highlight>
                          <a:latin typeface="+mn-lt"/>
                          <a:ea typeface="+mn-ea"/>
                          <a:cs typeface="Leelawadee" panose="020B0502040204020203" pitchFamily="34" charset="-34"/>
                        </a:rPr>
                        <a:t>Goal: </a:t>
                      </a:r>
                      <a:r>
                        <a:rPr lang="en-US" sz="1050" b="0" i="0" noProof="0">
                          <a:solidFill>
                            <a:srgbClr val="2B660F"/>
                          </a:solidFill>
                          <a:effectLst/>
                          <a:latin typeface="+mn-lt"/>
                          <a:cs typeface="Leelawadee"/>
                        </a:rPr>
                        <a:t>Partner with others to support disaster response</a:t>
                      </a: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indent="-120650" algn="l" rtl="0" fontAlgn="base">
                        <a:lnSpc>
                          <a:spcPct val="100000"/>
                        </a:lnSpc>
                        <a:spcBef>
                          <a:spcPts val="400"/>
                        </a:spcBef>
                        <a:buFont typeface="Arial" panose="020B0604020202020204" pitchFamily="34" charset="0"/>
                        <a:buChar char="•"/>
                      </a:pPr>
                      <a:r>
                        <a:rPr lang="en-US" sz="1050" kern="1200" noProof="0">
                          <a:solidFill>
                            <a:srgbClr val="2B660F"/>
                          </a:solidFill>
                          <a:highlight>
                            <a:srgbClr val="4FE2F3"/>
                          </a:highlight>
                          <a:latin typeface="+mn-lt"/>
                          <a:ea typeface="+mn-ea"/>
                          <a:cs typeface="Leelawadee" panose="020B0502040204020203" pitchFamily="34" charset="-34"/>
                        </a:rPr>
                        <a:t>Goal: </a:t>
                      </a:r>
                      <a:r>
                        <a:rPr kumimoji="0" lang="en-US" sz="1050" b="0" i="0" u="none" strike="noStrike" kern="1200" cap="none" spc="0" normalizeH="0" baseline="0" noProof="0">
                          <a:ln>
                            <a:noFill/>
                          </a:ln>
                          <a:solidFill>
                            <a:srgbClr val="2B660F"/>
                          </a:solidFill>
                          <a:effectLst/>
                          <a:uLnTx/>
                          <a:uFillTx/>
                          <a:latin typeface="+mn-lt"/>
                        </a:rPr>
                        <a:t>Leverage education assistance and professional development programs to support meaningful careers</a:t>
                      </a:r>
                    </a:p>
                    <a:p>
                      <a:pPr marL="120650" indent="-120650" algn="l" rtl="0" fontAlgn="base">
                        <a:lnSpc>
                          <a:spcPct val="100000"/>
                        </a:lnSpc>
                        <a:spcBef>
                          <a:spcPts val="400"/>
                        </a:spcBef>
                        <a:buFont typeface="Arial" panose="020B0604020202020204" pitchFamily="34" charset="0"/>
                        <a:buChar char="•"/>
                      </a:pPr>
                      <a:r>
                        <a:rPr lang="en-US" sz="1050" kern="1200" noProof="0">
                          <a:solidFill>
                            <a:srgbClr val="2B660F"/>
                          </a:solidFill>
                          <a:highlight>
                            <a:srgbClr val="4FE2F3"/>
                          </a:highlight>
                          <a:latin typeface="+mn-lt"/>
                          <a:ea typeface="+mn-ea"/>
                          <a:cs typeface="Leelawadee" panose="020B0502040204020203" pitchFamily="34" charset="-34"/>
                        </a:rPr>
                        <a:t>Goal: </a:t>
                      </a:r>
                      <a:r>
                        <a:rPr kumimoji="0" lang="en-US" sz="1050" b="0" i="0" u="none" strike="noStrike" kern="1200" cap="none" spc="0" normalizeH="0" baseline="0" noProof="0">
                          <a:ln>
                            <a:noFill/>
                          </a:ln>
                          <a:solidFill>
                            <a:srgbClr val="2B660F"/>
                          </a:solidFill>
                          <a:effectLst/>
                          <a:uLnTx/>
                          <a:uFillTx/>
                          <a:latin typeface="+mn-lt"/>
                          <a:cs typeface="Leelawadee"/>
                        </a:rPr>
                        <a:t>Provide colleagues with the benefits, resources and tools they need to succeed at work while also supporting their overall well-being</a:t>
                      </a:r>
                    </a:p>
                    <a:p>
                      <a:pPr marL="120650" indent="-120650" algn="l" rtl="0" fontAlgn="base">
                        <a:lnSpc>
                          <a:spcPct val="100000"/>
                        </a:lnSpc>
                        <a:spcBef>
                          <a:spcPts val="400"/>
                        </a:spcBef>
                        <a:buFont typeface="Arial" panose="020B0604020202020204" pitchFamily="34" charset="0"/>
                        <a:buChar char="•"/>
                      </a:pPr>
                      <a:r>
                        <a:rPr lang="en-US" sz="1050" kern="1200" noProof="0">
                          <a:solidFill>
                            <a:srgbClr val="2B660F"/>
                          </a:solidFill>
                          <a:highlight>
                            <a:srgbClr val="4FE2F3"/>
                          </a:highlight>
                          <a:latin typeface="+mn-lt"/>
                          <a:ea typeface="+mn-ea"/>
                          <a:cs typeface="Leelawadee" panose="020B0502040204020203" pitchFamily="34" charset="-34"/>
                        </a:rPr>
                        <a:t>Goal: </a:t>
                      </a:r>
                      <a:r>
                        <a:rPr kumimoji="0" lang="en-US" sz="1050" b="0" i="0" u="none" strike="noStrike" kern="1200" cap="none" spc="0" normalizeH="0" baseline="0" noProof="0">
                          <a:ln>
                            <a:noFill/>
                          </a:ln>
                          <a:solidFill>
                            <a:srgbClr val="2B660F"/>
                          </a:solidFill>
                          <a:effectLst/>
                          <a:uLnTx/>
                          <a:uFillTx/>
                          <a:latin typeface="+mn-lt"/>
                          <a:cs typeface="Leelawadee"/>
                        </a:rPr>
                        <a:t>Support US veteran and military communities</a:t>
                      </a: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r h="1181490">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922F11"/>
                          </a:solidFill>
                          <a:latin typeface="+mj-lt"/>
                          <a:ea typeface="+mn-ea"/>
                          <a:cs typeface="Leelawadee"/>
                        </a:rPr>
                        <a:t>POSITIVE </a:t>
                      </a:r>
                      <a:br>
                        <a:rPr lang="en-US" sz="1400" kern="1200">
                          <a:solidFill>
                            <a:srgbClr val="922F11"/>
                          </a:solidFill>
                          <a:latin typeface="+mj-lt"/>
                          <a:ea typeface="+mn-ea"/>
                          <a:cs typeface="Leelawadee"/>
                        </a:rPr>
                      </a:br>
                      <a:r>
                        <a:rPr lang="en-US" sz="1400" kern="1200">
                          <a:solidFill>
                            <a:srgbClr val="922F11"/>
                          </a:solidFill>
                          <a:latin typeface="+mj-lt"/>
                          <a:ea typeface="+mn-ea"/>
                          <a:cs typeface="Leelawadee"/>
                        </a:rPr>
                        <a:t>CHOICES</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E6D26"/>
                    </a:solidFill>
                  </a:tcPr>
                </a:tc>
                <a:tc>
                  <a:txBody>
                    <a:bodyPr/>
                    <a:lstStyle/>
                    <a:p>
                      <a:pPr marL="0" marR="0" lvl="0" indent="0" algn="ctr">
                        <a:lnSpc>
                          <a:spcPct val="100000"/>
                        </a:lnSpc>
                        <a:spcBef>
                          <a:spcPts val="0"/>
                        </a:spcBef>
                        <a:spcAft>
                          <a:spcPts val="0"/>
                        </a:spcAft>
                        <a:buFont typeface="Arial"/>
                        <a:buNone/>
                      </a:pPr>
                      <a:r>
                        <a:rPr lang="en-GB" sz="1050" b="0" i="1" u="none" strike="noStrike" kern="1200" cap="none" spc="0" normalizeH="0" baseline="0" noProof="0">
                          <a:ln>
                            <a:noFill/>
                          </a:ln>
                          <a:solidFill>
                            <a:srgbClr val="2B660F"/>
                          </a:solidFill>
                          <a:effectLst/>
                          <a:uLnTx/>
                          <a:uFillTx/>
                          <a:latin typeface="+mn-lt"/>
                        </a:rPr>
                        <a:t>Not a focus area for the customer.</a:t>
                      </a:r>
                      <a:endParaRPr lang="en-US" sz="1050" b="0" i="1" u="none" strike="noStrike" kern="1200" cap="none" spc="0" normalizeH="0" baseline="0" noProof="0">
                        <a:ln>
                          <a:noFill/>
                        </a:ln>
                        <a:solidFill>
                          <a:srgbClr val="2B660F"/>
                        </a:solidFill>
                        <a:effectLst/>
                        <a:uLnTx/>
                        <a:uFillTx/>
                        <a:latin typeface="+mn-lt"/>
                      </a:endParaRP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indent="-120650" algn="l" rtl="0" fontAlgn="base">
                        <a:lnSpc>
                          <a:spcPct val="100000"/>
                        </a:lnSpc>
                        <a:buFont typeface="Arial" panose="020B0604020202020204" pitchFamily="34" charset="0"/>
                        <a:buChar char="•"/>
                      </a:pPr>
                      <a:r>
                        <a:rPr lang="en-US" sz="1050" kern="1200" noProof="0">
                          <a:solidFill>
                            <a:srgbClr val="2B660F"/>
                          </a:solidFill>
                          <a:highlight>
                            <a:srgbClr val="4FE2F3"/>
                          </a:highlight>
                          <a:latin typeface="+mn-lt"/>
                          <a:ea typeface="+mn-ea"/>
                          <a:cs typeface="Leelawadee" panose="020B0502040204020203" pitchFamily="34" charset="-34"/>
                        </a:rPr>
                        <a:t>Goal: </a:t>
                      </a:r>
                      <a:r>
                        <a:rPr lang="en-US" sz="1050" b="0" i="0" noProof="0">
                          <a:solidFill>
                            <a:srgbClr val="2B660F"/>
                          </a:solidFill>
                          <a:effectLst/>
                          <a:latin typeface="+mn-lt"/>
                          <a:cs typeface="Leelawadee"/>
                        </a:rPr>
                        <a:t>Address critical gaps in care through interventions aimed at improving blood pressure, enhancing nutrition security and advancing maternal health</a:t>
                      </a: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a:lnSpc>
                          <a:spcPct val="100000"/>
                        </a:lnSpc>
                        <a:spcBef>
                          <a:spcPts val="0"/>
                        </a:spcBef>
                        <a:spcAft>
                          <a:spcPts val="0"/>
                        </a:spcAft>
                        <a:buFont typeface="Arial"/>
                        <a:buNone/>
                      </a:pPr>
                      <a:r>
                        <a:rPr kumimoji="0" lang="en-GB" sz="1050" b="0" i="1" u="none" strike="noStrike" kern="1200" cap="none" spc="0" normalizeH="0" baseline="0" noProof="0">
                          <a:ln>
                            <a:noFill/>
                          </a:ln>
                          <a:solidFill>
                            <a:srgbClr val="2B660F"/>
                          </a:solidFill>
                          <a:effectLst/>
                          <a:uLnTx/>
                          <a:uFillTx/>
                          <a:latin typeface="+mn-lt"/>
                        </a:rPr>
                        <a:t>Not a focus area for the customer.</a:t>
                      </a:r>
                      <a:endParaRPr kumimoji="0" lang="en-US" sz="1050" b="0" i="1" u="none" strike="noStrike" kern="1200" cap="none" spc="0" normalizeH="0" baseline="0" noProof="0">
                        <a:ln>
                          <a:noFill/>
                        </a:ln>
                        <a:solidFill>
                          <a:srgbClr val="2B660F"/>
                        </a:solidFill>
                        <a:effectLst/>
                        <a:uLnTx/>
                        <a:uFillTx/>
                        <a:latin typeface="+mn-lt"/>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40967922"/>
                  </a:ext>
                </a:extLst>
              </a:tr>
            </a:tbl>
          </a:graphicData>
        </a:graphic>
      </p:graphicFrame>
      <p:pic>
        <p:nvPicPr>
          <p:cNvPr id="22" name="Picture 21" descr="A logo of a leaf in a circle&#10;&#10;Description automatically generated">
            <a:extLst>
              <a:ext uri="{FF2B5EF4-FFF2-40B4-BE49-F238E27FC236}">
                <a16:creationId xmlns:a16="http://schemas.microsoft.com/office/drawing/2014/main" id="{70AEA9A8-D1CA-F4CC-5B44-A85881BB5DC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pic>
        <p:nvPicPr>
          <p:cNvPr id="23" name="Picture 22" descr="A blue and green windmill with green arrows&#10;&#10;Description automatically generated">
            <a:extLst>
              <a:ext uri="{FF2B5EF4-FFF2-40B4-BE49-F238E27FC236}">
                <a16:creationId xmlns:a16="http://schemas.microsoft.com/office/drawing/2014/main" id="{3700F004-5816-B2C8-EE79-21AF1705CAC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7884" y="2906877"/>
            <a:ext cx="556204" cy="604020"/>
          </a:xfrm>
          <a:prstGeom prst="rect">
            <a:avLst/>
          </a:prstGeom>
        </p:spPr>
      </p:pic>
      <p:pic>
        <p:nvPicPr>
          <p:cNvPr id="24" name="Picture 23" descr="A logo of a hand and a globe&#10;&#10;Description automatically generated">
            <a:extLst>
              <a:ext uri="{FF2B5EF4-FFF2-40B4-BE49-F238E27FC236}">
                <a16:creationId xmlns:a16="http://schemas.microsoft.com/office/drawing/2014/main" id="{40F44AC8-1221-B66E-665E-3395CB38052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27528" y="5429275"/>
            <a:ext cx="536916" cy="583072"/>
          </a:xfrm>
          <a:prstGeom prst="rect">
            <a:avLst/>
          </a:prstGeom>
        </p:spPr>
      </p:pic>
    </p:spTree>
    <p:extLst>
      <p:ext uri="{BB962C8B-B14F-4D97-AF65-F5344CB8AC3E}">
        <p14:creationId xmlns:p14="http://schemas.microsoft.com/office/powerpoint/2010/main" val="3530384192"/>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BB11E5-0C64-24C5-66C4-29169B399FDC}"/>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0423C863-BA88-C0C0-BE09-ACB3B8DC45C6}"/>
              </a:ext>
            </a:extLst>
          </p:cNvPr>
          <p:cNvGraphicFramePr>
            <a:graphicFrameLocks/>
          </p:cNvGraphicFramePr>
          <p:nvPr>
            <p:custDataLst>
              <p:tags r:id="rId1"/>
            </p:custDataLst>
            <p:extLst>
              <p:ext uri="{D42A27DB-BD31-4B8C-83A1-F6EECF244321}">
                <p14:modId xmlns:p14="http://schemas.microsoft.com/office/powerpoint/2010/main" val="42800718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2" name="think-cell data - do not delete" hidden="1">
                        <a:extLst>
                          <a:ext uri="{FF2B5EF4-FFF2-40B4-BE49-F238E27FC236}">
                            <a16:creationId xmlns:a16="http://schemas.microsoft.com/office/drawing/2014/main" id="{0423C863-BA88-C0C0-BE09-ACB3B8DC45C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Title 6">
            <a:extLst>
              <a:ext uri="{FF2B5EF4-FFF2-40B4-BE49-F238E27FC236}">
                <a16:creationId xmlns:a16="http://schemas.microsoft.com/office/drawing/2014/main" id="{38315945-BBE9-3D70-2351-9929F8DAA0E3}"/>
              </a:ext>
            </a:extLst>
          </p:cNvPr>
          <p:cNvSpPr>
            <a:spLocks noGrp="1"/>
          </p:cNvSpPr>
          <p:nvPr>
            <p:ph type="title"/>
          </p:nvPr>
        </p:nvSpPr>
        <p:spPr>
          <a:xfrm>
            <a:off x="304800" y="247650"/>
            <a:ext cx="11585575" cy="968375"/>
          </a:xfrm>
        </p:spPr>
        <p:txBody>
          <a:bodyPr vert="horz" rIns="0"/>
          <a:lstStyle/>
          <a:p>
            <a:r>
              <a:rPr lang="en-US" sz="2600"/>
              <a:t>COMMONALITY BETWEEN HCA HEALTHCARE’S AND PEP+ FOCUS AREAS</a:t>
            </a:r>
            <a:br>
              <a:rPr lang="en-US"/>
            </a:br>
            <a:r>
              <a:rPr lang="en-US" sz="1800" i="1"/>
              <a:t>And how these focus areas align with pep+ pillars</a:t>
            </a:r>
          </a:p>
        </p:txBody>
      </p:sp>
      <p:pic>
        <p:nvPicPr>
          <p:cNvPr id="11" name="Picture Placeholder 7" descr="HCA Healthcare - Wikipedia">
            <a:extLst>
              <a:ext uri="{FF2B5EF4-FFF2-40B4-BE49-F238E27FC236}">
                <a16:creationId xmlns:a16="http://schemas.microsoft.com/office/drawing/2014/main" id="{887B4E52-B3B2-3033-56DC-57CDE3AF0A89}"/>
              </a:ext>
            </a:extLst>
          </p:cNvPr>
          <p:cNvPicPr>
            <a:picLocks noChangeAspect="1"/>
          </p:cNvPicPr>
          <p:nvPr/>
        </p:nvPicPr>
        <p:blipFill rotWithShape="1">
          <a:blip r:embed="rId6"/>
          <a:srcRect l="1254" t="520" r="1522" b="520"/>
          <a:stretch>
            <a:fillRect/>
          </a:stretch>
        </p:blipFill>
        <p:spPr>
          <a:xfrm>
            <a:off x="11127581" y="521831"/>
            <a:ext cx="881062" cy="420014"/>
          </a:xfrm>
          <a:prstGeom prst="rect">
            <a:avLst/>
          </a:prstGeom>
        </p:spPr>
      </p:pic>
      <p:sp>
        <p:nvSpPr>
          <p:cNvPr id="12" name="Rectangle: Top Corners Rounded 11">
            <a:extLst>
              <a:ext uri="{FF2B5EF4-FFF2-40B4-BE49-F238E27FC236}">
                <a16:creationId xmlns:a16="http://schemas.microsoft.com/office/drawing/2014/main" id="{C7A21B6E-84A6-B92D-39AF-895B6C54F23D}"/>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3" name="Table 4">
            <a:extLst>
              <a:ext uri="{FF2B5EF4-FFF2-40B4-BE49-F238E27FC236}">
                <a16:creationId xmlns:a16="http://schemas.microsoft.com/office/drawing/2014/main" id="{A48700F7-9807-DCBF-1FE4-B0196181C9BA}"/>
              </a:ext>
            </a:extLst>
          </p:cNvPr>
          <p:cNvGraphicFramePr>
            <a:graphicFrameLocks noGrp="1"/>
          </p:cNvGraphicFramePr>
          <p:nvPr>
            <p:extLst>
              <p:ext uri="{D42A27DB-BD31-4B8C-83A1-F6EECF244321}">
                <p14:modId xmlns:p14="http://schemas.microsoft.com/office/powerpoint/2010/main" val="1140946999"/>
              </p:ext>
            </p:extLst>
          </p:nvPr>
        </p:nvGraphicFramePr>
        <p:xfrm>
          <a:off x="-7620" y="1148230"/>
          <a:ext cx="11986260" cy="5031749"/>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4998720">
                  <a:extLst>
                    <a:ext uri="{9D8B030D-6E8A-4147-A177-3AD203B41FA5}">
                      <a16:colId xmlns:a16="http://schemas.microsoft.com/office/drawing/2014/main" val="2382844442"/>
                    </a:ext>
                  </a:extLst>
                </a:gridCol>
                <a:gridCol w="4998720">
                  <a:extLst>
                    <a:ext uri="{9D8B030D-6E8A-4147-A177-3AD203B41FA5}">
                      <a16:colId xmlns:a16="http://schemas.microsoft.com/office/drawing/2014/main" val="957515009"/>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ts val="1575"/>
                        </a:lnSpc>
                      </a:pPr>
                      <a:r>
                        <a:rPr lang="en-US" sz="1200" b="1" i="0" noProof="0">
                          <a:solidFill>
                            <a:schemeClr val="bg1"/>
                          </a:solidFill>
                          <a:effectLst/>
                          <a:latin typeface="+mn-lt"/>
                          <a:cs typeface="Leelawadee"/>
                        </a:rPr>
                        <a:t>Sustainability</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ts val="1575"/>
                        </a:lnSpc>
                      </a:pPr>
                      <a:r>
                        <a:rPr lang="en-US" sz="1200" b="1" i="0" noProof="0">
                          <a:solidFill>
                            <a:schemeClr val="bg1"/>
                          </a:solidFill>
                          <a:effectLst/>
                          <a:latin typeface="+mn-lt"/>
                          <a:cs typeface="Leelawadee"/>
                        </a:rPr>
                        <a:t>Serving as an Anchor Institution in our Community</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3602736">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14300" marR="0" lvl="0" indent="-114300" algn="l" defTabSz="914400" rtl="0" eaLnBrk="1" fontAlgn="auto" latinLnBrk="0" hangingPunct="1">
                        <a:lnSpc>
                          <a:spcPct val="100000"/>
                        </a:lnSpc>
                        <a:spcBef>
                          <a:spcPts val="0"/>
                        </a:spcBef>
                        <a:spcAft>
                          <a:spcPts val="0"/>
                        </a:spcAft>
                        <a:buClrTx/>
                        <a:buSzTx/>
                        <a:buFont typeface="Arial"/>
                        <a:buChar char="•"/>
                        <a:tabLst/>
                        <a:defRPr/>
                      </a:pPr>
                      <a:r>
                        <a:rPr lang="en-US" sz="1050" kern="1200" noProof="0">
                          <a:solidFill>
                            <a:srgbClr val="2B660F"/>
                          </a:solidFill>
                          <a:highlight>
                            <a:srgbClr val="4FE2F3"/>
                          </a:highlight>
                          <a:latin typeface="+mn-lt"/>
                          <a:ea typeface="+mn-ea"/>
                          <a:cs typeface="Leelawadee" panose="020B0502040204020203" pitchFamily="34" charset="-34"/>
                        </a:rPr>
                        <a:t>Goal: </a:t>
                      </a:r>
                      <a:r>
                        <a:rPr lang="en-US" sz="1050" b="0" i="0" u="none" strike="noStrike" noProof="0">
                          <a:solidFill>
                            <a:srgbClr val="2B660F"/>
                          </a:solidFill>
                          <a:effectLst/>
                          <a:latin typeface="+mn-lt"/>
                        </a:rPr>
                        <a:t>Manage energy and water responsibly by reducing use of both, decarbonizing energy and managing water quality</a:t>
                      </a:r>
                      <a:endParaRPr kumimoji="0" lang="en-US" sz="1050" b="0" i="0" u="none" strike="noStrike" kern="1200" cap="none" spc="0" normalizeH="0" baseline="0" noProof="0">
                        <a:ln>
                          <a:noFill/>
                        </a:ln>
                        <a:solidFill>
                          <a:srgbClr val="2B660F"/>
                        </a:solidFill>
                        <a:effectLst/>
                        <a:uLnTx/>
                        <a:uFillTx/>
                        <a:latin typeface="+mn-lt"/>
                        <a:ea typeface="+mn-ea"/>
                        <a:cs typeface="+mn-cs"/>
                      </a:endParaRPr>
                    </a:p>
                    <a:p>
                      <a:pPr marL="361950" marR="0" lvl="1" indent="-187325" algn="l" defTabSz="914400" rtl="0" eaLnBrk="1" fontAlgn="auto" latinLnBrk="0" hangingPunct="1">
                        <a:lnSpc>
                          <a:spcPct val="100000"/>
                        </a:lnSpc>
                        <a:spcBef>
                          <a:spcPts val="400"/>
                        </a:spcBef>
                        <a:spcAft>
                          <a:spcPts val="0"/>
                        </a:spcAft>
                        <a:buClrTx/>
                        <a:buSzTx/>
                        <a:buFont typeface="Wingdings" pitchFamily="2" charset="2"/>
                        <a:buChar char="Ø"/>
                        <a:tabLst/>
                        <a:defRPr/>
                      </a:pPr>
                      <a:r>
                        <a:rPr lang="en-US" sz="1050" b="1" noProof="0">
                          <a:solidFill>
                            <a:srgbClr val="2B660F"/>
                          </a:solidFill>
                          <a:latin typeface="+mn-lt"/>
                          <a:cs typeface="Leelawadee"/>
                        </a:rPr>
                        <a:t>pep+ alignment: Reach average water-use efficiency ratios of 1.4 liters/liter of production in beverages sites and 1.7 liters/kilogram of production in convenient foods sites for 100% of high water-risk PepsiCo and franchise bottler manufacturing facilities by 2030 </a:t>
                      </a:r>
                      <a:endParaRPr lang="en-US" sz="1050" b="0" i="0" u="none" strike="noStrike" noProof="0">
                        <a:solidFill>
                          <a:srgbClr val="2B660F"/>
                        </a:solidFill>
                        <a:effectLst/>
                        <a:latin typeface="+mn-lt"/>
                      </a:endParaRPr>
                    </a:p>
                    <a:p>
                      <a:pPr marL="114300" marR="0" lvl="0" indent="-114300" algn="l" defTabSz="914400" rtl="0" eaLnBrk="1" fontAlgn="auto" latinLnBrk="0" hangingPunct="1">
                        <a:lnSpc>
                          <a:spcPct val="100000"/>
                        </a:lnSpc>
                        <a:spcBef>
                          <a:spcPts val="600"/>
                        </a:spcBef>
                        <a:spcAft>
                          <a:spcPts val="0"/>
                        </a:spcAft>
                        <a:buClrTx/>
                        <a:buSzTx/>
                        <a:buFont typeface="Arial"/>
                        <a:buChar char="•"/>
                        <a:tabLst/>
                        <a:defRPr/>
                      </a:pPr>
                      <a:r>
                        <a:rPr lang="en-US" sz="1050" kern="1200" noProof="0">
                          <a:solidFill>
                            <a:srgbClr val="2B660F"/>
                          </a:solidFill>
                          <a:highlight>
                            <a:srgbClr val="4FE2F3"/>
                          </a:highlight>
                          <a:latin typeface="+mn-lt"/>
                          <a:ea typeface="+mn-ea"/>
                          <a:cs typeface="Leelawadee" panose="020B0502040204020203" pitchFamily="34" charset="-34"/>
                        </a:rPr>
                        <a:t>Goal: </a:t>
                      </a:r>
                      <a:r>
                        <a:rPr lang="en-US" sz="1050" b="0" i="0" u="none" strike="noStrike" noProof="0">
                          <a:solidFill>
                            <a:srgbClr val="2B660F"/>
                          </a:solidFill>
                          <a:effectLst/>
                          <a:latin typeface="+mn-lt"/>
                        </a:rPr>
                        <a:t>Sourcing and consuming efficiently by focusing on decreasing emissions from purchased goods, sourcing responsibly, reducing consumption and reusing where possible</a:t>
                      </a:r>
                      <a:endParaRPr kumimoji="0" lang="en-US" sz="1050" b="0" i="0" u="none" strike="noStrike" kern="1200" cap="none" spc="0" normalizeH="0" baseline="0" noProof="0">
                        <a:ln>
                          <a:noFill/>
                        </a:ln>
                        <a:solidFill>
                          <a:srgbClr val="2B660F"/>
                        </a:solidFill>
                        <a:effectLst/>
                        <a:uLnTx/>
                        <a:uFillTx/>
                        <a:latin typeface="+mn-lt"/>
                        <a:ea typeface="+mn-ea"/>
                        <a:cs typeface="+mn-cs"/>
                      </a:endParaRPr>
                    </a:p>
                    <a:p>
                      <a:pPr marL="114300" marR="0" lvl="0" indent="-114300" algn="l" defTabSz="914400" rtl="0" eaLnBrk="1" fontAlgn="auto" latinLnBrk="0" hangingPunct="1">
                        <a:lnSpc>
                          <a:spcPct val="100000"/>
                        </a:lnSpc>
                        <a:spcBef>
                          <a:spcPts val="600"/>
                        </a:spcBef>
                        <a:spcAft>
                          <a:spcPts val="0"/>
                        </a:spcAft>
                        <a:buClrTx/>
                        <a:buSzTx/>
                        <a:buFont typeface="Arial"/>
                        <a:buChar char="•"/>
                        <a:tabLst/>
                        <a:defRPr/>
                      </a:pPr>
                      <a:r>
                        <a:rPr lang="en-US" sz="1050" kern="1200" noProof="0">
                          <a:solidFill>
                            <a:srgbClr val="2B660F"/>
                          </a:solidFill>
                          <a:highlight>
                            <a:srgbClr val="4FE2F3"/>
                          </a:highlight>
                          <a:latin typeface="+mn-lt"/>
                          <a:ea typeface="+mn-ea"/>
                          <a:cs typeface="Leelawadee" panose="020B0502040204020203" pitchFamily="34" charset="-34"/>
                        </a:rPr>
                        <a:t>Goal: </a:t>
                      </a:r>
                      <a:r>
                        <a:rPr lang="en-US" sz="1050" b="0" i="0" u="none" strike="noStrike" noProof="0">
                          <a:solidFill>
                            <a:srgbClr val="2B660F"/>
                          </a:solidFill>
                          <a:effectLst/>
                          <a:latin typeface="+mn-lt"/>
                        </a:rPr>
                        <a:t>Managing the environmental impact of our capital programs by working to reduce carbon emissions, waste and other adverse environmental impacts from new construction, retrofits and expansions</a:t>
                      </a:r>
                      <a:endParaRPr kumimoji="0" lang="en-US" sz="1050" b="0" i="0" u="none" strike="noStrike" kern="1200" cap="none" spc="0" normalizeH="0" baseline="0" noProof="0">
                        <a:ln>
                          <a:noFill/>
                        </a:ln>
                        <a:solidFill>
                          <a:srgbClr val="2B660F"/>
                        </a:solidFill>
                        <a:effectLst/>
                        <a:uLnTx/>
                        <a:uFillTx/>
                        <a:latin typeface="+mn-lt"/>
                        <a:ea typeface="+mn-ea"/>
                        <a:cs typeface="+mn-cs"/>
                      </a:endParaRPr>
                    </a:p>
                    <a:p>
                      <a:pPr marL="361950" marR="0" lvl="1" indent="-187325" algn="l" defTabSz="914400" rtl="0" eaLnBrk="1" fontAlgn="auto" latinLnBrk="0" hangingPunct="1">
                        <a:lnSpc>
                          <a:spcPct val="100000"/>
                        </a:lnSpc>
                        <a:spcBef>
                          <a:spcPts val="400"/>
                        </a:spcBef>
                        <a:spcAft>
                          <a:spcPts val="0"/>
                        </a:spcAft>
                        <a:buClrTx/>
                        <a:buSzTx/>
                        <a:buFont typeface="Wingdings" pitchFamily="2" charset="2"/>
                        <a:buChar char="Ø"/>
                        <a:tabLst/>
                        <a:defRPr/>
                      </a:pPr>
                      <a:r>
                        <a:rPr lang="en-US" sz="1050" b="1" noProof="0">
                          <a:solidFill>
                            <a:srgbClr val="2B660F"/>
                          </a:solidFill>
                          <a:latin typeface="+mn-lt"/>
                          <a:cs typeface="Leelawadee"/>
                        </a:rPr>
                        <a:t>pep+ alignment: Achieve a 50% reduction in Scope 1 and 2 emissions by 2030 (vs 2022 baseline) </a:t>
                      </a:r>
                      <a:endParaRPr kumimoji="0" lang="en-US" sz="1050" b="0" i="0" u="none" strike="noStrike" kern="1200" cap="none" spc="0" normalizeH="0" baseline="0" noProof="0">
                        <a:ln>
                          <a:noFill/>
                        </a:ln>
                        <a:solidFill>
                          <a:srgbClr val="2B660F"/>
                        </a:solidFill>
                        <a:effectLst/>
                        <a:uLnTx/>
                        <a:uFillTx/>
                        <a:latin typeface="+mn-lt"/>
                        <a:ea typeface="+mn-ea"/>
                        <a:cs typeface="+mn-cs"/>
                      </a:endParaRPr>
                    </a:p>
                    <a:p>
                      <a:pPr marL="361950" marR="0" lvl="1" indent="-187325" algn="l" defTabSz="914400" rtl="0" eaLnBrk="1" fontAlgn="auto" latinLnBrk="0" hangingPunct="1">
                        <a:lnSpc>
                          <a:spcPct val="100000"/>
                        </a:lnSpc>
                        <a:spcBef>
                          <a:spcPts val="400"/>
                        </a:spcBef>
                        <a:spcAft>
                          <a:spcPts val="0"/>
                        </a:spcAft>
                        <a:buClrTx/>
                        <a:buSzTx/>
                        <a:buFont typeface="Wingdings" pitchFamily="2" charset="2"/>
                        <a:buChar char="Ø"/>
                        <a:tabLst/>
                        <a:defRPr/>
                      </a:pPr>
                      <a:r>
                        <a:rPr lang="en-US" sz="1050" b="1" noProof="0">
                          <a:solidFill>
                            <a:srgbClr val="2B660F"/>
                          </a:solidFill>
                          <a:latin typeface="+mn-lt"/>
                          <a:cs typeface="Leelawadee"/>
                        </a:rPr>
                        <a:t>pep+ alignment: Achieve a 42% reduction in Scope 3 Energy &amp; Industry (E&amp;I) emissions by 2030 (vs 2022 baseline) </a:t>
                      </a:r>
                    </a:p>
                    <a:p>
                      <a:pPr marL="361950" marR="0" lvl="1" indent="-187325" algn="l" defTabSz="914400" rtl="0" eaLnBrk="1" fontAlgn="auto" latinLnBrk="0" hangingPunct="1">
                        <a:lnSpc>
                          <a:spcPct val="100000"/>
                        </a:lnSpc>
                        <a:spcBef>
                          <a:spcPts val="400"/>
                        </a:spcBef>
                        <a:spcAft>
                          <a:spcPts val="0"/>
                        </a:spcAft>
                        <a:buClrTx/>
                        <a:buSzTx/>
                        <a:buFont typeface="Wingdings" pitchFamily="2" charset="2"/>
                        <a:buChar char="Ø"/>
                        <a:tabLst/>
                        <a:defRPr/>
                      </a:pPr>
                      <a:r>
                        <a:rPr lang="en-US" sz="1050" b="1" noProof="0">
                          <a:solidFill>
                            <a:srgbClr val="2B660F"/>
                          </a:solidFill>
                          <a:latin typeface="+mn-lt"/>
                          <a:cs typeface="Leelawadee"/>
                        </a:rPr>
                        <a:t>pep+ alignment: Achieve a 30% reduction in Scope 3 Forest, Land and Agriculture (FLAG) emissions by 2030 (vs 2022 baseline) </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14300" marR="0" lvl="0" indent="-114300" algn="l" defTabSz="914400" rtl="0" eaLnBrk="1" fontAlgn="auto" latinLnBrk="0" hangingPunct="1">
                        <a:lnSpc>
                          <a:spcPct val="100000"/>
                        </a:lnSpc>
                        <a:spcBef>
                          <a:spcPts val="0"/>
                        </a:spcBef>
                        <a:spcAft>
                          <a:spcPts val="0"/>
                        </a:spcAft>
                        <a:buClrTx/>
                        <a:buSzTx/>
                        <a:buFont typeface="Arial"/>
                        <a:buChar char="•"/>
                        <a:tabLst/>
                        <a:defRPr/>
                      </a:pPr>
                      <a:r>
                        <a:rPr lang="en-US" sz="1050" kern="1200" noProof="0">
                          <a:solidFill>
                            <a:srgbClr val="2B660F"/>
                          </a:solidFill>
                          <a:highlight>
                            <a:srgbClr val="4FE2F3"/>
                          </a:highlight>
                          <a:latin typeface="+mn-lt"/>
                          <a:ea typeface="+mn-ea"/>
                          <a:cs typeface="Leelawadee" panose="020B0502040204020203" pitchFamily="34" charset="-34"/>
                        </a:rPr>
                        <a:t>Goal: </a:t>
                      </a:r>
                      <a:r>
                        <a:rPr lang="en-US" sz="1050" b="0" i="0" noProof="0">
                          <a:solidFill>
                            <a:srgbClr val="2B660F"/>
                          </a:solidFill>
                          <a:effectLst/>
                          <a:latin typeface="+mn-lt"/>
                          <a:cs typeface="Leelawadee"/>
                        </a:rPr>
                        <a:t>Support health and well-being, including fighting food insecurity, through the HCA Healthcare Foundation</a:t>
                      </a:r>
                      <a:endParaRPr kumimoji="0" lang="en-US" sz="1050" b="0" i="0" u="none" strike="noStrike" kern="1200" cap="none" spc="0" normalizeH="0" baseline="0" noProof="0">
                        <a:ln>
                          <a:noFill/>
                        </a:ln>
                        <a:solidFill>
                          <a:srgbClr val="2B660F"/>
                        </a:solidFill>
                        <a:effectLst/>
                        <a:uLnTx/>
                        <a:uFillTx/>
                        <a:latin typeface="+mn-lt"/>
                        <a:ea typeface="+mn-ea"/>
                        <a:cs typeface="+mn-cs"/>
                      </a:endParaRPr>
                    </a:p>
                    <a:p>
                      <a:pPr marL="361950" marR="0" lvl="1" indent="-187325" algn="l" defTabSz="914400" rtl="0" eaLnBrk="1" fontAlgn="auto" latinLnBrk="0" hangingPunct="1">
                        <a:lnSpc>
                          <a:spcPct val="100000"/>
                        </a:lnSpc>
                        <a:spcBef>
                          <a:spcPts val="400"/>
                        </a:spcBef>
                        <a:spcAft>
                          <a:spcPts val="0"/>
                        </a:spcAft>
                        <a:buClrTx/>
                        <a:buSzTx/>
                        <a:buFont typeface="Wingdings" pitchFamily="2" charset="2"/>
                        <a:buChar char="Ø"/>
                        <a:tabLst/>
                        <a:defRPr/>
                      </a:pPr>
                      <a:r>
                        <a:rPr lang="en-US" sz="1050" b="1" noProof="0">
                          <a:solidFill>
                            <a:srgbClr val="2B660F"/>
                          </a:solidFill>
                          <a:latin typeface="+mn-lt"/>
                          <a:cs typeface="Leelawadee"/>
                        </a:rPr>
                        <a:t>pep+ alignment: Partner with communities to advance food security and make nutritious food accessible to 50 million people </a:t>
                      </a:r>
                      <a:endParaRPr kumimoji="0" lang="en-US" sz="1050" b="0" i="0" u="none" strike="noStrike" kern="1200" cap="none" spc="0" normalizeH="0" baseline="0" noProof="0">
                        <a:ln>
                          <a:noFill/>
                        </a:ln>
                        <a:solidFill>
                          <a:srgbClr val="2B660F"/>
                        </a:solidFill>
                        <a:effectLst/>
                        <a:uLnTx/>
                        <a:uFillTx/>
                        <a:latin typeface="+mn-lt"/>
                        <a:ea typeface="+mn-ea"/>
                        <a:cs typeface="+mn-cs"/>
                      </a:endParaRP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1181490">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922F11"/>
                          </a:solidFill>
                          <a:latin typeface="+mj-lt"/>
                          <a:ea typeface="+mn-ea"/>
                          <a:cs typeface="Leelawadee"/>
                        </a:rPr>
                        <a:t>POSITIVE </a:t>
                      </a:r>
                      <a:br>
                        <a:rPr lang="en-US" sz="1400" kern="1200">
                          <a:solidFill>
                            <a:srgbClr val="922F11"/>
                          </a:solidFill>
                          <a:latin typeface="+mj-lt"/>
                          <a:ea typeface="+mn-ea"/>
                          <a:cs typeface="Leelawadee"/>
                        </a:rPr>
                      </a:br>
                      <a:r>
                        <a:rPr lang="en-US" sz="1400" kern="1200">
                          <a:solidFill>
                            <a:srgbClr val="922F11"/>
                          </a:solidFill>
                          <a:latin typeface="+mj-lt"/>
                          <a:ea typeface="+mn-ea"/>
                          <a:cs typeface="Leelawadee"/>
                        </a:rPr>
                        <a:t>CHOICES</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E6D26"/>
                    </a:solidFill>
                  </a:tcPr>
                </a:tc>
                <a:tc>
                  <a:txBody>
                    <a:bodyPr/>
                    <a:lstStyle/>
                    <a:p>
                      <a:pPr marL="0" marR="0" lvl="0" indent="0" algn="ctr">
                        <a:lnSpc>
                          <a:spcPct val="100000"/>
                        </a:lnSpc>
                        <a:spcBef>
                          <a:spcPts val="0"/>
                        </a:spcBef>
                        <a:spcAft>
                          <a:spcPts val="0"/>
                        </a:spcAft>
                        <a:buFont typeface="Arial"/>
                        <a:buNone/>
                      </a:pPr>
                      <a:r>
                        <a:rPr lang="en-US" sz="1050" b="0" i="1" u="none" strike="noStrike" kern="1200" cap="none" spc="0" normalizeH="0" baseline="0" noProof="0">
                          <a:ln>
                            <a:noFill/>
                          </a:ln>
                          <a:solidFill>
                            <a:srgbClr val="2B660F"/>
                          </a:solidFill>
                          <a:effectLst/>
                          <a:uLnTx/>
                          <a:uFillTx/>
                          <a:latin typeface="+mn-lt"/>
                        </a:rPr>
                        <a:t>No commonalities.</a:t>
                      </a: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14300" marR="0" lvl="0" indent="-114300" algn="l" defTabSz="914400" rtl="0" eaLnBrk="1" fontAlgn="auto" latinLnBrk="0" hangingPunct="1">
                        <a:lnSpc>
                          <a:spcPct val="100000"/>
                        </a:lnSpc>
                        <a:spcBef>
                          <a:spcPts val="0"/>
                        </a:spcBef>
                        <a:spcAft>
                          <a:spcPts val="0"/>
                        </a:spcAft>
                        <a:buClrTx/>
                        <a:buSzTx/>
                        <a:buFont typeface="Arial"/>
                        <a:buChar char="•"/>
                        <a:tabLst/>
                        <a:defRPr/>
                      </a:pPr>
                      <a:r>
                        <a:rPr lang="en-US" sz="1050" kern="1200" noProof="0">
                          <a:solidFill>
                            <a:srgbClr val="2B660F"/>
                          </a:solidFill>
                          <a:highlight>
                            <a:srgbClr val="4FE2F3"/>
                          </a:highlight>
                          <a:latin typeface="+mn-lt"/>
                          <a:ea typeface="+mn-ea"/>
                          <a:cs typeface="Leelawadee" panose="020B0502040204020203" pitchFamily="34" charset="-34"/>
                        </a:rPr>
                        <a:t>Goal: </a:t>
                      </a:r>
                      <a:r>
                        <a:rPr lang="en-US" sz="1050" b="0" i="0" noProof="0">
                          <a:solidFill>
                            <a:srgbClr val="2B660F"/>
                          </a:solidFill>
                          <a:effectLst/>
                          <a:latin typeface="+mn-lt"/>
                          <a:cs typeface="Leelawadee"/>
                        </a:rPr>
                        <a:t>Address critical gaps in care through interventions aimed at improving blood pressure, enhancing nutrition security and advancing maternal health</a:t>
                      </a:r>
                      <a:endParaRPr kumimoji="0" lang="en-US" sz="1050" b="0" i="0" u="none" strike="noStrike" kern="1200" cap="none" spc="0" normalizeH="0" baseline="0" noProof="0">
                        <a:ln>
                          <a:noFill/>
                        </a:ln>
                        <a:solidFill>
                          <a:srgbClr val="2B660F"/>
                        </a:solidFill>
                        <a:effectLst/>
                        <a:uLnTx/>
                        <a:uFillTx/>
                        <a:latin typeface="+mn-lt"/>
                        <a:ea typeface="+mn-ea"/>
                        <a:cs typeface="+mn-cs"/>
                      </a:endParaRPr>
                    </a:p>
                    <a:p>
                      <a:pPr marL="361950" marR="0" lvl="1" indent="-187325" algn="l" defTabSz="914400" rtl="0" eaLnBrk="1" fontAlgn="auto" latinLnBrk="0" hangingPunct="1">
                        <a:lnSpc>
                          <a:spcPct val="100000"/>
                        </a:lnSpc>
                        <a:spcBef>
                          <a:spcPts val="400"/>
                        </a:spcBef>
                        <a:spcAft>
                          <a:spcPts val="0"/>
                        </a:spcAft>
                        <a:buClrTx/>
                        <a:buSzTx/>
                        <a:buFont typeface="Wingdings" pitchFamily="2" charset="2"/>
                        <a:buChar char="Ø"/>
                        <a:tabLst/>
                        <a:defRPr/>
                      </a:pPr>
                      <a:r>
                        <a:rPr lang="en-US" sz="1050" b="1" noProof="0">
                          <a:solidFill>
                            <a:srgbClr val="2B660F"/>
                          </a:solidFill>
                          <a:latin typeface="+mn-lt"/>
                          <a:cs typeface="Leelawadee"/>
                        </a:rPr>
                        <a:t>pep+ alignment: Continue to inspire positive choices by raising the bar to improve the nutritional profile of our products</a:t>
                      </a:r>
                      <a:endParaRPr kumimoji="0" lang="en-US" sz="1050" b="0" i="0" u="none" strike="noStrike" kern="1200" cap="none" spc="0" normalizeH="0" baseline="0" noProof="0">
                        <a:ln>
                          <a:noFill/>
                        </a:ln>
                        <a:solidFill>
                          <a:srgbClr val="2B660F"/>
                        </a:solidFill>
                        <a:effectLst/>
                        <a:uLnTx/>
                        <a:uFillTx/>
                        <a:latin typeface="+mn-lt"/>
                        <a:ea typeface="+mn-ea"/>
                        <a:cs typeface="+mn-cs"/>
                      </a:endParaRP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40967922"/>
                  </a:ext>
                </a:extLst>
              </a:tr>
            </a:tbl>
          </a:graphicData>
        </a:graphic>
      </p:graphicFrame>
      <p:pic>
        <p:nvPicPr>
          <p:cNvPr id="17" name="Picture 16" descr="A logo of a hand and a globe&#10;&#10;Description automatically generated">
            <a:extLst>
              <a:ext uri="{FF2B5EF4-FFF2-40B4-BE49-F238E27FC236}">
                <a16:creationId xmlns:a16="http://schemas.microsoft.com/office/drawing/2014/main" id="{ED2BC1F3-80B9-148C-BD88-5B8D60799D9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27528" y="5429275"/>
            <a:ext cx="536916" cy="583072"/>
          </a:xfrm>
          <a:prstGeom prst="rect">
            <a:avLst/>
          </a:prstGeom>
        </p:spPr>
      </p:pic>
      <p:pic>
        <p:nvPicPr>
          <p:cNvPr id="18" name="Picture 17" descr="A blue and green windmill with green arrows&#10;&#10;Description automatically generated">
            <a:extLst>
              <a:ext uri="{FF2B5EF4-FFF2-40B4-BE49-F238E27FC236}">
                <a16:creationId xmlns:a16="http://schemas.microsoft.com/office/drawing/2014/main" id="{344B638D-4857-AB69-C970-AC738379865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sp>
        <p:nvSpPr>
          <p:cNvPr id="19" name="TextBox 18">
            <a:extLst>
              <a:ext uri="{FF2B5EF4-FFF2-40B4-BE49-F238E27FC236}">
                <a16:creationId xmlns:a16="http://schemas.microsoft.com/office/drawing/2014/main" id="{CE17C490-B4DA-9A2E-E33B-62B124F79C6A}"/>
              </a:ext>
            </a:extLst>
          </p:cNvPr>
          <p:cNvSpPr txBox="1"/>
          <p:nvPr/>
        </p:nvSpPr>
        <p:spPr>
          <a:xfrm>
            <a:off x="5334000" y="6269189"/>
            <a:ext cx="6405563" cy="506261"/>
          </a:xfrm>
          <a:prstGeom prst="rect">
            <a:avLst/>
          </a:prstGeom>
          <a:solidFill>
            <a:srgbClr val="8EBC29"/>
          </a:solidFill>
        </p:spPr>
        <p:txBody>
          <a:bodyPr wrap="square" rtlCol="0" anchor="ctr">
            <a:noAutofit/>
          </a:bodyPr>
          <a:lstStyle/>
          <a:p>
            <a:pPr lvl="0" algn="ctr">
              <a:defRPr/>
            </a:pPr>
            <a:r>
              <a:rPr lang="en-US" sz="1050" i="1" kern="0">
                <a:solidFill>
                  <a:schemeClr val="bg1"/>
                </a:solidFill>
                <a:cs typeface="Leelawadee" panose="020B0502040204020203" pitchFamily="34" charset="-34"/>
              </a:rPr>
              <a:t>No common focus areas were identified across </a:t>
            </a:r>
          </a:p>
          <a:p>
            <a:pPr lvl="0" algn="ctr">
              <a:defRPr/>
            </a:pPr>
            <a:r>
              <a:rPr lang="en-US" sz="1050" i="1" kern="0">
                <a:solidFill>
                  <a:schemeClr val="bg1"/>
                </a:solidFill>
                <a:cs typeface="Leelawadee" panose="020B0502040204020203" pitchFamily="34" charset="-34"/>
              </a:rPr>
              <a:t>Positive Agriculture (PepsiCo) or Building the Leaders of Tomorrow (HCA Healthcare).</a:t>
            </a:r>
          </a:p>
        </p:txBody>
      </p:sp>
    </p:spTree>
    <p:extLst>
      <p:ext uri="{BB962C8B-B14F-4D97-AF65-F5344CB8AC3E}">
        <p14:creationId xmlns:p14="http://schemas.microsoft.com/office/powerpoint/2010/main" val="3996890882"/>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A76E9C-FD37-B154-0297-611DCA7AB8E5}"/>
            </a:ext>
          </a:extLst>
        </p:cNvPr>
        <p:cNvGrpSpPr/>
        <p:nvPr/>
      </p:nvGrpSpPr>
      <p:grpSpPr>
        <a:xfrm>
          <a:off x="0" y="0"/>
          <a:ext cx="0" cy="0"/>
          <a:chOff x="0" y="0"/>
          <a:chExt cx="0" cy="0"/>
        </a:xfrm>
      </p:grpSpPr>
      <p:pic>
        <p:nvPicPr>
          <p:cNvPr id="3" name="Picture 2" descr="Download Heb - Logo - Heb Sign PNG Image with No Background - PNGkey.com">
            <a:extLst>
              <a:ext uri="{FF2B5EF4-FFF2-40B4-BE49-F238E27FC236}">
                <a16:creationId xmlns:a16="http://schemas.microsoft.com/office/drawing/2014/main" id="{876A805F-07E3-897C-0A51-4768FB746B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547419"/>
            <a:ext cx="5924550" cy="1819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8489110"/>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C68EAB-8677-27CF-07C7-44FB6F1BAA2A}"/>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34704CEB-5121-0ECE-D718-7ABD908A0F99}"/>
              </a:ext>
            </a:extLst>
          </p:cNvPr>
          <p:cNvGraphicFramePr>
            <a:graphicFrameLocks/>
          </p:cNvGraphicFramePr>
          <p:nvPr>
            <p:custDataLst>
              <p:tags r:id="rId1"/>
            </p:custDataLst>
            <p:extLst>
              <p:ext uri="{D42A27DB-BD31-4B8C-83A1-F6EECF244321}">
                <p14:modId xmlns:p14="http://schemas.microsoft.com/office/powerpoint/2010/main" val="224631629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5" name="think-cell data - do not delete" hidden="1">
                        <a:extLst>
                          <a:ext uri="{FF2B5EF4-FFF2-40B4-BE49-F238E27FC236}">
                            <a16:creationId xmlns:a16="http://schemas.microsoft.com/office/drawing/2014/main" id="{34704CEB-5121-0ECE-D718-7ABD908A0F9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7" name="Picture 2">
            <a:extLst>
              <a:ext uri="{FF2B5EF4-FFF2-40B4-BE49-F238E27FC236}">
                <a16:creationId xmlns:a16="http://schemas.microsoft.com/office/drawing/2014/main" id="{01DFDAB1-007C-13C4-CA90-8CCA91306093}"/>
              </a:ext>
            </a:extLst>
          </p:cNvPr>
          <p:cNvPicPr>
            <a:picLocks noGrp="1" noChangeAspect="1" noChangeArrowheads="1"/>
          </p:cNvPicPr>
          <p:nvPr>
            <p:ph type="pic" sz="quarter" idx="14"/>
          </p:nvPr>
        </p:nvPicPr>
        <p:blipFill rotWithShape="1">
          <a:blip r:embed="rId6">
            <a:extLst>
              <a:ext uri="{28A0092B-C50C-407E-A947-70E740481C1C}">
                <a14:useLocalDpi xmlns:a14="http://schemas.microsoft.com/office/drawing/2010/main" val="0"/>
              </a:ext>
            </a:extLst>
          </a:blip>
          <a:srcRect l="-8845" t="-157177" r="-14231" b="-157177"/>
          <a:stretch>
            <a:fillRect/>
          </a:stretch>
        </p:blipFill>
        <p:spPr bwMode="auto">
          <a:xfrm>
            <a:off x="0" y="0"/>
            <a:ext cx="609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Single Corner Rounded 11">
            <a:extLst>
              <a:ext uri="{FF2B5EF4-FFF2-40B4-BE49-F238E27FC236}">
                <a16:creationId xmlns:a16="http://schemas.microsoft.com/office/drawing/2014/main" id="{19154EBC-18D0-E1F3-7EC1-03FF0830BA24}"/>
              </a:ext>
            </a:extLst>
          </p:cNvPr>
          <p:cNvSpPr>
            <a:spLocks/>
          </p:cNvSpPr>
          <p:nvPr/>
        </p:nvSpPr>
        <p:spPr>
          <a:xfrm>
            <a:off x="6300438" y="825872"/>
            <a:ext cx="5852160" cy="66792"/>
          </a:xfrm>
          <a:prstGeom prst="round1Rect">
            <a:avLst>
              <a:gd name="adj" fmla="val 3618"/>
            </a:avLst>
          </a:prstGeom>
          <a:solidFill>
            <a:srgbClr val="0F440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182880" numCol="1" spcCol="38100" rtlCol="0" anchor="b">
            <a:noAutofit/>
          </a:bodyPr>
          <a:lstStyle/>
          <a:p>
            <a:pPr defTabSz="914400"/>
            <a:r>
              <a:rPr kumimoji="0" lang="en-US" sz="3200" b="0" i="0" u="none" strike="noStrike" kern="1200" cap="all" spc="0" normalizeH="0" baseline="0" noProof="0">
                <a:ln>
                  <a:noFill/>
                </a:ln>
                <a:solidFill>
                  <a:srgbClr val="0F440E"/>
                </a:solidFill>
                <a:effectLst/>
                <a:uLnTx/>
                <a:uFillTx/>
                <a:latin typeface="GT Pressura LCG Black"/>
                <a:ea typeface="+mj-ea"/>
                <a:cs typeface="+mj-cs"/>
              </a:rPr>
              <a:t>KEY TAKEAWAYS</a:t>
            </a:r>
            <a:endParaRPr lang="en-US" b="1">
              <a:solidFill>
                <a:srgbClr val="0F440E"/>
              </a:solidFill>
              <a:latin typeface="+mj-lt"/>
            </a:endParaRPr>
          </a:p>
        </p:txBody>
      </p:sp>
      <p:pic>
        <p:nvPicPr>
          <p:cNvPr id="13" name="Picture 12">
            <a:extLst>
              <a:ext uri="{FF2B5EF4-FFF2-40B4-BE49-F238E27FC236}">
                <a16:creationId xmlns:a16="http://schemas.microsoft.com/office/drawing/2014/main" id="{18A85E6D-7D9A-5E4E-07C7-2DE8840F0491}"/>
              </a:ext>
            </a:extLst>
          </p:cNvPr>
          <p:cNvPicPr>
            <a:picLocks noChangeAspect="1"/>
          </p:cNvPicPr>
          <p:nvPr/>
        </p:nvPicPr>
        <p:blipFill>
          <a:blip r:embed="rId7"/>
          <a:srcRect l="24821" r="18929"/>
          <a:stretch>
            <a:fillRect/>
          </a:stretch>
        </p:blipFill>
        <p:spPr>
          <a:xfrm rot="16200000">
            <a:off x="2520059" y="3282059"/>
            <a:ext cx="6857999" cy="293883"/>
          </a:xfrm>
          <a:custGeom>
            <a:avLst/>
            <a:gdLst>
              <a:gd name="connsiteX0" fmla="*/ 6857999 w 6857999"/>
              <a:gd name="connsiteY0" fmla="*/ 0 h 293883"/>
              <a:gd name="connsiteX1" fmla="*/ 6857999 w 6857999"/>
              <a:gd name="connsiteY1" fmla="*/ 293883 h 293883"/>
              <a:gd name="connsiteX2" fmla="*/ 0 w 6857999"/>
              <a:gd name="connsiteY2" fmla="*/ 293883 h 293883"/>
              <a:gd name="connsiteX3" fmla="*/ 0 w 6857999"/>
              <a:gd name="connsiteY3" fmla="*/ 0 h 293883"/>
            </a:gdLst>
            <a:ahLst/>
            <a:cxnLst>
              <a:cxn ang="0">
                <a:pos x="connsiteX0" y="connsiteY0"/>
              </a:cxn>
              <a:cxn ang="0">
                <a:pos x="connsiteX1" y="connsiteY1"/>
              </a:cxn>
              <a:cxn ang="0">
                <a:pos x="connsiteX2" y="connsiteY2"/>
              </a:cxn>
              <a:cxn ang="0">
                <a:pos x="connsiteX3" y="connsiteY3"/>
              </a:cxn>
            </a:cxnLst>
            <a:rect l="l" t="t" r="r" b="b"/>
            <a:pathLst>
              <a:path w="6857999" h="293883">
                <a:moveTo>
                  <a:pt x="6857999" y="0"/>
                </a:moveTo>
                <a:lnTo>
                  <a:pt x="6857999" y="293883"/>
                </a:lnTo>
                <a:lnTo>
                  <a:pt x="0" y="293883"/>
                </a:lnTo>
                <a:lnTo>
                  <a:pt x="0" y="0"/>
                </a:lnTo>
                <a:close/>
              </a:path>
            </a:pathLst>
          </a:custGeom>
          <a:effectLst>
            <a:outerShdw blurRad="50800" dist="38100" dir="10800000" algn="r" rotWithShape="0">
              <a:prstClr val="black">
                <a:alpha val="20000"/>
              </a:prstClr>
            </a:outerShdw>
          </a:effectLst>
        </p:spPr>
      </p:pic>
      <p:sp>
        <p:nvSpPr>
          <p:cNvPr id="14" name="Rectangle: Rounded Corners 13">
            <a:extLst>
              <a:ext uri="{FF2B5EF4-FFF2-40B4-BE49-F238E27FC236}">
                <a16:creationId xmlns:a16="http://schemas.microsoft.com/office/drawing/2014/main" id="{E07FB268-D193-14A2-FF72-E752AD87021F}"/>
              </a:ext>
            </a:extLst>
          </p:cNvPr>
          <p:cNvSpPr>
            <a:spLocks/>
          </p:cNvSpPr>
          <p:nvPr/>
        </p:nvSpPr>
        <p:spPr>
          <a:xfrm rot="10800000" flipH="1" flipV="1">
            <a:off x="6300438" y="1062650"/>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r>
              <a:rPr lang="en-US" sz="2400" b="1">
                <a:solidFill>
                  <a:srgbClr val="8EBC29"/>
                </a:solidFill>
              </a:rPr>
              <a:t>Limited alignment</a:t>
            </a:r>
          </a:p>
        </p:txBody>
      </p:sp>
      <p:sp>
        <p:nvSpPr>
          <p:cNvPr id="16" name="Rectangle: Rounded Corners 15">
            <a:extLst>
              <a:ext uri="{FF2B5EF4-FFF2-40B4-BE49-F238E27FC236}">
                <a16:creationId xmlns:a16="http://schemas.microsoft.com/office/drawing/2014/main" id="{4F0CE227-C7A9-E92B-1D84-51417D9B134B}"/>
              </a:ext>
            </a:extLst>
          </p:cNvPr>
          <p:cNvSpPr>
            <a:spLocks/>
          </p:cNvSpPr>
          <p:nvPr/>
        </p:nvSpPr>
        <p:spPr>
          <a:xfrm rot="10800000" flipH="1" flipV="1">
            <a:off x="6386385" y="1711260"/>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r>
              <a:rPr lang="en-US">
                <a:solidFill>
                  <a:schemeClr val="bg1"/>
                </a:solidFill>
              </a:rPr>
              <a:t>Most of H-E-B’s sustainability focus is</a:t>
            </a:r>
            <a:br>
              <a:rPr lang="en-US">
                <a:solidFill>
                  <a:schemeClr val="bg1"/>
                </a:solidFill>
              </a:rPr>
            </a:br>
            <a:r>
              <a:rPr lang="en-US">
                <a:solidFill>
                  <a:schemeClr val="bg1"/>
                </a:solidFill>
              </a:rPr>
              <a:t>store-specific or local-Texas specific, so there’s limited commonalities with PepsiCo.</a:t>
            </a:r>
          </a:p>
        </p:txBody>
      </p:sp>
      <p:sp>
        <p:nvSpPr>
          <p:cNvPr id="18" name="Oval 17">
            <a:extLst>
              <a:ext uri="{FF2B5EF4-FFF2-40B4-BE49-F238E27FC236}">
                <a16:creationId xmlns:a16="http://schemas.microsoft.com/office/drawing/2014/main" id="{C9BC3B5B-0F7E-7164-772D-375103F394B0}"/>
              </a:ext>
            </a:extLst>
          </p:cNvPr>
          <p:cNvSpPr/>
          <p:nvPr/>
        </p:nvSpPr>
        <p:spPr>
          <a:xfrm>
            <a:off x="6375234" y="1171322"/>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a:extLst>
              <a:ext uri="{FF2B5EF4-FFF2-40B4-BE49-F238E27FC236}">
                <a16:creationId xmlns:a16="http://schemas.microsoft.com/office/drawing/2014/main" id="{19E2CEE6-69FC-4285-7A7A-C74D50E5BE5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22901" y="1218989"/>
            <a:ext cx="311150" cy="311150"/>
          </a:xfrm>
          <a:prstGeom prst="rect">
            <a:avLst/>
          </a:prstGeom>
        </p:spPr>
      </p:pic>
    </p:spTree>
    <p:extLst>
      <p:ext uri="{BB962C8B-B14F-4D97-AF65-F5344CB8AC3E}">
        <p14:creationId xmlns:p14="http://schemas.microsoft.com/office/powerpoint/2010/main" val="2327196621"/>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56C7A9-7164-4E2C-9B2D-CB9236D2516A}"/>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75BD0BDE-3042-B168-D5E0-1830DDD14DB2}"/>
              </a:ext>
            </a:extLst>
          </p:cNvPr>
          <p:cNvGraphicFramePr>
            <a:graphicFrameLocks/>
          </p:cNvGraphicFramePr>
          <p:nvPr>
            <p:custDataLst>
              <p:tags r:id="rId1"/>
            </p:custDataLst>
            <p:extLst>
              <p:ext uri="{D42A27DB-BD31-4B8C-83A1-F6EECF244321}">
                <p14:modId xmlns:p14="http://schemas.microsoft.com/office/powerpoint/2010/main" val="31059283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2" name="think-cell data - do not delete" hidden="1">
                        <a:extLst>
                          <a:ext uri="{FF2B5EF4-FFF2-40B4-BE49-F238E27FC236}">
                            <a16:creationId xmlns:a16="http://schemas.microsoft.com/office/drawing/2014/main" id="{75BD0BDE-3042-B168-D5E0-1830DDD14DB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Title 7">
            <a:extLst>
              <a:ext uri="{FF2B5EF4-FFF2-40B4-BE49-F238E27FC236}">
                <a16:creationId xmlns:a16="http://schemas.microsoft.com/office/drawing/2014/main" id="{3632BC40-DC4A-4136-FE1B-D9618C10F522}"/>
              </a:ext>
            </a:extLst>
          </p:cNvPr>
          <p:cNvSpPr>
            <a:spLocks noGrp="1"/>
          </p:cNvSpPr>
          <p:nvPr>
            <p:ph type="title"/>
          </p:nvPr>
        </p:nvSpPr>
        <p:spPr>
          <a:xfrm>
            <a:off x="304798" y="246888"/>
            <a:ext cx="11585448" cy="969264"/>
          </a:xfrm>
        </p:spPr>
        <p:txBody>
          <a:bodyPr vert="horz" rIns="0"/>
          <a:lstStyle/>
          <a:p>
            <a:pPr lvl="0"/>
            <a:r>
              <a:rPr lang="en-US" sz="3000"/>
              <a:t>H-E-B’S SUSTAINABILITY FOCUS AREAS​</a:t>
            </a:r>
            <a:br>
              <a:rPr lang="en-US" sz="3000"/>
            </a:br>
            <a:r>
              <a:rPr lang="en-US" sz="1800" i="1"/>
              <a:t>And how these focus areas align with pep+ pillars</a:t>
            </a:r>
          </a:p>
        </p:txBody>
      </p:sp>
      <p:pic>
        <p:nvPicPr>
          <p:cNvPr id="11" name="Picture 2">
            <a:extLst>
              <a:ext uri="{FF2B5EF4-FFF2-40B4-BE49-F238E27FC236}">
                <a16:creationId xmlns:a16="http://schemas.microsoft.com/office/drawing/2014/main" id="{A11E5F75-CAFD-E218-EDC9-797DAA8A0E1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06" t="-2216" r="-581" b="-2216"/>
          <a:stretch>
            <a:fillRect/>
          </a:stretch>
        </p:blipFill>
        <p:spPr bwMode="auto">
          <a:xfrm>
            <a:off x="10670089" y="521758"/>
            <a:ext cx="1217110" cy="42016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Top Corners Rounded 11">
            <a:extLst>
              <a:ext uri="{FF2B5EF4-FFF2-40B4-BE49-F238E27FC236}">
                <a16:creationId xmlns:a16="http://schemas.microsoft.com/office/drawing/2014/main" id="{3FEAC83D-3D7D-4471-5AFA-8AFF4FAFE438}"/>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3" name="Table 4">
            <a:extLst>
              <a:ext uri="{FF2B5EF4-FFF2-40B4-BE49-F238E27FC236}">
                <a16:creationId xmlns:a16="http://schemas.microsoft.com/office/drawing/2014/main" id="{3D91CC6B-6893-BE65-C830-510980B1F12A}"/>
              </a:ext>
            </a:extLst>
          </p:cNvPr>
          <p:cNvGraphicFramePr>
            <a:graphicFrameLocks noGrp="1"/>
          </p:cNvGraphicFramePr>
          <p:nvPr>
            <p:extLst>
              <p:ext uri="{D42A27DB-BD31-4B8C-83A1-F6EECF244321}">
                <p14:modId xmlns:p14="http://schemas.microsoft.com/office/powerpoint/2010/main" val="2225781381"/>
              </p:ext>
            </p:extLst>
          </p:nvPr>
        </p:nvGraphicFramePr>
        <p:xfrm>
          <a:off x="-7620" y="1148230"/>
          <a:ext cx="11986260" cy="5032638"/>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2499360">
                  <a:extLst>
                    <a:ext uri="{9D8B030D-6E8A-4147-A177-3AD203B41FA5}">
                      <a16:colId xmlns:a16="http://schemas.microsoft.com/office/drawing/2014/main" val="2382844442"/>
                    </a:ext>
                  </a:extLst>
                </a:gridCol>
                <a:gridCol w="2499360">
                  <a:extLst>
                    <a:ext uri="{9D8B030D-6E8A-4147-A177-3AD203B41FA5}">
                      <a16:colId xmlns:a16="http://schemas.microsoft.com/office/drawing/2014/main" val="957515009"/>
                    </a:ext>
                  </a:extLst>
                </a:gridCol>
                <a:gridCol w="2499360">
                  <a:extLst>
                    <a:ext uri="{9D8B030D-6E8A-4147-A177-3AD203B41FA5}">
                      <a16:colId xmlns:a16="http://schemas.microsoft.com/office/drawing/2014/main" val="2353111847"/>
                    </a:ext>
                  </a:extLst>
                </a:gridCol>
                <a:gridCol w="2499360">
                  <a:extLst>
                    <a:ext uri="{9D8B030D-6E8A-4147-A177-3AD203B41FA5}">
                      <a16:colId xmlns:a16="http://schemas.microsoft.com/office/drawing/2014/main" val="3958386930"/>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Diversion</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Product</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Energy</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Our Community</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1280160">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954F07"/>
                          </a:solidFill>
                          <a:latin typeface="+mj-lt"/>
                          <a:ea typeface="+mn-ea"/>
                          <a:cs typeface="Leelawadee"/>
                        </a:rPr>
                        <a:t>POSITIVE </a:t>
                      </a:r>
                      <a:br>
                        <a:rPr lang="en-US" sz="1400" kern="1200">
                          <a:solidFill>
                            <a:srgbClr val="954F07"/>
                          </a:solidFill>
                          <a:latin typeface="+mj-lt"/>
                          <a:ea typeface="+mn-ea"/>
                          <a:cs typeface="Leelawadee"/>
                        </a:rPr>
                      </a:br>
                      <a:r>
                        <a:rPr lang="en-US" sz="1400" kern="1200">
                          <a:solidFill>
                            <a:srgbClr val="954F07"/>
                          </a:solidFill>
                          <a:latin typeface="+mj-lt"/>
                          <a:ea typeface="+mn-ea"/>
                          <a:cs typeface="Leelawadee"/>
                        </a:rPr>
                        <a:t>AGRICULTURE</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9F0A"/>
                    </a:solidFill>
                  </a:tcPr>
                </a:tc>
                <a:tc>
                  <a:txBody>
                    <a:bodyPr/>
                    <a:lstStyle/>
                    <a:p>
                      <a:pPr marL="0" indent="0" algn="ctr">
                        <a:buFont typeface="Arial" panose="020B0604020202020204" pitchFamily="34" charset="0"/>
                        <a:buNone/>
                      </a:pPr>
                      <a:r>
                        <a:rPr lang="en-GB" sz="1050" i="1" noProof="0">
                          <a:solidFill>
                            <a:srgbClr val="2B660F"/>
                          </a:solidFill>
                          <a:latin typeface="+mn-lt"/>
                          <a:cs typeface="Leelawadee" panose="020B0502040204020203" pitchFamily="34" charset="-34"/>
                        </a:rPr>
                        <a:t>Not a focus area for the customer.</a:t>
                      </a:r>
                      <a:endParaRPr lang="en-US" sz="1050" i="1" noProof="0">
                        <a:solidFill>
                          <a:srgbClr val="2B660F"/>
                        </a:solidFill>
                        <a:latin typeface="+mn-lt"/>
                        <a:cs typeface="Leelawadee" panose="020B0502040204020203" pitchFamily="34" charset="-34"/>
                      </a:endParaRP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marR="0" lvl="0" indent="-12065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lang="en-US" sz="1050" noProof="0">
                          <a:solidFill>
                            <a:srgbClr val="2B660F"/>
                          </a:solidFill>
                          <a:highlight>
                            <a:srgbClr val="4FE2F3"/>
                          </a:highlight>
                          <a:latin typeface="+mn-lt"/>
                          <a:cs typeface="Leelawadee" panose="020B0502040204020203" pitchFamily="34" charset="-34"/>
                        </a:rPr>
                        <a:t>Goal:</a:t>
                      </a:r>
                      <a:r>
                        <a:rPr lang="en-US" sz="1050" noProof="0">
                          <a:solidFill>
                            <a:srgbClr val="2B660F"/>
                          </a:solidFill>
                          <a:latin typeface="+mn-lt"/>
                          <a:cs typeface="Leelawadee" panose="020B0502040204020203" pitchFamily="34" charset="-34"/>
                        </a:rPr>
                        <a:t> </a:t>
                      </a:r>
                      <a:r>
                        <a:rPr lang="en-US" sz="1050" b="0" i="0" kern="1200" noProof="0">
                          <a:solidFill>
                            <a:srgbClr val="2B660F"/>
                          </a:solidFill>
                          <a:effectLst/>
                          <a:latin typeface="+mn-lt"/>
                          <a:ea typeface="+mn-ea"/>
                          <a:cs typeface="Leelawadee" panose="020B0502040204020203" pitchFamily="34" charset="-34"/>
                        </a:rPr>
                        <a:t>Directly support neighbors in the communities they serve by looking for products from Texans and their businesses first, before sourcing out of state</a:t>
                      </a:r>
                    </a:p>
                    <a:p>
                      <a:pPr marL="120650" marR="0" lvl="0" indent="-12065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lang="en-US" sz="1050" noProof="0">
                          <a:solidFill>
                            <a:srgbClr val="2B660F"/>
                          </a:solidFill>
                          <a:highlight>
                            <a:srgbClr val="4FE2F3"/>
                          </a:highlight>
                          <a:latin typeface="+mn-lt"/>
                          <a:cs typeface="Leelawadee" panose="020B0502040204020203" pitchFamily="34" charset="-34"/>
                        </a:rPr>
                        <a:t>Goal:</a:t>
                      </a:r>
                      <a:r>
                        <a:rPr lang="en-US" sz="1050" noProof="0">
                          <a:solidFill>
                            <a:srgbClr val="2B660F"/>
                          </a:solidFill>
                          <a:latin typeface="+mn-lt"/>
                          <a:cs typeface="Leelawadee" panose="020B0502040204020203" pitchFamily="34" charset="-34"/>
                        </a:rPr>
                        <a:t> </a:t>
                      </a:r>
                      <a:r>
                        <a:rPr lang="en-US" sz="1050" b="0" i="0" kern="1200" noProof="0">
                          <a:solidFill>
                            <a:srgbClr val="2B660F"/>
                          </a:solidFill>
                          <a:effectLst/>
                          <a:latin typeface="+mn-lt"/>
                          <a:ea typeface="+mn-ea"/>
                          <a:cs typeface="Leelawadee" panose="020B0502040204020203" pitchFamily="34" charset="-34"/>
                        </a:rPr>
                        <a:t>Offer an abundant selection of seasonal, local, and organic choices at our everyday low price</a:t>
                      </a: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50" b="0" i="1" u="none" strike="noStrike" kern="1200" cap="none" spc="0" normalizeH="0" baseline="0" noProof="0">
                          <a:ln>
                            <a:noFill/>
                          </a:ln>
                          <a:solidFill>
                            <a:srgbClr val="2B660F"/>
                          </a:solidFill>
                          <a:effectLst/>
                          <a:uLnTx/>
                          <a:uFillTx/>
                          <a:latin typeface="+mn-lt"/>
                          <a:ea typeface="+mn-ea"/>
                          <a:cs typeface="Leelawadee" panose="020B0502040204020203" pitchFamily="34" charset="-34"/>
                        </a:rPr>
                        <a:t>Not a focus area for the customer.</a:t>
                      </a:r>
                      <a:endParaRPr kumimoji="0" lang="en-US" sz="1050" b="0" i="1" u="none" strike="noStrike" kern="1200" cap="none" spc="0" normalizeH="0" baseline="0" noProof="0">
                        <a:ln>
                          <a:noFill/>
                        </a:ln>
                        <a:solidFill>
                          <a:srgbClr val="2B660F"/>
                        </a:solidFill>
                        <a:effectLst/>
                        <a:uLnTx/>
                        <a:uFillTx/>
                        <a:latin typeface="+mn-lt"/>
                        <a:ea typeface="+mn-ea"/>
                        <a:cs typeface="Leelawadee" panose="020B0502040204020203" pitchFamily="34" charset="-34"/>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50" b="0" i="1" u="none" strike="noStrike" kern="1200" cap="none" spc="0" normalizeH="0" baseline="0" noProof="0">
                          <a:ln>
                            <a:noFill/>
                          </a:ln>
                          <a:solidFill>
                            <a:srgbClr val="2B660F"/>
                          </a:solidFill>
                          <a:effectLst/>
                          <a:uLnTx/>
                          <a:uFillTx/>
                          <a:latin typeface="+mn-lt"/>
                          <a:ea typeface="+mn-ea"/>
                          <a:cs typeface="Leelawadee" panose="020B0502040204020203" pitchFamily="34" charset="-34"/>
                        </a:rPr>
                        <a:t>Not a focus area for the customer.</a:t>
                      </a:r>
                      <a:endParaRPr kumimoji="0" lang="en-US" sz="1050" b="0" i="1" u="none" strike="noStrike" kern="1200" cap="none" spc="0" normalizeH="0" baseline="0" noProof="0">
                        <a:ln>
                          <a:noFill/>
                        </a:ln>
                        <a:solidFill>
                          <a:srgbClr val="2B660F"/>
                        </a:solidFill>
                        <a:effectLst/>
                        <a:uLnTx/>
                        <a:uFillTx/>
                        <a:latin typeface="+mn-lt"/>
                        <a:ea typeface="+mn-ea"/>
                        <a:cs typeface="Leelawadee" panose="020B0502040204020203" pitchFamily="34" charset="-34"/>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2286000">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indent="-120650" algn="l">
                        <a:spcBef>
                          <a:spcPts val="400"/>
                        </a:spcBef>
                        <a:buFont typeface="Arial" panose="020B0604020202020204" pitchFamily="34" charset="0"/>
                        <a:buChar char="•"/>
                        <a:tabLst>
                          <a:tab pos="166688" algn="l"/>
                        </a:tabLst>
                      </a:pPr>
                      <a:r>
                        <a:rPr lang="en-US" sz="1050" noProof="0">
                          <a:solidFill>
                            <a:srgbClr val="2B660F"/>
                          </a:solidFill>
                          <a:highlight>
                            <a:srgbClr val="4FE2F3"/>
                          </a:highlight>
                          <a:latin typeface="+mn-lt"/>
                          <a:cs typeface="Leelawadee" panose="020B0502040204020203" pitchFamily="34" charset="-34"/>
                        </a:rPr>
                        <a:t>Goal:</a:t>
                      </a:r>
                      <a:r>
                        <a:rPr lang="en-US" sz="1050" noProof="0">
                          <a:solidFill>
                            <a:srgbClr val="2B660F"/>
                          </a:solidFill>
                          <a:latin typeface="+mn-lt"/>
                          <a:cs typeface="Leelawadee" panose="020B0502040204020203" pitchFamily="34" charset="-34"/>
                        </a:rPr>
                        <a:t> </a:t>
                      </a:r>
                      <a:r>
                        <a:rPr lang="en-US" sz="1050" b="0" i="0" kern="1200" noProof="0">
                          <a:solidFill>
                            <a:srgbClr val="2B660F"/>
                          </a:solidFill>
                          <a:effectLst/>
                          <a:latin typeface="+mn-lt"/>
                          <a:ea typeface="+mn-ea"/>
                          <a:cs typeface="Leelawadee" panose="020B0502040204020203" pitchFamily="34" charset="-34"/>
                        </a:rPr>
                        <a:t>Follow the </a:t>
                      </a:r>
                      <a:r>
                        <a:rPr lang="en-US" sz="1050" b="0" i="0" u="none" strike="noStrike" kern="1200" noProof="0">
                          <a:solidFill>
                            <a:srgbClr val="2B660F"/>
                          </a:solidFill>
                          <a:effectLst/>
                          <a:latin typeface="+mn-lt"/>
                          <a:ea typeface="+mn-ea"/>
                          <a:cs typeface="Leelawadee" panose="020B0502040204020203" pitchFamily="34" charset="-34"/>
                        </a:rPr>
                        <a:t>EPA</a:t>
                      </a:r>
                      <a:r>
                        <a:rPr lang="en-US" sz="1050" b="0" i="0" kern="1200" noProof="0">
                          <a:solidFill>
                            <a:srgbClr val="2B660F"/>
                          </a:solidFill>
                          <a:effectLst/>
                          <a:latin typeface="+mn-lt"/>
                          <a:ea typeface="+mn-ea"/>
                          <a:cs typeface="Leelawadee" panose="020B0502040204020203" pitchFamily="34" charset="-34"/>
                        </a:rPr>
                        <a:t> Food Recovery Hierarchy, which prioritizes feeding people first, then working with vendors to recycle recovered food into animal feed, biofuels, and compost</a:t>
                      </a:r>
                    </a:p>
                    <a:p>
                      <a:pPr marL="120650" indent="-120650" algn="l">
                        <a:spcBef>
                          <a:spcPts val="400"/>
                        </a:spcBef>
                        <a:buFont typeface="Arial" panose="020B0604020202020204" pitchFamily="34" charset="0"/>
                        <a:buChar char="•"/>
                      </a:pPr>
                      <a:r>
                        <a:rPr lang="en-US" sz="1050" noProof="0">
                          <a:solidFill>
                            <a:srgbClr val="2B660F"/>
                          </a:solidFill>
                          <a:highlight>
                            <a:srgbClr val="4FE2F3"/>
                          </a:highlight>
                          <a:latin typeface="+mn-lt"/>
                          <a:cs typeface="Leelawadee" panose="020B0502040204020203" pitchFamily="34" charset="-34"/>
                        </a:rPr>
                        <a:t>Goal:</a:t>
                      </a:r>
                      <a:r>
                        <a:rPr lang="en-US" sz="1050" noProof="0">
                          <a:solidFill>
                            <a:srgbClr val="2B660F"/>
                          </a:solidFill>
                          <a:latin typeface="+mn-lt"/>
                          <a:cs typeface="Leelawadee" panose="020B0502040204020203" pitchFamily="34" charset="-34"/>
                        </a:rPr>
                        <a:t> </a:t>
                      </a:r>
                      <a:r>
                        <a:rPr lang="en-US" sz="1050" b="0" i="0" kern="1200" noProof="0">
                          <a:solidFill>
                            <a:srgbClr val="2B660F"/>
                          </a:solidFill>
                          <a:effectLst/>
                          <a:latin typeface="+mn-lt"/>
                          <a:ea typeface="+mn-ea"/>
                          <a:cs typeface="Leelawadee" panose="020B0502040204020203" pitchFamily="34" charset="-34"/>
                        </a:rPr>
                        <a:t>Open a Recycling Drop Off Center in Ingleside in partnership with Keep Texas Beautiful</a:t>
                      </a:r>
                    </a:p>
                    <a:p>
                      <a:pPr marL="120650" indent="-120650" algn="l">
                        <a:spcBef>
                          <a:spcPts val="400"/>
                        </a:spcBef>
                        <a:buFont typeface="Arial" panose="020B0604020202020204" pitchFamily="34" charset="0"/>
                        <a:buChar char="•"/>
                      </a:pPr>
                      <a:r>
                        <a:rPr lang="en-US" sz="1050" noProof="0">
                          <a:solidFill>
                            <a:srgbClr val="2B660F"/>
                          </a:solidFill>
                          <a:highlight>
                            <a:srgbClr val="4FE2F3"/>
                          </a:highlight>
                          <a:latin typeface="+mn-lt"/>
                          <a:cs typeface="Leelawadee" panose="020B0502040204020203" pitchFamily="34" charset="-34"/>
                        </a:rPr>
                        <a:t>Goal:</a:t>
                      </a:r>
                      <a:r>
                        <a:rPr lang="en-US" sz="1050" noProof="0">
                          <a:solidFill>
                            <a:srgbClr val="2B660F"/>
                          </a:solidFill>
                          <a:latin typeface="+mn-lt"/>
                          <a:cs typeface="Leelawadee" panose="020B0502040204020203" pitchFamily="34" charset="-34"/>
                        </a:rPr>
                        <a:t> </a:t>
                      </a:r>
                      <a:r>
                        <a:rPr lang="en-US" sz="1050" b="0" i="0" kern="1200" noProof="0">
                          <a:solidFill>
                            <a:srgbClr val="2B660F"/>
                          </a:solidFill>
                          <a:effectLst/>
                          <a:latin typeface="+mn-lt"/>
                          <a:ea typeface="+mn-ea"/>
                          <a:cs typeface="Leelawadee" panose="020B0502040204020203" pitchFamily="34" charset="-34"/>
                        </a:rPr>
                        <a:t>Recycle or reuse packaging and material in the back of our stores to cut down on single-use materials</a:t>
                      </a:r>
                      <a:endParaRPr lang="en-US" sz="1050" noProof="0">
                        <a:solidFill>
                          <a:srgbClr val="2B660F"/>
                        </a:solidFill>
                        <a:latin typeface="+mn-lt"/>
                        <a:cs typeface="Leelawadee" panose="020B0502040204020203" pitchFamily="34" charset="-34"/>
                      </a:endParaRP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marR="0" lvl="0" indent="-1206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noProof="0">
                          <a:solidFill>
                            <a:srgbClr val="2B660F"/>
                          </a:solidFill>
                          <a:highlight>
                            <a:srgbClr val="4FE2F3"/>
                          </a:highlight>
                          <a:latin typeface="+mn-lt"/>
                          <a:cs typeface="Leelawadee" panose="020B0502040204020203" pitchFamily="34" charset="-34"/>
                        </a:rPr>
                        <a:t>Goal:</a:t>
                      </a:r>
                      <a:r>
                        <a:rPr lang="en-US" sz="1050" noProof="0">
                          <a:solidFill>
                            <a:srgbClr val="2B660F"/>
                          </a:solidFill>
                          <a:latin typeface="+mn-lt"/>
                          <a:cs typeface="Leelawadee" panose="020B0502040204020203" pitchFamily="34" charset="-34"/>
                        </a:rPr>
                        <a:t> </a:t>
                      </a:r>
                      <a:r>
                        <a:rPr lang="en-US" sz="1050" b="0" i="0" kern="1200" noProof="0">
                          <a:solidFill>
                            <a:srgbClr val="2B660F"/>
                          </a:solidFill>
                          <a:effectLst/>
                          <a:latin typeface="+mn-lt"/>
                          <a:ea typeface="+mn-ea"/>
                          <a:cs typeface="Leelawadee" panose="020B0502040204020203" pitchFamily="34" charset="-34"/>
                        </a:rPr>
                        <a:t>Use post-consumer recycled content in many products and packaging to reduce the need for virgin material </a:t>
                      </a: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indent="-120650">
                        <a:spcBef>
                          <a:spcPts val="400"/>
                        </a:spcBef>
                        <a:buFont typeface="Arial" panose="020B0604020202020204" pitchFamily="34" charset="0"/>
                        <a:buChar char="•"/>
                      </a:pPr>
                      <a:r>
                        <a:rPr lang="en-US" sz="1050" b="0" i="0" noProof="0">
                          <a:solidFill>
                            <a:srgbClr val="2B660F"/>
                          </a:solidFill>
                          <a:effectLst/>
                          <a:highlight>
                            <a:srgbClr val="FFC624"/>
                          </a:highlight>
                          <a:latin typeface="+mn-lt"/>
                          <a:cs typeface="Leelawadee" panose="020B0502040204020203" pitchFamily="34" charset="-34"/>
                        </a:rPr>
                        <a:t>Target:</a:t>
                      </a:r>
                      <a:r>
                        <a:rPr lang="en-US" sz="1050" b="0" i="0" noProof="0">
                          <a:solidFill>
                            <a:srgbClr val="2B660F"/>
                          </a:solidFill>
                          <a:effectLst/>
                          <a:latin typeface="+mn-lt"/>
                          <a:cs typeface="Leelawadee" panose="020B0502040204020203" pitchFamily="34" charset="-34"/>
                        </a:rPr>
                        <a:t> </a:t>
                      </a:r>
                      <a:r>
                        <a:rPr lang="en-US" sz="1050" b="0" i="0" kern="1200" noProof="0">
                          <a:solidFill>
                            <a:srgbClr val="2B660F"/>
                          </a:solidFill>
                          <a:effectLst/>
                          <a:latin typeface="+mn-lt"/>
                          <a:ea typeface="+mn-ea"/>
                          <a:cs typeface="Leelawadee" panose="020B0502040204020203" pitchFamily="34" charset="-34"/>
                        </a:rPr>
                        <a:t>Continue to grow the solar panel network (currently by 55 store and 7 facility instalments) by installing an additional 50 systems by 2025</a:t>
                      </a:r>
                    </a:p>
                    <a:p>
                      <a:pPr marL="120650" indent="-120650">
                        <a:spcBef>
                          <a:spcPts val="400"/>
                        </a:spcBef>
                        <a:buFont typeface="Arial" panose="020B0604020202020204" pitchFamily="34" charset="0"/>
                        <a:buChar char="•"/>
                      </a:pPr>
                      <a:r>
                        <a:rPr lang="en-US" sz="1050" noProof="0">
                          <a:solidFill>
                            <a:srgbClr val="2B660F"/>
                          </a:solidFill>
                          <a:highlight>
                            <a:srgbClr val="4FE2F3"/>
                          </a:highlight>
                          <a:latin typeface="+mn-lt"/>
                          <a:cs typeface="Leelawadee" panose="020B0502040204020203" pitchFamily="34" charset="-34"/>
                        </a:rPr>
                        <a:t>Goal:</a:t>
                      </a:r>
                      <a:r>
                        <a:rPr lang="en-US" sz="1050" noProof="0">
                          <a:solidFill>
                            <a:srgbClr val="2B660F"/>
                          </a:solidFill>
                          <a:latin typeface="+mn-lt"/>
                          <a:cs typeface="Leelawadee" panose="020B0502040204020203" pitchFamily="34" charset="-34"/>
                        </a:rPr>
                        <a:t> </a:t>
                      </a:r>
                      <a:r>
                        <a:rPr lang="en-US" sz="1050" b="0" i="0" kern="1200" noProof="0">
                          <a:solidFill>
                            <a:srgbClr val="2B660F"/>
                          </a:solidFill>
                          <a:effectLst/>
                          <a:latin typeface="+mn-lt"/>
                          <a:ea typeface="+mn-ea"/>
                          <a:cs typeface="Leelawadee" panose="020B0502040204020203" pitchFamily="34" charset="-34"/>
                        </a:rPr>
                        <a:t>Improve freight transportation efficiency by working with the EPA to measure and benchmark operations</a:t>
                      </a:r>
                    </a:p>
                    <a:p>
                      <a:pPr marL="120650" indent="-120650">
                        <a:spcBef>
                          <a:spcPts val="400"/>
                        </a:spcBef>
                        <a:buFont typeface="Arial" panose="020B0604020202020204" pitchFamily="34" charset="0"/>
                        <a:buChar char="•"/>
                      </a:pPr>
                      <a:r>
                        <a:rPr lang="en-US" sz="1050" noProof="0">
                          <a:solidFill>
                            <a:srgbClr val="2B660F"/>
                          </a:solidFill>
                          <a:highlight>
                            <a:srgbClr val="4FE2F3"/>
                          </a:highlight>
                          <a:latin typeface="+mn-lt"/>
                          <a:cs typeface="Leelawadee" panose="020B0502040204020203" pitchFamily="34" charset="-34"/>
                        </a:rPr>
                        <a:t>Goal:</a:t>
                      </a:r>
                      <a:r>
                        <a:rPr lang="en-US" sz="1050" noProof="0">
                          <a:solidFill>
                            <a:srgbClr val="2B660F"/>
                          </a:solidFill>
                          <a:latin typeface="+mn-lt"/>
                          <a:cs typeface="Leelawadee" panose="020B0502040204020203" pitchFamily="34" charset="-34"/>
                        </a:rPr>
                        <a:t> </a:t>
                      </a:r>
                      <a:r>
                        <a:rPr lang="en-US" sz="1050" b="0" i="0" kern="1200" noProof="0">
                          <a:solidFill>
                            <a:srgbClr val="2B660F"/>
                          </a:solidFill>
                          <a:effectLst/>
                          <a:latin typeface="+mn-lt"/>
                          <a:ea typeface="+mn-ea"/>
                          <a:cs typeface="Leelawadee" panose="020B0502040204020203" pitchFamily="34" charset="-34"/>
                        </a:rPr>
                        <a:t>Work to increase the amount of renewable energy that H-E-B uses</a:t>
                      </a:r>
                    </a:p>
                    <a:p>
                      <a:pPr marL="120650" indent="-120650">
                        <a:spcBef>
                          <a:spcPts val="400"/>
                        </a:spcBef>
                        <a:buFont typeface="Arial" panose="020B0604020202020204" pitchFamily="34" charset="0"/>
                        <a:buChar char="•"/>
                      </a:pPr>
                      <a:r>
                        <a:rPr lang="en-US" sz="1050" noProof="0">
                          <a:solidFill>
                            <a:srgbClr val="2B660F"/>
                          </a:solidFill>
                          <a:highlight>
                            <a:srgbClr val="4FE2F3"/>
                          </a:highlight>
                          <a:latin typeface="+mn-lt"/>
                          <a:cs typeface="Leelawadee" panose="020B0502040204020203" pitchFamily="34" charset="-34"/>
                        </a:rPr>
                        <a:t>Goal:</a:t>
                      </a:r>
                      <a:r>
                        <a:rPr lang="en-US" sz="1050" noProof="0">
                          <a:solidFill>
                            <a:srgbClr val="2B660F"/>
                          </a:solidFill>
                          <a:latin typeface="+mn-lt"/>
                          <a:cs typeface="Leelawadee" panose="020B0502040204020203" pitchFamily="34" charset="-34"/>
                        </a:rPr>
                        <a:t> </a:t>
                      </a:r>
                      <a:r>
                        <a:rPr lang="en-US" sz="1050" b="0" i="0" kern="1200" noProof="0">
                          <a:solidFill>
                            <a:srgbClr val="2B660F"/>
                          </a:solidFill>
                          <a:effectLst/>
                          <a:latin typeface="+mn-lt"/>
                          <a:ea typeface="+mn-ea"/>
                          <a:cs typeface="Leelawadee" panose="020B0502040204020203" pitchFamily="34" charset="-34"/>
                        </a:rPr>
                        <a:t>Adopt more environmentally friendly refrigeration technologies, strategies and practices that will reduce refrigerant emissions and impact on the environment</a:t>
                      </a: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indent="-120650">
                        <a:buFont typeface="Arial" panose="020B0604020202020204" pitchFamily="34" charset="0"/>
                        <a:buChar char="•"/>
                      </a:pPr>
                      <a:r>
                        <a:rPr lang="en-US" sz="1050" noProof="0">
                          <a:solidFill>
                            <a:srgbClr val="2B660F"/>
                          </a:solidFill>
                          <a:highlight>
                            <a:srgbClr val="4FE2F3"/>
                          </a:highlight>
                          <a:latin typeface="+mn-lt"/>
                          <a:cs typeface="Leelawadee" panose="020B0502040204020203" pitchFamily="34" charset="-34"/>
                        </a:rPr>
                        <a:t>Goal:</a:t>
                      </a:r>
                      <a:r>
                        <a:rPr lang="en-US" sz="1050" noProof="0">
                          <a:solidFill>
                            <a:srgbClr val="2B660F"/>
                          </a:solidFill>
                          <a:latin typeface="+mn-lt"/>
                          <a:cs typeface="Leelawadee" panose="020B0502040204020203" pitchFamily="34" charset="-34"/>
                        </a:rPr>
                        <a:t> </a:t>
                      </a:r>
                      <a:r>
                        <a:rPr lang="en-US" sz="1050" b="0" i="0" kern="1200" noProof="0">
                          <a:solidFill>
                            <a:srgbClr val="2B660F"/>
                          </a:solidFill>
                          <a:effectLst/>
                          <a:latin typeface="+mn-lt"/>
                          <a:ea typeface="+mn-ea"/>
                          <a:cs typeface="Leelawadee" panose="020B0502040204020203" pitchFamily="34" charset="-34"/>
                        </a:rPr>
                        <a:t>Give back $10 million </a:t>
                      </a:r>
                      <a:br>
                        <a:rPr lang="en-US" sz="1050" b="0" i="0" kern="1200" noProof="0">
                          <a:solidFill>
                            <a:srgbClr val="2B660F"/>
                          </a:solidFill>
                          <a:effectLst/>
                          <a:latin typeface="+mn-lt"/>
                          <a:ea typeface="+mn-ea"/>
                          <a:cs typeface="Leelawadee" panose="020B0502040204020203" pitchFamily="34" charset="-34"/>
                        </a:rPr>
                      </a:br>
                      <a:r>
                        <a:rPr lang="en-US" sz="1050" b="0" i="0" kern="1200" noProof="0">
                          <a:solidFill>
                            <a:srgbClr val="2B660F"/>
                          </a:solidFill>
                          <a:effectLst/>
                          <a:latin typeface="+mn-lt"/>
                          <a:ea typeface="+mn-ea"/>
                          <a:cs typeface="Leelawadee" panose="020B0502040204020203" pitchFamily="34" charset="-34"/>
                        </a:rPr>
                        <a:t>annually to help Texas kids and educators thrive in a greener city</a:t>
                      </a: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r h="1218066">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922F11"/>
                          </a:solidFill>
                          <a:latin typeface="+mj-lt"/>
                          <a:ea typeface="+mn-ea"/>
                          <a:cs typeface="Leelawadee"/>
                        </a:rPr>
                        <a:t>POSITIVE </a:t>
                      </a:r>
                      <a:br>
                        <a:rPr lang="en-US" sz="1400" kern="1200">
                          <a:solidFill>
                            <a:srgbClr val="922F11"/>
                          </a:solidFill>
                          <a:latin typeface="+mj-lt"/>
                          <a:ea typeface="+mn-ea"/>
                          <a:cs typeface="Leelawadee"/>
                        </a:rPr>
                      </a:br>
                      <a:r>
                        <a:rPr lang="en-US" sz="1400" kern="1200">
                          <a:solidFill>
                            <a:srgbClr val="922F11"/>
                          </a:solidFill>
                          <a:latin typeface="+mj-lt"/>
                          <a:ea typeface="+mn-ea"/>
                          <a:cs typeface="Leelawadee"/>
                        </a:rPr>
                        <a:t>CHOICES</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E6D27"/>
                    </a:solidFill>
                  </a:tcPr>
                </a:tc>
                <a:tc>
                  <a:txBody>
                    <a:bodyPr/>
                    <a:lstStyle/>
                    <a:p>
                      <a:pPr marL="120650" marR="0" lvl="0" indent="-12065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166688" algn="l"/>
                        </a:tabLst>
                        <a:defRPr/>
                      </a:pPr>
                      <a:r>
                        <a:rPr lang="en-US" sz="1050" noProof="0">
                          <a:solidFill>
                            <a:srgbClr val="2B660F"/>
                          </a:solidFill>
                          <a:highlight>
                            <a:srgbClr val="4FE2F3"/>
                          </a:highlight>
                          <a:latin typeface="+mn-lt"/>
                          <a:cs typeface="Leelawadee" panose="020B0502040204020203" pitchFamily="34" charset="-34"/>
                        </a:rPr>
                        <a:t>Goal:</a:t>
                      </a:r>
                      <a:r>
                        <a:rPr lang="en-US" sz="1050" noProof="0">
                          <a:solidFill>
                            <a:srgbClr val="2B660F"/>
                          </a:solidFill>
                          <a:latin typeface="+mn-lt"/>
                          <a:cs typeface="Leelawadee" panose="020B0502040204020203" pitchFamily="34" charset="-34"/>
                        </a:rPr>
                        <a:t> </a:t>
                      </a:r>
                      <a:r>
                        <a:rPr lang="en-US" sz="1050" b="0" i="0" kern="1200" noProof="0">
                          <a:solidFill>
                            <a:srgbClr val="2B660F"/>
                          </a:solidFill>
                          <a:effectLst/>
                          <a:latin typeface="+mn-lt"/>
                          <a:ea typeface="+mn-ea"/>
                          <a:cs typeface="Leelawadee" panose="020B0502040204020203" pitchFamily="34" charset="-34"/>
                        </a:rPr>
                        <a:t>Customers can return plastic bags to a designated “store drop-off” location </a:t>
                      </a:r>
                    </a:p>
                    <a:p>
                      <a:pPr marL="120650" marR="0" lvl="0" indent="-120650" algn="l" defTabSz="914400" rtl="0" eaLnBrk="1" fontAlgn="auto" latinLnBrk="0" hangingPunct="1">
                        <a:lnSpc>
                          <a:spcPct val="100000"/>
                        </a:lnSpc>
                        <a:spcBef>
                          <a:spcPts val="400"/>
                        </a:spcBef>
                        <a:spcAft>
                          <a:spcPts val="0"/>
                        </a:spcAft>
                        <a:buClrTx/>
                        <a:buSzTx/>
                        <a:buFont typeface="Arial" panose="020B0604020202020204" pitchFamily="34" charset="0"/>
                        <a:buChar char="•"/>
                        <a:tabLst>
                          <a:tab pos="166688" algn="l"/>
                        </a:tabLst>
                        <a:defRPr/>
                      </a:pPr>
                      <a:r>
                        <a:rPr lang="en-US" sz="1050" noProof="0">
                          <a:solidFill>
                            <a:srgbClr val="2B660F"/>
                          </a:solidFill>
                          <a:highlight>
                            <a:srgbClr val="4FE2F3"/>
                          </a:highlight>
                          <a:latin typeface="+mn-lt"/>
                          <a:cs typeface="Leelawadee" panose="020B0502040204020203" pitchFamily="34" charset="-34"/>
                        </a:rPr>
                        <a:t>Goal:</a:t>
                      </a:r>
                      <a:r>
                        <a:rPr lang="en-US" sz="1050" noProof="0">
                          <a:solidFill>
                            <a:srgbClr val="2B660F"/>
                          </a:solidFill>
                          <a:latin typeface="+mn-lt"/>
                          <a:cs typeface="Leelawadee" panose="020B0502040204020203" pitchFamily="34" charset="-34"/>
                        </a:rPr>
                        <a:t> </a:t>
                      </a:r>
                      <a:r>
                        <a:rPr lang="en-US" sz="1050" b="0" i="0" kern="1200" noProof="0">
                          <a:solidFill>
                            <a:srgbClr val="2B660F"/>
                          </a:solidFill>
                          <a:effectLst/>
                          <a:latin typeface="+mn-lt"/>
                          <a:ea typeface="+mn-ea"/>
                          <a:cs typeface="Leelawadee" panose="020B0502040204020203" pitchFamily="34" charset="-34"/>
                        </a:rPr>
                        <a:t>Make it easier for customers to know how to recycle product packaging with How2Recycle’s innovative, easy-to-read labels</a:t>
                      </a:r>
                      <a:endParaRPr kumimoji="0" lang="en-US" sz="1050" b="0" i="1" u="none" strike="noStrike" kern="1200" cap="none" spc="0" normalizeH="0" baseline="0" noProof="0">
                        <a:ln>
                          <a:noFill/>
                        </a:ln>
                        <a:solidFill>
                          <a:srgbClr val="2B660F"/>
                        </a:solidFill>
                        <a:effectLst/>
                        <a:uLnTx/>
                        <a:uFillTx/>
                        <a:latin typeface="+mn-lt"/>
                        <a:ea typeface="+mn-ea"/>
                        <a:cs typeface="Leelawadee" panose="020B0502040204020203" pitchFamily="34" charset="-34"/>
                      </a:endParaRP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marR="0" lvl="0" indent="-1206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noProof="0">
                          <a:solidFill>
                            <a:srgbClr val="2B660F"/>
                          </a:solidFill>
                          <a:highlight>
                            <a:srgbClr val="4FE2F3"/>
                          </a:highlight>
                          <a:latin typeface="+mn-lt"/>
                          <a:cs typeface="Leelawadee" panose="020B0502040204020203" pitchFamily="34" charset="-34"/>
                        </a:rPr>
                        <a:t>Goal:</a:t>
                      </a:r>
                      <a:r>
                        <a:rPr lang="en-US" sz="1050" noProof="0">
                          <a:solidFill>
                            <a:srgbClr val="2B660F"/>
                          </a:solidFill>
                          <a:latin typeface="+mn-lt"/>
                          <a:cs typeface="Leelawadee" panose="020B0502040204020203" pitchFamily="34" charset="-34"/>
                        </a:rPr>
                        <a:t> Ensure </a:t>
                      </a:r>
                      <a:r>
                        <a:rPr lang="en-US" sz="1050" b="0" i="0" kern="1200" noProof="0">
                          <a:solidFill>
                            <a:srgbClr val="2B660F"/>
                          </a:solidFill>
                          <a:effectLst/>
                          <a:latin typeface="+mn-lt"/>
                          <a:ea typeface="+mn-ea"/>
                          <a:cs typeface="Leelawadee" panose="020B0502040204020203" pitchFamily="34" charset="-34"/>
                        </a:rPr>
                        <a:t>Field &amp; Future products are all made without any chemicals from H-E-B’s Made Without List</a:t>
                      </a:r>
                    </a:p>
                    <a:p>
                      <a:pPr marL="120650" marR="0" lvl="0" indent="-12065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lang="en-US" sz="1050" noProof="0">
                          <a:solidFill>
                            <a:srgbClr val="2B660F"/>
                          </a:solidFill>
                          <a:highlight>
                            <a:srgbClr val="4FE2F3"/>
                          </a:highlight>
                          <a:latin typeface="+mn-lt"/>
                          <a:cs typeface="Leelawadee" panose="020B0502040204020203" pitchFamily="34" charset="-34"/>
                        </a:rPr>
                        <a:t>Goal:</a:t>
                      </a:r>
                      <a:r>
                        <a:rPr lang="en-US" sz="1050" noProof="0">
                          <a:solidFill>
                            <a:srgbClr val="2B660F"/>
                          </a:solidFill>
                          <a:latin typeface="+mn-lt"/>
                          <a:cs typeface="Leelawadee" panose="020B0502040204020203" pitchFamily="34" charset="-34"/>
                        </a:rPr>
                        <a:t> </a:t>
                      </a:r>
                      <a:r>
                        <a:rPr lang="en-US" sz="1050" b="0" i="0" kern="1200" noProof="0">
                          <a:solidFill>
                            <a:srgbClr val="2B660F"/>
                          </a:solidFill>
                          <a:effectLst/>
                          <a:latin typeface="+mn-lt"/>
                          <a:ea typeface="+mn-ea"/>
                          <a:cs typeface="Leelawadee" panose="020B0502040204020203" pitchFamily="34" charset="-34"/>
                        </a:rPr>
                        <a:t>Many products are made with plant-based ingredients since vegetation is a renewable resource</a:t>
                      </a: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buFont typeface="Arial" panose="020B0604020202020204" pitchFamily="34" charset="0"/>
                        <a:buNone/>
                      </a:pPr>
                      <a:r>
                        <a:rPr lang="en-GB" sz="1050" i="1" noProof="0">
                          <a:solidFill>
                            <a:srgbClr val="2B660F"/>
                          </a:solidFill>
                          <a:latin typeface="+mn-lt"/>
                          <a:cs typeface="Leelawadee" panose="020B0502040204020203" pitchFamily="34" charset="-34"/>
                        </a:rPr>
                        <a:t>Not a focus area for the customer.</a:t>
                      </a:r>
                      <a:r>
                        <a:rPr lang="en-US" sz="1050" i="1" noProof="0">
                          <a:solidFill>
                            <a:srgbClr val="2B660F"/>
                          </a:solidFill>
                          <a:latin typeface="+mn-lt"/>
                          <a:cs typeface="Leelawadee" panose="020B0502040204020203" pitchFamily="34" charset="-34"/>
                        </a:rPr>
                        <a:t> </a:t>
                      </a: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50" i="1" noProof="0">
                          <a:solidFill>
                            <a:srgbClr val="2B660F"/>
                          </a:solidFill>
                          <a:latin typeface="+mn-lt"/>
                          <a:cs typeface="Leelawadee" panose="020B0502040204020203" pitchFamily="34" charset="-34"/>
                        </a:rPr>
                        <a:t>Not a focus area for the customer.</a:t>
                      </a:r>
                      <a:r>
                        <a:rPr lang="en-US" sz="1050" i="1" noProof="0">
                          <a:solidFill>
                            <a:srgbClr val="2B660F"/>
                          </a:solidFill>
                          <a:latin typeface="+mn-lt"/>
                          <a:cs typeface="Leelawadee" panose="020B0502040204020203" pitchFamily="34" charset="-34"/>
                        </a:rPr>
                        <a:t> </a:t>
                      </a: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88316528"/>
                  </a:ext>
                </a:extLst>
              </a:tr>
            </a:tbl>
          </a:graphicData>
        </a:graphic>
      </p:graphicFrame>
      <p:pic>
        <p:nvPicPr>
          <p:cNvPr id="14" name="Picture 13" descr="A logo of a leaf in a circle&#10;&#10;Description automatically generated">
            <a:extLst>
              <a:ext uri="{FF2B5EF4-FFF2-40B4-BE49-F238E27FC236}">
                <a16:creationId xmlns:a16="http://schemas.microsoft.com/office/drawing/2014/main" id="{A6D01F76-1E67-47C4-AEB9-AA89E8A4134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pic>
        <p:nvPicPr>
          <p:cNvPr id="15" name="Picture 14" descr="A blue and green windmill with green arrows&#10;&#10;Description automatically generated">
            <a:extLst>
              <a:ext uri="{FF2B5EF4-FFF2-40B4-BE49-F238E27FC236}">
                <a16:creationId xmlns:a16="http://schemas.microsoft.com/office/drawing/2014/main" id="{39FBB023-76DB-26D5-12AD-1DE6A852CB3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7884" y="3155974"/>
            <a:ext cx="556204" cy="604020"/>
          </a:xfrm>
          <a:prstGeom prst="rect">
            <a:avLst/>
          </a:prstGeom>
        </p:spPr>
      </p:pic>
      <p:pic>
        <p:nvPicPr>
          <p:cNvPr id="17" name="Picture 16" descr="A logo of a hand and a globe&#10;&#10;Description automatically generated">
            <a:extLst>
              <a:ext uri="{FF2B5EF4-FFF2-40B4-BE49-F238E27FC236}">
                <a16:creationId xmlns:a16="http://schemas.microsoft.com/office/drawing/2014/main" id="{FF231343-AB64-BF9A-A059-B9F3AC246B2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27528" y="5395453"/>
            <a:ext cx="536916" cy="583072"/>
          </a:xfrm>
          <a:prstGeom prst="rect">
            <a:avLst/>
          </a:prstGeom>
        </p:spPr>
      </p:pic>
    </p:spTree>
    <p:extLst>
      <p:ext uri="{BB962C8B-B14F-4D97-AF65-F5344CB8AC3E}">
        <p14:creationId xmlns:p14="http://schemas.microsoft.com/office/powerpoint/2010/main" val="1205125339"/>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F1237A-D3C2-F517-B459-8D9FF9B8AB0D}"/>
            </a:ext>
          </a:extLst>
        </p:cNvPr>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72B90134-ECA7-C80B-3E1A-3DB25CAB4171}"/>
              </a:ext>
            </a:extLst>
          </p:cNvPr>
          <p:cNvGraphicFramePr>
            <a:graphicFrameLocks/>
          </p:cNvGraphicFramePr>
          <p:nvPr>
            <p:custDataLst>
              <p:tags r:id="rId1"/>
            </p:custDataLst>
            <p:extLst>
              <p:ext uri="{D42A27DB-BD31-4B8C-83A1-F6EECF244321}">
                <p14:modId xmlns:p14="http://schemas.microsoft.com/office/powerpoint/2010/main" val="40394440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12" name="think-cell data - do not delete" hidden="1">
                        <a:extLst>
                          <a:ext uri="{FF2B5EF4-FFF2-40B4-BE49-F238E27FC236}">
                            <a16:creationId xmlns:a16="http://schemas.microsoft.com/office/drawing/2014/main" id="{72B90134-ECA7-C80B-3E1A-3DB25CAB417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Title 8">
            <a:extLst>
              <a:ext uri="{FF2B5EF4-FFF2-40B4-BE49-F238E27FC236}">
                <a16:creationId xmlns:a16="http://schemas.microsoft.com/office/drawing/2014/main" id="{8DFA2416-F409-2571-326E-ADAC6F5F5717}"/>
              </a:ext>
            </a:extLst>
          </p:cNvPr>
          <p:cNvSpPr>
            <a:spLocks noGrp="1"/>
          </p:cNvSpPr>
          <p:nvPr>
            <p:ph type="title"/>
          </p:nvPr>
        </p:nvSpPr>
        <p:spPr>
          <a:xfrm>
            <a:off x="304801" y="247650"/>
            <a:ext cx="10267950" cy="968375"/>
          </a:xfrm>
        </p:spPr>
        <p:txBody>
          <a:bodyPr vert="horz" rIns="0"/>
          <a:lstStyle/>
          <a:p>
            <a:pPr lvl="0"/>
            <a:r>
              <a:rPr lang="en-US" sz="2600"/>
              <a:t>COMMONALITY BETWEEN H-E-B’S AND PEP+ FOCUS AREAS​</a:t>
            </a:r>
            <a:br>
              <a:rPr lang="en-US" sz="2600"/>
            </a:br>
            <a:r>
              <a:rPr lang="en-US" sz="1800" i="1"/>
              <a:t>Allowing us to identify opportunities for collaboration, and therefore </a:t>
            </a:r>
            <a:br>
              <a:rPr lang="en-US" sz="1800" i="1"/>
            </a:br>
            <a:r>
              <a:rPr lang="en-US" sz="1800" i="1"/>
              <a:t>add value to our relationship</a:t>
            </a:r>
          </a:p>
        </p:txBody>
      </p:sp>
      <p:pic>
        <p:nvPicPr>
          <p:cNvPr id="11" name="Picture 2">
            <a:extLst>
              <a:ext uri="{FF2B5EF4-FFF2-40B4-BE49-F238E27FC236}">
                <a16:creationId xmlns:a16="http://schemas.microsoft.com/office/drawing/2014/main" id="{8BEB3F5E-F93E-1469-96C5-D4364D167BB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06" t="-2216" r="-581" b="-2216"/>
          <a:stretch>
            <a:fillRect/>
          </a:stretch>
        </p:blipFill>
        <p:spPr bwMode="auto">
          <a:xfrm>
            <a:off x="10670089" y="521758"/>
            <a:ext cx="1217110" cy="42016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Top Corners Rounded 1">
            <a:extLst>
              <a:ext uri="{FF2B5EF4-FFF2-40B4-BE49-F238E27FC236}">
                <a16:creationId xmlns:a16="http://schemas.microsoft.com/office/drawing/2014/main" id="{44229E12-F8B9-1865-E15E-13460DFBB952}"/>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4">
            <a:extLst>
              <a:ext uri="{FF2B5EF4-FFF2-40B4-BE49-F238E27FC236}">
                <a16:creationId xmlns:a16="http://schemas.microsoft.com/office/drawing/2014/main" id="{ACA48E95-7CCE-33D8-6540-4A79800A57A3}"/>
              </a:ext>
            </a:extLst>
          </p:cNvPr>
          <p:cNvGraphicFramePr>
            <a:graphicFrameLocks noGrp="1"/>
          </p:cNvGraphicFramePr>
          <p:nvPr>
            <p:extLst>
              <p:ext uri="{D42A27DB-BD31-4B8C-83A1-F6EECF244321}">
                <p14:modId xmlns:p14="http://schemas.microsoft.com/office/powerpoint/2010/main" val="3287268800"/>
              </p:ext>
            </p:extLst>
          </p:nvPr>
        </p:nvGraphicFramePr>
        <p:xfrm>
          <a:off x="-7620" y="1148230"/>
          <a:ext cx="11986260" cy="5031114"/>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4998720">
                  <a:extLst>
                    <a:ext uri="{9D8B030D-6E8A-4147-A177-3AD203B41FA5}">
                      <a16:colId xmlns:a16="http://schemas.microsoft.com/office/drawing/2014/main" val="2382844442"/>
                    </a:ext>
                  </a:extLst>
                </a:gridCol>
                <a:gridCol w="4998720">
                  <a:extLst>
                    <a:ext uri="{9D8B030D-6E8A-4147-A177-3AD203B41FA5}">
                      <a16:colId xmlns:a16="http://schemas.microsoft.com/office/drawing/2014/main" val="957515009"/>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Diversion</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Product</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2392113">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0" indent="0" algn="ctr">
                        <a:buFont typeface="Arial" panose="020B0604020202020204" pitchFamily="34" charset="0"/>
                        <a:buNone/>
                      </a:pPr>
                      <a:r>
                        <a:rPr lang="en-US" sz="1050" b="0" i="1" kern="1200" noProof="0">
                          <a:solidFill>
                            <a:srgbClr val="2B660F"/>
                          </a:solidFill>
                          <a:effectLst/>
                          <a:latin typeface="+mn-lt"/>
                          <a:ea typeface="+mn-ea"/>
                          <a:cs typeface="Leelawadee" panose="020B0502040204020203" pitchFamily="34" charset="-34"/>
                        </a:rPr>
                        <a:t>No commonalities.</a:t>
                      </a: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marR="0" lvl="0" indent="-1206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noProof="0">
                          <a:solidFill>
                            <a:srgbClr val="2B660F"/>
                          </a:solidFill>
                          <a:highlight>
                            <a:srgbClr val="4FE2F3"/>
                          </a:highlight>
                          <a:latin typeface="+mn-lt"/>
                          <a:cs typeface="Leelawadee" panose="020B0502040204020203" pitchFamily="34" charset="-34"/>
                        </a:rPr>
                        <a:t>Goal:</a:t>
                      </a:r>
                      <a:r>
                        <a:rPr lang="en-US" sz="1050" noProof="0">
                          <a:solidFill>
                            <a:srgbClr val="2B660F"/>
                          </a:solidFill>
                          <a:latin typeface="+mn-lt"/>
                          <a:cs typeface="Leelawadee" panose="020B0502040204020203" pitchFamily="34" charset="-34"/>
                        </a:rPr>
                        <a:t> </a:t>
                      </a:r>
                      <a:r>
                        <a:rPr lang="en-US" sz="1050" b="0" i="0" kern="1200" noProof="0">
                          <a:solidFill>
                            <a:srgbClr val="2B660F"/>
                          </a:solidFill>
                          <a:effectLst/>
                          <a:latin typeface="+mn-lt"/>
                          <a:ea typeface="+mn-ea"/>
                          <a:cs typeface="Leelawadee" panose="020B0502040204020203" pitchFamily="34" charset="-34"/>
                        </a:rPr>
                        <a:t>Use post-consumer recycled content in many products and packaging to reduce the need for virgin material </a:t>
                      </a:r>
                    </a:p>
                    <a:p>
                      <a:pPr marL="361950" marR="0" lvl="1" indent="-187325" algn="l" defTabSz="914400" rtl="0" eaLnBrk="1" fontAlgn="auto" latinLnBrk="0" hangingPunct="1">
                        <a:lnSpc>
                          <a:spcPct val="100000"/>
                        </a:lnSpc>
                        <a:spcBef>
                          <a:spcPts val="400"/>
                        </a:spcBef>
                        <a:spcAft>
                          <a:spcPts val="0"/>
                        </a:spcAft>
                        <a:buClrTx/>
                        <a:buSzTx/>
                        <a:buFont typeface="Wingdings" panose="05000000000000000000" pitchFamily="2" charset="2"/>
                        <a:buChar char="Ø"/>
                        <a:tabLst/>
                        <a:defRPr/>
                      </a:pPr>
                      <a:r>
                        <a:rPr lang="en-US" sz="1050" b="1" i="0" kern="1200" noProof="0">
                          <a:solidFill>
                            <a:srgbClr val="2B660F"/>
                          </a:solidFill>
                          <a:effectLst/>
                          <a:latin typeface="+mn-lt"/>
                          <a:ea typeface="+mn-ea"/>
                          <a:cs typeface="Leelawadee" panose="020B0502040204020203" pitchFamily="34" charset="-34"/>
                        </a:rPr>
                        <a:t>pep+ alignment: For our primary plastic packaging in key packaging markets, achieve an average of 2% year-over-year reduction in our absolute tonnage of virgin plastics through 2030 </a:t>
                      </a: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2392113">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922F11"/>
                          </a:solidFill>
                          <a:latin typeface="+mj-lt"/>
                          <a:ea typeface="+mn-ea"/>
                          <a:cs typeface="Leelawadee"/>
                        </a:rPr>
                        <a:t>POSITIVE </a:t>
                      </a:r>
                      <a:br>
                        <a:rPr lang="en-US" sz="1400" kern="1200">
                          <a:solidFill>
                            <a:srgbClr val="922F11"/>
                          </a:solidFill>
                          <a:latin typeface="+mj-lt"/>
                          <a:ea typeface="+mn-ea"/>
                          <a:cs typeface="Leelawadee"/>
                        </a:rPr>
                      </a:br>
                      <a:r>
                        <a:rPr lang="en-US" sz="1400" kern="1200">
                          <a:solidFill>
                            <a:srgbClr val="922F11"/>
                          </a:solidFill>
                          <a:latin typeface="+mj-lt"/>
                          <a:ea typeface="+mn-ea"/>
                          <a:cs typeface="Leelawadee"/>
                        </a:rPr>
                        <a:t>CHOICES</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E6D27"/>
                    </a:solidFill>
                  </a:tcPr>
                </a:tc>
                <a:tc>
                  <a:txBody>
                    <a:bodyPr/>
                    <a:lstStyle/>
                    <a:p>
                      <a:pPr marL="120650" marR="0" lvl="0" indent="-1206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noProof="0">
                          <a:solidFill>
                            <a:srgbClr val="2B660F"/>
                          </a:solidFill>
                          <a:highlight>
                            <a:srgbClr val="4FE2F3"/>
                          </a:highlight>
                          <a:latin typeface="+mn-lt"/>
                          <a:cs typeface="Leelawadee" panose="020B0502040204020203" pitchFamily="34" charset="-34"/>
                        </a:rPr>
                        <a:t>Goal:</a:t>
                      </a:r>
                      <a:r>
                        <a:rPr lang="en-US" sz="1050" noProof="0">
                          <a:solidFill>
                            <a:srgbClr val="2B660F"/>
                          </a:solidFill>
                          <a:latin typeface="+mn-lt"/>
                          <a:cs typeface="Leelawadee" panose="020B0502040204020203" pitchFamily="34" charset="-34"/>
                        </a:rPr>
                        <a:t> </a:t>
                      </a:r>
                      <a:r>
                        <a:rPr lang="en-US" sz="1050" b="0" i="0" kern="1200" noProof="0">
                          <a:solidFill>
                            <a:srgbClr val="2B660F"/>
                          </a:solidFill>
                          <a:effectLst/>
                          <a:latin typeface="+mn-lt"/>
                          <a:ea typeface="+mn-ea"/>
                          <a:cs typeface="Leelawadee" panose="020B0502040204020203" pitchFamily="34" charset="-34"/>
                        </a:rPr>
                        <a:t>Make it easier for customers to know how to recycle product packaging with How2Recycle’s innovative, easy-to-read labels</a:t>
                      </a:r>
                    </a:p>
                    <a:p>
                      <a:pPr marL="361950" marR="0" lvl="1" indent="-187325" algn="l" defTabSz="914400" rtl="0" eaLnBrk="1" fontAlgn="auto" latinLnBrk="0" hangingPunct="1">
                        <a:lnSpc>
                          <a:spcPct val="100000"/>
                        </a:lnSpc>
                        <a:spcBef>
                          <a:spcPts val="400"/>
                        </a:spcBef>
                        <a:spcAft>
                          <a:spcPts val="0"/>
                        </a:spcAft>
                        <a:buClrTx/>
                        <a:buSzTx/>
                        <a:buFont typeface="Wingdings" panose="05000000000000000000" pitchFamily="2" charset="2"/>
                        <a:buChar char="Ø"/>
                        <a:tabLst/>
                        <a:defRPr/>
                      </a:pPr>
                      <a:r>
                        <a:rPr lang="en-US" sz="1050" b="1" i="0" kern="1200" noProof="0">
                          <a:solidFill>
                            <a:srgbClr val="2B660F"/>
                          </a:solidFill>
                          <a:effectLst/>
                          <a:latin typeface="+mn-lt"/>
                          <a:ea typeface="+mn-ea"/>
                          <a:cs typeface="Leelawadee" panose="020B0502040204020203" pitchFamily="34" charset="-34"/>
                        </a:rPr>
                        <a:t>pep+ alignment: </a:t>
                      </a:r>
                      <a:r>
                        <a:rPr kumimoji="0" lang="en-US" sz="1050" b="1" i="0" u="none" strike="noStrike" kern="1200" cap="none" spc="0" normalizeH="0" baseline="0" noProof="0">
                          <a:ln>
                            <a:noFill/>
                          </a:ln>
                          <a:solidFill>
                            <a:srgbClr val="2B660F"/>
                          </a:solidFill>
                          <a:effectLst/>
                          <a:uLnTx/>
                          <a:uFillTx/>
                          <a:latin typeface="+mn-lt"/>
                          <a:ea typeface="+mn-ea"/>
                          <a:cs typeface="Leelawadee" panose="020B0502040204020203" pitchFamily="34" charset="-34"/>
                        </a:rPr>
                        <a:t>Leverage our scaled brands to embody and </a:t>
                      </a:r>
                      <a:br>
                        <a:rPr kumimoji="0" lang="en-US" sz="1050" b="1" i="0" u="none" strike="noStrike" kern="1200" cap="none" spc="0" normalizeH="0" baseline="0" noProof="0">
                          <a:ln>
                            <a:noFill/>
                          </a:ln>
                          <a:solidFill>
                            <a:srgbClr val="2B660F"/>
                          </a:solidFill>
                          <a:effectLst/>
                          <a:uLnTx/>
                          <a:uFillTx/>
                          <a:latin typeface="+mn-lt"/>
                          <a:ea typeface="+mn-ea"/>
                          <a:cs typeface="Leelawadee" panose="020B0502040204020203" pitchFamily="34" charset="-34"/>
                        </a:rPr>
                      </a:br>
                      <a:r>
                        <a:rPr kumimoji="0" lang="en-US" sz="1050" b="1" i="0" u="none" strike="noStrike" kern="1200" cap="none" spc="0" normalizeH="0" baseline="0" noProof="0">
                          <a:ln>
                            <a:noFill/>
                          </a:ln>
                          <a:solidFill>
                            <a:srgbClr val="2B660F"/>
                          </a:solidFill>
                          <a:effectLst/>
                          <a:uLnTx/>
                          <a:uFillTx/>
                          <a:latin typeface="+mn-lt"/>
                          <a:ea typeface="+mn-ea"/>
                          <a:cs typeface="Leelawadee" panose="020B0502040204020203" pitchFamily="34" charset="-34"/>
                        </a:rPr>
                        <a:t>amplify positive outcomes for the planet and people, including empowering consumers with transparent environmental labeling on our key products</a:t>
                      </a:r>
                      <a:endParaRPr kumimoji="0" lang="en-US" sz="1050" b="1" i="1" u="none" strike="noStrike" kern="1200" cap="none" spc="0" normalizeH="0" baseline="0" noProof="0">
                        <a:ln>
                          <a:noFill/>
                        </a:ln>
                        <a:solidFill>
                          <a:srgbClr val="2B660F"/>
                        </a:solidFill>
                        <a:effectLst/>
                        <a:uLnTx/>
                        <a:uFillTx/>
                        <a:latin typeface="+mn-lt"/>
                        <a:ea typeface="+mn-ea"/>
                        <a:cs typeface="Leelawadee" panose="020B0502040204020203" pitchFamily="34" charset="-34"/>
                      </a:endParaRP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marR="0" lvl="0" indent="-1206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noProof="0">
                          <a:solidFill>
                            <a:srgbClr val="2B660F"/>
                          </a:solidFill>
                          <a:highlight>
                            <a:srgbClr val="4FE2F3"/>
                          </a:highlight>
                          <a:latin typeface="+mn-lt"/>
                          <a:cs typeface="Leelawadee" panose="020B0502040204020203" pitchFamily="34" charset="-34"/>
                        </a:rPr>
                        <a:t>Goal:</a:t>
                      </a:r>
                      <a:r>
                        <a:rPr lang="en-US" sz="1050" noProof="0">
                          <a:solidFill>
                            <a:srgbClr val="2B660F"/>
                          </a:solidFill>
                          <a:latin typeface="+mn-lt"/>
                          <a:cs typeface="Leelawadee" panose="020B0502040204020203" pitchFamily="34" charset="-34"/>
                        </a:rPr>
                        <a:t> </a:t>
                      </a:r>
                      <a:r>
                        <a:rPr lang="en-US" sz="1050" b="0" i="0" kern="1200" noProof="0">
                          <a:solidFill>
                            <a:srgbClr val="2B660F"/>
                          </a:solidFill>
                          <a:effectLst/>
                          <a:latin typeface="+mn-lt"/>
                          <a:ea typeface="+mn-ea"/>
                          <a:cs typeface="Leelawadee" panose="020B0502040204020203" pitchFamily="34" charset="-34"/>
                        </a:rPr>
                        <a:t>Many products are made with plant-based ingredients since vegetation is a renewable resource</a:t>
                      </a:r>
                    </a:p>
                    <a:p>
                      <a:pPr marL="361950" marR="0" lvl="1" indent="-187325" algn="l" defTabSz="914400" rtl="0" eaLnBrk="1" fontAlgn="auto" latinLnBrk="0" hangingPunct="1">
                        <a:lnSpc>
                          <a:spcPct val="100000"/>
                        </a:lnSpc>
                        <a:spcBef>
                          <a:spcPts val="400"/>
                        </a:spcBef>
                        <a:spcAft>
                          <a:spcPts val="0"/>
                        </a:spcAft>
                        <a:buClrTx/>
                        <a:buSzTx/>
                        <a:buFont typeface="Wingdings" panose="05000000000000000000" pitchFamily="2" charset="2"/>
                        <a:buChar char="Ø"/>
                        <a:tabLst/>
                        <a:defRPr/>
                      </a:pPr>
                      <a:r>
                        <a:rPr lang="en-US" sz="1050" b="1" i="0" kern="1200" noProof="0">
                          <a:solidFill>
                            <a:srgbClr val="2B660F"/>
                          </a:solidFill>
                          <a:effectLst/>
                          <a:latin typeface="+mn-lt"/>
                          <a:ea typeface="+mn-ea"/>
                          <a:cs typeface="Leelawadee" panose="020B0502040204020203" pitchFamily="34" charset="-34"/>
                        </a:rPr>
                        <a:t>pep+ alignment: Increase diverse ingredients: Use more diverse ingredients such as legumes, whole grains, plant-based proteins, fruits and vegetables and nuts and seeds to deliver 145 billion </a:t>
                      </a:r>
                      <a:br>
                        <a:rPr lang="en-US" sz="1050" b="1" i="0" kern="1200" noProof="0">
                          <a:solidFill>
                            <a:srgbClr val="2B660F"/>
                          </a:solidFill>
                          <a:effectLst/>
                          <a:latin typeface="+mn-lt"/>
                          <a:ea typeface="+mn-ea"/>
                          <a:cs typeface="Leelawadee" panose="020B0502040204020203" pitchFamily="34" charset="-34"/>
                        </a:rPr>
                      </a:br>
                      <a:r>
                        <a:rPr lang="en-US" sz="1050" b="1" i="0" kern="1200" noProof="0">
                          <a:solidFill>
                            <a:srgbClr val="2B660F"/>
                          </a:solidFill>
                          <a:effectLst/>
                          <a:latin typeface="+mn-lt"/>
                          <a:ea typeface="+mn-ea"/>
                          <a:cs typeface="Leelawadee" panose="020B0502040204020203" pitchFamily="34" charset="-34"/>
                        </a:rPr>
                        <a:t>portions of diverse ingredients annually in global convenient foods portfolio by 2030 </a:t>
                      </a: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88316528"/>
                  </a:ext>
                </a:extLst>
              </a:tr>
            </a:tbl>
          </a:graphicData>
        </a:graphic>
      </p:graphicFrame>
      <p:pic>
        <p:nvPicPr>
          <p:cNvPr id="7" name="Picture 6" descr="A blue and green windmill with green arrows&#10;&#10;Description automatically generated">
            <a:extLst>
              <a:ext uri="{FF2B5EF4-FFF2-40B4-BE49-F238E27FC236}">
                <a16:creationId xmlns:a16="http://schemas.microsoft.com/office/drawing/2014/main" id="{40D8FACE-7F0B-8AA2-282A-9942153A4AB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pic>
        <p:nvPicPr>
          <p:cNvPr id="8" name="Picture 7" descr="A logo of a hand and a globe&#10;&#10;Description automatically generated">
            <a:extLst>
              <a:ext uri="{FF2B5EF4-FFF2-40B4-BE49-F238E27FC236}">
                <a16:creationId xmlns:a16="http://schemas.microsoft.com/office/drawing/2014/main" id="{4254F4EF-31D7-426F-EBCC-F190E985BB3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27528" y="4219115"/>
            <a:ext cx="536916" cy="583072"/>
          </a:xfrm>
          <a:prstGeom prst="rect">
            <a:avLst/>
          </a:prstGeom>
        </p:spPr>
      </p:pic>
      <p:sp>
        <p:nvSpPr>
          <p:cNvPr id="10" name="TextBox 9">
            <a:extLst>
              <a:ext uri="{FF2B5EF4-FFF2-40B4-BE49-F238E27FC236}">
                <a16:creationId xmlns:a16="http://schemas.microsoft.com/office/drawing/2014/main" id="{37656038-3475-4A33-75F9-A87A186314FC}"/>
              </a:ext>
            </a:extLst>
          </p:cNvPr>
          <p:cNvSpPr txBox="1"/>
          <p:nvPr/>
        </p:nvSpPr>
        <p:spPr>
          <a:xfrm>
            <a:off x="5334001" y="6269189"/>
            <a:ext cx="6278880" cy="506261"/>
          </a:xfrm>
          <a:prstGeom prst="rect">
            <a:avLst/>
          </a:prstGeom>
          <a:solidFill>
            <a:srgbClr val="8EBC29"/>
          </a:solidFill>
        </p:spPr>
        <p:txBody>
          <a:bodyPr wrap="square" rtlCol="0" anchor="ctr">
            <a:noAutofit/>
          </a:bodyPr>
          <a:lstStyle/>
          <a:p>
            <a:pPr lvl="0" algn="ctr">
              <a:defRPr/>
            </a:pPr>
            <a:r>
              <a:rPr lang="en-US" sz="1050" i="1" kern="0">
                <a:solidFill>
                  <a:schemeClr val="bg1"/>
                </a:solidFill>
                <a:cs typeface="Leelawadee" panose="020B0502040204020203" pitchFamily="34" charset="-34"/>
              </a:rPr>
              <a:t>No common focus areas were identified across Positive Agriculture (PepsiCo), </a:t>
            </a:r>
          </a:p>
          <a:p>
            <a:pPr lvl="0" algn="ctr">
              <a:defRPr/>
            </a:pPr>
            <a:r>
              <a:rPr lang="en-US" sz="1050" i="1" kern="0">
                <a:solidFill>
                  <a:schemeClr val="bg1"/>
                </a:solidFill>
                <a:cs typeface="Leelawadee" panose="020B0502040204020203" pitchFamily="34" charset="-34"/>
              </a:rPr>
              <a:t>Energy (HEB), or Our Community (HEB).</a:t>
            </a:r>
          </a:p>
        </p:txBody>
      </p:sp>
    </p:spTree>
    <p:extLst>
      <p:ext uri="{BB962C8B-B14F-4D97-AF65-F5344CB8AC3E}">
        <p14:creationId xmlns:p14="http://schemas.microsoft.com/office/powerpoint/2010/main" val="3801237654"/>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94D57F-6CD9-8E3B-06E1-17034CB8EDA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E895FF9-A079-D820-D424-6733332824AE}"/>
              </a:ext>
            </a:extLst>
          </p:cNvPr>
          <p:cNvPicPr>
            <a:picLocks noChangeAspect="1"/>
          </p:cNvPicPr>
          <p:nvPr/>
        </p:nvPicPr>
        <p:blipFill>
          <a:blip r:embed="rId3"/>
          <a:stretch>
            <a:fillRect/>
          </a:stretch>
        </p:blipFill>
        <p:spPr>
          <a:xfrm>
            <a:off x="304800" y="2816459"/>
            <a:ext cx="6267450" cy="1225083"/>
          </a:xfrm>
          <a:prstGeom prst="rect">
            <a:avLst/>
          </a:prstGeom>
        </p:spPr>
      </p:pic>
    </p:spTree>
    <p:extLst>
      <p:ext uri="{BB962C8B-B14F-4D97-AF65-F5344CB8AC3E}">
        <p14:creationId xmlns:p14="http://schemas.microsoft.com/office/powerpoint/2010/main" val="785614457"/>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69B0E4-14BA-5032-301A-1CD07475D75E}"/>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422C1D7C-21B9-6304-72DC-B360CC12CC51}"/>
              </a:ext>
            </a:extLst>
          </p:cNvPr>
          <p:cNvGraphicFramePr>
            <a:graphicFrameLocks/>
          </p:cNvGraphicFramePr>
          <p:nvPr>
            <p:custDataLst>
              <p:tags r:id="rId1"/>
            </p:custDataLst>
            <p:extLst>
              <p:ext uri="{D42A27DB-BD31-4B8C-83A1-F6EECF244321}">
                <p14:modId xmlns:p14="http://schemas.microsoft.com/office/powerpoint/2010/main" val="32783808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7" name="think-cell data - do not delete" hidden="1">
                        <a:extLst>
                          <a:ext uri="{FF2B5EF4-FFF2-40B4-BE49-F238E27FC236}">
                            <a16:creationId xmlns:a16="http://schemas.microsoft.com/office/drawing/2014/main" id="{422C1D7C-21B9-6304-72DC-B360CC12CC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8" name="Picture Placeholder 7">
            <a:extLst>
              <a:ext uri="{FF2B5EF4-FFF2-40B4-BE49-F238E27FC236}">
                <a16:creationId xmlns:a16="http://schemas.microsoft.com/office/drawing/2014/main" id="{D1EBBE30-BB3D-C57E-2473-5A598350AB43}"/>
              </a:ext>
            </a:extLst>
          </p:cNvPr>
          <p:cNvPicPr>
            <a:picLocks noGrp="1" noChangeAspect="1"/>
          </p:cNvPicPr>
          <p:nvPr>
            <p:ph type="pic" sz="quarter" idx="14"/>
          </p:nvPr>
        </p:nvPicPr>
        <p:blipFill rotWithShape="1">
          <a:blip r:embed="rId6">
            <a:clrChange>
              <a:clrFrom>
                <a:srgbClr val="FFFFFF"/>
              </a:clrFrom>
              <a:clrTo>
                <a:srgbClr val="FFFFFF">
                  <a:alpha val="0"/>
                </a:srgbClr>
              </a:clrTo>
            </a:clrChange>
          </a:blip>
          <a:srcRect l="6059" t="-42396" r="3049" b="-39386"/>
          <a:stretch>
            <a:fillRect/>
          </a:stretch>
        </p:blipFill>
        <p:spPr>
          <a:xfrm>
            <a:off x="0" y="0"/>
            <a:ext cx="6096000" cy="6858000"/>
          </a:xfrm>
          <a:prstGeom prst="rect">
            <a:avLst/>
          </a:prstGeom>
          <a:noFill/>
        </p:spPr>
      </p:pic>
      <p:sp>
        <p:nvSpPr>
          <p:cNvPr id="11" name="Rectangle: Single Corner Rounded 10">
            <a:extLst>
              <a:ext uri="{FF2B5EF4-FFF2-40B4-BE49-F238E27FC236}">
                <a16:creationId xmlns:a16="http://schemas.microsoft.com/office/drawing/2014/main" id="{2D28FA38-CF3D-F9E1-6629-7550DD747D82}"/>
              </a:ext>
            </a:extLst>
          </p:cNvPr>
          <p:cNvSpPr>
            <a:spLocks/>
          </p:cNvSpPr>
          <p:nvPr/>
        </p:nvSpPr>
        <p:spPr>
          <a:xfrm>
            <a:off x="6300438" y="825872"/>
            <a:ext cx="5852160" cy="66792"/>
          </a:xfrm>
          <a:prstGeom prst="round1Rect">
            <a:avLst>
              <a:gd name="adj" fmla="val 3618"/>
            </a:avLst>
          </a:prstGeom>
          <a:solidFill>
            <a:srgbClr val="0F440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182880" numCol="1" spcCol="38100" rtlCol="0" anchor="b">
            <a:noAutofit/>
          </a:bodyPr>
          <a:lstStyle/>
          <a:p>
            <a:pPr defTabSz="914400"/>
            <a:r>
              <a:rPr kumimoji="0" lang="en-US" sz="3200" b="0" i="0" u="none" strike="noStrike" kern="1200" cap="all" spc="0" normalizeH="0" baseline="0" noProof="0">
                <a:ln>
                  <a:noFill/>
                </a:ln>
                <a:solidFill>
                  <a:srgbClr val="0F440E"/>
                </a:solidFill>
                <a:effectLst/>
                <a:uLnTx/>
                <a:uFillTx/>
                <a:latin typeface="GT Pressura LCG Black"/>
                <a:ea typeface="+mj-ea"/>
                <a:cs typeface="+mj-cs"/>
              </a:rPr>
              <a:t>KEY TAKEAWAYS</a:t>
            </a:r>
            <a:endParaRPr lang="en-US" b="1">
              <a:solidFill>
                <a:srgbClr val="0F440E"/>
              </a:solidFill>
              <a:latin typeface="+mj-lt"/>
            </a:endParaRPr>
          </a:p>
        </p:txBody>
      </p:sp>
      <p:pic>
        <p:nvPicPr>
          <p:cNvPr id="12" name="Picture 11">
            <a:extLst>
              <a:ext uri="{FF2B5EF4-FFF2-40B4-BE49-F238E27FC236}">
                <a16:creationId xmlns:a16="http://schemas.microsoft.com/office/drawing/2014/main" id="{20E85197-2B75-D966-AD8F-9B35350B5976}"/>
              </a:ext>
            </a:extLst>
          </p:cNvPr>
          <p:cNvPicPr>
            <a:picLocks noChangeAspect="1"/>
          </p:cNvPicPr>
          <p:nvPr/>
        </p:nvPicPr>
        <p:blipFill>
          <a:blip r:embed="rId7"/>
          <a:srcRect l="24821" r="18929"/>
          <a:stretch>
            <a:fillRect/>
          </a:stretch>
        </p:blipFill>
        <p:spPr>
          <a:xfrm rot="16200000">
            <a:off x="2520059" y="3282059"/>
            <a:ext cx="6857999" cy="293883"/>
          </a:xfrm>
          <a:custGeom>
            <a:avLst/>
            <a:gdLst>
              <a:gd name="connsiteX0" fmla="*/ 6857999 w 6857999"/>
              <a:gd name="connsiteY0" fmla="*/ 0 h 293883"/>
              <a:gd name="connsiteX1" fmla="*/ 6857999 w 6857999"/>
              <a:gd name="connsiteY1" fmla="*/ 293883 h 293883"/>
              <a:gd name="connsiteX2" fmla="*/ 0 w 6857999"/>
              <a:gd name="connsiteY2" fmla="*/ 293883 h 293883"/>
              <a:gd name="connsiteX3" fmla="*/ 0 w 6857999"/>
              <a:gd name="connsiteY3" fmla="*/ 0 h 293883"/>
            </a:gdLst>
            <a:ahLst/>
            <a:cxnLst>
              <a:cxn ang="0">
                <a:pos x="connsiteX0" y="connsiteY0"/>
              </a:cxn>
              <a:cxn ang="0">
                <a:pos x="connsiteX1" y="connsiteY1"/>
              </a:cxn>
              <a:cxn ang="0">
                <a:pos x="connsiteX2" y="connsiteY2"/>
              </a:cxn>
              <a:cxn ang="0">
                <a:pos x="connsiteX3" y="connsiteY3"/>
              </a:cxn>
            </a:cxnLst>
            <a:rect l="l" t="t" r="r" b="b"/>
            <a:pathLst>
              <a:path w="6857999" h="293883">
                <a:moveTo>
                  <a:pt x="6857999" y="0"/>
                </a:moveTo>
                <a:lnTo>
                  <a:pt x="6857999" y="293883"/>
                </a:lnTo>
                <a:lnTo>
                  <a:pt x="0" y="293883"/>
                </a:lnTo>
                <a:lnTo>
                  <a:pt x="0" y="0"/>
                </a:lnTo>
                <a:close/>
              </a:path>
            </a:pathLst>
          </a:custGeom>
          <a:effectLst>
            <a:outerShdw blurRad="50800" dist="38100" dir="10800000" algn="r" rotWithShape="0">
              <a:prstClr val="black">
                <a:alpha val="20000"/>
              </a:prstClr>
            </a:outerShdw>
          </a:effectLst>
        </p:spPr>
      </p:pic>
      <p:sp>
        <p:nvSpPr>
          <p:cNvPr id="13" name="Rectangle: Rounded Corners 12">
            <a:extLst>
              <a:ext uri="{FF2B5EF4-FFF2-40B4-BE49-F238E27FC236}">
                <a16:creationId xmlns:a16="http://schemas.microsoft.com/office/drawing/2014/main" id="{11A7D2EA-4891-929C-33B6-061B25634D3F}"/>
              </a:ext>
            </a:extLst>
          </p:cNvPr>
          <p:cNvSpPr>
            <a:spLocks/>
          </p:cNvSpPr>
          <p:nvPr/>
        </p:nvSpPr>
        <p:spPr>
          <a:xfrm rot="10800000" flipH="1" flipV="1">
            <a:off x="6300438" y="1062650"/>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r>
              <a:rPr lang="en-US" sz="2400" b="1">
                <a:solidFill>
                  <a:srgbClr val="8EBC29"/>
                </a:solidFill>
              </a:rPr>
              <a:t>Limited alignment</a:t>
            </a:r>
          </a:p>
        </p:txBody>
      </p:sp>
      <p:sp>
        <p:nvSpPr>
          <p:cNvPr id="14" name="Rectangle: Rounded Corners 13">
            <a:extLst>
              <a:ext uri="{FF2B5EF4-FFF2-40B4-BE49-F238E27FC236}">
                <a16:creationId xmlns:a16="http://schemas.microsoft.com/office/drawing/2014/main" id="{106C38D3-A6E3-B179-AAFB-F402154B8FB1}"/>
              </a:ext>
            </a:extLst>
          </p:cNvPr>
          <p:cNvSpPr>
            <a:spLocks/>
          </p:cNvSpPr>
          <p:nvPr/>
        </p:nvSpPr>
        <p:spPr>
          <a:xfrm rot="10800000" flipH="1" flipV="1">
            <a:off x="6386385" y="1711260"/>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a:lnSpc>
                <a:spcPct val="100000"/>
              </a:lnSpc>
            </a:pPr>
            <a:r>
              <a:rPr lang="en-US">
                <a:solidFill>
                  <a:schemeClr val="bg1"/>
                </a:solidFill>
              </a:rPr>
              <a:t>Hershey has few focus areas, and the ones they do have are predominantly internally-looking, so little relevance to PepsiCo. </a:t>
            </a:r>
          </a:p>
        </p:txBody>
      </p:sp>
      <p:sp>
        <p:nvSpPr>
          <p:cNvPr id="15" name="Oval 14">
            <a:extLst>
              <a:ext uri="{FF2B5EF4-FFF2-40B4-BE49-F238E27FC236}">
                <a16:creationId xmlns:a16="http://schemas.microsoft.com/office/drawing/2014/main" id="{6B2B4C6F-5135-7064-CC42-41B41EBF5964}"/>
              </a:ext>
            </a:extLst>
          </p:cNvPr>
          <p:cNvSpPr/>
          <p:nvPr/>
        </p:nvSpPr>
        <p:spPr>
          <a:xfrm>
            <a:off x="6375234" y="1171322"/>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a:extLst>
              <a:ext uri="{FF2B5EF4-FFF2-40B4-BE49-F238E27FC236}">
                <a16:creationId xmlns:a16="http://schemas.microsoft.com/office/drawing/2014/main" id="{7C27F38D-CEFE-FA9F-5D5F-7B24AE99657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22901" y="1218989"/>
            <a:ext cx="311150" cy="311150"/>
          </a:xfrm>
          <a:prstGeom prst="rect">
            <a:avLst/>
          </a:prstGeom>
        </p:spPr>
      </p:pic>
    </p:spTree>
    <p:extLst>
      <p:ext uri="{BB962C8B-B14F-4D97-AF65-F5344CB8AC3E}">
        <p14:creationId xmlns:p14="http://schemas.microsoft.com/office/powerpoint/2010/main" val="42501457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7DC7AC-F8A1-B7E1-2DD2-FD681C85B506}"/>
            </a:ext>
          </a:extLst>
        </p:cNvPr>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6F025117-A8A3-3DD8-BA3D-0A6C55EC4FC5}"/>
              </a:ext>
            </a:extLst>
          </p:cNvPr>
          <p:cNvGraphicFramePr>
            <a:graphicFrameLocks/>
          </p:cNvGraphicFramePr>
          <p:nvPr>
            <p:custDataLst>
              <p:tags r:id="rId1"/>
            </p:custDataLst>
            <p:extLst>
              <p:ext uri="{D42A27DB-BD31-4B8C-83A1-F6EECF244321}">
                <p14:modId xmlns:p14="http://schemas.microsoft.com/office/powerpoint/2010/main" val="41055539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12" name="think-cell data - do not delete" hidden="1">
                        <a:extLst>
                          <a:ext uri="{FF2B5EF4-FFF2-40B4-BE49-F238E27FC236}">
                            <a16:creationId xmlns:a16="http://schemas.microsoft.com/office/drawing/2014/main" id="{6F025117-A8A3-3DD8-BA3D-0A6C55EC4FC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Top Corners Rounded 3">
            <a:extLst>
              <a:ext uri="{FF2B5EF4-FFF2-40B4-BE49-F238E27FC236}">
                <a16:creationId xmlns:a16="http://schemas.microsoft.com/office/drawing/2014/main" id="{6B468C01-4F94-5DE0-55E3-84F3E09DE52C}"/>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Table 4">
            <a:extLst>
              <a:ext uri="{FF2B5EF4-FFF2-40B4-BE49-F238E27FC236}">
                <a16:creationId xmlns:a16="http://schemas.microsoft.com/office/drawing/2014/main" id="{E39884FA-D511-703B-86A6-B90BA7E0AE45}"/>
              </a:ext>
            </a:extLst>
          </p:cNvPr>
          <p:cNvGraphicFramePr>
            <a:graphicFrameLocks noGrp="1"/>
          </p:cNvGraphicFramePr>
          <p:nvPr>
            <p:extLst>
              <p:ext uri="{D42A27DB-BD31-4B8C-83A1-F6EECF244321}">
                <p14:modId xmlns:p14="http://schemas.microsoft.com/office/powerpoint/2010/main" val="2579891906"/>
              </p:ext>
            </p:extLst>
          </p:nvPr>
        </p:nvGraphicFramePr>
        <p:xfrm>
          <a:off x="-7620" y="1148230"/>
          <a:ext cx="11986260" cy="5037436"/>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5244790">
                  <a:extLst>
                    <a:ext uri="{9D8B030D-6E8A-4147-A177-3AD203B41FA5}">
                      <a16:colId xmlns:a16="http://schemas.microsoft.com/office/drawing/2014/main" val="2382844442"/>
                    </a:ext>
                  </a:extLst>
                </a:gridCol>
                <a:gridCol w="4752650">
                  <a:extLst>
                    <a:ext uri="{9D8B030D-6E8A-4147-A177-3AD203B41FA5}">
                      <a16:colId xmlns:a16="http://schemas.microsoft.com/office/drawing/2014/main" val="2353111847"/>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Environmental</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Social</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4790548">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14300" indent="-114300" algn="l" rtl="0" fontAlgn="base">
                        <a:lnSpc>
                          <a:spcPct val="100000"/>
                        </a:lnSpc>
                        <a:spcBef>
                          <a:spcPts val="0"/>
                        </a:spcBef>
                        <a:spcAft>
                          <a:spcPts val="0"/>
                        </a:spcAft>
                        <a:buClr>
                          <a:schemeClr val="tx1"/>
                        </a:buClr>
                        <a:buFont typeface="Arial" panose="020B0604020202020204" pitchFamily="34" charset="0"/>
                        <a:buChar char="•"/>
                      </a:pPr>
                      <a:r>
                        <a:rPr lang="en-US" sz="1050" b="0" i="0" noProof="0">
                          <a:solidFill>
                            <a:srgbClr val="2B660F"/>
                          </a:solidFill>
                          <a:effectLst/>
                          <a:highlight>
                            <a:srgbClr val="FFC624"/>
                          </a:highlight>
                          <a:latin typeface="+mn-lt"/>
                          <a:cs typeface="Leelawadee"/>
                        </a:rPr>
                        <a:t>Target:</a:t>
                      </a:r>
                      <a:r>
                        <a:rPr lang="en-US" sz="1050" b="0" i="0" noProof="0">
                          <a:solidFill>
                            <a:srgbClr val="2B660F"/>
                          </a:solidFill>
                          <a:effectLst/>
                          <a:latin typeface="+mn-lt"/>
                          <a:cs typeface="Leelawadee"/>
                        </a:rPr>
                        <a:t> 50% reduction in Scope 1 and 2 emissions against the 2018 baseline by 2030​​</a:t>
                      </a:r>
                    </a:p>
                    <a:p>
                      <a:pPr marL="290513" lvl="1" indent="-171450" algn="l" rtl="0" fontAlgn="base">
                        <a:lnSpc>
                          <a:spcPct val="100000"/>
                        </a:lnSpc>
                        <a:spcBef>
                          <a:spcPts val="200"/>
                        </a:spcBef>
                        <a:spcAft>
                          <a:spcPts val="400"/>
                        </a:spcAft>
                        <a:buClr>
                          <a:schemeClr val="tx1"/>
                        </a:buClr>
                        <a:buFont typeface="Wingdings" panose="05000000000000000000" pitchFamily="2" charset="2"/>
                        <a:buChar char="Ø"/>
                      </a:pPr>
                      <a:r>
                        <a:rPr lang="en-US" sz="1050" b="1" i="0" noProof="0">
                          <a:solidFill>
                            <a:srgbClr val="2B660F"/>
                          </a:solidFill>
                          <a:effectLst/>
                          <a:latin typeface="+mn-lt"/>
                          <a:cs typeface="Leelawadee"/>
                        </a:rPr>
                        <a:t>pep+ alignment: </a:t>
                      </a:r>
                      <a:r>
                        <a:rPr lang="en-US" sz="1050" b="0" i="0" noProof="0">
                          <a:solidFill>
                            <a:srgbClr val="2B660F"/>
                          </a:solidFill>
                          <a:effectLst/>
                          <a:latin typeface="+mn-lt"/>
                          <a:cs typeface="Leelawadee"/>
                        </a:rPr>
                        <a:t>​</a:t>
                      </a:r>
                      <a:r>
                        <a:rPr lang="en-US" sz="1050" b="1" kern="1200" noProof="0">
                          <a:solidFill>
                            <a:srgbClr val="2B660F"/>
                          </a:solidFill>
                          <a:latin typeface="+mn-lt"/>
                          <a:ea typeface="+mn-ea"/>
                          <a:cs typeface="Leelawadee"/>
                        </a:rPr>
                        <a:t>Achieve a 50% reduction in Scope 1 and 2 emissions by 2030 (vs 2022 baseline)</a:t>
                      </a:r>
                    </a:p>
                    <a:p>
                      <a:pPr marL="114300" indent="-114300" algn="l" rtl="0" fontAlgn="base">
                        <a:lnSpc>
                          <a:spcPct val="100000"/>
                        </a:lnSpc>
                        <a:spcBef>
                          <a:spcPts val="0"/>
                        </a:spcBef>
                        <a:spcAft>
                          <a:spcPts val="0"/>
                        </a:spcAft>
                        <a:buClr>
                          <a:schemeClr val="tx1"/>
                        </a:buClr>
                        <a:buFont typeface="Arial" panose="020B0604020202020204" pitchFamily="34" charset="0"/>
                        <a:buChar char="•"/>
                      </a:pPr>
                      <a:r>
                        <a:rPr lang="en-US" sz="1050" b="0" i="0" noProof="0">
                          <a:solidFill>
                            <a:srgbClr val="2B660F"/>
                          </a:solidFill>
                          <a:effectLst/>
                          <a:highlight>
                            <a:srgbClr val="FFC624"/>
                          </a:highlight>
                          <a:latin typeface="+mn-lt"/>
                          <a:cs typeface="Leelawadee"/>
                        </a:rPr>
                        <a:t>Target:</a:t>
                      </a:r>
                      <a:r>
                        <a:rPr lang="en-US" sz="1050" b="0" i="0" noProof="0">
                          <a:solidFill>
                            <a:srgbClr val="2B660F"/>
                          </a:solidFill>
                          <a:effectLst/>
                          <a:latin typeface="+mn-lt"/>
                          <a:cs typeface="Leelawadee"/>
                        </a:rPr>
                        <a:t> Net zero GHG emissions across our own operations and the value chain by 2050​</a:t>
                      </a:r>
                    </a:p>
                    <a:p>
                      <a:pPr marL="290513" lvl="1" indent="-171450">
                        <a:lnSpc>
                          <a:spcPct val="100000"/>
                        </a:lnSpc>
                        <a:spcBef>
                          <a:spcPts val="200"/>
                        </a:spcBef>
                        <a:spcAft>
                          <a:spcPts val="400"/>
                        </a:spcAft>
                        <a:buClr>
                          <a:schemeClr val="tx1"/>
                        </a:buClr>
                        <a:buFont typeface="Wingdings" panose="05000000000000000000" pitchFamily="2" charset="2"/>
                        <a:buChar char="Ø"/>
                      </a:pPr>
                      <a:r>
                        <a:rPr lang="en-US" sz="1050" b="1" i="0" noProof="0">
                          <a:solidFill>
                            <a:srgbClr val="2B660F"/>
                          </a:solidFill>
                          <a:effectLst/>
                          <a:latin typeface="+mn-lt"/>
                          <a:cs typeface="Leelawadee"/>
                        </a:rPr>
                        <a:t>pep+ alignment: </a:t>
                      </a:r>
                      <a:r>
                        <a:rPr lang="en-US" sz="1050" b="1" kern="1200" noProof="0">
                          <a:solidFill>
                            <a:srgbClr val="2B660F"/>
                          </a:solidFill>
                          <a:latin typeface="+mn-lt"/>
                          <a:ea typeface="+mn-ea"/>
                          <a:cs typeface="Leelawadee"/>
                        </a:rPr>
                        <a:t>Achieve net-zero emissions by 2050 or sooner</a:t>
                      </a:r>
                    </a:p>
                    <a:p>
                      <a:pPr marL="114300" indent="-114300" algn="l" rtl="0" fontAlgn="base">
                        <a:lnSpc>
                          <a:spcPct val="100000"/>
                        </a:lnSpc>
                        <a:spcBef>
                          <a:spcPts val="0"/>
                        </a:spcBef>
                        <a:spcAft>
                          <a:spcPts val="0"/>
                        </a:spcAft>
                        <a:buClr>
                          <a:schemeClr val="tx1"/>
                        </a:buClr>
                        <a:buFont typeface="Arial" panose="020B0604020202020204" pitchFamily="34" charset="0"/>
                        <a:buChar char="•"/>
                      </a:pPr>
                      <a:r>
                        <a:rPr lang="en-US" sz="1050" b="0" i="0" noProof="0">
                          <a:solidFill>
                            <a:srgbClr val="2B660F"/>
                          </a:solidFill>
                          <a:effectLst/>
                          <a:highlight>
                            <a:srgbClr val="FFC624"/>
                          </a:highlight>
                          <a:latin typeface="+mn-lt"/>
                          <a:cs typeface="Leelawadee"/>
                        </a:rPr>
                        <a:t>Target:</a:t>
                      </a:r>
                      <a:r>
                        <a:rPr lang="en-US" sz="1050" b="0" i="0" noProof="0">
                          <a:solidFill>
                            <a:srgbClr val="2B660F"/>
                          </a:solidFill>
                          <a:effectLst/>
                          <a:latin typeface="+mn-lt"/>
                          <a:cs typeface="Leelawadee"/>
                        </a:rPr>
                        <a:t> Our target is to have 25% of our total own-brand primary plastic packaging weight made from recycled content by 2025​​</a:t>
                      </a:r>
                    </a:p>
                    <a:p>
                      <a:pPr marL="290513" lvl="1" indent="-171450" algn="l" rtl="0" fontAlgn="base">
                        <a:lnSpc>
                          <a:spcPct val="100000"/>
                        </a:lnSpc>
                        <a:spcBef>
                          <a:spcPts val="200"/>
                        </a:spcBef>
                        <a:spcAft>
                          <a:spcPts val="400"/>
                        </a:spcAft>
                        <a:buClr>
                          <a:schemeClr val="tx1"/>
                        </a:buClr>
                        <a:buFont typeface="Wingdings" panose="05000000000000000000" pitchFamily="2" charset="2"/>
                        <a:buChar char="Ø"/>
                      </a:pPr>
                      <a:r>
                        <a:rPr lang="en-US" sz="1050" b="1" i="0" noProof="0">
                          <a:solidFill>
                            <a:srgbClr val="2B660F"/>
                          </a:solidFill>
                          <a:effectLst/>
                          <a:latin typeface="+mn-lt"/>
                          <a:cs typeface="Leelawadee"/>
                        </a:rPr>
                        <a:t>pep+ alignment: For our primary plastic packaging in key packaging markets, use 40% or greater recycled content in our plastic packaging by 2035 or sooner</a:t>
                      </a:r>
                    </a:p>
                    <a:p>
                      <a:pPr marL="114300" lvl="0" indent="-114300" algn="l" rtl="0" fontAlgn="base">
                        <a:lnSpc>
                          <a:spcPct val="100000"/>
                        </a:lnSpc>
                        <a:spcBef>
                          <a:spcPts val="0"/>
                        </a:spcBef>
                        <a:spcAft>
                          <a:spcPts val="0"/>
                        </a:spcAft>
                        <a:buClr>
                          <a:schemeClr val="tx1"/>
                        </a:buClr>
                        <a:buFont typeface="Arial" panose="020B0604020202020204" pitchFamily="34" charset="0"/>
                        <a:buChar char="•"/>
                      </a:pPr>
                      <a:r>
                        <a:rPr lang="en-US" sz="1050" b="0" i="0" noProof="0">
                          <a:solidFill>
                            <a:srgbClr val="2B660F"/>
                          </a:solidFill>
                          <a:effectLst/>
                          <a:highlight>
                            <a:srgbClr val="FFC624"/>
                          </a:highlight>
                          <a:latin typeface="+mn-lt"/>
                          <a:cs typeface="Leelawadee"/>
                        </a:rPr>
                        <a:t>Target:</a:t>
                      </a:r>
                      <a:r>
                        <a:rPr lang="en-US" sz="1050" b="0" i="0" noProof="0">
                          <a:solidFill>
                            <a:srgbClr val="2B660F"/>
                          </a:solidFill>
                          <a:effectLst/>
                          <a:latin typeface="+mn-lt"/>
                          <a:cs typeface="Leelawadee"/>
                        </a:rPr>
                        <a:t> Our target is for 100% of primary own-brand plastic packaging to be reusable, recyclable or compostable in practice and at scale </a:t>
                      </a:r>
                      <a:br>
                        <a:rPr lang="en-US" sz="1050" b="0" i="0" noProof="0">
                          <a:solidFill>
                            <a:srgbClr val="2B660F"/>
                          </a:solidFill>
                          <a:effectLst/>
                          <a:latin typeface="+mn-lt"/>
                          <a:cs typeface="Leelawadee"/>
                        </a:rPr>
                      </a:br>
                      <a:r>
                        <a:rPr lang="en-US" sz="1050" b="0" i="0" noProof="0">
                          <a:solidFill>
                            <a:srgbClr val="2B660F"/>
                          </a:solidFill>
                          <a:effectLst/>
                          <a:latin typeface="+mn-lt"/>
                          <a:cs typeface="Leelawadee"/>
                        </a:rPr>
                        <a:t>by 2025​​</a:t>
                      </a:r>
                    </a:p>
                    <a:p>
                      <a:pPr marL="290513" lvl="1" indent="-171450" algn="l" rtl="0" fontAlgn="base">
                        <a:lnSpc>
                          <a:spcPct val="100000"/>
                        </a:lnSpc>
                        <a:spcBef>
                          <a:spcPts val="200"/>
                        </a:spcBef>
                        <a:spcAft>
                          <a:spcPts val="0"/>
                        </a:spcAft>
                        <a:buClr>
                          <a:schemeClr val="tx1"/>
                        </a:buClr>
                        <a:buFont typeface="Wingdings" panose="05000000000000000000" pitchFamily="2" charset="2"/>
                        <a:buChar char="Ø"/>
                      </a:pPr>
                      <a:r>
                        <a:rPr lang="en-US" sz="1050" b="1" i="0" noProof="0">
                          <a:solidFill>
                            <a:srgbClr val="2B660F"/>
                          </a:solidFill>
                          <a:effectLst/>
                          <a:latin typeface="+mn-lt"/>
                          <a:cs typeface="Leelawadee"/>
                        </a:rPr>
                        <a:t>pep+ alignment: Achieve 97% or greater reusable, recyclable, or compostable (RRC) packaging by design by 2030 in our primary and secondary packaging in our key packaging markets</a:t>
                      </a:r>
                      <a:endParaRPr lang="en-US" sz="1050" b="0" i="0" noProof="0">
                        <a:solidFill>
                          <a:srgbClr val="2B660F"/>
                        </a:solidFill>
                        <a:effectLst/>
                        <a:latin typeface="+mn-lt"/>
                        <a:cs typeface="Leelawadee"/>
                      </a:endParaRP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14300" indent="-114300" algn="l" rtl="0" fontAlgn="base">
                        <a:lnSpc>
                          <a:spcPct val="100000"/>
                        </a:lnSpc>
                        <a:buFont typeface="Arial" panose="020B0604020202020204" pitchFamily="34" charset="0"/>
                        <a:buChar char="•"/>
                      </a:pPr>
                      <a:r>
                        <a:rPr lang="en-US" sz="1050" b="0" i="0" noProof="0">
                          <a:solidFill>
                            <a:srgbClr val="2B660F"/>
                          </a:solidFill>
                          <a:effectLst/>
                          <a:highlight>
                            <a:srgbClr val="4FE2F3"/>
                          </a:highlight>
                          <a:latin typeface="+mn-lt"/>
                          <a:cs typeface="Leelawadee"/>
                        </a:rPr>
                        <a:t>Goal:</a:t>
                      </a:r>
                      <a:r>
                        <a:rPr lang="en-US" sz="1050" b="0" i="0" noProof="0">
                          <a:solidFill>
                            <a:srgbClr val="2B660F"/>
                          </a:solidFill>
                          <a:effectLst/>
                          <a:latin typeface="+mn-lt"/>
                          <a:cs typeface="Leelawadee"/>
                        </a:rPr>
                        <a:t> Aspire to a workforce that is: 100% gender balanced at all levels; 100% reflective of the communities served; 100% inclusive – where all voices are heard​​</a:t>
                      </a:r>
                    </a:p>
                    <a:p>
                      <a:pPr marL="290513" lvl="1" indent="-171450" algn="l" rtl="0" fontAlgn="base">
                        <a:lnSpc>
                          <a:spcPct val="100000"/>
                        </a:lnSpc>
                        <a:spcBef>
                          <a:spcPts val="200"/>
                        </a:spcBef>
                        <a:buFont typeface="Wingdings" panose="05000000000000000000" pitchFamily="2" charset="2"/>
                        <a:buChar char="Ø"/>
                      </a:pPr>
                      <a:r>
                        <a:rPr lang="en-US" sz="1050" b="1" i="0" noProof="0">
                          <a:solidFill>
                            <a:srgbClr val="2B660F"/>
                          </a:solidFill>
                          <a:effectLst/>
                          <a:latin typeface="+mn-lt"/>
                          <a:cs typeface="Leelawadee"/>
                        </a:rPr>
                        <a:t>pep+ alignment: Achieve and sustain 50% women in management roles.</a:t>
                      </a:r>
                      <a:endParaRPr lang="en-US" sz="1050" b="0" i="0" noProof="0">
                        <a:solidFill>
                          <a:srgbClr val="2B660F"/>
                        </a:solidFill>
                        <a:effectLst/>
                        <a:latin typeface="+mn-lt"/>
                        <a:cs typeface="Leelawadee"/>
                      </a:endParaRP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bl>
          </a:graphicData>
        </a:graphic>
      </p:graphicFrame>
      <p:sp>
        <p:nvSpPr>
          <p:cNvPr id="3" name="Title 2">
            <a:extLst>
              <a:ext uri="{FF2B5EF4-FFF2-40B4-BE49-F238E27FC236}">
                <a16:creationId xmlns:a16="http://schemas.microsoft.com/office/drawing/2014/main" id="{535608BF-E0F1-32EB-B8F0-054487751348}"/>
              </a:ext>
            </a:extLst>
          </p:cNvPr>
          <p:cNvSpPr>
            <a:spLocks noGrp="1"/>
          </p:cNvSpPr>
          <p:nvPr>
            <p:ph type="title"/>
          </p:nvPr>
        </p:nvSpPr>
        <p:spPr>
          <a:xfrm>
            <a:off x="304798" y="246888"/>
            <a:ext cx="11585448" cy="969264"/>
          </a:xfrm>
        </p:spPr>
        <p:txBody>
          <a:bodyPr vert="horz" rIns="0"/>
          <a:lstStyle/>
          <a:p>
            <a:pPr lvl="0"/>
            <a:r>
              <a:rPr lang="en-US" sz="2600"/>
              <a:t>COMMONALITY BETWEEN AHOLD DELHAIZE’S AND PEP+ FOCUS AREAS</a:t>
            </a:r>
            <a:br>
              <a:rPr lang="en-US" sz="2600"/>
            </a:br>
            <a:r>
              <a:rPr lang="en-US" sz="1800" i="1"/>
              <a:t>Allowing us to identify opportunities for collaboration, and therefore</a:t>
            </a:r>
            <a:br>
              <a:rPr lang="en-US" sz="1800" i="1"/>
            </a:br>
            <a:r>
              <a:rPr lang="en-US" sz="1800" i="1"/>
              <a:t>add value to our relationship</a:t>
            </a:r>
          </a:p>
        </p:txBody>
      </p:sp>
      <p:pic>
        <p:nvPicPr>
          <p:cNvPr id="15" name="Picture 2">
            <a:extLst>
              <a:ext uri="{FF2B5EF4-FFF2-40B4-BE49-F238E27FC236}">
                <a16:creationId xmlns:a16="http://schemas.microsoft.com/office/drawing/2014/main" id="{FFDD35EC-EC7D-6BE6-8B92-EAE92F6A5F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80914" y="384073"/>
            <a:ext cx="1282516" cy="41361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blue and green windmill with green arrows&#10;&#10;Description automatically generated">
            <a:extLst>
              <a:ext uri="{FF2B5EF4-FFF2-40B4-BE49-F238E27FC236}">
                <a16:creationId xmlns:a16="http://schemas.microsoft.com/office/drawing/2014/main" id="{029CF0E3-6B8B-D250-7E7F-258561190E8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spTree>
    <p:extLst>
      <p:ext uri="{BB962C8B-B14F-4D97-AF65-F5344CB8AC3E}">
        <p14:creationId xmlns:p14="http://schemas.microsoft.com/office/powerpoint/2010/main" val="3672050798"/>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1BDD25-5293-FE53-A3B8-E5AB86F1803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C25C1B1-0A67-A812-58CA-7A6FD20CD2A5}"/>
              </a:ext>
            </a:extLst>
          </p:cNvPr>
          <p:cNvSpPr>
            <a:spLocks noGrp="1"/>
          </p:cNvSpPr>
          <p:nvPr>
            <p:ph type="title"/>
          </p:nvPr>
        </p:nvSpPr>
        <p:spPr>
          <a:xfrm>
            <a:off x="304800" y="247650"/>
            <a:ext cx="10601093" cy="968375"/>
          </a:xfrm>
        </p:spPr>
        <p:txBody>
          <a:bodyPr/>
          <a:lstStyle/>
          <a:p>
            <a:pPr lvl="0"/>
            <a:r>
              <a:rPr lang="en-US" sz="2600"/>
              <a:t>HERSHEY ENTERTAINMENT &amp; RESORTS’ (HE&amp;R) SUSTAINABILITY FOCUS AREAS​</a:t>
            </a:r>
            <a:br>
              <a:rPr lang="en-US"/>
            </a:br>
            <a:r>
              <a:rPr lang="en-US" sz="1800" i="1"/>
              <a:t>And how these focus areas align with pep+ pillars</a:t>
            </a:r>
          </a:p>
        </p:txBody>
      </p:sp>
      <p:pic>
        <p:nvPicPr>
          <p:cNvPr id="10" name="Picture Placeholder 7">
            <a:extLst>
              <a:ext uri="{FF2B5EF4-FFF2-40B4-BE49-F238E27FC236}">
                <a16:creationId xmlns:a16="http://schemas.microsoft.com/office/drawing/2014/main" id="{97526BEF-5452-6F72-351D-CA1D554BAD52}"/>
              </a:ext>
            </a:extLst>
          </p:cNvPr>
          <p:cNvPicPr>
            <a:picLocks noChangeAspect="1"/>
          </p:cNvPicPr>
          <p:nvPr/>
        </p:nvPicPr>
        <p:blipFill rotWithShape="1">
          <a:blip r:embed="rId3">
            <a:clrChange>
              <a:clrFrom>
                <a:srgbClr val="FFFFFF"/>
              </a:clrFrom>
              <a:clrTo>
                <a:srgbClr val="FFFFFF">
                  <a:alpha val="0"/>
                </a:srgbClr>
              </a:clrTo>
            </a:clrChange>
          </a:blip>
          <a:srcRect l="11961" t="32353" r="12823" b="32353"/>
          <a:stretch>
            <a:fillRect/>
          </a:stretch>
        </p:blipFill>
        <p:spPr>
          <a:xfrm>
            <a:off x="10541620" y="534143"/>
            <a:ext cx="1497980" cy="395390"/>
          </a:xfrm>
          <a:prstGeom prst="rect">
            <a:avLst/>
          </a:prstGeom>
          <a:noFill/>
        </p:spPr>
      </p:pic>
      <p:sp>
        <p:nvSpPr>
          <p:cNvPr id="11" name="Rectangle: Top Corners Rounded 10">
            <a:extLst>
              <a:ext uri="{FF2B5EF4-FFF2-40B4-BE49-F238E27FC236}">
                <a16:creationId xmlns:a16="http://schemas.microsoft.com/office/drawing/2014/main" id="{94C019D3-67BE-25EC-DFE9-1A4CF9E13867}"/>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2" name="Table 4">
            <a:extLst>
              <a:ext uri="{FF2B5EF4-FFF2-40B4-BE49-F238E27FC236}">
                <a16:creationId xmlns:a16="http://schemas.microsoft.com/office/drawing/2014/main" id="{82279F37-0C78-EDD5-9E1D-6D3AC8026A99}"/>
              </a:ext>
            </a:extLst>
          </p:cNvPr>
          <p:cNvGraphicFramePr>
            <a:graphicFrameLocks noGrp="1"/>
          </p:cNvGraphicFramePr>
          <p:nvPr>
            <p:extLst>
              <p:ext uri="{D42A27DB-BD31-4B8C-83A1-F6EECF244321}">
                <p14:modId xmlns:p14="http://schemas.microsoft.com/office/powerpoint/2010/main" val="1790157164"/>
              </p:ext>
            </p:extLst>
          </p:nvPr>
        </p:nvGraphicFramePr>
        <p:xfrm>
          <a:off x="-7620" y="1148230"/>
          <a:ext cx="11986260" cy="5031114"/>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4998720">
                  <a:extLst>
                    <a:ext uri="{9D8B030D-6E8A-4147-A177-3AD203B41FA5}">
                      <a16:colId xmlns:a16="http://schemas.microsoft.com/office/drawing/2014/main" val="2382844442"/>
                    </a:ext>
                  </a:extLst>
                </a:gridCol>
                <a:gridCol w="4998720">
                  <a:extLst>
                    <a:ext uri="{9D8B030D-6E8A-4147-A177-3AD203B41FA5}">
                      <a16:colId xmlns:a16="http://schemas.microsoft.com/office/drawing/2014/main" val="2353111847"/>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Environmental</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Social</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2395728">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954F07"/>
                          </a:solidFill>
                          <a:latin typeface="+mj-lt"/>
                          <a:ea typeface="+mn-ea"/>
                          <a:cs typeface="Leelawadee"/>
                        </a:rPr>
                        <a:t>POSITIVE </a:t>
                      </a:r>
                      <a:br>
                        <a:rPr lang="en-US" sz="1400" kern="1200">
                          <a:solidFill>
                            <a:srgbClr val="954F07"/>
                          </a:solidFill>
                          <a:latin typeface="+mj-lt"/>
                          <a:ea typeface="+mn-ea"/>
                          <a:cs typeface="Leelawadee"/>
                        </a:rPr>
                      </a:br>
                      <a:r>
                        <a:rPr lang="en-US" sz="1400" kern="1200">
                          <a:solidFill>
                            <a:srgbClr val="954F07"/>
                          </a:solidFill>
                          <a:latin typeface="+mj-lt"/>
                          <a:ea typeface="+mn-ea"/>
                          <a:cs typeface="Leelawadee"/>
                        </a:rPr>
                        <a:t>AGRICULTURE</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9F0A"/>
                    </a:solidFill>
                  </a:tcPr>
                </a:tc>
                <a:tc>
                  <a:txBody>
                    <a:bodyPr/>
                    <a:lstStyle/>
                    <a:p>
                      <a:pPr marL="120650" marR="0" lvl="0" indent="-1206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kern="1200" noProof="0">
                          <a:solidFill>
                            <a:srgbClr val="2B660F"/>
                          </a:solidFill>
                          <a:highlight>
                            <a:srgbClr val="4FE2F3"/>
                          </a:highlight>
                          <a:latin typeface="+mn-lt"/>
                          <a:ea typeface="+mn-ea"/>
                          <a:cs typeface="Leelawadee" panose="020B0502040204020203" pitchFamily="34" charset="-34"/>
                        </a:rPr>
                        <a:t>Goal:</a:t>
                      </a:r>
                      <a:r>
                        <a:rPr lang="en-US" sz="1050" noProof="0">
                          <a:solidFill>
                            <a:srgbClr val="2B660F"/>
                          </a:solidFill>
                          <a:latin typeface="+mn-lt"/>
                          <a:cs typeface="Leelawadee" panose="020B0502040204020203" pitchFamily="34" charset="-34"/>
                        </a:rPr>
                        <a:t> </a:t>
                      </a:r>
                      <a:r>
                        <a:rPr lang="en-US" sz="1050" i="0" noProof="0">
                          <a:solidFill>
                            <a:srgbClr val="2B660F"/>
                          </a:solidFill>
                          <a:latin typeface="+mn-lt"/>
                          <a:cs typeface="Leelawadee" panose="020B0502040204020203" pitchFamily="34" charset="-34"/>
                        </a:rPr>
                        <a:t>Supplement efforts for local food sourcing with national suppliers (Sysco and US Foods) that are committed to providing products produced as ethically and sustainably as possible for both the animals and the workers involved</a:t>
                      </a:r>
                      <a:endParaRPr lang="en-US" sz="1050" i="0" noProof="0">
                        <a:solidFill>
                          <a:srgbClr val="2B660F"/>
                        </a:solidFill>
                        <a:highlight>
                          <a:srgbClr val="FFFF00"/>
                        </a:highlight>
                        <a:latin typeface="+mn-lt"/>
                        <a:cs typeface="Leelawadee" panose="020B0502040204020203" pitchFamily="34" charset="-34"/>
                      </a:endParaRP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indent="-120650" algn="l">
                        <a:buFont typeface="Arial" panose="020B0604020202020204" pitchFamily="34" charset="0"/>
                        <a:buChar char="•"/>
                      </a:pPr>
                      <a:r>
                        <a:rPr lang="en-US" sz="1050" noProof="0">
                          <a:solidFill>
                            <a:srgbClr val="2B660F"/>
                          </a:solidFill>
                          <a:highlight>
                            <a:srgbClr val="4FE2F3"/>
                          </a:highlight>
                          <a:latin typeface="+mn-lt"/>
                          <a:cs typeface="Leelawadee" panose="020B0502040204020203" pitchFamily="34" charset="-34"/>
                        </a:rPr>
                        <a:t>Goal:</a:t>
                      </a:r>
                      <a:r>
                        <a:rPr lang="en-US" sz="1050" noProof="0">
                          <a:solidFill>
                            <a:srgbClr val="2B660F"/>
                          </a:solidFill>
                          <a:latin typeface="+mn-lt"/>
                          <a:cs typeface="Leelawadee" panose="020B0502040204020203" pitchFamily="34" charset="-34"/>
                        </a:rPr>
                        <a:t> </a:t>
                      </a:r>
                      <a:r>
                        <a:rPr lang="en-US" sz="1050" i="0" noProof="0">
                          <a:solidFill>
                            <a:srgbClr val="2B660F"/>
                          </a:solidFill>
                          <a:latin typeface="+mn-lt"/>
                          <a:cs typeface="Leelawadee" panose="020B0502040204020203" pitchFamily="34" charset="-34"/>
                        </a:rPr>
                        <a:t>Source food from local farmers where possible, which helps sustain them and keeps their farms flourishing — while also reducing our impact on the environment by shortening the distance from farms to kitchens</a:t>
                      </a: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2388498">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indent="-120650">
                        <a:buFont typeface="Arial" panose="020B0604020202020204" pitchFamily="34" charset="0"/>
                        <a:buChar char="•"/>
                      </a:pPr>
                      <a:r>
                        <a:rPr lang="en-US" sz="1050" noProof="0">
                          <a:solidFill>
                            <a:srgbClr val="2B660F"/>
                          </a:solidFill>
                          <a:highlight>
                            <a:srgbClr val="4FE2F3"/>
                          </a:highlight>
                          <a:latin typeface="+mn-lt"/>
                          <a:cs typeface="Leelawadee" panose="020B0502040204020203" pitchFamily="34" charset="-34"/>
                        </a:rPr>
                        <a:t>Goal:</a:t>
                      </a:r>
                      <a:r>
                        <a:rPr lang="en-US" sz="1050" noProof="0">
                          <a:solidFill>
                            <a:srgbClr val="2B660F"/>
                          </a:solidFill>
                          <a:latin typeface="+mn-lt"/>
                          <a:cs typeface="Leelawadee" panose="020B0502040204020203" pitchFamily="34" charset="-34"/>
                        </a:rPr>
                        <a:t> </a:t>
                      </a:r>
                      <a:r>
                        <a:rPr lang="en-US" sz="1050" kern="1200" noProof="0">
                          <a:solidFill>
                            <a:srgbClr val="2B660F"/>
                          </a:solidFill>
                          <a:latin typeface="+mn-lt"/>
                          <a:ea typeface="+mn-ea"/>
                          <a:cs typeface="Leelawadee" panose="020B0502040204020203" pitchFamily="34" charset="-34"/>
                        </a:rPr>
                        <a:t>Continue to offer paper straws in all restaurants to avoid </a:t>
                      </a:r>
                      <a:br>
                        <a:rPr lang="en-US" sz="1050" kern="1200" noProof="0">
                          <a:solidFill>
                            <a:srgbClr val="2B660F"/>
                          </a:solidFill>
                          <a:latin typeface="+mn-lt"/>
                          <a:ea typeface="+mn-ea"/>
                          <a:cs typeface="Leelawadee" panose="020B0502040204020203" pitchFamily="34" charset="-34"/>
                        </a:rPr>
                      </a:br>
                      <a:r>
                        <a:rPr lang="en-US" sz="1050" kern="1200" noProof="0">
                          <a:solidFill>
                            <a:srgbClr val="2B660F"/>
                          </a:solidFill>
                          <a:latin typeface="+mn-lt"/>
                          <a:ea typeface="+mn-ea"/>
                          <a:cs typeface="Leelawadee" panose="020B0502040204020203" pitchFamily="34" charset="-34"/>
                        </a:rPr>
                        <a:t>using plastic</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marR="0" lvl="0" indent="-1206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2B660F"/>
                          </a:solidFill>
                          <a:effectLst/>
                          <a:highlight>
                            <a:srgbClr val="4FE2F3"/>
                          </a:highlight>
                          <a:uLnTx/>
                          <a:uFillTx/>
                          <a:latin typeface="+mn-lt"/>
                          <a:ea typeface="+mn-ea"/>
                          <a:cs typeface="Leelawadee" panose="020B0502040204020203" pitchFamily="34" charset="-34"/>
                        </a:rPr>
                        <a:t>Goal:</a:t>
                      </a:r>
                      <a:r>
                        <a:rPr kumimoji="0" lang="en-US" sz="1050" b="0" i="0" u="none" strike="noStrike" kern="1200" cap="none" spc="0" normalizeH="0" baseline="0" noProof="0">
                          <a:ln>
                            <a:noFill/>
                          </a:ln>
                          <a:solidFill>
                            <a:srgbClr val="2B660F"/>
                          </a:solidFill>
                          <a:effectLst/>
                          <a:uLnTx/>
                          <a:uFillTx/>
                          <a:latin typeface="+mn-lt"/>
                          <a:ea typeface="+mn-ea"/>
                          <a:cs typeface="Leelawadee" panose="020B0502040204020203" pitchFamily="34" charset="-34"/>
                        </a:rPr>
                        <a:t> </a:t>
                      </a:r>
                      <a:r>
                        <a:rPr lang="en-US" sz="1050" noProof="0">
                          <a:solidFill>
                            <a:srgbClr val="2B660F"/>
                          </a:solidFill>
                          <a:latin typeface="+mn-lt"/>
                          <a:cs typeface="Leelawadee" panose="020B0502040204020203" pitchFamily="34" charset="-34"/>
                        </a:rPr>
                        <a:t>Improve representation of Persons of Color at all levels</a:t>
                      </a:r>
                    </a:p>
                    <a:p>
                      <a:pPr marL="120650" marR="0" lvl="0" indent="-120650"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2B660F"/>
                          </a:solidFill>
                          <a:effectLst/>
                          <a:highlight>
                            <a:srgbClr val="4FE2F3"/>
                          </a:highlight>
                          <a:uLnTx/>
                          <a:uFillTx/>
                          <a:latin typeface="+mn-lt"/>
                          <a:ea typeface="+mn-ea"/>
                          <a:cs typeface="Leelawadee" panose="020B0502040204020203" pitchFamily="34" charset="-34"/>
                        </a:rPr>
                        <a:t>Goal:</a:t>
                      </a:r>
                      <a:r>
                        <a:rPr kumimoji="0" lang="en-US" sz="1050" b="0" i="0" u="none" strike="noStrike" kern="1200" cap="none" spc="0" normalizeH="0" baseline="0" noProof="0">
                          <a:ln>
                            <a:noFill/>
                          </a:ln>
                          <a:solidFill>
                            <a:srgbClr val="2B660F"/>
                          </a:solidFill>
                          <a:effectLst/>
                          <a:uLnTx/>
                          <a:uFillTx/>
                          <a:latin typeface="+mn-lt"/>
                          <a:ea typeface="+mn-ea"/>
                          <a:cs typeface="Leelawadee" panose="020B0502040204020203" pitchFamily="34" charset="-34"/>
                        </a:rPr>
                        <a:t> </a:t>
                      </a:r>
                      <a:r>
                        <a:rPr lang="en-US" sz="1050" noProof="0">
                          <a:solidFill>
                            <a:srgbClr val="2B660F"/>
                          </a:solidFill>
                          <a:latin typeface="+mn-lt"/>
                          <a:cs typeface="Leelawadee" panose="020B0502040204020203" pitchFamily="34" charset="-34"/>
                        </a:rPr>
                        <a:t>Build on existing initiatives and create new programs that open more avenues for team members from diverse backgrounds</a:t>
                      </a:r>
                    </a:p>
                    <a:p>
                      <a:pPr marL="120650" marR="0" lvl="0" indent="-120650"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2B660F"/>
                          </a:solidFill>
                          <a:effectLst/>
                          <a:highlight>
                            <a:srgbClr val="4FE2F3"/>
                          </a:highlight>
                          <a:uLnTx/>
                          <a:uFillTx/>
                          <a:latin typeface="+mn-lt"/>
                          <a:ea typeface="+mn-ea"/>
                          <a:cs typeface="Leelawadee" panose="020B0502040204020203" pitchFamily="34" charset="-34"/>
                        </a:rPr>
                        <a:t>Goal:</a:t>
                      </a:r>
                      <a:r>
                        <a:rPr kumimoji="0" lang="en-US" sz="1050" b="0" i="0" u="none" strike="noStrike" kern="1200" cap="none" spc="0" normalizeH="0" baseline="0" noProof="0">
                          <a:ln>
                            <a:noFill/>
                          </a:ln>
                          <a:solidFill>
                            <a:srgbClr val="2B660F"/>
                          </a:solidFill>
                          <a:effectLst/>
                          <a:uLnTx/>
                          <a:uFillTx/>
                          <a:latin typeface="+mn-lt"/>
                          <a:ea typeface="+mn-ea"/>
                          <a:cs typeface="Leelawadee" panose="020B0502040204020203" pitchFamily="34" charset="-34"/>
                        </a:rPr>
                        <a:t> </a:t>
                      </a:r>
                      <a:r>
                        <a:rPr lang="en-US" sz="1050" noProof="0">
                          <a:solidFill>
                            <a:srgbClr val="2B660F"/>
                          </a:solidFill>
                          <a:latin typeface="+mn-lt"/>
                          <a:cs typeface="Leelawadee" panose="020B0502040204020203" pitchFamily="34" charset="-34"/>
                        </a:rPr>
                        <a:t>Offer tuition assistance to team members who successfully complete courses at an accredited institution</a:t>
                      </a:r>
                    </a:p>
                    <a:p>
                      <a:pPr marL="120650" marR="0" lvl="0" indent="-120650"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2B660F"/>
                          </a:solidFill>
                          <a:effectLst/>
                          <a:highlight>
                            <a:srgbClr val="4FE2F3"/>
                          </a:highlight>
                          <a:uLnTx/>
                          <a:uFillTx/>
                          <a:latin typeface="+mn-lt"/>
                          <a:ea typeface="+mn-ea"/>
                          <a:cs typeface="Leelawadee" panose="020B0502040204020203" pitchFamily="34" charset="-34"/>
                        </a:rPr>
                        <a:t>Goal:</a:t>
                      </a:r>
                      <a:r>
                        <a:rPr kumimoji="0" lang="en-US" sz="1050" b="0" i="0" u="none" strike="noStrike" kern="1200" cap="none" spc="0" normalizeH="0" baseline="0" noProof="0">
                          <a:ln>
                            <a:noFill/>
                          </a:ln>
                          <a:solidFill>
                            <a:srgbClr val="2B660F"/>
                          </a:solidFill>
                          <a:effectLst/>
                          <a:uLnTx/>
                          <a:uFillTx/>
                          <a:latin typeface="+mn-lt"/>
                          <a:ea typeface="+mn-ea"/>
                          <a:cs typeface="Leelawadee" panose="020B0502040204020203" pitchFamily="34" charset="-34"/>
                        </a:rPr>
                        <a:t> </a:t>
                      </a:r>
                      <a:r>
                        <a:rPr lang="en-US" sz="1050" noProof="0">
                          <a:solidFill>
                            <a:srgbClr val="2B660F"/>
                          </a:solidFill>
                          <a:latin typeface="+mn-lt"/>
                          <a:cs typeface="Leelawadee" panose="020B0502040204020203" pitchFamily="34" charset="-34"/>
                        </a:rPr>
                        <a:t>Maintain the accredited 12-week curriculum focused on leadership development and key competencies designed specifically for this experience for the workforce at Hersheypark</a:t>
                      </a: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bl>
          </a:graphicData>
        </a:graphic>
      </p:graphicFrame>
      <p:pic>
        <p:nvPicPr>
          <p:cNvPr id="17" name="Picture 16" descr="A logo of a leaf in a circle&#10;&#10;Description automatically generated">
            <a:extLst>
              <a:ext uri="{FF2B5EF4-FFF2-40B4-BE49-F238E27FC236}">
                <a16:creationId xmlns:a16="http://schemas.microsoft.com/office/drawing/2014/main" id="{455A404C-13AD-A6D2-842A-F97F12ECDBA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pic>
        <p:nvPicPr>
          <p:cNvPr id="18" name="Picture 17" descr="A blue and green windmill with green arrows&#10;&#10;Description automatically generated">
            <a:extLst>
              <a:ext uri="{FF2B5EF4-FFF2-40B4-BE49-F238E27FC236}">
                <a16:creationId xmlns:a16="http://schemas.microsoft.com/office/drawing/2014/main" id="{D5A8E91F-93C1-B116-3F5B-DC366E68900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7884" y="4221967"/>
            <a:ext cx="556204" cy="604020"/>
          </a:xfrm>
          <a:prstGeom prst="rect">
            <a:avLst/>
          </a:prstGeom>
        </p:spPr>
      </p:pic>
    </p:spTree>
    <p:extLst>
      <p:ext uri="{BB962C8B-B14F-4D97-AF65-F5344CB8AC3E}">
        <p14:creationId xmlns:p14="http://schemas.microsoft.com/office/powerpoint/2010/main" val="414993885"/>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488787-64B6-C513-5793-C4F97DE0EAC5}"/>
            </a:ext>
          </a:extLst>
        </p:cNvPr>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5527C82B-A66B-9332-90BF-6EB1E12185D7}"/>
              </a:ext>
            </a:extLst>
          </p:cNvPr>
          <p:cNvGraphicFramePr>
            <a:graphicFrameLocks/>
          </p:cNvGraphicFramePr>
          <p:nvPr>
            <p:custDataLst>
              <p:tags r:id="rId1"/>
            </p:custDataLst>
            <p:extLst>
              <p:ext uri="{D42A27DB-BD31-4B8C-83A1-F6EECF244321}">
                <p14:modId xmlns:p14="http://schemas.microsoft.com/office/powerpoint/2010/main" val="6311940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3" name="think-cell data - do not delete" hidden="1">
                        <a:extLst>
                          <a:ext uri="{FF2B5EF4-FFF2-40B4-BE49-F238E27FC236}">
                            <a16:creationId xmlns:a16="http://schemas.microsoft.com/office/drawing/2014/main" id="{5527C82B-A66B-9332-90BF-6EB1E12185D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6611BBDA-ECB2-B163-D4A1-3EF97338816F}"/>
              </a:ext>
            </a:extLst>
          </p:cNvPr>
          <p:cNvSpPr>
            <a:spLocks noGrp="1"/>
          </p:cNvSpPr>
          <p:nvPr>
            <p:ph type="title"/>
          </p:nvPr>
        </p:nvSpPr>
        <p:spPr>
          <a:xfrm>
            <a:off x="304800" y="247650"/>
            <a:ext cx="10054683" cy="968375"/>
          </a:xfrm>
        </p:spPr>
        <p:txBody>
          <a:bodyPr vert="horz" rIns="0"/>
          <a:lstStyle/>
          <a:p>
            <a:pPr lvl="0"/>
            <a:r>
              <a:rPr lang="en-US" sz="2600"/>
              <a:t>COMMONALITY BETWEEN HE&amp;R’S AND PEP+ FOCUS AREAS​</a:t>
            </a:r>
            <a:br>
              <a:rPr lang="en-US" sz="2600"/>
            </a:br>
            <a:r>
              <a:rPr lang="en-US" sz="1800" i="1"/>
              <a:t>Allowing us to identify opportunities for collaboration, and therefore</a:t>
            </a:r>
            <a:br>
              <a:rPr lang="en-US" sz="1800" i="1"/>
            </a:br>
            <a:r>
              <a:rPr lang="en-US" sz="1800" i="1"/>
              <a:t>add value to our relationship</a:t>
            </a:r>
          </a:p>
        </p:txBody>
      </p:sp>
      <p:pic>
        <p:nvPicPr>
          <p:cNvPr id="9" name="Picture Placeholder 7">
            <a:extLst>
              <a:ext uri="{FF2B5EF4-FFF2-40B4-BE49-F238E27FC236}">
                <a16:creationId xmlns:a16="http://schemas.microsoft.com/office/drawing/2014/main" id="{9AABE086-8E69-C26E-968D-756D9C83C938}"/>
              </a:ext>
            </a:extLst>
          </p:cNvPr>
          <p:cNvPicPr>
            <a:picLocks noChangeAspect="1"/>
          </p:cNvPicPr>
          <p:nvPr/>
        </p:nvPicPr>
        <p:blipFill rotWithShape="1">
          <a:blip r:embed="rId6">
            <a:clrChange>
              <a:clrFrom>
                <a:srgbClr val="FFFFFF"/>
              </a:clrFrom>
              <a:clrTo>
                <a:srgbClr val="FFFFFF">
                  <a:alpha val="0"/>
                </a:srgbClr>
              </a:clrTo>
            </a:clrChange>
          </a:blip>
          <a:srcRect l="11961" t="32353" r="12823" b="32353"/>
          <a:stretch>
            <a:fillRect/>
          </a:stretch>
        </p:blipFill>
        <p:spPr>
          <a:xfrm>
            <a:off x="10541620" y="534143"/>
            <a:ext cx="1497980" cy="395390"/>
          </a:xfrm>
          <a:prstGeom prst="rect">
            <a:avLst/>
          </a:prstGeom>
          <a:noFill/>
        </p:spPr>
      </p:pic>
      <p:sp>
        <p:nvSpPr>
          <p:cNvPr id="10" name="Rectangle: Top Corners Rounded 9">
            <a:extLst>
              <a:ext uri="{FF2B5EF4-FFF2-40B4-BE49-F238E27FC236}">
                <a16:creationId xmlns:a16="http://schemas.microsoft.com/office/drawing/2014/main" id="{61089E66-9ED1-0B71-3169-72176ED0A0D5}"/>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1" name="Table 4">
            <a:extLst>
              <a:ext uri="{FF2B5EF4-FFF2-40B4-BE49-F238E27FC236}">
                <a16:creationId xmlns:a16="http://schemas.microsoft.com/office/drawing/2014/main" id="{69101010-CE73-2BE4-D14B-EB5F97920069}"/>
              </a:ext>
            </a:extLst>
          </p:cNvPr>
          <p:cNvGraphicFramePr>
            <a:graphicFrameLocks noGrp="1"/>
          </p:cNvGraphicFramePr>
          <p:nvPr>
            <p:extLst>
              <p:ext uri="{D42A27DB-BD31-4B8C-83A1-F6EECF244321}">
                <p14:modId xmlns:p14="http://schemas.microsoft.com/office/powerpoint/2010/main" val="2955474712"/>
              </p:ext>
            </p:extLst>
          </p:nvPr>
        </p:nvGraphicFramePr>
        <p:xfrm>
          <a:off x="-7620" y="1148230"/>
          <a:ext cx="11986260" cy="5031114"/>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4998720">
                  <a:extLst>
                    <a:ext uri="{9D8B030D-6E8A-4147-A177-3AD203B41FA5}">
                      <a16:colId xmlns:a16="http://schemas.microsoft.com/office/drawing/2014/main" val="2382844442"/>
                    </a:ext>
                  </a:extLst>
                </a:gridCol>
                <a:gridCol w="4998720">
                  <a:extLst>
                    <a:ext uri="{9D8B030D-6E8A-4147-A177-3AD203B41FA5}">
                      <a16:colId xmlns:a16="http://schemas.microsoft.com/office/drawing/2014/main" val="2353111847"/>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Environmental</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Social</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4784226">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954F07"/>
                          </a:solidFill>
                          <a:latin typeface="+mj-lt"/>
                          <a:ea typeface="+mn-ea"/>
                          <a:cs typeface="Leelawadee"/>
                        </a:rPr>
                        <a:t>POSITIVE </a:t>
                      </a:r>
                      <a:br>
                        <a:rPr lang="en-US" sz="1400" kern="1200">
                          <a:solidFill>
                            <a:srgbClr val="954F07"/>
                          </a:solidFill>
                          <a:latin typeface="+mj-lt"/>
                          <a:ea typeface="+mn-ea"/>
                          <a:cs typeface="Leelawadee"/>
                        </a:rPr>
                      </a:br>
                      <a:r>
                        <a:rPr lang="en-US" sz="1400" kern="1200">
                          <a:solidFill>
                            <a:srgbClr val="954F07"/>
                          </a:solidFill>
                          <a:latin typeface="+mj-lt"/>
                          <a:ea typeface="+mn-ea"/>
                          <a:cs typeface="Leelawadee"/>
                        </a:rPr>
                        <a:t>AGRICULTURE</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9F0A"/>
                    </a:solidFill>
                  </a:tcPr>
                </a:tc>
                <a:tc>
                  <a:txBody>
                    <a:bodyPr/>
                    <a:lstStyle/>
                    <a:p>
                      <a:pPr marL="120650" marR="0" lvl="0" indent="-1206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kern="1200" noProof="0">
                          <a:solidFill>
                            <a:srgbClr val="2B660F"/>
                          </a:solidFill>
                          <a:highlight>
                            <a:srgbClr val="4FE2F3"/>
                          </a:highlight>
                          <a:latin typeface="+mn-lt"/>
                          <a:ea typeface="+mn-ea"/>
                          <a:cs typeface="Leelawadee" panose="020B0502040204020203" pitchFamily="34" charset="-34"/>
                        </a:rPr>
                        <a:t>Goal:</a:t>
                      </a:r>
                      <a:r>
                        <a:rPr lang="en-US" sz="1050" noProof="0">
                          <a:solidFill>
                            <a:srgbClr val="2B660F"/>
                          </a:solidFill>
                          <a:latin typeface="+mn-lt"/>
                          <a:cs typeface="Leelawadee" panose="020B0502040204020203" pitchFamily="34" charset="-34"/>
                        </a:rPr>
                        <a:t> </a:t>
                      </a:r>
                      <a:r>
                        <a:rPr lang="en-US" sz="1050" i="0" noProof="0">
                          <a:solidFill>
                            <a:srgbClr val="2B660F"/>
                          </a:solidFill>
                          <a:latin typeface="+mn-lt"/>
                          <a:cs typeface="Leelawadee" panose="020B0502040204020203" pitchFamily="34" charset="-34"/>
                        </a:rPr>
                        <a:t>Supplement efforts for local food sourcing with national suppliers (Sysco and US Foods) that are committed to providing products produced as ethically and sustainably as possible for both the animals and the workers involved.</a:t>
                      </a:r>
                    </a:p>
                    <a:p>
                      <a:pPr marL="361950" marR="0" lvl="1" indent="-187325" algn="l" defTabSz="914400" rtl="0" eaLnBrk="1" fontAlgn="auto" latinLnBrk="0" hangingPunct="1">
                        <a:lnSpc>
                          <a:spcPct val="100000"/>
                        </a:lnSpc>
                        <a:spcBef>
                          <a:spcPts val="400"/>
                        </a:spcBef>
                        <a:spcAft>
                          <a:spcPts val="0"/>
                        </a:spcAft>
                        <a:buClrTx/>
                        <a:buSzTx/>
                        <a:buFont typeface="Wingdings" panose="05000000000000000000" pitchFamily="2" charset="2"/>
                        <a:buChar char="Ø"/>
                        <a:tabLst/>
                        <a:defRPr/>
                      </a:pPr>
                      <a:r>
                        <a:rPr lang="en-US" sz="1050" b="1" noProof="0">
                          <a:solidFill>
                            <a:srgbClr val="2B660F"/>
                          </a:solidFill>
                          <a:latin typeface="+mn-lt"/>
                          <a:cs typeface="Leelawadee" panose="020B0502040204020203" pitchFamily="34" charset="-34"/>
                        </a:rPr>
                        <a:t>pep+ </a:t>
                      </a:r>
                      <a:r>
                        <a:rPr lang="en-US" sz="1050" b="1" kern="1200" noProof="0">
                          <a:solidFill>
                            <a:srgbClr val="2B660F"/>
                          </a:solidFill>
                          <a:latin typeface="+mn-lt"/>
                          <a:ea typeface="+mn-ea"/>
                          <a:cs typeface="Leelawadee" panose="020B0502040204020203" pitchFamily="34" charset="-34"/>
                        </a:rPr>
                        <a:t>alignment: Sustainably source 90% of our key ingredients and progress volumes (10% or less) that face systemic barriers </a:t>
                      </a:r>
                      <a:br>
                        <a:rPr lang="en-US" sz="1050" b="1" kern="1200" noProof="0">
                          <a:solidFill>
                            <a:srgbClr val="2B660F"/>
                          </a:solidFill>
                          <a:latin typeface="+mn-lt"/>
                          <a:ea typeface="+mn-ea"/>
                          <a:cs typeface="Leelawadee" panose="020B0502040204020203" pitchFamily="34" charset="-34"/>
                        </a:rPr>
                      </a:br>
                      <a:r>
                        <a:rPr lang="en-US" sz="1050" b="1" kern="1200" noProof="0">
                          <a:solidFill>
                            <a:srgbClr val="2B660F"/>
                          </a:solidFill>
                          <a:latin typeface="+mn-lt"/>
                          <a:ea typeface="+mn-ea"/>
                          <a:cs typeface="Leelawadee" panose="020B0502040204020203" pitchFamily="34" charset="-34"/>
                        </a:rPr>
                        <a:t>towards being sustainably sourced in accordance with our </a:t>
                      </a:r>
                      <a:br>
                        <a:rPr lang="en-US" sz="1050" b="1" kern="1200" noProof="0">
                          <a:solidFill>
                            <a:srgbClr val="2B660F"/>
                          </a:solidFill>
                          <a:latin typeface="+mn-lt"/>
                          <a:ea typeface="+mn-ea"/>
                          <a:cs typeface="Leelawadee" panose="020B0502040204020203" pitchFamily="34" charset="-34"/>
                        </a:rPr>
                      </a:br>
                      <a:r>
                        <a:rPr lang="en-US" sz="1050" b="1" kern="1200" noProof="0">
                          <a:solidFill>
                            <a:srgbClr val="2B660F"/>
                          </a:solidFill>
                          <a:latin typeface="+mn-lt"/>
                          <a:ea typeface="+mn-ea"/>
                          <a:cs typeface="Leelawadee" panose="020B0502040204020203" pitchFamily="34" charset="-34"/>
                        </a:rPr>
                        <a:t>guidelines, by 2030</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50" i="1" kern="1200" noProof="0">
                          <a:solidFill>
                            <a:srgbClr val="2B660F"/>
                          </a:solidFill>
                          <a:latin typeface="+mn-lt"/>
                          <a:ea typeface="+mn-ea"/>
                          <a:cs typeface="Leelawadee" panose="020B0502040204020203" pitchFamily="34" charset="-34"/>
                        </a:rPr>
                        <a:t>No commonalities.</a:t>
                      </a: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bl>
          </a:graphicData>
        </a:graphic>
      </p:graphicFrame>
      <p:pic>
        <p:nvPicPr>
          <p:cNvPr id="12" name="Picture 11" descr="A logo of a leaf in a circle&#10;&#10;Description automatically generated">
            <a:extLst>
              <a:ext uri="{FF2B5EF4-FFF2-40B4-BE49-F238E27FC236}">
                <a16:creationId xmlns:a16="http://schemas.microsoft.com/office/drawing/2014/main" id="{1CDAF73A-FF9F-150D-DA76-5F7D773E800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sp>
        <p:nvSpPr>
          <p:cNvPr id="14" name="TextBox 13">
            <a:extLst>
              <a:ext uri="{FF2B5EF4-FFF2-40B4-BE49-F238E27FC236}">
                <a16:creationId xmlns:a16="http://schemas.microsoft.com/office/drawing/2014/main" id="{D307BCF7-CB69-686A-5064-66C7EEB63238}"/>
              </a:ext>
            </a:extLst>
          </p:cNvPr>
          <p:cNvSpPr txBox="1"/>
          <p:nvPr/>
        </p:nvSpPr>
        <p:spPr>
          <a:xfrm>
            <a:off x="5334001" y="6269189"/>
            <a:ext cx="6288024" cy="506261"/>
          </a:xfrm>
          <a:prstGeom prst="rect">
            <a:avLst/>
          </a:prstGeom>
          <a:solidFill>
            <a:srgbClr val="8EBC29"/>
          </a:solidFill>
        </p:spPr>
        <p:txBody>
          <a:bodyPr wrap="square" rtlCol="0" anchor="ctr">
            <a:noAutofit/>
          </a:bodyPr>
          <a:lstStyle/>
          <a:p>
            <a:pPr lvl="0" algn="ctr">
              <a:defRPr/>
            </a:pPr>
            <a:r>
              <a:rPr lang="en-US" sz="1050" i="1" kern="0">
                <a:solidFill>
                  <a:schemeClr val="bg1"/>
                </a:solidFill>
                <a:cs typeface="Leelawadee" panose="020B0502040204020203" pitchFamily="34" charset="-34"/>
              </a:rPr>
              <a:t>No common focus areas were identified across Positive Value Chain (PepsiCo) </a:t>
            </a:r>
            <a:br>
              <a:rPr lang="en-US" sz="1050" i="1" kern="0">
                <a:solidFill>
                  <a:schemeClr val="bg1"/>
                </a:solidFill>
                <a:cs typeface="Leelawadee" panose="020B0502040204020203" pitchFamily="34" charset="-34"/>
              </a:rPr>
            </a:br>
            <a:r>
              <a:rPr lang="en-US" sz="1050" i="1" kern="0">
                <a:solidFill>
                  <a:schemeClr val="bg1"/>
                </a:solidFill>
                <a:cs typeface="Leelawadee" panose="020B0502040204020203" pitchFamily="34" charset="-34"/>
              </a:rPr>
              <a:t>or Positive Choices (PepsiCo).</a:t>
            </a:r>
          </a:p>
        </p:txBody>
      </p:sp>
    </p:spTree>
    <p:extLst>
      <p:ext uri="{BB962C8B-B14F-4D97-AF65-F5344CB8AC3E}">
        <p14:creationId xmlns:p14="http://schemas.microsoft.com/office/powerpoint/2010/main" val="1804789826"/>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661C7E-F25E-C7D1-3E67-2790794E9351}"/>
            </a:ext>
          </a:extLst>
        </p:cNvPr>
        <p:cNvGrpSpPr/>
        <p:nvPr/>
      </p:nvGrpSpPr>
      <p:grpSpPr>
        <a:xfrm>
          <a:off x="0" y="0"/>
          <a:ext cx="0" cy="0"/>
          <a:chOff x="0" y="0"/>
          <a:chExt cx="0" cy="0"/>
        </a:xfrm>
      </p:grpSpPr>
      <p:pic>
        <p:nvPicPr>
          <p:cNvPr id="3" name="Picture 2" descr="A white text on a black background&#10;&#10;AI-generated content may be incorrect.">
            <a:extLst>
              <a:ext uri="{FF2B5EF4-FFF2-40B4-BE49-F238E27FC236}">
                <a16:creationId xmlns:a16="http://schemas.microsoft.com/office/drawing/2014/main" id="{1CEF09D0-5283-DDBE-C631-44CB44B8C569}"/>
              </a:ext>
            </a:extLst>
          </p:cNvPr>
          <p:cNvPicPr>
            <a:picLocks noChangeAspect="1"/>
          </p:cNvPicPr>
          <p:nvPr/>
        </p:nvPicPr>
        <p:blipFill>
          <a:blip r:embed="rId3"/>
          <a:stretch>
            <a:fillRect/>
          </a:stretch>
        </p:blipFill>
        <p:spPr>
          <a:xfrm>
            <a:off x="168383" y="1132789"/>
            <a:ext cx="4753765" cy="4592423"/>
          </a:xfrm>
          <a:prstGeom prst="rect">
            <a:avLst/>
          </a:prstGeom>
        </p:spPr>
      </p:pic>
    </p:spTree>
    <p:extLst>
      <p:ext uri="{BB962C8B-B14F-4D97-AF65-F5344CB8AC3E}">
        <p14:creationId xmlns:p14="http://schemas.microsoft.com/office/powerpoint/2010/main" val="946366287"/>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6577BB-C365-54AE-4074-1BDA6E336DB7}"/>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C4167FAC-9F70-282E-2066-88E73D5B089A}"/>
              </a:ext>
            </a:extLst>
          </p:cNvPr>
          <p:cNvGraphicFramePr>
            <a:graphicFrameLocks/>
          </p:cNvGraphicFramePr>
          <p:nvPr>
            <p:custDataLst>
              <p:tags r:id="rId1"/>
            </p:custDataLst>
            <p:extLst>
              <p:ext uri="{D42A27DB-BD31-4B8C-83A1-F6EECF244321}">
                <p14:modId xmlns:p14="http://schemas.microsoft.com/office/powerpoint/2010/main" val="32950554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7" name="think-cell data - do not delete" hidden="1">
                        <a:extLst>
                          <a:ext uri="{FF2B5EF4-FFF2-40B4-BE49-F238E27FC236}">
                            <a16:creationId xmlns:a16="http://schemas.microsoft.com/office/drawing/2014/main" id="{C4167FAC-9F70-282E-2066-88E73D5B089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Rectangle: Rounded Corners 9">
            <a:extLst>
              <a:ext uri="{FF2B5EF4-FFF2-40B4-BE49-F238E27FC236}">
                <a16:creationId xmlns:a16="http://schemas.microsoft.com/office/drawing/2014/main" id="{9D513A66-6EE3-BD49-7DD9-6BE7D677CB96}"/>
              </a:ext>
            </a:extLst>
          </p:cNvPr>
          <p:cNvSpPr>
            <a:spLocks/>
          </p:cNvSpPr>
          <p:nvPr/>
        </p:nvSpPr>
        <p:spPr>
          <a:xfrm rot="10800000" flipH="1" flipV="1">
            <a:off x="6300438" y="1062650"/>
            <a:ext cx="5586761" cy="1629105"/>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pPr>
              <a:defRPr/>
            </a:pPr>
            <a:r>
              <a:rPr lang="en-US" sz="2000" b="1">
                <a:solidFill>
                  <a:srgbClr val="8EBC29"/>
                </a:solidFill>
              </a:rPr>
              <a:t>Regenerative practices</a:t>
            </a:r>
          </a:p>
        </p:txBody>
      </p:sp>
      <p:pic>
        <p:nvPicPr>
          <p:cNvPr id="11" name="Picture 10">
            <a:extLst>
              <a:ext uri="{FF2B5EF4-FFF2-40B4-BE49-F238E27FC236}">
                <a16:creationId xmlns:a16="http://schemas.microsoft.com/office/drawing/2014/main" id="{9D86FDAE-63F0-6FE5-37A4-5AB638D63095}"/>
              </a:ext>
            </a:extLst>
          </p:cNvPr>
          <p:cNvPicPr>
            <a:picLocks noChangeAspect="1"/>
          </p:cNvPicPr>
          <p:nvPr/>
        </p:nvPicPr>
        <p:blipFill>
          <a:blip r:embed="rId6"/>
          <a:srcRect l="24821" r="18929"/>
          <a:stretch>
            <a:fillRect/>
          </a:stretch>
        </p:blipFill>
        <p:spPr>
          <a:xfrm rot="16200000">
            <a:off x="2520059" y="3282058"/>
            <a:ext cx="6857999" cy="293883"/>
          </a:xfrm>
          <a:custGeom>
            <a:avLst/>
            <a:gdLst>
              <a:gd name="connsiteX0" fmla="*/ 6857999 w 6857999"/>
              <a:gd name="connsiteY0" fmla="*/ 0 h 293883"/>
              <a:gd name="connsiteX1" fmla="*/ 6857999 w 6857999"/>
              <a:gd name="connsiteY1" fmla="*/ 293883 h 293883"/>
              <a:gd name="connsiteX2" fmla="*/ 0 w 6857999"/>
              <a:gd name="connsiteY2" fmla="*/ 293883 h 293883"/>
              <a:gd name="connsiteX3" fmla="*/ 0 w 6857999"/>
              <a:gd name="connsiteY3" fmla="*/ 0 h 293883"/>
            </a:gdLst>
            <a:ahLst/>
            <a:cxnLst>
              <a:cxn ang="0">
                <a:pos x="connsiteX0" y="connsiteY0"/>
              </a:cxn>
              <a:cxn ang="0">
                <a:pos x="connsiteX1" y="connsiteY1"/>
              </a:cxn>
              <a:cxn ang="0">
                <a:pos x="connsiteX2" y="connsiteY2"/>
              </a:cxn>
              <a:cxn ang="0">
                <a:pos x="connsiteX3" y="connsiteY3"/>
              </a:cxn>
            </a:cxnLst>
            <a:rect l="l" t="t" r="r" b="b"/>
            <a:pathLst>
              <a:path w="6857999" h="293883">
                <a:moveTo>
                  <a:pt x="6857999" y="0"/>
                </a:moveTo>
                <a:lnTo>
                  <a:pt x="6857999" y="293883"/>
                </a:lnTo>
                <a:lnTo>
                  <a:pt x="0" y="293883"/>
                </a:lnTo>
                <a:lnTo>
                  <a:pt x="0" y="0"/>
                </a:lnTo>
                <a:close/>
              </a:path>
            </a:pathLst>
          </a:custGeom>
          <a:effectLst>
            <a:outerShdw blurRad="50800" dist="38100" dir="10800000" algn="r" rotWithShape="0">
              <a:prstClr val="black">
                <a:alpha val="20000"/>
              </a:prstClr>
            </a:outerShdw>
          </a:effectLst>
        </p:spPr>
      </p:pic>
      <p:sp>
        <p:nvSpPr>
          <p:cNvPr id="12" name="Rectangle: Single Corner Rounded 11">
            <a:extLst>
              <a:ext uri="{FF2B5EF4-FFF2-40B4-BE49-F238E27FC236}">
                <a16:creationId xmlns:a16="http://schemas.microsoft.com/office/drawing/2014/main" id="{7298CEBC-B12A-99C8-0F7F-20C622DB0256}"/>
              </a:ext>
            </a:extLst>
          </p:cNvPr>
          <p:cNvSpPr>
            <a:spLocks/>
          </p:cNvSpPr>
          <p:nvPr/>
        </p:nvSpPr>
        <p:spPr>
          <a:xfrm>
            <a:off x="6300438" y="825872"/>
            <a:ext cx="5852160" cy="66792"/>
          </a:xfrm>
          <a:prstGeom prst="round1Rect">
            <a:avLst>
              <a:gd name="adj" fmla="val 3618"/>
            </a:avLst>
          </a:prstGeom>
          <a:solidFill>
            <a:srgbClr val="0F440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182880" numCol="1" spcCol="38100" rtlCol="0" anchor="b">
            <a:noAutofit/>
          </a:bodyPr>
          <a:lstStyle/>
          <a:p>
            <a:pPr defTabSz="914400"/>
            <a:r>
              <a:rPr kumimoji="0" lang="en-US" sz="3200" b="0" i="0" u="none" strike="noStrike" kern="1200" cap="all" spc="0" normalizeH="0" baseline="0" noProof="0">
                <a:ln>
                  <a:noFill/>
                </a:ln>
                <a:solidFill>
                  <a:srgbClr val="0F440E"/>
                </a:solidFill>
                <a:effectLst/>
                <a:uLnTx/>
                <a:uFillTx/>
                <a:latin typeface="GT Pressura LCG Black"/>
                <a:ea typeface="+mj-ea"/>
                <a:cs typeface="+mj-cs"/>
              </a:rPr>
              <a:t>KEY TAKEAWAYS</a:t>
            </a:r>
            <a:endParaRPr lang="en-US" b="1">
              <a:solidFill>
                <a:srgbClr val="0F440E"/>
              </a:solidFill>
              <a:latin typeface="+mj-lt"/>
            </a:endParaRPr>
          </a:p>
        </p:txBody>
      </p:sp>
      <p:sp>
        <p:nvSpPr>
          <p:cNvPr id="14" name="Rectangle: Rounded Corners 13">
            <a:extLst>
              <a:ext uri="{FF2B5EF4-FFF2-40B4-BE49-F238E27FC236}">
                <a16:creationId xmlns:a16="http://schemas.microsoft.com/office/drawing/2014/main" id="{FBDBADBD-6724-8391-A463-CC76772CD5D6}"/>
              </a:ext>
            </a:extLst>
          </p:cNvPr>
          <p:cNvSpPr>
            <a:spLocks/>
          </p:cNvSpPr>
          <p:nvPr/>
        </p:nvSpPr>
        <p:spPr>
          <a:xfrm rot="10800000" flipH="1" flipV="1">
            <a:off x="6386385" y="1679433"/>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a:lnSpc>
                <a:spcPct val="100000"/>
              </a:lnSpc>
              <a:spcBef>
                <a:spcPts val="200"/>
              </a:spcBef>
              <a:defRPr/>
            </a:pPr>
            <a:r>
              <a:rPr lang="en-US" sz="1600">
                <a:solidFill>
                  <a:schemeClr val="bg1"/>
                </a:solidFill>
              </a:rPr>
              <a:t>Both organizations have focus areas to support regenerative practices on land, including preventing deforestation.</a:t>
            </a:r>
          </a:p>
        </p:txBody>
      </p:sp>
      <p:sp>
        <p:nvSpPr>
          <p:cNvPr id="15" name="Rectangle: Rounded Corners 14">
            <a:extLst>
              <a:ext uri="{FF2B5EF4-FFF2-40B4-BE49-F238E27FC236}">
                <a16:creationId xmlns:a16="http://schemas.microsoft.com/office/drawing/2014/main" id="{A5EB0231-E606-40F9-5CCF-5F51ECC68853}"/>
              </a:ext>
            </a:extLst>
          </p:cNvPr>
          <p:cNvSpPr>
            <a:spLocks/>
          </p:cNvSpPr>
          <p:nvPr/>
        </p:nvSpPr>
        <p:spPr>
          <a:xfrm rot="10800000" flipH="1" flipV="1">
            <a:off x="6300438" y="2779938"/>
            <a:ext cx="5586761" cy="1629105"/>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pPr>
              <a:defRPr/>
            </a:pPr>
            <a:r>
              <a:rPr lang="en-US" sz="2000" b="1">
                <a:solidFill>
                  <a:srgbClr val="8EBC29"/>
                </a:solidFill>
              </a:rPr>
              <a:t>Emissions</a:t>
            </a:r>
          </a:p>
        </p:txBody>
      </p:sp>
      <p:sp>
        <p:nvSpPr>
          <p:cNvPr id="16" name="Oval 15">
            <a:extLst>
              <a:ext uri="{FF2B5EF4-FFF2-40B4-BE49-F238E27FC236}">
                <a16:creationId xmlns:a16="http://schemas.microsoft.com/office/drawing/2014/main" id="{0E4F8C2F-9961-A11F-1F01-E1B7E78C4A81}"/>
              </a:ext>
            </a:extLst>
          </p:cNvPr>
          <p:cNvSpPr/>
          <p:nvPr/>
        </p:nvSpPr>
        <p:spPr>
          <a:xfrm>
            <a:off x="6375234" y="2856975"/>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501B648C-5DDF-0B32-A08E-4410787B33D6}"/>
              </a:ext>
            </a:extLst>
          </p:cNvPr>
          <p:cNvSpPr>
            <a:spLocks/>
          </p:cNvSpPr>
          <p:nvPr/>
        </p:nvSpPr>
        <p:spPr>
          <a:xfrm rot="10800000" flipH="1" flipV="1">
            <a:off x="6386385" y="3336416"/>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a:lnSpc>
                <a:spcPct val="100000"/>
              </a:lnSpc>
              <a:defRPr/>
            </a:pPr>
            <a:r>
              <a:rPr lang="en-US" sz="1600">
                <a:solidFill>
                  <a:schemeClr val="bg1"/>
                </a:solidFill>
              </a:rPr>
              <a:t>Home Depot have emissions targets on suppliers, so PepsiCo’s work to reduce emissions across the value chain will be of interest. Both have specific and quantified targets to reduce their carbon emissions.</a:t>
            </a:r>
          </a:p>
        </p:txBody>
      </p:sp>
      <p:sp>
        <p:nvSpPr>
          <p:cNvPr id="18" name="Rectangle: Rounded Corners 17">
            <a:extLst>
              <a:ext uri="{FF2B5EF4-FFF2-40B4-BE49-F238E27FC236}">
                <a16:creationId xmlns:a16="http://schemas.microsoft.com/office/drawing/2014/main" id="{DEB30B12-5833-49F9-345D-03137A2FB0A1}"/>
              </a:ext>
            </a:extLst>
          </p:cNvPr>
          <p:cNvSpPr>
            <a:spLocks/>
          </p:cNvSpPr>
          <p:nvPr/>
        </p:nvSpPr>
        <p:spPr>
          <a:xfrm rot="10800000" flipH="1" flipV="1">
            <a:off x="6300438" y="4508377"/>
            <a:ext cx="5586761" cy="1629105"/>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pPr>
              <a:defRPr/>
            </a:pPr>
            <a:r>
              <a:rPr lang="en-US" sz="2000" b="1">
                <a:solidFill>
                  <a:srgbClr val="8EBC29"/>
                </a:solidFill>
              </a:rPr>
              <a:t>Sustainable packaging</a:t>
            </a:r>
          </a:p>
        </p:txBody>
      </p:sp>
      <p:sp>
        <p:nvSpPr>
          <p:cNvPr id="20" name="Rectangle: Rounded Corners 19">
            <a:extLst>
              <a:ext uri="{FF2B5EF4-FFF2-40B4-BE49-F238E27FC236}">
                <a16:creationId xmlns:a16="http://schemas.microsoft.com/office/drawing/2014/main" id="{A9E81D50-D6CA-5F21-3383-2EF5EDDF21FB}"/>
              </a:ext>
            </a:extLst>
          </p:cNvPr>
          <p:cNvSpPr>
            <a:spLocks/>
          </p:cNvSpPr>
          <p:nvPr/>
        </p:nvSpPr>
        <p:spPr>
          <a:xfrm rot="10800000" flipH="1" flipV="1">
            <a:off x="6386385" y="5125160"/>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a:lnSpc>
                <a:spcPct val="100000"/>
              </a:lnSpc>
              <a:spcBef>
                <a:spcPts val="200"/>
              </a:spcBef>
              <a:defRPr/>
            </a:pPr>
            <a:r>
              <a:rPr lang="en-US" sz="1600">
                <a:solidFill>
                  <a:schemeClr val="bg1"/>
                </a:solidFill>
              </a:rPr>
              <a:t>Home Depot and PepsiCo both have focus areas to make their packaging compostable and recyclable.</a:t>
            </a:r>
          </a:p>
        </p:txBody>
      </p:sp>
      <p:pic>
        <p:nvPicPr>
          <p:cNvPr id="21" name="Picture Placeholder 20" descr="Home Depot - Wikipedia">
            <a:extLst>
              <a:ext uri="{FF2B5EF4-FFF2-40B4-BE49-F238E27FC236}">
                <a16:creationId xmlns:a16="http://schemas.microsoft.com/office/drawing/2014/main" id="{604DF438-428A-D01C-0C4B-033F8907319F}"/>
              </a:ext>
            </a:extLst>
          </p:cNvPr>
          <p:cNvPicPr>
            <a:picLocks noGrp="1" noChangeAspect="1"/>
          </p:cNvPicPr>
          <p:nvPr>
            <p:ph type="pic" sz="quarter" idx="14"/>
          </p:nvPr>
        </p:nvPicPr>
        <p:blipFill>
          <a:blip r:embed="rId7"/>
          <a:srcRect l="-19883" t="-38042" r="-41733" b="-42928"/>
          <a:stretch>
            <a:fillRect/>
          </a:stretch>
        </p:blipFill>
        <p:spPr>
          <a:xfrm>
            <a:off x="0" y="0"/>
            <a:ext cx="6096000" cy="6858000"/>
          </a:xfrm>
          <a:prstGeom prst="rect">
            <a:avLst/>
          </a:prstGeom>
        </p:spPr>
      </p:pic>
      <p:pic>
        <p:nvPicPr>
          <p:cNvPr id="2" name="Graphic 1">
            <a:extLst>
              <a:ext uri="{FF2B5EF4-FFF2-40B4-BE49-F238E27FC236}">
                <a16:creationId xmlns:a16="http://schemas.microsoft.com/office/drawing/2014/main" id="{67DEDFEB-7A67-6416-F8A0-548C30C7379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09718" y="2885109"/>
            <a:ext cx="337516" cy="337516"/>
          </a:xfrm>
          <a:prstGeom prst="rect">
            <a:avLst/>
          </a:prstGeom>
        </p:spPr>
      </p:pic>
      <p:grpSp>
        <p:nvGrpSpPr>
          <p:cNvPr id="5" name="Group 4">
            <a:extLst>
              <a:ext uri="{FF2B5EF4-FFF2-40B4-BE49-F238E27FC236}">
                <a16:creationId xmlns:a16="http://schemas.microsoft.com/office/drawing/2014/main" id="{583FC1FD-ADF4-413D-C623-396BE8F12E3E}"/>
              </a:ext>
            </a:extLst>
          </p:cNvPr>
          <p:cNvGrpSpPr/>
          <p:nvPr/>
        </p:nvGrpSpPr>
        <p:grpSpPr>
          <a:xfrm>
            <a:off x="6375234" y="1139687"/>
            <a:ext cx="406484" cy="406484"/>
            <a:chOff x="6375234" y="1139687"/>
            <a:chExt cx="406484" cy="406484"/>
          </a:xfrm>
        </p:grpSpPr>
        <p:sp>
          <p:nvSpPr>
            <p:cNvPr id="13" name="Oval 12">
              <a:extLst>
                <a:ext uri="{FF2B5EF4-FFF2-40B4-BE49-F238E27FC236}">
                  <a16:creationId xmlns:a16="http://schemas.microsoft.com/office/drawing/2014/main" id="{F991BBFA-096C-F3BE-2470-97E57DFD0FEC}"/>
                </a:ext>
              </a:extLst>
            </p:cNvPr>
            <p:cNvSpPr/>
            <p:nvPr/>
          </p:nvSpPr>
          <p:spPr>
            <a:xfrm>
              <a:off x="6375234" y="1139687"/>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6262A76D-F771-7FEF-BB58-8991124F213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423599" y="1188052"/>
              <a:ext cx="309754" cy="309754"/>
            </a:xfrm>
            <a:prstGeom prst="rect">
              <a:avLst/>
            </a:prstGeom>
          </p:spPr>
        </p:pic>
      </p:grpSp>
      <p:sp>
        <p:nvSpPr>
          <p:cNvPr id="19" name="Oval 18">
            <a:extLst>
              <a:ext uri="{FF2B5EF4-FFF2-40B4-BE49-F238E27FC236}">
                <a16:creationId xmlns:a16="http://schemas.microsoft.com/office/drawing/2014/main" id="{24434482-AF94-2F92-9057-A6EE42388B5E}"/>
              </a:ext>
            </a:extLst>
          </p:cNvPr>
          <p:cNvSpPr/>
          <p:nvPr/>
        </p:nvSpPr>
        <p:spPr>
          <a:xfrm>
            <a:off x="6375234" y="4585414"/>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F29E2F6A-6C13-D038-FE5B-D984F9C320B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440401" y="4650582"/>
            <a:ext cx="276152" cy="276150"/>
          </a:xfrm>
          <a:prstGeom prst="rect">
            <a:avLst/>
          </a:prstGeom>
        </p:spPr>
      </p:pic>
    </p:spTree>
    <p:extLst>
      <p:ext uri="{BB962C8B-B14F-4D97-AF65-F5344CB8AC3E}">
        <p14:creationId xmlns:p14="http://schemas.microsoft.com/office/powerpoint/2010/main" val="3078330600"/>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D6A674-BB68-9CB6-26D2-1154450BAAF1}"/>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D7929271-3E97-FEFE-EBEE-189A21CA3F64}"/>
              </a:ext>
            </a:extLst>
          </p:cNvPr>
          <p:cNvGraphicFramePr>
            <a:graphicFrameLocks/>
          </p:cNvGraphicFramePr>
          <p:nvPr>
            <p:custDataLst>
              <p:tags r:id="rId1"/>
            </p:custDataLst>
            <p:extLst>
              <p:ext uri="{D42A27DB-BD31-4B8C-83A1-F6EECF244321}">
                <p14:modId xmlns:p14="http://schemas.microsoft.com/office/powerpoint/2010/main" val="40808563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2" name="think-cell data - do not delete" hidden="1">
                        <a:extLst>
                          <a:ext uri="{FF2B5EF4-FFF2-40B4-BE49-F238E27FC236}">
                            <a16:creationId xmlns:a16="http://schemas.microsoft.com/office/drawing/2014/main" id="{D7929271-3E97-FEFE-EBEE-189A21CA3F6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BBFE28BD-62ED-6A93-1ED1-E354DA1D59CB}"/>
              </a:ext>
            </a:extLst>
          </p:cNvPr>
          <p:cNvSpPr>
            <a:spLocks noGrp="1"/>
          </p:cNvSpPr>
          <p:nvPr>
            <p:ph type="title"/>
          </p:nvPr>
        </p:nvSpPr>
        <p:spPr>
          <a:xfrm>
            <a:off x="304798" y="246888"/>
            <a:ext cx="11585448" cy="969264"/>
          </a:xfrm>
        </p:spPr>
        <p:txBody>
          <a:bodyPr vert="horz" rIns="0"/>
          <a:lstStyle/>
          <a:p>
            <a:r>
              <a:rPr lang="en-US" sz="3000"/>
              <a:t>HOME DEPOT’S SUSTAINABILITY FOCUS AREAS</a:t>
            </a:r>
            <a:br>
              <a:rPr lang="en-US" sz="3000"/>
            </a:br>
            <a:r>
              <a:rPr lang="en-US" sz="1800" i="1"/>
              <a:t>And how these focus areas align with pep+ pillars</a:t>
            </a:r>
          </a:p>
        </p:txBody>
      </p:sp>
      <p:pic>
        <p:nvPicPr>
          <p:cNvPr id="10" name="Picture Placeholder 20" descr="Home Depot - Wikipedia">
            <a:extLst>
              <a:ext uri="{FF2B5EF4-FFF2-40B4-BE49-F238E27FC236}">
                <a16:creationId xmlns:a16="http://schemas.microsoft.com/office/drawing/2014/main" id="{06C7C121-B230-5F34-B741-F9E5B0C0906E}"/>
              </a:ext>
            </a:extLst>
          </p:cNvPr>
          <p:cNvPicPr>
            <a:picLocks noChangeAspect="1"/>
          </p:cNvPicPr>
          <p:nvPr/>
        </p:nvPicPr>
        <p:blipFill>
          <a:blip r:embed="rId6"/>
          <a:srcRect l="-1178" t="-1861" r="-1180" b="-1861"/>
          <a:stretch>
            <a:fillRect/>
          </a:stretch>
        </p:blipFill>
        <p:spPr>
          <a:xfrm>
            <a:off x="11070246" y="210967"/>
            <a:ext cx="823304" cy="838200"/>
          </a:xfrm>
          <a:prstGeom prst="rect">
            <a:avLst/>
          </a:prstGeom>
        </p:spPr>
      </p:pic>
      <p:sp>
        <p:nvSpPr>
          <p:cNvPr id="11" name="Rectangle: Top Corners Rounded 10">
            <a:extLst>
              <a:ext uri="{FF2B5EF4-FFF2-40B4-BE49-F238E27FC236}">
                <a16:creationId xmlns:a16="http://schemas.microsoft.com/office/drawing/2014/main" id="{AF879B6B-981E-A83B-F719-707DB4185E99}"/>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2" name="Table 4">
            <a:extLst>
              <a:ext uri="{FF2B5EF4-FFF2-40B4-BE49-F238E27FC236}">
                <a16:creationId xmlns:a16="http://schemas.microsoft.com/office/drawing/2014/main" id="{89CFF675-4D09-FC9D-5A01-CC9F59C47E34}"/>
              </a:ext>
            </a:extLst>
          </p:cNvPr>
          <p:cNvGraphicFramePr>
            <a:graphicFrameLocks noGrp="1"/>
          </p:cNvGraphicFramePr>
          <p:nvPr>
            <p:extLst>
              <p:ext uri="{D42A27DB-BD31-4B8C-83A1-F6EECF244321}">
                <p14:modId xmlns:p14="http://schemas.microsoft.com/office/powerpoint/2010/main" val="438367613"/>
              </p:ext>
            </p:extLst>
          </p:nvPr>
        </p:nvGraphicFramePr>
        <p:xfrm>
          <a:off x="-7620" y="1148230"/>
          <a:ext cx="11986260" cy="5625569"/>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3835400">
                  <a:extLst>
                    <a:ext uri="{9D8B030D-6E8A-4147-A177-3AD203B41FA5}">
                      <a16:colId xmlns:a16="http://schemas.microsoft.com/office/drawing/2014/main" val="2382844442"/>
                    </a:ext>
                  </a:extLst>
                </a:gridCol>
                <a:gridCol w="3081020">
                  <a:extLst>
                    <a:ext uri="{9D8B030D-6E8A-4147-A177-3AD203B41FA5}">
                      <a16:colId xmlns:a16="http://schemas.microsoft.com/office/drawing/2014/main" val="957515009"/>
                    </a:ext>
                  </a:extLst>
                </a:gridCol>
                <a:gridCol w="3081020">
                  <a:extLst>
                    <a:ext uri="{9D8B030D-6E8A-4147-A177-3AD203B41FA5}">
                      <a16:colId xmlns:a16="http://schemas.microsoft.com/office/drawing/2014/main" val="2353111847"/>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1" i="0" noProof="0">
                          <a:solidFill>
                            <a:schemeClr val="bg1"/>
                          </a:solidFill>
                          <a:effectLst/>
                          <a:latin typeface="+mn-lt"/>
                          <a:cs typeface="Leelawadee"/>
                        </a:rPr>
                        <a:t>Operate Sustainably</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1" i="0" noProof="0">
                          <a:solidFill>
                            <a:schemeClr val="bg1"/>
                          </a:solidFill>
                          <a:effectLst/>
                          <a:latin typeface="+mn-lt"/>
                          <a:cs typeface="Leelawadee"/>
                        </a:rPr>
                        <a:t>Strengthen our Communities</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1" i="0" noProof="0">
                          <a:solidFill>
                            <a:schemeClr val="bg1"/>
                          </a:solidFill>
                          <a:effectLst/>
                          <a:latin typeface="+mn-lt"/>
                          <a:cs typeface="Leelawadee"/>
                        </a:rPr>
                        <a:t>Focus on our People</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1109957">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954F07"/>
                          </a:solidFill>
                          <a:latin typeface="+mj-lt"/>
                          <a:ea typeface="+mn-ea"/>
                          <a:cs typeface="Leelawadee"/>
                        </a:rPr>
                        <a:t>POSITIVE </a:t>
                      </a:r>
                      <a:br>
                        <a:rPr lang="en-US" sz="1400" kern="1200">
                          <a:solidFill>
                            <a:srgbClr val="954F07"/>
                          </a:solidFill>
                          <a:latin typeface="+mj-lt"/>
                          <a:ea typeface="+mn-ea"/>
                          <a:cs typeface="Leelawadee"/>
                        </a:rPr>
                      </a:br>
                      <a:r>
                        <a:rPr lang="en-US" sz="1400" kern="1200">
                          <a:solidFill>
                            <a:srgbClr val="954F07"/>
                          </a:solidFill>
                          <a:latin typeface="+mj-lt"/>
                          <a:ea typeface="+mn-ea"/>
                          <a:cs typeface="Leelawadee"/>
                        </a:rPr>
                        <a:t>AGRICULTURE</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9F0A"/>
                    </a:solidFill>
                  </a:tcPr>
                </a:tc>
                <a:tc>
                  <a:txBody>
                    <a:bodyPr/>
                    <a:lstStyle/>
                    <a:p>
                      <a:pPr marL="120650" marR="0" lvl="0" indent="-120650" algn="l">
                        <a:lnSpc>
                          <a:spcPct val="100000"/>
                        </a:lnSpc>
                        <a:spcBef>
                          <a:spcPts val="0"/>
                        </a:spcBef>
                        <a:spcAft>
                          <a:spcPts val="0"/>
                        </a:spcAft>
                        <a:buFont typeface="Arial"/>
                        <a:buChar char="•"/>
                      </a:pPr>
                      <a:r>
                        <a:rPr lang="en-US" sz="1050" b="0" i="0" u="none" strike="noStrike" kern="1200" cap="none" spc="0" normalizeH="0" baseline="0" noProof="0">
                          <a:ln>
                            <a:noFill/>
                          </a:ln>
                          <a:solidFill>
                            <a:srgbClr val="2B660F"/>
                          </a:solidFill>
                          <a:effectLst/>
                          <a:highlight>
                            <a:srgbClr val="FFC62B"/>
                          </a:highlight>
                          <a:uLnTx/>
                          <a:uFillTx/>
                          <a:latin typeface="+mn-lt"/>
                        </a:rPr>
                        <a:t>Target</a:t>
                      </a:r>
                      <a:r>
                        <a:rPr lang="en-US" sz="1050" b="0" i="0" u="none" strike="noStrike" kern="1200" cap="none" spc="0" normalizeH="0" baseline="0" noProof="0">
                          <a:ln>
                            <a:noFill/>
                          </a:ln>
                          <a:solidFill>
                            <a:srgbClr val="2B660F"/>
                          </a:solidFill>
                          <a:effectLst/>
                          <a:uLnTx/>
                          <a:uFillTx/>
                          <a:latin typeface="+mn-lt"/>
                        </a:rPr>
                        <a:t>: Reforest 2,000 acres - equal to an area of &gt;800 Home </a:t>
                      </a:r>
                      <a:br>
                        <a:rPr lang="en-US" sz="1050" b="0" i="0" u="none" strike="noStrike" kern="1200" cap="none" spc="0" normalizeH="0" baseline="0" noProof="0">
                          <a:ln>
                            <a:noFill/>
                          </a:ln>
                          <a:solidFill>
                            <a:srgbClr val="2B660F"/>
                          </a:solidFill>
                          <a:effectLst/>
                          <a:uLnTx/>
                          <a:uFillTx/>
                          <a:latin typeface="+mn-lt"/>
                        </a:rPr>
                      </a:br>
                      <a:r>
                        <a:rPr lang="en-US" sz="1050" b="0" i="0" u="none" strike="noStrike" kern="1200" cap="none" spc="0" normalizeH="0" baseline="0" noProof="0">
                          <a:ln>
                            <a:noFill/>
                          </a:ln>
                          <a:solidFill>
                            <a:srgbClr val="2B660F"/>
                          </a:solidFill>
                          <a:effectLst/>
                          <a:uLnTx/>
                          <a:uFillTx/>
                          <a:latin typeface="+mn-lt"/>
                        </a:rPr>
                        <a:t>Depot stores - by 2028</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a:lnSpc>
                          <a:spcPct val="100000"/>
                        </a:lnSpc>
                        <a:spcBef>
                          <a:spcPts val="0"/>
                        </a:spcBef>
                        <a:spcAft>
                          <a:spcPts val="0"/>
                        </a:spcAft>
                        <a:buFont typeface="Arial"/>
                        <a:buNone/>
                      </a:pPr>
                      <a:r>
                        <a:rPr kumimoji="0" lang="en-GB" sz="1050" b="0" i="1" u="none" strike="noStrike" kern="1200" cap="none" spc="0" normalizeH="0" baseline="0" noProof="0">
                          <a:ln>
                            <a:noFill/>
                          </a:ln>
                          <a:solidFill>
                            <a:srgbClr val="2B660F"/>
                          </a:solidFill>
                          <a:effectLst/>
                          <a:uLnTx/>
                          <a:uFillTx/>
                          <a:latin typeface="+mn-lt"/>
                        </a:rPr>
                        <a:t>Not a focus area for the customer.</a:t>
                      </a:r>
                      <a:endParaRPr kumimoji="0" lang="en-US" sz="1050" b="0" i="1" u="none" strike="noStrike" kern="1200" cap="none" spc="0" normalizeH="0" baseline="0" noProof="0">
                        <a:ln>
                          <a:noFill/>
                        </a:ln>
                        <a:solidFill>
                          <a:srgbClr val="2B660F"/>
                        </a:solidFill>
                        <a:effectLst/>
                        <a:uLnTx/>
                        <a:uFillTx/>
                        <a:latin typeface="+mn-lt"/>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GB" sz="1050" b="0" i="1" u="none" strike="noStrike" kern="1200" cap="none" spc="0" normalizeH="0" baseline="0" noProof="0">
                          <a:ln>
                            <a:noFill/>
                          </a:ln>
                          <a:solidFill>
                            <a:srgbClr val="2B660F"/>
                          </a:solidFill>
                          <a:effectLst/>
                          <a:uLnTx/>
                          <a:uFillTx/>
                          <a:latin typeface="+mn-lt"/>
                        </a:rPr>
                        <a:t>Not a focus area for the customer.</a:t>
                      </a:r>
                      <a:endParaRPr kumimoji="0" lang="en-US" sz="1050" b="0" i="1" u="none" strike="noStrike" kern="1200" cap="none" spc="0" normalizeH="0" baseline="0" noProof="0">
                        <a:ln>
                          <a:noFill/>
                        </a:ln>
                        <a:solidFill>
                          <a:srgbClr val="2B660F"/>
                        </a:solidFill>
                        <a:effectLst/>
                        <a:uLnTx/>
                        <a:uFillTx/>
                        <a:latin typeface="+mn-lt"/>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3685032">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lvl="0" indent="-120650" algn="l">
                        <a:lnSpc>
                          <a:spcPct val="100000"/>
                        </a:lnSpc>
                        <a:spcBef>
                          <a:spcPts val="400"/>
                        </a:spcBef>
                        <a:buFont typeface="Arial"/>
                        <a:buChar char="•"/>
                        <a:tabLst>
                          <a:tab pos="171450" algn="l"/>
                        </a:tabLst>
                      </a:pPr>
                      <a:r>
                        <a:rPr lang="en-US" sz="1050" b="0" i="0" u="none" strike="noStrike" noProof="0">
                          <a:solidFill>
                            <a:srgbClr val="2B660F"/>
                          </a:solidFill>
                          <a:effectLst/>
                          <a:highlight>
                            <a:srgbClr val="FFC62B"/>
                          </a:highlight>
                          <a:latin typeface="+mn-lt"/>
                        </a:rPr>
                        <a:t>Target</a:t>
                      </a:r>
                      <a:r>
                        <a:rPr lang="en-US" sz="1050" b="0" i="0" u="none" strike="noStrike" noProof="0">
                          <a:solidFill>
                            <a:srgbClr val="2B660F"/>
                          </a:solidFill>
                          <a:effectLst/>
                          <a:latin typeface="+mn-lt"/>
                        </a:rPr>
                        <a:t>: Reduce combined absolute Scope 1 and 2 emissions 42% </a:t>
                      </a:r>
                      <a:br>
                        <a:rPr lang="en-US" sz="1050" b="0" i="0" u="none" strike="noStrike" noProof="0">
                          <a:solidFill>
                            <a:srgbClr val="2B660F"/>
                          </a:solidFill>
                          <a:effectLst/>
                          <a:latin typeface="+mn-lt"/>
                        </a:rPr>
                      </a:br>
                      <a:r>
                        <a:rPr lang="en-US" sz="1050" b="0" i="0" u="none" strike="noStrike" noProof="0">
                          <a:solidFill>
                            <a:srgbClr val="2B660F"/>
                          </a:solidFill>
                          <a:effectLst/>
                          <a:latin typeface="+mn-lt"/>
                        </a:rPr>
                        <a:t>by 2030, from a 2020 base year (SBTi validated)</a:t>
                      </a:r>
                    </a:p>
                    <a:p>
                      <a:pPr marL="120650" lvl="0" indent="-120650" algn="l">
                        <a:lnSpc>
                          <a:spcPct val="100000"/>
                        </a:lnSpc>
                        <a:spcBef>
                          <a:spcPts val="600"/>
                        </a:spcBef>
                        <a:buFont typeface="Arial"/>
                        <a:buChar char="•"/>
                      </a:pPr>
                      <a:r>
                        <a:rPr lang="en-US" sz="1050" b="0" i="0" u="none" strike="noStrike" noProof="0">
                          <a:solidFill>
                            <a:srgbClr val="2B660F"/>
                          </a:solidFill>
                          <a:effectLst/>
                          <a:highlight>
                            <a:srgbClr val="FFC62B"/>
                          </a:highlight>
                          <a:latin typeface="+mn-lt"/>
                        </a:rPr>
                        <a:t>Target</a:t>
                      </a:r>
                      <a:r>
                        <a:rPr lang="en-US" sz="1050" b="0" i="0" u="none" strike="noStrike" noProof="0">
                          <a:solidFill>
                            <a:srgbClr val="2B660F"/>
                          </a:solidFill>
                          <a:effectLst/>
                          <a:latin typeface="+mn-lt"/>
                        </a:rPr>
                        <a:t>: Reduce absolute Scope 3 Category 11 “Use of Sold Products” emissions 42% by 2030, from our 2020 base year (SBTi validated) </a:t>
                      </a:r>
                    </a:p>
                    <a:p>
                      <a:pPr marL="120650" marR="0" lvl="0" indent="-120650" algn="l" defTabSz="914400" rtl="0" eaLnBrk="1" fontAlgn="auto" latinLnBrk="0" hangingPunct="1">
                        <a:lnSpc>
                          <a:spcPct val="100000"/>
                        </a:lnSpc>
                        <a:spcBef>
                          <a:spcPts val="600"/>
                        </a:spcBef>
                        <a:spcAft>
                          <a:spcPts val="0"/>
                        </a:spcAft>
                        <a:buClrTx/>
                        <a:buSzTx/>
                        <a:buFont typeface="Arial"/>
                        <a:buChar char="•"/>
                        <a:tabLst/>
                        <a:defRPr/>
                      </a:pPr>
                      <a:r>
                        <a:rPr lang="en-US" sz="1050" b="0" i="0" u="none" strike="noStrike" noProof="0">
                          <a:solidFill>
                            <a:srgbClr val="2B660F"/>
                          </a:solidFill>
                          <a:effectLst/>
                          <a:highlight>
                            <a:srgbClr val="FFC62B"/>
                          </a:highlight>
                          <a:latin typeface="+mn-lt"/>
                        </a:rPr>
                        <a:t>Target</a:t>
                      </a:r>
                      <a:r>
                        <a:rPr lang="en-US" sz="1050" b="0" i="0" u="none" strike="noStrike" noProof="0">
                          <a:solidFill>
                            <a:srgbClr val="2B660F"/>
                          </a:solidFill>
                          <a:effectLst/>
                          <a:latin typeface="+mn-lt"/>
                        </a:rPr>
                        <a:t>: Produce/procure 100% renewable electricity equivalent to the electricity needs for all Home Depot facilities worldwide by 2030</a:t>
                      </a:r>
                    </a:p>
                    <a:p>
                      <a:pPr marL="120650" marR="0" lvl="0" indent="-120650" algn="l" defTabSz="914400" rtl="0" eaLnBrk="1" fontAlgn="auto" latinLnBrk="0" hangingPunct="1">
                        <a:lnSpc>
                          <a:spcPct val="100000"/>
                        </a:lnSpc>
                        <a:spcBef>
                          <a:spcPts val="600"/>
                        </a:spcBef>
                        <a:spcAft>
                          <a:spcPts val="0"/>
                        </a:spcAft>
                        <a:buClrTx/>
                        <a:buSzTx/>
                        <a:buFont typeface="Arial"/>
                        <a:buChar char="•"/>
                        <a:tabLst/>
                        <a:defRPr/>
                      </a:pPr>
                      <a:r>
                        <a:rPr lang="en-US" sz="1050" b="0" i="0" u="none" strike="noStrike" noProof="0">
                          <a:solidFill>
                            <a:srgbClr val="2B660F"/>
                          </a:solidFill>
                          <a:effectLst/>
                          <a:highlight>
                            <a:srgbClr val="FFC62B"/>
                          </a:highlight>
                          <a:latin typeface="+mn-lt"/>
                        </a:rPr>
                        <a:t>Target</a:t>
                      </a:r>
                      <a:r>
                        <a:rPr lang="en-US" sz="1050" b="0" i="0" u="none" strike="noStrike" noProof="0">
                          <a:solidFill>
                            <a:srgbClr val="2B660F"/>
                          </a:solidFill>
                          <a:effectLst/>
                          <a:latin typeface="+mn-lt"/>
                        </a:rPr>
                        <a:t>: Help customers save an incremental $375 million in energy costs by 2028, through the purchase and proper use of energy-saving products, starting in 2025, representing total savings of approximately $1 billion since 2023</a:t>
                      </a:r>
                    </a:p>
                    <a:p>
                      <a:pPr marL="120650" marR="0" lvl="0" indent="-120650" algn="l" defTabSz="914400" rtl="0" eaLnBrk="1" fontAlgn="auto" latinLnBrk="0" hangingPunct="1">
                        <a:lnSpc>
                          <a:spcPct val="100000"/>
                        </a:lnSpc>
                        <a:spcBef>
                          <a:spcPts val="600"/>
                        </a:spcBef>
                        <a:spcAft>
                          <a:spcPts val="0"/>
                        </a:spcAft>
                        <a:buClrTx/>
                        <a:buSzTx/>
                        <a:buFont typeface="Arial"/>
                        <a:buChar char="•"/>
                        <a:tabLst/>
                        <a:defRPr/>
                      </a:pPr>
                      <a:r>
                        <a:rPr lang="en-US" sz="1050" kern="1200" noProof="0">
                          <a:solidFill>
                            <a:srgbClr val="2B660F"/>
                          </a:solidFill>
                          <a:highlight>
                            <a:srgbClr val="4FE2F3"/>
                          </a:highlight>
                          <a:latin typeface="+mn-lt"/>
                          <a:ea typeface="+mn-ea"/>
                          <a:cs typeface="Leelawadee" panose="020B0502040204020203" pitchFamily="34" charset="-34"/>
                        </a:rPr>
                        <a:t>Goal:</a:t>
                      </a:r>
                      <a:r>
                        <a:rPr lang="en-US" sz="1050" b="0" i="0" u="none" strike="noStrike" noProof="0">
                          <a:solidFill>
                            <a:srgbClr val="2B660F"/>
                          </a:solidFill>
                          <a:effectLst/>
                          <a:latin typeface="+mn-lt"/>
                        </a:rPr>
                        <a:t> Motivate top-tier strategic suppliers to have a business-relevant publicly stated sustainability goal by 2025</a:t>
                      </a:r>
                    </a:p>
                    <a:p>
                      <a:pPr marL="120650" marR="0" lvl="0" indent="-120650" algn="l" defTabSz="914400" rtl="0" eaLnBrk="1" fontAlgn="auto" latinLnBrk="0" hangingPunct="1">
                        <a:lnSpc>
                          <a:spcPct val="100000"/>
                        </a:lnSpc>
                        <a:spcBef>
                          <a:spcPts val="600"/>
                        </a:spcBef>
                        <a:spcAft>
                          <a:spcPts val="0"/>
                        </a:spcAft>
                        <a:buClrTx/>
                        <a:buSzTx/>
                        <a:buFont typeface="Arial"/>
                        <a:buChar char="•"/>
                        <a:tabLst/>
                        <a:defRPr/>
                      </a:pPr>
                      <a:r>
                        <a:rPr lang="en-US" sz="1050" b="0" i="0" u="none" strike="noStrike" noProof="0">
                          <a:solidFill>
                            <a:srgbClr val="2B660F"/>
                          </a:solidFill>
                          <a:effectLst/>
                          <a:highlight>
                            <a:srgbClr val="FFC62B"/>
                          </a:highlight>
                          <a:latin typeface="+mn-lt"/>
                        </a:rPr>
                        <a:t>Target</a:t>
                      </a:r>
                      <a:r>
                        <a:rPr lang="en-US" sz="1050" b="0" i="0" u="none" strike="noStrike" noProof="0">
                          <a:solidFill>
                            <a:srgbClr val="2B660F"/>
                          </a:solidFill>
                          <a:effectLst/>
                          <a:latin typeface="+mn-lt"/>
                        </a:rPr>
                        <a:t>: Help customers reduce water use by 100 billion gallons by 2026, through the purchase and proper use of water-saving products, starting in 2023 </a:t>
                      </a:r>
                    </a:p>
                    <a:p>
                      <a:pPr marL="120650" marR="0" lvl="0" indent="-120650" algn="l" defTabSz="914400" rtl="0" eaLnBrk="1" fontAlgn="auto" latinLnBrk="0" hangingPunct="1">
                        <a:lnSpc>
                          <a:spcPct val="100000"/>
                        </a:lnSpc>
                        <a:spcBef>
                          <a:spcPts val="600"/>
                        </a:spcBef>
                        <a:spcAft>
                          <a:spcPts val="0"/>
                        </a:spcAft>
                        <a:buClrTx/>
                        <a:buSzTx/>
                        <a:buFont typeface="Arial"/>
                        <a:buChar char="•"/>
                        <a:tabLst/>
                        <a:defRPr/>
                      </a:pPr>
                      <a:r>
                        <a:rPr lang="en-US" sz="1050" b="0" i="0" u="none" strike="noStrike" noProof="0">
                          <a:solidFill>
                            <a:srgbClr val="2B660F"/>
                          </a:solidFill>
                          <a:effectLst/>
                          <a:highlight>
                            <a:srgbClr val="FFC62B"/>
                          </a:highlight>
                          <a:latin typeface="+mn-lt"/>
                        </a:rPr>
                        <a:t>Target</a:t>
                      </a:r>
                      <a:r>
                        <a:rPr lang="en-US" sz="1050" b="0" i="0" u="none" strike="noStrike" noProof="0">
                          <a:solidFill>
                            <a:srgbClr val="2B660F"/>
                          </a:solidFill>
                          <a:effectLst/>
                          <a:latin typeface="+mn-lt"/>
                        </a:rPr>
                        <a:t>: All private-brand fiber packaging for new SKUs will be compostable, recyclable, or made with recycled content by the </a:t>
                      </a:r>
                      <a:br>
                        <a:rPr lang="en-US" sz="1050" b="0" i="0" u="none" strike="noStrike" noProof="0">
                          <a:solidFill>
                            <a:srgbClr val="2B660F"/>
                          </a:solidFill>
                          <a:effectLst/>
                          <a:latin typeface="+mn-lt"/>
                        </a:rPr>
                      </a:br>
                      <a:r>
                        <a:rPr lang="en-US" sz="1050" b="0" i="0" u="none" strike="noStrike" noProof="0">
                          <a:solidFill>
                            <a:srgbClr val="2B660F"/>
                          </a:solidFill>
                          <a:effectLst/>
                          <a:latin typeface="+mn-lt"/>
                        </a:rPr>
                        <a:t>start of 2027</a:t>
                      </a:r>
                    </a:p>
                    <a:p>
                      <a:pPr marL="120650" marR="0" lvl="0" indent="-120650" algn="l" defTabSz="914400" rtl="0" eaLnBrk="1" fontAlgn="auto" latinLnBrk="0" hangingPunct="1">
                        <a:lnSpc>
                          <a:spcPct val="100000"/>
                        </a:lnSpc>
                        <a:spcBef>
                          <a:spcPts val="600"/>
                        </a:spcBef>
                        <a:spcAft>
                          <a:spcPts val="0"/>
                        </a:spcAft>
                        <a:buClrTx/>
                        <a:buSzTx/>
                        <a:buFont typeface="Arial"/>
                        <a:buChar char="•"/>
                        <a:tabLst/>
                        <a:defRPr/>
                      </a:pPr>
                      <a:r>
                        <a:rPr lang="en-US" sz="1050" b="0" i="0" u="none" strike="noStrike" noProof="0">
                          <a:solidFill>
                            <a:srgbClr val="2B660F"/>
                          </a:solidFill>
                          <a:effectLst/>
                          <a:highlight>
                            <a:srgbClr val="FFC62B"/>
                          </a:highlight>
                          <a:latin typeface="+mn-lt"/>
                        </a:rPr>
                        <a:t>Target</a:t>
                      </a:r>
                      <a:r>
                        <a:rPr lang="en-US" sz="1050" b="0" i="0" u="none" strike="noStrike" noProof="0">
                          <a:solidFill>
                            <a:srgbClr val="2B660F"/>
                          </a:solidFill>
                          <a:effectLst/>
                          <a:latin typeface="+mn-lt"/>
                        </a:rPr>
                        <a:t>: Reduce or convert to more sustainable materials 200 million pounds of plastic used in products and packaging by 2028, starting in 2020 </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indent="-120650" algn="l" rtl="0" fontAlgn="base">
                        <a:lnSpc>
                          <a:spcPct val="100000"/>
                        </a:lnSpc>
                        <a:spcBef>
                          <a:spcPts val="600"/>
                        </a:spcBef>
                        <a:buFont typeface="Arial" panose="020B0604020202020204" pitchFamily="34" charset="0"/>
                        <a:buChar char="•"/>
                      </a:pPr>
                      <a:r>
                        <a:rPr lang="en-US" sz="1050" b="0" i="0" noProof="0">
                          <a:solidFill>
                            <a:srgbClr val="2B660F"/>
                          </a:solidFill>
                          <a:effectLst/>
                          <a:highlight>
                            <a:srgbClr val="FFC62B"/>
                          </a:highlight>
                          <a:latin typeface="+mn-lt"/>
                          <a:cs typeface="Leelawadee"/>
                        </a:rPr>
                        <a:t>Target</a:t>
                      </a:r>
                      <a:r>
                        <a:rPr lang="en-US" sz="1050" b="0" i="0" noProof="0">
                          <a:solidFill>
                            <a:srgbClr val="2B660F"/>
                          </a:solidFill>
                          <a:effectLst/>
                          <a:latin typeface="+mn-lt"/>
                          <a:cs typeface="Leelawadee"/>
                        </a:rPr>
                        <a:t>: Expand our goal to veteran causes by an incremental $250 million, growing our goal to $750 million since 2011 </a:t>
                      </a:r>
                    </a:p>
                    <a:p>
                      <a:pPr marL="120650" indent="-120650" algn="l" rtl="0" fontAlgn="base">
                        <a:lnSpc>
                          <a:spcPct val="100000"/>
                        </a:lnSpc>
                        <a:spcBef>
                          <a:spcPts val="600"/>
                        </a:spcBef>
                        <a:buFont typeface="Arial" panose="020B0604020202020204" pitchFamily="34" charset="0"/>
                        <a:buChar char="•"/>
                      </a:pPr>
                      <a:r>
                        <a:rPr lang="en-US" sz="1050" b="0" i="0" noProof="0">
                          <a:solidFill>
                            <a:srgbClr val="2B660F"/>
                          </a:solidFill>
                          <a:effectLst/>
                          <a:highlight>
                            <a:srgbClr val="FFC62B"/>
                          </a:highlight>
                          <a:latin typeface="+mn-lt"/>
                          <a:cs typeface="Leelawadee"/>
                        </a:rPr>
                        <a:t>Target</a:t>
                      </a:r>
                      <a:r>
                        <a:rPr lang="en-US" sz="1050" b="0" i="0" noProof="0">
                          <a:solidFill>
                            <a:srgbClr val="2B660F"/>
                          </a:solidFill>
                          <a:effectLst/>
                          <a:latin typeface="+mn-lt"/>
                          <a:cs typeface="Leelawadee"/>
                        </a:rPr>
                        <a:t>: invest $50 million to train skilled tradespeople, including veterans by 2028</a:t>
                      </a: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lvl="0" indent="-120650" algn="l">
                        <a:lnSpc>
                          <a:spcPct val="100000"/>
                        </a:lnSpc>
                        <a:buFont typeface="Arial"/>
                        <a:buChar char="•"/>
                      </a:pPr>
                      <a:r>
                        <a:rPr lang="en-US" sz="1050" b="0" i="0" u="none" strike="noStrike" noProof="0">
                          <a:solidFill>
                            <a:srgbClr val="2B660F"/>
                          </a:solidFill>
                          <a:effectLst/>
                          <a:highlight>
                            <a:srgbClr val="FFC62B"/>
                          </a:highlight>
                          <a:latin typeface="+mn-lt"/>
                        </a:rPr>
                        <a:t>Target</a:t>
                      </a:r>
                      <a:r>
                        <a:rPr lang="en-US" sz="1050" b="0" i="0" u="none" strike="noStrike" noProof="0">
                          <a:solidFill>
                            <a:srgbClr val="2B660F"/>
                          </a:solidFill>
                          <a:effectLst/>
                          <a:latin typeface="+mn-lt"/>
                        </a:rPr>
                        <a:t>: Create 75,000 career advancement opportunities for frontline associates over a five-year period</a:t>
                      </a:r>
                    </a:p>
                    <a:p>
                      <a:pPr marL="120650" lvl="0" indent="-120650" algn="l">
                        <a:lnSpc>
                          <a:spcPct val="100000"/>
                        </a:lnSpc>
                        <a:spcBef>
                          <a:spcPts val="600"/>
                        </a:spcBef>
                        <a:buFont typeface="Arial"/>
                        <a:buChar char="•"/>
                      </a:pPr>
                      <a:r>
                        <a:rPr lang="en-US" sz="1050" b="0" i="0" u="none" strike="noStrike" noProof="0">
                          <a:solidFill>
                            <a:srgbClr val="2B660F"/>
                          </a:solidFill>
                          <a:effectLst/>
                          <a:highlight>
                            <a:srgbClr val="FFC62B"/>
                          </a:highlight>
                          <a:latin typeface="+mn-lt"/>
                        </a:rPr>
                        <a:t>Target</a:t>
                      </a:r>
                      <a:r>
                        <a:rPr lang="en-US" sz="1050" b="0" i="0" u="none" strike="noStrike" noProof="0">
                          <a:solidFill>
                            <a:srgbClr val="2B660F"/>
                          </a:solidFill>
                          <a:effectLst/>
                          <a:latin typeface="+mn-lt"/>
                        </a:rPr>
                        <a:t>: Invest 10 million hours of training to frontline associates and 2.5 million hours of leadership training to leaders supporting their career growth and skill development by 2028</a:t>
                      </a: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bl>
          </a:graphicData>
        </a:graphic>
      </p:graphicFrame>
      <p:pic>
        <p:nvPicPr>
          <p:cNvPr id="13" name="Picture 12" descr="A logo of a leaf in a circle&#10;&#10;Description automatically generated">
            <a:extLst>
              <a:ext uri="{FF2B5EF4-FFF2-40B4-BE49-F238E27FC236}">
                <a16:creationId xmlns:a16="http://schemas.microsoft.com/office/drawing/2014/main" id="{AEA18B3A-82CE-FD64-F6EF-A2A2CE7FEB6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pic>
        <p:nvPicPr>
          <p:cNvPr id="14" name="Picture 13" descr="A blue and green windmill with green arrows&#10;&#10;Description automatically generated">
            <a:extLst>
              <a:ext uri="{FF2B5EF4-FFF2-40B4-BE49-F238E27FC236}">
                <a16:creationId xmlns:a16="http://schemas.microsoft.com/office/drawing/2014/main" id="{66FC0116-97F4-E5EF-CF9B-5FAE00905E5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7884" y="2956884"/>
            <a:ext cx="556204" cy="604020"/>
          </a:xfrm>
          <a:prstGeom prst="rect">
            <a:avLst/>
          </a:prstGeom>
        </p:spPr>
      </p:pic>
    </p:spTree>
    <p:extLst>
      <p:ext uri="{BB962C8B-B14F-4D97-AF65-F5344CB8AC3E}">
        <p14:creationId xmlns:p14="http://schemas.microsoft.com/office/powerpoint/2010/main" val="4090341686"/>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6F7214-7A5D-BCDA-9BDB-F9931465361B}"/>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DFF1AAB3-5491-687C-2706-E22C4008114B}"/>
              </a:ext>
            </a:extLst>
          </p:cNvPr>
          <p:cNvGraphicFramePr>
            <a:graphicFrameLocks/>
          </p:cNvGraphicFramePr>
          <p:nvPr>
            <p:custDataLst>
              <p:tags r:id="rId1"/>
            </p:custDataLst>
            <p:extLst>
              <p:ext uri="{D42A27DB-BD31-4B8C-83A1-F6EECF244321}">
                <p14:modId xmlns:p14="http://schemas.microsoft.com/office/powerpoint/2010/main" val="35182478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2" name="think-cell data - do not delete" hidden="1">
                        <a:extLst>
                          <a:ext uri="{FF2B5EF4-FFF2-40B4-BE49-F238E27FC236}">
                            <a16:creationId xmlns:a16="http://schemas.microsoft.com/office/drawing/2014/main" id="{DFF1AAB3-5491-687C-2706-E22C4008114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F080CF73-F058-A5C8-F3F1-A3060A22A68C}"/>
              </a:ext>
            </a:extLst>
          </p:cNvPr>
          <p:cNvSpPr>
            <a:spLocks noGrp="1"/>
          </p:cNvSpPr>
          <p:nvPr>
            <p:ph type="title"/>
          </p:nvPr>
        </p:nvSpPr>
        <p:spPr>
          <a:xfrm>
            <a:off x="304798" y="246888"/>
            <a:ext cx="11585448" cy="969264"/>
          </a:xfrm>
        </p:spPr>
        <p:txBody>
          <a:bodyPr vert="horz" rIns="0"/>
          <a:lstStyle/>
          <a:p>
            <a:r>
              <a:rPr lang="en-US" sz="3000"/>
              <a:t>HOME DEPOT’S SUSTAINABILITY FOCUS AREAS</a:t>
            </a:r>
            <a:br>
              <a:rPr lang="en-US"/>
            </a:br>
            <a:r>
              <a:rPr lang="en-US" sz="1800" i="1"/>
              <a:t>And how these focus areas align with pep+ pillars</a:t>
            </a:r>
          </a:p>
        </p:txBody>
      </p:sp>
      <p:sp>
        <p:nvSpPr>
          <p:cNvPr id="11" name="Rectangle: Top Corners Rounded 10">
            <a:extLst>
              <a:ext uri="{FF2B5EF4-FFF2-40B4-BE49-F238E27FC236}">
                <a16:creationId xmlns:a16="http://schemas.microsoft.com/office/drawing/2014/main" id="{60759665-C269-8210-0B77-E8009988C039}"/>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2" name="Table 4">
            <a:extLst>
              <a:ext uri="{FF2B5EF4-FFF2-40B4-BE49-F238E27FC236}">
                <a16:creationId xmlns:a16="http://schemas.microsoft.com/office/drawing/2014/main" id="{71D66911-2AD6-CCAD-74D4-A594A05B1529}"/>
              </a:ext>
            </a:extLst>
          </p:cNvPr>
          <p:cNvGraphicFramePr>
            <a:graphicFrameLocks noGrp="1"/>
          </p:cNvGraphicFramePr>
          <p:nvPr>
            <p:extLst>
              <p:ext uri="{D42A27DB-BD31-4B8C-83A1-F6EECF244321}">
                <p14:modId xmlns:p14="http://schemas.microsoft.com/office/powerpoint/2010/main" val="3305256073"/>
              </p:ext>
            </p:extLst>
          </p:nvPr>
        </p:nvGraphicFramePr>
        <p:xfrm>
          <a:off x="-7620" y="1148230"/>
          <a:ext cx="11986260" cy="5041877"/>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3835400">
                  <a:extLst>
                    <a:ext uri="{9D8B030D-6E8A-4147-A177-3AD203B41FA5}">
                      <a16:colId xmlns:a16="http://schemas.microsoft.com/office/drawing/2014/main" val="2382844442"/>
                    </a:ext>
                  </a:extLst>
                </a:gridCol>
                <a:gridCol w="3081020">
                  <a:extLst>
                    <a:ext uri="{9D8B030D-6E8A-4147-A177-3AD203B41FA5}">
                      <a16:colId xmlns:a16="http://schemas.microsoft.com/office/drawing/2014/main" val="957515009"/>
                    </a:ext>
                  </a:extLst>
                </a:gridCol>
                <a:gridCol w="3081020">
                  <a:extLst>
                    <a:ext uri="{9D8B030D-6E8A-4147-A177-3AD203B41FA5}">
                      <a16:colId xmlns:a16="http://schemas.microsoft.com/office/drawing/2014/main" val="2353111847"/>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1" i="0" noProof="0">
                          <a:solidFill>
                            <a:schemeClr val="bg1"/>
                          </a:solidFill>
                          <a:effectLst/>
                          <a:latin typeface="+mn-lt"/>
                          <a:cs typeface="Leelawadee"/>
                        </a:rPr>
                        <a:t>Operate Sustainably</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1" i="0" noProof="0">
                          <a:solidFill>
                            <a:schemeClr val="bg1"/>
                          </a:solidFill>
                          <a:effectLst/>
                          <a:latin typeface="+mn-lt"/>
                          <a:cs typeface="Leelawadee"/>
                        </a:rPr>
                        <a:t>Strengthen our Communities</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1" i="0" noProof="0">
                          <a:solidFill>
                            <a:schemeClr val="bg1"/>
                          </a:solidFill>
                          <a:effectLst/>
                          <a:latin typeface="+mn-lt"/>
                          <a:cs typeface="Leelawadee"/>
                        </a:rPr>
                        <a:t>Focus on our People</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4794989">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922F11"/>
                          </a:solidFill>
                          <a:latin typeface="+mj-lt"/>
                          <a:ea typeface="+mn-ea"/>
                          <a:cs typeface="Leelawadee"/>
                        </a:rPr>
                        <a:t>POSITIVE </a:t>
                      </a:r>
                      <a:br>
                        <a:rPr lang="en-US" sz="1400" kern="1200">
                          <a:solidFill>
                            <a:srgbClr val="922F11"/>
                          </a:solidFill>
                          <a:latin typeface="+mj-lt"/>
                          <a:ea typeface="+mn-ea"/>
                          <a:cs typeface="Leelawadee"/>
                        </a:rPr>
                      </a:br>
                      <a:r>
                        <a:rPr lang="en-US" sz="1400" kern="1200">
                          <a:solidFill>
                            <a:srgbClr val="922F11"/>
                          </a:solidFill>
                          <a:latin typeface="+mj-lt"/>
                          <a:ea typeface="+mn-ea"/>
                          <a:cs typeface="Leelawadee"/>
                        </a:rPr>
                        <a:t>CHOICES</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E6D27"/>
                    </a:solidFill>
                  </a:tcPr>
                </a:tc>
                <a:tc>
                  <a:txBody>
                    <a:bodyPr/>
                    <a:lstStyle/>
                    <a:p>
                      <a:pPr marL="0" marR="0" lvl="0" indent="0" algn="ctr">
                        <a:lnSpc>
                          <a:spcPct val="100000"/>
                        </a:lnSpc>
                        <a:spcBef>
                          <a:spcPts val="0"/>
                        </a:spcBef>
                        <a:spcAft>
                          <a:spcPts val="0"/>
                        </a:spcAft>
                        <a:buFont typeface="Arial"/>
                        <a:buNone/>
                      </a:pPr>
                      <a:r>
                        <a:rPr kumimoji="0" lang="en-GB" sz="1050" b="0" i="1" u="none" strike="noStrike" kern="1200" cap="none" spc="0" normalizeH="0" baseline="0" noProof="0">
                          <a:ln>
                            <a:noFill/>
                          </a:ln>
                          <a:solidFill>
                            <a:srgbClr val="2B660F"/>
                          </a:solidFill>
                          <a:effectLst/>
                          <a:uLnTx/>
                          <a:uFillTx/>
                          <a:latin typeface="+mn-lt"/>
                        </a:rPr>
                        <a:t>Not a focus area for the customer.</a:t>
                      </a:r>
                      <a:endParaRPr kumimoji="0" lang="en-US" sz="1050" b="0" i="1" u="none" strike="noStrike" kern="1200" cap="none" spc="0" normalizeH="0" baseline="0" noProof="0">
                        <a:ln>
                          <a:noFill/>
                        </a:ln>
                        <a:solidFill>
                          <a:srgbClr val="2B660F"/>
                        </a:solidFill>
                        <a:effectLst/>
                        <a:uLnTx/>
                        <a:uFillTx/>
                        <a:latin typeface="+mn-lt"/>
                      </a:endParaRPr>
                    </a:p>
                  </a:txBody>
                  <a:tcPr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GB" sz="1050" b="0" i="1" u="none" strike="noStrike" kern="1200" cap="none" spc="0" normalizeH="0" baseline="0" noProof="0">
                          <a:ln>
                            <a:noFill/>
                          </a:ln>
                          <a:solidFill>
                            <a:srgbClr val="2B660F"/>
                          </a:solidFill>
                          <a:effectLst/>
                          <a:uLnTx/>
                          <a:uFillTx/>
                          <a:latin typeface="+mn-lt"/>
                        </a:rPr>
                        <a:t>Not a focus area for the customer.</a:t>
                      </a:r>
                      <a:endParaRPr kumimoji="0" lang="en-US" sz="1050" b="0" i="1" u="none" strike="noStrike" kern="1200" cap="none" spc="0" normalizeH="0" baseline="0" noProof="0">
                        <a:ln>
                          <a:noFill/>
                        </a:ln>
                        <a:solidFill>
                          <a:srgbClr val="2B660F"/>
                        </a:solidFill>
                        <a:effectLst/>
                        <a:uLnTx/>
                        <a:uFillTx/>
                        <a:latin typeface="+mn-lt"/>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GB" sz="1050" b="0" i="1" u="none" strike="noStrike" kern="1200" cap="none" spc="0" normalizeH="0" baseline="0" noProof="0">
                          <a:ln>
                            <a:noFill/>
                          </a:ln>
                          <a:solidFill>
                            <a:srgbClr val="2B660F"/>
                          </a:solidFill>
                          <a:effectLst/>
                          <a:uLnTx/>
                          <a:uFillTx/>
                          <a:latin typeface="+mn-lt"/>
                        </a:rPr>
                        <a:t>Not a focus area for the customer.</a:t>
                      </a:r>
                      <a:endParaRPr kumimoji="0" lang="en-US" sz="1050" b="0" i="1" u="none" strike="noStrike" kern="1200" cap="none" spc="0" normalizeH="0" baseline="0" noProof="0">
                        <a:ln>
                          <a:noFill/>
                        </a:ln>
                        <a:solidFill>
                          <a:srgbClr val="2B660F"/>
                        </a:solidFill>
                        <a:effectLst/>
                        <a:uLnTx/>
                        <a:uFillTx/>
                        <a:latin typeface="+mn-lt"/>
                      </a:endParaRPr>
                    </a:p>
                  </a:txBody>
                  <a:tcPr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bl>
          </a:graphicData>
        </a:graphic>
      </p:graphicFrame>
      <p:pic>
        <p:nvPicPr>
          <p:cNvPr id="15" name="Picture Placeholder 20" descr="Home Depot - Wikipedia">
            <a:extLst>
              <a:ext uri="{FF2B5EF4-FFF2-40B4-BE49-F238E27FC236}">
                <a16:creationId xmlns:a16="http://schemas.microsoft.com/office/drawing/2014/main" id="{7F752900-B584-4254-B5B4-318E9FD0C74B}"/>
              </a:ext>
            </a:extLst>
          </p:cNvPr>
          <p:cNvPicPr>
            <a:picLocks noChangeAspect="1"/>
          </p:cNvPicPr>
          <p:nvPr/>
        </p:nvPicPr>
        <p:blipFill>
          <a:blip r:embed="rId6"/>
          <a:srcRect l="-1178" t="-1861" r="-1180" b="-1861"/>
          <a:stretch>
            <a:fillRect/>
          </a:stretch>
        </p:blipFill>
        <p:spPr>
          <a:xfrm>
            <a:off x="11070246" y="210967"/>
            <a:ext cx="823304" cy="838200"/>
          </a:xfrm>
          <a:prstGeom prst="rect">
            <a:avLst/>
          </a:prstGeom>
        </p:spPr>
      </p:pic>
      <p:pic>
        <p:nvPicPr>
          <p:cNvPr id="17" name="Picture 16" descr="A logo of a hand and a globe&#10;&#10;Description automatically generated">
            <a:extLst>
              <a:ext uri="{FF2B5EF4-FFF2-40B4-BE49-F238E27FC236}">
                <a16:creationId xmlns:a16="http://schemas.microsoft.com/office/drawing/2014/main" id="{10E0716B-D9DC-360A-F3FC-34F6333A7B5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25147" y="1836221"/>
            <a:ext cx="536916" cy="583072"/>
          </a:xfrm>
          <a:prstGeom prst="rect">
            <a:avLst/>
          </a:prstGeom>
        </p:spPr>
      </p:pic>
    </p:spTree>
    <p:extLst>
      <p:ext uri="{BB962C8B-B14F-4D97-AF65-F5344CB8AC3E}">
        <p14:creationId xmlns:p14="http://schemas.microsoft.com/office/powerpoint/2010/main" val="3448839342"/>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118140-F599-037F-845A-E3A103C69C6E}"/>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315E5CC0-0802-C746-08CB-3518C07EED7A}"/>
              </a:ext>
            </a:extLst>
          </p:cNvPr>
          <p:cNvGraphicFramePr>
            <a:graphicFrameLocks/>
          </p:cNvGraphicFramePr>
          <p:nvPr>
            <p:custDataLst>
              <p:tags r:id="rId1"/>
            </p:custDataLst>
            <p:extLst>
              <p:ext uri="{D42A27DB-BD31-4B8C-83A1-F6EECF244321}">
                <p14:modId xmlns:p14="http://schemas.microsoft.com/office/powerpoint/2010/main" val="39584046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2" name="think-cell data - do not delete" hidden="1">
                        <a:extLst>
                          <a:ext uri="{FF2B5EF4-FFF2-40B4-BE49-F238E27FC236}">
                            <a16:creationId xmlns:a16="http://schemas.microsoft.com/office/drawing/2014/main" id="{315E5CC0-0802-C746-08CB-3518C07EED7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BA536765-A103-21EF-5598-B23818A39B88}"/>
              </a:ext>
            </a:extLst>
          </p:cNvPr>
          <p:cNvSpPr>
            <a:spLocks noGrp="1"/>
          </p:cNvSpPr>
          <p:nvPr>
            <p:ph type="title"/>
          </p:nvPr>
        </p:nvSpPr>
        <p:spPr>
          <a:xfrm>
            <a:off x="304801" y="247650"/>
            <a:ext cx="10553700" cy="968375"/>
          </a:xfrm>
        </p:spPr>
        <p:txBody>
          <a:bodyPr vert="horz" rIns="0"/>
          <a:lstStyle/>
          <a:p>
            <a:r>
              <a:rPr lang="en-US" sz="2600"/>
              <a:t>COMMONALITY BETWEEN HOME DEPOT’S AND PEP+ FOCUS AREAS</a:t>
            </a:r>
            <a:br>
              <a:rPr lang="en-US" sz="3000"/>
            </a:br>
            <a:r>
              <a:rPr lang="en-US" sz="1800" i="1"/>
              <a:t>And how these focus areas align with pep+ pillars</a:t>
            </a:r>
          </a:p>
        </p:txBody>
      </p:sp>
      <p:sp>
        <p:nvSpPr>
          <p:cNvPr id="13" name="Rectangle: Top Corners Rounded 12">
            <a:extLst>
              <a:ext uri="{FF2B5EF4-FFF2-40B4-BE49-F238E27FC236}">
                <a16:creationId xmlns:a16="http://schemas.microsoft.com/office/drawing/2014/main" id="{44B45BAC-E973-A86A-5C51-D127EAE0BDA2}"/>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 name="Table 4">
            <a:extLst>
              <a:ext uri="{FF2B5EF4-FFF2-40B4-BE49-F238E27FC236}">
                <a16:creationId xmlns:a16="http://schemas.microsoft.com/office/drawing/2014/main" id="{5835F41C-68AD-C789-58D2-91CF66DE9851}"/>
              </a:ext>
            </a:extLst>
          </p:cNvPr>
          <p:cNvGraphicFramePr>
            <a:graphicFrameLocks noGrp="1"/>
          </p:cNvGraphicFramePr>
          <p:nvPr>
            <p:extLst>
              <p:ext uri="{D42A27DB-BD31-4B8C-83A1-F6EECF244321}">
                <p14:modId xmlns:p14="http://schemas.microsoft.com/office/powerpoint/2010/main" val="1472482907"/>
              </p:ext>
            </p:extLst>
          </p:nvPr>
        </p:nvGraphicFramePr>
        <p:xfrm>
          <a:off x="-7620" y="1148230"/>
          <a:ext cx="11986260" cy="5041877"/>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9997440">
                  <a:extLst>
                    <a:ext uri="{9D8B030D-6E8A-4147-A177-3AD203B41FA5}">
                      <a16:colId xmlns:a16="http://schemas.microsoft.com/office/drawing/2014/main" val="2382844442"/>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1" i="0" noProof="0">
                          <a:solidFill>
                            <a:schemeClr val="bg1"/>
                          </a:solidFill>
                          <a:effectLst/>
                          <a:latin typeface="+mn-lt"/>
                          <a:cs typeface="Leelawadee"/>
                        </a:rPr>
                        <a:t>Operate Sustainably</a:t>
                      </a:r>
                    </a:p>
                  </a:txBody>
                  <a:tcPr marL="27432" marR="27432" marT="27432"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1109957">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954F07"/>
                          </a:solidFill>
                          <a:latin typeface="+mj-lt"/>
                          <a:ea typeface="+mn-ea"/>
                          <a:cs typeface="Leelawadee"/>
                        </a:rPr>
                        <a:t>POSITIVE </a:t>
                      </a:r>
                      <a:br>
                        <a:rPr lang="en-US" sz="1400" kern="1200">
                          <a:solidFill>
                            <a:srgbClr val="954F07"/>
                          </a:solidFill>
                          <a:latin typeface="+mj-lt"/>
                          <a:ea typeface="+mn-ea"/>
                          <a:cs typeface="Leelawadee"/>
                        </a:rPr>
                      </a:br>
                      <a:r>
                        <a:rPr lang="en-US" sz="1400" kern="1200">
                          <a:solidFill>
                            <a:srgbClr val="954F07"/>
                          </a:solidFill>
                          <a:latin typeface="+mj-lt"/>
                          <a:ea typeface="+mn-ea"/>
                          <a:cs typeface="Leelawadee"/>
                        </a:rPr>
                        <a:t>AGRICULTURE</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9F0A"/>
                    </a:solidFill>
                  </a:tcPr>
                </a:tc>
                <a:tc>
                  <a:txBody>
                    <a:bodyPr/>
                    <a:lstStyle/>
                    <a:p>
                      <a:pPr marL="120650" marR="0" lvl="0" indent="-120650" algn="l">
                        <a:lnSpc>
                          <a:spcPct val="100000"/>
                        </a:lnSpc>
                        <a:spcBef>
                          <a:spcPts val="0"/>
                        </a:spcBef>
                        <a:spcAft>
                          <a:spcPts val="0"/>
                        </a:spcAft>
                        <a:buFont typeface="Arial"/>
                        <a:buChar char="•"/>
                      </a:pPr>
                      <a:r>
                        <a:rPr lang="en-US" sz="1050" b="0" i="0" u="none" strike="noStrike" kern="1200" cap="none" spc="0" normalizeH="0" baseline="0" noProof="0">
                          <a:ln>
                            <a:noFill/>
                          </a:ln>
                          <a:solidFill>
                            <a:srgbClr val="2B660F"/>
                          </a:solidFill>
                          <a:effectLst/>
                          <a:highlight>
                            <a:srgbClr val="FFC62B"/>
                          </a:highlight>
                          <a:uLnTx/>
                          <a:uFillTx/>
                          <a:latin typeface="+mn-lt"/>
                        </a:rPr>
                        <a:t>Target</a:t>
                      </a:r>
                      <a:r>
                        <a:rPr lang="en-US" sz="1050" b="0" i="0" u="none" strike="noStrike" kern="1200" cap="none" spc="0" normalizeH="0" baseline="0" noProof="0">
                          <a:ln>
                            <a:noFill/>
                          </a:ln>
                          <a:solidFill>
                            <a:srgbClr val="2B660F"/>
                          </a:solidFill>
                          <a:effectLst/>
                          <a:uLnTx/>
                          <a:uFillTx/>
                          <a:latin typeface="+mn-lt"/>
                        </a:rPr>
                        <a:t>: Reforest 2,000 acres - equal to an area of &gt;800 Home Depot stores - by 2028</a:t>
                      </a:r>
                      <a:endParaRPr kumimoji="0" lang="en-US" sz="1050" b="0" i="0" u="none" strike="noStrike" kern="1200" cap="none" spc="0" normalizeH="0" baseline="0" noProof="0">
                        <a:ln>
                          <a:noFill/>
                        </a:ln>
                        <a:solidFill>
                          <a:srgbClr val="2B660F"/>
                        </a:solidFill>
                        <a:effectLst/>
                        <a:uLnTx/>
                        <a:uFillTx/>
                        <a:latin typeface="+mn-lt"/>
                        <a:ea typeface="+mn-ea"/>
                        <a:cs typeface="+mn-cs"/>
                      </a:endParaRPr>
                    </a:p>
                    <a:p>
                      <a:pPr marL="350838" marR="0" lvl="1" indent="-176213" algn="l" defTabSz="914400" rtl="0" eaLnBrk="1" fontAlgn="auto" latinLnBrk="0" hangingPunct="1">
                        <a:lnSpc>
                          <a:spcPct val="100000"/>
                        </a:lnSpc>
                        <a:spcBef>
                          <a:spcPts val="300"/>
                        </a:spcBef>
                        <a:spcAft>
                          <a:spcPts val="0"/>
                        </a:spcAft>
                        <a:buClrTx/>
                        <a:buSzTx/>
                        <a:buFont typeface="Wingdings" pitchFamily="2" charset="2"/>
                        <a:buChar char="Ø"/>
                        <a:tabLst/>
                        <a:defRPr/>
                      </a:pPr>
                      <a:r>
                        <a:rPr lang="en-US" sz="1050" b="1" noProof="0">
                          <a:solidFill>
                            <a:srgbClr val="2B660F"/>
                          </a:solidFill>
                          <a:latin typeface="+mn-lt"/>
                          <a:cs typeface="Leelawadee"/>
                        </a:rPr>
                        <a:t>pep+ alignment: Spread the adoption of regenerative agriculture, restorative, or protective practices across 10 million acres of land supporting the growth of our key crops and ingredients by 2030 </a:t>
                      </a:r>
                      <a:endParaRPr lang="en-US" sz="1050" b="0" i="0" u="none" strike="noStrike" kern="1200" cap="none" spc="0" normalizeH="0" baseline="0" noProof="0">
                        <a:ln>
                          <a:noFill/>
                        </a:ln>
                        <a:solidFill>
                          <a:srgbClr val="2B660F"/>
                        </a:solidFill>
                        <a:effectLst/>
                        <a:uLnTx/>
                        <a:uFillTx/>
                        <a:latin typeface="+mn-lt"/>
                      </a:endParaRPr>
                    </a:p>
                  </a:txBody>
                  <a:tcPr marL="27432" marR="27432" marT="27432" marB="27432">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3685032">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marR="0" lvl="0" indent="-120650" algn="l">
                        <a:lnSpc>
                          <a:spcPct val="100000"/>
                        </a:lnSpc>
                        <a:spcBef>
                          <a:spcPts val="0"/>
                        </a:spcBef>
                        <a:spcAft>
                          <a:spcPts val="0"/>
                        </a:spcAft>
                        <a:buFont typeface="Arial"/>
                        <a:buChar char="•"/>
                      </a:pPr>
                      <a:r>
                        <a:rPr lang="en-US" sz="1050" b="0" i="0" u="none" strike="noStrike" noProof="0">
                          <a:solidFill>
                            <a:srgbClr val="2B660F"/>
                          </a:solidFill>
                          <a:effectLst/>
                          <a:highlight>
                            <a:srgbClr val="FFC62B"/>
                          </a:highlight>
                          <a:latin typeface="+mn-lt"/>
                        </a:rPr>
                        <a:t>Target</a:t>
                      </a:r>
                      <a:r>
                        <a:rPr lang="en-US" sz="1050" b="0" i="0" u="none" strike="noStrike" noProof="0">
                          <a:solidFill>
                            <a:srgbClr val="2B660F"/>
                          </a:solidFill>
                          <a:effectLst/>
                          <a:latin typeface="+mn-lt"/>
                        </a:rPr>
                        <a:t>: Reduce absolute Scope 3 Category 11 “Use of Sold Products” emissions 42% by 2030, from our 2020 base year (SBTi validated) </a:t>
                      </a:r>
                    </a:p>
                    <a:p>
                      <a:pPr marL="120650" marR="0" lvl="0" indent="-120650" algn="l" defTabSz="914400" rtl="0" eaLnBrk="1" fontAlgn="auto" latinLnBrk="0" hangingPunct="1">
                        <a:lnSpc>
                          <a:spcPct val="100000"/>
                        </a:lnSpc>
                        <a:spcBef>
                          <a:spcPts val="1000"/>
                        </a:spcBef>
                        <a:spcAft>
                          <a:spcPts val="0"/>
                        </a:spcAft>
                        <a:buClrTx/>
                        <a:buSzTx/>
                        <a:buFont typeface="Arial"/>
                        <a:buChar char="•"/>
                        <a:tabLst/>
                        <a:defRPr/>
                      </a:pPr>
                      <a:r>
                        <a:rPr lang="en-US" sz="1050" kern="1200" noProof="0">
                          <a:solidFill>
                            <a:srgbClr val="2B660F"/>
                          </a:solidFill>
                          <a:highlight>
                            <a:srgbClr val="4FE2F3"/>
                          </a:highlight>
                          <a:latin typeface="+mn-lt"/>
                          <a:ea typeface="+mn-ea"/>
                          <a:cs typeface="Leelawadee" panose="020B0502040204020203" pitchFamily="34" charset="-34"/>
                        </a:rPr>
                        <a:t>Goal: </a:t>
                      </a:r>
                      <a:r>
                        <a:rPr lang="en-US" sz="1050" b="0" i="0" u="none" strike="noStrike" noProof="0">
                          <a:solidFill>
                            <a:srgbClr val="2B660F"/>
                          </a:solidFill>
                          <a:effectLst/>
                          <a:latin typeface="+mn-lt"/>
                        </a:rPr>
                        <a:t>Motivate top-tier strategic suppliers to have a business-relevant publicly stated sustainability goal by 2025</a:t>
                      </a:r>
                      <a:endParaRPr kumimoji="0" lang="en-US" sz="1050" b="0" i="0" u="none" strike="noStrike" kern="1200" cap="none" spc="0" normalizeH="0" baseline="0" noProof="0">
                        <a:ln>
                          <a:noFill/>
                        </a:ln>
                        <a:solidFill>
                          <a:srgbClr val="2B660F"/>
                        </a:solidFill>
                        <a:effectLst/>
                        <a:uLnTx/>
                        <a:uFillTx/>
                        <a:latin typeface="+mn-lt"/>
                        <a:ea typeface="+mn-ea"/>
                        <a:cs typeface="+mn-cs"/>
                      </a:endParaRPr>
                    </a:p>
                    <a:p>
                      <a:pPr marL="342900" marR="0" lvl="1" indent="-176213" algn="l" defTabSz="914400" rtl="0" eaLnBrk="1" fontAlgn="auto" latinLnBrk="0" hangingPunct="1">
                        <a:lnSpc>
                          <a:spcPct val="100000"/>
                        </a:lnSpc>
                        <a:spcBef>
                          <a:spcPts val="300"/>
                        </a:spcBef>
                        <a:spcAft>
                          <a:spcPts val="0"/>
                        </a:spcAft>
                        <a:buClrTx/>
                        <a:buSzTx/>
                        <a:buFont typeface="Wingdings" pitchFamily="2" charset="2"/>
                        <a:buChar char="Ø"/>
                        <a:tabLst/>
                        <a:defRPr/>
                      </a:pPr>
                      <a:r>
                        <a:rPr lang="en-US" sz="1050" b="1" noProof="0">
                          <a:solidFill>
                            <a:srgbClr val="2B660F"/>
                          </a:solidFill>
                          <a:latin typeface="+mn-lt"/>
                          <a:cs typeface="Leelawadee"/>
                        </a:rPr>
                        <a:t>pep+ alignment: Achieve a 50% reduction in Scope 1 and 2 emissions by 2030 (vs 2022 baseline) </a:t>
                      </a:r>
                      <a:endParaRPr lang="en-US" sz="1050" b="0" i="0" u="none" strike="noStrike" noProof="0">
                        <a:solidFill>
                          <a:srgbClr val="2B660F"/>
                        </a:solidFill>
                        <a:effectLst/>
                        <a:latin typeface="+mn-lt"/>
                      </a:endParaRPr>
                    </a:p>
                    <a:p>
                      <a:pPr marL="342900" marR="0" lvl="1" indent="-176213" algn="l" defTabSz="914400" rtl="0" eaLnBrk="1" fontAlgn="auto" latinLnBrk="0" hangingPunct="1">
                        <a:lnSpc>
                          <a:spcPct val="100000"/>
                        </a:lnSpc>
                        <a:spcBef>
                          <a:spcPts val="400"/>
                        </a:spcBef>
                        <a:spcAft>
                          <a:spcPts val="0"/>
                        </a:spcAft>
                        <a:buClrTx/>
                        <a:buSzTx/>
                        <a:buFont typeface="Wingdings" pitchFamily="2" charset="2"/>
                        <a:buChar char="Ø"/>
                        <a:tabLst/>
                        <a:defRPr/>
                      </a:pPr>
                      <a:r>
                        <a:rPr lang="en-US" sz="1050" b="1" noProof="0">
                          <a:solidFill>
                            <a:srgbClr val="2B660F"/>
                          </a:solidFill>
                          <a:latin typeface="+mn-lt"/>
                          <a:cs typeface="Leelawadee"/>
                        </a:rPr>
                        <a:t>pep+ alignment: Achieve a 42% reduction in Scope 3 Energy &amp; Industry (E&amp;I) emissions by 2030 (vs 2022 baseline) </a:t>
                      </a:r>
                    </a:p>
                    <a:p>
                      <a:pPr marL="342900" marR="0" lvl="1" indent="-176213" algn="l" defTabSz="914400" rtl="0" eaLnBrk="1" fontAlgn="auto" latinLnBrk="0" hangingPunct="1">
                        <a:lnSpc>
                          <a:spcPct val="100000"/>
                        </a:lnSpc>
                        <a:spcBef>
                          <a:spcPts val="400"/>
                        </a:spcBef>
                        <a:spcAft>
                          <a:spcPts val="0"/>
                        </a:spcAft>
                        <a:buClrTx/>
                        <a:buSzTx/>
                        <a:buFont typeface="Wingdings" pitchFamily="2" charset="2"/>
                        <a:buChar char="Ø"/>
                        <a:tabLst/>
                        <a:defRPr/>
                      </a:pPr>
                      <a:r>
                        <a:rPr lang="en-US" sz="1050" b="1" noProof="0">
                          <a:solidFill>
                            <a:srgbClr val="2B660F"/>
                          </a:solidFill>
                          <a:latin typeface="+mn-lt"/>
                          <a:cs typeface="Leelawadee"/>
                        </a:rPr>
                        <a:t>pep+ alignment: Achieve a 30% reduction in Scope 3 Forest, Land and Agriculture (FLAG) emissions by 2030 (vs 2022 baseline) </a:t>
                      </a:r>
                    </a:p>
                    <a:p>
                      <a:pPr marL="342900" marR="0" lvl="1" indent="-176213" algn="l" defTabSz="914400" rtl="0" eaLnBrk="1" fontAlgn="auto" latinLnBrk="0" hangingPunct="1">
                        <a:lnSpc>
                          <a:spcPct val="100000"/>
                        </a:lnSpc>
                        <a:spcBef>
                          <a:spcPts val="400"/>
                        </a:spcBef>
                        <a:spcAft>
                          <a:spcPts val="0"/>
                        </a:spcAft>
                        <a:buClrTx/>
                        <a:buSzTx/>
                        <a:buFont typeface="Wingdings" pitchFamily="2" charset="2"/>
                        <a:buChar char="Ø"/>
                        <a:tabLst/>
                        <a:defRPr/>
                      </a:pPr>
                      <a:r>
                        <a:rPr lang="en-US" sz="1050" b="1" noProof="0">
                          <a:solidFill>
                            <a:srgbClr val="2B660F"/>
                          </a:solidFill>
                          <a:latin typeface="+mn-lt"/>
                          <a:cs typeface="Leelawadee"/>
                        </a:rPr>
                        <a:t>pep+ alignment: Achieve net-zero emissions by 2050 or sooner </a:t>
                      </a:r>
                      <a:endParaRPr lang="en-US" sz="1050" b="0" i="0" u="none" strike="noStrike" noProof="0">
                        <a:solidFill>
                          <a:srgbClr val="2B660F"/>
                        </a:solidFill>
                        <a:effectLst/>
                        <a:latin typeface="+mn-lt"/>
                      </a:endParaRPr>
                    </a:p>
                    <a:p>
                      <a:pPr marL="120650" marR="0" lvl="0" indent="-120650" algn="l">
                        <a:lnSpc>
                          <a:spcPct val="100000"/>
                        </a:lnSpc>
                        <a:spcBef>
                          <a:spcPts val="1000"/>
                        </a:spcBef>
                        <a:spcAft>
                          <a:spcPts val="0"/>
                        </a:spcAft>
                        <a:buFont typeface="Arial"/>
                        <a:buChar char="•"/>
                      </a:pPr>
                      <a:r>
                        <a:rPr lang="en-US" sz="1050" b="0" i="0" u="none" strike="noStrike" noProof="0">
                          <a:solidFill>
                            <a:srgbClr val="2B660F"/>
                          </a:solidFill>
                          <a:effectLst/>
                          <a:highlight>
                            <a:srgbClr val="FFC62B"/>
                          </a:highlight>
                          <a:latin typeface="+mn-lt"/>
                        </a:rPr>
                        <a:t>Target</a:t>
                      </a:r>
                      <a:r>
                        <a:rPr lang="en-US" sz="1050" b="0" i="0" u="none" strike="noStrike" noProof="0">
                          <a:solidFill>
                            <a:srgbClr val="2B660F"/>
                          </a:solidFill>
                          <a:effectLst/>
                          <a:latin typeface="+mn-lt"/>
                        </a:rPr>
                        <a:t>: Help customers reduce water use by 100 billion gallons by 2026, through the purchase and proper use of water-saving products, starting in 2023 </a:t>
                      </a:r>
                      <a:endParaRPr kumimoji="0" lang="en-US" sz="1050" b="0" i="0" u="none" strike="noStrike" kern="1200" cap="none" spc="0" normalizeH="0" baseline="0" noProof="0">
                        <a:ln>
                          <a:noFill/>
                        </a:ln>
                        <a:solidFill>
                          <a:srgbClr val="2B660F"/>
                        </a:solidFill>
                        <a:effectLst/>
                        <a:uLnTx/>
                        <a:uFillTx/>
                        <a:latin typeface="+mn-lt"/>
                        <a:ea typeface="+mn-ea"/>
                        <a:cs typeface="+mn-cs"/>
                      </a:endParaRPr>
                    </a:p>
                    <a:p>
                      <a:pPr marL="350838" marR="0" lvl="1" indent="-176213" algn="l" defTabSz="914400" rtl="0" eaLnBrk="1" fontAlgn="auto" latinLnBrk="0" hangingPunct="1">
                        <a:lnSpc>
                          <a:spcPct val="100000"/>
                        </a:lnSpc>
                        <a:spcBef>
                          <a:spcPts val="300"/>
                        </a:spcBef>
                        <a:spcAft>
                          <a:spcPts val="0"/>
                        </a:spcAft>
                        <a:buClrTx/>
                        <a:buSzTx/>
                        <a:buFont typeface="Wingdings" pitchFamily="2" charset="2"/>
                        <a:buChar char="Ø"/>
                        <a:tabLst/>
                        <a:defRPr/>
                      </a:pPr>
                      <a:r>
                        <a:rPr lang="en-US" sz="1050" b="1" noProof="0">
                          <a:solidFill>
                            <a:srgbClr val="2B660F"/>
                          </a:solidFill>
                          <a:latin typeface="+mn-lt"/>
                          <a:cs typeface="Leelawadee"/>
                        </a:rPr>
                        <a:t>pep+ alignment: Reach average water-use efficiency ratios of 1.4 liters/liter of production in beverages sites and 1.7 liters/kilogram of production in convenient foods sites for 100% of high water-risk PepsiCo and franchise bottler manufacturing facilities by 2030 </a:t>
                      </a:r>
                      <a:endParaRPr lang="en-US" sz="1050" b="0" i="0" u="none" strike="noStrike" noProof="0">
                        <a:solidFill>
                          <a:srgbClr val="2B660F"/>
                        </a:solidFill>
                        <a:effectLst/>
                        <a:latin typeface="+mn-lt"/>
                      </a:endParaRPr>
                    </a:p>
                    <a:p>
                      <a:pPr marL="120650" marR="0" lvl="0" indent="-120650" algn="l">
                        <a:lnSpc>
                          <a:spcPct val="100000"/>
                        </a:lnSpc>
                        <a:spcBef>
                          <a:spcPts val="1000"/>
                        </a:spcBef>
                        <a:spcAft>
                          <a:spcPts val="0"/>
                        </a:spcAft>
                        <a:buFont typeface="Arial"/>
                        <a:buChar char="•"/>
                      </a:pPr>
                      <a:r>
                        <a:rPr lang="en-US" sz="1050" b="0" i="0" u="none" strike="noStrike" noProof="0">
                          <a:solidFill>
                            <a:srgbClr val="2B660F"/>
                          </a:solidFill>
                          <a:effectLst/>
                          <a:highlight>
                            <a:srgbClr val="FFC62B"/>
                          </a:highlight>
                          <a:latin typeface="+mn-lt"/>
                        </a:rPr>
                        <a:t>Target</a:t>
                      </a:r>
                      <a:r>
                        <a:rPr lang="en-US" sz="1050" b="0" i="0" u="none" strike="noStrike" noProof="0">
                          <a:solidFill>
                            <a:srgbClr val="2B660F"/>
                          </a:solidFill>
                          <a:effectLst/>
                          <a:latin typeface="+mn-lt"/>
                        </a:rPr>
                        <a:t>: All private-brand fiber packaging for new SKUs will be compostable, recyclable, or made with recycled content by the start of 2027</a:t>
                      </a:r>
                      <a:endParaRPr kumimoji="0" lang="en-US" sz="1050" b="0" i="0" u="none" strike="noStrike" kern="1200" cap="none" spc="0" normalizeH="0" baseline="0" noProof="0">
                        <a:ln>
                          <a:noFill/>
                        </a:ln>
                        <a:solidFill>
                          <a:srgbClr val="2B660F"/>
                        </a:solidFill>
                        <a:effectLst/>
                        <a:uLnTx/>
                        <a:uFillTx/>
                        <a:latin typeface="+mn-lt"/>
                        <a:ea typeface="+mn-ea"/>
                        <a:cs typeface="+mn-cs"/>
                      </a:endParaRPr>
                    </a:p>
                    <a:p>
                      <a:pPr marL="350838" marR="0" lvl="1" indent="-176213" algn="l" defTabSz="914400" rtl="0" eaLnBrk="1" fontAlgn="auto" latinLnBrk="0" hangingPunct="1">
                        <a:lnSpc>
                          <a:spcPct val="100000"/>
                        </a:lnSpc>
                        <a:spcBef>
                          <a:spcPts val="300"/>
                        </a:spcBef>
                        <a:spcAft>
                          <a:spcPts val="0"/>
                        </a:spcAft>
                        <a:buClrTx/>
                        <a:buSzTx/>
                        <a:buFont typeface="Wingdings" pitchFamily="2" charset="2"/>
                        <a:buChar char="Ø"/>
                        <a:tabLst/>
                        <a:defRPr/>
                      </a:pPr>
                      <a:r>
                        <a:rPr lang="en-US" sz="1050" b="1" noProof="0">
                          <a:solidFill>
                            <a:srgbClr val="2B660F"/>
                          </a:solidFill>
                          <a:latin typeface="+mn-lt"/>
                          <a:cs typeface="Leelawadee"/>
                        </a:rPr>
                        <a:t>pep+ alignment: Achieve 97% or greater reusable, recyclable, or compostable (RRC) packaging by design by 2030 in our primary and secondary packaging in our key packaging markets </a:t>
                      </a:r>
                      <a:endParaRPr lang="en-US" sz="1050" b="0" i="0" u="none" strike="noStrike" noProof="0">
                        <a:solidFill>
                          <a:srgbClr val="2B660F"/>
                        </a:solidFill>
                        <a:effectLst/>
                        <a:latin typeface="+mn-lt"/>
                      </a:endParaRPr>
                    </a:p>
                    <a:p>
                      <a:pPr marL="120650" marR="0" lvl="0" indent="-120650" algn="l">
                        <a:lnSpc>
                          <a:spcPct val="100000"/>
                        </a:lnSpc>
                        <a:spcBef>
                          <a:spcPts val="1000"/>
                        </a:spcBef>
                        <a:spcAft>
                          <a:spcPts val="0"/>
                        </a:spcAft>
                        <a:buFont typeface="Arial"/>
                        <a:buChar char="•"/>
                      </a:pPr>
                      <a:r>
                        <a:rPr lang="en-US" sz="1050" kern="1200" noProof="0">
                          <a:solidFill>
                            <a:srgbClr val="2B660F"/>
                          </a:solidFill>
                          <a:highlight>
                            <a:srgbClr val="4FE2F3"/>
                          </a:highlight>
                          <a:latin typeface="+mn-lt"/>
                          <a:ea typeface="+mn-ea"/>
                          <a:cs typeface="Leelawadee" panose="020B0502040204020203" pitchFamily="34" charset="-34"/>
                        </a:rPr>
                        <a:t>Goal: </a:t>
                      </a:r>
                      <a:r>
                        <a:rPr lang="en-US" sz="1050" b="0" i="0" u="none" strike="noStrike" noProof="0">
                          <a:solidFill>
                            <a:srgbClr val="2B660F"/>
                          </a:solidFill>
                          <a:effectLst/>
                          <a:latin typeface="+mn-lt"/>
                        </a:rPr>
                        <a:t>Reduce plastics or convert to more sustainable materials used in products and packaging by 2028, starting in 2020 </a:t>
                      </a:r>
                      <a:endParaRPr kumimoji="0" lang="en-US" sz="1050" b="0" i="0" u="none" strike="noStrike" kern="1200" cap="none" spc="0" normalizeH="0" baseline="0" noProof="0">
                        <a:ln>
                          <a:noFill/>
                        </a:ln>
                        <a:solidFill>
                          <a:srgbClr val="2B660F"/>
                        </a:solidFill>
                        <a:effectLst/>
                        <a:uLnTx/>
                        <a:uFillTx/>
                        <a:latin typeface="+mn-lt"/>
                        <a:ea typeface="+mn-ea"/>
                        <a:cs typeface="+mn-cs"/>
                      </a:endParaRPr>
                    </a:p>
                    <a:p>
                      <a:pPr marL="350838" marR="0" lvl="1" indent="-176213" algn="l" defTabSz="914400" rtl="0" eaLnBrk="1" fontAlgn="auto" latinLnBrk="0" hangingPunct="1">
                        <a:lnSpc>
                          <a:spcPct val="100000"/>
                        </a:lnSpc>
                        <a:spcBef>
                          <a:spcPts val="300"/>
                        </a:spcBef>
                        <a:spcAft>
                          <a:spcPts val="0"/>
                        </a:spcAft>
                        <a:buClrTx/>
                        <a:buSzTx/>
                        <a:buFont typeface="Wingdings" pitchFamily="2" charset="2"/>
                        <a:buChar char="Ø"/>
                        <a:tabLst/>
                        <a:defRPr/>
                      </a:pPr>
                      <a:r>
                        <a:rPr lang="en-US" sz="1050" b="1" noProof="0">
                          <a:solidFill>
                            <a:srgbClr val="2B660F"/>
                          </a:solidFill>
                          <a:latin typeface="+mn-lt"/>
                          <a:cs typeface="Leelawadee"/>
                        </a:rPr>
                        <a:t>pep+ alignment: For our primary plastic packaging in key packaging markets, achieve an average of 2% year-over-year reduction in our absolute tonnage of virgin plastics through 2030 </a:t>
                      </a:r>
                      <a:endParaRPr lang="en-US" sz="1050" b="0" i="0" u="none" strike="noStrike" kern="1200" cap="none" spc="0" normalizeH="0" baseline="0" noProof="0">
                        <a:ln>
                          <a:noFill/>
                        </a:ln>
                        <a:solidFill>
                          <a:srgbClr val="2B660F"/>
                        </a:solidFill>
                        <a:effectLst/>
                        <a:uLnTx/>
                        <a:uFillTx/>
                        <a:latin typeface="+mn-lt"/>
                      </a:endParaRPr>
                    </a:p>
                  </a:txBody>
                  <a:tcPr marL="27432" marR="27432" marT="27432" marB="27432">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bl>
          </a:graphicData>
        </a:graphic>
      </p:graphicFrame>
      <p:pic>
        <p:nvPicPr>
          <p:cNvPr id="15" name="Picture 14" descr="A logo of a leaf in a circle&#10;&#10;Description automatically generated">
            <a:extLst>
              <a:ext uri="{FF2B5EF4-FFF2-40B4-BE49-F238E27FC236}">
                <a16:creationId xmlns:a16="http://schemas.microsoft.com/office/drawing/2014/main" id="{9724C80B-2551-EAF7-5429-EE70EEDA3E1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pic>
        <p:nvPicPr>
          <p:cNvPr id="17" name="Picture 16" descr="A blue and green windmill with green arrows&#10;&#10;Description automatically generated">
            <a:extLst>
              <a:ext uri="{FF2B5EF4-FFF2-40B4-BE49-F238E27FC236}">
                <a16:creationId xmlns:a16="http://schemas.microsoft.com/office/drawing/2014/main" id="{03FF63FD-72CC-1AC5-3B67-0522F033113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2956884"/>
            <a:ext cx="556204" cy="604020"/>
          </a:xfrm>
          <a:prstGeom prst="rect">
            <a:avLst/>
          </a:prstGeom>
        </p:spPr>
      </p:pic>
      <p:sp>
        <p:nvSpPr>
          <p:cNvPr id="18" name="TextBox 17">
            <a:extLst>
              <a:ext uri="{FF2B5EF4-FFF2-40B4-BE49-F238E27FC236}">
                <a16:creationId xmlns:a16="http://schemas.microsoft.com/office/drawing/2014/main" id="{25DD89A6-7E29-2467-E0BE-E4A641A8D038}"/>
              </a:ext>
            </a:extLst>
          </p:cNvPr>
          <p:cNvSpPr txBox="1"/>
          <p:nvPr/>
        </p:nvSpPr>
        <p:spPr>
          <a:xfrm>
            <a:off x="5334000" y="6269189"/>
            <a:ext cx="6405563" cy="506261"/>
          </a:xfrm>
          <a:prstGeom prst="rect">
            <a:avLst/>
          </a:prstGeom>
          <a:solidFill>
            <a:srgbClr val="8EBC29"/>
          </a:solidFill>
        </p:spPr>
        <p:txBody>
          <a:bodyPr wrap="square" rtlCol="0" anchor="ctr">
            <a:noAutofit/>
          </a:bodyPr>
          <a:lstStyle/>
          <a:p>
            <a:pPr lvl="0" algn="ctr">
              <a:defRPr/>
            </a:pPr>
            <a:r>
              <a:rPr lang="en-US" sz="1050" i="1" kern="0">
                <a:solidFill>
                  <a:schemeClr val="bg1"/>
                </a:solidFill>
                <a:cs typeface="Leelawadee" panose="020B0502040204020203" pitchFamily="34" charset="-34"/>
              </a:rPr>
              <a:t>No common focus areas were identified across </a:t>
            </a:r>
          </a:p>
          <a:p>
            <a:pPr lvl="0" algn="ctr">
              <a:defRPr/>
            </a:pPr>
            <a:r>
              <a:rPr lang="en-US" sz="1050" i="1" kern="0">
                <a:solidFill>
                  <a:schemeClr val="bg1"/>
                </a:solidFill>
                <a:cs typeface="Leelawadee" panose="020B0502040204020203" pitchFamily="34" charset="-34"/>
              </a:rPr>
              <a:t>Positive Choices (PepsiCo), Strengthen our Communities or Focus on our People (Home Depot).</a:t>
            </a:r>
          </a:p>
        </p:txBody>
      </p:sp>
      <p:pic>
        <p:nvPicPr>
          <p:cNvPr id="3" name="Picture Placeholder 20" descr="Home Depot - Wikipedia">
            <a:extLst>
              <a:ext uri="{FF2B5EF4-FFF2-40B4-BE49-F238E27FC236}">
                <a16:creationId xmlns:a16="http://schemas.microsoft.com/office/drawing/2014/main" id="{13DFC627-64E5-732F-2911-371A59084646}"/>
              </a:ext>
            </a:extLst>
          </p:cNvPr>
          <p:cNvPicPr>
            <a:picLocks noChangeAspect="1"/>
          </p:cNvPicPr>
          <p:nvPr/>
        </p:nvPicPr>
        <p:blipFill>
          <a:blip r:embed="rId8"/>
          <a:srcRect l="-1178" t="-1861" r="-1180" b="-1861"/>
          <a:stretch>
            <a:fillRect/>
          </a:stretch>
        </p:blipFill>
        <p:spPr>
          <a:xfrm>
            <a:off x="11070246" y="210967"/>
            <a:ext cx="823304" cy="838200"/>
          </a:xfrm>
          <a:prstGeom prst="rect">
            <a:avLst/>
          </a:prstGeom>
        </p:spPr>
      </p:pic>
    </p:spTree>
    <p:extLst>
      <p:ext uri="{BB962C8B-B14F-4D97-AF65-F5344CB8AC3E}">
        <p14:creationId xmlns:p14="http://schemas.microsoft.com/office/powerpoint/2010/main" val="2025550539"/>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BBA44A-279D-9B2F-0B5B-B6193FEFE178}"/>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3F17BCA-D620-8A67-DA95-C69A24A2AE33}"/>
              </a:ext>
            </a:extLst>
          </p:cNvPr>
          <p:cNvGraphicFramePr>
            <a:graphicFrameLocks/>
          </p:cNvGraphicFramePr>
          <p:nvPr>
            <p:custDataLst>
              <p:tags r:id="rId1"/>
            </p:custDataLst>
            <p:extLst>
              <p:ext uri="{D42A27DB-BD31-4B8C-83A1-F6EECF244321}">
                <p14:modId xmlns:p14="http://schemas.microsoft.com/office/powerpoint/2010/main" val="11433827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4" name="think-cell data - do not delete" hidden="1">
                        <a:extLst>
                          <a:ext uri="{FF2B5EF4-FFF2-40B4-BE49-F238E27FC236}">
                            <a16:creationId xmlns:a16="http://schemas.microsoft.com/office/drawing/2014/main" id="{E3F17BCA-D620-8A67-DA95-C69A24A2AE3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3" name="Picture 2" descr="A black and white logo&#10;&#10;AI-generated content may be incorrect.">
            <a:extLst>
              <a:ext uri="{FF2B5EF4-FFF2-40B4-BE49-F238E27FC236}">
                <a16:creationId xmlns:a16="http://schemas.microsoft.com/office/drawing/2014/main" id="{12242884-26D2-4287-9E85-B5203501EAD7}"/>
              </a:ext>
            </a:extLst>
          </p:cNvPr>
          <p:cNvPicPr>
            <a:picLocks noChangeAspect="1"/>
          </p:cNvPicPr>
          <p:nvPr/>
        </p:nvPicPr>
        <p:blipFill>
          <a:blip r:embed="rId6"/>
          <a:stretch>
            <a:fillRect/>
          </a:stretch>
        </p:blipFill>
        <p:spPr>
          <a:xfrm>
            <a:off x="304800" y="2463573"/>
            <a:ext cx="5594056" cy="1930854"/>
          </a:xfrm>
          <a:prstGeom prst="rect">
            <a:avLst/>
          </a:prstGeom>
        </p:spPr>
      </p:pic>
    </p:spTree>
    <p:extLst>
      <p:ext uri="{BB962C8B-B14F-4D97-AF65-F5344CB8AC3E}">
        <p14:creationId xmlns:p14="http://schemas.microsoft.com/office/powerpoint/2010/main" val="2929575128"/>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14CE8D-28C2-5C8B-2638-29C103D6FA99}"/>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375C88FC-1458-F15E-5FD3-C16B3114E2EC}"/>
              </a:ext>
            </a:extLst>
          </p:cNvPr>
          <p:cNvGraphicFramePr>
            <a:graphicFrameLocks/>
          </p:cNvGraphicFramePr>
          <p:nvPr>
            <p:custDataLst>
              <p:tags r:id="rId1"/>
            </p:custDataLst>
            <p:extLst>
              <p:ext uri="{D42A27DB-BD31-4B8C-83A1-F6EECF244321}">
                <p14:modId xmlns:p14="http://schemas.microsoft.com/office/powerpoint/2010/main" val="10314601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7" name="think-cell data - do not delete" hidden="1">
                        <a:extLst>
                          <a:ext uri="{FF2B5EF4-FFF2-40B4-BE49-F238E27FC236}">
                            <a16:creationId xmlns:a16="http://schemas.microsoft.com/office/drawing/2014/main" id="{375C88FC-1458-F15E-5FD3-C16B3114E2E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8" name="Picture Placeholder 7" descr="Hy-Vee - Wikipedia">
            <a:extLst>
              <a:ext uri="{FF2B5EF4-FFF2-40B4-BE49-F238E27FC236}">
                <a16:creationId xmlns:a16="http://schemas.microsoft.com/office/drawing/2014/main" id="{4337913D-53F4-D206-1F2C-D529890782AE}"/>
              </a:ext>
            </a:extLst>
          </p:cNvPr>
          <p:cNvPicPr>
            <a:picLocks noGrp="1" noChangeAspect="1"/>
          </p:cNvPicPr>
          <p:nvPr>
            <p:ph type="pic" sz="quarter" idx="14"/>
          </p:nvPr>
        </p:nvPicPr>
        <p:blipFill rotWithShape="1">
          <a:blip r:embed="rId6"/>
          <a:srcRect l="-8664" t="-140367" r="-7811" b="-140367"/>
          <a:stretch>
            <a:fillRect/>
          </a:stretch>
        </p:blipFill>
        <p:spPr>
          <a:xfrm>
            <a:off x="0" y="0"/>
            <a:ext cx="6096000" cy="6858000"/>
          </a:xfrm>
          <a:prstGeom prst="rect">
            <a:avLst/>
          </a:prstGeom>
        </p:spPr>
      </p:pic>
      <p:sp>
        <p:nvSpPr>
          <p:cNvPr id="15" name="Rectangle: Single Corner Rounded 14">
            <a:extLst>
              <a:ext uri="{FF2B5EF4-FFF2-40B4-BE49-F238E27FC236}">
                <a16:creationId xmlns:a16="http://schemas.microsoft.com/office/drawing/2014/main" id="{F43C7DAB-C5E6-2943-00C9-D867CC7D4DE8}"/>
              </a:ext>
            </a:extLst>
          </p:cNvPr>
          <p:cNvSpPr>
            <a:spLocks/>
          </p:cNvSpPr>
          <p:nvPr/>
        </p:nvSpPr>
        <p:spPr>
          <a:xfrm>
            <a:off x="6300438" y="825872"/>
            <a:ext cx="5852160" cy="66792"/>
          </a:xfrm>
          <a:prstGeom prst="round1Rect">
            <a:avLst>
              <a:gd name="adj" fmla="val 3618"/>
            </a:avLst>
          </a:prstGeom>
          <a:solidFill>
            <a:srgbClr val="0F440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182880" numCol="1" spcCol="38100" rtlCol="0" anchor="b">
            <a:noAutofit/>
          </a:bodyPr>
          <a:lstStyle/>
          <a:p>
            <a:pPr defTabSz="914400"/>
            <a:r>
              <a:rPr kumimoji="0" lang="en-US" sz="3200" b="0" i="0" u="none" strike="noStrike" kern="1200" cap="all" spc="0" normalizeH="0" baseline="0" noProof="0">
                <a:ln>
                  <a:noFill/>
                </a:ln>
                <a:solidFill>
                  <a:srgbClr val="0F440E"/>
                </a:solidFill>
                <a:effectLst/>
                <a:uLnTx/>
                <a:uFillTx/>
                <a:latin typeface="GT Pressura LCG Black"/>
                <a:ea typeface="+mj-ea"/>
                <a:cs typeface="+mj-cs"/>
              </a:rPr>
              <a:t>KEY TAKEAWAYS</a:t>
            </a:r>
            <a:endParaRPr lang="en-US" b="1">
              <a:solidFill>
                <a:srgbClr val="0F440E"/>
              </a:solidFill>
              <a:latin typeface="+mj-lt"/>
            </a:endParaRPr>
          </a:p>
        </p:txBody>
      </p:sp>
      <p:pic>
        <p:nvPicPr>
          <p:cNvPr id="16" name="Picture 15">
            <a:extLst>
              <a:ext uri="{FF2B5EF4-FFF2-40B4-BE49-F238E27FC236}">
                <a16:creationId xmlns:a16="http://schemas.microsoft.com/office/drawing/2014/main" id="{00EE8205-F01D-5962-ED74-61ECEE6F7188}"/>
              </a:ext>
            </a:extLst>
          </p:cNvPr>
          <p:cNvPicPr>
            <a:picLocks noChangeAspect="1"/>
          </p:cNvPicPr>
          <p:nvPr/>
        </p:nvPicPr>
        <p:blipFill>
          <a:blip r:embed="rId7"/>
          <a:srcRect l="24821" r="18929"/>
          <a:stretch>
            <a:fillRect/>
          </a:stretch>
        </p:blipFill>
        <p:spPr>
          <a:xfrm rot="16200000">
            <a:off x="2520059" y="3282059"/>
            <a:ext cx="6857999" cy="293883"/>
          </a:xfrm>
          <a:custGeom>
            <a:avLst/>
            <a:gdLst>
              <a:gd name="connsiteX0" fmla="*/ 6857999 w 6857999"/>
              <a:gd name="connsiteY0" fmla="*/ 0 h 293883"/>
              <a:gd name="connsiteX1" fmla="*/ 6857999 w 6857999"/>
              <a:gd name="connsiteY1" fmla="*/ 293883 h 293883"/>
              <a:gd name="connsiteX2" fmla="*/ 0 w 6857999"/>
              <a:gd name="connsiteY2" fmla="*/ 293883 h 293883"/>
              <a:gd name="connsiteX3" fmla="*/ 0 w 6857999"/>
              <a:gd name="connsiteY3" fmla="*/ 0 h 293883"/>
            </a:gdLst>
            <a:ahLst/>
            <a:cxnLst>
              <a:cxn ang="0">
                <a:pos x="connsiteX0" y="connsiteY0"/>
              </a:cxn>
              <a:cxn ang="0">
                <a:pos x="connsiteX1" y="connsiteY1"/>
              </a:cxn>
              <a:cxn ang="0">
                <a:pos x="connsiteX2" y="connsiteY2"/>
              </a:cxn>
              <a:cxn ang="0">
                <a:pos x="connsiteX3" y="connsiteY3"/>
              </a:cxn>
            </a:cxnLst>
            <a:rect l="l" t="t" r="r" b="b"/>
            <a:pathLst>
              <a:path w="6857999" h="293883">
                <a:moveTo>
                  <a:pt x="6857999" y="0"/>
                </a:moveTo>
                <a:lnTo>
                  <a:pt x="6857999" y="293883"/>
                </a:lnTo>
                <a:lnTo>
                  <a:pt x="0" y="293883"/>
                </a:lnTo>
                <a:lnTo>
                  <a:pt x="0" y="0"/>
                </a:lnTo>
                <a:close/>
              </a:path>
            </a:pathLst>
          </a:custGeom>
          <a:effectLst>
            <a:outerShdw blurRad="50800" dist="38100" dir="10800000" algn="r" rotWithShape="0">
              <a:prstClr val="black">
                <a:alpha val="20000"/>
              </a:prstClr>
            </a:outerShdw>
          </a:effectLst>
        </p:spPr>
      </p:pic>
      <p:sp>
        <p:nvSpPr>
          <p:cNvPr id="17" name="Rectangle: Rounded Corners 16">
            <a:extLst>
              <a:ext uri="{FF2B5EF4-FFF2-40B4-BE49-F238E27FC236}">
                <a16:creationId xmlns:a16="http://schemas.microsoft.com/office/drawing/2014/main" id="{A2FFFFF7-594B-8851-8A60-B7FC176B64EE}"/>
              </a:ext>
            </a:extLst>
          </p:cNvPr>
          <p:cNvSpPr>
            <a:spLocks/>
          </p:cNvSpPr>
          <p:nvPr/>
        </p:nvSpPr>
        <p:spPr>
          <a:xfrm rot="10800000" flipH="1" flipV="1">
            <a:off x="6300438" y="1062650"/>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r>
              <a:rPr lang="en-US" sz="2400" b="1">
                <a:solidFill>
                  <a:srgbClr val="8EBC29"/>
                </a:solidFill>
              </a:rPr>
              <a:t>Sustainable packaging</a:t>
            </a:r>
          </a:p>
        </p:txBody>
      </p:sp>
      <p:sp>
        <p:nvSpPr>
          <p:cNvPr id="18" name="Rectangle: Rounded Corners 17">
            <a:extLst>
              <a:ext uri="{FF2B5EF4-FFF2-40B4-BE49-F238E27FC236}">
                <a16:creationId xmlns:a16="http://schemas.microsoft.com/office/drawing/2014/main" id="{ECDA5ADB-F033-07DE-B4C9-57AAD27D1E60}"/>
              </a:ext>
            </a:extLst>
          </p:cNvPr>
          <p:cNvSpPr>
            <a:spLocks/>
          </p:cNvSpPr>
          <p:nvPr/>
        </p:nvSpPr>
        <p:spPr>
          <a:xfrm rot="10800000" flipH="1" flipV="1">
            <a:off x="6300438" y="3667989"/>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pPr>
              <a:spcBef>
                <a:spcPts val="200"/>
              </a:spcBef>
              <a:defRPr/>
            </a:pPr>
            <a:r>
              <a:rPr lang="en-US" sz="2400" b="1">
                <a:solidFill>
                  <a:srgbClr val="8EBC29"/>
                </a:solidFill>
              </a:rPr>
              <a:t>Limited alignment</a:t>
            </a:r>
          </a:p>
        </p:txBody>
      </p:sp>
      <p:sp>
        <p:nvSpPr>
          <p:cNvPr id="19" name="Rectangle: Rounded Corners 18">
            <a:extLst>
              <a:ext uri="{FF2B5EF4-FFF2-40B4-BE49-F238E27FC236}">
                <a16:creationId xmlns:a16="http://schemas.microsoft.com/office/drawing/2014/main" id="{246DBEBD-9F23-4B5F-8C8A-B16E247E31D5}"/>
              </a:ext>
            </a:extLst>
          </p:cNvPr>
          <p:cNvSpPr>
            <a:spLocks/>
          </p:cNvSpPr>
          <p:nvPr/>
        </p:nvSpPr>
        <p:spPr>
          <a:xfrm rot="10800000" flipH="1" flipV="1">
            <a:off x="6386385" y="1711260"/>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r>
              <a:rPr lang="en-US">
                <a:solidFill>
                  <a:schemeClr val="bg1"/>
                </a:solidFill>
              </a:rPr>
              <a:t>Hy Vee and PepsiCo both have focus areas to ensure their packaging is more sustainable, but Hy Vee’s target is qualitative and not time-bound.</a:t>
            </a:r>
          </a:p>
        </p:txBody>
      </p:sp>
      <p:sp>
        <p:nvSpPr>
          <p:cNvPr id="20" name="Rectangle: Rounded Corners 19">
            <a:extLst>
              <a:ext uri="{FF2B5EF4-FFF2-40B4-BE49-F238E27FC236}">
                <a16:creationId xmlns:a16="http://schemas.microsoft.com/office/drawing/2014/main" id="{0E4DE0DF-FFE6-57D3-D05A-64DAD5E4A415}"/>
              </a:ext>
            </a:extLst>
          </p:cNvPr>
          <p:cNvSpPr>
            <a:spLocks/>
          </p:cNvSpPr>
          <p:nvPr/>
        </p:nvSpPr>
        <p:spPr>
          <a:xfrm rot="10800000" flipH="1" flipV="1">
            <a:off x="6386385" y="4281323"/>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r>
              <a:rPr lang="en-US">
                <a:solidFill>
                  <a:schemeClr val="bg1"/>
                </a:solidFill>
              </a:rPr>
              <a:t>Most of Hy Vee’s focus areas are targeted to reducing energy usage and their own industry, creating limited opportunities for alignment with PepsiCo.</a:t>
            </a:r>
          </a:p>
        </p:txBody>
      </p:sp>
      <p:sp>
        <p:nvSpPr>
          <p:cNvPr id="21" name="Oval 20">
            <a:extLst>
              <a:ext uri="{FF2B5EF4-FFF2-40B4-BE49-F238E27FC236}">
                <a16:creationId xmlns:a16="http://schemas.microsoft.com/office/drawing/2014/main" id="{2ACA21C0-31D1-E7C8-1B45-965C640947BF}"/>
              </a:ext>
            </a:extLst>
          </p:cNvPr>
          <p:cNvSpPr/>
          <p:nvPr/>
        </p:nvSpPr>
        <p:spPr>
          <a:xfrm>
            <a:off x="6375234" y="1171322"/>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E9256D8D-2C42-3B19-2EB8-1B596A7DE111}"/>
              </a:ext>
            </a:extLst>
          </p:cNvPr>
          <p:cNvSpPr/>
          <p:nvPr/>
        </p:nvSpPr>
        <p:spPr>
          <a:xfrm>
            <a:off x="6375234" y="3785645"/>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a:extLst>
              <a:ext uri="{FF2B5EF4-FFF2-40B4-BE49-F238E27FC236}">
                <a16:creationId xmlns:a16="http://schemas.microsoft.com/office/drawing/2014/main" id="{67F91D15-F50D-9CE7-1E46-C4D44311DAD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22901" y="3833312"/>
            <a:ext cx="311150" cy="311150"/>
          </a:xfrm>
          <a:prstGeom prst="rect">
            <a:avLst/>
          </a:prstGeom>
        </p:spPr>
      </p:pic>
      <p:pic>
        <p:nvPicPr>
          <p:cNvPr id="3" name="Graphic 2">
            <a:extLst>
              <a:ext uri="{FF2B5EF4-FFF2-40B4-BE49-F238E27FC236}">
                <a16:creationId xmlns:a16="http://schemas.microsoft.com/office/drawing/2014/main" id="{9F8A5FBB-F051-2DD5-EC49-C988662977A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440400" y="1236489"/>
            <a:ext cx="276152" cy="276150"/>
          </a:xfrm>
          <a:prstGeom prst="rect">
            <a:avLst/>
          </a:prstGeom>
        </p:spPr>
      </p:pic>
    </p:spTree>
    <p:extLst>
      <p:ext uri="{BB962C8B-B14F-4D97-AF65-F5344CB8AC3E}">
        <p14:creationId xmlns:p14="http://schemas.microsoft.com/office/powerpoint/2010/main" val="2640234918"/>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02AC6B-042B-135C-0D86-74796C828442}"/>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C3E63861-DDA6-13C0-5314-393116E2C3D8}"/>
              </a:ext>
            </a:extLst>
          </p:cNvPr>
          <p:cNvGraphicFramePr>
            <a:graphicFrameLocks noChangeAspect="1"/>
          </p:cNvGraphicFramePr>
          <p:nvPr>
            <p:custDataLst>
              <p:tags r:id="rId1"/>
            </p:custDataLst>
            <p:extLst>
              <p:ext uri="{D42A27DB-BD31-4B8C-83A1-F6EECF244321}">
                <p14:modId xmlns:p14="http://schemas.microsoft.com/office/powerpoint/2010/main" val="2416051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2" name="think-cell data - do not delete" hidden="1">
                        <a:extLst>
                          <a:ext uri="{FF2B5EF4-FFF2-40B4-BE49-F238E27FC236}">
                            <a16:creationId xmlns:a16="http://schemas.microsoft.com/office/drawing/2014/main" id="{C3E63861-DDA6-13C0-5314-393116E2C3D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298CE718-A572-EEBA-DC46-A19E15BF68C1}"/>
              </a:ext>
            </a:extLst>
          </p:cNvPr>
          <p:cNvSpPr>
            <a:spLocks noGrp="1"/>
          </p:cNvSpPr>
          <p:nvPr>
            <p:ph type="title"/>
          </p:nvPr>
        </p:nvSpPr>
        <p:spPr>
          <a:xfrm>
            <a:off x="304798" y="246888"/>
            <a:ext cx="11585448" cy="969264"/>
          </a:xfrm>
        </p:spPr>
        <p:txBody>
          <a:bodyPr vert="horz" rIns="0"/>
          <a:lstStyle/>
          <a:p>
            <a:r>
              <a:rPr lang="en-US" sz="3000"/>
              <a:t>HYVEE’S SUSTAINABILITY FOCUS AREAS</a:t>
            </a:r>
            <a:br>
              <a:rPr lang="en-US"/>
            </a:br>
            <a:r>
              <a:rPr lang="en-US" sz="1800" i="1"/>
              <a:t>And how these focus areas align with pep+ pillars</a:t>
            </a:r>
          </a:p>
        </p:txBody>
      </p:sp>
      <p:pic>
        <p:nvPicPr>
          <p:cNvPr id="13" name="Picture Placeholder 7" descr="Hy-Vee - Wikipedia">
            <a:extLst>
              <a:ext uri="{FF2B5EF4-FFF2-40B4-BE49-F238E27FC236}">
                <a16:creationId xmlns:a16="http://schemas.microsoft.com/office/drawing/2014/main" id="{45461D4D-CB7C-7E2A-4F60-ECC3B0D27DF8}"/>
              </a:ext>
            </a:extLst>
          </p:cNvPr>
          <p:cNvPicPr>
            <a:picLocks noChangeAspect="1"/>
          </p:cNvPicPr>
          <p:nvPr/>
        </p:nvPicPr>
        <p:blipFill rotWithShape="1">
          <a:blip r:embed="rId6"/>
          <a:srcRect l="-780" t="-4789" r="-638" b="-4789"/>
          <a:stretch>
            <a:fillRect/>
          </a:stretch>
        </p:blipFill>
        <p:spPr>
          <a:xfrm>
            <a:off x="10694944" y="478631"/>
            <a:ext cx="1361876" cy="506412"/>
          </a:xfrm>
          <a:prstGeom prst="rect">
            <a:avLst/>
          </a:prstGeom>
        </p:spPr>
      </p:pic>
      <p:sp>
        <p:nvSpPr>
          <p:cNvPr id="14" name="Rectangle: Top Corners Rounded 13">
            <a:extLst>
              <a:ext uri="{FF2B5EF4-FFF2-40B4-BE49-F238E27FC236}">
                <a16:creationId xmlns:a16="http://schemas.microsoft.com/office/drawing/2014/main" id="{6B5A3192-2123-F20A-6A7D-1386426CBE61}"/>
              </a:ext>
            </a:extLst>
          </p:cNvPr>
          <p:cNvSpPr/>
          <p:nvPr/>
        </p:nvSpPr>
        <p:spPr>
          <a:xfrm>
            <a:off x="1981200" y="1148231"/>
            <a:ext cx="9997439" cy="432919"/>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5" name="Table 4">
            <a:extLst>
              <a:ext uri="{FF2B5EF4-FFF2-40B4-BE49-F238E27FC236}">
                <a16:creationId xmlns:a16="http://schemas.microsoft.com/office/drawing/2014/main" id="{205AAA71-49A5-4EAF-83E7-CEA6EA8F0A7F}"/>
              </a:ext>
            </a:extLst>
          </p:cNvPr>
          <p:cNvGraphicFramePr>
            <a:graphicFrameLocks noGrp="1"/>
          </p:cNvGraphicFramePr>
          <p:nvPr>
            <p:extLst>
              <p:ext uri="{D42A27DB-BD31-4B8C-83A1-F6EECF244321}">
                <p14:modId xmlns:p14="http://schemas.microsoft.com/office/powerpoint/2010/main" val="544510732"/>
              </p:ext>
            </p:extLst>
          </p:nvPr>
        </p:nvGraphicFramePr>
        <p:xfrm>
          <a:off x="-7620" y="1148230"/>
          <a:ext cx="11986260" cy="5038258"/>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2499360">
                  <a:extLst>
                    <a:ext uri="{9D8B030D-6E8A-4147-A177-3AD203B41FA5}">
                      <a16:colId xmlns:a16="http://schemas.microsoft.com/office/drawing/2014/main" val="2382844442"/>
                    </a:ext>
                  </a:extLst>
                </a:gridCol>
                <a:gridCol w="2499360">
                  <a:extLst>
                    <a:ext uri="{9D8B030D-6E8A-4147-A177-3AD203B41FA5}">
                      <a16:colId xmlns:a16="http://schemas.microsoft.com/office/drawing/2014/main" val="957515009"/>
                    </a:ext>
                  </a:extLst>
                </a:gridCol>
                <a:gridCol w="2499360">
                  <a:extLst>
                    <a:ext uri="{9D8B030D-6E8A-4147-A177-3AD203B41FA5}">
                      <a16:colId xmlns:a16="http://schemas.microsoft.com/office/drawing/2014/main" val="2353111847"/>
                    </a:ext>
                  </a:extLst>
                </a:gridCol>
                <a:gridCol w="2499360">
                  <a:extLst>
                    <a:ext uri="{9D8B030D-6E8A-4147-A177-3AD203B41FA5}">
                      <a16:colId xmlns:a16="http://schemas.microsoft.com/office/drawing/2014/main" val="3958386930"/>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1" i="0" noProof="0">
                          <a:solidFill>
                            <a:schemeClr val="bg1"/>
                          </a:solidFill>
                          <a:effectLst/>
                          <a:latin typeface="+mn-lt"/>
                          <a:cs typeface="Leelawadee"/>
                        </a:rPr>
                        <a:t>Store Construction </a:t>
                      </a:r>
                      <a:br>
                        <a:rPr lang="en-US" sz="1200" b="1" i="0" noProof="0">
                          <a:solidFill>
                            <a:schemeClr val="bg1"/>
                          </a:solidFill>
                          <a:effectLst/>
                          <a:latin typeface="+mn-lt"/>
                          <a:cs typeface="Leelawadee"/>
                        </a:rPr>
                      </a:br>
                      <a:r>
                        <a:rPr lang="en-US" sz="1200" b="1" i="0" noProof="0">
                          <a:solidFill>
                            <a:schemeClr val="bg1"/>
                          </a:solidFill>
                          <a:effectLst/>
                          <a:latin typeface="+mn-lt"/>
                          <a:cs typeface="Leelawadee"/>
                        </a:rPr>
                        <a:t>and Design</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1" i="0" noProof="0">
                          <a:solidFill>
                            <a:schemeClr val="bg1"/>
                          </a:solidFill>
                          <a:effectLst/>
                          <a:latin typeface="+mn-lt"/>
                          <a:cs typeface="Leelawadee"/>
                        </a:rPr>
                        <a:t>Products, Product Sourcing, </a:t>
                      </a:r>
                      <a:br>
                        <a:rPr lang="en-US" sz="1200" b="1" i="0" noProof="0">
                          <a:solidFill>
                            <a:schemeClr val="bg1"/>
                          </a:solidFill>
                          <a:effectLst/>
                          <a:latin typeface="+mn-lt"/>
                          <a:cs typeface="Leelawadee"/>
                        </a:rPr>
                      </a:br>
                      <a:r>
                        <a:rPr lang="en-US" sz="1200" b="1" i="0" noProof="0">
                          <a:solidFill>
                            <a:schemeClr val="bg1"/>
                          </a:solidFill>
                          <a:effectLst/>
                          <a:latin typeface="+mn-lt"/>
                          <a:cs typeface="Leelawadee"/>
                        </a:rPr>
                        <a:t>and Packaging</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200" b="1" i="0" noProof="0">
                          <a:solidFill>
                            <a:schemeClr val="bg1"/>
                          </a:solidFill>
                          <a:effectLst/>
                          <a:latin typeface="+mn-lt"/>
                          <a:cs typeface="Leelawadee"/>
                        </a:rPr>
                        <a:t>Energy and Resource Conservation</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200" b="1" i="0" noProof="0">
                          <a:solidFill>
                            <a:schemeClr val="bg1"/>
                          </a:solidFill>
                          <a:effectLst/>
                          <a:latin typeface="+mn-lt"/>
                          <a:cs typeface="Leelawadee"/>
                        </a:rPr>
                        <a:t>Waste Reduction </a:t>
                      </a:r>
                      <a:br>
                        <a:rPr lang="en-US" sz="1200" b="1" i="0" noProof="0">
                          <a:solidFill>
                            <a:schemeClr val="bg1"/>
                          </a:solidFill>
                          <a:effectLst/>
                          <a:latin typeface="+mn-lt"/>
                          <a:cs typeface="Leelawadee"/>
                        </a:rPr>
                      </a:br>
                      <a:r>
                        <a:rPr lang="en-US" sz="1200" b="1" i="0" noProof="0">
                          <a:solidFill>
                            <a:schemeClr val="bg1"/>
                          </a:solidFill>
                          <a:effectLst/>
                          <a:latin typeface="+mn-lt"/>
                          <a:cs typeface="Leelawadee"/>
                        </a:rPr>
                        <a:t>and Recycling</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1188720">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954F07"/>
                          </a:solidFill>
                          <a:latin typeface="+mj-lt"/>
                          <a:ea typeface="+mn-ea"/>
                          <a:cs typeface="Leelawadee"/>
                        </a:rPr>
                        <a:t>POSITIVE </a:t>
                      </a:r>
                      <a:br>
                        <a:rPr lang="en-US" sz="1400" kern="1200">
                          <a:solidFill>
                            <a:srgbClr val="954F07"/>
                          </a:solidFill>
                          <a:latin typeface="+mj-lt"/>
                          <a:ea typeface="+mn-ea"/>
                          <a:cs typeface="Leelawadee"/>
                        </a:rPr>
                      </a:br>
                      <a:r>
                        <a:rPr lang="en-US" sz="1400" kern="1200">
                          <a:solidFill>
                            <a:srgbClr val="954F07"/>
                          </a:solidFill>
                          <a:latin typeface="+mj-lt"/>
                          <a:ea typeface="+mn-ea"/>
                          <a:cs typeface="Leelawadee"/>
                        </a:rPr>
                        <a:t>AGRICULTURE</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9F0A"/>
                    </a:solidFill>
                  </a:tcPr>
                </a:tc>
                <a:tc>
                  <a:txBody>
                    <a:bodyPr/>
                    <a:lstStyle/>
                    <a:p>
                      <a:pPr marL="0" marR="0" lvl="0" indent="0" algn="ctr">
                        <a:lnSpc>
                          <a:spcPct val="100000"/>
                        </a:lnSpc>
                        <a:spcBef>
                          <a:spcPts val="0"/>
                        </a:spcBef>
                        <a:spcAft>
                          <a:spcPts val="0"/>
                        </a:spcAft>
                        <a:buFont typeface="Arial"/>
                        <a:buNone/>
                      </a:pPr>
                      <a:r>
                        <a:rPr lang="en-GB" sz="1050" b="0" i="1" u="none" strike="noStrike" kern="1200" cap="none" spc="0" normalizeH="0" baseline="0" noProof="0">
                          <a:ln>
                            <a:noFill/>
                          </a:ln>
                          <a:solidFill>
                            <a:srgbClr val="2B660F"/>
                          </a:solidFill>
                          <a:effectLst/>
                          <a:uLnTx/>
                          <a:uFillTx/>
                          <a:latin typeface="+mn-lt"/>
                        </a:rPr>
                        <a:t>Not a focus area for the customer.</a:t>
                      </a:r>
                      <a:endParaRPr lang="en-US" sz="1050" b="0" i="1" u="none" strike="noStrike" kern="1200" cap="none" spc="0" normalizeH="0" baseline="0" noProof="0">
                        <a:ln>
                          <a:noFill/>
                        </a:ln>
                        <a:solidFill>
                          <a:srgbClr val="2B660F"/>
                        </a:solidFill>
                        <a:effectLst/>
                        <a:uLnTx/>
                        <a:uFillTx/>
                        <a:latin typeface="+mn-lt"/>
                      </a:endParaRP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lang="en-GB" sz="1050" b="0" i="1" u="none" strike="noStrike" kern="1200" cap="none" spc="0" normalizeH="0" baseline="0" noProof="0">
                          <a:ln>
                            <a:noFill/>
                          </a:ln>
                          <a:solidFill>
                            <a:srgbClr val="2B660F"/>
                          </a:solidFill>
                          <a:effectLst/>
                          <a:uLnTx/>
                          <a:uFillTx/>
                          <a:latin typeface="+mn-lt"/>
                        </a:rPr>
                        <a:t>Not a focus area for the customer.</a:t>
                      </a:r>
                      <a:endParaRPr lang="en-US" sz="1050" b="0" i="1" u="none" strike="noStrike" kern="1200" cap="none" spc="0" normalizeH="0" baseline="0" noProof="0">
                        <a:ln>
                          <a:noFill/>
                        </a:ln>
                        <a:solidFill>
                          <a:srgbClr val="2B660F"/>
                        </a:solidFill>
                        <a:effectLst/>
                        <a:uLnTx/>
                        <a:uFillTx/>
                        <a:latin typeface="+mn-lt"/>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a:lnSpc>
                          <a:spcPct val="100000"/>
                        </a:lnSpc>
                        <a:spcBef>
                          <a:spcPts val="0"/>
                        </a:spcBef>
                        <a:spcAft>
                          <a:spcPts val="0"/>
                        </a:spcAft>
                        <a:buFont typeface="Arial"/>
                        <a:buNone/>
                      </a:pPr>
                      <a:r>
                        <a:rPr lang="en-GB" sz="1050" b="0" i="1" u="none" strike="noStrike" kern="1200" cap="none" spc="0" normalizeH="0" baseline="0" noProof="0">
                          <a:ln>
                            <a:noFill/>
                          </a:ln>
                          <a:solidFill>
                            <a:srgbClr val="2B660F"/>
                          </a:solidFill>
                          <a:effectLst/>
                          <a:uLnTx/>
                          <a:uFillTx/>
                          <a:latin typeface="+mn-lt"/>
                        </a:rPr>
                        <a:t>Not a focus area for the customer.</a:t>
                      </a:r>
                      <a:endParaRPr lang="en-US" sz="1050" b="0" i="1" u="none" strike="noStrike" kern="1200" cap="none" spc="0" normalizeH="0" baseline="0" noProof="0">
                        <a:ln>
                          <a:noFill/>
                        </a:ln>
                        <a:solidFill>
                          <a:srgbClr val="2B660F"/>
                        </a:solidFill>
                        <a:effectLst/>
                        <a:uLnTx/>
                        <a:uFillTx/>
                        <a:latin typeface="+mn-lt"/>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lang="en-GB" sz="1050" b="0" i="1" u="none" strike="noStrike" kern="1200" cap="none" spc="0" normalizeH="0" baseline="0" noProof="0">
                          <a:ln>
                            <a:noFill/>
                          </a:ln>
                          <a:solidFill>
                            <a:srgbClr val="2B660F"/>
                          </a:solidFill>
                          <a:effectLst/>
                          <a:uLnTx/>
                          <a:uFillTx/>
                          <a:latin typeface="+mn-lt"/>
                        </a:rPr>
                        <a:t>Not a focus area for the customer.</a:t>
                      </a:r>
                      <a:endParaRPr lang="en-US" sz="1050" b="0" i="1" u="none" strike="noStrike" kern="1200" cap="none" spc="0" normalizeH="0" baseline="0" noProof="0">
                        <a:ln>
                          <a:noFill/>
                        </a:ln>
                        <a:solidFill>
                          <a:srgbClr val="2B660F"/>
                        </a:solidFill>
                        <a:effectLst/>
                        <a:uLnTx/>
                        <a:uFillTx/>
                        <a:latin typeface="+mn-lt"/>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2377440">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marR="0" lvl="0" indent="-120650" algn="l" defTabSz="914400" rtl="0" eaLnBrk="1" fontAlgn="auto" latinLnBrk="0" hangingPunct="1">
                        <a:lnSpc>
                          <a:spcPct val="100000"/>
                        </a:lnSpc>
                        <a:spcBef>
                          <a:spcPts val="0"/>
                        </a:spcBef>
                        <a:spcAft>
                          <a:spcPts val="0"/>
                        </a:spcAft>
                        <a:buClrTx/>
                        <a:buSzTx/>
                        <a:buFont typeface="Arial"/>
                        <a:buChar char="•"/>
                        <a:tabLst/>
                        <a:defRPr/>
                      </a:pPr>
                      <a:r>
                        <a:rPr lang="en-US" sz="1050" b="0" i="0" u="none" strike="noStrike" kern="1200" cap="none" spc="0" normalizeH="0" baseline="0" noProof="0">
                          <a:ln>
                            <a:noFill/>
                          </a:ln>
                          <a:solidFill>
                            <a:srgbClr val="2B660F"/>
                          </a:solidFill>
                          <a:effectLst/>
                          <a:highlight>
                            <a:srgbClr val="4FE2F3"/>
                          </a:highlight>
                          <a:uLnTx/>
                          <a:uFillTx/>
                          <a:latin typeface="+mn-lt"/>
                          <a:ea typeface="+mn-ea"/>
                          <a:cs typeface="+mn-cs"/>
                        </a:rPr>
                        <a:t>Goal: </a:t>
                      </a:r>
                      <a:r>
                        <a:rPr lang="en-US" sz="1050" b="0" i="0" u="none" strike="noStrike" noProof="0">
                          <a:solidFill>
                            <a:srgbClr val="2B660F"/>
                          </a:solidFill>
                          <a:effectLst/>
                          <a:latin typeface="+mn-lt"/>
                        </a:rPr>
                        <a:t>Reduce our footprint through efficiency measures like solar panels and daytime lighting controls, plus the addition of more electrical vehicle charging stations at all our grocery store fueling stations</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marR="0" indent="-1206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050" b="0" i="0" u="none" strike="noStrike" kern="1200" cap="none" spc="0" normalizeH="0" baseline="0" noProof="0">
                          <a:ln>
                            <a:noFill/>
                          </a:ln>
                          <a:solidFill>
                            <a:srgbClr val="2B660F"/>
                          </a:solidFill>
                          <a:effectLst/>
                          <a:highlight>
                            <a:srgbClr val="4FE2F3"/>
                          </a:highlight>
                          <a:uLnTx/>
                          <a:uFillTx/>
                          <a:latin typeface="+mn-lt"/>
                          <a:ea typeface="+mn-ea"/>
                          <a:cs typeface="+mn-cs"/>
                        </a:rPr>
                        <a:t>Goal:</a:t>
                      </a:r>
                      <a:r>
                        <a:rPr lang="en-US" sz="1050" b="0" i="0" noProof="0">
                          <a:solidFill>
                            <a:srgbClr val="2B660F"/>
                          </a:solidFill>
                          <a:effectLst/>
                          <a:latin typeface="+mn-lt"/>
                          <a:cs typeface="Leelawadee"/>
                        </a:rPr>
                        <a:t> Reduce the number of single-use plastics in our stores</a:t>
                      </a:r>
                    </a:p>
                    <a:p>
                      <a:pPr marL="120650" marR="0" indent="-120650" algn="l" defTabSz="914400" rtl="0" eaLnBrk="1" fontAlgn="base" latinLnBrk="0" hangingPunct="1">
                        <a:lnSpc>
                          <a:spcPct val="100000"/>
                        </a:lnSpc>
                        <a:spcBef>
                          <a:spcPts val="600"/>
                        </a:spcBef>
                        <a:spcAft>
                          <a:spcPts val="0"/>
                        </a:spcAft>
                        <a:buClrTx/>
                        <a:buSzTx/>
                        <a:buFont typeface="Arial" panose="020B0604020202020204" pitchFamily="34" charset="0"/>
                        <a:buChar char="•"/>
                        <a:tabLst/>
                        <a:defRPr/>
                      </a:pPr>
                      <a:r>
                        <a:rPr lang="en-US" sz="1050" b="0" i="0" u="none" strike="noStrike" kern="1200" cap="none" spc="0" normalizeH="0" baseline="0" noProof="0">
                          <a:ln>
                            <a:noFill/>
                          </a:ln>
                          <a:solidFill>
                            <a:srgbClr val="2B660F"/>
                          </a:solidFill>
                          <a:effectLst/>
                          <a:highlight>
                            <a:srgbClr val="4FE2F3"/>
                          </a:highlight>
                          <a:uLnTx/>
                          <a:uFillTx/>
                          <a:latin typeface="+mn-lt"/>
                          <a:ea typeface="+mn-ea"/>
                          <a:cs typeface="+mn-cs"/>
                        </a:rPr>
                        <a:t>Goal: </a:t>
                      </a:r>
                      <a:r>
                        <a:rPr lang="en-US" sz="1050" b="0" i="0" noProof="0">
                          <a:solidFill>
                            <a:srgbClr val="2B660F"/>
                          </a:solidFill>
                          <a:effectLst/>
                          <a:latin typeface="+mn-lt"/>
                          <a:cs typeface="Leelawadee"/>
                        </a:rPr>
                        <a:t>Search for sustainable packaging that works for our customers and the environment</a:t>
                      </a: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lvl="0" indent="-120650" algn="l">
                        <a:lnSpc>
                          <a:spcPct val="100000"/>
                        </a:lnSpc>
                        <a:buFont typeface="Arial"/>
                        <a:buChar char="•"/>
                      </a:pPr>
                      <a:r>
                        <a:rPr lang="en-US" sz="1050" b="0" i="0" u="none" strike="noStrike" kern="1200" cap="none" spc="0" normalizeH="0" baseline="0" noProof="0">
                          <a:ln>
                            <a:noFill/>
                          </a:ln>
                          <a:solidFill>
                            <a:srgbClr val="2B660F"/>
                          </a:solidFill>
                          <a:effectLst/>
                          <a:highlight>
                            <a:srgbClr val="4FE2F3"/>
                          </a:highlight>
                          <a:uLnTx/>
                          <a:uFillTx/>
                          <a:latin typeface="+mn-lt"/>
                          <a:ea typeface="+mn-ea"/>
                          <a:cs typeface="+mn-cs"/>
                        </a:rPr>
                        <a:t>Goal: </a:t>
                      </a:r>
                      <a:r>
                        <a:rPr lang="en-US" sz="1050" b="0" i="0" u="none" strike="noStrike" noProof="0">
                          <a:solidFill>
                            <a:srgbClr val="2B660F"/>
                          </a:solidFill>
                          <a:effectLst/>
                          <a:latin typeface="+mn-lt"/>
                        </a:rPr>
                        <a:t>Minimize energy consumption through LED lighting upgrades, automated lighting controls, using natural light in stores and energy management</a:t>
                      </a: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lvl="0" indent="-120650" algn="l">
                        <a:lnSpc>
                          <a:spcPct val="100000"/>
                        </a:lnSpc>
                        <a:buFont typeface="Arial"/>
                        <a:buChar char="•"/>
                      </a:pPr>
                      <a:r>
                        <a:rPr lang="en-US" sz="1050" b="0" i="0" u="none" strike="noStrike" kern="1200" cap="none" spc="0" normalizeH="0" baseline="0" noProof="0">
                          <a:ln>
                            <a:noFill/>
                          </a:ln>
                          <a:solidFill>
                            <a:srgbClr val="2B660F"/>
                          </a:solidFill>
                          <a:effectLst/>
                          <a:highlight>
                            <a:srgbClr val="4FE2F3"/>
                          </a:highlight>
                          <a:uLnTx/>
                          <a:uFillTx/>
                          <a:latin typeface="+mn-lt"/>
                          <a:ea typeface="+mn-ea"/>
                          <a:cs typeface="+mn-cs"/>
                        </a:rPr>
                        <a:t>Goal: </a:t>
                      </a:r>
                      <a:r>
                        <a:rPr lang="en-US" sz="1050" b="0" i="0" u="none" strike="noStrike" noProof="0">
                          <a:solidFill>
                            <a:srgbClr val="2B660F"/>
                          </a:solidFill>
                          <a:effectLst/>
                          <a:latin typeface="+mn-lt"/>
                        </a:rPr>
                        <a:t>Reduce food waste and recycle plastics, both within retail stores and distribution centers</a:t>
                      </a: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r h="1051474">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922F11"/>
                          </a:solidFill>
                          <a:latin typeface="+mj-lt"/>
                          <a:ea typeface="+mn-ea"/>
                          <a:cs typeface="Leelawadee"/>
                        </a:rPr>
                        <a:t>POSITIVE </a:t>
                      </a:r>
                      <a:br>
                        <a:rPr lang="en-US" sz="1400" kern="1200">
                          <a:solidFill>
                            <a:srgbClr val="922F11"/>
                          </a:solidFill>
                          <a:latin typeface="+mj-lt"/>
                          <a:ea typeface="+mn-ea"/>
                          <a:cs typeface="Leelawadee"/>
                        </a:rPr>
                      </a:br>
                      <a:r>
                        <a:rPr lang="en-US" sz="1400" kern="1200">
                          <a:solidFill>
                            <a:srgbClr val="922F11"/>
                          </a:solidFill>
                          <a:latin typeface="+mj-lt"/>
                          <a:ea typeface="+mn-ea"/>
                          <a:cs typeface="Leelawadee"/>
                        </a:rPr>
                        <a:t>CHOICES</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E6D27"/>
                    </a:solidFill>
                  </a:tcPr>
                </a:tc>
                <a:tc>
                  <a:txBody>
                    <a:bodyPr/>
                    <a:lstStyle/>
                    <a:p>
                      <a:pPr marL="0" marR="0" lvl="0" indent="0" algn="ctr">
                        <a:lnSpc>
                          <a:spcPct val="100000"/>
                        </a:lnSpc>
                        <a:spcBef>
                          <a:spcPts val="0"/>
                        </a:spcBef>
                        <a:spcAft>
                          <a:spcPts val="0"/>
                        </a:spcAft>
                        <a:buFont typeface="Arial"/>
                        <a:buNone/>
                      </a:pPr>
                      <a:r>
                        <a:rPr lang="en-GB" sz="1050" b="0" i="1" u="none" strike="noStrike" kern="1200" cap="none" spc="0" normalizeH="0" baseline="0" noProof="0">
                          <a:ln>
                            <a:noFill/>
                          </a:ln>
                          <a:solidFill>
                            <a:srgbClr val="2B660F"/>
                          </a:solidFill>
                          <a:effectLst/>
                          <a:uLnTx/>
                          <a:uFillTx/>
                          <a:latin typeface="+mn-lt"/>
                        </a:rPr>
                        <a:t>Not a focus area for the customer.</a:t>
                      </a:r>
                      <a:endParaRPr lang="en-US" sz="1050" b="0" i="1" u="none" strike="noStrike" kern="1200" cap="none" spc="0" normalizeH="0" baseline="0" noProof="0">
                        <a:ln>
                          <a:noFill/>
                        </a:ln>
                        <a:solidFill>
                          <a:srgbClr val="2B660F"/>
                        </a:solidFill>
                        <a:effectLst/>
                        <a:uLnTx/>
                        <a:uFillTx/>
                        <a:latin typeface="+mn-lt"/>
                      </a:endParaRP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lang="en-GB" sz="1050" b="0" i="1" u="none" strike="noStrike" kern="1200" cap="none" spc="0" normalizeH="0" baseline="0" noProof="0">
                          <a:ln>
                            <a:noFill/>
                          </a:ln>
                          <a:solidFill>
                            <a:srgbClr val="2B660F"/>
                          </a:solidFill>
                          <a:effectLst/>
                          <a:uLnTx/>
                          <a:uFillTx/>
                          <a:latin typeface="+mn-lt"/>
                        </a:rPr>
                        <a:t>Not a focus area for the customer.</a:t>
                      </a:r>
                      <a:endParaRPr lang="en-US" sz="1050" b="0" i="1" u="none" strike="noStrike" kern="1200" cap="none" spc="0" normalizeH="0" baseline="0" noProof="0">
                        <a:ln>
                          <a:noFill/>
                        </a:ln>
                        <a:solidFill>
                          <a:srgbClr val="2B660F"/>
                        </a:solidFill>
                        <a:effectLst/>
                        <a:uLnTx/>
                        <a:uFillTx/>
                        <a:latin typeface="+mn-lt"/>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a:lnSpc>
                          <a:spcPct val="100000"/>
                        </a:lnSpc>
                        <a:spcBef>
                          <a:spcPts val="0"/>
                        </a:spcBef>
                        <a:spcAft>
                          <a:spcPts val="0"/>
                        </a:spcAft>
                        <a:buFont typeface="Arial"/>
                        <a:buNone/>
                      </a:pPr>
                      <a:r>
                        <a:rPr lang="en-GB" sz="1050" b="0" i="1" u="none" strike="noStrike" kern="1200" cap="none" spc="0" normalizeH="0" baseline="0" noProof="0">
                          <a:ln>
                            <a:noFill/>
                          </a:ln>
                          <a:solidFill>
                            <a:srgbClr val="2B660F"/>
                          </a:solidFill>
                          <a:effectLst/>
                          <a:uLnTx/>
                          <a:uFillTx/>
                          <a:latin typeface="+mn-lt"/>
                        </a:rPr>
                        <a:t>Not a focus area for the customer.</a:t>
                      </a:r>
                      <a:endParaRPr lang="en-US" sz="1050" b="0" i="1" u="none" strike="noStrike" kern="1200" cap="none" spc="0" normalizeH="0" baseline="0" noProof="0">
                        <a:ln>
                          <a:noFill/>
                        </a:ln>
                        <a:solidFill>
                          <a:srgbClr val="2B660F"/>
                        </a:solidFill>
                        <a:effectLst/>
                        <a:uLnTx/>
                        <a:uFillTx/>
                        <a:latin typeface="+mn-lt"/>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lang="en-GB" sz="1050" b="0" i="1" u="none" strike="noStrike" kern="1200" cap="none" spc="0" normalizeH="0" baseline="0" noProof="0">
                          <a:ln>
                            <a:noFill/>
                          </a:ln>
                          <a:solidFill>
                            <a:srgbClr val="2B660F"/>
                          </a:solidFill>
                          <a:effectLst/>
                          <a:uLnTx/>
                          <a:uFillTx/>
                          <a:latin typeface="+mn-lt"/>
                        </a:rPr>
                        <a:t>Not a focus area for the customer.</a:t>
                      </a:r>
                      <a:endParaRPr lang="en-US" sz="1050" b="0" i="1" u="none" strike="noStrike" kern="1200" cap="none" spc="0" normalizeH="0" baseline="0" noProof="0">
                        <a:ln>
                          <a:noFill/>
                        </a:ln>
                        <a:solidFill>
                          <a:srgbClr val="2B660F"/>
                        </a:solidFill>
                        <a:effectLst/>
                        <a:uLnTx/>
                        <a:uFillTx/>
                        <a:latin typeface="+mn-lt"/>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88316528"/>
                  </a:ext>
                </a:extLst>
              </a:tr>
            </a:tbl>
          </a:graphicData>
        </a:graphic>
      </p:graphicFrame>
      <p:pic>
        <p:nvPicPr>
          <p:cNvPr id="17" name="Picture 16" descr="A logo of a leaf in a circle&#10;&#10;Description automatically generated">
            <a:extLst>
              <a:ext uri="{FF2B5EF4-FFF2-40B4-BE49-F238E27FC236}">
                <a16:creationId xmlns:a16="http://schemas.microsoft.com/office/drawing/2014/main" id="{9624639F-8C19-4503-7555-11DD58040C2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2009897"/>
            <a:ext cx="556204" cy="604020"/>
          </a:xfrm>
          <a:prstGeom prst="rect">
            <a:avLst/>
          </a:prstGeom>
        </p:spPr>
      </p:pic>
      <p:pic>
        <p:nvPicPr>
          <p:cNvPr id="18" name="Picture 17" descr="A blue and green windmill with green arrows&#10;&#10;Description automatically generated">
            <a:extLst>
              <a:ext uri="{FF2B5EF4-FFF2-40B4-BE49-F238E27FC236}">
                <a16:creationId xmlns:a16="http://schemas.microsoft.com/office/drawing/2014/main" id="{57179CAD-C79B-418D-EE59-04321829F09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7884" y="3214542"/>
            <a:ext cx="556204" cy="604020"/>
          </a:xfrm>
          <a:prstGeom prst="rect">
            <a:avLst/>
          </a:prstGeom>
        </p:spPr>
      </p:pic>
      <p:pic>
        <p:nvPicPr>
          <p:cNvPr id="19" name="Picture 18" descr="A logo of a hand and a globe&#10;&#10;Description automatically generated">
            <a:extLst>
              <a:ext uri="{FF2B5EF4-FFF2-40B4-BE49-F238E27FC236}">
                <a16:creationId xmlns:a16="http://schemas.microsoft.com/office/drawing/2014/main" id="{6DCC0ED6-A507-82F4-5D21-DBC190B9235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27528" y="5593143"/>
            <a:ext cx="536916" cy="583072"/>
          </a:xfrm>
          <a:prstGeom prst="rect">
            <a:avLst/>
          </a:prstGeom>
        </p:spPr>
      </p:pic>
    </p:spTree>
    <p:extLst>
      <p:ext uri="{BB962C8B-B14F-4D97-AF65-F5344CB8AC3E}">
        <p14:creationId xmlns:p14="http://schemas.microsoft.com/office/powerpoint/2010/main" val="38525866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a:extLst>
            <a:ext uri="{FF2B5EF4-FFF2-40B4-BE49-F238E27FC236}">
              <a16:creationId xmlns:a16="http://schemas.microsoft.com/office/drawing/2014/main" id="{CB8D12F9-F0CE-F642-D75B-A15292D489AA}"/>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3A8E9C4-2A46-F528-45D9-A1F95FCE2B2F}"/>
              </a:ext>
            </a:extLst>
          </p:cNvPr>
          <p:cNvSpPr>
            <a:spLocks noGrp="1"/>
          </p:cNvSpPr>
          <p:nvPr>
            <p:ph sz="quarter" idx="12"/>
          </p:nvPr>
        </p:nvSpPr>
        <p:spPr>
          <a:xfrm>
            <a:off x="3162296" y="1219200"/>
            <a:ext cx="6553204" cy="4419600"/>
          </a:xfrm>
        </p:spPr>
        <p:txBody>
          <a:bodyPr vert="horz" lIns="0" tIns="0" rIns="0" bIns="0" rtlCol="0" anchor="ctr" anchorCtr="0">
            <a:noAutofit/>
          </a:bodyPr>
          <a:lstStyle/>
          <a:p>
            <a:pPr lvl="0" algn="just"/>
            <a:r>
              <a:rPr lang="en-US">
                <a:solidFill>
                  <a:srgbClr val="2B660E"/>
                </a:solidFill>
                <a:hlinkClick r:id="rId4" action="ppaction://hlinksldjump">
                  <a:extLst>
                    <a:ext uri="{A12FA001-AC4F-418D-AE19-62706E023703}">
                      <ahyp:hlinkClr xmlns:ahyp="http://schemas.microsoft.com/office/drawing/2018/hyperlinkcolor" val="tx"/>
                    </a:ext>
                  </a:extLst>
                </a:hlinkClick>
              </a:rPr>
              <a:t>Introduction to customer grids </a:t>
            </a:r>
            <a:endParaRPr lang="en-US">
              <a:solidFill>
                <a:srgbClr val="2B660E"/>
              </a:solidFill>
            </a:endParaRPr>
          </a:p>
          <a:p>
            <a:pPr algn="just"/>
            <a:r>
              <a:rPr lang="en-US">
                <a:solidFill>
                  <a:srgbClr val="2B660E"/>
                </a:solidFill>
                <a:hlinkClick r:id="rId5" action="ppaction://hlinksldjump">
                  <a:extLst>
                    <a:ext uri="{A12FA001-AC4F-418D-AE19-62706E023703}">
                      <ahyp:hlinkClr xmlns:ahyp="http://schemas.microsoft.com/office/drawing/2018/hyperlinkcolor" val="tx"/>
                    </a:ext>
                  </a:extLst>
                </a:hlinkClick>
              </a:rPr>
              <a:t>How to navigate this document </a:t>
            </a:r>
            <a:endParaRPr lang="en-US">
              <a:solidFill>
                <a:srgbClr val="2B660E"/>
              </a:solidFill>
            </a:endParaRPr>
          </a:p>
          <a:p>
            <a:pPr lvl="0"/>
            <a:r>
              <a:rPr lang="en-US">
                <a:solidFill>
                  <a:srgbClr val="2B660E"/>
                </a:solidFill>
                <a:hlinkClick r:id="rId6" action="ppaction://hlinksldjump">
                  <a:extLst>
                    <a:ext uri="{A12FA001-AC4F-418D-AE19-62706E023703}">
                      <ahyp:hlinkClr xmlns:ahyp="http://schemas.microsoft.com/office/drawing/2018/hyperlinkcolor" val="tx"/>
                    </a:ext>
                  </a:extLst>
                </a:hlinkClick>
              </a:rPr>
              <a:t>Benefits to customer grids </a:t>
            </a:r>
            <a:endParaRPr lang="en-US">
              <a:solidFill>
                <a:srgbClr val="2B660E"/>
              </a:solidFill>
            </a:endParaRPr>
          </a:p>
          <a:p>
            <a:pPr lvl="0"/>
            <a:r>
              <a:rPr lang="en-US">
                <a:solidFill>
                  <a:srgbClr val="2B660E"/>
                </a:solidFill>
                <a:hlinkClick r:id="rId7" action="ppaction://hlinksldjump">
                  <a:extLst>
                    <a:ext uri="{A12FA001-AC4F-418D-AE19-62706E023703}">
                      <ahyp:hlinkClr xmlns:ahyp="http://schemas.microsoft.com/office/drawing/2018/hyperlinkcolor" val="tx"/>
                    </a:ext>
                  </a:extLst>
                </a:hlinkClick>
              </a:rPr>
              <a:t>Customer </a:t>
            </a:r>
            <a:r>
              <a:rPr lang="en-US" u="sng">
                <a:solidFill>
                  <a:srgbClr val="2B660E"/>
                </a:solidFill>
                <a:hlinkClick r:id="rId7" action="ppaction://hlinksldjump">
                  <a:extLst>
                    <a:ext uri="{A12FA001-AC4F-418D-AE19-62706E023703}">
                      <ahyp:hlinkClr xmlns:ahyp="http://schemas.microsoft.com/office/drawing/2018/hyperlinkcolor" val="tx"/>
                    </a:ext>
                  </a:extLst>
                </a:hlinkClick>
              </a:rPr>
              <a:t>Common </a:t>
            </a:r>
            <a:r>
              <a:rPr lang="en-US" u="sng">
                <a:solidFill>
                  <a:srgbClr val="2B660E"/>
                </a:solidFill>
              </a:rPr>
              <a:t>Focus Areas</a:t>
            </a:r>
            <a:r>
              <a:rPr lang="en-US" u="sng">
                <a:solidFill>
                  <a:srgbClr val="2B660E"/>
                </a:solidFill>
                <a:hlinkClick r:id="rId7" action="ppaction://hlinksldjump">
                  <a:extLst>
                    <a:ext uri="{A12FA001-AC4F-418D-AE19-62706E023703}">
                      <ahyp:hlinkClr xmlns:ahyp="http://schemas.microsoft.com/office/drawing/2018/hyperlinkcolor" val="tx"/>
                    </a:ext>
                  </a:extLst>
                </a:hlinkClick>
              </a:rPr>
              <a:t> </a:t>
            </a:r>
            <a:endParaRPr lang="en-US" u="sng">
              <a:solidFill>
                <a:srgbClr val="2B660E"/>
              </a:solidFill>
            </a:endParaRPr>
          </a:p>
        </p:txBody>
      </p:sp>
      <p:sp>
        <p:nvSpPr>
          <p:cNvPr id="28" name="Title 27">
            <a:extLst>
              <a:ext uri="{FF2B5EF4-FFF2-40B4-BE49-F238E27FC236}">
                <a16:creationId xmlns:a16="http://schemas.microsoft.com/office/drawing/2014/main" id="{589EE4D6-64C0-E69B-2AD8-0E57D2D62F64}"/>
              </a:ext>
            </a:extLst>
          </p:cNvPr>
          <p:cNvSpPr>
            <a:spLocks noGrp="1"/>
          </p:cNvSpPr>
          <p:nvPr>
            <p:ph type="title"/>
          </p:nvPr>
        </p:nvSpPr>
        <p:spPr/>
        <p:txBody>
          <a:bodyPr/>
          <a:lstStyle/>
          <a:p>
            <a:r>
              <a:rPr lang="en-GB">
                <a:solidFill>
                  <a:srgbClr val="5D910D"/>
                </a:solidFill>
              </a:rPr>
              <a:t>KEY TOPICS</a:t>
            </a:r>
          </a:p>
        </p:txBody>
      </p:sp>
      <p:sp>
        <p:nvSpPr>
          <p:cNvPr id="3" name="TextBox 2">
            <a:extLst>
              <a:ext uri="{FF2B5EF4-FFF2-40B4-BE49-F238E27FC236}">
                <a16:creationId xmlns:a16="http://schemas.microsoft.com/office/drawing/2014/main" id="{F7882038-AB92-3F4C-6E59-738F8495FB9A}"/>
              </a:ext>
            </a:extLst>
          </p:cNvPr>
          <p:cNvSpPr txBox="1"/>
          <p:nvPr/>
        </p:nvSpPr>
        <p:spPr>
          <a:xfrm>
            <a:off x="1435608" y="-301752"/>
            <a:ext cx="0" cy="0"/>
          </a:xfrm>
          <a:prstGeom prst="rect">
            <a:avLst/>
          </a:prstGeom>
          <a:noFill/>
        </p:spPr>
        <p:txBody>
          <a:bodyPr wrap="none" lIns="0" tIns="0" rIns="0" bIns="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023459"/>
              </a:solidFill>
              <a:effectLst/>
              <a:uLnTx/>
              <a:uFillTx/>
              <a:latin typeface="Gilroy Medium"/>
              <a:ea typeface="+mn-ea"/>
              <a:cs typeface="+mn-cs"/>
            </a:endParaRPr>
          </a:p>
        </p:txBody>
      </p:sp>
      <p:pic>
        <p:nvPicPr>
          <p:cNvPr id="12" name="Picture 11">
            <a:extLst>
              <a:ext uri="{FF2B5EF4-FFF2-40B4-BE49-F238E27FC236}">
                <a16:creationId xmlns:a16="http://schemas.microsoft.com/office/drawing/2014/main" id="{F6D45AE0-E219-BC73-F074-7211104EE840}"/>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spTree>
    <p:extLst>
      <p:ext uri="{BB962C8B-B14F-4D97-AF65-F5344CB8AC3E}">
        <p14:creationId xmlns:p14="http://schemas.microsoft.com/office/powerpoint/2010/main" val="4525272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7BB65C-9BF8-07A0-E9CE-E0A3786D40AD}"/>
            </a:ext>
          </a:extLst>
        </p:cNvPr>
        <p:cNvGrpSpPr/>
        <p:nvPr/>
      </p:nvGrpSpPr>
      <p:grpSpPr>
        <a:xfrm>
          <a:off x="0" y="0"/>
          <a:ext cx="0" cy="0"/>
          <a:chOff x="0" y="0"/>
          <a:chExt cx="0" cy="0"/>
        </a:xfrm>
      </p:grpSpPr>
      <p:graphicFrame>
        <p:nvGraphicFramePr>
          <p:cNvPr id="11" name="think-cell data - do not delete" hidden="1">
            <a:extLst>
              <a:ext uri="{FF2B5EF4-FFF2-40B4-BE49-F238E27FC236}">
                <a16:creationId xmlns:a16="http://schemas.microsoft.com/office/drawing/2014/main" id="{3294F24E-9324-2025-18B3-1C279657E999}"/>
              </a:ext>
            </a:extLst>
          </p:cNvPr>
          <p:cNvGraphicFramePr>
            <a:graphicFrameLocks/>
          </p:cNvGraphicFramePr>
          <p:nvPr>
            <p:custDataLst>
              <p:tags r:id="rId1"/>
            </p:custDataLst>
            <p:extLst>
              <p:ext uri="{D42A27DB-BD31-4B8C-83A1-F6EECF244321}">
                <p14:modId xmlns:p14="http://schemas.microsoft.com/office/powerpoint/2010/main" val="29677216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11" name="think-cell data - do not delete" hidden="1">
                        <a:extLst>
                          <a:ext uri="{FF2B5EF4-FFF2-40B4-BE49-F238E27FC236}">
                            <a16:creationId xmlns:a16="http://schemas.microsoft.com/office/drawing/2014/main" id="{3294F24E-9324-2025-18B3-1C279657E99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Title 4">
            <a:extLst>
              <a:ext uri="{FF2B5EF4-FFF2-40B4-BE49-F238E27FC236}">
                <a16:creationId xmlns:a16="http://schemas.microsoft.com/office/drawing/2014/main" id="{589E8898-FF3E-F811-3E88-6CA45C8EE0F4}"/>
              </a:ext>
            </a:extLst>
          </p:cNvPr>
          <p:cNvSpPr>
            <a:spLocks noGrp="1"/>
          </p:cNvSpPr>
          <p:nvPr>
            <p:ph type="title"/>
          </p:nvPr>
        </p:nvSpPr>
        <p:spPr>
          <a:xfrm>
            <a:off x="304798" y="246888"/>
            <a:ext cx="9997439" cy="969264"/>
          </a:xfrm>
        </p:spPr>
        <p:txBody>
          <a:bodyPr vert="horz" rIns="0"/>
          <a:lstStyle/>
          <a:p>
            <a:r>
              <a:rPr lang="en-US" sz="2600"/>
              <a:t>COMMONALITY BETWEEN AHOLD DELHAIZE’S AND PEP+ FOCUS AREAS</a:t>
            </a:r>
            <a:br>
              <a:rPr lang="en-US" sz="2600"/>
            </a:br>
            <a:r>
              <a:rPr lang="en-US" sz="1800" i="1" cap="none" spc="-20">
                <a:cs typeface="Leelawadee" panose="020B0502040204020203" pitchFamily="34" charset="-34"/>
              </a:rPr>
              <a:t>ALLOWING US TO IDENTIFY OPPORTUNITIES FOR COLLABORATION, AND THEREFORE ADD VALUE TO OUR PARTNERSHIP</a:t>
            </a:r>
            <a:br>
              <a:rPr lang="en-US" sz="1800" i="1" cap="none" spc="-20">
                <a:cs typeface="Leelawadee" panose="020B0502040204020203" pitchFamily="34" charset="-34"/>
              </a:rPr>
            </a:br>
            <a:endParaRPr lang="en-US" sz="1800" i="1"/>
          </a:p>
        </p:txBody>
      </p:sp>
      <p:pic>
        <p:nvPicPr>
          <p:cNvPr id="14" name="Picture 2">
            <a:extLst>
              <a:ext uri="{FF2B5EF4-FFF2-40B4-BE49-F238E27FC236}">
                <a16:creationId xmlns:a16="http://schemas.microsoft.com/office/drawing/2014/main" id="{7206762B-88A8-F86E-B38C-BEB2482E5F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80914" y="384073"/>
            <a:ext cx="1282516" cy="41361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E2FB47E0-88D6-C4A2-E911-BC9B97F55EB1}"/>
              </a:ext>
            </a:extLst>
          </p:cNvPr>
          <p:cNvSpPr txBox="1"/>
          <p:nvPr/>
        </p:nvSpPr>
        <p:spPr>
          <a:xfrm>
            <a:off x="7493000" y="6269189"/>
            <a:ext cx="4246563" cy="506261"/>
          </a:xfrm>
          <a:prstGeom prst="rect">
            <a:avLst/>
          </a:prstGeom>
          <a:solidFill>
            <a:srgbClr val="8EBC29"/>
          </a:solidFill>
        </p:spPr>
        <p:txBody>
          <a:bodyPr wrap="square" rtlCol="0" anchor="ctr">
            <a:noAutofit/>
          </a:bodyPr>
          <a:lstStyle/>
          <a:p>
            <a:pPr algn="ctr">
              <a:defRPr/>
            </a:pPr>
            <a:r>
              <a:rPr lang="en-US" sz="1050" i="1" kern="0">
                <a:solidFill>
                  <a:schemeClr val="bg1"/>
                </a:solidFill>
                <a:cs typeface="Leelawadee" panose="020B0502040204020203" pitchFamily="34" charset="-34"/>
              </a:rPr>
              <a:t>No common focus areas were identified across </a:t>
            </a:r>
          </a:p>
          <a:p>
            <a:pPr algn="ctr">
              <a:defRPr/>
            </a:pPr>
            <a:r>
              <a:rPr lang="en-US" sz="1050" i="1" kern="0">
                <a:solidFill>
                  <a:schemeClr val="bg1"/>
                </a:solidFill>
                <a:cs typeface="Leelawadee" panose="020B0502040204020203" pitchFamily="34" charset="-34"/>
              </a:rPr>
              <a:t>Positive Agriculture (PepsiCo) and Governance (Ahold Delhaize).</a:t>
            </a:r>
          </a:p>
        </p:txBody>
      </p:sp>
      <p:sp>
        <p:nvSpPr>
          <p:cNvPr id="2" name="Rectangle: Top Corners Rounded 1">
            <a:extLst>
              <a:ext uri="{FF2B5EF4-FFF2-40B4-BE49-F238E27FC236}">
                <a16:creationId xmlns:a16="http://schemas.microsoft.com/office/drawing/2014/main" id="{71BF80FF-EC68-2DFD-AD17-122FCCF81352}"/>
              </a:ext>
            </a:extLst>
          </p:cNvPr>
          <p:cNvSpPr/>
          <p:nvPr/>
        </p:nvSpPr>
        <p:spPr>
          <a:xfrm>
            <a:off x="1981200" y="14530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4">
            <a:extLst>
              <a:ext uri="{FF2B5EF4-FFF2-40B4-BE49-F238E27FC236}">
                <a16:creationId xmlns:a16="http://schemas.microsoft.com/office/drawing/2014/main" id="{787E8CDA-D8D5-E665-3BD3-C479ED7D61BD}"/>
              </a:ext>
            </a:extLst>
          </p:cNvPr>
          <p:cNvGraphicFramePr>
            <a:graphicFrameLocks noGrp="1"/>
          </p:cNvGraphicFramePr>
          <p:nvPr>
            <p:extLst>
              <p:ext uri="{D42A27DB-BD31-4B8C-83A1-F6EECF244321}">
                <p14:modId xmlns:p14="http://schemas.microsoft.com/office/powerpoint/2010/main" val="4170231048"/>
              </p:ext>
            </p:extLst>
          </p:nvPr>
        </p:nvGraphicFramePr>
        <p:xfrm>
          <a:off x="-7620" y="1453030"/>
          <a:ext cx="11986260" cy="4134888"/>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5244790">
                  <a:extLst>
                    <a:ext uri="{9D8B030D-6E8A-4147-A177-3AD203B41FA5}">
                      <a16:colId xmlns:a16="http://schemas.microsoft.com/office/drawing/2014/main" val="2382844442"/>
                    </a:ext>
                  </a:extLst>
                </a:gridCol>
                <a:gridCol w="4752650">
                  <a:extLst>
                    <a:ext uri="{9D8B030D-6E8A-4147-A177-3AD203B41FA5}">
                      <a16:colId xmlns:a16="http://schemas.microsoft.com/office/drawing/2014/main" val="2353111847"/>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Environmental</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Social</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3888000">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922F11"/>
                          </a:solidFill>
                          <a:latin typeface="+mj-lt"/>
                          <a:ea typeface="+mn-ea"/>
                          <a:cs typeface="Leelawadee"/>
                        </a:rPr>
                        <a:t>POSITIVE </a:t>
                      </a:r>
                      <a:br>
                        <a:rPr lang="en-US" sz="1400" kern="1200">
                          <a:solidFill>
                            <a:srgbClr val="922F11"/>
                          </a:solidFill>
                          <a:latin typeface="+mj-lt"/>
                          <a:ea typeface="+mn-ea"/>
                          <a:cs typeface="Leelawadee"/>
                        </a:rPr>
                      </a:br>
                      <a:r>
                        <a:rPr lang="en-US" sz="1400" kern="1200">
                          <a:solidFill>
                            <a:srgbClr val="922F11"/>
                          </a:solidFill>
                          <a:latin typeface="+mj-lt"/>
                          <a:ea typeface="+mn-ea"/>
                          <a:cs typeface="Leelawadee"/>
                        </a:rPr>
                        <a:t>CHOICES</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E6D27"/>
                    </a:solidFill>
                  </a:tcPr>
                </a:tc>
                <a:tc>
                  <a:txBody>
                    <a:bodyPr/>
                    <a:lstStyle/>
                    <a:p>
                      <a:pPr algn="ctr" rtl="0" fontAlgn="base">
                        <a:lnSpc>
                          <a:spcPct val="100000"/>
                        </a:lnSpc>
                      </a:pPr>
                      <a:r>
                        <a:rPr lang="en-US" sz="1050" b="0" i="1" u="none" strike="noStrike" noProof="0">
                          <a:solidFill>
                            <a:srgbClr val="2B660F"/>
                          </a:solidFill>
                          <a:effectLst/>
                          <a:latin typeface="+mn-lt"/>
                          <a:cs typeface="Leelawadee"/>
                        </a:rPr>
                        <a:t>No commonalities.</a:t>
                      </a:r>
                      <a:endParaRPr lang="en-US" sz="1050" b="0" i="0" noProof="0">
                        <a:solidFill>
                          <a:srgbClr val="2B660F"/>
                        </a:solidFill>
                        <a:effectLst/>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marR="0" lvl="0" indent="-1206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050" b="0" i="0" noProof="0">
                          <a:solidFill>
                            <a:srgbClr val="2B660F"/>
                          </a:solidFill>
                          <a:effectLst/>
                          <a:highlight>
                            <a:srgbClr val="FFC624"/>
                          </a:highlight>
                          <a:latin typeface="+mn-lt"/>
                          <a:cs typeface="Leelawadee"/>
                        </a:rPr>
                        <a:t>Target:</a:t>
                      </a:r>
                      <a:r>
                        <a:rPr lang="en-US" sz="1050" b="0" i="0" noProof="0">
                          <a:solidFill>
                            <a:srgbClr val="2B660F"/>
                          </a:solidFill>
                          <a:effectLst/>
                          <a:latin typeface="+mn-lt"/>
                          <a:cs typeface="Leelawadee"/>
                        </a:rPr>
                        <a:t> 52.3% healthy own-brand food sales as a proportion of total own-brand food sales by 2025​</a:t>
                      </a:r>
                    </a:p>
                    <a:p>
                      <a:pPr marL="290513" lvl="1" indent="-171450" algn="l" rtl="0" fontAlgn="base">
                        <a:lnSpc>
                          <a:spcPct val="100000"/>
                        </a:lnSpc>
                        <a:spcBef>
                          <a:spcPts val="400"/>
                        </a:spcBef>
                        <a:spcAft>
                          <a:spcPts val="400"/>
                        </a:spcAft>
                        <a:buFont typeface="Wingdings" panose="05000000000000000000" pitchFamily="2" charset="2"/>
                        <a:buChar char="Ø"/>
                      </a:pPr>
                      <a:r>
                        <a:rPr lang="en-US" sz="1050" b="1" i="0" noProof="0">
                          <a:solidFill>
                            <a:srgbClr val="2B660F"/>
                          </a:solidFill>
                          <a:effectLst/>
                          <a:latin typeface="+mn-lt"/>
                          <a:cs typeface="Leelawadee"/>
                        </a:rPr>
                        <a:t>pep+ alignment: Inspiring Positive Choices by raising the bar </a:t>
                      </a:r>
                      <a:br>
                        <a:rPr lang="en-US" sz="1050" b="1" i="0" noProof="0">
                          <a:solidFill>
                            <a:srgbClr val="2B660F"/>
                          </a:solidFill>
                          <a:effectLst/>
                          <a:latin typeface="+mn-lt"/>
                          <a:cs typeface="Leelawadee"/>
                        </a:rPr>
                      </a:br>
                      <a:r>
                        <a:rPr lang="en-US" sz="1050" b="1" i="0" noProof="0">
                          <a:solidFill>
                            <a:srgbClr val="2B660F"/>
                          </a:solidFill>
                          <a:effectLst/>
                          <a:latin typeface="+mn-lt"/>
                          <a:cs typeface="Leelawadee"/>
                        </a:rPr>
                        <a:t>to improve the nutritional profile of our products</a:t>
                      </a:r>
                    </a:p>
                    <a:p>
                      <a:pPr marL="120650" indent="-120650" algn="l" rtl="0" fontAlgn="base">
                        <a:lnSpc>
                          <a:spcPct val="100000"/>
                        </a:lnSpc>
                        <a:spcBef>
                          <a:spcPts val="1000"/>
                        </a:spcBef>
                        <a:buFont typeface="Arial" panose="020B0604020202020204" pitchFamily="34" charset="0"/>
                        <a:buChar char="•"/>
                      </a:pPr>
                      <a:r>
                        <a:rPr lang="en-US" sz="1050" b="0" i="0" noProof="0">
                          <a:solidFill>
                            <a:srgbClr val="2B660F"/>
                          </a:solidFill>
                          <a:effectLst/>
                          <a:highlight>
                            <a:srgbClr val="FFC624"/>
                          </a:highlight>
                          <a:latin typeface="+mn-lt"/>
                          <a:cs typeface="Leelawadee"/>
                        </a:rPr>
                        <a:t>Target:</a:t>
                      </a:r>
                      <a:r>
                        <a:rPr lang="en-US" sz="1050" b="0" i="0" noProof="0">
                          <a:solidFill>
                            <a:srgbClr val="2B660F"/>
                          </a:solidFill>
                          <a:effectLst/>
                          <a:latin typeface="+mn-lt"/>
                          <a:cs typeface="Leelawadee"/>
                        </a:rPr>
                        <a:t> Product affordability – Deliver more than €1 billion cost savings through the Save for Our Customers program​​</a:t>
                      </a:r>
                    </a:p>
                    <a:p>
                      <a:pPr marL="290513" lvl="1" indent="-171450" algn="l" rtl="0" fontAlgn="base">
                        <a:lnSpc>
                          <a:spcPct val="100000"/>
                        </a:lnSpc>
                        <a:spcBef>
                          <a:spcPts val="400"/>
                        </a:spcBef>
                        <a:buFont typeface="Wingdings" panose="05000000000000000000" pitchFamily="2" charset="2"/>
                        <a:buChar char="Ø"/>
                      </a:pPr>
                      <a:r>
                        <a:rPr lang="en-US" sz="1050" b="1" i="0" noProof="0">
                          <a:solidFill>
                            <a:srgbClr val="2B660F"/>
                          </a:solidFill>
                          <a:effectLst/>
                          <a:latin typeface="+mn-lt"/>
                          <a:cs typeface="Leelawadee"/>
                        </a:rPr>
                        <a:t>pep+ alignment: Partner with communities to advance food security and make nutritious food accessible to 50 million people</a:t>
                      </a:r>
                      <a:r>
                        <a:rPr lang="en-US" sz="1050" b="0" i="0" noProof="0">
                          <a:solidFill>
                            <a:srgbClr val="2B660F"/>
                          </a:solidFill>
                          <a:effectLst/>
                          <a:latin typeface="+mn-lt"/>
                          <a:cs typeface="Leelawadee"/>
                        </a:rPr>
                        <a:t>​</a:t>
                      </a: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bl>
          </a:graphicData>
        </a:graphic>
      </p:graphicFrame>
      <p:pic>
        <p:nvPicPr>
          <p:cNvPr id="6" name="Picture 5" descr="A logo of a hand and a globe&#10;&#10;Description automatically generated">
            <a:extLst>
              <a:ext uri="{FF2B5EF4-FFF2-40B4-BE49-F238E27FC236}">
                <a16:creationId xmlns:a16="http://schemas.microsoft.com/office/drawing/2014/main" id="{471A2DD9-E50C-2327-E33E-FEC16747063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25147" y="2141021"/>
            <a:ext cx="536916" cy="583072"/>
          </a:xfrm>
          <a:prstGeom prst="rect">
            <a:avLst/>
          </a:prstGeom>
        </p:spPr>
      </p:pic>
    </p:spTree>
    <p:extLst>
      <p:ext uri="{BB962C8B-B14F-4D97-AF65-F5344CB8AC3E}">
        <p14:creationId xmlns:p14="http://schemas.microsoft.com/office/powerpoint/2010/main" val="3006673309"/>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35F42E-8CA4-15D1-A32A-CFA48735B135}"/>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1E9867C6-150B-3679-5493-2AF7252F8951}"/>
              </a:ext>
            </a:extLst>
          </p:cNvPr>
          <p:cNvGraphicFramePr>
            <a:graphicFrameLocks noChangeAspect="1"/>
          </p:cNvGraphicFramePr>
          <p:nvPr>
            <p:custDataLst>
              <p:tags r:id="rId1"/>
            </p:custDataLst>
            <p:extLst>
              <p:ext uri="{D42A27DB-BD31-4B8C-83A1-F6EECF244321}">
                <p14:modId xmlns:p14="http://schemas.microsoft.com/office/powerpoint/2010/main" val="6979408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2" name="think-cell data - do not delete" hidden="1">
                        <a:extLst>
                          <a:ext uri="{FF2B5EF4-FFF2-40B4-BE49-F238E27FC236}">
                            <a16:creationId xmlns:a16="http://schemas.microsoft.com/office/drawing/2014/main" id="{1E9867C6-150B-3679-5493-2AF7252F89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0C5F58E7-FCB7-A6E3-4460-CB53137AB422}"/>
              </a:ext>
            </a:extLst>
          </p:cNvPr>
          <p:cNvSpPr>
            <a:spLocks noGrp="1"/>
          </p:cNvSpPr>
          <p:nvPr>
            <p:ph type="title"/>
          </p:nvPr>
        </p:nvSpPr>
        <p:spPr>
          <a:xfrm>
            <a:off x="304801" y="247650"/>
            <a:ext cx="10891024" cy="968375"/>
          </a:xfrm>
        </p:spPr>
        <p:txBody>
          <a:bodyPr vert="horz" rIns="0"/>
          <a:lstStyle/>
          <a:p>
            <a:r>
              <a:rPr lang="en-US" sz="2600"/>
              <a:t>COMMONALITY BETWEEN HYVEE’S AND PEP+ FOCUS AREAS</a:t>
            </a:r>
            <a:br>
              <a:rPr lang="en-US" sz="2600"/>
            </a:br>
            <a:r>
              <a:rPr lang="en-US" sz="1800" i="1"/>
              <a:t>And how these focus areas align with pep+ pillars</a:t>
            </a:r>
          </a:p>
        </p:txBody>
      </p:sp>
      <p:pic>
        <p:nvPicPr>
          <p:cNvPr id="12" name="Picture Placeholder 7" descr="Hy-Vee - Wikipedia">
            <a:extLst>
              <a:ext uri="{FF2B5EF4-FFF2-40B4-BE49-F238E27FC236}">
                <a16:creationId xmlns:a16="http://schemas.microsoft.com/office/drawing/2014/main" id="{3237D0E6-C707-F60B-F59F-30C2D59E11B6}"/>
              </a:ext>
            </a:extLst>
          </p:cNvPr>
          <p:cNvPicPr>
            <a:picLocks noChangeAspect="1"/>
          </p:cNvPicPr>
          <p:nvPr/>
        </p:nvPicPr>
        <p:blipFill rotWithShape="1">
          <a:blip r:embed="rId6"/>
          <a:srcRect l="-780" t="-4789" r="-638" b="-4789"/>
          <a:stretch>
            <a:fillRect/>
          </a:stretch>
        </p:blipFill>
        <p:spPr>
          <a:xfrm>
            <a:off x="10694944" y="478631"/>
            <a:ext cx="1361876" cy="506412"/>
          </a:xfrm>
          <a:prstGeom prst="rect">
            <a:avLst/>
          </a:prstGeom>
        </p:spPr>
      </p:pic>
      <p:sp>
        <p:nvSpPr>
          <p:cNvPr id="13" name="Rectangle: Top Corners Rounded 12">
            <a:extLst>
              <a:ext uri="{FF2B5EF4-FFF2-40B4-BE49-F238E27FC236}">
                <a16:creationId xmlns:a16="http://schemas.microsoft.com/office/drawing/2014/main" id="{5752E50A-8F7B-BFD7-87BC-D04E159A0788}"/>
              </a:ext>
            </a:extLst>
          </p:cNvPr>
          <p:cNvSpPr/>
          <p:nvPr/>
        </p:nvSpPr>
        <p:spPr>
          <a:xfrm>
            <a:off x="1981200" y="1148231"/>
            <a:ext cx="9997439" cy="432919"/>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 name="Table 4">
            <a:extLst>
              <a:ext uri="{FF2B5EF4-FFF2-40B4-BE49-F238E27FC236}">
                <a16:creationId xmlns:a16="http://schemas.microsoft.com/office/drawing/2014/main" id="{485D8302-FED9-0B9C-F9D0-526396788DD4}"/>
              </a:ext>
            </a:extLst>
          </p:cNvPr>
          <p:cNvGraphicFramePr>
            <a:graphicFrameLocks noGrp="1"/>
          </p:cNvGraphicFramePr>
          <p:nvPr>
            <p:extLst>
              <p:ext uri="{D42A27DB-BD31-4B8C-83A1-F6EECF244321}">
                <p14:modId xmlns:p14="http://schemas.microsoft.com/office/powerpoint/2010/main" val="1669745066"/>
              </p:ext>
            </p:extLst>
          </p:nvPr>
        </p:nvGraphicFramePr>
        <p:xfrm>
          <a:off x="-7620" y="1148230"/>
          <a:ext cx="11986260" cy="5038258"/>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4998720">
                  <a:extLst>
                    <a:ext uri="{9D8B030D-6E8A-4147-A177-3AD203B41FA5}">
                      <a16:colId xmlns:a16="http://schemas.microsoft.com/office/drawing/2014/main" val="2382844442"/>
                    </a:ext>
                  </a:extLst>
                </a:gridCol>
                <a:gridCol w="4998720">
                  <a:extLst>
                    <a:ext uri="{9D8B030D-6E8A-4147-A177-3AD203B41FA5}">
                      <a16:colId xmlns:a16="http://schemas.microsoft.com/office/drawing/2014/main" val="2353111847"/>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1" i="0" noProof="0">
                          <a:solidFill>
                            <a:schemeClr val="bg1"/>
                          </a:solidFill>
                          <a:effectLst/>
                          <a:latin typeface="+mn-lt"/>
                          <a:cs typeface="Leelawadee"/>
                        </a:rPr>
                        <a:t>Products, Product Sourcing, </a:t>
                      </a:r>
                      <a:br>
                        <a:rPr lang="en-US" sz="1200" b="1" i="0" noProof="0">
                          <a:solidFill>
                            <a:schemeClr val="bg1"/>
                          </a:solidFill>
                          <a:effectLst/>
                          <a:latin typeface="+mn-lt"/>
                          <a:cs typeface="Leelawadee"/>
                        </a:rPr>
                      </a:br>
                      <a:r>
                        <a:rPr lang="en-US" sz="1200" b="1" i="0" noProof="0">
                          <a:solidFill>
                            <a:schemeClr val="bg1"/>
                          </a:solidFill>
                          <a:effectLst/>
                          <a:latin typeface="+mn-lt"/>
                          <a:cs typeface="Leelawadee"/>
                        </a:rPr>
                        <a:t>and Packaging</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200" b="1" i="0" noProof="0">
                          <a:solidFill>
                            <a:schemeClr val="bg1"/>
                          </a:solidFill>
                          <a:effectLst/>
                          <a:latin typeface="+mn-lt"/>
                          <a:cs typeface="Leelawadee"/>
                        </a:rPr>
                        <a:t>Waste Reduction </a:t>
                      </a:r>
                      <a:br>
                        <a:rPr lang="en-US" sz="1200" b="1" i="0" noProof="0">
                          <a:solidFill>
                            <a:schemeClr val="bg1"/>
                          </a:solidFill>
                          <a:effectLst/>
                          <a:latin typeface="+mn-lt"/>
                          <a:cs typeface="Leelawadee"/>
                        </a:rPr>
                      </a:br>
                      <a:r>
                        <a:rPr lang="en-US" sz="1200" b="1" i="0" noProof="0">
                          <a:solidFill>
                            <a:schemeClr val="bg1"/>
                          </a:solidFill>
                          <a:effectLst/>
                          <a:latin typeface="+mn-lt"/>
                          <a:cs typeface="Leelawadee"/>
                        </a:rPr>
                        <a:t>and Recycling</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4617634">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marR="0" lvl="0" indent="-120650" algn="l">
                        <a:lnSpc>
                          <a:spcPct val="100000"/>
                        </a:lnSpc>
                        <a:spcBef>
                          <a:spcPts val="0"/>
                        </a:spcBef>
                        <a:spcAft>
                          <a:spcPts val="0"/>
                        </a:spcAft>
                        <a:buFont typeface="Arial"/>
                        <a:buChar char="•"/>
                      </a:pPr>
                      <a:r>
                        <a:rPr lang="en-US" sz="1050" b="0" i="0" u="none" strike="noStrike" kern="1200" cap="none" spc="0" normalizeH="0" baseline="0" noProof="0">
                          <a:ln>
                            <a:noFill/>
                          </a:ln>
                          <a:solidFill>
                            <a:srgbClr val="2B660F"/>
                          </a:solidFill>
                          <a:effectLst/>
                          <a:highlight>
                            <a:srgbClr val="4FE2F3"/>
                          </a:highlight>
                          <a:uLnTx/>
                          <a:uFillTx/>
                          <a:latin typeface="+mn-lt"/>
                          <a:ea typeface="+mn-ea"/>
                          <a:cs typeface="+mn-cs"/>
                        </a:rPr>
                        <a:t>Goal: </a:t>
                      </a:r>
                      <a:r>
                        <a:rPr lang="en-US" sz="1050" b="0" i="0" noProof="0">
                          <a:solidFill>
                            <a:srgbClr val="2B660F"/>
                          </a:solidFill>
                          <a:effectLst/>
                          <a:latin typeface="+mn-lt"/>
                          <a:cs typeface="Leelawadee"/>
                        </a:rPr>
                        <a:t>Search for sustainable packaging that works for our customers and the environment</a:t>
                      </a:r>
                      <a:endParaRPr kumimoji="0" lang="en-US" sz="1050" b="0" i="0" u="none" strike="noStrike" kern="1200" cap="none" spc="0" normalizeH="0" baseline="0" noProof="0">
                        <a:ln>
                          <a:noFill/>
                        </a:ln>
                        <a:solidFill>
                          <a:srgbClr val="2B660F"/>
                        </a:solidFill>
                        <a:effectLst/>
                        <a:uLnTx/>
                        <a:uFillTx/>
                        <a:latin typeface="+mn-lt"/>
                        <a:ea typeface="+mn-ea"/>
                        <a:cs typeface="+mn-cs"/>
                      </a:endParaRPr>
                    </a:p>
                    <a:p>
                      <a:pPr marL="350838" marR="0" lvl="1" indent="-176213" algn="l" defTabSz="914400" rtl="0" eaLnBrk="1" fontAlgn="auto" latinLnBrk="0" hangingPunct="1">
                        <a:lnSpc>
                          <a:spcPct val="100000"/>
                        </a:lnSpc>
                        <a:spcBef>
                          <a:spcPts val="400"/>
                        </a:spcBef>
                        <a:spcAft>
                          <a:spcPts val="0"/>
                        </a:spcAft>
                        <a:buClrTx/>
                        <a:buSzTx/>
                        <a:buFont typeface="Wingdings" pitchFamily="2" charset="2"/>
                        <a:buChar char="Ø"/>
                        <a:tabLst/>
                        <a:defRPr/>
                      </a:pPr>
                      <a:r>
                        <a:rPr lang="en-US" sz="1050" b="1" noProof="0">
                          <a:solidFill>
                            <a:srgbClr val="2B660F"/>
                          </a:solidFill>
                          <a:latin typeface="+mn-lt"/>
                          <a:cs typeface="Leelawadee"/>
                        </a:rPr>
                        <a:t>pep+ alignment: Achieve 97% or greater reusable, recyclable, or compostable (RRC) packaging by design by 2030 in our primary </a:t>
                      </a:r>
                      <a:br>
                        <a:rPr lang="en-US" sz="1050" b="1" noProof="0">
                          <a:solidFill>
                            <a:srgbClr val="2B660F"/>
                          </a:solidFill>
                          <a:latin typeface="+mn-lt"/>
                          <a:cs typeface="Leelawadee"/>
                        </a:rPr>
                      </a:br>
                      <a:r>
                        <a:rPr lang="en-US" sz="1050" b="1" noProof="0">
                          <a:solidFill>
                            <a:srgbClr val="2B660F"/>
                          </a:solidFill>
                          <a:latin typeface="+mn-lt"/>
                          <a:cs typeface="Leelawadee"/>
                        </a:rPr>
                        <a:t>and secondary packaging in our key packaging markets </a:t>
                      </a:r>
                    </a:p>
                    <a:p>
                      <a:pPr marL="350838" marR="0" lvl="1" indent="-176213" algn="l" defTabSz="914400" rtl="0" eaLnBrk="1" fontAlgn="auto" latinLnBrk="0" hangingPunct="1">
                        <a:lnSpc>
                          <a:spcPct val="100000"/>
                        </a:lnSpc>
                        <a:spcBef>
                          <a:spcPts val="1000"/>
                        </a:spcBef>
                        <a:spcAft>
                          <a:spcPts val="0"/>
                        </a:spcAft>
                        <a:buClrTx/>
                        <a:buSzTx/>
                        <a:buFont typeface="Wingdings" pitchFamily="2" charset="2"/>
                        <a:buChar char="Ø"/>
                        <a:tabLst/>
                        <a:defRPr/>
                      </a:pPr>
                      <a:r>
                        <a:rPr lang="en-US" sz="1050" b="1" noProof="0">
                          <a:solidFill>
                            <a:srgbClr val="2B660F"/>
                          </a:solidFill>
                          <a:latin typeface="+mn-lt"/>
                          <a:cs typeface="Leelawadee"/>
                        </a:rPr>
                        <a:t>pep+ alignment: </a:t>
                      </a:r>
                      <a:r>
                        <a:rPr lang="en-US" sz="1050" b="1" i="0" noProof="0">
                          <a:solidFill>
                            <a:srgbClr val="2B660F"/>
                          </a:solidFill>
                          <a:effectLst/>
                          <a:latin typeface="+mn-lt"/>
                          <a:cs typeface="Leelawadee"/>
                        </a:rPr>
                        <a:t>For our primary plastic packaging in key packaging markets, use 40% or greater recycled content in our plastic packaging by 2035 or sooner </a:t>
                      </a:r>
                    </a:p>
                  </a:txBody>
                  <a:tcP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marR="0" lvl="0" indent="-1206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b="0" i="0" u="none" strike="noStrike" kern="1200" cap="none" spc="0" normalizeH="0" baseline="0" noProof="0">
                          <a:ln>
                            <a:noFill/>
                          </a:ln>
                          <a:solidFill>
                            <a:srgbClr val="2B660F"/>
                          </a:solidFill>
                          <a:effectLst/>
                          <a:highlight>
                            <a:srgbClr val="4FE2F3"/>
                          </a:highlight>
                          <a:uLnTx/>
                          <a:uFillTx/>
                          <a:latin typeface="+mn-lt"/>
                          <a:ea typeface="+mn-ea"/>
                          <a:cs typeface="+mn-cs"/>
                        </a:rPr>
                        <a:t>Goal: </a:t>
                      </a:r>
                      <a:r>
                        <a:rPr lang="en-US" sz="1050" b="0" i="0" u="none" strike="noStrike" noProof="0">
                          <a:solidFill>
                            <a:srgbClr val="2B660F"/>
                          </a:solidFill>
                          <a:effectLst/>
                          <a:latin typeface="+mn-lt"/>
                        </a:rPr>
                        <a:t>Reduce food waste and recycle plastics, both within retail stores and distribution centers</a:t>
                      </a:r>
                    </a:p>
                    <a:p>
                      <a:pPr marL="350838" marR="0" lvl="1" indent="-176213" algn="l" defTabSz="914400" rtl="0" eaLnBrk="1" fontAlgn="auto" latinLnBrk="0" hangingPunct="1">
                        <a:lnSpc>
                          <a:spcPct val="100000"/>
                        </a:lnSpc>
                        <a:spcBef>
                          <a:spcPts val="400"/>
                        </a:spcBef>
                        <a:spcAft>
                          <a:spcPts val="0"/>
                        </a:spcAft>
                        <a:buClrTx/>
                        <a:buSzTx/>
                        <a:buFont typeface="Wingdings" pitchFamily="2" charset="2"/>
                        <a:buChar char="Ø"/>
                        <a:tabLst/>
                        <a:defRPr/>
                      </a:pPr>
                      <a:r>
                        <a:rPr lang="en-US" sz="1050" b="1" noProof="0">
                          <a:solidFill>
                            <a:srgbClr val="2B660F"/>
                          </a:solidFill>
                          <a:latin typeface="+mn-lt"/>
                          <a:cs typeface="Leelawadee"/>
                        </a:rPr>
                        <a:t>pep+ alignment: </a:t>
                      </a:r>
                      <a:r>
                        <a:rPr kumimoji="0" lang="en-US" sz="1050" b="1" i="0" u="none" strike="noStrike" kern="1200" cap="none" spc="0" normalizeH="0" baseline="0" noProof="0">
                          <a:ln>
                            <a:noFill/>
                          </a:ln>
                          <a:solidFill>
                            <a:srgbClr val="2B660F"/>
                          </a:solidFill>
                          <a:effectLst/>
                          <a:uLnTx/>
                          <a:uFillTx/>
                          <a:latin typeface="+mn-lt"/>
                          <a:ea typeface="+mn-ea"/>
                          <a:cs typeface="+mn-cs"/>
                        </a:rPr>
                        <a:t>For our primary plastic packaging in key packaging markets, use 40% or greater recycled content in our plastic packaging by 2035 or sooner </a:t>
                      </a:r>
                    </a:p>
                  </a:txBody>
                  <a:tcP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bl>
          </a:graphicData>
        </a:graphic>
      </p:graphicFrame>
      <p:pic>
        <p:nvPicPr>
          <p:cNvPr id="19" name="Picture 18" descr="A blue and green windmill with green arrows&#10;&#10;Description automatically generated">
            <a:extLst>
              <a:ext uri="{FF2B5EF4-FFF2-40B4-BE49-F238E27FC236}">
                <a16:creationId xmlns:a16="http://schemas.microsoft.com/office/drawing/2014/main" id="{272E3376-D589-F7BD-ADCE-1BBA38E0FC2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2009897"/>
            <a:ext cx="556204" cy="604020"/>
          </a:xfrm>
          <a:prstGeom prst="rect">
            <a:avLst/>
          </a:prstGeom>
        </p:spPr>
      </p:pic>
      <p:sp>
        <p:nvSpPr>
          <p:cNvPr id="21" name="TextBox 20">
            <a:extLst>
              <a:ext uri="{FF2B5EF4-FFF2-40B4-BE49-F238E27FC236}">
                <a16:creationId xmlns:a16="http://schemas.microsoft.com/office/drawing/2014/main" id="{D046A04E-C6DE-E430-4123-E9A081CC8946}"/>
              </a:ext>
            </a:extLst>
          </p:cNvPr>
          <p:cNvSpPr txBox="1"/>
          <p:nvPr/>
        </p:nvSpPr>
        <p:spPr>
          <a:xfrm>
            <a:off x="5334000" y="6269189"/>
            <a:ext cx="6405563" cy="506261"/>
          </a:xfrm>
          <a:prstGeom prst="rect">
            <a:avLst/>
          </a:prstGeom>
          <a:solidFill>
            <a:srgbClr val="8EBC29"/>
          </a:solidFill>
        </p:spPr>
        <p:txBody>
          <a:bodyPr wrap="square" rtlCol="0" anchor="ctr">
            <a:noAutofit/>
          </a:bodyPr>
          <a:lstStyle/>
          <a:p>
            <a:pPr lvl="0" algn="ctr">
              <a:defRPr/>
            </a:pPr>
            <a:r>
              <a:rPr lang="en-US" sz="1050" i="1" kern="0">
                <a:solidFill>
                  <a:schemeClr val="bg1"/>
                </a:solidFill>
                <a:cs typeface="Leelawadee" panose="020B0502040204020203" pitchFamily="34" charset="-34"/>
              </a:rPr>
              <a:t>No common focus areas were identified across </a:t>
            </a:r>
          </a:p>
          <a:p>
            <a:pPr lvl="0" algn="ctr">
              <a:defRPr/>
            </a:pPr>
            <a:r>
              <a:rPr lang="en-US" sz="1050" i="1" kern="0">
                <a:solidFill>
                  <a:schemeClr val="bg1"/>
                </a:solidFill>
                <a:cs typeface="Leelawadee" panose="020B0502040204020203" pitchFamily="34" charset="-34"/>
              </a:rPr>
              <a:t>Positive Agriculture, Positive Choices (PepsiCo), Store Construction </a:t>
            </a:r>
            <a:br>
              <a:rPr lang="en-US" sz="1050" i="1" kern="0">
                <a:solidFill>
                  <a:schemeClr val="bg1"/>
                </a:solidFill>
                <a:cs typeface="Leelawadee" panose="020B0502040204020203" pitchFamily="34" charset="-34"/>
              </a:rPr>
            </a:br>
            <a:r>
              <a:rPr lang="en-US" sz="1050" i="1" kern="0">
                <a:solidFill>
                  <a:schemeClr val="bg1"/>
                </a:solidFill>
                <a:cs typeface="Leelawadee" panose="020B0502040204020203" pitchFamily="34" charset="-34"/>
              </a:rPr>
              <a:t>and Design and Energy and Resource Conservation (Hy Vee).</a:t>
            </a:r>
          </a:p>
        </p:txBody>
      </p:sp>
    </p:spTree>
    <p:extLst>
      <p:ext uri="{BB962C8B-B14F-4D97-AF65-F5344CB8AC3E}">
        <p14:creationId xmlns:p14="http://schemas.microsoft.com/office/powerpoint/2010/main" val="4139510609"/>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34B132-12CA-CF77-AC5E-89E87101C67A}"/>
            </a:ext>
          </a:extLst>
        </p:cNvPr>
        <p:cNvGrpSpPr/>
        <p:nvPr/>
      </p:nvGrpSpPr>
      <p:grpSpPr>
        <a:xfrm>
          <a:off x="0" y="0"/>
          <a:ext cx="0" cy="0"/>
          <a:chOff x="0" y="0"/>
          <a:chExt cx="0" cy="0"/>
        </a:xfrm>
      </p:grpSpPr>
      <p:pic>
        <p:nvPicPr>
          <p:cNvPr id="1026" name="Picture 2" descr="Hyatt - Grand Metropolitan Hotels">
            <a:extLst>
              <a:ext uri="{FF2B5EF4-FFF2-40B4-BE49-F238E27FC236}">
                <a16:creationId xmlns:a16="http://schemas.microsoft.com/office/drawing/2014/main" id="{06C5822C-DE97-56E0-9E5A-7225AF077C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836" y="2400300"/>
            <a:ext cx="4762500" cy="205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574872"/>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DFE2E4-2E79-7C66-31D1-42CA1D56A847}"/>
            </a:ext>
          </a:extLst>
        </p:cNvPr>
        <p:cNvGrpSpPr/>
        <p:nvPr/>
      </p:nvGrpSpPr>
      <p:grpSpPr>
        <a:xfrm>
          <a:off x="0" y="0"/>
          <a:ext cx="0" cy="0"/>
          <a:chOff x="0" y="0"/>
          <a:chExt cx="0" cy="0"/>
        </a:xfrm>
      </p:grpSpPr>
      <p:graphicFrame>
        <p:nvGraphicFramePr>
          <p:cNvPr id="23" name="think-cell data - do not delete" hidden="1">
            <a:extLst>
              <a:ext uri="{FF2B5EF4-FFF2-40B4-BE49-F238E27FC236}">
                <a16:creationId xmlns:a16="http://schemas.microsoft.com/office/drawing/2014/main" id="{96FBF3C5-C607-6B0C-561B-6FCBD085BD14}"/>
              </a:ext>
            </a:extLst>
          </p:cNvPr>
          <p:cNvGraphicFramePr>
            <a:graphicFrameLocks/>
          </p:cNvGraphicFramePr>
          <p:nvPr>
            <p:custDataLst>
              <p:tags r:id="rId1"/>
            </p:custDataLst>
            <p:extLst>
              <p:ext uri="{D42A27DB-BD31-4B8C-83A1-F6EECF244321}">
                <p14:modId xmlns:p14="http://schemas.microsoft.com/office/powerpoint/2010/main" val="16703956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23" name="think-cell data - do not delete" hidden="1">
                        <a:extLst>
                          <a:ext uri="{FF2B5EF4-FFF2-40B4-BE49-F238E27FC236}">
                            <a16:creationId xmlns:a16="http://schemas.microsoft.com/office/drawing/2014/main" id="{96FBF3C5-C607-6B0C-561B-6FCBD085BD1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7" name="Picture 2" descr="Download Hyatt Hotels Corporation Logo in SVG Vector or PNG File Format -  Logo.wine">
            <a:extLst>
              <a:ext uri="{FF2B5EF4-FFF2-40B4-BE49-F238E27FC236}">
                <a16:creationId xmlns:a16="http://schemas.microsoft.com/office/drawing/2014/main" id="{417761CD-EA6C-22B8-7309-675BA21875E8}"/>
              </a:ext>
            </a:extLst>
          </p:cNvPr>
          <p:cNvPicPr>
            <a:picLocks noGrp="1" noChangeAspect="1" noChangeArrowheads="1"/>
          </p:cNvPicPr>
          <p:nvPr>
            <p:ph type="pic" sz="quarter" idx="14"/>
          </p:nvPr>
        </p:nvPicPr>
        <p:blipFill rotWithShape="1">
          <a:blip r:embed="rId6">
            <a:extLst>
              <a:ext uri="{28A0092B-C50C-407E-A947-70E740481C1C}">
                <a14:useLocalDpi xmlns:a14="http://schemas.microsoft.com/office/drawing/2010/main" val="0"/>
              </a:ext>
            </a:extLst>
          </a:blip>
          <a:srcRect t="-34375" b="-34375"/>
          <a:stretch>
            <a:fillRect/>
          </a:stretch>
        </p:blipFill>
        <p:spPr bwMode="auto">
          <a:xfrm>
            <a:off x="0" y="0"/>
            <a:ext cx="609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Single Corner Rounded 23">
            <a:extLst>
              <a:ext uri="{FF2B5EF4-FFF2-40B4-BE49-F238E27FC236}">
                <a16:creationId xmlns:a16="http://schemas.microsoft.com/office/drawing/2014/main" id="{D5A2EDCF-21C7-36E1-95DD-182358F3E30F}"/>
              </a:ext>
            </a:extLst>
          </p:cNvPr>
          <p:cNvSpPr>
            <a:spLocks/>
          </p:cNvSpPr>
          <p:nvPr/>
        </p:nvSpPr>
        <p:spPr>
          <a:xfrm>
            <a:off x="6300438" y="825872"/>
            <a:ext cx="5852160" cy="66792"/>
          </a:xfrm>
          <a:prstGeom prst="round1Rect">
            <a:avLst>
              <a:gd name="adj" fmla="val 3618"/>
            </a:avLst>
          </a:prstGeom>
          <a:solidFill>
            <a:srgbClr val="0F440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182880" numCol="1" spcCol="38100" rtlCol="0" anchor="b">
            <a:noAutofit/>
          </a:bodyPr>
          <a:lstStyle/>
          <a:p>
            <a:pPr defTabSz="914400"/>
            <a:r>
              <a:rPr kumimoji="0" lang="en-US" sz="3200" b="0" i="0" u="none" strike="noStrike" kern="1200" cap="all" spc="0" normalizeH="0" baseline="0" noProof="0">
                <a:ln>
                  <a:noFill/>
                </a:ln>
                <a:solidFill>
                  <a:srgbClr val="0F440E"/>
                </a:solidFill>
                <a:effectLst/>
                <a:uLnTx/>
                <a:uFillTx/>
                <a:latin typeface="GT Pressura LCG Black"/>
                <a:ea typeface="+mj-ea"/>
                <a:cs typeface="+mj-cs"/>
              </a:rPr>
              <a:t>KEY TAKEAWAYS</a:t>
            </a:r>
            <a:endParaRPr lang="en-US" b="1">
              <a:solidFill>
                <a:srgbClr val="0F440E"/>
              </a:solidFill>
              <a:latin typeface="+mj-lt"/>
            </a:endParaRPr>
          </a:p>
        </p:txBody>
      </p:sp>
      <p:pic>
        <p:nvPicPr>
          <p:cNvPr id="25" name="Picture 24">
            <a:extLst>
              <a:ext uri="{FF2B5EF4-FFF2-40B4-BE49-F238E27FC236}">
                <a16:creationId xmlns:a16="http://schemas.microsoft.com/office/drawing/2014/main" id="{0FC54259-1293-89D8-C75D-171E51118A10}"/>
              </a:ext>
            </a:extLst>
          </p:cNvPr>
          <p:cNvPicPr>
            <a:picLocks noChangeAspect="1"/>
          </p:cNvPicPr>
          <p:nvPr/>
        </p:nvPicPr>
        <p:blipFill>
          <a:blip r:embed="rId7"/>
          <a:srcRect l="24821" r="18929"/>
          <a:stretch>
            <a:fillRect/>
          </a:stretch>
        </p:blipFill>
        <p:spPr>
          <a:xfrm rot="16200000">
            <a:off x="2520059" y="3282059"/>
            <a:ext cx="6857999" cy="293883"/>
          </a:xfrm>
          <a:custGeom>
            <a:avLst/>
            <a:gdLst>
              <a:gd name="connsiteX0" fmla="*/ 6857999 w 6857999"/>
              <a:gd name="connsiteY0" fmla="*/ 0 h 293883"/>
              <a:gd name="connsiteX1" fmla="*/ 6857999 w 6857999"/>
              <a:gd name="connsiteY1" fmla="*/ 293883 h 293883"/>
              <a:gd name="connsiteX2" fmla="*/ 0 w 6857999"/>
              <a:gd name="connsiteY2" fmla="*/ 293883 h 293883"/>
              <a:gd name="connsiteX3" fmla="*/ 0 w 6857999"/>
              <a:gd name="connsiteY3" fmla="*/ 0 h 293883"/>
            </a:gdLst>
            <a:ahLst/>
            <a:cxnLst>
              <a:cxn ang="0">
                <a:pos x="connsiteX0" y="connsiteY0"/>
              </a:cxn>
              <a:cxn ang="0">
                <a:pos x="connsiteX1" y="connsiteY1"/>
              </a:cxn>
              <a:cxn ang="0">
                <a:pos x="connsiteX2" y="connsiteY2"/>
              </a:cxn>
              <a:cxn ang="0">
                <a:pos x="connsiteX3" y="connsiteY3"/>
              </a:cxn>
            </a:cxnLst>
            <a:rect l="l" t="t" r="r" b="b"/>
            <a:pathLst>
              <a:path w="6857999" h="293883">
                <a:moveTo>
                  <a:pt x="6857999" y="0"/>
                </a:moveTo>
                <a:lnTo>
                  <a:pt x="6857999" y="293883"/>
                </a:lnTo>
                <a:lnTo>
                  <a:pt x="0" y="293883"/>
                </a:lnTo>
                <a:lnTo>
                  <a:pt x="0" y="0"/>
                </a:lnTo>
                <a:close/>
              </a:path>
            </a:pathLst>
          </a:custGeom>
          <a:effectLst>
            <a:outerShdw blurRad="50800" dist="38100" dir="10800000" algn="r" rotWithShape="0">
              <a:prstClr val="black">
                <a:alpha val="20000"/>
              </a:prstClr>
            </a:outerShdw>
          </a:effectLst>
        </p:spPr>
      </p:pic>
      <p:sp>
        <p:nvSpPr>
          <p:cNvPr id="26" name="Rectangle: Rounded Corners 25">
            <a:extLst>
              <a:ext uri="{FF2B5EF4-FFF2-40B4-BE49-F238E27FC236}">
                <a16:creationId xmlns:a16="http://schemas.microsoft.com/office/drawing/2014/main" id="{4F95470E-3664-D3D8-C75C-08787744E875}"/>
              </a:ext>
            </a:extLst>
          </p:cNvPr>
          <p:cNvSpPr>
            <a:spLocks/>
          </p:cNvSpPr>
          <p:nvPr/>
        </p:nvSpPr>
        <p:spPr>
          <a:xfrm rot="10800000" flipH="1" flipV="1">
            <a:off x="6300438" y="1062650"/>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r>
              <a:rPr lang="en-US" sz="2400" b="1">
                <a:solidFill>
                  <a:srgbClr val="8EBC29"/>
                </a:solidFill>
              </a:rPr>
              <a:t>Limited alignment</a:t>
            </a:r>
          </a:p>
        </p:txBody>
      </p:sp>
      <p:sp>
        <p:nvSpPr>
          <p:cNvPr id="27" name="Rectangle: Rounded Corners 26">
            <a:extLst>
              <a:ext uri="{FF2B5EF4-FFF2-40B4-BE49-F238E27FC236}">
                <a16:creationId xmlns:a16="http://schemas.microsoft.com/office/drawing/2014/main" id="{537A14B8-DE55-DD9D-4009-D9610172569C}"/>
              </a:ext>
            </a:extLst>
          </p:cNvPr>
          <p:cNvSpPr>
            <a:spLocks/>
          </p:cNvSpPr>
          <p:nvPr/>
        </p:nvSpPr>
        <p:spPr>
          <a:xfrm rot="10800000" flipH="1" flipV="1">
            <a:off x="6386385" y="1711260"/>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a:lnSpc>
                <a:spcPct val="100000"/>
              </a:lnSpc>
              <a:defRPr/>
            </a:pPr>
            <a:r>
              <a:rPr lang="en-US">
                <a:solidFill>
                  <a:schemeClr val="bg1"/>
                </a:solidFill>
              </a:rPr>
              <a:t>Due to Hyatt being a hospitality company, there are not many areas of alignment with PepsiCo’s focus areas. The only area of commonality is both organizations focusing on recycling in their </a:t>
            </a:r>
            <a:br>
              <a:rPr lang="en-US">
                <a:solidFill>
                  <a:schemeClr val="bg1"/>
                </a:solidFill>
              </a:rPr>
            </a:br>
            <a:r>
              <a:rPr lang="en-US">
                <a:solidFill>
                  <a:schemeClr val="bg1"/>
                </a:solidFill>
              </a:rPr>
              <a:t>value chains.</a:t>
            </a:r>
          </a:p>
        </p:txBody>
      </p:sp>
      <p:sp>
        <p:nvSpPr>
          <p:cNvPr id="31" name="Oval 30">
            <a:extLst>
              <a:ext uri="{FF2B5EF4-FFF2-40B4-BE49-F238E27FC236}">
                <a16:creationId xmlns:a16="http://schemas.microsoft.com/office/drawing/2014/main" id="{6CB34F1A-DF55-2FCF-C03E-69DF84E7A143}"/>
              </a:ext>
            </a:extLst>
          </p:cNvPr>
          <p:cNvSpPr/>
          <p:nvPr/>
        </p:nvSpPr>
        <p:spPr>
          <a:xfrm>
            <a:off x="6375234" y="1171322"/>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a:extLst>
              <a:ext uri="{FF2B5EF4-FFF2-40B4-BE49-F238E27FC236}">
                <a16:creationId xmlns:a16="http://schemas.microsoft.com/office/drawing/2014/main" id="{1C59B16A-59A9-BB4F-E2EB-BAC1804DF82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22901" y="1218989"/>
            <a:ext cx="311150" cy="311150"/>
          </a:xfrm>
          <a:prstGeom prst="rect">
            <a:avLst/>
          </a:prstGeom>
        </p:spPr>
      </p:pic>
    </p:spTree>
    <p:extLst>
      <p:ext uri="{BB962C8B-B14F-4D97-AF65-F5344CB8AC3E}">
        <p14:creationId xmlns:p14="http://schemas.microsoft.com/office/powerpoint/2010/main" val="1593552297"/>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FFE15C-834F-C485-EC0A-2992CC7481C4}"/>
            </a:ext>
          </a:extLst>
        </p:cNvPr>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FE4B891E-7077-4027-4DE7-300303A91A7E}"/>
              </a:ext>
            </a:extLst>
          </p:cNvPr>
          <p:cNvGraphicFramePr>
            <a:graphicFrameLocks/>
          </p:cNvGraphicFramePr>
          <p:nvPr>
            <p:custDataLst>
              <p:tags r:id="rId1"/>
            </p:custDataLst>
            <p:extLst>
              <p:ext uri="{D42A27DB-BD31-4B8C-83A1-F6EECF244321}">
                <p14:modId xmlns:p14="http://schemas.microsoft.com/office/powerpoint/2010/main" val="18010138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3" name="think-cell data - do not delete" hidden="1">
                        <a:extLst>
                          <a:ext uri="{FF2B5EF4-FFF2-40B4-BE49-F238E27FC236}">
                            <a16:creationId xmlns:a16="http://schemas.microsoft.com/office/drawing/2014/main" id="{FE4B891E-7077-4027-4DE7-300303A91A7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E90F6CA-42C3-E589-CB33-AF5ED9DB492D}"/>
              </a:ext>
            </a:extLst>
          </p:cNvPr>
          <p:cNvSpPr>
            <a:spLocks noGrp="1"/>
          </p:cNvSpPr>
          <p:nvPr>
            <p:ph type="title"/>
          </p:nvPr>
        </p:nvSpPr>
        <p:spPr>
          <a:xfrm>
            <a:off x="304798" y="246888"/>
            <a:ext cx="11585448" cy="969264"/>
          </a:xfrm>
        </p:spPr>
        <p:txBody>
          <a:bodyPr vert="horz" rIns="0"/>
          <a:lstStyle/>
          <a:p>
            <a:pPr lvl="0"/>
            <a:r>
              <a:rPr lang="en-US" sz="3000"/>
              <a:t>HYATT’S SUSTAINABILITY FOCUS AREAS</a:t>
            </a:r>
            <a:br>
              <a:rPr lang="en-US" sz="3000"/>
            </a:br>
            <a:r>
              <a:rPr lang="en-US" sz="1800" i="1"/>
              <a:t>And how these focus areas align with pep+ pillars</a:t>
            </a:r>
          </a:p>
        </p:txBody>
      </p:sp>
      <p:pic>
        <p:nvPicPr>
          <p:cNvPr id="13" name="Picture 2" descr="Download Hyatt Hotels Corporation Logo in SVG Vector or PNG File Format -  Logo.wine">
            <a:extLst>
              <a:ext uri="{FF2B5EF4-FFF2-40B4-BE49-F238E27FC236}">
                <a16:creationId xmlns:a16="http://schemas.microsoft.com/office/drawing/2014/main" id="{83CA6CF1-A420-6788-32F8-52AE92BFE67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958" t="29688" r="8958" b="29688"/>
          <a:stretch>
            <a:fillRect/>
          </a:stretch>
        </p:blipFill>
        <p:spPr bwMode="auto">
          <a:xfrm>
            <a:off x="10559256" y="505297"/>
            <a:ext cx="1373188" cy="45308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Top Corners Rounded 13">
            <a:extLst>
              <a:ext uri="{FF2B5EF4-FFF2-40B4-BE49-F238E27FC236}">
                <a16:creationId xmlns:a16="http://schemas.microsoft.com/office/drawing/2014/main" id="{33D4C135-DED0-4A47-A463-3D0D0C07BEF0}"/>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5" name="Table 4">
            <a:extLst>
              <a:ext uri="{FF2B5EF4-FFF2-40B4-BE49-F238E27FC236}">
                <a16:creationId xmlns:a16="http://schemas.microsoft.com/office/drawing/2014/main" id="{770173B3-1002-9FBC-A300-3D34D3680CB1}"/>
              </a:ext>
            </a:extLst>
          </p:cNvPr>
          <p:cNvGraphicFramePr>
            <a:graphicFrameLocks noGrp="1"/>
          </p:cNvGraphicFramePr>
          <p:nvPr>
            <p:extLst>
              <p:ext uri="{D42A27DB-BD31-4B8C-83A1-F6EECF244321}">
                <p14:modId xmlns:p14="http://schemas.microsoft.com/office/powerpoint/2010/main" val="3141837554"/>
              </p:ext>
            </p:extLst>
          </p:nvPr>
        </p:nvGraphicFramePr>
        <p:xfrm>
          <a:off x="-7620" y="1148230"/>
          <a:ext cx="11986260" cy="5404018"/>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3332480">
                  <a:extLst>
                    <a:ext uri="{9D8B030D-6E8A-4147-A177-3AD203B41FA5}">
                      <a16:colId xmlns:a16="http://schemas.microsoft.com/office/drawing/2014/main" val="2382844442"/>
                    </a:ext>
                  </a:extLst>
                </a:gridCol>
                <a:gridCol w="3332480">
                  <a:extLst>
                    <a:ext uri="{9D8B030D-6E8A-4147-A177-3AD203B41FA5}">
                      <a16:colId xmlns:a16="http://schemas.microsoft.com/office/drawing/2014/main" val="957515009"/>
                    </a:ext>
                  </a:extLst>
                </a:gridCol>
                <a:gridCol w="3332480">
                  <a:extLst>
                    <a:ext uri="{9D8B030D-6E8A-4147-A177-3AD203B41FA5}">
                      <a16:colId xmlns:a16="http://schemas.microsoft.com/office/drawing/2014/main" val="2353111847"/>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a:rPr>
                        <a:t>Caring for the Planet</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a:rPr>
                        <a:t>Caring for People</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a:rPr>
                        <a:t>Caring for Responsible Business</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1069848">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954F07"/>
                          </a:solidFill>
                          <a:latin typeface="+mj-lt"/>
                          <a:ea typeface="+mn-ea"/>
                          <a:cs typeface="Leelawadee"/>
                        </a:rPr>
                        <a:t>POSITIVE </a:t>
                      </a:r>
                      <a:br>
                        <a:rPr lang="en-US" sz="1400" kern="1200">
                          <a:solidFill>
                            <a:srgbClr val="954F07"/>
                          </a:solidFill>
                          <a:latin typeface="+mj-lt"/>
                          <a:ea typeface="+mn-ea"/>
                          <a:cs typeface="Leelawadee"/>
                        </a:rPr>
                      </a:br>
                      <a:r>
                        <a:rPr lang="en-US" sz="1400" kern="1200">
                          <a:solidFill>
                            <a:srgbClr val="954F07"/>
                          </a:solidFill>
                          <a:latin typeface="+mj-lt"/>
                          <a:ea typeface="+mn-ea"/>
                          <a:cs typeface="Leelawadee"/>
                        </a:rPr>
                        <a:t>AGRICULTURE</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9F0A"/>
                    </a:solidFill>
                  </a:tcPr>
                </a:tc>
                <a:tc>
                  <a:txBody>
                    <a:bodyPr/>
                    <a:lstStyle/>
                    <a:p>
                      <a:pPr marL="0" indent="0" algn="ctr">
                        <a:buFont typeface="Arial" panose="020B0604020202020204" pitchFamily="34" charset="0"/>
                        <a:buNone/>
                      </a:pPr>
                      <a:r>
                        <a:rPr lang="en-GB" sz="1050" b="0" i="1" u="none" strike="noStrike" noProof="0">
                          <a:solidFill>
                            <a:srgbClr val="2B660F"/>
                          </a:solidFill>
                          <a:latin typeface="+mn-lt"/>
                        </a:rPr>
                        <a:t>Not a focus area for the customer.</a:t>
                      </a:r>
                      <a:endParaRPr lang="en-US" sz="1050" b="0" i="1" u="none" strike="noStrike" noProof="0">
                        <a:solidFill>
                          <a:srgbClr val="2B660F"/>
                        </a:solidFill>
                        <a:latin typeface="+mn-lt"/>
                      </a:endParaRP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lgn="ctr">
                        <a:buNone/>
                      </a:pPr>
                      <a:r>
                        <a:rPr lang="en-GB" sz="1050" b="0" i="1" u="none" strike="noStrike" kern="1200" noProof="0">
                          <a:solidFill>
                            <a:srgbClr val="2B660F"/>
                          </a:solidFill>
                          <a:latin typeface="+mn-lt"/>
                        </a:rPr>
                        <a:t>Not a focus area for the customer.</a:t>
                      </a:r>
                      <a:endParaRPr lang="en-US" sz="1050" b="0" i="1" u="none" strike="noStrike" kern="1200" noProof="0">
                        <a:solidFill>
                          <a:srgbClr val="2B660F"/>
                        </a:solidFill>
                        <a:latin typeface="+mn-lt"/>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ctr">
                        <a:buNone/>
                      </a:pPr>
                      <a:r>
                        <a:rPr lang="en-GB" sz="1050" b="0" i="1" u="none" strike="noStrike" noProof="0">
                          <a:solidFill>
                            <a:srgbClr val="2B660F"/>
                          </a:solidFill>
                          <a:latin typeface="+mn-lt"/>
                        </a:rPr>
                        <a:t>Not a focus area for the customer.</a:t>
                      </a:r>
                      <a:endParaRPr lang="en-US" sz="1050" noProof="0">
                        <a:solidFill>
                          <a:srgbClr val="2B660F"/>
                        </a:solidFill>
                        <a:latin typeface="+mn-lt"/>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1125070">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lvl="0" indent="-120650">
                        <a:buFont typeface="Arial" panose="020B0604020202020204" pitchFamily="34" charset="0"/>
                        <a:buChar char="•"/>
                      </a:pPr>
                      <a:r>
                        <a:rPr lang="en-US" sz="1050" b="0" i="0" u="none" strike="noStrike" kern="1200" noProof="0">
                          <a:solidFill>
                            <a:srgbClr val="2B660F"/>
                          </a:solidFill>
                          <a:effectLst/>
                          <a:highlight>
                            <a:srgbClr val="4FE2F3"/>
                          </a:highlight>
                          <a:latin typeface="+mn-lt"/>
                        </a:rPr>
                        <a:t>Goal:</a:t>
                      </a:r>
                      <a:r>
                        <a:rPr lang="en-US" sz="1050" b="0" i="0" u="none" strike="noStrike" kern="1200" noProof="0">
                          <a:solidFill>
                            <a:srgbClr val="2B660F"/>
                          </a:solidFill>
                          <a:effectLst/>
                          <a:latin typeface="+mn-lt"/>
                        </a:rPr>
                        <a:t> Accelerate efficiency measures and increase the use of renewable energy and gray water</a:t>
                      </a:r>
                      <a:endParaRPr lang="en-US" sz="1050" b="0" i="0" u="none" strike="noStrike" kern="1200" noProof="0">
                        <a:solidFill>
                          <a:srgbClr val="2B660F"/>
                        </a:solidFill>
                        <a:effectLst/>
                        <a:highlight>
                          <a:srgbClr val="4FE2F3"/>
                        </a:highlight>
                        <a:latin typeface="+mn-lt"/>
                      </a:endParaRPr>
                    </a:p>
                    <a:p>
                      <a:pPr marL="120650" lvl="0" indent="-120650">
                        <a:spcBef>
                          <a:spcPts val="400"/>
                        </a:spcBef>
                        <a:buFont typeface="Arial" panose="020B0604020202020204" pitchFamily="34" charset="0"/>
                        <a:buChar char="•"/>
                      </a:pPr>
                      <a:r>
                        <a:rPr lang="en-US" sz="1050" b="0" i="0" u="none" strike="noStrike" kern="1200" noProof="0">
                          <a:solidFill>
                            <a:srgbClr val="2B660F"/>
                          </a:solidFill>
                          <a:effectLst/>
                          <a:highlight>
                            <a:srgbClr val="4FE2F3"/>
                          </a:highlight>
                          <a:latin typeface="+mn-lt"/>
                        </a:rPr>
                        <a:t>Goal:</a:t>
                      </a:r>
                      <a:r>
                        <a:rPr lang="en-US" sz="1050" b="0" i="0" u="none" strike="noStrike" kern="1200" noProof="0">
                          <a:solidFill>
                            <a:srgbClr val="2B660F"/>
                          </a:solidFill>
                          <a:effectLst/>
                          <a:latin typeface="+mn-lt"/>
                        </a:rPr>
                        <a:t> Minimize waste and increase recycling and composting</a:t>
                      </a:r>
                    </a:p>
                    <a:p>
                      <a:pPr marL="120650" lvl="0" indent="-120650">
                        <a:spcBef>
                          <a:spcPts val="400"/>
                        </a:spcBef>
                        <a:buFont typeface="Arial" panose="020B0604020202020204" pitchFamily="34" charset="0"/>
                        <a:buChar char="•"/>
                      </a:pPr>
                      <a:r>
                        <a:rPr lang="en-US" sz="1050" b="0" i="0" u="none" strike="noStrike" kern="1200" noProof="0">
                          <a:solidFill>
                            <a:srgbClr val="2B660F"/>
                          </a:solidFill>
                          <a:effectLst/>
                          <a:highlight>
                            <a:srgbClr val="4FE2F3"/>
                          </a:highlight>
                          <a:latin typeface="+mn-lt"/>
                        </a:rPr>
                        <a:t>Goal:</a:t>
                      </a:r>
                      <a:r>
                        <a:rPr lang="en-US" sz="1050" b="0" i="0" u="none" strike="noStrike" kern="1200" noProof="0">
                          <a:solidFill>
                            <a:srgbClr val="2B660F"/>
                          </a:solidFill>
                          <a:effectLst/>
                          <a:latin typeface="+mn-lt"/>
                        </a:rPr>
                        <a:t> Protect biodiversity and advance climate resilience</a:t>
                      </a:r>
                    </a:p>
                    <a:p>
                      <a:pPr marL="120650" lvl="0" indent="-120650">
                        <a:spcBef>
                          <a:spcPts val="400"/>
                        </a:spcBef>
                        <a:buClr>
                          <a:srgbClr val="000000"/>
                        </a:buClr>
                        <a:buFont typeface="Arial,Sans-Serif" panose="020B0604020202020204" pitchFamily="34" charset="0"/>
                        <a:buChar char="•"/>
                      </a:pPr>
                      <a:r>
                        <a:rPr lang="en-US" sz="1050" b="0" i="0" u="none" strike="noStrike" kern="1200" noProof="0">
                          <a:solidFill>
                            <a:srgbClr val="2B660F"/>
                          </a:solidFill>
                          <a:effectLst/>
                          <a:highlight>
                            <a:srgbClr val="FFC624"/>
                          </a:highlight>
                          <a:latin typeface="+mn-lt"/>
                        </a:rPr>
                        <a:t>Target:</a:t>
                      </a:r>
                      <a:r>
                        <a:rPr lang="en-US" sz="1050" b="0" i="0" u="none" strike="noStrike" kern="1200" noProof="0">
                          <a:solidFill>
                            <a:srgbClr val="2B660F"/>
                          </a:solidFill>
                          <a:effectLst/>
                          <a:latin typeface="+mn-lt"/>
                        </a:rPr>
                        <a:t> Achieve science-based target to reduce Scope 1 and 2 emissions by 27.5% and certain Scope 3 emissions </a:t>
                      </a:r>
                      <a:br>
                        <a:rPr lang="en-US" sz="1050" b="0" i="0" u="none" strike="noStrike" kern="1200" noProof="0">
                          <a:solidFill>
                            <a:srgbClr val="2B660F"/>
                          </a:solidFill>
                          <a:effectLst/>
                          <a:latin typeface="+mn-lt"/>
                        </a:rPr>
                      </a:br>
                      <a:r>
                        <a:rPr lang="en-US" sz="1050" b="0" i="0" u="none" strike="noStrike" kern="1200" noProof="0">
                          <a:solidFill>
                            <a:srgbClr val="2B660F"/>
                          </a:solidFill>
                          <a:effectLst/>
                          <a:latin typeface="+mn-lt"/>
                        </a:rPr>
                        <a:t>by 53% per square meter by 2030 (compared to 2019).</a:t>
                      </a:r>
                    </a:p>
                    <a:p>
                      <a:pPr marL="120650" lvl="0" indent="-120650">
                        <a:spcBef>
                          <a:spcPts val="400"/>
                        </a:spcBef>
                        <a:buClr>
                          <a:srgbClr val="000000"/>
                        </a:buClr>
                        <a:buFont typeface="Arial,Sans-Serif" panose="020B0604020202020204" pitchFamily="34" charset="0"/>
                        <a:buChar char="•"/>
                      </a:pPr>
                      <a:r>
                        <a:rPr lang="en-US" sz="1050" b="0" i="0" u="none" strike="noStrike" kern="1200" noProof="0">
                          <a:solidFill>
                            <a:srgbClr val="2B660F"/>
                          </a:solidFill>
                          <a:effectLst/>
                          <a:highlight>
                            <a:srgbClr val="FFC624"/>
                          </a:highlight>
                          <a:latin typeface="+mn-lt"/>
                        </a:rPr>
                        <a:t>Target:</a:t>
                      </a:r>
                      <a:r>
                        <a:rPr lang="en-US" sz="1050" b="0" i="0" u="none" strike="noStrike" kern="1200" noProof="0">
                          <a:solidFill>
                            <a:srgbClr val="2B660F"/>
                          </a:solidFill>
                          <a:effectLst/>
                          <a:latin typeface="+mn-lt"/>
                        </a:rPr>
                        <a:t> Reduce food waste by 50% per square meter by 2030 compared to 2019</a:t>
                      </a:r>
                      <a:endParaRPr lang="en-US" sz="2400" noProof="0">
                        <a:solidFill>
                          <a:srgbClr val="2B660F"/>
                        </a:solidFill>
                        <a:latin typeface="+mn-lt"/>
                      </a:endParaRP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marR="0" lvl="0" indent="-120650" algn="l">
                        <a:lnSpc>
                          <a:spcPct val="100000"/>
                        </a:lnSpc>
                        <a:spcBef>
                          <a:spcPts val="0"/>
                        </a:spcBef>
                        <a:spcAft>
                          <a:spcPts val="0"/>
                        </a:spcAft>
                        <a:buClrTx/>
                        <a:buSzTx/>
                        <a:buFont typeface="Arial" panose="020B0604020202020204" pitchFamily="34" charset="0"/>
                        <a:buChar char="•"/>
                      </a:pPr>
                      <a:r>
                        <a:rPr lang="en-US" sz="1050" b="0" i="0" u="none" strike="noStrike" noProof="0">
                          <a:solidFill>
                            <a:srgbClr val="2B660F"/>
                          </a:solidFill>
                          <a:highlight>
                            <a:srgbClr val="4FE2F3"/>
                          </a:highlight>
                          <a:latin typeface="+mn-lt"/>
                        </a:rPr>
                        <a:t>Goal:</a:t>
                      </a:r>
                      <a:r>
                        <a:rPr lang="en-US" sz="1050" b="0" i="0" u="none" strike="noStrike" noProof="0">
                          <a:solidFill>
                            <a:srgbClr val="2B660F"/>
                          </a:solidFill>
                          <a:latin typeface="+mn-lt"/>
                        </a:rPr>
                        <a:t> Encourage colleagues to continuously learn and grow, both professionally and personally</a:t>
                      </a:r>
                    </a:p>
                    <a:p>
                      <a:pPr marL="120650" marR="0" lvl="0" indent="-120650" algn="l">
                        <a:lnSpc>
                          <a:spcPct val="100000"/>
                        </a:lnSpc>
                        <a:spcBef>
                          <a:spcPts val="400"/>
                        </a:spcBef>
                        <a:spcAft>
                          <a:spcPts val="0"/>
                        </a:spcAft>
                        <a:buClrTx/>
                        <a:buSzTx/>
                        <a:buFont typeface="Arial" panose="020B0604020202020204" pitchFamily="34" charset="0"/>
                        <a:buChar char="•"/>
                      </a:pPr>
                      <a:r>
                        <a:rPr lang="en-US" sz="1050" b="0" i="0" u="none" strike="noStrike" noProof="0">
                          <a:solidFill>
                            <a:srgbClr val="2B660F"/>
                          </a:solidFill>
                          <a:highlight>
                            <a:srgbClr val="4FE2F3"/>
                          </a:highlight>
                          <a:latin typeface="+mn-lt"/>
                        </a:rPr>
                        <a:t>Goal:</a:t>
                      </a:r>
                      <a:r>
                        <a:rPr lang="en-US" sz="1050" b="0" i="0" u="none" strike="noStrike" noProof="0">
                          <a:solidFill>
                            <a:srgbClr val="2B660F"/>
                          </a:solidFill>
                          <a:latin typeface="+mn-lt"/>
                        </a:rPr>
                        <a:t> Respect the fundamental rights of all people and help prevent human trafficking within and across the industry</a:t>
                      </a:r>
                    </a:p>
                    <a:p>
                      <a:pPr marL="120650" marR="0" lvl="0" indent="-120650" algn="l">
                        <a:lnSpc>
                          <a:spcPct val="100000"/>
                        </a:lnSpc>
                        <a:spcBef>
                          <a:spcPts val="400"/>
                        </a:spcBef>
                        <a:spcAft>
                          <a:spcPts val="0"/>
                        </a:spcAft>
                        <a:buClrTx/>
                        <a:buSzTx/>
                        <a:buFont typeface="Arial" panose="020B0604020202020204" pitchFamily="34" charset="0"/>
                        <a:buChar char="•"/>
                      </a:pPr>
                      <a:r>
                        <a:rPr lang="en-US" sz="1050" b="0" i="0" u="none" strike="noStrike" noProof="0">
                          <a:solidFill>
                            <a:srgbClr val="2B660F"/>
                          </a:solidFill>
                          <a:highlight>
                            <a:srgbClr val="4FE2F3"/>
                          </a:highlight>
                          <a:latin typeface="+mn-lt"/>
                        </a:rPr>
                        <a:t>Goal:</a:t>
                      </a:r>
                      <a:r>
                        <a:rPr lang="en-US" sz="1050" b="0" i="0" u="none" strike="noStrike" noProof="0">
                          <a:solidFill>
                            <a:srgbClr val="2B660F"/>
                          </a:solidFill>
                          <a:latin typeface="+mn-lt"/>
                        </a:rPr>
                        <a:t> Prioritize inclusion at all levels of organization</a:t>
                      </a:r>
                    </a:p>
                    <a:p>
                      <a:pPr marL="120650" marR="0" lvl="0" indent="-120650" algn="l">
                        <a:lnSpc>
                          <a:spcPct val="100000"/>
                        </a:lnSpc>
                        <a:spcBef>
                          <a:spcPts val="400"/>
                        </a:spcBef>
                        <a:spcAft>
                          <a:spcPts val="0"/>
                        </a:spcAft>
                        <a:buClrTx/>
                        <a:buSzTx/>
                        <a:buFont typeface="Arial" panose="020B0604020202020204" pitchFamily="34" charset="0"/>
                        <a:buChar char="•"/>
                      </a:pPr>
                      <a:r>
                        <a:rPr lang="en-US" sz="1050" b="0" i="0" u="none" strike="noStrike" noProof="0">
                          <a:solidFill>
                            <a:srgbClr val="2B660F"/>
                          </a:solidFill>
                          <a:highlight>
                            <a:srgbClr val="4FE2F3"/>
                          </a:highlight>
                          <a:latin typeface="+mn-lt"/>
                        </a:rPr>
                        <a:t>Goal:</a:t>
                      </a:r>
                      <a:r>
                        <a:rPr lang="en-US" sz="1050" b="0" i="0" u="none" strike="noStrike" noProof="0">
                          <a:solidFill>
                            <a:srgbClr val="2B660F"/>
                          </a:solidFill>
                          <a:latin typeface="+mn-lt"/>
                        </a:rPr>
                        <a:t> Strive to make communities in which </a:t>
                      </a:r>
                      <a:br>
                        <a:rPr lang="en-US" sz="1050" b="0" i="0" u="none" strike="noStrike" noProof="0">
                          <a:solidFill>
                            <a:srgbClr val="2B660F"/>
                          </a:solidFill>
                          <a:latin typeface="+mn-lt"/>
                        </a:rPr>
                      </a:br>
                      <a:r>
                        <a:rPr lang="en-US" sz="1050" b="0" i="0" u="none" strike="noStrike" noProof="0">
                          <a:solidFill>
                            <a:srgbClr val="2B660F"/>
                          </a:solidFill>
                          <a:latin typeface="+mn-lt"/>
                        </a:rPr>
                        <a:t>Hyatt hotels operate healthy, thriving places to live, work and gather</a:t>
                      </a:r>
                    </a:p>
                    <a:p>
                      <a:pPr marL="120650" marR="0" lvl="0" indent="-120650" algn="l">
                        <a:lnSpc>
                          <a:spcPct val="100000"/>
                        </a:lnSpc>
                        <a:spcBef>
                          <a:spcPts val="400"/>
                        </a:spcBef>
                        <a:spcAft>
                          <a:spcPts val="0"/>
                        </a:spcAft>
                        <a:buClr>
                          <a:srgbClr val="000000"/>
                        </a:buClr>
                        <a:buSzTx/>
                        <a:buFont typeface="Arial,Sans-Serif" panose="020B0604020202020204" pitchFamily="34" charset="0"/>
                        <a:buChar char="•"/>
                      </a:pPr>
                      <a:r>
                        <a:rPr lang="en-US" sz="1050" b="0" i="0" u="none" strike="noStrike" noProof="0">
                          <a:solidFill>
                            <a:srgbClr val="2B660F"/>
                          </a:solidFill>
                          <a:highlight>
                            <a:srgbClr val="FFC624"/>
                          </a:highlight>
                          <a:latin typeface="+mn-lt"/>
                        </a:rPr>
                        <a:t>Target:</a:t>
                      </a:r>
                      <a:r>
                        <a:rPr lang="en-US" sz="1050" b="0" i="0" u="none" strike="noStrike" noProof="0">
                          <a:solidFill>
                            <a:srgbClr val="2B660F"/>
                          </a:solidFill>
                          <a:latin typeface="+mn-lt"/>
                        </a:rPr>
                        <a:t> Make financial contributions totaling $1M* USD in the U.S. through the Change Starts Here Grant Program (funded by the Hyatt Hotels Foundation) by 2025</a:t>
                      </a:r>
                    </a:p>
                    <a:p>
                      <a:pPr marL="120650" marR="0" lvl="0" indent="-120650" algn="l">
                        <a:lnSpc>
                          <a:spcPct val="100000"/>
                        </a:lnSpc>
                        <a:spcBef>
                          <a:spcPts val="400"/>
                        </a:spcBef>
                        <a:spcAft>
                          <a:spcPts val="0"/>
                        </a:spcAft>
                        <a:buClr>
                          <a:srgbClr val="000000"/>
                        </a:buClr>
                        <a:buSzTx/>
                        <a:buFont typeface="Arial,Sans-Serif" panose="020B0604020202020204" pitchFamily="34" charset="0"/>
                        <a:buChar char="•"/>
                      </a:pPr>
                      <a:r>
                        <a:rPr lang="en-US" sz="1050" b="0" i="0" u="none" strike="noStrike" noProof="0">
                          <a:solidFill>
                            <a:srgbClr val="2B660F"/>
                          </a:solidFill>
                          <a:highlight>
                            <a:srgbClr val="FFC624"/>
                          </a:highlight>
                          <a:latin typeface="+mn-lt"/>
                        </a:rPr>
                        <a:t>Target:</a:t>
                      </a:r>
                      <a:r>
                        <a:rPr lang="en-US" sz="1050" b="0" i="0" u="none" strike="noStrike" noProof="0">
                          <a:solidFill>
                            <a:srgbClr val="2B660F"/>
                          </a:solidFill>
                          <a:latin typeface="+mn-lt"/>
                        </a:rPr>
                        <a:t> Achieve 10% of Black supplier spend as a percentage of all diverse- and women-owned supplier spend by 2025 (U.S. only)</a:t>
                      </a:r>
                    </a:p>
                    <a:p>
                      <a:pPr marL="120650" marR="0" lvl="0" indent="-120650" algn="l">
                        <a:lnSpc>
                          <a:spcPct val="100000"/>
                        </a:lnSpc>
                        <a:spcBef>
                          <a:spcPts val="400"/>
                        </a:spcBef>
                        <a:spcAft>
                          <a:spcPts val="0"/>
                        </a:spcAft>
                        <a:buClr>
                          <a:srgbClr val="000000"/>
                        </a:buClr>
                        <a:buSzTx/>
                        <a:buFont typeface="Arial,Sans-Serif" panose="020B0604020202020204" pitchFamily="34" charset="0"/>
                        <a:buChar char="•"/>
                      </a:pPr>
                      <a:r>
                        <a:rPr lang="en-US" sz="1050" b="0" i="0" u="none" strike="noStrike" noProof="0">
                          <a:solidFill>
                            <a:srgbClr val="2B660F"/>
                          </a:solidFill>
                          <a:highlight>
                            <a:srgbClr val="FFC624"/>
                          </a:highlight>
                          <a:latin typeface="+mn-lt"/>
                        </a:rPr>
                        <a:t>Target:</a:t>
                      </a:r>
                      <a:r>
                        <a:rPr lang="en-US" sz="1050" b="0" i="0" u="none" strike="noStrike" noProof="0">
                          <a:solidFill>
                            <a:srgbClr val="2B660F"/>
                          </a:solidFill>
                          <a:latin typeface="+mn-lt"/>
                        </a:rPr>
                        <a:t> Hire 10,000 Opportunity Youth* by 2025</a:t>
                      </a:r>
                      <a:endParaRPr lang="en-US" sz="2400" noProof="0">
                        <a:solidFill>
                          <a:srgbClr val="2B660F"/>
                        </a:solidFill>
                        <a:latin typeface="+mn-lt"/>
                      </a:endParaRP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marR="0" lvl="0" indent="-120650" algn="l">
                        <a:lnSpc>
                          <a:spcPct val="100000"/>
                        </a:lnSpc>
                        <a:spcBef>
                          <a:spcPts val="400"/>
                        </a:spcBef>
                        <a:spcAft>
                          <a:spcPts val="0"/>
                        </a:spcAft>
                        <a:buFont typeface="Arial"/>
                        <a:buChar char="•"/>
                      </a:pPr>
                      <a:r>
                        <a:rPr lang="en-US" sz="1050" b="0" i="0" u="none" strike="noStrike" noProof="0">
                          <a:solidFill>
                            <a:srgbClr val="2B660F"/>
                          </a:solidFill>
                          <a:highlight>
                            <a:srgbClr val="4FE2F3"/>
                          </a:highlight>
                          <a:latin typeface="+mn-lt"/>
                        </a:rPr>
                        <a:t>Goal:</a:t>
                      </a:r>
                      <a:r>
                        <a:rPr lang="en-US" sz="1050" b="0" i="0" u="none" strike="noStrike" noProof="0">
                          <a:solidFill>
                            <a:srgbClr val="2B660F"/>
                          </a:solidFill>
                          <a:latin typeface="+mn-lt"/>
                        </a:rPr>
                        <a:t> Demonstrate integrity in our business dealings</a:t>
                      </a:r>
                    </a:p>
                    <a:p>
                      <a:pPr marL="120650" marR="0" lvl="0" indent="-120650" algn="l">
                        <a:lnSpc>
                          <a:spcPct val="100000"/>
                        </a:lnSpc>
                        <a:spcBef>
                          <a:spcPts val="400"/>
                        </a:spcBef>
                        <a:spcAft>
                          <a:spcPts val="0"/>
                        </a:spcAft>
                        <a:buFont typeface="Arial"/>
                        <a:buChar char="•"/>
                      </a:pPr>
                      <a:r>
                        <a:rPr lang="en-US" sz="1050" b="0" i="0" u="none" strike="noStrike" noProof="0">
                          <a:solidFill>
                            <a:srgbClr val="2B660F"/>
                          </a:solidFill>
                          <a:highlight>
                            <a:srgbClr val="4FE2F3"/>
                          </a:highlight>
                          <a:latin typeface="+mn-lt"/>
                        </a:rPr>
                        <a:t>Goal:</a:t>
                      </a:r>
                      <a:r>
                        <a:rPr lang="en-US" sz="1050" b="0" i="0" u="none" strike="noStrike" noProof="0">
                          <a:solidFill>
                            <a:srgbClr val="2B660F"/>
                          </a:solidFill>
                          <a:latin typeface="+mn-lt"/>
                        </a:rPr>
                        <a:t> Collaborate with owners, operators, suppliers and beyond, ensuring consistent value alignment</a:t>
                      </a:r>
                      <a:endParaRPr lang="en-US" sz="1050" noProof="0">
                        <a:solidFill>
                          <a:srgbClr val="2B660F"/>
                        </a:solidFill>
                        <a:latin typeface="+mn-lt"/>
                      </a:endParaRPr>
                    </a:p>
                    <a:p>
                      <a:pPr marL="120650" marR="0" lvl="0" indent="-120650" algn="l">
                        <a:lnSpc>
                          <a:spcPct val="100000"/>
                        </a:lnSpc>
                        <a:spcBef>
                          <a:spcPts val="400"/>
                        </a:spcBef>
                        <a:spcAft>
                          <a:spcPts val="0"/>
                        </a:spcAft>
                        <a:buFont typeface="Arial"/>
                        <a:buChar char="•"/>
                      </a:pPr>
                      <a:r>
                        <a:rPr lang="en-US" sz="1050" b="0" i="0" u="none" strike="noStrike" noProof="0">
                          <a:solidFill>
                            <a:srgbClr val="2B660F"/>
                          </a:solidFill>
                          <a:highlight>
                            <a:srgbClr val="4FE2F3"/>
                          </a:highlight>
                          <a:latin typeface="+mn-lt"/>
                        </a:rPr>
                        <a:t>Goal:</a:t>
                      </a:r>
                      <a:r>
                        <a:rPr lang="en-US" sz="1050" b="0" i="0" u="none" strike="noStrike" noProof="0">
                          <a:solidFill>
                            <a:srgbClr val="2B660F"/>
                          </a:solidFill>
                          <a:latin typeface="+mn-lt"/>
                        </a:rPr>
                        <a:t> Manage and mitigate cyber security and privacy risks through industry-leading best practices</a:t>
                      </a:r>
                      <a:endParaRPr lang="en-US" sz="1050" noProof="0">
                        <a:solidFill>
                          <a:srgbClr val="2B660F"/>
                        </a:solidFill>
                        <a:latin typeface="+mn-lt"/>
                      </a:endParaRP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r h="1167298">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922F11"/>
                          </a:solidFill>
                          <a:latin typeface="+mj-lt"/>
                          <a:ea typeface="+mn-ea"/>
                          <a:cs typeface="Leelawadee"/>
                        </a:rPr>
                        <a:t>POSITIVE </a:t>
                      </a:r>
                      <a:br>
                        <a:rPr lang="en-US" sz="1400" kern="1200">
                          <a:solidFill>
                            <a:srgbClr val="922F11"/>
                          </a:solidFill>
                          <a:latin typeface="+mj-lt"/>
                          <a:ea typeface="+mn-ea"/>
                          <a:cs typeface="Leelawadee"/>
                        </a:rPr>
                      </a:br>
                      <a:r>
                        <a:rPr lang="en-US" sz="1400" kern="1200">
                          <a:solidFill>
                            <a:srgbClr val="922F11"/>
                          </a:solidFill>
                          <a:latin typeface="+mj-lt"/>
                          <a:ea typeface="+mn-ea"/>
                          <a:cs typeface="Leelawadee"/>
                        </a:rPr>
                        <a:t>CHOICES</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E6D26"/>
                    </a:solidFill>
                  </a:tcPr>
                </a:tc>
                <a:tc>
                  <a:txBody>
                    <a:bodyPr/>
                    <a:lstStyle/>
                    <a:p>
                      <a:pPr marL="0" lvl="0" indent="0" algn="ctr">
                        <a:buNone/>
                      </a:pPr>
                      <a:r>
                        <a:rPr lang="en-GB" sz="1050" b="0" i="1" u="none" strike="noStrike" kern="1200" noProof="0">
                          <a:solidFill>
                            <a:srgbClr val="2B660F"/>
                          </a:solidFill>
                          <a:effectLst/>
                          <a:latin typeface="+mn-lt"/>
                        </a:rPr>
                        <a:t>Not a focus area for the customer.</a:t>
                      </a:r>
                      <a:endParaRPr lang="en-US" sz="1050" noProof="0">
                        <a:solidFill>
                          <a:srgbClr val="2B660F"/>
                        </a:solidFill>
                        <a:latin typeface="+mn-lt"/>
                      </a:endParaRP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marR="0" lvl="0" indent="-120650" algn="l">
                        <a:lnSpc>
                          <a:spcPct val="100000"/>
                        </a:lnSpc>
                        <a:spcBef>
                          <a:spcPts val="0"/>
                        </a:spcBef>
                        <a:spcAft>
                          <a:spcPts val="0"/>
                        </a:spcAft>
                        <a:buFont typeface="Arial"/>
                        <a:buChar char="•"/>
                      </a:pPr>
                      <a:r>
                        <a:rPr lang="en-US" sz="1050" b="0" i="0" u="none" strike="noStrike" noProof="0">
                          <a:solidFill>
                            <a:srgbClr val="2B660F"/>
                          </a:solidFill>
                          <a:highlight>
                            <a:srgbClr val="4FE2F3"/>
                          </a:highlight>
                          <a:latin typeface="+mn-lt"/>
                        </a:rPr>
                        <a:t>Goal:</a:t>
                      </a:r>
                      <a:r>
                        <a:rPr lang="en-US" sz="1050" b="0" i="0" u="none" strike="noStrike" noProof="0">
                          <a:solidFill>
                            <a:srgbClr val="2B660F"/>
                          </a:solidFill>
                          <a:latin typeface="+mn-lt"/>
                        </a:rPr>
                        <a:t> Support colleagues, guests, members, customers and owners in pursuit of healthy, happy and fulfilled lives</a:t>
                      </a:r>
                      <a:endParaRPr lang="en-US" sz="2400" noProof="0">
                        <a:solidFill>
                          <a:srgbClr val="2B660F"/>
                        </a:solidFill>
                        <a:latin typeface="+mn-lt"/>
                      </a:endParaRP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a:lnSpc>
                          <a:spcPct val="100000"/>
                        </a:lnSpc>
                        <a:spcBef>
                          <a:spcPts val="0"/>
                        </a:spcBef>
                        <a:spcAft>
                          <a:spcPts val="0"/>
                        </a:spcAft>
                        <a:buNone/>
                      </a:pPr>
                      <a:r>
                        <a:rPr lang="en-GB" sz="1050" b="0" i="1" u="none" strike="noStrike" noProof="0">
                          <a:solidFill>
                            <a:srgbClr val="2B660F"/>
                          </a:solidFill>
                          <a:latin typeface="+mn-lt"/>
                        </a:rPr>
                        <a:t>Not a focus area for the customer.</a:t>
                      </a:r>
                      <a:endParaRPr lang="en-US" sz="1050" noProof="0">
                        <a:solidFill>
                          <a:srgbClr val="2B660F"/>
                        </a:solidFill>
                        <a:latin typeface="+mn-lt"/>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40967922"/>
                  </a:ext>
                </a:extLst>
              </a:tr>
            </a:tbl>
          </a:graphicData>
        </a:graphic>
      </p:graphicFrame>
      <p:pic>
        <p:nvPicPr>
          <p:cNvPr id="17" name="Picture 16" descr="A logo of a leaf in a circle&#10;&#10;Description automatically generated">
            <a:extLst>
              <a:ext uri="{FF2B5EF4-FFF2-40B4-BE49-F238E27FC236}">
                <a16:creationId xmlns:a16="http://schemas.microsoft.com/office/drawing/2014/main" id="{0D095BA9-E582-42F0-0FC5-C05C75AADFB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pic>
        <p:nvPicPr>
          <p:cNvPr id="18" name="Picture 17" descr="A blue and green windmill with green arrows&#10;&#10;Description automatically generated">
            <a:extLst>
              <a:ext uri="{FF2B5EF4-FFF2-40B4-BE49-F238E27FC236}">
                <a16:creationId xmlns:a16="http://schemas.microsoft.com/office/drawing/2014/main" id="{99B77A19-B360-CBAC-2FA4-F4AFA7BAD3C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7884" y="2906877"/>
            <a:ext cx="556204" cy="604020"/>
          </a:xfrm>
          <a:prstGeom prst="rect">
            <a:avLst/>
          </a:prstGeom>
        </p:spPr>
      </p:pic>
      <p:pic>
        <p:nvPicPr>
          <p:cNvPr id="19" name="Picture 18" descr="A logo of a hand and a globe&#10;&#10;Description automatically generated">
            <a:extLst>
              <a:ext uri="{FF2B5EF4-FFF2-40B4-BE49-F238E27FC236}">
                <a16:creationId xmlns:a16="http://schemas.microsoft.com/office/drawing/2014/main" id="{B163FC50-3AAF-69C6-9C9E-470FA4F47FB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27528" y="5834765"/>
            <a:ext cx="536916" cy="583072"/>
          </a:xfrm>
          <a:prstGeom prst="rect">
            <a:avLst/>
          </a:prstGeom>
        </p:spPr>
      </p:pic>
    </p:spTree>
    <p:extLst>
      <p:ext uri="{BB962C8B-B14F-4D97-AF65-F5344CB8AC3E}">
        <p14:creationId xmlns:p14="http://schemas.microsoft.com/office/powerpoint/2010/main" val="277359097"/>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5C5EC6-3444-826A-4053-6364C23F220A}"/>
            </a:ext>
          </a:extLst>
        </p:cNvPr>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585B81E6-D9DD-AA85-97C1-1A204D5A3BD0}"/>
              </a:ext>
            </a:extLst>
          </p:cNvPr>
          <p:cNvGraphicFramePr>
            <a:graphicFrameLocks/>
          </p:cNvGraphicFramePr>
          <p:nvPr>
            <p:custDataLst>
              <p:tags r:id="rId1"/>
            </p:custDataLst>
            <p:extLst>
              <p:ext uri="{D42A27DB-BD31-4B8C-83A1-F6EECF244321}">
                <p14:modId xmlns:p14="http://schemas.microsoft.com/office/powerpoint/2010/main" val="13182775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3" name="think-cell data - do not delete" hidden="1">
                        <a:extLst>
                          <a:ext uri="{FF2B5EF4-FFF2-40B4-BE49-F238E27FC236}">
                            <a16:creationId xmlns:a16="http://schemas.microsoft.com/office/drawing/2014/main" id="{585B81E6-D9DD-AA85-97C1-1A204D5A3BD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68DA7BAE-B077-802F-3BB8-FA42517A3126}"/>
              </a:ext>
            </a:extLst>
          </p:cNvPr>
          <p:cNvSpPr>
            <a:spLocks noGrp="1"/>
          </p:cNvSpPr>
          <p:nvPr>
            <p:ph type="title"/>
          </p:nvPr>
        </p:nvSpPr>
        <p:spPr>
          <a:xfrm>
            <a:off x="304801" y="247650"/>
            <a:ext cx="10477500" cy="968375"/>
          </a:xfrm>
        </p:spPr>
        <p:txBody>
          <a:bodyPr vert="horz" rIns="0"/>
          <a:lstStyle/>
          <a:p>
            <a:pPr lvl="0"/>
            <a:r>
              <a:rPr lang="en-US"/>
              <a:t>COMMONALITY BETWEEN HYATT'S AND PEP+ FOCUS AREAS</a:t>
            </a:r>
            <a:br>
              <a:rPr lang="en-US"/>
            </a:br>
            <a:r>
              <a:rPr lang="en-US" sz="1800" i="1"/>
              <a:t>Allowing us to identify opportunities for collaboration, and therefore add value to our relationship</a:t>
            </a:r>
          </a:p>
        </p:txBody>
      </p:sp>
      <p:pic>
        <p:nvPicPr>
          <p:cNvPr id="10" name="Picture 2" descr="Download Hyatt Hotels Corporation Logo in SVG Vector or PNG File Format -  Logo.wine">
            <a:extLst>
              <a:ext uri="{FF2B5EF4-FFF2-40B4-BE49-F238E27FC236}">
                <a16:creationId xmlns:a16="http://schemas.microsoft.com/office/drawing/2014/main" id="{E5DB824D-E9B4-D6D5-5D51-670C51BD5A2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958" t="29688" r="8958" b="29688"/>
          <a:stretch>
            <a:fillRect/>
          </a:stretch>
        </p:blipFill>
        <p:spPr bwMode="auto">
          <a:xfrm>
            <a:off x="10559256" y="505297"/>
            <a:ext cx="1373188" cy="453082"/>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Top Corners Rounded 16">
            <a:extLst>
              <a:ext uri="{FF2B5EF4-FFF2-40B4-BE49-F238E27FC236}">
                <a16:creationId xmlns:a16="http://schemas.microsoft.com/office/drawing/2014/main" id="{32897F8E-5BAC-95DB-6A8B-837E63311CCB}"/>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8" name="Table 4">
            <a:extLst>
              <a:ext uri="{FF2B5EF4-FFF2-40B4-BE49-F238E27FC236}">
                <a16:creationId xmlns:a16="http://schemas.microsoft.com/office/drawing/2014/main" id="{227083C7-C6C4-616B-2916-9A21A28D67EC}"/>
              </a:ext>
            </a:extLst>
          </p:cNvPr>
          <p:cNvGraphicFramePr>
            <a:graphicFrameLocks noGrp="1"/>
          </p:cNvGraphicFramePr>
          <p:nvPr>
            <p:extLst>
              <p:ext uri="{D42A27DB-BD31-4B8C-83A1-F6EECF244321}">
                <p14:modId xmlns:p14="http://schemas.microsoft.com/office/powerpoint/2010/main" val="2530504981"/>
              </p:ext>
            </p:extLst>
          </p:nvPr>
        </p:nvGraphicFramePr>
        <p:xfrm>
          <a:off x="-7620" y="1148230"/>
          <a:ext cx="11986260" cy="5038344"/>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4998720">
                  <a:extLst>
                    <a:ext uri="{9D8B030D-6E8A-4147-A177-3AD203B41FA5}">
                      <a16:colId xmlns:a16="http://schemas.microsoft.com/office/drawing/2014/main" val="2382844442"/>
                    </a:ext>
                  </a:extLst>
                </a:gridCol>
                <a:gridCol w="4998720">
                  <a:extLst>
                    <a:ext uri="{9D8B030D-6E8A-4147-A177-3AD203B41FA5}">
                      <a16:colId xmlns:a16="http://schemas.microsoft.com/office/drawing/2014/main" val="2353111847"/>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a:rPr>
                        <a:t>Caring for the Planet</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a:rPr>
                        <a:t>Caring for People</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4791456">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endParaRPr lang="en-US" sz="1400" kern="1200">
                        <a:solidFill>
                          <a:srgbClr val="023459"/>
                        </a:solidFill>
                        <a:latin typeface="+mj-lt"/>
                        <a:ea typeface="+mn-ea"/>
                        <a:cs typeface="Leelawadee"/>
                      </a:endParaRP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lvl="0" indent="-120650">
                        <a:buFont typeface="Arial" panose="020B0604020202020204" pitchFamily="34" charset="0"/>
                        <a:buChar char="•"/>
                      </a:pPr>
                      <a:r>
                        <a:rPr lang="en-US" sz="1050" b="0" i="0" u="none" strike="noStrike" kern="1200" noProof="0">
                          <a:solidFill>
                            <a:srgbClr val="2B660F"/>
                          </a:solidFill>
                          <a:effectLst/>
                          <a:highlight>
                            <a:srgbClr val="4FE2F3"/>
                          </a:highlight>
                          <a:latin typeface="+mn-lt"/>
                        </a:rPr>
                        <a:t>Goal:</a:t>
                      </a:r>
                      <a:r>
                        <a:rPr lang="en-US" sz="1050" b="0" i="0" u="none" strike="noStrike" kern="1200" noProof="0">
                          <a:solidFill>
                            <a:srgbClr val="2B660F"/>
                          </a:solidFill>
                          <a:effectLst/>
                          <a:latin typeface="+mn-lt"/>
                        </a:rPr>
                        <a:t> Minimize waste and increase recycling and composting</a:t>
                      </a:r>
                    </a:p>
                    <a:p>
                      <a:pPr marL="350838" lvl="1" indent="-176213">
                        <a:spcBef>
                          <a:spcPts val="400"/>
                        </a:spcBef>
                        <a:buClr>
                          <a:schemeClr val="tx1"/>
                        </a:buClr>
                        <a:buFont typeface="Wingdings" panose="020B0604020202020204" pitchFamily="34" charset="0"/>
                        <a:buChar char="Ø"/>
                      </a:pPr>
                      <a:r>
                        <a:rPr lang="en-US" sz="1050" b="1" i="0" u="none" strike="noStrike" kern="1200" noProof="0">
                          <a:solidFill>
                            <a:srgbClr val="2B660F"/>
                          </a:solidFill>
                          <a:effectLst/>
                          <a:latin typeface="+mn-lt"/>
                        </a:rPr>
                        <a:t>p</a:t>
                      </a:r>
                      <a:r>
                        <a:rPr lang="en-US" sz="1050" b="1" i="0" u="none" strike="noStrike" kern="1200" noProof="0">
                          <a:solidFill>
                            <a:srgbClr val="2B660F"/>
                          </a:solidFill>
                          <a:effectLst/>
                          <a:latin typeface="+mn-lt"/>
                          <a:ea typeface="+mn-ea"/>
                          <a:cs typeface="+mn-cs"/>
                        </a:rPr>
                        <a:t>ep+ alignment: Achieve 97% or greater reusable, recyclable, or compostable (RRC) packaging by design by 2030 in our primary and secondary packaging in our key packaging markets </a:t>
                      </a:r>
                    </a:p>
                    <a:p>
                      <a:pPr marL="120650" marR="0" lvl="0" indent="-120650" algn="l" defTabSz="914400" rtl="0" eaLnBrk="1" fontAlgn="auto" latinLnBrk="0" hangingPunct="1">
                        <a:lnSpc>
                          <a:spcPct val="100000"/>
                        </a:lnSpc>
                        <a:spcBef>
                          <a:spcPts val="1500"/>
                        </a:spcBef>
                        <a:spcAft>
                          <a:spcPts val="0"/>
                        </a:spcAft>
                        <a:buClrTx/>
                        <a:buSzTx/>
                        <a:buFont typeface="Arial" panose="020B0604020202020204" pitchFamily="34" charset="0"/>
                        <a:buChar char="•"/>
                        <a:tabLst/>
                        <a:defRPr/>
                      </a:pPr>
                      <a:r>
                        <a:rPr lang="en-US" sz="1050" b="0" i="0" u="none" strike="noStrike" kern="1200" noProof="0">
                          <a:solidFill>
                            <a:srgbClr val="2B660F"/>
                          </a:solidFill>
                          <a:effectLst/>
                          <a:highlight>
                            <a:srgbClr val="FFC624"/>
                          </a:highlight>
                          <a:latin typeface="+mn-lt"/>
                        </a:rPr>
                        <a:t>Target:</a:t>
                      </a:r>
                      <a:r>
                        <a:rPr lang="en-US" sz="1050" b="0" i="0" u="none" strike="noStrike" kern="1200" noProof="0">
                          <a:solidFill>
                            <a:srgbClr val="2B660F"/>
                          </a:solidFill>
                          <a:effectLst/>
                          <a:latin typeface="+mn-lt"/>
                        </a:rPr>
                        <a:t> Achieve science-based target to reduce Scope 1 and 2 emissions by </a:t>
                      </a:r>
                      <a:br>
                        <a:rPr lang="en-US" sz="1050" b="0" i="0" u="none" strike="noStrike" kern="1200" noProof="0">
                          <a:solidFill>
                            <a:srgbClr val="2B660F"/>
                          </a:solidFill>
                          <a:effectLst/>
                          <a:latin typeface="+mn-lt"/>
                        </a:rPr>
                      </a:br>
                      <a:r>
                        <a:rPr lang="en-US" sz="1050" b="0" i="0" u="none" strike="noStrike" kern="1200" noProof="0">
                          <a:solidFill>
                            <a:srgbClr val="2B660F"/>
                          </a:solidFill>
                          <a:effectLst/>
                          <a:latin typeface="+mn-lt"/>
                        </a:rPr>
                        <a:t>27.5% and certain Scope 3 emissions by 53% per square meter by 2030 </a:t>
                      </a:r>
                      <a:br>
                        <a:rPr lang="en-US" sz="1050" b="0" i="0" u="none" strike="noStrike" kern="1200" noProof="0">
                          <a:solidFill>
                            <a:srgbClr val="2B660F"/>
                          </a:solidFill>
                          <a:effectLst/>
                          <a:latin typeface="+mn-lt"/>
                        </a:rPr>
                      </a:br>
                      <a:r>
                        <a:rPr lang="en-US" sz="1050" b="0" i="0" u="none" strike="noStrike" kern="1200" noProof="0">
                          <a:solidFill>
                            <a:srgbClr val="2B660F"/>
                          </a:solidFill>
                          <a:effectLst/>
                          <a:latin typeface="+mn-lt"/>
                        </a:rPr>
                        <a:t>(compared to 2019).</a:t>
                      </a:r>
                    </a:p>
                    <a:p>
                      <a:pPr marL="350838" lvl="1" indent="-176213" algn="l" rtl="0" fontAlgn="base">
                        <a:lnSpc>
                          <a:spcPct val="100000"/>
                        </a:lnSpc>
                        <a:spcBef>
                          <a:spcPts val="400"/>
                        </a:spcBef>
                        <a:buClr>
                          <a:schemeClr val="tx1"/>
                        </a:buClr>
                        <a:buFont typeface="Wingdings" panose="05000000000000000000" pitchFamily="2" charset="2"/>
                        <a:buChar char="Ø"/>
                      </a:pPr>
                      <a:r>
                        <a:rPr lang="en-GB" sz="1050" b="1" kern="1200">
                          <a:solidFill>
                            <a:srgbClr val="2B660F"/>
                          </a:solidFill>
                          <a:effectLst/>
                          <a:latin typeface="+mn-lt"/>
                          <a:ea typeface="+mn-ea"/>
                          <a:cs typeface="Leelawadee" panose="020B0502040204020203" pitchFamily="34" charset="-34"/>
                        </a:rPr>
                        <a:t>pep+ alignment: Achieve a 50% reduction in Scope 1 and 2 emissions by 2030 (vs 2022 baseline) </a:t>
                      </a:r>
                    </a:p>
                    <a:p>
                      <a:pPr marL="350838" lvl="1" indent="-176213" algn="l" rtl="0" fontAlgn="base">
                        <a:lnSpc>
                          <a:spcPct val="100000"/>
                        </a:lnSpc>
                        <a:spcBef>
                          <a:spcPts val="1000"/>
                        </a:spcBef>
                        <a:buClr>
                          <a:schemeClr val="tx1"/>
                        </a:buClr>
                        <a:buFont typeface="Wingdings" panose="05000000000000000000" pitchFamily="2" charset="2"/>
                        <a:buChar char="Ø"/>
                      </a:pPr>
                      <a:r>
                        <a:rPr lang="en-GB" sz="1050" b="1" kern="1200">
                          <a:solidFill>
                            <a:srgbClr val="2B660F"/>
                          </a:solidFill>
                          <a:effectLst/>
                          <a:latin typeface="+mn-lt"/>
                          <a:ea typeface="+mn-ea"/>
                          <a:cs typeface="Leelawadee" panose="020B0502040204020203" pitchFamily="34" charset="-34"/>
                        </a:rPr>
                        <a:t>pep+ alignment: Achieve a 42% reduction in Scope 3 Energy &amp; Industry (E&amp;I) emissions and 30% reduction in Scope 3 Forest, Land and Agriculture emissions by 2030 (vs 2022 baseline)</a:t>
                      </a:r>
                      <a:endParaRPr lang="en-US" sz="1050" b="0" i="0" u="none" strike="noStrike" kern="1200" noProof="0">
                        <a:solidFill>
                          <a:srgbClr val="2B660F"/>
                        </a:solidFill>
                        <a:effectLst/>
                        <a:latin typeface="+mn-lt"/>
                      </a:endParaRP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marR="0" lvl="0" indent="-120650" algn="l">
                        <a:lnSpc>
                          <a:spcPct val="100000"/>
                        </a:lnSpc>
                        <a:spcBef>
                          <a:spcPts val="0"/>
                        </a:spcBef>
                        <a:spcAft>
                          <a:spcPts val="0"/>
                        </a:spcAft>
                        <a:buClr>
                          <a:srgbClr val="000000"/>
                        </a:buClr>
                        <a:buSzTx/>
                        <a:buFont typeface="Arial,Sans-Serif" panose="020B0604020202020204" pitchFamily="34" charset="0"/>
                        <a:buChar char="•"/>
                      </a:pPr>
                      <a:r>
                        <a:rPr lang="en-US" sz="1050" b="0" i="0" u="none" strike="noStrike" noProof="0">
                          <a:solidFill>
                            <a:srgbClr val="2B660F"/>
                          </a:solidFill>
                          <a:highlight>
                            <a:srgbClr val="4FE2F3"/>
                          </a:highlight>
                          <a:latin typeface="+mn-lt"/>
                        </a:rPr>
                        <a:t>Goal:</a:t>
                      </a:r>
                      <a:r>
                        <a:rPr lang="en-US" sz="1050" b="0" i="0" u="none" strike="noStrike" noProof="0">
                          <a:solidFill>
                            <a:srgbClr val="2B660F"/>
                          </a:solidFill>
                          <a:latin typeface="+mn-lt"/>
                        </a:rPr>
                        <a:t> Respect the fundamental rights of all people and help prevent human trafficking within and across the industry</a:t>
                      </a:r>
                    </a:p>
                    <a:p>
                      <a:pPr marL="350838" marR="0" lvl="1" indent="-176213" algn="l">
                        <a:lnSpc>
                          <a:spcPct val="100000"/>
                        </a:lnSpc>
                        <a:spcBef>
                          <a:spcPts val="400"/>
                        </a:spcBef>
                        <a:spcAft>
                          <a:spcPts val="0"/>
                        </a:spcAft>
                        <a:buClr>
                          <a:srgbClr val="000000"/>
                        </a:buClr>
                        <a:buSzTx/>
                        <a:buFont typeface="Wingdings" panose="020B0604020202020204" pitchFamily="34" charset="0"/>
                        <a:buChar char="Ø"/>
                      </a:pPr>
                      <a:r>
                        <a:rPr lang="en-US" sz="1050" b="1" i="0" u="none" strike="noStrike" kern="1200" noProof="0">
                          <a:solidFill>
                            <a:srgbClr val="2B660F"/>
                          </a:solidFill>
                          <a:latin typeface="+mn-lt"/>
                          <a:ea typeface="+mn-ea"/>
                          <a:cs typeface="+mn-cs"/>
                        </a:rPr>
                        <a:t>pep+ alignment: Promote fair and safe working conditions by advancing respect for human rights</a:t>
                      </a: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bl>
          </a:graphicData>
        </a:graphic>
      </p:graphicFrame>
      <p:pic>
        <p:nvPicPr>
          <p:cNvPr id="19" name="Picture 18" descr="A blue and green windmill with green arrows&#10;&#10;Description automatically generated">
            <a:extLst>
              <a:ext uri="{FF2B5EF4-FFF2-40B4-BE49-F238E27FC236}">
                <a16:creationId xmlns:a16="http://schemas.microsoft.com/office/drawing/2014/main" id="{83F4C57D-2942-61E2-BD99-E84A3BBF804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sp>
        <p:nvSpPr>
          <p:cNvPr id="11" name="TextBox 10">
            <a:extLst>
              <a:ext uri="{FF2B5EF4-FFF2-40B4-BE49-F238E27FC236}">
                <a16:creationId xmlns:a16="http://schemas.microsoft.com/office/drawing/2014/main" id="{B8C7B94F-1153-A767-D4EC-684D1D5EF6F0}"/>
              </a:ext>
            </a:extLst>
          </p:cNvPr>
          <p:cNvSpPr txBox="1"/>
          <p:nvPr/>
        </p:nvSpPr>
        <p:spPr>
          <a:xfrm>
            <a:off x="5334000" y="6269189"/>
            <a:ext cx="6405563" cy="506261"/>
          </a:xfrm>
          <a:prstGeom prst="rect">
            <a:avLst/>
          </a:prstGeom>
          <a:solidFill>
            <a:srgbClr val="8EBC29"/>
          </a:solidFill>
        </p:spPr>
        <p:txBody>
          <a:bodyPr wrap="square" rtlCol="0" anchor="ctr">
            <a:noAutofit/>
          </a:bodyPr>
          <a:lstStyle/>
          <a:p>
            <a:pPr lvl="0" algn="ctr">
              <a:defRPr/>
            </a:pPr>
            <a:r>
              <a:rPr lang="en-US" sz="1050" i="1" kern="0">
                <a:solidFill>
                  <a:schemeClr val="bg1"/>
                </a:solidFill>
                <a:cs typeface="Leelawadee" panose="020B0502040204020203" pitchFamily="34" charset="-34"/>
              </a:rPr>
              <a:t>No common focus areas were identified across Positive Agriculture (PepsiCo), Positive Choices (PepsiCo) or Caring for Responsible Business (Hyatt).</a:t>
            </a:r>
          </a:p>
        </p:txBody>
      </p:sp>
    </p:spTree>
    <p:extLst>
      <p:ext uri="{BB962C8B-B14F-4D97-AF65-F5344CB8AC3E}">
        <p14:creationId xmlns:p14="http://schemas.microsoft.com/office/powerpoint/2010/main" val="2545921773"/>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967F1F-1815-4630-9CD5-636D79FB9C0D}"/>
            </a:ext>
          </a:extLst>
        </p:cNvPr>
        <p:cNvGrpSpPr/>
        <p:nvPr/>
      </p:nvGrpSpPr>
      <p:grpSpPr>
        <a:xfrm>
          <a:off x="0" y="0"/>
          <a:ext cx="0" cy="0"/>
          <a:chOff x="0" y="0"/>
          <a:chExt cx="0" cy="0"/>
        </a:xfrm>
      </p:grpSpPr>
      <p:pic>
        <p:nvPicPr>
          <p:cNvPr id="2" name="Picture 1" descr="A white text with a smile&#10;&#10;AI-generated content may be incorrect.">
            <a:extLst>
              <a:ext uri="{FF2B5EF4-FFF2-40B4-BE49-F238E27FC236}">
                <a16:creationId xmlns:a16="http://schemas.microsoft.com/office/drawing/2014/main" id="{D47CDE89-D07C-02E7-9890-B0F1EAFF554A}"/>
              </a:ext>
            </a:extLst>
          </p:cNvPr>
          <p:cNvPicPr>
            <a:picLocks noChangeAspect="1"/>
          </p:cNvPicPr>
          <p:nvPr/>
        </p:nvPicPr>
        <p:blipFill>
          <a:blip r:embed="rId3"/>
          <a:stretch>
            <a:fillRect/>
          </a:stretch>
        </p:blipFill>
        <p:spPr>
          <a:xfrm>
            <a:off x="304800" y="2053498"/>
            <a:ext cx="5151642" cy="2751005"/>
          </a:xfrm>
          <a:prstGeom prst="rect">
            <a:avLst/>
          </a:prstGeom>
        </p:spPr>
      </p:pic>
    </p:spTree>
    <p:extLst>
      <p:ext uri="{BB962C8B-B14F-4D97-AF65-F5344CB8AC3E}">
        <p14:creationId xmlns:p14="http://schemas.microsoft.com/office/powerpoint/2010/main" val="3219070445"/>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5EEB1A-0872-7A79-2990-05849300B7A9}"/>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CB1ADD6D-E740-46B2-C4C7-24F3B27578BF}"/>
              </a:ext>
            </a:extLst>
          </p:cNvPr>
          <p:cNvGraphicFramePr>
            <a:graphicFrameLocks/>
          </p:cNvGraphicFramePr>
          <p:nvPr>
            <p:custDataLst>
              <p:tags r:id="rId1"/>
            </p:custDataLst>
            <p:extLst>
              <p:ext uri="{D42A27DB-BD31-4B8C-83A1-F6EECF244321}">
                <p14:modId xmlns:p14="http://schemas.microsoft.com/office/powerpoint/2010/main" val="4902322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7" name="think-cell data - do not delete" hidden="1">
                        <a:extLst>
                          <a:ext uri="{FF2B5EF4-FFF2-40B4-BE49-F238E27FC236}">
                            <a16:creationId xmlns:a16="http://schemas.microsoft.com/office/drawing/2014/main" id="{CB1ADD6D-E740-46B2-C4C7-24F3B27578B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9" name="Picture Placeholder 8" descr="IHOP - Wikipedia">
            <a:extLst>
              <a:ext uri="{FF2B5EF4-FFF2-40B4-BE49-F238E27FC236}">
                <a16:creationId xmlns:a16="http://schemas.microsoft.com/office/drawing/2014/main" id="{84C1DE33-7596-9E94-98C2-9C8C7F268FFF}"/>
              </a:ext>
            </a:extLst>
          </p:cNvPr>
          <p:cNvPicPr>
            <a:picLocks noGrp="1" noChangeAspect="1"/>
          </p:cNvPicPr>
          <p:nvPr>
            <p:ph type="pic" sz="quarter" idx="14"/>
          </p:nvPr>
        </p:nvPicPr>
        <p:blipFill rotWithShape="1">
          <a:blip r:embed="rId6"/>
          <a:srcRect l="-13664" t="-84084" r="-13664" b="-84084"/>
          <a:stretch>
            <a:fillRect/>
          </a:stretch>
        </p:blipFill>
        <p:spPr>
          <a:xfrm>
            <a:off x="0" y="0"/>
            <a:ext cx="6096000" cy="6858000"/>
          </a:xfrm>
          <a:prstGeom prst="rect">
            <a:avLst/>
          </a:prstGeom>
        </p:spPr>
      </p:pic>
      <p:sp>
        <p:nvSpPr>
          <p:cNvPr id="12" name="Rectangle: Single Corner Rounded 11">
            <a:extLst>
              <a:ext uri="{FF2B5EF4-FFF2-40B4-BE49-F238E27FC236}">
                <a16:creationId xmlns:a16="http://schemas.microsoft.com/office/drawing/2014/main" id="{7C0311D2-1167-3AC4-2CEA-D01CB9A9CA8C}"/>
              </a:ext>
            </a:extLst>
          </p:cNvPr>
          <p:cNvSpPr>
            <a:spLocks/>
          </p:cNvSpPr>
          <p:nvPr/>
        </p:nvSpPr>
        <p:spPr>
          <a:xfrm>
            <a:off x="6300438" y="825872"/>
            <a:ext cx="5852160" cy="66792"/>
          </a:xfrm>
          <a:prstGeom prst="round1Rect">
            <a:avLst>
              <a:gd name="adj" fmla="val 3618"/>
            </a:avLst>
          </a:prstGeom>
          <a:solidFill>
            <a:srgbClr val="0F440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182880" numCol="1" spcCol="38100" rtlCol="0" anchor="b">
            <a:noAutofit/>
          </a:bodyPr>
          <a:lstStyle/>
          <a:p>
            <a:pPr defTabSz="914400"/>
            <a:r>
              <a:rPr kumimoji="0" lang="en-US" sz="3200" b="0" i="0" u="none" strike="noStrike" kern="1200" cap="all" spc="0" normalizeH="0" baseline="0" noProof="0">
                <a:ln>
                  <a:noFill/>
                </a:ln>
                <a:solidFill>
                  <a:srgbClr val="0F440E"/>
                </a:solidFill>
                <a:effectLst/>
                <a:uLnTx/>
                <a:uFillTx/>
                <a:latin typeface="GT Pressura LCG Black"/>
                <a:ea typeface="+mj-ea"/>
                <a:cs typeface="+mj-cs"/>
              </a:rPr>
              <a:t>KEY TAKEAWAYS</a:t>
            </a:r>
            <a:endParaRPr lang="en-US" b="1">
              <a:solidFill>
                <a:srgbClr val="0F440E"/>
              </a:solidFill>
              <a:latin typeface="+mj-lt"/>
            </a:endParaRPr>
          </a:p>
        </p:txBody>
      </p:sp>
      <p:pic>
        <p:nvPicPr>
          <p:cNvPr id="13" name="Picture 12">
            <a:extLst>
              <a:ext uri="{FF2B5EF4-FFF2-40B4-BE49-F238E27FC236}">
                <a16:creationId xmlns:a16="http://schemas.microsoft.com/office/drawing/2014/main" id="{32E1CFAE-A956-A710-B12A-11218481A3AB}"/>
              </a:ext>
            </a:extLst>
          </p:cNvPr>
          <p:cNvPicPr>
            <a:picLocks noChangeAspect="1"/>
          </p:cNvPicPr>
          <p:nvPr/>
        </p:nvPicPr>
        <p:blipFill>
          <a:blip r:embed="rId7"/>
          <a:srcRect l="24821" r="18929"/>
          <a:stretch>
            <a:fillRect/>
          </a:stretch>
        </p:blipFill>
        <p:spPr>
          <a:xfrm rot="16200000">
            <a:off x="2520059" y="3282059"/>
            <a:ext cx="6857999" cy="293883"/>
          </a:xfrm>
          <a:custGeom>
            <a:avLst/>
            <a:gdLst>
              <a:gd name="connsiteX0" fmla="*/ 6857999 w 6857999"/>
              <a:gd name="connsiteY0" fmla="*/ 0 h 293883"/>
              <a:gd name="connsiteX1" fmla="*/ 6857999 w 6857999"/>
              <a:gd name="connsiteY1" fmla="*/ 293883 h 293883"/>
              <a:gd name="connsiteX2" fmla="*/ 0 w 6857999"/>
              <a:gd name="connsiteY2" fmla="*/ 293883 h 293883"/>
              <a:gd name="connsiteX3" fmla="*/ 0 w 6857999"/>
              <a:gd name="connsiteY3" fmla="*/ 0 h 293883"/>
            </a:gdLst>
            <a:ahLst/>
            <a:cxnLst>
              <a:cxn ang="0">
                <a:pos x="connsiteX0" y="connsiteY0"/>
              </a:cxn>
              <a:cxn ang="0">
                <a:pos x="connsiteX1" y="connsiteY1"/>
              </a:cxn>
              <a:cxn ang="0">
                <a:pos x="connsiteX2" y="connsiteY2"/>
              </a:cxn>
              <a:cxn ang="0">
                <a:pos x="connsiteX3" y="connsiteY3"/>
              </a:cxn>
            </a:cxnLst>
            <a:rect l="l" t="t" r="r" b="b"/>
            <a:pathLst>
              <a:path w="6857999" h="293883">
                <a:moveTo>
                  <a:pt x="6857999" y="0"/>
                </a:moveTo>
                <a:lnTo>
                  <a:pt x="6857999" y="293883"/>
                </a:lnTo>
                <a:lnTo>
                  <a:pt x="0" y="293883"/>
                </a:lnTo>
                <a:lnTo>
                  <a:pt x="0" y="0"/>
                </a:lnTo>
                <a:close/>
              </a:path>
            </a:pathLst>
          </a:custGeom>
          <a:effectLst>
            <a:outerShdw blurRad="50800" dist="38100" dir="10800000" algn="r" rotWithShape="0">
              <a:prstClr val="black">
                <a:alpha val="20000"/>
              </a:prstClr>
            </a:outerShdw>
          </a:effectLst>
        </p:spPr>
      </p:pic>
      <p:sp>
        <p:nvSpPr>
          <p:cNvPr id="14" name="Rectangle: Rounded Corners 13">
            <a:extLst>
              <a:ext uri="{FF2B5EF4-FFF2-40B4-BE49-F238E27FC236}">
                <a16:creationId xmlns:a16="http://schemas.microsoft.com/office/drawing/2014/main" id="{C5270669-ACD0-D7FB-8045-4B95318DC678}"/>
              </a:ext>
            </a:extLst>
          </p:cNvPr>
          <p:cNvSpPr>
            <a:spLocks/>
          </p:cNvSpPr>
          <p:nvPr/>
        </p:nvSpPr>
        <p:spPr>
          <a:xfrm rot="10800000" flipH="1" flipV="1">
            <a:off x="6300438" y="1062650"/>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r>
              <a:rPr lang="en-US" sz="2400" b="1">
                <a:solidFill>
                  <a:srgbClr val="8EBC29"/>
                </a:solidFill>
              </a:rPr>
              <a:t>Sustainable sourcing</a:t>
            </a:r>
          </a:p>
        </p:txBody>
      </p:sp>
      <p:sp>
        <p:nvSpPr>
          <p:cNvPr id="15" name="Rectangle: Rounded Corners 14">
            <a:extLst>
              <a:ext uri="{FF2B5EF4-FFF2-40B4-BE49-F238E27FC236}">
                <a16:creationId xmlns:a16="http://schemas.microsoft.com/office/drawing/2014/main" id="{EF491BB0-4F12-3E4D-9356-046E59C79E8C}"/>
              </a:ext>
            </a:extLst>
          </p:cNvPr>
          <p:cNvSpPr>
            <a:spLocks/>
          </p:cNvSpPr>
          <p:nvPr/>
        </p:nvSpPr>
        <p:spPr>
          <a:xfrm rot="10800000" flipH="1" flipV="1">
            <a:off x="6300438" y="3667989"/>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pPr>
              <a:spcBef>
                <a:spcPts val="200"/>
              </a:spcBef>
              <a:defRPr/>
            </a:pPr>
            <a:r>
              <a:rPr lang="en-US" sz="2400" b="1">
                <a:solidFill>
                  <a:srgbClr val="8EBC29"/>
                </a:solidFill>
              </a:rPr>
              <a:t>Positive food choices</a:t>
            </a:r>
          </a:p>
        </p:txBody>
      </p:sp>
      <p:sp>
        <p:nvSpPr>
          <p:cNvPr id="16" name="Rectangle: Rounded Corners 15">
            <a:extLst>
              <a:ext uri="{FF2B5EF4-FFF2-40B4-BE49-F238E27FC236}">
                <a16:creationId xmlns:a16="http://schemas.microsoft.com/office/drawing/2014/main" id="{6F3F1618-8B81-58C5-DAFB-CB2CA5246C9D}"/>
              </a:ext>
            </a:extLst>
          </p:cNvPr>
          <p:cNvSpPr>
            <a:spLocks/>
          </p:cNvSpPr>
          <p:nvPr/>
        </p:nvSpPr>
        <p:spPr>
          <a:xfrm rot="10800000" flipH="1" flipV="1">
            <a:off x="6386385" y="1711260"/>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a:lnSpc>
                <a:spcPct val="100000"/>
              </a:lnSpc>
            </a:pPr>
            <a:r>
              <a:rPr lang="en-US">
                <a:solidFill>
                  <a:schemeClr val="bg1"/>
                </a:solidFill>
              </a:rPr>
              <a:t>IHOP has goals to sustainably source its coffee, and whilst this commodity doesn’t directly align with PepsiCo’s key ingredients, the organizations do approach sustainable sourcing in a similar manner. </a:t>
            </a:r>
          </a:p>
        </p:txBody>
      </p:sp>
      <p:sp>
        <p:nvSpPr>
          <p:cNvPr id="17" name="Rectangle: Rounded Corners 16">
            <a:extLst>
              <a:ext uri="{FF2B5EF4-FFF2-40B4-BE49-F238E27FC236}">
                <a16:creationId xmlns:a16="http://schemas.microsoft.com/office/drawing/2014/main" id="{6748B5A1-E873-2E14-0DF4-8FC5AB193750}"/>
              </a:ext>
            </a:extLst>
          </p:cNvPr>
          <p:cNvSpPr>
            <a:spLocks/>
          </p:cNvSpPr>
          <p:nvPr/>
        </p:nvSpPr>
        <p:spPr>
          <a:xfrm rot="10800000" flipH="1" flipV="1">
            <a:off x="6386385" y="4281323"/>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r>
              <a:rPr lang="en-US">
                <a:solidFill>
                  <a:schemeClr val="bg1"/>
                </a:solidFill>
              </a:rPr>
              <a:t>Both organizations look to inspire healthier food choices and reduce sodium in their products.</a:t>
            </a:r>
          </a:p>
        </p:txBody>
      </p:sp>
      <p:sp>
        <p:nvSpPr>
          <p:cNvPr id="18" name="Oval 17">
            <a:extLst>
              <a:ext uri="{FF2B5EF4-FFF2-40B4-BE49-F238E27FC236}">
                <a16:creationId xmlns:a16="http://schemas.microsoft.com/office/drawing/2014/main" id="{C7EFD2BB-92ED-0FC5-D88C-011D62210B8E}"/>
              </a:ext>
            </a:extLst>
          </p:cNvPr>
          <p:cNvSpPr/>
          <p:nvPr/>
        </p:nvSpPr>
        <p:spPr>
          <a:xfrm>
            <a:off x="6375234" y="1171322"/>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01C7D5F-E7FE-3811-CA68-A0E8DE53E30A}"/>
              </a:ext>
            </a:extLst>
          </p:cNvPr>
          <p:cNvSpPr/>
          <p:nvPr/>
        </p:nvSpPr>
        <p:spPr>
          <a:xfrm>
            <a:off x="6375234" y="3785645"/>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a:extLst>
              <a:ext uri="{FF2B5EF4-FFF2-40B4-BE49-F238E27FC236}">
                <a16:creationId xmlns:a16="http://schemas.microsoft.com/office/drawing/2014/main" id="{8B8C6AB9-769A-ED28-055A-106A617E2C8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40400" y="1236489"/>
            <a:ext cx="276152" cy="276150"/>
          </a:xfrm>
          <a:prstGeom prst="rect">
            <a:avLst/>
          </a:prstGeom>
        </p:spPr>
      </p:pic>
      <p:pic>
        <p:nvPicPr>
          <p:cNvPr id="3" name="Picture 2" descr="A logo of a hand and a globe&#10;&#10;Description automatically generated">
            <a:extLst>
              <a:ext uri="{FF2B5EF4-FFF2-40B4-BE49-F238E27FC236}">
                <a16:creationId xmlns:a16="http://schemas.microsoft.com/office/drawing/2014/main" id="{31607C2E-8A48-4E5B-0C51-A97D2F3C918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377014" y="3770106"/>
            <a:ext cx="402924" cy="437564"/>
          </a:xfrm>
          <a:prstGeom prst="rect">
            <a:avLst/>
          </a:prstGeom>
        </p:spPr>
      </p:pic>
    </p:spTree>
    <p:extLst>
      <p:ext uri="{BB962C8B-B14F-4D97-AF65-F5344CB8AC3E}">
        <p14:creationId xmlns:p14="http://schemas.microsoft.com/office/powerpoint/2010/main" val="2530192192"/>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18F7D9-B544-4A6E-702C-9FBAE3F9FCF8}"/>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525CA561-F15A-B945-3CE2-D457E120897A}"/>
              </a:ext>
            </a:extLst>
          </p:cNvPr>
          <p:cNvGraphicFramePr>
            <a:graphicFrameLocks/>
          </p:cNvGraphicFramePr>
          <p:nvPr>
            <p:custDataLst>
              <p:tags r:id="rId1"/>
            </p:custDataLst>
            <p:extLst>
              <p:ext uri="{D42A27DB-BD31-4B8C-83A1-F6EECF244321}">
                <p14:modId xmlns:p14="http://schemas.microsoft.com/office/powerpoint/2010/main" val="4651438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4" name="think-cell data - do not delete" hidden="1">
                        <a:extLst>
                          <a:ext uri="{FF2B5EF4-FFF2-40B4-BE49-F238E27FC236}">
                            <a16:creationId xmlns:a16="http://schemas.microsoft.com/office/drawing/2014/main" id="{525CA561-F15A-B945-3CE2-D457E120897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5A1D63B6-BDB0-B677-4FC3-5CA0555D20FD}"/>
              </a:ext>
            </a:extLst>
          </p:cNvPr>
          <p:cNvSpPr>
            <a:spLocks noGrp="1"/>
          </p:cNvSpPr>
          <p:nvPr>
            <p:ph type="title"/>
          </p:nvPr>
        </p:nvSpPr>
        <p:spPr>
          <a:xfrm>
            <a:off x="304798" y="246888"/>
            <a:ext cx="11585448" cy="969264"/>
          </a:xfrm>
        </p:spPr>
        <p:txBody>
          <a:bodyPr vert="horz" rIns="0"/>
          <a:lstStyle/>
          <a:p>
            <a:r>
              <a:rPr lang="en-US" sz="3000"/>
              <a:t>IHOP’S SUSTAINABILITY FOCUS AREAS</a:t>
            </a:r>
            <a:br>
              <a:rPr lang="en-US"/>
            </a:br>
            <a:r>
              <a:rPr lang="en-US" sz="1800" i="1"/>
              <a:t>And how these focus areas align with pep+ pillars</a:t>
            </a:r>
          </a:p>
        </p:txBody>
      </p:sp>
      <p:sp>
        <p:nvSpPr>
          <p:cNvPr id="11" name="Rectangle: Top Corners Rounded 10">
            <a:extLst>
              <a:ext uri="{FF2B5EF4-FFF2-40B4-BE49-F238E27FC236}">
                <a16:creationId xmlns:a16="http://schemas.microsoft.com/office/drawing/2014/main" id="{086533E2-F2C6-BFE2-A1FF-64C24942748E}"/>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2" name="Table 4">
            <a:extLst>
              <a:ext uri="{FF2B5EF4-FFF2-40B4-BE49-F238E27FC236}">
                <a16:creationId xmlns:a16="http://schemas.microsoft.com/office/drawing/2014/main" id="{AAC1C769-4C30-BEEC-5262-9A2D5FA0B177}"/>
              </a:ext>
            </a:extLst>
          </p:cNvPr>
          <p:cNvGraphicFramePr>
            <a:graphicFrameLocks noGrp="1"/>
          </p:cNvGraphicFramePr>
          <p:nvPr>
            <p:extLst>
              <p:ext uri="{D42A27DB-BD31-4B8C-83A1-F6EECF244321}">
                <p14:modId xmlns:p14="http://schemas.microsoft.com/office/powerpoint/2010/main" val="69687567"/>
              </p:ext>
            </p:extLst>
          </p:nvPr>
        </p:nvGraphicFramePr>
        <p:xfrm>
          <a:off x="-7620" y="1148230"/>
          <a:ext cx="11986260" cy="5038258"/>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2499360">
                  <a:extLst>
                    <a:ext uri="{9D8B030D-6E8A-4147-A177-3AD203B41FA5}">
                      <a16:colId xmlns:a16="http://schemas.microsoft.com/office/drawing/2014/main" val="2382844442"/>
                    </a:ext>
                  </a:extLst>
                </a:gridCol>
                <a:gridCol w="2499360">
                  <a:extLst>
                    <a:ext uri="{9D8B030D-6E8A-4147-A177-3AD203B41FA5}">
                      <a16:colId xmlns:a16="http://schemas.microsoft.com/office/drawing/2014/main" val="957515009"/>
                    </a:ext>
                  </a:extLst>
                </a:gridCol>
                <a:gridCol w="2499360">
                  <a:extLst>
                    <a:ext uri="{9D8B030D-6E8A-4147-A177-3AD203B41FA5}">
                      <a16:colId xmlns:a16="http://schemas.microsoft.com/office/drawing/2014/main" val="2353111847"/>
                    </a:ext>
                  </a:extLst>
                </a:gridCol>
                <a:gridCol w="2499360">
                  <a:extLst>
                    <a:ext uri="{9D8B030D-6E8A-4147-A177-3AD203B41FA5}">
                      <a16:colId xmlns:a16="http://schemas.microsoft.com/office/drawing/2014/main" val="3958386930"/>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1" i="0" noProof="0">
                          <a:solidFill>
                            <a:schemeClr val="bg1"/>
                          </a:solidFill>
                          <a:effectLst/>
                          <a:latin typeface="+mn-lt"/>
                          <a:cs typeface="Leelawadee"/>
                        </a:rPr>
                        <a:t>Planet</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1" i="0" noProof="0">
                          <a:solidFill>
                            <a:schemeClr val="bg1"/>
                          </a:solidFill>
                          <a:effectLst/>
                          <a:latin typeface="+mn-lt"/>
                          <a:cs typeface="Leelawadee"/>
                        </a:rPr>
                        <a:t>Food</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1" i="0" noProof="0">
                          <a:solidFill>
                            <a:schemeClr val="bg1"/>
                          </a:solidFill>
                          <a:effectLst/>
                          <a:latin typeface="+mn-lt"/>
                          <a:cs typeface="Leelawadee"/>
                        </a:rPr>
                        <a:t>People</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1" i="0" noProof="0">
                          <a:solidFill>
                            <a:schemeClr val="bg1"/>
                          </a:solidFill>
                          <a:effectLst/>
                          <a:latin typeface="+mn-lt"/>
                          <a:cs typeface="Leelawadee"/>
                        </a:rPr>
                        <a:t>Governance</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1280160">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954F07"/>
                          </a:solidFill>
                          <a:latin typeface="+mj-lt"/>
                          <a:ea typeface="+mn-ea"/>
                          <a:cs typeface="Leelawadee"/>
                        </a:rPr>
                        <a:t>POSITIVE </a:t>
                      </a:r>
                      <a:br>
                        <a:rPr lang="en-US" sz="1400" kern="1200">
                          <a:solidFill>
                            <a:srgbClr val="954F07"/>
                          </a:solidFill>
                          <a:latin typeface="+mj-lt"/>
                          <a:ea typeface="+mn-ea"/>
                          <a:cs typeface="Leelawadee"/>
                        </a:rPr>
                      </a:br>
                      <a:r>
                        <a:rPr lang="en-US" sz="1400" kern="1200">
                          <a:solidFill>
                            <a:srgbClr val="954F07"/>
                          </a:solidFill>
                          <a:latin typeface="+mj-lt"/>
                          <a:ea typeface="+mn-ea"/>
                          <a:cs typeface="Leelawadee"/>
                        </a:rPr>
                        <a:t>AGRICULTURE</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9F0A"/>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GB" sz="1050" b="0" i="1" u="none" strike="noStrike" kern="1200" cap="none" spc="0" normalizeH="0" baseline="0" noProof="0">
                          <a:ln>
                            <a:noFill/>
                          </a:ln>
                          <a:solidFill>
                            <a:srgbClr val="2B660F"/>
                          </a:solidFill>
                          <a:effectLst/>
                          <a:uLnTx/>
                          <a:uFillTx/>
                          <a:latin typeface="+mn-lt"/>
                        </a:rPr>
                        <a:t>Not a focus area for the customer.</a:t>
                      </a:r>
                      <a:endParaRPr kumimoji="0" lang="en-US" sz="1050" b="0" i="1" u="none" strike="noStrike" kern="1200" cap="none" spc="0" normalizeH="0" baseline="0" noProof="0">
                        <a:ln>
                          <a:noFill/>
                        </a:ln>
                        <a:solidFill>
                          <a:srgbClr val="2B660F"/>
                        </a:solidFill>
                        <a:effectLst/>
                        <a:uLnTx/>
                        <a:uFillTx/>
                        <a:latin typeface="+mn-lt"/>
                      </a:endParaRP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marR="0" lvl="0" indent="-120650" algn="l" defTabSz="914400" rtl="0" eaLnBrk="1" fontAlgn="auto" latinLnBrk="0" hangingPunct="1">
                        <a:lnSpc>
                          <a:spcPct val="100000"/>
                        </a:lnSpc>
                        <a:spcBef>
                          <a:spcPts val="0"/>
                        </a:spcBef>
                        <a:spcAft>
                          <a:spcPts val="0"/>
                        </a:spcAft>
                        <a:buClrTx/>
                        <a:buSzTx/>
                        <a:buFont typeface="Arial"/>
                        <a:buChar char="•"/>
                        <a:tabLst/>
                        <a:defRPr/>
                      </a:pPr>
                      <a:r>
                        <a:rPr lang="en-US" sz="1050" b="0" i="0" u="none" strike="noStrike" kern="1200" noProof="0">
                          <a:solidFill>
                            <a:srgbClr val="2B660F"/>
                          </a:solidFill>
                          <a:effectLst/>
                          <a:highlight>
                            <a:srgbClr val="4FE2F3"/>
                          </a:highlight>
                          <a:latin typeface="+mn-lt"/>
                          <a:ea typeface="+mn-ea"/>
                          <a:cs typeface="+mn-cs"/>
                        </a:rPr>
                        <a:t>Goal: </a:t>
                      </a:r>
                      <a:r>
                        <a:rPr lang="en-US" sz="1050" b="0" i="0" u="none" strike="noStrike" kern="1200" cap="none" spc="0" normalizeH="0" baseline="0" noProof="0">
                          <a:ln>
                            <a:noFill/>
                          </a:ln>
                          <a:solidFill>
                            <a:srgbClr val="2B660F"/>
                          </a:solidFill>
                          <a:effectLst/>
                          <a:uLnTx/>
                          <a:uFillTx/>
                          <a:latin typeface="+mn-lt"/>
                        </a:rPr>
                        <a:t>Continue to monitor animal welfare across the supply chain</a:t>
                      </a:r>
                    </a:p>
                    <a:p>
                      <a:pPr marL="120650" marR="0" lvl="0" indent="-120650" algn="l" defTabSz="914400" rtl="0" eaLnBrk="1" fontAlgn="auto" latinLnBrk="0" hangingPunct="1">
                        <a:lnSpc>
                          <a:spcPct val="100000"/>
                        </a:lnSpc>
                        <a:spcBef>
                          <a:spcPts val="600"/>
                        </a:spcBef>
                        <a:spcAft>
                          <a:spcPts val="0"/>
                        </a:spcAft>
                        <a:buClrTx/>
                        <a:buSzTx/>
                        <a:buFont typeface="Arial"/>
                        <a:buChar char="•"/>
                        <a:tabLst/>
                        <a:defRPr/>
                      </a:pPr>
                      <a:r>
                        <a:rPr lang="en-US" sz="1050" b="0" i="0" u="none" strike="noStrike" kern="1200" noProof="0">
                          <a:solidFill>
                            <a:srgbClr val="2B660F"/>
                          </a:solidFill>
                          <a:effectLst/>
                          <a:highlight>
                            <a:srgbClr val="4FE2F3"/>
                          </a:highlight>
                          <a:latin typeface="+mn-lt"/>
                          <a:ea typeface="+mn-ea"/>
                          <a:cs typeface="+mn-cs"/>
                        </a:rPr>
                        <a:t>Goal: </a:t>
                      </a:r>
                      <a:r>
                        <a:rPr lang="en-US" sz="1050" b="0" i="0" u="none" strike="noStrike" kern="1200" cap="none" spc="0" normalizeH="0" baseline="0" noProof="0">
                          <a:ln>
                            <a:noFill/>
                          </a:ln>
                          <a:solidFill>
                            <a:srgbClr val="2B660F"/>
                          </a:solidFill>
                          <a:effectLst/>
                          <a:uLnTx/>
                          <a:uFillTx/>
                          <a:latin typeface="+mn-lt"/>
                        </a:rPr>
                        <a:t>Explore a responsibly sourced coffee program</a:t>
                      </a:r>
                      <a:endParaRPr kumimoji="0" lang="en-US" sz="1050" b="0" i="0" u="none" strike="noStrike" kern="1200" cap="none" spc="0" normalizeH="0" baseline="0" noProof="0">
                        <a:ln>
                          <a:noFill/>
                        </a:ln>
                        <a:solidFill>
                          <a:srgbClr val="2B660F"/>
                        </a:solidFill>
                        <a:effectLst/>
                        <a:uLnTx/>
                        <a:uFillTx/>
                        <a:latin typeface="+mn-lt"/>
                      </a:endParaRP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GB" sz="1050" b="0" i="1" u="none" strike="noStrike" kern="1200" cap="none" spc="0" normalizeH="0" baseline="0" noProof="0">
                          <a:ln>
                            <a:noFill/>
                          </a:ln>
                          <a:solidFill>
                            <a:srgbClr val="2B660F"/>
                          </a:solidFill>
                          <a:effectLst/>
                          <a:uLnTx/>
                          <a:uFillTx/>
                          <a:latin typeface="+mn-lt"/>
                        </a:rPr>
                        <a:t>Not a focus area for the customer.</a:t>
                      </a:r>
                      <a:endParaRPr kumimoji="0" lang="en-US" sz="1050" b="0" i="1" u="none" strike="noStrike" kern="1200" cap="none" spc="0" normalizeH="0" baseline="0" noProof="0">
                        <a:ln>
                          <a:noFill/>
                        </a:ln>
                        <a:solidFill>
                          <a:srgbClr val="2B660F"/>
                        </a:solidFill>
                        <a:effectLst/>
                        <a:uLnTx/>
                        <a:uFillTx/>
                        <a:latin typeface="+mn-lt"/>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GB" sz="1050" b="0" i="1" u="none" strike="noStrike" kern="1200" cap="none" spc="0" normalizeH="0" baseline="0" noProof="0">
                          <a:ln>
                            <a:noFill/>
                          </a:ln>
                          <a:solidFill>
                            <a:srgbClr val="2B660F"/>
                          </a:solidFill>
                          <a:effectLst/>
                          <a:uLnTx/>
                          <a:uFillTx/>
                          <a:latin typeface="+mn-lt"/>
                        </a:rPr>
                        <a:t>Not a focus area for the customer.</a:t>
                      </a:r>
                      <a:endParaRPr kumimoji="0" lang="en-US" sz="1050" b="0" i="1" u="none" strike="noStrike" kern="1200" cap="none" spc="0" normalizeH="0" baseline="0" noProof="0">
                        <a:ln>
                          <a:noFill/>
                        </a:ln>
                        <a:solidFill>
                          <a:srgbClr val="2B660F"/>
                        </a:solidFill>
                        <a:effectLst/>
                        <a:uLnTx/>
                        <a:uFillTx/>
                        <a:latin typeface="+mn-lt"/>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3511210">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indent="-120650" algn="l" rtl="0" fontAlgn="base">
                        <a:lnSpc>
                          <a:spcPct val="100000"/>
                        </a:lnSpc>
                        <a:spcBef>
                          <a:spcPts val="600"/>
                        </a:spcBef>
                        <a:buFont typeface="Arial" panose="020B0604020202020204" pitchFamily="34" charset="0"/>
                        <a:buChar char="•"/>
                        <a:tabLst>
                          <a:tab pos="166688" algn="l"/>
                        </a:tabLst>
                      </a:pPr>
                      <a:r>
                        <a:rPr lang="en-US" sz="1050" b="0" i="0" u="none" strike="noStrike" kern="1200" noProof="0">
                          <a:solidFill>
                            <a:srgbClr val="2B660F"/>
                          </a:solidFill>
                          <a:effectLst/>
                          <a:highlight>
                            <a:srgbClr val="4FE2F3"/>
                          </a:highlight>
                          <a:latin typeface="+mn-lt"/>
                          <a:ea typeface="+mn-ea"/>
                          <a:cs typeface="+mn-cs"/>
                        </a:rPr>
                        <a:t>Goal: </a:t>
                      </a:r>
                      <a:r>
                        <a:rPr lang="en-US" sz="1050" b="0" i="0" noProof="0">
                          <a:solidFill>
                            <a:srgbClr val="2B660F"/>
                          </a:solidFill>
                          <a:effectLst/>
                          <a:latin typeface="+mn-lt"/>
                          <a:cs typeface="Leelawadee"/>
                        </a:rPr>
                        <a:t>Partner with third-party consultants to develop more accurate GHG reporting by 2025</a:t>
                      </a:r>
                    </a:p>
                    <a:p>
                      <a:pPr marL="120650" lvl="0" indent="-120650" algn="l">
                        <a:lnSpc>
                          <a:spcPct val="100000"/>
                        </a:lnSpc>
                        <a:spcBef>
                          <a:spcPts val="600"/>
                        </a:spcBef>
                        <a:buFont typeface="Arial" panose="020B0604020202020204" pitchFamily="34" charset="0"/>
                        <a:buChar char="•"/>
                      </a:pPr>
                      <a:r>
                        <a:rPr lang="en-US" sz="1050" b="0" i="0" u="none" strike="noStrike" kern="1200" noProof="0">
                          <a:solidFill>
                            <a:srgbClr val="2B660F"/>
                          </a:solidFill>
                          <a:effectLst/>
                          <a:highlight>
                            <a:srgbClr val="4FE2F3"/>
                          </a:highlight>
                          <a:latin typeface="+mn-lt"/>
                          <a:ea typeface="+mn-ea"/>
                          <a:cs typeface="+mn-cs"/>
                        </a:rPr>
                        <a:t>Goal: </a:t>
                      </a:r>
                      <a:r>
                        <a:rPr lang="en-US" sz="1050" b="0" i="0" noProof="0">
                          <a:solidFill>
                            <a:srgbClr val="2B660F"/>
                          </a:solidFill>
                          <a:effectLst/>
                          <a:latin typeface="+mn-lt"/>
                          <a:cs typeface="Leelawadee"/>
                        </a:rPr>
                        <a:t>Purchase appropriate pack sizes to minimize waste </a:t>
                      </a:r>
                    </a:p>
                    <a:p>
                      <a:pPr marL="120650" lvl="0" indent="-120650" algn="l">
                        <a:lnSpc>
                          <a:spcPct val="100000"/>
                        </a:lnSpc>
                        <a:spcBef>
                          <a:spcPts val="600"/>
                        </a:spcBef>
                        <a:buFont typeface="Arial" panose="020B0604020202020204" pitchFamily="34" charset="0"/>
                        <a:buChar char="•"/>
                      </a:pPr>
                      <a:r>
                        <a:rPr lang="en-US" sz="1050" b="0" i="0" u="none" strike="noStrike" kern="1200" noProof="0">
                          <a:solidFill>
                            <a:srgbClr val="2B660F"/>
                          </a:solidFill>
                          <a:effectLst/>
                          <a:highlight>
                            <a:srgbClr val="4FE2F3"/>
                          </a:highlight>
                          <a:latin typeface="+mn-lt"/>
                          <a:ea typeface="+mn-ea"/>
                          <a:cs typeface="+mn-cs"/>
                        </a:rPr>
                        <a:t>Goal: </a:t>
                      </a:r>
                      <a:r>
                        <a:rPr lang="en-US" sz="1050" b="0" i="0" noProof="0">
                          <a:solidFill>
                            <a:srgbClr val="2B660F"/>
                          </a:solidFill>
                          <a:effectLst/>
                          <a:latin typeface="+mn-lt"/>
                          <a:cs typeface="Leelawadee"/>
                        </a:rPr>
                        <a:t>Explore opportunities to use less packaging and to utilize packaging that is more sustainable</a:t>
                      </a:r>
                    </a:p>
                    <a:p>
                      <a:pPr marL="120650" lvl="0" indent="-120650" algn="l">
                        <a:lnSpc>
                          <a:spcPct val="100000"/>
                        </a:lnSpc>
                        <a:spcBef>
                          <a:spcPts val="600"/>
                        </a:spcBef>
                        <a:buFont typeface="Arial" panose="020B0604020202020204" pitchFamily="34" charset="0"/>
                        <a:buChar char="•"/>
                      </a:pPr>
                      <a:r>
                        <a:rPr lang="en-US" sz="1050" b="0" i="0" u="none" strike="noStrike" kern="1200" noProof="0">
                          <a:solidFill>
                            <a:srgbClr val="2B660F"/>
                          </a:solidFill>
                          <a:effectLst/>
                          <a:highlight>
                            <a:srgbClr val="4FE2F3"/>
                          </a:highlight>
                          <a:latin typeface="+mn-lt"/>
                          <a:ea typeface="+mn-ea"/>
                          <a:cs typeface="+mn-cs"/>
                        </a:rPr>
                        <a:t>Goal: </a:t>
                      </a:r>
                      <a:r>
                        <a:rPr lang="en-US" sz="1050" b="0" i="0" noProof="0">
                          <a:solidFill>
                            <a:srgbClr val="2B660F"/>
                          </a:solidFill>
                          <a:effectLst/>
                          <a:latin typeface="+mn-lt"/>
                          <a:cs typeface="Leelawadee"/>
                        </a:rPr>
                        <a:t>Encourage restaurants </a:t>
                      </a:r>
                      <a:br>
                        <a:rPr lang="en-US" sz="1050" b="0" i="0" noProof="0">
                          <a:solidFill>
                            <a:srgbClr val="2B660F"/>
                          </a:solidFill>
                          <a:effectLst/>
                          <a:latin typeface="+mn-lt"/>
                          <a:cs typeface="Leelawadee"/>
                        </a:rPr>
                      </a:br>
                      <a:r>
                        <a:rPr lang="en-US" sz="1050" b="0" i="0" noProof="0">
                          <a:solidFill>
                            <a:srgbClr val="2B660F"/>
                          </a:solidFill>
                          <a:effectLst/>
                          <a:latin typeface="+mn-lt"/>
                          <a:cs typeface="Leelawadee"/>
                        </a:rPr>
                        <a:t>to renovate water, lighting, and refrigeration systems to make them more efficient</a:t>
                      </a:r>
                    </a:p>
                    <a:p>
                      <a:pPr marL="120650" lvl="0" indent="-120650" algn="l">
                        <a:lnSpc>
                          <a:spcPct val="100000"/>
                        </a:lnSpc>
                        <a:spcBef>
                          <a:spcPts val="600"/>
                        </a:spcBef>
                        <a:buFont typeface="Arial" panose="020B0604020202020204" pitchFamily="34" charset="0"/>
                        <a:buChar char="•"/>
                      </a:pPr>
                      <a:r>
                        <a:rPr lang="en-US" sz="1050" b="0" i="0" u="none" strike="noStrike" kern="1200" noProof="0">
                          <a:solidFill>
                            <a:srgbClr val="2B660F"/>
                          </a:solidFill>
                          <a:effectLst/>
                          <a:highlight>
                            <a:srgbClr val="4FE2F3"/>
                          </a:highlight>
                          <a:latin typeface="+mn-lt"/>
                          <a:ea typeface="+mn-ea"/>
                          <a:cs typeface="+mn-cs"/>
                        </a:rPr>
                        <a:t>Goal: </a:t>
                      </a:r>
                      <a:r>
                        <a:rPr lang="en-US" sz="1050" b="0" i="0" noProof="0">
                          <a:solidFill>
                            <a:srgbClr val="2B660F"/>
                          </a:solidFill>
                          <a:effectLst/>
                          <a:latin typeface="+mn-lt"/>
                          <a:cs typeface="Leelawadee"/>
                        </a:rPr>
                        <a:t>Collaborate with franchisees to monitor and reduce use of water, which is vital for restaurant operations</a:t>
                      </a:r>
                    </a:p>
                    <a:p>
                      <a:pPr marL="120650" lvl="0" indent="-120650" algn="l">
                        <a:lnSpc>
                          <a:spcPct val="100000"/>
                        </a:lnSpc>
                        <a:spcBef>
                          <a:spcPts val="600"/>
                        </a:spcBef>
                        <a:buFont typeface="Arial" panose="020B0604020202020204" pitchFamily="34" charset="0"/>
                        <a:buChar char="•"/>
                      </a:pPr>
                      <a:r>
                        <a:rPr lang="en-US" sz="1050" b="0" i="0" noProof="0">
                          <a:solidFill>
                            <a:srgbClr val="2B660F"/>
                          </a:solidFill>
                          <a:effectLst/>
                          <a:highlight>
                            <a:srgbClr val="FFC62B"/>
                          </a:highlight>
                          <a:latin typeface="+mn-lt"/>
                          <a:cs typeface="Leelawadee"/>
                        </a:rPr>
                        <a:t>Target</a:t>
                      </a:r>
                      <a:r>
                        <a:rPr lang="en-US" sz="1050" b="0" i="0" noProof="0">
                          <a:solidFill>
                            <a:srgbClr val="2B660F"/>
                          </a:solidFill>
                          <a:effectLst/>
                          <a:latin typeface="+mn-lt"/>
                          <a:cs typeface="Leelawadee"/>
                        </a:rPr>
                        <a:t>: Achieve 100% LED lighting in all restaurants </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lvl="0" indent="-120650" algn="l">
                        <a:lnSpc>
                          <a:spcPct val="100000"/>
                        </a:lnSpc>
                        <a:buFont typeface="Arial"/>
                        <a:buChar char="•"/>
                      </a:pPr>
                      <a:r>
                        <a:rPr lang="en-US" sz="1050" b="0" i="0" u="none" strike="noStrike" kern="1200" noProof="0">
                          <a:solidFill>
                            <a:srgbClr val="2B660F"/>
                          </a:solidFill>
                          <a:effectLst/>
                          <a:highlight>
                            <a:srgbClr val="4FE2F3"/>
                          </a:highlight>
                          <a:latin typeface="+mn-lt"/>
                          <a:ea typeface="+mn-ea"/>
                          <a:cs typeface="+mn-cs"/>
                        </a:rPr>
                        <a:t>Goal:</a:t>
                      </a:r>
                      <a:r>
                        <a:rPr lang="en-US" sz="1050" b="0" i="0" u="none" strike="noStrike" noProof="0">
                          <a:solidFill>
                            <a:srgbClr val="2B660F"/>
                          </a:solidFill>
                          <a:effectLst/>
                          <a:latin typeface="+mn-lt"/>
                        </a:rPr>
                        <a:t> Continue to work with vendors who prioritize the environment and the social impact of their practices in order to create a more sustainable supply chain</a:t>
                      </a: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lvl="0" indent="-120650" algn="l">
                        <a:lnSpc>
                          <a:spcPct val="100000"/>
                        </a:lnSpc>
                        <a:buFont typeface="Arial"/>
                        <a:buChar char="•"/>
                      </a:pPr>
                      <a:r>
                        <a:rPr lang="en-US" sz="1050" b="0" i="0" u="none" strike="noStrike" kern="1200" noProof="0">
                          <a:solidFill>
                            <a:srgbClr val="2B660F"/>
                          </a:solidFill>
                          <a:effectLst/>
                          <a:highlight>
                            <a:srgbClr val="4FE2F3"/>
                          </a:highlight>
                          <a:latin typeface="+mn-lt"/>
                          <a:ea typeface="+mn-ea"/>
                          <a:cs typeface="+mn-cs"/>
                        </a:rPr>
                        <a:t>Goal: </a:t>
                      </a:r>
                      <a:r>
                        <a:rPr lang="en-US" sz="1050" b="0" i="0" u="none" strike="noStrike" noProof="0">
                          <a:solidFill>
                            <a:srgbClr val="2B660F"/>
                          </a:solidFill>
                          <a:effectLst/>
                          <a:latin typeface="+mn-lt"/>
                        </a:rPr>
                        <a:t>Dedicate time and resources to combat food insecurity and support child well-being</a:t>
                      </a:r>
                    </a:p>
                    <a:p>
                      <a:pPr marL="120650" lvl="0" indent="-120650" algn="l">
                        <a:lnSpc>
                          <a:spcPct val="100000"/>
                        </a:lnSpc>
                        <a:spcBef>
                          <a:spcPts val="600"/>
                        </a:spcBef>
                        <a:buFont typeface="Arial"/>
                        <a:buChar char="•"/>
                      </a:pPr>
                      <a:r>
                        <a:rPr lang="en-US" sz="1050" b="0" i="0" u="none" strike="noStrike" kern="1200" noProof="0">
                          <a:solidFill>
                            <a:srgbClr val="2B660F"/>
                          </a:solidFill>
                          <a:effectLst/>
                          <a:highlight>
                            <a:srgbClr val="4FE2F3"/>
                          </a:highlight>
                          <a:latin typeface="+mn-lt"/>
                          <a:ea typeface="+mn-ea"/>
                          <a:cs typeface="+mn-cs"/>
                        </a:rPr>
                        <a:t>Goal: </a:t>
                      </a:r>
                      <a:r>
                        <a:rPr lang="en-US" sz="1050" b="0" i="0" u="none" strike="noStrike" noProof="0">
                          <a:solidFill>
                            <a:srgbClr val="2B660F"/>
                          </a:solidFill>
                          <a:effectLst/>
                          <a:latin typeface="+mn-lt"/>
                        </a:rPr>
                        <a:t>Looking for opportunities to emphasize the relationship between wellbeing and belonging to help our team members and business thrive</a:t>
                      </a:r>
                    </a:p>
                    <a:p>
                      <a:pPr marL="120650" lvl="0" indent="-120650" algn="l">
                        <a:lnSpc>
                          <a:spcPct val="100000"/>
                        </a:lnSpc>
                        <a:spcBef>
                          <a:spcPts val="600"/>
                        </a:spcBef>
                        <a:buFont typeface="Arial"/>
                        <a:buChar char="•"/>
                      </a:pPr>
                      <a:r>
                        <a:rPr lang="en-US" sz="1050" b="0" i="0" u="none" strike="noStrike" kern="1200" noProof="0">
                          <a:solidFill>
                            <a:srgbClr val="2B660F"/>
                          </a:solidFill>
                          <a:effectLst/>
                          <a:highlight>
                            <a:srgbClr val="4FE2F3"/>
                          </a:highlight>
                          <a:latin typeface="+mn-lt"/>
                          <a:ea typeface="+mn-ea"/>
                          <a:cs typeface="+mn-cs"/>
                        </a:rPr>
                        <a:t>Goal: </a:t>
                      </a:r>
                      <a:r>
                        <a:rPr lang="en-US" sz="1050" b="0" i="0" u="none" strike="noStrike" noProof="0">
                          <a:solidFill>
                            <a:srgbClr val="2B660F"/>
                          </a:solidFill>
                          <a:effectLst/>
                          <a:latin typeface="+mn-lt"/>
                        </a:rPr>
                        <a:t>Identifying new options for providing team members with the resources and opportunities to reach their full potential and make meaningful contributions to the organization</a:t>
                      </a:r>
                    </a:p>
                    <a:p>
                      <a:pPr marL="120650" lvl="0" indent="-120650" algn="l">
                        <a:lnSpc>
                          <a:spcPct val="100000"/>
                        </a:lnSpc>
                        <a:spcBef>
                          <a:spcPts val="600"/>
                        </a:spcBef>
                        <a:buFont typeface="Arial"/>
                        <a:buChar char="•"/>
                      </a:pPr>
                      <a:r>
                        <a:rPr lang="en-US" sz="1050" b="0" i="0" u="none" strike="noStrike" kern="1200" noProof="0">
                          <a:solidFill>
                            <a:srgbClr val="2B660F"/>
                          </a:solidFill>
                          <a:effectLst/>
                          <a:highlight>
                            <a:srgbClr val="4FE2F3"/>
                          </a:highlight>
                          <a:latin typeface="+mn-lt"/>
                          <a:ea typeface="+mn-ea"/>
                          <a:cs typeface="+mn-cs"/>
                        </a:rPr>
                        <a:t>Goal: </a:t>
                      </a:r>
                      <a:r>
                        <a:rPr lang="en-US" sz="1050" b="0" i="0" u="none" strike="noStrike" noProof="0">
                          <a:solidFill>
                            <a:srgbClr val="2B660F"/>
                          </a:solidFill>
                          <a:effectLst/>
                          <a:latin typeface="+mn-lt"/>
                        </a:rPr>
                        <a:t>Updating our people systems and processes to optimize support for our brands and team members</a:t>
                      </a: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a:lnSpc>
                          <a:spcPct val="100000"/>
                        </a:lnSpc>
                        <a:spcBef>
                          <a:spcPts val="0"/>
                        </a:spcBef>
                        <a:spcAft>
                          <a:spcPts val="0"/>
                        </a:spcAft>
                        <a:buFont typeface="Arial"/>
                        <a:buNone/>
                      </a:pPr>
                      <a:r>
                        <a:rPr kumimoji="0" lang="en-GB" sz="1050" b="0" i="1" u="none" strike="noStrike" kern="1200" cap="none" spc="0" normalizeH="0" baseline="0" noProof="0">
                          <a:ln>
                            <a:noFill/>
                          </a:ln>
                          <a:solidFill>
                            <a:srgbClr val="2B660F"/>
                          </a:solidFill>
                          <a:effectLst/>
                          <a:uLnTx/>
                          <a:uFillTx/>
                          <a:latin typeface="+mn-lt"/>
                        </a:rPr>
                        <a:t>Not a focus area for the customer.</a:t>
                      </a:r>
                      <a:endParaRPr kumimoji="0" lang="en-US" sz="1050" b="0" i="1" u="none" strike="noStrike" kern="1200" cap="none" spc="0" normalizeH="0" baseline="0" noProof="0">
                        <a:ln>
                          <a:noFill/>
                        </a:ln>
                        <a:solidFill>
                          <a:srgbClr val="2B660F"/>
                        </a:solidFill>
                        <a:effectLst/>
                        <a:uLnTx/>
                        <a:uFillTx/>
                        <a:latin typeface="+mn-lt"/>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bl>
          </a:graphicData>
        </a:graphic>
      </p:graphicFrame>
      <p:pic>
        <p:nvPicPr>
          <p:cNvPr id="13" name="Picture 12" descr="A logo of a leaf in a circle&#10;&#10;Description automatically generated">
            <a:extLst>
              <a:ext uri="{FF2B5EF4-FFF2-40B4-BE49-F238E27FC236}">
                <a16:creationId xmlns:a16="http://schemas.microsoft.com/office/drawing/2014/main" id="{DD1B40DE-54B5-5C65-634C-42C5921241A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pic>
        <p:nvPicPr>
          <p:cNvPr id="14" name="Picture 13" descr="A blue and green windmill with green arrows&#10;&#10;Description automatically generated">
            <a:extLst>
              <a:ext uri="{FF2B5EF4-FFF2-40B4-BE49-F238E27FC236}">
                <a16:creationId xmlns:a16="http://schemas.microsoft.com/office/drawing/2014/main" id="{2D8EB3BA-67A6-5B59-A950-7BA8DABBA38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3098824"/>
            <a:ext cx="556204" cy="604020"/>
          </a:xfrm>
          <a:prstGeom prst="rect">
            <a:avLst/>
          </a:prstGeom>
        </p:spPr>
      </p:pic>
      <p:pic>
        <p:nvPicPr>
          <p:cNvPr id="2" name="Picture Placeholder 8" descr="IHOP - Wikipedia">
            <a:extLst>
              <a:ext uri="{FF2B5EF4-FFF2-40B4-BE49-F238E27FC236}">
                <a16:creationId xmlns:a16="http://schemas.microsoft.com/office/drawing/2014/main" id="{40A455B2-C496-D497-3061-31AF160ED23D}"/>
              </a:ext>
            </a:extLst>
          </p:cNvPr>
          <p:cNvPicPr>
            <a:picLocks noChangeAspect="1"/>
          </p:cNvPicPr>
          <p:nvPr/>
        </p:nvPicPr>
        <p:blipFill rotWithShape="1">
          <a:blip r:embed="rId8"/>
          <a:srcRect l="-1235" t="-5712" r="-1235" b="-5712"/>
          <a:stretch>
            <a:fillRect/>
          </a:stretch>
        </p:blipFill>
        <p:spPr>
          <a:xfrm>
            <a:off x="10748738" y="404351"/>
            <a:ext cx="1138464" cy="661264"/>
          </a:xfrm>
          <a:prstGeom prst="rect">
            <a:avLst/>
          </a:prstGeom>
        </p:spPr>
      </p:pic>
      <p:sp>
        <p:nvSpPr>
          <p:cNvPr id="7" name="TextBox 6">
            <a:extLst>
              <a:ext uri="{FF2B5EF4-FFF2-40B4-BE49-F238E27FC236}">
                <a16:creationId xmlns:a16="http://schemas.microsoft.com/office/drawing/2014/main" id="{E1963151-9B50-2B61-3DC8-50E9A2AA6338}"/>
              </a:ext>
            </a:extLst>
          </p:cNvPr>
          <p:cNvSpPr txBox="1"/>
          <p:nvPr/>
        </p:nvSpPr>
        <p:spPr>
          <a:xfrm>
            <a:off x="1981200" y="6186489"/>
            <a:ext cx="9997438" cy="276999"/>
          </a:xfrm>
          <a:prstGeom prst="rect">
            <a:avLst/>
          </a:prstGeom>
          <a:noFill/>
        </p:spPr>
        <p:txBody>
          <a:bodyPr wrap="square" lIns="0" tIns="0" rIns="0" bIns="0" rtlCol="0">
            <a:spAutoFit/>
          </a:bodyPr>
          <a:lstStyle/>
          <a:p>
            <a:r>
              <a:rPr lang="en-US" sz="900" b="1">
                <a:solidFill>
                  <a:schemeClr val="accent3"/>
                </a:solidFill>
                <a:cs typeface="Leelawadee" panose="020B0502040204020203" pitchFamily="34" charset="-34"/>
                <a:sym typeface="+mn-lt"/>
              </a:rPr>
              <a:t>Note - </a:t>
            </a:r>
            <a:r>
              <a:rPr lang="en-US" sz="900">
                <a:solidFill>
                  <a:schemeClr val="accent3"/>
                </a:solidFill>
                <a:cs typeface="Leelawadee" panose="020B0502040204020203" pitchFamily="34" charset="-34"/>
                <a:sym typeface="+mn-lt"/>
              </a:rPr>
              <a:t>The pillars and information in these slides come from IHOP’s parent company, called Dine Brands. We have chosen to include the focus areas from Dine Brands because IHOP itself does not have any published sustainability approach, information or focus areas.</a:t>
            </a:r>
          </a:p>
        </p:txBody>
      </p:sp>
    </p:spTree>
    <p:extLst>
      <p:ext uri="{BB962C8B-B14F-4D97-AF65-F5344CB8AC3E}">
        <p14:creationId xmlns:p14="http://schemas.microsoft.com/office/powerpoint/2010/main" val="2607997184"/>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4F5346-B900-345D-5712-C9ABD39CF7D0}"/>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6644CC0C-C5A4-2A1B-E41A-E4E5539579FB}"/>
              </a:ext>
            </a:extLst>
          </p:cNvPr>
          <p:cNvGraphicFramePr>
            <a:graphicFrameLocks/>
          </p:cNvGraphicFramePr>
          <p:nvPr>
            <p:custDataLst>
              <p:tags r:id="rId1"/>
            </p:custDataLst>
            <p:extLst>
              <p:ext uri="{D42A27DB-BD31-4B8C-83A1-F6EECF244321}">
                <p14:modId xmlns:p14="http://schemas.microsoft.com/office/powerpoint/2010/main" val="390296167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4" name="think-cell data - do not delete" hidden="1">
                        <a:extLst>
                          <a:ext uri="{FF2B5EF4-FFF2-40B4-BE49-F238E27FC236}">
                            <a16:creationId xmlns:a16="http://schemas.microsoft.com/office/drawing/2014/main" id="{6644CC0C-C5A4-2A1B-E41A-E4E5539579F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Title 4">
            <a:extLst>
              <a:ext uri="{FF2B5EF4-FFF2-40B4-BE49-F238E27FC236}">
                <a16:creationId xmlns:a16="http://schemas.microsoft.com/office/drawing/2014/main" id="{F05FA3A3-5BA4-0F81-7C90-B48BB5AF27A9}"/>
              </a:ext>
            </a:extLst>
          </p:cNvPr>
          <p:cNvSpPr>
            <a:spLocks noGrp="1"/>
          </p:cNvSpPr>
          <p:nvPr>
            <p:ph type="title"/>
          </p:nvPr>
        </p:nvSpPr>
        <p:spPr>
          <a:xfrm>
            <a:off x="304798" y="246888"/>
            <a:ext cx="11585448" cy="969264"/>
          </a:xfrm>
        </p:spPr>
        <p:txBody>
          <a:bodyPr vert="horz" rIns="0"/>
          <a:lstStyle/>
          <a:p>
            <a:r>
              <a:rPr lang="en-US" sz="3000"/>
              <a:t>IHOP’S SUSTAINABILITY FOCUS AREAS</a:t>
            </a:r>
            <a:br>
              <a:rPr lang="en-US" sz="3000"/>
            </a:br>
            <a:r>
              <a:rPr lang="en-US" sz="1800" i="1"/>
              <a:t>And how these focus areas align with pep+ pillars</a:t>
            </a:r>
          </a:p>
        </p:txBody>
      </p:sp>
      <p:sp>
        <p:nvSpPr>
          <p:cNvPr id="2" name="Rectangle: Top Corners Rounded 1">
            <a:extLst>
              <a:ext uri="{FF2B5EF4-FFF2-40B4-BE49-F238E27FC236}">
                <a16:creationId xmlns:a16="http://schemas.microsoft.com/office/drawing/2014/main" id="{A13E4493-1EC4-15F6-8AC4-93B3C14BEF59}"/>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4">
            <a:extLst>
              <a:ext uri="{FF2B5EF4-FFF2-40B4-BE49-F238E27FC236}">
                <a16:creationId xmlns:a16="http://schemas.microsoft.com/office/drawing/2014/main" id="{FC90F5B6-8DEA-D1F5-0EF2-0743A1BC56B5}"/>
              </a:ext>
            </a:extLst>
          </p:cNvPr>
          <p:cNvGraphicFramePr>
            <a:graphicFrameLocks noGrp="1"/>
          </p:cNvGraphicFramePr>
          <p:nvPr>
            <p:extLst>
              <p:ext uri="{D42A27DB-BD31-4B8C-83A1-F6EECF244321}">
                <p14:modId xmlns:p14="http://schemas.microsoft.com/office/powerpoint/2010/main" val="3074604360"/>
              </p:ext>
            </p:extLst>
          </p:nvPr>
        </p:nvGraphicFramePr>
        <p:xfrm>
          <a:off x="-7620" y="1148230"/>
          <a:ext cx="11986260" cy="5109972"/>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2499360">
                  <a:extLst>
                    <a:ext uri="{9D8B030D-6E8A-4147-A177-3AD203B41FA5}">
                      <a16:colId xmlns:a16="http://schemas.microsoft.com/office/drawing/2014/main" val="2382844442"/>
                    </a:ext>
                  </a:extLst>
                </a:gridCol>
                <a:gridCol w="2499360">
                  <a:extLst>
                    <a:ext uri="{9D8B030D-6E8A-4147-A177-3AD203B41FA5}">
                      <a16:colId xmlns:a16="http://schemas.microsoft.com/office/drawing/2014/main" val="957515009"/>
                    </a:ext>
                  </a:extLst>
                </a:gridCol>
                <a:gridCol w="2499360">
                  <a:extLst>
                    <a:ext uri="{9D8B030D-6E8A-4147-A177-3AD203B41FA5}">
                      <a16:colId xmlns:a16="http://schemas.microsoft.com/office/drawing/2014/main" val="2353111847"/>
                    </a:ext>
                  </a:extLst>
                </a:gridCol>
                <a:gridCol w="2499360">
                  <a:extLst>
                    <a:ext uri="{9D8B030D-6E8A-4147-A177-3AD203B41FA5}">
                      <a16:colId xmlns:a16="http://schemas.microsoft.com/office/drawing/2014/main" val="3958386930"/>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1" i="0" noProof="0">
                          <a:solidFill>
                            <a:schemeClr val="bg1"/>
                          </a:solidFill>
                          <a:effectLst/>
                          <a:latin typeface="+mn-lt"/>
                          <a:cs typeface="Leelawadee"/>
                        </a:rPr>
                        <a:t>Planet</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1" i="0" noProof="0">
                          <a:solidFill>
                            <a:schemeClr val="bg1"/>
                          </a:solidFill>
                          <a:effectLst/>
                          <a:latin typeface="+mn-lt"/>
                          <a:cs typeface="Leelawadee"/>
                        </a:rPr>
                        <a:t>Food</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1" i="0" noProof="0">
                          <a:solidFill>
                            <a:schemeClr val="bg1"/>
                          </a:solidFill>
                          <a:effectLst/>
                          <a:latin typeface="+mn-lt"/>
                          <a:cs typeface="Leelawadee"/>
                        </a:rPr>
                        <a:t>People</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1" i="0" noProof="0">
                          <a:solidFill>
                            <a:schemeClr val="bg1"/>
                          </a:solidFill>
                          <a:effectLst/>
                          <a:latin typeface="+mn-lt"/>
                          <a:cs typeface="Leelawadee"/>
                        </a:rPr>
                        <a:t>Governance</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12801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noProof="0">
                          <a:solidFill>
                            <a:srgbClr val="023459"/>
                          </a:solidFill>
                          <a:latin typeface="+mj-lt"/>
                          <a:ea typeface="+mn-ea"/>
                          <a:cs typeface="Leelawadee"/>
                        </a:rPr>
                        <a:t>POSITIVE VALUE CHAIN</a:t>
                      </a:r>
                    </a:p>
                    <a:p>
                      <a:pPr algn="ctr"/>
                      <a:r>
                        <a:rPr lang="en-US" sz="1400" kern="1200" noProof="0">
                          <a:solidFill>
                            <a:srgbClr val="023459"/>
                          </a:solidFill>
                          <a:latin typeface="+mj-lt"/>
                          <a:ea typeface="+mn-ea"/>
                          <a:cs typeface="Leelawadee"/>
                        </a:rPr>
                        <a:t>(CONTINUED)</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lvl="0" indent="-120650" algn="l">
                        <a:lnSpc>
                          <a:spcPct val="100000"/>
                        </a:lnSpc>
                        <a:spcBef>
                          <a:spcPts val="600"/>
                        </a:spcBef>
                        <a:buFont typeface="Arial" panose="020B0604020202020204" pitchFamily="34" charset="0"/>
                        <a:buChar char="•"/>
                      </a:pPr>
                      <a:r>
                        <a:rPr lang="en-US" sz="1050" b="0" i="0" noProof="0">
                          <a:solidFill>
                            <a:srgbClr val="2B660F"/>
                          </a:solidFill>
                          <a:effectLst/>
                          <a:highlight>
                            <a:srgbClr val="FFC62B"/>
                          </a:highlight>
                          <a:latin typeface="+mn-lt"/>
                          <a:cs typeface="Leelawadee"/>
                        </a:rPr>
                        <a:t>Target</a:t>
                      </a:r>
                      <a:r>
                        <a:rPr lang="en-US" sz="1050" b="0" i="0" noProof="0">
                          <a:solidFill>
                            <a:srgbClr val="2B660F"/>
                          </a:solidFill>
                          <a:effectLst/>
                          <a:latin typeface="+mn-lt"/>
                          <a:cs typeface="Leelawadee"/>
                        </a:rPr>
                        <a:t>: Introduce 100% recycled napkins by 2025</a:t>
                      </a:r>
                    </a:p>
                    <a:p>
                      <a:pPr marL="120650" lvl="0" indent="-120650" algn="l">
                        <a:lnSpc>
                          <a:spcPct val="100000"/>
                        </a:lnSpc>
                        <a:spcBef>
                          <a:spcPts val="600"/>
                        </a:spcBef>
                        <a:buFont typeface="Arial" panose="020B0604020202020204" pitchFamily="34" charset="0"/>
                        <a:buChar char="•"/>
                      </a:pPr>
                      <a:r>
                        <a:rPr lang="en-US" sz="1050" b="0" i="0" u="none" strike="noStrike" kern="1200" noProof="0">
                          <a:solidFill>
                            <a:srgbClr val="2B660F"/>
                          </a:solidFill>
                          <a:effectLst/>
                          <a:highlight>
                            <a:srgbClr val="4FE2F3"/>
                          </a:highlight>
                          <a:latin typeface="+mn-lt"/>
                          <a:ea typeface="+mn-ea"/>
                          <a:cs typeface="+mn-cs"/>
                        </a:rPr>
                        <a:t>Goal: </a:t>
                      </a:r>
                      <a:r>
                        <a:rPr lang="en-US" sz="1050" b="0" i="0" noProof="0">
                          <a:solidFill>
                            <a:srgbClr val="2B660F"/>
                          </a:solidFill>
                          <a:effectLst/>
                          <a:latin typeface="+mn-lt"/>
                          <a:cs typeface="Leelawadee"/>
                        </a:rPr>
                        <a:t>Continue ongoing transition from plastic to paper </a:t>
                      </a:r>
                      <a:br>
                        <a:rPr lang="en-US" sz="1050" b="0" i="0" noProof="0">
                          <a:solidFill>
                            <a:srgbClr val="2B660F"/>
                          </a:solidFill>
                          <a:effectLst/>
                          <a:latin typeface="+mn-lt"/>
                          <a:cs typeface="Leelawadee"/>
                        </a:rPr>
                      </a:br>
                      <a:r>
                        <a:rPr lang="en-US" sz="1050" b="0" i="0" noProof="0">
                          <a:solidFill>
                            <a:srgbClr val="2B660F"/>
                          </a:solidFill>
                          <a:effectLst/>
                          <a:latin typeface="+mn-lt"/>
                          <a:cs typeface="Leelawadee"/>
                        </a:rPr>
                        <a:t>gift cards</a:t>
                      </a:r>
                    </a:p>
                    <a:p>
                      <a:pPr marL="120650" lvl="0" indent="-120650" algn="l">
                        <a:lnSpc>
                          <a:spcPct val="100000"/>
                        </a:lnSpc>
                        <a:spcBef>
                          <a:spcPts val="600"/>
                        </a:spcBef>
                        <a:buFont typeface="Arial" panose="020B0604020202020204" pitchFamily="34" charset="0"/>
                        <a:buChar char="•"/>
                      </a:pPr>
                      <a:r>
                        <a:rPr lang="en-US" sz="1050" b="0" i="0" u="none" strike="noStrike" kern="1200" noProof="0">
                          <a:solidFill>
                            <a:srgbClr val="2B660F"/>
                          </a:solidFill>
                          <a:effectLst/>
                          <a:highlight>
                            <a:srgbClr val="4FE2F3"/>
                          </a:highlight>
                          <a:latin typeface="+mn-lt"/>
                          <a:ea typeface="+mn-ea"/>
                          <a:cs typeface="+mn-cs"/>
                        </a:rPr>
                        <a:t>Goal: </a:t>
                      </a:r>
                      <a:r>
                        <a:rPr lang="en-US" sz="1050" b="0" i="0" noProof="0">
                          <a:solidFill>
                            <a:srgbClr val="2B660F"/>
                          </a:solidFill>
                          <a:effectLst/>
                          <a:latin typeface="+mn-lt"/>
                          <a:cs typeface="Leelawadee"/>
                        </a:rPr>
                        <a:t>Continue transition </a:t>
                      </a:r>
                      <a:br>
                        <a:rPr lang="en-US" sz="1050" b="0" i="0" noProof="0">
                          <a:solidFill>
                            <a:srgbClr val="2B660F"/>
                          </a:solidFill>
                          <a:effectLst/>
                          <a:latin typeface="+mn-lt"/>
                          <a:cs typeface="Leelawadee"/>
                        </a:rPr>
                      </a:br>
                      <a:r>
                        <a:rPr lang="en-US" sz="1050" b="0" i="0" noProof="0">
                          <a:solidFill>
                            <a:srgbClr val="2B660F"/>
                          </a:solidFill>
                          <a:effectLst/>
                          <a:latin typeface="+mn-lt"/>
                          <a:cs typeface="Leelawadee"/>
                        </a:rPr>
                        <a:t>to lighter, medium-sized to-go packaging</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eaLnBrk="1" fontAlgn="auto" latinLnBrk="0" hangingPunct="1">
                        <a:lnSpc>
                          <a:spcPct val="100000"/>
                        </a:lnSpc>
                        <a:spcBef>
                          <a:spcPts val="0"/>
                        </a:spcBef>
                        <a:spcAft>
                          <a:spcPts val="0"/>
                        </a:spcAft>
                        <a:buClrTx/>
                        <a:buSzTx/>
                        <a:buNone/>
                      </a:pPr>
                      <a:r>
                        <a:rPr lang="en-GB" sz="1050" b="0" i="1" u="none" strike="noStrike" noProof="0">
                          <a:solidFill>
                            <a:srgbClr val="2B660F"/>
                          </a:solidFill>
                          <a:effectLst/>
                          <a:latin typeface="+mn-lt"/>
                        </a:rPr>
                        <a:t>Not a focus area for the customer.</a:t>
                      </a:r>
                      <a:endParaRPr lang="en-US" sz="1050" b="0" i="0" u="none" strike="noStrike" noProof="0">
                        <a:solidFill>
                          <a:srgbClr val="2B660F"/>
                        </a:solidFill>
                        <a:effectLst/>
                        <a:latin typeface="+mn-lt"/>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lvl="0" indent="-120650" algn="l">
                        <a:lnSpc>
                          <a:spcPct val="100000"/>
                        </a:lnSpc>
                        <a:spcBef>
                          <a:spcPts val="600"/>
                        </a:spcBef>
                        <a:buFont typeface="Arial"/>
                        <a:buChar char="•"/>
                      </a:pPr>
                      <a:r>
                        <a:rPr lang="en-US" sz="1050" b="0" i="0" u="none" strike="noStrike" kern="1200" noProof="0">
                          <a:solidFill>
                            <a:srgbClr val="2B660F"/>
                          </a:solidFill>
                          <a:effectLst/>
                          <a:highlight>
                            <a:srgbClr val="4FE2F3"/>
                          </a:highlight>
                          <a:latin typeface="+mn-lt"/>
                          <a:ea typeface="+mn-ea"/>
                          <a:cs typeface="+mn-cs"/>
                        </a:rPr>
                        <a:t>Goal: </a:t>
                      </a:r>
                      <a:r>
                        <a:rPr lang="en-US" sz="1050" b="0" i="0" u="none" strike="noStrike" noProof="0">
                          <a:solidFill>
                            <a:srgbClr val="2B660F"/>
                          </a:solidFill>
                          <a:effectLst/>
                          <a:latin typeface="+mn-lt"/>
                        </a:rPr>
                        <a:t>Build a workplace </a:t>
                      </a:r>
                      <a:br>
                        <a:rPr lang="en-US" sz="1050" b="0" i="0" u="none" strike="noStrike" noProof="0">
                          <a:solidFill>
                            <a:srgbClr val="2B660F"/>
                          </a:solidFill>
                          <a:effectLst/>
                          <a:latin typeface="+mn-lt"/>
                        </a:rPr>
                      </a:br>
                      <a:r>
                        <a:rPr lang="en-US" sz="1050" b="0" i="0" u="none" strike="noStrike" noProof="0">
                          <a:solidFill>
                            <a:srgbClr val="2B660F"/>
                          </a:solidFill>
                          <a:effectLst/>
                          <a:latin typeface="+mn-lt"/>
                        </a:rPr>
                        <a:t>based on trust, respect and opportunity — where team members of all backgrounds can be their authentic selves and leverage their full potential</a:t>
                      </a:r>
                    </a:p>
                    <a:p>
                      <a:pPr marL="120650" lvl="0" indent="-120650" algn="l">
                        <a:lnSpc>
                          <a:spcPct val="100000"/>
                        </a:lnSpc>
                        <a:spcBef>
                          <a:spcPts val="600"/>
                        </a:spcBef>
                        <a:buFont typeface="Arial"/>
                        <a:buChar char="•"/>
                      </a:pPr>
                      <a:r>
                        <a:rPr lang="en-US" sz="1050" b="0" i="0" u="none" strike="noStrike" kern="1200" noProof="0">
                          <a:solidFill>
                            <a:srgbClr val="2B660F"/>
                          </a:solidFill>
                          <a:effectLst/>
                          <a:highlight>
                            <a:srgbClr val="4FE2F3"/>
                          </a:highlight>
                          <a:latin typeface="+mn-lt"/>
                          <a:ea typeface="+mn-ea"/>
                          <a:cs typeface="+mn-cs"/>
                        </a:rPr>
                        <a:t>Goal: </a:t>
                      </a:r>
                      <a:r>
                        <a:rPr lang="en-US" sz="1050" b="0" i="0" u="none" strike="noStrike" noProof="0">
                          <a:solidFill>
                            <a:srgbClr val="2B660F"/>
                          </a:solidFill>
                          <a:effectLst/>
                          <a:latin typeface="+mn-lt"/>
                        </a:rPr>
                        <a:t>Create an inclusive, supportive environment where our team members, franchisees and </a:t>
                      </a:r>
                      <a:br>
                        <a:rPr lang="en-US" sz="1050" b="0" i="0" u="none" strike="noStrike" noProof="0">
                          <a:solidFill>
                            <a:srgbClr val="2B660F"/>
                          </a:solidFill>
                          <a:effectLst/>
                          <a:latin typeface="+mn-lt"/>
                        </a:rPr>
                      </a:br>
                      <a:r>
                        <a:rPr lang="en-US" sz="1050" b="0" i="0" u="none" strike="noStrike" noProof="0">
                          <a:solidFill>
                            <a:srgbClr val="2B660F"/>
                          </a:solidFill>
                          <a:effectLst/>
                          <a:latin typeface="+mn-lt"/>
                        </a:rPr>
                        <a:t>guests have the opportunity to thrive</a:t>
                      </a: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a:lnSpc>
                          <a:spcPct val="100000"/>
                        </a:lnSpc>
                        <a:spcBef>
                          <a:spcPts val="0"/>
                        </a:spcBef>
                        <a:spcAft>
                          <a:spcPts val="0"/>
                        </a:spcAft>
                        <a:buNone/>
                      </a:pPr>
                      <a:r>
                        <a:rPr lang="en-GB" sz="1050" b="0" i="1" u="none" strike="noStrike" kern="1200" cap="none" spc="0" normalizeH="0" baseline="0" noProof="0">
                          <a:ln>
                            <a:noFill/>
                          </a:ln>
                          <a:solidFill>
                            <a:srgbClr val="2B660F"/>
                          </a:solidFill>
                          <a:effectLst/>
                          <a:uLnTx/>
                          <a:uFillTx/>
                          <a:latin typeface="+mn-lt"/>
                        </a:rPr>
                        <a:t>Not a focus area for the customer.</a:t>
                      </a:r>
                      <a:endParaRPr kumimoji="0" lang="en-US" sz="1050" noProof="0">
                        <a:solidFill>
                          <a:srgbClr val="2B660F"/>
                        </a:solidFill>
                        <a:latin typeface="+mn-lt"/>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3291840">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922F11"/>
                          </a:solidFill>
                          <a:latin typeface="+mj-lt"/>
                          <a:ea typeface="+mn-ea"/>
                          <a:cs typeface="Leelawadee"/>
                        </a:rPr>
                        <a:t>POSITIVE </a:t>
                      </a:r>
                      <a:br>
                        <a:rPr lang="en-US" sz="1400" kern="1200">
                          <a:solidFill>
                            <a:srgbClr val="922F11"/>
                          </a:solidFill>
                          <a:latin typeface="+mj-lt"/>
                          <a:ea typeface="+mn-ea"/>
                          <a:cs typeface="Leelawadee"/>
                        </a:rPr>
                      </a:br>
                      <a:r>
                        <a:rPr lang="en-US" sz="1400" kern="1200">
                          <a:solidFill>
                            <a:srgbClr val="922F11"/>
                          </a:solidFill>
                          <a:latin typeface="+mj-lt"/>
                          <a:ea typeface="+mn-ea"/>
                          <a:cs typeface="Leelawadee"/>
                        </a:rPr>
                        <a:t>CHOICES</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E6D27"/>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GB" sz="1050" b="0" i="1" u="none" strike="noStrike" kern="1200" cap="none" spc="0" normalizeH="0" baseline="0" noProof="0">
                          <a:ln>
                            <a:noFill/>
                          </a:ln>
                          <a:solidFill>
                            <a:srgbClr val="2B660F"/>
                          </a:solidFill>
                          <a:effectLst/>
                          <a:uLnTx/>
                          <a:uFillTx/>
                          <a:latin typeface="+mn-lt"/>
                        </a:rPr>
                        <a:t>Not a focus area for the customer.</a:t>
                      </a:r>
                      <a:endParaRPr kumimoji="0" lang="en-US" sz="1050" b="0" i="1" u="none" strike="noStrike" kern="1200" cap="none" spc="0" normalizeH="0" baseline="0" noProof="0">
                        <a:ln>
                          <a:noFill/>
                        </a:ln>
                        <a:solidFill>
                          <a:srgbClr val="2B660F"/>
                        </a:solidFill>
                        <a:effectLst/>
                        <a:uLnTx/>
                        <a:uFillTx/>
                        <a:latin typeface="+mn-lt"/>
                      </a:endParaRP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marR="0" lvl="0" indent="-120650" algn="l">
                        <a:lnSpc>
                          <a:spcPct val="100000"/>
                        </a:lnSpc>
                        <a:spcBef>
                          <a:spcPts val="0"/>
                        </a:spcBef>
                        <a:spcAft>
                          <a:spcPts val="0"/>
                        </a:spcAft>
                        <a:buFont typeface="Arial"/>
                        <a:buChar char="•"/>
                      </a:pPr>
                      <a:r>
                        <a:rPr lang="en-US" sz="1050" b="0" i="0" u="none" strike="noStrike" kern="1200" noProof="0">
                          <a:solidFill>
                            <a:srgbClr val="2B660F"/>
                          </a:solidFill>
                          <a:effectLst/>
                          <a:highlight>
                            <a:srgbClr val="4FE2F3"/>
                          </a:highlight>
                          <a:latin typeface="+mn-lt"/>
                          <a:ea typeface="+mn-ea"/>
                          <a:cs typeface="+mn-cs"/>
                        </a:rPr>
                        <a:t>Goal: </a:t>
                      </a:r>
                      <a:r>
                        <a:rPr kumimoji="0" lang="en-US" sz="1050" b="0" i="0" u="none" strike="noStrike" kern="1200" cap="none" spc="0" normalizeH="0" baseline="0" noProof="0">
                          <a:ln>
                            <a:noFill/>
                          </a:ln>
                          <a:solidFill>
                            <a:srgbClr val="2B660F"/>
                          </a:solidFill>
                          <a:effectLst/>
                          <a:uLnTx/>
                          <a:uFillTx/>
                          <a:latin typeface="+mn-lt"/>
                        </a:rPr>
                        <a:t>Continue research into sodium reduction</a:t>
                      </a:r>
                    </a:p>
                    <a:p>
                      <a:pPr marL="120650" marR="0" lvl="0" indent="-120650" algn="l" defTabSz="914400" rtl="0" eaLnBrk="1" fontAlgn="auto" latinLnBrk="0" hangingPunct="1">
                        <a:lnSpc>
                          <a:spcPct val="100000"/>
                        </a:lnSpc>
                        <a:spcBef>
                          <a:spcPts val="600"/>
                        </a:spcBef>
                        <a:spcAft>
                          <a:spcPts val="0"/>
                        </a:spcAft>
                        <a:buClrTx/>
                        <a:buSzTx/>
                        <a:buFont typeface="Arial"/>
                        <a:buChar char="•"/>
                        <a:tabLst/>
                        <a:defRPr/>
                      </a:pPr>
                      <a:r>
                        <a:rPr lang="en-US" sz="1050" b="0" i="0" u="none" strike="noStrike" kern="1200" noProof="0">
                          <a:solidFill>
                            <a:srgbClr val="2B660F"/>
                          </a:solidFill>
                          <a:effectLst/>
                          <a:highlight>
                            <a:srgbClr val="4FE2F3"/>
                          </a:highlight>
                          <a:latin typeface="+mn-lt"/>
                          <a:ea typeface="+mn-ea"/>
                          <a:cs typeface="+mn-cs"/>
                        </a:rPr>
                        <a:t>Goal: </a:t>
                      </a:r>
                      <a:r>
                        <a:rPr kumimoji="0" lang="en-US" sz="1050" b="0" i="0" u="none" strike="noStrike" kern="1200" cap="none" spc="0" normalizeH="0" baseline="0" noProof="0">
                          <a:ln>
                            <a:noFill/>
                          </a:ln>
                          <a:solidFill>
                            <a:srgbClr val="2B660F"/>
                          </a:solidFill>
                          <a:effectLst/>
                          <a:uLnTx/>
                          <a:uFillTx/>
                          <a:latin typeface="+mn-lt"/>
                        </a:rPr>
                        <a:t>Consider opportunities </a:t>
                      </a:r>
                      <a:br>
                        <a:rPr kumimoji="0" lang="en-US" sz="1050" b="0" i="0" u="none" strike="noStrike" kern="1200" cap="none" spc="0" normalizeH="0" baseline="0" noProof="0">
                          <a:ln>
                            <a:noFill/>
                          </a:ln>
                          <a:solidFill>
                            <a:srgbClr val="2B660F"/>
                          </a:solidFill>
                          <a:effectLst/>
                          <a:uLnTx/>
                          <a:uFillTx/>
                          <a:latin typeface="+mn-lt"/>
                        </a:rPr>
                      </a:br>
                      <a:r>
                        <a:rPr kumimoji="0" lang="en-US" sz="1050" b="0" i="0" u="none" strike="noStrike" kern="1200" cap="none" spc="0" normalizeH="0" baseline="0" noProof="0">
                          <a:ln>
                            <a:noFill/>
                          </a:ln>
                          <a:solidFill>
                            <a:srgbClr val="2B660F"/>
                          </a:solidFill>
                          <a:effectLst/>
                          <a:uLnTx/>
                          <a:uFillTx/>
                          <a:latin typeface="+mn-lt"/>
                        </a:rPr>
                        <a:t>to reduce red colorants in menu items</a:t>
                      </a:r>
                    </a:p>
                    <a:p>
                      <a:pPr marL="120650" marR="0" lvl="0" indent="-120650" algn="l" defTabSz="914400" rtl="0" eaLnBrk="1" fontAlgn="auto" latinLnBrk="0" hangingPunct="1">
                        <a:lnSpc>
                          <a:spcPct val="100000"/>
                        </a:lnSpc>
                        <a:spcBef>
                          <a:spcPts val="600"/>
                        </a:spcBef>
                        <a:spcAft>
                          <a:spcPts val="0"/>
                        </a:spcAft>
                        <a:buClrTx/>
                        <a:buSzTx/>
                        <a:buFont typeface="Arial"/>
                        <a:buChar char="•"/>
                        <a:tabLst/>
                        <a:defRPr/>
                      </a:pPr>
                      <a:r>
                        <a:rPr lang="en-US" sz="1050" b="0" i="0" u="none" strike="noStrike" kern="1200" noProof="0">
                          <a:solidFill>
                            <a:srgbClr val="2B660F"/>
                          </a:solidFill>
                          <a:effectLst/>
                          <a:highlight>
                            <a:srgbClr val="4FE2F3"/>
                          </a:highlight>
                          <a:latin typeface="+mn-lt"/>
                          <a:ea typeface="+mn-ea"/>
                          <a:cs typeface="+mn-cs"/>
                        </a:rPr>
                        <a:t>Goal: </a:t>
                      </a:r>
                      <a:r>
                        <a:rPr lang="en-US" sz="1050" b="0" i="0" u="none" strike="noStrike" kern="1200" cap="none" spc="0" normalizeH="0" baseline="0" noProof="0">
                          <a:ln>
                            <a:noFill/>
                          </a:ln>
                          <a:solidFill>
                            <a:srgbClr val="2B660F"/>
                          </a:solidFill>
                          <a:effectLst/>
                          <a:uLnTx/>
                          <a:uFillTx/>
                          <a:latin typeface="+mn-lt"/>
                        </a:rPr>
                        <a:t>Offer menu items that have vegetarian options and prioritize health</a:t>
                      </a:r>
                    </a:p>
                    <a:p>
                      <a:pPr marL="120650" marR="0" lvl="0" indent="-120650" algn="l" defTabSz="914400" rtl="0" eaLnBrk="1" fontAlgn="auto" latinLnBrk="0" hangingPunct="1">
                        <a:lnSpc>
                          <a:spcPct val="100000"/>
                        </a:lnSpc>
                        <a:spcBef>
                          <a:spcPts val="600"/>
                        </a:spcBef>
                        <a:spcAft>
                          <a:spcPts val="0"/>
                        </a:spcAft>
                        <a:buClrTx/>
                        <a:buSzTx/>
                        <a:buFont typeface="Arial"/>
                        <a:buChar char="•"/>
                        <a:tabLst/>
                        <a:defRPr/>
                      </a:pPr>
                      <a:r>
                        <a:rPr lang="en-US" sz="1050" b="0" i="0" u="none" strike="noStrike" kern="1200" noProof="0">
                          <a:solidFill>
                            <a:srgbClr val="2B660F"/>
                          </a:solidFill>
                          <a:effectLst/>
                          <a:highlight>
                            <a:srgbClr val="4FE2F3"/>
                          </a:highlight>
                          <a:latin typeface="+mn-lt"/>
                          <a:ea typeface="+mn-ea"/>
                          <a:cs typeface="+mn-cs"/>
                        </a:rPr>
                        <a:t>Goal: </a:t>
                      </a:r>
                      <a:r>
                        <a:rPr lang="en-US" sz="1050" b="0" i="0" u="none" strike="noStrike" noProof="0">
                          <a:solidFill>
                            <a:srgbClr val="2B660F"/>
                          </a:solidFill>
                          <a:effectLst/>
                          <a:latin typeface="+mn-lt"/>
                        </a:rPr>
                        <a:t>Serving safe, </a:t>
                      </a:r>
                      <a:br>
                        <a:rPr lang="en-US" sz="1050" b="0" i="0" u="none" strike="noStrike" noProof="0">
                          <a:solidFill>
                            <a:srgbClr val="2B660F"/>
                          </a:solidFill>
                          <a:effectLst/>
                          <a:latin typeface="+mn-lt"/>
                        </a:rPr>
                      </a:br>
                      <a:r>
                        <a:rPr lang="en-US" sz="1050" b="0" i="0" u="none" strike="noStrike" noProof="0">
                          <a:solidFill>
                            <a:srgbClr val="2B660F"/>
                          </a:solidFill>
                          <a:effectLst/>
                          <a:latin typeface="+mn-lt"/>
                        </a:rPr>
                        <a:t>honest-to-goodness food</a:t>
                      </a:r>
                    </a:p>
                    <a:p>
                      <a:pPr marL="120650" marR="0" lvl="0" indent="-120650" algn="l" defTabSz="914400" rtl="0" eaLnBrk="1" fontAlgn="auto" latinLnBrk="0" hangingPunct="1">
                        <a:lnSpc>
                          <a:spcPct val="100000"/>
                        </a:lnSpc>
                        <a:spcBef>
                          <a:spcPts val="600"/>
                        </a:spcBef>
                        <a:spcAft>
                          <a:spcPts val="0"/>
                        </a:spcAft>
                        <a:buClrTx/>
                        <a:buSzTx/>
                        <a:buFont typeface="Arial"/>
                        <a:buChar char="•"/>
                        <a:tabLst/>
                        <a:defRPr/>
                      </a:pPr>
                      <a:r>
                        <a:rPr lang="en-US" sz="1050" b="0" i="0" u="none" strike="noStrike" kern="1200" noProof="0">
                          <a:solidFill>
                            <a:srgbClr val="2B660F"/>
                          </a:solidFill>
                          <a:effectLst/>
                          <a:highlight>
                            <a:srgbClr val="4FE2F3"/>
                          </a:highlight>
                          <a:latin typeface="+mn-lt"/>
                          <a:ea typeface="+mn-ea"/>
                          <a:cs typeface="+mn-cs"/>
                        </a:rPr>
                        <a:t>Goal: </a:t>
                      </a:r>
                      <a:r>
                        <a:rPr lang="en-US" sz="1050" b="0" i="0" u="none" strike="noStrike" noProof="0">
                          <a:solidFill>
                            <a:srgbClr val="2B660F"/>
                          </a:solidFill>
                          <a:effectLst/>
                          <a:latin typeface="+mn-lt"/>
                        </a:rPr>
                        <a:t>Explore a new oil management program that reduces the amount of oil used to fry products</a:t>
                      </a: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GB" sz="1050" b="0" i="1" u="none" strike="noStrike" kern="1200" cap="none" spc="0" normalizeH="0" baseline="0" noProof="0">
                          <a:ln>
                            <a:noFill/>
                          </a:ln>
                          <a:solidFill>
                            <a:srgbClr val="2B660F"/>
                          </a:solidFill>
                          <a:effectLst/>
                          <a:uLnTx/>
                          <a:uFillTx/>
                          <a:latin typeface="+mn-lt"/>
                        </a:rPr>
                        <a:t>Not a focus area for the customer.</a:t>
                      </a:r>
                      <a:endParaRPr kumimoji="0" lang="en-US" sz="1050" b="0" i="1" u="none" strike="noStrike" kern="1200" cap="none" spc="0" normalizeH="0" baseline="0" noProof="0">
                        <a:ln>
                          <a:noFill/>
                        </a:ln>
                        <a:solidFill>
                          <a:srgbClr val="2B660F"/>
                        </a:solidFill>
                        <a:effectLst/>
                        <a:uLnTx/>
                        <a:uFillTx/>
                        <a:latin typeface="+mn-lt"/>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GB" sz="1050" b="0" i="1" u="none" strike="noStrike" kern="1200" cap="none" spc="0" normalizeH="0" baseline="0" noProof="0">
                          <a:ln>
                            <a:noFill/>
                          </a:ln>
                          <a:solidFill>
                            <a:srgbClr val="2B660F"/>
                          </a:solidFill>
                          <a:effectLst/>
                          <a:uLnTx/>
                          <a:uFillTx/>
                          <a:latin typeface="+mn-lt"/>
                        </a:rPr>
                        <a:t>Not a focus area for the customer.</a:t>
                      </a:r>
                      <a:endParaRPr kumimoji="0" lang="en-US" sz="1050" b="0" i="1" u="none" strike="noStrike" kern="1200" cap="none" spc="0" normalizeH="0" baseline="0" noProof="0">
                        <a:ln>
                          <a:noFill/>
                        </a:ln>
                        <a:solidFill>
                          <a:srgbClr val="2B660F"/>
                        </a:solidFill>
                        <a:effectLst/>
                        <a:uLnTx/>
                        <a:uFillTx/>
                        <a:latin typeface="+mn-lt"/>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bl>
          </a:graphicData>
        </a:graphic>
      </p:graphicFrame>
      <p:pic>
        <p:nvPicPr>
          <p:cNvPr id="7" name="Picture 6" descr="A blue and green windmill with green arrows&#10;&#10;Description automatically generated">
            <a:extLst>
              <a:ext uri="{FF2B5EF4-FFF2-40B4-BE49-F238E27FC236}">
                <a16:creationId xmlns:a16="http://schemas.microsoft.com/office/drawing/2014/main" id="{CDCFC2A0-FC26-8D36-B7B1-3DF52485DAC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pic>
        <p:nvPicPr>
          <p:cNvPr id="8" name="Picture 7" descr="A logo of a hand and a globe&#10;&#10;Description automatically generated">
            <a:extLst>
              <a:ext uri="{FF2B5EF4-FFF2-40B4-BE49-F238E27FC236}">
                <a16:creationId xmlns:a16="http://schemas.microsoft.com/office/drawing/2014/main" id="{D6CE3CCA-FAD9-A12F-6718-D34359E008B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27528" y="3345640"/>
            <a:ext cx="536916" cy="583072"/>
          </a:xfrm>
          <a:prstGeom prst="rect">
            <a:avLst/>
          </a:prstGeom>
        </p:spPr>
      </p:pic>
      <p:pic>
        <p:nvPicPr>
          <p:cNvPr id="9" name="Picture Placeholder 8" descr="IHOP - Wikipedia">
            <a:extLst>
              <a:ext uri="{FF2B5EF4-FFF2-40B4-BE49-F238E27FC236}">
                <a16:creationId xmlns:a16="http://schemas.microsoft.com/office/drawing/2014/main" id="{9CC0DA99-7E3B-A54B-1AFB-5D489DF1C16A}"/>
              </a:ext>
            </a:extLst>
          </p:cNvPr>
          <p:cNvPicPr>
            <a:picLocks noChangeAspect="1"/>
          </p:cNvPicPr>
          <p:nvPr/>
        </p:nvPicPr>
        <p:blipFill rotWithShape="1">
          <a:blip r:embed="rId8"/>
          <a:srcRect l="-1235" t="-5712" r="-1235" b="-5712"/>
          <a:stretch>
            <a:fillRect/>
          </a:stretch>
        </p:blipFill>
        <p:spPr>
          <a:xfrm>
            <a:off x="10748738" y="404351"/>
            <a:ext cx="1138464" cy="661264"/>
          </a:xfrm>
          <a:prstGeom prst="rect">
            <a:avLst/>
          </a:prstGeom>
        </p:spPr>
      </p:pic>
      <p:sp>
        <p:nvSpPr>
          <p:cNvPr id="6" name="TextBox 5">
            <a:extLst>
              <a:ext uri="{FF2B5EF4-FFF2-40B4-BE49-F238E27FC236}">
                <a16:creationId xmlns:a16="http://schemas.microsoft.com/office/drawing/2014/main" id="{B94CFAAD-1B1F-C1A1-54B3-B1A696687A9D}"/>
              </a:ext>
            </a:extLst>
          </p:cNvPr>
          <p:cNvSpPr txBox="1"/>
          <p:nvPr/>
        </p:nvSpPr>
        <p:spPr>
          <a:xfrm>
            <a:off x="1981199" y="6258203"/>
            <a:ext cx="9544051" cy="276999"/>
          </a:xfrm>
          <a:prstGeom prst="rect">
            <a:avLst/>
          </a:prstGeom>
          <a:noFill/>
        </p:spPr>
        <p:txBody>
          <a:bodyPr wrap="square" lIns="0" tIns="0" rIns="0" bIns="0" rtlCol="0">
            <a:spAutoFit/>
          </a:bodyPr>
          <a:lstStyle/>
          <a:p>
            <a:r>
              <a:rPr lang="en-US" sz="900" b="1">
                <a:solidFill>
                  <a:schemeClr val="accent3"/>
                </a:solidFill>
                <a:cs typeface="Leelawadee" panose="020B0502040204020203" pitchFamily="34" charset="-34"/>
                <a:sym typeface="+mn-lt"/>
              </a:rPr>
              <a:t>Note - </a:t>
            </a:r>
            <a:r>
              <a:rPr lang="en-US" sz="900">
                <a:solidFill>
                  <a:schemeClr val="accent3"/>
                </a:solidFill>
                <a:cs typeface="Leelawadee" panose="020B0502040204020203" pitchFamily="34" charset="-34"/>
                <a:sym typeface="+mn-lt"/>
              </a:rPr>
              <a:t>The pillars and information in these slides come from IHOP’s parent company, called Dine Brands. We have chosen to include the focus areas from Dine Brands because IHOP itself does not have any published sustainability approach, information or focus areas.</a:t>
            </a:r>
          </a:p>
        </p:txBody>
      </p:sp>
    </p:spTree>
    <p:extLst>
      <p:ext uri="{BB962C8B-B14F-4D97-AF65-F5344CB8AC3E}">
        <p14:creationId xmlns:p14="http://schemas.microsoft.com/office/powerpoint/2010/main" val="2081723308"/>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82F57E-EEAE-2804-23CA-6A31C6B2E31F}"/>
            </a:ext>
          </a:extLst>
        </p:cNvPr>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2F355584-EF60-A747-7011-41B3F555F164}"/>
              </a:ext>
            </a:extLst>
          </p:cNvPr>
          <p:cNvGraphicFramePr>
            <a:graphicFrameLocks/>
          </p:cNvGraphicFramePr>
          <p:nvPr>
            <p:custDataLst>
              <p:tags r:id="rId1"/>
            </p:custDataLst>
            <p:extLst>
              <p:ext uri="{D42A27DB-BD31-4B8C-83A1-F6EECF244321}">
                <p14:modId xmlns:p14="http://schemas.microsoft.com/office/powerpoint/2010/main" val="25511119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6" name="think-cell data - do not delete" hidden="1">
                        <a:extLst>
                          <a:ext uri="{FF2B5EF4-FFF2-40B4-BE49-F238E27FC236}">
                            <a16:creationId xmlns:a16="http://schemas.microsoft.com/office/drawing/2014/main" id="{2F355584-EF60-A747-7011-41B3F555F16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E140B54C-A9C5-2FDC-DA59-F9E7DC415B11}"/>
              </a:ext>
            </a:extLst>
          </p:cNvPr>
          <p:cNvSpPr>
            <a:spLocks noGrp="1"/>
          </p:cNvSpPr>
          <p:nvPr>
            <p:ph type="title"/>
          </p:nvPr>
        </p:nvSpPr>
        <p:spPr>
          <a:xfrm>
            <a:off x="304798" y="246888"/>
            <a:ext cx="11585448" cy="969264"/>
          </a:xfrm>
        </p:spPr>
        <p:txBody>
          <a:bodyPr vert="horz" rIns="0"/>
          <a:lstStyle/>
          <a:p>
            <a:r>
              <a:rPr lang="en-US" sz="3000"/>
              <a:t>COMMONALITY BETWEEN IHOP’S AND PEP+ FOCUS AREAS</a:t>
            </a:r>
            <a:br>
              <a:rPr lang="en-US" sz="3000"/>
            </a:br>
            <a:r>
              <a:rPr lang="en-US" sz="1800" i="1"/>
              <a:t>And how these focus areas align with pep+ pillars</a:t>
            </a:r>
          </a:p>
        </p:txBody>
      </p:sp>
      <p:sp>
        <p:nvSpPr>
          <p:cNvPr id="2" name="Rectangle: Top Corners Rounded 1">
            <a:extLst>
              <a:ext uri="{FF2B5EF4-FFF2-40B4-BE49-F238E27FC236}">
                <a16:creationId xmlns:a16="http://schemas.microsoft.com/office/drawing/2014/main" id="{01543C19-55E9-9109-7ED7-599D6CAD11DA}"/>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4">
            <a:extLst>
              <a:ext uri="{FF2B5EF4-FFF2-40B4-BE49-F238E27FC236}">
                <a16:creationId xmlns:a16="http://schemas.microsoft.com/office/drawing/2014/main" id="{B6DA684E-2267-411C-9453-A2324F8CF320}"/>
              </a:ext>
            </a:extLst>
          </p:cNvPr>
          <p:cNvGraphicFramePr>
            <a:graphicFrameLocks noGrp="1"/>
          </p:cNvGraphicFramePr>
          <p:nvPr>
            <p:extLst>
              <p:ext uri="{D42A27DB-BD31-4B8C-83A1-F6EECF244321}">
                <p14:modId xmlns:p14="http://schemas.microsoft.com/office/powerpoint/2010/main" val="3228330129"/>
              </p:ext>
            </p:extLst>
          </p:nvPr>
        </p:nvGraphicFramePr>
        <p:xfrm>
          <a:off x="-7620" y="1148230"/>
          <a:ext cx="11986260" cy="5038344"/>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3332480">
                  <a:extLst>
                    <a:ext uri="{9D8B030D-6E8A-4147-A177-3AD203B41FA5}">
                      <a16:colId xmlns:a16="http://schemas.microsoft.com/office/drawing/2014/main" val="2382844442"/>
                    </a:ext>
                  </a:extLst>
                </a:gridCol>
                <a:gridCol w="3332480">
                  <a:extLst>
                    <a:ext uri="{9D8B030D-6E8A-4147-A177-3AD203B41FA5}">
                      <a16:colId xmlns:a16="http://schemas.microsoft.com/office/drawing/2014/main" val="957515009"/>
                    </a:ext>
                  </a:extLst>
                </a:gridCol>
                <a:gridCol w="3332480">
                  <a:extLst>
                    <a:ext uri="{9D8B030D-6E8A-4147-A177-3AD203B41FA5}">
                      <a16:colId xmlns:a16="http://schemas.microsoft.com/office/drawing/2014/main" val="2353111847"/>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1" i="0" noProof="0">
                          <a:solidFill>
                            <a:schemeClr val="bg1"/>
                          </a:solidFill>
                          <a:effectLst/>
                          <a:latin typeface="+mn-lt"/>
                          <a:cs typeface="Leelawadee"/>
                        </a:rPr>
                        <a:t>Planet</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1" i="0" noProof="0">
                          <a:solidFill>
                            <a:schemeClr val="bg1"/>
                          </a:solidFill>
                          <a:effectLst/>
                          <a:latin typeface="+mn-lt"/>
                          <a:cs typeface="Leelawadee"/>
                        </a:rPr>
                        <a:t>Food</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1" i="0" noProof="0">
                          <a:solidFill>
                            <a:schemeClr val="bg1"/>
                          </a:solidFill>
                          <a:effectLst/>
                          <a:latin typeface="+mn-lt"/>
                          <a:cs typeface="Leelawadee"/>
                        </a:rPr>
                        <a:t>People</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479145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noProof="0">
                          <a:solidFill>
                            <a:srgbClr val="023459"/>
                          </a:solidFill>
                          <a:latin typeface="+mj-lt"/>
                          <a:ea typeface="+mn-ea"/>
                          <a:cs typeface="Leelawadee"/>
                        </a:rPr>
                        <a:t>POSITIVE </a:t>
                      </a:r>
                      <a:br>
                        <a:rPr lang="en-US" sz="1400" kern="1200" noProof="0">
                          <a:solidFill>
                            <a:srgbClr val="023459"/>
                          </a:solidFill>
                          <a:latin typeface="+mj-lt"/>
                          <a:ea typeface="+mn-ea"/>
                          <a:cs typeface="Leelawadee"/>
                        </a:rPr>
                      </a:br>
                      <a:r>
                        <a:rPr lang="en-US" sz="1400" kern="1200" noProof="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lvl="0" indent="-120650" algn="l">
                        <a:lnSpc>
                          <a:spcPct val="100000"/>
                        </a:lnSpc>
                        <a:buFont typeface="Arial" panose="020B0604020202020204" pitchFamily="34" charset="0"/>
                        <a:buChar char="•"/>
                        <a:tabLst>
                          <a:tab pos="166688" algn="l"/>
                        </a:tabLst>
                      </a:pPr>
                      <a:r>
                        <a:rPr lang="en-US" sz="1050" b="0" i="0" u="none" strike="noStrike" kern="1200" noProof="0">
                          <a:solidFill>
                            <a:srgbClr val="2B660F"/>
                          </a:solidFill>
                          <a:effectLst/>
                          <a:highlight>
                            <a:srgbClr val="4FE2F3"/>
                          </a:highlight>
                          <a:latin typeface="+mn-lt"/>
                          <a:ea typeface="+mn-ea"/>
                          <a:cs typeface="+mn-cs"/>
                        </a:rPr>
                        <a:t>Goal: </a:t>
                      </a:r>
                      <a:r>
                        <a:rPr lang="en-US" sz="1050" b="0" i="0" noProof="0">
                          <a:solidFill>
                            <a:srgbClr val="2B660F"/>
                          </a:solidFill>
                          <a:effectLst/>
                          <a:latin typeface="+mn-lt"/>
                          <a:cs typeface="Leelawadee"/>
                        </a:rPr>
                        <a:t>Explore opportunities to use less packaging and to utilize packaging that is more sustainable</a:t>
                      </a:r>
                    </a:p>
                    <a:p>
                      <a:pPr marL="120650" marR="0" lvl="0" indent="-120650" algn="l" defTabSz="914400" rtl="0" eaLnBrk="1" fontAlgn="auto" latinLnBrk="0" hangingPunct="1">
                        <a:lnSpc>
                          <a:spcPct val="100000"/>
                        </a:lnSpc>
                        <a:spcBef>
                          <a:spcPts val="800"/>
                        </a:spcBef>
                        <a:spcAft>
                          <a:spcPts val="0"/>
                        </a:spcAft>
                        <a:buClrTx/>
                        <a:buSzTx/>
                        <a:buFont typeface="Arial" panose="020B0604020202020204" pitchFamily="34" charset="0"/>
                        <a:buChar char="•"/>
                        <a:tabLst>
                          <a:tab pos="166688" algn="l"/>
                        </a:tabLst>
                        <a:defRPr/>
                      </a:pPr>
                      <a:r>
                        <a:rPr lang="en-US" sz="1050" b="0" i="0" u="none" strike="noStrike" kern="1200" noProof="0">
                          <a:solidFill>
                            <a:srgbClr val="2B660F"/>
                          </a:solidFill>
                          <a:effectLst/>
                          <a:highlight>
                            <a:srgbClr val="4FE2F3"/>
                          </a:highlight>
                          <a:latin typeface="+mn-lt"/>
                          <a:ea typeface="+mn-ea"/>
                          <a:cs typeface="+mn-cs"/>
                        </a:rPr>
                        <a:t>Goal: </a:t>
                      </a:r>
                      <a:r>
                        <a:rPr lang="en-US" sz="1050" b="0" i="0" noProof="0">
                          <a:solidFill>
                            <a:srgbClr val="2B660F"/>
                          </a:solidFill>
                          <a:effectLst/>
                          <a:latin typeface="+mn-lt"/>
                          <a:cs typeface="Leelawadee"/>
                        </a:rPr>
                        <a:t>Continue transition to lighter, </a:t>
                      </a:r>
                      <a:br>
                        <a:rPr lang="en-US" sz="1050" b="0" i="0" noProof="0">
                          <a:solidFill>
                            <a:srgbClr val="2B660F"/>
                          </a:solidFill>
                          <a:effectLst/>
                          <a:latin typeface="+mn-lt"/>
                          <a:cs typeface="Leelawadee"/>
                        </a:rPr>
                      </a:br>
                      <a:r>
                        <a:rPr lang="en-US" sz="1050" b="0" i="0" noProof="0">
                          <a:solidFill>
                            <a:srgbClr val="2B660F"/>
                          </a:solidFill>
                          <a:effectLst/>
                          <a:latin typeface="+mn-lt"/>
                          <a:cs typeface="Leelawadee"/>
                        </a:rPr>
                        <a:t>medium-sized to-go packaging</a:t>
                      </a:r>
                      <a:endParaRPr kumimoji="0" lang="en-US" sz="1050" b="0" i="0" u="none" strike="noStrike" kern="1200" cap="none" spc="0" normalizeH="0" baseline="0" noProof="0">
                        <a:ln>
                          <a:noFill/>
                        </a:ln>
                        <a:solidFill>
                          <a:srgbClr val="2B660F"/>
                        </a:solidFill>
                        <a:effectLst/>
                        <a:uLnTx/>
                        <a:uFillTx/>
                        <a:latin typeface="+mn-lt"/>
                        <a:ea typeface="+mn-ea"/>
                        <a:cs typeface="+mn-cs"/>
                      </a:endParaRPr>
                    </a:p>
                    <a:p>
                      <a:pPr marL="350838" marR="0" lvl="1" indent="-176213" algn="l" defTabSz="914400" rtl="0" eaLnBrk="1" fontAlgn="auto" latinLnBrk="0" hangingPunct="1">
                        <a:lnSpc>
                          <a:spcPct val="100000"/>
                        </a:lnSpc>
                        <a:spcBef>
                          <a:spcPts val="200"/>
                        </a:spcBef>
                        <a:spcAft>
                          <a:spcPts val="0"/>
                        </a:spcAft>
                        <a:buClrTx/>
                        <a:buSzTx/>
                        <a:buFont typeface="Wingdings" pitchFamily="2" charset="2"/>
                        <a:buChar char="Ø"/>
                        <a:tabLst/>
                        <a:defRPr/>
                      </a:pPr>
                      <a:r>
                        <a:rPr kumimoji="0" lang="en-US" sz="1050" b="1" i="0" u="none" strike="noStrike" kern="1200" cap="none" spc="0" normalizeH="0" baseline="0" noProof="0">
                          <a:ln>
                            <a:noFill/>
                          </a:ln>
                          <a:solidFill>
                            <a:srgbClr val="2B660F"/>
                          </a:solidFill>
                          <a:effectLst/>
                          <a:uLnTx/>
                          <a:uFillTx/>
                          <a:latin typeface="+mn-lt"/>
                          <a:ea typeface="+mn-ea"/>
                          <a:cs typeface="Leelawadee"/>
                        </a:rPr>
                        <a:t>pep+ alignment: For our primary plastic packaging in key packaging markets, achieve an average of 2% year-over-year reduction </a:t>
                      </a:r>
                      <a:br>
                        <a:rPr kumimoji="0" lang="en-US" sz="1050" b="1" i="0" u="none" strike="noStrike" kern="1200" cap="none" spc="0" normalizeH="0" baseline="0" noProof="0">
                          <a:ln>
                            <a:noFill/>
                          </a:ln>
                          <a:solidFill>
                            <a:srgbClr val="2B660F"/>
                          </a:solidFill>
                          <a:effectLst/>
                          <a:uLnTx/>
                          <a:uFillTx/>
                          <a:latin typeface="+mn-lt"/>
                          <a:ea typeface="+mn-ea"/>
                          <a:cs typeface="Leelawadee"/>
                        </a:rPr>
                      </a:br>
                      <a:r>
                        <a:rPr kumimoji="0" lang="en-US" sz="1050" b="1" i="0" u="none" strike="noStrike" kern="1200" cap="none" spc="0" normalizeH="0" baseline="0" noProof="0">
                          <a:ln>
                            <a:noFill/>
                          </a:ln>
                          <a:solidFill>
                            <a:srgbClr val="2B660F"/>
                          </a:solidFill>
                          <a:effectLst/>
                          <a:uLnTx/>
                          <a:uFillTx/>
                          <a:latin typeface="+mn-lt"/>
                          <a:ea typeface="+mn-ea"/>
                          <a:cs typeface="Leelawadee"/>
                        </a:rPr>
                        <a:t>in our absolute tonnage of virgin plastics through 2030 </a:t>
                      </a:r>
                    </a:p>
                    <a:p>
                      <a:pPr marL="350838" marR="0" lvl="1" indent="-176213" algn="l" defTabSz="914400" rtl="0" eaLnBrk="1" fontAlgn="auto" latinLnBrk="0" hangingPunct="1">
                        <a:lnSpc>
                          <a:spcPct val="100000"/>
                        </a:lnSpc>
                        <a:spcBef>
                          <a:spcPts val="600"/>
                        </a:spcBef>
                        <a:spcAft>
                          <a:spcPts val="0"/>
                        </a:spcAft>
                        <a:buClrTx/>
                        <a:buSzTx/>
                        <a:buFont typeface="Wingdings" pitchFamily="2" charset="2"/>
                        <a:buChar char="Ø"/>
                        <a:tabLst/>
                        <a:defRPr/>
                      </a:pPr>
                      <a:r>
                        <a:rPr kumimoji="0" lang="en-US" sz="1050" b="1" i="0" u="none" strike="noStrike" kern="1200" cap="none" spc="0" normalizeH="0" baseline="0" noProof="0">
                          <a:ln>
                            <a:noFill/>
                          </a:ln>
                          <a:solidFill>
                            <a:srgbClr val="2B660F"/>
                          </a:solidFill>
                          <a:effectLst/>
                          <a:uLnTx/>
                          <a:uFillTx/>
                          <a:latin typeface="+mn-lt"/>
                          <a:ea typeface="+mn-ea"/>
                          <a:cs typeface="Leelawadee"/>
                        </a:rPr>
                        <a:t>pep+ alignment: For our primary plastic packaging in key packaging markets, use 40% or greater recycled content in our plastic packaging by 2035 or sooner</a:t>
                      </a:r>
                    </a:p>
                    <a:p>
                      <a:pPr marL="350838" marR="0" lvl="1" indent="-176213" algn="l" defTabSz="914400" rtl="0" eaLnBrk="1" fontAlgn="auto" latinLnBrk="0" hangingPunct="1">
                        <a:lnSpc>
                          <a:spcPct val="100000"/>
                        </a:lnSpc>
                        <a:spcBef>
                          <a:spcPts val="600"/>
                        </a:spcBef>
                        <a:spcAft>
                          <a:spcPts val="0"/>
                        </a:spcAft>
                        <a:buClrTx/>
                        <a:buSzTx/>
                        <a:buFont typeface="Wingdings" pitchFamily="2" charset="2"/>
                        <a:buChar char="Ø"/>
                        <a:tabLst/>
                        <a:defRPr/>
                      </a:pPr>
                      <a:r>
                        <a:rPr kumimoji="0" lang="en-US" sz="1050" b="1" i="0" u="none" strike="noStrike" kern="1200" cap="none" spc="0" normalizeH="0" baseline="0" noProof="0">
                          <a:ln>
                            <a:noFill/>
                          </a:ln>
                          <a:solidFill>
                            <a:srgbClr val="2B660F"/>
                          </a:solidFill>
                          <a:effectLst/>
                          <a:uLnTx/>
                          <a:uFillTx/>
                          <a:latin typeface="+mn-lt"/>
                          <a:ea typeface="+mn-ea"/>
                          <a:cs typeface="Leelawadee"/>
                        </a:rPr>
                        <a:t>pep+ alignment: Achieve 97% or greater reusable, recyclable, or compostable (RRC) packaging by design by 2030 in our primary and secondary packaging in our key packaging markets </a:t>
                      </a:r>
                      <a:endParaRPr lang="en-US" sz="1050" b="0" i="0" noProof="0">
                        <a:solidFill>
                          <a:srgbClr val="2B660F"/>
                        </a:solidFill>
                        <a:effectLst/>
                        <a:latin typeface="+mn-lt"/>
                        <a:cs typeface="Leelawadee"/>
                      </a:endParaRPr>
                    </a:p>
                    <a:p>
                      <a:pPr marL="120650" lvl="0" indent="-120650" algn="l">
                        <a:lnSpc>
                          <a:spcPct val="100000"/>
                        </a:lnSpc>
                        <a:spcBef>
                          <a:spcPts val="800"/>
                        </a:spcBef>
                        <a:buFont typeface="Arial" panose="020B0604020202020204" pitchFamily="34" charset="0"/>
                        <a:buChar char="•"/>
                      </a:pPr>
                      <a:r>
                        <a:rPr lang="en-US" sz="1050" b="0" i="0" u="none" strike="noStrike" kern="1200" noProof="0">
                          <a:solidFill>
                            <a:srgbClr val="2B660F"/>
                          </a:solidFill>
                          <a:effectLst/>
                          <a:highlight>
                            <a:srgbClr val="4FE2F3"/>
                          </a:highlight>
                          <a:latin typeface="+mn-lt"/>
                          <a:ea typeface="+mn-ea"/>
                          <a:cs typeface="+mn-cs"/>
                        </a:rPr>
                        <a:t>Goal: </a:t>
                      </a:r>
                      <a:r>
                        <a:rPr lang="en-US" sz="1050" b="0" i="0" noProof="0">
                          <a:solidFill>
                            <a:srgbClr val="2B660F"/>
                          </a:solidFill>
                          <a:effectLst/>
                          <a:latin typeface="+mn-lt"/>
                          <a:cs typeface="Leelawadee"/>
                        </a:rPr>
                        <a:t>Collaborate with franchisees to monitor and reduce use of water, which is vital for restaurant operations</a:t>
                      </a:r>
                      <a:endParaRPr kumimoji="0" lang="en-US" sz="1050" b="1" i="0" u="none" strike="noStrike" kern="1200" cap="none" spc="0" normalizeH="0" baseline="0" noProof="0">
                        <a:ln>
                          <a:noFill/>
                        </a:ln>
                        <a:solidFill>
                          <a:srgbClr val="2B660F"/>
                        </a:solidFill>
                        <a:effectLst/>
                        <a:uLnTx/>
                        <a:uFillTx/>
                        <a:latin typeface="+mn-lt"/>
                        <a:ea typeface="+mn-ea"/>
                        <a:cs typeface="Leelawadee"/>
                      </a:endParaRPr>
                    </a:p>
                    <a:p>
                      <a:pPr marL="350838" marR="0" lvl="1" indent="-176213" algn="l" defTabSz="914400" rtl="0" eaLnBrk="1" fontAlgn="auto" latinLnBrk="0" hangingPunct="1">
                        <a:lnSpc>
                          <a:spcPct val="100000"/>
                        </a:lnSpc>
                        <a:spcBef>
                          <a:spcPts val="200"/>
                        </a:spcBef>
                        <a:spcAft>
                          <a:spcPts val="0"/>
                        </a:spcAft>
                        <a:buClrTx/>
                        <a:buSzTx/>
                        <a:buFont typeface="Wingdings" pitchFamily="2" charset="2"/>
                        <a:buChar char="Ø"/>
                        <a:tabLst/>
                        <a:defRPr/>
                      </a:pPr>
                      <a:r>
                        <a:rPr kumimoji="0" lang="en-US" sz="1050" b="1" i="0" u="none" strike="noStrike" kern="1200" cap="none" spc="0" normalizeH="0" baseline="0" noProof="0">
                          <a:ln>
                            <a:noFill/>
                          </a:ln>
                          <a:solidFill>
                            <a:srgbClr val="2B660F"/>
                          </a:solidFill>
                          <a:effectLst/>
                          <a:uLnTx/>
                          <a:uFillTx/>
                          <a:latin typeface="+mn-lt"/>
                          <a:ea typeface="+mn-ea"/>
                          <a:cs typeface="Leelawadee"/>
                        </a:rPr>
                        <a:t>pep+ alignment: Reach average water-use efficiency ratios of 1.4 liters/liter of production in beverages sites and 1.7 liters/kilogram of production in convenient foods sites for 100% of high water-risk PepsiCo and franchise bottler manufacturing facilities by 2030</a:t>
                      </a:r>
                      <a:endParaRPr lang="en-US" sz="1050" b="0" i="0" noProof="0">
                        <a:solidFill>
                          <a:srgbClr val="2B660F"/>
                        </a:solidFill>
                        <a:effectLst/>
                        <a:latin typeface="+mn-lt"/>
                        <a:cs typeface="Leelawadee"/>
                      </a:endParaRPr>
                    </a:p>
                  </a:txBody>
                  <a:tcPr marL="27432" marR="27432" marT="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050" b="0" i="1" u="none" strike="noStrike" kern="1200" cap="none" spc="0" normalizeH="0" baseline="0" noProof="0">
                          <a:ln>
                            <a:noFill/>
                          </a:ln>
                          <a:solidFill>
                            <a:srgbClr val="2B660F"/>
                          </a:solidFill>
                          <a:effectLst/>
                          <a:uLnTx/>
                          <a:uFillTx/>
                          <a:latin typeface="+mn-lt"/>
                        </a:rPr>
                        <a:t>No commonalities.</a:t>
                      </a:r>
                    </a:p>
                  </a:txBody>
                  <a:tcPr marL="27432" marR="27432" marT="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lvl="0" indent="-120650" algn="l">
                        <a:lnSpc>
                          <a:spcPct val="100000"/>
                        </a:lnSpc>
                        <a:buFont typeface="Arial"/>
                        <a:buChar char="•"/>
                      </a:pPr>
                      <a:r>
                        <a:rPr lang="en-US" sz="1050" b="0" i="0" u="none" strike="noStrike" kern="1200" noProof="0">
                          <a:solidFill>
                            <a:srgbClr val="2B660F"/>
                          </a:solidFill>
                          <a:effectLst/>
                          <a:highlight>
                            <a:srgbClr val="4FE2F3"/>
                          </a:highlight>
                          <a:latin typeface="+mn-lt"/>
                          <a:ea typeface="+mn-ea"/>
                          <a:cs typeface="+mn-cs"/>
                        </a:rPr>
                        <a:t>Goal: </a:t>
                      </a:r>
                      <a:r>
                        <a:rPr lang="en-US" sz="1050" b="0" i="0" u="none" strike="noStrike" noProof="0">
                          <a:solidFill>
                            <a:srgbClr val="2B660F"/>
                          </a:solidFill>
                          <a:effectLst/>
                          <a:latin typeface="+mn-lt"/>
                        </a:rPr>
                        <a:t>Dedicate time and resources to combat food insecurity and support child well-being</a:t>
                      </a:r>
                      <a:endParaRPr kumimoji="0" lang="en-US" sz="1050" b="0" i="0" u="none" strike="noStrike" kern="1200" cap="none" spc="0" normalizeH="0" baseline="0" noProof="0">
                        <a:ln>
                          <a:noFill/>
                        </a:ln>
                        <a:solidFill>
                          <a:srgbClr val="2B660F"/>
                        </a:solidFill>
                        <a:effectLst/>
                        <a:uLnTx/>
                        <a:uFillTx/>
                        <a:latin typeface="+mn-lt"/>
                        <a:ea typeface="+mn-ea"/>
                        <a:cs typeface="+mn-cs"/>
                      </a:endParaRPr>
                    </a:p>
                    <a:p>
                      <a:pPr marL="350838" marR="0" lvl="1" indent="-176213" algn="l" defTabSz="914400" rtl="0" eaLnBrk="1" fontAlgn="auto" latinLnBrk="0" hangingPunct="1">
                        <a:lnSpc>
                          <a:spcPct val="100000"/>
                        </a:lnSpc>
                        <a:spcBef>
                          <a:spcPts val="200"/>
                        </a:spcBef>
                        <a:spcAft>
                          <a:spcPts val="0"/>
                        </a:spcAft>
                        <a:buClrTx/>
                        <a:buSzTx/>
                        <a:buFont typeface="Wingdings" pitchFamily="2" charset="2"/>
                        <a:buChar char="Ø"/>
                        <a:tabLst/>
                        <a:defRPr/>
                      </a:pPr>
                      <a:r>
                        <a:rPr kumimoji="0" lang="en-US" sz="1050" b="1" i="0" u="none" strike="noStrike" kern="1200" cap="none" spc="0" normalizeH="0" baseline="0" noProof="0">
                          <a:ln>
                            <a:noFill/>
                          </a:ln>
                          <a:solidFill>
                            <a:srgbClr val="2B660F"/>
                          </a:solidFill>
                          <a:effectLst/>
                          <a:uLnTx/>
                          <a:uFillTx/>
                          <a:latin typeface="+mn-lt"/>
                          <a:ea typeface="+mn-ea"/>
                          <a:cs typeface="Leelawadee"/>
                        </a:rPr>
                        <a:t>pep+ alignment: Partner with communities to advance food security and make nutritious food accessible to 50 million people</a:t>
                      </a:r>
                    </a:p>
                  </a:txBody>
                  <a:tcPr marL="27432" marR="27432" marT="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bl>
          </a:graphicData>
        </a:graphic>
      </p:graphicFrame>
      <p:pic>
        <p:nvPicPr>
          <p:cNvPr id="5" name="Picture 4" descr="A blue and green windmill with green arrows&#10;&#10;Description automatically generated">
            <a:extLst>
              <a:ext uri="{FF2B5EF4-FFF2-40B4-BE49-F238E27FC236}">
                <a16:creationId xmlns:a16="http://schemas.microsoft.com/office/drawing/2014/main" id="{1E6BD116-00DC-24A3-0536-D38CEEC48CB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sp>
        <p:nvSpPr>
          <p:cNvPr id="7" name="TextBox 6">
            <a:extLst>
              <a:ext uri="{FF2B5EF4-FFF2-40B4-BE49-F238E27FC236}">
                <a16:creationId xmlns:a16="http://schemas.microsoft.com/office/drawing/2014/main" id="{B2ABB5CF-30D7-EE33-902C-0ADA69D0EA8A}"/>
              </a:ext>
            </a:extLst>
          </p:cNvPr>
          <p:cNvSpPr txBox="1"/>
          <p:nvPr/>
        </p:nvSpPr>
        <p:spPr>
          <a:xfrm>
            <a:off x="5334000" y="6269189"/>
            <a:ext cx="6405563" cy="506261"/>
          </a:xfrm>
          <a:prstGeom prst="rect">
            <a:avLst/>
          </a:prstGeom>
          <a:solidFill>
            <a:srgbClr val="8EBC29"/>
          </a:solidFill>
        </p:spPr>
        <p:txBody>
          <a:bodyPr wrap="square" rtlCol="0" anchor="ctr">
            <a:noAutofit/>
          </a:bodyPr>
          <a:lstStyle/>
          <a:p>
            <a:pPr lvl="0" algn="ctr">
              <a:defRPr/>
            </a:pPr>
            <a:r>
              <a:rPr lang="en-US" sz="1050" i="1" kern="0">
                <a:solidFill>
                  <a:schemeClr val="bg1"/>
                </a:solidFill>
                <a:cs typeface="Leelawadee" panose="020B0502040204020203" pitchFamily="34" charset="-34"/>
              </a:rPr>
              <a:t>No common focus areas were identified across </a:t>
            </a:r>
          </a:p>
          <a:p>
            <a:pPr lvl="0" algn="ctr">
              <a:defRPr/>
            </a:pPr>
            <a:r>
              <a:rPr lang="en-US" sz="1050" i="1" kern="0">
                <a:solidFill>
                  <a:schemeClr val="bg1"/>
                </a:solidFill>
                <a:cs typeface="Leelawadee" panose="020B0502040204020203" pitchFamily="34" charset="-34"/>
              </a:rPr>
              <a:t>Positive Agriculture (PepsiCo) or Governance (IHOP).</a:t>
            </a:r>
          </a:p>
        </p:txBody>
      </p:sp>
      <p:pic>
        <p:nvPicPr>
          <p:cNvPr id="8" name="Picture Placeholder 8" descr="IHOP - Wikipedia">
            <a:extLst>
              <a:ext uri="{FF2B5EF4-FFF2-40B4-BE49-F238E27FC236}">
                <a16:creationId xmlns:a16="http://schemas.microsoft.com/office/drawing/2014/main" id="{5BBAE9ED-7D0F-211D-F978-3CF1F4440DF3}"/>
              </a:ext>
            </a:extLst>
          </p:cNvPr>
          <p:cNvPicPr>
            <a:picLocks noChangeAspect="1"/>
          </p:cNvPicPr>
          <p:nvPr/>
        </p:nvPicPr>
        <p:blipFill rotWithShape="1">
          <a:blip r:embed="rId7"/>
          <a:srcRect l="-1235" t="-5712" r="-1235" b="-5712"/>
          <a:stretch>
            <a:fillRect/>
          </a:stretch>
        </p:blipFill>
        <p:spPr>
          <a:xfrm>
            <a:off x="10748738" y="404351"/>
            <a:ext cx="1138464" cy="661264"/>
          </a:xfrm>
          <a:prstGeom prst="rect">
            <a:avLst/>
          </a:prstGeom>
        </p:spPr>
      </p:pic>
    </p:spTree>
    <p:extLst>
      <p:ext uri="{BB962C8B-B14F-4D97-AF65-F5344CB8AC3E}">
        <p14:creationId xmlns:p14="http://schemas.microsoft.com/office/powerpoint/2010/main" val="35372741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88E8BD-75FE-18C0-E95D-BCEDF33CFAAA}"/>
            </a:ext>
          </a:extLst>
        </p:cNvPr>
        <p:cNvGrpSpPr/>
        <p:nvPr/>
      </p:nvGrpSpPr>
      <p:grpSpPr>
        <a:xfrm>
          <a:off x="0" y="0"/>
          <a:ext cx="0" cy="0"/>
          <a:chOff x="0" y="0"/>
          <a:chExt cx="0" cy="0"/>
        </a:xfrm>
      </p:grpSpPr>
      <p:pic>
        <p:nvPicPr>
          <p:cNvPr id="10242" name="Picture 2" descr="Albertsons Logo PNG Transparent &amp; SVG Vector - Freebie Supply">
            <a:extLst>
              <a:ext uri="{FF2B5EF4-FFF2-40B4-BE49-F238E27FC236}">
                <a16:creationId xmlns:a16="http://schemas.microsoft.com/office/drawing/2014/main" id="{B69E746F-A9AB-C2B2-4BC1-0F6C957395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793422"/>
            <a:ext cx="4450894" cy="3271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6800557"/>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4D732-A243-3610-550E-F50BEA99D1DE}"/>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4DC503D1-93D4-F2A8-A21A-BDFC9A46FC2A}"/>
              </a:ext>
            </a:extLst>
          </p:cNvPr>
          <p:cNvGraphicFramePr>
            <a:graphicFrameLocks/>
          </p:cNvGraphicFramePr>
          <p:nvPr>
            <p:custDataLst>
              <p:tags r:id="rId1"/>
            </p:custDataLst>
            <p:extLst>
              <p:ext uri="{D42A27DB-BD31-4B8C-83A1-F6EECF244321}">
                <p14:modId xmlns:p14="http://schemas.microsoft.com/office/powerpoint/2010/main" val="25980362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5" name="think-cell data - do not delete" hidden="1">
                        <a:extLst>
                          <a:ext uri="{FF2B5EF4-FFF2-40B4-BE49-F238E27FC236}">
                            <a16:creationId xmlns:a16="http://schemas.microsoft.com/office/drawing/2014/main" id="{4DC503D1-93D4-F2A8-A21A-BDFC9A46FC2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4D559CEB-E6D7-5725-095D-EFA8F70D74B0}"/>
              </a:ext>
            </a:extLst>
          </p:cNvPr>
          <p:cNvSpPr>
            <a:spLocks noGrp="1"/>
          </p:cNvSpPr>
          <p:nvPr>
            <p:ph type="title"/>
          </p:nvPr>
        </p:nvSpPr>
        <p:spPr>
          <a:xfrm>
            <a:off x="304798" y="246888"/>
            <a:ext cx="11585448" cy="969264"/>
          </a:xfrm>
        </p:spPr>
        <p:txBody>
          <a:bodyPr vert="horz" rIns="0"/>
          <a:lstStyle/>
          <a:p>
            <a:r>
              <a:rPr lang="en-US" sz="2600"/>
              <a:t>COMMONALITY BETWEEN IHOP’S AND PEP+ FOCUS AREAS</a:t>
            </a:r>
            <a:br>
              <a:rPr lang="en-US" sz="3000"/>
            </a:br>
            <a:r>
              <a:rPr lang="en-US" sz="1800" i="1"/>
              <a:t>And how these focus areas align with pep+ pillars</a:t>
            </a:r>
          </a:p>
        </p:txBody>
      </p:sp>
      <p:sp>
        <p:nvSpPr>
          <p:cNvPr id="2" name="Rectangle: Top Corners Rounded 1">
            <a:extLst>
              <a:ext uri="{FF2B5EF4-FFF2-40B4-BE49-F238E27FC236}">
                <a16:creationId xmlns:a16="http://schemas.microsoft.com/office/drawing/2014/main" id="{6F430E9B-B413-B5B5-4668-0C08600506A1}"/>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4">
            <a:extLst>
              <a:ext uri="{FF2B5EF4-FFF2-40B4-BE49-F238E27FC236}">
                <a16:creationId xmlns:a16="http://schemas.microsoft.com/office/drawing/2014/main" id="{84C7B3E1-36AF-2E0E-1BED-7E62C4A8FFA0}"/>
              </a:ext>
            </a:extLst>
          </p:cNvPr>
          <p:cNvGraphicFramePr>
            <a:graphicFrameLocks noGrp="1"/>
          </p:cNvGraphicFramePr>
          <p:nvPr>
            <p:extLst>
              <p:ext uri="{D42A27DB-BD31-4B8C-83A1-F6EECF244321}">
                <p14:modId xmlns:p14="http://schemas.microsoft.com/office/powerpoint/2010/main" val="215642669"/>
              </p:ext>
            </p:extLst>
          </p:nvPr>
        </p:nvGraphicFramePr>
        <p:xfrm>
          <a:off x="-7620" y="1148230"/>
          <a:ext cx="11986260" cy="5038344"/>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3332480">
                  <a:extLst>
                    <a:ext uri="{9D8B030D-6E8A-4147-A177-3AD203B41FA5}">
                      <a16:colId xmlns:a16="http://schemas.microsoft.com/office/drawing/2014/main" val="2382844442"/>
                    </a:ext>
                  </a:extLst>
                </a:gridCol>
                <a:gridCol w="3332480">
                  <a:extLst>
                    <a:ext uri="{9D8B030D-6E8A-4147-A177-3AD203B41FA5}">
                      <a16:colId xmlns:a16="http://schemas.microsoft.com/office/drawing/2014/main" val="957515009"/>
                    </a:ext>
                  </a:extLst>
                </a:gridCol>
                <a:gridCol w="3332480">
                  <a:extLst>
                    <a:ext uri="{9D8B030D-6E8A-4147-A177-3AD203B41FA5}">
                      <a16:colId xmlns:a16="http://schemas.microsoft.com/office/drawing/2014/main" val="2353111847"/>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1" i="0" noProof="0">
                          <a:solidFill>
                            <a:schemeClr val="bg1"/>
                          </a:solidFill>
                          <a:effectLst/>
                          <a:latin typeface="+mn-lt"/>
                          <a:cs typeface="Leelawadee"/>
                        </a:rPr>
                        <a:t>Planet</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1" i="0" noProof="0">
                          <a:solidFill>
                            <a:schemeClr val="bg1"/>
                          </a:solidFill>
                          <a:effectLst/>
                          <a:latin typeface="+mn-lt"/>
                          <a:cs typeface="Leelawadee"/>
                        </a:rPr>
                        <a:t>Food</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1" i="0" noProof="0">
                          <a:solidFill>
                            <a:schemeClr val="bg1"/>
                          </a:solidFill>
                          <a:effectLst/>
                          <a:latin typeface="+mn-lt"/>
                          <a:cs typeface="Leelawadee"/>
                        </a:rPr>
                        <a:t>People</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4791456">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922F11"/>
                          </a:solidFill>
                          <a:latin typeface="+mj-lt"/>
                          <a:ea typeface="+mn-ea"/>
                          <a:cs typeface="Leelawadee"/>
                        </a:rPr>
                        <a:t>POSITIVE </a:t>
                      </a:r>
                      <a:br>
                        <a:rPr lang="en-US" sz="1400" kern="1200">
                          <a:solidFill>
                            <a:srgbClr val="922F11"/>
                          </a:solidFill>
                          <a:latin typeface="+mj-lt"/>
                          <a:ea typeface="+mn-ea"/>
                          <a:cs typeface="Leelawadee"/>
                        </a:rPr>
                      </a:br>
                      <a:r>
                        <a:rPr lang="en-US" sz="1400" kern="1200">
                          <a:solidFill>
                            <a:srgbClr val="922F11"/>
                          </a:solidFill>
                          <a:latin typeface="+mj-lt"/>
                          <a:ea typeface="+mn-ea"/>
                          <a:cs typeface="Leelawadee"/>
                        </a:rPr>
                        <a:t>CHOICES</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E6D27"/>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50" b="0" i="1" u="none" strike="noStrike" kern="1200" cap="none" spc="0" normalizeH="0" baseline="0" noProof="0">
                          <a:ln>
                            <a:noFill/>
                          </a:ln>
                          <a:solidFill>
                            <a:srgbClr val="2B660F"/>
                          </a:solidFill>
                          <a:effectLst/>
                          <a:uLnTx/>
                          <a:uFillTx/>
                          <a:latin typeface="+mn-lt"/>
                        </a:rPr>
                        <a:t>No commonalities.</a:t>
                      </a: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marR="0" lvl="0" indent="-120650" algn="l">
                        <a:lnSpc>
                          <a:spcPct val="100000"/>
                        </a:lnSpc>
                        <a:spcBef>
                          <a:spcPts val="0"/>
                        </a:spcBef>
                        <a:spcAft>
                          <a:spcPts val="0"/>
                        </a:spcAft>
                        <a:buFont typeface="Arial"/>
                        <a:buChar char="•"/>
                      </a:pPr>
                      <a:r>
                        <a:rPr lang="en-US" sz="1050" b="0" i="0" u="none" strike="noStrike" kern="1200" cap="none" spc="0" normalizeH="0" baseline="0" noProof="0">
                          <a:ln>
                            <a:noFill/>
                          </a:ln>
                          <a:solidFill>
                            <a:srgbClr val="2B660F"/>
                          </a:solidFill>
                          <a:effectLst/>
                          <a:highlight>
                            <a:srgbClr val="4FE2F3"/>
                          </a:highlight>
                          <a:uLnTx/>
                          <a:uFillTx/>
                          <a:latin typeface="+mn-lt"/>
                          <a:ea typeface="+mn-ea"/>
                          <a:cs typeface="+mn-cs"/>
                        </a:rPr>
                        <a:t>Goal: </a:t>
                      </a:r>
                      <a:r>
                        <a:rPr kumimoji="0" lang="en-US" sz="1050" b="0" i="0" u="none" strike="noStrike" kern="1200" cap="none" spc="0" normalizeH="0" baseline="0" noProof="0">
                          <a:ln>
                            <a:noFill/>
                          </a:ln>
                          <a:solidFill>
                            <a:srgbClr val="2B660F"/>
                          </a:solidFill>
                          <a:effectLst/>
                          <a:uLnTx/>
                          <a:uFillTx/>
                          <a:latin typeface="+mn-lt"/>
                        </a:rPr>
                        <a:t>Continue research into sodium reduction</a:t>
                      </a:r>
                    </a:p>
                    <a:p>
                      <a:pPr marL="350838" marR="0" lvl="1" indent="-176213" algn="l" defTabSz="914400" rtl="0" eaLnBrk="1" fontAlgn="auto" latinLnBrk="0" hangingPunct="1">
                        <a:lnSpc>
                          <a:spcPct val="100000"/>
                        </a:lnSpc>
                        <a:spcBef>
                          <a:spcPts val="200"/>
                        </a:spcBef>
                        <a:spcAft>
                          <a:spcPts val="0"/>
                        </a:spcAft>
                        <a:buClrTx/>
                        <a:buSzTx/>
                        <a:buFont typeface="Wingdings" pitchFamily="2" charset="2"/>
                        <a:buChar char="Ø"/>
                        <a:tabLst/>
                        <a:defRPr/>
                      </a:pPr>
                      <a:r>
                        <a:rPr kumimoji="0" lang="en-US" sz="1050" b="1" i="0" u="none" strike="noStrike" kern="1200" cap="none" spc="0" normalizeH="0" baseline="0" noProof="0">
                          <a:ln>
                            <a:noFill/>
                          </a:ln>
                          <a:solidFill>
                            <a:srgbClr val="2B660F"/>
                          </a:solidFill>
                          <a:effectLst/>
                          <a:uLnTx/>
                          <a:uFillTx/>
                          <a:latin typeface="+mn-lt"/>
                          <a:ea typeface="+mn-ea"/>
                          <a:cs typeface="Leelawadee"/>
                        </a:rPr>
                        <a:t>pep+ alignment: Reduce sodium: ≥ 75% of convenient foods portfolio volume will not exceed 1.3 milligrams of sodium per calorie </a:t>
                      </a:r>
                    </a:p>
                    <a:p>
                      <a:pPr marL="350838" marR="0" lvl="1" indent="-176213" algn="l" defTabSz="914400" rtl="0" eaLnBrk="1" fontAlgn="auto" latinLnBrk="0" hangingPunct="1">
                        <a:lnSpc>
                          <a:spcPct val="100000"/>
                        </a:lnSpc>
                        <a:spcBef>
                          <a:spcPts val="600"/>
                        </a:spcBef>
                        <a:spcAft>
                          <a:spcPts val="0"/>
                        </a:spcAft>
                        <a:buClrTx/>
                        <a:buSzTx/>
                        <a:buFont typeface="Wingdings" pitchFamily="2" charset="2"/>
                        <a:buChar char="Ø"/>
                        <a:tabLst/>
                        <a:defRPr/>
                      </a:pPr>
                      <a:r>
                        <a:rPr kumimoji="0" lang="en-US" sz="1050" b="1" i="0" u="none" strike="noStrike" kern="1200" cap="none" spc="0" normalizeH="0" baseline="0" noProof="0">
                          <a:ln>
                            <a:noFill/>
                          </a:ln>
                          <a:solidFill>
                            <a:srgbClr val="2B660F"/>
                          </a:solidFill>
                          <a:effectLst/>
                          <a:uLnTx/>
                          <a:uFillTx/>
                          <a:latin typeface="+mn-lt"/>
                          <a:ea typeface="+mn-ea"/>
                          <a:cs typeface="Leelawadee"/>
                        </a:rPr>
                        <a:t>pep+ alignment: Reduce sodium: ≥ 75% of global convenient foods portfolio volume will meet or be below category sodium targets </a:t>
                      </a:r>
                      <a:br>
                        <a:rPr kumimoji="0" lang="en-US" sz="1050" b="1" i="0" u="none" strike="noStrike" kern="1200" cap="none" spc="0" normalizeH="0" baseline="0" noProof="0">
                          <a:ln>
                            <a:noFill/>
                          </a:ln>
                          <a:solidFill>
                            <a:srgbClr val="2B660F"/>
                          </a:solidFill>
                          <a:effectLst/>
                          <a:uLnTx/>
                          <a:uFillTx/>
                          <a:latin typeface="+mn-lt"/>
                          <a:ea typeface="+mn-ea"/>
                          <a:cs typeface="Leelawadee"/>
                        </a:rPr>
                      </a:br>
                      <a:r>
                        <a:rPr kumimoji="0" lang="en-US" sz="1050" b="1" i="0" u="none" strike="noStrike" kern="1200" cap="none" spc="0" normalizeH="0" baseline="0" noProof="0">
                          <a:ln>
                            <a:noFill/>
                          </a:ln>
                          <a:solidFill>
                            <a:srgbClr val="2B660F"/>
                          </a:solidFill>
                          <a:effectLst/>
                          <a:uLnTx/>
                          <a:uFillTx/>
                          <a:latin typeface="+mn-lt"/>
                          <a:ea typeface="+mn-ea"/>
                          <a:cs typeface="Leelawadee"/>
                        </a:rPr>
                        <a:t>by 2030 </a:t>
                      </a:r>
                      <a:endParaRPr kumimoji="0" lang="en-US" sz="1050" b="0" i="0" u="none" strike="noStrike" kern="1200" cap="none" spc="0" normalizeH="0" baseline="0" noProof="0">
                        <a:ln>
                          <a:noFill/>
                        </a:ln>
                        <a:solidFill>
                          <a:srgbClr val="2B660F"/>
                        </a:solidFill>
                        <a:effectLst/>
                        <a:uLnTx/>
                        <a:uFillTx/>
                        <a:latin typeface="+mn-lt"/>
                      </a:endParaRPr>
                    </a:p>
                    <a:p>
                      <a:pPr marL="120650" marR="0" lvl="0" indent="-120650" algn="l">
                        <a:lnSpc>
                          <a:spcPct val="100000"/>
                        </a:lnSpc>
                        <a:spcBef>
                          <a:spcPts val="1000"/>
                        </a:spcBef>
                        <a:spcAft>
                          <a:spcPts val="0"/>
                        </a:spcAft>
                        <a:buFont typeface="Arial"/>
                        <a:buChar char="•"/>
                      </a:pPr>
                      <a:r>
                        <a:rPr lang="en-US" sz="1050" b="0" i="0" u="none" strike="noStrike" kern="1200" cap="none" spc="0" normalizeH="0" baseline="0" noProof="0">
                          <a:ln>
                            <a:noFill/>
                          </a:ln>
                          <a:solidFill>
                            <a:srgbClr val="2B660F"/>
                          </a:solidFill>
                          <a:effectLst/>
                          <a:highlight>
                            <a:srgbClr val="4FE2F3"/>
                          </a:highlight>
                          <a:uLnTx/>
                          <a:uFillTx/>
                          <a:latin typeface="+mn-lt"/>
                          <a:ea typeface="+mn-ea"/>
                          <a:cs typeface="+mn-cs"/>
                        </a:rPr>
                        <a:t>Goal: </a:t>
                      </a:r>
                      <a:r>
                        <a:rPr lang="en-US" sz="1050" b="0" i="0" u="none" strike="noStrike" kern="1200" cap="none" spc="0" normalizeH="0" baseline="0" noProof="0">
                          <a:ln>
                            <a:noFill/>
                          </a:ln>
                          <a:solidFill>
                            <a:srgbClr val="2B660F"/>
                          </a:solidFill>
                          <a:effectLst/>
                          <a:uLnTx/>
                          <a:uFillTx/>
                          <a:latin typeface="+mn-lt"/>
                        </a:rPr>
                        <a:t>Offer menu items that have vegetarian options and prioritize health</a:t>
                      </a:r>
                      <a:endParaRPr kumimoji="0" lang="en-US" sz="1050" b="1" i="0" u="none" strike="noStrike" kern="1200" cap="none" spc="0" normalizeH="0" baseline="0" noProof="0">
                        <a:ln>
                          <a:noFill/>
                        </a:ln>
                        <a:solidFill>
                          <a:srgbClr val="2B660F"/>
                        </a:solidFill>
                        <a:effectLst/>
                        <a:uLnTx/>
                        <a:uFillTx/>
                        <a:latin typeface="+mn-lt"/>
                        <a:ea typeface="+mn-ea"/>
                        <a:cs typeface="Leelawadee"/>
                      </a:endParaRPr>
                    </a:p>
                    <a:p>
                      <a:pPr marL="350838" marR="0" lvl="1" indent="-176213" algn="l" defTabSz="914400" rtl="0" eaLnBrk="1" fontAlgn="auto" latinLnBrk="0" hangingPunct="1">
                        <a:lnSpc>
                          <a:spcPct val="100000"/>
                        </a:lnSpc>
                        <a:spcBef>
                          <a:spcPts val="200"/>
                        </a:spcBef>
                        <a:spcAft>
                          <a:spcPts val="0"/>
                        </a:spcAft>
                        <a:buClrTx/>
                        <a:buSzTx/>
                        <a:buFont typeface="Wingdings" pitchFamily="2" charset="2"/>
                        <a:buChar char="Ø"/>
                        <a:tabLst/>
                        <a:defRPr/>
                      </a:pPr>
                      <a:r>
                        <a:rPr kumimoji="0" lang="en-US" sz="1050" b="1" i="0" u="none" strike="noStrike" kern="1200" cap="none" spc="0" normalizeH="0" baseline="0" noProof="0">
                          <a:ln>
                            <a:noFill/>
                          </a:ln>
                          <a:solidFill>
                            <a:srgbClr val="2B660F"/>
                          </a:solidFill>
                          <a:effectLst/>
                          <a:uLnTx/>
                          <a:uFillTx/>
                          <a:latin typeface="+mn-lt"/>
                          <a:ea typeface="+mn-ea"/>
                          <a:cs typeface="Leelawadee"/>
                        </a:rPr>
                        <a:t>pep+ alignment: Increase diverse ingredients: Use more diverse ingredients such as legumes, whole grains, plant-based proteins, fruits and vegetables and nuts and seeds to deliver 145 billion portions of diverse ingredients annually in global convenient foods portfolio by 2030 </a:t>
                      </a:r>
                      <a:endParaRPr lang="en-US" sz="1050" b="0" i="0" u="none" strike="noStrike" kern="1200" cap="none" spc="0" normalizeH="0" baseline="0" noProof="0">
                        <a:ln>
                          <a:noFill/>
                        </a:ln>
                        <a:solidFill>
                          <a:srgbClr val="2B660F"/>
                        </a:solidFill>
                        <a:effectLst/>
                        <a:uLnTx/>
                        <a:uFillTx/>
                        <a:latin typeface="+mn-lt"/>
                      </a:endParaRPr>
                    </a:p>
                    <a:p>
                      <a:pPr marL="120650" marR="0" lvl="0" indent="-120650" algn="l" defTabSz="914400" rtl="0" eaLnBrk="1" fontAlgn="auto" latinLnBrk="0" hangingPunct="1">
                        <a:lnSpc>
                          <a:spcPct val="100000"/>
                        </a:lnSpc>
                        <a:spcBef>
                          <a:spcPts val="1000"/>
                        </a:spcBef>
                        <a:spcAft>
                          <a:spcPts val="0"/>
                        </a:spcAft>
                        <a:buClrTx/>
                        <a:buSzTx/>
                        <a:buFont typeface="Arial"/>
                        <a:buChar char="•"/>
                        <a:tabLst/>
                        <a:defRPr/>
                      </a:pPr>
                      <a:r>
                        <a:rPr lang="en-US" sz="1050" b="0" i="0" u="none" strike="noStrike" kern="1200" cap="none" spc="0" normalizeH="0" baseline="0" noProof="0">
                          <a:ln>
                            <a:noFill/>
                          </a:ln>
                          <a:solidFill>
                            <a:srgbClr val="2B660F"/>
                          </a:solidFill>
                          <a:effectLst/>
                          <a:highlight>
                            <a:srgbClr val="4FE2F3"/>
                          </a:highlight>
                          <a:uLnTx/>
                          <a:uFillTx/>
                          <a:latin typeface="+mn-lt"/>
                          <a:ea typeface="+mn-ea"/>
                          <a:cs typeface="+mn-cs"/>
                        </a:rPr>
                        <a:t>Goal: </a:t>
                      </a:r>
                      <a:r>
                        <a:rPr lang="en-US" sz="1050" b="0" i="0" u="none" strike="noStrike" noProof="0">
                          <a:solidFill>
                            <a:srgbClr val="2B660F"/>
                          </a:solidFill>
                          <a:effectLst/>
                          <a:latin typeface="+mn-lt"/>
                        </a:rPr>
                        <a:t>Serving safe, honest-to-goodness food</a:t>
                      </a:r>
                    </a:p>
                    <a:p>
                      <a:pPr marL="120650" marR="0" lvl="0" indent="-120650" algn="l" defTabSz="914400" rtl="0" eaLnBrk="1" fontAlgn="auto" latinLnBrk="0" hangingPunct="1">
                        <a:lnSpc>
                          <a:spcPct val="100000"/>
                        </a:lnSpc>
                        <a:spcBef>
                          <a:spcPts val="1000"/>
                        </a:spcBef>
                        <a:spcAft>
                          <a:spcPts val="0"/>
                        </a:spcAft>
                        <a:buClrTx/>
                        <a:buSzTx/>
                        <a:buFont typeface="Arial"/>
                        <a:buChar char="•"/>
                        <a:tabLst/>
                        <a:defRPr/>
                      </a:pPr>
                      <a:r>
                        <a:rPr lang="en-US" sz="1050" b="0" i="0" u="none" strike="noStrike" kern="1200" cap="none" spc="0" normalizeH="0" baseline="0" noProof="0">
                          <a:ln>
                            <a:noFill/>
                          </a:ln>
                          <a:solidFill>
                            <a:srgbClr val="2B660F"/>
                          </a:solidFill>
                          <a:effectLst/>
                          <a:highlight>
                            <a:srgbClr val="4FE2F3"/>
                          </a:highlight>
                          <a:uLnTx/>
                          <a:uFillTx/>
                          <a:latin typeface="+mn-lt"/>
                          <a:ea typeface="+mn-ea"/>
                          <a:cs typeface="+mn-cs"/>
                        </a:rPr>
                        <a:t>Goal: </a:t>
                      </a:r>
                      <a:r>
                        <a:rPr lang="en-US" sz="1050" b="0" i="0" u="none" strike="noStrike" noProof="0">
                          <a:solidFill>
                            <a:srgbClr val="2B660F"/>
                          </a:solidFill>
                          <a:effectLst/>
                          <a:latin typeface="+mn-lt"/>
                        </a:rPr>
                        <a:t>Explore a new oil management program that reduces the amount of oil used to fry products</a:t>
                      </a:r>
                      <a:endParaRPr kumimoji="0" lang="en-US" sz="1050" b="1" i="0" u="none" strike="noStrike" kern="1200" cap="none" spc="0" normalizeH="0" baseline="0" noProof="0">
                        <a:ln>
                          <a:noFill/>
                        </a:ln>
                        <a:solidFill>
                          <a:srgbClr val="2B660F"/>
                        </a:solidFill>
                        <a:effectLst/>
                        <a:uLnTx/>
                        <a:uFillTx/>
                        <a:latin typeface="+mn-lt"/>
                        <a:ea typeface="+mn-ea"/>
                        <a:cs typeface="Leelawadee"/>
                      </a:endParaRPr>
                    </a:p>
                    <a:p>
                      <a:pPr marL="350838" marR="0" lvl="1" indent="-176213" algn="l" defTabSz="914400" rtl="0" eaLnBrk="1" fontAlgn="auto" latinLnBrk="0" hangingPunct="1">
                        <a:lnSpc>
                          <a:spcPct val="100000"/>
                        </a:lnSpc>
                        <a:spcBef>
                          <a:spcPts val="200"/>
                        </a:spcBef>
                        <a:spcAft>
                          <a:spcPts val="0"/>
                        </a:spcAft>
                        <a:buClrTx/>
                        <a:buSzTx/>
                        <a:buFont typeface="Wingdings" pitchFamily="2" charset="2"/>
                        <a:buChar char="Ø"/>
                        <a:tabLst/>
                        <a:defRPr/>
                      </a:pPr>
                      <a:r>
                        <a:rPr kumimoji="0" lang="en-US" sz="1050" b="1" i="0" u="none" strike="noStrike" kern="1200" cap="none" spc="0" normalizeH="0" baseline="0" noProof="0">
                          <a:ln>
                            <a:noFill/>
                          </a:ln>
                          <a:solidFill>
                            <a:srgbClr val="2B660F"/>
                          </a:solidFill>
                          <a:effectLst/>
                          <a:uLnTx/>
                          <a:uFillTx/>
                          <a:latin typeface="+mn-lt"/>
                          <a:ea typeface="+mn-ea"/>
                          <a:cs typeface="Leelawadee"/>
                        </a:rPr>
                        <a:t>pep+ alignment: Continue to inspire positive choices by raising the bar to improve the nutritional profile of our products.</a:t>
                      </a:r>
                      <a:endParaRPr lang="en-US" sz="1050" b="0" i="0" u="none" strike="noStrike" kern="1200" cap="none" spc="0" normalizeH="0" baseline="0" noProof="0">
                        <a:ln>
                          <a:noFill/>
                        </a:ln>
                        <a:solidFill>
                          <a:srgbClr val="2B660F"/>
                        </a:solidFill>
                        <a:effectLst/>
                        <a:uLnTx/>
                        <a:uFillTx/>
                        <a:latin typeface="+mn-lt"/>
                      </a:endParaRP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050" b="0" i="1" u="none" strike="noStrike" kern="1200" cap="none" spc="0" normalizeH="0" baseline="0" noProof="0">
                          <a:ln>
                            <a:noFill/>
                          </a:ln>
                          <a:solidFill>
                            <a:srgbClr val="2B660F"/>
                          </a:solidFill>
                          <a:effectLst/>
                          <a:uLnTx/>
                          <a:uFillTx/>
                          <a:latin typeface="+mn-lt"/>
                        </a:rPr>
                        <a:t>No commonalities.</a:t>
                      </a: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bl>
          </a:graphicData>
        </a:graphic>
      </p:graphicFrame>
      <p:pic>
        <p:nvPicPr>
          <p:cNvPr id="6" name="Picture 5" descr="A logo of a hand and a globe&#10;&#10;Description automatically generated">
            <a:extLst>
              <a:ext uri="{FF2B5EF4-FFF2-40B4-BE49-F238E27FC236}">
                <a16:creationId xmlns:a16="http://schemas.microsoft.com/office/drawing/2014/main" id="{93AF217A-70D3-85EA-32AA-1EA3AA6F21B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25147" y="1836221"/>
            <a:ext cx="536916" cy="583072"/>
          </a:xfrm>
          <a:prstGeom prst="rect">
            <a:avLst/>
          </a:prstGeom>
        </p:spPr>
      </p:pic>
      <p:sp>
        <p:nvSpPr>
          <p:cNvPr id="7" name="TextBox 6">
            <a:extLst>
              <a:ext uri="{FF2B5EF4-FFF2-40B4-BE49-F238E27FC236}">
                <a16:creationId xmlns:a16="http://schemas.microsoft.com/office/drawing/2014/main" id="{755A2A0E-11EF-F627-5CB1-6578914AA9A7}"/>
              </a:ext>
            </a:extLst>
          </p:cNvPr>
          <p:cNvSpPr txBox="1"/>
          <p:nvPr/>
        </p:nvSpPr>
        <p:spPr>
          <a:xfrm>
            <a:off x="5334000" y="6269189"/>
            <a:ext cx="6405563" cy="506261"/>
          </a:xfrm>
          <a:prstGeom prst="rect">
            <a:avLst/>
          </a:prstGeom>
          <a:solidFill>
            <a:srgbClr val="8EBC29"/>
          </a:solidFill>
        </p:spPr>
        <p:txBody>
          <a:bodyPr wrap="square" rtlCol="0" anchor="ctr">
            <a:noAutofit/>
          </a:bodyPr>
          <a:lstStyle/>
          <a:p>
            <a:pPr algn="ctr">
              <a:defRPr/>
            </a:pPr>
            <a:r>
              <a:rPr kumimoji="0" lang="en-US" sz="1050" b="0" i="1" u="none" strike="noStrike" kern="0" cap="none" spc="0" normalizeH="0" baseline="0" noProof="0">
                <a:ln>
                  <a:noFill/>
                </a:ln>
                <a:solidFill>
                  <a:schemeClr val="bg1"/>
                </a:solidFill>
                <a:effectLst/>
                <a:uLnTx/>
                <a:uFillTx/>
                <a:cs typeface="Leelawadee" panose="020B0502040204020203" pitchFamily="34" charset="-34"/>
              </a:rPr>
              <a:t>No common focus areas were identified across </a:t>
            </a:r>
          </a:p>
          <a:p>
            <a:pPr algn="ctr">
              <a:defRPr/>
            </a:pPr>
            <a:r>
              <a:rPr kumimoji="0" lang="en-US" sz="1050" b="0" i="1" u="none" strike="noStrike" kern="0" cap="none" spc="0" normalizeH="0" baseline="0" noProof="0">
                <a:ln>
                  <a:noFill/>
                </a:ln>
                <a:solidFill>
                  <a:schemeClr val="bg1"/>
                </a:solidFill>
                <a:effectLst/>
                <a:uLnTx/>
                <a:uFillTx/>
                <a:cs typeface="Leelawadee" panose="020B0502040204020203" pitchFamily="34" charset="-34"/>
              </a:rPr>
              <a:t>Positive Agriculture (PepsiCo) or Governance (IHOP).</a:t>
            </a:r>
          </a:p>
        </p:txBody>
      </p:sp>
      <p:pic>
        <p:nvPicPr>
          <p:cNvPr id="8" name="Picture Placeholder 8" descr="IHOP - Wikipedia">
            <a:extLst>
              <a:ext uri="{FF2B5EF4-FFF2-40B4-BE49-F238E27FC236}">
                <a16:creationId xmlns:a16="http://schemas.microsoft.com/office/drawing/2014/main" id="{9258A8D9-2613-2556-576F-EB2ABE423457}"/>
              </a:ext>
            </a:extLst>
          </p:cNvPr>
          <p:cNvPicPr>
            <a:picLocks noChangeAspect="1"/>
          </p:cNvPicPr>
          <p:nvPr/>
        </p:nvPicPr>
        <p:blipFill rotWithShape="1">
          <a:blip r:embed="rId7"/>
          <a:srcRect l="-1235" t="-5712" r="-1235" b="-5712"/>
          <a:stretch>
            <a:fillRect/>
          </a:stretch>
        </p:blipFill>
        <p:spPr>
          <a:xfrm>
            <a:off x="10748738" y="404351"/>
            <a:ext cx="1138464" cy="661264"/>
          </a:xfrm>
          <a:prstGeom prst="rect">
            <a:avLst/>
          </a:prstGeom>
        </p:spPr>
      </p:pic>
    </p:spTree>
    <p:extLst>
      <p:ext uri="{BB962C8B-B14F-4D97-AF65-F5344CB8AC3E}">
        <p14:creationId xmlns:p14="http://schemas.microsoft.com/office/powerpoint/2010/main" val="2130461108"/>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nspire Brands - Project | turnerboone">
            <a:extLst>
              <a:ext uri="{FF2B5EF4-FFF2-40B4-BE49-F238E27FC236}">
                <a16:creationId xmlns:a16="http://schemas.microsoft.com/office/drawing/2014/main" id="{7F84C60D-73C6-54A9-95EF-571C356B92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30401"/>
            <a:ext cx="5143500" cy="2597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0187785"/>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076829-C53E-0E54-6B23-42D8CC0311CE}"/>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BAC79BF3-6C27-F6A9-7CAB-FBC19CECE7DF}"/>
              </a:ext>
            </a:extLst>
          </p:cNvPr>
          <p:cNvGraphicFramePr>
            <a:graphicFrameLocks/>
          </p:cNvGraphicFramePr>
          <p:nvPr>
            <p:custDataLst>
              <p:tags r:id="rId1"/>
            </p:custDataLst>
            <p:extLst>
              <p:ext uri="{D42A27DB-BD31-4B8C-83A1-F6EECF244321}">
                <p14:modId xmlns:p14="http://schemas.microsoft.com/office/powerpoint/2010/main" val="25079841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7" name="think-cell data - do not delete" hidden="1">
                        <a:extLst>
                          <a:ext uri="{FF2B5EF4-FFF2-40B4-BE49-F238E27FC236}">
                            <a16:creationId xmlns:a16="http://schemas.microsoft.com/office/drawing/2014/main" id="{BAC79BF3-6C27-F6A9-7CAB-FBC19CECE7D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8" name="Picture Placeholder 7" descr="A red text with a fork and spoon&#10;&#10;AI-generated content may be incorrect.">
            <a:extLst>
              <a:ext uri="{FF2B5EF4-FFF2-40B4-BE49-F238E27FC236}">
                <a16:creationId xmlns:a16="http://schemas.microsoft.com/office/drawing/2014/main" id="{139E52AE-9059-AD7B-CF0C-F12005AAD868}"/>
              </a:ext>
            </a:extLst>
          </p:cNvPr>
          <p:cNvPicPr>
            <a:picLocks noGrp="1" noChangeAspect="1"/>
          </p:cNvPicPr>
          <p:nvPr>
            <p:ph type="pic" sz="quarter" idx="14"/>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2318" t="-8824" r="-6893" b="-8824"/>
          <a:stretch>
            <a:fillRect/>
          </a:stretch>
        </p:blipFill>
        <p:spPr>
          <a:xfrm>
            <a:off x="0" y="0"/>
            <a:ext cx="6096000" cy="6858000"/>
          </a:xfrm>
          <a:prstGeom prst="rect">
            <a:avLst/>
          </a:prstGeom>
          <a:noFill/>
        </p:spPr>
      </p:pic>
      <p:sp>
        <p:nvSpPr>
          <p:cNvPr id="11" name="Rectangle: Single Corner Rounded 10">
            <a:extLst>
              <a:ext uri="{FF2B5EF4-FFF2-40B4-BE49-F238E27FC236}">
                <a16:creationId xmlns:a16="http://schemas.microsoft.com/office/drawing/2014/main" id="{E8A9D96C-3F9D-A8F6-5727-19B0A18F30F9}"/>
              </a:ext>
            </a:extLst>
          </p:cNvPr>
          <p:cNvSpPr>
            <a:spLocks/>
          </p:cNvSpPr>
          <p:nvPr/>
        </p:nvSpPr>
        <p:spPr>
          <a:xfrm>
            <a:off x="6300438" y="825872"/>
            <a:ext cx="5852160" cy="66792"/>
          </a:xfrm>
          <a:prstGeom prst="round1Rect">
            <a:avLst>
              <a:gd name="adj" fmla="val 3618"/>
            </a:avLst>
          </a:prstGeom>
          <a:solidFill>
            <a:srgbClr val="0F440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182880" numCol="1" spcCol="38100" rtlCol="0" anchor="b">
            <a:noAutofit/>
          </a:bodyPr>
          <a:lstStyle/>
          <a:p>
            <a:pPr defTabSz="914400"/>
            <a:r>
              <a:rPr kumimoji="0" lang="en-US" sz="3200" b="0" i="0" u="none" strike="noStrike" kern="1200" cap="all" spc="0" normalizeH="0" baseline="0" noProof="0">
                <a:ln>
                  <a:noFill/>
                </a:ln>
                <a:solidFill>
                  <a:srgbClr val="0F440E"/>
                </a:solidFill>
                <a:effectLst/>
                <a:uLnTx/>
                <a:uFillTx/>
                <a:latin typeface="GT Pressura LCG Black"/>
                <a:ea typeface="+mj-ea"/>
                <a:cs typeface="+mj-cs"/>
              </a:rPr>
              <a:t>KEY TAKEAWAYS</a:t>
            </a:r>
            <a:endParaRPr lang="en-US" b="1">
              <a:solidFill>
                <a:srgbClr val="0F440E"/>
              </a:solidFill>
              <a:latin typeface="+mj-lt"/>
            </a:endParaRPr>
          </a:p>
        </p:txBody>
      </p:sp>
      <p:pic>
        <p:nvPicPr>
          <p:cNvPr id="12" name="Picture 11">
            <a:extLst>
              <a:ext uri="{FF2B5EF4-FFF2-40B4-BE49-F238E27FC236}">
                <a16:creationId xmlns:a16="http://schemas.microsoft.com/office/drawing/2014/main" id="{9B0D0B74-B377-2EF5-A502-B795B027B188}"/>
              </a:ext>
            </a:extLst>
          </p:cNvPr>
          <p:cNvPicPr>
            <a:picLocks noChangeAspect="1"/>
          </p:cNvPicPr>
          <p:nvPr/>
        </p:nvPicPr>
        <p:blipFill>
          <a:blip r:embed="rId7"/>
          <a:srcRect l="24821" r="18929"/>
          <a:stretch>
            <a:fillRect/>
          </a:stretch>
        </p:blipFill>
        <p:spPr>
          <a:xfrm rot="16200000">
            <a:off x="2520059" y="3282059"/>
            <a:ext cx="6857999" cy="293883"/>
          </a:xfrm>
          <a:custGeom>
            <a:avLst/>
            <a:gdLst>
              <a:gd name="connsiteX0" fmla="*/ 6857999 w 6857999"/>
              <a:gd name="connsiteY0" fmla="*/ 0 h 293883"/>
              <a:gd name="connsiteX1" fmla="*/ 6857999 w 6857999"/>
              <a:gd name="connsiteY1" fmla="*/ 293883 h 293883"/>
              <a:gd name="connsiteX2" fmla="*/ 0 w 6857999"/>
              <a:gd name="connsiteY2" fmla="*/ 293883 h 293883"/>
              <a:gd name="connsiteX3" fmla="*/ 0 w 6857999"/>
              <a:gd name="connsiteY3" fmla="*/ 0 h 293883"/>
            </a:gdLst>
            <a:ahLst/>
            <a:cxnLst>
              <a:cxn ang="0">
                <a:pos x="connsiteX0" y="connsiteY0"/>
              </a:cxn>
              <a:cxn ang="0">
                <a:pos x="connsiteX1" y="connsiteY1"/>
              </a:cxn>
              <a:cxn ang="0">
                <a:pos x="connsiteX2" y="connsiteY2"/>
              </a:cxn>
              <a:cxn ang="0">
                <a:pos x="connsiteX3" y="connsiteY3"/>
              </a:cxn>
            </a:cxnLst>
            <a:rect l="l" t="t" r="r" b="b"/>
            <a:pathLst>
              <a:path w="6857999" h="293883">
                <a:moveTo>
                  <a:pt x="6857999" y="0"/>
                </a:moveTo>
                <a:lnTo>
                  <a:pt x="6857999" y="293883"/>
                </a:lnTo>
                <a:lnTo>
                  <a:pt x="0" y="293883"/>
                </a:lnTo>
                <a:lnTo>
                  <a:pt x="0" y="0"/>
                </a:lnTo>
                <a:close/>
              </a:path>
            </a:pathLst>
          </a:custGeom>
          <a:effectLst>
            <a:outerShdw blurRad="50800" dist="38100" dir="10800000" algn="r" rotWithShape="0">
              <a:prstClr val="black">
                <a:alpha val="20000"/>
              </a:prstClr>
            </a:outerShdw>
          </a:effectLst>
        </p:spPr>
      </p:pic>
      <p:sp>
        <p:nvSpPr>
          <p:cNvPr id="13" name="Rectangle: Rounded Corners 12">
            <a:extLst>
              <a:ext uri="{FF2B5EF4-FFF2-40B4-BE49-F238E27FC236}">
                <a16:creationId xmlns:a16="http://schemas.microsoft.com/office/drawing/2014/main" id="{164D864A-0AFB-7192-FB2C-9751B803EB34}"/>
              </a:ext>
            </a:extLst>
          </p:cNvPr>
          <p:cNvSpPr>
            <a:spLocks/>
          </p:cNvSpPr>
          <p:nvPr/>
        </p:nvSpPr>
        <p:spPr>
          <a:xfrm rot="10800000" flipH="1" flipV="1">
            <a:off x="6300438" y="1062650"/>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r>
              <a:rPr lang="en-US" sz="2400" b="1">
                <a:solidFill>
                  <a:srgbClr val="8EBC29"/>
                </a:solidFill>
              </a:rPr>
              <a:t>Packaging</a:t>
            </a:r>
          </a:p>
        </p:txBody>
      </p:sp>
      <p:sp>
        <p:nvSpPr>
          <p:cNvPr id="14" name="Rectangle: Rounded Corners 13">
            <a:extLst>
              <a:ext uri="{FF2B5EF4-FFF2-40B4-BE49-F238E27FC236}">
                <a16:creationId xmlns:a16="http://schemas.microsoft.com/office/drawing/2014/main" id="{B0E20835-9C72-AC47-6105-A95F99F6E453}"/>
              </a:ext>
            </a:extLst>
          </p:cNvPr>
          <p:cNvSpPr>
            <a:spLocks/>
          </p:cNvSpPr>
          <p:nvPr/>
        </p:nvSpPr>
        <p:spPr>
          <a:xfrm rot="10800000" flipH="1" flipV="1">
            <a:off x="6300438" y="3667989"/>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pPr>
              <a:spcBef>
                <a:spcPts val="200"/>
              </a:spcBef>
              <a:defRPr/>
            </a:pPr>
            <a:r>
              <a:rPr lang="en-US" sz="2400" b="1">
                <a:solidFill>
                  <a:srgbClr val="8EBC29"/>
                </a:solidFill>
              </a:rPr>
              <a:t>Leverage strengths</a:t>
            </a:r>
          </a:p>
        </p:txBody>
      </p:sp>
      <p:sp>
        <p:nvSpPr>
          <p:cNvPr id="15" name="Rectangle: Rounded Corners 14">
            <a:extLst>
              <a:ext uri="{FF2B5EF4-FFF2-40B4-BE49-F238E27FC236}">
                <a16:creationId xmlns:a16="http://schemas.microsoft.com/office/drawing/2014/main" id="{3A58ACFF-8CF7-72EA-8622-49E31F1B35A0}"/>
              </a:ext>
            </a:extLst>
          </p:cNvPr>
          <p:cNvSpPr>
            <a:spLocks/>
          </p:cNvSpPr>
          <p:nvPr/>
        </p:nvSpPr>
        <p:spPr>
          <a:xfrm rot="10800000" flipH="1" flipV="1">
            <a:off x="6386385" y="1711260"/>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r>
              <a:rPr lang="en-US">
                <a:solidFill>
                  <a:schemeClr val="bg1"/>
                </a:solidFill>
              </a:rPr>
              <a:t>Inspire Brands and PepsiCo align with their goals to innovate and ensure sustainable materials are used in their packaging.</a:t>
            </a:r>
          </a:p>
        </p:txBody>
      </p:sp>
      <p:sp>
        <p:nvSpPr>
          <p:cNvPr id="16" name="Rectangle: Rounded Corners 15">
            <a:extLst>
              <a:ext uri="{FF2B5EF4-FFF2-40B4-BE49-F238E27FC236}">
                <a16:creationId xmlns:a16="http://schemas.microsoft.com/office/drawing/2014/main" id="{7D8BA30A-7B9B-868B-FDF3-503F5BA0B346}"/>
              </a:ext>
            </a:extLst>
          </p:cNvPr>
          <p:cNvSpPr>
            <a:spLocks/>
          </p:cNvSpPr>
          <p:nvPr/>
        </p:nvSpPr>
        <p:spPr>
          <a:xfrm rot="10800000" flipH="1" flipV="1">
            <a:off x="6386385" y="4281323"/>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a:lnSpc>
                <a:spcPct val="100000"/>
              </a:lnSpc>
            </a:pPr>
            <a:r>
              <a:rPr lang="en-US">
                <a:solidFill>
                  <a:schemeClr val="bg1"/>
                </a:solidFill>
              </a:rPr>
              <a:t>Inspire Brands and PepsiCo both aim to make their brands work hard to further sustainability work.</a:t>
            </a:r>
          </a:p>
        </p:txBody>
      </p:sp>
      <p:sp>
        <p:nvSpPr>
          <p:cNvPr id="17" name="Oval 16">
            <a:extLst>
              <a:ext uri="{FF2B5EF4-FFF2-40B4-BE49-F238E27FC236}">
                <a16:creationId xmlns:a16="http://schemas.microsoft.com/office/drawing/2014/main" id="{6B9BA96B-E9A5-D2D1-8E4A-D2B94C02C007}"/>
              </a:ext>
            </a:extLst>
          </p:cNvPr>
          <p:cNvSpPr/>
          <p:nvPr/>
        </p:nvSpPr>
        <p:spPr>
          <a:xfrm>
            <a:off x="6375234" y="1171322"/>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D6B5C10-66AB-F2C5-9FC1-D9EBEF2F9966}"/>
              </a:ext>
            </a:extLst>
          </p:cNvPr>
          <p:cNvSpPr/>
          <p:nvPr/>
        </p:nvSpPr>
        <p:spPr>
          <a:xfrm>
            <a:off x="6375234" y="3785645"/>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a:extLst>
              <a:ext uri="{FF2B5EF4-FFF2-40B4-BE49-F238E27FC236}">
                <a16:creationId xmlns:a16="http://schemas.microsoft.com/office/drawing/2014/main" id="{26A9906A-3FE6-134F-3580-D98470F6360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32926" y="1229014"/>
            <a:ext cx="291101" cy="291101"/>
          </a:xfrm>
          <a:prstGeom prst="rect">
            <a:avLst/>
          </a:prstGeom>
        </p:spPr>
      </p:pic>
      <p:pic>
        <p:nvPicPr>
          <p:cNvPr id="4" name="Graphic 3">
            <a:extLst>
              <a:ext uri="{FF2B5EF4-FFF2-40B4-BE49-F238E27FC236}">
                <a16:creationId xmlns:a16="http://schemas.microsoft.com/office/drawing/2014/main" id="{7C9AA198-D03A-7699-C228-7DB3D6E97AD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419824" y="3830235"/>
            <a:ext cx="317304" cy="317304"/>
          </a:xfrm>
          <a:prstGeom prst="rect">
            <a:avLst/>
          </a:prstGeom>
        </p:spPr>
      </p:pic>
    </p:spTree>
    <p:extLst>
      <p:ext uri="{BB962C8B-B14F-4D97-AF65-F5344CB8AC3E}">
        <p14:creationId xmlns:p14="http://schemas.microsoft.com/office/powerpoint/2010/main" val="3781504074"/>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3F732C-048C-FD74-A936-A2F7C2E7E559}"/>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F52D7066-BA85-7AC1-1C5D-DBB862B45611}"/>
              </a:ext>
            </a:extLst>
          </p:cNvPr>
          <p:cNvGraphicFramePr>
            <a:graphicFrameLocks noChangeAspect="1"/>
          </p:cNvGraphicFramePr>
          <p:nvPr>
            <p:custDataLst>
              <p:tags r:id="rId1"/>
            </p:custDataLst>
            <p:extLst>
              <p:ext uri="{D42A27DB-BD31-4B8C-83A1-F6EECF244321}">
                <p14:modId xmlns:p14="http://schemas.microsoft.com/office/powerpoint/2010/main" val="10135621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2" name="think-cell data - do not delete" hidden="1">
                        <a:extLst>
                          <a:ext uri="{FF2B5EF4-FFF2-40B4-BE49-F238E27FC236}">
                            <a16:creationId xmlns:a16="http://schemas.microsoft.com/office/drawing/2014/main" id="{F52D7066-BA85-7AC1-1C5D-DBB862B4561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Title 8">
            <a:extLst>
              <a:ext uri="{FF2B5EF4-FFF2-40B4-BE49-F238E27FC236}">
                <a16:creationId xmlns:a16="http://schemas.microsoft.com/office/drawing/2014/main" id="{F050523D-3F32-FAD7-9B9A-3009A1DADDBE}"/>
              </a:ext>
            </a:extLst>
          </p:cNvPr>
          <p:cNvSpPr>
            <a:spLocks noGrp="1"/>
          </p:cNvSpPr>
          <p:nvPr>
            <p:ph type="title"/>
          </p:nvPr>
        </p:nvSpPr>
        <p:spPr>
          <a:xfrm>
            <a:off x="304798" y="246888"/>
            <a:ext cx="11585448" cy="969264"/>
          </a:xfrm>
        </p:spPr>
        <p:txBody>
          <a:bodyPr vert="horz" rIns="0"/>
          <a:lstStyle/>
          <a:p>
            <a:pPr lvl="0"/>
            <a:r>
              <a:rPr lang="en-US" sz="3000"/>
              <a:t>INSPIRE’S SUSTAINABILITY FOCUS AREAS</a:t>
            </a:r>
            <a:br>
              <a:rPr lang="en-US"/>
            </a:br>
            <a:r>
              <a:rPr lang="en-US" sz="1800" i="1"/>
              <a:t>And how these focus areas align with pep+ pillars</a:t>
            </a:r>
          </a:p>
        </p:txBody>
      </p:sp>
      <p:pic>
        <p:nvPicPr>
          <p:cNvPr id="12" name="Picture Placeholder 7" descr="A red text with a fork and spoon&#10;&#10;AI-generated content may be incorrect.">
            <a:extLst>
              <a:ext uri="{FF2B5EF4-FFF2-40B4-BE49-F238E27FC236}">
                <a16:creationId xmlns:a16="http://schemas.microsoft.com/office/drawing/2014/main" id="{142D4D7B-8CF9-A2F8-B577-15ED6429F2C1}"/>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9173" t="30908" r="10032" b="30908"/>
          <a:stretch>
            <a:fillRect/>
          </a:stretch>
        </p:blipFill>
        <p:spPr>
          <a:xfrm>
            <a:off x="10664504" y="442913"/>
            <a:ext cx="1222696" cy="577850"/>
          </a:xfrm>
          <a:prstGeom prst="rect">
            <a:avLst/>
          </a:prstGeom>
          <a:noFill/>
        </p:spPr>
      </p:pic>
      <p:sp>
        <p:nvSpPr>
          <p:cNvPr id="15" name="Rectangle: Top Corners Rounded 14">
            <a:extLst>
              <a:ext uri="{FF2B5EF4-FFF2-40B4-BE49-F238E27FC236}">
                <a16:creationId xmlns:a16="http://schemas.microsoft.com/office/drawing/2014/main" id="{048DADEF-3C5F-9D5B-64A6-53F98F8BF84E}"/>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7" name="Table 4">
            <a:extLst>
              <a:ext uri="{FF2B5EF4-FFF2-40B4-BE49-F238E27FC236}">
                <a16:creationId xmlns:a16="http://schemas.microsoft.com/office/drawing/2014/main" id="{AE1172DE-7863-0F59-7922-CB637CC7F6B4}"/>
              </a:ext>
            </a:extLst>
          </p:cNvPr>
          <p:cNvGraphicFramePr>
            <a:graphicFrameLocks noGrp="1"/>
          </p:cNvGraphicFramePr>
          <p:nvPr>
            <p:extLst>
              <p:ext uri="{D42A27DB-BD31-4B8C-83A1-F6EECF244321}">
                <p14:modId xmlns:p14="http://schemas.microsoft.com/office/powerpoint/2010/main" val="4025930044"/>
              </p:ext>
            </p:extLst>
          </p:nvPr>
        </p:nvGraphicFramePr>
        <p:xfrm>
          <a:off x="-7620" y="1148230"/>
          <a:ext cx="11986260" cy="5087147"/>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3571875">
                  <a:extLst>
                    <a:ext uri="{9D8B030D-6E8A-4147-A177-3AD203B41FA5}">
                      <a16:colId xmlns:a16="http://schemas.microsoft.com/office/drawing/2014/main" val="2382844442"/>
                    </a:ext>
                  </a:extLst>
                </a:gridCol>
                <a:gridCol w="3571875">
                  <a:extLst>
                    <a:ext uri="{9D8B030D-6E8A-4147-A177-3AD203B41FA5}">
                      <a16:colId xmlns:a16="http://schemas.microsoft.com/office/drawing/2014/main" val="957515009"/>
                    </a:ext>
                  </a:extLst>
                </a:gridCol>
                <a:gridCol w="2853690">
                  <a:extLst>
                    <a:ext uri="{9D8B030D-6E8A-4147-A177-3AD203B41FA5}">
                      <a16:colId xmlns:a16="http://schemas.microsoft.com/office/drawing/2014/main" val="2353111847"/>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ctr">
                        <a:buNone/>
                      </a:pPr>
                      <a:r>
                        <a:rPr lang="en-US" sz="1200" b="1" i="0" u="none" strike="noStrike" noProof="0">
                          <a:solidFill>
                            <a:schemeClr val="bg1"/>
                          </a:solidFill>
                          <a:latin typeface="+mn-lt"/>
                        </a:rPr>
                        <a:t>Sustainability</a:t>
                      </a:r>
                      <a:endParaRPr lang="en-US" sz="1200" noProof="0">
                        <a:solidFill>
                          <a:schemeClr val="bg1"/>
                        </a:solidFill>
                        <a:latin typeface="+mn-lt"/>
                      </a:endParaRP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ctr">
                        <a:buNone/>
                      </a:pPr>
                      <a:r>
                        <a:rPr lang="en-US" sz="1200" b="1" i="0" u="none" strike="noStrike" noProof="0">
                          <a:solidFill>
                            <a:schemeClr val="bg1"/>
                          </a:solidFill>
                          <a:latin typeface="+mn-lt"/>
                        </a:rPr>
                        <a:t>People First</a:t>
                      </a:r>
                      <a:endParaRPr lang="en-US" sz="1200" noProof="0">
                        <a:solidFill>
                          <a:schemeClr val="bg1"/>
                        </a:solidFill>
                        <a:latin typeface="+mn-lt"/>
                      </a:endParaRP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ctr">
                        <a:buNone/>
                      </a:pPr>
                      <a:r>
                        <a:rPr lang="en-US" sz="1200" b="1" noProof="0">
                          <a:solidFill>
                            <a:schemeClr val="bg1"/>
                          </a:solidFill>
                          <a:latin typeface="+mn-lt"/>
                          <a:cs typeface="Leelawadee"/>
                        </a:rPr>
                        <a:t>Community</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1036355">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954F07"/>
                          </a:solidFill>
                          <a:latin typeface="+mj-lt"/>
                          <a:ea typeface="+mn-ea"/>
                          <a:cs typeface="Leelawadee"/>
                        </a:rPr>
                        <a:t>POSITIVE </a:t>
                      </a:r>
                      <a:br>
                        <a:rPr lang="en-US" sz="1400" kern="1200">
                          <a:solidFill>
                            <a:srgbClr val="954F07"/>
                          </a:solidFill>
                          <a:latin typeface="+mj-lt"/>
                          <a:ea typeface="+mn-ea"/>
                          <a:cs typeface="Leelawadee"/>
                        </a:rPr>
                      </a:br>
                      <a:r>
                        <a:rPr lang="en-US" sz="1400" kern="1200">
                          <a:solidFill>
                            <a:srgbClr val="954F07"/>
                          </a:solidFill>
                          <a:latin typeface="+mj-lt"/>
                          <a:ea typeface="+mn-ea"/>
                          <a:cs typeface="Leelawadee"/>
                        </a:rPr>
                        <a:t>AGRICULTURE</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9F0A"/>
                    </a:solidFill>
                  </a:tcPr>
                </a:tc>
                <a:tc>
                  <a:txBody>
                    <a:bodyPr/>
                    <a:lstStyle/>
                    <a:p>
                      <a:pPr marL="0" marR="0" lvl="0" indent="0" algn="ctr">
                        <a:lnSpc>
                          <a:spcPct val="100000"/>
                        </a:lnSpc>
                        <a:spcBef>
                          <a:spcPts val="0"/>
                        </a:spcBef>
                        <a:spcAft>
                          <a:spcPts val="0"/>
                        </a:spcAft>
                        <a:buNone/>
                      </a:pPr>
                      <a:r>
                        <a:rPr lang="en-GB" sz="1050" b="0" i="1" u="none" strike="noStrike" kern="1200" cap="none" spc="0" normalizeH="0" baseline="0" noProof="0">
                          <a:ln>
                            <a:noFill/>
                          </a:ln>
                          <a:solidFill>
                            <a:srgbClr val="2B660F"/>
                          </a:solidFill>
                          <a:effectLst/>
                          <a:uLnTx/>
                          <a:uFillTx/>
                          <a:latin typeface="+mn-lt"/>
                        </a:rPr>
                        <a:t>Not a focus area for the customer.</a:t>
                      </a:r>
                      <a:endParaRPr lang="en-US" sz="2400" noProof="0">
                        <a:solidFill>
                          <a:srgbClr val="2B660F"/>
                        </a:solidFill>
                        <a:latin typeface="+mn-lt"/>
                      </a:endParaRP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lgn="ctr">
                        <a:lnSpc>
                          <a:spcPct val="100000"/>
                        </a:lnSpc>
                        <a:spcBef>
                          <a:spcPts val="0"/>
                        </a:spcBef>
                        <a:spcAft>
                          <a:spcPts val="0"/>
                        </a:spcAft>
                        <a:buNone/>
                      </a:pPr>
                      <a:r>
                        <a:rPr lang="en-GB" sz="1050" b="0" i="1" u="none" strike="noStrike" kern="1200" cap="none" spc="0" normalizeH="0" baseline="0" noProof="0">
                          <a:ln>
                            <a:noFill/>
                          </a:ln>
                          <a:solidFill>
                            <a:srgbClr val="2B660F"/>
                          </a:solidFill>
                          <a:effectLst/>
                          <a:uLnTx/>
                          <a:uFillTx/>
                          <a:latin typeface="+mn-lt"/>
                        </a:rPr>
                        <a:t>Not a focus area for the customer.</a:t>
                      </a:r>
                      <a:endParaRPr lang="en-US" sz="2400" noProof="0">
                        <a:solidFill>
                          <a:srgbClr val="2B660F"/>
                        </a:solidFill>
                        <a:latin typeface="+mn-lt"/>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50" b="0" i="1" u="none" strike="noStrike" kern="1200" cap="none" spc="0" normalizeH="0" baseline="0" noProof="0">
                          <a:ln>
                            <a:noFill/>
                          </a:ln>
                          <a:solidFill>
                            <a:srgbClr val="2B660F"/>
                          </a:solidFill>
                          <a:effectLst/>
                          <a:uLnTx/>
                          <a:uFillTx/>
                          <a:latin typeface="+mn-lt"/>
                          <a:ea typeface="+mn-ea"/>
                          <a:cs typeface="+mn-cs"/>
                        </a:rPr>
                        <a:t>Not a focus area for the customer.</a:t>
                      </a:r>
                      <a:endParaRPr lang="en-US" sz="1050" b="0" i="1" u="none" strike="noStrike" kern="1200" cap="none" spc="0" normalizeH="0" baseline="0" noProof="0">
                        <a:ln>
                          <a:noFill/>
                        </a:ln>
                        <a:solidFill>
                          <a:srgbClr val="2B660F"/>
                        </a:solidFill>
                        <a:effectLst/>
                        <a:uLnTx/>
                        <a:uFillTx/>
                        <a:latin typeface="+mn-lt"/>
                        <a:ea typeface="+mn-ea"/>
                        <a:cs typeface="+mn-cs"/>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1828800">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marR="0" lvl="0" indent="-120650" algn="l">
                        <a:lnSpc>
                          <a:spcPct val="100000"/>
                        </a:lnSpc>
                        <a:spcBef>
                          <a:spcPts val="0"/>
                        </a:spcBef>
                        <a:spcAft>
                          <a:spcPts val="0"/>
                        </a:spcAft>
                        <a:buClr>
                          <a:srgbClr val="000000"/>
                        </a:buClr>
                        <a:buFont typeface="Arial,Sans-Serif"/>
                        <a:buChar char="•"/>
                      </a:pPr>
                      <a:r>
                        <a:rPr lang="en-US" sz="1050" b="0" i="0" u="none" strike="noStrike" kern="1200" cap="none" spc="0" normalizeH="0" baseline="0" noProof="0">
                          <a:ln>
                            <a:noFill/>
                          </a:ln>
                          <a:solidFill>
                            <a:srgbClr val="2B660F"/>
                          </a:solidFill>
                          <a:effectLst/>
                          <a:highlight>
                            <a:srgbClr val="4FE2F3"/>
                          </a:highlight>
                          <a:uLnTx/>
                          <a:uFillTx/>
                          <a:latin typeface="+mn-lt"/>
                        </a:rPr>
                        <a:t>Goal:</a:t>
                      </a:r>
                      <a:r>
                        <a:rPr lang="en-US" sz="1050" b="0" i="0" u="none" strike="noStrike" kern="1200" cap="none" spc="0" normalizeH="0" baseline="0" noProof="0">
                          <a:ln>
                            <a:noFill/>
                          </a:ln>
                          <a:solidFill>
                            <a:srgbClr val="2B660F"/>
                          </a:solidFill>
                          <a:effectLst/>
                          <a:uLnTx/>
                          <a:uFillTx/>
                          <a:latin typeface="+mn-lt"/>
                        </a:rPr>
                        <a:t> Incorporate responsibly sourced and sustainable materials by driving innovation in packaging</a:t>
                      </a:r>
                    </a:p>
                    <a:p>
                      <a:pPr marL="120650" marR="0" lvl="0" indent="-120650" algn="l">
                        <a:lnSpc>
                          <a:spcPct val="100000"/>
                        </a:lnSpc>
                        <a:spcBef>
                          <a:spcPts val="600"/>
                        </a:spcBef>
                        <a:spcAft>
                          <a:spcPts val="0"/>
                        </a:spcAft>
                        <a:buClr>
                          <a:srgbClr val="000000"/>
                        </a:buClr>
                        <a:buFont typeface="Arial,Sans-Serif"/>
                        <a:buChar char="•"/>
                      </a:pPr>
                      <a:r>
                        <a:rPr lang="en-US" sz="1050" b="0" i="0" u="none" strike="noStrike" kern="1200" cap="none" spc="0" normalizeH="0" baseline="0" noProof="0">
                          <a:ln>
                            <a:noFill/>
                          </a:ln>
                          <a:solidFill>
                            <a:srgbClr val="2B660F"/>
                          </a:solidFill>
                          <a:effectLst/>
                          <a:highlight>
                            <a:srgbClr val="4FE2F3"/>
                          </a:highlight>
                          <a:uLnTx/>
                          <a:uFillTx/>
                          <a:latin typeface="+mn-lt"/>
                        </a:rPr>
                        <a:t>Goal:</a:t>
                      </a:r>
                      <a:r>
                        <a:rPr lang="en-US" sz="1050" b="0" i="0" u="none" strike="noStrike" kern="1200" cap="none" spc="0" normalizeH="0" baseline="0" noProof="0">
                          <a:ln>
                            <a:noFill/>
                          </a:ln>
                          <a:solidFill>
                            <a:srgbClr val="2B660F"/>
                          </a:solidFill>
                          <a:effectLst/>
                          <a:uLnTx/>
                          <a:uFillTx/>
                          <a:latin typeface="+mn-lt"/>
                        </a:rPr>
                        <a:t> Identify actionable energy, waste, </a:t>
                      </a:r>
                      <a:br>
                        <a:rPr lang="en-US" sz="1050" b="0" i="0" u="none" strike="noStrike" kern="1200" cap="none" spc="0" normalizeH="0" baseline="0" noProof="0">
                          <a:ln>
                            <a:noFill/>
                          </a:ln>
                          <a:solidFill>
                            <a:srgbClr val="2B660F"/>
                          </a:solidFill>
                          <a:effectLst/>
                          <a:uLnTx/>
                          <a:uFillTx/>
                          <a:latin typeface="+mn-lt"/>
                        </a:rPr>
                      </a:br>
                      <a:r>
                        <a:rPr lang="en-US" sz="1050" b="0" i="0" u="none" strike="noStrike" kern="1200" cap="none" spc="0" normalizeH="0" baseline="0" noProof="0">
                          <a:ln>
                            <a:noFill/>
                          </a:ln>
                          <a:solidFill>
                            <a:srgbClr val="2B660F"/>
                          </a:solidFill>
                          <a:effectLst/>
                          <a:uLnTx/>
                          <a:uFillTx/>
                          <a:latin typeface="+mn-lt"/>
                        </a:rPr>
                        <a:t>and water consumption reduction opportunities to improve restaurant operational efficiency and </a:t>
                      </a:r>
                      <a:br>
                        <a:rPr lang="en-US" sz="1050" b="0" i="0" u="none" strike="noStrike" kern="1200" cap="none" spc="0" normalizeH="0" baseline="0" noProof="0">
                          <a:ln>
                            <a:noFill/>
                          </a:ln>
                          <a:solidFill>
                            <a:srgbClr val="2B660F"/>
                          </a:solidFill>
                          <a:effectLst/>
                          <a:uLnTx/>
                          <a:uFillTx/>
                          <a:latin typeface="+mn-lt"/>
                        </a:rPr>
                      </a:br>
                      <a:r>
                        <a:rPr lang="en-US" sz="1050" b="0" i="0" u="none" strike="noStrike" kern="1200" cap="none" spc="0" normalizeH="0" baseline="0" noProof="0">
                          <a:ln>
                            <a:noFill/>
                          </a:ln>
                          <a:solidFill>
                            <a:srgbClr val="2B660F"/>
                          </a:solidFill>
                          <a:effectLst/>
                          <a:uLnTx/>
                          <a:uFillTx/>
                          <a:latin typeface="+mn-lt"/>
                        </a:rPr>
                        <a:t>ultimately lower costs</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marR="0" lvl="0" indent="-120650" algn="l" rtl="0">
                        <a:lnSpc>
                          <a:spcPct val="100000"/>
                        </a:lnSpc>
                        <a:spcBef>
                          <a:spcPts val="600"/>
                        </a:spcBef>
                        <a:spcAft>
                          <a:spcPts val="0"/>
                        </a:spcAft>
                        <a:buClrTx/>
                        <a:buSzTx/>
                        <a:buFont typeface="Arial"/>
                        <a:buChar char="•"/>
                      </a:pPr>
                      <a:r>
                        <a:rPr lang="en-US" sz="1050" b="0" i="0" u="none" strike="noStrike" kern="1200" cap="none" spc="0" normalizeH="0" baseline="0" noProof="0">
                          <a:ln>
                            <a:noFill/>
                          </a:ln>
                          <a:solidFill>
                            <a:srgbClr val="2B660F"/>
                          </a:solidFill>
                          <a:effectLst/>
                          <a:highlight>
                            <a:srgbClr val="4FE2F3"/>
                          </a:highlight>
                          <a:uLnTx/>
                          <a:uFillTx/>
                          <a:latin typeface="+mn-lt"/>
                          <a:ea typeface="+mn-ea"/>
                          <a:cs typeface="+mn-cs"/>
                        </a:rPr>
                        <a:t>Goal:</a:t>
                      </a:r>
                      <a:r>
                        <a:rPr lang="en-US" sz="1050" b="0" i="0" u="none" strike="noStrike" kern="1200" cap="none" spc="0" normalizeH="0" baseline="0" noProof="0">
                          <a:ln>
                            <a:noFill/>
                          </a:ln>
                          <a:solidFill>
                            <a:srgbClr val="2B660F"/>
                          </a:solidFill>
                          <a:effectLst/>
                          <a:uLnTx/>
                          <a:uFillTx/>
                          <a:latin typeface="+mn-lt"/>
                          <a:ea typeface="+mn-ea"/>
                          <a:cs typeface="+mn-cs"/>
                        </a:rPr>
                        <a:t> Promote career growth opportunities </a:t>
                      </a:r>
                      <a:br>
                        <a:rPr lang="en-US" sz="1050" b="0" i="0" u="none" strike="noStrike" kern="1200" cap="none" spc="0" normalizeH="0" baseline="0" noProof="0">
                          <a:ln>
                            <a:noFill/>
                          </a:ln>
                          <a:solidFill>
                            <a:srgbClr val="2B660F"/>
                          </a:solidFill>
                          <a:effectLst/>
                          <a:uLnTx/>
                          <a:uFillTx/>
                          <a:latin typeface="+mn-lt"/>
                          <a:ea typeface="+mn-ea"/>
                          <a:cs typeface="+mn-cs"/>
                        </a:rPr>
                      </a:br>
                      <a:r>
                        <a:rPr lang="en-US" sz="1050" b="0" i="0" u="none" strike="noStrike" kern="1200" cap="none" spc="0" normalizeH="0" baseline="0" noProof="0">
                          <a:ln>
                            <a:noFill/>
                          </a:ln>
                          <a:solidFill>
                            <a:srgbClr val="2B660F"/>
                          </a:solidFill>
                          <a:effectLst/>
                          <a:uLnTx/>
                          <a:uFillTx/>
                          <a:latin typeface="+mn-lt"/>
                          <a:ea typeface="+mn-ea"/>
                          <a:cs typeface="+mn-cs"/>
                        </a:rPr>
                        <a:t>across Inspire</a:t>
                      </a:r>
                      <a:endParaRPr lang="en-US" sz="1050" noProof="0">
                        <a:solidFill>
                          <a:srgbClr val="2B660F"/>
                        </a:solidFill>
                        <a:latin typeface="+mn-lt"/>
                      </a:endParaRPr>
                    </a:p>
                    <a:p>
                      <a:pPr marL="120650" lvl="0" indent="-120650" algn="l">
                        <a:lnSpc>
                          <a:spcPct val="100000"/>
                        </a:lnSpc>
                        <a:spcBef>
                          <a:spcPts val="600"/>
                        </a:spcBef>
                        <a:spcAft>
                          <a:spcPts val="0"/>
                        </a:spcAft>
                        <a:buFont typeface="Arial"/>
                        <a:buChar char="•"/>
                      </a:pPr>
                      <a:r>
                        <a:rPr lang="en-US" sz="1050" b="0" i="0" u="none" strike="noStrike" kern="1200" cap="none" spc="0" normalizeH="0" baseline="0" noProof="0">
                          <a:ln>
                            <a:noFill/>
                          </a:ln>
                          <a:solidFill>
                            <a:srgbClr val="2B660F"/>
                          </a:solidFill>
                          <a:effectLst/>
                          <a:highlight>
                            <a:srgbClr val="4FE2F3"/>
                          </a:highlight>
                          <a:uLnTx/>
                          <a:uFillTx/>
                          <a:latin typeface="+mn-lt"/>
                          <a:ea typeface="+mn-ea"/>
                          <a:cs typeface="+mn-cs"/>
                        </a:rPr>
                        <a:t>Goal:</a:t>
                      </a:r>
                      <a:r>
                        <a:rPr lang="en-US" sz="1050" b="0" i="0" u="none" strike="noStrike" kern="1200" cap="none" spc="0" normalizeH="0" baseline="0" noProof="0">
                          <a:ln>
                            <a:noFill/>
                          </a:ln>
                          <a:solidFill>
                            <a:srgbClr val="2B660F"/>
                          </a:solidFill>
                          <a:effectLst/>
                          <a:uLnTx/>
                          <a:uFillTx/>
                          <a:latin typeface="+mn-lt"/>
                          <a:ea typeface="+mn-ea"/>
                          <a:cs typeface="+mn-cs"/>
                        </a:rPr>
                        <a:t> Nurture team member growth and success through education, training, and skill development</a:t>
                      </a:r>
                    </a:p>
                    <a:p>
                      <a:pPr marL="120650" lvl="0" indent="-120650" algn="l">
                        <a:lnSpc>
                          <a:spcPct val="100000"/>
                        </a:lnSpc>
                        <a:spcBef>
                          <a:spcPts val="600"/>
                        </a:spcBef>
                        <a:spcAft>
                          <a:spcPts val="0"/>
                        </a:spcAft>
                        <a:buFont typeface="Arial"/>
                        <a:buChar char="•"/>
                      </a:pPr>
                      <a:r>
                        <a:rPr lang="en-US" sz="1050" b="0" i="0" u="none" strike="noStrike" kern="1200" cap="none" spc="0" normalizeH="0" baseline="0" noProof="0">
                          <a:ln>
                            <a:noFill/>
                          </a:ln>
                          <a:solidFill>
                            <a:srgbClr val="2B660F"/>
                          </a:solidFill>
                          <a:effectLst/>
                          <a:highlight>
                            <a:srgbClr val="4FE2F3"/>
                          </a:highlight>
                          <a:uLnTx/>
                          <a:uFillTx/>
                          <a:latin typeface="+mn-lt"/>
                          <a:ea typeface="+mn-ea"/>
                          <a:cs typeface="+mn-cs"/>
                        </a:rPr>
                        <a:t>Goal:</a:t>
                      </a:r>
                      <a:r>
                        <a:rPr lang="en-US" sz="1050" b="0" i="0" u="none" strike="noStrike" kern="1200" cap="none" spc="0" normalizeH="0" baseline="0" noProof="0">
                          <a:ln>
                            <a:noFill/>
                          </a:ln>
                          <a:solidFill>
                            <a:srgbClr val="2B660F"/>
                          </a:solidFill>
                          <a:effectLst/>
                          <a:uLnTx/>
                          <a:uFillTx/>
                          <a:latin typeface="+mn-lt"/>
                          <a:ea typeface="+mn-ea"/>
                          <a:cs typeface="+mn-cs"/>
                        </a:rPr>
                        <a:t> Empower team members to set and achieve personal and professional goals</a:t>
                      </a:r>
                    </a:p>
                    <a:p>
                      <a:pPr marL="120650" lvl="0" indent="-120650" algn="l">
                        <a:lnSpc>
                          <a:spcPct val="100000"/>
                        </a:lnSpc>
                        <a:spcBef>
                          <a:spcPts val="600"/>
                        </a:spcBef>
                        <a:spcAft>
                          <a:spcPts val="0"/>
                        </a:spcAft>
                        <a:buFont typeface="Arial"/>
                        <a:buChar char="•"/>
                      </a:pPr>
                      <a:r>
                        <a:rPr lang="en-US" sz="1050" b="0" i="0" u="none" strike="noStrike" kern="1200" cap="none" spc="0" normalizeH="0" baseline="0" noProof="0">
                          <a:ln>
                            <a:noFill/>
                          </a:ln>
                          <a:solidFill>
                            <a:srgbClr val="2B660F"/>
                          </a:solidFill>
                          <a:effectLst/>
                          <a:highlight>
                            <a:srgbClr val="4FE2F3"/>
                          </a:highlight>
                          <a:uLnTx/>
                          <a:uFillTx/>
                          <a:latin typeface="+mn-lt"/>
                          <a:ea typeface="+mn-ea"/>
                          <a:cs typeface="+mn-cs"/>
                        </a:rPr>
                        <a:t>Goal:</a:t>
                      </a:r>
                      <a:r>
                        <a:rPr lang="en-US" sz="1050" b="0" i="0" u="none" strike="noStrike" kern="1200" cap="none" spc="0" normalizeH="0" baseline="0" noProof="0">
                          <a:ln>
                            <a:noFill/>
                          </a:ln>
                          <a:solidFill>
                            <a:srgbClr val="2B660F"/>
                          </a:solidFill>
                          <a:effectLst/>
                          <a:uLnTx/>
                          <a:uFillTx/>
                          <a:latin typeface="+mn-lt"/>
                          <a:ea typeface="+mn-ea"/>
                          <a:cs typeface="+mn-cs"/>
                        </a:rPr>
                        <a:t> Foster a winning culture and a welcoming environment</a:t>
                      </a: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marR="0" lvl="0" indent="-120650" algn="l" rtl="0" eaLnBrk="1" fontAlgn="auto" latinLnBrk="0" hangingPunct="1">
                        <a:lnSpc>
                          <a:spcPct val="100000"/>
                        </a:lnSpc>
                        <a:spcBef>
                          <a:spcPts val="0"/>
                        </a:spcBef>
                        <a:spcAft>
                          <a:spcPts val="0"/>
                        </a:spcAft>
                        <a:buClrTx/>
                        <a:buSzTx/>
                        <a:buFont typeface="Arial"/>
                        <a:buChar char="•"/>
                      </a:pPr>
                      <a:r>
                        <a:rPr lang="en-US" sz="1050" b="0" i="0" u="none" strike="noStrike" kern="1200" cap="none" spc="0" normalizeH="0" baseline="0" noProof="0">
                          <a:ln>
                            <a:noFill/>
                          </a:ln>
                          <a:solidFill>
                            <a:srgbClr val="2B660F"/>
                          </a:solidFill>
                          <a:effectLst/>
                          <a:highlight>
                            <a:srgbClr val="4FE2F3"/>
                          </a:highlight>
                          <a:uLnTx/>
                          <a:uFillTx/>
                          <a:latin typeface="+mn-lt"/>
                          <a:ea typeface="+mn-ea"/>
                          <a:cs typeface="+mn-cs"/>
                        </a:rPr>
                        <a:t>Goal:</a:t>
                      </a:r>
                      <a:r>
                        <a:rPr lang="en-US" sz="1050" b="0" i="0" u="none" strike="noStrike" kern="1200" cap="none" spc="0" normalizeH="0" baseline="0" noProof="0">
                          <a:ln>
                            <a:noFill/>
                          </a:ln>
                          <a:solidFill>
                            <a:srgbClr val="2B660F"/>
                          </a:solidFill>
                          <a:effectLst/>
                          <a:uLnTx/>
                          <a:uFillTx/>
                          <a:latin typeface="+mn-lt"/>
                          <a:ea typeface="+mn-ea"/>
                          <a:cs typeface="+mn-cs"/>
                        </a:rPr>
                        <a:t> Elevate the communities we serve and play a valuable role in their growth</a:t>
                      </a:r>
                    </a:p>
                    <a:p>
                      <a:pPr marL="120650" lvl="0" indent="-120650" algn="l">
                        <a:lnSpc>
                          <a:spcPct val="100000"/>
                        </a:lnSpc>
                        <a:spcBef>
                          <a:spcPts val="600"/>
                        </a:spcBef>
                        <a:spcAft>
                          <a:spcPts val="0"/>
                        </a:spcAft>
                        <a:buFont typeface="Arial"/>
                        <a:buChar char="•"/>
                      </a:pPr>
                      <a:r>
                        <a:rPr lang="en-US" sz="1050" b="0" i="0" u="none" strike="noStrike" kern="1200" cap="none" spc="0" normalizeH="0" baseline="0" noProof="0">
                          <a:ln>
                            <a:noFill/>
                          </a:ln>
                          <a:solidFill>
                            <a:srgbClr val="2B660F"/>
                          </a:solidFill>
                          <a:effectLst/>
                          <a:highlight>
                            <a:srgbClr val="4FE2F3"/>
                          </a:highlight>
                          <a:uLnTx/>
                          <a:uFillTx/>
                          <a:latin typeface="+mn-lt"/>
                          <a:ea typeface="+mn-ea"/>
                          <a:cs typeface="+mn-cs"/>
                        </a:rPr>
                        <a:t>Goal:</a:t>
                      </a:r>
                      <a:r>
                        <a:rPr lang="en-US" sz="1050" b="0" i="0" u="none" strike="noStrike" kern="1200" cap="none" spc="0" normalizeH="0" baseline="0" noProof="0">
                          <a:ln>
                            <a:noFill/>
                          </a:ln>
                          <a:solidFill>
                            <a:srgbClr val="2B660F"/>
                          </a:solidFill>
                          <a:effectLst/>
                          <a:uLnTx/>
                          <a:uFillTx/>
                          <a:latin typeface="+mn-lt"/>
                          <a:ea typeface="+mn-ea"/>
                          <a:cs typeface="+mn-cs"/>
                        </a:rPr>
                        <a:t> Invest in and partner with organizations dedicated to providing food to the children who need it most</a:t>
                      </a:r>
                    </a:p>
                    <a:p>
                      <a:pPr marL="120650" lvl="0" indent="-120650" algn="l">
                        <a:lnSpc>
                          <a:spcPct val="100000"/>
                        </a:lnSpc>
                        <a:spcBef>
                          <a:spcPts val="600"/>
                        </a:spcBef>
                        <a:spcAft>
                          <a:spcPts val="0"/>
                        </a:spcAft>
                        <a:buFont typeface="Arial"/>
                        <a:buChar char="•"/>
                      </a:pPr>
                      <a:r>
                        <a:rPr lang="en-US" sz="1050" b="0" i="0" u="none" strike="noStrike" kern="1200" cap="none" spc="0" normalizeH="0" baseline="0" noProof="0">
                          <a:ln>
                            <a:noFill/>
                          </a:ln>
                          <a:solidFill>
                            <a:srgbClr val="2B660F"/>
                          </a:solidFill>
                          <a:effectLst/>
                          <a:highlight>
                            <a:srgbClr val="4FE2F3"/>
                          </a:highlight>
                          <a:uLnTx/>
                          <a:uFillTx/>
                          <a:latin typeface="+mn-lt"/>
                          <a:ea typeface="+mn-ea"/>
                          <a:cs typeface="+mn-cs"/>
                        </a:rPr>
                        <a:t>Goal:</a:t>
                      </a:r>
                      <a:r>
                        <a:rPr lang="en-US" sz="1050" b="0" i="0" u="none" strike="noStrike" kern="1200" cap="none" spc="0" normalizeH="0" baseline="0" noProof="0">
                          <a:ln>
                            <a:noFill/>
                          </a:ln>
                          <a:solidFill>
                            <a:srgbClr val="2B660F"/>
                          </a:solidFill>
                          <a:effectLst/>
                          <a:uLnTx/>
                          <a:uFillTx/>
                          <a:latin typeface="+mn-lt"/>
                          <a:ea typeface="+mn-ea"/>
                          <a:cs typeface="+mn-cs"/>
                        </a:rPr>
                        <a:t> Help young people build the skills and confidence they need to succeed</a:t>
                      </a:r>
                    </a:p>
                    <a:p>
                      <a:pPr marL="120650" lvl="0" indent="-120650" algn="l">
                        <a:lnSpc>
                          <a:spcPct val="100000"/>
                        </a:lnSpc>
                        <a:spcBef>
                          <a:spcPts val="600"/>
                        </a:spcBef>
                        <a:spcAft>
                          <a:spcPts val="0"/>
                        </a:spcAft>
                        <a:buFont typeface="Arial"/>
                        <a:buChar char="•"/>
                      </a:pPr>
                      <a:r>
                        <a:rPr lang="en-US" sz="1050" b="0" i="0" u="none" strike="noStrike" kern="1200" cap="none" spc="0" normalizeH="0" baseline="0" noProof="0">
                          <a:ln>
                            <a:noFill/>
                          </a:ln>
                          <a:solidFill>
                            <a:srgbClr val="2B660F"/>
                          </a:solidFill>
                          <a:effectLst/>
                          <a:highlight>
                            <a:srgbClr val="4FE2F3"/>
                          </a:highlight>
                          <a:uLnTx/>
                          <a:uFillTx/>
                          <a:latin typeface="+mn-lt"/>
                          <a:ea typeface="+mn-ea"/>
                          <a:cs typeface="+mn-cs"/>
                        </a:rPr>
                        <a:t>Goal:</a:t>
                      </a:r>
                      <a:r>
                        <a:rPr lang="en-US" sz="1050" b="0" i="0" u="none" strike="noStrike" kern="1200" cap="none" spc="0" normalizeH="0" baseline="0" noProof="0">
                          <a:ln>
                            <a:noFill/>
                          </a:ln>
                          <a:solidFill>
                            <a:srgbClr val="2B660F"/>
                          </a:solidFill>
                          <a:effectLst/>
                          <a:uLnTx/>
                          <a:uFillTx/>
                          <a:latin typeface="+mn-lt"/>
                          <a:ea typeface="+mn-ea"/>
                          <a:cs typeface="+mn-cs"/>
                        </a:rPr>
                        <a:t> Inspire youth to realize their full potential and aid in charting their path to a successful career and future</a:t>
                      </a: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r h="1920240">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922F11"/>
                          </a:solidFill>
                          <a:latin typeface="+mj-lt"/>
                          <a:ea typeface="+mn-ea"/>
                          <a:cs typeface="Leelawadee"/>
                        </a:rPr>
                        <a:t>POSITIVE </a:t>
                      </a:r>
                      <a:br>
                        <a:rPr lang="en-US" sz="1400" kern="1200">
                          <a:solidFill>
                            <a:srgbClr val="922F11"/>
                          </a:solidFill>
                          <a:latin typeface="+mj-lt"/>
                          <a:ea typeface="+mn-ea"/>
                          <a:cs typeface="Leelawadee"/>
                        </a:rPr>
                      </a:br>
                      <a:r>
                        <a:rPr lang="en-US" sz="1400" kern="1200">
                          <a:solidFill>
                            <a:srgbClr val="922F11"/>
                          </a:solidFill>
                          <a:latin typeface="+mj-lt"/>
                          <a:ea typeface="+mn-ea"/>
                          <a:cs typeface="Leelawadee"/>
                        </a:rPr>
                        <a:t>CHOICES</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E6D26"/>
                    </a:solidFill>
                  </a:tcPr>
                </a:tc>
                <a:tc>
                  <a:txBody>
                    <a:bodyPr/>
                    <a:lstStyle/>
                    <a:p>
                      <a:pPr marL="120650" marR="0" lvl="0" indent="-120650" algn="l">
                        <a:lnSpc>
                          <a:spcPct val="100000"/>
                        </a:lnSpc>
                        <a:spcBef>
                          <a:spcPts val="0"/>
                        </a:spcBef>
                        <a:spcAft>
                          <a:spcPts val="0"/>
                        </a:spcAft>
                        <a:buClr>
                          <a:srgbClr val="000000"/>
                        </a:buClr>
                        <a:buFont typeface="Arial,Sans-Serif"/>
                        <a:buChar char="•"/>
                      </a:pPr>
                      <a:r>
                        <a:rPr lang="en-US" sz="1050" b="0" i="0" u="none" strike="noStrike" kern="1200" cap="none" spc="0" normalizeH="0" baseline="0" noProof="0">
                          <a:ln>
                            <a:noFill/>
                          </a:ln>
                          <a:solidFill>
                            <a:srgbClr val="2B660F"/>
                          </a:solidFill>
                          <a:effectLst/>
                          <a:highlight>
                            <a:srgbClr val="4FE2F3"/>
                          </a:highlight>
                          <a:uLnTx/>
                          <a:uFillTx/>
                          <a:latin typeface="+mn-lt"/>
                        </a:rPr>
                        <a:t>Goal:</a:t>
                      </a:r>
                      <a:r>
                        <a:rPr lang="en-US" sz="1050" b="0" i="0" u="none" strike="noStrike" kern="1200" cap="none" spc="0" normalizeH="0" baseline="0" noProof="0">
                          <a:ln>
                            <a:noFill/>
                          </a:ln>
                          <a:solidFill>
                            <a:srgbClr val="2B660F"/>
                          </a:solidFill>
                          <a:effectLst/>
                          <a:uLnTx/>
                          <a:uFillTx/>
                          <a:latin typeface="+mn-lt"/>
                        </a:rPr>
                        <a:t> Continue to provide quality menu items through industry-leading product innovation and strong supplier relationships</a:t>
                      </a:r>
                    </a:p>
                    <a:p>
                      <a:pPr marL="120650" marR="0" lvl="0" indent="-120650" algn="l" defTabSz="914400" rtl="0" eaLnBrk="1" fontAlgn="auto" latinLnBrk="0" hangingPunct="1">
                        <a:lnSpc>
                          <a:spcPct val="100000"/>
                        </a:lnSpc>
                        <a:spcBef>
                          <a:spcPts val="600"/>
                        </a:spcBef>
                        <a:spcAft>
                          <a:spcPts val="0"/>
                        </a:spcAft>
                        <a:buClr>
                          <a:srgbClr val="000000"/>
                        </a:buClr>
                        <a:buSzTx/>
                        <a:buFont typeface="Arial,Sans-Serif"/>
                        <a:buChar char="•"/>
                        <a:tabLst/>
                        <a:defRPr/>
                      </a:pPr>
                      <a:r>
                        <a:rPr lang="en-US" sz="1050" b="0" i="0" u="none" strike="noStrike" kern="1200" cap="none" spc="0" normalizeH="0" baseline="0" noProof="0">
                          <a:ln>
                            <a:noFill/>
                          </a:ln>
                          <a:solidFill>
                            <a:srgbClr val="2B660F"/>
                          </a:solidFill>
                          <a:effectLst/>
                          <a:highlight>
                            <a:srgbClr val="4FE2F3"/>
                          </a:highlight>
                          <a:uLnTx/>
                          <a:uFillTx/>
                          <a:latin typeface="+mn-lt"/>
                          <a:ea typeface="+mn-ea"/>
                          <a:cs typeface="+mn-cs"/>
                        </a:rPr>
                        <a:t>Goal:</a:t>
                      </a:r>
                      <a:r>
                        <a:rPr lang="en-US" sz="1050" b="0" i="0" u="none" strike="noStrike" kern="1200" cap="none" spc="0" normalizeH="0" baseline="0" noProof="0">
                          <a:ln>
                            <a:noFill/>
                          </a:ln>
                          <a:solidFill>
                            <a:srgbClr val="2B660F"/>
                          </a:solidFill>
                          <a:effectLst/>
                          <a:uLnTx/>
                          <a:uFillTx/>
                          <a:latin typeface="+mn-lt"/>
                        </a:rPr>
                        <a:t> Leverage collective strengths and set new goals to enhance food sustainability across brands</a:t>
                      </a:r>
                      <a:endParaRPr lang="en-US" sz="1050" noProof="0">
                        <a:solidFill>
                          <a:srgbClr val="2B660F"/>
                        </a:solidFill>
                        <a:latin typeface="+mn-lt"/>
                      </a:endParaRP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50" b="0" i="1" u="none" strike="noStrike" kern="1200" cap="none" spc="0" normalizeH="0" baseline="0" noProof="0">
                          <a:ln>
                            <a:noFill/>
                          </a:ln>
                          <a:solidFill>
                            <a:srgbClr val="2B660F"/>
                          </a:solidFill>
                          <a:effectLst/>
                          <a:uLnTx/>
                          <a:uFillTx/>
                          <a:latin typeface="+mn-lt"/>
                          <a:ea typeface="+mn-ea"/>
                          <a:cs typeface="+mn-cs"/>
                        </a:rPr>
                        <a:t>Not a focus area for the customer.</a:t>
                      </a:r>
                      <a:endParaRPr lang="en-US" sz="1050" b="0" i="1" u="none" strike="noStrike" kern="1200" cap="none" spc="0" normalizeH="0" baseline="0" noProof="0">
                        <a:ln>
                          <a:noFill/>
                        </a:ln>
                        <a:solidFill>
                          <a:srgbClr val="2B660F"/>
                        </a:solidFill>
                        <a:effectLst/>
                        <a:uLnTx/>
                        <a:uFillTx/>
                        <a:latin typeface="+mn-lt"/>
                        <a:ea typeface="+mn-ea"/>
                        <a:cs typeface="+mn-cs"/>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50" b="0" i="1" u="none" strike="noStrike" kern="1200" cap="none" spc="0" normalizeH="0" baseline="0" noProof="0">
                          <a:ln>
                            <a:noFill/>
                          </a:ln>
                          <a:solidFill>
                            <a:srgbClr val="2B660F"/>
                          </a:solidFill>
                          <a:effectLst/>
                          <a:uLnTx/>
                          <a:uFillTx/>
                          <a:latin typeface="+mn-lt"/>
                          <a:ea typeface="+mn-ea"/>
                          <a:cs typeface="+mn-cs"/>
                        </a:rPr>
                        <a:t>Not a focus area for the customer.</a:t>
                      </a:r>
                      <a:endParaRPr lang="en-US" sz="1050" b="0" i="1" u="none" strike="noStrike" kern="1200" cap="none" spc="0" normalizeH="0" baseline="0" noProof="0">
                        <a:ln>
                          <a:noFill/>
                        </a:ln>
                        <a:solidFill>
                          <a:srgbClr val="2B660F"/>
                        </a:solidFill>
                        <a:effectLst/>
                        <a:uLnTx/>
                        <a:uFillTx/>
                        <a:latin typeface="+mn-lt"/>
                        <a:ea typeface="+mn-ea"/>
                        <a:cs typeface="+mn-cs"/>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40967922"/>
                  </a:ext>
                </a:extLst>
              </a:tr>
            </a:tbl>
          </a:graphicData>
        </a:graphic>
      </p:graphicFrame>
      <p:pic>
        <p:nvPicPr>
          <p:cNvPr id="18" name="Picture 17" descr="A logo of a leaf in a circle&#10;&#10;Description automatically generated">
            <a:extLst>
              <a:ext uri="{FF2B5EF4-FFF2-40B4-BE49-F238E27FC236}">
                <a16:creationId xmlns:a16="http://schemas.microsoft.com/office/drawing/2014/main" id="{A976983E-E030-979B-A7E0-0691C8E6A72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pic>
        <p:nvPicPr>
          <p:cNvPr id="19" name="Picture 18" descr="A blue and green windmill with green arrows&#10;&#10;Description automatically generated">
            <a:extLst>
              <a:ext uri="{FF2B5EF4-FFF2-40B4-BE49-F238E27FC236}">
                <a16:creationId xmlns:a16="http://schemas.microsoft.com/office/drawing/2014/main" id="{956EBA16-E5E8-F8F3-D373-9C39A17B3D6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7884" y="2870200"/>
            <a:ext cx="556204" cy="604020"/>
          </a:xfrm>
          <a:prstGeom prst="rect">
            <a:avLst/>
          </a:prstGeom>
        </p:spPr>
      </p:pic>
      <p:pic>
        <p:nvPicPr>
          <p:cNvPr id="20" name="Picture 19" descr="A logo of a hand and a globe&#10;&#10;Description automatically generated">
            <a:extLst>
              <a:ext uri="{FF2B5EF4-FFF2-40B4-BE49-F238E27FC236}">
                <a16:creationId xmlns:a16="http://schemas.microsoft.com/office/drawing/2014/main" id="{9099C8AF-0345-0C05-0AA4-D882BE38080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27528" y="4705228"/>
            <a:ext cx="536916" cy="583072"/>
          </a:xfrm>
          <a:prstGeom prst="rect">
            <a:avLst/>
          </a:prstGeom>
        </p:spPr>
      </p:pic>
    </p:spTree>
    <p:extLst>
      <p:ext uri="{BB962C8B-B14F-4D97-AF65-F5344CB8AC3E}">
        <p14:creationId xmlns:p14="http://schemas.microsoft.com/office/powerpoint/2010/main" val="2959912103"/>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EC8F83-7841-23E7-FC65-CFF814A4F3BD}"/>
            </a:ext>
          </a:extLst>
        </p:cNvPr>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B72D661F-8907-1B1C-71C8-BB44CD4EE822}"/>
              </a:ext>
            </a:extLst>
          </p:cNvPr>
          <p:cNvGraphicFramePr>
            <a:graphicFrameLocks/>
          </p:cNvGraphicFramePr>
          <p:nvPr>
            <p:custDataLst>
              <p:tags r:id="rId1"/>
            </p:custDataLst>
            <p:extLst>
              <p:ext uri="{D42A27DB-BD31-4B8C-83A1-F6EECF244321}">
                <p14:modId xmlns:p14="http://schemas.microsoft.com/office/powerpoint/2010/main" val="34713780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3" name="think-cell data - do not delete" hidden="1">
                        <a:extLst>
                          <a:ext uri="{FF2B5EF4-FFF2-40B4-BE49-F238E27FC236}">
                            <a16:creationId xmlns:a16="http://schemas.microsoft.com/office/drawing/2014/main" id="{B72D661F-8907-1B1C-71C8-BB44CD4EE82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AF44C255-654F-914A-0F1D-7F3A13377A54}"/>
              </a:ext>
            </a:extLst>
          </p:cNvPr>
          <p:cNvSpPr>
            <a:spLocks noGrp="1"/>
          </p:cNvSpPr>
          <p:nvPr>
            <p:ph type="title"/>
          </p:nvPr>
        </p:nvSpPr>
        <p:spPr>
          <a:xfrm>
            <a:off x="304801" y="247650"/>
            <a:ext cx="9608634" cy="968375"/>
          </a:xfrm>
        </p:spPr>
        <p:txBody>
          <a:bodyPr vert="horz" rIns="0"/>
          <a:lstStyle/>
          <a:p>
            <a:pPr lvl="0"/>
            <a:r>
              <a:rPr lang="en-US" sz="2600"/>
              <a:t>COMMONALITY BETWEEN INSPIRE’S AND PEP+ FOCUS AREAS</a:t>
            </a:r>
            <a:br>
              <a:rPr lang="en-US"/>
            </a:br>
            <a:r>
              <a:rPr lang="en-US" sz="1800" i="1"/>
              <a:t>Allowing us to identify opportunities for collaboration, and therefore </a:t>
            </a:r>
            <a:br>
              <a:rPr lang="en-US" sz="1800" i="1"/>
            </a:br>
            <a:r>
              <a:rPr lang="en-US" sz="1800" i="1"/>
              <a:t>add value to our relationship</a:t>
            </a:r>
          </a:p>
        </p:txBody>
      </p:sp>
      <p:pic>
        <p:nvPicPr>
          <p:cNvPr id="10" name="Picture Placeholder 7" descr="A red text with a fork and spoon&#10;&#10;AI-generated content may be incorrect.">
            <a:extLst>
              <a:ext uri="{FF2B5EF4-FFF2-40B4-BE49-F238E27FC236}">
                <a16:creationId xmlns:a16="http://schemas.microsoft.com/office/drawing/2014/main" id="{D05B633B-504E-4A06-963C-608C64EA775A}"/>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9173" t="30908" r="10032" b="30908"/>
          <a:stretch>
            <a:fillRect/>
          </a:stretch>
        </p:blipFill>
        <p:spPr>
          <a:xfrm>
            <a:off x="10664504" y="442913"/>
            <a:ext cx="1222696" cy="577850"/>
          </a:xfrm>
          <a:prstGeom prst="rect">
            <a:avLst/>
          </a:prstGeom>
          <a:noFill/>
        </p:spPr>
      </p:pic>
      <p:sp>
        <p:nvSpPr>
          <p:cNvPr id="13" name="Rectangle: Top Corners Rounded 12">
            <a:extLst>
              <a:ext uri="{FF2B5EF4-FFF2-40B4-BE49-F238E27FC236}">
                <a16:creationId xmlns:a16="http://schemas.microsoft.com/office/drawing/2014/main" id="{D680464F-C079-3990-D85E-AA48632CA250}"/>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 name="Table 4">
            <a:extLst>
              <a:ext uri="{FF2B5EF4-FFF2-40B4-BE49-F238E27FC236}">
                <a16:creationId xmlns:a16="http://schemas.microsoft.com/office/drawing/2014/main" id="{ADC1CD6E-6059-89A3-2F8D-3431FD271D26}"/>
              </a:ext>
            </a:extLst>
          </p:cNvPr>
          <p:cNvGraphicFramePr>
            <a:graphicFrameLocks noGrp="1"/>
          </p:cNvGraphicFramePr>
          <p:nvPr>
            <p:extLst>
              <p:ext uri="{D42A27DB-BD31-4B8C-83A1-F6EECF244321}">
                <p14:modId xmlns:p14="http://schemas.microsoft.com/office/powerpoint/2010/main" val="3984309641"/>
              </p:ext>
            </p:extLst>
          </p:nvPr>
        </p:nvGraphicFramePr>
        <p:xfrm>
          <a:off x="-7620" y="1148230"/>
          <a:ext cx="11986260" cy="5031114"/>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4998720">
                  <a:extLst>
                    <a:ext uri="{9D8B030D-6E8A-4147-A177-3AD203B41FA5}">
                      <a16:colId xmlns:a16="http://schemas.microsoft.com/office/drawing/2014/main" val="2382844442"/>
                    </a:ext>
                  </a:extLst>
                </a:gridCol>
                <a:gridCol w="4998720">
                  <a:extLst>
                    <a:ext uri="{9D8B030D-6E8A-4147-A177-3AD203B41FA5}">
                      <a16:colId xmlns:a16="http://schemas.microsoft.com/office/drawing/2014/main" val="2353111847"/>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ctr">
                        <a:buNone/>
                      </a:pPr>
                      <a:r>
                        <a:rPr lang="en-US" sz="1200" b="1" i="0" u="none" strike="noStrike" noProof="0">
                          <a:solidFill>
                            <a:schemeClr val="bg1"/>
                          </a:solidFill>
                          <a:latin typeface="+mn-lt"/>
                        </a:rPr>
                        <a:t>Sustainability</a:t>
                      </a:r>
                      <a:endParaRPr lang="en-US" sz="1200" noProof="0">
                        <a:solidFill>
                          <a:schemeClr val="bg1"/>
                        </a:solidFill>
                        <a:latin typeface="+mn-lt"/>
                      </a:endParaRP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ctr">
                        <a:buNone/>
                      </a:pPr>
                      <a:r>
                        <a:rPr lang="en-US" sz="1200" b="1" noProof="0">
                          <a:solidFill>
                            <a:schemeClr val="bg1"/>
                          </a:solidFill>
                          <a:latin typeface="+mn-lt"/>
                          <a:cs typeface="Leelawadee"/>
                        </a:rPr>
                        <a:t>Community</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2395728">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marR="0" lvl="0" indent="-120650" algn="l" rtl="0">
                        <a:lnSpc>
                          <a:spcPct val="100000"/>
                        </a:lnSpc>
                        <a:spcBef>
                          <a:spcPts val="0"/>
                        </a:spcBef>
                        <a:spcAft>
                          <a:spcPts val="0"/>
                        </a:spcAft>
                        <a:buClrTx/>
                        <a:buSzTx/>
                        <a:buFont typeface="Arial" panose="020B0604020202020204" pitchFamily="34" charset="0"/>
                        <a:buChar char="•"/>
                      </a:pPr>
                      <a:r>
                        <a:rPr lang="en-US" sz="1050" b="0" i="0" u="none" strike="noStrike" kern="1200" cap="none" spc="0" normalizeH="0" baseline="0" noProof="0">
                          <a:ln>
                            <a:noFill/>
                          </a:ln>
                          <a:solidFill>
                            <a:srgbClr val="2B660F"/>
                          </a:solidFill>
                          <a:effectLst/>
                          <a:highlight>
                            <a:srgbClr val="4FE2F3"/>
                          </a:highlight>
                          <a:uLnTx/>
                          <a:uFillTx/>
                          <a:latin typeface="+mn-lt"/>
                          <a:ea typeface="+mn-ea"/>
                          <a:cs typeface="+mn-cs"/>
                        </a:rPr>
                        <a:t>Goal:</a:t>
                      </a:r>
                      <a:r>
                        <a:rPr lang="en-US" sz="1050" b="0" i="0" u="none" strike="noStrike" kern="1200" cap="none" spc="0" normalizeH="0" baseline="0" noProof="0">
                          <a:ln>
                            <a:noFill/>
                          </a:ln>
                          <a:solidFill>
                            <a:srgbClr val="2B660F"/>
                          </a:solidFill>
                          <a:effectLst/>
                          <a:uLnTx/>
                          <a:uFillTx/>
                          <a:latin typeface="+mn-lt"/>
                          <a:ea typeface="+mn-ea"/>
                          <a:cs typeface="+mn-cs"/>
                        </a:rPr>
                        <a:t> Incorporate responsibly sourced and sustainable materials by driving innovation in our packaging</a:t>
                      </a:r>
                      <a:endParaRPr lang="en-US" sz="1050" noProof="0">
                        <a:solidFill>
                          <a:srgbClr val="2B660F"/>
                        </a:solidFill>
                        <a:latin typeface="+mn-lt"/>
                      </a:endParaRPr>
                    </a:p>
                    <a:p>
                      <a:pPr marL="350838" marR="0" lvl="1" indent="-176213" algn="l" rtl="0">
                        <a:lnSpc>
                          <a:spcPct val="100000"/>
                        </a:lnSpc>
                        <a:spcBef>
                          <a:spcPts val="400"/>
                        </a:spcBef>
                        <a:spcAft>
                          <a:spcPts val="0"/>
                        </a:spcAft>
                        <a:buClr>
                          <a:schemeClr val="tx1"/>
                        </a:buClr>
                        <a:buSzTx/>
                        <a:buFont typeface="Wingdings" panose="05000000000000000000" pitchFamily="2" charset="2"/>
                        <a:buChar char="Ø"/>
                      </a:pPr>
                      <a:r>
                        <a:rPr lang="en-US" sz="1050" b="1" i="0" u="none" strike="noStrike" kern="1200" noProof="0">
                          <a:solidFill>
                            <a:srgbClr val="2B660F"/>
                          </a:solidFill>
                          <a:latin typeface="+mn-lt"/>
                          <a:ea typeface="+mn-ea"/>
                          <a:cs typeface="+mn-cs"/>
                        </a:rPr>
                        <a:t>pep+ alignment: Achieve 97% or greater reusable, </a:t>
                      </a:r>
                      <a:br>
                        <a:rPr lang="en-US" sz="1050" b="1" i="0" u="none" strike="noStrike" kern="1200" noProof="0">
                          <a:solidFill>
                            <a:srgbClr val="2B660F"/>
                          </a:solidFill>
                          <a:latin typeface="+mn-lt"/>
                          <a:ea typeface="+mn-ea"/>
                          <a:cs typeface="+mn-cs"/>
                        </a:rPr>
                      </a:br>
                      <a:r>
                        <a:rPr lang="en-US" sz="1050" b="1" i="0" u="none" strike="noStrike" kern="1200" noProof="0">
                          <a:solidFill>
                            <a:srgbClr val="2B660F"/>
                          </a:solidFill>
                          <a:latin typeface="+mn-lt"/>
                          <a:ea typeface="+mn-ea"/>
                          <a:cs typeface="+mn-cs"/>
                        </a:rPr>
                        <a:t>recyclable, or compostable (RRC) packaging by design by 2030 </a:t>
                      </a:r>
                      <a:br>
                        <a:rPr lang="en-US" sz="1050" b="1" i="0" u="none" strike="noStrike" kern="1200" noProof="0">
                          <a:solidFill>
                            <a:srgbClr val="2B660F"/>
                          </a:solidFill>
                          <a:latin typeface="+mn-lt"/>
                          <a:ea typeface="+mn-ea"/>
                          <a:cs typeface="+mn-cs"/>
                        </a:rPr>
                      </a:br>
                      <a:r>
                        <a:rPr lang="en-US" sz="1050" b="1" i="0" u="none" strike="noStrike" kern="1200" noProof="0">
                          <a:solidFill>
                            <a:srgbClr val="2B660F"/>
                          </a:solidFill>
                          <a:latin typeface="+mn-lt"/>
                          <a:ea typeface="+mn-ea"/>
                          <a:cs typeface="+mn-cs"/>
                        </a:rPr>
                        <a:t>in our primary and secondary packaging in our key packaging markets</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marR="0" lvl="0" indent="-120650" algn="l" rtl="0" eaLnBrk="1" fontAlgn="auto" latinLnBrk="0" hangingPunct="1">
                        <a:lnSpc>
                          <a:spcPct val="100000"/>
                        </a:lnSpc>
                        <a:spcBef>
                          <a:spcPts val="0"/>
                        </a:spcBef>
                        <a:spcAft>
                          <a:spcPts val="0"/>
                        </a:spcAft>
                        <a:buClrTx/>
                        <a:buSzTx/>
                        <a:buFont typeface="Arial"/>
                        <a:buChar char="•"/>
                      </a:pPr>
                      <a:r>
                        <a:rPr lang="en-US" sz="1050" b="0" i="0" u="none" strike="noStrike" kern="1200" cap="none" spc="0" normalizeH="0" baseline="0" noProof="0">
                          <a:ln>
                            <a:noFill/>
                          </a:ln>
                          <a:solidFill>
                            <a:srgbClr val="2B660F"/>
                          </a:solidFill>
                          <a:effectLst/>
                          <a:highlight>
                            <a:srgbClr val="4FE2F3"/>
                          </a:highlight>
                          <a:uLnTx/>
                          <a:uFillTx/>
                          <a:latin typeface="+mn-lt"/>
                          <a:ea typeface="+mn-ea"/>
                          <a:cs typeface="+mn-cs"/>
                        </a:rPr>
                        <a:t>Goal:</a:t>
                      </a:r>
                      <a:r>
                        <a:rPr lang="en-US" sz="1050" b="0" i="0" u="none" strike="noStrike" kern="1200" cap="none" spc="0" normalizeH="0" baseline="0" noProof="0">
                          <a:ln>
                            <a:noFill/>
                          </a:ln>
                          <a:solidFill>
                            <a:srgbClr val="2B660F"/>
                          </a:solidFill>
                          <a:effectLst/>
                          <a:uLnTx/>
                          <a:uFillTx/>
                          <a:latin typeface="+mn-lt"/>
                          <a:ea typeface="+mn-ea"/>
                          <a:cs typeface="+mn-cs"/>
                        </a:rPr>
                        <a:t> Elevate the communities we serve and play a valuable role in their growth</a:t>
                      </a:r>
                    </a:p>
                    <a:p>
                      <a:pPr marL="350838" lvl="1" indent="-176213" algn="l">
                        <a:lnSpc>
                          <a:spcPct val="100000"/>
                        </a:lnSpc>
                        <a:spcBef>
                          <a:spcPts val="400"/>
                        </a:spcBef>
                        <a:spcAft>
                          <a:spcPts val="0"/>
                        </a:spcAft>
                        <a:buFont typeface="Wingdings" panose="05000000000000000000" pitchFamily="2" charset="2"/>
                        <a:buChar char="Ø"/>
                      </a:pPr>
                      <a:r>
                        <a:rPr lang="en-US" sz="1050" b="1" i="0" u="none" strike="noStrike" noProof="0">
                          <a:solidFill>
                            <a:srgbClr val="2B660F"/>
                          </a:solidFill>
                          <a:latin typeface="+mn-lt"/>
                        </a:rPr>
                        <a:t>pep+ alignment: </a:t>
                      </a:r>
                      <a:r>
                        <a:rPr lang="en-US" sz="1050" b="1" i="0" u="none" strike="noStrike" kern="1200" noProof="0">
                          <a:solidFill>
                            <a:srgbClr val="2B660F"/>
                          </a:solidFill>
                          <a:latin typeface="+mn-lt"/>
                          <a:ea typeface="+mn-ea"/>
                          <a:cs typeface="+mn-cs"/>
                        </a:rPr>
                        <a:t>Empower our associates with the resources and time needed to build and cultivate prosperity in our communities</a:t>
                      </a:r>
                    </a:p>
                    <a:p>
                      <a:pPr marL="120650" lvl="0" indent="-120650" algn="l">
                        <a:lnSpc>
                          <a:spcPct val="100000"/>
                        </a:lnSpc>
                        <a:spcBef>
                          <a:spcPts val="1000"/>
                        </a:spcBef>
                        <a:spcAft>
                          <a:spcPts val="0"/>
                        </a:spcAft>
                        <a:buFont typeface="Arial"/>
                        <a:buChar char="•"/>
                      </a:pPr>
                      <a:r>
                        <a:rPr lang="en-US" sz="1050" b="0" i="0" u="none" strike="noStrike" kern="1200" cap="none" spc="0" normalizeH="0" baseline="0" noProof="0">
                          <a:ln>
                            <a:noFill/>
                          </a:ln>
                          <a:solidFill>
                            <a:srgbClr val="2B660F"/>
                          </a:solidFill>
                          <a:effectLst/>
                          <a:highlight>
                            <a:srgbClr val="4FE2F3"/>
                          </a:highlight>
                          <a:uLnTx/>
                          <a:uFillTx/>
                          <a:latin typeface="+mn-lt"/>
                          <a:ea typeface="+mn-ea"/>
                          <a:cs typeface="+mn-cs"/>
                        </a:rPr>
                        <a:t>Goal:</a:t>
                      </a:r>
                      <a:r>
                        <a:rPr lang="en-US" sz="1050" b="0" i="0" u="none" strike="noStrike" kern="1200" cap="none" spc="0" normalizeH="0" baseline="0" noProof="0">
                          <a:ln>
                            <a:noFill/>
                          </a:ln>
                          <a:solidFill>
                            <a:srgbClr val="2B660F"/>
                          </a:solidFill>
                          <a:effectLst/>
                          <a:uLnTx/>
                          <a:uFillTx/>
                          <a:latin typeface="+mn-lt"/>
                          <a:ea typeface="+mn-ea"/>
                          <a:cs typeface="+mn-cs"/>
                        </a:rPr>
                        <a:t> Invest in and partner with organizations dedicated to providing food to the children who need it most</a:t>
                      </a:r>
                    </a:p>
                    <a:p>
                      <a:pPr marL="350838" lvl="1" indent="-176213" algn="l">
                        <a:lnSpc>
                          <a:spcPct val="100000"/>
                        </a:lnSpc>
                        <a:spcBef>
                          <a:spcPts val="400"/>
                        </a:spcBef>
                        <a:spcAft>
                          <a:spcPts val="0"/>
                        </a:spcAft>
                        <a:buFont typeface="Wingdings" panose="05000000000000000000" pitchFamily="2" charset="2"/>
                        <a:buChar char="Ø"/>
                      </a:pPr>
                      <a:r>
                        <a:rPr lang="en-US" sz="1050" b="1" i="0" u="none" strike="noStrike" noProof="0">
                          <a:solidFill>
                            <a:srgbClr val="2B660F"/>
                          </a:solidFill>
                          <a:latin typeface="+mn-lt"/>
                        </a:rPr>
                        <a:t>pep+ </a:t>
                      </a:r>
                      <a:r>
                        <a:rPr lang="en-US" sz="1050" b="1" i="0" u="none" strike="noStrike" kern="1200" noProof="0">
                          <a:solidFill>
                            <a:srgbClr val="2B660F"/>
                          </a:solidFill>
                          <a:latin typeface="+mn-lt"/>
                          <a:ea typeface="+mn-ea"/>
                          <a:cs typeface="+mn-cs"/>
                        </a:rPr>
                        <a:t>alignment: Partner with communities to advance food security and make nutritious food accessible to 50 million people</a:t>
                      </a: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2388498">
                <a:tc>
                  <a:txBody>
                    <a:bodyPr/>
                    <a:lstStyle/>
                    <a:p>
                      <a:pPr algn="ctr"/>
                      <a:r>
                        <a:rPr lang="en-US" sz="1400" kern="1200">
                          <a:solidFill>
                            <a:srgbClr val="922F11"/>
                          </a:solidFill>
                          <a:latin typeface="+mj-lt"/>
                          <a:ea typeface="+mn-ea"/>
                          <a:cs typeface="Leelawadee"/>
                        </a:rPr>
                        <a:t>POSITIVE </a:t>
                      </a:r>
                      <a:br>
                        <a:rPr lang="en-US" sz="1400" kern="1200">
                          <a:solidFill>
                            <a:srgbClr val="922F11"/>
                          </a:solidFill>
                          <a:latin typeface="+mj-lt"/>
                          <a:ea typeface="+mn-ea"/>
                          <a:cs typeface="Leelawadee"/>
                        </a:rPr>
                      </a:br>
                      <a:r>
                        <a:rPr lang="en-US" sz="1400" kern="1200">
                          <a:solidFill>
                            <a:srgbClr val="922F11"/>
                          </a:solidFill>
                          <a:latin typeface="+mj-lt"/>
                          <a:ea typeface="+mn-ea"/>
                          <a:cs typeface="Leelawadee"/>
                        </a:rPr>
                        <a:t>CHOICES</a:t>
                      </a:r>
                      <a:endParaRP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E6D26"/>
                    </a:solidFill>
                  </a:tcPr>
                </a:tc>
                <a:tc>
                  <a:txBody>
                    <a:bodyPr/>
                    <a:lstStyle/>
                    <a:p>
                      <a:pPr marL="120650" marR="0" lvl="0" indent="-1206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b="0" i="0" u="none" strike="noStrike" kern="1200" cap="none" spc="0" normalizeH="0" baseline="0" noProof="0">
                          <a:ln>
                            <a:noFill/>
                          </a:ln>
                          <a:solidFill>
                            <a:srgbClr val="2B660F"/>
                          </a:solidFill>
                          <a:effectLst/>
                          <a:highlight>
                            <a:srgbClr val="4FE2F3"/>
                          </a:highlight>
                          <a:uLnTx/>
                          <a:uFillTx/>
                          <a:latin typeface="+mn-lt"/>
                          <a:ea typeface="+mn-ea"/>
                          <a:cs typeface="+mn-cs"/>
                        </a:rPr>
                        <a:t>Goal:</a:t>
                      </a:r>
                      <a:r>
                        <a:rPr lang="en-US" sz="1050" b="0" i="0" u="none" strike="noStrike" kern="1200" cap="none" spc="0" normalizeH="0" baseline="0" noProof="0">
                          <a:ln>
                            <a:noFill/>
                          </a:ln>
                          <a:solidFill>
                            <a:srgbClr val="2B660F"/>
                          </a:solidFill>
                          <a:effectLst/>
                          <a:uLnTx/>
                          <a:uFillTx/>
                          <a:latin typeface="+mn-lt"/>
                        </a:rPr>
                        <a:t> Leverage collective strengths and set new goals to </a:t>
                      </a:r>
                      <a:br>
                        <a:rPr lang="en-US" sz="1050" b="0" i="0" u="none" strike="noStrike" kern="1200" cap="none" spc="0" normalizeH="0" baseline="0" noProof="0">
                          <a:ln>
                            <a:noFill/>
                          </a:ln>
                          <a:solidFill>
                            <a:srgbClr val="2B660F"/>
                          </a:solidFill>
                          <a:effectLst/>
                          <a:uLnTx/>
                          <a:uFillTx/>
                          <a:latin typeface="+mn-lt"/>
                        </a:rPr>
                      </a:br>
                      <a:r>
                        <a:rPr lang="en-US" sz="1050" b="0" i="0" u="none" strike="noStrike" kern="1200" cap="none" spc="0" normalizeH="0" baseline="0" noProof="0">
                          <a:ln>
                            <a:noFill/>
                          </a:ln>
                          <a:solidFill>
                            <a:srgbClr val="2B660F"/>
                          </a:solidFill>
                          <a:effectLst/>
                          <a:uLnTx/>
                          <a:uFillTx/>
                          <a:latin typeface="+mn-lt"/>
                        </a:rPr>
                        <a:t>enhance food sustainability across brands</a:t>
                      </a:r>
                      <a:endParaRPr lang="en-US" sz="1050" noProof="0">
                        <a:solidFill>
                          <a:srgbClr val="2B660F"/>
                        </a:solidFill>
                        <a:latin typeface="+mn-lt"/>
                      </a:endParaRPr>
                    </a:p>
                    <a:p>
                      <a:pPr marL="350838" marR="0" lvl="1" indent="-176213" algn="l" rtl="0">
                        <a:lnSpc>
                          <a:spcPct val="100000"/>
                        </a:lnSpc>
                        <a:spcBef>
                          <a:spcPts val="400"/>
                        </a:spcBef>
                        <a:spcAft>
                          <a:spcPts val="0"/>
                        </a:spcAft>
                        <a:buClrTx/>
                        <a:buSzTx/>
                        <a:buFont typeface="Wingdings" panose="05000000000000000000" pitchFamily="2" charset="2"/>
                        <a:buChar char="Ø"/>
                      </a:pPr>
                      <a:r>
                        <a:rPr lang="en-US" sz="1050" b="1" i="0" u="none" strike="noStrike" noProof="0">
                          <a:solidFill>
                            <a:srgbClr val="2B660F"/>
                          </a:solidFill>
                          <a:latin typeface="+mn-lt"/>
                        </a:rPr>
                        <a:t>pep+ </a:t>
                      </a:r>
                      <a:r>
                        <a:rPr lang="en-US" sz="1050" b="1" i="0" u="none" strike="noStrike" kern="1200" noProof="0">
                          <a:solidFill>
                            <a:srgbClr val="2B660F"/>
                          </a:solidFill>
                          <a:latin typeface="+mn-lt"/>
                          <a:ea typeface="+mn-ea"/>
                          <a:cs typeface="+mn-cs"/>
                        </a:rPr>
                        <a:t>alignment: Leverage our scaled brands to embody and amplify positive outcomes for the planet and people, including empowering consumers with transparent environmental labeling </a:t>
                      </a:r>
                      <a:br>
                        <a:rPr lang="en-US" sz="1050" b="1" i="0" u="none" strike="noStrike" kern="1200" noProof="0">
                          <a:solidFill>
                            <a:srgbClr val="2B660F"/>
                          </a:solidFill>
                          <a:latin typeface="+mn-lt"/>
                          <a:ea typeface="+mn-ea"/>
                          <a:cs typeface="+mn-cs"/>
                        </a:rPr>
                      </a:br>
                      <a:r>
                        <a:rPr lang="en-US" sz="1050" b="1" i="0" u="none" strike="noStrike" kern="1200" noProof="0">
                          <a:solidFill>
                            <a:srgbClr val="2B660F"/>
                          </a:solidFill>
                          <a:latin typeface="+mn-lt"/>
                          <a:ea typeface="+mn-ea"/>
                          <a:cs typeface="+mn-cs"/>
                        </a:rPr>
                        <a:t>on our key products </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050" b="0" i="1" u="none" strike="noStrike" kern="1200" cap="none" spc="0" normalizeH="0" baseline="0" noProof="0">
                          <a:ln>
                            <a:noFill/>
                          </a:ln>
                          <a:solidFill>
                            <a:srgbClr val="2B660F"/>
                          </a:solidFill>
                          <a:effectLst/>
                          <a:uLnTx/>
                          <a:uFillTx/>
                          <a:latin typeface="+mn-lt"/>
                          <a:ea typeface="+mn-ea"/>
                          <a:cs typeface="+mn-cs"/>
                        </a:rPr>
                        <a:t>No commonalities.</a:t>
                      </a: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bl>
          </a:graphicData>
        </a:graphic>
      </p:graphicFrame>
      <p:pic>
        <p:nvPicPr>
          <p:cNvPr id="21" name="Picture 20" descr="A blue and green windmill with green arrows&#10;&#10;Description automatically generated">
            <a:extLst>
              <a:ext uri="{FF2B5EF4-FFF2-40B4-BE49-F238E27FC236}">
                <a16:creationId xmlns:a16="http://schemas.microsoft.com/office/drawing/2014/main" id="{89AEBAC0-821F-84C7-26B8-E5681AF6713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pic>
        <p:nvPicPr>
          <p:cNvPr id="22" name="Picture 21" descr="A logo of a hand and a globe&#10;&#10;Description automatically generated">
            <a:extLst>
              <a:ext uri="{FF2B5EF4-FFF2-40B4-BE49-F238E27FC236}">
                <a16:creationId xmlns:a16="http://schemas.microsoft.com/office/drawing/2014/main" id="{B6757A0B-D9B4-E0F0-F600-9D0B0144715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27528" y="4219451"/>
            <a:ext cx="536916" cy="583072"/>
          </a:xfrm>
          <a:prstGeom prst="rect">
            <a:avLst/>
          </a:prstGeom>
        </p:spPr>
      </p:pic>
      <p:sp>
        <p:nvSpPr>
          <p:cNvPr id="23" name="TextBox 22">
            <a:extLst>
              <a:ext uri="{FF2B5EF4-FFF2-40B4-BE49-F238E27FC236}">
                <a16:creationId xmlns:a16="http://schemas.microsoft.com/office/drawing/2014/main" id="{439213B2-F0FE-1F99-BCFD-F61E8C60B316}"/>
              </a:ext>
            </a:extLst>
          </p:cNvPr>
          <p:cNvSpPr txBox="1"/>
          <p:nvPr/>
        </p:nvSpPr>
        <p:spPr>
          <a:xfrm>
            <a:off x="5334000" y="6269189"/>
            <a:ext cx="6405563" cy="506261"/>
          </a:xfrm>
          <a:prstGeom prst="rect">
            <a:avLst/>
          </a:prstGeom>
          <a:solidFill>
            <a:srgbClr val="8EBC29"/>
          </a:solidFill>
        </p:spPr>
        <p:txBody>
          <a:bodyPr wrap="square" rtlCol="0" anchor="ctr">
            <a:noAutofit/>
          </a:bodyPr>
          <a:lstStyle/>
          <a:p>
            <a:pPr algn="ctr">
              <a:defRPr/>
            </a:pPr>
            <a:r>
              <a:rPr kumimoji="0" lang="en-US" sz="1050" b="0" i="1" u="none" strike="noStrike" kern="0" cap="none" spc="0" normalizeH="0" baseline="0" noProof="0">
                <a:ln>
                  <a:noFill/>
                </a:ln>
                <a:solidFill>
                  <a:schemeClr val="bg1"/>
                </a:solidFill>
                <a:effectLst/>
                <a:uLnTx/>
                <a:uFillTx/>
                <a:cs typeface="Leelawadee" panose="020B0502040204020203" pitchFamily="34" charset="-34"/>
              </a:rPr>
              <a:t>No common focus areas were identified for Positive Agriculture (PepsiCo) and People First (Inspire).</a:t>
            </a:r>
          </a:p>
        </p:txBody>
      </p:sp>
    </p:spTree>
    <p:extLst>
      <p:ext uri="{BB962C8B-B14F-4D97-AF65-F5344CB8AC3E}">
        <p14:creationId xmlns:p14="http://schemas.microsoft.com/office/powerpoint/2010/main" val="1732721100"/>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BEE113-7C9E-2830-933D-19E6D9F02333}"/>
            </a:ext>
          </a:extLst>
        </p:cNvPr>
        <p:cNvGrpSpPr/>
        <p:nvPr/>
      </p:nvGrpSpPr>
      <p:grpSpPr>
        <a:xfrm>
          <a:off x="0" y="0"/>
          <a:ext cx="0" cy="0"/>
          <a:chOff x="0" y="0"/>
          <a:chExt cx="0" cy="0"/>
        </a:xfrm>
      </p:grpSpPr>
      <p:pic>
        <p:nvPicPr>
          <p:cNvPr id="3" name="Picture 2" descr="jack in the box logo png">
            <a:extLst>
              <a:ext uri="{FF2B5EF4-FFF2-40B4-BE49-F238E27FC236}">
                <a16:creationId xmlns:a16="http://schemas.microsoft.com/office/drawing/2014/main" id="{A7F25B0D-111F-9385-73F0-D9051452C2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85912"/>
            <a:ext cx="3600450" cy="3686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3032186"/>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385C2B-E11A-C503-B38B-2474E277488E}"/>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D4639DD0-F003-77FE-1F9D-289A500C50CA}"/>
              </a:ext>
            </a:extLst>
          </p:cNvPr>
          <p:cNvGraphicFramePr>
            <a:graphicFrameLocks/>
          </p:cNvGraphicFramePr>
          <p:nvPr>
            <p:custDataLst>
              <p:tags r:id="rId1"/>
            </p:custDataLst>
            <p:extLst>
              <p:ext uri="{D42A27DB-BD31-4B8C-83A1-F6EECF244321}">
                <p14:modId xmlns:p14="http://schemas.microsoft.com/office/powerpoint/2010/main" val="22487463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5" name="think-cell data - do not delete" hidden="1">
                        <a:extLst>
                          <a:ext uri="{FF2B5EF4-FFF2-40B4-BE49-F238E27FC236}">
                            <a16:creationId xmlns:a16="http://schemas.microsoft.com/office/drawing/2014/main" id="{D4639DD0-F003-77FE-1F9D-289A500C50C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tangle: Single Corner Rounded 6">
            <a:extLst>
              <a:ext uri="{FF2B5EF4-FFF2-40B4-BE49-F238E27FC236}">
                <a16:creationId xmlns:a16="http://schemas.microsoft.com/office/drawing/2014/main" id="{9BA861A4-47EC-6517-3695-0DB1E27D7C69}"/>
              </a:ext>
            </a:extLst>
          </p:cNvPr>
          <p:cNvSpPr>
            <a:spLocks/>
          </p:cNvSpPr>
          <p:nvPr/>
        </p:nvSpPr>
        <p:spPr>
          <a:xfrm>
            <a:off x="6300438" y="825872"/>
            <a:ext cx="5852160" cy="66792"/>
          </a:xfrm>
          <a:prstGeom prst="round1Rect">
            <a:avLst>
              <a:gd name="adj" fmla="val 3618"/>
            </a:avLst>
          </a:prstGeom>
          <a:solidFill>
            <a:srgbClr val="0F440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182880" numCol="1" spcCol="38100" rtlCol="0" anchor="b">
            <a:noAutofit/>
          </a:bodyPr>
          <a:lstStyle/>
          <a:p>
            <a:pPr defTabSz="914400"/>
            <a:r>
              <a:rPr kumimoji="0" lang="en-US" sz="3200" b="0" i="0" u="none" strike="noStrike" kern="1200" cap="all" spc="0" normalizeH="0" baseline="0" noProof="0">
                <a:ln>
                  <a:noFill/>
                </a:ln>
                <a:solidFill>
                  <a:srgbClr val="0F440E"/>
                </a:solidFill>
                <a:effectLst/>
                <a:uLnTx/>
                <a:uFillTx/>
                <a:latin typeface="GT Pressura LCG Black"/>
                <a:ea typeface="+mj-ea"/>
                <a:cs typeface="+mj-cs"/>
              </a:rPr>
              <a:t>KEY TAKEAWAYS</a:t>
            </a:r>
            <a:endParaRPr lang="en-US" b="1">
              <a:solidFill>
                <a:srgbClr val="0F440E"/>
              </a:solidFill>
              <a:latin typeface="+mj-lt"/>
            </a:endParaRPr>
          </a:p>
        </p:txBody>
      </p:sp>
      <p:pic>
        <p:nvPicPr>
          <p:cNvPr id="8" name="Picture 7">
            <a:extLst>
              <a:ext uri="{FF2B5EF4-FFF2-40B4-BE49-F238E27FC236}">
                <a16:creationId xmlns:a16="http://schemas.microsoft.com/office/drawing/2014/main" id="{678A0CA4-6C08-A75D-4907-8175E2798BED}"/>
              </a:ext>
            </a:extLst>
          </p:cNvPr>
          <p:cNvPicPr>
            <a:picLocks noChangeAspect="1"/>
          </p:cNvPicPr>
          <p:nvPr/>
        </p:nvPicPr>
        <p:blipFill>
          <a:blip r:embed="rId6"/>
          <a:srcRect l="24821" r="18929"/>
          <a:stretch>
            <a:fillRect/>
          </a:stretch>
        </p:blipFill>
        <p:spPr>
          <a:xfrm rot="16200000">
            <a:off x="2520059" y="3282059"/>
            <a:ext cx="6857999" cy="293883"/>
          </a:xfrm>
          <a:custGeom>
            <a:avLst/>
            <a:gdLst>
              <a:gd name="connsiteX0" fmla="*/ 6857999 w 6857999"/>
              <a:gd name="connsiteY0" fmla="*/ 0 h 293883"/>
              <a:gd name="connsiteX1" fmla="*/ 6857999 w 6857999"/>
              <a:gd name="connsiteY1" fmla="*/ 293883 h 293883"/>
              <a:gd name="connsiteX2" fmla="*/ 0 w 6857999"/>
              <a:gd name="connsiteY2" fmla="*/ 293883 h 293883"/>
              <a:gd name="connsiteX3" fmla="*/ 0 w 6857999"/>
              <a:gd name="connsiteY3" fmla="*/ 0 h 293883"/>
            </a:gdLst>
            <a:ahLst/>
            <a:cxnLst>
              <a:cxn ang="0">
                <a:pos x="connsiteX0" y="connsiteY0"/>
              </a:cxn>
              <a:cxn ang="0">
                <a:pos x="connsiteX1" y="connsiteY1"/>
              </a:cxn>
              <a:cxn ang="0">
                <a:pos x="connsiteX2" y="connsiteY2"/>
              </a:cxn>
              <a:cxn ang="0">
                <a:pos x="connsiteX3" y="connsiteY3"/>
              </a:cxn>
            </a:cxnLst>
            <a:rect l="l" t="t" r="r" b="b"/>
            <a:pathLst>
              <a:path w="6857999" h="293883">
                <a:moveTo>
                  <a:pt x="6857999" y="0"/>
                </a:moveTo>
                <a:lnTo>
                  <a:pt x="6857999" y="293883"/>
                </a:lnTo>
                <a:lnTo>
                  <a:pt x="0" y="293883"/>
                </a:lnTo>
                <a:lnTo>
                  <a:pt x="0" y="0"/>
                </a:lnTo>
                <a:close/>
              </a:path>
            </a:pathLst>
          </a:custGeom>
          <a:effectLst>
            <a:outerShdw blurRad="50800" dist="38100" dir="10800000" algn="r" rotWithShape="0">
              <a:prstClr val="black">
                <a:alpha val="20000"/>
              </a:prstClr>
            </a:outerShdw>
          </a:effectLst>
        </p:spPr>
      </p:pic>
      <p:sp>
        <p:nvSpPr>
          <p:cNvPr id="9" name="Rectangle: Rounded Corners 8">
            <a:extLst>
              <a:ext uri="{FF2B5EF4-FFF2-40B4-BE49-F238E27FC236}">
                <a16:creationId xmlns:a16="http://schemas.microsoft.com/office/drawing/2014/main" id="{FB24B40C-0057-24AB-0E42-143A5F128287}"/>
              </a:ext>
            </a:extLst>
          </p:cNvPr>
          <p:cNvSpPr>
            <a:spLocks/>
          </p:cNvSpPr>
          <p:nvPr/>
        </p:nvSpPr>
        <p:spPr>
          <a:xfrm rot="10800000" flipH="1" flipV="1">
            <a:off x="6300438" y="1062650"/>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r>
              <a:rPr lang="en-US" sz="2400" b="1">
                <a:solidFill>
                  <a:srgbClr val="8EBC29"/>
                </a:solidFill>
              </a:rPr>
              <a:t>Limited alignment</a:t>
            </a:r>
          </a:p>
        </p:txBody>
      </p:sp>
      <p:sp>
        <p:nvSpPr>
          <p:cNvPr id="10" name="Rectangle: Rounded Corners 9">
            <a:extLst>
              <a:ext uri="{FF2B5EF4-FFF2-40B4-BE49-F238E27FC236}">
                <a16:creationId xmlns:a16="http://schemas.microsoft.com/office/drawing/2014/main" id="{7D1FCE4C-ECDA-C2FC-5E4D-E974F07C6C8D}"/>
              </a:ext>
            </a:extLst>
          </p:cNvPr>
          <p:cNvSpPr>
            <a:spLocks/>
          </p:cNvSpPr>
          <p:nvPr/>
        </p:nvSpPr>
        <p:spPr>
          <a:xfrm rot="10800000" flipH="1" flipV="1">
            <a:off x="6386385" y="1711260"/>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r>
              <a:rPr lang="en-US">
                <a:solidFill>
                  <a:schemeClr val="bg1"/>
                </a:solidFill>
              </a:rPr>
              <a:t>Jack in the box’s focus areas are limited and still in their infancy. As a result, there is little commonality with PepsiCo’s focus areas. </a:t>
            </a:r>
          </a:p>
        </p:txBody>
      </p:sp>
      <p:sp>
        <p:nvSpPr>
          <p:cNvPr id="11" name="Oval 10">
            <a:extLst>
              <a:ext uri="{FF2B5EF4-FFF2-40B4-BE49-F238E27FC236}">
                <a16:creationId xmlns:a16="http://schemas.microsoft.com/office/drawing/2014/main" id="{547A2019-868C-2C58-0D9A-27AE26CD9CBA}"/>
              </a:ext>
            </a:extLst>
          </p:cNvPr>
          <p:cNvSpPr/>
          <p:nvPr/>
        </p:nvSpPr>
        <p:spPr>
          <a:xfrm>
            <a:off x="6375234" y="1171322"/>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descr="Jack in the Box - Wikipedia">
            <a:extLst>
              <a:ext uri="{FF2B5EF4-FFF2-40B4-BE49-F238E27FC236}">
                <a16:creationId xmlns:a16="http://schemas.microsoft.com/office/drawing/2014/main" id="{7AB4B037-B0F2-E662-E051-79D232787A17}"/>
              </a:ext>
            </a:extLst>
          </p:cNvPr>
          <p:cNvPicPr>
            <a:picLocks noGrp="1" noChangeAspect="1" noChangeArrowheads="1"/>
          </p:cNvPicPr>
          <p:nvPr>
            <p:ph type="pic" sz="quarter" idx="14"/>
          </p:nvPr>
        </p:nvPicPr>
        <p:blipFill rotWithShape="1">
          <a:blip r:embed="rId7">
            <a:extLst>
              <a:ext uri="{28A0092B-C50C-407E-A947-70E740481C1C}">
                <a14:useLocalDpi xmlns:a14="http://schemas.microsoft.com/office/drawing/2010/main" val="0"/>
              </a:ext>
            </a:extLst>
          </a:blip>
          <a:srcRect l="-27703" t="-40629" r="-35562" b="-40629"/>
          <a:stretch>
            <a:fillRect/>
          </a:stretch>
        </p:blipFill>
        <p:spPr bwMode="auto">
          <a:xfrm>
            <a:off x="0" y="0"/>
            <a:ext cx="6096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Graphic 1">
            <a:extLst>
              <a:ext uri="{FF2B5EF4-FFF2-40B4-BE49-F238E27FC236}">
                <a16:creationId xmlns:a16="http://schemas.microsoft.com/office/drawing/2014/main" id="{719A9F33-56DF-7EB7-E160-D5986BF40C6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22901" y="1218989"/>
            <a:ext cx="311150" cy="311150"/>
          </a:xfrm>
          <a:prstGeom prst="rect">
            <a:avLst/>
          </a:prstGeom>
        </p:spPr>
      </p:pic>
    </p:spTree>
    <p:extLst>
      <p:ext uri="{BB962C8B-B14F-4D97-AF65-F5344CB8AC3E}">
        <p14:creationId xmlns:p14="http://schemas.microsoft.com/office/powerpoint/2010/main" val="538419688"/>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36A381-9E73-333D-527E-63E21F74AD2C}"/>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E6082B57-E387-94DB-F27F-F96AFE16645C}"/>
              </a:ext>
            </a:extLst>
          </p:cNvPr>
          <p:cNvGraphicFramePr>
            <a:graphicFrameLocks/>
          </p:cNvGraphicFramePr>
          <p:nvPr>
            <p:custDataLst>
              <p:tags r:id="rId1"/>
            </p:custDataLst>
            <p:extLst>
              <p:ext uri="{D42A27DB-BD31-4B8C-83A1-F6EECF244321}">
                <p14:modId xmlns:p14="http://schemas.microsoft.com/office/powerpoint/2010/main" val="2491325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2" name="think-cell data - do not delete" hidden="1">
                        <a:extLst>
                          <a:ext uri="{FF2B5EF4-FFF2-40B4-BE49-F238E27FC236}">
                            <a16:creationId xmlns:a16="http://schemas.microsoft.com/office/drawing/2014/main" id="{E6082B57-E387-94DB-F27F-F96AFE16645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7" name="Title 16">
            <a:extLst>
              <a:ext uri="{FF2B5EF4-FFF2-40B4-BE49-F238E27FC236}">
                <a16:creationId xmlns:a16="http://schemas.microsoft.com/office/drawing/2014/main" id="{86256279-47F9-9237-4CFE-8FD23E76A832}"/>
              </a:ext>
            </a:extLst>
          </p:cNvPr>
          <p:cNvSpPr>
            <a:spLocks noGrp="1"/>
          </p:cNvSpPr>
          <p:nvPr>
            <p:ph type="title"/>
          </p:nvPr>
        </p:nvSpPr>
        <p:spPr>
          <a:xfrm>
            <a:off x="304798" y="246888"/>
            <a:ext cx="11585448" cy="969264"/>
          </a:xfrm>
        </p:spPr>
        <p:txBody>
          <a:bodyPr vert="horz" rIns="0"/>
          <a:lstStyle/>
          <a:p>
            <a:pPr lvl="0"/>
            <a:r>
              <a:rPr lang="en-US" sz="3000"/>
              <a:t>JACK IN THE BOX’S SUSTAINABILITY FOCUS AREAS</a:t>
            </a:r>
            <a:br>
              <a:rPr lang="en-US" sz="3000"/>
            </a:br>
            <a:r>
              <a:rPr lang="en-US" sz="1800" i="1"/>
              <a:t>And how these focus areas align with pep+ pillars</a:t>
            </a:r>
          </a:p>
        </p:txBody>
      </p:sp>
      <p:pic>
        <p:nvPicPr>
          <p:cNvPr id="19" name="Picture 2" descr="Jack in the Box - Wikipedia">
            <a:extLst>
              <a:ext uri="{FF2B5EF4-FFF2-40B4-BE49-F238E27FC236}">
                <a16:creationId xmlns:a16="http://schemas.microsoft.com/office/drawing/2014/main" id="{6DEBCCAD-232C-126C-727D-18D602D9312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72" t="-1944" r="-970" b="-1944"/>
          <a:stretch>
            <a:fillRect/>
          </a:stretch>
        </p:blipFill>
        <p:spPr bwMode="auto">
          <a:xfrm>
            <a:off x="11146064" y="348788"/>
            <a:ext cx="741136" cy="76610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Top Corners Rounded 19">
            <a:extLst>
              <a:ext uri="{FF2B5EF4-FFF2-40B4-BE49-F238E27FC236}">
                <a16:creationId xmlns:a16="http://schemas.microsoft.com/office/drawing/2014/main" id="{C0F46C17-CD40-71CB-E5A5-D11A17EEC70B}"/>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1" name="Table 4">
            <a:extLst>
              <a:ext uri="{FF2B5EF4-FFF2-40B4-BE49-F238E27FC236}">
                <a16:creationId xmlns:a16="http://schemas.microsoft.com/office/drawing/2014/main" id="{8770477E-0877-EC56-32EB-7974B0BB8A74}"/>
              </a:ext>
            </a:extLst>
          </p:cNvPr>
          <p:cNvGraphicFramePr>
            <a:graphicFrameLocks noGrp="1"/>
          </p:cNvGraphicFramePr>
          <p:nvPr>
            <p:extLst>
              <p:ext uri="{D42A27DB-BD31-4B8C-83A1-F6EECF244321}">
                <p14:modId xmlns:p14="http://schemas.microsoft.com/office/powerpoint/2010/main" val="3365985508"/>
              </p:ext>
            </p:extLst>
          </p:nvPr>
        </p:nvGraphicFramePr>
        <p:xfrm>
          <a:off x="-7620" y="1148230"/>
          <a:ext cx="11986260" cy="5032283"/>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3421380">
                  <a:extLst>
                    <a:ext uri="{9D8B030D-6E8A-4147-A177-3AD203B41FA5}">
                      <a16:colId xmlns:a16="http://schemas.microsoft.com/office/drawing/2014/main" val="2382844442"/>
                    </a:ext>
                  </a:extLst>
                </a:gridCol>
                <a:gridCol w="3421380">
                  <a:extLst>
                    <a:ext uri="{9D8B030D-6E8A-4147-A177-3AD203B41FA5}">
                      <a16:colId xmlns:a16="http://schemas.microsoft.com/office/drawing/2014/main" val="957515009"/>
                    </a:ext>
                  </a:extLst>
                </a:gridCol>
                <a:gridCol w="3154680">
                  <a:extLst>
                    <a:ext uri="{9D8B030D-6E8A-4147-A177-3AD203B41FA5}">
                      <a16:colId xmlns:a16="http://schemas.microsoft.com/office/drawing/2014/main" val="2353111847"/>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Our Commitment to the Environment</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Supporting Our People &amp; Community</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Food Quality, Sourcing &amp; Transparency</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1036355">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954F07"/>
                          </a:solidFill>
                          <a:latin typeface="+mj-lt"/>
                          <a:ea typeface="+mn-ea"/>
                          <a:cs typeface="Leelawadee"/>
                        </a:rPr>
                        <a:t>POSITIVE </a:t>
                      </a:r>
                      <a:br>
                        <a:rPr lang="en-US" sz="1400" kern="1200">
                          <a:solidFill>
                            <a:srgbClr val="954F07"/>
                          </a:solidFill>
                          <a:latin typeface="+mj-lt"/>
                          <a:ea typeface="+mn-ea"/>
                          <a:cs typeface="Leelawadee"/>
                        </a:rPr>
                      </a:br>
                      <a:r>
                        <a:rPr lang="en-US" sz="1400" kern="1200">
                          <a:solidFill>
                            <a:srgbClr val="954F07"/>
                          </a:solidFill>
                          <a:latin typeface="+mj-lt"/>
                          <a:ea typeface="+mn-ea"/>
                          <a:cs typeface="Leelawadee"/>
                        </a:rPr>
                        <a:t>AGRICULTURE</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9F0A"/>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a:ln>
                            <a:noFill/>
                          </a:ln>
                          <a:solidFill>
                            <a:srgbClr val="2B660F"/>
                          </a:solidFill>
                          <a:effectLst/>
                          <a:uLnTx/>
                          <a:uFillTx/>
                          <a:latin typeface="+mn-lt"/>
                          <a:ea typeface="+mn-ea"/>
                          <a:cs typeface="Leelawadee"/>
                        </a:rPr>
                        <a:t>Not a focus area for the customer.</a:t>
                      </a:r>
                      <a:endParaRPr kumimoji="0" lang="en-US" sz="1050" b="0" i="0" u="none" strike="noStrike" kern="1200" cap="none" spc="0" normalizeH="0" baseline="0" noProof="0">
                        <a:ln>
                          <a:noFill/>
                        </a:ln>
                        <a:solidFill>
                          <a:srgbClr val="2B660F"/>
                        </a:solidFill>
                        <a:effectLst/>
                        <a:uLnTx/>
                        <a:uFillTx/>
                        <a:latin typeface="+mn-lt"/>
                        <a:ea typeface="+mn-ea"/>
                        <a:cs typeface="Leelawadee"/>
                      </a:endParaRP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a:ln>
                            <a:noFill/>
                          </a:ln>
                          <a:solidFill>
                            <a:srgbClr val="2B660F"/>
                          </a:solidFill>
                          <a:effectLst/>
                          <a:uLnTx/>
                          <a:uFillTx/>
                          <a:latin typeface="+mn-lt"/>
                          <a:ea typeface="+mn-ea"/>
                          <a:cs typeface="Leelawadee"/>
                        </a:rPr>
                        <a:t>Not a focus area for the customer.</a:t>
                      </a:r>
                      <a:endParaRPr kumimoji="0" lang="en-US" sz="1050" b="0" i="0" u="none" strike="noStrike" kern="1200" cap="none" spc="0" normalizeH="0" baseline="0" noProof="0">
                        <a:ln>
                          <a:noFill/>
                        </a:ln>
                        <a:solidFill>
                          <a:srgbClr val="2B660F"/>
                        </a:solidFill>
                        <a:effectLst/>
                        <a:uLnTx/>
                        <a:uFillTx/>
                        <a:latin typeface="+mn-lt"/>
                        <a:ea typeface="+mn-ea"/>
                        <a:cs typeface="Leelawadee"/>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marR="0" lvl="0" indent="-1206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kern="1200" noProof="0">
                          <a:solidFill>
                            <a:srgbClr val="2B660F"/>
                          </a:solidFill>
                          <a:highlight>
                            <a:srgbClr val="4FE2F3"/>
                          </a:highlight>
                          <a:latin typeface="+mn-lt"/>
                          <a:ea typeface="+mn-ea"/>
                          <a:cs typeface="Leelawadee" panose="020B0502040204020203" pitchFamily="34" charset="-34"/>
                        </a:rPr>
                        <a:t>Goal:</a:t>
                      </a:r>
                      <a:r>
                        <a:rPr lang="en-US" sz="1050" kern="1200" noProof="0">
                          <a:solidFill>
                            <a:srgbClr val="2B660F"/>
                          </a:solidFill>
                          <a:latin typeface="+mn-lt"/>
                          <a:ea typeface="+mn-ea"/>
                          <a:cs typeface="Leelawadee" panose="020B0502040204020203" pitchFamily="34" charset="-34"/>
                        </a:rPr>
                        <a:t> Manage supply chain by emphasizing transparency and adherence </a:t>
                      </a:r>
                      <a:br>
                        <a:rPr lang="en-US" sz="1050" kern="1200" noProof="0">
                          <a:solidFill>
                            <a:srgbClr val="2B660F"/>
                          </a:solidFill>
                          <a:latin typeface="+mn-lt"/>
                          <a:ea typeface="+mn-ea"/>
                          <a:cs typeface="Leelawadee" panose="020B0502040204020203" pitchFamily="34" charset="-34"/>
                        </a:rPr>
                      </a:br>
                      <a:r>
                        <a:rPr lang="en-US" sz="1050" kern="1200" noProof="0">
                          <a:solidFill>
                            <a:srgbClr val="2B660F"/>
                          </a:solidFill>
                          <a:latin typeface="+mn-lt"/>
                          <a:ea typeface="+mn-ea"/>
                          <a:cs typeface="Leelawadee" panose="020B0502040204020203" pitchFamily="34" charset="-34"/>
                        </a:rPr>
                        <a:t>to both environmental and social sourcing standards </a:t>
                      </a: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1828800">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indent="-120650">
                        <a:buFont typeface="Arial" panose="020B0604020202020204" pitchFamily="34" charset="0"/>
                        <a:buChar char="•"/>
                      </a:pPr>
                      <a:r>
                        <a:rPr lang="en-US" sz="1050" kern="1200" noProof="0">
                          <a:solidFill>
                            <a:srgbClr val="2B660F"/>
                          </a:solidFill>
                          <a:highlight>
                            <a:srgbClr val="FFC624"/>
                          </a:highlight>
                          <a:latin typeface="+mn-lt"/>
                          <a:ea typeface="+mn-ea"/>
                          <a:cs typeface="Leelawadee" panose="020B0502040204020203" pitchFamily="34" charset="-34"/>
                        </a:rPr>
                        <a:t>Target:</a:t>
                      </a:r>
                      <a:r>
                        <a:rPr lang="en-US" sz="1050" kern="1200" noProof="0">
                          <a:solidFill>
                            <a:srgbClr val="2B660F"/>
                          </a:solidFill>
                          <a:latin typeface="+mn-lt"/>
                          <a:ea typeface="+mn-ea"/>
                          <a:cs typeface="Leelawadee" panose="020B0502040204020203" pitchFamily="34" charset="-34"/>
                        </a:rPr>
                        <a:t> C</a:t>
                      </a:r>
                      <a:r>
                        <a:rPr lang="en-US" sz="1050" noProof="0">
                          <a:solidFill>
                            <a:srgbClr val="2B660F"/>
                          </a:solidFill>
                          <a:latin typeface="+mn-lt"/>
                          <a:cs typeface="Leelawadee" panose="020B0502040204020203" pitchFamily="34" charset="-34"/>
                        </a:rPr>
                        <a:t>ut the use of virgin plastic by 20% in 2030, compared 2020 use</a:t>
                      </a:r>
                    </a:p>
                    <a:p>
                      <a:pPr marL="120650" indent="-120650">
                        <a:spcBef>
                          <a:spcPts val="600"/>
                        </a:spcBef>
                        <a:buFont typeface="Arial" panose="020B0604020202020204" pitchFamily="34" charset="0"/>
                        <a:buChar char="•"/>
                      </a:pPr>
                      <a:r>
                        <a:rPr lang="en-US" sz="1050" kern="1200" noProof="0">
                          <a:solidFill>
                            <a:srgbClr val="2B660F"/>
                          </a:solidFill>
                          <a:highlight>
                            <a:srgbClr val="FFC624"/>
                          </a:highlight>
                          <a:latin typeface="+mn-lt"/>
                          <a:ea typeface="+mn-ea"/>
                          <a:cs typeface="Leelawadee" panose="020B0502040204020203" pitchFamily="34" charset="-34"/>
                        </a:rPr>
                        <a:t>Target:</a:t>
                      </a:r>
                      <a:r>
                        <a:rPr lang="en-US" sz="1050" noProof="0">
                          <a:solidFill>
                            <a:srgbClr val="2B660F"/>
                          </a:solidFill>
                          <a:latin typeface="+mn-lt"/>
                          <a:cs typeface="Leelawadee" panose="020B0502040204020203" pitchFamily="34" charset="-34"/>
                        </a:rPr>
                        <a:t> Offset 97% of our electricity consumption at headquarters through a solar installation initiative part of the headquarters’ renovation blueprint </a:t>
                      </a:r>
                    </a:p>
                    <a:p>
                      <a:pPr marL="120650" indent="-120650">
                        <a:spcBef>
                          <a:spcPts val="600"/>
                        </a:spcBef>
                        <a:buFont typeface="Arial" panose="020B0604020202020204" pitchFamily="34" charset="0"/>
                        <a:buChar char="•"/>
                      </a:pPr>
                      <a:r>
                        <a:rPr lang="en-US" sz="1050" kern="1200" noProof="0">
                          <a:solidFill>
                            <a:srgbClr val="2B660F"/>
                          </a:solidFill>
                          <a:highlight>
                            <a:srgbClr val="4FE2F3"/>
                          </a:highlight>
                          <a:latin typeface="+mn-lt"/>
                          <a:ea typeface="+mn-ea"/>
                          <a:cs typeface="Leelawadee" panose="020B0502040204020203" pitchFamily="34" charset="-34"/>
                        </a:rPr>
                        <a:t>Goal:</a:t>
                      </a:r>
                      <a:r>
                        <a:rPr lang="en-US" sz="1050" noProof="0">
                          <a:solidFill>
                            <a:srgbClr val="2B660F"/>
                          </a:solidFill>
                          <a:latin typeface="+mn-lt"/>
                          <a:cs typeface="Leelawadee" panose="020B0502040204020203" pitchFamily="34" charset="-34"/>
                        </a:rPr>
                        <a:t> Disclose greenhouse gas emissions in the future</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indent="-120650">
                        <a:buFont typeface="Arial" panose="020B0604020202020204" pitchFamily="34" charset="0"/>
                        <a:buChar char="•"/>
                      </a:pPr>
                      <a:r>
                        <a:rPr lang="en-US" sz="1050" kern="1200" noProof="0">
                          <a:solidFill>
                            <a:srgbClr val="2B660F"/>
                          </a:solidFill>
                          <a:highlight>
                            <a:srgbClr val="4FE2F3"/>
                          </a:highlight>
                          <a:latin typeface="+mn-lt"/>
                          <a:ea typeface="+mn-ea"/>
                          <a:cs typeface="Leelawadee" panose="020B0502040204020203" pitchFamily="34" charset="-34"/>
                        </a:rPr>
                        <a:t>Goal:</a:t>
                      </a:r>
                      <a:r>
                        <a:rPr lang="en-US" sz="1050" kern="1200" noProof="0">
                          <a:solidFill>
                            <a:srgbClr val="2B660F"/>
                          </a:solidFill>
                          <a:latin typeface="+mn-lt"/>
                          <a:ea typeface="+mn-ea"/>
                          <a:cs typeface="Leelawadee" panose="020B0502040204020203" pitchFamily="34" charset="-34"/>
                        </a:rPr>
                        <a:t> Provide transparent and fair compensation for employees </a:t>
                      </a:r>
                    </a:p>
                    <a:p>
                      <a:pPr marL="120650" indent="-120650">
                        <a:spcBef>
                          <a:spcPts val="600"/>
                        </a:spcBef>
                        <a:buFont typeface="Arial" panose="020B0604020202020204" pitchFamily="34" charset="0"/>
                        <a:buChar char="•"/>
                      </a:pPr>
                      <a:r>
                        <a:rPr lang="en-US" sz="1050" kern="1200" noProof="0">
                          <a:solidFill>
                            <a:srgbClr val="2B660F"/>
                          </a:solidFill>
                          <a:highlight>
                            <a:srgbClr val="4FE2F3"/>
                          </a:highlight>
                          <a:latin typeface="+mn-lt"/>
                          <a:ea typeface="+mn-ea"/>
                          <a:cs typeface="Leelawadee" panose="020B0502040204020203" pitchFamily="34" charset="-34"/>
                        </a:rPr>
                        <a:t>Goal:</a:t>
                      </a:r>
                      <a:r>
                        <a:rPr lang="en-US" sz="1050" kern="1200" noProof="0">
                          <a:solidFill>
                            <a:srgbClr val="2B660F"/>
                          </a:solidFill>
                          <a:latin typeface="+mn-lt"/>
                          <a:ea typeface="+mn-ea"/>
                          <a:cs typeface="Leelawadee" panose="020B0502040204020203" pitchFamily="34" charset="-34"/>
                        </a:rPr>
                        <a:t> Ensure all children have reliable </a:t>
                      </a:r>
                      <a:br>
                        <a:rPr lang="en-US" sz="1050" kern="1200" noProof="0">
                          <a:solidFill>
                            <a:srgbClr val="2B660F"/>
                          </a:solidFill>
                          <a:latin typeface="+mn-lt"/>
                          <a:ea typeface="+mn-ea"/>
                          <a:cs typeface="Leelawadee" panose="020B0502040204020203" pitchFamily="34" charset="-34"/>
                        </a:rPr>
                      </a:br>
                      <a:r>
                        <a:rPr lang="en-US" sz="1050" kern="1200" noProof="0">
                          <a:solidFill>
                            <a:srgbClr val="2B660F"/>
                          </a:solidFill>
                          <a:latin typeface="+mn-lt"/>
                          <a:ea typeface="+mn-ea"/>
                          <a:cs typeface="Leelawadee" panose="020B0502040204020203" pitchFamily="34" charset="-34"/>
                        </a:rPr>
                        <a:t>access to safe, nutritious food year-round through partnership with No Kid Hungry</a:t>
                      </a: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marR="0" lvl="0" indent="-12065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50" i="1" kern="1200" noProof="0">
                          <a:solidFill>
                            <a:srgbClr val="2B660F"/>
                          </a:solidFill>
                          <a:latin typeface="+mn-lt"/>
                          <a:ea typeface="+mn-ea"/>
                          <a:cs typeface="Leelawadee" panose="020B0502040204020203" pitchFamily="34" charset="-34"/>
                        </a:rPr>
                        <a:t>Not a focus area for the customer.</a:t>
                      </a:r>
                      <a:endParaRPr lang="en-US" sz="1050" i="1" kern="1200" noProof="0">
                        <a:solidFill>
                          <a:srgbClr val="2B660F"/>
                        </a:solidFill>
                        <a:latin typeface="+mn-lt"/>
                        <a:ea typeface="+mn-ea"/>
                        <a:cs typeface="Leelawadee" panose="020B0502040204020203" pitchFamily="34" charset="-34"/>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r h="1920240">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922F11"/>
                          </a:solidFill>
                          <a:latin typeface="+mj-lt"/>
                          <a:ea typeface="+mn-ea"/>
                          <a:cs typeface="Leelawadee"/>
                        </a:rPr>
                        <a:t>POSITIVE </a:t>
                      </a:r>
                      <a:br>
                        <a:rPr lang="en-US" sz="1400" kern="1200">
                          <a:solidFill>
                            <a:srgbClr val="922F11"/>
                          </a:solidFill>
                          <a:latin typeface="+mj-lt"/>
                          <a:ea typeface="+mn-ea"/>
                          <a:cs typeface="Leelawadee"/>
                        </a:rPr>
                      </a:br>
                      <a:r>
                        <a:rPr lang="en-US" sz="1400" kern="1200">
                          <a:solidFill>
                            <a:srgbClr val="922F11"/>
                          </a:solidFill>
                          <a:latin typeface="+mj-lt"/>
                          <a:ea typeface="+mn-ea"/>
                          <a:cs typeface="Leelawadee"/>
                        </a:rPr>
                        <a:t>CHOICES</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E6D26"/>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a:ln>
                            <a:noFill/>
                          </a:ln>
                          <a:solidFill>
                            <a:srgbClr val="2B660F"/>
                          </a:solidFill>
                          <a:effectLst/>
                          <a:uLnTx/>
                          <a:uFillTx/>
                          <a:latin typeface="+mn-lt"/>
                          <a:ea typeface="+mn-ea"/>
                          <a:cs typeface="Leelawadee"/>
                        </a:rPr>
                        <a:t>Not a focus area for the customer.</a:t>
                      </a:r>
                      <a:endParaRPr kumimoji="0" lang="en-US" sz="1050" b="0" i="0" u="none" strike="noStrike" kern="1200" cap="none" spc="0" normalizeH="0" baseline="0" noProof="0">
                        <a:ln>
                          <a:noFill/>
                        </a:ln>
                        <a:solidFill>
                          <a:srgbClr val="2B660F"/>
                        </a:solidFill>
                        <a:effectLst/>
                        <a:uLnTx/>
                        <a:uFillTx/>
                        <a:latin typeface="+mn-lt"/>
                        <a:ea typeface="+mn-ea"/>
                        <a:cs typeface="Leelawadee"/>
                      </a:endParaRP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a:ln>
                            <a:noFill/>
                          </a:ln>
                          <a:solidFill>
                            <a:srgbClr val="2B660F"/>
                          </a:solidFill>
                          <a:effectLst/>
                          <a:uLnTx/>
                          <a:uFillTx/>
                          <a:latin typeface="+mn-lt"/>
                          <a:ea typeface="+mn-ea"/>
                          <a:cs typeface="Leelawadee"/>
                        </a:rPr>
                        <a:t>Not a focus area for the customer.</a:t>
                      </a:r>
                      <a:endParaRPr kumimoji="0" lang="en-US" sz="1050" b="0" i="0" u="none" strike="noStrike" kern="1200" cap="none" spc="0" normalizeH="0" baseline="0" noProof="0">
                        <a:ln>
                          <a:noFill/>
                        </a:ln>
                        <a:solidFill>
                          <a:srgbClr val="2B660F"/>
                        </a:solidFill>
                        <a:effectLst/>
                        <a:uLnTx/>
                        <a:uFillTx/>
                        <a:latin typeface="+mn-lt"/>
                        <a:ea typeface="+mn-ea"/>
                        <a:cs typeface="Leelawadee"/>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marR="0" lvl="0" indent="-1206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kern="1200" noProof="0">
                          <a:solidFill>
                            <a:srgbClr val="2B660F"/>
                          </a:solidFill>
                          <a:highlight>
                            <a:srgbClr val="4FE2F3"/>
                          </a:highlight>
                          <a:latin typeface="+mn-lt"/>
                          <a:ea typeface="+mn-ea"/>
                          <a:cs typeface="Leelawadee" panose="020B0502040204020203" pitchFamily="34" charset="-34"/>
                        </a:rPr>
                        <a:t>Goal: </a:t>
                      </a:r>
                      <a:r>
                        <a:rPr lang="en-US" sz="1050" kern="1200" noProof="0">
                          <a:solidFill>
                            <a:srgbClr val="2B660F"/>
                          </a:solidFill>
                          <a:latin typeface="+mn-lt"/>
                          <a:ea typeface="+mn-ea"/>
                          <a:cs typeface="Leelawadee" panose="020B0502040204020203" pitchFamily="34" charset="-34"/>
                        </a:rPr>
                        <a:t>Ensure consistent quality </a:t>
                      </a:r>
                      <a:br>
                        <a:rPr lang="en-US" sz="1050" kern="1200" noProof="0">
                          <a:solidFill>
                            <a:srgbClr val="2B660F"/>
                          </a:solidFill>
                          <a:latin typeface="+mn-lt"/>
                          <a:ea typeface="+mn-ea"/>
                          <a:cs typeface="Leelawadee" panose="020B0502040204020203" pitchFamily="34" charset="-34"/>
                        </a:rPr>
                      </a:br>
                      <a:r>
                        <a:rPr lang="en-US" sz="1050" kern="1200" noProof="0">
                          <a:solidFill>
                            <a:srgbClr val="2B660F"/>
                          </a:solidFill>
                          <a:latin typeface="+mn-lt"/>
                          <a:ea typeface="+mn-ea"/>
                          <a:cs typeface="Leelawadee" panose="020B0502040204020203" pitchFamily="34" charset="-34"/>
                        </a:rPr>
                        <a:t>from beginning to end through clear product specifications and rigorous approval process </a:t>
                      </a:r>
                      <a:br>
                        <a:rPr lang="en-US" sz="1050" kern="1200" noProof="0">
                          <a:solidFill>
                            <a:srgbClr val="2B660F"/>
                          </a:solidFill>
                          <a:latin typeface="+mn-lt"/>
                          <a:ea typeface="+mn-ea"/>
                          <a:cs typeface="Leelawadee" panose="020B0502040204020203" pitchFamily="34" charset="-34"/>
                        </a:rPr>
                      </a:br>
                      <a:r>
                        <a:rPr lang="en-US" sz="1050" kern="1200" noProof="0">
                          <a:solidFill>
                            <a:srgbClr val="2B660F"/>
                          </a:solidFill>
                          <a:latin typeface="+mn-lt"/>
                          <a:ea typeface="+mn-ea"/>
                          <a:cs typeface="Leelawadee" panose="020B0502040204020203" pitchFamily="34" charset="-34"/>
                        </a:rPr>
                        <a:t>for food product suppliers</a:t>
                      </a:r>
                    </a:p>
                    <a:p>
                      <a:pPr marL="120650" marR="0" lvl="0" indent="-1206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050" kern="1200" noProof="0">
                          <a:solidFill>
                            <a:srgbClr val="2B660F"/>
                          </a:solidFill>
                          <a:highlight>
                            <a:srgbClr val="4FE2F3"/>
                          </a:highlight>
                          <a:latin typeface="+mn-lt"/>
                          <a:ea typeface="+mn-ea"/>
                          <a:cs typeface="Leelawadee" panose="020B0502040204020203" pitchFamily="34" charset="-34"/>
                        </a:rPr>
                        <a:t>Goal:</a:t>
                      </a:r>
                      <a:r>
                        <a:rPr lang="en-US" sz="1050" kern="1200" noProof="0">
                          <a:solidFill>
                            <a:srgbClr val="2B660F"/>
                          </a:solidFill>
                          <a:latin typeface="+mn-lt"/>
                          <a:ea typeface="+mn-ea"/>
                          <a:cs typeface="Leelawadee" panose="020B0502040204020203" pitchFamily="34" charset="-34"/>
                        </a:rPr>
                        <a:t> Seek transparency and accessibility concerning the nutritional content and allergens in products</a:t>
                      </a: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40967922"/>
                  </a:ext>
                </a:extLst>
              </a:tr>
            </a:tbl>
          </a:graphicData>
        </a:graphic>
      </p:graphicFrame>
      <p:pic>
        <p:nvPicPr>
          <p:cNvPr id="22" name="Picture 21" descr="A logo of a leaf in a circle&#10;&#10;Description automatically generated">
            <a:extLst>
              <a:ext uri="{FF2B5EF4-FFF2-40B4-BE49-F238E27FC236}">
                <a16:creationId xmlns:a16="http://schemas.microsoft.com/office/drawing/2014/main" id="{68FA2A0B-0CF0-518A-11B1-5E2CF244B60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pic>
        <p:nvPicPr>
          <p:cNvPr id="23" name="Picture 22" descr="A blue and green windmill with green arrows&#10;&#10;Description automatically generated">
            <a:extLst>
              <a:ext uri="{FF2B5EF4-FFF2-40B4-BE49-F238E27FC236}">
                <a16:creationId xmlns:a16="http://schemas.microsoft.com/office/drawing/2014/main" id="{A70EAC52-9EE2-6E43-46FC-125B654E00B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7884" y="2870200"/>
            <a:ext cx="556204" cy="604020"/>
          </a:xfrm>
          <a:prstGeom prst="rect">
            <a:avLst/>
          </a:prstGeom>
        </p:spPr>
      </p:pic>
      <p:pic>
        <p:nvPicPr>
          <p:cNvPr id="24" name="Picture 23" descr="A logo of a hand and a globe&#10;&#10;Description automatically generated">
            <a:extLst>
              <a:ext uri="{FF2B5EF4-FFF2-40B4-BE49-F238E27FC236}">
                <a16:creationId xmlns:a16="http://schemas.microsoft.com/office/drawing/2014/main" id="{8A562A3E-A874-7596-5161-D42D8C597D6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27528" y="4705228"/>
            <a:ext cx="536916" cy="583072"/>
          </a:xfrm>
          <a:prstGeom prst="rect">
            <a:avLst/>
          </a:prstGeom>
        </p:spPr>
      </p:pic>
    </p:spTree>
    <p:extLst>
      <p:ext uri="{BB962C8B-B14F-4D97-AF65-F5344CB8AC3E}">
        <p14:creationId xmlns:p14="http://schemas.microsoft.com/office/powerpoint/2010/main" val="2786305934"/>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0353F4-7120-7540-15CE-602FE82569CD}"/>
            </a:ext>
          </a:extLst>
        </p:cNvPr>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8A42984E-A54B-30EB-8327-1D4414DC7AC0}"/>
              </a:ext>
            </a:extLst>
          </p:cNvPr>
          <p:cNvGraphicFramePr>
            <a:graphicFrameLocks/>
          </p:cNvGraphicFramePr>
          <p:nvPr>
            <p:custDataLst>
              <p:tags r:id="rId1"/>
            </p:custDataLst>
            <p:extLst>
              <p:ext uri="{D42A27DB-BD31-4B8C-83A1-F6EECF244321}">
                <p14:modId xmlns:p14="http://schemas.microsoft.com/office/powerpoint/2010/main" val="30333815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3" name="think-cell data - do not delete" hidden="1">
                        <a:extLst>
                          <a:ext uri="{FF2B5EF4-FFF2-40B4-BE49-F238E27FC236}">
                            <a16:creationId xmlns:a16="http://schemas.microsoft.com/office/drawing/2014/main" id="{8A42984E-A54B-30EB-8327-1D4414DC7AC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C01A8AB9-5191-D561-53E6-928795A5E00D}"/>
              </a:ext>
            </a:extLst>
          </p:cNvPr>
          <p:cNvSpPr>
            <a:spLocks noGrp="1"/>
          </p:cNvSpPr>
          <p:nvPr>
            <p:ph type="title"/>
          </p:nvPr>
        </p:nvSpPr>
        <p:spPr>
          <a:xfrm>
            <a:off x="304800" y="247650"/>
            <a:ext cx="10624457" cy="968375"/>
          </a:xfrm>
        </p:spPr>
        <p:txBody>
          <a:bodyPr vert="horz" rIns="0"/>
          <a:lstStyle/>
          <a:p>
            <a:pPr lvl="0"/>
            <a:r>
              <a:rPr lang="en-US" sz="2600"/>
              <a:t>COMMONALITY BETWEEN JACK IN THE BOX’S AND PEP+ FOCUS AREAS</a:t>
            </a:r>
            <a:br>
              <a:rPr lang="en-US"/>
            </a:br>
            <a:r>
              <a:rPr lang="en-US" sz="1800" i="1"/>
              <a:t>Allowing us to identify opportunities for collaboration, and therefore</a:t>
            </a:r>
            <a:br>
              <a:rPr lang="en-US" sz="1800" i="1"/>
            </a:br>
            <a:r>
              <a:rPr lang="en-US" sz="1800" i="1"/>
              <a:t>add value to our relationship</a:t>
            </a:r>
          </a:p>
        </p:txBody>
      </p:sp>
      <p:pic>
        <p:nvPicPr>
          <p:cNvPr id="11" name="Picture 2" descr="Jack in the Box - Wikipedia">
            <a:extLst>
              <a:ext uri="{FF2B5EF4-FFF2-40B4-BE49-F238E27FC236}">
                <a16:creationId xmlns:a16="http://schemas.microsoft.com/office/drawing/2014/main" id="{4D8CC8DF-4CC0-5E84-B765-1A7F8BB7B1B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72" t="-1944" r="-970" b="-1944"/>
          <a:stretch>
            <a:fillRect/>
          </a:stretch>
        </p:blipFill>
        <p:spPr bwMode="auto">
          <a:xfrm>
            <a:off x="11146064" y="348788"/>
            <a:ext cx="741136" cy="7661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Top Corners Rounded 11">
            <a:extLst>
              <a:ext uri="{FF2B5EF4-FFF2-40B4-BE49-F238E27FC236}">
                <a16:creationId xmlns:a16="http://schemas.microsoft.com/office/drawing/2014/main" id="{23912968-9106-AE31-5DFC-E3E31DBA0F28}"/>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3" name="Table 4">
            <a:extLst>
              <a:ext uri="{FF2B5EF4-FFF2-40B4-BE49-F238E27FC236}">
                <a16:creationId xmlns:a16="http://schemas.microsoft.com/office/drawing/2014/main" id="{7A4E0B36-010C-98E7-CE3D-4F7842739E29}"/>
              </a:ext>
            </a:extLst>
          </p:cNvPr>
          <p:cNvGraphicFramePr>
            <a:graphicFrameLocks noGrp="1"/>
          </p:cNvGraphicFramePr>
          <p:nvPr>
            <p:extLst>
              <p:ext uri="{D42A27DB-BD31-4B8C-83A1-F6EECF244321}">
                <p14:modId xmlns:p14="http://schemas.microsoft.com/office/powerpoint/2010/main" val="811620689"/>
              </p:ext>
            </p:extLst>
          </p:nvPr>
        </p:nvGraphicFramePr>
        <p:xfrm>
          <a:off x="-7620" y="1148230"/>
          <a:ext cx="11986260" cy="5032283"/>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9997440">
                  <a:extLst>
                    <a:ext uri="{9D8B030D-6E8A-4147-A177-3AD203B41FA5}">
                      <a16:colId xmlns:a16="http://schemas.microsoft.com/office/drawing/2014/main" val="2382844442"/>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Our Commitment to the Environment</a:t>
                      </a:r>
                    </a:p>
                  </a:txBody>
                  <a:tcPr marL="27432" marR="27432" marT="27432"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4785395">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indent="-120650">
                        <a:buFont typeface="Arial" panose="020B0604020202020204" pitchFamily="34" charset="0"/>
                        <a:buChar char="•"/>
                      </a:pPr>
                      <a:r>
                        <a:rPr lang="en-US" sz="1050" kern="1200" noProof="0">
                          <a:solidFill>
                            <a:srgbClr val="2B660F"/>
                          </a:solidFill>
                          <a:highlight>
                            <a:srgbClr val="FFC624"/>
                          </a:highlight>
                          <a:latin typeface="+mn-lt"/>
                          <a:ea typeface="+mn-ea"/>
                          <a:cs typeface="Leelawadee" panose="020B0502040204020203" pitchFamily="34" charset="-34"/>
                        </a:rPr>
                        <a:t>Target:</a:t>
                      </a:r>
                      <a:r>
                        <a:rPr lang="en-US" sz="1050" kern="1200" noProof="0">
                          <a:solidFill>
                            <a:srgbClr val="2B660F"/>
                          </a:solidFill>
                          <a:latin typeface="+mn-lt"/>
                          <a:ea typeface="+mn-ea"/>
                          <a:cs typeface="Leelawadee" panose="020B0502040204020203" pitchFamily="34" charset="-34"/>
                        </a:rPr>
                        <a:t> C</a:t>
                      </a:r>
                      <a:r>
                        <a:rPr lang="en-US" sz="1050" noProof="0">
                          <a:solidFill>
                            <a:srgbClr val="2B660F"/>
                          </a:solidFill>
                          <a:latin typeface="+mn-lt"/>
                          <a:cs typeface="Leelawadee" panose="020B0502040204020203" pitchFamily="34" charset="-34"/>
                        </a:rPr>
                        <a:t>ut the use of virgin plastic by 20% in 2030, compared to 2020 use</a:t>
                      </a:r>
                    </a:p>
                    <a:p>
                      <a:pPr marL="350838" lvl="1" indent="-176213">
                        <a:spcBef>
                          <a:spcPts val="600"/>
                        </a:spcBef>
                        <a:buClr>
                          <a:schemeClr val="tx1"/>
                        </a:buClr>
                        <a:buFont typeface="Wingdings" panose="05000000000000000000" pitchFamily="2" charset="2"/>
                        <a:buChar char="Ø"/>
                      </a:pPr>
                      <a:r>
                        <a:rPr lang="en-US" sz="1050" b="1" i="0" noProof="0">
                          <a:solidFill>
                            <a:srgbClr val="2B660F"/>
                          </a:solidFill>
                          <a:effectLst/>
                          <a:latin typeface="+mn-lt"/>
                          <a:cs typeface="Leelawadee"/>
                        </a:rPr>
                        <a:t>pep+ alignment: </a:t>
                      </a:r>
                      <a:r>
                        <a:rPr lang="en-US" sz="1050" b="1" i="0" kern="1200" noProof="0">
                          <a:solidFill>
                            <a:srgbClr val="2B660F"/>
                          </a:solidFill>
                          <a:effectLst/>
                          <a:latin typeface="+mn-lt"/>
                          <a:ea typeface="+mn-ea"/>
                          <a:cs typeface="Leelawadee"/>
                        </a:rPr>
                        <a:t>For our primary plastic packaging in key packaging markets, achieve an average of 2% year-over-year reduction in our absolute tonnage of virgin plastics through 2030 </a:t>
                      </a:r>
                    </a:p>
                  </a:txBody>
                  <a:tcPr marL="27432" marR="27432" marT="27432" marB="27432">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bl>
          </a:graphicData>
        </a:graphic>
      </p:graphicFrame>
      <p:pic>
        <p:nvPicPr>
          <p:cNvPr id="18" name="Picture 17" descr="A blue and green windmill with green arrows&#10;&#10;Description automatically generated">
            <a:extLst>
              <a:ext uri="{FF2B5EF4-FFF2-40B4-BE49-F238E27FC236}">
                <a16:creationId xmlns:a16="http://schemas.microsoft.com/office/drawing/2014/main" id="{774C421F-45FF-B882-8775-7CE7398EE94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sp>
        <p:nvSpPr>
          <p:cNvPr id="19" name="TextBox 18">
            <a:extLst>
              <a:ext uri="{FF2B5EF4-FFF2-40B4-BE49-F238E27FC236}">
                <a16:creationId xmlns:a16="http://schemas.microsoft.com/office/drawing/2014/main" id="{CBE47576-6FBA-C1BF-B84B-6F12D840F188}"/>
              </a:ext>
            </a:extLst>
          </p:cNvPr>
          <p:cNvSpPr txBox="1"/>
          <p:nvPr/>
        </p:nvSpPr>
        <p:spPr>
          <a:xfrm>
            <a:off x="5334000" y="6269189"/>
            <a:ext cx="6405563" cy="506261"/>
          </a:xfrm>
          <a:prstGeom prst="rect">
            <a:avLst/>
          </a:prstGeom>
          <a:solidFill>
            <a:srgbClr val="8EBC29"/>
          </a:solidFill>
        </p:spPr>
        <p:txBody>
          <a:bodyPr wrap="square" rtlCol="0" anchor="ctr">
            <a:noAutofit/>
          </a:bodyPr>
          <a:lstStyle/>
          <a:p>
            <a:pPr algn="ctr">
              <a:defRPr/>
            </a:pPr>
            <a:r>
              <a:rPr kumimoji="0" lang="en-US" sz="1050" b="0" i="1" u="none" strike="noStrike" kern="0" cap="none" spc="0" normalizeH="0" baseline="0" noProof="0">
                <a:ln>
                  <a:noFill/>
                </a:ln>
                <a:solidFill>
                  <a:schemeClr val="bg1"/>
                </a:solidFill>
                <a:effectLst/>
                <a:uLnTx/>
                <a:uFillTx/>
                <a:cs typeface="Leelawadee" panose="020B0502040204020203" pitchFamily="34" charset="-34"/>
              </a:rPr>
              <a:t>No common focus areas were identified across Positive Agriculture (PepsiCo), Positive Choices (PepsiCo), Supporting our People &amp; Community (Jack in the box) and Food Quality, Sourcing and Transparency (Jack in the box)</a:t>
            </a:r>
          </a:p>
        </p:txBody>
      </p:sp>
    </p:spTree>
    <p:extLst>
      <p:ext uri="{BB962C8B-B14F-4D97-AF65-F5344CB8AC3E}">
        <p14:creationId xmlns:p14="http://schemas.microsoft.com/office/powerpoint/2010/main" val="2541674629"/>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B9D992-8E0C-FDE1-030B-B3C24E0734C9}"/>
            </a:ext>
          </a:extLst>
        </p:cNvPr>
        <p:cNvGrpSpPr/>
        <p:nvPr/>
      </p:nvGrpSpPr>
      <p:grpSpPr>
        <a:xfrm>
          <a:off x="0" y="0"/>
          <a:ext cx="0" cy="0"/>
          <a:chOff x="0" y="0"/>
          <a:chExt cx="0" cy="0"/>
        </a:xfrm>
      </p:grpSpPr>
      <p:pic>
        <p:nvPicPr>
          <p:cNvPr id="2" name="Picture 1" descr="A white text on a black background&#10;&#10;AI-generated content may be incorrect.">
            <a:extLst>
              <a:ext uri="{FF2B5EF4-FFF2-40B4-BE49-F238E27FC236}">
                <a16:creationId xmlns:a16="http://schemas.microsoft.com/office/drawing/2014/main" id="{94DF4A8E-4E12-3D07-40A4-04CE1A4E65AF}"/>
              </a:ext>
            </a:extLst>
          </p:cNvPr>
          <p:cNvPicPr>
            <a:picLocks noChangeAspect="1"/>
          </p:cNvPicPr>
          <p:nvPr/>
        </p:nvPicPr>
        <p:blipFill>
          <a:blip r:embed="rId3"/>
          <a:srcRect l="9369"/>
          <a:stretch>
            <a:fillRect/>
          </a:stretch>
        </p:blipFill>
        <p:spPr>
          <a:xfrm>
            <a:off x="188685" y="2536057"/>
            <a:ext cx="6342743" cy="1785886"/>
          </a:xfrm>
          <a:prstGeom prst="rect">
            <a:avLst/>
          </a:prstGeom>
        </p:spPr>
      </p:pic>
    </p:spTree>
    <p:extLst>
      <p:ext uri="{BB962C8B-B14F-4D97-AF65-F5344CB8AC3E}">
        <p14:creationId xmlns:p14="http://schemas.microsoft.com/office/powerpoint/2010/main" val="39451795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111CE3-797E-E7FC-82B9-B346869D83D6}"/>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C1433A6D-FCE4-442D-5EF5-A1AACAEC25CD}"/>
              </a:ext>
            </a:extLst>
          </p:cNvPr>
          <p:cNvGraphicFramePr>
            <a:graphicFrameLocks/>
          </p:cNvGraphicFramePr>
          <p:nvPr>
            <p:custDataLst>
              <p:tags r:id="rId1"/>
            </p:custDataLst>
            <p:extLst>
              <p:ext uri="{D42A27DB-BD31-4B8C-83A1-F6EECF244321}">
                <p14:modId xmlns:p14="http://schemas.microsoft.com/office/powerpoint/2010/main" val="18757556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7" name="think-cell data - do not delete" hidden="1">
                        <a:extLst>
                          <a:ext uri="{FF2B5EF4-FFF2-40B4-BE49-F238E27FC236}">
                            <a16:creationId xmlns:a16="http://schemas.microsoft.com/office/drawing/2014/main" id="{C1433A6D-FCE4-442D-5EF5-A1AACAEC25C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1" name="Picture 10">
            <a:extLst>
              <a:ext uri="{FF2B5EF4-FFF2-40B4-BE49-F238E27FC236}">
                <a16:creationId xmlns:a16="http://schemas.microsoft.com/office/drawing/2014/main" id="{985F21F5-1A1F-0136-7C71-E9CA32099B8A}"/>
              </a:ext>
            </a:extLst>
          </p:cNvPr>
          <p:cNvPicPr>
            <a:picLocks noChangeAspect="1"/>
          </p:cNvPicPr>
          <p:nvPr/>
        </p:nvPicPr>
        <p:blipFill>
          <a:blip r:embed="rId6"/>
          <a:srcRect l="24821" r="18929"/>
          <a:stretch>
            <a:fillRect/>
          </a:stretch>
        </p:blipFill>
        <p:spPr>
          <a:xfrm rot="16200000">
            <a:off x="2520059" y="3282058"/>
            <a:ext cx="6857999" cy="293883"/>
          </a:xfrm>
          <a:custGeom>
            <a:avLst/>
            <a:gdLst>
              <a:gd name="connsiteX0" fmla="*/ 6857999 w 6857999"/>
              <a:gd name="connsiteY0" fmla="*/ 0 h 293883"/>
              <a:gd name="connsiteX1" fmla="*/ 6857999 w 6857999"/>
              <a:gd name="connsiteY1" fmla="*/ 293883 h 293883"/>
              <a:gd name="connsiteX2" fmla="*/ 0 w 6857999"/>
              <a:gd name="connsiteY2" fmla="*/ 293883 h 293883"/>
              <a:gd name="connsiteX3" fmla="*/ 0 w 6857999"/>
              <a:gd name="connsiteY3" fmla="*/ 0 h 293883"/>
            </a:gdLst>
            <a:ahLst/>
            <a:cxnLst>
              <a:cxn ang="0">
                <a:pos x="connsiteX0" y="connsiteY0"/>
              </a:cxn>
              <a:cxn ang="0">
                <a:pos x="connsiteX1" y="connsiteY1"/>
              </a:cxn>
              <a:cxn ang="0">
                <a:pos x="connsiteX2" y="connsiteY2"/>
              </a:cxn>
              <a:cxn ang="0">
                <a:pos x="connsiteX3" y="connsiteY3"/>
              </a:cxn>
            </a:cxnLst>
            <a:rect l="l" t="t" r="r" b="b"/>
            <a:pathLst>
              <a:path w="6857999" h="293883">
                <a:moveTo>
                  <a:pt x="6857999" y="0"/>
                </a:moveTo>
                <a:lnTo>
                  <a:pt x="6857999" y="293883"/>
                </a:lnTo>
                <a:lnTo>
                  <a:pt x="0" y="293883"/>
                </a:lnTo>
                <a:lnTo>
                  <a:pt x="0" y="0"/>
                </a:lnTo>
                <a:close/>
              </a:path>
            </a:pathLst>
          </a:custGeom>
          <a:effectLst>
            <a:outerShdw blurRad="50800" dist="38100" dir="10800000" algn="r" rotWithShape="0">
              <a:prstClr val="black">
                <a:alpha val="20000"/>
              </a:prstClr>
            </a:outerShdw>
          </a:effectLst>
        </p:spPr>
      </p:pic>
      <p:sp>
        <p:nvSpPr>
          <p:cNvPr id="12" name="Rectangle: Single Corner Rounded 11">
            <a:extLst>
              <a:ext uri="{FF2B5EF4-FFF2-40B4-BE49-F238E27FC236}">
                <a16:creationId xmlns:a16="http://schemas.microsoft.com/office/drawing/2014/main" id="{5AD970EA-0B13-EBA4-13B2-9637DB05242A}"/>
              </a:ext>
            </a:extLst>
          </p:cNvPr>
          <p:cNvSpPr>
            <a:spLocks/>
          </p:cNvSpPr>
          <p:nvPr/>
        </p:nvSpPr>
        <p:spPr>
          <a:xfrm>
            <a:off x="6300438" y="825872"/>
            <a:ext cx="5852160" cy="66792"/>
          </a:xfrm>
          <a:prstGeom prst="round1Rect">
            <a:avLst>
              <a:gd name="adj" fmla="val 3618"/>
            </a:avLst>
          </a:prstGeom>
          <a:solidFill>
            <a:srgbClr val="0F440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182880" numCol="1" spcCol="38100" rtlCol="0" anchor="b">
            <a:noAutofit/>
          </a:bodyPr>
          <a:lstStyle/>
          <a:p>
            <a:pPr defTabSz="914400"/>
            <a:r>
              <a:rPr kumimoji="0" lang="en-US" sz="3200" b="0" i="0" u="none" strike="noStrike" kern="1200" cap="all" spc="0" normalizeH="0" baseline="0" noProof="0">
                <a:ln>
                  <a:noFill/>
                </a:ln>
                <a:solidFill>
                  <a:srgbClr val="0F440E"/>
                </a:solidFill>
                <a:effectLst/>
                <a:uLnTx/>
                <a:uFillTx/>
                <a:latin typeface="GT Pressura LCG Black"/>
                <a:ea typeface="+mj-ea"/>
                <a:cs typeface="+mj-cs"/>
              </a:rPr>
              <a:t>KEY TAKEAWAYS</a:t>
            </a:r>
            <a:endParaRPr lang="en-US" b="1">
              <a:solidFill>
                <a:srgbClr val="0F440E"/>
              </a:solidFill>
              <a:latin typeface="+mj-lt"/>
            </a:endParaRPr>
          </a:p>
        </p:txBody>
      </p:sp>
      <p:pic>
        <p:nvPicPr>
          <p:cNvPr id="24" name="Picture Placeholder 23" descr="Albertsons Logo, symbol, meaning, history, PNG, brand">
            <a:extLst>
              <a:ext uri="{FF2B5EF4-FFF2-40B4-BE49-F238E27FC236}">
                <a16:creationId xmlns:a16="http://schemas.microsoft.com/office/drawing/2014/main" id="{0F41B145-E1ED-E48C-6FDF-C2EE5193B2FE}"/>
              </a:ext>
            </a:extLst>
          </p:cNvPr>
          <p:cNvPicPr>
            <a:picLocks noGrp="1" noChangeAspect="1"/>
          </p:cNvPicPr>
          <p:nvPr>
            <p:ph type="pic" sz="quarter" idx="14"/>
          </p:nvPr>
        </p:nvPicPr>
        <p:blipFill>
          <a:blip r:embed="rId7"/>
          <a:srcRect l="-5759" t="-63344" r="-9415" b="-67002"/>
          <a:stretch>
            <a:fillRect/>
          </a:stretch>
        </p:blipFill>
        <p:spPr>
          <a:xfrm>
            <a:off x="0" y="0"/>
            <a:ext cx="6096000" cy="6858000"/>
          </a:xfrm>
          <a:prstGeom prst="rect">
            <a:avLst/>
          </a:prstGeom>
        </p:spPr>
      </p:pic>
      <p:sp>
        <p:nvSpPr>
          <p:cNvPr id="25" name="Rectangle: Rounded Corners 24">
            <a:extLst>
              <a:ext uri="{FF2B5EF4-FFF2-40B4-BE49-F238E27FC236}">
                <a16:creationId xmlns:a16="http://schemas.microsoft.com/office/drawing/2014/main" id="{55506BC9-7332-8DF8-BAE3-CEE3991E7F67}"/>
              </a:ext>
            </a:extLst>
          </p:cNvPr>
          <p:cNvSpPr>
            <a:spLocks/>
          </p:cNvSpPr>
          <p:nvPr/>
        </p:nvSpPr>
        <p:spPr>
          <a:xfrm rot="10800000" flipH="1" flipV="1">
            <a:off x="6300438" y="1062650"/>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pPr>
              <a:defRPr/>
            </a:pPr>
            <a:r>
              <a:rPr lang="en-US" sz="2400" b="1">
                <a:solidFill>
                  <a:srgbClr val="8EBC29"/>
                </a:solidFill>
              </a:rPr>
              <a:t>Emissions</a:t>
            </a:r>
          </a:p>
        </p:txBody>
      </p:sp>
      <p:sp>
        <p:nvSpPr>
          <p:cNvPr id="26" name="Rectangle: Rounded Corners 25">
            <a:extLst>
              <a:ext uri="{FF2B5EF4-FFF2-40B4-BE49-F238E27FC236}">
                <a16:creationId xmlns:a16="http://schemas.microsoft.com/office/drawing/2014/main" id="{D86F5AC0-663B-2184-303E-B3B09D81306C}"/>
              </a:ext>
            </a:extLst>
          </p:cNvPr>
          <p:cNvSpPr>
            <a:spLocks/>
          </p:cNvSpPr>
          <p:nvPr/>
        </p:nvSpPr>
        <p:spPr>
          <a:xfrm rot="10800000" flipH="1" flipV="1">
            <a:off x="6300438" y="3667989"/>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pPr>
              <a:defRPr/>
            </a:pPr>
            <a:r>
              <a:rPr lang="en-US" sz="2400" b="1">
                <a:solidFill>
                  <a:srgbClr val="8EBC29"/>
                </a:solidFill>
              </a:rPr>
              <a:t>Packaging</a:t>
            </a:r>
          </a:p>
        </p:txBody>
      </p:sp>
      <p:sp>
        <p:nvSpPr>
          <p:cNvPr id="27" name="Rectangle: Single Corner Rounded 26">
            <a:extLst>
              <a:ext uri="{FF2B5EF4-FFF2-40B4-BE49-F238E27FC236}">
                <a16:creationId xmlns:a16="http://schemas.microsoft.com/office/drawing/2014/main" id="{D9B42BE5-C1D8-94FB-0731-38FCEA959CCB}"/>
              </a:ext>
            </a:extLst>
          </p:cNvPr>
          <p:cNvSpPr>
            <a:spLocks/>
          </p:cNvSpPr>
          <p:nvPr/>
        </p:nvSpPr>
        <p:spPr>
          <a:xfrm>
            <a:off x="6300438" y="825872"/>
            <a:ext cx="5852160" cy="66792"/>
          </a:xfrm>
          <a:prstGeom prst="round1Rect">
            <a:avLst>
              <a:gd name="adj" fmla="val 3618"/>
            </a:avLst>
          </a:prstGeom>
          <a:solidFill>
            <a:srgbClr val="0F440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182880" numCol="1" spcCol="38100" rtlCol="0" anchor="b">
            <a:noAutofit/>
          </a:bodyPr>
          <a:lstStyle/>
          <a:p>
            <a:pPr defTabSz="914400"/>
            <a:r>
              <a:rPr kumimoji="0" lang="en-US" sz="3200" b="0" i="0" u="none" strike="noStrike" kern="1200" cap="all" spc="0" normalizeH="0" baseline="0" noProof="0">
                <a:ln>
                  <a:noFill/>
                </a:ln>
                <a:solidFill>
                  <a:srgbClr val="0F440E"/>
                </a:solidFill>
                <a:effectLst/>
                <a:uLnTx/>
                <a:uFillTx/>
                <a:latin typeface="GT Pressura LCG Black"/>
                <a:ea typeface="+mj-ea"/>
                <a:cs typeface="+mj-cs"/>
              </a:rPr>
              <a:t>KEY TAKEAWAYS</a:t>
            </a:r>
            <a:endParaRPr lang="en-US" b="1">
              <a:solidFill>
                <a:srgbClr val="0F440E"/>
              </a:solidFill>
              <a:latin typeface="+mj-lt"/>
            </a:endParaRPr>
          </a:p>
        </p:txBody>
      </p:sp>
      <p:sp>
        <p:nvSpPr>
          <p:cNvPr id="29" name="Rectangle: Rounded Corners 28">
            <a:extLst>
              <a:ext uri="{FF2B5EF4-FFF2-40B4-BE49-F238E27FC236}">
                <a16:creationId xmlns:a16="http://schemas.microsoft.com/office/drawing/2014/main" id="{92E5030F-E5C6-68F4-6D9D-3689CF703B3B}"/>
              </a:ext>
            </a:extLst>
          </p:cNvPr>
          <p:cNvSpPr>
            <a:spLocks/>
          </p:cNvSpPr>
          <p:nvPr/>
        </p:nvSpPr>
        <p:spPr>
          <a:xfrm rot="10800000" flipH="1" flipV="1">
            <a:off x="6386385" y="1711260"/>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r>
              <a:rPr lang="en-US">
                <a:solidFill>
                  <a:schemeClr val="bg1"/>
                </a:solidFill>
              </a:rPr>
              <a:t>Both companies share actionable goals to achieving net zero emissions but differ on target years – with Albertsons aiming for 2030 and PepsiCo 2050.</a:t>
            </a:r>
          </a:p>
        </p:txBody>
      </p:sp>
      <p:sp>
        <p:nvSpPr>
          <p:cNvPr id="30" name="Oval 29">
            <a:extLst>
              <a:ext uri="{FF2B5EF4-FFF2-40B4-BE49-F238E27FC236}">
                <a16:creationId xmlns:a16="http://schemas.microsoft.com/office/drawing/2014/main" id="{2737B4E4-E5D4-8A63-BC0F-5C7162E5121D}"/>
              </a:ext>
            </a:extLst>
          </p:cNvPr>
          <p:cNvSpPr/>
          <p:nvPr/>
        </p:nvSpPr>
        <p:spPr>
          <a:xfrm>
            <a:off x="6375234" y="3785645"/>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D6CCF995-EEAC-E94A-1F51-5ACCFE52DFCD}"/>
              </a:ext>
            </a:extLst>
          </p:cNvPr>
          <p:cNvSpPr>
            <a:spLocks/>
          </p:cNvSpPr>
          <p:nvPr/>
        </p:nvSpPr>
        <p:spPr>
          <a:xfrm rot="10800000" flipH="1" flipV="1">
            <a:off x="6386385" y="4281323"/>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r>
              <a:rPr lang="en-US">
                <a:solidFill>
                  <a:schemeClr val="bg1"/>
                </a:solidFill>
              </a:rPr>
              <a:t>Albertsons and PepsiCo both look to reduce the amount of virgin plastic in their packaging and increase the percentage of recycled plastic product packages. </a:t>
            </a:r>
            <a:br>
              <a:rPr lang="en-US">
                <a:solidFill>
                  <a:schemeClr val="bg1"/>
                </a:solidFill>
              </a:rPr>
            </a:br>
            <a:endParaRPr lang="en-US">
              <a:solidFill>
                <a:schemeClr val="bg1"/>
              </a:solidFill>
            </a:endParaRPr>
          </a:p>
        </p:txBody>
      </p:sp>
      <p:pic>
        <p:nvPicPr>
          <p:cNvPr id="39" name="Graphic 38">
            <a:extLst>
              <a:ext uri="{FF2B5EF4-FFF2-40B4-BE49-F238E27FC236}">
                <a16:creationId xmlns:a16="http://schemas.microsoft.com/office/drawing/2014/main" id="{D2C71094-ACD5-4C34-60BC-36E9E6E386C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21643" y="3829883"/>
            <a:ext cx="291101" cy="291101"/>
          </a:xfrm>
          <a:prstGeom prst="rect">
            <a:avLst/>
          </a:prstGeom>
        </p:spPr>
      </p:pic>
      <p:grpSp>
        <p:nvGrpSpPr>
          <p:cNvPr id="4" name="Group 3">
            <a:extLst>
              <a:ext uri="{FF2B5EF4-FFF2-40B4-BE49-F238E27FC236}">
                <a16:creationId xmlns:a16="http://schemas.microsoft.com/office/drawing/2014/main" id="{6CA85BE7-08E4-84F6-9181-2A18530DB79D}"/>
              </a:ext>
            </a:extLst>
          </p:cNvPr>
          <p:cNvGrpSpPr/>
          <p:nvPr/>
        </p:nvGrpSpPr>
        <p:grpSpPr>
          <a:xfrm>
            <a:off x="6375234" y="1171322"/>
            <a:ext cx="406484" cy="406484"/>
            <a:chOff x="6375234" y="1171322"/>
            <a:chExt cx="406484" cy="406484"/>
          </a:xfrm>
        </p:grpSpPr>
        <p:sp>
          <p:nvSpPr>
            <p:cNvPr id="28" name="Oval 27">
              <a:extLst>
                <a:ext uri="{FF2B5EF4-FFF2-40B4-BE49-F238E27FC236}">
                  <a16:creationId xmlns:a16="http://schemas.microsoft.com/office/drawing/2014/main" id="{49725C15-A861-32AA-5623-EECFED2F1BE7}"/>
                </a:ext>
              </a:extLst>
            </p:cNvPr>
            <p:cNvSpPr/>
            <p:nvPr/>
          </p:nvSpPr>
          <p:spPr>
            <a:xfrm>
              <a:off x="6375234" y="1171322"/>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4D40B950-9307-8612-EE69-0AD541B01FB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411958" y="1208046"/>
              <a:ext cx="333036" cy="333036"/>
            </a:xfrm>
            <a:prstGeom prst="rect">
              <a:avLst/>
            </a:prstGeom>
          </p:spPr>
        </p:pic>
      </p:grpSp>
    </p:spTree>
    <p:extLst>
      <p:ext uri="{BB962C8B-B14F-4D97-AF65-F5344CB8AC3E}">
        <p14:creationId xmlns:p14="http://schemas.microsoft.com/office/powerpoint/2010/main" val="3152045004"/>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1638DE-B45F-7328-DE3E-833169EF13CC}"/>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BF7114DA-EA43-A4DC-9399-A2B33A0F224B}"/>
              </a:ext>
            </a:extLst>
          </p:cNvPr>
          <p:cNvGraphicFramePr>
            <a:graphicFrameLocks/>
          </p:cNvGraphicFramePr>
          <p:nvPr>
            <p:custDataLst>
              <p:tags r:id="rId1"/>
            </p:custDataLst>
            <p:extLst>
              <p:ext uri="{D42A27DB-BD31-4B8C-83A1-F6EECF244321}">
                <p14:modId xmlns:p14="http://schemas.microsoft.com/office/powerpoint/2010/main" val="13287245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7" name="think-cell data - do not delete" hidden="1">
                        <a:extLst>
                          <a:ext uri="{FF2B5EF4-FFF2-40B4-BE49-F238E27FC236}">
                            <a16:creationId xmlns:a16="http://schemas.microsoft.com/office/drawing/2014/main" id="{BF7114DA-EA43-A4DC-9399-A2B33A0F224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8" name="Picture Placeholder 7" descr="Jacksons Food Stores - Our Story - Jacksons Food Stores">
            <a:extLst>
              <a:ext uri="{FF2B5EF4-FFF2-40B4-BE49-F238E27FC236}">
                <a16:creationId xmlns:a16="http://schemas.microsoft.com/office/drawing/2014/main" id="{30346C11-863C-3C33-3EA2-982815857F0D}"/>
              </a:ext>
            </a:extLst>
          </p:cNvPr>
          <p:cNvPicPr>
            <a:picLocks noGrp="1" noChangeAspect="1"/>
          </p:cNvPicPr>
          <p:nvPr>
            <p:ph type="pic" sz="quarter" idx="14"/>
          </p:nvPr>
        </p:nvPicPr>
        <p:blipFill rotWithShape="1">
          <a:blip r:embed="rId6"/>
          <a:srcRect l="-5921" t="-207043" r="-12501" b="-207043"/>
          <a:stretch>
            <a:fillRect/>
          </a:stretch>
        </p:blipFill>
        <p:spPr>
          <a:xfrm>
            <a:off x="0" y="0"/>
            <a:ext cx="6096000" cy="6858000"/>
          </a:xfrm>
          <a:prstGeom prst="rect">
            <a:avLst/>
          </a:prstGeom>
        </p:spPr>
      </p:pic>
      <p:sp>
        <p:nvSpPr>
          <p:cNvPr id="11" name="Rectangle: Single Corner Rounded 10">
            <a:extLst>
              <a:ext uri="{FF2B5EF4-FFF2-40B4-BE49-F238E27FC236}">
                <a16:creationId xmlns:a16="http://schemas.microsoft.com/office/drawing/2014/main" id="{6A352BDE-363F-5EF2-48AE-DE7EEDB71015}"/>
              </a:ext>
            </a:extLst>
          </p:cNvPr>
          <p:cNvSpPr>
            <a:spLocks/>
          </p:cNvSpPr>
          <p:nvPr/>
        </p:nvSpPr>
        <p:spPr>
          <a:xfrm>
            <a:off x="6300438" y="825872"/>
            <a:ext cx="5852160" cy="66792"/>
          </a:xfrm>
          <a:prstGeom prst="round1Rect">
            <a:avLst>
              <a:gd name="adj" fmla="val 3618"/>
            </a:avLst>
          </a:prstGeom>
          <a:solidFill>
            <a:srgbClr val="0F440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182880" numCol="1" spcCol="38100" rtlCol="0" anchor="b">
            <a:noAutofit/>
          </a:bodyPr>
          <a:lstStyle/>
          <a:p>
            <a:pPr defTabSz="914400"/>
            <a:r>
              <a:rPr kumimoji="0" lang="en-US" sz="3200" b="0" i="0" u="none" strike="noStrike" kern="1200" cap="all" spc="0" normalizeH="0" baseline="0" noProof="0">
                <a:ln>
                  <a:noFill/>
                </a:ln>
                <a:solidFill>
                  <a:srgbClr val="0F440E"/>
                </a:solidFill>
                <a:effectLst/>
                <a:uLnTx/>
                <a:uFillTx/>
                <a:latin typeface="GT Pressura LCG Black"/>
                <a:ea typeface="+mj-ea"/>
                <a:cs typeface="+mj-cs"/>
              </a:rPr>
              <a:t>KEY TAKEAWAYS</a:t>
            </a:r>
            <a:endParaRPr lang="en-US" b="1">
              <a:solidFill>
                <a:srgbClr val="0F440E"/>
              </a:solidFill>
              <a:latin typeface="+mj-lt"/>
            </a:endParaRPr>
          </a:p>
        </p:txBody>
      </p:sp>
      <p:pic>
        <p:nvPicPr>
          <p:cNvPr id="12" name="Picture 11">
            <a:extLst>
              <a:ext uri="{FF2B5EF4-FFF2-40B4-BE49-F238E27FC236}">
                <a16:creationId xmlns:a16="http://schemas.microsoft.com/office/drawing/2014/main" id="{04D593C9-4221-9201-C2CF-05EFB0C985B9}"/>
              </a:ext>
            </a:extLst>
          </p:cNvPr>
          <p:cNvPicPr>
            <a:picLocks noChangeAspect="1"/>
          </p:cNvPicPr>
          <p:nvPr/>
        </p:nvPicPr>
        <p:blipFill>
          <a:blip r:embed="rId7"/>
          <a:srcRect l="24821" r="18929"/>
          <a:stretch>
            <a:fillRect/>
          </a:stretch>
        </p:blipFill>
        <p:spPr>
          <a:xfrm rot="16200000">
            <a:off x="2520059" y="3282059"/>
            <a:ext cx="6857999" cy="293883"/>
          </a:xfrm>
          <a:custGeom>
            <a:avLst/>
            <a:gdLst>
              <a:gd name="connsiteX0" fmla="*/ 6857999 w 6857999"/>
              <a:gd name="connsiteY0" fmla="*/ 0 h 293883"/>
              <a:gd name="connsiteX1" fmla="*/ 6857999 w 6857999"/>
              <a:gd name="connsiteY1" fmla="*/ 293883 h 293883"/>
              <a:gd name="connsiteX2" fmla="*/ 0 w 6857999"/>
              <a:gd name="connsiteY2" fmla="*/ 293883 h 293883"/>
              <a:gd name="connsiteX3" fmla="*/ 0 w 6857999"/>
              <a:gd name="connsiteY3" fmla="*/ 0 h 293883"/>
            </a:gdLst>
            <a:ahLst/>
            <a:cxnLst>
              <a:cxn ang="0">
                <a:pos x="connsiteX0" y="connsiteY0"/>
              </a:cxn>
              <a:cxn ang="0">
                <a:pos x="connsiteX1" y="connsiteY1"/>
              </a:cxn>
              <a:cxn ang="0">
                <a:pos x="connsiteX2" y="connsiteY2"/>
              </a:cxn>
              <a:cxn ang="0">
                <a:pos x="connsiteX3" y="connsiteY3"/>
              </a:cxn>
            </a:cxnLst>
            <a:rect l="l" t="t" r="r" b="b"/>
            <a:pathLst>
              <a:path w="6857999" h="293883">
                <a:moveTo>
                  <a:pt x="6857999" y="0"/>
                </a:moveTo>
                <a:lnTo>
                  <a:pt x="6857999" y="293883"/>
                </a:lnTo>
                <a:lnTo>
                  <a:pt x="0" y="293883"/>
                </a:lnTo>
                <a:lnTo>
                  <a:pt x="0" y="0"/>
                </a:lnTo>
                <a:close/>
              </a:path>
            </a:pathLst>
          </a:custGeom>
          <a:effectLst>
            <a:outerShdw blurRad="50800" dist="38100" dir="10800000" algn="r" rotWithShape="0">
              <a:prstClr val="black">
                <a:alpha val="20000"/>
              </a:prstClr>
            </a:outerShdw>
          </a:effectLst>
        </p:spPr>
      </p:pic>
      <p:sp>
        <p:nvSpPr>
          <p:cNvPr id="13" name="Rectangle: Rounded Corners 12">
            <a:extLst>
              <a:ext uri="{FF2B5EF4-FFF2-40B4-BE49-F238E27FC236}">
                <a16:creationId xmlns:a16="http://schemas.microsoft.com/office/drawing/2014/main" id="{EC3A3FEF-4685-044B-68C4-E11CB792BED7}"/>
              </a:ext>
            </a:extLst>
          </p:cNvPr>
          <p:cNvSpPr>
            <a:spLocks/>
          </p:cNvSpPr>
          <p:nvPr/>
        </p:nvSpPr>
        <p:spPr>
          <a:xfrm rot="10800000" flipH="1" flipV="1">
            <a:off x="6300438" y="1062650"/>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r>
              <a:rPr lang="en-US" sz="2400" b="1">
                <a:solidFill>
                  <a:srgbClr val="8EBC29"/>
                </a:solidFill>
              </a:rPr>
              <a:t>No focus areas</a:t>
            </a:r>
          </a:p>
        </p:txBody>
      </p:sp>
      <p:sp>
        <p:nvSpPr>
          <p:cNvPr id="14" name="Rectangle: Rounded Corners 13">
            <a:extLst>
              <a:ext uri="{FF2B5EF4-FFF2-40B4-BE49-F238E27FC236}">
                <a16:creationId xmlns:a16="http://schemas.microsoft.com/office/drawing/2014/main" id="{6EB1D0A6-71E2-E5E1-C431-30C9CF1FE59A}"/>
              </a:ext>
            </a:extLst>
          </p:cNvPr>
          <p:cNvSpPr>
            <a:spLocks/>
          </p:cNvSpPr>
          <p:nvPr/>
        </p:nvSpPr>
        <p:spPr>
          <a:xfrm rot="10800000" flipH="1" flipV="1">
            <a:off x="6386385" y="1711260"/>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r>
              <a:rPr lang="en-US">
                <a:solidFill>
                  <a:schemeClr val="bg1"/>
                </a:solidFill>
              </a:rPr>
              <a:t>Despite detailed research, Jacksons’ has no public sustainability focus areas as it is a privately-held company. Therefore, there are no commonalities with PepsiCo.</a:t>
            </a:r>
          </a:p>
        </p:txBody>
      </p:sp>
      <p:sp>
        <p:nvSpPr>
          <p:cNvPr id="15" name="Oval 14">
            <a:extLst>
              <a:ext uri="{FF2B5EF4-FFF2-40B4-BE49-F238E27FC236}">
                <a16:creationId xmlns:a16="http://schemas.microsoft.com/office/drawing/2014/main" id="{59FFC8EB-0F57-847B-70C3-D4558CB9DD23}"/>
              </a:ext>
            </a:extLst>
          </p:cNvPr>
          <p:cNvSpPr/>
          <p:nvPr/>
        </p:nvSpPr>
        <p:spPr>
          <a:xfrm>
            <a:off x="6375234" y="1171322"/>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a:extLst>
              <a:ext uri="{FF2B5EF4-FFF2-40B4-BE49-F238E27FC236}">
                <a16:creationId xmlns:a16="http://schemas.microsoft.com/office/drawing/2014/main" id="{7C64CE64-EEFD-6F1E-FC0F-5FEA38FB758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05981" y="1200858"/>
            <a:ext cx="347244" cy="347244"/>
          </a:xfrm>
          <a:prstGeom prst="rect">
            <a:avLst/>
          </a:prstGeom>
        </p:spPr>
      </p:pic>
    </p:spTree>
    <p:extLst>
      <p:ext uri="{BB962C8B-B14F-4D97-AF65-F5344CB8AC3E}">
        <p14:creationId xmlns:p14="http://schemas.microsoft.com/office/powerpoint/2010/main" val="210985554"/>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CAA316-C5C7-6950-9655-21669B0DCC72}"/>
            </a:ext>
          </a:extLst>
        </p:cNvPr>
        <p:cNvGrpSpPr/>
        <p:nvPr/>
      </p:nvGrpSpPr>
      <p:grpSpPr>
        <a:xfrm>
          <a:off x="0" y="0"/>
          <a:ext cx="0" cy="0"/>
          <a:chOff x="0" y="0"/>
          <a:chExt cx="0" cy="0"/>
        </a:xfrm>
      </p:grpSpPr>
      <p:pic>
        <p:nvPicPr>
          <p:cNvPr id="2" name="Graphic 1" descr="Jersey Mike's">
            <a:extLst>
              <a:ext uri="{FF2B5EF4-FFF2-40B4-BE49-F238E27FC236}">
                <a16:creationId xmlns:a16="http://schemas.microsoft.com/office/drawing/2014/main" id="{492A3DF6-D416-8F27-B1DC-7930586D859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4801" y="3029068"/>
            <a:ext cx="6273800" cy="1161932"/>
          </a:xfrm>
          <a:prstGeom prst="rect">
            <a:avLst/>
          </a:prstGeom>
        </p:spPr>
      </p:pic>
    </p:spTree>
    <p:extLst>
      <p:ext uri="{BB962C8B-B14F-4D97-AF65-F5344CB8AC3E}">
        <p14:creationId xmlns:p14="http://schemas.microsoft.com/office/powerpoint/2010/main" val="2139049818"/>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9AA6D7-4453-306B-7312-B2EAAE136C98}"/>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BC367702-0CD7-F7CC-036E-42DBA117B058}"/>
              </a:ext>
            </a:extLst>
          </p:cNvPr>
          <p:cNvGraphicFramePr>
            <a:graphicFrameLocks/>
          </p:cNvGraphicFramePr>
          <p:nvPr>
            <p:custDataLst>
              <p:tags r:id="rId1"/>
            </p:custDataLst>
            <p:extLst>
              <p:ext uri="{D42A27DB-BD31-4B8C-83A1-F6EECF244321}">
                <p14:modId xmlns:p14="http://schemas.microsoft.com/office/powerpoint/2010/main" val="4091122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7" name="think-cell data - do not delete" hidden="1">
                        <a:extLst>
                          <a:ext uri="{FF2B5EF4-FFF2-40B4-BE49-F238E27FC236}">
                            <a16:creationId xmlns:a16="http://schemas.microsoft.com/office/drawing/2014/main" id="{BC367702-0CD7-F7CC-036E-42DBA117B05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8" name="Picture Placeholder 7" descr="A blue and red logo&#10;&#10;AI-generated content may be incorrect.">
            <a:extLst>
              <a:ext uri="{FF2B5EF4-FFF2-40B4-BE49-F238E27FC236}">
                <a16:creationId xmlns:a16="http://schemas.microsoft.com/office/drawing/2014/main" id="{ABB57101-46B2-4127-7ED6-F6405E4C6AA1}"/>
              </a:ext>
            </a:extLst>
          </p:cNvPr>
          <p:cNvPicPr>
            <a:picLocks noGrp="1" noChangeAspect="1" noChangeArrowheads="1"/>
          </p:cNvPicPr>
          <p:nvPr>
            <p:ph type="pic" sz="quarter" idx="14"/>
          </p:nvPr>
        </p:nvPicPr>
        <p:blipFill rotWithShape="1">
          <a:blip r:embed="rId6">
            <a:extLst>
              <a:ext uri="{28A0092B-C50C-407E-A947-70E740481C1C}">
                <a14:useLocalDpi xmlns:a14="http://schemas.microsoft.com/office/drawing/2010/main" val="0"/>
              </a:ext>
            </a:extLst>
          </a:blip>
          <a:srcRect l="-12111" t="-47201" r="-13508" b="-47201"/>
          <a:stretch>
            <a:fillRect/>
          </a:stretch>
        </p:blipFill>
        <p:spPr bwMode="auto">
          <a:xfrm>
            <a:off x="0" y="0"/>
            <a:ext cx="609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Single Corner Rounded 11">
            <a:extLst>
              <a:ext uri="{FF2B5EF4-FFF2-40B4-BE49-F238E27FC236}">
                <a16:creationId xmlns:a16="http://schemas.microsoft.com/office/drawing/2014/main" id="{54ED16C0-9A26-8765-B840-88D670B21D3A}"/>
              </a:ext>
            </a:extLst>
          </p:cNvPr>
          <p:cNvSpPr>
            <a:spLocks/>
          </p:cNvSpPr>
          <p:nvPr/>
        </p:nvSpPr>
        <p:spPr>
          <a:xfrm>
            <a:off x="6300438" y="825872"/>
            <a:ext cx="5852160" cy="66792"/>
          </a:xfrm>
          <a:prstGeom prst="round1Rect">
            <a:avLst>
              <a:gd name="adj" fmla="val 3618"/>
            </a:avLst>
          </a:prstGeom>
          <a:solidFill>
            <a:srgbClr val="0F440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182880" numCol="1" spcCol="38100" rtlCol="0" anchor="b">
            <a:noAutofit/>
          </a:bodyPr>
          <a:lstStyle/>
          <a:p>
            <a:pPr defTabSz="914400"/>
            <a:r>
              <a:rPr kumimoji="0" lang="en-US" sz="3200" b="0" i="0" u="none" strike="noStrike" kern="1200" cap="all" spc="0" normalizeH="0" baseline="0" noProof="0">
                <a:ln>
                  <a:noFill/>
                </a:ln>
                <a:solidFill>
                  <a:srgbClr val="0F440E"/>
                </a:solidFill>
                <a:effectLst/>
                <a:uLnTx/>
                <a:uFillTx/>
                <a:latin typeface="GT Pressura LCG Black"/>
                <a:ea typeface="+mj-ea"/>
                <a:cs typeface="+mj-cs"/>
              </a:rPr>
              <a:t>KEY TAKEAWAYS</a:t>
            </a:r>
            <a:endParaRPr lang="en-US" b="1">
              <a:solidFill>
                <a:srgbClr val="0F440E"/>
              </a:solidFill>
              <a:latin typeface="+mj-lt"/>
            </a:endParaRPr>
          </a:p>
        </p:txBody>
      </p:sp>
      <p:pic>
        <p:nvPicPr>
          <p:cNvPr id="13" name="Picture 12">
            <a:extLst>
              <a:ext uri="{FF2B5EF4-FFF2-40B4-BE49-F238E27FC236}">
                <a16:creationId xmlns:a16="http://schemas.microsoft.com/office/drawing/2014/main" id="{33516163-A6E2-A5ED-CEB2-B11F2B9C3903}"/>
              </a:ext>
            </a:extLst>
          </p:cNvPr>
          <p:cNvPicPr>
            <a:picLocks noChangeAspect="1"/>
          </p:cNvPicPr>
          <p:nvPr/>
        </p:nvPicPr>
        <p:blipFill>
          <a:blip r:embed="rId7"/>
          <a:srcRect l="24821" r="18929"/>
          <a:stretch>
            <a:fillRect/>
          </a:stretch>
        </p:blipFill>
        <p:spPr>
          <a:xfrm rot="16200000">
            <a:off x="2520059" y="3282059"/>
            <a:ext cx="6857999" cy="293883"/>
          </a:xfrm>
          <a:custGeom>
            <a:avLst/>
            <a:gdLst>
              <a:gd name="connsiteX0" fmla="*/ 6857999 w 6857999"/>
              <a:gd name="connsiteY0" fmla="*/ 0 h 293883"/>
              <a:gd name="connsiteX1" fmla="*/ 6857999 w 6857999"/>
              <a:gd name="connsiteY1" fmla="*/ 293883 h 293883"/>
              <a:gd name="connsiteX2" fmla="*/ 0 w 6857999"/>
              <a:gd name="connsiteY2" fmla="*/ 293883 h 293883"/>
              <a:gd name="connsiteX3" fmla="*/ 0 w 6857999"/>
              <a:gd name="connsiteY3" fmla="*/ 0 h 293883"/>
            </a:gdLst>
            <a:ahLst/>
            <a:cxnLst>
              <a:cxn ang="0">
                <a:pos x="connsiteX0" y="connsiteY0"/>
              </a:cxn>
              <a:cxn ang="0">
                <a:pos x="connsiteX1" y="connsiteY1"/>
              </a:cxn>
              <a:cxn ang="0">
                <a:pos x="connsiteX2" y="connsiteY2"/>
              </a:cxn>
              <a:cxn ang="0">
                <a:pos x="connsiteX3" y="connsiteY3"/>
              </a:cxn>
            </a:cxnLst>
            <a:rect l="l" t="t" r="r" b="b"/>
            <a:pathLst>
              <a:path w="6857999" h="293883">
                <a:moveTo>
                  <a:pt x="6857999" y="0"/>
                </a:moveTo>
                <a:lnTo>
                  <a:pt x="6857999" y="293883"/>
                </a:lnTo>
                <a:lnTo>
                  <a:pt x="0" y="293883"/>
                </a:lnTo>
                <a:lnTo>
                  <a:pt x="0" y="0"/>
                </a:lnTo>
                <a:close/>
              </a:path>
            </a:pathLst>
          </a:custGeom>
          <a:effectLst>
            <a:outerShdw blurRad="50800" dist="38100" dir="10800000" algn="r" rotWithShape="0">
              <a:prstClr val="black">
                <a:alpha val="20000"/>
              </a:prstClr>
            </a:outerShdw>
          </a:effectLst>
        </p:spPr>
      </p:pic>
      <p:sp>
        <p:nvSpPr>
          <p:cNvPr id="14" name="Rectangle: Rounded Corners 13">
            <a:extLst>
              <a:ext uri="{FF2B5EF4-FFF2-40B4-BE49-F238E27FC236}">
                <a16:creationId xmlns:a16="http://schemas.microsoft.com/office/drawing/2014/main" id="{0EE219BF-7AD2-C2D0-C1A4-D50634219180}"/>
              </a:ext>
            </a:extLst>
          </p:cNvPr>
          <p:cNvSpPr>
            <a:spLocks/>
          </p:cNvSpPr>
          <p:nvPr/>
        </p:nvSpPr>
        <p:spPr>
          <a:xfrm rot="10800000" flipH="1" flipV="1">
            <a:off x="6300438" y="1062650"/>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r>
              <a:rPr lang="en-US" sz="2400" b="1">
                <a:solidFill>
                  <a:srgbClr val="8EBC29"/>
                </a:solidFill>
              </a:rPr>
              <a:t>Limited alignment</a:t>
            </a:r>
          </a:p>
        </p:txBody>
      </p:sp>
      <p:sp>
        <p:nvSpPr>
          <p:cNvPr id="15" name="Rectangle: Rounded Corners 14">
            <a:extLst>
              <a:ext uri="{FF2B5EF4-FFF2-40B4-BE49-F238E27FC236}">
                <a16:creationId xmlns:a16="http://schemas.microsoft.com/office/drawing/2014/main" id="{563D0CBC-93AB-5095-4DA1-CB6E75D585AC}"/>
              </a:ext>
            </a:extLst>
          </p:cNvPr>
          <p:cNvSpPr>
            <a:spLocks/>
          </p:cNvSpPr>
          <p:nvPr/>
        </p:nvSpPr>
        <p:spPr>
          <a:xfrm rot="10800000" flipH="1" flipV="1">
            <a:off x="6386385" y="1711260"/>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r>
              <a:rPr lang="en-US">
                <a:solidFill>
                  <a:schemeClr val="bg1"/>
                </a:solidFill>
              </a:rPr>
              <a:t>Jersey Mike’s sustainability progress is limited, with only a couple of qualitative focus areas around community support. As a result, there is no alignment with PepsiCo’s focus areas.</a:t>
            </a:r>
          </a:p>
        </p:txBody>
      </p:sp>
      <p:sp>
        <p:nvSpPr>
          <p:cNvPr id="16" name="Oval 15">
            <a:extLst>
              <a:ext uri="{FF2B5EF4-FFF2-40B4-BE49-F238E27FC236}">
                <a16:creationId xmlns:a16="http://schemas.microsoft.com/office/drawing/2014/main" id="{A5B61C41-C980-83AF-A007-092DD00C710C}"/>
              </a:ext>
            </a:extLst>
          </p:cNvPr>
          <p:cNvSpPr/>
          <p:nvPr/>
        </p:nvSpPr>
        <p:spPr>
          <a:xfrm>
            <a:off x="6375234" y="1171322"/>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a:extLst>
              <a:ext uri="{FF2B5EF4-FFF2-40B4-BE49-F238E27FC236}">
                <a16:creationId xmlns:a16="http://schemas.microsoft.com/office/drawing/2014/main" id="{E0BFBB20-8E45-BE32-FAD8-6B708857AD3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22901" y="1218989"/>
            <a:ext cx="311150" cy="311150"/>
          </a:xfrm>
          <a:prstGeom prst="rect">
            <a:avLst/>
          </a:prstGeom>
        </p:spPr>
      </p:pic>
    </p:spTree>
    <p:extLst>
      <p:ext uri="{BB962C8B-B14F-4D97-AF65-F5344CB8AC3E}">
        <p14:creationId xmlns:p14="http://schemas.microsoft.com/office/powerpoint/2010/main" val="3676691751"/>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E0B239-1B3D-8009-80B0-57E1B8D02EF7}"/>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D9EA411E-ACAD-68B9-DAAF-53D6838230F5}"/>
              </a:ext>
            </a:extLst>
          </p:cNvPr>
          <p:cNvGraphicFramePr>
            <a:graphicFrameLocks/>
          </p:cNvGraphicFramePr>
          <p:nvPr>
            <p:custDataLst>
              <p:tags r:id="rId1"/>
            </p:custDataLst>
            <p:extLst>
              <p:ext uri="{D42A27DB-BD31-4B8C-83A1-F6EECF244321}">
                <p14:modId xmlns:p14="http://schemas.microsoft.com/office/powerpoint/2010/main" val="6711663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2" name="think-cell data - do not delete" hidden="1">
                        <a:extLst>
                          <a:ext uri="{FF2B5EF4-FFF2-40B4-BE49-F238E27FC236}">
                            <a16:creationId xmlns:a16="http://schemas.microsoft.com/office/drawing/2014/main" id="{D9EA411E-ACAD-68B9-DAAF-53D6838230F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Title 9">
            <a:extLst>
              <a:ext uri="{FF2B5EF4-FFF2-40B4-BE49-F238E27FC236}">
                <a16:creationId xmlns:a16="http://schemas.microsoft.com/office/drawing/2014/main" id="{82576F45-C31A-EDCF-AC5C-8A1E48701782}"/>
              </a:ext>
            </a:extLst>
          </p:cNvPr>
          <p:cNvSpPr>
            <a:spLocks noGrp="1"/>
          </p:cNvSpPr>
          <p:nvPr>
            <p:ph type="title"/>
          </p:nvPr>
        </p:nvSpPr>
        <p:spPr>
          <a:xfrm>
            <a:off x="304800" y="247650"/>
            <a:ext cx="11585575" cy="968375"/>
          </a:xfrm>
        </p:spPr>
        <p:txBody>
          <a:bodyPr vert="horz" rIns="0"/>
          <a:lstStyle/>
          <a:p>
            <a:pPr lvl="0"/>
            <a:r>
              <a:rPr lang="en-US" sz="3000"/>
              <a:t>JERSEY MIKE’S SUSTAINABILITY FOCUS AREAS​</a:t>
            </a:r>
            <a:br>
              <a:rPr lang="en-US" sz="3000"/>
            </a:br>
            <a:r>
              <a:rPr lang="en-US" sz="1800" i="1"/>
              <a:t>And how these focus areas align with pep+ pillars</a:t>
            </a:r>
          </a:p>
        </p:txBody>
      </p:sp>
      <p:pic>
        <p:nvPicPr>
          <p:cNvPr id="12" name="Picture Placeholder 7" descr="A blue and red logo&#10;&#10;AI-generated content may be incorrect.">
            <a:extLst>
              <a:ext uri="{FF2B5EF4-FFF2-40B4-BE49-F238E27FC236}">
                <a16:creationId xmlns:a16="http://schemas.microsoft.com/office/drawing/2014/main" id="{67D3858E-2273-3840-E6DE-86639284B3D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005" t="-3486" r="-1256" b="-3486"/>
          <a:stretch>
            <a:fillRect/>
          </a:stretch>
        </p:blipFill>
        <p:spPr bwMode="auto">
          <a:xfrm>
            <a:off x="10879136" y="343119"/>
            <a:ext cx="1022350" cy="777438"/>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Top Corners Rounded 12">
            <a:extLst>
              <a:ext uri="{FF2B5EF4-FFF2-40B4-BE49-F238E27FC236}">
                <a16:creationId xmlns:a16="http://schemas.microsoft.com/office/drawing/2014/main" id="{83100A45-0D6F-B73F-5529-BA8E653E1A1D}"/>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 name="Table 4">
            <a:extLst>
              <a:ext uri="{FF2B5EF4-FFF2-40B4-BE49-F238E27FC236}">
                <a16:creationId xmlns:a16="http://schemas.microsoft.com/office/drawing/2014/main" id="{7BA1061E-1F2E-2DDE-3FCA-9570EBA5C2D2}"/>
              </a:ext>
            </a:extLst>
          </p:cNvPr>
          <p:cNvGraphicFramePr>
            <a:graphicFrameLocks noGrp="1"/>
          </p:cNvGraphicFramePr>
          <p:nvPr>
            <p:extLst>
              <p:ext uri="{D42A27DB-BD31-4B8C-83A1-F6EECF244321}">
                <p14:modId xmlns:p14="http://schemas.microsoft.com/office/powerpoint/2010/main" val="2393939527"/>
              </p:ext>
            </p:extLst>
          </p:nvPr>
        </p:nvGraphicFramePr>
        <p:xfrm>
          <a:off x="-7620" y="1148230"/>
          <a:ext cx="11986260" cy="5037435"/>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9997440">
                  <a:extLst>
                    <a:ext uri="{9D8B030D-6E8A-4147-A177-3AD203B41FA5}">
                      <a16:colId xmlns:a16="http://schemas.microsoft.com/office/drawing/2014/main" val="2382844442"/>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a:rPr>
                        <a:t>Social</a:t>
                      </a:r>
                    </a:p>
                  </a:txBody>
                  <a:tcPr marL="27432" marR="27432" marT="27432"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1596849">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954F07"/>
                          </a:solidFill>
                          <a:latin typeface="+mj-lt"/>
                          <a:ea typeface="+mn-ea"/>
                          <a:cs typeface="Leelawadee"/>
                        </a:rPr>
                        <a:t>POSITIVE </a:t>
                      </a:r>
                      <a:br>
                        <a:rPr lang="en-US" sz="1400" kern="1200">
                          <a:solidFill>
                            <a:srgbClr val="954F07"/>
                          </a:solidFill>
                          <a:latin typeface="+mj-lt"/>
                          <a:ea typeface="+mn-ea"/>
                          <a:cs typeface="Leelawadee"/>
                        </a:rPr>
                      </a:br>
                      <a:r>
                        <a:rPr lang="en-US" sz="1400" kern="1200">
                          <a:solidFill>
                            <a:srgbClr val="954F07"/>
                          </a:solidFill>
                          <a:latin typeface="+mj-lt"/>
                          <a:ea typeface="+mn-ea"/>
                          <a:cs typeface="Leelawadee"/>
                        </a:rPr>
                        <a:t>AGRICULTURE</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9F0A"/>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50" b="0" i="1" u="none" strike="noStrike" kern="1200" cap="none" spc="0" normalizeH="0" baseline="0" noProof="0">
                          <a:ln>
                            <a:noFill/>
                          </a:ln>
                          <a:solidFill>
                            <a:srgbClr val="2B660F"/>
                          </a:solidFill>
                          <a:effectLst/>
                          <a:uLnTx/>
                          <a:uFillTx/>
                          <a:latin typeface="+mn-lt"/>
                          <a:ea typeface="+mn-ea"/>
                          <a:cs typeface="Leelawadee"/>
                        </a:rPr>
                        <a:t>Not a focus area for the customer.</a:t>
                      </a:r>
                      <a:endParaRPr kumimoji="0" lang="en-US" sz="1050" b="0" i="1" u="none" strike="noStrike" kern="1200" cap="none" spc="0" normalizeH="0" baseline="0" noProof="0">
                        <a:ln>
                          <a:noFill/>
                        </a:ln>
                        <a:solidFill>
                          <a:srgbClr val="2B660F"/>
                        </a:solidFill>
                        <a:effectLst/>
                        <a:uLnTx/>
                        <a:uFillTx/>
                        <a:latin typeface="+mn-lt"/>
                        <a:ea typeface="+mn-ea"/>
                        <a:cs typeface="Leelawadee"/>
                      </a:endParaRPr>
                    </a:p>
                  </a:txBody>
                  <a:tcPr marL="27432" marR="27432" marT="27432"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1596849">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marR="0" lvl="0" indent="-1206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noProof="0">
                          <a:solidFill>
                            <a:srgbClr val="2B660F"/>
                          </a:solidFill>
                          <a:highlight>
                            <a:srgbClr val="4FE2F3"/>
                          </a:highlight>
                          <a:latin typeface="+mn-lt"/>
                          <a:cs typeface="Leelawadee"/>
                        </a:rPr>
                        <a:t>Goal:</a:t>
                      </a:r>
                      <a:r>
                        <a:rPr lang="en-US" sz="1050" noProof="0">
                          <a:solidFill>
                            <a:srgbClr val="2B660F"/>
                          </a:solidFill>
                          <a:latin typeface="+mn-lt"/>
                          <a:cs typeface="Leelawadee"/>
                        </a:rPr>
                        <a:t> </a:t>
                      </a:r>
                      <a:r>
                        <a:rPr lang="en-US" sz="1050" b="0" i="0" kern="1200" noProof="0">
                          <a:solidFill>
                            <a:srgbClr val="2B660F"/>
                          </a:solidFill>
                          <a:effectLst/>
                          <a:latin typeface="+mn-lt"/>
                          <a:ea typeface="+mn-ea"/>
                          <a:cs typeface="Leelawadee"/>
                        </a:rPr>
                        <a:t>Support local charities during the company’s Annual Month of Giving in March</a:t>
                      </a:r>
                    </a:p>
                    <a:p>
                      <a:pPr marL="120650" marR="0" lvl="0" indent="-120650" algn="l" rtl="0" eaLnBrk="1" fontAlgn="auto" latinLnBrk="0" hangingPunct="1">
                        <a:lnSpc>
                          <a:spcPct val="100000"/>
                        </a:lnSpc>
                        <a:spcBef>
                          <a:spcPts val="400"/>
                        </a:spcBef>
                        <a:spcAft>
                          <a:spcPts val="0"/>
                        </a:spcAft>
                        <a:buClrTx/>
                        <a:buSzTx/>
                        <a:buFont typeface="Arial" panose="020B0604020202020204" pitchFamily="34" charset="0"/>
                        <a:buChar char="•"/>
                      </a:pPr>
                      <a:r>
                        <a:rPr lang="en-US" sz="1050" noProof="0">
                          <a:solidFill>
                            <a:srgbClr val="2B660F"/>
                          </a:solidFill>
                          <a:highlight>
                            <a:srgbClr val="4FE2F3"/>
                          </a:highlight>
                          <a:latin typeface="+mn-lt"/>
                          <a:cs typeface="Leelawadee"/>
                        </a:rPr>
                        <a:t>Goal:</a:t>
                      </a:r>
                      <a:r>
                        <a:rPr lang="en-US" sz="1050" noProof="0">
                          <a:solidFill>
                            <a:srgbClr val="2B660F"/>
                          </a:solidFill>
                          <a:latin typeface="+mn-lt"/>
                          <a:cs typeface="Leelawadee"/>
                        </a:rPr>
                        <a:t> </a:t>
                      </a:r>
                      <a:r>
                        <a:rPr lang="en-US" sz="1050" b="0" i="0" kern="1200" noProof="0">
                          <a:solidFill>
                            <a:srgbClr val="2B660F"/>
                          </a:solidFill>
                          <a:effectLst/>
                          <a:latin typeface="+mn-lt"/>
                          <a:ea typeface="+mn-ea"/>
                          <a:cs typeface="Leelawadee"/>
                        </a:rPr>
                        <a:t>Donate to Feeding America, helping provide over 110 million meals through the organization’s nationwide network of more than 200 local member food banks for the past two years </a:t>
                      </a:r>
                      <a:endParaRPr lang="en-US" sz="1050" b="0" noProof="0">
                        <a:solidFill>
                          <a:srgbClr val="2B660F"/>
                        </a:solidFill>
                        <a:latin typeface="+mn-lt"/>
                        <a:cs typeface="Leelawadee" panose="020B0502040204020203" pitchFamily="34" charset="-34"/>
                      </a:endParaRPr>
                    </a:p>
                  </a:txBody>
                  <a:tcPr marL="27432" marR="27432" marT="27432" marB="27432">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93216306"/>
                  </a:ext>
                </a:extLst>
              </a:tr>
              <a:tr h="1596849">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922F11"/>
                          </a:solidFill>
                          <a:latin typeface="+mj-lt"/>
                          <a:ea typeface="+mn-ea"/>
                          <a:cs typeface="Leelawadee"/>
                        </a:rPr>
                        <a:t>POSITIVE </a:t>
                      </a:r>
                      <a:br>
                        <a:rPr lang="en-US" sz="1400" kern="1200">
                          <a:solidFill>
                            <a:srgbClr val="922F11"/>
                          </a:solidFill>
                          <a:latin typeface="+mj-lt"/>
                          <a:ea typeface="+mn-ea"/>
                          <a:cs typeface="Leelawadee"/>
                        </a:rPr>
                      </a:br>
                      <a:r>
                        <a:rPr lang="en-US" sz="1400" kern="1200">
                          <a:solidFill>
                            <a:srgbClr val="922F11"/>
                          </a:solidFill>
                          <a:latin typeface="+mj-lt"/>
                          <a:ea typeface="+mn-ea"/>
                          <a:cs typeface="Leelawadee"/>
                        </a:rPr>
                        <a:t>CHOICES</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E6D26"/>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50" b="0" i="1" u="none" strike="noStrike" kern="1200" cap="none" spc="0" normalizeH="0" baseline="0" noProof="0">
                          <a:ln>
                            <a:noFill/>
                          </a:ln>
                          <a:solidFill>
                            <a:srgbClr val="2B660F"/>
                          </a:solidFill>
                          <a:effectLst/>
                          <a:uLnTx/>
                          <a:uFillTx/>
                          <a:latin typeface="+mn-lt"/>
                          <a:ea typeface="+mn-ea"/>
                          <a:cs typeface="Leelawadee"/>
                        </a:rPr>
                        <a:t>Not a focus area for the customer.</a:t>
                      </a:r>
                      <a:endParaRPr kumimoji="0" lang="en-US" sz="1050" b="0" i="1" u="none" strike="noStrike" kern="1200" cap="none" spc="0" normalizeH="0" baseline="0" noProof="0">
                        <a:ln>
                          <a:noFill/>
                        </a:ln>
                        <a:solidFill>
                          <a:srgbClr val="2B660F"/>
                        </a:solidFill>
                        <a:effectLst/>
                        <a:uLnTx/>
                        <a:uFillTx/>
                        <a:latin typeface="+mn-lt"/>
                        <a:ea typeface="+mn-ea"/>
                        <a:cs typeface="Leelawadee"/>
                      </a:endParaRPr>
                    </a:p>
                  </a:txBody>
                  <a:tcPr marL="27432" marR="27432" marT="27432"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bl>
          </a:graphicData>
        </a:graphic>
      </p:graphicFrame>
      <p:pic>
        <p:nvPicPr>
          <p:cNvPr id="15" name="Picture 14" descr="A logo of a leaf in a circle&#10;&#10;Description automatically generated">
            <a:extLst>
              <a:ext uri="{FF2B5EF4-FFF2-40B4-BE49-F238E27FC236}">
                <a16:creationId xmlns:a16="http://schemas.microsoft.com/office/drawing/2014/main" id="{BA28F999-3510-4938-FE49-36CFFD537DC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pic>
        <p:nvPicPr>
          <p:cNvPr id="17" name="Picture 16" descr="A blue and green windmill with green arrows&#10;&#10;Description automatically generated">
            <a:extLst>
              <a:ext uri="{FF2B5EF4-FFF2-40B4-BE49-F238E27FC236}">
                <a16:creationId xmlns:a16="http://schemas.microsoft.com/office/drawing/2014/main" id="{32BAEEBF-2BBB-D5CC-1E1B-2C7B2E4F052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7884" y="3429000"/>
            <a:ext cx="556204" cy="604020"/>
          </a:xfrm>
          <a:prstGeom prst="rect">
            <a:avLst/>
          </a:prstGeom>
        </p:spPr>
      </p:pic>
      <p:pic>
        <p:nvPicPr>
          <p:cNvPr id="18" name="Picture 17" descr="A logo of a hand and a globe&#10;&#10;Description automatically generated">
            <a:extLst>
              <a:ext uri="{FF2B5EF4-FFF2-40B4-BE49-F238E27FC236}">
                <a16:creationId xmlns:a16="http://schemas.microsoft.com/office/drawing/2014/main" id="{EB39A439-3D9B-8E12-9905-59696D9873E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27528" y="5032253"/>
            <a:ext cx="536916" cy="583072"/>
          </a:xfrm>
          <a:prstGeom prst="rect">
            <a:avLst/>
          </a:prstGeom>
        </p:spPr>
      </p:pic>
    </p:spTree>
    <p:extLst>
      <p:ext uri="{BB962C8B-B14F-4D97-AF65-F5344CB8AC3E}">
        <p14:creationId xmlns:p14="http://schemas.microsoft.com/office/powerpoint/2010/main" val="3475062930"/>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9A6AC1-4E2A-36C0-C030-33C383182DF6}"/>
            </a:ext>
          </a:extLst>
        </p:cNvPr>
        <p:cNvGrpSpPr/>
        <p:nvPr/>
      </p:nvGrpSpPr>
      <p:grpSpPr>
        <a:xfrm>
          <a:off x="0" y="0"/>
          <a:ext cx="0" cy="0"/>
          <a:chOff x="0" y="0"/>
          <a:chExt cx="0" cy="0"/>
        </a:xfrm>
      </p:grpSpPr>
      <p:pic>
        <p:nvPicPr>
          <p:cNvPr id="21506" name="Picture 2" descr="JetBlue | Okta">
            <a:extLst>
              <a:ext uri="{FF2B5EF4-FFF2-40B4-BE49-F238E27FC236}">
                <a16:creationId xmlns:a16="http://schemas.microsoft.com/office/drawing/2014/main" id="{B25F2D7C-877E-BD97-E5F1-BD97C0EB18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150" y="2693679"/>
            <a:ext cx="4914900" cy="1646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7862830"/>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A1C560-1D36-E17F-C57E-C5EC314BED8F}"/>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6EABDF54-0CE8-62C1-46FD-30F51A868DA3}"/>
              </a:ext>
            </a:extLst>
          </p:cNvPr>
          <p:cNvGraphicFramePr>
            <a:graphicFrameLocks/>
          </p:cNvGraphicFramePr>
          <p:nvPr>
            <p:custDataLst>
              <p:tags r:id="rId1"/>
            </p:custDataLst>
            <p:extLst>
              <p:ext uri="{D42A27DB-BD31-4B8C-83A1-F6EECF244321}">
                <p14:modId xmlns:p14="http://schemas.microsoft.com/office/powerpoint/2010/main" val="40103603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5" name="think-cell data - do not delete" hidden="1">
                        <a:extLst>
                          <a:ext uri="{FF2B5EF4-FFF2-40B4-BE49-F238E27FC236}">
                            <a16:creationId xmlns:a16="http://schemas.microsoft.com/office/drawing/2014/main" id="{6EABDF54-0CE8-62C1-46FD-30F51A868DA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7" name="Picture 2">
            <a:extLst>
              <a:ext uri="{FF2B5EF4-FFF2-40B4-BE49-F238E27FC236}">
                <a16:creationId xmlns:a16="http://schemas.microsoft.com/office/drawing/2014/main" id="{00C8C21C-8817-E298-A2AF-C56CECF4D4CC}"/>
              </a:ext>
            </a:extLst>
          </p:cNvPr>
          <p:cNvPicPr>
            <a:picLocks noGrp="1" noChangeAspect="1" noChangeArrowheads="1"/>
          </p:cNvPicPr>
          <p:nvPr>
            <p:ph type="pic" sz="quarter" idx="14"/>
          </p:nvPr>
        </p:nvPicPr>
        <p:blipFill rotWithShape="1">
          <a:blip r:embed="rId6">
            <a:extLst>
              <a:ext uri="{28A0092B-C50C-407E-A947-70E740481C1C}">
                <a14:useLocalDpi xmlns:a14="http://schemas.microsoft.com/office/drawing/2010/main" val="0"/>
              </a:ext>
            </a:extLst>
          </a:blip>
          <a:srcRect l="-20568" t="-186597" r="-20568" b="-186597"/>
          <a:stretch>
            <a:fillRect/>
          </a:stretch>
        </p:blipFill>
        <p:spPr bwMode="auto">
          <a:xfrm>
            <a:off x="0" y="0"/>
            <a:ext cx="609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Single Corner Rounded 9">
            <a:extLst>
              <a:ext uri="{FF2B5EF4-FFF2-40B4-BE49-F238E27FC236}">
                <a16:creationId xmlns:a16="http://schemas.microsoft.com/office/drawing/2014/main" id="{C6994BB2-E1F1-3B6B-94A8-BAEE0FF550D1}"/>
              </a:ext>
            </a:extLst>
          </p:cNvPr>
          <p:cNvSpPr>
            <a:spLocks/>
          </p:cNvSpPr>
          <p:nvPr/>
        </p:nvSpPr>
        <p:spPr>
          <a:xfrm>
            <a:off x="6300438" y="825872"/>
            <a:ext cx="5852160" cy="66792"/>
          </a:xfrm>
          <a:prstGeom prst="round1Rect">
            <a:avLst>
              <a:gd name="adj" fmla="val 3618"/>
            </a:avLst>
          </a:prstGeom>
          <a:solidFill>
            <a:srgbClr val="0F440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182880" numCol="1" spcCol="38100" rtlCol="0" anchor="b">
            <a:noAutofit/>
          </a:bodyPr>
          <a:lstStyle/>
          <a:p>
            <a:pPr defTabSz="914400"/>
            <a:r>
              <a:rPr kumimoji="0" lang="en-US" sz="3200" b="0" i="0" u="none" strike="noStrike" kern="1200" cap="all" spc="0" normalizeH="0" baseline="0" noProof="0">
                <a:ln>
                  <a:noFill/>
                </a:ln>
                <a:solidFill>
                  <a:srgbClr val="0F440E"/>
                </a:solidFill>
                <a:effectLst/>
                <a:uLnTx/>
                <a:uFillTx/>
                <a:latin typeface="GT Pressura LCG Black"/>
                <a:ea typeface="+mj-ea"/>
                <a:cs typeface="+mj-cs"/>
              </a:rPr>
              <a:t>KEY TAKEAWAYS</a:t>
            </a:r>
            <a:endParaRPr lang="en-US" b="1">
              <a:solidFill>
                <a:srgbClr val="0F440E"/>
              </a:solidFill>
              <a:latin typeface="+mj-lt"/>
            </a:endParaRPr>
          </a:p>
        </p:txBody>
      </p:sp>
      <p:pic>
        <p:nvPicPr>
          <p:cNvPr id="11" name="Picture 10">
            <a:extLst>
              <a:ext uri="{FF2B5EF4-FFF2-40B4-BE49-F238E27FC236}">
                <a16:creationId xmlns:a16="http://schemas.microsoft.com/office/drawing/2014/main" id="{993B2CCF-3C44-18EB-8F73-C5EF56695073}"/>
              </a:ext>
            </a:extLst>
          </p:cNvPr>
          <p:cNvPicPr>
            <a:picLocks noChangeAspect="1"/>
          </p:cNvPicPr>
          <p:nvPr/>
        </p:nvPicPr>
        <p:blipFill>
          <a:blip r:embed="rId7"/>
          <a:srcRect l="24821" r="18929"/>
          <a:stretch>
            <a:fillRect/>
          </a:stretch>
        </p:blipFill>
        <p:spPr>
          <a:xfrm rot="16200000">
            <a:off x="2520059" y="3282059"/>
            <a:ext cx="6857999" cy="293883"/>
          </a:xfrm>
          <a:custGeom>
            <a:avLst/>
            <a:gdLst>
              <a:gd name="connsiteX0" fmla="*/ 6857999 w 6857999"/>
              <a:gd name="connsiteY0" fmla="*/ 0 h 293883"/>
              <a:gd name="connsiteX1" fmla="*/ 6857999 w 6857999"/>
              <a:gd name="connsiteY1" fmla="*/ 293883 h 293883"/>
              <a:gd name="connsiteX2" fmla="*/ 0 w 6857999"/>
              <a:gd name="connsiteY2" fmla="*/ 293883 h 293883"/>
              <a:gd name="connsiteX3" fmla="*/ 0 w 6857999"/>
              <a:gd name="connsiteY3" fmla="*/ 0 h 293883"/>
            </a:gdLst>
            <a:ahLst/>
            <a:cxnLst>
              <a:cxn ang="0">
                <a:pos x="connsiteX0" y="connsiteY0"/>
              </a:cxn>
              <a:cxn ang="0">
                <a:pos x="connsiteX1" y="connsiteY1"/>
              </a:cxn>
              <a:cxn ang="0">
                <a:pos x="connsiteX2" y="connsiteY2"/>
              </a:cxn>
              <a:cxn ang="0">
                <a:pos x="connsiteX3" y="connsiteY3"/>
              </a:cxn>
            </a:cxnLst>
            <a:rect l="l" t="t" r="r" b="b"/>
            <a:pathLst>
              <a:path w="6857999" h="293883">
                <a:moveTo>
                  <a:pt x="6857999" y="0"/>
                </a:moveTo>
                <a:lnTo>
                  <a:pt x="6857999" y="293883"/>
                </a:lnTo>
                <a:lnTo>
                  <a:pt x="0" y="293883"/>
                </a:lnTo>
                <a:lnTo>
                  <a:pt x="0" y="0"/>
                </a:lnTo>
                <a:close/>
              </a:path>
            </a:pathLst>
          </a:custGeom>
          <a:effectLst>
            <a:outerShdw blurRad="50800" dist="38100" dir="10800000" algn="r" rotWithShape="0">
              <a:prstClr val="black">
                <a:alpha val="20000"/>
              </a:prstClr>
            </a:outerShdw>
          </a:effectLst>
        </p:spPr>
      </p:pic>
      <p:sp>
        <p:nvSpPr>
          <p:cNvPr id="12" name="Rectangle: Rounded Corners 11">
            <a:extLst>
              <a:ext uri="{FF2B5EF4-FFF2-40B4-BE49-F238E27FC236}">
                <a16:creationId xmlns:a16="http://schemas.microsoft.com/office/drawing/2014/main" id="{B5B71899-5CE8-CBC7-A30D-3851F1E462E8}"/>
              </a:ext>
            </a:extLst>
          </p:cNvPr>
          <p:cNvSpPr>
            <a:spLocks/>
          </p:cNvSpPr>
          <p:nvPr/>
        </p:nvSpPr>
        <p:spPr>
          <a:xfrm rot="10800000" flipH="1" flipV="1">
            <a:off x="6300438" y="1062650"/>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r>
              <a:rPr lang="en-US" sz="2400" b="1">
                <a:solidFill>
                  <a:srgbClr val="8EBC29"/>
                </a:solidFill>
              </a:rPr>
              <a:t>Plastics</a:t>
            </a:r>
          </a:p>
        </p:txBody>
      </p:sp>
      <p:sp>
        <p:nvSpPr>
          <p:cNvPr id="13" name="Rectangle: Rounded Corners 12">
            <a:extLst>
              <a:ext uri="{FF2B5EF4-FFF2-40B4-BE49-F238E27FC236}">
                <a16:creationId xmlns:a16="http://schemas.microsoft.com/office/drawing/2014/main" id="{1DB48245-50DD-CB13-F128-AFAA28FBDD89}"/>
              </a:ext>
            </a:extLst>
          </p:cNvPr>
          <p:cNvSpPr>
            <a:spLocks/>
          </p:cNvSpPr>
          <p:nvPr/>
        </p:nvSpPr>
        <p:spPr>
          <a:xfrm rot="10800000" flipH="1" flipV="1">
            <a:off x="6300438" y="3667989"/>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pPr>
              <a:spcBef>
                <a:spcPts val="200"/>
              </a:spcBef>
              <a:defRPr/>
            </a:pPr>
            <a:r>
              <a:rPr lang="en-US" sz="2400" b="1">
                <a:solidFill>
                  <a:srgbClr val="8EBC29"/>
                </a:solidFill>
              </a:rPr>
              <a:t>Limited alignment</a:t>
            </a:r>
          </a:p>
        </p:txBody>
      </p:sp>
      <p:sp>
        <p:nvSpPr>
          <p:cNvPr id="14" name="Rectangle: Rounded Corners 13">
            <a:extLst>
              <a:ext uri="{FF2B5EF4-FFF2-40B4-BE49-F238E27FC236}">
                <a16:creationId xmlns:a16="http://schemas.microsoft.com/office/drawing/2014/main" id="{C77A1194-C8B1-6D43-491B-B2A37E924C58}"/>
              </a:ext>
            </a:extLst>
          </p:cNvPr>
          <p:cNvSpPr>
            <a:spLocks/>
          </p:cNvSpPr>
          <p:nvPr/>
        </p:nvSpPr>
        <p:spPr>
          <a:xfrm rot="10800000" flipH="1" flipV="1">
            <a:off x="6386385" y="1711260"/>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a:lnSpc>
                <a:spcPct val="100000"/>
              </a:lnSpc>
              <a:spcBef>
                <a:spcPts val="0"/>
              </a:spcBef>
            </a:pPr>
            <a:r>
              <a:rPr lang="en-US">
                <a:solidFill>
                  <a:schemeClr val="bg1"/>
                </a:solidFill>
              </a:rPr>
              <a:t>JetBlue and PepsiCo share goals around increasing recyclability of plastics.</a:t>
            </a:r>
          </a:p>
        </p:txBody>
      </p:sp>
      <p:sp>
        <p:nvSpPr>
          <p:cNvPr id="15" name="Rectangle: Rounded Corners 14">
            <a:extLst>
              <a:ext uri="{FF2B5EF4-FFF2-40B4-BE49-F238E27FC236}">
                <a16:creationId xmlns:a16="http://schemas.microsoft.com/office/drawing/2014/main" id="{D1B7DB11-DD0A-672D-269A-2773442AAE5E}"/>
              </a:ext>
            </a:extLst>
          </p:cNvPr>
          <p:cNvSpPr>
            <a:spLocks/>
          </p:cNvSpPr>
          <p:nvPr/>
        </p:nvSpPr>
        <p:spPr>
          <a:xfrm rot="10800000" flipH="1" flipV="1">
            <a:off x="6386385" y="4281323"/>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r>
              <a:rPr lang="en-US">
                <a:solidFill>
                  <a:schemeClr val="bg1"/>
                </a:solidFill>
              </a:rPr>
              <a:t>Being an airline company, JetBlue’s focus areas are quite specific to their industry, such as reducing aircraft emissions. Therefore, alignment with PepsiCo is limited.</a:t>
            </a:r>
          </a:p>
        </p:txBody>
      </p:sp>
      <p:sp>
        <p:nvSpPr>
          <p:cNvPr id="16" name="Oval 15">
            <a:extLst>
              <a:ext uri="{FF2B5EF4-FFF2-40B4-BE49-F238E27FC236}">
                <a16:creationId xmlns:a16="http://schemas.microsoft.com/office/drawing/2014/main" id="{F9FE30A4-061A-F919-970A-2E149ADDCE62}"/>
              </a:ext>
            </a:extLst>
          </p:cNvPr>
          <p:cNvSpPr/>
          <p:nvPr/>
        </p:nvSpPr>
        <p:spPr>
          <a:xfrm>
            <a:off x="6375234" y="1171322"/>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8AE966B-74C9-30C8-AE2B-1E5563B6D762}"/>
              </a:ext>
            </a:extLst>
          </p:cNvPr>
          <p:cNvSpPr/>
          <p:nvPr/>
        </p:nvSpPr>
        <p:spPr>
          <a:xfrm>
            <a:off x="6375234" y="3785645"/>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a:extLst>
              <a:ext uri="{FF2B5EF4-FFF2-40B4-BE49-F238E27FC236}">
                <a16:creationId xmlns:a16="http://schemas.microsoft.com/office/drawing/2014/main" id="{89311A5D-9346-D4E6-DC47-88EF015C462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22901" y="3833312"/>
            <a:ext cx="311150" cy="311150"/>
          </a:xfrm>
          <a:prstGeom prst="rect">
            <a:avLst/>
          </a:prstGeom>
        </p:spPr>
      </p:pic>
      <p:pic>
        <p:nvPicPr>
          <p:cNvPr id="4" name="Graphic 3">
            <a:extLst>
              <a:ext uri="{FF2B5EF4-FFF2-40B4-BE49-F238E27FC236}">
                <a16:creationId xmlns:a16="http://schemas.microsoft.com/office/drawing/2014/main" id="{F176D710-9926-444B-90D4-81237AC2647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444208" y="1240296"/>
            <a:ext cx="268536" cy="268536"/>
          </a:xfrm>
          <a:prstGeom prst="rect">
            <a:avLst/>
          </a:prstGeom>
        </p:spPr>
      </p:pic>
    </p:spTree>
    <p:extLst>
      <p:ext uri="{BB962C8B-B14F-4D97-AF65-F5344CB8AC3E}">
        <p14:creationId xmlns:p14="http://schemas.microsoft.com/office/powerpoint/2010/main" val="3085990063"/>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BD4FA2-7662-7BB5-0525-8CE3B677713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D5F5690-7675-FC78-8B22-569127E91284}"/>
              </a:ext>
            </a:extLst>
          </p:cNvPr>
          <p:cNvSpPr>
            <a:spLocks noGrp="1"/>
          </p:cNvSpPr>
          <p:nvPr>
            <p:ph type="title"/>
          </p:nvPr>
        </p:nvSpPr>
        <p:spPr>
          <a:xfrm>
            <a:off x="304798" y="246888"/>
            <a:ext cx="11585448" cy="969264"/>
          </a:xfrm>
        </p:spPr>
        <p:txBody>
          <a:bodyPr/>
          <a:lstStyle/>
          <a:p>
            <a:pPr lvl="0"/>
            <a:r>
              <a:rPr lang="en-US"/>
              <a:t>JETBLUE’S SUSTAINABILITY FOCUS AREAS​</a:t>
            </a:r>
            <a:br>
              <a:rPr lang="en-US"/>
            </a:br>
            <a:r>
              <a:rPr lang="en-US" sz="1800" i="1"/>
              <a:t>And how these focus areas align with pep+ pillars</a:t>
            </a:r>
          </a:p>
        </p:txBody>
      </p:sp>
      <p:pic>
        <p:nvPicPr>
          <p:cNvPr id="6" name="Picture 2">
            <a:extLst>
              <a:ext uri="{FF2B5EF4-FFF2-40B4-BE49-F238E27FC236}">
                <a16:creationId xmlns:a16="http://schemas.microsoft.com/office/drawing/2014/main" id="{D7F1C1D0-E5D0-195A-F33B-C6DC877EC07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49" t="-10464" r="-869" b="-10464"/>
          <a:stretch>
            <a:fillRect/>
          </a:stretch>
        </p:blipFill>
        <p:spPr bwMode="auto">
          <a:xfrm>
            <a:off x="10628315" y="478238"/>
            <a:ext cx="1282700" cy="5072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Top Corners Rounded 12">
            <a:extLst>
              <a:ext uri="{FF2B5EF4-FFF2-40B4-BE49-F238E27FC236}">
                <a16:creationId xmlns:a16="http://schemas.microsoft.com/office/drawing/2014/main" id="{5FC0EF8D-B49F-C572-DCF1-5E1DB5E98917}"/>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 name="Table 4">
            <a:extLst>
              <a:ext uri="{FF2B5EF4-FFF2-40B4-BE49-F238E27FC236}">
                <a16:creationId xmlns:a16="http://schemas.microsoft.com/office/drawing/2014/main" id="{1BB0589A-61E6-AD13-159E-6ADFD26C1FCD}"/>
              </a:ext>
            </a:extLst>
          </p:cNvPr>
          <p:cNvGraphicFramePr>
            <a:graphicFrameLocks noGrp="1"/>
          </p:cNvGraphicFramePr>
          <p:nvPr>
            <p:extLst>
              <p:ext uri="{D42A27DB-BD31-4B8C-83A1-F6EECF244321}">
                <p14:modId xmlns:p14="http://schemas.microsoft.com/office/powerpoint/2010/main" val="2512027703"/>
              </p:ext>
            </p:extLst>
          </p:nvPr>
        </p:nvGraphicFramePr>
        <p:xfrm>
          <a:off x="-7620" y="1148230"/>
          <a:ext cx="11986260" cy="5038344"/>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4998720">
                  <a:extLst>
                    <a:ext uri="{9D8B030D-6E8A-4147-A177-3AD203B41FA5}">
                      <a16:colId xmlns:a16="http://schemas.microsoft.com/office/drawing/2014/main" val="2382844442"/>
                    </a:ext>
                  </a:extLst>
                </a:gridCol>
                <a:gridCol w="4998720">
                  <a:extLst>
                    <a:ext uri="{9D8B030D-6E8A-4147-A177-3AD203B41FA5}">
                      <a16:colId xmlns:a16="http://schemas.microsoft.com/office/drawing/2014/main" val="2353111847"/>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a:rPr>
                        <a:t>Environmental</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a:rPr>
                        <a:t>Social</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4791456">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indent="-120650">
                        <a:spcBef>
                          <a:spcPts val="600"/>
                        </a:spcBef>
                        <a:buFont typeface="Arial" panose="020B0604020202020204" pitchFamily="34" charset="0"/>
                        <a:buChar char="•"/>
                      </a:pPr>
                      <a:r>
                        <a:rPr lang="en-US" sz="1050" b="0" i="0" noProof="0">
                          <a:solidFill>
                            <a:srgbClr val="2B660F"/>
                          </a:solidFill>
                          <a:effectLst/>
                          <a:highlight>
                            <a:srgbClr val="FFC624"/>
                          </a:highlight>
                          <a:latin typeface="+mn-lt"/>
                          <a:cs typeface="Leelawadee"/>
                        </a:rPr>
                        <a:t>Target:</a:t>
                      </a:r>
                      <a:r>
                        <a:rPr lang="en-US" sz="1050" b="0" i="0" noProof="0">
                          <a:solidFill>
                            <a:srgbClr val="2B660F"/>
                          </a:solidFill>
                          <a:effectLst/>
                          <a:latin typeface="+mn-lt"/>
                          <a:cs typeface="Leelawadee"/>
                        </a:rPr>
                        <a:t> </a:t>
                      </a:r>
                      <a:r>
                        <a:rPr lang="en-US" sz="1050" noProof="0">
                          <a:solidFill>
                            <a:srgbClr val="2B660F"/>
                          </a:solidFill>
                          <a:latin typeface="+mn-lt"/>
                          <a:cs typeface="Leelawadee"/>
                        </a:rPr>
                        <a:t>Reduce aircraft emissions 25% per available seat mile (ASM) by </a:t>
                      </a:r>
                      <a:br>
                        <a:rPr lang="en-US" sz="1050" noProof="0">
                          <a:solidFill>
                            <a:srgbClr val="2B660F"/>
                          </a:solidFill>
                          <a:latin typeface="+mn-lt"/>
                          <a:cs typeface="Leelawadee"/>
                        </a:rPr>
                      </a:br>
                      <a:r>
                        <a:rPr lang="en-US" sz="1050" noProof="0">
                          <a:solidFill>
                            <a:srgbClr val="2B660F"/>
                          </a:solidFill>
                          <a:latin typeface="+mn-lt"/>
                          <a:cs typeface="Leelawadee"/>
                        </a:rPr>
                        <a:t>2030 from 2015 levels, excluding offsets</a:t>
                      </a:r>
                    </a:p>
                    <a:p>
                      <a:pPr marL="120650" indent="-120650">
                        <a:spcBef>
                          <a:spcPts val="600"/>
                        </a:spcBef>
                        <a:buFont typeface="Arial" panose="020B0604020202020204" pitchFamily="34" charset="0"/>
                        <a:buChar char="•"/>
                      </a:pPr>
                      <a:r>
                        <a:rPr lang="en-US" sz="1050" b="0" i="0" noProof="0">
                          <a:solidFill>
                            <a:srgbClr val="2B660F"/>
                          </a:solidFill>
                          <a:effectLst/>
                          <a:highlight>
                            <a:srgbClr val="FFC624"/>
                          </a:highlight>
                          <a:latin typeface="+mn-lt"/>
                          <a:cs typeface="Leelawadee"/>
                        </a:rPr>
                        <a:t>Target:</a:t>
                      </a:r>
                      <a:r>
                        <a:rPr lang="en-US" sz="1050" b="0" i="0" noProof="0">
                          <a:solidFill>
                            <a:srgbClr val="2B660F"/>
                          </a:solidFill>
                          <a:effectLst/>
                          <a:latin typeface="+mn-lt"/>
                          <a:cs typeface="Leelawadee"/>
                        </a:rPr>
                        <a:t> </a:t>
                      </a:r>
                      <a:r>
                        <a:rPr lang="en-US" sz="1050" noProof="0">
                          <a:solidFill>
                            <a:srgbClr val="2B660F"/>
                          </a:solidFill>
                          <a:latin typeface="+mn-lt"/>
                          <a:cs typeface="Leelawadee"/>
                        </a:rPr>
                        <a:t>Achieve net zero carbon emissions by 2040, including high-integrity carbon offsets</a:t>
                      </a:r>
                    </a:p>
                    <a:p>
                      <a:pPr marL="120650" indent="-120650">
                        <a:spcBef>
                          <a:spcPts val="600"/>
                        </a:spcBef>
                        <a:buFont typeface="Arial" panose="020B0604020202020204" pitchFamily="34" charset="0"/>
                        <a:buChar char="•"/>
                      </a:pPr>
                      <a:r>
                        <a:rPr lang="en-US" sz="1050" b="0" i="0" noProof="0">
                          <a:solidFill>
                            <a:srgbClr val="2B660F"/>
                          </a:solidFill>
                          <a:effectLst/>
                          <a:highlight>
                            <a:srgbClr val="FFC624"/>
                          </a:highlight>
                          <a:latin typeface="+mn-lt"/>
                          <a:cs typeface="Leelawadee"/>
                        </a:rPr>
                        <a:t>Target:</a:t>
                      </a:r>
                      <a:r>
                        <a:rPr lang="en-US" sz="1050" b="0" i="0" noProof="0">
                          <a:solidFill>
                            <a:srgbClr val="2B660F"/>
                          </a:solidFill>
                          <a:effectLst/>
                          <a:latin typeface="+mn-lt"/>
                          <a:cs typeface="Leelawadee"/>
                        </a:rPr>
                        <a:t> </a:t>
                      </a:r>
                      <a:r>
                        <a:rPr lang="en-US" sz="1050" noProof="0">
                          <a:solidFill>
                            <a:srgbClr val="2B660F"/>
                          </a:solidFill>
                          <a:latin typeface="+mn-lt"/>
                          <a:cs typeface="Leelawadee"/>
                        </a:rPr>
                        <a:t>Convert 40% of our 3 most common owned ground service equipment types (bag tugs, belt loaders, and push backs) to electric by 2025 and 50% </a:t>
                      </a:r>
                      <a:br>
                        <a:rPr lang="en-US" sz="1050" noProof="0">
                          <a:solidFill>
                            <a:srgbClr val="2B660F"/>
                          </a:solidFill>
                          <a:latin typeface="+mn-lt"/>
                          <a:cs typeface="Leelawadee"/>
                        </a:rPr>
                      </a:br>
                      <a:r>
                        <a:rPr lang="en-US" sz="1050" noProof="0">
                          <a:solidFill>
                            <a:srgbClr val="2B660F"/>
                          </a:solidFill>
                          <a:latin typeface="+mn-lt"/>
                          <a:cs typeface="Leelawadee"/>
                        </a:rPr>
                        <a:t>by 2030</a:t>
                      </a:r>
                    </a:p>
                    <a:p>
                      <a:pPr marL="120650" indent="-120650">
                        <a:spcBef>
                          <a:spcPts val="600"/>
                        </a:spcBef>
                        <a:buFont typeface="Arial" panose="020B0604020202020204" pitchFamily="34" charset="0"/>
                        <a:buChar char="•"/>
                      </a:pPr>
                      <a:r>
                        <a:rPr lang="en-US" sz="1050" b="0" i="0" noProof="0">
                          <a:solidFill>
                            <a:srgbClr val="2B660F"/>
                          </a:solidFill>
                          <a:effectLst/>
                          <a:highlight>
                            <a:srgbClr val="FFC624"/>
                          </a:highlight>
                          <a:latin typeface="+mn-lt"/>
                          <a:cs typeface="Leelawadee"/>
                        </a:rPr>
                        <a:t>Target:</a:t>
                      </a:r>
                      <a:r>
                        <a:rPr lang="en-US" sz="1050" b="0" i="0" noProof="0">
                          <a:solidFill>
                            <a:srgbClr val="2B660F"/>
                          </a:solidFill>
                          <a:effectLst/>
                          <a:latin typeface="+mn-lt"/>
                          <a:cs typeface="Leelawadee"/>
                        </a:rPr>
                        <a:t> </a:t>
                      </a:r>
                      <a:r>
                        <a:rPr lang="en-US" sz="1050" noProof="0">
                          <a:solidFill>
                            <a:srgbClr val="2B660F"/>
                          </a:solidFill>
                          <a:latin typeface="+mn-lt"/>
                          <a:cs typeface="Leelawadee"/>
                        </a:rPr>
                        <a:t>Maintain at least an 80% recycling rate for audited domestic flights</a:t>
                      </a:r>
                    </a:p>
                    <a:p>
                      <a:pPr marL="120650" lvl="0" indent="-120650">
                        <a:spcBef>
                          <a:spcPts val="600"/>
                        </a:spcBef>
                        <a:buFont typeface="Arial" panose="020B0604020202020204" pitchFamily="34" charset="0"/>
                        <a:buChar char="•"/>
                      </a:pPr>
                      <a:r>
                        <a:rPr lang="en-US" sz="1050" b="0" i="0" u="none" strike="noStrike" noProof="0">
                          <a:solidFill>
                            <a:srgbClr val="2B660F"/>
                          </a:solidFill>
                          <a:highlight>
                            <a:srgbClr val="4FE2F3"/>
                          </a:highlight>
                          <a:latin typeface="+mn-lt"/>
                        </a:rPr>
                        <a:t>Goal:</a:t>
                      </a:r>
                      <a:r>
                        <a:rPr lang="en-US" sz="1050" b="0" i="0" u="none" strike="noStrike" noProof="0">
                          <a:solidFill>
                            <a:srgbClr val="2B660F"/>
                          </a:solidFill>
                          <a:latin typeface="+mn-lt"/>
                        </a:rPr>
                        <a:t> Eliminate single-use plastics within </a:t>
                      </a:r>
                      <a:r>
                        <a:rPr lang="en-US" sz="1050" b="0" i="0" u="none" strike="noStrike" noProof="0" err="1">
                          <a:solidFill>
                            <a:srgbClr val="2B660F"/>
                          </a:solidFill>
                          <a:latin typeface="+mn-lt"/>
                        </a:rPr>
                        <a:t>serviceware</a:t>
                      </a:r>
                      <a:r>
                        <a:rPr lang="en-US" sz="1050" b="0" i="0" u="none" strike="noStrike" noProof="0">
                          <a:solidFill>
                            <a:srgbClr val="2B660F"/>
                          </a:solidFill>
                          <a:latin typeface="+mn-lt"/>
                        </a:rPr>
                        <a:t>, where possible. Where not feasible, ensure plastic is recyclable</a:t>
                      </a:r>
                      <a:endParaRPr lang="en-US" sz="1050" noProof="0">
                        <a:solidFill>
                          <a:srgbClr val="2B660F"/>
                        </a:solidFill>
                        <a:latin typeface="+mn-lt"/>
                        <a:cs typeface="Leelawadee"/>
                      </a:endParaRP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marR="0" lvl="0" indent="-1206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050" b="0" i="0" noProof="0">
                          <a:solidFill>
                            <a:srgbClr val="2B660F"/>
                          </a:solidFill>
                          <a:effectLst/>
                          <a:highlight>
                            <a:srgbClr val="FFC624"/>
                          </a:highlight>
                          <a:latin typeface="+mn-lt"/>
                          <a:cs typeface="Leelawadee" panose="020B0502040204020203" pitchFamily="34" charset="-34"/>
                        </a:rPr>
                        <a:t>Target:</a:t>
                      </a:r>
                      <a:r>
                        <a:rPr lang="en-US" sz="1050" b="0" i="0" noProof="0">
                          <a:solidFill>
                            <a:srgbClr val="2B660F"/>
                          </a:solidFill>
                          <a:effectLst/>
                          <a:latin typeface="+mn-lt"/>
                          <a:cs typeface="Leelawadee" panose="020B0502040204020203" pitchFamily="34" charset="-34"/>
                        </a:rPr>
                        <a:t> </a:t>
                      </a:r>
                      <a:r>
                        <a:rPr lang="en-US" sz="1050" noProof="0">
                          <a:solidFill>
                            <a:srgbClr val="2B660F"/>
                          </a:solidFill>
                          <a:latin typeface="+mn-lt"/>
                          <a:cs typeface="Leelawadee" panose="020B0502040204020203" pitchFamily="34" charset="-34"/>
                        </a:rPr>
                        <a:t>Double race and ethnic minority representation at the officer and director level, from 12.5% to 25% by 2025</a:t>
                      </a:r>
                    </a:p>
                    <a:p>
                      <a:pPr marL="120650" marR="0" lvl="0" indent="-1206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050" b="0" i="0" noProof="0">
                          <a:solidFill>
                            <a:srgbClr val="2B660F"/>
                          </a:solidFill>
                          <a:effectLst/>
                          <a:highlight>
                            <a:srgbClr val="FFC624"/>
                          </a:highlight>
                          <a:latin typeface="+mn-lt"/>
                          <a:cs typeface="Leelawadee" panose="020B0502040204020203" pitchFamily="34" charset="-34"/>
                        </a:rPr>
                        <a:t>Target:</a:t>
                      </a:r>
                      <a:r>
                        <a:rPr lang="en-US" sz="1050" b="0" i="0" noProof="0">
                          <a:solidFill>
                            <a:srgbClr val="2B660F"/>
                          </a:solidFill>
                          <a:effectLst/>
                          <a:latin typeface="+mn-lt"/>
                          <a:cs typeface="Leelawadee" panose="020B0502040204020203" pitchFamily="34" charset="-34"/>
                        </a:rPr>
                        <a:t> </a:t>
                      </a:r>
                      <a:r>
                        <a:rPr lang="en-US" sz="1050" noProof="0">
                          <a:solidFill>
                            <a:srgbClr val="2B660F"/>
                          </a:solidFill>
                          <a:latin typeface="+mn-lt"/>
                          <a:cs typeface="Leelawadee" panose="020B0502040204020203" pitchFamily="34" charset="-34"/>
                        </a:rPr>
                        <a:t>Increase female representation at the officer and director level, </a:t>
                      </a:r>
                      <a:br>
                        <a:rPr lang="en-US" sz="1050" noProof="0">
                          <a:solidFill>
                            <a:srgbClr val="2B660F"/>
                          </a:solidFill>
                          <a:latin typeface="+mn-lt"/>
                          <a:cs typeface="Leelawadee" panose="020B0502040204020203" pitchFamily="34" charset="-34"/>
                        </a:rPr>
                      </a:br>
                      <a:r>
                        <a:rPr lang="en-US" sz="1050" noProof="0">
                          <a:solidFill>
                            <a:srgbClr val="2B660F"/>
                          </a:solidFill>
                          <a:latin typeface="+mn-lt"/>
                          <a:cs typeface="Leelawadee" panose="020B0502040204020203" pitchFamily="34" charset="-34"/>
                        </a:rPr>
                        <a:t>from 32% to 40% by the end of 2025</a:t>
                      </a:r>
                    </a:p>
                    <a:p>
                      <a:pPr marL="120650" marR="0" lvl="0" indent="-1206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050" b="0" i="0" noProof="0">
                          <a:solidFill>
                            <a:srgbClr val="2B660F"/>
                          </a:solidFill>
                          <a:effectLst/>
                          <a:highlight>
                            <a:srgbClr val="FFC624"/>
                          </a:highlight>
                          <a:latin typeface="+mn-lt"/>
                          <a:cs typeface="Leelawadee" panose="020B0502040204020203" pitchFamily="34" charset="-34"/>
                        </a:rPr>
                        <a:t>Target:</a:t>
                      </a:r>
                      <a:r>
                        <a:rPr lang="en-US" sz="1050" b="0" i="0" noProof="0">
                          <a:solidFill>
                            <a:srgbClr val="2B660F"/>
                          </a:solidFill>
                          <a:effectLst/>
                          <a:latin typeface="+mn-lt"/>
                          <a:cs typeface="Leelawadee" panose="020B0502040204020203" pitchFamily="34" charset="-34"/>
                        </a:rPr>
                        <a:t> </a:t>
                      </a:r>
                      <a:r>
                        <a:rPr lang="en-US" sz="1050" noProof="0">
                          <a:solidFill>
                            <a:srgbClr val="2B660F"/>
                          </a:solidFill>
                          <a:latin typeface="+mn-lt"/>
                          <a:cs typeface="Leelawadee" panose="020B0502040204020203" pitchFamily="34" charset="-34"/>
                        </a:rPr>
                        <a:t>Grow spend with businesses owned by underrepresented groups </a:t>
                      </a:r>
                      <a:br>
                        <a:rPr lang="en-US" sz="1050" noProof="0">
                          <a:solidFill>
                            <a:srgbClr val="2B660F"/>
                          </a:solidFill>
                          <a:latin typeface="+mn-lt"/>
                          <a:cs typeface="Leelawadee" panose="020B0502040204020203" pitchFamily="34" charset="-34"/>
                        </a:rPr>
                      </a:br>
                      <a:r>
                        <a:rPr lang="en-US" sz="1050" noProof="0">
                          <a:solidFill>
                            <a:srgbClr val="2B660F"/>
                          </a:solidFill>
                          <a:latin typeface="+mn-lt"/>
                          <a:cs typeface="Leelawadee" panose="020B0502040204020203" pitchFamily="34" charset="-34"/>
                        </a:rPr>
                        <a:t>by 5% annually</a:t>
                      </a: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bl>
          </a:graphicData>
        </a:graphic>
      </p:graphicFrame>
      <p:pic>
        <p:nvPicPr>
          <p:cNvPr id="2" name="Picture 1" descr="A blue and green windmill with green arrows&#10;&#10;Description automatically generated">
            <a:extLst>
              <a:ext uri="{FF2B5EF4-FFF2-40B4-BE49-F238E27FC236}">
                <a16:creationId xmlns:a16="http://schemas.microsoft.com/office/drawing/2014/main" id="{F211B30C-09E8-0A34-82CA-0C306D281C6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spTree>
    <p:extLst>
      <p:ext uri="{BB962C8B-B14F-4D97-AF65-F5344CB8AC3E}">
        <p14:creationId xmlns:p14="http://schemas.microsoft.com/office/powerpoint/2010/main" val="3762916178"/>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ED57FE-C02F-B160-5AA5-10E6F9F35A63}"/>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6651B97-9B79-8C47-0EE4-796D39C7EF23}"/>
              </a:ext>
            </a:extLst>
          </p:cNvPr>
          <p:cNvGraphicFramePr>
            <a:graphicFrameLocks/>
          </p:cNvGraphicFramePr>
          <p:nvPr>
            <p:custDataLst>
              <p:tags r:id="rId1"/>
            </p:custDataLst>
            <p:extLst>
              <p:ext uri="{D42A27DB-BD31-4B8C-83A1-F6EECF244321}">
                <p14:modId xmlns:p14="http://schemas.microsoft.com/office/powerpoint/2010/main" val="37491191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4" name="think-cell data - do not delete" hidden="1">
                        <a:extLst>
                          <a:ext uri="{FF2B5EF4-FFF2-40B4-BE49-F238E27FC236}">
                            <a16:creationId xmlns:a16="http://schemas.microsoft.com/office/drawing/2014/main" id="{E6651B97-9B79-8C47-0EE4-796D39C7EF2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69CD1629-1F0E-FA16-B8C8-ABDF3893B1B8}"/>
              </a:ext>
            </a:extLst>
          </p:cNvPr>
          <p:cNvSpPr>
            <a:spLocks noGrp="1"/>
          </p:cNvSpPr>
          <p:nvPr>
            <p:ph type="title"/>
          </p:nvPr>
        </p:nvSpPr>
        <p:spPr>
          <a:xfrm>
            <a:off x="304801" y="247650"/>
            <a:ext cx="10426700" cy="968375"/>
          </a:xfrm>
        </p:spPr>
        <p:txBody>
          <a:bodyPr vert="horz" rIns="0"/>
          <a:lstStyle/>
          <a:p>
            <a:pPr lvl="0"/>
            <a:r>
              <a:rPr lang="en-US" sz="2600"/>
              <a:t>COMMONALITY BETWEEN JETBLUE’S AND PEP+ FOCUS AREAS​</a:t>
            </a:r>
            <a:br>
              <a:rPr lang="en-US" sz="2600"/>
            </a:br>
            <a:r>
              <a:rPr lang="en-US" sz="1800" i="1"/>
              <a:t>Allowing us to identify opportunities for collaboration, and therefore</a:t>
            </a:r>
            <a:br>
              <a:rPr lang="en-US" sz="1800" i="1"/>
            </a:br>
            <a:r>
              <a:rPr lang="en-US" sz="1800" i="1"/>
              <a:t>add value to our relationship</a:t>
            </a:r>
          </a:p>
        </p:txBody>
      </p:sp>
      <p:pic>
        <p:nvPicPr>
          <p:cNvPr id="6" name="Picture 2">
            <a:extLst>
              <a:ext uri="{FF2B5EF4-FFF2-40B4-BE49-F238E27FC236}">
                <a16:creationId xmlns:a16="http://schemas.microsoft.com/office/drawing/2014/main" id="{4270CD4C-40DC-5D49-C38A-7AF1CE8DCE9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749" t="-10464" r="-869" b="-10464"/>
          <a:stretch>
            <a:fillRect/>
          </a:stretch>
        </p:blipFill>
        <p:spPr bwMode="auto">
          <a:xfrm>
            <a:off x="10628315" y="478238"/>
            <a:ext cx="1282700" cy="5072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Top Corners Rounded 4">
            <a:extLst>
              <a:ext uri="{FF2B5EF4-FFF2-40B4-BE49-F238E27FC236}">
                <a16:creationId xmlns:a16="http://schemas.microsoft.com/office/drawing/2014/main" id="{E0CBAD59-748A-7139-6B8E-2BB08E40DC1D}"/>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Table 4">
            <a:extLst>
              <a:ext uri="{FF2B5EF4-FFF2-40B4-BE49-F238E27FC236}">
                <a16:creationId xmlns:a16="http://schemas.microsoft.com/office/drawing/2014/main" id="{A2540144-E573-A6DE-EA84-4409AD34BB5E}"/>
              </a:ext>
            </a:extLst>
          </p:cNvPr>
          <p:cNvGraphicFramePr>
            <a:graphicFrameLocks noGrp="1"/>
          </p:cNvGraphicFramePr>
          <p:nvPr>
            <p:extLst>
              <p:ext uri="{D42A27DB-BD31-4B8C-83A1-F6EECF244321}">
                <p14:modId xmlns:p14="http://schemas.microsoft.com/office/powerpoint/2010/main" val="2040670755"/>
              </p:ext>
            </p:extLst>
          </p:nvPr>
        </p:nvGraphicFramePr>
        <p:xfrm>
          <a:off x="-7620" y="1148230"/>
          <a:ext cx="11986260" cy="5038344"/>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9997440">
                  <a:extLst>
                    <a:ext uri="{9D8B030D-6E8A-4147-A177-3AD203B41FA5}">
                      <a16:colId xmlns:a16="http://schemas.microsoft.com/office/drawing/2014/main" val="2382844442"/>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a:rPr>
                        <a:t>Environmental</a:t>
                      </a:r>
                    </a:p>
                  </a:txBody>
                  <a:tcPr marL="27432" marR="27432" marT="27432"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4791456">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lvl="0" indent="-120650">
                        <a:buClr>
                          <a:srgbClr val="000000"/>
                        </a:buClr>
                        <a:buFont typeface="Arial,Sans-Serif" panose="05000000000000000000" pitchFamily="2" charset="2"/>
                        <a:buChar char="•"/>
                      </a:pPr>
                      <a:r>
                        <a:rPr lang="en-US" sz="1050" b="0" i="0" u="none" strike="noStrike" kern="1200" noProof="0">
                          <a:solidFill>
                            <a:srgbClr val="2B660F"/>
                          </a:solidFill>
                          <a:highlight>
                            <a:srgbClr val="4FE2F3"/>
                          </a:highlight>
                          <a:latin typeface="+mn-lt"/>
                          <a:ea typeface="+mn-ea"/>
                          <a:cs typeface="+mn-cs"/>
                        </a:rPr>
                        <a:t>Goal: </a:t>
                      </a:r>
                      <a:r>
                        <a:rPr lang="en-US" sz="1050" b="0" i="0" u="none" strike="noStrike" noProof="0">
                          <a:solidFill>
                            <a:srgbClr val="2B660F"/>
                          </a:solidFill>
                          <a:latin typeface="+mn-lt"/>
                        </a:rPr>
                        <a:t>Eliminate single-use plastics within </a:t>
                      </a:r>
                      <a:r>
                        <a:rPr lang="en-US" sz="1050" b="0" i="0" u="none" strike="noStrike" noProof="0" err="1">
                          <a:solidFill>
                            <a:srgbClr val="2B660F"/>
                          </a:solidFill>
                          <a:latin typeface="+mn-lt"/>
                        </a:rPr>
                        <a:t>serviceware</a:t>
                      </a:r>
                      <a:r>
                        <a:rPr lang="en-US" sz="1050" b="0" i="0" u="none" strike="noStrike" noProof="0">
                          <a:solidFill>
                            <a:srgbClr val="2B660F"/>
                          </a:solidFill>
                          <a:latin typeface="+mn-lt"/>
                        </a:rPr>
                        <a:t>, where possible. Where not feasible, ensure plastic is recyclable</a:t>
                      </a:r>
                    </a:p>
                    <a:p>
                      <a:pPr marL="350838" lvl="1" indent="-176213">
                        <a:spcBef>
                          <a:spcPts val="600"/>
                        </a:spcBef>
                        <a:buClr>
                          <a:srgbClr val="000000"/>
                        </a:buClr>
                        <a:buFont typeface="Wingdings,Sans-Serif" panose="05000000000000000000" pitchFamily="2" charset="2"/>
                        <a:buChar char="Ø"/>
                      </a:pPr>
                      <a:r>
                        <a:rPr lang="en-US" sz="1050" b="1" i="0" u="none" strike="noStrike" noProof="0">
                          <a:solidFill>
                            <a:srgbClr val="2B660F"/>
                          </a:solidFill>
                          <a:latin typeface="+mn-lt"/>
                        </a:rPr>
                        <a:t>pep+ </a:t>
                      </a:r>
                      <a:r>
                        <a:rPr lang="en-US" sz="1050" b="1" i="0" u="none" strike="noStrike" kern="1200" noProof="0">
                          <a:solidFill>
                            <a:srgbClr val="2B660F"/>
                          </a:solidFill>
                          <a:latin typeface="+mn-lt"/>
                          <a:ea typeface="+mn-ea"/>
                          <a:cs typeface="+mn-cs"/>
                        </a:rPr>
                        <a:t>alignment: Achieve 97% or greater reusable, recyclable, or compostable (RRC) packaging by design by 2030 in our primary and secondary packaging in our key packaging markets</a:t>
                      </a:r>
                    </a:p>
                  </a:txBody>
                  <a:tcPr marL="27432" marR="27432" marT="27432" marB="27432">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bl>
          </a:graphicData>
        </a:graphic>
      </p:graphicFrame>
      <p:pic>
        <p:nvPicPr>
          <p:cNvPr id="8" name="Picture 7" descr="A blue and green windmill with green arrows&#10;&#10;Description automatically generated">
            <a:extLst>
              <a:ext uri="{FF2B5EF4-FFF2-40B4-BE49-F238E27FC236}">
                <a16:creationId xmlns:a16="http://schemas.microsoft.com/office/drawing/2014/main" id="{FB7B7506-BEA8-28B7-7A10-158AA769CED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sp>
        <p:nvSpPr>
          <p:cNvPr id="9" name="TextBox 8">
            <a:extLst>
              <a:ext uri="{FF2B5EF4-FFF2-40B4-BE49-F238E27FC236}">
                <a16:creationId xmlns:a16="http://schemas.microsoft.com/office/drawing/2014/main" id="{4B96594C-6056-BD38-BEE0-65D7DE016AF3}"/>
              </a:ext>
            </a:extLst>
          </p:cNvPr>
          <p:cNvSpPr txBox="1"/>
          <p:nvPr/>
        </p:nvSpPr>
        <p:spPr>
          <a:xfrm>
            <a:off x="5334000" y="6269189"/>
            <a:ext cx="6405563" cy="506261"/>
          </a:xfrm>
          <a:prstGeom prst="rect">
            <a:avLst/>
          </a:prstGeom>
          <a:solidFill>
            <a:srgbClr val="8EBC29"/>
          </a:solidFill>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a:ln>
                  <a:noFill/>
                </a:ln>
                <a:solidFill>
                  <a:schemeClr val="bg1"/>
                </a:solidFill>
                <a:effectLst/>
                <a:uLnTx/>
                <a:uFillTx/>
                <a:cs typeface="Leelawadee" panose="020B0502040204020203" pitchFamily="34" charset="-34"/>
              </a:rPr>
              <a:t>No common focus areas were identified across Positive Agriculture (PepsiCo) or Positive Choices (PepsiCo).</a:t>
            </a:r>
          </a:p>
        </p:txBody>
      </p:sp>
    </p:spTree>
    <p:extLst>
      <p:ext uri="{BB962C8B-B14F-4D97-AF65-F5344CB8AC3E}">
        <p14:creationId xmlns:p14="http://schemas.microsoft.com/office/powerpoint/2010/main" val="1864635382"/>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F39445-F5DF-2E14-434F-CA078A0E5251}"/>
            </a:ext>
          </a:extLst>
        </p:cNvPr>
        <p:cNvGrpSpPr/>
        <p:nvPr/>
      </p:nvGrpSpPr>
      <p:grpSpPr>
        <a:xfrm>
          <a:off x="0" y="0"/>
          <a:ext cx="0" cy="0"/>
          <a:chOff x="0" y="0"/>
          <a:chExt cx="0" cy="0"/>
        </a:xfrm>
      </p:grpSpPr>
      <p:pic>
        <p:nvPicPr>
          <p:cNvPr id="3" name="Picture 2" descr="A black text on a black background&#10;&#10;AI-generated content may be incorrect.">
            <a:extLst>
              <a:ext uri="{FF2B5EF4-FFF2-40B4-BE49-F238E27FC236}">
                <a16:creationId xmlns:a16="http://schemas.microsoft.com/office/drawing/2014/main" id="{5D89DEB0-2335-8305-161F-7EA985AFD9A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0886" y="1925185"/>
            <a:ext cx="5567313" cy="3007629"/>
          </a:xfrm>
          <a:prstGeom prst="rect">
            <a:avLst/>
          </a:prstGeom>
        </p:spPr>
      </p:pic>
    </p:spTree>
    <p:extLst>
      <p:ext uri="{BB962C8B-B14F-4D97-AF65-F5344CB8AC3E}">
        <p14:creationId xmlns:p14="http://schemas.microsoft.com/office/powerpoint/2010/main" val="1481159894"/>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A1AE33-8754-28E1-5FED-4559439720DB}"/>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CED28389-68C5-835D-968E-4899AC7E3F85}"/>
              </a:ext>
            </a:extLst>
          </p:cNvPr>
          <p:cNvGraphicFramePr>
            <a:graphicFrameLocks/>
          </p:cNvGraphicFramePr>
          <p:nvPr>
            <p:custDataLst>
              <p:tags r:id="rId1"/>
            </p:custDataLst>
            <p:extLst>
              <p:ext uri="{D42A27DB-BD31-4B8C-83A1-F6EECF244321}">
                <p14:modId xmlns:p14="http://schemas.microsoft.com/office/powerpoint/2010/main" val="14282286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7" name="think-cell data - do not delete" hidden="1">
                        <a:extLst>
                          <a:ext uri="{FF2B5EF4-FFF2-40B4-BE49-F238E27FC236}">
                            <a16:creationId xmlns:a16="http://schemas.microsoft.com/office/drawing/2014/main" id="{CED28389-68C5-835D-968E-4899AC7E3F8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8" name="Picture Placeholder 7" descr="A black text on a black background&#10;&#10;AI-generated content may be incorrect.">
            <a:extLst>
              <a:ext uri="{FF2B5EF4-FFF2-40B4-BE49-F238E27FC236}">
                <a16:creationId xmlns:a16="http://schemas.microsoft.com/office/drawing/2014/main" id="{F24C8F49-5B99-0E70-0E8A-7B5FEA970467}"/>
              </a:ext>
            </a:extLst>
          </p:cNvPr>
          <p:cNvPicPr>
            <a:picLocks noGrp="1" noChangeAspect="1"/>
          </p:cNvPicPr>
          <p:nvPr>
            <p:ph type="pic" sz="quarter" idx="14"/>
          </p:nvPr>
        </p:nvPicPr>
        <p:blipFill rotWithShape="1">
          <a:blip r:embed="rId6">
            <a:extLst>
              <a:ext uri="{28A0092B-C50C-407E-A947-70E740481C1C}">
                <a14:useLocalDpi xmlns:a14="http://schemas.microsoft.com/office/drawing/2010/main" val="0"/>
              </a:ext>
            </a:extLst>
          </a:blip>
          <a:srcRect l="-5775" t="-70256" r="-9718" b="-70256"/>
          <a:stretch>
            <a:fillRect/>
          </a:stretch>
        </p:blipFill>
        <p:spPr>
          <a:xfrm>
            <a:off x="0" y="0"/>
            <a:ext cx="6096000" cy="6858000"/>
          </a:xfrm>
          <a:prstGeom prst="rect">
            <a:avLst/>
          </a:prstGeom>
        </p:spPr>
      </p:pic>
      <p:sp>
        <p:nvSpPr>
          <p:cNvPr id="11" name="Rectangle: Single Corner Rounded 10">
            <a:extLst>
              <a:ext uri="{FF2B5EF4-FFF2-40B4-BE49-F238E27FC236}">
                <a16:creationId xmlns:a16="http://schemas.microsoft.com/office/drawing/2014/main" id="{717E349E-C2A9-1F4A-35E5-086E9288E325}"/>
              </a:ext>
            </a:extLst>
          </p:cNvPr>
          <p:cNvSpPr>
            <a:spLocks/>
          </p:cNvSpPr>
          <p:nvPr/>
        </p:nvSpPr>
        <p:spPr>
          <a:xfrm>
            <a:off x="6300438" y="825872"/>
            <a:ext cx="5852160" cy="66792"/>
          </a:xfrm>
          <a:prstGeom prst="round1Rect">
            <a:avLst>
              <a:gd name="adj" fmla="val 3618"/>
            </a:avLst>
          </a:prstGeom>
          <a:solidFill>
            <a:srgbClr val="0F440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182880" numCol="1" spcCol="38100" rtlCol="0" anchor="b">
            <a:noAutofit/>
          </a:bodyPr>
          <a:lstStyle/>
          <a:p>
            <a:pPr defTabSz="914400"/>
            <a:r>
              <a:rPr kumimoji="0" lang="en-US" sz="3200" b="0" i="0" u="none" strike="noStrike" kern="1200" cap="all" spc="0" normalizeH="0" baseline="0" noProof="0">
                <a:ln>
                  <a:noFill/>
                </a:ln>
                <a:solidFill>
                  <a:srgbClr val="0F440E"/>
                </a:solidFill>
                <a:effectLst/>
                <a:uLnTx/>
                <a:uFillTx/>
                <a:latin typeface="GT Pressura LCG Black"/>
                <a:ea typeface="+mj-ea"/>
                <a:cs typeface="+mj-cs"/>
              </a:rPr>
              <a:t>KEY TAKEAWAYS</a:t>
            </a:r>
            <a:endParaRPr lang="en-US" b="1">
              <a:solidFill>
                <a:srgbClr val="0F440E"/>
              </a:solidFill>
              <a:latin typeface="+mj-lt"/>
            </a:endParaRPr>
          </a:p>
        </p:txBody>
      </p:sp>
      <p:pic>
        <p:nvPicPr>
          <p:cNvPr id="12" name="Picture 11">
            <a:extLst>
              <a:ext uri="{FF2B5EF4-FFF2-40B4-BE49-F238E27FC236}">
                <a16:creationId xmlns:a16="http://schemas.microsoft.com/office/drawing/2014/main" id="{96F95363-C7D4-02CB-C546-ADD9E0AE6F5A}"/>
              </a:ext>
            </a:extLst>
          </p:cNvPr>
          <p:cNvPicPr>
            <a:picLocks noChangeAspect="1"/>
          </p:cNvPicPr>
          <p:nvPr/>
        </p:nvPicPr>
        <p:blipFill>
          <a:blip r:embed="rId7"/>
          <a:srcRect l="24821" r="18929"/>
          <a:stretch>
            <a:fillRect/>
          </a:stretch>
        </p:blipFill>
        <p:spPr>
          <a:xfrm rot="16200000">
            <a:off x="2520059" y="3282059"/>
            <a:ext cx="6857999" cy="293883"/>
          </a:xfrm>
          <a:custGeom>
            <a:avLst/>
            <a:gdLst>
              <a:gd name="connsiteX0" fmla="*/ 6857999 w 6857999"/>
              <a:gd name="connsiteY0" fmla="*/ 0 h 293883"/>
              <a:gd name="connsiteX1" fmla="*/ 6857999 w 6857999"/>
              <a:gd name="connsiteY1" fmla="*/ 293883 h 293883"/>
              <a:gd name="connsiteX2" fmla="*/ 0 w 6857999"/>
              <a:gd name="connsiteY2" fmla="*/ 293883 h 293883"/>
              <a:gd name="connsiteX3" fmla="*/ 0 w 6857999"/>
              <a:gd name="connsiteY3" fmla="*/ 0 h 293883"/>
            </a:gdLst>
            <a:ahLst/>
            <a:cxnLst>
              <a:cxn ang="0">
                <a:pos x="connsiteX0" y="connsiteY0"/>
              </a:cxn>
              <a:cxn ang="0">
                <a:pos x="connsiteX1" y="connsiteY1"/>
              </a:cxn>
              <a:cxn ang="0">
                <a:pos x="connsiteX2" y="connsiteY2"/>
              </a:cxn>
              <a:cxn ang="0">
                <a:pos x="connsiteX3" y="connsiteY3"/>
              </a:cxn>
            </a:cxnLst>
            <a:rect l="l" t="t" r="r" b="b"/>
            <a:pathLst>
              <a:path w="6857999" h="293883">
                <a:moveTo>
                  <a:pt x="6857999" y="0"/>
                </a:moveTo>
                <a:lnTo>
                  <a:pt x="6857999" y="293883"/>
                </a:lnTo>
                <a:lnTo>
                  <a:pt x="0" y="293883"/>
                </a:lnTo>
                <a:lnTo>
                  <a:pt x="0" y="0"/>
                </a:lnTo>
                <a:close/>
              </a:path>
            </a:pathLst>
          </a:custGeom>
          <a:effectLst>
            <a:outerShdw blurRad="50800" dist="38100" dir="10800000" algn="r" rotWithShape="0">
              <a:prstClr val="black">
                <a:alpha val="20000"/>
              </a:prstClr>
            </a:outerShdw>
          </a:effectLst>
        </p:spPr>
      </p:pic>
      <p:sp>
        <p:nvSpPr>
          <p:cNvPr id="13" name="Rectangle: Rounded Corners 12">
            <a:extLst>
              <a:ext uri="{FF2B5EF4-FFF2-40B4-BE49-F238E27FC236}">
                <a16:creationId xmlns:a16="http://schemas.microsoft.com/office/drawing/2014/main" id="{2AF262FB-5B3B-884E-73DF-626EB476B9BF}"/>
              </a:ext>
            </a:extLst>
          </p:cNvPr>
          <p:cNvSpPr>
            <a:spLocks/>
          </p:cNvSpPr>
          <p:nvPr/>
        </p:nvSpPr>
        <p:spPr>
          <a:xfrm rot="10800000" flipH="1" flipV="1">
            <a:off x="6300438" y="1062650"/>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r>
              <a:rPr lang="en-US" sz="2400" b="1">
                <a:solidFill>
                  <a:srgbClr val="8EBC29"/>
                </a:solidFill>
              </a:rPr>
              <a:t>No focus areas</a:t>
            </a:r>
          </a:p>
        </p:txBody>
      </p:sp>
      <p:sp>
        <p:nvSpPr>
          <p:cNvPr id="14" name="Rectangle: Rounded Corners 13">
            <a:extLst>
              <a:ext uri="{FF2B5EF4-FFF2-40B4-BE49-F238E27FC236}">
                <a16:creationId xmlns:a16="http://schemas.microsoft.com/office/drawing/2014/main" id="{0DB170EA-4839-3B76-ED0D-5508A28CF59B}"/>
              </a:ext>
            </a:extLst>
          </p:cNvPr>
          <p:cNvSpPr>
            <a:spLocks/>
          </p:cNvSpPr>
          <p:nvPr/>
        </p:nvSpPr>
        <p:spPr>
          <a:xfrm rot="10800000" flipH="1" flipV="1">
            <a:off x="6386385" y="1711260"/>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r>
              <a:rPr lang="en-US">
                <a:solidFill>
                  <a:schemeClr val="bg1"/>
                </a:solidFill>
              </a:rPr>
              <a:t>Despite meticulous research, Jetro has no public sustainability focus areas as it is a private organization. Therefore, there are no commonalities with PepsiCo.</a:t>
            </a:r>
          </a:p>
          <a:p>
            <a:endParaRPr lang="en-US">
              <a:solidFill>
                <a:schemeClr val="bg1"/>
              </a:solidFill>
            </a:endParaRPr>
          </a:p>
        </p:txBody>
      </p:sp>
      <p:sp>
        <p:nvSpPr>
          <p:cNvPr id="15" name="Oval 14">
            <a:extLst>
              <a:ext uri="{FF2B5EF4-FFF2-40B4-BE49-F238E27FC236}">
                <a16:creationId xmlns:a16="http://schemas.microsoft.com/office/drawing/2014/main" id="{05241924-78BC-D204-9965-97CD1433E049}"/>
              </a:ext>
            </a:extLst>
          </p:cNvPr>
          <p:cNvSpPr/>
          <p:nvPr/>
        </p:nvSpPr>
        <p:spPr>
          <a:xfrm>
            <a:off x="6375234" y="1171322"/>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B7B98E83-E31C-3EE4-5610-65119F555E1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375234" y="1171322"/>
            <a:ext cx="406484" cy="406484"/>
          </a:xfrm>
          <a:prstGeom prst="rect">
            <a:avLst/>
          </a:prstGeom>
        </p:spPr>
      </p:pic>
    </p:spTree>
    <p:extLst>
      <p:ext uri="{BB962C8B-B14F-4D97-AF65-F5344CB8AC3E}">
        <p14:creationId xmlns:p14="http://schemas.microsoft.com/office/powerpoint/2010/main" val="25998919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53A407-3E59-187D-5BEC-56AC829D7C46}"/>
            </a:ext>
          </a:extLst>
        </p:cNvPr>
        <p:cNvGrpSpPr/>
        <p:nvPr/>
      </p:nvGrpSpPr>
      <p:grpSpPr>
        <a:xfrm>
          <a:off x="0" y="0"/>
          <a:ext cx="0" cy="0"/>
          <a:chOff x="0" y="0"/>
          <a:chExt cx="0" cy="0"/>
        </a:xfrm>
      </p:grpSpPr>
      <p:graphicFrame>
        <p:nvGraphicFramePr>
          <p:cNvPr id="15" name="think-cell data - do not delete" hidden="1">
            <a:extLst>
              <a:ext uri="{FF2B5EF4-FFF2-40B4-BE49-F238E27FC236}">
                <a16:creationId xmlns:a16="http://schemas.microsoft.com/office/drawing/2014/main" id="{44843649-5470-08AA-6C59-C061EC8EE889}"/>
              </a:ext>
            </a:extLst>
          </p:cNvPr>
          <p:cNvGraphicFramePr>
            <a:graphicFrameLocks/>
          </p:cNvGraphicFramePr>
          <p:nvPr>
            <p:custDataLst>
              <p:tags r:id="rId1"/>
            </p:custDataLst>
            <p:extLst>
              <p:ext uri="{D42A27DB-BD31-4B8C-83A1-F6EECF244321}">
                <p14:modId xmlns:p14="http://schemas.microsoft.com/office/powerpoint/2010/main" val="26110012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15" name="think-cell data - do not delete" hidden="1">
                        <a:extLst>
                          <a:ext uri="{FF2B5EF4-FFF2-40B4-BE49-F238E27FC236}">
                            <a16:creationId xmlns:a16="http://schemas.microsoft.com/office/drawing/2014/main" id="{44843649-5470-08AA-6C59-C061EC8EE88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23523A92-1D46-98C0-3659-BD296FC63333}"/>
              </a:ext>
            </a:extLst>
          </p:cNvPr>
          <p:cNvSpPr>
            <a:spLocks noGrp="1"/>
          </p:cNvSpPr>
          <p:nvPr>
            <p:ph type="title"/>
          </p:nvPr>
        </p:nvSpPr>
        <p:spPr>
          <a:xfrm>
            <a:off x="304798" y="246888"/>
            <a:ext cx="11585448" cy="969264"/>
          </a:xfrm>
        </p:spPr>
        <p:txBody>
          <a:bodyPr vert="horz" rIns="0"/>
          <a:lstStyle/>
          <a:p>
            <a:pPr lvl="0"/>
            <a:r>
              <a:rPr lang="en-US" sz="3000"/>
              <a:t>ALBERTSONS’ SUSTAINABILITY FOCUS AREAS</a:t>
            </a:r>
            <a:br>
              <a:rPr lang="en-US"/>
            </a:br>
            <a:r>
              <a:rPr lang="en-US" sz="1800" i="1"/>
              <a:t>And how these focus areas align with pep+ pillars</a:t>
            </a:r>
          </a:p>
        </p:txBody>
      </p:sp>
      <p:pic>
        <p:nvPicPr>
          <p:cNvPr id="8" name="Picture 7">
            <a:extLst>
              <a:ext uri="{FF2B5EF4-FFF2-40B4-BE49-F238E27FC236}">
                <a16:creationId xmlns:a16="http://schemas.microsoft.com/office/drawing/2014/main" id="{A5FDCFBC-50E0-FD73-1A28-0A6D772424FF}"/>
              </a:ext>
            </a:extLst>
          </p:cNvPr>
          <p:cNvPicPr>
            <a:picLocks noChangeAspect="1"/>
          </p:cNvPicPr>
          <p:nvPr/>
        </p:nvPicPr>
        <p:blipFill>
          <a:blip r:embed="rId6"/>
          <a:stretch>
            <a:fillRect/>
          </a:stretch>
        </p:blipFill>
        <p:spPr>
          <a:xfrm>
            <a:off x="11003979" y="247650"/>
            <a:ext cx="883221" cy="649820"/>
          </a:xfrm>
          <a:prstGeom prst="rect">
            <a:avLst/>
          </a:prstGeom>
        </p:spPr>
      </p:pic>
      <p:sp>
        <p:nvSpPr>
          <p:cNvPr id="2" name="Rectangle: Top Corners Rounded 1">
            <a:extLst>
              <a:ext uri="{FF2B5EF4-FFF2-40B4-BE49-F238E27FC236}">
                <a16:creationId xmlns:a16="http://schemas.microsoft.com/office/drawing/2014/main" id="{C4797159-051A-6A82-7263-7E4BCE7C9A8A}"/>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4">
            <a:extLst>
              <a:ext uri="{FF2B5EF4-FFF2-40B4-BE49-F238E27FC236}">
                <a16:creationId xmlns:a16="http://schemas.microsoft.com/office/drawing/2014/main" id="{F7411C39-BD1F-FF56-953B-2E22B0F0B85B}"/>
              </a:ext>
            </a:extLst>
          </p:cNvPr>
          <p:cNvGraphicFramePr>
            <a:graphicFrameLocks noGrp="1"/>
          </p:cNvGraphicFramePr>
          <p:nvPr>
            <p:extLst>
              <p:ext uri="{D42A27DB-BD31-4B8C-83A1-F6EECF244321}">
                <p14:modId xmlns:p14="http://schemas.microsoft.com/office/powerpoint/2010/main" val="2372656675"/>
              </p:ext>
            </p:extLst>
          </p:nvPr>
        </p:nvGraphicFramePr>
        <p:xfrm>
          <a:off x="-7620" y="1148230"/>
          <a:ext cx="11986260" cy="5031114"/>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2499360">
                  <a:extLst>
                    <a:ext uri="{9D8B030D-6E8A-4147-A177-3AD203B41FA5}">
                      <a16:colId xmlns:a16="http://schemas.microsoft.com/office/drawing/2014/main" val="2382844442"/>
                    </a:ext>
                  </a:extLst>
                </a:gridCol>
                <a:gridCol w="2499360">
                  <a:extLst>
                    <a:ext uri="{9D8B030D-6E8A-4147-A177-3AD203B41FA5}">
                      <a16:colId xmlns:a16="http://schemas.microsoft.com/office/drawing/2014/main" val="957515009"/>
                    </a:ext>
                  </a:extLst>
                </a:gridCol>
                <a:gridCol w="2499360">
                  <a:extLst>
                    <a:ext uri="{9D8B030D-6E8A-4147-A177-3AD203B41FA5}">
                      <a16:colId xmlns:a16="http://schemas.microsoft.com/office/drawing/2014/main" val="2353111847"/>
                    </a:ext>
                  </a:extLst>
                </a:gridCol>
                <a:gridCol w="2499360">
                  <a:extLst>
                    <a:ext uri="{9D8B030D-6E8A-4147-A177-3AD203B41FA5}">
                      <a16:colId xmlns:a16="http://schemas.microsoft.com/office/drawing/2014/main" val="3958386930"/>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Planet</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People​​</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Product</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Community​</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1280160">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954F07"/>
                          </a:solidFill>
                          <a:latin typeface="+mj-lt"/>
                          <a:ea typeface="+mn-ea"/>
                          <a:cs typeface="Leelawadee"/>
                        </a:rPr>
                        <a:t>POSITIVE </a:t>
                      </a:r>
                      <a:br>
                        <a:rPr lang="en-US" sz="1400" kern="1200">
                          <a:solidFill>
                            <a:srgbClr val="954F07"/>
                          </a:solidFill>
                          <a:latin typeface="+mj-lt"/>
                          <a:ea typeface="+mn-ea"/>
                          <a:cs typeface="Leelawadee"/>
                        </a:rPr>
                      </a:br>
                      <a:r>
                        <a:rPr lang="en-US" sz="1400" kern="1200">
                          <a:solidFill>
                            <a:srgbClr val="954F07"/>
                          </a:solidFill>
                          <a:latin typeface="+mj-lt"/>
                          <a:ea typeface="+mn-ea"/>
                          <a:cs typeface="Leelawadee"/>
                        </a:rPr>
                        <a:t>AGRICULTURE</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9F0A"/>
                    </a:solidFill>
                  </a:tcPr>
                </a:tc>
                <a:tc>
                  <a:txBody>
                    <a:bodyPr/>
                    <a:lstStyle/>
                    <a:p>
                      <a:pPr marL="0" marR="0" lvl="0" indent="0" algn="ctr">
                        <a:lnSpc>
                          <a:spcPct val="100000"/>
                        </a:lnSpc>
                        <a:spcBef>
                          <a:spcPts val="0"/>
                        </a:spcBef>
                        <a:spcAft>
                          <a:spcPts val="400"/>
                        </a:spcAft>
                        <a:buNone/>
                      </a:pPr>
                      <a:r>
                        <a:rPr lang="en-GB" sz="1050" b="0" i="1" u="none" strike="noStrike" kern="1200" cap="none" spc="0" normalizeH="0" baseline="0" noProof="0">
                          <a:ln>
                            <a:noFill/>
                          </a:ln>
                          <a:solidFill>
                            <a:srgbClr val="2B660F"/>
                          </a:solidFill>
                          <a:effectLst/>
                          <a:uLnTx/>
                          <a:uFillTx/>
                          <a:latin typeface="+mn-lt"/>
                        </a:rPr>
                        <a:t>Not a focus area for the customer.</a:t>
                      </a:r>
                      <a:endParaRPr kumimoji="0" lang="en-US" sz="1050" i="1" noProof="0">
                        <a:solidFill>
                          <a:srgbClr val="2B660F"/>
                        </a:solidFill>
                        <a:latin typeface="+mn-lt"/>
                      </a:endParaRP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GB" sz="1050" b="0" i="1" u="none" strike="noStrike" kern="1200" cap="none" spc="0" normalizeH="0" baseline="0" noProof="0">
                          <a:ln>
                            <a:noFill/>
                          </a:ln>
                          <a:solidFill>
                            <a:srgbClr val="2B660F"/>
                          </a:solidFill>
                          <a:effectLst/>
                          <a:uLnTx/>
                          <a:uFillTx/>
                          <a:latin typeface="+mn-lt"/>
                          <a:ea typeface="+mn-ea"/>
                          <a:cs typeface="+mn-cs"/>
                        </a:rPr>
                        <a:t>Not a focus area for the customer.</a:t>
                      </a:r>
                      <a:endParaRPr kumimoji="0" lang="en-US" sz="1050" b="0" i="1" u="none" strike="noStrike" kern="1200" cap="none" spc="0" normalizeH="0" baseline="0" noProof="0">
                        <a:ln>
                          <a:noFill/>
                        </a:ln>
                        <a:solidFill>
                          <a:srgbClr val="2B660F"/>
                        </a:solidFill>
                        <a:effectLst/>
                        <a:uLnTx/>
                        <a:uFillTx/>
                        <a:latin typeface="+mn-lt"/>
                        <a:ea typeface="+mn-ea"/>
                        <a:cs typeface="+mn-cs"/>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GB" sz="1050" b="0" i="1" u="none" strike="noStrike" kern="1200" cap="none" spc="0" normalizeH="0" baseline="0" noProof="0">
                          <a:ln>
                            <a:noFill/>
                          </a:ln>
                          <a:solidFill>
                            <a:srgbClr val="2B660F"/>
                          </a:solidFill>
                          <a:effectLst/>
                          <a:uLnTx/>
                          <a:uFillTx/>
                          <a:latin typeface="+mn-lt"/>
                          <a:ea typeface="+mn-ea"/>
                          <a:cs typeface="+mn-cs"/>
                        </a:rPr>
                        <a:t>Not a focus area for the customer.</a:t>
                      </a:r>
                      <a:endParaRPr kumimoji="0" lang="en-US" sz="1050" b="0" i="1" u="none" strike="noStrike" kern="1200" cap="none" spc="0" normalizeH="0" baseline="0" noProof="0">
                        <a:ln>
                          <a:noFill/>
                        </a:ln>
                        <a:solidFill>
                          <a:srgbClr val="2B660F"/>
                        </a:solidFill>
                        <a:effectLst/>
                        <a:uLnTx/>
                        <a:uFillTx/>
                        <a:latin typeface="+mn-lt"/>
                        <a:ea typeface="+mn-ea"/>
                        <a:cs typeface="+mn-cs"/>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GB" sz="1050" b="0" i="1" u="none" strike="noStrike" kern="1200" cap="none" spc="0" normalizeH="0" baseline="0" noProof="0">
                          <a:ln>
                            <a:noFill/>
                          </a:ln>
                          <a:solidFill>
                            <a:srgbClr val="2B660F"/>
                          </a:solidFill>
                          <a:effectLst/>
                          <a:uLnTx/>
                          <a:uFillTx/>
                          <a:latin typeface="+mn-lt"/>
                          <a:ea typeface="+mn-ea"/>
                          <a:cs typeface="+mn-cs"/>
                        </a:rPr>
                        <a:t>Not a focus area for the customer.</a:t>
                      </a:r>
                      <a:endParaRPr kumimoji="0" lang="en-US" sz="1050" b="0" i="1" u="none" strike="noStrike" kern="1200" cap="none" spc="0" normalizeH="0" baseline="0" noProof="0">
                        <a:ln>
                          <a:noFill/>
                        </a:ln>
                        <a:solidFill>
                          <a:srgbClr val="2B660F"/>
                        </a:solidFill>
                        <a:effectLst/>
                        <a:uLnTx/>
                        <a:uFillTx/>
                        <a:latin typeface="+mn-lt"/>
                        <a:ea typeface="+mn-ea"/>
                        <a:cs typeface="+mn-cs"/>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2286000">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14300" indent="-114300" algn="l" rtl="0" fontAlgn="base">
                        <a:lnSpc>
                          <a:spcPct val="100000"/>
                        </a:lnSpc>
                        <a:spcAft>
                          <a:spcPts val="400"/>
                        </a:spcAft>
                        <a:buFont typeface="Arial"/>
                        <a:buChar char="•"/>
                      </a:pPr>
                      <a:r>
                        <a:rPr lang="en-US" sz="1050" b="0" i="0" u="none" strike="noStrike" noProof="0">
                          <a:solidFill>
                            <a:srgbClr val="2B660F"/>
                          </a:solidFill>
                          <a:effectLst/>
                          <a:highlight>
                            <a:srgbClr val="FFC62B"/>
                          </a:highlight>
                          <a:latin typeface="+mn-lt"/>
                        </a:rPr>
                        <a:t>Target</a:t>
                      </a:r>
                      <a:r>
                        <a:rPr lang="en-US" sz="1050" b="0" i="0" u="none" strike="noStrike" noProof="0">
                          <a:solidFill>
                            <a:srgbClr val="2B660F"/>
                          </a:solidFill>
                          <a:effectLst/>
                          <a:latin typeface="+mn-lt"/>
                        </a:rPr>
                        <a:t>: Reduce scope 1 and 2 emissions by 47%. By 2030</a:t>
                      </a:r>
                    </a:p>
                    <a:p>
                      <a:pPr marL="114300" lvl="0" indent="-114300" algn="l">
                        <a:lnSpc>
                          <a:spcPct val="100000"/>
                        </a:lnSpc>
                        <a:spcAft>
                          <a:spcPts val="400"/>
                        </a:spcAft>
                        <a:buFont typeface="Arial"/>
                        <a:buChar char="•"/>
                      </a:pPr>
                      <a:r>
                        <a:rPr lang="en-US" sz="1050" b="0" i="0" u="none" strike="noStrike" noProof="0">
                          <a:solidFill>
                            <a:srgbClr val="2B660F"/>
                          </a:solidFill>
                          <a:effectLst/>
                          <a:highlight>
                            <a:srgbClr val="FFC62B"/>
                          </a:highlight>
                          <a:latin typeface="+mn-lt"/>
                        </a:rPr>
                        <a:t>Target</a:t>
                      </a:r>
                      <a:r>
                        <a:rPr lang="en-US" sz="1050" b="0" i="0" u="none" strike="noStrike" noProof="0">
                          <a:solidFill>
                            <a:srgbClr val="2B660F"/>
                          </a:solidFill>
                          <a:effectLst/>
                          <a:latin typeface="+mn-lt"/>
                        </a:rPr>
                        <a:t>: Reduce downstream emissions by 27% by 2030</a:t>
                      </a:r>
                    </a:p>
                    <a:p>
                      <a:pPr marL="114300" lvl="0" indent="-114300" algn="l">
                        <a:lnSpc>
                          <a:spcPct val="100000"/>
                        </a:lnSpc>
                        <a:spcAft>
                          <a:spcPts val="400"/>
                        </a:spcAft>
                        <a:buFont typeface="Arial"/>
                        <a:buChar char="•"/>
                      </a:pPr>
                      <a:r>
                        <a:rPr lang="en-US" sz="1050" b="0" i="0" u="none" strike="noStrike" noProof="0">
                          <a:solidFill>
                            <a:srgbClr val="2B660F"/>
                          </a:solidFill>
                          <a:effectLst/>
                          <a:highlight>
                            <a:srgbClr val="FFC62B"/>
                          </a:highlight>
                          <a:latin typeface="+mn-lt"/>
                        </a:rPr>
                        <a:t>Target</a:t>
                      </a:r>
                      <a:r>
                        <a:rPr lang="en-US" sz="1050" b="0" i="0" u="none" strike="noStrike" noProof="0">
                          <a:solidFill>
                            <a:srgbClr val="2B660F"/>
                          </a:solidFill>
                          <a:effectLst/>
                          <a:latin typeface="+mn-lt"/>
                        </a:rPr>
                        <a:t>: Engage suppliers to set carbon reduction targets by 2026</a:t>
                      </a:r>
                      <a:endParaRPr lang="en-US" sz="1050" noProof="0">
                        <a:solidFill>
                          <a:srgbClr val="2B660F"/>
                        </a:solidFill>
                        <a:latin typeface="+mn-lt"/>
                      </a:endParaRPr>
                    </a:p>
                    <a:p>
                      <a:pPr marL="114300" lvl="0" indent="-114300" algn="l">
                        <a:lnSpc>
                          <a:spcPct val="100000"/>
                        </a:lnSpc>
                        <a:spcAft>
                          <a:spcPts val="400"/>
                        </a:spcAft>
                        <a:buFont typeface="Arial"/>
                        <a:buChar char="•"/>
                      </a:pPr>
                      <a:r>
                        <a:rPr lang="en-US" sz="1050" b="0" i="0" u="none" strike="noStrike" noProof="0">
                          <a:solidFill>
                            <a:srgbClr val="2B660F"/>
                          </a:solidFill>
                          <a:effectLst/>
                          <a:highlight>
                            <a:srgbClr val="FFC62B"/>
                          </a:highlight>
                          <a:latin typeface="+mn-lt"/>
                        </a:rPr>
                        <a:t>Target</a:t>
                      </a:r>
                      <a:r>
                        <a:rPr lang="en-US" sz="1050" b="0" i="0" u="none" strike="noStrike" noProof="0">
                          <a:solidFill>
                            <a:srgbClr val="2B660F"/>
                          </a:solidFill>
                          <a:effectLst/>
                          <a:latin typeface="+mn-lt"/>
                        </a:rPr>
                        <a:t>: Achieve net-zero emissions in company operations by 2040 </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14300" indent="-114300" algn="l" rtl="0" fontAlgn="base">
                        <a:lnSpc>
                          <a:spcPct val="100000"/>
                        </a:lnSpc>
                        <a:spcAft>
                          <a:spcPts val="400"/>
                        </a:spcAft>
                        <a:buFont typeface="Arial" panose="020B0604020202020204" pitchFamily="34" charset="0"/>
                        <a:buChar char="•"/>
                      </a:pPr>
                      <a:r>
                        <a:rPr lang="en-US" sz="1000" kern="1200" noProof="0">
                          <a:solidFill>
                            <a:srgbClr val="2B660F"/>
                          </a:solidFill>
                          <a:highlight>
                            <a:srgbClr val="4FE2F3"/>
                          </a:highlight>
                          <a:latin typeface="+mn-lt"/>
                          <a:ea typeface="+mn-ea"/>
                          <a:cs typeface="Leelawadee" panose="020B0502040204020203" pitchFamily="34" charset="-34"/>
                        </a:rPr>
                        <a:t>Goal: </a:t>
                      </a:r>
                      <a:r>
                        <a:rPr lang="en-US" sz="1050" b="0" i="0" noProof="0">
                          <a:solidFill>
                            <a:srgbClr val="2B660F"/>
                          </a:solidFill>
                          <a:effectLst/>
                          <a:latin typeface="+mn-lt"/>
                          <a:cs typeface="Leelawadee"/>
                        </a:rPr>
                        <a:t>Increase diversity in management to reflect their customer base</a:t>
                      </a:r>
                    </a:p>
                    <a:p>
                      <a:pPr marL="114300" lvl="0" indent="-114300" algn="l">
                        <a:lnSpc>
                          <a:spcPct val="100000"/>
                        </a:lnSpc>
                        <a:spcAft>
                          <a:spcPts val="400"/>
                        </a:spcAft>
                        <a:buFont typeface="Arial" panose="020B0604020202020204" pitchFamily="34" charset="0"/>
                        <a:buChar char="•"/>
                      </a:pPr>
                      <a:r>
                        <a:rPr lang="en-US" sz="1000" kern="1200" noProof="0">
                          <a:solidFill>
                            <a:srgbClr val="2B660F"/>
                          </a:solidFill>
                          <a:highlight>
                            <a:srgbClr val="4FE2F3"/>
                          </a:highlight>
                          <a:latin typeface="+mn-lt"/>
                          <a:ea typeface="+mn-ea"/>
                          <a:cs typeface="Leelawadee" panose="020B0502040204020203" pitchFamily="34" charset="-34"/>
                        </a:rPr>
                        <a:t>Goal: </a:t>
                      </a:r>
                      <a:r>
                        <a:rPr lang="en-US" sz="1050" b="0" i="0" noProof="0">
                          <a:solidFill>
                            <a:srgbClr val="2B660F"/>
                          </a:solidFill>
                          <a:effectLst/>
                          <a:latin typeface="+mn-lt"/>
                          <a:cs typeface="Leelawadee"/>
                        </a:rPr>
                        <a:t>Foster a culture that accelerates innovation and growth </a:t>
                      </a:r>
                    </a:p>
                    <a:p>
                      <a:pPr marL="114300" lvl="0" indent="-114300" algn="l">
                        <a:lnSpc>
                          <a:spcPct val="100000"/>
                        </a:lnSpc>
                        <a:spcAft>
                          <a:spcPts val="400"/>
                        </a:spcAft>
                        <a:buFont typeface="Arial" panose="020B0604020202020204" pitchFamily="34" charset="0"/>
                        <a:buChar char="•"/>
                      </a:pPr>
                      <a:r>
                        <a:rPr lang="en-US" sz="1000" kern="1200" noProof="0">
                          <a:solidFill>
                            <a:srgbClr val="2B660F"/>
                          </a:solidFill>
                          <a:highlight>
                            <a:srgbClr val="4FE2F3"/>
                          </a:highlight>
                          <a:latin typeface="+mn-lt"/>
                          <a:ea typeface="+mn-ea"/>
                          <a:cs typeface="Leelawadee" panose="020B0502040204020203" pitchFamily="34" charset="-34"/>
                        </a:rPr>
                        <a:t>Goal: </a:t>
                      </a:r>
                      <a:r>
                        <a:rPr lang="en-US" sz="1050" b="0" i="0" noProof="0">
                          <a:solidFill>
                            <a:srgbClr val="2B660F"/>
                          </a:solidFill>
                          <a:effectLst/>
                          <a:latin typeface="+mn-lt"/>
                          <a:cs typeface="Leelawadee"/>
                        </a:rPr>
                        <a:t>Ensure that all associates have access to opportunities and resources </a:t>
                      </a: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14300" lvl="0" indent="-114300" algn="l">
                        <a:lnSpc>
                          <a:spcPct val="100000"/>
                        </a:lnSpc>
                        <a:spcAft>
                          <a:spcPts val="400"/>
                        </a:spcAft>
                        <a:buFont typeface="Arial"/>
                        <a:buChar char="•"/>
                      </a:pPr>
                      <a:r>
                        <a:rPr lang="en-US" sz="1050" b="0" i="0" u="none" strike="noStrike" noProof="0">
                          <a:solidFill>
                            <a:srgbClr val="2B660F"/>
                          </a:solidFill>
                          <a:effectLst/>
                          <a:highlight>
                            <a:srgbClr val="FFC62B"/>
                          </a:highlight>
                          <a:latin typeface="+mn-lt"/>
                        </a:rPr>
                        <a:t>Target</a:t>
                      </a:r>
                      <a:r>
                        <a:rPr lang="en-US" sz="1050" b="0" i="0" u="none" strike="noStrike" noProof="0">
                          <a:solidFill>
                            <a:srgbClr val="2B660F"/>
                          </a:solidFill>
                          <a:effectLst/>
                          <a:latin typeface="+mn-lt"/>
                        </a:rPr>
                        <a:t>: Achieve zero food waste going to landfills by 2030 </a:t>
                      </a:r>
                    </a:p>
                    <a:p>
                      <a:pPr marL="114300" lvl="0" indent="-114300" algn="l">
                        <a:lnSpc>
                          <a:spcPct val="100000"/>
                        </a:lnSpc>
                        <a:spcAft>
                          <a:spcPts val="400"/>
                        </a:spcAft>
                        <a:buFont typeface="Arial"/>
                        <a:buChar char="•"/>
                      </a:pPr>
                      <a:r>
                        <a:rPr lang="en-US" sz="1050" b="0" i="0" u="none" strike="noStrike" noProof="0">
                          <a:solidFill>
                            <a:srgbClr val="2B660F"/>
                          </a:solidFill>
                          <a:effectLst/>
                          <a:highlight>
                            <a:srgbClr val="FFC62B"/>
                          </a:highlight>
                          <a:latin typeface="+mn-lt"/>
                        </a:rPr>
                        <a:t>Target</a:t>
                      </a:r>
                      <a:r>
                        <a:rPr lang="en-US" sz="1050" b="0" i="0" u="none" strike="noStrike" noProof="0">
                          <a:solidFill>
                            <a:srgbClr val="2B660F"/>
                          </a:solidFill>
                          <a:effectLst/>
                          <a:latin typeface="+mn-lt"/>
                        </a:rPr>
                        <a:t>: Achieve 100% recyclable, reusable, or compostable packaging in Own brands by 2025</a:t>
                      </a:r>
                      <a:endParaRPr lang="en-US" sz="1050" noProof="0">
                        <a:solidFill>
                          <a:srgbClr val="2B660F"/>
                        </a:solidFill>
                        <a:latin typeface="+mn-lt"/>
                      </a:endParaRPr>
                    </a:p>
                    <a:p>
                      <a:pPr marL="114300" lvl="0" indent="-114300" algn="l">
                        <a:lnSpc>
                          <a:spcPct val="100000"/>
                        </a:lnSpc>
                        <a:spcAft>
                          <a:spcPts val="400"/>
                        </a:spcAft>
                        <a:buFont typeface="Arial"/>
                        <a:buChar char="•"/>
                      </a:pPr>
                      <a:r>
                        <a:rPr lang="en-US" sz="1050" b="0" i="0" u="none" strike="noStrike" noProof="0">
                          <a:solidFill>
                            <a:srgbClr val="2B660F"/>
                          </a:solidFill>
                          <a:effectLst/>
                          <a:highlight>
                            <a:srgbClr val="FFC62B"/>
                          </a:highlight>
                          <a:latin typeface="+mn-lt"/>
                        </a:rPr>
                        <a:t>Target</a:t>
                      </a:r>
                      <a:r>
                        <a:rPr lang="en-US" sz="1050" b="0" i="0" u="none" strike="noStrike" noProof="0">
                          <a:solidFill>
                            <a:srgbClr val="2B660F"/>
                          </a:solidFill>
                          <a:effectLst/>
                          <a:latin typeface="+mn-lt"/>
                        </a:rPr>
                        <a:t>: Achieve 20% recycled material packaging by 2025</a:t>
                      </a:r>
                      <a:endParaRPr lang="en-US" sz="1050" noProof="0">
                        <a:solidFill>
                          <a:srgbClr val="2B660F"/>
                        </a:solidFill>
                        <a:latin typeface="+mn-lt"/>
                      </a:endParaRPr>
                    </a:p>
                    <a:p>
                      <a:pPr marL="114300" lvl="0" indent="-114300" algn="l">
                        <a:lnSpc>
                          <a:spcPct val="100000"/>
                        </a:lnSpc>
                        <a:spcAft>
                          <a:spcPts val="400"/>
                        </a:spcAft>
                        <a:buFont typeface="Arial"/>
                        <a:buChar char="•"/>
                      </a:pPr>
                      <a:r>
                        <a:rPr lang="en-US" sz="1050" b="0" i="0" u="none" strike="noStrike" noProof="0">
                          <a:solidFill>
                            <a:srgbClr val="2B660F"/>
                          </a:solidFill>
                          <a:effectLst/>
                          <a:highlight>
                            <a:srgbClr val="FFC62B"/>
                          </a:highlight>
                          <a:latin typeface="+mn-lt"/>
                        </a:rPr>
                        <a:t>Target</a:t>
                      </a:r>
                      <a:r>
                        <a:rPr lang="en-US" sz="1050" b="0" i="0" u="none" strike="noStrike" noProof="0">
                          <a:solidFill>
                            <a:srgbClr val="2B660F"/>
                          </a:solidFill>
                          <a:effectLst/>
                          <a:latin typeface="+mn-lt"/>
                        </a:rPr>
                        <a:t>: Have standardized recycling communication in all Own brands</a:t>
                      </a:r>
                      <a:br>
                        <a:rPr lang="en-US" sz="1050" b="0" i="0" u="none" strike="noStrike" noProof="0">
                          <a:solidFill>
                            <a:srgbClr val="2B660F"/>
                          </a:solidFill>
                          <a:effectLst/>
                          <a:latin typeface="+mn-lt"/>
                        </a:rPr>
                      </a:br>
                      <a:r>
                        <a:rPr lang="en-US" sz="1050" b="0" i="0" u="none" strike="noStrike" noProof="0">
                          <a:solidFill>
                            <a:srgbClr val="2B660F"/>
                          </a:solidFill>
                          <a:effectLst/>
                          <a:latin typeface="+mn-lt"/>
                        </a:rPr>
                        <a:t>by 2025</a:t>
                      </a: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14300" indent="-114300" algn="l" rtl="0" fontAlgn="base">
                        <a:lnSpc>
                          <a:spcPct val="100000"/>
                        </a:lnSpc>
                        <a:spcAft>
                          <a:spcPts val="400"/>
                        </a:spcAft>
                        <a:buFont typeface="Arial" panose="020B0604020202020204" pitchFamily="34" charset="0"/>
                        <a:buChar char="•"/>
                      </a:pPr>
                      <a:r>
                        <a:rPr lang="en-US" sz="1050" b="0" i="0" u="none" strike="noStrike" noProof="0">
                          <a:solidFill>
                            <a:srgbClr val="2B660F"/>
                          </a:solidFill>
                          <a:effectLst/>
                          <a:highlight>
                            <a:srgbClr val="FFC62B"/>
                          </a:highlight>
                          <a:latin typeface="+mn-lt"/>
                        </a:rPr>
                        <a:t>Target</a:t>
                      </a:r>
                      <a:r>
                        <a:rPr lang="en-US" sz="1050" b="0" i="0" noProof="0">
                          <a:solidFill>
                            <a:srgbClr val="2B660F"/>
                          </a:solidFill>
                          <a:effectLst/>
                          <a:latin typeface="+mn-lt"/>
                          <a:cs typeface="Leelawadee"/>
                        </a:rPr>
                        <a:t>: Enable the donation of 1 billion meals by 2030 </a:t>
                      </a:r>
                    </a:p>
                    <a:p>
                      <a:pPr marL="114300" lvl="0" indent="-114300" algn="l">
                        <a:lnSpc>
                          <a:spcPct val="100000"/>
                        </a:lnSpc>
                        <a:spcAft>
                          <a:spcPts val="400"/>
                        </a:spcAft>
                        <a:buFont typeface="Arial" panose="020B0604020202020204" pitchFamily="34" charset="0"/>
                        <a:buChar char="•"/>
                      </a:pPr>
                      <a:r>
                        <a:rPr lang="en-US" sz="1000" kern="1200" noProof="0">
                          <a:solidFill>
                            <a:srgbClr val="2B660F"/>
                          </a:solidFill>
                          <a:highlight>
                            <a:srgbClr val="4FE2F3"/>
                          </a:highlight>
                          <a:latin typeface="+mn-lt"/>
                          <a:ea typeface="+mn-ea"/>
                          <a:cs typeface="Leelawadee" panose="020B0502040204020203" pitchFamily="34" charset="-34"/>
                        </a:rPr>
                        <a:t>Goal: </a:t>
                      </a:r>
                      <a:r>
                        <a:rPr lang="en-US" sz="1050" b="0" i="0" noProof="0">
                          <a:solidFill>
                            <a:srgbClr val="2B660F"/>
                          </a:solidFill>
                          <a:effectLst/>
                          <a:latin typeface="+mn-lt"/>
                          <a:cs typeface="Leelawadee"/>
                        </a:rPr>
                        <a:t>Champion initiatives that help break the cycle of hunger in served communities</a:t>
                      </a: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r h="1218066">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922F11"/>
                          </a:solidFill>
                          <a:latin typeface="+mj-lt"/>
                          <a:ea typeface="+mn-ea"/>
                          <a:cs typeface="Leelawadee"/>
                        </a:rPr>
                        <a:t>POSITIVE </a:t>
                      </a:r>
                      <a:br>
                        <a:rPr lang="en-US" sz="1400" kern="1200">
                          <a:solidFill>
                            <a:srgbClr val="922F11"/>
                          </a:solidFill>
                          <a:latin typeface="+mj-lt"/>
                          <a:ea typeface="+mn-ea"/>
                          <a:cs typeface="Leelawadee"/>
                        </a:rPr>
                      </a:br>
                      <a:r>
                        <a:rPr lang="en-US" sz="1400" kern="1200">
                          <a:solidFill>
                            <a:srgbClr val="922F11"/>
                          </a:solidFill>
                          <a:latin typeface="+mj-lt"/>
                          <a:ea typeface="+mn-ea"/>
                          <a:cs typeface="Leelawadee"/>
                        </a:rPr>
                        <a:t>CHOICES</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E6D27"/>
                    </a:solidFill>
                  </a:tcPr>
                </a:tc>
                <a:tc>
                  <a:txBody>
                    <a:bodyPr/>
                    <a:lstStyle/>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GB" sz="1050" b="0" i="1" u="none" strike="noStrike" kern="1200" cap="none" spc="0" normalizeH="0" baseline="0" noProof="0">
                          <a:ln>
                            <a:noFill/>
                          </a:ln>
                          <a:solidFill>
                            <a:srgbClr val="2B660F"/>
                          </a:solidFill>
                          <a:effectLst/>
                          <a:uLnTx/>
                          <a:uFillTx/>
                          <a:latin typeface="+mn-lt"/>
                          <a:ea typeface="+mn-ea"/>
                          <a:cs typeface="+mn-cs"/>
                        </a:rPr>
                        <a:t>Not a focus area for the customer.</a:t>
                      </a:r>
                      <a:endParaRPr kumimoji="0" lang="en-US" sz="1050" b="0" i="1" u="none" strike="noStrike" kern="1200" cap="none" spc="0" normalizeH="0" baseline="0" noProof="0">
                        <a:ln>
                          <a:noFill/>
                        </a:ln>
                        <a:solidFill>
                          <a:srgbClr val="2B660F"/>
                        </a:solidFill>
                        <a:effectLst/>
                        <a:uLnTx/>
                        <a:uFillTx/>
                        <a:latin typeface="+mn-lt"/>
                        <a:ea typeface="+mn-ea"/>
                        <a:cs typeface="+mn-cs"/>
                      </a:endParaRP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GB" sz="1050" b="0" i="1" u="none" strike="noStrike" kern="1200" cap="none" spc="0" normalizeH="0" baseline="0" noProof="0">
                          <a:ln>
                            <a:noFill/>
                          </a:ln>
                          <a:solidFill>
                            <a:srgbClr val="2B660F"/>
                          </a:solidFill>
                          <a:effectLst/>
                          <a:uLnTx/>
                          <a:uFillTx/>
                          <a:latin typeface="+mn-lt"/>
                          <a:ea typeface="+mn-ea"/>
                          <a:cs typeface="+mn-cs"/>
                        </a:rPr>
                        <a:t>Not a focus area for the customer.</a:t>
                      </a:r>
                      <a:endParaRPr kumimoji="0" lang="en-US" sz="1050" b="0" i="1" u="none" strike="noStrike" kern="1200" cap="none" spc="0" normalizeH="0" baseline="0" noProof="0">
                        <a:ln>
                          <a:noFill/>
                        </a:ln>
                        <a:solidFill>
                          <a:srgbClr val="2B660F"/>
                        </a:solidFill>
                        <a:effectLst/>
                        <a:uLnTx/>
                        <a:uFillTx/>
                        <a:latin typeface="+mn-lt"/>
                        <a:ea typeface="+mn-ea"/>
                        <a:cs typeface="+mn-cs"/>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GB" sz="1050" b="0" i="1" u="none" strike="noStrike" kern="1200" cap="none" spc="0" normalizeH="0" baseline="0" noProof="0">
                          <a:ln>
                            <a:noFill/>
                          </a:ln>
                          <a:solidFill>
                            <a:srgbClr val="2B660F"/>
                          </a:solidFill>
                          <a:effectLst/>
                          <a:uLnTx/>
                          <a:uFillTx/>
                          <a:latin typeface="+mn-lt"/>
                          <a:ea typeface="+mn-ea"/>
                          <a:cs typeface="+mn-cs"/>
                        </a:rPr>
                        <a:t>Not a focus area for the customer.</a:t>
                      </a:r>
                      <a:endParaRPr kumimoji="0" lang="en-US" sz="1050" b="0" i="1" u="none" strike="noStrike" kern="1200" cap="none" spc="0" normalizeH="0" baseline="0" noProof="0">
                        <a:ln>
                          <a:noFill/>
                        </a:ln>
                        <a:solidFill>
                          <a:srgbClr val="2B660F"/>
                        </a:solidFill>
                        <a:effectLst/>
                        <a:uLnTx/>
                        <a:uFillTx/>
                        <a:latin typeface="+mn-lt"/>
                        <a:ea typeface="+mn-ea"/>
                        <a:cs typeface="+mn-cs"/>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GB" sz="1050" b="0" i="1" u="none" strike="noStrike" kern="1200" cap="none" spc="0" normalizeH="0" baseline="0" noProof="0">
                          <a:ln>
                            <a:noFill/>
                          </a:ln>
                          <a:solidFill>
                            <a:srgbClr val="2B660F"/>
                          </a:solidFill>
                          <a:effectLst/>
                          <a:uLnTx/>
                          <a:uFillTx/>
                          <a:latin typeface="+mn-lt"/>
                          <a:ea typeface="+mn-ea"/>
                          <a:cs typeface="+mn-cs"/>
                        </a:rPr>
                        <a:t>Not a focus area for the customer.</a:t>
                      </a:r>
                      <a:endParaRPr kumimoji="0" lang="en-US" sz="1050" b="0" i="1" u="none" strike="noStrike" kern="1200" cap="none" spc="0" normalizeH="0" baseline="0" noProof="0">
                        <a:ln>
                          <a:noFill/>
                        </a:ln>
                        <a:solidFill>
                          <a:srgbClr val="2B660F"/>
                        </a:solidFill>
                        <a:effectLst/>
                        <a:uLnTx/>
                        <a:uFillTx/>
                        <a:latin typeface="+mn-lt"/>
                        <a:ea typeface="+mn-ea"/>
                        <a:cs typeface="+mn-cs"/>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88316528"/>
                  </a:ext>
                </a:extLst>
              </a:tr>
            </a:tbl>
          </a:graphicData>
        </a:graphic>
      </p:graphicFrame>
      <p:pic>
        <p:nvPicPr>
          <p:cNvPr id="5" name="Picture 4" descr="A logo of a leaf in a circle&#10;&#10;Description automatically generated">
            <a:extLst>
              <a:ext uri="{FF2B5EF4-FFF2-40B4-BE49-F238E27FC236}">
                <a16:creationId xmlns:a16="http://schemas.microsoft.com/office/drawing/2014/main" id="{FB0F9E98-F964-BED3-5CEE-F79D51D5BD5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pic>
        <p:nvPicPr>
          <p:cNvPr id="6" name="Picture 5" descr="A blue and green windmill with green arrows&#10;&#10;Description automatically generated">
            <a:extLst>
              <a:ext uri="{FF2B5EF4-FFF2-40B4-BE49-F238E27FC236}">
                <a16:creationId xmlns:a16="http://schemas.microsoft.com/office/drawing/2014/main" id="{75F984C4-273F-7CD1-E6F9-B5EFA321E6D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7884" y="3098824"/>
            <a:ext cx="556204" cy="604020"/>
          </a:xfrm>
          <a:prstGeom prst="rect">
            <a:avLst/>
          </a:prstGeom>
        </p:spPr>
      </p:pic>
      <p:pic>
        <p:nvPicPr>
          <p:cNvPr id="7" name="Picture 6" descr="A logo of a hand and a globe&#10;&#10;Description automatically generated">
            <a:extLst>
              <a:ext uri="{FF2B5EF4-FFF2-40B4-BE49-F238E27FC236}">
                <a16:creationId xmlns:a16="http://schemas.microsoft.com/office/drawing/2014/main" id="{344D2763-7FD3-3F1B-7418-9848635F547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27528" y="5395453"/>
            <a:ext cx="536916" cy="583072"/>
          </a:xfrm>
          <a:prstGeom prst="rect">
            <a:avLst/>
          </a:prstGeom>
        </p:spPr>
      </p:pic>
    </p:spTree>
    <p:extLst>
      <p:ext uri="{BB962C8B-B14F-4D97-AF65-F5344CB8AC3E}">
        <p14:creationId xmlns:p14="http://schemas.microsoft.com/office/powerpoint/2010/main" val="3299169209"/>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28F210-C6FC-02CA-318E-3B38A60A5C13}"/>
            </a:ext>
          </a:extLst>
        </p:cNvPr>
        <p:cNvGrpSpPr/>
        <p:nvPr/>
      </p:nvGrpSpPr>
      <p:grpSpPr>
        <a:xfrm>
          <a:off x="0" y="0"/>
          <a:ext cx="0" cy="0"/>
          <a:chOff x="0" y="0"/>
          <a:chExt cx="0" cy="0"/>
        </a:xfrm>
      </p:grpSpPr>
      <p:pic>
        <p:nvPicPr>
          <p:cNvPr id="9218" name="Picture 2" descr="Our Brand – The Kroger Co.">
            <a:extLst>
              <a:ext uri="{FF2B5EF4-FFF2-40B4-BE49-F238E27FC236}">
                <a16:creationId xmlns:a16="http://schemas.microsoft.com/office/drawing/2014/main" id="{B104DB08-B349-57CF-F73D-1987B63FED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033758"/>
            <a:ext cx="4987519" cy="27904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42556"/>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7CA8F-FAB3-4A51-12A8-B8FC559A3FA2}"/>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B54644DF-885C-DD08-1530-B7407B78CEE1}"/>
              </a:ext>
            </a:extLst>
          </p:cNvPr>
          <p:cNvGraphicFramePr>
            <a:graphicFrameLocks/>
          </p:cNvGraphicFramePr>
          <p:nvPr>
            <p:custDataLst>
              <p:tags r:id="rId1"/>
            </p:custDataLst>
            <p:extLst>
              <p:ext uri="{D42A27DB-BD31-4B8C-83A1-F6EECF244321}">
                <p14:modId xmlns:p14="http://schemas.microsoft.com/office/powerpoint/2010/main" val="5077010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5" name="think-cell data - do not delete" hidden="1">
                        <a:extLst>
                          <a:ext uri="{FF2B5EF4-FFF2-40B4-BE49-F238E27FC236}">
                            <a16:creationId xmlns:a16="http://schemas.microsoft.com/office/drawing/2014/main" id="{B54644DF-885C-DD08-1530-B7407B78CEE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1" name="Rectangle: Single Corner Rounded 10">
            <a:extLst>
              <a:ext uri="{FF2B5EF4-FFF2-40B4-BE49-F238E27FC236}">
                <a16:creationId xmlns:a16="http://schemas.microsoft.com/office/drawing/2014/main" id="{57B56BA3-F84D-6FA5-0A16-E9737797199F}"/>
              </a:ext>
            </a:extLst>
          </p:cNvPr>
          <p:cNvSpPr>
            <a:spLocks/>
          </p:cNvSpPr>
          <p:nvPr/>
        </p:nvSpPr>
        <p:spPr>
          <a:xfrm>
            <a:off x="6300438" y="825872"/>
            <a:ext cx="5852160" cy="66792"/>
          </a:xfrm>
          <a:prstGeom prst="round1Rect">
            <a:avLst>
              <a:gd name="adj" fmla="val 3618"/>
            </a:avLst>
          </a:prstGeom>
          <a:solidFill>
            <a:srgbClr val="0F440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182880" numCol="1" spcCol="38100" rtlCol="0" anchor="b">
            <a:noAutofit/>
          </a:bodyPr>
          <a:lstStyle/>
          <a:p>
            <a:pPr defTabSz="914400"/>
            <a:r>
              <a:rPr kumimoji="0" lang="en-US" sz="3200" b="0" i="0" u="none" strike="noStrike" kern="1200" cap="all" spc="0" normalizeH="0" baseline="0" noProof="0">
                <a:ln>
                  <a:noFill/>
                </a:ln>
                <a:solidFill>
                  <a:srgbClr val="0F440E"/>
                </a:solidFill>
                <a:effectLst/>
                <a:uLnTx/>
                <a:uFillTx/>
                <a:latin typeface="GT Pressura LCG Black"/>
                <a:ea typeface="+mj-ea"/>
                <a:cs typeface="+mj-cs"/>
              </a:rPr>
              <a:t>KEY TAKEAWAYS</a:t>
            </a:r>
            <a:endParaRPr lang="en-US" b="1">
              <a:solidFill>
                <a:srgbClr val="0F440E"/>
              </a:solidFill>
              <a:latin typeface="+mj-lt"/>
            </a:endParaRPr>
          </a:p>
        </p:txBody>
      </p:sp>
      <p:pic>
        <p:nvPicPr>
          <p:cNvPr id="12" name="Picture 11">
            <a:extLst>
              <a:ext uri="{FF2B5EF4-FFF2-40B4-BE49-F238E27FC236}">
                <a16:creationId xmlns:a16="http://schemas.microsoft.com/office/drawing/2014/main" id="{AEDE67E0-9572-A285-922E-016251C6891E}"/>
              </a:ext>
            </a:extLst>
          </p:cNvPr>
          <p:cNvPicPr>
            <a:picLocks noChangeAspect="1"/>
          </p:cNvPicPr>
          <p:nvPr/>
        </p:nvPicPr>
        <p:blipFill>
          <a:blip r:embed="rId6"/>
          <a:srcRect l="24821" r="18929"/>
          <a:stretch>
            <a:fillRect/>
          </a:stretch>
        </p:blipFill>
        <p:spPr>
          <a:xfrm rot="16200000">
            <a:off x="2520059" y="3282059"/>
            <a:ext cx="6857999" cy="293883"/>
          </a:xfrm>
          <a:custGeom>
            <a:avLst/>
            <a:gdLst>
              <a:gd name="connsiteX0" fmla="*/ 6857999 w 6857999"/>
              <a:gd name="connsiteY0" fmla="*/ 0 h 293883"/>
              <a:gd name="connsiteX1" fmla="*/ 6857999 w 6857999"/>
              <a:gd name="connsiteY1" fmla="*/ 293883 h 293883"/>
              <a:gd name="connsiteX2" fmla="*/ 0 w 6857999"/>
              <a:gd name="connsiteY2" fmla="*/ 293883 h 293883"/>
              <a:gd name="connsiteX3" fmla="*/ 0 w 6857999"/>
              <a:gd name="connsiteY3" fmla="*/ 0 h 293883"/>
            </a:gdLst>
            <a:ahLst/>
            <a:cxnLst>
              <a:cxn ang="0">
                <a:pos x="connsiteX0" y="connsiteY0"/>
              </a:cxn>
              <a:cxn ang="0">
                <a:pos x="connsiteX1" y="connsiteY1"/>
              </a:cxn>
              <a:cxn ang="0">
                <a:pos x="connsiteX2" y="connsiteY2"/>
              </a:cxn>
              <a:cxn ang="0">
                <a:pos x="connsiteX3" y="connsiteY3"/>
              </a:cxn>
            </a:cxnLst>
            <a:rect l="l" t="t" r="r" b="b"/>
            <a:pathLst>
              <a:path w="6857999" h="293883">
                <a:moveTo>
                  <a:pt x="6857999" y="0"/>
                </a:moveTo>
                <a:lnTo>
                  <a:pt x="6857999" y="293883"/>
                </a:lnTo>
                <a:lnTo>
                  <a:pt x="0" y="293883"/>
                </a:lnTo>
                <a:lnTo>
                  <a:pt x="0" y="0"/>
                </a:lnTo>
                <a:close/>
              </a:path>
            </a:pathLst>
          </a:custGeom>
          <a:effectLst>
            <a:outerShdw blurRad="50800" dist="38100" dir="10800000" algn="r" rotWithShape="0">
              <a:prstClr val="black">
                <a:alpha val="20000"/>
              </a:prstClr>
            </a:outerShdw>
          </a:effectLst>
        </p:spPr>
      </p:pic>
      <p:sp>
        <p:nvSpPr>
          <p:cNvPr id="13" name="Rectangle: Rounded Corners 12">
            <a:extLst>
              <a:ext uri="{FF2B5EF4-FFF2-40B4-BE49-F238E27FC236}">
                <a16:creationId xmlns:a16="http://schemas.microsoft.com/office/drawing/2014/main" id="{8F3ACD08-8CB2-B1E3-0BE2-A41BF5782854}"/>
              </a:ext>
            </a:extLst>
          </p:cNvPr>
          <p:cNvSpPr>
            <a:spLocks/>
          </p:cNvSpPr>
          <p:nvPr/>
        </p:nvSpPr>
        <p:spPr>
          <a:xfrm rot="10800000" flipH="1" flipV="1">
            <a:off x="6300438" y="1062650"/>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r>
              <a:rPr lang="en-US" sz="2400" b="1">
                <a:solidFill>
                  <a:srgbClr val="8EBC29"/>
                </a:solidFill>
              </a:rPr>
              <a:t>Food security</a:t>
            </a:r>
          </a:p>
        </p:txBody>
      </p:sp>
      <p:sp>
        <p:nvSpPr>
          <p:cNvPr id="14" name="Rectangle: Rounded Corners 13">
            <a:extLst>
              <a:ext uri="{FF2B5EF4-FFF2-40B4-BE49-F238E27FC236}">
                <a16:creationId xmlns:a16="http://schemas.microsoft.com/office/drawing/2014/main" id="{91995B35-E6AF-DC56-5D41-FAC9B4C95432}"/>
              </a:ext>
            </a:extLst>
          </p:cNvPr>
          <p:cNvSpPr>
            <a:spLocks/>
          </p:cNvSpPr>
          <p:nvPr/>
        </p:nvSpPr>
        <p:spPr>
          <a:xfrm rot="10800000" flipH="1" flipV="1">
            <a:off x="6300438" y="3667989"/>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pPr>
              <a:spcBef>
                <a:spcPts val="200"/>
              </a:spcBef>
              <a:defRPr/>
            </a:pPr>
            <a:r>
              <a:rPr lang="en-US" sz="2400" b="1">
                <a:solidFill>
                  <a:srgbClr val="8EBC29"/>
                </a:solidFill>
              </a:rPr>
              <a:t>Food waste</a:t>
            </a:r>
          </a:p>
        </p:txBody>
      </p:sp>
      <p:sp>
        <p:nvSpPr>
          <p:cNvPr id="15" name="Rectangle: Rounded Corners 14">
            <a:extLst>
              <a:ext uri="{FF2B5EF4-FFF2-40B4-BE49-F238E27FC236}">
                <a16:creationId xmlns:a16="http://schemas.microsoft.com/office/drawing/2014/main" id="{288F785F-C4DA-CEC7-13DE-1A7337C8FC3E}"/>
              </a:ext>
            </a:extLst>
          </p:cNvPr>
          <p:cNvSpPr>
            <a:spLocks/>
          </p:cNvSpPr>
          <p:nvPr/>
        </p:nvSpPr>
        <p:spPr>
          <a:xfrm rot="10800000" flipH="1" flipV="1">
            <a:off x="6386385" y="1711260"/>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r>
              <a:rPr lang="en-US">
                <a:solidFill>
                  <a:schemeClr val="bg1"/>
                </a:solidFill>
              </a:rPr>
              <a:t>Kroger and PepsiCo align with their goals to address food security and food accessibility. In January 2025, Kroger and PepsiCo came together for National Family Meals Month at Food Marketing Institute Foundation’s Cook Off.</a:t>
            </a:r>
          </a:p>
        </p:txBody>
      </p:sp>
      <p:sp>
        <p:nvSpPr>
          <p:cNvPr id="16" name="Rectangle: Rounded Corners 15">
            <a:extLst>
              <a:ext uri="{FF2B5EF4-FFF2-40B4-BE49-F238E27FC236}">
                <a16:creationId xmlns:a16="http://schemas.microsoft.com/office/drawing/2014/main" id="{70DFC0E6-FC54-1B9E-D592-73B5730C9A68}"/>
              </a:ext>
            </a:extLst>
          </p:cNvPr>
          <p:cNvSpPr>
            <a:spLocks/>
          </p:cNvSpPr>
          <p:nvPr/>
        </p:nvSpPr>
        <p:spPr>
          <a:xfrm rot="10800000" flipH="1" flipV="1">
            <a:off x="6386385" y="4281323"/>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r>
              <a:rPr lang="en-US">
                <a:solidFill>
                  <a:schemeClr val="bg1"/>
                </a:solidFill>
              </a:rPr>
              <a:t>Many of Kroger’s environmental focus areas are around food waste which doesn’t align with PepsiCo focus areas. Kroger’s recycling focus areas are for their own brands, again limiting points of alignment with PepsiCo.</a:t>
            </a:r>
          </a:p>
        </p:txBody>
      </p:sp>
      <p:sp>
        <p:nvSpPr>
          <p:cNvPr id="17" name="Oval 16">
            <a:extLst>
              <a:ext uri="{FF2B5EF4-FFF2-40B4-BE49-F238E27FC236}">
                <a16:creationId xmlns:a16="http://schemas.microsoft.com/office/drawing/2014/main" id="{D156EE18-B487-C167-0F25-6B70FAE68703}"/>
              </a:ext>
            </a:extLst>
          </p:cNvPr>
          <p:cNvSpPr/>
          <p:nvPr/>
        </p:nvSpPr>
        <p:spPr>
          <a:xfrm>
            <a:off x="6375234" y="1171322"/>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5178565-8943-D534-D7AE-765D3B445AB2}"/>
              </a:ext>
            </a:extLst>
          </p:cNvPr>
          <p:cNvSpPr/>
          <p:nvPr/>
        </p:nvSpPr>
        <p:spPr>
          <a:xfrm>
            <a:off x="6375234" y="3785645"/>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4" descr="Kroger Logo, symbol, meaning, history, PNG, brand">
            <a:extLst>
              <a:ext uri="{FF2B5EF4-FFF2-40B4-BE49-F238E27FC236}">
                <a16:creationId xmlns:a16="http://schemas.microsoft.com/office/drawing/2014/main" id="{2BB2FD0F-D462-B72A-58D1-683C2FC86A90}"/>
              </a:ext>
            </a:extLst>
          </p:cNvPr>
          <p:cNvPicPr>
            <a:picLocks noGrp="1" noChangeAspect="1" noChangeArrowheads="1"/>
          </p:cNvPicPr>
          <p:nvPr>
            <p:ph type="pic" sz="quarter" idx="14"/>
          </p:nvPr>
        </p:nvPicPr>
        <p:blipFill rotWithShape="1">
          <a:blip r:embed="rId7">
            <a:extLst>
              <a:ext uri="{28A0092B-C50C-407E-A947-70E740481C1C}">
                <a14:useLocalDpi xmlns:a14="http://schemas.microsoft.com/office/drawing/2010/main" val="0"/>
              </a:ext>
            </a:extLst>
          </a:blip>
          <a:srcRect l="-13380" t="-76762" r="-13380" b="-76762"/>
          <a:stretch>
            <a:fillRect/>
          </a:stretch>
        </p:blipFill>
        <p:spPr bwMode="auto">
          <a:xfrm>
            <a:off x="0" y="0"/>
            <a:ext cx="6096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Graphic 1">
            <a:extLst>
              <a:ext uri="{FF2B5EF4-FFF2-40B4-BE49-F238E27FC236}">
                <a16:creationId xmlns:a16="http://schemas.microsoft.com/office/drawing/2014/main" id="{6172FFC9-C70C-46DD-3E6F-62636298D02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24170" y="1220258"/>
            <a:ext cx="308612" cy="308612"/>
          </a:xfrm>
          <a:prstGeom prst="rect">
            <a:avLst/>
          </a:prstGeom>
        </p:spPr>
      </p:pic>
      <p:pic>
        <p:nvPicPr>
          <p:cNvPr id="4" name="Graphic 3">
            <a:extLst>
              <a:ext uri="{FF2B5EF4-FFF2-40B4-BE49-F238E27FC236}">
                <a16:creationId xmlns:a16="http://schemas.microsoft.com/office/drawing/2014/main" id="{9A436073-FDC3-31EE-3076-241E47A108F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447801" y="3843924"/>
            <a:ext cx="289926" cy="289926"/>
          </a:xfrm>
          <a:prstGeom prst="rect">
            <a:avLst/>
          </a:prstGeom>
        </p:spPr>
      </p:pic>
    </p:spTree>
    <p:extLst>
      <p:ext uri="{BB962C8B-B14F-4D97-AF65-F5344CB8AC3E}">
        <p14:creationId xmlns:p14="http://schemas.microsoft.com/office/powerpoint/2010/main" val="2994146440"/>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49198B-AF7E-9F29-A787-2D13C6D5C012}"/>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225D5E20-3C69-5A5D-D5FC-693D098984BA}"/>
              </a:ext>
            </a:extLst>
          </p:cNvPr>
          <p:cNvGraphicFramePr>
            <a:graphicFrameLocks/>
          </p:cNvGraphicFramePr>
          <p:nvPr>
            <p:custDataLst>
              <p:tags r:id="rId1"/>
            </p:custDataLst>
            <p:extLst>
              <p:ext uri="{D42A27DB-BD31-4B8C-83A1-F6EECF244321}">
                <p14:modId xmlns:p14="http://schemas.microsoft.com/office/powerpoint/2010/main" val="23953671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2" name="think-cell data - do not delete" hidden="1">
                        <a:extLst>
                          <a:ext uri="{FF2B5EF4-FFF2-40B4-BE49-F238E27FC236}">
                            <a16:creationId xmlns:a16="http://schemas.microsoft.com/office/drawing/2014/main" id="{225D5E20-3C69-5A5D-D5FC-693D098984B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2" name="Title 11">
            <a:extLst>
              <a:ext uri="{FF2B5EF4-FFF2-40B4-BE49-F238E27FC236}">
                <a16:creationId xmlns:a16="http://schemas.microsoft.com/office/drawing/2014/main" id="{262A2F5F-0536-409D-8865-45C017F463BB}"/>
              </a:ext>
            </a:extLst>
          </p:cNvPr>
          <p:cNvSpPr>
            <a:spLocks noGrp="1"/>
          </p:cNvSpPr>
          <p:nvPr>
            <p:ph type="title"/>
          </p:nvPr>
        </p:nvSpPr>
        <p:spPr>
          <a:xfrm>
            <a:off x="304798" y="246888"/>
            <a:ext cx="11585448" cy="969264"/>
          </a:xfrm>
        </p:spPr>
        <p:txBody>
          <a:bodyPr vert="horz" rIns="0"/>
          <a:lstStyle/>
          <a:p>
            <a:pPr lvl="0"/>
            <a:r>
              <a:rPr lang="en-US" sz="3000"/>
              <a:t>KROGER’S SUSTAINABILITY FOCUS AREAS</a:t>
            </a:r>
            <a:br>
              <a:rPr lang="en-US" sz="3000"/>
            </a:br>
            <a:r>
              <a:rPr lang="en-US" sz="1800" i="1"/>
              <a:t>And how these focus areas align with pep+ pillars</a:t>
            </a:r>
          </a:p>
        </p:txBody>
      </p:sp>
      <p:pic>
        <p:nvPicPr>
          <p:cNvPr id="14" name="Picture 4" descr="Kroger Logo, symbol, meaning, history, PNG, brand">
            <a:extLst>
              <a:ext uri="{FF2B5EF4-FFF2-40B4-BE49-F238E27FC236}">
                <a16:creationId xmlns:a16="http://schemas.microsoft.com/office/drawing/2014/main" id="{9FDB0E5D-04CE-C03C-7ED8-0363196A81D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03" t="-1174" r="-440" b="-1174"/>
          <a:stretch>
            <a:fillRect/>
          </a:stretch>
        </p:blipFill>
        <p:spPr bwMode="auto">
          <a:xfrm>
            <a:off x="10883106" y="442688"/>
            <a:ext cx="1016000" cy="578298"/>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Top Corners Rounded 14">
            <a:extLst>
              <a:ext uri="{FF2B5EF4-FFF2-40B4-BE49-F238E27FC236}">
                <a16:creationId xmlns:a16="http://schemas.microsoft.com/office/drawing/2014/main" id="{E416B281-32A2-8C9C-0890-C06AEA2CA343}"/>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7" name="Table 4">
            <a:extLst>
              <a:ext uri="{FF2B5EF4-FFF2-40B4-BE49-F238E27FC236}">
                <a16:creationId xmlns:a16="http://schemas.microsoft.com/office/drawing/2014/main" id="{512C7967-F9D4-0D61-A7C5-905A39A86D9A}"/>
              </a:ext>
            </a:extLst>
          </p:cNvPr>
          <p:cNvGraphicFramePr>
            <a:graphicFrameLocks noGrp="1"/>
          </p:cNvGraphicFramePr>
          <p:nvPr>
            <p:extLst>
              <p:ext uri="{D42A27DB-BD31-4B8C-83A1-F6EECF244321}">
                <p14:modId xmlns:p14="http://schemas.microsoft.com/office/powerpoint/2010/main" val="4209482100"/>
              </p:ext>
            </p:extLst>
          </p:nvPr>
        </p:nvGraphicFramePr>
        <p:xfrm>
          <a:off x="-7620" y="1148230"/>
          <a:ext cx="11968695" cy="5263076"/>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3924000">
                  <a:extLst>
                    <a:ext uri="{9D8B030D-6E8A-4147-A177-3AD203B41FA5}">
                      <a16:colId xmlns:a16="http://schemas.microsoft.com/office/drawing/2014/main" val="2382844442"/>
                    </a:ext>
                  </a:extLst>
                </a:gridCol>
                <a:gridCol w="3571875">
                  <a:extLst>
                    <a:ext uri="{9D8B030D-6E8A-4147-A177-3AD203B41FA5}">
                      <a16:colId xmlns:a16="http://schemas.microsoft.com/office/drawing/2014/main" val="957515009"/>
                    </a:ext>
                  </a:extLst>
                </a:gridCol>
                <a:gridCol w="2484000">
                  <a:extLst>
                    <a:ext uri="{9D8B030D-6E8A-4147-A177-3AD203B41FA5}">
                      <a16:colId xmlns:a16="http://schemas.microsoft.com/office/drawing/2014/main" val="2353111847"/>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People</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Planet</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Governance</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972000">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954F07"/>
                          </a:solidFill>
                          <a:latin typeface="+mj-lt"/>
                          <a:ea typeface="+mn-ea"/>
                          <a:cs typeface="Leelawadee"/>
                        </a:rPr>
                        <a:t>POSITIVE </a:t>
                      </a:r>
                      <a:br>
                        <a:rPr lang="en-US" sz="1400" kern="1200">
                          <a:solidFill>
                            <a:srgbClr val="954F07"/>
                          </a:solidFill>
                          <a:latin typeface="+mj-lt"/>
                          <a:ea typeface="+mn-ea"/>
                          <a:cs typeface="Leelawadee"/>
                        </a:rPr>
                      </a:br>
                      <a:r>
                        <a:rPr lang="en-US" sz="1400" kern="1200">
                          <a:solidFill>
                            <a:srgbClr val="954F07"/>
                          </a:solidFill>
                          <a:latin typeface="+mj-lt"/>
                          <a:ea typeface="+mn-ea"/>
                          <a:cs typeface="Leelawadee"/>
                        </a:rPr>
                        <a:t>AGRICULTURE</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9F0A"/>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50" b="0" i="1" u="none" strike="noStrike" kern="1200" cap="none" spc="0" normalizeH="0" baseline="0" noProof="0">
                          <a:ln>
                            <a:noFill/>
                          </a:ln>
                          <a:solidFill>
                            <a:srgbClr val="2B660F"/>
                          </a:solidFill>
                          <a:effectLst/>
                          <a:uLnTx/>
                          <a:uFillTx/>
                          <a:latin typeface="+mn-lt"/>
                          <a:ea typeface="+mn-ea"/>
                          <a:cs typeface="Leelawadee"/>
                        </a:rPr>
                        <a:t>Not a focus area for the customer.</a:t>
                      </a:r>
                      <a:endParaRPr kumimoji="0" lang="en-US" sz="1050" b="0" i="0" u="none" strike="noStrike" kern="1200" cap="none" spc="0" normalizeH="0" baseline="0" noProof="0">
                        <a:ln>
                          <a:noFill/>
                        </a:ln>
                        <a:solidFill>
                          <a:srgbClr val="2B660F"/>
                        </a:solidFill>
                        <a:effectLst/>
                        <a:uLnTx/>
                        <a:uFillTx/>
                        <a:latin typeface="+mn-lt"/>
                        <a:ea typeface="+mn-ea"/>
                        <a:cs typeface="Leelawadee"/>
                      </a:endParaRP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kumimoji="0" lang="en-GB" sz="1050" b="0" i="1" u="none" strike="noStrike" kern="1200" cap="none" spc="0" normalizeH="0" baseline="0" noProof="0">
                          <a:ln>
                            <a:noFill/>
                          </a:ln>
                          <a:solidFill>
                            <a:srgbClr val="2B660F"/>
                          </a:solidFill>
                          <a:effectLst/>
                          <a:uLnTx/>
                          <a:uFillTx/>
                          <a:latin typeface="+mn-lt"/>
                          <a:ea typeface="+mn-ea"/>
                          <a:cs typeface="Leelawadee"/>
                        </a:rPr>
                        <a:t>Not a focus area for the customer.</a:t>
                      </a:r>
                      <a:endParaRPr kumimoji="0" lang="en-US" sz="1050" b="0" i="0" u="none" strike="noStrike" kern="1200" cap="none" spc="0" normalizeH="0" baseline="0" noProof="0">
                        <a:ln>
                          <a:noFill/>
                        </a:ln>
                        <a:solidFill>
                          <a:srgbClr val="2B660F"/>
                        </a:solidFill>
                        <a:effectLst/>
                        <a:uLnTx/>
                        <a:uFillTx/>
                        <a:latin typeface="+mn-lt"/>
                        <a:ea typeface="+mn-ea"/>
                        <a:cs typeface="Leelawadee"/>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a:ln>
                            <a:noFill/>
                          </a:ln>
                          <a:solidFill>
                            <a:srgbClr val="2B660F"/>
                          </a:solidFill>
                          <a:effectLst/>
                          <a:uLnTx/>
                          <a:uFillTx/>
                          <a:latin typeface="+mn-lt"/>
                          <a:ea typeface="+mn-ea"/>
                          <a:cs typeface="Leelawadee"/>
                        </a:rPr>
                        <a:t>Not a focus area for the customer.</a:t>
                      </a:r>
                      <a:endParaRPr kumimoji="0" lang="en-US" sz="1050" b="0" i="0" u="none" strike="noStrike" kern="1200" cap="none" spc="0" normalizeH="0" baseline="0" noProof="0">
                        <a:ln>
                          <a:noFill/>
                        </a:ln>
                        <a:solidFill>
                          <a:srgbClr val="2B660F"/>
                        </a:solidFill>
                        <a:effectLst/>
                        <a:uLnTx/>
                        <a:uFillTx/>
                        <a:latin typeface="+mn-lt"/>
                        <a:ea typeface="+mn-ea"/>
                        <a:cs typeface="Leelawadee"/>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1828800">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50" b="0" i="1" u="none" strike="noStrike" kern="1200" cap="none" spc="0" normalizeH="0" baseline="0" noProof="0">
                          <a:ln>
                            <a:noFill/>
                          </a:ln>
                          <a:solidFill>
                            <a:srgbClr val="2B660F"/>
                          </a:solidFill>
                          <a:effectLst/>
                          <a:uLnTx/>
                          <a:uFillTx/>
                          <a:latin typeface="+mn-lt"/>
                          <a:ea typeface="+mn-ea"/>
                          <a:cs typeface="Leelawadee"/>
                        </a:rPr>
                        <a:t>Not a focus area for the customer.</a:t>
                      </a:r>
                      <a:endParaRPr kumimoji="0" lang="en-US" sz="1050" b="0" i="0" u="none" strike="noStrike" kern="1200" cap="none" spc="0" normalizeH="0" baseline="0" noProof="0">
                        <a:ln>
                          <a:noFill/>
                        </a:ln>
                        <a:solidFill>
                          <a:srgbClr val="2B660F"/>
                        </a:solidFill>
                        <a:effectLst/>
                        <a:uLnTx/>
                        <a:uFillTx/>
                        <a:latin typeface="+mn-lt"/>
                        <a:ea typeface="+mn-ea"/>
                        <a:cs typeface="Leelawadee"/>
                      </a:endParaRP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marR="0" lvl="0" indent="-120650"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lang="en-US" sz="1050" kern="1200" noProof="0">
                          <a:solidFill>
                            <a:srgbClr val="2B660F"/>
                          </a:solidFill>
                          <a:highlight>
                            <a:srgbClr val="FFC624"/>
                          </a:highlight>
                          <a:latin typeface="+mn-lt"/>
                          <a:ea typeface="+mn-ea"/>
                          <a:cs typeface="Leelawadee"/>
                        </a:rPr>
                        <a:t>Target:</a:t>
                      </a:r>
                      <a:r>
                        <a:rPr lang="en-US" sz="1050" noProof="0">
                          <a:solidFill>
                            <a:srgbClr val="2B660F"/>
                          </a:solidFill>
                          <a:latin typeface="+mn-lt"/>
                          <a:cs typeface="Leelawadee" panose="020B0502040204020203" pitchFamily="34" charset="-34"/>
                        </a:rPr>
                        <a:t> </a:t>
                      </a:r>
                      <a:r>
                        <a:rPr lang="en-GB" sz="1050" noProof="0">
                          <a:solidFill>
                            <a:srgbClr val="2B660F"/>
                          </a:solidFill>
                          <a:latin typeface="+mn-lt"/>
                          <a:cs typeface="Leelawadee" panose="020B0502040204020203" pitchFamily="34" charset="-34"/>
                        </a:rPr>
                        <a:t>Achieve a 30% cumulative reduction in Scope 1 &amp; 2 GHG emissions from 2018 baseline</a:t>
                      </a:r>
                    </a:p>
                    <a:p>
                      <a:pPr marL="120650" marR="0" lvl="0" indent="-120650"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lang="en-US" sz="1050" kern="1200" noProof="0">
                          <a:solidFill>
                            <a:srgbClr val="2B660F"/>
                          </a:solidFill>
                          <a:highlight>
                            <a:srgbClr val="4FE2F3"/>
                          </a:highlight>
                          <a:latin typeface="+mn-lt"/>
                          <a:ea typeface="+mn-ea"/>
                          <a:cs typeface="Leelawadee" panose="020B0502040204020203" pitchFamily="34" charset="-34"/>
                        </a:rPr>
                        <a:t>Goal:</a:t>
                      </a:r>
                      <a:r>
                        <a:rPr lang="en-US" sz="1050" noProof="0">
                          <a:solidFill>
                            <a:srgbClr val="2B660F"/>
                          </a:solidFill>
                          <a:latin typeface="+mn-lt"/>
                          <a:cs typeface="Leelawadee" panose="020B0502040204020203" pitchFamily="34" charset="-34"/>
                        </a:rPr>
                        <a:t> </a:t>
                      </a:r>
                      <a:r>
                        <a:rPr lang="en-GB" sz="1050" noProof="0">
                          <a:solidFill>
                            <a:srgbClr val="2B660F"/>
                          </a:solidFill>
                          <a:latin typeface="+mn-lt"/>
                          <a:cs typeface="Leelawadee" panose="020B0502040204020203" pitchFamily="34" charset="-34"/>
                        </a:rPr>
                        <a:t>Achieve 90%+ waste diversion from landfill company-wide</a:t>
                      </a:r>
                    </a:p>
                    <a:p>
                      <a:pPr marL="120650" marR="0" lvl="0" indent="-120650"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lang="en-GB" sz="1050" kern="1200" noProof="0">
                          <a:solidFill>
                            <a:srgbClr val="2B660F"/>
                          </a:solidFill>
                          <a:highlight>
                            <a:srgbClr val="4FE2F3"/>
                          </a:highlight>
                          <a:latin typeface="+mn-lt"/>
                          <a:ea typeface="+mn-ea"/>
                          <a:cs typeface="Leelawadee" panose="020B0502040204020203" pitchFamily="34" charset="-34"/>
                        </a:rPr>
                        <a:t>Goal:</a:t>
                      </a:r>
                      <a:r>
                        <a:rPr lang="en-GB" sz="1050" noProof="0">
                          <a:solidFill>
                            <a:srgbClr val="2B660F"/>
                          </a:solidFill>
                          <a:latin typeface="+mn-lt"/>
                          <a:cs typeface="Leelawadee" panose="020B0502040204020203" pitchFamily="34" charset="-34"/>
                        </a:rPr>
                        <a:t> Reduce total food waste generated in retail stores by 50% cumulatively (2017 baseline) </a:t>
                      </a:r>
                    </a:p>
                    <a:p>
                      <a:pPr marL="120650" marR="0" lvl="0" indent="-120650"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lang="en-GB" sz="1050" kern="1200" noProof="0">
                          <a:solidFill>
                            <a:srgbClr val="2B660F"/>
                          </a:solidFill>
                          <a:highlight>
                            <a:srgbClr val="4FE2F3"/>
                          </a:highlight>
                          <a:latin typeface="+mn-lt"/>
                          <a:ea typeface="+mn-ea"/>
                          <a:cs typeface="Leelawadee" panose="020B0502040204020203" pitchFamily="34" charset="-34"/>
                        </a:rPr>
                        <a:t>Goal:</a:t>
                      </a:r>
                      <a:r>
                        <a:rPr lang="en-GB" sz="1050" noProof="0">
                          <a:solidFill>
                            <a:srgbClr val="2B660F"/>
                          </a:solidFill>
                          <a:latin typeface="+mn-lt"/>
                          <a:cs typeface="Leelawadee" panose="020B0502040204020203" pitchFamily="34" charset="-34"/>
                        </a:rPr>
                        <a:t> 95%+ of retail stores participating in food waste recycling programs</a:t>
                      </a:r>
                    </a:p>
                    <a:p>
                      <a:pPr marL="120650" marR="0" lvl="0" indent="-120650"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lang="en-GB" sz="1050" kern="1200" noProof="0">
                          <a:solidFill>
                            <a:srgbClr val="2B660F"/>
                          </a:solidFill>
                          <a:highlight>
                            <a:srgbClr val="4FE2F3"/>
                          </a:highlight>
                          <a:latin typeface="+mn-lt"/>
                          <a:ea typeface="+mn-ea"/>
                          <a:cs typeface="Leelawadee" panose="020B0502040204020203" pitchFamily="34" charset="-34"/>
                        </a:rPr>
                        <a:t>Goal:</a:t>
                      </a:r>
                      <a:r>
                        <a:rPr lang="en-GB" sz="1050" noProof="0">
                          <a:solidFill>
                            <a:srgbClr val="2B660F"/>
                          </a:solidFill>
                          <a:latin typeface="+mn-lt"/>
                          <a:cs typeface="Leelawadee" panose="020B0502040204020203" pitchFamily="34" charset="-34"/>
                        </a:rPr>
                        <a:t> Seek to achieve 100% recyclable, compostable and/or reusable in own brands packaging</a:t>
                      </a:r>
                    </a:p>
                    <a:p>
                      <a:pPr marL="120650" marR="0" lvl="0" indent="-120650"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lang="en-GB" sz="1050" kern="1200" noProof="0">
                          <a:solidFill>
                            <a:srgbClr val="2B660F"/>
                          </a:solidFill>
                          <a:highlight>
                            <a:srgbClr val="4FE2F3"/>
                          </a:highlight>
                          <a:latin typeface="+mn-lt"/>
                          <a:ea typeface="+mn-ea"/>
                          <a:cs typeface="Leelawadee" panose="020B0502040204020203" pitchFamily="34" charset="-34"/>
                        </a:rPr>
                        <a:t>Goal:</a:t>
                      </a:r>
                      <a:r>
                        <a:rPr lang="en-GB" sz="1050" noProof="0">
                          <a:solidFill>
                            <a:srgbClr val="2B660F"/>
                          </a:solidFill>
                          <a:latin typeface="+mn-lt"/>
                          <a:cs typeface="Leelawadee" panose="020B0502040204020203" pitchFamily="34" charset="-34"/>
                        </a:rPr>
                        <a:t> Increase recycled content in packaging so own brands portfolio collectively contains 10%+ </a:t>
                      </a: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50" b="0" i="1" u="none" strike="noStrike" kern="1200" cap="none" spc="0" normalizeH="0" baseline="0" noProof="0">
                          <a:ln>
                            <a:noFill/>
                          </a:ln>
                          <a:solidFill>
                            <a:srgbClr val="2B660F"/>
                          </a:solidFill>
                          <a:effectLst/>
                          <a:uLnTx/>
                          <a:uFillTx/>
                          <a:latin typeface="+mn-lt"/>
                          <a:ea typeface="+mn-ea"/>
                          <a:cs typeface="Leelawadee"/>
                        </a:rPr>
                        <a:t>Not a focus area for the customer.</a:t>
                      </a:r>
                      <a:endParaRPr kumimoji="0" lang="en-US" sz="1050" b="0" i="0" u="none" strike="noStrike" kern="1200" cap="none" spc="0" normalizeH="0" baseline="0" noProof="0">
                        <a:ln>
                          <a:noFill/>
                        </a:ln>
                        <a:solidFill>
                          <a:srgbClr val="2B660F"/>
                        </a:solidFill>
                        <a:effectLst/>
                        <a:uLnTx/>
                        <a:uFillTx/>
                        <a:latin typeface="+mn-lt"/>
                        <a:ea typeface="+mn-ea"/>
                        <a:cs typeface="Leelawadee"/>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r h="1920240">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922F11"/>
                          </a:solidFill>
                          <a:latin typeface="+mj-lt"/>
                          <a:ea typeface="+mn-ea"/>
                          <a:cs typeface="Leelawadee"/>
                        </a:rPr>
                        <a:t>POSITIVE </a:t>
                      </a:r>
                      <a:br>
                        <a:rPr lang="en-US" sz="1400" kern="1200">
                          <a:solidFill>
                            <a:srgbClr val="922F11"/>
                          </a:solidFill>
                          <a:latin typeface="+mj-lt"/>
                          <a:ea typeface="+mn-ea"/>
                          <a:cs typeface="Leelawadee"/>
                        </a:rPr>
                      </a:br>
                      <a:r>
                        <a:rPr lang="en-US" sz="1400" kern="1200">
                          <a:solidFill>
                            <a:srgbClr val="922F11"/>
                          </a:solidFill>
                          <a:latin typeface="+mj-lt"/>
                          <a:ea typeface="+mn-ea"/>
                          <a:cs typeface="Leelawadee"/>
                        </a:rPr>
                        <a:t>CHOICES</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E6D26"/>
                    </a:solidFill>
                  </a:tcPr>
                </a:tc>
                <a:tc>
                  <a:txBody>
                    <a:bodyPr/>
                    <a:lstStyle/>
                    <a:p>
                      <a:pPr marL="120650" marR="0" lvl="0" indent="-120650" algn="l" defTabSz="914400" rtl="0" eaLnBrk="1" fontAlgn="base" latinLnBrk="0" hangingPunct="1">
                        <a:lnSpc>
                          <a:spcPct val="100000"/>
                        </a:lnSpc>
                        <a:spcBef>
                          <a:spcPts val="0"/>
                        </a:spcBef>
                        <a:spcAft>
                          <a:spcPts val="0"/>
                        </a:spcAft>
                        <a:buClr>
                          <a:schemeClr val="tx1"/>
                        </a:buClr>
                        <a:buSzTx/>
                        <a:buFont typeface="Arial" panose="020B0604020202020204" pitchFamily="34" charset="0"/>
                        <a:buChar char="•"/>
                        <a:tabLst/>
                        <a:defRPr/>
                      </a:pPr>
                      <a:r>
                        <a:rPr lang="en-US" sz="1050" kern="1200" noProof="0">
                          <a:solidFill>
                            <a:srgbClr val="2B660F"/>
                          </a:solidFill>
                          <a:highlight>
                            <a:srgbClr val="4FE2F3"/>
                          </a:highlight>
                          <a:latin typeface="+mn-lt"/>
                          <a:ea typeface="+mn-ea"/>
                          <a:cs typeface="Leelawadee" panose="020B0502040204020203" pitchFamily="34" charset="-34"/>
                        </a:rPr>
                        <a:t>Goal:</a:t>
                      </a:r>
                      <a:r>
                        <a:rPr kumimoji="0" lang="en-US" sz="1050" b="0" i="0" u="none" strike="noStrike" kern="1200" cap="none" spc="0" normalizeH="0" baseline="0" noProof="0">
                          <a:ln>
                            <a:noFill/>
                          </a:ln>
                          <a:solidFill>
                            <a:srgbClr val="2B660F"/>
                          </a:solidFill>
                          <a:effectLst/>
                          <a:uLnTx/>
                          <a:uFillTx/>
                          <a:latin typeface="+mn-lt"/>
                          <a:ea typeface="+mn-ea"/>
                          <a:cs typeface="Leelawadee"/>
                        </a:rPr>
                        <a:t> </a:t>
                      </a:r>
                      <a:r>
                        <a:rPr kumimoji="0" lang="en-GB" sz="1050" b="0" i="0" u="none" strike="noStrike" kern="1200" cap="none" spc="0" normalizeH="0" baseline="0" noProof="0">
                          <a:ln>
                            <a:noFill/>
                          </a:ln>
                          <a:solidFill>
                            <a:srgbClr val="2B660F"/>
                          </a:solidFill>
                          <a:effectLst/>
                          <a:uLnTx/>
                          <a:uFillTx/>
                          <a:latin typeface="+mn-lt"/>
                          <a:ea typeface="+mn-ea"/>
                          <a:cs typeface="Leelawadee"/>
                        </a:rPr>
                        <a:t>Introduce new quality affordable products</a:t>
                      </a:r>
                    </a:p>
                    <a:p>
                      <a:pPr marL="120650" marR="0" lvl="0" indent="-120650" algn="l" defTabSz="914400" rtl="0" eaLnBrk="1" fontAlgn="base" latinLnBrk="0" hangingPunct="1">
                        <a:lnSpc>
                          <a:spcPct val="100000"/>
                        </a:lnSpc>
                        <a:spcBef>
                          <a:spcPts val="200"/>
                        </a:spcBef>
                        <a:spcAft>
                          <a:spcPts val="0"/>
                        </a:spcAft>
                        <a:buClr>
                          <a:schemeClr val="tx1"/>
                        </a:buClr>
                        <a:buSzTx/>
                        <a:buFont typeface="Arial" panose="020B0604020202020204" pitchFamily="34" charset="0"/>
                        <a:buChar char="•"/>
                        <a:tabLst/>
                        <a:defRPr/>
                      </a:pPr>
                      <a:r>
                        <a:rPr lang="en-GB" sz="1050" kern="1200" noProof="0">
                          <a:solidFill>
                            <a:srgbClr val="2B660F"/>
                          </a:solidFill>
                          <a:highlight>
                            <a:srgbClr val="4FE2F3"/>
                          </a:highlight>
                          <a:latin typeface="+mn-lt"/>
                          <a:ea typeface="+mn-ea"/>
                          <a:cs typeface="Leelawadee" panose="020B0502040204020203" pitchFamily="34" charset="-34"/>
                        </a:rPr>
                        <a:t>Goal:</a:t>
                      </a:r>
                      <a:r>
                        <a:rPr kumimoji="0" lang="en-GB" sz="1050" b="0" i="0" u="none" strike="noStrike" kern="1200" cap="none" spc="0" normalizeH="0" baseline="0" noProof="0">
                          <a:ln>
                            <a:noFill/>
                          </a:ln>
                          <a:solidFill>
                            <a:srgbClr val="2B660F"/>
                          </a:solidFill>
                          <a:effectLst/>
                          <a:uLnTx/>
                          <a:uFillTx/>
                          <a:latin typeface="+mn-lt"/>
                          <a:ea typeface="+mn-ea"/>
                          <a:cs typeface="Leelawadee"/>
                        </a:rPr>
                        <a:t> Ensure there are annual meals donated to our communities—food and charitable donations </a:t>
                      </a:r>
                    </a:p>
                    <a:p>
                      <a:pPr marL="120650" marR="0" lvl="0" indent="-120650" algn="l" defTabSz="914400" rtl="0" eaLnBrk="1" fontAlgn="base" latinLnBrk="0" hangingPunct="1">
                        <a:lnSpc>
                          <a:spcPct val="100000"/>
                        </a:lnSpc>
                        <a:spcBef>
                          <a:spcPts val="200"/>
                        </a:spcBef>
                        <a:spcAft>
                          <a:spcPts val="0"/>
                        </a:spcAft>
                        <a:buClr>
                          <a:schemeClr val="tx1"/>
                        </a:buClr>
                        <a:buSzTx/>
                        <a:buFont typeface="Arial" panose="020B0604020202020204" pitchFamily="34" charset="0"/>
                        <a:buChar char="•"/>
                        <a:tabLst/>
                        <a:defRPr/>
                      </a:pPr>
                      <a:r>
                        <a:rPr lang="en-GB" sz="1050" kern="1200" noProof="0">
                          <a:solidFill>
                            <a:srgbClr val="2B660F"/>
                          </a:solidFill>
                          <a:highlight>
                            <a:srgbClr val="4FE2F3"/>
                          </a:highlight>
                          <a:latin typeface="+mn-lt"/>
                          <a:ea typeface="+mn-ea"/>
                          <a:cs typeface="Leelawadee" panose="020B0502040204020203" pitchFamily="34" charset="-34"/>
                        </a:rPr>
                        <a:t>Goal:</a:t>
                      </a:r>
                      <a:r>
                        <a:rPr kumimoji="0" lang="en-GB" sz="1050" b="0" i="0" u="none" strike="noStrike" kern="1200" cap="none" spc="0" normalizeH="0" baseline="0" noProof="0">
                          <a:ln>
                            <a:noFill/>
                          </a:ln>
                          <a:solidFill>
                            <a:srgbClr val="2B660F"/>
                          </a:solidFill>
                          <a:effectLst/>
                          <a:uLnTx/>
                          <a:uFillTx/>
                          <a:latin typeface="+mn-lt"/>
                          <a:ea typeface="+mn-ea"/>
                          <a:cs typeface="Leelawadee"/>
                        </a:rPr>
                        <a:t> Donate 3 billion meals to communities by 2025 (2017 baseline)—food and donations</a:t>
                      </a:r>
                    </a:p>
                    <a:p>
                      <a:pPr marL="120650" marR="0" lvl="0" indent="-120650" algn="l" defTabSz="914400" rtl="0" eaLnBrk="1" fontAlgn="base" latinLnBrk="0" hangingPunct="1">
                        <a:lnSpc>
                          <a:spcPct val="100000"/>
                        </a:lnSpc>
                        <a:spcBef>
                          <a:spcPts val="200"/>
                        </a:spcBef>
                        <a:spcAft>
                          <a:spcPts val="0"/>
                        </a:spcAft>
                        <a:buClr>
                          <a:schemeClr val="tx1"/>
                        </a:buClr>
                        <a:buSzTx/>
                        <a:buFont typeface="Arial" panose="020B0604020202020204" pitchFamily="34" charset="0"/>
                        <a:buChar char="•"/>
                        <a:tabLst/>
                        <a:defRPr/>
                      </a:pPr>
                      <a:r>
                        <a:rPr lang="en-GB" sz="1050" kern="1200" noProof="0">
                          <a:solidFill>
                            <a:srgbClr val="2B660F"/>
                          </a:solidFill>
                          <a:highlight>
                            <a:srgbClr val="4FE2F3"/>
                          </a:highlight>
                          <a:latin typeface="+mn-lt"/>
                          <a:ea typeface="+mn-ea"/>
                          <a:cs typeface="Leelawadee" panose="020B0502040204020203" pitchFamily="34" charset="-34"/>
                        </a:rPr>
                        <a:t>Goal:</a:t>
                      </a:r>
                      <a:r>
                        <a:rPr kumimoji="0" lang="en-GB" sz="1050" b="0" i="0" u="none" strike="noStrike" kern="1200" cap="none" spc="0" normalizeH="0" baseline="0" noProof="0">
                          <a:ln>
                            <a:noFill/>
                          </a:ln>
                          <a:solidFill>
                            <a:srgbClr val="2B660F"/>
                          </a:solidFill>
                          <a:effectLst/>
                          <a:uLnTx/>
                          <a:uFillTx/>
                          <a:latin typeface="+mn-lt"/>
                          <a:ea typeface="+mn-ea"/>
                          <a:cs typeface="Leelawadee"/>
                        </a:rPr>
                        <a:t> Donate surplus fresh food from stores and facilities to our communities through Kroger’s Zero Hunger | </a:t>
                      </a:r>
                      <a:br>
                        <a:rPr kumimoji="0" lang="en-GB" sz="1050" b="0" i="0" u="none" strike="noStrike" kern="1200" cap="none" spc="0" normalizeH="0" baseline="0" noProof="0">
                          <a:ln>
                            <a:noFill/>
                          </a:ln>
                          <a:solidFill>
                            <a:srgbClr val="2B660F"/>
                          </a:solidFill>
                          <a:effectLst/>
                          <a:uLnTx/>
                          <a:uFillTx/>
                          <a:latin typeface="+mn-lt"/>
                          <a:ea typeface="+mn-ea"/>
                          <a:cs typeface="Leelawadee"/>
                        </a:rPr>
                      </a:br>
                      <a:r>
                        <a:rPr kumimoji="0" lang="en-GB" sz="1050" b="0" i="0" u="none" strike="noStrike" kern="1200" cap="none" spc="0" normalizeH="0" baseline="0" noProof="0">
                          <a:ln>
                            <a:noFill/>
                          </a:ln>
                          <a:solidFill>
                            <a:srgbClr val="2B660F"/>
                          </a:solidFill>
                          <a:effectLst/>
                          <a:uLnTx/>
                          <a:uFillTx/>
                          <a:latin typeface="+mn-lt"/>
                          <a:ea typeface="+mn-ea"/>
                          <a:cs typeface="Leelawadee"/>
                        </a:rPr>
                        <a:t>Zero Waste Food Rescue</a:t>
                      </a:r>
                    </a:p>
                    <a:p>
                      <a:pPr marL="120650" marR="0" lvl="0" indent="-120650" algn="l" defTabSz="914400" rtl="0" eaLnBrk="1" fontAlgn="base" latinLnBrk="0" hangingPunct="1">
                        <a:lnSpc>
                          <a:spcPct val="100000"/>
                        </a:lnSpc>
                        <a:spcBef>
                          <a:spcPts val="200"/>
                        </a:spcBef>
                        <a:spcAft>
                          <a:spcPts val="0"/>
                        </a:spcAft>
                        <a:buClr>
                          <a:schemeClr val="tx1"/>
                        </a:buClr>
                        <a:buSzTx/>
                        <a:buFont typeface="Arial" panose="020B0604020202020204" pitchFamily="34" charset="0"/>
                        <a:buChar char="•"/>
                        <a:tabLst/>
                        <a:defRPr/>
                      </a:pPr>
                      <a:r>
                        <a:rPr lang="en-GB" sz="1050" kern="1200" noProof="0">
                          <a:solidFill>
                            <a:srgbClr val="2B660F"/>
                          </a:solidFill>
                          <a:highlight>
                            <a:srgbClr val="FFC624"/>
                          </a:highlight>
                          <a:latin typeface="+mn-lt"/>
                          <a:ea typeface="+mn-ea"/>
                          <a:cs typeface="Leelawadee"/>
                        </a:rPr>
                        <a:t>Target:</a:t>
                      </a:r>
                      <a:r>
                        <a:rPr kumimoji="0" lang="en-GB" sz="1050" b="0" i="0" u="none" strike="noStrike" kern="1200" cap="none" spc="0" normalizeH="0" baseline="0" noProof="0">
                          <a:ln>
                            <a:noFill/>
                          </a:ln>
                          <a:solidFill>
                            <a:srgbClr val="2B660F"/>
                          </a:solidFill>
                          <a:effectLst/>
                          <a:uLnTx/>
                          <a:uFillTx/>
                          <a:latin typeface="+mn-lt"/>
                          <a:ea typeface="+mn-ea"/>
                          <a:cs typeface="Leelawadee"/>
                        </a:rPr>
                        <a:t> 100% of retail stores actively donating surplus fresh </a:t>
                      </a:r>
                      <a:br>
                        <a:rPr kumimoji="0" lang="en-GB" sz="1050" b="0" i="0" u="none" strike="noStrike" kern="1200" cap="none" spc="0" normalizeH="0" baseline="0" noProof="0">
                          <a:ln>
                            <a:noFill/>
                          </a:ln>
                          <a:solidFill>
                            <a:srgbClr val="2B660F"/>
                          </a:solidFill>
                          <a:effectLst/>
                          <a:uLnTx/>
                          <a:uFillTx/>
                          <a:latin typeface="+mn-lt"/>
                          <a:ea typeface="+mn-ea"/>
                          <a:cs typeface="Leelawadee"/>
                        </a:rPr>
                      </a:br>
                      <a:r>
                        <a:rPr kumimoji="0" lang="en-GB" sz="1050" b="0" i="0" u="none" strike="noStrike" kern="1200" cap="none" spc="0" normalizeH="0" baseline="0" noProof="0">
                          <a:ln>
                            <a:noFill/>
                          </a:ln>
                          <a:solidFill>
                            <a:srgbClr val="2B660F"/>
                          </a:solidFill>
                          <a:effectLst/>
                          <a:uLnTx/>
                          <a:uFillTx/>
                          <a:latin typeface="+mn-lt"/>
                          <a:ea typeface="+mn-ea"/>
                          <a:cs typeface="Leelawadee"/>
                        </a:rPr>
                        <a:t>food by 2025</a:t>
                      </a:r>
                    </a:p>
                    <a:p>
                      <a:pPr marL="120650" marR="0" lvl="0" indent="-120650" algn="l" defTabSz="914400" rtl="0" eaLnBrk="1" fontAlgn="base" latinLnBrk="0" hangingPunct="1">
                        <a:lnSpc>
                          <a:spcPct val="100000"/>
                        </a:lnSpc>
                        <a:spcBef>
                          <a:spcPts val="200"/>
                        </a:spcBef>
                        <a:spcAft>
                          <a:spcPts val="0"/>
                        </a:spcAft>
                        <a:buClr>
                          <a:schemeClr val="tx1"/>
                        </a:buClr>
                        <a:buSzTx/>
                        <a:buFont typeface="Arial" panose="020B0604020202020204" pitchFamily="34" charset="0"/>
                        <a:buChar char="•"/>
                        <a:tabLst/>
                        <a:defRPr/>
                      </a:pPr>
                      <a:r>
                        <a:rPr lang="en-GB" sz="1050" kern="1200" noProof="0">
                          <a:solidFill>
                            <a:srgbClr val="2B660F"/>
                          </a:solidFill>
                          <a:highlight>
                            <a:srgbClr val="4FE2F3"/>
                          </a:highlight>
                          <a:latin typeface="+mn-lt"/>
                          <a:ea typeface="+mn-ea"/>
                          <a:cs typeface="Leelawadee" panose="020B0502040204020203" pitchFamily="34" charset="-34"/>
                        </a:rPr>
                        <a:t>Goal:</a:t>
                      </a:r>
                      <a:r>
                        <a:rPr kumimoji="0" lang="en-GB" sz="1050" b="0" i="0" u="none" strike="noStrike" kern="1200" cap="none" spc="0" normalizeH="0" baseline="0" noProof="0">
                          <a:ln>
                            <a:noFill/>
                          </a:ln>
                          <a:solidFill>
                            <a:srgbClr val="2B660F"/>
                          </a:solidFill>
                          <a:effectLst/>
                          <a:uLnTx/>
                          <a:uFillTx/>
                          <a:latin typeface="+mn-lt"/>
                          <a:ea typeface="+mn-ea"/>
                          <a:cs typeface="Leelawadee"/>
                        </a:rPr>
                        <a:t> Donate to national and local organizations helping end hunger</a:t>
                      </a:r>
                      <a:endParaRPr kumimoji="0" lang="en-US" sz="1050" b="0" i="0" u="none" strike="noStrike" kern="1200" cap="none" spc="0" normalizeH="0" baseline="0" noProof="0">
                        <a:ln>
                          <a:noFill/>
                        </a:ln>
                        <a:solidFill>
                          <a:srgbClr val="2B660F"/>
                        </a:solidFill>
                        <a:effectLst/>
                        <a:uLnTx/>
                        <a:uFillTx/>
                        <a:latin typeface="+mn-lt"/>
                        <a:ea typeface="+mn-ea"/>
                        <a:cs typeface="Leelawadee"/>
                      </a:endParaRP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a:ln>
                            <a:noFill/>
                          </a:ln>
                          <a:solidFill>
                            <a:srgbClr val="2B660F"/>
                          </a:solidFill>
                          <a:effectLst/>
                          <a:uLnTx/>
                          <a:uFillTx/>
                          <a:latin typeface="+mn-lt"/>
                          <a:ea typeface="+mn-ea"/>
                          <a:cs typeface="Leelawadee"/>
                        </a:rPr>
                        <a:t>Not a focus area for the customer.</a:t>
                      </a:r>
                      <a:endParaRPr kumimoji="0" lang="en-US" sz="1050" b="0" i="0" u="none" strike="noStrike" kern="1200" cap="none" spc="0" normalizeH="0" baseline="0" noProof="0">
                        <a:ln>
                          <a:noFill/>
                        </a:ln>
                        <a:solidFill>
                          <a:srgbClr val="2B660F"/>
                        </a:solidFill>
                        <a:effectLst/>
                        <a:uLnTx/>
                        <a:uFillTx/>
                        <a:latin typeface="+mn-lt"/>
                        <a:ea typeface="+mn-ea"/>
                        <a:cs typeface="Leelawadee"/>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50" b="0" i="1" u="none" strike="noStrike" kern="1200" cap="none" spc="0" normalizeH="0" baseline="0" noProof="0">
                          <a:ln>
                            <a:noFill/>
                          </a:ln>
                          <a:solidFill>
                            <a:srgbClr val="2B660F"/>
                          </a:solidFill>
                          <a:effectLst/>
                          <a:uLnTx/>
                          <a:uFillTx/>
                          <a:latin typeface="+mn-lt"/>
                          <a:ea typeface="+mn-ea"/>
                          <a:cs typeface="Leelawadee"/>
                        </a:rPr>
                        <a:t>Not a focus area for the customer.</a:t>
                      </a:r>
                      <a:endParaRPr kumimoji="0" lang="en-US" sz="1050" b="0" i="0" u="none" strike="noStrike" kern="1200" cap="none" spc="0" normalizeH="0" baseline="0" noProof="0">
                        <a:ln>
                          <a:noFill/>
                        </a:ln>
                        <a:solidFill>
                          <a:srgbClr val="2B660F"/>
                        </a:solidFill>
                        <a:effectLst/>
                        <a:uLnTx/>
                        <a:uFillTx/>
                        <a:latin typeface="+mn-lt"/>
                        <a:ea typeface="+mn-ea"/>
                        <a:cs typeface="Leelawadee"/>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40967922"/>
                  </a:ext>
                </a:extLst>
              </a:tr>
            </a:tbl>
          </a:graphicData>
        </a:graphic>
      </p:graphicFrame>
      <p:pic>
        <p:nvPicPr>
          <p:cNvPr id="21" name="Picture 20" descr="A logo of a leaf in a circle&#10;&#10;Description automatically generated">
            <a:extLst>
              <a:ext uri="{FF2B5EF4-FFF2-40B4-BE49-F238E27FC236}">
                <a16:creationId xmlns:a16="http://schemas.microsoft.com/office/drawing/2014/main" id="{389884A4-8DC9-9B92-307F-8133A8E6FDB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1800347"/>
            <a:ext cx="556204" cy="604020"/>
          </a:xfrm>
          <a:prstGeom prst="rect">
            <a:avLst/>
          </a:prstGeom>
        </p:spPr>
      </p:pic>
      <p:pic>
        <p:nvPicPr>
          <p:cNvPr id="22" name="Picture 21" descr="A blue and green windmill with green arrows&#10;&#10;Description automatically generated">
            <a:extLst>
              <a:ext uri="{FF2B5EF4-FFF2-40B4-BE49-F238E27FC236}">
                <a16:creationId xmlns:a16="http://schemas.microsoft.com/office/drawing/2014/main" id="{B2D20E1A-DC34-3E17-C35E-F7560B76393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7884" y="2870200"/>
            <a:ext cx="556204" cy="604020"/>
          </a:xfrm>
          <a:prstGeom prst="rect">
            <a:avLst/>
          </a:prstGeom>
        </p:spPr>
      </p:pic>
      <p:pic>
        <p:nvPicPr>
          <p:cNvPr id="23" name="Picture 22" descr="A logo of a hand and a globe&#10;&#10;Description automatically generated">
            <a:extLst>
              <a:ext uri="{FF2B5EF4-FFF2-40B4-BE49-F238E27FC236}">
                <a16:creationId xmlns:a16="http://schemas.microsoft.com/office/drawing/2014/main" id="{221A8FBD-F095-839D-E2B1-5B20BA22CF4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27528" y="4921128"/>
            <a:ext cx="536916" cy="583072"/>
          </a:xfrm>
          <a:prstGeom prst="rect">
            <a:avLst/>
          </a:prstGeom>
        </p:spPr>
      </p:pic>
    </p:spTree>
    <p:extLst>
      <p:ext uri="{BB962C8B-B14F-4D97-AF65-F5344CB8AC3E}">
        <p14:creationId xmlns:p14="http://schemas.microsoft.com/office/powerpoint/2010/main" val="2373344147"/>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929158-DDCE-291C-21CB-139370D270C6}"/>
            </a:ext>
          </a:extLst>
        </p:cNvPr>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B08738BA-D5F6-108B-CC50-254A2936AEF3}"/>
              </a:ext>
            </a:extLst>
          </p:cNvPr>
          <p:cNvGraphicFramePr>
            <a:graphicFrameLocks/>
          </p:cNvGraphicFramePr>
          <p:nvPr>
            <p:custDataLst>
              <p:tags r:id="rId1"/>
            </p:custDataLst>
            <p:extLst>
              <p:ext uri="{D42A27DB-BD31-4B8C-83A1-F6EECF244321}">
                <p14:modId xmlns:p14="http://schemas.microsoft.com/office/powerpoint/2010/main" val="31747706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3" name="think-cell data - do not delete" hidden="1">
                        <a:extLst>
                          <a:ext uri="{FF2B5EF4-FFF2-40B4-BE49-F238E27FC236}">
                            <a16:creationId xmlns:a16="http://schemas.microsoft.com/office/drawing/2014/main" id="{B08738BA-D5F6-108B-CC50-254A2936AEF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Title 4">
            <a:extLst>
              <a:ext uri="{FF2B5EF4-FFF2-40B4-BE49-F238E27FC236}">
                <a16:creationId xmlns:a16="http://schemas.microsoft.com/office/drawing/2014/main" id="{3B2A870F-B27C-5184-2DF4-7F45760E17EF}"/>
              </a:ext>
            </a:extLst>
          </p:cNvPr>
          <p:cNvSpPr>
            <a:spLocks noGrp="1"/>
          </p:cNvSpPr>
          <p:nvPr>
            <p:ph type="title"/>
          </p:nvPr>
        </p:nvSpPr>
        <p:spPr>
          <a:xfrm>
            <a:off x="304801" y="247650"/>
            <a:ext cx="10058400" cy="968375"/>
          </a:xfrm>
        </p:spPr>
        <p:txBody>
          <a:bodyPr vert="horz" rIns="0"/>
          <a:lstStyle/>
          <a:p>
            <a:pPr lvl="0"/>
            <a:r>
              <a:rPr lang="en-US" sz="2600"/>
              <a:t>COMMONALITY BETWEEN KROGER’S AND PEP+ FOCUS AREAS</a:t>
            </a:r>
            <a:br>
              <a:rPr lang="en-US" sz="2600"/>
            </a:br>
            <a:r>
              <a:rPr lang="en-US" sz="1800" i="1"/>
              <a:t>Allowing us to identify opportunities for collaboration, and therefore</a:t>
            </a:r>
            <a:br>
              <a:rPr lang="en-US" sz="1800" i="1"/>
            </a:br>
            <a:r>
              <a:rPr lang="en-US" sz="1800" i="1"/>
              <a:t>add value to our relationship</a:t>
            </a:r>
          </a:p>
        </p:txBody>
      </p:sp>
      <p:pic>
        <p:nvPicPr>
          <p:cNvPr id="14" name="Picture 4" descr="Kroger Logo, symbol, meaning, history, PNG, brand">
            <a:extLst>
              <a:ext uri="{FF2B5EF4-FFF2-40B4-BE49-F238E27FC236}">
                <a16:creationId xmlns:a16="http://schemas.microsoft.com/office/drawing/2014/main" id="{40133823-4C19-BE43-38E8-698C2EC9349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03" t="-1174" r="-440" b="-1174"/>
          <a:stretch>
            <a:fillRect/>
          </a:stretch>
        </p:blipFill>
        <p:spPr bwMode="auto">
          <a:xfrm>
            <a:off x="10883106" y="442688"/>
            <a:ext cx="1016000" cy="578298"/>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Top Corners Rounded 14">
            <a:extLst>
              <a:ext uri="{FF2B5EF4-FFF2-40B4-BE49-F238E27FC236}">
                <a16:creationId xmlns:a16="http://schemas.microsoft.com/office/drawing/2014/main" id="{EB63409F-891C-C3A1-6213-44E330BAF821}"/>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6" name="Table 4">
            <a:extLst>
              <a:ext uri="{FF2B5EF4-FFF2-40B4-BE49-F238E27FC236}">
                <a16:creationId xmlns:a16="http://schemas.microsoft.com/office/drawing/2014/main" id="{DF88B5B0-3D2A-4B15-A539-DD32177C61BE}"/>
              </a:ext>
            </a:extLst>
          </p:cNvPr>
          <p:cNvGraphicFramePr>
            <a:graphicFrameLocks noGrp="1"/>
          </p:cNvGraphicFramePr>
          <p:nvPr>
            <p:extLst>
              <p:ext uri="{D42A27DB-BD31-4B8C-83A1-F6EECF244321}">
                <p14:modId xmlns:p14="http://schemas.microsoft.com/office/powerpoint/2010/main" val="688606213"/>
              </p:ext>
            </p:extLst>
          </p:nvPr>
        </p:nvGraphicFramePr>
        <p:xfrm>
          <a:off x="-7620" y="1148230"/>
          <a:ext cx="11986260" cy="5032283"/>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3571875">
                  <a:extLst>
                    <a:ext uri="{9D8B030D-6E8A-4147-A177-3AD203B41FA5}">
                      <a16:colId xmlns:a16="http://schemas.microsoft.com/office/drawing/2014/main" val="2382844442"/>
                    </a:ext>
                  </a:extLst>
                </a:gridCol>
                <a:gridCol w="3571875">
                  <a:extLst>
                    <a:ext uri="{9D8B030D-6E8A-4147-A177-3AD203B41FA5}">
                      <a16:colId xmlns:a16="http://schemas.microsoft.com/office/drawing/2014/main" val="957515009"/>
                    </a:ext>
                  </a:extLst>
                </a:gridCol>
                <a:gridCol w="2853690">
                  <a:extLst>
                    <a:ext uri="{9D8B030D-6E8A-4147-A177-3AD203B41FA5}">
                      <a16:colId xmlns:a16="http://schemas.microsoft.com/office/drawing/2014/main" val="2353111847"/>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People</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Planet</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Governance</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4785395">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922F11"/>
                          </a:solidFill>
                          <a:latin typeface="+mj-lt"/>
                          <a:ea typeface="+mn-ea"/>
                          <a:cs typeface="Leelawadee"/>
                        </a:rPr>
                        <a:t>POSITIVE </a:t>
                      </a:r>
                      <a:br>
                        <a:rPr lang="en-US" sz="1400" kern="1200">
                          <a:solidFill>
                            <a:srgbClr val="922F11"/>
                          </a:solidFill>
                          <a:latin typeface="+mj-lt"/>
                          <a:ea typeface="+mn-ea"/>
                          <a:cs typeface="Leelawadee"/>
                        </a:rPr>
                      </a:br>
                      <a:r>
                        <a:rPr lang="en-US" sz="1400" kern="1200">
                          <a:solidFill>
                            <a:srgbClr val="922F11"/>
                          </a:solidFill>
                          <a:latin typeface="+mj-lt"/>
                          <a:ea typeface="+mn-ea"/>
                          <a:cs typeface="Leelawadee"/>
                        </a:rPr>
                        <a:t>CHOICES</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E6D27"/>
                    </a:solidFill>
                  </a:tcPr>
                </a:tc>
                <a:tc>
                  <a:txBody>
                    <a:bodyPr/>
                    <a:lstStyle/>
                    <a:p>
                      <a:pPr marL="120650" marR="0" lvl="0" indent="-120650" algn="l" defTabSz="914400" rtl="0" eaLnBrk="1" fontAlgn="base" latinLnBrk="0" hangingPunct="1">
                        <a:lnSpc>
                          <a:spcPct val="100000"/>
                        </a:lnSpc>
                        <a:spcBef>
                          <a:spcPts val="0"/>
                        </a:spcBef>
                        <a:spcAft>
                          <a:spcPts val="0"/>
                        </a:spcAft>
                        <a:buClr>
                          <a:schemeClr val="tx1"/>
                        </a:buClr>
                        <a:buSzTx/>
                        <a:buFont typeface="Arial" panose="020B0604020202020204" pitchFamily="34" charset="0"/>
                        <a:buChar char="•"/>
                        <a:tabLst/>
                        <a:defRPr/>
                      </a:pPr>
                      <a:r>
                        <a:rPr lang="en-GB" sz="1050" kern="1200" noProof="0">
                          <a:solidFill>
                            <a:srgbClr val="2B660F"/>
                          </a:solidFill>
                          <a:highlight>
                            <a:srgbClr val="4FE2F3"/>
                          </a:highlight>
                          <a:latin typeface="+mn-lt"/>
                          <a:ea typeface="+mn-ea"/>
                          <a:cs typeface="Leelawadee" panose="020B0502040204020203" pitchFamily="34" charset="-34"/>
                        </a:rPr>
                        <a:t>Goal:</a:t>
                      </a:r>
                      <a:r>
                        <a:rPr kumimoji="0" lang="en-GB" sz="1050" b="0" i="0" u="none" strike="noStrike" kern="1200" cap="none" spc="0" normalizeH="0" baseline="0" noProof="0">
                          <a:ln>
                            <a:noFill/>
                          </a:ln>
                          <a:solidFill>
                            <a:srgbClr val="2B660F"/>
                          </a:solidFill>
                          <a:effectLst/>
                          <a:uLnTx/>
                          <a:uFillTx/>
                          <a:latin typeface="+mn-lt"/>
                          <a:ea typeface="+mn-ea"/>
                          <a:cs typeface="Leelawadee"/>
                        </a:rPr>
                        <a:t> Donate to national and local organizations helping end hunger</a:t>
                      </a:r>
                    </a:p>
                    <a:p>
                      <a:pPr marL="350838" marR="0" lvl="1" indent="-176213" algn="l" defTabSz="914400" rtl="0" eaLnBrk="1" fontAlgn="base" latinLnBrk="0" hangingPunct="1">
                        <a:lnSpc>
                          <a:spcPct val="100000"/>
                        </a:lnSpc>
                        <a:spcBef>
                          <a:spcPts val="400"/>
                        </a:spcBef>
                        <a:spcAft>
                          <a:spcPts val="0"/>
                        </a:spcAft>
                        <a:buClrTx/>
                        <a:buSzTx/>
                        <a:buFont typeface="Wingdings" panose="05000000000000000000" pitchFamily="2" charset="2"/>
                        <a:buChar char="Ø"/>
                        <a:tabLst/>
                        <a:defRPr/>
                      </a:pPr>
                      <a:r>
                        <a:rPr kumimoji="0" lang="en-GB" sz="1050" b="1" i="0" u="none" strike="noStrike" kern="1200" cap="none" spc="0" normalizeH="0" baseline="0">
                          <a:ln>
                            <a:noFill/>
                          </a:ln>
                          <a:solidFill>
                            <a:srgbClr val="2B660F"/>
                          </a:solidFill>
                          <a:effectLst/>
                          <a:uLnTx/>
                          <a:uFillTx/>
                          <a:latin typeface="+mn-lt"/>
                          <a:ea typeface="+mn-ea"/>
                          <a:cs typeface="Leelawadee"/>
                        </a:rPr>
                        <a:t>pep+ alignment: Partner with communities to advance food security and make nutritious food accessible to 50 million people</a:t>
                      </a:r>
                      <a:endParaRPr kumimoji="0" lang="en-US" sz="1050" b="1" i="0" u="none" strike="noStrike" kern="1200" cap="none" spc="0" normalizeH="0" baseline="0" noProof="0">
                        <a:ln>
                          <a:noFill/>
                        </a:ln>
                        <a:solidFill>
                          <a:srgbClr val="2B660F"/>
                        </a:solidFill>
                        <a:effectLst/>
                        <a:uLnTx/>
                        <a:uFillTx/>
                        <a:latin typeface="+mn-lt"/>
                        <a:ea typeface="+mn-ea"/>
                        <a:cs typeface="Leelawadee"/>
                      </a:endParaRP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a:ln>
                            <a:noFill/>
                          </a:ln>
                          <a:solidFill>
                            <a:srgbClr val="2B660F"/>
                          </a:solidFill>
                          <a:effectLst/>
                          <a:uLnTx/>
                          <a:uFillTx/>
                          <a:latin typeface="+mn-lt"/>
                          <a:ea typeface="+mn-ea"/>
                          <a:cs typeface="Leelawadee"/>
                        </a:rPr>
                        <a:t>No commonalities.</a:t>
                      </a:r>
                      <a:endParaRPr kumimoji="0" lang="en-US" sz="1050" b="0" i="0" u="none" strike="noStrike" kern="1200" cap="none" spc="0" normalizeH="0" baseline="0" noProof="0">
                        <a:ln>
                          <a:noFill/>
                        </a:ln>
                        <a:solidFill>
                          <a:srgbClr val="2B660F"/>
                        </a:solidFill>
                        <a:effectLst/>
                        <a:uLnTx/>
                        <a:uFillTx/>
                        <a:latin typeface="+mn-lt"/>
                        <a:ea typeface="+mn-ea"/>
                        <a:cs typeface="Leelawadee"/>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50" b="0" i="1" u="none" strike="noStrike" kern="1200" cap="none" spc="0" normalizeH="0" baseline="0" noProof="0">
                          <a:ln>
                            <a:noFill/>
                          </a:ln>
                          <a:solidFill>
                            <a:srgbClr val="2B660F"/>
                          </a:solidFill>
                          <a:effectLst/>
                          <a:uLnTx/>
                          <a:uFillTx/>
                          <a:latin typeface="+mn-lt"/>
                          <a:ea typeface="+mn-ea"/>
                          <a:cs typeface="Leelawadee"/>
                        </a:rPr>
                        <a:t>No commonalities.</a:t>
                      </a:r>
                      <a:endParaRPr kumimoji="0" lang="en-US" sz="1050" b="0" i="0" u="none" strike="noStrike" kern="1200" cap="none" spc="0" normalizeH="0" baseline="0" noProof="0">
                        <a:ln>
                          <a:noFill/>
                        </a:ln>
                        <a:solidFill>
                          <a:srgbClr val="2B660F"/>
                        </a:solidFill>
                        <a:effectLst/>
                        <a:uLnTx/>
                        <a:uFillTx/>
                        <a:latin typeface="+mn-lt"/>
                        <a:ea typeface="+mn-ea"/>
                        <a:cs typeface="Leelawadee"/>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bl>
          </a:graphicData>
        </a:graphic>
      </p:graphicFrame>
      <p:pic>
        <p:nvPicPr>
          <p:cNvPr id="21" name="Picture 20" descr="A logo of a hand and a globe&#10;&#10;Description automatically generated">
            <a:extLst>
              <a:ext uri="{FF2B5EF4-FFF2-40B4-BE49-F238E27FC236}">
                <a16:creationId xmlns:a16="http://schemas.microsoft.com/office/drawing/2014/main" id="{33F465A6-44E3-DBF6-FC63-94F7CDF0AFF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25147" y="1836221"/>
            <a:ext cx="536916" cy="583072"/>
          </a:xfrm>
          <a:prstGeom prst="rect">
            <a:avLst/>
          </a:prstGeom>
        </p:spPr>
      </p:pic>
      <p:sp>
        <p:nvSpPr>
          <p:cNvPr id="20" name="TextBox 19">
            <a:extLst>
              <a:ext uri="{FF2B5EF4-FFF2-40B4-BE49-F238E27FC236}">
                <a16:creationId xmlns:a16="http://schemas.microsoft.com/office/drawing/2014/main" id="{AEC17C32-40E6-232E-C0F4-52FD8DB173D3}"/>
              </a:ext>
            </a:extLst>
          </p:cNvPr>
          <p:cNvSpPr txBox="1"/>
          <p:nvPr/>
        </p:nvSpPr>
        <p:spPr>
          <a:xfrm>
            <a:off x="5334000" y="6269189"/>
            <a:ext cx="6405563" cy="506261"/>
          </a:xfrm>
          <a:prstGeom prst="rect">
            <a:avLst/>
          </a:prstGeom>
          <a:solidFill>
            <a:srgbClr val="8EBC29"/>
          </a:solidFill>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a:ln>
                  <a:noFill/>
                </a:ln>
                <a:solidFill>
                  <a:schemeClr val="bg1"/>
                </a:solidFill>
                <a:effectLst/>
                <a:uLnTx/>
                <a:uFillTx/>
                <a:cs typeface="Leelawadee" panose="020B0502040204020203" pitchFamily="34" charset="-34"/>
              </a:rPr>
              <a:t>No common focus areas were identified across Positive Agriculture (PepsiCo), Positive Value Chain (PepsiCo), Planet (Kroger) or Governance (Kroger).</a:t>
            </a:r>
          </a:p>
        </p:txBody>
      </p:sp>
    </p:spTree>
    <p:extLst>
      <p:ext uri="{BB962C8B-B14F-4D97-AF65-F5344CB8AC3E}">
        <p14:creationId xmlns:p14="http://schemas.microsoft.com/office/powerpoint/2010/main" val="3528430558"/>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30B982-BD70-5BD0-453E-A7F1DEA5687A}"/>
            </a:ext>
          </a:extLst>
        </p:cNvPr>
        <p:cNvGrpSpPr/>
        <p:nvPr/>
      </p:nvGrpSpPr>
      <p:grpSpPr>
        <a:xfrm>
          <a:off x="0" y="0"/>
          <a:ext cx="0" cy="0"/>
          <a:chOff x="0" y="0"/>
          <a:chExt cx="0" cy="0"/>
        </a:xfrm>
      </p:grpSpPr>
      <p:pic>
        <p:nvPicPr>
          <p:cNvPr id="13314" name="Picture 2" descr="lidl logo blanco - Fonktown">
            <a:extLst>
              <a:ext uri="{FF2B5EF4-FFF2-40B4-BE49-F238E27FC236}">
                <a16:creationId xmlns:a16="http://schemas.microsoft.com/office/drawing/2014/main" id="{7948A145-A854-3AF3-3C93-1418EB480AD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907"/>
          <a:stretch>
            <a:fillRect/>
          </a:stretch>
        </p:blipFill>
        <p:spPr bwMode="auto">
          <a:xfrm>
            <a:off x="152400" y="1117600"/>
            <a:ext cx="4622800" cy="462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7019358"/>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F16D63-E1D6-4C3F-4488-85CBDB7DB7CA}"/>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9AC7AFF0-31CB-F563-AFA2-4D82DABC89DE}"/>
              </a:ext>
            </a:extLst>
          </p:cNvPr>
          <p:cNvGraphicFramePr>
            <a:graphicFrameLocks/>
          </p:cNvGraphicFramePr>
          <p:nvPr>
            <p:custDataLst>
              <p:tags r:id="rId1"/>
            </p:custDataLst>
            <p:extLst>
              <p:ext uri="{D42A27DB-BD31-4B8C-83A1-F6EECF244321}">
                <p14:modId xmlns:p14="http://schemas.microsoft.com/office/powerpoint/2010/main" val="8538320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7" name="think-cell data - do not delete" hidden="1">
                        <a:extLst>
                          <a:ext uri="{FF2B5EF4-FFF2-40B4-BE49-F238E27FC236}">
                            <a16:creationId xmlns:a16="http://schemas.microsoft.com/office/drawing/2014/main" id="{9AC7AFF0-31CB-F563-AFA2-4D82DABC89D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8" name="Picture Placeholder 7">
            <a:extLst>
              <a:ext uri="{FF2B5EF4-FFF2-40B4-BE49-F238E27FC236}">
                <a16:creationId xmlns:a16="http://schemas.microsoft.com/office/drawing/2014/main" id="{4B4BAA66-83D3-E8FA-E6CF-93496413A248}"/>
              </a:ext>
            </a:extLst>
          </p:cNvPr>
          <p:cNvPicPr>
            <a:picLocks noGrp="1" noChangeAspect="1"/>
          </p:cNvPicPr>
          <p:nvPr>
            <p:ph type="pic" sz="quarter" idx="14"/>
          </p:nvPr>
        </p:nvPicPr>
        <p:blipFill>
          <a:blip r:embed="rId6"/>
          <a:srcRect l="18127" t="-3784" r="18127" b="-3784"/>
          <a:stretch>
            <a:fillRect/>
          </a:stretch>
        </p:blipFill>
        <p:spPr>
          <a:xfrm>
            <a:off x="0" y="0"/>
            <a:ext cx="6096000" cy="6858000"/>
          </a:xfrm>
          <a:prstGeom prst="rect">
            <a:avLst/>
          </a:prstGeom>
        </p:spPr>
      </p:pic>
      <p:sp>
        <p:nvSpPr>
          <p:cNvPr id="11" name="Rectangle: Single Corner Rounded 10">
            <a:extLst>
              <a:ext uri="{FF2B5EF4-FFF2-40B4-BE49-F238E27FC236}">
                <a16:creationId xmlns:a16="http://schemas.microsoft.com/office/drawing/2014/main" id="{375AA4D1-D59F-963E-118F-AEE5D4F9013B}"/>
              </a:ext>
            </a:extLst>
          </p:cNvPr>
          <p:cNvSpPr>
            <a:spLocks/>
          </p:cNvSpPr>
          <p:nvPr/>
        </p:nvSpPr>
        <p:spPr>
          <a:xfrm>
            <a:off x="6300438" y="825872"/>
            <a:ext cx="5852160" cy="66792"/>
          </a:xfrm>
          <a:prstGeom prst="round1Rect">
            <a:avLst>
              <a:gd name="adj" fmla="val 3618"/>
            </a:avLst>
          </a:prstGeom>
          <a:solidFill>
            <a:srgbClr val="0F440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182880" numCol="1" spcCol="38100" rtlCol="0" anchor="b">
            <a:noAutofit/>
          </a:bodyPr>
          <a:lstStyle/>
          <a:p>
            <a:pPr defTabSz="914400"/>
            <a:r>
              <a:rPr kumimoji="0" lang="en-US" sz="3200" b="0" i="0" u="none" strike="noStrike" kern="1200" cap="all" spc="0" normalizeH="0" baseline="0" noProof="0">
                <a:ln>
                  <a:noFill/>
                </a:ln>
                <a:solidFill>
                  <a:srgbClr val="0F440E"/>
                </a:solidFill>
                <a:effectLst/>
                <a:uLnTx/>
                <a:uFillTx/>
                <a:latin typeface="GT Pressura LCG Black"/>
                <a:ea typeface="+mj-ea"/>
                <a:cs typeface="+mj-cs"/>
              </a:rPr>
              <a:t>KEY TAKEAWAYS</a:t>
            </a:r>
            <a:endParaRPr lang="en-US" b="1">
              <a:solidFill>
                <a:srgbClr val="0F440E"/>
              </a:solidFill>
              <a:latin typeface="+mj-lt"/>
            </a:endParaRPr>
          </a:p>
        </p:txBody>
      </p:sp>
      <p:pic>
        <p:nvPicPr>
          <p:cNvPr id="12" name="Picture 11">
            <a:extLst>
              <a:ext uri="{FF2B5EF4-FFF2-40B4-BE49-F238E27FC236}">
                <a16:creationId xmlns:a16="http://schemas.microsoft.com/office/drawing/2014/main" id="{E5213BB6-32D6-749A-FE80-3C5F9E7EF900}"/>
              </a:ext>
            </a:extLst>
          </p:cNvPr>
          <p:cNvPicPr>
            <a:picLocks noChangeAspect="1"/>
          </p:cNvPicPr>
          <p:nvPr/>
        </p:nvPicPr>
        <p:blipFill>
          <a:blip r:embed="rId7"/>
          <a:srcRect l="24821" r="18929"/>
          <a:stretch>
            <a:fillRect/>
          </a:stretch>
        </p:blipFill>
        <p:spPr>
          <a:xfrm rot="16200000">
            <a:off x="2520059" y="3282059"/>
            <a:ext cx="6857999" cy="293883"/>
          </a:xfrm>
          <a:custGeom>
            <a:avLst/>
            <a:gdLst>
              <a:gd name="connsiteX0" fmla="*/ 6857999 w 6857999"/>
              <a:gd name="connsiteY0" fmla="*/ 0 h 293883"/>
              <a:gd name="connsiteX1" fmla="*/ 6857999 w 6857999"/>
              <a:gd name="connsiteY1" fmla="*/ 293883 h 293883"/>
              <a:gd name="connsiteX2" fmla="*/ 0 w 6857999"/>
              <a:gd name="connsiteY2" fmla="*/ 293883 h 293883"/>
              <a:gd name="connsiteX3" fmla="*/ 0 w 6857999"/>
              <a:gd name="connsiteY3" fmla="*/ 0 h 293883"/>
            </a:gdLst>
            <a:ahLst/>
            <a:cxnLst>
              <a:cxn ang="0">
                <a:pos x="connsiteX0" y="connsiteY0"/>
              </a:cxn>
              <a:cxn ang="0">
                <a:pos x="connsiteX1" y="connsiteY1"/>
              </a:cxn>
              <a:cxn ang="0">
                <a:pos x="connsiteX2" y="connsiteY2"/>
              </a:cxn>
              <a:cxn ang="0">
                <a:pos x="connsiteX3" y="connsiteY3"/>
              </a:cxn>
            </a:cxnLst>
            <a:rect l="l" t="t" r="r" b="b"/>
            <a:pathLst>
              <a:path w="6857999" h="293883">
                <a:moveTo>
                  <a:pt x="6857999" y="0"/>
                </a:moveTo>
                <a:lnTo>
                  <a:pt x="6857999" y="293883"/>
                </a:lnTo>
                <a:lnTo>
                  <a:pt x="0" y="293883"/>
                </a:lnTo>
                <a:lnTo>
                  <a:pt x="0" y="0"/>
                </a:lnTo>
                <a:close/>
              </a:path>
            </a:pathLst>
          </a:custGeom>
          <a:effectLst>
            <a:outerShdw blurRad="50800" dist="38100" dir="10800000" algn="r" rotWithShape="0">
              <a:prstClr val="black">
                <a:alpha val="20000"/>
              </a:prstClr>
            </a:outerShdw>
          </a:effectLst>
        </p:spPr>
      </p:pic>
      <p:sp>
        <p:nvSpPr>
          <p:cNvPr id="13" name="Rectangle: Rounded Corners 12">
            <a:extLst>
              <a:ext uri="{FF2B5EF4-FFF2-40B4-BE49-F238E27FC236}">
                <a16:creationId xmlns:a16="http://schemas.microsoft.com/office/drawing/2014/main" id="{101A9C44-9BC9-125D-32CF-37573D52FA01}"/>
              </a:ext>
            </a:extLst>
          </p:cNvPr>
          <p:cNvSpPr>
            <a:spLocks/>
          </p:cNvSpPr>
          <p:nvPr/>
        </p:nvSpPr>
        <p:spPr>
          <a:xfrm rot="10800000" flipH="1" flipV="1">
            <a:off x="6300438" y="1062650"/>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r>
              <a:rPr lang="en-US" sz="2400" b="1">
                <a:solidFill>
                  <a:srgbClr val="8EBC29"/>
                </a:solidFill>
              </a:rPr>
              <a:t>Limited alignment</a:t>
            </a:r>
          </a:p>
        </p:txBody>
      </p:sp>
      <p:sp>
        <p:nvSpPr>
          <p:cNvPr id="14" name="Rectangle: Rounded Corners 13">
            <a:extLst>
              <a:ext uri="{FF2B5EF4-FFF2-40B4-BE49-F238E27FC236}">
                <a16:creationId xmlns:a16="http://schemas.microsoft.com/office/drawing/2014/main" id="{E88D3778-1637-4006-5F2A-6BCA413FEE99}"/>
              </a:ext>
            </a:extLst>
          </p:cNvPr>
          <p:cNvSpPr>
            <a:spLocks/>
          </p:cNvSpPr>
          <p:nvPr/>
        </p:nvSpPr>
        <p:spPr>
          <a:xfrm rot="10800000" flipH="1" flipV="1">
            <a:off x="6386385" y="1711260"/>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a:lnSpc>
                <a:spcPct val="100000"/>
              </a:lnSpc>
              <a:spcBef>
                <a:spcPts val="200"/>
              </a:spcBef>
            </a:pPr>
            <a:r>
              <a:rPr lang="en-US">
                <a:solidFill>
                  <a:schemeClr val="bg1"/>
                </a:solidFill>
              </a:rPr>
              <a:t>Most of Lidl’s goals are for their own operations or private brand products and therefore limiting areas of alignment with PepsiCo.</a:t>
            </a:r>
          </a:p>
        </p:txBody>
      </p:sp>
      <p:sp>
        <p:nvSpPr>
          <p:cNvPr id="15" name="Oval 14">
            <a:extLst>
              <a:ext uri="{FF2B5EF4-FFF2-40B4-BE49-F238E27FC236}">
                <a16:creationId xmlns:a16="http://schemas.microsoft.com/office/drawing/2014/main" id="{E502C335-FB19-524A-AB6A-E639D87D1A0A}"/>
              </a:ext>
            </a:extLst>
          </p:cNvPr>
          <p:cNvSpPr/>
          <p:nvPr/>
        </p:nvSpPr>
        <p:spPr>
          <a:xfrm>
            <a:off x="6375234" y="1171322"/>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a:extLst>
              <a:ext uri="{FF2B5EF4-FFF2-40B4-BE49-F238E27FC236}">
                <a16:creationId xmlns:a16="http://schemas.microsoft.com/office/drawing/2014/main" id="{2403A4F7-D055-085D-C753-6183733F057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22901" y="1218989"/>
            <a:ext cx="311150" cy="311150"/>
          </a:xfrm>
          <a:prstGeom prst="rect">
            <a:avLst/>
          </a:prstGeom>
        </p:spPr>
      </p:pic>
    </p:spTree>
    <p:extLst>
      <p:ext uri="{BB962C8B-B14F-4D97-AF65-F5344CB8AC3E}">
        <p14:creationId xmlns:p14="http://schemas.microsoft.com/office/powerpoint/2010/main" val="1819407344"/>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41ACB2-F295-5FCD-EBAC-07639A6AE8FF}"/>
            </a:ext>
          </a:extLst>
        </p:cNvPr>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135303B6-F7B0-7191-F306-310F2A665150}"/>
              </a:ext>
            </a:extLst>
          </p:cNvPr>
          <p:cNvGraphicFramePr>
            <a:graphicFrameLocks noChangeAspect="1"/>
          </p:cNvGraphicFramePr>
          <p:nvPr>
            <p:custDataLst>
              <p:tags r:id="rId1"/>
            </p:custDataLst>
            <p:extLst>
              <p:ext uri="{D42A27DB-BD31-4B8C-83A1-F6EECF244321}">
                <p14:modId xmlns:p14="http://schemas.microsoft.com/office/powerpoint/2010/main" val="32349214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3" name="think-cell data - do not delete" hidden="1">
                        <a:extLst>
                          <a:ext uri="{FF2B5EF4-FFF2-40B4-BE49-F238E27FC236}">
                            <a16:creationId xmlns:a16="http://schemas.microsoft.com/office/drawing/2014/main" id="{135303B6-F7B0-7191-F306-310F2A66515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F7BDBDC-60BB-EC17-F9E9-E4B39A6E1273}"/>
              </a:ext>
            </a:extLst>
          </p:cNvPr>
          <p:cNvSpPr>
            <a:spLocks noGrp="1"/>
          </p:cNvSpPr>
          <p:nvPr>
            <p:ph type="title"/>
          </p:nvPr>
        </p:nvSpPr>
        <p:spPr>
          <a:xfrm>
            <a:off x="304798" y="246888"/>
            <a:ext cx="11585448" cy="969264"/>
          </a:xfrm>
        </p:spPr>
        <p:txBody>
          <a:bodyPr vert="horz" rIns="0"/>
          <a:lstStyle/>
          <a:p>
            <a:pPr lvl="0"/>
            <a:r>
              <a:rPr lang="en-US" sz="3000"/>
              <a:t>LIDL’S SUSTAINABILITY FOCUS AREAS</a:t>
            </a:r>
            <a:br>
              <a:rPr lang="en-US" sz="3000"/>
            </a:br>
            <a:r>
              <a:rPr lang="en-US" sz="1800" i="1"/>
              <a:t>And how these focus areas align with pep+ pillars</a:t>
            </a:r>
          </a:p>
        </p:txBody>
      </p:sp>
      <p:sp>
        <p:nvSpPr>
          <p:cNvPr id="13" name="Rectangle: Top Corners Rounded 12">
            <a:extLst>
              <a:ext uri="{FF2B5EF4-FFF2-40B4-BE49-F238E27FC236}">
                <a16:creationId xmlns:a16="http://schemas.microsoft.com/office/drawing/2014/main" id="{BC143239-BE07-F80E-AEA4-1D8B7F809EF2}"/>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 name="Table 4">
            <a:extLst>
              <a:ext uri="{FF2B5EF4-FFF2-40B4-BE49-F238E27FC236}">
                <a16:creationId xmlns:a16="http://schemas.microsoft.com/office/drawing/2014/main" id="{51004555-4A40-F7F8-7208-16841878B7E5}"/>
              </a:ext>
            </a:extLst>
          </p:cNvPr>
          <p:cNvGraphicFramePr>
            <a:graphicFrameLocks noGrp="1"/>
          </p:cNvGraphicFramePr>
          <p:nvPr>
            <p:extLst>
              <p:ext uri="{D42A27DB-BD31-4B8C-83A1-F6EECF244321}">
                <p14:modId xmlns:p14="http://schemas.microsoft.com/office/powerpoint/2010/main" val="2814217572"/>
              </p:ext>
            </p:extLst>
          </p:nvPr>
        </p:nvGraphicFramePr>
        <p:xfrm>
          <a:off x="-7620" y="1148230"/>
          <a:ext cx="11986260" cy="5608170"/>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3332480">
                  <a:extLst>
                    <a:ext uri="{9D8B030D-6E8A-4147-A177-3AD203B41FA5}">
                      <a16:colId xmlns:a16="http://schemas.microsoft.com/office/drawing/2014/main" val="2382844442"/>
                    </a:ext>
                  </a:extLst>
                </a:gridCol>
                <a:gridCol w="3332480">
                  <a:extLst>
                    <a:ext uri="{9D8B030D-6E8A-4147-A177-3AD203B41FA5}">
                      <a16:colId xmlns:a16="http://schemas.microsoft.com/office/drawing/2014/main" val="957515009"/>
                    </a:ext>
                  </a:extLst>
                </a:gridCol>
                <a:gridCol w="3332480">
                  <a:extLst>
                    <a:ext uri="{9D8B030D-6E8A-4147-A177-3AD203B41FA5}">
                      <a16:colId xmlns:a16="http://schemas.microsoft.com/office/drawing/2014/main" val="2353111847"/>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1" i="0" noProof="0">
                          <a:solidFill>
                            <a:schemeClr val="bg1"/>
                          </a:solidFill>
                          <a:effectLst/>
                          <a:latin typeface="+mn-lt"/>
                          <a:cs typeface="Leelawadee" panose="020B0502040204020203" pitchFamily="34" charset="-34"/>
                        </a:rPr>
                        <a:t>Good for our Planet​</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1" i="0" noProof="0">
                          <a:solidFill>
                            <a:schemeClr val="bg1"/>
                          </a:solidFill>
                          <a:effectLst/>
                          <a:latin typeface="+mn-lt"/>
                          <a:cs typeface="Leelawadee" panose="020B0502040204020203" pitchFamily="34" charset="-34"/>
                        </a:rPr>
                        <a:t>Good for People​</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1" i="0" noProof="0">
                          <a:solidFill>
                            <a:schemeClr val="bg1"/>
                          </a:solidFill>
                          <a:effectLst/>
                          <a:latin typeface="+mn-lt"/>
                          <a:cs typeface="Leelawadee" panose="020B0502040204020203" pitchFamily="34" charset="-34"/>
                        </a:rPr>
                        <a:t>Good for You​​</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1036355">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954F07"/>
                          </a:solidFill>
                          <a:latin typeface="+mj-lt"/>
                          <a:ea typeface="+mn-ea"/>
                          <a:cs typeface="Leelawadee"/>
                        </a:rPr>
                        <a:t>POSITIVE </a:t>
                      </a:r>
                      <a:br>
                        <a:rPr lang="en-US" sz="1400" kern="1200">
                          <a:solidFill>
                            <a:srgbClr val="954F07"/>
                          </a:solidFill>
                          <a:latin typeface="+mj-lt"/>
                          <a:ea typeface="+mn-ea"/>
                          <a:cs typeface="Leelawadee"/>
                        </a:rPr>
                      </a:br>
                      <a:r>
                        <a:rPr lang="en-US" sz="1400" kern="1200">
                          <a:solidFill>
                            <a:srgbClr val="954F07"/>
                          </a:solidFill>
                          <a:latin typeface="+mj-lt"/>
                          <a:ea typeface="+mn-ea"/>
                          <a:cs typeface="Leelawadee"/>
                        </a:rPr>
                        <a:t>AGRICULTURE</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9F0A"/>
                    </a:solidFill>
                  </a:tcPr>
                </a:tc>
                <a:tc>
                  <a:txBody>
                    <a:bodyPr/>
                    <a:lstStyle/>
                    <a:p>
                      <a:pPr marL="120650" indent="-120650" algn="l" rtl="0" fontAlgn="base">
                        <a:lnSpc>
                          <a:spcPct val="100000"/>
                        </a:lnSpc>
                        <a:buFont typeface="Arial" panose="020B0604020202020204" pitchFamily="34" charset="0"/>
                        <a:buChar char="•"/>
                      </a:pPr>
                      <a:r>
                        <a:rPr lang="en-US" sz="1050" b="0" i="0" noProof="0">
                          <a:solidFill>
                            <a:srgbClr val="2B660F"/>
                          </a:solidFill>
                          <a:effectLst/>
                          <a:highlight>
                            <a:srgbClr val="FFC624"/>
                          </a:highlight>
                          <a:latin typeface="+mn-lt"/>
                          <a:cs typeface="Leelawadee" panose="020B0502040204020203" pitchFamily="34" charset="-34"/>
                        </a:rPr>
                        <a:t>Target:</a:t>
                      </a:r>
                      <a:r>
                        <a:rPr lang="en-US" sz="1050" b="0" i="0" noProof="0">
                          <a:solidFill>
                            <a:srgbClr val="2B660F"/>
                          </a:solidFill>
                          <a:effectLst/>
                          <a:latin typeface="+mn-lt"/>
                          <a:cs typeface="Leelawadee" panose="020B0502040204020203" pitchFamily="34" charset="-34"/>
                        </a:rPr>
                        <a:t> Achieve 100% certified critical raw materials in Lidl US private label products by 2025​</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a:ln>
                            <a:noFill/>
                          </a:ln>
                          <a:solidFill>
                            <a:srgbClr val="2B660F"/>
                          </a:solidFill>
                          <a:effectLst/>
                          <a:uLnTx/>
                          <a:uFillTx/>
                          <a:latin typeface="+mn-lt"/>
                          <a:ea typeface="+mn-ea"/>
                          <a:cs typeface="Leelawadee"/>
                        </a:rPr>
                        <a:t>Not a focus area for the customer.</a:t>
                      </a:r>
                      <a:endParaRPr kumimoji="0" lang="en-US" sz="1050" b="0" i="0" u="none" strike="noStrike" kern="1200" cap="none" spc="0" normalizeH="0" baseline="0" noProof="0">
                        <a:ln>
                          <a:noFill/>
                        </a:ln>
                        <a:solidFill>
                          <a:srgbClr val="2B660F"/>
                        </a:solidFill>
                        <a:effectLst/>
                        <a:uLnTx/>
                        <a:uFillTx/>
                        <a:latin typeface="+mn-lt"/>
                        <a:ea typeface="+mn-ea"/>
                        <a:cs typeface="Leelawadee"/>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a:ln>
                            <a:noFill/>
                          </a:ln>
                          <a:solidFill>
                            <a:srgbClr val="2B660F"/>
                          </a:solidFill>
                          <a:effectLst/>
                          <a:uLnTx/>
                          <a:uFillTx/>
                          <a:latin typeface="+mn-lt"/>
                          <a:ea typeface="+mn-ea"/>
                          <a:cs typeface="Leelawadee"/>
                        </a:rPr>
                        <a:t>Not a focus area for the customer.</a:t>
                      </a:r>
                      <a:endParaRPr kumimoji="0" lang="en-US" sz="1050" b="0" i="0" u="none" strike="noStrike" kern="1200" cap="none" spc="0" normalizeH="0" baseline="0" noProof="0">
                        <a:ln>
                          <a:noFill/>
                        </a:ln>
                        <a:solidFill>
                          <a:srgbClr val="2B660F"/>
                        </a:solidFill>
                        <a:effectLst/>
                        <a:uLnTx/>
                        <a:uFillTx/>
                        <a:latin typeface="+mn-lt"/>
                        <a:ea typeface="+mn-ea"/>
                        <a:cs typeface="Leelawadee"/>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2324929">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indent="-120650" algn="l" rtl="0" fontAlgn="base">
                        <a:lnSpc>
                          <a:spcPct val="100000"/>
                        </a:lnSpc>
                        <a:buFont typeface="Arial" panose="020B0604020202020204" pitchFamily="34" charset="0"/>
                        <a:buChar char="•"/>
                      </a:pPr>
                      <a:r>
                        <a:rPr lang="en-US" sz="1050" b="0" i="0" noProof="0">
                          <a:solidFill>
                            <a:srgbClr val="2B660F"/>
                          </a:solidFill>
                          <a:effectLst/>
                          <a:highlight>
                            <a:srgbClr val="FFC624"/>
                          </a:highlight>
                          <a:latin typeface="+mn-lt"/>
                          <a:cs typeface="Leelawadee" panose="020B0502040204020203" pitchFamily="34" charset="-34"/>
                        </a:rPr>
                        <a:t>Target:</a:t>
                      </a:r>
                      <a:r>
                        <a:rPr lang="en-US" sz="1050" b="0" i="0" noProof="0">
                          <a:solidFill>
                            <a:srgbClr val="2B660F"/>
                          </a:solidFill>
                          <a:effectLst/>
                          <a:latin typeface="+mn-lt"/>
                          <a:cs typeface="Leelawadee" panose="020B0502040204020203" pitchFamily="34" charset="-34"/>
                        </a:rPr>
                        <a:t> Reduce Scope 1 &amp; 2 GHG emissions by 70% by 2030 (compared to 2019 baseline)​</a:t>
                      </a:r>
                    </a:p>
                    <a:p>
                      <a:pPr marL="120650" indent="-120650" algn="l" rtl="0" fontAlgn="base">
                        <a:lnSpc>
                          <a:spcPct val="100000"/>
                        </a:lnSpc>
                        <a:spcBef>
                          <a:spcPts val="300"/>
                        </a:spcBef>
                        <a:buFont typeface="Arial" panose="020B0604020202020204" pitchFamily="34" charset="0"/>
                        <a:buChar char="•"/>
                      </a:pPr>
                      <a:r>
                        <a:rPr lang="en-US" sz="1050" b="0" i="0" noProof="0">
                          <a:solidFill>
                            <a:srgbClr val="2B660F"/>
                          </a:solidFill>
                          <a:effectLst/>
                          <a:highlight>
                            <a:srgbClr val="FFC624"/>
                          </a:highlight>
                          <a:latin typeface="+mn-lt"/>
                          <a:cs typeface="Leelawadee" panose="020B0502040204020203" pitchFamily="34" charset="-34"/>
                        </a:rPr>
                        <a:t>Target:</a:t>
                      </a:r>
                      <a:r>
                        <a:rPr lang="en-US" sz="1050" b="0" i="0" noProof="0">
                          <a:solidFill>
                            <a:srgbClr val="2B660F"/>
                          </a:solidFill>
                          <a:effectLst/>
                          <a:latin typeface="+mn-lt"/>
                          <a:cs typeface="Leelawadee" panose="020B0502040204020203" pitchFamily="34" charset="-34"/>
                        </a:rPr>
                        <a:t> Utilize only natural product cooling refrigerants </a:t>
                      </a:r>
                      <a:br>
                        <a:rPr lang="en-US" sz="1050" b="0" i="0" noProof="0">
                          <a:solidFill>
                            <a:srgbClr val="2B660F"/>
                          </a:solidFill>
                          <a:effectLst/>
                          <a:latin typeface="+mn-lt"/>
                          <a:cs typeface="Leelawadee" panose="020B0502040204020203" pitchFamily="34" charset="-34"/>
                        </a:rPr>
                      </a:br>
                      <a:r>
                        <a:rPr lang="en-US" sz="1050" b="0" i="0" noProof="0">
                          <a:solidFill>
                            <a:srgbClr val="2B660F"/>
                          </a:solidFill>
                          <a:effectLst/>
                          <a:latin typeface="+mn-lt"/>
                          <a:cs typeface="Leelawadee" panose="020B0502040204020203" pitchFamily="34" charset="-34"/>
                        </a:rPr>
                        <a:t>at all new prototypical Lidl US stores and RDCs starting in 2023; and by 2026 Lidl US will evaluate its existing portfolio to define a natural product cooling refrigerants transition strategy ​</a:t>
                      </a:r>
                    </a:p>
                    <a:p>
                      <a:pPr marL="120650" indent="-120650" algn="l" rtl="0" fontAlgn="base">
                        <a:lnSpc>
                          <a:spcPct val="100000"/>
                        </a:lnSpc>
                        <a:spcBef>
                          <a:spcPts val="300"/>
                        </a:spcBef>
                        <a:buFont typeface="Arial" panose="020B0604020202020204" pitchFamily="34" charset="0"/>
                        <a:buChar char="•"/>
                      </a:pPr>
                      <a:r>
                        <a:rPr lang="en-US" sz="1050" b="0" i="0" noProof="0">
                          <a:solidFill>
                            <a:srgbClr val="2B660F"/>
                          </a:solidFill>
                          <a:effectLst/>
                          <a:highlight>
                            <a:srgbClr val="FFC624"/>
                          </a:highlight>
                          <a:latin typeface="+mn-lt"/>
                          <a:cs typeface="Leelawadee" panose="020B0502040204020203" pitchFamily="34" charset="-34"/>
                        </a:rPr>
                        <a:t>Target:</a:t>
                      </a:r>
                      <a:r>
                        <a:rPr lang="en-US" sz="1050" b="0" i="0" noProof="0">
                          <a:solidFill>
                            <a:srgbClr val="2B660F"/>
                          </a:solidFill>
                          <a:effectLst/>
                          <a:latin typeface="+mn-lt"/>
                          <a:cs typeface="Leelawadee" panose="020B0502040204020203" pitchFamily="34" charset="-34"/>
                        </a:rPr>
                        <a:t> Implement EV charging infrastructure capabilities at 100% of Lidl US new, owned stores and RDCs beginning in 2025; and by 2027, Lidl US will further define an electrification strategy​</a:t>
                      </a:r>
                    </a:p>
                    <a:p>
                      <a:pPr marL="120650" indent="-120650" algn="l" rtl="0" fontAlgn="base">
                        <a:lnSpc>
                          <a:spcPct val="100000"/>
                        </a:lnSpc>
                        <a:spcBef>
                          <a:spcPts val="300"/>
                        </a:spcBef>
                        <a:buFont typeface="Arial" panose="020B0604020202020204" pitchFamily="34" charset="0"/>
                        <a:buChar char="•"/>
                      </a:pPr>
                      <a:r>
                        <a:rPr lang="en-US" sz="1050" b="0" i="0" noProof="0">
                          <a:solidFill>
                            <a:srgbClr val="2B660F"/>
                          </a:solidFill>
                          <a:effectLst/>
                          <a:highlight>
                            <a:srgbClr val="FFC624"/>
                          </a:highlight>
                          <a:latin typeface="+mn-lt"/>
                          <a:cs typeface="Leelawadee" panose="020B0502040204020203" pitchFamily="34" charset="-34"/>
                        </a:rPr>
                        <a:t>Target:</a:t>
                      </a:r>
                      <a:r>
                        <a:rPr lang="en-US" sz="1050" b="0" i="0" noProof="0">
                          <a:solidFill>
                            <a:srgbClr val="2B660F"/>
                          </a:solidFill>
                          <a:effectLst/>
                          <a:latin typeface="+mn-lt"/>
                          <a:cs typeface="Leelawadee" panose="020B0502040204020203" pitchFamily="34" charset="-34"/>
                        </a:rPr>
                        <a:t> Transition 30% of Lidl US’ fleet to new “clean vehicles” by 2035​</a:t>
                      </a:r>
                    </a:p>
                    <a:p>
                      <a:pPr marL="120650" indent="-120650" algn="l" rtl="0" fontAlgn="base">
                        <a:lnSpc>
                          <a:spcPct val="100000"/>
                        </a:lnSpc>
                        <a:spcBef>
                          <a:spcPts val="300"/>
                        </a:spcBef>
                        <a:buFont typeface="Arial" panose="020B0604020202020204" pitchFamily="34" charset="0"/>
                        <a:buChar char="•"/>
                      </a:pPr>
                      <a:r>
                        <a:rPr lang="en-US" sz="1050" b="0" i="0" noProof="0">
                          <a:solidFill>
                            <a:srgbClr val="2B660F"/>
                          </a:solidFill>
                          <a:effectLst/>
                          <a:highlight>
                            <a:srgbClr val="FFC624"/>
                          </a:highlight>
                          <a:latin typeface="+mn-lt"/>
                          <a:cs typeface="Leelawadee" panose="020B0502040204020203" pitchFamily="34" charset="-34"/>
                        </a:rPr>
                        <a:t>Target:</a:t>
                      </a:r>
                      <a:r>
                        <a:rPr lang="en-US" sz="1050" b="0" i="0" noProof="0">
                          <a:solidFill>
                            <a:srgbClr val="2B660F"/>
                          </a:solidFill>
                          <a:effectLst/>
                          <a:latin typeface="+mn-lt"/>
                          <a:cs typeface="Leelawadee" panose="020B0502040204020203" pitchFamily="34" charset="-34"/>
                        </a:rPr>
                        <a:t> Achieve zero waste, which is diverting a minimum </a:t>
                      </a:r>
                      <a:br>
                        <a:rPr lang="en-US" sz="1050" b="0" i="0" noProof="0">
                          <a:solidFill>
                            <a:srgbClr val="2B660F"/>
                          </a:solidFill>
                          <a:effectLst/>
                          <a:latin typeface="+mn-lt"/>
                          <a:cs typeface="Leelawadee" panose="020B0502040204020203" pitchFamily="34" charset="-34"/>
                        </a:rPr>
                      </a:br>
                      <a:r>
                        <a:rPr lang="en-US" sz="1050" b="0" i="0" noProof="0">
                          <a:solidFill>
                            <a:srgbClr val="2B660F"/>
                          </a:solidFill>
                          <a:effectLst/>
                          <a:latin typeface="+mn-lt"/>
                          <a:cs typeface="Leelawadee" panose="020B0502040204020203" pitchFamily="34" charset="-34"/>
                        </a:rPr>
                        <a:t>of 90% from the landfill and/or incineration, for Lidl US’ most northern sales regions as the first zero waste pilot by 2024​</a:t>
                      </a:r>
                    </a:p>
                    <a:p>
                      <a:pPr marL="120650" indent="-120650" algn="l" rtl="0" fontAlgn="base">
                        <a:lnSpc>
                          <a:spcPct val="100000"/>
                        </a:lnSpc>
                        <a:spcBef>
                          <a:spcPts val="300"/>
                        </a:spcBef>
                        <a:buFont typeface="Arial" panose="020B0604020202020204" pitchFamily="34" charset="0"/>
                        <a:buChar char="•"/>
                      </a:pPr>
                      <a:r>
                        <a:rPr lang="en-US" sz="1050" b="0" i="0" noProof="0">
                          <a:solidFill>
                            <a:srgbClr val="2B660F"/>
                          </a:solidFill>
                          <a:effectLst/>
                          <a:highlight>
                            <a:srgbClr val="FFC624"/>
                          </a:highlight>
                          <a:latin typeface="+mn-lt"/>
                          <a:cs typeface="Leelawadee" panose="020B0502040204020203" pitchFamily="34" charset="-34"/>
                        </a:rPr>
                        <a:t>Target:</a:t>
                      </a:r>
                      <a:r>
                        <a:rPr lang="en-US" sz="1050" b="0" i="0" noProof="0">
                          <a:solidFill>
                            <a:srgbClr val="2B660F"/>
                          </a:solidFill>
                          <a:effectLst/>
                          <a:latin typeface="+mn-lt"/>
                          <a:cs typeface="Leelawadee" panose="020B0502040204020203" pitchFamily="34" charset="-34"/>
                        </a:rPr>
                        <a:t> Achieve 100% Lidl US store and RDC participation </a:t>
                      </a:r>
                      <a:br>
                        <a:rPr lang="en-US" sz="1050" b="0" i="0" noProof="0">
                          <a:solidFill>
                            <a:srgbClr val="2B660F"/>
                          </a:solidFill>
                          <a:effectLst/>
                          <a:latin typeface="+mn-lt"/>
                          <a:cs typeface="Leelawadee" panose="020B0502040204020203" pitchFamily="34" charset="-34"/>
                        </a:rPr>
                      </a:br>
                      <a:r>
                        <a:rPr lang="en-US" sz="1050" b="0" i="0" noProof="0">
                          <a:solidFill>
                            <a:srgbClr val="2B660F"/>
                          </a:solidFill>
                          <a:effectLst/>
                          <a:latin typeface="+mn-lt"/>
                          <a:cs typeface="Leelawadee" panose="020B0502040204020203" pitchFamily="34" charset="-34"/>
                        </a:rPr>
                        <a:t>in our food donation program by 2025​</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indent="-120650" algn="l" rtl="0" fontAlgn="base">
                        <a:lnSpc>
                          <a:spcPct val="100000"/>
                        </a:lnSpc>
                        <a:spcBef>
                          <a:spcPts val="300"/>
                        </a:spcBef>
                        <a:buFont typeface="Arial" panose="020B0604020202020204" pitchFamily="34" charset="0"/>
                        <a:buChar char="•"/>
                      </a:pPr>
                      <a:r>
                        <a:rPr lang="en-US" sz="1050" b="0" i="0" noProof="0">
                          <a:solidFill>
                            <a:srgbClr val="2B660F"/>
                          </a:solidFill>
                          <a:effectLst/>
                          <a:highlight>
                            <a:srgbClr val="FFC624"/>
                          </a:highlight>
                          <a:latin typeface="+mn-lt"/>
                          <a:cs typeface="Leelawadee" panose="020B0502040204020203" pitchFamily="34" charset="-34"/>
                        </a:rPr>
                        <a:t>Target:</a:t>
                      </a:r>
                      <a:r>
                        <a:rPr lang="en-US" sz="1050" b="0" i="0" noProof="0">
                          <a:solidFill>
                            <a:srgbClr val="2B660F"/>
                          </a:solidFill>
                          <a:effectLst/>
                          <a:latin typeface="+mn-lt"/>
                          <a:cs typeface="Leelawadee" panose="020B0502040204020203" pitchFamily="34" charset="-34"/>
                        </a:rPr>
                        <a:t> Narrow the Lidl US mean gender pay gap to under 5% by 2030​</a:t>
                      </a:r>
                    </a:p>
                    <a:p>
                      <a:pPr marL="120650" indent="-120650" algn="l" rtl="0" fontAlgn="base">
                        <a:lnSpc>
                          <a:spcPct val="100000"/>
                        </a:lnSpc>
                        <a:spcBef>
                          <a:spcPts val="300"/>
                        </a:spcBef>
                        <a:buFont typeface="Arial" panose="020B0604020202020204" pitchFamily="34" charset="0"/>
                        <a:buChar char="•"/>
                      </a:pPr>
                      <a:r>
                        <a:rPr lang="en-US" sz="1050" b="0" i="0" noProof="0">
                          <a:solidFill>
                            <a:srgbClr val="2B660F"/>
                          </a:solidFill>
                          <a:effectLst/>
                          <a:highlight>
                            <a:srgbClr val="FFC624"/>
                          </a:highlight>
                          <a:latin typeface="+mn-lt"/>
                          <a:cs typeface="Leelawadee" panose="020B0502040204020203" pitchFamily="34" charset="-34"/>
                        </a:rPr>
                        <a:t>Target:</a:t>
                      </a:r>
                      <a:r>
                        <a:rPr lang="en-US" sz="1050" b="0" i="0" noProof="0">
                          <a:solidFill>
                            <a:srgbClr val="2B660F"/>
                          </a:solidFill>
                          <a:effectLst/>
                          <a:latin typeface="+mn-lt"/>
                          <a:cs typeface="Leelawadee" panose="020B0502040204020203" pitchFamily="34" charset="-34"/>
                        </a:rPr>
                        <a:t> Implement charitable (customer) round up at the register campaigns at 100% of Lidl US stores by 2023​</a:t>
                      </a:r>
                    </a:p>
                    <a:p>
                      <a:pPr marL="120650" indent="-120650" algn="l" rtl="0" fontAlgn="base">
                        <a:lnSpc>
                          <a:spcPct val="100000"/>
                        </a:lnSpc>
                        <a:spcBef>
                          <a:spcPts val="300"/>
                        </a:spcBef>
                        <a:buFont typeface="Arial" panose="020B0604020202020204" pitchFamily="34" charset="0"/>
                        <a:buChar char="•"/>
                      </a:pPr>
                      <a:r>
                        <a:rPr lang="en-US" sz="1050" b="0" i="0" noProof="0">
                          <a:solidFill>
                            <a:srgbClr val="2B660F"/>
                          </a:solidFill>
                          <a:effectLst/>
                          <a:highlight>
                            <a:srgbClr val="FFC624"/>
                          </a:highlight>
                          <a:latin typeface="+mn-lt"/>
                          <a:cs typeface="Leelawadee" panose="020B0502040204020203" pitchFamily="34" charset="-34"/>
                        </a:rPr>
                        <a:t>Target:</a:t>
                      </a:r>
                      <a:r>
                        <a:rPr lang="en-US" sz="1050" b="0" i="0" noProof="0">
                          <a:solidFill>
                            <a:srgbClr val="2B660F"/>
                          </a:solidFill>
                          <a:effectLst/>
                          <a:latin typeface="+mn-lt"/>
                          <a:cs typeface="Leelawadee" panose="020B0502040204020203" pitchFamily="34" charset="-34"/>
                        </a:rPr>
                        <a:t> Provide four million training hours to further develop skills and prepare team members for career growth opportunities by 2030​</a:t>
                      </a: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a:ln>
                            <a:noFill/>
                          </a:ln>
                          <a:solidFill>
                            <a:srgbClr val="2B660F"/>
                          </a:solidFill>
                          <a:effectLst/>
                          <a:uLnTx/>
                          <a:uFillTx/>
                          <a:latin typeface="+mn-lt"/>
                          <a:ea typeface="+mn-ea"/>
                          <a:cs typeface="Leelawadee"/>
                        </a:rPr>
                        <a:t>Not a focus area for the customer.</a:t>
                      </a:r>
                      <a:endParaRPr kumimoji="0" lang="en-US" sz="1050" b="0" i="0" u="none" strike="noStrike" kern="1200" cap="none" spc="0" normalizeH="0" baseline="0" noProof="0">
                        <a:ln>
                          <a:noFill/>
                        </a:ln>
                        <a:solidFill>
                          <a:srgbClr val="2B660F"/>
                        </a:solidFill>
                        <a:effectLst/>
                        <a:uLnTx/>
                        <a:uFillTx/>
                        <a:latin typeface="+mn-lt"/>
                        <a:ea typeface="+mn-ea"/>
                        <a:cs typeface="Leelawadee"/>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r h="1039183">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922F11"/>
                          </a:solidFill>
                          <a:latin typeface="+mj-lt"/>
                          <a:ea typeface="+mn-ea"/>
                          <a:cs typeface="Leelawadee"/>
                        </a:rPr>
                        <a:t>POSITIVE </a:t>
                      </a:r>
                      <a:br>
                        <a:rPr lang="en-US" sz="1400" kern="1200">
                          <a:solidFill>
                            <a:srgbClr val="922F11"/>
                          </a:solidFill>
                          <a:latin typeface="+mj-lt"/>
                          <a:ea typeface="+mn-ea"/>
                          <a:cs typeface="Leelawadee"/>
                        </a:rPr>
                      </a:br>
                      <a:r>
                        <a:rPr lang="en-US" sz="1400" kern="1200">
                          <a:solidFill>
                            <a:srgbClr val="922F11"/>
                          </a:solidFill>
                          <a:latin typeface="+mj-lt"/>
                          <a:ea typeface="+mn-ea"/>
                          <a:cs typeface="Leelawadee"/>
                        </a:rPr>
                        <a:t>CHOICES</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E6D26"/>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a:ln>
                            <a:noFill/>
                          </a:ln>
                          <a:solidFill>
                            <a:srgbClr val="2B660F"/>
                          </a:solidFill>
                          <a:effectLst/>
                          <a:uLnTx/>
                          <a:uFillTx/>
                          <a:latin typeface="+mn-lt"/>
                          <a:ea typeface="+mn-ea"/>
                          <a:cs typeface="Leelawadee"/>
                        </a:rPr>
                        <a:t>Not a focus area for the customer.</a:t>
                      </a:r>
                      <a:endParaRPr kumimoji="0" lang="en-US" sz="1050" b="0" i="0" u="none" strike="noStrike" kern="1200" cap="none" spc="0" normalizeH="0" baseline="0" noProof="0">
                        <a:ln>
                          <a:noFill/>
                        </a:ln>
                        <a:solidFill>
                          <a:srgbClr val="2B660F"/>
                        </a:solidFill>
                        <a:effectLst/>
                        <a:uLnTx/>
                        <a:uFillTx/>
                        <a:latin typeface="+mn-lt"/>
                        <a:ea typeface="+mn-ea"/>
                        <a:cs typeface="Leelawadee"/>
                      </a:endParaRP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a:ln>
                            <a:noFill/>
                          </a:ln>
                          <a:solidFill>
                            <a:srgbClr val="2B660F"/>
                          </a:solidFill>
                          <a:effectLst/>
                          <a:uLnTx/>
                          <a:uFillTx/>
                          <a:latin typeface="+mn-lt"/>
                          <a:ea typeface="+mn-ea"/>
                          <a:cs typeface="Leelawadee"/>
                        </a:rPr>
                        <a:t>Not a focus area for the customer.</a:t>
                      </a:r>
                      <a:endParaRPr kumimoji="0" lang="en-US" sz="1050" b="0" i="0" u="none" strike="noStrike" kern="1200" cap="none" spc="0" normalizeH="0" baseline="0" noProof="0">
                        <a:ln>
                          <a:noFill/>
                        </a:ln>
                        <a:solidFill>
                          <a:srgbClr val="2B660F"/>
                        </a:solidFill>
                        <a:effectLst/>
                        <a:uLnTx/>
                        <a:uFillTx/>
                        <a:latin typeface="+mn-lt"/>
                        <a:ea typeface="+mn-ea"/>
                        <a:cs typeface="Leelawadee"/>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indent="-120650" algn="l" rtl="0" fontAlgn="base">
                        <a:lnSpc>
                          <a:spcPct val="100000"/>
                        </a:lnSpc>
                        <a:buFont typeface="Arial" panose="020B0604020202020204" pitchFamily="34" charset="0"/>
                        <a:buChar char="•"/>
                      </a:pPr>
                      <a:r>
                        <a:rPr lang="en-US" sz="1050" b="0" i="0" noProof="0">
                          <a:solidFill>
                            <a:srgbClr val="2B660F"/>
                          </a:solidFill>
                          <a:effectLst/>
                          <a:highlight>
                            <a:srgbClr val="FFC624"/>
                          </a:highlight>
                          <a:latin typeface="+mn-lt"/>
                          <a:cs typeface="Leelawadee" panose="020B0502040204020203" pitchFamily="34" charset="-34"/>
                        </a:rPr>
                        <a:t>Target:</a:t>
                      </a:r>
                      <a:r>
                        <a:rPr lang="en-US" sz="1050" b="0" i="0" noProof="0">
                          <a:solidFill>
                            <a:srgbClr val="2B660F"/>
                          </a:solidFill>
                          <a:effectLst/>
                          <a:latin typeface="+mn-lt"/>
                          <a:cs typeface="Leelawadee" panose="020B0502040204020203" pitchFamily="34" charset="-34"/>
                        </a:rPr>
                        <a:t> Invest $500,000 in nutrition education resources and healthy food product donations that support the </a:t>
                      </a:r>
                      <a:br>
                        <a:rPr lang="en-US" sz="1050" b="0" i="0" noProof="0">
                          <a:solidFill>
                            <a:srgbClr val="2B660F"/>
                          </a:solidFill>
                          <a:effectLst/>
                          <a:latin typeface="+mn-lt"/>
                          <a:cs typeface="Leelawadee" panose="020B0502040204020203" pitchFamily="34" charset="-34"/>
                        </a:rPr>
                      </a:br>
                      <a:r>
                        <a:rPr lang="en-US" sz="1050" b="0" i="0" noProof="0">
                          <a:solidFill>
                            <a:srgbClr val="2B660F"/>
                          </a:solidFill>
                          <a:effectLst/>
                          <a:latin typeface="+mn-lt"/>
                          <a:cs typeface="Leelawadee" panose="020B0502040204020203" pitchFamily="34" charset="-34"/>
                        </a:rPr>
                        <a:t>youth of tomorrow by 2030​</a:t>
                      </a: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40967922"/>
                  </a:ext>
                </a:extLst>
              </a:tr>
            </a:tbl>
          </a:graphicData>
        </a:graphic>
      </p:graphicFrame>
      <p:pic>
        <p:nvPicPr>
          <p:cNvPr id="15" name="Picture 14" descr="A logo of a leaf in a circle&#10;&#10;Description automatically generated">
            <a:extLst>
              <a:ext uri="{FF2B5EF4-FFF2-40B4-BE49-F238E27FC236}">
                <a16:creationId xmlns:a16="http://schemas.microsoft.com/office/drawing/2014/main" id="{F6D714FD-1C86-D0E8-B653-F1704820D23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pic>
        <p:nvPicPr>
          <p:cNvPr id="20" name="Picture 19" descr="A blue and green windmill with green arrows&#10;&#10;Description automatically generated">
            <a:extLst>
              <a:ext uri="{FF2B5EF4-FFF2-40B4-BE49-F238E27FC236}">
                <a16:creationId xmlns:a16="http://schemas.microsoft.com/office/drawing/2014/main" id="{B150ED45-C797-89E1-063B-8246C4190A1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2870200"/>
            <a:ext cx="556204" cy="604020"/>
          </a:xfrm>
          <a:prstGeom prst="rect">
            <a:avLst/>
          </a:prstGeom>
        </p:spPr>
      </p:pic>
      <p:pic>
        <p:nvPicPr>
          <p:cNvPr id="21" name="Picture 20" descr="A logo of a hand and a globe&#10;&#10;Description automatically generated">
            <a:extLst>
              <a:ext uri="{FF2B5EF4-FFF2-40B4-BE49-F238E27FC236}">
                <a16:creationId xmlns:a16="http://schemas.microsoft.com/office/drawing/2014/main" id="{611C90CE-EB06-E654-1EF3-4CF6E7A66E5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7884" y="6173328"/>
            <a:ext cx="536916" cy="583072"/>
          </a:xfrm>
          <a:prstGeom prst="rect">
            <a:avLst/>
          </a:prstGeom>
        </p:spPr>
      </p:pic>
      <p:pic>
        <p:nvPicPr>
          <p:cNvPr id="22" name="Picture Placeholder 7">
            <a:extLst>
              <a:ext uri="{FF2B5EF4-FFF2-40B4-BE49-F238E27FC236}">
                <a16:creationId xmlns:a16="http://schemas.microsoft.com/office/drawing/2014/main" id="{AD6F8BC3-D885-EED6-9930-ACB6E6B71792}"/>
              </a:ext>
            </a:extLst>
          </p:cNvPr>
          <p:cNvPicPr>
            <a:picLocks noChangeAspect="1"/>
          </p:cNvPicPr>
          <p:nvPr/>
        </p:nvPicPr>
        <p:blipFill>
          <a:blip r:embed="rId9"/>
          <a:srcRect l="26930" t="15339" r="26930" b="15339"/>
          <a:stretch>
            <a:fillRect/>
          </a:stretch>
        </p:blipFill>
        <p:spPr>
          <a:xfrm>
            <a:off x="11083925" y="264357"/>
            <a:ext cx="812800" cy="814138"/>
          </a:xfrm>
          <a:prstGeom prst="rect">
            <a:avLst/>
          </a:prstGeom>
        </p:spPr>
      </p:pic>
    </p:spTree>
    <p:extLst>
      <p:ext uri="{BB962C8B-B14F-4D97-AF65-F5344CB8AC3E}">
        <p14:creationId xmlns:p14="http://schemas.microsoft.com/office/powerpoint/2010/main" val="2114552646"/>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4B0A70-E7A5-6C66-B1A5-F4055E6B633E}"/>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AC602206-0613-8FEA-EFB1-F9CC43FB3C32}"/>
              </a:ext>
            </a:extLst>
          </p:cNvPr>
          <p:cNvGraphicFramePr>
            <a:graphicFrameLocks/>
          </p:cNvGraphicFramePr>
          <p:nvPr>
            <p:custDataLst>
              <p:tags r:id="rId1"/>
            </p:custDataLst>
            <p:extLst>
              <p:ext uri="{D42A27DB-BD31-4B8C-83A1-F6EECF244321}">
                <p14:modId xmlns:p14="http://schemas.microsoft.com/office/powerpoint/2010/main" val="2095596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4" name="think-cell data - do not delete" hidden="1">
                        <a:extLst>
                          <a:ext uri="{FF2B5EF4-FFF2-40B4-BE49-F238E27FC236}">
                            <a16:creationId xmlns:a16="http://schemas.microsoft.com/office/drawing/2014/main" id="{AC602206-0613-8FEA-EFB1-F9CC43FB3C3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29D213E-AA17-3411-15BB-82EEF1FF9E9D}"/>
              </a:ext>
            </a:extLst>
          </p:cNvPr>
          <p:cNvSpPr>
            <a:spLocks noGrp="1"/>
          </p:cNvSpPr>
          <p:nvPr>
            <p:ph type="title"/>
          </p:nvPr>
        </p:nvSpPr>
        <p:spPr>
          <a:xfrm>
            <a:off x="304801" y="247650"/>
            <a:ext cx="10174514" cy="968375"/>
          </a:xfrm>
        </p:spPr>
        <p:txBody>
          <a:bodyPr vert="horz" rIns="0"/>
          <a:lstStyle/>
          <a:p>
            <a:pPr lvl="0"/>
            <a:r>
              <a:rPr lang="en-US" sz="2600"/>
              <a:t>COMMONALITY BETWEEN LIDL’S AND PEP+ FOCUS AREAS</a:t>
            </a:r>
            <a:br>
              <a:rPr lang="en-US" sz="2600"/>
            </a:br>
            <a:r>
              <a:rPr lang="en-US" sz="1800" i="1"/>
              <a:t>Allowing us to identify opportunities for collaboration, and therefore</a:t>
            </a:r>
            <a:br>
              <a:rPr lang="en-US" sz="1800" i="1"/>
            </a:br>
            <a:r>
              <a:rPr lang="en-US" sz="1800" i="1"/>
              <a:t>add value to our relationship</a:t>
            </a:r>
          </a:p>
        </p:txBody>
      </p:sp>
      <p:pic>
        <p:nvPicPr>
          <p:cNvPr id="9" name="Picture Placeholder 7">
            <a:extLst>
              <a:ext uri="{FF2B5EF4-FFF2-40B4-BE49-F238E27FC236}">
                <a16:creationId xmlns:a16="http://schemas.microsoft.com/office/drawing/2014/main" id="{B8BAE57E-3537-3675-33DE-138B2AAA3EAB}"/>
              </a:ext>
            </a:extLst>
          </p:cNvPr>
          <p:cNvPicPr>
            <a:picLocks noChangeAspect="1"/>
          </p:cNvPicPr>
          <p:nvPr/>
        </p:nvPicPr>
        <p:blipFill>
          <a:blip r:embed="rId6"/>
          <a:srcRect l="26930" t="15339" r="26930" b="15339"/>
          <a:stretch>
            <a:fillRect/>
          </a:stretch>
        </p:blipFill>
        <p:spPr>
          <a:xfrm>
            <a:off x="11083925" y="264357"/>
            <a:ext cx="812800" cy="814138"/>
          </a:xfrm>
          <a:prstGeom prst="rect">
            <a:avLst/>
          </a:prstGeom>
        </p:spPr>
      </p:pic>
      <p:sp>
        <p:nvSpPr>
          <p:cNvPr id="10" name="Rectangle: Top Corners Rounded 9">
            <a:extLst>
              <a:ext uri="{FF2B5EF4-FFF2-40B4-BE49-F238E27FC236}">
                <a16:creationId xmlns:a16="http://schemas.microsoft.com/office/drawing/2014/main" id="{166DFE11-473A-434D-E9CD-6869675571B6}"/>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2" name="Table 4">
            <a:extLst>
              <a:ext uri="{FF2B5EF4-FFF2-40B4-BE49-F238E27FC236}">
                <a16:creationId xmlns:a16="http://schemas.microsoft.com/office/drawing/2014/main" id="{CBB6E383-BC28-2BC9-A77C-FA0342DCCF43}"/>
              </a:ext>
            </a:extLst>
          </p:cNvPr>
          <p:cNvGraphicFramePr>
            <a:graphicFrameLocks noGrp="1"/>
          </p:cNvGraphicFramePr>
          <p:nvPr>
            <p:extLst>
              <p:ext uri="{D42A27DB-BD31-4B8C-83A1-F6EECF244321}">
                <p14:modId xmlns:p14="http://schemas.microsoft.com/office/powerpoint/2010/main" val="4221914568"/>
              </p:ext>
            </p:extLst>
          </p:nvPr>
        </p:nvGraphicFramePr>
        <p:xfrm>
          <a:off x="-7620" y="1148230"/>
          <a:ext cx="11986260" cy="5038344"/>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9997440">
                  <a:extLst>
                    <a:ext uri="{9D8B030D-6E8A-4147-A177-3AD203B41FA5}">
                      <a16:colId xmlns:a16="http://schemas.microsoft.com/office/drawing/2014/main" val="2382844442"/>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1" i="0" noProof="0">
                          <a:solidFill>
                            <a:schemeClr val="bg1"/>
                          </a:solidFill>
                          <a:effectLst/>
                          <a:latin typeface="+mn-lt"/>
                          <a:cs typeface="Leelawadee" panose="020B0502040204020203" pitchFamily="34" charset="-34"/>
                        </a:rPr>
                        <a:t>Good for You​​</a:t>
                      </a:r>
                    </a:p>
                  </a:txBody>
                  <a:tcPr marL="27432" marR="27432" marT="27432"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4791456">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922F11"/>
                          </a:solidFill>
                          <a:latin typeface="+mj-lt"/>
                          <a:ea typeface="+mn-ea"/>
                          <a:cs typeface="Leelawadee"/>
                        </a:rPr>
                        <a:t>POSITIVE </a:t>
                      </a:r>
                      <a:br>
                        <a:rPr lang="en-US" sz="1400" kern="1200">
                          <a:solidFill>
                            <a:srgbClr val="922F11"/>
                          </a:solidFill>
                          <a:latin typeface="+mj-lt"/>
                          <a:ea typeface="+mn-ea"/>
                          <a:cs typeface="Leelawadee"/>
                        </a:rPr>
                      </a:br>
                      <a:r>
                        <a:rPr lang="en-US" sz="1400" kern="1200">
                          <a:solidFill>
                            <a:srgbClr val="922F11"/>
                          </a:solidFill>
                          <a:latin typeface="+mj-lt"/>
                          <a:ea typeface="+mn-ea"/>
                          <a:cs typeface="Leelawadee"/>
                        </a:rPr>
                        <a:t>CHOICES</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E6D27"/>
                    </a:solidFill>
                  </a:tcPr>
                </a:tc>
                <a:tc>
                  <a:txBody>
                    <a:bodyPr/>
                    <a:lstStyle/>
                    <a:p>
                      <a:pPr marL="120650" indent="-120650" algn="l" rtl="0" fontAlgn="base">
                        <a:lnSpc>
                          <a:spcPct val="100000"/>
                        </a:lnSpc>
                        <a:buFont typeface="Arial" panose="020B0604020202020204" pitchFamily="34" charset="0"/>
                        <a:buChar char="•"/>
                      </a:pPr>
                      <a:r>
                        <a:rPr lang="en-US" sz="1050" b="0" i="0" kern="1200" noProof="0">
                          <a:solidFill>
                            <a:srgbClr val="2B660F"/>
                          </a:solidFill>
                          <a:effectLst/>
                          <a:highlight>
                            <a:srgbClr val="FFC624"/>
                          </a:highlight>
                          <a:latin typeface="+mn-lt"/>
                          <a:ea typeface="+mn-ea"/>
                          <a:cs typeface="Leelawadee" panose="020B0502040204020203" pitchFamily="34" charset="-34"/>
                        </a:rPr>
                        <a:t>Target:</a:t>
                      </a:r>
                      <a:r>
                        <a:rPr lang="en-US" sz="1050" b="0" i="0" kern="1200" noProof="0">
                          <a:solidFill>
                            <a:srgbClr val="2B660F"/>
                          </a:solidFill>
                          <a:effectLst/>
                          <a:latin typeface="+mn-lt"/>
                          <a:ea typeface="+mn-ea"/>
                          <a:cs typeface="Leelawadee" panose="020B0502040204020203" pitchFamily="34" charset="-34"/>
                        </a:rPr>
                        <a:t> </a:t>
                      </a:r>
                      <a:r>
                        <a:rPr lang="en-US" sz="1050" b="0" i="0" noProof="0">
                          <a:solidFill>
                            <a:srgbClr val="2B660F"/>
                          </a:solidFill>
                          <a:effectLst/>
                          <a:latin typeface="+mn-lt"/>
                          <a:cs typeface="Leelawadee" panose="020B0502040204020203" pitchFamily="34" charset="-34"/>
                        </a:rPr>
                        <a:t>Invest $500,000 in nutrition education resources and healthy food product donations that support the youth of tomorrow by 2030​​</a:t>
                      </a:r>
                    </a:p>
                    <a:p>
                      <a:pPr marL="350838" lvl="1" indent="-176213" algn="l" rtl="0" fontAlgn="base">
                        <a:lnSpc>
                          <a:spcPct val="100000"/>
                        </a:lnSpc>
                        <a:spcBef>
                          <a:spcPts val="400"/>
                        </a:spcBef>
                        <a:buFont typeface="Wingdings" panose="05000000000000000000" pitchFamily="2" charset="2"/>
                        <a:buChar char="Ø"/>
                      </a:pPr>
                      <a:r>
                        <a:rPr lang="en-US" sz="1050" b="1" i="0" noProof="0">
                          <a:solidFill>
                            <a:srgbClr val="2B660F"/>
                          </a:solidFill>
                          <a:effectLst/>
                          <a:latin typeface="+mn-lt"/>
                          <a:cs typeface="Leelawadee"/>
                        </a:rPr>
                        <a:t>pep+ alignment: </a:t>
                      </a:r>
                      <a:r>
                        <a:rPr lang="en-US" sz="1050" b="1" i="0" noProof="0">
                          <a:solidFill>
                            <a:srgbClr val="2B660F"/>
                          </a:solidFill>
                          <a:effectLst/>
                          <a:latin typeface="+mn-lt"/>
                          <a:cs typeface="Leelawadee" panose="020B0502040204020203" pitchFamily="34" charset="-34"/>
                        </a:rPr>
                        <a:t>Partner with communities to advance food security and make nutritious food accessible to 50 million people</a:t>
                      </a:r>
                      <a:r>
                        <a:rPr lang="en-US" sz="1050" b="0" i="0" noProof="0">
                          <a:solidFill>
                            <a:srgbClr val="2B660F"/>
                          </a:solidFill>
                          <a:effectLst/>
                          <a:latin typeface="+mn-lt"/>
                          <a:cs typeface="Leelawadee" panose="020B0502040204020203" pitchFamily="34" charset="-34"/>
                        </a:rPr>
                        <a:t>​</a:t>
                      </a:r>
                    </a:p>
                  </a:txBody>
                  <a:tcPr marL="27432" marR="27432" marT="27432" marB="27432">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bl>
          </a:graphicData>
        </a:graphic>
      </p:graphicFrame>
      <p:sp>
        <p:nvSpPr>
          <p:cNvPr id="17" name="TextBox 16">
            <a:extLst>
              <a:ext uri="{FF2B5EF4-FFF2-40B4-BE49-F238E27FC236}">
                <a16:creationId xmlns:a16="http://schemas.microsoft.com/office/drawing/2014/main" id="{94D3F8AA-B535-9105-0582-4626DAE6F67E}"/>
              </a:ext>
            </a:extLst>
          </p:cNvPr>
          <p:cNvSpPr txBox="1"/>
          <p:nvPr/>
        </p:nvSpPr>
        <p:spPr>
          <a:xfrm>
            <a:off x="5334000" y="6269189"/>
            <a:ext cx="6405563" cy="506261"/>
          </a:xfrm>
          <a:prstGeom prst="rect">
            <a:avLst/>
          </a:prstGeom>
          <a:solidFill>
            <a:srgbClr val="8EBC29"/>
          </a:solidFill>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a:ln>
                  <a:noFill/>
                </a:ln>
                <a:solidFill>
                  <a:schemeClr val="bg1"/>
                </a:solidFill>
                <a:effectLst/>
                <a:uLnTx/>
                <a:uFillTx/>
                <a:cs typeface="Leelawadee" panose="020B0502040204020203" pitchFamily="34" charset="-34"/>
              </a:rPr>
              <a:t>No common focus areas were identified across Positive Agriculture (PepsiCo), Positive Value Chain (PepsiCo), Good for Our Planet (Lidl) or Good for People (PepsiCo)</a:t>
            </a:r>
          </a:p>
        </p:txBody>
      </p:sp>
      <p:pic>
        <p:nvPicPr>
          <p:cNvPr id="18" name="Picture 17" descr="A logo of a hand and a globe&#10;&#10;Description automatically generated">
            <a:extLst>
              <a:ext uri="{FF2B5EF4-FFF2-40B4-BE49-F238E27FC236}">
                <a16:creationId xmlns:a16="http://schemas.microsoft.com/office/drawing/2014/main" id="{30DC985D-2456-9D1F-7ECD-F500296BFA6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25147" y="1836221"/>
            <a:ext cx="536916" cy="583072"/>
          </a:xfrm>
          <a:prstGeom prst="rect">
            <a:avLst/>
          </a:prstGeom>
        </p:spPr>
      </p:pic>
    </p:spTree>
    <p:extLst>
      <p:ext uri="{BB962C8B-B14F-4D97-AF65-F5344CB8AC3E}">
        <p14:creationId xmlns:p14="http://schemas.microsoft.com/office/powerpoint/2010/main" val="4149842624"/>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B14A19-9755-4EA6-7C28-7F81153D2DAC}"/>
            </a:ext>
          </a:extLst>
        </p:cNvPr>
        <p:cNvGrpSpPr/>
        <p:nvPr/>
      </p:nvGrpSpPr>
      <p:grpSpPr>
        <a:xfrm>
          <a:off x="0" y="0"/>
          <a:ext cx="0" cy="0"/>
          <a:chOff x="0" y="0"/>
          <a:chExt cx="0" cy="0"/>
        </a:xfrm>
      </p:grpSpPr>
      <p:pic>
        <p:nvPicPr>
          <p:cNvPr id="2" name="Picture 2" descr="Little Caesars Logo Free Download">
            <a:extLst>
              <a:ext uri="{FF2B5EF4-FFF2-40B4-BE49-F238E27FC236}">
                <a16:creationId xmlns:a16="http://schemas.microsoft.com/office/drawing/2014/main" id="{2BA3056B-D96D-1FE2-825D-5F7F9E48EE27}"/>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t="27487" b="27487"/>
          <a:stretch>
            <a:fillRect/>
          </a:stretch>
        </p:blipFill>
        <p:spPr bwMode="auto">
          <a:xfrm>
            <a:off x="-110515" y="2029622"/>
            <a:ext cx="6624203" cy="2982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8027569"/>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83FB76-8973-6986-C9DB-6574681F649D}"/>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79CAE358-A2AA-AE3C-FDA9-12D78ED0A4A9}"/>
              </a:ext>
            </a:extLst>
          </p:cNvPr>
          <p:cNvGraphicFramePr>
            <a:graphicFrameLocks/>
          </p:cNvGraphicFramePr>
          <p:nvPr>
            <p:custDataLst>
              <p:tags r:id="rId1"/>
            </p:custDataLst>
            <p:extLst>
              <p:ext uri="{D42A27DB-BD31-4B8C-83A1-F6EECF244321}">
                <p14:modId xmlns:p14="http://schemas.microsoft.com/office/powerpoint/2010/main" val="22773379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7" name="think-cell data - do not delete" hidden="1">
                        <a:extLst>
                          <a:ext uri="{FF2B5EF4-FFF2-40B4-BE49-F238E27FC236}">
                            <a16:creationId xmlns:a16="http://schemas.microsoft.com/office/drawing/2014/main" id="{79CAE358-A2AA-AE3C-FDA9-12D78ED0A4A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Rectangle: Single Corner Rounded 9">
            <a:extLst>
              <a:ext uri="{FF2B5EF4-FFF2-40B4-BE49-F238E27FC236}">
                <a16:creationId xmlns:a16="http://schemas.microsoft.com/office/drawing/2014/main" id="{359771C7-4E60-1B58-C80D-A922B2A36975}"/>
              </a:ext>
            </a:extLst>
          </p:cNvPr>
          <p:cNvSpPr>
            <a:spLocks/>
          </p:cNvSpPr>
          <p:nvPr/>
        </p:nvSpPr>
        <p:spPr>
          <a:xfrm>
            <a:off x="6300438" y="825872"/>
            <a:ext cx="5852160" cy="66792"/>
          </a:xfrm>
          <a:prstGeom prst="round1Rect">
            <a:avLst>
              <a:gd name="adj" fmla="val 3618"/>
            </a:avLst>
          </a:prstGeom>
          <a:solidFill>
            <a:srgbClr val="0F440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182880" numCol="1" spcCol="38100" rtlCol="0" anchor="b">
            <a:noAutofit/>
          </a:bodyPr>
          <a:lstStyle/>
          <a:p>
            <a:pPr defTabSz="914400"/>
            <a:r>
              <a:rPr kumimoji="0" lang="en-US" sz="3200" b="0" i="0" u="none" strike="noStrike" kern="1200" cap="all" spc="0" normalizeH="0" baseline="0" noProof="0">
                <a:ln>
                  <a:noFill/>
                </a:ln>
                <a:solidFill>
                  <a:srgbClr val="0F440E"/>
                </a:solidFill>
                <a:effectLst/>
                <a:uLnTx/>
                <a:uFillTx/>
                <a:latin typeface="GT Pressura LCG Black"/>
                <a:ea typeface="+mj-ea"/>
                <a:cs typeface="+mj-cs"/>
              </a:rPr>
              <a:t>KEY TAKEAWAYS</a:t>
            </a:r>
            <a:endParaRPr lang="en-US" b="1">
              <a:solidFill>
                <a:srgbClr val="0F440E"/>
              </a:solidFill>
              <a:latin typeface="+mj-lt"/>
            </a:endParaRPr>
          </a:p>
        </p:txBody>
      </p:sp>
      <p:pic>
        <p:nvPicPr>
          <p:cNvPr id="11" name="Picture 10">
            <a:extLst>
              <a:ext uri="{FF2B5EF4-FFF2-40B4-BE49-F238E27FC236}">
                <a16:creationId xmlns:a16="http://schemas.microsoft.com/office/drawing/2014/main" id="{DCB2803F-0E43-D8ED-46CB-76E64939F29A}"/>
              </a:ext>
            </a:extLst>
          </p:cNvPr>
          <p:cNvPicPr>
            <a:picLocks noChangeAspect="1"/>
          </p:cNvPicPr>
          <p:nvPr/>
        </p:nvPicPr>
        <p:blipFill>
          <a:blip r:embed="rId6"/>
          <a:srcRect l="24821" r="18929"/>
          <a:stretch>
            <a:fillRect/>
          </a:stretch>
        </p:blipFill>
        <p:spPr>
          <a:xfrm rot="16200000">
            <a:off x="2520059" y="3282059"/>
            <a:ext cx="6857999" cy="293883"/>
          </a:xfrm>
          <a:custGeom>
            <a:avLst/>
            <a:gdLst>
              <a:gd name="connsiteX0" fmla="*/ 6857999 w 6857999"/>
              <a:gd name="connsiteY0" fmla="*/ 0 h 293883"/>
              <a:gd name="connsiteX1" fmla="*/ 6857999 w 6857999"/>
              <a:gd name="connsiteY1" fmla="*/ 293883 h 293883"/>
              <a:gd name="connsiteX2" fmla="*/ 0 w 6857999"/>
              <a:gd name="connsiteY2" fmla="*/ 293883 h 293883"/>
              <a:gd name="connsiteX3" fmla="*/ 0 w 6857999"/>
              <a:gd name="connsiteY3" fmla="*/ 0 h 293883"/>
            </a:gdLst>
            <a:ahLst/>
            <a:cxnLst>
              <a:cxn ang="0">
                <a:pos x="connsiteX0" y="connsiteY0"/>
              </a:cxn>
              <a:cxn ang="0">
                <a:pos x="connsiteX1" y="connsiteY1"/>
              </a:cxn>
              <a:cxn ang="0">
                <a:pos x="connsiteX2" y="connsiteY2"/>
              </a:cxn>
              <a:cxn ang="0">
                <a:pos x="connsiteX3" y="connsiteY3"/>
              </a:cxn>
            </a:cxnLst>
            <a:rect l="l" t="t" r="r" b="b"/>
            <a:pathLst>
              <a:path w="6857999" h="293883">
                <a:moveTo>
                  <a:pt x="6857999" y="0"/>
                </a:moveTo>
                <a:lnTo>
                  <a:pt x="6857999" y="293883"/>
                </a:lnTo>
                <a:lnTo>
                  <a:pt x="0" y="293883"/>
                </a:lnTo>
                <a:lnTo>
                  <a:pt x="0" y="0"/>
                </a:lnTo>
                <a:close/>
              </a:path>
            </a:pathLst>
          </a:custGeom>
          <a:effectLst>
            <a:outerShdw blurRad="50800" dist="38100" dir="10800000" algn="r" rotWithShape="0">
              <a:prstClr val="black">
                <a:alpha val="20000"/>
              </a:prstClr>
            </a:outerShdw>
          </a:effectLst>
        </p:spPr>
      </p:pic>
      <p:sp>
        <p:nvSpPr>
          <p:cNvPr id="12" name="Rectangle: Rounded Corners 11">
            <a:extLst>
              <a:ext uri="{FF2B5EF4-FFF2-40B4-BE49-F238E27FC236}">
                <a16:creationId xmlns:a16="http://schemas.microsoft.com/office/drawing/2014/main" id="{E942E48D-A59B-DD69-07BA-2B2B1F986E18}"/>
              </a:ext>
            </a:extLst>
          </p:cNvPr>
          <p:cNvSpPr>
            <a:spLocks/>
          </p:cNvSpPr>
          <p:nvPr/>
        </p:nvSpPr>
        <p:spPr>
          <a:xfrm rot="10800000" flipH="1" flipV="1">
            <a:off x="6300438" y="1062650"/>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r>
              <a:rPr lang="en-US" sz="2400" b="1">
                <a:solidFill>
                  <a:srgbClr val="8EBC29"/>
                </a:solidFill>
              </a:rPr>
              <a:t>Limited alignment</a:t>
            </a:r>
          </a:p>
        </p:txBody>
      </p:sp>
      <p:sp>
        <p:nvSpPr>
          <p:cNvPr id="13" name="Rectangle: Rounded Corners 12">
            <a:extLst>
              <a:ext uri="{FF2B5EF4-FFF2-40B4-BE49-F238E27FC236}">
                <a16:creationId xmlns:a16="http://schemas.microsoft.com/office/drawing/2014/main" id="{59BA5825-DB14-4778-D2B4-FD7043A50CCB}"/>
              </a:ext>
            </a:extLst>
          </p:cNvPr>
          <p:cNvSpPr>
            <a:spLocks/>
          </p:cNvSpPr>
          <p:nvPr/>
        </p:nvSpPr>
        <p:spPr>
          <a:xfrm rot="10800000" flipH="1" flipV="1">
            <a:off x="6386385" y="1711260"/>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a:spcBef>
                <a:spcPts val="200"/>
              </a:spcBef>
            </a:pPr>
            <a:r>
              <a:rPr lang="en-US">
                <a:solidFill>
                  <a:schemeClr val="bg1"/>
                </a:solidFill>
              </a:rPr>
              <a:t>Little Caesars’ sustainability efforts are quite minimal, and most focus areas are qualitative goals around serving the community. </a:t>
            </a:r>
            <a:br>
              <a:rPr lang="en-US">
                <a:solidFill>
                  <a:schemeClr val="bg1"/>
                </a:solidFill>
              </a:rPr>
            </a:br>
            <a:r>
              <a:rPr lang="en-US">
                <a:solidFill>
                  <a:schemeClr val="bg1"/>
                </a:solidFill>
              </a:rPr>
              <a:t>There are therefore limited opportunities for alignment.</a:t>
            </a:r>
          </a:p>
        </p:txBody>
      </p:sp>
      <p:sp>
        <p:nvSpPr>
          <p:cNvPr id="14" name="Oval 13">
            <a:extLst>
              <a:ext uri="{FF2B5EF4-FFF2-40B4-BE49-F238E27FC236}">
                <a16:creationId xmlns:a16="http://schemas.microsoft.com/office/drawing/2014/main" id="{D9D58C66-9BDC-BB19-DC0E-9D1CA7AB6AD7}"/>
              </a:ext>
            </a:extLst>
          </p:cNvPr>
          <p:cNvSpPr/>
          <p:nvPr/>
        </p:nvSpPr>
        <p:spPr>
          <a:xfrm>
            <a:off x="6375234" y="1171322"/>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a:extLst>
              <a:ext uri="{FF2B5EF4-FFF2-40B4-BE49-F238E27FC236}">
                <a16:creationId xmlns:a16="http://schemas.microsoft.com/office/drawing/2014/main" id="{C93A03EA-91E5-2690-2B9B-3165B25CAF0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422901" y="1218989"/>
            <a:ext cx="311150" cy="311150"/>
          </a:xfrm>
          <a:prstGeom prst="rect">
            <a:avLst/>
          </a:prstGeom>
        </p:spPr>
      </p:pic>
      <p:pic>
        <p:nvPicPr>
          <p:cNvPr id="9" name="Picture 2" descr="Little Caesars Logo Free Download">
            <a:extLst>
              <a:ext uri="{FF2B5EF4-FFF2-40B4-BE49-F238E27FC236}">
                <a16:creationId xmlns:a16="http://schemas.microsoft.com/office/drawing/2014/main" id="{F8348036-7548-615C-3087-089FDD7F672B}"/>
              </a:ext>
            </a:extLst>
          </p:cNvPr>
          <p:cNvPicPr>
            <a:picLocks noGrp="1" noChangeAspect="1" noChangeArrowheads="1"/>
          </p:cNvPicPr>
          <p:nvPr>
            <p:ph type="pic" sz="quarter" idx="14"/>
          </p:nvPr>
        </p:nvPicPr>
        <p:blipFill rotWithShape="1">
          <a:blip r:embed="rId9">
            <a:extLst>
              <a:ext uri="{28A0092B-C50C-407E-A947-70E740481C1C}">
                <a14:useLocalDpi xmlns:a14="http://schemas.microsoft.com/office/drawing/2010/main" val="0"/>
              </a:ext>
            </a:extLst>
          </a:blip>
          <a:srcRect l="-1" t="-11257" r="-8902" b="-11257"/>
          <a:stretch>
            <a:fillRect/>
          </a:stretch>
        </p:blipFill>
        <p:spPr bwMode="auto">
          <a:xfrm>
            <a:off x="0" y="0"/>
            <a:ext cx="6096000" cy="6858000"/>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88230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D08280-D8EF-9D73-5429-13987CA227D5}"/>
            </a:ext>
          </a:extLst>
        </p:cNvPr>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7D843C93-1611-A197-0E09-406F3A2BAD3D}"/>
              </a:ext>
            </a:extLst>
          </p:cNvPr>
          <p:cNvGraphicFramePr>
            <a:graphicFrameLocks/>
          </p:cNvGraphicFramePr>
          <p:nvPr>
            <p:custDataLst>
              <p:tags r:id="rId1"/>
            </p:custDataLst>
            <p:extLst>
              <p:ext uri="{D42A27DB-BD31-4B8C-83A1-F6EECF244321}">
                <p14:modId xmlns:p14="http://schemas.microsoft.com/office/powerpoint/2010/main" val="412343247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6" name="think-cell data - do not delete" hidden="1">
                        <a:extLst>
                          <a:ext uri="{FF2B5EF4-FFF2-40B4-BE49-F238E27FC236}">
                            <a16:creationId xmlns:a16="http://schemas.microsoft.com/office/drawing/2014/main" id="{7D843C93-1611-A197-0E09-406F3A2BAD3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FE67295-8232-24C7-B280-0E2E555626C2}"/>
              </a:ext>
            </a:extLst>
          </p:cNvPr>
          <p:cNvSpPr>
            <a:spLocks noGrp="1"/>
          </p:cNvSpPr>
          <p:nvPr>
            <p:ph type="title"/>
          </p:nvPr>
        </p:nvSpPr>
        <p:spPr>
          <a:xfrm>
            <a:off x="304798" y="246888"/>
            <a:ext cx="11585448" cy="969264"/>
          </a:xfrm>
        </p:spPr>
        <p:txBody>
          <a:bodyPr vert="horz" rIns="0"/>
          <a:lstStyle/>
          <a:p>
            <a:pPr lvl="0"/>
            <a:r>
              <a:rPr lang="en-US" sz="2600"/>
              <a:t>COMMONALITY BETWEEN ALBERTSONS’ AND PEP+ FOCUS AREAS</a:t>
            </a:r>
            <a:br>
              <a:rPr lang="en-US"/>
            </a:br>
            <a:r>
              <a:rPr lang="en-US" sz="1800" i="1"/>
              <a:t>Allowing us to identify opportunities for collaboration, and therefore</a:t>
            </a:r>
            <a:br>
              <a:rPr lang="en-US" sz="1800" i="1"/>
            </a:br>
            <a:r>
              <a:rPr lang="en-US" sz="1800" i="1"/>
              <a:t>add value to our relationship</a:t>
            </a:r>
          </a:p>
        </p:txBody>
      </p:sp>
      <p:sp>
        <p:nvSpPr>
          <p:cNvPr id="9" name="Rectangle: Top Corners Rounded 8">
            <a:extLst>
              <a:ext uri="{FF2B5EF4-FFF2-40B4-BE49-F238E27FC236}">
                <a16:creationId xmlns:a16="http://schemas.microsoft.com/office/drawing/2014/main" id="{572A4E24-263E-95AB-EBE1-5D9DE6508F9B}"/>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1" name="Table 4">
            <a:extLst>
              <a:ext uri="{FF2B5EF4-FFF2-40B4-BE49-F238E27FC236}">
                <a16:creationId xmlns:a16="http://schemas.microsoft.com/office/drawing/2014/main" id="{4DCA5A24-AA32-C39E-CF70-1D84427AFA3F}"/>
              </a:ext>
            </a:extLst>
          </p:cNvPr>
          <p:cNvGraphicFramePr>
            <a:graphicFrameLocks noGrp="1"/>
          </p:cNvGraphicFramePr>
          <p:nvPr>
            <p:extLst>
              <p:ext uri="{D42A27DB-BD31-4B8C-83A1-F6EECF244321}">
                <p14:modId xmlns:p14="http://schemas.microsoft.com/office/powerpoint/2010/main" val="2716727251"/>
              </p:ext>
            </p:extLst>
          </p:nvPr>
        </p:nvGraphicFramePr>
        <p:xfrm>
          <a:off x="-7620" y="1148230"/>
          <a:ext cx="11986260" cy="5038344"/>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3332480">
                  <a:extLst>
                    <a:ext uri="{9D8B030D-6E8A-4147-A177-3AD203B41FA5}">
                      <a16:colId xmlns:a16="http://schemas.microsoft.com/office/drawing/2014/main" val="2382844442"/>
                    </a:ext>
                  </a:extLst>
                </a:gridCol>
                <a:gridCol w="3332480">
                  <a:extLst>
                    <a:ext uri="{9D8B030D-6E8A-4147-A177-3AD203B41FA5}">
                      <a16:colId xmlns:a16="http://schemas.microsoft.com/office/drawing/2014/main" val="957515009"/>
                    </a:ext>
                  </a:extLst>
                </a:gridCol>
                <a:gridCol w="3332480">
                  <a:extLst>
                    <a:ext uri="{9D8B030D-6E8A-4147-A177-3AD203B41FA5}">
                      <a16:colId xmlns:a16="http://schemas.microsoft.com/office/drawing/2014/main" val="2353111847"/>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Planet</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Product</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Community​</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4791456">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lvl="0" indent="-120650" algn="l">
                        <a:lnSpc>
                          <a:spcPct val="100000"/>
                        </a:lnSpc>
                        <a:buClr>
                          <a:srgbClr val="000000"/>
                        </a:buClr>
                        <a:buFont typeface="Arial,Sans-Serif"/>
                        <a:buChar char="•"/>
                      </a:pPr>
                      <a:r>
                        <a:rPr lang="en-US" sz="1050" b="0" i="0" u="none" strike="noStrike" noProof="0">
                          <a:solidFill>
                            <a:srgbClr val="2B660F"/>
                          </a:solidFill>
                          <a:effectLst/>
                          <a:highlight>
                            <a:srgbClr val="FFC62B"/>
                          </a:highlight>
                          <a:latin typeface="+mn-lt"/>
                        </a:rPr>
                        <a:t>Target:</a:t>
                      </a:r>
                      <a:r>
                        <a:rPr lang="en-US" sz="1050" b="0" i="0" u="none" strike="noStrike" noProof="0">
                          <a:solidFill>
                            <a:srgbClr val="2B660F"/>
                          </a:solidFill>
                          <a:effectLst/>
                          <a:latin typeface="+mn-lt"/>
                        </a:rPr>
                        <a:t> Reduce downstream emissions by 27% </a:t>
                      </a:r>
                      <a:br>
                        <a:rPr lang="en-US" sz="1050" b="0" i="0" u="none" strike="noStrike" noProof="0">
                          <a:solidFill>
                            <a:srgbClr val="2B660F"/>
                          </a:solidFill>
                          <a:effectLst/>
                          <a:latin typeface="+mn-lt"/>
                        </a:rPr>
                      </a:br>
                      <a:r>
                        <a:rPr lang="en-US" sz="1050" b="0" i="0" u="none" strike="noStrike" noProof="0">
                          <a:solidFill>
                            <a:srgbClr val="2B660F"/>
                          </a:solidFill>
                          <a:effectLst/>
                          <a:latin typeface="+mn-lt"/>
                        </a:rPr>
                        <a:t>by 2030 </a:t>
                      </a:r>
                      <a:endParaRPr lang="en-US" sz="1050" noProof="0">
                        <a:solidFill>
                          <a:srgbClr val="2B660F"/>
                        </a:solidFill>
                        <a:latin typeface="+mn-lt"/>
                      </a:endParaRPr>
                    </a:p>
                    <a:p>
                      <a:pPr marL="290513" lvl="1" indent="-171450">
                        <a:spcAft>
                          <a:spcPts val="400"/>
                        </a:spcAft>
                        <a:buClr>
                          <a:srgbClr val="000000"/>
                        </a:buClr>
                        <a:buFont typeface="Wingdings,Sans-Serif"/>
                        <a:buChar char="Ø"/>
                      </a:pPr>
                      <a:r>
                        <a:rPr lang="en-US" sz="1050" b="1" i="0" u="none" strike="noStrike" noProof="0">
                          <a:solidFill>
                            <a:srgbClr val="2B660F"/>
                          </a:solidFill>
                          <a:effectLst/>
                          <a:latin typeface="+mn-lt"/>
                        </a:rPr>
                        <a:t>pep+ alignment: Achieve a 42% reduction in scope 3 E&amp;I emissions by 2030 (vs 2022 baseline)</a:t>
                      </a:r>
                      <a:endParaRPr lang="en-US" sz="1050" noProof="0">
                        <a:solidFill>
                          <a:srgbClr val="2B660F"/>
                        </a:solidFill>
                        <a:latin typeface="+mn-lt"/>
                      </a:endParaRPr>
                    </a:p>
                    <a:p>
                      <a:pPr marL="120650" lvl="0" indent="-120650" algn="l">
                        <a:lnSpc>
                          <a:spcPct val="100000"/>
                        </a:lnSpc>
                        <a:spcBef>
                          <a:spcPts val="0"/>
                        </a:spcBef>
                        <a:buClr>
                          <a:srgbClr val="000000"/>
                        </a:buClr>
                        <a:buFont typeface="Arial,Sans-Serif"/>
                        <a:buChar char="•"/>
                      </a:pPr>
                      <a:r>
                        <a:rPr lang="en-US" sz="1050" b="0" i="0" u="none" strike="noStrike" noProof="0">
                          <a:solidFill>
                            <a:srgbClr val="2B660F"/>
                          </a:solidFill>
                          <a:effectLst/>
                          <a:highlight>
                            <a:srgbClr val="FFC62B"/>
                          </a:highlight>
                          <a:latin typeface="+mn-lt"/>
                        </a:rPr>
                        <a:t>Target</a:t>
                      </a:r>
                      <a:r>
                        <a:rPr lang="en-US" sz="1050" b="0" i="0" u="none" strike="noStrike" noProof="0">
                          <a:solidFill>
                            <a:srgbClr val="2B660F"/>
                          </a:solidFill>
                          <a:effectLst/>
                          <a:latin typeface="+mn-lt"/>
                        </a:rPr>
                        <a:t>: Achieve net-zero emissions in company operations by 2040 </a:t>
                      </a:r>
                    </a:p>
                    <a:p>
                      <a:pPr marL="290513" lvl="1" indent="-171450">
                        <a:buClr>
                          <a:srgbClr val="000000"/>
                        </a:buClr>
                        <a:buFont typeface="Wingdings,Sans-Serif"/>
                        <a:buChar char="Ø"/>
                      </a:pPr>
                      <a:r>
                        <a:rPr lang="en-US" sz="1050" b="1" i="0" u="none" strike="noStrike" noProof="0">
                          <a:solidFill>
                            <a:srgbClr val="2B660F"/>
                          </a:solidFill>
                          <a:effectLst/>
                          <a:latin typeface="+mn-lt"/>
                        </a:rPr>
                        <a:t>pep+ alignment: Achieve net-zero emissions by 2050 or sooner</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lvl="0" indent="-120650" algn="l">
                        <a:lnSpc>
                          <a:spcPct val="100000"/>
                        </a:lnSpc>
                        <a:buClr>
                          <a:srgbClr val="000000"/>
                        </a:buClr>
                        <a:buFont typeface="Arial,Sans-Serif" panose="020B0604020202020204" pitchFamily="34" charset="0"/>
                        <a:buChar char="•"/>
                      </a:pPr>
                      <a:r>
                        <a:rPr lang="en-US" sz="1050" b="0" i="0" u="none" strike="noStrike" noProof="0">
                          <a:solidFill>
                            <a:srgbClr val="2B660F"/>
                          </a:solidFill>
                          <a:effectLst/>
                          <a:highlight>
                            <a:srgbClr val="FFC62B"/>
                          </a:highlight>
                          <a:latin typeface="+mn-lt"/>
                        </a:rPr>
                        <a:t>Target</a:t>
                      </a:r>
                      <a:r>
                        <a:rPr lang="en-US" sz="1050" b="0" i="0" u="none" strike="noStrike" noProof="0">
                          <a:solidFill>
                            <a:srgbClr val="2B660F"/>
                          </a:solidFill>
                          <a:effectLst/>
                          <a:latin typeface="+mn-lt"/>
                        </a:rPr>
                        <a:t>: Achieve 100% recyclable, reusable, or compostable packaging in Own brands by 2025 </a:t>
                      </a:r>
                    </a:p>
                    <a:p>
                      <a:pPr marL="290513" lvl="1" indent="-171450">
                        <a:spcAft>
                          <a:spcPts val="400"/>
                        </a:spcAft>
                        <a:buClr>
                          <a:srgbClr val="000000"/>
                        </a:buClr>
                        <a:buFont typeface="Wingdings,Sans-Serif" panose="020B0604020202020204" pitchFamily="34" charset="0"/>
                        <a:buChar char="Ø"/>
                      </a:pPr>
                      <a:r>
                        <a:rPr lang="en-US" sz="1050" b="1" i="0" u="none" strike="noStrike" noProof="0">
                          <a:solidFill>
                            <a:srgbClr val="2B660F"/>
                          </a:solidFill>
                          <a:effectLst/>
                          <a:latin typeface="+mn-lt"/>
                        </a:rPr>
                        <a:t>pep+ alignment: Achieve 97% or greater reusable, recyclable, or compostable packaging by 2030</a:t>
                      </a:r>
                    </a:p>
                    <a:p>
                      <a:pPr marL="120650" lvl="0" indent="-120650" algn="l">
                        <a:lnSpc>
                          <a:spcPct val="100000"/>
                        </a:lnSpc>
                        <a:spcBef>
                          <a:spcPts val="0"/>
                        </a:spcBef>
                        <a:buClr>
                          <a:srgbClr val="000000"/>
                        </a:buClr>
                        <a:buFont typeface="Arial,Sans-Serif" panose="020B0604020202020204" pitchFamily="34" charset="0"/>
                        <a:buChar char="•"/>
                      </a:pPr>
                      <a:r>
                        <a:rPr lang="en-US" sz="1050" b="0" i="0" u="none" strike="noStrike" noProof="0">
                          <a:solidFill>
                            <a:srgbClr val="2B660F"/>
                          </a:solidFill>
                          <a:effectLst/>
                          <a:highlight>
                            <a:srgbClr val="FFC62B"/>
                          </a:highlight>
                          <a:latin typeface="+mn-lt"/>
                        </a:rPr>
                        <a:t>Target</a:t>
                      </a:r>
                      <a:r>
                        <a:rPr lang="en-US" sz="1050" b="0" i="0" u="none" strike="noStrike" noProof="0">
                          <a:solidFill>
                            <a:srgbClr val="2B660F"/>
                          </a:solidFill>
                          <a:effectLst/>
                          <a:latin typeface="+mn-lt"/>
                        </a:rPr>
                        <a:t>: Achieve 20% recycled material packaging by 2025 </a:t>
                      </a:r>
                    </a:p>
                    <a:p>
                      <a:pPr marL="290513" lvl="1" indent="-171450">
                        <a:buClr>
                          <a:srgbClr val="000000"/>
                        </a:buClr>
                        <a:buFont typeface="Wingdings,Sans-Serif" panose="020B0604020202020204" pitchFamily="34" charset="0"/>
                        <a:buChar char="Ø"/>
                      </a:pPr>
                      <a:r>
                        <a:rPr lang="en-US" sz="1050" b="1" i="0" u="none" strike="noStrike" noProof="0">
                          <a:solidFill>
                            <a:srgbClr val="2B660F"/>
                          </a:solidFill>
                          <a:effectLst/>
                          <a:latin typeface="+mn-lt"/>
                        </a:rPr>
                        <a:t>pep+ alignment: Use 40% recycled materials packaging contents in plastic products by 2035</a:t>
                      </a: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lvl="0" indent="-120650" algn="l">
                        <a:lnSpc>
                          <a:spcPct val="100000"/>
                        </a:lnSpc>
                        <a:buClr>
                          <a:srgbClr val="000000"/>
                        </a:buClr>
                        <a:buFont typeface="Arial,Sans-Serif"/>
                        <a:buChar char="•"/>
                      </a:pPr>
                      <a:r>
                        <a:rPr lang="en-US" sz="1000" kern="1200" noProof="0">
                          <a:solidFill>
                            <a:srgbClr val="2B660F"/>
                          </a:solidFill>
                          <a:highlight>
                            <a:srgbClr val="4FE2F3"/>
                          </a:highlight>
                          <a:latin typeface="+mn-lt"/>
                          <a:ea typeface="+mn-ea"/>
                          <a:cs typeface="Leelawadee" panose="020B0502040204020203" pitchFamily="34" charset="-34"/>
                        </a:rPr>
                        <a:t>Goal: </a:t>
                      </a:r>
                      <a:r>
                        <a:rPr lang="en-US" sz="1050" b="0" i="0" u="none" strike="noStrike" noProof="0">
                          <a:solidFill>
                            <a:srgbClr val="2B660F"/>
                          </a:solidFill>
                          <a:effectLst/>
                          <a:latin typeface="+mn-lt"/>
                        </a:rPr>
                        <a:t>Champion initiatives that help break the cycle of hunger in served communities </a:t>
                      </a:r>
                    </a:p>
                    <a:p>
                      <a:pPr marL="350838" lvl="1" indent="-176213" algn="l">
                        <a:lnSpc>
                          <a:spcPct val="100000"/>
                        </a:lnSpc>
                        <a:buClr>
                          <a:srgbClr val="000000"/>
                        </a:buClr>
                        <a:buFont typeface="Wingdings,Sans-Serif"/>
                        <a:buChar char="Ø"/>
                      </a:pPr>
                      <a:r>
                        <a:rPr lang="en-US" sz="1050" b="1" i="0" u="none" strike="noStrike" noProof="0">
                          <a:solidFill>
                            <a:srgbClr val="2B660F"/>
                          </a:solidFill>
                          <a:effectLst/>
                          <a:latin typeface="+mn-lt"/>
                        </a:rPr>
                        <a:t>pep+ alignment: Partner with communities to advance food security and make nutritious food accessible to 50 million people</a:t>
                      </a:r>
                      <a:endParaRPr lang="en-US" sz="1050" b="0" i="0" u="none" strike="noStrike" noProof="0">
                        <a:solidFill>
                          <a:srgbClr val="2B660F"/>
                        </a:solidFill>
                        <a:effectLst/>
                        <a:latin typeface="+mn-lt"/>
                      </a:endParaRP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bl>
          </a:graphicData>
        </a:graphic>
      </p:graphicFrame>
      <p:pic>
        <p:nvPicPr>
          <p:cNvPr id="14" name="Picture 13" descr="A blue and green windmill with green arrows&#10;&#10;Description automatically generated">
            <a:extLst>
              <a:ext uri="{FF2B5EF4-FFF2-40B4-BE49-F238E27FC236}">
                <a16:creationId xmlns:a16="http://schemas.microsoft.com/office/drawing/2014/main" id="{846AB6F4-79AF-CE60-421D-1184E0CBBB5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sp>
        <p:nvSpPr>
          <p:cNvPr id="17" name="TextBox 16">
            <a:extLst>
              <a:ext uri="{FF2B5EF4-FFF2-40B4-BE49-F238E27FC236}">
                <a16:creationId xmlns:a16="http://schemas.microsoft.com/office/drawing/2014/main" id="{1C33820B-DC74-8520-4380-C05C49EA597C}"/>
              </a:ext>
            </a:extLst>
          </p:cNvPr>
          <p:cNvSpPr txBox="1"/>
          <p:nvPr/>
        </p:nvSpPr>
        <p:spPr>
          <a:xfrm>
            <a:off x="7181386" y="6269189"/>
            <a:ext cx="4558178" cy="506261"/>
          </a:xfrm>
          <a:prstGeom prst="rect">
            <a:avLst/>
          </a:prstGeom>
          <a:solidFill>
            <a:srgbClr val="8EBC29"/>
          </a:solidFill>
        </p:spPr>
        <p:txBody>
          <a:bodyPr wrap="square" rtlCol="0" anchor="ctr">
            <a:noAutofit/>
          </a:bodyPr>
          <a:lstStyle/>
          <a:p>
            <a:pPr lvl="0" algn="ctr">
              <a:defRPr/>
            </a:pPr>
            <a:r>
              <a:rPr lang="en-US" sz="1050" i="1" kern="0">
                <a:solidFill>
                  <a:schemeClr val="bg1"/>
                </a:solidFill>
                <a:cs typeface="Leelawadee" panose="020B0502040204020203" pitchFamily="34" charset="-34"/>
              </a:rPr>
              <a:t>No common focus areas were identified across </a:t>
            </a:r>
          </a:p>
          <a:p>
            <a:pPr lvl="0" algn="ctr">
              <a:defRPr/>
            </a:pPr>
            <a:r>
              <a:rPr lang="en-US" sz="1050" i="1" kern="0">
                <a:solidFill>
                  <a:schemeClr val="bg1"/>
                </a:solidFill>
                <a:cs typeface="Leelawadee" panose="020B0502040204020203" pitchFamily="34" charset="-34"/>
              </a:rPr>
              <a:t>Positive Agriculture, Positive Choices (PepsiCo), or People (Albertsons).</a:t>
            </a:r>
          </a:p>
        </p:txBody>
      </p:sp>
      <p:pic>
        <p:nvPicPr>
          <p:cNvPr id="3" name="Picture 2">
            <a:extLst>
              <a:ext uri="{FF2B5EF4-FFF2-40B4-BE49-F238E27FC236}">
                <a16:creationId xmlns:a16="http://schemas.microsoft.com/office/drawing/2014/main" id="{FC96053B-CC37-8511-A40C-F94CB97A1EB8}"/>
              </a:ext>
            </a:extLst>
          </p:cNvPr>
          <p:cNvPicPr>
            <a:picLocks noChangeAspect="1"/>
          </p:cNvPicPr>
          <p:nvPr/>
        </p:nvPicPr>
        <p:blipFill>
          <a:blip r:embed="rId7"/>
          <a:stretch>
            <a:fillRect/>
          </a:stretch>
        </p:blipFill>
        <p:spPr>
          <a:xfrm>
            <a:off x="11003979" y="247650"/>
            <a:ext cx="883221" cy="649820"/>
          </a:xfrm>
          <a:prstGeom prst="rect">
            <a:avLst/>
          </a:prstGeom>
        </p:spPr>
      </p:pic>
    </p:spTree>
    <p:extLst>
      <p:ext uri="{BB962C8B-B14F-4D97-AF65-F5344CB8AC3E}">
        <p14:creationId xmlns:p14="http://schemas.microsoft.com/office/powerpoint/2010/main" val="1384495366"/>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91A481-8FCD-8DE1-928D-94C89375729A}"/>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2D702994-0873-79A3-514E-E34EAAC68F32}"/>
              </a:ext>
            </a:extLst>
          </p:cNvPr>
          <p:cNvGraphicFramePr>
            <a:graphicFrameLocks noChangeAspect="1"/>
          </p:cNvGraphicFramePr>
          <p:nvPr>
            <p:custDataLst>
              <p:tags r:id="rId1"/>
            </p:custDataLst>
            <p:extLst>
              <p:ext uri="{D42A27DB-BD31-4B8C-83A1-F6EECF244321}">
                <p14:modId xmlns:p14="http://schemas.microsoft.com/office/powerpoint/2010/main" val="26925207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2" name="think-cell data - do not delete" hidden="1">
                        <a:extLst>
                          <a:ext uri="{FF2B5EF4-FFF2-40B4-BE49-F238E27FC236}">
                            <a16:creationId xmlns:a16="http://schemas.microsoft.com/office/drawing/2014/main" id="{2D702994-0873-79A3-514E-E34EAAC68F3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2" name="Title 11">
            <a:extLst>
              <a:ext uri="{FF2B5EF4-FFF2-40B4-BE49-F238E27FC236}">
                <a16:creationId xmlns:a16="http://schemas.microsoft.com/office/drawing/2014/main" id="{B905FBE8-0CA0-869E-3D7D-000ACAEB3BA3}"/>
              </a:ext>
            </a:extLst>
          </p:cNvPr>
          <p:cNvSpPr>
            <a:spLocks noGrp="1"/>
          </p:cNvSpPr>
          <p:nvPr>
            <p:ph type="title"/>
          </p:nvPr>
        </p:nvSpPr>
        <p:spPr>
          <a:xfrm>
            <a:off x="304800" y="247650"/>
            <a:ext cx="11585575" cy="968375"/>
          </a:xfrm>
        </p:spPr>
        <p:txBody>
          <a:bodyPr vert="horz" rIns="0"/>
          <a:lstStyle/>
          <a:p>
            <a:r>
              <a:rPr lang="en-US" sz="3000"/>
              <a:t>LITTLE CEASARS’ SUSTAINABILITY FOCUS AREAS</a:t>
            </a:r>
            <a:br>
              <a:rPr lang="en-US"/>
            </a:br>
            <a:r>
              <a:rPr lang="en-US" sz="1800" i="1"/>
              <a:t>And how these focus areas align with pep+ pillars</a:t>
            </a:r>
          </a:p>
        </p:txBody>
      </p:sp>
      <p:pic>
        <p:nvPicPr>
          <p:cNvPr id="15" name="Picture Placeholder 16" descr="Little Caesars Logo - PNG Logo Vector Brand Downloads (SVG, EPS)">
            <a:extLst>
              <a:ext uri="{FF2B5EF4-FFF2-40B4-BE49-F238E27FC236}">
                <a16:creationId xmlns:a16="http://schemas.microsoft.com/office/drawing/2014/main" id="{BB10727C-6C8C-A1D7-09C1-BC3E3FA6970B}"/>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2606" t="34898" r="2814" b="33435"/>
          <a:stretch>
            <a:fillRect/>
          </a:stretch>
        </p:blipFill>
        <p:spPr>
          <a:xfrm>
            <a:off x="9998528" y="412465"/>
            <a:ext cx="1907722" cy="638746"/>
          </a:xfrm>
          <a:prstGeom prst="rect">
            <a:avLst/>
          </a:prstGeom>
        </p:spPr>
      </p:pic>
      <p:sp>
        <p:nvSpPr>
          <p:cNvPr id="17" name="Rectangle: Top Corners Rounded 16">
            <a:extLst>
              <a:ext uri="{FF2B5EF4-FFF2-40B4-BE49-F238E27FC236}">
                <a16:creationId xmlns:a16="http://schemas.microsoft.com/office/drawing/2014/main" id="{CD4B2F7C-3A70-8BB3-A571-E82A61903208}"/>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8" name="Table 4">
            <a:extLst>
              <a:ext uri="{FF2B5EF4-FFF2-40B4-BE49-F238E27FC236}">
                <a16:creationId xmlns:a16="http://schemas.microsoft.com/office/drawing/2014/main" id="{096AFAF6-4ADD-605E-282C-62098492A4ED}"/>
              </a:ext>
            </a:extLst>
          </p:cNvPr>
          <p:cNvGraphicFramePr>
            <a:graphicFrameLocks noGrp="1"/>
          </p:cNvGraphicFramePr>
          <p:nvPr>
            <p:extLst>
              <p:ext uri="{D42A27DB-BD31-4B8C-83A1-F6EECF244321}">
                <p14:modId xmlns:p14="http://schemas.microsoft.com/office/powerpoint/2010/main" val="2379248163"/>
              </p:ext>
            </p:extLst>
          </p:nvPr>
        </p:nvGraphicFramePr>
        <p:xfrm>
          <a:off x="-7620" y="1148230"/>
          <a:ext cx="11986260" cy="5037435"/>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9997440">
                  <a:extLst>
                    <a:ext uri="{9D8B030D-6E8A-4147-A177-3AD203B41FA5}">
                      <a16:colId xmlns:a16="http://schemas.microsoft.com/office/drawing/2014/main" val="2382844442"/>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Community</a:t>
                      </a:r>
                    </a:p>
                  </a:txBody>
                  <a:tcPr marL="27432" marR="27432" marT="27432"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1596849">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954F07"/>
                          </a:solidFill>
                          <a:latin typeface="+mj-lt"/>
                          <a:ea typeface="+mn-ea"/>
                          <a:cs typeface="Leelawadee"/>
                        </a:rPr>
                        <a:t>POSITIVE </a:t>
                      </a:r>
                      <a:br>
                        <a:rPr lang="en-US" sz="1400" kern="1200">
                          <a:solidFill>
                            <a:srgbClr val="954F07"/>
                          </a:solidFill>
                          <a:latin typeface="+mj-lt"/>
                          <a:ea typeface="+mn-ea"/>
                          <a:cs typeface="Leelawadee"/>
                        </a:rPr>
                      </a:br>
                      <a:r>
                        <a:rPr lang="en-US" sz="1400" kern="1200">
                          <a:solidFill>
                            <a:srgbClr val="954F07"/>
                          </a:solidFill>
                          <a:latin typeface="+mj-lt"/>
                          <a:ea typeface="+mn-ea"/>
                          <a:cs typeface="Leelawadee"/>
                        </a:rPr>
                        <a:t>AGRICULTURE</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9F0A"/>
                    </a:solidFill>
                  </a:tcPr>
                </a:tc>
                <a:tc>
                  <a:txBody>
                    <a:bodyPr/>
                    <a:lstStyle/>
                    <a:p>
                      <a:pPr marL="0" marR="0" lvl="0" indent="0" algn="ctr">
                        <a:lnSpc>
                          <a:spcPct val="100000"/>
                        </a:lnSpc>
                        <a:spcBef>
                          <a:spcPts val="0"/>
                        </a:spcBef>
                        <a:spcAft>
                          <a:spcPts val="0"/>
                        </a:spcAft>
                        <a:buFont typeface="Arial"/>
                        <a:buNone/>
                      </a:pPr>
                      <a:r>
                        <a:rPr lang="en-GB" sz="1050" b="0" i="1" u="none" strike="noStrike" kern="1200" cap="none" spc="0" normalizeH="0" baseline="0" noProof="0">
                          <a:ln>
                            <a:noFill/>
                          </a:ln>
                          <a:solidFill>
                            <a:srgbClr val="2B660F"/>
                          </a:solidFill>
                          <a:effectLst/>
                          <a:uLnTx/>
                          <a:uFillTx/>
                          <a:latin typeface="+mn-lt"/>
                        </a:rPr>
                        <a:t>Not a focus area for the customer.</a:t>
                      </a:r>
                      <a:endParaRPr lang="en-US" sz="1050" b="0" i="1" u="none" strike="noStrike" kern="1200" cap="none" spc="0" normalizeH="0" baseline="0" noProof="0">
                        <a:ln>
                          <a:noFill/>
                        </a:ln>
                        <a:solidFill>
                          <a:srgbClr val="2B660F"/>
                        </a:solidFill>
                        <a:effectLst/>
                        <a:uLnTx/>
                        <a:uFillTx/>
                        <a:latin typeface="+mn-lt"/>
                      </a:endParaRPr>
                    </a:p>
                  </a:txBody>
                  <a:tcPr marL="27432" marR="27432" marT="27432"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1596849">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lvl="0" indent="-120650" algn="l">
                        <a:lnSpc>
                          <a:spcPct val="100000"/>
                        </a:lnSpc>
                        <a:buFont typeface="Arial"/>
                        <a:buChar char="•"/>
                      </a:pPr>
                      <a:r>
                        <a:rPr lang="en-US" sz="1050" kern="1200" noProof="0">
                          <a:solidFill>
                            <a:schemeClr val="accent3"/>
                          </a:solidFill>
                          <a:highlight>
                            <a:srgbClr val="4FE2F3"/>
                          </a:highlight>
                          <a:latin typeface="+mn-lt"/>
                          <a:ea typeface="+mn-ea"/>
                          <a:cs typeface="Leelawadee" panose="020B0502040204020203" pitchFamily="34" charset="-34"/>
                        </a:rPr>
                        <a:t>Goal: </a:t>
                      </a:r>
                      <a:r>
                        <a:rPr lang="en-US" sz="1050" b="0" i="0" u="none" strike="noStrike" noProof="0">
                          <a:solidFill>
                            <a:srgbClr val="2B660F"/>
                          </a:solidFill>
                          <a:effectLst/>
                          <a:latin typeface="+mn-lt"/>
                        </a:rPr>
                        <a:t>Serve pizzas to shelters, soup kitchens, veterans, first responders, disaster areas, and more through the Love Kitchen</a:t>
                      </a:r>
                    </a:p>
                    <a:p>
                      <a:pPr marL="120650" marR="0" lvl="0" indent="-120650" algn="l" defTabSz="914400" rtl="0" eaLnBrk="1" fontAlgn="auto" latinLnBrk="0" hangingPunct="1">
                        <a:lnSpc>
                          <a:spcPct val="100000"/>
                        </a:lnSpc>
                        <a:spcBef>
                          <a:spcPts val="600"/>
                        </a:spcBef>
                        <a:spcAft>
                          <a:spcPts val="0"/>
                        </a:spcAft>
                        <a:buClrTx/>
                        <a:buSzTx/>
                        <a:buFont typeface="Arial"/>
                        <a:buChar char="•"/>
                        <a:tabLst/>
                        <a:defRPr/>
                      </a:pPr>
                      <a:r>
                        <a:rPr lang="en-US" sz="1050" kern="1200" noProof="0">
                          <a:solidFill>
                            <a:schemeClr val="accent3"/>
                          </a:solidFill>
                          <a:highlight>
                            <a:srgbClr val="4FE2F3"/>
                          </a:highlight>
                          <a:latin typeface="+mn-lt"/>
                          <a:ea typeface="+mn-ea"/>
                          <a:cs typeface="Leelawadee" panose="020B0502040204020203" pitchFamily="34" charset="-34"/>
                        </a:rPr>
                        <a:t>Goal: </a:t>
                      </a:r>
                      <a:r>
                        <a:rPr lang="en-US" sz="1050" b="0" i="0" u="none" strike="noStrike" noProof="0">
                          <a:solidFill>
                            <a:srgbClr val="2B660F"/>
                          </a:solidFill>
                          <a:effectLst/>
                          <a:latin typeface="+mn-lt"/>
                        </a:rPr>
                        <a:t>To provide honorably discharged veterans with incentives to help them open their own franchise when they transition from service or seek a new career through our Veterans Program</a:t>
                      </a:r>
                    </a:p>
                  </a:txBody>
                  <a:tcPr marL="27432" marR="27432" marT="27432" marB="27432">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93216306"/>
                  </a:ext>
                </a:extLst>
              </a:tr>
              <a:tr h="1596849">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922F11"/>
                          </a:solidFill>
                          <a:latin typeface="+mj-lt"/>
                          <a:ea typeface="+mn-ea"/>
                          <a:cs typeface="Leelawadee"/>
                        </a:rPr>
                        <a:t>POSITIVE </a:t>
                      </a:r>
                      <a:br>
                        <a:rPr lang="en-US" sz="1400" kern="1200">
                          <a:solidFill>
                            <a:srgbClr val="922F11"/>
                          </a:solidFill>
                          <a:latin typeface="+mj-lt"/>
                          <a:ea typeface="+mn-ea"/>
                          <a:cs typeface="Leelawadee"/>
                        </a:rPr>
                      </a:br>
                      <a:r>
                        <a:rPr lang="en-US" sz="1400" kern="1200">
                          <a:solidFill>
                            <a:srgbClr val="922F11"/>
                          </a:solidFill>
                          <a:latin typeface="+mj-lt"/>
                          <a:ea typeface="+mn-ea"/>
                          <a:cs typeface="Leelawadee"/>
                        </a:rPr>
                        <a:t>CHOICES</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E6D26"/>
                    </a:solidFill>
                  </a:tcPr>
                </a:tc>
                <a:tc>
                  <a:txBody>
                    <a:bodyPr/>
                    <a:lstStyle/>
                    <a:p>
                      <a:pPr marL="0" marR="0" lvl="0" indent="0" algn="ctr">
                        <a:lnSpc>
                          <a:spcPct val="100000"/>
                        </a:lnSpc>
                        <a:spcBef>
                          <a:spcPts val="0"/>
                        </a:spcBef>
                        <a:spcAft>
                          <a:spcPts val="0"/>
                        </a:spcAft>
                        <a:buFont typeface="Arial"/>
                        <a:buNone/>
                      </a:pPr>
                      <a:r>
                        <a:rPr kumimoji="0" lang="en-GB" sz="1050" b="0" i="1" u="none" strike="noStrike" kern="1200" cap="none" spc="0" normalizeH="0" baseline="0" noProof="0">
                          <a:ln>
                            <a:noFill/>
                          </a:ln>
                          <a:solidFill>
                            <a:srgbClr val="2B660F"/>
                          </a:solidFill>
                          <a:effectLst/>
                          <a:uLnTx/>
                          <a:uFillTx/>
                          <a:latin typeface="+mn-lt"/>
                        </a:rPr>
                        <a:t>Not a focus area for the customer.</a:t>
                      </a:r>
                      <a:endParaRPr kumimoji="0" lang="en-US" sz="1050" b="0" i="1" u="none" strike="noStrike" kern="1200" cap="none" spc="0" normalizeH="0" baseline="0" noProof="0">
                        <a:ln>
                          <a:noFill/>
                        </a:ln>
                        <a:solidFill>
                          <a:srgbClr val="2B660F"/>
                        </a:solidFill>
                        <a:effectLst/>
                        <a:uLnTx/>
                        <a:uFillTx/>
                        <a:latin typeface="+mn-lt"/>
                      </a:endParaRPr>
                    </a:p>
                  </a:txBody>
                  <a:tcPr marL="27432" marR="27432" marT="27432"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bl>
          </a:graphicData>
        </a:graphic>
      </p:graphicFrame>
      <p:pic>
        <p:nvPicPr>
          <p:cNvPr id="19" name="Picture 18" descr="A logo of a leaf in a circle&#10;&#10;Description automatically generated">
            <a:extLst>
              <a:ext uri="{FF2B5EF4-FFF2-40B4-BE49-F238E27FC236}">
                <a16:creationId xmlns:a16="http://schemas.microsoft.com/office/drawing/2014/main" id="{8091BF51-602F-0841-D142-D183725ACEA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pic>
        <p:nvPicPr>
          <p:cNvPr id="20" name="Picture 19" descr="A blue and green windmill with green arrows&#10;&#10;Description automatically generated">
            <a:extLst>
              <a:ext uri="{FF2B5EF4-FFF2-40B4-BE49-F238E27FC236}">
                <a16:creationId xmlns:a16="http://schemas.microsoft.com/office/drawing/2014/main" id="{D47908C1-11D2-38D5-6407-68A6A3FEA66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17884" y="3429000"/>
            <a:ext cx="556204" cy="604020"/>
          </a:xfrm>
          <a:prstGeom prst="rect">
            <a:avLst/>
          </a:prstGeom>
        </p:spPr>
      </p:pic>
      <p:pic>
        <p:nvPicPr>
          <p:cNvPr id="21" name="Picture 20" descr="A logo of a hand and a globe&#10;&#10;Description automatically generated">
            <a:extLst>
              <a:ext uri="{FF2B5EF4-FFF2-40B4-BE49-F238E27FC236}">
                <a16:creationId xmlns:a16="http://schemas.microsoft.com/office/drawing/2014/main" id="{F1259796-281B-601B-BFDA-C33B9F7EB55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27528" y="5032253"/>
            <a:ext cx="536916" cy="583072"/>
          </a:xfrm>
          <a:prstGeom prst="rect">
            <a:avLst/>
          </a:prstGeom>
        </p:spPr>
      </p:pic>
    </p:spTree>
    <p:extLst>
      <p:ext uri="{BB962C8B-B14F-4D97-AF65-F5344CB8AC3E}">
        <p14:creationId xmlns:p14="http://schemas.microsoft.com/office/powerpoint/2010/main" val="2415676512"/>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5613C-BAE3-DAF7-0870-B306712AA268}"/>
            </a:ext>
          </a:extLst>
        </p:cNvPr>
        <p:cNvGrpSpPr/>
        <p:nvPr/>
      </p:nvGrpSpPr>
      <p:grpSpPr>
        <a:xfrm>
          <a:off x="0" y="0"/>
          <a:ext cx="0" cy="0"/>
          <a:chOff x="0" y="0"/>
          <a:chExt cx="0" cy="0"/>
        </a:xfrm>
      </p:grpSpPr>
      <p:pic>
        <p:nvPicPr>
          <p:cNvPr id="3" name="Picture 2" descr="Retailers — Steve &amp; Dans Fresh BC Fruit">
            <a:extLst>
              <a:ext uri="{FF2B5EF4-FFF2-40B4-BE49-F238E27FC236}">
                <a16:creationId xmlns:a16="http://schemas.microsoft.com/office/drawing/2014/main" id="{C205F43C-3FA8-A926-AB5F-AFCB2B0221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02719"/>
            <a:ext cx="5857873" cy="1452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4881410"/>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111CE3-797E-E7FC-82B9-B346869D83D6}"/>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85338DDD-2D11-5B6A-8BEC-BB600EFDB60F}"/>
              </a:ext>
            </a:extLst>
          </p:cNvPr>
          <p:cNvGraphicFramePr>
            <a:graphicFrameLocks/>
          </p:cNvGraphicFramePr>
          <p:nvPr>
            <p:custDataLst>
              <p:tags r:id="rId1"/>
            </p:custDataLst>
            <p:extLst>
              <p:ext uri="{D42A27DB-BD31-4B8C-83A1-F6EECF244321}">
                <p14:modId xmlns:p14="http://schemas.microsoft.com/office/powerpoint/2010/main" val="16352660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7" name="think-cell data - do not delete" hidden="1">
                        <a:extLst>
                          <a:ext uri="{FF2B5EF4-FFF2-40B4-BE49-F238E27FC236}">
                            <a16:creationId xmlns:a16="http://schemas.microsoft.com/office/drawing/2014/main" id="{85338DDD-2D11-5B6A-8BEC-BB600EFDB60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8" name="Picture 2" descr="Loblaws Logo and symbol, meaning, history, PNG, brand">
            <a:extLst>
              <a:ext uri="{FF2B5EF4-FFF2-40B4-BE49-F238E27FC236}">
                <a16:creationId xmlns:a16="http://schemas.microsoft.com/office/drawing/2014/main" id="{5E9DD94D-7186-F58D-06D7-10EA3AE77B2A}"/>
              </a:ext>
            </a:extLst>
          </p:cNvPr>
          <p:cNvPicPr>
            <a:picLocks noGrp="1" noChangeAspect="1" noChangeArrowheads="1"/>
          </p:cNvPicPr>
          <p:nvPr>
            <p:ph type="pic" sz="quarter" idx="14"/>
          </p:nvPr>
        </p:nvPicPr>
        <p:blipFill rotWithShape="1">
          <a:blip r:embed="rId6">
            <a:extLst>
              <a:ext uri="{28A0092B-C50C-407E-A947-70E740481C1C}">
                <a14:useLocalDpi xmlns:a14="http://schemas.microsoft.com/office/drawing/2010/main" val="0"/>
              </a:ext>
            </a:extLst>
          </a:blip>
          <a:srcRect l="-11224" t="-72450" r="-11224" b="-72450"/>
          <a:stretch>
            <a:fillRect/>
          </a:stretch>
        </p:blipFill>
        <p:spPr bwMode="auto">
          <a:xfrm>
            <a:off x="0" y="0"/>
            <a:ext cx="6096000" cy="6858000"/>
          </a:xfrm>
          <a:prstGeom prst="rect">
            <a:avLst/>
          </a:prstGeom>
          <a:solidFill>
            <a:schemeClr val="bg1"/>
          </a:solidFill>
        </p:spPr>
      </p:pic>
      <p:sp>
        <p:nvSpPr>
          <p:cNvPr id="11" name="Rectangle: Single Corner Rounded 10">
            <a:extLst>
              <a:ext uri="{FF2B5EF4-FFF2-40B4-BE49-F238E27FC236}">
                <a16:creationId xmlns:a16="http://schemas.microsoft.com/office/drawing/2014/main" id="{90B7E81E-9672-C61D-EEC7-CFCD97D80748}"/>
              </a:ext>
            </a:extLst>
          </p:cNvPr>
          <p:cNvSpPr>
            <a:spLocks/>
          </p:cNvSpPr>
          <p:nvPr/>
        </p:nvSpPr>
        <p:spPr>
          <a:xfrm>
            <a:off x="6300438" y="825872"/>
            <a:ext cx="5852160" cy="66792"/>
          </a:xfrm>
          <a:prstGeom prst="round1Rect">
            <a:avLst>
              <a:gd name="adj" fmla="val 3618"/>
            </a:avLst>
          </a:prstGeom>
          <a:solidFill>
            <a:srgbClr val="0F440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182880" numCol="1" spcCol="38100" rtlCol="0" anchor="b">
            <a:noAutofit/>
          </a:bodyPr>
          <a:lstStyle/>
          <a:p>
            <a:pPr defTabSz="914400"/>
            <a:r>
              <a:rPr kumimoji="0" lang="en-US" sz="3200" b="0" i="0" u="none" strike="noStrike" kern="1200" cap="all" spc="0" normalizeH="0" baseline="0" noProof="0">
                <a:ln>
                  <a:noFill/>
                </a:ln>
                <a:solidFill>
                  <a:srgbClr val="0F440E"/>
                </a:solidFill>
                <a:effectLst/>
                <a:uLnTx/>
                <a:uFillTx/>
                <a:latin typeface="GT Pressura LCG Black"/>
                <a:ea typeface="+mj-ea"/>
                <a:cs typeface="+mj-cs"/>
              </a:rPr>
              <a:t>KEY TAKEAWAYS</a:t>
            </a:r>
            <a:endParaRPr lang="en-US" b="1">
              <a:solidFill>
                <a:srgbClr val="0F440E"/>
              </a:solidFill>
              <a:latin typeface="+mj-lt"/>
            </a:endParaRPr>
          </a:p>
        </p:txBody>
      </p:sp>
      <p:pic>
        <p:nvPicPr>
          <p:cNvPr id="12" name="Picture 11">
            <a:extLst>
              <a:ext uri="{FF2B5EF4-FFF2-40B4-BE49-F238E27FC236}">
                <a16:creationId xmlns:a16="http://schemas.microsoft.com/office/drawing/2014/main" id="{6201A892-EDA2-C4C4-0BAE-71488D6DA302}"/>
              </a:ext>
            </a:extLst>
          </p:cNvPr>
          <p:cNvPicPr>
            <a:picLocks noChangeAspect="1"/>
          </p:cNvPicPr>
          <p:nvPr/>
        </p:nvPicPr>
        <p:blipFill>
          <a:blip r:embed="rId7"/>
          <a:srcRect l="24821" r="18929"/>
          <a:stretch>
            <a:fillRect/>
          </a:stretch>
        </p:blipFill>
        <p:spPr>
          <a:xfrm rot="16200000">
            <a:off x="2520059" y="3282059"/>
            <a:ext cx="6857999" cy="293883"/>
          </a:xfrm>
          <a:custGeom>
            <a:avLst/>
            <a:gdLst>
              <a:gd name="connsiteX0" fmla="*/ 6857999 w 6857999"/>
              <a:gd name="connsiteY0" fmla="*/ 0 h 293883"/>
              <a:gd name="connsiteX1" fmla="*/ 6857999 w 6857999"/>
              <a:gd name="connsiteY1" fmla="*/ 293883 h 293883"/>
              <a:gd name="connsiteX2" fmla="*/ 0 w 6857999"/>
              <a:gd name="connsiteY2" fmla="*/ 293883 h 293883"/>
              <a:gd name="connsiteX3" fmla="*/ 0 w 6857999"/>
              <a:gd name="connsiteY3" fmla="*/ 0 h 293883"/>
            </a:gdLst>
            <a:ahLst/>
            <a:cxnLst>
              <a:cxn ang="0">
                <a:pos x="connsiteX0" y="connsiteY0"/>
              </a:cxn>
              <a:cxn ang="0">
                <a:pos x="connsiteX1" y="connsiteY1"/>
              </a:cxn>
              <a:cxn ang="0">
                <a:pos x="connsiteX2" y="connsiteY2"/>
              </a:cxn>
              <a:cxn ang="0">
                <a:pos x="connsiteX3" y="connsiteY3"/>
              </a:cxn>
            </a:cxnLst>
            <a:rect l="l" t="t" r="r" b="b"/>
            <a:pathLst>
              <a:path w="6857999" h="293883">
                <a:moveTo>
                  <a:pt x="6857999" y="0"/>
                </a:moveTo>
                <a:lnTo>
                  <a:pt x="6857999" y="293883"/>
                </a:lnTo>
                <a:lnTo>
                  <a:pt x="0" y="293883"/>
                </a:lnTo>
                <a:lnTo>
                  <a:pt x="0" y="0"/>
                </a:lnTo>
                <a:close/>
              </a:path>
            </a:pathLst>
          </a:custGeom>
          <a:effectLst>
            <a:outerShdw blurRad="50800" dist="38100" dir="10800000" algn="r" rotWithShape="0">
              <a:prstClr val="black">
                <a:alpha val="20000"/>
              </a:prstClr>
            </a:outerShdw>
          </a:effectLst>
        </p:spPr>
      </p:pic>
      <p:sp>
        <p:nvSpPr>
          <p:cNvPr id="13" name="Rectangle: Rounded Corners 12">
            <a:extLst>
              <a:ext uri="{FF2B5EF4-FFF2-40B4-BE49-F238E27FC236}">
                <a16:creationId xmlns:a16="http://schemas.microsoft.com/office/drawing/2014/main" id="{C2001C38-722A-915D-8F10-48434799C57F}"/>
              </a:ext>
            </a:extLst>
          </p:cNvPr>
          <p:cNvSpPr>
            <a:spLocks/>
          </p:cNvSpPr>
          <p:nvPr/>
        </p:nvSpPr>
        <p:spPr>
          <a:xfrm rot="10800000" flipH="1" flipV="1">
            <a:off x="6300438" y="1062650"/>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r>
              <a:rPr lang="en-US" sz="2400" b="1">
                <a:solidFill>
                  <a:srgbClr val="8EBC29"/>
                </a:solidFill>
              </a:rPr>
              <a:t>Community giving</a:t>
            </a:r>
          </a:p>
        </p:txBody>
      </p:sp>
      <p:sp>
        <p:nvSpPr>
          <p:cNvPr id="14" name="Rectangle: Rounded Corners 13">
            <a:extLst>
              <a:ext uri="{FF2B5EF4-FFF2-40B4-BE49-F238E27FC236}">
                <a16:creationId xmlns:a16="http://schemas.microsoft.com/office/drawing/2014/main" id="{FD249245-F8B9-1219-091E-DA83D175B8DD}"/>
              </a:ext>
            </a:extLst>
          </p:cNvPr>
          <p:cNvSpPr>
            <a:spLocks/>
          </p:cNvSpPr>
          <p:nvPr/>
        </p:nvSpPr>
        <p:spPr>
          <a:xfrm rot="10800000" flipH="1" flipV="1">
            <a:off x="6386385" y="1711260"/>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a:lnSpc>
                <a:spcPct val="100000"/>
              </a:lnSpc>
              <a:spcBef>
                <a:spcPts val="200"/>
              </a:spcBef>
            </a:pPr>
            <a:r>
              <a:rPr lang="en-US">
                <a:solidFill>
                  <a:schemeClr val="bg1"/>
                </a:solidFill>
              </a:rPr>
              <a:t>Both Loblaws and PepsiCo have made goals to specifically address food insecurity in local communities.</a:t>
            </a:r>
          </a:p>
        </p:txBody>
      </p:sp>
      <p:sp>
        <p:nvSpPr>
          <p:cNvPr id="16" name="Rectangle: Rounded Corners 15">
            <a:extLst>
              <a:ext uri="{FF2B5EF4-FFF2-40B4-BE49-F238E27FC236}">
                <a16:creationId xmlns:a16="http://schemas.microsoft.com/office/drawing/2014/main" id="{48D0ABCF-9FA9-7CBC-67BB-5CC2B3ADD07A}"/>
              </a:ext>
            </a:extLst>
          </p:cNvPr>
          <p:cNvSpPr>
            <a:spLocks/>
          </p:cNvSpPr>
          <p:nvPr/>
        </p:nvSpPr>
        <p:spPr>
          <a:xfrm rot="10800000" flipH="1" flipV="1">
            <a:off x="6300438" y="3667989"/>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pPr>
              <a:spcBef>
                <a:spcPts val="200"/>
              </a:spcBef>
              <a:defRPr/>
            </a:pPr>
            <a:r>
              <a:rPr lang="en-US" sz="2400" b="1">
                <a:solidFill>
                  <a:srgbClr val="8EBC29"/>
                </a:solidFill>
              </a:rPr>
              <a:t>Limited alignment</a:t>
            </a:r>
          </a:p>
        </p:txBody>
      </p:sp>
      <p:sp>
        <p:nvSpPr>
          <p:cNvPr id="17" name="Rectangle: Rounded Corners 16">
            <a:extLst>
              <a:ext uri="{FF2B5EF4-FFF2-40B4-BE49-F238E27FC236}">
                <a16:creationId xmlns:a16="http://schemas.microsoft.com/office/drawing/2014/main" id="{205AC24E-16BF-2D88-57FC-77A358DBD37A}"/>
              </a:ext>
            </a:extLst>
          </p:cNvPr>
          <p:cNvSpPr>
            <a:spLocks/>
          </p:cNvSpPr>
          <p:nvPr/>
        </p:nvSpPr>
        <p:spPr>
          <a:xfrm rot="10800000" flipH="1" flipV="1">
            <a:off x="6386385" y="4281323"/>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a:lnSpc>
                <a:spcPct val="100000"/>
              </a:lnSpc>
              <a:spcBef>
                <a:spcPts val="200"/>
              </a:spcBef>
            </a:pPr>
            <a:r>
              <a:rPr lang="en-US">
                <a:solidFill>
                  <a:schemeClr val="bg1"/>
                </a:solidFill>
              </a:rPr>
              <a:t>Loblaws have a lot of goals, but most of these are internal people focus areas (such as women in leadership) and therefore not appropriate for collaboration. </a:t>
            </a:r>
          </a:p>
        </p:txBody>
      </p:sp>
      <p:sp>
        <p:nvSpPr>
          <p:cNvPr id="18" name="Oval 17">
            <a:extLst>
              <a:ext uri="{FF2B5EF4-FFF2-40B4-BE49-F238E27FC236}">
                <a16:creationId xmlns:a16="http://schemas.microsoft.com/office/drawing/2014/main" id="{8C7E0579-DD46-C9CF-994E-BAF4B9F7D02C}"/>
              </a:ext>
            </a:extLst>
          </p:cNvPr>
          <p:cNvSpPr/>
          <p:nvPr/>
        </p:nvSpPr>
        <p:spPr>
          <a:xfrm>
            <a:off x="6375234" y="3785645"/>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002E34C3-47EB-649B-F230-093672BBFC14}"/>
              </a:ext>
            </a:extLst>
          </p:cNvPr>
          <p:cNvSpPr/>
          <p:nvPr/>
        </p:nvSpPr>
        <p:spPr>
          <a:xfrm>
            <a:off x="6375234" y="1171322"/>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a:extLst>
              <a:ext uri="{FF2B5EF4-FFF2-40B4-BE49-F238E27FC236}">
                <a16:creationId xmlns:a16="http://schemas.microsoft.com/office/drawing/2014/main" id="{A70B7EE0-38A4-3716-7777-2DFC5411093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22901" y="3833312"/>
            <a:ext cx="311150" cy="311150"/>
          </a:xfrm>
          <a:prstGeom prst="rect">
            <a:avLst/>
          </a:prstGeom>
        </p:spPr>
      </p:pic>
      <p:pic>
        <p:nvPicPr>
          <p:cNvPr id="4" name="Graphic 3">
            <a:extLst>
              <a:ext uri="{FF2B5EF4-FFF2-40B4-BE49-F238E27FC236}">
                <a16:creationId xmlns:a16="http://schemas.microsoft.com/office/drawing/2014/main" id="{35612121-9DB4-DCEA-17B3-2347AB00FE5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427875" y="1223963"/>
            <a:ext cx="301202" cy="301202"/>
          </a:xfrm>
          <a:prstGeom prst="rect">
            <a:avLst/>
          </a:prstGeom>
        </p:spPr>
      </p:pic>
    </p:spTree>
    <p:extLst>
      <p:ext uri="{BB962C8B-B14F-4D97-AF65-F5344CB8AC3E}">
        <p14:creationId xmlns:p14="http://schemas.microsoft.com/office/powerpoint/2010/main" val="2300307128"/>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152F48-28EE-49AC-77BF-19D0A5AB2B62}"/>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BA7B8F62-8857-9937-5CD0-09CCDF1A113E}"/>
              </a:ext>
            </a:extLst>
          </p:cNvPr>
          <p:cNvGraphicFramePr>
            <a:graphicFrameLocks/>
          </p:cNvGraphicFramePr>
          <p:nvPr>
            <p:custDataLst>
              <p:tags r:id="rId1"/>
            </p:custDataLst>
            <p:extLst>
              <p:ext uri="{D42A27DB-BD31-4B8C-83A1-F6EECF244321}">
                <p14:modId xmlns:p14="http://schemas.microsoft.com/office/powerpoint/2010/main" val="40303395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2" name="think-cell data - do not delete" hidden="1">
                        <a:extLst>
                          <a:ext uri="{FF2B5EF4-FFF2-40B4-BE49-F238E27FC236}">
                            <a16:creationId xmlns:a16="http://schemas.microsoft.com/office/drawing/2014/main" id="{BA7B8F62-8857-9937-5CD0-09CCDF1A113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1" name="Title 10">
            <a:extLst>
              <a:ext uri="{FF2B5EF4-FFF2-40B4-BE49-F238E27FC236}">
                <a16:creationId xmlns:a16="http://schemas.microsoft.com/office/drawing/2014/main" id="{F89DD739-8DA4-A6C5-7352-5A9673390556}"/>
              </a:ext>
            </a:extLst>
          </p:cNvPr>
          <p:cNvSpPr>
            <a:spLocks noGrp="1"/>
          </p:cNvSpPr>
          <p:nvPr>
            <p:ph type="title"/>
          </p:nvPr>
        </p:nvSpPr>
        <p:spPr>
          <a:xfrm>
            <a:off x="304798" y="246888"/>
            <a:ext cx="11585448" cy="969264"/>
          </a:xfrm>
        </p:spPr>
        <p:txBody>
          <a:bodyPr vert="horz" rIns="0"/>
          <a:lstStyle/>
          <a:p>
            <a:pPr lvl="0"/>
            <a:r>
              <a:rPr lang="en-US" sz="3000"/>
              <a:t>LOBLAWS’ SUSTAINABILITY FOCUS AREAS</a:t>
            </a:r>
            <a:br>
              <a:rPr lang="en-US" sz="3000"/>
            </a:br>
            <a:r>
              <a:rPr lang="en-US" sz="1800" i="1"/>
              <a:t>And how these focus areas align with pep+ pillars</a:t>
            </a:r>
          </a:p>
        </p:txBody>
      </p:sp>
      <p:pic>
        <p:nvPicPr>
          <p:cNvPr id="13" name="Picture 2" descr="Loblaws - Logo - Leading the Canadian Industry in Dynamic ...">
            <a:extLst>
              <a:ext uri="{FF2B5EF4-FFF2-40B4-BE49-F238E27FC236}">
                <a16:creationId xmlns:a16="http://schemas.microsoft.com/office/drawing/2014/main" id="{124F73C5-2CE5-2903-7644-44FF4389DE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69739" y="514687"/>
            <a:ext cx="1409136" cy="4343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Top Corners Rounded 13">
            <a:extLst>
              <a:ext uri="{FF2B5EF4-FFF2-40B4-BE49-F238E27FC236}">
                <a16:creationId xmlns:a16="http://schemas.microsoft.com/office/drawing/2014/main" id="{F14808DC-11AF-3C47-DA39-A39B027B14DC}"/>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5" name="Table 4">
            <a:extLst>
              <a:ext uri="{FF2B5EF4-FFF2-40B4-BE49-F238E27FC236}">
                <a16:creationId xmlns:a16="http://schemas.microsoft.com/office/drawing/2014/main" id="{5E8696CD-1B05-F106-7CC4-3B70489DA7B8}"/>
              </a:ext>
            </a:extLst>
          </p:cNvPr>
          <p:cNvGraphicFramePr>
            <a:graphicFrameLocks noGrp="1"/>
          </p:cNvGraphicFramePr>
          <p:nvPr>
            <p:extLst>
              <p:ext uri="{D42A27DB-BD31-4B8C-83A1-F6EECF244321}">
                <p14:modId xmlns:p14="http://schemas.microsoft.com/office/powerpoint/2010/main" val="151631471"/>
              </p:ext>
            </p:extLst>
          </p:nvPr>
        </p:nvGraphicFramePr>
        <p:xfrm>
          <a:off x="-7620" y="1148230"/>
          <a:ext cx="11986260" cy="5291305"/>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3332480">
                  <a:extLst>
                    <a:ext uri="{9D8B030D-6E8A-4147-A177-3AD203B41FA5}">
                      <a16:colId xmlns:a16="http://schemas.microsoft.com/office/drawing/2014/main" val="2382844442"/>
                    </a:ext>
                  </a:extLst>
                </a:gridCol>
                <a:gridCol w="3332480">
                  <a:extLst>
                    <a:ext uri="{9D8B030D-6E8A-4147-A177-3AD203B41FA5}">
                      <a16:colId xmlns:a16="http://schemas.microsoft.com/office/drawing/2014/main" val="957515009"/>
                    </a:ext>
                  </a:extLst>
                </a:gridCol>
                <a:gridCol w="3332480">
                  <a:extLst>
                    <a:ext uri="{9D8B030D-6E8A-4147-A177-3AD203B41FA5}">
                      <a16:colId xmlns:a16="http://schemas.microsoft.com/office/drawing/2014/main" val="2353111847"/>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1" i="0" noProof="0">
                          <a:solidFill>
                            <a:schemeClr val="bg1"/>
                          </a:solidFill>
                          <a:effectLst/>
                          <a:latin typeface="+mn-lt"/>
                          <a:cs typeface="Leelawadee" panose="020B0502040204020203" pitchFamily="34" charset="-34"/>
                        </a:rPr>
                        <a:t>Environmental sustainability​</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1" i="0" noProof="0">
                          <a:solidFill>
                            <a:schemeClr val="bg1"/>
                          </a:solidFill>
                          <a:effectLst/>
                          <a:latin typeface="+mn-lt"/>
                          <a:cs typeface="Leelawadee" panose="020B0502040204020203" pitchFamily="34" charset="-34"/>
                        </a:rPr>
                        <a:t>Social impact​</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1" i="0" noProof="0">
                          <a:solidFill>
                            <a:schemeClr val="bg1"/>
                          </a:solidFill>
                          <a:effectLst/>
                          <a:latin typeface="+mn-lt"/>
                          <a:cs typeface="Leelawadee" panose="020B0502040204020203" pitchFamily="34" charset="-34"/>
                        </a:rPr>
                        <a:t>Corporate governance​​​</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1036355">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954F07"/>
                          </a:solidFill>
                          <a:latin typeface="+mj-lt"/>
                          <a:ea typeface="+mn-ea"/>
                          <a:cs typeface="Leelawadee"/>
                        </a:rPr>
                        <a:t>POSITIVE </a:t>
                      </a:r>
                      <a:br>
                        <a:rPr lang="en-US" sz="1400" kern="1200">
                          <a:solidFill>
                            <a:srgbClr val="954F07"/>
                          </a:solidFill>
                          <a:latin typeface="+mj-lt"/>
                          <a:ea typeface="+mn-ea"/>
                          <a:cs typeface="Leelawadee"/>
                        </a:rPr>
                      </a:br>
                      <a:r>
                        <a:rPr lang="en-US" sz="1400" kern="1200">
                          <a:solidFill>
                            <a:srgbClr val="954F07"/>
                          </a:solidFill>
                          <a:latin typeface="+mj-lt"/>
                          <a:ea typeface="+mn-ea"/>
                          <a:cs typeface="Leelawadee"/>
                        </a:rPr>
                        <a:t>AGRICULTURE</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9F0A"/>
                    </a:solidFill>
                  </a:tcPr>
                </a:tc>
                <a:tc>
                  <a:txBody>
                    <a:bodyPr/>
                    <a:lstStyle/>
                    <a:p>
                      <a:pPr marL="120650" indent="-120650" algn="l" rtl="0" fontAlgn="base">
                        <a:lnSpc>
                          <a:spcPct val="100000"/>
                        </a:lnSpc>
                        <a:buClr>
                          <a:schemeClr val="tx1"/>
                        </a:buClr>
                        <a:buFont typeface="Arial" panose="020B0604020202020204" pitchFamily="34" charset="0"/>
                        <a:buChar char="•"/>
                      </a:pPr>
                      <a:r>
                        <a:rPr lang="en-US" sz="1050" b="0" i="0" kern="1200" noProof="0">
                          <a:solidFill>
                            <a:schemeClr val="accent3"/>
                          </a:solidFill>
                          <a:effectLst/>
                          <a:highlight>
                            <a:srgbClr val="FFC624"/>
                          </a:highlight>
                          <a:latin typeface="+mn-lt"/>
                          <a:ea typeface="+mn-ea"/>
                          <a:cs typeface="Leelawadee" panose="020B0502040204020203" pitchFamily="34" charset="-34"/>
                        </a:rPr>
                        <a:t>Target:</a:t>
                      </a:r>
                      <a:r>
                        <a:rPr lang="en-US" sz="1050" b="0" i="0" noProof="0">
                          <a:solidFill>
                            <a:schemeClr val="accent3"/>
                          </a:solidFill>
                          <a:effectLst/>
                          <a:latin typeface="+mn-lt"/>
                          <a:cs typeface="Leelawadee" panose="020B0502040204020203" pitchFamily="34" charset="-34"/>
                        </a:rPr>
                        <a:t> Suppliers who supply 70% of volume by spend will set science-based targets by 2027</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kumimoji="0" lang="en-GB" sz="1050" b="0" i="1" u="none" strike="noStrike" kern="1200" cap="none" spc="0" normalizeH="0" baseline="0" noProof="0">
                          <a:ln>
                            <a:noFill/>
                          </a:ln>
                          <a:solidFill>
                            <a:schemeClr val="accent3"/>
                          </a:solidFill>
                          <a:effectLst/>
                          <a:uLnTx/>
                          <a:uFillTx/>
                          <a:latin typeface="+mn-lt"/>
                          <a:ea typeface="+mn-ea"/>
                          <a:cs typeface="+mn-cs"/>
                        </a:rPr>
                        <a:t>Not a focus area for the customer</a:t>
                      </a:r>
                      <a:endParaRPr lang="en-US" sz="1050" b="0" i="1" noProof="0">
                        <a:solidFill>
                          <a:schemeClr val="accent3"/>
                        </a:solidFill>
                        <a:effectLst/>
                        <a:highlight>
                          <a:srgbClr val="FFFF00"/>
                        </a:highlight>
                        <a:latin typeface="+mn-lt"/>
                        <a:cs typeface="Leelawadee" panose="020B0502040204020203" pitchFamily="34" charset="-34"/>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kumimoji="0" lang="en-GB" sz="1050" b="0" i="1" u="none" strike="noStrike" kern="1200" cap="none" spc="0" normalizeH="0" baseline="0" noProof="0">
                          <a:ln>
                            <a:noFill/>
                          </a:ln>
                          <a:solidFill>
                            <a:schemeClr val="accent3"/>
                          </a:solidFill>
                          <a:effectLst/>
                          <a:uLnTx/>
                          <a:uFillTx/>
                          <a:latin typeface="+mn-lt"/>
                          <a:ea typeface="+mn-ea"/>
                          <a:cs typeface="+mn-cs"/>
                        </a:rPr>
                        <a:t>Not a focus area for the customer</a:t>
                      </a:r>
                      <a:endParaRPr lang="en-US" sz="1050" b="0" i="1" noProof="0">
                        <a:solidFill>
                          <a:schemeClr val="accent3"/>
                        </a:solidFill>
                        <a:effectLst/>
                        <a:highlight>
                          <a:srgbClr val="FFFF00"/>
                        </a:highlight>
                        <a:latin typeface="+mn-lt"/>
                        <a:cs typeface="Leelawadee" panose="020B0502040204020203" pitchFamily="34" charset="-34"/>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2324929">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indent="-120650" algn="l" rtl="0" fontAlgn="base">
                        <a:lnSpc>
                          <a:spcPct val="100000"/>
                        </a:lnSpc>
                        <a:spcBef>
                          <a:spcPts val="300"/>
                        </a:spcBef>
                        <a:buClr>
                          <a:schemeClr val="tx1"/>
                        </a:buClr>
                        <a:buFont typeface="Arial" panose="020B0604020202020204" pitchFamily="34" charset="0"/>
                        <a:buChar char="•"/>
                      </a:pPr>
                      <a:r>
                        <a:rPr lang="en-US" sz="1050" b="0" i="0" kern="1200" noProof="0">
                          <a:solidFill>
                            <a:schemeClr val="accent3"/>
                          </a:solidFill>
                          <a:effectLst/>
                          <a:highlight>
                            <a:srgbClr val="FFC624"/>
                          </a:highlight>
                          <a:latin typeface="+mn-lt"/>
                          <a:ea typeface="+mn-ea"/>
                          <a:cs typeface="Leelawadee" panose="020B0502040204020203" pitchFamily="34" charset="-34"/>
                        </a:rPr>
                        <a:t>Target:</a:t>
                      </a:r>
                      <a:r>
                        <a:rPr lang="en-US" sz="1050" b="0" i="0" kern="1200" noProof="0">
                          <a:solidFill>
                            <a:schemeClr val="accent3"/>
                          </a:solidFill>
                          <a:effectLst/>
                          <a:latin typeface="+mn-lt"/>
                          <a:ea typeface="+mn-ea"/>
                          <a:cs typeface="Leelawadee" panose="020B0502040204020203" pitchFamily="34" charset="-34"/>
                        </a:rPr>
                        <a:t> </a:t>
                      </a:r>
                      <a:r>
                        <a:rPr lang="en-US" sz="1050" b="0" i="0" noProof="0">
                          <a:solidFill>
                            <a:schemeClr val="accent3"/>
                          </a:solidFill>
                          <a:effectLst/>
                          <a:latin typeface="+mn-lt"/>
                          <a:cs typeface="Leelawadee" panose="020B0502040204020203" pitchFamily="34" charset="-34"/>
                        </a:rPr>
                        <a:t>Reduce enterprise operating footprint by 50% from a 2020 baseline and operate a zero emissions fleet by 2030</a:t>
                      </a:r>
                    </a:p>
                    <a:p>
                      <a:pPr marL="120650" indent="-120650" algn="l" rtl="0" fontAlgn="base">
                        <a:lnSpc>
                          <a:spcPct val="100000"/>
                        </a:lnSpc>
                        <a:spcBef>
                          <a:spcPts val="300"/>
                        </a:spcBef>
                        <a:buClr>
                          <a:schemeClr val="tx1"/>
                        </a:buClr>
                        <a:buFont typeface="Arial" panose="020B0604020202020204" pitchFamily="34" charset="0"/>
                        <a:buChar char="•"/>
                      </a:pPr>
                      <a:r>
                        <a:rPr lang="en-US" sz="1050" b="0" i="0" kern="1200" noProof="0">
                          <a:solidFill>
                            <a:schemeClr val="accent3"/>
                          </a:solidFill>
                          <a:effectLst/>
                          <a:highlight>
                            <a:srgbClr val="FFC624"/>
                          </a:highlight>
                          <a:latin typeface="+mn-lt"/>
                          <a:ea typeface="+mn-ea"/>
                          <a:cs typeface="Leelawadee" panose="020B0502040204020203" pitchFamily="34" charset="-34"/>
                        </a:rPr>
                        <a:t>Target:</a:t>
                      </a:r>
                      <a:r>
                        <a:rPr lang="en-US" sz="1050" b="0" i="0" kern="1200" noProof="0">
                          <a:solidFill>
                            <a:schemeClr val="accent3"/>
                          </a:solidFill>
                          <a:effectLst/>
                          <a:latin typeface="+mn-lt"/>
                          <a:ea typeface="+mn-ea"/>
                          <a:cs typeface="Leelawadee" panose="020B0502040204020203" pitchFamily="34" charset="-34"/>
                        </a:rPr>
                        <a:t> </a:t>
                      </a:r>
                      <a:r>
                        <a:rPr lang="en-US" sz="1050" b="0" i="0" noProof="0">
                          <a:solidFill>
                            <a:schemeClr val="accent3"/>
                          </a:solidFill>
                          <a:effectLst/>
                          <a:latin typeface="+mn-lt"/>
                          <a:cs typeface="Leelawadee" panose="020B0502040204020203" pitchFamily="34" charset="-34"/>
                        </a:rPr>
                        <a:t>Achieve net-zero for our enterprise operating footprint by focusing on emissions from heating, refrigerants, and electricity by 2040</a:t>
                      </a:r>
                    </a:p>
                    <a:p>
                      <a:pPr marL="120650" indent="-120650" algn="l" rtl="0" fontAlgn="base">
                        <a:lnSpc>
                          <a:spcPct val="100000"/>
                        </a:lnSpc>
                        <a:spcBef>
                          <a:spcPts val="300"/>
                        </a:spcBef>
                        <a:buClr>
                          <a:schemeClr val="tx1"/>
                        </a:buClr>
                        <a:buFont typeface="Arial" panose="020B0604020202020204" pitchFamily="34" charset="0"/>
                        <a:buChar char="•"/>
                      </a:pPr>
                      <a:r>
                        <a:rPr lang="en-US" sz="1050" b="0" i="0" kern="1200" noProof="0">
                          <a:solidFill>
                            <a:schemeClr val="accent3"/>
                          </a:solidFill>
                          <a:effectLst/>
                          <a:highlight>
                            <a:srgbClr val="FFC624"/>
                          </a:highlight>
                          <a:latin typeface="+mn-lt"/>
                          <a:ea typeface="+mn-ea"/>
                          <a:cs typeface="Leelawadee" panose="020B0502040204020203" pitchFamily="34" charset="-34"/>
                        </a:rPr>
                        <a:t>Target:</a:t>
                      </a:r>
                      <a:r>
                        <a:rPr lang="en-US" sz="1050" b="0" i="0" noProof="0">
                          <a:solidFill>
                            <a:schemeClr val="accent3"/>
                          </a:solidFill>
                          <a:effectLst/>
                          <a:latin typeface="+mn-lt"/>
                          <a:cs typeface="Leelawadee" panose="020B0502040204020203" pitchFamily="34" charset="-34"/>
                        </a:rPr>
                        <a:t> Achieve net-zero for scope 3 by 2050</a:t>
                      </a:r>
                    </a:p>
                    <a:p>
                      <a:pPr marL="120650" indent="-120650" algn="l" rtl="0" fontAlgn="base">
                        <a:lnSpc>
                          <a:spcPct val="100000"/>
                        </a:lnSpc>
                        <a:spcBef>
                          <a:spcPts val="300"/>
                        </a:spcBef>
                        <a:buClr>
                          <a:schemeClr val="tx1"/>
                        </a:buClr>
                        <a:buFont typeface="Arial" panose="020B0604020202020204" pitchFamily="34" charset="0"/>
                        <a:buChar char="•"/>
                      </a:pPr>
                      <a:r>
                        <a:rPr lang="en-US" sz="1050" b="0" i="0" kern="1200" noProof="0">
                          <a:solidFill>
                            <a:schemeClr val="accent3"/>
                          </a:solidFill>
                          <a:effectLst/>
                          <a:highlight>
                            <a:srgbClr val="FFC624"/>
                          </a:highlight>
                          <a:latin typeface="+mn-lt"/>
                          <a:ea typeface="+mn-ea"/>
                          <a:cs typeface="Leelawadee" panose="020B0502040204020203" pitchFamily="34" charset="-34"/>
                        </a:rPr>
                        <a:t>Target:</a:t>
                      </a:r>
                      <a:r>
                        <a:rPr lang="en-US" sz="1050" b="0" i="0" kern="1200" noProof="0">
                          <a:solidFill>
                            <a:schemeClr val="accent3"/>
                          </a:solidFill>
                          <a:effectLst/>
                          <a:latin typeface="+mn-lt"/>
                          <a:ea typeface="+mn-ea"/>
                          <a:cs typeface="Leelawadee" panose="020B0502040204020203" pitchFamily="34" charset="-34"/>
                        </a:rPr>
                        <a:t> Ensure zero waste to landfill by 2030</a:t>
                      </a:r>
                    </a:p>
                    <a:p>
                      <a:pPr marL="120650" indent="-120650" algn="l" rtl="0" fontAlgn="base">
                        <a:lnSpc>
                          <a:spcPct val="100000"/>
                        </a:lnSpc>
                        <a:spcBef>
                          <a:spcPts val="300"/>
                        </a:spcBef>
                        <a:buClr>
                          <a:schemeClr val="tx1"/>
                        </a:buClr>
                        <a:buFont typeface="Arial" panose="020B0604020202020204" pitchFamily="34" charset="0"/>
                        <a:buChar char="•"/>
                      </a:pPr>
                      <a:r>
                        <a:rPr lang="en-US" sz="1050" b="0" i="0" kern="1200" noProof="0">
                          <a:solidFill>
                            <a:schemeClr val="accent3"/>
                          </a:solidFill>
                          <a:effectLst/>
                          <a:highlight>
                            <a:srgbClr val="FFC624"/>
                          </a:highlight>
                          <a:latin typeface="+mn-lt"/>
                          <a:ea typeface="+mn-ea"/>
                          <a:cs typeface="Leelawadee" panose="020B0502040204020203" pitchFamily="34" charset="-34"/>
                        </a:rPr>
                        <a:t>Target:</a:t>
                      </a:r>
                      <a:r>
                        <a:rPr lang="en-US" sz="1050" b="0" i="0" kern="1200" noProof="0">
                          <a:solidFill>
                            <a:schemeClr val="accent3"/>
                          </a:solidFill>
                          <a:effectLst/>
                          <a:latin typeface="+mn-lt"/>
                          <a:ea typeface="+mn-ea"/>
                          <a:cs typeface="Leelawadee" panose="020B0502040204020203" pitchFamily="34" charset="-34"/>
                        </a:rPr>
                        <a:t> Tackle plastic waste by making all control brand and in-store plastic packaging recyclable or reusable </a:t>
                      </a:r>
                      <a:br>
                        <a:rPr lang="en-US" sz="1050" b="0" i="0" kern="1200" noProof="0">
                          <a:solidFill>
                            <a:schemeClr val="accent3"/>
                          </a:solidFill>
                          <a:effectLst/>
                          <a:latin typeface="+mn-lt"/>
                          <a:ea typeface="+mn-ea"/>
                          <a:cs typeface="Leelawadee" panose="020B0502040204020203" pitchFamily="34" charset="-34"/>
                        </a:rPr>
                      </a:br>
                      <a:r>
                        <a:rPr lang="en-US" sz="1050" b="0" i="0" kern="1200" noProof="0">
                          <a:solidFill>
                            <a:schemeClr val="accent3"/>
                          </a:solidFill>
                          <a:effectLst/>
                          <a:latin typeface="+mn-lt"/>
                          <a:ea typeface="+mn-ea"/>
                          <a:cs typeface="Leelawadee" panose="020B0502040204020203" pitchFamily="34" charset="-34"/>
                        </a:rPr>
                        <a:t>in accordance with the in-scope Golden Design Rules </a:t>
                      </a:r>
                      <a:br>
                        <a:rPr lang="en-US" sz="1050" b="0" i="0" kern="1200" noProof="0">
                          <a:solidFill>
                            <a:schemeClr val="accent3"/>
                          </a:solidFill>
                          <a:effectLst/>
                          <a:latin typeface="+mn-lt"/>
                          <a:ea typeface="+mn-ea"/>
                          <a:cs typeface="Leelawadee" panose="020B0502040204020203" pitchFamily="34" charset="-34"/>
                        </a:rPr>
                      </a:br>
                      <a:r>
                        <a:rPr lang="en-US" sz="1050" b="0" i="0" kern="1200" noProof="0">
                          <a:solidFill>
                            <a:schemeClr val="accent3"/>
                          </a:solidFill>
                          <a:effectLst/>
                          <a:latin typeface="+mn-lt"/>
                          <a:ea typeface="+mn-ea"/>
                          <a:cs typeface="Leelawadee" panose="020B0502040204020203" pitchFamily="34" charset="-34"/>
                        </a:rPr>
                        <a:t>by 2025</a:t>
                      </a:r>
                    </a:p>
                    <a:p>
                      <a:pPr marL="120650" indent="-120650" algn="l" rtl="0" fontAlgn="base">
                        <a:lnSpc>
                          <a:spcPct val="100000"/>
                        </a:lnSpc>
                        <a:spcBef>
                          <a:spcPts val="300"/>
                        </a:spcBef>
                        <a:buClr>
                          <a:schemeClr val="tx1"/>
                        </a:buClr>
                        <a:buFont typeface="Arial" panose="020B0604020202020204" pitchFamily="34" charset="0"/>
                        <a:buChar char="•"/>
                      </a:pPr>
                      <a:r>
                        <a:rPr lang="en-US" sz="1050" kern="1200" noProof="0">
                          <a:solidFill>
                            <a:schemeClr val="accent3"/>
                          </a:solidFill>
                          <a:highlight>
                            <a:srgbClr val="4FE2F3"/>
                          </a:highlight>
                          <a:latin typeface="+mn-lt"/>
                          <a:ea typeface="+mn-ea"/>
                          <a:cs typeface="Leelawadee" panose="020B0502040204020203" pitchFamily="34" charset="-34"/>
                        </a:rPr>
                        <a:t>Goal:</a:t>
                      </a:r>
                      <a:r>
                        <a:rPr lang="en-US" sz="1050" b="0" i="0" kern="1200" noProof="0">
                          <a:solidFill>
                            <a:schemeClr val="accent3"/>
                          </a:solidFill>
                          <a:effectLst/>
                          <a:latin typeface="+mn-lt"/>
                          <a:ea typeface="+mn-ea"/>
                          <a:cs typeface="Leelawadee" panose="020B0502040204020203" pitchFamily="34" charset="-34"/>
                        </a:rPr>
                        <a:t> Provide and maintain safe shopping and working conditions for colleagues, employees of our franchisees and associates, as well as customers</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indent="-120650" algn="l" defTabSz="914400" rtl="0" eaLnBrk="1" fontAlgn="base" latinLnBrk="0" hangingPunct="1">
                        <a:lnSpc>
                          <a:spcPct val="100000"/>
                        </a:lnSpc>
                        <a:buClr>
                          <a:schemeClr val="tx1"/>
                        </a:buClr>
                        <a:buFont typeface="Arial" panose="020B0604020202020204" pitchFamily="34" charset="0"/>
                        <a:buChar char="•"/>
                      </a:pPr>
                      <a:r>
                        <a:rPr lang="en-US" sz="1050" b="0" i="0" kern="1200" noProof="0">
                          <a:solidFill>
                            <a:schemeClr val="accent3"/>
                          </a:solidFill>
                          <a:effectLst/>
                          <a:highlight>
                            <a:srgbClr val="FFC624"/>
                          </a:highlight>
                          <a:latin typeface="+mn-lt"/>
                          <a:ea typeface="+mn-ea"/>
                          <a:cs typeface="Leelawadee" panose="020B0502040204020203" pitchFamily="34" charset="-34"/>
                        </a:rPr>
                        <a:t>Target:</a:t>
                      </a:r>
                      <a:r>
                        <a:rPr lang="en-US" sz="1050" b="0" i="0" kern="1200" noProof="0">
                          <a:solidFill>
                            <a:schemeClr val="accent3"/>
                          </a:solidFill>
                          <a:effectLst/>
                          <a:latin typeface="+mn-lt"/>
                          <a:ea typeface="+mn-ea"/>
                          <a:cs typeface="Leelawadee" panose="020B0502040204020203" pitchFamily="34" charset="-34"/>
                        </a:rPr>
                        <a:t> Ensure percentage of Women in Management positions is 46% by 2028</a:t>
                      </a:r>
                    </a:p>
                    <a:p>
                      <a:pPr marL="120650" indent="-120650" algn="l" defTabSz="914400" rtl="0" eaLnBrk="1" fontAlgn="base" latinLnBrk="0" hangingPunct="1">
                        <a:lnSpc>
                          <a:spcPct val="100000"/>
                        </a:lnSpc>
                        <a:spcBef>
                          <a:spcPts val="300"/>
                        </a:spcBef>
                        <a:buClr>
                          <a:schemeClr val="tx1"/>
                        </a:buClr>
                        <a:buFont typeface="Arial" panose="020B0604020202020204" pitchFamily="34" charset="0"/>
                        <a:buChar char="•"/>
                      </a:pPr>
                      <a:r>
                        <a:rPr lang="en-US" sz="1050" kern="1200" noProof="0">
                          <a:solidFill>
                            <a:schemeClr val="accent3"/>
                          </a:solidFill>
                          <a:highlight>
                            <a:srgbClr val="4FE2F3"/>
                          </a:highlight>
                          <a:latin typeface="+mn-lt"/>
                          <a:ea typeface="+mn-ea"/>
                          <a:cs typeface="Leelawadee" panose="020B0502040204020203" pitchFamily="34" charset="-34"/>
                        </a:rPr>
                        <a:t>Goal:</a:t>
                      </a:r>
                      <a:r>
                        <a:rPr lang="en-US" sz="1050" kern="1200" noProof="0">
                          <a:solidFill>
                            <a:schemeClr val="accent3"/>
                          </a:solidFill>
                          <a:latin typeface="+mn-lt"/>
                          <a:ea typeface="+mn-ea"/>
                          <a:cs typeface="Leelawadee" panose="020B0502040204020203" pitchFamily="34" charset="-34"/>
                        </a:rPr>
                        <a:t> </a:t>
                      </a:r>
                      <a:r>
                        <a:rPr lang="en-US" sz="1050" b="0" i="0" kern="1200" noProof="0">
                          <a:solidFill>
                            <a:schemeClr val="accent3"/>
                          </a:solidFill>
                          <a:effectLst/>
                          <a:latin typeface="+mn-lt"/>
                          <a:ea typeface="+mn-ea"/>
                          <a:cs typeface="Leelawadee" panose="020B0502040204020203" pitchFamily="34" charset="-34"/>
                        </a:rPr>
                        <a:t>Empower women of all backgrounds to realize their full potential and grow their careers</a:t>
                      </a:r>
                    </a:p>
                    <a:p>
                      <a:pPr marL="120650" indent="-120650" algn="l" defTabSz="914400" rtl="0" eaLnBrk="1" fontAlgn="base" latinLnBrk="0" hangingPunct="1">
                        <a:lnSpc>
                          <a:spcPct val="100000"/>
                        </a:lnSpc>
                        <a:spcBef>
                          <a:spcPts val="300"/>
                        </a:spcBef>
                        <a:buClr>
                          <a:schemeClr val="tx1"/>
                        </a:buClr>
                        <a:buFont typeface="Arial" panose="020B0604020202020204" pitchFamily="34" charset="0"/>
                        <a:buChar char="•"/>
                      </a:pPr>
                      <a:r>
                        <a:rPr lang="en-US" sz="1050" kern="1200" noProof="0">
                          <a:solidFill>
                            <a:schemeClr val="accent3"/>
                          </a:solidFill>
                          <a:highlight>
                            <a:srgbClr val="4FE2F3"/>
                          </a:highlight>
                          <a:latin typeface="+mn-lt"/>
                          <a:ea typeface="+mn-ea"/>
                          <a:cs typeface="Leelawadee" panose="020B0502040204020203" pitchFamily="34" charset="-34"/>
                        </a:rPr>
                        <a:t>Goal:</a:t>
                      </a:r>
                      <a:r>
                        <a:rPr lang="en-US" sz="1050" b="0" i="0" kern="1200" noProof="0">
                          <a:solidFill>
                            <a:schemeClr val="accent3"/>
                          </a:solidFill>
                          <a:effectLst/>
                          <a:latin typeface="+mn-lt"/>
                          <a:ea typeface="+mn-ea"/>
                          <a:cs typeface="Leelawadee" panose="020B0502040204020203" pitchFamily="34" charset="-34"/>
                        </a:rPr>
                        <a:t> Celebrate, support, and recognize the richness and strength that comes from the diverse racial and cultural backgrounds of Canadians</a:t>
                      </a:r>
                    </a:p>
                    <a:p>
                      <a:pPr marL="120650" indent="-120650" algn="l" defTabSz="914400" rtl="0" eaLnBrk="1" fontAlgn="base" latinLnBrk="0" hangingPunct="1">
                        <a:lnSpc>
                          <a:spcPct val="100000"/>
                        </a:lnSpc>
                        <a:spcBef>
                          <a:spcPts val="300"/>
                        </a:spcBef>
                        <a:buClr>
                          <a:schemeClr val="tx1"/>
                        </a:buClr>
                        <a:buFont typeface="Arial" panose="020B0604020202020204" pitchFamily="34" charset="0"/>
                        <a:buChar char="•"/>
                      </a:pPr>
                      <a:r>
                        <a:rPr lang="en-US" sz="1050" kern="1200" noProof="0">
                          <a:solidFill>
                            <a:schemeClr val="accent3"/>
                          </a:solidFill>
                          <a:highlight>
                            <a:srgbClr val="4FE2F3"/>
                          </a:highlight>
                          <a:latin typeface="+mn-lt"/>
                          <a:ea typeface="+mn-ea"/>
                          <a:cs typeface="Leelawadee" panose="020B0502040204020203" pitchFamily="34" charset="-34"/>
                        </a:rPr>
                        <a:t>Goal:</a:t>
                      </a:r>
                      <a:r>
                        <a:rPr lang="en-US" sz="1050" b="0" i="0" kern="1200" noProof="0">
                          <a:solidFill>
                            <a:schemeClr val="accent3"/>
                          </a:solidFill>
                          <a:effectLst/>
                          <a:latin typeface="+mn-lt"/>
                          <a:ea typeface="+mn-ea"/>
                          <a:cs typeface="Leelawadee" panose="020B0502040204020203" pitchFamily="34" charset="-34"/>
                        </a:rPr>
                        <a:t> Increase representation of Indigenous colleagues in corporate workforce</a:t>
                      </a:r>
                    </a:p>
                    <a:p>
                      <a:pPr marL="120650" indent="-120650" algn="l" defTabSz="914400" rtl="0" eaLnBrk="1" fontAlgn="base" latinLnBrk="0" hangingPunct="1">
                        <a:lnSpc>
                          <a:spcPct val="100000"/>
                        </a:lnSpc>
                        <a:spcBef>
                          <a:spcPts val="300"/>
                        </a:spcBef>
                        <a:buClr>
                          <a:schemeClr val="tx1"/>
                        </a:buClr>
                        <a:buFont typeface="Arial" panose="020B0604020202020204" pitchFamily="34" charset="0"/>
                        <a:buChar char="•"/>
                      </a:pPr>
                      <a:r>
                        <a:rPr lang="en-US" sz="1050" kern="1200" noProof="0">
                          <a:solidFill>
                            <a:schemeClr val="accent3"/>
                          </a:solidFill>
                          <a:highlight>
                            <a:srgbClr val="4FE2F3"/>
                          </a:highlight>
                          <a:latin typeface="+mn-lt"/>
                          <a:ea typeface="+mn-ea"/>
                          <a:cs typeface="Leelawadee" panose="020B0502040204020203" pitchFamily="34" charset="-34"/>
                        </a:rPr>
                        <a:t>Goal:</a:t>
                      </a:r>
                      <a:r>
                        <a:rPr lang="en-US" sz="1050" b="0" i="0" kern="1200" noProof="0">
                          <a:solidFill>
                            <a:schemeClr val="accent3"/>
                          </a:solidFill>
                          <a:effectLst/>
                          <a:latin typeface="+mn-lt"/>
                          <a:ea typeface="+mn-ea"/>
                          <a:cs typeface="Leelawadee" panose="020B0502040204020203" pitchFamily="34" charset="-34"/>
                        </a:rPr>
                        <a:t> Create a positive space where colleagues of all genders and sexual orientations feel welcomed and can be their authentic selves </a:t>
                      </a:r>
                    </a:p>
                    <a:p>
                      <a:pPr marL="120650" indent="-120650" algn="l" defTabSz="914400" rtl="0" eaLnBrk="1" fontAlgn="base" latinLnBrk="0" hangingPunct="1">
                        <a:lnSpc>
                          <a:spcPct val="100000"/>
                        </a:lnSpc>
                        <a:spcBef>
                          <a:spcPts val="300"/>
                        </a:spcBef>
                        <a:buClr>
                          <a:schemeClr val="tx1"/>
                        </a:buClr>
                        <a:buFont typeface="Arial" panose="020B0604020202020204" pitchFamily="34" charset="0"/>
                        <a:buChar char="•"/>
                      </a:pPr>
                      <a:r>
                        <a:rPr lang="en-US" sz="1050" kern="1200" noProof="0">
                          <a:solidFill>
                            <a:schemeClr val="accent3"/>
                          </a:solidFill>
                          <a:highlight>
                            <a:srgbClr val="4FE2F3"/>
                          </a:highlight>
                          <a:latin typeface="+mn-lt"/>
                          <a:ea typeface="+mn-ea"/>
                          <a:cs typeface="Leelawadee" panose="020B0502040204020203" pitchFamily="34" charset="-34"/>
                        </a:rPr>
                        <a:t>Goal:</a:t>
                      </a:r>
                      <a:r>
                        <a:rPr lang="en-US" sz="1050" b="0" i="0" kern="1200" noProof="0">
                          <a:solidFill>
                            <a:schemeClr val="accent3"/>
                          </a:solidFill>
                          <a:effectLst/>
                          <a:latin typeface="+mn-lt"/>
                          <a:ea typeface="+mn-ea"/>
                          <a:cs typeface="Leelawadee" panose="020B0502040204020203" pitchFamily="34" charset="-34"/>
                        </a:rPr>
                        <a:t> Invested in fostering a continuous learning and development culture, providing teams with the tools and resources they need to thrive</a:t>
                      </a:r>
                    </a:p>
                    <a:p>
                      <a:pPr marL="120650" indent="-120650" algn="l" defTabSz="914400" rtl="0" eaLnBrk="1" fontAlgn="base" latinLnBrk="0" hangingPunct="1">
                        <a:lnSpc>
                          <a:spcPct val="100000"/>
                        </a:lnSpc>
                        <a:spcBef>
                          <a:spcPts val="300"/>
                        </a:spcBef>
                        <a:buClr>
                          <a:schemeClr val="tx1"/>
                        </a:buClr>
                        <a:buFont typeface="Arial" panose="020B0604020202020204" pitchFamily="34" charset="0"/>
                        <a:buChar char="•"/>
                      </a:pPr>
                      <a:r>
                        <a:rPr lang="en-US" sz="1050" kern="1200" noProof="0">
                          <a:solidFill>
                            <a:schemeClr val="accent3"/>
                          </a:solidFill>
                          <a:highlight>
                            <a:srgbClr val="4FE2F3"/>
                          </a:highlight>
                          <a:latin typeface="+mn-lt"/>
                          <a:ea typeface="+mn-ea"/>
                          <a:cs typeface="Leelawadee" panose="020B0502040204020203" pitchFamily="34" charset="-34"/>
                        </a:rPr>
                        <a:t>Goal:</a:t>
                      </a:r>
                      <a:r>
                        <a:rPr lang="en-US" sz="1050" kern="1200" noProof="0">
                          <a:solidFill>
                            <a:schemeClr val="accent3"/>
                          </a:solidFill>
                          <a:latin typeface="+mn-lt"/>
                          <a:ea typeface="+mn-ea"/>
                          <a:cs typeface="Leelawadee" panose="020B0502040204020203" pitchFamily="34" charset="-34"/>
                        </a:rPr>
                        <a:t> </a:t>
                      </a:r>
                      <a:r>
                        <a:rPr lang="en-US" sz="1050" b="0" i="0" kern="1200" noProof="0">
                          <a:solidFill>
                            <a:schemeClr val="accent3"/>
                          </a:solidFill>
                          <a:effectLst/>
                          <a:latin typeface="+mn-lt"/>
                          <a:ea typeface="+mn-ea"/>
                          <a:cs typeface="Leelawadee" panose="020B0502040204020203" pitchFamily="34" charset="-34"/>
                        </a:rPr>
                        <a:t>Feed More Families program has a goal to donate 1 billion pounds of food to community-based food charities</a:t>
                      </a: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indent="-120650" algn="l" rtl="0" fontAlgn="base">
                        <a:lnSpc>
                          <a:spcPct val="100000"/>
                        </a:lnSpc>
                        <a:spcBef>
                          <a:spcPts val="300"/>
                        </a:spcBef>
                        <a:buClr>
                          <a:schemeClr val="tx1"/>
                        </a:buClr>
                        <a:buFont typeface="Arial" panose="020B0604020202020204" pitchFamily="34" charset="0"/>
                        <a:buChar char="•"/>
                      </a:pPr>
                      <a:r>
                        <a:rPr lang="en-US" sz="1050" kern="1200" noProof="0">
                          <a:solidFill>
                            <a:schemeClr val="accent3"/>
                          </a:solidFill>
                          <a:highlight>
                            <a:srgbClr val="4FE2F3"/>
                          </a:highlight>
                          <a:latin typeface="+mn-lt"/>
                          <a:ea typeface="+mn-ea"/>
                          <a:cs typeface="Leelawadee" panose="020B0502040204020203" pitchFamily="34" charset="-34"/>
                        </a:rPr>
                        <a:t>Goal:</a:t>
                      </a:r>
                      <a:r>
                        <a:rPr lang="en-US" sz="1050" b="0" i="0" noProof="0">
                          <a:solidFill>
                            <a:schemeClr val="accent3"/>
                          </a:solidFill>
                          <a:effectLst/>
                          <a:latin typeface="+mn-lt"/>
                          <a:cs typeface="Leelawadee" panose="020B0502040204020203" pitchFamily="34" charset="-34"/>
                        </a:rPr>
                        <a:t> Respect and protect human rights throughout global supply chain and providing transparency about efforts in doing so</a:t>
                      </a:r>
                    </a:p>
                    <a:p>
                      <a:pPr marL="120650" indent="-120650" algn="l" rtl="0" fontAlgn="base">
                        <a:lnSpc>
                          <a:spcPct val="100000"/>
                        </a:lnSpc>
                        <a:spcBef>
                          <a:spcPts val="300"/>
                        </a:spcBef>
                        <a:buClr>
                          <a:schemeClr val="tx1"/>
                        </a:buClr>
                        <a:buFont typeface="Arial" panose="020B0604020202020204" pitchFamily="34" charset="0"/>
                        <a:buChar char="•"/>
                      </a:pPr>
                      <a:r>
                        <a:rPr lang="en-US" sz="1050" kern="1200" noProof="0">
                          <a:solidFill>
                            <a:schemeClr val="accent3"/>
                          </a:solidFill>
                          <a:highlight>
                            <a:srgbClr val="4FE2F3"/>
                          </a:highlight>
                          <a:latin typeface="+mn-lt"/>
                          <a:ea typeface="+mn-ea"/>
                          <a:cs typeface="Leelawadee" panose="020B0502040204020203" pitchFamily="34" charset="-34"/>
                        </a:rPr>
                        <a:t>Goal:</a:t>
                      </a:r>
                      <a:r>
                        <a:rPr lang="en-US" sz="1050" b="0" i="0" noProof="0">
                          <a:solidFill>
                            <a:schemeClr val="accent3"/>
                          </a:solidFill>
                          <a:effectLst/>
                          <a:latin typeface="+mn-lt"/>
                          <a:cs typeface="Leelawadee" panose="020B0502040204020203" pitchFamily="34" charset="-34"/>
                        </a:rPr>
                        <a:t> Understand risks in supply chain and remediating those actions within control, and collaborate with other industry partners, government and NGOs for actions that require larger industry engagement</a:t>
                      </a:r>
                    </a:p>
                    <a:p>
                      <a:pPr marL="120650" indent="-120650" algn="l" rtl="0" fontAlgn="base">
                        <a:lnSpc>
                          <a:spcPct val="100000"/>
                        </a:lnSpc>
                        <a:spcBef>
                          <a:spcPts val="300"/>
                        </a:spcBef>
                        <a:buClr>
                          <a:schemeClr val="tx1"/>
                        </a:buClr>
                        <a:buFont typeface="Arial" panose="020B0604020202020204" pitchFamily="34" charset="0"/>
                        <a:buChar char="•"/>
                      </a:pPr>
                      <a:r>
                        <a:rPr lang="en-US" sz="1050" kern="1200" noProof="0">
                          <a:solidFill>
                            <a:schemeClr val="accent3"/>
                          </a:solidFill>
                          <a:highlight>
                            <a:srgbClr val="4FE2F3"/>
                          </a:highlight>
                          <a:latin typeface="+mn-lt"/>
                          <a:ea typeface="+mn-ea"/>
                          <a:cs typeface="Leelawadee" panose="020B0502040204020203" pitchFamily="34" charset="-34"/>
                        </a:rPr>
                        <a:t>Goal:</a:t>
                      </a:r>
                      <a:r>
                        <a:rPr lang="en-US" sz="1050" b="0" i="0" noProof="0">
                          <a:solidFill>
                            <a:schemeClr val="accent3"/>
                          </a:solidFill>
                          <a:effectLst/>
                          <a:latin typeface="+mn-lt"/>
                          <a:cs typeface="Leelawadee" panose="020B0502040204020203" pitchFamily="34" charset="-34"/>
                        </a:rPr>
                        <a:t> Ensure that workplace condition assessments are conducted to standards, and that products are sourced from approved factories</a:t>
                      </a: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r h="1004258">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922F11"/>
                          </a:solidFill>
                          <a:latin typeface="+mj-lt"/>
                          <a:ea typeface="+mn-ea"/>
                          <a:cs typeface="Leelawadee"/>
                        </a:rPr>
                        <a:t>POSITIVE </a:t>
                      </a:r>
                      <a:br>
                        <a:rPr lang="en-US" sz="1400" kern="1200">
                          <a:solidFill>
                            <a:srgbClr val="922F11"/>
                          </a:solidFill>
                          <a:latin typeface="+mj-lt"/>
                          <a:ea typeface="+mn-ea"/>
                          <a:cs typeface="Leelawadee"/>
                        </a:rPr>
                      </a:br>
                      <a:r>
                        <a:rPr lang="en-US" sz="1400" kern="1200">
                          <a:solidFill>
                            <a:srgbClr val="922F11"/>
                          </a:solidFill>
                          <a:latin typeface="+mj-lt"/>
                          <a:ea typeface="+mn-ea"/>
                          <a:cs typeface="Leelawadee"/>
                        </a:rPr>
                        <a:t>CHOICES</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E6D26"/>
                    </a:solidFill>
                  </a:tcPr>
                </a:tc>
                <a:tc>
                  <a:txBody>
                    <a:bodyPr/>
                    <a:lstStyle/>
                    <a:p>
                      <a:pPr marL="171450" indent="-171450" algn="l" rtl="0" fontAlgn="base">
                        <a:lnSpc>
                          <a:spcPct val="100000"/>
                        </a:lnSpc>
                        <a:buFont typeface="Arial" panose="020B0604020202020204" pitchFamily="34" charset="0"/>
                        <a:buChar char="•"/>
                      </a:pPr>
                      <a:endParaRPr lang="en-US" sz="1050" b="0" i="0" noProof="0">
                        <a:solidFill>
                          <a:schemeClr val="accent3"/>
                        </a:solidFill>
                        <a:effectLst/>
                        <a:latin typeface="+mn-lt"/>
                        <a:cs typeface="Leelawadee" panose="020B0502040204020203" pitchFamily="34" charset="-34"/>
                      </a:endParaRPr>
                    </a:p>
                    <a:p>
                      <a:pPr marL="171450" indent="-171450" algn="l" rtl="0" fontAlgn="base">
                        <a:lnSpc>
                          <a:spcPct val="100000"/>
                        </a:lnSpc>
                        <a:buFont typeface="Arial" panose="020B0604020202020204" pitchFamily="34" charset="0"/>
                        <a:buChar char="•"/>
                      </a:pPr>
                      <a:endParaRPr lang="en-US" sz="1050" b="0" i="0" noProof="0">
                        <a:solidFill>
                          <a:schemeClr val="accent3"/>
                        </a:solidFill>
                        <a:effectLst/>
                        <a:latin typeface="+mn-lt"/>
                        <a:cs typeface="Leelawadee" panose="020B0502040204020203" pitchFamily="34" charset="-34"/>
                      </a:endParaRPr>
                    </a:p>
                    <a:p>
                      <a:pPr marL="171450" indent="-171450" algn="l" rtl="0" fontAlgn="base">
                        <a:lnSpc>
                          <a:spcPct val="100000"/>
                        </a:lnSpc>
                        <a:buFont typeface="Arial" panose="020B0604020202020204" pitchFamily="34" charset="0"/>
                        <a:buChar char="•"/>
                      </a:pPr>
                      <a:endParaRPr lang="en-US" sz="1050" b="0" i="0" noProof="0">
                        <a:solidFill>
                          <a:schemeClr val="accent3"/>
                        </a:solidFill>
                        <a:effectLst/>
                        <a:latin typeface="+mn-lt"/>
                        <a:cs typeface="Leelawadee" panose="020B0502040204020203" pitchFamily="34" charset="-34"/>
                      </a:endParaRPr>
                    </a:p>
                    <a:p>
                      <a:pPr marL="0" lvl="0" indent="0" algn="ctr" rtl="0" fontAlgn="base">
                        <a:lnSpc>
                          <a:spcPct val="100000"/>
                        </a:lnSpc>
                        <a:buFont typeface="Arial" panose="020B0604020202020204" pitchFamily="34" charset="0"/>
                        <a:buNone/>
                      </a:pPr>
                      <a:r>
                        <a:rPr lang="en-GB" sz="1050" b="0" i="1" u="none" strike="noStrike" kern="1200" cap="none" spc="0" normalizeH="0" baseline="0" noProof="0">
                          <a:ln>
                            <a:noFill/>
                          </a:ln>
                          <a:solidFill>
                            <a:schemeClr val="accent3"/>
                          </a:solidFill>
                          <a:effectLst/>
                          <a:uLnTx/>
                          <a:uFillTx/>
                          <a:latin typeface="+mn-lt"/>
                        </a:rPr>
                        <a:t>Not a focus area for the customer</a:t>
                      </a:r>
                      <a:endParaRPr lang="en-US" sz="1050" b="0" i="1" noProof="0">
                        <a:solidFill>
                          <a:schemeClr val="accent3"/>
                        </a:solidFill>
                        <a:effectLst/>
                        <a:latin typeface="+mn-lt"/>
                        <a:cs typeface="Leelawadee" panose="020B0502040204020203" pitchFamily="34" charset="-34"/>
                      </a:endParaRP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marR="0" lvl="0" indent="-120650" algn="l" defTabSz="914400" rtl="0" eaLnBrk="1" fontAlgn="base" latinLnBrk="0" hangingPunct="1">
                        <a:lnSpc>
                          <a:spcPct val="100000"/>
                        </a:lnSpc>
                        <a:spcBef>
                          <a:spcPts val="0"/>
                        </a:spcBef>
                        <a:spcAft>
                          <a:spcPts val="0"/>
                        </a:spcAft>
                        <a:buClr>
                          <a:schemeClr val="tx1"/>
                        </a:buClr>
                        <a:buSzTx/>
                        <a:buFont typeface="Arial" panose="020B0604020202020204" pitchFamily="34" charset="0"/>
                        <a:buChar char="•"/>
                        <a:tabLst/>
                        <a:defRPr/>
                      </a:pPr>
                      <a:r>
                        <a:rPr lang="en-US" sz="1050" kern="1200" noProof="0">
                          <a:solidFill>
                            <a:schemeClr val="accent3"/>
                          </a:solidFill>
                          <a:highlight>
                            <a:srgbClr val="4FE2F3"/>
                          </a:highlight>
                          <a:latin typeface="+mn-lt"/>
                          <a:ea typeface="+mn-ea"/>
                          <a:cs typeface="Leelawadee" panose="020B0502040204020203" pitchFamily="34" charset="-34"/>
                        </a:rPr>
                        <a:t>Goal:</a:t>
                      </a:r>
                      <a:r>
                        <a:rPr lang="en-US" sz="1050" b="0" i="0" kern="1200" noProof="0">
                          <a:solidFill>
                            <a:schemeClr val="accent3"/>
                          </a:solidFill>
                          <a:effectLst/>
                          <a:latin typeface="+mn-lt"/>
                          <a:ea typeface="+mn-ea"/>
                          <a:cs typeface="Leelawadee" panose="020B0502040204020203" pitchFamily="34" charset="-34"/>
                        </a:rPr>
                        <a:t> Support President’s Choice Children’s Charity (“PCCC”), Canada’s top non-government provider of direct-to-school kids’ food nutrition programs, as they </a:t>
                      </a:r>
                      <a:br>
                        <a:rPr lang="en-US" sz="1050" b="0" i="0" kern="1200" noProof="0">
                          <a:solidFill>
                            <a:schemeClr val="accent3"/>
                          </a:solidFill>
                          <a:effectLst/>
                          <a:latin typeface="+mn-lt"/>
                          <a:ea typeface="+mn-ea"/>
                          <a:cs typeface="Leelawadee" panose="020B0502040204020203" pitchFamily="34" charset="-34"/>
                        </a:rPr>
                      </a:br>
                      <a:r>
                        <a:rPr lang="en-US" sz="1050" b="0" i="0" kern="1200" noProof="0">
                          <a:solidFill>
                            <a:schemeClr val="accent3"/>
                          </a:solidFill>
                          <a:effectLst/>
                          <a:latin typeface="+mn-lt"/>
                          <a:ea typeface="+mn-ea"/>
                          <a:cs typeface="Leelawadee" panose="020B0502040204020203" pitchFamily="34" charset="-34"/>
                        </a:rPr>
                        <a:t>seek to raise $150 million by 2027 and aim to reach 1 million children a year by 2025</a:t>
                      </a: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GB" sz="1050" b="0" i="1" u="none" strike="noStrike" kern="1200" cap="none" spc="0" normalizeH="0" baseline="0" noProof="0">
                          <a:ln>
                            <a:noFill/>
                          </a:ln>
                          <a:solidFill>
                            <a:schemeClr val="accent3"/>
                          </a:solidFill>
                          <a:effectLst/>
                          <a:uLnTx/>
                          <a:uFillTx/>
                          <a:latin typeface="+mn-lt"/>
                        </a:rPr>
                        <a:t>Not a focus area for the customer</a:t>
                      </a:r>
                      <a:endParaRPr lang="en-US" sz="1050" b="0" i="1" noProof="0">
                        <a:solidFill>
                          <a:schemeClr val="accent3"/>
                        </a:solidFill>
                        <a:effectLst/>
                        <a:latin typeface="+mn-lt"/>
                        <a:cs typeface="Leelawadee" panose="020B0502040204020203" pitchFamily="34" charset="-34"/>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40967922"/>
                  </a:ext>
                </a:extLst>
              </a:tr>
            </a:tbl>
          </a:graphicData>
        </a:graphic>
      </p:graphicFrame>
      <p:pic>
        <p:nvPicPr>
          <p:cNvPr id="21" name="Picture 20" descr="A logo of a leaf in a circle&#10;&#10;Description automatically generated">
            <a:extLst>
              <a:ext uri="{FF2B5EF4-FFF2-40B4-BE49-F238E27FC236}">
                <a16:creationId xmlns:a16="http://schemas.microsoft.com/office/drawing/2014/main" id="{4932937E-F4FD-1A20-5E84-09BFCCE4377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pic>
        <p:nvPicPr>
          <p:cNvPr id="22" name="Picture 21" descr="A blue and green windmill with green arrows&#10;&#10;Description automatically generated">
            <a:extLst>
              <a:ext uri="{FF2B5EF4-FFF2-40B4-BE49-F238E27FC236}">
                <a16:creationId xmlns:a16="http://schemas.microsoft.com/office/drawing/2014/main" id="{4C1B056A-3BB2-CF45-B647-EB6E5C89740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7884" y="2916402"/>
            <a:ext cx="556204" cy="604020"/>
          </a:xfrm>
          <a:prstGeom prst="rect">
            <a:avLst/>
          </a:prstGeom>
        </p:spPr>
      </p:pic>
      <p:pic>
        <p:nvPicPr>
          <p:cNvPr id="23" name="Picture 22" descr="A logo of a hand and a globe&#10;&#10;Description automatically generated">
            <a:extLst>
              <a:ext uri="{FF2B5EF4-FFF2-40B4-BE49-F238E27FC236}">
                <a16:creationId xmlns:a16="http://schemas.microsoft.com/office/drawing/2014/main" id="{70B39B93-43E6-877B-E7F3-F1DC1A2A524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27528" y="5856464"/>
            <a:ext cx="536916" cy="583072"/>
          </a:xfrm>
          <a:prstGeom prst="rect">
            <a:avLst/>
          </a:prstGeom>
        </p:spPr>
      </p:pic>
    </p:spTree>
    <p:extLst>
      <p:ext uri="{BB962C8B-B14F-4D97-AF65-F5344CB8AC3E}">
        <p14:creationId xmlns:p14="http://schemas.microsoft.com/office/powerpoint/2010/main" val="1727333076"/>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6CCD6A-D4C2-AC1D-FE9C-BB7320FDB033}"/>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5A5A380C-47A3-829A-61F0-CC1507C2B8C1}"/>
              </a:ext>
            </a:extLst>
          </p:cNvPr>
          <p:cNvGraphicFramePr>
            <a:graphicFrameLocks/>
          </p:cNvGraphicFramePr>
          <p:nvPr>
            <p:custDataLst>
              <p:tags r:id="rId1"/>
            </p:custDataLst>
            <p:extLst>
              <p:ext uri="{D42A27DB-BD31-4B8C-83A1-F6EECF244321}">
                <p14:modId xmlns:p14="http://schemas.microsoft.com/office/powerpoint/2010/main" val="21365664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4" name="think-cell data - do not delete" hidden="1">
                        <a:extLst>
                          <a:ext uri="{FF2B5EF4-FFF2-40B4-BE49-F238E27FC236}">
                            <a16:creationId xmlns:a16="http://schemas.microsoft.com/office/drawing/2014/main" id="{5A5A380C-47A3-829A-61F0-CC1507C2B8C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2431E88-B6C7-CDA4-6214-FC70A43429A9}"/>
              </a:ext>
            </a:extLst>
          </p:cNvPr>
          <p:cNvSpPr>
            <a:spLocks noGrp="1"/>
          </p:cNvSpPr>
          <p:nvPr>
            <p:ph type="title"/>
          </p:nvPr>
        </p:nvSpPr>
        <p:spPr>
          <a:xfrm>
            <a:off x="304800" y="247650"/>
            <a:ext cx="10865427" cy="968375"/>
          </a:xfrm>
        </p:spPr>
        <p:txBody>
          <a:bodyPr vert="horz" rIns="0"/>
          <a:lstStyle/>
          <a:p>
            <a:pPr lvl="0"/>
            <a:r>
              <a:rPr lang="en-US" sz="2600"/>
              <a:t>COMMONALITY BETWEEN LOBLAWS’ AND PEP+ FOCUS AREAS</a:t>
            </a:r>
            <a:br>
              <a:rPr lang="en-US"/>
            </a:br>
            <a:r>
              <a:rPr lang="en-US" sz="1800" i="1"/>
              <a:t>Allowing us to identify opportunities for collaboration, and therefore</a:t>
            </a:r>
            <a:br>
              <a:rPr lang="en-US" sz="1800" i="1"/>
            </a:br>
            <a:r>
              <a:rPr lang="en-US" sz="1800" i="1"/>
              <a:t>add value to our relationship</a:t>
            </a:r>
          </a:p>
        </p:txBody>
      </p:sp>
      <p:pic>
        <p:nvPicPr>
          <p:cNvPr id="12" name="Picture 2" descr="Loblaws - Logo - Leading the Canadian Industry in Dynamic ...">
            <a:extLst>
              <a:ext uri="{FF2B5EF4-FFF2-40B4-BE49-F238E27FC236}">
                <a16:creationId xmlns:a16="http://schemas.microsoft.com/office/drawing/2014/main" id="{535B4679-AB3F-1D8B-2A7D-A94A3D6C65D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69739" y="514687"/>
            <a:ext cx="1409136" cy="4343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Top Corners Rounded 12">
            <a:extLst>
              <a:ext uri="{FF2B5EF4-FFF2-40B4-BE49-F238E27FC236}">
                <a16:creationId xmlns:a16="http://schemas.microsoft.com/office/drawing/2014/main" id="{333718CA-4CEA-9788-5B3E-F10A485F497E}"/>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 name="Table 4">
            <a:extLst>
              <a:ext uri="{FF2B5EF4-FFF2-40B4-BE49-F238E27FC236}">
                <a16:creationId xmlns:a16="http://schemas.microsoft.com/office/drawing/2014/main" id="{2590E131-C22C-B36F-006C-45892BF93B01}"/>
              </a:ext>
            </a:extLst>
          </p:cNvPr>
          <p:cNvGraphicFramePr>
            <a:graphicFrameLocks noGrp="1"/>
          </p:cNvGraphicFramePr>
          <p:nvPr>
            <p:extLst>
              <p:ext uri="{D42A27DB-BD31-4B8C-83A1-F6EECF244321}">
                <p14:modId xmlns:p14="http://schemas.microsoft.com/office/powerpoint/2010/main" val="325152478"/>
              </p:ext>
            </p:extLst>
          </p:nvPr>
        </p:nvGraphicFramePr>
        <p:xfrm>
          <a:off x="-7620" y="1148230"/>
          <a:ext cx="11986260" cy="5038344"/>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4998720">
                  <a:extLst>
                    <a:ext uri="{9D8B030D-6E8A-4147-A177-3AD203B41FA5}">
                      <a16:colId xmlns:a16="http://schemas.microsoft.com/office/drawing/2014/main" val="2382844442"/>
                    </a:ext>
                  </a:extLst>
                </a:gridCol>
                <a:gridCol w="4998720">
                  <a:extLst>
                    <a:ext uri="{9D8B030D-6E8A-4147-A177-3AD203B41FA5}">
                      <a16:colId xmlns:a16="http://schemas.microsoft.com/office/drawing/2014/main" val="957515009"/>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1" i="0" noProof="0">
                          <a:solidFill>
                            <a:schemeClr val="bg1"/>
                          </a:solidFill>
                          <a:effectLst/>
                          <a:latin typeface="+mn-lt"/>
                          <a:cs typeface="Leelawadee" panose="020B0502040204020203" pitchFamily="34" charset="-34"/>
                        </a:rPr>
                        <a:t>Environmental sustainability​</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1" i="0" noProof="0">
                          <a:solidFill>
                            <a:schemeClr val="bg1"/>
                          </a:solidFill>
                          <a:effectLst/>
                          <a:latin typeface="+mn-lt"/>
                          <a:cs typeface="Leelawadee" panose="020B0502040204020203" pitchFamily="34" charset="-34"/>
                        </a:rPr>
                        <a:t>Social impact​</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4791456">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marR="0" lvl="0" indent="-1206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050" b="0" i="0" kern="1200" noProof="0">
                          <a:solidFill>
                            <a:schemeClr val="accent3"/>
                          </a:solidFill>
                          <a:effectLst/>
                          <a:highlight>
                            <a:srgbClr val="FFC624"/>
                          </a:highlight>
                          <a:latin typeface="+mn-lt"/>
                          <a:ea typeface="+mn-ea"/>
                          <a:cs typeface="Leelawadee" panose="020B0502040204020203" pitchFamily="34" charset="-34"/>
                        </a:rPr>
                        <a:t>Target:</a:t>
                      </a:r>
                      <a:r>
                        <a:rPr lang="en-US" sz="1050" b="0" i="0" kern="1200" noProof="0">
                          <a:solidFill>
                            <a:schemeClr val="accent3"/>
                          </a:solidFill>
                          <a:effectLst/>
                          <a:latin typeface="+mn-lt"/>
                          <a:ea typeface="+mn-ea"/>
                          <a:cs typeface="Leelawadee" panose="020B0502040204020203" pitchFamily="34" charset="-34"/>
                        </a:rPr>
                        <a:t> Tackle plastic waste by making all control brand and in-store plastic packaging recyclable or reusable in accordance with the in-scope Golden Design Rules by 2025</a:t>
                      </a:r>
                    </a:p>
                    <a:p>
                      <a:pPr marL="350838" marR="0" lvl="1" indent="-176213" algn="l" defTabSz="914400" rtl="0" eaLnBrk="1" fontAlgn="base" latinLnBrk="0" hangingPunct="1">
                        <a:lnSpc>
                          <a:spcPct val="100000"/>
                        </a:lnSpc>
                        <a:spcBef>
                          <a:spcPts val="400"/>
                        </a:spcBef>
                        <a:spcAft>
                          <a:spcPts val="0"/>
                        </a:spcAft>
                        <a:buClr>
                          <a:schemeClr val="tx1"/>
                        </a:buClr>
                        <a:buSzTx/>
                        <a:buFont typeface="Wingdings" panose="05000000000000000000" pitchFamily="2" charset="2"/>
                        <a:buChar char="Ø"/>
                        <a:tabLst/>
                        <a:defRPr/>
                      </a:pPr>
                      <a:r>
                        <a:rPr lang="en-US" sz="1050" b="1" kern="1200" noProof="0">
                          <a:solidFill>
                            <a:schemeClr val="accent3"/>
                          </a:solidFill>
                          <a:latin typeface="+mn-lt"/>
                          <a:ea typeface="+mn-ea"/>
                          <a:cs typeface="Leelawadee" panose="020B0502040204020203" pitchFamily="34" charset="-34"/>
                        </a:rPr>
                        <a:t>pep+ alignment: Achieve 97% or greater reusable, recyclable, or compostable (RRC) packaging by design by 2030 in our primary </a:t>
                      </a:r>
                      <a:br>
                        <a:rPr lang="en-US" sz="1050" b="1" kern="1200" noProof="0">
                          <a:solidFill>
                            <a:schemeClr val="accent3"/>
                          </a:solidFill>
                          <a:latin typeface="+mn-lt"/>
                          <a:ea typeface="+mn-ea"/>
                          <a:cs typeface="Leelawadee" panose="020B0502040204020203" pitchFamily="34" charset="-34"/>
                        </a:rPr>
                      </a:br>
                      <a:r>
                        <a:rPr lang="en-US" sz="1050" b="1" kern="1200" noProof="0">
                          <a:solidFill>
                            <a:schemeClr val="accent3"/>
                          </a:solidFill>
                          <a:latin typeface="+mn-lt"/>
                          <a:ea typeface="+mn-ea"/>
                          <a:cs typeface="Leelawadee" panose="020B0502040204020203" pitchFamily="34" charset="-34"/>
                        </a:rPr>
                        <a:t>and secondary packaging in our key </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marR="0" lvl="0" indent="-1206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050" kern="1200" noProof="0">
                          <a:solidFill>
                            <a:schemeClr val="accent3"/>
                          </a:solidFill>
                          <a:highlight>
                            <a:srgbClr val="4FE2F3"/>
                          </a:highlight>
                          <a:latin typeface="+mn-lt"/>
                          <a:ea typeface="+mn-ea"/>
                          <a:cs typeface="Leelawadee" panose="020B0502040204020203" pitchFamily="34" charset="-34"/>
                        </a:rPr>
                        <a:t>Goal:</a:t>
                      </a:r>
                      <a:r>
                        <a:rPr lang="en-US" sz="1050" kern="1200" noProof="0">
                          <a:solidFill>
                            <a:schemeClr val="accent3"/>
                          </a:solidFill>
                          <a:latin typeface="+mn-lt"/>
                          <a:ea typeface="+mn-ea"/>
                          <a:cs typeface="Leelawadee" panose="020B0502040204020203" pitchFamily="34" charset="-34"/>
                        </a:rPr>
                        <a:t> </a:t>
                      </a:r>
                      <a:r>
                        <a:rPr lang="en-US" sz="1050" b="0" i="0" kern="1200" noProof="0">
                          <a:solidFill>
                            <a:schemeClr val="accent3"/>
                          </a:solidFill>
                          <a:effectLst/>
                          <a:latin typeface="+mn-lt"/>
                          <a:ea typeface="+mn-ea"/>
                          <a:cs typeface="Leelawadee" panose="020B0502040204020203" pitchFamily="34" charset="-34"/>
                        </a:rPr>
                        <a:t>Feed More Families program has a goal to donate 1 billion pounds of food to community-based food charities</a:t>
                      </a:r>
                    </a:p>
                    <a:p>
                      <a:pPr marL="350838" marR="0" lvl="1" indent="-176213" algn="l" defTabSz="914400" rtl="0" eaLnBrk="1" fontAlgn="base" latinLnBrk="0" hangingPunct="1">
                        <a:lnSpc>
                          <a:spcPct val="100000"/>
                        </a:lnSpc>
                        <a:spcBef>
                          <a:spcPts val="400"/>
                        </a:spcBef>
                        <a:spcAft>
                          <a:spcPts val="0"/>
                        </a:spcAft>
                        <a:buClrTx/>
                        <a:buSzTx/>
                        <a:buFont typeface="Wingdings" panose="05000000000000000000" pitchFamily="2" charset="2"/>
                        <a:buChar char="Ø"/>
                        <a:tabLst/>
                        <a:defRPr/>
                      </a:pPr>
                      <a:r>
                        <a:rPr lang="en-US" sz="1050" b="1" kern="1200" noProof="0">
                          <a:solidFill>
                            <a:schemeClr val="accent3"/>
                          </a:solidFill>
                          <a:latin typeface="+mn-lt"/>
                          <a:ea typeface="+mn-ea"/>
                          <a:cs typeface="Leelawadee" panose="020B0502040204020203" pitchFamily="34" charset="-34"/>
                        </a:rPr>
                        <a:t>pep+ alignment: Partner with communities to advance food security and make nutritious food accessible to 50 million people</a:t>
                      </a: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bl>
          </a:graphicData>
        </a:graphic>
      </p:graphicFrame>
      <p:pic>
        <p:nvPicPr>
          <p:cNvPr id="18" name="Picture 17" descr="A blue and green windmill with green arrows&#10;&#10;Description automatically generated">
            <a:extLst>
              <a:ext uri="{FF2B5EF4-FFF2-40B4-BE49-F238E27FC236}">
                <a16:creationId xmlns:a16="http://schemas.microsoft.com/office/drawing/2014/main" id="{D699F4B5-AAB5-0D93-529D-5475B2AC2AF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sp>
        <p:nvSpPr>
          <p:cNvPr id="19" name="TextBox 18">
            <a:extLst>
              <a:ext uri="{FF2B5EF4-FFF2-40B4-BE49-F238E27FC236}">
                <a16:creationId xmlns:a16="http://schemas.microsoft.com/office/drawing/2014/main" id="{63755DB1-AA66-44C4-5FF1-88629CB5220E}"/>
              </a:ext>
            </a:extLst>
          </p:cNvPr>
          <p:cNvSpPr txBox="1"/>
          <p:nvPr/>
        </p:nvSpPr>
        <p:spPr>
          <a:xfrm>
            <a:off x="5334000" y="6269189"/>
            <a:ext cx="6405563" cy="506261"/>
          </a:xfrm>
          <a:prstGeom prst="rect">
            <a:avLst/>
          </a:prstGeom>
          <a:solidFill>
            <a:srgbClr val="8EBC29"/>
          </a:solidFill>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a:ln>
                  <a:noFill/>
                </a:ln>
                <a:solidFill>
                  <a:schemeClr val="bg1"/>
                </a:solidFill>
                <a:effectLst/>
                <a:uLnTx/>
                <a:uFillTx/>
                <a:cs typeface="Leelawadee" panose="020B0502040204020203" pitchFamily="34" charset="-34"/>
              </a:rPr>
              <a:t>No common focus areas were identified across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a:ln>
                  <a:noFill/>
                </a:ln>
                <a:solidFill>
                  <a:schemeClr val="bg1"/>
                </a:solidFill>
                <a:effectLst/>
                <a:uLnTx/>
                <a:uFillTx/>
                <a:cs typeface="Leelawadee" panose="020B0502040204020203" pitchFamily="34" charset="-34"/>
              </a:rPr>
              <a:t>Positive Agriculture, Positive Choices (PepsiCo) or Corporate Governance (Loblaws).</a:t>
            </a:r>
          </a:p>
        </p:txBody>
      </p:sp>
    </p:spTree>
    <p:extLst>
      <p:ext uri="{BB962C8B-B14F-4D97-AF65-F5344CB8AC3E}">
        <p14:creationId xmlns:p14="http://schemas.microsoft.com/office/powerpoint/2010/main" val="2263468431"/>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DE4031-1C46-C8A6-1065-CB370DA885AA}"/>
            </a:ext>
          </a:extLst>
        </p:cNvPr>
        <p:cNvGrpSpPr/>
        <p:nvPr/>
      </p:nvGrpSpPr>
      <p:grpSpPr>
        <a:xfrm>
          <a:off x="0" y="0"/>
          <a:ext cx="0" cy="0"/>
          <a:chOff x="0" y="0"/>
          <a:chExt cx="0" cy="0"/>
        </a:xfrm>
      </p:grpSpPr>
      <p:pic>
        <p:nvPicPr>
          <p:cNvPr id="3" name="Graphic 2">
            <a:extLst>
              <a:ext uri="{FF2B5EF4-FFF2-40B4-BE49-F238E27FC236}">
                <a16:creationId xmlns:a16="http://schemas.microsoft.com/office/drawing/2014/main" id="{DF2014B8-3185-9467-1A62-2642D191FE3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4800" y="2595052"/>
            <a:ext cx="6543284" cy="1667896"/>
          </a:xfrm>
          <a:prstGeom prst="rect">
            <a:avLst/>
          </a:prstGeom>
        </p:spPr>
      </p:pic>
    </p:spTree>
    <p:extLst>
      <p:ext uri="{BB962C8B-B14F-4D97-AF65-F5344CB8AC3E}">
        <p14:creationId xmlns:p14="http://schemas.microsoft.com/office/powerpoint/2010/main" val="2065011652"/>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A77587-B9BB-3607-2D2C-CEBA7C5B5660}"/>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C712F238-A2E5-AED3-78C2-235F86129E24}"/>
              </a:ext>
            </a:extLst>
          </p:cNvPr>
          <p:cNvGraphicFramePr>
            <a:graphicFrameLocks/>
          </p:cNvGraphicFramePr>
          <p:nvPr>
            <p:custDataLst>
              <p:tags r:id="rId1"/>
            </p:custDataLst>
            <p:extLst>
              <p:ext uri="{D42A27DB-BD31-4B8C-83A1-F6EECF244321}">
                <p14:modId xmlns:p14="http://schemas.microsoft.com/office/powerpoint/2010/main" val="27823033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5" name="think-cell data - do not delete" hidden="1">
                        <a:extLst>
                          <a:ext uri="{FF2B5EF4-FFF2-40B4-BE49-F238E27FC236}">
                            <a16:creationId xmlns:a16="http://schemas.microsoft.com/office/drawing/2014/main" id="{C712F238-A2E5-AED3-78C2-235F86129E2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Rectangle: Single Corner Rounded 8">
            <a:extLst>
              <a:ext uri="{FF2B5EF4-FFF2-40B4-BE49-F238E27FC236}">
                <a16:creationId xmlns:a16="http://schemas.microsoft.com/office/drawing/2014/main" id="{6CA4D082-7AAE-88A7-3778-3B111937C778}"/>
              </a:ext>
            </a:extLst>
          </p:cNvPr>
          <p:cNvSpPr>
            <a:spLocks/>
          </p:cNvSpPr>
          <p:nvPr/>
        </p:nvSpPr>
        <p:spPr>
          <a:xfrm>
            <a:off x="6300438" y="825872"/>
            <a:ext cx="5852160" cy="66792"/>
          </a:xfrm>
          <a:prstGeom prst="round1Rect">
            <a:avLst>
              <a:gd name="adj" fmla="val 3618"/>
            </a:avLst>
          </a:prstGeom>
          <a:solidFill>
            <a:srgbClr val="0F440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182880" numCol="1" spcCol="38100" rtlCol="0" anchor="b">
            <a:noAutofit/>
          </a:bodyPr>
          <a:lstStyle/>
          <a:p>
            <a:pPr defTabSz="914400"/>
            <a:r>
              <a:rPr kumimoji="0" lang="en-US" sz="3200" b="0" i="0" u="none" strike="noStrike" kern="1200" cap="all" spc="0" normalizeH="0" baseline="0" noProof="0">
                <a:ln>
                  <a:noFill/>
                </a:ln>
                <a:solidFill>
                  <a:srgbClr val="0F440E"/>
                </a:solidFill>
                <a:effectLst/>
                <a:uLnTx/>
                <a:uFillTx/>
                <a:latin typeface="GT Pressura LCG Black"/>
                <a:ea typeface="+mj-ea"/>
                <a:cs typeface="+mj-cs"/>
              </a:rPr>
              <a:t>KEY TAKEAWAYS</a:t>
            </a:r>
            <a:endParaRPr lang="en-US" b="1">
              <a:solidFill>
                <a:srgbClr val="0F440E"/>
              </a:solidFill>
              <a:latin typeface="+mj-lt"/>
            </a:endParaRPr>
          </a:p>
        </p:txBody>
      </p:sp>
      <p:pic>
        <p:nvPicPr>
          <p:cNvPr id="10" name="Picture 9">
            <a:extLst>
              <a:ext uri="{FF2B5EF4-FFF2-40B4-BE49-F238E27FC236}">
                <a16:creationId xmlns:a16="http://schemas.microsoft.com/office/drawing/2014/main" id="{8D6BBE80-28C9-C0F9-EA15-9492A7A5803D}"/>
              </a:ext>
            </a:extLst>
          </p:cNvPr>
          <p:cNvPicPr>
            <a:picLocks noChangeAspect="1"/>
          </p:cNvPicPr>
          <p:nvPr/>
        </p:nvPicPr>
        <p:blipFill>
          <a:blip r:embed="rId6"/>
          <a:srcRect l="24821" r="18929"/>
          <a:stretch>
            <a:fillRect/>
          </a:stretch>
        </p:blipFill>
        <p:spPr>
          <a:xfrm rot="16200000">
            <a:off x="2520059" y="3282059"/>
            <a:ext cx="6857999" cy="293883"/>
          </a:xfrm>
          <a:custGeom>
            <a:avLst/>
            <a:gdLst>
              <a:gd name="connsiteX0" fmla="*/ 6857999 w 6857999"/>
              <a:gd name="connsiteY0" fmla="*/ 0 h 293883"/>
              <a:gd name="connsiteX1" fmla="*/ 6857999 w 6857999"/>
              <a:gd name="connsiteY1" fmla="*/ 293883 h 293883"/>
              <a:gd name="connsiteX2" fmla="*/ 0 w 6857999"/>
              <a:gd name="connsiteY2" fmla="*/ 293883 h 293883"/>
              <a:gd name="connsiteX3" fmla="*/ 0 w 6857999"/>
              <a:gd name="connsiteY3" fmla="*/ 0 h 293883"/>
            </a:gdLst>
            <a:ahLst/>
            <a:cxnLst>
              <a:cxn ang="0">
                <a:pos x="connsiteX0" y="connsiteY0"/>
              </a:cxn>
              <a:cxn ang="0">
                <a:pos x="connsiteX1" y="connsiteY1"/>
              </a:cxn>
              <a:cxn ang="0">
                <a:pos x="connsiteX2" y="connsiteY2"/>
              </a:cxn>
              <a:cxn ang="0">
                <a:pos x="connsiteX3" y="connsiteY3"/>
              </a:cxn>
            </a:cxnLst>
            <a:rect l="l" t="t" r="r" b="b"/>
            <a:pathLst>
              <a:path w="6857999" h="293883">
                <a:moveTo>
                  <a:pt x="6857999" y="0"/>
                </a:moveTo>
                <a:lnTo>
                  <a:pt x="6857999" y="293883"/>
                </a:lnTo>
                <a:lnTo>
                  <a:pt x="0" y="293883"/>
                </a:lnTo>
                <a:lnTo>
                  <a:pt x="0" y="0"/>
                </a:lnTo>
                <a:close/>
              </a:path>
            </a:pathLst>
          </a:custGeom>
          <a:effectLst>
            <a:outerShdw blurRad="50800" dist="38100" dir="10800000" algn="r" rotWithShape="0">
              <a:prstClr val="black">
                <a:alpha val="20000"/>
              </a:prstClr>
            </a:outerShdw>
          </a:effectLst>
        </p:spPr>
      </p:pic>
      <p:sp>
        <p:nvSpPr>
          <p:cNvPr id="11" name="Rectangle: Rounded Corners 10">
            <a:extLst>
              <a:ext uri="{FF2B5EF4-FFF2-40B4-BE49-F238E27FC236}">
                <a16:creationId xmlns:a16="http://schemas.microsoft.com/office/drawing/2014/main" id="{E5A1361F-7796-558E-2C6B-BE60148188E0}"/>
              </a:ext>
            </a:extLst>
          </p:cNvPr>
          <p:cNvSpPr>
            <a:spLocks/>
          </p:cNvSpPr>
          <p:nvPr/>
        </p:nvSpPr>
        <p:spPr>
          <a:xfrm rot="10800000" flipH="1" flipV="1">
            <a:off x="6300438" y="1062650"/>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r>
              <a:rPr lang="en-US" sz="2400" b="1">
                <a:solidFill>
                  <a:srgbClr val="8EBC29"/>
                </a:solidFill>
              </a:rPr>
              <a:t>Packaging</a:t>
            </a:r>
          </a:p>
        </p:txBody>
      </p:sp>
      <p:sp>
        <p:nvSpPr>
          <p:cNvPr id="12" name="Rectangle: Rounded Corners 11">
            <a:extLst>
              <a:ext uri="{FF2B5EF4-FFF2-40B4-BE49-F238E27FC236}">
                <a16:creationId xmlns:a16="http://schemas.microsoft.com/office/drawing/2014/main" id="{913B1268-022D-F8D2-5AFD-EDF5FA938752}"/>
              </a:ext>
            </a:extLst>
          </p:cNvPr>
          <p:cNvSpPr>
            <a:spLocks/>
          </p:cNvSpPr>
          <p:nvPr/>
        </p:nvSpPr>
        <p:spPr>
          <a:xfrm rot="10800000" flipH="1" flipV="1">
            <a:off x="6386385" y="1711260"/>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r>
              <a:rPr lang="en-US">
                <a:solidFill>
                  <a:schemeClr val="bg1"/>
                </a:solidFill>
              </a:rPr>
              <a:t>Loews and PepsiCo align in committing to ensure packaging of their own products (PepsiCo) or the products they source (Loews) are recyclable.</a:t>
            </a:r>
          </a:p>
        </p:txBody>
      </p:sp>
      <p:sp>
        <p:nvSpPr>
          <p:cNvPr id="13" name="Rectangle: Rounded Corners 12">
            <a:extLst>
              <a:ext uri="{FF2B5EF4-FFF2-40B4-BE49-F238E27FC236}">
                <a16:creationId xmlns:a16="http://schemas.microsoft.com/office/drawing/2014/main" id="{70232939-B62C-E7F3-068C-B6A94C268DFA}"/>
              </a:ext>
            </a:extLst>
          </p:cNvPr>
          <p:cNvSpPr>
            <a:spLocks/>
          </p:cNvSpPr>
          <p:nvPr/>
        </p:nvSpPr>
        <p:spPr>
          <a:xfrm rot="10800000" flipH="1" flipV="1">
            <a:off x="6300438" y="3667989"/>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pPr>
              <a:spcBef>
                <a:spcPts val="200"/>
              </a:spcBef>
              <a:defRPr/>
            </a:pPr>
            <a:r>
              <a:rPr lang="en-US" sz="2400" b="1">
                <a:solidFill>
                  <a:srgbClr val="8EBC29"/>
                </a:solidFill>
              </a:rPr>
              <a:t>Limited alignment</a:t>
            </a:r>
          </a:p>
        </p:txBody>
      </p:sp>
      <p:sp>
        <p:nvSpPr>
          <p:cNvPr id="14" name="Rectangle: Rounded Corners 13">
            <a:extLst>
              <a:ext uri="{FF2B5EF4-FFF2-40B4-BE49-F238E27FC236}">
                <a16:creationId xmlns:a16="http://schemas.microsoft.com/office/drawing/2014/main" id="{590766F2-615A-5C7A-CEDD-071BBA0F5AC6}"/>
              </a:ext>
            </a:extLst>
          </p:cNvPr>
          <p:cNvSpPr>
            <a:spLocks/>
          </p:cNvSpPr>
          <p:nvPr/>
        </p:nvSpPr>
        <p:spPr>
          <a:xfrm rot="10800000" flipH="1" flipV="1">
            <a:off x="6386385" y="4281323"/>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r>
              <a:rPr lang="en-US">
                <a:solidFill>
                  <a:schemeClr val="bg1"/>
                </a:solidFill>
              </a:rPr>
              <a:t>Loews do not have many focus areas, and many are not relevant as a hotel company to PepsiCo.</a:t>
            </a:r>
          </a:p>
        </p:txBody>
      </p:sp>
      <p:sp>
        <p:nvSpPr>
          <p:cNvPr id="15" name="Oval 14">
            <a:extLst>
              <a:ext uri="{FF2B5EF4-FFF2-40B4-BE49-F238E27FC236}">
                <a16:creationId xmlns:a16="http://schemas.microsoft.com/office/drawing/2014/main" id="{B21ADD23-BF5A-A853-47EB-D39593C67C54}"/>
              </a:ext>
            </a:extLst>
          </p:cNvPr>
          <p:cNvSpPr/>
          <p:nvPr/>
        </p:nvSpPr>
        <p:spPr>
          <a:xfrm>
            <a:off x="6375234" y="3785645"/>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7C2C0D4-73B2-D761-8328-62F7BA7B3A35}"/>
              </a:ext>
            </a:extLst>
          </p:cNvPr>
          <p:cNvSpPr/>
          <p:nvPr/>
        </p:nvSpPr>
        <p:spPr>
          <a:xfrm>
            <a:off x="6375234" y="1171322"/>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2">
            <a:extLst>
              <a:ext uri="{FF2B5EF4-FFF2-40B4-BE49-F238E27FC236}">
                <a16:creationId xmlns:a16="http://schemas.microsoft.com/office/drawing/2014/main" id="{6BC36050-4656-3FBC-95A7-7372A45134EA}"/>
              </a:ext>
            </a:extLst>
          </p:cNvPr>
          <p:cNvPicPr>
            <a:picLocks noGrp="1" noChangeAspect="1" noChangeArrowheads="1"/>
          </p:cNvPicPr>
          <p:nvPr>
            <p:ph type="pic" sz="quarter" idx="14"/>
          </p:nvPr>
        </p:nvPicPr>
        <p:blipFill rotWithShape="1">
          <a:blip r:embed="rId7">
            <a:extLst>
              <a:ext uri="{28A0092B-C50C-407E-A947-70E740481C1C}">
                <a14:useLocalDpi xmlns:a14="http://schemas.microsoft.com/office/drawing/2010/main" val="0"/>
              </a:ext>
            </a:extLst>
          </a:blip>
          <a:srcRect l="-10170" t="-222376" r="-12905" b="-222376"/>
          <a:stretch>
            <a:fillRect/>
          </a:stretch>
        </p:blipFill>
        <p:spPr bwMode="auto">
          <a:xfrm>
            <a:off x="0" y="0"/>
            <a:ext cx="6096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Graphic 1">
            <a:extLst>
              <a:ext uri="{FF2B5EF4-FFF2-40B4-BE49-F238E27FC236}">
                <a16:creationId xmlns:a16="http://schemas.microsoft.com/office/drawing/2014/main" id="{EE4DADC2-46AE-B2F5-2D54-CA9D4F97399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32926" y="1229014"/>
            <a:ext cx="291101" cy="291101"/>
          </a:xfrm>
          <a:prstGeom prst="rect">
            <a:avLst/>
          </a:prstGeom>
        </p:spPr>
      </p:pic>
      <p:pic>
        <p:nvPicPr>
          <p:cNvPr id="3" name="Graphic 2">
            <a:extLst>
              <a:ext uri="{FF2B5EF4-FFF2-40B4-BE49-F238E27FC236}">
                <a16:creationId xmlns:a16="http://schemas.microsoft.com/office/drawing/2014/main" id="{B23C099E-A494-2788-9584-D850D6F6CD4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422901" y="3833312"/>
            <a:ext cx="311150" cy="311150"/>
          </a:xfrm>
          <a:prstGeom prst="rect">
            <a:avLst/>
          </a:prstGeom>
        </p:spPr>
      </p:pic>
    </p:spTree>
    <p:extLst>
      <p:ext uri="{BB962C8B-B14F-4D97-AF65-F5344CB8AC3E}">
        <p14:creationId xmlns:p14="http://schemas.microsoft.com/office/powerpoint/2010/main" val="1739697188"/>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751F14-72C6-81C9-AF5D-EFFE225A90D2}"/>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5848FA4E-40EC-BA1B-04B9-98D39CE0F6C2}"/>
              </a:ext>
            </a:extLst>
          </p:cNvPr>
          <p:cNvGraphicFramePr>
            <a:graphicFrameLocks/>
          </p:cNvGraphicFramePr>
          <p:nvPr>
            <p:custDataLst>
              <p:tags r:id="rId1"/>
            </p:custDataLst>
            <p:extLst>
              <p:ext uri="{D42A27DB-BD31-4B8C-83A1-F6EECF244321}">
                <p14:modId xmlns:p14="http://schemas.microsoft.com/office/powerpoint/2010/main" val="23360139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2" name="think-cell data - do not delete" hidden="1">
                        <a:extLst>
                          <a:ext uri="{FF2B5EF4-FFF2-40B4-BE49-F238E27FC236}">
                            <a16:creationId xmlns:a16="http://schemas.microsoft.com/office/drawing/2014/main" id="{5848FA4E-40EC-BA1B-04B9-98D39CE0F6C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Title 4">
            <a:extLst>
              <a:ext uri="{FF2B5EF4-FFF2-40B4-BE49-F238E27FC236}">
                <a16:creationId xmlns:a16="http://schemas.microsoft.com/office/drawing/2014/main" id="{401A3B04-6975-F22A-B563-EFA64A8B9D89}"/>
              </a:ext>
            </a:extLst>
          </p:cNvPr>
          <p:cNvSpPr>
            <a:spLocks noGrp="1"/>
          </p:cNvSpPr>
          <p:nvPr>
            <p:ph type="title"/>
          </p:nvPr>
        </p:nvSpPr>
        <p:spPr>
          <a:xfrm>
            <a:off x="304798" y="246888"/>
            <a:ext cx="11585448" cy="969264"/>
          </a:xfrm>
        </p:spPr>
        <p:txBody>
          <a:bodyPr vert="horz" rIns="0"/>
          <a:lstStyle/>
          <a:p>
            <a:pPr lvl="0"/>
            <a:r>
              <a:rPr lang="en-US" sz="3000"/>
              <a:t>LOEWS’ SUSTAINABILITY FOCUS AREAS</a:t>
            </a:r>
            <a:br>
              <a:rPr lang="en-US" sz="3000"/>
            </a:br>
            <a:r>
              <a:rPr lang="en-US" sz="1800" i="1"/>
              <a:t>And how these focus areas align with pep+ pillars</a:t>
            </a:r>
          </a:p>
        </p:txBody>
      </p:sp>
      <p:pic>
        <p:nvPicPr>
          <p:cNvPr id="13" name="Picture 2">
            <a:extLst>
              <a:ext uri="{FF2B5EF4-FFF2-40B4-BE49-F238E27FC236}">
                <a16:creationId xmlns:a16="http://schemas.microsoft.com/office/drawing/2014/main" id="{77DB90E4-4E2E-1DAF-3780-60D5A835A07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051" t="-21625" r="-768" b="-21625"/>
          <a:stretch>
            <a:fillRect/>
          </a:stretch>
        </p:blipFill>
        <p:spPr bwMode="auto">
          <a:xfrm>
            <a:off x="10502900" y="486737"/>
            <a:ext cx="1384300" cy="4902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Top Corners Rounded 13">
            <a:extLst>
              <a:ext uri="{FF2B5EF4-FFF2-40B4-BE49-F238E27FC236}">
                <a16:creationId xmlns:a16="http://schemas.microsoft.com/office/drawing/2014/main" id="{959B9638-4B1B-03AF-9EC6-B970BE480B67}"/>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5" name="Table 4">
            <a:extLst>
              <a:ext uri="{FF2B5EF4-FFF2-40B4-BE49-F238E27FC236}">
                <a16:creationId xmlns:a16="http://schemas.microsoft.com/office/drawing/2014/main" id="{194C9AFE-24B6-6801-6476-B50F816FCC3E}"/>
              </a:ext>
            </a:extLst>
          </p:cNvPr>
          <p:cNvGraphicFramePr>
            <a:graphicFrameLocks noGrp="1"/>
          </p:cNvGraphicFramePr>
          <p:nvPr>
            <p:extLst>
              <p:ext uri="{D42A27DB-BD31-4B8C-83A1-F6EECF244321}">
                <p14:modId xmlns:p14="http://schemas.microsoft.com/office/powerpoint/2010/main" val="1211625685"/>
              </p:ext>
            </p:extLst>
          </p:nvPr>
        </p:nvGraphicFramePr>
        <p:xfrm>
          <a:off x="-7620" y="1148230"/>
          <a:ext cx="11986260" cy="5038258"/>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3332480">
                  <a:extLst>
                    <a:ext uri="{9D8B030D-6E8A-4147-A177-3AD203B41FA5}">
                      <a16:colId xmlns:a16="http://schemas.microsoft.com/office/drawing/2014/main" val="2382844442"/>
                    </a:ext>
                  </a:extLst>
                </a:gridCol>
                <a:gridCol w="3332480">
                  <a:extLst>
                    <a:ext uri="{9D8B030D-6E8A-4147-A177-3AD203B41FA5}">
                      <a16:colId xmlns:a16="http://schemas.microsoft.com/office/drawing/2014/main" val="957515009"/>
                    </a:ext>
                  </a:extLst>
                </a:gridCol>
                <a:gridCol w="3332480">
                  <a:extLst>
                    <a:ext uri="{9D8B030D-6E8A-4147-A177-3AD203B41FA5}">
                      <a16:colId xmlns:a16="http://schemas.microsoft.com/office/drawing/2014/main" val="2353111847"/>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u="none" strike="noStrike" noProof="0">
                          <a:solidFill>
                            <a:schemeClr val="bg1"/>
                          </a:solidFill>
                          <a:latin typeface="+mn-lt"/>
                        </a:rPr>
                        <a:t>We Strive To Be Green</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ctr">
                        <a:buNone/>
                      </a:pPr>
                      <a:r>
                        <a:rPr lang="en-US" sz="1200" b="1" noProof="0">
                          <a:solidFill>
                            <a:schemeClr val="bg1"/>
                          </a:solidFill>
                          <a:latin typeface="+mn-lt"/>
                          <a:cs typeface="Leelawadee"/>
                        </a:rPr>
                        <a:t>We Are A Good Neighbour</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ctr">
                        <a:buNone/>
                      </a:pPr>
                      <a:r>
                        <a:rPr lang="en-US" sz="1200" b="1" noProof="0">
                          <a:solidFill>
                            <a:schemeClr val="bg1"/>
                          </a:solidFill>
                          <a:latin typeface="+mn-lt"/>
                          <a:cs typeface="Leelawadee"/>
                        </a:rPr>
                        <a:t>We Are A Trusted Partner</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1069848">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954F07"/>
                          </a:solidFill>
                          <a:latin typeface="+mj-lt"/>
                          <a:ea typeface="+mn-ea"/>
                          <a:cs typeface="Leelawadee"/>
                        </a:rPr>
                        <a:t>POSITIVE </a:t>
                      </a:r>
                      <a:br>
                        <a:rPr lang="en-US" sz="1400" kern="1200">
                          <a:solidFill>
                            <a:srgbClr val="954F07"/>
                          </a:solidFill>
                          <a:latin typeface="+mj-lt"/>
                          <a:ea typeface="+mn-ea"/>
                          <a:cs typeface="Leelawadee"/>
                        </a:rPr>
                      </a:br>
                      <a:r>
                        <a:rPr lang="en-US" sz="1400" kern="1200">
                          <a:solidFill>
                            <a:srgbClr val="954F07"/>
                          </a:solidFill>
                          <a:latin typeface="+mj-lt"/>
                          <a:ea typeface="+mn-ea"/>
                          <a:cs typeface="Leelawadee"/>
                        </a:rPr>
                        <a:t>AGRICULTURE</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9F0A"/>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GB" sz="1050" b="0" i="1" u="none" strike="noStrike" kern="1200" cap="none" spc="0" normalizeH="0" baseline="0" noProof="0">
                          <a:ln>
                            <a:noFill/>
                          </a:ln>
                          <a:solidFill>
                            <a:schemeClr val="accent3"/>
                          </a:solidFill>
                          <a:effectLst/>
                          <a:uLnTx/>
                          <a:uFillTx/>
                          <a:latin typeface="+mn-lt"/>
                          <a:ea typeface="+mn-ea"/>
                          <a:cs typeface="+mn-cs"/>
                        </a:rPr>
                        <a:t>Not a focus area for the customer.</a:t>
                      </a:r>
                      <a:endParaRPr kumimoji="0" lang="en-US" sz="1050" b="0" i="1" u="none" strike="noStrike" kern="1200" cap="none" spc="0" normalizeH="0" baseline="0" noProof="0">
                        <a:ln>
                          <a:noFill/>
                        </a:ln>
                        <a:solidFill>
                          <a:schemeClr val="accent3"/>
                        </a:solidFill>
                        <a:effectLst/>
                        <a:uLnTx/>
                        <a:uFillTx/>
                        <a:latin typeface="+mn-lt"/>
                        <a:ea typeface="+mn-ea"/>
                        <a:cs typeface="+mn-cs"/>
                      </a:endParaRP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GB" sz="1050" b="0" i="1" u="none" strike="noStrike" kern="1200" cap="none" spc="0" normalizeH="0" baseline="0" noProof="0">
                          <a:ln>
                            <a:noFill/>
                          </a:ln>
                          <a:solidFill>
                            <a:schemeClr val="accent3"/>
                          </a:solidFill>
                          <a:effectLst/>
                          <a:uLnTx/>
                          <a:uFillTx/>
                          <a:latin typeface="+mn-lt"/>
                          <a:ea typeface="+mn-ea"/>
                          <a:cs typeface="+mn-cs"/>
                        </a:rPr>
                        <a:t>Not a focus area for the customer.</a:t>
                      </a:r>
                      <a:endParaRPr kumimoji="0" lang="en-US" sz="1050" b="0" i="1" u="none" strike="noStrike" kern="1200" cap="none" spc="0" normalizeH="0" baseline="0" noProof="0">
                        <a:ln>
                          <a:noFill/>
                        </a:ln>
                        <a:solidFill>
                          <a:schemeClr val="accent3"/>
                        </a:solidFill>
                        <a:effectLst/>
                        <a:uLnTx/>
                        <a:uFillTx/>
                        <a:latin typeface="+mn-lt"/>
                        <a:ea typeface="+mn-ea"/>
                        <a:cs typeface="+mn-cs"/>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GB" sz="1050" b="0" i="1" u="none" strike="noStrike" kern="1200" cap="none" spc="0" normalizeH="0" baseline="0" noProof="0">
                          <a:ln>
                            <a:noFill/>
                          </a:ln>
                          <a:solidFill>
                            <a:schemeClr val="accent3"/>
                          </a:solidFill>
                          <a:effectLst/>
                          <a:uLnTx/>
                          <a:uFillTx/>
                          <a:latin typeface="+mn-lt"/>
                          <a:ea typeface="+mn-ea"/>
                          <a:cs typeface="+mn-cs"/>
                        </a:rPr>
                        <a:t>Not a focus area for the customer.</a:t>
                      </a:r>
                      <a:endParaRPr kumimoji="0" lang="en-US" sz="1050" b="0" i="0" u="none" strike="noStrike" kern="1200" cap="none" spc="0" normalizeH="0" baseline="0" noProof="0">
                        <a:ln>
                          <a:noFill/>
                        </a:ln>
                        <a:solidFill>
                          <a:schemeClr val="accent3"/>
                        </a:solidFill>
                        <a:effectLst/>
                        <a:uLnTx/>
                        <a:uFillTx/>
                        <a:latin typeface="+mn-lt"/>
                        <a:ea typeface="+mn-ea"/>
                        <a:cs typeface="+mn-cs"/>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2194560">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lvl="0" indent="-120650" algn="l">
                        <a:lnSpc>
                          <a:spcPct val="100000"/>
                        </a:lnSpc>
                        <a:spcBef>
                          <a:spcPts val="0"/>
                        </a:spcBef>
                        <a:spcAft>
                          <a:spcPts val="0"/>
                        </a:spcAft>
                        <a:buFont typeface="Arial"/>
                        <a:buChar char="•"/>
                      </a:pPr>
                      <a:r>
                        <a:rPr lang="en-US" sz="1050" b="0" i="0" u="none" strike="noStrike" kern="1200" cap="none" spc="0" normalizeH="0" baseline="0" noProof="0">
                          <a:ln>
                            <a:noFill/>
                          </a:ln>
                          <a:solidFill>
                            <a:schemeClr val="accent3"/>
                          </a:solidFill>
                          <a:effectLst/>
                          <a:highlight>
                            <a:srgbClr val="4FE2F3"/>
                          </a:highlight>
                          <a:uLnTx/>
                          <a:uFillTx/>
                          <a:latin typeface="+mn-lt"/>
                          <a:ea typeface="+mn-ea"/>
                          <a:cs typeface="+mn-cs"/>
                        </a:rPr>
                        <a:t>Goal:</a:t>
                      </a:r>
                      <a:r>
                        <a:rPr lang="en-US" sz="1050" b="0" i="0" u="none" strike="noStrike" kern="1200" noProof="0">
                          <a:solidFill>
                            <a:schemeClr val="accent3"/>
                          </a:solidFill>
                          <a:effectLst/>
                          <a:latin typeface="+mn-lt"/>
                          <a:ea typeface="+mn-ea"/>
                          <a:cs typeface="+mn-cs"/>
                        </a:rPr>
                        <a:t> Reduce environmental impact by actively participating in standards that are in harmony with the earth’s natural resources and direction through partnership with ENERGY STAR </a:t>
                      </a:r>
                      <a:br>
                        <a:rPr lang="en-US" sz="1050" b="0" i="0" u="none" strike="noStrike" kern="1200" noProof="0">
                          <a:solidFill>
                            <a:schemeClr val="accent3"/>
                          </a:solidFill>
                          <a:effectLst/>
                          <a:latin typeface="+mn-lt"/>
                          <a:ea typeface="+mn-ea"/>
                          <a:cs typeface="+mn-cs"/>
                        </a:rPr>
                      </a:br>
                      <a:r>
                        <a:rPr lang="en-US" sz="1050" b="0" i="0" u="none" strike="noStrike" kern="1200" noProof="0">
                          <a:solidFill>
                            <a:schemeClr val="accent3"/>
                          </a:solidFill>
                          <a:effectLst/>
                          <a:latin typeface="+mn-lt"/>
                          <a:ea typeface="+mn-ea"/>
                          <a:cs typeface="+mn-cs"/>
                        </a:rPr>
                        <a:t>and other green initiatives.</a:t>
                      </a:r>
                    </a:p>
                    <a:p>
                      <a:pPr marL="120650" lvl="0" indent="-120650" algn="l">
                        <a:lnSpc>
                          <a:spcPct val="100000"/>
                        </a:lnSpc>
                        <a:spcBef>
                          <a:spcPts val="800"/>
                        </a:spcBef>
                        <a:spcAft>
                          <a:spcPts val="0"/>
                        </a:spcAft>
                        <a:buFont typeface="Arial"/>
                        <a:buChar char="•"/>
                      </a:pPr>
                      <a:r>
                        <a:rPr lang="en-US" sz="1050" b="0" i="0" u="none" strike="noStrike" kern="1200" noProof="0">
                          <a:solidFill>
                            <a:schemeClr val="accent3"/>
                          </a:solidFill>
                          <a:effectLst/>
                          <a:highlight>
                            <a:srgbClr val="FFC624"/>
                          </a:highlight>
                          <a:latin typeface="+mn-lt"/>
                        </a:rPr>
                        <a:t>Target:</a:t>
                      </a:r>
                      <a:r>
                        <a:rPr lang="en-US" sz="1050" b="0" i="0" u="none" strike="noStrike" kern="1200" noProof="0">
                          <a:solidFill>
                            <a:schemeClr val="accent3"/>
                          </a:solidFill>
                          <a:effectLst/>
                          <a:latin typeface="+mn-lt"/>
                        </a:rPr>
                        <a:t> Reduce portfolio-wide energy use intensity by 30% by 2030</a:t>
                      </a:r>
                    </a:p>
                    <a:p>
                      <a:pPr marL="120650" lvl="0" indent="-120650" algn="l">
                        <a:lnSpc>
                          <a:spcPct val="100000"/>
                        </a:lnSpc>
                        <a:spcBef>
                          <a:spcPts val="800"/>
                        </a:spcBef>
                        <a:spcAft>
                          <a:spcPts val="0"/>
                        </a:spcAft>
                        <a:buFont typeface="Arial"/>
                        <a:buChar char="•"/>
                      </a:pPr>
                      <a:r>
                        <a:rPr lang="en-US" sz="1050" b="0" i="0" u="none" strike="noStrike" kern="1200" cap="none" spc="0" normalizeH="0" baseline="0" noProof="0">
                          <a:ln>
                            <a:noFill/>
                          </a:ln>
                          <a:solidFill>
                            <a:schemeClr val="accent3"/>
                          </a:solidFill>
                          <a:effectLst/>
                          <a:highlight>
                            <a:srgbClr val="4FE2F3"/>
                          </a:highlight>
                          <a:uLnTx/>
                          <a:uFillTx/>
                          <a:latin typeface="+mn-lt"/>
                          <a:ea typeface="+mn-ea"/>
                          <a:cs typeface="+mn-cs"/>
                        </a:rPr>
                        <a:t>Goal:</a:t>
                      </a:r>
                      <a:r>
                        <a:rPr lang="en-US" sz="1050" b="0" i="0" u="none" strike="noStrike" kern="1200" noProof="0">
                          <a:solidFill>
                            <a:schemeClr val="accent3"/>
                          </a:solidFill>
                          <a:effectLst/>
                          <a:latin typeface="+mn-lt"/>
                          <a:ea typeface="+mn-ea"/>
                          <a:cs typeface="+mn-cs"/>
                        </a:rPr>
                        <a:t> Actively source recyclable products </a:t>
                      </a:r>
                      <a:br>
                        <a:rPr lang="en-US" sz="1050" b="0" i="0" u="none" strike="noStrike" kern="1200" noProof="0">
                          <a:solidFill>
                            <a:schemeClr val="accent3"/>
                          </a:solidFill>
                          <a:effectLst/>
                          <a:latin typeface="+mn-lt"/>
                          <a:ea typeface="+mn-ea"/>
                          <a:cs typeface="+mn-cs"/>
                        </a:rPr>
                      </a:br>
                      <a:r>
                        <a:rPr lang="en-US" sz="1050" b="0" i="0" u="none" strike="noStrike" kern="1200" noProof="0">
                          <a:solidFill>
                            <a:schemeClr val="accent3"/>
                          </a:solidFill>
                          <a:effectLst/>
                          <a:latin typeface="+mn-lt"/>
                          <a:ea typeface="+mn-ea"/>
                          <a:cs typeface="+mn-cs"/>
                        </a:rPr>
                        <a:t>to reduce packaging waste</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lvl="0" indent="-120650" algn="l">
                        <a:lnSpc>
                          <a:spcPct val="100000"/>
                        </a:lnSpc>
                        <a:spcBef>
                          <a:spcPts val="0"/>
                        </a:spcBef>
                        <a:spcAft>
                          <a:spcPts val="0"/>
                        </a:spcAft>
                        <a:buFont typeface="Arial"/>
                        <a:buChar char="•"/>
                      </a:pPr>
                      <a:r>
                        <a:rPr lang="en-US" sz="1050" b="0" i="0" u="none" strike="noStrike" kern="1200" cap="none" spc="0" normalizeH="0" baseline="0" noProof="0">
                          <a:ln>
                            <a:noFill/>
                          </a:ln>
                          <a:solidFill>
                            <a:schemeClr val="accent3"/>
                          </a:solidFill>
                          <a:effectLst/>
                          <a:highlight>
                            <a:srgbClr val="4FE2F3"/>
                          </a:highlight>
                          <a:uLnTx/>
                          <a:uFillTx/>
                          <a:latin typeface="+mn-lt"/>
                          <a:ea typeface="+mn-ea"/>
                          <a:cs typeface="+mn-cs"/>
                        </a:rPr>
                        <a:t>Goal:</a:t>
                      </a:r>
                      <a:r>
                        <a:rPr lang="en-US" sz="1050" b="0" i="0" u="none" strike="noStrike" kern="1200" noProof="0">
                          <a:solidFill>
                            <a:schemeClr val="accent3"/>
                          </a:solidFill>
                          <a:effectLst/>
                          <a:latin typeface="+mn-lt"/>
                          <a:ea typeface="+mn-ea"/>
                          <a:cs typeface="+mn-cs"/>
                        </a:rPr>
                        <a:t> Be responsible corporate citizens, actively contributing to the well-being of the communities where hotels reside and embracing </a:t>
                      </a:r>
                      <a:br>
                        <a:rPr lang="en-US" sz="1050" b="0" i="0" u="none" strike="noStrike" kern="1200" noProof="0">
                          <a:solidFill>
                            <a:schemeClr val="accent3"/>
                          </a:solidFill>
                          <a:effectLst/>
                          <a:latin typeface="+mn-lt"/>
                          <a:ea typeface="+mn-ea"/>
                          <a:cs typeface="+mn-cs"/>
                        </a:rPr>
                      </a:br>
                      <a:r>
                        <a:rPr lang="en-US" sz="1050" b="0" i="0" u="none" strike="noStrike" kern="1200" noProof="0">
                          <a:solidFill>
                            <a:schemeClr val="accent3"/>
                          </a:solidFill>
                          <a:effectLst/>
                          <a:latin typeface="+mn-lt"/>
                          <a:ea typeface="+mn-ea"/>
                          <a:cs typeface="+mn-cs"/>
                        </a:rPr>
                        <a:t>a culture of ethical business practices</a:t>
                      </a:r>
                    </a:p>
                    <a:p>
                      <a:pPr marL="120650" lvl="0" indent="-120650" algn="l">
                        <a:lnSpc>
                          <a:spcPct val="100000"/>
                        </a:lnSpc>
                        <a:spcBef>
                          <a:spcPts val="800"/>
                        </a:spcBef>
                        <a:spcAft>
                          <a:spcPts val="0"/>
                        </a:spcAft>
                        <a:buFont typeface="Arial"/>
                        <a:buChar char="•"/>
                      </a:pPr>
                      <a:r>
                        <a:rPr lang="en-US" sz="1050" b="0" i="0" u="none" strike="noStrike" kern="1200" cap="none" spc="0" normalizeH="0" baseline="0" noProof="0">
                          <a:ln>
                            <a:noFill/>
                          </a:ln>
                          <a:solidFill>
                            <a:schemeClr val="accent3"/>
                          </a:solidFill>
                          <a:effectLst/>
                          <a:highlight>
                            <a:srgbClr val="4FE2F3"/>
                          </a:highlight>
                          <a:uLnTx/>
                          <a:uFillTx/>
                          <a:latin typeface="+mn-lt"/>
                          <a:ea typeface="+mn-ea"/>
                          <a:cs typeface="+mn-cs"/>
                        </a:rPr>
                        <a:t>Goal:</a:t>
                      </a:r>
                      <a:r>
                        <a:rPr lang="en-US" sz="1050" b="0" i="0" u="none" strike="noStrike" kern="1200" cap="none" spc="0" normalizeH="0" baseline="0" noProof="0">
                          <a:ln>
                            <a:noFill/>
                          </a:ln>
                          <a:solidFill>
                            <a:schemeClr val="accent3"/>
                          </a:solidFill>
                          <a:effectLst/>
                          <a:uLnTx/>
                          <a:uFillTx/>
                          <a:latin typeface="+mn-lt"/>
                          <a:ea typeface="+mn-ea"/>
                          <a:cs typeface="+mn-cs"/>
                        </a:rPr>
                        <a:t> Provide</a:t>
                      </a:r>
                      <a:r>
                        <a:rPr lang="en-US" sz="1050" b="0" i="0" u="none" strike="noStrike" kern="1200" noProof="0">
                          <a:solidFill>
                            <a:schemeClr val="accent3"/>
                          </a:solidFill>
                          <a:effectLst/>
                          <a:latin typeface="+mn-lt"/>
                          <a:ea typeface="+mn-ea"/>
                          <a:cs typeface="+mn-cs"/>
                        </a:rPr>
                        <a:t> competitive levels of pay </a:t>
                      </a:r>
                      <a:br>
                        <a:rPr lang="en-US" sz="1050" b="0" i="0" u="none" strike="noStrike" kern="1200" noProof="0">
                          <a:solidFill>
                            <a:schemeClr val="accent3"/>
                          </a:solidFill>
                          <a:effectLst/>
                          <a:latin typeface="+mn-lt"/>
                          <a:ea typeface="+mn-ea"/>
                          <a:cs typeface="+mn-cs"/>
                        </a:rPr>
                      </a:br>
                      <a:r>
                        <a:rPr lang="en-US" sz="1050" b="0" i="0" u="none" strike="noStrike" kern="1200" noProof="0">
                          <a:solidFill>
                            <a:schemeClr val="accent3"/>
                          </a:solidFill>
                          <a:effectLst/>
                          <a:latin typeface="+mn-lt"/>
                          <a:ea typeface="+mn-ea"/>
                          <a:cs typeface="+mn-cs"/>
                        </a:rPr>
                        <a:t>and benefits and encourages team members to participate in services and training that support their well-being and encourage personal and professional growth</a:t>
                      </a: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lvl="0" indent="-120650" algn="l">
                        <a:lnSpc>
                          <a:spcPct val="100000"/>
                        </a:lnSpc>
                        <a:spcBef>
                          <a:spcPts val="0"/>
                        </a:spcBef>
                        <a:spcAft>
                          <a:spcPts val="0"/>
                        </a:spcAft>
                        <a:buFont typeface="Arial"/>
                        <a:buChar char="•"/>
                      </a:pPr>
                      <a:r>
                        <a:rPr lang="en-US" sz="1050" b="0" i="0" u="none" strike="noStrike" kern="1200" cap="none" spc="0" normalizeH="0" baseline="0" noProof="0">
                          <a:ln>
                            <a:noFill/>
                          </a:ln>
                          <a:solidFill>
                            <a:schemeClr val="accent3"/>
                          </a:solidFill>
                          <a:effectLst/>
                          <a:highlight>
                            <a:srgbClr val="4FE2F3"/>
                          </a:highlight>
                          <a:uLnTx/>
                          <a:uFillTx/>
                          <a:latin typeface="+mn-lt"/>
                          <a:ea typeface="+mn-ea"/>
                          <a:cs typeface="+mn-cs"/>
                        </a:rPr>
                        <a:t>Goal:</a:t>
                      </a:r>
                      <a:r>
                        <a:rPr lang="en-US" sz="1050" b="0" i="0" u="none" strike="noStrike" kern="1200" noProof="0">
                          <a:solidFill>
                            <a:schemeClr val="accent3"/>
                          </a:solidFill>
                          <a:effectLst/>
                          <a:latin typeface="+mn-lt"/>
                          <a:ea typeface="+mn-ea"/>
                          <a:cs typeface="+mn-cs"/>
                        </a:rPr>
                        <a:t> Foster an environment of trust, transparency, and mutual respect, ensuring that partnerships thrive</a:t>
                      </a: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r h="1526962">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922F11"/>
                          </a:solidFill>
                          <a:latin typeface="+mj-lt"/>
                          <a:ea typeface="+mn-ea"/>
                          <a:cs typeface="Leelawadee"/>
                        </a:rPr>
                        <a:t>POSITIVE </a:t>
                      </a:r>
                      <a:br>
                        <a:rPr lang="en-US" sz="1400" kern="1200">
                          <a:solidFill>
                            <a:srgbClr val="922F11"/>
                          </a:solidFill>
                          <a:latin typeface="+mj-lt"/>
                          <a:ea typeface="+mn-ea"/>
                          <a:cs typeface="Leelawadee"/>
                        </a:rPr>
                      </a:br>
                      <a:r>
                        <a:rPr lang="en-US" sz="1400" kern="1200">
                          <a:solidFill>
                            <a:srgbClr val="922F11"/>
                          </a:solidFill>
                          <a:latin typeface="+mj-lt"/>
                          <a:ea typeface="+mn-ea"/>
                          <a:cs typeface="Leelawadee"/>
                        </a:rPr>
                        <a:t>CHOICES</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E6D2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a:ln>
                            <a:noFill/>
                          </a:ln>
                          <a:solidFill>
                            <a:schemeClr val="accent3"/>
                          </a:solidFill>
                          <a:effectLst/>
                          <a:uLnTx/>
                          <a:uFillTx/>
                          <a:latin typeface="+mn-lt"/>
                          <a:ea typeface="+mn-ea"/>
                          <a:cs typeface="+mn-cs"/>
                        </a:rPr>
                        <a:t>Not a focus area for the customer.</a:t>
                      </a:r>
                      <a:endParaRPr kumimoji="0" lang="en-US" sz="1050" b="0" i="0" u="none" strike="noStrike" kern="1200" cap="none" spc="0" normalizeH="0" baseline="0" noProof="0">
                        <a:ln>
                          <a:noFill/>
                        </a:ln>
                        <a:solidFill>
                          <a:schemeClr val="accent3"/>
                        </a:solidFill>
                        <a:effectLst/>
                        <a:uLnTx/>
                        <a:uFillTx/>
                        <a:latin typeface="+mn-lt"/>
                        <a:ea typeface="+mn-ea"/>
                        <a:cs typeface="+mn-cs"/>
                      </a:endParaRP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a:lnSpc>
                          <a:spcPct val="100000"/>
                        </a:lnSpc>
                        <a:spcBef>
                          <a:spcPts val="0"/>
                        </a:spcBef>
                        <a:spcAft>
                          <a:spcPts val="0"/>
                        </a:spcAft>
                        <a:buNone/>
                      </a:pPr>
                      <a:r>
                        <a:rPr kumimoji="0" lang="en-GB" sz="1050" b="0" i="1" u="none" strike="noStrike" kern="1200" cap="none" spc="0" normalizeH="0" baseline="0" noProof="0">
                          <a:ln>
                            <a:noFill/>
                          </a:ln>
                          <a:solidFill>
                            <a:schemeClr val="accent3"/>
                          </a:solidFill>
                          <a:effectLst/>
                          <a:uLnTx/>
                          <a:uFillTx/>
                          <a:latin typeface="+mn-lt"/>
                          <a:ea typeface="+mn-ea"/>
                          <a:cs typeface="+mn-cs"/>
                        </a:rPr>
                        <a:t>Not a focus area for the customer.</a:t>
                      </a:r>
                      <a:endParaRPr kumimoji="0" lang="en-US" sz="1050" b="0" i="1" u="none" strike="noStrike" kern="1200" cap="none" spc="0" normalizeH="0" baseline="0" noProof="0">
                        <a:ln>
                          <a:noFill/>
                        </a:ln>
                        <a:solidFill>
                          <a:schemeClr val="accent3"/>
                        </a:solidFill>
                        <a:effectLst/>
                        <a:uLnTx/>
                        <a:uFillTx/>
                        <a:latin typeface="+mn-lt"/>
                        <a:ea typeface="+mn-ea"/>
                        <a:cs typeface="+mn-cs"/>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a:ln>
                            <a:noFill/>
                          </a:ln>
                          <a:solidFill>
                            <a:schemeClr val="accent3"/>
                          </a:solidFill>
                          <a:effectLst/>
                          <a:uLnTx/>
                          <a:uFillTx/>
                          <a:latin typeface="+mn-lt"/>
                          <a:ea typeface="+mn-ea"/>
                          <a:cs typeface="+mn-cs"/>
                        </a:rPr>
                        <a:t>Not a focus area for the customer.</a:t>
                      </a:r>
                      <a:endParaRPr kumimoji="0" lang="en-US" sz="1050" b="0" i="0" u="none" strike="noStrike" kern="1200" cap="none" spc="0" normalizeH="0" baseline="0" noProof="0">
                        <a:ln>
                          <a:noFill/>
                        </a:ln>
                        <a:solidFill>
                          <a:schemeClr val="accent3"/>
                        </a:solidFill>
                        <a:effectLst/>
                        <a:uLnTx/>
                        <a:uFillTx/>
                        <a:latin typeface="+mn-lt"/>
                        <a:ea typeface="+mn-ea"/>
                        <a:cs typeface="+mn-cs"/>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40967922"/>
                  </a:ext>
                </a:extLst>
              </a:tr>
            </a:tbl>
          </a:graphicData>
        </a:graphic>
      </p:graphicFrame>
      <p:pic>
        <p:nvPicPr>
          <p:cNvPr id="17" name="Picture 16" descr="A logo of a leaf in a circle&#10;&#10;Description automatically generated">
            <a:extLst>
              <a:ext uri="{FF2B5EF4-FFF2-40B4-BE49-F238E27FC236}">
                <a16:creationId xmlns:a16="http://schemas.microsoft.com/office/drawing/2014/main" id="{0C776FDC-0C34-CFD4-8B42-309661B7B21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pic>
        <p:nvPicPr>
          <p:cNvPr id="18" name="Picture 17" descr="A blue and green windmill with green arrows&#10;&#10;Description automatically generated">
            <a:extLst>
              <a:ext uri="{FF2B5EF4-FFF2-40B4-BE49-F238E27FC236}">
                <a16:creationId xmlns:a16="http://schemas.microsoft.com/office/drawing/2014/main" id="{DD25AE26-7D2D-69C2-2DC4-87040AD3686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7884" y="2906877"/>
            <a:ext cx="556204" cy="604020"/>
          </a:xfrm>
          <a:prstGeom prst="rect">
            <a:avLst/>
          </a:prstGeom>
        </p:spPr>
      </p:pic>
      <p:pic>
        <p:nvPicPr>
          <p:cNvPr id="19" name="Picture 18" descr="A logo of a hand and a globe&#10;&#10;Description automatically generated">
            <a:extLst>
              <a:ext uri="{FF2B5EF4-FFF2-40B4-BE49-F238E27FC236}">
                <a16:creationId xmlns:a16="http://schemas.microsoft.com/office/drawing/2014/main" id="{15590BD6-E590-A36F-718E-B4406C2418C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27528" y="5126698"/>
            <a:ext cx="536916" cy="583072"/>
          </a:xfrm>
          <a:prstGeom prst="rect">
            <a:avLst/>
          </a:prstGeom>
        </p:spPr>
      </p:pic>
    </p:spTree>
    <p:extLst>
      <p:ext uri="{BB962C8B-B14F-4D97-AF65-F5344CB8AC3E}">
        <p14:creationId xmlns:p14="http://schemas.microsoft.com/office/powerpoint/2010/main" val="1662665726"/>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D27F44-726E-2937-74E6-7376E226C997}"/>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9C774415-6441-4FF5-A501-9CB09242C239}"/>
              </a:ext>
            </a:extLst>
          </p:cNvPr>
          <p:cNvGraphicFramePr>
            <a:graphicFrameLocks/>
          </p:cNvGraphicFramePr>
          <p:nvPr>
            <p:custDataLst>
              <p:tags r:id="rId1"/>
            </p:custDataLst>
            <p:extLst>
              <p:ext uri="{D42A27DB-BD31-4B8C-83A1-F6EECF244321}">
                <p14:modId xmlns:p14="http://schemas.microsoft.com/office/powerpoint/2010/main" val="13701940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4" name="think-cell data - do not delete" hidden="1">
                        <a:extLst>
                          <a:ext uri="{FF2B5EF4-FFF2-40B4-BE49-F238E27FC236}">
                            <a16:creationId xmlns:a16="http://schemas.microsoft.com/office/drawing/2014/main" id="{9C774415-6441-4FF5-A501-9CB09242C23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488BD2E-65EB-BF19-7DDF-92BC7AB5DF36}"/>
              </a:ext>
            </a:extLst>
          </p:cNvPr>
          <p:cNvSpPr>
            <a:spLocks noGrp="1"/>
          </p:cNvSpPr>
          <p:nvPr>
            <p:ph type="title"/>
          </p:nvPr>
        </p:nvSpPr>
        <p:spPr>
          <a:xfrm>
            <a:off x="304801" y="247650"/>
            <a:ext cx="10071100" cy="968375"/>
          </a:xfrm>
        </p:spPr>
        <p:txBody>
          <a:bodyPr vert="horz" rIns="0"/>
          <a:lstStyle/>
          <a:p>
            <a:pPr lvl="0"/>
            <a:r>
              <a:rPr lang="en-US" sz="2600"/>
              <a:t>COMMONALITY BETWEEN LOEWS’ AND PEP+ FOCUS AREAS</a:t>
            </a:r>
            <a:br>
              <a:rPr lang="en-US" sz="2600"/>
            </a:br>
            <a:r>
              <a:rPr lang="en-US" sz="1800" i="1"/>
              <a:t>Allowing us to identify opportunities for collaboration, and therefore </a:t>
            </a:r>
            <a:br>
              <a:rPr lang="en-US" sz="1800" i="1"/>
            </a:br>
            <a:r>
              <a:rPr lang="en-US" sz="1800" i="1"/>
              <a:t>add value to our relationship</a:t>
            </a:r>
          </a:p>
        </p:txBody>
      </p:sp>
      <p:pic>
        <p:nvPicPr>
          <p:cNvPr id="12" name="Picture 2">
            <a:extLst>
              <a:ext uri="{FF2B5EF4-FFF2-40B4-BE49-F238E27FC236}">
                <a16:creationId xmlns:a16="http://schemas.microsoft.com/office/drawing/2014/main" id="{FA5CE4D6-D225-5ADE-63AE-E81BB2BEC87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051" t="-21625" r="-768" b="-21625"/>
          <a:stretch>
            <a:fillRect/>
          </a:stretch>
        </p:blipFill>
        <p:spPr bwMode="auto">
          <a:xfrm>
            <a:off x="10502900" y="486737"/>
            <a:ext cx="1384300" cy="4902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Top Corners Rounded 8">
            <a:extLst>
              <a:ext uri="{FF2B5EF4-FFF2-40B4-BE49-F238E27FC236}">
                <a16:creationId xmlns:a16="http://schemas.microsoft.com/office/drawing/2014/main" id="{8E2B44A5-02E4-245A-FE1E-A2D7237C9E0F}"/>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 name="Table 4">
            <a:extLst>
              <a:ext uri="{FF2B5EF4-FFF2-40B4-BE49-F238E27FC236}">
                <a16:creationId xmlns:a16="http://schemas.microsoft.com/office/drawing/2014/main" id="{5873CDDC-6ADE-853A-A1E4-06778FBC3DF1}"/>
              </a:ext>
            </a:extLst>
          </p:cNvPr>
          <p:cNvGraphicFramePr>
            <a:graphicFrameLocks noGrp="1"/>
          </p:cNvGraphicFramePr>
          <p:nvPr>
            <p:extLst>
              <p:ext uri="{D42A27DB-BD31-4B8C-83A1-F6EECF244321}">
                <p14:modId xmlns:p14="http://schemas.microsoft.com/office/powerpoint/2010/main" val="620613613"/>
              </p:ext>
            </p:extLst>
          </p:nvPr>
        </p:nvGraphicFramePr>
        <p:xfrm>
          <a:off x="-7620" y="1148230"/>
          <a:ext cx="11986260" cy="5038258"/>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9997440">
                  <a:extLst>
                    <a:ext uri="{9D8B030D-6E8A-4147-A177-3AD203B41FA5}">
                      <a16:colId xmlns:a16="http://schemas.microsoft.com/office/drawing/2014/main" val="2382844442"/>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i="0" u="none" strike="noStrike" noProof="0">
                          <a:solidFill>
                            <a:schemeClr val="bg1"/>
                          </a:solidFill>
                          <a:latin typeface="+mn-lt"/>
                        </a:rPr>
                        <a:t>We Strive To Be Green</a:t>
                      </a:r>
                    </a:p>
                  </a:txBody>
                  <a:tcPr marL="27432" marR="27432" marT="27432"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4791370">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marR="0" lvl="0" indent="-1206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b="0" i="0" u="none" strike="noStrike" kern="1200" cap="none" spc="0" normalizeH="0" baseline="0" noProof="0">
                          <a:ln>
                            <a:noFill/>
                          </a:ln>
                          <a:solidFill>
                            <a:schemeClr val="accent3"/>
                          </a:solidFill>
                          <a:effectLst/>
                          <a:highlight>
                            <a:srgbClr val="4FE2F3"/>
                          </a:highlight>
                          <a:uLnTx/>
                          <a:uFillTx/>
                          <a:latin typeface="+mn-lt"/>
                          <a:ea typeface="+mn-ea"/>
                          <a:cs typeface="+mn-cs"/>
                        </a:rPr>
                        <a:t>Goal:</a:t>
                      </a:r>
                      <a:r>
                        <a:rPr lang="en-US" sz="1050" b="0" i="0" u="none" strike="noStrike" kern="1200" noProof="0">
                          <a:solidFill>
                            <a:schemeClr val="accent3"/>
                          </a:solidFill>
                          <a:effectLst/>
                          <a:latin typeface="+mn-lt"/>
                          <a:ea typeface="+mn-ea"/>
                          <a:cs typeface="+mn-cs"/>
                        </a:rPr>
                        <a:t> Actively source recyclable products to reduce packaging waste</a:t>
                      </a:r>
                    </a:p>
                    <a:p>
                      <a:pPr marL="350838" lvl="1" indent="-176213" algn="l">
                        <a:lnSpc>
                          <a:spcPct val="100000"/>
                        </a:lnSpc>
                        <a:spcBef>
                          <a:spcPts val="400"/>
                        </a:spcBef>
                        <a:spcAft>
                          <a:spcPts val="0"/>
                        </a:spcAft>
                        <a:buClr>
                          <a:schemeClr val="tx1"/>
                        </a:buClr>
                        <a:buFont typeface="Wingdings"/>
                        <a:buChar char="Ø"/>
                      </a:pPr>
                      <a:r>
                        <a:rPr lang="en-US" sz="1050" b="1" i="0" u="none" strike="noStrike" kern="1200" cap="none" spc="0" normalizeH="0" baseline="0" noProof="0">
                          <a:ln>
                            <a:noFill/>
                          </a:ln>
                          <a:solidFill>
                            <a:schemeClr val="accent3"/>
                          </a:solidFill>
                          <a:effectLst/>
                          <a:uLnTx/>
                          <a:uFillTx/>
                          <a:latin typeface="+mn-lt"/>
                        </a:rPr>
                        <a:t>pep+ </a:t>
                      </a:r>
                      <a:r>
                        <a:rPr lang="en-US" sz="1050" b="1" i="0" u="none" strike="noStrike" kern="1200" cap="none" spc="0" normalizeH="0" baseline="0" noProof="0">
                          <a:ln>
                            <a:noFill/>
                          </a:ln>
                          <a:solidFill>
                            <a:schemeClr val="accent3"/>
                          </a:solidFill>
                          <a:effectLst/>
                          <a:uLnTx/>
                          <a:uFillTx/>
                          <a:latin typeface="+mn-lt"/>
                          <a:ea typeface="+mn-ea"/>
                          <a:cs typeface="+mn-cs"/>
                        </a:rPr>
                        <a:t>alignment: Achieve 97% or greater reusable, recyclable, or compostable (RRC) packaging by design by 2030 in our primary and secondary packaging in our key packaging markets</a:t>
                      </a:r>
                    </a:p>
                  </a:txBody>
                  <a:tcPr marL="27432" marR="27432" marT="27432" marB="27432">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bl>
          </a:graphicData>
        </a:graphic>
      </p:graphicFrame>
      <p:sp>
        <p:nvSpPr>
          <p:cNvPr id="17" name="TextBox 16">
            <a:extLst>
              <a:ext uri="{FF2B5EF4-FFF2-40B4-BE49-F238E27FC236}">
                <a16:creationId xmlns:a16="http://schemas.microsoft.com/office/drawing/2014/main" id="{08F3F106-1DFE-DAC3-E5A1-34C8764629A4}"/>
              </a:ext>
            </a:extLst>
          </p:cNvPr>
          <p:cNvSpPr txBox="1"/>
          <p:nvPr/>
        </p:nvSpPr>
        <p:spPr>
          <a:xfrm>
            <a:off x="5334000" y="6269189"/>
            <a:ext cx="6405563" cy="506261"/>
          </a:xfrm>
          <a:prstGeom prst="rect">
            <a:avLst/>
          </a:prstGeom>
          <a:solidFill>
            <a:srgbClr val="8EBC29"/>
          </a:solidFill>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a:ln>
                  <a:noFill/>
                </a:ln>
                <a:solidFill>
                  <a:schemeClr val="bg1"/>
                </a:solidFill>
                <a:effectLst/>
                <a:uLnTx/>
                <a:uFillTx/>
                <a:cs typeface="Leelawadee" panose="020B0502040204020203" pitchFamily="34" charset="-34"/>
              </a:rPr>
              <a:t>No common focus areas were identified across Positive Agriculture (PepsiCo), Positive Choices (PepsiCo), We Are A Trusted Neighbor (Loews) or We Are A Trusted Partner).</a:t>
            </a:r>
          </a:p>
        </p:txBody>
      </p:sp>
      <p:pic>
        <p:nvPicPr>
          <p:cNvPr id="18" name="Picture 17" descr="A blue and green windmill with green arrows&#10;&#10;Description automatically generated">
            <a:extLst>
              <a:ext uri="{FF2B5EF4-FFF2-40B4-BE49-F238E27FC236}">
                <a16:creationId xmlns:a16="http://schemas.microsoft.com/office/drawing/2014/main" id="{185F6931-79D5-FCF5-52C7-061E08A6C84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spTree>
    <p:extLst>
      <p:ext uri="{BB962C8B-B14F-4D97-AF65-F5344CB8AC3E}">
        <p14:creationId xmlns:p14="http://schemas.microsoft.com/office/powerpoint/2010/main" val="2377932551"/>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C771C8-753E-586C-8A26-04B613E5FCF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62BB6D7-AC0E-1663-E74B-9D629CE4227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0" y="2226975"/>
            <a:ext cx="6547614" cy="2404050"/>
          </a:xfrm>
          <a:prstGeom prst="rect">
            <a:avLst/>
          </a:prstGeom>
        </p:spPr>
      </p:pic>
    </p:spTree>
    <p:extLst>
      <p:ext uri="{BB962C8B-B14F-4D97-AF65-F5344CB8AC3E}">
        <p14:creationId xmlns:p14="http://schemas.microsoft.com/office/powerpoint/2010/main" val="412619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4170DF-43D2-3157-AAD6-35031CD280FE}"/>
            </a:ext>
          </a:extLst>
        </p:cNvPr>
        <p:cNvGrpSpPr/>
        <p:nvPr/>
      </p:nvGrpSpPr>
      <p:grpSpPr>
        <a:xfrm>
          <a:off x="0" y="0"/>
          <a:ext cx="0" cy="0"/>
          <a:chOff x="0" y="0"/>
          <a:chExt cx="0" cy="0"/>
        </a:xfrm>
      </p:grpSpPr>
      <p:pic>
        <p:nvPicPr>
          <p:cNvPr id="15364" name="Picture 4" descr="Aldi Logo, Affordable, Grocery, Shopping, Fresh PNG">
            <a:extLst>
              <a:ext uri="{FF2B5EF4-FFF2-40B4-BE49-F238E27FC236}">
                <a16:creationId xmlns:a16="http://schemas.microsoft.com/office/drawing/2014/main" id="{38648364-BDDB-2CE5-0340-7C7EF937E98C}"/>
              </a:ext>
            </a:extLst>
          </p:cNvPr>
          <p:cNvPicPr>
            <a:picLocks noChangeAspect="1" noChangeArrowheads="1"/>
          </p:cNvPicPr>
          <p:nvPr/>
        </p:nvPicPr>
        <p:blipFill rotWithShape="1">
          <a:blip r:embed="rId3">
            <a:lum bright="70000" contrast="-70000"/>
            <a:extLst>
              <a:ext uri="{BEBA8EAE-BF5A-486C-A8C5-ECC9F3942E4B}">
                <a14:imgProps xmlns:a14="http://schemas.microsoft.com/office/drawing/2010/main">
                  <a14:imgLayer r:embed="rId4">
                    <a14:imgEffect>
                      <a14:artisticPaintStrokes/>
                    </a14:imgEffect>
                  </a14:imgLayer>
                </a14:imgProps>
              </a:ext>
              <a:ext uri="{28A0092B-C50C-407E-A947-70E740481C1C}">
                <a14:useLocalDpi xmlns:a14="http://schemas.microsoft.com/office/drawing/2010/main" val="0"/>
              </a:ext>
            </a:extLst>
          </a:blip>
          <a:srcRect l="8245" r="8245"/>
          <a:stretch>
            <a:fillRect/>
          </a:stretch>
        </p:blipFill>
        <p:spPr bwMode="auto">
          <a:xfrm>
            <a:off x="438150" y="925570"/>
            <a:ext cx="4019550" cy="4817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6890787"/>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414F60-49C5-8C45-3D79-4169A2BAA815}"/>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2AA9D93F-6543-35BE-25BF-5906B6CC0563}"/>
              </a:ext>
            </a:extLst>
          </p:cNvPr>
          <p:cNvGraphicFramePr>
            <a:graphicFrameLocks/>
          </p:cNvGraphicFramePr>
          <p:nvPr>
            <p:custDataLst>
              <p:tags r:id="rId1"/>
            </p:custDataLst>
            <p:extLst>
              <p:ext uri="{D42A27DB-BD31-4B8C-83A1-F6EECF244321}">
                <p14:modId xmlns:p14="http://schemas.microsoft.com/office/powerpoint/2010/main" val="7556908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5" name="think-cell data - do not delete" hidden="1">
                        <a:extLst>
                          <a:ext uri="{FF2B5EF4-FFF2-40B4-BE49-F238E27FC236}">
                            <a16:creationId xmlns:a16="http://schemas.microsoft.com/office/drawing/2014/main" id="{2AA9D93F-6543-35BE-25BF-5906B6CC056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5" name="Rectangle: Single Corner Rounded 14">
            <a:extLst>
              <a:ext uri="{FF2B5EF4-FFF2-40B4-BE49-F238E27FC236}">
                <a16:creationId xmlns:a16="http://schemas.microsoft.com/office/drawing/2014/main" id="{D8387871-B706-D3F8-FEE5-ED012A8058E4}"/>
              </a:ext>
            </a:extLst>
          </p:cNvPr>
          <p:cNvSpPr>
            <a:spLocks/>
          </p:cNvSpPr>
          <p:nvPr/>
        </p:nvSpPr>
        <p:spPr>
          <a:xfrm>
            <a:off x="6300438" y="825872"/>
            <a:ext cx="5852160" cy="66792"/>
          </a:xfrm>
          <a:prstGeom prst="round1Rect">
            <a:avLst>
              <a:gd name="adj" fmla="val 3618"/>
            </a:avLst>
          </a:prstGeom>
          <a:solidFill>
            <a:srgbClr val="0F440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182880" numCol="1" spcCol="38100" rtlCol="0" anchor="b">
            <a:noAutofit/>
          </a:bodyPr>
          <a:lstStyle/>
          <a:p>
            <a:pPr defTabSz="914400"/>
            <a:r>
              <a:rPr kumimoji="0" lang="en-US" sz="3200" b="0" i="0" u="none" strike="noStrike" kern="1200" cap="all" spc="0" normalizeH="0" baseline="0" noProof="0">
                <a:ln>
                  <a:noFill/>
                </a:ln>
                <a:solidFill>
                  <a:srgbClr val="0F440E"/>
                </a:solidFill>
                <a:effectLst/>
                <a:uLnTx/>
                <a:uFillTx/>
                <a:latin typeface="GT Pressura LCG Black"/>
                <a:ea typeface="+mj-ea"/>
                <a:cs typeface="+mj-cs"/>
              </a:rPr>
              <a:t>KEY TAKEAWAYS</a:t>
            </a:r>
            <a:endParaRPr lang="en-US" b="1">
              <a:solidFill>
                <a:srgbClr val="0F440E"/>
              </a:solidFill>
              <a:latin typeface="+mj-lt"/>
            </a:endParaRPr>
          </a:p>
        </p:txBody>
      </p:sp>
      <p:pic>
        <p:nvPicPr>
          <p:cNvPr id="16" name="Picture 15">
            <a:extLst>
              <a:ext uri="{FF2B5EF4-FFF2-40B4-BE49-F238E27FC236}">
                <a16:creationId xmlns:a16="http://schemas.microsoft.com/office/drawing/2014/main" id="{6C395B7C-5436-1FF7-AC97-05A1FBABCF9B}"/>
              </a:ext>
            </a:extLst>
          </p:cNvPr>
          <p:cNvPicPr>
            <a:picLocks noChangeAspect="1"/>
          </p:cNvPicPr>
          <p:nvPr/>
        </p:nvPicPr>
        <p:blipFill>
          <a:blip r:embed="rId6"/>
          <a:srcRect l="24821" r="18929"/>
          <a:stretch>
            <a:fillRect/>
          </a:stretch>
        </p:blipFill>
        <p:spPr>
          <a:xfrm rot="16200000">
            <a:off x="2520059" y="3282059"/>
            <a:ext cx="6857999" cy="293883"/>
          </a:xfrm>
          <a:custGeom>
            <a:avLst/>
            <a:gdLst>
              <a:gd name="connsiteX0" fmla="*/ 6857999 w 6857999"/>
              <a:gd name="connsiteY0" fmla="*/ 0 h 293883"/>
              <a:gd name="connsiteX1" fmla="*/ 6857999 w 6857999"/>
              <a:gd name="connsiteY1" fmla="*/ 293883 h 293883"/>
              <a:gd name="connsiteX2" fmla="*/ 0 w 6857999"/>
              <a:gd name="connsiteY2" fmla="*/ 293883 h 293883"/>
              <a:gd name="connsiteX3" fmla="*/ 0 w 6857999"/>
              <a:gd name="connsiteY3" fmla="*/ 0 h 293883"/>
            </a:gdLst>
            <a:ahLst/>
            <a:cxnLst>
              <a:cxn ang="0">
                <a:pos x="connsiteX0" y="connsiteY0"/>
              </a:cxn>
              <a:cxn ang="0">
                <a:pos x="connsiteX1" y="connsiteY1"/>
              </a:cxn>
              <a:cxn ang="0">
                <a:pos x="connsiteX2" y="connsiteY2"/>
              </a:cxn>
              <a:cxn ang="0">
                <a:pos x="connsiteX3" y="connsiteY3"/>
              </a:cxn>
            </a:cxnLst>
            <a:rect l="l" t="t" r="r" b="b"/>
            <a:pathLst>
              <a:path w="6857999" h="293883">
                <a:moveTo>
                  <a:pt x="6857999" y="0"/>
                </a:moveTo>
                <a:lnTo>
                  <a:pt x="6857999" y="293883"/>
                </a:lnTo>
                <a:lnTo>
                  <a:pt x="0" y="293883"/>
                </a:lnTo>
                <a:lnTo>
                  <a:pt x="0" y="0"/>
                </a:lnTo>
                <a:close/>
              </a:path>
            </a:pathLst>
          </a:custGeom>
          <a:effectLst>
            <a:outerShdw blurRad="50800" dist="38100" dir="10800000" algn="r" rotWithShape="0">
              <a:prstClr val="black">
                <a:alpha val="20000"/>
              </a:prstClr>
            </a:outerShdw>
          </a:effectLst>
        </p:spPr>
      </p:pic>
      <p:sp>
        <p:nvSpPr>
          <p:cNvPr id="17" name="Rectangle: Rounded Corners 16">
            <a:extLst>
              <a:ext uri="{FF2B5EF4-FFF2-40B4-BE49-F238E27FC236}">
                <a16:creationId xmlns:a16="http://schemas.microsoft.com/office/drawing/2014/main" id="{C0C4D2CD-2B6E-BB32-98F5-085C1C6B8945}"/>
              </a:ext>
            </a:extLst>
          </p:cNvPr>
          <p:cNvSpPr>
            <a:spLocks/>
          </p:cNvSpPr>
          <p:nvPr/>
        </p:nvSpPr>
        <p:spPr>
          <a:xfrm rot="10800000" flipH="1" flipV="1">
            <a:off x="6300438" y="1062650"/>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r>
              <a:rPr lang="en-US" sz="2400" b="1">
                <a:solidFill>
                  <a:srgbClr val="8EBC29"/>
                </a:solidFill>
              </a:rPr>
              <a:t>Limited alignment</a:t>
            </a:r>
          </a:p>
        </p:txBody>
      </p:sp>
      <p:sp>
        <p:nvSpPr>
          <p:cNvPr id="18" name="Rectangle: Rounded Corners 17">
            <a:extLst>
              <a:ext uri="{FF2B5EF4-FFF2-40B4-BE49-F238E27FC236}">
                <a16:creationId xmlns:a16="http://schemas.microsoft.com/office/drawing/2014/main" id="{1F8C0841-F865-27BB-343E-D5578EC03DE4}"/>
              </a:ext>
            </a:extLst>
          </p:cNvPr>
          <p:cNvSpPr>
            <a:spLocks/>
          </p:cNvSpPr>
          <p:nvPr/>
        </p:nvSpPr>
        <p:spPr>
          <a:xfrm rot="10800000" flipH="1" flipV="1">
            <a:off x="6386385" y="1711260"/>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a:lnSpc>
                <a:spcPct val="100000"/>
              </a:lnSpc>
            </a:pPr>
            <a:r>
              <a:rPr lang="en-US">
                <a:solidFill>
                  <a:schemeClr val="bg1"/>
                </a:solidFill>
              </a:rPr>
              <a:t>Love’s sustainability efforts are mostly goals to serving neighboring communities. There are therefore limited opportunities for alignment with PepsiCo.</a:t>
            </a:r>
          </a:p>
        </p:txBody>
      </p:sp>
      <p:sp>
        <p:nvSpPr>
          <p:cNvPr id="20" name="Oval 19">
            <a:extLst>
              <a:ext uri="{FF2B5EF4-FFF2-40B4-BE49-F238E27FC236}">
                <a16:creationId xmlns:a16="http://schemas.microsoft.com/office/drawing/2014/main" id="{93986527-5064-5504-8243-B65E5EFAB458}"/>
              </a:ext>
            </a:extLst>
          </p:cNvPr>
          <p:cNvSpPr/>
          <p:nvPr/>
        </p:nvSpPr>
        <p:spPr>
          <a:xfrm>
            <a:off x="6375234" y="1171322"/>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Placeholder 20" descr="File:Love's Travel Stops &amp; Country Stores Logo.svg - Wikimedia Commons">
            <a:extLst>
              <a:ext uri="{FF2B5EF4-FFF2-40B4-BE49-F238E27FC236}">
                <a16:creationId xmlns:a16="http://schemas.microsoft.com/office/drawing/2014/main" id="{0839B97F-0F6C-9117-2432-06751593AB4C}"/>
              </a:ext>
            </a:extLst>
          </p:cNvPr>
          <p:cNvPicPr>
            <a:picLocks noGrp="1" noChangeAspect="1"/>
          </p:cNvPicPr>
          <p:nvPr>
            <p:ph type="pic" sz="quarter" idx="14"/>
          </p:nvPr>
        </p:nvPicPr>
        <p:blipFill rotWithShape="1">
          <a:blip r:embed="rId7"/>
          <a:srcRect l="-5450" t="-229798" r="-14493" b="-229798"/>
          <a:stretch>
            <a:fillRect/>
          </a:stretch>
        </p:blipFill>
        <p:spPr>
          <a:xfrm>
            <a:off x="0" y="0"/>
            <a:ext cx="6096000" cy="6858000"/>
          </a:xfrm>
          <a:prstGeom prst="rect">
            <a:avLst/>
          </a:prstGeom>
        </p:spPr>
      </p:pic>
      <p:pic>
        <p:nvPicPr>
          <p:cNvPr id="2" name="Graphic 1">
            <a:extLst>
              <a:ext uri="{FF2B5EF4-FFF2-40B4-BE49-F238E27FC236}">
                <a16:creationId xmlns:a16="http://schemas.microsoft.com/office/drawing/2014/main" id="{26812B32-523C-0FA7-37DA-4BC62FDF054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22901" y="1218989"/>
            <a:ext cx="311150" cy="311150"/>
          </a:xfrm>
          <a:prstGeom prst="rect">
            <a:avLst/>
          </a:prstGeom>
        </p:spPr>
      </p:pic>
    </p:spTree>
    <p:extLst>
      <p:ext uri="{BB962C8B-B14F-4D97-AF65-F5344CB8AC3E}">
        <p14:creationId xmlns:p14="http://schemas.microsoft.com/office/powerpoint/2010/main" val="475379842"/>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752B22-BC41-5F02-0E48-022CE474AFFF}"/>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22ACF2B6-E40E-0707-197B-22AD958FE418}"/>
              </a:ext>
            </a:extLst>
          </p:cNvPr>
          <p:cNvGraphicFramePr>
            <a:graphicFrameLocks/>
          </p:cNvGraphicFramePr>
          <p:nvPr>
            <p:custDataLst>
              <p:tags r:id="rId1"/>
            </p:custDataLst>
            <p:extLst>
              <p:ext uri="{D42A27DB-BD31-4B8C-83A1-F6EECF244321}">
                <p14:modId xmlns:p14="http://schemas.microsoft.com/office/powerpoint/2010/main" val="15444353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2" name="think-cell data - do not delete" hidden="1">
                        <a:extLst>
                          <a:ext uri="{FF2B5EF4-FFF2-40B4-BE49-F238E27FC236}">
                            <a16:creationId xmlns:a16="http://schemas.microsoft.com/office/drawing/2014/main" id="{22ACF2B6-E40E-0707-197B-22AD958FE41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Title 7">
            <a:extLst>
              <a:ext uri="{FF2B5EF4-FFF2-40B4-BE49-F238E27FC236}">
                <a16:creationId xmlns:a16="http://schemas.microsoft.com/office/drawing/2014/main" id="{AFDB7033-84AB-7FD3-0361-6E19418846AE}"/>
              </a:ext>
            </a:extLst>
          </p:cNvPr>
          <p:cNvSpPr>
            <a:spLocks noGrp="1"/>
          </p:cNvSpPr>
          <p:nvPr>
            <p:ph type="title"/>
          </p:nvPr>
        </p:nvSpPr>
        <p:spPr>
          <a:xfrm>
            <a:off x="304800" y="247650"/>
            <a:ext cx="11585575" cy="968375"/>
          </a:xfrm>
        </p:spPr>
        <p:txBody>
          <a:bodyPr vert="horz" rIns="0"/>
          <a:lstStyle/>
          <a:p>
            <a:r>
              <a:rPr lang="en-US" sz="3000"/>
              <a:t>LOVES’ SUSTAINABILITY FOCUS AREAS</a:t>
            </a:r>
            <a:br>
              <a:rPr lang="en-US"/>
            </a:br>
            <a:r>
              <a:rPr lang="en-US" sz="1800" i="1"/>
              <a:t>And how these focus areas align with pep+ pillars</a:t>
            </a:r>
          </a:p>
        </p:txBody>
      </p:sp>
      <p:pic>
        <p:nvPicPr>
          <p:cNvPr id="13" name="Picture Placeholder 20" descr="File:Love's Travel Stops &amp; Country Stores Logo.svg - Wikimedia Commons">
            <a:extLst>
              <a:ext uri="{FF2B5EF4-FFF2-40B4-BE49-F238E27FC236}">
                <a16:creationId xmlns:a16="http://schemas.microsoft.com/office/drawing/2014/main" id="{241B3F48-BE29-D059-725C-6AC8CFF29CE8}"/>
              </a:ext>
            </a:extLst>
          </p:cNvPr>
          <p:cNvPicPr>
            <a:picLocks noChangeAspect="1"/>
          </p:cNvPicPr>
          <p:nvPr/>
        </p:nvPicPr>
        <p:blipFill rotWithShape="1">
          <a:blip r:embed="rId6"/>
          <a:srcRect l="-702" t="-132" r="1" b="-20077"/>
          <a:stretch>
            <a:fillRect/>
          </a:stretch>
        </p:blipFill>
        <p:spPr>
          <a:xfrm>
            <a:off x="9936957" y="449443"/>
            <a:ext cx="1962150" cy="564788"/>
          </a:xfrm>
          <a:prstGeom prst="rect">
            <a:avLst/>
          </a:prstGeom>
        </p:spPr>
      </p:pic>
      <p:sp>
        <p:nvSpPr>
          <p:cNvPr id="22" name="Rectangle: Top Corners Rounded 21">
            <a:extLst>
              <a:ext uri="{FF2B5EF4-FFF2-40B4-BE49-F238E27FC236}">
                <a16:creationId xmlns:a16="http://schemas.microsoft.com/office/drawing/2014/main" id="{5F7E642B-E66F-A7C7-B476-66CF66BFA5DA}"/>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3" name="Table 4">
            <a:extLst>
              <a:ext uri="{FF2B5EF4-FFF2-40B4-BE49-F238E27FC236}">
                <a16:creationId xmlns:a16="http://schemas.microsoft.com/office/drawing/2014/main" id="{3EAB2557-406D-77D1-51A6-7322B9355545}"/>
              </a:ext>
            </a:extLst>
          </p:cNvPr>
          <p:cNvGraphicFramePr>
            <a:graphicFrameLocks noGrp="1"/>
          </p:cNvGraphicFramePr>
          <p:nvPr>
            <p:extLst>
              <p:ext uri="{D42A27DB-BD31-4B8C-83A1-F6EECF244321}">
                <p14:modId xmlns:p14="http://schemas.microsoft.com/office/powerpoint/2010/main" val="486554427"/>
              </p:ext>
            </p:extLst>
          </p:nvPr>
        </p:nvGraphicFramePr>
        <p:xfrm>
          <a:off x="-7620" y="1148230"/>
          <a:ext cx="11986260" cy="5037435"/>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9997440">
                  <a:extLst>
                    <a:ext uri="{9D8B030D-6E8A-4147-A177-3AD203B41FA5}">
                      <a16:colId xmlns:a16="http://schemas.microsoft.com/office/drawing/2014/main" val="2382844442"/>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Community Impact</a:t>
                      </a:r>
                    </a:p>
                  </a:txBody>
                  <a:tcPr marL="27432" marR="27432" marT="27432"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1596849">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954F07"/>
                          </a:solidFill>
                          <a:latin typeface="+mj-lt"/>
                          <a:ea typeface="+mn-ea"/>
                          <a:cs typeface="Leelawadee"/>
                        </a:rPr>
                        <a:t>POSITIVE </a:t>
                      </a:r>
                      <a:br>
                        <a:rPr lang="en-US" sz="1400" kern="1200">
                          <a:solidFill>
                            <a:srgbClr val="954F07"/>
                          </a:solidFill>
                          <a:latin typeface="+mj-lt"/>
                          <a:ea typeface="+mn-ea"/>
                          <a:cs typeface="Leelawadee"/>
                        </a:rPr>
                      </a:br>
                      <a:r>
                        <a:rPr lang="en-US" sz="1400" kern="1200">
                          <a:solidFill>
                            <a:srgbClr val="954F07"/>
                          </a:solidFill>
                          <a:latin typeface="+mj-lt"/>
                          <a:ea typeface="+mn-ea"/>
                          <a:cs typeface="Leelawadee"/>
                        </a:rPr>
                        <a:t>AGRICULTURE</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9F0A"/>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lang="en-GB" sz="1050" b="0" i="1" u="none" strike="noStrike" kern="1200" cap="none" spc="0" normalizeH="0" baseline="0" noProof="0">
                          <a:ln>
                            <a:noFill/>
                          </a:ln>
                          <a:solidFill>
                            <a:schemeClr val="accent3"/>
                          </a:solidFill>
                          <a:effectLst/>
                          <a:uLnTx/>
                          <a:uFillTx/>
                          <a:latin typeface="+mn-lt"/>
                        </a:rPr>
                        <a:t>Not a focus area for the customer.</a:t>
                      </a:r>
                      <a:endParaRPr lang="en-US" sz="1050" b="0" i="1" u="none" strike="noStrike" kern="1200" cap="none" spc="0" normalizeH="0" baseline="0" noProof="0">
                        <a:ln>
                          <a:noFill/>
                        </a:ln>
                        <a:solidFill>
                          <a:schemeClr val="accent3"/>
                        </a:solidFill>
                        <a:effectLst/>
                        <a:uLnTx/>
                        <a:uFillTx/>
                        <a:latin typeface="+mn-lt"/>
                      </a:endParaRPr>
                    </a:p>
                  </a:txBody>
                  <a:tcPr marL="27432" marR="27432" marT="27432"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1596849">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lvl="0" indent="-120650" algn="l">
                        <a:lnSpc>
                          <a:spcPct val="100000"/>
                        </a:lnSpc>
                        <a:buFont typeface="Arial"/>
                        <a:buChar char="•"/>
                      </a:pPr>
                      <a:r>
                        <a:rPr lang="en-US" sz="1050" b="0" i="0" u="none" strike="noStrike" kern="1200" cap="none" spc="0" normalizeH="0" baseline="0" noProof="0">
                          <a:ln>
                            <a:noFill/>
                          </a:ln>
                          <a:solidFill>
                            <a:schemeClr val="accent3"/>
                          </a:solidFill>
                          <a:effectLst/>
                          <a:highlight>
                            <a:srgbClr val="4FE2F3"/>
                          </a:highlight>
                          <a:uLnTx/>
                          <a:uFillTx/>
                          <a:latin typeface="+mn-lt"/>
                          <a:ea typeface="+mn-ea"/>
                          <a:cs typeface="+mn-cs"/>
                        </a:rPr>
                        <a:t>Goal: </a:t>
                      </a:r>
                      <a:r>
                        <a:rPr lang="en-US" sz="1050" b="0" i="0" u="none" strike="noStrike" noProof="0">
                          <a:solidFill>
                            <a:schemeClr val="accent3"/>
                          </a:solidFill>
                          <a:effectLst/>
                          <a:latin typeface="+mn-lt"/>
                        </a:rPr>
                        <a:t>Give back to those who serve our country and their families through Operation Homefront which provides critical assistance to military families</a:t>
                      </a:r>
                    </a:p>
                    <a:p>
                      <a:pPr marL="120650" marR="0" lvl="0" indent="-120650" algn="l" defTabSz="914400" rtl="0" eaLnBrk="1" fontAlgn="auto" latinLnBrk="0" hangingPunct="1">
                        <a:lnSpc>
                          <a:spcPct val="100000"/>
                        </a:lnSpc>
                        <a:spcBef>
                          <a:spcPts val="800"/>
                        </a:spcBef>
                        <a:spcAft>
                          <a:spcPts val="0"/>
                        </a:spcAft>
                        <a:buClrTx/>
                        <a:buSzTx/>
                        <a:buFont typeface="Arial"/>
                        <a:buChar char="•"/>
                        <a:tabLst/>
                        <a:defRPr/>
                      </a:pPr>
                      <a:r>
                        <a:rPr lang="en-US" sz="1050" b="0" i="0" u="none" strike="noStrike" kern="1200" cap="none" spc="0" normalizeH="0" baseline="0" noProof="0">
                          <a:ln>
                            <a:noFill/>
                          </a:ln>
                          <a:solidFill>
                            <a:schemeClr val="accent3"/>
                          </a:solidFill>
                          <a:effectLst/>
                          <a:highlight>
                            <a:srgbClr val="4FE2F3"/>
                          </a:highlight>
                          <a:uLnTx/>
                          <a:uFillTx/>
                          <a:latin typeface="+mn-lt"/>
                          <a:ea typeface="+mn-ea"/>
                          <a:cs typeface="+mn-cs"/>
                        </a:rPr>
                        <a:t>Goal: </a:t>
                      </a:r>
                      <a:r>
                        <a:rPr lang="en-US" sz="1050" b="0" i="0" u="none" strike="noStrike" noProof="0">
                          <a:solidFill>
                            <a:schemeClr val="accent3"/>
                          </a:solidFill>
                          <a:effectLst/>
                          <a:latin typeface="+mn-lt"/>
                        </a:rPr>
                        <a:t>Combat human trafficking by equipping employees to identify and report potential trafficking situations</a:t>
                      </a:r>
                    </a:p>
                    <a:p>
                      <a:pPr marL="120650" marR="0" lvl="0" indent="-120650" algn="l" defTabSz="914400" rtl="0" eaLnBrk="1" fontAlgn="auto" latinLnBrk="0" hangingPunct="1">
                        <a:lnSpc>
                          <a:spcPct val="100000"/>
                        </a:lnSpc>
                        <a:spcBef>
                          <a:spcPts val="800"/>
                        </a:spcBef>
                        <a:spcAft>
                          <a:spcPts val="0"/>
                        </a:spcAft>
                        <a:buClrTx/>
                        <a:buSzTx/>
                        <a:buFont typeface="Arial"/>
                        <a:buChar char="•"/>
                        <a:tabLst/>
                        <a:defRPr/>
                      </a:pPr>
                      <a:r>
                        <a:rPr lang="en-US" sz="1050" b="0" i="0" u="none" strike="noStrike" kern="1200" cap="none" spc="0" normalizeH="0" baseline="0" noProof="0">
                          <a:ln>
                            <a:noFill/>
                          </a:ln>
                          <a:solidFill>
                            <a:schemeClr val="accent3"/>
                          </a:solidFill>
                          <a:effectLst/>
                          <a:highlight>
                            <a:srgbClr val="4FE2F3"/>
                          </a:highlight>
                          <a:uLnTx/>
                          <a:uFillTx/>
                          <a:latin typeface="+mn-lt"/>
                          <a:ea typeface="+mn-ea"/>
                          <a:cs typeface="+mn-cs"/>
                        </a:rPr>
                        <a:t>Goal: </a:t>
                      </a:r>
                      <a:r>
                        <a:rPr lang="en-US" sz="1050" b="0" i="0" u="none" strike="noStrike" noProof="0">
                          <a:solidFill>
                            <a:schemeClr val="accent3"/>
                          </a:solidFill>
                          <a:effectLst/>
                          <a:latin typeface="+mn-lt"/>
                        </a:rPr>
                        <a:t>Provide critical assistance to truck drivers and their families during difficult times by helping with expenses including rent, food and insurance</a:t>
                      </a:r>
                    </a:p>
                  </a:txBody>
                  <a:tcPr marL="27432" marR="27432" marT="27432" marB="27432">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93216306"/>
                  </a:ext>
                </a:extLst>
              </a:tr>
              <a:tr h="1596849">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922F11"/>
                          </a:solidFill>
                          <a:latin typeface="+mj-lt"/>
                          <a:ea typeface="+mn-ea"/>
                          <a:cs typeface="Leelawadee"/>
                        </a:rPr>
                        <a:t>POSITIVE </a:t>
                      </a:r>
                      <a:br>
                        <a:rPr lang="en-US" sz="1400" kern="1200">
                          <a:solidFill>
                            <a:srgbClr val="922F11"/>
                          </a:solidFill>
                          <a:latin typeface="+mj-lt"/>
                          <a:ea typeface="+mn-ea"/>
                          <a:cs typeface="Leelawadee"/>
                        </a:rPr>
                      </a:br>
                      <a:r>
                        <a:rPr lang="en-US" sz="1400" kern="1200">
                          <a:solidFill>
                            <a:srgbClr val="922F11"/>
                          </a:solidFill>
                          <a:latin typeface="+mj-lt"/>
                          <a:ea typeface="+mn-ea"/>
                          <a:cs typeface="Leelawadee"/>
                        </a:rPr>
                        <a:t>CHOICES</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E6D26"/>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lang="en-GB" sz="1050" b="0" i="1" u="none" strike="noStrike" kern="1200" cap="none" spc="0" normalizeH="0" baseline="0" noProof="0">
                          <a:ln>
                            <a:noFill/>
                          </a:ln>
                          <a:solidFill>
                            <a:schemeClr val="accent3"/>
                          </a:solidFill>
                          <a:effectLst/>
                          <a:uLnTx/>
                          <a:uFillTx/>
                          <a:latin typeface="+mn-lt"/>
                        </a:rPr>
                        <a:t>Not a focus area for the customer.</a:t>
                      </a:r>
                      <a:endParaRPr lang="en-US" sz="1050" b="0" i="1" u="none" strike="noStrike" kern="1200" cap="none" spc="0" normalizeH="0" baseline="0" noProof="0">
                        <a:ln>
                          <a:noFill/>
                        </a:ln>
                        <a:solidFill>
                          <a:schemeClr val="accent3"/>
                        </a:solidFill>
                        <a:effectLst/>
                        <a:uLnTx/>
                        <a:uFillTx/>
                        <a:latin typeface="+mn-lt"/>
                      </a:endParaRPr>
                    </a:p>
                  </a:txBody>
                  <a:tcPr marL="27432" marR="27432" marT="27432"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bl>
          </a:graphicData>
        </a:graphic>
      </p:graphicFrame>
      <p:pic>
        <p:nvPicPr>
          <p:cNvPr id="24" name="Picture 23" descr="A logo of a leaf in a circle&#10;&#10;Description automatically generated">
            <a:extLst>
              <a:ext uri="{FF2B5EF4-FFF2-40B4-BE49-F238E27FC236}">
                <a16:creationId xmlns:a16="http://schemas.microsoft.com/office/drawing/2014/main" id="{3CED8206-FF5B-CDF8-D10E-F027317AF19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pic>
        <p:nvPicPr>
          <p:cNvPr id="25" name="Picture 24" descr="A blue and green windmill with green arrows&#10;&#10;Description automatically generated">
            <a:extLst>
              <a:ext uri="{FF2B5EF4-FFF2-40B4-BE49-F238E27FC236}">
                <a16:creationId xmlns:a16="http://schemas.microsoft.com/office/drawing/2014/main" id="{C10E740C-8AC4-756E-9943-AEAE277C940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7884" y="3429000"/>
            <a:ext cx="556204" cy="604020"/>
          </a:xfrm>
          <a:prstGeom prst="rect">
            <a:avLst/>
          </a:prstGeom>
        </p:spPr>
      </p:pic>
      <p:pic>
        <p:nvPicPr>
          <p:cNvPr id="26" name="Picture 25" descr="A logo of a hand and a globe&#10;&#10;Description automatically generated">
            <a:extLst>
              <a:ext uri="{FF2B5EF4-FFF2-40B4-BE49-F238E27FC236}">
                <a16:creationId xmlns:a16="http://schemas.microsoft.com/office/drawing/2014/main" id="{85381A64-BAA5-AC64-75C7-7C71F0D6320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27528" y="5032253"/>
            <a:ext cx="536916" cy="583072"/>
          </a:xfrm>
          <a:prstGeom prst="rect">
            <a:avLst/>
          </a:prstGeom>
        </p:spPr>
      </p:pic>
    </p:spTree>
    <p:extLst>
      <p:ext uri="{BB962C8B-B14F-4D97-AF65-F5344CB8AC3E}">
        <p14:creationId xmlns:p14="http://schemas.microsoft.com/office/powerpoint/2010/main" val="3910838792"/>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34BB23-03ED-A1A7-2246-11AAE0342193}"/>
            </a:ext>
          </a:extLst>
        </p:cNvPr>
        <p:cNvGrpSpPr/>
        <p:nvPr/>
      </p:nvGrpSpPr>
      <p:grpSpPr>
        <a:xfrm>
          <a:off x="0" y="0"/>
          <a:ext cx="0" cy="0"/>
          <a:chOff x="0" y="0"/>
          <a:chExt cx="0" cy="0"/>
        </a:xfrm>
      </p:grpSpPr>
      <p:pic>
        <p:nvPicPr>
          <p:cNvPr id="2" name="Picture 1" descr="A blue and black logo&#10;&#10;AI-generated content may be incorrect.">
            <a:extLst>
              <a:ext uri="{FF2B5EF4-FFF2-40B4-BE49-F238E27FC236}">
                <a16:creationId xmlns:a16="http://schemas.microsoft.com/office/drawing/2014/main" id="{C651B44B-9A77-68C8-E7BF-1A721D17D212}"/>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l="8527" t="14850" b="14850"/>
          <a:stretch>
            <a:fillRect/>
          </a:stretch>
        </p:blipFill>
        <p:spPr>
          <a:xfrm>
            <a:off x="228600" y="2166257"/>
            <a:ext cx="5618732" cy="2525486"/>
          </a:xfrm>
          <a:prstGeom prst="rect">
            <a:avLst/>
          </a:prstGeom>
        </p:spPr>
      </p:pic>
      <p:sp>
        <p:nvSpPr>
          <p:cNvPr id="3" name="Oval 2">
            <a:extLst>
              <a:ext uri="{FF2B5EF4-FFF2-40B4-BE49-F238E27FC236}">
                <a16:creationId xmlns:a16="http://schemas.microsoft.com/office/drawing/2014/main" id="{81ED6221-C2E4-9F00-0B5B-1C3783D82DD6}"/>
              </a:ext>
            </a:extLst>
          </p:cNvPr>
          <p:cNvSpPr/>
          <p:nvPr/>
        </p:nvSpPr>
        <p:spPr>
          <a:xfrm>
            <a:off x="4735286" y="3102429"/>
            <a:ext cx="195943" cy="326571"/>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725782831"/>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4EF769-32A3-E3AA-44C2-7D22B9F341B1}"/>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12137245-2BD2-1D50-E413-1A8D190D2007}"/>
              </a:ext>
            </a:extLst>
          </p:cNvPr>
          <p:cNvGraphicFramePr>
            <a:graphicFrameLocks/>
          </p:cNvGraphicFramePr>
          <p:nvPr>
            <p:custDataLst>
              <p:tags r:id="rId1"/>
            </p:custDataLst>
            <p:extLst>
              <p:ext uri="{D42A27DB-BD31-4B8C-83A1-F6EECF244321}">
                <p14:modId xmlns:p14="http://schemas.microsoft.com/office/powerpoint/2010/main" val="2670424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7" name="think-cell data - do not delete" hidden="1">
                        <a:extLst>
                          <a:ext uri="{FF2B5EF4-FFF2-40B4-BE49-F238E27FC236}">
                            <a16:creationId xmlns:a16="http://schemas.microsoft.com/office/drawing/2014/main" id="{12137245-2BD2-1D50-E413-1A8D190D200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1" name="Rectangle: Rounded Corners 10">
            <a:extLst>
              <a:ext uri="{FF2B5EF4-FFF2-40B4-BE49-F238E27FC236}">
                <a16:creationId xmlns:a16="http://schemas.microsoft.com/office/drawing/2014/main" id="{E92B1D41-3DE1-ACC5-99A1-39AAC4E8B64A}"/>
              </a:ext>
            </a:extLst>
          </p:cNvPr>
          <p:cNvSpPr>
            <a:spLocks/>
          </p:cNvSpPr>
          <p:nvPr/>
        </p:nvSpPr>
        <p:spPr>
          <a:xfrm rot="10800000" flipH="1" flipV="1">
            <a:off x="6300438" y="1062650"/>
            <a:ext cx="5586761" cy="1629105"/>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pPr>
              <a:defRPr/>
            </a:pPr>
            <a:r>
              <a:rPr lang="en-US" sz="2000" b="1">
                <a:solidFill>
                  <a:srgbClr val="8EBC29"/>
                </a:solidFill>
              </a:rPr>
              <a:t>Reducing emissions</a:t>
            </a:r>
          </a:p>
        </p:txBody>
      </p:sp>
      <p:pic>
        <p:nvPicPr>
          <p:cNvPr id="12" name="Picture 11">
            <a:extLst>
              <a:ext uri="{FF2B5EF4-FFF2-40B4-BE49-F238E27FC236}">
                <a16:creationId xmlns:a16="http://schemas.microsoft.com/office/drawing/2014/main" id="{6F6B33B1-8BB4-C60F-7E28-916819C6A9EA}"/>
              </a:ext>
            </a:extLst>
          </p:cNvPr>
          <p:cNvPicPr>
            <a:picLocks noChangeAspect="1"/>
          </p:cNvPicPr>
          <p:nvPr/>
        </p:nvPicPr>
        <p:blipFill>
          <a:blip r:embed="rId6"/>
          <a:srcRect l="24821" r="18929"/>
          <a:stretch>
            <a:fillRect/>
          </a:stretch>
        </p:blipFill>
        <p:spPr>
          <a:xfrm rot="16200000">
            <a:off x="2520059" y="3282059"/>
            <a:ext cx="6857999" cy="293883"/>
          </a:xfrm>
          <a:custGeom>
            <a:avLst/>
            <a:gdLst>
              <a:gd name="connsiteX0" fmla="*/ 6857999 w 6857999"/>
              <a:gd name="connsiteY0" fmla="*/ 0 h 293883"/>
              <a:gd name="connsiteX1" fmla="*/ 6857999 w 6857999"/>
              <a:gd name="connsiteY1" fmla="*/ 293883 h 293883"/>
              <a:gd name="connsiteX2" fmla="*/ 0 w 6857999"/>
              <a:gd name="connsiteY2" fmla="*/ 293883 h 293883"/>
              <a:gd name="connsiteX3" fmla="*/ 0 w 6857999"/>
              <a:gd name="connsiteY3" fmla="*/ 0 h 293883"/>
            </a:gdLst>
            <a:ahLst/>
            <a:cxnLst>
              <a:cxn ang="0">
                <a:pos x="connsiteX0" y="connsiteY0"/>
              </a:cxn>
              <a:cxn ang="0">
                <a:pos x="connsiteX1" y="connsiteY1"/>
              </a:cxn>
              <a:cxn ang="0">
                <a:pos x="connsiteX2" y="connsiteY2"/>
              </a:cxn>
              <a:cxn ang="0">
                <a:pos x="connsiteX3" y="connsiteY3"/>
              </a:cxn>
            </a:cxnLst>
            <a:rect l="l" t="t" r="r" b="b"/>
            <a:pathLst>
              <a:path w="6857999" h="293883">
                <a:moveTo>
                  <a:pt x="6857999" y="0"/>
                </a:moveTo>
                <a:lnTo>
                  <a:pt x="6857999" y="293883"/>
                </a:lnTo>
                <a:lnTo>
                  <a:pt x="0" y="293883"/>
                </a:lnTo>
                <a:lnTo>
                  <a:pt x="0" y="0"/>
                </a:lnTo>
                <a:close/>
              </a:path>
            </a:pathLst>
          </a:custGeom>
          <a:effectLst>
            <a:outerShdw blurRad="50800" dist="38100" dir="10800000" algn="r" rotWithShape="0">
              <a:prstClr val="black">
                <a:alpha val="20000"/>
              </a:prstClr>
            </a:outerShdw>
          </a:effectLst>
        </p:spPr>
      </p:pic>
      <p:sp>
        <p:nvSpPr>
          <p:cNvPr id="13" name="Rectangle: Single Corner Rounded 12">
            <a:extLst>
              <a:ext uri="{FF2B5EF4-FFF2-40B4-BE49-F238E27FC236}">
                <a16:creationId xmlns:a16="http://schemas.microsoft.com/office/drawing/2014/main" id="{25AE854D-FD18-1E04-5F72-14D28924D6BA}"/>
              </a:ext>
            </a:extLst>
          </p:cNvPr>
          <p:cNvSpPr>
            <a:spLocks/>
          </p:cNvSpPr>
          <p:nvPr/>
        </p:nvSpPr>
        <p:spPr>
          <a:xfrm>
            <a:off x="6300438" y="825872"/>
            <a:ext cx="5852160" cy="66792"/>
          </a:xfrm>
          <a:prstGeom prst="round1Rect">
            <a:avLst>
              <a:gd name="adj" fmla="val 3618"/>
            </a:avLst>
          </a:prstGeom>
          <a:solidFill>
            <a:srgbClr val="0F440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182880" numCol="1" spcCol="38100" rtlCol="0" anchor="b">
            <a:noAutofit/>
          </a:bodyPr>
          <a:lstStyle/>
          <a:p>
            <a:pPr defTabSz="914400"/>
            <a:r>
              <a:rPr kumimoji="0" lang="en-US" sz="3200" b="0" i="0" u="none" strike="noStrike" kern="1200" cap="all" spc="0" normalizeH="0" baseline="0" noProof="0">
                <a:ln>
                  <a:noFill/>
                </a:ln>
                <a:solidFill>
                  <a:srgbClr val="0F440E"/>
                </a:solidFill>
                <a:effectLst/>
                <a:uLnTx/>
                <a:uFillTx/>
                <a:latin typeface="GT Pressura LCG Black"/>
                <a:ea typeface="+mj-ea"/>
                <a:cs typeface="+mj-cs"/>
              </a:rPr>
              <a:t>KEY TAKEAWAYS</a:t>
            </a:r>
            <a:endParaRPr lang="en-US" b="1">
              <a:solidFill>
                <a:srgbClr val="0F440E"/>
              </a:solidFill>
              <a:latin typeface="+mj-lt"/>
            </a:endParaRPr>
          </a:p>
        </p:txBody>
      </p:sp>
      <p:sp>
        <p:nvSpPr>
          <p:cNvPr id="14" name="Oval 13">
            <a:extLst>
              <a:ext uri="{FF2B5EF4-FFF2-40B4-BE49-F238E27FC236}">
                <a16:creationId xmlns:a16="http://schemas.microsoft.com/office/drawing/2014/main" id="{412FCF23-469E-1F2A-4731-88FC6F78BBDA}"/>
              </a:ext>
            </a:extLst>
          </p:cNvPr>
          <p:cNvSpPr/>
          <p:nvPr/>
        </p:nvSpPr>
        <p:spPr>
          <a:xfrm>
            <a:off x="6375234" y="1139687"/>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0CAB4B71-AD22-13DE-4F3A-6CA9611C727E}"/>
              </a:ext>
            </a:extLst>
          </p:cNvPr>
          <p:cNvSpPr>
            <a:spLocks/>
          </p:cNvSpPr>
          <p:nvPr/>
        </p:nvSpPr>
        <p:spPr>
          <a:xfrm rot="10800000" flipH="1" flipV="1">
            <a:off x="6386385" y="1679433"/>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a:defRPr/>
            </a:pPr>
            <a:r>
              <a:rPr lang="en-US" sz="1400">
                <a:solidFill>
                  <a:schemeClr val="bg1"/>
                </a:solidFill>
              </a:rPr>
              <a:t>Lowe’s have emissions targets on suppliers, so PepsiCo’s work to reduce emissions across the value chain will be of interest. Both have specific and quantified targets to reduce their carbon emissions, with an aim of reaching net zero by 2050.</a:t>
            </a:r>
          </a:p>
        </p:txBody>
      </p:sp>
      <p:sp>
        <p:nvSpPr>
          <p:cNvPr id="16" name="Rectangle: Rounded Corners 15">
            <a:extLst>
              <a:ext uri="{FF2B5EF4-FFF2-40B4-BE49-F238E27FC236}">
                <a16:creationId xmlns:a16="http://schemas.microsoft.com/office/drawing/2014/main" id="{442FF7BD-953A-A989-3BD5-485479843860}"/>
              </a:ext>
            </a:extLst>
          </p:cNvPr>
          <p:cNvSpPr>
            <a:spLocks/>
          </p:cNvSpPr>
          <p:nvPr/>
        </p:nvSpPr>
        <p:spPr>
          <a:xfrm rot="10800000" flipH="1" flipV="1">
            <a:off x="6300438" y="2779938"/>
            <a:ext cx="5586761" cy="1629105"/>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pPr>
              <a:defRPr/>
            </a:pPr>
            <a:r>
              <a:rPr lang="en-US" sz="2000" b="1">
                <a:solidFill>
                  <a:srgbClr val="8EBC29"/>
                </a:solidFill>
              </a:rPr>
              <a:t>Regenerative agriculture</a:t>
            </a:r>
          </a:p>
        </p:txBody>
      </p:sp>
      <p:sp>
        <p:nvSpPr>
          <p:cNvPr id="17" name="Oval 16">
            <a:extLst>
              <a:ext uri="{FF2B5EF4-FFF2-40B4-BE49-F238E27FC236}">
                <a16:creationId xmlns:a16="http://schemas.microsoft.com/office/drawing/2014/main" id="{294A2710-D2FE-EE9B-B24F-C45E5506B153}"/>
              </a:ext>
            </a:extLst>
          </p:cNvPr>
          <p:cNvSpPr/>
          <p:nvPr/>
        </p:nvSpPr>
        <p:spPr>
          <a:xfrm>
            <a:off x="6375234" y="2856975"/>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3D5288A8-82A6-2698-7FEE-97D0317BD31C}"/>
              </a:ext>
            </a:extLst>
          </p:cNvPr>
          <p:cNvSpPr>
            <a:spLocks/>
          </p:cNvSpPr>
          <p:nvPr/>
        </p:nvSpPr>
        <p:spPr>
          <a:xfrm rot="10800000" flipH="1" flipV="1">
            <a:off x="6386385" y="3336416"/>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a:defRPr/>
            </a:pPr>
            <a:r>
              <a:rPr lang="en-US" sz="1400">
                <a:solidFill>
                  <a:schemeClr val="bg1"/>
                </a:solidFill>
              </a:rPr>
              <a:t>Both organizations prioritize protective and regenerative agriculture in key sourcing areas.</a:t>
            </a:r>
          </a:p>
        </p:txBody>
      </p:sp>
      <p:sp>
        <p:nvSpPr>
          <p:cNvPr id="19" name="Rectangle: Rounded Corners 18">
            <a:extLst>
              <a:ext uri="{FF2B5EF4-FFF2-40B4-BE49-F238E27FC236}">
                <a16:creationId xmlns:a16="http://schemas.microsoft.com/office/drawing/2014/main" id="{3D926ADB-7D07-7A48-B1DA-8372AE72B12D}"/>
              </a:ext>
            </a:extLst>
          </p:cNvPr>
          <p:cNvSpPr>
            <a:spLocks/>
          </p:cNvSpPr>
          <p:nvPr/>
        </p:nvSpPr>
        <p:spPr>
          <a:xfrm rot="10800000" flipH="1" flipV="1">
            <a:off x="6300438" y="4508377"/>
            <a:ext cx="5586761" cy="1629105"/>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pPr>
              <a:defRPr/>
            </a:pPr>
            <a:r>
              <a:rPr lang="en-US" sz="2000" b="1">
                <a:solidFill>
                  <a:srgbClr val="8EBC29"/>
                </a:solidFill>
              </a:rPr>
              <a:t>Packaging</a:t>
            </a:r>
          </a:p>
        </p:txBody>
      </p:sp>
      <p:sp>
        <p:nvSpPr>
          <p:cNvPr id="20" name="Oval 19">
            <a:extLst>
              <a:ext uri="{FF2B5EF4-FFF2-40B4-BE49-F238E27FC236}">
                <a16:creationId xmlns:a16="http://schemas.microsoft.com/office/drawing/2014/main" id="{80902079-1E24-650B-ACE0-B2259BDC774B}"/>
              </a:ext>
            </a:extLst>
          </p:cNvPr>
          <p:cNvSpPr/>
          <p:nvPr/>
        </p:nvSpPr>
        <p:spPr>
          <a:xfrm>
            <a:off x="6375234" y="4585414"/>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C3522273-8DEA-9EF6-548F-36A34FAFD1E4}"/>
              </a:ext>
            </a:extLst>
          </p:cNvPr>
          <p:cNvSpPr>
            <a:spLocks/>
          </p:cNvSpPr>
          <p:nvPr/>
        </p:nvSpPr>
        <p:spPr>
          <a:xfrm rot="10800000" flipH="1" flipV="1">
            <a:off x="6386385" y="5125160"/>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a:defRPr/>
            </a:pPr>
            <a:r>
              <a:rPr lang="en-US" sz="1400">
                <a:solidFill>
                  <a:schemeClr val="bg1"/>
                </a:solidFill>
              </a:rPr>
              <a:t>Lowe’s and PepsiCo both have a quantified target to make packaging more recyclable, reusable or compostable by 2030.</a:t>
            </a:r>
          </a:p>
        </p:txBody>
      </p:sp>
      <p:pic>
        <p:nvPicPr>
          <p:cNvPr id="2" name="Graphic 1">
            <a:extLst>
              <a:ext uri="{FF2B5EF4-FFF2-40B4-BE49-F238E27FC236}">
                <a16:creationId xmlns:a16="http://schemas.microsoft.com/office/drawing/2014/main" id="{2AE0E1CD-24AB-9311-4251-5B0B184196A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432926" y="4643105"/>
            <a:ext cx="291101" cy="291101"/>
          </a:xfrm>
          <a:prstGeom prst="rect">
            <a:avLst/>
          </a:prstGeom>
        </p:spPr>
      </p:pic>
      <p:pic>
        <p:nvPicPr>
          <p:cNvPr id="3" name="Graphic 2">
            <a:extLst>
              <a:ext uri="{FF2B5EF4-FFF2-40B4-BE49-F238E27FC236}">
                <a16:creationId xmlns:a16="http://schemas.microsoft.com/office/drawing/2014/main" id="{8100ECFF-9586-E0DF-E076-4B08D228C56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433802" y="1198255"/>
            <a:ext cx="289348" cy="289348"/>
          </a:xfrm>
          <a:prstGeom prst="rect">
            <a:avLst/>
          </a:prstGeom>
        </p:spPr>
      </p:pic>
      <p:pic>
        <p:nvPicPr>
          <p:cNvPr id="4" name="Graphic 3">
            <a:extLst>
              <a:ext uri="{FF2B5EF4-FFF2-40B4-BE49-F238E27FC236}">
                <a16:creationId xmlns:a16="http://schemas.microsoft.com/office/drawing/2014/main" id="{83A3CE6E-BC53-9FF6-A4EC-FB2B088F974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396583" y="2878324"/>
            <a:ext cx="363786" cy="363786"/>
          </a:xfrm>
          <a:prstGeom prst="rect">
            <a:avLst/>
          </a:prstGeom>
        </p:spPr>
      </p:pic>
      <p:pic>
        <p:nvPicPr>
          <p:cNvPr id="14338" name="Picture 2">
            <a:extLst>
              <a:ext uri="{FF2B5EF4-FFF2-40B4-BE49-F238E27FC236}">
                <a16:creationId xmlns:a16="http://schemas.microsoft.com/office/drawing/2014/main" id="{0D7C38E2-5FBD-E071-CB98-7053C386CD98}"/>
              </a:ext>
            </a:extLst>
          </p:cNvPr>
          <p:cNvPicPr>
            <a:picLocks noGrp="1" noChangeAspect="1" noChangeArrowheads="1"/>
          </p:cNvPicPr>
          <p:nvPr>
            <p:ph type="pic" sz="quarter" idx="14"/>
          </p:nvPr>
        </p:nvPicPr>
        <p:blipFill rotWithShape="1">
          <a:blip r:embed="rId13">
            <a:extLst>
              <a:ext uri="{28A0092B-C50C-407E-A947-70E740481C1C}">
                <a14:useLocalDpi xmlns:a14="http://schemas.microsoft.com/office/drawing/2010/main" val="0"/>
              </a:ext>
            </a:extLst>
          </a:blip>
          <a:srcRect l="-10274" t="-97210" r="-13014" b="-97210"/>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8540509"/>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E50C51-0746-DDA3-F7D8-226569CE2088}"/>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2912E6A-C57F-E702-B237-E4FC46F0AA92}"/>
              </a:ext>
            </a:extLst>
          </p:cNvPr>
          <p:cNvGraphicFramePr>
            <a:graphicFrameLocks/>
          </p:cNvGraphicFramePr>
          <p:nvPr>
            <p:custDataLst>
              <p:tags r:id="rId1"/>
            </p:custDataLst>
            <p:extLst>
              <p:ext uri="{D42A27DB-BD31-4B8C-83A1-F6EECF244321}">
                <p14:modId xmlns:p14="http://schemas.microsoft.com/office/powerpoint/2010/main" val="17321172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4" name="think-cell data - do not delete" hidden="1">
                        <a:extLst>
                          <a:ext uri="{FF2B5EF4-FFF2-40B4-BE49-F238E27FC236}">
                            <a16:creationId xmlns:a16="http://schemas.microsoft.com/office/drawing/2014/main" id="{E2912E6A-C57F-E702-B237-E4FC46F0AA9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D5D4CE2-F2C5-2A6C-194E-7506B549BB13}"/>
              </a:ext>
            </a:extLst>
          </p:cNvPr>
          <p:cNvSpPr>
            <a:spLocks noGrp="1"/>
          </p:cNvSpPr>
          <p:nvPr>
            <p:ph type="title"/>
          </p:nvPr>
        </p:nvSpPr>
        <p:spPr>
          <a:xfrm>
            <a:off x="304798" y="246888"/>
            <a:ext cx="11585448" cy="969264"/>
          </a:xfrm>
        </p:spPr>
        <p:txBody>
          <a:bodyPr vert="horz" rIns="0"/>
          <a:lstStyle/>
          <a:p>
            <a:r>
              <a:rPr lang="en-US" sz="3000"/>
              <a:t>LOWE’S SUSTAINABILITY FOCUS AREAS</a:t>
            </a:r>
            <a:br>
              <a:rPr lang="en-US"/>
            </a:br>
            <a:r>
              <a:rPr lang="en-US" sz="1800" i="1"/>
              <a:t>And how these focus areas align with pep+ pillars</a:t>
            </a:r>
          </a:p>
        </p:txBody>
      </p:sp>
      <p:sp>
        <p:nvSpPr>
          <p:cNvPr id="10" name="Rectangle: Top Corners Rounded 9">
            <a:extLst>
              <a:ext uri="{FF2B5EF4-FFF2-40B4-BE49-F238E27FC236}">
                <a16:creationId xmlns:a16="http://schemas.microsoft.com/office/drawing/2014/main" id="{69C2B6D6-F387-AC1D-3273-A4C83B4A72FD}"/>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1" name="Table 4">
            <a:extLst>
              <a:ext uri="{FF2B5EF4-FFF2-40B4-BE49-F238E27FC236}">
                <a16:creationId xmlns:a16="http://schemas.microsoft.com/office/drawing/2014/main" id="{42EA4E29-CF21-2958-11EE-BBD092B4519B}"/>
              </a:ext>
            </a:extLst>
          </p:cNvPr>
          <p:cNvGraphicFramePr>
            <a:graphicFrameLocks noGrp="1"/>
          </p:cNvGraphicFramePr>
          <p:nvPr>
            <p:extLst>
              <p:ext uri="{D42A27DB-BD31-4B8C-83A1-F6EECF244321}">
                <p14:modId xmlns:p14="http://schemas.microsoft.com/office/powerpoint/2010/main" val="772416888"/>
              </p:ext>
            </p:extLst>
          </p:nvPr>
        </p:nvGraphicFramePr>
        <p:xfrm>
          <a:off x="-7620" y="1148230"/>
          <a:ext cx="11986260" cy="5415280"/>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3332480">
                  <a:extLst>
                    <a:ext uri="{9D8B030D-6E8A-4147-A177-3AD203B41FA5}">
                      <a16:colId xmlns:a16="http://schemas.microsoft.com/office/drawing/2014/main" val="2382844442"/>
                    </a:ext>
                  </a:extLst>
                </a:gridCol>
                <a:gridCol w="3332480">
                  <a:extLst>
                    <a:ext uri="{9D8B030D-6E8A-4147-A177-3AD203B41FA5}">
                      <a16:colId xmlns:a16="http://schemas.microsoft.com/office/drawing/2014/main" val="957515009"/>
                    </a:ext>
                  </a:extLst>
                </a:gridCol>
                <a:gridCol w="3332480">
                  <a:extLst>
                    <a:ext uri="{9D8B030D-6E8A-4147-A177-3AD203B41FA5}">
                      <a16:colId xmlns:a16="http://schemas.microsoft.com/office/drawing/2014/main" val="2353111847"/>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1" i="0" noProof="0">
                          <a:solidFill>
                            <a:schemeClr val="bg1"/>
                          </a:solidFill>
                          <a:effectLst/>
                          <a:latin typeface="+mn-lt"/>
                          <a:cs typeface="Leelawadee"/>
                        </a:rPr>
                        <a:t>Operational Excellence</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1" i="0" noProof="0">
                          <a:solidFill>
                            <a:schemeClr val="bg1"/>
                          </a:solidFill>
                          <a:effectLst/>
                          <a:latin typeface="+mn-lt"/>
                          <a:cs typeface="Leelawadee"/>
                        </a:rPr>
                        <a:t>Product Sustainability</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1" i="0" noProof="0">
                          <a:solidFill>
                            <a:schemeClr val="bg1"/>
                          </a:solidFill>
                          <a:effectLst/>
                          <a:latin typeface="+mn-lt"/>
                          <a:cs typeface="Leelawadee"/>
                        </a:rPr>
                        <a:t>Our People and Communities</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1069848">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954F07"/>
                          </a:solidFill>
                          <a:latin typeface="+mj-lt"/>
                          <a:ea typeface="+mn-ea"/>
                          <a:cs typeface="Leelawadee"/>
                        </a:rPr>
                        <a:t>POSITIVE </a:t>
                      </a:r>
                      <a:br>
                        <a:rPr lang="en-US" sz="1400" kern="1200">
                          <a:solidFill>
                            <a:srgbClr val="954F07"/>
                          </a:solidFill>
                          <a:latin typeface="+mj-lt"/>
                          <a:ea typeface="+mn-ea"/>
                          <a:cs typeface="Leelawadee"/>
                        </a:rPr>
                      </a:br>
                      <a:r>
                        <a:rPr lang="en-US" sz="1400" kern="1200">
                          <a:solidFill>
                            <a:srgbClr val="954F07"/>
                          </a:solidFill>
                          <a:latin typeface="+mj-lt"/>
                          <a:ea typeface="+mn-ea"/>
                          <a:cs typeface="Leelawadee"/>
                        </a:rPr>
                        <a:t>AGRICULTURE</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9F0A"/>
                    </a:solidFill>
                  </a:tcPr>
                </a:tc>
                <a:tc>
                  <a:txBody>
                    <a:bodyPr/>
                    <a:lstStyle/>
                    <a:p>
                      <a:pPr marL="0" marR="0" lvl="0" indent="0" algn="ctr">
                        <a:lnSpc>
                          <a:spcPct val="100000"/>
                        </a:lnSpc>
                        <a:spcBef>
                          <a:spcPts val="0"/>
                        </a:spcBef>
                        <a:spcAft>
                          <a:spcPts val="0"/>
                        </a:spcAft>
                        <a:buFont typeface="Arial"/>
                        <a:buNone/>
                      </a:pPr>
                      <a:r>
                        <a:rPr lang="en-GB" sz="1050" b="0" i="1" u="none" strike="noStrike" kern="1200" cap="none" spc="0" normalizeH="0" baseline="0" noProof="0">
                          <a:ln>
                            <a:noFill/>
                          </a:ln>
                          <a:solidFill>
                            <a:schemeClr val="accent3"/>
                          </a:solidFill>
                          <a:effectLst/>
                          <a:uLnTx/>
                          <a:uFillTx/>
                          <a:latin typeface="+mn-lt"/>
                        </a:rPr>
                        <a:t>Not a focus area for the customer.</a:t>
                      </a:r>
                      <a:endParaRPr lang="en-US" sz="1050" b="0" i="1" u="none" strike="noStrike" kern="1200" cap="none" spc="0" normalizeH="0" baseline="0" noProof="0">
                        <a:ln>
                          <a:noFill/>
                        </a:ln>
                        <a:solidFill>
                          <a:schemeClr val="accent3"/>
                        </a:solidFill>
                        <a:effectLst/>
                        <a:uLnTx/>
                        <a:uFillTx/>
                        <a:latin typeface="+mn-lt"/>
                      </a:endParaRP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marR="0" lvl="0" indent="-120650" algn="l">
                        <a:lnSpc>
                          <a:spcPct val="100000"/>
                        </a:lnSpc>
                        <a:spcBef>
                          <a:spcPts val="0"/>
                        </a:spcBef>
                        <a:spcAft>
                          <a:spcPts val="0"/>
                        </a:spcAft>
                        <a:buFont typeface="Arial"/>
                        <a:buChar char="•"/>
                      </a:pPr>
                      <a:r>
                        <a:rPr lang="en-US" sz="1050" b="0" i="0" kern="1200" noProof="0">
                          <a:solidFill>
                            <a:schemeClr val="accent3"/>
                          </a:solidFill>
                          <a:effectLst/>
                          <a:highlight>
                            <a:srgbClr val="4FE2F3"/>
                          </a:highlight>
                          <a:latin typeface="+mn-lt"/>
                          <a:ea typeface="+mn-ea"/>
                          <a:cs typeface="Leelawadee"/>
                        </a:rPr>
                        <a:t>Goal: </a:t>
                      </a:r>
                      <a:r>
                        <a:rPr kumimoji="0" lang="en-US" sz="1050" b="0" i="0" u="none" strike="noStrike" kern="1200" cap="none" spc="0" normalizeH="0" baseline="0" noProof="0">
                          <a:ln>
                            <a:noFill/>
                          </a:ln>
                          <a:solidFill>
                            <a:schemeClr val="accent3"/>
                          </a:solidFill>
                          <a:effectLst/>
                          <a:uLnTx/>
                          <a:uFillTx/>
                          <a:latin typeface="+mn-lt"/>
                        </a:rPr>
                        <a:t>Prioritize reforestation efforts in key strategic sourcing areas</a:t>
                      </a: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a:lnSpc>
                          <a:spcPct val="100000"/>
                        </a:lnSpc>
                        <a:spcBef>
                          <a:spcPts val="0"/>
                        </a:spcBef>
                        <a:spcAft>
                          <a:spcPts val="0"/>
                        </a:spcAft>
                        <a:buFont typeface="Arial"/>
                        <a:buNone/>
                      </a:pPr>
                      <a:r>
                        <a:rPr kumimoji="0" lang="en-GB" sz="1050" b="0" i="1" u="none" strike="noStrike" kern="1200" cap="none" spc="0" normalizeH="0" baseline="0" noProof="0">
                          <a:ln>
                            <a:noFill/>
                          </a:ln>
                          <a:solidFill>
                            <a:schemeClr val="accent3"/>
                          </a:solidFill>
                          <a:effectLst/>
                          <a:uLnTx/>
                          <a:uFillTx/>
                          <a:latin typeface="+mn-lt"/>
                        </a:rPr>
                        <a:t>Not a focus area for the customer.</a:t>
                      </a:r>
                      <a:endParaRPr kumimoji="0" lang="en-US" sz="1050" b="0" i="1" u="none" strike="noStrike" kern="1200" cap="none" spc="0" normalizeH="0" baseline="0" noProof="0">
                        <a:ln>
                          <a:noFill/>
                        </a:ln>
                        <a:solidFill>
                          <a:schemeClr val="accent3"/>
                        </a:solidFill>
                        <a:effectLst/>
                        <a:uLnTx/>
                        <a:uFillTx/>
                        <a:latin typeface="+mn-lt"/>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3723903">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lvl="0" indent="-120650" algn="l">
                        <a:lnSpc>
                          <a:spcPct val="100000"/>
                        </a:lnSpc>
                        <a:buFont typeface="Arial"/>
                        <a:buChar char="•"/>
                      </a:pPr>
                      <a:r>
                        <a:rPr lang="en-US" sz="1050" b="0" i="0" u="none" strike="noStrike" noProof="0">
                          <a:solidFill>
                            <a:schemeClr val="accent3"/>
                          </a:solidFill>
                          <a:effectLst/>
                          <a:highlight>
                            <a:srgbClr val="FFC62B"/>
                          </a:highlight>
                          <a:latin typeface="+mn-lt"/>
                        </a:rPr>
                        <a:t>Target</a:t>
                      </a:r>
                      <a:r>
                        <a:rPr lang="en-US" sz="1050" b="0" i="0" u="none" strike="noStrike" noProof="0">
                          <a:solidFill>
                            <a:schemeClr val="accent3"/>
                          </a:solidFill>
                          <a:effectLst/>
                          <a:latin typeface="+mn-lt"/>
                        </a:rPr>
                        <a:t>: Achieve 50% renewable energy for Lowe's facilities by 2030</a:t>
                      </a:r>
                    </a:p>
                    <a:p>
                      <a:pPr marL="120650" lvl="0" indent="-120650" algn="l">
                        <a:lnSpc>
                          <a:spcPct val="100000"/>
                        </a:lnSpc>
                        <a:spcBef>
                          <a:spcPts val="200"/>
                        </a:spcBef>
                        <a:buFont typeface="Arial"/>
                        <a:buChar char="•"/>
                      </a:pPr>
                      <a:r>
                        <a:rPr lang="en-US" sz="1050" b="0" i="0" u="none" strike="noStrike" noProof="0">
                          <a:solidFill>
                            <a:schemeClr val="accent3"/>
                          </a:solidFill>
                          <a:effectLst/>
                          <a:highlight>
                            <a:srgbClr val="FFC62B"/>
                          </a:highlight>
                          <a:latin typeface="+mn-lt"/>
                        </a:rPr>
                        <a:t>Target</a:t>
                      </a:r>
                      <a:r>
                        <a:rPr lang="en-US" sz="1050" b="0" i="0" u="none" strike="noStrike" noProof="0">
                          <a:solidFill>
                            <a:schemeClr val="accent3"/>
                          </a:solidFill>
                          <a:effectLst/>
                          <a:latin typeface="+mn-lt"/>
                        </a:rPr>
                        <a:t>: Reduce absolute scope 1 and 2 GHG emissions by 42% from 2021 levels by 2030</a:t>
                      </a:r>
                    </a:p>
                    <a:p>
                      <a:pPr marL="120650" lvl="0" indent="-120650" algn="l">
                        <a:lnSpc>
                          <a:spcPct val="100000"/>
                        </a:lnSpc>
                        <a:spcBef>
                          <a:spcPts val="200"/>
                        </a:spcBef>
                        <a:buFont typeface="Arial"/>
                        <a:buChar char="•"/>
                      </a:pPr>
                      <a:r>
                        <a:rPr lang="en-US" sz="1050" b="0" i="0" u="none" strike="noStrike" noProof="0">
                          <a:solidFill>
                            <a:schemeClr val="accent3"/>
                          </a:solidFill>
                          <a:effectLst/>
                          <a:highlight>
                            <a:srgbClr val="FFC62B"/>
                          </a:highlight>
                          <a:latin typeface="+mn-lt"/>
                        </a:rPr>
                        <a:t>Target</a:t>
                      </a:r>
                      <a:r>
                        <a:rPr lang="en-US" sz="1050" b="0" i="0" u="none" strike="noStrike" noProof="0">
                          <a:solidFill>
                            <a:schemeClr val="accent3"/>
                          </a:solidFill>
                          <a:effectLst/>
                          <a:latin typeface="+mn-lt"/>
                        </a:rPr>
                        <a:t>: Reduce absolute scope 3 emissions by 25% from 2021 levels by 2030</a:t>
                      </a:r>
                    </a:p>
                    <a:p>
                      <a:pPr marL="120650" lvl="0" indent="-120650" algn="l">
                        <a:lnSpc>
                          <a:spcPct val="100000"/>
                        </a:lnSpc>
                        <a:spcBef>
                          <a:spcPts val="200"/>
                        </a:spcBef>
                        <a:buFont typeface="Arial"/>
                        <a:buChar char="•"/>
                      </a:pPr>
                      <a:r>
                        <a:rPr lang="en-US" sz="1050" b="0" i="0" u="none" strike="noStrike" noProof="0">
                          <a:solidFill>
                            <a:schemeClr val="accent3"/>
                          </a:solidFill>
                          <a:effectLst/>
                          <a:highlight>
                            <a:srgbClr val="FFC62B"/>
                          </a:highlight>
                          <a:latin typeface="+mn-lt"/>
                        </a:rPr>
                        <a:t>Target</a:t>
                      </a:r>
                      <a:r>
                        <a:rPr lang="en-US" sz="1050" b="0" i="0" u="none" strike="noStrike" noProof="0">
                          <a:solidFill>
                            <a:schemeClr val="accent3"/>
                          </a:solidFill>
                          <a:effectLst/>
                          <a:latin typeface="+mn-lt"/>
                        </a:rPr>
                        <a:t>: Achieve net-zero GHG emissions across Lowe’s full value chain, including scopes 1, 2 and 3 by 2050</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indent="-120650" algn="l" rtl="0" fontAlgn="base">
                        <a:lnSpc>
                          <a:spcPct val="100000"/>
                        </a:lnSpc>
                        <a:buFont typeface="Arial" panose="020B0604020202020204" pitchFamily="34" charset="0"/>
                        <a:buChar char="•"/>
                      </a:pPr>
                      <a:r>
                        <a:rPr lang="en-US" sz="1050" b="0" i="0" u="none" strike="noStrike" noProof="0">
                          <a:solidFill>
                            <a:schemeClr val="accent3"/>
                          </a:solidFill>
                          <a:effectLst/>
                          <a:highlight>
                            <a:srgbClr val="FFC62B"/>
                          </a:highlight>
                          <a:latin typeface="+mn-lt"/>
                        </a:rPr>
                        <a:t>Target</a:t>
                      </a:r>
                      <a:r>
                        <a:rPr lang="en-US" sz="1050" b="0" i="0" u="none" strike="noStrike" noProof="0">
                          <a:solidFill>
                            <a:schemeClr val="accent3"/>
                          </a:solidFill>
                          <a:effectLst/>
                          <a:latin typeface="+mn-lt"/>
                        </a:rPr>
                        <a:t>: Save customers more than $65 billion in lifetime water costs and 5 trillion gallons through the sale of </a:t>
                      </a:r>
                      <a:r>
                        <a:rPr lang="en-US" sz="1050" b="0" i="0" u="none" strike="noStrike" noProof="0" err="1">
                          <a:solidFill>
                            <a:schemeClr val="accent3"/>
                          </a:solidFill>
                          <a:effectLst/>
                          <a:latin typeface="+mn-lt"/>
                        </a:rPr>
                        <a:t>WaterSense</a:t>
                      </a:r>
                      <a:r>
                        <a:rPr lang="en-US" sz="1050" b="0" i="0" u="none" strike="noStrike" noProof="0">
                          <a:solidFill>
                            <a:schemeClr val="accent3"/>
                          </a:solidFill>
                          <a:effectLst/>
                          <a:latin typeface="+mn-lt"/>
                        </a:rPr>
                        <a:t>-labeled products by 2025</a:t>
                      </a:r>
                    </a:p>
                    <a:p>
                      <a:pPr marL="120650" indent="-120650" algn="l" rtl="0" fontAlgn="base">
                        <a:lnSpc>
                          <a:spcPct val="100000"/>
                        </a:lnSpc>
                        <a:spcBef>
                          <a:spcPts val="200"/>
                        </a:spcBef>
                        <a:buFont typeface="Arial" panose="020B0604020202020204" pitchFamily="34" charset="0"/>
                        <a:buChar char="•"/>
                      </a:pPr>
                      <a:r>
                        <a:rPr lang="en-US" sz="1050" b="0" i="0" u="none" strike="noStrike" noProof="0">
                          <a:solidFill>
                            <a:schemeClr val="accent3"/>
                          </a:solidFill>
                          <a:effectLst/>
                          <a:highlight>
                            <a:srgbClr val="FFC62B"/>
                          </a:highlight>
                          <a:latin typeface="+mn-lt"/>
                        </a:rPr>
                        <a:t>Target</a:t>
                      </a:r>
                      <a:r>
                        <a:rPr lang="en-US" sz="1050" b="0" i="0" u="none" strike="noStrike" noProof="0">
                          <a:solidFill>
                            <a:schemeClr val="accent3"/>
                          </a:solidFill>
                          <a:effectLst/>
                          <a:latin typeface="+mn-lt"/>
                        </a:rPr>
                        <a:t>: 100% of private brand packaging both in-store and online will include the How2Recycle label, where space allows by 2025</a:t>
                      </a:r>
                    </a:p>
                    <a:p>
                      <a:pPr marL="120650" indent="-120650" algn="l" rtl="0" fontAlgn="base">
                        <a:lnSpc>
                          <a:spcPct val="100000"/>
                        </a:lnSpc>
                        <a:spcBef>
                          <a:spcPts val="200"/>
                        </a:spcBef>
                        <a:buFont typeface="Arial" panose="020B0604020202020204" pitchFamily="34" charset="0"/>
                        <a:buChar char="•"/>
                      </a:pPr>
                      <a:r>
                        <a:rPr lang="en-US" sz="1050" b="0" i="0" u="none" strike="noStrike" noProof="0">
                          <a:solidFill>
                            <a:schemeClr val="accent3"/>
                          </a:solidFill>
                          <a:effectLst/>
                          <a:highlight>
                            <a:srgbClr val="FFC62B"/>
                          </a:highlight>
                          <a:latin typeface="+mn-lt"/>
                        </a:rPr>
                        <a:t>Target</a:t>
                      </a:r>
                      <a:r>
                        <a:rPr lang="en-US" sz="1050" b="0" i="0" u="none" strike="noStrike" noProof="0">
                          <a:solidFill>
                            <a:schemeClr val="accent3"/>
                          </a:solidFill>
                          <a:effectLst/>
                          <a:latin typeface="+mn-lt"/>
                        </a:rPr>
                        <a:t>: All private brand packaging will be recyclable, reusable or compostable by 2030</a:t>
                      </a:r>
                    </a:p>
                    <a:p>
                      <a:pPr marL="120650" indent="-120650" algn="l" rtl="0" fontAlgn="base">
                        <a:lnSpc>
                          <a:spcPct val="100000"/>
                        </a:lnSpc>
                        <a:spcBef>
                          <a:spcPts val="200"/>
                        </a:spcBef>
                        <a:buFont typeface="Arial" panose="020B0604020202020204" pitchFamily="34" charset="0"/>
                        <a:buChar char="•"/>
                      </a:pPr>
                      <a:r>
                        <a:rPr lang="en-US" sz="1050" b="0" i="0" u="none" strike="noStrike" noProof="0">
                          <a:solidFill>
                            <a:schemeClr val="accent3"/>
                          </a:solidFill>
                          <a:effectLst/>
                          <a:highlight>
                            <a:srgbClr val="FFC62B"/>
                          </a:highlight>
                          <a:latin typeface="+mn-lt"/>
                        </a:rPr>
                        <a:t>Target</a:t>
                      </a:r>
                      <a:r>
                        <a:rPr lang="en-US" sz="1050" b="0" i="0" u="none" strike="noStrike" noProof="0">
                          <a:solidFill>
                            <a:schemeClr val="accent3"/>
                          </a:solidFill>
                          <a:effectLst/>
                          <a:latin typeface="+mn-lt"/>
                        </a:rPr>
                        <a:t>: 100% of our strategic suppliers will have sustainability focus areas in place by 2025</a:t>
                      </a:r>
                    </a:p>
                    <a:p>
                      <a:pPr marL="120650" indent="-120650" algn="l" rtl="0" fontAlgn="base">
                        <a:lnSpc>
                          <a:spcPct val="100000"/>
                        </a:lnSpc>
                        <a:spcBef>
                          <a:spcPts val="200"/>
                        </a:spcBef>
                        <a:buFont typeface="Arial" panose="020B0604020202020204" pitchFamily="34" charset="0"/>
                        <a:buChar char="•"/>
                      </a:pPr>
                      <a:r>
                        <a:rPr lang="en-US" sz="1050" b="0" i="0" u="none" strike="noStrike" noProof="0">
                          <a:solidFill>
                            <a:schemeClr val="accent3"/>
                          </a:solidFill>
                          <a:effectLst/>
                          <a:highlight>
                            <a:srgbClr val="FFC62B"/>
                          </a:highlight>
                          <a:latin typeface="+mn-lt"/>
                        </a:rPr>
                        <a:t>Target</a:t>
                      </a:r>
                      <a:r>
                        <a:rPr lang="en-US" sz="1050" b="0" i="0" u="none" strike="noStrike" noProof="0">
                          <a:solidFill>
                            <a:schemeClr val="accent3"/>
                          </a:solidFill>
                          <a:effectLst/>
                          <a:latin typeface="+mn-lt"/>
                        </a:rPr>
                        <a:t>: 100% of our wood products will be responsibly sourced by 2025</a:t>
                      </a:r>
                    </a:p>
                    <a:p>
                      <a:pPr marL="120650" indent="-120650" algn="l" rtl="0" fontAlgn="base">
                        <a:lnSpc>
                          <a:spcPct val="100000"/>
                        </a:lnSpc>
                        <a:spcBef>
                          <a:spcPts val="200"/>
                        </a:spcBef>
                        <a:buFont typeface="Arial" panose="020B0604020202020204" pitchFamily="34" charset="0"/>
                        <a:buChar char="•"/>
                      </a:pPr>
                      <a:r>
                        <a:rPr lang="en-US" sz="1050" b="0" i="0" u="none" strike="noStrike" noProof="0">
                          <a:solidFill>
                            <a:schemeClr val="accent3"/>
                          </a:solidFill>
                          <a:effectLst/>
                          <a:highlight>
                            <a:srgbClr val="FFC62B"/>
                          </a:highlight>
                          <a:latin typeface="+mn-lt"/>
                        </a:rPr>
                        <a:t>Target</a:t>
                      </a:r>
                      <a:r>
                        <a:rPr lang="en-US" sz="1050" b="0" i="0" u="none" strike="noStrike" noProof="0">
                          <a:solidFill>
                            <a:schemeClr val="accent3"/>
                          </a:solidFill>
                          <a:effectLst/>
                          <a:latin typeface="+mn-lt"/>
                        </a:rPr>
                        <a:t>: 100% of wood products sourced from Canada will originate from credible </a:t>
                      </a:r>
                      <a:br>
                        <a:rPr lang="en-US" sz="1050" b="0" i="0" u="none" strike="noStrike" noProof="0">
                          <a:solidFill>
                            <a:schemeClr val="accent3"/>
                          </a:solidFill>
                          <a:effectLst/>
                          <a:latin typeface="+mn-lt"/>
                        </a:rPr>
                      </a:br>
                      <a:r>
                        <a:rPr lang="en-US" sz="1050" b="0" i="0" u="none" strike="noStrike" noProof="0">
                          <a:solidFill>
                            <a:schemeClr val="accent3"/>
                          </a:solidFill>
                          <a:effectLst/>
                          <a:latin typeface="+mn-lt"/>
                        </a:rPr>
                        <a:t>third-party-certified forests by 2027</a:t>
                      </a:r>
                    </a:p>
                    <a:p>
                      <a:pPr marL="120650" indent="-120650" algn="l" rtl="0" fontAlgn="base">
                        <a:lnSpc>
                          <a:spcPct val="100000"/>
                        </a:lnSpc>
                        <a:spcBef>
                          <a:spcPts val="200"/>
                        </a:spcBef>
                        <a:buFont typeface="Arial" panose="020B0604020202020204" pitchFamily="34" charset="0"/>
                        <a:buChar char="•"/>
                      </a:pPr>
                      <a:r>
                        <a:rPr lang="en-US" sz="1050" b="0" i="0" kern="1200" noProof="0">
                          <a:solidFill>
                            <a:schemeClr val="accent3"/>
                          </a:solidFill>
                          <a:effectLst/>
                          <a:highlight>
                            <a:srgbClr val="4FE2F3"/>
                          </a:highlight>
                          <a:latin typeface="+mn-lt"/>
                          <a:ea typeface="+mn-ea"/>
                          <a:cs typeface="Leelawadee"/>
                        </a:rPr>
                        <a:t>Goal:</a:t>
                      </a:r>
                      <a:r>
                        <a:rPr lang="en-US" sz="1050" b="0" i="0" u="none" strike="noStrike" noProof="0">
                          <a:solidFill>
                            <a:schemeClr val="accent3"/>
                          </a:solidFill>
                          <a:effectLst/>
                          <a:latin typeface="+mn-lt"/>
                        </a:rPr>
                        <a:t> Continue to evaluate opportunities to remove chemicals of concern from products offered</a:t>
                      </a:r>
                    </a:p>
                    <a:p>
                      <a:pPr marL="120650" indent="-120650" algn="l" rtl="0" fontAlgn="base">
                        <a:lnSpc>
                          <a:spcPct val="100000"/>
                        </a:lnSpc>
                        <a:spcBef>
                          <a:spcPts val="200"/>
                        </a:spcBef>
                        <a:buFont typeface="Arial" panose="020B0604020202020204" pitchFamily="34" charset="0"/>
                        <a:buChar char="•"/>
                      </a:pPr>
                      <a:r>
                        <a:rPr lang="en-US" sz="1050" b="0" i="0" kern="1200" noProof="0">
                          <a:solidFill>
                            <a:schemeClr val="accent3"/>
                          </a:solidFill>
                          <a:effectLst/>
                          <a:highlight>
                            <a:srgbClr val="4FE2F3"/>
                          </a:highlight>
                          <a:latin typeface="+mn-lt"/>
                          <a:ea typeface="+mn-ea"/>
                          <a:cs typeface="Leelawadee"/>
                        </a:rPr>
                        <a:t>Goal:</a:t>
                      </a:r>
                      <a:r>
                        <a:rPr lang="en-US" sz="1050" b="0" i="0" u="none" strike="noStrike" noProof="0">
                          <a:solidFill>
                            <a:schemeClr val="accent3"/>
                          </a:solidFill>
                          <a:effectLst/>
                          <a:latin typeface="+mn-lt"/>
                        </a:rPr>
                        <a:t> Continue to identify opportunities to divert and recycle waste across operations, including Lowe’s Product for a Purpose donation program</a:t>
                      </a:r>
                    </a:p>
                    <a:p>
                      <a:pPr marL="120650" indent="-120650" algn="l" rtl="0" fontAlgn="base">
                        <a:lnSpc>
                          <a:spcPct val="100000"/>
                        </a:lnSpc>
                        <a:spcBef>
                          <a:spcPts val="200"/>
                        </a:spcBef>
                        <a:buFont typeface="Arial" panose="020B0604020202020204" pitchFamily="34" charset="0"/>
                        <a:buChar char="•"/>
                      </a:pPr>
                      <a:r>
                        <a:rPr lang="en-US" sz="1050" b="0" i="0" kern="1200" noProof="0">
                          <a:solidFill>
                            <a:schemeClr val="accent3"/>
                          </a:solidFill>
                          <a:effectLst/>
                          <a:highlight>
                            <a:srgbClr val="4FE2F3"/>
                          </a:highlight>
                          <a:latin typeface="+mn-lt"/>
                          <a:ea typeface="+mn-ea"/>
                          <a:cs typeface="Leelawadee"/>
                        </a:rPr>
                        <a:t>Goal:</a:t>
                      </a:r>
                      <a:r>
                        <a:rPr lang="en-US" sz="1050" b="0" i="0" u="none" strike="noStrike" noProof="0">
                          <a:solidFill>
                            <a:schemeClr val="accent3"/>
                          </a:solidFill>
                          <a:effectLst/>
                          <a:latin typeface="+mn-lt"/>
                        </a:rPr>
                        <a:t> Implement solutions to enhance visibility into our supply chain and conduct further due diligence, focusing on addressing forced labor and other </a:t>
                      </a:r>
                      <a:br>
                        <a:rPr lang="en-US" sz="1050" b="0" i="0" u="none" strike="noStrike" noProof="0">
                          <a:solidFill>
                            <a:schemeClr val="accent3"/>
                          </a:solidFill>
                          <a:effectLst/>
                          <a:latin typeface="+mn-lt"/>
                        </a:rPr>
                      </a:br>
                      <a:r>
                        <a:rPr lang="en-US" sz="1050" b="0" i="0" u="none" strike="noStrike" noProof="0">
                          <a:solidFill>
                            <a:schemeClr val="accent3"/>
                          </a:solidFill>
                          <a:effectLst/>
                          <a:latin typeface="+mn-lt"/>
                        </a:rPr>
                        <a:t>emerging risks</a:t>
                      </a: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lvl="0" indent="-120650" algn="l">
                        <a:lnSpc>
                          <a:spcPct val="100000"/>
                        </a:lnSpc>
                        <a:buFont typeface="Arial"/>
                        <a:buChar char="•"/>
                      </a:pPr>
                      <a:r>
                        <a:rPr lang="en-US" sz="1050" b="0" i="0" u="none" strike="noStrike" noProof="0">
                          <a:solidFill>
                            <a:schemeClr val="accent3"/>
                          </a:solidFill>
                          <a:effectLst/>
                          <a:highlight>
                            <a:srgbClr val="FFC62B"/>
                          </a:highlight>
                          <a:latin typeface="+mn-lt"/>
                        </a:rPr>
                        <a:t>Target</a:t>
                      </a:r>
                      <a:r>
                        <a:rPr lang="en-US" sz="1050" b="0" i="0" u="none" strike="noStrike" noProof="0">
                          <a:solidFill>
                            <a:schemeClr val="accent3"/>
                          </a:solidFill>
                          <a:effectLst/>
                          <a:latin typeface="+mn-lt"/>
                        </a:rPr>
                        <a:t>: Invest $100 million through Lowe’s Hometowns Grant program by 2026</a:t>
                      </a:r>
                    </a:p>
                    <a:p>
                      <a:pPr marL="120650" lvl="0" indent="-120650" algn="l">
                        <a:lnSpc>
                          <a:spcPct val="100000"/>
                        </a:lnSpc>
                        <a:spcBef>
                          <a:spcPts val="200"/>
                        </a:spcBef>
                        <a:buFont typeface="Arial"/>
                        <a:buChar char="•"/>
                      </a:pPr>
                      <a:r>
                        <a:rPr lang="en-US" sz="1050" b="0" i="0" u="none" strike="noStrike" noProof="0">
                          <a:solidFill>
                            <a:schemeClr val="accent3"/>
                          </a:solidFill>
                          <a:effectLst/>
                          <a:highlight>
                            <a:srgbClr val="FFC62B"/>
                          </a:highlight>
                          <a:latin typeface="+mn-lt"/>
                        </a:rPr>
                        <a:t>Target</a:t>
                      </a:r>
                      <a:r>
                        <a:rPr lang="en-US" sz="1050" b="0" i="0" u="none" strike="noStrike" noProof="0">
                          <a:solidFill>
                            <a:schemeClr val="accent3"/>
                          </a:solidFill>
                          <a:effectLst/>
                          <a:latin typeface="+mn-lt"/>
                        </a:rPr>
                        <a:t>: Invest $50 million to train 50,000</a:t>
                      </a:r>
                      <a:br>
                        <a:rPr lang="en-US" sz="1050" b="0" i="0" u="none" strike="noStrike" noProof="0">
                          <a:solidFill>
                            <a:schemeClr val="accent3"/>
                          </a:solidFill>
                          <a:effectLst/>
                          <a:latin typeface="+mn-lt"/>
                        </a:rPr>
                      </a:br>
                      <a:r>
                        <a:rPr lang="en-US" sz="1050" b="0" i="0" u="none" strike="noStrike" noProof="0">
                          <a:solidFill>
                            <a:schemeClr val="accent3"/>
                          </a:solidFill>
                          <a:effectLst/>
                          <a:latin typeface="+mn-lt"/>
                        </a:rPr>
                        <a:t>job-ready skilled tradespeople through Lowe’s Foundation Gable Grants by 2027</a:t>
                      </a:r>
                    </a:p>
                    <a:p>
                      <a:pPr marL="120650" marR="0" lvl="0" indent="-120650" algn="l" defTabSz="914400" rtl="0" eaLnBrk="1" fontAlgn="auto" latinLnBrk="0" hangingPunct="1">
                        <a:lnSpc>
                          <a:spcPct val="100000"/>
                        </a:lnSpc>
                        <a:spcBef>
                          <a:spcPts val="200"/>
                        </a:spcBef>
                        <a:spcAft>
                          <a:spcPts val="0"/>
                        </a:spcAft>
                        <a:buClrTx/>
                        <a:buSzTx/>
                        <a:buFont typeface="Arial"/>
                        <a:buChar char="•"/>
                        <a:tabLst/>
                        <a:defRPr/>
                      </a:pPr>
                      <a:r>
                        <a:rPr lang="en-US" sz="1050" b="0" i="0" u="none" strike="noStrike" noProof="0">
                          <a:solidFill>
                            <a:schemeClr val="accent3"/>
                          </a:solidFill>
                          <a:effectLst/>
                          <a:highlight>
                            <a:srgbClr val="FFC62B"/>
                          </a:highlight>
                          <a:latin typeface="+mn-lt"/>
                        </a:rPr>
                        <a:t>Target</a:t>
                      </a:r>
                      <a:r>
                        <a:rPr lang="en-US" sz="1050" b="0" i="0" u="none" strike="noStrike" noProof="0">
                          <a:solidFill>
                            <a:schemeClr val="accent3"/>
                          </a:solidFill>
                          <a:effectLst/>
                          <a:latin typeface="+mn-lt"/>
                        </a:rPr>
                        <a:t>: Reduce our lost time incident rate (LTIR) each year</a:t>
                      </a:r>
                    </a:p>
                    <a:p>
                      <a:pPr marL="120650" lvl="0" indent="-120650" algn="l">
                        <a:lnSpc>
                          <a:spcPct val="100000"/>
                        </a:lnSpc>
                        <a:spcBef>
                          <a:spcPts val="200"/>
                        </a:spcBef>
                        <a:buFont typeface="Arial"/>
                        <a:buChar char="•"/>
                      </a:pPr>
                      <a:r>
                        <a:rPr lang="en-US" sz="1050" b="0" i="0" kern="1200" noProof="0">
                          <a:solidFill>
                            <a:schemeClr val="accent3"/>
                          </a:solidFill>
                          <a:effectLst/>
                          <a:highlight>
                            <a:srgbClr val="4FE2F3"/>
                          </a:highlight>
                          <a:latin typeface="+mn-lt"/>
                          <a:ea typeface="+mn-ea"/>
                          <a:cs typeface="Leelawadee"/>
                        </a:rPr>
                        <a:t>Goal: </a:t>
                      </a:r>
                      <a:r>
                        <a:rPr lang="en-US" sz="1050" b="0" i="0" u="none" strike="noStrike" noProof="0">
                          <a:solidFill>
                            <a:schemeClr val="accent3"/>
                          </a:solidFill>
                          <a:effectLst/>
                          <a:latin typeface="+mn-lt"/>
                        </a:rPr>
                        <a:t>Serve our communities through a focus on critical home repairs, skilled trades education, disaster relief efforts and improved community spaces</a:t>
                      </a:r>
                    </a:p>
                    <a:p>
                      <a:pPr marL="120650" lvl="0" indent="-120650" algn="l">
                        <a:lnSpc>
                          <a:spcPct val="100000"/>
                        </a:lnSpc>
                        <a:spcBef>
                          <a:spcPts val="200"/>
                        </a:spcBef>
                        <a:buFont typeface="Arial"/>
                        <a:buChar char="•"/>
                      </a:pPr>
                      <a:r>
                        <a:rPr lang="en-US" sz="1050" b="0" i="0" kern="1200" noProof="0">
                          <a:solidFill>
                            <a:schemeClr val="accent3"/>
                          </a:solidFill>
                          <a:effectLst/>
                          <a:highlight>
                            <a:srgbClr val="4FE2F3"/>
                          </a:highlight>
                          <a:latin typeface="+mn-lt"/>
                          <a:ea typeface="+mn-ea"/>
                          <a:cs typeface="Leelawadee"/>
                        </a:rPr>
                        <a:t>Goal: </a:t>
                      </a:r>
                      <a:r>
                        <a:rPr lang="en-US" sz="1050" b="0" i="0" u="none" strike="noStrike" noProof="0">
                          <a:solidFill>
                            <a:schemeClr val="accent3"/>
                          </a:solidFill>
                          <a:effectLst/>
                          <a:latin typeface="+mn-lt"/>
                        </a:rPr>
                        <a:t>Foster engaged and healthy associates and safe working environments</a:t>
                      </a:r>
                    </a:p>
                    <a:p>
                      <a:pPr marL="120650" lvl="0" indent="-120650" algn="l">
                        <a:lnSpc>
                          <a:spcPct val="100000"/>
                        </a:lnSpc>
                        <a:spcBef>
                          <a:spcPts val="200"/>
                        </a:spcBef>
                        <a:buFont typeface="Arial"/>
                        <a:buChar char="•"/>
                      </a:pPr>
                      <a:r>
                        <a:rPr lang="en-US" sz="1050" b="0" i="0" kern="1200" noProof="0">
                          <a:solidFill>
                            <a:schemeClr val="accent3"/>
                          </a:solidFill>
                          <a:effectLst/>
                          <a:highlight>
                            <a:srgbClr val="4FE2F3"/>
                          </a:highlight>
                          <a:latin typeface="+mn-lt"/>
                          <a:ea typeface="+mn-ea"/>
                          <a:cs typeface="Leelawadee"/>
                        </a:rPr>
                        <a:t>Goal:</a:t>
                      </a:r>
                      <a:r>
                        <a:rPr lang="en-US" sz="1050" b="0" i="0" u="none" strike="noStrike" noProof="0">
                          <a:solidFill>
                            <a:schemeClr val="accent3"/>
                          </a:solidFill>
                          <a:effectLst/>
                          <a:latin typeface="+mn-lt"/>
                        </a:rPr>
                        <a:t> Provide an inclusive workplace where our associates can grow and thrive</a:t>
                      </a: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bl>
          </a:graphicData>
        </a:graphic>
      </p:graphicFrame>
      <p:pic>
        <p:nvPicPr>
          <p:cNvPr id="15" name="Picture 14" descr="A logo of a leaf in a circle&#10;&#10;Description automatically generated">
            <a:extLst>
              <a:ext uri="{FF2B5EF4-FFF2-40B4-BE49-F238E27FC236}">
                <a16:creationId xmlns:a16="http://schemas.microsoft.com/office/drawing/2014/main" id="{FB72FE89-EB7E-3565-2AE3-AF099C44F6E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pic>
        <p:nvPicPr>
          <p:cNvPr id="19" name="Picture 18" descr="A blue and green windmill with green arrows&#10;&#10;Description automatically generated">
            <a:extLst>
              <a:ext uri="{FF2B5EF4-FFF2-40B4-BE49-F238E27FC236}">
                <a16:creationId xmlns:a16="http://schemas.microsoft.com/office/drawing/2014/main" id="{A6C48775-7689-95E4-02BA-F9FA4C80D38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2906877"/>
            <a:ext cx="556204" cy="604020"/>
          </a:xfrm>
          <a:prstGeom prst="rect">
            <a:avLst/>
          </a:prstGeom>
        </p:spPr>
      </p:pic>
      <p:pic>
        <p:nvPicPr>
          <p:cNvPr id="2" name="Picture Placeholder 7" descr="Lowe's - Wikipedia">
            <a:extLst>
              <a:ext uri="{FF2B5EF4-FFF2-40B4-BE49-F238E27FC236}">
                <a16:creationId xmlns:a16="http://schemas.microsoft.com/office/drawing/2014/main" id="{08666970-5488-B603-B4A0-0810ABBE24CD}"/>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10000" r="90000"/>
                    </a14:imgEffect>
                  </a14:imgLayer>
                </a14:imgProps>
              </a:ext>
            </a:extLst>
          </a:blip>
          <a:srcRect l="37" t="1830" r="-923" b="1830"/>
          <a:stretch>
            <a:fillRect/>
          </a:stretch>
        </p:blipFill>
        <p:spPr>
          <a:xfrm>
            <a:off x="10814963" y="469265"/>
            <a:ext cx="1163676" cy="524510"/>
          </a:xfrm>
          <a:prstGeom prst="rect">
            <a:avLst/>
          </a:prstGeom>
        </p:spPr>
      </p:pic>
    </p:spTree>
    <p:extLst>
      <p:ext uri="{BB962C8B-B14F-4D97-AF65-F5344CB8AC3E}">
        <p14:creationId xmlns:p14="http://schemas.microsoft.com/office/powerpoint/2010/main" val="2499800673"/>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ED467E-43AB-404A-F075-C9CE77F1DAFD}"/>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4C302D38-D080-8E56-9F5A-F080B49BC3F6}"/>
              </a:ext>
            </a:extLst>
          </p:cNvPr>
          <p:cNvGraphicFramePr>
            <a:graphicFrameLocks/>
          </p:cNvGraphicFramePr>
          <p:nvPr>
            <p:custDataLst>
              <p:tags r:id="rId1"/>
            </p:custDataLst>
            <p:extLst>
              <p:ext uri="{D42A27DB-BD31-4B8C-83A1-F6EECF244321}">
                <p14:modId xmlns:p14="http://schemas.microsoft.com/office/powerpoint/2010/main" val="16963733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4" name="think-cell data - do not delete" hidden="1">
                        <a:extLst>
                          <a:ext uri="{FF2B5EF4-FFF2-40B4-BE49-F238E27FC236}">
                            <a16:creationId xmlns:a16="http://schemas.microsoft.com/office/drawing/2014/main" id="{4C302D38-D080-8E56-9F5A-F080B49BC3F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C3F6B6DD-0692-44C7-B671-F9C4A09D8F51}"/>
              </a:ext>
            </a:extLst>
          </p:cNvPr>
          <p:cNvSpPr>
            <a:spLocks noGrp="1"/>
          </p:cNvSpPr>
          <p:nvPr>
            <p:ph type="title"/>
          </p:nvPr>
        </p:nvSpPr>
        <p:spPr>
          <a:xfrm>
            <a:off x="304798" y="246888"/>
            <a:ext cx="11585448" cy="969264"/>
          </a:xfrm>
        </p:spPr>
        <p:txBody>
          <a:bodyPr vert="horz" rIns="0"/>
          <a:lstStyle/>
          <a:p>
            <a:r>
              <a:rPr lang="en-US" sz="3000"/>
              <a:t>LOWE’S SUSTAINABILITY FOCUS AREAS</a:t>
            </a:r>
            <a:br>
              <a:rPr lang="en-US"/>
            </a:br>
            <a:r>
              <a:rPr lang="en-US" sz="1800" i="1"/>
              <a:t>And how these focus areas align with pep+ pillars</a:t>
            </a:r>
          </a:p>
        </p:txBody>
      </p:sp>
      <p:sp>
        <p:nvSpPr>
          <p:cNvPr id="7" name="Rectangle: Top Corners Rounded 6">
            <a:extLst>
              <a:ext uri="{FF2B5EF4-FFF2-40B4-BE49-F238E27FC236}">
                <a16:creationId xmlns:a16="http://schemas.microsoft.com/office/drawing/2014/main" id="{68C83F1F-2778-E9A4-9E31-3483074E9ABE}"/>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 name="Table 4">
            <a:extLst>
              <a:ext uri="{FF2B5EF4-FFF2-40B4-BE49-F238E27FC236}">
                <a16:creationId xmlns:a16="http://schemas.microsoft.com/office/drawing/2014/main" id="{2EE877A8-AB3D-E99E-1717-47410DEAB5EB}"/>
              </a:ext>
            </a:extLst>
          </p:cNvPr>
          <p:cNvGraphicFramePr>
            <a:graphicFrameLocks noGrp="1"/>
          </p:cNvGraphicFramePr>
          <p:nvPr>
            <p:extLst>
              <p:ext uri="{D42A27DB-BD31-4B8C-83A1-F6EECF244321}">
                <p14:modId xmlns:p14="http://schemas.microsoft.com/office/powerpoint/2010/main" val="179641521"/>
              </p:ext>
            </p:extLst>
          </p:nvPr>
        </p:nvGraphicFramePr>
        <p:xfrm>
          <a:off x="-7620" y="1148230"/>
          <a:ext cx="11986260" cy="5040639"/>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2289464">
                  <a:extLst>
                    <a:ext uri="{9D8B030D-6E8A-4147-A177-3AD203B41FA5}">
                      <a16:colId xmlns:a16="http://schemas.microsoft.com/office/drawing/2014/main" val="2382844442"/>
                    </a:ext>
                  </a:extLst>
                </a:gridCol>
                <a:gridCol w="4852554">
                  <a:extLst>
                    <a:ext uri="{9D8B030D-6E8A-4147-A177-3AD203B41FA5}">
                      <a16:colId xmlns:a16="http://schemas.microsoft.com/office/drawing/2014/main" val="957515009"/>
                    </a:ext>
                  </a:extLst>
                </a:gridCol>
                <a:gridCol w="2855422">
                  <a:extLst>
                    <a:ext uri="{9D8B030D-6E8A-4147-A177-3AD203B41FA5}">
                      <a16:colId xmlns:a16="http://schemas.microsoft.com/office/drawing/2014/main" val="2353111847"/>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1" i="0" noProof="0">
                          <a:solidFill>
                            <a:schemeClr val="bg1"/>
                          </a:solidFill>
                          <a:effectLst/>
                          <a:latin typeface="+mn-lt"/>
                          <a:cs typeface="Leelawadee"/>
                        </a:rPr>
                        <a:t>Operational Excellence</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1" i="0" noProof="0">
                          <a:solidFill>
                            <a:schemeClr val="bg1"/>
                          </a:solidFill>
                          <a:effectLst/>
                          <a:latin typeface="+mn-lt"/>
                          <a:cs typeface="Leelawadee"/>
                        </a:rPr>
                        <a:t>Product Sustainability</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1" i="0" noProof="0">
                          <a:solidFill>
                            <a:schemeClr val="bg1"/>
                          </a:solidFill>
                          <a:effectLst/>
                          <a:latin typeface="+mn-lt"/>
                          <a:cs typeface="Leelawadee"/>
                        </a:rPr>
                        <a:t>Our People and Communities</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4793751">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922F11"/>
                          </a:solidFill>
                          <a:latin typeface="+mj-lt"/>
                          <a:ea typeface="+mn-ea"/>
                          <a:cs typeface="Leelawadee"/>
                        </a:rPr>
                        <a:t>POSITIVE </a:t>
                      </a:r>
                      <a:br>
                        <a:rPr lang="en-US" sz="1400" kern="1200">
                          <a:solidFill>
                            <a:srgbClr val="922F11"/>
                          </a:solidFill>
                          <a:latin typeface="+mj-lt"/>
                          <a:ea typeface="+mn-ea"/>
                          <a:cs typeface="Leelawadee"/>
                        </a:rPr>
                      </a:br>
                      <a:r>
                        <a:rPr lang="en-US" sz="1400" kern="1200">
                          <a:solidFill>
                            <a:srgbClr val="922F11"/>
                          </a:solidFill>
                          <a:latin typeface="+mj-lt"/>
                          <a:ea typeface="+mn-ea"/>
                          <a:cs typeface="Leelawadee"/>
                        </a:rPr>
                        <a:t>CHOICES</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E6D27"/>
                    </a:solidFill>
                  </a:tcPr>
                </a:tc>
                <a:tc>
                  <a:txBody>
                    <a:bodyPr/>
                    <a:lstStyle/>
                    <a:p>
                      <a:pPr marL="0" marR="0" lvl="0" indent="0" algn="ctr">
                        <a:lnSpc>
                          <a:spcPct val="100000"/>
                        </a:lnSpc>
                        <a:spcBef>
                          <a:spcPts val="0"/>
                        </a:spcBef>
                        <a:spcAft>
                          <a:spcPts val="0"/>
                        </a:spcAft>
                        <a:buFont typeface="Arial"/>
                        <a:buNone/>
                      </a:pPr>
                      <a:r>
                        <a:rPr kumimoji="0" lang="en-US" sz="1050" b="0" i="1" u="none" strike="noStrike" kern="1200" cap="none" spc="0" normalizeH="0" baseline="0" noProof="0">
                          <a:ln>
                            <a:noFill/>
                          </a:ln>
                          <a:solidFill>
                            <a:schemeClr val="accent3"/>
                          </a:solidFill>
                          <a:effectLst/>
                          <a:uLnTx/>
                          <a:uFillTx/>
                          <a:latin typeface="+mn-lt"/>
                        </a:rPr>
                        <a:t>No focus areas</a:t>
                      </a: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marR="0" lvl="0" indent="-120650" algn="l" defTabSz="914400" rtl="0" eaLnBrk="1" fontAlgn="auto" latinLnBrk="0" hangingPunct="1">
                        <a:lnSpc>
                          <a:spcPct val="100000"/>
                        </a:lnSpc>
                        <a:spcBef>
                          <a:spcPts val="0"/>
                        </a:spcBef>
                        <a:spcAft>
                          <a:spcPts val="0"/>
                        </a:spcAft>
                        <a:buClrTx/>
                        <a:buSzTx/>
                        <a:buFont typeface="Arial"/>
                        <a:buChar char="•"/>
                        <a:tabLst/>
                        <a:defRPr/>
                      </a:pPr>
                      <a:r>
                        <a:rPr lang="en-US" sz="1050" b="0" i="0" kern="1200" noProof="0">
                          <a:solidFill>
                            <a:schemeClr val="accent3"/>
                          </a:solidFill>
                          <a:effectLst/>
                          <a:highlight>
                            <a:srgbClr val="4FE2F3"/>
                          </a:highlight>
                          <a:latin typeface="+mn-lt"/>
                          <a:ea typeface="+mn-ea"/>
                          <a:cs typeface="Leelawadee"/>
                        </a:rPr>
                        <a:t>Goal: </a:t>
                      </a:r>
                      <a:r>
                        <a:rPr lang="en-US" sz="1050" b="0" i="0" u="none" strike="noStrike" noProof="0">
                          <a:solidFill>
                            <a:schemeClr val="accent3"/>
                          </a:solidFill>
                          <a:effectLst/>
                          <a:latin typeface="+mn-lt"/>
                        </a:rPr>
                        <a:t>Increase sales of eco-products to customers each year</a:t>
                      </a:r>
                      <a:endParaRPr lang="en-US" sz="1050" b="0" i="0" noProof="0">
                        <a:solidFill>
                          <a:schemeClr val="accent3"/>
                        </a:solidFill>
                        <a:effectLst/>
                        <a:latin typeface="+mn-lt"/>
                        <a:cs typeface="Leelawadee"/>
                      </a:endParaRP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a:lnSpc>
                          <a:spcPct val="100000"/>
                        </a:lnSpc>
                        <a:spcBef>
                          <a:spcPts val="0"/>
                        </a:spcBef>
                        <a:spcAft>
                          <a:spcPts val="0"/>
                        </a:spcAft>
                        <a:buFont typeface="Arial"/>
                        <a:buNone/>
                      </a:pPr>
                      <a:r>
                        <a:rPr kumimoji="0" lang="en-GB" sz="1050" b="0" i="1" u="none" strike="noStrike" kern="1200" cap="none" spc="0" normalizeH="0" baseline="0" noProof="0">
                          <a:ln>
                            <a:noFill/>
                          </a:ln>
                          <a:solidFill>
                            <a:schemeClr val="accent3"/>
                          </a:solidFill>
                          <a:effectLst/>
                          <a:uLnTx/>
                          <a:uFillTx/>
                          <a:latin typeface="+mn-lt"/>
                        </a:rPr>
                        <a:t>Not a focus area for the customer.</a:t>
                      </a:r>
                      <a:endParaRPr kumimoji="0" lang="en-US" sz="1050" b="0" i="1" u="none" strike="noStrike" kern="1200" cap="none" spc="0" normalizeH="0" baseline="0" noProof="0">
                        <a:ln>
                          <a:noFill/>
                        </a:ln>
                        <a:solidFill>
                          <a:schemeClr val="accent3"/>
                        </a:solidFill>
                        <a:effectLst/>
                        <a:uLnTx/>
                        <a:uFillTx/>
                        <a:latin typeface="+mn-lt"/>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bl>
          </a:graphicData>
        </a:graphic>
      </p:graphicFrame>
      <p:pic>
        <p:nvPicPr>
          <p:cNvPr id="14" name="Picture 13" descr="A logo of a hand and a globe&#10;&#10;Description automatically generated">
            <a:extLst>
              <a:ext uri="{FF2B5EF4-FFF2-40B4-BE49-F238E27FC236}">
                <a16:creationId xmlns:a16="http://schemas.microsoft.com/office/drawing/2014/main" id="{A60CF4C9-1F13-CF42-C6E9-E3779852990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25147" y="1836221"/>
            <a:ext cx="536916" cy="583072"/>
          </a:xfrm>
          <a:prstGeom prst="rect">
            <a:avLst/>
          </a:prstGeom>
        </p:spPr>
      </p:pic>
      <p:pic>
        <p:nvPicPr>
          <p:cNvPr id="2" name="Picture Placeholder 7" descr="Lowe's - Wikipedia">
            <a:extLst>
              <a:ext uri="{FF2B5EF4-FFF2-40B4-BE49-F238E27FC236}">
                <a16:creationId xmlns:a16="http://schemas.microsoft.com/office/drawing/2014/main" id="{269C48AD-0142-E6F5-9D82-59BF1AD1E8BC}"/>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imgEffect>
                  </a14:imgLayer>
                </a14:imgProps>
              </a:ext>
            </a:extLst>
          </a:blip>
          <a:srcRect l="37" t="1830" r="-923" b="1830"/>
          <a:stretch>
            <a:fillRect/>
          </a:stretch>
        </p:blipFill>
        <p:spPr>
          <a:xfrm>
            <a:off x="10814963" y="469265"/>
            <a:ext cx="1163676" cy="524510"/>
          </a:xfrm>
          <a:prstGeom prst="rect">
            <a:avLst/>
          </a:prstGeom>
        </p:spPr>
      </p:pic>
    </p:spTree>
    <p:extLst>
      <p:ext uri="{BB962C8B-B14F-4D97-AF65-F5344CB8AC3E}">
        <p14:creationId xmlns:p14="http://schemas.microsoft.com/office/powerpoint/2010/main" val="3092319496"/>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1BA3B0-3C0A-3650-ACB5-A10D1F2336C2}"/>
            </a:ext>
          </a:extLst>
        </p:cNvPr>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901DC43C-BD71-098E-3E92-82D58049FE03}"/>
              </a:ext>
            </a:extLst>
          </p:cNvPr>
          <p:cNvGraphicFramePr>
            <a:graphicFrameLocks/>
          </p:cNvGraphicFramePr>
          <p:nvPr>
            <p:custDataLst>
              <p:tags r:id="rId1"/>
            </p:custDataLst>
            <p:extLst>
              <p:ext uri="{D42A27DB-BD31-4B8C-83A1-F6EECF244321}">
                <p14:modId xmlns:p14="http://schemas.microsoft.com/office/powerpoint/2010/main" val="9457777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3" name="think-cell data - do not delete" hidden="1">
                        <a:extLst>
                          <a:ext uri="{FF2B5EF4-FFF2-40B4-BE49-F238E27FC236}">
                            <a16:creationId xmlns:a16="http://schemas.microsoft.com/office/drawing/2014/main" id="{901DC43C-BD71-098E-3E92-82D58049FE0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Title 9">
            <a:extLst>
              <a:ext uri="{FF2B5EF4-FFF2-40B4-BE49-F238E27FC236}">
                <a16:creationId xmlns:a16="http://schemas.microsoft.com/office/drawing/2014/main" id="{94FFE1F6-A4FF-0DBB-5AFB-91E5D9A5CCB4}"/>
              </a:ext>
            </a:extLst>
          </p:cNvPr>
          <p:cNvSpPr>
            <a:spLocks noGrp="1"/>
          </p:cNvSpPr>
          <p:nvPr>
            <p:ph type="title"/>
          </p:nvPr>
        </p:nvSpPr>
        <p:spPr>
          <a:xfrm>
            <a:off x="304798" y="246888"/>
            <a:ext cx="11585448" cy="969264"/>
          </a:xfrm>
        </p:spPr>
        <p:txBody>
          <a:bodyPr vert="horz" rIns="0"/>
          <a:lstStyle/>
          <a:p>
            <a:r>
              <a:rPr lang="en-US" sz="2600"/>
              <a:t>COMMONALITY BETWEEN LOWE’S AND PEP+ FOCUS AREAS</a:t>
            </a:r>
            <a:br>
              <a:rPr lang="en-US" sz="2600"/>
            </a:br>
            <a:r>
              <a:rPr lang="en-US" sz="1800" i="1"/>
              <a:t>And how these focus areas align with pep+ pillars</a:t>
            </a:r>
          </a:p>
        </p:txBody>
      </p:sp>
      <p:sp>
        <p:nvSpPr>
          <p:cNvPr id="12" name="Rectangle: Top Corners Rounded 11">
            <a:extLst>
              <a:ext uri="{FF2B5EF4-FFF2-40B4-BE49-F238E27FC236}">
                <a16:creationId xmlns:a16="http://schemas.microsoft.com/office/drawing/2014/main" id="{7F2615F3-59AD-BDFC-1CA9-18929F6F7A6F}"/>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3" name="Table 4">
            <a:extLst>
              <a:ext uri="{FF2B5EF4-FFF2-40B4-BE49-F238E27FC236}">
                <a16:creationId xmlns:a16="http://schemas.microsoft.com/office/drawing/2014/main" id="{E081419B-A0EE-3257-3F88-22C51332E7E2}"/>
              </a:ext>
            </a:extLst>
          </p:cNvPr>
          <p:cNvGraphicFramePr>
            <a:graphicFrameLocks noGrp="1"/>
          </p:cNvGraphicFramePr>
          <p:nvPr>
            <p:extLst>
              <p:ext uri="{D42A27DB-BD31-4B8C-83A1-F6EECF244321}">
                <p14:modId xmlns:p14="http://schemas.microsoft.com/office/powerpoint/2010/main" val="1311711372"/>
              </p:ext>
            </p:extLst>
          </p:nvPr>
        </p:nvGraphicFramePr>
        <p:xfrm>
          <a:off x="-7620" y="1148230"/>
          <a:ext cx="11986260" cy="5040639"/>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4998720">
                  <a:extLst>
                    <a:ext uri="{9D8B030D-6E8A-4147-A177-3AD203B41FA5}">
                      <a16:colId xmlns:a16="http://schemas.microsoft.com/office/drawing/2014/main" val="2382844442"/>
                    </a:ext>
                  </a:extLst>
                </a:gridCol>
                <a:gridCol w="4998720">
                  <a:extLst>
                    <a:ext uri="{9D8B030D-6E8A-4147-A177-3AD203B41FA5}">
                      <a16:colId xmlns:a16="http://schemas.microsoft.com/office/drawing/2014/main" val="957515009"/>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1" i="0" noProof="0">
                          <a:solidFill>
                            <a:schemeClr val="bg1"/>
                          </a:solidFill>
                          <a:effectLst/>
                          <a:latin typeface="+mn-lt"/>
                          <a:cs typeface="Leelawadee"/>
                        </a:rPr>
                        <a:t>Operational Excellence</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1" i="0" noProof="0">
                          <a:solidFill>
                            <a:schemeClr val="bg1"/>
                          </a:solidFill>
                          <a:effectLst/>
                          <a:latin typeface="+mn-lt"/>
                          <a:cs typeface="Leelawadee"/>
                        </a:rPr>
                        <a:t>Product Sustainability</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1069848">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954F07"/>
                          </a:solidFill>
                          <a:latin typeface="+mj-lt"/>
                          <a:ea typeface="+mn-ea"/>
                          <a:cs typeface="Leelawadee"/>
                        </a:rPr>
                        <a:t>POSITIVE </a:t>
                      </a:r>
                      <a:br>
                        <a:rPr lang="en-US" sz="1400" kern="1200">
                          <a:solidFill>
                            <a:srgbClr val="954F07"/>
                          </a:solidFill>
                          <a:latin typeface="+mj-lt"/>
                          <a:ea typeface="+mn-ea"/>
                          <a:cs typeface="Leelawadee"/>
                        </a:rPr>
                      </a:br>
                      <a:r>
                        <a:rPr lang="en-US" sz="1400" kern="1200">
                          <a:solidFill>
                            <a:srgbClr val="954F07"/>
                          </a:solidFill>
                          <a:latin typeface="+mj-lt"/>
                          <a:ea typeface="+mn-ea"/>
                          <a:cs typeface="Leelawadee"/>
                        </a:rPr>
                        <a:t>AGRICULTURE</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9F0A"/>
                    </a:solidFill>
                  </a:tcPr>
                </a:tc>
                <a:tc>
                  <a:txBody>
                    <a:bodyPr/>
                    <a:lstStyle/>
                    <a:p>
                      <a:pPr marL="0" marR="0" lvl="0" indent="0" algn="ctr">
                        <a:lnSpc>
                          <a:spcPct val="100000"/>
                        </a:lnSpc>
                        <a:spcBef>
                          <a:spcPts val="0"/>
                        </a:spcBef>
                        <a:spcAft>
                          <a:spcPts val="0"/>
                        </a:spcAft>
                        <a:buFont typeface="Arial"/>
                        <a:buNone/>
                      </a:pPr>
                      <a:r>
                        <a:rPr lang="en-US" sz="1050" b="0" i="1" u="none" strike="noStrike" kern="1200" cap="none" spc="0" normalizeH="0" baseline="0" noProof="0">
                          <a:ln>
                            <a:noFill/>
                          </a:ln>
                          <a:solidFill>
                            <a:schemeClr val="accent3"/>
                          </a:solidFill>
                          <a:effectLst/>
                          <a:uLnTx/>
                          <a:uFillTx/>
                          <a:latin typeface="+mn-lt"/>
                        </a:rPr>
                        <a:t>No commonalities.</a:t>
                      </a: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marR="0" lvl="0" indent="-120650" algn="l">
                        <a:lnSpc>
                          <a:spcPct val="100000"/>
                        </a:lnSpc>
                        <a:spcBef>
                          <a:spcPts val="0"/>
                        </a:spcBef>
                        <a:spcAft>
                          <a:spcPts val="0"/>
                        </a:spcAft>
                        <a:buFont typeface="Arial"/>
                        <a:buChar char="•"/>
                      </a:pPr>
                      <a:r>
                        <a:rPr lang="en-US" sz="1050" b="0" i="0" kern="1200" noProof="0">
                          <a:solidFill>
                            <a:schemeClr val="accent3"/>
                          </a:solidFill>
                          <a:effectLst/>
                          <a:highlight>
                            <a:srgbClr val="4FE2F3"/>
                          </a:highlight>
                          <a:latin typeface="+mn-lt"/>
                          <a:ea typeface="+mn-ea"/>
                          <a:cs typeface="Leelawadee"/>
                        </a:rPr>
                        <a:t>Goal: </a:t>
                      </a:r>
                      <a:r>
                        <a:rPr kumimoji="0" lang="en-US" sz="1050" b="0" i="0" u="none" strike="noStrike" kern="1200" cap="none" spc="0" normalizeH="0" baseline="0" noProof="0">
                          <a:ln>
                            <a:noFill/>
                          </a:ln>
                          <a:solidFill>
                            <a:schemeClr val="accent3"/>
                          </a:solidFill>
                          <a:effectLst/>
                          <a:uLnTx/>
                          <a:uFillTx/>
                          <a:latin typeface="+mn-lt"/>
                        </a:rPr>
                        <a:t>Prioritize reforestation efforts in key strategic sourcing areas</a:t>
                      </a:r>
                    </a:p>
                    <a:p>
                      <a:pPr marL="350838" marR="0" lvl="1" indent="-176213" algn="l" defTabSz="914400" rtl="0" eaLnBrk="1" fontAlgn="auto" latinLnBrk="0" hangingPunct="1">
                        <a:lnSpc>
                          <a:spcPct val="100000"/>
                        </a:lnSpc>
                        <a:spcBef>
                          <a:spcPts val="200"/>
                        </a:spcBef>
                        <a:spcAft>
                          <a:spcPts val="0"/>
                        </a:spcAft>
                        <a:buClrTx/>
                        <a:buSzTx/>
                        <a:buFont typeface="Wingdings" pitchFamily="2" charset="2"/>
                        <a:buChar char="Ø"/>
                        <a:tabLst/>
                        <a:defRPr/>
                      </a:pPr>
                      <a:r>
                        <a:rPr kumimoji="0" lang="en-US" sz="1050" b="1" i="0" u="none" strike="noStrike" kern="1200" cap="none" spc="0" normalizeH="0" baseline="0" noProof="0">
                          <a:ln>
                            <a:noFill/>
                          </a:ln>
                          <a:solidFill>
                            <a:schemeClr val="accent3"/>
                          </a:solidFill>
                          <a:effectLst/>
                          <a:uLnTx/>
                          <a:uFillTx/>
                          <a:latin typeface="+mn-lt"/>
                          <a:ea typeface="+mn-ea"/>
                          <a:cs typeface="Leelawadee"/>
                        </a:rPr>
                        <a:t>pep+ alignment: Spread the adoption of regenerative agriculture, restorative, </a:t>
                      </a:r>
                      <a:br>
                        <a:rPr kumimoji="0" lang="en-US" sz="1050" b="1" i="0" u="none" strike="noStrike" kern="1200" cap="none" spc="0" normalizeH="0" baseline="0" noProof="0">
                          <a:ln>
                            <a:noFill/>
                          </a:ln>
                          <a:solidFill>
                            <a:schemeClr val="accent3"/>
                          </a:solidFill>
                          <a:effectLst/>
                          <a:uLnTx/>
                          <a:uFillTx/>
                          <a:latin typeface="+mn-lt"/>
                          <a:ea typeface="+mn-ea"/>
                          <a:cs typeface="Leelawadee"/>
                        </a:rPr>
                      </a:br>
                      <a:r>
                        <a:rPr kumimoji="0" lang="en-US" sz="1050" b="1" i="0" u="none" strike="noStrike" kern="1200" cap="none" spc="0" normalizeH="0" baseline="0" noProof="0">
                          <a:ln>
                            <a:noFill/>
                          </a:ln>
                          <a:solidFill>
                            <a:schemeClr val="accent3"/>
                          </a:solidFill>
                          <a:effectLst/>
                          <a:uLnTx/>
                          <a:uFillTx/>
                          <a:latin typeface="+mn-lt"/>
                          <a:ea typeface="+mn-ea"/>
                          <a:cs typeface="Leelawadee"/>
                        </a:rPr>
                        <a:t>or protective practices across 10 million acres of land supporting the growth of our key crops and ingredients by 2030 </a:t>
                      </a:r>
                      <a:endParaRPr kumimoji="0" lang="en-US" sz="1050" b="0" i="0" u="none" strike="noStrike" kern="1200" cap="none" spc="0" normalizeH="0" baseline="0" noProof="0">
                        <a:ln>
                          <a:noFill/>
                        </a:ln>
                        <a:solidFill>
                          <a:schemeClr val="accent3"/>
                        </a:solidFill>
                        <a:effectLst/>
                        <a:uLnTx/>
                        <a:uFillTx/>
                        <a:latin typeface="+mn-lt"/>
                      </a:endParaRP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2532888">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lvl="0" indent="-120650" algn="l">
                        <a:lnSpc>
                          <a:spcPct val="100000"/>
                        </a:lnSpc>
                        <a:buFont typeface="Arial"/>
                        <a:buChar char="•"/>
                      </a:pPr>
                      <a:r>
                        <a:rPr lang="en-US" sz="1050" b="0" i="0" u="none" strike="noStrike" noProof="0">
                          <a:solidFill>
                            <a:schemeClr val="accent3"/>
                          </a:solidFill>
                          <a:effectLst/>
                          <a:highlight>
                            <a:srgbClr val="FFC62B"/>
                          </a:highlight>
                          <a:latin typeface="+mn-lt"/>
                        </a:rPr>
                        <a:t>Target</a:t>
                      </a:r>
                      <a:r>
                        <a:rPr lang="en-US" sz="1050" b="0" i="0" u="none" strike="noStrike" noProof="0">
                          <a:solidFill>
                            <a:schemeClr val="accent3"/>
                          </a:solidFill>
                          <a:effectLst/>
                          <a:latin typeface="+mn-lt"/>
                        </a:rPr>
                        <a:t>: Reduce absolute scope 3 emissions by 25% from 2021 levels by 2030</a:t>
                      </a:r>
                      <a:endParaRPr kumimoji="0" lang="en-US" sz="1050" b="0" i="0" u="none" strike="noStrike" kern="1200" cap="none" spc="0" normalizeH="0" baseline="0" noProof="0">
                        <a:ln>
                          <a:noFill/>
                        </a:ln>
                        <a:solidFill>
                          <a:schemeClr val="accent3"/>
                        </a:solidFill>
                        <a:effectLst/>
                        <a:uLnTx/>
                        <a:uFillTx/>
                        <a:latin typeface="+mn-lt"/>
                      </a:endParaRPr>
                    </a:p>
                    <a:p>
                      <a:pPr marL="350838" marR="0" lvl="1" indent="-176213" algn="l" defTabSz="914400" rtl="0" eaLnBrk="1" fontAlgn="auto" latinLnBrk="0" hangingPunct="1">
                        <a:lnSpc>
                          <a:spcPct val="100000"/>
                        </a:lnSpc>
                        <a:spcBef>
                          <a:spcPts val="200"/>
                        </a:spcBef>
                        <a:spcAft>
                          <a:spcPts val="0"/>
                        </a:spcAft>
                        <a:buClr>
                          <a:schemeClr val="tx1"/>
                        </a:buClr>
                        <a:buSzTx/>
                        <a:buFont typeface="Wingdings" pitchFamily="2" charset="2"/>
                        <a:buChar char="Ø"/>
                        <a:tabLst/>
                        <a:defRPr/>
                      </a:pPr>
                      <a:r>
                        <a:rPr kumimoji="0" lang="en-US" sz="1050" b="1" i="0" u="none" strike="noStrike" kern="1200" cap="none" spc="0" normalizeH="0" baseline="0" noProof="0">
                          <a:ln>
                            <a:noFill/>
                          </a:ln>
                          <a:solidFill>
                            <a:schemeClr val="accent3"/>
                          </a:solidFill>
                          <a:effectLst/>
                          <a:uLnTx/>
                          <a:uFillTx/>
                          <a:latin typeface="+mn-lt"/>
                          <a:ea typeface="+mn-ea"/>
                          <a:cs typeface="Leelawadee"/>
                        </a:rPr>
                        <a:t>pep+ alignment: Achieve a 50% reduction in Scope 1 and 2 emissions by 2030 </a:t>
                      </a:r>
                      <a:br>
                        <a:rPr kumimoji="0" lang="en-US" sz="1050" b="1" i="0" u="none" strike="noStrike" kern="1200" cap="none" spc="0" normalizeH="0" baseline="0" noProof="0">
                          <a:ln>
                            <a:noFill/>
                          </a:ln>
                          <a:solidFill>
                            <a:schemeClr val="accent3"/>
                          </a:solidFill>
                          <a:effectLst/>
                          <a:uLnTx/>
                          <a:uFillTx/>
                          <a:latin typeface="+mn-lt"/>
                          <a:ea typeface="+mn-ea"/>
                          <a:cs typeface="Leelawadee"/>
                        </a:rPr>
                      </a:br>
                      <a:r>
                        <a:rPr kumimoji="0" lang="en-US" sz="1050" b="1" i="0" u="none" strike="noStrike" kern="1200" cap="none" spc="0" normalizeH="0" baseline="0" noProof="0">
                          <a:ln>
                            <a:noFill/>
                          </a:ln>
                          <a:solidFill>
                            <a:schemeClr val="accent3"/>
                          </a:solidFill>
                          <a:effectLst/>
                          <a:uLnTx/>
                          <a:uFillTx/>
                          <a:latin typeface="+mn-lt"/>
                          <a:ea typeface="+mn-ea"/>
                          <a:cs typeface="Leelawadee"/>
                        </a:rPr>
                        <a:t>(vs 2022 baseline)</a:t>
                      </a:r>
                      <a:endParaRPr kumimoji="0" lang="en-US" sz="1050" b="0" i="0" u="none" strike="noStrike" kern="1200" cap="none" spc="0" normalizeH="0" baseline="0" noProof="0">
                        <a:ln>
                          <a:noFill/>
                        </a:ln>
                        <a:solidFill>
                          <a:schemeClr val="accent3"/>
                        </a:solidFill>
                        <a:effectLst/>
                        <a:uLnTx/>
                        <a:uFillTx/>
                        <a:latin typeface="+mn-lt"/>
                      </a:endParaRPr>
                    </a:p>
                    <a:p>
                      <a:pPr marL="350838" marR="0" lvl="1" indent="-176213" algn="l" defTabSz="914400" rtl="0" eaLnBrk="1" fontAlgn="auto" latinLnBrk="0" hangingPunct="1">
                        <a:lnSpc>
                          <a:spcPct val="100000"/>
                        </a:lnSpc>
                        <a:spcBef>
                          <a:spcPts val="400"/>
                        </a:spcBef>
                        <a:spcAft>
                          <a:spcPts val="0"/>
                        </a:spcAft>
                        <a:buClr>
                          <a:schemeClr val="tx1"/>
                        </a:buClr>
                        <a:buSzTx/>
                        <a:buFont typeface="Wingdings" pitchFamily="2" charset="2"/>
                        <a:buChar char="Ø"/>
                        <a:tabLst/>
                        <a:defRPr/>
                      </a:pPr>
                      <a:r>
                        <a:rPr kumimoji="0" lang="en-US" sz="1050" b="1" i="0" u="none" strike="noStrike" kern="1200" cap="none" spc="0" normalizeH="0" baseline="0" noProof="0">
                          <a:ln>
                            <a:noFill/>
                          </a:ln>
                          <a:solidFill>
                            <a:schemeClr val="accent3"/>
                          </a:solidFill>
                          <a:effectLst/>
                          <a:uLnTx/>
                          <a:uFillTx/>
                          <a:latin typeface="+mn-lt"/>
                          <a:ea typeface="+mn-ea"/>
                          <a:cs typeface="Leelawadee"/>
                        </a:rPr>
                        <a:t>pep+ alignment: Achieve a 42% reduction in Scope 3 Energy &amp; Industry (E&amp;I) emissions by 2030 (vs 2022 baseline) </a:t>
                      </a:r>
                      <a:endParaRPr kumimoji="0" lang="en-US" sz="1050" b="0" i="0" u="none" strike="noStrike" kern="1200" cap="none" spc="0" normalizeH="0" baseline="0" noProof="0">
                        <a:ln>
                          <a:noFill/>
                        </a:ln>
                        <a:solidFill>
                          <a:schemeClr val="accent3"/>
                        </a:solidFill>
                        <a:effectLst/>
                        <a:uLnTx/>
                        <a:uFillTx/>
                        <a:latin typeface="+mn-lt"/>
                      </a:endParaRPr>
                    </a:p>
                    <a:p>
                      <a:pPr marL="350838" marR="0" lvl="1" indent="-176213" algn="l" defTabSz="914400" rtl="0" eaLnBrk="1" fontAlgn="auto" latinLnBrk="0" hangingPunct="1">
                        <a:lnSpc>
                          <a:spcPct val="100000"/>
                        </a:lnSpc>
                        <a:spcBef>
                          <a:spcPts val="400"/>
                        </a:spcBef>
                        <a:spcAft>
                          <a:spcPts val="0"/>
                        </a:spcAft>
                        <a:buClr>
                          <a:schemeClr val="tx1"/>
                        </a:buClr>
                        <a:buSzTx/>
                        <a:buFont typeface="Wingdings" pitchFamily="2" charset="2"/>
                        <a:buChar char="Ø"/>
                        <a:tabLst/>
                        <a:defRPr/>
                      </a:pPr>
                      <a:r>
                        <a:rPr kumimoji="0" lang="en-US" sz="1050" b="1" i="0" u="none" strike="noStrike" kern="1200" cap="none" spc="0" normalizeH="0" baseline="0" noProof="0">
                          <a:ln>
                            <a:noFill/>
                          </a:ln>
                          <a:solidFill>
                            <a:schemeClr val="accent3"/>
                          </a:solidFill>
                          <a:effectLst/>
                          <a:uLnTx/>
                          <a:uFillTx/>
                          <a:latin typeface="+mn-lt"/>
                          <a:ea typeface="+mn-ea"/>
                          <a:cs typeface="Leelawadee"/>
                        </a:rPr>
                        <a:t>pep+ alignment: Achieve a 30% reduction in Scope 3 Forest, Land and Agriculture (FLAG) emissions by 2030 (vs 2022 baseline) </a:t>
                      </a:r>
                      <a:endParaRPr lang="en-US" sz="1050" b="0" i="0" u="none" strike="noStrike" noProof="0">
                        <a:solidFill>
                          <a:schemeClr val="accent3"/>
                        </a:solidFill>
                        <a:effectLst/>
                        <a:latin typeface="+mn-lt"/>
                      </a:endParaRPr>
                    </a:p>
                    <a:p>
                      <a:pPr marL="120650" marR="0" lvl="0" indent="-120650" algn="l">
                        <a:lnSpc>
                          <a:spcPct val="100000"/>
                        </a:lnSpc>
                        <a:spcBef>
                          <a:spcPts val="1000"/>
                        </a:spcBef>
                        <a:spcAft>
                          <a:spcPts val="0"/>
                        </a:spcAft>
                        <a:buFont typeface="Arial"/>
                        <a:buChar char="•"/>
                      </a:pPr>
                      <a:r>
                        <a:rPr lang="en-US" sz="1050" b="0" i="0" u="none" strike="noStrike" noProof="0">
                          <a:solidFill>
                            <a:schemeClr val="accent3"/>
                          </a:solidFill>
                          <a:effectLst/>
                          <a:highlight>
                            <a:srgbClr val="FFC62B"/>
                          </a:highlight>
                          <a:latin typeface="+mn-lt"/>
                        </a:rPr>
                        <a:t>Target</a:t>
                      </a:r>
                      <a:r>
                        <a:rPr lang="en-US" sz="1050" b="0" i="0" u="none" strike="noStrike" noProof="0">
                          <a:solidFill>
                            <a:schemeClr val="accent3"/>
                          </a:solidFill>
                          <a:effectLst/>
                          <a:latin typeface="+mn-lt"/>
                        </a:rPr>
                        <a:t>: Achieve net-zero GHG emissions across Lowe's full value chain, including scopes 1, 2 and 3 by 2050</a:t>
                      </a:r>
                      <a:endParaRPr kumimoji="0" lang="en-US" sz="1050" b="0" i="0" u="none" strike="noStrike" kern="1200" cap="none" spc="0" normalizeH="0" baseline="0" noProof="0">
                        <a:ln>
                          <a:noFill/>
                        </a:ln>
                        <a:solidFill>
                          <a:schemeClr val="accent3"/>
                        </a:solidFill>
                        <a:effectLst/>
                        <a:uLnTx/>
                        <a:uFillTx/>
                        <a:latin typeface="+mn-lt"/>
                      </a:endParaRPr>
                    </a:p>
                    <a:p>
                      <a:pPr marL="350838" marR="0" lvl="1" indent="-176213" algn="l" defTabSz="914400" rtl="0" eaLnBrk="1" fontAlgn="auto" latinLnBrk="0" hangingPunct="1">
                        <a:lnSpc>
                          <a:spcPct val="100000"/>
                        </a:lnSpc>
                        <a:spcBef>
                          <a:spcPts val="200"/>
                        </a:spcBef>
                        <a:spcAft>
                          <a:spcPts val="0"/>
                        </a:spcAft>
                        <a:buClrTx/>
                        <a:buSzTx/>
                        <a:buFont typeface="Wingdings" pitchFamily="2" charset="2"/>
                        <a:buChar char="Ø"/>
                        <a:tabLst/>
                        <a:defRPr/>
                      </a:pPr>
                      <a:r>
                        <a:rPr kumimoji="0" lang="en-US" sz="1050" b="1" i="0" u="none" strike="noStrike" kern="1200" cap="none" spc="0" normalizeH="0" baseline="0" noProof="0">
                          <a:ln>
                            <a:noFill/>
                          </a:ln>
                          <a:solidFill>
                            <a:schemeClr val="accent3"/>
                          </a:solidFill>
                          <a:effectLst/>
                          <a:uLnTx/>
                          <a:uFillTx/>
                          <a:latin typeface="+mn-lt"/>
                          <a:ea typeface="+mn-ea"/>
                          <a:cs typeface="Leelawadee"/>
                        </a:rPr>
                        <a:t>pep+ alignment: Achieve net-zero emissions by 2050 or sooner </a:t>
                      </a:r>
                      <a:endParaRPr lang="en-US" sz="1050" b="0" i="0" u="none" strike="noStrike" noProof="0">
                        <a:solidFill>
                          <a:schemeClr val="accent3"/>
                        </a:solidFill>
                        <a:effectLst/>
                        <a:highlight>
                          <a:srgbClr val="FFC62B"/>
                        </a:highlight>
                        <a:latin typeface="+mn-lt"/>
                      </a:endParaRP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lvl="0" indent="-120650" algn="l">
                        <a:lnSpc>
                          <a:spcPct val="100000"/>
                        </a:lnSpc>
                        <a:buFont typeface="Arial"/>
                        <a:buChar char="•"/>
                      </a:pPr>
                      <a:r>
                        <a:rPr lang="en-US" sz="1050" b="0" i="0" u="none" strike="noStrike" noProof="0">
                          <a:solidFill>
                            <a:schemeClr val="accent3"/>
                          </a:solidFill>
                          <a:effectLst/>
                          <a:highlight>
                            <a:srgbClr val="FFC62B"/>
                          </a:highlight>
                          <a:latin typeface="+mn-lt"/>
                        </a:rPr>
                        <a:t>Target</a:t>
                      </a:r>
                      <a:r>
                        <a:rPr lang="en-US" sz="1050" b="0" i="0" u="none" strike="noStrike" noProof="0">
                          <a:solidFill>
                            <a:schemeClr val="accent3"/>
                          </a:solidFill>
                          <a:effectLst/>
                          <a:latin typeface="+mn-lt"/>
                        </a:rPr>
                        <a:t>: All private brand packaging will be recyclable, reusable or compostable by 2030</a:t>
                      </a:r>
                      <a:endParaRPr kumimoji="0" lang="en-US" sz="1050" b="0" i="0" u="none" strike="noStrike" kern="1200" cap="none" spc="0" normalizeH="0" baseline="0" noProof="0">
                        <a:ln>
                          <a:noFill/>
                        </a:ln>
                        <a:solidFill>
                          <a:schemeClr val="accent3"/>
                        </a:solidFill>
                        <a:effectLst/>
                        <a:uLnTx/>
                        <a:uFillTx/>
                        <a:latin typeface="+mn-lt"/>
                      </a:endParaRPr>
                    </a:p>
                    <a:p>
                      <a:pPr marL="350838" marR="0" lvl="1" indent="-176213" algn="l" defTabSz="914400" rtl="0" eaLnBrk="1" fontAlgn="auto" latinLnBrk="0" hangingPunct="1">
                        <a:lnSpc>
                          <a:spcPct val="100000"/>
                        </a:lnSpc>
                        <a:spcBef>
                          <a:spcPts val="200"/>
                        </a:spcBef>
                        <a:spcAft>
                          <a:spcPts val="0"/>
                        </a:spcAft>
                        <a:buClrTx/>
                        <a:buSzTx/>
                        <a:buFont typeface="Wingdings" pitchFamily="2" charset="2"/>
                        <a:buChar char="Ø"/>
                        <a:tabLst/>
                        <a:defRPr/>
                      </a:pPr>
                      <a:r>
                        <a:rPr kumimoji="0" lang="en-US" sz="1050" b="1" i="0" u="none" strike="noStrike" kern="1200" cap="none" spc="0" normalizeH="0" baseline="0" noProof="0">
                          <a:ln>
                            <a:noFill/>
                          </a:ln>
                          <a:solidFill>
                            <a:schemeClr val="accent3"/>
                          </a:solidFill>
                          <a:effectLst/>
                          <a:uLnTx/>
                          <a:uFillTx/>
                          <a:latin typeface="+mn-lt"/>
                          <a:ea typeface="+mn-ea"/>
                          <a:cs typeface="Leelawadee"/>
                        </a:rPr>
                        <a:t>pep+ alignment: Achieve 97% or greater reusable, recyclable, or compostable (RRC) packaging by design by 2030 in our primary and secondary packaging in our key packaging markets </a:t>
                      </a:r>
                      <a:endParaRPr lang="en-US" sz="1050" b="0" i="0" u="none" strike="noStrike" noProof="0">
                        <a:solidFill>
                          <a:schemeClr val="accent3"/>
                        </a:solidFill>
                        <a:effectLst/>
                        <a:highlight>
                          <a:srgbClr val="FFC62B"/>
                        </a:highlight>
                        <a:latin typeface="+mn-lt"/>
                      </a:endParaRP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r h="1191015">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922F11"/>
                          </a:solidFill>
                          <a:latin typeface="+mj-lt"/>
                          <a:ea typeface="+mn-ea"/>
                          <a:cs typeface="Leelawadee"/>
                        </a:rPr>
                        <a:t>POSITIVE </a:t>
                      </a:r>
                      <a:br>
                        <a:rPr lang="en-US" sz="1400" kern="1200">
                          <a:solidFill>
                            <a:srgbClr val="922F11"/>
                          </a:solidFill>
                          <a:latin typeface="+mj-lt"/>
                          <a:ea typeface="+mn-ea"/>
                          <a:cs typeface="Leelawadee"/>
                        </a:rPr>
                      </a:br>
                      <a:r>
                        <a:rPr lang="en-US" sz="1400" kern="1200">
                          <a:solidFill>
                            <a:srgbClr val="922F11"/>
                          </a:solidFill>
                          <a:latin typeface="+mj-lt"/>
                          <a:ea typeface="+mn-ea"/>
                          <a:cs typeface="Leelawadee"/>
                        </a:rPr>
                        <a:t>CHOICES</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E6D26"/>
                    </a:solidFill>
                  </a:tcPr>
                </a:tc>
                <a:tc>
                  <a:txBody>
                    <a:bodyPr/>
                    <a:lstStyle/>
                    <a:p>
                      <a:pPr marL="0" marR="0" lvl="0" indent="0" algn="ctr">
                        <a:lnSpc>
                          <a:spcPct val="100000"/>
                        </a:lnSpc>
                        <a:spcBef>
                          <a:spcPts val="0"/>
                        </a:spcBef>
                        <a:spcAft>
                          <a:spcPts val="0"/>
                        </a:spcAft>
                        <a:buFont typeface="Arial"/>
                        <a:buNone/>
                      </a:pPr>
                      <a:r>
                        <a:rPr lang="en-US" sz="1050" b="0" i="1" u="none" strike="noStrike" noProof="0">
                          <a:solidFill>
                            <a:schemeClr val="accent3"/>
                          </a:solidFill>
                          <a:effectLst/>
                          <a:latin typeface="+mn-lt"/>
                        </a:rPr>
                        <a:t>No commonalities.</a:t>
                      </a: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marR="0" lvl="0" indent="-120650" algn="l" defTabSz="914400" rtl="0" eaLnBrk="1" fontAlgn="auto" latinLnBrk="0" hangingPunct="1">
                        <a:lnSpc>
                          <a:spcPct val="100000"/>
                        </a:lnSpc>
                        <a:spcBef>
                          <a:spcPts val="0"/>
                        </a:spcBef>
                        <a:spcAft>
                          <a:spcPts val="0"/>
                        </a:spcAft>
                        <a:buClrTx/>
                        <a:buSzTx/>
                        <a:buFont typeface="Arial"/>
                        <a:buChar char="•"/>
                        <a:tabLst/>
                        <a:defRPr/>
                      </a:pPr>
                      <a:r>
                        <a:rPr lang="en-US" sz="1050" b="0" i="0" kern="1200" noProof="0">
                          <a:solidFill>
                            <a:schemeClr val="accent3"/>
                          </a:solidFill>
                          <a:effectLst/>
                          <a:highlight>
                            <a:srgbClr val="4FE2F3"/>
                          </a:highlight>
                          <a:latin typeface="+mn-lt"/>
                          <a:ea typeface="+mn-ea"/>
                          <a:cs typeface="Leelawadee"/>
                        </a:rPr>
                        <a:t>Goal: </a:t>
                      </a:r>
                      <a:r>
                        <a:rPr lang="en-US" sz="1050" b="0" i="0" u="none" strike="noStrike" noProof="0">
                          <a:solidFill>
                            <a:schemeClr val="accent3"/>
                          </a:solidFill>
                          <a:effectLst/>
                          <a:latin typeface="+mn-lt"/>
                        </a:rPr>
                        <a:t>Increase sales of eco-products to customers each year</a:t>
                      </a:r>
                      <a:endParaRPr kumimoji="0" lang="en-US" sz="1050" b="0" i="0" u="none" strike="noStrike" kern="1200" cap="none" spc="0" normalizeH="0" baseline="0" noProof="0">
                        <a:ln>
                          <a:noFill/>
                        </a:ln>
                        <a:solidFill>
                          <a:schemeClr val="accent3"/>
                        </a:solidFill>
                        <a:effectLst/>
                        <a:uLnTx/>
                        <a:uFillTx/>
                        <a:latin typeface="+mn-lt"/>
                      </a:endParaRPr>
                    </a:p>
                    <a:p>
                      <a:pPr marL="350838" marR="0" lvl="1" indent="-176213" algn="l" defTabSz="914400" rtl="0" eaLnBrk="1" fontAlgn="auto" latinLnBrk="0" hangingPunct="1">
                        <a:lnSpc>
                          <a:spcPct val="100000"/>
                        </a:lnSpc>
                        <a:spcBef>
                          <a:spcPts val="200"/>
                        </a:spcBef>
                        <a:spcAft>
                          <a:spcPts val="0"/>
                        </a:spcAft>
                        <a:buClrTx/>
                        <a:buSzTx/>
                        <a:buFont typeface="Wingdings" pitchFamily="2" charset="2"/>
                        <a:buChar char="Ø"/>
                        <a:tabLst/>
                        <a:defRPr/>
                      </a:pPr>
                      <a:r>
                        <a:rPr kumimoji="0" lang="en-US" sz="1050" b="1" i="0" u="none" strike="noStrike" kern="1200" cap="none" spc="0" normalizeH="0" baseline="0" noProof="0">
                          <a:ln>
                            <a:noFill/>
                          </a:ln>
                          <a:solidFill>
                            <a:schemeClr val="accent3"/>
                          </a:solidFill>
                          <a:effectLst/>
                          <a:uLnTx/>
                          <a:uFillTx/>
                          <a:latin typeface="+mn-lt"/>
                          <a:ea typeface="+mn-ea"/>
                          <a:cs typeface="Leelawadee"/>
                        </a:rPr>
                        <a:t>pep+ alignment: Leverage our scaled brands to embody and amplify positive outcomes for the planet and people, including empowering consumers with transparent environmental labeling on our key products </a:t>
                      </a:r>
                      <a:endParaRPr lang="en-US" sz="1050" b="0" i="0" u="none" strike="noStrike" noProof="0">
                        <a:solidFill>
                          <a:schemeClr val="accent3"/>
                        </a:solidFill>
                        <a:effectLst/>
                        <a:highlight>
                          <a:srgbClr val="FFC62B"/>
                        </a:highlight>
                        <a:latin typeface="+mn-lt"/>
                      </a:endParaRP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40967922"/>
                  </a:ext>
                </a:extLst>
              </a:tr>
            </a:tbl>
          </a:graphicData>
        </a:graphic>
      </p:graphicFrame>
      <p:pic>
        <p:nvPicPr>
          <p:cNvPr id="14" name="Picture 13" descr="A logo of a leaf in a circle&#10;&#10;Description automatically generated">
            <a:extLst>
              <a:ext uri="{FF2B5EF4-FFF2-40B4-BE49-F238E27FC236}">
                <a16:creationId xmlns:a16="http://schemas.microsoft.com/office/drawing/2014/main" id="{F87BF5D6-641E-1220-EE50-33425D5E6E4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pic>
        <p:nvPicPr>
          <p:cNvPr id="15" name="Picture 14" descr="A blue and green windmill with green arrows&#10;&#10;Description automatically generated">
            <a:extLst>
              <a:ext uri="{FF2B5EF4-FFF2-40B4-BE49-F238E27FC236}">
                <a16:creationId xmlns:a16="http://schemas.microsoft.com/office/drawing/2014/main" id="{438930F3-2809-AEB6-B6C0-FC0E0A997BB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2906877"/>
            <a:ext cx="556204" cy="604020"/>
          </a:xfrm>
          <a:prstGeom prst="rect">
            <a:avLst/>
          </a:prstGeom>
        </p:spPr>
      </p:pic>
      <p:pic>
        <p:nvPicPr>
          <p:cNvPr id="17" name="Picture 16" descr="A logo of a hand and a globe&#10;&#10;Description automatically generated">
            <a:extLst>
              <a:ext uri="{FF2B5EF4-FFF2-40B4-BE49-F238E27FC236}">
                <a16:creationId xmlns:a16="http://schemas.microsoft.com/office/drawing/2014/main" id="{4E4CD7D4-4647-B6EF-7BFE-CEE320143CC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27528" y="5429275"/>
            <a:ext cx="536916" cy="583072"/>
          </a:xfrm>
          <a:prstGeom prst="rect">
            <a:avLst/>
          </a:prstGeom>
        </p:spPr>
      </p:pic>
      <p:sp>
        <p:nvSpPr>
          <p:cNvPr id="18" name="TextBox 17">
            <a:extLst>
              <a:ext uri="{FF2B5EF4-FFF2-40B4-BE49-F238E27FC236}">
                <a16:creationId xmlns:a16="http://schemas.microsoft.com/office/drawing/2014/main" id="{C37BC11C-543F-41DF-551C-965A753393A6}"/>
              </a:ext>
            </a:extLst>
          </p:cNvPr>
          <p:cNvSpPr txBox="1"/>
          <p:nvPr/>
        </p:nvSpPr>
        <p:spPr>
          <a:xfrm>
            <a:off x="5334001" y="6269189"/>
            <a:ext cx="6172200" cy="506261"/>
          </a:xfrm>
          <a:prstGeom prst="rect">
            <a:avLst/>
          </a:prstGeom>
          <a:solidFill>
            <a:srgbClr val="8EBC29"/>
          </a:solidFill>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a:ln>
                  <a:noFill/>
                </a:ln>
                <a:solidFill>
                  <a:schemeClr val="bg1"/>
                </a:solidFill>
                <a:effectLst/>
                <a:uLnTx/>
                <a:uFillTx/>
                <a:cs typeface="Leelawadee" panose="020B0502040204020203" pitchFamily="34" charset="-34"/>
              </a:rPr>
              <a:t>No common focus areas were identified across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a:ln>
                  <a:noFill/>
                </a:ln>
                <a:solidFill>
                  <a:schemeClr val="bg1"/>
                </a:solidFill>
                <a:effectLst/>
                <a:uLnTx/>
                <a:uFillTx/>
                <a:cs typeface="Leelawadee" panose="020B0502040204020203" pitchFamily="34" charset="-34"/>
              </a:rPr>
              <a:t>Our People and Communities (Lowe’s).</a:t>
            </a:r>
          </a:p>
        </p:txBody>
      </p:sp>
      <p:pic>
        <p:nvPicPr>
          <p:cNvPr id="2" name="Picture Placeholder 7" descr="Lowe's - Wikipedia">
            <a:extLst>
              <a:ext uri="{FF2B5EF4-FFF2-40B4-BE49-F238E27FC236}">
                <a16:creationId xmlns:a16="http://schemas.microsoft.com/office/drawing/2014/main" id="{FAB7B30F-8A46-6544-957B-3ACCC772E25C}"/>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Lst>
          </a:blip>
          <a:srcRect l="37" t="1830" r="-923" b="1830"/>
          <a:stretch>
            <a:fillRect/>
          </a:stretch>
        </p:blipFill>
        <p:spPr>
          <a:xfrm>
            <a:off x="10814963" y="469265"/>
            <a:ext cx="1163676" cy="524510"/>
          </a:xfrm>
          <a:prstGeom prst="rect">
            <a:avLst/>
          </a:prstGeom>
        </p:spPr>
      </p:pic>
    </p:spTree>
    <p:extLst>
      <p:ext uri="{BB962C8B-B14F-4D97-AF65-F5344CB8AC3E}">
        <p14:creationId xmlns:p14="http://schemas.microsoft.com/office/powerpoint/2010/main" val="83425917"/>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D620A0-20AD-E6B5-5263-AF8BA23D0DB1}"/>
            </a:ext>
          </a:extLst>
        </p:cNvPr>
        <p:cNvGrpSpPr/>
        <p:nvPr/>
      </p:nvGrpSpPr>
      <p:grpSpPr>
        <a:xfrm>
          <a:off x="0" y="0"/>
          <a:ext cx="0" cy="0"/>
          <a:chOff x="0" y="0"/>
          <a:chExt cx="0" cy="0"/>
        </a:xfrm>
      </p:grpSpPr>
      <p:pic>
        <p:nvPicPr>
          <p:cNvPr id="3" name="Picture 2" descr="A white square with a logo and a black background&#10;&#10;AI-generated content may be incorrect.">
            <a:extLst>
              <a:ext uri="{FF2B5EF4-FFF2-40B4-BE49-F238E27FC236}">
                <a16:creationId xmlns:a16="http://schemas.microsoft.com/office/drawing/2014/main" id="{0561AC19-872F-9CB9-E6E8-5E3DDF52039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7000"/>
                    </a14:imgEffect>
                  </a14:imgLayer>
                </a14:imgProps>
              </a:ext>
            </a:extLst>
          </a:blip>
          <a:stretch>
            <a:fillRect/>
          </a:stretch>
        </p:blipFill>
        <p:spPr>
          <a:xfrm>
            <a:off x="304800" y="1217079"/>
            <a:ext cx="4423476" cy="4429933"/>
          </a:xfrm>
          <a:prstGeom prst="rect">
            <a:avLst/>
          </a:prstGeom>
        </p:spPr>
      </p:pic>
    </p:spTree>
    <p:extLst>
      <p:ext uri="{BB962C8B-B14F-4D97-AF65-F5344CB8AC3E}">
        <p14:creationId xmlns:p14="http://schemas.microsoft.com/office/powerpoint/2010/main" val="3616914459"/>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496474-4CF5-52CC-3F53-924099E75AD1}"/>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FE95550F-1DB0-4CFF-F3C8-1E1BD9B89539}"/>
              </a:ext>
            </a:extLst>
          </p:cNvPr>
          <p:cNvGraphicFramePr>
            <a:graphicFrameLocks/>
          </p:cNvGraphicFramePr>
          <p:nvPr>
            <p:custDataLst>
              <p:tags r:id="rId1"/>
            </p:custDataLst>
            <p:extLst>
              <p:ext uri="{D42A27DB-BD31-4B8C-83A1-F6EECF244321}">
                <p14:modId xmlns:p14="http://schemas.microsoft.com/office/powerpoint/2010/main" val="42074660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7" name="think-cell data - do not delete" hidden="1">
                        <a:extLst>
                          <a:ext uri="{FF2B5EF4-FFF2-40B4-BE49-F238E27FC236}">
                            <a16:creationId xmlns:a16="http://schemas.microsoft.com/office/drawing/2014/main" id="{FE95550F-1DB0-4CFF-F3C8-1E1BD9B8953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1" name="Picture 10">
            <a:extLst>
              <a:ext uri="{FF2B5EF4-FFF2-40B4-BE49-F238E27FC236}">
                <a16:creationId xmlns:a16="http://schemas.microsoft.com/office/drawing/2014/main" id="{21004D34-6F1E-1E21-0CC0-27911AFE1852}"/>
              </a:ext>
            </a:extLst>
          </p:cNvPr>
          <p:cNvPicPr>
            <a:picLocks noChangeAspect="1"/>
          </p:cNvPicPr>
          <p:nvPr/>
        </p:nvPicPr>
        <p:blipFill>
          <a:blip r:embed="rId6"/>
          <a:srcRect l="24821" r="18929"/>
          <a:stretch>
            <a:fillRect/>
          </a:stretch>
        </p:blipFill>
        <p:spPr>
          <a:xfrm rot="16200000">
            <a:off x="2520059" y="3282059"/>
            <a:ext cx="6857999" cy="293883"/>
          </a:xfrm>
          <a:custGeom>
            <a:avLst/>
            <a:gdLst>
              <a:gd name="connsiteX0" fmla="*/ 6857999 w 6857999"/>
              <a:gd name="connsiteY0" fmla="*/ 0 h 293883"/>
              <a:gd name="connsiteX1" fmla="*/ 6857999 w 6857999"/>
              <a:gd name="connsiteY1" fmla="*/ 293883 h 293883"/>
              <a:gd name="connsiteX2" fmla="*/ 0 w 6857999"/>
              <a:gd name="connsiteY2" fmla="*/ 293883 h 293883"/>
              <a:gd name="connsiteX3" fmla="*/ 0 w 6857999"/>
              <a:gd name="connsiteY3" fmla="*/ 0 h 293883"/>
            </a:gdLst>
            <a:ahLst/>
            <a:cxnLst>
              <a:cxn ang="0">
                <a:pos x="connsiteX0" y="connsiteY0"/>
              </a:cxn>
              <a:cxn ang="0">
                <a:pos x="connsiteX1" y="connsiteY1"/>
              </a:cxn>
              <a:cxn ang="0">
                <a:pos x="connsiteX2" y="connsiteY2"/>
              </a:cxn>
              <a:cxn ang="0">
                <a:pos x="connsiteX3" y="connsiteY3"/>
              </a:cxn>
            </a:cxnLst>
            <a:rect l="l" t="t" r="r" b="b"/>
            <a:pathLst>
              <a:path w="6857999" h="293883">
                <a:moveTo>
                  <a:pt x="6857999" y="0"/>
                </a:moveTo>
                <a:lnTo>
                  <a:pt x="6857999" y="293883"/>
                </a:lnTo>
                <a:lnTo>
                  <a:pt x="0" y="293883"/>
                </a:lnTo>
                <a:lnTo>
                  <a:pt x="0" y="0"/>
                </a:lnTo>
                <a:close/>
              </a:path>
            </a:pathLst>
          </a:custGeom>
          <a:effectLst>
            <a:outerShdw blurRad="50800" dist="38100" dir="10800000" algn="r" rotWithShape="0">
              <a:prstClr val="black">
                <a:alpha val="20000"/>
              </a:prstClr>
            </a:outerShdw>
          </a:effectLst>
        </p:spPr>
      </p:pic>
      <p:sp>
        <p:nvSpPr>
          <p:cNvPr id="12" name="Rectangle: Single Corner Rounded 11">
            <a:extLst>
              <a:ext uri="{FF2B5EF4-FFF2-40B4-BE49-F238E27FC236}">
                <a16:creationId xmlns:a16="http://schemas.microsoft.com/office/drawing/2014/main" id="{B8DD5976-CC17-692A-6A9B-CC14E310891F}"/>
              </a:ext>
            </a:extLst>
          </p:cNvPr>
          <p:cNvSpPr>
            <a:spLocks/>
          </p:cNvSpPr>
          <p:nvPr/>
        </p:nvSpPr>
        <p:spPr>
          <a:xfrm>
            <a:off x="6300438" y="825872"/>
            <a:ext cx="5852160" cy="66792"/>
          </a:xfrm>
          <a:prstGeom prst="round1Rect">
            <a:avLst>
              <a:gd name="adj" fmla="val 3618"/>
            </a:avLst>
          </a:prstGeom>
          <a:solidFill>
            <a:srgbClr val="0F440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182880" numCol="1" spcCol="38100" rtlCol="0" anchor="b">
            <a:noAutofit/>
          </a:bodyPr>
          <a:lstStyle/>
          <a:p>
            <a:pPr defTabSz="914400"/>
            <a:r>
              <a:rPr kumimoji="0" lang="en-US" sz="3200" b="0" i="0" u="none" strike="noStrike" kern="1200" cap="all" spc="0" normalizeH="0" baseline="0" noProof="0">
                <a:ln>
                  <a:noFill/>
                </a:ln>
                <a:solidFill>
                  <a:srgbClr val="0F440E"/>
                </a:solidFill>
                <a:effectLst/>
                <a:uLnTx/>
                <a:uFillTx/>
                <a:latin typeface="GT Pressura LCG Black"/>
                <a:ea typeface="+mj-ea"/>
                <a:cs typeface="+mj-cs"/>
              </a:rPr>
              <a:t>KEY TAKEAWAYS</a:t>
            </a:r>
            <a:endParaRPr lang="en-US" b="1">
              <a:solidFill>
                <a:srgbClr val="0F440E"/>
              </a:solidFill>
              <a:latin typeface="+mj-lt"/>
            </a:endParaRPr>
          </a:p>
        </p:txBody>
      </p:sp>
      <p:sp>
        <p:nvSpPr>
          <p:cNvPr id="21" name="Rectangle: Rounded Corners 20">
            <a:extLst>
              <a:ext uri="{FF2B5EF4-FFF2-40B4-BE49-F238E27FC236}">
                <a16:creationId xmlns:a16="http://schemas.microsoft.com/office/drawing/2014/main" id="{31667CF0-C0BB-87A4-B8C6-9BE45FA3C909}"/>
              </a:ext>
            </a:extLst>
          </p:cNvPr>
          <p:cNvSpPr>
            <a:spLocks/>
          </p:cNvSpPr>
          <p:nvPr/>
        </p:nvSpPr>
        <p:spPr>
          <a:xfrm rot="10800000" flipH="1" flipV="1">
            <a:off x="6300438" y="1062650"/>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r>
              <a:rPr lang="en-US" sz="2400" b="1">
                <a:solidFill>
                  <a:srgbClr val="8EBC29"/>
                </a:solidFill>
              </a:rPr>
              <a:t>No focus areas</a:t>
            </a:r>
          </a:p>
        </p:txBody>
      </p:sp>
      <p:sp>
        <p:nvSpPr>
          <p:cNvPr id="22" name="Rectangle: Rounded Corners 21">
            <a:extLst>
              <a:ext uri="{FF2B5EF4-FFF2-40B4-BE49-F238E27FC236}">
                <a16:creationId xmlns:a16="http://schemas.microsoft.com/office/drawing/2014/main" id="{880B7304-4171-0F4E-A984-A00C697DA11C}"/>
              </a:ext>
            </a:extLst>
          </p:cNvPr>
          <p:cNvSpPr>
            <a:spLocks/>
          </p:cNvSpPr>
          <p:nvPr/>
        </p:nvSpPr>
        <p:spPr>
          <a:xfrm rot="10800000" flipH="1" flipV="1">
            <a:off x="6386385" y="1711260"/>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r>
              <a:rPr lang="en-US">
                <a:solidFill>
                  <a:schemeClr val="bg1"/>
                </a:solidFill>
              </a:rPr>
              <a:t>Despite detailed research, Lowe’s Market (Pay N Save) has no public sustainability focus areas. Therefore, there are no commonalities with PepsiCo.</a:t>
            </a:r>
          </a:p>
        </p:txBody>
      </p:sp>
      <p:sp>
        <p:nvSpPr>
          <p:cNvPr id="23" name="Oval 22">
            <a:extLst>
              <a:ext uri="{FF2B5EF4-FFF2-40B4-BE49-F238E27FC236}">
                <a16:creationId xmlns:a16="http://schemas.microsoft.com/office/drawing/2014/main" id="{43CDCE50-B838-C0EC-0ACD-310D04990E69}"/>
              </a:ext>
            </a:extLst>
          </p:cNvPr>
          <p:cNvSpPr/>
          <p:nvPr/>
        </p:nvSpPr>
        <p:spPr>
          <a:xfrm>
            <a:off x="6375234" y="1171322"/>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Placeholder 25" descr="Lowe's Market - Wikipedia">
            <a:extLst>
              <a:ext uri="{FF2B5EF4-FFF2-40B4-BE49-F238E27FC236}">
                <a16:creationId xmlns:a16="http://schemas.microsoft.com/office/drawing/2014/main" id="{911E893C-8889-5EC7-3C01-705261486EE0}"/>
              </a:ext>
            </a:extLst>
          </p:cNvPr>
          <p:cNvPicPr>
            <a:picLocks noGrp="1" noChangeAspect="1"/>
          </p:cNvPicPr>
          <p:nvPr>
            <p:ph type="pic" sz="quarter" idx="14"/>
          </p:nvPr>
        </p:nvPicPr>
        <p:blipFill rotWithShape="1">
          <a:blip r:embed="rId7"/>
          <a:srcRect l="-12500" t="-20313" r="-12500" b="-20313"/>
          <a:stretch>
            <a:fillRect/>
          </a:stretch>
        </p:blipFill>
        <p:spPr>
          <a:xfrm>
            <a:off x="0" y="0"/>
            <a:ext cx="6096000" cy="6858000"/>
          </a:xfrm>
          <a:prstGeom prst="rect">
            <a:avLst/>
          </a:prstGeom>
        </p:spPr>
      </p:pic>
      <p:pic>
        <p:nvPicPr>
          <p:cNvPr id="2" name="Graphic 1">
            <a:extLst>
              <a:ext uri="{FF2B5EF4-FFF2-40B4-BE49-F238E27FC236}">
                <a16:creationId xmlns:a16="http://schemas.microsoft.com/office/drawing/2014/main" id="{2BD87BAD-5727-98DE-8B56-B45856F700E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375234" y="1171322"/>
            <a:ext cx="406484" cy="406484"/>
          </a:xfrm>
          <a:prstGeom prst="rect">
            <a:avLst/>
          </a:prstGeom>
        </p:spPr>
      </p:pic>
    </p:spTree>
    <p:extLst>
      <p:ext uri="{BB962C8B-B14F-4D97-AF65-F5344CB8AC3E}">
        <p14:creationId xmlns:p14="http://schemas.microsoft.com/office/powerpoint/2010/main" val="1472490247"/>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FBE838-EB20-BB4D-584F-AB80E80719F2}"/>
            </a:ext>
          </a:extLst>
        </p:cNvPr>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A13DF8A6-627A-5A10-D169-37575B14376A}"/>
              </a:ext>
            </a:extLst>
          </p:cNvPr>
          <p:cNvGraphicFramePr>
            <a:graphicFrameLocks/>
          </p:cNvGraphicFramePr>
          <p:nvPr>
            <p:custDataLst>
              <p:tags r:id="rId1"/>
            </p:custDataLst>
            <p:extLst>
              <p:ext uri="{D42A27DB-BD31-4B8C-83A1-F6EECF244321}">
                <p14:modId xmlns:p14="http://schemas.microsoft.com/office/powerpoint/2010/main" val="352488688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3" name="think-cell data - do not delete" hidden="1">
                        <a:extLst>
                          <a:ext uri="{FF2B5EF4-FFF2-40B4-BE49-F238E27FC236}">
                            <a16:creationId xmlns:a16="http://schemas.microsoft.com/office/drawing/2014/main" id="{A13DF8A6-627A-5A10-D169-37575B14376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4098" name="Picture 2" descr="Marriott Hotel - Kansas City Friends of Alvin Ailey">
            <a:extLst>
              <a:ext uri="{FF2B5EF4-FFF2-40B4-BE49-F238E27FC236}">
                <a16:creationId xmlns:a16="http://schemas.microsoft.com/office/drawing/2014/main" id="{CB3B7F4B-A103-4DEF-CFD4-801A774EAD0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5900" y="2081658"/>
            <a:ext cx="5058909" cy="26032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82667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68FF47-8344-D211-3F59-72D4C9D0153C}"/>
            </a:ext>
          </a:extLst>
        </p:cNvPr>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2B66937D-6FFC-5942-E631-EC1D608A7AA2}"/>
              </a:ext>
            </a:extLst>
          </p:cNvPr>
          <p:cNvGraphicFramePr>
            <a:graphicFrameLocks/>
          </p:cNvGraphicFramePr>
          <p:nvPr>
            <p:custDataLst>
              <p:tags r:id="rId1"/>
            </p:custDataLst>
            <p:extLst>
              <p:ext uri="{D42A27DB-BD31-4B8C-83A1-F6EECF244321}">
                <p14:modId xmlns:p14="http://schemas.microsoft.com/office/powerpoint/2010/main" val="15345415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9" name="think-cell data - do not delete" hidden="1">
                        <a:extLst>
                          <a:ext uri="{FF2B5EF4-FFF2-40B4-BE49-F238E27FC236}">
                            <a16:creationId xmlns:a16="http://schemas.microsoft.com/office/drawing/2014/main" id="{2B66937D-6FFC-5942-E631-EC1D608A7AA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0" name="Picture Placeholder 9">
            <a:extLst>
              <a:ext uri="{FF2B5EF4-FFF2-40B4-BE49-F238E27FC236}">
                <a16:creationId xmlns:a16="http://schemas.microsoft.com/office/drawing/2014/main" id="{750A9214-31D9-2D60-E871-6FE953EC0A2D}"/>
              </a:ext>
            </a:extLst>
          </p:cNvPr>
          <p:cNvPicPr>
            <a:picLocks noGrp="1" noChangeAspect="1"/>
          </p:cNvPicPr>
          <p:nvPr>
            <p:ph type="pic" sz="quarter" idx="14"/>
          </p:nvPr>
        </p:nvPicPr>
        <p:blipFill>
          <a:blip r:embed="rId6"/>
          <a:srcRect l="633" r="633"/>
          <a:stretch>
            <a:fillRect/>
          </a:stretch>
        </p:blipFill>
        <p:spPr>
          <a:xfrm>
            <a:off x="0" y="0"/>
            <a:ext cx="6096000" cy="6858000"/>
          </a:xfrm>
          <a:prstGeom prst="rect">
            <a:avLst/>
          </a:prstGeom>
        </p:spPr>
      </p:pic>
      <p:sp>
        <p:nvSpPr>
          <p:cNvPr id="11" name="Rectangle: Rounded Corners 10">
            <a:extLst>
              <a:ext uri="{FF2B5EF4-FFF2-40B4-BE49-F238E27FC236}">
                <a16:creationId xmlns:a16="http://schemas.microsoft.com/office/drawing/2014/main" id="{5977270B-E2AB-1C86-52CB-1CD6FF270435}"/>
              </a:ext>
            </a:extLst>
          </p:cNvPr>
          <p:cNvSpPr>
            <a:spLocks/>
          </p:cNvSpPr>
          <p:nvPr/>
        </p:nvSpPr>
        <p:spPr>
          <a:xfrm rot="10800000" flipH="1" flipV="1">
            <a:off x="6300438" y="1062650"/>
            <a:ext cx="5586761" cy="1629105"/>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pPr lvl="0">
              <a:defRPr/>
            </a:pPr>
            <a:r>
              <a:rPr lang="en-US" sz="2000" b="1">
                <a:solidFill>
                  <a:srgbClr val="8EBC29"/>
                </a:solidFill>
              </a:rPr>
              <a:t>Climate</a:t>
            </a:r>
            <a:endParaRPr kumimoji="0" lang="en-US" sz="2000" b="1" i="0" u="none" strike="noStrike" kern="1200" cap="none" spc="0" normalizeH="0" baseline="0" noProof="0">
              <a:ln>
                <a:noFill/>
              </a:ln>
              <a:solidFill>
                <a:srgbClr val="8EBC29"/>
              </a:solidFill>
              <a:effectLst/>
              <a:uLnTx/>
              <a:uFillTx/>
              <a:latin typeface="+mj-lt"/>
              <a:ea typeface="+mn-ea"/>
              <a:cs typeface="+mn-cs"/>
            </a:endParaRPr>
          </a:p>
        </p:txBody>
      </p:sp>
      <p:pic>
        <p:nvPicPr>
          <p:cNvPr id="12" name="Picture 11">
            <a:extLst>
              <a:ext uri="{FF2B5EF4-FFF2-40B4-BE49-F238E27FC236}">
                <a16:creationId xmlns:a16="http://schemas.microsoft.com/office/drawing/2014/main" id="{91DAA077-DC67-7B06-8373-93A13F061279}"/>
              </a:ext>
            </a:extLst>
          </p:cNvPr>
          <p:cNvPicPr>
            <a:picLocks noChangeAspect="1"/>
          </p:cNvPicPr>
          <p:nvPr/>
        </p:nvPicPr>
        <p:blipFill>
          <a:blip r:embed="rId7"/>
          <a:srcRect l="24821" r="18929"/>
          <a:stretch>
            <a:fillRect/>
          </a:stretch>
        </p:blipFill>
        <p:spPr>
          <a:xfrm rot="16200000">
            <a:off x="2520059" y="3282058"/>
            <a:ext cx="6857999" cy="293883"/>
          </a:xfrm>
          <a:custGeom>
            <a:avLst/>
            <a:gdLst>
              <a:gd name="connsiteX0" fmla="*/ 6857999 w 6857999"/>
              <a:gd name="connsiteY0" fmla="*/ 0 h 293883"/>
              <a:gd name="connsiteX1" fmla="*/ 6857999 w 6857999"/>
              <a:gd name="connsiteY1" fmla="*/ 293883 h 293883"/>
              <a:gd name="connsiteX2" fmla="*/ 0 w 6857999"/>
              <a:gd name="connsiteY2" fmla="*/ 293883 h 293883"/>
              <a:gd name="connsiteX3" fmla="*/ 0 w 6857999"/>
              <a:gd name="connsiteY3" fmla="*/ 0 h 293883"/>
            </a:gdLst>
            <a:ahLst/>
            <a:cxnLst>
              <a:cxn ang="0">
                <a:pos x="connsiteX0" y="connsiteY0"/>
              </a:cxn>
              <a:cxn ang="0">
                <a:pos x="connsiteX1" y="connsiteY1"/>
              </a:cxn>
              <a:cxn ang="0">
                <a:pos x="connsiteX2" y="connsiteY2"/>
              </a:cxn>
              <a:cxn ang="0">
                <a:pos x="connsiteX3" y="connsiteY3"/>
              </a:cxn>
            </a:cxnLst>
            <a:rect l="l" t="t" r="r" b="b"/>
            <a:pathLst>
              <a:path w="6857999" h="293883">
                <a:moveTo>
                  <a:pt x="6857999" y="0"/>
                </a:moveTo>
                <a:lnTo>
                  <a:pt x="6857999" y="293883"/>
                </a:lnTo>
                <a:lnTo>
                  <a:pt x="0" y="293883"/>
                </a:lnTo>
                <a:lnTo>
                  <a:pt x="0" y="0"/>
                </a:lnTo>
                <a:close/>
              </a:path>
            </a:pathLst>
          </a:custGeom>
          <a:effectLst>
            <a:outerShdw blurRad="50800" dist="38100" dir="10800000" algn="r" rotWithShape="0">
              <a:prstClr val="black">
                <a:alpha val="20000"/>
              </a:prstClr>
            </a:outerShdw>
          </a:effectLst>
        </p:spPr>
      </p:pic>
      <p:sp>
        <p:nvSpPr>
          <p:cNvPr id="13" name="Rectangle: Single Corner Rounded 12">
            <a:extLst>
              <a:ext uri="{FF2B5EF4-FFF2-40B4-BE49-F238E27FC236}">
                <a16:creationId xmlns:a16="http://schemas.microsoft.com/office/drawing/2014/main" id="{05A009AB-8A36-05DD-E7CD-D5B7316BF434}"/>
              </a:ext>
            </a:extLst>
          </p:cNvPr>
          <p:cNvSpPr>
            <a:spLocks/>
          </p:cNvSpPr>
          <p:nvPr/>
        </p:nvSpPr>
        <p:spPr>
          <a:xfrm>
            <a:off x="6300438" y="825872"/>
            <a:ext cx="5852160" cy="66792"/>
          </a:xfrm>
          <a:prstGeom prst="round1Rect">
            <a:avLst>
              <a:gd name="adj" fmla="val 3618"/>
            </a:avLst>
          </a:prstGeom>
          <a:solidFill>
            <a:srgbClr val="0F440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182880" numCol="1" spcCol="38100" rtlCol="0" anchor="b">
            <a:noAutofit/>
          </a:bodyPr>
          <a:lstStyle/>
          <a:p>
            <a:pPr defTabSz="914400"/>
            <a:r>
              <a:rPr kumimoji="0" lang="en-US" sz="3200" b="0" i="0" u="none" strike="noStrike" kern="1200" cap="all" spc="0" normalizeH="0" baseline="0" noProof="0">
                <a:ln>
                  <a:noFill/>
                </a:ln>
                <a:solidFill>
                  <a:srgbClr val="0F440E"/>
                </a:solidFill>
                <a:effectLst/>
                <a:uLnTx/>
                <a:uFillTx/>
                <a:latin typeface="GT Pressura LCG Black"/>
                <a:ea typeface="+mj-ea"/>
                <a:cs typeface="+mj-cs"/>
              </a:rPr>
              <a:t>KEY TAKEAWAYS</a:t>
            </a:r>
            <a:endParaRPr lang="en-US" b="1">
              <a:solidFill>
                <a:srgbClr val="0F440E"/>
              </a:solidFill>
              <a:latin typeface="+mj-lt"/>
            </a:endParaRPr>
          </a:p>
        </p:txBody>
      </p:sp>
      <p:sp>
        <p:nvSpPr>
          <p:cNvPr id="14" name="Oval 13">
            <a:extLst>
              <a:ext uri="{FF2B5EF4-FFF2-40B4-BE49-F238E27FC236}">
                <a16:creationId xmlns:a16="http://schemas.microsoft.com/office/drawing/2014/main" id="{CB1ACA91-58BC-6FDA-B377-EBE643381D9D}"/>
              </a:ext>
            </a:extLst>
          </p:cNvPr>
          <p:cNvSpPr/>
          <p:nvPr/>
        </p:nvSpPr>
        <p:spPr>
          <a:xfrm>
            <a:off x="6375234" y="1139687"/>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0579AA7C-3B57-583D-A457-FB99DD803CBD}"/>
              </a:ext>
            </a:extLst>
          </p:cNvPr>
          <p:cNvSpPr>
            <a:spLocks/>
          </p:cNvSpPr>
          <p:nvPr/>
        </p:nvSpPr>
        <p:spPr>
          <a:xfrm rot="10800000" flipH="1" flipV="1">
            <a:off x="6386385" y="1679433"/>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lvl="0">
              <a:defRPr/>
            </a:pPr>
            <a:r>
              <a:rPr lang="en-US">
                <a:solidFill>
                  <a:schemeClr val="bg1"/>
                </a:solidFill>
              </a:rPr>
              <a:t>Both companies share targets and goals towards climate action. They align on achieving net zero emissions by 2050. </a:t>
            </a:r>
          </a:p>
        </p:txBody>
      </p:sp>
      <p:sp>
        <p:nvSpPr>
          <p:cNvPr id="16" name="Rectangle: Rounded Corners 15">
            <a:extLst>
              <a:ext uri="{FF2B5EF4-FFF2-40B4-BE49-F238E27FC236}">
                <a16:creationId xmlns:a16="http://schemas.microsoft.com/office/drawing/2014/main" id="{52D39D8E-4D57-FC68-3E40-8FB7146FB94E}"/>
              </a:ext>
            </a:extLst>
          </p:cNvPr>
          <p:cNvSpPr>
            <a:spLocks/>
          </p:cNvSpPr>
          <p:nvPr/>
        </p:nvSpPr>
        <p:spPr>
          <a:xfrm rot="10800000" flipH="1" flipV="1">
            <a:off x="6300438" y="2779938"/>
            <a:ext cx="5586761" cy="1629105"/>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pPr lvl="0">
              <a:defRPr/>
            </a:pPr>
            <a:r>
              <a:rPr kumimoji="0" lang="en-US" sz="2000" b="1" i="0" u="none" strike="noStrike" kern="1200" cap="none" spc="0" normalizeH="0" baseline="0" noProof="0">
                <a:ln>
                  <a:noFill/>
                </a:ln>
                <a:solidFill>
                  <a:srgbClr val="8EBC29"/>
                </a:solidFill>
                <a:effectLst/>
                <a:uLnTx/>
                <a:uFillTx/>
                <a:ea typeface="+mn-ea"/>
                <a:cs typeface="+mn-cs"/>
              </a:rPr>
              <a:t>Waste</a:t>
            </a:r>
          </a:p>
        </p:txBody>
      </p:sp>
      <p:sp>
        <p:nvSpPr>
          <p:cNvPr id="17" name="Oval 16">
            <a:extLst>
              <a:ext uri="{FF2B5EF4-FFF2-40B4-BE49-F238E27FC236}">
                <a16:creationId xmlns:a16="http://schemas.microsoft.com/office/drawing/2014/main" id="{5FAABCE1-FC4A-7E0C-78A9-56DCA3AE453B}"/>
              </a:ext>
            </a:extLst>
          </p:cNvPr>
          <p:cNvSpPr/>
          <p:nvPr/>
        </p:nvSpPr>
        <p:spPr>
          <a:xfrm>
            <a:off x="6375234" y="2856975"/>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0E6C8D14-B36F-72D3-F844-F5AF547EEDAB}"/>
              </a:ext>
            </a:extLst>
          </p:cNvPr>
          <p:cNvSpPr>
            <a:spLocks/>
          </p:cNvSpPr>
          <p:nvPr/>
        </p:nvSpPr>
        <p:spPr>
          <a:xfrm rot="10800000" flipH="1" flipV="1">
            <a:off x="6386385" y="3396721"/>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lvl="0">
              <a:defRPr/>
            </a:pPr>
            <a:r>
              <a:rPr lang="en-US">
                <a:solidFill>
                  <a:schemeClr val="bg1"/>
                </a:solidFill>
              </a:rPr>
              <a:t>Aldi have a significant focus on food &amp; operational waste, which isn’t part of PepsiCo’s strategy.</a:t>
            </a:r>
          </a:p>
        </p:txBody>
      </p:sp>
      <p:sp>
        <p:nvSpPr>
          <p:cNvPr id="19" name="Rectangle: Rounded Corners 18">
            <a:extLst>
              <a:ext uri="{FF2B5EF4-FFF2-40B4-BE49-F238E27FC236}">
                <a16:creationId xmlns:a16="http://schemas.microsoft.com/office/drawing/2014/main" id="{804DC56E-F2CD-015E-AC00-B8BCC20677E1}"/>
              </a:ext>
            </a:extLst>
          </p:cNvPr>
          <p:cNvSpPr>
            <a:spLocks/>
          </p:cNvSpPr>
          <p:nvPr/>
        </p:nvSpPr>
        <p:spPr>
          <a:xfrm rot="10800000" flipH="1" flipV="1">
            <a:off x="6300438" y="4508377"/>
            <a:ext cx="5586761" cy="1629105"/>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pPr>
              <a:defRPr/>
            </a:pPr>
            <a:r>
              <a:rPr lang="en-US" sz="2000" b="1">
                <a:solidFill>
                  <a:srgbClr val="8EBC29"/>
                </a:solidFill>
              </a:rPr>
              <a:t>No commonalities</a:t>
            </a:r>
          </a:p>
        </p:txBody>
      </p:sp>
      <p:sp>
        <p:nvSpPr>
          <p:cNvPr id="20" name="Oval 19">
            <a:extLst>
              <a:ext uri="{FF2B5EF4-FFF2-40B4-BE49-F238E27FC236}">
                <a16:creationId xmlns:a16="http://schemas.microsoft.com/office/drawing/2014/main" id="{E1EFF977-C686-ED70-628C-59A353419EDD}"/>
              </a:ext>
            </a:extLst>
          </p:cNvPr>
          <p:cNvSpPr/>
          <p:nvPr/>
        </p:nvSpPr>
        <p:spPr>
          <a:xfrm>
            <a:off x="6375234" y="4585414"/>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B5441C9A-F108-B62A-E375-87F7234EB16E}"/>
              </a:ext>
            </a:extLst>
          </p:cNvPr>
          <p:cNvSpPr>
            <a:spLocks/>
          </p:cNvSpPr>
          <p:nvPr/>
        </p:nvSpPr>
        <p:spPr>
          <a:xfrm rot="10800000" flipH="1" flipV="1">
            <a:off x="6386385" y="5125160"/>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r>
              <a:rPr lang="en-US">
                <a:solidFill>
                  <a:schemeClr val="bg1"/>
                </a:solidFill>
              </a:rPr>
              <a:t>Between PepsiCo’s Positive Choices pillar and Aldi’s areas of focus.</a:t>
            </a:r>
          </a:p>
        </p:txBody>
      </p:sp>
      <p:pic>
        <p:nvPicPr>
          <p:cNvPr id="26" name="Graphic 25">
            <a:extLst>
              <a:ext uri="{FF2B5EF4-FFF2-40B4-BE49-F238E27FC236}">
                <a16:creationId xmlns:a16="http://schemas.microsoft.com/office/drawing/2014/main" id="{6E3B4DC4-1FF5-71C8-119B-AA8575B544C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H="1">
            <a:off x="6450691" y="2932432"/>
            <a:ext cx="255570" cy="255570"/>
          </a:xfrm>
          <a:prstGeom prst="rect">
            <a:avLst/>
          </a:prstGeom>
        </p:spPr>
      </p:pic>
      <p:grpSp>
        <p:nvGrpSpPr>
          <p:cNvPr id="35" name="Group 34">
            <a:extLst>
              <a:ext uri="{FF2B5EF4-FFF2-40B4-BE49-F238E27FC236}">
                <a16:creationId xmlns:a16="http://schemas.microsoft.com/office/drawing/2014/main" id="{031E8DD5-3945-87C7-70B7-833319FCB2A2}"/>
              </a:ext>
            </a:extLst>
          </p:cNvPr>
          <p:cNvGrpSpPr/>
          <p:nvPr/>
        </p:nvGrpSpPr>
        <p:grpSpPr>
          <a:xfrm>
            <a:off x="6410871" y="4621051"/>
            <a:ext cx="335210" cy="335210"/>
            <a:chOff x="5156953" y="4508377"/>
            <a:chExt cx="572852" cy="572852"/>
          </a:xfrm>
        </p:grpSpPr>
        <p:sp>
          <p:nvSpPr>
            <p:cNvPr id="29" name="Graphic 27">
              <a:extLst>
                <a:ext uri="{FF2B5EF4-FFF2-40B4-BE49-F238E27FC236}">
                  <a16:creationId xmlns:a16="http://schemas.microsoft.com/office/drawing/2014/main" id="{F5B37401-970C-DFD4-8998-1BEA72285C3B}"/>
                </a:ext>
              </a:extLst>
            </p:cNvPr>
            <p:cNvSpPr/>
            <p:nvPr/>
          </p:nvSpPr>
          <p:spPr>
            <a:xfrm>
              <a:off x="5156953" y="4508377"/>
              <a:ext cx="572852" cy="572852"/>
            </a:xfrm>
            <a:custGeom>
              <a:avLst/>
              <a:gdLst>
                <a:gd name="connsiteX0" fmla="*/ 2032000 w 4064000"/>
                <a:gd name="connsiteY0" fmla="*/ 0 h 4064000"/>
                <a:gd name="connsiteX1" fmla="*/ 4064000 w 4064000"/>
                <a:gd name="connsiteY1" fmla="*/ 2032000 h 4064000"/>
                <a:gd name="connsiteX2" fmla="*/ 2032000 w 4064000"/>
                <a:gd name="connsiteY2" fmla="*/ 4064000 h 4064000"/>
                <a:gd name="connsiteX3" fmla="*/ 0 w 4064000"/>
                <a:gd name="connsiteY3" fmla="*/ 2032000 h 4064000"/>
                <a:gd name="connsiteX4" fmla="*/ 2032000 w 4064000"/>
                <a:gd name="connsiteY4" fmla="*/ 0 h 4064000"/>
                <a:gd name="connsiteX5" fmla="*/ 2844800 w 4064000"/>
                <a:gd name="connsiteY5" fmla="*/ 2235200 h 4064000"/>
                <a:gd name="connsiteX6" fmla="*/ 1219200 w 4064000"/>
                <a:gd name="connsiteY6" fmla="*/ 2235200 h 4064000"/>
                <a:gd name="connsiteX7" fmla="*/ 1219200 w 4064000"/>
                <a:gd name="connsiteY7" fmla="*/ 2641600 h 4064000"/>
                <a:gd name="connsiteX8" fmla="*/ 2844800 w 4064000"/>
                <a:gd name="connsiteY8" fmla="*/ 2641600 h 4064000"/>
                <a:gd name="connsiteX9" fmla="*/ 2844800 w 4064000"/>
                <a:gd name="connsiteY9" fmla="*/ 1422400 h 4064000"/>
                <a:gd name="connsiteX10" fmla="*/ 1219200 w 4064000"/>
                <a:gd name="connsiteY10" fmla="*/ 1422400 h 4064000"/>
                <a:gd name="connsiteX11" fmla="*/ 1219200 w 4064000"/>
                <a:gd name="connsiteY11" fmla="*/ 1828800 h 4064000"/>
                <a:gd name="connsiteX12" fmla="*/ 2844800 w 4064000"/>
                <a:gd name="connsiteY12" fmla="*/ 1828800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64000" h="4064000">
                  <a:moveTo>
                    <a:pt x="2032000" y="0"/>
                  </a:moveTo>
                  <a:cubicBezTo>
                    <a:pt x="3154274" y="0"/>
                    <a:pt x="4064000" y="909726"/>
                    <a:pt x="4064000" y="2032000"/>
                  </a:cubicBezTo>
                  <a:cubicBezTo>
                    <a:pt x="4064000" y="3154274"/>
                    <a:pt x="3154274" y="4064000"/>
                    <a:pt x="2032000" y="4064000"/>
                  </a:cubicBezTo>
                  <a:cubicBezTo>
                    <a:pt x="909726" y="4064000"/>
                    <a:pt x="0" y="3154274"/>
                    <a:pt x="0" y="2032000"/>
                  </a:cubicBezTo>
                  <a:cubicBezTo>
                    <a:pt x="0" y="909726"/>
                    <a:pt x="909726" y="0"/>
                    <a:pt x="2032000" y="0"/>
                  </a:cubicBezTo>
                  <a:close/>
                  <a:moveTo>
                    <a:pt x="2844800" y="2235200"/>
                  </a:moveTo>
                  <a:lnTo>
                    <a:pt x="1219200" y="2235200"/>
                  </a:lnTo>
                  <a:lnTo>
                    <a:pt x="1219200" y="2641600"/>
                  </a:lnTo>
                  <a:lnTo>
                    <a:pt x="2844800" y="2641600"/>
                  </a:lnTo>
                  <a:close/>
                  <a:moveTo>
                    <a:pt x="2844800" y="1422400"/>
                  </a:moveTo>
                  <a:lnTo>
                    <a:pt x="1219200" y="1422400"/>
                  </a:lnTo>
                  <a:lnTo>
                    <a:pt x="1219200" y="1828800"/>
                  </a:lnTo>
                  <a:lnTo>
                    <a:pt x="2844800" y="1828800"/>
                  </a:lnTo>
                  <a:close/>
                </a:path>
              </a:pathLst>
            </a:custGeom>
            <a:solidFill>
              <a:srgbClr val="2B660F"/>
            </a:solidFill>
            <a:ln w="203200" cap="flat">
              <a:noFill/>
              <a:prstDash val="solid"/>
              <a:miter/>
            </a:ln>
          </p:spPr>
          <p:txBody>
            <a:bodyPr rtlCol="0" anchor="ctr"/>
            <a:lstStyle/>
            <a:p>
              <a:endParaRPr lang="en-US"/>
            </a:p>
          </p:txBody>
        </p:sp>
        <p:sp>
          <p:nvSpPr>
            <p:cNvPr id="34" name="Rectangle 33">
              <a:extLst>
                <a:ext uri="{FF2B5EF4-FFF2-40B4-BE49-F238E27FC236}">
                  <a16:creationId xmlns:a16="http://schemas.microsoft.com/office/drawing/2014/main" id="{E8D6DFF1-D276-6153-FBC8-5B6C2F54A7FE}"/>
                </a:ext>
              </a:extLst>
            </p:cNvPr>
            <p:cNvSpPr/>
            <p:nvPr/>
          </p:nvSpPr>
          <p:spPr>
            <a:xfrm rot="4266529">
              <a:off x="5240180" y="4771944"/>
              <a:ext cx="406400" cy="45719"/>
            </a:xfrm>
            <a:prstGeom prst="rect">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Graphic 1">
            <a:extLst>
              <a:ext uri="{FF2B5EF4-FFF2-40B4-BE49-F238E27FC236}">
                <a16:creationId xmlns:a16="http://schemas.microsoft.com/office/drawing/2014/main" id="{FC28F169-7DD4-8B3E-E828-E8552A359C5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444915" y="1209368"/>
            <a:ext cx="267122" cy="267122"/>
          </a:xfrm>
          <a:prstGeom prst="rect">
            <a:avLst/>
          </a:prstGeom>
        </p:spPr>
      </p:pic>
    </p:spTree>
    <p:extLst>
      <p:ext uri="{BB962C8B-B14F-4D97-AF65-F5344CB8AC3E}">
        <p14:creationId xmlns:p14="http://schemas.microsoft.com/office/powerpoint/2010/main" val="2945919891"/>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CF8E4A-394F-F034-E723-BB4988DBB1D1}"/>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B56CDCAD-E5B1-0EB8-F8F8-FD116CA6BA18}"/>
              </a:ext>
            </a:extLst>
          </p:cNvPr>
          <p:cNvGraphicFramePr>
            <a:graphicFrameLocks/>
          </p:cNvGraphicFramePr>
          <p:nvPr>
            <p:custDataLst>
              <p:tags r:id="rId1"/>
            </p:custDataLst>
            <p:extLst>
              <p:ext uri="{D42A27DB-BD31-4B8C-83A1-F6EECF244321}">
                <p14:modId xmlns:p14="http://schemas.microsoft.com/office/powerpoint/2010/main" val="8284772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5" name="think-cell data - do not delete" hidden="1">
                        <a:extLst>
                          <a:ext uri="{FF2B5EF4-FFF2-40B4-BE49-F238E27FC236}">
                            <a16:creationId xmlns:a16="http://schemas.microsoft.com/office/drawing/2014/main" id="{B56CDCAD-E5B1-0EB8-F8F8-FD116CA6BA1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7" name="Picture 2" descr="Marriott Logo, symbol, meaning, history, PNG, brand">
            <a:extLst>
              <a:ext uri="{FF2B5EF4-FFF2-40B4-BE49-F238E27FC236}">
                <a16:creationId xmlns:a16="http://schemas.microsoft.com/office/drawing/2014/main" id="{84F56F64-3250-6CA2-513C-60472EE325E2}"/>
              </a:ext>
            </a:extLst>
          </p:cNvPr>
          <p:cNvPicPr>
            <a:picLocks noGrp="1" noChangeAspect="1" noChangeArrowheads="1"/>
          </p:cNvPicPr>
          <p:nvPr>
            <p:ph type="pic" sz="quarter" idx="14"/>
          </p:nvPr>
        </p:nvPicPr>
        <p:blipFill rotWithShape="1">
          <a:blip r:embed="rId6">
            <a:extLst>
              <a:ext uri="{28A0092B-C50C-407E-A947-70E740481C1C}">
                <a14:useLocalDpi xmlns:a14="http://schemas.microsoft.com/office/drawing/2010/main" val="0"/>
              </a:ext>
            </a:extLst>
          </a:blip>
          <a:srcRect l="-6186" t="-73710" r="-17526" b="-73710"/>
          <a:stretch>
            <a:fillRect/>
          </a:stretch>
        </p:blipFill>
        <p:spPr bwMode="auto">
          <a:xfrm>
            <a:off x="0" y="0"/>
            <a:ext cx="609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Single Corner Rounded 9">
            <a:extLst>
              <a:ext uri="{FF2B5EF4-FFF2-40B4-BE49-F238E27FC236}">
                <a16:creationId xmlns:a16="http://schemas.microsoft.com/office/drawing/2014/main" id="{2E31F4C7-B76A-550C-7896-8F88FF476B79}"/>
              </a:ext>
            </a:extLst>
          </p:cNvPr>
          <p:cNvSpPr>
            <a:spLocks/>
          </p:cNvSpPr>
          <p:nvPr/>
        </p:nvSpPr>
        <p:spPr>
          <a:xfrm>
            <a:off x="6300438" y="825872"/>
            <a:ext cx="5852160" cy="66792"/>
          </a:xfrm>
          <a:prstGeom prst="round1Rect">
            <a:avLst>
              <a:gd name="adj" fmla="val 3618"/>
            </a:avLst>
          </a:prstGeom>
          <a:solidFill>
            <a:srgbClr val="0F440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182880" numCol="1" spcCol="38100" rtlCol="0" anchor="b">
            <a:noAutofit/>
          </a:bodyPr>
          <a:lstStyle/>
          <a:p>
            <a:pPr defTabSz="914400"/>
            <a:r>
              <a:rPr kumimoji="0" lang="en-US" sz="3200" b="0" i="0" u="none" strike="noStrike" kern="1200" cap="all" spc="0" normalizeH="0" baseline="0" noProof="0">
                <a:ln>
                  <a:noFill/>
                </a:ln>
                <a:solidFill>
                  <a:srgbClr val="0F440E"/>
                </a:solidFill>
                <a:effectLst/>
                <a:uLnTx/>
                <a:uFillTx/>
                <a:latin typeface="GT Pressura LCG Black"/>
                <a:ea typeface="+mj-ea"/>
                <a:cs typeface="+mj-cs"/>
              </a:rPr>
              <a:t>KEY TAKEAWAYS</a:t>
            </a:r>
            <a:endParaRPr lang="en-US" b="1">
              <a:solidFill>
                <a:srgbClr val="0F440E"/>
              </a:solidFill>
              <a:latin typeface="+mj-lt"/>
            </a:endParaRPr>
          </a:p>
        </p:txBody>
      </p:sp>
      <p:pic>
        <p:nvPicPr>
          <p:cNvPr id="11" name="Picture 10">
            <a:extLst>
              <a:ext uri="{FF2B5EF4-FFF2-40B4-BE49-F238E27FC236}">
                <a16:creationId xmlns:a16="http://schemas.microsoft.com/office/drawing/2014/main" id="{22CC4C38-40F0-78B6-CCCF-EFB829B95D65}"/>
              </a:ext>
            </a:extLst>
          </p:cNvPr>
          <p:cNvPicPr>
            <a:picLocks noChangeAspect="1"/>
          </p:cNvPicPr>
          <p:nvPr/>
        </p:nvPicPr>
        <p:blipFill>
          <a:blip r:embed="rId7"/>
          <a:srcRect l="24821" r="18929"/>
          <a:stretch>
            <a:fillRect/>
          </a:stretch>
        </p:blipFill>
        <p:spPr>
          <a:xfrm rot="16200000">
            <a:off x="2520059" y="3282059"/>
            <a:ext cx="6857999" cy="293883"/>
          </a:xfrm>
          <a:custGeom>
            <a:avLst/>
            <a:gdLst>
              <a:gd name="connsiteX0" fmla="*/ 6857999 w 6857999"/>
              <a:gd name="connsiteY0" fmla="*/ 0 h 293883"/>
              <a:gd name="connsiteX1" fmla="*/ 6857999 w 6857999"/>
              <a:gd name="connsiteY1" fmla="*/ 293883 h 293883"/>
              <a:gd name="connsiteX2" fmla="*/ 0 w 6857999"/>
              <a:gd name="connsiteY2" fmla="*/ 293883 h 293883"/>
              <a:gd name="connsiteX3" fmla="*/ 0 w 6857999"/>
              <a:gd name="connsiteY3" fmla="*/ 0 h 293883"/>
            </a:gdLst>
            <a:ahLst/>
            <a:cxnLst>
              <a:cxn ang="0">
                <a:pos x="connsiteX0" y="connsiteY0"/>
              </a:cxn>
              <a:cxn ang="0">
                <a:pos x="connsiteX1" y="connsiteY1"/>
              </a:cxn>
              <a:cxn ang="0">
                <a:pos x="connsiteX2" y="connsiteY2"/>
              </a:cxn>
              <a:cxn ang="0">
                <a:pos x="connsiteX3" y="connsiteY3"/>
              </a:cxn>
            </a:cxnLst>
            <a:rect l="l" t="t" r="r" b="b"/>
            <a:pathLst>
              <a:path w="6857999" h="293883">
                <a:moveTo>
                  <a:pt x="6857999" y="0"/>
                </a:moveTo>
                <a:lnTo>
                  <a:pt x="6857999" y="293883"/>
                </a:lnTo>
                <a:lnTo>
                  <a:pt x="0" y="293883"/>
                </a:lnTo>
                <a:lnTo>
                  <a:pt x="0" y="0"/>
                </a:lnTo>
                <a:close/>
              </a:path>
            </a:pathLst>
          </a:custGeom>
          <a:effectLst>
            <a:outerShdw blurRad="50800" dist="38100" dir="10800000" algn="r" rotWithShape="0">
              <a:prstClr val="black">
                <a:alpha val="20000"/>
              </a:prstClr>
            </a:outerShdw>
          </a:effectLst>
        </p:spPr>
      </p:pic>
      <p:sp>
        <p:nvSpPr>
          <p:cNvPr id="12" name="Rectangle: Rounded Corners 11">
            <a:extLst>
              <a:ext uri="{FF2B5EF4-FFF2-40B4-BE49-F238E27FC236}">
                <a16:creationId xmlns:a16="http://schemas.microsoft.com/office/drawing/2014/main" id="{A3745B17-357C-B0E9-4A18-E158993403A0}"/>
              </a:ext>
            </a:extLst>
          </p:cNvPr>
          <p:cNvSpPr>
            <a:spLocks/>
          </p:cNvSpPr>
          <p:nvPr/>
        </p:nvSpPr>
        <p:spPr>
          <a:xfrm rot="10800000" flipH="1" flipV="1">
            <a:off x="6300438" y="1062650"/>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r>
              <a:rPr lang="en-US" sz="2400" b="1">
                <a:solidFill>
                  <a:srgbClr val="8EBC29"/>
                </a:solidFill>
              </a:rPr>
              <a:t>Responsible sourcing</a:t>
            </a:r>
          </a:p>
        </p:txBody>
      </p:sp>
      <p:sp>
        <p:nvSpPr>
          <p:cNvPr id="13" name="Rectangle: Rounded Corners 12">
            <a:extLst>
              <a:ext uri="{FF2B5EF4-FFF2-40B4-BE49-F238E27FC236}">
                <a16:creationId xmlns:a16="http://schemas.microsoft.com/office/drawing/2014/main" id="{B9DB714E-9EE4-5085-7F1F-957B7364D59E}"/>
              </a:ext>
            </a:extLst>
          </p:cNvPr>
          <p:cNvSpPr>
            <a:spLocks/>
          </p:cNvSpPr>
          <p:nvPr/>
        </p:nvSpPr>
        <p:spPr>
          <a:xfrm rot="10800000" flipH="1" flipV="1">
            <a:off x="6386385" y="1711260"/>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a:lnSpc>
                <a:spcPct val="100000"/>
              </a:lnSpc>
            </a:pPr>
            <a:r>
              <a:rPr lang="en-US">
                <a:solidFill>
                  <a:schemeClr val="bg1"/>
                </a:solidFill>
              </a:rPr>
              <a:t>Both Marriott and PepsiCo have aligned focus areas around sourcing key ingredients responsibly and sustainably (90% and 95%, respectively).</a:t>
            </a:r>
          </a:p>
        </p:txBody>
      </p:sp>
      <p:sp>
        <p:nvSpPr>
          <p:cNvPr id="14" name="Rectangle: Rounded Corners 13">
            <a:extLst>
              <a:ext uri="{FF2B5EF4-FFF2-40B4-BE49-F238E27FC236}">
                <a16:creationId xmlns:a16="http://schemas.microsoft.com/office/drawing/2014/main" id="{62638AA8-A0AE-43BD-1BEE-56EE81895DE4}"/>
              </a:ext>
            </a:extLst>
          </p:cNvPr>
          <p:cNvSpPr>
            <a:spLocks/>
          </p:cNvSpPr>
          <p:nvPr/>
        </p:nvSpPr>
        <p:spPr>
          <a:xfrm rot="10800000" flipH="1" flipV="1">
            <a:off x="6300438" y="3667989"/>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pPr>
              <a:spcBef>
                <a:spcPts val="200"/>
              </a:spcBef>
              <a:defRPr/>
            </a:pPr>
            <a:r>
              <a:rPr lang="en-US" sz="2400" b="1">
                <a:solidFill>
                  <a:srgbClr val="8EBC29"/>
                </a:solidFill>
              </a:rPr>
              <a:t>Limited alignment</a:t>
            </a:r>
          </a:p>
        </p:txBody>
      </p:sp>
      <p:sp>
        <p:nvSpPr>
          <p:cNvPr id="15" name="Rectangle: Rounded Corners 14">
            <a:extLst>
              <a:ext uri="{FF2B5EF4-FFF2-40B4-BE49-F238E27FC236}">
                <a16:creationId xmlns:a16="http://schemas.microsoft.com/office/drawing/2014/main" id="{BA609A9F-3400-2479-23D4-E7555836096F}"/>
              </a:ext>
            </a:extLst>
          </p:cNvPr>
          <p:cNvSpPr>
            <a:spLocks/>
          </p:cNvSpPr>
          <p:nvPr/>
        </p:nvSpPr>
        <p:spPr>
          <a:xfrm rot="10800000" flipH="1" flipV="1">
            <a:off x="6386385" y="4281323"/>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a:lnSpc>
                <a:spcPct val="100000"/>
              </a:lnSpc>
            </a:pPr>
            <a:r>
              <a:rPr lang="en-US">
                <a:solidFill>
                  <a:schemeClr val="bg1"/>
                </a:solidFill>
              </a:rPr>
              <a:t>Marriott and PepsiCo have differing sustainability focus areas due to the different industries, with Marriot largely focusing on ensuring more sustainable buildings.</a:t>
            </a:r>
          </a:p>
        </p:txBody>
      </p:sp>
      <p:sp>
        <p:nvSpPr>
          <p:cNvPr id="16" name="Oval 15">
            <a:extLst>
              <a:ext uri="{FF2B5EF4-FFF2-40B4-BE49-F238E27FC236}">
                <a16:creationId xmlns:a16="http://schemas.microsoft.com/office/drawing/2014/main" id="{CA735299-A432-F71B-F81C-3E9DE12277A1}"/>
              </a:ext>
            </a:extLst>
          </p:cNvPr>
          <p:cNvSpPr/>
          <p:nvPr/>
        </p:nvSpPr>
        <p:spPr>
          <a:xfrm>
            <a:off x="6375234" y="3785645"/>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0CCB7E7-B8F0-6A77-91A0-6ED24995D485}"/>
              </a:ext>
            </a:extLst>
          </p:cNvPr>
          <p:cNvSpPr/>
          <p:nvPr/>
        </p:nvSpPr>
        <p:spPr>
          <a:xfrm>
            <a:off x="6375234" y="1171322"/>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a:extLst>
              <a:ext uri="{FF2B5EF4-FFF2-40B4-BE49-F238E27FC236}">
                <a16:creationId xmlns:a16="http://schemas.microsoft.com/office/drawing/2014/main" id="{DB5B5687-353E-3064-F289-FA7F4044537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22901" y="3833312"/>
            <a:ext cx="311150" cy="311150"/>
          </a:xfrm>
          <a:prstGeom prst="rect">
            <a:avLst/>
          </a:prstGeom>
        </p:spPr>
      </p:pic>
      <p:pic>
        <p:nvPicPr>
          <p:cNvPr id="3" name="Graphic 2">
            <a:extLst>
              <a:ext uri="{FF2B5EF4-FFF2-40B4-BE49-F238E27FC236}">
                <a16:creationId xmlns:a16="http://schemas.microsoft.com/office/drawing/2014/main" id="{8A6C3685-AAAB-B00D-7811-70D9CE3EF34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424277" y="1220365"/>
            <a:ext cx="308398" cy="308398"/>
          </a:xfrm>
          <a:prstGeom prst="rect">
            <a:avLst/>
          </a:prstGeom>
        </p:spPr>
      </p:pic>
    </p:spTree>
    <p:extLst>
      <p:ext uri="{BB962C8B-B14F-4D97-AF65-F5344CB8AC3E}">
        <p14:creationId xmlns:p14="http://schemas.microsoft.com/office/powerpoint/2010/main" val="262871414"/>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F97534-16ED-C804-3D34-49DBF7F6B1F8}"/>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B6BCD52A-557F-7C69-962C-B2FA145FFDF9}"/>
              </a:ext>
            </a:extLst>
          </p:cNvPr>
          <p:cNvGraphicFramePr>
            <a:graphicFrameLocks/>
          </p:cNvGraphicFramePr>
          <p:nvPr>
            <p:custDataLst>
              <p:tags r:id="rId1"/>
            </p:custDataLst>
            <p:extLst>
              <p:ext uri="{D42A27DB-BD31-4B8C-83A1-F6EECF244321}">
                <p14:modId xmlns:p14="http://schemas.microsoft.com/office/powerpoint/2010/main" val="19495077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2" name="think-cell data - do not delete" hidden="1">
                        <a:extLst>
                          <a:ext uri="{FF2B5EF4-FFF2-40B4-BE49-F238E27FC236}">
                            <a16:creationId xmlns:a16="http://schemas.microsoft.com/office/drawing/2014/main" id="{B6BCD52A-557F-7C69-962C-B2FA145FFDF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Title 9">
            <a:extLst>
              <a:ext uri="{FF2B5EF4-FFF2-40B4-BE49-F238E27FC236}">
                <a16:creationId xmlns:a16="http://schemas.microsoft.com/office/drawing/2014/main" id="{4C5AEE59-5B2A-ECC4-440F-6A1BE1149DF4}"/>
              </a:ext>
            </a:extLst>
          </p:cNvPr>
          <p:cNvSpPr>
            <a:spLocks noGrp="1"/>
          </p:cNvSpPr>
          <p:nvPr>
            <p:ph type="title"/>
          </p:nvPr>
        </p:nvSpPr>
        <p:spPr>
          <a:xfrm>
            <a:off x="304798" y="246888"/>
            <a:ext cx="11585448" cy="969264"/>
          </a:xfrm>
        </p:spPr>
        <p:txBody>
          <a:bodyPr vert="horz" rIns="0"/>
          <a:lstStyle/>
          <a:p>
            <a:pPr lvl="0"/>
            <a:r>
              <a:rPr lang="en-US" sz="3000"/>
              <a:t>MARRIOTT’S SUSTAINABILITY FOCUS AREAS</a:t>
            </a:r>
            <a:br>
              <a:rPr lang="en-US" sz="3000"/>
            </a:br>
            <a:r>
              <a:rPr lang="en-US" sz="1800" i="1"/>
              <a:t>And how these focus areas align with pep+ pillars</a:t>
            </a:r>
          </a:p>
        </p:txBody>
      </p:sp>
      <p:pic>
        <p:nvPicPr>
          <p:cNvPr id="15" name="Picture 2" descr="Marriott Logo, symbol, meaning, history, PNG, brand">
            <a:extLst>
              <a:ext uri="{FF2B5EF4-FFF2-40B4-BE49-F238E27FC236}">
                <a16:creationId xmlns:a16="http://schemas.microsoft.com/office/drawing/2014/main" id="{B5D57638-F6D9-ABC9-C2FF-ADB9DC26DE7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958" t="23687" r="-368" b="23687"/>
          <a:stretch>
            <a:fillRect/>
          </a:stretch>
        </p:blipFill>
        <p:spPr bwMode="auto">
          <a:xfrm>
            <a:off x="10086522" y="464164"/>
            <a:ext cx="1832428" cy="535346"/>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Top Corners Rounded 16">
            <a:extLst>
              <a:ext uri="{FF2B5EF4-FFF2-40B4-BE49-F238E27FC236}">
                <a16:creationId xmlns:a16="http://schemas.microsoft.com/office/drawing/2014/main" id="{447AA0D1-2721-F0E9-7AF3-ECB60EF9D302}"/>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8" name="Table 4">
            <a:extLst>
              <a:ext uri="{FF2B5EF4-FFF2-40B4-BE49-F238E27FC236}">
                <a16:creationId xmlns:a16="http://schemas.microsoft.com/office/drawing/2014/main" id="{C9BCC7F9-E865-1202-DDBC-CF83CEC298F3}"/>
              </a:ext>
            </a:extLst>
          </p:cNvPr>
          <p:cNvGraphicFramePr>
            <a:graphicFrameLocks noGrp="1"/>
          </p:cNvGraphicFramePr>
          <p:nvPr>
            <p:extLst>
              <p:ext uri="{D42A27DB-BD31-4B8C-83A1-F6EECF244321}">
                <p14:modId xmlns:p14="http://schemas.microsoft.com/office/powerpoint/2010/main" val="1452872785"/>
              </p:ext>
            </p:extLst>
          </p:nvPr>
        </p:nvGraphicFramePr>
        <p:xfrm>
          <a:off x="-7620" y="1148230"/>
          <a:ext cx="11986260" cy="5234409"/>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3332480">
                  <a:extLst>
                    <a:ext uri="{9D8B030D-6E8A-4147-A177-3AD203B41FA5}">
                      <a16:colId xmlns:a16="http://schemas.microsoft.com/office/drawing/2014/main" val="2382844442"/>
                    </a:ext>
                  </a:extLst>
                </a:gridCol>
                <a:gridCol w="3332480">
                  <a:extLst>
                    <a:ext uri="{9D8B030D-6E8A-4147-A177-3AD203B41FA5}">
                      <a16:colId xmlns:a16="http://schemas.microsoft.com/office/drawing/2014/main" val="957515009"/>
                    </a:ext>
                  </a:extLst>
                </a:gridCol>
                <a:gridCol w="3332480">
                  <a:extLst>
                    <a:ext uri="{9D8B030D-6E8A-4147-A177-3AD203B41FA5}">
                      <a16:colId xmlns:a16="http://schemas.microsoft.com/office/drawing/2014/main" val="2353111847"/>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Sustain Responsible Operations</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Empower Through Opportunity</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Nurture Our World</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1069848">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954F07"/>
                          </a:solidFill>
                          <a:latin typeface="+mj-lt"/>
                          <a:ea typeface="+mn-ea"/>
                          <a:cs typeface="Leelawadee"/>
                        </a:rPr>
                        <a:t>POSITIVE </a:t>
                      </a:r>
                      <a:br>
                        <a:rPr lang="en-US" sz="1400" kern="1200">
                          <a:solidFill>
                            <a:srgbClr val="954F07"/>
                          </a:solidFill>
                          <a:latin typeface="+mj-lt"/>
                          <a:ea typeface="+mn-ea"/>
                          <a:cs typeface="Leelawadee"/>
                        </a:rPr>
                      </a:br>
                      <a:r>
                        <a:rPr lang="en-US" sz="1400" kern="1200">
                          <a:solidFill>
                            <a:srgbClr val="954F07"/>
                          </a:solidFill>
                          <a:latin typeface="+mj-lt"/>
                          <a:ea typeface="+mn-ea"/>
                          <a:cs typeface="Leelawadee"/>
                        </a:rPr>
                        <a:t>AGRICULTURE</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9F0A"/>
                    </a:solidFill>
                  </a:tcPr>
                </a:tc>
                <a:tc>
                  <a:txBody>
                    <a:bodyPr/>
                    <a:lstStyle/>
                    <a:p>
                      <a:pPr marL="120650" indent="-120650" algn="l">
                        <a:buFont typeface="Arial" panose="020B0604020202020204" pitchFamily="34" charset="0"/>
                        <a:buChar char="•"/>
                      </a:pPr>
                      <a:r>
                        <a:rPr lang="en-US" sz="1050" noProof="0">
                          <a:solidFill>
                            <a:schemeClr val="accent3"/>
                          </a:solidFill>
                          <a:highlight>
                            <a:srgbClr val="FFC624"/>
                          </a:highlight>
                          <a:latin typeface="+mn-lt"/>
                          <a:cs typeface="Leelawadee" panose="020B0502040204020203" pitchFamily="34" charset="-34"/>
                        </a:rPr>
                        <a:t>Target:</a:t>
                      </a:r>
                      <a:r>
                        <a:rPr lang="en-US" sz="1050" noProof="0">
                          <a:solidFill>
                            <a:schemeClr val="accent3"/>
                          </a:solidFill>
                          <a:latin typeface="+mn-lt"/>
                          <a:cs typeface="Leelawadee" panose="020B0502040204020203" pitchFamily="34" charset="-34"/>
                        </a:rPr>
                        <a:t> Responsibly source 95% in Top 10 priority </a:t>
                      </a:r>
                      <a:br>
                        <a:rPr lang="en-US" sz="1050" noProof="0">
                          <a:solidFill>
                            <a:schemeClr val="accent3"/>
                          </a:solidFill>
                          <a:latin typeface="+mn-lt"/>
                          <a:cs typeface="Leelawadee" panose="020B0502040204020203" pitchFamily="34" charset="-34"/>
                        </a:rPr>
                      </a:br>
                      <a:r>
                        <a:rPr lang="en-US" sz="1050" kern="1200" noProof="0">
                          <a:solidFill>
                            <a:schemeClr val="accent3"/>
                          </a:solidFill>
                          <a:latin typeface="+mn-lt"/>
                          <a:ea typeface="+mn-ea"/>
                          <a:cs typeface="Leelawadee" panose="020B0502040204020203" pitchFamily="34" charset="-34"/>
                        </a:rPr>
                        <a:t>categories by 2025</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050" i="1" noProof="0">
                          <a:solidFill>
                            <a:schemeClr val="accent3"/>
                          </a:solidFill>
                          <a:latin typeface="+mn-lt"/>
                          <a:cs typeface="Leelawadee" panose="020B0502040204020203" pitchFamily="34" charset="-34"/>
                        </a:rPr>
                        <a:t>Not a focus area for the customer.</a:t>
                      </a:r>
                      <a:endParaRPr lang="en-US" sz="1050" i="1" noProof="0">
                        <a:solidFill>
                          <a:schemeClr val="accent3"/>
                        </a:solidFill>
                        <a:latin typeface="+mn-lt"/>
                        <a:cs typeface="Leelawadee" panose="020B0502040204020203" pitchFamily="34" charset="-34"/>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50" i="1" noProof="0">
                          <a:solidFill>
                            <a:schemeClr val="accent3"/>
                          </a:solidFill>
                          <a:latin typeface="+mn-lt"/>
                          <a:cs typeface="Leelawadee" panose="020B0502040204020203" pitchFamily="34" charset="-34"/>
                        </a:rPr>
                        <a:t>Not a focus area for the customer.</a:t>
                      </a:r>
                      <a:endParaRPr lang="en-US" sz="1050" i="1" noProof="0">
                        <a:solidFill>
                          <a:schemeClr val="accent3"/>
                        </a:solidFill>
                        <a:latin typeface="+mn-lt"/>
                        <a:cs typeface="Leelawadee" panose="020B0502040204020203" pitchFamily="34" charset="-34"/>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2194560">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indent="-120650">
                        <a:buFont typeface="Arial" panose="020B0604020202020204" pitchFamily="34" charset="0"/>
                        <a:buChar char="•"/>
                      </a:pPr>
                      <a:r>
                        <a:rPr lang="en-US" sz="1050" noProof="0">
                          <a:solidFill>
                            <a:schemeClr val="accent3"/>
                          </a:solidFill>
                          <a:highlight>
                            <a:srgbClr val="FFC624"/>
                          </a:highlight>
                          <a:latin typeface="+mn-lt"/>
                          <a:cs typeface="Leelawadee" panose="020B0502040204020203" pitchFamily="34" charset="-34"/>
                        </a:rPr>
                        <a:t>Target:</a:t>
                      </a:r>
                      <a:r>
                        <a:rPr lang="en-US" sz="1050" noProof="0">
                          <a:solidFill>
                            <a:schemeClr val="accent3"/>
                          </a:solidFill>
                          <a:latin typeface="+mn-lt"/>
                          <a:cs typeface="Leelawadee" panose="020B0502040204020203" pitchFamily="34" charset="-34"/>
                        </a:rPr>
                        <a:t> Reduce absolute scope 1, 2, and 3 GHG emissions 90% by 2050 </a:t>
                      </a:r>
                    </a:p>
                    <a:p>
                      <a:pPr marL="120650" marR="0" lvl="0" indent="-12065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lang="en-US" sz="1050" noProof="0">
                          <a:solidFill>
                            <a:schemeClr val="accent3"/>
                          </a:solidFill>
                          <a:highlight>
                            <a:srgbClr val="FFC624"/>
                          </a:highlight>
                          <a:latin typeface="+mn-lt"/>
                          <a:cs typeface="Leelawadee" panose="020B0502040204020203" pitchFamily="34" charset="-34"/>
                        </a:rPr>
                        <a:t>Target:</a:t>
                      </a:r>
                      <a:r>
                        <a:rPr lang="en-US" sz="1050" noProof="0">
                          <a:solidFill>
                            <a:schemeClr val="accent3"/>
                          </a:solidFill>
                          <a:latin typeface="+mn-lt"/>
                          <a:cs typeface="Leelawadee" panose="020B0502040204020203" pitchFamily="34" charset="-34"/>
                        </a:rPr>
                        <a:t> Reduce water intensity by 15% (water consumption per occupied room) </a:t>
                      </a:r>
                      <a:r>
                        <a:rPr lang="en-US" sz="1050" kern="1200" noProof="0">
                          <a:solidFill>
                            <a:schemeClr val="accent3"/>
                          </a:solidFill>
                          <a:latin typeface="+mn-lt"/>
                          <a:ea typeface="+mn-ea"/>
                          <a:cs typeface="Leelawadee" panose="020B0502040204020203" pitchFamily="34" charset="-34"/>
                        </a:rPr>
                        <a:t>by 2025</a:t>
                      </a:r>
                    </a:p>
                    <a:p>
                      <a:pPr marL="120650" marR="0" lvl="0" indent="-12065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lang="en-US" sz="1050" noProof="0">
                          <a:solidFill>
                            <a:schemeClr val="accent3"/>
                          </a:solidFill>
                          <a:highlight>
                            <a:srgbClr val="FFC624"/>
                          </a:highlight>
                          <a:latin typeface="+mn-lt"/>
                          <a:cs typeface="Leelawadee" panose="020B0502040204020203" pitchFamily="34" charset="-34"/>
                        </a:rPr>
                        <a:t>Target:</a:t>
                      </a:r>
                      <a:r>
                        <a:rPr lang="en-US" sz="1050" noProof="0">
                          <a:solidFill>
                            <a:schemeClr val="accent3"/>
                          </a:solidFill>
                          <a:latin typeface="+mn-lt"/>
                          <a:cs typeface="Leelawadee" panose="020B0502040204020203" pitchFamily="34" charset="-34"/>
                        </a:rPr>
                        <a:t> Achieve a minimum of 30% of electricity from renewable energy </a:t>
                      </a:r>
                      <a:r>
                        <a:rPr lang="en-US" sz="1050" kern="1200" noProof="0">
                          <a:solidFill>
                            <a:schemeClr val="accent3"/>
                          </a:solidFill>
                          <a:latin typeface="+mn-lt"/>
                          <a:ea typeface="+mn-ea"/>
                          <a:cs typeface="Leelawadee" panose="020B0502040204020203" pitchFamily="34" charset="-34"/>
                        </a:rPr>
                        <a:t>by 2025</a:t>
                      </a:r>
                      <a:endParaRPr lang="en-US" sz="1050" noProof="0">
                        <a:solidFill>
                          <a:schemeClr val="accent3"/>
                        </a:solidFill>
                        <a:latin typeface="+mn-lt"/>
                        <a:cs typeface="Leelawadee" panose="020B0502040204020203" pitchFamily="34" charset="-34"/>
                      </a:endParaRPr>
                    </a:p>
                    <a:p>
                      <a:pPr marL="120650" marR="0" lvl="0" indent="-12065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lang="en-US" sz="1050" noProof="0">
                          <a:solidFill>
                            <a:schemeClr val="accent3"/>
                          </a:solidFill>
                          <a:highlight>
                            <a:srgbClr val="FFC624"/>
                          </a:highlight>
                          <a:latin typeface="+mn-lt"/>
                          <a:cs typeface="Leelawadee" panose="020B0502040204020203" pitchFamily="34" charset="-34"/>
                        </a:rPr>
                        <a:t>Target:</a:t>
                      </a:r>
                      <a:r>
                        <a:rPr lang="en-US" sz="1050" noProof="0">
                          <a:solidFill>
                            <a:schemeClr val="accent3"/>
                          </a:solidFill>
                          <a:latin typeface="+mn-lt"/>
                          <a:cs typeface="Leelawadee" panose="020B0502040204020203" pitchFamily="34" charset="-34"/>
                        </a:rPr>
                        <a:t> Reduce waste to landfill by 45% and food waste by 50% </a:t>
                      </a:r>
                      <a:r>
                        <a:rPr lang="en-US" sz="1050" kern="1200" noProof="0">
                          <a:solidFill>
                            <a:schemeClr val="accent3"/>
                          </a:solidFill>
                          <a:latin typeface="+mn-lt"/>
                          <a:ea typeface="+mn-ea"/>
                          <a:cs typeface="Leelawadee" panose="020B0502040204020203" pitchFamily="34" charset="-34"/>
                        </a:rPr>
                        <a:t>by 2025</a:t>
                      </a:r>
                      <a:endParaRPr lang="en-US" sz="1050" noProof="0">
                        <a:solidFill>
                          <a:schemeClr val="accent3"/>
                        </a:solidFill>
                        <a:latin typeface="+mn-lt"/>
                        <a:cs typeface="Leelawadee" panose="020B0502040204020203" pitchFamily="34" charset="-34"/>
                      </a:endParaRPr>
                    </a:p>
                    <a:p>
                      <a:pPr marL="120650" marR="0" lvl="0" indent="-12065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lang="en-US" sz="1050" noProof="0">
                          <a:solidFill>
                            <a:schemeClr val="accent3"/>
                          </a:solidFill>
                          <a:highlight>
                            <a:srgbClr val="FFC624"/>
                          </a:highlight>
                          <a:latin typeface="+mn-lt"/>
                          <a:cs typeface="Leelawadee" panose="020B0502040204020203" pitchFamily="34" charset="-34"/>
                        </a:rPr>
                        <a:t>Target:</a:t>
                      </a:r>
                      <a:r>
                        <a:rPr lang="en-US" sz="1050" noProof="0">
                          <a:solidFill>
                            <a:schemeClr val="accent3"/>
                          </a:solidFill>
                          <a:latin typeface="+mn-lt"/>
                          <a:cs typeface="Leelawadee" panose="020B0502040204020203" pitchFamily="34" charset="-34"/>
                        </a:rPr>
                        <a:t> Certify 100% of hotels to a recognized sustainability standard; 650 hotels will pursue or achieve LEED certification or equivalent </a:t>
                      </a:r>
                      <a:r>
                        <a:rPr lang="en-US" sz="1050" kern="1200" noProof="0">
                          <a:solidFill>
                            <a:schemeClr val="accent3"/>
                          </a:solidFill>
                          <a:latin typeface="+mn-lt"/>
                          <a:ea typeface="+mn-ea"/>
                          <a:cs typeface="Leelawadee" panose="020B0502040204020203" pitchFamily="34" charset="-34"/>
                        </a:rPr>
                        <a:t>by 2025</a:t>
                      </a:r>
                      <a:endParaRPr lang="en-US" sz="1050" noProof="0">
                        <a:solidFill>
                          <a:schemeClr val="accent3"/>
                        </a:solidFill>
                        <a:latin typeface="+mn-lt"/>
                        <a:cs typeface="Leelawadee" panose="020B0502040204020203" pitchFamily="34" charset="-34"/>
                      </a:endParaRPr>
                    </a:p>
                    <a:p>
                      <a:pPr marL="120650" marR="0" lvl="0" indent="-12065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lang="en-US" sz="1050" noProof="0">
                          <a:solidFill>
                            <a:schemeClr val="accent3"/>
                          </a:solidFill>
                          <a:highlight>
                            <a:srgbClr val="FFC624"/>
                          </a:highlight>
                          <a:latin typeface="+mn-lt"/>
                          <a:cs typeface="Leelawadee" panose="020B0502040204020203" pitchFamily="34" charset="-34"/>
                        </a:rPr>
                        <a:t>Target:</a:t>
                      </a:r>
                      <a:r>
                        <a:rPr lang="en-US" sz="1050" noProof="0">
                          <a:solidFill>
                            <a:schemeClr val="accent3"/>
                          </a:solidFill>
                          <a:latin typeface="+mn-lt"/>
                          <a:cs typeface="Leelawadee" panose="020B0502040204020203" pitchFamily="34" charset="-34"/>
                        </a:rPr>
                        <a:t> Collaborate with owners to develop 250 adaptive reuse projects </a:t>
                      </a:r>
                      <a:r>
                        <a:rPr lang="en-US" sz="1050" kern="1200" noProof="0">
                          <a:solidFill>
                            <a:schemeClr val="accent3"/>
                          </a:solidFill>
                          <a:latin typeface="+mn-lt"/>
                          <a:ea typeface="+mn-ea"/>
                          <a:cs typeface="Leelawadee" panose="020B0502040204020203" pitchFamily="34" charset="-34"/>
                        </a:rPr>
                        <a:t>by 2025</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marR="0" lvl="0" indent="-1206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noProof="0">
                          <a:solidFill>
                            <a:schemeClr val="accent3"/>
                          </a:solidFill>
                          <a:highlight>
                            <a:srgbClr val="FFC624"/>
                          </a:highlight>
                          <a:latin typeface="+mn-lt"/>
                          <a:cs typeface="Leelawadee" panose="020B0502040204020203" pitchFamily="34" charset="-34"/>
                        </a:rPr>
                        <a:t>Target:</a:t>
                      </a:r>
                      <a:r>
                        <a:rPr lang="en-US" sz="1050" noProof="0">
                          <a:solidFill>
                            <a:schemeClr val="accent3"/>
                          </a:solidFill>
                          <a:latin typeface="+mn-lt"/>
                          <a:cs typeface="Leelawadee" panose="020B0502040204020203" pitchFamily="34" charset="-34"/>
                        </a:rPr>
                        <a:t> Invest $35 million to increase and deepen programs and partnerships that develop hospitality skills and opportunity </a:t>
                      </a:r>
                      <a:r>
                        <a:rPr lang="en-US" sz="1050" kern="1200" noProof="0">
                          <a:solidFill>
                            <a:schemeClr val="accent3"/>
                          </a:solidFill>
                          <a:latin typeface="+mn-lt"/>
                          <a:ea typeface="+mn-ea"/>
                          <a:cs typeface="Leelawadee" panose="020B0502040204020203" pitchFamily="34" charset="-34"/>
                        </a:rPr>
                        <a:t>by 2025</a:t>
                      </a:r>
                    </a:p>
                    <a:p>
                      <a:pPr marL="120650" marR="0" lvl="0" indent="-12065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lang="en-US" sz="1050" noProof="0">
                          <a:solidFill>
                            <a:schemeClr val="accent3"/>
                          </a:solidFill>
                          <a:highlight>
                            <a:srgbClr val="FFC624"/>
                          </a:highlight>
                          <a:latin typeface="+mn-lt"/>
                          <a:cs typeface="Leelawadee" panose="020B0502040204020203" pitchFamily="34" charset="-34"/>
                        </a:rPr>
                        <a:t>Target:</a:t>
                      </a:r>
                      <a:r>
                        <a:rPr lang="en-US" sz="1050" noProof="0">
                          <a:solidFill>
                            <a:schemeClr val="accent3"/>
                          </a:solidFill>
                          <a:latin typeface="+mn-lt"/>
                          <a:cs typeface="Leelawadee" panose="020B0502040204020203" pitchFamily="34" charset="-34"/>
                        </a:rPr>
                        <a:t> Increase representation of people of color in </a:t>
                      </a:r>
                      <a:br>
                        <a:rPr lang="en-US" sz="1050" noProof="0">
                          <a:solidFill>
                            <a:schemeClr val="accent3"/>
                          </a:solidFill>
                          <a:latin typeface="+mn-lt"/>
                          <a:cs typeface="Leelawadee" panose="020B0502040204020203" pitchFamily="34" charset="-34"/>
                        </a:rPr>
                      </a:br>
                      <a:r>
                        <a:rPr lang="en-US" sz="1050" noProof="0">
                          <a:solidFill>
                            <a:schemeClr val="accent3"/>
                          </a:solidFill>
                          <a:latin typeface="+mn-lt"/>
                          <a:cs typeface="Leelawadee" panose="020B0502040204020203" pitchFamily="34" charset="-34"/>
                        </a:rPr>
                        <a:t>United States (U.S.) executive positions 7 to 25% </a:t>
                      </a:r>
                      <a:r>
                        <a:rPr lang="en-US" sz="1050" kern="1200" noProof="0">
                          <a:solidFill>
                            <a:schemeClr val="accent3"/>
                          </a:solidFill>
                          <a:latin typeface="+mn-lt"/>
                          <a:ea typeface="+mn-ea"/>
                          <a:cs typeface="Leelawadee" panose="020B0502040204020203" pitchFamily="34" charset="-34"/>
                        </a:rPr>
                        <a:t>by 2025</a:t>
                      </a:r>
                      <a:endParaRPr lang="en-US" sz="1050" noProof="0">
                        <a:solidFill>
                          <a:schemeClr val="accent3"/>
                        </a:solidFill>
                        <a:latin typeface="+mn-lt"/>
                        <a:cs typeface="Leelawadee" panose="020B0502040204020203" pitchFamily="34" charset="-34"/>
                      </a:endParaRP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marR="0" lvl="0" indent="-1206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noProof="0">
                          <a:solidFill>
                            <a:schemeClr val="accent3"/>
                          </a:solidFill>
                          <a:highlight>
                            <a:srgbClr val="FFC624"/>
                          </a:highlight>
                          <a:latin typeface="+mn-lt"/>
                          <a:cs typeface="Leelawadee" panose="020B0502040204020203" pitchFamily="34" charset="-34"/>
                        </a:rPr>
                        <a:t>Target:</a:t>
                      </a:r>
                      <a:r>
                        <a:rPr lang="en-US" sz="1050" noProof="0">
                          <a:solidFill>
                            <a:schemeClr val="accent3"/>
                          </a:solidFill>
                          <a:latin typeface="+mn-lt"/>
                          <a:cs typeface="Leelawadee" panose="020B0502040204020203" pitchFamily="34" charset="-34"/>
                        </a:rPr>
                        <a:t> Contribute 15 million hours of volunteer service </a:t>
                      </a:r>
                      <a:br>
                        <a:rPr lang="en-US" sz="1050" noProof="0">
                          <a:solidFill>
                            <a:schemeClr val="accent3"/>
                          </a:solidFill>
                          <a:latin typeface="+mn-lt"/>
                          <a:cs typeface="Leelawadee" panose="020B0502040204020203" pitchFamily="34" charset="-34"/>
                        </a:rPr>
                      </a:br>
                      <a:r>
                        <a:rPr lang="en-US" sz="1050" kern="1200" noProof="0">
                          <a:solidFill>
                            <a:schemeClr val="accent3"/>
                          </a:solidFill>
                          <a:latin typeface="+mn-lt"/>
                          <a:ea typeface="+mn-ea"/>
                          <a:cs typeface="Leelawadee" panose="020B0502040204020203" pitchFamily="34" charset="-34"/>
                        </a:rPr>
                        <a:t>by 2025</a:t>
                      </a:r>
                      <a:endParaRPr lang="en-US" sz="1050" noProof="0">
                        <a:solidFill>
                          <a:schemeClr val="accent3"/>
                        </a:solidFill>
                        <a:latin typeface="+mn-lt"/>
                        <a:cs typeface="Leelawadee" panose="020B0502040204020203" pitchFamily="34" charset="-34"/>
                      </a:endParaRP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r h="1528549">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922F11"/>
                          </a:solidFill>
                          <a:latin typeface="+mj-lt"/>
                          <a:ea typeface="+mn-ea"/>
                          <a:cs typeface="Leelawadee"/>
                        </a:rPr>
                        <a:t>POSITIVE </a:t>
                      </a:r>
                      <a:br>
                        <a:rPr lang="en-US" sz="1400" kern="1200">
                          <a:solidFill>
                            <a:srgbClr val="922F11"/>
                          </a:solidFill>
                          <a:latin typeface="+mj-lt"/>
                          <a:ea typeface="+mn-ea"/>
                          <a:cs typeface="Leelawadee"/>
                        </a:rPr>
                      </a:br>
                      <a:r>
                        <a:rPr lang="en-US" sz="1400" kern="1200">
                          <a:solidFill>
                            <a:srgbClr val="922F11"/>
                          </a:solidFill>
                          <a:latin typeface="+mj-lt"/>
                          <a:ea typeface="+mn-ea"/>
                          <a:cs typeface="Leelawadee"/>
                        </a:rPr>
                        <a:t>CHOICES</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E6D26"/>
                    </a:solidFill>
                  </a:tcPr>
                </a:tc>
                <a:tc>
                  <a:txBody>
                    <a:bodyPr/>
                    <a:lstStyle/>
                    <a:p>
                      <a:pPr marL="0" indent="0" algn="ctr">
                        <a:buFont typeface="Arial" panose="020B0604020202020204" pitchFamily="34" charset="0"/>
                        <a:buNone/>
                      </a:pPr>
                      <a:r>
                        <a:rPr lang="en-GB" sz="1050" i="1" noProof="0">
                          <a:solidFill>
                            <a:schemeClr val="accent3"/>
                          </a:solidFill>
                          <a:latin typeface="+mn-lt"/>
                          <a:cs typeface="Leelawadee" panose="020B0502040204020203" pitchFamily="34" charset="-34"/>
                        </a:rPr>
                        <a:t>Not a focus area for the customer.</a:t>
                      </a:r>
                      <a:endParaRPr lang="en-US" sz="1050" i="1" noProof="0">
                        <a:solidFill>
                          <a:schemeClr val="accent3"/>
                        </a:solidFill>
                        <a:latin typeface="+mn-lt"/>
                        <a:cs typeface="Leelawadee" panose="020B0502040204020203" pitchFamily="34" charset="-34"/>
                      </a:endParaRP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a:ln>
                            <a:noFill/>
                          </a:ln>
                          <a:solidFill>
                            <a:schemeClr val="accent3"/>
                          </a:solidFill>
                          <a:effectLst/>
                          <a:uLnTx/>
                          <a:uFillTx/>
                          <a:latin typeface="+mn-lt"/>
                          <a:ea typeface="+mn-ea"/>
                          <a:cs typeface="Leelawadee" panose="020B0502040204020203" pitchFamily="34" charset="-34"/>
                        </a:rPr>
                        <a:t>Not a focus area for the customer.</a:t>
                      </a:r>
                      <a:endParaRPr kumimoji="0" lang="en-US" sz="1050" b="0" i="1" u="none" strike="noStrike" kern="1200" cap="none" spc="0" normalizeH="0" baseline="0" noProof="0">
                        <a:ln>
                          <a:noFill/>
                        </a:ln>
                        <a:solidFill>
                          <a:schemeClr val="accent3"/>
                        </a:solidFill>
                        <a:effectLst/>
                        <a:uLnTx/>
                        <a:uFillTx/>
                        <a:latin typeface="+mn-lt"/>
                        <a:ea typeface="+mn-ea"/>
                        <a:cs typeface="Leelawadee" panose="020B0502040204020203" pitchFamily="34" charset="-34"/>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a:ln>
                            <a:noFill/>
                          </a:ln>
                          <a:solidFill>
                            <a:schemeClr val="accent3"/>
                          </a:solidFill>
                          <a:effectLst/>
                          <a:uLnTx/>
                          <a:uFillTx/>
                          <a:latin typeface="+mn-lt"/>
                          <a:ea typeface="+mn-ea"/>
                          <a:cs typeface="Leelawadee" panose="020B0502040204020203" pitchFamily="34" charset="-34"/>
                        </a:rPr>
                        <a:t>Not a focus area for the customer.</a:t>
                      </a:r>
                      <a:endParaRPr kumimoji="0" lang="en-US" sz="1050" b="0" i="1" u="none" strike="noStrike" kern="1200" cap="none" spc="0" normalizeH="0" baseline="0" noProof="0">
                        <a:ln>
                          <a:noFill/>
                        </a:ln>
                        <a:solidFill>
                          <a:schemeClr val="accent3"/>
                        </a:solidFill>
                        <a:effectLst/>
                        <a:uLnTx/>
                        <a:uFillTx/>
                        <a:latin typeface="+mn-lt"/>
                        <a:ea typeface="+mn-ea"/>
                        <a:cs typeface="Leelawadee" panose="020B0502040204020203" pitchFamily="34" charset="-34"/>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40967922"/>
                  </a:ext>
                </a:extLst>
              </a:tr>
            </a:tbl>
          </a:graphicData>
        </a:graphic>
      </p:graphicFrame>
      <p:pic>
        <p:nvPicPr>
          <p:cNvPr id="19" name="Picture 18" descr="A logo of a leaf in a circle&#10;&#10;Description automatically generated">
            <a:extLst>
              <a:ext uri="{FF2B5EF4-FFF2-40B4-BE49-F238E27FC236}">
                <a16:creationId xmlns:a16="http://schemas.microsoft.com/office/drawing/2014/main" id="{ABF7D6FE-7A4B-5C3A-1E50-849E2D135BC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pic>
        <p:nvPicPr>
          <p:cNvPr id="20" name="Picture 19" descr="A blue and green windmill with green arrows&#10;&#10;Description automatically generated">
            <a:extLst>
              <a:ext uri="{FF2B5EF4-FFF2-40B4-BE49-F238E27FC236}">
                <a16:creationId xmlns:a16="http://schemas.microsoft.com/office/drawing/2014/main" id="{A940A8BF-0B80-89AF-0433-9F435BBBACD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7884" y="2906877"/>
            <a:ext cx="556204" cy="604020"/>
          </a:xfrm>
          <a:prstGeom prst="rect">
            <a:avLst/>
          </a:prstGeom>
        </p:spPr>
      </p:pic>
      <p:pic>
        <p:nvPicPr>
          <p:cNvPr id="21" name="Picture 20" descr="A logo of a hand and a globe&#10;&#10;Description automatically generated">
            <a:extLst>
              <a:ext uri="{FF2B5EF4-FFF2-40B4-BE49-F238E27FC236}">
                <a16:creationId xmlns:a16="http://schemas.microsoft.com/office/drawing/2014/main" id="{E8751AD2-5342-F851-6878-6DBF6959132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27528" y="5336248"/>
            <a:ext cx="536916" cy="583072"/>
          </a:xfrm>
          <a:prstGeom prst="rect">
            <a:avLst/>
          </a:prstGeom>
        </p:spPr>
      </p:pic>
    </p:spTree>
    <p:extLst>
      <p:ext uri="{BB962C8B-B14F-4D97-AF65-F5344CB8AC3E}">
        <p14:creationId xmlns:p14="http://schemas.microsoft.com/office/powerpoint/2010/main" val="2097192984"/>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0DDC6E-276B-A577-8F70-3D15DFD5E1DB}"/>
            </a:ext>
          </a:extLst>
        </p:cNvPr>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F0C5BE52-7CAC-8CE8-8E9E-5EDCFAC5B180}"/>
              </a:ext>
            </a:extLst>
          </p:cNvPr>
          <p:cNvGraphicFramePr>
            <a:graphicFrameLocks/>
          </p:cNvGraphicFramePr>
          <p:nvPr>
            <p:custDataLst>
              <p:tags r:id="rId1"/>
            </p:custDataLst>
            <p:extLst>
              <p:ext uri="{D42A27DB-BD31-4B8C-83A1-F6EECF244321}">
                <p14:modId xmlns:p14="http://schemas.microsoft.com/office/powerpoint/2010/main" val="10614266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3" name="think-cell data - do not delete" hidden="1">
                        <a:extLst>
                          <a:ext uri="{FF2B5EF4-FFF2-40B4-BE49-F238E27FC236}">
                            <a16:creationId xmlns:a16="http://schemas.microsoft.com/office/drawing/2014/main" id="{F0C5BE52-7CAC-8CE8-8E9E-5EDCFAC5B18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Title 4">
            <a:extLst>
              <a:ext uri="{FF2B5EF4-FFF2-40B4-BE49-F238E27FC236}">
                <a16:creationId xmlns:a16="http://schemas.microsoft.com/office/drawing/2014/main" id="{D0589E13-44C5-1770-56DF-8DA40D8CC87E}"/>
              </a:ext>
            </a:extLst>
          </p:cNvPr>
          <p:cNvSpPr>
            <a:spLocks noGrp="1"/>
          </p:cNvSpPr>
          <p:nvPr>
            <p:ph type="title"/>
          </p:nvPr>
        </p:nvSpPr>
        <p:spPr>
          <a:xfrm>
            <a:off x="304801" y="247650"/>
            <a:ext cx="9855200" cy="968375"/>
          </a:xfrm>
        </p:spPr>
        <p:txBody>
          <a:bodyPr vert="horz" rIns="0"/>
          <a:lstStyle/>
          <a:p>
            <a:pPr lvl="0"/>
            <a:r>
              <a:rPr lang="en-US" sz="2600"/>
              <a:t>COMMONALITY BETWEEN MARRIOTT’S AND PEP+ FOCUS AREAS</a:t>
            </a:r>
            <a:br>
              <a:rPr lang="en-US" sz="2600"/>
            </a:br>
            <a:r>
              <a:rPr lang="en-US" sz="1800" i="1"/>
              <a:t>Allowing us to identify opportunities for collaboration, and therefore </a:t>
            </a:r>
            <a:br>
              <a:rPr lang="en-US" sz="1800" i="1"/>
            </a:br>
            <a:r>
              <a:rPr lang="en-US" sz="1800" i="1"/>
              <a:t>add value to our relationship</a:t>
            </a:r>
          </a:p>
        </p:txBody>
      </p:sp>
      <p:pic>
        <p:nvPicPr>
          <p:cNvPr id="13" name="Picture 2" descr="Marriott Logo, symbol, meaning, history, PNG, brand">
            <a:extLst>
              <a:ext uri="{FF2B5EF4-FFF2-40B4-BE49-F238E27FC236}">
                <a16:creationId xmlns:a16="http://schemas.microsoft.com/office/drawing/2014/main" id="{1B9F4DD9-3FE0-0FC2-9A3B-C075C40D11C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958" t="23687" r="-368" b="23687"/>
          <a:stretch>
            <a:fillRect/>
          </a:stretch>
        </p:blipFill>
        <p:spPr bwMode="auto">
          <a:xfrm>
            <a:off x="10086522" y="464164"/>
            <a:ext cx="1832428" cy="535346"/>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Top Corners Rounded 13">
            <a:extLst>
              <a:ext uri="{FF2B5EF4-FFF2-40B4-BE49-F238E27FC236}">
                <a16:creationId xmlns:a16="http://schemas.microsoft.com/office/drawing/2014/main" id="{6550583C-4113-3714-EA87-275CB293F0D2}"/>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5" name="Table 4">
            <a:extLst>
              <a:ext uri="{FF2B5EF4-FFF2-40B4-BE49-F238E27FC236}">
                <a16:creationId xmlns:a16="http://schemas.microsoft.com/office/drawing/2014/main" id="{EE3B63B2-E52B-5531-279F-5F411FCF99A2}"/>
              </a:ext>
            </a:extLst>
          </p:cNvPr>
          <p:cNvGraphicFramePr>
            <a:graphicFrameLocks noGrp="1"/>
          </p:cNvGraphicFramePr>
          <p:nvPr>
            <p:extLst>
              <p:ext uri="{D42A27DB-BD31-4B8C-83A1-F6EECF244321}">
                <p14:modId xmlns:p14="http://schemas.microsoft.com/office/powerpoint/2010/main" val="2252171313"/>
              </p:ext>
            </p:extLst>
          </p:nvPr>
        </p:nvGraphicFramePr>
        <p:xfrm>
          <a:off x="-7620" y="1148230"/>
          <a:ext cx="11986260" cy="5039845"/>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4998720">
                  <a:extLst>
                    <a:ext uri="{9D8B030D-6E8A-4147-A177-3AD203B41FA5}">
                      <a16:colId xmlns:a16="http://schemas.microsoft.com/office/drawing/2014/main" val="2382844442"/>
                    </a:ext>
                  </a:extLst>
                </a:gridCol>
                <a:gridCol w="4998720">
                  <a:extLst>
                    <a:ext uri="{9D8B030D-6E8A-4147-A177-3AD203B41FA5}">
                      <a16:colId xmlns:a16="http://schemas.microsoft.com/office/drawing/2014/main" val="2353111847"/>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Sustain Responsible Operations</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Nurture Our World</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1069848">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954F07"/>
                          </a:solidFill>
                          <a:latin typeface="+mj-lt"/>
                          <a:ea typeface="+mn-ea"/>
                          <a:cs typeface="Leelawadee"/>
                        </a:rPr>
                        <a:t>POSITIVE </a:t>
                      </a:r>
                      <a:br>
                        <a:rPr lang="en-US" sz="1400" kern="1200">
                          <a:solidFill>
                            <a:srgbClr val="954F07"/>
                          </a:solidFill>
                          <a:latin typeface="+mj-lt"/>
                          <a:ea typeface="+mn-ea"/>
                          <a:cs typeface="Leelawadee"/>
                        </a:rPr>
                      </a:br>
                      <a:r>
                        <a:rPr lang="en-US" sz="1400" kern="1200">
                          <a:solidFill>
                            <a:srgbClr val="954F07"/>
                          </a:solidFill>
                          <a:latin typeface="+mj-lt"/>
                          <a:ea typeface="+mn-ea"/>
                          <a:cs typeface="Leelawadee"/>
                        </a:rPr>
                        <a:t>AGRICULTURE</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9F0A"/>
                    </a:solidFill>
                  </a:tcPr>
                </a:tc>
                <a:tc>
                  <a:txBody>
                    <a:bodyPr/>
                    <a:lstStyle/>
                    <a:p>
                      <a:pPr marL="120650" indent="-120650" algn="l">
                        <a:buFont typeface="Arial" panose="020B0604020202020204" pitchFamily="34" charset="0"/>
                        <a:buChar char="•"/>
                      </a:pPr>
                      <a:r>
                        <a:rPr lang="en-US" sz="1050" noProof="0">
                          <a:solidFill>
                            <a:schemeClr val="accent3"/>
                          </a:solidFill>
                          <a:highlight>
                            <a:srgbClr val="FFC624"/>
                          </a:highlight>
                          <a:latin typeface="+mn-lt"/>
                          <a:cs typeface="Leelawadee" panose="020B0502040204020203" pitchFamily="34" charset="-34"/>
                        </a:rPr>
                        <a:t>Target: </a:t>
                      </a:r>
                      <a:r>
                        <a:rPr lang="en-US" sz="1050" noProof="0">
                          <a:solidFill>
                            <a:schemeClr val="accent3"/>
                          </a:solidFill>
                          <a:latin typeface="+mn-lt"/>
                          <a:cs typeface="Leelawadee" panose="020B0502040204020203" pitchFamily="34" charset="-34"/>
                        </a:rPr>
                        <a:t>Responsibly source 95% in Top 10 priority categories </a:t>
                      </a:r>
                      <a:r>
                        <a:rPr lang="en-US" sz="1050" kern="1200" noProof="0">
                          <a:solidFill>
                            <a:schemeClr val="accent3"/>
                          </a:solidFill>
                          <a:latin typeface="+mn-lt"/>
                          <a:ea typeface="+mn-ea"/>
                          <a:cs typeface="Leelawadee" panose="020B0502040204020203" pitchFamily="34" charset="-34"/>
                        </a:rPr>
                        <a:t>by 2025</a:t>
                      </a:r>
                    </a:p>
                    <a:p>
                      <a:pPr marL="350838" lvl="1" indent="-176213" algn="l">
                        <a:spcBef>
                          <a:spcPts val="400"/>
                        </a:spcBef>
                        <a:buClr>
                          <a:schemeClr val="tx1"/>
                        </a:buClr>
                        <a:buFont typeface="Wingdings" panose="05000000000000000000" pitchFamily="2" charset="2"/>
                        <a:buChar char="Ø"/>
                      </a:pPr>
                      <a:r>
                        <a:rPr lang="en-US" sz="1050" b="1" kern="1200" noProof="0">
                          <a:solidFill>
                            <a:schemeClr val="accent3"/>
                          </a:solidFill>
                          <a:latin typeface="+mn-lt"/>
                          <a:ea typeface="+mn-ea"/>
                          <a:cs typeface="Leelawadee" panose="020B0502040204020203" pitchFamily="34" charset="-34"/>
                        </a:rPr>
                        <a:t>pep+ alignment: Sustainably source 90% of our key ingredients and progress volumes (10% or less) that face systemic barriers towards being sustainably sourced in accordance with our guidelines, by 2030</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50" b="0" i="1" u="none" strike="noStrike" kern="1200" cap="none" spc="0" normalizeH="0" baseline="0" noProof="0">
                          <a:ln>
                            <a:noFill/>
                          </a:ln>
                          <a:solidFill>
                            <a:schemeClr val="accent3"/>
                          </a:solidFill>
                          <a:effectLst/>
                          <a:uLnTx/>
                          <a:uFillTx/>
                          <a:latin typeface="+mn-lt"/>
                          <a:ea typeface="+mn-ea"/>
                          <a:cs typeface="Leelawadee" panose="020B0502040204020203" pitchFamily="34" charset="-34"/>
                        </a:rPr>
                        <a:t>No commonalities.</a:t>
                      </a: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3723109">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indent="-120650">
                        <a:buFont typeface="Arial" panose="020B0604020202020204" pitchFamily="34" charset="0"/>
                        <a:buChar char="•"/>
                      </a:pPr>
                      <a:r>
                        <a:rPr lang="en-US" sz="1050" noProof="0">
                          <a:solidFill>
                            <a:schemeClr val="accent3"/>
                          </a:solidFill>
                          <a:highlight>
                            <a:srgbClr val="FFC624"/>
                          </a:highlight>
                          <a:latin typeface="+mn-lt"/>
                          <a:cs typeface="Leelawadee" panose="020B0502040204020203" pitchFamily="34" charset="-34"/>
                        </a:rPr>
                        <a:t>Target:</a:t>
                      </a:r>
                      <a:r>
                        <a:rPr lang="en-US" sz="1050" noProof="0">
                          <a:solidFill>
                            <a:schemeClr val="accent3"/>
                          </a:solidFill>
                          <a:latin typeface="+mn-lt"/>
                          <a:cs typeface="Leelawadee" panose="020B0502040204020203" pitchFamily="34" charset="-34"/>
                        </a:rPr>
                        <a:t> Reducing absolute scope 1, 2, and 3 GHG emissions 90% by 2050</a:t>
                      </a:r>
                    </a:p>
                    <a:p>
                      <a:pPr marL="350838" lvl="1" indent="-176213">
                        <a:spcBef>
                          <a:spcPts val="400"/>
                        </a:spcBef>
                        <a:buClr>
                          <a:schemeClr val="tx1"/>
                        </a:buClr>
                        <a:buFont typeface="Wingdings" panose="05000000000000000000" pitchFamily="2" charset="2"/>
                        <a:buChar char="Ø"/>
                      </a:pPr>
                      <a:r>
                        <a:rPr lang="en-US" sz="1050" b="1" kern="1200" noProof="0">
                          <a:solidFill>
                            <a:schemeClr val="accent3"/>
                          </a:solidFill>
                          <a:latin typeface="+mn-lt"/>
                          <a:ea typeface="+mn-ea"/>
                          <a:cs typeface="Leelawadee" panose="020B0502040204020203" pitchFamily="34" charset="-34"/>
                        </a:rPr>
                        <a:t>pep+ alignment: Achieve a 42% reduction in Scope 3 Energy &amp; </a:t>
                      </a:r>
                      <a:br>
                        <a:rPr lang="en-US" sz="1050" b="1" kern="1200" noProof="0">
                          <a:solidFill>
                            <a:schemeClr val="accent3"/>
                          </a:solidFill>
                          <a:latin typeface="+mn-lt"/>
                          <a:ea typeface="+mn-ea"/>
                          <a:cs typeface="Leelawadee" panose="020B0502040204020203" pitchFamily="34" charset="-34"/>
                        </a:rPr>
                      </a:br>
                      <a:r>
                        <a:rPr lang="en-US" sz="1050" b="1" kern="1200" noProof="0">
                          <a:solidFill>
                            <a:schemeClr val="accent3"/>
                          </a:solidFill>
                          <a:latin typeface="+mn-lt"/>
                          <a:ea typeface="+mn-ea"/>
                          <a:cs typeface="Leelawadee" panose="020B0502040204020203" pitchFamily="34" charset="-34"/>
                        </a:rPr>
                        <a:t>Industry (E&amp;I) emissions by 2030 (vs 2022 baseline) </a:t>
                      </a:r>
                    </a:p>
                    <a:p>
                      <a:pPr marL="350838" lvl="1" indent="-176213">
                        <a:spcBef>
                          <a:spcPts val="800"/>
                        </a:spcBef>
                        <a:buClr>
                          <a:schemeClr val="tx1"/>
                        </a:buClr>
                        <a:buFont typeface="Wingdings" panose="05000000000000000000" pitchFamily="2" charset="2"/>
                        <a:buChar char="Ø"/>
                      </a:pPr>
                      <a:r>
                        <a:rPr lang="en-US" sz="1050" b="1" kern="1200" noProof="0">
                          <a:solidFill>
                            <a:schemeClr val="accent3"/>
                          </a:solidFill>
                          <a:latin typeface="+mn-lt"/>
                          <a:ea typeface="+mn-ea"/>
                          <a:cs typeface="Leelawadee" panose="020B0502040204020203" pitchFamily="34" charset="-34"/>
                        </a:rPr>
                        <a:t>pep+ alignment: Achieve a 30% reduction in Scope 3 Forest, </a:t>
                      </a:r>
                      <a:br>
                        <a:rPr lang="en-US" sz="1050" b="1" kern="1200" noProof="0">
                          <a:solidFill>
                            <a:schemeClr val="accent3"/>
                          </a:solidFill>
                          <a:latin typeface="+mn-lt"/>
                          <a:ea typeface="+mn-ea"/>
                          <a:cs typeface="Leelawadee" panose="020B0502040204020203" pitchFamily="34" charset="-34"/>
                        </a:rPr>
                      </a:br>
                      <a:r>
                        <a:rPr lang="en-US" sz="1050" b="1" kern="1200" noProof="0">
                          <a:solidFill>
                            <a:schemeClr val="accent3"/>
                          </a:solidFill>
                          <a:latin typeface="+mn-lt"/>
                          <a:ea typeface="+mn-ea"/>
                          <a:cs typeface="Leelawadee" panose="020B0502040204020203" pitchFamily="34" charset="-34"/>
                        </a:rPr>
                        <a:t>Land and Agriculture (FLAG) emissions by 2030 (vs 2022 baseline)</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indent="-120650" algn="l">
                        <a:buFont typeface="Arial" panose="020B0604020202020204" pitchFamily="34" charset="0"/>
                        <a:buChar char="•"/>
                      </a:pPr>
                      <a:r>
                        <a:rPr lang="en-US" sz="1050" noProof="0">
                          <a:solidFill>
                            <a:schemeClr val="accent3"/>
                          </a:solidFill>
                          <a:latin typeface="+mn-lt"/>
                          <a:cs typeface="Leelawadee" panose="020B0502040204020203" pitchFamily="34" charset="-34"/>
                        </a:rPr>
                        <a:t> </a:t>
                      </a:r>
                      <a:r>
                        <a:rPr lang="en-US" sz="1050" noProof="0">
                          <a:solidFill>
                            <a:schemeClr val="accent3"/>
                          </a:solidFill>
                          <a:highlight>
                            <a:srgbClr val="FFC624"/>
                          </a:highlight>
                          <a:latin typeface="+mn-lt"/>
                          <a:cs typeface="Leelawadee" panose="020B0502040204020203" pitchFamily="34" charset="-34"/>
                        </a:rPr>
                        <a:t>Target:</a:t>
                      </a:r>
                      <a:r>
                        <a:rPr lang="en-US" sz="1050" noProof="0">
                          <a:solidFill>
                            <a:schemeClr val="accent3"/>
                          </a:solidFill>
                          <a:latin typeface="+mn-lt"/>
                          <a:cs typeface="Leelawadee" panose="020B0502040204020203" pitchFamily="34" charset="-34"/>
                        </a:rPr>
                        <a:t> Contribute 15 million hours of volunteer service </a:t>
                      </a:r>
                      <a:r>
                        <a:rPr lang="en-US" sz="1050" kern="1200" noProof="0">
                          <a:solidFill>
                            <a:schemeClr val="accent3"/>
                          </a:solidFill>
                          <a:latin typeface="+mn-lt"/>
                          <a:ea typeface="+mn-ea"/>
                          <a:cs typeface="Leelawadee" panose="020B0502040204020203" pitchFamily="34" charset="-34"/>
                        </a:rPr>
                        <a:t>by 2025</a:t>
                      </a:r>
                      <a:endParaRPr lang="en-US" sz="1050" noProof="0">
                        <a:solidFill>
                          <a:schemeClr val="accent3"/>
                        </a:solidFill>
                        <a:latin typeface="+mn-lt"/>
                        <a:cs typeface="Leelawadee" panose="020B0502040204020203" pitchFamily="34" charset="-34"/>
                      </a:endParaRPr>
                    </a:p>
                    <a:p>
                      <a:pPr marL="628650" lvl="1" indent="-171450">
                        <a:spcBef>
                          <a:spcPts val="400"/>
                        </a:spcBef>
                        <a:buFont typeface="Wingdings" panose="05000000000000000000" pitchFamily="2" charset="2"/>
                        <a:buChar char="Ø"/>
                      </a:pPr>
                      <a:r>
                        <a:rPr lang="en-US" sz="1050" b="1" kern="1200" noProof="0">
                          <a:solidFill>
                            <a:schemeClr val="accent3"/>
                          </a:solidFill>
                          <a:latin typeface="+mn-lt"/>
                          <a:ea typeface="+mn-ea"/>
                          <a:cs typeface="Leelawadee" panose="020B0502040204020203" pitchFamily="34" charset="-34"/>
                        </a:rPr>
                        <a:t>pep+ alignment: </a:t>
                      </a:r>
                      <a:r>
                        <a:rPr lang="en-US" sz="1050" b="1" noProof="0">
                          <a:solidFill>
                            <a:schemeClr val="accent3"/>
                          </a:solidFill>
                          <a:latin typeface="+mn-lt"/>
                          <a:cs typeface="Leelawadee" panose="020B0502040204020203" pitchFamily="34" charset="-34"/>
                        </a:rPr>
                        <a:t>Empower our associates with the resources and time needed to build and cultivate prosperity in our communities</a:t>
                      </a: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bl>
          </a:graphicData>
        </a:graphic>
      </p:graphicFrame>
      <p:pic>
        <p:nvPicPr>
          <p:cNvPr id="17" name="Picture 16" descr="A blue and green windmill with green arrows&#10;&#10;Description automatically generated">
            <a:extLst>
              <a:ext uri="{FF2B5EF4-FFF2-40B4-BE49-F238E27FC236}">
                <a16:creationId xmlns:a16="http://schemas.microsoft.com/office/drawing/2014/main" id="{AE97670F-FF9B-E7D3-0E63-06CF885A38E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2906877"/>
            <a:ext cx="556204" cy="604020"/>
          </a:xfrm>
          <a:prstGeom prst="rect">
            <a:avLst/>
          </a:prstGeom>
        </p:spPr>
      </p:pic>
      <p:pic>
        <p:nvPicPr>
          <p:cNvPr id="19" name="Picture 18" descr="A logo of a leaf in a circle&#10;&#10;Description automatically generated">
            <a:extLst>
              <a:ext uri="{FF2B5EF4-FFF2-40B4-BE49-F238E27FC236}">
                <a16:creationId xmlns:a16="http://schemas.microsoft.com/office/drawing/2014/main" id="{BCAC4B25-FD93-86F0-C1DA-35A641719AC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sp>
        <p:nvSpPr>
          <p:cNvPr id="20" name="TextBox 19">
            <a:extLst>
              <a:ext uri="{FF2B5EF4-FFF2-40B4-BE49-F238E27FC236}">
                <a16:creationId xmlns:a16="http://schemas.microsoft.com/office/drawing/2014/main" id="{E9493419-3B50-3B22-63AA-FC1994713128}"/>
              </a:ext>
            </a:extLst>
          </p:cNvPr>
          <p:cNvSpPr txBox="1"/>
          <p:nvPr/>
        </p:nvSpPr>
        <p:spPr>
          <a:xfrm>
            <a:off x="5334000" y="6269189"/>
            <a:ext cx="6405563" cy="506261"/>
          </a:xfrm>
          <a:prstGeom prst="rect">
            <a:avLst/>
          </a:prstGeom>
          <a:solidFill>
            <a:srgbClr val="8EBC29"/>
          </a:solidFill>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a:ln>
                  <a:noFill/>
                </a:ln>
                <a:solidFill>
                  <a:schemeClr val="bg1"/>
                </a:solidFill>
                <a:effectLst/>
                <a:uLnTx/>
                <a:uFillTx/>
                <a:cs typeface="Leelawadee" panose="020B0502040204020203" pitchFamily="34" charset="-34"/>
              </a:rPr>
              <a:t>No common focus areas were identified across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a:ln>
                  <a:noFill/>
                </a:ln>
                <a:solidFill>
                  <a:schemeClr val="bg1"/>
                </a:solidFill>
                <a:effectLst/>
                <a:uLnTx/>
                <a:uFillTx/>
                <a:cs typeface="Leelawadee" panose="020B0502040204020203" pitchFamily="34" charset="-34"/>
              </a:rPr>
              <a:t>Positive Choices (PepsiCo) or Empower Through Opportunity (Marriott).</a:t>
            </a:r>
          </a:p>
        </p:txBody>
      </p:sp>
    </p:spTree>
    <p:extLst>
      <p:ext uri="{BB962C8B-B14F-4D97-AF65-F5344CB8AC3E}">
        <p14:creationId xmlns:p14="http://schemas.microsoft.com/office/powerpoint/2010/main" val="4019677099"/>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A1EE15-7AA7-D541-F97E-C05A34F5A80B}"/>
            </a:ext>
          </a:extLst>
        </p:cNvPr>
        <p:cNvGrpSpPr/>
        <p:nvPr/>
      </p:nvGrpSpPr>
      <p:grpSpPr>
        <a:xfrm>
          <a:off x="0" y="0"/>
          <a:ext cx="0" cy="0"/>
          <a:chOff x="0" y="0"/>
          <a:chExt cx="0" cy="0"/>
        </a:xfrm>
      </p:grpSpPr>
      <p:pic>
        <p:nvPicPr>
          <p:cNvPr id="6" name="Picture 5" descr="Red letters on a black background&#10;&#10;AI-generated content may be incorrect.">
            <a:extLst>
              <a:ext uri="{FF2B5EF4-FFF2-40B4-BE49-F238E27FC236}">
                <a16:creationId xmlns:a16="http://schemas.microsoft.com/office/drawing/2014/main" id="{1B38CC08-432D-E5C0-7F08-26ADD0AFEA1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84596" y="2893134"/>
            <a:ext cx="6791937" cy="1071732"/>
          </a:xfrm>
          <a:prstGeom prst="rect">
            <a:avLst/>
          </a:prstGeom>
        </p:spPr>
      </p:pic>
    </p:spTree>
    <p:extLst>
      <p:ext uri="{BB962C8B-B14F-4D97-AF65-F5344CB8AC3E}">
        <p14:creationId xmlns:p14="http://schemas.microsoft.com/office/powerpoint/2010/main" val="806494565"/>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E148D3-3A09-E295-FC0A-D2CA44816D4D}"/>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8B7634EC-C3F4-84EC-D9FC-266A46620869}"/>
              </a:ext>
            </a:extLst>
          </p:cNvPr>
          <p:cNvGraphicFramePr>
            <a:graphicFrameLocks/>
          </p:cNvGraphicFramePr>
          <p:nvPr>
            <p:custDataLst>
              <p:tags r:id="rId1"/>
            </p:custDataLst>
            <p:extLst>
              <p:ext uri="{D42A27DB-BD31-4B8C-83A1-F6EECF244321}">
                <p14:modId xmlns:p14="http://schemas.microsoft.com/office/powerpoint/2010/main" val="14178859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7" name="think-cell data - do not delete" hidden="1">
                        <a:extLst>
                          <a:ext uri="{FF2B5EF4-FFF2-40B4-BE49-F238E27FC236}">
                            <a16:creationId xmlns:a16="http://schemas.microsoft.com/office/drawing/2014/main" id="{8B7634EC-C3F4-84EC-D9FC-266A4662086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8" name="Picture Placeholder 7" descr="Red letters on a black background&#10;&#10;AI-generated content may be incorrect.">
            <a:extLst>
              <a:ext uri="{FF2B5EF4-FFF2-40B4-BE49-F238E27FC236}">
                <a16:creationId xmlns:a16="http://schemas.microsoft.com/office/drawing/2014/main" id="{E21DF78A-4015-0A76-33FE-06AA68148870}"/>
              </a:ext>
            </a:extLst>
          </p:cNvPr>
          <p:cNvPicPr>
            <a:picLocks noGrp="1" noChangeAspect="1"/>
          </p:cNvPicPr>
          <p:nvPr>
            <p:ph type="pic" sz="quarter" idx="14"/>
          </p:nvPr>
        </p:nvPicPr>
        <p:blipFill rotWithShape="1">
          <a:blip r:embed="rId6">
            <a:extLst>
              <a:ext uri="{28A0092B-C50C-407E-A947-70E740481C1C}">
                <a14:useLocalDpi xmlns:a14="http://schemas.microsoft.com/office/drawing/2010/main" val="0"/>
              </a:ext>
            </a:extLst>
          </a:blip>
          <a:srcRect l="-3773" t="-359366" r="-11058" b="-359366"/>
          <a:stretch>
            <a:fillRect/>
          </a:stretch>
        </p:blipFill>
        <p:spPr>
          <a:xfrm>
            <a:off x="0" y="0"/>
            <a:ext cx="6096000" cy="6858000"/>
          </a:xfrm>
          <a:prstGeom prst="rect">
            <a:avLst/>
          </a:prstGeom>
        </p:spPr>
      </p:pic>
      <p:sp>
        <p:nvSpPr>
          <p:cNvPr id="11" name="Rectangle: Single Corner Rounded 10">
            <a:extLst>
              <a:ext uri="{FF2B5EF4-FFF2-40B4-BE49-F238E27FC236}">
                <a16:creationId xmlns:a16="http://schemas.microsoft.com/office/drawing/2014/main" id="{49500FC6-1C9D-F8B9-6761-A2AFDF695895}"/>
              </a:ext>
            </a:extLst>
          </p:cNvPr>
          <p:cNvSpPr>
            <a:spLocks/>
          </p:cNvSpPr>
          <p:nvPr/>
        </p:nvSpPr>
        <p:spPr>
          <a:xfrm>
            <a:off x="6300438" y="825872"/>
            <a:ext cx="5852160" cy="66792"/>
          </a:xfrm>
          <a:prstGeom prst="round1Rect">
            <a:avLst>
              <a:gd name="adj" fmla="val 3618"/>
            </a:avLst>
          </a:prstGeom>
          <a:solidFill>
            <a:srgbClr val="0F440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182880" numCol="1" spcCol="38100" rtlCol="0" anchor="b">
            <a:noAutofit/>
          </a:bodyPr>
          <a:lstStyle/>
          <a:p>
            <a:pPr defTabSz="914400"/>
            <a:r>
              <a:rPr kumimoji="0" lang="en-US" sz="3200" b="0" i="0" u="none" strike="noStrike" kern="1200" cap="all" spc="0" normalizeH="0" baseline="0" noProof="0">
                <a:ln>
                  <a:noFill/>
                </a:ln>
                <a:solidFill>
                  <a:srgbClr val="0F440E"/>
                </a:solidFill>
                <a:effectLst/>
                <a:uLnTx/>
                <a:uFillTx/>
                <a:latin typeface="GT Pressura LCG Black"/>
                <a:ea typeface="+mj-ea"/>
                <a:cs typeface="+mj-cs"/>
              </a:rPr>
              <a:t>KEY TAKEAWAYS</a:t>
            </a:r>
            <a:endParaRPr lang="en-US" b="1">
              <a:solidFill>
                <a:srgbClr val="0F440E"/>
              </a:solidFill>
              <a:latin typeface="+mj-lt"/>
            </a:endParaRPr>
          </a:p>
        </p:txBody>
      </p:sp>
      <p:pic>
        <p:nvPicPr>
          <p:cNvPr id="12" name="Picture 11">
            <a:extLst>
              <a:ext uri="{FF2B5EF4-FFF2-40B4-BE49-F238E27FC236}">
                <a16:creationId xmlns:a16="http://schemas.microsoft.com/office/drawing/2014/main" id="{63205783-5A91-C5E3-559B-14551CE08A7F}"/>
              </a:ext>
            </a:extLst>
          </p:cNvPr>
          <p:cNvPicPr>
            <a:picLocks noChangeAspect="1"/>
          </p:cNvPicPr>
          <p:nvPr/>
        </p:nvPicPr>
        <p:blipFill>
          <a:blip r:embed="rId7"/>
          <a:srcRect l="24821" r="18929"/>
          <a:stretch>
            <a:fillRect/>
          </a:stretch>
        </p:blipFill>
        <p:spPr>
          <a:xfrm rot="16200000">
            <a:off x="2520059" y="3282059"/>
            <a:ext cx="6857999" cy="293883"/>
          </a:xfrm>
          <a:custGeom>
            <a:avLst/>
            <a:gdLst>
              <a:gd name="connsiteX0" fmla="*/ 6857999 w 6857999"/>
              <a:gd name="connsiteY0" fmla="*/ 0 h 293883"/>
              <a:gd name="connsiteX1" fmla="*/ 6857999 w 6857999"/>
              <a:gd name="connsiteY1" fmla="*/ 293883 h 293883"/>
              <a:gd name="connsiteX2" fmla="*/ 0 w 6857999"/>
              <a:gd name="connsiteY2" fmla="*/ 293883 h 293883"/>
              <a:gd name="connsiteX3" fmla="*/ 0 w 6857999"/>
              <a:gd name="connsiteY3" fmla="*/ 0 h 293883"/>
            </a:gdLst>
            <a:ahLst/>
            <a:cxnLst>
              <a:cxn ang="0">
                <a:pos x="connsiteX0" y="connsiteY0"/>
              </a:cxn>
              <a:cxn ang="0">
                <a:pos x="connsiteX1" y="connsiteY1"/>
              </a:cxn>
              <a:cxn ang="0">
                <a:pos x="connsiteX2" y="connsiteY2"/>
              </a:cxn>
              <a:cxn ang="0">
                <a:pos x="connsiteX3" y="connsiteY3"/>
              </a:cxn>
            </a:cxnLst>
            <a:rect l="l" t="t" r="r" b="b"/>
            <a:pathLst>
              <a:path w="6857999" h="293883">
                <a:moveTo>
                  <a:pt x="6857999" y="0"/>
                </a:moveTo>
                <a:lnTo>
                  <a:pt x="6857999" y="293883"/>
                </a:lnTo>
                <a:lnTo>
                  <a:pt x="0" y="293883"/>
                </a:lnTo>
                <a:lnTo>
                  <a:pt x="0" y="0"/>
                </a:lnTo>
                <a:close/>
              </a:path>
            </a:pathLst>
          </a:custGeom>
          <a:effectLst>
            <a:outerShdw blurRad="50800" dist="38100" dir="10800000" algn="r" rotWithShape="0">
              <a:prstClr val="black">
                <a:alpha val="20000"/>
              </a:prstClr>
            </a:outerShdw>
          </a:effectLst>
        </p:spPr>
      </p:pic>
      <p:sp>
        <p:nvSpPr>
          <p:cNvPr id="13" name="Rectangle: Rounded Corners 12">
            <a:extLst>
              <a:ext uri="{FF2B5EF4-FFF2-40B4-BE49-F238E27FC236}">
                <a16:creationId xmlns:a16="http://schemas.microsoft.com/office/drawing/2014/main" id="{DFE30328-EDF4-00C1-E46E-418F101AD13A}"/>
              </a:ext>
            </a:extLst>
          </p:cNvPr>
          <p:cNvSpPr>
            <a:spLocks/>
          </p:cNvSpPr>
          <p:nvPr/>
        </p:nvSpPr>
        <p:spPr>
          <a:xfrm rot="10800000" flipH="1" flipV="1">
            <a:off x="6300438" y="1062650"/>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r>
              <a:rPr lang="en-US" sz="2400" b="1">
                <a:solidFill>
                  <a:srgbClr val="8EBC29"/>
                </a:solidFill>
              </a:rPr>
              <a:t>No focus areas</a:t>
            </a:r>
          </a:p>
        </p:txBody>
      </p:sp>
      <p:sp>
        <p:nvSpPr>
          <p:cNvPr id="14" name="Oval 13">
            <a:extLst>
              <a:ext uri="{FF2B5EF4-FFF2-40B4-BE49-F238E27FC236}">
                <a16:creationId xmlns:a16="http://schemas.microsoft.com/office/drawing/2014/main" id="{2F69D518-D0EA-461B-BBD4-7535F16771D0}"/>
              </a:ext>
            </a:extLst>
          </p:cNvPr>
          <p:cNvSpPr/>
          <p:nvPr/>
        </p:nvSpPr>
        <p:spPr>
          <a:xfrm>
            <a:off x="6375234" y="1171322"/>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D65687F3-DE9C-60EE-461B-311E930785A4}"/>
              </a:ext>
            </a:extLst>
          </p:cNvPr>
          <p:cNvSpPr>
            <a:spLocks/>
          </p:cNvSpPr>
          <p:nvPr/>
        </p:nvSpPr>
        <p:spPr>
          <a:xfrm rot="10800000" flipH="1" flipV="1">
            <a:off x="6386385" y="1711260"/>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a:spcBef>
                <a:spcPts val="200"/>
              </a:spcBef>
            </a:pPr>
            <a:r>
              <a:rPr lang="en-US">
                <a:solidFill>
                  <a:schemeClr val="bg1"/>
                </a:solidFill>
              </a:rPr>
              <a:t>Despite detailed research, Market Basket has no public sustainability focus areas as it is a private company. They may have a detailed sustainability agenda, but it is not publicly available. Therefore, we are unable to ascertain if there are commonalities with PepsiCo.</a:t>
            </a:r>
          </a:p>
        </p:txBody>
      </p:sp>
      <p:pic>
        <p:nvPicPr>
          <p:cNvPr id="2" name="Graphic 1">
            <a:extLst>
              <a:ext uri="{FF2B5EF4-FFF2-40B4-BE49-F238E27FC236}">
                <a16:creationId xmlns:a16="http://schemas.microsoft.com/office/drawing/2014/main" id="{C26EB514-2C30-B82F-AC3B-DDED0CB70E4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375234" y="1171322"/>
            <a:ext cx="406484" cy="406484"/>
          </a:xfrm>
          <a:prstGeom prst="rect">
            <a:avLst/>
          </a:prstGeom>
        </p:spPr>
      </p:pic>
    </p:spTree>
    <p:extLst>
      <p:ext uri="{BB962C8B-B14F-4D97-AF65-F5344CB8AC3E}">
        <p14:creationId xmlns:p14="http://schemas.microsoft.com/office/powerpoint/2010/main" val="1859292884"/>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B3B6FC-F569-C9D1-E9A8-5411E253EE9C}"/>
            </a:ext>
          </a:extLst>
        </p:cNvPr>
        <p:cNvGrpSpPr/>
        <p:nvPr/>
      </p:nvGrpSpPr>
      <p:grpSpPr>
        <a:xfrm>
          <a:off x="0" y="0"/>
          <a:ext cx="0" cy="0"/>
          <a:chOff x="0" y="0"/>
          <a:chExt cx="0" cy="0"/>
        </a:xfrm>
      </p:grpSpPr>
      <p:pic>
        <p:nvPicPr>
          <p:cNvPr id="16386" name="Picture 2" descr="Meijer Png Logo - Free Transparent PNG Logos">
            <a:extLst>
              <a:ext uri="{FF2B5EF4-FFF2-40B4-BE49-F238E27FC236}">
                <a16:creationId xmlns:a16="http://schemas.microsoft.com/office/drawing/2014/main" id="{08630FA1-D5D1-631B-0321-B5D29172B9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58696"/>
            <a:ext cx="6096000" cy="3340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5420469"/>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38E668-F23F-F77D-6F6B-4A6E02EEA098}"/>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E5154F68-DC8D-180C-E632-928F2487BB06}"/>
              </a:ext>
            </a:extLst>
          </p:cNvPr>
          <p:cNvGraphicFramePr>
            <a:graphicFrameLocks/>
          </p:cNvGraphicFramePr>
          <p:nvPr>
            <p:custDataLst>
              <p:tags r:id="rId1"/>
            </p:custDataLst>
            <p:extLst>
              <p:ext uri="{D42A27DB-BD31-4B8C-83A1-F6EECF244321}">
                <p14:modId xmlns:p14="http://schemas.microsoft.com/office/powerpoint/2010/main" val="21553787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5" name="think-cell data - do not delete" hidden="1">
                        <a:extLst>
                          <a:ext uri="{FF2B5EF4-FFF2-40B4-BE49-F238E27FC236}">
                            <a16:creationId xmlns:a16="http://schemas.microsoft.com/office/drawing/2014/main" id="{E5154F68-DC8D-180C-E632-928F2487BB0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7" name="Picture 2">
            <a:extLst>
              <a:ext uri="{FF2B5EF4-FFF2-40B4-BE49-F238E27FC236}">
                <a16:creationId xmlns:a16="http://schemas.microsoft.com/office/drawing/2014/main" id="{F65DB5B9-0F38-074D-1520-0836D97A298F}"/>
              </a:ext>
            </a:extLst>
          </p:cNvPr>
          <p:cNvPicPr>
            <a:picLocks noGrp="1" noChangeAspect="1" noChangeArrowheads="1"/>
          </p:cNvPicPr>
          <p:nvPr>
            <p:ph type="pic" sz="quarter" idx="14"/>
          </p:nvPr>
        </p:nvPicPr>
        <p:blipFill rotWithShape="1">
          <a:blip r:embed="rId6">
            <a:extLst>
              <a:ext uri="{28A0092B-C50C-407E-A947-70E740481C1C}">
                <a14:useLocalDpi xmlns:a14="http://schemas.microsoft.com/office/drawing/2010/main" val="0"/>
              </a:ext>
            </a:extLst>
          </a:blip>
          <a:srcRect l="-12016" t="-126654" r="-12016" b="-126654"/>
          <a:stretch>
            <a:fillRect/>
          </a:stretch>
        </p:blipFill>
        <p:spPr bwMode="auto">
          <a:xfrm>
            <a:off x="0" y="0"/>
            <a:ext cx="609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Single Corner Rounded 17">
            <a:extLst>
              <a:ext uri="{FF2B5EF4-FFF2-40B4-BE49-F238E27FC236}">
                <a16:creationId xmlns:a16="http://schemas.microsoft.com/office/drawing/2014/main" id="{C4048C24-A874-D1E1-D029-79F092904F84}"/>
              </a:ext>
            </a:extLst>
          </p:cNvPr>
          <p:cNvSpPr>
            <a:spLocks/>
          </p:cNvSpPr>
          <p:nvPr/>
        </p:nvSpPr>
        <p:spPr>
          <a:xfrm>
            <a:off x="6300438" y="825872"/>
            <a:ext cx="5852160" cy="66792"/>
          </a:xfrm>
          <a:prstGeom prst="round1Rect">
            <a:avLst>
              <a:gd name="adj" fmla="val 3618"/>
            </a:avLst>
          </a:prstGeom>
          <a:solidFill>
            <a:srgbClr val="0F440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182880" numCol="1" spcCol="38100" rtlCol="0" anchor="b">
            <a:noAutofit/>
          </a:bodyPr>
          <a:lstStyle/>
          <a:p>
            <a:pPr defTabSz="914400"/>
            <a:r>
              <a:rPr kumimoji="0" lang="en-US" sz="3200" b="0" i="0" u="none" strike="noStrike" kern="1200" cap="all" spc="0" normalizeH="0" baseline="0" noProof="0">
                <a:ln>
                  <a:noFill/>
                </a:ln>
                <a:solidFill>
                  <a:srgbClr val="0F440E"/>
                </a:solidFill>
                <a:effectLst/>
                <a:uLnTx/>
                <a:uFillTx/>
                <a:latin typeface="GT Pressura LCG Black"/>
                <a:ea typeface="+mj-ea"/>
                <a:cs typeface="+mj-cs"/>
              </a:rPr>
              <a:t>KEY TAKEAWAYS</a:t>
            </a:r>
            <a:endParaRPr lang="en-US" b="1">
              <a:solidFill>
                <a:srgbClr val="0F440E"/>
              </a:solidFill>
              <a:latin typeface="+mj-lt"/>
            </a:endParaRPr>
          </a:p>
        </p:txBody>
      </p:sp>
      <p:pic>
        <p:nvPicPr>
          <p:cNvPr id="19" name="Picture 18">
            <a:extLst>
              <a:ext uri="{FF2B5EF4-FFF2-40B4-BE49-F238E27FC236}">
                <a16:creationId xmlns:a16="http://schemas.microsoft.com/office/drawing/2014/main" id="{CA1F0B33-63AC-C0B4-CD00-0595E5CDBD07}"/>
              </a:ext>
            </a:extLst>
          </p:cNvPr>
          <p:cNvPicPr>
            <a:picLocks noChangeAspect="1"/>
          </p:cNvPicPr>
          <p:nvPr/>
        </p:nvPicPr>
        <p:blipFill>
          <a:blip r:embed="rId7"/>
          <a:srcRect l="24821" r="18929"/>
          <a:stretch>
            <a:fillRect/>
          </a:stretch>
        </p:blipFill>
        <p:spPr>
          <a:xfrm rot="16200000">
            <a:off x="2520059" y="3282059"/>
            <a:ext cx="6857999" cy="293883"/>
          </a:xfrm>
          <a:custGeom>
            <a:avLst/>
            <a:gdLst>
              <a:gd name="connsiteX0" fmla="*/ 6857999 w 6857999"/>
              <a:gd name="connsiteY0" fmla="*/ 0 h 293883"/>
              <a:gd name="connsiteX1" fmla="*/ 6857999 w 6857999"/>
              <a:gd name="connsiteY1" fmla="*/ 293883 h 293883"/>
              <a:gd name="connsiteX2" fmla="*/ 0 w 6857999"/>
              <a:gd name="connsiteY2" fmla="*/ 293883 h 293883"/>
              <a:gd name="connsiteX3" fmla="*/ 0 w 6857999"/>
              <a:gd name="connsiteY3" fmla="*/ 0 h 293883"/>
            </a:gdLst>
            <a:ahLst/>
            <a:cxnLst>
              <a:cxn ang="0">
                <a:pos x="connsiteX0" y="connsiteY0"/>
              </a:cxn>
              <a:cxn ang="0">
                <a:pos x="connsiteX1" y="connsiteY1"/>
              </a:cxn>
              <a:cxn ang="0">
                <a:pos x="connsiteX2" y="connsiteY2"/>
              </a:cxn>
              <a:cxn ang="0">
                <a:pos x="connsiteX3" y="connsiteY3"/>
              </a:cxn>
            </a:cxnLst>
            <a:rect l="l" t="t" r="r" b="b"/>
            <a:pathLst>
              <a:path w="6857999" h="293883">
                <a:moveTo>
                  <a:pt x="6857999" y="0"/>
                </a:moveTo>
                <a:lnTo>
                  <a:pt x="6857999" y="293883"/>
                </a:lnTo>
                <a:lnTo>
                  <a:pt x="0" y="293883"/>
                </a:lnTo>
                <a:lnTo>
                  <a:pt x="0" y="0"/>
                </a:lnTo>
                <a:close/>
              </a:path>
            </a:pathLst>
          </a:custGeom>
          <a:effectLst>
            <a:outerShdw blurRad="50800" dist="38100" dir="10800000" algn="r" rotWithShape="0">
              <a:prstClr val="black">
                <a:alpha val="20000"/>
              </a:prstClr>
            </a:outerShdw>
          </a:effectLst>
        </p:spPr>
      </p:pic>
      <p:sp>
        <p:nvSpPr>
          <p:cNvPr id="20" name="Rectangle: Rounded Corners 19">
            <a:extLst>
              <a:ext uri="{FF2B5EF4-FFF2-40B4-BE49-F238E27FC236}">
                <a16:creationId xmlns:a16="http://schemas.microsoft.com/office/drawing/2014/main" id="{8F486887-DAD2-0059-085A-F28A268CB951}"/>
              </a:ext>
            </a:extLst>
          </p:cNvPr>
          <p:cNvSpPr>
            <a:spLocks/>
          </p:cNvSpPr>
          <p:nvPr/>
        </p:nvSpPr>
        <p:spPr>
          <a:xfrm rot="10800000" flipH="1" flipV="1">
            <a:off x="6300438" y="1062650"/>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r>
              <a:rPr lang="en-US" sz="2400" b="1">
                <a:solidFill>
                  <a:srgbClr val="8EBC29"/>
                </a:solidFill>
              </a:rPr>
              <a:t>Climate</a:t>
            </a:r>
          </a:p>
        </p:txBody>
      </p:sp>
      <p:sp>
        <p:nvSpPr>
          <p:cNvPr id="21" name="Rectangle: Rounded Corners 20">
            <a:extLst>
              <a:ext uri="{FF2B5EF4-FFF2-40B4-BE49-F238E27FC236}">
                <a16:creationId xmlns:a16="http://schemas.microsoft.com/office/drawing/2014/main" id="{15BCB917-FADA-4AB6-BD48-601DCA11D066}"/>
              </a:ext>
            </a:extLst>
          </p:cNvPr>
          <p:cNvSpPr>
            <a:spLocks/>
          </p:cNvSpPr>
          <p:nvPr/>
        </p:nvSpPr>
        <p:spPr>
          <a:xfrm rot="10800000" flipH="1" flipV="1">
            <a:off x="6386385" y="1711260"/>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r>
              <a:rPr lang="en-US">
                <a:solidFill>
                  <a:schemeClr val="bg1"/>
                </a:solidFill>
              </a:rPr>
              <a:t>Both aim to significantly reduce carbon emissions, with Meijer targeting a 50% cut by 2025.</a:t>
            </a:r>
          </a:p>
        </p:txBody>
      </p:sp>
      <p:sp>
        <p:nvSpPr>
          <p:cNvPr id="22" name="Rectangle: Rounded Corners 21">
            <a:extLst>
              <a:ext uri="{FF2B5EF4-FFF2-40B4-BE49-F238E27FC236}">
                <a16:creationId xmlns:a16="http://schemas.microsoft.com/office/drawing/2014/main" id="{EBD671A5-27A2-0550-379B-B109B823E031}"/>
              </a:ext>
            </a:extLst>
          </p:cNvPr>
          <p:cNvSpPr>
            <a:spLocks/>
          </p:cNvSpPr>
          <p:nvPr/>
        </p:nvSpPr>
        <p:spPr>
          <a:xfrm rot="10800000" flipH="1" flipV="1">
            <a:off x="6300438" y="3667989"/>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pPr>
              <a:spcBef>
                <a:spcPts val="200"/>
              </a:spcBef>
              <a:defRPr/>
            </a:pPr>
            <a:r>
              <a:rPr lang="en-US" sz="2400" b="1">
                <a:solidFill>
                  <a:srgbClr val="8EBC29"/>
                </a:solidFill>
              </a:rPr>
              <a:t>Packaging</a:t>
            </a:r>
          </a:p>
        </p:txBody>
      </p:sp>
      <p:sp>
        <p:nvSpPr>
          <p:cNvPr id="23" name="Rectangle: Rounded Corners 22">
            <a:extLst>
              <a:ext uri="{FF2B5EF4-FFF2-40B4-BE49-F238E27FC236}">
                <a16:creationId xmlns:a16="http://schemas.microsoft.com/office/drawing/2014/main" id="{A227CD4A-B8E1-3668-AD38-D8003AA460E4}"/>
              </a:ext>
            </a:extLst>
          </p:cNvPr>
          <p:cNvSpPr>
            <a:spLocks/>
          </p:cNvSpPr>
          <p:nvPr/>
        </p:nvSpPr>
        <p:spPr>
          <a:xfrm rot="10800000" flipH="1" flipV="1">
            <a:off x="6386385" y="4281323"/>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r>
              <a:rPr lang="en-US">
                <a:solidFill>
                  <a:schemeClr val="bg1"/>
                </a:solidFill>
              </a:rPr>
              <a:t>Shared goal to 100% recyclable, reusable, or compostable packaging.</a:t>
            </a:r>
          </a:p>
        </p:txBody>
      </p:sp>
      <p:sp>
        <p:nvSpPr>
          <p:cNvPr id="24" name="Oval 23">
            <a:extLst>
              <a:ext uri="{FF2B5EF4-FFF2-40B4-BE49-F238E27FC236}">
                <a16:creationId xmlns:a16="http://schemas.microsoft.com/office/drawing/2014/main" id="{421256E4-3C54-CC36-71A2-CD03CBE55181}"/>
              </a:ext>
            </a:extLst>
          </p:cNvPr>
          <p:cNvSpPr/>
          <p:nvPr/>
        </p:nvSpPr>
        <p:spPr>
          <a:xfrm>
            <a:off x="6375234" y="3785645"/>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5B3E1A74-4BCF-C284-41C4-610F7019F613}"/>
              </a:ext>
            </a:extLst>
          </p:cNvPr>
          <p:cNvSpPr/>
          <p:nvPr/>
        </p:nvSpPr>
        <p:spPr>
          <a:xfrm>
            <a:off x="6375234" y="1171322"/>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A46C2A54-7102-1248-23CA-EC658A941F9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32926" y="3843336"/>
            <a:ext cx="291101" cy="291101"/>
          </a:xfrm>
          <a:prstGeom prst="rect">
            <a:avLst/>
          </a:prstGeom>
        </p:spPr>
      </p:pic>
      <p:pic>
        <p:nvPicPr>
          <p:cNvPr id="4" name="Graphic 3">
            <a:extLst>
              <a:ext uri="{FF2B5EF4-FFF2-40B4-BE49-F238E27FC236}">
                <a16:creationId xmlns:a16="http://schemas.microsoft.com/office/drawing/2014/main" id="{36929F24-C7D9-484F-E3CE-F705AB8C166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444915" y="1241003"/>
            <a:ext cx="267122" cy="267122"/>
          </a:xfrm>
          <a:prstGeom prst="rect">
            <a:avLst/>
          </a:prstGeom>
        </p:spPr>
      </p:pic>
    </p:spTree>
    <p:extLst>
      <p:ext uri="{BB962C8B-B14F-4D97-AF65-F5344CB8AC3E}">
        <p14:creationId xmlns:p14="http://schemas.microsoft.com/office/powerpoint/2010/main" val="1063952099"/>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802ACE-F2D6-5F14-124F-DCE400970445}"/>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8240ADCB-D622-918C-3568-429CC30BF7F4}"/>
              </a:ext>
            </a:extLst>
          </p:cNvPr>
          <p:cNvGraphicFramePr>
            <a:graphicFrameLocks/>
          </p:cNvGraphicFramePr>
          <p:nvPr>
            <p:custDataLst>
              <p:tags r:id="rId1"/>
            </p:custDataLst>
            <p:extLst>
              <p:ext uri="{D42A27DB-BD31-4B8C-83A1-F6EECF244321}">
                <p14:modId xmlns:p14="http://schemas.microsoft.com/office/powerpoint/2010/main" val="8696277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2" name="think-cell data - do not delete" hidden="1">
                        <a:extLst>
                          <a:ext uri="{FF2B5EF4-FFF2-40B4-BE49-F238E27FC236}">
                            <a16:creationId xmlns:a16="http://schemas.microsoft.com/office/drawing/2014/main" id="{8240ADCB-D622-918C-3568-429CC30BF7F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1" name="Title 10">
            <a:extLst>
              <a:ext uri="{FF2B5EF4-FFF2-40B4-BE49-F238E27FC236}">
                <a16:creationId xmlns:a16="http://schemas.microsoft.com/office/drawing/2014/main" id="{1156FA79-1912-8AEF-DB21-02FA7F5E2E0E}"/>
              </a:ext>
            </a:extLst>
          </p:cNvPr>
          <p:cNvSpPr>
            <a:spLocks noGrp="1"/>
          </p:cNvSpPr>
          <p:nvPr>
            <p:ph type="title"/>
          </p:nvPr>
        </p:nvSpPr>
        <p:spPr>
          <a:xfrm>
            <a:off x="304798" y="246888"/>
            <a:ext cx="11585448" cy="969264"/>
          </a:xfrm>
        </p:spPr>
        <p:txBody>
          <a:bodyPr vert="horz" rIns="0"/>
          <a:lstStyle/>
          <a:p>
            <a:pPr lvl="0"/>
            <a:r>
              <a:rPr lang="en-US" sz="3000"/>
              <a:t>MEIJER’S SUSTAINABILITY FOCUS AREAS</a:t>
            </a:r>
            <a:br>
              <a:rPr lang="en-US"/>
            </a:br>
            <a:r>
              <a:rPr lang="en-US" sz="1800" i="1"/>
              <a:t>And how these focus areas align with pep+ pillars</a:t>
            </a:r>
          </a:p>
        </p:txBody>
      </p:sp>
      <p:pic>
        <p:nvPicPr>
          <p:cNvPr id="14" name="Picture 2">
            <a:extLst>
              <a:ext uri="{FF2B5EF4-FFF2-40B4-BE49-F238E27FC236}">
                <a16:creationId xmlns:a16="http://schemas.microsoft.com/office/drawing/2014/main" id="{3F6E72C6-023C-92DD-8918-AEC5A24231F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88" t="-3768" r="-388" b="-2855"/>
          <a:stretch>
            <a:fillRect/>
          </a:stretch>
        </p:blipFill>
        <p:spPr bwMode="auto">
          <a:xfrm>
            <a:off x="10515598" y="445270"/>
            <a:ext cx="1371602" cy="573134"/>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Top Corners Rounded 14">
            <a:extLst>
              <a:ext uri="{FF2B5EF4-FFF2-40B4-BE49-F238E27FC236}">
                <a16:creationId xmlns:a16="http://schemas.microsoft.com/office/drawing/2014/main" id="{880673AC-FD52-C201-B693-7E358FC0AFE5}"/>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7" name="Table 4">
            <a:extLst>
              <a:ext uri="{FF2B5EF4-FFF2-40B4-BE49-F238E27FC236}">
                <a16:creationId xmlns:a16="http://schemas.microsoft.com/office/drawing/2014/main" id="{ECE5601E-FC97-940D-ABEF-0A454FD7C894}"/>
              </a:ext>
            </a:extLst>
          </p:cNvPr>
          <p:cNvGraphicFramePr>
            <a:graphicFrameLocks noGrp="1"/>
          </p:cNvGraphicFramePr>
          <p:nvPr>
            <p:extLst>
              <p:ext uri="{D42A27DB-BD31-4B8C-83A1-F6EECF244321}">
                <p14:modId xmlns:p14="http://schemas.microsoft.com/office/powerpoint/2010/main" val="2579502908"/>
              </p:ext>
            </p:extLst>
          </p:nvPr>
        </p:nvGraphicFramePr>
        <p:xfrm>
          <a:off x="-7620" y="1148230"/>
          <a:ext cx="11986260" cy="5038893"/>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2499360">
                  <a:extLst>
                    <a:ext uri="{9D8B030D-6E8A-4147-A177-3AD203B41FA5}">
                      <a16:colId xmlns:a16="http://schemas.microsoft.com/office/drawing/2014/main" val="2382844442"/>
                    </a:ext>
                  </a:extLst>
                </a:gridCol>
                <a:gridCol w="2499360">
                  <a:extLst>
                    <a:ext uri="{9D8B030D-6E8A-4147-A177-3AD203B41FA5}">
                      <a16:colId xmlns:a16="http://schemas.microsoft.com/office/drawing/2014/main" val="957515009"/>
                    </a:ext>
                  </a:extLst>
                </a:gridCol>
                <a:gridCol w="2499360">
                  <a:extLst>
                    <a:ext uri="{9D8B030D-6E8A-4147-A177-3AD203B41FA5}">
                      <a16:colId xmlns:a16="http://schemas.microsoft.com/office/drawing/2014/main" val="2353111847"/>
                    </a:ext>
                  </a:extLst>
                </a:gridCol>
                <a:gridCol w="2499360">
                  <a:extLst>
                    <a:ext uri="{9D8B030D-6E8A-4147-A177-3AD203B41FA5}">
                      <a16:colId xmlns:a16="http://schemas.microsoft.com/office/drawing/2014/main" val="3958386930"/>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ts val="1575"/>
                        </a:lnSpc>
                      </a:pPr>
                      <a:r>
                        <a:rPr lang="en-US" sz="1200" b="1" i="0" noProof="0">
                          <a:solidFill>
                            <a:schemeClr val="bg1"/>
                          </a:solidFill>
                          <a:effectLst/>
                          <a:latin typeface="+mn-lt"/>
                          <a:cs typeface="Leelawadee"/>
                        </a:rPr>
                        <a:t>Carbon reduction​</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ts val="1575"/>
                        </a:lnSpc>
                      </a:pPr>
                      <a:r>
                        <a:rPr lang="en-US" sz="1200" b="1" i="0" noProof="0">
                          <a:solidFill>
                            <a:schemeClr val="bg1"/>
                          </a:solidFill>
                          <a:effectLst/>
                          <a:latin typeface="+mn-lt"/>
                          <a:cs typeface="Leelawadee"/>
                        </a:rPr>
                        <a:t>Better products​​</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ts val="1575"/>
                        </a:lnSpc>
                      </a:pPr>
                      <a:r>
                        <a:rPr lang="en-US" sz="1200" b="1" i="0" noProof="0">
                          <a:solidFill>
                            <a:schemeClr val="bg1"/>
                          </a:solidFill>
                          <a:effectLst/>
                          <a:latin typeface="+mn-lt"/>
                          <a:cs typeface="Leelawadee"/>
                        </a:rPr>
                        <a:t>Waste Reduction​</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ts val="1575"/>
                        </a:lnSpc>
                      </a:pPr>
                      <a:r>
                        <a:rPr lang="en-US" sz="1200" b="1" i="0" noProof="0">
                          <a:solidFill>
                            <a:schemeClr val="bg1"/>
                          </a:solidFill>
                          <a:effectLst/>
                          <a:latin typeface="+mn-lt"/>
                          <a:cs typeface="Leelawadee"/>
                        </a:rPr>
                        <a:t>Responsible growth​</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1280160">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954F07"/>
                          </a:solidFill>
                          <a:latin typeface="+mj-lt"/>
                          <a:ea typeface="+mn-ea"/>
                          <a:cs typeface="Leelawadee"/>
                        </a:rPr>
                        <a:t>POSITIVE </a:t>
                      </a:r>
                      <a:br>
                        <a:rPr lang="en-US" sz="1400" kern="1200">
                          <a:solidFill>
                            <a:srgbClr val="954F07"/>
                          </a:solidFill>
                          <a:latin typeface="+mj-lt"/>
                          <a:ea typeface="+mn-ea"/>
                          <a:cs typeface="Leelawadee"/>
                        </a:rPr>
                      </a:br>
                      <a:r>
                        <a:rPr lang="en-US" sz="1400" kern="1200">
                          <a:solidFill>
                            <a:srgbClr val="954F07"/>
                          </a:solidFill>
                          <a:latin typeface="+mj-lt"/>
                          <a:ea typeface="+mn-ea"/>
                          <a:cs typeface="Leelawadee"/>
                        </a:rPr>
                        <a:t>AGRICULTURE</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9F0A"/>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a:ln>
                            <a:noFill/>
                          </a:ln>
                          <a:solidFill>
                            <a:schemeClr val="accent3"/>
                          </a:solidFill>
                          <a:effectLst/>
                          <a:uLnTx/>
                          <a:uFillTx/>
                          <a:latin typeface="+mn-lt"/>
                          <a:ea typeface="+mn-ea"/>
                          <a:cs typeface="Leelawadee"/>
                        </a:rPr>
                        <a:t>Not a focus area for the customer.</a:t>
                      </a:r>
                      <a:endParaRPr kumimoji="0" lang="en-US" sz="1050" b="0" i="0" u="none" strike="noStrike" kern="1200" cap="none" spc="0" normalizeH="0" baseline="0" noProof="0">
                        <a:ln>
                          <a:noFill/>
                        </a:ln>
                        <a:solidFill>
                          <a:schemeClr val="accent3"/>
                        </a:solidFill>
                        <a:effectLst/>
                        <a:uLnTx/>
                        <a:uFillTx/>
                        <a:latin typeface="+mn-lt"/>
                        <a:ea typeface="+mn-ea"/>
                        <a:cs typeface="Leelawadee"/>
                      </a:endParaRP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indent="-120650" algn="l" rtl="0" fontAlgn="base">
                        <a:lnSpc>
                          <a:spcPct val="100000"/>
                        </a:lnSpc>
                        <a:buFont typeface="Arial" panose="020B0604020202020204" pitchFamily="34" charset="0"/>
                        <a:buChar char="•"/>
                      </a:pPr>
                      <a:r>
                        <a:rPr lang="en-US" sz="1050" b="0" i="0" noProof="0">
                          <a:solidFill>
                            <a:schemeClr val="accent3"/>
                          </a:solidFill>
                          <a:effectLst/>
                          <a:highlight>
                            <a:srgbClr val="4FE2F3"/>
                          </a:highlight>
                          <a:latin typeface="+mn-lt"/>
                          <a:cs typeface="Leelawadee"/>
                        </a:rPr>
                        <a:t>Goal:</a:t>
                      </a:r>
                      <a:r>
                        <a:rPr lang="en-US" sz="1050" b="0" i="0" noProof="0">
                          <a:solidFill>
                            <a:schemeClr val="accent3"/>
                          </a:solidFill>
                          <a:effectLst/>
                          <a:latin typeface="+mn-lt"/>
                          <a:cs typeface="Leelawadee"/>
                        </a:rPr>
                        <a:t> Support for local growers and manufacturers​​</a:t>
                      </a: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a:ln>
                            <a:noFill/>
                          </a:ln>
                          <a:solidFill>
                            <a:schemeClr val="accent3"/>
                          </a:solidFill>
                          <a:effectLst/>
                          <a:uLnTx/>
                          <a:uFillTx/>
                          <a:latin typeface="+mn-lt"/>
                          <a:ea typeface="+mn-ea"/>
                          <a:cs typeface="Leelawadee"/>
                        </a:rPr>
                        <a:t>Not a focus area for the customer.</a:t>
                      </a:r>
                      <a:endParaRPr kumimoji="0" lang="en-US" sz="1050" b="0" i="0" u="none" strike="noStrike" kern="1200" cap="none" spc="0" normalizeH="0" baseline="0" noProof="0">
                        <a:ln>
                          <a:noFill/>
                        </a:ln>
                        <a:solidFill>
                          <a:schemeClr val="accent3"/>
                        </a:solidFill>
                        <a:effectLst/>
                        <a:uLnTx/>
                        <a:uFillTx/>
                        <a:latin typeface="+mn-lt"/>
                        <a:ea typeface="+mn-ea"/>
                        <a:cs typeface="Leelawadee"/>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a:ln>
                            <a:noFill/>
                          </a:ln>
                          <a:solidFill>
                            <a:schemeClr val="accent3"/>
                          </a:solidFill>
                          <a:effectLst/>
                          <a:uLnTx/>
                          <a:uFillTx/>
                          <a:latin typeface="+mn-lt"/>
                          <a:ea typeface="+mn-ea"/>
                          <a:cs typeface="Leelawadee"/>
                        </a:rPr>
                        <a:t>Not a focus area for the customer.</a:t>
                      </a:r>
                      <a:endParaRPr kumimoji="0" lang="en-US" sz="1050" b="0" i="0" u="none" strike="noStrike" kern="1200" cap="none" spc="0" normalizeH="0" baseline="0" noProof="0">
                        <a:ln>
                          <a:noFill/>
                        </a:ln>
                        <a:solidFill>
                          <a:schemeClr val="accent3"/>
                        </a:solidFill>
                        <a:effectLst/>
                        <a:uLnTx/>
                        <a:uFillTx/>
                        <a:latin typeface="+mn-lt"/>
                        <a:ea typeface="+mn-ea"/>
                        <a:cs typeface="Leelawadee"/>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2286000">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indent="-120650" algn="l" rtl="0" fontAlgn="base">
                        <a:lnSpc>
                          <a:spcPct val="100000"/>
                        </a:lnSpc>
                        <a:buFont typeface="Arial" panose="020B0604020202020204" pitchFamily="34" charset="0"/>
                        <a:buChar char="•"/>
                      </a:pPr>
                      <a:r>
                        <a:rPr lang="en-US" sz="1050" b="0" i="0" noProof="0">
                          <a:solidFill>
                            <a:schemeClr val="accent3"/>
                          </a:solidFill>
                          <a:effectLst/>
                          <a:highlight>
                            <a:srgbClr val="FFC624"/>
                          </a:highlight>
                          <a:latin typeface="+mn-lt"/>
                          <a:cs typeface="Leelawadee"/>
                        </a:rPr>
                        <a:t>Target</a:t>
                      </a:r>
                      <a:r>
                        <a:rPr lang="en-US" sz="1050" b="0" i="0" noProof="0">
                          <a:solidFill>
                            <a:schemeClr val="accent3"/>
                          </a:solidFill>
                          <a:effectLst/>
                          <a:latin typeface="+mn-lt"/>
                          <a:cs typeface="Leelawadee"/>
                        </a:rPr>
                        <a:t>: Reduce absolute carbon emissions by 50% by 2025</a:t>
                      </a:r>
                    </a:p>
                    <a:p>
                      <a:pPr marL="120650" indent="-120650" algn="l" defTabSz="914400" rtl="0" eaLnBrk="1" fontAlgn="base" latinLnBrk="0" hangingPunct="1">
                        <a:lnSpc>
                          <a:spcPct val="100000"/>
                        </a:lnSpc>
                        <a:spcBef>
                          <a:spcPts val="400"/>
                        </a:spcBef>
                        <a:buFont typeface="Arial" panose="020B0604020202020204" pitchFamily="34" charset="0"/>
                        <a:buChar char="•"/>
                      </a:pPr>
                      <a:r>
                        <a:rPr lang="en-US" sz="1050" b="0" i="0" noProof="0">
                          <a:solidFill>
                            <a:schemeClr val="accent3"/>
                          </a:solidFill>
                          <a:effectLst/>
                          <a:highlight>
                            <a:srgbClr val="4FE2F3"/>
                          </a:highlight>
                          <a:latin typeface="+mn-lt"/>
                          <a:cs typeface="Leelawadee"/>
                        </a:rPr>
                        <a:t>Goal:</a:t>
                      </a:r>
                      <a:r>
                        <a:rPr lang="en-US" sz="1050" b="0" i="0" noProof="0">
                          <a:solidFill>
                            <a:schemeClr val="accent3"/>
                          </a:solidFill>
                          <a:effectLst/>
                          <a:latin typeface="+mn-lt"/>
                          <a:cs typeface="Leelawadee"/>
                        </a:rPr>
                        <a:t> </a:t>
                      </a:r>
                      <a:r>
                        <a:rPr lang="en-US" sz="1050" b="0" i="0" kern="1200" noProof="0">
                          <a:solidFill>
                            <a:schemeClr val="accent3"/>
                          </a:solidFill>
                          <a:effectLst/>
                          <a:latin typeface="+mn-lt"/>
                          <a:ea typeface="+mn-ea"/>
                          <a:cs typeface="Leelawadee"/>
                        </a:rPr>
                        <a:t>Improve energy efficiency​​</a:t>
                      </a:r>
                    </a:p>
                    <a:p>
                      <a:pPr marL="120650" indent="-120650" algn="l" rtl="0" fontAlgn="base">
                        <a:lnSpc>
                          <a:spcPct val="100000"/>
                        </a:lnSpc>
                        <a:spcBef>
                          <a:spcPts val="400"/>
                        </a:spcBef>
                        <a:buFont typeface="Arial" panose="020B0604020202020204" pitchFamily="34" charset="0"/>
                        <a:buChar char="•"/>
                      </a:pPr>
                      <a:r>
                        <a:rPr lang="en-US" sz="1050" b="0" i="0" noProof="0">
                          <a:solidFill>
                            <a:schemeClr val="accent3"/>
                          </a:solidFill>
                          <a:effectLst/>
                          <a:highlight>
                            <a:srgbClr val="4FE2F3"/>
                          </a:highlight>
                          <a:latin typeface="+mn-lt"/>
                          <a:cs typeface="Leelawadee"/>
                        </a:rPr>
                        <a:t>Goal:</a:t>
                      </a:r>
                      <a:r>
                        <a:rPr lang="en-US" sz="1050" b="0" i="0" noProof="0">
                          <a:solidFill>
                            <a:schemeClr val="accent3"/>
                          </a:solidFill>
                          <a:effectLst/>
                          <a:latin typeface="+mn-lt"/>
                          <a:cs typeface="Leelawadee"/>
                        </a:rPr>
                        <a:t> </a:t>
                      </a:r>
                      <a:r>
                        <a:rPr lang="en-US" sz="1050" b="0" i="0" kern="1200" noProof="0">
                          <a:solidFill>
                            <a:schemeClr val="accent3"/>
                          </a:solidFill>
                          <a:effectLst/>
                          <a:latin typeface="+mn-lt"/>
                          <a:ea typeface="+mn-ea"/>
                          <a:cs typeface="Leelawadee"/>
                        </a:rPr>
                        <a:t>Reduce emissions to improve fuel efficiency​​</a:t>
                      </a:r>
                    </a:p>
                    <a:p>
                      <a:pPr marL="120650" indent="-120650" algn="l" rtl="0" fontAlgn="base">
                        <a:lnSpc>
                          <a:spcPct val="100000"/>
                        </a:lnSpc>
                        <a:spcBef>
                          <a:spcPts val="400"/>
                        </a:spcBef>
                        <a:buFont typeface="Arial" panose="020B0604020202020204" pitchFamily="34" charset="0"/>
                        <a:buChar char="•"/>
                      </a:pPr>
                      <a:r>
                        <a:rPr lang="en-US" sz="1050" b="0" i="0" noProof="0">
                          <a:solidFill>
                            <a:schemeClr val="accent3"/>
                          </a:solidFill>
                          <a:effectLst/>
                          <a:highlight>
                            <a:srgbClr val="4FE2F3"/>
                          </a:highlight>
                          <a:latin typeface="+mn-lt"/>
                          <a:cs typeface="Leelawadee"/>
                        </a:rPr>
                        <a:t>Goal:</a:t>
                      </a:r>
                      <a:r>
                        <a:rPr lang="en-US" sz="1050" b="0" i="0" noProof="0">
                          <a:solidFill>
                            <a:schemeClr val="accent3"/>
                          </a:solidFill>
                          <a:effectLst/>
                          <a:latin typeface="+mn-lt"/>
                          <a:cs typeface="Leelawadee"/>
                        </a:rPr>
                        <a:t> Efforts to reduce refrigerant emissions</a:t>
                      </a:r>
                    </a:p>
                    <a:p>
                      <a:pPr marL="120650" indent="-120650" algn="l" rtl="0" fontAlgn="base">
                        <a:lnSpc>
                          <a:spcPct val="100000"/>
                        </a:lnSpc>
                        <a:spcBef>
                          <a:spcPts val="400"/>
                        </a:spcBef>
                        <a:buFont typeface="Arial" panose="020B0604020202020204" pitchFamily="34" charset="0"/>
                        <a:buChar char="•"/>
                      </a:pPr>
                      <a:r>
                        <a:rPr lang="en-US" sz="1050" b="0" i="0" noProof="0">
                          <a:solidFill>
                            <a:schemeClr val="accent3"/>
                          </a:solidFill>
                          <a:effectLst/>
                          <a:highlight>
                            <a:srgbClr val="4FE2F3"/>
                          </a:highlight>
                          <a:latin typeface="+mn-lt"/>
                          <a:cs typeface="Leelawadee"/>
                        </a:rPr>
                        <a:t>Goal:</a:t>
                      </a:r>
                      <a:r>
                        <a:rPr lang="en-US" sz="1050" b="0" i="0" noProof="0">
                          <a:solidFill>
                            <a:schemeClr val="accent3"/>
                          </a:solidFill>
                          <a:effectLst/>
                          <a:latin typeface="+mn-lt"/>
                          <a:cs typeface="Leelawadee"/>
                        </a:rPr>
                        <a:t> Invest in renewable energy​​ sources</a:t>
                      </a:r>
                    </a:p>
                    <a:p>
                      <a:pPr marL="120650" indent="-120650" algn="l" rtl="0" fontAlgn="base">
                        <a:lnSpc>
                          <a:spcPct val="100000"/>
                        </a:lnSpc>
                        <a:spcBef>
                          <a:spcPts val="400"/>
                        </a:spcBef>
                        <a:buFont typeface="Arial" panose="020B0604020202020204" pitchFamily="34" charset="0"/>
                        <a:buChar char="•"/>
                      </a:pPr>
                      <a:r>
                        <a:rPr lang="en-US" sz="1050" b="0" i="0" noProof="0">
                          <a:solidFill>
                            <a:schemeClr val="accent3"/>
                          </a:solidFill>
                          <a:effectLst/>
                          <a:highlight>
                            <a:srgbClr val="4FE2F3"/>
                          </a:highlight>
                          <a:latin typeface="+mn-lt"/>
                          <a:cs typeface="Leelawadee"/>
                        </a:rPr>
                        <a:t>Goal:</a:t>
                      </a:r>
                      <a:r>
                        <a:rPr lang="en-US" sz="1050" b="0" i="0" noProof="0">
                          <a:solidFill>
                            <a:schemeClr val="accent3"/>
                          </a:solidFill>
                          <a:effectLst/>
                          <a:latin typeface="+mn-lt"/>
                          <a:cs typeface="Leelawadee"/>
                        </a:rPr>
                        <a:t> Install EV charging stations​​</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indent="-120650" algn="l" rtl="0" fontAlgn="base">
                        <a:lnSpc>
                          <a:spcPct val="100000"/>
                        </a:lnSpc>
                        <a:buFont typeface="Arial" panose="020B0604020202020204" pitchFamily="34" charset="0"/>
                        <a:buChar char="•"/>
                      </a:pPr>
                      <a:r>
                        <a:rPr lang="en-US" sz="1050" b="0" i="0" noProof="0">
                          <a:solidFill>
                            <a:schemeClr val="accent3"/>
                          </a:solidFill>
                          <a:effectLst/>
                          <a:highlight>
                            <a:srgbClr val="4FE2F3"/>
                          </a:highlight>
                          <a:latin typeface="+mn-lt"/>
                          <a:cs typeface="Leelawadee"/>
                        </a:rPr>
                        <a:t>Goal:</a:t>
                      </a:r>
                      <a:r>
                        <a:rPr lang="en-US" sz="1050" b="0" i="0" noProof="0">
                          <a:solidFill>
                            <a:schemeClr val="accent3"/>
                          </a:solidFill>
                          <a:effectLst/>
                          <a:latin typeface="+mn-lt"/>
                          <a:cs typeface="Leelawadee"/>
                        </a:rPr>
                        <a:t> Eliminate single-use packaging</a:t>
                      </a: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indent="-120650" algn="l" rtl="0" fontAlgn="base">
                        <a:lnSpc>
                          <a:spcPct val="100000"/>
                        </a:lnSpc>
                        <a:buFont typeface="Arial" panose="020B0604020202020204" pitchFamily="34" charset="0"/>
                        <a:buChar char="•"/>
                      </a:pPr>
                      <a:r>
                        <a:rPr lang="en-US" sz="1050" b="0" i="0" noProof="0">
                          <a:solidFill>
                            <a:schemeClr val="accent3"/>
                          </a:solidFill>
                          <a:effectLst/>
                          <a:highlight>
                            <a:srgbClr val="FFC624"/>
                          </a:highlight>
                          <a:latin typeface="+mn-lt"/>
                          <a:cs typeface="Leelawadee"/>
                        </a:rPr>
                        <a:t>Target:</a:t>
                      </a:r>
                      <a:r>
                        <a:rPr lang="en-US" sz="1050" b="0" i="0" noProof="0">
                          <a:solidFill>
                            <a:schemeClr val="accent3"/>
                          </a:solidFill>
                          <a:effectLst/>
                          <a:latin typeface="+mn-lt"/>
                          <a:cs typeface="Leelawadee"/>
                        </a:rPr>
                        <a:t> By 2030, achieve 50 percent store food waste diversion from landfill​​</a:t>
                      </a:r>
                    </a:p>
                    <a:p>
                      <a:pPr marL="120650" indent="-120650" algn="l" rtl="0" fontAlgn="base">
                        <a:lnSpc>
                          <a:spcPct val="100000"/>
                        </a:lnSpc>
                        <a:spcBef>
                          <a:spcPts val="400"/>
                        </a:spcBef>
                        <a:buFont typeface="Arial" panose="020B0604020202020204" pitchFamily="34" charset="0"/>
                        <a:buChar char="•"/>
                      </a:pPr>
                      <a:r>
                        <a:rPr lang="en-US" sz="1050" b="0" i="0" noProof="0">
                          <a:solidFill>
                            <a:schemeClr val="accent3"/>
                          </a:solidFill>
                          <a:effectLst/>
                          <a:highlight>
                            <a:srgbClr val="FFC624"/>
                          </a:highlight>
                          <a:latin typeface="+mn-lt"/>
                          <a:cs typeface="Leelawadee"/>
                        </a:rPr>
                        <a:t>Target:</a:t>
                      </a:r>
                      <a:r>
                        <a:rPr lang="en-US" sz="1050" b="0" i="0" noProof="0">
                          <a:solidFill>
                            <a:schemeClr val="accent3"/>
                          </a:solidFill>
                          <a:effectLst/>
                          <a:latin typeface="+mn-lt"/>
                          <a:cs typeface="Leelawadee"/>
                        </a:rPr>
                        <a:t> Meijer Own Brand packaging will be 100% recyclable, reusable, or compostable​​</a:t>
                      </a:r>
                    </a:p>
                    <a:p>
                      <a:pPr marL="120650" indent="-120650" algn="l" rtl="0" fontAlgn="base">
                        <a:lnSpc>
                          <a:spcPct val="100000"/>
                        </a:lnSpc>
                        <a:spcBef>
                          <a:spcPts val="400"/>
                        </a:spcBef>
                        <a:buFont typeface="Arial" panose="020B0604020202020204" pitchFamily="34" charset="0"/>
                        <a:buChar char="•"/>
                      </a:pPr>
                      <a:r>
                        <a:rPr lang="en-US" sz="1050" b="0" i="0" noProof="0">
                          <a:solidFill>
                            <a:schemeClr val="accent3"/>
                          </a:solidFill>
                          <a:effectLst/>
                          <a:highlight>
                            <a:srgbClr val="FFC624"/>
                          </a:highlight>
                          <a:latin typeface="+mn-lt"/>
                          <a:cs typeface="Leelawadee"/>
                        </a:rPr>
                        <a:t>Target:</a:t>
                      </a:r>
                      <a:r>
                        <a:rPr lang="en-US" sz="1050" b="0" i="0" noProof="0">
                          <a:solidFill>
                            <a:schemeClr val="accent3"/>
                          </a:solidFill>
                          <a:effectLst/>
                          <a:latin typeface="+mn-lt"/>
                          <a:cs typeface="Leelawadee"/>
                        </a:rPr>
                        <a:t> By 2025, 70 percent of waste will be diverted from the landfill​​</a:t>
                      </a: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indent="-120650" algn="l" rtl="0" fontAlgn="base">
                        <a:lnSpc>
                          <a:spcPct val="100000"/>
                        </a:lnSpc>
                        <a:buFont typeface="Arial" panose="020B0604020202020204" pitchFamily="34" charset="0"/>
                        <a:buChar char="•"/>
                      </a:pPr>
                      <a:r>
                        <a:rPr lang="en-US" sz="1050" b="0" i="0" noProof="0">
                          <a:solidFill>
                            <a:schemeClr val="accent3"/>
                          </a:solidFill>
                          <a:effectLst/>
                          <a:highlight>
                            <a:srgbClr val="4FE2F3"/>
                          </a:highlight>
                          <a:latin typeface="+mn-lt"/>
                          <a:cs typeface="Leelawadee" panose="020B0502040204020203" pitchFamily="34" charset="-34"/>
                        </a:rPr>
                        <a:t>Goal:</a:t>
                      </a:r>
                      <a:r>
                        <a:rPr lang="en-US" sz="1050" b="0" i="0" noProof="0">
                          <a:solidFill>
                            <a:schemeClr val="accent3"/>
                          </a:solidFill>
                          <a:effectLst/>
                          <a:latin typeface="+mn-lt"/>
                          <a:cs typeface="Leelawadee" panose="020B0502040204020203" pitchFamily="34" charset="-34"/>
                        </a:rPr>
                        <a:t> Leadership in energy </a:t>
                      </a:r>
                      <a:br>
                        <a:rPr lang="en-US" sz="1050" b="0" i="0" noProof="0">
                          <a:solidFill>
                            <a:schemeClr val="accent3"/>
                          </a:solidFill>
                          <a:effectLst/>
                          <a:latin typeface="+mn-lt"/>
                          <a:cs typeface="Leelawadee" panose="020B0502040204020203" pitchFamily="34" charset="-34"/>
                        </a:rPr>
                      </a:br>
                      <a:r>
                        <a:rPr lang="en-US" sz="1050" b="0" i="0" noProof="0">
                          <a:solidFill>
                            <a:schemeClr val="accent3"/>
                          </a:solidFill>
                          <a:effectLst/>
                          <a:latin typeface="+mn-lt"/>
                          <a:cs typeface="Leelawadee" panose="020B0502040204020203" pitchFamily="34" charset="-34"/>
                        </a:rPr>
                        <a:t>and environmental design (LEED) for sustainable stores​​</a:t>
                      </a:r>
                    </a:p>
                    <a:p>
                      <a:pPr marL="120650" indent="-120650" algn="l" rtl="0" fontAlgn="base">
                        <a:lnSpc>
                          <a:spcPct val="100000"/>
                        </a:lnSpc>
                        <a:spcBef>
                          <a:spcPts val="400"/>
                        </a:spcBef>
                        <a:buFont typeface="Arial" panose="020B0604020202020204" pitchFamily="34" charset="0"/>
                        <a:buChar char="•"/>
                      </a:pPr>
                      <a:r>
                        <a:rPr lang="en-US" sz="1050" b="0" i="0" noProof="0">
                          <a:solidFill>
                            <a:schemeClr val="accent3"/>
                          </a:solidFill>
                          <a:effectLst/>
                          <a:highlight>
                            <a:srgbClr val="4FE2F3"/>
                          </a:highlight>
                          <a:latin typeface="+mn-lt"/>
                          <a:cs typeface="Leelawadee" panose="020B0502040204020203" pitchFamily="34" charset="-34"/>
                        </a:rPr>
                        <a:t>Goal:</a:t>
                      </a:r>
                      <a:r>
                        <a:rPr lang="en-US" sz="1050" b="0" i="0" noProof="0">
                          <a:solidFill>
                            <a:schemeClr val="accent3"/>
                          </a:solidFill>
                          <a:effectLst/>
                          <a:latin typeface="+mn-lt"/>
                          <a:cs typeface="Leelawadee" panose="020B0502040204020203" pitchFamily="34" charset="-34"/>
                        </a:rPr>
                        <a:t> Redevelop brownfield sites​​</a:t>
                      </a:r>
                    </a:p>
                    <a:p>
                      <a:pPr marL="120650" indent="-120650" algn="l" rtl="0" fontAlgn="base">
                        <a:lnSpc>
                          <a:spcPct val="100000"/>
                        </a:lnSpc>
                        <a:spcBef>
                          <a:spcPts val="400"/>
                        </a:spcBef>
                        <a:buFont typeface="Arial" panose="020B0604020202020204" pitchFamily="34" charset="0"/>
                        <a:buChar char="•"/>
                      </a:pPr>
                      <a:r>
                        <a:rPr lang="en-US" sz="1050" b="0" i="0" noProof="0">
                          <a:solidFill>
                            <a:schemeClr val="accent3"/>
                          </a:solidFill>
                          <a:effectLst/>
                          <a:highlight>
                            <a:srgbClr val="4FE2F3"/>
                          </a:highlight>
                          <a:latin typeface="+mn-lt"/>
                          <a:cs typeface="Leelawadee"/>
                        </a:rPr>
                        <a:t>Goal:</a:t>
                      </a:r>
                      <a:r>
                        <a:rPr lang="en-US" sz="1050" b="0" i="0" noProof="0">
                          <a:solidFill>
                            <a:schemeClr val="accent3"/>
                          </a:solidFill>
                          <a:effectLst/>
                          <a:latin typeface="+mn-lt"/>
                          <a:cs typeface="Leelawadee"/>
                        </a:rPr>
                        <a:t> Being a good steward of water resources</a:t>
                      </a:r>
                      <a:endParaRPr lang="en-US" sz="1050" b="0" i="0" noProof="0">
                        <a:solidFill>
                          <a:schemeClr val="accent3"/>
                        </a:solidFill>
                        <a:effectLst/>
                        <a:latin typeface="+mn-lt"/>
                        <a:cs typeface="Leelawadee" panose="020B0502040204020203" pitchFamily="34" charset="-34"/>
                      </a:endParaRP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r h="1225210">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922F11"/>
                          </a:solidFill>
                          <a:latin typeface="+mj-lt"/>
                          <a:ea typeface="+mn-ea"/>
                          <a:cs typeface="Leelawadee"/>
                        </a:rPr>
                        <a:t>POSITIVE </a:t>
                      </a:r>
                      <a:br>
                        <a:rPr lang="en-US" sz="1400" kern="1200">
                          <a:solidFill>
                            <a:srgbClr val="922F11"/>
                          </a:solidFill>
                          <a:latin typeface="+mj-lt"/>
                          <a:ea typeface="+mn-ea"/>
                          <a:cs typeface="Leelawadee"/>
                        </a:rPr>
                      </a:br>
                      <a:r>
                        <a:rPr lang="en-US" sz="1400" kern="1200">
                          <a:solidFill>
                            <a:srgbClr val="922F11"/>
                          </a:solidFill>
                          <a:latin typeface="+mj-lt"/>
                          <a:ea typeface="+mn-ea"/>
                          <a:cs typeface="Leelawadee"/>
                        </a:rPr>
                        <a:t>CHOICES</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E6D27"/>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a:ln>
                            <a:noFill/>
                          </a:ln>
                          <a:solidFill>
                            <a:schemeClr val="accent3"/>
                          </a:solidFill>
                          <a:effectLst/>
                          <a:uLnTx/>
                          <a:uFillTx/>
                          <a:latin typeface="+mn-lt"/>
                          <a:ea typeface="+mn-ea"/>
                          <a:cs typeface="Leelawadee"/>
                        </a:rPr>
                        <a:t>Not a focus area for the customer.</a:t>
                      </a:r>
                      <a:endParaRPr kumimoji="0" lang="en-US" sz="1050" b="0" i="0" u="none" strike="noStrike" kern="1200" cap="none" spc="0" normalizeH="0" baseline="0" noProof="0">
                        <a:ln>
                          <a:noFill/>
                        </a:ln>
                        <a:solidFill>
                          <a:schemeClr val="accent3"/>
                        </a:solidFill>
                        <a:effectLst/>
                        <a:uLnTx/>
                        <a:uFillTx/>
                        <a:latin typeface="+mn-lt"/>
                        <a:ea typeface="+mn-ea"/>
                        <a:cs typeface="Leelawadee"/>
                      </a:endParaRP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indent="-120650" algn="l" rtl="0" fontAlgn="base">
                        <a:lnSpc>
                          <a:spcPct val="100000"/>
                        </a:lnSpc>
                        <a:buFont typeface="Arial" panose="020B0604020202020204" pitchFamily="34" charset="0"/>
                        <a:buChar char="•"/>
                      </a:pPr>
                      <a:r>
                        <a:rPr lang="en-US" sz="1050" b="0" i="0" noProof="0">
                          <a:solidFill>
                            <a:schemeClr val="accent3"/>
                          </a:solidFill>
                          <a:effectLst/>
                          <a:highlight>
                            <a:srgbClr val="4FE2F3"/>
                          </a:highlight>
                          <a:latin typeface="+mn-lt"/>
                          <a:cs typeface="Leelawadee"/>
                        </a:rPr>
                        <a:t>Goal:</a:t>
                      </a:r>
                      <a:r>
                        <a:rPr lang="en-US" sz="1050" b="0" i="0" noProof="0">
                          <a:solidFill>
                            <a:schemeClr val="accent3"/>
                          </a:solidFill>
                          <a:effectLst/>
                          <a:latin typeface="+mn-lt"/>
                          <a:cs typeface="Leelawadee"/>
                        </a:rPr>
                        <a:t> True Goodness – </a:t>
                      </a:r>
                      <a:br>
                        <a:rPr lang="en-US" sz="1050" b="0" i="0" noProof="0">
                          <a:solidFill>
                            <a:schemeClr val="accent3"/>
                          </a:solidFill>
                          <a:effectLst/>
                          <a:latin typeface="+mn-lt"/>
                          <a:cs typeface="Leelawadee"/>
                        </a:rPr>
                      </a:br>
                      <a:r>
                        <a:rPr lang="en-US" sz="1050" b="0" i="0" noProof="0">
                          <a:solidFill>
                            <a:schemeClr val="accent3"/>
                          </a:solidFill>
                          <a:effectLst/>
                          <a:latin typeface="+mn-lt"/>
                          <a:cs typeface="Leelawadee"/>
                        </a:rPr>
                        <a:t>Provide healthy products without sacrificing on value​​</a:t>
                      </a: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a:ln>
                            <a:noFill/>
                          </a:ln>
                          <a:solidFill>
                            <a:schemeClr val="accent3"/>
                          </a:solidFill>
                          <a:effectLst/>
                          <a:uLnTx/>
                          <a:uFillTx/>
                          <a:latin typeface="+mn-lt"/>
                          <a:ea typeface="+mn-ea"/>
                          <a:cs typeface="Leelawadee"/>
                        </a:rPr>
                        <a:t>Not a focus area for the customer.</a:t>
                      </a:r>
                      <a:endParaRPr kumimoji="0" lang="en-US" sz="1050" b="0" i="0" u="none" strike="noStrike" kern="1200" cap="none" spc="0" normalizeH="0" baseline="0" noProof="0">
                        <a:ln>
                          <a:noFill/>
                        </a:ln>
                        <a:solidFill>
                          <a:schemeClr val="accent3"/>
                        </a:solidFill>
                        <a:effectLst/>
                        <a:uLnTx/>
                        <a:uFillTx/>
                        <a:latin typeface="+mn-lt"/>
                        <a:ea typeface="+mn-ea"/>
                        <a:cs typeface="Leelawadee"/>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a:ln>
                            <a:noFill/>
                          </a:ln>
                          <a:solidFill>
                            <a:schemeClr val="accent3"/>
                          </a:solidFill>
                          <a:effectLst/>
                          <a:uLnTx/>
                          <a:uFillTx/>
                          <a:latin typeface="+mn-lt"/>
                          <a:ea typeface="+mn-ea"/>
                          <a:cs typeface="Leelawadee"/>
                        </a:rPr>
                        <a:t>Not a focus area for the customer.</a:t>
                      </a:r>
                      <a:endParaRPr kumimoji="0" lang="en-US" sz="1050" b="0" i="0" u="none" strike="noStrike" kern="1200" cap="none" spc="0" normalizeH="0" baseline="0" noProof="0">
                        <a:ln>
                          <a:noFill/>
                        </a:ln>
                        <a:solidFill>
                          <a:schemeClr val="accent3"/>
                        </a:solidFill>
                        <a:effectLst/>
                        <a:uLnTx/>
                        <a:uFillTx/>
                        <a:latin typeface="+mn-lt"/>
                        <a:ea typeface="+mn-ea"/>
                        <a:cs typeface="Leelawadee"/>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88316528"/>
                  </a:ext>
                </a:extLst>
              </a:tr>
            </a:tbl>
          </a:graphicData>
        </a:graphic>
      </p:graphicFrame>
      <p:pic>
        <p:nvPicPr>
          <p:cNvPr id="18" name="Picture 17" descr="A logo of a leaf in a circle&#10;&#10;Description automatically generated">
            <a:extLst>
              <a:ext uri="{FF2B5EF4-FFF2-40B4-BE49-F238E27FC236}">
                <a16:creationId xmlns:a16="http://schemas.microsoft.com/office/drawing/2014/main" id="{97FC5F0A-9D4C-C7C2-176A-CE81992D1E8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pic>
        <p:nvPicPr>
          <p:cNvPr id="19" name="Picture 18" descr="A blue and green windmill with green arrows&#10;&#10;Description automatically generated">
            <a:extLst>
              <a:ext uri="{FF2B5EF4-FFF2-40B4-BE49-F238E27FC236}">
                <a16:creationId xmlns:a16="http://schemas.microsoft.com/office/drawing/2014/main" id="{896FF810-EB14-27A1-7187-7EFAA12E1EE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7884" y="3098824"/>
            <a:ext cx="556204" cy="604020"/>
          </a:xfrm>
          <a:prstGeom prst="rect">
            <a:avLst/>
          </a:prstGeom>
        </p:spPr>
      </p:pic>
      <p:pic>
        <p:nvPicPr>
          <p:cNvPr id="20" name="Picture 19" descr="A logo of a hand and a globe&#10;&#10;Description automatically generated">
            <a:extLst>
              <a:ext uri="{FF2B5EF4-FFF2-40B4-BE49-F238E27FC236}">
                <a16:creationId xmlns:a16="http://schemas.microsoft.com/office/drawing/2014/main" id="{02793C8B-2A9F-4734-8A6B-3214EE64E5C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27528" y="5395453"/>
            <a:ext cx="536916" cy="583072"/>
          </a:xfrm>
          <a:prstGeom prst="rect">
            <a:avLst/>
          </a:prstGeom>
        </p:spPr>
      </p:pic>
    </p:spTree>
    <p:extLst>
      <p:ext uri="{BB962C8B-B14F-4D97-AF65-F5344CB8AC3E}">
        <p14:creationId xmlns:p14="http://schemas.microsoft.com/office/powerpoint/2010/main" val="2762057343"/>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B89EB7-1D40-7C0D-14C5-2D814BCEA176}"/>
            </a:ext>
          </a:extLst>
        </p:cNvPr>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00CDA7C9-7FA3-AE36-0E35-077D3AF65EB7}"/>
              </a:ext>
            </a:extLst>
          </p:cNvPr>
          <p:cNvGraphicFramePr>
            <a:graphicFrameLocks/>
          </p:cNvGraphicFramePr>
          <p:nvPr>
            <p:custDataLst>
              <p:tags r:id="rId1"/>
            </p:custDataLst>
            <p:extLst>
              <p:ext uri="{D42A27DB-BD31-4B8C-83A1-F6EECF244321}">
                <p14:modId xmlns:p14="http://schemas.microsoft.com/office/powerpoint/2010/main" val="7635648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3" name="think-cell data - do not delete" hidden="1">
                        <a:extLst>
                          <a:ext uri="{FF2B5EF4-FFF2-40B4-BE49-F238E27FC236}">
                            <a16:creationId xmlns:a16="http://schemas.microsoft.com/office/drawing/2014/main" id="{00CDA7C9-7FA3-AE36-0E35-077D3AF65EB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Title 7">
            <a:extLst>
              <a:ext uri="{FF2B5EF4-FFF2-40B4-BE49-F238E27FC236}">
                <a16:creationId xmlns:a16="http://schemas.microsoft.com/office/drawing/2014/main" id="{2735C1C9-7219-A8E7-E2DA-41DA0C897BED}"/>
              </a:ext>
            </a:extLst>
          </p:cNvPr>
          <p:cNvSpPr>
            <a:spLocks noGrp="1"/>
          </p:cNvSpPr>
          <p:nvPr>
            <p:ph type="title"/>
          </p:nvPr>
        </p:nvSpPr>
        <p:spPr>
          <a:xfrm>
            <a:off x="304801" y="247650"/>
            <a:ext cx="10541000" cy="968375"/>
          </a:xfrm>
        </p:spPr>
        <p:txBody>
          <a:bodyPr vert="horz" rIns="0"/>
          <a:lstStyle/>
          <a:p>
            <a:pPr lvl="0"/>
            <a:r>
              <a:rPr lang="en-US" sz="2600"/>
              <a:t>COMMONALITY BETWEEN MEIJER’S AND PEP+ FOCUS AREAS</a:t>
            </a:r>
            <a:br>
              <a:rPr lang="en-US"/>
            </a:br>
            <a:r>
              <a:rPr lang="en-US" sz="1800" i="1"/>
              <a:t>Allowing us to identify opportunities for collaboration, and therefore</a:t>
            </a:r>
            <a:br>
              <a:rPr lang="en-US" sz="1800" i="1"/>
            </a:br>
            <a:r>
              <a:rPr lang="en-US" sz="1800" i="1"/>
              <a:t>add value to our relationship</a:t>
            </a:r>
          </a:p>
        </p:txBody>
      </p:sp>
      <p:pic>
        <p:nvPicPr>
          <p:cNvPr id="13" name="Picture 2">
            <a:extLst>
              <a:ext uri="{FF2B5EF4-FFF2-40B4-BE49-F238E27FC236}">
                <a16:creationId xmlns:a16="http://schemas.microsoft.com/office/drawing/2014/main" id="{40BF4871-D9B8-50FE-51E8-818EB04F130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88" t="-3768" r="-388" b="-2855"/>
          <a:stretch>
            <a:fillRect/>
          </a:stretch>
        </p:blipFill>
        <p:spPr bwMode="auto">
          <a:xfrm>
            <a:off x="10515598" y="445270"/>
            <a:ext cx="1371602" cy="573134"/>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Top Corners Rounded 10">
            <a:extLst>
              <a:ext uri="{FF2B5EF4-FFF2-40B4-BE49-F238E27FC236}">
                <a16:creationId xmlns:a16="http://schemas.microsoft.com/office/drawing/2014/main" id="{A652F580-4BA1-BACC-2FFA-9A4154B1F6B6}"/>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2" name="Table 4">
            <a:extLst>
              <a:ext uri="{FF2B5EF4-FFF2-40B4-BE49-F238E27FC236}">
                <a16:creationId xmlns:a16="http://schemas.microsoft.com/office/drawing/2014/main" id="{967F2CA0-2BFC-946C-8EE0-6E9B58606A55}"/>
              </a:ext>
            </a:extLst>
          </p:cNvPr>
          <p:cNvGraphicFramePr>
            <a:graphicFrameLocks noGrp="1"/>
          </p:cNvGraphicFramePr>
          <p:nvPr>
            <p:extLst>
              <p:ext uri="{D42A27DB-BD31-4B8C-83A1-F6EECF244321}">
                <p14:modId xmlns:p14="http://schemas.microsoft.com/office/powerpoint/2010/main" val="1126241546"/>
              </p:ext>
            </p:extLst>
          </p:nvPr>
        </p:nvGraphicFramePr>
        <p:xfrm>
          <a:off x="-7620" y="1148230"/>
          <a:ext cx="11986260" cy="5038893"/>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3332480">
                  <a:extLst>
                    <a:ext uri="{9D8B030D-6E8A-4147-A177-3AD203B41FA5}">
                      <a16:colId xmlns:a16="http://schemas.microsoft.com/office/drawing/2014/main" val="2382844442"/>
                    </a:ext>
                  </a:extLst>
                </a:gridCol>
                <a:gridCol w="3332480">
                  <a:extLst>
                    <a:ext uri="{9D8B030D-6E8A-4147-A177-3AD203B41FA5}">
                      <a16:colId xmlns:a16="http://schemas.microsoft.com/office/drawing/2014/main" val="957515009"/>
                    </a:ext>
                  </a:extLst>
                </a:gridCol>
                <a:gridCol w="3332480">
                  <a:extLst>
                    <a:ext uri="{9D8B030D-6E8A-4147-A177-3AD203B41FA5}">
                      <a16:colId xmlns:a16="http://schemas.microsoft.com/office/drawing/2014/main" val="2353111847"/>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ts val="1575"/>
                        </a:lnSpc>
                      </a:pPr>
                      <a:r>
                        <a:rPr lang="en-US" sz="1200" b="1" i="0" noProof="0">
                          <a:solidFill>
                            <a:schemeClr val="bg1"/>
                          </a:solidFill>
                          <a:effectLst/>
                          <a:latin typeface="+mn-lt"/>
                          <a:cs typeface="Leelawadee"/>
                        </a:rPr>
                        <a:t>Carbon reduction​</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ts val="1575"/>
                        </a:lnSpc>
                      </a:pPr>
                      <a:r>
                        <a:rPr lang="en-US" sz="1200" b="1" i="0" noProof="0">
                          <a:solidFill>
                            <a:schemeClr val="bg1"/>
                          </a:solidFill>
                          <a:effectLst/>
                          <a:latin typeface="+mn-lt"/>
                          <a:cs typeface="Leelawadee"/>
                        </a:rPr>
                        <a:t>Better products​​</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ts val="1575"/>
                        </a:lnSpc>
                      </a:pPr>
                      <a:r>
                        <a:rPr lang="en-US" sz="1200" b="1" i="0" noProof="0">
                          <a:solidFill>
                            <a:schemeClr val="bg1"/>
                          </a:solidFill>
                          <a:effectLst/>
                          <a:latin typeface="+mn-lt"/>
                          <a:cs typeface="Leelawadee"/>
                        </a:rPr>
                        <a:t>Waste reduction​</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4791370">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indent="-120650" algn="l" rtl="0" fontAlgn="base">
                        <a:lnSpc>
                          <a:spcPct val="100000"/>
                        </a:lnSpc>
                        <a:buFont typeface="Arial" panose="020B0604020202020204" pitchFamily="34" charset="0"/>
                        <a:buChar char="•"/>
                      </a:pPr>
                      <a:r>
                        <a:rPr lang="en-US" sz="1050" b="0" i="0" noProof="0">
                          <a:solidFill>
                            <a:schemeClr val="accent3"/>
                          </a:solidFill>
                          <a:effectLst/>
                          <a:highlight>
                            <a:srgbClr val="FFC624"/>
                          </a:highlight>
                          <a:latin typeface="+mn-lt"/>
                          <a:cs typeface="Leelawadee" panose="020B0502040204020203" pitchFamily="34" charset="-34"/>
                        </a:rPr>
                        <a:t>Target:</a:t>
                      </a:r>
                      <a:r>
                        <a:rPr lang="en-US" sz="1050" b="0" i="0" noProof="0">
                          <a:solidFill>
                            <a:schemeClr val="accent3"/>
                          </a:solidFill>
                          <a:effectLst/>
                          <a:latin typeface="+mn-lt"/>
                          <a:cs typeface="Leelawadee" panose="020B0502040204020203" pitchFamily="34" charset="-34"/>
                        </a:rPr>
                        <a:t> Reduce absolute carbon emissions by 50% </a:t>
                      </a:r>
                      <a:br>
                        <a:rPr lang="en-US" sz="1050" b="0" i="0" noProof="0">
                          <a:solidFill>
                            <a:schemeClr val="accent3"/>
                          </a:solidFill>
                          <a:effectLst/>
                          <a:latin typeface="+mn-lt"/>
                          <a:cs typeface="Leelawadee" panose="020B0502040204020203" pitchFamily="34" charset="-34"/>
                        </a:rPr>
                      </a:br>
                      <a:r>
                        <a:rPr lang="en-US" sz="1050" b="0" i="0" noProof="0">
                          <a:solidFill>
                            <a:schemeClr val="accent3"/>
                          </a:solidFill>
                          <a:effectLst/>
                          <a:latin typeface="+mn-lt"/>
                          <a:cs typeface="Leelawadee" panose="020B0502040204020203" pitchFamily="34" charset="-34"/>
                        </a:rPr>
                        <a:t>by 2025</a:t>
                      </a:r>
                    </a:p>
                    <a:p>
                      <a:pPr marL="350838" lvl="1" indent="-176213" rtl="0" fontAlgn="base">
                        <a:spcBef>
                          <a:spcPts val="400"/>
                        </a:spcBef>
                        <a:buClr>
                          <a:schemeClr val="tx1"/>
                        </a:buClr>
                        <a:buFont typeface="Wingdings" panose="05000000000000000000" pitchFamily="2" charset="2"/>
                        <a:buChar char="Ø"/>
                      </a:pPr>
                      <a:r>
                        <a:rPr lang="en-US" sz="1050" b="1" i="0" kern="1200" noProof="0">
                          <a:solidFill>
                            <a:schemeClr val="accent3"/>
                          </a:solidFill>
                          <a:effectLst/>
                          <a:latin typeface="+mn-lt"/>
                          <a:ea typeface="+mn-ea"/>
                          <a:cs typeface="Leelawadee" panose="020B0502040204020203" pitchFamily="34" charset="-34"/>
                        </a:rPr>
                        <a:t>pep+ alignment: Achieve a 50% reduction in </a:t>
                      </a:r>
                      <a:br>
                        <a:rPr lang="en-US" sz="1050" b="1" i="0" kern="1200" noProof="0">
                          <a:solidFill>
                            <a:schemeClr val="accent3"/>
                          </a:solidFill>
                          <a:effectLst/>
                          <a:latin typeface="+mn-lt"/>
                          <a:ea typeface="+mn-ea"/>
                          <a:cs typeface="Leelawadee" panose="020B0502040204020203" pitchFamily="34" charset="-34"/>
                        </a:rPr>
                      </a:br>
                      <a:r>
                        <a:rPr lang="en-US" sz="1050" b="1" i="0" kern="1200" noProof="0">
                          <a:solidFill>
                            <a:schemeClr val="accent3"/>
                          </a:solidFill>
                          <a:effectLst/>
                          <a:latin typeface="+mn-lt"/>
                          <a:ea typeface="+mn-ea"/>
                          <a:cs typeface="Leelawadee" panose="020B0502040204020203" pitchFamily="34" charset="-34"/>
                        </a:rPr>
                        <a:t>Scope 1 and 2 emissions by 2030 (vs 2022 baseline) </a:t>
                      </a:r>
                    </a:p>
                    <a:p>
                      <a:pPr marL="350838" lvl="1" indent="-176213" rtl="0" fontAlgn="base">
                        <a:spcBef>
                          <a:spcPts val="800"/>
                        </a:spcBef>
                        <a:buClr>
                          <a:schemeClr val="tx1"/>
                        </a:buClr>
                        <a:buFont typeface="Wingdings" panose="05000000000000000000" pitchFamily="2" charset="2"/>
                        <a:buChar char="Ø"/>
                      </a:pPr>
                      <a:r>
                        <a:rPr lang="en-US" sz="1050" b="1" i="0" kern="1200" noProof="0">
                          <a:solidFill>
                            <a:schemeClr val="accent3"/>
                          </a:solidFill>
                          <a:effectLst/>
                          <a:latin typeface="+mn-lt"/>
                          <a:ea typeface="+mn-ea"/>
                          <a:cs typeface="Leelawadee" panose="020B0502040204020203" pitchFamily="34" charset="-34"/>
                        </a:rPr>
                        <a:t>pep+ alignment: Achieve a 42% reduction in </a:t>
                      </a:r>
                      <a:br>
                        <a:rPr lang="en-US" sz="1050" b="1" i="0" kern="1200" noProof="0">
                          <a:solidFill>
                            <a:schemeClr val="accent3"/>
                          </a:solidFill>
                          <a:effectLst/>
                          <a:latin typeface="+mn-lt"/>
                          <a:ea typeface="+mn-ea"/>
                          <a:cs typeface="Leelawadee" panose="020B0502040204020203" pitchFamily="34" charset="-34"/>
                        </a:rPr>
                      </a:br>
                      <a:r>
                        <a:rPr lang="en-US" sz="1050" b="1" i="0" kern="1200" noProof="0">
                          <a:solidFill>
                            <a:schemeClr val="accent3"/>
                          </a:solidFill>
                          <a:effectLst/>
                          <a:latin typeface="+mn-lt"/>
                          <a:ea typeface="+mn-ea"/>
                          <a:cs typeface="Leelawadee" panose="020B0502040204020203" pitchFamily="34" charset="-34"/>
                        </a:rPr>
                        <a:t>Scope 3 Energy &amp; Industry (E&amp;I) emissions by 2030 (vs 2022 baseline) </a:t>
                      </a:r>
                    </a:p>
                    <a:p>
                      <a:pPr marL="350838" lvl="1" indent="-176213" rtl="0" fontAlgn="base">
                        <a:spcBef>
                          <a:spcPts val="800"/>
                        </a:spcBef>
                        <a:buClr>
                          <a:schemeClr val="tx1"/>
                        </a:buClr>
                        <a:buFont typeface="Wingdings" panose="05000000000000000000" pitchFamily="2" charset="2"/>
                        <a:buChar char="Ø"/>
                      </a:pPr>
                      <a:r>
                        <a:rPr lang="en-US" sz="1050" b="1" i="0" kern="1200" noProof="0">
                          <a:solidFill>
                            <a:schemeClr val="accent3"/>
                          </a:solidFill>
                          <a:effectLst/>
                          <a:latin typeface="+mn-lt"/>
                          <a:ea typeface="+mn-ea"/>
                          <a:cs typeface="Leelawadee" panose="020B0502040204020203" pitchFamily="34" charset="-34"/>
                        </a:rPr>
                        <a:t>pep+ alignment: Achieve a 30% reduction in </a:t>
                      </a:r>
                      <a:br>
                        <a:rPr lang="en-US" sz="1050" b="1" i="0" kern="1200" noProof="0">
                          <a:solidFill>
                            <a:schemeClr val="accent3"/>
                          </a:solidFill>
                          <a:effectLst/>
                          <a:latin typeface="+mn-lt"/>
                          <a:ea typeface="+mn-ea"/>
                          <a:cs typeface="Leelawadee" panose="020B0502040204020203" pitchFamily="34" charset="-34"/>
                        </a:rPr>
                      </a:br>
                      <a:r>
                        <a:rPr lang="en-US" sz="1050" b="1" i="0" kern="1200" noProof="0">
                          <a:solidFill>
                            <a:schemeClr val="accent3"/>
                          </a:solidFill>
                          <a:effectLst/>
                          <a:latin typeface="+mn-lt"/>
                          <a:ea typeface="+mn-ea"/>
                          <a:cs typeface="Leelawadee" panose="020B0502040204020203" pitchFamily="34" charset="-34"/>
                        </a:rPr>
                        <a:t>Scope 3 Forest, Land and Agriculture (FLAG) emissions by 2030 (vs 2022 baseline) </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indent="-120650" algn="l" rtl="0" fontAlgn="base">
                        <a:lnSpc>
                          <a:spcPct val="100000"/>
                        </a:lnSpc>
                        <a:buFont typeface="Arial" panose="020B0604020202020204" pitchFamily="34" charset="0"/>
                        <a:buChar char="•"/>
                      </a:pPr>
                      <a:r>
                        <a:rPr lang="en-US" sz="1050" b="0" i="0" noProof="0">
                          <a:solidFill>
                            <a:schemeClr val="accent3"/>
                          </a:solidFill>
                          <a:effectLst/>
                          <a:highlight>
                            <a:srgbClr val="4FE2F3"/>
                          </a:highlight>
                          <a:latin typeface="+mn-lt"/>
                          <a:cs typeface="Leelawadee"/>
                        </a:rPr>
                        <a:t>Goal:</a:t>
                      </a:r>
                      <a:r>
                        <a:rPr lang="en-US" sz="1050" b="0" i="0" noProof="0">
                          <a:solidFill>
                            <a:schemeClr val="accent3"/>
                          </a:solidFill>
                          <a:effectLst/>
                          <a:latin typeface="+mn-lt"/>
                          <a:cs typeface="Leelawadee"/>
                        </a:rPr>
                        <a:t> Eliminate single-use packaging</a:t>
                      </a:r>
                    </a:p>
                    <a:p>
                      <a:pPr marL="350838" lvl="1" indent="-176213" algn="l" rtl="0" fontAlgn="base">
                        <a:lnSpc>
                          <a:spcPct val="100000"/>
                        </a:lnSpc>
                        <a:spcBef>
                          <a:spcPts val="400"/>
                        </a:spcBef>
                        <a:buClr>
                          <a:schemeClr val="tx1"/>
                        </a:buClr>
                        <a:buFont typeface="Wingdings" panose="05000000000000000000" pitchFamily="2" charset="2"/>
                        <a:buChar char="Ø"/>
                      </a:pPr>
                      <a:r>
                        <a:rPr lang="en-US" sz="1050" b="1" i="0" kern="1200" noProof="0">
                          <a:solidFill>
                            <a:schemeClr val="accent3"/>
                          </a:solidFill>
                          <a:effectLst/>
                          <a:latin typeface="+mn-lt"/>
                          <a:ea typeface="+mn-ea"/>
                          <a:cs typeface="Leelawadee" panose="020B0502040204020203" pitchFamily="34" charset="-34"/>
                        </a:rPr>
                        <a:t>pep+ alignment: For our primary plastic packaging in key packaging markets, achieve an average of 2% year-over-year reduction </a:t>
                      </a:r>
                      <a:br>
                        <a:rPr lang="en-US" sz="1050" b="1" i="0" kern="1200" noProof="0">
                          <a:solidFill>
                            <a:schemeClr val="accent3"/>
                          </a:solidFill>
                          <a:effectLst/>
                          <a:latin typeface="+mn-lt"/>
                          <a:ea typeface="+mn-ea"/>
                          <a:cs typeface="Leelawadee" panose="020B0502040204020203" pitchFamily="34" charset="-34"/>
                        </a:rPr>
                      </a:br>
                      <a:r>
                        <a:rPr lang="en-US" sz="1050" b="1" i="0" kern="1200" noProof="0">
                          <a:solidFill>
                            <a:schemeClr val="accent3"/>
                          </a:solidFill>
                          <a:effectLst/>
                          <a:latin typeface="+mn-lt"/>
                          <a:ea typeface="+mn-ea"/>
                          <a:cs typeface="Leelawadee" panose="020B0502040204020203" pitchFamily="34" charset="-34"/>
                        </a:rPr>
                        <a:t>in our absolute tonnage of virgin plastics through 2030 </a:t>
                      </a: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lgn="ctr" rtl="0" fontAlgn="base">
                        <a:lnSpc>
                          <a:spcPct val="100000"/>
                        </a:lnSpc>
                        <a:buFont typeface="Wingdings" panose="05000000000000000000" pitchFamily="2" charset="2"/>
                        <a:buNone/>
                      </a:pPr>
                      <a:r>
                        <a:rPr lang="en-US" sz="1050" b="0" i="1" noProof="0">
                          <a:solidFill>
                            <a:schemeClr val="accent3"/>
                          </a:solidFill>
                          <a:effectLst/>
                          <a:latin typeface="+mn-lt"/>
                          <a:cs typeface="Leelawadee" panose="020B0502040204020203" pitchFamily="34" charset="-34"/>
                        </a:rPr>
                        <a:t>No commonalities</a:t>
                      </a: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bl>
          </a:graphicData>
        </a:graphic>
      </p:graphicFrame>
      <p:sp>
        <p:nvSpPr>
          <p:cNvPr id="18" name="TextBox 17">
            <a:extLst>
              <a:ext uri="{FF2B5EF4-FFF2-40B4-BE49-F238E27FC236}">
                <a16:creationId xmlns:a16="http://schemas.microsoft.com/office/drawing/2014/main" id="{3B699DFF-F0C1-7D0D-00D7-5A63A1C1AECE}"/>
              </a:ext>
            </a:extLst>
          </p:cNvPr>
          <p:cNvSpPr txBox="1"/>
          <p:nvPr/>
        </p:nvSpPr>
        <p:spPr>
          <a:xfrm>
            <a:off x="5334000" y="6269189"/>
            <a:ext cx="6405563" cy="506261"/>
          </a:xfrm>
          <a:prstGeom prst="rect">
            <a:avLst/>
          </a:prstGeom>
          <a:solidFill>
            <a:srgbClr val="8EBC29"/>
          </a:solidFill>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a:ln>
                  <a:noFill/>
                </a:ln>
                <a:solidFill>
                  <a:schemeClr val="bg1"/>
                </a:solidFill>
                <a:effectLst/>
                <a:uLnTx/>
                <a:uFillTx/>
                <a:cs typeface="Leelawadee" panose="020B0502040204020203" pitchFamily="34" charset="-34"/>
              </a:rPr>
              <a:t>No common focus areas were identified across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a:ln>
                  <a:noFill/>
                </a:ln>
                <a:solidFill>
                  <a:schemeClr val="bg1"/>
                </a:solidFill>
                <a:effectLst/>
                <a:uLnTx/>
                <a:uFillTx/>
                <a:cs typeface="Leelawadee" panose="020B0502040204020203" pitchFamily="34" charset="-34"/>
              </a:rPr>
              <a:t>Positive Agriculture (PepsiCo), Positive Choices (PepsiCo) and Responsible Growth (Meijer).</a:t>
            </a:r>
          </a:p>
        </p:txBody>
      </p:sp>
      <p:pic>
        <p:nvPicPr>
          <p:cNvPr id="19" name="Picture 18" descr="A blue and green windmill with green arrows&#10;&#10;Description automatically generated">
            <a:extLst>
              <a:ext uri="{FF2B5EF4-FFF2-40B4-BE49-F238E27FC236}">
                <a16:creationId xmlns:a16="http://schemas.microsoft.com/office/drawing/2014/main" id="{43869C50-E795-AD33-DC64-E42F8E49AC2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spTree>
    <p:extLst>
      <p:ext uri="{BB962C8B-B14F-4D97-AF65-F5344CB8AC3E}">
        <p14:creationId xmlns:p14="http://schemas.microsoft.com/office/powerpoint/2010/main" val="123287379"/>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88981B-EFD4-5CD6-7127-95BE0150E4AE}"/>
            </a:ext>
          </a:extLst>
        </p:cNvPr>
        <p:cNvGrpSpPr/>
        <p:nvPr/>
      </p:nvGrpSpPr>
      <p:grpSpPr>
        <a:xfrm>
          <a:off x="0" y="0"/>
          <a:ext cx="0" cy="0"/>
          <a:chOff x="0" y="0"/>
          <a:chExt cx="0" cy="0"/>
        </a:xfrm>
      </p:grpSpPr>
      <p:pic>
        <p:nvPicPr>
          <p:cNvPr id="5" name="Picture 4" descr="A logo with a flower and text&#10;&#10;AI-generated content may be incorrect.">
            <a:extLst>
              <a:ext uri="{FF2B5EF4-FFF2-40B4-BE49-F238E27FC236}">
                <a16:creationId xmlns:a16="http://schemas.microsoft.com/office/drawing/2014/main" id="{6F25F949-E87E-0BF6-098E-53BB4499FA35}"/>
              </a:ext>
            </a:extLst>
          </p:cNvPr>
          <p:cNvPicPr>
            <a:picLocks noChangeAspect="1"/>
          </p:cNvPicPr>
          <p:nvPr/>
        </p:nvPicPr>
        <p:blipFill>
          <a:blip r:embed="rId3"/>
          <a:stretch>
            <a:fillRect/>
          </a:stretch>
        </p:blipFill>
        <p:spPr>
          <a:xfrm>
            <a:off x="285750" y="1398431"/>
            <a:ext cx="4286250" cy="3517923"/>
          </a:xfrm>
          <a:prstGeom prst="rect">
            <a:avLst/>
          </a:prstGeom>
        </p:spPr>
      </p:pic>
    </p:spTree>
    <p:extLst>
      <p:ext uri="{BB962C8B-B14F-4D97-AF65-F5344CB8AC3E}">
        <p14:creationId xmlns:p14="http://schemas.microsoft.com/office/powerpoint/2010/main" val="38730632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FA98B6-0F78-10A3-42EC-E8EF9C4166DB}"/>
            </a:ext>
          </a:extLst>
        </p:cNvPr>
        <p:cNvGrpSpPr/>
        <p:nvPr/>
      </p:nvGrpSpPr>
      <p:grpSpPr>
        <a:xfrm>
          <a:off x="0" y="0"/>
          <a:ext cx="0" cy="0"/>
          <a:chOff x="0" y="0"/>
          <a:chExt cx="0" cy="0"/>
        </a:xfrm>
      </p:grpSpPr>
      <p:graphicFrame>
        <p:nvGraphicFramePr>
          <p:cNvPr id="17" name="think-cell data - do not delete" hidden="1">
            <a:extLst>
              <a:ext uri="{FF2B5EF4-FFF2-40B4-BE49-F238E27FC236}">
                <a16:creationId xmlns:a16="http://schemas.microsoft.com/office/drawing/2014/main" id="{6DB5CC28-4D89-39FB-2D05-82146F721C97}"/>
              </a:ext>
            </a:extLst>
          </p:cNvPr>
          <p:cNvGraphicFramePr>
            <a:graphicFrameLocks/>
          </p:cNvGraphicFramePr>
          <p:nvPr>
            <p:custDataLst>
              <p:tags r:id="rId1"/>
            </p:custDataLst>
            <p:extLst>
              <p:ext uri="{D42A27DB-BD31-4B8C-83A1-F6EECF244321}">
                <p14:modId xmlns:p14="http://schemas.microsoft.com/office/powerpoint/2010/main" val="31788242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17" name="think-cell data - do not delete" hidden="1">
                        <a:extLst>
                          <a:ext uri="{FF2B5EF4-FFF2-40B4-BE49-F238E27FC236}">
                            <a16:creationId xmlns:a16="http://schemas.microsoft.com/office/drawing/2014/main" id="{6DB5CC28-4D89-39FB-2D05-82146F721C9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5" name="Title 14">
            <a:extLst>
              <a:ext uri="{FF2B5EF4-FFF2-40B4-BE49-F238E27FC236}">
                <a16:creationId xmlns:a16="http://schemas.microsoft.com/office/drawing/2014/main" id="{605A9614-940B-C8B4-35DA-95DE47E17F4B}"/>
              </a:ext>
            </a:extLst>
          </p:cNvPr>
          <p:cNvSpPr>
            <a:spLocks noGrp="1"/>
          </p:cNvSpPr>
          <p:nvPr>
            <p:ph type="title"/>
          </p:nvPr>
        </p:nvSpPr>
        <p:spPr>
          <a:xfrm>
            <a:off x="304798" y="246888"/>
            <a:ext cx="11585448" cy="969264"/>
          </a:xfrm>
        </p:spPr>
        <p:txBody>
          <a:bodyPr vert="horz" rIns="0"/>
          <a:lstStyle/>
          <a:p>
            <a:pPr lvl="0"/>
            <a:r>
              <a:rPr lang="en-US" sz="3000"/>
              <a:t>ALDI’S SUSTAINABILITY FOCUS AREAS</a:t>
            </a:r>
            <a:br>
              <a:rPr lang="en-US"/>
            </a:br>
            <a:r>
              <a:rPr lang="en-US" sz="1800" i="1"/>
              <a:t>And how these focus areas align with pep+ pillars</a:t>
            </a:r>
          </a:p>
        </p:txBody>
      </p:sp>
      <p:pic>
        <p:nvPicPr>
          <p:cNvPr id="3" name="Picture 2">
            <a:extLst>
              <a:ext uri="{FF2B5EF4-FFF2-40B4-BE49-F238E27FC236}">
                <a16:creationId xmlns:a16="http://schemas.microsoft.com/office/drawing/2014/main" id="{0BFD39FE-D67B-4845-990E-4092F91D22F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251581" y="209134"/>
            <a:ext cx="635620" cy="76344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446902E8-0536-58AE-88F5-50163250C476}"/>
              </a:ext>
            </a:extLst>
          </p:cNvPr>
          <p:cNvSpPr txBox="1"/>
          <p:nvPr/>
        </p:nvSpPr>
        <p:spPr>
          <a:xfrm>
            <a:off x="6096000" y="5686424"/>
            <a:ext cx="5882639" cy="41549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a:ln>
                  <a:noFill/>
                </a:ln>
                <a:effectLst/>
                <a:uLnTx/>
                <a:uFillTx/>
                <a:ea typeface="+mn-ea"/>
                <a:cs typeface="Leelawadee" panose="020B0502040204020203" pitchFamily="34" charset="-34"/>
              </a:rPr>
              <a:t>*In January 2025, Aldi released 13 new factsheets, from climate to packaging, coffee, cocoa and bananas. We have selected the topics that are most relevant to PepsiCo here. </a:t>
            </a:r>
          </a:p>
        </p:txBody>
      </p:sp>
      <p:sp>
        <p:nvSpPr>
          <p:cNvPr id="18" name="Rectangle: Top Corners Rounded 17">
            <a:extLst>
              <a:ext uri="{FF2B5EF4-FFF2-40B4-BE49-F238E27FC236}">
                <a16:creationId xmlns:a16="http://schemas.microsoft.com/office/drawing/2014/main" id="{07DCA0D8-C463-1F14-77DD-ADAA16B265DD}"/>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9" name="Table 4">
            <a:extLst>
              <a:ext uri="{FF2B5EF4-FFF2-40B4-BE49-F238E27FC236}">
                <a16:creationId xmlns:a16="http://schemas.microsoft.com/office/drawing/2014/main" id="{B6004CED-BE0F-E8A0-AAF4-78F111B2F288}"/>
              </a:ext>
            </a:extLst>
          </p:cNvPr>
          <p:cNvGraphicFramePr>
            <a:graphicFrameLocks noGrp="1"/>
          </p:cNvGraphicFramePr>
          <p:nvPr>
            <p:extLst>
              <p:ext uri="{D42A27DB-BD31-4B8C-83A1-F6EECF244321}">
                <p14:modId xmlns:p14="http://schemas.microsoft.com/office/powerpoint/2010/main" val="193747033"/>
              </p:ext>
            </p:extLst>
          </p:nvPr>
        </p:nvGraphicFramePr>
        <p:xfrm>
          <a:off x="-7620" y="1148230"/>
          <a:ext cx="11986260" cy="4300220"/>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3028950">
                  <a:extLst>
                    <a:ext uri="{9D8B030D-6E8A-4147-A177-3AD203B41FA5}">
                      <a16:colId xmlns:a16="http://schemas.microsoft.com/office/drawing/2014/main" val="2382844442"/>
                    </a:ext>
                  </a:extLst>
                </a:gridCol>
                <a:gridCol w="2322830">
                  <a:extLst>
                    <a:ext uri="{9D8B030D-6E8A-4147-A177-3AD203B41FA5}">
                      <a16:colId xmlns:a16="http://schemas.microsoft.com/office/drawing/2014/main" val="957515009"/>
                    </a:ext>
                  </a:extLst>
                </a:gridCol>
                <a:gridCol w="2322830">
                  <a:extLst>
                    <a:ext uri="{9D8B030D-6E8A-4147-A177-3AD203B41FA5}">
                      <a16:colId xmlns:a16="http://schemas.microsoft.com/office/drawing/2014/main" val="2353111847"/>
                    </a:ext>
                  </a:extLst>
                </a:gridCol>
                <a:gridCol w="2322830">
                  <a:extLst>
                    <a:ext uri="{9D8B030D-6E8A-4147-A177-3AD203B41FA5}">
                      <a16:colId xmlns:a16="http://schemas.microsoft.com/office/drawing/2014/main" val="3958386930"/>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algn="ctr" defTabSz="914400" rtl="0" eaLnBrk="1" latinLnBrk="0" hangingPunct="1">
                        <a:lnSpc>
                          <a:spcPct val="100000"/>
                        </a:lnSpc>
                        <a:buNone/>
                      </a:pPr>
                      <a:r>
                        <a:rPr lang="en-US" sz="1200" b="1" kern="1200" noProof="0">
                          <a:solidFill>
                            <a:schemeClr val="bg1"/>
                          </a:solidFill>
                          <a:latin typeface="+mn-lt"/>
                          <a:ea typeface="+mn-ea"/>
                          <a:cs typeface="Leelawadee" panose="020B0502040204020203" pitchFamily="34" charset="-34"/>
                        </a:rPr>
                        <a:t>GHG Emissions</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algn="ctr" defTabSz="914400" rtl="0" eaLnBrk="1" latinLnBrk="0" hangingPunct="1">
                        <a:lnSpc>
                          <a:spcPct val="100000"/>
                        </a:lnSpc>
                        <a:buNone/>
                      </a:pPr>
                      <a:r>
                        <a:rPr lang="en-US" sz="1200" b="1" kern="1200" noProof="0">
                          <a:solidFill>
                            <a:schemeClr val="bg1"/>
                          </a:solidFill>
                          <a:latin typeface="+mn-lt"/>
                          <a:ea typeface="+mn-ea"/>
                          <a:cs typeface="Leelawadee" panose="020B0502040204020203" pitchFamily="34" charset="-34"/>
                        </a:rPr>
                        <a:t>Packaging</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algn="ctr" defTabSz="914400" rtl="0" eaLnBrk="1" latinLnBrk="0" hangingPunct="1">
                        <a:lnSpc>
                          <a:spcPct val="100000"/>
                        </a:lnSpc>
                        <a:buNone/>
                      </a:pPr>
                      <a:r>
                        <a:rPr lang="en-US" sz="1200" b="1" kern="1200" noProof="0">
                          <a:solidFill>
                            <a:schemeClr val="bg1"/>
                          </a:solidFill>
                          <a:latin typeface="+mn-lt"/>
                          <a:ea typeface="+mn-ea"/>
                          <a:cs typeface="Leelawadee" panose="020B0502040204020203" pitchFamily="34" charset="-34"/>
                        </a:rPr>
                        <a:t>Waste</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algn="ctr" defTabSz="914400" rtl="0" eaLnBrk="1" latinLnBrk="0" hangingPunct="1">
                        <a:lnSpc>
                          <a:spcPct val="100000"/>
                        </a:lnSpc>
                        <a:buNone/>
                      </a:pPr>
                      <a:r>
                        <a:rPr lang="en-US" sz="1200" b="1" kern="1200" noProof="0">
                          <a:solidFill>
                            <a:schemeClr val="bg1"/>
                          </a:solidFill>
                          <a:latin typeface="+mn-lt"/>
                          <a:ea typeface="+mn-ea"/>
                          <a:cs typeface="Leelawadee" panose="020B0502040204020203" pitchFamily="34" charset="-34"/>
                        </a:rPr>
                        <a:t>Responsible Sourcing*</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1024128">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954F07"/>
                          </a:solidFill>
                          <a:latin typeface="+mj-lt"/>
                          <a:ea typeface="+mn-ea"/>
                          <a:cs typeface="Leelawadee"/>
                        </a:rPr>
                        <a:t>POSITIVE </a:t>
                      </a:r>
                      <a:br>
                        <a:rPr lang="en-US" sz="1400" kern="1200">
                          <a:solidFill>
                            <a:srgbClr val="954F07"/>
                          </a:solidFill>
                          <a:latin typeface="+mj-lt"/>
                          <a:ea typeface="+mn-ea"/>
                          <a:cs typeface="Leelawadee"/>
                        </a:rPr>
                      </a:br>
                      <a:r>
                        <a:rPr lang="en-US" sz="1400" kern="1200">
                          <a:solidFill>
                            <a:srgbClr val="954F07"/>
                          </a:solidFill>
                          <a:latin typeface="+mj-lt"/>
                          <a:ea typeface="+mn-ea"/>
                          <a:cs typeface="Leelawadee"/>
                        </a:rPr>
                        <a:t>AGRICULTURE</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9F0A"/>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a:ln>
                            <a:noFill/>
                          </a:ln>
                          <a:solidFill>
                            <a:srgbClr val="2B660F"/>
                          </a:solidFill>
                          <a:effectLst/>
                          <a:uLnTx/>
                          <a:uFillTx/>
                          <a:latin typeface="+mn-lt"/>
                          <a:ea typeface="+mn-ea"/>
                          <a:cs typeface="Leelawadee"/>
                        </a:rPr>
                        <a:t>Not a focus area for the customer.</a:t>
                      </a:r>
                      <a:endParaRPr kumimoji="0" lang="en-US" sz="1050" b="0" i="0" u="none" strike="noStrike" kern="1200" cap="none" spc="0" normalizeH="0" baseline="0" noProof="0">
                        <a:ln>
                          <a:noFill/>
                        </a:ln>
                        <a:solidFill>
                          <a:srgbClr val="2B660F"/>
                        </a:solidFill>
                        <a:effectLst/>
                        <a:uLnTx/>
                        <a:uFillTx/>
                        <a:latin typeface="+mn-lt"/>
                        <a:ea typeface="+mn-ea"/>
                        <a:cs typeface="Leelawadee"/>
                      </a:endParaRP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a:ln>
                            <a:noFill/>
                          </a:ln>
                          <a:solidFill>
                            <a:srgbClr val="2B660F"/>
                          </a:solidFill>
                          <a:effectLst/>
                          <a:uLnTx/>
                          <a:uFillTx/>
                          <a:latin typeface="+mn-lt"/>
                          <a:ea typeface="+mn-ea"/>
                          <a:cs typeface="Leelawadee"/>
                        </a:rPr>
                        <a:t>Not a focus area for the customer.</a:t>
                      </a:r>
                      <a:endParaRPr kumimoji="0" lang="en-US" sz="1050" b="0" i="0" u="none" strike="noStrike" kern="1200" cap="none" spc="0" normalizeH="0" baseline="0" noProof="0">
                        <a:ln>
                          <a:noFill/>
                        </a:ln>
                        <a:solidFill>
                          <a:srgbClr val="2B660F"/>
                        </a:solidFill>
                        <a:effectLst/>
                        <a:uLnTx/>
                        <a:uFillTx/>
                        <a:latin typeface="+mn-lt"/>
                        <a:ea typeface="+mn-ea"/>
                        <a:cs typeface="Leelawadee"/>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a:ln>
                            <a:noFill/>
                          </a:ln>
                          <a:solidFill>
                            <a:srgbClr val="2B660F"/>
                          </a:solidFill>
                          <a:effectLst/>
                          <a:uLnTx/>
                          <a:uFillTx/>
                          <a:latin typeface="+mn-lt"/>
                          <a:ea typeface="+mn-ea"/>
                          <a:cs typeface="Leelawadee"/>
                        </a:rPr>
                        <a:t>Not a focus area for the customer.</a:t>
                      </a:r>
                      <a:endParaRPr kumimoji="0" lang="en-US" sz="1050" b="0" i="0" u="none" strike="noStrike" kern="1200" cap="none" spc="0" normalizeH="0" baseline="0" noProof="0">
                        <a:ln>
                          <a:noFill/>
                        </a:ln>
                        <a:solidFill>
                          <a:srgbClr val="2B660F"/>
                        </a:solidFill>
                        <a:effectLst/>
                        <a:uLnTx/>
                        <a:uFillTx/>
                        <a:latin typeface="+mn-lt"/>
                        <a:ea typeface="+mn-ea"/>
                        <a:cs typeface="Leelawadee"/>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marR="0" lvl="0" indent="-120650" algn="l" defTabSz="914400" rtl="0" eaLnBrk="1" fontAlgn="auto" latinLnBrk="0" hangingPunct="1">
                        <a:lnSpc>
                          <a:spcPct val="100000"/>
                        </a:lnSpc>
                        <a:spcBef>
                          <a:spcPts val="0"/>
                        </a:spcBef>
                        <a:spcAft>
                          <a:spcPts val="0"/>
                        </a:spcAft>
                        <a:buClr>
                          <a:schemeClr val="tx1"/>
                        </a:buClr>
                        <a:buSzTx/>
                        <a:buFont typeface="Arial" panose="020B0604020202020204" pitchFamily="34" charset="0"/>
                        <a:buChar char="•"/>
                        <a:tabLst/>
                        <a:defRPr/>
                      </a:pPr>
                      <a:r>
                        <a:rPr lang="en-US" sz="1050" b="0" i="0" kern="1200" noProof="0">
                          <a:solidFill>
                            <a:srgbClr val="2B660F"/>
                          </a:solidFill>
                          <a:effectLst/>
                          <a:highlight>
                            <a:srgbClr val="FFC624"/>
                          </a:highlight>
                          <a:latin typeface="+mn-lt"/>
                          <a:ea typeface="+mn-ea"/>
                          <a:cs typeface="Leelawadee"/>
                        </a:rPr>
                        <a:t>Target</a:t>
                      </a:r>
                      <a:r>
                        <a:rPr lang="en-US" sz="1050" b="0" i="0" kern="1200" noProof="0">
                          <a:solidFill>
                            <a:srgbClr val="2B660F"/>
                          </a:solidFill>
                          <a:effectLst/>
                          <a:latin typeface="+mn-lt"/>
                          <a:ea typeface="+mn-ea"/>
                          <a:cs typeface="Leelawadee"/>
                        </a:rPr>
                        <a:t>: Source 100% of our shell eggs from cage-free supply chains by the end of 2025.</a:t>
                      </a: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2579174">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indent="-120650">
                        <a:lnSpc>
                          <a:spcPct val="100000"/>
                        </a:lnSpc>
                        <a:spcBef>
                          <a:spcPts val="400"/>
                        </a:spcBef>
                        <a:spcAft>
                          <a:spcPts val="0"/>
                        </a:spcAft>
                        <a:buClr>
                          <a:schemeClr val="tx1"/>
                        </a:buClr>
                        <a:buFont typeface="Arial" panose="020B0604020202020204" pitchFamily="34" charset="0"/>
                        <a:buChar char="•"/>
                      </a:pPr>
                      <a:r>
                        <a:rPr lang="en-US" sz="1050" b="0" i="0" kern="1200" noProof="0">
                          <a:solidFill>
                            <a:srgbClr val="2B660F"/>
                          </a:solidFill>
                          <a:effectLst/>
                          <a:highlight>
                            <a:srgbClr val="FFC624"/>
                          </a:highlight>
                          <a:latin typeface="+mn-lt"/>
                          <a:ea typeface="+mn-ea"/>
                          <a:cs typeface="Leelawadee"/>
                        </a:rPr>
                        <a:t>Target: </a:t>
                      </a:r>
                      <a:r>
                        <a:rPr lang="en-US" sz="1050" b="0" i="0" kern="1200" noProof="0">
                          <a:solidFill>
                            <a:srgbClr val="2B660F"/>
                          </a:solidFill>
                          <a:effectLst/>
                          <a:latin typeface="+mn-lt"/>
                          <a:ea typeface="+mn-ea"/>
                          <a:cs typeface="Leelawadee"/>
                        </a:rPr>
                        <a:t>Reach net-zero greenhouse gas emissions across value chain by 2050. </a:t>
                      </a:r>
                    </a:p>
                    <a:p>
                      <a:pPr marL="120650" marR="0" lvl="0" indent="-120650" algn="l" defTabSz="914400" rtl="0" eaLnBrk="1" fontAlgn="auto" latinLnBrk="0" hangingPunct="1">
                        <a:lnSpc>
                          <a:spcPct val="100000"/>
                        </a:lnSpc>
                        <a:spcBef>
                          <a:spcPts val="400"/>
                        </a:spcBef>
                        <a:spcAft>
                          <a:spcPts val="0"/>
                        </a:spcAft>
                        <a:buClr>
                          <a:schemeClr val="tx1"/>
                        </a:buClr>
                        <a:buSzTx/>
                        <a:buFont typeface="Arial" panose="020B0604020202020204" pitchFamily="34" charset="0"/>
                        <a:buChar char="•"/>
                        <a:tabLst/>
                        <a:defRPr/>
                      </a:pPr>
                      <a:r>
                        <a:rPr lang="en-US" sz="1050" b="0" i="0" kern="1200" noProof="0">
                          <a:solidFill>
                            <a:srgbClr val="2B660F"/>
                          </a:solidFill>
                          <a:effectLst/>
                          <a:highlight>
                            <a:srgbClr val="FFC624"/>
                          </a:highlight>
                          <a:latin typeface="+mn-lt"/>
                          <a:ea typeface="+mn-ea"/>
                          <a:cs typeface="Leelawadee"/>
                        </a:rPr>
                        <a:t>Target</a:t>
                      </a:r>
                      <a:r>
                        <a:rPr lang="en-US" sz="1050" b="0" i="0" kern="1200" noProof="0">
                          <a:solidFill>
                            <a:srgbClr val="2B660F"/>
                          </a:solidFill>
                          <a:effectLst/>
                          <a:latin typeface="+mn-lt"/>
                          <a:ea typeface="+mn-ea"/>
                          <a:cs typeface="Leelawadee"/>
                        </a:rPr>
                        <a:t>: Reduce absolute scope 1 FLAG GHG emissions 30.3% by 2030 and 72% by 2050 from a 2021 base year.</a:t>
                      </a:r>
                    </a:p>
                    <a:p>
                      <a:pPr marL="120650" marR="0" lvl="0" indent="-120650" algn="l" defTabSz="914400" rtl="0" eaLnBrk="1" fontAlgn="auto" latinLnBrk="0" hangingPunct="1">
                        <a:lnSpc>
                          <a:spcPct val="100000"/>
                        </a:lnSpc>
                        <a:spcBef>
                          <a:spcPts val="400"/>
                        </a:spcBef>
                        <a:spcAft>
                          <a:spcPts val="0"/>
                        </a:spcAft>
                        <a:buClr>
                          <a:schemeClr val="tx1"/>
                        </a:buClr>
                        <a:buSzTx/>
                        <a:buFont typeface="Arial" panose="020B0604020202020204" pitchFamily="34" charset="0"/>
                        <a:buChar char="•"/>
                        <a:tabLst/>
                        <a:defRPr/>
                      </a:pPr>
                      <a:r>
                        <a:rPr lang="en-US" sz="1050" b="0" i="0" kern="1200" noProof="0">
                          <a:solidFill>
                            <a:srgbClr val="2B660F"/>
                          </a:solidFill>
                          <a:effectLst/>
                          <a:highlight>
                            <a:srgbClr val="FFC624"/>
                          </a:highlight>
                          <a:latin typeface="+mn-lt"/>
                          <a:ea typeface="+mn-ea"/>
                          <a:cs typeface="Leelawadee"/>
                        </a:rPr>
                        <a:t>Target</a:t>
                      </a:r>
                      <a:r>
                        <a:rPr lang="en-US" sz="1050" b="0" i="0" kern="1200" noProof="0">
                          <a:solidFill>
                            <a:srgbClr val="2B660F"/>
                          </a:solidFill>
                          <a:effectLst/>
                          <a:latin typeface="+mn-lt"/>
                          <a:ea typeface="+mn-ea"/>
                          <a:cs typeface="Leelawadee"/>
                        </a:rPr>
                        <a:t>: Reduce absolute scope 3 FLAG GHG emissions 30.3% by 2030 and 72% by 2050 from a 2022 base year.</a:t>
                      </a:r>
                    </a:p>
                    <a:p>
                      <a:pPr marL="120650" indent="-120650">
                        <a:lnSpc>
                          <a:spcPct val="100000"/>
                        </a:lnSpc>
                        <a:spcBef>
                          <a:spcPts val="400"/>
                        </a:spcBef>
                        <a:spcAft>
                          <a:spcPts val="0"/>
                        </a:spcAft>
                        <a:buClr>
                          <a:schemeClr val="tx1"/>
                        </a:buClr>
                        <a:buFont typeface="Arial" panose="020B0604020202020204" pitchFamily="34" charset="0"/>
                        <a:buChar char="•"/>
                      </a:pPr>
                      <a:r>
                        <a:rPr lang="en-US" sz="1050" b="0" i="0" kern="1200" noProof="0">
                          <a:solidFill>
                            <a:srgbClr val="2B660F"/>
                          </a:solidFill>
                          <a:effectLst/>
                          <a:highlight>
                            <a:srgbClr val="FFC624"/>
                          </a:highlight>
                          <a:latin typeface="+mn-lt"/>
                          <a:ea typeface="+mn-ea"/>
                          <a:cs typeface="Leelawadee"/>
                        </a:rPr>
                        <a:t>Target</a:t>
                      </a:r>
                      <a:r>
                        <a:rPr lang="en-US" sz="1050" b="0" i="0" kern="1200" noProof="0">
                          <a:solidFill>
                            <a:srgbClr val="2B660F"/>
                          </a:solidFill>
                          <a:effectLst/>
                          <a:latin typeface="+mn-lt"/>
                          <a:ea typeface="+mn-ea"/>
                          <a:cs typeface="Leelawadee"/>
                        </a:rPr>
                        <a:t>: Reduce absolute scope 1+2 GHG emissions 52% by 2030 and 90% by 2035 from a 2021 base year</a:t>
                      </a:r>
                    </a:p>
                    <a:p>
                      <a:pPr marL="120650" marR="0" lvl="0" indent="-120650" algn="l" defTabSz="914400" rtl="0" eaLnBrk="1" fontAlgn="auto" latinLnBrk="0" hangingPunct="1">
                        <a:lnSpc>
                          <a:spcPct val="100000"/>
                        </a:lnSpc>
                        <a:spcBef>
                          <a:spcPts val="400"/>
                        </a:spcBef>
                        <a:spcAft>
                          <a:spcPts val="0"/>
                        </a:spcAft>
                        <a:buClr>
                          <a:schemeClr val="tx1"/>
                        </a:buClr>
                        <a:buSzTx/>
                        <a:buFont typeface="Arial" panose="020B0604020202020204" pitchFamily="34" charset="0"/>
                        <a:buChar char="•"/>
                        <a:tabLst/>
                        <a:defRPr/>
                      </a:pPr>
                      <a:r>
                        <a:rPr lang="en-US" sz="1050" b="0" i="0" kern="1200" noProof="0">
                          <a:solidFill>
                            <a:srgbClr val="2B660F"/>
                          </a:solidFill>
                          <a:effectLst/>
                          <a:highlight>
                            <a:srgbClr val="FFC624"/>
                          </a:highlight>
                          <a:latin typeface="+mn-lt"/>
                          <a:ea typeface="+mn-ea"/>
                          <a:cs typeface="Leelawadee"/>
                        </a:rPr>
                        <a:t>Target</a:t>
                      </a:r>
                      <a:r>
                        <a:rPr lang="en-US" sz="1050" b="0" i="0" kern="1200" noProof="0">
                          <a:solidFill>
                            <a:srgbClr val="2B660F"/>
                          </a:solidFill>
                          <a:effectLst/>
                          <a:latin typeface="+mn-lt"/>
                          <a:ea typeface="+mn-ea"/>
                          <a:cs typeface="Leelawadee"/>
                        </a:rPr>
                        <a:t>: Reduce absolute scope 3 GHG emissions 25% by 2030 and 90% by 2050 from a 2022 base year.</a:t>
                      </a:r>
                    </a:p>
                    <a:p>
                      <a:pPr marL="120650" marR="0" lvl="0" indent="-120650" algn="l" defTabSz="914400" rtl="0" eaLnBrk="1" fontAlgn="auto" latinLnBrk="0" hangingPunct="1">
                        <a:lnSpc>
                          <a:spcPct val="100000"/>
                        </a:lnSpc>
                        <a:spcBef>
                          <a:spcPts val="400"/>
                        </a:spcBef>
                        <a:spcAft>
                          <a:spcPts val="0"/>
                        </a:spcAft>
                        <a:buClr>
                          <a:schemeClr val="tx1"/>
                        </a:buClr>
                        <a:buSzTx/>
                        <a:buFont typeface="Arial" panose="020B0604020202020204" pitchFamily="34" charset="0"/>
                        <a:buChar char="•"/>
                        <a:tabLst/>
                        <a:defRPr/>
                      </a:pPr>
                      <a:r>
                        <a:rPr kumimoji="0" lang="en-US" sz="1050" b="0" i="0" u="none" strike="noStrike" kern="1200" cap="none" spc="0" normalizeH="0" baseline="0" noProof="0">
                          <a:ln>
                            <a:noFill/>
                          </a:ln>
                          <a:solidFill>
                            <a:srgbClr val="2B660F"/>
                          </a:solidFill>
                          <a:effectLst/>
                          <a:highlight>
                            <a:srgbClr val="FFC624"/>
                          </a:highlight>
                          <a:uLnTx/>
                          <a:uFillTx/>
                          <a:latin typeface="+mn-lt"/>
                          <a:ea typeface="+mn-ea"/>
                          <a:cs typeface="Leelawadee"/>
                        </a:rPr>
                        <a:t>Target</a:t>
                      </a:r>
                      <a:r>
                        <a:rPr lang="en-US" sz="1050" b="0" i="0" kern="1200" noProof="0">
                          <a:solidFill>
                            <a:srgbClr val="2B660F"/>
                          </a:solidFill>
                          <a:effectLst/>
                          <a:latin typeface="+mn-lt"/>
                          <a:ea typeface="+mn-ea"/>
                          <a:cs typeface="Leelawadee"/>
                        </a:rPr>
                        <a:t>: Eliminate deforestation and conversion of natural ecosystems across our high deforestation-risk supply chains by 31 December 2025</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indent="-120650" algn="l" rtl="0" fontAlgn="base">
                        <a:lnSpc>
                          <a:spcPct val="100000"/>
                        </a:lnSpc>
                        <a:spcBef>
                          <a:spcPts val="400"/>
                        </a:spcBef>
                        <a:spcAft>
                          <a:spcPts val="0"/>
                        </a:spcAft>
                        <a:buFont typeface="Arial" panose="020B0604020202020204" pitchFamily="34" charset="0"/>
                        <a:buChar char="•"/>
                      </a:pPr>
                      <a:r>
                        <a:rPr lang="en-US" sz="1050" b="0" i="0" noProof="0">
                          <a:solidFill>
                            <a:srgbClr val="2B660F"/>
                          </a:solidFill>
                          <a:effectLst/>
                          <a:highlight>
                            <a:srgbClr val="FFC624"/>
                          </a:highlight>
                          <a:latin typeface="+mn-lt"/>
                          <a:cs typeface="Leelawadee"/>
                        </a:rPr>
                        <a:t>Target:</a:t>
                      </a:r>
                      <a:r>
                        <a:rPr lang="en-US" sz="1050" b="0" i="0" noProof="0">
                          <a:solidFill>
                            <a:srgbClr val="2B660F"/>
                          </a:solidFill>
                          <a:effectLst/>
                          <a:latin typeface="+mn-lt"/>
                          <a:cs typeface="Leelawadee"/>
                        </a:rPr>
                        <a:t> Make 100% of ALDI-exclusive primary packaging reusable, recyclable or compostable by the end of 2025​​</a:t>
                      </a:r>
                    </a:p>
                    <a:p>
                      <a:pPr marL="120650" indent="-120650" algn="l" rtl="0" fontAlgn="base">
                        <a:lnSpc>
                          <a:spcPct val="100000"/>
                        </a:lnSpc>
                        <a:spcBef>
                          <a:spcPts val="400"/>
                        </a:spcBef>
                        <a:spcAft>
                          <a:spcPts val="0"/>
                        </a:spcAft>
                        <a:buFont typeface="Arial" panose="020B0604020202020204" pitchFamily="34" charset="0"/>
                        <a:buChar char="•"/>
                      </a:pPr>
                      <a:r>
                        <a:rPr lang="en-US" sz="1050" b="0" i="0" noProof="0">
                          <a:solidFill>
                            <a:srgbClr val="2B660F"/>
                          </a:solidFill>
                          <a:effectLst/>
                          <a:highlight>
                            <a:srgbClr val="FFC624"/>
                          </a:highlight>
                          <a:latin typeface="+mn-lt"/>
                          <a:cs typeface="Leelawadee"/>
                        </a:rPr>
                        <a:t>Target:</a:t>
                      </a:r>
                      <a:r>
                        <a:rPr lang="en-US" sz="1050" b="0" i="0" noProof="0">
                          <a:solidFill>
                            <a:srgbClr val="2B660F"/>
                          </a:solidFill>
                          <a:effectLst/>
                          <a:latin typeface="+mn-lt"/>
                          <a:cs typeface="Leelawadee"/>
                        </a:rPr>
                        <a:t> Use 20% post-consumer recycled (PCR) content on average in our ALDI-exclusive plastic primary packaging by the end of 2025​​</a:t>
                      </a:r>
                    </a:p>
                    <a:p>
                      <a:pPr marL="120650" indent="-120650" algn="l" rtl="0" fontAlgn="base">
                        <a:lnSpc>
                          <a:spcPct val="100000"/>
                        </a:lnSpc>
                        <a:spcBef>
                          <a:spcPts val="400"/>
                        </a:spcBef>
                        <a:spcAft>
                          <a:spcPts val="0"/>
                        </a:spcAft>
                        <a:buFont typeface="Arial" panose="020B0604020202020204" pitchFamily="34" charset="0"/>
                        <a:buChar char="•"/>
                      </a:pPr>
                      <a:r>
                        <a:rPr lang="en-US" sz="1050" b="0" i="0" noProof="0">
                          <a:solidFill>
                            <a:srgbClr val="2B660F"/>
                          </a:solidFill>
                          <a:effectLst/>
                          <a:highlight>
                            <a:srgbClr val="FFC624"/>
                          </a:highlight>
                          <a:latin typeface="+mn-lt"/>
                          <a:cs typeface="Leelawadee"/>
                        </a:rPr>
                        <a:t>Target:</a:t>
                      </a:r>
                      <a:r>
                        <a:rPr lang="en-US" sz="1050" b="0" i="0" noProof="0">
                          <a:solidFill>
                            <a:srgbClr val="2B660F"/>
                          </a:solidFill>
                          <a:effectLst/>
                          <a:latin typeface="+mn-lt"/>
                          <a:cs typeface="Leelawadee"/>
                        </a:rPr>
                        <a:t> Reduce ALDI-exclusive primary packaging materials 15% by the end of 2025​​</a:t>
                      </a: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marR="0" lvl="0" indent="-120650" algn="l" defTabSz="914400" rtl="0" eaLnBrk="1" fontAlgn="auto" latinLnBrk="0" hangingPunct="1">
                        <a:lnSpc>
                          <a:spcPct val="100000"/>
                        </a:lnSpc>
                        <a:spcBef>
                          <a:spcPts val="400"/>
                        </a:spcBef>
                        <a:spcAft>
                          <a:spcPts val="0"/>
                        </a:spcAft>
                        <a:buClr>
                          <a:schemeClr val="tx1"/>
                        </a:buClr>
                        <a:buSzTx/>
                        <a:buFont typeface="Arial" panose="020B0604020202020204" pitchFamily="34" charset="0"/>
                        <a:buChar char="•"/>
                        <a:tabLst/>
                        <a:defRPr/>
                      </a:pPr>
                      <a:r>
                        <a:rPr lang="en-US" sz="1050" b="0" i="0" kern="1200" noProof="0">
                          <a:solidFill>
                            <a:srgbClr val="2B660F"/>
                          </a:solidFill>
                          <a:effectLst/>
                          <a:highlight>
                            <a:srgbClr val="FFC624"/>
                          </a:highlight>
                          <a:latin typeface="+mn-lt"/>
                          <a:ea typeface="+mn-ea"/>
                          <a:cs typeface="Leelawadee"/>
                        </a:rPr>
                        <a:t>Target</a:t>
                      </a:r>
                      <a:r>
                        <a:rPr lang="en-US" sz="1050" b="0" i="0" kern="1200" noProof="0">
                          <a:solidFill>
                            <a:srgbClr val="2B660F"/>
                          </a:solidFill>
                          <a:effectLst/>
                          <a:latin typeface="+mn-lt"/>
                          <a:ea typeface="+mn-ea"/>
                          <a:cs typeface="Leelawadee"/>
                        </a:rPr>
                        <a:t>: Aim to divert &gt;90% of food and operational waste within our operations from landfill and incineration by 2030</a:t>
                      </a:r>
                    </a:p>
                    <a:p>
                      <a:pPr marL="120650" marR="0" lvl="0" indent="-120650" algn="l" defTabSz="914400" rtl="0" eaLnBrk="1" fontAlgn="auto" latinLnBrk="0" hangingPunct="1">
                        <a:lnSpc>
                          <a:spcPct val="100000"/>
                        </a:lnSpc>
                        <a:spcBef>
                          <a:spcPts val="400"/>
                        </a:spcBef>
                        <a:spcAft>
                          <a:spcPts val="0"/>
                        </a:spcAft>
                        <a:buClr>
                          <a:schemeClr val="tx1"/>
                        </a:buClr>
                        <a:buSzTx/>
                        <a:buFont typeface="Arial" panose="020B0604020202020204" pitchFamily="34" charset="0"/>
                        <a:buChar char="•"/>
                        <a:tabLst/>
                        <a:defRPr/>
                      </a:pPr>
                      <a:r>
                        <a:rPr kumimoji="0" lang="en-US" sz="1050" b="0" i="0" u="none" strike="noStrike" kern="1200" cap="none" spc="0" normalizeH="0" baseline="0" noProof="0">
                          <a:ln>
                            <a:noFill/>
                          </a:ln>
                          <a:solidFill>
                            <a:srgbClr val="2B660F"/>
                          </a:solidFill>
                          <a:effectLst/>
                          <a:highlight>
                            <a:srgbClr val="FFC624"/>
                          </a:highlight>
                          <a:uLnTx/>
                          <a:uFillTx/>
                          <a:latin typeface="+mn-lt"/>
                          <a:ea typeface="+mn-ea"/>
                          <a:cs typeface="Leelawadee"/>
                        </a:rPr>
                        <a:t>Target</a:t>
                      </a:r>
                      <a:r>
                        <a:rPr lang="en-US" sz="1050" b="0" i="0" kern="1200" noProof="0">
                          <a:solidFill>
                            <a:srgbClr val="2B660F"/>
                          </a:solidFill>
                          <a:effectLst/>
                          <a:latin typeface="+mn-lt"/>
                          <a:ea typeface="+mn-ea"/>
                          <a:cs typeface="Leelawadee"/>
                        </a:rPr>
                        <a:t>: Aim to halve food waste within our operations by 2030</a:t>
                      </a: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50" b="0" i="1" u="none" strike="noStrike" kern="1200" cap="none" spc="0" normalizeH="0" baseline="0" noProof="0">
                          <a:ln>
                            <a:noFill/>
                          </a:ln>
                          <a:solidFill>
                            <a:srgbClr val="2B660F"/>
                          </a:solidFill>
                          <a:effectLst/>
                          <a:uLnTx/>
                          <a:uFillTx/>
                          <a:latin typeface="+mn-lt"/>
                          <a:ea typeface="+mn-ea"/>
                          <a:cs typeface="Leelawadee"/>
                        </a:rPr>
                        <a:t>Not a focus area for the customer.</a:t>
                      </a:r>
                      <a:endParaRPr kumimoji="0" lang="en-US" sz="1050" b="0" i="0" u="none" strike="noStrike" kern="1200" cap="none" spc="0" normalizeH="0" baseline="0" noProof="0">
                        <a:ln>
                          <a:noFill/>
                        </a:ln>
                        <a:solidFill>
                          <a:srgbClr val="2B660F"/>
                        </a:solidFill>
                        <a:effectLst/>
                        <a:uLnTx/>
                        <a:uFillTx/>
                        <a:latin typeface="+mn-lt"/>
                        <a:ea typeface="+mn-ea"/>
                        <a:cs typeface="Leelawadee"/>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bl>
          </a:graphicData>
        </a:graphic>
      </p:graphicFrame>
      <p:pic>
        <p:nvPicPr>
          <p:cNvPr id="20" name="Picture 19" descr="A logo of a leaf in a circle&#10;&#10;Description automatically generated">
            <a:extLst>
              <a:ext uri="{FF2B5EF4-FFF2-40B4-BE49-F238E27FC236}">
                <a16:creationId xmlns:a16="http://schemas.microsoft.com/office/drawing/2014/main" id="{C93485AF-D999-6B90-A09F-1B8589FE1B7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pic>
        <p:nvPicPr>
          <p:cNvPr id="21" name="Picture 20" descr="A blue and green windmill with green arrows&#10;&#10;Description automatically generated">
            <a:extLst>
              <a:ext uri="{FF2B5EF4-FFF2-40B4-BE49-F238E27FC236}">
                <a16:creationId xmlns:a16="http://schemas.microsoft.com/office/drawing/2014/main" id="{EAE21118-1E82-34BE-A466-D61092F5A78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7884" y="2874952"/>
            <a:ext cx="556204" cy="604020"/>
          </a:xfrm>
          <a:prstGeom prst="rect">
            <a:avLst/>
          </a:prstGeom>
        </p:spPr>
      </p:pic>
      <p:sp>
        <p:nvSpPr>
          <p:cNvPr id="24" name="TextBox 23">
            <a:extLst>
              <a:ext uri="{FF2B5EF4-FFF2-40B4-BE49-F238E27FC236}">
                <a16:creationId xmlns:a16="http://schemas.microsoft.com/office/drawing/2014/main" id="{34F24616-BB13-17AC-18AA-80806DA7F9E2}"/>
              </a:ext>
            </a:extLst>
          </p:cNvPr>
          <p:cNvSpPr txBox="1"/>
          <p:nvPr/>
        </p:nvSpPr>
        <p:spPr>
          <a:xfrm>
            <a:off x="8464460" y="6269189"/>
            <a:ext cx="3275104" cy="506261"/>
          </a:xfrm>
          <a:prstGeom prst="rect">
            <a:avLst/>
          </a:prstGeom>
          <a:solidFill>
            <a:srgbClr val="8EBC29"/>
          </a:solidFill>
        </p:spPr>
        <p:txBody>
          <a:bodyPr wrap="square" rtlCol="0" anchor="ctr">
            <a:noAutofit/>
          </a:bodyPr>
          <a:lstStyle/>
          <a:p>
            <a:pPr algn="ctr">
              <a:defRPr/>
            </a:pPr>
            <a:r>
              <a:rPr lang="en-US" sz="1050" i="1" kern="0">
                <a:solidFill>
                  <a:schemeClr val="bg1"/>
                </a:solidFill>
                <a:cs typeface="Leelawadee" panose="020B0502040204020203" pitchFamily="34" charset="-34"/>
              </a:rPr>
              <a:t>No common focus areas were identified across </a:t>
            </a:r>
          </a:p>
          <a:p>
            <a:pPr algn="ctr">
              <a:defRPr/>
            </a:pPr>
            <a:r>
              <a:rPr lang="en-US" sz="1050" i="1" kern="0">
                <a:solidFill>
                  <a:schemeClr val="bg1"/>
                </a:solidFill>
                <a:cs typeface="Leelawadee" panose="020B0502040204020203" pitchFamily="34" charset="-34"/>
              </a:rPr>
              <a:t>Positive Choices (PepsiCo) and Aldi.</a:t>
            </a:r>
          </a:p>
        </p:txBody>
      </p:sp>
    </p:spTree>
    <p:extLst>
      <p:ext uri="{BB962C8B-B14F-4D97-AF65-F5344CB8AC3E}">
        <p14:creationId xmlns:p14="http://schemas.microsoft.com/office/powerpoint/2010/main" val="747509172"/>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2BD49E-A184-C6A8-795A-A70A294AC65B}"/>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20206729-DF8B-EA1B-B52C-802C15839D7A}"/>
              </a:ext>
            </a:extLst>
          </p:cNvPr>
          <p:cNvGraphicFramePr>
            <a:graphicFrameLocks/>
          </p:cNvGraphicFramePr>
          <p:nvPr>
            <p:custDataLst>
              <p:tags r:id="rId1"/>
            </p:custDataLst>
            <p:extLst>
              <p:ext uri="{D42A27DB-BD31-4B8C-83A1-F6EECF244321}">
                <p14:modId xmlns:p14="http://schemas.microsoft.com/office/powerpoint/2010/main" val="3119120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7" name="think-cell data - do not delete" hidden="1">
                        <a:extLst>
                          <a:ext uri="{FF2B5EF4-FFF2-40B4-BE49-F238E27FC236}">
                            <a16:creationId xmlns:a16="http://schemas.microsoft.com/office/drawing/2014/main" id="{20206729-DF8B-EA1B-B52C-802C15839D7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4" name="Rectangle: Single Corner Rounded 13">
            <a:extLst>
              <a:ext uri="{FF2B5EF4-FFF2-40B4-BE49-F238E27FC236}">
                <a16:creationId xmlns:a16="http://schemas.microsoft.com/office/drawing/2014/main" id="{9A0BCC82-94C5-45BE-A7E7-5EA32F5B555F}"/>
              </a:ext>
            </a:extLst>
          </p:cNvPr>
          <p:cNvSpPr>
            <a:spLocks/>
          </p:cNvSpPr>
          <p:nvPr/>
        </p:nvSpPr>
        <p:spPr>
          <a:xfrm>
            <a:off x="6300438" y="825872"/>
            <a:ext cx="5852160" cy="66792"/>
          </a:xfrm>
          <a:prstGeom prst="round1Rect">
            <a:avLst>
              <a:gd name="adj" fmla="val 3618"/>
            </a:avLst>
          </a:prstGeom>
          <a:solidFill>
            <a:srgbClr val="0F440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182880" numCol="1" spcCol="38100" rtlCol="0" anchor="b">
            <a:noAutofit/>
          </a:bodyPr>
          <a:lstStyle/>
          <a:p>
            <a:pPr defTabSz="914400"/>
            <a:r>
              <a:rPr kumimoji="0" lang="en-US" sz="3200" b="0" i="0" u="none" strike="noStrike" kern="1200" cap="all" spc="0" normalizeH="0" baseline="0" noProof="0">
                <a:ln>
                  <a:noFill/>
                </a:ln>
                <a:solidFill>
                  <a:srgbClr val="0F440E"/>
                </a:solidFill>
                <a:effectLst/>
                <a:uLnTx/>
                <a:uFillTx/>
                <a:latin typeface="GT Pressura LCG Black"/>
                <a:ea typeface="+mj-ea"/>
                <a:cs typeface="+mj-cs"/>
              </a:rPr>
              <a:t>KEY TAKEAWAYS</a:t>
            </a:r>
            <a:endParaRPr lang="en-US" b="1">
              <a:solidFill>
                <a:srgbClr val="0F440E"/>
              </a:solidFill>
              <a:latin typeface="+mj-lt"/>
            </a:endParaRPr>
          </a:p>
        </p:txBody>
      </p:sp>
      <p:pic>
        <p:nvPicPr>
          <p:cNvPr id="15" name="Picture 14">
            <a:extLst>
              <a:ext uri="{FF2B5EF4-FFF2-40B4-BE49-F238E27FC236}">
                <a16:creationId xmlns:a16="http://schemas.microsoft.com/office/drawing/2014/main" id="{30469253-1DAE-5D84-6E3C-002F3ED38A9A}"/>
              </a:ext>
            </a:extLst>
          </p:cNvPr>
          <p:cNvPicPr>
            <a:picLocks noChangeAspect="1"/>
          </p:cNvPicPr>
          <p:nvPr/>
        </p:nvPicPr>
        <p:blipFill>
          <a:blip r:embed="rId6"/>
          <a:srcRect l="24821" r="18929"/>
          <a:stretch>
            <a:fillRect/>
          </a:stretch>
        </p:blipFill>
        <p:spPr>
          <a:xfrm rot="16200000">
            <a:off x="2520059" y="3282059"/>
            <a:ext cx="6857999" cy="293883"/>
          </a:xfrm>
          <a:custGeom>
            <a:avLst/>
            <a:gdLst>
              <a:gd name="connsiteX0" fmla="*/ 6857999 w 6857999"/>
              <a:gd name="connsiteY0" fmla="*/ 0 h 293883"/>
              <a:gd name="connsiteX1" fmla="*/ 6857999 w 6857999"/>
              <a:gd name="connsiteY1" fmla="*/ 293883 h 293883"/>
              <a:gd name="connsiteX2" fmla="*/ 0 w 6857999"/>
              <a:gd name="connsiteY2" fmla="*/ 293883 h 293883"/>
              <a:gd name="connsiteX3" fmla="*/ 0 w 6857999"/>
              <a:gd name="connsiteY3" fmla="*/ 0 h 293883"/>
            </a:gdLst>
            <a:ahLst/>
            <a:cxnLst>
              <a:cxn ang="0">
                <a:pos x="connsiteX0" y="connsiteY0"/>
              </a:cxn>
              <a:cxn ang="0">
                <a:pos x="connsiteX1" y="connsiteY1"/>
              </a:cxn>
              <a:cxn ang="0">
                <a:pos x="connsiteX2" y="connsiteY2"/>
              </a:cxn>
              <a:cxn ang="0">
                <a:pos x="connsiteX3" y="connsiteY3"/>
              </a:cxn>
            </a:cxnLst>
            <a:rect l="l" t="t" r="r" b="b"/>
            <a:pathLst>
              <a:path w="6857999" h="293883">
                <a:moveTo>
                  <a:pt x="6857999" y="0"/>
                </a:moveTo>
                <a:lnTo>
                  <a:pt x="6857999" y="293883"/>
                </a:lnTo>
                <a:lnTo>
                  <a:pt x="0" y="293883"/>
                </a:lnTo>
                <a:lnTo>
                  <a:pt x="0" y="0"/>
                </a:lnTo>
                <a:close/>
              </a:path>
            </a:pathLst>
          </a:custGeom>
          <a:effectLst>
            <a:outerShdw blurRad="50800" dist="38100" dir="10800000" algn="r" rotWithShape="0">
              <a:prstClr val="black">
                <a:alpha val="20000"/>
              </a:prstClr>
            </a:outerShdw>
          </a:effectLst>
        </p:spPr>
      </p:pic>
      <p:sp>
        <p:nvSpPr>
          <p:cNvPr id="16" name="Rectangle: Rounded Corners 15">
            <a:extLst>
              <a:ext uri="{FF2B5EF4-FFF2-40B4-BE49-F238E27FC236}">
                <a16:creationId xmlns:a16="http://schemas.microsoft.com/office/drawing/2014/main" id="{C27EB41F-8C80-C577-7893-1942394EA9CA}"/>
              </a:ext>
            </a:extLst>
          </p:cNvPr>
          <p:cNvSpPr>
            <a:spLocks/>
          </p:cNvSpPr>
          <p:nvPr/>
        </p:nvSpPr>
        <p:spPr>
          <a:xfrm rot="10800000" flipH="1" flipV="1">
            <a:off x="6300438" y="1062650"/>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r>
              <a:rPr lang="en-US" sz="2400" b="1">
                <a:solidFill>
                  <a:srgbClr val="8EBC29"/>
                </a:solidFill>
              </a:rPr>
              <a:t>Limited alignment</a:t>
            </a:r>
          </a:p>
        </p:txBody>
      </p:sp>
      <p:sp>
        <p:nvSpPr>
          <p:cNvPr id="17" name="Oval 16">
            <a:extLst>
              <a:ext uri="{FF2B5EF4-FFF2-40B4-BE49-F238E27FC236}">
                <a16:creationId xmlns:a16="http://schemas.microsoft.com/office/drawing/2014/main" id="{07AC770B-0211-A495-BD55-C64BF8AA2838}"/>
              </a:ext>
            </a:extLst>
          </p:cNvPr>
          <p:cNvSpPr/>
          <p:nvPr/>
        </p:nvSpPr>
        <p:spPr>
          <a:xfrm>
            <a:off x="6375234" y="1171322"/>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ED152470-D01E-7012-0E93-57D2F34458D0}"/>
              </a:ext>
            </a:extLst>
          </p:cNvPr>
          <p:cNvSpPr>
            <a:spLocks/>
          </p:cNvSpPr>
          <p:nvPr/>
        </p:nvSpPr>
        <p:spPr>
          <a:xfrm rot="10800000" flipH="1" flipV="1">
            <a:off x="6386385" y="1711260"/>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r>
              <a:rPr lang="en-US">
                <a:solidFill>
                  <a:schemeClr val="bg1"/>
                </a:solidFill>
              </a:rPr>
              <a:t>Meritus Health’s sustainability focus areas do not align with PepsiCo's areas of focus, meaning there are no areas of commonality.</a:t>
            </a:r>
          </a:p>
        </p:txBody>
      </p:sp>
      <p:pic>
        <p:nvPicPr>
          <p:cNvPr id="2" name="Graphic 1">
            <a:extLst>
              <a:ext uri="{FF2B5EF4-FFF2-40B4-BE49-F238E27FC236}">
                <a16:creationId xmlns:a16="http://schemas.microsoft.com/office/drawing/2014/main" id="{8BB5BD16-4E04-A187-EFF7-1C182954B91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422901" y="1218989"/>
            <a:ext cx="311150" cy="311150"/>
          </a:xfrm>
          <a:prstGeom prst="rect">
            <a:avLst/>
          </a:prstGeom>
        </p:spPr>
      </p:pic>
      <p:pic>
        <p:nvPicPr>
          <p:cNvPr id="17410" name="Picture 2" descr="Meritus Health">
            <a:extLst>
              <a:ext uri="{FF2B5EF4-FFF2-40B4-BE49-F238E27FC236}">
                <a16:creationId xmlns:a16="http://schemas.microsoft.com/office/drawing/2014/main" id="{27A0869F-27E7-7877-EF3E-BEB942AEC51D}"/>
              </a:ext>
            </a:extLst>
          </p:cNvPr>
          <p:cNvPicPr>
            <a:picLocks noGrp="1" noChangeAspect="1" noChangeArrowheads="1"/>
          </p:cNvPicPr>
          <p:nvPr>
            <p:ph type="pic" sz="quarter" idx="14"/>
          </p:nvPr>
        </p:nvPicPr>
        <p:blipFill rotWithShape="1">
          <a:blip r:embed="rId9">
            <a:extLst>
              <a:ext uri="{28A0092B-C50C-407E-A947-70E740481C1C}">
                <a14:useLocalDpi xmlns:a14="http://schemas.microsoft.com/office/drawing/2010/main" val="0"/>
              </a:ext>
            </a:extLst>
          </a:blip>
          <a:srcRect l="-10477" t="-22322" r="-18096" b="-22322"/>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9039876"/>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EB4E8A-A737-1674-7E92-CD5C8354C014}"/>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35FB55D5-46F8-29EF-6897-2A4195347013}"/>
              </a:ext>
            </a:extLst>
          </p:cNvPr>
          <p:cNvGraphicFramePr>
            <a:graphicFrameLocks/>
          </p:cNvGraphicFramePr>
          <p:nvPr>
            <p:custDataLst>
              <p:tags r:id="rId1"/>
            </p:custDataLst>
            <p:extLst>
              <p:ext uri="{D42A27DB-BD31-4B8C-83A1-F6EECF244321}">
                <p14:modId xmlns:p14="http://schemas.microsoft.com/office/powerpoint/2010/main" val="2369643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2" name="think-cell data - do not delete" hidden="1">
                        <a:extLst>
                          <a:ext uri="{FF2B5EF4-FFF2-40B4-BE49-F238E27FC236}">
                            <a16:creationId xmlns:a16="http://schemas.microsoft.com/office/drawing/2014/main" id="{35FB55D5-46F8-29EF-6897-2A419534701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3" name="Title 12">
            <a:extLst>
              <a:ext uri="{FF2B5EF4-FFF2-40B4-BE49-F238E27FC236}">
                <a16:creationId xmlns:a16="http://schemas.microsoft.com/office/drawing/2014/main" id="{2F0BC7C6-0438-8E36-3038-C4DB1642A56B}"/>
              </a:ext>
            </a:extLst>
          </p:cNvPr>
          <p:cNvSpPr>
            <a:spLocks noGrp="1"/>
          </p:cNvSpPr>
          <p:nvPr>
            <p:ph type="title"/>
          </p:nvPr>
        </p:nvSpPr>
        <p:spPr>
          <a:xfrm>
            <a:off x="304800" y="247650"/>
            <a:ext cx="11585575" cy="968375"/>
          </a:xfrm>
        </p:spPr>
        <p:txBody>
          <a:bodyPr vert="horz" rIns="0"/>
          <a:lstStyle/>
          <a:p>
            <a:pPr lvl="0"/>
            <a:r>
              <a:rPr lang="en-US" sz="3000"/>
              <a:t>MERITUS HEALTH’S SUSTAINABILITY FOCUS AREAS​</a:t>
            </a:r>
            <a:br>
              <a:rPr lang="en-US" sz="3000"/>
            </a:br>
            <a:r>
              <a:rPr lang="en-US" sz="1800" i="1"/>
              <a:t>And how these focus areas align with pep+ pillars</a:t>
            </a:r>
          </a:p>
        </p:txBody>
      </p:sp>
      <p:pic>
        <p:nvPicPr>
          <p:cNvPr id="15" name="Picture Placeholder 7" descr="A logo with blue and white text&#10;&#10;AI-generated content may be incorrect.">
            <a:extLst>
              <a:ext uri="{FF2B5EF4-FFF2-40B4-BE49-F238E27FC236}">
                <a16:creationId xmlns:a16="http://schemas.microsoft.com/office/drawing/2014/main" id="{13C4A23F-107A-C733-D650-DF77E8762CC1}"/>
              </a:ext>
            </a:extLst>
          </p:cNvPr>
          <p:cNvPicPr>
            <a:picLocks noChangeAspect="1"/>
          </p:cNvPicPr>
          <p:nvPr/>
        </p:nvPicPr>
        <p:blipFill rotWithShape="1">
          <a:blip r:embed="rId6"/>
          <a:srcRect l="-2115" t="-804" r="-1809" b="-1729"/>
          <a:stretch>
            <a:fillRect/>
          </a:stretch>
        </p:blipFill>
        <p:spPr>
          <a:xfrm>
            <a:off x="11014265" y="308768"/>
            <a:ext cx="893110" cy="725488"/>
          </a:xfrm>
          <a:prstGeom prst="rect">
            <a:avLst/>
          </a:prstGeom>
        </p:spPr>
      </p:pic>
      <p:sp>
        <p:nvSpPr>
          <p:cNvPr id="16" name="Rectangle: Top Corners Rounded 15">
            <a:extLst>
              <a:ext uri="{FF2B5EF4-FFF2-40B4-BE49-F238E27FC236}">
                <a16:creationId xmlns:a16="http://schemas.microsoft.com/office/drawing/2014/main" id="{D9077926-79F2-2411-E79C-63CB22B49B8A}"/>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7" name="Table 4">
            <a:extLst>
              <a:ext uri="{FF2B5EF4-FFF2-40B4-BE49-F238E27FC236}">
                <a16:creationId xmlns:a16="http://schemas.microsoft.com/office/drawing/2014/main" id="{FD6E18E7-C8F4-090A-9BE0-1602BF9236AB}"/>
              </a:ext>
            </a:extLst>
          </p:cNvPr>
          <p:cNvGraphicFramePr>
            <a:graphicFrameLocks noGrp="1"/>
          </p:cNvGraphicFramePr>
          <p:nvPr>
            <p:extLst>
              <p:ext uri="{D42A27DB-BD31-4B8C-83A1-F6EECF244321}">
                <p14:modId xmlns:p14="http://schemas.microsoft.com/office/powerpoint/2010/main" val="2922132344"/>
              </p:ext>
            </p:extLst>
          </p:nvPr>
        </p:nvGraphicFramePr>
        <p:xfrm>
          <a:off x="-7620" y="1148230"/>
          <a:ext cx="11986260" cy="5038258"/>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5244790">
                  <a:extLst>
                    <a:ext uri="{9D8B030D-6E8A-4147-A177-3AD203B41FA5}">
                      <a16:colId xmlns:a16="http://schemas.microsoft.com/office/drawing/2014/main" val="2382844442"/>
                    </a:ext>
                  </a:extLst>
                </a:gridCol>
                <a:gridCol w="4752650">
                  <a:extLst>
                    <a:ext uri="{9D8B030D-6E8A-4147-A177-3AD203B41FA5}">
                      <a16:colId xmlns:a16="http://schemas.microsoft.com/office/drawing/2014/main" val="2353111847"/>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Environment</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Social</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1070804">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954F07"/>
                          </a:solidFill>
                          <a:latin typeface="+mj-lt"/>
                          <a:ea typeface="+mn-ea"/>
                          <a:cs typeface="Leelawadee"/>
                        </a:rPr>
                        <a:t>POSITIVE </a:t>
                      </a:r>
                      <a:br>
                        <a:rPr lang="en-US" sz="1400" kern="1200">
                          <a:solidFill>
                            <a:srgbClr val="954F07"/>
                          </a:solidFill>
                          <a:latin typeface="+mj-lt"/>
                          <a:ea typeface="+mn-ea"/>
                          <a:cs typeface="Leelawadee"/>
                        </a:rPr>
                      </a:br>
                      <a:r>
                        <a:rPr lang="en-US" sz="1400" kern="1200">
                          <a:solidFill>
                            <a:srgbClr val="954F07"/>
                          </a:solidFill>
                          <a:latin typeface="+mj-lt"/>
                          <a:ea typeface="+mn-ea"/>
                          <a:cs typeface="Leelawadee"/>
                        </a:rPr>
                        <a:t>AGRICULTURE</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9F0A"/>
                    </a:solidFill>
                  </a:tcPr>
                </a:tc>
                <a:tc>
                  <a:txBody>
                    <a:bodyPr/>
                    <a:lstStyle/>
                    <a:p>
                      <a:pPr marL="0" indent="0" algn="ctr">
                        <a:buFont typeface="Arial" panose="020B0604020202020204" pitchFamily="34" charset="0"/>
                        <a:buNone/>
                      </a:pPr>
                      <a:r>
                        <a:rPr lang="en-GB" sz="1050" b="0" i="1" noProof="0">
                          <a:solidFill>
                            <a:schemeClr val="accent3"/>
                          </a:solidFill>
                          <a:latin typeface="+mn-lt"/>
                          <a:cs typeface="Leelawadee"/>
                        </a:rPr>
                        <a:t>Not a focus area for the customer.</a:t>
                      </a:r>
                      <a:endParaRPr lang="en-US" sz="1050" b="0" i="1" noProof="0">
                        <a:solidFill>
                          <a:schemeClr val="accent3"/>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50" b="0" i="1" u="none" strike="noStrike" kern="1200" cap="none" spc="0" normalizeH="0" baseline="0" noProof="0">
                          <a:ln>
                            <a:noFill/>
                          </a:ln>
                          <a:solidFill>
                            <a:schemeClr val="accent3"/>
                          </a:solidFill>
                          <a:effectLst/>
                          <a:uLnTx/>
                          <a:uFillTx/>
                          <a:latin typeface="+mn-lt"/>
                          <a:ea typeface="+mn-ea"/>
                          <a:cs typeface="Leelawadee"/>
                        </a:rPr>
                        <a:t>Not a focus area for the customer.</a:t>
                      </a:r>
                      <a:endParaRPr kumimoji="0" lang="en-US" sz="1050" b="0" i="1" u="none" strike="noStrike" kern="1200" cap="none" spc="0" normalizeH="0" baseline="0" noProof="0">
                        <a:ln>
                          <a:noFill/>
                        </a:ln>
                        <a:solidFill>
                          <a:schemeClr val="accent3"/>
                        </a:solidFill>
                        <a:effectLst/>
                        <a:uLnTx/>
                        <a:uFillTx/>
                        <a:latin typeface="+mn-lt"/>
                        <a:ea typeface="+mn-ea"/>
                        <a:cs typeface="Leelawadee"/>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2194560">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marR="0" lvl="0" indent="-120650" algn="l">
                        <a:lnSpc>
                          <a:spcPct val="100000"/>
                        </a:lnSpc>
                        <a:spcBef>
                          <a:spcPts val="0"/>
                        </a:spcBef>
                        <a:spcAft>
                          <a:spcPts val="0"/>
                        </a:spcAft>
                        <a:buFont typeface="Arial"/>
                        <a:buChar char="•"/>
                      </a:pPr>
                      <a:r>
                        <a:rPr lang="en-US" sz="1050" b="0" i="0" u="none" strike="noStrike" noProof="0">
                          <a:solidFill>
                            <a:schemeClr val="accent3"/>
                          </a:solidFill>
                          <a:highlight>
                            <a:srgbClr val="4FE2F3"/>
                          </a:highlight>
                          <a:latin typeface="+mn-lt"/>
                        </a:rPr>
                        <a:t>Goal:</a:t>
                      </a:r>
                      <a:r>
                        <a:rPr lang="en-US" sz="1050" b="0" i="0" u="none" strike="noStrike" noProof="0">
                          <a:solidFill>
                            <a:schemeClr val="accent3"/>
                          </a:solidFill>
                          <a:latin typeface="+mn-lt"/>
                        </a:rPr>
                        <a:t> Transition the power generation of the hospital to onsite solar sources </a:t>
                      </a:r>
                    </a:p>
                    <a:p>
                      <a:pPr marL="120650" marR="0" lvl="0" indent="-120650" algn="l">
                        <a:lnSpc>
                          <a:spcPct val="100000"/>
                        </a:lnSpc>
                        <a:spcBef>
                          <a:spcPts val="800"/>
                        </a:spcBef>
                        <a:spcAft>
                          <a:spcPts val="0"/>
                        </a:spcAft>
                        <a:buFont typeface="Arial"/>
                        <a:buChar char="•"/>
                      </a:pPr>
                      <a:r>
                        <a:rPr lang="en-US" sz="1050" b="0" i="0" u="none" strike="noStrike" noProof="0">
                          <a:solidFill>
                            <a:schemeClr val="accent3"/>
                          </a:solidFill>
                          <a:highlight>
                            <a:srgbClr val="4FE2F3"/>
                          </a:highlight>
                          <a:latin typeface="+mn-lt"/>
                        </a:rPr>
                        <a:t>Goal:</a:t>
                      </a:r>
                      <a:r>
                        <a:rPr lang="en-US" sz="1050" b="0" i="0" u="none" strike="noStrike" noProof="0">
                          <a:solidFill>
                            <a:schemeClr val="accent3"/>
                          </a:solidFill>
                          <a:latin typeface="+mn-lt"/>
                        </a:rPr>
                        <a:t> Provide EV charging stations for patients and staff </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marR="0" lvl="0" indent="-120650" algn="l" rtl="0" eaLnBrk="1" fontAlgn="auto" latinLnBrk="0" hangingPunct="1">
                        <a:lnSpc>
                          <a:spcPct val="100000"/>
                        </a:lnSpc>
                        <a:spcBef>
                          <a:spcPts val="0"/>
                        </a:spcBef>
                        <a:spcAft>
                          <a:spcPts val="0"/>
                        </a:spcAft>
                        <a:buClrTx/>
                        <a:buSzTx/>
                        <a:buFont typeface="Arial" panose="020B0604020202020204" pitchFamily="34" charset="0"/>
                        <a:buChar char="•"/>
                      </a:pPr>
                      <a:r>
                        <a:rPr lang="en-US" sz="1050" noProof="0">
                          <a:solidFill>
                            <a:schemeClr val="accent3"/>
                          </a:solidFill>
                          <a:highlight>
                            <a:srgbClr val="4FE2F3"/>
                          </a:highlight>
                          <a:latin typeface="+mn-lt"/>
                          <a:cs typeface="Leelawadee"/>
                        </a:rPr>
                        <a:t>Goal:</a:t>
                      </a:r>
                      <a:r>
                        <a:rPr lang="en-US" sz="1050" noProof="0">
                          <a:solidFill>
                            <a:schemeClr val="accent3"/>
                          </a:solidFill>
                          <a:latin typeface="+mn-lt"/>
                          <a:cs typeface="Leelawadee"/>
                        </a:rPr>
                        <a:t> </a:t>
                      </a:r>
                      <a:r>
                        <a:rPr lang="en-US" sz="1050" b="0" noProof="0">
                          <a:solidFill>
                            <a:schemeClr val="accent3"/>
                          </a:solidFill>
                          <a:latin typeface="+mn-lt"/>
                          <a:cs typeface="Leelawadee"/>
                        </a:rPr>
                        <a:t>Continue to give charity care to the local community </a:t>
                      </a:r>
                    </a:p>
                    <a:p>
                      <a:pPr marL="120650" marR="0" lvl="0" indent="-120650"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r>
                        <a:rPr lang="en-US" sz="1050" noProof="0">
                          <a:solidFill>
                            <a:schemeClr val="accent3"/>
                          </a:solidFill>
                          <a:highlight>
                            <a:srgbClr val="4FE2F3"/>
                          </a:highlight>
                          <a:latin typeface="+mn-lt"/>
                          <a:cs typeface="Leelawadee"/>
                        </a:rPr>
                        <a:t>Goal:</a:t>
                      </a:r>
                      <a:r>
                        <a:rPr lang="en-US" sz="1050" noProof="0">
                          <a:solidFill>
                            <a:schemeClr val="accent3"/>
                          </a:solidFill>
                          <a:latin typeface="+mn-lt"/>
                          <a:cs typeface="Leelawadee"/>
                        </a:rPr>
                        <a:t> </a:t>
                      </a:r>
                      <a:r>
                        <a:rPr lang="en-US" sz="1050" b="0" i="0" kern="1200" noProof="0">
                          <a:solidFill>
                            <a:schemeClr val="accent3"/>
                          </a:solidFill>
                          <a:effectLst/>
                          <a:latin typeface="+mn-lt"/>
                          <a:ea typeface="+mn-ea"/>
                          <a:cs typeface="Leelawadee"/>
                        </a:rPr>
                        <a:t>Build an engaged workforce and leadership that reflects the diversity of the communities served</a:t>
                      </a:r>
                      <a:endParaRPr lang="en-US" sz="1050" b="1" noProof="0">
                        <a:solidFill>
                          <a:schemeClr val="accent3"/>
                        </a:solidFill>
                        <a:latin typeface="+mn-lt"/>
                        <a:cs typeface="Leelawadee"/>
                      </a:endParaRP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r h="1526006">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922F11"/>
                          </a:solidFill>
                          <a:latin typeface="+mj-lt"/>
                          <a:ea typeface="+mn-ea"/>
                          <a:cs typeface="Leelawadee"/>
                        </a:rPr>
                        <a:t>POSITIVE </a:t>
                      </a:r>
                      <a:br>
                        <a:rPr lang="en-US" sz="1400" kern="1200">
                          <a:solidFill>
                            <a:srgbClr val="922F11"/>
                          </a:solidFill>
                          <a:latin typeface="+mj-lt"/>
                          <a:ea typeface="+mn-ea"/>
                          <a:cs typeface="Leelawadee"/>
                        </a:rPr>
                      </a:br>
                      <a:r>
                        <a:rPr lang="en-US" sz="1400" kern="1200">
                          <a:solidFill>
                            <a:srgbClr val="922F11"/>
                          </a:solidFill>
                          <a:latin typeface="+mj-lt"/>
                          <a:ea typeface="+mn-ea"/>
                          <a:cs typeface="Leelawadee"/>
                        </a:rPr>
                        <a:t>CHOICES</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E6D27"/>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50" b="0" i="1" u="none" strike="noStrike" kern="1200" cap="none" spc="0" normalizeH="0" baseline="0" noProof="0">
                          <a:ln>
                            <a:noFill/>
                          </a:ln>
                          <a:solidFill>
                            <a:schemeClr val="accent3"/>
                          </a:solidFill>
                          <a:effectLst/>
                          <a:uLnTx/>
                          <a:uFillTx/>
                          <a:latin typeface="+mn-lt"/>
                          <a:ea typeface="+mn-ea"/>
                          <a:cs typeface="Leelawadee"/>
                        </a:rPr>
                        <a:t>Not a focus area for the customer.</a:t>
                      </a:r>
                      <a:endParaRPr kumimoji="0" lang="en-US" sz="1050" b="0" i="1" u="none" strike="noStrike" kern="1200" cap="none" spc="0" normalizeH="0" baseline="0" noProof="0">
                        <a:ln>
                          <a:noFill/>
                        </a:ln>
                        <a:solidFill>
                          <a:schemeClr val="accent3"/>
                        </a:solidFill>
                        <a:effectLst/>
                        <a:uLnTx/>
                        <a:uFillTx/>
                        <a:latin typeface="+mn-lt"/>
                        <a:ea typeface="+mn-ea"/>
                        <a:cs typeface="Leelawadee"/>
                      </a:endParaRP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50" b="0" i="1" u="none" strike="noStrike" kern="1200" cap="none" spc="0" normalizeH="0" baseline="0" noProof="0">
                          <a:ln>
                            <a:noFill/>
                          </a:ln>
                          <a:solidFill>
                            <a:schemeClr val="accent3"/>
                          </a:solidFill>
                          <a:effectLst/>
                          <a:uLnTx/>
                          <a:uFillTx/>
                          <a:latin typeface="+mn-lt"/>
                          <a:ea typeface="+mn-ea"/>
                          <a:cs typeface="Leelawadee"/>
                        </a:rPr>
                        <a:t>Not a focus area for the customer.</a:t>
                      </a:r>
                      <a:endParaRPr kumimoji="0" lang="en-US" sz="1050" b="0" i="1" u="none" strike="noStrike" kern="1200" cap="none" spc="0" normalizeH="0" baseline="0" noProof="0">
                        <a:ln>
                          <a:noFill/>
                        </a:ln>
                        <a:solidFill>
                          <a:schemeClr val="accent3"/>
                        </a:solidFill>
                        <a:effectLst/>
                        <a:uLnTx/>
                        <a:uFillTx/>
                        <a:latin typeface="+mn-lt"/>
                        <a:ea typeface="+mn-ea"/>
                        <a:cs typeface="Leelawadee"/>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88316528"/>
                  </a:ext>
                </a:extLst>
              </a:tr>
            </a:tbl>
          </a:graphicData>
        </a:graphic>
      </p:graphicFrame>
      <p:pic>
        <p:nvPicPr>
          <p:cNvPr id="18" name="Picture 17" descr="A logo of a leaf in a circle&#10;&#10;Description automatically generated">
            <a:extLst>
              <a:ext uri="{FF2B5EF4-FFF2-40B4-BE49-F238E27FC236}">
                <a16:creationId xmlns:a16="http://schemas.microsoft.com/office/drawing/2014/main" id="{06D0C96A-6C21-7D34-8545-DD7CF7C7069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pic>
        <p:nvPicPr>
          <p:cNvPr id="19" name="Picture 18" descr="A blue and green windmill with green arrows&#10;&#10;Description automatically generated">
            <a:extLst>
              <a:ext uri="{FF2B5EF4-FFF2-40B4-BE49-F238E27FC236}">
                <a16:creationId xmlns:a16="http://schemas.microsoft.com/office/drawing/2014/main" id="{DC85E688-7AFB-B0B0-2AE5-86A149875EE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7884" y="2925134"/>
            <a:ext cx="556204" cy="604020"/>
          </a:xfrm>
          <a:prstGeom prst="rect">
            <a:avLst/>
          </a:prstGeom>
        </p:spPr>
      </p:pic>
      <p:pic>
        <p:nvPicPr>
          <p:cNvPr id="20" name="Picture 19" descr="A logo of a hand and a globe&#10;&#10;Description automatically generated">
            <a:extLst>
              <a:ext uri="{FF2B5EF4-FFF2-40B4-BE49-F238E27FC236}">
                <a16:creationId xmlns:a16="http://schemas.microsoft.com/office/drawing/2014/main" id="{16BF5941-2CA9-7EEC-35EB-8A443909FF0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27528" y="5098928"/>
            <a:ext cx="536916" cy="583072"/>
          </a:xfrm>
          <a:prstGeom prst="rect">
            <a:avLst/>
          </a:prstGeom>
        </p:spPr>
      </p:pic>
    </p:spTree>
    <p:extLst>
      <p:ext uri="{BB962C8B-B14F-4D97-AF65-F5344CB8AC3E}">
        <p14:creationId xmlns:p14="http://schemas.microsoft.com/office/powerpoint/2010/main" val="821266451"/>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E1E151-60CC-368F-FB2F-4DCB21712386}"/>
            </a:ext>
          </a:extLst>
        </p:cNvPr>
        <p:cNvGrpSpPr/>
        <p:nvPr/>
      </p:nvGrpSpPr>
      <p:grpSpPr>
        <a:xfrm>
          <a:off x="0" y="0"/>
          <a:ext cx="0" cy="0"/>
          <a:chOff x="0" y="0"/>
          <a:chExt cx="0" cy="0"/>
        </a:xfrm>
      </p:grpSpPr>
      <p:pic>
        <p:nvPicPr>
          <p:cNvPr id="2050" name="Picture 2">
            <a:extLst>
              <a:ext uri="{FF2B5EF4-FFF2-40B4-BE49-F238E27FC236}">
                <a16:creationId xmlns:a16="http://schemas.microsoft.com/office/drawing/2014/main" id="{70D5708F-828F-815E-0F41-9D83D6F61E05}"/>
              </a:ext>
            </a:extLst>
          </p:cNvPr>
          <p:cNvPicPr>
            <a:picLocks noChangeAspect="1" noChangeArrowheads="1"/>
          </p:cNvPicPr>
          <p:nvPr/>
        </p:nvPicPr>
        <p:blipFill>
          <a:blip r:embed="rId3">
            <a:biLevel thresh="25000"/>
            <a:extLst>
              <a:ext uri="{28A0092B-C50C-407E-A947-70E740481C1C}">
                <a14:useLocalDpi xmlns:a14="http://schemas.microsoft.com/office/drawing/2010/main" val="0"/>
              </a:ext>
            </a:extLst>
          </a:blip>
          <a:srcRect/>
          <a:stretch>
            <a:fillRect/>
          </a:stretch>
        </p:blipFill>
        <p:spPr bwMode="auto">
          <a:xfrm>
            <a:off x="304800" y="2740142"/>
            <a:ext cx="5447029" cy="1377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9430312"/>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939A71-54A9-4381-3468-3AE2ED4CFB7D}"/>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25D5B36E-F8F6-440D-304B-63F2624C60D8}"/>
              </a:ext>
            </a:extLst>
          </p:cNvPr>
          <p:cNvGraphicFramePr>
            <a:graphicFrameLocks/>
          </p:cNvGraphicFramePr>
          <p:nvPr>
            <p:custDataLst>
              <p:tags r:id="rId1"/>
            </p:custDataLst>
            <p:extLst>
              <p:ext uri="{D42A27DB-BD31-4B8C-83A1-F6EECF244321}">
                <p14:modId xmlns:p14="http://schemas.microsoft.com/office/powerpoint/2010/main" val="37233710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5" name="think-cell data - do not delete" hidden="1">
                        <a:extLst>
                          <a:ext uri="{FF2B5EF4-FFF2-40B4-BE49-F238E27FC236}">
                            <a16:creationId xmlns:a16="http://schemas.microsoft.com/office/drawing/2014/main" id="{25D5B36E-F8F6-440D-304B-63F2624C60D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7" name="Picture 2">
            <a:extLst>
              <a:ext uri="{FF2B5EF4-FFF2-40B4-BE49-F238E27FC236}">
                <a16:creationId xmlns:a16="http://schemas.microsoft.com/office/drawing/2014/main" id="{5656D7A8-BE7F-AC1D-6E2C-E23BE6CB84C0}"/>
              </a:ext>
            </a:extLst>
          </p:cNvPr>
          <p:cNvPicPr>
            <a:picLocks noGrp="1" noChangeAspect="1" noChangeArrowheads="1"/>
          </p:cNvPicPr>
          <p:nvPr>
            <p:ph type="pic" sz="quarter" idx="14"/>
          </p:nvPr>
        </p:nvPicPr>
        <p:blipFill rotWithShape="1">
          <a:blip r:embed="rId6">
            <a:extLst>
              <a:ext uri="{28A0092B-C50C-407E-A947-70E740481C1C}">
                <a14:useLocalDpi xmlns:a14="http://schemas.microsoft.com/office/drawing/2010/main" val="0"/>
              </a:ext>
            </a:extLst>
          </a:blip>
          <a:srcRect l="-6604" t="-243255" r="-25472" b="-243255"/>
          <a:stretch>
            <a:fillRect/>
          </a:stretch>
        </p:blipFill>
        <p:spPr bwMode="auto">
          <a:xfrm>
            <a:off x="0" y="0"/>
            <a:ext cx="609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Single Corner Rounded 9">
            <a:extLst>
              <a:ext uri="{FF2B5EF4-FFF2-40B4-BE49-F238E27FC236}">
                <a16:creationId xmlns:a16="http://schemas.microsoft.com/office/drawing/2014/main" id="{F092966A-17ED-0241-1E84-0E78FA7D67E2}"/>
              </a:ext>
            </a:extLst>
          </p:cNvPr>
          <p:cNvSpPr>
            <a:spLocks/>
          </p:cNvSpPr>
          <p:nvPr/>
        </p:nvSpPr>
        <p:spPr>
          <a:xfrm>
            <a:off x="6300438" y="825872"/>
            <a:ext cx="5852160" cy="66792"/>
          </a:xfrm>
          <a:prstGeom prst="round1Rect">
            <a:avLst>
              <a:gd name="adj" fmla="val 3618"/>
            </a:avLst>
          </a:prstGeom>
          <a:solidFill>
            <a:srgbClr val="0F440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182880" numCol="1" spcCol="38100" rtlCol="0" anchor="b">
            <a:noAutofit/>
          </a:bodyPr>
          <a:lstStyle/>
          <a:p>
            <a:pPr defTabSz="914400"/>
            <a:r>
              <a:rPr kumimoji="0" lang="en-US" sz="3200" b="0" i="0" u="none" strike="noStrike" kern="1200" cap="all" spc="0" normalizeH="0" baseline="0" noProof="0">
                <a:ln>
                  <a:noFill/>
                </a:ln>
                <a:solidFill>
                  <a:srgbClr val="0F440E"/>
                </a:solidFill>
                <a:effectLst/>
                <a:uLnTx/>
                <a:uFillTx/>
                <a:latin typeface="GT Pressura LCG Black"/>
                <a:ea typeface="+mj-ea"/>
                <a:cs typeface="+mj-cs"/>
              </a:rPr>
              <a:t>KEY TAKEAWAYS</a:t>
            </a:r>
            <a:endParaRPr lang="en-US" b="1">
              <a:solidFill>
                <a:srgbClr val="0F440E"/>
              </a:solidFill>
              <a:latin typeface="+mj-lt"/>
            </a:endParaRPr>
          </a:p>
        </p:txBody>
      </p:sp>
      <p:pic>
        <p:nvPicPr>
          <p:cNvPr id="11" name="Picture 10">
            <a:extLst>
              <a:ext uri="{FF2B5EF4-FFF2-40B4-BE49-F238E27FC236}">
                <a16:creationId xmlns:a16="http://schemas.microsoft.com/office/drawing/2014/main" id="{783E776E-75A2-F391-00E9-8BF9FC05EBD7}"/>
              </a:ext>
            </a:extLst>
          </p:cNvPr>
          <p:cNvPicPr>
            <a:picLocks noChangeAspect="1"/>
          </p:cNvPicPr>
          <p:nvPr/>
        </p:nvPicPr>
        <p:blipFill>
          <a:blip r:embed="rId7"/>
          <a:srcRect l="24821" r="18929"/>
          <a:stretch>
            <a:fillRect/>
          </a:stretch>
        </p:blipFill>
        <p:spPr>
          <a:xfrm rot="16200000">
            <a:off x="2520059" y="3282059"/>
            <a:ext cx="6857999" cy="293883"/>
          </a:xfrm>
          <a:custGeom>
            <a:avLst/>
            <a:gdLst>
              <a:gd name="connsiteX0" fmla="*/ 6857999 w 6857999"/>
              <a:gd name="connsiteY0" fmla="*/ 0 h 293883"/>
              <a:gd name="connsiteX1" fmla="*/ 6857999 w 6857999"/>
              <a:gd name="connsiteY1" fmla="*/ 293883 h 293883"/>
              <a:gd name="connsiteX2" fmla="*/ 0 w 6857999"/>
              <a:gd name="connsiteY2" fmla="*/ 293883 h 293883"/>
              <a:gd name="connsiteX3" fmla="*/ 0 w 6857999"/>
              <a:gd name="connsiteY3" fmla="*/ 0 h 293883"/>
            </a:gdLst>
            <a:ahLst/>
            <a:cxnLst>
              <a:cxn ang="0">
                <a:pos x="connsiteX0" y="connsiteY0"/>
              </a:cxn>
              <a:cxn ang="0">
                <a:pos x="connsiteX1" y="connsiteY1"/>
              </a:cxn>
              <a:cxn ang="0">
                <a:pos x="connsiteX2" y="connsiteY2"/>
              </a:cxn>
              <a:cxn ang="0">
                <a:pos x="connsiteX3" y="connsiteY3"/>
              </a:cxn>
            </a:cxnLst>
            <a:rect l="l" t="t" r="r" b="b"/>
            <a:pathLst>
              <a:path w="6857999" h="293883">
                <a:moveTo>
                  <a:pt x="6857999" y="0"/>
                </a:moveTo>
                <a:lnTo>
                  <a:pt x="6857999" y="293883"/>
                </a:lnTo>
                <a:lnTo>
                  <a:pt x="0" y="293883"/>
                </a:lnTo>
                <a:lnTo>
                  <a:pt x="0" y="0"/>
                </a:lnTo>
                <a:close/>
              </a:path>
            </a:pathLst>
          </a:custGeom>
          <a:effectLst>
            <a:outerShdw blurRad="50800" dist="38100" dir="10800000" algn="r" rotWithShape="0">
              <a:prstClr val="black">
                <a:alpha val="20000"/>
              </a:prstClr>
            </a:outerShdw>
          </a:effectLst>
        </p:spPr>
      </p:pic>
      <p:sp>
        <p:nvSpPr>
          <p:cNvPr id="12" name="Rectangle: Rounded Corners 11">
            <a:extLst>
              <a:ext uri="{FF2B5EF4-FFF2-40B4-BE49-F238E27FC236}">
                <a16:creationId xmlns:a16="http://schemas.microsoft.com/office/drawing/2014/main" id="{A93807F8-2639-617C-4E05-679142F1C254}"/>
              </a:ext>
            </a:extLst>
          </p:cNvPr>
          <p:cNvSpPr>
            <a:spLocks/>
          </p:cNvSpPr>
          <p:nvPr/>
        </p:nvSpPr>
        <p:spPr>
          <a:xfrm rot="10800000" flipH="1" flipV="1">
            <a:off x="6300438" y="1062650"/>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r>
              <a:rPr lang="en-US" sz="2400" b="1">
                <a:solidFill>
                  <a:srgbClr val="8EBC29"/>
                </a:solidFill>
              </a:rPr>
              <a:t>Deforestation</a:t>
            </a:r>
          </a:p>
        </p:txBody>
      </p:sp>
      <p:sp>
        <p:nvSpPr>
          <p:cNvPr id="13" name="Rectangle: Rounded Corners 12">
            <a:extLst>
              <a:ext uri="{FF2B5EF4-FFF2-40B4-BE49-F238E27FC236}">
                <a16:creationId xmlns:a16="http://schemas.microsoft.com/office/drawing/2014/main" id="{66264C5B-A165-8BB6-3626-C79F275E7B6C}"/>
              </a:ext>
            </a:extLst>
          </p:cNvPr>
          <p:cNvSpPr>
            <a:spLocks/>
          </p:cNvSpPr>
          <p:nvPr/>
        </p:nvSpPr>
        <p:spPr>
          <a:xfrm rot="10800000" flipH="1" flipV="1">
            <a:off x="6386385" y="1711260"/>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a:lnSpc>
                <a:spcPct val="100000"/>
              </a:lnSpc>
            </a:pPr>
            <a:r>
              <a:rPr lang="en-US">
                <a:solidFill>
                  <a:schemeClr val="bg1"/>
                </a:solidFill>
              </a:rPr>
              <a:t>Metro and PepsiCo have focus areas around having deforestation-free supply chains.</a:t>
            </a:r>
          </a:p>
        </p:txBody>
      </p:sp>
      <p:sp>
        <p:nvSpPr>
          <p:cNvPr id="14" name="Rectangle: Rounded Corners 13">
            <a:extLst>
              <a:ext uri="{FF2B5EF4-FFF2-40B4-BE49-F238E27FC236}">
                <a16:creationId xmlns:a16="http://schemas.microsoft.com/office/drawing/2014/main" id="{A981D828-8CF5-12BD-E7D2-D7C3EB695D7D}"/>
              </a:ext>
            </a:extLst>
          </p:cNvPr>
          <p:cNvSpPr>
            <a:spLocks/>
          </p:cNvSpPr>
          <p:nvPr/>
        </p:nvSpPr>
        <p:spPr>
          <a:xfrm rot="10800000" flipH="1" flipV="1">
            <a:off x="6300438" y="3667989"/>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pPr>
              <a:spcBef>
                <a:spcPts val="200"/>
              </a:spcBef>
              <a:defRPr/>
            </a:pPr>
            <a:r>
              <a:rPr lang="en-US" sz="2400" b="1">
                <a:solidFill>
                  <a:srgbClr val="8EBC29"/>
                </a:solidFill>
              </a:rPr>
              <a:t>Health</a:t>
            </a:r>
          </a:p>
        </p:txBody>
      </p:sp>
      <p:sp>
        <p:nvSpPr>
          <p:cNvPr id="15" name="Rectangle: Rounded Corners 14">
            <a:extLst>
              <a:ext uri="{FF2B5EF4-FFF2-40B4-BE49-F238E27FC236}">
                <a16:creationId xmlns:a16="http://schemas.microsoft.com/office/drawing/2014/main" id="{0FF0EE11-F22E-9C27-D752-32A571DBFE2F}"/>
              </a:ext>
            </a:extLst>
          </p:cNvPr>
          <p:cNvSpPr>
            <a:spLocks/>
          </p:cNvSpPr>
          <p:nvPr/>
        </p:nvSpPr>
        <p:spPr>
          <a:xfrm rot="10800000" flipH="1" flipV="1">
            <a:off x="6386385" y="4281323"/>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a:lnSpc>
                <a:spcPct val="100000"/>
              </a:lnSpc>
            </a:pPr>
            <a:r>
              <a:rPr lang="en-US">
                <a:solidFill>
                  <a:schemeClr val="bg1"/>
                </a:solidFill>
              </a:rPr>
              <a:t>Both organizations have similar approaches to improving the health of their brands’ products.</a:t>
            </a:r>
          </a:p>
        </p:txBody>
      </p:sp>
      <p:sp>
        <p:nvSpPr>
          <p:cNvPr id="16" name="Oval 15">
            <a:extLst>
              <a:ext uri="{FF2B5EF4-FFF2-40B4-BE49-F238E27FC236}">
                <a16:creationId xmlns:a16="http://schemas.microsoft.com/office/drawing/2014/main" id="{53023FE5-C900-96E0-3979-7507563DFAAB}"/>
              </a:ext>
            </a:extLst>
          </p:cNvPr>
          <p:cNvSpPr/>
          <p:nvPr/>
        </p:nvSpPr>
        <p:spPr>
          <a:xfrm>
            <a:off x="6375234" y="3785645"/>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00DEFD2-9672-2348-4251-BA5A5010A4C7}"/>
              </a:ext>
            </a:extLst>
          </p:cNvPr>
          <p:cNvSpPr/>
          <p:nvPr/>
        </p:nvSpPr>
        <p:spPr>
          <a:xfrm>
            <a:off x="6375234" y="1171322"/>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F78C4199-85C4-8FA1-4632-649E4AFEF9B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47545" y="3857956"/>
            <a:ext cx="261862" cy="261862"/>
          </a:xfrm>
          <a:prstGeom prst="rect">
            <a:avLst/>
          </a:prstGeom>
        </p:spPr>
      </p:pic>
      <p:pic>
        <p:nvPicPr>
          <p:cNvPr id="4" name="Graphic 3">
            <a:extLst>
              <a:ext uri="{FF2B5EF4-FFF2-40B4-BE49-F238E27FC236}">
                <a16:creationId xmlns:a16="http://schemas.microsoft.com/office/drawing/2014/main" id="{EDDCB692-3946-C457-3D08-6FC7F5F2F90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430876" y="1226964"/>
            <a:ext cx="295200" cy="295200"/>
          </a:xfrm>
          <a:prstGeom prst="rect">
            <a:avLst/>
          </a:prstGeom>
        </p:spPr>
      </p:pic>
    </p:spTree>
    <p:extLst>
      <p:ext uri="{BB962C8B-B14F-4D97-AF65-F5344CB8AC3E}">
        <p14:creationId xmlns:p14="http://schemas.microsoft.com/office/powerpoint/2010/main" val="404456480"/>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5EE1F4-AFA2-43DE-63FD-937DD10969EF}"/>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02EA9C23-8F4F-7E0C-7334-204A8A129CA5}"/>
              </a:ext>
            </a:extLst>
          </p:cNvPr>
          <p:cNvGraphicFramePr>
            <a:graphicFrameLocks/>
          </p:cNvGraphicFramePr>
          <p:nvPr>
            <p:custDataLst>
              <p:tags r:id="rId1"/>
            </p:custDataLst>
            <p:extLst>
              <p:ext uri="{D42A27DB-BD31-4B8C-83A1-F6EECF244321}">
                <p14:modId xmlns:p14="http://schemas.microsoft.com/office/powerpoint/2010/main" val="36012135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2" name="think-cell data - do not delete" hidden="1">
                        <a:extLst>
                          <a:ext uri="{FF2B5EF4-FFF2-40B4-BE49-F238E27FC236}">
                            <a16:creationId xmlns:a16="http://schemas.microsoft.com/office/drawing/2014/main" id="{02EA9C23-8F4F-7E0C-7334-204A8A129CA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FE71927E-BA0C-3EDB-C87B-6984429DE34C}"/>
              </a:ext>
            </a:extLst>
          </p:cNvPr>
          <p:cNvSpPr>
            <a:spLocks noGrp="1"/>
          </p:cNvSpPr>
          <p:nvPr>
            <p:ph type="title"/>
          </p:nvPr>
        </p:nvSpPr>
        <p:spPr>
          <a:xfrm>
            <a:off x="304798" y="246888"/>
            <a:ext cx="11585448" cy="969264"/>
          </a:xfrm>
        </p:spPr>
        <p:txBody>
          <a:bodyPr vert="horz" rIns="0"/>
          <a:lstStyle/>
          <a:p>
            <a:pPr lvl="0"/>
            <a:r>
              <a:rPr lang="en-US" sz="3000"/>
              <a:t>METRO’S SUSTAINABILITY FOCUS AREAS</a:t>
            </a:r>
            <a:br>
              <a:rPr lang="en-US" sz="3000"/>
            </a:br>
            <a:r>
              <a:rPr lang="en-US" sz="1800" i="1"/>
              <a:t>And how these focus areas align with pep+ pillars</a:t>
            </a:r>
          </a:p>
        </p:txBody>
      </p:sp>
      <p:pic>
        <p:nvPicPr>
          <p:cNvPr id="7" name="Picture 2">
            <a:extLst>
              <a:ext uri="{FF2B5EF4-FFF2-40B4-BE49-F238E27FC236}">
                <a16:creationId xmlns:a16="http://schemas.microsoft.com/office/drawing/2014/main" id="{0CC0BF0C-2FDB-F7E4-BDF3-299BB990C4B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043" t="-13616" r="60" b="-13616"/>
          <a:stretch>
            <a:fillRect/>
          </a:stretch>
        </p:blipFill>
        <p:spPr bwMode="auto">
          <a:xfrm>
            <a:off x="10617200" y="529151"/>
            <a:ext cx="1270000" cy="40537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Top Corners Rounded 8">
            <a:extLst>
              <a:ext uri="{FF2B5EF4-FFF2-40B4-BE49-F238E27FC236}">
                <a16:creationId xmlns:a16="http://schemas.microsoft.com/office/drawing/2014/main" id="{588F16BC-95B4-DB7A-6F1E-A2AF45FA6742}"/>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 name="Table 4">
            <a:extLst>
              <a:ext uri="{FF2B5EF4-FFF2-40B4-BE49-F238E27FC236}">
                <a16:creationId xmlns:a16="http://schemas.microsoft.com/office/drawing/2014/main" id="{77C0BDB7-2166-C2C5-D1BC-4708A935EC05}"/>
              </a:ext>
            </a:extLst>
          </p:cNvPr>
          <p:cNvGraphicFramePr>
            <a:graphicFrameLocks noGrp="1"/>
          </p:cNvGraphicFramePr>
          <p:nvPr>
            <p:extLst>
              <p:ext uri="{D42A27DB-BD31-4B8C-83A1-F6EECF244321}">
                <p14:modId xmlns:p14="http://schemas.microsoft.com/office/powerpoint/2010/main" val="3575203545"/>
              </p:ext>
            </p:extLst>
          </p:nvPr>
        </p:nvGraphicFramePr>
        <p:xfrm>
          <a:off x="-7620" y="1148230"/>
          <a:ext cx="11986260" cy="5038258"/>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2499360">
                  <a:extLst>
                    <a:ext uri="{9D8B030D-6E8A-4147-A177-3AD203B41FA5}">
                      <a16:colId xmlns:a16="http://schemas.microsoft.com/office/drawing/2014/main" val="2382844442"/>
                    </a:ext>
                  </a:extLst>
                </a:gridCol>
                <a:gridCol w="2499360">
                  <a:extLst>
                    <a:ext uri="{9D8B030D-6E8A-4147-A177-3AD203B41FA5}">
                      <a16:colId xmlns:a16="http://schemas.microsoft.com/office/drawing/2014/main" val="957515009"/>
                    </a:ext>
                  </a:extLst>
                </a:gridCol>
                <a:gridCol w="2499360">
                  <a:extLst>
                    <a:ext uri="{9D8B030D-6E8A-4147-A177-3AD203B41FA5}">
                      <a16:colId xmlns:a16="http://schemas.microsoft.com/office/drawing/2014/main" val="2353111847"/>
                    </a:ext>
                  </a:extLst>
                </a:gridCol>
                <a:gridCol w="2499360">
                  <a:extLst>
                    <a:ext uri="{9D8B030D-6E8A-4147-A177-3AD203B41FA5}">
                      <a16:colId xmlns:a16="http://schemas.microsoft.com/office/drawing/2014/main" val="3958386930"/>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1" i="0" noProof="0">
                          <a:solidFill>
                            <a:schemeClr val="bg1"/>
                          </a:solidFill>
                          <a:effectLst/>
                          <a:latin typeface="+mn-lt"/>
                          <a:cs typeface="Leelawadee"/>
                        </a:rPr>
                        <a:t>Environment​</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1" i="0" noProof="0">
                          <a:solidFill>
                            <a:schemeClr val="bg1"/>
                          </a:solidFill>
                          <a:effectLst/>
                          <a:latin typeface="+mn-lt"/>
                          <a:cs typeface="Leelawadee"/>
                        </a:rPr>
                        <a:t>Colleagues​</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1" i="0" noProof="0">
                          <a:solidFill>
                            <a:schemeClr val="bg1"/>
                          </a:solidFill>
                          <a:effectLst/>
                          <a:latin typeface="+mn-lt"/>
                          <a:cs typeface="Leelawadee"/>
                        </a:rPr>
                        <a:t>Communities​</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1" i="0" noProof="0">
                          <a:solidFill>
                            <a:schemeClr val="bg1"/>
                          </a:solidFill>
                          <a:effectLst/>
                          <a:latin typeface="+mn-lt"/>
                          <a:cs typeface="Leelawadee"/>
                        </a:rPr>
                        <a:t>Products &amp; Services​</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1280160">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954F07"/>
                          </a:solidFill>
                          <a:latin typeface="+mj-lt"/>
                          <a:ea typeface="+mn-ea"/>
                          <a:cs typeface="Leelawadee"/>
                        </a:rPr>
                        <a:t>POSITIVE </a:t>
                      </a:r>
                      <a:br>
                        <a:rPr lang="en-US" sz="1400" kern="1200">
                          <a:solidFill>
                            <a:srgbClr val="954F07"/>
                          </a:solidFill>
                          <a:latin typeface="+mj-lt"/>
                          <a:ea typeface="+mn-ea"/>
                          <a:cs typeface="Leelawadee"/>
                        </a:rPr>
                      </a:br>
                      <a:r>
                        <a:rPr lang="en-US" sz="1400" kern="1200">
                          <a:solidFill>
                            <a:srgbClr val="954F07"/>
                          </a:solidFill>
                          <a:latin typeface="+mj-lt"/>
                          <a:ea typeface="+mn-ea"/>
                          <a:cs typeface="Leelawadee"/>
                        </a:rPr>
                        <a:t>AGRICULTURE</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9F0A"/>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a:ln>
                            <a:noFill/>
                          </a:ln>
                          <a:solidFill>
                            <a:schemeClr val="accent3"/>
                          </a:solidFill>
                          <a:effectLst/>
                          <a:uLnTx/>
                          <a:uFillTx/>
                          <a:latin typeface="+mn-lt"/>
                          <a:ea typeface="+mn-ea"/>
                          <a:cs typeface="Leelawadee"/>
                        </a:rPr>
                        <a:t>Not a focus area for the customer.</a:t>
                      </a:r>
                      <a:endParaRPr kumimoji="0" lang="en-US" sz="1050" b="0" i="0" u="none" strike="noStrike" kern="1200" cap="none" spc="0" normalizeH="0" baseline="0" noProof="0">
                        <a:ln>
                          <a:noFill/>
                        </a:ln>
                        <a:solidFill>
                          <a:schemeClr val="accent3"/>
                        </a:solidFill>
                        <a:effectLst/>
                        <a:uLnTx/>
                        <a:uFillTx/>
                        <a:latin typeface="+mn-lt"/>
                        <a:ea typeface="+mn-ea"/>
                        <a:cs typeface="Leelawadee"/>
                      </a:endParaRP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a:ln>
                            <a:noFill/>
                          </a:ln>
                          <a:solidFill>
                            <a:schemeClr val="accent3"/>
                          </a:solidFill>
                          <a:effectLst/>
                          <a:uLnTx/>
                          <a:uFillTx/>
                          <a:latin typeface="+mn-lt"/>
                          <a:ea typeface="+mn-ea"/>
                          <a:cs typeface="Leelawadee"/>
                        </a:rPr>
                        <a:t>Not a focus area for the customer.</a:t>
                      </a:r>
                      <a:endParaRPr kumimoji="0" lang="en-US" sz="1050" b="0" i="0" u="none" strike="noStrike" kern="1200" cap="none" spc="0" normalizeH="0" baseline="0" noProof="0">
                        <a:ln>
                          <a:noFill/>
                        </a:ln>
                        <a:solidFill>
                          <a:schemeClr val="accent3"/>
                        </a:solidFill>
                        <a:effectLst/>
                        <a:uLnTx/>
                        <a:uFillTx/>
                        <a:latin typeface="+mn-lt"/>
                        <a:ea typeface="+mn-ea"/>
                        <a:cs typeface="Leelawadee"/>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a:ln>
                            <a:noFill/>
                          </a:ln>
                          <a:solidFill>
                            <a:schemeClr val="accent3"/>
                          </a:solidFill>
                          <a:effectLst/>
                          <a:uLnTx/>
                          <a:uFillTx/>
                          <a:latin typeface="+mn-lt"/>
                          <a:ea typeface="+mn-ea"/>
                          <a:cs typeface="Leelawadee"/>
                        </a:rPr>
                        <a:t>Not a focus area for the customer.</a:t>
                      </a:r>
                      <a:endParaRPr kumimoji="0" lang="en-US" sz="1050" b="0" i="0" u="none" strike="noStrike" kern="1200" cap="none" spc="0" normalizeH="0" baseline="0" noProof="0">
                        <a:ln>
                          <a:noFill/>
                        </a:ln>
                        <a:solidFill>
                          <a:schemeClr val="accent3"/>
                        </a:solidFill>
                        <a:effectLst/>
                        <a:uLnTx/>
                        <a:uFillTx/>
                        <a:latin typeface="+mn-lt"/>
                        <a:ea typeface="+mn-ea"/>
                        <a:cs typeface="Leelawadee"/>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indent="-120650" algn="l" rtl="0" fontAlgn="base">
                        <a:lnSpc>
                          <a:spcPct val="100000"/>
                        </a:lnSpc>
                        <a:buFont typeface="Arial" panose="020B0604020202020204" pitchFamily="34" charset="0"/>
                        <a:buChar char="•"/>
                      </a:pPr>
                      <a:r>
                        <a:rPr lang="en-US" sz="1050" b="0" i="0" noProof="0">
                          <a:solidFill>
                            <a:schemeClr val="accent3"/>
                          </a:solidFill>
                          <a:effectLst/>
                          <a:highlight>
                            <a:srgbClr val="4FE2F3"/>
                          </a:highlight>
                          <a:latin typeface="+mn-lt"/>
                          <a:cs typeface="Leelawadee"/>
                        </a:rPr>
                        <a:t>Goal:</a:t>
                      </a:r>
                      <a:r>
                        <a:rPr lang="en-US" sz="1050" b="0" i="0" noProof="0">
                          <a:solidFill>
                            <a:schemeClr val="accent3"/>
                          </a:solidFill>
                          <a:effectLst/>
                          <a:latin typeface="+mn-lt"/>
                          <a:cs typeface="Leelawadee"/>
                        </a:rPr>
                        <a:t> Reduce deforestation across food supply chain​</a:t>
                      </a:r>
                    </a:p>
                    <a:p>
                      <a:pPr marL="120650" indent="-120650" algn="l" rtl="0" fontAlgn="base">
                        <a:lnSpc>
                          <a:spcPct val="100000"/>
                        </a:lnSpc>
                        <a:spcBef>
                          <a:spcPts val="400"/>
                        </a:spcBef>
                        <a:buFont typeface="Arial" panose="020B0604020202020204" pitchFamily="34" charset="0"/>
                        <a:buChar char="•"/>
                      </a:pPr>
                      <a:r>
                        <a:rPr lang="en-US" sz="1050" b="0" i="0" noProof="0">
                          <a:solidFill>
                            <a:schemeClr val="accent3"/>
                          </a:solidFill>
                          <a:effectLst/>
                          <a:highlight>
                            <a:srgbClr val="4FE2F3"/>
                          </a:highlight>
                          <a:latin typeface="+mn-lt"/>
                          <a:cs typeface="Leelawadee"/>
                        </a:rPr>
                        <a:t>Goal:</a:t>
                      </a:r>
                      <a:r>
                        <a:rPr lang="en-US" sz="1050" b="0" i="0" noProof="0">
                          <a:solidFill>
                            <a:schemeClr val="accent3"/>
                          </a:solidFill>
                          <a:effectLst/>
                          <a:latin typeface="+mn-lt"/>
                          <a:cs typeface="Leelawadee"/>
                        </a:rPr>
                        <a:t> Offer products derived from sound animal health and welfare </a:t>
                      </a:r>
                      <a:r>
                        <a:rPr lang="en-US" sz="1050" b="0" i="0" kern="1200" noProof="0">
                          <a:solidFill>
                            <a:schemeClr val="accent3"/>
                          </a:solidFill>
                          <a:effectLst/>
                          <a:latin typeface="+mn-lt"/>
                          <a:ea typeface="+mn-ea"/>
                          <a:cs typeface="Leelawadee"/>
                        </a:rPr>
                        <a:t>practices</a:t>
                      </a:r>
                      <a:r>
                        <a:rPr lang="en-US" sz="1050" b="0" i="0" noProof="0">
                          <a:solidFill>
                            <a:schemeClr val="accent3"/>
                          </a:solidFill>
                          <a:effectLst/>
                          <a:latin typeface="+mn-lt"/>
                          <a:cs typeface="Leelawadee"/>
                        </a:rPr>
                        <a:t>​</a:t>
                      </a: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2286000">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indent="-120650" algn="l" rtl="0" fontAlgn="base">
                        <a:lnSpc>
                          <a:spcPct val="100000"/>
                        </a:lnSpc>
                        <a:buFont typeface="Arial" panose="020B0604020202020204" pitchFamily="34" charset="0"/>
                        <a:buChar char="•"/>
                      </a:pPr>
                      <a:r>
                        <a:rPr lang="en-US" sz="1050" b="0" i="0" noProof="0">
                          <a:solidFill>
                            <a:schemeClr val="accent3"/>
                          </a:solidFill>
                          <a:effectLst/>
                          <a:highlight>
                            <a:srgbClr val="FFC624"/>
                          </a:highlight>
                          <a:latin typeface="+mn-lt"/>
                          <a:cs typeface="Leelawadee"/>
                        </a:rPr>
                        <a:t>Target:</a:t>
                      </a:r>
                      <a:r>
                        <a:rPr lang="en-US" sz="1050" b="0" i="0" noProof="0">
                          <a:solidFill>
                            <a:schemeClr val="accent3"/>
                          </a:solidFill>
                          <a:effectLst/>
                          <a:latin typeface="+mn-lt"/>
                          <a:cs typeface="Leelawadee"/>
                        </a:rPr>
                        <a:t> Reduce greenhouse gas (GHG) emissions by 37.5% by 2035 compared to 2020 for an average reduction of 2.5% </a:t>
                      </a:r>
                      <a:br>
                        <a:rPr lang="en-US" sz="1050" b="0" i="0" noProof="0">
                          <a:solidFill>
                            <a:schemeClr val="accent3"/>
                          </a:solidFill>
                          <a:effectLst/>
                          <a:latin typeface="+mn-lt"/>
                          <a:cs typeface="Leelawadee"/>
                        </a:rPr>
                      </a:br>
                      <a:r>
                        <a:rPr lang="en-US" sz="1050" b="0" i="0" noProof="0">
                          <a:solidFill>
                            <a:schemeClr val="accent3"/>
                          </a:solidFill>
                          <a:effectLst/>
                          <a:latin typeface="+mn-lt"/>
                          <a:cs typeface="Leelawadee"/>
                        </a:rPr>
                        <a:t>per year​</a:t>
                      </a:r>
                    </a:p>
                    <a:p>
                      <a:pPr marL="120650" indent="-120650" algn="l" rtl="0" fontAlgn="base">
                        <a:lnSpc>
                          <a:spcPct val="100000"/>
                        </a:lnSpc>
                        <a:spcBef>
                          <a:spcPts val="400"/>
                        </a:spcBef>
                        <a:buFont typeface="Arial" panose="020B0604020202020204" pitchFamily="34" charset="0"/>
                        <a:buChar char="•"/>
                      </a:pPr>
                      <a:r>
                        <a:rPr lang="en-US" sz="1050" b="0" i="0" noProof="0">
                          <a:solidFill>
                            <a:schemeClr val="accent3"/>
                          </a:solidFill>
                          <a:effectLst/>
                          <a:highlight>
                            <a:srgbClr val="FFC624"/>
                          </a:highlight>
                          <a:latin typeface="+mn-lt"/>
                          <a:cs typeface="Leelawadee"/>
                        </a:rPr>
                        <a:t>Target:</a:t>
                      </a:r>
                      <a:r>
                        <a:rPr lang="en-US" sz="1050" b="0" i="0" noProof="0">
                          <a:solidFill>
                            <a:schemeClr val="accent3"/>
                          </a:solidFill>
                          <a:effectLst/>
                          <a:latin typeface="+mn-lt"/>
                          <a:cs typeface="Leelawadee"/>
                        </a:rPr>
                        <a:t> Improve the average diversion rate of all our establishments compared to 2020, with the view to achieving zero waste​</a:t>
                      </a:r>
                    </a:p>
                    <a:p>
                      <a:pPr marL="120650" indent="-120650" algn="l" rtl="0" fontAlgn="base">
                        <a:lnSpc>
                          <a:spcPct val="100000"/>
                        </a:lnSpc>
                        <a:spcBef>
                          <a:spcPts val="400"/>
                        </a:spcBef>
                        <a:buFont typeface="Arial" panose="020B0604020202020204" pitchFamily="34" charset="0"/>
                        <a:buChar char="•"/>
                      </a:pPr>
                      <a:r>
                        <a:rPr lang="en-US" sz="1050" b="0" i="0" noProof="0">
                          <a:solidFill>
                            <a:schemeClr val="accent3"/>
                          </a:solidFill>
                          <a:effectLst/>
                          <a:highlight>
                            <a:srgbClr val="FFC624"/>
                          </a:highlight>
                          <a:latin typeface="+mn-lt"/>
                          <a:cs typeface="Leelawadee"/>
                        </a:rPr>
                        <a:t>Target:</a:t>
                      </a:r>
                      <a:r>
                        <a:rPr lang="en-US" sz="1050" b="0" i="0" noProof="0">
                          <a:solidFill>
                            <a:schemeClr val="accent3"/>
                          </a:solidFill>
                          <a:effectLst/>
                          <a:latin typeface="+mn-lt"/>
                          <a:cs typeface="Leelawadee"/>
                        </a:rPr>
                        <a:t> Reduce food waste by 50% by 2025 compared to 2016​</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indent="-120650" algn="l" rtl="0" fontAlgn="base">
                        <a:lnSpc>
                          <a:spcPct val="100000"/>
                        </a:lnSpc>
                        <a:buFont typeface="Arial" panose="020B0604020202020204" pitchFamily="34" charset="0"/>
                        <a:buChar char="•"/>
                      </a:pPr>
                      <a:r>
                        <a:rPr lang="en-US" sz="1050" b="0" i="0" noProof="0">
                          <a:solidFill>
                            <a:schemeClr val="accent3"/>
                          </a:solidFill>
                          <a:effectLst/>
                          <a:highlight>
                            <a:srgbClr val="4FE2F3"/>
                          </a:highlight>
                          <a:latin typeface="+mn-lt"/>
                          <a:cs typeface="Leelawadee"/>
                        </a:rPr>
                        <a:t>Goal:</a:t>
                      </a:r>
                      <a:r>
                        <a:rPr lang="en-US" sz="1050" b="0" i="0" noProof="0">
                          <a:solidFill>
                            <a:schemeClr val="accent3"/>
                          </a:solidFill>
                          <a:effectLst/>
                          <a:latin typeface="+mn-lt"/>
                          <a:cs typeface="Leelawadee"/>
                        </a:rPr>
                        <a:t> Increase the number of women and culturally diverse people in management positions​</a:t>
                      </a:r>
                    </a:p>
                    <a:p>
                      <a:pPr marL="120650" indent="-120650" algn="l" rtl="0" fontAlgn="base">
                        <a:lnSpc>
                          <a:spcPct val="100000"/>
                        </a:lnSpc>
                        <a:spcBef>
                          <a:spcPts val="400"/>
                        </a:spcBef>
                        <a:buFont typeface="Arial" panose="020B0604020202020204" pitchFamily="34" charset="0"/>
                        <a:buChar char="•"/>
                      </a:pPr>
                      <a:r>
                        <a:rPr lang="en-US" sz="1050" b="0" i="0" noProof="0">
                          <a:solidFill>
                            <a:schemeClr val="accent3"/>
                          </a:solidFill>
                          <a:effectLst/>
                          <a:highlight>
                            <a:srgbClr val="4FE2F3"/>
                          </a:highlight>
                          <a:latin typeface="+mn-lt"/>
                          <a:cs typeface="Leelawadee"/>
                        </a:rPr>
                        <a:t>Goal:</a:t>
                      </a:r>
                      <a:r>
                        <a:rPr lang="en-US" sz="1050" b="0" i="0" noProof="0">
                          <a:solidFill>
                            <a:schemeClr val="accent3"/>
                          </a:solidFill>
                          <a:effectLst/>
                          <a:latin typeface="+mn-lt"/>
                          <a:cs typeface="Leelawadee"/>
                        </a:rPr>
                        <a:t> Develop a pool of diverse talents​</a:t>
                      </a:r>
                    </a:p>
                    <a:p>
                      <a:pPr marL="120650" indent="-120650" algn="l" rtl="0" fontAlgn="base">
                        <a:lnSpc>
                          <a:spcPct val="100000"/>
                        </a:lnSpc>
                        <a:spcBef>
                          <a:spcPts val="400"/>
                        </a:spcBef>
                        <a:buFont typeface="Arial" panose="020B0604020202020204" pitchFamily="34" charset="0"/>
                        <a:buChar char="•"/>
                      </a:pPr>
                      <a:r>
                        <a:rPr lang="en-US" sz="1050" b="0" i="0" noProof="0">
                          <a:solidFill>
                            <a:schemeClr val="accent3"/>
                          </a:solidFill>
                          <a:effectLst/>
                          <a:highlight>
                            <a:srgbClr val="4FE2F3"/>
                          </a:highlight>
                          <a:latin typeface="+mn-lt"/>
                          <a:cs typeface="Leelawadee"/>
                        </a:rPr>
                        <a:t>Goal:</a:t>
                      </a:r>
                      <a:r>
                        <a:rPr lang="en-US" sz="1050" b="0" i="0" noProof="0">
                          <a:solidFill>
                            <a:schemeClr val="accent3"/>
                          </a:solidFill>
                          <a:effectLst/>
                          <a:latin typeface="+mn-lt"/>
                          <a:cs typeface="Leelawadee"/>
                        </a:rPr>
                        <a:t> Strengthen an inclusive organizational culture by raising awareness as well as educating and developing employees’ skills as they pertain to ED&amp;I matters​</a:t>
                      </a: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indent="-120650" algn="l" rtl="0" fontAlgn="base">
                        <a:lnSpc>
                          <a:spcPct val="100000"/>
                        </a:lnSpc>
                        <a:buFont typeface="Arial" panose="020B0604020202020204" pitchFamily="34" charset="0"/>
                        <a:buChar char="•"/>
                      </a:pPr>
                      <a:r>
                        <a:rPr lang="en-US" sz="1050" b="0" i="0" noProof="0">
                          <a:solidFill>
                            <a:schemeClr val="accent3"/>
                          </a:solidFill>
                          <a:effectLst/>
                          <a:highlight>
                            <a:srgbClr val="FFC624"/>
                          </a:highlight>
                          <a:latin typeface="+mn-lt"/>
                          <a:cs typeface="Leelawadee"/>
                        </a:rPr>
                        <a:t>Target:</a:t>
                      </a:r>
                      <a:r>
                        <a:rPr lang="en-US" sz="1050" b="0" i="0" noProof="0">
                          <a:solidFill>
                            <a:schemeClr val="accent3"/>
                          </a:solidFill>
                          <a:effectLst/>
                          <a:latin typeface="+mn-lt"/>
                          <a:cs typeface="Leelawadee"/>
                        </a:rPr>
                        <a:t> Dedicate an amount equal to 1% of the average adjusted net earnings of the past three fiscal years to supporting communities​</a:t>
                      </a: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indent="-120650" algn="l" rtl="0" fontAlgn="base">
                        <a:lnSpc>
                          <a:spcPct val="100000"/>
                        </a:lnSpc>
                        <a:buFont typeface="Arial" panose="020B0604020202020204" pitchFamily="34" charset="0"/>
                        <a:buChar char="•"/>
                      </a:pPr>
                      <a:r>
                        <a:rPr lang="en-US" sz="1050" b="0" i="0" noProof="0">
                          <a:solidFill>
                            <a:schemeClr val="accent3"/>
                          </a:solidFill>
                          <a:effectLst/>
                          <a:highlight>
                            <a:srgbClr val="4FE2F3"/>
                          </a:highlight>
                          <a:latin typeface="+mn-lt"/>
                          <a:cs typeface="Leelawadee"/>
                        </a:rPr>
                        <a:t>Goal:</a:t>
                      </a:r>
                      <a:r>
                        <a:rPr lang="en-US" sz="1050" b="0" i="0" noProof="0">
                          <a:solidFill>
                            <a:schemeClr val="accent3"/>
                          </a:solidFill>
                          <a:effectLst/>
                          <a:latin typeface="+mn-lt"/>
                          <a:cs typeface="Leelawadee"/>
                        </a:rPr>
                        <a:t> Reduce overpackaging and single-use plastic​</a:t>
                      </a:r>
                    </a:p>
                    <a:p>
                      <a:pPr marL="120650" indent="-120650" algn="l" rtl="0" fontAlgn="base">
                        <a:lnSpc>
                          <a:spcPct val="100000"/>
                        </a:lnSpc>
                        <a:spcBef>
                          <a:spcPts val="400"/>
                        </a:spcBef>
                        <a:buFont typeface="Arial" panose="020B0604020202020204" pitchFamily="34" charset="0"/>
                        <a:buChar char="•"/>
                      </a:pPr>
                      <a:r>
                        <a:rPr lang="en-US" sz="1050" b="0" i="0" noProof="0">
                          <a:solidFill>
                            <a:schemeClr val="accent3"/>
                          </a:solidFill>
                          <a:effectLst/>
                          <a:highlight>
                            <a:srgbClr val="4FE2F3"/>
                          </a:highlight>
                          <a:latin typeface="+mn-lt"/>
                          <a:cs typeface="Leelawadee"/>
                        </a:rPr>
                        <a:t>Goal:</a:t>
                      </a:r>
                      <a:r>
                        <a:rPr lang="en-US" sz="1050" b="0" i="0" noProof="0">
                          <a:solidFill>
                            <a:schemeClr val="accent3"/>
                          </a:solidFill>
                          <a:effectLst/>
                          <a:latin typeface="+mn-lt"/>
                          <a:cs typeface="Leelawadee"/>
                        </a:rPr>
                        <a:t> Optimize private brand food packaging by the end of 2025​</a:t>
                      </a:r>
                    </a:p>
                    <a:p>
                      <a:pPr marL="120650" indent="-120650" algn="l" rtl="0" fontAlgn="base">
                        <a:lnSpc>
                          <a:spcPct val="100000"/>
                        </a:lnSpc>
                        <a:spcBef>
                          <a:spcPts val="400"/>
                        </a:spcBef>
                        <a:buFont typeface="Arial" panose="020B0604020202020204" pitchFamily="34" charset="0"/>
                        <a:buChar char="•"/>
                      </a:pPr>
                      <a:r>
                        <a:rPr lang="en-US" sz="1050" b="0" i="0" noProof="0">
                          <a:solidFill>
                            <a:schemeClr val="accent3"/>
                          </a:solidFill>
                          <a:effectLst/>
                          <a:highlight>
                            <a:srgbClr val="4FE2F3"/>
                          </a:highlight>
                          <a:latin typeface="+mn-lt"/>
                          <a:cs typeface="Leelawadee"/>
                        </a:rPr>
                        <a:t>Goal:</a:t>
                      </a:r>
                      <a:r>
                        <a:rPr lang="en-US" sz="1050" b="0" i="0" noProof="0">
                          <a:solidFill>
                            <a:schemeClr val="accent3"/>
                          </a:solidFill>
                          <a:effectLst/>
                          <a:latin typeface="+mn-lt"/>
                          <a:cs typeface="Leelawadee"/>
                        </a:rPr>
                        <a:t> Optimize the promotional material used in food and pharmacy activities​</a:t>
                      </a:r>
                    </a:p>
                    <a:p>
                      <a:pPr marL="120650" marR="0" lvl="0" indent="-120650" algn="l" defTabSz="914400" rtl="0" eaLnBrk="1" fontAlgn="base" latinLnBrk="0" hangingPunct="1">
                        <a:lnSpc>
                          <a:spcPct val="100000"/>
                        </a:lnSpc>
                        <a:spcBef>
                          <a:spcPts val="400"/>
                        </a:spcBef>
                        <a:spcAft>
                          <a:spcPts val="0"/>
                        </a:spcAft>
                        <a:buClrTx/>
                        <a:buSzTx/>
                        <a:buFont typeface="Arial" panose="020B0604020202020204" pitchFamily="34" charset="0"/>
                        <a:buChar char="•"/>
                        <a:tabLst/>
                        <a:defRPr/>
                      </a:pPr>
                      <a:r>
                        <a:rPr lang="en-US" sz="1050" b="0" i="0" noProof="0">
                          <a:solidFill>
                            <a:schemeClr val="accent3"/>
                          </a:solidFill>
                          <a:effectLst/>
                          <a:highlight>
                            <a:srgbClr val="4FE2F3"/>
                          </a:highlight>
                          <a:latin typeface="+mn-lt"/>
                          <a:cs typeface="Leelawadee"/>
                        </a:rPr>
                        <a:t>Goal:</a:t>
                      </a:r>
                      <a:r>
                        <a:rPr lang="en-US" sz="1050" b="0" i="0" noProof="0">
                          <a:solidFill>
                            <a:schemeClr val="accent3"/>
                          </a:solidFill>
                          <a:effectLst/>
                          <a:latin typeface="+mn-lt"/>
                          <a:cs typeface="Leelawadee"/>
                        </a:rPr>
                        <a:t> </a:t>
                      </a:r>
                      <a:r>
                        <a:rPr lang="en-US" sz="1050" b="0" i="0" kern="1200" noProof="0">
                          <a:solidFill>
                            <a:schemeClr val="accent3"/>
                          </a:solidFill>
                          <a:effectLst/>
                          <a:latin typeface="+mn-lt"/>
                          <a:ea typeface="+mn-ea"/>
                          <a:cs typeface="Leelawadee"/>
                        </a:rPr>
                        <a:t>Require suppliers to respect working conditions across the supply chain, as set out in the Supplier Code of Conduct for responsible procurement​</a:t>
                      </a: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r h="1225210">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922F11"/>
                          </a:solidFill>
                          <a:latin typeface="+mj-lt"/>
                          <a:ea typeface="+mn-ea"/>
                          <a:cs typeface="Leelawadee"/>
                        </a:rPr>
                        <a:t>POSITIVE </a:t>
                      </a:r>
                      <a:br>
                        <a:rPr lang="en-US" sz="1400" kern="1200">
                          <a:solidFill>
                            <a:srgbClr val="922F11"/>
                          </a:solidFill>
                          <a:latin typeface="+mj-lt"/>
                          <a:ea typeface="+mn-ea"/>
                          <a:cs typeface="Leelawadee"/>
                        </a:rPr>
                      </a:br>
                      <a:r>
                        <a:rPr lang="en-US" sz="1400" kern="1200">
                          <a:solidFill>
                            <a:srgbClr val="922F11"/>
                          </a:solidFill>
                          <a:latin typeface="+mj-lt"/>
                          <a:ea typeface="+mn-ea"/>
                          <a:cs typeface="Leelawadee"/>
                        </a:rPr>
                        <a:t>CHOICES</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E6D27"/>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a:ln>
                            <a:noFill/>
                          </a:ln>
                          <a:solidFill>
                            <a:schemeClr val="accent3"/>
                          </a:solidFill>
                          <a:effectLst/>
                          <a:uLnTx/>
                          <a:uFillTx/>
                          <a:latin typeface="+mn-lt"/>
                          <a:ea typeface="+mn-ea"/>
                          <a:cs typeface="Leelawadee"/>
                        </a:rPr>
                        <a:t>Not a focus area for the customer.</a:t>
                      </a:r>
                      <a:endParaRPr kumimoji="0" lang="en-US" sz="1050" b="0" i="0" u="none" strike="noStrike" kern="1200" cap="none" spc="0" normalizeH="0" baseline="0" noProof="0">
                        <a:ln>
                          <a:noFill/>
                        </a:ln>
                        <a:solidFill>
                          <a:schemeClr val="accent3"/>
                        </a:solidFill>
                        <a:effectLst/>
                        <a:uLnTx/>
                        <a:uFillTx/>
                        <a:latin typeface="+mn-lt"/>
                        <a:ea typeface="+mn-ea"/>
                        <a:cs typeface="Leelawadee"/>
                      </a:endParaRP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a:ln>
                            <a:noFill/>
                          </a:ln>
                          <a:solidFill>
                            <a:schemeClr val="accent3"/>
                          </a:solidFill>
                          <a:effectLst/>
                          <a:uLnTx/>
                          <a:uFillTx/>
                          <a:latin typeface="+mn-lt"/>
                          <a:ea typeface="+mn-ea"/>
                          <a:cs typeface="Leelawadee"/>
                        </a:rPr>
                        <a:t>Not a focus area for the customer.</a:t>
                      </a:r>
                      <a:endParaRPr kumimoji="0" lang="en-US" sz="1050" b="0" i="0" u="none" strike="noStrike" kern="1200" cap="none" spc="0" normalizeH="0" baseline="0" noProof="0">
                        <a:ln>
                          <a:noFill/>
                        </a:ln>
                        <a:solidFill>
                          <a:schemeClr val="accent3"/>
                        </a:solidFill>
                        <a:effectLst/>
                        <a:uLnTx/>
                        <a:uFillTx/>
                        <a:latin typeface="+mn-lt"/>
                        <a:ea typeface="+mn-ea"/>
                        <a:cs typeface="Leelawadee"/>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kumimoji="0" lang="en-GB" sz="1050" b="0" i="1" u="none" strike="noStrike" kern="1200" cap="none" spc="0" normalizeH="0" baseline="0" noProof="0">
                          <a:ln>
                            <a:noFill/>
                          </a:ln>
                          <a:solidFill>
                            <a:schemeClr val="accent3"/>
                          </a:solidFill>
                          <a:effectLst/>
                          <a:uLnTx/>
                          <a:uFillTx/>
                          <a:latin typeface="+mn-lt"/>
                          <a:ea typeface="+mn-ea"/>
                          <a:cs typeface="Leelawadee"/>
                        </a:rPr>
                        <a:t>Not a focus area for the customer.</a:t>
                      </a:r>
                      <a:endParaRPr kumimoji="0" lang="en-US" sz="1050" b="0" i="0" u="none" strike="noStrike" kern="1200" cap="none" spc="0" normalizeH="0" baseline="0" noProof="0">
                        <a:ln>
                          <a:noFill/>
                        </a:ln>
                        <a:solidFill>
                          <a:schemeClr val="accent3"/>
                        </a:solidFill>
                        <a:effectLst/>
                        <a:uLnTx/>
                        <a:uFillTx/>
                        <a:latin typeface="+mn-lt"/>
                        <a:ea typeface="+mn-ea"/>
                        <a:cs typeface="Leelawadee"/>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indent="-120650" algn="l" rtl="0" fontAlgn="base">
                        <a:lnSpc>
                          <a:spcPct val="100000"/>
                        </a:lnSpc>
                        <a:spcBef>
                          <a:spcPts val="400"/>
                        </a:spcBef>
                        <a:buFont typeface="Arial" panose="020B0604020202020204" pitchFamily="34" charset="0"/>
                        <a:buChar char="•"/>
                      </a:pPr>
                      <a:r>
                        <a:rPr lang="en-US" sz="1050" b="0" i="0" u="none" strike="noStrike" noProof="0">
                          <a:solidFill>
                            <a:schemeClr val="accent3"/>
                          </a:solidFill>
                          <a:effectLst/>
                          <a:highlight>
                            <a:srgbClr val="FFC624"/>
                          </a:highlight>
                          <a:latin typeface="+mn-lt"/>
                        </a:rPr>
                        <a:t>Target:</a:t>
                      </a:r>
                      <a:r>
                        <a:rPr lang="en-US" sz="1050" b="0" i="0" u="none" strike="noStrike" noProof="0">
                          <a:solidFill>
                            <a:schemeClr val="accent3"/>
                          </a:solidFill>
                          <a:effectLst/>
                          <a:latin typeface="+mn-lt"/>
                        </a:rPr>
                        <a:t> Increase the total number of private brand products that foster healthy eating by 10% each year </a:t>
                      </a:r>
                      <a:endParaRPr lang="en-US" sz="1050" b="0" i="0" noProof="0">
                        <a:solidFill>
                          <a:schemeClr val="accent3"/>
                        </a:solidFill>
                        <a:effectLst/>
                        <a:latin typeface="+mn-lt"/>
                        <a:cs typeface="Leelawadee"/>
                      </a:endParaRPr>
                    </a:p>
                    <a:p>
                      <a:pPr marL="120650" indent="-120650" algn="l" rtl="0" fontAlgn="base">
                        <a:lnSpc>
                          <a:spcPct val="100000"/>
                        </a:lnSpc>
                        <a:spcBef>
                          <a:spcPts val="400"/>
                        </a:spcBef>
                        <a:buFont typeface="Arial" panose="020B0604020202020204" pitchFamily="34" charset="0"/>
                        <a:buChar char="•"/>
                      </a:pPr>
                      <a:r>
                        <a:rPr lang="en-US" sz="1050" b="0" i="0" noProof="0">
                          <a:solidFill>
                            <a:schemeClr val="accent3"/>
                          </a:solidFill>
                          <a:effectLst/>
                          <a:highlight>
                            <a:srgbClr val="4FE2F3"/>
                          </a:highlight>
                          <a:latin typeface="+mn-lt"/>
                          <a:cs typeface="Leelawadee"/>
                        </a:rPr>
                        <a:t>Goal:</a:t>
                      </a:r>
                      <a:r>
                        <a:rPr lang="en-US" sz="1050" b="0" i="0" noProof="0">
                          <a:solidFill>
                            <a:schemeClr val="accent3"/>
                          </a:solidFill>
                          <a:effectLst/>
                          <a:latin typeface="+mn-lt"/>
                          <a:cs typeface="Leelawadee"/>
                        </a:rPr>
                        <a:t> Develop tools to help customers make better food choices based on their lifestyles​</a:t>
                      </a: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88316528"/>
                  </a:ext>
                </a:extLst>
              </a:tr>
            </a:tbl>
          </a:graphicData>
        </a:graphic>
      </p:graphicFrame>
      <p:pic>
        <p:nvPicPr>
          <p:cNvPr id="13" name="Picture 12" descr="A logo of a leaf in a circle&#10;&#10;Description automatically generated">
            <a:extLst>
              <a:ext uri="{FF2B5EF4-FFF2-40B4-BE49-F238E27FC236}">
                <a16:creationId xmlns:a16="http://schemas.microsoft.com/office/drawing/2014/main" id="{339BC9B2-0C59-ED57-C2E3-8CC4681B2E4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pic>
        <p:nvPicPr>
          <p:cNvPr id="14" name="Picture 13" descr="A blue and green windmill with green arrows&#10;&#10;Description automatically generated">
            <a:extLst>
              <a:ext uri="{FF2B5EF4-FFF2-40B4-BE49-F238E27FC236}">
                <a16:creationId xmlns:a16="http://schemas.microsoft.com/office/drawing/2014/main" id="{8A882437-66F6-A3E4-1995-D3F4D59EC9A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7884" y="3098824"/>
            <a:ext cx="556204" cy="604020"/>
          </a:xfrm>
          <a:prstGeom prst="rect">
            <a:avLst/>
          </a:prstGeom>
        </p:spPr>
      </p:pic>
      <p:pic>
        <p:nvPicPr>
          <p:cNvPr id="15" name="Picture 14" descr="A logo of a hand and a globe&#10;&#10;Description automatically generated">
            <a:extLst>
              <a:ext uri="{FF2B5EF4-FFF2-40B4-BE49-F238E27FC236}">
                <a16:creationId xmlns:a16="http://schemas.microsoft.com/office/drawing/2014/main" id="{7DCC5565-4FD9-29EC-D88E-492FC0F40F1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27528" y="5395453"/>
            <a:ext cx="536916" cy="583072"/>
          </a:xfrm>
          <a:prstGeom prst="rect">
            <a:avLst/>
          </a:prstGeom>
        </p:spPr>
      </p:pic>
    </p:spTree>
    <p:extLst>
      <p:ext uri="{BB962C8B-B14F-4D97-AF65-F5344CB8AC3E}">
        <p14:creationId xmlns:p14="http://schemas.microsoft.com/office/powerpoint/2010/main" val="3048588325"/>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CD11F8-2912-7EB7-343A-A9A340364B74}"/>
            </a:ext>
          </a:extLst>
        </p:cNvPr>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2F1E776B-EA7D-4DEF-2147-2A1B3DDAC998}"/>
              </a:ext>
            </a:extLst>
          </p:cNvPr>
          <p:cNvGraphicFramePr>
            <a:graphicFrameLocks/>
          </p:cNvGraphicFramePr>
          <p:nvPr>
            <p:custDataLst>
              <p:tags r:id="rId1"/>
            </p:custDataLst>
            <p:extLst>
              <p:ext uri="{D42A27DB-BD31-4B8C-83A1-F6EECF244321}">
                <p14:modId xmlns:p14="http://schemas.microsoft.com/office/powerpoint/2010/main" val="26292087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3" name="think-cell data - do not delete" hidden="1">
                        <a:extLst>
                          <a:ext uri="{FF2B5EF4-FFF2-40B4-BE49-F238E27FC236}">
                            <a16:creationId xmlns:a16="http://schemas.microsoft.com/office/drawing/2014/main" id="{2F1E776B-EA7D-4DEF-2147-2A1B3DDAC99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Title 7">
            <a:extLst>
              <a:ext uri="{FF2B5EF4-FFF2-40B4-BE49-F238E27FC236}">
                <a16:creationId xmlns:a16="http://schemas.microsoft.com/office/drawing/2014/main" id="{7BFA90D2-4B3C-10C9-7E78-C72ED13DD0A3}"/>
              </a:ext>
            </a:extLst>
          </p:cNvPr>
          <p:cNvSpPr>
            <a:spLocks noGrp="1"/>
          </p:cNvSpPr>
          <p:nvPr>
            <p:ph type="title"/>
          </p:nvPr>
        </p:nvSpPr>
        <p:spPr>
          <a:xfrm>
            <a:off x="304801" y="247650"/>
            <a:ext cx="10312400" cy="968375"/>
          </a:xfrm>
        </p:spPr>
        <p:txBody>
          <a:bodyPr vert="horz" rIns="0"/>
          <a:lstStyle/>
          <a:p>
            <a:pPr lvl="0"/>
            <a:r>
              <a:rPr lang="en-US" sz="2600"/>
              <a:t>COMMONALITY BETWEEN METRO’S AND PEP+ FOCUS AREAS</a:t>
            </a:r>
            <a:br>
              <a:rPr lang="en-US"/>
            </a:br>
            <a:r>
              <a:rPr lang="en-US" sz="1800" i="1"/>
              <a:t>Allowing us to identify opportunities for collaboration, and therefore </a:t>
            </a:r>
            <a:br>
              <a:rPr lang="en-US" sz="1800" i="1"/>
            </a:br>
            <a:r>
              <a:rPr lang="en-US" sz="1800" i="1"/>
              <a:t>add value to our relationship</a:t>
            </a:r>
          </a:p>
        </p:txBody>
      </p:sp>
      <p:pic>
        <p:nvPicPr>
          <p:cNvPr id="10" name="Picture 2">
            <a:extLst>
              <a:ext uri="{FF2B5EF4-FFF2-40B4-BE49-F238E27FC236}">
                <a16:creationId xmlns:a16="http://schemas.microsoft.com/office/drawing/2014/main" id="{BD37315A-DEC7-5978-510F-63758893A7C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043" t="-13616" r="60" b="-13616"/>
          <a:stretch>
            <a:fillRect/>
          </a:stretch>
        </p:blipFill>
        <p:spPr bwMode="auto">
          <a:xfrm>
            <a:off x="10617200" y="529151"/>
            <a:ext cx="1270000" cy="40537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Top Corners Rounded 10">
            <a:extLst>
              <a:ext uri="{FF2B5EF4-FFF2-40B4-BE49-F238E27FC236}">
                <a16:creationId xmlns:a16="http://schemas.microsoft.com/office/drawing/2014/main" id="{72A3E4AC-F214-A4D7-9DBA-E3B505EE3869}"/>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3" name="Table 4">
            <a:extLst>
              <a:ext uri="{FF2B5EF4-FFF2-40B4-BE49-F238E27FC236}">
                <a16:creationId xmlns:a16="http://schemas.microsoft.com/office/drawing/2014/main" id="{DACA3436-367B-3062-73F1-4C65FA654082}"/>
              </a:ext>
            </a:extLst>
          </p:cNvPr>
          <p:cNvGraphicFramePr>
            <a:graphicFrameLocks noGrp="1"/>
          </p:cNvGraphicFramePr>
          <p:nvPr>
            <p:extLst>
              <p:ext uri="{D42A27DB-BD31-4B8C-83A1-F6EECF244321}">
                <p14:modId xmlns:p14="http://schemas.microsoft.com/office/powerpoint/2010/main" val="2889631750"/>
              </p:ext>
            </p:extLst>
          </p:nvPr>
        </p:nvGraphicFramePr>
        <p:xfrm>
          <a:off x="-7620" y="1148230"/>
          <a:ext cx="11986260" cy="5038258"/>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4998720">
                  <a:extLst>
                    <a:ext uri="{9D8B030D-6E8A-4147-A177-3AD203B41FA5}">
                      <a16:colId xmlns:a16="http://schemas.microsoft.com/office/drawing/2014/main" val="2382844442"/>
                    </a:ext>
                  </a:extLst>
                </a:gridCol>
                <a:gridCol w="4998720">
                  <a:extLst>
                    <a:ext uri="{9D8B030D-6E8A-4147-A177-3AD203B41FA5}">
                      <a16:colId xmlns:a16="http://schemas.microsoft.com/office/drawing/2014/main" val="2353111847"/>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1" i="0" noProof="0">
                          <a:solidFill>
                            <a:schemeClr val="bg1"/>
                          </a:solidFill>
                          <a:effectLst/>
                          <a:latin typeface="+mn-lt"/>
                          <a:cs typeface="Leelawadee"/>
                        </a:rPr>
                        <a:t>Environment​</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1" i="0" noProof="0">
                          <a:solidFill>
                            <a:schemeClr val="bg1"/>
                          </a:solidFill>
                          <a:effectLst/>
                          <a:latin typeface="+mn-lt"/>
                          <a:cs typeface="Leelawadee"/>
                        </a:rPr>
                        <a:t>Products &amp; Services​</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1280160">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954F07"/>
                          </a:solidFill>
                          <a:latin typeface="+mj-lt"/>
                          <a:ea typeface="+mn-ea"/>
                          <a:cs typeface="Leelawadee"/>
                        </a:rPr>
                        <a:t>POSITIVE </a:t>
                      </a:r>
                      <a:br>
                        <a:rPr lang="en-US" sz="1400" kern="1200">
                          <a:solidFill>
                            <a:srgbClr val="954F07"/>
                          </a:solidFill>
                          <a:latin typeface="+mj-lt"/>
                          <a:ea typeface="+mn-ea"/>
                          <a:cs typeface="Leelawadee"/>
                        </a:rPr>
                      </a:br>
                      <a:r>
                        <a:rPr lang="en-US" sz="1400" kern="1200">
                          <a:solidFill>
                            <a:srgbClr val="954F07"/>
                          </a:solidFill>
                          <a:latin typeface="+mj-lt"/>
                          <a:ea typeface="+mn-ea"/>
                          <a:cs typeface="Leelawadee"/>
                        </a:rPr>
                        <a:t>AGRICULTURE</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9F0A"/>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a:ln>
                            <a:noFill/>
                          </a:ln>
                          <a:solidFill>
                            <a:schemeClr val="accent3"/>
                          </a:solidFill>
                          <a:effectLst/>
                          <a:uLnTx/>
                          <a:uFillTx/>
                          <a:latin typeface="+mn-lt"/>
                          <a:ea typeface="+mn-ea"/>
                          <a:cs typeface="Leelawadee"/>
                        </a:rPr>
                        <a:t>No commonalities.</a:t>
                      </a:r>
                      <a:endParaRPr kumimoji="0" lang="en-US" sz="1050" b="0" i="0" u="none" strike="noStrike" kern="1200" cap="none" spc="0" normalizeH="0" baseline="0" noProof="0">
                        <a:ln>
                          <a:noFill/>
                        </a:ln>
                        <a:solidFill>
                          <a:schemeClr val="accent3"/>
                        </a:solidFill>
                        <a:effectLst/>
                        <a:uLnTx/>
                        <a:uFillTx/>
                        <a:latin typeface="+mn-lt"/>
                        <a:ea typeface="+mn-ea"/>
                        <a:cs typeface="Leelawadee"/>
                      </a:endParaRP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indent="-120650" algn="l" rtl="0" fontAlgn="base">
                        <a:lnSpc>
                          <a:spcPct val="100000"/>
                        </a:lnSpc>
                        <a:buFont typeface="Arial" panose="020B0604020202020204" pitchFamily="34" charset="0"/>
                        <a:buChar char="•"/>
                      </a:pPr>
                      <a:r>
                        <a:rPr lang="en-US" sz="1050" b="0" i="0" noProof="0">
                          <a:solidFill>
                            <a:schemeClr val="accent3"/>
                          </a:solidFill>
                          <a:effectLst/>
                          <a:highlight>
                            <a:srgbClr val="4FE2F3"/>
                          </a:highlight>
                          <a:latin typeface="+mn-lt"/>
                          <a:cs typeface="Leelawadee"/>
                        </a:rPr>
                        <a:t>Goal:</a:t>
                      </a:r>
                      <a:r>
                        <a:rPr lang="en-US" sz="1050" b="0" i="0" noProof="0">
                          <a:solidFill>
                            <a:schemeClr val="accent3"/>
                          </a:solidFill>
                          <a:effectLst/>
                          <a:latin typeface="+mn-lt"/>
                          <a:cs typeface="Leelawadee"/>
                        </a:rPr>
                        <a:t> Reduce deforestation across food supply chain​</a:t>
                      </a:r>
                    </a:p>
                    <a:p>
                      <a:pPr marL="350838" lvl="1" indent="-176213" algn="l" rtl="0" fontAlgn="base">
                        <a:lnSpc>
                          <a:spcPct val="100000"/>
                        </a:lnSpc>
                        <a:spcBef>
                          <a:spcPts val="400"/>
                        </a:spcBef>
                        <a:buClr>
                          <a:schemeClr val="tx1"/>
                        </a:buClr>
                        <a:buFont typeface="Wingdings" panose="05000000000000000000" pitchFamily="2" charset="2"/>
                        <a:buChar char="Ø"/>
                        <a:tabLst>
                          <a:tab pos="288925" algn="l"/>
                        </a:tabLst>
                      </a:pPr>
                      <a:r>
                        <a:rPr lang="en-US" sz="1050" b="1" kern="1200" noProof="0">
                          <a:solidFill>
                            <a:schemeClr val="accent3"/>
                          </a:solidFill>
                          <a:latin typeface="+mn-lt"/>
                          <a:ea typeface="+mn-ea"/>
                          <a:cs typeface="Leelawadee" panose="020B0502040204020203" pitchFamily="34" charset="-34"/>
                        </a:rPr>
                        <a:t>pep+ alignment: Continue to strive toward deforestation-free sourcing </a:t>
                      </a:r>
                      <a:br>
                        <a:rPr lang="en-US" sz="1050" b="1" kern="1200" noProof="0">
                          <a:solidFill>
                            <a:schemeClr val="accent3"/>
                          </a:solidFill>
                          <a:latin typeface="+mn-lt"/>
                          <a:ea typeface="+mn-ea"/>
                          <a:cs typeface="Leelawadee" panose="020B0502040204020203" pitchFamily="34" charset="-34"/>
                        </a:rPr>
                      </a:br>
                      <a:r>
                        <a:rPr lang="en-US" sz="1050" b="1" kern="1200" noProof="0">
                          <a:solidFill>
                            <a:schemeClr val="accent3"/>
                          </a:solidFill>
                          <a:latin typeface="+mn-lt"/>
                          <a:ea typeface="+mn-ea"/>
                          <a:cs typeface="Leelawadee" panose="020B0502040204020203" pitchFamily="34" charset="-34"/>
                        </a:rPr>
                        <a:t>by 2025 and deforestation- and conversion-free sourcing by 2030 for high-risk commodities in our company-owned and -operated activities</a:t>
                      </a: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3511210">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indent="-120650" algn="l" rtl="0" fontAlgn="base">
                        <a:lnSpc>
                          <a:spcPct val="100000"/>
                        </a:lnSpc>
                        <a:buFont typeface="Arial" panose="020B0604020202020204" pitchFamily="34" charset="0"/>
                        <a:buChar char="•"/>
                      </a:pPr>
                      <a:r>
                        <a:rPr lang="en-US" sz="1050" b="0" i="0" noProof="0">
                          <a:solidFill>
                            <a:schemeClr val="accent3"/>
                          </a:solidFill>
                          <a:effectLst/>
                          <a:highlight>
                            <a:srgbClr val="FFC624"/>
                          </a:highlight>
                          <a:latin typeface="+mn-lt"/>
                          <a:cs typeface="Leelawadee"/>
                        </a:rPr>
                        <a:t>Target:</a:t>
                      </a:r>
                      <a:r>
                        <a:rPr lang="en-US" sz="1050" b="0" i="0" noProof="0">
                          <a:solidFill>
                            <a:schemeClr val="accent3"/>
                          </a:solidFill>
                          <a:effectLst/>
                          <a:latin typeface="+mn-lt"/>
                          <a:cs typeface="Leelawadee"/>
                        </a:rPr>
                        <a:t> Improve the average diversion rate of all our establishments compared to 2020, with the view to achieving zero waste​</a:t>
                      </a:r>
                    </a:p>
                    <a:p>
                      <a:pPr marL="350838" lvl="1" indent="-176213" algn="l" rtl="0" fontAlgn="base">
                        <a:lnSpc>
                          <a:spcPct val="100000"/>
                        </a:lnSpc>
                        <a:spcBef>
                          <a:spcPts val="400"/>
                        </a:spcBef>
                        <a:buClr>
                          <a:schemeClr val="tx1"/>
                        </a:buClr>
                        <a:buFont typeface="Wingdings" panose="05000000000000000000" pitchFamily="2" charset="2"/>
                        <a:buChar char="Ø"/>
                      </a:pPr>
                      <a:r>
                        <a:rPr lang="en-US" sz="1050" b="1" kern="1200" noProof="0">
                          <a:solidFill>
                            <a:schemeClr val="accent3"/>
                          </a:solidFill>
                          <a:latin typeface="+mn-lt"/>
                          <a:ea typeface="+mn-ea"/>
                          <a:cs typeface="Leelawadee" panose="020B0502040204020203" pitchFamily="34" charset="-34"/>
                        </a:rPr>
                        <a:t>pep+ alignment: For our primary plastic packaging in key packaging markets, use 40% or greater recycled content in our plastic packaging </a:t>
                      </a:r>
                      <a:br>
                        <a:rPr lang="en-US" sz="1050" b="1" kern="1200" noProof="0">
                          <a:solidFill>
                            <a:schemeClr val="accent3"/>
                          </a:solidFill>
                          <a:latin typeface="+mn-lt"/>
                          <a:ea typeface="+mn-ea"/>
                          <a:cs typeface="Leelawadee" panose="020B0502040204020203" pitchFamily="34" charset="-34"/>
                        </a:rPr>
                      </a:br>
                      <a:r>
                        <a:rPr lang="en-US" sz="1050" b="1" kern="1200" noProof="0">
                          <a:solidFill>
                            <a:schemeClr val="accent3"/>
                          </a:solidFill>
                          <a:latin typeface="+mn-lt"/>
                          <a:ea typeface="+mn-ea"/>
                          <a:cs typeface="Leelawadee" panose="020B0502040204020203" pitchFamily="34" charset="-34"/>
                        </a:rPr>
                        <a:t>by 2035 or sooner </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indent="-120650" algn="l" rtl="0" fontAlgn="base">
                        <a:lnSpc>
                          <a:spcPct val="100000"/>
                        </a:lnSpc>
                        <a:buFont typeface="Arial" panose="020B0604020202020204" pitchFamily="34" charset="0"/>
                        <a:buChar char="•"/>
                      </a:pPr>
                      <a:r>
                        <a:rPr lang="en-US" sz="1050" b="0" i="0" noProof="0">
                          <a:solidFill>
                            <a:schemeClr val="accent3"/>
                          </a:solidFill>
                          <a:effectLst/>
                          <a:highlight>
                            <a:srgbClr val="4FE2F3"/>
                          </a:highlight>
                          <a:latin typeface="+mn-lt"/>
                          <a:cs typeface="Leelawadee"/>
                        </a:rPr>
                        <a:t>Goal:</a:t>
                      </a:r>
                      <a:r>
                        <a:rPr lang="en-US" sz="1050" b="0" i="0" noProof="0">
                          <a:solidFill>
                            <a:schemeClr val="accent3"/>
                          </a:solidFill>
                          <a:effectLst/>
                          <a:latin typeface="+mn-lt"/>
                          <a:cs typeface="Leelawadee"/>
                        </a:rPr>
                        <a:t> Reduce overpackaging and single-use plastic​</a:t>
                      </a:r>
                    </a:p>
                    <a:p>
                      <a:pPr marL="350838" lvl="1" indent="-176213" algn="l" rtl="0" fontAlgn="base">
                        <a:lnSpc>
                          <a:spcPct val="100000"/>
                        </a:lnSpc>
                        <a:spcBef>
                          <a:spcPts val="400"/>
                        </a:spcBef>
                        <a:buClr>
                          <a:schemeClr val="tx1"/>
                        </a:buClr>
                        <a:buFont typeface="Wingdings" panose="05000000000000000000" pitchFamily="2" charset="2"/>
                        <a:buChar char="Ø"/>
                      </a:pPr>
                      <a:r>
                        <a:rPr lang="en-US" sz="1050" b="1" kern="1200" noProof="0">
                          <a:solidFill>
                            <a:schemeClr val="accent3"/>
                          </a:solidFill>
                          <a:latin typeface="+mn-lt"/>
                          <a:ea typeface="+mn-ea"/>
                          <a:cs typeface="Leelawadee" panose="020B0502040204020203" pitchFamily="34" charset="-34"/>
                        </a:rPr>
                        <a:t>pep+ alignment: For our primary plastic packaging in key packaging markets, use 40% or greater recycled content in our plastic packaging </a:t>
                      </a:r>
                      <a:br>
                        <a:rPr lang="en-US" sz="1050" b="1" kern="1200" noProof="0">
                          <a:solidFill>
                            <a:schemeClr val="accent3"/>
                          </a:solidFill>
                          <a:latin typeface="+mn-lt"/>
                          <a:ea typeface="+mn-ea"/>
                          <a:cs typeface="Leelawadee" panose="020B0502040204020203" pitchFamily="34" charset="-34"/>
                        </a:rPr>
                      </a:br>
                      <a:r>
                        <a:rPr lang="en-US" sz="1050" b="1" kern="1200" noProof="0">
                          <a:solidFill>
                            <a:schemeClr val="accent3"/>
                          </a:solidFill>
                          <a:latin typeface="+mn-lt"/>
                          <a:ea typeface="+mn-ea"/>
                          <a:cs typeface="Leelawadee" panose="020B0502040204020203" pitchFamily="34" charset="-34"/>
                        </a:rPr>
                        <a:t>by 2035 or sooner </a:t>
                      </a: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bl>
          </a:graphicData>
        </a:graphic>
      </p:graphicFrame>
      <p:pic>
        <p:nvPicPr>
          <p:cNvPr id="14" name="Picture 13" descr="A logo of a leaf in a circle&#10;&#10;Description automatically generated">
            <a:extLst>
              <a:ext uri="{FF2B5EF4-FFF2-40B4-BE49-F238E27FC236}">
                <a16:creationId xmlns:a16="http://schemas.microsoft.com/office/drawing/2014/main" id="{FD9EA203-69ED-0DDB-C68B-CAF1724D62D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pic>
        <p:nvPicPr>
          <p:cNvPr id="15" name="Picture 14" descr="A blue and green windmill with green arrows&#10;&#10;Description automatically generated">
            <a:extLst>
              <a:ext uri="{FF2B5EF4-FFF2-40B4-BE49-F238E27FC236}">
                <a16:creationId xmlns:a16="http://schemas.microsoft.com/office/drawing/2014/main" id="{5FE17E19-F6B4-465F-7748-3058FDD56A3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7884" y="3098824"/>
            <a:ext cx="556204" cy="604020"/>
          </a:xfrm>
          <a:prstGeom prst="rect">
            <a:avLst/>
          </a:prstGeom>
        </p:spPr>
      </p:pic>
      <p:sp>
        <p:nvSpPr>
          <p:cNvPr id="17" name="TextBox 16">
            <a:extLst>
              <a:ext uri="{FF2B5EF4-FFF2-40B4-BE49-F238E27FC236}">
                <a16:creationId xmlns:a16="http://schemas.microsoft.com/office/drawing/2014/main" id="{47D155D1-03F7-9D7E-51AA-EDB437EEDE51}"/>
              </a:ext>
            </a:extLst>
          </p:cNvPr>
          <p:cNvSpPr txBox="1"/>
          <p:nvPr/>
        </p:nvSpPr>
        <p:spPr>
          <a:xfrm>
            <a:off x="5334000" y="6269189"/>
            <a:ext cx="6405563" cy="506261"/>
          </a:xfrm>
          <a:prstGeom prst="rect">
            <a:avLst/>
          </a:prstGeom>
          <a:solidFill>
            <a:srgbClr val="8EBC29"/>
          </a:solidFill>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a:ln>
                  <a:noFill/>
                </a:ln>
                <a:solidFill>
                  <a:schemeClr val="bg1"/>
                </a:solidFill>
                <a:effectLst/>
                <a:uLnTx/>
                <a:uFillTx/>
                <a:cs typeface="Leelawadee" panose="020B0502040204020203" pitchFamily="34" charset="-34"/>
              </a:rPr>
              <a:t>No common focus areas were identified across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a:ln>
                  <a:noFill/>
                </a:ln>
                <a:solidFill>
                  <a:schemeClr val="bg1"/>
                </a:solidFill>
                <a:effectLst/>
                <a:uLnTx/>
                <a:uFillTx/>
                <a:cs typeface="Leelawadee" panose="020B0502040204020203" pitchFamily="34" charset="-34"/>
              </a:rPr>
              <a:t>Colleagues (Metro) and Communities (Metro).</a:t>
            </a:r>
          </a:p>
        </p:txBody>
      </p:sp>
    </p:spTree>
    <p:extLst>
      <p:ext uri="{BB962C8B-B14F-4D97-AF65-F5344CB8AC3E}">
        <p14:creationId xmlns:p14="http://schemas.microsoft.com/office/powerpoint/2010/main" val="3616131763"/>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FD7454-1261-F742-9879-5B49FA18A14B}"/>
            </a:ext>
          </a:extLst>
        </p:cNvPr>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A691440D-2FDA-A69C-2961-831CD4C474E2}"/>
              </a:ext>
            </a:extLst>
          </p:cNvPr>
          <p:cNvGraphicFramePr>
            <a:graphicFrameLocks/>
          </p:cNvGraphicFramePr>
          <p:nvPr>
            <p:custDataLst>
              <p:tags r:id="rId1"/>
            </p:custDataLst>
            <p:extLst>
              <p:ext uri="{D42A27DB-BD31-4B8C-83A1-F6EECF244321}">
                <p14:modId xmlns:p14="http://schemas.microsoft.com/office/powerpoint/2010/main" val="25495088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3" name="think-cell data - do not delete" hidden="1">
                        <a:extLst>
                          <a:ext uri="{FF2B5EF4-FFF2-40B4-BE49-F238E27FC236}">
                            <a16:creationId xmlns:a16="http://schemas.microsoft.com/office/drawing/2014/main" id="{A691440D-2FDA-A69C-2961-831CD4C474E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Title 6">
            <a:extLst>
              <a:ext uri="{FF2B5EF4-FFF2-40B4-BE49-F238E27FC236}">
                <a16:creationId xmlns:a16="http://schemas.microsoft.com/office/drawing/2014/main" id="{9A13FF36-1694-5FD5-4C5C-2DFD5A409E64}"/>
              </a:ext>
            </a:extLst>
          </p:cNvPr>
          <p:cNvSpPr>
            <a:spLocks noGrp="1"/>
          </p:cNvSpPr>
          <p:nvPr>
            <p:ph type="title"/>
          </p:nvPr>
        </p:nvSpPr>
        <p:spPr>
          <a:xfrm>
            <a:off x="304801" y="247650"/>
            <a:ext cx="9909464" cy="968375"/>
          </a:xfrm>
        </p:spPr>
        <p:txBody>
          <a:bodyPr vert="horz" rIns="0"/>
          <a:lstStyle/>
          <a:p>
            <a:pPr lvl="0"/>
            <a:r>
              <a:rPr lang="en-US" sz="2600"/>
              <a:t>COMMONALITY BETWEEN METRO’S AND PEP+ FOCUS AREAS</a:t>
            </a:r>
            <a:br>
              <a:rPr lang="en-US"/>
            </a:br>
            <a:r>
              <a:rPr lang="en-US" sz="1800" i="1"/>
              <a:t>Allowing us to identify opportunities for collaboration, and therefore</a:t>
            </a:r>
            <a:br>
              <a:rPr lang="en-US" sz="1800" i="1"/>
            </a:br>
            <a:r>
              <a:rPr lang="en-US" sz="1800" i="1"/>
              <a:t>add value to our relationship</a:t>
            </a:r>
          </a:p>
        </p:txBody>
      </p:sp>
      <p:pic>
        <p:nvPicPr>
          <p:cNvPr id="11" name="Picture 2">
            <a:extLst>
              <a:ext uri="{FF2B5EF4-FFF2-40B4-BE49-F238E27FC236}">
                <a16:creationId xmlns:a16="http://schemas.microsoft.com/office/drawing/2014/main" id="{DE5AA84D-5E81-6658-FA32-8ECCC3B5A2B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043" t="-13616" r="60" b="-13616"/>
          <a:stretch>
            <a:fillRect/>
          </a:stretch>
        </p:blipFill>
        <p:spPr bwMode="auto">
          <a:xfrm>
            <a:off x="10617200" y="529151"/>
            <a:ext cx="1270000" cy="405372"/>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Top Corners Rounded 11">
            <a:extLst>
              <a:ext uri="{FF2B5EF4-FFF2-40B4-BE49-F238E27FC236}">
                <a16:creationId xmlns:a16="http://schemas.microsoft.com/office/drawing/2014/main" id="{90A6EFF5-09B7-ABB7-D63C-9575BCAF3FAB}"/>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3" name="Table 4">
            <a:extLst>
              <a:ext uri="{FF2B5EF4-FFF2-40B4-BE49-F238E27FC236}">
                <a16:creationId xmlns:a16="http://schemas.microsoft.com/office/drawing/2014/main" id="{8FC92506-C322-2E33-A1A8-F3D9D793238C}"/>
              </a:ext>
            </a:extLst>
          </p:cNvPr>
          <p:cNvGraphicFramePr>
            <a:graphicFrameLocks noGrp="1"/>
          </p:cNvGraphicFramePr>
          <p:nvPr>
            <p:extLst>
              <p:ext uri="{D42A27DB-BD31-4B8C-83A1-F6EECF244321}">
                <p14:modId xmlns:p14="http://schemas.microsoft.com/office/powerpoint/2010/main" val="3009299473"/>
              </p:ext>
            </p:extLst>
          </p:nvPr>
        </p:nvGraphicFramePr>
        <p:xfrm>
          <a:off x="-7620" y="1148230"/>
          <a:ext cx="11986260" cy="5038258"/>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4998720">
                  <a:extLst>
                    <a:ext uri="{9D8B030D-6E8A-4147-A177-3AD203B41FA5}">
                      <a16:colId xmlns:a16="http://schemas.microsoft.com/office/drawing/2014/main" val="2382844442"/>
                    </a:ext>
                  </a:extLst>
                </a:gridCol>
                <a:gridCol w="4998720">
                  <a:extLst>
                    <a:ext uri="{9D8B030D-6E8A-4147-A177-3AD203B41FA5}">
                      <a16:colId xmlns:a16="http://schemas.microsoft.com/office/drawing/2014/main" val="2353111847"/>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1" i="0" noProof="0">
                          <a:solidFill>
                            <a:schemeClr val="bg1"/>
                          </a:solidFill>
                          <a:effectLst/>
                          <a:latin typeface="+mn-lt"/>
                          <a:cs typeface="Leelawadee"/>
                        </a:rPr>
                        <a:t>Environment​</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1" i="0" noProof="0">
                          <a:solidFill>
                            <a:schemeClr val="bg1"/>
                          </a:solidFill>
                          <a:effectLst/>
                          <a:latin typeface="+mn-lt"/>
                          <a:cs typeface="Leelawadee"/>
                        </a:rPr>
                        <a:t>Products &amp; Services​</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4791370">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922F11"/>
                          </a:solidFill>
                          <a:latin typeface="+mj-lt"/>
                          <a:ea typeface="+mn-ea"/>
                          <a:cs typeface="Leelawadee"/>
                        </a:rPr>
                        <a:t>POSITIVE </a:t>
                      </a:r>
                      <a:br>
                        <a:rPr lang="en-US" sz="1400" kern="1200">
                          <a:solidFill>
                            <a:srgbClr val="922F11"/>
                          </a:solidFill>
                          <a:latin typeface="+mj-lt"/>
                          <a:ea typeface="+mn-ea"/>
                          <a:cs typeface="Leelawadee"/>
                        </a:rPr>
                      </a:br>
                      <a:r>
                        <a:rPr lang="en-US" sz="1400" kern="1200">
                          <a:solidFill>
                            <a:srgbClr val="922F11"/>
                          </a:solidFill>
                          <a:latin typeface="+mj-lt"/>
                          <a:ea typeface="+mn-ea"/>
                          <a:cs typeface="Leelawadee"/>
                        </a:rPr>
                        <a:t>CHOICES</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E6D27"/>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a:ln>
                            <a:noFill/>
                          </a:ln>
                          <a:solidFill>
                            <a:schemeClr val="accent3"/>
                          </a:solidFill>
                          <a:effectLst/>
                          <a:uLnTx/>
                          <a:uFillTx/>
                          <a:latin typeface="+mn-lt"/>
                          <a:ea typeface="+mn-ea"/>
                          <a:cs typeface="Leelawadee"/>
                        </a:rPr>
                        <a:t>No commonalities.</a:t>
                      </a:r>
                      <a:endParaRPr kumimoji="0" lang="en-US" sz="1050" b="0" i="0" u="none" strike="noStrike" kern="1200" cap="none" spc="0" normalizeH="0" baseline="0" noProof="0">
                        <a:ln>
                          <a:noFill/>
                        </a:ln>
                        <a:solidFill>
                          <a:schemeClr val="accent3"/>
                        </a:solidFill>
                        <a:effectLst/>
                        <a:uLnTx/>
                        <a:uFillTx/>
                        <a:latin typeface="+mn-lt"/>
                        <a:ea typeface="+mn-ea"/>
                        <a:cs typeface="Leelawadee"/>
                      </a:endParaRP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71450" indent="-171450" algn="l" rtl="0" fontAlgn="base">
                        <a:lnSpc>
                          <a:spcPct val="100000"/>
                        </a:lnSpc>
                        <a:buFont typeface="Arial" panose="020B0604020202020204" pitchFamily="34" charset="0"/>
                        <a:buChar char="•"/>
                      </a:pPr>
                      <a:r>
                        <a:rPr lang="en-US" sz="1050" b="0" i="0" u="none" strike="noStrike" noProof="0">
                          <a:solidFill>
                            <a:schemeClr val="accent3"/>
                          </a:solidFill>
                          <a:effectLst/>
                          <a:highlight>
                            <a:srgbClr val="FFC624"/>
                          </a:highlight>
                          <a:latin typeface="+mn-lt"/>
                        </a:rPr>
                        <a:t>Target:</a:t>
                      </a:r>
                      <a:r>
                        <a:rPr lang="en-US" sz="1050" b="0" i="0" u="none" strike="noStrike" noProof="0">
                          <a:solidFill>
                            <a:schemeClr val="accent3"/>
                          </a:solidFill>
                          <a:effectLst/>
                          <a:latin typeface="+mn-lt"/>
                        </a:rPr>
                        <a:t> Increase the total number of private brand products that foster </a:t>
                      </a:r>
                      <a:br>
                        <a:rPr lang="en-US" sz="1050" b="0" i="0" u="none" strike="noStrike" noProof="0">
                          <a:solidFill>
                            <a:schemeClr val="accent3"/>
                          </a:solidFill>
                          <a:effectLst/>
                          <a:latin typeface="+mn-lt"/>
                        </a:rPr>
                      </a:br>
                      <a:r>
                        <a:rPr lang="en-US" sz="1050" b="0" i="0" u="none" strike="noStrike" noProof="0">
                          <a:solidFill>
                            <a:schemeClr val="accent3"/>
                          </a:solidFill>
                          <a:effectLst/>
                          <a:latin typeface="+mn-lt"/>
                        </a:rPr>
                        <a:t>healthy eating by 10% each year </a:t>
                      </a:r>
                    </a:p>
                    <a:p>
                      <a:pPr marL="350838" lvl="1" indent="-176213" algn="l" rtl="0" fontAlgn="base">
                        <a:lnSpc>
                          <a:spcPct val="100000"/>
                        </a:lnSpc>
                        <a:spcBef>
                          <a:spcPts val="400"/>
                        </a:spcBef>
                        <a:buFont typeface="Wingdings" panose="05000000000000000000" pitchFamily="2" charset="2"/>
                        <a:buChar char="Ø"/>
                      </a:pPr>
                      <a:r>
                        <a:rPr lang="en-US" sz="1050" b="1" kern="1200" noProof="0">
                          <a:solidFill>
                            <a:schemeClr val="accent3"/>
                          </a:solidFill>
                          <a:latin typeface="+mn-lt"/>
                          <a:ea typeface="+mn-ea"/>
                          <a:cs typeface="Leelawadee" panose="020B0502040204020203" pitchFamily="34" charset="-34"/>
                        </a:rPr>
                        <a:t>pep+ </a:t>
                      </a:r>
                      <a:r>
                        <a:rPr lang="en-US" sz="1050" b="1" i="0" u="none" strike="noStrike" kern="1200" noProof="0">
                          <a:solidFill>
                            <a:schemeClr val="accent3"/>
                          </a:solidFill>
                          <a:effectLst/>
                          <a:latin typeface="+mn-lt"/>
                          <a:ea typeface="+mn-ea"/>
                          <a:cs typeface="+mn-cs"/>
                        </a:rPr>
                        <a:t>alignment: Use more diverse ingredients such as legumes, whole grains, plant-based proteins, fruits and vegetables and nuts and seeds to deliver 145 billion portions of diverse ingredients annually in global convenient foods portfolio by 2030</a:t>
                      </a:r>
                    </a:p>
                    <a:p>
                      <a:pPr marL="171450" indent="-171450" algn="l" rtl="0" fontAlgn="base">
                        <a:lnSpc>
                          <a:spcPct val="100000"/>
                        </a:lnSpc>
                        <a:spcBef>
                          <a:spcPts val="1500"/>
                        </a:spcBef>
                        <a:buFont typeface="Arial" panose="020B0604020202020204" pitchFamily="34" charset="0"/>
                        <a:buChar char="•"/>
                      </a:pPr>
                      <a:r>
                        <a:rPr lang="en-US" sz="1050" b="0" i="0" noProof="0">
                          <a:solidFill>
                            <a:schemeClr val="accent3"/>
                          </a:solidFill>
                          <a:effectLst/>
                          <a:highlight>
                            <a:srgbClr val="4FE2F3"/>
                          </a:highlight>
                          <a:latin typeface="+mn-lt"/>
                          <a:cs typeface="Leelawadee"/>
                        </a:rPr>
                        <a:t>Goal:</a:t>
                      </a:r>
                      <a:r>
                        <a:rPr lang="en-US" sz="1050" b="0" i="0" noProof="0">
                          <a:solidFill>
                            <a:schemeClr val="accent3"/>
                          </a:solidFill>
                          <a:effectLst/>
                          <a:latin typeface="+mn-lt"/>
                          <a:cs typeface="Leelawadee"/>
                        </a:rPr>
                        <a:t> Develop tools to help customers make better food choices </a:t>
                      </a:r>
                      <a:br>
                        <a:rPr lang="en-US" sz="1050" b="0" i="0" noProof="0">
                          <a:solidFill>
                            <a:schemeClr val="accent3"/>
                          </a:solidFill>
                          <a:effectLst/>
                          <a:latin typeface="+mn-lt"/>
                          <a:cs typeface="Leelawadee"/>
                        </a:rPr>
                      </a:br>
                      <a:r>
                        <a:rPr lang="en-US" sz="1050" b="0" i="0" noProof="0">
                          <a:solidFill>
                            <a:schemeClr val="accent3"/>
                          </a:solidFill>
                          <a:effectLst/>
                          <a:latin typeface="+mn-lt"/>
                          <a:cs typeface="Leelawadee"/>
                        </a:rPr>
                        <a:t>based on their lifestyles​</a:t>
                      </a:r>
                    </a:p>
                    <a:p>
                      <a:pPr marL="350838" marR="0" lvl="1" indent="-176213" algn="l" defTabSz="914400" rtl="0" eaLnBrk="1" fontAlgn="base" latinLnBrk="0" hangingPunct="1">
                        <a:lnSpc>
                          <a:spcPct val="100000"/>
                        </a:lnSpc>
                        <a:spcBef>
                          <a:spcPts val="400"/>
                        </a:spcBef>
                        <a:spcAft>
                          <a:spcPts val="0"/>
                        </a:spcAft>
                        <a:buClrTx/>
                        <a:buSzTx/>
                        <a:buFont typeface="Wingdings" panose="05000000000000000000" pitchFamily="2" charset="2"/>
                        <a:buChar char="Ø"/>
                        <a:tabLst/>
                        <a:defRPr/>
                      </a:pPr>
                      <a:r>
                        <a:rPr lang="en-US" sz="1050" b="1" kern="1200" noProof="0">
                          <a:solidFill>
                            <a:schemeClr val="accent3"/>
                          </a:solidFill>
                          <a:latin typeface="+mn-lt"/>
                          <a:ea typeface="+mn-ea"/>
                          <a:cs typeface="Leelawadee" panose="020B0502040204020203" pitchFamily="34" charset="-34"/>
                        </a:rPr>
                        <a:t>pep+ </a:t>
                      </a:r>
                      <a:r>
                        <a:rPr lang="en-US" sz="1050" b="1" i="0" u="none" strike="noStrike" kern="1200" noProof="0">
                          <a:solidFill>
                            <a:schemeClr val="accent3"/>
                          </a:solidFill>
                          <a:effectLst/>
                          <a:latin typeface="+mn-lt"/>
                          <a:ea typeface="+mn-ea"/>
                          <a:cs typeface="+mn-cs"/>
                        </a:rPr>
                        <a:t>alignment: Leverage our scaled brands to embody and </a:t>
                      </a:r>
                      <a:br>
                        <a:rPr lang="en-US" sz="1050" b="1" i="0" u="none" strike="noStrike" kern="1200" noProof="0">
                          <a:solidFill>
                            <a:schemeClr val="accent3"/>
                          </a:solidFill>
                          <a:effectLst/>
                          <a:latin typeface="+mn-lt"/>
                          <a:ea typeface="+mn-ea"/>
                          <a:cs typeface="+mn-cs"/>
                        </a:rPr>
                      </a:br>
                      <a:r>
                        <a:rPr lang="en-US" sz="1050" b="1" i="0" u="none" strike="noStrike" kern="1200" noProof="0">
                          <a:solidFill>
                            <a:schemeClr val="accent3"/>
                          </a:solidFill>
                          <a:effectLst/>
                          <a:latin typeface="+mn-lt"/>
                          <a:ea typeface="+mn-ea"/>
                          <a:cs typeface="+mn-cs"/>
                        </a:rPr>
                        <a:t>amplify positive outcomes for the planet and people, including empowering consumers with transparent environmental labeling </a:t>
                      </a:r>
                      <a:br>
                        <a:rPr lang="en-US" sz="1050" b="1" i="0" u="none" strike="noStrike" kern="1200" noProof="0">
                          <a:solidFill>
                            <a:schemeClr val="accent3"/>
                          </a:solidFill>
                          <a:effectLst/>
                          <a:latin typeface="+mn-lt"/>
                          <a:ea typeface="+mn-ea"/>
                          <a:cs typeface="+mn-cs"/>
                        </a:rPr>
                      </a:br>
                      <a:r>
                        <a:rPr lang="en-US" sz="1050" b="1" i="0" u="none" strike="noStrike" kern="1200" noProof="0">
                          <a:solidFill>
                            <a:schemeClr val="accent3"/>
                          </a:solidFill>
                          <a:effectLst/>
                          <a:latin typeface="+mn-lt"/>
                          <a:ea typeface="+mn-ea"/>
                          <a:cs typeface="+mn-cs"/>
                        </a:rPr>
                        <a:t>on our key products</a:t>
                      </a: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bl>
          </a:graphicData>
        </a:graphic>
      </p:graphicFrame>
      <p:sp>
        <p:nvSpPr>
          <p:cNvPr id="16" name="TextBox 15">
            <a:extLst>
              <a:ext uri="{FF2B5EF4-FFF2-40B4-BE49-F238E27FC236}">
                <a16:creationId xmlns:a16="http://schemas.microsoft.com/office/drawing/2014/main" id="{BBD4D23B-EACA-60A0-75D5-04877E800107}"/>
              </a:ext>
            </a:extLst>
          </p:cNvPr>
          <p:cNvSpPr txBox="1"/>
          <p:nvPr/>
        </p:nvSpPr>
        <p:spPr>
          <a:xfrm>
            <a:off x="5334000" y="6269189"/>
            <a:ext cx="6405563" cy="506261"/>
          </a:xfrm>
          <a:prstGeom prst="rect">
            <a:avLst/>
          </a:prstGeom>
          <a:solidFill>
            <a:srgbClr val="8EBC29"/>
          </a:solidFill>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a:ln>
                  <a:noFill/>
                </a:ln>
                <a:solidFill>
                  <a:schemeClr val="bg1"/>
                </a:solidFill>
                <a:effectLst/>
                <a:uLnTx/>
                <a:uFillTx/>
                <a:cs typeface="Leelawadee" panose="020B0502040204020203" pitchFamily="34" charset="-34"/>
              </a:rPr>
              <a:t>No common focus areas were identified across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a:ln>
                  <a:noFill/>
                </a:ln>
                <a:solidFill>
                  <a:schemeClr val="bg1"/>
                </a:solidFill>
                <a:effectLst/>
                <a:uLnTx/>
                <a:uFillTx/>
                <a:cs typeface="Leelawadee" panose="020B0502040204020203" pitchFamily="34" charset="-34"/>
              </a:rPr>
              <a:t>Colleagues (Metro) and Communities (Metro).</a:t>
            </a:r>
          </a:p>
        </p:txBody>
      </p:sp>
      <p:pic>
        <p:nvPicPr>
          <p:cNvPr id="17" name="Picture 16" descr="A logo of a hand and a globe&#10;&#10;Description automatically generated">
            <a:extLst>
              <a:ext uri="{FF2B5EF4-FFF2-40B4-BE49-F238E27FC236}">
                <a16:creationId xmlns:a16="http://schemas.microsoft.com/office/drawing/2014/main" id="{D7896673-925D-14B9-41BB-66406C021F7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25147" y="1836221"/>
            <a:ext cx="536916" cy="583072"/>
          </a:xfrm>
          <a:prstGeom prst="rect">
            <a:avLst/>
          </a:prstGeom>
        </p:spPr>
      </p:pic>
    </p:spTree>
    <p:extLst>
      <p:ext uri="{BB962C8B-B14F-4D97-AF65-F5344CB8AC3E}">
        <p14:creationId xmlns:p14="http://schemas.microsoft.com/office/powerpoint/2010/main" val="2965574971"/>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E8A017-E38D-F0C3-69EE-03C514664AC1}"/>
            </a:ext>
          </a:extLst>
        </p:cNvPr>
        <p:cNvGrpSpPr/>
        <p:nvPr/>
      </p:nvGrpSpPr>
      <p:grpSpPr>
        <a:xfrm>
          <a:off x="0" y="0"/>
          <a:ext cx="0" cy="0"/>
          <a:chOff x="0" y="0"/>
          <a:chExt cx="0" cy="0"/>
        </a:xfrm>
      </p:grpSpPr>
      <p:pic>
        <p:nvPicPr>
          <p:cNvPr id="2" name="Picture 1" descr="A black background with white letters&#10;&#10;AI-generated content may be incorrect.">
            <a:extLst>
              <a:ext uri="{FF2B5EF4-FFF2-40B4-BE49-F238E27FC236}">
                <a16:creationId xmlns:a16="http://schemas.microsoft.com/office/drawing/2014/main" id="{174A4AAE-815E-36B8-0C09-3E50ED9A3D91}"/>
              </a:ext>
            </a:extLst>
          </p:cNvPr>
          <p:cNvPicPr>
            <a:picLocks noChangeAspect="1"/>
          </p:cNvPicPr>
          <p:nvPr/>
        </p:nvPicPr>
        <p:blipFill>
          <a:blip r:embed="rId3"/>
          <a:stretch>
            <a:fillRect/>
          </a:stretch>
        </p:blipFill>
        <p:spPr>
          <a:xfrm>
            <a:off x="306869" y="2880769"/>
            <a:ext cx="5789131" cy="1096463"/>
          </a:xfrm>
          <a:prstGeom prst="rect">
            <a:avLst/>
          </a:prstGeom>
        </p:spPr>
      </p:pic>
    </p:spTree>
    <p:extLst>
      <p:ext uri="{BB962C8B-B14F-4D97-AF65-F5344CB8AC3E}">
        <p14:creationId xmlns:p14="http://schemas.microsoft.com/office/powerpoint/2010/main" val="246660502"/>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EDA344-EFAA-EADA-9B56-D08544B8F2C9}"/>
            </a:ext>
          </a:extLst>
        </p:cNvPr>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19C93C96-C3A1-197C-ECA7-96EDE76711BF}"/>
              </a:ext>
            </a:extLst>
          </p:cNvPr>
          <p:cNvGraphicFramePr>
            <a:graphicFrameLocks/>
          </p:cNvGraphicFramePr>
          <p:nvPr>
            <p:custDataLst>
              <p:tags r:id="rId1"/>
            </p:custDataLst>
            <p:extLst>
              <p:ext uri="{D42A27DB-BD31-4B8C-83A1-F6EECF244321}">
                <p14:modId xmlns:p14="http://schemas.microsoft.com/office/powerpoint/2010/main" val="30019485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6" name="think-cell data - do not delete" hidden="1">
                        <a:extLst>
                          <a:ext uri="{FF2B5EF4-FFF2-40B4-BE49-F238E27FC236}">
                            <a16:creationId xmlns:a16="http://schemas.microsoft.com/office/drawing/2014/main" id="{19C93C96-C3A1-197C-ECA7-96EDE76711B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8" name="Picture Placeholder 7" descr="MGM Resorts Logo - PNG Logo Vector Brand Downloads (SVG, EPS)">
            <a:extLst>
              <a:ext uri="{FF2B5EF4-FFF2-40B4-BE49-F238E27FC236}">
                <a16:creationId xmlns:a16="http://schemas.microsoft.com/office/drawing/2014/main" id="{4B6F3F00-AED7-50E4-9F9C-D03A264ECA0D}"/>
              </a:ext>
            </a:extLst>
          </p:cNvPr>
          <p:cNvPicPr>
            <a:picLocks noGrp="1" noChangeAspect="1"/>
          </p:cNvPicPr>
          <p:nvPr>
            <p:ph type="pic" sz="quarter" idx="14"/>
          </p:nvPr>
        </p:nvPicPr>
        <p:blipFill rotWithShape="1">
          <a:blip r:embed="rId6"/>
          <a:srcRect l="-5910" t="-298991" r="-12263" b="-298991"/>
          <a:stretch>
            <a:fillRect/>
          </a:stretch>
        </p:blipFill>
        <p:spPr>
          <a:xfrm>
            <a:off x="0" y="0"/>
            <a:ext cx="6096000" cy="6858000"/>
          </a:xfrm>
          <a:prstGeom prst="rect">
            <a:avLst/>
          </a:prstGeom>
        </p:spPr>
      </p:pic>
      <p:sp>
        <p:nvSpPr>
          <p:cNvPr id="11" name="Rectangle: Single Corner Rounded 10">
            <a:extLst>
              <a:ext uri="{FF2B5EF4-FFF2-40B4-BE49-F238E27FC236}">
                <a16:creationId xmlns:a16="http://schemas.microsoft.com/office/drawing/2014/main" id="{ABE75AE9-D678-EA53-A621-ACA09A081457}"/>
              </a:ext>
            </a:extLst>
          </p:cNvPr>
          <p:cNvSpPr>
            <a:spLocks/>
          </p:cNvSpPr>
          <p:nvPr/>
        </p:nvSpPr>
        <p:spPr>
          <a:xfrm>
            <a:off x="6300438" y="825872"/>
            <a:ext cx="5852160" cy="66792"/>
          </a:xfrm>
          <a:prstGeom prst="round1Rect">
            <a:avLst>
              <a:gd name="adj" fmla="val 3618"/>
            </a:avLst>
          </a:prstGeom>
          <a:solidFill>
            <a:srgbClr val="0F440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182880" numCol="1" spcCol="38100" rtlCol="0" anchor="b">
            <a:noAutofit/>
          </a:bodyPr>
          <a:lstStyle/>
          <a:p>
            <a:pPr defTabSz="914400"/>
            <a:r>
              <a:rPr kumimoji="0" lang="en-US" sz="3200" b="0" i="0" u="none" strike="noStrike" kern="1200" cap="all" spc="0" normalizeH="0" baseline="0" noProof="0">
                <a:ln>
                  <a:noFill/>
                </a:ln>
                <a:solidFill>
                  <a:srgbClr val="0F440E"/>
                </a:solidFill>
                <a:effectLst/>
                <a:uLnTx/>
                <a:uFillTx/>
                <a:latin typeface="GT Pressura LCG Black"/>
                <a:ea typeface="+mj-ea"/>
                <a:cs typeface="+mj-cs"/>
              </a:rPr>
              <a:t>KEY TAKEAWAYS</a:t>
            </a:r>
            <a:endParaRPr lang="en-US" b="1">
              <a:solidFill>
                <a:srgbClr val="0F440E"/>
              </a:solidFill>
              <a:latin typeface="+mj-lt"/>
            </a:endParaRPr>
          </a:p>
        </p:txBody>
      </p:sp>
      <p:pic>
        <p:nvPicPr>
          <p:cNvPr id="12" name="Picture 11">
            <a:extLst>
              <a:ext uri="{FF2B5EF4-FFF2-40B4-BE49-F238E27FC236}">
                <a16:creationId xmlns:a16="http://schemas.microsoft.com/office/drawing/2014/main" id="{5D69AFAD-2DD4-9BE6-9B0D-19359D5BC70A}"/>
              </a:ext>
            </a:extLst>
          </p:cNvPr>
          <p:cNvPicPr>
            <a:picLocks noChangeAspect="1"/>
          </p:cNvPicPr>
          <p:nvPr/>
        </p:nvPicPr>
        <p:blipFill>
          <a:blip r:embed="rId7"/>
          <a:srcRect l="24821" r="18929"/>
          <a:stretch>
            <a:fillRect/>
          </a:stretch>
        </p:blipFill>
        <p:spPr>
          <a:xfrm rot="16200000">
            <a:off x="2520059" y="3282059"/>
            <a:ext cx="6857999" cy="293883"/>
          </a:xfrm>
          <a:custGeom>
            <a:avLst/>
            <a:gdLst>
              <a:gd name="connsiteX0" fmla="*/ 6857999 w 6857999"/>
              <a:gd name="connsiteY0" fmla="*/ 0 h 293883"/>
              <a:gd name="connsiteX1" fmla="*/ 6857999 w 6857999"/>
              <a:gd name="connsiteY1" fmla="*/ 293883 h 293883"/>
              <a:gd name="connsiteX2" fmla="*/ 0 w 6857999"/>
              <a:gd name="connsiteY2" fmla="*/ 293883 h 293883"/>
              <a:gd name="connsiteX3" fmla="*/ 0 w 6857999"/>
              <a:gd name="connsiteY3" fmla="*/ 0 h 293883"/>
            </a:gdLst>
            <a:ahLst/>
            <a:cxnLst>
              <a:cxn ang="0">
                <a:pos x="connsiteX0" y="connsiteY0"/>
              </a:cxn>
              <a:cxn ang="0">
                <a:pos x="connsiteX1" y="connsiteY1"/>
              </a:cxn>
              <a:cxn ang="0">
                <a:pos x="connsiteX2" y="connsiteY2"/>
              </a:cxn>
              <a:cxn ang="0">
                <a:pos x="connsiteX3" y="connsiteY3"/>
              </a:cxn>
            </a:cxnLst>
            <a:rect l="l" t="t" r="r" b="b"/>
            <a:pathLst>
              <a:path w="6857999" h="293883">
                <a:moveTo>
                  <a:pt x="6857999" y="0"/>
                </a:moveTo>
                <a:lnTo>
                  <a:pt x="6857999" y="293883"/>
                </a:lnTo>
                <a:lnTo>
                  <a:pt x="0" y="293883"/>
                </a:lnTo>
                <a:lnTo>
                  <a:pt x="0" y="0"/>
                </a:lnTo>
                <a:close/>
              </a:path>
            </a:pathLst>
          </a:custGeom>
          <a:effectLst>
            <a:outerShdw blurRad="50800" dist="38100" dir="10800000" algn="r" rotWithShape="0">
              <a:prstClr val="black">
                <a:alpha val="20000"/>
              </a:prstClr>
            </a:outerShdw>
          </a:effectLst>
        </p:spPr>
      </p:pic>
      <p:sp>
        <p:nvSpPr>
          <p:cNvPr id="13" name="Rectangle: Rounded Corners 12">
            <a:extLst>
              <a:ext uri="{FF2B5EF4-FFF2-40B4-BE49-F238E27FC236}">
                <a16:creationId xmlns:a16="http://schemas.microsoft.com/office/drawing/2014/main" id="{EEE3D718-769D-CD5B-FC6B-677ED825BC22}"/>
              </a:ext>
            </a:extLst>
          </p:cNvPr>
          <p:cNvSpPr>
            <a:spLocks/>
          </p:cNvSpPr>
          <p:nvPr/>
        </p:nvSpPr>
        <p:spPr>
          <a:xfrm rot="10800000" flipH="1" flipV="1">
            <a:off x="6300438" y="1062650"/>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r>
              <a:rPr lang="en-US" sz="2400" b="1">
                <a:solidFill>
                  <a:srgbClr val="8EBC29"/>
                </a:solidFill>
              </a:rPr>
              <a:t>Renewables</a:t>
            </a:r>
          </a:p>
        </p:txBody>
      </p:sp>
      <p:sp>
        <p:nvSpPr>
          <p:cNvPr id="14" name="Rectangle: Rounded Corners 13">
            <a:extLst>
              <a:ext uri="{FF2B5EF4-FFF2-40B4-BE49-F238E27FC236}">
                <a16:creationId xmlns:a16="http://schemas.microsoft.com/office/drawing/2014/main" id="{10A729DF-CAED-5775-2BBB-A5C78BBA7F01}"/>
              </a:ext>
            </a:extLst>
          </p:cNvPr>
          <p:cNvSpPr>
            <a:spLocks/>
          </p:cNvSpPr>
          <p:nvPr/>
        </p:nvSpPr>
        <p:spPr>
          <a:xfrm rot="10800000" flipH="1" flipV="1">
            <a:off x="6386385" y="1711260"/>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a:spcBef>
                <a:spcPts val="0"/>
              </a:spcBef>
            </a:pPr>
            <a:r>
              <a:rPr lang="en-US">
                <a:solidFill>
                  <a:schemeClr val="bg1"/>
                </a:solidFill>
              </a:rPr>
              <a:t>Both MGM Resorts and PepsiCo look to have 100% of their operations in the U.S. be fueled by renewables by 2030 and 2050, respectively.</a:t>
            </a:r>
          </a:p>
        </p:txBody>
      </p:sp>
      <p:sp>
        <p:nvSpPr>
          <p:cNvPr id="15" name="Rectangle: Rounded Corners 14">
            <a:extLst>
              <a:ext uri="{FF2B5EF4-FFF2-40B4-BE49-F238E27FC236}">
                <a16:creationId xmlns:a16="http://schemas.microsoft.com/office/drawing/2014/main" id="{CD387EE3-8CE2-E1E9-77A3-36B564B10766}"/>
              </a:ext>
            </a:extLst>
          </p:cNvPr>
          <p:cNvSpPr>
            <a:spLocks/>
          </p:cNvSpPr>
          <p:nvPr/>
        </p:nvSpPr>
        <p:spPr>
          <a:xfrm rot="10800000" flipH="1" flipV="1">
            <a:off x="6300438" y="3667989"/>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pPr>
              <a:spcBef>
                <a:spcPts val="200"/>
              </a:spcBef>
              <a:defRPr/>
            </a:pPr>
            <a:r>
              <a:rPr lang="en-US" sz="2400" b="1">
                <a:solidFill>
                  <a:srgbClr val="8EBC29"/>
                </a:solidFill>
              </a:rPr>
              <a:t>Emissions</a:t>
            </a:r>
          </a:p>
        </p:txBody>
      </p:sp>
      <p:sp>
        <p:nvSpPr>
          <p:cNvPr id="16" name="Rectangle: Rounded Corners 15">
            <a:extLst>
              <a:ext uri="{FF2B5EF4-FFF2-40B4-BE49-F238E27FC236}">
                <a16:creationId xmlns:a16="http://schemas.microsoft.com/office/drawing/2014/main" id="{C256374C-D538-3F25-4E80-464327B1732D}"/>
              </a:ext>
            </a:extLst>
          </p:cNvPr>
          <p:cNvSpPr>
            <a:spLocks/>
          </p:cNvSpPr>
          <p:nvPr/>
        </p:nvSpPr>
        <p:spPr>
          <a:xfrm rot="10800000" flipH="1" flipV="1">
            <a:off x="6386385" y="4281323"/>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a:spcBef>
                <a:spcPts val="0"/>
              </a:spcBef>
            </a:pPr>
            <a:r>
              <a:rPr lang="en-US">
                <a:solidFill>
                  <a:schemeClr val="bg1"/>
                </a:solidFill>
              </a:rPr>
              <a:t>MGM Resorts has a target to reduce scope 3 emissions by 30% by 2030, which is of relevance to PepsiCo as one of their suppliers.</a:t>
            </a:r>
          </a:p>
        </p:txBody>
      </p:sp>
      <p:sp>
        <p:nvSpPr>
          <p:cNvPr id="17" name="Oval 16">
            <a:extLst>
              <a:ext uri="{FF2B5EF4-FFF2-40B4-BE49-F238E27FC236}">
                <a16:creationId xmlns:a16="http://schemas.microsoft.com/office/drawing/2014/main" id="{2C3E2F45-EA8D-3637-EB25-AC0A31EB0AD4}"/>
              </a:ext>
            </a:extLst>
          </p:cNvPr>
          <p:cNvSpPr/>
          <p:nvPr/>
        </p:nvSpPr>
        <p:spPr>
          <a:xfrm>
            <a:off x="6375234" y="3785645"/>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296A806-B2DB-B6F9-05D0-5D40E6A27B41}"/>
              </a:ext>
            </a:extLst>
          </p:cNvPr>
          <p:cNvSpPr/>
          <p:nvPr/>
        </p:nvSpPr>
        <p:spPr>
          <a:xfrm>
            <a:off x="6375234" y="1171322"/>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a:extLst>
              <a:ext uri="{FF2B5EF4-FFF2-40B4-BE49-F238E27FC236}">
                <a16:creationId xmlns:a16="http://schemas.microsoft.com/office/drawing/2014/main" id="{24114325-5893-B56E-E63D-301580F0FC3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396583" y="1192671"/>
            <a:ext cx="363786" cy="363786"/>
          </a:xfrm>
          <a:prstGeom prst="rect">
            <a:avLst/>
          </a:prstGeom>
        </p:spPr>
      </p:pic>
      <p:pic>
        <p:nvPicPr>
          <p:cNvPr id="3" name="Graphic 2">
            <a:extLst>
              <a:ext uri="{FF2B5EF4-FFF2-40B4-BE49-F238E27FC236}">
                <a16:creationId xmlns:a16="http://schemas.microsoft.com/office/drawing/2014/main" id="{A1C5E085-16B5-2269-1829-53A6614EEDE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409718" y="3820129"/>
            <a:ext cx="337516" cy="337516"/>
          </a:xfrm>
          <a:prstGeom prst="rect">
            <a:avLst/>
          </a:prstGeom>
        </p:spPr>
      </p:pic>
    </p:spTree>
    <p:extLst>
      <p:ext uri="{BB962C8B-B14F-4D97-AF65-F5344CB8AC3E}">
        <p14:creationId xmlns:p14="http://schemas.microsoft.com/office/powerpoint/2010/main" val="2720102970"/>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181E5F-A5DA-4064-E707-90F384E2DC28}"/>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6B26FAB8-D335-55C3-8CDA-BBA085B56AF9}"/>
              </a:ext>
            </a:extLst>
          </p:cNvPr>
          <p:cNvGraphicFramePr>
            <a:graphicFrameLocks/>
          </p:cNvGraphicFramePr>
          <p:nvPr>
            <p:custDataLst>
              <p:tags r:id="rId1"/>
            </p:custDataLst>
            <p:extLst>
              <p:ext uri="{D42A27DB-BD31-4B8C-83A1-F6EECF244321}">
                <p14:modId xmlns:p14="http://schemas.microsoft.com/office/powerpoint/2010/main" val="2393215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2" name="think-cell data - do not delete" hidden="1">
                        <a:extLst>
                          <a:ext uri="{FF2B5EF4-FFF2-40B4-BE49-F238E27FC236}">
                            <a16:creationId xmlns:a16="http://schemas.microsoft.com/office/drawing/2014/main" id="{6B26FAB8-D335-55C3-8CDA-BBA085B56AF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4" name="Rectangle: Top Corners Rounded 13">
            <a:extLst>
              <a:ext uri="{FF2B5EF4-FFF2-40B4-BE49-F238E27FC236}">
                <a16:creationId xmlns:a16="http://schemas.microsoft.com/office/drawing/2014/main" id="{E0D54224-15C1-1FD6-A60A-74ADEF7D097B}"/>
              </a:ext>
            </a:extLst>
          </p:cNvPr>
          <p:cNvSpPr/>
          <p:nvPr/>
        </p:nvSpPr>
        <p:spPr>
          <a:xfrm>
            <a:off x="1981200" y="1148231"/>
            <a:ext cx="9997439" cy="432919"/>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C1CCCE2D-4ECA-F7EF-0DF3-4CBE5749F27E}"/>
              </a:ext>
            </a:extLst>
          </p:cNvPr>
          <p:cNvSpPr>
            <a:spLocks noGrp="1"/>
          </p:cNvSpPr>
          <p:nvPr>
            <p:ph type="title"/>
          </p:nvPr>
        </p:nvSpPr>
        <p:spPr>
          <a:xfrm>
            <a:off x="304798" y="246888"/>
            <a:ext cx="11585448" cy="969264"/>
          </a:xfrm>
        </p:spPr>
        <p:txBody>
          <a:bodyPr vert="horz" rIns="0"/>
          <a:lstStyle/>
          <a:p>
            <a:pPr lvl="0"/>
            <a:r>
              <a:rPr lang="en-US" sz="3000"/>
              <a:t>MGM RESORTS’ SUSTAINABILITY FOCUS AREAS</a:t>
            </a:r>
            <a:br>
              <a:rPr lang="en-US" sz="3000"/>
            </a:br>
            <a:r>
              <a:rPr lang="en-US" sz="1800" i="1"/>
              <a:t>And how these focus areas align with pep+ pillars</a:t>
            </a:r>
          </a:p>
        </p:txBody>
      </p:sp>
      <p:pic>
        <p:nvPicPr>
          <p:cNvPr id="13" name="Picture Placeholder 7" descr="MGM Resorts Logo - PNG Logo Vector Brand Downloads (SVG, EPS)">
            <a:extLst>
              <a:ext uri="{FF2B5EF4-FFF2-40B4-BE49-F238E27FC236}">
                <a16:creationId xmlns:a16="http://schemas.microsoft.com/office/drawing/2014/main" id="{1A1C7386-18A1-D6C2-1500-93CE9452F518}"/>
              </a:ext>
            </a:extLst>
          </p:cNvPr>
          <p:cNvPicPr>
            <a:picLocks noChangeAspect="1"/>
          </p:cNvPicPr>
          <p:nvPr/>
        </p:nvPicPr>
        <p:blipFill rotWithShape="1">
          <a:blip r:embed="rId6"/>
          <a:srcRect l="-1815" t="-12635" r="-259" b="-15220"/>
          <a:stretch>
            <a:fillRect/>
          </a:stretch>
        </p:blipFill>
        <p:spPr>
          <a:xfrm>
            <a:off x="10597357" y="574848"/>
            <a:ext cx="1316038" cy="313978"/>
          </a:xfrm>
          <a:prstGeom prst="rect">
            <a:avLst/>
          </a:prstGeom>
        </p:spPr>
      </p:pic>
      <p:graphicFrame>
        <p:nvGraphicFramePr>
          <p:cNvPr id="15" name="Table 4">
            <a:extLst>
              <a:ext uri="{FF2B5EF4-FFF2-40B4-BE49-F238E27FC236}">
                <a16:creationId xmlns:a16="http://schemas.microsoft.com/office/drawing/2014/main" id="{09F9C3CF-F9A4-3DF0-E216-ABE1C95EEB75}"/>
              </a:ext>
            </a:extLst>
          </p:cNvPr>
          <p:cNvGraphicFramePr>
            <a:graphicFrameLocks noGrp="1"/>
          </p:cNvGraphicFramePr>
          <p:nvPr>
            <p:extLst>
              <p:ext uri="{D42A27DB-BD31-4B8C-83A1-F6EECF244321}">
                <p14:modId xmlns:p14="http://schemas.microsoft.com/office/powerpoint/2010/main" val="852241049"/>
              </p:ext>
            </p:extLst>
          </p:nvPr>
        </p:nvGraphicFramePr>
        <p:xfrm>
          <a:off x="-7620" y="1148230"/>
          <a:ext cx="11986260" cy="5260762"/>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2499360">
                  <a:extLst>
                    <a:ext uri="{9D8B030D-6E8A-4147-A177-3AD203B41FA5}">
                      <a16:colId xmlns:a16="http://schemas.microsoft.com/office/drawing/2014/main" val="2382844442"/>
                    </a:ext>
                  </a:extLst>
                </a:gridCol>
                <a:gridCol w="2499360">
                  <a:extLst>
                    <a:ext uri="{9D8B030D-6E8A-4147-A177-3AD203B41FA5}">
                      <a16:colId xmlns:a16="http://schemas.microsoft.com/office/drawing/2014/main" val="957515009"/>
                    </a:ext>
                  </a:extLst>
                </a:gridCol>
                <a:gridCol w="2499360">
                  <a:extLst>
                    <a:ext uri="{9D8B030D-6E8A-4147-A177-3AD203B41FA5}">
                      <a16:colId xmlns:a16="http://schemas.microsoft.com/office/drawing/2014/main" val="2353111847"/>
                    </a:ext>
                  </a:extLst>
                </a:gridCol>
                <a:gridCol w="2499360">
                  <a:extLst>
                    <a:ext uri="{9D8B030D-6E8A-4147-A177-3AD203B41FA5}">
                      <a16:colId xmlns:a16="http://schemas.microsoft.com/office/drawing/2014/main" val="3958386930"/>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a:rPr>
                        <a:t>Fostering a Culture of Respect</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ctr">
                        <a:buNone/>
                      </a:pPr>
                      <a:r>
                        <a:rPr lang="en-US" sz="1200" b="1" noProof="0">
                          <a:solidFill>
                            <a:schemeClr val="bg1"/>
                          </a:solidFill>
                          <a:latin typeface="+mn-lt"/>
                          <a:cs typeface="Leelawadee"/>
                        </a:rPr>
                        <a:t>Supporting our Communities</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a:rPr>
                        <a:t>Investing in Environmental Stewardship</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a:rPr>
                        <a:t>Demonstrating Responsible Business Practices</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1188720">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954F07"/>
                          </a:solidFill>
                          <a:latin typeface="+mj-lt"/>
                          <a:ea typeface="+mn-ea"/>
                          <a:cs typeface="Leelawadee"/>
                        </a:rPr>
                        <a:t>POSITIVE </a:t>
                      </a:r>
                      <a:br>
                        <a:rPr lang="en-US" sz="1400" kern="1200">
                          <a:solidFill>
                            <a:srgbClr val="954F07"/>
                          </a:solidFill>
                          <a:latin typeface="+mj-lt"/>
                          <a:ea typeface="+mn-ea"/>
                          <a:cs typeface="Leelawadee"/>
                        </a:rPr>
                      </a:br>
                      <a:r>
                        <a:rPr lang="en-US" sz="1400" kern="1200">
                          <a:solidFill>
                            <a:srgbClr val="954F07"/>
                          </a:solidFill>
                          <a:latin typeface="+mj-lt"/>
                          <a:ea typeface="+mn-ea"/>
                          <a:cs typeface="Leelawadee"/>
                        </a:rPr>
                        <a:t>AGRICULTURE</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9F0A"/>
                    </a:solidFill>
                  </a:tcPr>
                </a:tc>
                <a:tc>
                  <a:txBody>
                    <a:bodyPr/>
                    <a:lstStyle/>
                    <a:p>
                      <a:pPr marL="0" lvl="0" indent="0" algn="ctr">
                        <a:buNone/>
                      </a:pPr>
                      <a:r>
                        <a:rPr lang="en-GB" sz="1050" b="0" i="1" u="none" strike="noStrike" noProof="0">
                          <a:solidFill>
                            <a:schemeClr val="accent3"/>
                          </a:solidFill>
                          <a:latin typeface="+mn-lt"/>
                        </a:rPr>
                        <a:t>Not a focus area for the customer.</a:t>
                      </a:r>
                      <a:endParaRPr lang="en-US" sz="1050" b="0" i="0" u="none" strike="noStrike" noProof="0">
                        <a:solidFill>
                          <a:schemeClr val="accent3"/>
                        </a:solidFill>
                        <a:latin typeface="+mn-lt"/>
                      </a:endParaRP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lgn="ctr">
                        <a:buNone/>
                      </a:pPr>
                      <a:r>
                        <a:rPr lang="en-GB" sz="1050" b="0" i="1" u="none" strike="noStrike" noProof="0">
                          <a:solidFill>
                            <a:schemeClr val="accent3"/>
                          </a:solidFill>
                          <a:latin typeface="+mn-lt"/>
                        </a:rPr>
                        <a:t>Not a focus area for the customer.</a:t>
                      </a:r>
                      <a:endParaRPr lang="en-US" sz="2400" noProof="0">
                        <a:solidFill>
                          <a:schemeClr val="accent3"/>
                        </a:solidFill>
                        <a:latin typeface="+mn-lt"/>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a:lnSpc>
                          <a:spcPct val="100000"/>
                        </a:lnSpc>
                        <a:spcBef>
                          <a:spcPts val="0"/>
                        </a:spcBef>
                        <a:spcAft>
                          <a:spcPts val="0"/>
                        </a:spcAft>
                        <a:buNone/>
                      </a:pPr>
                      <a:r>
                        <a:rPr lang="en-GB" sz="1050" b="0" i="1" u="none" strike="noStrike" kern="1200" cap="none" spc="0" normalizeH="0" baseline="0" noProof="0">
                          <a:ln>
                            <a:noFill/>
                          </a:ln>
                          <a:solidFill>
                            <a:schemeClr val="accent3"/>
                          </a:solidFill>
                          <a:effectLst/>
                          <a:uLnTx/>
                          <a:uFillTx/>
                          <a:latin typeface="+mn-lt"/>
                        </a:rPr>
                        <a:t>Not a focus area for the customer.</a:t>
                      </a:r>
                      <a:endParaRPr kumimoji="0" lang="en-US" sz="2400" noProof="0">
                        <a:solidFill>
                          <a:schemeClr val="accent3"/>
                        </a:solidFill>
                        <a:latin typeface="+mn-lt"/>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a:ln>
                            <a:noFill/>
                          </a:ln>
                          <a:solidFill>
                            <a:schemeClr val="accent3"/>
                          </a:solidFill>
                          <a:effectLst/>
                          <a:uLnTx/>
                          <a:uFillTx/>
                          <a:latin typeface="+mn-lt"/>
                          <a:ea typeface="+mn-ea"/>
                          <a:cs typeface="Leelawadee"/>
                        </a:rPr>
                        <a:t>Not a focus area for the customer.</a:t>
                      </a:r>
                      <a:endParaRPr kumimoji="0" lang="en-US" sz="1050" b="0" i="0" u="none" strike="noStrike" kern="1200" cap="none" spc="0" normalizeH="0" baseline="0" noProof="0">
                        <a:ln>
                          <a:noFill/>
                        </a:ln>
                        <a:solidFill>
                          <a:schemeClr val="accent3"/>
                        </a:solidFill>
                        <a:effectLst/>
                        <a:uLnTx/>
                        <a:uFillTx/>
                        <a:latin typeface="+mn-lt"/>
                        <a:ea typeface="+mn-ea"/>
                        <a:cs typeface="Leelawadee"/>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2377440">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lvl="0" indent="-120650">
                        <a:buFont typeface="Arial" panose="020B0604020202020204" pitchFamily="34" charset="0"/>
                        <a:buChar char="•"/>
                        <a:tabLst>
                          <a:tab pos="171450" algn="l"/>
                        </a:tabLst>
                      </a:pPr>
                      <a:r>
                        <a:rPr lang="en-US" sz="1050" b="0" i="0" u="none" strike="noStrike" kern="1200" noProof="0">
                          <a:solidFill>
                            <a:schemeClr val="accent3"/>
                          </a:solidFill>
                          <a:highlight>
                            <a:srgbClr val="4FE2F3"/>
                          </a:highlight>
                          <a:latin typeface="+mn-lt"/>
                        </a:rPr>
                        <a:t>Goal:</a:t>
                      </a:r>
                      <a:r>
                        <a:rPr lang="en-US" sz="1050" b="0" i="0" u="none" strike="noStrike" kern="1200" noProof="0">
                          <a:solidFill>
                            <a:schemeClr val="accent3"/>
                          </a:solidFill>
                          <a:latin typeface="+mn-lt"/>
                        </a:rPr>
                        <a:t> Provide equal employment opportunity to all in U.S. and foreign subsidiaries</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lvl="0" indent="-120650">
                        <a:buFont typeface="Arial"/>
                        <a:buChar char="•"/>
                      </a:pPr>
                      <a:r>
                        <a:rPr lang="en-US" sz="1050" b="0" i="0" u="none" strike="noStrike" kern="1200" noProof="0">
                          <a:solidFill>
                            <a:schemeClr val="accent3"/>
                          </a:solidFill>
                          <a:highlight>
                            <a:srgbClr val="FFC624"/>
                          </a:highlight>
                          <a:latin typeface="+mn-lt"/>
                        </a:rPr>
                        <a:t>Target:</a:t>
                      </a:r>
                      <a:r>
                        <a:rPr lang="en-US" sz="1050" b="0" i="0" u="none" strike="noStrike" kern="1200" noProof="0">
                          <a:solidFill>
                            <a:schemeClr val="accent3"/>
                          </a:solidFill>
                          <a:latin typeface="+mn-lt"/>
                        </a:rPr>
                        <a:t> Donate 5 million meals through </a:t>
                      </a:r>
                      <a:br>
                        <a:rPr lang="en-US" sz="1050" b="0" i="0" u="none" strike="noStrike" kern="1200" noProof="0">
                          <a:solidFill>
                            <a:schemeClr val="accent3"/>
                          </a:solidFill>
                          <a:latin typeface="+mn-lt"/>
                        </a:rPr>
                      </a:br>
                      <a:r>
                        <a:rPr lang="en-US" sz="1050" b="0" i="0" u="none" strike="noStrike" kern="1200" noProof="0">
                          <a:solidFill>
                            <a:schemeClr val="accent3"/>
                          </a:solidFill>
                          <a:latin typeface="+mn-lt"/>
                        </a:rPr>
                        <a:t>the Food Donations program (U.S.) by 2030</a:t>
                      </a: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marR="0" lvl="0" indent="-120650" algn="l" rtl="0" eaLnBrk="1" fontAlgn="auto" latinLnBrk="0" hangingPunct="1">
                        <a:lnSpc>
                          <a:spcPct val="100000"/>
                        </a:lnSpc>
                        <a:spcBef>
                          <a:spcPts val="0"/>
                        </a:spcBef>
                        <a:spcAft>
                          <a:spcPts val="0"/>
                        </a:spcAft>
                        <a:buClrTx/>
                        <a:buSzTx/>
                        <a:buFont typeface="Arial" panose="020B0604020202020204" pitchFamily="34" charset="0"/>
                        <a:buChar char="•"/>
                      </a:pPr>
                      <a:r>
                        <a:rPr lang="en-US" sz="1050" b="0" i="0" u="none" strike="noStrike" noProof="0">
                          <a:solidFill>
                            <a:schemeClr val="accent3"/>
                          </a:solidFill>
                          <a:highlight>
                            <a:srgbClr val="FFC624"/>
                          </a:highlight>
                          <a:latin typeface="+mn-lt"/>
                        </a:rPr>
                        <a:t>Target</a:t>
                      </a:r>
                      <a:r>
                        <a:rPr lang="en-US" sz="1050" noProof="0">
                          <a:solidFill>
                            <a:schemeClr val="accent3"/>
                          </a:solidFill>
                          <a:latin typeface="+mn-lt"/>
                          <a:cs typeface="Leelawadee"/>
                        </a:rPr>
                        <a:t>: Reduce water withdrawal intensity by 33% against 2019 baseline by 2025 </a:t>
                      </a:r>
                    </a:p>
                    <a:p>
                      <a:pPr marL="120650" marR="0" lvl="0" indent="-120650" algn="l">
                        <a:lnSpc>
                          <a:spcPct val="100000"/>
                        </a:lnSpc>
                        <a:spcBef>
                          <a:spcPts val="400"/>
                        </a:spcBef>
                        <a:spcAft>
                          <a:spcPts val="0"/>
                        </a:spcAft>
                        <a:buClrTx/>
                        <a:buSzTx/>
                        <a:buFont typeface="Arial" panose="020B0604020202020204" pitchFamily="34" charset="0"/>
                        <a:buChar char="•"/>
                      </a:pPr>
                      <a:r>
                        <a:rPr lang="en-US" sz="1050" b="0" i="0" u="none" strike="noStrike" noProof="0">
                          <a:solidFill>
                            <a:schemeClr val="accent3"/>
                          </a:solidFill>
                          <a:highlight>
                            <a:srgbClr val="FFC624"/>
                          </a:highlight>
                          <a:latin typeface="+mn-lt"/>
                        </a:rPr>
                        <a:t>Target</a:t>
                      </a:r>
                      <a:r>
                        <a:rPr lang="en-US" sz="1050" b="0" i="0" u="none" strike="noStrike" noProof="0">
                          <a:solidFill>
                            <a:schemeClr val="accent3"/>
                          </a:solidFill>
                          <a:latin typeface="+mn-lt"/>
                        </a:rPr>
                        <a:t>: Reduce scope 1 and 2 emissions by 50% against 2019 baseline by 2030 </a:t>
                      </a:r>
                    </a:p>
                    <a:p>
                      <a:pPr marL="120650" marR="0" lvl="0" indent="-120650" algn="l">
                        <a:lnSpc>
                          <a:spcPct val="100000"/>
                        </a:lnSpc>
                        <a:spcBef>
                          <a:spcPts val="400"/>
                        </a:spcBef>
                        <a:spcAft>
                          <a:spcPts val="0"/>
                        </a:spcAft>
                        <a:buClrTx/>
                        <a:buSzTx/>
                        <a:buFont typeface="Arial" panose="020B0604020202020204" pitchFamily="34" charset="0"/>
                        <a:buChar char="•"/>
                      </a:pPr>
                      <a:r>
                        <a:rPr lang="en-US" sz="1050" b="0" i="0" u="none" strike="noStrike" noProof="0">
                          <a:solidFill>
                            <a:schemeClr val="accent3"/>
                          </a:solidFill>
                          <a:highlight>
                            <a:srgbClr val="FFC624"/>
                          </a:highlight>
                          <a:latin typeface="+mn-lt"/>
                        </a:rPr>
                        <a:t>Target</a:t>
                      </a:r>
                      <a:r>
                        <a:rPr lang="en-US" sz="1050" b="0" i="0" u="none" strike="noStrike" noProof="0">
                          <a:solidFill>
                            <a:schemeClr val="accent3"/>
                          </a:solidFill>
                          <a:latin typeface="+mn-lt"/>
                        </a:rPr>
                        <a:t>: Reduce scope 3 emissions by 30% against 2019 baseline by 2030 </a:t>
                      </a:r>
                    </a:p>
                    <a:p>
                      <a:pPr marL="120650" marR="0" lvl="0" indent="-120650" algn="l">
                        <a:lnSpc>
                          <a:spcPct val="100000"/>
                        </a:lnSpc>
                        <a:spcBef>
                          <a:spcPts val="400"/>
                        </a:spcBef>
                        <a:spcAft>
                          <a:spcPts val="0"/>
                        </a:spcAft>
                        <a:buClrTx/>
                        <a:buSzTx/>
                        <a:buFont typeface="Arial" panose="020B0604020202020204" pitchFamily="34" charset="0"/>
                        <a:buChar char="•"/>
                      </a:pPr>
                      <a:r>
                        <a:rPr lang="en-US" sz="1050" b="0" i="0" u="none" strike="noStrike" noProof="0">
                          <a:solidFill>
                            <a:schemeClr val="accent3"/>
                          </a:solidFill>
                          <a:highlight>
                            <a:srgbClr val="FFC624"/>
                          </a:highlight>
                          <a:latin typeface="+mn-lt"/>
                        </a:rPr>
                        <a:t>Target</a:t>
                      </a:r>
                      <a:r>
                        <a:rPr lang="en-US" sz="1050" b="0" i="0" u="none" strike="noStrike" noProof="0">
                          <a:solidFill>
                            <a:schemeClr val="accent3"/>
                          </a:solidFill>
                          <a:latin typeface="+mn-lt"/>
                        </a:rPr>
                        <a:t>: Source 100% of electricity in the </a:t>
                      </a:r>
                      <a:br>
                        <a:rPr lang="en-US" sz="1050" b="0" i="0" u="none" strike="noStrike" noProof="0">
                          <a:solidFill>
                            <a:schemeClr val="accent3"/>
                          </a:solidFill>
                          <a:latin typeface="+mn-lt"/>
                        </a:rPr>
                      </a:br>
                      <a:r>
                        <a:rPr lang="en-US" sz="1050" b="0" i="0" u="none" strike="noStrike" noProof="0">
                          <a:solidFill>
                            <a:schemeClr val="accent3"/>
                          </a:solidFill>
                          <a:latin typeface="+mn-lt"/>
                        </a:rPr>
                        <a:t>U.S. from renewable sources by 2030 </a:t>
                      </a:r>
                    </a:p>
                    <a:p>
                      <a:pPr marL="120650" marR="0" lvl="0" indent="-120650" algn="l">
                        <a:lnSpc>
                          <a:spcPct val="100000"/>
                        </a:lnSpc>
                        <a:spcBef>
                          <a:spcPts val="400"/>
                        </a:spcBef>
                        <a:spcAft>
                          <a:spcPts val="0"/>
                        </a:spcAft>
                        <a:buClrTx/>
                        <a:buSzTx/>
                        <a:buFont typeface="Arial" panose="020B0604020202020204" pitchFamily="34" charset="0"/>
                        <a:buChar char="•"/>
                      </a:pPr>
                      <a:r>
                        <a:rPr lang="en-US" sz="1050" b="0" i="0" u="none" strike="noStrike" noProof="0">
                          <a:solidFill>
                            <a:schemeClr val="accent3"/>
                          </a:solidFill>
                          <a:highlight>
                            <a:srgbClr val="FFC624"/>
                          </a:highlight>
                          <a:latin typeface="+mn-lt"/>
                        </a:rPr>
                        <a:t>Target</a:t>
                      </a:r>
                      <a:r>
                        <a:rPr lang="en-US" sz="1050" b="0" i="0" u="none" strike="noStrike" noProof="0">
                          <a:solidFill>
                            <a:schemeClr val="accent3"/>
                          </a:solidFill>
                          <a:latin typeface="+mn-lt"/>
                        </a:rPr>
                        <a:t>: Source 80% of electricity globally from renewable sources by 2030</a:t>
                      </a:r>
                    </a:p>
                    <a:p>
                      <a:pPr marL="120650" marR="0" lvl="0" indent="-120650" algn="l">
                        <a:lnSpc>
                          <a:spcPct val="100000"/>
                        </a:lnSpc>
                        <a:spcBef>
                          <a:spcPts val="400"/>
                        </a:spcBef>
                        <a:spcAft>
                          <a:spcPts val="0"/>
                        </a:spcAft>
                        <a:buClrTx/>
                        <a:buSzTx/>
                        <a:buFont typeface="Arial" panose="020B0604020202020204" pitchFamily="34" charset="0"/>
                        <a:buChar char="•"/>
                      </a:pPr>
                      <a:r>
                        <a:rPr lang="en-US" sz="1050" b="0" i="0" u="none" strike="noStrike" noProof="0">
                          <a:solidFill>
                            <a:schemeClr val="accent3"/>
                          </a:solidFill>
                          <a:highlight>
                            <a:srgbClr val="FFC624"/>
                          </a:highlight>
                          <a:latin typeface="+mn-lt"/>
                        </a:rPr>
                        <a:t>Target</a:t>
                      </a:r>
                      <a:r>
                        <a:rPr lang="en-US" sz="1050" b="0" i="0" u="none" strike="noStrike" noProof="0">
                          <a:solidFill>
                            <a:schemeClr val="accent3"/>
                          </a:solidFill>
                          <a:latin typeface="+mn-lt"/>
                        </a:rPr>
                        <a:t>: Reduce energy use intensity by </a:t>
                      </a:r>
                      <a:br>
                        <a:rPr lang="en-US" sz="1050" b="0" i="0" u="none" strike="noStrike" noProof="0">
                          <a:solidFill>
                            <a:schemeClr val="accent3"/>
                          </a:solidFill>
                          <a:latin typeface="+mn-lt"/>
                        </a:rPr>
                      </a:br>
                      <a:r>
                        <a:rPr lang="en-US" sz="1050" b="0" i="0" u="none" strike="noStrike" noProof="0">
                          <a:solidFill>
                            <a:schemeClr val="accent3"/>
                          </a:solidFill>
                          <a:latin typeface="+mn-lt"/>
                        </a:rPr>
                        <a:t>25% against 2019 baseline by 2025</a:t>
                      </a:r>
                    </a:p>
                    <a:p>
                      <a:pPr marL="120650" marR="0" lvl="0" indent="-120650" algn="l">
                        <a:lnSpc>
                          <a:spcPct val="100000"/>
                        </a:lnSpc>
                        <a:spcBef>
                          <a:spcPts val="400"/>
                        </a:spcBef>
                        <a:spcAft>
                          <a:spcPts val="0"/>
                        </a:spcAft>
                        <a:buClrTx/>
                        <a:buSzTx/>
                        <a:buFont typeface="Arial" panose="020B0604020202020204" pitchFamily="34" charset="0"/>
                        <a:buChar char="•"/>
                      </a:pPr>
                      <a:r>
                        <a:rPr lang="en-US" sz="1050" b="0" i="0" u="none" strike="noStrike" noProof="0">
                          <a:solidFill>
                            <a:schemeClr val="accent3"/>
                          </a:solidFill>
                          <a:highlight>
                            <a:srgbClr val="FFC624"/>
                          </a:highlight>
                          <a:latin typeface="+mn-lt"/>
                        </a:rPr>
                        <a:t>Target</a:t>
                      </a:r>
                      <a:r>
                        <a:rPr lang="en-US" sz="1050" b="0" i="0" u="none" strike="noStrike" noProof="0">
                          <a:solidFill>
                            <a:schemeClr val="accent3"/>
                          </a:solidFill>
                          <a:latin typeface="+mn-lt"/>
                        </a:rPr>
                        <a:t>: Reduce material disposal intensity by 60% against 2019 baseline by 2025 </a:t>
                      </a: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indent="-120650">
                        <a:buFont typeface="Arial" panose="020B0604020202020204" pitchFamily="34" charset="0"/>
                        <a:buChar char="•"/>
                      </a:pPr>
                      <a:r>
                        <a:rPr lang="en-US" sz="1050" b="0" i="0" u="none" strike="noStrike" kern="1200" noProof="0">
                          <a:solidFill>
                            <a:schemeClr val="accent3"/>
                          </a:solidFill>
                          <a:highlight>
                            <a:srgbClr val="4FE2F3"/>
                          </a:highlight>
                          <a:latin typeface="+mn-lt"/>
                        </a:rPr>
                        <a:t>Goal:</a:t>
                      </a:r>
                      <a:r>
                        <a:rPr lang="en-US" sz="1050" kern="1200" noProof="0">
                          <a:solidFill>
                            <a:schemeClr val="accent3"/>
                          </a:solidFill>
                          <a:latin typeface="+mn-lt"/>
                          <a:ea typeface="+mn-ea"/>
                          <a:cs typeface="Leelawadee"/>
                        </a:rPr>
                        <a:t> Advocate for fossil fuel reduction at the State government level </a:t>
                      </a:r>
                    </a:p>
                    <a:p>
                      <a:pPr marL="120650" lvl="0" indent="-120650">
                        <a:spcBef>
                          <a:spcPts val="400"/>
                        </a:spcBef>
                        <a:buFont typeface="Arial" panose="020B0604020202020204" pitchFamily="34" charset="0"/>
                        <a:buChar char="•"/>
                      </a:pPr>
                      <a:r>
                        <a:rPr lang="en-US" sz="1050" b="0" i="0" u="none" strike="noStrike" kern="1200" noProof="0">
                          <a:solidFill>
                            <a:schemeClr val="accent3"/>
                          </a:solidFill>
                          <a:highlight>
                            <a:srgbClr val="4FE2F3"/>
                          </a:highlight>
                          <a:latin typeface="+mn-lt"/>
                        </a:rPr>
                        <a:t>Goal:</a:t>
                      </a:r>
                      <a:r>
                        <a:rPr lang="en-US" sz="1050" kern="1200" noProof="0">
                          <a:solidFill>
                            <a:schemeClr val="accent3"/>
                          </a:solidFill>
                          <a:latin typeface="+mn-lt"/>
                          <a:ea typeface="+mn-ea"/>
                          <a:cs typeface="Leelawadee"/>
                        </a:rPr>
                        <a:t> Provide testimony on water stress and energy usage in the Nevada legislature</a:t>
                      </a:r>
                    </a:p>
                    <a:p>
                      <a:pPr marL="120650" lvl="0" indent="-120650">
                        <a:spcBef>
                          <a:spcPts val="400"/>
                        </a:spcBef>
                        <a:buFont typeface="Arial" panose="020B0604020202020204" pitchFamily="34" charset="0"/>
                        <a:buChar char="•"/>
                      </a:pPr>
                      <a:r>
                        <a:rPr lang="en-US" sz="1050" b="0" i="0" u="none" strike="noStrike" kern="1200" noProof="0">
                          <a:solidFill>
                            <a:schemeClr val="accent3"/>
                          </a:solidFill>
                          <a:highlight>
                            <a:srgbClr val="4FE2F3"/>
                          </a:highlight>
                          <a:latin typeface="+mn-lt"/>
                        </a:rPr>
                        <a:t>Goal:</a:t>
                      </a:r>
                      <a:r>
                        <a:rPr lang="en-US" sz="1050" b="0" i="0" u="none" strike="noStrike" kern="1200" noProof="0">
                          <a:solidFill>
                            <a:schemeClr val="accent3"/>
                          </a:solidFill>
                          <a:latin typeface="+mn-lt"/>
                        </a:rPr>
                        <a:t> Publish regular updates on the company’s approach to water stewardship</a:t>
                      </a:r>
                    </a:p>
                    <a:p>
                      <a:pPr marL="120650" lvl="0" indent="-120650">
                        <a:spcBef>
                          <a:spcPts val="400"/>
                        </a:spcBef>
                        <a:buFont typeface="Arial" panose="020B0604020202020204" pitchFamily="34" charset="0"/>
                        <a:buChar char="•"/>
                      </a:pPr>
                      <a:r>
                        <a:rPr lang="en-US" sz="1050" b="0" i="0" u="none" strike="noStrike" kern="1200" noProof="0">
                          <a:solidFill>
                            <a:schemeClr val="accent3"/>
                          </a:solidFill>
                          <a:highlight>
                            <a:srgbClr val="4FE2F3"/>
                          </a:highlight>
                          <a:latin typeface="+mn-lt"/>
                        </a:rPr>
                        <a:t>Goal:</a:t>
                      </a:r>
                      <a:r>
                        <a:rPr lang="en-US" sz="1050" b="0" i="0" u="none" strike="noStrike" kern="1200" noProof="0">
                          <a:solidFill>
                            <a:schemeClr val="accent3"/>
                          </a:solidFill>
                          <a:latin typeface="+mn-lt"/>
                        </a:rPr>
                        <a:t> Ensure that direct operations do not encroach on the human right to water and sanitation </a:t>
                      </a: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r h="1051474">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922F11"/>
                          </a:solidFill>
                          <a:latin typeface="+mj-lt"/>
                          <a:ea typeface="+mn-ea"/>
                          <a:cs typeface="Leelawadee"/>
                        </a:rPr>
                        <a:t>POSITIVE </a:t>
                      </a:r>
                      <a:br>
                        <a:rPr lang="en-US" sz="1400" kern="1200">
                          <a:solidFill>
                            <a:srgbClr val="922F11"/>
                          </a:solidFill>
                          <a:latin typeface="+mj-lt"/>
                          <a:ea typeface="+mn-ea"/>
                          <a:cs typeface="Leelawadee"/>
                        </a:rPr>
                      </a:br>
                      <a:r>
                        <a:rPr lang="en-US" sz="1400" kern="1200">
                          <a:solidFill>
                            <a:srgbClr val="922F11"/>
                          </a:solidFill>
                          <a:latin typeface="+mj-lt"/>
                          <a:ea typeface="+mn-ea"/>
                          <a:cs typeface="Leelawadee"/>
                        </a:rPr>
                        <a:t>CHOICES</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E6D27"/>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a:ln>
                            <a:noFill/>
                          </a:ln>
                          <a:solidFill>
                            <a:schemeClr val="accent3"/>
                          </a:solidFill>
                          <a:effectLst/>
                          <a:uLnTx/>
                          <a:uFillTx/>
                          <a:latin typeface="+mn-lt"/>
                          <a:ea typeface="+mn-ea"/>
                          <a:cs typeface="Leelawadee"/>
                        </a:rPr>
                        <a:t>Not a focus area for the customer.</a:t>
                      </a:r>
                      <a:endParaRPr kumimoji="0" lang="en-US" sz="1050" b="0" i="0" u="none" strike="noStrike" kern="1200" cap="none" spc="0" normalizeH="0" baseline="0" noProof="0">
                        <a:ln>
                          <a:noFill/>
                        </a:ln>
                        <a:solidFill>
                          <a:schemeClr val="accent3"/>
                        </a:solidFill>
                        <a:effectLst/>
                        <a:uLnTx/>
                        <a:uFillTx/>
                        <a:latin typeface="+mn-lt"/>
                        <a:ea typeface="+mn-ea"/>
                        <a:cs typeface="Leelawadee"/>
                      </a:endParaRP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lgn="ctr">
                        <a:lnSpc>
                          <a:spcPct val="100000"/>
                        </a:lnSpc>
                        <a:spcBef>
                          <a:spcPts val="0"/>
                        </a:spcBef>
                        <a:spcAft>
                          <a:spcPts val="0"/>
                        </a:spcAft>
                        <a:buNone/>
                      </a:pPr>
                      <a:r>
                        <a:rPr lang="en-GB" sz="1050" b="0" i="1" u="none" strike="noStrike" kern="1200" cap="none" spc="0" normalizeH="0" baseline="0" noProof="0">
                          <a:ln>
                            <a:noFill/>
                          </a:ln>
                          <a:solidFill>
                            <a:schemeClr val="accent3"/>
                          </a:solidFill>
                          <a:effectLst/>
                          <a:uLnTx/>
                          <a:uFillTx/>
                          <a:latin typeface="+mn-lt"/>
                        </a:rPr>
                        <a:t>Not a focus area for the customer.</a:t>
                      </a:r>
                      <a:endParaRPr kumimoji="0" lang="en-US" sz="2400" noProof="0">
                        <a:solidFill>
                          <a:schemeClr val="accent3"/>
                        </a:solidFill>
                        <a:latin typeface="+mn-lt"/>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a:ln>
                            <a:noFill/>
                          </a:ln>
                          <a:solidFill>
                            <a:schemeClr val="accent3"/>
                          </a:solidFill>
                          <a:effectLst/>
                          <a:uLnTx/>
                          <a:uFillTx/>
                          <a:latin typeface="+mn-lt"/>
                          <a:ea typeface="+mn-ea"/>
                          <a:cs typeface="Leelawadee"/>
                        </a:rPr>
                        <a:t>Not a focus area for the customer.</a:t>
                      </a:r>
                      <a:endParaRPr kumimoji="0" lang="en-US" sz="1050" b="0" i="0" u="none" strike="noStrike" kern="1200" cap="none" spc="0" normalizeH="0" baseline="0" noProof="0">
                        <a:ln>
                          <a:noFill/>
                        </a:ln>
                        <a:solidFill>
                          <a:schemeClr val="accent3"/>
                        </a:solidFill>
                        <a:effectLst/>
                        <a:uLnTx/>
                        <a:uFillTx/>
                        <a:latin typeface="+mn-lt"/>
                        <a:ea typeface="+mn-ea"/>
                        <a:cs typeface="Leelawadee"/>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a:ln>
                            <a:noFill/>
                          </a:ln>
                          <a:solidFill>
                            <a:schemeClr val="accent3"/>
                          </a:solidFill>
                          <a:effectLst/>
                          <a:uLnTx/>
                          <a:uFillTx/>
                          <a:latin typeface="+mn-lt"/>
                          <a:ea typeface="+mn-ea"/>
                          <a:cs typeface="Leelawadee"/>
                        </a:rPr>
                        <a:t>Not a focus area for the customer.</a:t>
                      </a:r>
                      <a:endParaRPr kumimoji="0" lang="en-US" sz="1050" b="0" i="0" u="none" strike="noStrike" kern="1200" cap="none" spc="0" normalizeH="0" baseline="0" noProof="0">
                        <a:ln>
                          <a:noFill/>
                        </a:ln>
                        <a:solidFill>
                          <a:schemeClr val="accent3"/>
                        </a:solidFill>
                        <a:effectLst/>
                        <a:uLnTx/>
                        <a:uFillTx/>
                        <a:latin typeface="+mn-lt"/>
                        <a:ea typeface="+mn-ea"/>
                        <a:cs typeface="Leelawadee"/>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88316528"/>
                  </a:ext>
                </a:extLst>
              </a:tr>
            </a:tbl>
          </a:graphicData>
        </a:graphic>
      </p:graphicFrame>
      <p:pic>
        <p:nvPicPr>
          <p:cNvPr id="17" name="Picture 16" descr="A logo of a leaf in a circle&#10;&#10;Description automatically generated">
            <a:extLst>
              <a:ext uri="{FF2B5EF4-FFF2-40B4-BE49-F238E27FC236}">
                <a16:creationId xmlns:a16="http://schemas.microsoft.com/office/drawing/2014/main" id="{AA01E48D-CB40-6001-78F5-57672C61316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2009897"/>
            <a:ext cx="556204" cy="604020"/>
          </a:xfrm>
          <a:prstGeom prst="rect">
            <a:avLst/>
          </a:prstGeom>
        </p:spPr>
      </p:pic>
      <p:pic>
        <p:nvPicPr>
          <p:cNvPr id="18" name="Picture 17" descr="A blue and green windmill with green arrows&#10;&#10;Description automatically generated">
            <a:extLst>
              <a:ext uri="{FF2B5EF4-FFF2-40B4-BE49-F238E27FC236}">
                <a16:creationId xmlns:a16="http://schemas.microsoft.com/office/drawing/2014/main" id="{F01ACB28-FB80-5C3D-9083-EEB06B57226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7884" y="3214542"/>
            <a:ext cx="556204" cy="604020"/>
          </a:xfrm>
          <a:prstGeom prst="rect">
            <a:avLst/>
          </a:prstGeom>
        </p:spPr>
      </p:pic>
      <p:pic>
        <p:nvPicPr>
          <p:cNvPr id="19" name="Picture 18" descr="A logo of a hand and a globe&#10;&#10;Description automatically generated">
            <a:extLst>
              <a:ext uri="{FF2B5EF4-FFF2-40B4-BE49-F238E27FC236}">
                <a16:creationId xmlns:a16="http://schemas.microsoft.com/office/drawing/2014/main" id="{A61270FB-4938-1146-5C72-99FBAB0DA9C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27528" y="5834696"/>
            <a:ext cx="536916" cy="583072"/>
          </a:xfrm>
          <a:prstGeom prst="rect">
            <a:avLst/>
          </a:prstGeom>
        </p:spPr>
      </p:pic>
    </p:spTree>
    <p:extLst>
      <p:ext uri="{BB962C8B-B14F-4D97-AF65-F5344CB8AC3E}">
        <p14:creationId xmlns:p14="http://schemas.microsoft.com/office/powerpoint/2010/main" val="23741093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F52BB7-BFFD-25B4-6E86-B5C832AFF5A8}"/>
            </a:ext>
          </a:extLst>
        </p:cNvPr>
        <p:cNvGrpSpPr/>
        <p:nvPr/>
      </p:nvGrpSpPr>
      <p:grpSpPr>
        <a:xfrm>
          <a:off x="0" y="0"/>
          <a:ext cx="0" cy="0"/>
          <a:chOff x="0" y="0"/>
          <a:chExt cx="0" cy="0"/>
        </a:xfrm>
      </p:grpSpPr>
      <p:graphicFrame>
        <p:nvGraphicFramePr>
          <p:cNvPr id="15" name="think-cell data - do not delete" hidden="1">
            <a:extLst>
              <a:ext uri="{FF2B5EF4-FFF2-40B4-BE49-F238E27FC236}">
                <a16:creationId xmlns:a16="http://schemas.microsoft.com/office/drawing/2014/main" id="{8EE94A0C-DC3D-0037-A356-2714B1748F3B}"/>
              </a:ext>
            </a:extLst>
          </p:cNvPr>
          <p:cNvGraphicFramePr>
            <a:graphicFrameLocks/>
          </p:cNvGraphicFramePr>
          <p:nvPr>
            <p:custDataLst>
              <p:tags r:id="rId1"/>
            </p:custDataLst>
            <p:extLst>
              <p:ext uri="{D42A27DB-BD31-4B8C-83A1-F6EECF244321}">
                <p14:modId xmlns:p14="http://schemas.microsoft.com/office/powerpoint/2010/main" val="2272341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15" name="think-cell data - do not delete" hidden="1">
                        <a:extLst>
                          <a:ext uri="{FF2B5EF4-FFF2-40B4-BE49-F238E27FC236}">
                            <a16:creationId xmlns:a16="http://schemas.microsoft.com/office/drawing/2014/main" id="{8EE94A0C-DC3D-0037-A356-2714B1748F3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Title 6">
            <a:extLst>
              <a:ext uri="{FF2B5EF4-FFF2-40B4-BE49-F238E27FC236}">
                <a16:creationId xmlns:a16="http://schemas.microsoft.com/office/drawing/2014/main" id="{D95E6F66-5E65-2316-7AF5-A3159346F6CA}"/>
              </a:ext>
            </a:extLst>
          </p:cNvPr>
          <p:cNvSpPr>
            <a:spLocks noGrp="1"/>
          </p:cNvSpPr>
          <p:nvPr>
            <p:ph type="title"/>
          </p:nvPr>
        </p:nvSpPr>
        <p:spPr>
          <a:xfrm>
            <a:off x="304801" y="247650"/>
            <a:ext cx="10610850" cy="968375"/>
          </a:xfrm>
        </p:spPr>
        <p:txBody>
          <a:bodyPr vert="horz" rIns="0"/>
          <a:lstStyle/>
          <a:p>
            <a:pPr lvl="0"/>
            <a:r>
              <a:rPr lang="en-US" sz="2600"/>
              <a:t>COMMONALITY BETWEEN ALDI’S AND PEP+ FOCUS AREAS</a:t>
            </a:r>
            <a:br>
              <a:rPr lang="en-US" sz="2600"/>
            </a:br>
            <a:r>
              <a:rPr lang="en-US" sz="1800" i="1"/>
              <a:t>Allowing us to identify opportunities for collaboration, and therefore</a:t>
            </a:r>
            <a:br>
              <a:rPr lang="en-US" sz="1800" i="1"/>
            </a:br>
            <a:r>
              <a:rPr lang="en-US" sz="1800" i="1"/>
              <a:t>add value to our relationship</a:t>
            </a:r>
          </a:p>
        </p:txBody>
      </p:sp>
      <p:sp>
        <p:nvSpPr>
          <p:cNvPr id="12" name="Rectangle: Top Corners Rounded 11">
            <a:extLst>
              <a:ext uri="{FF2B5EF4-FFF2-40B4-BE49-F238E27FC236}">
                <a16:creationId xmlns:a16="http://schemas.microsoft.com/office/drawing/2014/main" id="{D019D8D3-02BA-A9AF-4C57-455EAC33100B}"/>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3" name="Table 4">
            <a:extLst>
              <a:ext uri="{FF2B5EF4-FFF2-40B4-BE49-F238E27FC236}">
                <a16:creationId xmlns:a16="http://schemas.microsoft.com/office/drawing/2014/main" id="{566F6555-1FC6-3BC7-239B-7D285E613496}"/>
              </a:ext>
            </a:extLst>
          </p:cNvPr>
          <p:cNvGraphicFramePr>
            <a:graphicFrameLocks noGrp="1"/>
          </p:cNvGraphicFramePr>
          <p:nvPr>
            <p:extLst>
              <p:ext uri="{D42A27DB-BD31-4B8C-83A1-F6EECF244321}">
                <p14:modId xmlns:p14="http://schemas.microsoft.com/office/powerpoint/2010/main" val="222699224"/>
              </p:ext>
            </p:extLst>
          </p:nvPr>
        </p:nvGraphicFramePr>
        <p:xfrm>
          <a:off x="-7620" y="1148230"/>
          <a:ext cx="11989212" cy="4388970"/>
        </p:xfrm>
        <a:graphic>
          <a:graphicData uri="http://schemas.openxmlformats.org/drawingml/2006/table">
            <a:tbl>
              <a:tblPr firstRow="1" bandRow="1"/>
              <a:tblGrid>
                <a:gridCol w="1993392">
                  <a:extLst>
                    <a:ext uri="{9D8B030D-6E8A-4147-A177-3AD203B41FA5}">
                      <a16:colId xmlns:a16="http://schemas.microsoft.com/office/drawing/2014/main" val="1767499071"/>
                    </a:ext>
                  </a:extLst>
                </a:gridCol>
                <a:gridCol w="2496788">
                  <a:extLst>
                    <a:ext uri="{9D8B030D-6E8A-4147-A177-3AD203B41FA5}">
                      <a16:colId xmlns:a16="http://schemas.microsoft.com/office/drawing/2014/main" val="2382844442"/>
                    </a:ext>
                  </a:extLst>
                </a:gridCol>
                <a:gridCol w="2496788">
                  <a:extLst>
                    <a:ext uri="{9D8B030D-6E8A-4147-A177-3AD203B41FA5}">
                      <a16:colId xmlns:a16="http://schemas.microsoft.com/office/drawing/2014/main" val="957515009"/>
                    </a:ext>
                  </a:extLst>
                </a:gridCol>
                <a:gridCol w="2496788">
                  <a:extLst>
                    <a:ext uri="{9D8B030D-6E8A-4147-A177-3AD203B41FA5}">
                      <a16:colId xmlns:a16="http://schemas.microsoft.com/office/drawing/2014/main" val="2353111847"/>
                    </a:ext>
                  </a:extLst>
                </a:gridCol>
                <a:gridCol w="2505456">
                  <a:extLst>
                    <a:ext uri="{9D8B030D-6E8A-4147-A177-3AD203B41FA5}">
                      <a16:colId xmlns:a16="http://schemas.microsoft.com/office/drawing/2014/main" val="1460759613"/>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GHG Emissions</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Packaging</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Waste</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Responsible Sourcing</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4142082">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indent="-120650">
                        <a:buClr>
                          <a:schemeClr val="tx1"/>
                        </a:buClr>
                        <a:buFont typeface="Arial" panose="020B0604020202020204" pitchFamily="34" charset="0"/>
                        <a:buChar char="•"/>
                      </a:pPr>
                      <a:r>
                        <a:rPr lang="en-US" sz="1050" b="0" i="0" kern="1200" noProof="0">
                          <a:solidFill>
                            <a:srgbClr val="2B660F"/>
                          </a:solidFill>
                          <a:effectLst/>
                          <a:highlight>
                            <a:srgbClr val="FFC624"/>
                          </a:highlight>
                          <a:latin typeface="+mn-lt"/>
                          <a:ea typeface="+mn-ea"/>
                          <a:cs typeface="Leelawadee"/>
                        </a:rPr>
                        <a:t>Target: </a:t>
                      </a:r>
                      <a:r>
                        <a:rPr lang="en-US" sz="1050" b="0" i="0" kern="1200" noProof="0">
                          <a:solidFill>
                            <a:srgbClr val="2B660F"/>
                          </a:solidFill>
                          <a:effectLst/>
                          <a:latin typeface="+mn-lt"/>
                          <a:ea typeface="+mn-ea"/>
                          <a:cs typeface="Leelawadee"/>
                        </a:rPr>
                        <a:t>Reach net-zero greenhouse gas emissions across value chain by 2050. </a:t>
                      </a:r>
                    </a:p>
                    <a:p>
                      <a:pPr marL="290513" lvl="1" indent="-171450">
                        <a:buClr>
                          <a:schemeClr val="tx1"/>
                        </a:buClr>
                        <a:buFont typeface="Wingdings" panose="05000000000000000000" pitchFamily="2" charset="2"/>
                        <a:buChar char="Ø"/>
                      </a:pPr>
                      <a:r>
                        <a:rPr lang="en-US" sz="1050" b="1" i="0" noProof="0">
                          <a:solidFill>
                            <a:srgbClr val="2B660F"/>
                          </a:solidFill>
                          <a:effectLst/>
                          <a:latin typeface="+mn-lt"/>
                          <a:cs typeface="Leelawadee" panose="020B0502040204020203" pitchFamily="34" charset="-34"/>
                        </a:rPr>
                        <a:t>pep+ alignment: </a:t>
                      </a:r>
                      <a:r>
                        <a:rPr lang="en-US" sz="1050" b="1" i="0" kern="1200" noProof="0">
                          <a:solidFill>
                            <a:srgbClr val="2B660F"/>
                          </a:solidFill>
                          <a:effectLst/>
                          <a:latin typeface="+mn-lt"/>
                          <a:ea typeface="+mn-ea"/>
                          <a:cs typeface="Leelawadee" panose="020B0502040204020203" pitchFamily="34" charset="-34"/>
                        </a:rPr>
                        <a:t>Achieve net-zero emissions by 2050 or sooner</a:t>
                      </a:r>
                    </a:p>
                    <a:p>
                      <a:pPr marL="120650" lvl="0" indent="-120650">
                        <a:spcBef>
                          <a:spcPts val="400"/>
                        </a:spcBef>
                        <a:buClr>
                          <a:schemeClr val="tx1"/>
                        </a:buClr>
                        <a:buFont typeface="Arial" panose="020B0604020202020204" pitchFamily="34" charset="0"/>
                        <a:buChar char="•"/>
                      </a:pPr>
                      <a:r>
                        <a:rPr lang="en-US" sz="1050" b="0" i="0" kern="1200" noProof="0">
                          <a:solidFill>
                            <a:srgbClr val="2B660F"/>
                          </a:solidFill>
                          <a:effectLst/>
                          <a:highlight>
                            <a:srgbClr val="FFC624"/>
                          </a:highlight>
                          <a:latin typeface="+mn-lt"/>
                          <a:ea typeface="+mn-ea"/>
                          <a:cs typeface="Leelawadee"/>
                        </a:rPr>
                        <a:t>Target</a:t>
                      </a:r>
                      <a:r>
                        <a:rPr lang="en-US" sz="1050" b="0" i="0" kern="1200" noProof="0">
                          <a:solidFill>
                            <a:srgbClr val="2B660F"/>
                          </a:solidFill>
                          <a:effectLst/>
                          <a:latin typeface="+mn-lt"/>
                          <a:ea typeface="+mn-ea"/>
                          <a:cs typeface="Leelawadee"/>
                        </a:rPr>
                        <a:t>: Reduce absolute scope 3 FLAG GHG emissions 30.3% by 2030 and 72% by 2050 from a 2022 base year.</a:t>
                      </a:r>
                    </a:p>
                    <a:p>
                      <a:pPr marL="290513" marR="0" lvl="1" indent="-171450" algn="l" defTabSz="914400" rtl="0" eaLnBrk="1" fontAlgn="auto" latinLnBrk="0" hangingPunct="1">
                        <a:lnSpc>
                          <a:spcPct val="100000"/>
                        </a:lnSpc>
                        <a:spcBef>
                          <a:spcPts val="0"/>
                        </a:spcBef>
                        <a:spcAft>
                          <a:spcPts val="0"/>
                        </a:spcAft>
                        <a:buClr>
                          <a:schemeClr val="tx1"/>
                        </a:buClr>
                        <a:buSzTx/>
                        <a:buFont typeface="Wingdings" panose="05000000000000000000" pitchFamily="2" charset="2"/>
                        <a:buChar char="Ø"/>
                        <a:tabLst/>
                        <a:defRPr/>
                      </a:pPr>
                      <a:r>
                        <a:rPr lang="en-US" sz="1050" b="1" i="0" kern="1200" noProof="0">
                          <a:solidFill>
                            <a:srgbClr val="2B660F"/>
                          </a:solidFill>
                          <a:effectLst/>
                          <a:latin typeface="+mn-lt"/>
                          <a:ea typeface="+mn-ea"/>
                          <a:cs typeface="Leelawadee" panose="020B0502040204020203" pitchFamily="34" charset="-34"/>
                        </a:rPr>
                        <a:t>pep+ alignment: Achieve a 30% reduction in Scope 3 Forest, Land and Agriculture (FLAG) emissions by 2030 (vs 2022 baseline) </a:t>
                      </a:r>
                    </a:p>
                    <a:p>
                      <a:pPr marL="120650" marR="0" lvl="0" indent="-120650" algn="l" defTabSz="914400" rtl="0" eaLnBrk="1" fontAlgn="auto" latinLnBrk="0" hangingPunct="1">
                        <a:lnSpc>
                          <a:spcPct val="100000"/>
                        </a:lnSpc>
                        <a:spcBef>
                          <a:spcPts val="400"/>
                        </a:spcBef>
                        <a:spcAft>
                          <a:spcPts val="0"/>
                        </a:spcAft>
                        <a:buClr>
                          <a:schemeClr val="tx1"/>
                        </a:buClr>
                        <a:buSzTx/>
                        <a:buFont typeface="Arial" panose="020B0604020202020204" pitchFamily="34" charset="0"/>
                        <a:buChar char="•"/>
                        <a:tabLst/>
                        <a:defRPr/>
                      </a:pPr>
                      <a:r>
                        <a:rPr lang="en-US" sz="1050" b="0" i="0" kern="1200" noProof="0">
                          <a:solidFill>
                            <a:srgbClr val="2B660F"/>
                          </a:solidFill>
                          <a:effectLst/>
                          <a:highlight>
                            <a:srgbClr val="FFC624"/>
                          </a:highlight>
                          <a:latin typeface="+mn-lt"/>
                          <a:ea typeface="+mn-ea"/>
                          <a:cs typeface="Leelawadee"/>
                        </a:rPr>
                        <a:t>Target</a:t>
                      </a:r>
                      <a:r>
                        <a:rPr lang="en-US" sz="1050" b="0" i="0" kern="1200" noProof="0">
                          <a:solidFill>
                            <a:srgbClr val="2B660F"/>
                          </a:solidFill>
                          <a:effectLst/>
                          <a:latin typeface="+mn-lt"/>
                          <a:ea typeface="+mn-ea"/>
                          <a:cs typeface="Leelawadee"/>
                        </a:rPr>
                        <a:t>: Reduce absolute scope 1+2 GHG emissions 52% by 2030 and 90% by 2035 from a 2021 base year.</a:t>
                      </a:r>
                    </a:p>
                    <a:p>
                      <a:pPr marL="290513" marR="0" lvl="1" indent="-171450" algn="l" defTabSz="914400" rtl="0" eaLnBrk="1" fontAlgn="auto" latinLnBrk="0" hangingPunct="1">
                        <a:lnSpc>
                          <a:spcPct val="100000"/>
                        </a:lnSpc>
                        <a:spcBef>
                          <a:spcPts val="0"/>
                        </a:spcBef>
                        <a:spcAft>
                          <a:spcPts val="0"/>
                        </a:spcAft>
                        <a:buClr>
                          <a:schemeClr val="tx1"/>
                        </a:buClr>
                        <a:buSzTx/>
                        <a:buFont typeface="Wingdings" panose="05000000000000000000" pitchFamily="2" charset="2"/>
                        <a:buChar char="Ø"/>
                        <a:tabLst/>
                        <a:defRPr/>
                      </a:pPr>
                      <a:r>
                        <a:rPr lang="en-US" sz="1050" b="1" i="0" kern="1200" noProof="0">
                          <a:solidFill>
                            <a:srgbClr val="2B660F"/>
                          </a:solidFill>
                          <a:effectLst/>
                          <a:latin typeface="+mn-lt"/>
                          <a:ea typeface="+mn-ea"/>
                          <a:cs typeface="Leelawadee" panose="020B0502040204020203" pitchFamily="34" charset="-34"/>
                        </a:rPr>
                        <a:t>pep+ alignment: Achieve a 50% reduction in Scope 1 and 2 emissions by 2030 (vs 2022 baseline)</a:t>
                      </a:r>
                    </a:p>
                    <a:p>
                      <a:pPr marL="120650" marR="0" lvl="0" indent="-120650" algn="l" defTabSz="914400" rtl="0" eaLnBrk="1" fontAlgn="auto" latinLnBrk="0" hangingPunct="1">
                        <a:lnSpc>
                          <a:spcPct val="100000"/>
                        </a:lnSpc>
                        <a:spcBef>
                          <a:spcPts val="400"/>
                        </a:spcBef>
                        <a:spcAft>
                          <a:spcPts val="0"/>
                        </a:spcAft>
                        <a:buClr>
                          <a:schemeClr val="tx1"/>
                        </a:buClr>
                        <a:buSzTx/>
                        <a:buFont typeface="Arial" panose="020B0604020202020204" pitchFamily="34" charset="0"/>
                        <a:buChar char="•"/>
                        <a:tabLst/>
                        <a:defRPr/>
                      </a:pPr>
                      <a:r>
                        <a:rPr lang="en-US" sz="1050" b="0" i="0" kern="1200" noProof="0">
                          <a:solidFill>
                            <a:srgbClr val="2B660F"/>
                          </a:solidFill>
                          <a:effectLst/>
                          <a:highlight>
                            <a:srgbClr val="FFC624"/>
                          </a:highlight>
                          <a:latin typeface="+mn-lt"/>
                          <a:ea typeface="+mn-ea"/>
                          <a:cs typeface="Leelawadee"/>
                        </a:rPr>
                        <a:t>Target</a:t>
                      </a:r>
                      <a:r>
                        <a:rPr lang="en-US" sz="1050" b="0" i="0" kern="1200" noProof="0">
                          <a:solidFill>
                            <a:srgbClr val="2B660F"/>
                          </a:solidFill>
                          <a:effectLst/>
                          <a:latin typeface="+mn-lt"/>
                          <a:ea typeface="+mn-ea"/>
                          <a:cs typeface="Leelawadee"/>
                        </a:rPr>
                        <a:t>: Reduce absolute scope 3 GHG emissions 25% by 2030 and 90% by 2050 from a 2022 base year.</a:t>
                      </a:r>
                    </a:p>
                    <a:p>
                      <a:pPr marL="290513" marR="0" lvl="1" indent="-171450" algn="l" defTabSz="914400" rtl="0" eaLnBrk="1" fontAlgn="auto" latinLnBrk="0" hangingPunct="1">
                        <a:lnSpc>
                          <a:spcPct val="100000"/>
                        </a:lnSpc>
                        <a:spcBef>
                          <a:spcPts val="0"/>
                        </a:spcBef>
                        <a:spcAft>
                          <a:spcPts val="0"/>
                        </a:spcAft>
                        <a:buClr>
                          <a:schemeClr val="tx1"/>
                        </a:buClr>
                        <a:buSzTx/>
                        <a:buFont typeface="Wingdings" panose="05000000000000000000" pitchFamily="2" charset="2"/>
                        <a:buChar char="Ø"/>
                        <a:tabLst/>
                        <a:defRPr/>
                      </a:pPr>
                      <a:r>
                        <a:rPr lang="en-US" sz="1050" b="1" i="0" kern="1200" noProof="0">
                          <a:solidFill>
                            <a:srgbClr val="2B660F"/>
                          </a:solidFill>
                          <a:effectLst/>
                          <a:latin typeface="+mn-lt"/>
                          <a:ea typeface="+mn-ea"/>
                          <a:cs typeface="Leelawadee" panose="020B0502040204020203" pitchFamily="34" charset="-34"/>
                        </a:rPr>
                        <a:t>pep+ alignment: Achieve a 42% reduction in Scope 3 Energy &amp; Industry (E&amp;I) emissions by 2030 (vs 2022 baseline)</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indent="-120650" algn="l" rtl="0" fontAlgn="base">
                        <a:lnSpc>
                          <a:spcPct val="100000"/>
                        </a:lnSpc>
                        <a:buFont typeface="Arial" panose="020B0604020202020204" pitchFamily="34" charset="0"/>
                        <a:buChar char="•"/>
                      </a:pPr>
                      <a:r>
                        <a:rPr lang="en-US" sz="1050" b="0" i="0" noProof="0">
                          <a:solidFill>
                            <a:srgbClr val="2B660F"/>
                          </a:solidFill>
                          <a:effectLst/>
                          <a:highlight>
                            <a:srgbClr val="FFC624"/>
                          </a:highlight>
                          <a:latin typeface="+mn-lt"/>
                          <a:cs typeface="Leelawadee"/>
                        </a:rPr>
                        <a:t>Target:</a:t>
                      </a:r>
                      <a:r>
                        <a:rPr lang="en-US" sz="1050" b="0" i="0" noProof="0">
                          <a:solidFill>
                            <a:srgbClr val="2B660F"/>
                          </a:solidFill>
                          <a:effectLst/>
                          <a:latin typeface="+mn-lt"/>
                          <a:cs typeface="Leelawadee"/>
                        </a:rPr>
                        <a:t> Make 100% of ALDI-exclusive primary packaging reusable, recyclable or compostable by the end of 2025​​</a:t>
                      </a:r>
                    </a:p>
                    <a:p>
                      <a:pPr marL="290513" lvl="1" indent="-171450" algn="l" defTabSz="914400" rtl="0" eaLnBrk="1" fontAlgn="base" latinLnBrk="0" hangingPunct="1">
                        <a:lnSpc>
                          <a:spcPct val="100000"/>
                        </a:lnSpc>
                        <a:buFont typeface="Wingdings" panose="05000000000000000000" pitchFamily="2" charset="2"/>
                        <a:buChar char="Ø"/>
                      </a:pPr>
                      <a:r>
                        <a:rPr lang="en-US" sz="1050" b="1" i="0" kern="1200" noProof="0">
                          <a:solidFill>
                            <a:srgbClr val="2B660F"/>
                          </a:solidFill>
                          <a:effectLst/>
                          <a:latin typeface="+mn-lt"/>
                          <a:ea typeface="+mn-ea"/>
                          <a:cs typeface="Leelawadee" panose="020B0502040204020203" pitchFamily="34" charset="-34"/>
                        </a:rPr>
                        <a:t>pep+ alignment: For our primary plastic packaging in key packaging markets, use 40% or greater recycled content in our plastic packaging by 2035 or sooner </a:t>
                      </a:r>
                    </a:p>
                    <a:p>
                      <a:pPr marL="120650" indent="-120650" algn="l" rtl="0" fontAlgn="base">
                        <a:lnSpc>
                          <a:spcPct val="100000"/>
                        </a:lnSpc>
                        <a:spcBef>
                          <a:spcPts val="400"/>
                        </a:spcBef>
                        <a:buFont typeface="Arial" panose="020B0604020202020204" pitchFamily="34" charset="0"/>
                        <a:buChar char="•"/>
                      </a:pPr>
                      <a:r>
                        <a:rPr lang="en-US" sz="1050" b="0" i="0" noProof="0">
                          <a:solidFill>
                            <a:srgbClr val="2B660F"/>
                          </a:solidFill>
                          <a:effectLst/>
                          <a:highlight>
                            <a:srgbClr val="FFC624"/>
                          </a:highlight>
                          <a:latin typeface="+mn-lt"/>
                          <a:cs typeface="Leelawadee"/>
                        </a:rPr>
                        <a:t>Target:</a:t>
                      </a:r>
                      <a:r>
                        <a:rPr lang="en-US" sz="1050" b="0" i="0" noProof="0">
                          <a:solidFill>
                            <a:srgbClr val="2B660F"/>
                          </a:solidFill>
                          <a:effectLst/>
                          <a:latin typeface="+mn-lt"/>
                          <a:cs typeface="Leelawadee"/>
                        </a:rPr>
                        <a:t> Reduce ALDI-exclusive primary packaging materials 15% by the end of 2025​​</a:t>
                      </a:r>
                    </a:p>
                    <a:p>
                      <a:pPr marL="290513"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050" b="1" i="0" kern="1200" noProof="0">
                          <a:solidFill>
                            <a:srgbClr val="2B660F"/>
                          </a:solidFill>
                          <a:effectLst/>
                          <a:latin typeface="+mn-lt"/>
                          <a:ea typeface="+mn-ea"/>
                          <a:cs typeface="Leelawadee" panose="020B0502040204020203" pitchFamily="34" charset="-34"/>
                        </a:rPr>
                        <a:t>pep+ alignment: Achieve 97% or greater reusable, recyclable, or compostable (RRC) packaging by design by 2030 in our primary and secondary packaging in our key packaging markets </a:t>
                      </a: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50" b="0" i="1" kern="1200" noProof="0">
                          <a:solidFill>
                            <a:srgbClr val="2B660F"/>
                          </a:solidFill>
                          <a:effectLst/>
                          <a:latin typeface="+mn-lt"/>
                          <a:ea typeface="+mn-ea"/>
                          <a:cs typeface="Leelawadee"/>
                        </a:rPr>
                        <a:t>No commonalities.</a:t>
                      </a: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buFont typeface="Arial" panose="020B0604020202020204" pitchFamily="34" charset="0"/>
                        <a:buNone/>
                      </a:pPr>
                      <a:r>
                        <a:rPr lang="en-US" sz="1050" b="0" i="1" u="none" strike="noStrike" kern="1200" cap="none" spc="0" normalizeH="0" baseline="0" noProof="0">
                          <a:ln>
                            <a:noFill/>
                          </a:ln>
                          <a:solidFill>
                            <a:srgbClr val="2B660F"/>
                          </a:solidFill>
                          <a:effectLst/>
                          <a:uLnTx/>
                          <a:uFillTx/>
                          <a:latin typeface="+mn-lt"/>
                          <a:ea typeface="+mn-ea"/>
                          <a:cs typeface="+mn-cs"/>
                        </a:rPr>
                        <a:t>No commonalities.</a:t>
                      </a: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bl>
          </a:graphicData>
        </a:graphic>
      </p:graphicFrame>
      <p:pic>
        <p:nvPicPr>
          <p:cNvPr id="14" name="Picture 13" descr="A blue and green windmill with green arrows&#10;&#10;Description automatically generated">
            <a:extLst>
              <a:ext uri="{FF2B5EF4-FFF2-40B4-BE49-F238E27FC236}">
                <a16:creationId xmlns:a16="http://schemas.microsoft.com/office/drawing/2014/main" id="{9591A138-1379-6F4D-7093-7832A349C58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sp>
        <p:nvSpPr>
          <p:cNvPr id="18" name="TextBox 17">
            <a:extLst>
              <a:ext uri="{FF2B5EF4-FFF2-40B4-BE49-F238E27FC236}">
                <a16:creationId xmlns:a16="http://schemas.microsoft.com/office/drawing/2014/main" id="{AAF26849-D527-EF88-DBC4-9204A765DF38}"/>
              </a:ext>
            </a:extLst>
          </p:cNvPr>
          <p:cNvSpPr txBox="1"/>
          <p:nvPr/>
        </p:nvSpPr>
        <p:spPr>
          <a:xfrm>
            <a:off x="8464460" y="6269189"/>
            <a:ext cx="3275104" cy="506261"/>
          </a:xfrm>
          <a:prstGeom prst="rect">
            <a:avLst/>
          </a:prstGeom>
          <a:solidFill>
            <a:srgbClr val="8EBC29"/>
          </a:solidFill>
        </p:spPr>
        <p:txBody>
          <a:bodyPr wrap="square" rtlCol="0" anchor="ctr">
            <a:noAutofit/>
          </a:bodyPr>
          <a:lstStyle/>
          <a:p>
            <a:pPr lvl="0" algn="ctr">
              <a:defRPr/>
            </a:pPr>
            <a:r>
              <a:rPr lang="en-US" sz="1050" i="1" kern="0">
                <a:solidFill>
                  <a:schemeClr val="bg1"/>
                </a:solidFill>
                <a:cs typeface="Leelawadee" panose="020B0502040204020203" pitchFamily="34" charset="-34"/>
              </a:rPr>
              <a:t>No commonalities were identified across </a:t>
            </a:r>
          </a:p>
          <a:p>
            <a:pPr lvl="0" algn="ctr">
              <a:defRPr/>
            </a:pPr>
            <a:r>
              <a:rPr lang="en-US" sz="1050" i="1" kern="0">
                <a:solidFill>
                  <a:schemeClr val="bg1"/>
                </a:solidFill>
                <a:cs typeface="Leelawadee" panose="020B0502040204020203" pitchFamily="34" charset="-34"/>
              </a:rPr>
              <a:t>Positive Choices and Positive Agriculture (PepsiCo) and Aldi.</a:t>
            </a:r>
          </a:p>
        </p:txBody>
      </p:sp>
      <p:pic>
        <p:nvPicPr>
          <p:cNvPr id="2" name="Picture 1">
            <a:extLst>
              <a:ext uri="{FF2B5EF4-FFF2-40B4-BE49-F238E27FC236}">
                <a16:creationId xmlns:a16="http://schemas.microsoft.com/office/drawing/2014/main" id="{B3623821-B709-1134-F885-B50CC2187D6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251581" y="209134"/>
            <a:ext cx="635620" cy="763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0491639"/>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0CAD04-3428-E2FF-F558-4101E0C4C404}"/>
            </a:ext>
          </a:extLst>
        </p:cNvPr>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5060964E-788B-A27C-FF5F-5FD9B8DA64CE}"/>
              </a:ext>
            </a:extLst>
          </p:cNvPr>
          <p:cNvGraphicFramePr>
            <a:graphicFrameLocks/>
          </p:cNvGraphicFramePr>
          <p:nvPr>
            <p:custDataLst>
              <p:tags r:id="rId1"/>
            </p:custDataLst>
            <p:extLst>
              <p:ext uri="{D42A27DB-BD31-4B8C-83A1-F6EECF244321}">
                <p14:modId xmlns:p14="http://schemas.microsoft.com/office/powerpoint/2010/main" val="8672042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3" name="think-cell data - do not delete" hidden="1">
                        <a:extLst>
                          <a:ext uri="{FF2B5EF4-FFF2-40B4-BE49-F238E27FC236}">
                            <a16:creationId xmlns:a16="http://schemas.microsoft.com/office/drawing/2014/main" id="{5060964E-788B-A27C-FF5F-5FD9B8DA64C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CEB74608-8AE5-1477-BCB0-0B95FA573AFF}"/>
              </a:ext>
            </a:extLst>
          </p:cNvPr>
          <p:cNvSpPr>
            <a:spLocks noGrp="1"/>
          </p:cNvSpPr>
          <p:nvPr>
            <p:ph type="title"/>
          </p:nvPr>
        </p:nvSpPr>
        <p:spPr>
          <a:xfrm>
            <a:off x="304801" y="247650"/>
            <a:ext cx="10477500" cy="968375"/>
          </a:xfrm>
        </p:spPr>
        <p:txBody>
          <a:bodyPr vert="horz" rIns="0"/>
          <a:lstStyle/>
          <a:p>
            <a:pPr lvl="0"/>
            <a:r>
              <a:rPr lang="en-US" sz="2600"/>
              <a:t>COMMONALITY BETWEEN MGM RESORTS’ AND PEP+ FOCUS AREAS</a:t>
            </a:r>
            <a:br>
              <a:rPr lang="en-US" sz="2800"/>
            </a:br>
            <a:r>
              <a:rPr lang="en-US" sz="1800" i="1"/>
              <a:t>Allowing us to identify opportunities for collaboration, and therefore</a:t>
            </a:r>
            <a:br>
              <a:rPr lang="en-US" sz="1800" i="1"/>
            </a:br>
            <a:r>
              <a:rPr lang="en-US" sz="1800" i="1"/>
              <a:t>add value to our relationship</a:t>
            </a:r>
          </a:p>
        </p:txBody>
      </p:sp>
      <p:pic>
        <p:nvPicPr>
          <p:cNvPr id="11" name="Picture Placeholder 7" descr="MGM Resorts Logo - PNG Logo Vector Brand Downloads (SVG, EPS)">
            <a:extLst>
              <a:ext uri="{FF2B5EF4-FFF2-40B4-BE49-F238E27FC236}">
                <a16:creationId xmlns:a16="http://schemas.microsoft.com/office/drawing/2014/main" id="{0F53761E-448B-45BA-944B-431E05953824}"/>
              </a:ext>
            </a:extLst>
          </p:cNvPr>
          <p:cNvPicPr>
            <a:picLocks noChangeAspect="1"/>
          </p:cNvPicPr>
          <p:nvPr/>
        </p:nvPicPr>
        <p:blipFill rotWithShape="1">
          <a:blip r:embed="rId6"/>
          <a:srcRect l="-1815" t="-12635" r="-259" b="-15220"/>
          <a:stretch>
            <a:fillRect/>
          </a:stretch>
        </p:blipFill>
        <p:spPr>
          <a:xfrm>
            <a:off x="10597357" y="574848"/>
            <a:ext cx="1316038" cy="313978"/>
          </a:xfrm>
          <a:prstGeom prst="rect">
            <a:avLst/>
          </a:prstGeom>
        </p:spPr>
      </p:pic>
      <p:sp>
        <p:nvSpPr>
          <p:cNvPr id="12" name="Rectangle: Top Corners Rounded 11">
            <a:extLst>
              <a:ext uri="{FF2B5EF4-FFF2-40B4-BE49-F238E27FC236}">
                <a16:creationId xmlns:a16="http://schemas.microsoft.com/office/drawing/2014/main" id="{3A21E385-C965-1E78-D0D6-89FA16B8451E}"/>
              </a:ext>
            </a:extLst>
          </p:cNvPr>
          <p:cNvSpPr/>
          <p:nvPr/>
        </p:nvSpPr>
        <p:spPr>
          <a:xfrm>
            <a:off x="1981200" y="1148231"/>
            <a:ext cx="9997439" cy="432919"/>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3" name="Table 4">
            <a:extLst>
              <a:ext uri="{FF2B5EF4-FFF2-40B4-BE49-F238E27FC236}">
                <a16:creationId xmlns:a16="http://schemas.microsoft.com/office/drawing/2014/main" id="{C36E739F-71CF-524B-AD98-75CD34272B42}"/>
              </a:ext>
            </a:extLst>
          </p:cNvPr>
          <p:cNvGraphicFramePr>
            <a:graphicFrameLocks noGrp="1"/>
          </p:cNvGraphicFramePr>
          <p:nvPr>
            <p:extLst>
              <p:ext uri="{D42A27DB-BD31-4B8C-83A1-F6EECF244321}">
                <p14:modId xmlns:p14="http://schemas.microsoft.com/office/powerpoint/2010/main" val="3025708042"/>
              </p:ext>
            </p:extLst>
          </p:nvPr>
        </p:nvGraphicFramePr>
        <p:xfrm>
          <a:off x="-7620" y="1148230"/>
          <a:ext cx="11986260" cy="5038258"/>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9997440">
                  <a:extLst>
                    <a:ext uri="{9D8B030D-6E8A-4147-A177-3AD203B41FA5}">
                      <a16:colId xmlns:a16="http://schemas.microsoft.com/office/drawing/2014/main" val="2382844442"/>
                    </a:ext>
                  </a:extLst>
                </a:gridCol>
              </a:tblGrid>
              <a:tr h="420624">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a:rPr>
                        <a:t>Investing in Environmental Stewardship</a:t>
                      </a:r>
                    </a:p>
                  </a:txBody>
                  <a:tcPr marL="27432" marR="27432" marT="27432"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4617634">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lvl="0" indent="-120650" algn="l">
                        <a:lnSpc>
                          <a:spcPct val="100000"/>
                        </a:lnSpc>
                        <a:buClr>
                          <a:srgbClr val="000000"/>
                        </a:buClr>
                        <a:buFont typeface="Arial,Sans-Serif" panose="020B0604020202020204" pitchFamily="34" charset="0"/>
                        <a:buChar char="•"/>
                        <a:tabLst>
                          <a:tab pos="171450" algn="l"/>
                        </a:tabLst>
                      </a:pPr>
                      <a:r>
                        <a:rPr lang="en-US" sz="1050" b="0" i="0" u="none" strike="noStrike" kern="1200" noProof="0">
                          <a:solidFill>
                            <a:schemeClr val="accent3"/>
                          </a:solidFill>
                          <a:highlight>
                            <a:srgbClr val="FFC624"/>
                          </a:highlight>
                          <a:latin typeface="+mn-lt"/>
                        </a:rPr>
                        <a:t>Target</a:t>
                      </a:r>
                      <a:r>
                        <a:rPr lang="en-US" sz="1050" b="0" i="0" u="none" strike="noStrike" kern="1200" noProof="0">
                          <a:solidFill>
                            <a:schemeClr val="accent3"/>
                          </a:solidFill>
                          <a:latin typeface="+mn-lt"/>
                        </a:rPr>
                        <a:t>: Reduce scope 3 emissions by 30% against 2019 baseline by 2030 </a:t>
                      </a:r>
                    </a:p>
                    <a:p>
                      <a:pPr marL="350838" lvl="1" indent="-176213" algn="l">
                        <a:lnSpc>
                          <a:spcPct val="100000"/>
                        </a:lnSpc>
                        <a:spcBef>
                          <a:spcPts val="400"/>
                        </a:spcBef>
                        <a:buClr>
                          <a:srgbClr val="000000"/>
                        </a:buClr>
                        <a:buFont typeface="Wingdings,Sans-Serif" panose="020B0604020202020204" pitchFamily="34" charset="0"/>
                        <a:buChar char="Ø"/>
                      </a:pPr>
                      <a:r>
                        <a:rPr lang="en-US" sz="1050" b="1" i="0" u="none" strike="noStrike" kern="1200" noProof="0">
                          <a:solidFill>
                            <a:schemeClr val="accent3"/>
                          </a:solidFill>
                          <a:latin typeface="+mn-lt"/>
                        </a:rPr>
                        <a:t>pep+ alignment: Achieve a 30% reduction in scope 3 FLAG emissions by 2030 (vs 2022 baseline) and achieve a 42% reduction in scope 3 E&amp;I emissions (vs 2022 baseline)</a:t>
                      </a:r>
                    </a:p>
                    <a:p>
                      <a:pPr marL="120650" lvl="0" indent="-120650" algn="l">
                        <a:lnSpc>
                          <a:spcPct val="100000"/>
                        </a:lnSpc>
                        <a:spcBef>
                          <a:spcPts val="1500"/>
                        </a:spcBef>
                        <a:buClr>
                          <a:srgbClr val="000000"/>
                        </a:buClr>
                        <a:buFont typeface="Arial,Sans-Serif" panose="020B0604020202020204" pitchFamily="34" charset="0"/>
                        <a:buChar char="•"/>
                        <a:tabLst>
                          <a:tab pos="171450" algn="l"/>
                        </a:tabLst>
                      </a:pPr>
                      <a:r>
                        <a:rPr lang="en-US" sz="1050" b="0" i="0" u="none" strike="noStrike" kern="1200" noProof="0">
                          <a:solidFill>
                            <a:schemeClr val="accent3"/>
                          </a:solidFill>
                          <a:highlight>
                            <a:srgbClr val="FFC624"/>
                          </a:highlight>
                          <a:latin typeface="+mn-lt"/>
                        </a:rPr>
                        <a:t>Target</a:t>
                      </a:r>
                      <a:r>
                        <a:rPr lang="en-US" sz="1050" b="0" i="0" u="none" strike="noStrike" kern="1200" noProof="0">
                          <a:solidFill>
                            <a:schemeClr val="accent3"/>
                          </a:solidFill>
                          <a:latin typeface="+mn-lt"/>
                        </a:rPr>
                        <a:t>: Source 100% of electricity in the U.S. from renewable sources by 2030 </a:t>
                      </a:r>
                    </a:p>
                    <a:p>
                      <a:pPr marL="290513" lvl="1" indent="-171450" algn="l">
                        <a:lnSpc>
                          <a:spcPct val="100000"/>
                        </a:lnSpc>
                        <a:spcBef>
                          <a:spcPts val="600"/>
                        </a:spcBef>
                        <a:buClr>
                          <a:srgbClr val="000000"/>
                        </a:buClr>
                        <a:buFont typeface="Wingdings,Sans-Serif"/>
                        <a:buChar char="Ø"/>
                      </a:pPr>
                      <a:r>
                        <a:rPr lang="en-US" sz="1050" b="1" i="0" u="none" strike="noStrike" noProof="0">
                          <a:solidFill>
                            <a:srgbClr val="2B660F"/>
                          </a:solidFill>
                          <a:latin typeface="+mn-lt"/>
                        </a:rPr>
                        <a:t>pep+ alignment: Achieve 100% renewable electricity in company-owned operations by 2030</a:t>
                      </a:r>
                    </a:p>
                    <a:p>
                      <a:pPr marL="120650" lvl="0" indent="-120650" algn="l">
                        <a:lnSpc>
                          <a:spcPct val="100000"/>
                        </a:lnSpc>
                        <a:spcBef>
                          <a:spcPts val="1500"/>
                        </a:spcBef>
                        <a:buClr>
                          <a:srgbClr val="000000"/>
                        </a:buClr>
                        <a:buFont typeface="Arial,Sans-Serif" panose="020B0604020202020204" pitchFamily="34" charset="0"/>
                        <a:buChar char="•"/>
                        <a:tabLst>
                          <a:tab pos="171450" algn="l"/>
                        </a:tabLst>
                      </a:pPr>
                      <a:r>
                        <a:rPr lang="en-US" sz="1050" b="0" i="0" u="none" strike="noStrike" kern="1200" noProof="0">
                          <a:solidFill>
                            <a:schemeClr val="accent3"/>
                          </a:solidFill>
                          <a:highlight>
                            <a:srgbClr val="FFC624"/>
                          </a:highlight>
                          <a:latin typeface="+mn-lt"/>
                        </a:rPr>
                        <a:t>Target</a:t>
                      </a:r>
                      <a:r>
                        <a:rPr lang="en-US" sz="1050" b="0" i="0" u="none" strike="noStrike" kern="1200" noProof="0">
                          <a:solidFill>
                            <a:schemeClr val="accent3"/>
                          </a:solidFill>
                          <a:latin typeface="+mn-lt"/>
                        </a:rPr>
                        <a:t>: Source 80% of electricity globally from renewable sources by 2030 </a:t>
                      </a:r>
                    </a:p>
                    <a:p>
                      <a:pPr marL="290513" lvl="1" indent="-171450" algn="l">
                        <a:lnSpc>
                          <a:spcPct val="100000"/>
                        </a:lnSpc>
                        <a:spcBef>
                          <a:spcPts val="600"/>
                        </a:spcBef>
                        <a:buClr>
                          <a:srgbClr val="000000"/>
                        </a:buClr>
                        <a:buFont typeface="Wingdings,Sans-Serif"/>
                        <a:buChar char="Ø"/>
                      </a:pPr>
                      <a:r>
                        <a:rPr lang="en-US" sz="1050" b="1" i="0" u="none" strike="noStrike" noProof="0">
                          <a:solidFill>
                            <a:srgbClr val="2B660F"/>
                          </a:solidFill>
                          <a:latin typeface="+mn-lt"/>
                        </a:rPr>
                        <a:t>pep+ alignment: Achieve 100% renewable electricity in company-owned operations by 2030</a:t>
                      </a:r>
                    </a:p>
                  </a:txBody>
                  <a:tcPr marL="27432" marR="27432" marT="27432" marB="27432">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bl>
          </a:graphicData>
        </a:graphic>
      </p:graphicFrame>
      <p:pic>
        <p:nvPicPr>
          <p:cNvPr id="20" name="Picture 19" descr="A blue and green windmill with green arrows&#10;&#10;Description automatically generated">
            <a:extLst>
              <a:ext uri="{FF2B5EF4-FFF2-40B4-BE49-F238E27FC236}">
                <a16:creationId xmlns:a16="http://schemas.microsoft.com/office/drawing/2014/main" id="{523952B4-5C2C-BF15-E156-902FFDF2C9C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2009897"/>
            <a:ext cx="556204" cy="604020"/>
          </a:xfrm>
          <a:prstGeom prst="rect">
            <a:avLst/>
          </a:prstGeom>
        </p:spPr>
      </p:pic>
      <p:sp>
        <p:nvSpPr>
          <p:cNvPr id="21" name="TextBox 20">
            <a:extLst>
              <a:ext uri="{FF2B5EF4-FFF2-40B4-BE49-F238E27FC236}">
                <a16:creationId xmlns:a16="http://schemas.microsoft.com/office/drawing/2014/main" id="{EF5AD726-34FF-D0A5-0035-4FB9F4D3FDAF}"/>
              </a:ext>
            </a:extLst>
          </p:cNvPr>
          <p:cNvSpPr txBox="1"/>
          <p:nvPr/>
        </p:nvSpPr>
        <p:spPr>
          <a:xfrm>
            <a:off x="5334000" y="6269189"/>
            <a:ext cx="6405563" cy="506261"/>
          </a:xfrm>
          <a:prstGeom prst="rect">
            <a:avLst/>
          </a:prstGeom>
          <a:solidFill>
            <a:srgbClr val="8EBC29"/>
          </a:solidFill>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a:ln>
                  <a:noFill/>
                </a:ln>
                <a:solidFill>
                  <a:schemeClr val="bg1"/>
                </a:solidFill>
                <a:effectLst/>
                <a:uLnTx/>
                <a:uFillTx/>
                <a:cs typeface="Leelawadee" panose="020B0502040204020203" pitchFamily="34" charset="-34"/>
              </a:rPr>
              <a:t>No common focus areas were identified across Positive Agriculture (PepsiCo), Positive Choices (PepsiCo), Fostering a Culture of Respect (MGM Resort), Demonstrate Responsible Business Practices (MGM Resorts) or Supporting Our Communities (MGM Resorts).</a:t>
            </a:r>
          </a:p>
        </p:txBody>
      </p:sp>
    </p:spTree>
    <p:extLst>
      <p:ext uri="{BB962C8B-B14F-4D97-AF65-F5344CB8AC3E}">
        <p14:creationId xmlns:p14="http://schemas.microsoft.com/office/powerpoint/2010/main" val="760484230"/>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CABED4-F862-3E05-F977-A9230AC73D35}"/>
            </a:ext>
          </a:extLst>
        </p:cNvPr>
        <p:cNvGrpSpPr/>
        <p:nvPr/>
      </p:nvGrpSpPr>
      <p:grpSpPr>
        <a:xfrm>
          <a:off x="0" y="0"/>
          <a:ext cx="0" cy="0"/>
          <a:chOff x="0" y="0"/>
          <a:chExt cx="0" cy="0"/>
        </a:xfrm>
      </p:grpSpPr>
      <p:pic>
        <p:nvPicPr>
          <p:cNvPr id="3" name="Picture 2" descr="A black and white sign with white text&#10;&#10;AI-generated content may be incorrect.">
            <a:extLst>
              <a:ext uri="{FF2B5EF4-FFF2-40B4-BE49-F238E27FC236}">
                <a16:creationId xmlns:a16="http://schemas.microsoft.com/office/drawing/2014/main" id="{8255F683-EB5D-3FB8-B2C6-30FDBE920F42}"/>
              </a:ext>
            </a:extLst>
          </p:cNvPr>
          <p:cNvPicPr>
            <a:picLocks noChangeAspect="1"/>
          </p:cNvPicPr>
          <p:nvPr/>
        </p:nvPicPr>
        <p:blipFill>
          <a:blip r:embed="rId3"/>
          <a:srcRect t="26280" r="26510" b="173"/>
          <a:stretch>
            <a:fillRect/>
          </a:stretch>
        </p:blipFill>
        <p:spPr>
          <a:xfrm>
            <a:off x="304799" y="2095500"/>
            <a:ext cx="6029817" cy="1865969"/>
          </a:xfrm>
          <a:prstGeom prst="rect">
            <a:avLst/>
          </a:prstGeom>
        </p:spPr>
      </p:pic>
    </p:spTree>
    <p:extLst>
      <p:ext uri="{BB962C8B-B14F-4D97-AF65-F5344CB8AC3E}">
        <p14:creationId xmlns:p14="http://schemas.microsoft.com/office/powerpoint/2010/main" val="4259408687"/>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502061-8AAC-A0AF-2042-8865BBED38B9}"/>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18F97B6A-0C4C-AE0E-4B71-2282DA0D1104}"/>
              </a:ext>
            </a:extLst>
          </p:cNvPr>
          <p:cNvGraphicFramePr>
            <a:graphicFrameLocks/>
          </p:cNvGraphicFramePr>
          <p:nvPr>
            <p:custDataLst>
              <p:tags r:id="rId1"/>
            </p:custDataLst>
            <p:extLst>
              <p:ext uri="{D42A27DB-BD31-4B8C-83A1-F6EECF244321}">
                <p14:modId xmlns:p14="http://schemas.microsoft.com/office/powerpoint/2010/main" val="365236402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7" name="think-cell data - do not delete" hidden="1">
                        <a:extLst>
                          <a:ext uri="{FF2B5EF4-FFF2-40B4-BE49-F238E27FC236}">
                            <a16:creationId xmlns:a16="http://schemas.microsoft.com/office/drawing/2014/main" id="{18F97B6A-0C4C-AE0E-4B71-2282DA0D110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8" name="Picture Placeholder 7" descr="Home | Northeast Shared Services">
            <a:extLst>
              <a:ext uri="{FF2B5EF4-FFF2-40B4-BE49-F238E27FC236}">
                <a16:creationId xmlns:a16="http://schemas.microsoft.com/office/drawing/2014/main" id="{F9C8B2BC-F7E6-618F-D267-53A87422C74B}"/>
              </a:ext>
            </a:extLst>
          </p:cNvPr>
          <p:cNvPicPr>
            <a:picLocks noGrp="1" noChangeAspect="1"/>
          </p:cNvPicPr>
          <p:nvPr>
            <p:ph type="pic" sz="quarter" idx="14"/>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1743" t="-176716" r="-9469" b="-176716"/>
          <a:stretch>
            <a:fillRect/>
          </a:stretch>
        </p:blipFill>
        <p:spPr>
          <a:xfrm>
            <a:off x="0" y="0"/>
            <a:ext cx="6096000" cy="6858000"/>
          </a:xfrm>
          <a:prstGeom prst="rect">
            <a:avLst/>
          </a:prstGeom>
        </p:spPr>
      </p:pic>
      <p:sp>
        <p:nvSpPr>
          <p:cNvPr id="15" name="Rectangle: Single Corner Rounded 14">
            <a:extLst>
              <a:ext uri="{FF2B5EF4-FFF2-40B4-BE49-F238E27FC236}">
                <a16:creationId xmlns:a16="http://schemas.microsoft.com/office/drawing/2014/main" id="{4CF5989A-6306-D95E-98F1-77B6CDDABD38}"/>
              </a:ext>
            </a:extLst>
          </p:cNvPr>
          <p:cNvSpPr>
            <a:spLocks/>
          </p:cNvSpPr>
          <p:nvPr/>
        </p:nvSpPr>
        <p:spPr>
          <a:xfrm>
            <a:off x="6300438" y="825872"/>
            <a:ext cx="5852160" cy="66792"/>
          </a:xfrm>
          <a:prstGeom prst="round1Rect">
            <a:avLst>
              <a:gd name="adj" fmla="val 3618"/>
            </a:avLst>
          </a:prstGeom>
          <a:solidFill>
            <a:srgbClr val="0F440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182880" numCol="1" spcCol="38100" rtlCol="0" anchor="b">
            <a:noAutofit/>
          </a:bodyPr>
          <a:lstStyle/>
          <a:p>
            <a:pPr defTabSz="914400"/>
            <a:r>
              <a:rPr kumimoji="0" lang="en-US" sz="3200" b="0" i="0" u="none" strike="noStrike" kern="1200" cap="all" spc="0" normalizeH="0" baseline="0" noProof="0">
                <a:ln>
                  <a:noFill/>
                </a:ln>
                <a:solidFill>
                  <a:srgbClr val="0F440E"/>
                </a:solidFill>
                <a:effectLst/>
                <a:uLnTx/>
                <a:uFillTx/>
                <a:latin typeface="GT Pressura LCG Black"/>
                <a:ea typeface="+mj-ea"/>
                <a:cs typeface="+mj-cs"/>
              </a:rPr>
              <a:t>KEY TAKEAWAYS</a:t>
            </a:r>
            <a:endParaRPr lang="en-US" b="1">
              <a:solidFill>
                <a:srgbClr val="0F440E"/>
              </a:solidFill>
              <a:latin typeface="+mj-lt"/>
            </a:endParaRPr>
          </a:p>
        </p:txBody>
      </p:sp>
      <p:pic>
        <p:nvPicPr>
          <p:cNvPr id="16" name="Picture 15">
            <a:extLst>
              <a:ext uri="{FF2B5EF4-FFF2-40B4-BE49-F238E27FC236}">
                <a16:creationId xmlns:a16="http://schemas.microsoft.com/office/drawing/2014/main" id="{BC8EA374-5A56-8228-5F0C-F34CDCD79382}"/>
              </a:ext>
            </a:extLst>
          </p:cNvPr>
          <p:cNvPicPr>
            <a:picLocks noChangeAspect="1"/>
          </p:cNvPicPr>
          <p:nvPr/>
        </p:nvPicPr>
        <p:blipFill>
          <a:blip r:embed="rId8"/>
          <a:srcRect l="24821" r="18929"/>
          <a:stretch>
            <a:fillRect/>
          </a:stretch>
        </p:blipFill>
        <p:spPr>
          <a:xfrm rot="16200000">
            <a:off x="2520059" y="3282059"/>
            <a:ext cx="6857999" cy="293883"/>
          </a:xfrm>
          <a:custGeom>
            <a:avLst/>
            <a:gdLst>
              <a:gd name="connsiteX0" fmla="*/ 6857999 w 6857999"/>
              <a:gd name="connsiteY0" fmla="*/ 0 h 293883"/>
              <a:gd name="connsiteX1" fmla="*/ 6857999 w 6857999"/>
              <a:gd name="connsiteY1" fmla="*/ 293883 h 293883"/>
              <a:gd name="connsiteX2" fmla="*/ 0 w 6857999"/>
              <a:gd name="connsiteY2" fmla="*/ 293883 h 293883"/>
              <a:gd name="connsiteX3" fmla="*/ 0 w 6857999"/>
              <a:gd name="connsiteY3" fmla="*/ 0 h 293883"/>
            </a:gdLst>
            <a:ahLst/>
            <a:cxnLst>
              <a:cxn ang="0">
                <a:pos x="connsiteX0" y="connsiteY0"/>
              </a:cxn>
              <a:cxn ang="0">
                <a:pos x="connsiteX1" y="connsiteY1"/>
              </a:cxn>
              <a:cxn ang="0">
                <a:pos x="connsiteX2" y="connsiteY2"/>
              </a:cxn>
              <a:cxn ang="0">
                <a:pos x="connsiteX3" y="connsiteY3"/>
              </a:cxn>
            </a:cxnLst>
            <a:rect l="l" t="t" r="r" b="b"/>
            <a:pathLst>
              <a:path w="6857999" h="293883">
                <a:moveTo>
                  <a:pt x="6857999" y="0"/>
                </a:moveTo>
                <a:lnTo>
                  <a:pt x="6857999" y="293883"/>
                </a:lnTo>
                <a:lnTo>
                  <a:pt x="0" y="293883"/>
                </a:lnTo>
                <a:lnTo>
                  <a:pt x="0" y="0"/>
                </a:lnTo>
                <a:close/>
              </a:path>
            </a:pathLst>
          </a:custGeom>
          <a:effectLst>
            <a:outerShdw blurRad="50800" dist="38100" dir="10800000" algn="r" rotWithShape="0">
              <a:prstClr val="black">
                <a:alpha val="20000"/>
              </a:prstClr>
            </a:outerShdw>
          </a:effectLst>
        </p:spPr>
      </p:pic>
      <p:sp>
        <p:nvSpPr>
          <p:cNvPr id="17" name="Rectangle: Rounded Corners 16">
            <a:extLst>
              <a:ext uri="{FF2B5EF4-FFF2-40B4-BE49-F238E27FC236}">
                <a16:creationId xmlns:a16="http://schemas.microsoft.com/office/drawing/2014/main" id="{90635933-8F8E-5AEF-9CFA-0E06A282CD7A}"/>
              </a:ext>
            </a:extLst>
          </p:cNvPr>
          <p:cNvSpPr>
            <a:spLocks/>
          </p:cNvSpPr>
          <p:nvPr/>
        </p:nvSpPr>
        <p:spPr>
          <a:xfrm rot="10800000" flipH="1" flipV="1">
            <a:off x="6300438" y="1062650"/>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r>
              <a:rPr lang="en-US" sz="2400" b="1">
                <a:solidFill>
                  <a:srgbClr val="8EBC29"/>
                </a:solidFill>
              </a:rPr>
              <a:t>No focus areas</a:t>
            </a:r>
          </a:p>
        </p:txBody>
      </p:sp>
      <p:sp>
        <p:nvSpPr>
          <p:cNvPr id="18" name="Oval 17">
            <a:extLst>
              <a:ext uri="{FF2B5EF4-FFF2-40B4-BE49-F238E27FC236}">
                <a16:creationId xmlns:a16="http://schemas.microsoft.com/office/drawing/2014/main" id="{5C657C2A-B59B-13A5-4DD5-BF25A492EE9B}"/>
              </a:ext>
            </a:extLst>
          </p:cNvPr>
          <p:cNvSpPr/>
          <p:nvPr/>
        </p:nvSpPr>
        <p:spPr>
          <a:xfrm>
            <a:off x="6375234" y="1171322"/>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AA71BF6F-1368-743B-CCDA-DF0808313C13}"/>
              </a:ext>
            </a:extLst>
          </p:cNvPr>
          <p:cNvSpPr>
            <a:spLocks/>
          </p:cNvSpPr>
          <p:nvPr/>
        </p:nvSpPr>
        <p:spPr>
          <a:xfrm rot="10800000" flipH="1" flipV="1">
            <a:off x="6386385" y="1711260"/>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a:lnSpc>
                <a:spcPct val="100000"/>
              </a:lnSpc>
              <a:spcBef>
                <a:spcPts val="200"/>
              </a:spcBef>
            </a:pPr>
            <a:r>
              <a:rPr lang="en-US">
                <a:solidFill>
                  <a:schemeClr val="bg1"/>
                </a:solidFill>
              </a:rPr>
              <a:t>Despite meticulous research, Northeast Grocers has no public sustainability focus areas or information. Therefore, there are no points of alignment with PepsiCo.</a:t>
            </a:r>
          </a:p>
        </p:txBody>
      </p:sp>
      <p:pic>
        <p:nvPicPr>
          <p:cNvPr id="2" name="Graphic 1">
            <a:extLst>
              <a:ext uri="{FF2B5EF4-FFF2-40B4-BE49-F238E27FC236}">
                <a16:creationId xmlns:a16="http://schemas.microsoft.com/office/drawing/2014/main" id="{29AD209F-BD34-8998-D87C-A83BF946CC7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375234" y="1171322"/>
            <a:ext cx="406484" cy="406484"/>
          </a:xfrm>
          <a:prstGeom prst="rect">
            <a:avLst/>
          </a:prstGeom>
        </p:spPr>
      </p:pic>
    </p:spTree>
    <p:extLst>
      <p:ext uri="{BB962C8B-B14F-4D97-AF65-F5344CB8AC3E}">
        <p14:creationId xmlns:p14="http://schemas.microsoft.com/office/powerpoint/2010/main" val="632598332"/>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7CD0E5-3D50-9FD0-3951-904F98FE1DF6}"/>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2AD11E8D-E382-23D0-72C8-611290E1F0C9}"/>
              </a:ext>
            </a:extLst>
          </p:cNvPr>
          <p:cNvPicPr>
            <a:picLocks noChangeAspect="1" noChangeArrowheads="1"/>
          </p:cNvPicPr>
          <p:nvPr/>
        </p:nvPicPr>
        <p:blipFill>
          <a:blip r:embed="rId3"/>
          <a:srcRect/>
          <a:stretch/>
        </p:blipFill>
        <p:spPr bwMode="auto">
          <a:xfrm>
            <a:off x="729629" y="2116722"/>
            <a:ext cx="4665877" cy="26245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3603211"/>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193AF-EAB3-DF9D-59C9-ECF70EF68619}"/>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266EFD8C-2A78-3E88-097B-4C3E87A44622}"/>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7" name="think-cell data - do not delete" hidden="1">
                        <a:extLst>
                          <a:ext uri="{FF2B5EF4-FFF2-40B4-BE49-F238E27FC236}">
                            <a16:creationId xmlns:a16="http://schemas.microsoft.com/office/drawing/2014/main" id="{266EFD8C-2A78-3E88-097B-4C3E87A4462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Rectangle: Single Corner Rounded 8">
            <a:extLst>
              <a:ext uri="{FF2B5EF4-FFF2-40B4-BE49-F238E27FC236}">
                <a16:creationId xmlns:a16="http://schemas.microsoft.com/office/drawing/2014/main" id="{8624A8AF-F6AE-AF31-B091-6736FA6D36CF}"/>
              </a:ext>
            </a:extLst>
          </p:cNvPr>
          <p:cNvSpPr>
            <a:spLocks/>
          </p:cNvSpPr>
          <p:nvPr/>
        </p:nvSpPr>
        <p:spPr>
          <a:xfrm>
            <a:off x="6300438" y="825872"/>
            <a:ext cx="5852160" cy="66792"/>
          </a:xfrm>
          <a:prstGeom prst="round1Rect">
            <a:avLst>
              <a:gd name="adj" fmla="val 3618"/>
            </a:avLst>
          </a:prstGeom>
          <a:solidFill>
            <a:srgbClr val="0F440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182880" numCol="1" spcCol="38100" rtlCol="0" anchor="b">
            <a:noAutofit/>
          </a:bodyPr>
          <a:lstStyle/>
          <a:p>
            <a:pPr defTabSz="914400"/>
            <a:r>
              <a:rPr kumimoji="0" lang="en-US" sz="3200" b="0" i="0" u="none" strike="noStrike" kern="1200" cap="all" spc="0" normalizeH="0" baseline="0" noProof="0">
                <a:ln>
                  <a:noFill/>
                </a:ln>
                <a:solidFill>
                  <a:srgbClr val="0F440E"/>
                </a:solidFill>
                <a:effectLst/>
                <a:uLnTx/>
                <a:uFillTx/>
                <a:latin typeface="GT Pressura LCG Black"/>
                <a:ea typeface="+mj-ea"/>
                <a:cs typeface="+mj-cs"/>
              </a:rPr>
              <a:t>KEY TAKEAWAYS</a:t>
            </a:r>
            <a:endParaRPr lang="en-US" b="1">
              <a:solidFill>
                <a:srgbClr val="0F440E"/>
              </a:solidFill>
              <a:latin typeface="+mj-lt"/>
            </a:endParaRPr>
          </a:p>
        </p:txBody>
      </p:sp>
      <p:pic>
        <p:nvPicPr>
          <p:cNvPr id="10" name="Picture 9">
            <a:extLst>
              <a:ext uri="{FF2B5EF4-FFF2-40B4-BE49-F238E27FC236}">
                <a16:creationId xmlns:a16="http://schemas.microsoft.com/office/drawing/2014/main" id="{DB915BA1-40E2-7BF1-819C-68B2C7A660CC}"/>
              </a:ext>
            </a:extLst>
          </p:cNvPr>
          <p:cNvPicPr>
            <a:picLocks noChangeAspect="1"/>
          </p:cNvPicPr>
          <p:nvPr/>
        </p:nvPicPr>
        <p:blipFill>
          <a:blip r:embed="rId6"/>
          <a:srcRect l="24821" r="18929"/>
          <a:stretch>
            <a:fillRect/>
          </a:stretch>
        </p:blipFill>
        <p:spPr>
          <a:xfrm rot="16200000">
            <a:off x="2520059" y="3282059"/>
            <a:ext cx="6857999" cy="293883"/>
          </a:xfrm>
          <a:custGeom>
            <a:avLst/>
            <a:gdLst>
              <a:gd name="connsiteX0" fmla="*/ 6857999 w 6857999"/>
              <a:gd name="connsiteY0" fmla="*/ 0 h 293883"/>
              <a:gd name="connsiteX1" fmla="*/ 6857999 w 6857999"/>
              <a:gd name="connsiteY1" fmla="*/ 293883 h 293883"/>
              <a:gd name="connsiteX2" fmla="*/ 0 w 6857999"/>
              <a:gd name="connsiteY2" fmla="*/ 293883 h 293883"/>
              <a:gd name="connsiteX3" fmla="*/ 0 w 6857999"/>
              <a:gd name="connsiteY3" fmla="*/ 0 h 293883"/>
            </a:gdLst>
            <a:ahLst/>
            <a:cxnLst>
              <a:cxn ang="0">
                <a:pos x="connsiteX0" y="connsiteY0"/>
              </a:cxn>
              <a:cxn ang="0">
                <a:pos x="connsiteX1" y="connsiteY1"/>
              </a:cxn>
              <a:cxn ang="0">
                <a:pos x="connsiteX2" y="connsiteY2"/>
              </a:cxn>
              <a:cxn ang="0">
                <a:pos x="connsiteX3" y="connsiteY3"/>
              </a:cxn>
            </a:cxnLst>
            <a:rect l="l" t="t" r="r" b="b"/>
            <a:pathLst>
              <a:path w="6857999" h="293883">
                <a:moveTo>
                  <a:pt x="6857999" y="0"/>
                </a:moveTo>
                <a:lnTo>
                  <a:pt x="6857999" y="293883"/>
                </a:lnTo>
                <a:lnTo>
                  <a:pt x="0" y="293883"/>
                </a:lnTo>
                <a:lnTo>
                  <a:pt x="0" y="0"/>
                </a:lnTo>
                <a:close/>
              </a:path>
            </a:pathLst>
          </a:custGeom>
          <a:effectLst>
            <a:outerShdw blurRad="50800" dist="38100" dir="10800000" algn="r" rotWithShape="0">
              <a:prstClr val="black">
                <a:alpha val="20000"/>
              </a:prstClr>
            </a:outerShdw>
          </a:effectLst>
        </p:spPr>
      </p:pic>
      <p:pic>
        <p:nvPicPr>
          <p:cNvPr id="4" name="Picture 2">
            <a:extLst>
              <a:ext uri="{FF2B5EF4-FFF2-40B4-BE49-F238E27FC236}">
                <a16:creationId xmlns:a16="http://schemas.microsoft.com/office/drawing/2014/main" id="{435638E1-1E8E-57B5-FB66-A652D16D38BB}"/>
              </a:ext>
            </a:extLst>
          </p:cNvPr>
          <p:cNvPicPr>
            <a:picLocks noChangeAspect="1" noChangeArrowheads="1"/>
          </p:cNvPicPr>
          <p:nvPr/>
        </p:nvPicPr>
        <p:blipFill>
          <a:blip r:embed="rId7"/>
          <a:srcRect/>
          <a:stretch/>
        </p:blipFill>
        <p:spPr bwMode="auto">
          <a:xfrm>
            <a:off x="729629" y="2116722"/>
            <a:ext cx="4665877" cy="262455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D65438F0-5F57-AB1B-C5DA-F6F990D33BDA}"/>
              </a:ext>
            </a:extLst>
          </p:cNvPr>
          <p:cNvSpPr>
            <a:spLocks/>
          </p:cNvSpPr>
          <p:nvPr/>
        </p:nvSpPr>
        <p:spPr>
          <a:xfrm rot="10800000" flipH="1" flipV="1">
            <a:off x="6300438" y="1062650"/>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pPr>
              <a:defRPr/>
            </a:pPr>
            <a:r>
              <a:rPr lang="en-US" sz="2400" b="1">
                <a:solidFill>
                  <a:srgbClr val="8EBC29"/>
                </a:solidFill>
              </a:rPr>
              <a:t>Climate</a:t>
            </a:r>
          </a:p>
        </p:txBody>
      </p:sp>
      <p:sp>
        <p:nvSpPr>
          <p:cNvPr id="5" name="Rectangle: Rounded Corners 4">
            <a:extLst>
              <a:ext uri="{FF2B5EF4-FFF2-40B4-BE49-F238E27FC236}">
                <a16:creationId xmlns:a16="http://schemas.microsoft.com/office/drawing/2014/main" id="{C3711F42-26DD-47B1-868D-ADC05AC0D9D6}"/>
              </a:ext>
            </a:extLst>
          </p:cNvPr>
          <p:cNvSpPr>
            <a:spLocks/>
          </p:cNvSpPr>
          <p:nvPr/>
        </p:nvSpPr>
        <p:spPr>
          <a:xfrm rot="10800000" flipH="1" flipV="1">
            <a:off x="6300438" y="3667989"/>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pPr>
              <a:defRPr/>
            </a:pPr>
            <a:r>
              <a:rPr lang="en-US" sz="2400" b="1">
                <a:solidFill>
                  <a:srgbClr val="8EBC29"/>
                </a:solidFill>
              </a:rPr>
              <a:t>Packaging</a:t>
            </a:r>
          </a:p>
        </p:txBody>
      </p:sp>
      <p:sp>
        <p:nvSpPr>
          <p:cNvPr id="8" name="Rectangle: Rounded Corners 7">
            <a:extLst>
              <a:ext uri="{FF2B5EF4-FFF2-40B4-BE49-F238E27FC236}">
                <a16:creationId xmlns:a16="http://schemas.microsoft.com/office/drawing/2014/main" id="{8F3157AB-EE83-A94A-D42D-7BA121B80F28}"/>
              </a:ext>
            </a:extLst>
          </p:cNvPr>
          <p:cNvSpPr>
            <a:spLocks/>
          </p:cNvSpPr>
          <p:nvPr/>
        </p:nvSpPr>
        <p:spPr>
          <a:xfrm rot="10800000" flipH="1" flipV="1">
            <a:off x="6386385" y="1711260"/>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lvl="0">
              <a:defRPr/>
            </a:pPr>
            <a:r>
              <a:rPr lang="en-GB">
                <a:solidFill>
                  <a:schemeClr val="bg1"/>
                </a:solidFill>
              </a:rPr>
              <a:t>Northwestern University and PepsiCo share a common goal to achieve net-zero emissions by 2050. </a:t>
            </a:r>
          </a:p>
        </p:txBody>
      </p:sp>
      <p:sp>
        <p:nvSpPr>
          <p:cNvPr id="16" name="Rectangle: Rounded Corners 15">
            <a:extLst>
              <a:ext uri="{FF2B5EF4-FFF2-40B4-BE49-F238E27FC236}">
                <a16:creationId xmlns:a16="http://schemas.microsoft.com/office/drawing/2014/main" id="{463A0975-4107-8835-51E3-EAC753CA067A}"/>
              </a:ext>
            </a:extLst>
          </p:cNvPr>
          <p:cNvSpPr>
            <a:spLocks/>
          </p:cNvSpPr>
          <p:nvPr/>
        </p:nvSpPr>
        <p:spPr>
          <a:xfrm rot="10800000" flipH="1" flipV="1">
            <a:off x="6386385" y="4281323"/>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lvl="0">
              <a:defRPr/>
            </a:pPr>
            <a:r>
              <a:rPr lang="en-GB">
                <a:solidFill>
                  <a:schemeClr val="bg1"/>
                </a:solidFill>
              </a:rPr>
              <a:t>Northwestern’s campus-wide waste initiatives align with PepsiCo’s progress towards reusable, recyclable and compostable packaging.</a:t>
            </a:r>
            <a:endParaRPr lang="en-US">
              <a:solidFill>
                <a:schemeClr val="bg1"/>
              </a:solidFill>
            </a:endParaRPr>
          </a:p>
        </p:txBody>
      </p:sp>
      <p:sp>
        <p:nvSpPr>
          <p:cNvPr id="17" name="Oval 16">
            <a:extLst>
              <a:ext uri="{FF2B5EF4-FFF2-40B4-BE49-F238E27FC236}">
                <a16:creationId xmlns:a16="http://schemas.microsoft.com/office/drawing/2014/main" id="{AFCE7DCB-752E-B8BE-704F-A859017DCC71}"/>
              </a:ext>
            </a:extLst>
          </p:cNvPr>
          <p:cNvSpPr/>
          <p:nvPr/>
        </p:nvSpPr>
        <p:spPr>
          <a:xfrm>
            <a:off x="6375234" y="1171322"/>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78C31D8-DB5E-6B22-6744-7F5DB2AEBC6F}"/>
              </a:ext>
            </a:extLst>
          </p:cNvPr>
          <p:cNvSpPr/>
          <p:nvPr/>
        </p:nvSpPr>
        <p:spPr>
          <a:xfrm>
            <a:off x="6375234" y="3785645"/>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Graphic 18">
            <a:extLst>
              <a:ext uri="{FF2B5EF4-FFF2-40B4-BE49-F238E27FC236}">
                <a16:creationId xmlns:a16="http://schemas.microsoft.com/office/drawing/2014/main" id="{BA0ECC1D-8088-6012-CC4F-C75A15ECEA9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21643" y="3829883"/>
            <a:ext cx="291101" cy="291101"/>
          </a:xfrm>
          <a:prstGeom prst="rect">
            <a:avLst/>
          </a:prstGeom>
        </p:spPr>
      </p:pic>
      <p:pic>
        <p:nvPicPr>
          <p:cNvPr id="20" name="Graphic 19">
            <a:extLst>
              <a:ext uri="{FF2B5EF4-FFF2-40B4-BE49-F238E27FC236}">
                <a16:creationId xmlns:a16="http://schemas.microsoft.com/office/drawing/2014/main" id="{12FF6B7C-89EF-CB60-6F1F-BE4CC5B10E9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444915" y="1241003"/>
            <a:ext cx="267122" cy="267122"/>
          </a:xfrm>
          <a:prstGeom prst="rect">
            <a:avLst/>
          </a:prstGeom>
        </p:spPr>
      </p:pic>
    </p:spTree>
    <p:extLst>
      <p:ext uri="{BB962C8B-B14F-4D97-AF65-F5344CB8AC3E}">
        <p14:creationId xmlns:p14="http://schemas.microsoft.com/office/powerpoint/2010/main" val="435786655"/>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FFAED5-152F-2920-F840-5DB5F3EAD921}"/>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14625D41-B5A3-B5A0-F12F-7BF498EB6A67}"/>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2" name="think-cell data - do not delete" hidden="1">
                        <a:extLst>
                          <a:ext uri="{FF2B5EF4-FFF2-40B4-BE49-F238E27FC236}">
                            <a16:creationId xmlns:a16="http://schemas.microsoft.com/office/drawing/2014/main" id="{14625D41-B5A3-B5A0-F12F-7BF498EB6A6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5CA8AE98-4DB8-6037-A81C-0CD442CE7561}"/>
              </a:ext>
            </a:extLst>
          </p:cNvPr>
          <p:cNvSpPr>
            <a:spLocks noGrp="1"/>
          </p:cNvSpPr>
          <p:nvPr>
            <p:ph type="title"/>
          </p:nvPr>
        </p:nvSpPr>
        <p:spPr>
          <a:xfrm>
            <a:off x="304798" y="246888"/>
            <a:ext cx="11585448" cy="969264"/>
          </a:xfrm>
        </p:spPr>
        <p:txBody>
          <a:bodyPr vert="horz" rIns="0"/>
          <a:lstStyle/>
          <a:p>
            <a:pPr lvl="0"/>
            <a:r>
              <a:rPr lang="en-US" sz="3000"/>
              <a:t>Northwestern University’s SUSTAINABILITY FOCUS AREAS​</a:t>
            </a:r>
            <a:br>
              <a:rPr lang="en-US" sz="3000"/>
            </a:br>
            <a:r>
              <a:rPr lang="en-US" sz="1800" i="1"/>
              <a:t>And how these focus areas align with pep+ pillars</a:t>
            </a:r>
          </a:p>
        </p:txBody>
      </p:sp>
      <p:sp>
        <p:nvSpPr>
          <p:cNvPr id="12" name="Rectangle: Top Corners Rounded 11">
            <a:extLst>
              <a:ext uri="{FF2B5EF4-FFF2-40B4-BE49-F238E27FC236}">
                <a16:creationId xmlns:a16="http://schemas.microsoft.com/office/drawing/2014/main" id="{44B3434E-B17B-FD44-B5AC-BBB98CDA9986}"/>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3" name="Table 4">
            <a:extLst>
              <a:ext uri="{FF2B5EF4-FFF2-40B4-BE49-F238E27FC236}">
                <a16:creationId xmlns:a16="http://schemas.microsoft.com/office/drawing/2014/main" id="{B020440D-A8BC-6C26-716D-51E6F0E89DDB}"/>
              </a:ext>
            </a:extLst>
          </p:cNvPr>
          <p:cNvGraphicFramePr>
            <a:graphicFrameLocks noGrp="1"/>
          </p:cNvGraphicFramePr>
          <p:nvPr>
            <p:extLst>
              <p:ext uri="{D42A27DB-BD31-4B8C-83A1-F6EECF244321}">
                <p14:modId xmlns:p14="http://schemas.microsoft.com/office/powerpoint/2010/main" val="4260929366"/>
              </p:ext>
            </p:extLst>
          </p:nvPr>
        </p:nvGraphicFramePr>
        <p:xfrm>
          <a:off x="-7620" y="1148230"/>
          <a:ext cx="11996820" cy="5173235"/>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10008000">
                  <a:extLst>
                    <a:ext uri="{9D8B030D-6E8A-4147-A177-3AD203B41FA5}">
                      <a16:colId xmlns:a16="http://schemas.microsoft.com/office/drawing/2014/main" val="2382844442"/>
                    </a:ext>
                  </a:extLst>
                </a:gridCol>
              </a:tblGrid>
              <a:tr h="235814">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Environment</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1022772">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954F07"/>
                          </a:solidFill>
                          <a:latin typeface="+mj-lt"/>
                          <a:ea typeface="+mn-ea"/>
                          <a:cs typeface="Leelawadee"/>
                        </a:rPr>
                        <a:t>POSITIVE </a:t>
                      </a:r>
                      <a:br>
                        <a:rPr lang="en-US" sz="1400" kern="1200">
                          <a:solidFill>
                            <a:srgbClr val="954F07"/>
                          </a:solidFill>
                          <a:latin typeface="+mj-lt"/>
                          <a:ea typeface="+mn-ea"/>
                          <a:cs typeface="Leelawadee"/>
                        </a:rPr>
                      </a:br>
                      <a:r>
                        <a:rPr lang="en-US" sz="1400" kern="1200">
                          <a:solidFill>
                            <a:srgbClr val="954F07"/>
                          </a:solidFill>
                          <a:latin typeface="+mj-lt"/>
                          <a:ea typeface="+mn-ea"/>
                          <a:cs typeface="Leelawadee"/>
                        </a:rPr>
                        <a:t>AGRICULTURE</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9F0A"/>
                    </a:solidFill>
                  </a:tcPr>
                </a:tc>
                <a:tc>
                  <a:txBody>
                    <a:bodyPr/>
                    <a:lstStyle/>
                    <a:p>
                      <a:pPr marL="0" marR="0" lvl="0" indent="0" algn="ctr" defTabSz="9144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a:pPr>
                      <a:r>
                        <a:rPr kumimoji="0" lang="en-GB" sz="1050" b="0" i="1" u="none" strike="noStrike" kern="1200" cap="none" spc="0" normalizeH="0" baseline="0" noProof="0">
                          <a:ln>
                            <a:noFill/>
                          </a:ln>
                          <a:solidFill>
                            <a:schemeClr val="accent3"/>
                          </a:solidFill>
                          <a:effectLst/>
                          <a:uLnTx/>
                          <a:uFillTx/>
                          <a:latin typeface="+mn-lt"/>
                          <a:ea typeface="+mn-ea"/>
                          <a:cs typeface="Leelawadee" panose="020B0502040204020203" pitchFamily="34" charset="-34"/>
                        </a:rPr>
                        <a:t>Not a focus area for the customer.</a:t>
                      </a:r>
                      <a:endParaRPr kumimoji="0" lang="en-US" sz="1050" b="0" i="1" u="none" strike="noStrike" kern="1200" cap="none" spc="0" normalizeH="0" baseline="0" noProof="0">
                        <a:ln>
                          <a:noFill/>
                        </a:ln>
                        <a:solidFill>
                          <a:schemeClr val="accent3"/>
                        </a:solidFill>
                        <a:effectLst/>
                        <a:uLnTx/>
                        <a:uFillTx/>
                        <a:latin typeface="+mn-lt"/>
                        <a:ea typeface="+mn-ea"/>
                        <a:cs typeface="Leelawadee" panose="020B0502040204020203" pitchFamily="34" charset="-34"/>
                      </a:endParaRP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2345035">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50" b="0" i="0" u="none" strike="noStrike" kern="1200" noProof="0">
                          <a:solidFill>
                            <a:schemeClr val="accent3"/>
                          </a:solidFill>
                          <a:highlight>
                            <a:srgbClr val="FFC624"/>
                          </a:highlight>
                          <a:latin typeface="+mn-lt"/>
                          <a:ea typeface="+mn-ea"/>
                          <a:cs typeface="+mn-cs"/>
                        </a:rPr>
                        <a:t>Target</a:t>
                      </a:r>
                      <a:r>
                        <a:rPr lang="en-GB" sz="1050" kern="1200" noProof="0">
                          <a:solidFill>
                            <a:schemeClr val="accent3"/>
                          </a:solidFill>
                          <a:latin typeface="+mn-lt"/>
                          <a:ea typeface="+mn-ea"/>
                          <a:cs typeface="Leelawadee" panose="020B0502040204020203" pitchFamily="34" charset="-34"/>
                        </a:rPr>
                        <a:t>: Deliver a 30% reduction in Scope 1 and Scope 2 greenhouse gas emissions by 2030.</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050" kern="1200" noProof="0">
                        <a:solidFill>
                          <a:schemeClr val="accent3"/>
                        </a:solidFill>
                        <a:latin typeface="+mn-lt"/>
                        <a:ea typeface="+mn-ea"/>
                        <a:cs typeface="Leelawadee" panose="020B0502040204020203" pitchFamily="34" charset="-34"/>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50" b="0" i="0" u="none" strike="noStrike" kern="1200" noProof="0">
                          <a:solidFill>
                            <a:schemeClr val="accent3"/>
                          </a:solidFill>
                          <a:highlight>
                            <a:srgbClr val="FFC624"/>
                          </a:highlight>
                          <a:latin typeface="+mn-lt"/>
                          <a:ea typeface="+mn-ea"/>
                          <a:cs typeface="+mn-cs"/>
                        </a:rPr>
                        <a:t>Target</a:t>
                      </a:r>
                      <a:r>
                        <a:rPr lang="en-GB" sz="1050" kern="1200" noProof="0">
                          <a:solidFill>
                            <a:schemeClr val="accent3"/>
                          </a:solidFill>
                          <a:latin typeface="+mn-lt"/>
                          <a:ea typeface="+mn-ea"/>
                          <a:cs typeface="Leelawadee" panose="020B0502040204020203" pitchFamily="34" charset="-34"/>
                        </a:rPr>
                        <a:t>: Achieve net zero emissions by 2050.</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050" kern="1200" noProof="0">
                        <a:solidFill>
                          <a:schemeClr val="accent3"/>
                        </a:solidFill>
                        <a:latin typeface="+mn-lt"/>
                        <a:ea typeface="+mn-ea"/>
                        <a:cs typeface="Leelawadee" panose="020B0502040204020203" pitchFamily="34" charset="-34"/>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50" b="0" i="0" u="none" strike="noStrike" kern="1200" noProof="0">
                          <a:solidFill>
                            <a:schemeClr val="accent3"/>
                          </a:solidFill>
                          <a:highlight>
                            <a:srgbClr val="FFC624"/>
                          </a:highlight>
                          <a:latin typeface="+mn-lt"/>
                          <a:ea typeface="+mn-ea"/>
                          <a:cs typeface="+mn-cs"/>
                        </a:rPr>
                        <a:t>Target</a:t>
                      </a:r>
                      <a:r>
                        <a:rPr lang="en-GB" sz="1050" kern="1200" noProof="0">
                          <a:solidFill>
                            <a:schemeClr val="accent3"/>
                          </a:solidFill>
                          <a:latin typeface="+mn-lt"/>
                          <a:ea typeface="+mn-ea"/>
                          <a:cs typeface="Leelawadee" panose="020B0502040204020203" pitchFamily="34" charset="-34"/>
                        </a:rPr>
                        <a:t>: Ensure that existing facilities, new construction, and supporting campus infrastructure are resilient, reliable, accessible, and sustainable.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050" kern="1200" noProof="0">
                        <a:solidFill>
                          <a:schemeClr val="accent3"/>
                        </a:solidFill>
                        <a:latin typeface="+mn-lt"/>
                        <a:ea typeface="+mn-ea"/>
                        <a:cs typeface="Leelawadee" panose="020B0502040204020203" pitchFamily="34" charset="-34"/>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50" kern="1200" noProof="0">
                          <a:solidFill>
                            <a:schemeClr val="accent3"/>
                          </a:solidFill>
                          <a:highlight>
                            <a:srgbClr val="4FE2F3"/>
                          </a:highlight>
                          <a:latin typeface="+mn-lt"/>
                          <a:ea typeface="+mn-ea"/>
                          <a:cs typeface="Leelawadee" panose="020B0502040204020203" pitchFamily="34" charset="-34"/>
                        </a:rPr>
                        <a:t>Goal</a:t>
                      </a:r>
                      <a:r>
                        <a:rPr lang="en-GB" sz="1050" kern="1200" noProof="0">
                          <a:solidFill>
                            <a:schemeClr val="accent3"/>
                          </a:solidFill>
                          <a:latin typeface="+mn-lt"/>
                          <a:ea typeface="+mn-ea"/>
                          <a:cs typeface="Leelawadee" panose="020B0502040204020203" pitchFamily="34" charset="-34"/>
                        </a:rPr>
                        <a:t>: Reduce emissions linked to transportation and enhance accessibility across campuses.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050" kern="1200" noProof="0">
                        <a:solidFill>
                          <a:schemeClr val="accent3"/>
                        </a:solidFill>
                        <a:latin typeface="+mn-lt"/>
                        <a:ea typeface="+mn-ea"/>
                        <a:cs typeface="Leelawadee" panose="020B0502040204020203" pitchFamily="34" charset="-34"/>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50" kern="1200" noProof="0">
                          <a:solidFill>
                            <a:schemeClr val="accent3"/>
                          </a:solidFill>
                          <a:highlight>
                            <a:srgbClr val="4FE2F3"/>
                          </a:highlight>
                          <a:latin typeface="+mn-lt"/>
                          <a:ea typeface="+mn-ea"/>
                          <a:cs typeface="Leelawadee" panose="020B0502040204020203" pitchFamily="34" charset="-34"/>
                        </a:rPr>
                        <a:t>Goal</a:t>
                      </a:r>
                      <a:r>
                        <a:rPr lang="en-GB" sz="1050" kern="1200" noProof="0">
                          <a:solidFill>
                            <a:schemeClr val="accent3"/>
                          </a:solidFill>
                          <a:latin typeface="+mn-lt"/>
                          <a:ea typeface="+mn-ea"/>
                          <a:cs typeface="Leelawadee" panose="020B0502040204020203" pitchFamily="34" charset="-34"/>
                        </a:rPr>
                        <a:t>: Conserve water resources and promote low-impact, diverse, and resilient landscapes.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050" kern="1200" noProof="0">
                        <a:solidFill>
                          <a:schemeClr val="accent3"/>
                        </a:solidFill>
                        <a:latin typeface="+mn-lt"/>
                        <a:ea typeface="+mn-ea"/>
                        <a:cs typeface="Leelawadee" panose="020B0502040204020203" pitchFamily="34" charset="-34"/>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50" kern="1200" noProof="0">
                          <a:solidFill>
                            <a:schemeClr val="accent3"/>
                          </a:solidFill>
                          <a:highlight>
                            <a:srgbClr val="4FE2F3"/>
                          </a:highlight>
                          <a:latin typeface="+mn-lt"/>
                          <a:ea typeface="+mn-ea"/>
                          <a:cs typeface="Leelawadee" panose="020B0502040204020203" pitchFamily="34" charset="-34"/>
                        </a:rPr>
                        <a:t>Goal</a:t>
                      </a:r>
                      <a:r>
                        <a:rPr lang="en-GB" sz="1050" kern="1200" noProof="0">
                          <a:solidFill>
                            <a:schemeClr val="accent3"/>
                          </a:solidFill>
                          <a:latin typeface="+mn-lt"/>
                          <a:ea typeface="+mn-ea"/>
                          <a:cs typeface="Leelawadee" panose="020B0502040204020203" pitchFamily="34" charset="-34"/>
                        </a:rPr>
                        <a:t>: Implement a cohesive campus-wide strategy to minimize waste and advance sustainable procurement practices.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050" kern="1200" noProof="0">
                        <a:solidFill>
                          <a:schemeClr val="accent3"/>
                        </a:solidFill>
                        <a:latin typeface="+mn-lt"/>
                        <a:ea typeface="+mn-ea"/>
                        <a:cs typeface="Leelawadee" panose="020B0502040204020203" pitchFamily="34" charset="-34"/>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50" kern="1200" noProof="0">
                          <a:solidFill>
                            <a:schemeClr val="accent3"/>
                          </a:solidFill>
                          <a:highlight>
                            <a:srgbClr val="4FE2F3"/>
                          </a:highlight>
                          <a:latin typeface="+mn-lt"/>
                          <a:ea typeface="+mn-ea"/>
                          <a:cs typeface="Leelawadee" panose="020B0502040204020203" pitchFamily="34" charset="-34"/>
                        </a:rPr>
                        <a:t>Goal</a:t>
                      </a:r>
                      <a:r>
                        <a:rPr lang="en-GB" sz="1050" kern="1200" noProof="0">
                          <a:solidFill>
                            <a:schemeClr val="accent3"/>
                          </a:solidFill>
                          <a:latin typeface="+mn-lt"/>
                          <a:ea typeface="+mn-ea"/>
                          <a:cs typeface="Leelawadee" panose="020B0502040204020203" pitchFamily="34" charset="-34"/>
                        </a:rPr>
                        <a:t>: Enable academic collaborations that support a campus-wide curriculum focused on sustainability and environmental sociology, experiential learning, and applied research.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050" kern="1200" noProof="0">
                        <a:solidFill>
                          <a:schemeClr val="accent3"/>
                        </a:solidFill>
                        <a:highlight>
                          <a:srgbClr val="4FE2F3"/>
                        </a:highlight>
                        <a:latin typeface="+mn-lt"/>
                        <a:ea typeface="+mn-ea"/>
                        <a:cs typeface="Leelawadee" panose="020B0502040204020203" pitchFamily="34" charset="-34"/>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50" kern="1200" noProof="0">
                          <a:solidFill>
                            <a:schemeClr val="accent3"/>
                          </a:solidFill>
                          <a:highlight>
                            <a:srgbClr val="4FE2F3"/>
                          </a:highlight>
                          <a:latin typeface="+mn-lt"/>
                          <a:ea typeface="+mn-ea"/>
                          <a:cs typeface="Leelawadee" panose="020B0502040204020203" pitchFamily="34" charset="-34"/>
                        </a:rPr>
                        <a:t>Goal</a:t>
                      </a:r>
                      <a:r>
                        <a:rPr lang="en-GB" sz="1050" kern="1200" noProof="0">
                          <a:solidFill>
                            <a:schemeClr val="accent3"/>
                          </a:solidFill>
                          <a:latin typeface="+mn-lt"/>
                          <a:ea typeface="+mn-ea"/>
                          <a:cs typeface="Leelawadee" panose="020B0502040204020203" pitchFamily="34" charset="-34"/>
                        </a:rPr>
                        <a:t>: Engage the Northwestern community and external stakeholders through communication and collaboration on sustainability goals.</a:t>
                      </a:r>
                      <a:endParaRPr lang="en-GB" sz="1050" kern="1200">
                        <a:solidFill>
                          <a:schemeClr val="accent3"/>
                        </a:solidFill>
                        <a:latin typeface="+mn-lt"/>
                        <a:ea typeface="+mn-ea"/>
                        <a:cs typeface="Leelawadee" panose="020B0502040204020203" pitchFamily="34" charset="-34"/>
                      </a:endParaRP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r h="1457555">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922F11"/>
                          </a:solidFill>
                          <a:latin typeface="+mj-lt"/>
                          <a:ea typeface="+mn-ea"/>
                          <a:cs typeface="Leelawadee"/>
                        </a:rPr>
                        <a:t>POSITIVE </a:t>
                      </a:r>
                      <a:br>
                        <a:rPr lang="en-US" sz="1400" kern="1200">
                          <a:solidFill>
                            <a:srgbClr val="922F11"/>
                          </a:solidFill>
                          <a:latin typeface="+mj-lt"/>
                          <a:ea typeface="+mn-ea"/>
                          <a:cs typeface="Leelawadee"/>
                        </a:rPr>
                      </a:br>
                      <a:r>
                        <a:rPr lang="en-US" sz="1400" kern="1200">
                          <a:solidFill>
                            <a:srgbClr val="922F11"/>
                          </a:solidFill>
                          <a:latin typeface="+mj-lt"/>
                          <a:ea typeface="+mn-ea"/>
                          <a:cs typeface="Leelawadee"/>
                        </a:rPr>
                        <a:t>CHOICES</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E6D27"/>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50" b="0" i="1" u="none" strike="noStrike" kern="1200" cap="none" spc="0" normalizeH="0" baseline="0" noProof="0">
                          <a:ln>
                            <a:noFill/>
                          </a:ln>
                          <a:solidFill>
                            <a:schemeClr val="accent3"/>
                          </a:solidFill>
                          <a:effectLst/>
                          <a:uLnTx/>
                          <a:uFillTx/>
                          <a:latin typeface="+mn-lt"/>
                          <a:ea typeface="+mn-ea"/>
                          <a:cs typeface="Leelawadee" panose="020B0502040204020203" pitchFamily="34" charset="-34"/>
                        </a:rPr>
                        <a:t>Not a focus area for the customer.</a:t>
                      </a:r>
                      <a:endParaRPr kumimoji="0" lang="en-US" sz="1050" b="0" i="1" u="none" strike="noStrike" kern="1200" cap="none" spc="0" normalizeH="0" baseline="0" noProof="0">
                        <a:ln>
                          <a:noFill/>
                        </a:ln>
                        <a:solidFill>
                          <a:schemeClr val="accent3"/>
                        </a:solidFill>
                        <a:effectLst/>
                        <a:uLnTx/>
                        <a:uFillTx/>
                        <a:latin typeface="+mn-lt"/>
                        <a:ea typeface="+mn-ea"/>
                        <a:cs typeface="Leelawadee" panose="020B0502040204020203" pitchFamily="34" charset="-34"/>
                      </a:endParaRP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88316528"/>
                  </a:ext>
                </a:extLst>
              </a:tr>
            </a:tbl>
          </a:graphicData>
        </a:graphic>
      </p:graphicFrame>
      <p:pic>
        <p:nvPicPr>
          <p:cNvPr id="14" name="Picture 13" descr="A logo of a leaf in a circle&#10;&#10;Description automatically generated">
            <a:extLst>
              <a:ext uri="{FF2B5EF4-FFF2-40B4-BE49-F238E27FC236}">
                <a16:creationId xmlns:a16="http://schemas.microsoft.com/office/drawing/2014/main" id="{090B02A7-4AA1-699D-735A-41E32E43D3E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pic>
        <p:nvPicPr>
          <p:cNvPr id="15" name="Picture 14" descr="A blue and green windmill with green arrows&#10;&#10;Description automatically generated">
            <a:extLst>
              <a:ext uri="{FF2B5EF4-FFF2-40B4-BE49-F238E27FC236}">
                <a16:creationId xmlns:a16="http://schemas.microsoft.com/office/drawing/2014/main" id="{56219CC3-6789-DF61-481A-4714980489C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2925134"/>
            <a:ext cx="556204" cy="604020"/>
          </a:xfrm>
          <a:prstGeom prst="rect">
            <a:avLst/>
          </a:prstGeom>
        </p:spPr>
      </p:pic>
      <p:pic>
        <p:nvPicPr>
          <p:cNvPr id="17" name="Picture 16" descr="A logo of a hand and a globe&#10;&#10;Description automatically generated">
            <a:extLst>
              <a:ext uri="{FF2B5EF4-FFF2-40B4-BE49-F238E27FC236}">
                <a16:creationId xmlns:a16="http://schemas.microsoft.com/office/drawing/2014/main" id="{B014706A-63A0-3C10-F365-DD264A8065A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7884" y="5418234"/>
            <a:ext cx="536916" cy="583072"/>
          </a:xfrm>
          <a:prstGeom prst="rect">
            <a:avLst/>
          </a:prstGeom>
        </p:spPr>
      </p:pic>
      <p:pic>
        <p:nvPicPr>
          <p:cNvPr id="5" name="Picture 2">
            <a:extLst>
              <a:ext uri="{FF2B5EF4-FFF2-40B4-BE49-F238E27FC236}">
                <a16:creationId xmlns:a16="http://schemas.microsoft.com/office/drawing/2014/main" id="{90EE23DF-869D-A5D3-909F-A2E5EFFE6CCD}"/>
              </a:ext>
            </a:extLst>
          </p:cNvPr>
          <p:cNvPicPr>
            <a:picLocks noChangeAspect="1" noChangeArrowheads="1"/>
          </p:cNvPicPr>
          <p:nvPr/>
        </p:nvPicPr>
        <p:blipFill>
          <a:blip r:embed="rId9"/>
          <a:srcRect/>
          <a:stretch/>
        </p:blipFill>
        <p:spPr bwMode="auto">
          <a:xfrm>
            <a:off x="10755218" y="412640"/>
            <a:ext cx="1131984" cy="6377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9266856"/>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2481E0-3396-8E95-636C-46475EEA88C3}"/>
            </a:ext>
          </a:extLst>
        </p:cNvPr>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B6530EA1-DCB2-765B-F40A-BD49B97EA50C}"/>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3" name="think-cell data - do not delete" hidden="1">
                        <a:extLst>
                          <a:ext uri="{FF2B5EF4-FFF2-40B4-BE49-F238E27FC236}">
                            <a16:creationId xmlns:a16="http://schemas.microsoft.com/office/drawing/2014/main" id="{B6530EA1-DCB2-765B-F40A-BD49B97EA50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Title 9">
            <a:extLst>
              <a:ext uri="{FF2B5EF4-FFF2-40B4-BE49-F238E27FC236}">
                <a16:creationId xmlns:a16="http://schemas.microsoft.com/office/drawing/2014/main" id="{DE565E87-F939-D718-0397-95B8A181C46A}"/>
              </a:ext>
            </a:extLst>
          </p:cNvPr>
          <p:cNvSpPr>
            <a:spLocks noGrp="1"/>
          </p:cNvSpPr>
          <p:nvPr>
            <p:ph type="title"/>
          </p:nvPr>
        </p:nvSpPr>
        <p:spPr>
          <a:xfrm>
            <a:off x="304801" y="247650"/>
            <a:ext cx="10109200" cy="968375"/>
          </a:xfrm>
        </p:spPr>
        <p:txBody>
          <a:bodyPr vert="horz" rIns="0"/>
          <a:lstStyle/>
          <a:p>
            <a:pPr lvl="0"/>
            <a:r>
              <a:rPr lang="en-US" sz="2600"/>
              <a:t>COMMONALITY BETWEEN </a:t>
            </a:r>
            <a:r>
              <a:rPr lang="en-US" sz="2800"/>
              <a:t>N</a:t>
            </a:r>
            <a:r>
              <a:rPr lang="en-US" sz="2600"/>
              <a:t>orthwestern’s AND PEP+ FOCUS AREAS​</a:t>
            </a:r>
            <a:br>
              <a:rPr lang="en-US" sz="2600"/>
            </a:br>
            <a:r>
              <a:rPr lang="en-US" sz="1800" i="1"/>
              <a:t>Allowing us to identify opportunities for collaboration, and therefore</a:t>
            </a:r>
            <a:br>
              <a:rPr lang="en-US" sz="1800" i="1"/>
            </a:br>
            <a:r>
              <a:rPr lang="en-US" sz="1800" i="1"/>
              <a:t>add value to our relationship</a:t>
            </a:r>
          </a:p>
        </p:txBody>
      </p:sp>
      <p:sp>
        <p:nvSpPr>
          <p:cNvPr id="13" name="Rectangle: Top Corners Rounded 12">
            <a:extLst>
              <a:ext uri="{FF2B5EF4-FFF2-40B4-BE49-F238E27FC236}">
                <a16:creationId xmlns:a16="http://schemas.microsoft.com/office/drawing/2014/main" id="{38D24221-0ABA-705C-55E2-596645225903}"/>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 name="Table 4">
            <a:extLst>
              <a:ext uri="{FF2B5EF4-FFF2-40B4-BE49-F238E27FC236}">
                <a16:creationId xmlns:a16="http://schemas.microsoft.com/office/drawing/2014/main" id="{6DDC927A-CC8C-B00B-91D8-2A6B498344C3}"/>
              </a:ext>
            </a:extLst>
          </p:cNvPr>
          <p:cNvGraphicFramePr>
            <a:graphicFrameLocks noGrp="1"/>
          </p:cNvGraphicFramePr>
          <p:nvPr>
            <p:extLst>
              <p:ext uri="{D42A27DB-BD31-4B8C-83A1-F6EECF244321}">
                <p14:modId xmlns:p14="http://schemas.microsoft.com/office/powerpoint/2010/main" val="1793828434"/>
              </p:ext>
            </p:extLst>
          </p:nvPr>
        </p:nvGraphicFramePr>
        <p:xfrm>
          <a:off x="-7620" y="1148230"/>
          <a:ext cx="11996820" cy="3967454"/>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10008000">
                  <a:extLst>
                    <a:ext uri="{9D8B030D-6E8A-4147-A177-3AD203B41FA5}">
                      <a16:colId xmlns:a16="http://schemas.microsoft.com/office/drawing/2014/main" val="2382844442"/>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Environment</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3720566">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50" b="0" i="0" u="none" strike="noStrike" kern="1200" noProof="0">
                          <a:solidFill>
                            <a:schemeClr val="accent3"/>
                          </a:solidFill>
                          <a:highlight>
                            <a:srgbClr val="FFC624"/>
                          </a:highlight>
                          <a:latin typeface="+mn-lt"/>
                          <a:ea typeface="+mn-ea"/>
                          <a:cs typeface="+mn-cs"/>
                        </a:rPr>
                        <a:t>Target</a:t>
                      </a:r>
                      <a:r>
                        <a:rPr lang="en-GB" sz="1050" i="0" kern="1200" noProof="0">
                          <a:solidFill>
                            <a:schemeClr val="accent3"/>
                          </a:solidFill>
                          <a:latin typeface="+mn-lt"/>
                          <a:ea typeface="+mn-ea"/>
                          <a:cs typeface="Leelawadee" panose="020B0502040204020203" pitchFamily="34" charset="-34"/>
                        </a:rPr>
                        <a:t>: Achieve net zero emissions by 2050.</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GB" sz="1050" b="1" i="0" kern="1200">
                          <a:solidFill>
                            <a:schemeClr val="accent3"/>
                          </a:solidFill>
                          <a:latin typeface="+mn-lt"/>
                          <a:ea typeface="+mn-ea"/>
                          <a:cs typeface="Leelawadee" panose="020B0502040204020203" pitchFamily="34" charset="-34"/>
                        </a:rPr>
                        <a:t>pep</a:t>
                      </a:r>
                      <a:r>
                        <a:rPr lang="en-US" sz="1050" b="1" i="0" kern="1200">
                          <a:solidFill>
                            <a:schemeClr val="accent3"/>
                          </a:solidFill>
                          <a:latin typeface="+mn-lt"/>
                          <a:ea typeface="+mn-ea"/>
                          <a:cs typeface="Leelawadee" panose="020B0502040204020203" pitchFamily="34" charset="-34"/>
                        </a:rPr>
                        <a:t>+ alignment: Achieve net-zero emissions by 2050 or sooner</a:t>
                      </a:r>
                      <a:endParaRPr lang="en-GB" sz="1050" b="1" i="0" kern="1200" noProof="0">
                        <a:solidFill>
                          <a:schemeClr val="accent3"/>
                        </a:solidFill>
                        <a:latin typeface="+mn-lt"/>
                        <a:ea typeface="+mn-ea"/>
                        <a:cs typeface="Leelawadee" panose="020B0502040204020203" pitchFamily="34" charset="-34"/>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50" kern="1200" noProof="0">
                          <a:solidFill>
                            <a:schemeClr val="accent3"/>
                          </a:solidFill>
                          <a:highlight>
                            <a:srgbClr val="4FE2F3"/>
                          </a:highlight>
                          <a:latin typeface="+mn-lt"/>
                          <a:ea typeface="+mn-ea"/>
                          <a:cs typeface="Leelawadee" panose="020B0502040204020203" pitchFamily="34" charset="-34"/>
                        </a:rPr>
                        <a:t>Goal</a:t>
                      </a:r>
                      <a:r>
                        <a:rPr lang="en-GB" sz="1050" i="0" kern="1200" noProof="0">
                          <a:solidFill>
                            <a:schemeClr val="accent3"/>
                          </a:solidFill>
                          <a:latin typeface="+mn-lt"/>
                          <a:ea typeface="+mn-ea"/>
                          <a:cs typeface="Leelawadee" panose="020B0502040204020203" pitchFamily="34" charset="-34"/>
                        </a:rPr>
                        <a:t>: Implement a cohesive campus-wide strategy to minimize waste and advance sustainable procurement practices.</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GB" sz="1050" b="1" i="0" kern="1200">
                          <a:solidFill>
                            <a:schemeClr val="accent3"/>
                          </a:solidFill>
                          <a:latin typeface="+mn-lt"/>
                          <a:ea typeface="+mn-ea"/>
                          <a:cs typeface="Leelawadee" panose="020B0502040204020203" pitchFamily="34" charset="-34"/>
                        </a:rPr>
                        <a:t>pep+ alignment: Achieve 97% or greater reusable, recyclable, or compostable (RRC) packaging by design by 2030 in our primary and secondary packaging in our key packaging markets</a:t>
                      </a:r>
                      <a:endParaRPr lang="en-GB" sz="1050" b="1" i="0" kern="1200" noProof="0">
                        <a:solidFill>
                          <a:schemeClr val="accent3"/>
                        </a:solidFill>
                        <a:latin typeface="+mn-lt"/>
                        <a:ea typeface="+mn-ea"/>
                        <a:cs typeface="Leelawadee" panose="020B0502040204020203" pitchFamily="34" charset="-34"/>
                      </a:endParaRPr>
                    </a:p>
                    <a:p>
                      <a:pPr marL="350838" lvl="1" indent="-176213" algn="l">
                        <a:spcBef>
                          <a:spcPts val="400"/>
                        </a:spcBef>
                        <a:buClr>
                          <a:schemeClr val="tx1"/>
                        </a:buClr>
                        <a:buFont typeface="Wingdings" panose="05000000000000000000" pitchFamily="2" charset="2"/>
                        <a:buChar char="Ø"/>
                      </a:pPr>
                      <a:endParaRPr lang="en-US" sz="1050" b="1" i="0" kern="1200" noProof="0">
                        <a:solidFill>
                          <a:schemeClr val="accent3"/>
                        </a:solidFill>
                        <a:latin typeface="+mn-lt"/>
                        <a:ea typeface="+mn-ea"/>
                        <a:cs typeface="Leelawadee" panose="020B0502040204020203" pitchFamily="34" charset="-34"/>
                      </a:endParaRP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bl>
          </a:graphicData>
        </a:graphic>
      </p:graphicFrame>
      <p:pic>
        <p:nvPicPr>
          <p:cNvPr id="17" name="Picture 16" descr="A blue and green windmill with green arrows&#10;&#10;Description automatically generated">
            <a:extLst>
              <a:ext uri="{FF2B5EF4-FFF2-40B4-BE49-F238E27FC236}">
                <a16:creationId xmlns:a16="http://schemas.microsoft.com/office/drawing/2014/main" id="{6FD5FB0F-5D9E-A7F5-5F02-4856F38BA2D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7884" y="2175326"/>
            <a:ext cx="556204" cy="604020"/>
          </a:xfrm>
          <a:prstGeom prst="rect">
            <a:avLst/>
          </a:prstGeom>
        </p:spPr>
      </p:pic>
      <p:sp>
        <p:nvSpPr>
          <p:cNvPr id="19" name="TextBox 18">
            <a:extLst>
              <a:ext uri="{FF2B5EF4-FFF2-40B4-BE49-F238E27FC236}">
                <a16:creationId xmlns:a16="http://schemas.microsoft.com/office/drawing/2014/main" id="{24CD5A55-B131-557C-5D90-42CD923054CA}"/>
              </a:ext>
            </a:extLst>
          </p:cNvPr>
          <p:cNvSpPr txBox="1"/>
          <p:nvPr/>
        </p:nvSpPr>
        <p:spPr>
          <a:xfrm>
            <a:off x="6337301" y="6269189"/>
            <a:ext cx="5266436" cy="506261"/>
          </a:xfrm>
          <a:prstGeom prst="rect">
            <a:avLst/>
          </a:prstGeom>
          <a:solidFill>
            <a:srgbClr val="8EBC29"/>
          </a:solidFill>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50" b="0" i="1" u="none" strike="noStrike" kern="0" cap="none" spc="0" normalizeH="0" baseline="0" noProof="0">
                <a:ln>
                  <a:noFill/>
                </a:ln>
                <a:solidFill>
                  <a:schemeClr val="bg1"/>
                </a:solidFill>
                <a:effectLst/>
                <a:uLnTx/>
                <a:uFillTx/>
                <a:cs typeface="Leelawadee" panose="020B0502040204020203" pitchFamily="34" charset="-34"/>
              </a:rPr>
              <a:t>No common focus areas were identified across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50" b="0" i="1" u="none" strike="noStrike" kern="0" cap="none" spc="0" normalizeH="0" baseline="0" noProof="0">
                <a:ln>
                  <a:noFill/>
                </a:ln>
                <a:solidFill>
                  <a:schemeClr val="bg1"/>
                </a:solidFill>
                <a:effectLst/>
                <a:uLnTx/>
                <a:uFillTx/>
                <a:cs typeface="Leelawadee" panose="020B0502040204020203" pitchFamily="34" charset="-34"/>
              </a:rPr>
              <a:t>Positive Agriculture and Positive Choice (PepsiCo) or Northwestern University.</a:t>
            </a:r>
          </a:p>
        </p:txBody>
      </p:sp>
      <p:pic>
        <p:nvPicPr>
          <p:cNvPr id="4" name="Picture 2">
            <a:extLst>
              <a:ext uri="{FF2B5EF4-FFF2-40B4-BE49-F238E27FC236}">
                <a16:creationId xmlns:a16="http://schemas.microsoft.com/office/drawing/2014/main" id="{63D5AD07-C44B-08DF-E9AC-B59B51AE934A}"/>
              </a:ext>
            </a:extLst>
          </p:cNvPr>
          <p:cNvPicPr>
            <a:picLocks noChangeAspect="1" noChangeArrowheads="1"/>
          </p:cNvPicPr>
          <p:nvPr/>
        </p:nvPicPr>
        <p:blipFill>
          <a:blip r:embed="rId7"/>
          <a:srcRect/>
          <a:stretch/>
        </p:blipFill>
        <p:spPr bwMode="auto">
          <a:xfrm>
            <a:off x="10755215" y="379061"/>
            <a:ext cx="1131984" cy="6377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9086946"/>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265DC8-029B-6180-4077-7BAC700FC2A9}"/>
            </a:ext>
          </a:extLst>
        </p:cNvPr>
        <p:cNvGrpSpPr/>
        <p:nvPr/>
      </p:nvGrpSpPr>
      <p:grpSpPr>
        <a:xfrm>
          <a:off x="0" y="0"/>
          <a:ext cx="0" cy="0"/>
          <a:chOff x="0" y="0"/>
          <a:chExt cx="0" cy="0"/>
        </a:xfrm>
      </p:grpSpPr>
      <p:pic>
        <p:nvPicPr>
          <p:cNvPr id="1026" name="Picture 2" descr="Logo, Letterhead &amp; Branding | Oklahoma State University">
            <a:extLst>
              <a:ext uri="{FF2B5EF4-FFF2-40B4-BE49-F238E27FC236}">
                <a16:creationId xmlns:a16="http://schemas.microsoft.com/office/drawing/2014/main" id="{F759C96F-1C96-CDCC-102F-6A244EBAA6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096" y="1971403"/>
            <a:ext cx="5101590" cy="29151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9422242"/>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6EA079-342B-95FD-4DD2-BDB66238A9B9}"/>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884BD2C9-E8B5-B708-1C1D-5FB6887924B4}"/>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7" name="think-cell data - do not delete" hidden="1">
                        <a:extLst>
                          <a:ext uri="{FF2B5EF4-FFF2-40B4-BE49-F238E27FC236}">
                            <a16:creationId xmlns:a16="http://schemas.microsoft.com/office/drawing/2014/main" id="{884BD2C9-E8B5-B708-1C1D-5FB6887924B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Rectangle: Single Corner Rounded 8">
            <a:extLst>
              <a:ext uri="{FF2B5EF4-FFF2-40B4-BE49-F238E27FC236}">
                <a16:creationId xmlns:a16="http://schemas.microsoft.com/office/drawing/2014/main" id="{B76AF0D1-00F1-9C60-FB39-E0E7E67042FB}"/>
              </a:ext>
            </a:extLst>
          </p:cNvPr>
          <p:cNvSpPr>
            <a:spLocks/>
          </p:cNvSpPr>
          <p:nvPr/>
        </p:nvSpPr>
        <p:spPr>
          <a:xfrm>
            <a:off x="6300438" y="825872"/>
            <a:ext cx="5852160" cy="66792"/>
          </a:xfrm>
          <a:prstGeom prst="round1Rect">
            <a:avLst>
              <a:gd name="adj" fmla="val 3618"/>
            </a:avLst>
          </a:prstGeom>
          <a:solidFill>
            <a:srgbClr val="0F440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182880" numCol="1" spcCol="38100" rtlCol="0" anchor="b">
            <a:noAutofit/>
          </a:bodyPr>
          <a:lstStyle/>
          <a:p>
            <a:pPr defTabSz="914400"/>
            <a:r>
              <a:rPr kumimoji="0" lang="en-US" sz="3200" b="0" i="0" u="none" strike="noStrike" kern="1200" cap="all" spc="0" normalizeH="0" baseline="0" noProof="0">
                <a:ln>
                  <a:noFill/>
                </a:ln>
                <a:solidFill>
                  <a:srgbClr val="0F440E"/>
                </a:solidFill>
                <a:effectLst/>
                <a:uLnTx/>
                <a:uFillTx/>
                <a:latin typeface="GT Pressura LCG Black"/>
                <a:ea typeface="+mj-ea"/>
                <a:cs typeface="+mj-cs"/>
              </a:rPr>
              <a:t>KEY TAKEAWAYS</a:t>
            </a:r>
            <a:endParaRPr lang="en-US" b="1">
              <a:solidFill>
                <a:srgbClr val="0F440E"/>
              </a:solidFill>
              <a:latin typeface="+mj-lt"/>
            </a:endParaRPr>
          </a:p>
        </p:txBody>
      </p:sp>
      <p:pic>
        <p:nvPicPr>
          <p:cNvPr id="10" name="Picture 9">
            <a:extLst>
              <a:ext uri="{FF2B5EF4-FFF2-40B4-BE49-F238E27FC236}">
                <a16:creationId xmlns:a16="http://schemas.microsoft.com/office/drawing/2014/main" id="{3FC75F1F-E93B-F6C4-D3AA-221EE8D03CC3}"/>
              </a:ext>
            </a:extLst>
          </p:cNvPr>
          <p:cNvPicPr>
            <a:picLocks noChangeAspect="1"/>
          </p:cNvPicPr>
          <p:nvPr/>
        </p:nvPicPr>
        <p:blipFill>
          <a:blip r:embed="rId6"/>
          <a:srcRect l="24821" r="18929"/>
          <a:stretch>
            <a:fillRect/>
          </a:stretch>
        </p:blipFill>
        <p:spPr>
          <a:xfrm rot="16200000">
            <a:off x="2520059" y="3282059"/>
            <a:ext cx="6857999" cy="293883"/>
          </a:xfrm>
          <a:custGeom>
            <a:avLst/>
            <a:gdLst>
              <a:gd name="connsiteX0" fmla="*/ 6857999 w 6857999"/>
              <a:gd name="connsiteY0" fmla="*/ 0 h 293883"/>
              <a:gd name="connsiteX1" fmla="*/ 6857999 w 6857999"/>
              <a:gd name="connsiteY1" fmla="*/ 293883 h 293883"/>
              <a:gd name="connsiteX2" fmla="*/ 0 w 6857999"/>
              <a:gd name="connsiteY2" fmla="*/ 293883 h 293883"/>
              <a:gd name="connsiteX3" fmla="*/ 0 w 6857999"/>
              <a:gd name="connsiteY3" fmla="*/ 0 h 293883"/>
            </a:gdLst>
            <a:ahLst/>
            <a:cxnLst>
              <a:cxn ang="0">
                <a:pos x="connsiteX0" y="connsiteY0"/>
              </a:cxn>
              <a:cxn ang="0">
                <a:pos x="connsiteX1" y="connsiteY1"/>
              </a:cxn>
              <a:cxn ang="0">
                <a:pos x="connsiteX2" y="connsiteY2"/>
              </a:cxn>
              <a:cxn ang="0">
                <a:pos x="connsiteX3" y="connsiteY3"/>
              </a:cxn>
            </a:cxnLst>
            <a:rect l="l" t="t" r="r" b="b"/>
            <a:pathLst>
              <a:path w="6857999" h="293883">
                <a:moveTo>
                  <a:pt x="6857999" y="0"/>
                </a:moveTo>
                <a:lnTo>
                  <a:pt x="6857999" y="293883"/>
                </a:lnTo>
                <a:lnTo>
                  <a:pt x="0" y="293883"/>
                </a:lnTo>
                <a:lnTo>
                  <a:pt x="0" y="0"/>
                </a:lnTo>
                <a:close/>
              </a:path>
            </a:pathLst>
          </a:custGeom>
          <a:effectLst>
            <a:outerShdw blurRad="50800" dist="38100" dir="10800000" algn="r" rotWithShape="0">
              <a:prstClr val="black">
                <a:alpha val="20000"/>
              </a:prstClr>
            </a:outerShdw>
          </a:effectLst>
        </p:spPr>
      </p:pic>
      <p:pic>
        <p:nvPicPr>
          <p:cNvPr id="3" name="Picture 2">
            <a:extLst>
              <a:ext uri="{FF2B5EF4-FFF2-40B4-BE49-F238E27FC236}">
                <a16:creationId xmlns:a16="http://schemas.microsoft.com/office/drawing/2014/main" id="{312DE15B-7258-0B7E-A5E8-DD8BB8FC03C5}"/>
              </a:ext>
            </a:extLst>
          </p:cNvPr>
          <p:cNvPicPr>
            <a:picLocks noChangeAspect="1" noChangeArrowheads="1"/>
          </p:cNvPicPr>
          <p:nvPr/>
        </p:nvPicPr>
        <p:blipFill>
          <a:blip r:embed="rId7"/>
          <a:srcRect/>
          <a:stretch/>
        </p:blipFill>
        <p:spPr bwMode="auto">
          <a:xfrm>
            <a:off x="1290611" y="2592707"/>
            <a:ext cx="3098086" cy="160393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3BE8D161-B242-6CA7-D1D0-81EADD690807}"/>
              </a:ext>
            </a:extLst>
          </p:cNvPr>
          <p:cNvSpPr>
            <a:spLocks/>
          </p:cNvSpPr>
          <p:nvPr/>
        </p:nvSpPr>
        <p:spPr>
          <a:xfrm rot="10800000" flipH="1" flipV="1">
            <a:off x="6300438" y="1086714"/>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pPr>
              <a:defRPr/>
            </a:pPr>
            <a:r>
              <a:rPr lang="en-US" sz="2400" b="1">
                <a:solidFill>
                  <a:srgbClr val="8EBC29"/>
                </a:solidFill>
              </a:rPr>
              <a:t>Packaging</a:t>
            </a:r>
          </a:p>
        </p:txBody>
      </p:sp>
      <p:sp>
        <p:nvSpPr>
          <p:cNvPr id="15" name="Rectangle: Rounded Corners 14">
            <a:extLst>
              <a:ext uri="{FF2B5EF4-FFF2-40B4-BE49-F238E27FC236}">
                <a16:creationId xmlns:a16="http://schemas.microsoft.com/office/drawing/2014/main" id="{682980CD-7344-FAE1-721C-41B38FDBADD7}"/>
              </a:ext>
            </a:extLst>
          </p:cNvPr>
          <p:cNvSpPr>
            <a:spLocks/>
          </p:cNvSpPr>
          <p:nvPr/>
        </p:nvSpPr>
        <p:spPr>
          <a:xfrm rot="10800000" flipH="1" flipV="1">
            <a:off x="6386385" y="1700048"/>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lvl="0">
              <a:defRPr/>
            </a:pPr>
            <a:r>
              <a:rPr lang="en-GB">
                <a:solidFill>
                  <a:schemeClr val="bg1"/>
                </a:solidFill>
              </a:rPr>
              <a:t>PepsiCo and Oklahoma State University align on recycling and </a:t>
            </a:r>
            <a:r>
              <a:rPr lang="en-GB" err="1">
                <a:solidFill>
                  <a:schemeClr val="bg1"/>
                </a:solidFill>
              </a:rPr>
              <a:t>compostability</a:t>
            </a:r>
            <a:r>
              <a:rPr lang="en-GB">
                <a:solidFill>
                  <a:schemeClr val="bg1"/>
                </a:solidFill>
              </a:rPr>
              <a:t>, but OSU does not have goals on reducing plastic use or increasing recycled content.</a:t>
            </a:r>
          </a:p>
        </p:txBody>
      </p:sp>
      <p:sp>
        <p:nvSpPr>
          <p:cNvPr id="17" name="Oval 16">
            <a:extLst>
              <a:ext uri="{FF2B5EF4-FFF2-40B4-BE49-F238E27FC236}">
                <a16:creationId xmlns:a16="http://schemas.microsoft.com/office/drawing/2014/main" id="{401E615F-0C73-4652-6EDF-51F5EB046743}"/>
              </a:ext>
            </a:extLst>
          </p:cNvPr>
          <p:cNvSpPr/>
          <p:nvPr/>
        </p:nvSpPr>
        <p:spPr>
          <a:xfrm>
            <a:off x="6375234" y="1204370"/>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a:extLst>
              <a:ext uri="{FF2B5EF4-FFF2-40B4-BE49-F238E27FC236}">
                <a16:creationId xmlns:a16="http://schemas.microsoft.com/office/drawing/2014/main" id="{B3970AE4-F144-0E7E-4460-B26A75BF080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21643" y="1248608"/>
            <a:ext cx="291101" cy="291101"/>
          </a:xfrm>
          <a:prstGeom prst="rect">
            <a:avLst/>
          </a:prstGeom>
        </p:spPr>
      </p:pic>
    </p:spTree>
    <p:extLst>
      <p:ext uri="{BB962C8B-B14F-4D97-AF65-F5344CB8AC3E}">
        <p14:creationId xmlns:p14="http://schemas.microsoft.com/office/powerpoint/2010/main" val="198616910"/>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72E9FD-0378-8145-FD65-4FBE58A1834A}"/>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2C1E3D60-9BDC-2709-B631-7EEAACFAA675}"/>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2" name="think-cell data - do not delete" hidden="1">
                        <a:extLst>
                          <a:ext uri="{FF2B5EF4-FFF2-40B4-BE49-F238E27FC236}">
                            <a16:creationId xmlns:a16="http://schemas.microsoft.com/office/drawing/2014/main" id="{2C1E3D60-9BDC-2709-B631-7EEAACFAA67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B72EACB3-BF30-C6E5-CBAF-21821D32F542}"/>
              </a:ext>
            </a:extLst>
          </p:cNvPr>
          <p:cNvSpPr>
            <a:spLocks noGrp="1"/>
          </p:cNvSpPr>
          <p:nvPr>
            <p:ph type="title"/>
          </p:nvPr>
        </p:nvSpPr>
        <p:spPr>
          <a:xfrm>
            <a:off x="304798" y="246888"/>
            <a:ext cx="11585448" cy="969264"/>
          </a:xfrm>
        </p:spPr>
        <p:txBody>
          <a:bodyPr vert="horz" rIns="0"/>
          <a:lstStyle/>
          <a:p>
            <a:pPr lvl="0"/>
            <a:r>
              <a:rPr lang="en-US" sz="3000"/>
              <a:t>Oklahoma state university’s SUSTAINABILITY FOCUS AREAS​</a:t>
            </a:r>
            <a:br>
              <a:rPr lang="en-US" sz="3000"/>
            </a:br>
            <a:r>
              <a:rPr lang="en-US" sz="1800" i="1"/>
              <a:t>And how these focus areas align with pep+ pillars</a:t>
            </a:r>
          </a:p>
        </p:txBody>
      </p:sp>
      <p:sp>
        <p:nvSpPr>
          <p:cNvPr id="12" name="Rectangle: Top Corners Rounded 11">
            <a:extLst>
              <a:ext uri="{FF2B5EF4-FFF2-40B4-BE49-F238E27FC236}">
                <a16:creationId xmlns:a16="http://schemas.microsoft.com/office/drawing/2014/main" id="{AC0B8B04-0ACE-BA87-CCA4-B33E1AE76A7C}"/>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3" name="Table 4">
            <a:extLst>
              <a:ext uri="{FF2B5EF4-FFF2-40B4-BE49-F238E27FC236}">
                <a16:creationId xmlns:a16="http://schemas.microsoft.com/office/drawing/2014/main" id="{8133AA62-22DC-7C64-93AE-6304803680CF}"/>
              </a:ext>
            </a:extLst>
          </p:cNvPr>
          <p:cNvGraphicFramePr>
            <a:graphicFrameLocks noGrp="1"/>
          </p:cNvGraphicFramePr>
          <p:nvPr>
            <p:extLst>
              <p:ext uri="{D42A27DB-BD31-4B8C-83A1-F6EECF244321}">
                <p14:modId xmlns:p14="http://schemas.microsoft.com/office/powerpoint/2010/main" val="2305002579"/>
              </p:ext>
            </p:extLst>
          </p:nvPr>
        </p:nvGraphicFramePr>
        <p:xfrm>
          <a:off x="-7620" y="1148230"/>
          <a:ext cx="11996820" cy="5038258"/>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10008000">
                  <a:extLst>
                    <a:ext uri="{9D8B030D-6E8A-4147-A177-3AD203B41FA5}">
                      <a16:colId xmlns:a16="http://schemas.microsoft.com/office/drawing/2014/main" val="2382844442"/>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Environment</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1070804">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954F07"/>
                          </a:solidFill>
                          <a:latin typeface="+mj-lt"/>
                          <a:ea typeface="+mn-ea"/>
                          <a:cs typeface="Leelawadee"/>
                        </a:rPr>
                        <a:t>POSITIVE </a:t>
                      </a:r>
                      <a:br>
                        <a:rPr lang="en-US" sz="1400" kern="1200">
                          <a:solidFill>
                            <a:srgbClr val="954F07"/>
                          </a:solidFill>
                          <a:latin typeface="+mj-lt"/>
                          <a:ea typeface="+mn-ea"/>
                          <a:cs typeface="Leelawadee"/>
                        </a:rPr>
                      </a:br>
                      <a:r>
                        <a:rPr lang="en-US" sz="1400" kern="1200">
                          <a:solidFill>
                            <a:srgbClr val="954F07"/>
                          </a:solidFill>
                          <a:latin typeface="+mj-lt"/>
                          <a:ea typeface="+mn-ea"/>
                          <a:cs typeface="Leelawadee"/>
                        </a:rPr>
                        <a:t>AGRICULTURE</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9F0A"/>
                    </a:solidFill>
                  </a:tcPr>
                </a:tc>
                <a:tc>
                  <a:txBody>
                    <a:bodyPr/>
                    <a:lstStyle/>
                    <a:p>
                      <a:pPr marL="0" marR="0" lvl="0" indent="0" algn="ctr" defTabSz="9144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a:pPr>
                      <a:r>
                        <a:rPr kumimoji="0" lang="en-GB" sz="1050" b="0" i="1" u="none" strike="noStrike" kern="1200" cap="none" spc="0" normalizeH="0" baseline="0" noProof="0">
                          <a:ln>
                            <a:noFill/>
                          </a:ln>
                          <a:solidFill>
                            <a:schemeClr val="accent3"/>
                          </a:solidFill>
                          <a:effectLst/>
                          <a:uLnTx/>
                          <a:uFillTx/>
                          <a:latin typeface="+mn-lt"/>
                          <a:ea typeface="+mn-ea"/>
                          <a:cs typeface="Leelawadee" panose="020B0502040204020203" pitchFamily="34" charset="-34"/>
                        </a:rPr>
                        <a:t>Not a focus area for the customer.</a:t>
                      </a:r>
                      <a:endParaRPr kumimoji="0" lang="en-US" sz="1050" b="0" i="1" u="none" strike="noStrike" kern="1200" cap="none" spc="0" normalizeH="0" baseline="0" noProof="0">
                        <a:ln>
                          <a:noFill/>
                        </a:ln>
                        <a:solidFill>
                          <a:schemeClr val="accent3"/>
                        </a:solidFill>
                        <a:effectLst/>
                        <a:uLnTx/>
                        <a:uFillTx/>
                        <a:latin typeface="+mn-lt"/>
                        <a:ea typeface="+mn-ea"/>
                        <a:cs typeface="Leelawadee" panose="020B0502040204020203" pitchFamily="34" charset="-34"/>
                      </a:endParaRP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2194560">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indent="-120650" algn="l">
                        <a:buClr>
                          <a:schemeClr val="tx1"/>
                        </a:buClr>
                        <a:buFont typeface="Arial" panose="020B0604020202020204" pitchFamily="34" charset="0"/>
                        <a:buChar char="•"/>
                      </a:pPr>
                      <a:r>
                        <a:rPr lang="en-GB" sz="1050" kern="1200" noProof="0">
                          <a:solidFill>
                            <a:schemeClr val="accent3"/>
                          </a:solidFill>
                          <a:highlight>
                            <a:srgbClr val="4FE2F3"/>
                          </a:highlight>
                          <a:latin typeface="+mn-lt"/>
                          <a:ea typeface="+mn-ea"/>
                          <a:cs typeface="Leelawadee" panose="020B0502040204020203" pitchFamily="34" charset="-34"/>
                        </a:rPr>
                        <a:t>Goal</a:t>
                      </a:r>
                      <a:r>
                        <a:rPr lang="en-GB" sz="1050" noProof="0">
                          <a:solidFill>
                            <a:schemeClr val="accent3"/>
                          </a:solidFill>
                          <a:latin typeface="+mn-lt"/>
                          <a:cs typeface="Leelawadee" panose="020B0502040204020203" pitchFamily="34" charset="-34"/>
                        </a:rPr>
                        <a:t>: Use biodegradable cups and straws at several locations on campus.</a:t>
                      </a:r>
                    </a:p>
                    <a:p>
                      <a:pPr marL="120650" indent="-120650" algn="l">
                        <a:buClr>
                          <a:schemeClr val="tx1"/>
                        </a:buClr>
                        <a:buFont typeface="Arial" panose="020B0604020202020204" pitchFamily="34" charset="0"/>
                        <a:buChar char="•"/>
                      </a:pPr>
                      <a:endParaRPr lang="en-GB" sz="1050" noProof="0">
                        <a:solidFill>
                          <a:schemeClr val="accent3"/>
                        </a:solidFill>
                        <a:latin typeface="+mn-lt"/>
                        <a:cs typeface="Leelawadee" panose="020B0502040204020203" pitchFamily="34" charset="-34"/>
                      </a:endParaRPr>
                    </a:p>
                    <a:p>
                      <a:pPr marL="120650" indent="-120650" algn="l">
                        <a:buClr>
                          <a:schemeClr val="tx1"/>
                        </a:buClr>
                        <a:buFont typeface="Arial" panose="020B0604020202020204" pitchFamily="34" charset="0"/>
                        <a:buChar char="•"/>
                      </a:pPr>
                      <a:r>
                        <a:rPr lang="en-GB" sz="1050" kern="1200" noProof="0">
                          <a:solidFill>
                            <a:schemeClr val="accent3"/>
                          </a:solidFill>
                          <a:highlight>
                            <a:srgbClr val="4FE2F3"/>
                          </a:highlight>
                          <a:latin typeface="+mn-lt"/>
                          <a:ea typeface="+mn-ea"/>
                          <a:cs typeface="Leelawadee" panose="020B0502040204020203" pitchFamily="34" charset="-34"/>
                        </a:rPr>
                        <a:t>Goal</a:t>
                      </a:r>
                      <a:r>
                        <a:rPr lang="en-GB" sz="1050" noProof="0">
                          <a:solidFill>
                            <a:schemeClr val="accent3"/>
                          </a:solidFill>
                          <a:latin typeface="+mn-lt"/>
                          <a:cs typeface="Leelawadee" panose="020B0502040204020203" pitchFamily="34" charset="-34"/>
                        </a:rPr>
                        <a:t>: Compost landscape and yard waste generated through campus grounds and landscaping operations.</a:t>
                      </a:r>
                    </a:p>
                    <a:p>
                      <a:pPr marL="120650" indent="-120650" algn="l">
                        <a:buClr>
                          <a:schemeClr val="tx1"/>
                        </a:buClr>
                        <a:buFont typeface="Arial" panose="020B0604020202020204" pitchFamily="34" charset="0"/>
                        <a:buChar char="•"/>
                      </a:pPr>
                      <a:endParaRPr lang="en-GB" sz="1050" noProof="0">
                        <a:solidFill>
                          <a:schemeClr val="accent3"/>
                        </a:solidFill>
                        <a:latin typeface="+mn-lt"/>
                        <a:cs typeface="Leelawadee" panose="020B0502040204020203" pitchFamily="34" charset="-34"/>
                      </a:endParaRPr>
                    </a:p>
                    <a:p>
                      <a:pPr marL="120650" indent="-120650" algn="l">
                        <a:buClr>
                          <a:schemeClr val="tx1"/>
                        </a:buClr>
                        <a:buFont typeface="Arial" panose="020B0604020202020204" pitchFamily="34" charset="0"/>
                        <a:buChar char="•"/>
                      </a:pPr>
                      <a:r>
                        <a:rPr lang="en-GB" sz="1050" kern="1200" noProof="0">
                          <a:solidFill>
                            <a:schemeClr val="accent3"/>
                          </a:solidFill>
                          <a:highlight>
                            <a:srgbClr val="4FE2F3"/>
                          </a:highlight>
                          <a:latin typeface="+mn-lt"/>
                          <a:ea typeface="+mn-ea"/>
                          <a:cs typeface="Leelawadee" panose="020B0502040204020203" pitchFamily="34" charset="-34"/>
                        </a:rPr>
                        <a:t>Goal</a:t>
                      </a:r>
                      <a:r>
                        <a:rPr lang="en-GB" sz="1050" noProof="0">
                          <a:solidFill>
                            <a:schemeClr val="accent3"/>
                          </a:solidFill>
                          <a:latin typeface="+mn-lt"/>
                          <a:cs typeface="Leelawadee" panose="020B0502040204020203" pitchFamily="34" charset="-34"/>
                        </a:rPr>
                        <a:t>: Operate a campus-wide recycling program to divert recyclable materials from landfill disposal.</a:t>
                      </a:r>
                    </a:p>
                    <a:p>
                      <a:pPr marL="120650" indent="-120650" algn="l">
                        <a:buClr>
                          <a:schemeClr val="tx1"/>
                        </a:buClr>
                        <a:buFont typeface="Arial" panose="020B0604020202020204" pitchFamily="34" charset="0"/>
                        <a:buChar char="•"/>
                      </a:pPr>
                      <a:endParaRPr lang="en-GB" sz="1050" noProof="0">
                        <a:solidFill>
                          <a:schemeClr val="accent3"/>
                        </a:solidFill>
                        <a:latin typeface="+mn-lt"/>
                        <a:cs typeface="Leelawadee" panose="020B0502040204020203" pitchFamily="34" charset="-34"/>
                      </a:endParaRPr>
                    </a:p>
                    <a:p>
                      <a:pPr marL="120650" indent="-120650" algn="l">
                        <a:buClr>
                          <a:schemeClr val="tx1"/>
                        </a:buClr>
                        <a:buFont typeface="Arial" panose="020B0604020202020204" pitchFamily="34" charset="0"/>
                        <a:buChar char="•"/>
                      </a:pPr>
                      <a:r>
                        <a:rPr lang="en-GB" sz="1050" kern="1200" noProof="0">
                          <a:solidFill>
                            <a:schemeClr val="accent3"/>
                          </a:solidFill>
                          <a:highlight>
                            <a:srgbClr val="4FE2F3"/>
                          </a:highlight>
                          <a:latin typeface="+mn-lt"/>
                          <a:ea typeface="+mn-ea"/>
                          <a:cs typeface="Leelawadee" panose="020B0502040204020203" pitchFamily="34" charset="-34"/>
                        </a:rPr>
                        <a:t>Goal</a:t>
                      </a:r>
                      <a:r>
                        <a:rPr lang="en-GB" sz="1050" noProof="0">
                          <a:solidFill>
                            <a:schemeClr val="accent3"/>
                          </a:solidFill>
                          <a:latin typeface="+mn-lt"/>
                          <a:cs typeface="Leelawadee" panose="020B0502040204020203" pitchFamily="34" charset="-34"/>
                        </a:rPr>
                        <a:t>: Source a significant portion of campus electricity from wind energy and participate as a Green Power Partner.</a:t>
                      </a:r>
                    </a:p>
                    <a:p>
                      <a:pPr marL="120650" indent="-120650" algn="l">
                        <a:buClr>
                          <a:schemeClr val="tx1"/>
                        </a:buClr>
                        <a:buFont typeface="Arial" panose="020B0604020202020204" pitchFamily="34" charset="0"/>
                        <a:buChar char="•"/>
                      </a:pPr>
                      <a:endParaRPr lang="en-GB" sz="1050" noProof="0">
                        <a:solidFill>
                          <a:schemeClr val="accent3"/>
                        </a:solidFill>
                        <a:latin typeface="+mn-lt"/>
                        <a:cs typeface="Leelawadee" panose="020B0502040204020203" pitchFamily="34" charset="-34"/>
                      </a:endParaRPr>
                    </a:p>
                    <a:p>
                      <a:pPr marL="120650" indent="-120650" algn="l">
                        <a:buClr>
                          <a:schemeClr val="tx1"/>
                        </a:buClr>
                        <a:buFont typeface="Arial" panose="020B0604020202020204" pitchFamily="34" charset="0"/>
                        <a:buChar char="•"/>
                      </a:pPr>
                      <a:r>
                        <a:rPr lang="en-GB" sz="1050" kern="1200" noProof="0">
                          <a:solidFill>
                            <a:schemeClr val="accent3"/>
                          </a:solidFill>
                          <a:highlight>
                            <a:srgbClr val="4FE2F3"/>
                          </a:highlight>
                          <a:latin typeface="+mn-lt"/>
                          <a:ea typeface="+mn-ea"/>
                          <a:cs typeface="Leelawadee" panose="020B0502040204020203" pitchFamily="34" charset="-34"/>
                        </a:rPr>
                        <a:t>Goal</a:t>
                      </a:r>
                      <a:r>
                        <a:rPr lang="en-GB" sz="1050" noProof="0">
                          <a:solidFill>
                            <a:schemeClr val="accent3"/>
                          </a:solidFill>
                          <a:latin typeface="+mn-lt"/>
                          <a:cs typeface="Leelawadee" panose="020B0502040204020203" pitchFamily="34" charset="-34"/>
                        </a:rPr>
                        <a:t>: Integrate sustainability concepts into academic programs by encouraging sustainability-related coursework across departments.</a:t>
                      </a:r>
                    </a:p>
                    <a:p>
                      <a:pPr marL="120650" indent="-120650" algn="l">
                        <a:buClr>
                          <a:schemeClr val="tx1"/>
                        </a:buClr>
                        <a:buFont typeface="Arial" panose="020B0604020202020204" pitchFamily="34" charset="0"/>
                        <a:buChar char="•"/>
                      </a:pPr>
                      <a:endParaRPr lang="en-GB" sz="1050" noProof="0">
                        <a:solidFill>
                          <a:schemeClr val="accent3"/>
                        </a:solidFill>
                        <a:latin typeface="+mn-lt"/>
                        <a:cs typeface="Leelawadee" panose="020B0502040204020203" pitchFamily="34" charset="-34"/>
                      </a:endParaRPr>
                    </a:p>
                    <a:p>
                      <a:pPr marL="120650" indent="-120650" algn="l">
                        <a:buClr>
                          <a:schemeClr val="tx1"/>
                        </a:buClr>
                        <a:buFont typeface="Arial" panose="020B0604020202020204" pitchFamily="34" charset="0"/>
                        <a:buChar char="•"/>
                      </a:pPr>
                      <a:r>
                        <a:rPr lang="en-GB" sz="1050" kern="1200" noProof="0">
                          <a:solidFill>
                            <a:schemeClr val="accent3"/>
                          </a:solidFill>
                          <a:highlight>
                            <a:srgbClr val="4FE2F3"/>
                          </a:highlight>
                          <a:latin typeface="+mn-lt"/>
                          <a:ea typeface="+mn-ea"/>
                          <a:cs typeface="Leelawadee" panose="020B0502040204020203" pitchFamily="34" charset="-34"/>
                        </a:rPr>
                        <a:t>Goal</a:t>
                      </a:r>
                      <a:r>
                        <a:rPr lang="en-GB" sz="1050" noProof="0">
                          <a:solidFill>
                            <a:schemeClr val="accent3"/>
                          </a:solidFill>
                          <a:latin typeface="+mn-lt"/>
                          <a:cs typeface="Leelawadee" panose="020B0502040204020203" pitchFamily="34" charset="-34"/>
                        </a:rPr>
                        <a:t>: Apply sustainable landscape management practices that reduce waste and support resource efficiency in campus operations.</a:t>
                      </a:r>
                    </a:p>
                    <a:p>
                      <a:pPr marL="120650" indent="-120650" algn="l">
                        <a:buClr>
                          <a:schemeClr val="tx1"/>
                        </a:buClr>
                        <a:buFont typeface="Arial" panose="020B0604020202020204" pitchFamily="34" charset="0"/>
                        <a:buChar char="•"/>
                      </a:pPr>
                      <a:endParaRPr lang="en-GB" sz="1050" noProof="0">
                        <a:solidFill>
                          <a:schemeClr val="accent3"/>
                        </a:solidFill>
                        <a:latin typeface="+mn-lt"/>
                        <a:cs typeface="Leelawadee" panose="020B0502040204020203" pitchFamily="34" charset="-34"/>
                      </a:endParaRPr>
                    </a:p>
                    <a:p>
                      <a:pPr marL="120650" indent="-120650" algn="l">
                        <a:buClr>
                          <a:schemeClr val="tx1"/>
                        </a:buClr>
                        <a:buFont typeface="Arial" panose="020B0604020202020204" pitchFamily="34" charset="0"/>
                        <a:buChar char="•"/>
                      </a:pPr>
                      <a:r>
                        <a:rPr lang="en-GB" sz="1050" kern="1200" noProof="0">
                          <a:solidFill>
                            <a:schemeClr val="accent3"/>
                          </a:solidFill>
                          <a:highlight>
                            <a:srgbClr val="4FE2F3"/>
                          </a:highlight>
                          <a:latin typeface="+mn-lt"/>
                          <a:ea typeface="+mn-ea"/>
                          <a:cs typeface="Leelawadee" panose="020B0502040204020203" pitchFamily="34" charset="-34"/>
                        </a:rPr>
                        <a:t>Goal</a:t>
                      </a:r>
                      <a:r>
                        <a:rPr lang="en-GB" sz="1050" noProof="0">
                          <a:solidFill>
                            <a:schemeClr val="accent3"/>
                          </a:solidFill>
                          <a:latin typeface="+mn-lt"/>
                          <a:cs typeface="Leelawadee" panose="020B0502040204020203" pitchFamily="34" charset="-34"/>
                        </a:rPr>
                        <a:t>: Participate in the STARS (Sustainability Tracking, Assessment &amp; Rating System) framework to assess, benchmark, and improve institutional sustainability performance.</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r h="1526006">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922F11"/>
                          </a:solidFill>
                          <a:latin typeface="+mj-lt"/>
                          <a:ea typeface="+mn-ea"/>
                          <a:cs typeface="Leelawadee"/>
                        </a:rPr>
                        <a:t>POSITIVE </a:t>
                      </a:r>
                      <a:br>
                        <a:rPr lang="en-US" sz="1400" kern="1200">
                          <a:solidFill>
                            <a:srgbClr val="922F11"/>
                          </a:solidFill>
                          <a:latin typeface="+mj-lt"/>
                          <a:ea typeface="+mn-ea"/>
                          <a:cs typeface="Leelawadee"/>
                        </a:rPr>
                      </a:br>
                      <a:r>
                        <a:rPr lang="en-US" sz="1400" kern="1200">
                          <a:solidFill>
                            <a:srgbClr val="922F11"/>
                          </a:solidFill>
                          <a:latin typeface="+mj-lt"/>
                          <a:ea typeface="+mn-ea"/>
                          <a:cs typeface="Leelawadee"/>
                        </a:rPr>
                        <a:t>CHOICES</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E6D27"/>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50" b="0" i="1" u="none" strike="noStrike" kern="1200" cap="none" spc="0" normalizeH="0" baseline="0" noProof="0">
                          <a:ln>
                            <a:noFill/>
                          </a:ln>
                          <a:solidFill>
                            <a:schemeClr val="accent3"/>
                          </a:solidFill>
                          <a:effectLst/>
                          <a:uLnTx/>
                          <a:uFillTx/>
                          <a:latin typeface="+mn-lt"/>
                          <a:ea typeface="+mn-ea"/>
                          <a:cs typeface="Leelawadee" panose="020B0502040204020203" pitchFamily="34" charset="-34"/>
                        </a:rPr>
                        <a:t>Not a focus area for the customer.</a:t>
                      </a:r>
                      <a:endParaRPr kumimoji="0" lang="en-US" sz="1050" b="0" i="1" u="none" strike="noStrike" kern="1200" cap="none" spc="0" normalizeH="0" baseline="0" noProof="0">
                        <a:ln>
                          <a:noFill/>
                        </a:ln>
                        <a:solidFill>
                          <a:schemeClr val="accent3"/>
                        </a:solidFill>
                        <a:effectLst/>
                        <a:uLnTx/>
                        <a:uFillTx/>
                        <a:latin typeface="+mn-lt"/>
                        <a:ea typeface="+mn-ea"/>
                        <a:cs typeface="Leelawadee" panose="020B0502040204020203" pitchFamily="34" charset="-34"/>
                      </a:endParaRP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88316528"/>
                  </a:ext>
                </a:extLst>
              </a:tr>
            </a:tbl>
          </a:graphicData>
        </a:graphic>
      </p:graphicFrame>
      <p:pic>
        <p:nvPicPr>
          <p:cNvPr id="14" name="Picture 13" descr="A logo of a leaf in a circle&#10;&#10;Description automatically generated">
            <a:extLst>
              <a:ext uri="{FF2B5EF4-FFF2-40B4-BE49-F238E27FC236}">
                <a16:creationId xmlns:a16="http://schemas.microsoft.com/office/drawing/2014/main" id="{668B6EE0-C02F-8839-6F50-6EE41376C76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pic>
        <p:nvPicPr>
          <p:cNvPr id="15" name="Picture 14" descr="A blue and green windmill with green arrows&#10;&#10;Description automatically generated">
            <a:extLst>
              <a:ext uri="{FF2B5EF4-FFF2-40B4-BE49-F238E27FC236}">
                <a16:creationId xmlns:a16="http://schemas.microsoft.com/office/drawing/2014/main" id="{64F4DE3A-5EC1-21C0-1983-8028665E4B8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2925134"/>
            <a:ext cx="556204" cy="604020"/>
          </a:xfrm>
          <a:prstGeom prst="rect">
            <a:avLst/>
          </a:prstGeom>
        </p:spPr>
      </p:pic>
      <p:pic>
        <p:nvPicPr>
          <p:cNvPr id="17" name="Picture 16" descr="A logo of a hand and a globe&#10;&#10;Description automatically generated">
            <a:extLst>
              <a:ext uri="{FF2B5EF4-FFF2-40B4-BE49-F238E27FC236}">
                <a16:creationId xmlns:a16="http://schemas.microsoft.com/office/drawing/2014/main" id="{5B6A4C9F-30BE-2720-1C43-BA6FC951B91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27528" y="5098928"/>
            <a:ext cx="536916" cy="583072"/>
          </a:xfrm>
          <a:prstGeom prst="rect">
            <a:avLst/>
          </a:prstGeom>
        </p:spPr>
      </p:pic>
      <p:pic>
        <p:nvPicPr>
          <p:cNvPr id="3" name="Picture 2">
            <a:extLst>
              <a:ext uri="{FF2B5EF4-FFF2-40B4-BE49-F238E27FC236}">
                <a16:creationId xmlns:a16="http://schemas.microsoft.com/office/drawing/2014/main" id="{51F51C92-44FC-F12F-BAA5-27FE0421AA1C}"/>
              </a:ext>
            </a:extLst>
          </p:cNvPr>
          <p:cNvPicPr>
            <a:picLocks noChangeAspect="1" noChangeArrowheads="1"/>
          </p:cNvPicPr>
          <p:nvPr/>
        </p:nvPicPr>
        <p:blipFill>
          <a:blip r:embed="rId9"/>
          <a:srcRect/>
          <a:stretch/>
        </p:blipFill>
        <p:spPr bwMode="auto">
          <a:xfrm>
            <a:off x="11095201" y="600421"/>
            <a:ext cx="792001" cy="410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84295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0C59D8-CE5B-E303-798F-5887FABB6C09}"/>
            </a:ext>
          </a:extLst>
        </p:cNvPr>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E567CB1D-5173-48D5-9B6A-99F02ACDBBBC}"/>
              </a:ext>
            </a:extLst>
          </p:cNvPr>
          <p:cNvGraphicFramePr>
            <a:graphicFrameLocks/>
          </p:cNvGraphicFramePr>
          <p:nvPr>
            <p:custDataLst>
              <p:tags r:id="rId1"/>
            </p:custDataLst>
            <p:extLst>
              <p:ext uri="{D42A27DB-BD31-4B8C-83A1-F6EECF244321}">
                <p14:modId xmlns:p14="http://schemas.microsoft.com/office/powerpoint/2010/main" val="22061947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12" name="think-cell data - do not delete" hidden="1">
                        <a:extLst>
                          <a:ext uri="{FF2B5EF4-FFF2-40B4-BE49-F238E27FC236}">
                            <a16:creationId xmlns:a16="http://schemas.microsoft.com/office/drawing/2014/main" id="{E567CB1D-5173-48D5-9B6A-99F02ACDBBB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Title 6">
            <a:extLst>
              <a:ext uri="{FF2B5EF4-FFF2-40B4-BE49-F238E27FC236}">
                <a16:creationId xmlns:a16="http://schemas.microsoft.com/office/drawing/2014/main" id="{BEE4D01A-5D2F-1160-86BC-BE30CDB05549}"/>
              </a:ext>
            </a:extLst>
          </p:cNvPr>
          <p:cNvSpPr>
            <a:spLocks noGrp="1"/>
          </p:cNvSpPr>
          <p:nvPr>
            <p:ph type="title"/>
          </p:nvPr>
        </p:nvSpPr>
        <p:spPr>
          <a:xfrm>
            <a:off x="304798" y="246888"/>
            <a:ext cx="9537702" cy="969264"/>
          </a:xfrm>
        </p:spPr>
        <p:txBody>
          <a:bodyPr vert="horz" rIns="0"/>
          <a:lstStyle/>
          <a:p>
            <a:pPr lvl="0"/>
            <a:r>
              <a:rPr lang="en-US" sz="2600"/>
              <a:t>COMMONALITY BETWEEN ALDI’S AND PEP+ FOCUS AREAS</a:t>
            </a:r>
            <a:br>
              <a:rPr lang="en-US" sz="2600"/>
            </a:br>
            <a:r>
              <a:rPr lang="en-US" sz="1800" i="1"/>
              <a:t>Allowing us to identify opportunities for collaboration, and therefore</a:t>
            </a:r>
            <a:br>
              <a:rPr lang="en-US" sz="1800" i="1"/>
            </a:br>
            <a:r>
              <a:rPr lang="en-US" sz="1800" i="1"/>
              <a:t>add value To our relationship</a:t>
            </a:r>
          </a:p>
        </p:txBody>
      </p:sp>
      <p:pic>
        <p:nvPicPr>
          <p:cNvPr id="15" name="Picture 14">
            <a:extLst>
              <a:ext uri="{FF2B5EF4-FFF2-40B4-BE49-F238E27FC236}">
                <a16:creationId xmlns:a16="http://schemas.microsoft.com/office/drawing/2014/main" id="{0746A4D4-4941-3E10-C858-184B812490E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251581" y="209134"/>
            <a:ext cx="635620" cy="763442"/>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Top Corners Rounded 16">
            <a:extLst>
              <a:ext uri="{FF2B5EF4-FFF2-40B4-BE49-F238E27FC236}">
                <a16:creationId xmlns:a16="http://schemas.microsoft.com/office/drawing/2014/main" id="{7A86C469-EB0F-6672-FF9E-8045C1D3DC9D}"/>
              </a:ext>
            </a:extLst>
          </p:cNvPr>
          <p:cNvSpPr/>
          <p:nvPr/>
        </p:nvSpPr>
        <p:spPr>
          <a:xfrm>
            <a:off x="1981200" y="15419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8" name="Table 4">
            <a:extLst>
              <a:ext uri="{FF2B5EF4-FFF2-40B4-BE49-F238E27FC236}">
                <a16:creationId xmlns:a16="http://schemas.microsoft.com/office/drawing/2014/main" id="{E3DD0EC5-694F-DF4C-D258-E9A41558C3B6}"/>
              </a:ext>
            </a:extLst>
          </p:cNvPr>
          <p:cNvGraphicFramePr>
            <a:graphicFrameLocks noGrp="1"/>
          </p:cNvGraphicFramePr>
          <p:nvPr>
            <p:extLst>
              <p:ext uri="{D42A27DB-BD31-4B8C-83A1-F6EECF244321}">
                <p14:modId xmlns:p14="http://schemas.microsoft.com/office/powerpoint/2010/main" val="2928521515"/>
              </p:ext>
            </p:extLst>
          </p:nvPr>
        </p:nvGraphicFramePr>
        <p:xfrm>
          <a:off x="-7620" y="1541930"/>
          <a:ext cx="11980544" cy="4388970"/>
        </p:xfrm>
        <a:graphic>
          <a:graphicData uri="http://schemas.openxmlformats.org/drawingml/2006/table">
            <a:tbl>
              <a:tblPr firstRow="1" bandRow="1"/>
              <a:tblGrid>
                <a:gridCol w="1993392">
                  <a:extLst>
                    <a:ext uri="{9D8B030D-6E8A-4147-A177-3AD203B41FA5}">
                      <a16:colId xmlns:a16="http://schemas.microsoft.com/office/drawing/2014/main" val="1767499071"/>
                    </a:ext>
                  </a:extLst>
                </a:gridCol>
                <a:gridCol w="2496788">
                  <a:extLst>
                    <a:ext uri="{9D8B030D-6E8A-4147-A177-3AD203B41FA5}">
                      <a16:colId xmlns:a16="http://schemas.microsoft.com/office/drawing/2014/main" val="2382844442"/>
                    </a:ext>
                  </a:extLst>
                </a:gridCol>
                <a:gridCol w="2496788">
                  <a:extLst>
                    <a:ext uri="{9D8B030D-6E8A-4147-A177-3AD203B41FA5}">
                      <a16:colId xmlns:a16="http://schemas.microsoft.com/office/drawing/2014/main" val="957515009"/>
                    </a:ext>
                  </a:extLst>
                </a:gridCol>
                <a:gridCol w="2496788">
                  <a:extLst>
                    <a:ext uri="{9D8B030D-6E8A-4147-A177-3AD203B41FA5}">
                      <a16:colId xmlns:a16="http://schemas.microsoft.com/office/drawing/2014/main" val="2353111847"/>
                    </a:ext>
                  </a:extLst>
                </a:gridCol>
                <a:gridCol w="2496788">
                  <a:extLst>
                    <a:ext uri="{9D8B030D-6E8A-4147-A177-3AD203B41FA5}">
                      <a16:colId xmlns:a16="http://schemas.microsoft.com/office/drawing/2014/main" val="1460759613"/>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GHG Emissions</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Packaging</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Waste</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Responsible Sourcing</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4142082">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noProof="0">
                          <a:solidFill>
                            <a:srgbClr val="023459"/>
                          </a:solidFill>
                          <a:latin typeface="+mj-lt"/>
                          <a:ea typeface="+mn-ea"/>
                          <a:cs typeface="Leelawadee"/>
                        </a:rPr>
                        <a:t>POSITIVE VALUE CHAIN (CONTINUED)</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marR="0" lvl="0" indent="-1206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b="0" i="0" kern="1200" noProof="0">
                          <a:solidFill>
                            <a:srgbClr val="2B660F"/>
                          </a:solidFill>
                          <a:effectLst/>
                          <a:highlight>
                            <a:srgbClr val="4FE2F3"/>
                          </a:highlight>
                          <a:latin typeface="+mn-lt"/>
                          <a:ea typeface="+mn-ea"/>
                          <a:cs typeface="Leelawadee" panose="020B0502040204020203" pitchFamily="34" charset="-34"/>
                        </a:rPr>
                        <a:t>Goal:</a:t>
                      </a:r>
                      <a:r>
                        <a:rPr lang="en-US" sz="1050" b="0" i="0" kern="1200" noProof="0">
                          <a:solidFill>
                            <a:srgbClr val="2B660F"/>
                          </a:solidFill>
                          <a:effectLst/>
                          <a:latin typeface="+mn-lt"/>
                          <a:ea typeface="+mn-ea"/>
                          <a:cs typeface="Leelawadee" panose="020B0502040204020203" pitchFamily="34" charset="-34"/>
                        </a:rPr>
                        <a:t> Eliminate deforestation and conversion of natural ecosystems across our high deforestation-risk supply chains by 31 December 2025</a:t>
                      </a:r>
                    </a:p>
                    <a:p>
                      <a:pPr marL="290513"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050" b="1" i="0" noProof="0">
                          <a:solidFill>
                            <a:srgbClr val="2B660F"/>
                          </a:solidFill>
                          <a:effectLst/>
                          <a:latin typeface="+mn-lt"/>
                          <a:cs typeface="Leelawadee" panose="020B0502040204020203" pitchFamily="34" charset="-34"/>
                        </a:rPr>
                        <a:t>pep+ alignmen</a:t>
                      </a:r>
                      <a:r>
                        <a:rPr lang="en-US" sz="1050" b="1" i="0" kern="1200" noProof="0">
                          <a:solidFill>
                            <a:srgbClr val="2B660F"/>
                          </a:solidFill>
                          <a:effectLst/>
                          <a:latin typeface="+mn-lt"/>
                          <a:ea typeface="+mn-ea"/>
                          <a:cs typeface="Leelawadee" panose="020B0502040204020203" pitchFamily="34" charset="-34"/>
                        </a:rPr>
                        <a:t>t: Continue to strive toward deforestation-free sourcing by 2025 and deforestation- and conversion-free sourcing by 2030 for high-risk commodities in our company-owned and -operated activities </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50" b="1" i="1" noProof="0">
                          <a:solidFill>
                            <a:srgbClr val="2B660F"/>
                          </a:solidFill>
                          <a:latin typeface="+mn-lt"/>
                          <a:cs typeface="Leelawadee"/>
                        </a:rPr>
                        <a:t>See previous page for pep+ alignment opportunities.</a:t>
                      </a: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50" b="0" i="1" kern="1200" noProof="0">
                          <a:solidFill>
                            <a:srgbClr val="2B660F"/>
                          </a:solidFill>
                          <a:effectLst/>
                          <a:latin typeface="+mn-lt"/>
                          <a:ea typeface="+mn-ea"/>
                          <a:cs typeface="Leelawadee"/>
                        </a:rPr>
                        <a:t>No commonalities.</a:t>
                      </a: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buFont typeface="Arial" panose="020B0604020202020204" pitchFamily="34" charset="0"/>
                        <a:buNone/>
                      </a:pPr>
                      <a:r>
                        <a:rPr lang="en-US" sz="1050" b="0" i="1" u="none" strike="noStrike" kern="1200" cap="none" spc="0" normalizeH="0" baseline="0" noProof="0">
                          <a:ln>
                            <a:noFill/>
                          </a:ln>
                          <a:solidFill>
                            <a:srgbClr val="2B660F"/>
                          </a:solidFill>
                          <a:effectLst/>
                          <a:uLnTx/>
                          <a:uFillTx/>
                          <a:latin typeface="+mn-lt"/>
                          <a:ea typeface="+mn-ea"/>
                          <a:cs typeface="+mn-cs"/>
                        </a:rPr>
                        <a:t>No commonalities.</a:t>
                      </a:r>
                    </a:p>
                  </a:txBody>
                  <a:tcPr marL="27432" marR="27432" marT="27432" marB="27432" anchor="ctr">
                    <a:lnL w="12700" cap="flat" cmpd="sng" algn="ctr">
                      <a:solidFill>
                        <a:schemeClr val="bg1">
                          <a:lumMod val="75000"/>
                        </a:schemeClr>
                      </a:solidFill>
                      <a:prstDash val="solid"/>
                      <a:round/>
                      <a:headEnd type="none" w="med" len="med"/>
                      <a:tailEnd type="none" w="med" len="med"/>
                    </a:lnL>
                    <a:lnR w="190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bl>
          </a:graphicData>
        </a:graphic>
      </p:graphicFrame>
      <p:sp>
        <p:nvSpPr>
          <p:cNvPr id="20" name="TextBox 19">
            <a:extLst>
              <a:ext uri="{FF2B5EF4-FFF2-40B4-BE49-F238E27FC236}">
                <a16:creationId xmlns:a16="http://schemas.microsoft.com/office/drawing/2014/main" id="{7D8C4530-21A6-FBE3-8DA6-41EEDC868810}"/>
              </a:ext>
            </a:extLst>
          </p:cNvPr>
          <p:cNvSpPr txBox="1"/>
          <p:nvPr/>
        </p:nvSpPr>
        <p:spPr>
          <a:xfrm>
            <a:off x="7652657" y="6269189"/>
            <a:ext cx="4086907" cy="506261"/>
          </a:xfrm>
          <a:prstGeom prst="rect">
            <a:avLst/>
          </a:prstGeom>
          <a:solidFill>
            <a:srgbClr val="8EBC29"/>
          </a:solidFill>
        </p:spPr>
        <p:txBody>
          <a:bodyPr wrap="square" rtlCol="0" anchor="ctr">
            <a:noAutofit/>
          </a:bodyPr>
          <a:lstStyle/>
          <a:p>
            <a:pPr algn="ctr">
              <a:defRPr/>
            </a:pPr>
            <a:r>
              <a:rPr lang="en-US" sz="1050" i="1" kern="0">
                <a:solidFill>
                  <a:schemeClr val="bg1"/>
                </a:solidFill>
                <a:cs typeface="Leelawadee" panose="020B0502040204020203" pitchFamily="34" charset="-34"/>
              </a:rPr>
              <a:t>No commonalities were identified across </a:t>
            </a:r>
          </a:p>
          <a:p>
            <a:pPr algn="ctr">
              <a:defRPr/>
            </a:pPr>
            <a:r>
              <a:rPr lang="en-US" sz="1050" i="1" kern="0">
                <a:solidFill>
                  <a:schemeClr val="bg1"/>
                </a:solidFill>
                <a:cs typeface="Leelawadee" panose="020B0502040204020203" pitchFamily="34" charset="-34"/>
              </a:rPr>
              <a:t>Positive Choices and Positive Agriculture (PepsiCo) and Aldi.</a:t>
            </a:r>
          </a:p>
        </p:txBody>
      </p:sp>
      <p:pic>
        <p:nvPicPr>
          <p:cNvPr id="2" name="Picture 1" descr="A blue and green windmill with green arrows&#10;&#10;Description automatically generated">
            <a:extLst>
              <a:ext uri="{FF2B5EF4-FFF2-40B4-BE49-F238E27FC236}">
                <a16:creationId xmlns:a16="http://schemas.microsoft.com/office/drawing/2014/main" id="{BDCF0C4D-FEEB-28A5-86D2-71A19513971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2219447"/>
            <a:ext cx="556204" cy="604020"/>
          </a:xfrm>
          <a:prstGeom prst="rect">
            <a:avLst/>
          </a:prstGeom>
        </p:spPr>
      </p:pic>
    </p:spTree>
    <p:extLst>
      <p:ext uri="{BB962C8B-B14F-4D97-AF65-F5344CB8AC3E}">
        <p14:creationId xmlns:p14="http://schemas.microsoft.com/office/powerpoint/2010/main" val="2128808682"/>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88F94E-B2C0-AA05-DFC3-5D4729139669}"/>
            </a:ext>
          </a:extLst>
        </p:cNvPr>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C87B9882-593C-2FD9-C46B-1A0FC8F5F82A}"/>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3" name="think-cell data - do not delete" hidden="1">
                        <a:extLst>
                          <a:ext uri="{FF2B5EF4-FFF2-40B4-BE49-F238E27FC236}">
                            <a16:creationId xmlns:a16="http://schemas.microsoft.com/office/drawing/2014/main" id="{C87B9882-593C-2FD9-C46B-1A0FC8F5F82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Title 9">
            <a:extLst>
              <a:ext uri="{FF2B5EF4-FFF2-40B4-BE49-F238E27FC236}">
                <a16:creationId xmlns:a16="http://schemas.microsoft.com/office/drawing/2014/main" id="{A3F66798-C4DD-AAA6-0C33-0048C17B6728}"/>
              </a:ext>
            </a:extLst>
          </p:cNvPr>
          <p:cNvSpPr>
            <a:spLocks noGrp="1"/>
          </p:cNvSpPr>
          <p:nvPr>
            <p:ph type="title"/>
          </p:nvPr>
        </p:nvSpPr>
        <p:spPr>
          <a:xfrm>
            <a:off x="304801" y="247650"/>
            <a:ext cx="10109200" cy="968375"/>
          </a:xfrm>
        </p:spPr>
        <p:txBody>
          <a:bodyPr vert="horz" rIns="0"/>
          <a:lstStyle/>
          <a:p>
            <a:pPr lvl="0"/>
            <a:r>
              <a:rPr lang="en-US" sz="2600"/>
              <a:t>COMMONALITY BETWEEN OSU’S AND PEP+ FOCUS AREAS​</a:t>
            </a:r>
            <a:br>
              <a:rPr lang="en-US" sz="2600"/>
            </a:br>
            <a:r>
              <a:rPr lang="en-US" sz="1800" i="1"/>
              <a:t>Allowing us to identify opportunities for collaboration, and therefore</a:t>
            </a:r>
            <a:br>
              <a:rPr lang="en-US" sz="1800" i="1"/>
            </a:br>
            <a:r>
              <a:rPr lang="en-US" sz="1800" i="1"/>
              <a:t>add value to our relationship</a:t>
            </a:r>
          </a:p>
        </p:txBody>
      </p:sp>
      <p:sp>
        <p:nvSpPr>
          <p:cNvPr id="13" name="Rectangle: Top Corners Rounded 12">
            <a:extLst>
              <a:ext uri="{FF2B5EF4-FFF2-40B4-BE49-F238E27FC236}">
                <a16:creationId xmlns:a16="http://schemas.microsoft.com/office/drawing/2014/main" id="{7E8DBFE8-AFFF-6048-7221-33A8AC5C3D73}"/>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 name="Table 4">
            <a:extLst>
              <a:ext uri="{FF2B5EF4-FFF2-40B4-BE49-F238E27FC236}">
                <a16:creationId xmlns:a16="http://schemas.microsoft.com/office/drawing/2014/main" id="{D994C77B-50A9-5590-AEBD-A970A31A7C3B}"/>
              </a:ext>
            </a:extLst>
          </p:cNvPr>
          <p:cNvGraphicFramePr>
            <a:graphicFrameLocks noGrp="1"/>
          </p:cNvGraphicFramePr>
          <p:nvPr>
            <p:extLst>
              <p:ext uri="{D42A27DB-BD31-4B8C-83A1-F6EECF244321}">
                <p14:modId xmlns:p14="http://schemas.microsoft.com/office/powerpoint/2010/main" val="1522595983"/>
              </p:ext>
            </p:extLst>
          </p:nvPr>
        </p:nvGraphicFramePr>
        <p:xfrm>
          <a:off x="-7620" y="1148230"/>
          <a:ext cx="11996820" cy="3967454"/>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10008000">
                  <a:extLst>
                    <a:ext uri="{9D8B030D-6E8A-4147-A177-3AD203B41FA5}">
                      <a16:colId xmlns:a16="http://schemas.microsoft.com/office/drawing/2014/main" val="2382844442"/>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Environment</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3720566">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50" kern="1200" noProof="0">
                          <a:solidFill>
                            <a:schemeClr val="accent3"/>
                          </a:solidFill>
                          <a:highlight>
                            <a:srgbClr val="4FE2F3"/>
                          </a:highlight>
                          <a:latin typeface="+mn-lt"/>
                          <a:ea typeface="+mn-ea"/>
                          <a:cs typeface="Leelawadee" panose="020B0502040204020203" pitchFamily="34" charset="-34"/>
                        </a:rPr>
                        <a:t>Goal</a:t>
                      </a:r>
                      <a:r>
                        <a:rPr lang="en-GB" sz="1050" i="0" kern="1200" noProof="0">
                          <a:solidFill>
                            <a:schemeClr val="accent3"/>
                          </a:solidFill>
                          <a:latin typeface="+mn-lt"/>
                          <a:ea typeface="+mn-ea"/>
                          <a:cs typeface="Leelawadee" panose="020B0502040204020203" pitchFamily="34" charset="-34"/>
                        </a:rPr>
                        <a:t>: Use biodegradable cups and straws at several locations on campus.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50" kern="1200" noProof="0">
                          <a:solidFill>
                            <a:schemeClr val="accent3"/>
                          </a:solidFill>
                          <a:highlight>
                            <a:srgbClr val="4FE2F3"/>
                          </a:highlight>
                          <a:latin typeface="+mn-lt"/>
                          <a:ea typeface="+mn-ea"/>
                          <a:cs typeface="Leelawadee" panose="020B0502040204020203" pitchFamily="34" charset="-34"/>
                        </a:rPr>
                        <a:t>Goal</a:t>
                      </a:r>
                      <a:r>
                        <a:rPr lang="en-GB" sz="1050" i="0" kern="1200" noProof="0">
                          <a:solidFill>
                            <a:schemeClr val="accent3"/>
                          </a:solidFill>
                          <a:latin typeface="+mn-lt"/>
                          <a:ea typeface="+mn-ea"/>
                          <a:cs typeface="Leelawadee" panose="020B0502040204020203" pitchFamily="34" charset="-34"/>
                        </a:rPr>
                        <a:t>: Operate a campus-wide recycling program to divert recyclable materials from landfill disposal.</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050" b="1" i="0" kern="1200" noProof="0">
                          <a:solidFill>
                            <a:schemeClr val="accent3"/>
                          </a:solidFill>
                          <a:latin typeface="+mn-lt"/>
                          <a:ea typeface="+mn-ea"/>
                          <a:cs typeface="Leelawadee" panose="020B0502040204020203" pitchFamily="34" charset="-34"/>
                        </a:rPr>
                        <a:t>pep+ alignment: Achieve 97% or greater reusable, recyclable, or compostable (RRC) packaging by design by 2030 in our primary and secondary packaging in our key packaging markets  </a:t>
                      </a:r>
                      <a:endParaRPr lang="en-GB" sz="1050" b="1" i="0" kern="1200" noProof="0">
                        <a:solidFill>
                          <a:schemeClr val="accent3"/>
                        </a:solidFill>
                        <a:latin typeface="+mn-lt"/>
                        <a:ea typeface="+mn-ea"/>
                        <a:cs typeface="Leelawadee" panose="020B0502040204020203" pitchFamily="34" charset="-34"/>
                      </a:endParaRPr>
                    </a:p>
                    <a:p>
                      <a:pPr marL="350838" lvl="1" indent="-176213" algn="l">
                        <a:spcBef>
                          <a:spcPts val="400"/>
                        </a:spcBef>
                        <a:buClr>
                          <a:schemeClr val="tx1"/>
                        </a:buClr>
                        <a:buFont typeface="Wingdings" panose="05000000000000000000" pitchFamily="2" charset="2"/>
                        <a:buChar char="Ø"/>
                      </a:pPr>
                      <a:endParaRPr lang="en-US" sz="1050" b="1" i="0" kern="1200" noProof="0">
                        <a:solidFill>
                          <a:schemeClr val="accent3"/>
                        </a:solidFill>
                        <a:latin typeface="+mn-lt"/>
                        <a:ea typeface="+mn-ea"/>
                        <a:cs typeface="Leelawadee" panose="020B0502040204020203" pitchFamily="34" charset="-34"/>
                      </a:endParaRP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bl>
          </a:graphicData>
        </a:graphic>
      </p:graphicFrame>
      <p:pic>
        <p:nvPicPr>
          <p:cNvPr id="17" name="Picture 16" descr="A blue and green windmill with green arrows&#10;&#10;Description automatically generated">
            <a:extLst>
              <a:ext uri="{FF2B5EF4-FFF2-40B4-BE49-F238E27FC236}">
                <a16:creationId xmlns:a16="http://schemas.microsoft.com/office/drawing/2014/main" id="{2E7E82FD-4F56-D985-97D1-499D61B0222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7884" y="2175326"/>
            <a:ext cx="556204" cy="604020"/>
          </a:xfrm>
          <a:prstGeom prst="rect">
            <a:avLst/>
          </a:prstGeom>
        </p:spPr>
      </p:pic>
      <p:sp>
        <p:nvSpPr>
          <p:cNvPr id="19" name="TextBox 18">
            <a:extLst>
              <a:ext uri="{FF2B5EF4-FFF2-40B4-BE49-F238E27FC236}">
                <a16:creationId xmlns:a16="http://schemas.microsoft.com/office/drawing/2014/main" id="{6A408925-E5D1-8E33-D02A-0CCA9A13A257}"/>
              </a:ext>
            </a:extLst>
          </p:cNvPr>
          <p:cNvSpPr txBox="1"/>
          <p:nvPr/>
        </p:nvSpPr>
        <p:spPr>
          <a:xfrm>
            <a:off x="6337301" y="6269189"/>
            <a:ext cx="5266436" cy="506261"/>
          </a:xfrm>
          <a:prstGeom prst="rect">
            <a:avLst/>
          </a:prstGeom>
          <a:solidFill>
            <a:srgbClr val="8EBC29"/>
          </a:solidFill>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50" b="0" i="1" u="none" strike="noStrike" kern="0" cap="none" spc="0" normalizeH="0" baseline="0" noProof="0">
                <a:ln>
                  <a:noFill/>
                </a:ln>
                <a:solidFill>
                  <a:schemeClr val="bg1"/>
                </a:solidFill>
                <a:effectLst/>
                <a:uLnTx/>
                <a:uFillTx/>
                <a:cs typeface="Leelawadee" panose="020B0502040204020203" pitchFamily="34" charset="-34"/>
              </a:rPr>
              <a:t>No common focus areas were identified across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50" b="0" i="1" u="none" strike="noStrike" kern="0" cap="none" spc="0" normalizeH="0" baseline="0" noProof="0">
                <a:ln>
                  <a:noFill/>
                </a:ln>
                <a:solidFill>
                  <a:schemeClr val="bg1"/>
                </a:solidFill>
                <a:effectLst/>
                <a:uLnTx/>
                <a:uFillTx/>
                <a:cs typeface="Leelawadee" panose="020B0502040204020203" pitchFamily="34" charset="-34"/>
              </a:rPr>
              <a:t>Positive Agriculture and Positive Choice (PepsiCo) or Oklahoma State University</a:t>
            </a:r>
          </a:p>
        </p:txBody>
      </p:sp>
      <p:pic>
        <p:nvPicPr>
          <p:cNvPr id="2" name="Picture 1">
            <a:extLst>
              <a:ext uri="{FF2B5EF4-FFF2-40B4-BE49-F238E27FC236}">
                <a16:creationId xmlns:a16="http://schemas.microsoft.com/office/drawing/2014/main" id="{E886A6E6-01BE-9B22-49E8-F1D6239CBED4}"/>
              </a:ext>
            </a:extLst>
          </p:cNvPr>
          <p:cNvPicPr>
            <a:picLocks noChangeAspect="1" noChangeArrowheads="1"/>
          </p:cNvPicPr>
          <p:nvPr/>
        </p:nvPicPr>
        <p:blipFill>
          <a:blip r:embed="rId7"/>
          <a:srcRect/>
          <a:stretch/>
        </p:blipFill>
        <p:spPr bwMode="auto">
          <a:xfrm>
            <a:off x="11095201" y="600421"/>
            <a:ext cx="792001" cy="410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6513746"/>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B1CDC5-373C-6E49-6D9A-AFC1353489E9}"/>
            </a:ext>
          </a:extLst>
        </p:cNvPr>
        <p:cNvGrpSpPr/>
        <p:nvPr/>
      </p:nvGrpSpPr>
      <p:grpSpPr>
        <a:xfrm>
          <a:off x="0" y="0"/>
          <a:ext cx="0" cy="0"/>
          <a:chOff x="0" y="0"/>
          <a:chExt cx="0" cy="0"/>
        </a:xfrm>
      </p:grpSpPr>
      <p:pic>
        <p:nvPicPr>
          <p:cNvPr id="5" name="Graphic 4">
            <a:extLst>
              <a:ext uri="{FF2B5EF4-FFF2-40B4-BE49-F238E27FC236}">
                <a16:creationId xmlns:a16="http://schemas.microsoft.com/office/drawing/2014/main" id="{F8640633-292E-6A7B-0C68-C2E964E76728}"/>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contrast="100000"/>
                    </a14:imgEffect>
                  </a14:imgLayer>
                </a14:imgProps>
              </a:ext>
            </a:extLst>
          </a:blip>
          <a:srcRect/>
          <a:stretch/>
        </p:blipFill>
        <p:spPr>
          <a:xfrm>
            <a:off x="304800" y="2320424"/>
            <a:ext cx="5332391" cy="2217152"/>
          </a:xfrm>
          <a:prstGeom prst="rect">
            <a:avLst/>
          </a:prstGeom>
        </p:spPr>
      </p:pic>
    </p:spTree>
    <p:extLst>
      <p:ext uri="{BB962C8B-B14F-4D97-AF65-F5344CB8AC3E}">
        <p14:creationId xmlns:p14="http://schemas.microsoft.com/office/powerpoint/2010/main" val="2487853419"/>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85F779-3A87-F5C3-AA19-F3D11440ED1D}"/>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5BC3C354-C38C-F485-DD76-7F059577FA40}"/>
              </a:ext>
            </a:extLst>
          </p:cNvPr>
          <p:cNvGraphicFramePr>
            <a:graphicFrameLocks/>
          </p:cNvGraphicFramePr>
          <p:nvPr>
            <p:custDataLst>
              <p:tags r:id="rId1"/>
            </p:custDataLst>
            <p:extLst>
              <p:ext uri="{D42A27DB-BD31-4B8C-83A1-F6EECF244321}">
                <p14:modId xmlns:p14="http://schemas.microsoft.com/office/powerpoint/2010/main" val="16339216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7" name="think-cell data - do not delete" hidden="1">
                        <a:extLst>
                          <a:ext uri="{FF2B5EF4-FFF2-40B4-BE49-F238E27FC236}">
                            <a16:creationId xmlns:a16="http://schemas.microsoft.com/office/drawing/2014/main" id="{5BC3C354-C38C-F485-DD76-7F059577FA4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1" name="Rectangle: Rounded Corners 10">
            <a:extLst>
              <a:ext uri="{FF2B5EF4-FFF2-40B4-BE49-F238E27FC236}">
                <a16:creationId xmlns:a16="http://schemas.microsoft.com/office/drawing/2014/main" id="{E0758975-8148-986F-86E4-81F7F44B3632}"/>
              </a:ext>
            </a:extLst>
          </p:cNvPr>
          <p:cNvSpPr>
            <a:spLocks/>
          </p:cNvSpPr>
          <p:nvPr/>
        </p:nvSpPr>
        <p:spPr>
          <a:xfrm rot="10800000" flipH="1" flipV="1">
            <a:off x="6300438" y="1062649"/>
            <a:ext cx="5586761" cy="2775925"/>
          </a:xfrm>
          <a:prstGeom prst="roundRect">
            <a:avLst>
              <a:gd name="adj" fmla="val 5094"/>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r>
              <a:rPr lang="en-US" sz="2400" b="1">
                <a:solidFill>
                  <a:srgbClr val="8EBC29"/>
                </a:solidFill>
              </a:rPr>
              <a:t>Limited alignment</a:t>
            </a:r>
          </a:p>
        </p:txBody>
      </p:sp>
      <p:pic>
        <p:nvPicPr>
          <p:cNvPr id="8" name="Picture Placeholder 7">
            <a:extLst>
              <a:ext uri="{FF2B5EF4-FFF2-40B4-BE49-F238E27FC236}">
                <a16:creationId xmlns:a16="http://schemas.microsoft.com/office/drawing/2014/main" id="{5B3C7793-28BD-4594-0EB3-CEF67F772E87}"/>
              </a:ext>
            </a:extLst>
          </p:cNvPr>
          <p:cNvPicPr>
            <a:picLocks noGrp="1" noChangeAspect="1"/>
          </p:cNvPicPr>
          <p:nvPr>
            <p:ph type="pic" sz="quarter" idx="14"/>
          </p:nvPr>
        </p:nvPicPr>
        <p:blipFill rotWithShape="1">
          <a:blip r:embed="rId6"/>
          <a:srcRect l="-5911" t="-106710" r="-12317" b="-106710"/>
          <a:stretch>
            <a:fillRect/>
          </a:stretch>
        </p:blipFill>
        <p:spPr>
          <a:xfrm>
            <a:off x="0" y="0"/>
            <a:ext cx="6096000" cy="6858000"/>
          </a:xfrm>
          <a:prstGeom prst="rect">
            <a:avLst/>
          </a:prstGeom>
        </p:spPr>
      </p:pic>
      <p:sp>
        <p:nvSpPr>
          <p:cNvPr id="9" name="Rectangle: Single Corner Rounded 8">
            <a:extLst>
              <a:ext uri="{FF2B5EF4-FFF2-40B4-BE49-F238E27FC236}">
                <a16:creationId xmlns:a16="http://schemas.microsoft.com/office/drawing/2014/main" id="{1FACAE0C-3F15-A33B-1078-E6B06B85D424}"/>
              </a:ext>
            </a:extLst>
          </p:cNvPr>
          <p:cNvSpPr>
            <a:spLocks/>
          </p:cNvSpPr>
          <p:nvPr/>
        </p:nvSpPr>
        <p:spPr>
          <a:xfrm>
            <a:off x="6300438" y="825872"/>
            <a:ext cx="5852160" cy="66792"/>
          </a:xfrm>
          <a:prstGeom prst="round1Rect">
            <a:avLst>
              <a:gd name="adj" fmla="val 3618"/>
            </a:avLst>
          </a:prstGeom>
          <a:solidFill>
            <a:srgbClr val="0F440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182880" numCol="1" spcCol="38100" rtlCol="0" anchor="b">
            <a:noAutofit/>
          </a:bodyPr>
          <a:lstStyle/>
          <a:p>
            <a:pPr defTabSz="914400"/>
            <a:r>
              <a:rPr kumimoji="0" lang="en-US" sz="3200" b="0" i="0" u="none" strike="noStrike" kern="1200" cap="all" spc="0" normalizeH="0" baseline="0" noProof="0">
                <a:ln>
                  <a:noFill/>
                </a:ln>
                <a:solidFill>
                  <a:srgbClr val="0F440E"/>
                </a:solidFill>
                <a:effectLst/>
                <a:uLnTx/>
                <a:uFillTx/>
                <a:latin typeface="GT Pressura LCG Black"/>
                <a:ea typeface="+mj-ea"/>
                <a:cs typeface="+mj-cs"/>
              </a:rPr>
              <a:t>KEY TAKEAWAYS</a:t>
            </a:r>
            <a:endParaRPr lang="en-US" b="1">
              <a:solidFill>
                <a:srgbClr val="0F440E"/>
              </a:solidFill>
              <a:latin typeface="+mj-lt"/>
            </a:endParaRPr>
          </a:p>
        </p:txBody>
      </p:sp>
      <p:pic>
        <p:nvPicPr>
          <p:cNvPr id="10" name="Picture 9">
            <a:extLst>
              <a:ext uri="{FF2B5EF4-FFF2-40B4-BE49-F238E27FC236}">
                <a16:creationId xmlns:a16="http://schemas.microsoft.com/office/drawing/2014/main" id="{25665075-82A5-DEEA-83A6-BCC3ECAA9DD9}"/>
              </a:ext>
            </a:extLst>
          </p:cNvPr>
          <p:cNvPicPr>
            <a:picLocks noChangeAspect="1"/>
          </p:cNvPicPr>
          <p:nvPr/>
        </p:nvPicPr>
        <p:blipFill>
          <a:blip r:embed="rId7"/>
          <a:srcRect l="24821" r="18929"/>
          <a:stretch>
            <a:fillRect/>
          </a:stretch>
        </p:blipFill>
        <p:spPr>
          <a:xfrm rot="16200000">
            <a:off x="2520059" y="3282059"/>
            <a:ext cx="6857999" cy="293883"/>
          </a:xfrm>
          <a:custGeom>
            <a:avLst/>
            <a:gdLst>
              <a:gd name="connsiteX0" fmla="*/ 6857999 w 6857999"/>
              <a:gd name="connsiteY0" fmla="*/ 0 h 293883"/>
              <a:gd name="connsiteX1" fmla="*/ 6857999 w 6857999"/>
              <a:gd name="connsiteY1" fmla="*/ 293883 h 293883"/>
              <a:gd name="connsiteX2" fmla="*/ 0 w 6857999"/>
              <a:gd name="connsiteY2" fmla="*/ 293883 h 293883"/>
              <a:gd name="connsiteX3" fmla="*/ 0 w 6857999"/>
              <a:gd name="connsiteY3" fmla="*/ 0 h 293883"/>
            </a:gdLst>
            <a:ahLst/>
            <a:cxnLst>
              <a:cxn ang="0">
                <a:pos x="connsiteX0" y="connsiteY0"/>
              </a:cxn>
              <a:cxn ang="0">
                <a:pos x="connsiteX1" y="connsiteY1"/>
              </a:cxn>
              <a:cxn ang="0">
                <a:pos x="connsiteX2" y="connsiteY2"/>
              </a:cxn>
              <a:cxn ang="0">
                <a:pos x="connsiteX3" y="connsiteY3"/>
              </a:cxn>
            </a:cxnLst>
            <a:rect l="l" t="t" r="r" b="b"/>
            <a:pathLst>
              <a:path w="6857999" h="293883">
                <a:moveTo>
                  <a:pt x="6857999" y="0"/>
                </a:moveTo>
                <a:lnTo>
                  <a:pt x="6857999" y="293883"/>
                </a:lnTo>
                <a:lnTo>
                  <a:pt x="0" y="293883"/>
                </a:lnTo>
                <a:lnTo>
                  <a:pt x="0" y="0"/>
                </a:lnTo>
                <a:close/>
              </a:path>
            </a:pathLst>
          </a:custGeom>
          <a:effectLst>
            <a:outerShdw blurRad="50800" dist="38100" dir="10800000" algn="r" rotWithShape="0">
              <a:prstClr val="black">
                <a:alpha val="20000"/>
              </a:prstClr>
            </a:outerShdw>
          </a:effectLst>
        </p:spPr>
      </p:pic>
      <p:sp>
        <p:nvSpPr>
          <p:cNvPr id="12" name="Oval 11">
            <a:extLst>
              <a:ext uri="{FF2B5EF4-FFF2-40B4-BE49-F238E27FC236}">
                <a16:creationId xmlns:a16="http://schemas.microsoft.com/office/drawing/2014/main" id="{9BC09BD7-4608-7E2F-B7DD-9AD30E63928A}"/>
              </a:ext>
            </a:extLst>
          </p:cNvPr>
          <p:cNvSpPr/>
          <p:nvPr/>
        </p:nvSpPr>
        <p:spPr>
          <a:xfrm>
            <a:off x="6375234" y="1171322"/>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BB96E5D8-7FFD-4103-9FA3-D96C2F479050}"/>
              </a:ext>
            </a:extLst>
          </p:cNvPr>
          <p:cNvSpPr>
            <a:spLocks/>
          </p:cNvSpPr>
          <p:nvPr/>
        </p:nvSpPr>
        <p:spPr>
          <a:xfrm rot="10800000" flipH="1" flipV="1">
            <a:off x="6386385" y="1711260"/>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a:spcBef>
                <a:spcPts val="200"/>
              </a:spcBef>
            </a:pPr>
            <a:r>
              <a:rPr lang="en-US">
                <a:solidFill>
                  <a:schemeClr val="bg1"/>
                </a:solidFill>
              </a:rPr>
              <a:t>Papa John’s are in the early stages of their sustainability journey and therefore could benefit from PepsiCo’s expertise and learnings. For example, Papa John’s have a goal to improve packaging sustainability, but no tangible targets yet. PepsiCo could support in the development of this work.</a:t>
            </a:r>
          </a:p>
        </p:txBody>
      </p:sp>
      <p:pic>
        <p:nvPicPr>
          <p:cNvPr id="2" name="Graphic 1">
            <a:extLst>
              <a:ext uri="{FF2B5EF4-FFF2-40B4-BE49-F238E27FC236}">
                <a16:creationId xmlns:a16="http://schemas.microsoft.com/office/drawing/2014/main" id="{91716132-4FFB-7984-A2C7-173EC52D2F6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22901" y="1218989"/>
            <a:ext cx="311150" cy="311150"/>
          </a:xfrm>
          <a:prstGeom prst="rect">
            <a:avLst/>
          </a:prstGeom>
        </p:spPr>
      </p:pic>
    </p:spTree>
    <p:extLst>
      <p:ext uri="{BB962C8B-B14F-4D97-AF65-F5344CB8AC3E}">
        <p14:creationId xmlns:p14="http://schemas.microsoft.com/office/powerpoint/2010/main" val="26210677"/>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31C69D-F502-2DE8-0F7A-3C43FA0FC1D2}"/>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F9D29232-1980-A72A-4B72-D48584B27DDC}"/>
              </a:ext>
            </a:extLst>
          </p:cNvPr>
          <p:cNvGraphicFramePr>
            <a:graphicFrameLocks/>
          </p:cNvGraphicFramePr>
          <p:nvPr>
            <p:custDataLst>
              <p:tags r:id="rId1"/>
            </p:custDataLst>
            <p:extLst>
              <p:ext uri="{D42A27DB-BD31-4B8C-83A1-F6EECF244321}">
                <p14:modId xmlns:p14="http://schemas.microsoft.com/office/powerpoint/2010/main" val="20392738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2" name="think-cell data - do not delete" hidden="1">
                        <a:extLst>
                          <a:ext uri="{FF2B5EF4-FFF2-40B4-BE49-F238E27FC236}">
                            <a16:creationId xmlns:a16="http://schemas.microsoft.com/office/drawing/2014/main" id="{F9D29232-1980-A72A-4B72-D48584B27DD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5B0DA5F6-C7C3-4077-590F-A82CADEC8B5D}"/>
              </a:ext>
            </a:extLst>
          </p:cNvPr>
          <p:cNvSpPr>
            <a:spLocks noGrp="1"/>
          </p:cNvSpPr>
          <p:nvPr>
            <p:ph type="title"/>
          </p:nvPr>
        </p:nvSpPr>
        <p:spPr>
          <a:xfrm>
            <a:off x="304798" y="246888"/>
            <a:ext cx="11585448" cy="969264"/>
          </a:xfrm>
        </p:spPr>
        <p:txBody>
          <a:bodyPr vert="horz" rIns="0"/>
          <a:lstStyle/>
          <a:p>
            <a:pPr lvl="0"/>
            <a:r>
              <a:rPr lang="en-US" sz="3000"/>
              <a:t>PAPA JOHNS’ SUSTAINABILITY FOCUS AREAS​</a:t>
            </a:r>
            <a:br>
              <a:rPr lang="en-US" sz="3000"/>
            </a:br>
            <a:r>
              <a:rPr lang="en-US" sz="1800" i="1"/>
              <a:t>And how these focus areas align with pep+ pillars</a:t>
            </a:r>
          </a:p>
        </p:txBody>
      </p:sp>
      <p:pic>
        <p:nvPicPr>
          <p:cNvPr id="11" name="Picture Placeholder 7">
            <a:extLst>
              <a:ext uri="{FF2B5EF4-FFF2-40B4-BE49-F238E27FC236}">
                <a16:creationId xmlns:a16="http://schemas.microsoft.com/office/drawing/2014/main" id="{D43B9D65-287B-D466-919B-EA0390640C48}"/>
              </a:ext>
            </a:extLst>
          </p:cNvPr>
          <p:cNvPicPr>
            <a:picLocks noChangeAspect="1"/>
          </p:cNvPicPr>
          <p:nvPr/>
        </p:nvPicPr>
        <p:blipFill rotWithShape="1">
          <a:blip r:embed="rId6"/>
          <a:srcRect l="-985" t="-2817" r="-1972" b="-2817"/>
          <a:stretch>
            <a:fillRect/>
          </a:stretch>
        </p:blipFill>
        <p:spPr>
          <a:xfrm>
            <a:off x="10758488" y="478854"/>
            <a:ext cx="1162050" cy="505966"/>
          </a:xfrm>
          <a:prstGeom prst="rect">
            <a:avLst/>
          </a:prstGeom>
        </p:spPr>
      </p:pic>
      <p:sp>
        <p:nvSpPr>
          <p:cNvPr id="12" name="Rectangle: Top Corners Rounded 11">
            <a:extLst>
              <a:ext uri="{FF2B5EF4-FFF2-40B4-BE49-F238E27FC236}">
                <a16:creationId xmlns:a16="http://schemas.microsoft.com/office/drawing/2014/main" id="{292DEB26-6C53-3D56-E33E-EF058D4B1C70}"/>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3" name="Table 4">
            <a:extLst>
              <a:ext uri="{FF2B5EF4-FFF2-40B4-BE49-F238E27FC236}">
                <a16:creationId xmlns:a16="http://schemas.microsoft.com/office/drawing/2014/main" id="{14F96A1E-CD53-2A54-61B3-8D04A3DD3520}"/>
              </a:ext>
            </a:extLst>
          </p:cNvPr>
          <p:cNvGraphicFramePr>
            <a:graphicFrameLocks noGrp="1"/>
          </p:cNvGraphicFramePr>
          <p:nvPr>
            <p:extLst>
              <p:ext uri="{D42A27DB-BD31-4B8C-83A1-F6EECF244321}">
                <p14:modId xmlns:p14="http://schemas.microsoft.com/office/powerpoint/2010/main" val="3735290722"/>
              </p:ext>
            </p:extLst>
          </p:nvPr>
        </p:nvGraphicFramePr>
        <p:xfrm>
          <a:off x="-7620" y="1148230"/>
          <a:ext cx="11986260" cy="5038258"/>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5244790">
                  <a:extLst>
                    <a:ext uri="{9D8B030D-6E8A-4147-A177-3AD203B41FA5}">
                      <a16:colId xmlns:a16="http://schemas.microsoft.com/office/drawing/2014/main" val="2382844442"/>
                    </a:ext>
                  </a:extLst>
                </a:gridCol>
                <a:gridCol w="4752650">
                  <a:extLst>
                    <a:ext uri="{9D8B030D-6E8A-4147-A177-3AD203B41FA5}">
                      <a16:colId xmlns:a16="http://schemas.microsoft.com/office/drawing/2014/main" val="2353111847"/>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Environment</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Social</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1070804">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954F07"/>
                          </a:solidFill>
                          <a:latin typeface="+mj-lt"/>
                          <a:ea typeface="+mn-ea"/>
                          <a:cs typeface="Leelawadee"/>
                        </a:rPr>
                        <a:t>POSITIVE </a:t>
                      </a:r>
                      <a:br>
                        <a:rPr lang="en-US" sz="1400" kern="1200">
                          <a:solidFill>
                            <a:srgbClr val="954F07"/>
                          </a:solidFill>
                          <a:latin typeface="+mj-lt"/>
                          <a:ea typeface="+mn-ea"/>
                          <a:cs typeface="Leelawadee"/>
                        </a:rPr>
                      </a:br>
                      <a:r>
                        <a:rPr lang="en-US" sz="1400" kern="1200">
                          <a:solidFill>
                            <a:srgbClr val="954F07"/>
                          </a:solidFill>
                          <a:latin typeface="+mj-lt"/>
                          <a:ea typeface="+mn-ea"/>
                          <a:cs typeface="Leelawadee"/>
                        </a:rPr>
                        <a:t>AGRICULTURE</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9F0A"/>
                    </a:solidFill>
                  </a:tcPr>
                </a:tc>
                <a:tc>
                  <a:txBody>
                    <a:bodyPr/>
                    <a:lstStyle/>
                    <a:p>
                      <a:pPr marL="120650" indent="-120650" algn="l">
                        <a:buClr>
                          <a:schemeClr val="tx1"/>
                        </a:buClr>
                        <a:buFont typeface="Arial" panose="020B0604020202020204" pitchFamily="34" charset="0"/>
                        <a:buChar char="•"/>
                      </a:pPr>
                      <a:r>
                        <a:rPr lang="en-US" sz="1050" noProof="0">
                          <a:solidFill>
                            <a:schemeClr val="accent3"/>
                          </a:solidFill>
                          <a:highlight>
                            <a:srgbClr val="4FE2F3"/>
                          </a:highlight>
                          <a:latin typeface="+mn-lt"/>
                          <a:cs typeface="Leelawadee" panose="020B0502040204020203" pitchFamily="34" charset="-34"/>
                        </a:rPr>
                        <a:t>Goal:</a:t>
                      </a:r>
                      <a:r>
                        <a:rPr lang="en-US" sz="1050" noProof="0">
                          <a:solidFill>
                            <a:schemeClr val="accent3"/>
                          </a:solidFill>
                          <a:latin typeface="+mn-lt"/>
                          <a:cs typeface="Leelawadee" panose="020B0502040204020203" pitchFamily="34" charset="-34"/>
                        </a:rPr>
                        <a:t> </a:t>
                      </a:r>
                      <a:r>
                        <a:rPr lang="en-US" sz="1050" i="0" noProof="0">
                          <a:solidFill>
                            <a:schemeClr val="accent3"/>
                          </a:solidFill>
                          <a:latin typeface="+mn-lt"/>
                          <a:cs typeface="Leelawadee" panose="020B0502040204020203" pitchFamily="34" charset="-34"/>
                        </a:rPr>
                        <a:t>Manage the deforestation impacts within Corporate supply chain</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marR="0" lvl="0" indent="-120650" algn="l" defTabSz="914400" rtl="0" eaLnBrk="1" fontAlgn="auto" latinLnBrk="0" hangingPunct="1">
                        <a:lnSpc>
                          <a:spcPct val="100000"/>
                        </a:lnSpc>
                        <a:spcBef>
                          <a:spcPts val="0"/>
                        </a:spcBef>
                        <a:spcAft>
                          <a:spcPts val="0"/>
                        </a:spcAft>
                        <a:buClr>
                          <a:schemeClr val="tx1"/>
                        </a:buClr>
                        <a:buSzTx/>
                        <a:buFont typeface="Arial" panose="020B0604020202020204" pitchFamily="34" charset="0"/>
                        <a:buChar char="•"/>
                        <a:tabLst/>
                        <a:defRPr/>
                      </a:pPr>
                      <a:r>
                        <a:rPr lang="en-US" sz="1050" noProof="0">
                          <a:solidFill>
                            <a:schemeClr val="accent3"/>
                          </a:solidFill>
                          <a:highlight>
                            <a:srgbClr val="4FE2F3"/>
                          </a:highlight>
                          <a:latin typeface="+mn-lt"/>
                          <a:cs typeface="Leelawadee" panose="020B0502040204020203" pitchFamily="34" charset="-34"/>
                        </a:rPr>
                        <a:t>Goal:</a:t>
                      </a:r>
                      <a:r>
                        <a:rPr lang="en-US" sz="1050" noProof="0">
                          <a:solidFill>
                            <a:schemeClr val="accent3"/>
                          </a:solidFill>
                          <a:latin typeface="+mn-lt"/>
                          <a:cs typeface="Leelawadee" panose="020B0502040204020203" pitchFamily="34" charset="-34"/>
                        </a:rPr>
                        <a:t> </a:t>
                      </a:r>
                      <a:r>
                        <a:rPr kumimoji="0" lang="en-US" sz="1050" b="0" i="0" u="none" strike="noStrike" kern="1200" cap="none" spc="0" normalizeH="0" baseline="0" noProof="0">
                          <a:ln>
                            <a:noFill/>
                          </a:ln>
                          <a:solidFill>
                            <a:schemeClr val="accent3"/>
                          </a:solidFill>
                          <a:effectLst/>
                          <a:uLnTx/>
                          <a:uFillTx/>
                          <a:latin typeface="+mn-lt"/>
                          <a:ea typeface="+mn-ea"/>
                          <a:cs typeface="Leelawadee" panose="020B0502040204020203" pitchFamily="34" charset="-34"/>
                        </a:rPr>
                        <a:t>Expectation for suppliers to adhere to the highest commercial standards for animal welfare</a:t>
                      </a: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2194560">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indent="-120650" algn="l">
                        <a:buClr>
                          <a:schemeClr val="tx1"/>
                        </a:buClr>
                        <a:buFont typeface="Arial" panose="020B0604020202020204" pitchFamily="34" charset="0"/>
                        <a:buChar char="•"/>
                      </a:pPr>
                      <a:r>
                        <a:rPr lang="en-US" sz="1050" noProof="0">
                          <a:solidFill>
                            <a:schemeClr val="accent3"/>
                          </a:solidFill>
                          <a:highlight>
                            <a:srgbClr val="4FE2F3"/>
                          </a:highlight>
                          <a:latin typeface="+mn-lt"/>
                          <a:cs typeface="Leelawadee" panose="020B0502040204020203" pitchFamily="34" charset="-34"/>
                        </a:rPr>
                        <a:t>Goal:</a:t>
                      </a:r>
                      <a:r>
                        <a:rPr lang="en-US" sz="1050" noProof="0">
                          <a:solidFill>
                            <a:schemeClr val="accent3"/>
                          </a:solidFill>
                          <a:latin typeface="+mn-lt"/>
                          <a:cs typeface="Leelawadee" panose="020B0502040204020203" pitchFamily="34" charset="-34"/>
                        </a:rPr>
                        <a:t> Report Scope 1 and 2 emissions, as part of our goal to </a:t>
                      </a:r>
                      <a:br>
                        <a:rPr lang="en-US" sz="1050" noProof="0">
                          <a:solidFill>
                            <a:schemeClr val="accent3"/>
                          </a:solidFill>
                          <a:latin typeface="+mn-lt"/>
                          <a:cs typeface="Leelawadee" panose="020B0502040204020203" pitchFamily="34" charset="-34"/>
                        </a:rPr>
                      </a:br>
                      <a:r>
                        <a:rPr lang="en-US" sz="1050" noProof="0">
                          <a:solidFill>
                            <a:schemeClr val="accent3"/>
                          </a:solidFill>
                          <a:latin typeface="+mn-lt"/>
                          <a:cs typeface="Leelawadee" panose="020B0502040204020203" pitchFamily="34" charset="-34"/>
                        </a:rPr>
                        <a:t>greater transparency</a:t>
                      </a:r>
                    </a:p>
                    <a:p>
                      <a:pPr marL="120650" indent="-120650" algn="l">
                        <a:spcBef>
                          <a:spcPts val="600"/>
                        </a:spcBef>
                        <a:buClr>
                          <a:schemeClr val="tx1"/>
                        </a:buClr>
                        <a:buFont typeface="Arial" panose="020B0604020202020204" pitchFamily="34" charset="0"/>
                        <a:buChar char="•"/>
                      </a:pPr>
                      <a:r>
                        <a:rPr lang="en-US" sz="1050" noProof="0">
                          <a:solidFill>
                            <a:schemeClr val="accent3"/>
                          </a:solidFill>
                          <a:highlight>
                            <a:srgbClr val="4FE2F3"/>
                          </a:highlight>
                          <a:latin typeface="+mn-lt"/>
                          <a:cs typeface="Leelawadee" panose="020B0502040204020203" pitchFamily="34" charset="-34"/>
                        </a:rPr>
                        <a:t>Goal:</a:t>
                      </a:r>
                      <a:r>
                        <a:rPr lang="en-US" sz="1050" noProof="0">
                          <a:solidFill>
                            <a:schemeClr val="accent3"/>
                          </a:solidFill>
                          <a:latin typeface="+mn-lt"/>
                          <a:cs typeface="Leelawadee" panose="020B0502040204020203" pitchFamily="34" charset="-34"/>
                        </a:rPr>
                        <a:t> </a:t>
                      </a:r>
                      <a:r>
                        <a:rPr lang="en-US" sz="1050" i="0" noProof="0">
                          <a:solidFill>
                            <a:schemeClr val="accent3"/>
                          </a:solidFill>
                          <a:latin typeface="+mn-lt"/>
                          <a:cs typeface="Leelawadee" panose="020B0502040204020203" pitchFamily="34" charset="-34"/>
                        </a:rPr>
                        <a:t>Measure Scope 3 emissions as part of a broader climate action planning process</a:t>
                      </a:r>
                    </a:p>
                    <a:p>
                      <a:pPr marL="120650" indent="-120650" algn="l">
                        <a:spcBef>
                          <a:spcPts val="600"/>
                        </a:spcBef>
                        <a:buClr>
                          <a:schemeClr val="tx1"/>
                        </a:buClr>
                        <a:buFont typeface="Arial" panose="020B0604020202020204" pitchFamily="34" charset="0"/>
                        <a:buChar char="•"/>
                      </a:pPr>
                      <a:r>
                        <a:rPr lang="en-US" sz="1050" noProof="0">
                          <a:solidFill>
                            <a:schemeClr val="accent3"/>
                          </a:solidFill>
                          <a:highlight>
                            <a:srgbClr val="4FE2F3"/>
                          </a:highlight>
                          <a:latin typeface="+mn-lt"/>
                          <a:cs typeface="Leelawadee" panose="020B0502040204020203" pitchFamily="34" charset="-34"/>
                        </a:rPr>
                        <a:t>Goal:</a:t>
                      </a:r>
                      <a:r>
                        <a:rPr lang="en-US" sz="1050" noProof="0">
                          <a:solidFill>
                            <a:schemeClr val="accent3"/>
                          </a:solidFill>
                          <a:latin typeface="+mn-lt"/>
                          <a:cs typeface="Leelawadee" panose="020B0502040204020203" pitchFamily="34" charset="-34"/>
                        </a:rPr>
                        <a:t> </a:t>
                      </a:r>
                      <a:r>
                        <a:rPr lang="en-US" sz="1050" i="0" noProof="0">
                          <a:solidFill>
                            <a:schemeClr val="accent3"/>
                          </a:solidFill>
                          <a:latin typeface="+mn-lt"/>
                          <a:cs typeface="Leelawadee" panose="020B0502040204020203" pitchFamily="34" charset="-34"/>
                        </a:rPr>
                        <a:t>Improving efficiencies and reducing energy use across operations</a:t>
                      </a:r>
                    </a:p>
                    <a:p>
                      <a:pPr marL="120650" indent="-120650" algn="l">
                        <a:spcBef>
                          <a:spcPts val="600"/>
                        </a:spcBef>
                        <a:buClr>
                          <a:schemeClr val="tx1"/>
                        </a:buClr>
                        <a:buFont typeface="Arial" panose="020B0604020202020204" pitchFamily="34" charset="0"/>
                        <a:buChar char="•"/>
                      </a:pPr>
                      <a:r>
                        <a:rPr lang="en-US" sz="1050" noProof="0">
                          <a:solidFill>
                            <a:schemeClr val="accent3"/>
                          </a:solidFill>
                          <a:highlight>
                            <a:srgbClr val="4FE2F3"/>
                          </a:highlight>
                          <a:latin typeface="+mn-lt"/>
                          <a:cs typeface="Leelawadee" panose="020B0502040204020203" pitchFamily="34" charset="-34"/>
                        </a:rPr>
                        <a:t>Goal:</a:t>
                      </a:r>
                      <a:r>
                        <a:rPr lang="en-US" sz="1050" noProof="0">
                          <a:solidFill>
                            <a:schemeClr val="accent3"/>
                          </a:solidFill>
                          <a:latin typeface="+mn-lt"/>
                          <a:cs typeface="Leelawadee" panose="020B0502040204020203" pitchFamily="34" charset="-34"/>
                        </a:rPr>
                        <a:t> </a:t>
                      </a:r>
                      <a:r>
                        <a:rPr lang="en-US" sz="1050" i="0" noProof="0">
                          <a:solidFill>
                            <a:schemeClr val="accent3"/>
                          </a:solidFill>
                          <a:latin typeface="+mn-lt"/>
                          <a:cs typeface="Leelawadee" panose="020B0502040204020203" pitchFamily="34" charset="-34"/>
                        </a:rPr>
                        <a:t>Optimize transportation and logistics operations</a:t>
                      </a:r>
                    </a:p>
                    <a:p>
                      <a:pPr marL="120650" indent="-120650" algn="l">
                        <a:spcBef>
                          <a:spcPts val="600"/>
                        </a:spcBef>
                        <a:buClr>
                          <a:schemeClr val="tx1"/>
                        </a:buClr>
                        <a:buFont typeface="Arial" panose="020B0604020202020204" pitchFamily="34" charset="0"/>
                        <a:buChar char="•"/>
                      </a:pPr>
                      <a:r>
                        <a:rPr lang="en-US" sz="1050" noProof="0">
                          <a:solidFill>
                            <a:schemeClr val="accent3"/>
                          </a:solidFill>
                          <a:highlight>
                            <a:srgbClr val="4FE2F3"/>
                          </a:highlight>
                          <a:latin typeface="+mn-lt"/>
                          <a:cs typeface="Leelawadee" panose="020B0502040204020203" pitchFamily="34" charset="-34"/>
                        </a:rPr>
                        <a:t>Goal:</a:t>
                      </a:r>
                      <a:r>
                        <a:rPr lang="en-US" sz="1050" noProof="0">
                          <a:solidFill>
                            <a:schemeClr val="accent3"/>
                          </a:solidFill>
                          <a:latin typeface="+mn-lt"/>
                          <a:cs typeface="Leelawadee" panose="020B0502040204020203" pitchFamily="34" charset="-34"/>
                        </a:rPr>
                        <a:t> </a:t>
                      </a:r>
                      <a:r>
                        <a:rPr lang="en-US" sz="1050" i="0" noProof="0">
                          <a:solidFill>
                            <a:schemeClr val="accent3"/>
                          </a:solidFill>
                          <a:latin typeface="+mn-lt"/>
                          <a:cs typeface="Leelawadee" panose="020B0502040204020203" pitchFamily="34" charset="-34"/>
                        </a:rPr>
                        <a:t>Explore opportunities to improve packaging sustainability</a:t>
                      </a:r>
                    </a:p>
                    <a:p>
                      <a:pPr marL="120650" indent="-120650" algn="l">
                        <a:spcBef>
                          <a:spcPts val="600"/>
                        </a:spcBef>
                        <a:buClr>
                          <a:schemeClr val="tx1"/>
                        </a:buClr>
                        <a:buFont typeface="Arial" panose="020B0604020202020204" pitchFamily="34" charset="0"/>
                        <a:buChar char="•"/>
                      </a:pPr>
                      <a:r>
                        <a:rPr lang="en-US" sz="1050" noProof="0">
                          <a:solidFill>
                            <a:schemeClr val="accent3"/>
                          </a:solidFill>
                          <a:highlight>
                            <a:srgbClr val="4FE2F3"/>
                          </a:highlight>
                          <a:latin typeface="+mn-lt"/>
                          <a:cs typeface="Leelawadee" panose="020B0502040204020203" pitchFamily="34" charset="-34"/>
                        </a:rPr>
                        <a:t>Goal:</a:t>
                      </a:r>
                      <a:r>
                        <a:rPr lang="en-US" sz="1050" noProof="0">
                          <a:solidFill>
                            <a:schemeClr val="accent3"/>
                          </a:solidFill>
                          <a:latin typeface="+mn-lt"/>
                          <a:cs typeface="Leelawadee" panose="020B0502040204020203" pitchFamily="34" charset="-34"/>
                        </a:rPr>
                        <a:t> </a:t>
                      </a:r>
                      <a:r>
                        <a:rPr lang="en-US" sz="1050" i="0" noProof="0">
                          <a:solidFill>
                            <a:schemeClr val="accent3"/>
                          </a:solidFill>
                          <a:latin typeface="+mn-lt"/>
                          <a:cs typeface="Leelawadee" panose="020B0502040204020203" pitchFamily="34" charset="-34"/>
                        </a:rPr>
                        <a:t>Use reusable dough trays to transport pizza dough from quality </a:t>
                      </a:r>
                      <a:br>
                        <a:rPr lang="en-US" sz="1050" i="0" noProof="0">
                          <a:solidFill>
                            <a:schemeClr val="accent3"/>
                          </a:solidFill>
                          <a:latin typeface="+mn-lt"/>
                          <a:cs typeface="Leelawadee" panose="020B0502040204020203" pitchFamily="34" charset="-34"/>
                        </a:rPr>
                      </a:br>
                      <a:r>
                        <a:rPr lang="en-US" sz="1050" i="0" noProof="0">
                          <a:solidFill>
                            <a:schemeClr val="accent3"/>
                          </a:solidFill>
                          <a:latin typeface="+mn-lt"/>
                          <a:cs typeface="Leelawadee" panose="020B0502040204020203" pitchFamily="34" charset="-34"/>
                        </a:rPr>
                        <a:t>control centers to restaurants and recycling trays at the end of their useful life</a:t>
                      </a:r>
                    </a:p>
                    <a:p>
                      <a:pPr marL="120650" indent="-120650" algn="l">
                        <a:spcBef>
                          <a:spcPts val="600"/>
                        </a:spcBef>
                        <a:buClr>
                          <a:schemeClr val="tx1"/>
                        </a:buClr>
                        <a:buFont typeface="Arial" panose="020B0604020202020204" pitchFamily="34" charset="0"/>
                        <a:buChar char="•"/>
                      </a:pPr>
                      <a:r>
                        <a:rPr lang="en-US" sz="1050" noProof="0">
                          <a:solidFill>
                            <a:schemeClr val="accent3"/>
                          </a:solidFill>
                          <a:highlight>
                            <a:srgbClr val="4FE2F3"/>
                          </a:highlight>
                          <a:latin typeface="+mn-lt"/>
                          <a:cs typeface="Leelawadee" panose="020B0502040204020203" pitchFamily="34" charset="-34"/>
                        </a:rPr>
                        <a:t>Goal:</a:t>
                      </a:r>
                      <a:r>
                        <a:rPr lang="en-US" sz="1050" noProof="0">
                          <a:solidFill>
                            <a:schemeClr val="accent3"/>
                          </a:solidFill>
                          <a:latin typeface="+mn-lt"/>
                          <a:cs typeface="Leelawadee" panose="020B0502040204020203" pitchFamily="34" charset="-34"/>
                        </a:rPr>
                        <a:t> </a:t>
                      </a:r>
                      <a:r>
                        <a:rPr lang="en-US" sz="1050" i="0" noProof="0">
                          <a:solidFill>
                            <a:schemeClr val="accent3"/>
                          </a:solidFill>
                          <a:latin typeface="+mn-lt"/>
                          <a:cs typeface="Leelawadee" panose="020B0502040204020203" pitchFamily="34" charset="-34"/>
                        </a:rPr>
                        <a:t>Divert food waste through a Harvest Program</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marR="0" lvl="0" indent="-120650" algn="l" defTabSz="914400" rtl="0" eaLnBrk="1" fontAlgn="auto" latinLnBrk="0" hangingPunct="1">
                        <a:lnSpc>
                          <a:spcPct val="100000"/>
                        </a:lnSpc>
                        <a:spcBef>
                          <a:spcPts val="0"/>
                        </a:spcBef>
                        <a:spcAft>
                          <a:spcPts val="0"/>
                        </a:spcAft>
                        <a:buClr>
                          <a:schemeClr val="tx1"/>
                        </a:buClr>
                        <a:buSzTx/>
                        <a:buFont typeface="Arial" panose="020B0604020202020204" pitchFamily="34" charset="0"/>
                        <a:buChar char="•"/>
                        <a:tabLst/>
                        <a:defRPr/>
                      </a:pPr>
                      <a:r>
                        <a:rPr lang="en-US" sz="1050" b="0" i="0" noProof="0">
                          <a:solidFill>
                            <a:schemeClr val="accent3"/>
                          </a:solidFill>
                          <a:effectLst/>
                          <a:highlight>
                            <a:srgbClr val="FFC624"/>
                          </a:highlight>
                          <a:latin typeface="+mn-lt"/>
                          <a:cs typeface="Leelawadee" panose="020B0502040204020203" pitchFamily="34" charset="-34"/>
                        </a:rPr>
                        <a:t>Target:</a:t>
                      </a:r>
                      <a:r>
                        <a:rPr lang="en-US" sz="1050" b="0" i="0" noProof="0">
                          <a:solidFill>
                            <a:schemeClr val="accent3"/>
                          </a:solidFill>
                          <a:effectLst/>
                          <a:latin typeface="+mn-lt"/>
                          <a:cs typeface="Leelawadee" panose="020B0502040204020203" pitchFamily="34" charset="-34"/>
                        </a:rPr>
                        <a:t> </a:t>
                      </a:r>
                      <a:r>
                        <a:rPr lang="en-US" sz="1050" i="0" noProof="0">
                          <a:solidFill>
                            <a:schemeClr val="accent3"/>
                          </a:solidFill>
                          <a:latin typeface="+mn-lt"/>
                          <a:cs typeface="Leelawadee" panose="020B0502040204020203" pitchFamily="34" charset="-34"/>
                        </a:rPr>
                        <a:t>Advance goal to donate 10 million meals to those in need by 2027</a:t>
                      </a:r>
                    </a:p>
                    <a:p>
                      <a:pPr marL="120650" marR="0" lvl="0" indent="-120650" algn="l" defTabSz="914400" rtl="0" eaLnBrk="1" fontAlgn="auto" latinLnBrk="0" hangingPunct="1">
                        <a:lnSpc>
                          <a:spcPct val="100000"/>
                        </a:lnSpc>
                        <a:spcBef>
                          <a:spcPts val="600"/>
                        </a:spcBef>
                        <a:spcAft>
                          <a:spcPts val="0"/>
                        </a:spcAft>
                        <a:buClr>
                          <a:schemeClr val="tx1"/>
                        </a:buClr>
                        <a:buSzTx/>
                        <a:buFont typeface="Arial" panose="020B0604020202020204" pitchFamily="34" charset="0"/>
                        <a:buChar char="•"/>
                        <a:tabLst/>
                        <a:defRPr/>
                      </a:pPr>
                      <a:r>
                        <a:rPr lang="en-US" sz="1050" noProof="0">
                          <a:solidFill>
                            <a:schemeClr val="accent3"/>
                          </a:solidFill>
                          <a:highlight>
                            <a:srgbClr val="4FE2F3"/>
                          </a:highlight>
                          <a:latin typeface="+mn-lt"/>
                          <a:cs typeface="Leelawadee" panose="020B0502040204020203" pitchFamily="34" charset="-34"/>
                        </a:rPr>
                        <a:t>Goal:</a:t>
                      </a:r>
                      <a:r>
                        <a:rPr lang="en-US" sz="1050" noProof="0">
                          <a:solidFill>
                            <a:schemeClr val="accent3"/>
                          </a:solidFill>
                          <a:latin typeface="+mn-lt"/>
                          <a:cs typeface="Leelawadee" panose="020B0502040204020203" pitchFamily="34" charset="-34"/>
                        </a:rPr>
                        <a:t> </a:t>
                      </a:r>
                      <a:r>
                        <a:rPr lang="en-US" sz="1050" i="0" noProof="0">
                          <a:solidFill>
                            <a:schemeClr val="accent3"/>
                          </a:solidFill>
                          <a:latin typeface="+mn-lt"/>
                          <a:cs typeface="Leelawadee" panose="020B0502040204020203" pitchFamily="34" charset="-34"/>
                        </a:rPr>
                        <a:t>Create quality training, learning and development programs that give team members the tools they need to thrive</a:t>
                      </a:r>
                    </a:p>
                    <a:p>
                      <a:pPr marL="120650" marR="0" lvl="0" indent="-120650" algn="l" defTabSz="914400" rtl="0" eaLnBrk="1" fontAlgn="auto" latinLnBrk="0" hangingPunct="1">
                        <a:lnSpc>
                          <a:spcPct val="100000"/>
                        </a:lnSpc>
                        <a:spcBef>
                          <a:spcPts val="600"/>
                        </a:spcBef>
                        <a:spcAft>
                          <a:spcPts val="0"/>
                        </a:spcAft>
                        <a:buClr>
                          <a:schemeClr val="tx1"/>
                        </a:buClr>
                        <a:buSzTx/>
                        <a:buFont typeface="Arial" panose="020B0604020202020204" pitchFamily="34" charset="0"/>
                        <a:buChar char="•"/>
                        <a:tabLst/>
                        <a:defRPr/>
                      </a:pPr>
                      <a:r>
                        <a:rPr lang="en-US" sz="1050" noProof="0">
                          <a:solidFill>
                            <a:schemeClr val="accent3"/>
                          </a:solidFill>
                          <a:highlight>
                            <a:srgbClr val="4FE2F3"/>
                          </a:highlight>
                          <a:latin typeface="+mn-lt"/>
                          <a:cs typeface="Leelawadee" panose="020B0502040204020203" pitchFamily="34" charset="-34"/>
                        </a:rPr>
                        <a:t>Goal:</a:t>
                      </a:r>
                      <a:r>
                        <a:rPr lang="en-US" sz="1050" noProof="0">
                          <a:solidFill>
                            <a:schemeClr val="accent3"/>
                          </a:solidFill>
                          <a:latin typeface="+mn-lt"/>
                          <a:cs typeface="Leelawadee" panose="020B0502040204020203" pitchFamily="34" charset="-34"/>
                        </a:rPr>
                        <a:t> </a:t>
                      </a:r>
                      <a:r>
                        <a:rPr lang="en-US" sz="1050" i="0" noProof="0">
                          <a:solidFill>
                            <a:schemeClr val="accent3"/>
                          </a:solidFill>
                          <a:latin typeface="+mn-lt"/>
                          <a:cs typeface="Leelawadee" panose="020B0502040204020203" pitchFamily="34" charset="-34"/>
                        </a:rPr>
                        <a:t>Encourage team members to access a fully funded tuition program through which corporate team members can attend college and earn their degree at zero cost</a:t>
                      </a:r>
                    </a:p>
                    <a:p>
                      <a:pPr marL="120650" indent="-120650">
                        <a:spcBef>
                          <a:spcPts val="600"/>
                        </a:spcBef>
                        <a:buClr>
                          <a:schemeClr val="tx1"/>
                        </a:buClr>
                        <a:buFont typeface="Arial" panose="020B0604020202020204" pitchFamily="34" charset="0"/>
                        <a:buChar char="•"/>
                      </a:pPr>
                      <a:r>
                        <a:rPr lang="en-US" sz="1050" noProof="0">
                          <a:solidFill>
                            <a:schemeClr val="accent3"/>
                          </a:solidFill>
                          <a:highlight>
                            <a:srgbClr val="4FE2F3"/>
                          </a:highlight>
                          <a:latin typeface="+mn-lt"/>
                          <a:cs typeface="Leelawadee" panose="020B0502040204020203" pitchFamily="34" charset="-34"/>
                        </a:rPr>
                        <a:t>Goal:</a:t>
                      </a:r>
                      <a:r>
                        <a:rPr lang="en-US" sz="1050" noProof="0">
                          <a:solidFill>
                            <a:schemeClr val="accent3"/>
                          </a:solidFill>
                          <a:latin typeface="+mn-lt"/>
                          <a:cs typeface="Leelawadee" panose="020B0502040204020203" pitchFamily="34" charset="-34"/>
                        </a:rPr>
                        <a:t> </a:t>
                      </a:r>
                      <a:r>
                        <a:rPr lang="en-US" sz="1050" i="0" kern="1200" noProof="0">
                          <a:solidFill>
                            <a:schemeClr val="accent3"/>
                          </a:solidFill>
                          <a:latin typeface="+mn-lt"/>
                          <a:ea typeface="+mn-ea"/>
                          <a:cs typeface="Leelawadee" panose="020B0502040204020203" pitchFamily="34" charset="-34"/>
                        </a:rPr>
                        <a:t>Strengthen candidate pool for all manager-level team members and above.</a:t>
                      </a:r>
                    </a:p>
                    <a:p>
                      <a:pPr marL="120650" indent="-120650">
                        <a:spcBef>
                          <a:spcPts val="600"/>
                        </a:spcBef>
                        <a:buClr>
                          <a:schemeClr val="tx1"/>
                        </a:buClr>
                        <a:buFont typeface="Arial" panose="020B0604020202020204" pitchFamily="34" charset="0"/>
                        <a:buChar char="•"/>
                      </a:pPr>
                      <a:r>
                        <a:rPr lang="en-US" sz="1050" noProof="0">
                          <a:solidFill>
                            <a:schemeClr val="accent3"/>
                          </a:solidFill>
                          <a:highlight>
                            <a:srgbClr val="4FE2F3"/>
                          </a:highlight>
                          <a:latin typeface="+mn-lt"/>
                          <a:cs typeface="Leelawadee" panose="020B0502040204020203" pitchFamily="34" charset="-34"/>
                        </a:rPr>
                        <a:t>Goal:</a:t>
                      </a:r>
                      <a:r>
                        <a:rPr lang="en-US" sz="1050" noProof="0">
                          <a:solidFill>
                            <a:schemeClr val="accent3"/>
                          </a:solidFill>
                          <a:latin typeface="+mn-lt"/>
                          <a:cs typeface="Leelawadee" panose="020B0502040204020203" pitchFamily="34" charset="-34"/>
                        </a:rPr>
                        <a:t> </a:t>
                      </a:r>
                      <a:r>
                        <a:rPr lang="en-US" sz="1050" i="0" noProof="0">
                          <a:solidFill>
                            <a:schemeClr val="accent3"/>
                          </a:solidFill>
                          <a:latin typeface="+mn-lt"/>
                          <a:cs typeface="Leelawadee" panose="020B0502040204020203" pitchFamily="34" charset="-34"/>
                        </a:rPr>
                        <a:t>Promote and maintain a safe and healthy work environment </a:t>
                      </a:r>
                      <a:br>
                        <a:rPr lang="en-US" sz="1050" i="0" noProof="0">
                          <a:solidFill>
                            <a:schemeClr val="accent3"/>
                          </a:solidFill>
                          <a:latin typeface="+mn-lt"/>
                          <a:cs typeface="Leelawadee" panose="020B0502040204020203" pitchFamily="34" charset="-34"/>
                        </a:rPr>
                      </a:br>
                      <a:r>
                        <a:rPr lang="en-US" sz="1050" i="0" noProof="0">
                          <a:solidFill>
                            <a:schemeClr val="accent3"/>
                          </a:solidFill>
                          <a:latin typeface="+mn-lt"/>
                          <a:cs typeface="Leelawadee" panose="020B0502040204020203" pitchFamily="34" charset="-34"/>
                        </a:rPr>
                        <a:t>as a top priority</a:t>
                      </a:r>
                    </a:p>
                    <a:p>
                      <a:pPr marL="120650" marR="0" lvl="0" indent="-120650" algn="l" defTabSz="914400" rtl="0" eaLnBrk="1" fontAlgn="auto" latinLnBrk="0" hangingPunct="1">
                        <a:lnSpc>
                          <a:spcPct val="100000"/>
                        </a:lnSpc>
                        <a:spcBef>
                          <a:spcPts val="600"/>
                        </a:spcBef>
                        <a:spcAft>
                          <a:spcPts val="0"/>
                        </a:spcAft>
                        <a:buClr>
                          <a:schemeClr val="tx1"/>
                        </a:buClr>
                        <a:buSzTx/>
                        <a:buFont typeface="Arial" panose="020B0604020202020204" pitchFamily="34" charset="0"/>
                        <a:buChar char="•"/>
                        <a:tabLst/>
                        <a:defRPr/>
                      </a:pPr>
                      <a:r>
                        <a:rPr lang="en-US" sz="1050" noProof="0">
                          <a:solidFill>
                            <a:schemeClr val="accent3"/>
                          </a:solidFill>
                          <a:highlight>
                            <a:srgbClr val="4FE2F3"/>
                          </a:highlight>
                          <a:latin typeface="+mn-lt"/>
                          <a:cs typeface="Leelawadee" panose="020B0502040204020203" pitchFamily="34" charset="-34"/>
                        </a:rPr>
                        <a:t>Goal:</a:t>
                      </a:r>
                      <a:r>
                        <a:rPr lang="en-US" sz="1050" noProof="0">
                          <a:solidFill>
                            <a:schemeClr val="accent3"/>
                          </a:solidFill>
                          <a:latin typeface="+mn-lt"/>
                          <a:cs typeface="Leelawadee" panose="020B0502040204020203" pitchFamily="34" charset="-34"/>
                        </a:rPr>
                        <a:t> Build a place where everyone belongs</a:t>
                      </a:r>
                      <a:endParaRPr lang="en-US" sz="1050" i="0" noProof="0">
                        <a:solidFill>
                          <a:schemeClr val="accent3"/>
                        </a:solidFill>
                        <a:latin typeface="+mn-lt"/>
                        <a:cs typeface="Leelawadee" panose="020B0502040204020203" pitchFamily="34" charset="-34"/>
                      </a:endParaRP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r h="1526006">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922F11"/>
                          </a:solidFill>
                          <a:latin typeface="+mj-lt"/>
                          <a:ea typeface="+mn-ea"/>
                          <a:cs typeface="Leelawadee"/>
                        </a:rPr>
                        <a:t>POSITIVE </a:t>
                      </a:r>
                      <a:br>
                        <a:rPr lang="en-US" sz="1400" kern="1200">
                          <a:solidFill>
                            <a:srgbClr val="922F11"/>
                          </a:solidFill>
                          <a:latin typeface="+mj-lt"/>
                          <a:ea typeface="+mn-ea"/>
                          <a:cs typeface="Leelawadee"/>
                        </a:rPr>
                      </a:br>
                      <a:r>
                        <a:rPr lang="en-US" sz="1400" kern="1200">
                          <a:solidFill>
                            <a:srgbClr val="922F11"/>
                          </a:solidFill>
                          <a:latin typeface="+mj-lt"/>
                          <a:ea typeface="+mn-ea"/>
                          <a:cs typeface="Leelawadee"/>
                        </a:rPr>
                        <a:t>CHOICES</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E6D27"/>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50" b="0" i="1" u="none" strike="noStrike" kern="1200" cap="none" spc="0" normalizeH="0" baseline="0" noProof="0">
                          <a:ln>
                            <a:noFill/>
                          </a:ln>
                          <a:solidFill>
                            <a:schemeClr val="accent3"/>
                          </a:solidFill>
                          <a:effectLst/>
                          <a:uLnTx/>
                          <a:uFillTx/>
                          <a:latin typeface="+mn-lt"/>
                          <a:ea typeface="+mn-ea"/>
                          <a:cs typeface="Leelawadee" panose="020B0502040204020203" pitchFamily="34" charset="-34"/>
                        </a:rPr>
                        <a:t>Not a focus area for the customer.</a:t>
                      </a:r>
                      <a:endParaRPr kumimoji="0" lang="en-US" sz="1050" b="0" i="1" u="none" strike="noStrike" kern="1200" cap="none" spc="0" normalizeH="0" baseline="0" noProof="0">
                        <a:ln>
                          <a:noFill/>
                        </a:ln>
                        <a:solidFill>
                          <a:schemeClr val="accent3"/>
                        </a:solidFill>
                        <a:effectLst/>
                        <a:uLnTx/>
                        <a:uFillTx/>
                        <a:latin typeface="+mn-lt"/>
                        <a:ea typeface="+mn-ea"/>
                        <a:cs typeface="Leelawadee" panose="020B0502040204020203" pitchFamily="34" charset="-34"/>
                      </a:endParaRP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marR="0" lvl="0" indent="-120650" algn="l" defTabSz="914400" rtl="0" eaLnBrk="1" fontAlgn="auto" latinLnBrk="0" hangingPunct="1">
                        <a:lnSpc>
                          <a:spcPct val="100000"/>
                        </a:lnSpc>
                        <a:spcBef>
                          <a:spcPts val="0"/>
                        </a:spcBef>
                        <a:spcAft>
                          <a:spcPts val="0"/>
                        </a:spcAft>
                        <a:buClr>
                          <a:schemeClr val="tx1"/>
                        </a:buClr>
                        <a:buSzTx/>
                        <a:buFont typeface="Arial" panose="020B0604020202020204" pitchFamily="34" charset="0"/>
                        <a:buChar char="•"/>
                        <a:tabLst/>
                        <a:defRPr/>
                      </a:pPr>
                      <a:r>
                        <a:rPr lang="en-US" sz="1050" noProof="0">
                          <a:solidFill>
                            <a:schemeClr val="accent3"/>
                          </a:solidFill>
                          <a:highlight>
                            <a:srgbClr val="4FE2F3"/>
                          </a:highlight>
                          <a:latin typeface="+mn-lt"/>
                          <a:cs typeface="Leelawadee" panose="020B0502040204020203" pitchFamily="34" charset="-34"/>
                        </a:rPr>
                        <a:t>Goal:</a:t>
                      </a:r>
                      <a:r>
                        <a:rPr lang="en-US" sz="1050" noProof="0">
                          <a:solidFill>
                            <a:schemeClr val="accent3"/>
                          </a:solidFill>
                          <a:latin typeface="+mn-lt"/>
                          <a:cs typeface="Leelawadee" panose="020B0502040204020203" pitchFamily="34" charset="-34"/>
                        </a:rPr>
                        <a:t> </a:t>
                      </a:r>
                      <a:r>
                        <a:rPr kumimoji="0" lang="en-US" sz="1050" b="0" i="0" u="none" strike="noStrike" kern="1200" cap="none" spc="0" normalizeH="0" baseline="0" noProof="0">
                          <a:ln>
                            <a:noFill/>
                          </a:ln>
                          <a:solidFill>
                            <a:schemeClr val="accent3"/>
                          </a:solidFill>
                          <a:effectLst/>
                          <a:uLnTx/>
                          <a:uFillTx/>
                          <a:latin typeface="+mn-lt"/>
                          <a:ea typeface="+mn-ea"/>
                          <a:cs typeface="Leelawadee" panose="020B0502040204020203" pitchFamily="34" charset="-34"/>
                        </a:rPr>
                        <a:t>Continue to innovate menu items by offering a variety of options to meet customers’ changing needs and preferences</a:t>
                      </a: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88316528"/>
                  </a:ext>
                </a:extLst>
              </a:tr>
            </a:tbl>
          </a:graphicData>
        </a:graphic>
      </p:graphicFrame>
      <p:pic>
        <p:nvPicPr>
          <p:cNvPr id="14" name="Picture 13" descr="A logo of a leaf in a circle&#10;&#10;Description automatically generated">
            <a:extLst>
              <a:ext uri="{FF2B5EF4-FFF2-40B4-BE49-F238E27FC236}">
                <a16:creationId xmlns:a16="http://schemas.microsoft.com/office/drawing/2014/main" id="{F8508071-BFC3-02AD-8D2E-F7AB332ECEB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pic>
        <p:nvPicPr>
          <p:cNvPr id="15" name="Picture 14" descr="A blue and green windmill with green arrows&#10;&#10;Description automatically generated">
            <a:extLst>
              <a:ext uri="{FF2B5EF4-FFF2-40B4-BE49-F238E27FC236}">
                <a16:creationId xmlns:a16="http://schemas.microsoft.com/office/drawing/2014/main" id="{2DCCCB9C-A333-396A-0624-E4BFEDF51F4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7884" y="2925134"/>
            <a:ext cx="556204" cy="604020"/>
          </a:xfrm>
          <a:prstGeom prst="rect">
            <a:avLst/>
          </a:prstGeom>
        </p:spPr>
      </p:pic>
      <p:pic>
        <p:nvPicPr>
          <p:cNvPr id="17" name="Picture 16" descr="A logo of a hand and a globe&#10;&#10;Description automatically generated">
            <a:extLst>
              <a:ext uri="{FF2B5EF4-FFF2-40B4-BE49-F238E27FC236}">
                <a16:creationId xmlns:a16="http://schemas.microsoft.com/office/drawing/2014/main" id="{DBCBF745-05C4-603A-B2C5-69DDF8C33F7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27528" y="5098928"/>
            <a:ext cx="536916" cy="583072"/>
          </a:xfrm>
          <a:prstGeom prst="rect">
            <a:avLst/>
          </a:prstGeom>
        </p:spPr>
      </p:pic>
    </p:spTree>
    <p:extLst>
      <p:ext uri="{BB962C8B-B14F-4D97-AF65-F5344CB8AC3E}">
        <p14:creationId xmlns:p14="http://schemas.microsoft.com/office/powerpoint/2010/main" val="2287835646"/>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442755-AC77-76A8-6F09-C8BB31BAA932}"/>
            </a:ext>
          </a:extLst>
        </p:cNvPr>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0B961F95-567F-255C-6DD1-5D89C7AC9C26}"/>
              </a:ext>
            </a:extLst>
          </p:cNvPr>
          <p:cNvGraphicFramePr>
            <a:graphicFrameLocks/>
          </p:cNvGraphicFramePr>
          <p:nvPr>
            <p:custDataLst>
              <p:tags r:id="rId1"/>
            </p:custDataLst>
            <p:extLst>
              <p:ext uri="{D42A27DB-BD31-4B8C-83A1-F6EECF244321}">
                <p14:modId xmlns:p14="http://schemas.microsoft.com/office/powerpoint/2010/main" val="29814914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3" name="think-cell data - do not delete" hidden="1">
                        <a:extLst>
                          <a:ext uri="{FF2B5EF4-FFF2-40B4-BE49-F238E27FC236}">
                            <a16:creationId xmlns:a16="http://schemas.microsoft.com/office/drawing/2014/main" id="{0B961F95-567F-255C-6DD1-5D89C7AC9C2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Title 9">
            <a:extLst>
              <a:ext uri="{FF2B5EF4-FFF2-40B4-BE49-F238E27FC236}">
                <a16:creationId xmlns:a16="http://schemas.microsoft.com/office/drawing/2014/main" id="{F7BA4890-3596-74BE-FD53-A94072319DE4}"/>
              </a:ext>
            </a:extLst>
          </p:cNvPr>
          <p:cNvSpPr>
            <a:spLocks noGrp="1"/>
          </p:cNvSpPr>
          <p:nvPr>
            <p:ph type="title"/>
          </p:nvPr>
        </p:nvSpPr>
        <p:spPr>
          <a:xfrm>
            <a:off x="304801" y="247650"/>
            <a:ext cx="10109200" cy="968375"/>
          </a:xfrm>
        </p:spPr>
        <p:txBody>
          <a:bodyPr vert="horz" rIns="0"/>
          <a:lstStyle/>
          <a:p>
            <a:pPr lvl="0"/>
            <a:r>
              <a:rPr lang="en-US" sz="2600"/>
              <a:t>COMMONALITY BETWEEN PAPA JOHNS’ AND PEP+ FOCUS AREAS​</a:t>
            </a:r>
            <a:br>
              <a:rPr lang="en-US" sz="2600"/>
            </a:br>
            <a:r>
              <a:rPr lang="en-US" sz="1800" i="1"/>
              <a:t>Allowing us to identify opportunities for collaboration, and therefore</a:t>
            </a:r>
            <a:br>
              <a:rPr lang="en-US" sz="1800" i="1"/>
            </a:br>
            <a:r>
              <a:rPr lang="en-US" sz="1800" i="1"/>
              <a:t>add value to our relationship</a:t>
            </a:r>
          </a:p>
        </p:txBody>
      </p:sp>
      <p:pic>
        <p:nvPicPr>
          <p:cNvPr id="12" name="Picture Placeholder 7">
            <a:extLst>
              <a:ext uri="{FF2B5EF4-FFF2-40B4-BE49-F238E27FC236}">
                <a16:creationId xmlns:a16="http://schemas.microsoft.com/office/drawing/2014/main" id="{0506DB44-C0EC-8D5E-DF1C-7EDDD693CBDB}"/>
              </a:ext>
            </a:extLst>
          </p:cNvPr>
          <p:cNvPicPr>
            <a:picLocks noChangeAspect="1"/>
          </p:cNvPicPr>
          <p:nvPr/>
        </p:nvPicPr>
        <p:blipFill rotWithShape="1">
          <a:blip r:embed="rId6"/>
          <a:srcRect l="-985" t="-2817" r="-1972" b="-2817"/>
          <a:stretch>
            <a:fillRect/>
          </a:stretch>
        </p:blipFill>
        <p:spPr>
          <a:xfrm>
            <a:off x="10758488" y="478854"/>
            <a:ext cx="1162050" cy="505966"/>
          </a:xfrm>
          <a:prstGeom prst="rect">
            <a:avLst/>
          </a:prstGeom>
        </p:spPr>
      </p:pic>
      <p:sp>
        <p:nvSpPr>
          <p:cNvPr id="13" name="Rectangle: Top Corners Rounded 12">
            <a:extLst>
              <a:ext uri="{FF2B5EF4-FFF2-40B4-BE49-F238E27FC236}">
                <a16:creationId xmlns:a16="http://schemas.microsoft.com/office/drawing/2014/main" id="{50EDA35E-1A1C-AD08-3C85-75B993A73B5C}"/>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 name="Table 4">
            <a:extLst>
              <a:ext uri="{FF2B5EF4-FFF2-40B4-BE49-F238E27FC236}">
                <a16:creationId xmlns:a16="http://schemas.microsoft.com/office/drawing/2014/main" id="{C0A6193A-0F3C-9497-2A6C-266648CDE2BE}"/>
              </a:ext>
            </a:extLst>
          </p:cNvPr>
          <p:cNvGraphicFramePr>
            <a:graphicFrameLocks noGrp="1"/>
          </p:cNvGraphicFramePr>
          <p:nvPr>
            <p:extLst>
              <p:ext uri="{D42A27DB-BD31-4B8C-83A1-F6EECF244321}">
                <p14:modId xmlns:p14="http://schemas.microsoft.com/office/powerpoint/2010/main" val="3753534037"/>
              </p:ext>
            </p:extLst>
          </p:nvPr>
        </p:nvGraphicFramePr>
        <p:xfrm>
          <a:off x="-7620" y="1148230"/>
          <a:ext cx="11986260" cy="5038258"/>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5244790">
                  <a:extLst>
                    <a:ext uri="{9D8B030D-6E8A-4147-A177-3AD203B41FA5}">
                      <a16:colId xmlns:a16="http://schemas.microsoft.com/office/drawing/2014/main" val="2382844442"/>
                    </a:ext>
                  </a:extLst>
                </a:gridCol>
                <a:gridCol w="4752650">
                  <a:extLst>
                    <a:ext uri="{9D8B030D-6E8A-4147-A177-3AD203B41FA5}">
                      <a16:colId xmlns:a16="http://schemas.microsoft.com/office/drawing/2014/main" val="2353111847"/>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Environment</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Social</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1070804">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954F07"/>
                          </a:solidFill>
                          <a:latin typeface="+mj-lt"/>
                          <a:ea typeface="+mn-ea"/>
                          <a:cs typeface="Leelawadee"/>
                        </a:rPr>
                        <a:t>POSITIVE </a:t>
                      </a:r>
                      <a:br>
                        <a:rPr lang="en-US" sz="1400" kern="1200">
                          <a:solidFill>
                            <a:srgbClr val="954F07"/>
                          </a:solidFill>
                          <a:latin typeface="+mj-lt"/>
                          <a:ea typeface="+mn-ea"/>
                          <a:cs typeface="Leelawadee"/>
                        </a:rPr>
                      </a:br>
                      <a:r>
                        <a:rPr lang="en-US" sz="1400" kern="1200">
                          <a:solidFill>
                            <a:srgbClr val="954F07"/>
                          </a:solidFill>
                          <a:latin typeface="+mj-lt"/>
                          <a:ea typeface="+mn-ea"/>
                          <a:cs typeface="Leelawadee"/>
                        </a:rPr>
                        <a:t>AGRICULTURE</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9F0A"/>
                    </a:solidFill>
                  </a:tcPr>
                </a:tc>
                <a:tc>
                  <a:txBody>
                    <a:bodyPr/>
                    <a:lstStyle/>
                    <a:p>
                      <a:pPr marL="120650" marR="0" lvl="0" indent="-1206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noProof="0">
                          <a:solidFill>
                            <a:schemeClr val="accent3"/>
                          </a:solidFill>
                          <a:highlight>
                            <a:srgbClr val="4FE2F3"/>
                          </a:highlight>
                          <a:latin typeface="+mn-lt"/>
                          <a:cs typeface="Leelawadee" panose="020B0502040204020203" pitchFamily="34" charset="-34"/>
                        </a:rPr>
                        <a:t>Goal:</a:t>
                      </a:r>
                      <a:r>
                        <a:rPr lang="en-US" sz="1050" noProof="0">
                          <a:solidFill>
                            <a:schemeClr val="accent3"/>
                          </a:solidFill>
                          <a:latin typeface="+mn-lt"/>
                          <a:cs typeface="Leelawadee" panose="020B0502040204020203" pitchFamily="34" charset="-34"/>
                        </a:rPr>
                        <a:t> </a:t>
                      </a:r>
                      <a:r>
                        <a:rPr lang="en-US" sz="1050" i="0" noProof="0">
                          <a:solidFill>
                            <a:schemeClr val="accent3"/>
                          </a:solidFill>
                          <a:latin typeface="+mn-lt"/>
                          <a:cs typeface="Leelawadee" panose="020B0502040204020203" pitchFamily="34" charset="-34"/>
                        </a:rPr>
                        <a:t>Manage the deforestation impacts within Corporate supply chain</a:t>
                      </a:r>
                    </a:p>
                    <a:p>
                      <a:pPr marL="350838" marR="0" lvl="1" indent="-176213" algn="l" defTabSz="914400" rtl="0" eaLnBrk="1" fontAlgn="auto" latinLnBrk="0" hangingPunct="1">
                        <a:lnSpc>
                          <a:spcPct val="100000"/>
                        </a:lnSpc>
                        <a:spcBef>
                          <a:spcPts val="400"/>
                        </a:spcBef>
                        <a:spcAft>
                          <a:spcPts val="0"/>
                        </a:spcAft>
                        <a:buClrTx/>
                        <a:buSzTx/>
                        <a:buFont typeface="Wingdings" panose="05000000000000000000" pitchFamily="2" charset="2"/>
                        <a:buChar char="Ø"/>
                        <a:tabLst/>
                        <a:defRPr/>
                      </a:pPr>
                      <a:r>
                        <a:rPr lang="en-US" sz="1050" b="1" i="0" noProof="0">
                          <a:solidFill>
                            <a:schemeClr val="accent3"/>
                          </a:solidFill>
                          <a:latin typeface="+mn-lt"/>
                          <a:cs typeface="Leelawadee" panose="020B0502040204020203" pitchFamily="34" charset="-34"/>
                        </a:rPr>
                        <a:t>pep+ alignment: </a:t>
                      </a:r>
                      <a:r>
                        <a:rPr lang="en-US" sz="1050" b="1" i="0" kern="1200" noProof="0">
                          <a:solidFill>
                            <a:schemeClr val="accent3"/>
                          </a:solidFill>
                          <a:latin typeface="+mn-lt"/>
                          <a:ea typeface="+mn-ea"/>
                          <a:cs typeface="Leelawadee" panose="020B0502040204020203" pitchFamily="34" charset="-34"/>
                        </a:rPr>
                        <a:t>Continue to strive toward deforestation-free sourcing </a:t>
                      </a:r>
                      <a:br>
                        <a:rPr lang="en-US" sz="1050" b="1" i="0" kern="1200" noProof="0">
                          <a:solidFill>
                            <a:schemeClr val="accent3"/>
                          </a:solidFill>
                          <a:latin typeface="+mn-lt"/>
                          <a:ea typeface="+mn-ea"/>
                          <a:cs typeface="Leelawadee" panose="020B0502040204020203" pitchFamily="34" charset="-34"/>
                        </a:rPr>
                      </a:br>
                      <a:r>
                        <a:rPr lang="en-US" sz="1050" b="1" i="0" kern="1200" noProof="0">
                          <a:solidFill>
                            <a:schemeClr val="accent3"/>
                          </a:solidFill>
                          <a:latin typeface="+mn-lt"/>
                          <a:ea typeface="+mn-ea"/>
                          <a:cs typeface="Leelawadee" panose="020B0502040204020203" pitchFamily="34" charset="-34"/>
                        </a:rPr>
                        <a:t>by 2025 and deforestation- and conversion-free sourcing by 2030 for </a:t>
                      </a:r>
                      <a:br>
                        <a:rPr lang="en-US" sz="1050" b="1" i="0" kern="1200" noProof="0">
                          <a:solidFill>
                            <a:schemeClr val="accent3"/>
                          </a:solidFill>
                          <a:latin typeface="+mn-lt"/>
                          <a:ea typeface="+mn-ea"/>
                          <a:cs typeface="Leelawadee" panose="020B0502040204020203" pitchFamily="34" charset="-34"/>
                        </a:rPr>
                      </a:br>
                      <a:r>
                        <a:rPr lang="en-US" sz="1050" b="1" i="0" kern="1200" noProof="0">
                          <a:solidFill>
                            <a:schemeClr val="accent3"/>
                          </a:solidFill>
                          <a:latin typeface="+mn-lt"/>
                          <a:ea typeface="+mn-ea"/>
                          <a:cs typeface="Leelawadee" panose="020B0502040204020203" pitchFamily="34" charset="-34"/>
                        </a:rPr>
                        <a:t>high-risk commodities in our company-owned and -operated activities </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050" b="0" i="1" noProof="0">
                          <a:solidFill>
                            <a:schemeClr val="accent3"/>
                          </a:solidFill>
                          <a:latin typeface="+mn-lt"/>
                          <a:cs typeface="Leelawadee" panose="020B0502040204020203" pitchFamily="34" charset="-34"/>
                        </a:rPr>
                        <a:t>No commonalities.</a:t>
                      </a: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3720566">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indent="-120650" algn="l">
                        <a:buFont typeface="Arial" panose="020B0604020202020204" pitchFamily="34" charset="0"/>
                        <a:buChar char="•"/>
                      </a:pPr>
                      <a:r>
                        <a:rPr lang="en-US" sz="1050" noProof="0">
                          <a:solidFill>
                            <a:schemeClr val="accent3"/>
                          </a:solidFill>
                          <a:highlight>
                            <a:srgbClr val="4FE2F3"/>
                          </a:highlight>
                          <a:latin typeface="+mn-lt"/>
                          <a:cs typeface="Leelawadee" panose="020B0502040204020203" pitchFamily="34" charset="-34"/>
                        </a:rPr>
                        <a:t>Goal:</a:t>
                      </a:r>
                      <a:r>
                        <a:rPr lang="en-US" sz="1050" noProof="0">
                          <a:solidFill>
                            <a:schemeClr val="accent3"/>
                          </a:solidFill>
                          <a:latin typeface="+mn-lt"/>
                          <a:cs typeface="Leelawadee" panose="020B0502040204020203" pitchFamily="34" charset="-34"/>
                        </a:rPr>
                        <a:t> </a:t>
                      </a:r>
                      <a:r>
                        <a:rPr lang="en-US" sz="1050" i="0" noProof="0">
                          <a:solidFill>
                            <a:schemeClr val="accent3"/>
                          </a:solidFill>
                          <a:latin typeface="+mn-lt"/>
                          <a:cs typeface="Leelawadee" panose="020B0502040204020203" pitchFamily="34" charset="-34"/>
                        </a:rPr>
                        <a:t>Explore opportunities to improve packaging sustainability</a:t>
                      </a:r>
                    </a:p>
                    <a:p>
                      <a:pPr marL="350838" lvl="1" indent="-176213" algn="l">
                        <a:spcBef>
                          <a:spcPts val="400"/>
                        </a:spcBef>
                        <a:buClr>
                          <a:schemeClr val="tx1"/>
                        </a:buClr>
                        <a:buFont typeface="Wingdings" panose="05000000000000000000" pitchFamily="2" charset="2"/>
                        <a:buChar char="Ø"/>
                      </a:pPr>
                      <a:r>
                        <a:rPr lang="en-US" sz="1050" b="1" i="0" noProof="0">
                          <a:solidFill>
                            <a:schemeClr val="accent3"/>
                          </a:solidFill>
                          <a:latin typeface="+mn-lt"/>
                          <a:cs typeface="Leelawadee" panose="020B0502040204020203" pitchFamily="34" charset="-34"/>
                        </a:rPr>
                        <a:t>pep+ </a:t>
                      </a:r>
                      <a:r>
                        <a:rPr lang="en-US" sz="1050" b="1" i="0" kern="1200" noProof="0">
                          <a:solidFill>
                            <a:schemeClr val="accent3"/>
                          </a:solidFill>
                          <a:latin typeface="+mn-lt"/>
                          <a:ea typeface="+mn-ea"/>
                          <a:cs typeface="Leelawadee" panose="020B0502040204020203" pitchFamily="34" charset="-34"/>
                        </a:rPr>
                        <a:t>alignment: Achieve 97% or greater reusable, recyclable, or compostable (RRC) packaging by design by 2030 in our primary </a:t>
                      </a:r>
                      <a:br>
                        <a:rPr lang="en-US" sz="1050" b="1" i="0" kern="1200" noProof="0">
                          <a:solidFill>
                            <a:schemeClr val="accent3"/>
                          </a:solidFill>
                          <a:latin typeface="+mn-lt"/>
                          <a:ea typeface="+mn-ea"/>
                          <a:cs typeface="Leelawadee" panose="020B0502040204020203" pitchFamily="34" charset="-34"/>
                        </a:rPr>
                      </a:br>
                      <a:r>
                        <a:rPr lang="en-US" sz="1050" b="1" i="0" kern="1200" noProof="0">
                          <a:solidFill>
                            <a:schemeClr val="accent3"/>
                          </a:solidFill>
                          <a:latin typeface="+mn-lt"/>
                          <a:ea typeface="+mn-ea"/>
                          <a:cs typeface="Leelawadee" panose="020B0502040204020203" pitchFamily="34" charset="-34"/>
                        </a:rPr>
                        <a:t>and secondary packaging in our key packaging markets </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marR="0" lvl="0" indent="-1206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b="0" i="0" noProof="0">
                          <a:solidFill>
                            <a:schemeClr val="accent3"/>
                          </a:solidFill>
                          <a:effectLst/>
                          <a:highlight>
                            <a:srgbClr val="FFC624"/>
                          </a:highlight>
                          <a:latin typeface="+mn-lt"/>
                          <a:cs typeface="Leelawadee" panose="020B0502040204020203" pitchFamily="34" charset="-34"/>
                        </a:rPr>
                        <a:t>Target:</a:t>
                      </a:r>
                      <a:r>
                        <a:rPr lang="en-US" sz="1050" b="0" i="0" noProof="0">
                          <a:solidFill>
                            <a:schemeClr val="accent3"/>
                          </a:solidFill>
                          <a:effectLst/>
                          <a:latin typeface="+mn-lt"/>
                          <a:cs typeface="Leelawadee" panose="020B0502040204020203" pitchFamily="34" charset="-34"/>
                        </a:rPr>
                        <a:t> </a:t>
                      </a:r>
                      <a:r>
                        <a:rPr lang="en-US" sz="1050" i="0" noProof="0">
                          <a:solidFill>
                            <a:schemeClr val="accent3"/>
                          </a:solidFill>
                          <a:latin typeface="+mn-lt"/>
                          <a:cs typeface="Leelawadee" panose="020B0502040204020203" pitchFamily="34" charset="-34"/>
                        </a:rPr>
                        <a:t>Advance goal to donate 10 million meals to those in need by 2027</a:t>
                      </a:r>
                    </a:p>
                    <a:p>
                      <a:pPr marL="350838" marR="0" lvl="1" indent="-176213" algn="l" defTabSz="914400" rtl="0" eaLnBrk="1" fontAlgn="auto" latinLnBrk="0" hangingPunct="1">
                        <a:lnSpc>
                          <a:spcPct val="100000"/>
                        </a:lnSpc>
                        <a:spcBef>
                          <a:spcPts val="400"/>
                        </a:spcBef>
                        <a:spcAft>
                          <a:spcPts val="0"/>
                        </a:spcAft>
                        <a:buClrTx/>
                        <a:buSzTx/>
                        <a:buFont typeface="Wingdings" panose="05000000000000000000" pitchFamily="2" charset="2"/>
                        <a:buChar char="Ø"/>
                        <a:tabLst/>
                        <a:defRPr/>
                      </a:pPr>
                      <a:r>
                        <a:rPr lang="en-US" sz="1050" b="1" i="0" noProof="0">
                          <a:solidFill>
                            <a:schemeClr val="accent3"/>
                          </a:solidFill>
                          <a:latin typeface="+mn-lt"/>
                          <a:cs typeface="Leelawadee" panose="020B0502040204020203" pitchFamily="34" charset="-34"/>
                        </a:rPr>
                        <a:t>pep+ alignment: Partner with communities to advance food security and make nutritious food accessible to 50 million people</a:t>
                      </a: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bl>
          </a:graphicData>
        </a:graphic>
      </p:graphicFrame>
      <p:pic>
        <p:nvPicPr>
          <p:cNvPr id="15" name="Picture 14" descr="A logo of a leaf in a circle&#10;&#10;Description automatically generated">
            <a:extLst>
              <a:ext uri="{FF2B5EF4-FFF2-40B4-BE49-F238E27FC236}">
                <a16:creationId xmlns:a16="http://schemas.microsoft.com/office/drawing/2014/main" id="{3CE51B8E-E38D-CF9B-7347-67FCB17F045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pic>
        <p:nvPicPr>
          <p:cNvPr id="17" name="Picture 16" descr="A blue and green windmill with green arrows&#10;&#10;Description automatically generated">
            <a:extLst>
              <a:ext uri="{FF2B5EF4-FFF2-40B4-BE49-F238E27FC236}">
                <a16:creationId xmlns:a16="http://schemas.microsoft.com/office/drawing/2014/main" id="{70A1D029-ACFF-9907-9A51-F5E1B972401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7884" y="2925134"/>
            <a:ext cx="556204" cy="604020"/>
          </a:xfrm>
          <a:prstGeom prst="rect">
            <a:avLst/>
          </a:prstGeom>
        </p:spPr>
      </p:pic>
      <p:sp>
        <p:nvSpPr>
          <p:cNvPr id="19" name="TextBox 18">
            <a:extLst>
              <a:ext uri="{FF2B5EF4-FFF2-40B4-BE49-F238E27FC236}">
                <a16:creationId xmlns:a16="http://schemas.microsoft.com/office/drawing/2014/main" id="{6B1BC419-5369-432B-3DCE-07B86517193C}"/>
              </a:ext>
            </a:extLst>
          </p:cNvPr>
          <p:cNvSpPr txBox="1"/>
          <p:nvPr/>
        </p:nvSpPr>
        <p:spPr>
          <a:xfrm>
            <a:off x="6337300" y="6269189"/>
            <a:ext cx="5402263" cy="506261"/>
          </a:xfrm>
          <a:prstGeom prst="rect">
            <a:avLst/>
          </a:prstGeom>
          <a:solidFill>
            <a:srgbClr val="8EBC29"/>
          </a:solidFill>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a:ln>
                  <a:noFill/>
                </a:ln>
                <a:solidFill>
                  <a:schemeClr val="bg1"/>
                </a:solidFill>
                <a:effectLst/>
                <a:uLnTx/>
                <a:uFillTx/>
                <a:cs typeface="Leelawadee" panose="020B0502040204020203" pitchFamily="34" charset="-34"/>
              </a:rPr>
              <a:t>No common focus areas were identified across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a:ln>
                  <a:noFill/>
                </a:ln>
                <a:solidFill>
                  <a:schemeClr val="bg1"/>
                </a:solidFill>
                <a:effectLst/>
                <a:uLnTx/>
                <a:uFillTx/>
                <a:cs typeface="Leelawadee" panose="020B0502040204020203" pitchFamily="34" charset="-34"/>
              </a:rPr>
              <a:t>Positive Choices (PepsiCo).</a:t>
            </a:r>
          </a:p>
        </p:txBody>
      </p:sp>
    </p:spTree>
    <p:extLst>
      <p:ext uri="{BB962C8B-B14F-4D97-AF65-F5344CB8AC3E}">
        <p14:creationId xmlns:p14="http://schemas.microsoft.com/office/powerpoint/2010/main" val="934203029"/>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C8A350-8124-4FEA-55DF-973ECB212A8C}"/>
            </a:ext>
          </a:extLst>
        </p:cNvPr>
        <p:cNvGrpSpPr/>
        <p:nvPr/>
      </p:nvGrpSpPr>
      <p:grpSpPr>
        <a:xfrm>
          <a:off x="0" y="0"/>
          <a:ext cx="0" cy="0"/>
          <a:chOff x="0" y="0"/>
          <a:chExt cx="0" cy="0"/>
        </a:xfrm>
      </p:grpSpPr>
      <p:pic>
        <p:nvPicPr>
          <p:cNvPr id="2" name="Picture 1" descr="A black and white sign with white text&#10;&#10;AI-generated content may be incorrect.">
            <a:extLst>
              <a:ext uri="{FF2B5EF4-FFF2-40B4-BE49-F238E27FC236}">
                <a16:creationId xmlns:a16="http://schemas.microsoft.com/office/drawing/2014/main" id="{2F1FC9F5-1C07-80C2-2C63-DB84D24A2236}"/>
              </a:ext>
            </a:extLst>
          </p:cNvPr>
          <p:cNvPicPr>
            <a:picLocks noChangeAspect="1"/>
          </p:cNvPicPr>
          <p:nvPr/>
        </p:nvPicPr>
        <p:blipFill>
          <a:blip r:embed="rId3"/>
          <a:stretch>
            <a:fillRect/>
          </a:stretch>
        </p:blipFill>
        <p:spPr>
          <a:xfrm>
            <a:off x="156482" y="1784463"/>
            <a:ext cx="5856526" cy="3289074"/>
          </a:xfrm>
          <a:prstGeom prst="rect">
            <a:avLst/>
          </a:prstGeom>
        </p:spPr>
      </p:pic>
    </p:spTree>
    <p:extLst>
      <p:ext uri="{BB962C8B-B14F-4D97-AF65-F5344CB8AC3E}">
        <p14:creationId xmlns:p14="http://schemas.microsoft.com/office/powerpoint/2010/main" val="1563641859"/>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5DF277-2D14-A156-9FCC-01895034FB42}"/>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BF0E90C1-E4D4-7A1D-D8B5-82581B3E9F8D}"/>
              </a:ext>
            </a:extLst>
          </p:cNvPr>
          <p:cNvGraphicFramePr>
            <a:graphicFrameLocks/>
          </p:cNvGraphicFramePr>
          <p:nvPr>
            <p:custDataLst>
              <p:tags r:id="rId1"/>
            </p:custDataLst>
            <p:extLst>
              <p:ext uri="{D42A27DB-BD31-4B8C-83A1-F6EECF244321}">
                <p14:modId xmlns:p14="http://schemas.microsoft.com/office/powerpoint/2010/main" val="42641868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7" name="think-cell data - do not delete" hidden="1">
                        <a:extLst>
                          <a:ext uri="{FF2B5EF4-FFF2-40B4-BE49-F238E27FC236}">
                            <a16:creationId xmlns:a16="http://schemas.microsoft.com/office/drawing/2014/main" id="{BF0E90C1-E4D4-7A1D-D8B5-82581B3E9F8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1" name="Rectangle: Single Corner Rounded 10">
            <a:extLst>
              <a:ext uri="{FF2B5EF4-FFF2-40B4-BE49-F238E27FC236}">
                <a16:creationId xmlns:a16="http://schemas.microsoft.com/office/drawing/2014/main" id="{DC9C6627-2118-48A4-2F6B-E73B18FEC8C7}"/>
              </a:ext>
            </a:extLst>
          </p:cNvPr>
          <p:cNvSpPr>
            <a:spLocks/>
          </p:cNvSpPr>
          <p:nvPr/>
        </p:nvSpPr>
        <p:spPr>
          <a:xfrm>
            <a:off x="6300438" y="825872"/>
            <a:ext cx="5852160" cy="66792"/>
          </a:xfrm>
          <a:prstGeom prst="round1Rect">
            <a:avLst>
              <a:gd name="adj" fmla="val 3618"/>
            </a:avLst>
          </a:prstGeom>
          <a:solidFill>
            <a:srgbClr val="0F440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182880" numCol="1" spcCol="38100" rtlCol="0" anchor="b">
            <a:noAutofit/>
          </a:bodyPr>
          <a:lstStyle/>
          <a:p>
            <a:pPr defTabSz="914400"/>
            <a:r>
              <a:rPr kumimoji="0" lang="en-US" sz="3200" b="0" i="0" u="none" strike="noStrike" kern="1200" cap="all" spc="0" normalizeH="0" baseline="0" noProof="0">
                <a:ln>
                  <a:noFill/>
                </a:ln>
                <a:solidFill>
                  <a:srgbClr val="0F440E"/>
                </a:solidFill>
                <a:effectLst/>
                <a:uLnTx/>
                <a:uFillTx/>
                <a:latin typeface="GT Pressura LCG Black"/>
                <a:ea typeface="+mj-ea"/>
                <a:cs typeface="+mj-cs"/>
              </a:rPr>
              <a:t>KEY TAKEAWAYS</a:t>
            </a:r>
            <a:endParaRPr lang="en-US" b="1">
              <a:solidFill>
                <a:srgbClr val="0F440E"/>
              </a:solidFill>
              <a:latin typeface="+mj-lt"/>
            </a:endParaRPr>
          </a:p>
        </p:txBody>
      </p:sp>
      <p:pic>
        <p:nvPicPr>
          <p:cNvPr id="12" name="Picture 11">
            <a:extLst>
              <a:ext uri="{FF2B5EF4-FFF2-40B4-BE49-F238E27FC236}">
                <a16:creationId xmlns:a16="http://schemas.microsoft.com/office/drawing/2014/main" id="{5C4EADB9-BB10-5386-3652-A08172F15CA6}"/>
              </a:ext>
            </a:extLst>
          </p:cNvPr>
          <p:cNvPicPr>
            <a:picLocks noChangeAspect="1"/>
          </p:cNvPicPr>
          <p:nvPr/>
        </p:nvPicPr>
        <p:blipFill>
          <a:blip r:embed="rId6"/>
          <a:srcRect l="24821" r="18929"/>
          <a:stretch>
            <a:fillRect/>
          </a:stretch>
        </p:blipFill>
        <p:spPr>
          <a:xfrm rot="16200000">
            <a:off x="2520059" y="3282059"/>
            <a:ext cx="6857999" cy="293883"/>
          </a:xfrm>
          <a:custGeom>
            <a:avLst/>
            <a:gdLst>
              <a:gd name="connsiteX0" fmla="*/ 6857999 w 6857999"/>
              <a:gd name="connsiteY0" fmla="*/ 0 h 293883"/>
              <a:gd name="connsiteX1" fmla="*/ 6857999 w 6857999"/>
              <a:gd name="connsiteY1" fmla="*/ 293883 h 293883"/>
              <a:gd name="connsiteX2" fmla="*/ 0 w 6857999"/>
              <a:gd name="connsiteY2" fmla="*/ 293883 h 293883"/>
              <a:gd name="connsiteX3" fmla="*/ 0 w 6857999"/>
              <a:gd name="connsiteY3" fmla="*/ 0 h 293883"/>
            </a:gdLst>
            <a:ahLst/>
            <a:cxnLst>
              <a:cxn ang="0">
                <a:pos x="connsiteX0" y="connsiteY0"/>
              </a:cxn>
              <a:cxn ang="0">
                <a:pos x="connsiteX1" y="connsiteY1"/>
              </a:cxn>
              <a:cxn ang="0">
                <a:pos x="connsiteX2" y="connsiteY2"/>
              </a:cxn>
              <a:cxn ang="0">
                <a:pos x="connsiteX3" y="connsiteY3"/>
              </a:cxn>
            </a:cxnLst>
            <a:rect l="l" t="t" r="r" b="b"/>
            <a:pathLst>
              <a:path w="6857999" h="293883">
                <a:moveTo>
                  <a:pt x="6857999" y="0"/>
                </a:moveTo>
                <a:lnTo>
                  <a:pt x="6857999" y="293883"/>
                </a:lnTo>
                <a:lnTo>
                  <a:pt x="0" y="293883"/>
                </a:lnTo>
                <a:lnTo>
                  <a:pt x="0" y="0"/>
                </a:lnTo>
                <a:close/>
              </a:path>
            </a:pathLst>
          </a:custGeom>
          <a:effectLst>
            <a:outerShdw blurRad="50800" dist="38100" dir="10800000" algn="r" rotWithShape="0">
              <a:prstClr val="black">
                <a:alpha val="20000"/>
              </a:prstClr>
            </a:outerShdw>
          </a:effectLst>
        </p:spPr>
      </p:pic>
      <p:sp>
        <p:nvSpPr>
          <p:cNvPr id="13" name="Rectangle: Rounded Corners 12">
            <a:extLst>
              <a:ext uri="{FF2B5EF4-FFF2-40B4-BE49-F238E27FC236}">
                <a16:creationId xmlns:a16="http://schemas.microsoft.com/office/drawing/2014/main" id="{8493FAB2-FADC-9746-E038-635523533E3B}"/>
              </a:ext>
            </a:extLst>
          </p:cNvPr>
          <p:cNvSpPr>
            <a:spLocks/>
          </p:cNvSpPr>
          <p:nvPr/>
        </p:nvSpPr>
        <p:spPr>
          <a:xfrm rot="10800000" flipH="1" flipV="1">
            <a:off x="6300438" y="1062650"/>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r>
              <a:rPr lang="en-US" sz="2400" b="1">
                <a:solidFill>
                  <a:srgbClr val="8EBC29"/>
                </a:solidFill>
              </a:rPr>
              <a:t>Recycling</a:t>
            </a:r>
          </a:p>
        </p:txBody>
      </p:sp>
      <p:sp>
        <p:nvSpPr>
          <p:cNvPr id="14" name="Rectangle: Rounded Corners 13">
            <a:extLst>
              <a:ext uri="{FF2B5EF4-FFF2-40B4-BE49-F238E27FC236}">
                <a16:creationId xmlns:a16="http://schemas.microsoft.com/office/drawing/2014/main" id="{1A44186B-0949-A777-8371-D86284681D59}"/>
              </a:ext>
            </a:extLst>
          </p:cNvPr>
          <p:cNvSpPr>
            <a:spLocks/>
          </p:cNvSpPr>
          <p:nvPr/>
        </p:nvSpPr>
        <p:spPr>
          <a:xfrm rot="10800000" flipH="1" flipV="1">
            <a:off x="6386385" y="1711260"/>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lvl="0">
              <a:defRPr/>
            </a:pPr>
            <a:r>
              <a:rPr lang="en-US">
                <a:solidFill>
                  <a:schemeClr val="bg1"/>
                </a:solidFill>
              </a:rPr>
              <a:t>Panera and PepsiCo both focus on making packaging that is reusable, recyclable, or compostable.</a:t>
            </a:r>
          </a:p>
        </p:txBody>
      </p:sp>
      <p:sp>
        <p:nvSpPr>
          <p:cNvPr id="15" name="Rectangle: Rounded Corners 14">
            <a:extLst>
              <a:ext uri="{FF2B5EF4-FFF2-40B4-BE49-F238E27FC236}">
                <a16:creationId xmlns:a16="http://schemas.microsoft.com/office/drawing/2014/main" id="{EE0EB029-A5B6-26BD-0FD4-73640F997AA2}"/>
              </a:ext>
            </a:extLst>
          </p:cNvPr>
          <p:cNvSpPr>
            <a:spLocks/>
          </p:cNvSpPr>
          <p:nvPr/>
        </p:nvSpPr>
        <p:spPr>
          <a:xfrm rot="10800000" flipH="1" flipV="1">
            <a:off x="6300438" y="3667989"/>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pPr>
              <a:spcBef>
                <a:spcPts val="200"/>
              </a:spcBef>
              <a:defRPr/>
            </a:pPr>
            <a:r>
              <a:rPr lang="en-US" sz="2400" b="1">
                <a:solidFill>
                  <a:srgbClr val="8EBC29"/>
                </a:solidFill>
              </a:rPr>
              <a:t>Limited commonalities</a:t>
            </a:r>
          </a:p>
        </p:txBody>
      </p:sp>
      <p:sp>
        <p:nvSpPr>
          <p:cNvPr id="16" name="Rectangle: Rounded Corners 15">
            <a:extLst>
              <a:ext uri="{FF2B5EF4-FFF2-40B4-BE49-F238E27FC236}">
                <a16:creationId xmlns:a16="http://schemas.microsoft.com/office/drawing/2014/main" id="{8B901EA5-0C24-F12A-8E4A-5E9702823D5E}"/>
              </a:ext>
            </a:extLst>
          </p:cNvPr>
          <p:cNvSpPr>
            <a:spLocks/>
          </p:cNvSpPr>
          <p:nvPr/>
        </p:nvSpPr>
        <p:spPr>
          <a:xfrm rot="10800000" flipH="1" flipV="1">
            <a:off x="6386385" y="4281323"/>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lvl="0">
              <a:defRPr/>
            </a:pPr>
            <a:r>
              <a:rPr lang="en-US">
                <a:solidFill>
                  <a:schemeClr val="bg1"/>
                </a:solidFill>
              </a:rPr>
              <a:t>Panera have very few focus areas, meaning there are limited opportunities for alignment with PepsiCo. </a:t>
            </a:r>
          </a:p>
        </p:txBody>
      </p:sp>
      <p:sp>
        <p:nvSpPr>
          <p:cNvPr id="17" name="Oval 16">
            <a:extLst>
              <a:ext uri="{FF2B5EF4-FFF2-40B4-BE49-F238E27FC236}">
                <a16:creationId xmlns:a16="http://schemas.microsoft.com/office/drawing/2014/main" id="{206D3D8B-10AC-AED3-6260-14ECCE01C637}"/>
              </a:ext>
            </a:extLst>
          </p:cNvPr>
          <p:cNvSpPr/>
          <p:nvPr/>
        </p:nvSpPr>
        <p:spPr>
          <a:xfrm>
            <a:off x="6375234" y="3785645"/>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A3D886F-BC1E-5EBA-14B7-FC9962789361}"/>
              </a:ext>
            </a:extLst>
          </p:cNvPr>
          <p:cNvSpPr/>
          <p:nvPr/>
        </p:nvSpPr>
        <p:spPr>
          <a:xfrm>
            <a:off x="6375234" y="1171322"/>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Placeholder 18" descr="Panera Bread - Visit Brookfield">
            <a:extLst>
              <a:ext uri="{FF2B5EF4-FFF2-40B4-BE49-F238E27FC236}">
                <a16:creationId xmlns:a16="http://schemas.microsoft.com/office/drawing/2014/main" id="{421D2620-946B-069E-3B30-97059B8D7E17}"/>
              </a:ext>
            </a:extLst>
          </p:cNvPr>
          <p:cNvPicPr>
            <a:picLocks noGrp="1" noChangeAspect="1"/>
          </p:cNvPicPr>
          <p:nvPr>
            <p:ph type="pic" sz="quarter" idx="14"/>
          </p:nvPr>
        </p:nvPicPr>
        <p:blipFill rotWithShape="1">
          <a:blip r:embed="rId7"/>
          <a:srcRect l="-7069" t="-73286" r="-16219" b="-73286"/>
          <a:stretch>
            <a:fillRect/>
          </a:stretch>
        </p:blipFill>
        <p:spPr>
          <a:xfrm>
            <a:off x="0" y="0"/>
            <a:ext cx="6096000" cy="6858000"/>
          </a:xfrm>
          <a:prstGeom prst="rect">
            <a:avLst/>
          </a:prstGeom>
        </p:spPr>
      </p:pic>
      <p:pic>
        <p:nvPicPr>
          <p:cNvPr id="4" name="Graphic 3">
            <a:extLst>
              <a:ext uri="{FF2B5EF4-FFF2-40B4-BE49-F238E27FC236}">
                <a16:creationId xmlns:a16="http://schemas.microsoft.com/office/drawing/2014/main" id="{84AA2A95-66CF-186D-5E77-0FBD8EAFA52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26076" y="3836487"/>
            <a:ext cx="304800" cy="304800"/>
          </a:xfrm>
          <a:prstGeom prst="rect">
            <a:avLst/>
          </a:prstGeom>
        </p:spPr>
      </p:pic>
      <p:pic>
        <p:nvPicPr>
          <p:cNvPr id="5" name="Graphic 4">
            <a:extLst>
              <a:ext uri="{FF2B5EF4-FFF2-40B4-BE49-F238E27FC236}">
                <a16:creationId xmlns:a16="http://schemas.microsoft.com/office/drawing/2014/main" id="{78784639-E481-5981-4469-FE9B7309EF6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404938" y="1201026"/>
            <a:ext cx="347076" cy="347076"/>
          </a:xfrm>
          <a:prstGeom prst="rect">
            <a:avLst/>
          </a:prstGeom>
        </p:spPr>
      </p:pic>
    </p:spTree>
    <p:extLst>
      <p:ext uri="{BB962C8B-B14F-4D97-AF65-F5344CB8AC3E}">
        <p14:creationId xmlns:p14="http://schemas.microsoft.com/office/powerpoint/2010/main" val="1453719754"/>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E1D666-8D45-5320-B220-365A3435941D}"/>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687107D0-54CB-FABD-499F-D8198DB8CA0F}"/>
              </a:ext>
            </a:extLst>
          </p:cNvPr>
          <p:cNvGraphicFramePr>
            <a:graphicFrameLocks noChangeAspect="1"/>
          </p:cNvGraphicFramePr>
          <p:nvPr>
            <p:custDataLst>
              <p:tags r:id="rId1"/>
            </p:custDataLst>
            <p:extLst>
              <p:ext uri="{D42A27DB-BD31-4B8C-83A1-F6EECF244321}">
                <p14:modId xmlns:p14="http://schemas.microsoft.com/office/powerpoint/2010/main" val="42023523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2" name="think-cell data - do not delete" hidden="1">
                        <a:extLst>
                          <a:ext uri="{FF2B5EF4-FFF2-40B4-BE49-F238E27FC236}">
                            <a16:creationId xmlns:a16="http://schemas.microsoft.com/office/drawing/2014/main" id="{687107D0-54CB-FABD-499F-D8198DB8CA0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Title 5">
            <a:extLst>
              <a:ext uri="{FF2B5EF4-FFF2-40B4-BE49-F238E27FC236}">
                <a16:creationId xmlns:a16="http://schemas.microsoft.com/office/drawing/2014/main" id="{403F1DAB-6933-82CC-7184-3E91D636BC1E}"/>
              </a:ext>
            </a:extLst>
          </p:cNvPr>
          <p:cNvSpPr>
            <a:spLocks noGrp="1"/>
          </p:cNvSpPr>
          <p:nvPr>
            <p:ph type="title"/>
          </p:nvPr>
        </p:nvSpPr>
        <p:spPr>
          <a:xfrm>
            <a:off x="304798" y="246888"/>
            <a:ext cx="11585448" cy="969264"/>
          </a:xfrm>
        </p:spPr>
        <p:txBody>
          <a:bodyPr vert="horz" rIns="0"/>
          <a:lstStyle/>
          <a:p>
            <a:pPr lvl="0"/>
            <a:r>
              <a:rPr lang="en-US" sz="3000"/>
              <a:t>PANERA’S SUSTAINABILITY FOCUS AREAS​</a:t>
            </a:r>
            <a:br>
              <a:rPr lang="en-US" sz="3000"/>
            </a:br>
            <a:r>
              <a:rPr lang="en-US" sz="1800" i="1"/>
              <a:t>And how these focus areas align with pep+ pillars</a:t>
            </a:r>
          </a:p>
        </p:txBody>
      </p:sp>
      <p:pic>
        <p:nvPicPr>
          <p:cNvPr id="11" name="Picture Placeholder 18" descr="Panera Bread - Visit Brookfield">
            <a:extLst>
              <a:ext uri="{FF2B5EF4-FFF2-40B4-BE49-F238E27FC236}">
                <a16:creationId xmlns:a16="http://schemas.microsoft.com/office/drawing/2014/main" id="{44DDDA2D-D2CE-284C-FED9-684DBA1A6B54}"/>
              </a:ext>
            </a:extLst>
          </p:cNvPr>
          <p:cNvPicPr>
            <a:picLocks noChangeAspect="1"/>
          </p:cNvPicPr>
          <p:nvPr/>
        </p:nvPicPr>
        <p:blipFill rotWithShape="1">
          <a:blip r:embed="rId6"/>
          <a:srcRect l="2483" t="14143" r="1455" b="10972"/>
          <a:stretch>
            <a:fillRect/>
          </a:stretch>
        </p:blipFill>
        <p:spPr>
          <a:xfrm>
            <a:off x="10639425" y="453389"/>
            <a:ext cx="1270000" cy="556898"/>
          </a:xfrm>
          <a:prstGeom prst="rect">
            <a:avLst/>
          </a:prstGeom>
        </p:spPr>
      </p:pic>
      <p:sp>
        <p:nvSpPr>
          <p:cNvPr id="12" name="Rectangle: Top Corners Rounded 11">
            <a:extLst>
              <a:ext uri="{FF2B5EF4-FFF2-40B4-BE49-F238E27FC236}">
                <a16:creationId xmlns:a16="http://schemas.microsoft.com/office/drawing/2014/main" id="{FF0D09C0-77E5-F661-872E-07FEB5DEB12A}"/>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 name="Table 4">
            <a:extLst>
              <a:ext uri="{FF2B5EF4-FFF2-40B4-BE49-F238E27FC236}">
                <a16:creationId xmlns:a16="http://schemas.microsoft.com/office/drawing/2014/main" id="{1F25E311-9B6B-55E8-9448-9B5444C4CACB}"/>
              </a:ext>
            </a:extLst>
          </p:cNvPr>
          <p:cNvGraphicFramePr>
            <a:graphicFrameLocks noGrp="1"/>
          </p:cNvGraphicFramePr>
          <p:nvPr>
            <p:extLst>
              <p:ext uri="{D42A27DB-BD31-4B8C-83A1-F6EECF244321}">
                <p14:modId xmlns:p14="http://schemas.microsoft.com/office/powerpoint/2010/main" val="3380635140"/>
              </p:ext>
            </p:extLst>
          </p:nvPr>
        </p:nvGraphicFramePr>
        <p:xfrm>
          <a:off x="-7620" y="1148230"/>
          <a:ext cx="11986260" cy="5038258"/>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2499360">
                  <a:extLst>
                    <a:ext uri="{9D8B030D-6E8A-4147-A177-3AD203B41FA5}">
                      <a16:colId xmlns:a16="http://schemas.microsoft.com/office/drawing/2014/main" val="2382844442"/>
                    </a:ext>
                  </a:extLst>
                </a:gridCol>
                <a:gridCol w="2499360">
                  <a:extLst>
                    <a:ext uri="{9D8B030D-6E8A-4147-A177-3AD203B41FA5}">
                      <a16:colId xmlns:a16="http://schemas.microsoft.com/office/drawing/2014/main" val="957515009"/>
                    </a:ext>
                  </a:extLst>
                </a:gridCol>
                <a:gridCol w="2499360">
                  <a:extLst>
                    <a:ext uri="{9D8B030D-6E8A-4147-A177-3AD203B41FA5}">
                      <a16:colId xmlns:a16="http://schemas.microsoft.com/office/drawing/2014/main" val="2353111847"/>
                    </a:ext>
                  </a:extLst>
                </a:gridCol>
                <a:gridCol w="2499360">
                  <a:extLst>
                    <a:ext uri="{9D8B030D-6E8A-4147-A177-3AD203B41FA5}">
                      <a16:colId xmlns:a16="http://schemas.microsoft.com/office/drawing/2014/main" val="3958386930"/>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a:rPr>
                        <a:t>Our Food</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a:rPr>
                        <a:t>Our Team Members </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a:rPr>
                        <a:t>Our Communities</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ctr">
                        <a:buNone/>
                      </a:pPr>
                      <a:r>
                        <a:rPr lang="en-US" sz="1200" b="1" noProof="0">
                          <a:solidFill>
                            <a:schemeClr val="bg1"/>
                          </a:solidFill>
                          <a:latin typeface="+mn-lt"/>
                          <a:cs typeface="Leelawadee"/>
                        </a:rPr>
                        <a:t>Our Environment</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1280160">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954F07"/>
                          </a:solidFill>
                          <a:latin typeface="+mj-lt"/>
                          <a:ea typeface="+mn-ea"/>
                          <a:cs typeface="Leelawadee"/>
                        </a:rPr>
                        <a:t>POSITIVE </a:t>
                      </a:r>
                      <a:br>
                        <a:rPr lang="en-US" sz="1400" kern="1200">
                          <a:solidFill>
                            <a:srgbClr val="954F07"/>
                          </a:solidFill>
                          <a:latin typeface="+mj-lt"/>
                          <a:ea typeface="+mn-ea"/>
                          <a:cs typeface="Leelawadee"/>
                        </a:rPr>
                      </a:br>
                      <a:r>
                        <a:rPr lang="en-US" sz="1400" kern="1200">
                          <a:solidFill>
                            <a:srgbClr val="954F07"/>
                          </a:solidFill>
                          <a:latin typeface="+mj-lt"/>
                          <a:ea typeface="+mn-ea"/>
                          <a:cs typeface="Leelawadee"/>
                        </a:rPr>
                        <a:t>AGRICULTURE</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9F0A"/>
                    </a:solidFill>
                  </a:tcPr>
                </a:tc>
                <a:tc>
                  <a:txBody>
                    <a:bodyPr/>
                    <a:lstStyle/>
                    <a:p>
                      <a:pPr marL="0" lvl="0" indent="0" algn="ctr">
                        <a:buNone/>
                      </a:pPr>
                      <a:r>
                        <a:rPr lang="en-GB" sz="1050" b="0" i="1" u="none" strike="noStrike" noProof="0">
                          <a:solidFill>
                            <a:schemeClr val="accent3"/>
                          </a:solidFill>
                          <a:latin typeface="+mn-lt"/>
                        </a:rPr>
                        <a:t>Not a focus area for the customer.</a:t>
                      </a:r>
                      <a:endParaRPr lang="en-US" sz="2400" noProof="0">
                        <a:solidFill>
                          <a:schemeClr val="accent3"/>
                        </a:solidFill>
                        <a:latin typeface="+mn-lt"/>
                      </a:endParaRP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50" b="0" i="1" u="none" strike="noStrike" kern="1200" cap="none" spc="0" normalizeH="0" baseline="0" noProof="0">
                          <a:ln>
                            <a:noFill/>
                          </a:ln>
                          <a:solidFill>
                            <a:schemeClr val="accent3"/>
                          </a:solidFill>
                          <a:effectLst/>
                          <a:uLnTx/>
                          <a:uFillTx/>
                          <a:latin typeface="+mn-lt"/>
                          <a:ea typeface="+mn-ea"/>
                          <a:cs typeface="Leelawadee"/>
                        </a:rPr>
                        <a:t>Not a focus area for the customer.</a:t>
                      </a:r>
                      <a:endParaRPr kumimoji="0" lang="en-US" sz="1050" b="0" i="1" u="none" strike="noStrike" kern="1200" cap="none" spc="0" normalizeH="0" baseline="0" noProof="0">
                        <a:ln>
                          <a:noFill/>
                        </a:ln>
                        <a:solidFill>
                          <a:schemeClr val="accent3"/>
                        </a:solidFill>
                        <a:effectLst/>
                        <a:uLnTx/>
                        <a:uFillTx/>
                        <a:latin typeface="+mn-lt"/>
                        <a:ea typeface="+mn-ea"/>
                        <a:cs typeface="Leelawadee"/>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50" b="0" i="1" u="none" strike="noStrike" kern="1200" cap="none" spc="0" normalizeH="0" baseline="0" noProof="0">
                          <a:ln>
                            <a:noFill/>
                          </a:ln>
                          <a:solidFill>
                            <a:schemeClr val="accent3"/>
                          </a:solidFill>
                          <a:effectLst/>
                          <a:uLnTx/>
                          <a:uFillTx/>
                          <a:latin typeface="+mn-lt"/>
                          <a:ea typeface="+mn-ea"/>
                          <a:cs typeface="Leelawadee"/>
                        </a:rPr>
                        <a:t>Not a focus area for the customer.</a:t>
                      </a:r>
                      <a:endParaRPr kumimoji="0" lang="en-US" sz="1050" b="0" i="1" u="none" strike="noStrike" kern="1200" cap="none" spc="0" normalizeH="0" baseline="0" noProof="0">
                        <a:ln>
                          <a:noFill/>
                        </a:ln>
                        <a:solidFill>
                          <a:schemeClr val="accent3"/>
                        </a:solidFill>
                        <a:effectLst/>
                        <a:uLnTx/>
                        <a:uFillTx/>
                        <a:latin typeface="+mn-lt"/>
                        <a:ea typeface="+mn-ea"/>
                        <a:cs typeface="Leelawadee"/>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lgn="ctr">
                        <a:lnSpc>
                          <a:spcPct val="100000"/>
                        </a:lnSpc>
                        <a:spcBef>
                          <a:spcPts val="0"/>
                        </a:spcBef>
                        <a:spcAft>
                          <a:spcPts val="0"/>
                        </a:spcAft>
                        <a:buNone/>
                      </a:pPr>
                      <a:r>
                        <a:rPr lang="en-GB" sz="1050" b="0" i="1" u="none" strike="noStrike" kern="1200" cap="none" spc="0" normalizeH="0" baseline="0" noProof="0">
                          <a:ln>
                            <a:noFill/>
                          </a:ln>
                          <a:solidFill>
                            <a:schemeClr val="accent3"/>
                          </a:solidFill>
                          <a:effectLst/>
                          <a:uLnTx/>
                          <a:uFillTx/>
                          <a:latin typeface="+mn-lt"/>
                        </a:rPr>
                        <a:t>Not a focus area for the customer.</a:t>
                      </a:r>
                      <a:endParaRPr kumimoji="0" lang="en-US" sz="2400" noProof="0">
                        <a:solidFill>
                          <a:schemeClr val="accent3"/>
                        </a:solidFill>
                        <a:latin typeface="+mn-lt"/>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2286000">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lvl="0" indent="-120650" algn="l">
                        <a:buFont typeface="Arial" panose="020B0604020202020204" pitchFamily="34" charset="0"/>
                        <a:buChar char="•"/>
                      </a:pPr>
                      <a:r>
                        <a:rPr lang="en-US" sz="1050" b="0" i="0" u="none" strike="noStrike" kern="1200" noProof="0">
                          <a:solidFill>
                            <a:schemeClr val="accent3"/>
                          </a:solidFill>
                          <a:highlight>
                            <a:srgbClr val="FFC624"/>
                          </a:highlight>
                          <a:latin typeface="+mn-lt"/>
                        </a:rPr>
                        <a:t>Target:</a:t>
                      </a:r>
                      <a:r>
                        <a:rPr lang="en-US" sz="1050" b="0" i="0" u="none" strike="noStrike" kern="1200" noProof="0">
                          <a:solidFill>
                            <a:schemeClr val="accent3"/>
                          </a:solidFill>
                          <a:latin typeface="+mn-lt"/>
                        </a:rPr>
                        <a:t> Achieve 60% of bakery-cafe entrees being low carbon Coolfood meals by 2025 </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a:lnSpc>
                          <a:spcPct val="100000"/>
                        </a:lnSpc>
                        <a:spcBef>
                          <a:spcPts val="0"/>
                        </a:spcBef>
                        <a:spcAft>
                          <a:spcPts val="0"/>
                        </a:spcAft>
                        <a:buNone/>
                      </a:pPr>
                      <a:r>
                        <a:rPr lang="en-GB" sz="1050" b="0" i="1" u="none" strike="noStrike" kern="1200" noProof="0">
                          <a:solidFill>
                            <a:schemeClr val="accent3"/>
                          </a:solidFill>
                          <a:effectLst/>
                          <a:latin typeface="+mn-lt"/>
                        </a:rPr>
                        <a:t>Not a focus area for the customer.</a:t>
                      </a:r>
                      <a:endParaRPr lang="en-US" sz="2400" noProof="0">
                        <a:solidFill>
                          <a:schemeClr val="accent3"/>
                        </a:solidFill>
                        <a:latin typeface="+mn-lt"/>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marR="0" lvl="0" indent="-120650" algn="l">
                        <a:lnSpc>
                          <a:spcPct val="100000"/>
                        </a:lnSpc>
                        <a:spcBef>
                          <a:spcPts val="0"/>
                        </a:spcBef>
                        <a:spcAft>
                          <a:spcPts val="0"/>
                        </a:spcAft>
                        <a:buFont typeface="Arial"/>
                        <a:buChar char="•"/>
                      </a:pPr>
                      <a:r>
                        <a:rPr lang="en-US" sz="1050" b="0" i="0" u="none" strike="noStrike" kern="1200" cap="none" spc="0" normalizeH="0" baseline="0" noProof="0">
                          <a:ln>
                            <a:noFill/>
                          </a:ln>
                          <a:solidFill>
                            <a:schemeClr val="accent3"/>
                          </a:solidFill>
                          <a:effectLst/>
                          <a:highlight>
                            <a:srgbClr val="4FE2F3"/>
                          </a:highlight>
                          <a:uLnTx/>
                          <a:uFillTx/>
                          <a:latin typeface="+mn-lt"/>
                        </a:rPr>
                        <a:t>Goal:</a:t>
                      </a:r>
                      <a:r>
                        <a:rPr lang="en-US" sz="1050" b="0" i="0" u="none" strike="noStrike" kern="1200" cap="none" spc="0" normalizeH="0" baseline="0" noProof="0">
                          <a:ln>
                            <a:noFill/>
                          </a:ln>
                          <a:solidFill>
                            <a:schemeClr val="accent3"/>
                          </a:solidFill>
                          <a:effectLst/>
                          <a:uLnTx/>
                          <a:uFillTx/>
                          <a:latin typeface="+mn-lt"/>
                        </a:rPr>
                        <a:t> Donate all unsold baked goods at the end of the day to local charities </a:t>
                      </a:r>
                    </a:p>
                    <a:p>
                      <a:pPr marL="120650" marR="0" lvl="0" indent="-120650" algn="l">
                        <a:lnSpc>
                          <a:spcPct val="100000"/>
                        </a:lnSpc>
                        <a:spcBef>
                          <a:spcPts val="800"/>
                        </a:spcBef>
                        <a:spcAft>
                          <a:spcPts val="0"/>
                        </a:spcAft>
                        <a:buFont typeface="Arial"/>
                        <a:buChar char="•"/>
                      </a:pPr>
                      <a:r>
                        <a:rPr lang="en-US" sz="1050" b="0" i="0" u="none" strike="noStrike" kern="1200" cap="none" spc="0" normalizeH="0" baseline="0" noProof="0">
                          <a:ln>
                            <a:noFill/>
                          </a:ln>
                          <a:solidFill>
                            <a:schemeClr val="accent3"/>
                          </a:solidFill>
                          <a:effectLst/>
                          <a:highlight>
                            <a:srgbClr val="4FE2F3"/>
                          </a:highlight>
                          <a:uLnTx/>
                          <a:uFillTx/>
                          <a:latin typeface="+mn-lt"/>
                        </a:rPr>
                        <a:t>Goal:</a:t>
                      </a:r>
                      <a:r>
                        <a:rPr lang="en-US" sz="1050" b="0" i="0" u="none" strike="noStrike" kern="1200" cap="none" spc="0" normalizeH="0" baseline="0" noProof="0">
                          <a:ln>
                            <a:noFill/>
                          </a:ln>
                          <a:solidFill>
                            <a:schemeClr val="accent3"/>
                          </a:solidFill>
                          <a:effectLst/>
                          <a:uLnTx/>
                          <a:uFillTx/>
                          <a:latin typeface="+mn-lt"/>
                        </a:rPr>
                        <a:t> Empower underserved youth to become leaders through the Panera foundation by hosting workforce development and skills building</a:t>
                      </a: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lvl="0" indent="-120650" algn="l">
                        <a:buClr>
                          <a:srgbClr val="000000"/>
                        </a:buClr>
                        <a:buFont typeface="Arial,Sans-Serif"/>
                        <a:buChar char="•"/>
                      </a:pPr>
                      <a:r>
                        <a:rPr lang="en-US" sz="1050" b="0" i="0" u="none" strike="noStrike" kern="1200" cap="none" spc="0" normalizeH="0" baseline="0" noProof="0">
                          <a:ln>
                            <a:noFill/>
                          </a:ln>
                          <a:solidFill>
                            <a:schemeClr val="accent3"/>
                          </a:solidFill>
                          <a:effectLst/>
                          <a:highlight>
                            <a:srgbClr val="FFC624"/>
                          </a:highlight>
                          <a:uLnTx/>
                          <a:uFillTx/>
                          <a:latin typeface="+mn-lt"/>
                        </a:rPr>
                        <a:t>Target:</a:t>
                      </a:r>
                      <a:r>
                        <a:rPr lang="en-US" sz="1050" b="0" i="0" u="none" strike="noStrike" kern="1200" cap="none" spc="0" normalizeH="0" baseline="0" noProof="0">
                          <a:ln>
                            <a:noFill/>
                          </a:ln>
                          <a:solidFill>
                            <a:schemeClr val="accent3"/>
                          </a:solidFill>
                          <a:effectLst/>
                          <a:uLnTx/>
                          <a:uFillTx/>
                          <a:latin typeface="+mn-lt"/>
                        </a:rPr>
                        <a:t> Achieve 50% of electricity used by company owned operations being from renewable sources by 2025</a:t>
                      </a:r>
                    </a:p>
                    <a:p>
                      <a:pPr marL="120650" lvl="0" indent="-120650" algn="l">
                        <a:spcBef>
                          <a:spcPts val="800"/>
                        </a:spcBef>
                        <a:buClr>
                          <a:srgbClr val="000000"/>
                        </a:buClr>
                        <a:buFont typeface="Arial,Sans-Serif"/>
                        <a:buChar char="•"/>
                      </a:pPr>
                      <a:r>
                        <a:rPr lang="en-US" sz="1050" b="0" i="0" u="none" strike="noStrike" kern="1200" cap="none" spc="0" normalizeH="0" baseline="0" noProof="0">
                          <a:ln>
                            <a:noFill/>
                          </a:ln>
                          <a:solidFill>
                            <a:schemeClr val="accent3"/>
                          </a:solidFill>
                          <a:effectLst/>
                          <a:highlight>
                            <a:srgbClr val="FFC624"/>
                          </a:highlight>
                          <a:uLnTx/>
                          <a:uFillTx/>
                          <a:latin typeface="+mn-lt"/>
                        </a:rPr>
                        <a:t>Target:</a:t>
                      </a:r>
                      <a:r>
                        <a:rPr lang="en-US" sz="1050" b="0" i="0" u="none" strike="noStrike" kern="1200" cap="none" spc="0" normalizeH="0" baseline="0" noProof="0">
                          <a:ln>
                            <a:noFill/>
                          </a:ln>
                          <a:solidFill>
                            <a:schemeClr val="accent3"/>
                          </a:solidFill>
                          <a:effectLst/>
                          <a:uLnTx/>
                          <a:uFillTx/>
                          <a:latin typeface="+mn-lt"/>
                        </a:rPr>
                        <a:t> Achieve 100% of guest packaging being circular, recyclable, reusable, or compostable by 2025</a:t>
                      </a:r>
                      <a:endParaRPr kumimoji="0" lang="en-US" sz="2400" noProof="0">
                        <a:solidFill>
                          <a:schemeClr val="accent3"/>
                        </a:solidFill>
                        <a:latin typeface="+mn-lt"/>
                      </a:endParaRP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r h="1225210">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922F11"/>
                          </a:solidFill>
                          <a:latin typeface="+mj-lt"/>
                          <a:ea typeface="+mn-ea"/>
                          <a:cs typeface="Leelawadee"/>
                        </a:rPr>
                        <a:t>POSITIVE </a:t>
                      </a:r>
                      <a:br>
                        <a:rPr lang="en-US" sz="1400" kern="1200">
                          <a:solidFill>
                            <a:srgbClr val="922F11"/>
                          </a:solidFill>
                          <a:latin typeface="+mj-lt"/>
                          <a:ea typeface="+mn-ea"/>
                          <a:cs typeface="Leelawadee"/>
                        </a:rPr>
                      </a:br>
                      <a:r>
                        <a:rPr lang="en-US" sz="1400" kern="1200">
                          <a:solidFill>
                            <a:srgbClr val="922F11"/>
                          </a:solidFill>
                          <a:latin typeface="+mj-lt"/>
                          <a:ea typeface="+mn-ea"/>
                          <a:cs typeface="Leelawadee"/>
                        </a:rPr>
                        <a:t>CHOICES</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E6D27"/>
                    </a:solidFill>
                  </a:tcPr>
                </a:tc>
                <a:tc>
                  <a:txBody>
                    <a:bodyPr/>
                    <a:lstStyle/>
                    <a:p>
                      <a:pPr marL="120650" marR="0" lvl="0" indent="-120650" algn="l">
                        <a:lnSpc>
                          <a:spcPct val="100000"/>
                        </a:lnSpc>
                        <a:spcBef>
                          <a:spcPts val="0"/>
                        </a:spcBef>
                        <a:spcAft>
                          <a:spcPts val="0"/>
                        </a:spcAft>
                        <a:buFont typeface="Arial"/>
                        <a:buChar char="•"/>
                      </a:pPr>
                      <a:r>
                        <a:rPr lang="en-US" sz="1050" b="0" i="0" u="none" strike="noStrike" kern="1200" cap="none" spc="0" normalizeH="0" baseline="0" noProof="0">
                          <a:ln>
                            <a:noFill/>
                          </a:ln>
                          <a:solidFill>
                            <a:schemeClr val="accent3"/>
                          </a:solidFill>
                          <a:effectLst/>
                          <a:highlight>
                            <a:srgbClr val="4FE2F3"/>
                          </a:highlight>
                          <a:uLnTx/>
                          <a:uFillTx/>
                          <a:latin typeface="+mn-lt"/>
                        </a:rPr>
                        <a:t>Goal:</a:t>
                      </a:r>
                      <a:r>
                        <a:rPr lang="en-US" sz="1050" b="0" i="0" u="none" strike="noStrike" kern="1200" cap="none" spc="0" normalizeH="0" baseline="0" noProof="0">
                          <a:ln>
                            <a:noFill/>
                          </a:ln>
                          <a:solidFill>
                            <a:schemeClr val="accent3"/>
                          </a:solidFill>
                          <a:effectLst/>
                          <a:uLnTx/>
                          <a:uFillTx/>
                          <a:latin typeface="+mn-lt"/>
                        </a:rPr>
                        <a:t> Provide guests with nutrient rich choices that accommodate a large range of diets</a:t>
                      </a:r>
                      <a:endParaRPr kumimoji="0" lang="en-US" sz="1050" b="0" i="0" u="none" strike="noStrike" kern="1200" cap="none" spc="0" normalizeH="0" baseline="0" noProof="0">
                        <a:ln>
                          <a:noFill/>
                        </a:ln>
                        <a:solidFill>
                          <a:schemeClr val="accent3"/>
                        </a:solidFill>
                        <a:effectLst/>
                        <a:uLnTx/>
                        <a:uFillTx/>
                        <a:latin typeface="+mn-lt"/>
                      </a:endParaRP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50" b="0" i="1" u="none" strike="noStrike" kern="1200" cap="none" spc="0" normalizeH="0" baseline="0" noProof="0">
                          <a:ln>
                            <a:noFill/>
                          </a:ln>
                          <a:solidFill>
                            <a:schemeClr val="accent3"/>
                          </a:solidFill>
                          <a:effectLst/>
                          <a:uLnTx/>
                          <a:uFillTx/>
                          <a:latin typeface="+mn-lt"/>
                          <a:ea typeface="+mn-ea"/>
                          <a:cs typeface="Leelawadee"/>
                        </a:rPr>
                        <a:t>Not a focus area for the customer.</a:t>
                      </a:r>
                      <a:endParaRPr kumimoji="0" lang="en-US" sz="1050" b="0" i="1" u="none" strike="noStrike" kern="1200" cap="none" spc="0" normalizeH="0" baseline="0" noProof="0">
                        <a:ln>
                          <a:noFill/>
                        </a:ln>
                        <a:solidFill>
                          <a:schemeClr val="accent3"/>
                        </a:solidFill>
                        <a:effectLst/>
                        <a:uLnTx/>
                        <a:uFillTx/>
                        <a:latin typeface="+mn-lt"/>
                        <a:ea typeface="+mn-ea"/>
                        <a:cs typeface="Leelawadee"/>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50" b="0" i="1" u="none" strike="noStrike" kern="1200" cap="none" spc="0" normalizeH="0" baseline="0" noProof="0">
                          <a:ln>
                            <a:noFill/>
                          </a:ln>
                          <a:solidFill>
                            <a:schemeClr val="accent3"/>
                          </a:solidFill>
                          <a:effectLst/>
                          <a:uLnTx/>
                          <a:uFillTx/>
                          <a:latin typeface="+mn-lt"/>
                          <a:ea typeface="+mn-ea"/>
                          <a:cs typeface="Leelawadee"/>
                        </a:rPr>
                        <a:t>Not a focus area for the customer.</a:t>
                      </a:r>
                      <a:endParaRPr kumimoji="0" lang="en-US" sz="1050" b="0" i="1" u="none" strike="noStrike" kern="1200" cap="none" spc="0" normalizeH="0" baseline="0" noProof="0">
                        <a:ln>
                          <a:noFill/>
                        </a:ln>
                        <a:solidFill>
                          <a:schemeClr val="accent3"/>
                        </a:solidFill>
                        <a:effectLst/>
                        <a:uLnTx/>
                        <a:uFillTx/>
                        <a:latin typeface="+mn-lt"/>
                        <a:ea typeface="+mn-ea"/>
                        <a:cs typeface="Leelawadee"/>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lgn="ctr">
                        <a:lnSpc>
                          <a:spcPct val="100000"/>
                        </a:lnSpc>
                        <a:spcBef>
                          <a:spcPts val="0"/>
                        </a:spcBef>
                        <a:spcAft>
                          <a:spcPts val="0"/>
                        </a:spcAft>
                        <a:buNone/>
                      </a:pPr>
                      <a:r>
                        <a:rPr lang="en-GB" sz="1050" b="0" i="1" u="none" strike="noStrike" kern="1200" cap="none" spc="0" normalizeH="0" baseline="0" noProof="0">
                          <a:ln>
                            <a:noFill/>
                          </a:ln>
                          <a:solidFill>
                            <a:schemeClr val="accent3"/>
                          </a:solidFill>
                          <a:effectLst/>
                          <a:uLnTx/>
                          <a:uFillTx/>
                          <a:latin typeface="+mn-lt"/>
                        </a:rPr>
                        <a:t>Not a focus area for the customer.</a:t>
                      </a:r>
                      <a:endParaRPr kumimoji="0" lang="en-US" sz="2400" noProof="0">
                        <a:solidFill>
                          <a:schemeClr val="accent3"/>
                        </a:solidFill>
                        <a:latin typeface="+mn-lt"/>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88316528"/>
                  </a:ext>
                </a:extLst>
              </a:tr>
            </a:tbl>
          </a:graphicData>
        </a:graphic>
      </p:graphicFrame>
      <p:pic>
        <p:nvPicPr>
          <p:cNvPr id="15" name="Picture 14" descr="A logo of a leaf in a circle&#10;&#10;Description automatically generated">
            <a:extLst>
              <a:ext uri="{FF2B5EF4-FFF2-40B4-BE49-F238E27FC236}">
                <a16:creationId xmlns:a16="http://schemas.microsoft.com/office/drawing/2014/main" id="{E17C750E-95D7-CCC5-F3E0-A5D2F7D78BB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pic>
        <p:nvPicPr>
          <p:cNvPr id="17" name="Picture 16" descr="A blue and green windmill with green arrows&#10;&#10;Description automatically generated">
            <a:extLst>
              <a:ext uri="{FF2B5EF4-FFF2-40B4-BE49-F238E27FC236}">
                <a16:creationId xmlns:a16="http://schemas.microsoft.com/office/drawing/2014/main" id="{8DD7EA4F-FC3A-0902-4617-58E3B316EE4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7884" y="3098824"/>
            <a:ext cx="556204" cy="604020"/>
          </a:xfrm>
          <a:prstGeom prst="rect">
            <a:avLst/>
          </a:prstGeom>
        </p:spPr>
      </p:pic>
      <p:pic>
        <p:nvPicPr>
          <p:cNvPr id="18" name="Picture 17" descr="A logo of a hand and a globe&#10;&#10;Description automatically generated">
            <a:extLst>
              <a:ext uri="{FF2B5EF4-FFF2-40B4-BE49-F238E27FC236}">
                <a16:creationId xmlns:a16="http://schemas.microsoft.com/office/drawing/2014/main" id="{AEF2A895-A840-38AA-B98C-A2B69A8E818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27528" y="5395453"/>
            <a:ext cx="536916" cy="583072"/>
          </a:xfrm>
          <a:prstGeom prst="rect">
            <a:avLst/>
          </a:prstGeom>
        </p:spPr>
      </p:pic>
    </p:spTree>
    <p:extLst>
      <p:ext uri="{BB962C8B-B14F-4D97-AF65-F5344CB8AC3E}">
        <p14:creationId xmlns:p14="http://schemas.microsoft.com/office/powerpoint/2010/main" val="440118621"/>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CF79B6-81CB-4F99-3DC5-C47FB2CA86F9}"/>
            </a:ext>
          </a:extLst>
        </p:cNvPr>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17F69EA8-33E7-C496-7083-BC162491CDD3}"/>
              </a:ext>
            </a:extLst>
          </p:cNvPr>
          <p:cNvGraphicFramePr>
            <a:graphicFrameLocks/>
          </p:cNvGraphicFramePr>
          <p:nvPr>
            <p:custDataLst>
              <p:tags r:id="rId1"/>
            </p:custDataLst>
            <p:extLst>
              <p:ext uri="{D42A27DB-BD31-4B8C-83A1-F6EECF244321}">
                <p14:modId xmlns:p14="http://schemas.microsoft.com/office/powerpoint/2010/main" val="2019534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3" name="think-cell data - do not delete" hidden="1">
                        <a:extLst>
                          <a:ext uri="{FF2B5EF4-FFF2-40B4-BE49-F238E27FC236}">
                            <a16:creationId xmlns:a16="http://schemas.microsoft.com/office/drawing/2014/main" id="{17F69EA8-33E7-C496-7083-BC162491CDD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Title 8">
            <a:extLst>
              <a:ext uri="{FF2B5EF4-FFF2-40B4-BE49-F238E27FC236}">
                <a16:creationId xmlns:a16="http://schemas.microsoft.com/office/drawing/2014/main" id="{9877D293-C5C0-1EFE-309C-1A3D2669669F}"/>
              </a:ext>
            </a:extLst>
          </p:cNvPr>
          <p:cNvSpPr>
            <a:spLocks noGrp="1"/>
          </p:cNvSpPr>
          <p:nvPr>
            <p:ph type="title"/>
          </p:nvPr>
        </p:nvSpPr>
        <p:spPr>
          <a:xfrm>
            <a:off x="304801" y="247650"/>
            <a:ext cx="10033000" cy="968375"/>
          </a:xfrm>
        </p:spPr>
        <p:txBody>
          <a:bodyPr vert="horz" rIns="0"/>
          <a:lstStyle/>
          <a:p>
            <a:pPr lvl="0"/>
            <a:r>
              <a:rPr lang="en-US" sz="2600"/>
              <a:t>COMMONALITY BETWEEN PANERA’S AND PEP+ FOCUS AREAS </a:t>
            </a:r>
            <a:br>
              <a:rPr lang="en-US" sz="2600"/>
            </a:br>
            <a:r>
              <a:rPr lang="en-US" sz="1800" i="1"/>
              <a:t>Allowing us to identify opportunities for collaboration, and therefore</a:t>
            </a:r>
            <a:br>
              <a:rPr lang="en-US" sz="1800" i="1"/>
            </a:br>
            <a:r>
              <a:rPr lang="en-US" sz="1800" i="1"/>
              <a:t>add value to our relationship</a:t>
            </a:r>
          </a:p>
        </p:txBody>
      </p:sp>
      <p:pic>
        <p:nvPicPr>
          <p:cNvPr id="12" name="Picture Placeholder 18" descr="Panera Bread - Visit Brookfield">
            <a:extLst>
              <a:ext uri="{FF2B5EF4-FFF2-40B4-BE49-F238E27FC236}">
                <a16:creationId xmlns:a16="http://schemas.microsoft.com/office/drawing/2014/main" id="{A11F10CB-EE7F-0E68-BE37-4BCC5982F2EE}"/>
              </a:ext>
            </a:extLst>
          </p:cNvPr>
          <p:cNvPicPr>
            <a:picLocks noChangeAspect="1"/>
          </p:cNvPicPr>
          <p:nvPr/>
        </p:nvPicPr>
        <p:blipFill rotWithShape="1">
          <a:blip r:embed="rId6"/>
          <a:srcRect l="2483" t="14143" r="1455" b="10972"/>
          <a:stretch>
            <a:fillRect/>
          </a:stretch>
        </p:blipFill>
        <p:spPr>
          <a:xfrm>
            <a:off x="10639425" y="453389"/>
            <a:ext cx="1270000" cy="556898"/>
          </a:xfrm>
          <a:prstGeom prst="rect">
            <a:avLst/>
          </a:prstGeom>
        </p:spPr>
      </p:pic>
      <p:sp>
        <p:nvSpPr>
          <p:cNvPr id="20" name="Rectangle: Top Corners Rounded 19">
            <a:extLst>
              <a:ext uri="{FF2B5EF4-FFF2-40B4-BE49-F238E27FC236}">
                <a16:creationId xmlns:a16="http://schemas.microsoft.com/office/drawing/2014/main" id="{FA6B3B3A-F5FE-35A9-8629-C5F68F99D4EA}"/>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1" name="Table 4">
            <a:extLst>
              <a:ext uri="{FF2B5EF4-FFF2-40B4-BE49-F238E27FC236}">
                <a16:creationId xmlns:a16="http://schemas.microsoft.com/office/drawing/2014/main" id="{A40125E2-3A80-7640-8F10-6F6A1765A8A9}"/>
              </a:ext>
            </a:extLst>
          </p:cNvPr>
          <p:cNvGraphicFramePr>
            <a:graphicFrameLocks noGrp="1"/>
          </p:cNvGraphicFramePr>
          <p:nvPr>
            <p:extLst>
              <p:ext uri="{D42A27DB-BD31-4B8C-83A1-F6EECF244321}">
                <p14:modId xmlns:p14="http://schemas.microsoft.com/office/powerpoint/2010/main" val="273401514"/>
              </p:ext>
            </p:extLst>
          </p:nvPr>
        </p:nvGraphicFramePr>
        <p:xfrm>
          <a:off x="-7620" y="1148230"/>
          <a:ext cx="11986260" cy="5037435"/>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9997440">
                  <a:extLst>
                    <a:ext uri="{9D8B030D-6E8A-4147-A177-3AD203B41FA5}">
                      <a16:colId xmlns:a16="http://schemas.microsoft.com/office/drawing/2014/main" val="2382844442"/>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Our Environment</a:t>
                      </a:r>
                    </a:p>
                  </a:txBody>
                  <a:tcPr marL="27432" marR="27432" marT="27432"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4790547">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lvl="0" indent="-120650" algn="l">
                        <a:lnSpc>
                          <a:spcPct val="100000"/>
                        </a:lnSpc>
                        <a:buClr>
                          <a:srgbClr val="000000"/>
                        </a:buClr>
                        <a:buFont typeface="Arial,Sans-Serif"/>
                        <a:buChar char="•"/>
                      </a:pPr>
                      <a:r>
                        <a:rPr lang="en-US" sz="1050" b="0" i="0" u="none" strike="noStrike" kern="1200" noProof="0">
                          <a:solidFill>
                            <a:schemeClr val="accent3"/>
                          </a:solidFill>
                          <a:highlight>
                            <a:srgbClr val="FFC624"/>
                          </a:highlight>
                          <a:latin typeface="+mn-lt"/>
                          <a:ea typeface="+mn-ea"/>
                          <a:cs typeface="+mn-cs"/>
                        </a:rPr>
                        <a:t>Target: </a:t>
                      </a:r>
                      <a:r>
                        <a:rPr lang="en-US" sz="1050" b="0" i="0" u="none" strike="noStrike" kern="1200" cap="none" spc="0" normalizeH="0" baseline="0" noProof="0">
                          <a:ln>
                            <a:noFill/>
                          </a:ln>
                          <a:solidFill>
                            <a:schemeClr val="accent3"/>
                          </a:solidFill>
                          <a:effectLst/>
                          <a:uLnTx/>
                          <a:uFillTx/>
                          <a:latin typeface="+mn-lt"/>
                        </a:rPr>
                        <a:t>Achieve 50% of electricity used by company owned operations being from renewable sources by 2025 </a:t>
                      </a:r>
                    </a:p>
                    <a:p>
                      <a:pPr marL="290513" lvl="1" indent="-171450" algn="l">
                        <a:lnSpc>
                          <a:spcPct val="100000"/>
                        </a:lnSpc>
                        <a:spcBef>
                          <a:spcPts val="600"/>
                        </a:spcBef>
                        <a:buClr>
                          <a:srgbClr val="000000"/>
                        </a:buClr>
                        <a:buFont typeface="Wingdings,Sans-Serif"/>
                        <a:buChar char="Ø"/>
                      </a:pPr>
                      <a:r>
                        <a:rPr lang="en-US" sz="1050" b="1" i="0" u="none" strike="noStrike" noProof="0">
                          <a:solidFill>
                            <a:srgbClr val="2B660F"/>
                          </a:solidFill>
                          <a:latin typeface="+mn-lt"/>
                        </a:rPr>
                        <a:t>pep+ alignment: Achieve 100% renewable electricity in company-owned operations by 2030</a:t>
                      </a:r>
                    </a:p>
                    <a:p>
                      <a:pPr marL="120650" lvl="0" indent="-120650" algn="l">
                        <a:lnSpc>
                          <a:spcPct val="100000"/>
                        </a:lnSpc>
                        <a:spcBef>
                          <a:spcPts val="1500"/>
                        </a:spcBef>
                        <a:buClr>
                          <a:srgbClr val="000000"/>
                        </a:buClr>
                        <a:buFont typeface="Arial,Sans-Serif"/>
                        <a:buChar char="•"/>
                      </a:pPr>
                      <a:r>
                        <a:rPr lang="en-US" sz="1050" b="0" i="0" u="none" strike="noStrike" kern="1200" noProof="0">
                          <a:solidFill>
                            <a:schemeClr val="accent3"/>
                          </a:solidFill>
                          <a:highlight>
                            <a:srgbClr val="FFC624"/>
                          </a:highlight>
                          <a:latin typeface="+mn-lt"/>
                          <a:ea typeface="+mn-ea"/>
                          <a:cs typeface="+mn-cs"/>
                        </a:rPr>
                        <a:t>Target: </a:t>
                      </a:r>
                      <a:r>
                        <a:rPr lang="en-US" sz="1050" b="0" i="0" u="none" strike="noStrike" kern="1200" cap="none" spc="0" normalizeH="0" baseline="0" noProof="0">
                          <a:ln>
                            <a:noFill/>
                          </a:ln>
                          <a:solidFill>
                            <a:schemeClr val="accent3"/>
                          </a:solidFill>
                          <a:effectLst/>
                          <a:uLnTx/>
                          <a:uFillTx/>
                          <a:latin typeface="+mn-lt"/>
                        </a:rPr>
                        <a:t>Achieve 100% of guest packaging being circular, recyclable, reusable, or compostable by 2025</a:t>
                      </a:r>
                    </a:p>
                    <a:p>
                      <a:pPr marL="350838" lvl="1" indent="-176213">
                        <a:spcBef>
                          <a:spcPts val="400"/>
                        </a:spcBef>
                        <a:buClr>
                          <a:schemeClr val="tx1"/>
                        </a:buClr>
                        <a:buFont typeface="Wingdings,Sans-Serif"/>
                        <a:buChar char="Ø"/>
                      </a:pPr>
                      <a:r>
                        <a:rPr lang="en-US" sz="1050" b="1" i="0" u="none" strike="noStrike" kern="1200" cap="none" spc="0" normalizeH="0" baseline="0" noProof="0">
                          <a:ln>
                            <a:noFill/>
                          </a:ln>
                          <a:solidFill>
                            <a:schemeClr val="accent3"/>
                          </a:solidFill>
                          <a:effectLst/>
                          <a:uLnTx/>
                          <a:uFillTx/>
                          <a:latin typeface="+mn-lt"/>
                        </a:rPr>
                        <a:t>pep+ alignment: Achieve 97% or greater reusable, recyclable, or compostable (RRC) packaging by design by 2030 in our primary </a:t>
                      </a:r>
                      <a:br>
                        <a:rPr lang="en-US" sz="1050" b="1" i="0" u="none" strike="noStrike" kern="1200" cap="none" spc="0" normalizeH="0" baseline="0" noProof="0">
                          <a:ln>
                            <a:noFill/>
                          </a:ln>
                          <a:solidFill>
                            <a:schemeClr val="accent3"/>
                          </a:solidFill>
                          <a:effectLst/>
                          <a:uLnTx/>
                          <a:uFillTx/>
                          <a:latin typeface="+mn-lt"/>
                        </a:rPr>
                      </a:br>
                      <a:r>
                        <a:rPr lang="en-US" sz="1050" b="1" i="0" u="none" strike="noStrike" kern="1200" cap="none" spc="0" normalizeH="0" baseline="0" noProof="0">
                          <a:ln>
                            <a:noFill/>
                          </a:ln>
                          <a:solidFill>
                            <a:schemeClr val="accent3"/>
                          </a:solidFill>
                          <a:effectLst/>
                          <a:uLnTx/>
                          <a:uFillTx/>
                          <a:latin typeface="+mn-lt"/>
                        </a:rPr>
                        <a:t>and secondary packaging </a:t>
                      </a:r>
                      <a:endParaRPr kumimoji="0" lang="en-US" sz="1050" noProof="0">
                        <a:solidFill>
                          <a:schemeClr val="accent3"/>
                        </a:solidFill>
                        <a:latin typeface="+mn-lt"/>
                      </a:endParaRPr>
                    </a:p>
                  </a:txBody>
                  <a:tcPr marL="27432" marR="27432" marT="27432" marB="27432">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bl>
          </a:graphicData>
        </a:graphic>
      </p:graphicFrame>
      <p:pic>
        <p:nvPicPr>
          <p:cNvPr id="22" name="Picture 21" descr="A blue and green windmill with green arrows&#10;&#10;Description automatically generated">
            <a:extLst>
              <a:ext uri="{FF2B5EF4-FFF2-40B4-BE49-F238E27FC236}">
                <a16:creationId xmlns:a16="http://schemas.microsoft.com/office/drawing/2014/main" id="{8541BEAB-3CC3-2D3C-7261-0265DA45C21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sp>
        <p:nvSpPr>
          <p:cNvPr id="23" name="TextBox 22">
            <a:extLst>
              <a:ext uri="{FF2B5EF4-FFF2-40B4-BE49-F238E27FC236}">
                <a16:creationId xmlns:a16="http://schemas.microsoft.com/office/drawing/2014/main" id="{935CFFF8-6F6F-070B-A19E-A26CF073C386}"/>
              </a:ext>
            </a:extLst>
          </p:cNvPr>
          <p:cNvSpPr txBox="1"/>
          <p:nvPr/>
        </p:nvSpPr>
        <p:spPr>
          <a:xfrm>
            <a:off x="6337300" y="6269189"/>
            <a:ext cx="5402263" cy="506261"/>
          </a:xfrm>
          <a:prstGeom prst="rect">
            <a:avLst/>
          </a:prstGeom>
          <a:solidFill>
            <a:srgbClr val="8EBC29"/>
          </a:solidFill>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a:ln>
                  <a:noFill/>
                </a:ln>
                <a:solidFill>
                  <a:schemeClr val="bg1"/>
                </a:solidFill>
                <a:effectLst/>
                <a:uLnTx/>
                <a:uFillTx/>
                <a:cs typeface="Leelawadee" panose="020B0502040204020203" pitchFamily="34" charset="-34"/>
              </a:rPr>
              <a:t>No common focus areas were identified across Positive Agriculture (PepsiCo), Positive Choices (PepsiCo), Our Communities (Panera), Our Food (Panera) </a:t>
            </a:r>
            <a:br>
              <a:rPr kumimoji="0" lang="en-US" sz="1050" b="0" i="1" u="none" strike="noStrike" kern="0" cap="none" spc="0" normalizeH="0" baseline="0" noProof="0">
                <a:ln>
                  <a:noFill/>
                </a:ln>
                <a:solidFill>
                  <a:schemeClr val="bg1"/>
                </a:solidFill>
                <a:effectLst/>
                <a:uLnTx/>
                <a:uFillTx/>
                <a:cs typeface="Leelawadee" panose="020B0502040204020203" pitchFamily="34" charset="-34"/>
              </a:rPr>
            </a:br>
            <a:r>
              <a:rPr kumimoji="0" lang="en-US" sz="1050" b="0" i="1" u="none" strike="noStrike" kern="0" cap="none" spc="0" normalizeH="0" baseline="0" noProof="0">
                <a:ln>
                  <a:noFill/>
                </a:ln>
                <a:solidFill>
                  <a:schemeClr val="bg1"/>
                </a:solidFill>
                <a:effectLst/>
                <a:uLnTx/>
                <a:uFillTx/>
                <a:cs typeface="Leelawadee" panose="020B0502040204020203" pitchFamily="34" charset="-34"/>
              </a:rPr>
              <a:t>or Our Team Members (Panera).</a:t>
            </a:r>
          </a:p>
        </p:txBody>
      </p:sp>
    </p:spTree>
    <p:extLst>
      <p:ext uri="{BB962C8B-B14F-4D97-AF65-F5344CB8AC3E}">
        <p14:creationId xmlns:p14="http://schemas.microsoft.com/office/powerpoint/2010/main" val="1682002436"/>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DB7E1D-C436-DCF5-8BFF-A9B2B7D1701F}"/>
            </a:ext>
          </a:extLst>
        </p:cNvPr>
        <p:cNvGrpSpPr/>
        <p:nvPr/>
      </p:nvGrpSpPr>
      <p:grpSpPr>
        <a:xfrm>
          <a:off x="0" y="0"/>
          <a:ext cx="0" cy="0"/>
          <a:chOff x="0" y="0"/>
          <a:chExt cx="0" cy="0"/>
        </a:xfrm>
      </p:grpSpPr>
      <p:pic>
        <p:nvPicPr>
          <p:cNvPr id="2" name="Picture 1" descr="Paradies Lagardère">
            <a:extLst>
              <a:ext uri="{FF2B5EF4-FFF2-40B4-BE49-F238E27FC236}">
                <a16:creationId xmlns:a16="http://schemas.microsoft.com/office/drawing/2014/main" id="{F1D07EED-C8DE-2673-52BC-29FB6FD18DAB}"/>
              </a:ext>
            </a:extLst>
          </p:cNvPr>
          <p:cNvPicPr>
            <a:picLocks noChangeAspect="1"/>
          </p:cNvPicPr>
          <p:nvPr/>
        </p:nvPicPr>
        <p:blipFill>
          <a:blip r:embed="rId3"/>
          <a:stretch>
            <a:fillRect/>
          </a:stretch>
        </p:blipFill>
        <p:spPr>
          <a:xfrm>
            <a:off x="254453" y="2516937"/>
            <a:ext cx="5841547" cy="1824126"/>
          </a:xfrm>
          <a:prstGeom prst="rect">
            <a:avLst/>
          </a:prstGeom>
        </p:spPr>
      </p:pic>
    </p:spTree>
    <p:extLst>
      <p:ext uri="{BB962C8B-B14F-4D97-AF65-F5344CB8AC3E}">
        <p14:creationId xmlns:p14="http://schemas.microsoft.com/office/powerpoint/2010/main" val="11512271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E61B6F-FD14-C515-1751-5907AE5BDC9D}"/>
            </a:ext>
          </a:extLst>
        </p:cNvPr>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892FD599-3454-7190-07BC-2B5F214EA34D}"/>
              </a:ext>
            </a:extLst>
          </p:cNvPr>
          <p:cNvGraphicFramePr>
            <a:graphicFrameLocks/>
          </p:cNvGraphicFramePr>
          <p:nvPr>
            <p:custDataLst>
              <p:tags r:id="rId1"/>
            </p:custDataLst>
            <p:extLst>
              <p:ext uri="{D42A27DB-BD31-4B8C-83A1-F6EECF244321}">
                <p14:modId xmlns:p14="http://schemas.microsoft.com/office/powerpoint/2010/main" val="13832759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3" name="think-cell data - do not delete" hidden="1">
                        <a:extLst>
                          <a:ext uri="{FF2B5EF4-FFF2-40B4-BE49-F238E27FC236}">
                            <a16:creationId xmlns:a16="http://schemas.microsoft.com/office/drawing/2014/main" id="{892FD599-3454-7190-07BC-2B5F214EA34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8" name="Title 17">
            <a:extLst>
              <a:ext uri="{FF2B5EF4-FFF2-40B4-BE49-F238E27FC236}">
                <a16:creationId xmlns:a16="http://schemas.microsoft.com/office/drawing/2014/main" id="{65073B49-9F15-2D72-86E3-89B56C87193A}"/>
              </a:ext>
            </a:extLst>
          </p:cNvPr>
          <p:cNvSpPr>
            <a:spLocks noGrp="1"/>
          </p:cNvSpPr>
          <p:nvPr>
            <p:ph type="title"/>
          </p:nvPr>
        </p:nvSpPr>
        <p:spPr>
          <a:xfrm>
            <a:off x="304798" y="246888"/>
            <a:ext cx="11585448" cy="969264"/>
          </a:xfrm>
        </p:spPr>
        <p:txBody>
          <a:bodyPr vert="horz"/>
          <a:lstStyle/>
          <a:p>
            <a:r>
              <a:rPr lang="en-US"/>
              <a:t>AN INTRODUCTION TO THIS DOCUMENT: WHY IT MATTERS</a:t>
            </a:r>
          </a:p>
        </p:txBody>
      </p:sp>
      <p:sp>
        <p:nvSpPr>
          <p:cNvPr id="21" name="Rectangle: Rounded Corners 20">
            <a:extLst>
              <a:ext uri="{FF2B5EF4-FFF2-40B4-BE49-F238E27FC236}">
                <a16:creationId xmlns:a16="http://schemas.microsoft.com/office/drawing/2014/main" id="{3BD6832E-985E-8644-7576-27BDC2C5E18B}"/>
              </a:ext>
            </a:extLst>
          </p:cNvPr>
          <p:cNvSpPr/>
          <p:nvPr/>
        </p:nvSpPr>
        <p:spPr>
          <a:xfrm>
            <a:off x="301752" y="957943"/>
            <a:ext cx="5081877" cy="5176157"/>
          </a:xfrm>
          <a:prstGeom prst="roundRect">
            <a:avLst>
              <a:gd name="adj" fmla="val 2161"/>
            </a:avLst>
          </a:prstGeom>
          <a:solidFill>
            <a:srgbClr val="5D910D"/>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548640" rIns="91440" bIns="45720" rtlCol="0" anchor="t"/>
          <a:lstStyle/>
          <a:p>
            <a:r>
              <a:rPr lang="en-GB" sz="1500">
                <a:solidFill>
                  <a:schemeClr val="bg1"/>
                </a:solidFill>
              </a:rPr>
              <a:t>This document provides information on the </a:t>
            </a:r>
          </a:p>
          <a:p>
            <a:r>
              <a:rPr lang="en-GB" sz="1500">
                <a:solidFill>
                  <a:schemeClr val="bg1"/>
                </a:solidFill>
              </a:rPr>
              <a:t>sustainability focus areas of PepsiCo’s retail and food service customers.</a:t>
            </a:r>
          </a:p>
          <a:p>
            <a:endParaRPr lang="en-GB" sz="1500">
              <a:solidFill>
                <a:schemeClr val="bg1"/>
              </a:solidFill>
            </a:endParaRPr>
          </a:p>
          <a:p>
            <a:r>
              <a:rPr lang="en-US" sz="1500">
                <a:solidFill>
                  <a:schemeClr val="bg1"/>
                </a:solidFill>
              </a:rPr>
              <a:t>Information is presented in PepsiCo’s existing </a:t>
            </a:r>
            <a:br>
              <a:rPr lang="en-US" sz="1500">
                <a:solidFill>
                  <a:schemeClr val="bg1"/>
                </a:solidFill>
              </a:rPr>
            </a:br>
            <a:r>
              <a:rPr lang="en-US" sz="1500">
                <a:solidFill>
                  <a:schemeClr val="bg1"/>
                </a:solidFill>
              </a:rPr>
              <a:t>format - ‘customer alignment grids’. </a:t>
            </a:r>
          </a:p>
          <a:p>
            <a:pPr>
              <a:spcBef>
                <a:spcPts val="1400"/>
              </a:spcBef>
            </a:pPr>
            <a:r>
              <a:rPr lang="en-US" sz="1500">
                <a:solidFill>
                  <a:schemeClr val="bg1"/>
                </a:solidFill>
              </a:rPr>
              <a:t>In summary, the grids will allow you to quickly &amp; efficiently identify areas of commonality between customers’ sustainability focus areas and the pep+ strategy. </a:t>
            </a:r>
          </a:p>
          <a:p>
            <a:pPr>
              <a:spcBef>
                <a:spcPts val="1400"/>
              </a:spcBef>
            </a:pPr>
            <a:r>
              <a:rPr lang="en-US" sz="1500">
                <a:solidFill>
                  <a:schemeClr val="bg1"/>
                </a:solidFill>
              </a:rPr>
              <a:t>After reading this document, you will have…</a:t>
            </a:r>
          </a:p>
          <a:p>
            <a:pPr marL="285750" indent="-209550">
              <a:spcBef>
                <a:spcPts val="400"/>
              </a:spcBef>
              <a:buFont typeface="Arial" panose="020B0604020202020204" pitchFamily="34" charset="0"/>
              <a:buChar char="•"/>
            </a:pPr>
            <a:r>
              <a:rPr lang="en-US" sz="1500">
                <a:solidFill>
                  <a:schemeClr val="bg1"/>
                </a:solidFill>
              </a:rPr>
              <a:t>Greater visibility &amp; understanding of customer’s sustainability priorities (providing insights for </a:t>
            </a:r>
            <a:br>
              <a:rPr lang="en-US" sz="1500">
                <a:solidFill>
                  <a:schemeClr val="bg1"/>
                </a:solidFill>
              </a:rPr>
            </a:br>
            <a:r>
              <a:rPr lang="en-US" sz="1500">
                <a:solidFill>
                  <a:schemeClr val="bg1"/>
                </a:solidFill>
              </a:rPr>
              <a:t>customer meetings).</a:t>
            </a:r>
          </a:p>
          <a:p>
            <a:pPr marL="285750" indent="-209550">
              <a:spcBef>
                <a:spcPts val="600"/>
              </a:spcBef>
              <a:buFont typeface="Arial" panose="020B0604020202020204" pitchFamily="34" charset="0"/>
              <a:buChar char="•"/>
            </a:pPr>
            <a:r>
              <a:rPr lang="en-US" sz="1500">
                <a:solidFill>
                  <a:schemeClr val="bg1"/>
                </a:solidFill>
              </a:rPr>
              <a:t>The ability to recognize opportunities for mutual collaboration where both organizations could </a:t>
            </a:r>
            <a:br>
              <a:rPr lang="en-US" sz="1500">
                <a:solidFill>
                  <a:schemeClr val="bg1"/>
                </a:solidFill>
              </a:rPr>
            </a:br>
            <a:r>
              <a:rPr lang="en-US" sz="1500">
                <a:solidFill>
                  <a:schemeClr val="bg1"/>
                </a:solidFill>
              </a:rPr>
              <a:t>benefit and the relationship could be strengthened.</a:t>
            </a:r>
          </a:p>
          <a:p>
            <a:pPr algn="ctr"/>
            <a:endParaRPr lang="en-US" sz="1600">
              <a:solidFill>
                <a:srgbClr val="BFDE7D"/>
              </a:solidFill>
            </a:endParaRPr>
          </a:p>
        </p:txBody>
      </p:sp>
      <p:sp>
        <p:nvSpPr>
          <p:cNvPr id="11" name="Rectangle: Rounded Corners 10">
            <a:extLst>
              <a:ext uri="{FF2B5EF4-FFF2-40B4-BE49-F238E27FC236}">
                <a16:creationId xmlns:a16="http://schemas.microsoft.com/office/drawing/2014/main" id="{6FDD0271-520B-AAC5-FB07-1BE204B17096}"/>
              </a:ext>
            </a:extLst>
          </p:cNvPr>
          <p:cNvSpPr/>
          <p:nvPr/>
        </p:nvSpPr>
        <p:spPr>
          <a:xfrm>
            <a:off x="301752" y="1051261"/>
            <a:ext cx="4990437" cy="436517"/>
          </a:xfrm>
          <a:prstGeom prst="roundRect">
            <a:avLst/>
          </a:prstGeom>
          <a:solidFill>
            <a:srgbClr val="0F44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rgbClr val="8DBE29"/>
                </a:solidFill>
                <a:latin typeface="+mj-lt"/>
                <a:cs typeface="Leelawadee" panose="020B0502040204020203" pitchFamily="34" charset="-34"/>
              </a:rPr>
              <a:t>WHAT DOES THIS DOCUMENT DO? </a:t>
            </a:r>
          </a:p>
        </p:txBody>
      </p:sp>
      <p:sp>
        <p:nvSpPr>
          <p:cNvPr id="13" name="Oval 12">
            <a:extLst>
              <a:ext uri="{FF2B5EF4-FFF2-40B4-BE49-F238E27FC236}">
                <a16:creationId xmlns:a16="http://schemas.microsoft.com/office/drawing/2014/main" id="{24CF4423-FAD0-1193-CE89-6FBC8B19067B}"/>
              </a:ext>
            </a:extLst>
          </p:cNvPr>
          <p:cNvSpPr/>
          <p:nvPr/>
        </p:nvSpPr>
        <p:spPr>
          <a:xfrm>
            <a:off x="4982419" y="1038134"/>
            <a:ext cx="449646" cy="44964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a:extLst>
              <a:ext uri="{FF2B5EF4-FFF2-40B4-BE49-F238E27FC236}">
                <a16:creationId xmlns:a16="http://schemas.microsoft.com/office/drawing/2014/main" id="{CE6453BD-5A2A-D399-5171-D644AA6E12C4}"/>
              </a:ext>
            </a:extLst>
          </p:cNvPr>
          <p:cNvSpPr txBox="1">
            <a:spLocks/>
          </p:cNvSpPr>
          <p:nvPr/>
        </p:nvSpPr>
        <p:spPr>
          <a:xfrm>
            <a:off x="5996145" y="983343"/>
            <a:ext cx="2969624" cy="249299"/>
          </a:xfrm>
          <a:prstGeom prst="rect">
            <a:avLst/>
          </a:prstGeom>
        </p:spPr>
        <p:txBody>
          <a:bodyPr vert="horz" wrap="square" lIns="0" tIns="0" rIns="0" bIns="0" rtlCol="0">
            <a:spAutoFit/>
          </a:bodyPr>
          <a:lstStyle>
            <a:lvl1pPr marL="171450" indent="-171450" algn="l" defTabSz="914400" rtl="0" eaLnBrk="1" latinLnBrk="0" hangingPunct="1">
              <a:lnSpc>
                <a:spcPct val="90000"/>
              </a:lnSpc>
              <a:spcBef>
                <a:spcPts val="1000"/>
              </a:spcBef>
              <a:buFont typeface="Arial" panose="020B0604020202020204" pitchFamily="34" charset="0"/>
              <a:buChar char="•"/>
              <a:tabLst/>
              <a:defRPr sz="2800" kern="1200">
                <a:solidFill>
                  <a:srgbClr val="133CCF"/>
                </a:solidFill>
                <a:latin typeface="+mn-lt"/>
                <a:ea typeface="+mn-ea"/>
                <a:cs typeface="+mn-cs"/>
              </a:defRPr>
            </a:lvl1pPr>
            <a:lvl2pPr marL="344488" indent="-173038" algn="l" defTabSz="914400" rtl="0" eaLnBrk="1" latinLnBrk="0" hangingPunct="1">
              <a:lnSpc>
                <a:spcPct val="90000"/>
              </a:lnSpc>
              <a:spcBef>
                <a:spcPts val="500"/>
              </a:spcBef>
              <a:buSzPct val="70000"/>
              <a:buFont typeface="Arial" panose="020B0604020202020204" pitchFamily="34" charset="0"/>
              <a:buChar char="•"/>
              <a:tabLst/>
              <a:defRPr sz="1800" kern="1200">
                <a:solidFill>
                  <a:srgbClr val="133CCF"/>
                </a:solidFill>
                <a:latin typeface="+mn-lt"/>
                <a:ea typeface="+mn-ea"/>
                <a:cs typeface="+mn-cs"/>
              </a:defRPr>
            </a:lvl2pPr>
            <a:lvl3pPr marL="517525" indent="-173038" algn="l" defTabSz="914400" rtl="0" eaLnBrk="1" latinLnBrk="0" hangingPunct="1">
              <a:lnSpc>
                <a:spcPct val="90000"/>
              </a:lnSpc>
              <a:spcBef>
                <a:spcPts val="500"/>
              </a:spcBef>
              <a:buFont typeface="Courier New" panose="02070309020205020404" pitchFamily="49" charset="0"/>
              <a:buChar char="o"/>
              <a:tabLst/>
              <a:defRPr sz="1800" kern="1200">
                <a:solidFill>
                  <a:srgbClr val="133CCF"/>
                </a:solidFill>
                <a:latin typeface="+mn-lt"/>
                <a:ea typeface="+mn-ea"/>
                <a:cs typeface="+mn-cs"/>
              </a:defRPr>
            </a:lvl3pPr>
            <a:lvl4pPr marL="690563" indent="-173038" algn="l" defTabSz="914400" rtl="0" eaLnBrk="1" latinLnBrk="0" hangingPunct="1">
              <a:lnSpc>
                <a:spcPct val="90000"/>
              </a:lnSpc>
              <a:spcBef>
                <a:spcPts val="500"/>
              </a:spcBef>
              <a:buSzPct val="70000"/>
              <a:buFont typeface="Wingdings" pitchFamily="2" charset="2"/>
              <a:buChar char="§"/>
              <a:tabLst/>
              <a:defRPr sz="1800" kern="1200">
                <a:solidFill>
                  <a:srgbClr val="133CCF"/>
                </a:solidFill>
                <a:latin typeface="+mn-lt"/>
                <a:ea typeface="+mn-ea"/>
                <a:cs typeface="+mn-cs"/>
              </a:defRPr>
            </a:lvl4pPr>
            <a:lvl5pPr marL="923925" indent="-233363" algn="l" defTabSz="914400" rtl="0" eaLnBrk="1" latinLnBrk="0" hangingPunct="1">
              <a:lnSpc>
                <a:spcPct val="90000"/>
              </a:lnSpc>
              <a:spcBef>
                <a:spcPts val="500"/>
              </a:spcBef>
              <a:buSzPct val="70000"/>
              <a:buFont typeface="Wingdings" pitchFamily="2" charset="2"/>
              <a:buChar char="q"/>
              <a:tabLst/>
              <a:defRPr sz="1800" kern="1200">
                <a:solidFill>
                  <a:srgbClr val="133CC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0F440E"/>
                </a:solidFill>
                <a:effectLst/>
                <a:uLnTx/>
                <a:uFillTx/>
                <a:latin typeface="+mj-lt"/>
                <a:ea typeface="+mn-ea"/>
                <a:cs typeface="Leelawadee" panose="020B0502040204020203" pitchFamily="34" charset="-34"/>
              </a:rPr>
              <a:t>A REMINDER OF PEP+</a:t>
            </a:r>
          </a:p>
        </p:txBody>
      </p:sp>
      <p:sp>
        <p:nvSpPr>
          <p:cNvPr id="16" name="Content Placeholder 2">
            <a:extLst>
              <a:ext uri="{FF2B5EF4-FFF2-40B4-BE49-F238E27FC236}">
                <a16:creationId xmlns:a16="http://schemas.microsoft.com/office/drawing/2014/main" id="{3D80DC1F-9887-CD9A-7F8B-C8A07EE12090}"/>
              </a:ext>
            </a:extLst>
          </p:cNvPr>
          <p:cNvSpPr txBox="1">
            <a:spLocks/>
          </p:cNvSpPr>
          <p:nvPr/>
        </p:nvSpPr>
        <p:spPr>
          <a:xfrm>
            <a:off x="5996145" y="1378838"/>
            <a:ext cx="5802662" cy="1474763"/>
          </a:xfrm>
          <a:prstGeom prst="rect">
            <a:avLst/>
          </a:prstGeom>
        </p:spPr>
        <p:txBody>
          <a:bodyPr vert="horz" wrap="square" lIns="0" tIns="0" rIns="0" bIns="0" rtlCol="0" anchor="t">
            <a:spAutoFit/>
          </a:bodyPr>
          <a:lstStyle>
            <a:lvl1pPr marL="171450" indent="-171450" algn="l" defTabSz="914400" rtl="0" eaLnBrk="1" latinLnBrk="0" hangingPunct="1">
              <a:lnSpc>
                <a:spcPct val="90000"/>
              </a:lnSpc>
              <a:spcBef>
                <a:spcPts val="1000"/>
              </a:spcBef>
              <a:buFont typeface="Arial" panose="020B0604020202020204" pitchFamily="34" charset="0"/>
              <a:buChar char="•"/>
              <a:tabLst/>
              <a:defRPr sz="2800" kern="1200">
                <a:solidFill>
                  <a:srgbClr val="133CCF"/>
                </a:solidFill>
                <a:latin typeface="+mn-lt"/>
                <a:ea typeface="+mn-ea"/>
                <a:cs typeface="+mn-cs"/>
              </a:defRPr>
            </a:lvl1pPr>
            <a:lvl2pPr marL="344488" indent="-173038" algn="l" defTabSz="914400" rtl="0" eaLnBrk="1" latinLnBrk="0" hangingPunct="1">
              <a:lnSpc>
                <a:spcPct val="90000"/>
              </a:lnSpc>
              <a:spcBef>
                <a:spcPts val="500"/>
              </a:spcBef>
              <a:buSzPct val="70000"/>
              <a:buFont typeface="Arial" panose="020B0604020202020204" pitchFamily="34" charset="0"/>
              <a:buChar char="•"/>
              <a:tabLst/>
              <a:defRPr sz="1800" kern="1200">
                <a:solidFill>
                  <a:srgbClr val="133CCF"/>
                </a:solidFill>
                <a:latin typeface="+mn-lt"/>
                <a:ea typeface="+mn-ea"/>
                <a:cs typeface="+mn-cs"/>
              </a:defRPr>
            </a:lvl2pPr>
            <a:lvl3pPr marL="517525" indent="-173038" algn="l" defTabSz="914400" rtl="0" eaLnBrk="1" latinLnBrk="0" hangingPunct="1">
              <a:lnSpc>
                <a:spcPct val="90000"/>
              </a:lnSpc>
              <a:spcBef>
                <a:spcPts val="500"/>
              </a:spcBef>
              <a:buFont typeface="Courier New" panose="02070309020205020404" pitchFamily="49" charset="0"/>
              <a:buChar char="o"/>
              <a:tabLst/>
              <a:defRPr sz="1800" kern="1200">
                <a:solidFill>
                  <a:srgbClr val="133CCF"/>
                </a:solidFill>
                <a:latin typeface="+mn-lt"/>
                <a:ea typeface="+mn-ea"/>
                <a:cs typeface="+mn-cs"/>
              </a:defRPr>
            </a:lvl3pPr>
            <a:lvl4pPr marL="690563" indent="-173038" algn="l" defTabSz="914400" rtl="0" eaLnBrk="1" latinLnBrk="0" hangingPunct="1">
              <a:lnSpc>
                <a:spcPct val="90000"/>
              </a:lnSpc>
              <a:spcBef>
                <a:spcPts val="500"/>
              </a:spcBef>
              <a:buSzPct val="70000"/>
              <a:buFont typeface="Wingdings" pitchFamily="2" charset="2"/>
              <a:buChar char="§"/>
              <a:tabLst/>
              <a:defRPr sz="1800" kern="1200">
                <a:solidFill>
                  <a:srgbClr val="133CCF"/>
                </a:solidFill>
                <a:latin typeface="+mn-lt"/>
                <a:ea typeface="+mn-ea"/>
                <a:cs typeface="+mn-cs"/>
              </a:defRPr>
            </a:lvl4pPr>
            <a:lvl5pPr marL="923925" indent="-233363" algn="l" defTabSz="914400" rtl="0" eaLnBrk="1" latinLnBrk="0" hangingPunct="1">
              <a:lnSpc>
                <a:spcPct val="90000"/>
              </a:lnSpc>
              <a:spcBef>
                <a:spcPts val="500"/>
              </a:spcBef>
              <a:buSzPct val="70000"/>
              <a:buFont typeface="Wingdings" pitchFamily="2" charset="2"/>
              <a:buChar char="q"/>
              <a:tabLst/>
              <a:defRPr sz="1800" kern="1200">
                <a:solidFill>
                  <a:srgbClr val="133CC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500" b="0" i="0" u="none" strike="noStrike" kern="1200" cap="none" spc="0" normalizeH="0" baseline="0" noProof="0">
                <a:ln>
                  <a:noFill/>
                </a:ln>
                <a:solidFill>
                  <a:srgbClr val="000000"/>
                </a:solidFill>
                <a:effectLst/>
                <a:uLnTx/>
                <a:uFillTx/>
                <a:ea typeface="+mn-lt"/>
                <a:cs typeface="+mn-lt"/>
                <a:sym typeface="+mn-lt"/>
              </a:rPr>
              <a:t>I</a:t>
            </a:r>
            <a:r>
              <a:rPr kumimoji="0" lang="en-US" sz="1500" b="0" i="0" u="none" strike="noStrike" kern="1200" cap="none" spc="0" normalizeH="0" baseline="0" noProof="0">
                <a:ln>
                  <a:noFill/>
                </a:ln>
                <a:solidFill>
                  <a:srgbClr val="0F440E"/>
                </a:solidFill>
                <a:effectLst/>
                <a:uLnTx/>
                <a:uFillTx/>
                <a:ea typeface="+mn-lt"/>
                <a:cs typeface="+mn-lt"/>
                <a:sym typeface="+mn-lt"/>
              </a:rPr>
              <a:t>n this document, we identify areas of commonality between customers sustainability work and PepsiCo’s sustainability </a:t>
            </a:r>
            <a:r>
              <a:rPr lang="en-US" sz="1500">
                <a:solidFill>
                  <a:srgbClr val="0F440E"/>
                </a:solidFill>
                <a:ea typeface="+mn-lt"/>
                <a:cs typeface="+mn-lt"/>
                <a:sym typeface="+mn-lt"/>
              </a:rPr>
              <a:t>focus areas</a:t>
            </a:r>
            <a:r>
              <a:rPr kumimoji="0" lang="en-US" sz="1500" b="0" i="0" u="none" strike="noStrike" kern="1200" cap="none" spc="0" normalizeH="0" baseline="0" noProof="0">
                <a:ln>
                  <a:noFill/>
                </a:ln>
                <a:solidFill>
                  <a:srgbClr val="0F440E"/>
                </a:solidFill>
                <a:effectLst/>
                <a:uLnTx/>
                <a:uFillTx/>
                <a:ea typeface="+mn-lt"/>
                <a:cs typeface="+mn-lt"/>
                <a:sym typeface="+mn-lt"/>
              </a:rPr>
              <a:t>: Those that form the pep+ strategy. </a:t>
            </a:r>
            <a:endParaRPr lang="en-US" sz="1500" b="0" i="0" u="none" strike="noStrike" kern="1200" cap="none" spc="0" normalizeH="0" baseline="0" noProof="0">
              <a:ln>
                <a:noFill/>
              </a:ln>
              <a:solidFill>
                <a:srgbClr val="0F440E"/>
              </a:solidFill>
              <a:effectLst/>
              <a:uLnTx/>
              <a:uFillTx/>
              <a:ea typeface="+mn-lt"/>
              <a:cs typeface="+mn-lt"/>
            </a:endParaRPr>
          </a:p>
          <a:p>
            <a:pPr marL="0" marR="0" lvl="0" indent="0" algn="l" defTabSz="914400" rtl="0" eaLnBrk="1" fontAlgn="auto" latinLnBrk="0" hangingPunct="1">
              <a:lnSpc>
                <a:spcPct val="100000"/>
              </a:lnSpc>
              <a:spcBef>
                <a:spcPts val="700"/>
              </a:spcBef>
              <a:spcAft>
                <a:spcPts val="0"/>
              </a:spcAft>
              <a:buClrTx/>
              <a:buSzTx/>
              <a:buFont typeface="Arial" panose="020B0604020202020204" pitchFamily="34" charset="0"/>
              <a:buNone/>
              <a:tabLst/>
              <a:defRPr/>
            </a:pPr>
            <a:r>
              <a:rPr kumimoji="0" lang="en-US" sz="1500" b="0" i="0" u="none" strike="noStrike" kern="1200" cap="none" spc="0" normalizeH="0" baseline="0" noProof="0">
                <a:ln>
                  <a:noFill/>
                </a:ln>
                <a:solidFill>
                  <a:srgbClr val="0F440E"/>
                </a:solidFill>
                <a:effectLst/>
                <a:uLnTx/>
                <a:uFillTx/>
                <a:ea typeface="+mn-lt"/>
                <a:cs typeface="+mn-lt"/>
                <a:sym typeface="+mn-lt"/>
              </a:rPr>
              <a:t>As a reminder, the three pillars under pep+ are Positive Agriculture, Positive Value Chain and Positive Choices. What this means in practice, and the topics that sit under each pillar, can be seen below</a:t>
            </a:r>
            <a:r>
              <a:rPr lang="en-US" sz="1500">
                <a:solidFill>
                  <a:srgbClr val="0F440E"/>
                </a:solidFill>
                <a:ea typeface="+mn-lt"/>
                <a:cs typeface="+mn-lt"/>
                <a:sym typeface="+mn-lt"/>
              </a:rPr>
              <a:t>.</a:t>
            </a:r>
            <a:endParaRPr lang="en-US" sz="1500" b="0" i="0" u="none" strike="noStrike" kern="1200" cap="none" spc="0" normalizeH="0" baseline="0" noProof="0">
              <a:ln>
                <a:noFill/>
              </a:ln>
              <a:solidFill>
                <a:srgbClr val="0F440E"/>
              </a:solidFill>
              <a:effectLst/>
              <a:uLnTx/>
              <a:uFillTx/>
              <a:ea typeface="+mn-lt"/>
              <a:cs typeface="+mn-lt"/>
            </a:endParaRPr>
          </a:p>
        </p:txBody>
      </p:sp>
      <p:sp>
        <p:nvSpPr>
          <p:cNvPr id="39" name="Rectangle: Rounded Corners 38">
            <a:extLst>
              <a:ext uri="{FF2B5EF4-FFF2-40B4-BE49-F238E27FC236}">
                <a16:creationId xmlns:a16="http://schemas.microsoft.com/office/drawing/2014/main" id="{573C1C07-7C96-D143-5D0E-5D482CB837A0}"/>
              </a:ext>
            </a:extLst>
          </p:cNvPr>
          <p:cNvSpPr>
            <a:spLocks/>
          </p:cNvSpPr>
          <p:nvPr/>
        </p:nvSpPr>
        <p:spPr>
          <a:xfrm>
            <a:off x="5939790" y="3476625"/>
            <a:ext cx="1921574" cy="2657475"/>
          </a:xfrm>
          <a:prstGeom prst="roundRect">
            <a:avLst>
              <a:gd name="adj" fmla="val 524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548640" rtlCol="0" anchor="t"/>
          <a:lstStyle/>
          <a:p>
            <a:pPr lvl="0">
              <a:defRPr/>
            </a:pPr>
            <a:r>
              <a:rPr lang="en-US" sz="1100">
                <a:solidFill>
                  <a:srgbClr val="000000"/>
                </a:solidFill>
                <a:cs typeface="Leelawadee" panose="020B0502040204020203" pitchFamily="34" charset="-34"/>
              </a:rPr>
              <a:t>Sourcing crops &amp; ingredients in a way that accelerates regenerative agriculture and strengthens farming communities.</a:t>
            </a:r>
          </a:p>
          <a:p>
            <a:pPr marL="171450" lvl="0" indent="-114300">
              <a:spcBef>
                <a:spcPts val="400"/>
              </a:spcBef>
              <a:buFont typeface="Arial" panose="020B0604020202020204" pitchFamily="34" charset="0"/>
              <a:buChar char="•"/>
              <a:defRPr/>
            </a:pPr>
            <a:r>
              <a:rPr lang="en-US" sz="1100">
                <a:solidFill>
                  <a:schemeClr val="accent3"/>
                </a:solidFill>
                <a:cs typeface="Leelawadee" panose="020B0502040204020203" pitchFamily="34" charset="-34"/>
              </a:rPr>
              <a:t>Regenerative Practices</a:t>
            </a:r>
          </a:p>
          <a:p>
            <a:pPr marL="171450" lvl="0" indent="-114300">
              <a:spcBef>
                <a:spcPts val="500"/>
              </a:spcBef>
              <a:buFont typeface="Arial" panose="020B0604020202020204" pitchFamily="34" charset="0"/>
              <a:buChar char="•"/>
              <a:defRPr/>
            </a:pPr>
            <a:r>
              <a:rPr lang="en-US" sz="1100">
                <a:solidFill>
                  <a:schemeClr val="accent3"/>
                </a:solidFill>
                <a:cs typeface="Leelawadee" panose="020B0502040204020203" pitchFamily="34" charset="-34"/>
              </a:rPr>
              <a:t>Sustainably Sourced Ingredients</a:t>
            </a:r>
          </a:p>
          <a:p>
            <a:pPr marL="171450" lvl="0" indent="-114300">
              <a:spcBef>
                <a:spcPts val="500"/>
              </a:spcBef>
              <a:buFont typeface="Arial" panose="020B0604020202020204" pitchFamily="34" charset="0"/>
              <a:buChar char="•"/>
              <a:defRPr/>
            </a:pPr>
            <a:r>
              <a:rPr lang="en-US" sz="1100">
                <a:solidFill>
                  <a:schemeClr val="accent3"/>
                </a:solidFill>
                <a:cs typeface="Leelawadee" panose="020B0502040204020203" pitchFamily="34" charset="-34"/>
              </a:rPr>
              <a:t>Strengthened Livelihoods</a:t>
            </a:r>
            <a:endParaRPr lang="en-US" sz="1100">
              <a:solidFill>
                <a:schemeClr val="accent3"/>
              </a:solidFill>
            </a:endParaRPr>
          </a:p>
        </p:txBody>
      </p:sp>
      <p:sp>
        <p:nvSpPr>
          <p:cNvPr id="40" name="Rectangle: Rounded Corners 39">
            <a:extLst>
              <a:ext uri="{FF2B5EF4-FFF2-40B4-BE49-F238E27FC236}">
                <a16:creationId xmlns:a16="http://schemas.microsoft.com/office/drawing/2014/main" id="{86312300-72BF-BCA4-25A2-1FA35598BB44}"/>
              </a:ext>
            </a:extLst>
          </p:cNvPr>
          <p:cNvSpPr>
            <a:spLocks/>
          </p:cNvSpPr>
          <p:nvPr/>
        </p:nvSpPr>
        <p:spPr>
          <a:xfrm>
            <a:off x="7954231" y="3476625"/>
            <a:ext cx="1921574" cy="2657475"/>
          </a:xfrm>
          <a:prstGeom prst="roundRect">
            <a:avLst>
              <a:gd name="adj" fmla="val 524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548640" rtlCol="0" anchor="t"/>
          <a:lstStyle/>
          <a:p>
            <a:pPr lvl="0">
              <a:defRPr/>
            </a:pPr>
            <a:r>
              <a:rPr lang="en-US" sz="1100">
                <a:solidFill>
                  <a:srgbClr val="000000"/>
                </a:solidFill>
                <a:cs typeface="Leelawadee" panose="020B0502040204020203" pitchFamily="34" charset="-34"/>
              </a:rPr>
              <a:t>Make products in a way that builds a circular, inclusive economy</a:t>
            </a:r>
          </a:p>
          <a:p>
            <a:pPr marL="171450" lvl="0" indent="-114300">
              <a:spcBef>
                <a:spcPts val="400"/>
              </a:spcBef>
              <a:buFont typeface="Arial" panose="020B0604020202020204" pitchFamily="34" charset="0"/>
              <a:buChar char="•"/>
              <a:defRPr/>
            </a:pPr>
            <a:r>
              <a:rPr lang="en-US" sz="1100">
                <a:solidFill>
                  <a:schemeClr val="accent3"/>
                </a:solidFill>
                <a:cs typeface="Leelawadee" panose="020B0502040204020203" pitchFamily="34" charset="-34"/>
              </a:rPr>
              <a:t>Net Zero Emissions</a:t>
            </a:r>
          </a:p>
          <a:p>
            <a:pPr marL="171450" lvl="0" indent="-114300">
              <a:spcBef>
                <a:spcPts val="500"/>
              </a:spcBef>
              <a:buFont typeface="Arial" panose="020B0604020202020204" pitchFamily="34" charset="0"/>
              <a:buChar char="•"/>
              <a:defRPr/>
            </a:pPr>
            <a:r>
              <a:rPr lang="en-US" sz="1100">
                <a:solidFill>
                  <a:schemeClr val="accent3"/>
                </a:solidFill>
                <a:cs typeface="Leelawadee" panose="020B0502040204020203" pitchFamily="34" charset="-34"/>
              </a:rPr>
              <a:t>Net Water Positive</a:t>
            </a:r>
          </a:p>
          <a:p>
            <a:pPr marL="171450" lvl="0" indent="-114300">
              <a:spcBef>
                <a:spcPts val="500"/>
              </a:spcBef>
              <a:buFont typeface="Arial" panose="020B0604020202020204" pitchFamily="34" charset="0"/>
              <a:buChar char="•"/>
              <a:defRPr/>
            </a:pPr>
            <a:r>
              <a:rPr lang="en-US" sz="1100">
                <a:solidFill>
                  <a:schemeClr val="accent3"/>
                </a:solidFill>
                <a:cs typeface="Leelawadee" panose="020B0502040204020203" pitchFamily="34" charset="-34"/>
              </a:rPr>
              <a:t>Sustainable Packaging</a:t>
            </a:r>
          </a:p>
          <a:p>
            <a:pPr marL="171450" lvl="0" indent="-114300">
              <a:spcBef>
                <a:spcPts val="500"/>
              </a:spcBef>
              <a:buFont typeface="Arial" panose="020B0604020202020204" pitchFamily="34" charset="0"/>
              <a:buChar char="•"/>
              <a:defRPr/>
            </a:pPr>
            <a:r>
              <a:rPr lang="en-US" sz="1100">
                <a:solidFill>
                  <a:schemeClr val="accent3"/>
                </a:solidFill>
                <a:cs typeface="Leelawadee" panose="020B0502040204020203" pitchFamily="34" charset="-34"/>
              </a:rPr>
              <a:t>Meaningful Jobs and Opportunities</a:t>
            </a:r>
          </a:p>
          <a:p>
            <a:pPr marL="171450" lvl="0" indent="-114300">
              <a:spcBef>
                <a:spcPts val="500"/>
              </a:spcBef>
              <a:buFont typeface="Arial" panose="020B0604020202020204" pitchFamily="34" charset="0"/>
              <a:buChar char="•"/>
              <a:defRPr/>
            </a:pPr>
            <a:r>
              <a:rPr lang="en-US" sz="1100">
                <a:solidFill>
                  <a:schemeClr val="accent3"/>
                </a:solidFill>
                <a:cs typeface="Leelawadee" panose="020B0502040204020203" pitchFamily="34" charset="-34"/>
              </a:rPr>
              <a:t>Diversity, Equity and Inclusion</a:t>
            </a:r>
          </a:p>
        </p:txBody>
      </p:sp>
      <p:sp>
        <p:nvSpPr>
          <p:cNvPr id="41" name="Rectangle: Rounded Corners 40">
            <a:extLst>
              <a:ext uri="{FF2B5EF4-FFF2-40B4-BE49-F238E27FC236}">
                <a16:creationId xmlns:a16="http://schemas.microsoft.com/office/drawing/2014/main" id="{6446543A-501F-5DC3-7629-655B4C4576AC}"/>
              </a:ext>
            </a:extLst>
          </p:cNvPr>
          <p:cNvSpPr>
            <a:spLocks/>
          </p:cNvSpPr>
          <p:nvPr/>
        </p:nvSpPr>
        <p:spPr>
          <a:xfrm>
            <a:off x="9968672" y="3476625"/>
            <a:ext cx="1921574" cy="2657475"/>
          </a:xfrm>
          <a:prstGeom prst="roundRect">
            <a:avLst>
              <a:gd name="adj" fmla="val 524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548640" rtlCol="0" anchor="t"/>
          <a:lstStyle/>
          <a:p>
            <a:pPr lvl="0">
              <a:defRPr/>
            </a:pPr>
            <a:r>
              <a:rPr lang="en-US" sz="1100">
                <a:solidFill>
                  <a:srgbClr val="000000"/>
                </a:solidFill>
                <a:cs typeface="Leelawadee" panose="020B0502040204020203" pitchFamily="34" charset="-34"/>
              </a:rPr>
              <a:t>Inspire people though our brands to make choices that create more smiles for them and the planet</a:t>
            </a:r>
          </a:p>
          <a:p>
            <a:pPr marL="171450" lvl="0" indent="-114300">
              <a:spcBef>
                <a:spcPts val="500"/>
              </a:spcBef>
              <a:buFont typeface="Arial" panose="020B0604020202020204" pitchFamily="34" charset="0"/>
              <a:buChar char="•"/>
              <a:defRPr/>
            </a:pPr>
            <a:r>
              <a:rPr lang="en-US" sz="1100">
                <a:solidFill>
                  <a:schemeClr val="accent3"/>
                </a:solidFill>
                <a:cs typeface="Leelawadee" panose="020B0502040204020203" pitchFamily="34" charset="-34"/>
              </a:rPr>
              <a:t>Innovative Packaging Solutions</a:t>
            </a:r>
          </a:p>
          <a:p>
            <a:pPr marL="171450" lvl="0" indent="-114300">
              <a:spcBef>
                <a:spcPts val="500"/>
              </a:spcBef>
              <a:buFont typeface="Arial" panose="020B0604020202020204" pitchFamily="34" charset="0"/>
              <a:buChar char="•"/>
              <a:defRPr/>
            </a:pPr>
            <a:r>
              <a:rPr lang="en-US" sz="1100">
                <a:solidFill>
                  <a:schemeClr val="accent3"/>
                </a:solidFill>
                <a:cs typeface="Leelawadee" panose="020B0502040204020203" pitchFamily="34" charset="-34"/>
              </a:rPr>
              <a:t>Expanded Portfolio Offerings</a:t>
            </a:r>
          </a:p>
          <a:p>
            <a:pPr marL="171450" lvl="0" indent="-114300">
              <a:spcBef>
                <a:spcPts val="500"/>
              </a:spcBef>
              <a:buFont typeface="Arial" panose="020B0604020202020204" pitchFamily="34" charset="0"/>
              <a:buChar char="•"/>
              <a:defRPr/>
            </a:pPr>
            <a:r>
              <a:rPr lang="en-US" sz="1100">
                <a:solidFill>
                  <a:schemeClr val="accent3"/>
                </a:solidFill>
                <a:cs typeface="Leelawadee" panose="020B0502040204020203" pitchFamily="34" charset="-34"/>
              </a:rPr>
              <a:t>Planet + People Brands</a:t>
            </a:r>
          </a:p>
        </p:txBody>
      </p:sp>
      <p:sp>
        <p:nvSpPr>
          <p:cNvPr id="43" name="Rectangle: Rounded Corners 42">
            <a:extLst>
              <a:ext uri="{FF2B5EF4-FFF2-40B4-BE49-F238E27FC236}">
                <a16:creationId xmlns:a16="http://schemas.microsoft.com/office/drawing/2014/main" id="{C3CA9F7F-C123-0490-6103-7A856062BA83}"/>
              </a:ext>
            </a:extLst>
          </p:cNvPr>
          <p:cNvSpPr/>
          <p:nvPr/>
        </p:nvSpPr>
        <p:spPr>
          <a:xfrm>
            <a:off x="10060112" y="3568065"/>
            <a:ext cx="1738694" cy="422910"/>
          </a:xfrm>
          <a:prstGeom prst="roundRect">
            <a:avLst>
              <a:gd name="adj" fmla="val 8590"/>
            </a:avLst>
          </a:prstGeom>
          <a:solidFill>
            <a:srgbClr val="5E91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bg1"/>
                </a:solidFill>
                <a:cs typeface="Leelawadee" panose="020B0502040204020203" pitchFamily="34" charset="-34"/>
              </a:rPr>
              <a:t>POSITIVE </a:t>
            </a:r>
            <a:br>
              <a:rPr lang="en-US" sz="1100" b="1">
                <a:solidFill>
                  <a:schemeClr val="bg1"/>
                </a:solidFill>
                <a:cs typeface="Leelawadee" panose="020B0502040204020203" pitchFamily="34" charset="-34"/>
              </a:rPr>
            </a:br>
            <a:r>
              <a:rPr lang="en-US" sz="1100" b="1">
                <a:solidFill>
                  <a:schemeClr val="bg1"/>
                </a:solidFill>
                <a:cs typeface="Leelawadee" panose="020B0502040204020203" pitchFamily="34" charset="-34"/>
              </a:rPr>
              <a:t>CHOICES</a:t>
            </a:r>
          </a:p>
        </p:txBody>
      </p:sp>
      <p:sp>
        <p:nvSpPr>
          <p:cNvPr id="44" name="Rectangle: Rounded Corners 43">
            <a:extLst>
              <a:ext uri="{FF2B5EF4-FFF2-40B4-BE49-F238E27FC236}">
                <a16:creationId xmlns:a16="http://schemas.microsoft.com/office/drawing/2014/main" id="{F72CB3CE-2836-1FDA-2682-28623EAF9CC9}"/>
              </a:ext>
            </a:extLst>
          </p:cNvPr>
          <p:cNvSpPr/>
          <p:nvPr/>
        </p:nvSpPr>
        <p:spPr>
          <a:xfrm>
            <a:off x="8045671" y="3568065"/>
            <a:ext cx="1738694" cy="422910"/>
          </a:xfrm>
          <a:prstGeom prst="roundRect">
            <a:avLst>
              <a:gd name="adj" fmla="val 8590"/>
            </a:avLst>
          </a:prstGeom>
          <a:solidFill>
            <a:srgbClr val="5E91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bg1"/>
                </a:solidFill>
                <a:cs typeface="Leelawadee" panose="020B0502040204020203" pitchFamily="34" charset="-34"/>
              </a:rPr>
              <a:t>POSITIVE </a:t>
            </a:r>
            <a:br>
              <a:rPr lang="en-US" sz="1100" b="1">
                <a:solidFill>
                  <a:schemeClr val="bg1"/>
                </a:solidFill>
                <a:cs typeface="Leelawadee" panose="020B0502040204020203" pitchFamily="34" charset="-34"/>
              </a:rPr>
            </a:br>
            <a:r>
              <a:rPr lang="en-US" sz="1100" b="1">
                <a:solidFill>
                  <a:schemeClr val="bg1"/>
                </a:solidFill>
                <a:cs typeface="Leelawadee" panose="020B0502040204020203" pitchFamily="34" charset="-34"/>
              </a:rPr>
              <a:t>VALUE CHAIN</a:t>
            </a:r>
          </a:p>
        </p:txBody>
      </p:sp>
      <p:sp>
        <p:nvSpPr>
          <p:cNvPr id="45" name="Rectangle: Rounded Corners 44">
            <a:extLst>
              <a:ext uri="{FF2B5EF4-FFF2-40B4-BE49-F238E27FC236}">
                <a16:creationId xmlns:a16="http://schemas.microsoft.com/office/drawing/2014/main" id="{33CD72DC-C90E-6C96-A2F5-968FF5AE256C}"/>
              </a:ext>
            </a:extLst>
          </p:cNvPr>
          <p:cNvSpPr/>
          <p:nvPr/>
        </p:nvSpPr>
        <p:spPr>
          <a:xfrm>
            <a:off x="6031230" y="3568065"/>
            <a:ext cx="1738694" cy="422910"/>
          </a:xfrm>
          <a:prstGeom prst="roundRect">
            <a:avLst>
              <a:gd name="adj" fmla="val 8590"/>
            </a:avLst>
          </a:prstGeom>
          <a:solidFill>
            <a:srgbClr val="5E91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bg1"/>
                </a:solidFill>
                <a:cs typeface="Leelawadee" panose="020B0502040204020203" pitchFamily="34" charset="-34"/>
              </a:rPr>
              <a:t>POSITIVE </a:t>
            </a:r>
          </a:p>
          <a:p>
            <a:pPr algn="ctr"/>
            <a:r>
              <a:rPr lang="en-US" sz="1100" b="1">
                <a:solidFill>
                  <a:schemeClr val="bg1"/>
                </a:solidFill>
                <a:cs typeface="Leelawadee" panose="020B0502040204020203" pitchFamily="34" charset="-34"/>
              </a:rPr>
              <a:t>AGRICULTURE</a:t>
            </a:r>
          </a:p>
        </p:txBody>
      </p:sp>
      <p:pic>
        <p:nvPicPr>
          <p:cNvPr id="2" name="Picture 1" descr="A logo of a leaf in a circle&#10;&#10;Description automatically generated">
            <a:extLst>
              <a:ext uri="{FF2B5EF4-FFF2-40B4-BE49-F238E27FC236}">
                <a16:creationId xmlns:a16="http://schemas.microsoft.com/office/drawing/2014/main" id="{D2EFA639-D35D-454F-D1DE-E26C7D75F64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4264" b="4264"/>
          <a:stretch>
            <a:fillRect/>
          </a:stretch>
        </p:blipFill>
        <p:spPr>
          <a:xfrm>
            <a:off x="5874284" y="3521963"/>
            <a:ext cx="515114" cy="515114"/>
          </a:xfrm>
          <a:prstGeom prst="rect">
            <a:avLst/>
          </a:prstGeom>
        </p:spPr>
      </p:pic>
      <p:pic>
        <p:nvPicPr>
          <p:cNvPr id="5" name="Picture 4" descr="A logo of a hand and a globe&#10;&#10;Description automatically generated">
            <a:extLst>
              <a:ext uri="{FF2B5EF4-FFF2-40B4-BE49-F238E27FC236}">
                <a16:creationId xmlns:a16="http://schemas.microsoft.com/office/drawing/2014/main" id="{5E2DCF17-BEB8-6C85-DEE0-CB8C7F4A348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t="4264" b="4264"/>
          <a:stretch>
            <a:fillRect/>
          </a:stretch>
        </p:blipFill>
        <p:spPr>
          <a:xfrm>
            <a:off x="9875805" y="3521963"/>
            <a:ext cx="515114" cy="515114"/>
          </a:xfrm>
          <a:prstGeom prst="rect">
            <a:avLst/>
          </a:prstGeom>
        </p:spPr>
      </p:pic>
      <p:pic>
        <p:nvPicPr>
          <p:cNvPr id="4" name="Picture 3" descr="A blue and green windmill with green arrows&#10;&#10;Description automatically generated">
            <a:extLst>
              <a:ext uri="{FF2B5EF4-FFF2-40B4-BE49-F238E27FC236}">
                <a16:creationId xmlns:a16="http://schemas.microsoft.com/office/drawing/2014/main" id="{CFBD5579-538E-78CB-2CDB-5726A472F29D}"/>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t="4264" b="4264"/>
          <a:stretch>
            <a:fillRect/>
          </a:stretch>
        </p:blipFill>
        <p:spPr>
          <a:xfrm>
            <a:off x="7864266" y="3521963"/>
            <a:ext cx="515114" cy="515114"/>
          </a:xfrm>
          <a:prstGeom prst="rect">
            <a:avLst/>
          </a:prstGeom>
        </p:spPr>
      </p:pic>
      <p:pic>
        <p:nvPicPr>
          <p:cNvPr id="51" name="Graphic 50">
            <a:extLst>
              <a:ext uri="{FF2B5EF4-FFF2-40B4-BE49-F238E27FC236}">
                <a16:creationId xmlns:a16="http://schemas.microsoft.com/office/drawing/2014/main" id="{A45F503E-EB70-84CD-8691-4F256C743F5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057887" y="1107992"/>
            <a:ext cx="296908" cy="296908"/>
          </a:xfrm>
          <a:prstGeom prst="rect">
            <a:avLst/>
          </a:prstGeom>
        </p:spPr>
      </p:pic>
    </p:spTree>
    <p:extLst>
      <p:ext uri="{BB962C8B-B14F-4D97-AF65-F5344CB8AC3E}">
        <p14:creationId xmlns:p14="http://schemas.microsoft.com/office/powerpoint/2010/main" val="26733786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CCD4AE-39C0-FE4C-74FF-1CF2965392E6}"/>
            </a:ext>
          </a:extLst>
        </p:cNvPr>
        <p:cNvGrpSpPr/>
        <p:nvPr/>
      </p:nvGrpSpPr>
      <p:grpSpPr>
        <a:xfrm>
          <a:off x="0" y="0"/>
          <a:ext cx="0" cy="0"/>
          <a:chOff x="0" y="0"/>
          <a:chExt cx="0" cy="0"/>
        </a:xfrm>
      </p:grpSpPr>
      <p:pic>
        <p:nvPicPr>
          <p:cNvPr id="2" name="Picture 1" descr="amazon-logo-white._cb1509666198_ - Wildfire">
            <a:extLst>
              <a:ext uri="{FF2B5EF4-FFF2-40B4-BE49-F238E27FC236}">
                <a16:creationId xmlns:a16="http://schemas.microsoft.com/office/drawing/2014/main" id="{4DA312DC-C4E6-DD23-BBD8-6F58A3E41C19}"/>
              </a:ext>
            </a:extLst>
          </p:cNvPr>
          <p:cNvPicPr>
            <a:picLocks noChangeAspect="1"/>
          </p:cNvPicPr>
          <p:nvPr/>
        </p:nvPicPr>
        <p:blipFill>
          <a:blip r:embed="rId3"/>
          <a:stretch>
            <a:fillRect/>
          </a:stretch>
        </p:blipFill>
        <p:spPr>
          <a:xfrm>
            <a:off x="304800" y="2374900"/>
            <a:ext cx="5780398" cy="1739900"/>
          </a:xfrm>
          <a:prstGeom prst="rect">
            <a:avLst/>
          </a:prstGeom>
        </p:spPr>
      </p:pic>
    </p:spTree>
    <p:extLst>
      <p:ext uri="{BB962C8B-B14F-4D97-AF65-F5344CB8AC3E}">
        <p14:creationId xmlns:p14="http://schemas.microsoft.com/office/powerpoint/2010/main" val="2612126688"/>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F8DE24-571C-0294-F480-55F2D82029D5}"/>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16D5946A-DAB2-7284-30B1-BD2AA52B7693}"/>
              </a:ext>
            </a:extLst>
          </p:cNvPr>
          <p:cNvGraphicFramePr>
            <a:graphicFrameLocks/>
          </p:cNvGraphicFramePr>
          <p:nvPr>
            <p:custDataLst>
              <p:tags r:id="rId1"/>
            </p:custDataLst>
            <p:extLst>
              <p:ext uri="{D42A27DB-BD31-4B8C-83A1-F6EECF244321}">
                <p14:modId xmlns:p14="http://schemas.microsoft.com/office/powerpoint/2010/main" val="27282173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5" name="think-cell data - do not delete" hidden="1">
                        <a:extLst>
                          <a:ext uri="{FF2B5EF4-FFF2-40B4-BE49-F238E27FC236}">
                            <a16:creationId xmlns:a16="http://schemas.microsoft.com/office/drawing/2014/main" id="{16D5946A-DAB2-7284-30B1-BD2AA52B769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8" name="Picture Placeholder 7" descr="Paradies Lagardere Travel Logo">
            <a:extLst>
              <a:ext uri="{FF2B5EF4-FFF2-40B4-BE49-F238E27FC236}">
                <a16:creationId xmlns:a16="http://schemas.microsoft.com/office/drawing/2014/main" id="{6D264C93-5E23-8C78-62D0-2F88CE5659E9}"/>
              </a:ext>
            </a:extLst>
          </p:cNvPr>
          <p:cNvPicPr>
            <a:picLocks noGrp="1" noChangeAspect="1"/>
          </p:cNvPicPr>
          <p:nvPr>
            <p:ph type="pic" sz="quarter" idx="14"/>
          </p:nvPr>
        </p:nvPicPr>
        <p:blipFill rotWithShape="1">
          <a:blip r:embed="rId6"/>
          <a:srcRect l="-6105" t="-169761" r="-15987" b="-169761"/>
          <a:stretch>
            <a:fillRect/>
          </a:stretch>
        </p:blipFill>
        <p:spPr>
          <a:xfrm>
            <a:off x="0" y="0"/>
            <a:ext cx="6096000" cy="6858000"/>
          </a:xfrm>
          <a:prstGeom prst="rect">
            <a:avLst/>
          </a:prstGeom>
        </p:spPr>
      </p:pic>
      <p:sp>
        <p:nvSpPr>
          <p:cNvPr id="14" name="Rectangle: Single Corner Rounded 13">
            <a:extLst>
              <a:ext uri="{FF2B5EF4-FFF2-40B4-BE49-F238E27FC236}">
                <a16:creationId xmlns:a16="http://schemas.microsoft.com/office/drawing/2014/main" id="{2CD3937F-F95C-DEEC-93ED-76FE74C0C596}"/>
              </a:ext>
            </a:extLst>
          </p:cNvPr>
          <p:cNvSpPr>
            <a:spLocks/>
          </p:cNvSpPr>
          <p:nvPr/>
        </p:nvSpPr>
        <p:spPr>
          <a:xfrm>
            <a:off x="6300438" y="825872"/>
            <a:ext cx="5852160" cy="66792"/>
          </a:xfrm>
          <a:prstGeom prst="round1Rect">
            <a:avLst>
              <a:gd name="adj" fmla="val 3618"/>
            </a:avLst>
          </a:prstGeom>
          <a:solidFill>
            <a:srgbClr val="0F440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182880" numCol="1" spcCol="38100" rtlCol="0" anchor="b">
            <a:noAutofit/>
          </a:bodyPr>
          <a:lstStyle/>
          <a:p>
            <a:pPr defTabSz="914400"/>
            <a:r>
              <a:rPr kumimoji="0" lang="en-US" sz="3200" b="0" i="0" u="none" strike="noStrike" kern="1200" cap="all" spc="0" normalizeH="0" baseline="0" noProof="0">
                <a:ln>
                  <a:noFill/>
                </a:ln>
                <a:solidFill>
                  <a:srgbClr val="0F440E"/>
                </a:solidFill>
                <a:effectLst/>
                <a:uLnTx/>
                <a:uFillTx/>
                <a:latin typeface="GT Pressura LCG Black"/>
                <a:ea typeface="+mj-ea"/>
                <a:cs typeface="+mj-cs"/>
              </a:rPr>
              <a:t>KEY TAKEAWAYS</a:t>
            </a:r>
            <a:endParaRPr lang="en-US" b="1">
              <a:solidFill>
                <a:srgbClr val="0F440E"/>
              </a:solidFill>
              <a:latin typeface="+mj-lt"/>
            </a:endParaRPr>
          </a:p>
        </p:txBody>
      </p:sp>
      <p:pic>
        <p:nvPicPr>
          <p:cNvPr id="15" name="Picture 14">
            <a:extLst>
              <a:ext uri="{FF2B5EF4-FFF2-40B4-BE49-F238E27FC236}">
                <a16:creationId xmlns:a16="http://schemas.microsoft.com/office/drawing/2014/main" id="{17F147A9-6D11-8D80-EB3D-B93F69624870}"/>
              </a:ext>
            </a:extLst>
          </p:cNvPr>
          <p:cNvPicPr>
            <a:picLocks noChangeAspect="1"/>
          </p:cNvPicPr>
          <p:nvPr/>
        </p:nvPicPr>
        <p:blipFill>
          <a:blip r:embed="rId7"/>
          <a:srcRect l="24821" r="18929"/>
          <a:stretch>
            <a:fillRect/>
          </a:stretch>
        </p:blipFill>
        <p:spPr>
          <a:xfrm rot="16200000">
            <a:off x="2520059" y="3282059"/>
            <a:ext cx="6857999" cy="293883"/>
          </a:xfrm>
          <a:custGeom>
            <a:avLst/>
            <a:gdLst>
              <a:gd name="connsiteX0" fmla="*/ 6857999 w 6857999"/>
              <a:gd name="connsiteY0" fmla="*/ 0 h 293883"/>
              <a:gd name="connsiteX1" fmla="*/ 6857999 w 6857999"/>
              <a:gd name="connsiteY1" fmla="*/ 293883 h 293883"/>
              <a:gd name="connsiteX2" fmla="*/ 0 w 6857999"/>
              <a:gd name="connsiteY2" fmla="*/ 293883 h 293883"/>
              <a:gd name="connsiteX3" fmla="*/ 0 w 6857999"/>
              <a:gd name="connsiteY3" fmla="*/ 0 h 293883"/>
            </a:gdLst>
            <a:ahLst/>
            <a:cxnLst>
              <a:cxn ang="0">
                <a:pos x="connsiteX0" y="connsiteY0"/>
              </a:cxn>
              <a:cxn ang="0">
                <a:pos x="connsiteX1" y="connsiteY1"/>
              </a:cxn>
              <a:cxn ang="0">
                <a:pos x="connsiteX2" y="connsiteY2"/>
              </a:cxn>
              <a:cxn ang="0">
                <a:pos x="connsiteX3" y="connsiteY3"/>
              </a:cxn>
            </a:cxnLst>
            <a:rect l="l" t="t" r="r" b="b"/>
            <a:pathLst>
              <a:path w="6857999" h="293883">
                <a:moveTo>
                  <a:pt x="6857999" y="0"/>
                </a:moveTo>
                <a:lnTo>
                  <a:pt x="6857999" y="293883"/>
                </a:lnTo>
                <a:lnTo>
                  <a:pt x="0" y="293883"/>
                </a:lnTo>
                <a:lnTo>
                  <a:pt x="0" y="0"/>
                </a:lnTo>
                <a:close/>
              </a:path>
            </a:pathLst>
          </a:custGeom>
          <a:effectLst>
            <a:outerShdw blurRad="50800" dist="38100" dir="10800000" algn="r" rotWithShape="0">
              <a:prstClr val="black">
                <a:alpha val="20000"/>
              </a:prstClr>
            </a:outerShdw>
          </a:effectLst>
        </p:spPr>
      </p:pic>
      <p:sp>
        <p:nvSpPr>
          <p:cNvPr id="16" name="Rectangle: Rounded Corners 15">
            <a:extLst>
              <a:ext uri="{FF2B5EF4-FFF2-40B4-BE49-F238E27FC236}">
                <a16:creationId xmlns:a16="http://schemas.microsoft.com/office/drawing/2014/main" id="{427380ED-1A20-8FCF-9DA5-3041CAD63A9E}"/>
              </a:ext>
            </a:extLst>
          </p:cNvPr>
          <p:cNvSpPr>
            <a:spLocks/>
          </p:cNvSpPr>
          <p:nvPr/>
        </p:nvSpPr>
        <p:spPr>
          <a:xfrm rot="10800000" flipH="1" flipV="1">
            <a:off x="6300438" y="1062650"/>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r>
              <a:rPr lang="en-US" sz="2400" b="1">
                <a:solidFill>
                  <a:srgbClr val="8EBC29"/>
                </a:solidFill>
              </a:rPr>
              <a:t>Emissions</a:t>
            </a:r>
          </a:p>
        </p:txBody>
      </p:sp>
      <p:sp>
        <p:nvSpPr>
          <p:cNvPr id="17" name="Rectangle: Rounded Corners 16">
            <a:extLst>
              <a:ext uri="{FF2B5EF4-FFF2-40B4-BE49-F238E27FC236}">
                <a16:creationId xmlns:a16="http://schemas.microsoft.com/office/drawing/2014/main" id="{41B81513-A306-6F23-02BE-509A34BA5DA5}"/>
              </a:ext>
            </a:extLst>
          </p:cNvPr>
          <p:cNvSpPr>
            <a:spLocks/>
          </p:cNvSpPr>
          <p:nvPr/>
        </p:nvSpPr>
        <p:spPr>
          <a:xfrm rot="10800000" flipH="1" flipV="1">
            <a:off x="6386385" y="1711260"/>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a:lnSpc>
                <a:spcPct val="100000"/>
              </a:lnSpc>
              <a:spcBef>
                <a:spcPts val="0"/>
              </a:spcBef>
              <a:defRPr/>
            </a:pPr>
            <a:r>
              <a:rPr lang="en-US">
                <a:solidFill>
                  <a:schemeClr val="bg1"/>
                </a:solidFill>
              </a:rPr>
              <a:t>Both Paradies Lagardere and PepsiCo look to achieve net zero emissions by 2050.</a:t>
            </a:r>
          </a:p>
        </p:txBody>
      </p:sp>
      <p:sp>
        <p:nvSpPr>
          <p:cNvPr id="18" name="Rectangle: Rounded Corners 17">
            <a:extLst>
              <a:ext uri="{FF2B5EF4-FFF2-40B4-BE49-F238E27FC236}">
                <a16:creationId xmlns:a16="http://schemas.microsoft.com/office/drawing/2014/main" id="{180C23C9-0283-EC69-CF0E-A8B6A530A7F6}"/>
              </a:ext>
            </a:extLst>
          </p:cNvPr>
          <p:cNvSpPr>
            <a:spLocks/>
          </p:cNvSpPr>
          <p:nvPr/>
        </p:nvSpPr>
        <p:spPr>
          <a:xfrm rot="10800000" flipH="1" flipV="1">
            <a:off x="6300438" y="3667989"/>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pPr>
              <a:spcBef>
                <a:spcPts val="200"/>
              </a:spcBef>
              <a:defRPr/>
            </a:pPr>
            <a:r>
              <a:rPr lang="en-US" sz="2400" b="1">
                <a:solidFill>
                  <a:srgbClr val="8EBC29"/>
                </a:solidFill>
              </a:rPr>
              <a:t>Reusable packages</a:t>
            </a:r>
          </a:p>
        </p:txBody>
      </p:sp>
      <p:sp>
        <p:nvSpPr>
          <p:cNvPr id="19" name="Rectangle: Rounded Corners 18">
            <a:extLst>
              <a:ext uri="{FF2B5EF4-FFF2-40B4-BE49-F238E27FC236}">
                <a16:creationId xmlns:a16="http://schemas.microsoft.com/office/drawing/2014/main" id="{F964FED3-90D6-5283-5288-A2EDF0C8ECFF}"/>
              </a:ext>
            </a:extLst>
          </p:cNvPr>
          <p:cNvSpPr>
            <a:spLocks/>
          </p:cNvSpPr>
          <p:nvPr/>
        </p:nvSpPr>
        <p:spPr>
          <a:xfrm rot="10800000" flipH="1" flipV="1">
            <a:off x="6386385" y="4281323"/>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a:defRPr/>
            </a:pPr>
            <a:r>
              <a:rPr lang="en-US">
                <a:solidFill>
                  <a:schemeClr val="bg1"/>
                </a:solidFill>
              </a:rPr>
              <a:t>Both companies look to reduce their plastic use, as well as increase the quantity of recyclable plastic in their products.</a:t>
            </a:r>
          </a:p>
        </p:txBody>
      </p:sp>
      <p:sp>
        <p:nvSpPr>
          <p:cNvPr id="20" name="Oval 19">
            <a:extLst>
              <a:ext uri="{FF2B5EF4-FFF2-40B4-BE49-F238E27FC236}">
                <a16:creationId xmlns:a16="http://schemas.microsoft.com/office/drawing/2014/main" id="{9B0D1193-AEEC-EB33-8509-DB88063A18A8}"/>
              </a:ext>
            </a:extLst>
          </p:cNvPr>
          <p:cNvSpPr/>
          <p:nvPr/>
        </p:nvSpPr>
        <p:spPr>
          <a:xfrm>
            <a:off x="6375234" y="3785645"/>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15C3987-B678-43BA-4D55-F88E4B92E3CA}"/>
              </a:ext>
            </a:extLst>
          </p:cNvPr>
          <p:cNvSpPr/>
          <p:nvPr/>
        </p:nvSpPr>
        <p:spPr>
          <a:xfrm>
            <a:off x="6375234" y="1171322"/>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a:extLst>
              <a:ext uri="{FF2B5EF4-FFF2-40B4-BE49-F238E27FC236}">
                <a16:creationId xmlns:a16="http://schemas.microsoft.com/office/drawing/2014/main" id="{31496FC0-9EDF-45FF-5906-9EE5BBB1B12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09718" y="1205806"/>
            <a:ext cx="337516" cy="337516"/>
          </a:xfrm>
          <a:prstGeom prst="rect">
            <a:avLst/>
          </a:prstGeom>
        </p:spPr>
      </p:pic>
      <p:pic>
        <p:nvPicPr>
          <p:cNvPr id="4" name="Graphic 3">
            <a:extLst>
              <a:ext uri="{FF2B5EF4-FFF2-40B4-BE49-F238E27FC236}">
                <a16:creationId xmlns:a16="http://schemas.microsoft.com/office/drawing/2014/main" id="{D80B5A27-90BA-4750-6538-6BE5D750EB6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444209" y="3854620"/>
            <a:ext cx="268534" cy="268534"/>
          </a:xfrm>
          <a:prstGeom prst="rect">
            <a:avLst/>
          </a:prstGeom>
        </p:spPr>
      </p:pic>
    </p:spTree>
    <p:extLst>
      <p:ext uri="{BB962C8B-B14F-4D97-AF65-F5344CB8AC3E}">
        <p14:creationId xmlns:p14="http://schemas.microsoft.com/office/powerpoint/2010/main" val="1051768120"/>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976EA0-F244-5700-A959-38484235E83A}"/>
            </a:ext>
          </a:extLst>
        </p:cNvPr>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512589A0-421A-5CA9-CCF9-30314668461C}"/>
              </a:ext>
            </a:extLst>
          </p:cNvPr>
          <p:cNvGraphicFramePr>
            <a:graphicFrameLocks/>
          </p:cNvGraphicFramePr>
          <p:nvPr>
            <p:custDataLst>
              <p:tags r:id="rId1"/>
            </p:custDataLst>
            <p:extLst>
              <p:ext uri="{D42A27DB-BD31-4B8C-83A1-F6EECF244321}">
                <p14:modId xmlns:p14="http://schemas.microsoft.com/office/powerpoint/2010/main" val="382777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3" name="think-cell data - do not delete" hidden="1">
                        <a:extLst>
                          <a:ext uri="{FF2B5EF4-FFF2-40B4-BE49-F238E27FC236}">
                            <a16:creationId xmlns:a16="http://schemas.microsoft.com/office/drawing/2014/main" id="{512589A0-421A-5CA9-CCF9-30314668461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88186B1A-CCE2-3AB9-DF36-8076D308EB3F}"/>
              </a:ext>
            </a:extLst>
          </p:cNvPr>
          <p:cNvSpPr>
            <a:spLocks noGrp="1"/>
          </p:cNvSpPr>
          <p:nvPr>
            <p:ph type="title"/>
          </p:nvPr>
        </p:nvSpPr>
        <p:spPr>
          <a:xfrm>
            <a:off x="304800" y="250825"/>
            <a:ext cx="11585575" cy="968375"/>
          </a:xfrm>
        </p:spPr>
        <p:txBody>
          <a:bodyPr vert="horz" rIns="0"/>
          <a:lstStyle/>
          <a:p>
            <a:pPr lvl="0"/>
            <a:r>
              <a:rPr lang="en-US" sz="3000"/>
              <a:t>PARADIES LAGARDERE’S SUSTAINABILITY FOCUS AREAS</a:t>
            </a:r>
            <a:br>
              <a:rPr lang="en-US" sz="3000"/>
            </a:br>
            <a:r>
              <a:rPr lang="en-US" sz="1800" i="1"/>
              <a:t>And how these focus areas align with pep+ pillars</a:t>
            </a:r>
          </a:p>
        </p:txBody>
      </p:sp>
      <p:pic>
        <p:nvPicPr>
          <p:cNvPr id="13" name="Picture Placeholder 7" descr="Paradies Lagardere Travel Logo">
            <a:extLst>
              <a:ext uri="{FF2B5EF4-FFF2-40B4-BE49-F238E27FC236}">
                <a16:creationId xmlns:a16="http://schemas.microsoft.com/office/drawing/2014/main" id="{6047B48D-DED1-52ED-AA63-184615A2B5EA}"/>
              </a:ext>
            </a:extLst>
          </p:cNvPr>
          <p:cNvPicPr>
            <a:picLocks noChangeAspect="1"/>
          </p:cNvPicPr>
          <p:nvPr/>
        </p:nvPicPr>
        <p:blipFill rotWithShape="1">
          <a:blip r:embed="rId6"/>
          <a:srcRect l="-1126" t="13373" r="-618" b="13373"/>
          <a:stretch>
            <a:fillRect/>
          </a:stretch>
        </p:blipFill>
        <p:spPr>
          <a:xfrm>
            <a:off x="10522745" y="564634"/>
            <a:ext cx="1514474" cy="340756"/>
          </a:xfrm>
          <a:prstGeom prst="rect">
            <a:avLst/>
          </a:prstGeom>
        </p:spPr>
      </p:pic>
      <p:sp>
        <p:nvSpPr>
          <p:cNvPr id="14" name="Rectangle: Top Corners Rounded 13">
            <a:extLst>
              <a:ext uri="{FF2B5EF4-FFF2-40B4-BE49-F238E27FC236}">
                <a16:creationId xmlns:a16="http://schemas.microsoft.com/office/drawing/2014/main" id="{65FA5226-D022-A96F-C4C9-FB4DB282E839}"/>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5" name="Table 4">
            <a:extLst>
              <a:ext uri="{FF2B5EF4-FFF2-40B4-BE49-F238E27FC236}">
                <a16:creationId xmlns:a16="http://schemas.microsoft.com/office/drawing/2014/main" id="{B381FC96-51AD-11D7-852E-F88E02D4A6A3}"/>
              </a:ext>
            </a:extLst>
          </p:cNvPr>
          <p:cNvGraphicFramePr>
            <a:graphicFrameLocks noGrp="1"/>
          </p:cNvGraphicFramePr>
          <p:nvPr>
            <p:extLst>
              <p:ext uri="{D42A27DB-BD31-4B8C-83A1-F6EECF244321}">
                <p14:modId xmlns:p14="http://schemas.microsoft.com/office/powerpoint/2010/main" val="2861848383"/>
              </p:ext>
            </p:extLst>
          </p:nvPr>
        </p:nvGraphicFramePr>
        <p:xfrm>
          <a:off x="-7620" y="1148230"/>
          <a:ext cx="11986260" cy="5301402"/>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2499360">
                  <a:extLst>
                    <a:ext uri="{9D8B030D-6E8A-4147-A177-3AD203B41FA5}">
                      <a16:colId xmlns:a16="http://schemas.microsoft.com/office/drawing/2014/main" val="2382844442"/>
                    </a:ext>
                  </a:extLst>
                </a:gridCol>
                <a:gridCol w="2499360">
                  <a:extLst>
                    <a:ext uri="{9D8B030D-6E8A-4147-A177-3AD203B41FA5}">
                      <a16:colId xmlns:a16="http://schemas.microsoft.com/office/drawing/2014/main" val="957515009"/>
                    </a:ext>
                  </a:extLst>
                </a:gridCol>
                <a:gridCol w="2499360">
                  <a:extLst>
                    <a:ext uri="{9D8B030D-6E8A-4147-A177-3AD203B41FA5}">
                      <a16:colId xmlns:a16="http://schemas.microsoft.com/office/drawing/2014/main" val="2353111847"/>
                    </a:ext>
                  </a:extLst>
                </a:gridCol>
                <a:gridCol w="2499360">
                  <a:extLst>
                    <a:ext uri="{9D8B030D-6E8A-4147-A177-3AD203B41FA5}">
                      <a16:colId xmlns:a16="http://schemas.microsoft.com/office/drawing/2014/main" val="3958386930"/>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a:rPr>
                        <a:t>Planet</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ctr">
                        <a:buNone/>
                      </a:pPr>
                      <a:r>
                        <a:rPr lang="en-US" sz="1200" b="1" noProof="0">
                          <a:solidFill>
                            <a:schemeClr val="bg1"/>
                          </a:solidFill>
                          <a:latin typeface="+mn-lt"/>
                          <a:cs typeface="Leelawadee"/>
                        </a:rPr>
                        <a:t>Ethics</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a:rPr>
                        <a:t>People</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ctr">
                        <a:buNone/>
                      </a:pPr>
                      <a:r>
                        <a:rPr lang="en-US" sz="1200" b="1" noProof="0">
                          <a:solidFill>
                            <a:schemeClr val="bg1"/>
                          </a:solidFill>
                          <a:latin typeface="+mn-lt"/>
                          <a:cs typeface="Leelawadee"/>
                        </a:rPr>
                        <a:t>Social</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1280160">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954F07"/>
                          </a:solidFill>
                          <a:latin typeface="+mj-lt"/>
                          <a:ea typeface="+mn-ea"/>
                          <a:cs typeface="Leelawadee"/>
                        </a:rPr>
                        <a:t>POSITIVE </a:t>
                      </a:r>
                      <a:br>
                        <a:rPr lang="en-US" sz="1400" kern="1200">
                          <a:solidFill>
                            <a:srgbClr val="954F07"/>
                          </a:solidFill>
                          <a:latin typeface="+mj-lt"/>
                          <a:ea typeface="+mn-ea"/>
                          <a:cs typeface="Leelawadee"/>
                        </a:rPr>
                      </a:br>
                      <a:r>
                        <a:rPr lang="en-US" sz="1400" kern="1200">
                          <a:solidFill>
                            <a:srgbClr val="954F07"/>
                          </a:solidFill>
                          <a:latin typeface="+mj-lt"/>
                          <a:ea typeface="+mn-ea"/>
                          <a:cs typeface="Leelawadee"/>
                        </a:rPr>
                        <a:t>AGRICULTURE</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9F0A"/>
                    </a:solidFill>
                  </a:tcPr>
                </a:tc>
                <a:tc>
                  <a:txBody>
                    <a:bodyPr/>
                    <a:lstStyle/>
                    <a:p>
                      <a:pPr marL="0" lvl="0" indent="0" algn="ctr">
                        <a:buNone/>
                      </a:pPr>
                      <a:r>
                        <a:rPr lang="en-GB" sz="1050" b="0" i="1" u="none" strike="noStrike" noProof="0">
                          <a:solidFill>
                            <a:schemeClr val="accent3"/>
                          </a:solidFill>
                          <a:latin typeface="+mn-lt"/>
                        </a:rPr>
                        <a:t>Not a focus area for the customer.</a:t>
                      </a:r>
                      <a:endParaRPr lang="en-US" sz="1050" b="0" i="0" u="none" strike="noStrike" noProof="0">
                        <a:solidFill>
                          <a:schemeClr val="accent3"/>
                        </a:solidFill>
                        <a:latin typeface="+mn-lt"/>
                      </a:endParaRP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lvl="0" indent="-120650" algn="l">
                        <a:buFont typeface="Arial"/>
                        <a:buChar char="•"/>
                      </a:pPr>
                      <a:r>
                        <a:rPr lang="en-US" sz="1050" b="0" i="0" u="none" strike="noStrike" noProof="0">
                          <a:solidFill>
                            <a:schemeClr val="accent3"/>
                          </a:solidFill>
                          <a:highlight>
                            <a:srgbClr val="4FE2F3"/>
                          </a:highlight>
                          <a:latin typeface="+mn-lt"/>
                        </a:rPr>
                        <a:t>Goal:</a:t>
                      </a:r>
                      <a:r>
                        <a:rPr lang="en-US" sz="1050" b="0" i="0" u="none" strike="noStrike" noProof="0">
                          <a:solidFill>
                            <a:schemeClr val="accent3"/>
                          </a:solidFill>
                          <a:latin typeface="+mn-lt"/>
                        </a:rPr>
                        <a:t> Develop local food and products sourcing </a:t>
                      </a:r>
                    </a:p>
                    <a:p>
                      <a:pPr marL="120650" lvl="0" indent="-120650" algn="l">
                        <a:spcBef>
                          <a:spcPts val="400"/>
                        </a:spcBef>
                        <a:buFont typeface="Arial"/>
                        <a:buChar char="•"/>
                      </a:pPr>
                      <a:r>
                        <a:rPr lang="en-US" sz="1050" b="0" i="0" u="none" strike="noStrike" noProof="0">
                          <a:solidFill>
                            <a:schemeClr val="accent3"/>
                          </a:solidFill>
                          <a:highlight>
                            <a:srgbClr val="FFC624"/>
                          </a:highlight>
                          <a:latin typeface="+mn-lt"/>
                        </a:rPr>
                        <a:t>Target:</a:t>
                      </a:r>
                      <a:r>
                        <a:rPr lang="en-US" sz="1050" b="0" i="0" u="none" strike="noStrike" noProof="0">
                          <a:solidFill>
                            <a:schemeClr val="accent3"/>
                          </a:solidFill>
                          <a:latin typeface="+mn-lt"/>
                        </a:rPr>
                        <a:t> Have 100% of suppliers sign our responsible supplier charter by 2025</a:t>
                      </a:r>
                    </a:p>
                    <a:p>
                      <a:pPr marL="120650" lvl="0" indent="-120650" algn="l">
                        <a:spcBef>
                          <a:spcPts val="400"/>
                        </a:spcBef>
                        <a:buFont typeface="Arial"/>
                        <a:buChar char="•"/>
                      </a:pPr>
                      <a:r>
                        <a:rPr lang="en-US" sz="1050" b="0" i="0" u="none" strike="noStrike" noProof="0">
                          <a:solidFill>
                            <a:schemeClr val="accent3"/>
                          </a:solidFill>
                          <a:highlight>
                            <a:srgbClr val="FFC624"/>
                          </a:highlight>
                          <a:latin typeface="+mn-lt"/>
                        </a:rPr>
                        <a:t>Target:</a:t>
                      </a:r>
                      <a:r>
                        <a:rPr lang="en-US" sz="1050" b="0" i="0" u="none" strike="noStrike" noProof="0">
                          <a:solidFill>
                            <a:schemeClr val="accent3"/>
                          </a:solidFill>
                          <a:latin typeface="+mn-lt"/>
                        </a:rPr>
                        <a:t> Have 100% of eggs purchased for our restaurants be cage-free by 2025</a:t>
                      </a:r>
                      <a:endParaRPr lang="en-US" sz="1050" noProof="0">
                        <a:solidFill>
                          <a:schemeClr val="accent3"/>
                        </a:solidFill>
                        <a:latin typeface="+mn-lt"/>
                      </a:endParaRP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a:lnSpc>
                          <a:spcPct val="100000"/>
                        </a:lnSpc>
                        <a:spcBef>
                          <a:spcPts val="0"/>
                        </a:spcBef>
                        <a:spcAft>
                          <a:spcPts val="0"/>
                        </a:spcAft>
                        <a:buNone/>
                      </a:pPr>
                      <a:r>
                        <a:rPr lang="en-GB" sz="1050" b="0" i="1" u="none" strike="noStrike" kern="1200" cap="none" spc="0" normalizeH="0" baseline="0" noProof="0">
                          <a:ln>
                            <a:noFill/>
                          </a:ln>
                          <a:solidFill>
                            <a:schemeClr val="accent3"/>
                          </a:solidFill>
                          <a:effectLst/>
                          <a:uLnTx/>
                          <a:uFillTx/>
                          <a:latin typeface="+mn-lt"/>
                        </a:rPr>
                        <a:t>Not a focus area for the customer.</a:t>
                      </a:r>
                      <a:endParaRPr kumimoji="0" lang="en-US" sz="1050" noProof="0">
                        <a:solidFill>
                          <a:schemeClr val="accent3"/>
                        </a:solidFill>
                        <a:latin typeface="+mn-lt"/>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a:ln>
                            <a:noFill/>
                          </a:ln>
                          <a:solidFill>
                            <a:schemeClr val="accent3"/>
                          </a:solidFill>
                          <a:effectLst/>
                          <a:uLnTx/>
                          <a:uFillTx/>
                          <a:latin typeface="+mn-lt"/>
                          <a:ea typeface="+mn-ea"/>
                          <a:cs typeface="Leelawadee"/>
                        </a:rPr>
                        <a:t>Not a focus area for the customer.</a:t>
                      </a:r>
                      <a:endParaRPr kumimoji="0" lang="en-US" sz="1050" b="0" i="0" u="none" strike="noStrike" kern="1200" cap="none" spc="0" normalizeH="0" baseline="0" noProof="0">
                        <a:ln>
                          <a:noFill/>
                        </a:ln>
                        <a:solidFill>
                          <a:schemeClr val="accent3"/>
                        </a:solidFill>
                        <a:effectLst/>
                        <a:uLnTx/>
                        <a:uFillTx/>
                        <a:latin typeface="+mn-lt"/>
                        <a:ea typeface="+mn-ea"/>
                        <a:cs typeface="Leelawadee"/>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2286000">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lvl="0" indent="-120650">
                        <a:buFont typeface="Arial"/>
                        <a:buChar char="•"/>
                      </a:pPr>
                      <a:r>
                        <a:rPr lang="en-US" sz="1050" b="0" i="0" u="none" strike="noStrike" kern="1200" noProof="0">
                          <a:solidFill>
                            <a:schemeClr val="accent3"/>
                          </a:solidFill>
                          <a:highlight>
                            <a:srgbClr val="4FE2F3"/>
                          </a:highlight>
                          <a:latin typeface="+mn-lt"/>
                        </a:rPr>
                        <a:t>Goal:</a:t>
                      </a:r>
                      <a:r>
                        <a:rPr lang="en-US" sz="1050" b="0" i="0" u="none" strike="noStrike" kern="1200" noProof="0">
                          <a:solidFill>
                            <a:schemeClr val="accent3"/>
                          </a:solidFill>
                          <a:latin typeface="+mn-lt"/>
                        </a:rPr>
                        <a:t> Promote responsible packaging and disposables </a:t>
                      </a:r>
                      <a:endParaRPr lang="en-US" sz="1050" noProof="0">
                        <a:solidFill>
                          <a:schemeClr val="accent3"/>
                        </a:solidFill>
                        <a:latin typeface="+mn-lt"/>
                      </a:endParaRPr>
                    </a:p>
                    <a:p>
                      <a:pPr marL="120650" lvl="0" indent="-120650">
                        <a:spcBef>
                          <a:spcPts val="400"/>
                        </a:spcBef>
                        <a:buFont typeface="Arial"/>
                        <a:buChar char="•"/>
                      </a:pPr>
                      <a:r>
                        <a:rPr lang="en-US" sz="1050" b="0" i="0" u="none" strike="noStrike" kern="1200" noProof="0">
                          <a:solidFill>
                            <a:schemeClr val="accent3"/>
                          </a:solidFill>
                          <a:highlight>
                            <a:srgbClr val="FFC624"/>
                          </a:highlight>
                          <a:latin typeface="+mn-lt"/>
                        </a:rPr>
                        <a:t>Target:</a:t>
                      </a:r>
                      <a:r>
                        <a:rPr lang="en-US" sz="1050" b="0" i="0" u="none" strike="noStrike" kern="1200" noProof="0">
                          <a:solidFill>
                            <a:schemeClr val="accent3"/>
                          </a:solidFill>
                          <a:latin typeface="+mn-lt"/>
                        </a:rPr>
                        <a:t> Reach net zero emissions on all scopes by 2050</a:t>
                      </a:r>
                    </a:p>
                    <a:p>
                      <a:pPr marL="120650" lvl="0" indent="-120650">
                        <a:spcBef>
                          <a:spcPts val="400"/>
                        </a:spcBef>
                        <a:buFont typeface="Arial"/>
                        <a:buChar char="•"/>
                      </a:pPr>
                      <a:r>
                        <a:rPr lang="en-US" sz="1050" b="0" i="0" u="none" strike="noStrike" kern="1200" noProof="0">
                          <a:solidFill>
                            <a:schemeClr val="accent3"/>
                          </a:solidFill>
                          <a:highlight>
                            <a:srgbClr val="FFC624"/>
                          </a:highlight>
                          <a:latin typeface="+mn-lt"/>
                        </a:rPr>
                        <a:t>Target:</a:t>
                      </a:r>
                      <a:r>
                        <a:rPr lang="en-US" sz="1050" b="0" i="0" u="none" strike="noStrike" kern="1200" noProof="0">
                          <a:solidFill>
                            <a:schemeClr val="accent3"/>
                          </a:solidFill>
                          <a:latin typeface="+mn-lt"/>
                        </a:rPr>
                        <a:t> Sustain measurable systems and waste reduction management in 100% of countries </a:t>
                      </a:r>
                    </a:p>
                    <a:p>
                      <a:pPr marL="120650" lvl="0" indent="-120650">
                        <a:spcBef>
                          <a:spcPts val="400"/>
                        </a:spcBef>
                        <a:buFont typeface="Arial"/>
                        <a:buChar char="•"/>
                      </a:pPr>
                      <a:r>
                        <a:rPr lang="en-US" sz="1050" b="0" i="0" u="none" strike="noStrike" kern="1200" noProof="0">
                          <a:solidFill>
                            <a:schemeClr val="accent3"/>
                          </a:solidFill>
                          <a:highlight>
                            <a:srgbClr val="FFC624"/>
                          </a:highlight>
                          <a:latin typeface="+mn-lt"/>
                        </a:rPr>
                        <a:t>Target:</a:t>
                      </a:r>
                      <a:r>
                        <a:rPr lang="en-US" sz="1050" b="0" i="0" u="none" strike="noStrike" kern="1200" noProof="0">
                          <a:solidFill>
                            <a:schemeClr val="accent3"/>
                          </a:solidFill>
                          <a:latin typeface="+mn-lt"/>
                        </a:rPr>
                        <a:t> Sustain the switch to responsible consumables in 100% of countries</a:t>
                      </a:r>
                      <a:endParaRPr lang="en-US" sz="1050" noProof="0">
                        <a:solidFill>
                          <a:schemeClr val="accent3"/>
                        </a:solidFill>
                        <a:latin typeface="+mn-lt"/>
                      </a:endParaRPr>
                    </a:p>
                    <a:p>
                      <a:pPr marL="120650" lvl="0" indent="-120650">
                        <a:spcBef>
                          <a:spcPts val="400"/>
                        </a:spcBef>
                        <a:buFont typeface="Arial"/>
                        <a:buChar char="•"/>
                      </a:pPr>
                      <a:r>
                        <a:rPr lang="en-US" sz="1050" b="0" i="0" u="none" strike="noStrike" kern="1200" noProof="0">
                          <a:solidFill>
                            <a:schemeClr val="accent3"/>
                          </a:solidFill>
                          <a:highlight>
                            <a:srgbClr val="FFC624"/>
                          </a:highlight>
                          <a:latin typeface="+mn-lt"/>
                        </a:rPr>
                        <a:t>Target:</a:t>
                      </a:r>
                      <a:r>
                        <a:rPr lang="en-US" sz="1050" b="0" i="0" u="none" strike="noStrike" kern="1200" noProof="0">
                          <a:solidFill>
                            <a:schemeClr val="accent3"/>
                          </a:solidFill>
                          <a:latin typeface="+mn-lt"/>
                        </a:rPr>
                        <a:t> Sustain that all stores have an alternative to single-use plastic water bottles </a:t>
                      </a:r>
                    </a:p>
                    <a:p>
                      <a:pPr marL="120650" lvl="0" indent="-120650">
                        <a:spcBef>
                          <a:spcPts val="400"/>
                        </a:spcBef>
                        <a:buFont typeface="Arial"/>
                        <a:buChar char="•"/>
                      </a:pPr>
                      <a:r>
                        <a:rPr lang="en-US" sz="1050" b="0" i="0" u="none" strike="noStrike" kern="1200" noProof="0">
                          <a:solidFill>
                            <a:schemeClr val="accent3"/>
                          </a:solidFill>
                          <a:highlight>
                            <a:srgbClr val="FFC624"/>
                          </a:highlight>
                          <a:latin typeface="+mn-lt"/>
                        </a:rPr>
                        <a:t>Target:</a:t>
                      </a:r>
                      <a:r>
                        <a:rPr lang="en-US" sz="1050" b="0" i="0" u="none" strike="noStrike" kern="1200" noProof="0">
                          <a:solidFill>
                            <a:schemeClr val="accent3"/>
                          </a:solidFill>
                          <a:latin typeface="+mn-lt"/>
                        </a:rPr>
                        <a:t> Have ¾ of bottles be 100% RPET </a:t>
                      </a:r>
                      <a:br>
                        <a:rPr lang="en-US" sz="1050" b="0" i="0" u="none" strike="noStrike" kern="1200" noProof="0">
                          <a:solidFill>
                            <a:schemeClr val="accent3"/>
                          </a:solidFill>
                          <a:latin typeface="+mn-lt"/>
                        </a:rPr>
                      </a:br>
                      <a:r>
                        <a:rPr lang="en-US" sz="1050" b="0" i="0" u="none" strike="noStrike" kern="1200" noProof="0">
                          <a:solidFill>
                            <a:schemeClr val="accent3"/>
                          </a:solidFill>
                          <a:latin typeface="+mn-lt"/>
                        </a:rPr>
                        <a:t>by 2025</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lvl="0" indent="-120650">
                        <a:buFont typeface="Arial"/>
                        <a:buChar char="•"/>
                      </a:pPr>
                      <a:r>
                        <a:rPr lang="en-US" sz="1050" b="0" i="0" u="none" strike="noStrike" kern="1200" noProof="0">
                          <a:solidFill>
                            <a:schemeClr val="accent3"/>
                          </a:solidFill>
                          <a:highlight>
                            <a:srgbClr val="4FE2F3"/>
                          </a:highlight>
                          <a:latin typeface="+mn-lt"/>
                        </a:rPr>
                        <a:t>Goal:</a:t>
                      </a:r>
                      <a:r>
                        <a:rPr lang="en-US" sz="1050" b="0" i="0" u="none" strike="noStrike" kern="1200" noProof="0">
                          <a:solidFill>
                            <a:schemeClr val="accent3"/>
                          </a:solidFill>
                          <a:latin typeface="+mn-lt"/>
                        </a:rPr>
                        <a:t> Cultivate ethical </a:t>
                      </a:r>
                      <a:r>
                        <a:rPr lang="en-US" sz="1050" b="0" i="0" u="none" strike="noStrike" kern="1200" noProof="0" err="1">
                          <a:solidFill>
                            <a:schemeClr val="accent3"/>
                          </a:solidFill>
                          <a:latin typeface="+mn-lt"/>
                        </a:rPr>
                        <a:t>behaviour</a:t>
                      </a:r>
                      <a:r>
                        <a:rPr lang="en-US" sz="1050" b="0" i="0" u="none" strike="noStrike" kern="1200" noProof="0">
                          <a:solidFill>
                            <a:schemeClr val="accent3"/>
                          </a:solidFill>
                          <a:latin typeface="+mn-lt"/>
                        </a:rPr>
                        <a:t> </a:t>
                      </a:r>
                    </a:p>
                    <a:p>
                      <a:pPr marL="0" lvl="0" indent="0">
                        <a:buNone/>
                      </a:pPr>
                      <a:endParaRPr lang="en-US" sz="1050" b="0" i="0" u="none" strike="noStrike" kern="1200" noProof="0">
                        <a:solidFill>
                          <a:schemeClr val="accent3"/>
                        </a:solidFill>
                        <a:highlight>
                          <a:srgbClr val="FFC624"/>
                        </a:highlight>
                        <a:latin typeface="+mn-lt"/>
                      </a:endParaRP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marR="0" lvl="0" indent="-120650" algn="l" rtl="0" eaLnBrk="1" fontAlgn="auto" latinLnBrk="0" hangingPunct="1">
                        <a:lnSpc>
                          <a:spcPct val="100000"/>
                        </a:lnSpc>
                        <a:spcBef>
                          <a:spcPts val="0"/>
                        </a:spcBef>
                        <a:spcAft>
                          <a:spcPts val="0"/>
                        </a:spcAft>
                        <a:buClrTx/>
                        <a:buSzTx/>
                        <a:buFont typeface="Arial" panose="020B0604020202020204" pitchFamily="34" charset="0"/>
                        <a:buChar char="•"/>
                      </a:pPr>
                      <a:r>
                        <a:rPr lang="en-US" sz="1050" b="0" i="0" u="none" strike="noStrike" noProof="0">
                          <a:solidFill>
                            <a:schemeClr val="accent3"/>
                          </a:solidFill>
                          <a:highlight>
                            <a:srgbClr val="4FE2F3"/>
                          </a:highlight>
                          <a:latin typeface="+mn-lt"/>
                        </a:rPr>
                        <a:t>Goal:</a:t>
                      </a:r>
                      <a:r>
                        <a:rPr lang="en-US" sz="1050" b="0" i="0" u="none" strike="noStrike" noProof="0">
                          <a:solidFill>
                            <a:schemeClr val="accent3"/>
                          </a:solidFill>
                          <a:latin typeface="+mn-lt"/>
                        </a:rPr>
                        <a:t> Foster diversity and equal opportunities </a:t>
                      </a:r>
                    </a:p>
                    <a:p>
                      <a:pPr marL="120650" marR="0" lvl="0" indent="-120650" algn="l">
                        <a:lnSpc>
                          <a:spcPct val="100000"/>
                        </a:lnSpc>
                        <a:spcBef>
                          <a:spcPts val="400"/>
                        </a:spcBef>
                        <a:spcAft>
                          <a:spcPts val="0"/>
                        </a:spcAft>
                        <a:buClrTx/>
                        <a:buSzTx/>
                        <a:buFont typeface="Arial" panose="020B0604020202020204" pitchFamily="34" charset="0"/>
                        <a:buChar char="•"/>
                      </a:pPr>
                      <a:r>
                        <a:rPr lang="en-US" sz="1050" b="0" i="0" u="none" strike="noStrike" noProof="0">
                          <a:solidFill>
                            <a:schemeClr val="accent3"/>
                          </a:solidFill>
                          <a:highlight>
                            <a:srgbClr val="4FE2F3"/>
                          </a:highlight>
                          <a:latin typeface="+mn-lt"/>
                        </a:rPr>
                        <a:t>Goal:</a:t>
                      </a:r>
                      <a:r>
                        <a:rPr lang="en-US" sz="1050" b="0" i="0" u="none" strike="noStrike" noProof="0">
                          <a:solidFill>
                            <a:schemeClr val="accent3"/>
                          </a:solidFill>
                          <a:latin typeface="+mn-lt"/>
                        </a:rPr>
                        <a:t> Ensure security and </a:t>
                      </a:r>
                      <a:br>
                        <a:rPr lang="en-US" sz="1050" b="0" i="0" u="none" strike="noStrike" noProof="0">
                          <a:solidFill>
                            <a:schemeClr val="accent3"/>
                          </a:solidFill>
                          <a:latin typeface="+mn-lt"/>
                        </a:rPr>
                      </a:br>
                      <a:r>
                        <a:rPr lang="en-US" sz="1050" b="0" i="0" u="none" strike="noStrike" noProof="0">
                          <a:solidFill>
                            <a:schemeClr val="accent3"/>
                          </a:solidFill>
                          <a:latin typeface="+mn-lt"/>
                        </a:rPr>
                        <a:t>well-being at work </a:t>
                      </a:r>
                    </a:p>
                    <a:p>
                      <a:pPr marL="120650" marR="0" lvl="0" indent="-120650" algn="l">
                        <a:lnSpc>
                          <a:spcPct val="100000"/>
                        </a:lnSpc>
                        <a:spcBef>
                          <a:spcPts val="400"/>
                        </a:spcBef>
                        <a:spcAft>
                          <a:spcPts val="0"/>
                        </a:spcAft>
                        <a:buClrTx/>
                        <a:buSzTx/>
                        <a:buFont typeface="Arial" panose="020B0604020202020204" pitchFamily="34" charset="0"/>
                        <a:buChar char="•"/>
                      </a:pPr>
                      <a:r>
                        <a:rPr lang="en-US" sz="1050" b="0" i="0" u="none" strike="noStrike" noProof="0">
                          <a:solidFill>
                            <a:schemeClr val="accent3"/>
                          </a:solidFill>
                          <a:highlight>
                            <a:srgbClr val="FFC624"/>
                          </a:highlight>
                          <a:latin typeface="+mn-lt"/>
                        </a:rPr>
                        <a:t>Target:</a:t>
                      </a:r>
                      <a:r>
                        <a:rPr lang="en-US" sz="1050" b="0" i="0" u="none" strike="noStrike" noProof="0">
                          <a:solidFill>
                            <a:schemeClr val="accent3"/>
                          </a:solidFill>
                          <a:latin typeface="+mn-lt"/>
                        </a:rPr>
                        <a:t> Have 100% of countries run employee engagement surveys &amp; implement staff initiatives by 2025</a:t>
                      </a:r>
                    </a:p>
                    <a:p>
                      <a:pPr marL="120650" marR="0" lvl="0" indent="-120650" algn="l">
                        <a:lnSpc>
                          <a:spcPct val="100000"/>
                        </a:lnSpc>
                        <a:spcBef>
                          <a:spcPts val="400"/>
                        </a:spcBef>
                        <a:spcAft>
                          <a:spcPts val="0"/>
                        </a:spcAft>
                        <a:buClrTx/>
                        <a:buSzTx/>
                        <a:buFont typeface="Arial" panose="020B0604020202020204" pitchFamily="34" charset="0"/>
                        <a:buChar char="•"/>
                      </a:pPr>
                      <a:r>
                        <a:rPr lang="en-US" sz="1050" b="0" i="0" u="none" strike="noStrike" noProof="0">
                          <a:solidFill>
                            <a:schemeClr val="accent3"/>
                          </a:solidFill>
                          <a:highlight>
                            <a:srgbClr val="FFC624"/>
                          </a:highlight>
                          <a:latin typeface="+mn-lt"/>
                        </a:rPr>
                        <a:t>Target: </a:t>
                      </a:r>
                      <a:r>
                        <a:rPr lang="en-US" sz="1050" b="0" i="0" u="none" strike="noStrike" noProof="0">
                          <a:solidFill>
                            <a:schemeClr val="accent3"/>
                          </a:solidFill>
                          <a:latin typeface="+mn-lt"/>
                        </a:rPr>
                        <a:t>Have 100% of managers receive Diversity &amp; Inclusion awareness training </a:t>
                      </a:r>
                      <a:br>
                        <a:rPr lang="en-US" sz="1050" b="0" i="0" u="none" strike="noStrike" noProof="0">
                          <a:solidFill>
                            <a:schemeClr val="accent3"/>
                          </a:solidFill>
                          <a:latin typeface="+mn-lt"/>
                        </a:rPr>
                      </a:br>
                      <a:r>
                        <a:rPr lang="en-US" sz="1050" b="0" i="0" u="none" strike="noStrike" noProof="0">
                          <a:solidFill>
                            <a:schemeClr val="accent3"/>
                          </a:solidFill>
                          <a:latin typeface="+mn-lt"/>
                        </a:rPr>
                        <a:t>by 2025</a:t>
                      </a:r>
                    </a:p>
                    <a:p>
                      <a:pPr marL="120650" marR="0" lvl="0" indent="-120650" algn="l">
                        <a:lnSpc>
                          <a:spcPct val="100000"/>
                        </a:lnSpc>
                        <a:spcBef>
                          <a:spcPts val="400"/>
                        </a:spcBef>
                        <a:spcAft>
                          <a:spcPts val="0"/>
                        </a:spcAft>
                        <a:buClrTx/>
                        <a:buSzTx/>
                        <a:buFont typeface="Arial" panose="020B0604020202020204" pitchFamily="34" charset="0"/>
                        <a:buChar char="•"/>
                      </a:pPr>
                      <a:r>
                        <a:rPr lang="en-US" sz="1050" b="0" i="0" u="none" strike="noStrike" noProof="0">
                          <a:solidFill>
                            <a:schemeClr val="accent3"/>
                          </a:solidFill>
                          <a:highlight>
                            <a:srgbClr val="FFC624"/>
                          </a:highlight>
                          <a:latin typeface="+mn-lt"/>
                        </a:rPr>
                        <a:t>Target:</a:t>
                      </a:r>
                      <a:r>
                        <a:rPr lang="en-US" sz="1050" b="0" i="0" u="none" strike="noStrike" noProof="0">
                          <a:solidFill>
                            <a:schemeClr val="accent3"/>
                          </a:solidFill>
                          <a:latin typeface="+mn-lt"/>
                        </a:rPr>
                        <a:t> Sustain a 50-50 gender balance within Top Executive teams by 2025</a:t>
                      </a: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indent="-120650">
                        <a:buFont typeface="Arial" panose="020B0604020202020204" pitchFamily="34" charset="0"/>
                        <a:buChar char="•"/>
                      </a:pPr>
                      <a:r>
                        <a:rPr lang="en-US" sz="1050" b="0" i="0" u="none" strike="noStrike" kern="1200" noProof="0">
                          <a:solidFill>
                            <a:schemeClr val="accent3"/>
                          </a:solidFill>
                          <a:highlight>
                            <a:srgbClr val="4FE2F3"/>
                          </a:highlight>
                          <a:latin typeface="+mn-lt"/>
                        </a:rPr>
                        <a:t>Goal:</a:t>
                      </a:r>
                      <a:r>
                        <a:rPr lang="en-US" sz="1050" kern="1200" noProof="0">
                          <a:solidFill>
                            <a:schemeClr val="accent3"/>
                          </a:solidFill>
                          <a:latin typeface="+mn-lt"/>
                          <a:ea typeface="+mn-ea"/>
                          <a:cs typeface="Leelawadee"/>
                        </a:rPr>
                        <a:t> Support local communities </a:t>
                      </a:r>
                    </a:p>
                    <a:p>
                      <a:pPr marL="120650" lvl="0" indent="-120650">
                        <a:spcBef>
                          <a:spcPts val="400"/>
                        </a:spcBef>
                        <a:buFont typeface="Arial" panose="020B0604020202020204" pitchFamily="34" charset="0"/>
                        <a:buChar char="•"/>
                      </a:pPr>
                      <a:r>
                        <a:rPr lang="en-US" sz="1050" b="0" i="0" u="none" strike="noStrike" kern="1200" noProof="0">
                          <a:solidFill>
                            <a:schemeClr val="accent3"/>
                          </a:solidFill>
                          <a:highlight>
                            <a:srgbClr val="4FE2F3"/>
                          </a:highlight>
                          <a:latin typeface="+mn-lt"/>
                        </a:rPr>
                        <a:t>Goal:</a:t>
                      </a:r>
                      <a:r>
                        <a:rPr lang="en-US" sz="1050" kern="1200" noProof="0">
                          <a:solidFill>
                            <a:schemeClr val="accent3"/>
                          </a:solidFill>
                          <a:latin typeface="+mn-lt"/>
                          <a:ea typeface="+mn-ea"/>
                          <a:cs typeface="Leelawadee"/>
                        </a:rPr>
                        <a:t> Leverage our network to make food and money donations </a:t>
                      </a:r>
                    </a:p>
                    <a:p>
                      <a:pPr marL="120650" lvl="0" indent="-120650">
                        <a:spcBef>
                          <a:spcPts val="400"/>
                        </a:spcBef>
                        <a:buFont typeface="Arial" panose="020B0604020202020204" pitchFamily="34" charset="0"/>
                        <a:buChar char="•"/>
                      </a:pPr>
                      <a:r>
                        <a:rPr lang="en-US" sz="1050" b="0" i="0" u="none" strike="noStrike" kern="1200" noProof="0">
                          <a:solidFill>
                            <a:schemeClr val="accent3"/>
                          </a:solidFill>
                          <a:highlight>
                            <a:srgbClr val="FFC624"/>
                          </a:highlight>
                          <a:latin typeface="+mn-lt"/>
                        </a:rPr>
                        <a:t>Target:</a:t>
                      </a:r>
                      <a:r>
                        <a:rPr lang="en-US" sz="1050" b="0" i="0" u="none" strike="noStrike" kern="1200" noProof="0">
                          <a:solidFill>
                            <a:schemeClr val="accent3"/>
                          </a:solidFill>
                          <a:latin typeface="+mn-lt"/>
                        </a:rPr>
                        <a:t> Have 100% of countries develop initiatives to support local communities </a:t>
                      </a:r>
                      <a:br>
                        <a:rPr lang="en-US" sz="1050" b="0" i="0" u="none" strike="noStrike" kern="1200" noProof="0">
                          <a:solidFill>
                            <a:schemeClr val="accent3"/>
                          </a:solidFill>
                          <a:latin typeface="+mn-lt"/>
                        </a:rPr>
                      </a:br>
                      <a:r>
                        <a:rPr lang="en-US" sz="1050" b="0" i="0" u="none" strike="noStrike" kern="1200" noProof="0">
                          <a:solidFill>
                            <a:schemeClr val="accent3"/>
                          </a:solidFill>
                          <a:latin typeface="+mn-lt"/>
                        </a:rPr>
                        <a:t>by 2025</a:t>
                      </a: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r h="1225210">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922F11"/>
                          </a:solidFill>
                          <a:latin typeface="+mj-lt"/>
                          <a:ea typeface="+mn-ea"/>
                          <a:cs typeface="Leelawadee"/>
                        </a:rPr>
                        <a:t>POSITIVE </a:t>
                      </a:r>
                      <a:br>
                        <a:rPr lang="en-US" sz="1400" kern="1200">
                          <a:solidFill>
                            <a:srgbClr val="922F11"/>
                          </a:solidFill>
                          <a:latin typeface="+mj-lt"/>
                          <a:ea typeface="+mn-ea"/>
                          <a:cs typeface="Leelawadee"/>
                        </a:rPr>
                      </a:br>
                      <a:r>
                        <a:rPr lang="en-US" sz="1400" kern="1200">
                          <a:solidFill>
                            <a:srgbClr val="922F11"/>
                          </a:solidFill>
                          <a:latin typeface="+mj-lt"/>
                          <a:ea typeface="+mn-ea"/>
                          <a:cs typeface="Leelawadee"/>
                        </a:rPr>
                        <a:t>CHOICES</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E6D27"/>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a:ln>
                            <a:noFill/>
                          </a:ln>
                          <a:solidFill>
                            <a:schemeClr val="accent3"/>
                          </a:solidFill>
                          <a:effectLst/>
                          <a:uLnTx/>
                          <a:uFillTx/>
                          <a:latin typeface="+mn-lt"/>
                          <a:ea typeface="+mn-ea"/>
                          <a:cs typeface="Leelawadee"/>
                        </a:rPr>
                        <a:t>Not a focus area for the customer.</a:t>
                      </a:r>
                      <a:endParaRPr kumimoji="0" lang="en-US" sz="1050" b="0" i="0" u="none" strike="noStrike" kern="1200" cap="none" spc="0" normalizeH="0" baseline="0" noProof="0">
                        <a:ln>
                          <a:noFill/>
                        </a:ln>
                        <a:solidFill>
                          <a:schemeClr val="accent3"/>
                        </a:solidFill>
                        <a:effectLst/>
                        <a:uLnTx/>
                        <a:uFillTx/>
                        <a:latin typeface="+mn-lt"/>
                        <a:ea typeface="+mn-ea"/>
                        <a:cs typeface="Leelawadee"/>
                      </a:endParaRP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lvl="0" indent="-120650" algn="l">
                        <a:lnSpc>
                          <a:spcPct val="100000"/>
                        </a:lnSpc>
                        <a:spcBef>
                          <a:spcPts val="0"/>
                        </a:spcBef>
                        <a:spcAft>
                          <a:spcPts val="0"/>
                        </a:spcAft>
                        <a:buFont typeface="Arial"/>
                        <a:buChar char="•"/>
                      </a:pPr>
                      <a:r>
                        <a:rPr lang="en-US" sz="1050" b="0" i="0" u="none" strike="noStrike" kern="1200" cap="none" spc="0" normalizeH="0" baseline="0" noProof="0">
                          <a:ln>
                            <a:noFill/>
                          </a:ln>
                          <a:solidFill>
                            <a:schemeClr val="accent3"/>
                          </a:solidFill>
                          <a:effectLst/>
                          <a:highlight>
                            <a:srgbClr val="4FE2F3"/>
                          </a:highlight>
                          <a:uLnTx/>
                          <a:uFillTx/>
                          <a:latin typeface="+mn-lt"/>
                        </a:rPr>
                        <a:t>Goal:</a:t>
                      </a:r>
                      <a:r>
                        <a:rPr lang="en-US" sz="1050" b="0" i="0" u="none" strike="noStrike" kern="1200" cap="none" spc="0" normalizeH="0" baseline="0" noProof="0">
                          <a:ln>
                            <a:noFill/>
                          </a:ln>
                          <a:solidFill>
                            <a:schemeClr val="accent3"/>
                          </a:solidFill>
                          <a:effectLst/>
                          <a:uLnTx/>
                          <a:uFillTx/>
                          <a:latin typeface="+mn-lt"/>
                        </a:rPr>
                        <a:t> Promote responsible products and ingredients </a:t>
                      </a:r>
                      <a:endParaRPr kumimoji="0" lang="en-US" sz="1050" noProof="0">
                        <a:solidFill>
                          <a:schemeClr val="accent3"/>
                        </a:solidFill>
                        <a:latin typeface="+mn-lt"/>
                      </a:endParaRP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a:ln>
                            <a:noFill/>
                          </a:ln>
                          <a:solidFill>
                            <a:schemeClr val="accent3"/>
                          </a:solidFill>
                          <a:effectLst/>
                          <a:uLnTx/>
                          <a:uFillTx/>
                          <a:latin typeface="+mn-lt"/>
                          <a:ea typeface="+mn-ea"/>
                          <a:cs typeface="Leelawadee"/>
                        </a:rPr>
                        <a:t>Not a focus area for the customer.</a:t>
                      </a:r>
                      <a:endParaRPr kumimoji="0" lang="en-US" sz="1050" b="0" i="0" u="none" strike="noStrike" kern="1200" cap="none" spc="0" normalizeH="0" baseline="0" noProof="0">
                        <a:ln>
                          <a:noFill/>
                        </a:ln>
                        <a:solidFill>
                          <a:schemeClr val="accent3"/>
                        </a:solidFill>
                        <a:effectLst/>
                        <a:uLnTx/>
                        <a:uFillTx/>
                        <a:latin typeface="+mn-lt"/>
                        <a:ea typeface="+mn-ea"/>
                        <a:cs typeface="Leelawadee"/>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a:ln>
                            <a:noFill/>
                          </a:ln>
                          <a:solidFill>
                            <a:schemeClr val="accent3"/>
                          </a:solidFill>
                          <a:effectLst/>
                          <a:uLnTx/>
                          <a:uFillTx/>
                          <a:latin typeface="+mn-lt"/>
                          <a:ea typeface="+mn-ea"/>
                          <a:cs typeface="Leelawadee"/>
                        </a:rPr>
                        <a:t>Not a focus area for the customer.</a:t>
                      </a:r>
                      <a:endParaRPr kumimoji="0" lang="en-US" sz="1050" b="0" i="0" u="none" strike="noStrike" kern="1200" cap="none" spc="0" normalizeH="0" baseline="0" noProof="0">
                        <a:ln>
                          <a:noFill/>
                        </a:ln>
                        <a:solidFill>
                          <a:schemeClr val="accent3"/>
                        </a:solidFill>
                        <a:effectLst/>
                        <a:uLnTx/>
                        <a:uFillTx/>
                        <a:latin typeface="+mn-lt"/>
                        <a:ea typeface="+mn-ea"/>
                        <a:cs typeface="Leelawadee"/>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88316528"/>
                  </a:ext>
                </a:extLst>
              </a:tr>
            </a:tbl>
          </a:graphicData>
        </a:graphic>
      </p:graphicFrame>
      <p:pic>
        <p:nvPicPr>
          <p:cNvPr id="17" name="Picture 16" descr="A logo of a leaf in a circle&#10;&#10;Description automatically generated">
            <a:extLst>
              <a:ext uri="{FF2B5EF4-FFF2-40B4-BE49-F238E27FC236}">
                <a16:creationId xmlns:a16="http://schemas.microsoft.com/office/drawing/2014/main" id="{D3CF7530-00D1-6282-1A9C-3B45101FAFD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pic>
        <p:nvPicPr>
          <p:cNvPr id="18" name="Picture 17" descr="A blue and green windmill with green arrows&#10;&#10;Description automatically generated">
            <a:extLst>
              <a:ext uri="{FF2B5EF4-FFF2-40B4-BE49-F238E27FC236}">
                <a16:creationId xmlns:a16="http://schemas.microsoft.com/office/drawing/2014/main" id="{264B6373-3D4E-2FC8-98FD-864E3C4171A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7884" y="3098824"/>
            <a:ext cx="556204" cy="604020"/>
          </a:xfrm>
          <a:prstGeom prst="rect">
            <a:avLst/>
          </a:prstGeom>
        </p:spPr>
      </p:pic>
      <p:pic>
        <p:nvPicPr>
          <p:cNvPr id="19" name="Picture 18" descr="A logo of a hand and a globe&#10;&#10;Description automatically generated">
            <a:extLst>
              <a:ext uri="{FF2B5EF4-FFF2-40B4-BE49-F238E27FC236}">
                <a16:creationId xmlns:a16="http://schemas.microsoft.com/office/drawing/2014/main" id="{FF81526E-C74D-CF0E-F3BA-961A946A40E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27528" y="5709770"/>
            <a:ext cx="536916" cy="583072"/>
          </a:xfrm>
          <a:prstGeom prst="rect">
            <a:avLst/>
          </a:prstGeom>
        </p:spPr>
      </p:pic>
    </p:spTree>
    <p:extLst>
      <p:ext uri="{BB962C8B-B14F-4D97-AF65-F5344CB8AC3E}">
        <p14:creationId xmlns:p14="http://schemas.microsoft.com/office/powerpoint/2010/main" val="124310377"/>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76076D-A025-C357-F97A-FF1A75FEE207}"/>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02BF8D9D-38A5-B109-3F5E-4655B3978AD8}"/>
              </a:ext>
            </a:extLst>
          </p:cNvPr>
          <p:cNvGraphicFramePr>
            <a:graphicFrameLocks/>
          </p:cNvGraphicFramePr>
          <p:nvPr>
            <p:custDataLst>
              <p:tags r:id="rId1"/>
            </p:custDataLst>
            <p:extLst>
              <p:ext uri="{D42A27DB-BD31-4B8C-83A1-F6EECF244321}">
                <p14:modId xmlns:p14="http://schemas.microsoft.com/office/powerpoint/2010/main" val="28737019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4" name="think-cell data - do not delete" hidden="1">
                        <a:extLst>
                          <a:ext uri="{FF2B5EF4-FFF2-40B4-BE49-F238E27FC236}">
                            <a16:creationId xmlns:a16="http://schemas.microsoft.com/office/drawing/2014/main" id="{02BF8D9D-38A5-B109-3F5E-4655B3978AD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A969020-C9CB-89E9-0D6F-708573B5A1AA}"/>
              </a:ext>
            </a:extLst>
          </p:cNvPr>
          <p:cNvSpPr>
            <a:spLocks noGrp="1"/>
          </p:cNvSpPr>
          <p:nvPr>
            <p:ph type="title"/>
          </p:nvPr>
        </p:nvSpPr>
        <p:spPr>
          <a:xfrm>
            <a:off x="304801" y="247650"/>
            <a:ext cx="10613570" cy="968375"/>
          </a:xfrm>
        </p:spPr>
        <p:txBody>
          <a:bodyPr vert="horz" rIns="0"/>
          <a:lstStyle/>
          <a:p>
            <a:pPr lvl="0"/>
            <a:r>
              <a:rPr lang="en-US" sz="2600"/>
              <a:t>COMMONALITY BETWEEN PARADIES LAGARDERE’S AND PEP+ FOCUS AREAS</a:t>
            </a:r>
            <a:br>
              <a:rPr lang="en-US" sz="2600"/>
            </a:br>
            <a:r>
              <a:rPr lang="en-US" sz="1800" i="1"/>
              <a:t>Allowing us to identify opportunities for collaboration, and therefore</a:t>
            </a:r>
            <a:br>
              <a:rPr lang="en-US" sz="1800" i="1"/>
            </a:br>
            <a:r>
              <a:rPr lang="en-US" sz="1800" i="1"/>
              <a:t>add value to our relationship</a:t>
            </a:r>
          </a:p>
        </p:txBody>
      </p:sp>
      <p:sp>
        <p:nvSpPr>
          <p:cNvPr id="14" name="Rectangle: Top Corners Rounded 13">
            <a:extLst>
              <a:ext uri="{FF2B5EF4-FFF2-40B4-BE49-F238E27FC236}">
                <a16:creationId xmlns:a16="http://schemas.microsoft.com/office/drawing/2014/main" id="{3AC70358-FAAB-F10C-E457-C8FDEEA794F1}"/>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5" name="Table 4">
            <a:extLst>
              <a:ext uri="{FF2B5EF4-FFF2-40B4-BE49-F238E27FC236}">
                <a16:creationId xmlns:a16="http://schemas.microsoft.com/office/drawing/2014/main" id="{12A0C356-A964-3FE8-9CA5-AA3B0C641F61}"/>
              </a:ext>
            </a:extLst>
          </p:cNvPr>
          <p:cNvGraphicFramePr>
            <a:graphicFrameLocks noGrp="1"/>
          </p:cNvGraphicFramePr>
          <p:nvPr>
            <p:extLst>
              <p:ext uri="{D42A27DB-BD31-4B8C-83A1-F6EECF244321}">
                <p14:modId xmlns:p14="http://schemas.microsoft.com/office/powerpoint/2010/main" val="1041388205"/>
              </p:ext>
            </p:extLst>
          </p:nvPr>
        </p:nvGraphicFramePr>
        <p:xfrm>
          <a:off x="-7620" y="1148230"/>
          <a:ext cx="11986260" cy="5038258"/>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4998720">
                  <a:extLst>
                    <a:ext uri="{9D8B030D-6E8A-4147-A177-3AD203B41FA5}">
                      <a16:colId xmlns:a16="http://schemas.microsoft.com/office/drawing/2014/main" val="2382844442"/>
                    </a:ext>
                  </a:extLst>
                </a:gridCol>
                <a:gridCol w="4998720">
                  <a:extLst>
                    <a:ext uri="{9D8B030D-6E8A-4147-A177-3AD203B41FA5}">
                      <a16:colId xmlns:a16="http://schemas.microsoft.com/office/drawing/2014/main" val="2353111847"/>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a:rPr>
                        <a:t>Planet</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ctr">
                        <a:buNone/>
                      </a:pPr>
                      <a:r>
                        <a:rPr lang="en-US" sz="1200" b="1" noProof="0">
                          <a:solidFill>
                            <a:schemeClr val="bg1"/>
                          </a:solidFill>
                          <a:latin typeface="+mn-lt"/>
                          <a:cs typeface="Leelawadee"/>
                        </a:rPr>
                        <a:t>Social</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4791370">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71450" lvl="0" indent="-171450" algn="l">
                        <a:lnSpc>
                          <a:spcPct val="100000"/>
                        </a:lnSpc>
                        <a:buClr>
                          <a:schemeClr val="tx1"/>
                        </a:buClr>
                        <a:buFont typeface="Arial,Sans-Serif"/>
                        <a:buChar char="•"/>
                      </a:pPr>
                      <a:r>
                        <a:rPr lang="en-US" sz="1050" b="0" i="0" u="none" strike="noStrike" kern="1200" noProof="0">
                          <a:solidFill>
                            <a:schemeClr val="accent3"/>
                          </a:solidFill>
                          <a:highlight>
                            <a:srgbClr val="4FE2F3"/>
                          </a:highlight>
                          <a:latin typeface="+mn-lt"/>
                        </a:rPr>
                        <a:t>Goal:</a:t>
                      </a:r>
                      <a:r>
                        <a:rPr lang="en-US" sz="1050" b="0" i="0" u="none" strike="noStrike" kern="1200" noProof="0">
                          <a:solidFill>
                            <a:schemeClr val="accent3"/>
                          </a:solidFill>
                          <a:latin typeface="+mn-lt"/>
                        </a:rPr>
                        <a:t> Promote responsible packaging and disposables </a:t>
                      </a:r>
                    </a:p>
                    <a:p>
                      <a:pPr marL="350838" lvl="1" indent="-176213" algn="l">
                        <a:lnSpc>
                          <a:spcPct val="100000"/>
                        </a:lnSpc>
                        <a:spcBef>
                          <a:spcPts val="400"/>
                        </a:spcBef>
                        <a:buClr>
                          <a:schemeClr val="tx1"/>
                        </a:buClr>
                        <a:buFont typeface="Wingdings,Sans-Serif"/>
                        <a:buChar char="Ø"/>
                      </a:pPr>
                      <a:r>
                        <a:rPr lang="en-US" sz="1050" b="1" i="0" u="none" strike="noStrike" kern="1200" noProof="0">
                          <a:solidFill>
                            <a:schemeClr val="accent3"/>
                          </a:solidFill>
                          <a:latin typeface="+mn-lt"/>
                        </a:rPr>
                        <a:t>pep+ alignment: Use 40% or greater recycled content in our plastic packaging by 3035 </a:t>
                      </a:r>
                      <a:endParaRPr lang="en-US" sz="1050" noProof="0">
                        <a:solidFill>
                          <a:schemeClr val="accent3"/>
                        </a:solidFill>
                        <a:latin typeface="+mn-lt"/>
                      </a:endParaRPr>
                    </a:p>
                    <a:p>
                      <a:pPr marL="171450" lvl="0" indent="-171450" algn="l">
                        <a:lnSpc>
                          <a:spcPct val="100000"/>
                        </a:lnSpc>
                        <a:spcBef>
                          <a:spcPts val="800"/>
                        </a:spcBef>
                        <a:buClr>
                          <a:schemeClr val="tx1"/>
                        </a:buClr>
                        <a:buFont typeface="Arial,Sans-Serif"/>
                        <a:buChar char="•"/>
                      </a:pPr>
                      <a:r>
                        <a:rPr lang="en-US" sz="1050" b="0" i="0" u="none" strike="noStrike" kern="1200" noProof="0">
                          <a:solidFill>
                            <a:schemeClr val="accent3"/>
                          </a:solidFill>
                          <a:highlight>
                            <a:srgbClr val="FFC624"/>
                          </a:highlight>
                          <a:latin typeface="+mn-lt"/>
                        </a:rPr>
                        <a:t>Target:</a:t>
                      </a:r>
                      <a:r>
                        <a:rPr lang="en-US" sz="1050" b="0" i="0" u="none" strike="noStrike" kern="1200" noProof="0">
                          <a:solidFill>
                            <a:schemeClr val="accent3"/>
                          </a:solidFill>
                          <a:latin typeface="+mn-lt"/>
                        </a:rPr>
                        <a:t> Reach net zero emissions on all scopes by 2050</a:t>
                      </a:r>
                    </a:p>
                    <a:p>
                      <a:pPr marL="350838" lvl="1" indent="-176213">
                        <a:spcBef>
                          <a:spcPts val="400"/>
                        </a:spcBef>
                        <a:buClr>
                          <a:schemeClr val="tx1"/>
                        </a:buClr>
                        <a:buFont typeface="Wingdings,Sans-Serif"/>
                        <a:buChar char="Ø"/>
                      </a:pPr>
                      <a:r>
                        <a:rPr lang="en-US" sz="1050" b="1" i="0" u="none" strike="noStrike" kern="1200" noProof="0">
                          <a:solidFill>
                            <a:schemeClr val="accent3"/>
                          </a:solidFill>
                          <a:latin typeface="+mn-lt"/>
                        </a:rPr>
                        <a:t>pep+ alignment: Achieve net-zero emissions by 2050 or sooner </a:t>
                      </a:r>
                      <a:endParaRPr lang="en-US" sz="1050" noProof="0">
                        <a:solidFill>
                          <a:schemeClr val="accent3"/>
                        </a:solidFill>
                        <a:latin typeface="+mn-lt"/>
                      </a:endParaRP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71450" marR="0" lvl="0" indent="-171450" algn="l">
                        <a:buClr>
                          <a:schemeClr val="tx1"/>
                        </a:buClr>
                        <a:buFont typeface="Arial,Sans-Serif" panose="020B0604020202020204" pitchFamily="34" charset="0"/>
                        <a:buChar char="•"/>
                      </a:pPr>
                      <a:r>
                        <a:rPr lang="en-US" sz="1050" b="0" i="0" u="none" strike="noStrike" kern="1200" noProof="0">
                          <a:solidFill>
                            <a:schemeClr val="accent3"/>
                          </a:solidFill>
                          <a:highlight>
                            <a:srgbClr val="4FE2F3"/>
                          </a:highlight>
                          <a:latin typeface="+mn-lt"/>
                        </a:rPr>
                        <a:t>Goal:</a:t>
                      </a:r>
                      <a:r>
                        <a:rPr lang="en-US" sz="1050" kern="1200" noProof="0">
                          <a:solidFill>
                            <a:schemeClr val="accent3"/>
                          </a:solidFill>
                          <a:latin typeface="+mn-lt"/>
                          <a:ea typeface="+mn-ea"/>
                          <a:cs typeface="Leelawadee"/>
                        </a:rPr>
                        <a:t> </a:t>
                      </a:r>
                      <a:r>
                        <a:rPr lang="en-US" sz="1050" b="0" i="0" u="none" strike="noStrike" kern="1200" noProof="0">
                          <a:solidFill>
                            <a:schemeClr val="accent3"/>
                          </a:solidFill>
                          <a:latin typeface="+mn-lt"/>
                        </a:rPr>
                        <a:t>Leverage our network to make donations </a:t>
                      </a:r>
                      <a:endParaRPr lang="en-US" sz="1050" noProof="0">
                        <a:solidFill>
                          <a:schemeClr val="accent3"/>
                        </a:solidFill>
                        <a:latin typeface="+mn-lt"/>
                      </a:endParaRPr>
                    </a:p>
                    <a:p>
                      <a:pPr marL="350838" lvl="1" indent="-176213" algn="l">
                        <a:spcBef>
                          <a:spcPts val="400"/>
                        </a:spcBef>
                        <a:spcAft>
                          <a:spcPts val="0"/>
                        </a:spcAft>
                        <a:buClr>
                          <a:schemeClr val="tx1"/>
                        </a:buClr>
                        <a:buFont typeface="Wingdings,Sans-Serif" panose="020B0604020202020204" pitchFamily="34" charset="0"/>
                        <a:buChar char="Ø"/>
                      </a:pPr>
                      <a:r>
                        <a:rPr lang="en-US" sz="1050" b="1" i="0" u="none" strike="noStrike" kern="1200" noProof="0">
                          <a:solidFill>
                            <a:schemeClr val="accent3"/>
                          </a:solidFill>
                          <a:latin typeface="+mn-lt"/>
                        </a:rPr>
                        <a:t>pep+ alignment: Partner with communities to advance food security and make nutritious food accessible to 500 million people</a:t>
                      </a:r>
                      <a:endParaRPr lang="en-US" sz="1050" noProof="0">
                        <a:solidFill>
                          <a:schemeClr val="accent3"/>
                        </a:solidFill>
                        <a:latin typeface="+mn-lt"/>
                      </a:endParaRPr>
                    </a:p>
                    <a:p>
                      <a:pPr marL="171450" marR="0" lvl="0" indent="-171450" algn="l">
                        <a:buClr>
                          <a:srgbClr val="000000"/>
                        </a:buClr>
                        <a:buFont typeface="Arial,Sans-Serif" panose="020B0604020202020204" pitchFamily="34" charset="0"/>
                        <a:buChar char="•"/>
                      </a:pPr>
                      <a:endParaRPr lang="en-US" sz="1050" b="0" i="0" u="none" strike="noStrike" kern="1200" noProof="0">
                        <a:solidFill>
                          <a:schemeClr val="accent3"/>
                        </a:solidFill>
                        <a:latin typeface="+mn-lt"/>
                      </a:endParaRP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bl>
          </a:graphicData>
        </a:graphic>
      </p:graphicFrame>
      <p:sp>
        <p:nvSpPr>
          <p:cNvPr id="20" name="TextBox 19">
            <a:extLst>
              <a:ext uri="{FF2B5EF4-FFF2-40B4-BE49-F238E27FC236}">
                <a16:creationId xmlns:a16="http://schemas.microsoft.com/office/drawing/2014/main" id="{A4ECDDDD-A0F0-C0B2-39DD-1FA501630588}"/>
              </a:ext>
            </a:extLst>
          </p:cNvPr>
          <p:cNvSpPr txBox="1"/>
          <p:nvPr/>
        </p:nvSpPr>
        <p:spPr>
          <a:xfrm>
            <a:off x="6337301" y="6269189"/>
            <a:ext cx="5248148" cy="506261"/>
          </a:xfrm>
          <a:prstGeom prst="rect">
            <a:avLst/>
          </a:prstGeom>
          <a:solidFill>
            <a:srgbClr val="8EBC29"/>
          </a:solidFill>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a:ln>
                  <a:noFill/>
                </a:ln>
                <a:solidFill>
                  <a:schemeClr val="bg1"/>
                </a:solidFill>
                <a:effectLst/>
                <a:uLnTx/>
                <a:uFillTx/>
                <a:cs typeface="Leelawadee" panose="020B0502040204020203" pitchFamily="34" charset="-34"/>
              </a:rPr>
              <a:t>No common focus areas were identified across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a:ln>
                  <a:noFill/>
                </a:ln>
                <a:solidFill>
                  <a:schemeClr val="bg1"/>
                </a:solidFill>
                <a:effectLst/>
                <a:uLnTx/>
                <a:uFillTx/>
                <a:cs typeface="Leelawadee" panose="020B0502040204020203" pitchFamily="34" charset="-34"/>
              </a:rPr>
              <a:t>Positive Agriculture (PepsiCo), Positive Choices (PepsiCo), </a:t>
            </a:r>
            <a:br>
              <a:rPr kumimoji="0" lang="en-US" sz="1050" b="0" i="1" u="none" strike="noStrike" kern="0" cap="none" spc="0" normalizeH="0" baseline="0" noProof="0">
                <a:ln>
                  <a:noFill/>
                </a:ln>
                <a:solidFill>
                  <a:schemeClr val="bg1"/>
                </a:solidFill>
                <a:effectLst/>
                <a:uLnTx/>
                <a:uFillTx/>
                <a:cs typeface="Leelawadee" panose="020B0502040204020203" pitchFamily="34" charset="-34"/>
              </a:rPr>
            </a:br>
            <a:r>
              <a:rPr kumimoji="0" lang="en-US" sz="1050" b="0" i="1" u="none" strike="noStrike" kern="0" cap="none" spc="0" normalizeH="0" baseline="0" noProof="0">
                <a:ln>
                  <a:noFill/>
                </a:ln>
                <a:solidFill>
                  <a:schemeClr val="bg1"/>
                </a:solidFill>
                <a:effectLst/>
                <a:uLnTx/>
                <a:uFillTx/>
                <a:cs typeface="Leelawadee" panose="020B0502040204020203" pitchFamily="34" charset="-34"/>
              </a:rPr>
              <a:t>People (Paradies Lagardere), or Ethics (Paradies Lagarde).</a:t>
            </a:r>
          </a:p>
        </p:txBody>
      </p:sp>
      <p:pic>
        <p:nvPicPr>
          <p:cNvPr id="21" name="Picture 20" descr="A blue and green windmill with green arrows&#10;&#10;Description automatically generated">
            <a:extLst>
              <a:ext uri="{FF2B5EF4-FFF2-40B4-BE49-F238E27FC236}">
                <a16:creationId xmlns:a16="http://schemas.microsoft.com/office/drawing/2014/main" id="{2B3DD4A1-3CED-21F9-014A-B0D8CBBB815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pic>
        <p:nvPicPr>
          <p:cNvPr id="5" name="Picture Placeholder 7" descr="Paradies Lagardere Travel Logo">
            <a:extLst>
              <a:ext uri="{FF2B5EF4-FFF2-40B4-BE49-F238E27FC236}">
                <a16:creationId xmlns:a16="http://schemas.microsoft.com/office/drawing/2014/main" id="{90E28EE3-150F-EEC4-0C7D-82D495E91514}"/>
              </a:ext>
            </a:extLst>
          </p:cNvPr>
          <p:cNvPicPr>
            <a:picLocks noChangeAspect="1"/>
          </p:cNvPicPr>
          <p:nvPr/>
        </p:nvPicPr>
        <p:blipFill rotWithShape="1">
          <a:blip r:embed="rId7"/>
          <a:srcRect l="-1126" t="13373" r="-618" b="13373"/>
          <a:stretch>
            <a:fillRect/>
          </a:stretch>
        </p:blipFill>
        <p:spPr>
          <a:xfrm>
            <a:off x="10522745" y="564634"/>
            <a:ext cx="1514474" cy="340756"/>
          </a:xfrm>
          <a:prstGeom prst="rect">
            <a:avLst/>
          </a:prstGeom>
        </p:spPr>
      </p:pic>
    </p:spTree>
    <p:extLst>
      <p:ext uri="{BB962C8B-B14F-4D97-AF65-F5344CB8AC3E}">
        <p14:creationId xmlns:p14="http://schemas.microsoft.com/office/powerpoint/2010/main" val="2979657165"/>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9EF511-B93C-EA1B-7D74-29D09974B332}"/>
            </a:ext>
          </a:extLst>
        </p:cNvPr>
        <p:cNvGrpSpPr/>
        <p:nvPr/>
      </p:nvGrpSpPr>
      <p:grpSpPr>
        <a:xfrm>
          <a:off x="0" y="0"/>
          <a:ext cx="0" cy="0"/>
          <a:chOff x="0" y="0"/>
          <a:chExt cx="0" cy="0"/>
        </a:xfrm>
      </p:grpSpPr>
      <p:pic>
        <p:nvPicPr>
          <p:cNvPr id="9" name="Picture 8" descr="A black and white logo&#10;&#10;AI-generated content may be incorrect.">
            <a:extLst>
              <a:ext uri="{FF2B5EF4-FFF2-40B4-BE49-F238E27FC236}">
                <a16:creationId xmlns:a16="http://schemas.microsoft.com/office/drawing/2014/main" id="{10F0C51B-ECB2-5C53-DA32-5411777C444B}"/>
              </a:ext>
            </a:extLst>
          </p:cNvPr>
          <p:cNvPicPr>
            <a:picLocks noChangeAspect="1"/>
          </p:cNvPicPr>
          <p:nvPr/>
        </p:nvPicPr>
        <p:blipFill>
          <a:blip r:embed="rId3"/>
          <a:stretch>
            <a:fillRect/>
          </a:stretch>
        </p:blipFill>
        <p:spPr>
          <a:xfrm>
            <a:off x="304801" y="2866881"/>
            <a:ext cx="6050844" cy="1124238"/>
          </a:xfrm>
          <a:prstGeom prst="rect">
            <a:avLst/>
          </a:prstGeom>
        </p:spPr>
      </p:pic>
    </p:spTree>
    <p:extLst>
      <p:ext uri="{BB962C8B-B14F-4D97-AF65-F5344CB8AC3E}">
        <p14:creationId xmlns:p14="http://schemas.microsoft.com/office/powerpoint/2010/main" val="616661316"/>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78FC71-8C2E-79CE-11B1-0BB16523F9D7}"/>
            </a:ext>
          </a:extLst>
        </p:cNvPr>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FC58F145-A70F-C117-F87A-E5D8BF7C563A}"/>
              </a:ext>
            </a:extLst>
          </p:cNvPr>
          <p:cNvGraphicFramePr>
            <a:graphicFrameLocks/>
          </p:cNvGraphicFramePr>
          <p:nvPr>
            <p:custDataLst>
              <p:tags r:id="rId1"/>
            </p:custDataLst>
            <p:extLst>
              <p:ext uri="{D42A27DB-BD31-4B8C-83A1-F6EECF244321}">
                <p14:modId xmlns:p14="http://schemas.microsoft.com/office/powerpoint/2010/main" val="23278654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8" name="think-cell data - do not delete" hidden="1">
                        <a:extLst>
                          <a:ext uri="{FF2B5EF4-FFF2-40B4-BE49-F238E27FC236}">
                            <a16:creationId xmlns:a16="http://schemas.microsoft.com/office/drawing/2014/main" id="{FC58F145-A70F-C117-F87A-E5D8BF7C563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9" name="Picture Placeholder 8" descr="A black background with purple text&#10;&#10;AI-generated content may be incorrect.">
            <a:extLst>
              <a:ext uri="{FF2B5EF4-FFF2-40B4-BE49-F238E27FC236}">
                <a16:creationId xmlns:a16="http://schemas.microsoft.com/office/drawing/2014/main" id="{D8FECF60-B15F-C2EB-36D9-59F1142EA571}"/>
              </a:ext>
            </a:extLst>
          </p:cNvPr>
          <p:cNvPicPr>
            <a:picLocks noGrp="1" noChangeAspect="1"/>
          </p:cNvPicPr>
          <p:nvPr>
            <p:ph type="pic" sz="quarter" idx="14"/>
          </p:nvPr>
        </p:nvPicPr>
        <p:blipFill rotWithShape="1">
          <a:blip r:embed="rId6"/>
          <a:srcRect l="-6018" t="-317161" r="-14326" b="-317161"/>
          <a:stretch>
            <a:fillRect/>
          </a:stretch>
        </p:blipFill>
        <p:spPr>
          <a:xfrm>
            <a:off x="0" y="0"/>
            <a:ext cx="6096000" cy="6858000"/>
          </a:xfrm>
          <a:prstGeom prst="rect">
            <a:avLst/>
          </a:prstGeom>
        </p:spPr>
      </p:pic>
      <p:sp>
        <p:nvSpPr>
          <p:cNvPr id="14" name="Rectangle: Single Corner Rounded 13">
            <a:extLst>
              <a:ext uri="{FF2B5EF4-FFF2-40B4-BE49-F238E27FC236}">
                <a16:creationId xmlns:a16="http://schemas.microsoft.com/office/drawing/2014/main" id="{F2799E33-6976-EE7F-6D00-E3BFE7323801}"/>
              </a:ext>
            </a:extLst>
          </p:cNvPr>
          <p:cNvSpPr>
            <a:spLocks/>
          </p:cNvSpPr>
          <p:nvPr/>
        </p:nvSpPr>
        <p:spPr>
          <a:xfrm>
            <a:off x="6300438" y="825872"/>
            <a:ext cx="5852160" cy="66792"/>
          </a:xfrm>
          <a:prstGeom prst="round1Rect">
            <a:avLst>
              <a:gd name="adj" fmla="val 3618"/>
            </a:avLst>
          </a:prstGeom>
          <a:solidFill>
            <a:srgbClr val="0F440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182880" numCol="1" spcCol="38100" rtlCol="0" anchor="b">
            <a:noAutofit/>
          </a:bodyPr>
          <a:lstStyle/>
          <a:p>
            <a:pPr defTabSz="914400"/>
            <a:r>
              <a:rPr kumimoji="0" lang="en-US" sz="3200" b="0" i="0" u="none" strike="noStrike" kern="1200" cap="all" spc="0" normalizeH="0" baseline="0" noProof="0">
                <a:ln>
                  <a:noFill/>
                </a:ln>
                <a:solidFill>
                  <a:srgbClr val="0F440E"/>
                </a:solidFill>
                <a:effectLst/>
                <a:uLnTx/>
                <a:uFillTx/>
                <a:latin typeface="GT Pressura LCG Black"/>
                <a:ea typeface="+mj-ea"/>
                <a:cs typeface="+mj-cs"/>
              </a:rPr>
              <a:t>KEY TAKEAWAYS</a:t>
            </a:r>
            <a:endParaRPr lang="en-US" b="1">
              <a:solidFill>
                <a:srgbClr val="0F440E"/>
              </a:solidFill>
              <a:latin typeface="+mj-lt"/>
            </a:endParaRPr>
          </a:p>
        </p:txBody>
      </p:sp>
      <p:pic>
        <p:nvPicPr>
          <p:cNvPr id="15" name="Picture 14">
            <a:extLst>
              <a:ext uri="{FF2B5EF4-FFF2-40B4-BE49-F238E27FC236}">
                <a16:creationId xmlns:a16="http://schemas.microsoft.com/office/drawing/2014/main" id="{A2A74581-2DB4-6255-FC74-E89CEF51D619}"/>
              </a:ext>
            </a:extLst>
          </p:cNvPr>
          <p:cNvPicPr>
            <a:picLocks noChangeAspect="1"/>
          </p:cNvPicPr>
          <p:nvPr/>
        </p:nvPicPr>
        <p:blipFill>
          <a:blip r:embed="rId7"/>
          <a:srcRect l="24821" r="18929"/>
          <a:stretch>
            <a:fillRect/>
          </a:stretch>
        </p:blipFill>
        <p:spPr>
          <a:xfrm rot="16200000">
            <a:off x="2520059" y="3282059"/>
            <a:ext cx="6857999" cy="293883"/>
          </a:xfrm>
          <a:custGeom>
            <a:avLst/>
            <a:gdLst>
              <a:gd name="connsiteX0" fmla="*/ 6857999 w 6857999"/>
              <a:gd name="connsiteY0" fmla="*/ 0 h 293883"/>
              <a:gd name="connsiteX1" fmla="*/ 6857999 w 6857999"/>
              <a:gd name="connsiteY1" fmla="*/ 293883 h 293883"/>
              <a:gd name="connsiteX2" fmla="*/ 0 w 6857999"/>
              <a:gd name="connsiteY2" fmla="*/ 293883 h 293883"/>
              <a:gd name="connsiteX3" fmla="*/ 0 w 6857999"/>
              <a:gd name="connsiteY3" fmla="*/ 0 h 293883"/>
            </a:gdLst>
            <a:ahLst/>
            <a:cxnLst>
              <a:cxn ang="0">
                <a:pos x="connsiteX0" y="connsiteY0"/>
              </a:cxn>
              <a:cxn ang="0">
                <a:pos x="connsiteX1" y="connsiteY1"/>
              </a:cxn>
              <a:cxn ang="0">
                <a:pos x="connsiteX2" y="connsiteY2"/>
              </a:cxn>
              <a:cxn ang="0">
                <a:pos x="connsiteX3" y="connsiteY3"/>
              </a:cxn>
            </a:cxnLst>
            <a:rect l="l" t="t" r="r" b="b"/>
            <a:pathLst>
              <a:path w="6857999" h="293883">
                <a:moveTo>
                  <a:pt x="6857999" y="0"/>
                </a:moveTo>
                <a:lnTo>
                  <a:pt x="6857999" y="293883"/>
                </a:lnTo>
                <a:lnTo>
                  <a:pt x="0" y="293883"/>
                </a:lnTo>
                <a:lnTo>
                  <a:pt x="0" y="0"/>
                </a:lnTo>
                <a:close/>
              </a:path>
            </a:pathLst>
          </a:custGeom>
          <a:effectLst>
            <a:outerShdw blurRad="50800" dist="38100" dir="10800000" algn="r" rotWithShape="0">
              <a:prstClr val="black">
                <a:alpha val="20000"/>
              </a:prstClr>
            </a:outerShdw>
          </a:effectLst>
        </p:spPr>
      </p:pic>
      <p:sp>
        <p:nvSpPr>
          <p:cNvPr id="16" name="Rectangle: Rounded Corners 15">
            <a:extLst>
              <a:ext uri="{FF2B5EF4-FFF2-40B4-BE49-F238E27FC236}">
                <a16:creationId xmlns:a16="http://schemas.microsoft.com/office/drawing/2014/main" id="{6B3FEAC3-137E-91C3-6BBF-0D6F3464949D}"/>
              </a:ext>
            </a:extLst>
          </p:cNvPr>
          <p:cNvSpPr>
            <a:spLocks/>
          </p:cNvSpPr>
          <p:nvPr/>
        </p:nvSpPr>
        <p:spPr>
          <a:xfrm rot="10800000" flipH="1" flipV="1">
            <a:off x="6300438" y="1062650"/>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r>
              <a:rPr lang="en-US" sz="2400" b="1">
                <a:solidFill>
                  <a:srgbClr val="8EBC29"/>
                </a:solidFill>
              </a:rPr>
              <a:t>Limited alignment</a:t>
            </a:r>
          </a:p>
        </p:txBody>
      </p:sp>
      <p:sp>
        <p:nvSpPr>
          <p:cNvPr id="17" name="Rectangle: Rounded Corners 16">
            <a:extLst>
              <a:ext uri="{FF2B5EF4-FFF2-40B4-BE49-F238E27FC236}">
                <a16:creationId xmlns:a16="http://schemas.microsoft.com/office/drawing/2014/main" id="{C4C71760-563F-1C8D-75BC-3639C8D06E9C}"/>
              </a:ext>
            </a:extLst>
          </p:cNvPr>
          <p:cNvSpPr>
            <a:spLocks/>
          </p:cNvSpPr>
          <p:nvPr/>
        </p:nvSpPr>
        <p:spPr>
          <a:xfrm rot="10800000" flipH="1" flipV="1">
            <a:off x="6386385" y="1711260"/>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lvl="0">
              <a:defRPr/>
            </a:pPr>
            <a:r>
              <a:rPr lang="en-US">
                <a:solidFill>
                  <a:schemeClr val="bg1"/>
                </a:solidFill>
              </a:rPr>
              <a:t>PHL’s sustainability work is minimal, with some focus areas on emissions reduction, but this is all. </a:t>
            </a:r>
          </a:p>
        </p:txBody>
      </p:sp>
      <p:sp>
        <p:nvSpPr>
          <p:cNvPr id="18" name="Oval 17">
            <a:extLst>
              <a:ext uri="{FF2B5EF4-FFF2-40B4-BE49-F238E27FC236}">
                <a16:creationId xmlns:a16="http://schemas.microsoft.com/office/drawing/2014/main" id="{76541FA0-A767-152B-DDF9-F78ACCB9259A}"/>
              </a:ext>
            </a:extLst>
          </p:cNvPr>
          <p:cNvSpPr/>
          <p:nvPr/>
        </p:nvSpPr>
        <p:spPr>
          <a:xfrm>
            <a:off x="6375234" y="1171322"/>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a:extLst>
              <a:ext uri="{FF2B5EF4-FFF2-40B4-BE49-F238E27FC236}">
                <a16:creationId xmlns:a16="http://schemas.microsoft.com/office/drawing/2014/main" id="{6E9AD9B8-99B0-D2A6-9AE3-5C5D240C5B5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22901" y="1218989"/>
            <a:ext cx="311150" cy="311150"/>
          </a:xfrm>
          <a:prstGeom prst="rect">
            <a:avLst/>
          </a:prstGeom>
        </p:spPr>
      </p:pic>
    </p:spTree>
    <p:extLst>
      <p:ext uri="{BB962C8B-B14F-4D97-AF65-F5344CB8AC3E}">
        <p14:creationId xmlns:p14="http://schemas.microsoft.com/office/powerpoint/2010/main" val="2308541218"/>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DCA612-8013-BE68-2432-4A45780F5F0C}"/>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1531D3D9-16D1-B20C-34FC-69ADEE21CA91}"/>
              </a:ext>
            </a:extLst>
          </p:cNvPr>
          <p:cNvGraphicFramePr>
            <a:graphicFrameLocks/>
          </p:cNvGraphicFramePr>
          <p:nvPr>
            <p:custDataLst>
              <p:tags r:id="rId1"/>
            </p:custDataLst>
            <p:extLst>
              <p:ext uri="{D42A27DB-BD31-4B8C-83A1-F6EECF244321}">
                <p14:modId xmlns:p14="http://schemas.microsoft.com/office/powerpoint/2010/main" val="40320767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2" name="think-cell data - do not delete" hidden="1">
                        <a:extLst>
                          <a:ext uri="{FF2B5EF4-FFF2-40B4-BE49-F238E27FC236}">
                            <a16:creationId xmlns:a16="http://schemas.microsoft.com/office/drawing/2014/main" id="{1531D3D9-16D1-B20C-34FC-69ADEE21CA9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1" name="Title 20">
            <a:extLst>
              <a:ext uri="{FF2B5EF4-FFF2-40B4-BE49-F238E27FC236}">
                <a16:creationId xmlns:a16="http://schemas.microsoft.com/office/drawing/2014/main" id="{3B0DA230-79CF-451A-A2ED-2DEB90710575}"/>
              </a:ext>
            </a:extLst>
          </p:cNvPr>
          <p:cNvSpPr>
            <a:spLocks noGrp="1"/>
          </p:cNvSpPr>
          <p:nvPr>
            <p:ph type="title"/>
          </p:nvPr>
        </p:nvSpPr>
        <p:spPr>
          <a:xfrm>
            <a:off x="304800" y="247650"/>
            <a:ext cx="11684000" cy="968375"/>
          </a:xfrm>
        </p:spPr>
        <p:txBody>
          <a:bodyPr vert="horz" rIns="0"/>
          <a:lstStyle/>
          <a:p>
            <a:pPr lvl="0"/>
            <a:r>
              <a:rPr lang="en-US" sz="2600"/>
              <a:t>PHILADELPHIA INTERNATIONAL AIRPORT’S SUSTAINABILITY FOCUS AREAS</a:t>
            </a:r>
            <a:br>
              <a:rPr lang="en-US"/>
            </a:br>
            <a:r>
              <a:rPr lang="en-US" sz="1800" i="1"/>
              <a:t>And how these focus areas align with pep+ pillars</a:t>
            </a:r>
          </a:p>
        </p:txBody>
      </p:sp>
      <p:pic>
        <p:nvPicPr>
          <p:cNvPr id="23" name="Picture Placeholder 8" descr="A black background with purple text&#10;&#10;AI-generated content may be incorrect.">
            <a:extLst>
              <a:ext uri="{FF2B5EF4-FFF2-40B4-BE49-F238E27FC236}">
                <a16:creationId xmlns:a16="http://schemas.microsoft.com/office/drawing/2014/main" id="{B11A231D-054B-199B-9BDC-979C823E1D7B}"/>
              </a:ext>
            </a:extLst>
          </p:cNvPr>
          <p:cNvPicPr>
            <a:picLocks noChangeAspect="1"/>
          </p:cNvPicPr>
          <p:nvPr/>
        </p:nvPicPr>
        <p:blipFill rotWithShape="1">
          <a:blip r:embed="rId6"/>
          <a:srcRect l="-1433" t="-14614" r="-860" b="-22927"/>
          <a:stretch>
            <a:fillRect/>
          </a:stretch>
        </p:blipFill>
        <p:spPr>
          <a:xfrm>
            <a:off x="10355665" y="539938"/>
            <a:ext cx="1548204" cy="383798"/>
          </a:xfrm>
          <a:prstGeom prst="rect">
            <a:avLst/>
          </a:prstGeom>
        </p:spPr>
      </p:pic>
      <p:sp>
        <p:nvSpPr>
          <p:cNvPr id="25" name="Rectangle: Top Corners Rounded 24">
            <a:extLst>
              <a:ext uri="{FF2B5EF4-FFF2-40B4-BE49-F238E27FC236}">
                <a16:creationId xmlns:a16="http://schemas.microsoft.com/office/drawing/2014/main" id="{7E0D1FC3-3AA6-F955-6EF6-C56427C863D6}"/>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6" name="Table 4">
            <a:extLst>
              <a:ext uri="{FF2B5EF4-FFF2-40B4-BE49-F238E27FC236}">
                <a16:creationId xmlns:a16="http://schemas.microsoft.com/office/drawing/2014/main" id="{6B116952-6745-7C95-61FA-8E590F7CFFDC}"/>
              </a:ext>
            </a:extLst>
          </p:cNvPr>
          <p:cNvGraphicFramePr>
            <a:graphicFrameLocks noGrp="1"/>
          </p:cNvGraphicFramePr>
          <p:nvPr>
            <p:extLst>
              <p:ext uri="{D42A27DB-BD31-4B8C-83A1-F6EECF244321}">
                <p14:modId xmlns:p14="http://schemas.microsoft.com/office/powerpoint/2010/main" val="3448154714"/>
              </p:ext>
            </p:extLst>
          </p:nvPr>
        </p:nvGraphicFramePr>
        <p:xfrm>
          <a:off x="-7620" y="1148230"/>
          <a:ext cx="11986260" cy="5131210"/>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9997440">
                  <a:extLst>
                    <a:ext uri="{9D8B030D-6E8A-4147-A177-3AD203B41FA5}">
                      <a16:colId xmlns:a16="http://schemas.microsoft.com/office/drawing/2014/main" val="2382844442"/>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Environmental</a:t>
                      </a:r>
                    </a:p>
                  </a:txBody>
                  <a:tcPr marL="27432" marR="27432" marT="27432"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1596849">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954F07"/>
                          </a:solidFill>
                          <a:latin typeface="+mj-lt"/>
                          <a:ea typeface="+mn-ea"/>
                          <a:cs typeface="Leelawadee"/>
                        </a:rPr>
                        <a:t>POSITIVE </a:t>
                      </a:r>
                      <a:br>
                        <a:rPr lang="en-US" sz="1400" kern="1200">
                          <a:solidFill>
                            <a:srgbClr val="954F07"/>
                          </a:solidFill>
                          <a:latin typeface="+mj-lt"/>
                          <a:ea typeface="+mn-ea"/>
                          <a:cs typeface="Leelawadee"/>
                        </a:rPr>
                      </a:br>
                      <a:r>
                        <a:rPr lang="en-US" sz="1400" kern="1200">
                          <a:solidFill>
                            <a:srgbClr val="954F07"/>
                          </a:solidFill>
                          <a:latin typeface="+mj-lt"/>
                          <a:ea typeface="+mn-ea"/>
                          <a:cs typeface="Leelawadee"/>
                        </a:rPr>
                        <a:t>AGRICULTURE</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9F0A"/>
                    </a:solidFill>
                  </a:tcPr>
                </a:tc>
                <a:tc>
                  <a:txBody>
                    <a:bodyPr/>
                    <a:lstStyle/>
                    <a:p>
                      <a:pPr marL="0" lvl="0" indent="0" algn="ctr">
                        <a:buNone/>
                      </a:pPr>
                      <a:r>
                        <a:rPr lang="en-GB" sz="1050" b="0" i="1" u="none" strike="noStrike" noProof="0">
                          <a:solidFill>
                            <a:schemeClr val="accent3"/>
                          </a:solidFill>
                          <a:latin typeface="+mn-lt"/>
                        </a:rPr>
                        <a:t>Not a focus area for the customer.</a:t>
                      </a:r>
                      <a:endParaRPr lang="en-US" sz="1050" b="0" i="0" u="none" strike="noStrike" noProof="0">
                        <a:solidFill>
                          <a:schemeClr val="accent3"/>
                        </a:solidFill>
                        <a:latin typeface="+mn-lt"/>
                      </a:endParaRPr>
                    </a:p>
                  </a:txBody>
                  <a:tcPr marL="27432" marR="27432" marT="27432"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1596849">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lvl="0" indent="-120650">
                        <a:buFont typeface="Arial"/>
                        <a:buChar char="•"/>
                      </a:pPr>
                      <a:r>
                        <a:rPr lang="en-US" sz="1050" b="0" i="0" u="none" strike="noStrike" kern="1200" noProof="0">
                          <a:solidFill>
                            <a:schemeClr val="accent3"/>
                          </a:solidFill>
                          <a:highlight>
                            <a:srgbClr val="FFC624"/>
                          </a:highlight>
                          <a:latin typeface="+mn-lt"/>
                        </a:rPr>
                        <a:t>Target</a:t>
                      </a:r>
                      <a:r>
                        <a:rPr lang="en-US" sz="1050" b="0" i="0" u="none" strike="noStrike" kern="1200" noProof="0">
                          <a:solidFill>
                            <a:schemeClr val="accent3"/>
                          </a:solidFill>
                          <a:latin typeface="+mn-lt"/>
                        </a:rPr>
                        <a:t>: Sustain LEED Gold standard for all new and renovated facilities </a:t>
                      </a:r>
                    </a:p>
                    <a:p>
                      <a:pPr marL="120650" lvl="0" indent="-120650">
                        <a:spcBef>
                          <a:spcPts val="400"/>
                        </a:spcBef>
                        <a:buFont typeface="Arial"/>
                        <a:buChar char="•"/>
                      </a:pPr>
                      <a:r>
                        <a:rPr lang="en-US" sz="1050" b="0" i="0" u="none" strike="noStrike" kern="1200" noProof="0">
                          <a:solidFill>
                            <a:schemeClr val="accent3"/>
                          </a:solidFill>
                          <a:highlight>
                            <a:srgbClr val="FFC624"/>
                          </a:highlight>
                          <a:latin typeface="+mn-lt"/>
                        </a:rPr>
                        <a:t>Target</a:t>
                      </a:r>
                      <a:r>
                        <a:rPr lang="en-US" sz="1050" b="0" i="0" u="none" strike="noStrike" kern="1200" noProof="0">
                          <a:solidFill>
                            <a:schemeClr val="accent3"/>
                          </a:solidFill>
                          <a:latin typeface="+mn-lt"/>
                        </a:rPr>
                        <a:t>: Achieve Carbon neutrality by 2050 </a:t>
                      </a:r>
                    </a:p>
                    <a:p>
                      <a:pPr marL="120650" lvl="0" indent="-120650">
                        <a:spcBef>
                          <a:spcPts val="400"/>
                        </a:spcBef>
                        <a:buFont typeface="Arial"/>
                        <a:buChar char="•"/>
                      </a:pPr>
                      <a:r>
                        <a:rPr lang="en-US" sz="1050" b="0" i="0" u="none" strike="noStrike" kern="1200" noProof="0">
                          <a:solidFill>
                            <a:schemeClr val="accent3"/>
                          </a:solidFill>
                          <a:highlight>
                            <a:srgbClr val="FFC624"/>
                          </a:highlight>
                          <a:latin typeface="+mn-lt"/>
                        </a:rPr>
                        <a:t>Target</a:t>
                      </a:r>
                      <a:r>
                        <a:rPr lang="en-US" sz="1050" b="0" i="0" u="none" strike="noStrike" kern="1200" noProof="0">
                          <a:solidFill>
                            <a:schemeClr val="accent3"/>
                          </a:solidFill>
                          <a:latin typeface="+mn-lt"/>
                        </a:rPr>
                        <a:t>: Reduce fossil fuel use by 30% by 2030</a:t>
                      </a:r>
                    </a:p>
                    <a:p>
                      <a:pPr marL="120650" lvl="0" indent="-120650">
                        <a:spcBef>
                          <a:spcPts val="400"/>
                        </a:spcBef>
                        <a:buFont typeface="Arial"/>
                        <a:buChar char="•"/>
                      </a:pPr>
                      <a:r>
                        <a:rPr lang="en-US" sz="1050" b="0" i="0" u="none" strike="noStrike" kern="1200" noProof="0">
                          <a:solidFill>
                            <a:schemeClr val="accent3"/>
                          </a:solidFill>
                          <a:highlight>
                            <a:srgbClr val="FFC624"/>
                          </a:highlight>
                          <a:latin typeface="+mn-lt"/>
                        </a:rPr>
                        <a:t>Target</a:t>
                      </a:r>
                      <a:r>
                        <a:rPr lang="en-US" sz="1050" b="0" i="0" u="none" strike="noStrike" kern="1200" noProof="0">
                          <a:solidFill>
                            <a:schemeClr val="accent3"/>
                          </a:solidFill>
                          <a:latin typeface="+mn-lt"/>
                        </a:rPr>
                        <a:t>: Achieve 100% renewable energy generation by 2030 </a:t>
                      </a:r>
                    </a:p>
                    <a:p>
                      <a:pPr marL="120650" lvl="0" indent="-120650">
                        <a:spcBef>
                          <a:spcPts val="400"/>
                        </a:spcBef>
                        <a:buFont typeface="Arial"/>
                        <a:buChar char="•"/>
                      </a:pPr>
                      <a:r>
                        <a:rPr lang="en-US" sz="1050" b="0" i="0" u="none" strike="noStrike" kern="1200" noProof="0">
                          <a:solidFill>
                            <a:schemeClr val="accent3"/>
                          </a:solidFill>
                          <a:highlight>
                            <a:srgbClr val="FFC624"/>
                          </a:highlight>
                          <a:latin typeface="+mn-lt"/>
                        </a:rPr>
                        <a:t>Target</a:t>
                      </a:r>
                      <a:r>
                        <a:rPr lang="en-US" sz="1050" b="0" i="0" u="none" strike="noStrike" kern="1200" noProof="0">
                          <a:solidFill>
                            <a:schemeClr val="accent3"/>
                          </a:solidFill>
                          <a:latin typeface="+mn-lt"/>
                        </a:rPr>
                        <a:t>: Reduce scope 3 emissions by 80% by 2030 </a:t>
                      </a:r>
                    </a:p>
                    <a:p>
                      <a:pPr marL="120650" lvl="0" indent="-120650">
                        <a:spcBef>
                          <a:spcPts val="400"/>
                        </a:spcBef>
                        <a:buFont typeface="Arial"/>
                        <a:buChar char="•"/>
                      </a:pPr>
                      <a:r>
                        <a:rPr lang="en-US" sz="1050" b="0" i="0" u="none" strike="noStrike" kern="1200" noProof="0">
                          <a:solidFill>
                            <a:schemeClr val="accent3"/>
                          </a:solidFill>
                          <a:highlight>
                            <a:srgbClr val="FFC624"/>
                          </a:highlight>
                          <a:latin typeface="+mn-lt"/>
                        </a:rPr>
                        <a:t>Target</a:t>
                      </a:r>
                      <a:r>
                        <a:rPr lang="en-US" sz="1050" b="0" i="0" u="none" strike="noStrike" kern="1200" noProof="0">
                          <a:solidFill>
                            <a:schemeClr val="accent3"/>
                          </a:solidFill>
                          <a:latin typeface="+mn-lt"/>
                        </a:rPr>
                        <a:t>: Reduce PHL energy use intensity by 20% by 2030</a:t>
                      </a:r>
                    </a:p>
                    <a:p>
                      <a:pPr marL="120650" lvl="0" indent="-120650">
                        <a:spcBef>
                          <a:spcPts val="400"/>
                        </a:spcBef>
                        <a:buFont typeface="Arial"/>
                        <a:buChar char="•"/>
                      </a:pPr>
                      <a:r>
                        <a:rPr lang="en-US" sz="1050" b="0" i="0" u="none" strike="noStrike" kern="1200" noProof="0">
                          <a:solidFill>
                            <a:schemeClr val="accent3"/>
                          </a:solidFill>
                          <a:effectLst/>
                          <a:highlight>
                            <a:srgbClr val="4FE2F3"/>
                          </a:highlight>
                          <a:latin typeface="+mn-lt"/>
                          <a:ea typeface="+mn-ea"/>
                          <a:cs typeface="+mn-cs"/>
                        </a:rPr>
                        <a:t>Goal: </a:t>
                      </a:r>
                      <a:r>
                        <a:rPr lang="en-US" sz="1050" b="0" i="0" u="none" strike="noStrike" kern="1200" noProof="0">
                          <a:solidFill>
                            <a:schemeClr val="accent3"/>
                          </a:solidFill>
                          <a:latin typeface="+mn-lt"/>
                        </a:rPr>
                        <a:t>Increase the use of recycled materials and energy efficiency in airport managed structures</a:t>
                      </a:r>
                    </a:p>
                    <a:p>
                      <a:pPr marL="120650" lvl="0" indent="-120650">
                        <a:spcBef>
                          <a:spcPts val="400"/>
                        </a:spcBef>
                        <a:buFont typeface="Arial"/>
                        <a:buChar char="•"/>
                      </a:pPr>
                      <a:r>
                        <a:rPr lang="en-US" sz="1050" b="0" i="0" u="none" strike="noStrike" kern="1200" noProof="0">
                          <a:solidFill>
                            <a:schemeClr val="accent3"/>
                          </a:solidFill>
                          <a:effectLst/>
                          <a:highlight>
                            <a:srgbClr val="4FE2F3"/>
                          </a:highlight>
                          <a:latin typeface="+mn-lt"/>
                          <a:ea typeface="+mn-ea"/>
                          <a:cs typeface="+mn-cs"/>
                        </a:rPr>
                        <a:t>Goal: </a:t>
                      </a:r>
                      <a:r>
                        <a:rPr lang="en-US" sz="1050" b="0" i="0" u="none" strike="noStrike" kern="1200" noProof="0">
                          <a:solidFill>
                            <a:schemeClr val="accent3"/>
                          </a:solidFill>
                          <a:latin typeface="+mn-lt"/>
                        </a:rPr>
                        <a:t>Transition to PV sources of energy and electric vehicles for airport operations</a:t>
                      </a:r>
                    </a:p>
                  </a:txBody>
                  <a:tcPr marL="27432" marR="27432" marT="27432" marB="27432">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93216306"/>
                  </a:ext>
                </a:extLst>
              </a:tr>
              <a:tr h="1596849">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922F11"/>
                          </a:solidFill>
                          <a:latin typeface="+mj-lt"/>
                          <a:ea typeface="+mn-ea"/>
                          <a:cs typeface="Leelawadee"/>
                        </a:rPr>
                        <a:t>POSITIVE </a:t>
                      </a:r>
                      <a:br>
                        <a:rPr lang="en-US" sz="1400" kern="1200">
                          <a:solidFill>
                            <a:srgbClr val="922F11"/>
                          </a:solidFill>
                          <a:latin typeface="+mj-lt"/>
                          <a:ea typeface="+mn-ea"/>
                          <a:cs typeface="Leelawadee"/>
                        </a:rPr>
                      </a:br>
                      <a:r>
                        <a:rPr lang="en-US" sz="1400" kern="1200">
                          <a:solidFill>
                            <a:srgbClr val="922F11"/>
                          </a:solidFill>
                          <a:latin typeface="+mj-lt"/>
                          <a:ea typeface="+mn-ea"/>
                          <a:cs typeface="Leelawadee"/>
                        </a:rPr>
                        <a:t>CHOICES</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E6D26"/>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a:ln>
                            <a:noFill/>
                          </a:ln>
                          <a:solidFill>
                            <a:schemeClr val="accent3"/>
                          </a:solidFill>
                          <a:effectLst/>
                          <a:uLnTx/>
                          <a:uFillTx/>
                          <a:latin typeface="+mn-lt"/>
                          <a:ea typeface="+mn-ea"/>
                          <a:cs typeface="Leelawadee"/>
                        </a:rPr>
                        <a:t>Not a focus area for the customer.</a:t>
                      </a:r>
                      <a:endParaRPr kumimoji="0" lang="en-US" sz="1050" b="0" i="0" u="none" strike="noStrike" kern="1200" cap="none" spc="0" normalizeH="0" baseline="0" noProof="0">
                        <a:ln>
                          <a:noFill/>
                        </a:ln>
                        <a:solidFill>
                          <a:schemeClr val="accent3"/>
                        </a:solidFill>
                        <a:effectLst/>
                        <a:uLnTx/>
                        <a:uFillTx/>
                        <a:latin typeface="+mn-lt"/>
                        <a:ea typeface="+mn-ea"/>
                        <a:cs typeface="Leelawadee"/>
                      </a:endParaRPr>
                    </a:p>
                  </a:txBody>
                  <a:tcPr marL="27432" marR="27432" marT="27432"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bl>
          </a:graphicData>
        </a:graphic>
      </p:graphicFrame>
      <p:pic>
        <p:nvPicPr>
          <p:cNvPr id="27" name="Picture 26" descr="A logo of a leaf in a circle&#10;&#10;Description automatically generated">
            <a:extLst>
              <a:ext uri="{FF2B5EF4-FFF2-40B4-BE49-F238E27FC236}">
                <a16:creationId xmlns:a16="http://schemas.microsoft.com/office/drawing/2014/main" id="{A5F8D60E-AC1D-533F-8AFC-B1EE2E8D7B3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pic>
        <p:nvPicPr>
          <p:cNvPr id="28" name="Picture 27" descr="A blue and green windmill with green arrows&#10;&#10;Description automatically generated">
            <a:extLst>
              <a:ext uri="{FF2B5EF4-FFF2-40B4-BE49-F238E27FC236}">
                <a16:creationId xmlns:a16="http://schemas.microsoft.com/office/drawing/2014/main" id="{9A0E768C-7F30-8570-2D53-281D8E65837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7884" y="3429000"/>
            <a:ext cx="556204" cy="604020"/>
          </a:xfrm>
          <a:prstGeom prst="rect">
            <a:avLst/>
          </a:prstGeom>
        </p:spPr>
      </p:pic>
      <p:pic>
        <p:nvPicPr>
          <p:cNvPr id="29" name="Picture 28" descr="A logo of a hand and a globe&#10;&#10;Description automatically generated">
            <a:extLst>
              <a:ext uri="{FF2B5EF4-FFF2-40B4-BE49-F238E27FC236}">
                <a16:creationId xmlns:a16="http://schemas.microsoft.com/office/drawing/2014/main" id="{696CBFEC-6EB8-3406-5B0F-62250DD1BF0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27528" y="5126698"/>
            <a:ext cx="536916" cy="583072"/>
          </a:xfrm>
          <a:prstGeom prst="rect">
            <a:avLst/>
          </a:prstGeom>
        </p:spPr>
      </p:pic>
    </p:spTree>
    <p:extLst>
      <p:ext uri="{BB962C8B-B14F-4D97-AF65-F5344CB8AC3E}">
        <p14:creationId xmlns:p14="http://schemas.microsoft.com/office/powerpoint/2010/main" val="3105155892"/>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0D0A80-4FB5-D4E5-A5CE-D141FDF2E8CF}"/>
            </a:ext>
          </a:extLst>
        </p:cNvPr>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CFF4294F-690B-2261-01C3-959EE2793A28}"/>
              </a:ext>
            </a:extLst>
          </p:cNvPr>
          <p:cNvGraphicFramePr>
            <a:graphicFrameLocks/>
          </p:cNvGraphicFramePr>
          <p:nvPr>
            <p:custDataLst>
              <p:tags r:id="rId1"/>
            </p:custDataLst>
            <p:extLst>
              <p:ext uri="{D42A27DB-BD31-4B8C-83A1-F6EECF244321}">
                <p14:modId xmlns:p14="http://schemas.microsoft.com/office/powerpoint/2010/main" val="39253471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3" name="think-cell data - do not delete" hidden="1">
                        <a:extLst>
                          <a:ext uri="{FF2B5EF4-FFF2-40B4-BE49-F238E27FC236}">
                            <a16:creationId xmlns:a16="http://schemas.microsoft.com/office/drawing/2014/main" id="{CFF4294F-690B-2261-01C3-959EE2793A2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83704F55-F1D4-2991-F257-30B02A061B65}"/>
              </a:ext>
            </a:extLst>
          </p:cNvPr>
          <p:cNvSpPr>
            <a:spLocks noGrp="1"/>
          </p:cNvSpPr>
          <p:nvPr>
            <p:ph type="title"/>
          </p:nvPr>
        </p:nvSpPr>
        <p:spPr>
          <a:xfrm>
            <a:off x="304801" y="247650"/>
            <a:ext cx="10566400" cy="968375"/>
          </a:xfrm>
        </p:spPr>
        <p:txBody>
          <a:bodyPr vert="horz" rIns="0"/>
          <a:lstStyle/>
          <a:p>
            <a:pPr lvl="0"/>
            <a:r>
              <a:rPr lang="en-US" sz="2600"/>
              <a:t>COMMONALITY BETWEEN PHL’S AND PEP+ FOCUS AREAS</a:t>
            </a:r>
            <a:br>
              <a:rPr lang="en-US" sz="2600"/>
            </a:br>
            <a:r>
              <a:rPr lang="en-US" sz="1800" i="1"/>
              <a:t>Allowing us to identify opportunities for collaboration, and therefore</a:t>
            </a:r>
            <a:br>
              <a:rPr lang="en-US" sz="1800" i="1"/>
            </a:br>
            <a:r>
              <a:rPr lang="en-US" sz="1800" i="1"/>
              <a:t>add value to our relationship</a:t>
            </a:r>
          </a:p>
        </p:txBody>
      </p:sp>
      <p:pic>
        <p:nvPicPr>
          <p:cNvPr id="12" name="Picture Placeholder 8" descr="A black background with purple text&#10;&#10;AI-generated content may be incorrect.">
            <a:extLst>
              <a:ext uri="{FF2B5EF4-FFF2-40B4-BE49-F238E27FC236}">
                <a16:creationId xmlns:a16="http://schemas.microsoft.com/office/drawing/2014/main" id="{09147C08-5FCA-BF02-813B-BF343DCEDF09}"/>
              </a:ext>
            </a:extLst>
          </p:cNvPr>
          <p:cNvPicPr>
            <a:picLocks noChangeAspect="1"/>
          </p:cNvPicPr>
          <p:nvPr/>
        </p:nvPicPr>
        <p:blipFill rotWithShape="1">
          <a:blip r:embed="rId6"/>
          <a:srcRect l="-1433" t="-14614" r="-860" b="-22927"/>
          <a:stretch>
            <a:fillRect/>
          </a:stretch>
        </p:blipFill>
        <p:spPr>
          <a:xfrm>
            <a:off x="10355665" y="539938"/>
            <a:ext cx="1548204" cy="383798"/>
          </a:xfrm>
          <a:prstGeom prst="rect">
            <a:avLst/>
          </a:prstGeom>
        </p:spPr>
      </p:pic>
      <p:sp>
        <p:nvSpPr>
          <p:cNvPr id="13" name="Rectangle: Top Corners Rounded 12">
            <a:extLst>
              <a:ext uri="{FF2B5EF4-FFF2-40B4-BE49-F238E27FC236}">
                <a16:creationId xmlns:a16="http://schemas.microsoft.com/office/drawing/2014/main" id="{5789CCFC-7347-E59A-2748-515A9CA10AAD}"/>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 name="Table 4">
            <a:extLst>
              <a:ext uri="{FF2B5EF4-FFF2-40B4-BE49-F238E27FC236}">
                <a16:creationId xmlns:a16="http://schemas.microsoft.com/office/drawing/2014/main" id="{65764B0E-EE6F-1A7F-6F68-30AD26DF63E2}"/>
              </a:ext>
            </a:extLst>
          </p:cNvPr>
          <p:cNvGraphicFramePr>
            <a:graphicFrameLocks noGrp="1"/>
          </p:cNvGraphicFramePr>
          <p:nvPr>
            <p:extLst>
              <p:ext uri="{D42A27DB-BD31-4B8C-83A1-F6EECF244321}">
                <p14:modId xmlns:p14="http://schemas.microsoft.com/office/powerpoint/2010/main" val="587993964"/>
              </p:ext>
            </p:extLst>
          </p:nvPr>
        </p:nvGraphicFramePr>
        <p:xfrm>
          <a:off x="-7620" y="1148230"/>
          <a:ext cx="11986260" cy="5037435"/>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9997440">
                  <a:extLst>
                    <a:ext uri="{9D8B030D-6E8A-4147-A177-3AD203B41FA5}">
                      <a16:colId xmlns:a16="http://schemas.microsoft.com/office/drawing/2014/main" val="2382844442"/>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Environmental</a:t>
                      </a:r>
                    </a:p>
                  </a:txBody>
                  <a:tcPr marL="27432" marR="27432" marT="27432"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4790547">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lvl="0" indent="-120650" algn="l">
                        <a:lnSpc>
                          <a:spcPct val="100000"/>
                        </a:lnSpc>
                        <a:buClr>
                          <a:srgbClr val="000000"/>
                        </a:buClr>
                        <a:buFont typeface="Arial,Sans-Serif"/>
                        <a:buChar char="•"/>
                      </a:pPr>
                      <a:r>
                        <a:rPr lang="en-US" sz="1050" b="0" i="0" u="none" strike="noStrike" kern="1200" noProof="0">
                          <a:solidFill>
                            <a:schemeClr val="accent3"/>
                          </a:solidFill>
                          <a:highlight>
                            <a:srgbClr val="FFC624"/>
                          </a:highlight>
                          <a:latin typeface="+mn-lt"/>
                        </a:rPr>
                        <a:t>Target</a:t>
                      </a:r>
                      <a:r>
                        <a:rPr lang="en-US" sz="1050" b="0" i="0" u="none" strike="noStrike" kern="1200" noProof="0">
                          <a:solidFill>
                            <a:schemeClr val="accent3"/>
                          </a:solidFill>
                          <a:latin typeface="+mn-lt"/>
                        </a:rPr>
                        <a:t>: Achieve 100% renewable energy generation by 2030 </a:t>
                      </a:r>
                    </a:p>
                    <a:p>
                      <a:pPr marL="290513" lvl="1" indent="-171450" algn="l">
                        <a:lnSpc>
                          <a:spcPct val="100000"/>
                        </a:lnSpc>
                        <a:spcBef>
                          <a:spcPts val="600"/>
                        </a:spcBef>
                        <a:buClr>
                          <a:srgbClr val="000000"/>
                        </a:buClr>
                        <a:buFont typeface="Wingdings,Sans-Serif"/>
                        <a:buChar char="Ø"/>
                      </a:pPr>
                      <a:r>
                        <a:rPr lang="en-US" sz="1050" b="1" i="0" u="none" strike="noStrike" noProof="0">
                          <a:solidFill>
                            <a:srgbClr val="2B660F"/>
                          </a:solidFill>
                          <a:latin typeface="+mn-lt"/>
                        </a:rPr>
                        <a:t>pep+ alignment: Achieve 100% renewable electricity in company-owned operations by 2030</a:t>
                      </a:r>
                    </a:p>
                    <a:p>
                      <a:pPr marL="120650" lvl="0" indent="-120650" algn="l">
                        <a:lnSpc>
                          <a:spcPct val="100000"/>
                        </a:lnSpc>
                        <a:spcBef>
                          <a:spcPts val="1000"/>
                        </a:spcBef>
                        <a:buClr>
                          <a:srgbClr val="000000"/>
                        </a:buClr>
                        <a:buFont typeface="Arial,Sans-Serif"/>
                        <a:buChar char="•"/>
                      </a:pPr>
                      <a:r>
                        <a:rPr lang="en-US" sz="1050" b="0" i="0" u="none" strike="noStrike" kern="1200" noProof="0">
                          <a:solidFill>
                            <a:schemeClr val="accent3"/>
                          </a:solidFill>
                          <a:highlight>
                            <a:srgbClr val="FFC624"/>
                          </a:highlight>
                          <a:latin typeface="+mn-lt"/>
                        </a:rPr>
                        <a:t>Target</a:t>
                      </a:r>
                      <a:r>
                        <a:rPr lang="en-US" sz="1050" b="0" i="0" u="none" strike="noStrike" kern="1200" noProof="0">
                          <a:solidFill>
                            <a:schemeClr val="accent3"/>
                          </a:solidFill>
                          <a:latin typeface="+mn-lt"/>
                        </a:rPr>
                        <a:t>: Reduce scope 3 emissions by 80% by 2030</a:t>
                      </a:r>
                    </a:p>
                    <a:p>
                      <a:pPr marL="350838" lvl="1" indent="-176213" algn="l" rtl="0" fontAlgn="base">
                        <a:lnSpc>
                          <a:spcPct val="100000"/>
                        </a:lnSpc>
                        <a:spcBef>
                          <a:spcPts val="200"/>
                        </a:spcBef>
                        <a:buClr>
                          <a:schemeClr val="tx1"/>
                        </a:buClr>
                        <a:buFont typeface="Wingdings" panose="05000000000000000000" pitchFamily="2" charset="2"/>
                        <a:buChar char="Ø"/>
                      </a:pPr>
                      <a:r>
                        <a:rPr lang="en-GB" sz="1050" b="1" kern="1200">
                          <a:solidFill>
                            <a:schemeClr val="accent3"/>
                          </a:solidFill>
                          <a:effectLst/>
                          <a:latin typeface="+mn-lt"/>
                          <a:ea typeface="+mn-ea"/>
                          <a:cs typeface="Leelawadee" panose="020B0502040204020203" pitchFamily="34" charset="-34"/>
                        </a:rPr>
                        <a:t>pep+ alignment: Achieve a 50% reduction in Scope 1 and 2 emissions by 2030 (vs 2022 baseline) </a:t>
                      </a:r>
                    </a:p>
                    <a:p>
                      <a:pPr marL="350838" lvl="1" indent="-176213" algn="l" rtl="0" fontAlgn="base">
                        <a:lnSpc>
                          <a:spcPct val="100000"/>
                        </a:lnSpc>
                        <a:spcBef>
                          <a:spcPts val="800"/>
                        </a:spcBef>
                        <a:buClr>
                          <a:schemeClr val="tx1"/>
                        </a:buClr>
                        <a:buFont typeface="Wingdings" panose="05000000000000000000" pitchFamily="2" charset="2"/>
                        <a:buChar char="Ø"/>
                      </a:pPr>
                      <a:r>
                        <a:rPr lang="en-GB" sz="1050" b="1" kern="1200">
                          <a:solidFill>
                            <a:schemeClr val="accent3"/>
                          </a:solidFill>
                          <a:effectLst/>
                          <a:latin typeface="+mn-lt"/>
                          <a:ea typeface="+mn-ea"/>
                          <a:cs typeface="Leelawadee" panose="020B0502040204020203" pitchFamily="34" charset="-34"/>
                        </a:rPr>
                        <a:t>pep+ alignment: Achieve a 42% reduction in Scope 3 Energy &amp; Industry (E&amp;I) emissions and 30% reduction in Scope 3 Forest, Land and Agriculture emissions by 2030 (vs 2022 baseline)</a:t>
                      </a:r>
                      <a:endParaRPr lang="en-US" sz="1050" b="1" i="0" kern="1200" noProof="0">
                        <a:solidFill>
                          <a:schemeClr val="accent3"/>
                        </a:solidFill>
                        <a:effectLst/>
                        <a:latin typeface="+mn-lt"/>
                        <a:ea typeface="+mn-ea"/>
                        <a:cs typeface="Leelawadee" panose="020B0502040204020203" pitchFamily="34" charset="-34"/>
                      </a:endParaRPr>
                    </a:p>
                  </a:txBody>
                  <a:tcPr marL="27432" marR="27432" marT="27432" marB="27432">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bl>
          </a:graphicData>
        </a:graphic>
      </p:graphicFrame>
      <p:pic>
        <p:nvPicPr>
          <p:cNvPr id="19" name="Picture 18" descr="A blue and green windmill with green arrows&#10;&#10;Description automatically generated">
            <a:extLst>
              <a:ext uri="{FF2B5EF4-FFF2-40B4-BE49-F238E27FC236}">
                <a16:creationId xmlns:a16="http://schemas.microsoft.com/office/drawing/2014/main" id="{65F6A321-1E69-1055-CE60-EEA37B75C13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sp>
        <p:nvSpPr>
          <p:cNvPr id="20" name="TextBox 19">
            <a:extLst>
              <a:ext uri="{FF2B5EF4-FFF2-40B4-BE49-F238E27FC236}">
                <a16:creationId xmlns:a16="http://schemas.microsoft.com/office/drawing/2014/main" id="{71B84232-AA2F-E1F2-16B6-DB7166ABBA25}"/>
              </a:ext>
            </a:extLst>
          </p:cNvPr>
          <p:cNvSpPr txBox="1"/>
          <p:nvPr/>
        </p:nvSpPr>
        <p:spPr>
          <a:xfrm>
            <a:off x="6337300" y="6269189"/>
            <a:ext cx="5402263" cy="506261"/>
          </a:xfrm>
          <a:prstGeom prst="rect">
            <a:avLst/>
          </a:prstGeom>
          <a:solidFill>
            <a:srgbClr val="8EBC29"/>
          </a:solidFill>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a:ln>
                  <a:noFill/>
                </a:ln>
                <a:solidFill>
                  <a:schemeClr val="bg1"/>
                </a:solidFill>
                <a:effectLst/>
                <a:uLnTx/>
                <a:uFillTx/>
                <a:cs typeface="Leelawadee" panose="020B0502040204020203" pitchFamily="34" charset="-34"/>
              </a:rPr>
              <a:t>No common focus areas were identified across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a:ln>
                  <a:noFill/>
                </a:ln>
                <a:solidFill>
                  <a:schemeClr val="bg1"/>
                </a:solidFill>
                <a:effectLst/>
                <a:uLnTx/>
                <a:uFillTx/>
                <a:cs typeface="Leelawadee" panose="020B0502040204020203" pitchFamily="34" charset="-34"/>
              </a:rPr>
              <a:t>Positive Agriculture (PepsiCo) or Positive Choices (PepsiCo).</a:t>
            </a:r>
          </a:p>
        </p:txBody>
      </p:sp>
    </p:spTree>
    <p:extLst>
      <p:ext uri="{BB962C8B-B14F-4D97-AF65-F5344CB8AC3E}">
        <p14:creationId xmlns:p14="http://schemas.microsoft.com/office/powerpoint/2010/main" val="4183891758"/>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399155-FB77-2171-84C8-08E248C9460F}"/>
            </a:ext>
          </a:extLst>
        </p:cNvPr>
        <p:cNvGrpSpPr/>
        <p:nvPr/>
      </p:nvGrpSpPr>
      <p:grpSpPr>
        <a:xfrm>
          <a:off x="0" y="0"/>
          <a:ext cx="0" cy="0"/>
          <a:chOff x="0" y="0"/>
          <a:chExt cx="0" cy="0"/>
        </a:xfrm>
      </p:grpSpPr>
      <p:pic>
        <p:nvPicPr>
          <p:cNvPr id="4" name="Picture 3" descr="A white text on a black background&#10;&#10;AI-generated content may be incorrect.">
            <a:extLst>
              <a:ext uri="{FF2B5EF4-FFF2-40B4-BE49-F238E27FC236}">
                <a16:creationId xmlns:a16="http://schemas.microsoft.com/office/drawing/2014/main" id="{70434D72-EE94-689A-B33E-F0BDD9A026F4}"/>
              </a:ext>
            </a:extLst>
          </p:cNvPr>
          <p:cNvPicPr>
            <a:picLocks noChangeAspect="1"/>
          </p:cNvPicPr>
          <p:nvPr/>
        </p:nvPicPr>
        <p:blipFill>
          <a:blip r:embed="rId3"/>
          <a:stretch>
            <a:fillRect/>
          </a:stretch>
        </p:blipFill>
        <p:spPr>
          <a:xfrm>
            <a:off x="258366" y="1250830"/>
            <a:ext cx="4365545" cy="4370717"/>
          </a:xfrm>
          <a:prstGeom prst="rect">
            <a:avLst/>
          </a:prstGeom>
        </p:spPr>
      </p:pic>
    </p:spTree>
    <p:extLst>
      <p:ext uri="{BB962C8B-B14F-4D97-AF65-F5344CB8AC3E}">
        <p14:creationId xmlns:p14="http://schemas.microsoft.com/office/powerpoint/2010/main" val="1415277533"/>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27FAAE-FD8B-D11D-D71C-8A4A8B07E2CF}"/>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4EA7C822-325D-AF67-9EAC-BB44AAB97AB0}"/>
              </a:ext>
            </a:extLst>
          </p:cNvPr>
          <p:cNvGraphicFramePr>
            <a:graphicFrameLocks/>
          </p:cNvGraphicFramePr>
          <p:nvPr>
            <p:custDataLst>
              <p:tags r:id="rId1"/>
            </p:custDataLst>
            <p:extLst>
              <p:ext uri="{D42A27DB-BD31-4B8C-83A1-F6EECF244321}">
                <p14:modId xmlns:p14="http://schemas.microsoft.com/office/powerpoint/2010/main" val="21881284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7" name="think-cell data - do not delete" hidden="1">
                        <a:extLst>
                          <a:ext uri="{FF2B5EF4-FFF2-40B4-BE49-F238E27FC236}">
                            <a16:creationId xmlns:a16="http://schemas.microsoft.com/office/drawing/2014/main" id="{4EA7C822-325D-AF67-9EAC-BB44AAB97AB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Rectangle: Rounded Corners 9">
            <a:extLst>
              <a:ext uri="{FF2B5EF4-FFF2-40B4-BE49-F238E27FC236}">
                <a16:creationId xmlns:a16="http://schemas.microsoft.com/office/drawing/2014/main" id="{4E66503D-12F5-9D51-FBCF-156B1737B76D}"/>
              </a:ext>
            </a:extLst>
          </p:cNvPr>
          <p:cNvSpPr>
            <a:spLocks/>
          </p:cNvSpPr>
          <p:nvPr/>
        </p:nvSpPr>
        <p:spPr>
          <a:xfrm rot="10800000" flipH="1" flipV="1">
            <a:off x="6300438" y="1062650"/>
            <a:ext cx="5586761" cy="1629105"/>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pPr>
              <a:defRPr/>
            </a:pPr>
            <a:r>
              <a:rPr lang="en-US" sz="2000" b="1">
                <a:solidFill>
                  <a:srgbClr val="8EBC29"/>
                </a:solidFill>
              </a:rPr>
              <a:t>Reducing emissions</a:t>
            </a:r>
          </a:p>
        </p:txBody>
      </p:sp>
      <p:pic>
        <p:nvPicPr>
          <p:cNvPr id="11" name="Picture 10">
            <a:extLst>
              <a:ext uri="{FF2B5EF4-FFF2-40B4-BE49-F238E27FC236}">
                <a16:creationId xmlns:a16="http://schemas.microsoft.com/office/drawing/2014/main" id="{F9C8A69A-B646-A1A3-7BC6-8D89642B70BA}"/>
              </a:ext>
            </a:extLst>
          </p:cNvPr>
          <p:cNvPicPr>
            <a:picLocks noChangeAspect="1"/>
          </p:cNvPicPr>
          <p:nvPr/>
        </p:nvPicPr>
        <p:blipFill>
          <a:blip r:embed="rId6"/>
          <a:srcRect l="24821" r="18929"/>
          <a:stretch>
            <a:fillRect/>
          </a:stretch>
        </p:blipFill>
        <p:spPr>
          <a:xfrm rot="16200000">
            <a:off x="2520059" y="3282059"/>
            <a:ext cx="6857999" cy="293883"/>
          </a:xfrm>
          <a:custGeom>
            <a:avLst/>
            <a:gdLst>
              <a:gd name="connsiteX0" fmla="*/ 6857999 w 6857999"/>
              <a:gd name="connsiteY0" fmla="*/ 0 h 293883"/>
              <a:gd name="connsiteX1" fmla="*/ 6857999 w 6857999"/>
              <a:gd name="connsiteY1" fmla="*/ 293883 h 293883"/>
              <a:gd name="connsiteX2" fmla="*/ 0 w 6857999"/>
              <a:gd name="connsiteY2" fmla="*/ 293883 h 293883"/>
              <a:gd name="connsiteX3" fmla="*/ 0 w 6857999"/>
              <a:gd name="connsiteY3" fmla="*/ 0 h 293883"/>
            </a:gdLst>
            <a:ahLst/>
            <a:cxnLst>
              <a:cxn ang="0">
                <a:pos x="connsiteX0" y="connsiteY0"/>
              </a:cxn>
              <a:cxn ang="0">
                <a:pos x="connsiteX1" y="connsiteY1"/>
              </a:cxn>
              <a:cxn ang="0">
                <a:pos x="connsiteX2" y="connsiteY2"/>
              </a:cxn>
              <a:cxn ang="0">
                <a:pos x="connsiteX3" y="connsiteY3"/>
              </a:cxn>
            </a:cxnLst>
            <a:rect l="l" t="t" r="r" b="b"/>
            <a:pathLst>
              <a:path w="6857999" h="293883">
                <a:moveTo>
                  <a:pt x="6857999" y="0"/>
                </a:moveTo>
                <a:lnTo>
                  <a:pt x="6857999" y="293883"/>
                </a:lnTo>
                <a:lnTo>
                  <a:pt x="0" y="293883"/>
                </a:lnTo>
                <a:lnTo>
                  <a:pt x="0" y="0"/>
                </a:lnTo>
                <a:close/>
              </a:path>
            </a:pathLst>
          </a:custGeom>
          <a:effectLst>
            <a:outerShdw blurRad="50800" dist="38100" dir="10800000" algn="r" rotWithShape="0">
              <a:prstClr val="black">
                <a:alpha val="20000"/>
              </a:prstClr>
            </a:outerShdw>
          </a:effectLst>
        </p:spPr>
      </p:pic>
      <p:sp>
        <p:nvSpPr>
          <p:cNvPr id="12" name="Rectangle: Single Corner Rounded 11">
            <a:extLst>
              <a:ext uri="{FF2B5EF4-FFF2-40B4-BE49-F238E27FC236}">
                <a16:creationId xmlns:a16="http://schemas.microsoft.com/office/drawing/2014/main" id="{DC8F433D-8AB7-7815-F94F-0E222A259AFA}"/>
              </a:ext>
            </a:extLst>
          </p:cNvPr>
          <p:cNvSpPr>
            <a:spLocks/>
          </p:cNvSpPr>
          <p:nvPr/>
        </p:nvSpPr>
        <p:spPr>
          <a:xfrm>
            <a:off x="6300438" y="825872"/>
            <a:ext cx="5852160" cy="66792"/>
          </a:xfrm>
          <a:prstGeom prst="round1Rect">
            <a:avLst>
              <a:gd name="adj" fmla="val 3618"/>
            </a:avLst>
          </a:prstGeom>
          <a:solidFill>
            <a:srgbClr val="0F440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182880" numCol="1" spcCol="38100" rtlCol="0" anchor="b">
            <a:noAutofit/>
          </a:bodyPr>
          <a:lstStyle/>
          <a:p>
            <a:pPr defTabSz="914400"/>
            <a:r>
              <a:rPr kumimoji="0" lang="en-US" sz="3200" b="0" i="0" u="none" strike="noStrike" kern="1200" cap="all" spc="0" normalizeH="0" baseline="0" noProof="0">
                <a:ln>
                  <a:noFill/>
                </a:ln>
                <a:solidFill>
                  <a:srgbClr val="0F440E"/>
                </a:solidFill>
                <a:effectLst/>
                <a:uLnTx/>
                <a:uFillTx/>
                <a:latin typeface="GT Pressura LCG Black"/>
                <a:ea typeface="+mj-ea"/>
                <a:cs typeface="+mj-cs"/>
              </a:rPr>
              <a:t>KEY TAKEAWAYS</a:t>
            </a:r>
            <a:endParaRPr lang="en-US" b="1">
              <a:solidFill>
                <a:srgbClr val="0F440E"/>
              </a:solidFill>
              <a:latin typeface="+mj-lt"/>
            </a:endParaRPr>
          </a:p>
        </p:txBody>
      </p:sp>
      <p:sp>
        <p:nvSpPr>
          <p:cNvPr id="13" name="Oval 12">
            <a:extLst>
              <a:ext uri="{FF2B5EF4-FFF2-40B4-BE49-F238E27FC236}">
                <a16:creationId xmlns:a16="http://schemas.microsoft.com/office/drawing/2014/main" id="{3DA453C6-1735-418D-A53A-C8D2D2D6B3DB}"/>
              </a:ext>
            </a:extLst>
          </p:cNvPr>
          <p:cNvSpPr/>
          <p:nvPr/>
        </p:nvSpPr>
        <p:spPr>
          <a:xfrm>
            <a:off x="6375234" y="1139687"/>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AF08CDA5-5E86-296D-4E5B-5049A84D021D}"/>
              </a:ext>
            </a:extLst>
          </p:cNvPr>
          <p:cNvSpPr>
            <a:spLocks/>
          </p:cNvSpPr>
          <p:nvPr/>
        </p:nvSpPr>
        <p:spPr>
          <a:xfrm rot="10800000" flipH="1" flipV="1">
            <a:off x="6386385" y="1679433"/>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a:lnSpc>
                <a:spcPct val="100000"/>
              </a:lnSpc>
              <a:defRPr/>
            </a:pPr>
            <a:r>
              <a:rPr lang="en-US" sz="1400">
                <a:solidFill>
                  <a:schemeClr val="bg1"/>
                </a:solidFill>
              </a:rPr>
              <a:t>Pizza Hut and PepsiCo both have quantitative focus areas to reduce their emissions within set deadlines.</a:t>
            </a:r>
          </a:p>
        </p:txBody>
      </p:sp>
      <p:sp>
        <p:nvSpPr>
          <p:cNvPr id="15" name="Rectangle: Rounded Corners 14">
            <a:extLst>
              <a:ext uri="{FF2B5EF4-FFF2-40B4-BE49-F238E27FC236}">
                <a16:creationId xmlns:a16="http://schemas.microsoft.com/office/drawing/2014/main" id="{A3CC767B-492C-AF56-D82C-899B04D99616}"/>
              </a:ext>
            </a:extLst>
          </p:cNvPr>
          <p:cNvSpPr>
            <a:spLocks/>
          </p:cNvSpPr>
          <p:nvPr/>
        </p:nvSpPr>
        <p:spPr>
          <a:xfrm rot="10800000" flipH="1" flipV="1">
            <a:off x="6300438" y="2779938"/>
            <a:ext cx="5586761" cy="1629105"/>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pPr>
              <a:defRPr/>
            </a:pPr>
            <a:r>
              <a:rPr lang="en-US" sz="2000" b="1">
                <a:solidFill>
                  <a:srgbClr val="8EBC29"/>
                </a:solidFill>
              </a:rPr>
              <a:t>Deforestation-free sourcing</a:t>
            </a:r>
          </a:p>
        </p:txBody>
      </p:sp>
      <p:sp>
        <p:nvSpPr>
          <p:cNvPr id="16" name="Oval 15">
            <a:extLst>
              <a:ext uri="{FF2B5EF4-FFF2-40B4-BE49-F238E27FC236}">
                <a16:creationId xmlns:a16="http://schemas.microsoft.com/office/drawing/2014/main" id="{A13BC4AA-620C-A250-DB0E-5D5228C48829}"/>
              </a:ext>
            </a:extLst>
          </p:cNvPr>
          <p:cNvSpPr/>
          <p:nvPr/>
        </p:nvSpPr>
        <p:spPr>
          <a:xfrm>
            <a:off x="6375234" y="2856975"/>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5AF187D1-AC2B-E135-97FD-EC4CB6B83064}"/>
              </a:ext>
            </a:extLst>
          </p:cNvPr>
          <p:cNvSpPr>
            <a:spLocks/>
          </p:cNvSpPr>
          <p:nvPr/>
        </p:nvSpPr>
        <p:spPr>
          <a:xfrm rot="10800000" flipH="1" flipV="1">
            <a:off x="6386385" y="3336416"/>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a:lnSpc>
                <a:spcPct val="100000"/>
              </a:lnSpc>
              <a:defRPr/>
            </a:pPr>
            <a:r>
              <a:rPr lang="en-US" sz="1400">
                <a:solidFill>
                  <a:schemeClr val="bg1"/>
                </a:solidFill>
              </a:rPr>
              <a:t>Both organizations support deforestation-free sourcing of agricultural commodities.</a:t>
            </a:r>
          </a:p>
        </p:txBody>
      </p:sp>
      <p:sp>
        <p:nvSpPr>
          <p:cNvPr id="18" name="Rectangle: Rounded Corners 17">
            <a:extLst>
              <a:ext uri="{FF2B5EF4-FFF2-40B4-BE49-F238E27FC236}">
                <a16:creationId xmlns:a16="http://schemas.microsoft.com/office/drawing/2014/main" id="{77D4E90F-BE65-AA3E-3292-406E5D214A83}"/>
              </a:ext>
            </a:extLst>
          </p:cNvPr>
          <p:cNvSpPr>
            <a:spLocks/>
          </p:cNvSpPr>
          <p:nvPr/>
        </p:nvSpPr>
        <p:spPr>
          <a:xfrm rot="10800000" flipH="1" flipV="1">
            <a:off x="6300438" y="4508377"/>
            <a:ext cx="5586761" cy="1629105"/>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pPr>
              <a:defRPr/>
            </a:pPr>
            <a:r>
              <a:rPr lang="en-US" sz="2000" b="1">
                <a:solidFill>
                  <a:srgbClr val="8EBC29"/>
                </a:solidFill>
              </a:rPr>
              <a:t>Sustainable packaging</a:t>
            </a:r>
          </a:p>
        </p:txBody>
      </p:sp>
      <p:sp>
        <p:nvSpPr>
          <p:cNvPr id="19" name="Oval 18">
            <a:extLst>
              <a:ext uri="{FF2B5EF4-FFF2-40B4-BE49-F238E27FC236}">
                <a16:creationId xmlns:a16="http://schemas.microsoft.com/office/drawing/2014/main" id="{8E05A76D-93A2-D6A4-22B6-36B14B9523BC}"/>
              </a:ext>
            </a:extLst>
          </p:cNvPr>
          <p:cNvSpPr/>
          <p:nvPr/>
        </p:nvSpPr>
        <p:spPr>
          <a:xfrm>
            <a:off x="6375234" y="4585414"/>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8E71197D-DF70-C72F-9808-3B3B3F6DE28B}"/>
              </a:ext>
            </a:extLst>
          </p:cNvPr>
          <p:cNvSpPr>
            <a:spLocks/>
          </p:cNvSpPr>
          <p:nvPr/>
        </p:nvSpPr>
        <p:spPr>
          <a:xfrm rot="10800000" flipH="1" flipV="1">
            <a:off x="6386385" y="5125160"/>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a:lnSpc>
                <a:spcPct val="100000"/>
              </a:lnSpc>
              <a:defRPr/>
            </a:pPr>
            <a:r>
              <a:rPr lang="en-US" sz="1400">
                <a:solidFill>
                  <a:schemeClr val="bg1"/>
                </a:solidFill>
              </a:rPr>
              <a:t>Pizza Hut is also looking to make its consumer-facing packaging more reusable, recyclable and compostable, which closely aligns with PepsiCo’s packaging focus areas.</a:t>
            </a:r>
          </a:p>
        </p:txBody>
      </p:sp>
      <p:pic>
        <p:nvPicPr>
          <p:cNvPr id="23" name="Picture Placeholder 22" descr="Pizza Hut Logo PNG Transparent &amp; SVG Vector - Freebie Supply">
            <a:extLst>
              <a:ext uri="{FF2B5EF4-FFF2-40B4-BE49-F238E27FC236}">
                <a16:creationId xmlns:a16="http://schemas.microsoft.com/office/drawing/2014/main" id="{DC598BF6-CCF0-D684-1175-6617242B89BF}"/>
              </a:ext>
            </a:extLst>
          </p:cNvPr>
          <p:cNvPicPr>
            <a:picLocks noGrp="1" noChangeAspect="1"/>
          </p:cNvPicPr>
          <p:nvPr>
            <p:ph type="pic" sz="quarter" idx="14"/>
          </p:nvPr>
        </p:nvPicPr>
        <p:blipFill>
          <a:blip r:embed="rId7"/>
          <a:srcRect l="-11905" t="-19500" r="-15079" b="-23357"/>
          <a:stretch>
            <a:fillRect/>
          </a:stretch>
        </p:blipFill>
        <p:spPr>
          <a:xfrm>
            <a:off x="0" y="0"/>
            <a:ext cx="6096000" cy="6858000"/>
          </a:xfrm>
          <a:prstGeom prst="rect">
            <a:avLst/>
          </a:prstGeom>
        </p:spPr>
      </p:pic>
      <p:pic>
        <p:nvPicPr>
          <p:cNvPr id="2" name="Graphic 1">
            <a:extLst>
              <a:ext uri="{FF2B5EF4-FFF2-40B4-BE49-F238E27FC236}">
                <a16:creationId xmlns:a16="http://schemas.microsoft.com/office/drawing/2014/main" id="{DB4D2B9C-F25A-E440-F2A0-5068A928AC5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33802" y="1198255"/>
            <a:ext cx="289348" cy="289348"/>
          </a:xfrm>
          <a:prstGeom prst="rect">
            <a:avLst/>
          </a:prstGeom>
        </p:spPr>
      </p:pic>
      <p:pic>
        <p:nvPicPr>
          <p:cNvPr id="4" name="Graphic 3">
            <a:extLst>
              <a:ext uri="{FF2B5EF4-FFF2-40B4-BE49-F238E27FC236}">
                <a16:creationId xmlns:a16="http://schemas.microsoft.com/office/drawing/2014/main" id="{16264FFC-34D0-D931-C6B5-FF8A6AF3895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424344" y="2906085"/>
            <a:ext cx="308264" cy="308264"/>
          </a:xfrm>
          <a:prstGeom prst="rect">
            <a:avLst/>
          </a:prstGeom>
        </p:spPr>
      </p:pic>
      <p:pic>
        <p:nvPicPr>
          <p:cNvPr id="5" name="Graphic 4">
            <a:extLst>
              <a:ext uri="{FF2B5EF4-FFF2-40B4-BE49-F238E27FC236}">
                <a16:creationId xmlns:a16="http://schemas.microsoft.com/office/drawing/2014/main" id="{56F2A7F4-BB48-FA9A-E8AC-B0BA82CA47E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440400" y="4650581"/>
            <a:ext cx="276152" cy="276150"/>
          </a:xfrm>
          <a:prstGeom prst="rect">
            <a:avLst/>
          </a:prstGeom>
        </p:spPr>
      </p:pic>
    </p:spTree>
    <p:extLst>
      <p:ext uri="{BB962C8B-B14F-4D97-AF65-F5344CB8AC3E}">
        <p14:creationId xmlns:p14="http://schemas.microsoft.com/office/powerpoint/2010/main" val="2966195586"/>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59230D-E609-077F-4027-059DAEFD3E8A}"/>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45ADD66D-AD62-FC0D-69B4-8FF1E16B45AE}"/>
              </a:ext>
            </a:extLst>
          </p:cNvPr>
          <p:cNvGraphicFramePr>
            <a:graphicFrameLocks noChangeAspect="1"/>
          </p:cNvGraphicFramePr>
          <p:nvPr>
            <p:custDataLst>
              <p:tags r:id="rId1"/>
            </p:custDataLst>
            <p:extLst>
              <p:ext uri="{D42A27DB-BD31-4B8C-83A1-F6EECF244321}">
                <p14:modId xmlns:p14="http://schemas.microsoft.com/office/powerpoint/2010/main" val="13770647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2" name="think-cell data - do not delete" hidden="1">
                        <a:extLst>
                          <a:ext uri="{FF2B5EF4-FFF2-40B4-BE49-F238E27FC236}">
                            <a16:creationId xmlns:a16="http://schemas.microsoft.com/office/drawing/2014/main" id="{45ADD66D-AD62-FC0D-69B4-8FF1E16B45A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B60338C4-073F-7682-41F2-F50904517778}"/>
              </a:ext>
            </a:extLst>
          </p:cNvPr>
          <p:cNvSpPr>
            <a:spLocks noGrp="1"/>
          </p:cNvSpPr>
          <p:nvPr>
            <p:ph type="title"/>
          </p:nvPr>
        </p:nvSpPr>
        <p:spPr>
          <a:xfrm>
            <a:off x="304798" y="246888"/>
            <a:ext cx="11585448" cy="969264"/>
          </a:xfrm>
        </p:spPr>
        <p:txBody>
          <a:bodyPr vert="horz" rIns="0"/>
          <a:lstStyle/>
          <a:p>
            <a:r>
              <a:rPr lang="en-US" sz="3000"/>
              <a:t>PIZZA HUT’S SUSTAINABILITY FOCUS AREAS</a:t>
            </a:r>
            <a:br>
              <a:rPr lang="en-US" sz="3000"/>
            </a:br>
            <a:r>
              <a:rPr lang="en-US" sz="1800" i="1"/>
              <a:t>And how these focus areas align with pep+ pillars</a:t>
            </a:r>
          </a:p>
        </p:txBody>
      </p:sp>
      <p:pic>
        <p:nvPicPr>
          <p:cNvPr id="12" name="Picture Placeholder 22" descr="Pizza Hut Logo PNG Transparent &amp; SVG Vector - Freebie Supply">
            <a:extLst>
              <a:ext uri="{FF2B5EF4-FFF2-40B4-BE49-F238E27FC236}">
                <a16:creationId xmlns:a16="http://schemas.microsoft.com/office/drawing/2014/main" id="{D8D4A1B9-9135-97D6-F33D-24F0EE3AC8FC}"/>
              </a:ext>
            </a:extLst>
          </p:cNvPr>
          <p:cNvPicPr>
            <a:picLocks noChangeAspect="1"/>
          </p:cNvPicPr>
          <p:nvPr/>
        </p:nvPicPr>
        <p:blipFill>
          <a:blip r:embed="rId6"/>
          <a:srcRect l="396" t="10450" r="661" b="8862"/>
          <a:stretch>
            <a:fillRect/>
          </a:stretch>
        </p:blipFill>
        <p:spPr>
          <a:xfrm>
            <a:off x="10982324" y="355103"/>
            <a:ext cx="923926" cy="753470"/>
          </a:xfrm>
          <a:prstGeom prst="rect">
            <a:avLst/>
          </a:prstGeom>
        </p:spPr>
      </p:pic>
      <p:sp>
        <p:nvSpPr>
          <p:cNvPr id="13" name="Rectangle: Top Corners Rounded 12">
            <a:extLst>
              <a:ext uri="{FF2B5EF4-FFF2-40B4-BE49-F238E27FC236}">
                <a16:creationId xmlns:a16="http://schemas.microsoft.com/office/drawing/2014/main" id="{1117F76A-3352-5FDE-57BE-AB1331A701C2}"/>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 name="Table 4">
            <a:extLst>
              <a:ext uri="{FF2B5EF4-FFF2-40B4-BE49-F238E27FC236}">
                <a16:creationId xmlns:a16="http://schemas.microsoft.com/office/drawing/2014/main" id="{7185AAC6-C44B-879E-2222-96B3FD5D98C7}"/>
              </a:ext>
            </a:extLst>
          </p:cNvPr>
          <p:cNvGraphicFramePr>
            <a:graphicFrameLocks noGrp="1"/>
          </p:cNvGraphicFramePr>
          <p:nvPr>
            <p:extLst>
              <p:ext uri="{D42A27DB-BD31-4B8C-83A1-F6EECF244321}">
                <p14:modId xmlns:p14="http://schemas.microsoft.com/office/powerpoint/2010/main" val="2595393336"/>
              </p:ext>
            </p:extLst>
          </p:nvPr>
        </p:nvGraphicFramePr>
        <p:xfrm>
          <a:off x="-7620" y="1148230"/>
          <a:ext cx="11986260" cy="5041332"/>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3332480">
                  <a:extLst>
                    <a:ext uri="{9D8B030D-6E8A-4147-A177-3AD203B41FA5}">
                      <a16:colId xmlns:a16="http://schemas.microsoft.com/office/drawing/2014/main" val="2382844442"/>
                    </a:ext>
                  </a:extLst>
                </a:gridCol>
                <a:gridCol w="3332480">
                  <a:extLst>
                    <a:ext uri="{9D8B030D-6E8A-4147-A177-3AD203B41FA5}">
                      <a16:colId xmlns:a16="http://schemas.microsoft.com/office/drawing/2014/main" val="957515009"/>
                    </a:ext>
                  </a:extLst>
                </a:gridCol>
                <a:gridCol w="3332480">
                  <a:extLst>
                    <a:ext uri="{9D8B030D-6E8A-4147-A177-3AD203B41FA5}">
                      <a16:colId xmlns:a16="http://schemas.microsoft.com/office/drawing/2014/main" val="2353111847"/>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ts val="1575"/>
                        </a:lnSpc>
                      </a:pPr>
                      <a:r>
                        <a:rPr lang="en-US" sz="1200" b="1" i="0" noProof="0">
                          <a:solidFill>
                            <a:schemeClr val="bg1"/>
                          </a:solidFill>
                          <a:effectLst/>
                          <a:latin typeface="+mn-lt"/>
                          <a:cs typeface="Leelawadee"/>
                        </a:rPr>
                        <a:t>Planet</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ts val="1575"/>
                        </a:lnSpc>
                      </a:pPr>
                      <a:r>
                        <a:rPr lang="en-US" sz="1200" b="1" i="0" noProof="0">
                          <a:solidFill>
                            <a:schemeClr val="bg1"/>
                          </a:solidFill>
                          <a:effectLst/>
                          <a:latin typeface="+mn-lt"/>
                          <a:cs typeface="Leelawadee"/>
                        </a:rPr>
                        <a:t>Food</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ts val="1575"/>
                        </a:lnSpc>
                      </a:pPr>
                      <a:r>
                        <a:rPr lang="en-US" sz="1200" b="1" i="0" noProof="0">
                          <a:solidFill>
                            <a:schemeClr val="bg1"/>
                          </a:solidFill>
                          <a:effectLst/>
                          <a:latin typeface="+mn-lt"/>
                          <a:cs typeface="Leelawadee"/>
                        </a:rPr>
                        <a:t>People</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1097280">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954F07"/>
                          </a:solidFill>
                          <a:latin typeface="+mj-lt"/>
                          <a:ea typeface="+mn-ea"/>
                          <a:cs typeface="Leelawadee"/>
                        </a:rPr>
                        <a:t>POSITIVE </a:t>
                      </a:r>
                      <a:br>
                        <a:rPr lang="en-US" sz="1400" kern="1200">
                          <a:solidFill>
                            <a:srgbClr val="954F07"/>
                          </a:solidFill>
                          <a:latin typeface="+mj-lt"/>
                          <a:ea typeface="+mn-ea"/>
                          <a:cs typeface="Leelawadee"/>
                        </a:rPr>
                      </a:br>
                      <a:r>
                        <a:rPr lang="en-US" sz="1400" kern="1200">
                          <a:solidFill>
                            <a:srgbClr val="954F07"/>
                          </a:solidFill>
                          <a:latin typeface="+mj-lt"/>
                          <a:ea typeface="+mn-ea"/>
                          <a:cs typeface="Leelawadee"/>
                        </a:rPr>
                        <a:t>AGRICULTURE</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9F0A"/>
                    </a:solidFill>
                  </a:tcPr>
                </a:tc>
                <a:tc>
                  <a:txBody>
                    <a:bodyPr/>
                    <a:lstStyle/>
                    <a:p>
                      <a:pPr marL="120650" marR="0" lvl="0" indent="-120650" algn="l">
                        <a:lnSpc>
                          <a:spcPct val="100000"/>
                        </a:lnSpc>
                        <a:spcBef>
                          <a:spcPts val="0"/>
                        </a:spcBef>
                        <a:spcAft>
                          <a:spcPts val="0"/>
                        </a:spcAft>
                        <a:buFont typeface="Arial"/>
                        <a:buChar char="•"/>
                      </a:pPr>
                      <a:r>
                        <a:rPr lang="en-US" sz="1050" b="0" i="0" u="none" strike="noStrike" kern="1200" cap="none" spc="0" normalizeH="0" baseline="0" noProof="0">
                          <a:ln>
                            <a:noFill/>
                          </a:ln>
                          <a:solidFill>
                            <a:schemeClr val="accent3"/>
                          </a:solidFill>
                          <a:effectLst/>
                          <a:highlight>
                            <a:srgbClr val="FFC62B"/>
                          </a:highlight>
                          <a:uLnTx/>
                          <a:uFillTx/>
                          <a:latin typeface="+mn-lt"/>
                        </a:rPr>
                        <a:t>Target</a:t>
                      </a:r>
                      <a:r>
                        <a:rPr lang="en-US" sz="1050" b="0" i="0" u="none" strike="noStrike" kern="1200" cap="none" spc="0" normalizeH="0" baseline="0" noProof="0">
                          <a:ln>
                            <a:noFill/>
                          </a:ln>
                          <a:solidFill>
                            <a:schemeClr val="accent3"/>
                          </a:solidFill>
                          <a:effectLst/>
                          <a:uLnTx/>
                          <a:uFillTx/>
                          <a:latin typeface="+mn-lt"/>
                        </a:rPr>
                        <a:t>: Strive to meet the private sector goal of eliminating deforestation from the production of agricultural commodities such as palm oil, soy, </a:t>
                      </a:r>
                      <a:br>
                        <a:rPr lang="en-US" sz="1050" b="0" i="0" u="none" strike="noStrike" kern="1200" cap="none" spc="0" normalizeH="0" baseline="0" noProof="0">
                          <a:ln>
                            <a:noFill/>
                          </a:ln>
                          <a:solidFill>
                            <a:schemeClr val="accent3"/>
                          </a:solidFill>
                          <a:effectLst/>
                          <a:uLnTx/>
                          <a:uFillTx/>
                          <a:latin typeface="+mn-lt"/>
                        </a:rPr>
                      </a:br>
                      <a:r>
                        <a:rPr lang="en-US" sz="1050" b="0" i="0" u="none" strike="noStrike" kern="1200" cap="none" spc="0" normalizeH="0" baseline="0" noProof="0">
                          <a:ln>
                            <a:noFill/>
                          </a:ln>
                          <a:solidFill>
                            <a:schemeClr val="accent3"/>
                          </a:solidFill>
                          <a:effectLst/>
                          <a:uLnTx/>
                          <a:uFillTx/>
                          <a:latin typeface="+mn-lt"/>
                        </a:rPr>
                        <a:t>paper and beef products well before 2020, and strive to end natural forest loss and degradation by 2030</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a:lnSpc>
                          <a:spcPct val="100000"/>
                        </a:lnSpc>
                        <a:spcBef>
                          <a:spcPts val="0"/>
                        </a:spcBef>
                        <a:spcAft>
                          <a:spcPts val="0"/>
                        </a:spcAft>
                        <a:buFont typeface="Arial"/>
                        <a:buNone/>
                      </a:pPr>
                      <a:r>
                        <a:rPr kumimoji="0" lang="en-GB" sz="1050" b="0" i="1" u="none" strike="noStrike" kern="1200" cap="none" spc="0" normalizeH="0" baseline="0" noProof="0">
                          <a:ln>
                            <a:noFill/>
                          </a:ln>
                          <a:solidFill>
                            <a:schemeClr val="accent3"/>
                          </a:solidFill>
                          <a:effectLst/>
                          <a:uLnTx/>
                          <a:uFillTx/>
                          <a:latin typeface="+mn-lt"/>
                        </a:rPr>
                        <a:t>Not a focus area for the customer.</a:t>
                      </a:r>
                      <a:endParaRPr kumimoji="0" lang="en-US" sz="1050" b="0" i="1" u="none" strike="noStrike" kern="1200" cap="none" spc="0" normalizeH="0" baseline="0" noProof="0">
                        <a:ln>
                          <a:noFill/>
                        </a:ln>
                        <a:solidFill>
                          <a:schemeClr val="accent3"/>
                        </a:solidFill>
                        <a:effectLst/>
                        <a:uLnTx/>
                        <a:uFillTx/>
                        <a:latin typeface="+mn-lt"/>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a:lnSpc>
                          <a:spcPct val="100000"/>
                        </a:lnSpc>
                        <a:spcBef>
                          <a:spcPts val="0"/>
                        </a:spcBef>
                        <a:spcAft>
                          <a:spcPts val="0"/>
                        </a:spcAft>
                        <a:buFont typeface="Arial"/>
                        <a:buNone/>
                      </a:pPr>
                      <a:r>
                        <a:rPr kumimoji="0" lang="en-GB" sz="1050" b="0" i="1" u="none" strike="noStrike" kern="1200" cap="none" spc="0" normalizeH="0" baseline="0" noProof="0">
                          <a:ln>
                            <a:noFill/>
                          </a:ln>
                          <a:solidFill>
                            <a:schemeClr val="accent3"/>
                          </a:solidFill>
                          <a:effectLst/>
                          <a:uLnTx/>
                          <a:uFillTx/>
                          <a:latin typeface="+mn-lt"/>
                        </a:rPr>
                        <a:t>Not a focus area for the customer.</a:t>
                      </a:r>
                      <a:endParaRPr kumimoji="0" lang="en-US" sz="1050" b="0" i="1" u="none" strike="noStrike" kern="1200" cap="none" spc="0" normalizeH="0" baseline="0" noProof="0">
                        <a:ln>
                          <a:noFill/>
                        </a:ln>
                        <a:solidFill>
                          <a:schemeClr val="accent3"/>
                        </a:solidFill>
                        <a:effectLst/>
                        <a:uLnTx/>
                        <a:uFillTx/>
                        <a:latin typeface="+mn-lt"/>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3696529">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lvl="0" indent="-120650" algn="l">
                        <a:lnSpc>
                          <a:spcPct val="100000"/>
                        </a:lnSpc>
                        <a:buFont typeface="Arial"/>
                        <a:buChar char="•"/>
                      </a:pPr>
                      <a:r>
                        <a:rPr lang="en-US" sz="1050" b="0" i="0" u="none" strike="noStrike" noProof="0">
                          <a:solidFill>
                            <a:schemeClr val="accent3"/>
                          </a:solidFill>
                          <a:effectLst/>
                          <a:highlight>
                            <a:srgbClr val="FFC62B"/>
                          </a:highlight>
                          <a:latin typeface="+mn-lt"/>
                        </a:rPr>
                        <a:t>Target</a:t>
                      </a:r>
                      <a:r>
                        <a:rPr lang="en-US" sz="1050" b="0" i="0" u="none" strike="noStrike" noProof="0">
                          <a:solidFill>
                            <a:schemeClr val="accent3"/>
                          </a:solidFill>
                          <a:effectLst/>
                          <a:latin typeface="+mn-lt"/>
                        </a:rPr>
                        <a:t>: Reduce Scope 1 and 2 emissions by 46% by 2030 compared to 2019</a:t>
                      </a:r>
                    </a:p>
                    <a:p>
                      <a:pPr marL="120650" lvl="0" indent="-120650" algn="l">
                        <a:lnSpc>
                          <a:spcPct val="100000"/>
                        </a:lnSpc>
                        <a:spcBef>
                          <a:spcPts val="600"/>
                        </a:spcBef>
                        <a:buFont typeface="Arial"/>
                        <a:buChar char="•"/>
                      </a:pPr>
                      <a:r>
                        <a:rPr lang="en-US" sz="1050" b="0" i="0" u="none" strike="noStrike" noProof="0">
                          <a:solidFill>
                            <a:schemeClr val="accent3"/>
                          </a:solidFill>
                          <a:effectLst/>
                          <a:highlight>
                            <a:srgbClr val="FFC62B"/>
                          </a:highlight>
                          <a:latin typeface="+mn-lt"/>
                        </a:rPr>
                        <a:t>Target</a:t>
                      </a:r>
                      <a:r>
                        <a:rPr lang="en-US" sz="1050" b="0" i="0" u="none" strike="noStrike" noProof="0">
                          <a:solidFill>
                            <a:schemeClr val="accent3"/>
                          </a:solidFill>
                          <a:effectLst/>
                          <a:latin typeface="+mn-lt"/>
                        </a:rPr>
                        <a:t>: Reduce Scope 3 (franchisee-owned restaurants’ energy emissions) by 46% on a </a:t>
                      </a:r>
                      <a:br>
                        <a:rPr lang="en-US" sz="1050" b="0" i="0" u="none" strike="noStrike" noProof="0">
                          <a:solidFill>
                            <a:schemeClr val="accent3"/>
                          </a:solidFill>
                          <a:effectLst/>
                          <a:latin typeface="+mn-lt"/>
                        </a:rPr>
                      </a:br>
                      <a:r>
                        <a:rPr lang="en-US" sz="1050" b="0" i="0" u="none" strike="noStrike" noProof="0">
                          <a:solidFill>
                            <a:schemeClr val="accent3"/>
                          </a:solidFill>
                          <a:effectLst/>
                          <a:latin typeface="+mn-lt"/>
                        </a:rPr>
                        <a:t>per-restaurant basis by 2030 compared to 2019</a:t>
                      </a:r>
                    </a:p>
                    <a:p>
                      <a:pPr marL="120650" lvl="0" indent="-120650" algn="l">
                        <a:lnSpc>
                          <a:spcPct val="100000"/>
                        </a:lnSpc>
                        <a:spcBef>
                          <a:spcPts val="600"/>
                        </a:spcBef>
                        <a:buFont typeface="Arial"/>
                        <a:buChar char="•"/>
                      </a:pPr>
                      <a:r>
                        <a:rPr lang="en-US" sz="1050" b="0" i="0" u="none" strike="noStrike" noProof="0">
                          <a:solidFill>
                            <a:schemeClr val="accent3"/>
                          </a:solidFill>
                          <a:effectLst/>
                          <a:highlight>
                            <a:srgbClr val="FFC62B"/>
                          </a:highlight>
                          <a:latin typeface="+mn-lt"/>
                        </a:rPr>
                        <a:t>Target</a:t>
                      </a:r>
                      <a:r>
                        <a:rPr lang="en-US" sz="1050" b="0" i="0" u="none" strike="noStrike" noProof="0">
                          <a:solidFill>
                            <a:schemeClr val="accent3"/>
                          </a:solidFill>
                          <a:effectLst/>
                          <a:latin typeface="+mn-lt"/>
                        </a:rPr>
                        <a:t>: Reduce Scope 3 (supply chain − core proteins and packaging) emissions by 46% on a per-metric ton basis, below 2019 levels for beef, poultry, dairy and packaging procured</a:t>
                      </a:r>
                    </a:p>
                    <a:p>
                      <a:pPr marL="120650" lvl="0" indent="-120650" algn="l">
                        <a:lnSpc>
                          <a:spcPct val="100000"/>
                        </a:lnSpc>
                        <a:spcBef>
                          <a:spcPts val="600"/>
                        </a:spcBef>
                        <a:buFont typeface="Arial"/>
                        <a:buChar char="•"/>
                      </a:pPr>
                      <a:r>
                        <a:rPr lang="en-US" sz="1050" b="0" i="0" u="none" strike="noStrike" noProof="0">
                          <a:solidFill>
                            <a:schemeClr val="accent3"/>
                          </a:solidFill>
                          <a:effectLst/>
                          <a:highlight>
                            <a:srgbClr val="FFC62B"/>
                          </a:highlight>
                          <a:latin typeface="+mn-lt"/>
                        </a:rPr>
                        <a:t>Target</a:t>
                      </a:r>
                      <a:r>
                        <a:rPr lang="en-US" sz="1050" b="0" i="0" u="none" strike="noStrike" noProof="0">
                          <a:solidFill>
                            <a:schemeClr val="accent3"/>
                          </a:solidFill>
                          <a:effectLst/>
                          <a:latin typeface="+mn-lt"/>
                        </a:rPr>
                        <a:t>: By the end of 2025, reduce average water withdrawals from Company-owned restaurants by 10%, compared with 2017 levels</a:t>
                      </a:r>
                    </a:p>
                    <a:p>
                      <a:pPr marL="120650" lvl="0" indent="-120650" algn="l">
                        <a:lnSpc>
                          <a:spcPct val="100000"/>
                        </a:lnSpc>
                        <a:spcBef>
                          <a:spcPts val="600"/>
                        </a:spcBef>
                        <a:buFont typeface="Arial"/>
                        <a:buChar char="•"/>
                      </a:pPr>
                      <a:r>
                        <a:rPr lang="en-US" sz="1050" b="0" i="0" u="none" strike="noStrike" noProof="0">
                          <a:solidFill>
                            <a:schemeClr val="accent3"/>
                          </a:solidFill>
                          <a:effectLst/>
                          <a:highlight>
                            <a:srgbClr val="FFC62B"/>
                          </a:highlight>
                          <a:latin typeface="+mn-lt"/>
                        </a:rPr>
                        <a:t>Target</a:t>
                      </a:r>
                      <a:r>
                        <a:rPr lang="en-US" sz="1050" b="0" i="0" u="none" strike="noStrike" noProof="0">
                          <a:solidFill>
                            <a:schemeClr val="accent3"/>
                          </a:solidFill>
                          <a:effectLst/>
                          <a:latin typeface="+mn-lt"/>
                        </a:rPr>
                        <a:t>: By 2025, across all brands, eliminate unnecessary plastic, reduce virgin plastic content by 10%, and move consumer-facing plastic packaging to be reusable, recyclable or compostable</a:t>
                      </a:r>
                    </a:p>
                    <a:p>
                      <a:pPr marL="120650" lvl="0" indent="-120650" algn="l">
                        <a:lnSpc>
                          <a:spcPct val="100000"/>
                        </a:lnSpc>
                        <a:spcBef>
                          <a:spcPts val="600"/>
                        </a:spcBef>
                        <a:buFont typeface="Arial"/>
                        <a:buChar char="•"/>
                      </a:pPr>
                      <a:r>
                        <a:rPr lang="en-US" sz="1050" b="0" i="0" u="none" strike="noStrike" noProof="0">
                          <a:solidFill>
                            <a:schemeClr val="accent3"/>
                          </a:solidFill>
                          <a:effectLst/>
                          <a:highlight>
                            <a:srgbClr val="FFC62B"/>
                          </a:highlight>
                          <a:latin typeface="+mn-lt"/>
                        </a:rPr>
                        <a:t>Target</a:t>
                      </a:r>
                      <a:r>
                        <a:rPr lang="en-US" sz="1050" b="0" i="0" u="none" strike="noStrike" noProof="0">
                          <a:solidFill>
                            <a:schemeClr val="accent3"/>
                          </a:solidFill>
                          <a:effectLst/>
                          <a:latin typeface="+mn-lt"/>
                        </a:rPr>
                        <a:t>: By 2030, reduce food loss waste by 50% in accordance with U.S. Food Loss and Waste 2030 Champions</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indent="-120650" algn="l" rtl="0" fontAlgn="base">
                        <a:lnSpc>
                          <a:spcPct val="100000"/>
                        </a:lnSpc>
                        <a:spcBef>
                          <a:spcPts val="600"/>
                        </a:spcBef>
                        <a:buFont typeface="Arial" panose="020B0604020202020204" pitchFamily="34" charset="0"/>
                        <a:buChar char="•"/>
                      </a:pPr>
                      <a:r>
                        <a:rPr lang="en-US" sz="1050" kern="1200" noProof="0">
                          <a:solidFill>
                            <a:schemeClr val="accent3"/>
                          </a:solidFill>
                          <a:highlight>
                            <a:srgbClr val="4FE2F3"/>
                          </a:highlight>
                          <a:latin typeface="+mn-lt"/>
                          <a:ea typeface="+mn-ea"/>
                          <a:cs typeface="Leelawadee"/>
                        </a:rPr>
                        <a:t>Goal: </a:t>
                      </a:r>
                      <a:r>
                        <a:rPr lang="en-US" sz="1050" b="0" i="0" noProof="0">
                          <a:solidFill>
                            <a:schemeClr val="accent3"/>
                          </a:solidFill>
                          <a:effectLst/>
                          <a:latin typeface="+mn-lt"/>
                          <a:cs typeface="Leelawadee"/>
                        </a:rPr>
                        <a:t>Through regular food safety audits, we seek to ensure our high-quality standards are being maintained across employee health, product handling, ingredient and product management, and prevention of cross-contamination</a:t>
                      </a:r>
                    </a:p>
                    <a:p>
                      <a:pPr marL="120650" indent="-120650" algn="l" rtl="0" fontAlgn="base">
                        <a:lnSpc>
                          <a:spcPct val="100000"/>
                        </a:lnSpc>
                        <a:spcBef>
                          <a:spcPts val="600"/>
                        </a:spcBef>
                        <a:buFont typeface="Arial" panose="020B0604020202020204" pitchFamily="34" charset="0"/>
                        <a:buChar char="•"/>
                      </a:pPr>
                      <a:r>
                        <a:rPr lang="en-US" sz="1050" kern="1200" noProof="0">
                          <a:solidFill>
                            <a:schemeClr val="accent3"/>
                          </a:solidFill>
                          <a:highlight>
                            <a:srgbClr val="4FE2F3"/>
                          </a:highlight>
                          <a:latin typeface="+mn-lt"/>
                          <a:ea typeface="+mn-ea"/>
                          <a:cs typeface="Leelawadee"/>
                        </a:rPr>
                        <a:t>Goal: </a:t>
                      </a:r>
                      <a:r>
                        <a:rPr lang="en-US" sz="1050" b="0" i="0" noProof="0">
                          <a:solidFill>
                            <a:schemeClr val="accent3"/>
                          </a:solidFill>
                          <a:effectLst/>
                          <a:latin typeface="+mn-lt"/>
                          <a:cs typeface="Leelawadee"/>
                        </a:rPr>
                        <a:t>Transition to 100% Global Food Safety Initiative (GFSI) Recognized Certification for all suppliers and distributors</a:t>
                      </a: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lvl="0" indent="-120650" algn="l">
                        <a:lnSpc>
                          <a:spcPct val="100000"/>
                        </a:lnSpc>
                        <a:buFont typeface="Arial"/>
                        <a:buChar char="•"/>
                      </a:pPr>
                      <a:r>
                        <a:rPr lang="en-US" sz="1050" kern="1200" noProof="0">
                          <a:solidFill>
                            <a:schemeClr val="accent3"/>
                          </a:solidFill>
                          <a:highlight>
                            <a:srgbClr val="4FE2F3"/>
                          </a:highlight>
                          <a:latin typeface="+mn-lt"/>
                          <a:ea typeface="+mn-ea"/>
                          <a:cs typeface="Leelawadee"/>
                        </a:rPr>
                        <a:t>Goal: </a:t>
                      </a:r>
                      <a:r>
                        <a:rPr lang="en-US" sz="1050" b="0" i="0" u="none" strike="noStrike" noProof="0">
                          <a:solidFill>
                            <a:schemeClr val="accent3"/>
                          </a:solidFill>
                          <a:effectLst/>
                          <a:latin typeface="+mn-lt"/>
                        </a:rPr>
                        <a:t>Remain committed to our Global Code of Conduct and Supplier Code of Conduct, which provide guidelines for working conditions consistent with frameworks such as those of the International </a:t>
                      </a:r>
                      <a:r>
                        <a:rPr lang="en-US" sz="1050" b="0" i="0" u="none" strike="noStrike" noProof="0" err="1">
                          <a:solidFill>
                            <a:schemeClr val="accent3"/>
                          </a:solidFill>
                          <a:effectLst/>
                          <a:latin typeface="+mn-lt"/>
                        </a:rPr>
                        <a:t>Labour</a:t>
                      </a:r>
                      <a:r>
                        <a:rPr lang="en-US" sz="1050" b="0" i="0" u="none" strike="noStrike" noProof="0">
                          <a:solidFill>
                            <a:schemeClr val="accent3"/>
                          </a:solidFill>
                          <a:effectLst/>
                          <a:latin typeface="+mn-lt"/>
                        </a:rPr>
                        <a:t> Organization and the United Nations Guiding Principles on Human Rights</a:t>
                      </a:r>
                    </a:p>
                    <a:p>
                      <a:pPr marL="120650" lvl="0" indent="-120650" algn="l">
                        <a:lnSpc>
                          <a:spcPct val="100000"/>
                        </a:lnSpc>
                        <a:spcBef>
                          <a:spcPts val="600"/>
                        </a:spcBef>
                        <a:buFont typeface="Arial"/>
                        <a:buChar char="•"/>
                      </a:pPr>
                      <a:r>
                        <a:rPr lang="en-US" sz="1050" b="0" i="0" u="none" strike="noStrike" noProof="0">
                          <a:solidFill>
                            <a:schemeClr val="accent3"/>
                          </a:solidFill>
                          <a:effectLst/>
                          <a:highlight>
                            <a:srgbClr val="FFC62B"/>
                          </a:highlight>
                          <a:latin typeface="+mn-lt"/>
                        </a:rPr>
                        <a:t>Target</a:t>
                      </a:r>
                      <a:r>
                        <a:rPr lang="en-US" sz="1050" b="0" i="0" u="none" strike="noStrike" noProof="0">
                          <a:solidFill>
                            <a:schemeClr val="accent3"/>
                          </a:solidFill>
                          <a:effectLst/>
                          <a:latin typeface="+mn-lt"/>
                        </a:rPr>
                        <a:t>: Unlock opportunity for employees, frontline workers and communities around the world by investing $100 million over five years to remove barriers to education and opportunity</a:t>
                      </a:r>
                    </a:p>
                    <a:p>
                      <a:pPr marL="120650" lvl="0" indent="-120650" algn="l">
                        <a:lnSpc>
                          <a:spcPct val="100000"/>
                        </a:lnSpc>
                        <a:spcBef>
                          <a:spcPts val="600"/>
                        </a:spcBef>
                        <a:buFont typeface="Arial"/>
                        <a:buChar char="•"/>
                      </a:pPr>
                      <a:r>
                        <a:rPr lang="en-US" sz="1050" kern="1200" noProof="0">
                          <a:solidFill>
                            <a:schemeClr val="accent3"/>
                          </a:solidFill>
                          <a:highlight>
                            <a:srgbClr val="4FE2F3"/>
                          </a:highlight>
                          <a:latin typeface="+mn-lt"/>
                          <a:ea typeface="+mn-ea"/>
                          <a:cs typeface="Leelawadee"/>
                        </a:rPr>
                        <a:t>Goal: </a:t>
                      </a:r>
                      <a:r>
                        <a:rPr lang="en-US" sz="1050" b="0" i="0" u="none" strike="noStrike" noProof="0">
                          <a:solidFill>
                            <a:schemeClr val="accent3"/>
                          </a:solidFill>
                          <a:effectLst/>
                          <a:latin typeface="+mn-lt"/>
                        </a:rPr>
                        <a:t>Donate food and funds to help local and global communities</a:t>
                      </a:r>
                    </a:p>
                    <a:p>
                      <a:pPr marL="120650" lvl="0" indent="-120650" algn="l">
                        <a:lnSpc>
                          <a:spcPct val="100000"/>
                        </a:lnSpc>
                        <a:spcBef>
                          <a:spcPts val="600"/>
                        </a:spcBef>
                        <a:buFont typeface="Arial"/>
                        <a:buChar char="•"/>
                      </a:pPr>
                      <a:r>
                        <a:rPr lang="en-US" sz="1050" kern="1200" noProof="0">
                          <a:solidFill>
                            <a:schemeClr val="accent3"/>
                          </a:solidFill>
                          <a:highlight>
                            <a:srgbClr val="4FE2F3"/>
                          </a:highlight>
                          <a:latin typeface="+mn-lt"/>
                          <a:ea typeface="+mn-ea"/>
                          <a:cs typeface="Leelawadee"/>
                        </a:rPr>
                        <a:t>Goal: </a:t>
                      </a:r>
                      <a:r>
                        <a:rPr lang="en-US" sz="1050" b="0" i="0" u="none" strike="noStrike" noProof="0">
                          <a:solidFill>
                            <a:schemeClr val="accent3"/>
                          </a:solidFill>
                          <a:effectLst/>
                          <a:latin typeface="+mn-lt"/>
                        </a:rPr>
                        <a:t>Build a culture of belonging that supports our Believe in All People core value and </a:t>
                      </a:r>
                      <a:br>
                        <a:rPr lang="en-US" sz="1050" b="0" i="0" u="none" strike="noStrike" noProof="0">
                          <a:solidFill>
                            <a:schemeClr val="accent3"/>
                          </a:solidFill>
                          <a:effectLst/>
                          <a:latin typeface="+mn-lt"/>
                        </a:rPr>
                      </a:br>
                      <a:r>
                        <a:rPr lang="en-US" sz="1050" b="0" i="0" u="none" strike="noStrike" noProof="0">
                          <a:solidFill>
                            <a:schemeClr val="accent3"/>
                          </a:solidFill>
                          <a:effectLst/>
                          <a:latin typeface="+mn-lt"/>
                        </a:rPr>
                        <a:t>our ability to be Relevant, Easy and Distinctive to </a:t>
                      </a:r>
                      <a:br>
                        <a:rPr lang="en-US" sz="1050" b="0" i="0" u="none" strike="noStrike" noProof="0">
                          <a:solidFill>
                            <a:schemeClr val="accent3"/>
                          </a:solidFill>
                          <a:effectLst/>
                          <a:latin typeface="+mn-lt"/>
                        </a:rPr>
                      </a:br>
                      <a:r>
                        <a:rPr lang="en-US" sz="1050" b="0" i="0" u="none" strike="noStrike" noProof="0">
                          <a:solidFill>
                            <a:schemeClr val="accent3"/>
                          </a:solidFill>
                          <a:effectLst/>
                          <a:latin typeface="+mn-lt"/>
                        </a:rPr>
                        <a:t>all consumers and communities we serve around </a:t>
                      </a:r>
                      <a:br>
                        <a:rPr lang="en-US" sz="1050" b="0" i="0" u="none" strike="noStrike" noProof="0">
                          <a:solidFill>
                            <a:schemeClr val="accent3"/>
                          </a:solidFill>
                          <a:effectLst/>
                          <a:latin typeface="+mn-lt"/>
                        </a:rPr>
                      </a:br>
                      <a:r>
                        <a:rPr lang="en-US" sz="1050" b="0" i="0" u="none" strike="noStrike" noProof="0">
                          <a:solidFill>
                            <a:schemeClr val="accent3"/>
                          </a:solidFill>
                          <a:effectLst/>
                          <a:latin typeface="+mn-lt"/>
                        </a:rPr>
                        <a:t>the globe</a:t>
                      </a:r>
                    </a:p>
                    <a:p>
                      <a:pPr marL="120650" lvl="0" indent="-120650" algn="l">
                        <a:lnSpc>
                          <a:spcPct val="100000"/>
                        </a:lnSpc>
                        <a:spcBef>
                          <a:spcPts val="600"/>
                        </a:spcBef>
                        <a:buFont typeface="Arial"/>
                        <a:buChar char="•"/>
                      </a:pPr>
                      <a:r>
                        <a:rPr lang="en-US" sz="1050" b="0" i="0" u="none" strike="noStrike" noProof="0">
                          <a:solidFill>
                            <a:schemeClr val="accent3"/>
                          </a:solidFill>
                          <a:effectLst/>
                          <a:highlight>
                            <a:srgbClr val="FFC62B"/>
                          </a:highlight>
                          <a:latin typeface="+mn-lt"/>
                        </a:rPr>
                        <a:t>Target</a:t>
                      </a:r>
                      <a:r>
                        <a:rPr lang="en-US" sz="1050" b="0" i="0" u="none" strike="noStrike" noProof="0">
                          <a:solidFill>
                            <a:schemeClr val="accent3"/>
                          </a:solidFill>
                          <a:effectLst/>
                          <a:latin typeface="+mn-lt"/>
                        </a:rPr>
                        <a:t>: Achieve gender parity in leadership globally by 2030 in alignment with Paradigm for Parity</a:t>
                      </a: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bl>
          </a:graphicData>
        </a:graphic>
      </p:graphicFrame>
      <p:pic>
        <p:nvPicPr>
          <p:cNvPr id="15" name="Picture 14" descr="A logo of a leaf in a circle&#10;&#10;Description automatically generated">
            <a:extLst>
              <a:ext uri="{FF2B5EF4-FFF2-40B4-BE49-F238E27FC236}">
                <a16:creationId xmlns:a16="http://schemas.microsoft.com/office/drawing/2014/main" id="{4E5B16B7-1976-3E00-164A-C5F52B207FA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pic>
        <p:nvPicPr>
          <p:cNvPr id="17" name="Picture 16" descr="A blue and green windmill with green arrows&#10;&#10;Description automatically generated">
            <a:extLst>
              <a:ext uri="{FF2B5EF4-FFF2-40B4-BE49-F238E27FC236}">
                <a16:creationId xmlns:a16="http://schemas.microsoft.com/office/drawing/2014/main" id="{AED3664C-7528-23E3-86A5-89EB7B0EA4A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7884" y="2956884"/>
            <a:ext cx="556204" cy="604020"/>
          </a:xfrm>
          <a:prstGeom prst="rect">
            <a:avLst/>
          </a:prstGeom>
        </p:spPr>
      </p:pic>
      <p:sp>
        <p:nvSpPr>
          <p:cNvPr id="18" name="TextBox 17">
            <a:extLst>
              <a:ext uri="{FF2B5EF4-FFF2-40B4-BE49-F238E27FC236}">
                <a16:creationId xmlns:a16="http://schemas.microsoft.com/office/drawing/2014/main" id="{A0EDCFA0-3AE5-E7FE-9A19-324EEC5DA52B}"/>
              </a:ext>
            </a:extLst>
          </p:cNvPr>
          <p:cNvSpPr txBox="1"/>
          <p:nvPr/>
        </p:nvSpPr>
        <p:spPr>
          <a:xfrm rot="10800000" flipV="1">
            <a:off x="1981200" y="6241287"/>
            <a:ext cx="9906000" cy="276999"/>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chemeClr val="accent3"/>
                </a:solidFill>
                <a:effectLst/>
                <a:uLnTx/>
                <a:uFillTx/>
                <a:ea typeface="+mn-ea"/>
                <a:cs typeface="Leelawadee" panose="020B0502040204020203" pitchFamily="34" charset="-34"/>
              </a:rPr>
              <a:t>Note </a:t>
            </a:r>
            <a:r>
              <a:rPr kumimoji="0" lang="en-US" sz="900" i="0" u="none" strike="noStrike" kern="1200" cap="none" spc="0" normalizeH="0" baseline="0" noProof="0">
                <a:ln>
                  <a:noFill/>
                </a:ln>
                <a:solidFill>
                  <a:schemeClr val="accent3"/>
                </a:solidFill>
                <a:effectLst/>
                <a:uLnTx/>
                <a:uFillTx/>
                <a:ea typeface="+mn-ea"/>
                <a:cs typeface="Leelawadee" panose="020B0502040204020203" pitchFamily="34" charset="-34"/>
              </a:rPr>
              <a:t>- The pillars and information in these slides come from Pizza Hut’s parent company, called Yum! Brands. Yum! Brands has been included because Pizza Hut itself does not have any published sustainability approach, information or focus areas.</a:t>
            </a:r>
          </a:p>
        </p:txBody>
      </p:sp>
    </p:spTree>
    <p:extLst>
      <p:ext uri="{BB962C8B-B14F-4D97-AF65-F5344CB8AC3E}">
        <p14:creationId xmlns:p14="http://schemas.microsoft.com/office/powerpoint/2010/main" val="9470942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5E5CCC58-906F-7F81-81DF-25CDBF438241}"/>
              </a:ext>
            </a:extLst>
          </p:cNvPr>
          <p:cNvGraphicFramePr>
            <a:graphicFrameLocks/>
          </p:cNvGraphicFramePr>
          <p:nvPr>
            <p:custDataLst>
              <p:tags r:id="rId1"/>
            </p:custDataLst>
            <p:extLst>
              <p:ext uri="{D42A27DB-BD31-4B8C-83A1-F6EECF244321}">
                <p14:modId xmlns:p14="http://schemas.microsoft.com/office/powerpoint/2010/main" val="41111216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5" name="think-cell data - do not delete" hidden="1">
                        <a:extLst>
                          <a:ext uri="{FF2B5EF4-FFF2-40B4-BE49-F238E27FC236}">
                            <a16:creationId xmlns:a16="http://schemas.microsoft.com/office/drawing/2014/main" id="{5E5CCC58-906F-7F81-81DF-25CDBF43824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9" name="Picture 8">
            <a:extLst>
              <a:ext uri="{FF2B5EF4-FFF2-40B4-BE49-F238E27FC236}">
                <a16:creationId xmlns:a16="http://schemas.microsoft.com/office/drawing/2014/main" id="{BCC70C23-9383-385D-0632-FCE5EF2D4BCA}"/>
              </a:ext>
            </a:extLst>
          </p:cNvPr>
          <p:cNvPicPr>
            <a:picLocks noChangeAspect="1"/>
          </p:cNvPicPr>
          <p:nvPr/>
        </p:nvPicPr>
        <p:blipFill>
          <a:blip r:embed="rId6"/>
          <a:srcRect l="24821" r="18929"/>
          <a:stretch>
            <a:fillRect/>
          </a:stretch>
        </p:blipFill>
        <p:spPr>
          <a:xfrm rot="16200000">
            <a:off x="2520059" y="3282058"/>
            <a:ext cx="6857999" cy="293883"/>
          </a:xfrm>
          <a:custGeom>
            <a:avLst/>
            <a:gdLst>
              <a:gd name="connsiteX0" fmla="*/ 6857999 w 6857999"/>
              <a:gd name="connsiteY0" fmla="*/ 0 h 293883"/>
              <a:gd name="connsiteX1" fmla="*/ 6857999 w 6857999"/>
              <a:gd name="connsiteY1" fmla="*/ 293883 h 293883"/>
              <a:gd name="connsiteX2" fmla="*/ 0 w 6857999"/>
              <a:gd name="connsiteY2" fmla="*/ 293883 h 293883"/>
              <a:gd name="connsiteX3" fmla="*/ 0 w 6857999"/>
              <a:gd name="connsiteY3" fmla="*/ 0 h 293883"/>
            </a:gdLst>
            <a:ahLst/>
            <a:cxnLst>
              <a:cxn ang="0">
                <a:pos x="connsiteX0" y="connsiteY0"/>
              </a:cxn>
              <a:cxn ang="0">
                <a:pos x="connsiteX1" y="connsiteY1"/>
              </a:cxn>
              <a:cxn ang="0">
                <a:pos x="connsiteX2" y="connsiteY2"/>
              </a:cxn>
              <a:cxn ang="0">
                <a:pos x="connsiteX3" y="connsiteY3"/>
              </a:cxn>
            </a:cxnLst>
            <a:rect l="l" t="t" r="r" b="b"/>
            <a:pathLst>
              <a:path w="6857999" h="293883">
                <a:moveTo>
                  <a:pt x="6857999" y="0"/>
                </a:moveTo>
                <a:lnTo>
                  <a:pt x="6857999" y="293883"/>
                </a:lnTo>
                <a:lnTo>
                  <a:pt x="0" y="293883"/>
                </a:lnTo>
                <a:lnTo>
                  <a:pt x="0" y="0"/>
                </a:lnTo>
                <a:close/>
              </a:path>
            </a:pathLst>
          </a:custGeom>
          <a:effectLst>
            <a:outerShdw blurRad="50800" dist="38100" dir="10800000" algn="r" rotWithShape="0">
              <a:prstClr val="black">
                <a:alpha val="20000"/>
              </a:prstClr>
            </a:outerShdw>
          </a:effectLst>
        </p:spPr>
      </p:pic>
      <p:sp>
        <p:nvSpPr>
          <p:cNvPr id="10" name="Rectangle: Single Corner Rounded 9">
            <a:extLst>
              <a:ext uri="{FF2B5EF4-FFF2-40B4-BE49-F238E27FC236}">
                <a16:creationId xmlns:a16="http://schemas.microsoft.com/office/drawing/2014/main" id="{FC3CA584-6D2C-9212-B7B2-7ED15A84E9C2}"/>
              </a:ext>
            </a:extLst>
          </p:cNvPr>
          <p:cNvSpPr>
            <a:spLocks/>
          </p:cNvSpPr>
          <p:nvPr/>
        </p:nvSpPr>
        <p:spPr>
          <a:xfrm>
            <a:off x="6300438" y="825872"/>
            <a:ext cx="5852160" cy="66792"/>
          </a:xfrm>
          <a:prstGeom prst="round1Rect">
            <a:avLst>
              <a:gd name="adj" fmla="val 3618"/>
            </a:avLst>
          </a:prstGeom>
          <a:solidFill>
            <a:srgbClr val="0F440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182880" numCol="1" spcCol="38100" rtlCol="0" anchor="b">
            <a:noAutofit/>
          </a:bodyPr>
          <a:lstStyle/>
          <a:p>
            <a:pPr defTabSz="914400"/>
            <a:r>
              <a:rPr kumimoji="0" lang="en-US" sz="3200" b="0" i="0" u="none" strike="noStrike" kern="1200" cap="all" spc="0" normalizeH="0" baseline="0" noProof="0">
                <a:ln>
                  <a:noFill/>
                </a:ln>
                <a:solidFill>
                  <a:srgbClr val="0F440E"/>
                </a:solidFill>
                <a:effectLst/>
                <a:uLnTx/>
                <a:uFillTx/>
                <a:latin typeface="GT Pressura LCG Black"/>
                <a:ea typeface="+mj-ea"/>
                <a:cs typeface="+mj-cs"/>
              </a:rPr>
              <a:t>KEY TAKEAWAYS</a:t>
            </a:r>
            <a:endParaRPr lang="en-US" b="1">
              <a:solidFill>
                <a:srgbClr val="0F440E"/>
              </a:solidFill>
              <a:latin typeface="+mj-lt"/>
            </a:endParaRPr>
          </a:p>
        </p:txBody>
      </p:sp>
      <p:sp>
        <p:nvSpPr>
          <p:cNvPr id="11" name="Rectangle: Rounded Corners 10">
            <a:extLst>
              <a:ext uri="{FF2B5EF4-FFF2-40B4-BE49-F238E27FC236}">
                <a16:creationId xmlns:a16="http://schemas.microsoft.com/office/drawing/2014/main" id="{9A6C24A3-716A-E9F3-7045-388DFB4DA84E}"/>
              </a:ext>
            </a:extLst>
          </p:cNvPr>
          <p:cNvSpPr>
            <a:spLocks/>
          </p:cNvSpPr>
          <p:nvPr/>
        </p:nvSpPr>
        <p:spPr>
          <a:xfrm rot="10800000" flipH="1" flipV="1">
            <a:off x="6300438" y="1062650"/>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pPr>
              <a:defRPr/>
            </a:pPr>
            <a:r>
              <a:rPr lang="en-US" sz="2400" b="1">
                <a:solidFill>
                  <a:srgbClr val="8EBC29"/>
                </a:solidFill>
              </a:rPr>
              <a:t>Climate</a:t>
            </a:r>
          </a:p>
        </p:txBody>
      </p:sp>
      <p:sp>
        <p:nvSpPr>
          <p:cNvPr id="12" name="Rectangle: Rounded Corners 11">
            <a:extLst>
              <a:ext uri="{FF2B5EF4-FFF2-40B4-BE49-F238E27FC236}">
                <a16:creationId xmlns:a16="http://schemas.microsoft.com/office/drawing/2014/main" id="{0FF6B679-A196-9B6C-71BF-D3E4A01F6E38}"/>
              </a:ext>
            </a:extLst>
          </p:cNvPr>
          <p:cNvSpPr>
            <a:spLocks/>
          </p:cNvSpPr>
          <p:nvPr/>
        </p:nvSpPr>
        <p:spPr>
          <a:xfrm rot="10800000" flipH="1" flipV="1">
            <a:off x="6300438" y="3667989"/>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pPr>
              <a:defRPr/>
            </a:pPr>
            <a:r>
              <a:rPr lang="en-US" sz="2400" b="1">
                <a:solidFill>
                  <a:srgbClr val="8EBC29"/>
                </a:solidFill>
              </a:rPr>
              <a:t>Suppliers</a:t>
            </a:r>
          </a:p>
        </p:txBody>
      </p:sp>
      <p:sp>
        <p:nvSpPr>
          <p:cNvPr id="13" name="Rectangle: Single Corner Rounded 12">
            <a:extLst>
              <a:ext uri="{FF2B5EF4-FFF2-40B4-BE49-F238E27FC236}">
                <a16:creationId xmlns:a16="http://schemas.microsoft.com/office/drawing/2014/main" id="{678310D0-C682-67AC-DB11-D9B80DA644A5}"/>
              </a:ext>
            </a:extLst>
          </p:cNvPr>
          <p:cNvSpPr>
            <a:spLocks/>
          </p:cNvSpPr>
          <p:nvPr/>
        </p:nvSpPr>
        <p:spPr>
          <a:xfrm>
            <a:off x="6300438" y="825872"/>
            <a:ext cx="5852160" cy="66792"/>
          </a:xfrm>
          <a:prstGeom prst="round1Rect">
            <a:avLst>
              <a:gd name="adj" fmla="val 3618"/>
            </a:avLst>
          </a:prstGeom>
          <a:solidFill>
            <a:srgbClr val="0F440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182880" numCol="1" spcCol="38100" rtlCol="0" anchor="b">
            <a:noAutofit/>
          </a:bodyPr>
          <a:lstStyle/>
          <a:p>
            <a:pPr defTabSz="914400"/>
            <a:r>
              <a:rPr kumimoji="0" lang="en-US" sz="3200" b="0" i="0" u="none" strike="noStrike" kern="1200" cap="all" spc="0" normalizeH="0" baseline="0" noProof="0">
                <a:ln>
                  <a:noFill/>
                </a:ln>
                <a:solidFill>
                  <a:srgbClr val="0F440E"/>
                </a:solidFill>
                <a:effectLst/>
                <a:uLnTx/>
                <a:uFillTx/>
                <a:latin typeface="GT Pressura LCG Black"/>
                <a:ea typeface="+mj-ea"/>
                <a:cs typeface="+mj-cs"/>
              </a:rPr>
              <a:t>KEY TAKEAWAYS</a:t>
            </a:r>
            <a:endParaRPr lang="en-US" b="1">
              <a:solidFill>
                <a:srgbClr val="0F440E"/>
              </a:solidFill>
              <a:latin typeface="+mj-lt"/>
            </a:endParaRPr>
          </a:p>
        </p:txBody>
      </p:sp>
      <p:sp>
        <p:nvSpPr>
          <p:cNvPr id="14" name="Oval 13">
            <a:extLst>
              <a:ext uri="{FF2B5EF4-FFF2-40B4-BE49-F238E27FC236}">
                <a16:creationId xmlns:a16="http://schemas.microsoft.com/office/drawing/2014/main" id="{C84CDCF9-CC62-3570-D820-72F32DAF4D71}"/>
              </a:ext>
            </a:extLst>
          </p:cNvPr>
          <p:cNvSpPr/>
          <p:nvPr/>
        </p:nvSpPr>
        <p:spPr>
          <a:xfrm>
            <a:off x="6375234" y="1171322"/>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80FC0A67-B203-AB37-9A91-1073B2D4A929}"/>
              </a:ext>
            </a:extLst>
          </p:cNvPr>
          <p:cNvSpPr>
            <a:spLocks/>
          </p:cNvSpPr>
          <p:nvPr/>
        </p:nvSpPr>
        <p:spPr>
          <a:xfrm rot="10800000" flipH="1" flipV="1">
            <a:off x="6386385" y="1711260"/>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a:lnSpc>
                <a:spcPct val="100000"/>
              </a:lnSpc>
              <a:spcBef>
                <a:spcPts val="0"/>
              </a:spcBef>
            </a:pPr>
            <a:r>
              <a:rPr lang="en-US">
                <a:solidFill>
                  <a:schemeClr val="bg1"/>
                </a:solidFill>
              </a:rPr>
              <a:t>Both companies aim to reach net-zero emissions by 2050 or earlier, showing clear alignment on climate action.</a:t>
            </a:r>
          </a:p>
        </p:txBody>
      </p:sp>
      <p:sp>
        <p:nvSpPr>
          <p:cNvPr id="16" name="Oval 15">
            <a:extLst>
              <a:ext uri="{FF2B5EF4-FFF2-40B4-BE49-F238E27FC236}">
                <a16:creationId xmlns:a16="http://schemas.microsoft.com/office/drawing/2014/main" id="{D5A60453-0AA1-3099-1141-C96C2CB88FB5}"/>
              </a:ext>
            </a:extLst>
          </p:cNvPr>
          <p:cNvSpPr/>
          <p:nvPr/>
        </p:nvSpPr>
        <p:spPr>
          <a:xfrm>
            <a:off x="6375234" y="3785645"/>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D1AABC05-0770-B1E4-7DFA-7919E45A5F19}"/>
              </a:ext>
            </a:extLst>
          </p:cNvPr>
          <p:cNvSpPr>
            <a:spLocks/>
          </p:cNvSpPr>
          <p:nvPr/>
        </p:nvSpPr>
        <p:spPr>
          <a:xfrm rot="10800000" flipH="1" flipV="1">
            <a:off x="6386385" y="4281323"/>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a:lnSpc>
                <a:spcPct val="100000"/>
              </a:lnSpc>
              <a:spcBef>
                <a:spcPts val="0"/>
              </a:spcBef>
            </a:pPr>
            <a:r>
              <a:rPr lang="en-US">
                <a:solidFill>
                  <a:schemeClr val="bg1"/>
                </a:solidFill>
              </a:rPr>
              <a:t>Both organizations look to expand their portfolio </a:t>
            </a:r>
            <a:br>
              <a:rPr lang="en-US">
                <a:solidFill>
                  <a:schemeClr val="bg1"/>
                </a:solidFill>
              </a:rPr>
            </a:br>
            <a:r>
              <a:rPr lang="en-US">
                <a:solidFill>
                  <a:schemeClr val="bg1"/>
                </a:solidFill>
              </a:rPr>
              <a:t>of suppliers. For PepsiCo, as a supplier to Amazon, this commonality is note-worthy. </a:t>
            </a:r>
          </a:p>
        </p:txBody>
      </p:sp>
      <p:pic>
        <p:nvPicPr>
          <p:cNvPr id="19" name="Graphic 18">
            <a:extLst>
              <a:ext uri="{FF2B5EF4-FFF2-40B4-BE49-F238E27FC236}">
                <a16:creationId xmlns:a16="http://schemas.microsoft.com/office/drawing/2014/main" id="{40E29C58-23A1-07CA-3D87-9A3933A3DF3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421643" y="3829883"/>
            <a:ext cx="291101" cy="291101"/>
          </a:xfrm>
          <a:prstGeom prst="rect">
            <a:avLst/>
          </a:prstGeom>
        </p:spPr>
      </p:pic>
      <p:pic>
        <p:nvPicPr>
          <p:cNvPr id="2" name="Graphic 1">
            <a:extLst>
              <a:ext uri="{FF2B5EF4-FFF2-40B4-BE49-F238E27FC236}">
                <a16:creationId xmlns:a16="http://schemas.microsoft.com/office/drawing/2014/main" id="{CEE33A15-B79A-CA59-984B-A1A40B8D659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444915" y="1241003"/>
            <a:ext cx="267122" cy="267122"/>
          </a:xfrm>
          <a:prstGeom prst="rect">
            <a:avLst/>
          </a:prstGeom>
        </p:spPr>
      </p:pic>
      <p:pic>
        <p:nvPicPr>
          <p:cNvPr id="8" name="Picture 2">
            <a:extLst>
              <a:ext uri="{FF2B5EF4-FFF2-40B4-BE49-F238E27FC236}">
                <a16:creationId xmlns:a16="http://schemas.microsoft.com/office/drawing/2014/main" id="{D8AC473F-21F4-32F6-078B-4A7E50C50EFE}"/>
              </a:ext>
            </a:extLst>
          </p:cNvPr>
          <p:cNvPicPr>
            <a:picLocks noGrp="1" noChangeAspect="1" noChangeArrowheads="1"/>
          </p:cNvPicPr>
          <p:nvPr>
            <p:ph type="pic" sz="quarter" idx="14"/>
          </p:nvPr>
        </p:nvPicPr>
        <p:blipFill rotWithShape="1">
          <a:blip r:embed="rId11">
            <a:extLst>
              <a:ext uri="{28A0092B-C50C-407E-A947-70E740481C1C}">
                <a14:useLocalDpi xmlns:a14="http://schemas.microsoft.com/office/drawing/2010/main" val="0"/>
              </a:ext>
            </a:extLst>
          </a:blip>
          <a:srcRect l="-6795" t="-170381" r="-11723" b="-170381"/>
          <a:stretch>
            <a:fillRect/>
          </a:stretch>
        </p:blipFill>
        <p:spPr bwMode="auto">
          <a:xfrm>
            <a:off x="0" y="0"/>
            <a:ext cx="6096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9200902"/>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A35232-C0F5-1586-8F2E-8D86BC553DF3}"/>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6A509E00-D1B7-056C-EC1D-C11550CDB11B}"/>
              </a:ext>
            </a:extLst>
          </p:cNvPr>
          <p:cNvGraphicFramePr>
            <a:graphicFrameLocks noChangeAspect="1"/>
          </p:cNvGraphicFramePr>
          <p:nvPr>
            <p:custDataLst>
              <p:tags r:id="rId1"/>
            </p:custDataLst>
            <p:extLst>
              <p:ext uri="{D42A27DB-BD31-4B8C-83A1-F6EECF244321}">
                <p14:modId xmlns:p14="http://schemas.microsoft.com/office/powerpoint/2010/main" val="33728481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2" name="think-cell data - do not delete" hidden="1">
                        <a:extLst>
                          <a:ext uri="{FF2B5EF4-FFF2-40B4-BE49-F238E27FC236}">
                            <a16:creationId xmlns:a16="http://schemas.microsoft.com/office/drawing/2014/main" id="{6A509E00-D1B7-056C-EC1D-C11550CDB11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Title 4">
            <a:extLst>
              <a:ext uri="{FF2B5EF4-FFF2-40B4-BE49-F238E27FC236}">
                <a16:creationId xmlns:a16="http://schemas.microsoft.com/office/drawing/2014/main" id="{5DCC780E-BB0F-092D-ABB2-030702E777E7}"/>
              </a:ext>
            </a:extLst>
          </p:cNvPr>
          <p:cNvSpPr>
            <a:spLocks noGrp="1"/>
          </p:cNvSpPr>
          <p:nvPr>
            <p:ph type="title"/>
          </p:nvPr>
        </p:nvSpPr>
        <p:spPr>
          <a:xfrm>
            <a:off x="304798" y="246888"/>
            <a:ext cx="11585448" cy="969264"/>
          </a:xfrm>
        </p:spPr>
        <p:txBody>
          <a:bodyPr vert="horz" rIns="0"/>
          <a:lstStyle/>
          <a:p>
            <a:r>
              <a:rPr lang="en-US" sz="3000"/>
              <a:t>PIZZA HUT’S SUSTAINABILITY FOCUS AREAS</a:t>
            </a:r>
            <a:br>
              <a:rPr lang="en-US" sz="3000"/>
            </a:br>
            <a:r>
              <a:rPr lang="en-US" sz="1800" i="1"/>
              <a:t>And how these focus areas align with pep+ pillars</a:t>
            </a:r>
          </a:p>
        </p:txBody>
      </p:sp>
      <p:pic>
        <p:nvPicPr>
          <p:cNvPr id="10" name="Picture Placeholder 22" descr="Pizza Hut Logo PNG Transparent &amp; SVG Vector - Freebie Supply">
            <a:extLst>
              <a:ext uri="{FF2B5EF4-FFF2-40B4-BE49-F238E27FC236}">
                <a16:creationId xmlns:a16="http://schemas.microsoft.com/office/drawing/2014/main" id="{0EC25161-1C93-C974-D698-D37C0D0F55EF}"/>
              </a:ext>
            </a:extLst>
          </p:cNvPr>
          <p:cNvPicPr>
            <a:picLocks noChangeAspect="1"/>
          </p:cNvPicPr>
          <p:nvPr/>
        </p:nvPicPr>
        <p:blipFill>
          <a:blip r:embed="rId6"/>
          <a:srcRect l="396" t="10450" r="661" b="8862"/>
          <a:stretch>
            <a:fillRect/>
          </a:stretch>
        </p:blipFill>
        <p:spPr>
          <a:xfrm>
            <a:off x="10982324" y="355103"/>
            <a:ext cx="923926" cy="753470"/>
          </a:xfrm>
          <a:prstGeom prst="rect">
            <a:avLst/>
          </a:prstGeom>
        </p:spPr>
      </p:pic>
      <p:sp>
        <p:nvSpPr>
          <p:cNvPr id="11" name="Rectangle: Top Corners Rounded 10">
            <a:extLst>
              <a:ext uri="{FF2B5EF4-FFF2-40B4-BE49-F238E27FC236}">
                <a16:creationId xmlns:a16="http://schemas.microsoft.com/office/drawing/2014/main" id="{7E28087D-6206-C673-A5DE-B05E3C2AADD2}"/>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2" name="Table 4">
            <a:extLst>
              <a:ext uri="{FF2B5EF4-FFF2-40B4-BE49-F238E27FC236}">
                <a16:creationId xmlns:a16="http://schemas.microsoft.com/office/drawing/2014/main" id="{5C734661-84D1-9D93-DB85-800472AE1CC1}"/>
              </a:ext>
            </a:extLst>
          </p:cNvPr>
          <p:cNvGraphicFramePr>
            <a:graphicFrameLocks noGrp="1"/>
          </p:cNvGraphicFramePr>
          <p:nvPr>
            <p:extLst>
              <p:ext uri="{D42A27DB-BD31-4B8C-83A1-F6EECF244321}">
                <p14:modId xmlns:p14="http://schemas.microsoft.com/office/powerpoint/2010/main" val="76424492"/>
              </p:ext>
            </p:extLst>
          </p:nvPr>
        </p:nvGraphicFramePr>
        <p:xfrm>
          <a:off x="-7620" y="1148230"/>
          <a:ext cx="11986260" cy="5041332"/>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3332480">
                  <a:extLst>
                    <a:ext uri="{9D8B030D-6E8A-4147-A177-3AD203B41FA5}">
                      <a16:colId xmlns:a16="http://schemas.microsoft.com/office/drawing/2014/main" val="2382844442"/>
                    </a:ext>
                  </a:extLst>
                </a:gridCol>
                <a:gridCol w="3332480">
                  <a:extLst>
                    <a:ext uri="{9D8B030D-6E8A-4147-A177-3AD203B41FA5}">
                      <a16:colId xmlns:a16="http://schemas.microsoft.com/office/drawing/2014/main" val="957515009"/>
                    </a:ext>
                  </a:extLst>
                </a:gridCol>
                <a:gridCol w="3332480">
                  <a:extLst>
                    <a:ext uri="{9D8B030D-6E8A-4147-A177-3AD203B41FA5}">
                      <a16:colId xmlns:a16="http://schemas.microsoft.com/office/drawing/2014/main" val="2353111847"/>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ts val="1575"/>
                        </a:lnSpc>
                      </a:pPr>
                      <a:r>
                        <a:rPr lang="en-US" sz="1200" b="1" i="0" noProof="0">
                          <a:solidFill>
                            <a:schemeClr val="bg1"/>
                          </a:solidFill>
                          <a:effectLst/>
                          <a:latin typeface="+mn-lt"/>
                          <a:cs typeface="Leelawadee"/>
                        </a:rPr>
                        <a:t>Planet</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ts val="1575"/>
                        </a:lnSpc>
                      </a:pPr>
                      <a:r>
                        <a:rPr lang="en-US" sz="1200" b="1" i="0" noProof="0">
                          <a:solidFill>
                            <a:schemeClr val="bg1"/>
                          </a:solidFill>
                          <a:effectLst/>
                          <a:latin typeface="+mn-lt"/>
                          <a:cs typeface="Leelawadee"/>
                        </a:rPr>
                        <a:t>Food</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ts val="1575"/>
                        </a:lnSpc>
                      </a:pPr>
                      <a:r>
                        <a:rPr lang="en-US" sz="1200" b="1" i="0" noProof="0">
                          <a:solidFill>
                            <a:schemeClr val="bg1"/>
                          </a:solidFill>
                          <a:effectLst/>
                          <a:latin typeface="+mn-lt"/>
                          <a:cs typeface="Leelawadee"/>
                        </a:rPr>
                        <a:t>People</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4793809">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922F11"/>
                          </a:solidFill>
                          <a:latin typeface="+mj-lt"/>
                          <a:ea typeface="+mn-ea"/>
                          <a:cs typeface="Leelawadee"/>
                        </a:rPr>
                        <a:t>POSITIVE </a:t>
                      </a:r>
                      <a:br>
                        <a:rPr lang="en-US" sz="1400" kern="1200">
                          <a:solidFill>
                            <a:srgbClr val="922F11"/>
                          </a:solidFill>
                          <a:latin typeface="+mj-lt"/>
                          <a:ea typeface="+mn-ea"/>
                          <a:cs typeface="Leelawadee"/>
                        </a:rPr>
                      </a:br>
                      <a:r>
                        <a:rPr lang="en-US" sz="1400" kern="1200">
                          <a:solidFill>
                            <a:srgbClr val="922F11"/>
                          </a:solidFill>
                          <a:latin typeface="+mj-lt"/>
                          <a:ea typeface="+mn-ea"/>
                          <a:cs typeface="Leelawadee"/>
                        </a:rPr>
                        <a:t>CHOICES</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E6D27"/>
                    </a:solidFill>
                  </a:tcPr>
                </a:tc>
                <a:tc>
                  <a:txBody>
                    <a:bodyPr/>
                    <a:lstStyle/>
                    <a:p>
                      <a:pPr marL="0" marR="0" lvl="0" indent="0" algn="ctr">
                        <a:lnSpc>
                          <a:spcPct val="100000"/>
                        </a:lnSpc>
                        <a:spcBef>
                          <a:spcPts val="0"/>
                        </a:spcBef>
                        <a:spcAft>
                          <a:spcPts val="0"/>
                        </a:spcAft>
                        <a:buFont typeface="Arial"/>
                        <a:buNone/>
                      </a:pPr>
                      <a:r>
                        <a:rPr kumimoji="0" lang="en-GB" sz="1050" b="0" i="1" u="none" strike="noStrike" kern="1200" cap="none" spc="0" normalizeH="0" baseline="0" noProof="0">
                          <a:ln>
                            <a:noFill/>
                          </a:ln>
                          <a:solidFill>
                            <a:schemeClr val="accent3"/>
                          </a:solidFill>
                          <a:effectLst/>
                          <a:uLnTx/>
                          <a:uFillTx/>
                          <a:latin typeface="+mn-lt"/>
                        </a:rPr>
                        <a:t>Not a focus area for the customer.</a:t>
                      </a:r>
                      <a:endParaRPr kumimoji="0" lang="en-US" sz="1050" b="0" i="1" u="none" strike="noStrike" kern="1200" cap="none" spc="0" normalizeH="0" baseline="0" noProof="0">
                        <a:ln>
                          <a:noFill/>
                        </a:ln>
                        <a:solidFill>
                          <a:schemeClr val="accent3"/>
                        </a:solidFill>
                        <a:effectLst/>
                        <a:uLnTx/>
                        <a:uFillTx/>
                        <a:latin typeface="+mn-lt"/>
                      </a:endParaRP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marR="0" lvl="0" indent="-120650" algn="l">
                        <a:lnSpc>
                          <a:spcPct val="100000"/>
                        </a:lnSpc>
                        <a:spcBef>
                          <a:spcPts val="1000"/>
                        </a:spcBef>
                        <a:spcAft>
                          <a:spcPts val="0"/>
                        </a:spcAft>
                        <a:buFont typeface="Arial"/>
                        <a:buChar char="•"/>
                      </a:pPr>
                      <a:r>
                        <a:rPr kumimoji="0" lang="en-US" sz="1050" b="0" i="0" u="none" strike="noStrike" kern="1200" cap="none" spc="0" normalizeH="0" baseline="0" noProof="0">
                          <a:ln>
                            <a:noFill/>
                          </a:ln>
                          <a:solidFill>
                            <a:schemeClr val="accent3"/>
                          </a:solidFill>
                          <a:effectLst/>
                          <a:highlight>
                            <a:srgbClr val="FFC62B"/>
                          </a:highlight>
                          <a:uLnTx/>
                          <a:uFillTx/>
                          <a:latin typeface="+mn-lt"/>
                        </a:rPr>
                        <a:t>Target</a:t>
                      </a:r>
                      <a:r>
                        <a:rPr kumimoji="0" lang="en-US" sz="1050" b="0" i="0" u="none" strike="noStrike" kern="1200" cap="none" spc="0" normalizeH="0" baseline="0" noProof="0">
                          <a:ln>
                            <a:noFill/>
                          </a:ln>
                          <a:solidFill>
                            <a:schemeClr val="accent3"/>
                          </a:solidFill>
                          <a:effectLst/>
                          <a:uLnTx/>
                          <a:uFillTx/>
                          <a:latin typeface="+mn-lt"/>
                        </a:rPr>
                        <a:t>: By 2030, 50% of core menu food options across main dishes, combos and sides will offer lower calorie options to be consistent with </a:t>
                      </a:r>
                      <a:r>
                        <a:rPr kumimoji="0" lang="en-US" sz="1050" b="0" i="0" u="none" strike="noStrike" kern="1200" cap="none" spc="0" normalizeH="0" baseline="0" noProof="0" err="1">
                          <a:ln>
                            <a:noFill/>
                          </a:ln>
                          <a:solidFill>
                            <a:schemeClr val="accent3"/>
                          </a:solidFill>
                          <a:effectLst/>
                          <a:uLnTx/>
                          <a:uFillTx/>
                          <a:latin typeface="+mn-lt"/>
                        </a:rPr>
                        <a:t>Yum!’s</a:t>
                      </a:r>
                      <a:r>
                        <a:rPr kumimoji="0" lang="en-US" sz="1050" b="0" i="0" u="none" strike="noStrike" kern="1200" cap="none" spc="0" normalizeH="0" baseline="0" noProof="0">
                          <a:ln>
                            <a:noFill/>
                          </a:ln>
                          <a:solidFill>
                            <a:schemeClr val="accent3"/>
                          </a:solidFill>
                          <a:effectLst/>
                          <a:uLnTx/>
                          <a:uFillTx/>
                          <a:latin typeface="+mn-lt"/>
                        </a:rPr>
                        <a:t> Nutrition Strategy &amp; Policy that aligns with the World Health Organization and the Dietary Guidelines for Americans</a:t>
                      </a:r>
                    </a:p>
                    <a:p>
                      <a:pPr marL="120650" marR="0" lvl="0" indent="-120650" algn="l">
                        <a:lnSpc>
                          <a:spcPct val="100000"/>
                        </a:lnSpc>
                        <a:spcBef>
                          <a:spcPts val="1000"/>
                        </a:spcBef>
                        <a:spcAft>
                          <a:spcPts val="0"/>
                        </a:spcAft>
                        <a:buFont typeface="Arial"/>
                        <a:buChar char="•"/>
                      </a:pPr>
                      <a:r>
                        <a:rPr kumimoji="0" lang="en-US" sz="1050" b="0" i="0" u="none" strike="noStrike" kern="1200" cap="none" spc="0" normalizeH="0" baseline="0" noProof="0">
                          <a:ln>
                            <a:noFill/>
                          </a:ln>
                          <a:solidFill>
                            <a:schemeClr val="accent3"/>
                          </a:solidFill>
                          <a:effectLst/>
                          <a:highlight>
                            <a:srgbClr val="FFC62B"/>
                          </a:highlight>
                          <a:uLnTx/>
                          <a:uFillTx/>
                          <a:latin typeface="+mn-lt"/>
                        </a:rPr>
                        <a:t>Target</a:t>
                      </a:r>
                      <a:r>
                        <a:rPr kumimoji="0" lang="en-US" sz="1050" b="0" i="0" u="none" strike="noStrike" kern="1200" cap="none" spc="0" normalizeH="0" baseline="0" noProof="0">
                          <a:ln>
                            <a:noFill/>
                          </a:ln>
                          <a:solidFill>
                            <a:schemeClr val="accent3"/>
                          </a:solidFill>
                          <a:effectLst/>
                          <a:uLnTx/>
                          <a:uFillTx/>
                          <a:latin typeface="+mn-lt"/>
                        </a:rPr>
                        <a:t>: By 2025, remove artificial colors, artificial flavors and partially hydrogenated oils (PHOs) from core food ingredients globally, as part of continued clean labeling efforts</a:t>
                      </a: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a:lnSpc>
                          <a:spcPct val="100000"/>
                        </a:lnSpc>
                        <a:spcBef>
                          <a:spcPts val="0"/>
                        </a:spcBef>
                        <a:spcAft>
                          <a:spcPts val="0"/>
                        </a:spcAft>
                        <a:buFont typeface="Arial"/>
                        <a:buNone/>
                      </a:pPr>
                      <a:r>
                        <a:rPr kumimoji="0" lang="en-GB" sz="1050" b="0" i="1" u="none" strike="noStrike" kern="1200" cap="none" spc="0" normalizeH="0" baseline="0" noProof="0">
                          <a:ln>
                            <a:noFill/>
                          </a:ln>
                          <a:solidFill>
                            <a:schemeClr val="accent3"/>
                          </a:solidFill>
                          <a:effectLst/>
                          <a:uLnTx/>
                          <a:uFillTx/>
                          <a:latin typeface="+mn-lt"/>
                        </a:rPr>
                        <a:t>Not a focus area for the customer.</a:t>
                      </a:r>
                      <a:endParaRPr kumimoji="0" lang="en-US" sz="1050" b="0" i="1" u="none" strike="noStrike" kern="1200" cap="none" spc="0" normalizeH="0" baseline="0" noProof="0">
                        <a:ln>
                          <a:noFill/>
                        </a:ln>
                        <a:solidFill>
                          <a:schemeClr val="accent3"/>
                        </a:solidFill>
                        <a:effectLst/>
                        <a:uLnTx/>
                        <a:uFillTx/>
                        <a:latin typeface="+mn-lt"/>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bl>
          </a:graphicData>
        </a:graphic>
      </p:graphicFrame>
      <p:pic>
        <p:nvPicPr>
          <p:cNvPr id="15" name="Picture 14" descr="A logo of a hand and a globe&#10;&#10;Description automatically generated">
            <a:extLst>
              <a:ext uri="{FF2B5EF4-FFF2-40B4-BE49-F238E27FC236}">
                <a16:creationId xmlns:a16="http://schemas.microsoft.com/office/drawing/2014/main" id="{BE4BB177-A543-384A-7B28-9E856DC6099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25147" y="1836221"/>
            <a:ext cx="536916" cy="583072"/>
          </a:xfrm>
          <a:prstGeom prst="rect">
            <a:avLst/>
          </a:prstGeom>
        </p:spPr>
      </p:pic>
      <p:sp>
        <p:nvSpPr>
          <p:cNvPr id="17" name="TextBox 16">
            <a:extLst>
              <a:ext uri="{FF2B5EF4-FFF2-40B4-BE49-F238E27FC236}">
                <a16:creationId xmlns:a16="http://schemas.microsoft.com/office/drawing/2014/main" id="{1BCDE52F-13C8-4B00-52CE-74F69E437F7F}"/>
              </a:ext>
            </a:extLst>
          </p:cNvPr>
          <p:cNvSpPr txBox="1"/>
          <p:nvPr/>
        </p:nvSpPr>
        <p:spPr>
          <a:xfrm>
            <a:off x="1981200" y="6225540"/>
            <a:ext cx="9906000" cy="246221"/>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chemeClr val="accent3"/>
                </a:solidFill>
                <a:effectLst/>
                <a:uLnTx/>
                <a:uFillTx/>
                <a:ea typeface="+mn-ea"/>
                <a:cs typeface="Leelawadee" panose="020B0502040204020203" pitchFamily="34" charset="-34"/>
              </a:rPr>
              <a:t>Note </a:t>
            </a:r>
            <a:r>
              <a:rPr kumimoji="0" lang="en-US" sz="800" i="0" u="none" strike="noStrike" kern="1200" cap="none" spc="0" normalizeH="0" baseline="0" noProof="0">
                <a:ln>
                  <a:noFill/>
                </a:ln>
                <a:solidFill>
                  <a:schemeClr val="accent3"/>
                </a:solidFill>
                <a:effectLst/>
                <a:uLnTx/>
                <a:uFillTx/>
                <a:ea typeface="+mn-ea"/>
                <a:cs typeface="Leelawadee" panose="020B0502040204020203" pitchFamily="34" charset="-34"/>
              </a:rPr>
              <a:t>- The pillars and information in these slides come from Pizza Hut’s parent company, called Yum! Brands. Yum! Brands has been included because Pizza Hut itself does not have any published sustainability approach, information or focus areas.</a:t>
            </a:r>
          </a:p>
        </p:txBody>
      </p:sp>
    </p:spTree>
    <p:extLst>
      <p:ext uri="{BB962C8B-B14F-4D97-AF65-F5344CB8AC3E}">
        <p14:creationId xmlns:p14="http://schemas.microsoft.com/office/powerpoint/2010/main" val="2973229178"/>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B719B1-73A6-A8DA-2ACB-7A1BCA496D3F}"/>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6B6045F5-B2E9-B2A4-994B-9B5AECFF57BA}"/>
              </a:ext>
            </a:extLst>
          </p:cNvPr>
          <p:cNvGraphicFramePr>
            <a:graphicFrameLocks/>
          </p:cNvGraphicFramePr>
          <p:nvPr>
            <p:custDataLst>
              <p:tags r:id="rId1"/>
            </p:custDataLst>
            <p:extLst>
              <p:ext uri="{D42A27DB-BD31-4B8C-83A1-F6EECF244321}">
                <p14:modId xmlns:p14="http://schemas.microsoft.com/office/powerpoint/2010/main" val="8462808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2" name="think-cell data - do not delete" hidden="1">
                        <a:extLst>
                          <a:ext uri="{FF2B5EF4-FFF2-40B4-BE49-F238E27FC236}">
                            <a16:creationId xmlns:a16="http://schemas.microsoft.com/office/drawing/2014/main" id="{6B6045F5-B2E9-B2A4-994B-9B5AECFF57B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BA345A19-03FB-160B-80C9-20B0433CF53F}"/>
              </a:ext>
            </a:extLst>
          </p:cNvPr>
          <p:cNvSpPr>
            <a:spLocks noGrp="1"/>
          </p:cNvSpPr>
          <p:nvPr>
            <p:ph type="title"/>
          </p:nvPr>
        </p:nvSpPr>
        <p:spPr>
          <a:xfrm>
            <a:off x="304800" y="247650"/>
            <a:ext cx="11585575" cy="968375"/>
          </a:xfrm>
        </p:spPr>
        <p:txBody>
          <a:bodyPr vert="horz" rIns="0"/>
          <a:lstStyle/>
          <a:p>
            <a:r>
              <a:rPr lang="en-US" sz="2600"/>
              <a:t>COMMONALITY BETWEEN PIZZA HUT’S AND PEP+ FOCUS AREAS</a:t>
            </a:r>
            <a:br>
              <a:rPr lang="en-US" sz="2600"/>
            </a:br>
            <a:r>
              <a:rPr lang="en-US" sz="1800" i="1"/>
              <a:t>And how these focus areas align with pep+ pillars</a:t>
            </a:r>
            <a:br>
              <a:rPr lang="en-US" sz="1800" i="1"/>
            </a:br>
            <a:endParaRPr lang="en-US" sz="1800" i="1"/>
          </a:p>
        </p:txBody>
      </p:sp>
      <p:pic>
        <p:nvPicPr>
          <p:cNvPr id="12" name="Picture Placeholder 22" descr="Pizza Hut Logo PNG Transparent &amp; SVG Vector - Freebie Supply">
            <a:extLst>
              <a:ext uri="{FF2B5EF4-FFF2-40B4-BE49-F238E27FC236}">
                <a16:creationId xmlns:a16="http://schemas.microsoft.com/office/drawing/2014/main" id="{1BC64944-2E64-E6D6-3C19-3D187281F940}"/>
              </a:ext>
            </a:extLst>
          </p:cNvPr>
          <p:cNvPicPr>
            <a:picLocks noChangeAspect="1"/>
          </p:cNvPicPr>
          <p:nvPr/>
        </p:nvPicPr>
        <p:blipFill>
          <a:blip r:embed="rId6"/>
          <a:srcRect l="396" t="10450" r="661" b="8862"/>
          <a:stretch>
            <a:fillRect/>
          </a:stretch>
        </p:blipFill>
        <p:spPr>
          <a:xfrm>
            <a:off x="10982324" y="355103"/>
            <a:ext cx="923926" cy="753470"/>
          </a:xfrm>
          <a:prstGeom prst="rect">
            <a:avLst/>
          </a:prstGeom>
        </p:spPr>
      </p:pic>
      <p:sp>
        <p:nvSpPr>
          <p:cNvPr id="13" name="Rectangle: Top Corners Rounded 12">
            <a:extLst>
              <a:ext uri="{FF2B5EF4-FFF2-40B4-BE49-F238E27FC236}">
                <a16:creationId xmlns:a16="http://schemas.microsoft.com/office/drawing/2014/main" id="{6B554BFA-42C4-3594-8932-E4818D726D6A}"/>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 name="Table 4">
            <a:extLst>
              <a:ext uri="{FF2B5EF4-FFF2-40B4-BE49-F238E27FC236}">
                <a16:creationId xmlns:a16="http://schemas.microsoft.com/office/drawing/2014/main" id="{80F8D55C-C146-1B1D-5AAA-5F3DD07939CA}"/>
              </a:ext>
            </a:extLst>
          </p:cNvPr>
          <p:cNvGraphicFramePr>
            <a:graphicFrameLocks noGrp="1"/>
          </p:cNvGraphicFramePr>
          <p:nvPr>
            <p:extLst>
              <p:ext uri="{D42A27DB-BD31-4B8C-83A1-F6EECF244321}">
                <p14:modId xmlns:p14="http://schemas.microsoft.com/office/powerpoint/2010/main" val="1856255910"/>
              </p:ext>
            </p:extLst>
          </p:nvPr>
        </p:nvGraphicFramePr>
        <p:xfrm>
          <a:off x="-7620" y="1148230"/>
          <a:ext cx="11986260" cy="5190363"/>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3332480">
                  <a:extLst>
                    <a:ext uri="{9D8B030D-6E8A-4147-A177-3AD203B41FA5}">
                      <a16:colId xmlns:a16="http://schemas.microsoft.com/office/drawing/2014/main" val="2382844442"/>
                    </a:ext>
                  </a:extLst>
                </a:gridCol>
                <a:gridCol w="3332480">
                  <a:extLst>
                    <a:ext uri="{9D8B030D-6E8A-4147-A177-3AD203B41FA5}">
                      <a16:colId xmlns:a16="http://schemas.microsoft.com/office/drawing/2014/main" val="957515009"/>
                    </a:ext>
                  </a:extLst>
                </a:gridCol>
                <a:gridCol w="3332480">
                  <a:extLst>
                    <a:ext uri="{9D8B030D-6E8A-4147-A177-3AD203B41FA5}">
                      <a16:colId xmlns:a16="http://schemas.microsoft.com/office/drawing/2014/main" val="2353111847"/>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ts val="1575"/>
                        </a:lnSpc>
                      </a:pPr>
                      <a:r>
                        <a:rPr lang="en-US" sz="1200" b="1" i="0" noProof="0">
                          <a:solidFill>
                            <a:schemeClr val="bg1"/>
                          </a:solidFill>
                          <a:effectLst/>
                          <a:latin typeface="+mn-lt"/>
                          <a:cs typeface="Leelawadee"/>
                        </a:rPr>
                        <a:t>Planet</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ts val="1575"/>
                        </a:lnSpc>
                      </a:pPr>
                      <a:r>
                        <a:rPr lang="en-US" sz="1200" b="1" i="0" noProof="0">
                          <a:solidFill>
                            <a:schemeClr val="bg1"/>
                          </a:solidFill>
                          <a:effectLst/>
                          <a:latin typeface="+mn-lt"/>
                          <a:cs typeface="Leelawadee"/>
                        </a:rPr>
                        <a:t>Food</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ts val="1575"/>
                        </a:lnSpc>
                      </a:pPr>
                      <a:r>
                        <a:rPr lang="en-US" sz="1200" b="1" i="0" noProof="0">
                          <a:solidFill>
                            <a:schemeClr val="bg1"/>
                          </a:solidFill>
                          <a:effectLst/>
                          <a:latin typeface="+mn-lt"/>
                          <a:cs typeface="Leelawadee"/>
                        </a:rPr>
                        <a:t>People</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1554480">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954F07"/>
                          </a:solidFill>
                          <a:latin typeface="+mj-lt"/>
                          <a:ea typeface="+mn-ea"/>
                          <a:cs typeface="Leelawadee"/>
                        </a:rPr>
                        <a:t>POSITIVE </a:t>
                      </a:r>
                      <a:br>
                        <a:rPr lang="en-US" sz="1400" kern="1200">
                          <a:solidFill>
                            <a:srgbClr val="954F07"/>
                          </a:solidFill>
                          <a:latin typeface="+mj-lt"/>
                          <a:ea typeface="+mn-ea"/>
                          <a:cs typeface="Leelawadee"/>
                        </a:rPr>
                      </a:br>
                      <a:r>
                        <a:rPr lang="en-US" sz="1400" kern="1200">
                          <a:solidFill>
                            <a:srgbClr val="954F07"/>
                          </a:solidFill>
                          <a:latin typeface="+mj-lt"/>
                          <a:ea typeface="+mn-ea"/>
                          <a:cs typeface="Leelawadee"/>
                        </a:rPr>
                        <a:t>AGRICULTURE</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9F0A"/>
                    </a:solidFill>
                  </a:tcPr>
                </a:tc>
                <a:tc>
                  <a:txBody>
                    <a:bodyPr/>
                    <a:lstStyle/>
                    <a:p>
                      <a:pPr marL="120650" marR="0" lvl="0" indent="-120650" algn="l">
                        <a:lnSpc>
                          <a:spcPct val="100000"/>
                        </a:lnSpc>
                        <a:spcBef>
                          <a:spcPts val="0"/>
                        </a:spcBef>
                        <a:spcAft>
                          <a:spcPts val="0"/>
                        </a:spcAft>
                        <a:buFont typeface="Arial"/>
                        <a:buChar char="•"/>
                      </a:pPr>
                      <a:r>
                        <a:rPr lang="en-US" sz="1050" b="0" i="0" u="none" strike="noStrike" kern="1200" cap="none" spc="0" normalizeH="0" baseline="0" noProof="0">
                          <a:ln>
                            <a:noFill/>
                          </a:ln>
                          <a:solidFill>
                            <a:schemeClr val="accent3"/>
                          </a:solidFill>
                          <a:effectLst/>
                          <a:highlight>
                            <a:srgbClr val="FFC62B"/>
                          </a:highlight>
                          <a:uLnTx/>
                          <a:uFillTx/>
                          <a:latin typeface="+mn-lt"/>
                        </a:rPr>
                        <a:t>Target</a:t>
                      </a:r>
                      <a:r>
                        <a:rPr lang="en-US" sz="1050" b="0" i="0" u="none" strike="noStrike" kern="1200" cap="none" spc="0" normalizeH="0" baseline="0" noProof="0">
                          <a:ln>
                            <a:noFill/>
                          </a:ln>
                          <a:solidFill>
                            <a:schemeClr val="accent3"/>
                          </a:solidFill>
                          <a:effectLst/>
                          <a:uLnTx/>
                          <a:uFillTx/>
                          <a:latin typeface="+mn-lt"/>
                        </a:rPr>
                        <a:t>: Strive to meet the private sector goal of eliminating deforestation from the production of agricultural commodities such as palm oil, soy, paper and beef products well before 2020, and strive to end natural forest loss and degradation by 2030</a:t>
                      </a:r>
                      <a:endParaRPr kumimoji="0" lang="en-US" sz="1050" b="0" i="0" u="none" strike="noStrike" kern="1200" cap="none" spc="0" normalizeH="0" baseline="0" noProof="0">
                        <a:ln>
                          <a:noFill/>
                        </a:ln>
                        <a:solidFill>
                          <a:schemeClr val="accent3"/>
                        </a:solidFill>
                        <a:effectLst/>
                        <a:uLnTx/>
                        <a:uFillTx/>
                        <a:latin typeface="+mn-lt"/>
                      </a:endParaRPr>
                    </a:p>
                    <a:p>
                      <a:pPr marL="350838" marR="0" lvl="1" indent="-176213" algn="l" defTabSz="914400" rtl="0" eaLnBrk="1" fontAlgn="auto" latinLnBrk="0" hangingPunct="1">
                        <a:lnSpc>
                          <a:spcPct val="100000"/>
                        </a:lnSpc>
                        <a:spcBef>
                          <a:spcPts val="400"/>
                        </a:spcBef>
                        <a:spcAft>
                          <a:spcPts val="0"/>
                        </a:spcAft>
                        <a:buClrTx/>
                        <a:buSzTx/>
                        <a:buFont typeface="Wingdings" pitchFamily="2" charset="2"/>
                        <a:buChar char="Ø"/>
                        <a:tabLst/>
                        <a:defRPr/>
                      </a:pPr>
                      <a:r>
                        <a:rPr kumimoji="0" lang="en-US" sz="1050" b="1" i="0" u="none" strike="noStrike" kern="1200" cap="none" spc="0" normalizeH="0" baseline="0" noProof="0">
                          <a:ln>
                            <a:noFill/>
                          </a:ln>
                          <a:solidFill>
                            <a:schemeClr val="accent3"/>
                          </a:solidFill>
                          <a:effectLst/>
                          <a:uLnTx/>
                          <a:uFillTx/>
                          <a:latin typeface="+mn-lt"/>
                          <a:ea typeface="+mn-ea"/>
                          <a:cs typeface="Leelawadee"/>
                        </a:rPr>
                        <a:t>pep+ alignment: Continue to strive toward deforestation-free sourcing by 2025 and deforestation- and conversion-free sourcing by 2030 for high-risk commodities in our company-owned and -operated activities </a:t>
                      </a:r>
                      <a:endParaRPr lang="en-US" sz="1050" b="0" i="0" u="none" strike="noStrike" noProof="0">
                        <a:solidFill>
                          <a:schemeClr val="accent3"/>
                        </a:solidFill>
                        <a:effectLst/>
                        <a:latin typeface="+mn-lt"/>
                      </a:endParaRP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lang="en-US" sz="1050" b="0" i="1" noProof="0">
                          <a:solidFill>
                            <a:schemeClr val="accent3"/>
                          </a:solidFill>
                          <a:effectLst/>
                          <a:latin typeface="+mn-lt"/>
                          <a:cs typeface="Leelawadee"/>
                        </a:rPr>
                        <a:t>No commonalities</a:t>
                      </a:r>
                      <a:r>
                        <a:rPr kumimoji="0" lang="en-US" sz="1050" b="0" i="1" u="none" strike="noStrike" kern="1200" cap="none" spc="0" normalizeH="0" baseline="0" noProof="0">
                          <a:ln>
                            <a:noFill/>
                          </a:ln>
                          <a:solidFill>
                            <a:schemeClr val="accent3"/>
                          </a:solidFill>
                          <a:effectLst/>
                          <a:uLnTx/>
                          <a:uFillTx/>
                          <a:latin typeface="+mn-lt"/>
                          <a:cs typeface="Leelawadee"/>
                        </a:rPr>
                        <a:t>.</a:t>
                      </a:r>
                      <a:endParaRPr lang="en-US" sz="1050" b="0" i="1" noProof="0">
                        <a:solidFill>
                          <a:schemeClr val="accent3"/>
                        </a:solidFill>
                        <a:effectLst/>
                        <a:latin typeface="+mn-lt"/>
                        <a:cs typeface="Leelawadee"/>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lang="en-US" sz="1050" b="0" i="1" noProof="0">
                          <a:solidFill>
                            <a:schemeClr val="accent3"/>
                          </a:solidFill>
                          <a:effectLst/>
                          <a:latin typeface="+mn-lt"/>
                          <a:cs typeface="Leelawadee"/>
                        </a:rPr>
                        <a:t>No commonalities</a:t>
                      </a:r>
                      <a:r>
                        <a:rPr kumimoji="0" lang="en-US" sz="1050" b="0" i="1" u="none" strike="noStrike" kern="1200" cap="none" spc="0" normalizeH="0" baseline="0" noProof="0">
                          <a:ln>
                            <a:noFill/>
                          </a:ln>
                          <a:solidFill>
                            <a:schemeClr val="accent3"/>
                          </a:solidFill>
                          <a:effectLst/>
                          <a:uLnTx/>
                          <a:uFillTx/>
                          <a:latin typeface="+mn-lt"/>
                          <a:cs typeface="Leelawadee"/>
                        </a:rPr>
                        <a:t>.</a:t>
                      </a:r>
                      <a:endParaRPr lang="en-US" sz="1050" b="0" i="1" noProof="0">
                        <a:solidFill>
                          <a:schemeClr val="accent3"/>
                        </a:solidFill>
                        <a:effectLst/>
                        <a:latin typeface="+mn-lt"/>
                        <a:cs typeface="Leelawadee"/>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3236976">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lvl="0" indent="-120650" algn="l">
                        <a:lnSpc>
                          <a:spcPct val="100000"/>
                        </a:lnSpc>
                        <a:buFont typeface="Arial"/>
                        <a:buChar char="•"/>
                      </a:pPr>
                      <a:r>
                        <a:rPr lang="en-US" sz="1050" b="0" i="0" u="none" strike="noStrike" noProof="0">
                          <a:solidFill>
                            <a:schemeClr val="accent3"/>
                          </a:solidFill>
                          <a:effectLst/>
                          <a:highlight>
                            <a:srgbClr val="FFC62B"/>
                          </a:highlight>
                          <a:latin typeface="+mn-lt"/>
                        </a:rPr>
                        <a:t>Target</a:t>
                      </a:r>
                      <a:r>
                        <a:rPr lang="en-US" sz="1050" b="0" i="0" u="none" strike="noStrike" noProof="0">
                          <a:solidFill>
                            <a:schemeClr val="accent3"/>
                          </a:solidFill>
                          <a:effectLst/>
                          <a:latin typeface="+mn-lt"/>
                        </a:rPr>
                        <a:t>: Reduce Scope 3 (franchisee-owned restaurants’ energy emissions) by 46% on a per-restaurant basis by 2030 compared to 2019</a:t>
                      </a:r>
                    </a:p>
                    <a:p>
                      <a:pPr marL="120650" marR="0" lvl="0" indent="-120650" algn="l">
                        <a:lnSpc>
                          <a:spcPct val="100000"/>
                        </a:lnSpc>
                        <a:spcBef>
                          <a:spcPts val="1500"/>
                        </a:spcBef>
                        <a:spcAft>
                          <a:spcPts val="0"/>
                        </a:spcAft>
                        <a:buFont typeface="Arial"/>
                        <a:buChar char="•"/>
                      </a:pPr>
                      <a:r>
                        <a:rPr lang="en-US" sz="1050" b="0" i="0" u="none" strike="noStrike" noProof="0">
                          <a:solidFill>
                            <a:schemeClr val="accent3"/>
                          </a:solidFill>
                          <a:effectLst/>
                          <a:highlight>
                            <a:srgbClr val="FFC62B"/>
                          </a:highlight>
                          <a:latin typeface="+mn-lt"/>
                        </a:rPr>
                        <a:t>Target</a:t>
                      </a:r>
                      <a:r>
                        <a:rPr lang="en-US" sz="1050" b="0" i="0" u="none" strike="noStrike" noProof="0">
                          <a:solidFill>
                            <a:schemeClr val="accent3"/>
                          </a:solidFill>
                          <a:effectLst/>
                          <a:latin typeface="+mn-lt"/>
                        </a:rPr>
                        <a:t>: Reduce Scope 3 (supply chain − core proteins and packaging) emissions by 46% on a per-metric ton basis, below 2019 levels for beef, poultry, dairy and packaging procured</a:t>
                      </a:r>
                      <a:endParaRPr kumimoji="0" lang="en-US" sz="1050" b="0" i="0" u="none" strike="noStrike" kern="1200" cap="none" spc="0" normalizeH="0" baseline="0" noProof="0">
                        <a:ln>
                          <a:noFill/>
                        </a:ln>
                        <a:solidFill>
                          <a:schemeClr val="accent3"/>
                        </a:solidFill>
                        <a:effectLst/>
                        <a:uLnTx/>
                        <a:uFillTx/>
                        <a:latin typeface="+mn-lt"/>
                      </a:endParaRPr>
                    </a:p>
                    <a:p>
                      <a:pPr marL="350838" marR="0" lvl="1" indent="-176213" algn="l" defTabSz="914400" rtl="0" eaLnBrk="1" fontAlgn="auto" latinLnBrk="0" hangingPunct="1">
                        <a:lnSpc>
                          <a:spcPct val="100000"/>
                        </a:lnSpc>
                        <a:spcBef>
                          <a:spcPts val="400"/>
                        </a:spcBef>
                        <a:spcAft>
                          <a:spcPts val="0"/>
                        </a:spcAft>
                        <a:buClrTx/>
                        <a:buSzTx/>
                        <a:buFont typeface="Wingdings" pitchFamily="2" charset="2"/>
                        <a:buChar char="Ø"/>
                        <a:tabLst/>
                        <a:defRPr/>
                      </a:pPr>
                      <a:r>
                        <a:rPr kumimoji="0" lang="en-US" sz="1050" b="1" i="0" u="none" strike="noStrike" kern="1200" cap="none" spc="0" normalizeH="0" baseline="0" noProof="0">
                          <a:ln>
                            <a:noFill/>
                          </a:ln>
                          <a:solidFill>
                            <a:schemeClr val="accent3"/>
                          </a:solidFill>
                          <a:effectLst/>
                          <a:uLnTx/>
                          <a:uFillTx/>
                          <a:latin typeface="+mn-lt"/>
                          <a:ea typeface="+mn-ea"/>
                          <a:cs typeface="Leelawadee"/>
                        </a:rPr>
                        <a:t>pep+ alignment: Achieve a 50% reduction in </a:t>
                      </a:r>
                      <a:br>
                        <a:rPr kumimoji="0" lang="en-US" sz="1050" b="1" i="0" u="none" strike="noStrike" kern="1200" cap="none" spc="0" normalizeH="0" baseline="0" noProof="0">
                          <a:ln>
                            <a:noFill/>
                          </a:ln>
                          <a:solidFill>
                            <a:schemeClr val="accent3"/>
                          </a:solidFill>
                          <a:effectLst/>
                          <a:uLnTx/>
                          <a:uFillTx/>
                          <a:latin typeface="+mn-lt"/>
                          <a:ea typeface="+mn-ea"/>
                          <a:cs typeface="Leelawadee"/>
                        </a:rPr>
                      </a:br>
                      <a:r>
                        <a:rPr kumimoji="0" lang="en-US" sz="1050" b="1" i="0" u="none" strike="noStrike" kern="1200" cap="none" spc="0" normalizeH="0" baseline="0" noProof="0">
                          <a:ln>
                            <a:noFill/>
                          </a:ln>
                          <a:solidFill>
                            <a:schemeClr val="accent3"/>
                          </a:solidFill>
                          <a:effectLst/>
                          <a:uLnTx/>
                          <a:uFillTx/>
                          <a:latin typeface="+mn-lt"/>
                          <a:ea typeface="+mn-ea"/>
                          <a:cs typeface="Leelawadee"/>
                        </a:rPr>
                        <a:t>Scope 1 and 2 emissions by 2030 (vs 2022 baseline) </a:t>
                      </a:r>
                    </a:p>
                    <a:p>
                      <a:pPr marL="350838" marR="0" lvl="1" indent="-176213" algn="l" defTabSz="914400" rtl="0" eaLnBrk="1" fontAlgn="auto" latinLnBrk="0" hangingPunct="1">
                        <a:lnSpc>
                          <a:spcPct val="100000"/>
                        </a:lnSpc>
                        <a:spcBef>
                          <a:spcPts val="800"/>
                        </a:spcBef>
                        <a:spcAft>
                          <a:spcPts val="0"/>
                        </a:spcAft>
                        <a:buClrTx/>
                        <a:buSzTx/>
                        <a:buFont typeface="Wingdings" pitchFamily="2" charset="2"/>
                        <a:buChar char="Ø"/>
                        <a:tabLst/>
                        <a:defRPr/>
                      </a:pPr>
                      <a:r>
                        <a:rPr kumimoji="0" lang="en-US" sz="1050" b="1" i="0" u="none" strike="noStrike" kern="1200" cap="none" spc="0" normalizeH="0" baseline="0" noProof="0">
                          <a:ln>
                            <a:noFill/>
                          </a:ln>
                          <a:solidFill>
                            <a:schemeClr val="accent3"/>
                          </a:solidFill>
                          <a:effectLst/>
                          <a:uLnTx/>
                          <a:uFillTx/>
                          <a:latin typeface="+mn-lt"/>
                          <a:ea typeface="+mn-ea"/>
                          <a:cs typeface="Leelawadee"/>
                        </a:rPr>
                        <a:t>pep+ alignment: Achieve a 42% reduction in </a:t>
                      </a:r>
                      <a:br>
                        <a:rPr kumimoji="0" lang="en-US" sz="1050" b="1" i="0" u="none" strike="noStrike" kern="1200" cap="none" spc="0" normalizeH="0" baseline="0" noProof="0">
                          <a:ln>
                            <a:noFill/>
                          </a:ln>
                          <a:solidFill>
                            <a:schemeClr val="accent3"/>
                          </a:solidFill>
                          <a:effectLst/>
                          <a:uLnTx/>
                          <a:uFillTx/>
                          <a:latin typeface="+mn-lt"/>
                          <a:ea typeface="+mn-ea"/>
                          <a:cs typeface="Leelawadee"/>
                        </a:rPr>
                      </a:br>
                      <a:r>
                        <a:rPr kumimoji="0" lang="en-US" sz="1050" b="1" i="0" u="none" strike="noStrike" kern="1200" cap="none" spc="0" normalizeH="0" baseline="0" noProof="0">
                          <a:ln>
                            <a:noFill/>
                          </a:ln>
                          <a:solidFill>
                            <a:schemeClr val="accent3"/>
                          </a:solidFill>
                          <a:effectLst/>
                          <a:uLnTx/>
                          <a:uFillTx/>
                          <a:latin typeface="+mn-lt"/>
                          <a:ea typeface="+mn-ea"/>
                          <a:cs typeface="Leelawadee"/>
                        </a:rPr>
                        <a:t>Scope 3 Energy &amp; Industry (E&amp;I) emissions by 2030 (vs 2022 baseline) </a:t>
                      </a:r>
                    </a:p>
                    <a:p>
                      <a:pPr marL="350838" marR="0" lvl="1" indent="-176213" algn="l" defTabSz="914400" rtl="0" eaLnBrk="1" fontAlgn="auto" latinLnBrk="0" hangingPunct="1">
                        <a:lnSpc>
                          <a:spcPct val="100000"/>
                        </a:lnSpc>
                        <a:spcBef>
                          <a:spcPts val="800"/>
                        </a:spcBef>
                        <a:spcAft>
                          <a:spcPts val="0"/>
                        </a:spcAft>
                        <a:buClrTx/>
                        <a:buSzTx/>
                        <a:buFont typeface="Wingdings" pitchFamily="2" charset="2"/>
                        <a:buChar char="Ø"/>
                        <a:tabLst/>
                        <a:defRPr/>
                      </a:pPr>
                      <a:r>
                        <a:rPr kumimoji="0" lang="en-US" sz="1050" b="1" i="0" u="none" strike="noStrike" kern="1200" cap="none" spc="0" normalizeH="0" baseline="0" noProof="0">
                          <a:ln>
                            <a:noFill/>
                          </a:ln>
                          <a:solidFill>
                            <a:schemeClr val="accent3"/>
                          </a:solidFill>
                          <a:effectLst/>
                          <a:uLnTx/>
                          <a:uFillTx/>
                          <a:latin typeface="+mn-lt"/>
                          <a:ea typeface="+mn-ea"/>
                          <a:cs typeface="Leelawadee"/>
                        </a:rPr>
                        <a:t>pep+ alignment: Achieve a 30% reduction in </a:t>
                      </a:r>
                      <a:br>
                        <a:rPr kumimoji="0" lang="en-US" sz="1050" b="1" i="0" u="none" strike="noStrike" kern="1200" cap="none" spc="0" normalizeH="0" baseline="0" noProof="0">
                          <a:ln>
                            <a:noFill/>
                          </a:ln>
                          <a:solidFill>
                            <a:schemeClr val="accent3"/>
                          </a:solidFill>
                          <a:effectLst/>
                          <a:uLnTx/>
                          <a:uFillTx/>
                          <a:latin typeface="+mn-lt"/>
                          <a:ea typeface="+mn-ea"/>
                          <a:cs typeface="Leelawadee"/>
                        </a:rPr>
                      </a:br>
                      <a:r>
                        <a:rPr kumimoji="0" lang="en-US" sz="1050" b="1" i="0" u="none" strike="noStrike" kern="1200" cap="none" spc="0" normalizeH="0" baseline="0" noProof="0">
                          <a:ln>
                            <a:noFill/>
                          </a:ln>
                          <a:solidFill>
                            <a:schemeClr val="accent3"/>
                          </a:solidFill>
                          <a:effectLst/>
                          <a:uLnTx/>
                          <a:uFillTx/>
                          <a:latin typeface="+mn-lt"/>
                          <a:ea typeface="+mn-ea"/>
                          <a:cs typeface="Leelawadee"/>
                        </a:rPr>
                        <a:t>Scope 3 Forest, Land and Agriculture (FLAG) emissions by 2030 (vs 2022 baseline) </a:t>
                      </a:r>
                      <a:endParaRPr lang="en-US" sz="1050" b="0" i="0" u="none" strike="noStrike" noProof="0">
                        <a:solidFill>
                          <a:schemeClr val="accent3"/>
                        </a:solidFill>
                        <a:effectLst/>
                        <a:latin typeface="+mn-lt"/>
                      </a:endParaRP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rtl="0" fontAlgn="base">
                        <a:lnSpc>
                          <a:spcPct val="100000"/>
                        </a:lnSpc>
                        <a:buFont typeface="Arial" panose="020B0604020202020204" pitchFamily="34" charset="0"/>
                        <a:buNone/>
                      </a:pPr>
                      <a:r>
                        <a:rPr lang="en-US" sz="1050" b="0" i="1" noProof="0">
                          <a:solidFill>
                            <a:schemeClr val="accent3"/>
                          </a:solidFill>
                          <a:effectLst/>
                          <a:latin typeface="+mn-lt"/>
                          <a:cs typeface="Leelawadee"/>
                        </a:rPr>
                        <a:t>No commonalities.</a:t>
                      </a: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71450" marR="0" lvl="0" indent="-171450" algn="l">
                        <a:lnSpc>
                          <a:spcPct val="100000"/>
                        </a:lnSpc>
                        <a:spcBef>
                          <a:spcPts val="0"/>
                        </a:spcBef>
                        <a:spcAft>
                          <a:spcPts val="0"/>
                        </a:spcAft>
                        <a:buFont typeface="Arial"/>
                        <a:buChar char="•"/>
                      </a:pPr>
                      <a:r>
                        <a:rPr lang="en-US" sz="1050" kern="1200" noProof="0">
                          <a:solidFill>
                            <a:schemeClr val="accent3"/>
                          </a:solidFill>
                          <a:highlight>
                            <a:srgbClr val="4FE2F3"/>
                          </a:highlight>
                          <a:latin typeface="+mn-lt"/>
                          <a:ea typeface="+mn-ea"/>
                          <a:cs typeface="Leelawadee"/>
                        </a:rPr>
                        <a:t>Goal: </a:t>
                      </a:r>
                      <a:r>
                        <a:rPr lang="en-US" sz="1050" b="0" i="0" u="none" strike="noStrike" noProof="0">
                          <a:solidFill>
                            <a:schemeClr val="accent3"/>
                          </a:solidFill>
                          <a:effectLst/>
                          <a:latin typeface="+mn-lt"/>
                        </a:rPr>
                        <a:t>Donate food and funds to help local and global communities</a:t>
                      </a:r>
                      <a:endParaRPr kumimoji="0" lang="en-US" sz="1050" b="0" i="0" u="none" strike="noStrike" kern="1200" cap="none" spc="0" normalizeH="0" baseline="0" noProof="0">
                        <a:ln>
                          <a:noFill/>
                        </a:ln>
                        <a:solidFill>
                          <a:schemeClr val="accent3"/>
                        </a:solidFill>
                        <a:effectLst/>
                        <a:uLnTx/>
                        <a:uFillTx/>
                        <a:latin typeface="+mn-lt"/>
                      </a:endParaRPr>
                    </a:p>
                    <a:p>
                      <a:pPr marL="350838" marR="0" lvl="1" indent="-176213" algn="l" defTabSz="914400" rtl="0" eaLnBrk="1" fontAlgn="auto" latinLnBrk="0" hangingPunct="1">
                        <a:lnSpc>
                          <a:spcPct val="100000"/>
                        </a:lnSpc>
                        <a:spcBef>
                          <a:spcPts val="400"/>
                        </a:spcBef>
                        <a:spcAft>
                          <a:spcPts val="0"/>
                        </a:spcAft>
                        <a:buClrTx/>
                        <a:buSzTx/>
                        <a:buFont typeface="Wingdings" pitchFamily="2" charset="2"/>
                        <a:buChar char="Ø"/>
                        <a:tabLst/>
                        <a:defRPr/>
                      </a:pPr>
                      <a:r>
                        <a:rPr kumimoji="0" lang="en-US" sz="1050" b="1" i="0" u="none" strike="noStrike" kern="1200" cap="none" spc="0" normalizeH="0" baseline="0" noProof="0">
                          <a:ln>
                            <a:noFill/>
                          </a:ln>
                          <a:solidFill>
                            <a:schemeClr val="accent3"/>
                          </a:solidFill>
                          <a:effectLst/>
                          <a:uLnTx/>
                          <a:uFillTx/>
                          <a:latin typeface="+mn-lt"/>
                          <a:ea typeface="+mn-ea"/>
                          <a:cs typeface="Leelawadee"/>
                        </a:rPr>
                        <a:t>pep+ alignment: Partner with communities to advance food security and make nutritious food accessible to 50 million people </a:t>
                      </a:r>
                      <a:endParaRPr lang="en-US" sz="1050" b="0" i="0" u="none" strike="noStrike" noProof="0">
                        <a:solidFill>
                          <a:schemeClr val="accent3"/>
                        </a:solidFill>
                        <a:effectLst/>
                        <a:latin typeface="+mn-lt"/>
                      </a:endParaRP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bl>
          </a:graphicData>
        </a:graphic>
      </p:graphicFrame>
      <p:pic>
        <p:nvPicPr>
          <p:cNvPr id="15" name="Picture 14" descr="A logo of a leaf in a circle&#10;&#10;Description automatically generated">
            <a:extLst>
              <a:ext uri="{FF2B5EF4-FFF2-40B4-BE49-F238E27FC236}">
                <a16:creationId xmlns:a16="http://schemas.microsoft.com/office/drawing/2014/main" id="{6C3EE92D-676D-94B9-3BD5-FA0B7C899FA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pic>
        <p:nvPicPr>
          <p:cNvPr id="17" name="Picture 16" descr="A blue and green windmill with green arrows&#10;&#10;Description automatically generated">
            <a:extLst>
              <a:ext uri="{FF2B5EF4-FFF2-40B4-BE49-F238E27FC236}">
                <a16:creationId xmlns:a16="http://schemas.microsoft.com/office/drawing/2014/main" id="{9D6A025E-52C6-969A-23EC-C7F3EDF081F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85170" y="3629709"/>
            <a:ext cx="556204" cy="604020"/>
          </a:xfrm>
          <a:prstGeom prst="rect">
            <a:avLst/>
          </a:prstGeom>
        </p:spPr>
      </p:pic>
      <p:sp>
        <p:nvSpPr>
          <p:cNvPr id="19" name="TextBox 18">
            <a:extLst>
              <a:ext uri="{FF2B5EF4-FFF2-40B4-BE49-F238E27FC236}">
                <a16:creationId xmlns:a16="http://schemas.microsoft.com/office/drawing/2014/main" id="{DB786ED2-C74F-17F7-3512-C5AB6E9DFC91}"/>
              </a:ext>
            </a:extLst>
          </p:cNvPr>
          <p:cNvSpPr txBox="1"/>
          <p:nvPr/>
        </p:nvSpPr>
        <p:spPr>
          <a:xfrm>
            <a:off x="1981200" y="6377754"/>
            <a:ext cx="9907523" cy="276999"/>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chemeClr val="accent3"/>
                </a:solidFill>
                <a:effectLst/>
                <a:uLnTx/>
                <a:uFillTx/>
                <a:ea typeface="+mn-ea"/>
                <a:cs typeface="Leelawadee" panose="020B0502040204020203" pitchFamily="34" charset="-34"/>
              </a:rPr>
              <a:t>Note </a:t>
            </a:r>
            <a:r>
              <a:rPr kumimoji="0" lang="en-US" sz="900" i="0" u="none" strike="noStrike" kern="1200" cap="none" spc="0" normalizeH="0" baseline="0" noProof="0">
                <a:ln>
                  <a:noFill/>
                </a:ln>
                <a:solidFill>
                  <a:schemeClr val="accent3"/>
                </a:solidFill>
                <a:effectLst/>
                <a:uLnTx/>
                <a:uFillTx/>
                <a:ea typeface="+mn-ea"/>
                <a:cs typeface="Leelawadee" panose="020B0502040204020203" pitchFamily="34" charset="-34"/>
              </a:rPr>
              <a:t>- The pillars and information in these slides come from Pizza Hut’s parent company, called Yum! Brands. Yum! Brands has been included because Pizza Hut itself does not have any published sustainability approach, information or focus areas.</a:t>
            </a:r>
          </a:p>
        </p:txBody>
      </p:sp>
    </p:spTree>
    <p:extLst>
      <p:ext uri="{BB962C8B-B14F-4D97-AF65-F5344CB8AC3E}">
        <p14:creationId xmlns:p14="http://schemas.microsoft.com/office/powerpoint/2010/main" val="4290697819"/>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8BDBC0-51C6-EB24-EDC2-95BB8B5B9558}"/>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8E182A0C-096A-84A0-5A3C-2C060C3D01F4}"/>
              </a:ext>
            </a:extLst>
          </p:cNvPr>
          <p:cNvGraphicFramePr>
            <a:graphicFrameLocks/>
          </p:cNvGraphicFramePr>
          <p:nvPr>
            <p:custDataLst>
              <p:tags r:id="rId1"/>
            </p:custDataLst>
            <p:extLst>
              <p:ext uri="{D42A27DB-BD31-4B8C-83A1-F6EECF244321}">
                <p14:modId xmlns:p14="http://schemas.microsoft.com/office/powerpoint/2010/main" val="3487453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2" name="think-cell data - do not delete" hidden="1">
                        <a:extLst>
                          <a:ext uri="{FF2B5EF4-FFF2-40B4-BE49-F238E27FC236}">
                            <a16:creationId xmlns:a16="http://schemas.microsoft.com/office/drawing/2014/main" id="{8E182A0C-096A-84A0-5A3C-2C060C3D01F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Title 9">
            <a:extLst>
              <a:ext uri="{FF2B5EF4-FFF2-40B4-BE49-F238E27FC236}">
                <a16:creationId xmlns:a16="http://schemas.microsoft.com/office/drawing/2014/main" id="{11AF7987-F9F9-5BB3-6F8A-64333FDC3249}"/>
              </a:ext>
            </a:extLst>
          </p:cNvPr>
          <p:cNvSpPr>
            <a:spLocks noGrp="1"/>
          </p:cNvSpPr>
          <p:nvPr>
            <p:ph type="title"/>
          </p:nvPr>
        </p:nvSpPr>
        <p:spPr>
          <a:xfrm>
            <a:off x="304798" y="246888"/>
            <a:ext cx="11585448" cy="969264"/>
          </a:xfrm>
        </p:spPr>
        <p:txBody>
          <a:bodyPr vert="horz" rIns="0"/>
          <a:lstStyle/>
          <a:p>
            <a:r>
              <a:rPr lang="en-US" sz="2600"/>
              <a:t>COMMONALITY BETWEEN PIZZA HUT’S AND PEP+ FOCUS AREAS</a:t>
            </a:r>
            <a:br>
              <a:rPr lang="en-US" sz="2600"/>
            </a:br>
            <a:r>
              <a:rPr lang="en-US" sz="1800" i="1"/>
              <a:t>And how these focus areas align with pep+ pillars</a:t>
            </a:r>
          </a:p>
        </p:txBody>
      </p:sp>
      <p:pic>
        <p:nvPicPr>
          <p:cNvPr id="13" name="Picture Placeholder 22" descr="Pizza Hut Logo PNG Transparent &amp; SVG Vector - Freebie Supply">
            <a:extLst>
              <a:ext uri="{FF2B5EF4-FFF2-40B4-BE49-F238E27FC236}">
                <a16:creationId xmlns:a16="http://schemas.microsoft.com/office/drawing/2014/main" id="{66A43DB6-4D59-A2B1-EF36-EF2552E41985}"/>
              </a:ext>
            </a:extLst>
          </p:cNvPr>
          <p:cNvPicPr>
            <a:picLocks noChangeAspect="1"/>
          </p:cNvPicPr>
          <p:nvPr/>
        </p:nvPicPr>
        <p:blipFill>
          <a:blip r:embed="rId6"/>
          <a:srcRect l="396" t="10450" r="661" b="8862"/>
          <a:stretch>
            <a:fillRect/>
          </a:stretch>
        </p:blipFill>
        <p:spPr>
          <a:xfrm>
            <a:off x="10982324" y="355103"/>
            <a:ext cx="923926" cy="753470"/>
          </a:xfrm>
          <a:prstGeom prst="rect">
            <a:avLst/>
          </a:prstGeom>
        </p:spPr>
      </p:pic>
      <p:sp>
        <p:nvSpPr>
          <p:cNvPr id="14" name="Rectangle: Top Corners Rounded 13">
            <a:extLst>
              <a:ext uri="{FF2B5EF4-FFF2-40B4-BE49-F238E27FC236}">
                <a16:creationId xmlns:a16="http://schemas.microsoft.com/office/drawing/2014/main" id="{38157788-0E6E-4B59-2C3A-F8473ECC9438}"/>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5" name="Table 4">
            <a:extLst>
              <a:ext uri="{FF2B5EF4-FFF2-40B4-BE49-F238E27FC236}">
                <a16:creationId xmlns:a16="http://schemas.microsoft.com/office/drawing/2014/main" id="{67C78C6C-CCB2-8CA2-9D5B-024280E24764}"/>
              </a:ext>
            </a:extLst>
          </p:cNvPr>
          <p:cNvGraphicFramePr>
            <a:graphicFrameLocks noGrp="1"/>
          </p:cNvGraphicFramePr>
          <p:nvPr>
            <p:extLst>
              <p:ext uri="{D42A27DB-BD31-4B8C-83A1-F6EECF244321}">
                <p14:modId xmlns:p14="http://schemas.microsoft.com/office/powerpoint/2010/main" val="1642958587"/>
              </p:ext>
            </p:extLst>
          </p:nvPr>
        </p:nvGraphicFramePr>
        <p:xfrm>
          <a:off x="-7620" y="1148230"/>
          <a:ext cx="11986260" cy="5386451"/>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3332480">
                  <a:extLst>
                    <a:ext uri="{9D8B030D-6E8A-4147-A177-3AD203B41FA5}">
                      <a16:colId xmlns:a16="http://schemas.microsoft.com/office/drawing/2014/main" val="2382844442"/>
                    </a:ext>
                  </a:extLst>
                </a:gridCol>
                <a:gridCol w="3332480">
                  <a:extLst>
                    <a:ext uri="{9D8B030D-6E8A-4147-A177-3AD203B41FA5}">
                      <a16:colId xmlns:a16="http://schemas.microsoft.com/office/drawing/2014/main" val="957515009"/>
                    </a:ext>
                  </a:extLst>
                </a:gridCol>
                <a:gridCol w="3332480">
                  <a:extLst>
                    <a:ext uri="{9D8B030D-6E8A-4147-A177-3AD203B41FA5}">
                      <a16:colId xmlns:a16="http://schemas.microsoft.com/office/drawing/2014/main" val="2353111847"/>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ts val="1575"/>
                        </a:lnSpc>
                      </a:pPr>
                      <a:r>
                        <a:rPr lang="en-US" sz="1200" b="1" i="0" noProof="0">
                          <a:solidFill>
                            <a:schemeClr val="bg1"/>
                          </a:solidFill>
                          <a:effectLst/>
                          <a:latin typeface="+mn-lt"/>
                          <a:cs typeface="Leelawadee"/>
                        </a:rPr>
                        <a:t>Planet</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ts val="1575"/>
                        </a:lnSpc>
                      </a:pPr>
                      <a:r>
                        <a:rPr lang="en-US" sz="1200" b="1" i="0" noProof="0">
                          <a:solidFill>
                            <a:schemeClr val="bg1"/>
                          </a:solidFill>
                          <a:effectLst/>
                          <a:latin typeface="+mn-lt"/>
                          <a:cs typeface="Leelawadee"/>
                        </a:rPr>
                        <a:t>Food</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ts val="1575"/>
                        </a:lnSpc>
                      </a:pPr>
                      <a:r>
                        <a:rPr lang="en-US" sz="1200" b="1" i="0" noProof="0">
                          <a:solidFill>
                            <a:schemeClr val="bg1"/>
                          </a:solidFill>
                          <a:effectLst/>
                          <a:latin typeface="+mn-lt"/>
                          <a:cs typeface="Leelawadee"/>
                        </a:rPr>
                        <a:t>People</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1828800">
                <a:tc>
                  <a:txBody>
                    <a:bodyPr/>
                    <a:lstStyle/>
                    <a:p>
                      <a:pPr algn="ctr"/>
                      <a:r>
                        <a:rPr lang="en-US" sz="1400" kern="1200" noProof="0">
                          <a:solidFill>
                            <a:srgbClr val="023459"/>
                          </a:solidFill>
                          <a:latin typeface="+mj-lt"/>
                          <a:ea typeface="+mn-ea"/>
                          <a:cs typeface="Leelawadee"/>
                        </a:rPr>
                        <a:t>POSITIVE VALUE CHAIN (CONTINUED)</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marR="0" lvl="0" indent="-120650" algn="l">
                        <a:lnSpc>
                          <a:spcPct val="100000"/>
                        </a:lnSpc>
                        <a:spcBef>
                          <a:spcPts val="0"/>
                        </a:spcBef>
                        <a:spcAft>
                          <a:spcPts val="0"/>
                        </a:spcAft>
                        <a:buFont typeface="Arial"/>
                        <a:buChar char="•"/>
                      </a:pPr>
                      <a:r>
                        <a:rPr lang="en-US" sz="1050" b="0" i="0" u="none" strike="noStrike" noProof="0">
                          <a:solidFill>
                            <a:schemeClr val="accent3"/>
                          </a:solidFill>
                          <a:effectLst/>
                          <a:highlight>
                            <a:srgbClr val="FFC62B"/>
                          </a:highlight>
                          <a:latin typeface="+mn-lt"/>
                        </a:rPr>
                        <a:t>Target</a:t>
                      </a:r>
                      <a:r>
                        <a:rPr lang="en-US" sz="1050" b="0" i="0" u="none" strike="noStrike" noProof="0">
                          <a:solidFill>
                            <a:schemeClr val="accent3"/>
                          </a:solidFill>
                          <a:effectLst/>
                          <a:latin typeface="+mn-lt"/>
                        </a:rPr>
                        <a:t>: By 2025, across all brands, eliminate unnecessary plastic, reduce virgin plastic content by 10%, and move consumer-facing plastic packaging to be reusable, recyclable or compostable</a:t>
                      </a:r>
                      <a:endParaRPr kumimoji="0" lang="en-US" sz="1050" b="0" i="0" u="none" strike="noStrike" kern="1200" cap="none" spc="0" normalizeH="0" baseline="0" noProof="0">
                        <a:ln>
                          <a:noFill/>
                        </a:ln>
                        <a:solidFill>
                          <a:schemeClr val="accent3"/>
                        </a:solidFill>
                        <a:effectLst/>
                        <a:uLnTx/>
                        <a:uFillTx/>
                        <a:latin typeface="+mn-lt"/>
                      </a:endParaRPr>
                    </a:p>
                    <a:p>
                      <a:pPr marL="350838" marR="0" lvl="1" indent="-176213" algn="l" defTabSz="914400" rtl="0" eaLnBrk="1" fontAlgn="auto" latinLnBrk="0" hangingPunct="1">
                        <a:lnSpc>
                          <a:spcPct val="100000"/>
                        </a:lnSpc>
                        <a:spcBef>
                          <a:spcPts val="200"/>
                        </a:spcBef>
                        <a:spcAft>
                          <a:spcPts val="0"/>
                        </a:spcAft>
                        <a:buClrTx/>
                        <a:buSzTx/>
                        <a:buFont typeface="Wingdings" pitchFamily="2" charset="2"/>
                        <a:buChar char="Ø"/>
                        <a:tabLst/>
                        <a:defRPr/>
                      </a:pPr>
                      <a:r>
                        <a:rPr kumimoji="0" lang="en-US" sz="1050" b="1" i="0" u="none" strike="noStrike" kern="1200" cap="none" spc="0" normalizeH="0" baseline="0" noProof="0">
                          <a:ln>
                            <a:noFill/>
                          </a:ln>
                          <a:solidFill>
                            <a:schemeClr val="accent3"/>
                          </a:solidFill>
                          <a:effectLst/>
                          <a:uLnTx/>
                          <a:uFillTx/>
                          <a:latin typeface="+mn-lt"/>
                          <a:ea typeface="+mn-ea"/>
                          <a:cs typeface="Leelawadee"/>
                        </a:rPr>
                        <a:t>pep+ alignment: For our primary plastic packaging in key packaging markets, achieve an average of 2% year-over-year reduction in our absolute tonnage of virgin plastics through 2030 </a:t>
                      </a:r>
                    </a:p>
                    <a:p>
                      <a:pPr marL="350838" marR="0" lvl="1" indent="-176213" algn="l" defTabSz="914400" rtl="0" eaLnBrk="1" fontAlgn="auto" latinLnBrk="0" hangingPunct="1">
                        <a:lnSpc>
                          <a:spcPct val="100000"/>
                        </a:lnSpc>
                        <a:spcBef>
                          <a:spcPts val="400"/>
                        </a:spcBef>
                        <a:spcAft>
                          <a:spcPts val="0"/>
                        </a:spcAft>
                        <a:buClrTx/>
                        <a:buSzTx/>
                        <a:buFont typeface="Wingdings" pitchFamily="2" charset="2"/>
                        <a:buChar char="Ø"/>
                        <a:tabLst/>
                        <a:defRPr/>
                      </a:pPr>
                      <a:r>
                        <a:rPr kumimoji="0" lang="en-US" sz="1050" b="1" i="0" u="none" strike="noStrike" kern="1200" cap="none" spc="0" normalizeH="0" baseline="0" noProof="0">
                          <a:ln>
                            <a:noFill/>
                          </a:ln>
                          <a:solidFill>
                            <a:schemeClr val="accent3"/>
                          </a:solidFill>
                          <a:effectLst/>
                          <a:uLnTx/>
                          <a:uFillTx/>
                          <a:latin typeface="+mn-lt"/>
                          <a:ea typeface="+mn-ea"/>
                          <a:cs typeface="Leelawadee"/>
                        </a:rPr>
                        <a:t>pep+ alignment: Achieve 97% or greater reusable, recyclable, or compostable (RRC) packaging by design by 2030 in our primary and secondary packaging in our key packaging markets</a:t>
                      </a:r>
                      <a:endParaRPr lang="en-US" sz="1050" b="0" i="0" u="none" strike="noStrike" noProof="0">
                        <a:solidFill>
                          <a:schemeClr val="accent3"/>
                        </a:solidFill>
                        <a:effectLst/>
                        <a:latin typeface="+mn-lt"/>
                      </a:endParaRP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rtl="0" fontAlgn="base">
                        <a:lnSpc>
                          <a:spcPct val="100000"/>
                        </a:lnSpc>
                        <a:buFont typeface="Arial" panose="020B0604020202020204" pitchFamily="34" charset="0"/>
                        <a:buNone/>
                      </a:pPr>
                      <a:r>
                        <a:rPr lang="en-US" sz="1050" b="0" i="1" noProof="0">
                          <a:solidFill>
                            <a:schemeClr val="accent3"/>
                          </a:solidFill>
                          <a:effectLst/>
                          <a:latin typeface="+mn-lt"/>
                          <a:cs typeface="Leelawadee"/>
                        </a:rPr>
                        <a:t>No commonalities.</a:t>
                      </a: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lang="en-US" sz="1050" b="1" i="1" noProof="0">
                          <a:solidFill>
                            <a:schemeClr val="accent3"/>
                          </a:solidFill>
                          <a:latin typeface="+mn-lt"/>
                          <a:cs typeface="Leelawadee"/>
                        </a:rPr>
                        <a:t>See previous page for pep+ alignment opportunities.</a:t>
                      </a: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2962656">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922F11"/>
                          </a:solidFill>
                          <a:latin typeface="+mj-lt"/>
                          <a:ea typeface="+mn-ea"/>
                          <a:cs typeface="Leelawadee"/>
                        </a:rPr>
                        <a:t>POSITIVE </a:t>
                      </a:r>
                      <a:br>
                        <a:rPr lang="en-US" sz="1400" kern="1200">
                          <a:solidFill>
                            <a:srgbClr val="922F11"/>
                          </a:solidFill>
                          <a:latin typeface="+mj-lt"/>
                          <a:ea typeface="+mn-ea"/>
                          <a:cs typeface="Leelawadee"/>
                        </a:rPr>
                      </a:br>
                      <a:r>
                        <a:rPr lang="en-US" sz="1400" kern="1200">
                          <a:solidFill>
                            <a:srgbClr val="922F11"/>
                          </a:solidFill>
                          <a:latin typeface="+mj-lt"/>
                          <a:ea typeface="+mn-ea"/>
                          <a:cs typeface="Leelawadee"/>
                        </a:rPr>
                        <a:t>CHOICES</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E6D27"/>
                    </a:solidFill>
                  </a:tcPr>
                </a:tc>
                <a:tc>
                  <a:txBody>
                    <a:bodyPr/>
                    <a:lstStyle/>
                    <a:p>
                      <a:pPr marL="0" indent="0" algn="ctr" rtl="0" fontAlgn="base">
                        <a:lnSpc>
                          <a:spcPct val="100000"/>
                        </a:lnSpc>
                        <a:buFont typeface="Arial" panose="020B0604020202020204" pitchFamily="34" charset="0"/>
                        <a:buNone/>
                      </a:pPr>
                      <a:r>
                        <a:rPr lang="en-US" sz="1050" b="0" i="1" noProof="0">
                          <a:solidFill>
                            <a:schemeClr val="accent3"/>
                          </a:solidFill>
                          <a:effectLst/>
                          <a:latin typeface="+mn-lt"/>
                          <a:cs typeface="Leelawadee"/>
                        </a:rPr>
                        <a:t>No commonalities.</a:t>
                      </a: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marR="0" lvl="0" indent="-120650" algn="l">
                        <a:lnSpc>
                          <a:spcPct val="100000"/>
                        </a:lnSpc>
                        <a:spcBef>
                          <a:spcPts val="0"/>
                        </a:spcBef>
                        <a:spcAft>
                          <a:spcPts val="0"/>
                        </a:spcAft>
                        <a:buFont typeface="Arial"/>
                        <a:buChar char="•"/>
                      </a:pPr>
                      <a:r>
                        <a:rPr kumimoji="0" lang="en-US" sz="1050" b="0" i="0" u="none" strike="noStrike" kern="1200" cap="none" spc="0" normalizeH="0" baseline="0" noProof="0">
                          <a:ln>
                            <a:noFill/>
                          </a:ln>
                          <a:solidFill>
                            <a:schemeClr val="accent3"/>
                          </a:solidFill>
                          <a:effectLst/>
                          <a:highlight>
                            <a:srgbClr val="FFC62B"/>
                          </a:highlight>
                          <a:uLnTx/>
                          <a:uFillTx/>
                          <a:latin typeface="+mn-lt"/>
                        </a:rPr>
                        <a:t>Target</a:t>
                      </a:r>
                      <a:r>
                        <a:rPr kumimoji="0" lang="en-US" sz="1050" b="0" i="0" u="none" strike="noStrike" kern="1200" cap="none" spc="0" normalizeH="0" baseline="0" noProof="0">
                          <a:ln>
                            <a:noFill/>
                          </a:ln>
                          <a:solidFill>
                            <a:schemeClr val="accent3"/>
                          </a:solidFill>
                          <a:effectLst/>
                          <a:uLnTx/>
                          <a:uFillTx/>
                          <a:latin typeface="+mn-lt"/>
                        </a:rPr>
                        <a:t>: By 2030, 50% of core menu food options across main dishes, combos and sides will offer lower calorie options to be consistent with </a:t>
                      </a:r>
                      <a:r>
                        <a:rPr kumimoji="0" lang="en-US" sz="1050" b="0" i="0" u="none" strike="noStrike" kern="1200" cap="none" spc="0" normalizeH="0" baseline="0" noProof="0" err="1">
                          <a:ln>
                            <a:noFill/>
                          </a:ln>
                          <a:solidFill>
                            <a:schemeClr val="accent3"/>
                          </a:solidFill>
                          <a:effectLst/>
                          <a:uLnTx/>
                          <a:uFillTx/>
                          <a:latin typeface="+mn-lt"/>
                        </a:rPr>
                        <a:t>Yum!’s</a:t>
                      </a:r>
                      <a:r>
                        <a:rPr kumimoji="0" lang="en-US" sz="1050" b="0" i="0" u="none" strike="noStrike" kern="1200" cap="none" spc="0" normalizeH="0" baseline="0" noProof="0">
                          <a:ln>
                            <a:noFill/>
                          </a:ln>
                          <a:solidFill>
                            <a:schemeClr val="accent3"/>
                          </a:solidFill>
                          <a:effectLst/>
                          <a:uLnTx/>
                          <a:uFillTx/>
                          <a:latin typeface="+mn-lt"/>
                        </a:rPr>
                        <a:t> Nutrition Strategy &amp; Policy that aligns with the World Health Organization and the Dietary Guidelines for Americans</a:t>
                      </a:r>
                    </a:p>
                    <a:p>
                      <a:pPr marL="350838" marR="0" lvl="1" indent="-176213" algn="l" defTabSz="914400" rtl="0" eaLnBrk="1" fontAlgn="auto" latinLnBrk="0" hangingPunct="1">
                        <a:lnSpc>
                          <a:spcPct val="100000"/>
                        </a:lnSpc>
                        <a:spcBef>
                          <a:spcPts val="200"/>
                        </a:spcBef>
                        <a:spcAft>
                          <a:spcPts val="0"/>
                        </a:spcAft>
                        <a:buClrTx/>
                        <a:buSzTx/>
                        <a:buFont typeface="Wingdings" pitchFamily="2" charset="2"/>
                        <a:buChar char="Ø"/>
                        <a:tabLst/>
                        <a:defRPr/>
                      </a:pPr>
                      <a:r>
                        <a:rPr kumimoji="0" lang="en-US" sz="1050" b="1" i="0" u="none" strike="noStrike" kern="1200" cap="none" spc="0" normalizeH="0" baseline="0" noProof="0">
                          <a:ln>
                            <a:noFill/>
                          </a:ln>
                          <a:solidFill>
                            <a:schemeClr val="accent3"/>
                          </a:solidFill>
                          <a:effectLst/>
                          <a:uLnTx/>
                          <a:uFillTx/>
                          <a:latin typeface="+mn-lt"/>
                          <a:ea typeface="+mn-ea"/>
                          <a:cs typeface="Leelawadee"/>
                        </a:rPr>
                        <a:t>pep+ alignment: Reduce saturated fats: ≥ 75% of convenient foods portfolio volume will not </a:t>
                      </a:r>
                      <a:br>
                        <a:rPr kumimoji="0" lang="en-US" sz="1050" b="1" i="0" u="none" strike="noStrike" kern="1200" cap="none" spc="0" normalizeH="0" baseline="0" noProof="0">
                          <a:ln>
                            <a:noFill/>
                          </a:ln>
                          <a:solidFill>
                            <a:schemeClr val="accent3"/>
                          </a:solidFill>
                          <a:effectLst/>
                          <a:uLnTx/>
                          <a:uFillTx/>
                          <a:latin typeface="+mn-lt"/>
                          <a:ea typeface="+mn-ea"/>
                          <a:cs typeface="Leelawadee"/>
                        </a:rPr>
                      </a:br>
                      <a:r>
                        <a:rPr kumimoji="0" lang="en-US" sz="1050" b="1" i="0" u="none" strike="noStrike" kern="1200" cap="none" spc="0" normalizeH="0" baseline="0" noProof="0">
                          <a:ln>
                            <a:noFill/>
                          </a:ln>
                          <a:solidFill>
                            <a:schemeClr val="accent3"/>
                          </a:solidFill>
                          <a:effectLst/>
                          <a:uLnTx/>
                          <a:uFillTx/>
                          <a:latin typeface="+mn-lt"/>
                          <a:ea typeface="+mn-ea"/>
                          <a:cs typeface="Leelawadee"/>
                        </a:rPr>
                        <a:t>exceed 1.1 grams of saturated fat per 100 Calories </a:t>
                      </a:r>
                    </a:p>
                    <a:p>
                      <a:pPr marL="350838" marR="0" lvl="1" indent="-176213"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1050" b="1" i="0" u="none" strike="noStrike" kern="1200" cap="none" spc="0" normalizeH="0" baseline="0" noProof="0">
                          <a:ln>
                            <a:noFill/>
                          </a:ln>
                          <a:solidFill>
                            <a:schemeClr val="accent3"/>
                          </a:solidFill>
                          <a:effectLst/>
                          <a:uLnTx/>
                          <a:uFillTx/>
                          <a:latin typeface="+mn-lt"/>
                          <a:ea typeface="+mn-ea"/>
                          <a:cs typeface="Leelawadee"/>
                        </a:rPr>
                        <a:t>pep+ alignment: Reduce sodium: ≥ 75% of global convenient foods portfolio volume will meet or be below category sodium targets by 2030 </a:t>
                      </a:r>
                      <a:endParaRPr kumimoji="0" lang="en-US" sz="1050" b="0" i="0" u="none" strike="noStrike" kern="1200" cap="none" spc="0" normalizeH="0" baseline="0" noProof="0">
                        <a:ln>
                          <a:noFill/>
                        </a:ln>
                        <a:solidFill>
                          <a:schemeClr val="accent3"/>
                        </a:solidFill>
                        <a:effectLst/>
                        <a:uLnTx/>
                        <a:uFillTx/>
                        <a:latin typeface="+mn-lt"/>
                      </a:endParaRPr>
                    </a:p>
                    <a:p>
                      <a:pPr marL="120650" marR="0" lvl="0" indent="-120650" algn="l">
                        <a:lnSpc>
                          <a:spcPct val="100000"/>
                        </a:lnSpc>
                        <a:spcBef>
                          <a:spcPts val="800"/>
                        </a:spcBef>
                        <a:spcAft>
                          <a:spcPts val="0"/>
                        </a:spcAft>
                        <a:buFont typeface="Arial"/>
                        <a:buChar char="•"/>
                      </a:pPr>
                      <a:r>
                        <a:rPr kumimoji="0" lang="en-US" sz="1050" b="0" i="0" u="none" strike="noStrike" kern="1200" cap="none" spc="0" normalizeH="0" baseline="0" noProof="0">
                          <a:ln>
                            <a:noFill/>
                          </a:ln>
                          <a:solidFill>
                            <a:schemeClr val="accent3"/>
                          </a:solidFill>
                          <a:effectLst/>
                          <a:highlight>
                            <a:srgbClr val="FFC62B"/>
                          </a:highlight>
                          <a:uLnTx/>
                          <a:uFillTx/>
                          <a:latin typeface="+mn-lt"/>
                        </a:rPr>
                        <a:t>Target</a:t>
                      </a:r>
                      <a:r>
                        <a:rPr kumimoji="0" lang="en-US" sz="1050" b="0" i="0" u="none" strike="noStrike" kern="1200" cap="none" spc="0" normalizeH="0" baseline="0" noProof="0">
                          <a:ln>
                            <a:noFill/>
                          </a:ln>
                          <a:solidFill>
                            <a:schemeClr val="accent3"/>
                          </a:solidFill>
                          <a:effectLst/>
                          <a:uLnTx/>
                          <a:uFillTx/>
                          <a:latin typeface="+mn-lt"/>
                        </a:rPr>
                        <a:t>: By 2025, remove artificial colors, artificial </a:t>
                      </a:r>
                      <a:br>
                        <a:rPr kumimoji="0" lang="en-US" sz="1050" b="0" i="0" u="none" strike="noStrike" kern="1200" cap="none" spc="0" normalizeH="0" baseline="0" noProof="0">
                          <a:ln>
                            <a:noFill/>
                          </a:ln>
                          <a:solidFill>
                            <a:schemeClr val="accent3"/>
                          </a:solidFill>
                          <a:effectLst/>
                          <a:uLnTx/>
                          <a:uFillTx/>
                          <a:latin typeface="+mn-lt"/>
                        </a:rPr>
                      </a:br>
                      <a:r>
                        <a:rPr kumimoji="0" lang="en-US" sz="1050" b="0" i="0" u="none" strike="noStrike" kern="1200" cap="none" spc="0" normalizeH="0" baseline="0" noProof="0">
                          <a:ln>
                            <a:noFill/>
                          </a:ln>
                          <a:solidFill>
                            <a:schemeClr val="accent3"/>
                          </a:solidFill>
                          <a:effectLst/>
                          <a:uLnTx/>
                          <a:uFillTx/>
                          <a:latin typeface="+mn-lt"/>
                        </a:rPr>
                        <a:t>flavors and partially hydrogenated oils (PHOs) from </a:t>
                      </a:r>
                      <a:br>
                        <a:rPr kumimoji="0" lang="en-US" sz="1050" b="0" i="0" u="none" strike="noStrike" kern="1200" cap="none" spc="0" normalizeH="0" baseline="0" noProof="0">
                          <a:ln>
                            <a:noFill/>
                          </a:ln>
                          <a:solidFill>
                            <a:schemeClr val="accent3"/>
                          </a:solidFill>
                          <a:effectLst/>
                          <a:uLnTx/>
                          <a:uFillTx/>
                          <a:latin typeface="+mn-lt"/>
                        </a:rPr>
                      </a:br>
                      <a:r>
                        <a:rPr kumimoji="0" lang="en-US" sz="1050" b="0" i="0" u="none" strike="noStrike" kern="1200" cap="none" spc="0" normalizeH="0" baseline="0" noProof="0">
                          <a:ln>
                            <a:noFill/>
                          </a:ln>
                          <a:solidFill>
                            <a:schemeClr val="accent3"/>
                          </a:solidFill>
                          <a:effectLst/>
                          <a:uLnTx/>
                          <a:uFillTx/>
                          <a:latin typeface="+mn-lt"/>
                        </a:rPr>
                        <a:t>core food ingredients globally, as part of continued clean labeling efforts</a:t>
                      </a:r>
                    </a:p>
                    <a:p>
                      <a:pPr marL="350838" marR="0" lvl="1" indent="-176213" algn="l" defTabSz="914400" rtl="0" eaLnBrk="1" fontAlgn="auto" latinLnBrk="0" hangingPunct="1">
                        <a:lnSpc>
                          <a:spcPct val="100000"/>
                        </a:lnSpc>
                        <a:spcBef>
                          <a:spcPts val="200"/>
                        </a:spcBef>
                        <a:spcAft>
                          <a:spcPts val="0"/>
                        </a:spcAft>
                        <a:buClrTx/>
                        <a:buSzTx/>
                        <a:buFont typeface="Wingdings" pitchFamily="2" charset="2"/>
                        <a:buChar char="Ø"/>
                        <a:tabLst/>
                        <a:defRPr/>
                      </a:pPr>
                      <a:r>
                        <a:rPr kumimoji="0" lang="en-US" sz="1050" b="1" i="0" u="none" strike="noStrike" kern="1200" cap="none" spc="0" normalizeH="0" baseline="0" noProof="0">
                          <a:ln>
                            <a:noFill/>
                          </a:ln>
                          <a:solidFill>
                            <a:schemeClr val="accent3"/>
                          </a:solidFill>
                          <a:effectLst/>
                          <a:uLnTx/>
                          <a:uFillTx/>
                          <a:latin typeface="+mn-lt"/>
                          <a:ea typeface="+mn-ea"/>
                          <a:cs typeface="Leelawadee"/>
                        </a:rPr>
                        <a:t>pep+ alignment: Continue to inspire positive choices by raising the bar to improve the nutritional profile of our products</a:t>
                      </a:r>
                      <a:endParaRPr kumimoji="0" lang="en-US" sz="1050" b="0" i="0" u="none" strike="noStrike" kern="1200" cap="none" spc="0" normalizeH="0" baseline="0" noProof="0">
                        <a:ln>
                          <a:noFill/>
                        </a:ln>
                        <a:solidFill>
                          <a:schemeClr val="accent3"/>
                        </a:solidFill>
                        <a:effectLst/>
                        <a:uLnTx/>
                        <a:uFillTx/>
                        <a:latin typeface="+mn-lt"/>
                      </a:endParaRP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a:lnSpc>
                          <a:spcPct val="100000"/>
                        </a:lnSpc>
                        <a:spcBef>
                          <a:spcPts val="0"/>
                        </a:spcBef>
                        <a:spcAft>
                          <a:spcPts val="0"/>
                        </a:spcAft>
                        <a:buFont typeface="Arial"/>
                        <a:buNone/>
                      </a:pPr>
                      <a:r>
                        <a:rPr kumimoji="0" lang="en-US" sz="1050" b="0" i="1" u="none" strike="noStrike" kern="1200" cap="none" spc="0" normalizeH="0" baseline="0" noProof="0">
                          <a:ln>
                            <a:noFill/>
                          </a:ln>
                          <a:solidFill>
                            <a:schemeClr val="accent3"/>
                          </a:solidFill>
                          <a:effectLst/>
                          <a:uLnTx/>
                          <a:uFillTx/>
                          <a:latin typeface="+mn-lt"/>
                        </a:rPr>
                        <a:t>No commonalities.</a:t>
                      </a: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bl>
          </a:graphicData>
        </a:graphic>
      </p:graphicFrame>
      <p:pic>
        <p:nvPicPr>
          <p:cNvPr id="19" name="Picture 18" descr="A logo of a hand and a globe&#10;&#10;Description automatically generated">
            <a:extLst>
              <a:ext uri="{FF2B5EF4-FFF2-40B4-BE49-F238E27FC236}">
                <a16:creationId xmlns:a16="http://schemas.microsoft.com/office/drawing/2014/main" id="{79EC10AB-4915-DF54-EA5D-0C5DE2ABFB7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27528" y="3845162"/>
            <a:ext cx="536916" cy="583072"/>
          </a:xfrm>
          <a:prstGeom prst="rect">
            <a:avLst/>
          </a:prstGeom>
        </p:spPr>
      </p:pic>
      <p:pic>
        <p:nvPicPr>
          <p:cNvPr id="20" name="Picture 19" descr="A blue and green windmill with green arrows&#10;&#10;Description automatically generated">
            <a:extLst>
              <a:ext uri="{FF2B5EF4-FFF2-40B4-BE49-F238E27FC236}">
                <a16:creationId xmlns:a16="http://schemas.microsoft.com/office/drawing/2014/main" id="{32E24973-8022-3134-AAFF-4B615DBA4C7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sp>
        <p:nvSpPr>
          <p:cNvPr id="23" name="TextBox 22">
            <a:extLst>
              <a:ext uri="{FF2B5EF4-FFF2-40B4-BE49-F238E27FC236}">
                <a16:creationId xmlns:a16="http://schemas.microsoft.com/office/drawing/2014/main" id="{897D645F-97B4-2DEB-5D23-5AB9BCEDE0E3}"/>
              </a:ext>
            </a:extLst>
          </p:cNvPr>
          <p:cNvSpPr txBox="1"/>
          <p:nvPr/>
        </p:nvSpPr>
        <p:spPr>
          <a:xfrm>
            <a:off x="1981200" y="6542901"/>
            <a:ext cx="9907523" cy="276999"/>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chemeClr val="accent3"/>
                </a:solidFill>
                <a:effectLst/>
                <a:uLnTx/>
                <a:uFillTx/>
                <a:ea typeface="+mn-ea"/>
                <a:cs typeface="Leelawadee" panose="020B0502040204020203" pitchFamily="34" charset="-34"/>
              </a:rPr>
              <a:t>Note </a:t>
            </a:r>
            <a:r>
              <a:rPr kumimoji="0" lang="en-US" sz="900" i="0" u="none" strike="noStrike" kern="1200" cap="none" spc="0" normalizeH="0" baseline="0" noProof="0">
                <a:ln>
                  <a:noFill/>
                </a:ln>
                <a:solidFill>
                  <a:schemeClr val="accent3"/>
                </a:solidFill>
                <a:effectLst/>
                <a:uLnTx/>
                <a:uFillTx/>
                <a:ea typeface="+mn-ea"/>
                <a:cs typeface="Leelawadee" panose="020B0502040204020203" pitchFamily="34" charset="-34"/>
              </a:rPr>
              <a:t>- The pillars and information in these slides come from Pizza Hut’s parent company, called Yum! Brands. Yum! Brands has been included because Pizza Hut itself does not have any published sustainability approach, information or focus areas.</a:t>
            </a:r>
          </a:p>
        </p:txBody>
      </p:sp>
    </p:spTree>
    <p:extLst>
      <p:ext uri="{BB962C8B-B14F-4D97-AF65-F5344CB8AC3E}">
        <p14:creationId xmlns:p14="http://schemas.microsoft.com/office/powerpoint/2010/main" val="1195192399"/>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50A8B5-90AF-CF5E-CE84-B4774CE31730}"/>
            </a:ext>
          </a:extLst>
        </p:cNvPr>
        <p:cNvGrpSpPr/>
        <p:nvPr/>
      </p:nvGrpSpPr>
      <p:grpSpPr>
        <a:xfrm>
          <a:off x="0" y="0"/>
          <a:ext cx="0" cy="0"/>
          <a:chOff x="0" y="0"/>
          <a:chExt cx="0" cy="0"/>
        </a:xfrm>
      </p:grpSpPr>
      <p:pic>
        <p:nvPicPr>
          <p:cNvPr id="2" name="Picture 1" descr="Global Education Office">
            <a:extLst>
              <a:ext uri="{FF2B5EF4-FFF2-40B4-BE49-F238E27FC236}">
                <a16:creationId xmlns:a16="http://schemas.microsoft.com/office/drawing/2014/main" id="{8D0A1AB2-BF88-CF27-D160-78BB246A83D4}"/>
              </a:ext>
            </a:extLst>
          </p:cNvPr>
          <p:cNvPicPr>
            <a:picLocks noChangeAspect="1"/>
          </p:cNvPicPr>
          <p:nvPr/>
        </p:nvPicPr>
        <p:blipFill>
          <a:blip r:embed="rId3"/>
          <a:stretch>
            <a:fillRect/>
          </a:stretch>
        </p:blipFill>
        <p:spPr>
          <a:xfrm>
            <a:off x="265383" y="2893813"/>
            <a:ext cx="6338617" cy="1168033"/>
          </a:xfrm>
          <a:prstGeom prst="rect">
            <a:avLst/>
          </a:prstGeom>
        </p:spPr>
      </p:pic>
    </p:spTree>
    <p:extLst>
      <p:ext uri="{BB962C8B-B14F-4D97-AF65-F5344CB8AC3E}">
        <p14:creationId xmlns:p14="http://schemas.microsoft.com/office/powerpoint/2010/main" val="2315444268"/>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A4B936-C453-3061-6482-E63CF42B5DD8}"/>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5467D14C-CB01-0780-0471-049F5A426762}"/>
              </a:ext>
            </a:extLst>
          </p:cNvPr>
          <p:cNvGraphicFramePr>
            <a:graphicFrameLocks/>
          </p:cNvGraphicFramePr>
          <p:nvPr>
            <p:custDataLst>
              <p:tags r:id="rId1"/>
            </p:custDataLst>
            <p:extLst>
              <p:ext uri="{D42A27DB-BD31-4B8C-83A1-F6EECF244321}">
                <p14:modId xmlns:p14="http://schemas.microsoft.com/office/powerpoint/2010/main" val="40185636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7" name="think-cell data - do not delete" hidden="1">
                        <a:extLst>
                          <a:ext uri="{FF2B5EF4-FFF2-40B4-BE49-F238E27FC236}">
                            <a16:creationId xmlns:a16="http://schemas.microsoft.com/office/drawing/2014/main" id="{5467D14C-CB01-0780-0471-049F5A42676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8" name="Picture Placeholder 7" descr="State University of New York at Plattsburgh - Wikipedia">
            <a:extLst>
              <a:ext uri="{FF2B5EF4-FFF2-40B4-BE49-F238E27FC236}">
                <a16:creationId xmlns:a16="http://schemas.microsoft.com/office/drawing/2014/main" id="{D7B98B10-84A9-96AC-DEA2-9FE7CE59786F}"/>
              </a:ext>
            </a:extLst>
          </p:cNvPr>
          <p:cNvPicPr>
            <a:picLocks noGrp="1" noChangeAspect="1"/>
          </p:cNvPicPr>
          <p:nvPr>
            <p:ph type="pic" sz="quarter" idx="14"/>
          </p:nvPr>
        </p:nvPicPr>
        <p:blipFill rotWithShape="1">
          <a:blip r:embed="rId6">
            <a:extLst>
              <a:ext uri="{96DAC541-7B7A-43D3-8B79-37D633B846F1}">
                <asvg:svgBlip xmlns:asvg="http://schemas.microsoft.com/office/drawing/2016/SVG/main" r:embed="rId7"/>
              </a:ext>
            </a:extLst>
          </a:blip>
          <a:srcRect l="-18571" t="-27143" r="-18571" b="-27143"/>
          <a:stretch>
            <a:fillRect/>
          </a:stretch>
        </p:blipFill>
        <p:spPr>
          <a:xfrm>
            <a:off x="0" y="0"/>
            <a:ext cx="6096000" cy="6858000"/>
          </a:xfrm>
          <a:prstGeom prst="rect">
            <a:avLst/>
          </a:prstGeom>
        </p:spPr>
      </p:pic>
      <p:sp>
        <p:nvSpPr>
          <p:cNvPr id="10" name="Rectangle: Single Corner Rounded 9">
            <a:extLst>
              <a:ext uri="{FF2B5EF4-FFF2-40B4-BE49-F238E27FC236}">
                <a16:creationId xmlns:a16="http://schemas.microsoft.com/office/drawing/2014/main" id="{623D99DE-BE9F-C230-563E-7F691F5C0C07}"/>
              </a:ext>
            </a:extLst>
          </p:cNvPr>
          <p:cNvSpPr>
            <a:spLocks/>
          </p:cNvSpPr>
          <p:nvPr/>
        </p:nvSpPr>
        <p:spPr>
          <a:xfrm>
            <a:off x="6300438" y="825872"/>
            <a:ext cx="5852160" cy="66792"/>
          </a:xfrm>
          <a:prstGeom prst="round1Rect">
            <a:avLst>
              <a:gd name="adj" fmla="val 3618"/>
            </a:avLst>
          </a:prstGeom>
          <a:solidFill>
            <a:srgbClr val="0F440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182880" numCol="1" spcCol="38100" rtlCol="0" anchor="b">
            <a:noAutofit/>
          </a:bodyPr>
          <a:lstStyle/>
          <a:p>
            <a:pPr defTabSz="914400"/>
            <a:r>
              <a:rPr kumimoji="0" lang="en-US" sz="3200" b="0" i="0" u="none" strike="noStrike" kern="1200" cap="all" spc="0" normalizeH="0" baseline="0" noProof="0">
                <a:ln>
                  <a:noFill/>
                </a:ln>
                <a:solidFill>
                  <a:srgbClr val="0F440E"/>
                </a:solidFill>
                <a:effectLst/>
                <a:uLnTx/>
                <a:uFillTx/>
                <a:latin typeface="GT Pressura LCG Black"/>
                <a:ea typeface="+mj-ea"/>
                <a:cs typeface="+mj-cs"/>
              </a:rPr>
              <a:t>KEY TAKEAWAYS</a:t>
            </a:r>
            <a:endParaRPr lang="en-US" b="1">
              <a:solidFill>
                <a:srgbClr val="0F440E"/>
              </a:solidFill>
              <a:latin typeface="+mj-lt"/>
            </a:endParaRPr>
          </a:p>
        </p:txBody>
      </p:sp>
      <p:pic>
        <p:nvPicPr>
          <p:cNvPr id="11" name="Picture 10">
            <a:extLst>
              <a:ext uri="{FF2B5EF4-FFF2-40B4-BE49-F238E27FC236}">
                <a16:creationId xmlns:a16="http://schemas.microsoft.com/office/drawing/2014/main" id="{17895646-A6F6-D495-2904-68A2ABA5A7BF}"/>
              </a:ext>
            </a:extLst>
          </p:cNvPr>
          <p:cNvPicPr>
            <a:picLocks noChangeAspect="1"/>
          </p:cNvPicPr>
          <p:nvPr/>
        </p:nvPicPr>
        <p:blipFill>
          <a:blip r:embed="rId8"/>
          <a:srcRect l="24821" r="18929"/>
          <a:stretch>
            <a:fillRect/>
          </a:stretch>
        </p:blipFill>
        <p:spPr>
          <a:xfrm rot="16200000">
            <a:off x="2520059" y="3282059"/>
            <a:ext cx="6857999" cy="293883"/>
          </a:xfrm>
          <a:custGeom>
            <a:avLst/>
            <a:gdLst>
              <a:gd name="connsiteX0" fmla="*/ 6857999 w 6857999"/>
              <a:gd name="connsiteY0" fmla="*/ 0 h 293883"/>
              <a:gd name="connsiteX1" fmla="*/ 6857999 w 6857999"/>
              <a:gd name="connsiteY1" fmla="*/ 293883 h 293883"/>
              <a:gd name="connsiteX2" fmla="*/ 0 w 6857999"/>
              <a:gd name="connsiteY2" fmla="*/ 293883 h 293883"/>
              <a:gd name="connsiteX3" fmla="*/ 0 w 6857999"/>
              <a:gd name="connsiteY3" fmla="*/ 0 h 293883"/>
            </a:gdLst>
            <a:ahLst/>
            <a:cxnLst>
              <a:cxn ang="0">
                <a:pos x="connsiteX0" y="connsiteY0"/>
              </a:cxn>
              <a:cxn ang="0">
                <a:pos x="connsiteX1" y="connsiteY1"/>
              </a:cxn>
              <a:cxn ang="0">
                <a:pos x="connsiteX2" y="connsiteY2"/>
              </a:cxn>
              <a:cxn ang="0">
                <a:pos x="connsiteX3" y="connsiteY3"/>
              </a:cxn>
            </a:cxnLst>
            <a:rect l="l" t="t" r="r" b="b"/>
            <a:pathLst>
              <a:path w="6857999" h="293883">
                <a:moveTo>
                  <a:pt x="6857999" y="0"/>
                </a:moveTo>
                <a:lnTo>
                  <a:pt x="6857999" y="293883"/>
                </a:lnTo>
                <a:lnTo>
                  <a:pt x="0" y="293883"/>
                </a:lnTo>
                <a:lnTo>
                  <a:pt x="0" y="0"/>
                </a:lnTo>
                <a:close/>
              </a:path>
            </a:pathLst>
          </a:custGeom>
          <a:effectLst>
            <a:outerShdw blurRad="50800" dist="38100" dir="10800000" algn="r" rotWithShape="0">
              <a:prstClr val="black">
                <a:alpha val="20000"/>
              </a:prstClr>
            </a:outerShdw>
          </a:effectLst>
        </p:spPr>
      </p:pic>
      <p:sp>
        <p:nvSpPr>
          <p:cNvPr id="12" name="Rectangle: Rounded Corners 11">
            <a:extLst>
              <a:ext uri="{FF2B5EF4-FFF2-40B4-BE49-F238E27FC236}">
                <a16:creationId xmlns:a16="http://schemas.microsoft.com/office/drawing/2014/main" id="{45455504-A66D-5E2E-53AB-8280D9F9B718}"/>
              </a:ext>
            </a:extLst>
          </p:cNvPr>
          <p:cNvSpPr>
            <a:spLocks/>
          </p:cNvSpPr>
          <p:nvPr/>
        </p:nvSpPr>
        <p:spPr>
          <a:xfrm rot="10800000" flipH="1" flipV="1">
            <a:off x="6300438" y="1062650"/>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r>
              <a:rPr lang="en-US" sz="2400" b="1">
                <a:solidFill>
                  <a:srgbClr val="8EBC29"/>
                </a:solidFill>
              </a:rPr>
              <a:t>No commonalities</a:t>
            </a:r>
          </a:p>
        </p:txBody>
      </p:sp>
      <p:sp>
        <p:nvSpPr>
          <p:cNvPr id="13" name="Rectangle: Rounded Corners 12">
            <a:extLst>
              <a:ext uri="{FF2B5EF4-FFF2-40B4-BE49-F238E27FC236}">
                <a16:creationId xmlns:a16="http://schemas.microsoft.com/office/drawing/2014/main" id="{B58040BE-A4A7-91D2-59EA-927C4B2A2D47}"/>
              </a:ext>
            </a:extLst>
          </p:cNvPr>
          <p:cNvSpPr>
            <a:spLocks/>
          </p:cNvSpPr>
          <p:nvPr/>
        </p:nvSpPr>
        <p:spPr>
          <a:xfrm rot="10800000" flipH="1" flipV="1">
            <a:off x="6386385" y="1711260"/>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a:defRPr/>
            </a:pPr>
            <a:r>
              <a:rPr lang="en-US">
                <a:solidFill>
                  <a:schemeClr val="bg1"/>
                </a:solidFill>
              </a:rPr>
              <a:t>There is no alignment between PepsiCo and SUNY Plattsburgh - the university has some goals, but most of these are campus-specific and not of relevance to PepsiCo. </a:t>
            </a:r>
          </a:p>
        </p:txBody>
      </p:sp>
      <p:sp>
        <p:nvSpPr>
          <p:cNvPr id="14" name="Oval 13">
            <a:extLst>
              <a:ext uri="{FF2B5EF4-FFF2-40B4-BE49-F238E27FC236}">
                <a16:creationId xmlns:a16="http://schemas.microsoft.com/office/drawing/2014/main" id="{736C2D94-99F8-2B29-CBB9-6AEB5E0A94D2}"/>
              </a:ext>
            </a:extLst>
          </p:cNvPr>
          <p:cNvSpPr/>
          <p:nvPr/>
        </p:nvSpPr>
        <p:spPr>
          <a:xfrm>
            <a:off x="6375234" y="1171322"/>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360009D6-0492-9F50-A453-BE1253EE113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417134" y="1213222"/>
            <a:ext cx="322684" cy="322684"/>
          </a:xfrm>
          <a:prstGeom prst="rect">
            <a:avLst/>
          </a:prstGeom>
        </p:spPr>
      </p:pic>
    </p:spTree>
    <p:extLst>
      <p:ext uri="{BB962C8B-B14F-4D97-AF65-F5344CB8AC3E}">
        <p14:creationId xmlns:p14="http://schemas.microsoft.com/office/powerpoint/2010/main" val="3568553447"/>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3D4D34-1356-70E0-4541-C993A184870C}"/>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A7E15D67-D13B-8AD8-A1B2-B62669CABC50}"/>
              </a:ext>
            </a:extLst>
          </p:cNvPr>
          <p:cNvGraphicFramePr>
            <a:graphicFrameLocks/>
          </p:cNvGraphicFramePr>
          <p:nvPr>
            <p:custDataLst>
              <p:tags r:id="rId1"/>
            </p:custDataLst>
            <p:extLst>
              <p:ext uri="{D42A27DB-BD31-4B8C-83A1-F6EECF244321}">
                <p14:modId xmlns:p14="http://schemas.microsoft.com/office/powerpoint/2010/main" val="21470129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2" name="think-cell data - do not delete" hidden="1">
                        <a:extLst>
                          <a:ext uri="{FF2B5EF4-FFF2-40B4-BE49-F238E27FC236}">
                            <a16:creationId xmlns:a16="http://schemas.microsoft.com/office/drawing/2014/main" id="{A7E15D67-D13B-8AD8-A1B2-B62669CABC5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3" name="Title 12">
            <a:extLst>
              <a:ext uri="{FF2B5EF4-FFF2-40B4-BE49-F238E27FC236}">
                <a16:creationId xmlns:a16="http://schemas.microsoft.com/office/drawing/2014/main" id="{4515ACE9-AEEC-F1FF-BD50-E61B6C38611A}"/>
              </a:ext>
            </a:extLst>
          </p:cNvPr>
          <p:cNvSpPr>
            <a:spLocks noGrp="1"/>
          </p:cNvSpPr>
          <p:nvPr>
            <p:ph type="title"/>
          </p:nvPr>
        </p:nvSpPr>
        <p:spPr>
          <a:xfrm>
            <a:off x="304800" y="247650"/>
            <a:ext cx="11585575" cy="968375"/>
          </a:xfrm>
        </p:spPr>
        <p:txBody>
          <a:bodyPr vert="horz" rIns="0"/>
          <a:lstStyle/>
          <a:p>
            <a:pPr lvl="0"/>
            <a:r>
              <a:rPr lang="en-US" sz="3000"/>
              <a:t>SUNY PLATTSBURGH’S SUSTAINABILITY FOCUS AREAS​</a:t>
            </a:r>
            <a:br>
              <a:rPr lang="en-US" sz="3000"/>
            </a:br>
            <a:r>
              <a:rPr lang="en-US" sz="1800" i="1"/>
              <a:t>And how these focus areas align with pep+ pillars</a:t>
            </a:r>
          </a:p>
        </p:txBody>
      </p:sp>
      <p:pic>
        <p:nvPicPr>
          <p:cNvPr id="17" name="Picture 16">
            <a:extLst>
              <a:ext uri="{FF2B5EF4-FFF2-40B4-BE49-F238E27FC236}">
                <a16:creationId xmlns:a16="http://schemas.microsoft.com/office/drawing/2014/main" id="{8DC48232-FE0B-67BE-7DFE-F0715CC19828}"/>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26211" b="29477"/>
          <a:stretch/>
        </p:blipFill>
        <p:spPr bwMode="auto">
          <a:xfrm>
            <a:off x="10555537" y="396588"/>
            <a:ext cx="1363650" cy="335249"/>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Top Corners Rounded 17">
            <a:extLst>
              <a:ext uri="{FF2B5EF4-FFF2-40B4-BE49-F238E27FC236}">
                <a16:creationId xmlns:a16="http://schemas.microsoft.com/office/drawing/2014/main" id="{736E552F-564D-C5DC-72C6-D2A1B5B42773}"/>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9" name="Table 4">
            <a:extLst>
              <a:ext uri="{FF2B5EF4-FFF2-40B4-BE49-F238E27FC236}">
                <a16:creationId xmlns:a16="http://schemas.microsoft.com/office/drawing/2014/main" id="{FB5C84BB-6C29-27D7-1A86-9D012F2FD383}"/>
              </a:ext>
            </a:extLst>
          </p:cNvPr>
          <p:cNvGraphicFramePr>
            <a:graphicFrameLocks noGrp="1"/>
          </p:cNvGraphicFramePr>
          <p:nvPr>
            <p:extLst>
              <p:ext uri="{D42A27DB-BD31-4B8C-83A1-F6EECF244321}">
                <p14:modId xmlns:p14="http://schemas.microsoft.com/office/powerpoint/2010/main" val="81646268"/>
              </p:ext>
            </p:extLst>
          </p:nvPr>
        </p:nvGraphicFramePr>
        <p:xfrm>
          <a:off x="-7620" y="1148230"/>
          <a:ext cx="11986260" cy="5042940"/>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5244790">
                  <a:extLst>
                    <a:ext uri="{9D8B030D-6E8A-4147-A177-3AD203B41FA5}">
                      <a16:colId xmlns:a16="http://schemas.microsoft.com/office/drawing/2014/main" val="2382844442"/>
                    </a:ext>
                  </a:extLst>
                </a:gridCol>
                <a:gridCol w="4752650">
                  <a:extLst>
                    <a:ext uri="{9D8B030D-6E8A-4147-A177-3AD203B41FA5}">
                      <a16:colId xmlns:a16="http://schemas.microsoft.com/office/drawing/2014/main" val="2353111847"/>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Environmental</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Social</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1070804">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954F07"/>
                          </a:solidFill>
                          <a:latin typeface="+mj-lt"/>
                          <a:ea typeface="+mn-ea"/>
                          <a:cs typeface="Leelawadee"/>
                        </a:rPr>
                        <a:t>POSITIVE </a:t>
                      </a:r>
                      <a:br>
                        <a:rPr lang="en-US" sz="1400" kern="1200">
                          <a:solidFill>
                            <a:srgbClr val="954F07"/>
                          </a:solidFill>
                          <a:latin typeface="+mj-lt"/>
                          <a:ea typeface="+mn-ea"/>
                          <a:cs typeface="Leelawadee"/>
                        </a:rPr>
                      </a:br>
                      <a:r>
                        <a:rPr lang="en-US" sz="1400" kern="1200">
                          <a:solidFill>
                            <a:srgbClr val="954F07"/>
                          </a:solidFill>
                          <a:latin typeface="+mj-lt"/>
                          <a:ea typeface="+mn-ea"/>
                          <a:cs typeface="Leelawadee"/>
                        </a:rPr>
                        <a:t>AGRICULTURE</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9F0A"/>
                    </a:solidFill>
                  </a:tcPr>
                </a:tc>
                <a:tc>
                  <a:txBody>
                    <a:bodyPr/>
                    <a:lstStyle/>
                    <a:p>
                      <a:pPr marL="120650" indent="-120650" algn="l">
                        <a:buClr>
                          <a:srgbClr val="000000"/>
                        </a:buClr>
                        <a:buFont typeface="Arial,Sans-Serif" panose="020B0604020202020204" pitchFamily="34" charset="0"/>
                        <a:buChar char="•"/>
                      </a:pPr>
                      <a:r>
                        <a:rPr lang="en-US" sz="1050" noProof="0">
                          <a:solidFill>
                            <a:schemeClr val="accent3"/>
                          </a:solidFill>
                          <a:highlight>
                            <a:srgbClr val="4FE2F3"/>
                          </a:highlight>
                          <a:latin typeface="+mn-lt"/>
                          <a:cs typeface="Leelawadee"/>
                        </a:rPr>
                        <a:t>Goal:</a:t>
                      </a:r>
                      <a:r>
                        <a:rPr lang="en-US" sz="1050" noProof="0">
                          <a:solidFill>
                            <a:schemeClr val="accent3"/>
                          </a:solidFill>
                          <a:latin typeface="+mn-lt"/>
                          <a:cs typeface="Leelawadee"/>
                        </a:rPr>
                        <a:t> </a:t>
                      </a:r>
                      <a:r>
                        <a:rPr lang="en-US" sz="1050" b="0" i="0" kern="1200" noProof="0">
                          <a:solidFill>
                            <a:schemeClr val="accent3"/>
                          </a:solidFill>
                          <a:effectLst/>
                          <a:latin typeface="+mn-lt"/>
                          <a:ea typeface="+mn-ea"/>
                          <a:cs typeface="Leelawadee"/>
                        </a:rPr>
                        <a:t>Increase efforts to provide locally-produced goods</a:t>
                      </a:r>
                      <a:endParaRPr lang="en-US" sz="1050" b="0" i="0" u="none" strike="noStrike" kern="1200" noProof="0">
                        <a:solidFill>
                          <a:schemeClr val="accent3"/>
                        </a:solidFill>
                        <a:effectLst/>
                        <a:latin typeface="+mn-lt"/>
                      </a:endParaRP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50" b="0" i="1" u="none" strike="noStrike" kern="1200" cap="none" spc="0" normalizeH="0" baseline="0" noProof="0">
                          <a:ln>
                            <a:noFill/>
                          </a:ln>
                          <a:solidFill>
                            <a:schemeClr val="accent3"/>
                          </a:solidFill>
                          <a:effectLst/>
                          <a:uLnTx/>
                          <a:uFillTx/>
                          <a:latin typeface="+mn-lt"/>
                          <a:ea typeface="+mn-ea"/>
                          <a:cs typeface="Leelawadee"/>
                        </a:rPr>
                        <a:t>Not a focus area for the customer.</a:t>
                      </a:r>
                      <a:endParaRPr kumimoji="0" lang="en-US" sz="1050" b="0" i="1" u="none" strike="noStrike" kern="1200" cap="none" spc="0" normalizeH="0" baseline="0" noProof="0">
                        <a:ln>
                          <a:noFill/>
                        </a:ln>
                        <a:solidFill>
                          <a:schemeClr val="accent3"/>
                        </a:solidFill>
                        <a:effectLst/>
                        <a:uLnTx/>
                        <a:uFillTx/>
                        <a:latin typeface="+mn-lt"/>
                        <a:ea typeface="+mn-ea"/>
                        <a:cs typeface="Leelawadee"/>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1859872">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lvl="0" indent="-120650" algn="l">
                        <a:buFont typeface="Arial" panose="020B0604020202020204" pitchFamily="34" charset="0"/>
                        <a:buChar char="•"/>
                      </a:pPr>
                      <a:r>
                        <a:rPr lang="en-US" sz="1050" noProof="0">
                          <a:solidFill>
                            <a:schemeClr val="accent3"/>
                          </a:solidFill>
                          <a:highlight>
                            <a:srgbClr val="4FE2F3"/>
                          </a:highlight>
                          <a:latin typeface="+mn-lt"/>
                          <a:cs typeface="Leelawadee"/>
                        </a:rPr>
                        <a:t>Goal:</a:t>
                      </a:r>
                      <a:r>
                        <a:rPr lang="en-US" sz="1050" noProof="0">
                          <a:solidFill>
                            <a:schemeClr val="accent3"/>
                          </a:solidFill>
                          <a:latin typeface="+mn-lt"/>
                          <a:cs typeface="Leelawadee"/>
                        </a:rPr>
                        <a:t> Provide a recycling </a:t>
                      </a:r>
                      <a:r>
                        <a:rPr lang="en-US" sz="1050" b="0" noProof="0">
                          <a:solidFill>
                            <a:schemeClr val="accent3"/>
                          </a:solidFill>
                          <a:latin typeface="+mn-lt"/>
                          <a:cs typeface="Leelawadee"/>
                        </a:rPr>
                        <a:t>program for e-waste, glass, cans, paper, plastic and cardboard</a:t>
                      </a:r>
                      <a:endParaRPr lang="en-US" sz="1050" noProof="0">
                        <a:solidFill>
                          <a:schemeClr val="accent3"/>
                        </a:solidFill>
                        <a:latin typeface="+mn-lt"/>
                      </a:endParaRPr>
                    </a:p>
                    <a:p>
                      <a:pPr marL="120650" indent="-120650" algn="l">
                        <a:spcBef>
                          <a:spcPts val="400"/>
                        </a:spcBef>
                        <a:buFont typeface="Arial" panose="020B0604020202020204" pitchFamily="34" charset="0"/>
                        <a:buChar char="•"/>
                      </a:pPr>
                      <a:r>
                        <a:rPr lang="en-US" sz="1050" noProof="0">
                          <a:solidFill>
                            <a:schemeClr val="accent3"/>
                          </a:solidFill>
                          <a:highlight>
                            <a:srgbClr val="4FE2F3"/>
                          </a:highlight>
                          <a:latin typeface="+mn-lt"/>
                          <a:cs typeface="Leelawadee"/>
                        </a:rPr>
                        <a:t>Goal:</a:t>
                      </a:r>
                      <a:r>
                        <a:rPr lang="en-US" sz="1050" noProof="0">
                          <a:solidFill>
                            <a:schemeClr val="accent3"/>
                          </a:solidFill>
                          <a:latin typeface="+mn-lt"/>
                          <a:cs typeface="Leelawadee"/>
                        </a:rPr>
                        <a:t> </a:t>
                      </a:r>
                      <a:r>
                        <a:rPr lang="en-US" sz="1050" b="0" i="0" kern="1200" noProof="0">
                          <a:solidFill>
                            <a:schemeClr val="accent3"/>
                          </a:solidFill>
                          <a:effectLst/>
                          <a:latin typeface="+mn-lt"/>
                          <a:ea typeface="+mn-ea"/>
                          <a:cs typeface="Leelawadee"/>
                        </a:rPr>
                        <a:t>Reduce waste on campus by batch cooking and composting food scraps from kitchens and dining halls</a:t>
                      </a:r>
                      <a:endParaRPr lang="en-US" sz="1050" b="0" noProof="0">
                        <a:solidFill>
                          <a:schemeClr val="accent3"/>
                        </a:solidFill>
                        <a:latin typeface="+mn-lt"/>
                        <a:cs typeface="Leelawadee"/>
                      </a:endParaRPr>
                    </a:p>
                    <a:p>
                      <a:pPr marL="120650" lvl="0" indent="-120650" algn="l">
                        <a:spcBef>
                          <a:spcPts val="400"/>
                        </a:spcBef>
                        <a:buFont typeface="Arial" panose="020B0604020202020204" pitchFamily="34" charset="0"/>
                        <a:buChar char="•"/>
                      </a:pPr>
                      <a:r>
                        <a:rPr lang="en-US" sz="1050" b="0" i="0" u="none" strike="noStrike" kern="1200" noProof="0">
                          <a:solidFill>
                            <a:schemeClr val="accent3"/>
                          </a:solidFill>
                          <a:effectLst/>
                          <a:highlight>
                            <a:srgbClr val="4FE2F3"/>
                          </a:highlight>
                          <a:latin typeface="+mn-lt"/>
                        </a:rPr>
                        <a:t>Goal:</a:t>
                      </a:r>
                      <a:r>
                        <a:rPr lang="en-US" sz="1050" b="0" i="0" u="none" strike="noStrike" kern="1200" noProof="0">
                          <a:solidFill>
                            <a:schemeClr val="accent3"/>
                          </a:solidFill>
                          <a:effectLst/>
                          <a:latin typeface="+mn-lt"/>
                        </a:rPr>
                        <a:t> Distribute Green Grants to students to solve environmental issues on campus, such as giving away free bikes and Earth Day activities</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marR="0" lvl="0" indent="-1206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noProof="0">
                          <a:solidFill>
                            <a:schemeClr val="accent3"/>
                          </a:solidFill>
                          <a:highlight>
                            <a:srgbClr val="4FE2F3"/>
                          </a:highlight>
                          <a:latin typeface="+mn-lt"/>
                          <a:cs typeface="Leelawadee"/>
                        </a:rPr>
                        <a:t>Goal:</a:t>
                      </a:r>
                      <a:r>
                        <a:rPr lang="en-US" sz="1050" noProof="0">
                          <a:solidFill>
                            <a:schemeClr val="accent3"/>
                          </a:solidFill>
                          <a:latin typeface="+mn-lt"/>
                          <a:cs typeface="Leelawadee"/>
                        </a:rPr>
                        <a:t> </a:t>
                      </a:r>
                      <a:r>
                        <a:rPr lang="en-US" sz="1050" b="0" i="0" kern="1200" noProof="0">
                          <a:solidFill>
                            <a:schemeClr val="accent3"/>
                          </a:solidFill>
                          <a:effectLst/>
                          <a:latin typeface="+mn-lt"/>
                          <a:ea typeface="+mn-ea"/>
                          <a:cs typeface="Leelawadee"/>
                        </a:rPr>
                        <a:t>Increase the recruitment and retention of diverse students, faculty and staff who feel they are valued and visible</a:t>
                      </a: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r h="1865376">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922F11"/>
                          </a:solidFill>
                          <a:latin typeface="+mj-lt"/>
                          <a:ea typeface="+mn-ea"/>
                          <a:cs typeface="Leelawadee"/>
                        </a:rPr>
                        <a:t>POSITIVE </a:t>
                      </a:r>
                      <a:br>
                        <a:rPr lang="en-US" sz="1400" kern="1200">
                          <a:solidFill>
                            <a:srgbClr val="922F11"/>
                          </a:solidFill>
                          <a:latin typeface="+mj-lt"/>
                          <a:ea typeface="+mn-ea"/>
                          <a:cs typeface="Leelawadee"/>
                        </a:rPr>
                      </a:br>
                      <a:r>
                        <a:rPr lang="en-US" sz="1400" kern="1200">
                          <a:solidFill>
                            <a:srgbClr val="922F11"/>
                          </a:solidFill>
                          <a:latin typeface="+mj-lt"/>
                          <a:ea typeface="+mn-ea"/>
                          <a:cs typeface="Leelawadee"/>
                        </a:rPr>
                        <a:t>CHOICES</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E6D27"/>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50" b="0" i="1" u="none" strike="noStrike" kern="1200" cap="none" spc="0" normalizeH="0" baseline="0" noProof="0">
                        <a:ln>
                          <a:noFill/>
                        </a:ln>
                        <a:solidFill>
                          <a:schemeClr val="accent3"/>
                        </a:solidFill>
                        <a:effectLst/>
                        <a:uLnTx/>
                        <a:uFillTx/>
                        <a:latin typeface="+mn-lt"/>
                        <a:ea typeface="+mn-ea"/>
                        <a:cs typeface="Leelawadee" panose="020B0502040204020203" pitchFamily="34" charset="-34"/>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50" b="0" i="1" u="none" strike="noStrike" kern="1200" cap="none" spc="0" normalizeH="0" baseline="0" noProof="0">
                          <a:ln>
                            <a:noFill/>
                          </a:ln>
                          <a:solidFill>
                            <a:schemeClr val="accent3"/>
                          </a:solidFill>
                          <a:effectLst/>
                          <a:uLnTx/>
                          <a:uFillTx/>
                          <a:latin typeface="+mn-lt"/>
                          <a:ea typeface="+mn-ea"/>
                          <a:cs typeface="Leelawadee"/>
                        </a:rPr>
                        <a:t>Not a focus area for the customer.</a:t>
                      </a:r>
                      <a:endParaRPr kumimoji="0" lang="en-US" sz="1050" b="0" i="1" u="none" strike="noStrike" kern="1200" cap="none" spc="0" normalizeH="0" baseline="0" noProof="0">
                        <a:ln>
                          <a:noFill/>
                        </a:ln>
                        <a:solidFill>
                          <a:schemeClr val="accent3"/>
                        </a:solidFill>
                        <a:effectLst/>
                        <a:uLnTx/>
                        <a:uFillTx/>
                        <a:latin typeface="+mn-lt"/>
                        <a:ea typeface="+mn-ea"/>
                        <a:cs typeface="Leelawadee"/>
                      </a:endParaRP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71450" marR="0" lvl="0" indent="-171450" algn="l" defTabSz="914400">
                        <a:lnSpc>
                          <a:spcPct val="100000"/>
                        </a:lnSpc>
                        <a:spcBef>
                          <a:spcPts val="0"/>
                        </a:spcBef>
                        <a:spcAft>
                          <a:spcPts val="0"/>
                        </a:spcAft>
                        <a:buClr>
                          <a:srgbClr val="000000"/>
                        </a:buClr>
                        <a:buFont typeface="Arial,Sans-Serif"/>
                        <a:buChar char="•"/>
                        <a:tabLst/>
                        <a:defRPr/>
                      </a:pPr>
                      <a:endParaRPr kumimoji="0" lang="en-US" sz="1050" b="0" i="0" u="none" strike="noStrike" kern="1200" noProof="0">
                        <a:solidFill>
                          <a:schemeClr val="accent3"/>
                        </a:solidFill>
                        <a:effectLst/>
                        <a:latin typeface="+mn-lt"/>
                      </a:endParaRPr>
                    </a:p>
                    <a:p>
                      <a:pPr marL="0" marR="0" lvl="0" indent="0" algn="ctr">
                        <a:lnSpc>
                          <a:spcPct val="100000"/>
                        </a:lnSpc>
                        <a:spcBef>
                          <a:spcPts val="0"/>
                        </a:spcBef>
                        <a:spcAft>
                          <a:spcPts val="0"/>
                        </a:spcAft>
                        <a:buNone/>
                      </a:pPr>
                      <a:r>
                        <a:rPr lang="en-GB" sz="1050" b="0" i="1" u="none" strike="noStrike" kern="1200" noProof="0">
                          <a:solidFill>
                            <a:schemeClr val="accent3"/>
                          </a:solidFill>
                          <a:effectLst/>
                          <a:latin typeface="+mn-lt"/>
                        </a:rPr>
                        <a:t>Not a focus area for the customer.</a:t>
                      </a:r>
                      <a:endParaRPr lang="en-US" sz="1050" noProof="0">
                        <a:solidFill>
                          <a:schemeClr val="accent3"/>
                        </a:solidFill>
                        <a:latin typeface="+mn-lt"/>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88316528"/>
                  </a:ext>
                </a:extLst>
              </a:tr>
            </a:tbl>
          </a:graphicData>
        </a:graphic>
      </p:graphicFrame>
      <p:pic>
        <p:nvPicPr>
          <p:cNvPr id="20" name="Picture 19" descr="A logo of a leaf in a circle&#10;&#10;Description automatically generated">
            <a:extLst>
              <a:ext uri="{FF2B5EF4-FFF2-40B4-BE49-F238E27FC236}">
                <a16:creationId xmlns:a16="http://schemas.microsoft.com/office/drawing/2014/main" id="{C3E27379-5CA6-E40A-3C97-27C81674346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pic>
        <p:nvPicPr>
          <p:cNvPr id="21" name="Picture 20" descr="A blue and green windmill with green arrows&#10;&#10;Description automatically generated">
            <a:extLst>
              <a:ext uri="{FF2B5EF4-FFF2-40B4-BE49-F238E27FC236}">
                <a16:creationId xmlns:a16="http://schemas.microsoft.com/office/drawing/2014/main" id="{8EC04CB4-52EF-72D5-D9EB-483AB3866BD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7884" y="2925134"/>
            <a:ext cx="556204" cy="604020"/>
          </a:xfrm>
          <a:prstGeom prst="rect">
            <a:avLst/>
          </a:prstGeom>
        </p:spPr>
      </p:pic>
      <p:pic>
        <p:nvPicPr>
          <p:cNvPr id="22" name="Picture 21" descr="A logo of a hand and a globe&#10;&#10;Description automatically generated">
            <a:extLst>
              <a:ext uri="{FF2B5EF4-FFF2-40B4-BE49-F238E27FC236}">
                <a16:creationId xmlns:a16="http://schemas.microsoft.com/office/drawing/2014/main" id="{053B1653-E824-54A3-557E-58D575802A6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27528" y="4803653"/>
            <a:ext cx="536916" cy="583072"/>
          </a:xfrm>
          <a:prstGeom prst="rect">
            <a:avLst/>
          </a:prstGeom>
        </p:spPr>
      </p:pic>
    </p:spTree>
    <p:extLst>
      <p:ext uri="{BB962C8B-B14F-4D97-AF65-F5344CB8AC3E}">
        <p14:creationId xmlns:p14="http://schemas.microsoft.com/office/powerpoint/2010/main" val="3859310760"/>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ACB76D-C5AE-1639-3B0A-3373617DD55E}"/>
            </a:ext>
          </a:extLst>
        </p:cNvPr>
        <p:cNvGrpSpPr/>
        <p:nvPr/>
      </p:nvGrpSpPr>
      <p:grpSpPr>
        <a:xfrm>
          <a:off x="0" y="0"/>
          <a:ext cx="0" cy="0"/>
          <a:chOff x="0" y="0"/>
          <a:chExt cx="0" cy="0"/>
        </a:xfrm>
      </p:grpSpPr>
      <p:pic>
        <p:nvPicPr>
          <p:cNvPr id="3076" name="Picture 4" descr="Media gallery - Premier Foods">
            <a:extLst>
              <a:ext uri="{FF2B5EF4-FFF2-40B4-BE49-F238E27FC236}">
                <a16:creationId xmlns:a16="http://schemas.microsoft.com/office/drawing/2014/main" id="{F78433D9-E5FB-DFCE-BA21-6F9E5B9A0B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799" y="2235200"/>
            <a:ext cx="5248459" cy="2147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6136208"/>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8CA7C7-36E3-2A28-85C5-524E8215F00E}"/>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4D9BA2BE-E7CC-562A-B01B-1A6B05B4C713}"/>
              </a:ext>
            </a:extLst>
          </p:cNvPr>
          <p:cNvGraphicFramePr>
            <a:graphicFrameLocks/>
          </p:cNvGraphicFramePr>
          <p:nvPr>
            <p:custDataLst>
              <p:tags r:id="rId1"/>
            </p:custDataLst>
            <p:extLst>
              <p:ext uri="{D42A27DB-BD31-4B8C-83A1-F6EECF244321}">
                <p14:modId xmlns:p14="http://schemas.microsoft.com/office/powerpoint/2010/main" val="27825106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5" name="think-cell data - do not delete" hidden="1">
                        <a:extLst>
                          <a:ext uri="{FF2B5EF4-FFF2-40B4-BE49-F238E27FC236}">
                            <a16:creationId xmlns:a16="http://schemas.microsoft.com/office/drawing/2014/main" id="{4D9BA2BE-E7CC-562A-B01B-1A6B05B4C71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7" name="Picture 2" descr="Premier Foods - Wikipedia">
            <a:extLst>
              <a:ext uri="{FF2B5EF4-FFF2-40B4-BE49-F238E27FC236}">
                <a16:creationId xmlns:a16="http://schemas.microsoft.com/office/drawing/2014/main" id="{D43282A9-7D5D-8728-8BE8-2443AC369451}"/>
              </a:ext>
            </a:extLst>
          </p:cNvPr>
          <p:cNvPicPr>
            <a:picLocks noGrp="1" noChangeAspect="1" noChangeArrowheads="1"/>
          </p:cNvPicPr>
          <p:nvPr>
            <p:ph type="pic" sz="quarter" idx="14"/>
          </p:nvPr>
        </p:nvPicPr>
        <p:blipFill rotWithShape="1">
          <a:blip r:embed="rId6">
            <a:extLst>
              <a:ext uri="{28A0092B-C50C-407E-A947-70E740481C1C}">
                <a14:useLocalDpi xmlns:a14="http://schemas.microsoft.com/office/drawing/2010/main" val="0"/>
              </a:ext>
            </a:extLst>
          </a:blip>
          <a:srcRect l="-11417" t="-126336" r="-16634" b="-126336"/>
          <a:stretch>
            <a:fillRect/>
          </a:stretch>
        </p:blipFill>
        <p:spPr bwMode="auto">
          <a:xfrm>
            <a:off x="0" y="0"/>
            <a:ext cx="609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id="{4C2BC3E5-299F-E7A8-DB97-901AFD0F32C4}"/>
              </a:ext>
            </a:extLst>
          </p:cNvPr>
          <p:cNvSpPr>
            <a:spLocks/>
          </p:cNvSpPr>
          <p:nvPr/>
        </p:nvSpPr>
        <p:spPr>
          <a:xfrm rot="10800000" flipH="1" flipV="1">
            <a:off x="6300438" y="1062650"/>
            <a:ext cx="5586761" cy="1629105"/>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pPr>
              <a:defRPr/>
            </a:pPr>
            <a:r>
              <a:rPr lang="en-US" sz="2000" b="1">
                <a:solidFill>
                  <a:srgbClr val="8EBC29"/>
                </a:solidFill>
              </a:rPr>
              <a:t>Agriculture</a:t>
            </a:r>
          </a:p>
        </p:txBody>
      </p:sp>
      <p:pic>
        <p:nvPicPr>
          <p:cNvPr id="11" name="Picture 10">
            <a:extLst>
              <a:ext uri="{FF2B5EF4-FFF2-40B4-BE49-F238E27FC236}">
                <a16:creationId xmlns:a16="http://schemas.microsoft.com/office/drawing/2014/main" id="{6C845069-B0A8-C277-9E21-886DE2E9093E}"/>
              </a:ext>
            </a:extLst>
          </p:cNvPr>
          <p:cNvPicPr>
            <a:picLocks noChangeAspect="1"/>
          </p:cNvPicPr>
          <p:nvPr/>
        </p:nvPicPr>
        <p:blipFill>
          <a:blip r:embed="rId7"/>
          <a:srcRect l="24821" r="18929"/>
          <a:stretch>
            <a:fillRect/>
          </a:stretch>
        </p:blipFill>
        <p:spPr>
          <a:xfrm rot="16200000">
            <a:off x="2520059" y="3282059"/>
            <a:ext cx="6857999" cy="293883"/>
          </a:xfrm>
          <a:custGeom>
            <a:avLst/>
            <a:gdLst>
              <a:gd name="connsiteX0" fmla="*/ 6857999 w 6857999"/>
              <a:gd name="connsiteY0" fmla="*/ 0 h 293883"/>
              <a:gd name="connsiteX1" fmla="*/ 6857999 w 6857999"/>
              <a:gd name="connsiteY1" fmla="*/ 293883 h 293883"/>
              <a:gd name="connsiteX2" fmla="*/ 0 w 6857999"/>
              <a:gd name="connsiteY2" fmla="*/ 293883 h 293883"/>
              <a:gd name="connsiteX3" fmla="*/ 0 w 6857999"/>
              <a:gd name="connsiteY3" fmla="*/ 0 h 293883"/>
            </a:gdLst>
            <a:ahLst/>
            <a:cxnLst>
              <a:cxn ang="0">
                <a:pos x="connsiteX0" y="connsiteY0"/>
              </a:cxn>
              <a:cxn ang="0">
                <a:pos x="connsiteX1" y="connsiteY1"/>
              </a:cxn>
              <a:cxn ang="0">
                <a:pos x="connsiteX2" y="connsiteY2"/>
              </a:cxn>
              <a:cxn ang="0">
                <a:pos x="connsiteX3" y="connsiteY3"/>
              </a:cxn>
            </a:cxnLst>
            <a:rect l="l" t="t" r="r" b="b"/>
            <a:pathLst>
              <a:path w="6857999" h="293883">
                <a:moveTo>
                  <a:pt x="6857999" y="0"/>
                </a:moveTo>
                <a:lnTo>
                  <a:pt x="6857999" y="293883"/>
                </a:lnTo>
                <a:lnTo>
                  <a:pt x="0" y="293883"/>
                </a:lnTo>
                <a:lnTo>
                  <a:pt x="0" y="0"/>
                </a:lnTo>
                <a:close/>
              </a:path>
            </a:pathLst>
          </a:custGeom>
          <a:effectLst>
            <a:outerShdw blurRad="50800" dist="38100" dir="10800000" algn="r" rotWithShape="0">
              <a:prstClr val="black">
                <a:alpha val="20000"/>
              </a:prstClr>
            </a:outerShdw>
          </a:effectLst>
        </p:spPr>
      </p:pic>
      <p:sp>
        <p:nvSpPr>
          <p:cNvPr id="12" name="Rectangle: Single Corner Rounded 11">
            <a:extLst>
              <a:ext uri="{FF2B5EF4-FFF2-40B4-BE49-F238E27FC236}">
                <a16:creationId xmlns:a16="http://schemas.microsoft.com/office/drawing/2014/main" id="{261D294B-A21D-8612-9DA4-CD66117373F9}"/>
              </a:ext>
            </a:extLst>
          </p:cNvPr>
          <p:cNvSpPr>
            <a:spLocks/>
          </p:cNvSpPr>
          <p:nvPr/>
        </p:nvSpPr>
        <p:spPr>
          <a:xfrm>
            <a:off x="6300438" y="825872"/>
            <a:ext cx="5852160" cy="66792"/>
          </a:xfrm>
          <a:prstGeom prst="round1Rect">
            <a:avLst>
              <a:gd name="adj" fmla="val 3618"/>
            </a:avLst>
          </a:prstGeom>
          <a:solidFill>
            <a:srgbClr val="0F440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182880" numCol="1" spcCol="38100" rtlCol="0" anchor="b">
            <a:noAutofit/>
          </a:bodyPr>
          <a:lstStyle/>
          <a:p>
            <a:pPr defTabSz="914400"/>
            <a:r>
              <a:rPr kumimoji="0" lang="en-US" sz="3200" b="0" i="0" u="none" strike="noStrike" kern="1200" cap="all" spc="0" normalizeH="0" baseline="0" noProof="0">
                <a:ln>
                  <a:noFill/>
                </a:ln>
                <a:solidFill>
                  <a:srgbClr val="0F440E"/>
                </a:solidFill>
                <a:effectLst/>
                <a:uLnTx/>
                <a:uFillTx/>
                <a:latin typeface="GT Pressura LCG Black"/>
                <a:ea typeface="+mj-ea"/>
                <a:cs typeface="+mj-cs"/>
              </a:rPr>
              <a:t>KEY TAKEAWAYS</a:t>
            </a:r>
            <a:endParaRPr lang="en-US" b="1">
              <a:solidFill>
                <a:srgbClr val="0F440E"/>
              </a:solidFill>
              <a:latin typeface="+mj-lt"/>
            </a:endParaRPr>
          </a:p>
        </p:txBody>
      </p:sp>
      <p:sp>
        <p:nvSpPr>
          <p:cNvPr id="13" name="Oval 12">
            <a:extLst>
              <a:ext uri="{FF2B5EF4-FFF2-40B4-BE49-F238E27FC236}">
                <a16:creationId xmlns:a16="http://schemas.microsoft.com/office/drawing/2014/main" id="{B76AA5C7-C710-AD1F-2F38-69297D0E106F}"/>
              </a:ext>
            </a:extLst>
          </p:cNvPr>
          <p:cNvSpPr/>
          <p:nvPr/>
        </p:nvSpPr>
        <p:spPr>
          <a:xfrm>
            <a:off x="6375234" y="1139687"/>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8E2B5860-E52A-F6B8-17BD-7EC4C1D33BFB}"/>
              </a:ext>
            </a:extLst>
          </p:cNvPr>
          <p:cNvSpPr>
            <a:spLocks/>
          </p:cNvSpPr>
          <p:nvPr/>
        </p:nvSpPr>
        <p:spPr>
          <a:xfrm rot="10800000" flipH="1" flipV="1">
            <a:off x="6386385" y="1679433"/>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a:defRPr/>
            </a:pPr>
            <a:r>
              <a:rPr lang="en-US" sz="1400">
                <a:solidFill>
                  <a:schemeClr val="bg1"/>
                </a:solidFill>
              </a:rPr>
              <a:t>Premier Foods and PepsiCo share a goal to spreading regenerative agriculture practices.</a:t>
            </a:r>
          </a:p>
        </p:txBody>
      </p:sp>
      <p:sp>
        <p:nvSpPr>
          <p:cNvPr id="15" name="Rectangle: Rounded Corners 14">
            <a:extLst>
              <a:ext uri="{FF2B5EF4-FFF2-40B4-BE49-F238E27FC236}">
                <a16:creationId xmlns:a16="http://schemas.microsoft.com/office/drawing/2014/main" id="{10C1E982-D381-1509-3AF2-B34D5CB8C372}"/>
              </a:ext>
            </a:extLst>
          </p:cNvPr>
          <p:cNvSpPr>
            <a:spLocks/>
          </p:cNvSpPr>
          <p:nvPr/>
        </p:nvSpPr>
        <p:spPr>
          <a:xfrm rot="10800000" flipH="1" flipV="1">
            <a:off x="6300438" y="2779938"/>
            <a:ext cx="5586761" cy="1629105"/>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pPr>
              <a:defRPr/>
            </a:pPr>
            <a:r>
              <a:rPr lang="en-US" sz="2000" b="1">
                <a:solidFill>
                  <a:srgbClr val="8EBC29"/>
                </a:solidFill>
              </a:rPr>
              <a:t>Deforestation</a:t>
            </a:r>
          </a:p>
        </p:txBody>
      </p:sp>
      <p:sp>
        <p:nvSpPr>
          <p:cNvPr id="16" name="Oval 15">
            <a:extLst>
              <a:ext uri="{FF2B5EF4-FFF2-40B4-BE49-F238E27FC236}">
                <a16:creationId xmlns:a16="http://schemas.microsoft.com/office/drawing/2014/main" id="{DB6CB77A-42A1-3078-3B92-7B0426E4B983}"/>
              </a:ext>
            </a:extLst>
          </p:cNvPr>
          <p:cNvSpPr/>
          <p:nvPr/>
        </p:nvSpPr>
        <p:spPr>
          <a:xfrm>
            <a:off x="6375234" y="2856975"/>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83CE41F5-5F51-4CAC-24EB-0E5B5640DAF3}"/>
              </a:ext>
            </a:extLst>
          </p:cNvPr>
          <p:cNvSpPr>
            <a:spLocks/>
          </p:cNvSpPr>
          <p:nvPr/>
        </p:nvSpPr>
        <p:spPr>
          <a:xfrm rot="10800000" flipH="1" flipV="1">
            <a:off x="6386385" y="3336416"/>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a:spcBef>
                <a:spcPts val="0"/>
              </a:spcBef>
              <a:defRPr/>
            </a:pPr>
            <a:r>
              <a:rPr lang="en-US" sz="1400">
                <a:solidFill>
                  <a:schemeClr val="bg1"/>
                </a:solidFill>
              </a:rPr>
              <a:t>Both organizations have tangible, time-driven targets on deforestation.</a:t>
            </a:r>
          </a:p>
        </p:txBody>
      </p:sp>
      <p:sp>
        <p:nvSpPr>
          <p:cNvPr id="18" name="Rectangle: Rounded Corners 17">
            <a:extLst>
              <a:ext uri="{FF2B5EF4-FFF2-40B4-BE49-F238E27FC236}">
                <a16:creationId xmlns:a16="http://schemas.microsoft.com/office/drawing/2014/main" id="{70CCA132-80FC-1D7D-C12D-AFBD379F2BB6}"/>
              </a:ext>
            </a:extLst>
          </p:cNvPr>
          <p:cNvSpPr>
            <a:spLocks/>
          </p:cNvSpPr>
          <p:nvPr/>
        </p:nvSpPr>
        <p:spPr>
          <a:xfrm rot="10800000" flipH="1" flipV="1">
            <a:off x="6300438" y="4508377"/>
            <a:ext cx="5586761" cy="1629105"/>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pPr>
              <a:defRPr/>
            </a:pPr>
            <a:r>
              <a:rPr lang="en-US" sz="2000" b="1">
                <a:solidFill>
                  <a:srgbClr val="8EBC29"/>
                </a:solidFill>
              </a:rPr>
              <a:t>Packaging</a:t>
            </a:r>
          </a:p>
        </p:txBody>
      </p:sp>
      <p:sp>
        <p:nvSpPr>
          <p:cNvPr id="19" name="Oval 18">
            <a:extLst>
              <a:ext uri="{FF2B5EF4-FFF2-40B4-BE49-F238E27FC236}">
                <a16:creationId xmlns:a16="http://schemas.microsoft.com/office/drawing/2014/main" id="{7A824466-0907-E2C0-88A0-D024337572A7}"/>
              </a:ext>
            </a:extLst>
          </p:cNvPr>
          <p:cNvSpPr/>
          <p:nvPr/>
        </p:nvSpPr>
        <p:spPr>
          <a:xfrm>
            <a:off x="6375234" y="4585414"/>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D0EF942E-1C31-CF1B-0E67-74B722B6EF64}"/>
              </a:ext>
            </a:extLst>
          </p:cNvPr>
          <p:cNvSpPr>
            <a:spLocks/>
          </p:cNvSpPr>
          <p:nvPr/>
        </p:nvSpPr>
        <p:spPr>
          <a:xfrm rot="10800000" flipH="1" flipV="1">
            <a:off x="6386385" y="5125160"/>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a:defRPr/>
            </a:pPr>
            <a:r>
              <a:rPr lang="en-US" sz="1400">
                <a:solidFill>
                  <a:schemeClr val="bg1"/>
                </a:solidFill>
              </a:rPr>
              <a:t>Both share timebound targets to ensure packaging is reusable, recyclable or compostable.</a:t>
            </a:r>
          </a:p>
        </p:txBody>
      </p:sp>
      <p:pic>
        <p:nvPicPr>
          <p:cNvPr id="2" name="Graphic 1">
            <a:extLst>
              <a:ext uri="{FF2B5EF4-FFF2-40B4-BE49-F238E27FC236}">
                <a16:creationId xmlns:a16="http://schemas.microsoft.com/office/drawing/2014/main" id="{D0B3D150-476C-132D-F50E-E6061545228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32926" y="4643105"/>
            <a:ext cx="291101" cy="291101"/>
          </a:xfrm>
          <a:prstGeom prst="rect">
            <a:avLst/>
          </a:prstGeom>
        </p:spPr>
      </p:pic>
      <p:pic>
        <p:nvPicPr>
          <p:cNvPr id="4" name="Graphic 3">
            <a:extLst>
              <a:ext uri="{FF2B5EF4-FFF2-40B4-BE49-F238E27FC236}">
                <a16:creationId xmlns:a16="http://schemas.microsoft.com/office/drawing/2014/main" id="{760E69F7-5749-00B8-4D5A-C8589868618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426076" y="1190529"/>
            <a:ext cx="304800" cy="304800"/>
          </a:xfrm>
          <a:prstGeom prst="rect">
            <a:avLst/>
          </a:prstGeom>
        </p:spPr>
      </p:pic>
      <p:pic>
        <p:nvPicPr>
          <p:cNvPr id="6" name="Graphic 5">
            <a:extLst>
              <a:ext uri="{FF2B5EF4-FFF2-40B4-BE49-F238E27FC236}">
                <a16:creationId xmlns:a16="http://schemas.microsoft.com/office/drawing/2014/main" id="{0E01FAB6-FAD0-2F84-BD87-9C02525A045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430876" y="2912617"/>
            <a:ext cx="295200" cy="295200"/>
          </a:xfrm>
          <a:prstGeom prst="rect">
            <a:avLst/>
          </a:prstGeom>
        </p:spPr>
      </p:pic>
    </p:spTree>
    <p:extLst>
      <p:ext uri="{BB962C8B-B14F-4D97-AF65-F5344CB8AC3E}">
        <p14:creationId xmlns:p14="http://schemas.microsoft.com/office/powerpoint/2010/main" val="2306766637"/>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AEA4C2-F211-0186-CB17-EB77C0D3EF1E}"/>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FD41C3BE-80D9-0985-36E4-1DC86D3DFA79}"/>
              </a:ext>
            </a:extLst>
          </p:cNvPr>
          <p:cNvGraphicFramePr>
            <a:graphicFrameLocks/>
          </p:cNvGraphicFramePr>
          <p:nvPr>
            <p:custDataLst>
              <p:tags r:id="rId1"/>
            </p:custDataLst>
            <p:extLst>
              <p:ext uri="{D42A27DB-BD31-4B8C-83A1-F6EECF244321}">
                <p14:modId xmlns:p14="http://schemas.microsoft.com/office/powerpoint/2010/main" val="521574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2" name="think-cell data - do not delete" hidden="1">
                        <a:extLst>
                          <a:ext uri="{FF2B5EF4-FFF2-40B4-BE49-F238E27FC236}">
                            <a16:creationId xmlns:a16="http://schemas.microsoft.com/office/drawing/2014/main" id="{FD41C3BE-80D9-0985-36E4-1DC86D3DFA7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Title 5">
            <a:extLst>
              <a:ext uri="{FF2B5EF4-FFF2-40B4-BE49-F238E27FC236}">
                <a16:creationId xmlns:a16="http://schemas.microsoft.com/office/drawing/2014/main" id="{3E46ECA7-81D1-93B9-A62E-3B84E9254199}"/>
              </a:ext>
            </a:extLst>
          </p:cNvPr>
          <p:cNvSpPr>
            <a:spLocks noGrp="1"/>
          </p:cNvSpPr>
          <p:nvPr>
            <p:ph type="title"/>
          </p:nvPr>
        </p:nvSpPr>
        <p:spPr>
          <a:xfrm>
            <a:off x="304798" y="246888"/>
            <a:ext cx="11585448" cy="969264"/>
          </a:xfrm>
        </p:spPr>
        <p:txBody>
          <a:bodyPr vert="horz" rIns="0"/>
          <a:lstStyle/>
          <a:p>
            <a:pPr lvl="0"/>
            <a:r>
              <a:rPr lang="en-US" sz="3000"/>
              <a:t>PREMIER’S SUSTAINABILITY FOCUS AREAS</a:t>
            </a:r>
            <a:br>
              <a:rPr lang="en-US" sz="3000"/>
            </a:br>
            <a:r>
              <a:rPr lang="en-US" sz="1800"/>
              <a:t>And how these focus areas align with pep+ pillars</a:t>
            </a:r>
          </a:p>
        </p:txBody>
      </p:sp>
      <p:pic>
        <p:nvPicPr>
          <p:cNvPr id="13" name="Picture 2" descr="Premier Foods - Wikipedia">
            <a:extLst>
              <a:ext uri="{FF2B5EF4-FFF2-40B4-BE49-F238E27FC236}">
                <a16:creationId xmlns:a16="http://schemas.microsoft.com/office/drawing/2014/main" id="{4BADA462-FDCB-A58A-72AA-F1F2FAC15C5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143" t="-9925" r="-1688" b="-9925"/>
          <a:stretch>
            <a:fillRect/>
          </a:stretch>
        </p:blipFill>
        <p:spPr bwMode="auto">
          <a:xfrm>
            <a:off x="10582506" y="196108"/>
            <a:ext cx="1333272" cy="634748"/>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Top Corners Rounded 13">
            <a:extLst>
              <a:ext uri="{FF2B5EF4-FFF2-40B4-BE49-F238E27FC236}">
                <a16:creationId xmlns:a16="http://schemas.microsoft.com/office/drawing/2014/main" id="{4B8BAFD3-9E6F-26BF-2262-0F80CF11F34A}"/>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5" name="Table 4">
            <a:extLst>
              <a:ext uri="{FF2B5EF4-FFF2-40B4-BE49-F238E27FC236}">
                <a16:creationId xmlns:a16="http://schemas.microsoft.com/office/drawing/2014/main" id="{8F6B9FED-C75D-C498-D092-C18B2F350754}"/>
              </a:ext>
            </a:extLst>
          </p:cNvPr>
          <p:cNvGraphicFramePr>
            <a:graphicFrameLocks noGrp="1"/>
          </p:cNvGraphicFramePr>
          <p:nvPr>
            <p:extLst>
              <p:ext uri="{D42A27DB-BD31-4B8C-83A1-F6EECF244321}">
                <p14:modId xmlns:p14="http://schemas.microsoft.com/office/powerpoint/2010/main" val="3907959517"/>
              </p:ext>
            </p:extLst>
          </p:nvPr>
        </p:nvGraphicFramePr>
        <p:xfrm>
          <a:off x="-7620" y="1148230"/>
          <a:ext cx="11986260" cy="5158740"/>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3332480">
                  <a:extLst>
                    <a:ext uri="{9D8B030D-6E8A-4147-A177-3AD203B41FA5}">
                      <a16:colId xmlns:a16="http://schemas.microsoft.com/office/drawing/2014/main" val="2382844442"/>
                    </a:ext>
                  </a:extLst>
                </a:gridCol>
                <a:gridCol w="3332480">
                  <a:extLst>
                    <a:ext uri="{9D8B030D-6E8A-4147-A177-3AD203B41FA5}">
                      <a16:colId xmlns:a16="http://schemas.microsoft.com/office/drawing/2014/main" val="957515009"/>
                    </a:ext>
                  </a:extLst>
                </a:gridCol>
                <a:gridCol w="3332480">
                  <a:extLst>
                    <a:ext uri="{9D8B030D-6E8A-4147-A177-3AD203B41FA5}">
                      <a16:colId xmlns:a16="http://schemas.microsoft.com/office/drawing/2014/main" val="2353111847"/>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ctr">
                        <a:buNone/>
                      </a:pPr>
                      <a:r>
                        <a:rPr lang="en-US" sz="1200" b="1" noProof="0">
                          <a:solidFill>
                            <a:schemeClr val="bg1"/>
                          </a:solidFill>
                          <a:latin typeface="+mn-lt"/>
                          <a:cs typeface="Leelawadee"/>
                        </a:rPr>
                        <a:t>Our Products</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ctr">
                        <a:buNone/>
                      </a:pPr>
                      <a:r>
                        <a:rPr lang="en-US" sz="1200" b="1" noProof="0">
                          <a:solidFill>
                            <a:schemeClr val="bg1"/>
                          </a:solidFill>
                          <a:latin typeface="+mn-lt"/>
                          <a:cs typeface="Leelawadee"/>
                        </a:rPr>
                        <a:t>Our Planet</a:t>
                      </a:r>
                      <a:endParaRPr lang="en-US" sz="1200" noProof="0">
                        <a:solidFill>
                          <a:schemeClr val="bg1"/>
                        </a:solidFill>
                        <a:latin typeface="+mn-lt"/>
                      </a:endParaRP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ctr">
                        <a:buNone/>
                      </a:pPr>
                      <a:r>
                        <a:rPr lang="en-US" sz="1200" b="1" noProof="0">
                          <a:solidFill>
                            <a:schemeClr val="bg1"/>
                          </a:solidFill>
                          <a:latin typeface="+mn-lt"/>
                          <a:cs typeface="Leelawadee"/>
                        </a:rPr>
                        <a:t>Our People</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1069848">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954F07"/>
                          </a:solidFill>
                          <a:latin typeface="+mj-lt"/>
                          <a:ea typeface="+mn-ea"/>
                          <a:cs typeface="Leelawadee"/>
                        </a:rPr>
                        <a:t>POSITIVE </a:t>
                      </a:r>
                      <a:br>
                        <a:rPr lang="en-US" sz="1400" kern="1200">
                          <a:solidFill>
                            <a:srgbClr val="954F07"/>
                          </a:solidFill>
                          <a:latin typeface="+mj-lt"/>
                          <a:ea typeface="+mn-ea"/>
                          <a:cs typeface="Leelawadee"/>
                        </a:rPr>
                      </a:br>
                      <a:r>
                        <a:rPr lang="en-US" sz="1400" kern="1200">
                          <a:solidFill>
                            <a:srgbClr val="954F07"/>
                          </a:solidFill>
                          <a:latin typeface="+mj-lt"/>
                          <a:ea typeface="+mn-ea"/>
                          <a:cs typeface="Leelawadee"/>
                        </a:rPr>
                        <a:t>AGRICULTURE</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9F0A"/>
                    </a:solidFill>
                  </a:tcPr>
                </a:tc>
                <a:tc>
                  <a:txBody>
                    <a:bodyPr/>
                    <a:lstStyle/>
                    <a:p>
                      <a:pPr marL="0" marR="0" lvl="0" indent="0" algn="ctr">
                        <a:lnSpc>
                          <a:spcPct val="100000"/>
                        </a:lnSpc>
                        <a:spcBef>
                          <a:spcPts val="0"/>
                        </a:spcBef>
                        <a:spcAft>
                          <a:spcPts val="0"/>
                        </a:spcAft>
                        <a:buFont typeface="Arial" panose="020B0604020202020204" pitchFamily="34" charset="0"/>
                        <a:buNone/>
                      </a:pPr>
                      <a:r>
                        <a:rPr lang="en-GB" sz="1050" b="0" i="1" u="none" strike="noStrike" kern="1200" noProof="0">
                          <a:solidFill>
                            <a:schemeClr val="accent3"/>
                          </a:solidFill>
                          <a:effectLst/>
                          <a:latin typeface="+mn-lt"/>
                        </a:rPr>
                        <a:t>Not a focus area for the customer.</a:t>
                      </a:r>
                      <a:endParaRPr lang="en-US" sz="1050" b="0" i="0" u="none" strike="noStrike" kern="1200" noProof="0">
                        <a:solidFill>
                          <a:schemeClr val="accent3"/>
                        </a:solidFill>
                        <a:effectLst/>
                        <a:latin typeface="+mn-lt"/>
                      </a:endParaRP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marR="0" lvl="0" indent="-120650" algn="l">
                        <a:lnSpc>
                          <a:spcPct val="100000"/>
                        </a:lnSpc>
                        <a:spcBef>
                          <a:spcPts val="0"/>
                        </a:spcBef>
                        <a:spcAft>
                          <a:spcPts val="0"/>
                        </a:spcAft>
                        <a:buFont typeface="Arial"/>
                        <a:buChar char="•"/>
                      </a:pPr>
                      <a:r>
                        <a:rPr lang="en-US" sz="1050" b="0" i="0" u="none" strike="noStrike" kern="1200" noProof="0">
                          <a:solidFill>
                            <a:schemeClr val="accent3"/>
                          </a:solidFill>
                          <a:effectLst/>
                          <a:highlight>
                            <a:srgbClr val="4FE2F3"/>
                          </a:highlight>
                          <a:latin typeface="+mn-lt"/>
                        </a:rPr>
                        <a:t>Goal:</a:t>
                      </a:r>
                      <a:r>
                        <a:rPr lang="en-US" sz="1050" b="0" i="0" u="none" strike="noStrike" kern="1200" noProof="0">
                          <a:solidFill>
                            <a:schemeClr val="accent3"/>
                          </a:solidFill>
                          <a:effectLst/>
                          <a:latin typeface="+mn-lt"/>
                        </a:rPr>
                        <a:t> </a:t>
                      </a:r>
                      <a:r>
                        <a:rPr lang="en-US" sz="1050" b="0" i="0" u="none" strike="noStrike" kern="1200" noProof="0">
                          <a:solidFill>
                            <a:schemeClr val="accent3"/>
                          </a:solidFill>
                          <a:effectLst/>
                          <a:latin typeface="+mn-lt"/>
                          <a:ea typeface="+mn-ea"/>
                          <a:cs typeface="+mn-cs"/>
                        </a:rPr>
                        <a:t>Champion responsible and regenerative agricultural practices for key directly sourced ingredients by 2030</a:t>
                      </a:r>
                    </a:p>
                    <a:p>
                      <a:pPr marL="120650" marR="0" lvl="0" indent="-120650" algn="l" defTabSz="914400" rtl="0" eaLnBrk="1" fontAlgn="auto" latinLnBrk="0" hangingPunct="1">
                        <a:lnSpc>
                          <a:spcPct val="100000"/>
                        </a:lnSpc>
                        <a:spcBef>
                          <a:spcPts val="400"/>
                        </a:spcBef>
                        <a:spcAft>
                          <a:spcPts val="0"/>
                        </a:spcAft>
                        <a:buClrTx/>
                        <a:buSzTx/>
                        <a:buFont typeface="Arial"/>
                        <a:buChar char="•"/>
                        <a:tabLst/>
                        <a:defRPr/>
                      </a:pPr>
                      <a:r>
                        <a:rPr lang="en-US" sz="1050" b="0" i="0" u="none" strike="noStrike" kern="1200" cap="none" spc="0" normalizeH="0" baseline="0" noProof="0">
                          <a:ln>
                            <a:noFill/>
                          </a:ln>
                          <a:solidFill>
                            <a:schemeClr val="accent3"/>
                          </a:solidFill>
                          <a:effectLst/>
                          <a:highlight>
                            <a:srgbClr val="FFC624"/>
                          </a:highlight>
                          <a:uLnTx/>
                          <a:uFillTx/>
                          <a:latin typeface="+mn-lt"/>
                          <a:ea typeface="+mn-ea"/>
                          <a:cs typeface="+mn-cs"/>
                        </a:rPr>
                        <a:t>Target:</a:t>
                      </a:r>
                      <a:r>
                        <a:rPr lang="en-US" sz="1050" b="0" i="0" u="none" strike="noStrike" kern="1200" cap="none" spc="0" normalizeH="0" baseline="0" noProof="0">
                          <a:ln>
                            <a:noFill/>
                          </a:ln>
                          <a:solidFill>
                            <a:schemeClr val="accent3"/>
                          </a:solidFill>
                          <a:effectLst/>
                          <a:uLnTx/>
                          <a:uFillTx/>
                          <a:latin typeface="+mn-lt"/>
                        </a:rPr>
                        <a:t> Achieve deforestation free and conversion free palm supply chains by 2025 and across entire supply chain by 2030</a:t>
                      </a: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50" b="0" i="1" u="none" strike="noStrike" kern="1200" cap="none" spc="0" normalizeH="0" baseline="0" noProof="0">
                          <a:ln>
                            <a:noFill/>
                          </a:ln>
                          <a:solidFill>
                            <a:schemeClr val="accent3"/>
                          </a:solidFill>
                          <a:effectLst/>
                          <a:uLnTx/>
                          <a:uFillTx/>
                          <a:latin typeface="+mn-lt"/>
                          <a:ea typeface="+mn-ea"/>
                          <a:cs typeface="+mn-cs"/>
                        </a:rPr>
                        <a:t>Not a focus area for the customer.</a:t>
                      </a:r>
                      <a:endParaRPr kumimoji="0" lang="en-US" sz="1050" b="0" i="0" u="none" strike="noStrike" kern="1200" cap="none" spc="0" normalizeH="0" baseline="0" noProof="0">
                        <a:ln>
                          <a:noFill/>
                        </a:ln>
                        <a:solidFill>
                          <a:schemeClr val="accent3"/>
                        </a:solidFill>
                        <a:effectLst/>
                        <a:uLnTx/>
                        <a:uFillTx/>
                        <a:latin typeface="+mn-lt"/>
                        <a:ea typeface="+mn-ea"/>
                        <a:cs typeface="+mn-cs"/>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2194560">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marR="0" lvl="0" indent="-120650" algn="l">
                        <a:lnSpc>
                          <a:spcPct val="100000"/>
                        </a:lnSpc>
                        <a:spcBef>
                          <a:spcPts val="0"/>
                        </a:spcBef>
                        <a:spcAft>
                          <a:spcPts val="0"/>
                        </a:spcAft>
                        <a:buFont typeface="Arial"/>
                        <a:buChar char="•"/>
                      </a:pPr>
                      <a:r>
                        <a:rPr lang="en-US" sz="1050" b="0" i="0" u="none" strike="noStrike" kern="1200" cap="none" spc="0" normalizeH="0" baseline="0" noProof="0">
                          <a:ln>
                            <a:noFill/>
                          </a:ln>
                          <a:solidFill>
                            <a:schemeClr val="accent3"/>
                          </a:solidFill>
                          <a:effectLst/>
                          <a:highlight>
                            <a:srgbClr val="FFC624"/>
                          </a:highlight>
                          <a:uLnTx/>
                          <a:uFillTx/>
                          <a:latin typeface="+mn-lt"/>
                        </a:rPr>
                        <a:t>Target:</a:t>
                      </a:r>
                      <a:r>
                        <a:rPr lang="en-US" sz="1050" b="0" i="0" u="none" strike="noStrike" kern="1200" cap="none" spc="0" normalizeH="0" baseline="0" noProof="0">
                          <a:ln>
                            <a:noFill/>
                          </a:ln>
                          <a:solidFill>
                            <a:schemeClr val="accent3"/>
                          </a:solidFill>
                          <a:effectLst/>
                          <a:uLnTx/>
                          <a:uFillTx/>
                          <a:latin typeface="+mn-lt"/>
                        </a:rPr>
                        <a:t> 100% of packaging to be reusable, </a:t>
                      </a:r>
                      <a:br>
                        <a:rPr lang="en-US" sz="1050" b="0" i="0" u="none" strike="noStrike" kern="1200" cap="none" spc="0" normalizeH="0" baseline="0" noProof="0">
                          <a:ln>
                            <a:noFill/>
                          </a:ln>
                          <a:solidFill>
                            <a:schemeClr val="accent3"/>
                          </a:solidFill>
                          <a:effectLst/>
                          <a:uLnTx/>
                          <a:uFillTx/>
                          <a:latin typeface="+mn-lt"/>
                        </a:rPr>
                      </a:br>
                      <a:r>
                        <a:rPr lang="en-US" sz="1050" b="0" i="0" u="none" strike="noStrike" kern="1200" cap="none" spc="0" normalizeH="0" baseline="0" noProof="0">
                          <a:ln>
                            <a:noFill/>
                          </a:ln>
                          <a:solidFill>
                            <a:schemeClr val="accent3"/>
                          </a:solidFill>
                          <a:effectLst/>
                          <a:uLnTx/>
                          <a:uFillTx/>
                          <a:latin typeface="+mn-lt"/>
                        </a:rPr>
                        <a:t>recyclable or compostable by 2025</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marR="0" lvl="0" indent="-120650" algn="l">
                        <a:lnSpc>
                          <a:spcPct val="100000"/>
                        </a:lnSpc>
                        <a:spcBef>
                          <a:spcPts val="400"/>
                        </a:spcBef>
                        <a:spcAft>
                          <a:spcPts val="0"/>
                        </a:spcAft>
                        <a:buClr>
                          <a:srgbClr val="000000"/>
                        </a:buClr>
                        <a:buFont typeface="Arial,Sans-Serif"/>
                        <a:buChar char="•"/>
                      </a:pPr>
                      <a:r>
                        <a:rPr lang="en-US" sz="1050" b="0" i="0" u="none" strike="noStrike" kern="1200" cap="none" spc="0" normalizeH="0" baseline="0" noProof="0">
                          <a:ln>
                            <a:noFill/>
                          </a:ln>
                          <a:solidFill>
                            <a:schemeClr val="accent3"/>
                          </a:solidFill>
                          <a:effectLst/>
                          <a:highlight>
                            <a:srgbClr val="FFC624"/>
                          </a:highlight>
                          <a:uLnTx/>
                          <a:uFillTx/>
                          <a:latin typeface="+mn-lt"/>
                        </a:rPr>
                        <a:t>Target:</a:t>
                      </a:r>
                      <a:r>
                        <a:rPr lang="en-US" sz="1050" b="0" i="0" u="none" strike="noStrike" kern="1200" cap="none" spc="0" normalizeH="0" baseline="0" noProof="0">
                          <a:ln>
                            <a:noFill/>
                          </a:ln>
                          <a:solidFill>
                            <a:schemeClr val="accent3"/>
                          </a:solidFill>
                          <a:effectLst/>
                          <a:uLnTx/>
                          <a:uFillTx/>
                          <a:latin typeface="+mn-lt"/>
                        </a:rPr>
                        <a:t> Reduce scope 1 and 2 emissions by 67% and target net zero by 2040</a:t>
                      </a:r>
                    </a:p>
                    <a:p>
                      <a:pPr marL="120650" marR="0" lvl="0" indent="-120650" algn="l">
                        <a:lnSpc>
                          <a:spcPct val="100000"/>
                        </a:lnSpc>
                        <a:spcBef>
                          <a:spcPts val="400"/>
                        </a:spcBef>
                        <a:spcAft>
                          <a:spcPts val="0"/>
                        </a:spcAft>
                        <a:buClr>
                          <a:srgbClr val="000000"/>
                        </a:buClr>
                        <a:buFont typeface="Arial,Sans-Serif"/>
                        <a:buChar char="•"/>
                      </a:pPr>
                      <a:r>
                        <a:rPr lang="en-US" sz="1050" b="0" i="0" u="none" strike="noStrike" kern="1200" cap="none" spc="0" normalizeH="0" baseline="0" noProof="0">
                          <a:ln>
                            <a:noFill/>
                          </a:ln>
                          <a:solidFill>
                            <a:schemeClr val="accent3"/>
                          </a:solidFill>
                          <a:effectLst/>
                          <a:highlight>
                            <a:srgbClr val="FFC624"/>
                          </a:highlight>
                          <a:uLnTx/>
                          <a:uFillTx/>
                          <a:latin typeface="+mn-lt"/>
                        </a:rPr>
                        <a:t>Target:</a:t>
                      </a:r>
                      <a:r>
                        <a:rPr lang="en-US" sz="1050" b="0" i="0" u="none" strike="noStrike" kern="1200" cap="none" spc="0" normalizeH="0" baseline="0" noProof="0">
                          <a:ln>
                            <a:noFill/>
                          </a:ln>
                          <a:solidFill>
                            <a:schemeClr val="accent3"/>
                          </a:solidFill>
                          <a:effectLst/>
                          <a:uLnTx/>
                          <a:uFillTx/>
                          <a:latin typeface="+mn-lt"/>
                        </a:rPr>
                        <a:t> Reduce scope 3 emissions by 25% and target net zero by 2050</a:t>
                      </a:r>
                    </a:p>
                    <a:p>
                      <a:pPr marL="120650" marR="0" lvl="0" indent="-120650" algn="l">
                        <a:lnSpc>
                          <a:spcPct val="100000"/>
                        </a:lnSpc>
                        <a:spcBef>
                          <a:spcPts val="400"/>
                        </a:spcBef>
                        <a:spcAft>
                          <a:spcPts val="0"/>
                        </a:spcAft>
                        <a:buFont typeface="Arial"/>
                        <a:buChar char="•"/>
                      </a:pPr>
                      <a:r>
                        <a:rPr lang="en-US" sz="1050" b="0" i="0" u="none" strike="noStrike" kern="1200" noProof="0">
                          <a:solidFill>
                            <a:schemeClr val="accent3"/>
                          </a:solidFill>
                          <a:effectLst/>
                          <a:highlight>
                            <a:srgbClr val="FFC624"/>
                          </a:highlight>
                          <a:latin typeface="+mn-lt"/>
                        </a:rPr>
                        <a:t>Target:</a:t>
                      </a:r>
                      <a:r>
                        <a:rPr lang="en-US" sz="1050" b="0" i="0" u="none" strike="noStrike" kern="1200" noProof="0">
                          <a:solidFill>
                            <a:schemeClr val="accent3"/>
                          </a:solidFill>
                          <a:effectLst/>
                          <a:latin typeface="+mn-lt"/>
                        </a:rPr>
                        <a:t> </a:t>
                      </a:r>
                      <a:r>
                        <a:rPr lang="en-US" sz="1050" b="0" i="0" u="none" strike="noStrike" kern="1200" noProof="0">
                          <a:solidFill>
                            <a:schemeClr val="accent3"/>
                          </a:solidFill>
                          <a:effectLst/>
                          <a:latin typeface="+mn-lt"/>
                          <a:ea typeface="+mn-ea"/>
                          <a:cs typeface="+mn-cs"/>
                        </a:rPr>
                        <a:t>Halve food waste and support suppliers to do the same by 2030</a:t>
                      </a:r>
                      <a:endParaRPr lang="en-US" sz="1050" noProof="0">
                        <a:solidFill>
                          <a:schemeClr val="accent3"/>
                        </a:solidFill>
                        <a:latin typeface="+mn-lt"/>
                      </a:endParaRP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marR="0" lvl="0" indent="-120650" algn="l">
                        <a:lnSpc>
                          <a:spcPct val="100000"/>
                        </a:lnSpc>
                        <a:spcBef>
                          <a:spcPts val="400"/>
                        </a:spcBef>
                        <a:spcAft>
                          <a:spcPts val="0"/>
                        </a:spcAft>
                        <a:buFont typeface="Arial"/>
                        <a:buChar char="•"/>
                      </a:pPr>
                      <a:r>
                        <a:rPr lang="en-US" sz="1050" b="0" i="0" u="none" strike="noStrike" kern="1200" cap="none" spc="0" normalizeH="0" baseline="0" noProof="0">
                          <a:ln>
                            <a:noFill/>
                          </a:ln>
                          <a:solidFill>
                            <a:schemeClr val="accent3"/>
                          </a:solidFill>
                          <a:effectLst/>
                          <a:highlight>
                            <a:srgbClr val="4FE2F3"/>
                          </a:highlight>
                          <a:uLnTx/>
                          <a:uFillTx/>
                          <a:latin typeface="+mn-lt"/>
                        </a:rPr>
                        <a:t>Goal:</a:t>
                      </a:r>
                      <a:r>
                        <a:rPr lang="en-US" sz="1050" b="0" i="0" u="none" strike="noStrike" kern="1200" cap="none" spc="0" normalizeH="0" baseline="0" noProof="0">
                          <a:ln>
                            <a:noFill/>
                          </a:ln>
                          <a:solidFill>
                            <a:schemeClr val="accent3"/>
                          </a:solidFill>
                          <a:effectLst/>
                          <a:uLnTx/>
                          <a:uFillTx/>
                          <a:latin typeface="+mn-lt"/>
                        </a:rPr>
                        <a:t> Achieve gender balance for senior management</a:t>
                      </a:r>
                    </a:p>
                    <a:p>
                      <a:pPr marL="120650" marR="0" lvl="0" indent="-120650" algn="l">
                        <a:lnSpc>
                          <a:spcPct val="100000"/>
                        </a:lnSpc>
                        <a:spcBef>
                          <a:spcPts val="400"/>
                        </a:spcBef>
                        <a:spcAft>
                          <a:spcPts val="0"/>
                        </a:spcAft>
                        <a:buFont typeface="Arial"/>
                        <a:buChar char="•"/>
                      </a:pPr>
                      <a:r>
                        <a:rPr lang="en-US" sz="1050" b="0" i="0" u="none" strike="noStrike" kern="1200" cap="none" spc="0" normalizeH="0" baseline="0" noProof="0">
                          <a:ln>
                            <a:noFill/>
                          </a:ln>
                          <a:solidFill>
                            <a:schemeClr val="accent3"/>
                          </a:solidFill>
                          <a:effectLst/>
                          <a:highlight>
                            <a:srgbClr val="4FE2F3"/>
                          </a:highlight>
                          <a:uLnTx/>
                          <a:uFillTx/>
                          <a:latin typeface="+mn-lt"/>
                        </a:rPr>
                        <a:t>Goal:</a:t>
                      </a:r>
                      <a:r>
                        <a:rPr lang="en-US" sz="1050" b="0" i="0" u="none" strike="noStrike" kern="1200" cap="none" spc="0" normalizeH="0" baseline="0" noProof="0">
                          <a:ln>
                            <a:noFill/>
                          </a:ln>
                          <a:solidFill>
                            <a:schemeClr val="accent3"/>
                          </a:solidFill>
                          <a:effectLst/>
                          <a:uLnTx/>
                          <a:uFillTx/>
                          <a:latin typeface="+mn-lt"/>
                        </a:rPr>
                        <a:t> Ensure diversity KPIs reflect regional demographics</a:t>
                      </a:r>
                    </a:p>
                    <a:p>
                      <a:pPr marL="120650" marR="0" lvl="0" indent="-120650" algn="l">
                        <a:lnSpc>
                          <a:spcPct val="100000"/>
                        </a:lnSpc>
                        <a:spcBef>
                          <a:spcPts val="400"/>
                        </a:spcBef>
                        <a:spcAft>
                          <a:spcPts val="0"/>
                        </a:spcAft>
                        <a:buFont typeface="Arial"/>
                        <a:buChar char="•"/>
                      </a:pPr>
                      <a:r>
                        <a:rPr lang="en-US" sz="1050" b="0" i="0" u="none" strike="noStrike" kern="1200" cap="none" spc="0" normalizeH="0" baseline="0" noProof="0">
                          <a:ln>
                            <a:noFill/>
                          </a:ln>
                          <a:solidFill>
                            <a:schemeClr val="accent3"/>
                          </a:solidFill>
                          <a:effectLst/>
                          <a:highlight>
                            <a:srgbClr val="4FE2F3"/>
                          </a:highlight>
                          <a:uLnTx/>
                          <a:uFillTx/>
                          <a:latin typeface="+mn-lt"/>
                        </a:rPr>
                        <a:t>Goal:</a:t>
                      </a:r>
                      <a:r>
                        <a:rPr lang="en-US" sz="1050" b="0" i="0" u="none" strike="noStrike" kern="1200" cap="none" spc="0" normalizeH="0" baseline="0" noProof="0">
                          <a:ln>
                            <a:noFill/>
                          </a:ln>
                          <a:solidFill>
                            <a:schemeClr val="accent3"/>
                          </a:solidFill>
                          <a:effectLst/>
                          <a:uLnTx/>
                          <a:uFillTx/>
                          <a:latin typeface="+mn-lt"/>
                        </a:rPr>
                        <a:t> Provide skills </a:t>
                      </a:r>
                      <a:r>
                        <a:rPr lang="en-US" sz="1050" b="0" i="0" u="none" strike="noStrike" kern="1200" cap="none" spc="0" normalizeH="0" baseline="0" noProof="0" err="1">
                          <a:ln>
                            <a:noFill/>
                          </a:ln>
                          <a:solidFill>
                            <a:schemeClr val="accent3"/>
                          </a:solidFill>
                          <a:effectLst/>
                          <a:uLnTx/>
                          <a:uFillTx/>
                          <a:latin typeface="+mn-lt"/>
                        </a:rPr>
                        <a:t>programmes</a:t>
                      </a:r>
                      <a:r>
                        <a:rPr lang="en-US" sz="1050" b="0" i="0" u="none" strike="noStrike" kern="1200" cap="none" spc="0" normalizeH="0" baseline="0" noProof="0">
                          <a:ln>
                            <a:noFill/>
                          </a:ln>
                          <a:solidFill>
                            <a:schemeClr val="accent3"/>
                          </a:solidFill>
                          <a:effectLst/>
                          <a:uLnTx/>
                          <a:uFillTx/>
                          <a:latin typeface="+mn-lt"/>
                        </a:rPr>
                        <a:t> and work opportunities for the young and excluded groups</a:t>
                      </a:r>
                    </a:p>
                    <a:p>
                      <a:pPr marL="120650" marR="0" lvl="0" indent="-120650" algn="l">
                        <a:lnSpc>
                          <a:spcPct val="100000"/>
                        </a:lnSpc>
                        <a:spcBef>
                          <a:spcPts val="400"/>
                        </a:spcBef>
                        <a:spcAft>
                          <a:spcPts val="0"/>
                        </a:spcAft>
                        <a:buFont typeface="Arial"/>
                        <a:buChar char="•"/>
                      </a:pPr>
                      <a:r>
                        <a:rPr lang="en-US" sz="1050" b="0" i="0" u="none" strike="noStrike" kern="1200" cap="none" spc="0" normalizeH="0" baseline="0" noProof="0">
                          <a:ln>
                            <a:noFill/>
                          </a:ln>
                          <a:solidFill>
                            <a:schemeClr val="accent3"/>
                          </a:solidFill>
                          <a:effectLst/>
                          <a:highlight>
                            <a:srgbClr val="4FE2F3"/>
                          </a:highlight>
                          <a:uLnTx/>
                          <a:uFillTx/>
                          <a:latin typeface="+mn-lt"/>
                          <a:ea typeface="+mn-ea"/>
                          <a:cs typeface="+mn-cs"/>
                        </a:rPr>
                        <a:t>Goal:</a:t>
                      </a:r>
                      <a:r>
                        <a:rPr lang="en-US" sz="1050" b="0" i="0" u="none" strike="noStrike" kern="1200" cap="none" spc="0" normalizeH="0" baseline="0" noProof="0">
                          <a:ln>
                            <a:noFill/>
                          </a:ln>
                          <a:solidFill>
                            <a:schemeClr val="accent3"/>
                          </a:solidFill>
                          <a:effectLst/>
                          <a:uLnTx/>
                          <a:uFillTx/>
                          <a:latin typeface="+mn-lt"/>
                        </a:rPr>
                        <a:t> Ensure all sites achieve platinum level Health and Wellbeing accreditation</a:t>
                      </a:r>
                    </a:p>
                    <a:p>
                      <a:pPr marL="120650" marR="0" lvl="0" indent="-120650" algn="l">
                        <a:lnSpc>
                          <a:spcPct val="100000"/>
                        </a:lnSpc>
                        <a:spcBef>
                          <a:spcPts val="400"/>
                        </a:spcBef>
                        <a:spcAft>
                          <a:spcPts val="0"/>
                        </a:spcAft>
                        <a:buFont typeface="Arial"/>
                        <a:buChar char="•"/>
                      </a:pPr>
                      <a:r>
                        <a:rPr lang="en-US" sz="1050" b="0" i="0" u="none" strike="noStrike" kern="1200" cap="none" spc="0" normalizeH="0" baseline="0" noProof="0">
                          <a:ln>
                            <a:noFill/>
                          </a:ln>
                          <a:solidFill>
                            <a:schemeClr val="accent3"/>
                          </a:solidFill>
                          <a:effectLst/>
                          <a:highlight>
                            <a:srgbClr val="4FE2F3"/>
                          </a:highlight>
                          <a:uLnTx/>
                          <a:uFillTx/>
                          <a:latin typeface="+mn-lt"/>
                          <a:ea typeface="+mn-ea"/>
                          <a:cs typeface="+mn-cs"/>
                        </a:rPr>
                        <a:t>Goal:</a:t>
                      </a:r>
                      <a:r>
                        <a:rPr lang="en-US" sz="1050" b="0" i="0" u="none" strike="noStrike" kern="1200" cap="none" spc="0" normalizeH="0" baseline="0" noProof="0">
                          <a:ln>
                            <a:noFill/>
                          </a:ln>
                          <a:solidFill>
                            <a:schemeClr val="accent3"/>
                          </a:solidFill>
                          <a:effectLst/>
                          <a:uLnTx/>
                          <a:uFillTx/>
                          <a:latin typeface="+mn-lt"/>
                        </a:rPr>
                        <a:t> Provide the equivalent of 1 million meals per year to those in food poverty</a:t>
                      </a:r>
                      <a:endParaRPr lang="en-US" sz="1050" noProof="0">
                        <a:solidFill>
                          <a:schemeClr val="accent3"/>
                        </a:solidFill>
                        <a:latin typeface="+mn-lt"/>
                      </a:endParaRPr>
                    </a:p>
                    <a:p>
                      <a:pPr marL="120650" marR="0" lvl="0" indent="-120650" algn="l">
                        <a:lnSpc>
                          <a:spcPct val="100000"/>
                        </a:lnSpc>
                        <a:spcBef>
                          <a:spcPts val="400"/>
                        </a:spcBef>
                        <a:spcAft>
                          <a:spcPts val="0"/>
                        </a:spcAft>
                        <a:buFont typeface="Arial"/>
                        <a:buChar char="•"/>
                      </a:pPr>
                      <a:r>
                        <a:rPr lang="en-US" sz="1050" b="0" i="0" u="none" strike="noStrike" kern="1200" cap="none" spc="0" normalizeH="0" baseline="0" noProof="0">
                          <a:ln>
                            <a:noFill/>
                          </a:ln>
                          <a:solidFill>
                            <a:schemeClr val="accent3"/>
                          </a:solidFill>
                          <a:effectLst/>
                          <a:highlight>
                            <a:srgbClr val="4FE2F3"/>
                          </a:highlight>
                          <a:uLnTx/>
                          <a:uFillTx/>
                          <a:latin typeface="+mn-lt"/>
                          <a:ea typeface="+mn-ea"/>
                          <a:cs typeface="+mn-cs"/>
                        </a:rPr>
                        <a:t>Goal:</a:t>
                      </a:r>
                      <a:r>
                        <a:rPr lang="en-US" sz="1050" b="0" i="0" u="none" strike="noStrike" kern="1200" cap="none" spc="0" normalizeH="0" baseline="0" noProof="0">
                          <a:ln>
                            <a:noFill/>
                          </a:ln>
                          <a:solidFill>
                            <a:schemeClr val="accent3"/>
                          </a:solidFill>
                          <a:effectLst/>
                          <a:uLnTx/>
                          <a:uFillTx/>
                          <a:latin typeface="+mn-lt"/>
                        </a:rPr>
                        <a:t> Be a force for good in communities by volunteering at least 1,000 colleague days each year</a:t>
                      </a:r>
                      <a:endParaRPr lang="en-US" sz="1050" noProof="0">
                        <a:solidFill>
                          <a:schemeClr val="accent3"/>
                        </a:solidFill>
                        <a:latin typeface="+mn-lt"/>
                      </a:endParaRP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r h="1527048">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922F11"/>
                          </a:solidFill>
                          <a:latin typeface="+mj-lt"/>
                          <a:ea typeface="+mn-ea"/>
                          <a:cs typeface="Leelawadee"/>
                        </a:rPr>
                        <a:t>POSITIVE </a:t>
                      </a:r>
                      <a:br>
                        <a:rPr lang="en-US" sz="1400" kern="1200">
                          <a:solidFill>
                            <a:srgbClr val="922F11"/>
                          </a:solidFill>
                          <a:latin typeface="+mj-lt"/>
                          <a:ea typeface="+mn-ea"/>
                          <a:cs typeface="Leelawadee"/>
                        </a:rPr>
                      </a:br>
                      <a:r>
                        <a:rPr lang="en-US" sz="1400" kern="1200">
                          <a:solidFill>
                            <a:srgbClr val="922F11"/>
                          </a:solidFill>
                          <a:latin typeface="+mj-lt"/>
                          <a:ea typeface="+mn-ea"/>
                          <a:cs typeface="Leelawadee"/>
                        </a:rPr>
                        <a:t>CHOICES</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E6D26"/>
                    </a:solidFill>
                  </a:tcPr>
                </a:tc>
                <a:tc>
                  <a:txBody>
                    <a:bodyPr/>
                    <a:lstStyle/>
                    <a:p>
                      <a:pPr marL="120650" marR="0" lvl="0" indent="-120650" algn="l">
                        <a:lnSpc>
                          <a:spcPct val="100000"/>
                        </a:lnSpc>
                        <a:spcBef>
                          <a:spcPts val="0"/>
                        </a:spcBef>
                        <a:spcAft>
                          <a:spcPts val="0"/>
                        </a:spcAft>
                        <a:buClr>
                          <a:srgbClr val="000000"/>
                        </a:buClr>
                        <a:buFont typeface="Arial,Sans-Serif"/>
                        <a:buChar char="•"/>
                      </a:pPr>
                      <a:r>
                        <a:rPr lang="en-US" sz="1050" b="0" i="0" u="none" strike="noStrike" noProof="0">
                          <a:solidFill>
                            <a:schemeClr val="accent3"/>
                          </a:solidFill>
                          <a:highlight>
                            <a:srgbClr val="FFC624"/>
                          </a:highlight>
                          <a:latin typeface="+mn-lt"/>
                        </a:rPr>
                        <a:t>Target:</a:t>
                      </a:r>
                      <a:r>
                        <a:rPr lang="en-US" sz="1050" b="0" i="0" u="none" strike="noStrike" noProof="0">
                          <a:solidFill>
                            <a:schemeClr val="accent3"/>
                          </a:solidFill>
                          <a:latin typeface="+mn-lt"/>
                        </a:rPr>
                        <a:t> Ensure more than double sales of products </a:t>
                      </a:r>
                      <a:br>
                        <a:rPr lang="en-US" sz="1050" b="0" i="0" u="none" strike="noStrike" noProof="0">
                          <a:solidFill>
                            <a:schemeClr val="accent3"/>
                          </a:solidFill>
                          <a:latin typeface="+mn-lt"/>
                        </a:rPr>
                      </a:br>
                      <a:r>
                        <a:rPr lang="en-US" sz="1050" b="0" i="0" u="none" strike="noStrike" noProof="0">
                          <a:solidFill>
                            <a:schemeClr val="accent3"/>
                          </a:solidFill>
                          <a:latin typeface="+mn-lt"/>
                        </a:rPr>
                        <a:t>meet high nutritional standards by 2030</a:t>
                      </a:r>
                    </a:p>
                    <a:p>
                      <a:pPr marL="120650" marR="0" lvl="0" indent="-120650" algn="l">
                        <a:lnSpc>
                          <a:spcPct val="100000"/>
                        </a:lnSpc>
                        <a:spcBef>
                          <a:spcPts val="400"/>
                        </a:spcBef>
                        <a:spcAft>
                          <a:spcPts val="0"/>
                        </a:spcAft>
                        <a:buClr>
                          <a:srgbClr val="000000"/>
                        </a:buClr>
                        <a:buFont typeface="Arial,Sans-Serif"/>
                        <a:buChar char="•"/>
                      </a:pPr>
                      <a:r>
                        <a:rPr lang="en-US" sz="1050" b="0" i="0" u="none" strike="noStrike" noProof="0">
                          <a:solidFill>
                            <a:schemeClr val="accent3"/>
                          </a:solidFill>
                          <a:highlight>
                            <a:srgbClr val="FFC624"/>
                          </a:highlight>
                          <a:latin typeface="+mn-lt"/>
                        </a:rPr>
                        <a:t>Target:</a:t>
                      </a:r>
                      <a:r>
                        <a:rPr lang="en-US" sz="1050" b="0" i="0" u="none" strike="noStrike" noProof="0">
                          <a:solidFill>
                            <a:schemeClr val="accent3"/>
                          </a:solidFill>
                          <a:latin typeface="+mn-lt"/>
                        </a:rPr>
                        <a:t> Ensure more than 50% of products (by stock keeping unit) provide additional health or nutrition </a:t>
                      </a:r>
                      <a:br>
                        <a:rPr lang="en-US" sz="1050" b="0" i="0" u="none" strike="noStrike" noProof="0">
                          <a:solidFill>
                            <a:schemeClr val="accent3"/>
                          </a:solidFill>
                          <a:latin typeface="+mn-lt"/>
                        </a:rPr>
                      </a:br>
                      <a:r>
                        <a:rPr lang="en-US" sz="1050" b="0" i="0" u="none" strike="noStrike" noProof="0">
                          <a:solidFill>
                            <a:schemeClr val="accent3"/>
                          </a:solidFill>
                          <a:latin typeface="+mn-lt"/>
                        </a:rPr>
                        <a:t>benefit by 2030</a:t>
                      </a:r>
                    </a:p>
                    <a:p>
                      <a:pPr marL="120650" marR="0" lvl="0" indent="-120650" algn="l">
                        <a:lnSpc>
                          <a:spcPct val="100000"/>
                        </a:lnSpc>
                        <a:spcBef>
                          <a:spcPts val="400"/>
                        </a:spcBef>
                        <a:spcAft>
                          <a:spcPts val="0"/>
                        </a:spcAft>
                        <a:buClr>
                          <a:srgbClr val="000000"/>
                        </a:buClr>
                        <a:buFont typeface="Arial,Sans-Serif"/>
                        <a:buChar char="•"/>
                      </a:pPr>
                      <a:r>
                        <a:rPr lang="en-US" sz="1050" b="0" i="0" u="none" strike="noStrike" noProof="0">
                          <a:solidFill>
                            <a:schemeClr val="accent3"/>
                          </a:solidFill>
                          <a:highlight>
                            <a:srgbClr val="FFC624"/>
                          </a:highlight>
                          <a:latin typeface="+mn-lt"/>
                        </a:rPr>
                        <a:t>Target:</a:t>
                      </a:r>
                      <a:r>
                        <a:rPr lang="en-US" sz="1050" b="0" i="0" u="none" strike="noStrike" noProof="0">
                          <a:solidFill>
                            <a:schemeClr val="accent3"/>
                          </a:solidFill>
                          <a:latin typeface="+mn-lt"/>
                        </a:rPr>
                        <a:t> Achieve £250m sales in plant-based products made to a vegan recipe by 2030</a:t>
                      </a:r>
                    </a:p>
                    <a:p>
                      <a:pPr marL="120650" marR="0" lvl="0" indent="-120650" algn="l">
                        <a:lnSpc>
                          <a:spcPct val="100000"/>
                        </a:lnSpc>
                        <a:spcBef>
                          <a:spcPts val="400"/>
                        </a:spcBef>
                        <a:spcAft>
                          <a:spcPts val="0"/>
                        </a:spcAft>
                        <a:buClr>
                          <a:srgbClr val="000000"/>
                        </a:buClr>
                        <a:buFont typeface="Arial,Sans-Serif"/>
                        <a:buChar char="•"/>
                      </a:pPr>
                      <a:r>
                        <a:rPr lang="en-US" sz="1050" b="0" i="0" u="none" strike="noStrike" noProof="0">
                          <a:solidFill>
                            <a:schemeClr val="accent3"/>
                          </a:solidFill>
                          <a:highlight>
                            <a:srgbClr val="FFC624"/>
                          </a:highlight>
                          <a:latin typeface="+mn-lt"/>
                        </a:rPr>
                        <a:t>Target:</a:t>
                      </a:r>
                      <a:r>
                        <a:rPr lang="en-US" sz="1050" b="0" i="0" u="none" strike="noStrike" noProof="0">
                          <a:solidFill>
                            <a:schemeClr val="accent3"/>
                          </a:solidFill>
                          <a:latin typeface="+mn-lt"/>
                        </a:rPr>
                        <a:t> Ensure each core range has a plant-based </a:t>
                      </a:r>
                      <a:br>
                        <a:rPr lang="en-US" sz="1050" b="0" i="0" u="none" strike="noStrike" noProof="0">
                          <a:solidFill>
                            <a:schemeClr val="accent3"/>
                          </a:solidFill>
                          <a:latin typeface="+mn-lt"/>
                        </a:rPr>
                      </a:br>
                      <a:r>
                        <a:rPr lang="en-US" sz="1050" b="0" i="0" u="none" strike="noStrike" noProof="0">
                          <a:solidFill>
                            <a:schemeClr val="accent3"/>
                          </a:solidFill>
                          <a:latin typeface="+mn-lt"/>
                        </a:rPr>
                        <a:t>offering by 2030</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marR="0" lvl="0" indent="-1206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b="0" i="0" u="none" strike="noStrike" kern="1200" cap="none" spc="0" normalizeH="0" baseline="0" noProof="0">
                          <a:ln>
                            <a:noFill/>
                          </a:ln>
                          <a:solidFill>
                            <a:schemeClr val="accent3"/>
                          </a:solidFill>
                          <a:effectLst/>
                          <a:highlight>
                            <a:srgbClr val="4FE2F3"/>
                          </a:highlight>
                          <a:uLnTx/>
                          <a:uFillTx/>
                          <a:latin typeface="+mn-lt"/>
                          <a:ea typeface="+mn-ea"/>
                          <a:cs typeface="+mn-cs"/>
                        </a:rPr>
                        <a:t>Goal:</a:t>
                      </a:r>
                      <a:r>
                        <a:rPr lang="en-US" sz="1050" b="0" i="0" u="none" strike="noStrike" kern="1200" noProof="0">
                          <a:solidFill>
                            <a:schemeClr val="accent3"/>
                          </a:solidFill>
                          <a:effectLst/>
                          <a:latin typeface="+mn-lt"/>
                        </a:rPr>
                        <a:t> </a:t>
                      </a:r>
                      <a:r>
                        <a:rPr lang="en-US" sz="1050" b="0" i="0" u="none" strike="noStrike" kern="1200" noProof="0">
                          <a:solidFill>
                            <a:schemeClr val="accent3"/>
                          </a:solidFill>
                          <a:effectLst/>
                          <a:latin typeface="+mn-lt"/>
                          <a:ea typeface="+mn-ea"/>
                          <a:cs typeface="+mn-cs"/>
                        </a:rPr>
                        <a:t>Use the strength of brands to engage consumers to reduce food waste in the home</a:t>
                      </a:r>
                      <a:endParaRPr lang="en-US" sz="1050" b="0" i="0" u="none" strike="noStrike" kern="1200" cap="none" spc="0" normalizeH="0" baseline="0" noProof="0">
                        <a:ln>
                          <a:noFill/>
                        </a:ln>
                        <a:solidFill>
                          <a:schemeClr val="accent3"/>
                        </a:solidFill>
                        <a:effectLst/>
                        <a:uLnTx/>
                        <a:uFillTx/>
                        <a:latin typeface="+mn-lt"/>
                      </a:endParaRP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50" b="0" i="1" u="none" strike="noStrike" kern="1200" cap="none" spc="0" normalizeH="0" baseline="0" noProof="0">
                          <a:ln>
                            <a:noFill/>
                          </a:ln>
                          <a:solidFill>
                            <a:schemeClr val="accent3"/>
                          </a:solidFill>
                          <a:effectLst/>
                          <a:uLnTx/>
                          <a:uFillTx/>
                          <a:latin typeface="+mn-lt"/>
                          <a:ea typeface="+mn-ea"/>
                          <a:cs typeface="+mn-cs"/>
                        </a:rPr>
                        <a:t>Not a focus area for the customer.</a:t>
                      </a:r>
                      <a:endParaRPr kumimoji="0" lang="en-US" sz="1050" b="0" i="0" u="none" strike="noStrike" kern="1200" cap="none" spc="0" normalizeH="0" baseline="0" noProof="0">
                        <a:ln>
                          <a:noFill/>
                        </a:ln>
                        <a:solidFill>
                          <a:schemeClr val="accent3"/>
                        </a:solidFill>
                        <a:effectLst/>
                        <a:uLnTx/>
                        <a:uFillTx/>
                        <a:latin typeface="+mn-lt"/>
                        <a:ea typeface="+mn-ea"/>
                        <a:cs typeface="+mn-cs"/>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40967922"/>
                  </a:ext>
                </a:extLst>
              </a:tr>
            </a:tbl>
          </a:graphicData>
        </a:graphic>
      </p:graphicFrame>
      <p:pic>
        <p:nvPicPr>
          <p:cNvPr id="18" name="Picture 17" descr="A blue and green windmill with green arrows&#10;&#10;Description automatically generated">
            <a:extLst>
              <a:ext uri="{FF2B5EF4-FFF2-40B4-BE49-F238E27FC236}">
                <a16:creationId xmlns:a16="http://schemas.microsoft.com/office/drawing/2014/main" id="{D505BCE3-5AA2-F34E-228A-425147DAAB9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2906877"/>
            <a:ext cx="556204" cy="604020"/>
          </a:xfrm>
          <a:prstGeom prst="rect">
            <a:avLst/>
          </a:prstGeom>
        </p:spPr>
      </p:pic>
      <p:pic>
        <p:nvPicPr>
          <p:cNvPr id="19" name="Picture 18" descr="A logo of a hand and a globe&#10;&#10;Description automatically generated">
            <a:extLst>
              <a:ext uri="{FF2B5EF4-FFF2-40B4-BE49-F238E27FC236}">
                <a16:creationId xmlns:a16="http://schemas.microsoft.com/office/drawing/2014/main" id="{A586F5F2-9D8F-5922-358E-7387BB0DF5E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27528" y="5126698"/>
            <a:ext cx="536916" cy="583072"/>
          </a:xfrm>
          <a:prstGeom prst="rect">
            <a:avLst/>
          </a:prstGeom>
        </p:spPr>
      </p:pic>
      <p:pic>
        <p:nvPicPr>
          <p:cNvPr id="3" name="Picture 2" descr="A logo of a leaf in a circle&#10;&#10;Description automatically generated">
            <a:extLst>
              <a:ext uri="{FF2B5EF4-FFF2-40B4-BE49-F238E27FC236}">
                <a16:creationId xmlns:a16="http://schemas.microsoft.com/office/drawing/2014/main" id="{9FB60CFD-6718-8FE5-BC6D-E41C855C744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17884" y="1838447"/>
            <a:ext cx="556204" cy="604020"/>
          </a:xfrm>
          <a:prstGeom prst="rect">
            <a:avLst/>
          </a:prstGeom>
        </p:spPr>
      </p:pic>
    </p:spTree>
    <p:extLst>
      <p:ext uri="{BB962C8B-B14F-4D97-AF65-F5344CB8AC3E}">
        <p14:creationId xmlns:p14="http://schemas.microsoft.com/office/powerpoint/2010/main" val="2741965106"/>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2C3A4F-CDF5-8781-8A49-3DAA54DB1954}"/>
            </a:ext>
          </a:extLst>
        </p:cNvPr>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685A3D28-7F54-D94C-3F04-82CB353C9247}"/>
              </a:ext>
            </a:extLst>
          </p:cNvPr>
          <p:cNvGraphicFramePr>
            <a:graphicFrameLocks/>
          </p:cNvGraphicFramePr>
          <p:nvPr>
            <p:custDataLst>
              <p:tags r:id="rId1"/>
            </p:custDataLst>
            <p:extLst>
              <p:ext uri="{D42A27DB-BD31-4B8C-83A1-F6EECF244321}">
                <p14:modId xmlns:p14="http://schemas.microsoft.com/office/powerpoint/2010/main" val="31211836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3" name="think-cell data - do not delete" hidden="1">
                        <a:extLst>
                          <a:ext uri="{FF2B5EF4-FFF2-40B4-BE49-F238E27FC236}">
                            <a16:creationId xmlns:a16="http://schemas.microsoft.com/office/drawing/2014/main" id="{685A3D28-7F54-D94C-3F04-82CB353C924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D92C572-4304-21B4-E8A3-CB4031EF1623}"/>
              </a:ext>
            </a:extLst>
          </p:cNvPr>
          <p:cNvSpPr>
            <a:spLocks noGrp="1"/>
          </p:cNvSpPr>
          <p:nvPr>
            <p:ph type="title"/>
          </p:nvPr>
        </p:nvSpPr>
        <p:spPr>
          <a:xfrm>
            <a:off x="304800" y="247650"/>
            <a:ext cx="10166195" cy="968375"/>
          </a:xfrm>
        </p:spPr>
        <p:txBody>
          <a:bodyPr vert="horz" rIns="0"/>
          <a:lstStyle/>
          <a:p>
            <a:pPr lvl="0"/>
            <a:r>
              <a:rPr lang="en-US" sz="2600"/>
              <a:t>COMMONALITY BETWEEN PREMIER'S AND PEP+ FOCUS AREAS</a:t>
            </a:r>
            <a:br>
              <a:rPr lang="en-US"/>
            </a:br>
            <a:r>
              <a:rPr lang="en-US" sz="1800" i="1"/>
              <a:t>Allowing us to identify opportunities for collaboration, and therefore</a:t>
            </a:r>
            <a:br>
              <a:rPr lang="en-US" sz="1800" i="1"/>
            </a:br>
            <a:r>
              <a:rPr lang="en-US" sz="1800" i="1"/>
              <a:t>add value to our relationship</a:t>
            </a:r>
          </a:p>
        </p:txBody>
      </p:sp>
      <p:sp>
        <p:nvSpPr>
          <p:cNvPr id="14" name="Rectangle: Top Corners Rounded 13">
            <a:extLst>
              <a:ext uri="{FF2B5EF4-FFF2-40B4-BE49-F238E27FC236}">
                <a16:creationId xmlns:a16="http://schemas.microsoft.com/office/drawing/2014/main" id="{EA081575-420F-573F-5F8A-4C916A988890}"/>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5" name="Table 4">
            <a:extLst>
              <a:ext uri="{FF2B5EF4-FFF2-40B4-BE49-F238E27FC236}">
                <a16:creationId xmlns:a16="http://schemas.microsoft.com/office/drawing/2014/main" id="{A94AC2C2-43B1-5F78-BB93-3A8983A4FB11}"/>
              </a:ext>
            </a:extLst>
          </p:cNvPr>
          <p:cNvGraphicFramePr>
            <a:graphicFrameLocks noGrp="1"/>
          </p:cNvGraphicFramePr>
          <p:nvPr>
            <p:extLst>
              <p:ext uri="{D42A27DB-BD31-4B8C-83A1-F6EECF244321}">
                <p14:modId xmlns:p14="http://schemas.microsoft.com/office/powerpoint/2010/main" val="4054510957"/>
              </p:ext>
            </p:extLst>
          </p:nvPr>
        </p:nvGraphicFramePr>
        <p:xfrm>
          <a:off x="-7620" y="1148230"/>
          <a:ext cx="11986260" cy="5415280"/>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3332480">
                  <a:extLst>
                    <a:ext uri="{9D8B030D-6E8A-4147-A177-3AD203B41FA5}">
                      <a16:colId xmlns:a16="http://schemas.microsoft.com/office/drawing/2014/main" val="2382844442"/>
                    </a:ext>
                  </a:extLst>
                </a:gridCol>
                <a:gridCol w="3332480">
                  <a:extLst>
                    <a:ext uri="{9D8B030D-6E8A-4147-A177-3AD203B41FA5}">
                      <a16:colId xmlns:a16="http://schemas.microsoft.com/office/drawing/2014/main" val="957515009"/>
                    </a:ext>
                  </a:extLst>
                </a:gridCol>
                <a:gridCol w="3332480">
                  <a:extLst>
                    <a:ext uri="{9D8B030D-6E8A-4147-A177-3AD203B41FA5}">
                      <a16:colId xmlns:a16="http://schemas.microsoft.com/office/drawing/2014/main" val="2353111847"/>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ctr">
                        <a:buNone/>
                      </a:pPr>
                      <a:r>
                        <a:rPr lang="en-US" sz="1200" b="1" i="0" u="none" strike="noStrike" noProof="0">
                          <a:solidFill>
                            <a:schemeClr val="bg1"/>
                          </a:solidFill>
                          <a:latin typeface="+mn-lt"/>
                        </a:rPr>
                        <a:t>Our Products</a:t>
                      </a: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ctr">
                        <a:buNone/>
                      </a:pPr>
                      <a:r>
                        <a:rPr lang="en-US" sz="1200" b="1" i="0" u="none" strike="noStrike" noProof="0">
                          <a:solidFill>
                            <a:schemeClr val="bg1"/>
                          </a:solidFill>
                          <a:latin typeface="+mn-lt"/>
                        </a:rPr>
                        <a:t>Our People</a:t>
                      </a:r>
                      <a:endParaRPr lang="en-US" sz="1200" noProof="0">
                        <a:solidFill>
                          <a:schemeClr val="bg1"/>
                        </a:solidFill>
                        <a:latin typeface="+mn-lt"/>
                      </a:endParaRP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ctr">
                        <a:buNone/>
                      </a:pPr>
                      <a:r>
                        <a:rPr lang="en-US" sz="1200" b="1" i="0" u="none" strike="noStrike" noProof="0">
                          <a:solidFill>
                            <a:schemeClr val="bg1"/>
                          </a:solidFill>
                          <a:latin typeface="+mn-lt"/>
                        </a:rPr>
                        <a:t>Our People</a:t>
                      </a:r>
                      <a:endParaRPr lang="en-US" sz="1200" b="1" noProof="0">
                        <a:solidFill>
                          <a:schemeClr val="bg1"/>
                        </a:solidFill>
                        <a:latin typeface="+mn-lt"/>
                        <a:cs typeface="Leelawadee"/>
                      </a:endParaRP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1069848">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954F07"/>
                          </a:solidFill>
                          <a:latin typeface="+mj-lt"/>
                          <a:ea typeface="+mn-ea"/>
                          <a:cs typeface="Leelawadee"/>
                        </a:rPr>
                        <a:t>POSITIVE </a:t>
                      </a:r>
                      <a:br>
                        <a:rPr lang="en-US" sz="1400" kern="1200">
                          <a:solidFill>
                            <a:srgbClr val="954F07"/>
                          </a:solidFill>
                          <a:latin typeface="+mj-lt"/>
                          <a:ea typeface="+mn-ea"/>
                          <a:cs typeface="Leelawadee"/>
                        </a:rPr>
                      </a:br>
                      <a:r>
                        <a:rPr lang="en-US" sz="1400" kern="1200">
                          <a:solidFill>
                            <a:srgbClr val="954F07"/>
                          </a:solidFill>
                          <a:latin typeface="+mj-lt"/>
                          <a:ea typeface="+mn-ea"/>
                          <a:cs typeface="Leelawadee"/>
                        </a:rPr>
                        <a:t>AGRICULTURE</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9F0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a:ln>
                            <a:noFill/>
                          </a:ln>
                          <a:solidFill>
                            <a:schemeClr val="accent3"/>
                          </a:solidFill>
                          <a:effectLst/>
                          <a:uLnTx/>
                          <a:uFillTx/>
                          <a:latin typeface="+mn-lt"/>
                          <a:ea typeface="+mn-ea"/>
                          <a:cs typeface="+mn-cs"/>
                        </a:rPr>
                        <a:t>No commonalities.</a:t>
                      </a:r>
                      <a:endParaRPr kumimoji="0" lang="en-US" sz="1050" b="0" i="0" u="none" strike="noStrike" kern="1200" cap="none" spc="0" normalizeH="0" baseline="0" noProof="0">
                        <a:ln>
                          <a:noFill/>
                        </a:ln>
                        <a:solidFill>
                          <a:schemeClr val="accent3"/>
                        </a:solidFill>
                        <a:effectLst/>
                        <a:uLnTx/>
                        <a:uFillTx/>
                        <a:latin typeface="+mn-lt"/>
                        <a:ea typeface="+mn-ea"/>
                        <a:cs typeface="+mn-cs"/>
                      </a:endParaRP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marR="0" lvl="0" indent="-120650" algn="l">
                        <a:lnSpc>
                          <a:spcPct val="100000"/>
                        </a:lnSpc>
                        <a:spcBef>
                          <a:spcPts val="0"/>
                        </a:spcBef>
                        <a:spcAft>
                          <a:spcPts val="0"/>
                        </a:spcAft>
                        <a:buClr>
                          <a:schemeClr val="tx1"/>
                        </a:buClr>
                        <a:buFont typeface="Arial" panose="020B0604020202020204" pitchFamily="34" charset="0"/>
                        <a:buChar char="•"/>
                      </a:pPr>
                      <a:r>
                        <a:rPr lang="en-US" sz="1050" b="0" i="0" u="none" strike="noStrike" kern="1200" cap="none" spc="0" normalizeH="0" baseline="0" noProof="0">
                          <a:ln>
                            <a:noFill/>
                          </a:ln>
                          <a:solidFill>
                            <a:schemeClr val="accent3"/>
                          </a:solidFill>
                          <a:effectLst/>
                          <a:highlight>
                            <a:srgbClr val="4FE2F3"/>
                          </a:highlight>
                          <a:uLnTx/>
                          <a:uFillTx/>
                          <a:latin typeface="+mn-lt"/>
                        </a:rPr>
                        <a:t>Goal:</a:t>
                      </a:r>
                      <a:r>
                        <a:rPr lang="en-US" sz="1050" b="0" i="0" u="none" strike="noStrike" kern="1200" cap="none" spc="0" normalizeH="0" baseline="0" noProof="0">
                          <a:ln>
                            <a:noFill/>
                          </a:ln>
                          <a:solidFill>
                            <a:schemeClr val="accent3"/>
                          </a:solidFill>
                          <a:effectLst/>
                          <a:uLnTx/>
                          <a:uFillTx/>
                          <a:latin typeface="+mn-lt"/>
                        </a:rPr>
                        <a:t> Champion responsible and regenerative agricultural practices for key directly sourced ingredients by 2030</a:t>
                      </a:r>
                    </a:p>
                    <a:p>
                      <a:pPr marL="350838" marR="0" lvl="1" indent="-176213" algn="l">
                        <a:lnSpc>
                          <a:spcPct val="100000"/>
                        </a:lnSpc>
                        <a:spcBef>
                          <a:spcPts val="200"/>
                        </a:spcBef>
                        <a:spcAft>
                          <a:spcPts val="0"/>
                        </a:spcAft>
                        <a:buClr>
                          <a:schemeClr val="tx1"/>
                        </a:buClr>
                        <a:buFont typeface="Wingdings,Sans-Serif"/>
                        <a:buChar char="Ø"/>
                      </a:pPr>
                      <a:r>
                        <a:rPr lang="en-US" sz="1050" b="1" i="0" u="none" strike="noStrike" kern="1200" cap="none" spc="0" normalizeH="0" baseline="0" noProof="0">
                          <a:ln>
                            <a:noFill/>
                          </a:ln>
                          <a:solidFill>
                            <a:schemeClr val="accent3"/>
                          </a:solidFill>
                          <a:effectLst/>
                          <a:uLnTx/>
                          <a:uFillTx/>
                          <a:latin typeface="+mn-lt"/>
                        </a:rPr>
                        <a:t>pep+ </a:t>
                      </a:r>
                      <a:r>
                        <a:rPr lang="en-US" sz="1050" b="1" i="0" u="none" strike="noStrike" kern="1200" cap="none" spc="0" normalizeH="0" baseline="0" noProof="0">
                          <a:ln>
                            <a:noFill/>
                          </a:ln>
                          <a:solidFill>
                            <a:schemeClr val="accent3"/>
                          </a:solidFill>
                          <a:effectLst/>
                          <a:uLnTx/>
                          <a:uFillTx/>
                          <a:latin typeface="+mn-lt"/>
                          <a:ea typeface="+mn-ea"/>
                          <a:cs typeface="+mn-cs"/>
                        </a:rPr>
                        <a:t>alignment: Spread the adoption of regenerative agriculture, restorative, or protective practices across 10 million acres of land supporting the growth of our key crops and ingredients by 2030 </a:t>
                      </a:r>
                    </a:p>
                    <a:p>
                      <a:pPr marL="120650" marR="0" lvl="0" indent="-120650" algn="l" defTabSz="914400" rtl="0" eaLnBrk="1" fontAlgn="auto" latinLnBrk="0" hangingPunct="1">
                        <a:lnSpc>
                          <a:spcPct val="100000"/>
                        </a:lnSpc>
                        <a:spcBef>
                          <a:spcPts val="400"/>
                        </a:spcBef>
                        <a:spcAft>
                          <a:spcPts val="0"/>
                        </a:spcAft>
                        <a:buClr>
                          <a:schemeClr val="tx1"/>
                        </a:buClr>
                        <a:buSzTx/>
                        <a:buFont typeface="Arial" panose="020B0604020202020204" pitchFamily="34" charset="0"/>
                        <a:buChar char="•"/>
                        <a:tabLst/>
                        <a:defRPr/>
                      </a:pPr>
                      <a:r>
                        <a:rPr lang="en-US" sz="1050" b="0" i="0" u="none" strike="noStrike" kern="1200" cap="none" spc="0" normalizeH="0" baseline="0" noProof="0">
                          <a:ln>
                            <a:noFill/>
                          </a:ln>
                          <a:solidFill>
                            <a:schemeClr val="accent3"/>
                          </a:solidFill>
                          <a:effectLst/>
                          <a:highlight>
                            <a:srgbClr val="FFC624"/>
                          </a:highlight>
                          <a:uLnTx/>
                          <a:uFillTx/>
                          <a:latin typeface="+mn-lt"/>
                          <a:ea typeface="+mn-ea"/>
                          <a:cs typeface="+mn-cs"/>
                        </a:rPr>
                        <a:t>Target:</a:t>
                      </a:r>
                      <a:r>
                        <a:rPr lang="en-US" sz="1050" b="0" i="0" u="none" strike="noStrike" kern="1200" cap="none" spc="0" normalizeH="0" baseline="0" noProof="0">
                          <a:ln>
                            <a:noFill/>
                          </a:ln>
                          <a:solidFill>
                            <a:schemeClr val="accent3"/>
                          </a:solidFill>
                          <a:effectLst/>
                          <a:uLnTx/>
                          <a:uFillTx/>
                          <a:latin typeface="+mn-lt"/>
                        </a:rPr>
                        <a:t> Achieve deforestation free and conversion free palm supply chains by 2025 and across entire supply chain by 2030</a:t>
                      </a:r>
                      <a:endParaRPr lang="en-US" sz="1050" b="1" i="0" u="none" strike="noStrike" kern="1200" cap="none" spc="0" normalizeH="0" baseline="0" noProof="0">
                        <a:ln>
                          <a:noFill/>
                        </a:ln>
                        <a:solidFill>
                          <a:schemeClr val="accent3"/>
                        </a:solidFill>
                        <a:effectLst/>
                        <a:uLnTx/>
                        <a:uFillTx/>
                        <a:latin typeface="+mn-lt"/>
                        <a:ea typeface="+mn-ea"/>
                        <a:cs typeface="+mn-cs"/>
                      </a:endParaRPr>
                    </a:p>
                    <a:p>
                      <a:pPr marL="350838" marR="0" lvl="1" indent="-176213" algn="l" defTabSz="914400" rtl="0" eaLnBrk="1" fontAlgn="auto" latinLnBrk="0" hangingPunct="1">
                        <a:lnSpc>
                          <a:spcPct val="100000"/>
                        </a:lnSpc>
                        <a:spcBef>
                          <a:spcPts val="200"/>
                        </a:spcBef>
                        <a:spcAft>
                          <a:spcPts val="0"/>
                        </a:spcAft>
                        <a:buClr>
                          <a:schemeClr val="tx1"/>
                        </a:buClr>
                        <a:buSzTx/>
                        <a:buFont typeface="Wingdings,Sans-Serif"/>
                        <a:buChar char="Ø"/>
                        <a:tabLst/>
                        <a:defRPr/>
                      </a:pPr>
                      <a:r>
                        <a:rPr lang="en-US" sz="1050" b="1" i="0" noProof="0">
                          <a:solidFill>
                            <a:schemeClr val="accent3"/>
                          </a:solidFill>
                          <a:effectLst/>
                          <a:latin typeface="+mn-lt"/>
                          <a:cs typeface="Leelawadee" panose="020B0502040204020203" pitchFamily="34" charset="-34"/>
                        </a:rPr>
                        <a:t>pep+ alignmen</a:t>
                      </a:r>
                      <a:r>
                        <a:rPr lang="en-US" sz="1050" b="1" i="0" kern="1200" noProof="0">
                          <a:solidFill>
                            <a:schemeClr val="accent3"/>
                          </a:solidFill>
                          <a:effectLst/>
                          <a:latin typeface="+mn-lt"/>
                          <a:ea typeface="+mn-ea"/>
                          <a:cs typeface="Leelawadee" panose="020B0502040204020203" pitchFamily="34" charset="-34"/>
                        </a:rPr>
                        <a:t>t: Continue to strive toward deforestation-free sourcing by 2025 and deforestation- and conversion-free sourcing by 2030 for high-risk commodities in our company-owned and -operated activities </a:t>
                      </a: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a:ln>
                            <a:noFill/>
                          </a:ln>
                          <a:solidFill>
                            <a:schemeClr val="accent3"/>
                          </a:solidFill>
                          <a:effectLst/>
                          <a:uLnTx/>
                          <a:uFillTx/>
                          <a:latin typeface="+mn-lt"/>
                          <a:ea typeface="+mn-ea"/>
                          <a:cs typeface="+mn-cs"/>
                        </a:rPr>
                        <a:t>No commonalities.</a:t>
                      </a:r>
                      <a:endParaRPr kumimoji="0" lang="en-US" sz="1050" b="0" i="0" u="none" strike="noStrike" kern="1200" cap="none" spc="0" normalizeH="0" baseline="0" noProof="0">
                        <a:ln>
                          <a:noFill/>
                        </a:ln>
                        <a:solidFill>
                          <a:schemeClr val="accent3"/>
                        </a:solidFill>
                        <a:effectLst/>
                        <a:uLnTx/>
                        <a:uFillTx/>
                        <a:latin typeface="+mn-lt"/>
                        <a:ea typeface="+mn-ea"/>
                        <a:cs typeface="+mn-cs"/>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1229083">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marR="0" lvl="0" indent="-120650" algn="l">
                        <a:lnSpc>
                          <a:spcPct val="100000"/>
                        </a:lnSpc>
                        <a:spcBef>
                          <a:spcPts val="0"/>
                        </a:spcBef>
                        <a:spcAft>
                          <a:spcPts val="0"/>
                        </a:spcAft>
                        <a:buClr>
                          <a:schemeClr val="tx1"/>
                        </a:buClr>
                        <a:buFont typeface="Arial,Sans-Serif"/>
                        <a:buChar char="•"/>
                      </a:pPr>
                      <a:r>
                        <a:rPr lang="en-US" sz="1050" b="0" i="0" u="none" strike="noStrike" kern="1200" cap="none" spc="0" normalizeH="0" baseline="0" noProof="0">
                          <a:ln>
                            <a:noFill/>
                          </a:ln>
                          <a:solidFill>
                            <a:schemeClr val="accent3"/>
                          </a:solidFill>
                          <a:effectLst/>
                          <a:highlight>
                            <a:srgbClr val="FFC624"/>
                          </a:highlight>
                          <a:uLnTx/>
                          <a:uFillTx/>
                          <a:latin typeface="+mn-lt"/>
                        </a:rPr>
                        <a:t>Target:</a:t>
                      </a:r>
                      <a:r>
                        <a:rPr lang="en-US" sz="1050" b="0" i="0" u="none" strike="noStrike" kern="1200" cap="none" spc="0" normalizeH="0" baseline="0" noProof="0">
                          <a:ln>
                            <a:noFill/>
                          </a:ln>
                          <a:solidFill>
                            <a:schemeClr val="accent3"/>
                          </a:solidFill>
                          <a:effectLst/>
                          <a:uLnTx/>
                          <a:uFillTx/>
                          <a:latin typeface="+mn-lt"/>
                        </a:rPr>
                        <a:t> 100% of packaging to be reusable, recyclable or compostable by 2025</a:t>
                      </a:r>
                    </a:p>
                    <a:p>
                      <a:pPr marL="350838" marR="0" lvl="1" indent="-176213" algn="l">
                        <a:lnSpc>
                          <a:spcPct val="100000"/>
                        </a:lnSpc>
                        <a:spcBef>
                          <a:spcPts val="200"/>
                        </a:spcBef>
                        <a:spcAft>
                          <a:spcPts val="0"/>
                        </a:spcAft>
                        <a:buClr>
                          <a:schemeClr val="tx1"/>
                        </a:buClr>
                        <a:buFont typeface="Wingdings" panose="05000000000000000000" pitchFamily="2" charset="2"/>
                        <a:buChar char="Ø"/>
                      </a:pPr>
                      <a:r>
                        <a:rPr lang="en-US" sz="1050" b="1" i="0" u="none" strike="noStrike" kern="1200" cap="none" spc="0" normalizeH="0" baseline="0" noProof="0">
                          <a:ln>
                            <a:noFill/>
                          </a:ln>
                          <a:solidFill>
                            <a:schemeClr val="accent3"/>
                          </a:solidFill>
                          <a:effectLst/>
                          <a:uLnTx/>
                          <a:uFillTx/>
                          <a:latin typeface="+mn-lt"/>
                        </a:rPr>
                        <a:t>pep+ </a:t>
                      </a:r>
                      <a:r>
                        <a:rPr lang="en-US" sz="1050" b="1" i="0" u="none" strike="noStrike" kern="1200" cap="none" spc="0" normalizeH="0" baseline="0" noProof="0">
                          <a:ln>
                            <a:noFill/>
                          </a:ln>
                          <a:solidFill>
                            <a:schemeClr val="accent3"/>
                          </a:solidFill>
                          <a:effectLst/>
                          <a:uLnTx/>
                          <a:uFillTx/>
                          <a:latin typeface="+mn-lt"/>
                          <a:ea typeface="+mn-ea"/>
                          <a:cs typeface="+mn-cs"/>
                        </a:rPr>
                        <a:t>alignment: Achieve 97% or greater reusable, recyclable, or compostable (RRC) packaging by design by 2030 in our primary and secondary packaging in our key packaging markets</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marR="0" lvl="0" indent="-120650" algn="l">
                        <a:lnSpc>
                          <a:spcPct val="100000"/>
                        </a:lnSpc>
                        <a:spcBef>
                          <a:spcPts val="0"/>
                        </a:spcBef>
                        <a:spcAft>
                          <a:spcPts val="0"/>
                        </a:spcAft>
                        <a:buClr>
                          <a:srgbClr val="000000"/>
                        </a:buClr>
                        <a:buFont typeface="Arial,Sans-Serif"/>
                        <a:buChar char="•"/>
                      </a:pPr>
                      <a:r>
                        <a:rPr lang="en-US" sz="1050" b="0" i="0" u="none" strike="noStrike" kern="1200" cap="none" spc="0" normalizeH="0" baseline="0" noProof="0">
                          <a:ln>
                            <a:noFill/>
                          </a:ln>
                          <a:solidFill>
                            <a:schemeClr val="accent3"/>
                          </a:solidFill>
                          <a:effectLst/>
                          <a:highlight>
                            <a:srgbClr val="FFC624"/>
                          </a:highlight>
                          <a:uLnTx/>
                          <a:uFillTx/>
                          <a:latin typeface="+mn-lt"/>
                        </a:rPr>
                        <a:t>Target:</a:t>
                      </a:r>
                      <a:r>
                        <a:rPr lang="en-US" sz="1050" b="0" i="0" u="none" strike="noStrike" kern="1200" cap="none" spc="0" normalizeH="0" baseline="0" noProof="0">
                          <a:ln>
                            <a:noFill/>
                          </a:ln>
                          <a:solidFill>
                            <a:schemeClr val="accent3"/>
                          </a:solidFill>
                          <a:effectLst/>
                          <a:uLnTx/>
                          <a:uFillTx/>
                          <a:latin typeface="+mn-lt"/>
                        </a:rPr>
                        <a:t> Reduce scope 3 emissions by 25% and target net zero by 2050</a:t>
                      </a:r>
                    </a:p>
                    <a:p>
                      <a:pPr marL="350838" lvl="1" indent="-176213" algn="l" rtl="0" fontAlgn="base">
                        <a:lnSpc>
                          <a:spcPct val="100000"/>
                        </a:lnSpc>
                        <a:spcBef>
                          <a:spcPts val="200"/>
                        </a:spcBef>
                        <a:buClr>
                          <a:schemeClr val="tx1"/>
                        </a:buClr>
                        <a:buFont typeface="Wingdings" panose="05000000000000000000" pitchFamily="2" charset="2"/>
                        <a:buChar char="Ø"/>
                      </a:pPr>
                      <a:r>
                        <a:rPr lang="en-GB" sz="1050" b="1" kern="1200">
                          <a:solidFill>
                            <a:schemeClr val="accent3"/>
                          </a:solidFill>
                          <a:effectLst/>
                          <a:latin typeface="+mn-lt"/>
                          <a:ea typeface="+mn-ea"/>
                          <a:cs typeface="Leelawadee" panose="020B0502040204020203" pitchFamily="34" charset="-34"/>
                        </a:rPr>
                        <a:t>pep+ alignment: Achieve a 50% reduction in </a:t>
                      </a:r>
                      <a:br>
                        <a:rPr lang="en-GB" sz="1050" b="1" kern="1200">
                          <a:solidFill>
                            <a:schemeClr val="accent3"/>
                          </a:solidFill>
                          <a:effectLst/>
                          <a:latin typeface="+mn-lt"/>
                          <a:ea typeface="+mn-ea"/>
                          <a:cs typeface="Leelawadee" panose="020B0502040204020203" pitchFamily="34" charset="-34"/>
                        </a:rPr>
                      </a:br>
                      <a:r>
                        <a:rPr lang="en-GB" sz="1050" b="1" kern="1200">
                          <a:solidFill>
                            <a:schemeClr val="accent3"/>
                          </a:solidFill>
                          <a:effectLst/>
                          <a:latin typeface="+mn-lt"/>
                          <a:ea typeface="+mn-ea"/>
                          <a:cs typeface="Leelawadee" panose="020B0502040204020203" pitchFamily="34" charset="-34"/>
                        </a:rPr>
                        <a:t>Scope 1 and 2 emissions by 2030 (vs 2022 baseline) </a:t>
                      </a:r>
                    </a:p>
                    <a:p>
                      <a:pPr marL="350838" lvl="1" indent="-176213" algn="l" rtl="0" fontAlgn="base">
                        <a:lnSpc>
                          <a:spcPct val="100000"/>
                        </a:lnSpc>
                        <a:spcBef>
                          <a:spcPts val="400"/>
                        </a:spcBef>
                        <a:buClr>
                          <a:schemeClr val="tx1"/>
                        </a:buClr>
                        <a:buFont typeface="Wingdings" panose="05000000000000000000" pitchFamily="2" charset="2"/>
                        <a:buChar char="Ø"/>
                      </a:pPr>
                      <a:r>
                        <a:rPr lang="en-GB" sz="1050" b="1" kern="1200">
                          <a:solidFill>
                            <a:schemeClr val="accent3"/>
                          </a:solidFill>
                          <a:effectLst/>
                          <a:latin typeface="+mn-lt"/>
                          <a:ea typeface="+mn-ea"/>
                          <a:cs typeface="Leelawadee" panose="020B0502040204020203" pitchFamily="34" charset="-34"/>
                        </a:rPr>
                        <a:t>pep+ alignment: Achieve a 42% reduction in </a:t>
                      </a:r>
                      <a:br>
                        <a:rPr lang="en-GB" sz="1050" b="1" kern="1200">
                          <a:solidFill>
                            <a:schemeClr val="accent3"/>
                          </a:solidFill>
                          <a:effectLst/>
                          <a:latin typeface="+mn-lt"/>
                          <a:ea typeface="+mn-ea"/>
                          <a:cs typeface="Leelawadee" panose="020B0502040204020203" pitchFamily="34" charset="-34"/>
                        </a:rPr>
                      </a:br>
                      <a:r>
                        <a:rPr lang="en-GB" sz="1050" b="1" kern="1200">
                          <a:solidFill>
                            <a:schemeClr val="accent3"/>
                          </a:solidFill>
                          <a:effectLst/>
                          <a:latin typeface="+mn-lt"/>
                          <a:ea typeface="+mn-ea"/>
                          <a:cs typeface="Leelawadee" panose="020B0502040204020203" pitchFamily="34" charset="-34"/>
                        </a:rPr>
                        <a:t>Scope 3 Energy &amp; Industry (E&amp;I) emissions and 30% reduction in Scope 3 Forest, Land and Agriculture emissions by 2030 (vs 2022 baseline)</a:t>
                      </a:r>
                      <a:endParaRPr lang="en-US" sz="1050" b="1" i="0" kern="1200" noProof="0">
                        <a:solidFill>
                          <a:schemeClr val="accent3"/>
                        </a:solidFill>
                        <a:effectLst/>
                        <a:latin typeface="+mn-lt"/>
                        <a:ea typeface="+mn-ea"/>
                        <a:cs typeface="Leelawadee" panose="020B0502040204020203" pitchFamily="34" charset="-34"/>
                      </a:endParaRP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marR="0" lvl="0" indent="-120650" algn="l">
                        <a:lnSpc>
                          <a:spcPct val="100000"/>
                        </a:lnSpc>
                        <a:spcBef>
                          <a:spcPts val="0"/>
                        </a:spcBef>
                        <a:spcAft>
                          <a:spcPts val="0"/>
                        </a:spcAft>
                        <a:buClr>
                          <a:schemeClr val="tx1"/>
                        </a:buClr>
                        <a:buFont typeface="Arial" panose="020B0604020202020204" pitchFamily="34" charset="0"/>
                        <a:buChar char="•"/>
                      </a:pPr>
                      <a:r>
                        <a:rPr lang="en-US" sz="1050" b="0" i="0" u="none" strike="noStrike" kern="1200" cap="none" spc="0" normalizeH="0" baseline="0" noProof="0">
                          <a:ln>
                            <a:noFill/>
                          </a:ln>
                          <a:solidFill>
                            <a:schemeClr val="accent3"/>
                          </a:solidFill>
                          <a:effectLst/>
                          <a:highlight>
                            <a:srgbClr val="4FE2F3"/>
                          </a:highlight>
                          <a:uLnTx/>
                          <a:uFillTx/>
                          <a:latin typeface="+mn-lt"/>
                          <a:ea typeface="+mn-ea"/>
                          <a:cs typeface="+mn-cs"/>
                        </a:rPr>
                        <a:t>Goal:</a:t>
                      </a:r>
                      <a:r>
                        <a:rPr lang="en-US" sz="1050" b="0" i="0" u="none" strike="noStrike" kern="1200" cap="none" spc="0" normalizeH="0" baseline="0" noProof="0">
                          <a:ln>
                            <a:noFill/>
                          </a:ln>
                          <a:solidFill>
                            <a:schemeClr val="accent3"/>
                          </a:solidFill>
                          <a:effectLst/>
                          <a:uLnTx/>
                          <a:uFillTx/>
                          <a:latin typeface="+mn-lt"/>
                        </a:rPr>
                        <a:t> Provide the equivalent of 1 million meals </a:t>
                      </a:r>
                      <a:br>
                        <a:rPr lang="en-US" sz="1050" b="0" i="0" u="none" strike="noStrike" kern="1200" cap="none" spc="0" normalizeH="0" baseline="0" noProof="0">
                          <a:ln>
                            <a:noFill/>
                          </a:ln>
                          <a:solidFill>
                            <a:schemeClr val="accent3"/>
                          </a:solidFill>
                          <a:effectLst/>
                          <a:uLnTx/>
                          <a:uFillTx/>
                          <a:latin typeface="+mn-lt"/>
                        </a:rPr>
                      </a:br>
                      <a:r>
                        <a:rPr lang="en-US" sz="1050" b="0" i="0" u="none" strike="noStrike" kern="1200" cap="none" spc="0" normalizeH="0" baseline="0" noProof="0">
                          <a:ln>
                            <a:noFill/>
                          </a:ln>
                          <a:solidFill>
                            <a:schemeClr val="accent3"/>
                          </a:solidFill>
                          <a:effectLst/>
                          <a:uLnTx/>
                          <a:uFillTx/>
                          <a:latin typeface="+mn-lt"/>
                        </a:rPr>
                        <a:t>per year to those in food poverty</a:t>
                      </a:r>
                    </a:p>
                    <a:p>
                      <a:pPr marL="350838" marR="0" lvl="1" indent="-176213" algn="l">
                        <a:lnSpc>
                          <a:spcPct val="100000"/>
                        </a:lnSpc>
                        <a:spcBef>
                          <a:spcPts val="200"/>
                        </a:spcBef>
                        <a:spcAft>
                          <a:spcPts val="0"/>
                        </a:spcAft>
                        <a:buClr>
                          <a:schemeClr val="tx1"/>
                        </a:buClr>
                        <a:buFont typeface="Wingdings" panose="05000000000000000000" pitchFamily="2" charset="2"/>
                        <a:buChar char="Ø"/>
                      </a:pPr>
                      <a:r>
                        <a:rPr lang="en-US" sz="1050" b="1" i="0" u="none" strike="noStrike" kern="1200" cap="none" spc="0" normalizeH="0" baseline="0" noProof="0">
                          <a:ln>
                            <a:noFill/>
                          </a:ln>
                          <a:solidFill>
                            <a:schemeClr val="accent3"/>
                          </a:solidFill>
                          <a:effectLst/>
                          <a:uLnTx/>
                          <a:uFillTx/>
                          <a:latin typeface="+mn-lt"/>
                          <a:ea typeface="+mn-ea"/>
                          <a:cs typeface="+mn-cs"/>
                        </a:rPr>
                        <a:t>pep+ alignment: Partner with communities to advance food security and make nutritious food accessible to 50 million people</a:t>
                      </a: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r h="1211263">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922F11"/>
                          </a:solidFill>
                          <a:latin typeface="+mj-lt"/>
                          <a:ea typeface="+mn-ea"/>
                          <a:cs typeface="Leelawadee"/>
                        </a:rPr>
                        <a:t>POSITIVE </a:t>
                      </a:r>
                      <a:br>
                        <a:rPr lang="en-US" sz="1400" kern="1200">
                          <a:solidFill>
                            <a:srgbClr val="922F11"/>
                          </a:solidFill>
                          <a:latin typeface="+mj-lt"/>
                          <a:ea typeface="+mn-ea"/>
                          <a:cs typeface="Leelawadee"/>
                        </a:rPr>
                      </a:br>
                      <a:r>
                        <a:rPr lang="en-US" sz="1400" kern="1200">
                          <a:solidFill>
                            <a:srgbClr val="922F11"/>
                          </a:solidFill>
                          <a:latin typeface="+mj-lt"/>
                          <a:ea typeface="+mn-ea"/>
                          <a:cs typeface="Leelawadee"/>
                        </a:rPr>
                        <a:t>CHOICES</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E6D26"/>
                    </a:solidFill>
                  </a:tcPr>
                </a:tc>
                <a:tc>
                  <a:txBody>
                    <a:bodyPr/>
                    <a:lstStyle/>
                    <a:p>
                      <a:pPr marL="120650" marR="0" lvl="0" indent="-120650" algn="l" defTabSz="914400" rtl="0" eaLnBrk="1" fontAlgn="auto" latinLnBrk="0" hangingPunct="1">
                        <a:lnSpc>
                          <a:spcPct val="100000"/>
                        </a:lnSpc>
                        <a:spcBef>
                          <a:spcPts val="0"/>
                        </a:spcBef>
                        <a:spcAft>
                          <a:spcPts val="0"/>
                        </a:spcAft>
                        <a:buClr>
                          <a:schemeClr val="tx1"/>
                        </a:buClr>
                        <a:buSzTx/>
                        <a:buFont typeface="Arial" panose="020B0604020202020204" pitchFamily="34" charset="0"/>
                        <a:buChar char="•"/>
                        <a:tabLst/>
                        <a:defRPr/>
                      </a:pPr>
                      <a:r>
                        <a:rPr lang="en-US" sz="1050" b="0" i="0" u="none" strike="noStrike" noProof="0">
                          <a:solidFill>
                            <a:schemeClr val="accent3"/>
                          </a:solidFill>
                          <a:highlight>
                            <a:srgbClr val="FFC624"/>
                          </a:highlight>
                          <a:latin typeface="+mn-lt"/>
                        </a:rPr>
                        <a:t>Target:</a:t>
                      </a:r>
                      <a:r>
                        <a:rPr lang="en-US" sz="1050" b="0" i="0" u="none" strike="noStrike" noProof="0">
                          <a:solidFill>
                            <a:schemeClr val="accent3"/>
                          </a:solidFill>
                          <a:latin typeface="+mn-lt"/>
                        </a:rPr>
                        <a:t> Ensure each core range has a plant-based offering by 2030</a:t>
                      </a:r>
                    </a:p>
                    <a:p>
                      <a:pPr marL="350838" marR="0" lvl="1" indent="-176213" algn="l">
                        <a:lnSpc>
                          <a:spcPct val="100000"/>
                        </a:lnSpc>
                        <a:spcBef>
                          <a:spcPts val="200"/>
                        </a:spcBef>
                        <a:spcAft>
                          <a:spcPts val="0"/>
                        </a:spcAft>
                        <a:buClr>
                          <a:schemeClr val="tx1"/>
                        </a:buClr>
                        <a:buFont typeface="Wingdings,Sans-Serif"/>
                        <a:buChar char="Ø"/>
                      </a:pPr>
                      <a:r>
                        <a:rPr lang="en-US" sz="1050" b="1" i="0" u="none" strike="noStrike" kern="1200" cap="none" spc="0" normalizeH="0" baseline="0" noProof="0">
                          <a:ln>
                            <a:noFill/>
                          </a:ln>
                          <a:solidFill>
                            <a:schemeClr val="accent3"/>
                          </a:solidFill>
                          <a:effectLst/>
                          <a:uLnTx/>
                          <a:uFillTx/>
                          <a:latin typeface="+mn-lt"/>
                        </a:rPr>
                        <a:t>pep+ alignment: </a:t>
                      </a:r>
                      <a:r>
                        <a:rPr lang="en-US" sz="1050" b="1" i="0" u="none" strike="noStrike" kern="1200" noProof="0">
                          <a:solidFill>
                            <a:schemeClr val="accent3"/>
                          </a:solidFill>
                          <a:latin typeface="+mn-lt"/>
                          <a:ea typeface="+mn-ea"/>
                          <a:cs typeface="+mn-cs"/>
                        </a:rPr>
                        <a:t>Increase diverse ingredients: </a:t>
                      </a:r>
                      <a:br>
                        <a:rPr lang="en-US" sz="1050" b="1" i="0" u="none" strike="noStrike" kern="1200" noProof="0">
                          <a:solidFill>
                            <a:schemeClr val="accent3"/>
                          </a:solidFill>
                          <a:latin typeface="+mn-lt"/>
                          <a:ea typeface="+mn-ea"/>
                          <a:cs typeface="+mn-cs"/>
                        </a:rPr>
                      </a:br>
                      <a:r>
                        <a:rPr lang="en-US" sz="1050" b="1" i="0" u="none" strike="noStrike" kern="1200" noProof="0">
                          <a:solidFill>
                            <a:schemeClr val="accent3"/>
                          </a:solidFill>
                          <a:latin typeface="+mn-lt"/>
                          <a:ea typeface="+mn-ea"/>
                          <a:cs typeface="+mn-cs"/>
                        </a:rPr>
                        <a:t>Use more diverse ingredients such as legumes, whole grains, plant-based proteins, fruits and vegetables and nuts and seeds to deliver 145 billion portions of diverse ingredients annually in global convenient foods portfolio by 2030 </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marR="0" lvl="0" indent="-120650" algn="l" defTabSz="914400" rtl="0" eaLnBrk="1" fontAlgn="auto" latinLnBrk="0" hangingPunct="1">
                        <a:lnSpc>
                          <a:spcPct val="100000"/>
                        </a:lnSpc>
                        <a:spcBef>
                          <a:spcPts val="0"/>
                        </a:spcBef>
                        <a:spcAft>
                          <a:spcPts val="0"/>
                        </a:spcAft>
                        <a:buClr>
                          <a:schemeClr val="tx1"/>
                        </a:buClr>
                        <a:buSzTx/>
                        <a:buFont typeface="Arial" panose="020B0604020202020204" pitchFamily="34" charset="0"/>
                        <a:buChar char="•"/>
                        <a:tabLst/>
                        <a:defRPr/>
                      </a:pPr>
                      <a:r>
                        <a:rPr lang="en-US" sz="1050" b="0" i="0" u="none" strike="noStrike" kern="1200" cap="none" spc="0" normalizeH="0" baseline="0" noProof="0">
                          <a:ln>
                            <a:noFill/>
                          </a:ln>
                          <a:solidFill>
                            <a:schemeClr val="accent3"/>
                          </a:solidFill>
                          <a:effectLst/>
                          <a:highlight>
                            <a:srgbClr val="4FE2F3"/>
                          </a:highlight>
                          <a:uLnTx/>
                          <a:uFillTx/>
                          <a:latin typeface="+mn-lt"/>
                          <a:ea typeface="+mn-ea"/>
                          <a:cs typeface="+mn-cs"/>
                        </a:rPr>
                        <a:t>Goal:</a:t>
                      </a:r>
                      <a:r>
                        <a:rPr lang="en-US" sz="1050" b="0" i="0" u="none" strike="noStrike" kern="1200" noProof="0">
                          <a:solidFill>
                            <a:schemeClr val="accent3"/>
                          </a:solidFill>
                          <a:effectLst/>
                          <a:latin typeface="+mn-lt"/>
                        </a:rPr>
                        <a:t> </a:t>
                      </a:r>
                      <a:r>
                        <a:rPr lang="en-US" sz="1050" b="0" i="0" u="none" strike="noStrike" kern="1200" noProof="0">
                          <a:solidFill>
                            <a:schemeClr val="accent3"/>
                          </a:solidFill>
                          <a:effectLst/>
                          <a:latin typeface="+mn-lt"/>
                          <a:ea typeface="+mn-ea"/>
                          <a:cs typeface="+mn-cs"/>
                        </a:rPr>
                        <a:t>Use the strength of brands to engage consumers to reduce food waste in the home</a:t>
                      </a:r>
                      <a:endParaRPr lang="en-US" sz="1050" b="0" i="0" u="none" strike="noStrike" kern="1200" cap="none" spc="0" normalizeH="0" baseline="0" noProof="0">
                        <a:ln>
                          <a:noFill/>
                        </a:ln>
                        <a:solidFill>
                          <a:schemeClr val="accent3"/>
                        </a:solidFill>
                        <a:effectLst/>
                        <a:uLnTx/>
                        <a:uFillTx/>
                        <a:latin typeface="+mn-lt"/>
                      </a:endParaRPr>
                    </a:p>
                    <a:p>
                      <a:pPr marL="350838" marR="0" lvl="1" indent="-176213" algn="l">
                        <a:lnSpc>
                          <a:spcPct val="100000"/>
                        </a:lnSpc>
                        <a:spcBef>
                          <a:spcPts val="200"/>
                        </a:spcBef>
                        <a:spcAft>
                          <a:spcPts val="0"/>
                        </a:spcAft>
                        <a:buClr>
                          <a:schemeClr val="tx1"/>
                        </a:buClr>
                        <a:buFont typeface="Wingdings" panose="05000000000000000000" pitchFamily="2" charset="2"/>
                        <a:buChar char="Ø"/>
                      </a:pPr>
                      <a:r>
                        <a:rPr lang="en-US" sz="1050" b="1" i="0" u="none" strike="noStrike" kern="1200" cap="none" spc="0" normalizeH="0" baseline="0" noProof="0">
                          <a:ln>
                            <a:noFill/>
                          </a:ln>
                          <a:solidFill>
                            <a:schemeClr val="accent3"/>
                          </a:solidFill>
                          <a:effectLst/>
                          <a:uLnTx/>
                          <a:uFillTx/>
                          <a:latin typeface="+mn-lt"/>
                        </a:rPr>
                        <a:t>pep+ </a:t>
                      </a:r>
                      <a:r>
                        <a:rPr lang="en-US" sz="1050" b="1" i="0" u="none" strike="noStrike" kern="1200" cap="none" spc="0" normalizeH="0" baseline="0" noProof="0">
                          <a:ln>
                            <a:noFill/>
                          </a:ln>
                          <a:solidFill>
                            <a:schemeClr val="accent3"/>
                          </a:solidFill>
                          <a:effectLst/>
                          <a:uLnTx/>
                          <a:uFillTx/>
                          <a:latin typeface="+mn-lt"/>
                          <a:ea typeface="+mn-ea"/>
                          <a:cs typeface="+mn-cs"/>
                        </a:rPr>
                        <a:t>alignment: Leverage our scaled brands to embody and amplify positive outcomes for the planet and people, including empowering consumers with transparent environmental labeling on our key products</a:t>
                      </a: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Wingdings" panose="05000000000000000000" pitchFamily="2" charset="2"/>
                        <a:buNone/>
                        <a:tabLst/>
                        <a:defRPr/>
                      </a:pPr>
                      <a:r>
                        <a:rPr kumimoji="0" lang="en-US" sz="1050" b="0" i="1" u="none" strike="noStrike" kern="1200" cap="none" spc="0" normalizeH="0" baseline="0" noProof="0">
                          <a:ln>
                            <a:noFill/>
                          </a:ln>
                          <a:solidFill>
                            <a:schemeClr val="accent3"/>
                          </a:solidFill>
                          <a:effectLst/>
                          <a:uLnTx/>
                          <a:uFillTx/>
                          <a:latin typeface="+mn-lt"/>
                          <a:ea typeface="+mn-ea"/>
                          <a:cs typeface="+mn-cs"/>
                        </a:rPr>
                        <a:t>No commonalities.</a:t>
                      </a:r>
                      <a:endParaRPr kumimoji="0" lang="en-US" sz="1050" b="0" i="0" u="none" strike="noStrike" kern="1200" cap="none" spc="0" normalizeH="0" baseline="0" noProof="0">
                        <a:ln>
                          <a:noFill/>
                        </a:ln>
                        <a:solidFill>
                          <a:schemeClr val="accent3"/>
                        </a:solidFill>
                        <a:effectLst/>
                        <a:uLnTx/>
                        <a:uFillTx/>
                        <a:latin typeface="+mn-lt"/>
                        <a:ea typeface="+mn-ea"/>
                        <a:cs typeface="+mn-cs"/>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40967922"/>
                  </a:ext>
                </a:extLst>
              </a:tr>
            </a:tbl>
          </a:graphicData>
        </a:graphic>
      </p:graphicFrame>
      <p:pic>
        <p:nvPicPr>
          <p:cNvPr id="20" name="Picture 19" descr="A logo of a leaf in a circle&#10;&#10;Description automatically generated">
            <a:extLst>
              <a:ext uri="{FF2B5EF4-FFF2-40B4-BE49-F238E27FC236}">
                <a16:creationId xmlns:a16="http://schemas.microsoft.com/office/drawing/2014/main" id="{E36F9AB1-723F-F8CC-28DA-7F489A3B940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7884" y="1838447"/>
            <a:ext cx="556204" cy="604020"/>
          </a:xfrm>
          <a:prstGeom prst="rect">
            <a:avLst/>
          </a:prstGeom>
        </p:spPr>
      </p:pic>
      <p:pic>
        <p:nvPicPr>
          <p:cNvPr id="21" name="Picture 20" descr="A blue and green windmill with green arrows&#10;&#10;Description automatically generated">
            <a:extLst>
              <a:ext uri="{FF2B5EF4-FFF2-40B4-BE49-F238E27FC236}">
                <a16:creationId xmlns:a16="http://schemas.microsoft.com/office/drawing/2014/main" id="{995FFC2F-534D-CD01-AEC4-7D83F502DD4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4285225"/>
            <a:ext cx="556204" cy="604020"/>
          </a:xfrm>
          <a:prstGeom prst="rect">
            <a:avLst/>
          </a:prstGeom>
        </p:spPr>
      </p:pic>
      <p:pic>
        <p:nvPicPr>
          <p:cNvPr id="22" name="Picture 21" descr="A logo of a hand and a globe&#10;&#10;Description automatically generated">
            <a:extLst>
              <a:ext uri="{FF2B5EF4-FFF2-40B4-BE49-F238E27FC236}">
                <a16:creationId xmlns:a16="http://schemas.microsoft.com/office/drawing/2014/main" id="{CEFC5A1F-9988-0BCB-569D-302925C823C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27528" y="5737092"/>
            <a:ext cx="536916" cy="583072"/>
          </a:xfrm>
          <a:prstGeom prst="rect">
            <a:avLst/>
          </a:prstGeom>
        </p:spPr>
      </p:pic>
      <p:pic>
        <p:nvPicPr>
          <p:cNvPr id="4" name="Picture 2" descr="Premier Foods - Wikipedia">
            <a:extLst>
              <a:ext uri="{FF2B5EF4-FFF2-40B4-BE49-F238E27FC236}">
                <a16:creationId xmlns:a16="http://schemas.microsoft.com/office/drawing/2014/main" id="{80F44DC9-DF2C-87D9-0CDB-012BFDC78F5E}"/>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143" t="-9925" r="-1688" b="-9925"/>
          <a:stretch>
            <a:fillRect/>
          </a:stretch>
        </p:blipFill>
        <p:spPr bwMode="auto">
          <a:xfrm>
            <a:off x="10582506" y="196108"/>
            <a:ext cx="1333272" cy="6347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16236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3A0A95-B9E2-7D44-B0BA-5CF6B4CD34D4}"/>
            </a:ext>
          </a:extLst>
        </p:cNvPr>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0F814E03-A08A-9044-CE57-F185016AC0CB}"/>
              </a:ext>
            </a:extLst>
          </p:cNvPr>
          <p:cNvGraphicFramePr>
            <a:graphicFrameLocks/>
          </p:cNvGraphicFramePr>
          <p:nvPr>
            <p:custDataLst>
              <p:tags r:id="rId1"/>
            </p:custDataLst>
            <p:extLst>
              <p:ext uri="{D42A27DB-BD31-4B8C-83A1-F6EECF244321}">
                <p14:modId xmlns:p14="http://schemas.microsoft.com/office/powerpoint/2010/main" val="10454546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10" name="think-cell data - do not delete" hidden="1">
                        <a:extLst>
                          <a:ext uri="{FF2B5EF4-FFF2-40B4-BE49-F238E27FC236}">
                            <a16:creationId xmlns:a16="http://schemas.microsoft.com/office/drawing/2014/main" id="{0F814E03-A08A-9044-CE57-F185016AC0C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B0A5E232-3F12-655C-BD9C-64B4BCDC2067}"/>
              </a:ext>
            </a:extLst>
          </p:cNvPr>
          <p:cNvSpPr>
            <a:spLocks noGrp="1"/>
          </p:cNvSpPr>
          <p:nvPr>
            <p:ph type="title"/>
          </p:nvPr>
        </p:nvSpPr>
        <p:spPr>
          <a:xfrm>
            <a:off x="304800" y="247650"/>
            <a:ext cx="11585575" cy="968375"/>
          </a:xfrm>
        </p:spPr>
        <p:txBody>
          <a:bodyPr vert="horz" rIns="0"/>
          <a:lstStyle/>
          <a:p>
            <a:pPr lvl="0"/>
            <a:r>
              <a:rPr lang="en-US" sz="3000"/>
              <a:t>AMAZON’S SUSTAINABILITY FOCUS AREAS</a:t>
            </a:r>
            <a:br>
              <a:rPr lang="en-US" sz="3000"/>
            </a:br>
            <a:r>
              <a:rPr lang="en-US" sz="1800" i="1"/>
              <a:t>And how these focus areas align with pep+ pillars</a:t>
            </a:r>
          </a:p>
        </p:txBody>
      </p:sp>
      <p:pic>
        <p:nvPicPr>
          <p:cNvPr id="3" name="Picture 2">
            <a:extLst>
              <a:ext uri="{FF2B5EF4-FFF2-40B4-BE49-F238E27FC236}">
                <a16:creationId xmlns:a16="http://schemas.microsoft.com/office/drawing/2014/main" id="{1825F47F-E4D9-559C-F441-80903535D1F4}"/>
              </a:ext>
            </a:extLst>
          </p:cNvPr>
          <p:cNvPicPr>
            <a:picLocks noChangeAspect="1"/>
          </p:cNvPicPr>
          <p:nvPr/>
        </p:nvPicPr>
        <p:blipFill>
          <a:blip r:embed="rId6"/>
          <a:stretch>
            <a:fillRect/>
          </a:stretch>
        </p:blipFill>
        <p:spPr>
          <a:xfrm>
            <a:off x="10153651" y="470243"/>
            <a:ext cx="1733550" cy="523188"/>
          </a:xfrm>
          <a:prstGeom prst="rect">
            <a:avLst/>
          </a:prstGeom>
        </p:spPr>
      </p:pic>
      <p:sp>
        <p:nvSpPr>
          <p:cNvPr id="2" name="Rectangle: Top Corners Rounded 1">
            <a:extLst>
              <a:ext uri="{FF2B5EF4-FFF2-40B4-BE49-F238E27FC236}">
                <a16:creationId xmlns:a16="http://schemas.microsoft.com/office/drawing/2014/main" id="{FC8F41C5-21EE-2A86-228D-EC1234B27CDB}"/>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able 4">
            <a:extLst>
              <a:ext uri="{FF2B5EF4-FFF2-40B4-BE49-F238E27FC236}">
                <a16:creationId xmlns:a16="http://schemas.microsoft.com/office/drawing/2014/main" id="{8F3ACE40-B244-A494-3F45-BD65ECDB7A22}"/>
              </a:ext>
            </a:extLst>
          </p:cNvPr>
          <p:cNvGraphicFramePr>
            <a:graphicFrameLocks noGrp="1"/>
          </p:cNvGraphicFramePr>
          <p:nvPr>
            <p:extLst>
              <p:ext uri="{D42A27DB-BD31-4B8C-83A1-F6EECF244321}">
                <p14:modId xmlns:p14="http://schemas.microsoft.com/office/powerpoint/2010/main" val="3412124788"/>
              </p:ext>
            </p:extLst>
          </p:nvPr>
        </p:nvGraphicFramePr>
        <p:xfrm>
          <a:off x="-7620" y="1148230"/>
          <a:ext cx="11986260" cy="5404018"/>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3332480">
                  <a:extLst>
                    <a:ext uri="{9D8B030D-6E8A-4147-A177-3AD203B41FA5}">
                      <a16:colId xmlns:a16="http://schemas.microsoft.com/office/drawing/2014/main" val="2382844442"/>
                    </a:ext>
                  </a:extLst>
                </a:gridCol>
                <a:gridCol w="3332480">
                  <a:extLst>
                    <a:ext uri="{9D8B030D-6E8A-4147-A177-3AD203B41FA5}">
                      <a16:colId xmlns:a16="http://schemas.microsoft.com/office/drawing/2014/main" val="957515009"/>
                    </a:ext>
                  </a:extLst>
                </a:gridCol>
                <a:gridCol w="3332480">
                  <a:extLst>
                    <a:ext uri="{9D8B030D-6E8A-4147-A177-3AD203B41FA5}">
                      <a16:colId xmlns:a16="http://schemas.microsoft.com/office/drawing/2014/main" val="2353111847"/>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kern="1200" noProof="0">
                          <a:solidFill>
                            <a:schemeClr val="bg1"/>
                          </a:solidFill>
                          <a:latin typeface="+mn-lt"/>
                          <a:ea typeface="+mn-ea"/>
                          <a:cs typeface="Leelawadee" panose="020B0502040204020203" pitchFamily="34" charset="-34"/>
                        </a:rPr>
                        <a:t>Environment</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People​​</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1200" b="1" kern="1200" noProof="0">
                          <a:solidFill>
                            <a:schemeClr val="bg1"/>
                          </a:solidFill>
                          <a:latin typeface="+mn-lt"/>
                          <a:ea typeface="+mn-ea"/>
                          <a:cs typeface="Leelawadee" panose="020B0502040204020203" pitchFamily="34" charset="-34"/>
                        </a:rPr>
                        <a:t>Value Chain</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1069848">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954F07"/>
                          </a:solidFill>
                          <a:latin typeface="+mj-lt"/>
                          <a:ea typeface="+mn-ea"/>
                          <a:cs typeface="Leelawadee"/>
                        </a:rPr>
                        <a:t>POSITIVE </a:t>
                      </a:r>
                      <a:br>
                        <a:rPr lang="en-US" sz="1400" kern="1200">
                          <a:solidFill>
                            <a:srgbClr val="954F07"/>
                          </a:solidFill>
                          <a:latin typeface="+mj-lt"/>
                          <a:ea typeface="+mn-ea"/>
                          <a:cs typeface="Leelawadee"/>
                        </a:rPr>
                      </a:br>
                      <a:r>
                        <a:rPr lang="en-US" sz="1400" kern="1200">
                          <a:solidFill>
                            <a:srgbClr val="954F07"/>
                          </a:solidFill>
                          <a:latin typeface="+mj-lt"/>
                          <a:ea typeface="+mn-ea"/>
                          <a:cs typeface="Leelawadee"/>
                        </a:rPr>
                        <a:t>AGRICULTURE</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9F0A"/>
                    </a:solidFill>
                  </a:tcPr>
                </a:tc>
                <a:tc>
                  <a:txBody>
                    <a:bodyPr/>
                    <a:lstStyle/>
                    <a:p>
                      <a:pPr marL="0" indent="0" algn="ctr">
                        <a:buFont typeface="Arial" panose="020B0604020202020204" pitchFamily="34" charset="0"/>
                        <a:buNone/>
                      </a:pPr>
                      <a:r>
                        <a:rPr lang="en-GB" sz="1050" b="0" i="1" noProof="0">
                          <a:solidFill>
                            <a:srgbClr val="2B660F"/>
                          </a:solidFill>
                          <a:latin typeface="+mn-lt"/>
                          <a:cs typeface="Leelawadee" panose="020B0502040204020203" pitchFamily="34" charset="-34"/>
                        </a:rPr>
                        <a:t>Not a focus area for the customer.</a:t>
                      </a:r>
                      <a:endParaRPr lang="en-US" sz="1050" b="0" i="1" noProof="0">
                        <a:solidFill>
                          <a:srgbClr val="2B660F"/>
                        </a:solidFill>
                        <a:latin typeface="+mn-lt"/>
                        <a:cs typeface="Leelawadee" panose="020B0502040204020203" pitchFamily="34" charset="-34"/>
                      </a:endParaRP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50" b="0" i="1" u="none" strike="noStrike" kern="1200" cap="none" spc="0" normalizeH="0" baseline="0" noProof="0">
                          <a:ln>
                            <a:noFill/>
                          </a:ln>
                          <a:solidFill>
                            <a:srgbClr val="2B660F"/>
                          </a:solidFill>
                          <a:effectLst/>
                          <a:uLnTx/>
                          <a:uFillTx/>
                          <a:latin typeface="+mn-lt"/>
                          <a:ea typeface="+mn-ea"/>
                          <a:cs typeface="Leelawadee" panose="020B0502040204020203" pitchFamily="34" charset="-34"/>
                        </a:rPr>
                        <a:t>Not a focus area for the customer.</a:t>
                      </a:r>
                      <a:endParaRPr kumimoji="0" lang="en-US" sz="1050" b="0" i="1" u="none" strike="noStrike" kern="1200" cap="none" spc="0" normalizeH="0" baseline="0" noProof="0">
                        <a:ln>
                          <a:noFill/>
                        </a:ln>
                        <a:solidFill>
                          <a:srgbClr val="2B660F"/>
                        </a:solidFill>
                        <a:effectLst/>
                        <a:uLnTx/>
                        <a:uFillTx/>
                        <a:latin typeface="+mn-lt"/>
                        <a:ea typeface="+mn-ea"/>
                        <a:cs typeface="Leelawadee" panose="020B0502040204020203" pitchFamily="34" charset="-34"/>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50" b="0" i="1" u="none" strike="noStrike" kern="1200" cap="none" spc="0" normalizeH="0" baseline="0" noProof="0">
                          <a:ln>
                            <a:noFill/>
                          </a:ln>
                          <a:solidFill>
                            <a:srgbClr val="2B660F"/>
                          </a:solidFill>
                          <a:effectLst/>
                          <a:uLnTx/>
                          <a:uFillTx/>
                          <a:latin typeface="+mn-lt"/>
                          <a:ea typeface="+mn-ea"/>
                          <a:cs typeface="Leelawadee" panose="020B0502040204020203" pitchFamily="34" charset="-34"/>
                        </a:rPr>
                        <a:t>Not a focus area for the customer.</a:t>
                      </a:r>
                      <a:endParaRPr kumimoji="0" lang="en-US" sz="1050" b="0" i="1" u="none" strike="noStrike" kern="1200" cap="none" spc="0" normalizeH="0" baseline="0" noProof="0">
                        <a:ln>
                          <a:noFill/>
                        </a:ln>
                        <a:solidFill>
                          <a:srgbClr val="2B660F"/>
                        </a:solidFill>
                        <a:effectLst/>
                        <a:uLnTx/>
                        <a:uFillTx/>
                        <a:latin typeface="+mn-lt"/>
                        <a:ea typeface="+mn-ea"/>
                        <a:cs typeface="Leelawadee" panose="020B0502040204020203" pitchFamily="34" charset="-34"/>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1125070">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14300" indent="-114300">
                        <a:lnSpc>
                          <a:spcPct val="100000"/>
                        </a:lnSpc>
                        <a:spcBef>
                          <a:spcPts val="0"/>
                        </a:spcBef>
                        <a:spcAft>
                          <a:spcPts val="400"/>
                        </a:spcAft>
                        <a:buFont typeface="Arial" panose="020B0604020202020204" pitchFamily="34" charset="0"/>
                        <a:buChar char="•"/>
                      </a:pPr>
                      <a:r>
                        <a:rPr lang="en-US" sz="1050" noProof="0">
                          <a:solidFill>
                            <a:srgbClr val="2B660F"/>
                          </a:solidFill>
                          <a:highlight>
                            <a:srgbClr val="FFC624"/>
                          </a:highlight>
                          <a:latin typeface="+mn-lt"/>
                          <a:cs typeface="Leelawadee"/>
                        </a:rPr>
                        <a:t>Target:</a:t>
                      </a:r>
                      <a:r>
                        <a:rPr lang="en-US" sz="1050" noProof="0">
                          <a:solidFill>
                            <a:srgbClr val="2B660F"/>
                          </a:solidFill>
                          <a:latin typeface="+mn-lt"/>
                          <a:cs typeface="Leelawadee"/>
                        </a:rPr>
                        <a:t> Reach net-zero carbon emissions by 2040</a:t>
                      </a:r>
                    </a:p>
                    <a:p>
                      <a:pPr marL="114300" indent="-114300">
                        <a:lnSpc>
                          <a:spcPct val="100000"/>
                        </a:lnSpc>
                        <a:spcBef>
                          <a:spcPts val="0"/>
                        </a:spcBef>
                        <a:spcAft>
                          <a:spcPts val="400"/>
                        </a:spcAft>
                        <a:buFont typeface="Arial" panose="020B0604020202020204" pitchFamily="34" charset="0"/>
                        <a:buChar char="•"/>
                      </a:pPr>
                      <a:r>
                        <a:rPr lang="en-US" sz="1050" noProof="0">
                          <a:solidFill>
                            <a:srgbClr val="2B660F"/>
                          </a:solidFill>
                          <a:highlight>
                            <a:srgbClr val="FFC624"/>
                          </a:highlight>
                          <a:latin typeface="+mn-lt"/>
                          <a:cs typeface="Leelawadee"/>
                        </a:rPr>
                        <a:t>Target:</a:t>
                      </a:r>
                      <a:r>
                        <a:rPr lang="en-US" sz="1050" noProof="0">
                          <a:solidFill>
                            <a:srgbClr val="2B660F"/>
                          </a:solidFill>
                          <a:latin typeface="+mn-lt"/>
                          <a:cs typeface="Leelawadee"/>
                        </a:rPr>
                        <a:t> At least 100,000 electric delivery vans on the road by 2030, from Rivian and other manufacturers</a:t>
                      </a:r>
                    </a:p>
                    <a:p>
                      <a:pPr marL="114300" indent="-114300">
                        <a:lnSpc>
                          <a:spcPct val="100000"/>
                        </a:lnSpc>
                        <a:spcBef>
                          <a:spcPts val="0"/>
                        </a:spcBef>
                        <a:spcAft>
                          <a:spcPts val="400"/>
                        </a:spcAft>
                        <a:buFont typeface="Arial" panose="020B0604020202020204" pitchFamily="34" charset="0"/>
                        <a:buChar char="•"/>
                      </a:pPr>
                      <a:r>
                        <a:rPr lang="en-US" sz="1050" noProof="0">
                          <a:solidFill>
                            <a:srgbClr val="2B660F"/>
                          </a:solidFill>
                          <a:highlight>
                            <a:srgbClr val="FFC624"/>
                          </a:highlight>
                          <a:latin typeface="+mn-lt"/>
                          <a:cs typeface="Leelawadee"/>
                        </a:rPr>
                        <a:t>Target:</a:t>
                      </a:r>
                      <a:r>
                        <a:rPr lang="en-US" sz="1050" noProof="0">
                          <a:solidFill>
                            <a:srgbClr val="2B660F"/>
                          </a:solidFill>
                          <a:latin typeface="+mn-lt"/>
                          <a:cs typeface="Leelawadee"/>
                        </a:rPr>
                        <a:t> Match 100% of the electricity consumed by global operations with renewable energy by 2025</a:t>
                      </a:r>
                    </a:p>
                    <a:p>
                      <a:pPr marL="114300" indent="-114300">
                        <a:lnSpc>
                          <a:spcPct val="100000"/>
                        </a:lnSpc>
                        <a:spcBef>
                          <a:spcPts val="0"/>
                        </a:spcBef>
                        <a:spcAft>
                          <a:spcPts val="400"/>
                        </a:spcAft>
                        <a:buFont typeface="Arial" panose="020B0604020202020204" pitchFamily="34" charset="0"/>
                        <a:buChar char="•"/>
                      </a:pPr>
                      <a:r>
                        <a:rPr lang="en-US" sz="1050" noProof="0">
                          <a:solidFill>
                            <a:srgbClr val="2B660F"/>
                          </a:solidFill>
                          <a:highlight>
                            <a:srgbClr val="FFC624"/>
                          </a:highlight>
                          <a:latin typeface="+mn-lt"/>
                          <a:cs typeface="Leelawadee" panose="020B0502040204020203" pitchFamily="34" charset="-34"/>
                        </a:rPr>
                        <a:t>Target:</a:t>
                      </a:r>
                      <a:r>
                        <a:rPr lang="en-US" sz="1050" noProof="0">
                          <a:solidFill>
                            <a:srgbClr val="2B660F"/>
                          </a:solidFill>
                          <a:latin typeface="+mn-lt"/>
                          <a:cs typeface="Leelawadee" panose="020B0502040204020203" pitchFamily="34" charset="-34"/>
                        </a:rPr>
                        <a:t> Reduce food waste by 50% across U.S. and Europe operations by 2030</a:t>
                      </a:r>
                    </a:p>
                    <a:p>
                      <a:pPr marL="114300" marR="0" lvl="0" indent="-11430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lang="en-US" sz="1050" noProof="0">
                          <a:solidFill>
                            <a:srgbClr val="2B660F"/>
                          </a:solidFill>
                          <a:highlight>
                            <a:srgbClr val="FFC624"/>
                          </a:highlight>
                          <a:latin typeface="+mn-lt"/>
                          <a:cs typeface="Leelawadee"/>
                        </a:rPr>
                        <a:t>Target:</a:t>
                      </a:r>
                      <a:r>
                        <a:rPr lang="en-US" sz="1050" noProof="0">
                          <a:solidFill>
                            <a:srgbClr val="2B660F"/>
                          </a:solidFill>
                          <a:latin typeface="+mn-lt"/>
                          <a:cs typeface="Leelawadee"/>
                        </a:rPr>
                        <a:t> Continue to adopt the Alliance for Water Stewardship (AWS) Standard in high water-risk manufacturing areas, by 2025, as a vehicle for water advocacy</a:t>
                      </a:r>
                    </a:p>
                    <a:p>
                      <a:pPr marL="114300" marR="0" lvl="0" indent="-114300" algn="l">
                        <a:lnSpc>
                          <a:spcPct val="100000"/>
                        </a:lnSpc>
                        <a:spcBef>
                          <a:spcPts val="0"/>
                        </a:spcBef>
                        <a:spcAft>
                          <a:spcPts val="400"/>
                        </a:spcAft>
                        <a:buClrTx/>
                        <a:buSzTx/>
                        <a:buFont typeface="Arial" panose="020B0604020202020204" pitchFamily="34" charset="0"/>
                        <a:buChar char="•"/>
                      </a:pPr>
                      <a:r>
                        <a:rPr lang="en-US" sz="1050" b="0" i="0" u="none" strike="noStrike" noProof="0">
                          <a:solidFill>
                            <a:srgbClr val="2B660F"/>
                          </a:solidFill>
                          <a:highlight>
                            <a:srgbClr val="4FE2F3"/>
                          </a:highlight>
                          <a:latin typeface="+mn-lt"/>
                        </a:rPr>
                        <a:t>Goal:</a:t>
                      </a:r>
                      <a:r>
                        <a:rPr lang="en-US" sz="1050" b="0" i="0" u="none" strike="noStrike" noProof="0">
                          <a:solidFill>
                            <a:srgbClr val="2B660F"/>
                          </a:solidFill>
                          <a:latin typeface="+mn-lt"/>
                        </a:rPr>
                        <a:t> Through The Climate Pledge, inspire and empower others to reach net-zero carbon emissions </a:t>
                      </a:r>
                      <a:br>
                        <a:rPr lang="en-US" sz="1050" b="0" i="0" u="none" strike="noStrike" noProof="0">
                          <a:solidFill>
                            <a:srgbClr val="2B660F"/>
                          </a:solidFill>
                          <a:latin typeface="+mn-lt"/>
                        </a:rPr>
                      </a:br>
                      <a:r>
                        <a:rPr lang="en-US" sz="1050" b="0" i="0" u="none" strike="noStrike" noProof="0">
                          <a:solidFill>
                            <a:srgbClr val="2B660F"/>
                          </a:solidFill>
                          <a:latin typeface="+mn-lt"/>
                        </a:rPr>
                        <a:t>by 2040</a:t>
                      </a:r>
                    </a:p>
                    <a:p>
                      <a:pPr marL="114300" marR="0" lvl="0" indent="-114300" algn="l">
                        <a:lnSpc>
                          <a:spcPct val="100000"/>
                        </a:lnSpc>
                        <a:spcBef>
                          <a:spcPts val="0"/>
                        </a:spcBef>
                        <a:spcAft>
                          <a:spcPts val="400"/>
                        </a:spcAft>
                        <a:buClrTx/>
                        <a:buSzTx/>
                        <a:buFont typeface="Arial" panose="020B0604020202020204" pitchFamily="34" charset="0"/>
                        <a:buChar char="•"/>
                      </a:pPr>
                      <a:r>
                        <a:rPr lang="en-US" sz="1050" b="0" i="0" u="none" strike="noStrike" noProof="0">
                          <a:solidFill>
                            <a:srgbClr val="2B660F"/>
                          </a:solidFill>
                          <a:latin typeface="+mn-lt"/>
                        </a:rPr>
                        <a:t>PepsiCo is a signatory of The Climate Pledge, committing to achieve net-zero emissions by 2040.</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14300" marR="0" lvl="0" indent="-114300" algn="l" rtl="0" eaLnBrk="1" fontAlgn="auto" latinLnBrk="0" hangingPunct="1">
                        <a:lnSpc>
                          <a:spcPct val="100000"/>
                        </a:lnSpc>
                        <a:spcBef>
                          <a:spcPts val="0"/>
                        </a:spcBef>
                        <a:spcAft>
                          <a:spcPts val="400"/>
                        </a:spcAft>
                        <a:buClrTx/>
                        <a:buSzTx/>
                        <a:buFont typeface="Arial" panose="020B0604020202020204" pitchFamily="34" charset="0"/>
                        <a:buChar char="•"/>
                      </a:pPr>
                      <a:r>
                        <a:rPr lang="en-US" sz="1050" b="0" i="0" u="none" strike="noStrike" kern="1200" noProof="0">
                          <a:solidFill>
                            <a:srgbClr val="2B660F"/>
                          </a:solidFill>
                          <a:effectLst/>
                          <a:highlight>
                            <a:srgbClr val="FFC624"/>
                          </a:highlight>
                          <a:latin typeface="+mn-lt"/>
                        </a:rPr>
                        <a:t>Target:</a:t>
                      </a:r>
                      <a:r>
                        <a:rPr lang="en-US" sz="1050" b="0" i="0" u="none" strike="noStrike" kern="1200" noProof="0">
                          <a:solidFill>
                            <a:srgbClr val="2B660F"/>
                          </a:solidFill>
                          <a:effectLst/>
                          <a:latin typeface="+mn-lt"/>
                        </a:rPr>
                        <a:t> Invest $1.2 billion to upskill over 300,000 U.S. Amazon employees by 2025</a:t>
                      </a:r>
                      <a:endParaRPr lang="en-US" sz="1050" b="0" i="0" kern="1200" noProof="0">
                        <a:solidFill>
                          <a:srgbClr val="2B660F"/>
                        </a:solidFill>
                        <a:effectLst/>
                        <a:latin typeface="+mn-lt"/>
                        <a:ea typeface="+mn-ea"/>
                        <a:cs typeface="Leelawadee"/>
                      </a:endParaRPr>
                    </a:p>
                    <a:p>
                      <a:pPr marL="114300" marR="0" lvl="0" indent="-114300" algn="l" defTabSz="914400">
                        <a:lnSpc>
                          <a:spcPct val="100000"/>
                        </a:lnSpc>
                        <a:spcBef>
                          <a:spcPts val="0"/>
                        </a:spcBef>
                        <a:spcAft>
                          <a:spcPts val="400"/>
                        </a:spcAft>
                        <a:buClrTx/>
                        <a:buSzTx/>
                        <a:buFont typeface="Arial" panose="020B0604020202020204" pitchFamily="34" charset="0"/>
                        <a:buChar char="•"/>
                        <a:tabLst/>
                        <a:defRPr/>
                      </a:pPr>
                      <a:r>
                        <a:rPr lang="en-US" sz="1050" b="0" i="0" kern="1200" noProof="0">
                          <a:solidFill>
                            <a:srgbClr val="2B660F"/>
                          </a:solidFill>
                          <a:effectLst/>
                          <a:highlight>
                            <a:srgbClr val="4FE2F3"/>
                          </a:highlight>
                          <a:latin typeface="+mn-lt"/>
                          <a:ea typeface="+mn-ea"/>
                          <a:cs typeface="Leelawadee"/>
                        </a:rPr>
                        <a:t>Goal:</a:t>
                      </a:r>
                      <a:r>
                        <a:rPr lang="en-US" sz="1050" b="0" i="0" kern="1200" noProof="0">
                          <a:solidFill>
                            <a:srgbClr val="2B660F"/>
                          </a:solidFill>
                          <a:effectLst/>
                          <a:latin typeface="+mn-lt"/>
                          <a:ea typeface="+mn-ea"/>
                          <a:cs typeface="Leelawadee"/>
                        </a:rPr>
                        <a:t> Invest in the physical, mental and emotional well-being of employees as a priority</a:t>
                      </a:r>
                      <a:r>
                        <a:rPr lang="en-US" sz="1050" b="0" i="0" u="none" strike="noStrike" kern="1200" noProof="0">
                          <a:solidFill>
                            <a:srgbClr val="2B660F"/>
                          </a:solidFill>
                          <a:effectLst/>
                          <a:latin typeface="+mn-lt"/>
                        </a:rPr>
                        <a:t> </a:t>
                      </a:r>
                      <a:endParaRPr lang="en-US" sz="1050" noProof="0">
                        <a:solidFill>
                          <a:srgbClr val="2B660F"/>
                        </a:solidFill>
                        <a:latin typeface="+mn-lt"/>
                        <a:cs typeface="Leelawadee"/>
                      </a:endParaRPr>
                    </a:p>
                    <a:p>
                      <a:pPr marL="114300" marR="0" lvl="0" indent="-11430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lang="en-US" sz="1050" b="0" i="0" kern="1200" noProof="0">
                          <a:solidFill>
                            <a:srgbClr val="2B660F"/>
                          </a:solidFill>
                          <a:effectLst/>
                          <a:highlight>
                            <a:srgbClr val="4FE2F3"/>
                          </a:highlight>
                          <a:latin typeface="+mn-lt"/>
                          <a:ea typeface="+mn-ea"/>
                          <a:cs typeface="Leelawadee" panose="020B0502040204020203" pitchFamily="34" charset="-34"/>
                        </a:rPr>
                        <a:t>Goal:</a:t>
                      </a:r>
                      <a:r>
                        <a:rPr lang="en-US" sz="1050" b="0" i="0" kern="1200" noProof="0">
                          <a:solidFill>
                            <a:srgbClr val="2B660F"/>
                          </a:solidFill>
                          <a:effectLst/>
                          <a:latin typeface="+mn-lt"/>
                          <a:ea typeface="+mn-ea"/>
                          <a:cs typeface="Leelawadee" panose="020B0502040204020203" pitchFamily="34" charset="-34"/>
                        </a:rPr>
                        <a:t> </a:t>
                      </a:r>
                      <a:r>
                        <a:rPr lang="en-US" sz="1050" noProof="0">
                          <a:solidFill>
                            <a:srgbClr val="2B660F"/>
                          </a:solidFill>
                          <a:latin typeface="+mn-lt"/>
                          <a:cs typeface="Leelawadee" panose="020B0502040204020203" pitchFamily="34" charset="-34"/>
                        </a:rPr>
                        <a:t>Continuously work to enhance safety processes</a:t>
                      </a:r>
                    </a:p>
                    <a:p>
                      <a:pPr marL="114300" marR="0" lvl="0" indent="-11430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lang="en-US" sz="1050" b="0" i="0" kern="1200" noProof="0">
                          <a:solidFill>
                            <a:srgbClr val="2B660F"/>
                          </a:solidFill>
                          <a:effectLst/>
                          <a:highlight>
                            <a:srgbClr val="4FE2F3"/>
                          </a:highlight>
                          <a:latin typeface="+mn-lt"/>
                          <a:ea typeface="+mn-ea"/>
                          <a:cs typeface="Leelawadee" panose="020B0502040204020203" pitchFamily="34" charset="-34"/>
                        </a:rPr>
                        <a:t>Goal:</a:t>
                      </a:r>
                      <a:r>
                        <a:rPr lang="en-US" sz="1050" b="0" i="0" kern="1200" noProof="0">
                          <a:solidFill>
                            <a:srgbClr val="2B660F"/>
                          </a:solidFill>
                          <a:effectLst/>
                          <a:latin typeface="+mn-lt"/>
                          <a:ea typeface="+mn-ea"/>
                          <a:cs typeface="Leelawadee" panose="020B0502040204020203" pitchFamily="34" charset="-34"/>
                        </a:rPr>
                        <a:t> </a:t>
                      </a:r>
                      <a:r>
                        <a:rPr lang="en-US" sz="1050" noProof="0">
                          <a:solidFill>
                            <a:srgbClr val="2B660F"/>
                          </a:solidFill>
                          <a:latin typeface="+mn-lt"/>
                          <a:cs typeface="Leelawadee" panose="020B0502040204020203" pitchFamily="34" charset="-34"/>
                        </a:rPr>
                        <a:t>Provide training and opportunities for marginalized groups</a:t>
                      </a:r>
                    </a:p>
                    <a:p>
                      <a:pPr marL="114300" marR="0" lvl="0" indent="-11430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lang="en-US" sz="1050" b="0" i="0" kern="1200" noProof="0">
                          <a:solidFill>
                            <a:srgbClr val="2B660F"/>
                          </a:solidFill>
                          <a:effectLst/>
                          <a:highlight>
                            <a:srgbClr val="4FE2F3"/>
                          </a:highlight>
                          <a:latin typeface="+mn-lt"/>
                          <a:ea typeface="+mn-ea"/>
                          <a:cs typeface="Leelawadee" panose="020B0502040204020203" pitchFamily="34" charset="-34"/>
                        </a:rPr>
                        <a:t>Goal:</a:t>
                      </a:r>
                      <a:r>
                        <a:rPr lang="en-US" sz="1050" b="0" i="0" kern="1200" noProof="0">
                          <a:solidFill>
                            <a:srgbClr val="2B660F"/>
                          </a:solidFill>
                          <a:effectLst/>
                          <a:latin typeface="+mn-lt"/>
                          <a:ea typeface="+mn-ea"/>
                          <a:cs typeface="Leelawadee" panose="020B0502040204020203" pitchFamily="34" charset="-34"/>
                        </a:rPr>
                        <a:t> </a:t>
                      </a:r>
                      <a:r>
                        <a:rPr lang="en-US" sz="1050" noProof="0">
                          <a:solidFill>
                            <a:srgbClr val="2B660F"/>
                          </a:solidFill>
                          <a:latin typeface="+mn-lt"/>
                          <a:cs typeface="Leelawadee" panose="020B0502040204020203" pitchFamily="34" charset="-34"/>
                        </a:rPr>
                        <a:t>Monitor wage payments throughout supply chains, enhancing human rights due diligence processes, and promoting continuous improvement in the fair and on-time payment of wages</a:t>
                      </a: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14300" indent="-114300">
                        <a:lnSpc>
                          <a:spcPct val="100000"/>
                        </a:lnSpc>
                        <a:spcBef>
                          <a:spcPts val="0"/>
                        </a:spcBef>
                        <a:spcAft>
                          <a:spcPts val="400"/>
                        </a:spcAft>
                        <a:buFont typeface="Arial" panose="020B0604020202020204" pitchFamily="34" charset="0"/>
                        <a:buChar char="•"/>
                      </a:pPr>
                      <a:r>
                        <a:rPr lang="en-US" sz="1050" b="0" i="0" kern="1200" noProof="0">
                          <a:solidFill>
                            <a:srgbClr val="2B660F"/>
                          </a:solidFill>
                          <a:effectLst/>
                          <a:highlight>
                            <a:srgbClr val="4FE2F3"/>
                          </a:highlight>
                          <a:latin typeface="+mn-lt"/>
                          <a:ea typeface="+mn-ea"/>
                          <a:cs typeface="Leelawadee" panose="020B0502040204020203" pitchFamily="34" charset="-34"/>
                        </a:rPr>
                        <a:t>Goal:</a:t>
                      </a:r>
                      <a:r>
                        <a:rPr lang="en-US" sz="1050" b="0" i="0" kern="1200" noProof="0">
                          <a:solidFill>
                            <a:srgbClr val="2B660F"/>
                          </a:solidFill>
                          <a:effectLst/>
                          <a:latin typeface="+mn-lt"/>
                          <a:ea typeface="+mn-ea"/>
                          <a:cs typeface="Leelawadee" panose="020B0502040204020203" pitchFamily="34" charset="-34"/>
                        </a:rPr>
                        <a:t> Promote the rights of employees and working with suppliers to embed respect for human rights in their operations and supply chains</a:t>
                      </a:r>
                      <a:endParaRPr lang="en-US" sz="1050" noProof="0">
                        <a:solidFill>
                          <a:srgbClr val="2B660F"/>
                        </a:solidFill>
                        <a:latin typeface="+mn-lt"/>
                        <a:cs typeface="Leelawadee" panose="020B0502040204020203" pitchFamily="34" charset="-34"/>
                      </a:endParaRPr>
                    </a:p>
                    <a:p>
                      <a:pPr marL="114300" indent="-114300">
                        <a:lnSpc>
                          <a:spcPct val="100000"/>
                        </a:lnSpc>
                        <a:spcBef>
                          <a:spcPts val="0"/>
                        </a:spcBef>
                        <a:spcAft>
                          <a:spcPts val="400"/>
                        </a:spcAft>
                        <a:buFont typeface="Arial" panose="020B0604020202020204" pitchFamily="34" charset="0"/>
                        <a:buChar char="•"/>
                      </a:pPr>
                      <a:r>
                        <a:rPr lang="en-US" sz="1050" b="0" i="0" kern="1200" noProof="0">
                          <a:solidFill>
                            <a:srgbClr val="2B660F"/>
                          </a:solidFill>
                          <a:effectLst/>
                          <a:highlight>
                            <a:srgbClr val="4FE2F3"/>
                          </a:highlight>
                          <a:latin typeface="+mn-lt"/>
                          <a:ea typeface="+mn-ea"/>
                          <a:cs typeface="Leelawadee" panose="020B0502040204020203" pitchFamily="34" charset="-34"/>
                        </a:rPr>
                        <a:t>Goal:</a:t>
                      </a:r>
                      <a:r>
                        <a:rPr lang="en-US" sz="1050" b="0" i="0" kern="1200" noProof="0">
                          <a:solidFill>
                            <a:srgbClr val="2B660F"/>
                          </a:solidFill>
                          <a:effectLst/>
                          <a:latin typeface="+mn-lt"/>
                          <a:ea typeface="+mn-ea"/>
                          <a:cs typeface="Leelawadee" panose="020B0502040204020203" pitchFamily="34" charset="-34"/>
                        </a:rPr>
                        <a:t> </a:t>
                      </a:r>
                      <a:r>
                        <a:rPr lang="en-US" sz="1050" noProof="0">
                          <a:solidFill>
                            <a:srgbClr val="2B660F"/>
                          </a:solidFill>
                          <a:latin typeface="+mn-lt"/>
                          <a:cs typeface="Leelawadee" panose="020B0502040204020203" pitchFamily="34" charset="-34"/>
                        </a:rPr>
                        <a:t>Build long-term supplier relationships in alignment with company values</a:t>
                      </a:r>
                    </a:p>
                    <a:p>
                      <a:pPr marL="114300" indent="-114300">
                        <a:lnSpc>
                          <a:spcPct val="100000"/>
                        </a:lnSpc>
                        <a:spcBef>
                          <a:spcPts val="0"/>
                        </a:spcBef>
                        <a:spcAft>
                          <a:spcPts val="400"/>
                        </a:spcAft>
                        <a:buFont typeface="Arial" panose="020B0604020202020204" pitchFamily="34" charset="0"/>
                        <a:buChar char="•"/>
                      </a:pPr>
                      <a:r>
                        <a:rPr lang="en-US" sz="1050" b="0" i="0" kern="1200" noProof="0">
                          <a:solidFill>
                            <a:srgbClr val="2B660F"/>
                          </a:solidFill>
                          <a:effectLst/>
                          <a:highlight>
                            <a:srgbClr val="4FE2F3"/>
                          </a:highlight>
                          <a:latin typeface="+mn-lt"/>
                          <a:ea typeface="+mn-ea"/>
                          <a:cs typeface="Leelawadee" panose="020B0502040204020203" pitchFamily="34" charset="-34"/>
                        </a:rPr>
                        <a:t>Goal:</a:t>
                      </a:r>
                      <a:r>
                        <a:rPr lang="en-US" sz="1050" b="0" i="0" kern="1200" noProof="0">
                          <a:solidFill>
                            <a:srgbClr val="2B660F"/>
                          </a:solidFill>
                          <a:effectLst/>
                          <a:latin typeface="+mn-lt"/>
                          <a:ea typeface="+mn-ea"/>
                          <a:cs typeface="Leelawadee" panose="020B0502040204020203" pitchFamily="34" charset="-34"/>
                        </a:rPr>
                        <a:t> </a:t>
                      </a:r>
                      <a:r>
                        <a:rPr lang="en-US" sz="1050" noProof="0">
                          <a:solidFill>
                            <a:srgbClr val="2B660F"/>
                          </a:solidFill>
                          <a:latin typeface="+mn-lt"/>
                          <a:cs typeface="Leelawadee" panose="020B0502040204020203" pitchFamily="34" charset="-34"/>
                        </a:rPr>
                        <a:t>Improve the materials and sourcing standards for products</a:t>
                      </a:r>
                    </a:p>
                    <a:p>
                      <a:pPr marL="114300" indent="-114300">
                        <a:lnSpc>
                          <a:spcPct val="100000"/>
                        </a:lnSpc>
                        <a:spcBef>
                          <a:spcPts val="0"/>
                        </a:spcBef>
                        <a:spcAft>
                          <a:spcPts val="400"/>
                        </a:spcAft>
                        <a:buFont typeface="Arial" panose="020B0604020202020204" pitchFamily="34" charset="0"/>
                        <a:buChar char="•"/>
                      </a:pPr>
                      <a:r>
                        <a:rPr lang="en-US" sz="1050" b="0" i="0" kern="1200" noProof="0">
                          <a:solidFill>
                            <a:srgbClr val="2B660F"/>
                          </a:solidFill>
                          <a:effectLst/>
                          <a:highlight>
                            <a:srgbClr val="4FE2F3"/>
                          </a:highlight>
                          <a:latin typeface="+mn-lt"/>
                          <a:ea typeface="+mn-ea"/>
                          <a:cs typeface="Leelawadee" panose="020B0502040204020203" pitchFamily="34" charset="-34"/>
                        </a:rPr>
                        <a:t>Goal:</a:t>
                      </a:r>
                      <a:r>
                        <a:rPr lang="en-US" sz="1050" b="0" i="0" kern="1200" noProof="0">
                          <a:solidFill>
                            <a:srgbClr val="2B660F"/>
                          </a:solidFill>
                          <a:effectLst/>
                          <a:latin typeface="+mn-lt"/>
                          <a:ea typeface="+mn-ea"/>
                          <a:cs typeface="Leelawadee" panose="020B0502040204020203" pitchFamily="34" charset="-34"/>
                        </a:rPr>
                        <a:t> </a:t>
                      </a:r>
                      <a:r>
                        <a:rPr lang="en-US" sz="1050" noProof="0">
                          <a:solidFill>
                            <a:srgbClr val="2B660F"/>
                          </a:solidFill>
                          <a:latin typeface="+mn-lt"/>
                          <a:cs typeface="Leelawadee" panose="020B0502040204020203" pitchFamily="34" charset="-34"/>
                        </a:rPr>
                        <a:t>Build diverse and inclusive supply chains</a:t>
                      </a:r>
                    </a:p>
                    <a:p>
                      <a:pPr marL="114300" indent="-114300">
                        <a:lnSpc>
                          <a:spcPct val="100000"/>
                        </a:lnSpc>
                        <a:spcBef>
                          <a:spcPts val="0"/>
                        </a:spcBef>
                        <a:spcAft>
                          <a:spcPts val="400"/>
                        </a:spcAft>
                        <a:buFont typeface="Arial" panose="020B0604020202020204" pitchFamily="34" charset="0"/>
                        <a:buChar char="•"/>
                      </a:pPr>
                      <a:r>
                        <a:rPr lang="en-US" sz="1050" b="0" i="0" kern="1200" noProof="0">
                          <a:solidFill>
                            <a:srgbClr val="2B660F"/>
                          </a:solidFill>
                          <a:effectLst/>
                          <a:highlight>
                            <a:srgbClr val="4FE2F3"/>
                          </a:highlight>
                          <a:latin typeface="+mn-lt"/>
                          <a:ea typeface="+mn-ea"/>
                          <a:cs typeface="Leelawadee" panose="020B0502040204020203" pitchFamily="34" charset="-34"/>
                        </a:rPr>
                        <a:t>Goal:</a:t>
                      </a:r>
                      <a:r>
                        <a:rPr lang="en-US" sz="1050" b="0" i="0" kern="1200" noProof="0">
                          <a:solidFill>
                            <a:srgbClr val="2B660F"/>
                          </a:solidFill>
                          <a:effectLst/>
                          <a:latin typeface="+mn-lt"/>
                          <a:ea typeface="+mn-ea"/>
                          <a:cs typeface="Leelawadee" panose="020B0502040204020203" pitchFamily="34" charset="-34"/>
                        </a:rPr>
                        <a:t> </a:t>
                      </a:r>
                      <a:r>
                        <a:rPr lang="en-US" sz="1050" noProof="0">
                          <a:solidFill>
                            <a:srgbClr val="2B660F"/>
                          </a:solidFill>
                          <a:latin typeface="+mn-lt"/>
                          <a:cs typeface="Leelawadee" panose="020B0502040204020203" pitchFamily="34" charset="-34"/>
                        </a:rPr>
                        <a:t>Leverage size, reach, and ability to innovate quickly to strengthen employee communities</a:t>
                      </a: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r h="1167298">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922F11"/>
                          </a:solidFill>
                          <a:latin typeface="+mj-lt"/>
                          <a:ea typeface="+mn-ea"/>
                          <a:cs typeface="Leelawadee"/>
                        </a:rPr>
                        <a:t>POSITIVE </a:t>
                      </a:r>
                      <a:br>
                        <a:rPr lang="en-US" sz="1400" kern="1200">
                          <a:solidFill>
                            <a:srgbClr val="922F11"/>
                          </a:solidFill>
                          <a:latin typeface="+mj-lt"/>
                          <a:ea typeface="+mn-ea"/>
                          <a:cs typeface="Leelawadee"/>
                        </a:rPr>
                      </a:br>
                      <a:r>
                        <a:rPr lang="en-US" sz="1400" kern="1200">
                          <a:solidFill>
                            <a:srgbClr val="922F11"/>
                          </a:solidFill>
                          <a:latin typeface="+mj-lt"/>
                          <a:ea typeface="+mn-ea"/>
                          <a:cs typeface="Leelawadee"/>
                        </a:rPr>
                        <a:t>CHOICES</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E6D26"/>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50" b="0" i="1" u="none" strike="noStrike" kern="1200" cap="none" spc="0" normalizeH="0" baseline="0" noProof="0">
                          <a:ln>
                            <a:noFill/>
                          </a:ln>
                          <a:solidFill>
                            <a:srgbClr val="2B660F"/>
                          </a:solidFill>
                          <a:effectLst/>
                          <a:uLnTx/>
                          <a:uFillTx/>
                          <a:latin typeface="+mn-lt"/>
                          <a:ea typeface="+mn-ea"/>
                          <a:cs typeface="Leelawadee" panose="020B0502040204020203" pitchFamily="34" charset="-34"/>
                        </a:rPr>
                        <a:t>Not a focus area for the customer.</a:t>
                      </a:r>
                      <a:endParaRPr kumimoji="0" lang="en-US" sz="1050" b="0" i="1" u="none" strike="noStrike" kern="1200" cap="none" spc="0" normalizeH="0" baseline="0" noProof="0">
                        <a:ln>
                          <a:noFill/>
                        </a:ln>
                        <a:solidFill>
                          <a:srgbClr val="2B660F"/>
                        </a:solidFill>
                        <a:effectLst/>
                        <a:uLnTx/>
                        <a:uFillTx/>
                        <a:latin typeface="+mn-lt"/>
                        <a:ea typeface="+mn-ea"/>
                        <a:cs typeface="Leelawadee" panose="020B0502040204020203" pitchFamily="34" charset="-34"/>
                      </a:endParaRP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50" b="0" i="1" u="none" strike="noStrike" kern="1200" cap="none" spc="0" normalizeH="0" baseline="0" noProof="0">
                          <a:ln>
                            <a:noFill/>
                          </a:ln>
                          <a:solidFill>
                            <a:srgbClr val="2B660F"/>
                          </a:solidFill>
                          <a:effectLst/>
                          <a:uLnTx/>
                          <a:uFillTx/>
                          <a:latin typeface="+mn-lt"/>
                          <a:ea typeface="+mn-ea"/>
                          <a:cs typeface="Leelawadee" panose="020B0502040204020203" pitchFamily="34" charset="-34"/>
                        </a:rPr>
                        <a:t>Not a focus area for the customer.</a:t>
                      </a:r>
                      <a:endParaRPr kumimoji="0" lang="en-US" sz="1050" b="0" i="1" u="none" strike="noStrike" kern="1200" cap="none" spc="0" normalizeH="0" baseline="0" noProof="0">
                        <a:ln>
                          <a:noFill/>
                        </a:ln>
                        <a:solidFill>
                          <a:srgbClr val="2B660F"/>
                        </a:solidFill>
                        <a:effectLst/>
                        <a:uLnTx/>
                        <a:uFillTx/>
                        <a:latin typeface="+mn-lt"/>
                        <a:ea typeface="+mn-ea"/>
                        <a:cs typeface="Leelawadee" panose="020B0502040204020203" pitchFamily="34" charset="-34"/>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50" b="0" i="1" u="none" strike="noStrike" kern="1200" cap="none" spc="0" normalizeH="0" baseline="0" noProof="0">
                          <a:ln>
                            <a:noFill/>
                          </a:ln>
                          <a:solidFill>
                            <a:srgbClr val="2B660F"/>
                          </a:solidFill>
                          <a:effectLst/>
                          <a:uLnTx/>
                          <a:uFillTx/>
                          <a:latin typeface="+mn-lt"/>
                          <a:ea typeface="+mn-ea"/>
                          <a:cs typeface="Leelawadee" panose="020B0502040204020203" pitchFamily="34" charset="-34"/>
                        </a:rPr>
                        <a:t>Not a focus area for the customer.</a:t>
                      </a:r>
                      <a:endParaRPr kumimoji="0" lang="en-US" sz="1050" b="0" i="1" u="none" strike="noStrike" kern="1200" cap="none" spc="0" normalizeH="0" baseline="0" noProof="0">
                        <a:ln>
                          <a:noFill/>
                        </a:ln>
                        <a:solidFill>
                          <a:srgbClr val="2B660F"/>
                        </a:solidFill>
                        <a:effectLst/>
                        <a:uLnTx/>
                        <a:uFillTx/>
                        <a:latin typeface="+mn-lt"/>
                        <a:ea typeface="+mn-ea"/>
                        <a:cs typeface="Leelawadee" panose="020B0502040204020203" pitchFamily="34" charset="-34"/>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40967922"/>
                  </a:ext>
                </a:extLst>
              </a:tr>
            </a:tbl>
          </a:graphicData>
        </a:graphic>
      </p:graphicFrame>
      <p:pic>
        <p:nvPicPr>
          <p:cNvPr id="6" name="Picture 5" descr="A logo of a leaf in a circle&#10;&#10;Description automatically generated">
            <a:extLst>
              <a:ext uri="{FF2B5EF4-FFF2-40B4-BE49-F238E27FC236}">
                <a16:creationId xmlns:a16="http://schemas.microsoft.com/office/drawing/2014/main" id="{1BD8F1FB-F71A-38B7-7247-2962FF81319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pic>
        <p:nvPicPr>
          <p:cNvPr id="7" name="Picture 6" descr="A blue and green windmill with green arrows&#10;&#10;Description automatically generated">
            <a:extLst>
              <a:ext uri="{FF2B5EF4-FFF2-40B4-BE49-F238E27FC236}">
                <a16:creationId xmlns:a16="http://schemas.microsoft.com/office/drawing/2014/main" id="{F57BBFF6-2C5E-BFC6-BD44-43131A7A522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7884" y="2907512"/>
            <a:ext cx="556204" cy="604020"/>
          </a:xfrm>
          <a:prstGeom prst="rect">
            <a:avLst/>
          </a:prstGeom>
        </p:spPr>
      </p:pic>
      <p:pic>
        <p:nvPicPr>
          <p:cNvPr id="8" name="Picture 7" descr="A logo of a hand and a globe&#10;&#10;Description automatically generated">
            <a:extLst>
              <a:ext uri="{FF2B5EF4-FFF2-40B4-BE49-F238E27FC236}">
                <a16:creationId xmlns:a16="http://schemas.microsoft.com/office/drawing/2014/main" id="{0812B258-A459-68BA-E430-8C0DF97F085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27528" y="5440229"/>
            <a:ext cx="536916" cy="583072"/>
          </a:xfrm>
          <a:prstGeom prst="rect">
            <a:avLst/>
          </a:prstGeom>
        </p:spPr>
      </p:pic>
    </p:spTree>
    <p:extLst>
      <p:ext uri="{BB962C8B-B14F-4D97-AF65-F5344CB8AC3E}">
        <p14:creationId xmlns:p14="http://schemas.microsoft.com/office/powerpoint/2010/main" val="2394526844"/>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3F41E3-B4E2-DFD0-A951-A45CEE102BB3}"/>
            </a:ext>
          </a:extLst>
        </p:cNvPr>
        <p:cNvGrpSpPr/>
        <p:nvPr/>
      </p:nvGrpSpPr>
      <p:grpSpPr>
        <a:xfrm>
          <a:off x="0" y="0"/>
          <a:ext cx="0" cy="0"/>
          <a:chOff x="0" y="0"/>
          <a:chExt cx="0" cy="0"/>
        </a:xfrm>
      </p:grpSpPr>
      <p:pic>
        <p:nvPicPr>
          <p:cNvPr id="2" name="Picture 1" descr="A black and white logo&#10;&#10;AI-generated content may be incorrect.">
            <a:extLst>
              <a:ext uri="{FF2B5EF4-FFF2-40B4-BE49-F238E27FC236}">
                <a16:creationId xmlns:a16="http://schemas.microsoft.com/office/drawing/2014/main" id="{EC0F6E2C-6300-18F3-6182-F4AE50A4E577}"/>
              </a:ext>
            </a:extLst>
          </p:cNvPr>
          <p:cNvPicPr>
            <a:picLocks noChangeAspect="1"/>
          </p:cNvPicPr>
          <p:nvPr/>
        </p:nvPicPr>
        <p:blipFill>
          <a:blip r:embed="rId3"/>
          <a:stretch>
            <a:fillRect/>
          </a:stretch>
        </p:blipFill>
        <p:spPr>
          <a:xfrm>
            <a:off x="304800" y="2259949"/>
            <a:ext cx="5340513" cy="2338103"/>
          </a:xfrm>
          <a:prstGeom prst="rect">
            <a:avLst/>
          </a:prstGeom>
        </p:spPr>
      </p:pic>
    </p:spTree>
    <p:extLst>
      <p:ext uri="{BB962C8B-B14F-4D97-AF65-F5344CB8AC3E}">
        <p14:creationId xmlns:p14="http://schemas.microsoft.com/office/powerpoint/2010/main" val="3651516952"/>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64D098-BDCF-8537-D549-47A50E310662}"/>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FDACDCFF-246D-0747-D903-EF561688879D}"/>
              </a:ext>
            </a:extLst>
          </p:cNvPr>
          <p:cNvGraphicFramePr>
            <a:graphicFrameLocks/>
          </p:cNvGraphicFramePr>
          <p:nvPr>
            <p:custDataLst>
              <p:tags r:id="rId1"/>
            </p:custDataLst>
            <p:extLst>
              <p:ext uri="{D42A27DB-BD31-4B8C-83A1-F6EECF244321}">
                <p14:modId xmlns:p14="http://schemas.microsoft.com/office/powerpoint/2010/main" val="386105677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5" name="think-cell data - do not delete" hidden="1">
                        <a:extLst>
                          <a:ext uri="{FF2B5EF4-FFF2-40B4-BE49-F238E27FC236}">
                            <a16:creationId xmlns:a16="http://schemas.microsoft.com/office/drawing/2014/main" id="{FDACDCFF-246D-0747-D903-EF561688879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8" name="Picture Placeholder 7" descr="Price Chopper | Malls and Retail Wiki | Fandom">
            <a:extLst>
              <a:ext uri="{FF2B5EF4-FFF2-40B4-BE49-F238E27FC236}">
                <a16:creationId xmlns:a16="http://schemas.microsoft.com/office/drawing/2014/main" id="{510AC645-F6F6-7D52-27F9-89D809C7CC53}"/>
              </a:ext>
            </a:extLst>
          </p:cNvPr>
          <p:cNvPicPr>
            <a:picLocks noGrp="1" noChangeAspect="1"/>
          </p:cNvPicPr>
          <p:nvPr>
            <p:ph type="pic" sz="quarter" idx="14"/>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5833" t="-97367" r="-10836" b="-102636"/>
          <a:stretch>
            <a:fillRect/>
          </a:stretch>
        </p:blipFill>
        <p:spPr>
          <a:xfrm>
            <a:off x="0" y="0"/>
            <a:ext cx="6096000" cy="6858000"/>
          </a:xfrm>
          <a:prstGeom prst="rect">
            <a:avLst/>
          </a:prstGeom>
        </p:spPr>
      </p:pic>
      <p:sp>
        <p:nvSpPr>
          <p:cNvPr id="11" name="Rectangle: Single Corner Rounded 10">
            <a:extLst>
              <a:ext uri="{FF2B5EF4-FFF2-40B4-BE49-F238E27FC236}">
                <a16:creationId xmlns:a16="http://schemas.microsoft.com/office/drawing/2014/main" id="{D766F70C-7B00-56D0-1F79-66B1F3D9EF4C}"/>
              </a:ext>
            </a:extLst>
          </p:cNvPr>
          <p:cNvSpPr>
            <a:spLocks/>
          </p:cNvSpPr>
          <p:nvPr/>
        </p:nvSpPr>
        <p:spPr>
          <a:xfrm>
            <a:off x="6300438" y="825872"/>
            <a:ext cx="5852160" cy="66792"/>
          </a:xfrm>
          <a:prstGeom prst="round1Rect">
            <a:avLst>
              <a:gd name="adj" fmla="val 3618"/>
            </a:avLst>
          </a:prstGeom>
          <a:solidFill>
            <a:srgbClr val="0F440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182880" numCol="1" spcCol="38100" rtlCol="0" anchor="b">
            <a:noAutofit/>
          </a:bodyPr>
          <a:lstStyle/>
          <a:p>
            <a:pPr defTabSz="914400"/>
            <a:r>
              <a:rPr kumimoji="0" lang="en-US" sz="3200" b="0" i="0" u="none" strike="noStrike" kern="1200" cap="all" spc="0" normalizeH="0" baseline="0" noProof="0">
                <a:ln>
                  <a:noFill/>
                </a:ln>
                <a:solidFill>
                  <a:srgbClr val="0F440E"/>
                </a:solidFill>
                <a:effectLst/>
                <a:uLnTx/>
                <a:uFillTx/>
                <a:latin typeface="GT Pressura LCG Black"/>
                <a:ea typeface="+mj-ea"/>
                <a:cs typeface="+mj-cs"/>
              </a:rPr>
              <a:t>KEY TAKEAWAYS</a:t>
            </a:r>
            <a:endParaRPr lang="en-US" b="1">
              <a:solidFill>
                <a:srgbClr val="0F440E"/>
              </a:solidFill>
              <a:latin typeface="+mj-lt"/>
            </a:endParaRPr>
          </a:p>
        </p:txBody>
      </p:sp>
      <p:pic>
        <p:nvPicPr>
          <p:cNvPr id="12" name="Picture 11">
            <a:extLst>
              <a:ext uri="{FF2B5EF4-FFF2-40B4-BE49-F238E27FC236}">
                <a16:creationId xmlns:a16="http://schemas.microsoft.com/office/drawing/2014/main" id="{9A3B27EA-8E9B-C639-8F25-1CC65AD4D7AB}"/>
              </a:ext>
            </a:extLst>
          </p:cNvPr>
          <p:cNvPicPr>
            <a:picLocks noChangeAspect="1"/>
          </p:cNvPicPr>
          <p:nvPr/>
        </p:nvPicPr>
        <p:blipFill>
          <a:blip r:embed="rId8"/>
          <a:srcRect l="24821" r="18929"/>
          <a:stretch>
            <a:fillRect/>
          </a:stretch>
        </p:blipFill>
        <p:spPr>
          <a:xfrm rot="16200000">
            <a:off x="2520059" y="3282059"/>
            <a:ext cx="6857999" cy="293883"/>
          </a:xfrm>
          <a:custGeom>
            <a:avLst/>
            <a:gdLst>
              <a:gd name="connsiteX0" fmla="*/ 6857999 w 6857999"/>
              <a:gd name="connsiteY0" fmla="*/ 0 h 293883"/>
              <a:gd name="connsiteX1" fmla="*/ 6857999 w 6857999"/>
              <a:gd name="connsiteY1" fmla="*/ 293883 h 293883"/>
              <a:gd name="connsiteX2" fmla="*/ 0 w 6857999"/>
              <a:gd name="connsiteY2" fmla="*/ 293883 h 293883"/>
              <a:gd name="connsiteX3" fmla="*/ 0 w 6857999"/>
              <a:gd name="connsiteY3" fmla="*/ 0 h 293883"/>
            </a:gdLst>
            <a:ahLst/>
            <a:cxnLst>
              <a:cxn ang="0">
                <a:pos x="connsiteX0" y="connsiteY0"/>
              </a:cxn>
              <a:cxn ang="0">
                <a:pos x="connsiteX1" y="connsiteY1"/>
              </a:cxn>
              <a:cxn ang="0">
                <a:pos x="connsiteX2" y="connsiteY2"/>
              </a:cxn>
              <a:cxn ang="0">
                <a:pos x="connsiteX3" y="connsiteY3"/>
              </a:cxn>
            </a:cxnLst>
            <a:rect l="l" t="t" r="r" b="b"/>
            <a:pathLst>
              <a:path w="6857999" h="293883">
                <a:moveTo>
                  <a:pt x="6857999" y="0"/>
                </a:moveTo>
                <a:lnTo>
                  <a:pt x="6857999" y="293883"/>
                </a:lnTo>
                <a:lnTo>
                  <a:pt x="0" y="293883"/>
                </a:lnTo>
                <a:lnTo>
                  <a:pt x="0" y="0"/>
                </a:lnTo>
                <a:close/>
              </a:path>
            </a:pathLst>
          </a:custGeom>
          <a:effectLst>
            <a:outerShdw blurRad="50800" dist="38100" dir="10800000" algn="r" rotWithShape="0">
              <a:prstClr val="black">
                <a:alpha val="20000"/>
              </a:prstClr>
            </a:outerShdw>
          </a:effectLst>
        </p:spPr>
      </p:pic>
      <p:sp>
        <p:nvSpPr>
          <p:cNvPr id="13" name="Rectangle: Rounded Corners 12">
            <a:extLst>
              <a:ext uri="{FF2B5EF4-FFF2-40B4-BE49-F238E27FC236}">
                <a16:creationId xmlns:a16="http://schemas.microsoft.com/office/drawing/2014/main" id="{A4057B94-3CBC-B9B5-D1BA-11CBDF5FC84E}"/>
              </a:ext>
            </a:extLst>
          </p:cNvPr>
          <p:cNvSpPr>
            <a:spLocks/>
          </p:cNvSpPr>
          <p:nvPr/>
        </p:nvSpPr>
        <p:spPr>
          <a:xfrm rot="10800000" flipH="1" flipV="1">
            <a:off x="6300438" y="1062650"/>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pPr>
              <a:spcBef>
                <a:spcPts val="200"/>
              </a:spcBef>
              <a:defRPr/>
            </a:pPr>
            <a:r>
              <a:rPr lang="en-US" sz="2400" b="1">
                <a:solidFill>
                  <a:srgbClr val="8EBC29"/>
                </a:solidFill>
              </a:rPr>
              <a:t>Food security</a:t>
            </a:r>
          </a:p>
        </p:txBody>
      </p:sp>
      <p:sp>
        <p:nvSpPr>
          <p:cNvPr id="14" name="Rectangle: Rounded Corners 13">
            <a:extLst>
              <a:ext uri="{FF2B5EF4-FFF2-40B4-BE49-F238E27FC236}">
                <a16:creationId xmlns:a16="http://schemas.microsoft.com/office/drawing/2014/main" id="{07CD5535-2C01-50FF-DFAE-E7F7E859DF38}"/>
              </a:ext>
            </a:extLst>
          </p:cNvPr>
          <p:cNvSpPr>
            <a:spLocks/>
          </p:cNvSpPr>
          <p:nvPr/>
        </p:nvSpPr>
        <p:spPr>
          <a:xfrm rot="10800000" flipH="1" flipV="1">
            <a:off x="6386385" y="1711260"/>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a:defRPr/>
            </a:pPr>
            <a:r>
              <a:rPr lang="en-US">
                <a:solidFill>
                  <a:schemeClr val="bg1"/>
                </a:solidFill>
              </a:rPr>
              <a:t>Price Chopper and PepsiCo both have focus areas to advance food security by ensuring access to healthy foods in neighboring communities.</a:t>
            </a:r>
          </a:p>
        </p:txBody>
      </p:sp>
      <p:sp>
        <p:nvSpPr>
          <p:cNvPr id="15" name="Rectangle: Rounded Corners 14">
            <a:extLst>
              <a:ext uri="{FF2B5EF4-FFF2-40B4-BE49-F238E27FC236}">
                <a16:creationId xmlns:a16="http://schemas.microsoft.com/office/drawing/2014/main" id="{A0E2B451-DCCD-398B-4109-339B81A5B61E}"/>
              </a:ext>
            </a:extLst>
          </p:cNvPr>
          <p:cNvSpPr>
            <a:spLocks/>
          </p:cNvSpPr>
          <p:nvPr/>
        </p:nvSpPr>
        <p:spPr>
          <a:xfrm rot="10800000" flipH="1" flipV="1">
            <a:off x="6300438" y="3667989"/>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pPr>
              <a:spcBef>
                <a:spcPts val="200"/>
              </a:spcBef>
              <a:defRPr/>
            </a:pPr>
            <a:r>
              <a:rPr lang="en-US" sz="2400" b="1">
                <a:solidFill>
                  <a:srgbClr val="8EBC29"/>
                </a:solidFill>
              </a:rPr>
              <a:t>Limited alignment</a:t>
            </a:r>
          </a:p>
        </p:txBody>
      </p:sp>
      <p:sp>
        <p:nvSpPr>
          <p:cNvPr id="16" name="Rectangle: Rounded Corners 15">
            <a:extLst>
              <a:ext uri="{FF2B5EF4-FFF2-40B4-BE49-F238E27FC236}">
                <a16:creationId xmlns:a16="http://schemas.microsoft.com/office/drawing/2014/main" id="{A6698E80-D0FC-86E7-3630-E21E815021E1}"/>
              </a:ext>
            </a:extLst>
          </p:cNvPr>
          <p:cNvSpPr>
            <a:spLocks/>
          </p:cNvSpPr>
          <p:nvPr/>
        </p:nvSpPr>
        <p:spPr>
          <a:xfrm rot="10800000" flipH="1" flipV="1">
            <a:off x="6386385" y="4281323"/>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a:defRPr/>
            </a:pPr>
            <a:r>
              <a:rPr lang="en-US">
                <a:solidFill>
                  <a:schemeClr val="bg1"/>
                </a:solidFill>
              </a:rPr>
              <a:t>Aside from a few focus areas on community engagement and reusability of their own shopping bags, Price Chopper has few sustainability focus areas, creating limited opportunities for alignment with PepsiCo.</a:t>
            </a:r>
          </a:p>
        </p:txBody>
      </p:sp>
      <p:sp>
        <p:nvSpPr>
          <p:cNvPr id="17" name="Oval 16">
            <a:extLst>
              <a:ext uri="{FF2B5EF4-FFF2-40B4-BE49-F238E27FC236}">
                <a16:creationId xmlns:a16="http://schemas.microsoft.com/office/drawing/2014/main" id="{5B40C294-CC21-3C09-25F9-9AF2F37CCB08}"/>
              </a:ext>
            </a:extLst>
          </p:cNvPr>
          <p:cNvSpPr/>
          <p:nvPr/>
        </p:nvSpPr>
        <p:spPr>
          <a:xfrm>
            <a:off x="6375234" y="3785645"/>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3C3C99D-A30A-61A2-494E-A7EB250CDA28}"/>
              </a:ext>
            </a:extLst>
          </p:cNvPr>
          <p:cNvSpPr/>
          <p:nvPr/>
        </p:nvSpPr>
        <p:spPr>
          <a:xfrm>
            <a:off x="6375234" y="1171322"/>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a:extLst>
              <a:ext uri="{FF2B5EF4-FFF2-40B4-BE49-F238E27FC236}">
                <a16:creationId xmlns:a16="http://schemas.microsoft.com/office/drawing/2014/main" id="{115F81D9-6D54-17E9-2AF8-2AC51996BFF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422901" y="3833312"/>
            <a:ext cx="311150" cy="311150"/>
          </a:xfrm>
          <a:prstGeom prst="rect">
            <a:avLst/>
          </a:prstGeom>
        </p:spPr>
      </p:pic>
      <p:pic>
        <p:nvPicPr>
          <p:cNvPr id="3" name="Graphic 2">
            <a:extLst>
              <a:ext uri="{FF2B5EF4-FFF2-40B4-BE49-F238E27FC236}">
                <a16:creationId xmlns:a16="http://schemas.microsoft.com/office/drawing/2014/main" id="{F4384878-A2D4-D807-4D17-04247A01710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424170" y="1220258"/>
            <a:ext cx="308612" cy="308612"/>
          </a:xfrm>
          <a:prstGeom prst="rect">
            <a:avLst/>
          </a:prstGeom>
        </p:spPr>
      </p:pic>
    </p:spTree>
    <p:extLst>
      <p:ext uri="{BB962C8B-B14F-4D97-AF65-F5344CB8AC3E}">
        <p14:creationId xmlns:p14="http://schemas.microsoft.com/office/powerpoint/2010/main" val="4159754798"/>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39DEA3-5311-C7E8-3DF8-943AE288B98F}"/>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919FBFA9-14B9-0FE8-6E9A-DDDEF8BE79EB}"/>
              </a:ext>
            </a:extLst>
          </p:cNvPr>
          <p:cNvGraphicFramePr>
            <a:graphicFrameLocks/>
          </p:cNvGraphicFramePr>
          <p:nvPr>
            <p:custDataLst>
              <p:tags r:id="rId1"/>
            </p:custDataLst>
            <p:extLst>
              <p:ext uri="{D42A27DB-BD31-4B8C-83A1-F6EECF244321}">
                <p14:modId xmlns:p14="http://schemas.microsoft.com/office/powerpoint/2010/main" val="11438767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2" name="think-cell data - do not delete" hidden="1">
                        <a:extLst>
                          <a:ext uri="{FF2B5EF4-FFF2-40B4-BE49-F238E27FC236}">
                            <a16:creationId xmlns:a16="http://schemas.microsoft.com/office/drawing/2014/main" id="{919FBFA9-14B9-0FE8-6E9A-DDDEF8BE79E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D0B76FFA-6A85-86B2-7F01-60CE83093642}"/>
              </a:ext>
            </a:extLst>
          </p:cNvPr>
          <p:cNvSpPr>
            <a:spLocks noGrp="1"/>
          </p:cNvSpPr>
          <p:nvPr>
            <p:ph type="title"/>
          </p:nvPr>
        </p:nvSpPr>
        <p:spPr>
          <a:xfrm>
            <a:off x="304798" y="246888"/>
            <a:ext cx="11585448" cy="969264"/>
          </a:xfrm>
        </p:spPr>
        <p:txBody>
          <a:bodyPr vert="horz" rIns="0"/>
          <a:lstStyle/>
          <a:p>
            <a:r>
              <a:rPr lang="en-US" sz="3000"/>
              <a:t>PRICE CHOPPER’S SUSTAINABILITY FOCUS AREAS</a:t>
            </a:r>
            <a:br>
              <a:rPr lang="en-US" sz="3000"/>
            </a:br>
            <a:r>
              <a:rPr lang="en-US" sz="1800" i="1"/>
              <a:t>And how these focus areas align with pep+ pillars</a:t>
            </a:r>
          </a:p>
        </p:txBody>
      </p:sp>
      <p:pic>
        <p:nvPicPr>
          <p:cNvPr id="13" name="Picture 12" descr="Price Chopper | Malls and Retail Wiki | Fandom">
            <a:extLst>
              <a:ext uri="{FF2B5EF4-FFF2-40B4-BE49-F238E27FC236}">
                <a16:creationId xmlns:a16="http://schemas.microsoft.com/office/drawing/2014/main" id="{85ABDF5B-68A1-DCD5-5EAE-63F090B6C21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t="-15643" b="-15643"/>
          <a:stretch>
            <a:fillRect/>
          </a:stretch>
        </p:blipFill>
        <p:spPr>
          <a:xfrm>
            <a:off x="10526446" y="198606"/>
            <a:ext cx="1360754" cy="781590"/>
          </a:xfrm>
          <a:prstGeom prst="rect">
            <a:avLst/>
          </a:prstGeom>
        </p:spPr>
      </p:pic>
      <p:sp>
        <p:nvSpPr>
          <p:cNvPr id="14" name="Rectangle: Top Corners Rounded 13">
            <a:extLst>
              <a:ext uri="{FF2B5EF4-FFF2-40B4-BE49-F238E27FC236}">
                <a16:creationId xmlns:a16="http://schemas.microsoft.com/office/drawing/2014/main" id="{BEC5CAD7-43F3-0F93-5B8D-DAF8FE7B29DE}"/>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5" name="Table 4">
            <a:extLst>
              <a:ext uri="{FF2B5EF4-FFF2-40B4-BE49-F238E27FC236}">
                <a16:creationId xmlns:a16="http://schemas.microsoft.com/office/drawing/2014/main" id="{8E26204B-9C89-0767-4658-A1CDDDEF12DA}"/>
              </a:ext>
            </a:extLst>
          </p:cNvPr>
          <p:cNvGraphicFramePr>
            <a:graphicFrameLocks noGrp="1"/>
          </p:cNvGraphicFramePr>
          <p:nvPr>
            <p:extLst>
              <p:ext uri="{D42A27DB-BD31-4B8C-83A1-F6EECF244321}">
                <p14:modId xmlns:p14="http://schemas.microsoft.com/office/powerpoint/2010/main" val="178807831"/>
              </p:ext>
            </p:extLst>
          </p:nvPr>
        </p:nvGraphicFramePr>
        <p:xfrm>
          <a:off x="-7620" y="1148230"/>
          <a:ext cx="11986260" cy="5037436"/>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5244790">
                  <a:extLst>
                    <a:ext uri="{9D8B030D-6E8A-4147-A177-3AD203B41FA5}">
                      <a16:colId xmlns:a16="http://schemas.microsoft.com/office/drawing/2014/main" val="2382844442"/>
                    </a:ext>
                  </a:extLst>
                </a:gridCol>
                <a:gridCol w="4752650">
                  <a:extLst>
                    <a:ext uri="{9D8B030D-6E8A-4147-A177-3AD203B41FA5}">
                      <a16:colId xmlns:a16="http://schemas.microsoft.com/office/drawing/2014/main" val="2353111847"/>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Environmental</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Societal</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1070804">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954F07"/>
                          </a:solidFill>
                          <a:latin typeface="+mj-lt"/>
                          <a:ea typeface="+mn-ea"/>
                          <a:cs typeface="Leelawadee"/>
                        </a:rPr>
                        <a:t>POSITIVE </a:t>
                      </a:r>
                      <a:br>
                        <a:rPr lang="en-US" sz="1400" kern="1200">
                          <a:solidFill>
                            <a:srgbClr val="954F07"/>
                          </a:solidFill>
                          <a:latin typeface="+mj-lt"/>
                          <a:ea typeface="+mn-ea"/>
                          <a:cs typeface="Leelawadee"/>
                        </a:rPr>
                      </a:br>
                      <a:r>
                        <a:rPr lang="en-US" sz="1400" kern="1200">
                          <a:solidFill>
                            <a:srgbClr val="954F07"/>
                          </a:solidFill>
                          <a:latin typeface="+mj-lt"/>
                          <a:ea typeface="+mn-ea"/>
                          <a:cs typeface="Leelawadee"/>
                        </a:rPr>
                        <a:t>AGRICULTURE</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9F0A"/>
                    </a:solidFill>
                  </a:tcPr>
                </a:tc>
                <a:tc>
                  <a:txBody>
                    <a:bodyPr/>
                    <a:lstStyle/>
                    <a:p>
                      <a:pPr marL="0" marR="0" lvl="0" indent="0" algn="ctr">
                        <a:lnSpc>
                          <a:spcPct val="100000"/>
                        </a:lnSpc>
                        <a:spcBef>
                          <a:spcPts val="0"/>
                        </a:spcBef>
                        <a:spcAft>
                          <a:spcPts val="0"/>
                        </a:spcAft>
                        <a:buFont typeface="Arial"/>
                        <a:buNone/>
                      </a:pPr>
                      <a:r>
                        <a:rPr lang="en-GB" sz="1050" b="0" i="1" u="none" strike="noStrike" kern="1200" cap="none" spc="0" normalizeH="0" baseline="0" noProof="0">
                          <a:ln>
                            <a:noFill/>
                          </a:ln>
                          <a:solidFill>
                            <a:schemeClr val="accent3"/>
                          </a:solidFill>
                          <a:effectLst/>
                          <a:uLnTx/>
                          <a:uFillTx/>
                          <a:latin typeface="+mn-lt"/>
                        </a:rPr>
                        <a:t>Not a focus area for the customer.</a:t>
                      </a:r>
                      <a:endParaRPr lang="en-US" sz="1050" b="0" i="1" u="none" strike="noStrike" kern="1200" cap="none" spc="0" normalizeH="0" baseline="0" noProof="0">
                        <a:ln>
                          <a:noFill/>
                        </a:ln>
                        <a:solidFill>
                          <a:schemeClr val="accent3"/>
                        </a:solidFill>
                        <a:effectLst/>
                        <a:uLnTx/>
                        <a:uFillTx/>
                        <a:latin typeface="+mn-lt"/>
                      </a:endParaRP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a:lnSpc>
                          <a:spcPct val="100000"/>
                        </a:lnSpc>
                        <a:spcBef>
                          <a:spcPts val="0"/>
                        </a:spcBef>
                        <a:spcAft>
                          <a:spcPts val="0"/>
                        </a:spcAft>
                        <a:buFont typeface="Arial"/>
                        <a:buNone/>
                      </a:pPr>
                      <a:r>
                        <a:rPr kumimoji="0" lang="en-GB" sz="1050" b="0" i="1" u="none" strike="noStrike" kern="1200" cap="none" spc="0" normalizeH="0" baseline="0" noProof="0">
                          <a:ln>
                            <a:noFill/>
                          </a:ln>
                          <a:solidFill>
                            <a:schemeClr val="accent3"/>
                          </a:solidFill>
                          <a:effectLst/>
                          <a:uLnTx/>
                          <a:uFillTx/>
                          <a:latin typeface="+mn-lt"/>
                        </a:rPr>
                        <a:t>Not a focus area for the customer.</a:t>
                      </a:r>
                      <a:endParaRPr kumimoji="0" lang="en-US" sz="1050" b="0" i="1" u="none" strike="noStrike" kern="1200" cap="none" spc="0" normalizeH="0" baseline="0" noProof="0">
                        <a:ln>
                          <a:noFill/>
                        </a:ln>
                        <a:solidFill>
                          <a:schemeClr val="accent3"/>
                        </a:solidFill>
                        <a:effectLst/>
                        <a:uLnTx/>
                        <a:uFillTx/>
                        <a:latin typeface="+mn-lt"/>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1859872">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marR="0" lvl="0" indent="-120650" algn="l" defTabSz="914400" rtl="0" eaLnBrk="1" fontAlgn="auto" latinLnBrk="0" hangingPunct="1">
                        <a:lnSpc>
                          <a:spcPct val="100000"/>
                        </a:lnSpc>
                        <a:spcBef>
                          <a:spcPts val="0"/>
                        </a:spcBef>
                        <a:spcAft>
                          <a:spcPts val="0"/>
                        </a:spcAft>
                        <a:buClrTx/>
                        <a:buSzTx/>
                        <a:buFont typeface="Arial"/>
                        <a:buChar char="•"/>
                        <a:tabLst/>
                        <a:defRPr/>
                      </a:pPr>
                      <a:r>
                        <a:rPr lang="en-US" sz="1050" b="0" i="0" u="none" strike="noStrike" noProof="0">
                          <a:solidFill>
                            <a:schemeClr val="accent3"/>
                          </a:solidFill>
                          <a:effectLst/>
                          <a:highlight>
                            <a:srgbClr val="00FFFF"/>
                          </a:highlight>
                          <a:latin typeface="+mn-lt"/>
                        </a:rPr>
                        <a:t>Goal:</a:t>
                      </a:r>
                      <a:r>
                        <a:rPr lang="en-US" sz="1050" b="0" i="0" u="none" strike="noStrike" noProof="0">
                          <a:solidFill>
                            <a:schemeClr val="accent3"/>
                          </a:solidFill>
                          <a:effectLst/>
                          <a:latin typeface="+mn-lt"/>
                        </a:rPr>
                        <a:t> Create an increasingly sustainable business that minimizes waste and conserves natural resources to reduce our impact on the environment</a:t>
                      </a:r>
                    </a:p>
                    <a:p>
                      <a:pPr marL="120650" marR="0" lvl="0" indent="-120650" algn="l" defTabSz="914400" rtl="0" eaLnBrk="1" fontAlgn="auto" latinLnBrk="0" hangingPunct="1">
                        <a:lnSpc>
                          <a:spcPct val="100000"/>
                        </a:lnSpc>
                        <a:spcBef>
                          <a:spcPts val="800"/>
                        </a:spcBef>
                        <a:spcAft>
                          <a:spcPts val="0"/>
                        </a:spcAft>
                        <a:buClrTx/>
                        <a:buSzTx/>
                        <a:buFont typeface="Arial"/>
                        <a:buChar char="•"/>
                        <a:tabLst/>
                        <a:defRPr/>
                      </a:pPr>
                      <a:r>
                        <a:rPr lang="en-US" sz="1050" b="0" i="0" u="none" strike="noStrike" noProof="0">
                          <a:solidFill>
                            <a:schemeClr val="accent3"/>
                          </a:solidFill>
                          <a:effectLst/>
                          <a:highlight>
                            <a:srgbClr val="00FFFF"/>
                          </a:highlight>
                          <a:latin typeface="+mn-lt"/>
                        </a:rPr>
                        <a:t>Goal:</a:t>
                      </a:r>
                      <a:r>
                        <a:rPr lang="en-US" sz="1050" b="0" i="0" u="none" strike="noStrike" noProof="0">
                          <a:solidFill>
                            <a:schemeClr val="accent3"/>
                          </a:solidFill>
                          <a:effectLst/>
                          <a:latin typeface="+mn-lt"/>
                        </a:rPr>
                        <a:t> Encourage customers to utilize our wide variety of reusable </a:t>
                      </a:r>
                      <a:br>
                        <a:rPr lang="en-US" sz="1050" b="0" i="0" u="none" strike="noStrike" noProof="0">
                          <a:solidFill>
                            <a:schemeClr val="accent3"/>
                          </a:solidFill>
                          <a:effectLst/>
                          <a:latin typeface="+mn-lt"/>
                        </a:rPr>
                      </a:br>
                      <a:r>
                        <a:rPr lang="en-US" sz="1050" b="0" i="0" u="none" strike="noStrike" noProof="0">
                          <a:solidFill>
                            <a:schemeClr val="accent3"/>
                          </a:solidFill>
                          <a:effectLst/>
                          <a:latin typeface="+mn-lt"/>
                        </a:rPr>
                        <a:t>bags or bring in their own reusable bags</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marR="0" indent="-1206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050" b="0" i="0" noProof="0">
                          <a:solidFill>
                            <a:schemeClr val="accent3"/>
                          </a:solidFill>
                          <a:effectLst/>
                          <a:highlight>
                            <a:srgbClr val="00FFFF"/>
                          </a:highlight>
                          <a:latin typeface="+mn-lt"/>
                          <a:cs typeface="Leelawadee"/>
                        </a:rPr>
                        <a:t>Goal:</a:t>
                      </a:r>
                      <a:r>
                        <a:rPr lang="en-US" sz="1050" b="0" i="0" noProof="0">
                          <a:solidFill>
                            <a:schemeClr val="accent3"/>
                          </a:solidFill>
                          <a:effectLst/>
                          <a:latin typeface="+mn-lt"/>
                          <a:cs typeface="Leelawadee"/>
                        </a:rPr>
                        <a:t> Ensuring our friends, families and neighbors have regular access to healthy foods – including those who are in danger of going hungry, through a partnership with Harvesters</a:t>
                      </a: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r h="1859872">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922F11"/>
                          </a:solidFill>
                          <a:latin typeface="+mj-lt"/>
                          <a:ea typeface="+mn-ea"/>
                          <a:cs typeface="Leelawadee"/>
                        </a:rPr>
                        <a:t>POSITIVE </a:t>
                      </a:r>
                      <a:br>
                        <a:rPr lang="en-US" sz="1400" kern="1200">
                          <a:solidFill>
                            <a:srgbClr val="922F11"/>
                          </a:solidFill>
                          <a:latin typeface="+mj-lt"/>
                          <a:ea typeface="+mn-ea"/>
                          <a:cs typeface="Leelawadee"/>
                        </a:rPr>
                      </a:br>
                      <a:r>
                        <a:rPr lang="en-US" sz="1400" kern="1200">
                          <a:solidFill>
                            <a:srgbClr val="922F11"/>
                          </a:solidFill>
                          <a:latin typeface="+mj-lt"/>
                          <a:ea typeface="+mn-ea"/>
                          <a:cs typeface="Leelawadee"/>
                        </a:rPr>
                        <a:t>CHOICES</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E6D27"/>
                    </a:solidFill>
                  </a:tcPr>
                </a:tc>
                <a:tc>
                  <a:txBody>
                    <a:bodyPr/>
                    <a:lstStyle/>
                    <a:p>
                      <a:pPr marL="0" marR="0" lvl="0" indent="0" algn="ctr">
                        <a:lnSpc>
                          <a:spcPct val="100000"/>
                        </a:lnSpc>
                        <a:spcBef>
                          <a:spcPts val="0"/>
                        </a:spcBef>
                        <a:spcAft>
                          <a:spcPts val="0"/>
                        </a:spcAft>
                        <a:buFont typeface="Arial"/>
                        <a:buNone/>
                      </a:pPr>
                      <a:r>
                        <a:rPr lang="en-GB" sz="1050" b="0" i="1" u="none" strike="noStrike" kern="1200" cap="none" spc="0" normalizeH="0" baseline="0" noProof="0">
                          <a:ln>
                            <a:noFill/>
                          </a:ln>
                          <a:solidFill>
                            <a:schemeClr val="accent3"/>
                          </a:solidFill>
                          <a:effectLst/>
                          <a:uLnTx/>
                          <a:uFillTx/>
                          <a:latin typeface="+mn-lt"/>
                        </a:rPr>
                        <a:t>Not a focus area for the customer.</a:t>
                      </a:r>
                      <a:endParaRPr lang="en-US" sz="1050" b="0" i="1" u="none" strike="noStrike" kern="1200" cap="none" spc="0" normalizeH="0" baseline="0" noProof="0">
                        <a:ln>
                          <a:noFill/>
                        </a:ln>
                        <a:solidFill>
                          <a:schemeClr val="accent3"/>
                        </a:solidFill>
                        <a:effectLst/>
                        <a:uLnTx/>
                        <a:uFillTx/>
                        <a:latin typeface="+mn-lt"/>
                      </a:endParaRP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a:lnSpc>
                          <a:spcPct val="100000"/>
                        </a:lnSpc>
                        <a:spcBef>
                          <a:spcPts val="0"/>
                        </a:spcBef>
                        <a:spcAft>
                          <a:spcPts val="0"/>
                        </a:spcAft>
                        <a:buFont typeface="Arial"/>
                        <a:buNone/>
                      </a:pPr>
                      <a:r>
                        <a:rPr kumimoji="0" lang="en-GB" sz="1050" b="0" i="1" u="none" strike="noStrike" kern="1200" cap="none" spc="0" normalizeH="0" baseline="0" noProof="0">
                          <a:ln>
                            <a:noFill/>
                          </a:ln>
                          <a:solidFill>
                            <a:schemeClr val="accent3"/>
                          </a:solidFill>
                          <a:effectLst/>
                          <a:uLnTx/>
                          <a:uFillTx/>
                          <a:latin typeface="+mn-lt"/>
                        </a:rPr>
                        <a:t>Not a focus area for the customer.</a:t>
                      </a:r>
                      <a:endParaRPr kumimoji="0" lang="en-US" sz="1050" b="0" i="1" u="none" strike="noStrike" kern="1200" cap="none" spc="0" normalizeH="0" baseline="0" noProof="0">
                        <a:ln>
                          <a:noFill/>
                        </a:ln>
                        <a:solidFill>
                          <a:schemeClr val="accent3"/>
                        </a:solidFill>
                        <a:effectLst/>
                        <a:uLnTx/>
                        <a:uFillTx/>
                        <a:latin typeface="+mn-lt"/>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88316528"/>
                  </a:ext>
                </a:extLst>
              </a:tr>
            </a:tbl>
          </a:graphicData>
        </a:graphic>
      </p:graphicFrame>
      <p:pic>
        <p:nvPicPr>
          <p:cNvPr id="17" name="Picture 16" descr="A logo of a leaf in a circle&#10;&#10;Description automatically generated">
            <a:extLst>
              <a:ext uri="{FF2B5EF4-FFF2-40B4-BE49-F238E27FC236}">
                <a16:creationId xmlns:a16="http://schemas.microsoft.com/office/drawing/2014/main" id="{5CE3AA29-98DD-999D-5EAF-6A9FFBF8C06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pic>
        <p:nvPicPr>
          <p:cNvPr id="18" name="Picture 17" descr="A blue and green windmill with green arrows&#10;&#10;Description automatically generated">
            <a:extLst>
              <a:ext uri="{FF2B5EF4-FFF2-40B4-BE49-F238E27FC236}">
                <a16:creationId xmlns:a16="http://schemas.microsoft.com/office/drawing/2014/main" id="{2A348AE0-1B10-E6EE-88A7-0E92A68ABBB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17884" y="2925134"/>
            <a:ext cx="556204" cy="604020"/>
          </a:xfrm>
          <a:prstGeom prst="rect">
            <a:avLst/>
          </a:prstGeom>
        </p:spPr>
      </p:pic>
      <p:pic>
        <p:nvPicPr>
          <p:cNvPr id="19" name="Picture 18" descr="A logo of a hand and a globe&#10;&#10;Description automatically generated">
            <a:extLst>
              <a:ext uri="{FF2B5EF4-FFF2-40B4-BE49-F238E27FC236}">
                <a16:creationId xmlns:a16="http://schemas.microsoft.com/office/drawing/2014/main" id="{81F0A504-FA84-C1EC-8E8E-A94FC6B883BE}"/>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27528" y="4803653"/>
            <a:ext cx="536916" cy="583072"/>
          </a:xfrm>
          <a:prstGeom prst="rect">
            <a:avLst/>
          </a:prstGeom>
        </p:spPr>
      </p:pic>
    </p:spTree>
    <p:extLst>
      <p:ext uri="{BB962C8B-B14F-4D97-AF65-F5344CB8AC3E}">
        <p14:creationId xmlns:p14="http://schemas.microsoft.com/office/powerpoint/2010/main" val="1480522924"/>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5B31BE-AFE6-5730-ADB3-08EDA32B02E2}"/>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459BC022-FB5F-224B-A902-815E1BCD7830}"/>
              </a:ext>
            </a:extLst>
          </p:cNvPr>
          <p:cNvGraphicFramePr>
            <a:graphicFrameLocks noChangeAspect="1"/>
          </p:cNvGraphicFramePr>
          <p:nvPr>
            <p:custDataLst>
              <p:tags r:id="rId1"/>
            </p:custDataLst>
            <p:extLst>
              <p:ext uri="{D42A27DB-BD31-4B8C-83A1-F6EECF244321}">
                <p14:modId xmlns:p14="http://schemas.microsoft.com/office/powerpoint/2010/main" val="18930159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2" name="think-cell data - do not delete" hidden="1">
                        <a:extLst>
                          <a:ext uri="{FF2B5EF4-FFF2-40B4-BE49-F238E27FC236}">
                            <a16:creationId xmlns:a16="http://schemas.microsoft.com/office/drawing/2014/main" id="{459BC022-FB5F-224B-A902-815E1BCD783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B8AABA91-43EE-0ACE-4FD5-44CEB523B7FD}"/>
              </a:ext>
            </a:extLst>
          </p:cNvPr>
          <p:cNvSpPr>
            <a:spLocks noGrp="1"/>
          </p:cNvSpPr>
          <p:nvPr>
            <p:ph type="title"/>
          </p:nvPr>
        </p:nvSpPr>
        <p:spPr>
          <a:xfrm>
            <a:off x="304798" y="246888"/>
            <a:ext cx="11585448" cy="969264"/>
          </a:xfrm>
        </p:spPr>
        <p:txBody>
          <a:bodyPr vert="horz" rIns="0"/>
          <a:lstStyle/>
          <a:p>
            <a:r>
              <a:rPr lang="en-US" sz="3000"/>
              <a:t>PRICE CHOPPER’S SUSTAINABILITY FOCUS AREAS</a:t>
            </a:r>
            <a:br>
              <a:rPr lang="en-US" sz="3000"/>
            </a:br>
            <a:r>
              <a:rPr lang="en-US" sz="1800" i="1"/>
              <a:t>And how these focus areas align with pep+ pillars</a:t>
            </a:r>
          </a:p>
        </p:txBody>
      </p:sp>
      <p:sp>
        <p:nvSpPr>
          <p:cNvPr id="13" name="Rectangle: Top Corners Rounded 12">
            <a:extLst>
              <a:ext uri="{FF2B5EF4-FFF2-40B4-BE49-F238E27FC236}">
                <a16:creationId xmlns:a16="http://schemas.microsoft.com/office/drawing/2014/main" id="{95AAB355-6ED0-A423-679A-37C314FCE92C}"/>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 name="Table 4">
            <a:extLst>
              <a:ext uri="{FF2B5EF4-FFF2-40B4-BE49-F238E27FC236}">
                <a16:creationId xmlns:a16="http://schemas.microsoft.com/office/drawing/2014/main" id="{B7CF6838-26F5-CDCA-C620-EF94D32D3BCD}"/>
              </a:ext>
            </a:extLst>
          </p:cNvPr>
          <p:cNvGraphicFramePr>
            <a:graphicFrameLocks noGrp="1"/>
          </p:cNvGraphicFramePr>
          <p:nvPr>
            <p:extLst>
              <p:ext uri="{D42A27DB-BD31-4B8C-83A1-F6EECF244321}">
                <p14:modId xmlns:p14="http://schemas.microsoft.com/office/powerpoint/2010/main" val="3872629411"/>
              </p:ext>
            </p:extLst>
          </p:nvPr>
        </p:nvGraphicFramePr>
        <p:xfrm>
          <a:off x="-7620" y="1148230"/>
          <a:ext cx="11986260" cy="5037436"/>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9997440">
                  <a:extLst>
                    <a:ext uri="{9D8B030D-6E8A-4147-A177-3AD203B41FA5}">
                      <a16:colId xmlns:a16="http://schemas.microsoft.com/office/drawing/2014/main" val="2382844442"/>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Societal</a:t>
                      </a:r>
                    </a:p>
                  </a:txBody>
                  <a:tcPr marL="27432" marR="27432" marT="27432"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4790548">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lvl="0" indent="-120650" algn="l">
                        <a:lnSpc>
                          <a:spcPct val="100000"/>
                        </a:lnSpc>
                        <a:buFont typeface="Arial"/>
                        <a:buChar char="•"/>
                      </a:pPr>
                      <a:r>
                        <a:rPr lang="en-US" sz="1050" b="0" i="0" noProof="0">
                          <a:solidFill>
                            <a:schemeClr val="accent3"/>
                          </a:solidFill>
                          <a:effectLst/>
                          <a:highlight>
                            <a:srgbClr val="00FFFF"/>
                          </a:highlight>
                          <a:latin typeface="+mn-lt"/>
                          <a:cs typeface="Leelawadee"/>
                        </a:rPr>
                        <a:t>Goal:</a:t>
                      </a:r>
                      <a:r>
                        <a:rPr lang="en-US" sz="1050" b="0" i="0" noProof="0">
                          <a:solidFill>
                            <a:schemeClr val="accent3"/>
                          </a:solidFill>
                          <a:effectLst/>
                          <a:latin typeface="+mn-lt"/>
                          <a:cs typeface="Leelawadee"/>
                        </a:rPr>
                        <a:t> Ensuring our friends, families and neighbors have regular access to healthy foods – including those who are in danger of going hungry, through a partnership with Harvesters</a:t>
                      </a:r>
                      <a:endParaRPr kumimoji="0" lang="en-US" sz="1050" b="0" i="0" u="none" strike="noStrike" kern="1200" cap="none" spc="0" normalizeH="0" baseline="0" noProof="0">
                        <a:ln>
                          <a:noFill/>
                        </a:ln>
                        <a:solidFill>
                          <a:schemeClr val="accent3"/>
                        </a:solidFill>
                        <a:effectLst/>
                        <a:uLnTx/>
                        <a:uFillTx/>
                        <a:latin typeface="+mn-lt"/>
                      </a:endParaRPr>
                    </a:p>
                    <a:p>
                      <a:pPr marL="350838" marR="0" lvl="1" indent="-176213" algn="l" defTabSz="914400" rtl="0" eaLnBrk="1" fontAlgn="auto" latinLnBrk="0" hangingPunct="1">
                        <a:lnSpc>
                          <a:spcPct val="100000"/>
                        </a:lnSpc>
                        <a:spcBef>
                          <a:spcPts val="400"/>
                        </a:spcBef>
                        <a:spcAft>
                          <a:spcPts val="0"/>
                        </a:spcAft>
                        <a:buClrTx/>
                        <a:buSzTx/>
                        <a:buFont typeface="Wingdings" pitchFamily="2" charset="2"/>
                        <a:buChar char="Ø"/>
                        <a:tabLst/>
                        <a:defRPr/>
                      </a:pPr>
                      <a:r>
                        <a:rPr kumimoji="0" lang="en-US" sz="1050" b="1" i="0" u="none" strike="noStrike" kern="1200" cap="none" spc="0" normalizeH="0" baseline="0" noProof="0">
                          <a:ln>
                            <a:noFill/>
                          </a:ln>
                          <a:solidFill>
                            <a:schemeClr val="accent3"/>
                          </a:solidFill>
                          <a:effectLst/>
                          <a:uLnTx/>
                          <a:uFillTx/>
                          <a:latin typeface="+mn-lt"/>
                          <a:ea typeface="+mn-ea"/>
                          <a:cs typeface="Leelawadee"/>
                        </a:rPr>
                        <a:t>pep+ alignment: Partner with communities to advance food security and make nutritious food accessible to 50 million people</a:t>
                      </a:r>
                      <a:endParaRPr lang="en-US" sz="1050" b="0" i="0" noProof="0">
                        <a:solidFill>
                          <a:schemeClr val="accent3"/>
                        </a:solidFill>
                        <a:effectLst/>
                        <a:latin typeface="+mn-lt"/>
                        <a:cs typeface="Leelawadee"/>
                      </a:endParaRPr>
                    </a:p>
                  </a:txBody>
                  <a:tcPr marL="27432" marR="27432" marT="27432" marB="27432">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bl>
          </a:graphicData>
        </a:graphic>
      </p:graphicFrame>
      <p:sp>
        <p:nvSpPr>
          <p:cNvPr id="19" name="TextBox 18">
            <a:extLst>
              <a:ext uri="{FF2B5EF4-FFF2-40B4-BE49-F238E27FC236}">
                <a16:creationId xmlns:a16="http://schemas.microsoft.com/office/drawing/2014/main" id="{9EA7BA51-1446-172A-FCF9-E434E6C7B6F6}"/>
              </a:ext>
            </a:extLst>
          </p:cNvPr>
          <p:cNvSpPr txBox="1"/>
          <p:nvPr/>
        </p:nvSpPr>
        <p:spPr>
          <a:xfrm>
            <a:off x="6337300" y="6269189"/>
            <a:ext cx="5402263" cy="506261"/>
          </a:xfrm>
          <a:prstGeom prst="rect">
            <a:avLst/>
          </a:prstGeom>
          <a:solidFill>
            <a:srgbClr val="8EBC29"/>
          </a:solidFill>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a:ln>
                  <a:noFill/>
                </a:ln>
                <a:solidFill>
                  <a:schemeClr val="bg1"/>
                </a:solidFill>
                <a:effectLst/>
                <a:uLnTx/>
                <a:uFillTx/>
                <a:cs typeface="Leelawadee" panose="020B0502040204020203" pitchFamily="34" charset="-34"/>
              </a:rPr>
              <a:t>No common focus areas were identified across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a:ln>
                  <a:noFill/>
                </a:ln>
                <a:solidFill>
                  <a:schemeClr val="bg1"/>
                </a:solidFill>
                <a:effectLst/>
                <a:uLnTx/>
                <a:uFillTx/>
                <a:cs typeface="Leelawadee" panose="020B0502040204020203" pitchFamily="34" charset="-34"/>
              </a:rPr>
              <a:t>Positive Agriculture, Positive Choices (PepsiCo), or Environmental (Price Chopper).</a:t>
            </a:r>
          </a:p>
        </p:txBody>
      </p:sp>
      <p:pic>
        <p:nvPicPr>
          <p:cNvPr id="20" name="Picture 19" descr="A blue and green windmill with green arrows&#10;&#10;Description automatically generated">
            <a:extLst>
              <a:ext uri="{FF2B5EF4-FFF2-40B4-BE49-F238E27FC236}">
                <a16:creationId xmlns:a16="http://schemas.microsoft.com/office/drawing/2014/main" id="{05C56A3B-C5E7-BDFB-E4C1-130ADC71E91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pic>
        <p:nvPicPr>
          <p:cNvPr id="3" name="Picture 2" descr="Price Chopper | Malls and Retail Wiki | Fandom">
            <a:extLst>
              <a:ext uri="{FF2B5EF4-FFF2-40B4-BE49-F238E27FC236}">
                <a16:creationId xmlns:a16="http://schemas.microsoft.com/office/drawing/2014/main" id="{5E43307A-8B82-1EBA-D325-03876E4CEF9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imgEffect>
                  </a14:imgLayer>
                </a14:imgProps>
              </a:ext>
            </a:extLst>
          </a:blip>
          <a:srcRect t="-15643" b="-15643"/>
          <a:stretch>
            <a:fillRect/>
          </a:stretch>
        </p:blipFill>
        <p:spPr>
          <a:xfrm>
            <a:off x="10526446" y="198606"/>
            <a:ext cx="1360754" cy="781590"/>
          </a:xfrm>
          <a:prstGeom prst="rect">
            <a:avLst/>
          </a:prstGeom>
        </p:spPr>
      </p:pic>
    </p:spTree>
    <p:extLst>
      <p:ext uri="{BB962C8B-B14F-4D97-AF65-F5344CB8AC3E}">
        <p14:creationId xmlns:p14="http://schemas.microsoft.com/office/powerpoint/2010/main" val="579800786"/>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0B052A-8D57-3A10-4177-1E6F916274E7}"/>
            </a:ext>
          </a:extLst>
        </p:cNvPr>
        <p:cNvGrpSpPr/>
        <p:nvPr/>
      </p:nvGrpSpPr>
      <p:grpSpPr>
        <a:xfrm>
          <a:off x="0" y="0"/>
          <a:ext cx="0" cy="0"/>
          <a:chOff x="0" y="0"/>
          <a:chExt cx="0" cy="0"/>
        </a:xfrm>
      </p:grpSpPr>
      <p:pic>
        <p:nvPicPr>
          <p:cNvPr id="13314" name="Picture 2" descr="Publix – MethodGroupe">
            <a:extLst>
              <a:ext uri="{FF2B5EF4-FFF2-40B4-BE49-F238E27FC236}">
                <a16:creationId xmlns:a16="http://schemas.microsoft.com/office/drawing/2014/main" id="{327C2DE0-1928-2CE2-1608-C0F79E7025E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219074" y="2223407"/>
            <a:ext cx="5229225" cy="2324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3397125"/>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4BA3FA-87BD-BCD4-6243-AF7C7B0A601E}"/>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282541F7-2C2D-9192-9819-F05BEE50CF08}"/>
              </a:ext>
            </a:extLst>
          </p:cNvPr>
          <p:cNvGraphicFramePr>
            <a:graphicFrameLocks/>
          </p:cNvGraphicFramePr>
          <p:nvPr>
            <p:custDataLst>
              <p:tags r:id="rId1"/>
            </p:custDataLst>
            <p:extLst>
              <p:ext uri="{D42A27DB-BD31-4B8C-83A1-F6EECF244321}">
                <p14:modId xmlns:p14="http://schemas.microsoft.com/office/powerpoint/2010/main" val="42637394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5" name="think-cell data - do not delete" hidden="1">
                        <a:extLst>
                          <a:ext uri="{FF2B5EF4-FFF2-40B4-BE49-F238E27FC236}">
                            <a16:creationId xmlns:a16="http://schemas.microsoft.com/office/drawing/2014/main" id="{282541F7-2C2D-9192-9819-F05BEE50CF0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7" name="Picture 2" descr="Download Publix Logo in SVG Vector or PNG File Format - Logo.wine">
            <a:extLst>
              <a:ext uri="{FF2B5EF4-FFF2-40B4-BE49-F238E27FC236}">
                <a16:creationId xmlns:a16="http://schemas.microsoft.com/office/drawing/2014/main" id="{44ECDF3D-3C38-C253-63F9-42FD66A2DDAA}"/>
              </a:ext>
            </a:extLst>
          </p:cNvPr>
          <p:cNvPicPr>
            <a:picLocks noGrp="1" noChangeAspect="1" noChangeArrowheads="1"/>
          </p:cNvPicPr>
          <p:nvPr>
            <p:ph type="pic" sz="quarter" idx="14"/>
          </p:nvPr>
        </p:nvPicPr>
        <p:blipFill rotWithShape="1">
          <a:blip r:embed="rId6">
            <a:extLst>
              <a:ext uri="{28A0092B-C50C-407E-A947-70E740481C1C}">
                <a14:useLocalDpi xmlns:a14="http://schemas.microsoft.com/office/drawing/2010/main" val="0"/>
              </a:ext>
            </a:extLst>
          </a:blip>
          <a:srcRect l="6695" t="-28306" r="-1369" b="-31459"/>
          <a:stretch>
            <a:fillRect/>
          </a:stretch>
        </p:blipFill>
        <p:spPr bwMode="auto">
          <a:xfrm>
            <a:off x="0" y="0"/>
            <a:ext cx="609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1E3C23B2-8A7D-B10B-CB7C-30768FFCCD7A}"/>
              </a:ext>
            </a:extLst>
          </p:cNvPr>
          <p:cNvSpPr>
            <a:spLocks/>
          </p:cNvSpPr>
          <p:nvPr/>
        </p:nvSpPr>
        <p:spPr>
          <a:xfrm rot="10800000" flipH="1" flipV="1">
            <a:off x="6300438" y="1062650"/>
            <a:ext cx="5586761" cy="1629105"/>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pPr>
              <a:defRPr/>
            </a:pPr>
            <a:r>
              <a:rPr lang="en-US" sz="2000" b="1">
                <a:solidFill>
                  <a:srgbClr val="8EBC29"/>
                </a:solidFill>
              </a:rPr>
              <a:t>Product labelling</a:t>
            </a:r>
          </a:p>
        </p:txBody>
      </p:sp>
      <p:pic>
        <p:nvPicPr>
          <p:cNvPr id="19" name="Picture 18">
            <a:extLst>
              <a:ext uri="{FF2B5EF4-FFF2-40B4-BE49-F238E27FC236}">
                <a16:creationId xmlns:a16="http://schemas.microsoft.com/office/drawing/2014/main" id="{D1C3A29C-E414-7C08-46F1-98C8AF0871DF}"/>
              </a:ext>
            </a:extLst>
          </p:cNvPr>
          <p:cNvPicPr>
            <a:picLocks noChangeAspect="1"/>
          </p:cNvPicPr>
          <p:nvPr/>
        </p:nvPicPr>
        <p:blipFill>
          <a:blip r:embed="rId7"/>
          <a:srcRect l="24821" r="18929"/>
          <a:stretch>
            <a:fillRect/>
          </a:stretch>
        </p:blipFill>
        <p:spPr>
          <a:xfrm rot="16200000">
            <a:off x="2520059" y="3282059"/>
            <a:ext cx="6857999" cy="293883"/>
          </a:xfrm>
          <a:custGeom>
            <a:avLst/>
            <a:gdLst>
              <a:gd name="connsiteX0" fmla="*/ 6857999 w 6857999"/>
              <a:gd name="connsiteY0" fmla="*/ 0 h 293883"/>
              <a:gd name="connsiteX1" fmla="*/ 6857999 w 6857999"/>
              <a:gd name="connsiteY1" fmla="*/ 293883 h 293883"/>
              <a:gd name="connsiteX2" fmla="*/ 0 w 6857999"/>
              <a:gd name="connsiteY2" fmla="*/ 293883 h 293883"/>
              <a:gd name="connsiteX3" fmla="*/ 0 w 6857999"/>
              <a:gd name="connsiteY3" fmla="*/ 0 h 293883"/>
            </a:gdLst>
            <a:ahLst/>
            <a:cxnLst>
              <a:cxn ang="0">
                <a:pos x="connsiteX0" y="connsiteY0"/>
              </a:cxn>
              <a:cxn ang="0">
                <a:pos x="connsiteX1" y="connsiteY1"/>
              </a:cxn>
              <a:cxn ang="0">
                <a:pos x="connsiteX2" y="connsiteY2"/>
              </a:cxn>
              <a:cxn ang="0">
                <a:pos x="connsiteX3" y="connsiteY3"/>
              </a:cxn>
            </a:cxnLst>
            <a:rect l="l" t="t" r="r" b="b"/>
            <a:pathLst>
              <a:path w="6857999" h="293883">
                <a:moveTo>
                  <a:pt x="6857999" y="0"/>
                </a:moveTo>
                <a:lnTo>
                  <a:pt x="6857999" y="293883"/>
                </a:lnTo>
                <a:lnTo>
                  <a:pt x="0" y="293883"/>
                </a:lnTo>
                <a:lnTo>
                  <a:pt x="0" y="0"/>
                </a:lnTo>
                <a:close/>
              </a:path>
            </a:pathLst>
          </a:custGeom>
          <a:effectLst>
            <a:outerShdw blurRad="50800" dist="38100" dir="10800000" algn="r" rotWithShape="0">
              <a:prstClr val="black">
                <a:alpha val="20000"/>
              </a:prstClr>
            </a:outerShdw>
          </a:effectLst>
        </p:spPr>
      </p:pic>
      <p:sp>
        <p:nvSpPr>
          <p:cNvPr id="20" name="Rectangle: Single Corner Rounded 19">
            <a:extLst>
              <a:ext uri="{FF2B5EF4-FFF2-40B4-BE49-F238E27FC236}">
                <a16:creationId xmlns:a16="http://schemas.microsoft.com/office/drawing/2014/main" id="{6475E73C-DC62-A7BD-279C-DADA04C682FB}"/>
              </a:ext>
            </a:extLst>
          </p:cNvPr>
          <p:cNvSpPr>
            <a:spLocks/>
          </p:cNvSpPr>
          <p:nvPr/>
        </p:nvSpPr>
        <p:spPr>
          <a:xfrm>
            <a:off x="6300438" y="825872"/>
            <a:ext cx="5852160" cy="66792"/>
          </a:xfrm>
          <a:prstGeom prst="round1Rect">
            <a:avLst>
              <a:gd name="adj" fmla="val 3618"/>
            </a:avLst>
          </a:prstGeom>
          <a:solidFill>
            <a:srgbClr val="0F440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182880" numCol="1" spcCol="38100" rtlCol="0" anchor="b">
            <a:noAutofit/>
          </a:bodyPr>
          <a:lstStyle/>
          <a:p>
            <a:pPr defTabSz="914400"/>
            <a:r>
              <a:rPr kumimoji="0" lang="en-US" sz="3200" b="0" i="0" u="none" strike="noStrike" kern="1200" cap="all" spc="0" normalizeH="0" baseline="0" noProof="0">
                <a:ln>
                  <a:noFill/>
                </a:ln>
                <a:solidFill>
                  <a:srgbClr val="0F440E"/>
                </a:solidFill>
                <a:effectLst/>
                <a:uLnTx/>
                <a:uFillTx/>
                <a:latin typeface="GT Pressura LCG Black"/>
                <a:ea typeface="+mj-ea"/>
                <a:cs typeface="+mj-cs"/>
              </a:rPr>
              <a:t>KEY TAKEAWAYS</a:t>
            </a:r>
            <a:endParaRPr lang="en-US" b="1">
              <a:solidFill>
                <a:srgbClr val="0F440E"/>
              </a:solidFill>
              <a:latin typeface="+mj-lt"/>
            </a:endParaRPr>
          </a:p>
        </p:txBody>
      </p:sp>
      <p:sp>
        <p:nvSpPr>
          <p:cNvPr id="21" name="Oval 20">
            <a:extLst>
              <a:ext uri="{FF2B5EF4-FFF2-40B4-BE49-F238E27FC236}">
                <a16:creationId xmlns:a16="http://schemas.microsoft.com/office/drawing/2014/main" id="{22FDADD4-F33B-78CE-7F24-C2F0D325E330}"/>
              </a:ext>
            </a:extLst>
          </p:cNvPr>
          <p:cNvSpPr/>
          <p:nvPr/>
        </p:nvSpPr>
        <p:spPr>
          <a:xfrm>
            <a:off x="6375234" y="1139687"/>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80BB0526-9B9B-18C0-BE04-A6D03FD4BC03}"/>
              </a:ext>
            </a:extLst>
          </p:cNvPr>
          <p:cNvSpPr>
            <a:spLocks/>
          </p:cNvSpPr>
          <p:nvPr/>
        </p:nvSpPr>
        <p:spPr>
          <a:xfrm rot="10800000" flipH="1" flipV="1">
            <a:off x="6386385" y="1679433"/>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a:lnSpc>
                <a:spcPct val="100000"/>
              </a:lnSpc>
              <a:spcBef>
                <a:spcPts val="200"/>
              </a:spcBef>
              <a:defRPr/>
            </a:pPr>
            <a:r>
              <a:rPr lang="en-US" sz="1400">
                <a:solidFill>
                  <a:schemeClr val="bg1"/>
                </a:solidFill>
              </a:rPr>
              <a:t>Both organizations commit to transparent and easy-to-understand labelling: enabling consumers to make informed decisions about nutrition</a:t>
            </a:r>
          </a:p>
        </p:txBody>
      </p:sp>
      <p:sp>
        <p:nvSpPr>
          <p:cNvPr id="23" name="Rectangle: Rounded Corners 22">
            <a:extLst>
              <a:ext uri="{FF2B5EF4-FFF2-40B4-BE49-F238E27FC236}">
                <a16:creationId xmlns:a16="http://schemas.microsoft.com/office/drawing/2014/main" id="{3312D667-6622-4943-2062-CD0D9CB6AC88}"/>
              </a:ext>
            </a:extLst>
          </p:cNvPr>
          <p:cNvSpPr>
            <a:spLocks/>
          </p:cNvSpPr>
          <p:nvPr/>
        </p:nvSpPr>
        <p:spPr>
          <a:xfrm rot="10800000" flipH="1" flipV="1">
            <a:off x="6300438" y="2779938"/>
            <a:ext cx="5586761" cy="1629105"/>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pPr>
              <a:defRPr/>
            </a:pPr>
            <a:r>
              <a:rPr lang="en-US" sz="2000" b="1">
                <a:solidFill>
                  <a:srgbClr val="8EBC29"/>
                </a:solidFill>
              </a:rPr>
              <a:t>Agriculture</a:t>
            </a:r>
          </a:p>
        </p:txBody>
      </p:sp>
      <p:sp>
        <p:nvSpPr>
          <p:cNvPr id="24" name="Oval 23">
            <a:extLst>
              <a:ext uri="{FF2B5EF4-FFF2-40B4-BE49-F238E27FC236}">
                <a16:creationId xmlns:a16="http://schemas.microsoft.com/office/drawing/2014/main" id="{AE143169-C983-FC05-D2B6-15E6E49A5B9D}"/>
              </a:ext>
            </a:extLst>
          </p:cNvPr>
          <p:cNvSpPr/>
          <p:nvPr/>
        </p:nvSpPr>
        <p:spPr>
          <a:xfrm>
            <a:off x="6375234" y="2856975"/>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060441A5-388E-F208-2FC1-A693270675AC}"/>
              </a:ext>
            </a:extLst>
          </p:cNvPr>
          <p:cNvSpPr>
            <a:spLocks/>
          </p:cNvSpPr>
          <p:nvPr/>
        </p:nvSpPr>
        <p:spPr>
          <a:xfrm rot="10800000" flipH="1" flipV="1">
            <a:off x="6386385" y="3336416"/>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a:defRPr/>
            </a:pPr>
            <a:r>
              <a:rPr lang="en-US" sz="1400">
                <a:solidFill>
                  <a:schemeClr val="bg1"/>
                </a:solidFill>
              </a:rPr>
              <a:t>Publix and PepsiCo are both seeking to develop and expand regenerative, sustainable farming methods.</a:t>
            </a:r>
          </a:p>
        </p:txBody>
      </p:sp>
      <p:sp>
        <p:nvSpPr>
          <p:cNvPr id="26" name="Rectangle: Rounded Corners 25">
            <a:extLst>
              <a:ext uri="{FF2B5EF4-FFF2-40B4-BE49-F238E27FC236}">
                <a16:creationId xmlns:a16="http://schemas.microsoft.com/office/drawing/2014/main" id="{A53B36C8-F664-DA09-8AD4-69AD7E867BF4}"/>
              </a:ext>
            </a:extLst>
          </p:cNvPr>
          <p:cNvSpPr>
            <a:spLocks/>
          </p:cNvSpPr>
          <p:nvPr/>
        </p:nvSpPr>
        <p:spPr>
          <a:xfrm rot="10800000" flipH="1" flipV="1">
            <a:off x="6300438" y="4508377"/>
            <a:ext cx="5586761" cy="1629105"/>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pPr>
              <a:defRPr/>
            </a:pPr>
            <a:r>
              <a:rPr lang="en-US" sz="2000" b="1">
                <a:solidFill>
                  <a:srgbClr val="8EBC29"/>
                </a:solidFill>
              </a:rPr>
              <a:t>To note </a:t>
            </a:r>
          </a:p>
        </p:txBody>
      </p:sp>
      <p:sp>
        <p:nvSpPr>
          <p:cNvPr id="27" name="Oval 26">
            <a:extLst>
              <a:ext uri="{FF2B5EF4-FFF2-40B4-BE49-F238E27FC236}">
                <a16:creationId xmlns:a16="http://schemas.microsoft.com/office/drawing/2014/main" id="{A03E0925-EF50-C4B6-423C-42C94D1DADA4}"/>
              </a:ext>
            </a:extLst>
          </p:cNvPr>
          <p:cNvSpPr/>
          <p:nvPr/>
        </p:nvSpPr>
        <p:spPr>
          <a:xfrm>
            <a:off x="6375234" y="4585414"/>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id="{94D63AC4-5DE4-2829-DB8F-6C169683B148}"/>
              </a:ext>
            </a:extLst>
          </p:cNvPr>
          <p:cNvSpPr>
            <a:spLocks/>
          </p:cNvSpPr>
          <p:nvPr/>
        </p:nvSpPr>
        <p:spPr>
          <a:xfrm rot="10800000" flipH="1" flipV="1">
            <a:off x="6386385" y="5125160"/>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a:defRPr/>
            </a:pPr>
            <a:r>
              <a:rPr lang="en-US" sz="1400">
                <a:solidFill>
                  <a:schemeClr val="bg1"/>
                </a:solidFill>
              </a:rPr>
              <a:t>Most of Publix’s focus areas are qualitative goals, with few data-led, time-bound targets.</a:t>
            </a:r>
          </a:p>
        </p:txBody>
      </p:sp>
      <p:pic>
        <p:nvPicPr>
          <p:cNvPr id="3" name="Graphic 2">
            <a:extLst>
              <a:ext uri="{FF2B5EF4-FFF2-40B4-BE49-F238E27FC236}">
                <a16:creationId xmlns:a16="http://schemas.microsoft.com/office/drawing/2014/main" id="{371A68A2-023A-94FE-B098-89289A34FB2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06930" y="1180908"/>
            <a:ext cx="343092" cy="343092"/>
          </a:xfrm>
          <a:prstGeom prst="rect">
            <a:avLst/>
          </a:prstGeom>
        </p:spPr>
      </p:pic>
      <p:pic>
        <p:nvPicPr>
          <p:cNvPr id="4" name="Graphic 3">
            <a:extLst>
              <a:ext uri="{FF2B5EF4-FFF2-40B4-BE49-F238E27FC236}">
                <a16:creationId xmlns:a16="http://schemas.microsoft.com/office/drawing/2014/main" id="{3CDE5C0B-0AC4-FEF8-4B41-41C939A90CE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426076" y="2907817"/>
            <a:ext cx="304800" cy="304800"/>
          </a:xfrm>
          <a:prstGeom prst="rect">
            <a:avLst/>
          </a:prstGeom>
        </p:spPr>
      </p:pic>
      <p:pic>
        <p:nvPicPr>
          <p:cNvPr id="7" name="Graphic 6">
            <a:extLst>
              <a:ext uri="{FF2B5EF4-FFF2-40B4-BE49-F238E27FC236}">
                <a16:creationId xmlns:a16="http://schemas.microsoft.com/office/drawing/2014/main" id="{E295D50C-1B56-E580-DA87-EB323EB994A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434683" y="4644863"/>
            <a:ext cx="287586" cy="287586"/>
          </a:xfrm>
          <a:prstGeom prst="rect">
            <a:avLst/>
          </a:prstGeom>
        </p:spPr>
      </p:pic>
    </p:spTree>
    <p:extLst>
      <p:ext uri="{BB962C8B-B14F-4D97-AF65-F5344CB8AC3E}">
        <p14:creationId xmlns:p14="http://schemas.microsoft.com/office/powerpoint/2010/main" val="857741506"/>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6D4578-86C6-02CF-82D7-971E28468D5F}"/>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510B6893-8882-8C0A-0DDA-BC28ABFA77E0}"/>
              </a:ext>
            </a:extLst>
          </p:cNvPr>
          <p:cNvGraphicFramePr>
            <a:graphicFrameLocks noChangeAspect="1"/>
          </p:cNvGraphicFramePr>
          <p:nvPr>
            <p:custDataLst>
              <p:tags r:id="rId1"/>
            </p:custDataLst>
            <p:extLst>
              <p:ext uri="{D42A27DB-BD31-4B8C-83A1-F6EECF244321}">
                <p14:modId xmlns:p14="http://schemas.microsoft.com/office/powerpoint/2010/main" val="11657883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2" name="think-cell data - do not delete" hidden="1">
                        <a:extLst>
                          <a:ext uri="{FF2B5EF4-FFF2-40B4-BE49-F238E27FC236}">
                            <a16:creationId xmlns:a16="http://schemas.microsoft.com/office/drawing/2014/main" id="{510B6893-8882-8C0A-0DDA-BC28ABFA77E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Title 7">
            <a:extLst>
              <a:ext uri="{FF2B5EF4-FFF2-40B4-BE49-F238E27FC236}">
                <a16:creationId xmlns:a16="http://schemas.microsoft.com/office/drawing/2014/main" id="{265EBD2C-C7AE-6FF9-D15E-028C0DD46511}"/>
              </a:ext>
            </a:extLst>
          </p:cNvPr>
          <p:cNvSpPr>
            <a:spLocks noGrp="1"/>
          </p:cNvSpPr>
          <p:nvPr>
            <p:ph type="title"/>
          </p:nvPr>
        </p:nvSpPr>
        <p:spPr>
          <a:xfrm>
            <a:off x="304798" y="246888"/>
            <a:ext cx="11585448" cy="969264"/>
          </a:xfrm>
        </p:spPr>
        <p:txBody>
          <a:bodyPr vert="horz" rIns="0"/>
          <a:lstStyle/>
          <a:p>
            <a:pPr lvl="0"/>
            <a:r>
              <a:rPr lang="en-US" sz="3000"/>
              <a:t>PUBLIX’S SUSTAINABILITY FOCUS AREAS​</a:t>
            </a:r>
            <a:br>
              <a:rPr lang="en-US" sz="3000"/>
            </a:br>
            <a:r>
              <a:rPr lang="en-US" sz="1800" i="1"/>
              <a:t>And how these focus areas align with pep+ pillars</a:t>
            </a:r>
          </a:p>
        </p:txBody>
      </p:sp>
      <p:pic>
        <p:nvPicPr>
          <p:cNvPr id="11" name="Picture 2" descr="Download Publix Logo in SVG Vector or PNG File Format - Logo.wine">
            <a:extLst>
              <a:ext uri="{FF2B5EF4-FFF2-40B4-BE49-F238E27FC236}">
                <a16:creationId xmlns:a16="http://schemas.microsoft.com/office/drawing/2014/main" id="{AEC8C93E-246C-FBBA-2841-C0A71941F0A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1021" t="37352" r="11021" b="37796"/>
          <a:stretch>
            <a:fillRect/>
          </a:stretch>
        </p:blipFill>
        <p:spPr bwMode="auto">
          <a:xfrm>
            <a:off x="10644188" y="467350"/>
            <a:ext cx="1243012" cy="26417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Top Corners Rounded 11">
            <a:extLst>
              <a:ext uri="{FF2B5EF4-FFF2-40B4-BE49-F238E27FC236}">
                <a16:creationId xmlns:a16="http://schemas.microsoft.com/office/drawing/2014/main" id="{15D3C64C-FC15-D13A-519A-8BD38910F867}"/>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3" name="Table 4">
            <a:extLst>
              <a:ext uri="{FF2B5EF4-FFF2-40B4-BE49-F238E27FC236}">
                <a16:creationId xmlns:a16="http://schemas.microsoft.com/office/drawing/2014/main" id="{93C7CB45-843D-572D-57A6-65C952DFF750}"/>
              </a:ext>
            </a:extLst>
          </p:cNvPr>
          <p:cNvGraphicFramePr>
            <a:graphicFrameLocks noGrp="1"/>
          </p:cNvGraphicFramePr>
          <p:nvPr>
            <p:extLst>
              <p:ext uri="{D42A27DB-BD31-4B8C-83A1-F6EECF244321}">
                <p14:modId xmlns:p14="http://schemas.microsoft.com/office/powerpoint/2010/main" val="2394707722"/>
              </p:ext>
            </p:extLst>
          </p:nvPr>
        </p:nvGraphicFramePr>
        <p:xfrm>
          <a:off x="-7620" y="1148230"/>
          <a:ext cx="11986258" cy="5358383"/>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3305175">
                  <a:extLst>
                    <a:ext uri="{9D8B030D-6E8A-4147-A177-3AD203B41FA5}">
                      <a16:colId xmlns:a16="http://schemas.microsoft.com/office/drawing/2014/main" val="2382844442"/>
                    </a:ext>
                  </a:extLst>
                </a:gridCol>
                <a:gridCol w="2004219">
                  <a:extLst>
                    <a:ext uri="{9D8B030D-6E8A-4147-A177-3AD203B41FA5}">
                      <a16:colId xmlns:a16="http://schemas.microsoft.com/office/drawing/2014/main" val="957515009"/>
                    </a:ext>
                  </a:extLst>
                </a:gridCol>
                <a:gridCol w="1942306">
                  <a:extLst>
                    <a:ext uri="{9D8B030D-6E8A-4147-A177-3AD203B41FA5}">
                      <a16:colId xmlns:a16="http://schemas.microsoft.com/office/drawing/2014/main" val="2353111847"/>
                    </a:ext>
                  </a:extLst>
                </a:gridCol>
                <a:gridCol w="2745738">
                  <a:extLst>
                    <a:ext uri="{9D8B030D-6E8A-4147-A177-3AD203B41FA5}">
                      <a16:colId xmlns:a16="http://schemas.microsoft.com/office/drawing/2014/main" val="3958386930"/>
                    </a:ext>
                  </a:extLst>
                </a:gridCol>
              </a:tblGrid>
              <a:tr h="237625">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Planet</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Helping to End Hunger</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Products</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People</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985704">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954F07"/>
                          </a:solidFill>
                          <a:latin typeface="+mj-lt"/>
                          <a:ea typeface="+mn-ea"/>
                          <a:cs typeface="Leelawadee"/>
                        </a:rPr>
                        <a:t>POSITIVE </a:t>
                      </a:r>
                      <a:br>
                        <a:rPr lang="en-US" sz="1400" kern="1200">
                          <a:solidFill>
                            <a:srgbClr val="954F07"/>
                          </a:solidFill>
                          <a:latin typeface="+mj-lt"/>
                          <a:ea typeface="+mn-ea"/>
                          <a:cs typeface="Leelawadee"/>
                        </a:rPr>
                      </a:br>
                      <a:r>
                        <a:rPr lang="en-US" sz="1400" kern="1200">
                          <a:solidFill>
                            <a:srgbClr val="954F07"/>
                          </a:solidFill>
                          <a:latin typeface="+mj-lt"/>
                          <a:ea typeface="+mn-ea"/>
                          <a:cs typeface="Leelawadee"/>
                        </a:rPr>
                        <a:t>AGRICULTURE</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9F0A"/>
                    </a:solidFill>
                  </a:tcPr>
                </a:tc>
                <a:tc>
                  <a:txBody>
                    <a:bodyPr/>
                    <a:lstStyle/>
                    <a:p>
                      <a:pPr marL="0" indent="0" algn="ctr">
                        <a:buFont typeface="Arial" panose="020B0604020202020204" pitchFamily="34" charset="0"/>
                        <a:buNone/>
                      </a:pPr>
                      <a:r>
                        <a:rPr lang="en-GB" sz="1050" i="1" noProof="0">
                          <a:solidFill>
                            <a:schemeClr val="accent3"/>
                          </a:solidFill>
                          <a:latin typeface="+mn-lt"/>
                          <a:cs typeface="Leelawadee" panose="020B0502040204020203" pitchFamily="34" charset="-34"/>
                        </a:rPr>
                        <a:t>Not a focus area for the customer.</a:t>
                      </a:r>
                      <a:endParaRPr lang="en-US" sz="1050" i="1" noProof="0">
                        <a:solidFill>
                          <a:schemeClr val="accent3"/>
                        </a:solidFill>
                        <a:latin typeface="+mn-lt"/>
                        <a:cs typeface="Leelawadee" panose="020B0502040204020203" pitchFamily="34" charset="-34"/>
                      </a:endParaRP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buFont typeface="Arial" panose="020B0604020202020204" pitchFamily="34" charset="0"/>
                        <a:buNone/>
                      </a:pPr>
                      <a:r>
                        <a:rPr lang="en-GB" sz="1050" i="1" noProof="0">
                          <a:solidFill>
                            <a:schemeClr val="accent3"/>
                          </a:solidFill>
                          <a:latin typeface="+mn-lt"/>
                          <a:cs typeface="Leelawadee" panose="020B0502040204020203" pitchFamily="34" charset="-34"/>
                        </a:rPr>
                        <a:t>Not a focus area for the customer.</a:t>
                      </a:r>
                      <a:endParaRPr lang="en-US" sz="1050" i="1" noProof="0">
                        <a:solidFill>
                          <a:schemeClr val="accent3"/>
                        </a:solidFill>
                        <a:latin typeface="+mn-lt"/>
                        <a:cs typeface="Leelawadee" panose="020B0502040204020203" pitchFamily="34" charset="-34"/>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marR="0" lvl="0" indent="-1206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noProof="0">
                          <a:solidFill>
                            <a:schemeClr val="accent3"/>
                          </a:solidFill>
                          <a:highlight>
                            <a:srgbClr val="4FE2F3"/>
                          </a:highlight>
                          <a:latin typeface="+mn-lt"/>
                          <a:cs typeface="Leelawadee" panose="020B0502040204020203" pitchFamily="34" charset="-34"/>
                        </a:rPr>
                        <a:t>Goal:</a:t>
                      </a:r>
                      <a:r>
                        <a:rPr lang="en-US" sz="1050" noProof="0">
                          <a:solidFill>
                            <a:schemeClr val="accent3"/>
                          </a:solidFill>
                          <a:latin typeface="+mn-lt"/>
                          <a:cs typeface="Leelawadee" panose="020B0502040204020203" pitchFamily="34" charset="-34"/>
                        </a:rPr>
                        <a:t> </a:t>
                      </a:r>
                      <a:r>
                        <a:rPr kumimoji="0" lang="en-US" sz="1050" b="0" i="0" u="none" strike="noStrike" kern="1200" cap="none" spc="0" normalizeH="0" baseline="0" noProof="0">
                          <a:ln>
                            <a:noFill/>
                          </a:ln>
                          <a:solidFill>
                            <a:schemeClr val="accent3"/>
                          </a:solidFill>
                          <a:effectLst/>
                          <a:uLnTx/>
                          <a:uFillTx/>
                          <a:latin typeface="+mn-lt"/>
                          <a:ea typeface="+mn-ea"/>
                          <a:cs typeface="Leelawadee" panose="020B0502040204020203" pitchFamily="34" charset="-34"/>
                        </a:rPr>
                        <a:t>W</a:t>
                      </a:r>
                      <a:r>
                        <a:rPr lang="en-US" sz="1050" kern="1200" noProof="0">
                          <a:solidFill>
                            <a:schemeClr val="accent3"/>
                          </a:solidFill>
                          <a:latin typeface="+mn-lt"/>
                          <a:ea typeface="+mn-ea"/>
                          <a:cs typeface="Leelawadee" panose="020B0502040204020203" pitchFamily="34" charset="-34"/>
                        </a:rPr>
                        <a:t>ork with growers who incorporate sustainable practices in their business models</a:t>
                      </a: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buFont typeface="Arial" panose="020B0604020202020204" pitchFamily="34" charset="0"/>
                        <a:buNone/>
                      </a:pPr>
                      <a:r>
                        <a:rPr lang="en-GB" sz="1050" i="1" noProof="0">
                          <a:solidFill>
                            <a:schemeClr val="accent3"/>
                          </a:solidFill>
                          <a:latin typeface="+mn-lt"/>
                          <a:cs typeface="Leelawadee" panose="020B0502040204020203" pitchFamily="34" charset="-34"/>
                        </a:rPr>
                        <a:t>Not a focus area for the customer.</a:t>
                      </a:r>
                      <a:endParaRPr lang="en-US" sz="1050" i="1" noProof="0">
                        <a:solidFill>
                          <a:schemeClr val="accent3"/>
                        </a:solidFill>
                        <a:latin typeface="+mn-lt"/>
                        <a:cs typeface="Leelawadee" panose="020B0502040204020203" pitchFamily="34" charset="-34"/>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2971780">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indent="-120650">
                        <a:spcBef>
                          <a:spcPts val="200"/>
                        </a:spcBef>
                        <a:buFont typeface="Arial" panose="020B0604020202020204" pitchFamily="34" charset="0"/>
                        <a:buChar char="•"/>
                      </a:pPr>
                      <a:r>
                        <a:rPr lang="en-US" sz="1050" noProof="0">
                          <a:solidFill>
                            <a:schemeClr val="accent3"/>
                          </a:solidFill>
                          <a:highlight>
                            <a:srgbClr val="4FE2F3"/>
                          </a:highlight>
                          <a:latin typeface="+mn-lt"/>
                          <a:cs typeface="Leelawadee" panose="020B0502040204020203" pitchFamily="34" charset="-34"/>
                        </a:rPr>
                        <a:t>Goal:</a:t>
                      </a:r>
                      <a:r>
                        <a:rPr lang="en-US" sz="1050" noProof="0">
                          <a:solidFill>
                            <a:schemeClr val="accent3"/>
                          </a:solidFill>
                          <a:latin typeface="+mn-lt"/>
                          <a:cs typeface="Leelawadee" panose="020B0502040204020203" pitchFamily="34" charset="-34"/>
                        </a:rPr>
                        <a:t> </a:t>
                      </a:r>
                      <a:r>
                        <a:rPr lang="en-US" sz="1050" kern="1200" noProof="0">
                          <a:solidFill>
                            <a:schemeClr val="accent3"/>
                          </a:solidFill>
                          <a:latin typeface="+mn-lt"/>
                          <a:ea typeface="+mn-ea"/>
                          <a:cs typeface="Leelawadee" panose="020B0502040204020203" pitchFamily="34" charset="-34"/>
                        </a:rPr>
                        <a:t>Conduct yearly greenhouse gas inventory </a:t>
                      </a:r>
                      <a:br>
                        <a:rPr lang="en-US" sz="1050" kern="1200" noProof="0">
                          <a:solidFill>
                            <a:schemeClr val="accent3"/>
                          </a:solidFill>
                          <a:latin typeface="+mn-lt"/>
                          <a:ea typeface="+mn-ea"/>
                          <a:cs typeface="Leelawadee" panose="020B0502040204020203" pitchFamily="34" charset="-34"/>
                        </a:rPr>
                      </a:br>
                      <a:r>
                        <a:rPr lang="en-US" sz="1050" kern="1200" noProof="0">
                          <a:solidFill>
                            <a:schemeClr val="accent3"/>
                          </a:solidFill>
                          <a:latin typeface="+mn-lt"/>
                          <a:ea typeface="+mn-ea"/>
                          <a:cs typeface="Leelawadee" panose="020B0502040204020203" pitchFamily="34" charset="-34"/>
                        </a:rPr>
                        <a:t>by collecting information on total building space, energy usage, amount and type of refrigerants used, gallons of fuel, and more</a:t>
                      </a:r>
                    </a:p>
                    <a:p>
                      <a:pPr marL="120650" indent="-120650">
                        <a:spcBef>
                          <a:spcPts val="200"/>
                        </a:spcBef>
                        <a:buFont typeface="Arial" panose="020B0604020202020204" pitchFamily="34" charset="0"/>
                        <a:buChar char="•"/>
                      </a:pPr>
                      <a:r>
                        <a:rPr lang="en-US" sz="1050" noProof="0">
                          <a:solidFill>
                            <a:schemeClr val="accent3"/>
                          </a:solidFill>
                          <a:highlight>
                            <a:srgbClr val="4FE2F3"/>
                          </a:highlight>
                          <a:latin typeface="+mn-lt"/>
                          <a:cs typeface="Leelawadee" panose="020B0502040204020203" pitchFamily="34" charset="-34"/>
                        </a:rPr>
                        <a:t>Goal:</a:t>
                      </a:r>
                      <a:r>
                        <a:rPr lang="en-US" sz="1050" noProof="0">
                          <a:solidFill>
                            <a:schemeClr val="accent3"/>
                          </a:solidFill>
                          <a:latin typeface="+mn-lt"/>
                          <a:cs typeface="Leelawadee" panose="020B0502040204020203" pitchFamily="34" charset="-34"/>
                        </a:rPr>
                        <a:t> Help protect, conserve, and restore </a:t>
                      </a:r>
                      <a:br>
                        <a:rPr lang="en-US" sz="1050" noProof="0">
                          <a:solidFill>
                            <a:schemeClr val="accent3"/>
                          </a:solidFill>
                          <a:latin typeface="+mn-lt"/>
                          <a:cs typeface="Leelawadee" panose="020B0502040204020203" pitchFamily="34" charset="-34"/>
                        </a:rPr>
                      </a:br>
                      <a:r>
                        <a:rPr lang="en-US" sz="1050" noProof="0">
                          <a:solidFill>
                            <a:schemeClr val="accent3"/>
                          </a:solidFill>
                          <a:latin typeface="+mn-lt"/>
                          <a:cs typeface="Leelawadee" panose="020B0502040204020203" pitchFamily="34" charset="-34"/>
                        </a:rPr>
                        <a:t>the Everglades and other major water resources in footprint</a:t>
                      </a:r>
                    </a:p>
                    <a:p>
                      <a:pPr marL="120650" indent="-120650">
                        <a:spcBef>
                          <a:spcPts val="200"/>
                        </a:spcBef>
                        <a:buFont typeface="Arial" panose="020B0604020202020204" pitchFamily="34" charset="0"/>
                        <a:buChar char="•"/>
                      </a:pPr>
                      <a:r>
                        <a:rPr lang="en-US" sz="1050" noProof="0">
                          <a:solidFill>
                            <a:schemeClr val="accent3"/>
                          </a:solidFill>
                          <a:highlight>
                            <a:srgbClr val="4FE2F3"/>
                          </a:highlight>
                          <a:latin typeface="+mn-lt"/>
                          <a:cs typeface="Leelawadee" panose="020B0502040204020203" pitchFamily="34" charset="-34"/>
                        </a:rPr>
                        <a:t>Goal:</a:t>
                      </a:r>
                      <a:r>
                        <a:rPr lang="en-US" sz="1050" noProof="0">
                          <a:solidFill>
                            <a:schemeClr val="accent3"/>
                          </a:solidFill>
                          <a:latin typeface="+mn-lt"/>
                          <a:cs typeface="Leelawadee" panose="020B0502040204020203" pitchFamily="34" charset="-34"/>
                        </a:rPr>
                        <a:t> Divert food waste by collecting by-products from manufacturing plants and sending them to farms to feed their livestock</a:t>
                      </a:r>
                    </a:p>
                    <a:p>
                      <a:pPr marL="120650" indent="-120650">
                        <a:spcBef>
                          <a:spcPts val="200"/>
                        </a:spcBef>
                        <a:buFont typeface="Arial" panose="020B0604020202020204" pitchFamily="34" charset="0"/>
                        <a:buChar char="•"/>
                      </a:pPr>
                      <a:r>
                        <a:rPr lang="en-US" sz="1050" noProof="0">
                          <a:solidFill>
                            <a:schemeClr val="accent3"/>
                          </a:solidFill>
                          <a:highlight>
                            <a:srgbClr val="4FE2F3"/>
                          </a:highlight>
                          <a:latin typeface="+mn-lt"/>
                          <a:cs typeface="Leelawadee" panose="020B0502040204020203" pitchFamily="34" charset="-34"/>
                        </a:rPr>
                        <a:t>Goal:</a:t>
                      </a:r>
                      <a:r>
                        <a:rPr lang="en-US" sz="1050" noProof="0">
                          <a:solidFill>
                            <a:schemeClr val="accent3"/>
                          </a:solidFill>
                          <a:latin typeface="+mn-lt"/>
                          <a:cs typeface="Leelawadee" panose="020B0502040204020203" pitchFamily="34" charset="-34"/>
                        </a:rPr>
                        <a:t> Conserve fuel and making transportation practices as efficient as possible</a:t>
                      </a:r>
                    </a:p>
                    <a:p>
                      <a:pPr marL="120650" indent="-120650">
                        <a:spcBef>
                          <a:spcPts val="200"/>
                        </a:spcBef>
                        <a:buFont typeface="Arial" panose="020B0604020202020204" pitchFamily="34" charset="0"/>
                        <a:buChar char="•"/>
                      </a:pPr>
                      <a:r>
                        <a:rPr lang="en-US" sz="1050" noProof="0">
                          <a:solidFill>
                            <a:schemeClr val="accent3"/>
                          </a:solidFill>
                          <a:highlight>
                            <a:srgbClr val="4FE2F3"/>
                          </a:highlight>
                          <a:latin typeface="+mn-lt"/>
                          <a:cs typeface="Leelawadee" panose="020B0502040204020203" pitchFamily="34" charset="-34"/>
                        </a:rPr>
                        <a:t>Goal:</a:t>
                      </a:r>
                      <a:r>
                        <a:rPr lang="en-US" sz="1050" noProof="0">
                          <a:solidFill>
                            <a:schemeClr val="accent3"/>
                          </a:solidFill>
                          <a:latin typeface="+mn-lt"/>
                          <a:cs typeface="Leelawadee" panose="020B0502040204020203" pitchFamily="34" charset="-34"/>
                        </a:rPr>
                        <a:t> Invest in improved sustainable technologies and ensuring stores operate at maximum efficiency</a:t>
                      </a:r>
                    </a:p>
                    <a:p>
                      <a:pPr marL="120650" indent="-120650">
                        <a:spcBef>
                          <a:spcPts val="200"/>
                        </a:spcBef>
                        <a:buFont typeface="Arial" panose="020B0604020202020204" pitchFamily="34" charset="0"/>
                        <a:buChar char="•"/>
                      </a:pPr>
                      <a:r>
                        <a:rPr lang="en-US" sz="1050" noProof="0">
                          <a:solidFill>
                            <a:schemeClr val="accent3"/>
                          </a:solidFill>
                          <a:highlight>
                            <a:srgbClr val="4FE2F3"/>
                          </a:highlight>
                          <a:latin typeface="+mn-lt"/>
                          <a:cs typeface="Leelawadee" panose="020B0502040204020203" pitchFamily="34" charset="-34"/>
                        </a:rPr>
                        <a:t>Goal:</a:t>
                      </a:r>
                      <a:r>
                        <a:rPr lang="en-US" sz="1050" noProof="0">
                          <a:solidFill>
                            <a:schemeClr val="accent3"/>
                          </a:solidFill>
                          <a:latin typeface="+mn-lt"/>
                          <a:cs typeface="Leelawadee" panose="020B0502040204020203" pitchFamily="34" charset="-34"/>
                        </a:rPr>
                        <a:t> Encourage recycling to reduce plastic bags</a:t>
                      </a:r>
                    </a:p>
                    <a:p>
                      <a:pPr marL="120650" indent="-120650" algn="l" defTabSz="914400" rtl="0" eaLnBrk="1" latinLnBrk="0" hangingPunct="1">
                        <a:spcBef>
                          <a:spcPts val="200"/>
                        </a:spcBef>
                        <a:buFont typeface="Arial" panose="020B0604020202020204" pitchFamily="34" charset="0"/>
                        <a:buChar char="•"/>
                      </a:pPr>
                      <a:r>
                        <a:rPr lang="en-US" sz="1050" noProof="0">
                          <a:solidFill>
                            <a:schemeClr val="accent3"/>
                          </a:solidFill>
                          <a:highlight>
                            <a:srgbClr val="4FE2F3"/>
                          </a:highlight>
                          <a:latin typeface="+mn-lt"/>
                          <a:cs typeface="Leelawadee" panose="020B0502040204020203" pitchFamily="34" charset="-34"/>
                        </a:rPr>
                        <a:t>Goal:</a:t>
                      </a:r>
                      <a:r>
                        <a:rPr lang="en-US" sz="1050" noProof="0">
                          <a:solidFill>
                            <a:schemeClr val="accent3"/>
                          </a:solidFill>
                          <a:latin typeface="+mn-lt"/>
                          <a:cs typeface="Leelawadee" panose="020B0502040204020203" pitchFamily="34" charset="-34"/>
                        </a:rPr>
                        <a:t> </a:t>
                      </a:r>
                      <a:r>
                        <a:rPr lang="en-US" sz="1050" kern="1200" noProof="0">
                          <a:solidFill>
                            <a:schemeClr val="accent3"/>
                          </a:solidFill>
                          <a:latin typeface="+mn-lt"/>
                          <a:ea typeface="+mn-ea"/>
                          <a:cs typeface="Leelawadee" panose="020B0502040204020203" pitchFamily="34" charset="-34"/>
                        </a:rPr>
                        <a:t>Look for ways to reduce the use of cardboard, paper, and plastic in products, processes, </a:t>
                      </a:r>
                      <a:br>
                        <a:rPr lang="en-US" sz="1050" kern="1200" noProof="0">
                          <a:solidFill>
                            <a:schemeClr val="accent3"/>
                          </a:solidFill>
                          <a:latin typeface="+mn-lt"/>
                          <a:ea typeface="+mn-ea"/>
                          <a:cs typeface="Leelawadee" panose="020B0502040204020203" pitchFamily="34" charset="-34"/>
                        </a:rPr>
                      </a:br>
                      <a:r>
                        <a:rPr lang="en-US" sz="1050" kern="1200" noProof="0">
                          <a:solidFill>
                            <a:schemeClr val="accent3"/>
                          </a:solidFill>
                          <a:latin typeface="+mn-lt"/>
                          <a:ea typeface="+mn-ea"/>
                          <a:cs typeface="Leelawadee" panose="020B0502040204020203" pitchFamily="34" charset="-34"/>
                        </a:rPr>
                        <a:t>and packaging</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marR="0" lvl="0" indent="-1206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noProof="0">
                          <a:solidFill>
                            <a:schemeClr val="accent3"/>
                          </a:solidFill>
                          <a:highlight>
                            <a:srgbClr val="4FE2F3"/>
                          </a:highlight>
                          <a:latin typeface="+mn-lt"/>
                          <a:cs typeface="Leelawadee" panose="020B0502040204020203" pitchFamily="34" charset="-34"/>
                        </a:rPr>
                        <a:t>Goal:</a:t>
                      </a:r>
                      <a:r>
                        <a:rPr lang="en-US" sz="1050" noProof="0">
                          <a:solidFill>
                            <a:schemeClr val="accent3"/>
                          </a:solidFill>
                          <a:latin typeface="+mn-lt"/>
                          <a:cs typeface="Leelawadee" panose="020B0502040204020203" pitchFamily="34" charset="-34"/>
                        </a:rPr>
                        <a:t> Support community food banks through the Good Together food donation program</a:t>
                      </a: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indent="-120650">
                        <a:buFont typeface="Arial" panose="020B0604020202020204" pitchFamily="34" charset="0"/>
                        <a:buChar char="•"/>
                      </a:pPr>
                      <a:r>
                        <a:rPr lang="en-US" sz="1050" noProof="0">
                          <a:solidFill>
                            <a:schemeClr val="accent3"/>
                          </a:solidFill>
                          <a:highlight>
                            <a:srgbClr val="4FE2F3"/>
                          </a:highlight>
                          <a:latin typeface="+mn-lt"/>
                          <a:cs typeface="Leelawadee" panose="020B0502040204020203" pitchFamily="34" charset="-34"/>
                        </a:rPr>
                        <a:t>Goal:</a:t>
                      </a:r>
                      <a:r>
                        <a:rPr lang="en-US" sz="1050" noProof="0">
                          <a:solidFill>
                            <a:schemeClr val="accent3"/>
                          </a:solidFill>
                          <a:latin typeface="+mn-lt"/>
                          <a:cs typeface="Leelawadee" panose="020B0502040204020203" pitchFamily="34" charset="-34"/>
                        </a:rPr>
                        <a:t> Provide a wide range of products that are made with strict requirements and without certain ingredients through Publix’s </a:t>
                      </a:r>
                      <a:r>
                        <a:rPr lang="en-US" sz="1050" noProof="0" err="1">
                          <a:solidFill>
                            <a:schemeClr val="accent3"/>
                          </a:solidFill>
                          <a:latin typeface="+mn-lt"/>
                          <a:cs typeface="Leelawadee" panose="020B0502040204020203" pitchFamily="34" charset="-34"/>
                        </a:rPr>
                        <a:t>GreenWise</a:t>
                      </a:r>
                      <a:r>
                        <a:rPr lang="en-US" sz="1050" noProof="0">
                          <a:solidFill>
                            <a:schemeClr val="accent3"/>
                          </a:solidFill>
                          <a:latin typeface="+mn-lt"/>
                          <a:cs typeface="Leelawadee" panose="020B0502040204020203" pitchFamily="34" charset="-34"/>
                        </a:rPr>
                        <a:t> line </a:t>
                      </a: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indent="-120650">
                        <a:buFont typeface="Arial" panose="020B0604020202020204" pitchFamily="34" charset="0"/>
                        <a:buChar char="•"/>
                      </a:pPr>
                      <a:r>
                        <a:rPr lang="en-US" sz="1050" noProof="0">
                          <a:solidFill>
                            <a:schemeClr val="accent3"/>
                          </a:solidFill>
                          <a:highlight>
                            <a:srgbClr val="4FE2F3"/>
                          </a:highlight>
                          <a:latin typeface="+mn-lt"/>
                          <a:cs typeface="Leelawadee" panose="020B0502040204020203" pitchFamily="34" charset="-34"/>
                        </a:rPr>
                        <a:t>Goal:</a:t>
                      </a:r>
                      <a:r>
                        <a:rPr lang="en-US" sz="1050" noProof="0">
                          <a:solidFill>
                            <a:schemeClr val="accent3"/>
                          </a:solidFill>
                          <a:latin typeface="+mn-lt"/>
                          <a:cs typeface="Leelawadee" panose="020B0502040204020203" pitchFamily="34" charset="-34"/>
                        </a:rPr>
                        <a:t> Provide associate benefits and wellness programs</a:t>
                      </a:r>
                    </a:p>
                    <a:p>
                      <a:pPr marL="120650" indent="-120650" algn="l" defTabSz="914400" rtl="0" eaLnBrk="1" latinLnBrk="0" hangingPunct="1">
                        <a:spcBef>
                          <a:spcPts val="200"/>
                        </a:spcBef>
                        <a:buFont typeface="Arial" panose="020B0604020202020204" pitchFamily="34" charset="0"/>
                        <a:buChar char="•"/>
                      </a:pPr>
                      <a:r>
                        <a:rPr lang="en-US" sz="1050" noProof="0">
                          <a:solidFill>
                            <a:schemeClr val="accent3"/>
                          </a:solidFill>
                          <a:highlight>
                            <a:srgbClr val="4FE2F3"/>
                          </a:highlight>
                          <a:latin typeface="+mn-lt"/>
                          <a:cs typeface="Leelawadee" panose="020B0502040204020203" pitchFamily="34" charset="-34"/>
                        </a:rPr>
                        <a:t>Goal:</a:t>
                      </a:r>
                      <a:r>
                        <a:rPr lang="en-US" sz="1050" noProof="0">
                          <a:solidFill>
                            <a:schemeClr val="accent3"/>
                          </a:solidFill>
                          <a:latin typeface="+mn-lt"/>
                          <a:cs typeface="Leelawadee" panose="020B0502040204020203" pitchFamily="34" charset="-34"/>
                        </a:rPr>
                        <a:t> </a:t>
                      </a:r>
                      <a:r>
                        <a:rPr lang="en-US" sz="1050" kern="1200" noProof="0">
                          <a:solidFill>
                            <a:schemeClr val="accent3"/>
                          </a:solidFill>
                          <a:latin typeface="+mn-lt"/>
                          <a:ea typeface="+mn-ea"/>
                          <a:cs typeface="Leelawadee" panose="020B0502040204020203" pitchFamily="34" charset="-34"/>
                        </a:rPr>
                        <a:t>Help the environment and fight hunger in the eight states where Publix operates through Publix Serves, a program providing opportunities for associates to volunteer</a:t>
                      </a:r>
                    </a:p>
                    <a:p>
                      <a:pPr marL="120650" indent="-120650" algn="l" defTabSz="914400" rtl="0" eaLnBrk="1" latinLnBrk="0" hangingPunct="1">
                        <a:spcBef>
                          <a:spcPts val="200"/>
                        </a:spcBef>
                        <a:buFont typeface="Arial" panose="020B0604020202020204" pitchFamily="34" charset="0"/>
                        <a:buChar char="•"/>
                      </a:pPr>
                      <a:r>
                        <a:rPr lang="en-US" sz="1050" noProof="0">
                          <a:solidFill>
                            <a:schemeClr val="accent3"/>
                          </a:solidFill>
                          <a:highlight>
                            <a:srgbClr val="4FE2F3"/>
                          </a:highlight>
                          <a:latin typeface="+mn-lt"/>
                          <a:cs typeface="Leelawadee" panose="020B0502040204020203" pitchFamily="34" charset="-34"/>
                        </a:rPr>
                        <a:t>Goal:</a:t>
                      </a:r>
                      <a:r>
                        <a:rPr lang="en-US" sz="1050" noProof="0">
                          <a:solidFill>
                            <a:schemeClr val="accent3"/>
                          </a:solidFill>
                          <a:latin typeface="+mn-lt"/>
                          <a:cs typeface="Leelawadee" panose="020B0502040204020203" pitchFamily="34" charset="-34"/>
                        </a:rPr>
                        <a:t> </a:t>
                      </a:r>
                      <a:r>
                        <a:rPr lang="en-US" sz="1050" kern="1200" noProof="0">
                          <a:solidFill>
                            <a:schemeClr val="accent3"/>
                          </a:solidFill>
                          <a:latin typeface="+mn-lt"/>
                          <a:ea typeface="+mn-ea"/>
                          <a:cs typeface="Leelawadee" panose="020B0502040204020203" pitchFamily="34" charset="-34"/>
                        </a:rPr>
                        <a:t>Offer education benefits and clear career paths to management positions, including training programs and promotions from within the company</a:t>
                      </a:r>
                    </a:p>
                    <a:p>
                      <a:pPr marL="120650" indent="-120650" algn="l" defTabSz="914400" rtl="0" eaLnBrk="1" latinLnBrk="0" hangingPunct="1">
                        <a:spcBef>
                          <a:spcPts val="200"/>
                        </a:spcBef>
                        <a:buFont typeface="Arial" panose="020B0604020202020204" pitchFamily="34" charset="0"/>
                        <a:buChar char="•"/>
                      </a:pPr>
                      <a:r>
                        <a:rPr lang="en-US" sz="1050" noProof="0">
                          <a:solidFill>
                            <a:schemeClr val="accent3"/>
                          </a:solidFill>
                          <a:highlight>
                            <a:srgbClr val="4FE2F3"/>
                          </a:highlight>
                          <a:latin typeface="+mn-lt"/>
                          <a:cs typeface="Leelawadee" panose="020B0502040204020203" pitchFamily="34" charset="-34"/>
                        </a:rPr>
                        <a:t>Goal:</a:t>
                      </a:r>
                      <a:r>
                        <a:rPr lang="en-US" sz="1050" noProof="0">
                          <a:solidFill>
                            <a:schemeClr val="accent3"/>
                          </a:solidFill>
                          <a:latin typeface="+mn-lt"/>
                          <a:cs typeface="Leelawadee" panose="020B0502040204020203" pitchFamily="34" charset="-34"/>
                        </a:rPr>
                        <a:t> </a:t>
                      </a:r>
                      <a:r>
                        <a:rPr lang="en-US" sz="1050" kern="1200" noProof="0">
                          <a:solidFill>
                            <a:schemeClr val="accent3"/>
                          </a:solidFill>
                          <a:latin typeface="+mn-lt"/>
                          <a:ea typeface="+mn-ea"/>
                          <a:cs typeface="Leelawadee" panose="020B0502040204020203" pitchFamily="34" charset="-34"/>
                        </a:rPr>
                        <a:t>Pursue efforts to employ and work with people from many backgrounds, cultures, abilities, and ethnicities</a:t>
                      </a:r>
                    </a:p>
                    <a:p>
                      <a:pPr marL="120650" indent="-120650" algn="l" defTabSz="914400" rtl="0" eaLnBrk="1" latinLnBrk="0" hangingPunct="1">
                        <a:spcBef>
                          <a:spcPts val="200"/>
                        </a:spcBef>
                        <a:buFont typeface="Arial" panose="020B0604020202020204" pitchFamily="34" charset="0"/>
                        <a:buChar char="•"/>
                      </a:pPr>
                      <a:r>
                        <a:rPr lang="en-US" sz="1050" noProof="0">
                          <a:solidFill>
                            <a:schemeClr val="accent3"/>
                          </a:solidFill>
                          <a:highlight>
                            <a:srgbClr val="4FE2F3"/>
                          </a:highlight>
                          <a:latin typeface="+mn-lt"/>
                          <a:cs typeface="Leelawadee" panose="020B0502040204020203" pitchFamily="34" charset="-34"/>
                        </a:rPr>
                        <a:t>Goal:</a:t>
                      </a:r>
                      <a:r>
                        <a:rPr lang="en-US" sz="1050" noProof="0">
                          <a:solidFill>
                            <a:schemeClr val="accent3"/>
                          </a:solidFill>
                          <a:latin typeface="+mn-lt"/>
                          <a:cs typeface="Leelawadee" panose="020B0502040204020203" pitchFamily="34" charset="-34"/>
                        </a:rPr>
                        <a:t> </a:t>
                      </a:r>
                      <a:r>
                        <a:rPr lang="en-US" sz="1050" kern="1200" noProof="0">
                          <a:solidFill>
                            <a:schemeClr val="accent3"/>
                          </a:solidFill>
                          <a:latin typeface="+mn-lt"/>
                          <a:ea typeface="+mn-ea"/>
                          <a:cs typeface="Leelawadee" panose="020B0502040204020203" pitchFamily="34" charset="-34"/>
                        </a:rPr>
                        <a:t>Purchase products from both mainstream and diverse vendors that include women-and minority-owned businesses</a:t>
                      </a:r>
                    </a:p>
                    <a:p>
                      <a:pPr marL="120650" indent="-120650" algn="l" defTabSz="914400" rtl="0" eaLnBrk="1" latinLnBrk="0" hangingPunct="1">
                        <a:spcBef>
                          <a:spcPts val="200"/>
                        </a:spcBef>
                        <a:buFont typeface="Arial" panose="020B0604020202020204" pitchFamily="34" charset="0"/>
                        <a:buChar char="•"/>
                      </a:pPr>
                      <a:r>
                        <a:rPr lang="en-US" sz="1050" noProof="0">
                          <a:solidFill>
                            <a:schemeClr val="accent3"/>
                          </a:solidFill>
                          <a:highlight>
                            <a:srgbClr val="4FE2F3"/>
                          </a:highlight>
                          <a:latin typeface="+mn-lt"/>
                          <a:cs typeface="Leelawadee" panose="020B0502040204020203" pitchFamily="34" charset="-34"/>
                        </a:rPr>
                        <a:t>Goal:</a:t>
                      </a:r>
                      <a:r>
                        <a:rPr lang="en-US" sz="1050" noProof="0">
                          <a:solidFill>
                            <a:schemeClr val="accent3"/>
                          </a:solidFill>
                          <a:latin typeface="+mn-lt"/>
                          <a:cs typeface="Leelawadee" panose="020B0502040204020203" pitchFamily="34" charset="-34"/>
                        </a:rPr>
                        <a:t> Host </a:t>
                      </a:r>
                      <a:r>
                        <a:rPr lang="en-US" sz="1050" kern="1200" noProof="0">
                          <a:solidFill>
                            <a:schemeClr val="accent3"/>
                          </a:solidFill>
                          <a:latin typeface="+mn-lt"/>
                          <a:ea typeface="+mn-ea"/>
                          <a:cs typeface="Leelawadee" panose="020B0502040204020203" pitchFamily="34" charset="-34"/>
                        </a:rPr>
                        <a:t>annual honors and milestone serve award celebrations</a:t>
                      </a: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r h="1047311">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922F11"/>
                          </a:solidFill>
                          <a:latin typeface="+mj-lt"/>
                          <a:ea typeface="+mn-ea"/>
                          <a:cs typeface="Leelawadee"/>
                        </a:rPr>
                        <a:t>POSITIVE </a:t>
                      </a:r>
                      <a:br>
                        <a:rPr lang="en-US" sz="1400" kern="1200">
                          <a:solidFill>
                            <a:srgbClr val="922F11"/>
                          </a:solidFill>
                          <a:latin typeface="+mj-lt"/>
                          <a:ea typeface="+mn-ea"/>
                          <a:cs typeface="Leelawadee"/>
                        </a:rPr>
                      </a:br>
                      <a:r>
                        <a:rPr lang="en-US" sz="1400" kern="1200">
                          <a:solidFill>
                            <a:srgbClr val="922F11"/>
                          </a:solidFill>
                          <a:latin typeface="+mj-lt"/>
                          <a:ea typeface="+mn-ea"/>
                          <a:cs typeface="Leelawadee"/>
                        </a:rPr>
                        <a:t>CHOICES</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E6D27"/>
                    </a:solidFill>
                  </a:tcPr>
                </a:tc>
                <a:tc>
                  <a:txBody>
                    <a:bodyPr/>
                    <a:lstStyle/>
                    <a:p>
                      <a:pPr marL="120650" marR="0" lvl="0" indent="-1206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noProof="0">
                          <a:solidFill>
                            <a:schemeClr val="accent3"/>
                          </a:solidFill>
                          <a:highlight>
                            <a:srgbClr val="4FE2F3"/>
                          </a:highlight>
                          <a:latin typeface="+mn-lt"/>
                          <a:cs typeface="Leelawadee" panose="020B0502040204020203" pitchFamily="34" charset="-34"/>
                        </a:rPr>
                        <a:t>Goal:</a:t>
                      </a:r>
                      <a:r>
                        <a:rPr lang="en-US" sz="1050" noProof="0">
                          <a:solidFill>
                            <a:schemeClr val="accent3"/>
                          </a:solidFill>
                          <a:latin typeface="+mn-lt"/>
                          <a:cs typeface="Leelawadee" panose="020B0502040204020203" pitchFamily="34" charset="-34"/>
                        </a:rPr>
                        <a:t> </a:t>
                      </a:r>
                      <a:r>
                        <a:rPr lang="en-US" sz="1050" kern="1200" noProof="0">
                          <a:solidFill>
                            <a:schemeClr val="accent3"/>
                          </a:solidFill>
                          <a:latin typeface="+mn-lt"/>
                          <a:ea typeface="+mn-ea"/>
                          <a:cs typeface="Leelawadee" panose="020B0502040204020203" pitchFamily="34" charset="-34"/>
                        </a:rPr>
                        <a:t>Provide recycling bins for customers and encouraging them to opt for reusable bags</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buFont typeface="Arial" panose="020B0604020202020204" pitchFamily="34" charset="0"/>
                        <a:buNone/>
                      </a:pPr>
                      <a:r>
                        <a:rPr lang="en-GB" sz="1050" i="1" noProof="0">
                          <a:solidFill>
                            <a:schemeClr val="accent3"/>
                          </a:solidFill>
                          <a:latin typeface="+mn-lt"/>
                          <a:cs typeface="Leelawadee" panose="020B0502040204020203" pitchFamily="34" charset="-34"/>
                        </a:rPr>
                        <a:t>Not a focus area for the customer.</a:t>
                      </a:r>
                      <a:endParaRPr lang="en-US" sz="1050" i="1" noProof="0">
                        <a:solidFill>
                          <a:schemeClr val="accent3"/>
                        </a:solidFill>
                        <a:latin typeface="+mn-lt"/>
                        <a:cs typeface="Leelawadee" panose="020B0502040204020203" pitchFamily="34" charset="-34"/>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indent="-120650" algn="l" defTabSz="914400" rtl="0" eaLnBrk="1" latinLnBrk="0" hangingPunct="1">
                        <a:buFont typeface="Arial" panose="020B0604020202020204" pitchFamily="34" charset="0"/>
                        <a:buChar char="•"/>
                      </a:pPr>
                      <a:r>
                        <a:rPr lang="en-US" sz="1050" noProof="0">
                          <a:solidFill>
                            <a:schemeClr val="accent3"/>
                          </a:solidFill>
                          <a:highlight>
                            <a:srgbClr val="4FE2F3"/>
                          </a:highlight>
                          <a:latin typeface="+mn-lt"/>
                          <a:cs typeface="Leelawadee" panose="020B0502040204020203" pitchFamily="34" charset="-34"/>
                        </a:rPr>
                        <a:t>Goal:</a:t>
                      </a:r>
                      <a:r>
                        <a:rPr lang="en-US" sz="1050" noProof="0">
                          <a:solidFill>
                            <a:schemeClr val="accent3"/>
                          </a:solidFill>
                          <a:latin typeface="+mn-lt"/>
                          <a:cs typeface="Leelawadee" panose="020B0502040204020203" pitchFamily="34" charset="-34"/>
                        </a:rPr>
                        <a:t> </a:t>
                      </a:r>
                      <a:r>
                        <a:rPr lang="en-US" sz="1050" kern="1200" noProof="0">
                          <a:solidFill>
                            <a:schemeClr val="accent3"/>
                          </a:solidFill>
                          <a:latin typeface="+mn-lt"/>
                          <a:ea typeface="+mn-ea"/>
                          <a:cs typeface="Leelawadee" panose="020B0502040204020203" pitchFamily="34" charset="-34"/>
                        </a:rPr>
                        <a:t>Provide customers with options that support their specific eating styles with </a:t>
                      </a:r>
                      <a:br>
                        <a:rPr lang="en-US" sz="1050" kern="1200" noProof="0">
                          <a:solidFill>
                            <a:schemeClr val="accent3"/>
                          </a:solidFill>
                          <a:latin typeface="+mn-lt"/>
                          <a:ea typeface="+mn-ea"/>
                          <a:cs typeface="Leelawadee" panose="020B0502040204020203" pitchFamily="34" charset="-34"/>
                        </a:rPr>
                      </a:br>
                      <a:r>
                        <a:rPr lang="en-US" sz="1050" kern="1200" noProof="0">
                          <a:solidFill>
                            <a:schemeClr val="accent3"/>
                          </a:solidFill>
                          <a:latin typeface="+mn-lt"/>
                          <a:ea typeface="+mn-ea"/>
                          <a:cs typeface="Leelawadee" panose="020B0502040204020203" pitchFamily="34" charset="-34"/>
                        </a:rPr>
                        <a:t>Better Choice shelf tags and local labels</a:t>
                      </a: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buFont typeface="Arial" panose="020B0604020202020204" pitchFamily="34" charset="0"/>
                        <a:buNone/>
                      </a:pPr>
                      <a:r>
                        <a:rPr lang="en-GB" sz="1050" i="1" noProof="0">
                          <a:solidFill>
                            <a:schemeClr val="accent3"/>
                          </a:solidFill>
                          <a:latin typeface="+mn-lt"/>
                          <a:cs typeface="Leelawadee" panose="020B0502040204020203" pitchFamily="34" charset="-34"/>
                        </a:rPr>
                        <a:t>Not a focus area for the customer.</a:t>
                      </a:r>
                      <a:endParaRPr lang="en-US" sz="1050" i="1" noProof="0">
                        <a:solidFill>
                          <a:schemeClr val="accent3"/>
                        </a:solidFill>
                        <a:latin typeface="+mn-lt"/>
                        <a:cs typeface="Leelawadee" panose="020B0502040204020203" pitchFamily="34" charset="-34"/>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88316528"/>
                  </a:ext>
                </a:extLst>
              </a:tr>
            </a:tbl>
          </a:graphicData>
        </a:graphic>
      </p:graphicFrame>
      <p:pic>
        <p:nvPicPr>
          <p:cNvPr id="14" name="Picture 13" descr="A logo of a leaf in a circle&#10;&#10;Description automatically generated">
            <a:extLst>
              <a:ext uri="{FF2B5EF4-FFF2-40B4-BE49-F238E27FC236}">
                <a16:creationId xmlns:a16="http://schemas.microsoft.com/office/drawing/2014/main" id="{BA633722-45A2-BC2A-36CA-2DB488DACDD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1787647"/>
            <a:ext cx="556204" cy="604020"/>
          </a:xfrm>
          <a:prstGeom prst="rect">
            <a:avLst/>
          </a:prstGeom>
        </p:spPr>
      </p:pic>
      <p:pic>
        <p:nvPicPr>
          <p:cNvPr id="15" name="Picture 14" descr="A blue and green windmill with green arrows&#10;&#10;Description automatically generated">
            <a:extLst>
              <a:ext uri="{FF2B5EF4-FFF2-40B4-BE49-F238E27FC236}">
                <a16:creationId xmlns:a16="http://schemas.microsoft.com/office/drawing/2014/main" id="{3D71C752-EF02-B55B-9419-92D5A4FBD26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7884" y="2846377"/>
            <a:ext cx="556204" cy="604020"/>
          </a:xfrm>
          <a:prstGeom prst="rect">
            <a:avLst/>
          </a:prstGeom>
        </p:spPr>
      </p:pic>
      <p:pic>
        <p:nvPicPr>
          <p:cNvPr id="18" name="Picture 17" descr="A logo of a hand and a globe&#10;&#10;Description automatically generated">
            <a:extLst>
              <a:ext uri="{FF2B5EF4-FFF2-40B4-BE49-F238E27FC236}">
                <a16:creationId xmlns:a16="http://schemas.microsoft.com/office/drawing/2014/main" id="{EE79FB49-121D-E9E8-0A71-3A74963DCD7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17884" y="5914416"/>
            <a:ext cx="536916" cy="583072"/>
          </a:xfrm>
          <a:prstGeom prst="rect">
            <a:avLst/>
          </a:prstGeom>
        </p:spPr>
      </p:pic>
    </p:spTree>
    <p:extLst>
      <p:ext uri="{BB962C8B-B14F-4D97-AF65-F5344CB8AC3E}">
        <p14:creationId xmlns:p14="http://schemas.microsoft.com/office/powerpoint/2010/main" val="2641315591"/>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E9C7EE-5278-4407-49F7-F4C3AF3EC8E1}"/>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DB6680ED-65A9-E954-3CE2-E0E496811E7D}"/>
              </a:ext>
            </a:extLst>
          </p:cNvPr>
          <p:cNvGraphicFramePr>
            <a:graphicFrameLocks/>
          </p:cNvGraphicFramePr>
          <p:nvPr>
            <p:custDataLst>
              <p:tags r:id="rId1"/>
            </p:custDataLst>
            <p:extLst>
              <p:ext uri="{D42A27DB-BD31-4B8C-83A1-F6EECF244321}">
                <p14:modId xmlns:p14="http://schemas.microsoft.com/office/powerpoint/2010/main" val="37129106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2" name="think-cell data - do not delete" hidden="1">
                        <a:extLst>
                          <a:ext uri="{FF2B5EF4-FFF2-40B4-BE49-F238E27FC236}">
                            <a16:creationId xmlns:a16="http://schemas.microsoft.com/office/drawing/2014/main" id="{DB6680ED-65A9-E954-3CE2-E0E496811E7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Title 4">
            <a:extLst>
              <a:ext uri="{FF2B5EF4-FFF2-40B4-BE49-F238E27FC236}">
                <a16:creationId xmlns:a16="http://schemas.microsoft.com/office/drawing/2014/main" id="{81509640-25BA-8F2B-60CA-8B713995C733}"/>
              </a:ext>
            </a:extLst>
          </p:cNvPr>
          <p:cNvSpPr>
            <a:spLocks noGrp="1"/>
          </p:cNvSpPr>
          <p:nvPr>
            <p:ph type="title"/>
          </p:nvPr>
        </p:nvSpPr>
        <p:spPr>
          <a:xfrm>
            <a:off x="304800" y="247650"/>
            <a:ext cx="9972675" cy="968375"/>
          </a:xfrm>
        </p:spPr>
        <p:txBody>
          <a:bodyPr vert="horz" rIns="0"/>
          <a:lstStyle/>
          <a:p>
            <a:pPr lvl="0"/>
            <a:r>
              <a:rPr lang="en-US" sz="2600"/>
              <a:t>COMMONALITY BETWEEN PUBLIX’S AND PEP+ FOCUS AREAS​</a:t>
            </a:r>
            <a:br>
              <a:rPr lang="en-US" sz="2600"/>
            </a:br>
            <a:r>
              <a:rPr lang="en-US" sz="1800" i="1"/>
              <a:t>Allowing us to identify opportunities for collaboration, and therefore add value to our relationship</a:t>
            </a:r>
          </a:p>
        </p:txBody>
      </p:sp>
      <p:sp>
        <p:nvSpPr>
          <p:cNvPr id="12" name="Rectangle: Top Corners Rounded 11">
            <a:extLst>
              <a:ext uri="{FF2B5EF4-FFF2-40B4-BE49-F238E27FC236}">
                <a16:creationId xmlns:a16="http://schemas.microsoft.com/office/drawing/2014/main" id="{DA350A1C-B021-A2C0-32B8-AC261B42D361}"/>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3" name="Table 4">
            <a:extLst>
              <a:ext uri="{FF2B5EF4-FFF2-40B4-BE49-F238E27FC236}">
                <a16:creationId xmlns:a16="http://schemas.microsoft.com/office/drawing/2014/main" id="{3C4120A5-C2EE-3EA1-74D5-EEA4EB4D1776}"/>
              </a:ext>
            </a:extLst>
          </p:cNvPr>
          <p:cNvGraphicFramePr>
            <a:graphicFrameLocks noGrp="1"/>
          </p:cNvGraphicFramePr>
          <p:nvPr>
            <p:extLst>
              <p:ext uri="{D42A27DB-BD31-4B8C-83A1-F6EECF244321}">
                <p14:modId xmlns:p14="http://schemas.microsoft.com/office/powerpoint/2010/main" val="3511758724"/>
              </p:ext>
            </p:extLst>
          </p:nvPr>
        </p:nvGraphicFramePr>
        <p:xfrm>
          <a:off x="-7620" y="1148230"/>
          <a:ext cx="11986260" cy="5292529"/>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2499360">
                  <a:extLst>
                    <a:ext uri="{9D8B030D-6E8A-4147-A177-3AD203B41FA5}">
                      <a16:colId xmlns:a16="http://schemas.microsoft.com/office/drawing/2014/main" val="2382844442"/>
                    </a:ext>
                  </a:extLst>
                </a:gridCol>
                <a:gridCol w="2499360">
                  <a:extLst>
                    <a:ext uri="{9D8B030D-6E8A-4147-A177-3AD203B41FA5}">
                      <a16:colId xmlns:a16="http://schemas.microsoft.com/office/drawing/2014/main" val="957515009"/>
                    </a:ext>
                  </a:extLst>
                </a:gridCol>
                <a:gridCol w="2499360">
                  <a:extLst>
                    <a:ext uri="{9D8B030D-6E8A-4147-A177-3AD203B41FA5}">
                      <a16:colId xmlns:a16="http://schemas.microsoft.com/office/drawing/2014/main" val="2353111847"/>
                    </a:ext>
                  </a:extLst>
                </a:gridCol>
                <a:gridCol w="2499360">
                  <a:extLst>
                    <a:ext uri="{9D8B030D-6E8A-4147-A177-3AD203B41FA5}">
                      <a16:colId xmlns:a16="http://schemas.microsoft.com/office/drawing/2014/main" val="3958386930"/>
                    </a:ext>
                  </a:extLst>
                </a:gridCol>
              </a:tblGrid>
              <a:tr h="236592">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Planet</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Helping to End Hunger</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Products</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People</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1840161">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954F07"/>
                          </a:solidFill>
                          <a:latin typeface="+mj-lt"/>
                          <a:ea typeface="+mn-ea"/>
                          <a:cs typeface="Leelawadee"/>
                        </a:rPr>
                        <a:t>POSITIVE </a:t>
                      </a:r>
                      <a:br>
                        <a:rPr lang="en-US" sz="1400" kern="1200">
                          <a:solidFill>
                            <a:srgbClr val="954F07"/>
                          </a:solidFill>
                          <a:latin typeface="+mj-lt"/>
                          <a:ea typeface="+mn-ea"/>
                          <a:cs typeface="Leelawadee"/>
                        </a:rPr>
                      </a:br>
                      <a:r>
                        <a:rPr lang="en-US" sz="1400" kern="1200">
                          <a:solidFill>
                            <a:srgbClr val="954F07"/>
                          </a:solidFill>
                          <a:latin typeface="+mj-lt"/>
                          <a:ea typeface="+mn-ea"/>
                          <a:cs typeface="Leelawadee"/>
                        </a:rPr>
                        <a:t>AGRICULTURE</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9F0A"/>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50" b="0" i="1" u="none" strike="noStrike" kern="1200" cap="none" spc="0" normalizeH="0" baseline="0" noProof="0">
                          <a:ln>
                            <a:noFill/>
                          </a:ln>
                          <a:solidFill>
                            <a:schemeClr val="accent3"/>
                          </a:solidFill>
                          <a:effectLst/>
                          <a:uLnTx/>
                          <a:uFillTx/>
                          <a:latin typeface="+mn-lt"/>
                          <a:ea typeface="+mn-ea"/>
                          <a:cs typeface="Leelawadee" panose="020B0502040204020203" pitchFamily="34" charset="-34"/>
                        </a:rPr>
                        <a:t>No commonalities.</a:t>
                      </a: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50" b="0" i="1" u="none" strike="noStrike" kern="1200" cap="none" spc="0" normalizeH="0" baseline="0" noProof="0">
                          <a:ln>
                            <a:noFill/>
                          </a:ln>
                          <a:solidFill>
                            <a:schemeClr val="accent3"/>
                          </a:solidFill>
                          <a:effectLst/>
                          <a:uLnTx/>
                          <a:uFillTx/>
                          <a:latin typeface="+mn-lt"/>
                          <a:ea typeface="+mn-ea"/>
                          <a:cs typeface="Leelawadee" panose="020B0502040204020203" pitchFamily="34" charset="-34"/>
                        </a:rPr>
                        <a:t>No commonalities.</a:t>
                      </a: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marR="0" lvl="0" indent="-1206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noProof="0">
                          <a:solidFill>
                            <a:schemeClr val="accent3"/>
                          </a:solidFill>
                          <a:highlight>
                            <a:srgbClr val="4FE2F3"/>
                          </a:highlight>
                          <a:latin typeface="+mn-lt"/>
                          <a:cs typeface="Leelawadee" panose="020B0502040204020203" pitchFamily="34" charset="-34"/>
                        </a:rPr>
                        <a:t>Goal:</a:t>
                      </a:r>
                      <a:r>
                        <a:rPr lang="en-US" sz="1050" noProof="0">
                          <a:solidFill>
                            <a:schemeClr val="accent3"/>
                          </a:solidFill>
                          <a:latin typeface="+mn-lt"/>
                          <a:cs typeface="Leelawadee" panose="020B0502040204020203" pitchFamily="34" charset="-34"/>
                        </a:rPr>
                        <a:t> </a:t>
                      </a:r>
                      <a:r>
                        <a:rPr kumimoji="0" lang="en-US" sz="1050" b="0" i="0" u="none" strike="noStrike" kern="1200" cap="none" spc="0" normalizeH="0" baseline="0" noProof="0">
                          <a:ln>
                            <a:noFill/>
                          </a:ln>
                          <a:solidFill>
                            <a:schemeClr val="accent3"/>
                          </a:solidFill>
                          <a:effectLst/>
                          <a:uLnTx/>
                          <a:uFillTx/>
                          <a:latin typeface="+mn-lt"/>
                          <a:ea typeface="+mn-ea"/>
                          <a:cs typeface="Leelawadee" panose="020B0502040204020203" pitchFamily="34" charset="-34"/>
                        </a:rPr>
                        <a:t>W</a:t>
                      </a:r>
                      <a:r>
                        <a:rPr lang="en-US" sz="1050" kern="1200" noProof="0">
                          <a:solidFill>
                            <a:schemeClr val="accent3"/>
                          </a:solidFill>
                          <a:latin typeface="+mn-lt"/>
                          <a:ea typeface="+mn-ea"/>
                          <a:cs typeface="Leelawadee" panose="020B0502040204020203" pitchFamily="34" charset="-34"/>
                        </a:rPr>
                        <a:t>ork with growers who incorporate sustainable practices in their business models</a:t>
                      </a:r>
                    </a:p>
                    <a:p>
                      <a:pPr marL="350838" marR="0" lvl="1" indent="-176213" algn="l" defTabSz="914400" rtl="0" eaLnBrk="1" fontAlgn="auto" latinLnBrk="0" hangingPunct="1">
                        <a:lnSpc>
                          <a:spcPct val="100000"/>
                        </a:lnSpc>
                        <a:spcBef>
                          <a:spcPts val="400"/>
                        </a:spcBef>
                        <a:spcAft>
                          <a:spcPts val="0"/>
                        </a:spcAft>
                        <a:buClr>
                          <a:schemeClr val="tx1"/>
                        </a:buClr>
                        <a:buSzTx/>
                        <a:buFont typeface="Wingdings" panose="05000000000000000000" pitchFamily="2" charset="2"/>
                        <a:buChar char="Ø"/>
                        <a:tabLst/>
                        <a:defRPr/>
                      </a:pPr>
                      <a:r>
                        <a:rPr lang="en-US" sz="1050" b="1" kern="1200" noProof="0">
                          <a:solidFill>
                            <a:schemeClr val="accent3"/>
                          </a:solidFill>
                          <a:latin typeface="+mn-lt"/>
                          <a:ea typeface="+mn-ea"/>
                          <a:cs typeface="Leelawadee" panose="020B0502040204020203" pitchFamily="34" charset="-34"/>
                        </a:rPr>
                        <a:t>pep+ alignment: Spread the adoption of regenerative agriculture, restorative, or protective practices across 10 million acres of land supporting the growth of our key crops and ingredients by 2030 </a:t>
                      </a: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50" b="0" i="1" u="none" strike="noStrike" kern="1200" cap="none" spc="0" normalizeH="0" baseline="0" noProof="0">
                          <a:ln>
                            <a:noFill/>
                          </a:ln>
                          <a:solidFill>
                            <a:schemeClr val="accent3"/>
                          </a:solidFill>
                          <a:effectLst/>
                          <a:uLnTx/>
                          <a:uFillTx/>
                          <a:latin typeface="+mn-lt"/>
                          <a:ea typeface="+mn-ea"/>
                          <a:cs typeface="Leelawadee" panose="020B0502040204020203" pitchFamily="34" charset="-34"/>
                        </a:rPr>
                        <a:t>No commonalities.</a:t>
                      </a: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3080566">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indent="-120650">
                        <a:buFont typeface="Arial" panose="020B0604020202020204" pitchFamily="34" charset="0"/>
                        <a:buChar char="•"/>
                      </a:pPr>
                      <a:r>
                        <a:rPr lang="en-US" sz="1050" noProof="0">
                          <a:solidFill>
                            <a:schemeClr val="accent3"/>
                          </a:solidFill>
                          <a:highlight>
                            <a:srgbClr val="4FE2F3"/>
                          </a:highlight>
                          <a:latin typeface="+mn-lt"/>
                          <a:cs typeface="Leelawadee" panose="020B0502040204020203" pitchFamily="34" charset="-34"/>
                        </a:rPr>
                        <a:t>Goal:</a:t>
                      </a:r>
                      <a:r>
                        <a:rPr lang="en-US" sz="1050" noProof="0">
                          <a:solidFill>
                            <a:schemeClr val="accent3"/>
                          </a:solidFill>
                          <a:latin typeface="+mn-lt"/>
                          <a:cs typeface="Leelawadee" panose="020B0502040204020203" pitchFamily="34" charset="-34"/>
                        </a:rPr>
                        <a:t> Encourage recycling to reduce plastic bags</a:t>
                      </a:r>
                    </a:p>
                    <a:p>
                      <a:pPr marL="350838" lvl="1" indent="-176213">
                        <a:spcBef>
                          <a:spcPts val="400"/>
                        </a:spcBef>
                        <a:buClr>
                          <a:schemeClr val="tx1"/>
                        </a:buClr>
                        <a:buFont typeface="Wingdings" panose="05000000000000000000" pitchFamily="2" charset="2"/>
                        <a:buChar char="Ø"/>
                      </a:pPr>
                      <a:r>
                        <a:rPr lang="en-US" sz="1050" b="1" kern="1200" noProof="0">
                          <a:solidFill>
                            <a:schemeClr val="accent3"/>
                          </a:solidFill>
                          <a:latin typeface="+mn-lt"/>
                          <a:ea typeface="+mn-ea"/>
                          <a:cs typeface="Leelawadee" panose="020B0502040204020203" pitchFamily="34" charset="-34"/>
                        </a:rPr>
                        <a:t>pep+ alignment: For our primary plastic packaging in key packaging markets, achieve an average of 2% year-over-year reduction in our absolute tonnage of virgin plastics through 2030 </a:t>
                      </a:r>
                    </a:p>
                    <a:p>
                      <a:pPr marL="120650" indent="-120650" algn="l" defTabSz="914400" rtl="0" eaLnBrk="1" latinLnBrk="0" hangingPunct="1">
                        <a:spcBef>
                          <a:spcPts val="1400"/>
                        </a:spcBef>
                        <a:buFont typeface="Arial" panose="020B0604020202020204" pitchFamily="34" charset="0"/>
                        <a:buChar char="•"/>
                      </a:pPr>
                      <a:r>
                        <a:rPr lang="en-US" sz="1050" noProof="0">
                          <a:solidFill>
                            <a:schemeClr val="accent3"/>
                          </a:solidFill>
                          <a:highlight>
                            <a:srgbClr val="4FE2F3"/>
                          </a:highlight>
                          <a:latin typeface="+mn-lt"/>
                          <a:cs typeface="Leelawadee" panose="020B0502040204020203" pitchFamily="34" charset="-34"/>
                        </a:rPr>
                        <a:t>Goal:</a:t>
                      </a:r>
                      <a:r>
                        <a:rPr lang="en-US" sz="1050" noProof="0">
                          <a:solidFill>
                            <a:schemeClr val="accent3"/>
                          </a:solidFill>
                          <a:latin typeface="+mn-lt"/>
                          <a:cs typeface="Leelawadee" panose="020B0502040204020203" pitchFamily="34" charset="-34"/>
                        </a:rPr>
                        <a:t> </a:t>
                      </a:r>
                      <a:r>
                        <a:rPr lang="en-US" sz="1050" kern="1200" noProof="0">
                          <a:solidFill>
                            <a:schemeClr val="accent3"/>
                          </a:solidFill>
                          <a:latin typeface="+mn-lt"/>
                          <a:ea typeface="+mn-ea"/>
                          <a:cs typeface="Leelawadee" panose="020B0502040204020203" pitchFamily="34" charset="-34"/>
                        </a:rPr>
                        <a:t>Look for ways to reduce the use of cardboard, paper, and plastic in products, processes, </a:t>
                      </a:r>
                      <a:br>
                        <a:rPr lang="en-US" sz="1050" kern="1200" noProof="0">
                          <a:solidFill>
                            <a:schemeClr val="accent3"/>
                          </a:solidFill>
                          <a:latin typeface="+mn-lt"/>
                          <a:ea typeface="+mn-ea"/>
                          <a:cs typeface="Leelawadee" panose="020B0502040204020203" pitchFamily="34" charset="-34"/>
                        </a:rPr>
                      </a:br>
                      <a:r>
                        <a:rPr lang="en-US" sz="1050" kern="1200" noProof="0">
                          <a:solidFill>
                            <a:schemeClr val="accent3"/>
                          </a:solidFill>
                          <a:latin typeface="+mn-lt"/>
                          <a:ea typeface="+mn-ea"/>
                          <a:cs typeface="Leelawadee" panose="020B0502040204020203" pitchFamily="34" charset="-34"/>
                        </a:rPr>
                        <a:t>and packaging</a:t>
                      </a:r>
                    </a:p>
                    <a:p>
                      <a:pPr marL="350838" lvl="1" indent="-176213" algn="l" defTabSz="914400" rtl="0" eaLnBrk="1" latinLnBrk="0" hangingPunct="1">
                        <a:spcBef>
                          <a:spcPts val="400"/>
                        </a:spcBef>
                        <a:buClr>
                          <a:schemeClr val="tx1"/>
                        </a:buClr>
                        <a:buFont typeface="Wingdings" panose="05000000000000000000" pitchFamily="2" charset="2"/>
                        <a:buChar char="Ø"/>
                      </a:pPr>
                      <a:r>
                        <a:rPr lang="en-US" sz="1050" b="1" kern="1200" noProof="0">
                          <a:solidFill>
                            <a:schemeClr val="accent3"/>
                          </a:solidFill>
                          <a:latin typeface="+mn-lt"/>
                          <a:ea typeface="+mn-ea"/>
                          <a:cs typeface="Leelawadee" panose="020B0502040204020203" pitchFamily="34" charset="-34"/>
                        </a:rPr>
                        <a:t>pep+ alignment: Achieve 97% or greater reusable, recyclable, or compostable (RRC) packaging by design by 2030 in our primary and secondary packaging in our key packaging markets</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marR="0" lvl="0" indent="-1206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noProof="0">
                          <a:solidFill>
                            <a:schemeClr val="accent3"/>
                          </a:solidFill>
                          <a:highlight>
                            <a:srgbClr val="4FE2F3"/>
                          </a:highlight>
                          <a:latin typeface="+mn-lt"/>
                          <a:cs typeface="Leelawadee" panose="020B0502040204020203" pitchFamily="34" charset="-34"/>
                        </a:rPr>
                        <a:t>Goal:</a:t>
                      </a:r>
                      <a:r>
                        <a:rPr lang="en-US" sz="1050" noProof="0">
                          <a:solidFill>
                            <a:schemeClr val="accent3"/>
                          </a:solidFill>
                          <a:latin typeface="+mn-lt"/>
                          <a:cs typeface="Leelawadee" panose="020B0502040204020203" pitchFamily="34" charset="-34"/>
                        </a:rPr>
                        <a:t> Support community food banks through the Good Together food donation program</a:t>
                      </a:r>
                    </a:p>
                    <a:p>
                      <a:pPr marL="350838" marR="0" lvl="1" indent="-176213" algn="l" defTabSz="914400" rtl="0" eaLnBrk="1" fontAlgn="auto" latinLnBrk="0" hangingPunct="1">
                        <a:lnSpc>
                          <a:spcPct val="100000"/>
                        </a:lnSpc>
                        <a:spcBef>
                          <a:spcPts val="400"/>
                        </a:spcBef>
                        <a:spcAft>
                          <a:spcPts val="0"/>
                        </a:spcAft>
                        <a:buClrTx/>
                        <a:buSzTx/>
                        <a:buFont typeface="Wingdings" panose="05000000000000000000" pitchFamily="2" charset="2"/>
                        <a:buChar char="Ø"/>
                        <a:tabLst/>
                        <a:defRPr/>
                      </a:pPr>
                      <a:r>
                        <a:rPr lang="en-US" sz="1050" b="1" kern="1200" noProof="0">
                          <a:solidFill>
                            <a:schemeClr val="accent3"/>
                          </a:solidFill>
                          <a:latin typeface="+mn-lt"/>
                          <a:ea typeface="+mn-ea"/>
                          <a:cs typeface="Leelawadee" panose="020B0502040204020203" pitchFamily="34" charset="-34"/>
                        </a:rPr>
                        <a:t>pep+ alignment: </a:t>
                      </a:r>
                      <a:r>
                        <a:rPr lang="en-US" sz="1050" b="1" noProof="0">
                          <a:solidFill>
                            <a:schemeClr val="accent3"/>
                          </a:solidFill>
                          <a:latin typeface="+mn-lt"/>
                          <a:cs typeface="Leelawadee" panose="020B0502040204020203" pitchFamily="34" charset="-34"/>
                        </a:rPr>
                        <a:t>Partner with communities to advance food security </a:t>
                      </a:r>
                      <a:br>
                        <a:rPr lang="en-US" sz="1050" b="1" noProof="0">
                          <a:solidFill>
                            <a:schemeClr val="accent3"/>
                          </a:solidFill>
                          <a:latin typeface="+mn-lt"/>
                          <a:cs typeface="Leelawadee" panose="020B0502040204020203" pitchFamily="34" charset="-34"/>
                        </a:rPr>
                      </a:br>
                      <a:r>
                        <a:rPr lang="en-US" sz="1050" b="1" noProof="0">
                          <a:solidFill>
                            <a:schemeClr val="accent3"/>
                          </a:solidFill>
                          <a:latin typeface="+mn-lt"/>
                          <a:cs typeface="Leelawadee" panose="020B0502040204020203" pitchFamily="34" charset="-34"/>
                        </a:rPr>
                        <a:t>and make nutritious food accessible to 50 million people</a:t>
                      </a: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indent="-120650">
                        <a:buFont typeface="Arial" panose="020B0604020202020204" pitchFamily="34" charset="0"/>
                        <a:buChar char="•"/>
                      </a:pPr>
                      <a:r>
                        <a:rPr lang="en-US" sz="1050" noProof="0">
                          <a:solidFill>
                            <a:schemeClr val="accent3"/>
                          </a:solidFill>
                          <a:highlight>
                            <a:srgbClr val="4FE2F3"/>
                          </a:highlight>
                          <a:latin typeface="+mn-lt"/>
                          <a:cs typeface="Leelawadee" panose="020B0502040204020203" pitchFamily="34" charset="-34"/>
                        </a:rPr>
                        <a:t>Goal:</a:t>
                      </a:r>
                      <a:r>
                        <a:rPr lang="en-US" sz="1050" noProof="0">
                          <a:solidFill>
                            <a:schemeClr val="accent3"/>
                          </a:solidFill>
                          <a:latin typeface="+mn-lt"/>
                          <a:cs typeface="Leelawadee" panose="020B0502040204020203" pitchFamily="34" charset="-34"/>
                        </a:rPr>
                        <a:t> Provide a wide range of products that are made with strict requirements and without certain ingredients through Publix’s </a:t>
                      </a:r>
                      <a:r>
                        <a:rPr lang="en-US" sz="1050" noProof="0" err="1">
                          <a:solidFill>
                            <a:schemeClr val="accent3"/>
                          </a:solidFill>
                          <a:latin typeface="+mn-lt"/>
                          <a:cs typeface="Leelawadee" panose="020B0502040204020203" pitchFamily="34" charset="-34"/>
                        </a:rPr>
                        <a:t>GreenWise</a:t>
                      </a:r>
                      <a:r>
                        <a:rPr lang="en-US" sz="1050" noProof="0">
                          <a:solidFill>
                            <a:schemeClr val="accent3"/>
                          </a:solidFill>
                          <a:latin typeface="+mn-lt"/>
                          <a:cs typeface="Leelawadee" panose="020B0502040204020203" pitchFamily="34" charset="-34"/>
                        </a:rPr>
                        <a:t> line</a:t>
                      </a:r>
                    </a:p>
                    <a:p>
                      <a:pPr marL="350838" lvl="1" indent="-176213">
                        <a:spcBef>
                          <a:spcPts val="400"/>
                        </a:spcBef>
                        <a:buFont typeface="Wingdings" panose="05000000000000000000" pitchFamily="2" charset="2"/>
                        <a:buChar char="Ø"/>
                      </a:pPr>
                      <a:r>
                        <a:rPr lang="en-US" sz="1050" b="1" kern="1200" noProof="0">
                          <a:solidFill>
                            <a:schemeClr val="accent3"/>
                          </a:solidFill>
                          <a:latin typeface="+mn-lt"/>
                          <a:ea typeface="+mn-ea"/>
                          <a:cs typeface="Leelawadee" panose="020B0502040204020203" pitchFamily="34" charset="-34"/>
                        </a:rPr>
                        <a:t>pep+ alignment: </a:t>
                      </a:r>
                      <a:r>
                        <a:rPr lang="en-US" sz="1050" b="1" noProof="0">
                          <a:solidFill>
                            <a:schemeClr val="accent3"/>
                          </a:solidFill>
                          <a:latin typeface="+mn-lt"/>
                          <a:cs typeface="Leelawadee" panose="020B0502040204020203" pitchFamily="34" charset="-34"/>
                        </a:rPr>
                        <a:t>Increase diverse ingredients: Use more diverse ingredients such as legumes, whole grains, plant-based proteins, fruits and vegetables and nuts and seeds to deliver 145 billion portions of diverse ingredients annually in global convenient foods portfolio by 2030</a:t>
                      </a: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indent="-120650" algn="l" defTabSz="914400" rtl="0" eaLnBrk="1" latinLnBrk="0" hangingPunct="1">
                        <a:buFont typeface="Arial" panose="020B0604020202020204" pitchFamily="34" charset="0"/>
                        <a:buChar char="•"/>
                      </a:pPr>
                      <a:r>
                        <a:rPr lang="en-US" sz="1050" noProof="0">
                          <a:solidFill>
                            <a:schemeClr val="accent3"/>
                          </a:solidFill>
                          <a:highlight>
                            <a:srgbClr val="4FE2F3"/>
                          </a:highlight>
                          <a:latin typeface="+mn-lt"/>
                          <a:cs typeface="Leelawadee" panose="020B0502040204020203" pitchFamily="34" charset="-34"/>
                        </a:rPr>
                        <a:t>Goal:</a:t>
                      </a:r>
                      <a:r>
                        <a:rPr lang="en-US" sz="1050" noProof="0">
                          <a:solidFill>
                            <a:schemeClr val="accent3"/>
                          </a:solidFill>
                          <a:latin typeface="+mn-lt"/>
                          <a:cs typeface="Leelawadee" panose="020B0502040204020203" pitchFamily="34" charset="-34"/>
                        </a:rPr>
                        <a:t> </a:t>
                      </a:r>
                      <a:r>
                        <a:rPr lang="en-US" sz="1050" kern="1200" noProof="0">
                          <a:solidFill>
                            <a:schemeClr val="accent3"/>
                          </a:solidFill>
                          <a:latin typeface="+mn-lt"/>
                          <a:ea typeface="+mn-ea"/>
                          <a:cs typeface="Leelawadee" panose="020B0502040204020203" pitchFamily="34" charset="-34"/>
                        </a:rPr>
                        <a:t>Help the environment and fight hunger in the eight states where Publix operates through Publix Serves, a program providing opportunities for associates to volunteer</a:t>
                      </a:r>
                    </a:p>
                    <a:p>
                      <a:pPr marL="350838" lvl="1" indent="-176213" algn="l" defTabSz="914400" rtl="0" eaLnBrk="1" latinLnBrk="0" hangingPunct="1">
                        <a:spcBef>
                          <a:spcPts val="400"/>
                        </a:spcBef>
                        <a:buFont typeface="Wingdings" panose="05000000000000000000" pitchFamily="2" charset="2"/>
                        <a:buChar char="Ø"/>
                      </a:pPr>
                      <a:r>
                        <a:rPr lang="en-US" sz="1050" b="1" kern="1200" noProof="0">
                          <a:solidFill>
                            <a:schemeClr val="accent3"/>
                          </a:solidFill>
                          <a:latin typeface="+mn-lt"/>
                          <a:ea typeface="+mn-ea"/>
                          <a:cs typeface="Leelawadee" panose="020B0502040204020203" pitchFamily="34" charset="-34"/>
                        </a:rPr>
                        <a:t>pep+ alignment: Empower our associates with the resources and time needed to build and cultivate prosperity in our communities</a:t>
                      </a: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bl>
          </a:graphicData>
        </a:graphic>
      </p:graphicFrame>
      <p:pic>
        <p:nvPicPr>
          <p:cNvPr id="14" name="Picture 13" descr="A logo of a leaf in a circle&#10;&#10;Description automatically generated">
            <a:extLst>
              <a:ext uri="{FF2B5EF4-FFF2-40B4-BE49-F238E27FC236}">
                <a16:creationId xmlns:a16="http://schemas.microsoft.com/office/drawing/2014/main" id="{571F657A-781B-E50C-1C27-4EA01BD85FD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pic>
        <p:nvPicPr>
          <p:cNvPr id="15" name="Picture 14" descr="A blue and green windmill with green arrows&#10;&#10;Description automatically generated">
            <a:extLst>
              <a:ext uri="{FF2B5EF4-FFF2-40B4-BE49-F238E27FC236}">
                <a16:creationId xmlns:a16="http://schemas.microsoft.com/office/drawing/2014/main" id="{993DBAAE-9E49-2DE6-4BDC-DB3800490AF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3763952"/>
            <a:ext cx="556204" cy="604020"/>
          </a:xfrm>
          <a:prstGeom prst="rect">
            <a:avLst/>
          </a:prstGeom>
        </p:spPr>
      </p:pic>
      <p:pic>
        <p:nvPicPr>
          <p:cNvPr id="3" name="Picture 2" descr="Download Publix Logo in SVG Vector or PNG File Format - Logo.wine">
            <a:extLst>
              <a:ext uri="{FF2B5EF4-FFF2-40B4-BE49-F238E27FC236}">
                <a16:creationId xmlns:a16="http://schemas.microsoft.com/office/drawing/2014/main" id="{09E2F03B-3EF1-B49C-F4BA-DEB4575548C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1021" t="37352" r="11021" b="37796"/>
          <a:stretch>
            <a:fillRect/>
          </a:stretch>
        </p:blipFill>
        <p:spPr bwMode="auto">
          <a:xfrm>
            <a:off x="10644188" y="467350"/>
            <a:ext cx="1243012" cy="264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0534383"/>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102707-9D03-FFE5-E5A3-6C31019A24D0}"/>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2F058761-6198-9C8F-B298-D4F6AFDF70E1}"/>
              </a:ext>
            </a:extLst>
          </p:cNvPr>
          <p:cNvGraphicFramePr>
            <a:graphicFrameLocks/>
          </p:cNvGraphicFramePr>
          <p:nvPr>
            <p:custDataLst>
              <p:tags r:id="rId1"/>
            </p:custDataLst>
            <p:extLst>
              <p:ext uri="{D42A27DB-BD31-4B8C-83A1-F6EECF244321}">
                <p14:modId xmlns:p14="http://schemas.microsoft.com/office/powerpoint/2010/main" val="462219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2" name="think-cell data - do not delete" hidden="1">
                        <a:extLst>
                          <a:ext uri="{FF2B5EF4-FFF2-40B4-BE49-F238E27FC236}">
                            <a16:creationId xmlns:a16="http://schemas.microsoft.com/office/drawing/2014/main" id="{2F058761-6198-9C8F-B298-D4F6AFDF70E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Title 4">
            <a:extLst>
              <a:ext uri="{FF2B5EF4-FFF2-40B4-BE49-F238E27FC236}">
                <a16:creationId xmlns:a16="http://schemas.microsoft.com/office/drawing/2014/main" id="{CB656610-134B-EDA8-708B-0F74EE15076D}"/>
              </a:ext>
            </a:extLst>
          </p:cNvPr>
          <p:cNvSpPr>
            <a:spLocks noGrp="1"/>
          </p:cNvSpPr>
          <p:nvPr>
            <p:ph type="title"/>
          </p:nvPr>
        </p:nvSpPr>
        <p:spPr>
          <a:xfrm>
            <a:off x="304800" y="247650"/>
            <a:ext cx="10086975" cy="968375"/>
          </a:xfrm>
        </p:spPr>
        <p:txBody>
          <a:bodyPr vert="horz" rIns="0"/>
          <a:lstStyle/>
          <a:p>
            <a:pPr lvl="0"/>
            <a:r>
              <a:rPr lang="en-US" sz="2600"/>
              <a:t>COMMONALITY BETWEEN PUBLIX’S AND PEP+ FOCUS AREAS​</a:t>
            </a:r>
            <a:br>
              <a:rPr lang="en-US" sz="2600"/>
            </a:br>
            <a:r>
              <a:rPr lang="en-US" sz="1800" i="1"/>
              <a:t>Allowing us to identify opportunities for collaboration, and therefore</a:t>
            </a:r>
            <a:br>
              <a:rPr lang="en-US" sz="1800" i="1"/>
            </a:br>
            <a:r>
              <a:rPr lang="en-US" sz="1800" i="1"/>
              <a:t>add value to our relationship</a:t>
            </a:r>
          </a:p>
        </p:txBody>
      </p:sp>
      <p:sp>
        <p:nvSpPr>
          <p:cNvPr id="10" name="Rectangle: Top Corners Rounded 9">
            <a:extLst>
              <a:ext uri="{FF2B5EF4-FFF2-40B4-BE49-F238E27FC236}">
                <a16:creationId xmlns:a16="http://schemas.microsoft.com/office/drawing/2014/main" id="{AB09E607-9995-7FF4-24E6-7532C7A9E8BB}"/>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1" name="Table 4">
            <a:extLst>
              <a:ext uri="{FF2B5EF4-FFF2-40B4-BE49-F238E27FC236}">
                <a16:creationId xmlns:a16="http://schemas.microsoft.com/office/drawing/2014/main" id="{BD2F57A1-95B4-178E-ABE6-4BC1730CCD27}"/>
              </a:ext>
            </a:extLst>
          </p:cNvPr>
          <p:cNvGraphicFramePr>
            <a:graphicFrameLocks noGrp="1"/>
          </p:cNvGraphicFramePr>
          <p:nvPr>
            <p:extLst>
              <p:ext uri="{D42A27DB-BD31-4B8C-83A1-F6EECF244321}">
                <p14:modId xmlns:p14="http://schemas.microsoft.com/office/powerpoint/2010/main" val="2094127958"/>
              </p:ext>
            </p:extLst>
          </p:nvPr>
        </p:nvGraphicFramePr>
        <p:xfrm>
          <a:off x="-7620" y="1148230"/>
          <a:ext cx="11986260" cy="5038344"/>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2499360">
                  <a:extLst>
                    <a:ext uri="{9D8B030D-6E8A-4147-A177-3AD203B41FA5}">
                      <a16:colId xmlns:a16="http://schemas.microsoft.com/office/drawing/2014/main" val="2382844442"/>
                    </a:ext>
                  </a:extLst>
                </a:gridCol>
                <a:gridCol w="2499360">
                  <a:extLst>
                    <a:ext uri="{9D8B030D-6E8A-4147-A177-3AD203B41FA5}">
                      <a16:colId xmlns:a16="http://schemas.microsoft.com/office/drawing/2014/main" val="957515009"/>
                    </a:ext>
                  </a:extLst>
                </a:gridCol>
                <a:gridCol w="2499360">
                  <a:extLst>
                    <a:ext uri="{9D8B030D-6E8A-4147-A177-3AD203B41FA5}">
                      <a16:colId xmlns:a16="http://schemas.microsoft.com/office/drawing/2014/main" val="2353111847"/>
                    </a:ext>
                  </a:extLst>
                </a:gridCol>
                <a:gridCol w="2499360">
                  <a:extLst>
                    <a:ext uri="{9D8B030D-6E8A-4147-A177-3AD203B41FA5}">
                      <a16:colId xmlns:a16="http://schemas.microsoft.com/office/drawing/2014/main" val="3958386930"/>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Planet</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Helping to End Hunger</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Products</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People</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4791456">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922F11"/>
                          </a:solidFill>
                          <a:latin typeface="+mj-lt"/>
                          <a:ea typeface="+mn-ea"/>
                          <a:cs typeface="Leelawadee"/>
                        </a:rPr>
                        <a:t>POSITIVE </a:t>
                      </a:r>
                      <a:br>
                        <a:rPr lang="en-US" sz="1400" kern="1200">
                          <a:solidFill>
                            <a:srgbClr val="922F11"/>
                          </a:solidFill>
                          <a:latin typeface="+mj-lt"/>
                          <a:ea typeface="+mn-ea"/>
                          <a:cs typeface="Leelawadee"/>
                        </a:rPr>
                      </a:br>
                      <a:r>
                        <a:rPr lang="en-US" sz="1400" kern="1200">
                          <a:solidFill>
                            <a:srgbClr val="922F11"/>
                          </a:solidFill>
                          <a:latin typeface="+mj-lt"/>
                          <a:ea typeface="+mn-ea"/>
                          <a:cs typeface="Leelawadee"/>
                        </a:rPr>
                        <a:t>CHOICES</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E6D27"/>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50" b="0" i="1" u="none" strike="noStrike" kern="1200" cap="none" spc="0" normalizeH="0" baseline="0" noProof="0">
                          <a:ln>
                            <a:noFill/>
                          </a:ln>
                          <a:solidFill>
                            <a:schemeClr val="accent3"/>
                          </a:solidFill>
                          <a:effectLst/>
                          <a:uLnTx/>
                          <a:uFillTx/>
                          <a:latin typeface="+mn-lt"/>
                          <a:ea typeface="+mn-ea"/>
                          <a:cs typeface="Leelawadee" panose="020B0502040204020203" pitchFamily="34" charset="-34"/>
                        </a:rPr>
                        <a:t>No commonalities.</a:t>
                      </a: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50" b="0" i="1" u="none" strike="noStrike" kern="1200" cap="none" spc="0" normalizeH="0" baseline="0" noProof="0">
                          <a:ln>
                            <a:noFill/>
                          </a:ln>
                          <a:solidFill>
                            <a:schemeClr val="accent3"/>
                          </a:solidFill>
                          <a:effectLst/>
                          <a:uLnTx/>
                          <a:uFillTx/>
                          <a:latin typeface="+mn-lt"/>
                          <a:ea typeface="+mn-ea"/>
                          <a:cs typeface="Leelawadee" panose="020B0502040204020203" pitchFamily="34" charset="-34"/>
                        </a:rPr>
                        <a:t>No commonalities.</a:t>
                      </a: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12713" indent="-112713" algn="l" defTabSz="914400" rtl="0" eaLnBrk="1" latinLnBrk="0" hangingPunct="1">
                        <a:buFont typeface="Arial" panose="020B0604020202020204" pitchFamily="34" charset="0"/>
                        <a:buChar char="•"/>
                      </a:pPr>
                      <a:r>
                        <a:rPr lang="en-US" sz="1050" noProof="0">
                          <a:solidFill>
                            <a:schemeClr val="accent3"/>
                          </a:solidFill>
                          <a:highlight>
                            <a:srgbClr val="4FE2F3"/>
                          </a:highlight>
                          <a:latin typeface="+mn-lt"/>
                          <a:cs typeface="Leelawadee" panose="020B0502040204020203" pitchFamily="34" charset="-34"/>
                        </a:rPr>
                        <a:t>Goal:</a:t>
                      </a:r>
                      <a:r>
                        <a:rPr lang="en-US" sz="1050" noProof="0">
                          <a:solidFill>
                            <a:schemeClr val="accent3"/>
                          </a:solidFill>
                          <a:latin typeface="+mn-lt"/>
                          <a:cs typeface="Leelawadee" panose="020B0502040204020203" pitchFamily="34" charset="-34"/>
                        </a:rPr>
                        <a:t> </a:t>
                      </a:r>
                      <a:r>
                        <a:rPr lang="en-US" sz="1050" kern="1200" noProof="0">
                          <a:solidFill>
                            <a:schemeClr val="accent3"/>
                          </a:solidFill>
                          <a:latin typeface="+mn-lt"/>
                          <a:ea typeface="+mn-ea"/>
                          <a:cs typeface="Leelawadee" panose="020B0502040204020203" pitchFamily="34" charset="-34"/>
                        </a:rPr>
                        <a:t>Provide customers with options that support their specific eating styles with our Better Choice shelf tags and local labels</a:t>
                      </a:r>
                    </a:p>
                    <a:p>
                      <a:pPr marL="350838" lvl="1" indent="-176213" algn="l" defTabSz="914400" rtl="0" eaLnBrk="1" latinLnBrk="0" hangingPunct="1">
                        <a:spcBef>
                          <a:spcPts val="400"/>
                        </a:spcBef>
                        <a:buFont typeface="Wingdings" panose="05000000000000000000" pitchFamily="2" charset="2"/>
                        <a:buChar char="Ø"/>
                      </a:pPr>
                      <a:r>
                        <a:rPr lang="en-US" sz="1050" b="1" kern="1200" noProof="0">
                          <a:solidFill>
                            <a:schemeClr val="accent3"/>
                          </a:solidFill>
                          <a:latin typeface="+mn-lt"/>
                          <a:ea typeface="+mn-ea"/>
                          <a:cs typeface="Leelawadee" panose="020B0502040204020203" pitchFamily="34" charset="-34"/>
                        </a:rPr>
                        <a:t>pep+ alignment: Leverage our scaled brands to embody and amplify positive outcomes for the planet and people, including empowering consumers with transparent environmental labeling on our key products</a:t>
                      </a: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50" b="0" i="1" noProof="0">
                          <a:solidFill>
                            <a:schemeClr val="accent3"/>
                          </a:solidFill>
                          <a:latin typeface="+mn-lt"/>
                          <a:cs typeface="Leelawadee" panose="020B0502040204020203" pitchFamily="34" charset="-34"/>
                        </a:rPr>
                        <a:t>No commonalities.</a:t>
                      </a: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bl>
          </a:graphicData>
        </a:graphic>
      </p:graphicFrame>
      <p:pic>
        <p:nvPicPr>
          <p:cNvPr id="14" name="Picture 13" descr="A logo of a hand and a globe&#10;&#10;Description automatically generated">
            <a:extLst>
              <a:ext uri="{FF2B5EF4-FFF2-40B4-BE49-F238E27FC236}">
                <a16:creationId xmlns:a16="http://schemas.microsoft.com/office/drawing/2014/main" id="{C811E83D-684E-9A86-2F89-BDEC1BD62CF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25147" y="1836221"/>
            <a:ext cx="536916" cy="583072"/>
          </a:xfrm>
          <a:prstGeom prst="rect">
            <a:avLst/>
          </a:prstGeom>
        </p:spPr>
      </p:pic>
      <p:pic>
        <p:nvPicPr>
          <p:cNvPr id="3" name="Picture 2" descr="Download Publix Logo in SVG Vector or PNG File Format - Logo.wine">
            <a:extLst>
              <a:ext uri="{FF2B5EF4-FFF2-40B4-BE49-F238E27FC236}">
                <a16:creationId xmlns:a16="http://schemas.microsoft.com/office/drawing/2014/main" id="{61EDB6B4-A74C-E838-8E90-CD123BCEFA8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1021" t="37352" r="11021" b="37796"/>
          <a:stretch>
            <a:fillRect/>
          </a:stretch>
        </p:blipFill>
        <p:spPr bwMode="auto">
          <a:xfrm>
            <a:off x="10644188" y="467350"/>
            <a:ext cx="1243012" cy="264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2647370"/>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0B93EA-DEE9-0BA3-8C01-70B009CBBE16}"/>
            </a:ext>
          </a:extLst>
        </p:cNvPr>
        <p:cNvGrpSpPr/>
        <p:nvPr/>
      </p:nvGrpSpPr>
      <p:grpSpPr>
        <a:xfrm>
          <a:off x="0" y="0"/>
          <a:ext cx="0" cy="0"/>
          <a:chOff x="0" y="0"/>
          <a:chExt cx="0" cy="0"/>
        </a:xfrm>
      </p:grpSpPr>
      <p:pic>
        <p:nvPicPr>
          <p:cNvPr id="3" name="Picture 2" descr="A red and black rectangle with blue text&#10;&#10;AI-generated content may be incorrect.">
            <a:extLst>
              <a:ext uri="{FF2B5EF4-FFF2-40B4-BE49-F238E27FC236}">
                <a16:creationId xmlns:a16="http://schemas.microsoft.com/office/drawing/2014/main" id="{32E29E87-C4B0-38ED-4A50-C535BF35EA24}"/>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77800" y="2320593"/>
            <a:ext cx="5502729" cy="2216814"/>
          </a:xfrm>
          <a:prstGeom prst="rect">
            <a:avLst/>
          </a:prstGeom>
        </p:spPr>
      </p:pic>
      <p:sp>
        <p:nvSpPr>
          <p:cNvPr id="4" name="Oval 3">
            <a:extLst>
              <a:ext uri="{FF2B5EF4-FFF2-40B4-BE49-F238E27FC236}">
                <a16:creationId xmlns:a16="http://schemas.microsoft.com/office/drawing/2014/main" id="{5DB38B98-E480-6F47-CFF2-26EBEBB8CD87}"/>
              </a:ext>
            </a:extLst>
          </p:cNvPr>
          <p:cNvSpPr/>
          <p:nvPr/>
        </p:nvSpPr>
        <p:spPr>
          <a:xfrm>
            <a:off x="4620986" y="3804557"/>
            <a:ext cx="195943" cy="130629"/>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2835819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890BE-9AB3-12F2-3E0F-60A5A0D362FC}"/>
            </a:ext>
          </a:extLst>
        </p:cNvPr>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90788281-FB64-C28A-D6B2-566C076DD99B}"/>
              </a:ext>
            </a:extLst>
          </p:cNvPr>
          <p:cNvGraphicFramePr>
            <a:graphicFrameLocks/>
          </p:cNvGraphicFramePr>
          <p:nvPr>
            <p:custDataLst>
              <p:tags r:id="rId1"/>
            </p:custDataLst>
            <p:extLst>
              <p:ext uri="{D42A27DB-BD31-4B8C-83A1-F6EECF244321}">
                <p14:modId xmlns:p14="http://schemas.microsoft.com/office/powerpoint/2010/main" val="37646142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9" name="think-cell data - do not delete" hidden="1">
                        <a:extLst>
                          <a:ext uri="{FF2B5EF4-FFF2-40B4-BE49-F238E27FC236}">
                            <a16:creationId xmlns:a16="http://schemas.microsoft.com/office/drawing/2014/main" id="{90788281-FB64-C28A-D6B2-566C076DD99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Title 5">
            <a:extLst>
              <a:ext uri="{FF2B5EF4-FFF2-40B4-BE49-F238E27FC236}">
                <a16:creationId xmlns:a16="http://schemas.microsoft.com/office/drawing/2014/main" id="{BD254DA9-2614-4B6E-0461-53E6C806FC75}"/>
              </a:ext>
            </a:extLst>
          </p:cNvPr>
          <p:cNvSpPr>
            <a:spLocks noGrp="1"/>
          </p:cNvSpPr>
          <p:nvPr>
            <p:ph type="title"/>
          </p:nvPr>
        </p:nvSpPr>
        <p:spPr>
          <a:xfrm>
            <a:off x="304798" y="246888"/>
            <a:ext cx="11585448" cy="969264"/>
          </a:xfrm>
        </p:spPr>
        <p:txBody>
          <a:bodyPr vert="horz" rIns="0"/>
          <a:lstStyle/>
          <a:p>
            <a:pPr lvl="0"/>
            <a:r>
              <a:rPr lang="en-US" sz="2600"/>
              <a:t>COMMONALITY BETWEEN AMAZON’S AND PEP+ FOCUS AREAS</a:t>
            </a:r>
            <a:br>
              <a:rPr lang="en-US" sz="2600"/>
            </a:br>
            <a:r>
              <a:rPr lang="en-US" sz="1800" i="1"/>
              <a:t>Allowing us to identify opportunities for collaboration, and therefore</a:t>
            </a:r>
            <a:br>
              <a:rPr lang="en-US" sz="1800" i="1"/>
            </a:br>
            <a:r>
              <a:rPr lang="en-US" sz="1800" i="1"/>
              <a:t>add value to our relationship</a:t>
            </a:r>
          </a:p>
        </p:txBody>
      </p:sp>
      <p:pic>
        <p:nvPicPr>
          <p:cNvPr id="11" name="Picture 10">
            <a:extLst>
              <a:ext uri="{FF2B5EF4-FFF2-40B4-BE49-F238E27FC236}">
                <a16:creationId xmlns:a16="http://schemas.microsoft.com/office/drawing/2014/main" id="{87C19AA4-DFC1-5456-C862-3F02908DB6CD}"/>
              </a:ext>
            </a:extLst>
          </p:cNvPr>
          <p:cNvPicPr>
            <a:picLocks noChangeAspect="1"/>
          </p:cNvPicPr>
          <p:nvPr/>
        </p:nvPicPr>
        <p:blipFill>
          <a:blip r:embed="rId6"/>
          <a:stretch>
            <a:fillRect/>
          </a:stretch>
        </p:blipFill>
        <p:spPr>
          <a:xfrm>
            <a:off x="10153651" y="470243"/>
            <a:ext cx="1733550" cy="523188"/>
          </a:xfrm>
          <a:prstGeom prst="rect">
            <a:avLst/>
          </a:prstGeom>
        </p:spPr>
      </p:pic>
      <p:sp>
        <p:nvSpPr>
          <p:cNvPr id="18" name="TextBox 17">
            <a:extLst>
              <a:ext uri="{FF2B5EF4-FFF2-40B4-BE49-F238E27FC236}">
                <a16:creationId xmlns:a16="http://schemas.microsoft.com/office/drawing/2014/main" id="{E6DEAB23-81EB-8B4C-EBD0-E2AAB60C4736}"/>
              </a:ext>
            </a:extLst>
          </p:cNvPr>
          <p:cNvSpPr txBox="1"/>
          <p:nvPr/>
        </p:nvSpPr>
        <p:spPr>
          <a:xfrm>
            <a:off x="8464460" y="6269189"/>
            <a:ext cx="3275104" cy="506261"/>
          </a:xfrm>
          <a:prstGeom prst="rect">
            <a:avLst/>
          </a:prstGeom>
          <a:solidFill>
            <a:srgbClr val="8EBC29"/>
          </a:solidFill>
        </p:spPr>
        <p:txBody>
          <a:bodyPr wrap="square" rtlCol="0" anchor="ctr">
            <a:noAutofit/>
          </a:bodyPr>
          <a:lstStyle/>
          <a:p>
            <a:pPr lvl="0" algn="ctr">
              <a:defRPr/>
            </a:pPr>
            <a:r>
              <a:rPr lang="en-US" sz="1050" i="1" kern="0">
                <a:solidFill>
                  <a:schemeClr val="bg1"/>
                </a:solidFill>
                <a:cs typeface="Leelawadee" panose="020B0502040204020203" pitchFamily="34" charset="-34"/>
              </a:rPr>
              <a:t>No common focus areas were identified across </a:t>
            </a:r>
          </a:p>
          <a:p>
            <a:pPr lvl="0" algn="ctr">
              <a:defRPr/>
            </a:pPr>
            <a:r>
              <a:rPr lang="en-US" sz="1050" i="1" kern="0">
                <a:solidFill>
                  <a:schemeClr val="bg1"/>
                </a:solidFill>
                <a:cs typeface="Leelawadee" panose="020B0502040204020203" pitchFamily="34" charset="-34"/>
              </a:rPr>
              <a:t>Positive Agriculture (PepsiCo) and Positive Choices (PepsiCo).</a:t>
            </a:r>
          </a:p>
        </p:txBody>
      </p:sp>
      <p:sp>
        <p:nvSpPr>
          <p:cNvPr id="2" name="Rectangle: Top Corners Rounded 1">
            <a:extLst>
              <a:ext uri="{FF2B5EF4-FFF2-40B4-BE49-F238E27FC236}">
                <a16:creationId xmlns:a16="http://schemas.microsoft.com/office/drawing/2014/main" id="{46B1C28D-04FD-904C-B31B-63A91D490090}"/>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2">
            <a:extLst>
              <a:ext uri="{FF2B5EF4-FFF2-40B4-BE49-F238E27FC236}">
                <a16:creationId xmlns:a16="http://schemas.microsoft.com/office/drawing/2014/main" id="{2DBAD3E3-3F85-13D1-F297-8F411A413E51}"/>
              </a:ext>
            </a:extLst>
          </p:cNvPr>
          <p:cNvGraphicFramePr>
            <a:graphicFrameLocks noGrp="1"/>
          </p:cNvGraphicFramePr>
          <p:nvPr>
            <p:extLst>
              <p:ext uri="{D42A27DB-BD31-4B8C-83A1-F6EECF244321}">
                <p14:modId xmlns:p14="http://schemas.microsoft.com/office/powerpoint/2010/main" val="3092024456"/>
              </p:ext>
            </p:extLst>
          </p:nvPr>
        </p:nvGraphicFramePr>
        <p:xfrm>
          <a:off x="-7620" y="1148230"/>
          <a:ext cx="11986260" cy="5038258"/>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3332480">
                  <a:extLst>
                    <a:ext uri="{9D8B030D-6E8A-4147-A177-3AD203B41FA5}">
                      <a16:colId xmlns:a16="http://schemas.microsoft.com/office/drawing/2014/main" val="2382844442"/>
                    </a:ext>
                  </a:extLst>
                </a:gridCol>
                <a:gridCol w="3332480">
                  <a:extLst>
                    <a:ext uri="{9D8B030D-6E8A-4147-A177-3AD203B41FA5}">
                      <a16:colId xmlns:a16="http://schemas.microsoft.com/office/drawing/2014/main" val="957515009"/>
                    </a:ext>
                  </a:extLst>
                </a:gridCol>
                <a:gridCol w="3332480">
                  <a:extLst>
                    <a:ext uri="{9D8B030D-6E8A-4147-A177-3AD203B41FA5}">
                      <a16:colId xmlns:a16="http://schemas.microsoft.com/office/drawing/2014/main" val="2353111847"/>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kern="1200" noProof="0">
                          <a:solidFill>
                            <a:schemeClr val="bg1"/>
                          </a:solidFill>
                          <a:latin typeface="+mn-lt"/>
                          <a:ea typeface="+mn-ea"/>
                          <a:cs typeface="Leelawadee" panose="020B0502040204020203" pitchFamily="34" charset="-34"/>
                        </a:rPr>
                        <a:t>Environment</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People​​</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1200" b="1" kern="1200" noProof="0">
                          <a:solidFill>
                            <a:schemeClr val="bg1"/>
                          </a:solidFill>
                          <a:latin typeface="+mn-lt"/>
                          <a:ea typeface="+mn-ea"/>
                          <a:cs typeface="Leelawadee" panose="020B0502040204020203" pitchFamily="34" charset="-34"/>
                        </a:rPr>
                        <a:t>Value Chain</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4791370">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indent="-120650">
                        <a:buFont typeface="Arial" panose="020B0604020202020204" pitchFamily="34" charset="0"/>
                        <a:buChar char="•"/>
                      </a:pPr>
                      <a:r>
                        <a:rPr lang="en-US" sz="1050" noProof="0">
                          <a:solidFill>
                            <a:srgbClr val="2B660F"/>
                          </a:solidFill>
                          <a:highlight>
                            <a:srgbClr val="FFC624"/>
                          </a:highlight>
                          <a:latin typeface="+mn-lt"/>
                          <a:cs typeface="Leelawadee" panose="020B0502040204020203" pitchFamily="34" charset="-34"/>
                        </a:rPr>
                        <a:t>Target:</a:t>
                      </a:r>
                      <a:r>
                        <a:rPr lang="en-US" sz="1050" noProof="0">
                          <a:solidFill>
                            <a:srgbClr val="2B660F"/>
                          </a:solidFill>
                          <a:latin typeface="+mn-lt"/>
                          <a:cs typeface="Leelawadee" panose="020B0502040204020203" pitchFamily="34" charset="-34"/>
                        </a:rPr>
                        <a:t> Reach net-zero carbon emissions by 2040</a:t>
                      </a:r>
                    </a:p>
                    <a:p>
                      <a:pPr marL="290513" lvl="1" indent="-171450" algn="l" rtl="0" fontAlgn="base">
                        <a:lnSpc>
                          <a:spcPct val="100000"/>
                        </a:lnSpc>
                        <a:spcBef>
                          <a:spcPts val="400"/>
                        </a:spcBef>
                        <a:buFont typeface="Wingdings" panose="05000000000000000000" pitchFamily="2" charset="2"/>
                        <a:buChar char="Ø"/>
                      </a:pPr>
                      <a:r>
                        <a:rPr lang="en-US" sz="1050" b="1" i="0" noProof="0">
                          <a:solidFill>
                            <a:srgbClr val="2B660F"/>
                          </a:solidFill>
                          <a:effectLst/>
                          <a:latin typeface="+mn-lt"/>
                          <a:cs typeface="Leelawadee"/>
                        </a:rPr>
                        <a:t>pep+ alignment: </a:t>
                      </a:r>
                      <a:r>
                        <a:rPr lang="en-US" sz="1050" b="1" i="0" noProof="0">
                          <a:solidFill>
                            <a:srgbClr val="2B660F"/>
                          </a:solidFill>
                          <a:effectLst/>
                          <a:latin typeface="+mn-lt"/>
                          <a:cs typeface="Leelawadee" panose="020B0502040204020203" pitchFamily="34" charset="-34"/>
                        </a:rPr>
                        <a:t>Achieve net-zero emissions by 2050 or sooner </a:t>
                      </a:r>
                    </a:p>
                    <a:p>
                      <a:pPr marL="120650" marR="0" lvl="0" indent="-120650" algn="l" defTabSz="914400" rtl="0" eaLnBrk="1" fontAlgn="base" latinLnBrk="0" hangingPunct="1">
                        <a:lnSpc>
                          <a:spcPct val="100000"/>
                        </a:lnSpc>
                        <a:spcBef>
                          <a:spcPts val="800"/>
                        </a:spcBef>
                        <a:spcAft>
                          <a:spcPts val="0"/>
                        </a:spcAft>
                        <a:buClrTx/>
                        <a:buSzTx/>
                        <a:buFont typeface="Arial" panose="020B0604020202020204" pitchFamily="34" charset="0"/>
                        <a:buChar char="•"/>
                        <a:tabLst/>
                        <a:defRPr/>
                      </a:pPr>
                      <a:r>
                        <a:rPr lang="en-US" sz="1050" noProof="0">
                          <a:solidFill>
                            <a:srgbClr val="2B660F"/>
                          </a:solidFill>
                          <a:highlight>
                            <a:srgbClr val="FFC624"/>
                          </a:highlight>
                          <a:latin typeface="+mn-lt"/>
                          <a:cs typeface="Leelawadee"/>
                        </a:rPr>
                        <a:t>Target:</a:t>
                      </a:r>
                      <a:r>
                        <a:rPr lang="en-US" sz="1050" noProof="0">
                          <a:solidFill>
                            <a:srgbClr val="2B660F"/>
                          </a:solidFill>
                          <a:latin typeface="+mn-lt"/>
                          <a:cs typeface="Leelawadee"/>
                        </a:rPr>
                        <a:t> Continue to adopt the Alliance for Water Stewardship (AWS) Standard in high water-risk manufacturing areas, by 2025, as a vehicle for water advocacy</a:t>
                      </a:r>
                    </a:p>
                    <a:p>
                      <a:pPr marL="290513" marR="0" lvl="1" indent="-171450" algn="l" defTabSz="914400" rtl="0" eaLnBrk="1" fontAlgn="base" latinLnBrk="0" hangingPunct="1">
                        <a:lnSpc>
                          <a:spcPct val="100000"/>
                        </a:lnSpc>
                        <a:spcBef>
                          <a:spcPts val="400"/>
                        </a:spcBef>
                        <a:spcAft>
                          <a:spcPts val="0"/>
                        </a:spcAft>
                        <a:buClrTx/>
                        <a:buSzTx/>
                        <a:buFont typeface="Wingdings" panose="05000000000000000000" pitchFamily="2" charset="2"/>
                        <a:buChar char="Ø"/>
                        <a:tabLst/>
                        <a:defRPr/>
                      </a:pPr>
                      <a:r>
                        <a:rPr lang="en-US" sz="1050" b="1" i="0" kern="1200" noProof="0">
                          <a:solidFill>
                            <a:srgbClr val="2B660F"/>
                          </a:solidFill>
                          <a:effectLst/>
                          <a:latin typeface="+mn-lt"/>
                          <a:ea typeface="+mn-ea"/>
                          <a:cs typeface="Leelawadee"/>
                        </a:rPr>
                        <a:t>pep+ alignment: </a:t>
                      </a:r>
                      <a:r>
                        <a:rPr lang="en-GB" sz="1050" b="1" i="0" kern="1200" noProof="0">
                          <a:solidFill>
                            <a:srgbClr val="2B660F"/>
                          </a:solidFill>
                          <a:effectLst/>
                          <a:latin typeface="+mn-lt"/>
                          <a:ea typeface="+mn-ea"/>
                          <a:cs typeface="Leelawadee"/>
                        </a:rPr>
                        <a:t>Adopt the Alliance for Water Stewardship (AWS) Standard in high water-risk manufacturing facilities by 2025</a:t>
                      </a:r>
                      <a:endParaRPr lang="en-US" sz="1050" b="1" i="0" kern="1200" noProof="0">
                        <a:solidFill>
                          <a:srgbClr val="2B660F"/>
                        </a:solidFill>
                        <a:effectLst/>
                        <a:highlight>
                          <a:srgbClr val="FFFF00"/>
                        </a:highlight>
                        <a:latin typeface="+mn-lt"/>
                        <a:ea typeface="+mn-ea"/>
                        <a:cs typeface="Leelawadee"/>
                      </a:endParaRPr>
                    </a:p>
                    <a:p>
                      <a:pPr marL="120650" marR="0" lvl="0" indent="-120650" algn="l">
                        <a:lnSpc>
                          <a:spcPct val="100000"/>
                        </a:lnSpc>
                        <a:spcBef>
                          <a:spcPts val="800"/>
                        </a:spcBef>
                        <a:spcAft>
                          <a:spcPts val="0"/>
                        </a:spcAft>
                        <a:buClrTx/>
                        <a:buSzTx/>
                        <a:buFont typeface="Arial" panose="020B0604020202020204" pitchFamily="34" charset="0"/>
                        <a:buChar char="•"/>
                      </a:pPr>
                      <a:r>
                        <a:rPr lang="en-US" sz="1050" b="0" i="0" u="none" strike="noStrike" noProof="0">
                          <a:solidFill>
                            <a:srgbClr val="2B660F"/>
                          </a:solidFill>
                          <a:highlight>
                            <a:srgbClr val="4FE2F3"/>
                          </a:highlight>
                          <a:latin typeface="+mn-lt"/>
                        </a:rPr>
                        <a:t>Goal:</a:t>
                      </a:r>
                      <a:r>
                        <a:rPr lang="en-US" sz="1050" b="0" i="0" u="none" strike="noStrike" noProof="0">
                          <a:solidFill>
                            <a:srgbClr val="2B660F"/>
                          </a:solidFill>
                          <a:latin typeface="+mn-lt"/>
                        </a:rPr>
                        <a:t> Through The Climate Pledge, inspire and empower others to reach net-zero carbon emissions by 2040</a:t>
                      </a:r>
                    </a:p>
                    <a:p>
                      <a:pPr marL="290513" marR="0" lvl="1" indent="-171450" algn="l" defTabSz="914400" rtl="0" eaLnBrk="1" fontAlgn="base" latinLnBrk="0" hangingPunct="1">
                        <a:lnSpc>
                          <a:spcPct val="100000"/>
                        </a:lnSpc>
                        <a:spcBef>
                          <a:spcPts val="400"/>
                        </a:spcBef>
                        <a:spcAft>
                          <a:spcPts val="0"/>
                        </a:spcAft>
                        <a:buClrTx/>
                        <a:buSzTx/>
                        <a:buFont typeface="Wingdings" panose="05000000000000000000" pitchFamily="2" charset="2"/>
                        <a:buChar char="Ø"/>
                      </a:pPr>
                      <a:r>
                        <a:rPr lang="en-US" sz="1050" b="1" i="0" noProof="0">
                          <a:solidFill>
                            <a:srgbClr val="2B660F"/>
                          </a:solidFill>
                          <a:effectLst/>
                          <a:latin typeface="+mn-lt"/>
                          <a:cs typeface="Leelawadee"/>
                        </a:rPr>
                        <a:t>pep+ alignment: </a:t>
                      </a:r>
                      <a:r>
                        <a:rPr lang="en-US" sz="1050" b="1" i="0" kern="1200" noProof="0">
                          <a:solidFill>
                            <a:srgbClr val="2B660F"/>
                          </a:solidFill>
                          <a:effectLst/>
                          <a:latin typeface="+mn-lt"/>
                          <a:ea typeface="+mn-ea"/>
                          <a:cs typeface="Leelawadee"/>
                        </a:rPr>
                        <a:t>Achieve net-zero emissions </a:t>
                      </a:r>
                      <a:br>
                        <a:rPr lang="en-US" sz="1050" b="1" i="0" kern="1200" noProof="0">
                          <a:solidFill>
                            <a:srgbClr val="2B660F"/>
                          </a:solidFill>
                          <a:effectLst/>
                          <a:latin typeface="+mn-lt"/>
                          <a:ea typeface="+mn-ea"/>
                          <a:cs typeface="Leelawadee"/>
                        </a:rPr>
                      </a:br>
                      <a:r>
                        <a:rPr lang="en-US" sz="1050" b="1" i="0" kern="1200" noProof="0">
                          <a:solidFill>
                            <a:srgbClr val="2B660F"/>
                          </a:solidFill>
                          <a:effectLst/>
                          <a:latin typeface="+mn-lt"/>
                          <a:ea typeface="+mn-ea"/>
                          <a:cs typeface="Leelawadee"/>
                        </a:rPr>
                        <a:t>by 2040 (PepsiCo is a signatory of The Climate Pledge)</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marR="0" lvl="0" indent="-1206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b="0" i="0" kern="1200" noProof="0">
                          <a:solidFill>
                            <a:srgbClr val="2B660F"/>
                          </a:solidFill>
                          <a:effectLst/>
                          <a:highlight>
                            <a:srgbClr val="4FE2F3"/>
                          </a:highlight>
                          <a:latin typeface="+mn-lt"/>
                          <a:ea typeface="+mn-ea"/>
                          <a:cs typeface="Leelawadee" panose="020B0502040204020203" pitchFamily="34" charset="-34"/>
                        </a:rPr>
                        <a:t>Goal:</a:t>
                      </a:r>
                      <a:r>
                        <a:rPr lang="en-US" sz="1050" b="0" i="0" kern="1200" noProof="0">
                          <a:solidFill>
                            <a:srgbClr val="2B660F"/>
                          </a:solidFill>
                          <a:effectLst/>
                          <a:latin typeface="+mn-lt"/>
                          <a:ea typeface="+mn-ea"/>
                          <a:cs typeface="Leelawadee" panose="020B0502040204020203" pitchFamily="34" charset="-34"/>
                        </a:rPr>
                        <a:t> </a:t>
                      </a:r>
                      <a:r>
                        <a:rPr lang="en-US" sz="1050" noProof="0">
                          <a:solidFill>
                            <a:srgbClr val="2B660F"/>
                          </a:solidFill>
                          <a:latin typeface="+mn-lt"/>
                          <a:cs typeface="Leelawadee" panose="020B0502040204020203" pitchFamily="34" charset="-34"/>
                        </a:rPr>
                        <a:t>Continuously work to enhance safety processes</a:t>
                      </a:r>
                    </a:p>
                    <a:p>
                      <a:pPr marL="290513" marR="0" lvl="1" indent="-171450" algn="l" defTabSz="914400" rtl="0" eaLnBrk="1" fontAlgn="auto" latinLnBrk="0" hangingPunct="1">
                        <a:lnSpc>
                          <a:spcPct val="100000"/>
                        </a:lnSpc>
                        <a:spcBef>
                          <a:spcPts val="400"/>
                        </a:spcBef>
                        <a:spcAft>
                          <a:spcPts val="0"/>
                        </a:spcAft>
                        <a:buClrTx/>
                        <a:buSzTx/>
                        <a:buFont typeface="Wingdings" panose="05000000000000000000" pitchFamily="2" charset="2"/>
                        <a:buChar char="Ø"/>
                        <a:tabLst/>
                        <a:defRPr/>
                      </a:pPr>
                      <a:r>
                        <a:rPr lang="en-US" sz="1050" b="1" i="0" noProof="0">
                          <a:solidFill>
                            <a:srgbClr val="2B660F"/>
                          </a:solidFill>
                          <a:effectLst/>
                          <a:latin typeface="+mn-lt"/>
                          <a:cs typeface="Leelawadee"/>
                        </a:rPr>
                        <a:t>pep+ alignment: </a:t>
                      </a:r>
                      <a:r>
                        <a:rPr lang="en-US" sz="1050" b="1" noProof="0">
                          <a:solidFill>
                            <a:srgbClr val="2B660F"/>
                          </a:solidFill>
                          <a:latin typeface="+mn-lt"/>
                          <a:cs typeface="Leelawadee" panose="020B0502040204020203" pitchFamily="34" charset="-34"/>
                        </a:rPr>
                        <a:t>Promote fair and safe working conditions by advancing respect for human rights</a:t>
                      </a:r>
                    </a:p>
                    <a:p>
                      <a:pPr marL="120650" marR="0" lvl="0" indent="-120650"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r>
                        <a:rPr lang="en-US" sz="1050" b="0" i="0" kern="1200" noProof="0">
                          <a:solidFill>
                            <a:srgbClr val="2B660F"/>
                          </a:solidFill>
                          <a:effectLst/>
                          <a:highlight>
                            <a:srgbClr val="4FE2F3"/>
                          </a:highlight>
                          <a:latin typeface="+mn-lt"/>
                          <a:ea typeface="+mn-ea"/>
                          <a:cs typeface="Leelawadee" panose="020B0502040204020203" pitchFamily="34" charset="-34"/>
                        </a:rPr>
                        <a:t>Goal:</a:t>
                      </a:r>
                      <a:r>
                        <a:rPr lang="en-US" sz="1050" b="0" i="0" kern="1200" noProof="0">
                          <a:solidFill>
                            <a:srgbClr val="2B660F"/>
                          </a:solidFill>
                          <a:effectLst/>
                          <a:latin typeface="+mn-lt"/>
                          <a:ea typeface="+mn-ea"/>
                          <a:cs typeface="Leelawadee" panose="020B0502040204020203" pitchFamily="34" charset="-34"/>
                        </a:rPr>
                        <a:t> </a:t>
                      </a:r>
                      <a:r>
                        <a:rPr lang="en-US" sz="1050" noProof="0">
                          <a:solidFill>
                            <a:srgbClr val="2B660F"/>
                          </a:solidFill>
                          <a:latin typeface="+mn-lt"/>
                          <a:cs typeface="Leelawadee" panose="020B0502040204020203" pitchFamily="34" charset="-34"/>
                        </a:rPr>
                        <a:t>Monitor wage payments throughout supply chains, enhancing human rights due diligence processes, and promoting continuous improvement in the fair and on-time payment of wages</a:t>
                      </a:r>
                    </a:p>
                    <a:p>
                      <a:pPr marL="290513" marR="0" lvl="1" indent="-171450" algn="l" defTabSz="914400" rtl="0" eaLnBrk="1" fontAlgn="auto" latinLnBrk="0" hangingPunct="1">
                        <a:lnSpc>
                          <a:spcPct val="100000"/>
                        </a:lnSpc>
                        <a:spcBef>
                          <a:spcPts val="400"/>
                        </a:spcBef>
                        <a:spcAft>
                          <a:spcPts val="0"/>
                        </a:spcAft>
                        <a:buClrTx/>
                        <a:buSzTx/>
                        <a:buFont typeface="Wingdings" panose="05000000000000000000" pitchFamily="2" charset="2"/>
                        <a:buChar char="Ø"/>
                        <a:tabLst/>
                        <a:defRPr/>
                      </a:pPr>
                      <a:r>
                        <a:rPr lang="en-US" sz="1050" b="1" i="0" noProof="0">
                          <a:solidFill>
                            <a:srgbClr val="2B660F"/>
                          </a:solidFill>
                          <a:effectLst/>
                          <a:latin typeface="+mn-lt"/>
                          <a:cs typeface="Leelawadee"/>
                        </a:rPr>
                        <a:t>pep+ alignment: </a:t>
                      </a:r>
                      <a:r>
                        <a:rPr lang="en-US" sz="1050" b="1" noProof="0">
                          <a:solidFill>
                            <a:srgbClr val="2B660F"/>
                          </a:solidFill>
                          <a:latin typeface="+mn-lt"/>
                          <a:cs typeface="Leelawadee" panose="020B0502040204020203" pitchFamily="34" charset="-34"/>
                        </a:rPr>
                        <a:t>Promote fair and safe working conditions by advancing respect for human rights</a:t>
                      </a: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indent="-120650">
                        <a:buFont typeface="Arial" panose="020B0604020202020204" pitchFamily="34" charset="0"/>
                        <a:buChar char="•"/>
                      </a:pPr>
                      <a:r>
                        <a:rPr lang="en-US" sz="1050" b="0" i="0" kern="1200" noProof="0">
                          <a:solidFill>
                            <a:srgbClr val="2B660F"/>
                          </a:solidFill>
                          <a:effectLst/>
                          <a:highlight>
                            <a:srgbClr val="4FE2F3"/>
                          </a:highlight>
                          <a:latin typeface="+mn-lt"/>
                          <a:ea typeface="+mn-ea"/>
                          <a:cs typeface="Leelawadee" panose="020B0502040204020203" pitchFamily="34" charset="-34"/>
                        </a:rPr>
                        <a:t>Goal:</a:t>
                      </a:r>
                      <a:r>
                        <a:rPr lang="en-US" sz="1050" b="0" i="0" kern="1200" noProof="0">
                          <a:solidFill>
                            <a:srgbClr val="2B660F"/>
                          </a:solidFill>
                          <a:effectLst/>
                          <a:latin typeface="+mn-lt"/>
                          <a:ea typeface="+mn-ea"/>
                          <a:cs typeface="Leelawadee" panose="020B0502040204020203" pitchFamily="34" charset="-34"/>
                        </a:rPr>
                        <a:t> Promote the rights of employees and working with suppliers to embed respect for human rights in their operations and supply chains</a:t>
                      </a:r>
                    </a:p>
                    <a:p>
                      <a:pPr marL="290513" lvl="1" indent="-171450">
                        <a:spcBef>
                          <a:spcPts val="400"/>
                        </a:spcBef>
                        <a:buFont typeface="Wingdings" panose="05000000000000000000" pitchFamily="2" charset="2"/>
                        <a:buChar char="Ø"/>
                      </a:pPr>
                      <a:r>
                        <a:rPr lang="en-US" sz="1050" b="1" i="0" noProof="0">
                          <a:solidFill>
                            <a:srgbClr val="2B660F"/>
                          </a:solidFill>
                          <a:effectLst/>
                          <a:latin typeface="+mn-lt"/>
                          <a:cs typeface="Leelawadee"/>
                        </a:rPr>
                        <a:t>pep+ alignment: </a:t>
                      </a:r>
                      <a:r>
                        <a:rPr lang="en-US" sz="1050" b="1" i="0" kern="1200" noProof="0">
                          <a:solidFill>
                            <a:srgbClr val="2B660F"/>
                          </a:solidFill>
                          <a:effectLst/>
                          <a:latin typeface="+mn-lt"/>
                          <a:ea typeface="+mn-ea"/>
                          <a:cs typeface="Leelawadee" panose="020B0502040204020203" pitchFamily="34" charset="-34"/>
                        </a:rPr>
                        <a:t>Promote fair and safe working conditions by advancing respect for human rights</a:t>
                      </a:r>
                    </a:p>
                    <a:p>
                      <a:pPr marL="120650" indent="-120650">
                        <a:spcBef>
                          <a:spcPts val="800"/>
                        </a:spcBef>
                        <a:buFont typeface="Arial" panose="020B0604020202020204" pitchFamily="34" charset="0"/>
                        <a:buChar char="•"/>
                      </a:pPr>
                      <a:r>
                        <a:rPr lang="en-US" sz="1050" b="0" i="0" kern="1200" noProof="0">
                          <a:solidFill>
                            <a:srgbClr val="2B660F"/>
                          </a:solidFill>
                          <a:effectLst/>
                          <a:highlight>
                            <a:srgbClr val="4FE2F3"/>
                          </a:highlight>
                          <a:latin typeface="+mn-lt"/>
                          <a:ea typeface="+mn-ea"/>
                          <a:cs typeface="Leelawadee" panose="020B0502040204020203" pitchFamily="34" charset="-34"/>
                        </a:rPr>
                        <a:t>Goal:</a:t>
                      </a:r>
                      <a:r>
                        <a:rPr lang="en-US" sz="1050" b="0" i="0" kern="1200" noProof="0">
                          <a:solidFill>
                            <a:srgbClr val="2B660F"/>
                          </a:solidFill>
                          <a:effectLst/>
                          <a:latin typeface="+mn-lt"/>
                          <a:ea typeface="+mn-ea"/>
                          <a:cs typeface="Leelawadee" panose="020B0502040204020203" pitchFamily="34" charset="-34"/>
                        </a:rPr>
                        <a:t> </a:t>
                      </a:r>
                      <a:r>
                        <a:rPr lang="en-US" sz="1050" noProof="0">
                          <a:solidFill>
                            <a:srgbClr val="2B660F"/>
                          </a:solidFill>
                          <a:latin typeface="+mn-lt"/>
                          <a:cs typeface="Leelawadee" panose="020B0502040204020203" pitchFamily="34" charset="-34"/>
                        </a:rPr>
                        <a:t>Build long-term supplier relationships in alignment with company values</a:t>
                      </a:r>
                    </a:p>
                    <a:p>
                      <a:pPr marL="350838" marR="0" lvl="1" indent="-176213" algn="l" defTabSz="914400" rtl="0" eaLnBrk="1" fontAlgn="auto" latinLnBrk="0" hangingPunct="1">
                        <a:lnSpc>
                          <a:spcPct val="100000"/>
                        </a:lnSpc>
                        <a:spcBef>
                          <a:spcPts val="400"/>
                        </a:spcBef>
                        <a:spcAft>
                          <a:spcPts val="0"/>
                        </a:spcAft>
                        <a:buClrTx/>
                        <a:buSzTx/>
                        <a:buFont typeface="Wingdings" panose="05000000000000000000" pitchFamily="2" charset="2"/>
                        <a:buChar char="Ø"/>
                        <a:tabLst/>
                        <a:defRPr/>
                      </a:pPr>
                      <a:r>
                        <a:rPr lang="en-US" sz="1050" b="1" i="0" noProof="0">
                          <a:solidFill>
                            <a:srgbClr val="2B660F"/>
                          </a:solidFill>
                          <a:effectLst/>
                          <a:latin typeface="+mn-lt"/>
                          <a:cs typeface="Leelawadee bold" panose="020B0802040204020203" pitchFamily="34" charset="-34"/>
                        </a:rPr>
                        <a:t>pep+ alignment: </a:t>
                      </a:r>
                      <a:r>
                        <a:rPr lang="en-US" sz="1050" b="1" i="0" kern="1200" noProof="0">
                          <a:solidFill>
                            <a:srgbClr val="2B660F"/>
                          </a:solidFill>
                          <a:effectLst/>
                          <a:latin typeface="+mn-lt"/>
                          <a:ea typeface="+mn-ea"/>
                          <a:cs typeface="Leelawadee bold" panose="020B0802040204020203" pitchFamily="34" charset="-34"/>
                        </a:rPr>
                        <a:t>Improve the livelihoods of more than 250,000 people in our agriculture supply chains and supporting communities by 2030.</a:t>
                      </a:r>
                    </a:p>
                    <a:p>
                      <a:pPr marL="120650" indent="-120650">
                        <a:spcBef>
                          <a:spcPts val="800"/>
                        </a:spcBef>
                        <a:buFont typeface="Arial" panose="020B0604020202020204" pitchFamily="34" charset="0"/>
                        <a:buChar char="•"/>
                      </a:pPr>
                      <a:r>
                        <a:rPr lang="en-US" sz="1050" b="0" i="0" kern="1200" noProof="0">
                          <a:solidFill>
                            <a:srgbClr val="2B660F"/>
                          </a:solidFill>
                          <a:effectLst/>
                          <a:highlight>
                            <a:srgbClr val="4FE2F3"/>
                          </a:highlight>
                          <a:latin typeface="+mn-lt"/>
                          <a:ea typeface="+mn-ea"/>
                          <a:cs typeface="Leelawadee" panose="020B0502040204020203" pitchFamily="34" charset="-34"/>
                        </a:rPr>
                        <a:t>Goal:</a:t>
                      </a:r>
                      <a:r>
                        <a:rPr lang="en-US" sz="1050" b="0" i="0" kern="1200" noProof="0">
                          <a:solidFill>
                            <a:srgbClr val="2B660F"/>
                          </a:solidFill>
                          <a:effectLst/>
                          <a:latin typeface="+mn-lt"/>
                          <a:ea typeface="+mn-ea"/>
                          <a:cs typeface="Leelawadee" panose="020B0502040204020203" pitchFamily="34" charset="-34"/>
                        </a:rPr>
                        <a:t> </a:t>
                      </a:r>
                      <a:r>
                        <a:rPr lang="en-US" sz="1050" noProof="0">
                          <a:solidFill>
                            <a:srgbClr val="2B660F"/>
                          </a:solidFill>
                          <a:latin typeface="+mn-lt"/>
                          <a:cs typeface="Leelawadee" panose="020B0502040204020203" pitchFamily="34" charset="-34"/>
                        </a:rPr>
                        <a:t>Build diverse and inclusive supply chains</a:t>
                      </a:r>
                    </a:p>
                    <a:p>
                      <a:pPr marL="290513" lvl="1" indent="-171450">
                        <a:spcBef>
                          <a:spcPts val="400"/>
                        </a:spcBef>
                        <a:buFont typeface="Wingdings" panose="05000000000000000000" pitchFamily="2" charset="2"/>
                        <a:buChar char="Ø"/>
                      </a:pPr>
                      <a:r>
                        <a:rPr lang="en-US" sz="1050" b="1" i="0" noProof="0">
                          <a:solidFill>
                            <a:srgbClr val="2B660F"/>
                          </a:solidFill>
                          <a:effectLst/>
                          <a:latin typeface="+mn-lt"/>
                          <a:cs typeface="Leelawadee"/>
                        </a:rPr>
                        <a:t>pep+ alignment: </a:t>
                      </a:r>
                      <a:r>
                        <a:rPr lang="en-US" sz="1050" b="1" noProof="0">
                          <a:solidFill>
                            <a:srgbClr val="2B660F"/>
                          </a:solidFill>
                          <a:latin typeface="+mn-lt"/>
                          <a:cs typeface="Leelawadee" panose="020B0502040204020203" pitchFamily="34" charset="-34"/>
                        </a:rPr>
                        <a:t>Continuing to expand our diverse supplier base across our value chain, and investing in diverse-owned businesses by providing business-building support services</a:t>
                      </a:r>
                    </a:p>
                    <a:p>
                      <a:pPr marL="120650" indent="-120650">
                        <a:spcBef>
                          <a:spcPts val="800"/>
                        </a:spcBef>
                        <a:buFont typeface="Arial" panose="020B0604020202020204" pitchFamily="34" charset="0"/>
                        <a:buChar char="•"/>
                      </a:pPr>
                      <a:r>
                        <a:rPr lang="en-US" sz="1050" b="0" i="0" kern="1200" noProof="0">
                          <a:solidFill>
                            <a:srgbClr val="2B660F"/>
                          </a:solidFill>
                          <a:effectLst/>
                          <a:highlight>
                            <a:srgbClr val="4FE2F3"/>
                          </a:highlight>
                          <a:latin typeface="+mn-lt"/>
                          <a:ea typeface="+mn-ea"/>
                          <a:cs typeface="Leelawadee" panose="020B0502040204020203" pitchFamily="34" charset="-34"/>
                        </a:rPr>
                        <a:t>Goal:</a:t>
                      </a:r>
                      <a:r>
                        <a:rPr lang="en-US" sz="1050" b="0" i="0" kern="1200" noProof="0">
                          <a:solidFill>
                            <a:srgbClr val="2B660F"/>
                          </a:solidFill>
                          <a:effectLst/>
                          <a:latin typeface="+mn-lt"/>
                          <a:ea typeface="+mn-ea"/>
                          <a:cs typeface="Leelawadee" panose="020B0502040204020203" pitchFamily="34" charset="-34"/>
                        </a:rPr>
                        <a:t> </a:t>
                      </a:r>
                      <a:r>
                        <a:rPr lang="en-US" sz="1050" noProof="0">
                          <a:solidFill>
                            <a:srgbClr val="2B660F"/>
                          </a:solidFill>
                          <a:latin typeface="+mn-lt"/>
                          <a:cs typeface="Leelawadee" panose="020B0502040204020203" pitchFamily="34" charset="-34"/>
                        </a:rPr>
                        <a:t>Leverage size, reach, and ability to innovate quickly to strengthen employee communities</a:t>
                      </a:r>
                    </a:p>
                    <a:p>
                      <a:pPr marL="290513" lvl="1" indent="-171450">
                        <a:spcBef>
                          <a:spcPts val="400"/>
                        </a:spcBef>
                        <a:buFont typeface="Wingdings" panose="05000000000000000000" pitchFamily="2" charset="2"/>
                        <a:buChar char="Ø"/>
                      </a:pPr>
                      <a:r>
                        <a:rPr lang="en-US" sz="1050" b="1" i="0" noProof="0">
                          <a:solidFill>
                            <a:srgbClr val="2B660F"/>
                          </a:solidFill>
                          <a:effectLst/>
                          <a:latin typeface="+mn-lt"/>
                          <a:cs typeface="Leelawadee"/>
                        </a:rPr>
                        <a:t>pep+ alignment: </a:t>
                      </a:r>
                      <a:r>
                        <a:rPr lang="en-US" sz="1050" b="1" noProof="0">
                          <a:solidFill>
                            <a:srgbClr val="2B660F"/>
                          </a:solidFill>
                          <a:latin typeface="+mn-lt"/>
                          <a:cs typeface="Leelawadee" panose="020B0502040204020203" pitchFamily="34" charset="-34"/>
                        </a:rPr>
                        <a:t>Empower our associates with the resources and time needed to build and cultivate prosperity in our communities</a:t>
                      </a: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bl>
          </a:graphicData>
        </a:graphic>
      </p:graphicFrame>
      <p:pic>
        <p:nvPicPr>
          <p:cNvPr id="8" name="Picture 7" descr="A blue and green windmill with green arrows&#10;&#10;Description automatically generated">
            <a:extLst>
              <a:ext uri="{FF2B5EF4-FFF2-40B4-BE49-F238E27FC236}">
                <a16:creationId xmlns:a16="http://schemas.microsoft.com/office/drawing/2014/main" id="{C92CEF82-9456-6393-D269-BE06FF5ADEB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spTree>
    <p:extLst>
      <p:ext uri="{BB962C8B-B14F-4D97-AF65-F5344CB8AC3E}">
        <p14:creationId xmlns:p14="http://schemas.microsoft.com/office/powerpoint/2010/main" val="3871224875"/>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E75056-C620-691A-57DA-9BAE79D674E9}"/>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0B196BD7-F2CC-622C-B4E6-3C5C016702A9}"/>
              </a:ext>
            </a:extLst>
          </p:cNvPr>
          <p:cNvGraphicFramePr>
            <a:graphicFrameLocks/>
          </p:cNvGraphicFramePr>
          <p:nvPr>
            <p:custDataLst>
              <p:tags r:id="rId1"/>
            </p:custDataLst>
            <p:extLst>
              <p:ext uri="{D42A27DB-BD31-4B8C-83A1-F6EECF244321}">
                <p14:modId xmlns:p14="http://schemas.microsoft.com/office/powerpoint/2010/main" val="22762427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7" name="think-cell data - do not delete" hidden="1">
                        <a:extLst>
                          <a:ext uri="{FF2B5EF4-FFF2-40B4-BE49-F238E27FC236}">
                            <a16:creationId xmlns:a16="http://schemas.microsoft.com/office/drawing/2014/main" id="{0B196BD7-F2CC-622C-B4E6-3C5C016702A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1" name="Rectangle: Single Corner Rounded 10">
            <a:extLst>
              <a:ext uri="{FF2B5EF4-FFF2-40B4-BE49-F238E27FC236}">
                <a16:creationId xmlns:a16="http://schemas.microsoft.com/office/drawing/2014/main" id="{41F33799-DA3F-5AD9-E1E0-AF5ABBB3CD6E}"/>
              </a:ext>
            </a:extLst>
          </p:cNvPr>
          <p:cNvSpPr>
            <a:spLocks/>
          </p:cNvSpPr>
          <p:nvPr/>
        </p:nvSpPr>
        <p:spPr>
          <a:xfrm>
            <a:off x="6300438" y="825872"/>
            <a:ext cx="5852160" cy="66792"/>
          </a:xfrm>
          <a:prstGeom prst="round1Rect">
            <a:avLst>
              <a:gd name="adj" fmla="val 3618"/>
            </a:avLst>
          </a:prstGeom>
          <a:solidFill>
            <a:srgbClr val="0F440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182880" numCol="1" spcCol="38100" rtlCol="0" anchor="b">
            <a:noAutofit/>
          </a:bodyPr>
          <a:lstStyle/>
          <a:p>
            <a:pPr defTabSz="914400"/>
            <a:r>
              <a:rPr kumimoji="0" lang="en-US" sz="3200" b="0" i="0" u="none" strike="noStrike" kern="1200" cap="all" spc="0" normalizeH="0" baseline="0" noProof="0">
                <a:ln>
                  <a:noFill/>
                </a:ln>
                <a:solidFill>
                  <a:srgbClr val="0F440E"/>
                </a:solidFill>
                <a:effectLst/>
                <a:uLnTx/>
                <a:uFillTx/>
                <a:latin typeface="GT Pressura LCG Black"/>
                <a:ea typeface="+mj-ea"/>
                <a:cs typeface="+mj-cs"/>
              </a:rPr>
              <a:t>KEY TAKEAWAYS</a:t>
            </a:r>
            <a:endParaRPr lang="en-US" b="1">
              <a:solidFill>
                <a:srgbClr val="0F440E"/>
              </a:solidFill>
              <a:latin typeface="+mj-lt"/>
            </a:endParaRPr>
          </a:p>
        </p:txBody>
      </p:sp>
      <p:pic>
        <p:nvPicPr>
          <p:cNvPr id="12" name="Picture 11">
            <a:extLst>
              <a:ext uri="{FF2B5EF4-FFF2-40B4-BE49-F238E27FC236}">
                <a16:creationId xmlns:a16="http://schemas.microsoft.com/office/drawing/2014/main" id="{878BF0A5-9574-9F4D-D77A-23624AD683A9}"/>
              </a:ext>
            </a:extLst>
          </p:cNvPr>
          <p:cNvPicPr>
            <a:picLocks noChangeAspect="1"/>
          </p:cNvPicPr>
          <p:nvPr/>
        </p:nvPicPr>
        <p:blipFill>
          <a:blip r:embed="rId6"/>
          <a:srcRect l="24821" r="18929"/>
          <a:stretch>
            <a:fillRect/>
          </a:stretch>
        </p:blipFill>
        <p:spPr>
          <a:xfrm rot="16200000">
            <a:off x="2520059" y="3282059"/>
            <a:ext cx="6857999" cy="293883"/>
          </a:xfrm>
          <a:custGeom>
            <a:avLst/>
            <a:gdLst>
              <a:gd name="connsiteX0" fmla="*/ 6857999 w 6857999"/>
              <a:gd name="connsiteY0" fmla="*/ 0 h 293883"/>
              <a:gd name="connsiteX1" fmla="*/ 6857999 w 6857999"/>
              <a:gd name="connsiteY1" fmla="*/ 293883 h 293883"/>
              <a:gd name="connsiteX2" fmla="*/ 0 w 6857999"/>
              <a:gd name="connsiteY2" fmla="*/ 293883 h 293883"/>
              <a:gd name="connsiteX3" fmla="*/ 0 w 6857999"/>
              <a:gd name="connsiteY3" fmla="*/ 0 h 293883"/>
            </a:gdLst>
            <a:ahLst/>
            <a:cxnLst>
              <a:cxn ang="0">
                <a:pos x="connsiteX0" y="connsiteY0"/>
              </a:cxn>
              <a:cxn ang="0">
                <a:pos x="connsiteX1" y="connsiteY1"/>
              </a:cxn>
              <a:cxn ang="0">
                <a:pos x="connsiteX2" y="connsiteY2"/>
              </a:cxn>
              <a:cxn ang="0">
                <a:pos x="connsiteX3" y="connsiteY3"/>
              </a:cxn>
            </a:cxnLst>
            <a:rect l="l" t="t" r="r" b="b"/>
            <a:pathLst>
              <a:path w="6857999" h="293883">
                <a:moveTo>
                  <a:pt x="6857999" y="0"/>
                </a:moveTo>
                <a:lnTo>
                  <a:pt x="6857999" y="293883"/>
                </a:lnTo>
                <a:lnTo>
                  <a:pt x="0" y="293883"/>
                </a:lnTo>
                <a:lnTo>
                  <a:pt x="0" y="0"/>
                </a:lnTo>
                <a:close/>
              </a:path>
            </a:pathLst>
          </a:custGeom>
          <a:effectLst>
            <a:outerShdw blurRad="50800" dist="38100" dir="10800000" algn="r" rotWithShape="0">
              <a:prstClr val="black">
                <a:alpha val="20000"/>
              </a:prstClr>
            </a:outerShdw>
          </a:effectLst>
        </p:spPr>
      </p:pic>
      <p:sp>
        <p:nvSpPr>
          <p:cNvPr id="13" name="Rectangle: Rounded Corners 12">
            <a:extLst>
              <a:ext uri="{FF2B5EF4-FFF2-40B4-BE49-F238E27FC236}">
                <a16:creationId xmlns:a16="http://schemas.microsoft.com/office/drawing/2014/main" id="{BD9E8D4F-4BEB-75F1-7049-B620A91F20EC}"/>
              </a:ext>
            </a:extLst>
          </p:cNvPr>
          <p:cNvSpPr>
            <a:spLocks/>
          </p:cNvSpPr>
          <p:nvPr/>
        </p:nvSpPr>
        <p:spPr>
          <a:xfrm rot="10800000" flipH="1" flipV="1">
            <a:off x="6300438" y="1062650"/>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r>
              <a:rPr lang="en-US" sz="2400" b="1">
                <a:solidFill>
                  <a:srgbClr val="8EBC29"/>
                </a:solidFill>
              </a:rPr>
              <a:t>No focus areas</a:t>
            </a:r>
          </a:p>
        </p:txBody>
      </p:sp>
      <p:sp>
        <p:nvSpPr>
          <p:cNvPr id="14" name="Rectangle: Rounded Corners 13">
            <a:extLst>
              <a:ext uri="{FF2B5EF4-FFF2-40B4-BE49-F238E27FC236}">
                <a16:creationId xmlns:a16="http://schemas.microsoft.com/office/drawing/2014/main" id="{B4BDF7F6-BBE7-3D5C-39A3-8ED1577CC4D1}"/>
              </a:ext>
            </a:extLst>
          </p:cNvPr>
          <p:cNvSpPr>
            <a:spLocks/>
          </p:cNvSpPr>
          <p:nvPr/>
        </p:nvSpPr>
        <p:spPr>
          <a:xfrm rot="10800000" flipH="1" flipV="1">
            <a:off x="6386385" y="1711260"/>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a:defRPr/>
            </a:pPr>
            <a:r>
              <a:rPr lang="en-US">
                <a:solidFill>
                  <a:schemeClr val="bg1"/>
                </a:solidFill>
              </a:rPr>
              <a:t>Despite extensive research, RaceTrac has no public sustainability focus areas as it is a </a:t>
            </a:r>
            <a:br>
              <a:rPr lang="en-US">
                <a:solidFill>
                  <a:schemeClr val="bg1"/>
                </a:solidFill>
              </a:rPr>
            </a:br>
            <a:r>
              <a:rPr lang="en-US">
                <a:solidFill>
                  <a:schemeClr val="bg1"/>
                </a:solidFill>
              </a:rPr>
              <a:t>privately-held company. Therefore, </a:t>
            </a:r>
            <a:br>
              <a:rPr lang="en-US">
                <a:solidFill>
                  <a:schemeClr val="bg1"/>
                </a:solidFill>
              </a:rPr>
            </a:br>
            <a:r>
              <a:rPr lang="en-US">
                <a:solidFill>
                  <a:schemeClr val="bg1"/>
                </a:solidFill>
              </a:rPr>
              <a:t>there are no commonalities with PepsiCo.</a:t>
            </a:r>
          </a:p>
        </p:txBody>
      </p:sp>
      <p:sp>
        <p:nvSpPr>
          <p:cNvPr id="15" name="Oval 14">
            <a:extLst>
              <a:ext uri="{FF2B5EF4-FFF2-40B4-BE49-F238E27FC236}">
                <a16:creationId xmlns:a16="http://schemas.microsoft.com/office/drawing/2014/main" id="{881D8B38-75AE-16D7-18A3-9FFF75027255}"/>
              </a:ext>
            </a:extLst>
          </p:cNvPr>
          <p:cNvSpPr/>
          <p:nvPr/>
        </p:nvSpPr>
        <p:spPr>
          <a:xfrm>
            <a:off x="6375234" y="1171322"/>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Placeholder 7" descr="RaceTrac | Whatever Gets You Going">
            <a:extLst>
              <a:ext uri="{FF2B5EF4-FFF2-40B4-BE49-F238E27FC236}">
                <a16:creationId xmlns:a16="http://schemas.microsoft.com/office/drawing/2014/main" id="{7DEBCB5B-8550-AE09-CF43-D2D5934FE4E4}"/>
              </a:ext>
            </a:extLst>
          </p:cNvPr>
          <p:cNvPicPr>
            <a:picLocks noGrp="1" noChangeAspect="1"/>
          </p:cNvPicPr>
          <p:nvPr>
            <p:ph type="pic" sz="quarter" idx="14"/>
          </p:nvPr>
        </p:nvPicPr>
        <p:blipFill rotWithShape="1">
          <a:blip r:embed="rId7"/>
          <a:srcRect l="-6209" t="-255642" r="-17966" b="-255642"/>
          <a:stretch>
            <a:fillRect/>
          </a:stretch>
        </p:blipFill>
        <p:spPr>
          <a:xfrm>
            <a:off x="0" y="0"/>
            <a:ext cx="6096000" cy="6858000"/>
          </a:xfrm>
          <a:prstGeom prst="rect">
            <a:avLst/>
          </a:prstGeom>
        </p:spPr>
      </p:pic>
      <p:pic>
        <p:nvPicPr>
          <p:cNvPr id="3" name="Graphic 2">
            <a:extLst>
              <a:ext uri="{FF2B5EF4-FFF2-40B4-BE49-F238E27FC236}">
                <a16:creationId xmlns:a16="http://schemas.microsoft.com/office/drawing/2014/main" id="{1FB798A0-AB68-9E80-B1FD-9CD648C599E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375234" y="1171322"/>
            <a:ext cx="406484" cy="406484"/>
          </a:xfrm>
          <a:prstGeom prst="rect">
            <a:avLst/>
          </a:prstGeom>
        </p:spPr>
      </p:pic>
    </p:spTree>
    <p:extLst>
      <p:ext uri="{BB962C8B-B14F-4D97-AF65-F5344CB8AC3E}">
        <p14:creationId xmlns:p14="http://schemas.microsoft.com/office/powerpoint/2010/main" val="1096878443"/>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741E1B-F118-C4C5-8798-2A4567FBCE88}"/>
            </a:ext>
          </a:extLst>
        </p:cNvPr>
        <p:cNvGrpSpPr/>
        <p:nvPr/>
      </p:nvGrpSpPr>
      <p:grpSpPr>
        <a:xfrm>
          <a:off x="0" y="0"/>
          <a:ext cx="0" cy="0"/>
          <a:chOff x="0" y="0"/>
          <a:chExt cx="0" cy="0"/>
        </a:xfrm>
      </p:grpSpPr>
      <p:pic>
        <p:nvPicPr>
          <p:cNvPr id="4" name="Picture 3" descr="A white text on a black background&#10;&#10;AI-generated content may be incorrect.">
            <a:extLst>
              <a:ext uri="{FF2B5EF4-FFF2-40B4-BE49-F238E27FC236}">
                <a16:creationId xmlns:a16="http://schemas.microsoft.com/office/drawing/2014/main" id="{DADAD653-88C4-9B03-3239-DEEEF06AEDFF}"/>
              </a:ext>
            </a:extLst>
          </p:cNvPr>
          <p:cNvPicPr>
            <a:picLocks noChangeAspect="1"/>
          </p:cNvPicPr>
          <p:nvPr/>
        </p:nvPicPr>
        <p:blipFill>
          <a:blip r:embed="rId3"/>
          <a:stretch>
            <a:fillRect/>
          </a:stretch>
        </p:blipFill>
        <p:spPr>
          <a:xfrm>
            <a:off x="262497" y="1046403"/>
            <a:ext cx="4734996" cy="4765194"/>
          </a:xfrm>
          <a:prstGeom prst="rect">
            <a:avLst/>
          </a:prstGeom>
        </p:spPr>
      </p:pic>
    </p:spTree>
    <p:extLst>
      <p:ext uri="{BB962C8B-B14F-4D97-AF65-F5344CB8AC3E}">
        <p14:creationId xmlns:p14="http://schemas.microsoft.com/office/powerpoint/2010/main" val="192054355"/>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9096C6-6A3B-1CB6-BD06-C2EB17BA57C3}"/>
            </a:ext>
          </a:extLst>
        </p:cNvPr>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A588DFEB-4C42-AB50-7771-FEE4FACE9902}"/>
              </a:ext>
            </a:extLst>
          </p:cNvPr>
          <p:cNvGraphicFramePr>
            <a:graphicFrameLocks/>
          </p:cNvGraphicFramePr>
          <p:nvPr>
            <p:custDataLst>
              <p:tags r:id="rId1"/>
            </p:custDataLst>
            <p:extLst>
              <p:ext uri="{D42A27DB-BD31-4B8C-83A1-F6EECF244321}">
                <p14:modId xmlns:p14="http://schemas.microsoft.com/office/powerpoint/2010/main" val="11610790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8" name="think-cell data - do not delete" hidden="1">
                        <a:extLst>
                          <a:ext uri="{FF2B5EF4-FFF2-40B4-BE49-F238E27FC236}">
                            <a16:creationId xmlns:a16="http://schemas.microsoft.com/office/drawing/2014/main" id="{A588DFEB-4C42-AB50-7771-FEE4FACE990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9" name="Picture Placeholder 8" descr="Raley's Supermarkets locations in the USA">
            <a:extLst>
              <a:ext uri="{FF2B5EF4-FFF2-40B4-BE49-F238E27FC236}">
                <a16:creationId xmlns:a16="http://schemas.microsoft.com/office/drawing/2014/main" id="{08FC711E-8173-6903-ECE7-C52962620333}"/>
              </a:ext>
            </a:extLst>
          </p:cNvPr>
          <p:cNvPicPr>
            <a:picLocks noGrp="1" noChangeAspect="1"/>
          </p:cNvPicPr>
          <p:nvPr>
            <p:ph type="pic" sz="quarter" idx="14"/>
          </p:nvPr>
        </p:nvPicPr>
        <p:blipFill rotWithShape="1">
          <a:blip r:embed="rId6"/>
          <a:srcRect l="-6352" t="-19757" r="-20701" b="-23176"/>
          <a:stretch>
            <a:fillRect/>
          </a:stretch>
        </p:blipFill>
        <p:spPr>
          <a:xfrm>
            <a:off x="0" y="0"/>
            <a:ext cx="6096000" cy="6858000"/>
          </a:xfrm>
          <a:prstGeom prst="rect">
            <a:avLst/>
          </a:prstGeom>
        </p:spPr>
      </p:pic>
      <p:sp>
        <p:nvSpPr>
          <p:cNvPr id="6" name="Text Placeholder 5">
            <a:extLst>
              <a:ext uri="{FF2B5EF4-FFF2-40B4-BE49-F238E27FC236}">
                <a16:creationId xmlns:a16="http://schemas.microsoft.com/office/drawing/2014/main" id="{C45A5EBA-9334-D722-1625-7D6C732A48E8}"/>
              </a:ext>
            </a:extLst>
          </p:cNvPr>
          <p:cNvSpPr>
            <a:spLocks noGrp="1"/>
          </p:cNvSpPr>
          <p:nvPr>
            <p:ph type="body" sz="quarter" idx="11"/>
          </p:nvPr>
        </p:nvSpPr>
        <p:spPr/>
        <p:txBody>
          <a:bodyPr vert="horz" lIns="91440" tIns="45720" rIns="91440" bIns="45720" rtlCol="0" anchor="t">
            <a:noAutofit/>
          </a:bodyPr>
          <a:lstStyle/>
          <a:p>
            <a:pPr>
              <a:lnSpc>
                <a:spcPct val="100000"/>
              </a:lnSpc>
              <a:spcBef>
                <a:spcPts val="200"/>
              </a:spcBef>
            </a:pPr>
            <a:endParaRPr lang="en-US" b="1" noProof="0">
              <a:ea typeface="Calibri"/>
              <a:cs typeface="Calibri"/>
            </a:endParaRPr>
          </a:p>
          <a:p>
            <a:pPr>
              <a:lnSpc>
                <a:spcPct val="100000"/>
              </a:lnSpc>
              <a:spcBef>
                <a:spcPts val="200"/>
              </a:spcBef>
            </a:pPr>
            <a:endParaRPr lang="en-US" noProof="0"/>
          </a:p>
          <a:p>
            <a:pPr marL="0" indent="0">
              <a:buNone/>
            </a:pPr>
            <a:endParaRPr lang="en-US" noProof="0"/>
          </a:p>
        </p:txBody>
      </p:sp>
      <p:sp>
        <p:nvSpPr>
          <p:cNvPr id="12" name="Rectangle: Single Corner Rounded 11">
            <a:extLst>
              <a:ext uri="{FF2B5EF4-FFF2-40B4-BE49-F238E27FC236}">
                <a16:creationId xmlns:a16="http://schemas.microsoft.com/office/drawing/2014/main" id="{7E2493FF-4F97-0B7D-DFD5-CFB52A9FF8A0}"/>
              </a:ext>
            </a:extLst>
          </p:cNvPr>
          <p:cNvSpPr>
            <a:spLocks/>
          </p:cNvSpPr>
          <p:nvPr/>
        </p:nvSpPr>
        <p:spPr>
          <a:xfrm>
            <a:off x="6300438" y="825872"/>
            <a:ext cx="5852160" cy="66792"/>
          </a:xfrm>
          <a:prstGeom prst="round1Rect">
            <a:avLst>
              <a:gd name="adj" fmla="val 3618"/>
            </a:avLst>
          </a:prstGeom>
          <a:solidFill>
            <a:srgbClr val="0F440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182880" numCol="1" spcCol="38100" rtlCol="0" anchor="b">
            <a:noAutofit/>
          </a:bodyPr>
          <a:lstStyle/>
          <a:p>
            <a:pPr defTabSz="914400"/>
            <a:r>
              <a:rPr kumimoji="0" lang="en-US" sz="3200" b="0" i="0" u="none" strike="noStrike" kern="1200" cap="all" spc="0" normalizeH="0" baseline="0" noProof="0">
                <a:ln>
                  <a:noFill/>
                </a:ln>
                <a:solidFill>
                  <a:srgbClr val="0F440E"/>
                </a:solidFill>
                <a:effectLst/>
                <a:uLnTx/>
                <a:uFillTx/>
                <a:latin typeface="GT Pressura LCG Black"/>
                <a:ea typeface="+mj-ea"/>
                <a:cs typeface="+mj-cs"/>
              </a:rPr>
              <a:t>KEY TAKEAWAYS</a:t>
            </a:r>
            <a:endParaRPr lang="en-US" b="1">
              <a:solidFill>
                <a:srgbClr val="0F440E"/>
              </a:solidFill>
              <a:latin typeface="+mj-lt"/>
            </a:endParaRPr>
          </a:p>
        </p:txBody>
      </p:sp>
      <p:pic>
        <p:nvPicPr>
          <p:cNvPr id="13" name="Picture 12">
            <a:extLst>
              <a:ext uri="{FF2B5EF4-FFF2-40B4-BE49-F238E27FC236}">
                <a16:creationId xmlns:a16="http://schemas.microsoft.com/office/drawing/2014/main" id="{962E3D62-F45D-0A87-0E7D-229ED4E2A7B8}"/>
              </a:ext>
            </a:extLst>
          </p:cNvPr>
          <p:cNvPicPr>
            <a:picLocks noChangeAspect="1"/>
          </p:cNvPicPr>
          <p:nvPr/>
        </p:nvPicPr>
        <p:blipFill>
          <a:blip r:embed="rId7"/>
          <a:srcRect l="24821" r="18929"/>
          <a:stretch>
            <a:fillRect/>
          </a:stretch>
        </p:blipFill>
        <p:spPr>
          <a:xfrm rot="16200000">
            <a:off x="2520059" y="3282059"/>
            <a:ext cx="6857999" cy="293883"/>
          </a:xfrm>
          <a:custGeom>
            <a:avLst/>
            <a:gdLst>
              <a:gd name="connsiteX0" fmla="*/ 6857999 w 6857999"/>
              <a:gd name="connsiteY0" fmla="*/ 0 h 293883"/>
              <a:gd name="connsiteX1" fmla="*/ 6857999 w 6857999"/>
              <a:gd name="connsiteY1" fmla="*/ 293883 h 293883"/>
              <a:gd name="connsiteX2" fmla="*/ 0 w 6857999"/>
              <a:gd name="connsiteY2" fmla="*/ 293883 h 293883"/>
              <a:gd name="connsiteX3" fmla="*/ 0 w 6857999"/>
              <a:gd name="connsiteY3" fmla="*/ 0 h 293883"/>
            </a:gdLst>
            <a:ahLst/>
            <a:cxnLst>
              <a:cxn ang="0">
                <a:pos x="connsiteX0" y="connsiteY0"/>
              </a:cxn>
              <a:cxn ang="0">
                <a:pos x="connsiteX1" y="connsiteY1"/>
              </a:cxn>
              <a:cxn ang="0">
                <a:pos x="connsiteX2" y="connsiteY2"/>
              </a:cxn>
              <a:cxn ang="0">
                <a:pos x="connsiteX3" y="connsiteY3"/>
              </a:cxn>
            </a:cxnLst>
            <a:rect l="l" t="t" r="r" b="b"/>
            <a:pathLst>
              <a:path w="6857999" h="293883">
                <a:moveTo>
                  <a:pt x="6857999" y="0"/>
                </a:moveTo>
                <a:lnTo>
                  <a:pt x="6857999" y="293883"/>
                </a:lnTo>
                <a:lnTo>
                  <a:pt x="0" y="293883"/>
                </a:lnTo>
                <a:lnTo>
                  <a:pt x="0" y="0"/>
                </a:lnTo>
                <a:close/>
              </a:path>
            </a:pathLst>
          </a:custGeom>
          <a:effectLst>
            <a:outerShdw blurRad="50800" dist="38100" dir="10800000" algn="r" rotWithShape="0">
              <a:prstClr val="black">
                <a:alpha val="20000"/>
              </a:prstClr>
            </a:outerShdw>
          </a:effectLst>
        </p:spPr>
      </p:pic>
      <p:sp>
        <p:nvSpPr>
          <p:cNvPr id="14" name="Rectangle: Rounded Corners 13">
            <a:extLst>
              <a:ext uri="{FF2B5EF4-FFF2-40B4-BE49-F238E27FC236}">
                <a16:creationId xmlns:a16="http://schemas.microsoft.com/office/drawing/2014/main" id="{AB3A3F65-B153-5F45-22E8-5E968A3C2466}"/>
              </a:ext>
            </a:extLst>
          </p:cNvPr>
          <p:cNvSpPr>
            <a:spLocks/>
          </p:cNvSpPr>
          <p:nvPr/>
        </p:nvSpPr>
        <p:spPr>
          <a:xfrm rot="10800000" flipH="1" flipV="1">
            <a:off x="6300438" y="1062650"/>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r>
              <a:rPr lang="en-US" sz="2400" b="1">
                <a:solidFill>
                  <a:srgbClr val="8EBC29"/>
                </a:solidFill>
              </a:rPr>
              <a:t>Responsible Sourcing</a:t>
            </a:r>
          </a:p>
        </p:txBody>
      </p:sp>
      <p:sp>
        <p:nvSpPr>
          <p:cNvPr id="15" name="Rectangle: Rounded Corners 14">
            <a:extLst>
              <a:ext uri="{FF2B5EF4-FFF2-40B4-BE49-F238E27FC236}">
                <a16:creationId xmlns:a16="http://schemas.microsoft.com/office/drawing/2014/main" id="{DC06632C-D056-8ACE-E3DE-1A7B21148596}"/>
              </a:ext>
            </a:extLst>
          </p:cNvPr>
          <p:cNvSpPr>
            <a:spLocks/>
          </p:cNvSpPr>
          <p:nvPr/>
        </p:nvSpPr>
        <p:spPr>
          <a:xfrm rot="10800000" flipH="1" flipV="1">
            <a:off x="6386385" y="1711260"/>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a:defRPr/>
            </a:pPr>
            <a:r>
              <a:rPr lang="en-US">
                <a:solidFill>
                  <a:schemeClr val="bg1"/>
                </a:solidFill>
              </a:rPr>
              <a:t>Raley’s have a goal around streamlining their supply chain and sourcing products with lower carbon footprints. They will therefore be interested in PepsiCo’s work to reduce emissions across the value chain.</a:t>
            </a:r>
          </a:p>
        </p:txBody>
      </p:sp>
      <p:sp>
        <p:nvSpPr>
          <p:cNvPr id="16" name="Oval 15">
            <a:extLst>
              <a:ext uri="{FF2B5EF4-FFF2-40B4-BE49-F238E27FC236}">
                <a16:creationId xmlns:a16="http://schemas.microsoft.com/office/drawing/2014/main" id="{C9FD5AE3-A589-B24C-F9D9-E35C86327401}"/>
              </a:ext>
            </a:extLst>
          </p:cNvPr>
          <p:cNvSpPr/>
          <p:nvPr/>
        </p:nvSpPr>
        <p:spPr>
          <a:xfrm>
            <a:off x="6375234" y="1171322"/>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9F8A9036-1C7D-194F-DE35-BF38D3521D0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25865" y="1221953"/>
            <a:ext cx="305222" cy="305222"/>
          </a:xfrm>
          <a:prstGeom prst="rect">
            <a:avLst/>
          </a:prstGeom>
        </p:spPr>
      </p:pic>
    </p:spTree>
    <p:extLst>
      <p:ext uri="{BB962C8B-B14F-4D97-AF65-F5344CB8AC3E}">
        <p14:creationId xmlns:p14="http://schemas.microsoft.com/office/powerpoint/2010/main" val="3007936606"/>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471882-BEC4-3E2E-9DE9-E5EF1AA9B0E1}"/>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D6D97448-94F4-D8B1-C79C-D46B476B66AA}"/>
              </a:ext>
            </a:extLst>
          </p:cNvPr>
          <p:cNvGraphicFramePr>
            <a:graphicFrameLocks/>
          </p:cNvGraphicFramePr>
          <p:nvPr>
            <p:custDataLst>
              <p:tags r:id="rId1"/>
            </p:custDataLst>
            <p:extLst>
              <p:ext uri="{D42A27DB-BD31-4B8C-83A1-F6EECF244321}">
                <p14:modId xmlns:p14="http://schemas.microsoft.com/office/powerpoint/2010/main" val="14998402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2" name="think-cell data - do not delete" hidden="1">
                        <a:extLst>
                          <a:ext uri="{FF2B5EF4-FFF2-40B4-BE49-F238E27FC236}">
                            <a16:creationId xmlns:a16="http://schemas.microsoft.com/office/drawing/2014/main" id="{D6D97448-94F4-D8B1-C79C-D46B476B66A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30FBDD84-59A3-BF57-5E38-CC6DFB6FCEDA}"/>
              </a:ext>
            </a:extLst>
          </p:cNvPr>
          <p:cNvSpPr>
            <a:spLocks noGrp="1"/>
          </p:cNvSpPr>
          <p:nvPr>
            <p:ph type="title"/>
          </p:nvPr>
        </p:nvSpPr>
        <p:spPr>
          <a:xfrm>
            <a:off x="304798" y="246888"/>
            <a:ext cx="11585448" cy="969264"/>
          </a:xfrm>
        </p:spPr>
        <p:txBody>
          <a:bodyPr vert="horz" rIns="0"/>
          <a:lstStyle/>
          <a:p>
            <a:r>
              <a:rPr lang="en-US" sz="3000"/>
              <a:t>RALEY’S SUSTAINABILITY FOCUS AREAS</a:t>
            </a:r>
            <a:br>
              <a:rPr lang="en-US" sz="3000"/>
            </a:br>
            <a:r>
              <a:rPr lang="en-US" sz="1800" i="1"/>
              <a:t>And how these focus areas align with pep+ pillars</a:t>
            </a:r>
          </a:p>
        </p:txBody>
      </p:sp>
      <p:pic>
        <p:nvPicPr>
          <p:cNvPr id="12" name="Picture Placeholder 8" descr="Raley's Supermarkets locations in the USA">
            <a:extLst>
              <a:ext uri="{FF2B5EF4-FFF2-40B4-BE49-F238E27FC236}">
                <a16:creationId xmlns:a16="http://schemas.microsoft.com/office/drawing/2014/main" id="{CB2C86C1-0574-D5D6-4CF7-01C5C7868BB6}"/>
              </a:ext>
            </a:extLst>
          </p:cNvPr>
          <p:cNvPicPr>
            <a:picLocks noChangeAspect="1"/>
          </p:cNvPicPr>
          <p:nvPr/>
        </p:nvPicPr>
        <p:blipFill rotWithShape="1">
          <a:blip r:embed="rId6"/>
          <a:srcRect l="-576" t="27285" r="-576" b="27464"/>
          <a:stretch>
            <a:fillRect/>
          </a:stretch>
        </p:blipFill>
        <p:spPr>
          <a:xfrm>
            <a:off x="10688970" y="401048"/>
            <a:ext cx="1198230" cy="536050"/>
          </a:xfrm>
          <a:prstGeom prst="rect">
            <a:avLst/>
          </a:prstGeom>
        </p:spPr>
      </p:pic>
      <p:sp>
        <p:nvSpPr>
          <p:cNvPr id="13" name="Rectangle: Top Corners Rounded 12">
            <a:extLst>
              <a:ext uri="{FF2B5EF4-FFF2-40B4-BE49-F238E27FC236}">
                <a16:creationId xmlns:a16="http://schemas.microsoft.com/office/drawing/2014/main" id="{4B1EC373-92EE-4C6B-8BB7-ECA85A402BF0}"/>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 name="Table 4">
            <a:extLst>
              <a:ext uri="{FF2B5EF4-FFF2-40B4-BE49-F238E27FC236}">
                <a16:creationId xmlns:a16="http://schemas.microsoft.com/office/drawing/2014/main" id="{09889FEB-5AF3-3842-4BF5-585AB2B5E2A8}"/>
              </a:ext>
            </a:extLst>
          </p:cNvPr>
          <p:cNvGraphicFramePr>
            <a:graphicFrameLocks noGrp="1"/>
          </p:cNvGraphicFramePr>
          <p:nvPr>
            <p:extLst>
              <p:ext uri="{D42A27DB-BD31-4B8C-83A1-F6EECF244321}">
                <p14:modId xmlns:p14="http://schemas.microsoft.com/office/powerpoint/2010/main" val="1343178877"/>
              </p:ext>
            </p:extLst>
          </p:nvPr>
        </p:nvGraphicFramePr>
        <p:xfrm>
          <a:off x="-7620" y="1148230"/>
          <a:ext cx="11986260" cy="5040697"/>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4191000">
                  <a:extLst>
                    <a:ext uri="{9D8B030D-6E8A-4147-A177-3AD203B41FA5}">
                      <a16:colId xmlns:a16="http://schemas.microsoft.com/office/drawing/2014/main" val="2382844442"/>
                    </a:ext>
                  </a:extLst>
                </a:gridCol>
                <a:gridCol w="2903220">
                  <a:extLst>
                    <a:ext uri="{9D8B030D-6E8A-4147-A177-3AD203B41FA5}">
                      <a16:colId xmlns:a16="http://schemas.microsoft.com/office/drawing/2014/main" val="957515009"/>
                    </a:ext>
                  </a:extLst>
                </a:gridCol>
                <a:gridCol w="2903220">
                  <a:extLst>
                    <a:ext uri="{9D8B030D-6E8A-4147-A177-3AD203B41FA5}">
                      <a16:colId xmlns:a16="http://schemas.microsoft.com/office/drawing/2014/main" val="2353111847"/>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200" b="1" i="0" noProof="0">
                          <a:solidFill>
                            <a:schemeClr val="bg1"/>
                          </a:solidFill>
                          <a:effectLst/>
                          <a:latin typeface="+mn-lt"/>
                          <a:cs typeface="Leelawadee"/>
                        </a:rPr>
                        <a:t>Reducing Greenhouse Gas (GHG) Emissions</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1" i="0" noProof="0">
                          <a:solidFill>
                            <a:schemeClr val="bg1"/>
                          </a:solidFill>
                          <a:effectLst/>
                          <a:latin typeface="+mn-lt"/>
                          <a:cs typeface="Leelawadee"/>
                        </a:rPr>
                        <a:t>Responsible Sourcing</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1" i="0" noProof="0">
                          <a:solidFill>
                            <a:schemeClr val="bg1"/>
                          </a:solidFill>
                          <a:effectLst/>
                          <a:latin typeface="+mn-lt"/>
                          <a:cs typeface="Leelawadee"/>
                        </a:rPr>
                        <a:t>Reducing Waste</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1097280">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954F07"/>
                          </a:solidFill>
                          <a:latin typeface="+mj-lt"/>
                          <a:ea typeface="+mn-ea"/>
                          <a:cs typeface="Leelawadee"/>
                        </a:rPr>
                        <a:t>POSITIVE </a:t>
                      </a:r>
                      <a:br>
                        <a:rPr lang="en-US" sz="1400" kern="1200">
                          <a:solidFill>
                            <a:srgbClr val="954F07"/>
                          </a:solidFill>
                          <a:latin typeface="+mj-lt"/>
                          <a:ea typeface="+mn-ea"/>
                          <a:cs typeface="Leelawadee"/>
                        </a:rPr>
                      </a:br>
                      <a:r>
                        <a:rPr lang="en-US" sz="1400" kern="1200">
                          <a:solidFill>
                            <a:srgbClr val="954F07"/>
                          </a:solidFill>
                          <a:latin typeface="+mj-lt"/>
                          <a:ea typeface="+mn-ea"/>
                          <a:cs typeface="Leelawadee"/>
                        </a:rPr>
                        <a:t>AGRICULTURE</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9F0A"/>
                    </a:solidFill>
                  </a:tcPr>
                </a:tc>
                <a:tc>
                  <a:txBody>
                    <a:bodyPr/>
                    <a:lstStyle/>
                    <a:p>
                      <a:pPr marL="0" marR="0" lvl="0" indent="0" algn="ctr">
                        <a:lnSpc>
                          <a:spcPct val="100000"/>
                        </a:lnSpc>
                        <a:spcBef>
                          <a:spcPts val="0"/>
                        </a:spcBef>
                        <a:spcAft>
                          <a:spcPts val="0"/>
                        </a:spcAft>
                        <a:buNone/>
                      </a:pPr>
                      <a:r>
                        <a:rPr lang="en-GB" sz="1050" b="0" i="1" u="none" strike="noStrike" kern="1200" cap="none" spc="0" normalizeH="0" baseline="0" noProof="0">
                          <a:ln>
                            <a:noFill/>
                          </a:ln>
                          <a:solidFill>
                            <a:schemeClr val="accent3"/>
                          </a:solidFill>
                          <a:effectLst/>
                          <a:uLnTx/>
                          <a:uFillTx/>
                          <a:latin typeface="+mn-lt"/>
                        </a:rPr>
                        <a:t>Not a focus area for the customer.</a:t>
                      </a:r>
                      <a:endParaRPr lang="en-US" sz="1050" b="0" i="1" u="none" strike="noStrike" kern="1200" cap="none" spc="0" normalizeH="0" baseline="0" noProof="0">
                        <a:ln>
                          <a:noFill/>
                        </a:ln>
                        <a:solidFill>
                          <a:schemeClr val="accent3"/>
                        </a:solidFill>
                        <a:effectLst/>
                        <a:uLnTx/>
                        <a:uFillTx/>
                        <a:latin typeface="+mn-lt"/>
                      </a:endParaRP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marR="0" lvl="0" indent="-120650" algn="l" defTabSz="914400" rtl="0" eaLnBrk="1" fontAlgn="auto" latinLnBrk="0" hangingPunct="1">
                        <a:lnSpc>
                          <a:spcPct val="100000"/>
                        </a:lnSpc>
                        <a:spcBef>
                          <a:spcPts val="0"/>
                        </a:spcBef>
                        <a:spcAft>
                          <a:spcPts val="0"/>
                        </a:spcAft>
                        <a:buClrTx/>
                        <a:buSzTx/>
                        <a:buFont typeface="Arial"/>
                        <a:buChar char="•"/>
                        <a:tabLst/>
                        <a:defRPr/>
                      </a:pPr>
                      <a:r>
                        <a:rPr lang="en-US" sz="1050" kern="1200" noProof="0">
                          <a:solidFill>
                            <a:schemeClr val="accent3"/>
                          </a:solidFill>
                          <a:highlight>
                            <a:srgbClr val="4FE2F3"/>
                          </a:highlight>
                          <a:latin typeface="+mn-lt"/>
                          <a:ea typeface="+mn-ea"/>
                          <a:cs typeface="Leelawadee" panose="020B0502040204020203" pitchFamily="34" charset="-34"/>
                        </a:rPr>
                        <a:t>Goal: </a:t>
                      </a:r>
                      <a:r>
                        <a:rPr lang="en-US" sz="1050" b="0" i="0" u="none" strike="noStrike" noProof="0">
                          <a:solidFill>
                            <a:schemeClr val="accent3"/>
                          </a:solidFill>
                          <a:effectLst/>
                          <a:latin typeface="+mn-lt"/>
                        </a:rPr>
                        <a:t>Partner with suppliers who prioritize ethical practices, environmental protection and fair labor standards</a:t>
                      </a: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a:lnSpc>
                          <a:spcPct val="100000"/>
                        </a:lnSpc>
                        <a:spcBef>
                          <a:spcPts val="0"/>
                        </a:spcBef>
                        <a:spcAft>
                          <a:spcPts val="0"/>
                        </a:spcAft>
                        <a:buNone/>
                      </a:pPr>
                      <a:r>
                        <a:rPr lang="en-GB" sz="1050" b="0" i="1" u="none" strike="noStrike" kern="1200" cap="none" spc="0" normalizeH="0" baseline="0" noProof="0">
                          <a:ln>
                            <a:noFill/>
                          </a:ln>
                          <a:solidFill>
                            <a:schemeClr val="accent3"/>
                          </a:solidFill>
                          <a:effectLst/>
                          <a:uLnTx/>
                          <a:uFillTx/>
                          <a:latin typeface="+mn-lt"/>
                        </a:rPr>
                        <a:t>Not a focus area for the customer.</a:t>
                      </a:r>
                      <a:endParaRPr lang="en-US" sz="1050" b="0" i="1" u="none" strike="noStrike" kern="1200" cap="none" spc="0" normalizeH="0" baseline="0" noProof="0">
                        <a:ln>
                          <a:noFill/>
                        </a:ln>
                        <a:solidFill>
                          <a:schemeClr val="accent3"/>
                        </a:solidFill>
                        <a:effectLst/>
                        <a:uLnTx/>
                        <a:uFillTx/>
                        <a:latin typeface="+mn-lt"/>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2324929">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lvl="0" indent="-120650" algn="l">
                        <a:lnSpc>
                          <a:spcPct val="100000"/>
                        </a:lnSpc>
                        <a:buFont typeface="Arial"/>
                        <a:buChar char="•"/>
                      </a:pPr>
                      <a:r>
                        <a:rPr lang="en-US" sz="1050" kern="1200" noProof="0">
                          <a:solidFill>
                            <a:schemeClr val="accent3"/>
                          </a:solidFill>
                          <a:highlight>
                            <a:srgbClr val="4FE2F3"/>
                          </a:highlight>
                          <a:latin typeface="+mn-lt"/>
                          <a:ea typeface="+mn-ea"/>
                          <a:cs typeface="Leelawadee" panose="020B0502040204020203" pitchFamily="34" charset="-34"/>
                        </a:rPr>
                        <a:t>Goal:</a:t>
                      </a:r>
                      <a:r>
                        <a:rPr lang="en-US" sz="1050" b="0" i="0" u="none" strike="noStrike" noProof="0">
                          <a:solidFill>
                            <a:schemeClr val="accent3"/>
                          </a:solidFill>
                          <a:effectLst/>
                          <a:latin typeface="+mn-lt"/>
                        </a:rPr>
                        <a:t> Optimize energy efficiency in stores</a:t>
                      </a:r>
                    </a:p>
                    <a:p>
                      <a:pPr marL="120650" lvl="0" indent="-120650" algn="l">
                        <a:lnSpc>
                          <a:spcPct val="100000"/>
                        </a:lnSpc>
                        <a:spcBef>
                          <a:spcPts val="800"/>
                        </a:spcBef>
                        <a:buFont typeface="Arial"/>
                        <a:buChar char="•"/>
                      </a:pPr>
                      <a:r>
                        <a:rPr lang="en-US" sz="1050" kern="1200" noProof="0">
                          <a:solidFill>
                            <a:schemeClr val="accent3"/>
                          </a:solidFill>
                          <a:highlight>
                            <a:srgbClr val="4FE2F3"/>
                          </a:highlight>
                          <a:latin typeface="+mn-lt"/>
                          <a:ea typeface="+mn-ea"/>
                          <a:cs typeface="Leelawadee" panose="020B0502040204020203" pitchFamily="34" charset="-34"/>
                        </a:rPr>
                        <a:t>Goal: </a:t>
                      </a:r>
                      <a:r>
                        <a:rPr lang="en-US" sz="1050" b="0" i="0" u="none" strike="noStrike" noProof="0">
                          <a:solidFill>
                            <a:schemeClr val="accent3"/>
                          </a:solidFill>
                          <a:effectLst/>
                          <a:latin typeface="+mn-lt"/>
                        </a:rPr>
                        <a:t>Streamline our supply chain and source products with lower carbon footprints</a:t>
                      </a:r>
                    </a:p>
                    <a:p>
                      <a:pPr marL="120650" marR="0" lvl="0" indent="-120650" algn="l" defTabSz="914400" rtl="0" eaLnBrk="1" fontAlgn="auto" latinLnBrk="0" hangingPunct="1">
                        <a:lnSpc>
                          <a:spcPct val="100000"/>
                        </a:lnSpc>
                        <a:spcBef>
                          <a:spcPts val="800"/>
                        </a:spcBef>
                        <a:spcAft>
                          <a:spcPts val="0"/>
                        </a:spcAft>
                        <a:buClrTx/>
                        <a:buSzTx/>
                        <a:buFont typeface="Arial"/>
                        <a:buChar char="•"/>
                        <a:tabLst/>
                        <a:defRPr/>
                      </a:pPr>
                      <a:r>
                        <a:rPr lang="en-US" sz="1050" kern="1200" noProof="0">
                          <a:solidFill>
                            <a:schemeClr val="accent3"/>
                          </a:solidFill>
                          <a:highlight>
                            <a:srgbClr val="4FE2F3"/>
                          </a:highlight>
                          <a:latin typeface="+mn-lt"/>
                          <a:ea typeface="+mn-ea"/>
                          <a:cs typeface="Leelawadee" panose="020B0502040204020203" pitchFamily="34" charset="-34"/>
                        </a:rPr>
                        <a:t>Goal:</a:t>
                      </a:r>
                      <a:r>
                        <a:rPr lang="en-US" sz="1050" b="0" i="0" u="none" strike="noStrike" noProof="0">
                          <a:solidFill>
                            <a:schemeClr val="accent3"/>
                          </a:solidFill>
                          <a:effectLst/>
                          <a:latin typeface="+mn-lt"/>
                        </a:rPr>
                        <a:t> Invest in renewable energy, innovative technologies and sustainable practices</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a:lnSpc>
                          <a:spcPct val="100000"/>
                        </a:lnSpc>
                        <a:spcBef>
                          <a:spcPts val="0"/>
                        </a:spcBef>
                        <a:spcAft>
                          <a:spcPts val="0"/>
                        </a:spcAft>
                        <a:buNone/>
                      </a:pPr>
                      <a:r>
                        <a:rPr lang="en-GB" sz="1050" b="0" i="1" u="none" strike="noStrike" kern="1200" cap="none" spc="0" normalizeH="0" baseline="0" noProof="0">
                          <a:ln>
                            <a:noFill/>
                          </a:ln>
                          <a:solidFill>
                            <a:schemeClr val="accent3"/>
                          </a:solidFill>
                          <a:effectLst/>
                          <a:uLnTx/>
                          <a:uFillTx/>
                          <a:latin typeface="+mn-lt"/>
                        </a:rPr>
                        <a:t>Not a focus area for the customer.</a:t>
                      </a:r>
                      <a:endParaRPr lang="en-US" sz="1050" b="0" i="1" u="none" strike="noStrike" kern="1200" cap="none" spc="0" normalizeH="0" baseline="0" noProof="0">
                        <a:ln>
                          <a:noFill/>
                        </a:ln>
                        <a:solidFill>
                          <a:schemeClr val="accent3"/>
                        </a:solidFill>
                        <a:effectLst/>
                        <a:uLnTx/>
                        <a:uFillTx/>
                        <a:latin typeface="+mn-lt"/>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lvl="0" indent="-120650" algn="l">
                        <a:lnSpc>
                          <a:spcPct val="100000"/>
                        </a:lnSpc>
                        <a:spcBef>
                          <a:spcPts val="800"/>
                        </a:spcBef>
                        <a:buFont typeface="Arial"/>
                        <a:buChar char="•"/>
                      </a:pPr>
                      <a:r>
                        <a:rPr lang="en-US" sz="1050" kern="1200" noProof="0">
                          <a:solidFill>
                            <a:schemeClr val="accent3"/>
                          </a:solidFill>
                          <a:highlight>
                            <a:srgbClr val="4FE2F3"/>
                          </a:highlight>
                          <a:latin typeface="+mn-lt"/>
                          <a:ea typeface="+mn-ea"/>
                          <a:cs typeface="Leelawadee" panose="020B0502040204020203" pitchFamily="34" charset="-34"/>
                        </a:rPr>
                        <a:t>Goal: </a:t>
                      </a:r>
                      <a:r>
                        <a:rPr lang="en-US" sz="1050" kern="1200" noProof="0">
                          <a:solidFill>
                            <a:schemeClr val="accent3"/>
                          </a:solidFill>
                          <a:latin typeface="+mn-lt"/>
                          <a:ea typeface="+mn-ea"/>
                          <a:cs typeface="Leelawadee" panose="020B0502040204020203" pitchFamily="34" charset="-34"/>
                        </a:rPr>
                        <a:t>Implement smarter inventory management</a:t>
                      </a:r>
                    </a:p>
                    <a:p>
                      <a:pPr marL="120650" lvl="0" indent="-120650" algn="l">
                        <a:lnSpc>
                          <a:spcPct val="100000"/>
                        </a:lnSpc>
                        <a:spcBef>
                          <a:spcPts val="800"/>
                        </a:spcBef>
                        <a:buFont typeface="Arial"/>
                        <a:buChar char="•"/>
                      </a:pPr>
                      <a:r>
                        <a:rPr lang="en-US" sz="1050" kern="1200" noProof="0">
                          <a:solidFill>
                            <a:schemeClr val="accent3"/>
                          </a:solidFill>
                          <a:highlight>
                            <a:srgbClr val="4FE2F3"/>
                          </a:highlight>
                          <a:latin typeface="+mn-lt"/>
                          <a:ea typeface="+mn-ea"/>
                          <a:cs typeface="Leelawadee" panose="020B0502040204020203" pitchFamily="34" charset="-34"/>
                        </a:rPr>
                        <a:t>Goal: </a:t>
                      </a:r>
                      <a:r>
                        <a:rPr lang="en-US" sz="1050" b="0" i="0" u="none" strike="noStrike" noProof="0">
                          <a:solidFill>
                            <a:schemeClr val="accent3"/>
                          </a:solidFill>
                          <a:effectLst/>
                          <a:latin typeface="+mn-lt"/>
                        </a:rPr>
                        <a:t>Improve supply chain efficiency</a:t>
                      </a:r>
                    </a:p>
                    <a:p>
                      <a:pPr marL="120650" lvl="0" indent="-120650" algn="l">
                        <a:lnSpc>
                          <a:spcPct val="100000"/>
                        </a:lnSpc>
                        <a:spcBef>
                          <a:spcPts val="800"/>
                        </a:spcBef>
                        <a:buFont typeface="Arial"/>
                        <a:buChar char="•"/>
                      </a:pPr>
                      <a:r>
                        <a:rPr lang="en-US" sz="1050" kern="1200" noProof="0">
                          <a:solidFill>
                            <a:schemeClr val="accent3"/>
                          </a:solidFill>
                          <a:highlight>
                            <a:srgbClr val="4FE2F3"/>
                          </a:highlight>
                          <a:latin typeface="+mn-lt"/>
                          <a:ea typeface="+mn-ea"/>
                          <a:cs typeface="Leelawadee" panose="020B0502040204020203" pitchFamily="34" charset="-34"/>
                        </a:rPr>
                        <a:t>Goal: </a:t>
                      </a:r>
                      <a:r>
                        <a:rPr lang="en-US" sz="1050" b="0" i="0" u="none" strike="noStrike" noProof="0">
                          <a:solidFill>
                            <a:schemeClr val="accent3"/>
                          </a:solidFill>
                          <a:effectLst/>
                          <a:latin typeface="+mn-lt"/>
                        </a:rPr>
                        <a:t>Collaborate with local food banks for surplus donations</a:t>
                      </a: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r h="1371600">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922F11"/>
                          </a:solidFill>
                          <a:latin typeface="+mj-lt"/>
                          <a:ea typeface="+mn-ea"/>
                          <a:cs typeface="Leelawadee"/>
                        </a:rPr>
                        <a:t>POSITIVE </a:t>
                      </a:r>
                      <a:br>
                        <a:rPr lang="en-US" sz="1400" kern="1200">
                          <a:solidFill>
                            <a:srgbClr val="922F11"/>
                          </a:solidFill>
                          <a:latin typeface="+mj-lt"/>
                          <a:ea typeface="+mn-ea"/>
                          <a:cs typeface="Leelawadee"/>
                        </a:rPr>
                      </a:br>
                      <a:r>
                        <a:rPr lang="en-US" sz="1400" kern="1200">
                          <a:solidFill>
                            <a:srgbClr val="922F11"/>
                          </a:solidFill>
                          <a:latin typeface="+mj-lt"/>
                          <a:ea typeface="+mn-ea"/>
                          <a:cs typeface="Leelawadee"/>
                        </a:rPr>
                        <a:t>CHOICES</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E6D26"/>
                    </a:solidFill>
                  </a:tcPr>
                </a:tc>
                <a:tc>
                  <a:txBody>
                    <a:bodyPr/>
                    <a:lstStyle/>
                    <a:p>
                      <a:pPr marL="0" marR="0" lvl="0" indent="0" algn="ctr">
                        <a:lnSpc>
                          <a:spcPct val="100000"/>
                        </a:lnSpc>
                        <a:spcBef>
                          <a:spcPts val="0"/>
                        </a:spcBef>
                        <a:spcAft>
                          <a:spcPts val="0"/>
                        </a:spcAft>
                        <a:buNone/>
                      </a:pPr>
                      <a:r>
                        <a:rPr lang="en-GB" sz="1050" b="0" i="1" u="none" strike="noStrike" kern="1200" cap="none" spc="0" normalizeH="0" baseline="0" noProof="0">
                          <a:ln>
                            <a:noFill/>
                          </a:ln>
                          <a:solidFill>
                            <a:schemeClr val="accent3"/>
                          </a:solidFill>
                          <a:effectLst/>
                          <a:uLnTx/>
                          <a:uFillTx/>
                          <a:latin typeface="+mn-lt"/>
                        </a:rPr>
                        <a:t>Not a focus area for the customer.</a:t>
                      </a:r>
                      <a:endParaRPr lang="en-US" sz="1050" b="0" i="1" u="none" strike="noStrike" kern="1200" cap="none" spc="0" normalizeH="0" baseline="0" noProof="0">
                        <a:ln>
                          <a:noFill/>
                        </a:ln>
                        <a:solidFill>
                          <a:schemeClr val="accent3"/>
                        </a:solidFill>
                        <a:effectLst/>
                        <a:uLnTx/>
                        <a:uFillTx/>
                        <a:latin typeface="+mn-lt"/>
                      </a:endParaRP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a:lnSpc>
                          <a:spcPct val="100000"/>
                        </a:lnSpc>
                        <a:spcBef>
                          <a:spcPts val="0"/>
                        </a:spcBef>
                        <a:spcAft>
                          <a:spcPts val="0"/>
                        </a:spcAft>
                        <a:buNone/>
                      </a:pPr>
                      <a:r>
                        <a:rPr lang="en-GB" sz="1050" b="0" i="1" u="none" strike="noStrike" kern="1200" cap="none" spc="0" normalizeH="0" baseline="0" noProof="0">
                          <a:ln>
                            <a:noFill/>
                          </a:ln>
                          <a:solidFill>
                            <a:schemeClr val="accent3"/>
                          </a:solidFill>
                          <a:effectLst/>
                          <a:uLnTx/>
                          <a:uFillTx/>
                          <a:latin typeface="+mn-lt"/>
                        </a:rPr>
                        <a:t>Not a focus area for the customer.</a:t>
                      </a:r>
                      <a:endParaRPr lang="en-US" sz="1050" b="0" i="1" u="none" strike="noStrike" kern="1200" cap="none" spc="0" normalizeH="0" baseline="0" noProof="0">
                        <a:ln>
                          <a:noFill/>
                        </a:ln>
                        <a:solidFill>
                          <a:schemeClr val="accent3"/>
                        </a:solidFill>
                        <a:effectLst/>
                        <a:uLnTx/>
                        <a:uFillTx/>
                        <a:latin typeface="+mn-lt"/>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a:lnSpc>
                          <a:spcPct val="100000"/>
                        </a:lnSpc>
                        <a:spcBef>
                          <a:spcPts val="0"/>
                        </a:spcBef>
                        <a:spcAft>
                          <a:spcPts val="0"/>
                        </a:spcAft>
                        <a:buNone/>
                      </a:pPr>
                      <a:r>
                        <a:rPr lang="en-GB" sz="1050" b="0" i="1" u="none" strike="noStrike" kern="1200" cap="none" spc="0" normalizeH="0" baseline="0" noProof="0">
                          <a:ln>
                            <a:noFill/>
                          </a:ln>
                          <a:solidFill>
                            <a:schemeClr val="accent3"/>
                          </a:solidFill>
                          <a:effectLst/>
                          <a:uLnTx/>
                          <a:uFillTx/>
                          <a:latin typeface="+mn-lt"/>
                        </a:rPr>
                        <a:t>Not a focus area for the customer.</a:t>
                      </a:r>
                      <a:endParaRPr lang="en-US" sz="1050" b="0" i="1" u="none" strike="noStrike" kern="1200" cap="none" spc="0" normalizeH="0" baseline="0" noProof="0">
                        <a:ln>
                          <a:noFill/>
                        </a:ln>
                        <a:solidFill>
                          <a:schemeClr val="accent3"/>
                        </a:solidFill>
                        <a:effectLst/>
                        <a:uLnTx/>
                        <a:uFillTx/>
                        <a:latin typeface="+mn-lt"/>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40967922"/>
                  </a:ext>
                </a:extLst>
              </a:tr>
            </a:tbl>
          </a:graphicData>
        </a:graphic>
      </p:graphicFrame>
      <p:pic>
        <p:nvPicPr>
          <p:cNvPr id="15" name="Picture 14" descr="A logo of a leaf in a circle&#10;&#10;Description automatically generated">
            <a:extLst>
              <a:ext uri="{FF2B5EF4-FFF2-40B4-BE49-F238E27FC236}">
                <a16:creationId xmlns:a16="http://schemas.microsoft.com/office/drawing/2014/main" id="{31ABBEF6-EB23-17C2-AF44-800431F34A2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pic>
        <p:nvPicPr>
          <p:cNvPr id="17" name="Picture 16" descr="A blue and green windmill with green arrows&#10;&#10;Description automatically generated">
            <a:extLst>
              <a:ext uri="{FF2B5EF4-FFF2-40B4-BE49-F238E27FC236}">
                <a16:creationId xmlns:a16="http://schemas.microsoft.com/office/drawing/2014/main" id="{2065C50C-DBA0-EF43-2836-5F53BB76A39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7884" y="2956884"/>
            <a:ext cx="556204" cy="604020"/>
          </a:xfrm>
          <a:prstGeom prst="rect">
            <a:avLst/>
          </a:prstGeom>
        </p:spPr>
      </p:pic>
      <p:pic>
        <p:nvPicPr>
          <p:cNvPr id="18" name="Picture 17" descr="A logo of a hand and a globe&#10;&#10;Description automatically generated">
            <a:extLst>
              <a:ext uri="{FF2B5EF4-FFF2-40B4-BE49-F238E27FC236}">
                <a16:creationId xmlns:a16="http://schemas.microsoft.com/office/drawing/2014/main" id="{8C7652D9-7042-1419-1FA2-69131AFF46A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27528" y="5297011"/>
            <a:ext cx="536916" cy="583072"/>
          </a:xfrm>
          <a:prstGeom prst="rect">
            <a:avLst/>
          </a:prstGeom>
        </p:spPr>
      </p:pic>
    </p:spTree>
    <p:extLst>
      <p:ext uri="{BB962C8B-B14F-4D97-AF65-F5344CB8AC3E}">
        <p14:creationId xmlns:p14="http://schemas.microsoft.com/office/powerpoint/2010/main" val="1319032746"/>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896AE8-BD1A-D8A3-500A-6C456D7CE1BE}"/>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0468B1D1-DCCE-265C-FB5A-4A1F4BF770F0}"/>
              </a:ext>
            </a:extLst>
          </p:cNvPr>
          <p:cNvGraphicFramePr>
            <a:graphicFrameLocks/>
          </p:cNvGraphicFramePr>
          <p:nvPr>
            <p:custDataLst>
              <p:tags r:id="rId1"/>
            </p:custDataLst>
            <p:extLst>
              <p:ext uri="{D42A27DB-BD31-4B8C-83A1-F6EECF244321}">
                <p14:modId xmlns:p14="http://schemas.microsoft.com/office/powerpoint/2010/main" val="35402960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2" name="think-cell data - do not delete" hidden="1">
                        <a:extLst>
                          <a:ext uri="{FF2B5EF4-FFF2-40B4-BE49-F238E27FC236}">
                            <a16:creationId xmlns:a16="http://schemas.microsoft.com/office/drawing/2014/main" id="{0468B1D1-DCCE-265C-FB5A-4A1F4BF770F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9F15859B-198A-1167-5257-D4D62DCDDCF3}"/>
              </a:ext>
            </a:extLst>
          </p:cNvPr>
          <p:cNvSpPr>
            <a:spLocks noGrp="1"/>
          </p:cNvSpPr>
          <p:nvPr>
            <p:ph type="title"/>
          </p:nvPr>
        </p:nvSpPr>
        <p:spPr>
          <a:xfrm>
            <a:off x="304798" y="246888"/>
            <a:ext cx="11585448" cy="969264"/>
          </a:xfrm>
        </p:spPr>
        <p:txBody>
          <a:bodyPr vert="horz" rIns="0"/>
          <a:lstStyle/>
          <a:p>
            <a:r>
              <a:rPr lang="en-US" sz="2600"/>
              <a:t>COMMONALITY BETWEEN RALEY’S AND PEP+ FOCUS AREAS</a:t>
            </a:r>
            <a:br>
              <a:rPr lang="en-US"/>
            </a:br>
            <a:r>
              <a:rPr lang="en-US" sz="1800" i="1"/>
              <a:t>And how these focus areas align with pep+ pillars</a:t>
            </a:r>
          </a:p>
        </p:txBody>
      </p:sp>
      <p:sp>
        <p:nvSpPr>
          <p:cNvPr id="13" name="Rectangle: Top Corners Rounded 12">
            <a:extLst>
              <a:ext uri="{FF2B5EF4-FFF2-40B4-BE49-F238E27FC236}">
                <a16:creationId xmlns:a16="http://schemas.microsoft.com/office/drawing/2014/main" id="{BB85682D-F9FA-3B4F-2F6D-81175F8E6854}"/>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 name="Table 4">
            <a:extLst>
              <a:ext uri="{FF2B5EF4-FFF2-40B4-BE49-F238E27FC236}">
                <a16:creationId xmlns:a16="http://schemas.microsoft.com/office/drawing/2014/main" id="{FA708722-64DE-87B1-E086-96DC24E47158}"/>
              </a:ext>
            </a:extLst>
          </p:cNvPr>
          <p:cNvGraphicFramePr>
            <a:graphicFrameLocks noGrp="1"/>
          </p:cNvGraphicFramePr>
          <p:nvPr>
            <p:extLst>
              <p:ext uri="{D42A27DB-BD31-4B8C-83A1-F6EECF244321}">
                <p14:modId xmlns:p14="http://schemas.microsoft.com/office/powerpoint/2010/main" val="2451405251"/>
              </p:ext>
            </p:extLst>
          </p:nvPr>
        </p:nvGraphicFramePr>
        <p:xfrm>
          <a:off x="-7620" y="1148230"/>
          <a:ext cx="11986260" cy="5000336"/>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4191000">
                  <a:extLst>
                    <a:ext uri="{9D8B030D-6E8A-4147-A177-3AD203B41FA5}">
                      <a16:colId xmlns:a16="http://schemas.microsoft.com/office/drawing/2014/main" val="2382844442"/>
                    </a:ext>
                  </a:extLst>
                </a:gridCol>
                <a:gridCol w="2903220">
                  <a:extLst>
                    <a:ext uri="{9D8B030D-6E8A-4147-A177-3AD203B41FA5}">
                      <a16:colId xmlns:a16="http://schemas.microsoft.com/office/drawing/2014/main" val="957515009"/>
                    </a:ext>
                  </a:extLst>
                </a:gridCol>
                <a:gridCol w="2903220">
                  <a:extLst>
                    <a:ext uri="{9D8B030D-6E8A-4147-A177-3AD203B41FA5}">
                      <a16:colId xmlns:a16="http://schemas.microsoft.com/office/drawing/2014/main" val="2353111847"/>
                    </a:ext>
                  </a:extLst>
                </a:gridCol>
              </a:tblGrid>
              <a:tr h="237429">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200" b="1" i="0" noProof="0">
                          <a:solidFill>
                            <a:schemeClr val="bg1"/>
                          </a:solidFill>
                          <a:effectLst/>
                          <a:latin typeface="+mn-lt"/>
                          <a:cs typeface="Leelawadee"/>
                        </a:rPr>
                        <a:t>Reducing Greenhouse Gas (GHG) Emissions</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1" i="0" noProof="0">
                          <a:solidFill>
                            <a:schemeClr val="bg1"/>
                          </a:solidFill>
                          <a:effectLst/>
                          <a:latin typeface="+mn-lt"/>
                          <a:cs typeface="Leelawadee"/>
                        </a:rPr>
                        <a:t>Responsible Sourcing</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1" i="0" noProof="0">
                          <a:solidFill>
                            <a:schemeClr val="bg1"/>
                          </a:solidFill>
                          <a:effectLst/>
                          <a:latin typeface="+mn-lt"/>
                          <a:cs typeface="Leelawadee"/>
                        </a:rPr>
                        <a:t>Reducing Waste</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1338728">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954F07"/>
                          </a:solidFill>
                          <a:latin typeface="+mj-lt"/>
                          <a:ea typeface="+mn-ea"/>
                          <a:cs typeface="Leelawadee"/>
                        </a:rPr>
                        <a:t>POSITIVE </a:t>
                      </a:r>
                      <a:br>
                        <a:rPr lang="en-US" sz="1400" kern="1200">
                          <a:solidFill>
                            <a:srgbClr val="954F07"/>
                          </a:solidFill>
                          <a:latin typeface="+mj-lt"/>
                          <a:ea typeface="+mn-ea"/>
                          <a:cs typeface="Leelawadee"/>
                        </a:rPr>
                      </a:br>
                      <a:r>
                        <a:rPr lang="en-US" sz="1400" kern="1200">
                          <a:solidFill>
                            <a:srgbClr val="954F07"/>
                          </a:solidFill>
                          <a:latin typeface="+mj-lt"/>
                          <a:ea typeface="+mn-ea"/>
                          <a:cs typeface="Leelawadee"/>
                        </a:rPr>
                        <a:t>AGRICULTURE</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9F0A"/>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lang="en-US" sz="1050" b="0" i="1" u="none" strike="noStrike" noProof="0">
                          <a:solidFill>
                            <a:schemeClr val="accent3"/>
                          </a:solidFill>
                          <a:effectLst/>
                          <a:latin typeface="+mn-lt"/>
                        </a:rPr>
                        <a:t>No commonalities.</a:t>
                      </a: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lvl="0" indent="-120650" algn="l">
                        <a:lnSpc>
                          <a:spcPct val="100000"/>
                        </a:lnSpc>
                        <a:buFont typeface="Arial"/>
                        <a:buChar char="•"/>
                      </a:pPr>
                      <a:r>
                        <a:rPr lang="en-US" sz="1050" kern="1200" noProof="0">
                          <a:solidFill>
                            <a:schemeClr val="accent3"/>
                          </a:solidFill>
                          <a:highlight>
                            <a:srgbClr val="4FE2F3"/>
                          </a:highlight>
                          <a:latin typeface="+mn-lt"/>
                          <a:ea typeface="+mn-ea"/>
                          <a:cs typeface="Leelawadee" panose="020B0502040204020203" pitchFamily="34" charset="-34"/>
                        </a:rPr>
                        <a:t>Goal: </a:t>
                      </a:r>
                      <a:r>
                        <a:rPr lang="en-US" sz="1050" b="0" i="0" u="none" strike="noStrike" noProof="0">
                          <a:solidFill>
                            <a:schemeClr val="accent3"/>
                          </a:solidFill>
                          <a:effectLst/>
                          <a:latin typeface="+mn-lt"/>
                        </a:rPr>
                        <a:t>Partner with suppliers who prioritize ethical practices, environmental protection and </a:t>
                      </a:r>
                      <a:br>
                        <a:rPr lang="en-US" sz="1050" b="0" i="0" u="none" strike="noStrike" noProof="0">
                          <a:solidFill>
                            <a:schemeClr val="accent3"/>
                          </a:solidFill>
                          <a:effectLst/>
                          <a:latin typeface="+mn-lt"/>
                        </a:rPr>
                      </a:br>
                      <a:r>
                        <a:rPr lang="en-US" sz="1050" b="0" i="0" u="none" strike="noStrike" noProof="0">
                          <a:solidFill>
                            <a:schemeClr val="accent3"/>
                          </a:solidFill>
                          <a:effectLst/>
                          <a:latin typeface="+mn-lt"/>
                        </a:rPr>
                        <a:t>fair labor standards</a:t>
                      </a:r>
                      <a:endParaRPr kumimoji="0" lang="en-US" sz="1050" b="1" i="0" u="none" strike="noStrike" kern="1200" cap="none" spc="0" normalizeH="0" baseline="0" noProof="0">
                        <a:ln>
                          <a:noFill/>
                        </a:ln>
                        <a:solidFill>
                          <a:schemeClr val="accent3"/>
                        </a:solidFill>
                        <a:effectLst/>
                        <a:uLnTx/>
                        <a:uFillTx/>
                        <a:latin typeface="+mn-lt"/>
                        <a:ea typeface="+mn-ea"/>
                        <a:cs typeface="Leelawadee"/>
                      </a:endParaRPr>
                    </a:p>
                    <a:p>
                      <a:pPr marL="350838" marR="0" lvl="1" indent="-176213" algn="l" defTabSz="914400" rtl="0" eaLnBrk="1" fontAlgn="auto" latinLnBrk="0" hangingPunct="1">
                        <a:lnSpc>
                          <a:spcPct val="100000"/>
                        </a:lnSpc>
                        <a:spcBef>
                          <a:spcPts val="400"/>
                        </a:spcBef>
                        <a:spcAft>
                          <a:spcPts val="0"/>
                        </a:spcAft>
                        <a:buClrTx/>
                        <a:buSzTx/>
                        <a:buFont typeface="Wingdings" pitchFamily="2" charset="2"/>
                        <a:buChar char="Ø"/>
                        <a:tabLst/>
                        <a:defRPr/>
                      </a:pPr>
                      <a:r>
                        <a:rPr kumimoji="0" lang="en-US" sz="1050" b="1" i="0" u="none" strike="noStrike" kern="1200" cap="none" spc="0" normalizeH="0" baseline="0" noProof="0">
                          <a:ln>
                            <a:noFill/>
                          </a:ln>
                          <a:solidFill>
                            <a:schemeClr val="accent3"/>
                          </a:solidFill>
                          <a:effectLst/>
                          <a:uLnTx/>
                          <a:uFillTx/>
                          <a:latin typeface="+mn-lt"/>
                          <a:ea typeface="+mn-ea"/>
                          <a:cs typeface="Leelawadee"/>
                        </a:rPr>
                        <a:t>pep+ alignment: Sustainably source 90% of our key ingredients and progress volumes (10% or less) that face systemic barriers towards being sustainably sourced in accordance with our guidelines, by 2030 </a:t>
                      </a:r>
                      <a:endParaRPr lang="en-US" sz="1050" b="0" i="0" u="none" strike="noStrike" noProof="0">
                        <a:solidFill>
                          <a:schemeClr val="accent3"/>
                        </a:solidFill>
                        <a:effectLst/>
                        <a:latin typeface="+mn-lt"/>
                      </a:endParaRP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lang="en-US" sz="1050" b="0" i="1" u="none" strike="noStrike" noProof="0">
                          <a:solidFill>
                            <a:schemeClr val="accent3"/>
                          </a:solidFill>
                          <a:effectLst/>
                          <a:latin typeface="+mn-lt"/>
                        </a:rPr>
                        <a:t>No commonalities.</a:t>
                      </a: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3376768">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lvl="0" indent="-120650" algn="l">
                        <a:lnSpc>
                          <a:spcPct val="100000"/>
                        </a:lnSpc>
                        <a:buFont typeface="Arial"/>
                        <a:buChar char="•"/>
                      </a:pPr>
                      <a:r>
                        <a:rPr lang="en-US" sz="1050" kern="1200" noProof="0">
                          <a:solidFill>
                            <a:schemeClr val="accent3"/>
                          </a:solidFill>
                          <a:highlight>
                            <a:srgbClr val="4FE2F3"/>
                          </a:highlight>
                          <a:latin typeface="+mn-lt"/>
                          <a:ea typeface="+mn-ea"/>
                          <a:cs typeface="Leelawadee" panose="020B0502040204020203" pitchFamily="34" charset="-34"/>
                        </a:rPr>
                        <a:t>Goal: </a:t>
                      </a:r>
                      <a:r>
                        <a:rPr lang="en-US" sz="1050" b="0" i="0" u="none" strike="noStrike" noProof="0">
                          <a:solidFill>
                            <a:schemeClr val="accent3"/>
                          </a:solidFill>
                          <a:effectLst/>
                          <a:latin typeface="+mn-lt"/>
                        </a:rPr>
                        <a:t>Streamline our supply chain and source products with </a:t>
                      </a:r>
                      <a:br>
                        <a:rPr lang="en-US" sz="1050" b="0" i="0" u="none" strike="noStrike" noProof="0">
                          <a:solidFill>
                            <a:schemeClr val="accent3"/>
                          </a:solidFill>
                          <a:effectLst/>
                          <a:latin typeface="+mn-lt"/>
                        </a:rPr>
                      </a:br>
                      <a:r>
                        <a:rPr lang="en-US" sz="1050" b="0" i="0" u="none" strike="noStrike" noProof="0">
                          <a:solidFill>
                            <a:schemeClr val="accent3"/>
                          </a:solidFill>
                          <a:effectLst/>
                          <a:latin typeface="+mn-lt"/>
                        </a:rPr>
                        <a:t>lower carbon footprints</a:t>
                      </a:r>
                      <a:endParaRPr kumimoji="0" lang="en-US" sz="1050" b="1" i="0" u="none" strike="noStrike" kern="1200" cap="none" spc="0" normalizeH="0" baseline="0" noProof="0">
                        <a:ln>
                          <a:noFill/>
                        </a:ln>
                        <a:solidFill>
                          <a:schemeClr val="accent3"/>
                        </a:solidFill>
                        <a:effectLst/>
                        <a:uLnTx/>
                        <a:uFillTx/>
                        <a:latin typeface="+mn-lt"/>
                        <a:ea typeface="+mn-ea"/>
                        <a:cs typeface="Leelawadee"/>
                      </a:endParaRPr>
                    </a:p>
                    <a:p>
                      <a:pPr marL="350838" marR="0" lvl="1" indent="-176213" algn="l" defTabSz="914400" rtl="0" eaLnBrk="1" fontAlgn="auto" latinLnBrk="0" hangingPunct="1">
                        <a:lnSpc>
                          <a:spcPct val="100000"/>
                        </a:lnSpc>
                        <a:spcBef>
                          <a:spcPts val="400"/>
                        </a:spcBef>
                        <a:spcAft>
                          <a:spcPts val="0"/>
                        </a:spcAft>
                        <a:buClrTx/>
                        <a:buSzTx/>
                        <a:buFont typeface="Wingdings" pitchFamily="2" charset="2"/>
                        <a:buChar char="Ø"/>
                        <a:tabLst/>
                        <a:defRPr/>
                      </a:pPr>
                      <a:r>
                        <a:rPr kumimoji="0" lang="en-US" sz="1050" b="1" i="0" u="none" strike="noStrike" kern="1200" cap="none" spc="0" normalizeH="0" baseline="0" noProof="0">
                          <a:ln>
                            <a:noFill/>
                          </a:ln>
                          <a:solidFill>
                            <a:schemeClr val="accent3"/>
                          </a:solidFill>
                          <a:effectLst/>
                          <a:uLnTx/>
                          <a:uFillTx/>
                          <a:latin typeface="+mn-lt"/>
                          <a:ea typeface="+mn-ea"/>
                          <a:cs typeface="Leelawadee"/>
                        </a:rPr>
                        <a:t>pep+ alignment: Achieve a 50% reduction in Scope 1 and 2 emissions by 2030 (vs 2022 baseline) </a:t>
                      </a:r>
                    </a:p>
                    <a:p>
                      <a:pPr marL="350838" marR="0" lvl="1" indent="-176213" algn="l" defTabSz="914400" rtl="0" eaLnBrk="1" fontAlgn="auto" latinLnBrk="0" hangingPunct="1">
                        <a:lnSpc>
                          <a:spcPct val="100000"/>
                        </a:lnSpc>
                        <a:spcBef>
                          <a:spcPts val="800"/>
                        </a:spcBef>
                        <a:spcAft>
                          <a:spcPts val="0"/>
                        </a:spcAft>
                        <a:buClrTx/>
                        <a:buSzTx/>
                        <a:buFont typeface="Wingdings" pitchFamily="2" charset="2"/>
                        <a:buChar char="Ø"/>
                        <a:tabLst/>
                        <a:defRPr/>
                      </a:pPr>
                      <a:r>
                        <a:rPr kumimoji="0" lang="en-US" sz="1050" b="1" i="0" u="none" strike="noStrike" kern="1200" cap="none" spc="0" normalizeH="0" baseline="0" noProof="0">
                          <a:ln>
                            <a:noFill/>
                          </a:ln>
                          <a:solidFill>
                            <a:schemeClr val="accent3"/>
                          </a:solidFill>
                          <a:effectLst/>
                          <a:uLnTx/>
                          <a:uFillTx/>
                          <a:latin typeface="+mn-lt"/>
                          <a:ea typeface="+mn-ea"/>
                          <a:cs typeface="Leelawadee"/>
                        </a:rPr>
                        <a:t>pep+ alignment: Achieve a 42% reduction in Scope 3 Energy &amp; Industry (E&amp;I) emissions by 2030 (vs 2022 baseline) </a:t>
                      </a:r>
                    </a:p>
                    <a:p>
                      <a:pPr marL="350838" marR="0" lvl="1" indent="-176213" algn="l" defTabSz="914400" rtl="0" eaLnBrk="1" fontAlgn="auto" latinLnBrk="0" hangingPunct="1">
                        <a:lnSpc>
                          <a:spcPct val="100000"/>
                        </a:lnSpc>
                        <a:spcBef>
                          <a:spcPts val="800"/>
                        </a:spcBef>
                        <a:spcAft>
                          <a:spcPts val="0"/>
                        </a:spcAft>
                        <a:buClrTx/>
                        <a:buSzTx/>
                        <a:buFont typeface="Wingdings" pitchFamily="2" charset="2"/>
                        <a:buChar char="Ø"/>
                        <a:tabLst/>
                        <a:defRPr/>
                      </a:pPr>
                      <a:r>
                        <a:rPr lang="en-US" sz="1050" b="1" i="0" u="none" strike="noStrike" noProof="0">
                          <a:solidFill>
                            <a:schemeClr val="accent3"/>
                          </a:solidFill>
                          <a:effectLst/>
                          <a:latin typeface="+mn-lt"/>
                        </a:rPr>
                        <a:t>pep+ alignment: Achieve a 30% reduction in Scope 3 Forest, </a:t>
                      </a:r>
                      <a:br>
                        <a:rPr lang="en-US" sz="1050" b="1" i="0" u="none" strike="noStrike" noProof="0">
                          <a:solidFill>
                            <a:schemeClr val="accent3"/>
                          </a:solidFill>
                          <a:effectLst/>
                          <a:latin typeface="+mn-lt"/>
                        </a:rPr>
                      </a:br>
                      <a:r>
                        <a:rPr lang="en-US" sz="1050" b="1" i="0" u="none" strike="noStrike" noProof="0">
                          <a:solidFill>
                            <a:schemeClr val="accent3"/>
                          </a:solidFill>
                          <a:effectLst/>
                          <a:latin typeface="+mn-lt"/>
                        </a:rPr>
                        <a:t>Land and Agriculture (FLAG) emissions by 2030 (vs 2022 baseline) </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lang="en-US" sz="1050" b="0" i="1" u="none" strike="noStrike" noProof="0">
                          <a:solidFill>
                            <a:schemeClr val="accent3"/>
                          </a:solidFill>
                          <a:effectLst/>
                          <a:latin typeface="+mn-lt"/>
                        </a:rPr>
                        <a:t>No commonalities.</a:t>
                      </a: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lvl="0" indent="-120650" algn="l">
                        <a:lnSpc>
                          <a:spcPct val="100000"/>
                        </a:lnSpc>
                        <a:buFont typeface="Arial"/>
                        <a:buChar char="•"/>
                      </a:pPr>
                      <a:r>
                        <a:rPr lang="en-US" sz="1050" kern="1200" noProof="0">
                          <a:solidFill>
                            <a:schemeClr val="accent3"/>
                          </a:solidFill>
                          <a:highlight>
                            <a:srgbClr val="4FE2F3"/>
                          </a:highlight>
                          <a:latin typeface="+mn-lt"/>
                          <a:ea typeface="+mn-ea"/>
                          <a:cs typeface="Leelawadee" panose="020B0502040204020203" pitchFamily="34" charset="-34"/>
                        </a:rPr>
                        <a:t>Goal: </a:t>
                      </a:r>
                      <a:r>
                        <a:rPr lang="en-US" sz="1050" b="0" i="0" u="none" strike="noStrike" noProof="0">
                          <a:solidFill>
                            <a:schemeClr val="accent3"/>
                          </a:solidFill>
                          <a:effectLst/>
                          <a:latin typeface="+mn-lt"/>
                        </a:rPr>
                        <a:t>Collaborate with local food banks </a:t>
                      </a:r>
                      <a:br>
                        <a:rPr lang="en-US" sz="1050" b="0" i="0" u="none" strike="noStrike" noProof="0">
                          <a:solidFill>
                            <a:schemeClr val="accent3"/>
                          </a:solidFill>
                          <a:effectLst/>
                          <a:latin typeface="+mn-lt"/>
                        </a:rPr>
                      </a:br>
                      <a:r>
                        <a:rPr lang="en-US" sz="1050" b="0" i="0" u="none" strike="noStrike" noProof="0">
                          <a:solidFill>
                            <a:schemeClr val="accent3"/>
                          </a:solidFill>
                          <a:effectLst/>
                          <a:latin typeface="+mn-lt"/>
                        </a:rPr>
                        <a:t>for surplus donations</a:t>
                      </a:r>
                      <a:endParaRPr kumimoji="0" lang="en-US" sz="1050" b="1" i="0" u="none" strike="noStrike" kern="1200" cap="none" spc="0" normalizeH="0" baseline="0" noProof="0">
                        <a:ln>
                          <a:noFill/>
                        </a:ln>
                        <a:solidFill>
                          <a:schemeClr val="accent3"/>
                        </a:solidFill>
                        <a:effectLst/>
                        <a:uLnTx/>
                        <a:uFillTx/>
                        <a:latin typeface="+mn-lt"/>
                        <a:ea typeface="+mn-ea"/>
                        <a:cs typeface="Leelawadee"/>
                      </a:endParaRPr>
                    </a:p>
                    <a:p>
                      <a:pPr marL="350838" marR="0" lvl="1" indent="-176213" algn="l" defTabSz="914400" rtl="0" eaLnBrk="1" fontAlgn="auto" latinLnBrk="0" hangingPunct="1">
                        <a:lnSpc>
                          <a:spcPct val="100000"/>
                        </a:lnSpc>
                        <a:spcBef>
                          <a:spcPts val="400"/>
                        </a:spcBef>
                        <a:spcAft>
                          <a:spcPts val="0"/>
                        </a:spcAft>
                        <a:buClrTx/>
                        <a:buSzTx/>
                        <a:buFont typeface="Wingdings" pitchFamily="2" charset="2"/>
                        <a:buChar char="Ø"/>
                        <a:tabLst/>
                        <a:defRPr/>
                      </a:pPr>
                      <a:r>
                        <a:rPr kumimoji="0" lang="en-US" sz="1050" b="1" i="0" u="none" strike="noStrike" kern="1200" cap="none" spc="0" normalizeH="0" baseline="0" noProof="0">
                          <a:ln>
                            <a:noFill/>
                          </a:ln>
                          <a:solidFill>
                            <a:schemeClr val="accent3"/>
                          </a:solidFill>
                          <a:effectLst/>
                          <a:uLnTx/>
                          <a:uFillTx/>
                          <a:latin typeface="+mn-lt"/>
                          <a:ea typeface="+mn-ea"/>
                          <a:cs typeface="Leelawadee"/>
                        </a:rPr>
                        <a:t>pep+ alignment: Partner with communities to advance food security and make nutritious food accessible to 50 million people </a:t>
                      </a: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bl>
          </a:graphicData>
        </a:graphic>
      </p:graphicFrame>
      <p:pic>
        <p:nvPicPr>
          <p:cNvPr id="15" name="Picture 14" descr="A logo of a leaf in a circle&#10;&#10;Description automatically generated">
            <a:extLst>
              <a:ext uri="{FF2B5EF4-FFF2-40B4-BE49-F238E27FC236}">
                <a16:creationId xmlns:a16="http://schemas.microsoft.com/office/drawing/2014/main" id="{D1A8C181-BB7F-8453-1232-27FA1CDD168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pic>
        <p:nvPicPr>
          <p:cNvPr id="17" name="Picture 16" descr="A blue and green windmill with green arrows&#10;&#10;Description automatically generated">
            <a:extLst>
              <a:ext uri="{FF2B5EF4-FFF2-40B4-BE49-F238E27FC236}">
                <a16:creationId xmlns:a16="http://schemas.microsoft.com/office/drawing/2014/main" id="{1411BBE0-D765-0DAB-8EBA-D8E83407831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3302534"/>
            <a:ext cx="556204" cy="604020"/>
          </a:xfrm>
          <a:prstGeom prst="rect">
            <a:avLst/>
          </a:prstGeom>
        </p:spPr>
      </p:pic>
      <p:sp>
        <p:nvSpPr>
          <p:cNvPr id="19" name="TextBox 18">
            <a:extLst>
              <a:ext uri="{FF2B5EF4-FFF2-40B4-BE49-F238E27FC236}">
                <a16:creationId xmlns:a16="http://schemas.microsoft.com/office/drawing/2014/main" id="{AFF67FDC-3E61-80AD-1525-E0B7A5B0F7DD}"/>
              </a:ext>
            </a:extLst>
          </p:cNvPr>
          <p:cNvSpPr txBox="1"/>
          <p:nvPr/>
        </p:nvSpPr>
        <p:spPr>
          <a:xfrm>
            <a:off x="7825358" y="6203821"/>
            <a:ext cx="3786189" cy="506261"/>
          </a:xfrm>
          <a:prstGeom prst="rect">
            <a:avLst/>
          </a:prstGeom>
          <a:solidFill>
            <a:srgbClr val="8EBC29"/>
          </a:solidFill>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a:ln>
                  <a:noFill/>
                </a:ln>
                <a:solidFill>
                  <a:schemeClr val="bg1"/>
                </a:solidFill>
                <a:effectLst/>
                <a:uLnTx/>
                <a:uFillTx/>
                <a:cs typeface="Leelawadee" panose="020B0502040204020203" pitchFamily="34" charset="-34"/>
              </a:rPr>
              <a:t>No common focus areas were identified across Positive Choices (PepsiCo) and Raley’s</a:t>
            </a:r>
          </a:p>
        </p:txBody>
      </p:sp>
      <p:pic>
        <p:nvPicPr>
          <p:cNvPr id="3" name="Picture Placeholder 8" descr="Raley's Supermarkets locations in the USA">
            <a:extLst>
              <a:ext uri="{FF2B5EF4-FFF2-40B4-BE49-F238E27FC236}">
                <a16:creationId xmlns:a16="http://schemas.microsoft.com/office/drawing/2014/main" id="{B15D57F5-3E83-B555-CA91-A03719456752}"/>
              </a:ext>
            </a:extLst>
          </p:cNvPr>
          <p:cNvPicPr>
            <a:picLocks noChangeAspect="1"/>
          </p:cNvPicPr>
          <p:nvPr/>
        </p:nvPicPr>
        <p:blipFill rotWithShape="1">
          <a:blip r:embed="rId8"/>
          <a:srcRect l="-576" t="27285" r="-576" b="27464"/>
          <a:stretch>
            <a:fillRect/>
          </a:stretch>
        </p:blipFill>
        <p:spPr>
          <a:xfrm>
            <a:off x="10688970" y="401048"/>
            <a:ext cx="1198230" cy="536050"/>
          </a:xfrm>
          <a:prstGeom prst="rect">
            <a:avLst/>
          </a:prstGeom>
        </p:spPr>
      </p:pic>
    </p:spTree>
    <p:extLst>
      <p:ext uri="{BB962C8B-B14F-4D97-AF65-F5344CB8AC3E}">
        <p14:creationId xmlns:p14="http://schemas.microsoft.com/office/powerpoint/2010/main" val="1711193325"/>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BBE0AE-F18E-34D8-9716-3BB97D35BB49}"/>
            </a:ext>
          </a:extLst>
        </p:cNvPr>
        <p:cNvGrpSpPr/>
        <p:nvPr/>
      </p:nvGrpSpPr>
      <p:grpSpPr>
        <a:xfrm>
          <a:off x="0" y="0"/>
          <a:ext cx="0" cy="0"/>
          <a:chOff x="0" y="0"/>
          <a:chExt cx="0" cy="0"/>
        </a:xfrm>
      </p:grpSpPr>
      <p:pic>
        <p:nvPicPr>
          <p:cNvPr id="6" name="Picture 5" descr="A white lobster on a black background&#10;&#10;AI-generated content may be incorrect.">
            <a:extLst>
              <a:ext uri="{FF2B5EF4-FFF2-40B4-BE49-F238E27FC236}">
                <a16:creationId xmlns:a16="http://schemas.microsoft.com/office/drawing/2014/main" id="{256992C7-2106-0C81-7BBB-258619EBAC29}"/>
              </a:ext>
            </a:extLst>
          </p:cNvPr>
          <p:cNvPicPr>
            <a:picLocks noChangeAspect="1"/>
          </p:cNvPicPr>
          <p:nvPr/>
        </p:nvPicPr>
        <p:blipFill>
          <a:blip r:embed="rId3"/>
          <a:stretch>
            <a:fillRect/>
          </a:stretch>
        </p:blipFill>
        <p:spPr>
          <a:xfrm>
            <a:off x="275772" y="1272826"/>
            <a:ext cx="4312348" cy="4312348"/>
          </a:xfrm>
          <a:prstGeom prst="rect">
            <a:avLst/>
          </a:prstGeom>
        </p:spPr>
      </p:pic>
    </p:spTree>
    <p:extLst>
      <p:ext uri="{BB962C8B-B14F-4D97-AF65-F5344CB8AC3E}">
        <p14:creationId xmlns:p14="http://schemas.microsoft.com/office/powerpoint/2010/main" val="4017505043"/>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4528F3-6828-BDB3-5E34-CBDE17BD5FFE}"/>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1229B1E8-924A-A6D3-1AF2-64552AFEE913}"/>
              </a:ext>
            </a:extLst>
          </p:cNvPr>
          <p:cNvGraphicFramePr>
            <a:graphicFrameLocks/>
          </p:cNvGraphicFramePr>
          <p:nvPr>
            <p:custDataLst>
              <p:tags r:id="rId1"/>
            </p:custDataLst>
            <p:extLst>
              <p:ext uri="{D42A27DB-BD31-4B8C-83A1-F6EECF244321}">
                <p14:modId xmlns:p14="http://schemas.microsoft.com/office/powerpoint/2010/main" val="16789835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7" name="think-cell data - do not delete" hidden="1">
                        <a:extLst>
                          <a:ext uri="{FF2B5EF4-FFF2-40B4-BE49-F238E27FC236}">
                            <a16:creationId xmlns:a16="http://schemas.microsoft.com/office/drawing/2014/main" id="{1229B1E8-924A-A6D3-1AF2-64552AFEE91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8" name="Picture 2">
            <a:extLst>
              <a:ext uri="{FF2B5EF4-FFF2-40B4-BE49-F238E27FC236}">
                <a16:creationId xmlns:a16="http://schemas.microsoft.com/office/drawing/2014/main" id="{F03EEE48-16FE-819C-7DC4-5F48052C1C85}"/>
              </a:ext>
            </a:extLst>
          </p:cNvPr>
          <p:cNvPicPr>
            <a:picLocks noGrp="1" noChangeAspect="1" noChangeArrowheads="1"/>
          </p:cNvPicPr>
          <p:nvPr>
            <p:ph type="pic" sz="quarter" idx="14"/>
          </p:nvPr>
        </p:nvPicPr>
        <p:blipFill rotWithShape="1">
          <a:blip r:embed="rId6">
            <a:extLst>
              <a:ext uri="{28A0092B-C50C-407E-A947-70E740481C1C}">
                <a14:useLocalDpi xmlns:a14="http://schemas.microsoft.com/office/drawing/2010/main" val="0"/>
              </a:ext>
            </a:extLst>
          </a:blip>
          <a:srcRect l="-5966" t="-137301" r="-13352" b="-137301"/>
          <a:stretch>
            <a:fillRect/>
          </a:stretch>
        </p:blipFill>
        <p:spPr bwMode="auto">
          <a:xfrm>
            <a:off x="0" y="0"/>
            <a:ext cx="609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5">
            <a:extLst>
              <a:ext uri="{FF2B5EF4-FFF2-40B4-BE49-F238E27FC236}">
                <a16:creationId xmlns:a16="http://schemas.microsoft.com/office/drawing/2014/main" id="{10E9E261-A38A-646D-B4AE-54F821D1689B}"/>
              </a:ext>
            </a:extLst>
          </p:cNvPr>
          <p:cNvSpPr txBox="1">
            <a:spLocks/>
          </p:cNvSpPr>
          <p:nvPr/>
        </p:nvSpPr>
        <p:spPr>
          <a:xfrm>
            <a:off x="6400796" y="724845"/>
            <a:ext cx="5486405" cy="316592"/>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0"/>
              </a:spcBef>
              <a:buFont typeface="Arial" panose="020B0604020202020204" pitchFamily="34" charset="0"/>
              <a:buNone/>
              <a:defRPr sz="1800" kern="1200">
                <a:solidFill>
                  <a:schemeClr val="bg1"/>
                </a:solidFill>
                <a:latin typeface="+mn-lt"/>
                <a:ea typeface="+mn-ea"/>
                <a:cs typeface="+mn-cs"/>
              </a:defRPr>
            </a:lvl1pPr>
            <a:lvl2pPr marL="182880" indent="-182880" algn="l" defTabSz="914400" rtl="0" eaLnBrk="1" latinLnBrk="0" hangingPunct="1">
              <a:lnSpc>
                <a:spcPct val="100000"/>
              </a:lnSpc>
              <a:spcBef>
                <a:spcPts val="600"/>
              </a:spcBef>
              <a:buClr>
                <a:srgbClr val="2B660F"/>
              </a:buClr>
              <a:buFont typeface="Arial" panose="020B0604020202020204" pitchFamily="34" charset="0"/>
              <a:buChar char="•"/>
              <a:defRPr sz="1400" kern="1200">
                <a:solidFill>
                  <a:srgbClr val="2B660F"/>
                </a:solidFill>
                <a:latin typeface="+mn-lt"/>
                <a:ea typeface="+mn-ea"/>
                <a:cs typeface="+mn-cs"/>
              </a:defRPr>
            </a:lvl2pPr>
            <a:lvl3pPr marL="365760" indent="-182880" algn="l" defTabSz="914400" rtl="0" eaLnBrk="1" latinLnBrk="0" hangingPunct="1">
              <a:lnSpc>
                <a:spcPct val="100000"/>
              </a:lnSpc>
              <a:spcBef>
                <a:spcPts val="600"/>
              </a:spcBef>
              <a:buClr>
                <a:srgbClr val="2B660F"/>
              </a:buClr>
              <a:buFont typeface="Arial" panose="020B0604020202020204" pitchFamily="34" charset="0"/>
              <a:buChar char="–"/>
              <a:defRPr sz="1200" kern="1200">
                <a:solidFill>
                  <a:srgbClr val="2B660F"/>
                </a:solidFill>
                <a:latin typeface="+mn-lt"/>
                <a:ea typeface="+mn-ea"/>
                <a:cs typeface="+mn-cs"/>
              </a:defRPr>
            </a:lvl3pPr>
            <a:lvl4pPr marL="548640" indent="-182880" algn="l" defTabSz="914400" rtl="0" eaLnBrk="1" latinLnBrk="0" hangingPunct="1">
              <a:lnSpc>
                <a:spcPct val="100000"/>
              </a:lnSpc>
              <a:spcBef>
                <a:spcPts val="600"/>
              </a:spcBef>
              <a:buClr>
                <a:srgbClr val="2B660F"/>
              </a:buClr>
              <a:buFont typeface="Arial" panose="020B0604020202020204" pitchFamily="34" charset="0"/>
              <a:buChar char="•"/>
              <a:defRPr sz="1100" kern="1200">
                <a:solidFill>
                  <a:srgbClr val="2B660F"/>
                </a:solidFill>
                <a:latin typeface="+mn-lt"/>
                <a:ea typeface="+mn-ea"/>
                <a:cs typeface="+mn-cs"/>
              </a:defRPr>
            </a:lvl4pPr>
            <a:lvl5pPr marL="731520" indent="-182880" algn="l" defTabSz="914400" rtl="0" eaLnBrk="1" latinLnBrk="0" hangingPunct="1">
              <a:lnSpc>
                <a:spcPct val="100000"/>
              </a:lnSpc>
              <a:spcBef>
                <a:spcPts val="600"/>
              </a:spcBef>
              <a:buClr>
                <a:srgbClr val="2B660F"/>
              </a:buClr>
              <a:buFont typeface="Arial" panose="020B0604020202020204" pitchFamily="34" charset="0"/>
              <a:buChar char="–"/>
              <a:defRPr sz="1050" kern="1200">
                <a:solidFill>
                  <a:srgbClr val="2B660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200"/>
              </a:spcBef>
            </a:pPr>
            <a:endParaRPr lang="en-US" b="1">
              <a:ea typeface="Calibri"/>
              <a:cs typeface="Calibri"/>
            </a:endParaRPr>
          </a:p>
          <a:p>
            <a:pPr>
              <a:lnSpc>
                <a:spcPct val="100000"/>
              </a:lnSpc>
              <a:spcBef>
                <a:spcPts val="200"/>
              </a:spcBef>
            </a:pPr>
            <a:endParaRPr lang="en-US"/>
          </a:p>
          <a:p>
            <a:endParaRPr lang="en-US"/>
          </a:p>
        </p:txBody>
      </p:sp>
      <p:sp>
        <p:nvSpPr>
          <p:cNvPr id="12" name="Rectangle: Single Corner Rounded 11">
            <a:extLst>
              <a:ext uri="{FF2B5EF4-FFF2-40B4-BE49-F238E27FC236}">
                <a16:creationId xmlns:a16="http://schemas.microsoft.com/office/drawing/2014/main" id="{DA927E81-2786-BBB4-A05A-1A7D303E3D44}"/>
              </a:ext>
            </a:extLst>
          </p:cNvPr>
          <p:cNvSpPr>
            <a:spLocks/>
          </p:cNvSpPr>
          <p:nvPr/>
        </p:nvSpPr>
        <p:spPr>
          <a:xfrm>
            <a:off x="6300438" y="825872"/>
            <a:ext cx="5852160" cy="66792"/>
          </a:xfrm>
          <a:prstGeom prst="round1Rect">
            <a:avLst>
              <a:gd name="adj" fmla="val 3618"/>
            </a:avLst>
          </a:prstGeom>
          <a:solidFill>
            <a:srgbClr val="0F440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182880" numCol="1" spcCol="38100" rtlCol="0" anchor="b">
            <a:noAutofit/>
          </a:bodyPr>
          <a:lstStyle/>
          <a:p>
            <a:pPr defTabSz="914400"/>
            <a:r>
              <a:rPr kumimoji="0" lang="en-US" sz="3200" b="0" i="0" u="none" strike="noStrike" kern="1200" cap="all" spc="0" normalizeH="0" baseline="0" noProof="0">
                <a:ln>
                  <a:noFill/>
                </a:ln>
                <a:solidFill>
                  <a:srgbClr val="0F440E"/>
                </a:solidFill>
                <a:effectLst/>
                <a:uLnTx/>
                <a:uFillTx/>
                <a:latin typeface="GT Pressura LCG Black"/>
                <a:ea typeface="+mj-ea"/>
                <a:cs typeface="+mj-cs"/>
              </a:rPr>
              <a:t>KEY TAKEAWAYS</a:t>
            </a:r>
            <a:endParaRPr lang="en-US" b="1">
              <a:solidFill>
                <a:srgbClr val="0F440E"/>
              </a:solidFill>
              <a:latin typeface="+mj-lt"/>
            </a:endParaRPr>
          </a:p>
        </p:txBody>
      </p:sp>
      <p:pic>
        <p:nvPicPr>
          <p:cNvPr id="13" name="Picture 12">
            <a:extLst>
              <a:ext uri="{FF2B5EF4-FFF2-40B4-BE49-F238E27FC236}">
                <a16:creationId xmlns:a16="http://schemas.microsoft.com/office/drawing/2014/main" id="{E5C6E18B-0A23-2B24-724A-930F1DBE1386}"/>
              </a:ext>
            </a:extLst>
          </p:cNvPr>
          <p:cNvPicPr>
            <a:picLocks noChangeAspect="1"/>
          </p:cNvPicPr>
          <p:nvPr/>
        </p:nvPicPr>
        <p:blipFill>
          <a:blip r:embed="rId7"/>
          <a:srcRect l="24821" r="18929"/>
          <a:stretch>
            <a:fillRect/>
          </a:stretch>
        </p:blipFill>
        <p:spPr>
          <a:xfrm rot="16200000">
            <a:off x="2520059" y="3282059"/>
            <a:ext cx="6857999" cy="293883"/>
          </a:xfrm>
          <a:custGeom>
            <a:avLst/>
            <a:gdLst>
              <a:gd name="connsiteX0" fmla="*/ 6857999 w 6857999"/>
              <a:gd name="connsiteY0" fmla="*/ 0 h 293883"/>
              <a:gd name="connsiteX1" fmla="*/ 6857999 w 6857999"/>
              <a:gd name="connsiteY1" fmla="*/ 293883 h 293883"/>
              <a:gd name="connsiteX2" fmla="*/ 0 w 6857999"/>
              <a:gd name="connsiteY2" fmla="*/ 293883 h 293883"/>
              <a:gd name="connsiteX3" fmla="*/ 0 w 6857999"/>
              <a:gd name="connsiteY3" fmla="*/ 0 h 293883"/>
            </a:gdLst>
            <a:ahLst/>
            <a:cxnLst>
              <a:cxn ang="0">
                <a:pos x="connsiteX0" y="connsiteY0"/>
              </a:cxn>
              <a:cxn ang="0">
                <a:pos x="connsiteX1" y="connsiteY1"/>
              </a:cxn>
              <a:cxn ang="0">
                <a:pos x="connsiteX2" y="connsiteY2"/>
              </a:cxn>
              <a:cxn ang="0">
                <a:pos x="connsiteX3" y="connsiteY3"/>
              </a:cxn>
            </a:cxnLst>
            <a:rect l="l" t="t" r="r" b="b"/>
            <a:pathLst>
              <a:path w="6857999" h="293883">
                <a:moveTo>
                  <a:pt x="6857999" y="0"/>
                </a:moveTo>
                <a:lnTo>
                  <a:pt x="6857999" y="293883"/>
                </a:lnTo>
                <a:lnTo>
                  <a:pt x="0" y="293883"/>
                </a:lnTo>
                <a:lnTo>
                  <a:pt x="0" y="0"/>
                </a:lnTo>
                <a:close/>
              </a:path>
            </a:pathLst>
          </a:custGeom>
          <a:effectLst>
            <a:outerShdw blurRad="50800" dist="38100" dir="10800000" algn="r" rotWithShape="0">
              <a:prstClr val="black">
                <a:alpha val="20000"/>
              </a:prstClr>
            </a:outerShdw>
          </a:effectLst>
        </p:spPr>
      </p:pic>
      <p:sp>
        <p:nvSpPr>
          <p:cNvPr id="14" name="Rectangle: Rounded Corners 13">
            <a:extLst>
              <a:ext uri="{FF2B5EF4-FFF2-40B4-BE49-F238E27FC236}">
                <a16:creationId xmlns:a16="http://schemas.microsoft.com/office/drawing/2014/main" id="{7010C692-E7D0-1EC1-1272-339AB12BA347}"/>
              </a:ext>
            </a:extLst>
          </p:cNvPr>
          <p:cNvSpPr>
            <a:spLocks/>
          </p:cNvSpPr>
          <p:nvPr/>
        </p:nvSpPr>
        <p:spPr>
          <a:xfrm rot="10800000" flipH="1" flipV="1">
            <a:off x="6300438" y="1062650"/>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r>
              <a:rPr lang="en-US" sz="2400" b="1">
                <a:solidFill>
                  <a:srgbClr val="8EBC29"/>
                </a:solidFill>
              </a:rPr>
              <a:t>No commonalities</a:t>
            </a:r>
          </a:p>
        </p:txBody>
      </p:sp>
      <p:sp>
        <p:nvSpPr>
          <p:cNvPr id="15" name="Rectangle: Rounded Corners 14">
            <a:extLst>
              <a:ext uri="{FF2B5EF4-FFF2-40B4-BE49-F238E27FC236}">
                <a16:creationId xmlns:a16="http://schemas.microsoft.com/office/drawing/2014/main" id="{0BDEC89F-D4EC-634B-6B62-4DFF2162F57D}"/>
              </a:ext>
            </a:extLst>
          </p:cNvPr>
          <p:cNvSpPr>
            <a:spLocks/>
          </p:cNvSpPr>
          <p:nvPr/>
        </p:nvSpPr>
        <p:spPr>
          <a:xfrm rot="10800000" flipH="1" flipV="1">
            <a:off x="6386385" y="1711260"/>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a:lnSpc>
                <a:spcPct val="100000"/>
              </a:lnSpc>
              <a:defRPr/>
            </a:pPr>
            <a:r>
              <a:rPr lang="en-US">
                <a:solidFill>
                  <a:schemeClr val="bg1"/>
                </a:solidFill>
              </a:rPr>
              <a:t>Unsurprisingly, most of Red Lobster’s focus areas are related to sustainable fish sourcing and therefore are not of relevance to PepsiCo. </a:t>
            </a:r>
          </a:p>
        </p:txBody>
      </p:sp>
      <p:sp>
        <p:nvSpPr>
          <p:cNvPr id="16" name="Oval 15">
            <a:extLst>
              <a:ext uri="{FF2B5EF4-FFF2-40B4-BE49-F238E27FC236}">
                <a16:creationId xmlns:a16="http://schemas.microsoft.com/office/drawing/2014/main" id="{ADB02396-508C-7C94-786B-231743C59D44}"/>
              </a:ext>
            </a:extLst>
          </p:cNvPr>
          <p:cNvSpPr/>
          <p:nvPr/>
        </p:nvSpPr>
        <p:spPr>
          <a:xfrm>
            <a:off x="6375234" y="1171322"/>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a:extLst>
              <a:ext uri="{FF2B5EF4-FFF2-40B4-BE49-F238E27FC236}">
                <a16:creationId xmlns:a16="http://schemas.microsoft.com/office/drawing/2014/main" id="{7896B210-B636-B219-2E85-A5B2FF7FAA3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17134" y="1213222"/>
            <a:ext cx="322684" cy="322684"/>
          </a:xfrm>
          <a:prstGeom prst="rect">
            <a:avLst/>
          </a:prstGeom>
        </p:spPr>
      </p:pic>
    </p:spTree>
    <p:extLst>
      <p:ext uri="{BB962C8B-B14F-4D97-AF65-F5344CB8AC3E}">
        <p14:creationId xmlns:p14="http://schemas.microsoft.com/office/powerpoint/2010/main" val="1041248348"/>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C48160-75E0-3EB8-BC65-45DFA6D374ED}"/>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72EE226F-C057-B75A-9DFB-DBE6BAA132B7}"/>
              </a:ext>
            </a:extLst>
          </p:cNvPr>
          <p:cNvGraphicFramePr>
            <a:graphicFrameLocks noChangeAspect="1"/>
          </p:cNvGraphicFramePr>
          <p:nvPr>
            <p:custDataLst>
              <p:tags r:id="rId1"/>
            </p:custDataLst>
            <p:extLst>
              <p:ext uri="{D42A27DB-BD31-4B8C-83A1-F6EECF244321}">
                <p14:modId xmlns:p14="http://schemas.microsoft.com/office/powerpoint/2010/main" val="19911306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2" name="think-cell data - do not delete" hidden="1">
                        <a:extLst>
                          <a:ext uri="{FF2B5EF4-FFF2-40B4-BE49-F238E27FC236}">
                            <a16:creationId xmlns:a16="http://schemas.microsoft.com/office/drawing/2014/main" id="{72EE226F-C057-B75A-9DFB-DBE6BAA132B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Title 8">
            <a:extLst>
              <a:ext uri="{FF2B5EF4-FFF2-40B4-BE49-F238E27FC236}">
                <a16:creationId xmlns:a16="http://schemas.microsoft.com/office/drawing/2014/main" id="{33E6D838-B976-B31D-AF4F-4B9EF825F3BB}"/>
              </a:ext>
            </a:extLst>
          </p:cNvPr>
          <p:cNvSpPr>
            <a:spLocks noGrp="1"/>
          </p:cNvSpPr>
          <p:nvPr>
            <p:ph type="title"/>
          </p:nvPr>
        </p:nvSpPr>
        <p:spPr>
          <a:xfrm>
            <a:off x="304798" y="246888"/>
            <a:ext cx="11585448" cy="969264"/>
          </a:xfrm>
        </p:spPr>
        <p:txBody>
          <a:bodyPr vert="horz" rIns="0"/>
          <a:lstStyle/>
          <a:p>
            <a:pPr lvl="0"/>
            <a:r>
              <a:rPr lang="en-US" sz="3000"/>
              <a:t>RED LOBSTER’S SUSTAINABILITY FOCUS AREAS</a:t>
            </a:r>
            <a:br>
              <a:rPr lang="en-US"/>
            </a:br>
            <a:r>
              <a:rPr lang="en-US" sz="1800" i="1"/>
              <a:t>And how these focus areas align with pep+ pillars</a:t>
            </a:r>
          </a:p>
        </p:txBody>
      </p:sp>
      <p:pic>
        <p:nvPicPr>
          <p:cNvPr id="12" name="Picture 2">
            <a:extLst>
              <a:ext uri="{FF2B5EF4-FFF2-40B4-BE49-F238E27FC236}">
                <a16:creationId xmlns:a16="http://schemas.microsoft.com/office/drawing/2014/main" id="{5439BADF-9E65-28EE-1AA3-B92C6E2624C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656" t="-10606" r="-1656" b="-10606"/>
          <a:stretch>
            <a:fillRect/>
          </a:stretch>
        </p:blipFill>
        <p:spPr bwMode="auto">
          <a:xfrm>
            <a:off x="10421620" y="218403"/>
            <a:ext cx="1523380" cy="640464"/>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Top Corners Rounded 12">
            <a:extLst>
              <a:ext uri="{FF2B5EF4-FFF2-40B4-BE49-F238E27FC236}">
                <a16:creationId xmlns:a16="http://schemas.microsoft.com/office/drawing/2014/main" id="{64965280-CB9D-727C-4A7F-6AA199F96A6A}"/>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 name="Table 4">
            <a:extLst>
              <a:ext uri="{FF2B5EF4-FFF2-40B4-BE49-F238E27FC236}">
                <a16:creationId xmlns:a16="http://schemas.microsoft.com/office/drawing/2014/main" id="{18BD8E00-49BF-4863-3CD9-1B8FA788E76D}"/>
              </a:ext>
            </a:extLst>
          </p:cNvPr>
          <p:cNvGraphicFramePr>
            <a:graphicFrameLocks noGrp="1"/>
          </p:cNvGraphicFramePr>
          <p:nvPr>
            <p:extLst>
              <p:ext uri="{D42A27DB-BD31-4B8C-83A1-F6EECF244321}">
                <p14:modId xmlns:p14="http://schemas.microsoft.com/office/powerpoint/2010/main" val="3262335001"/>
              </p:ext>
            </p:extLst>
          </p:nvPr>
        </p:nvGraphicFramePr>
        <p:xfrm>
          <a:off x="-7620" y="1148230"/>
          <a:ext cx="11986260" cy="5040697"/>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3332480">
                  <a:extLst>
                    <a:ext uri="{9D8B030D-6E8A-4147-A177-3AD203B41FA5}">
                      <a16:colId xmlns:a16="http://schemas.microsoft.com/office/drawing/2014/main" val="2382844442"/>
                    </a:ext>
                  </a:extLst>
                </a:gridCol>
                <a:gridCol w="3332480">
                  <a:extLst>
                    <a:ext uri="{9D8B030D-6E8A-4147-A177-3AD203B41FA5}">
                      <a16:colId xmlns:a16="http://schemas.microsoft.com/office/drawing/2014/main" val="957515009"/>
                    </a:ext>
                  </a:extLst>
                </a:gridCol>
                <a:gridCol w="3332480">
                  <a:extLst>
                    <a:ext uri="{9D8B030D-6E8A-4147-A177-3AD203B41FA5}">
                      <a16:colId xmlns:a16="http://schemas.microsoft.com/office/drawing/2014/main" val="2353111847"/>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1" i="0" noProof="0">
                          <a:solidFill>
                            <a:schemeClr val="bg1"/>
                          </a:solidFill>
                          <a:effectLst/>
                          <a:latin typeface="+mn-lt"/>
                          <a:cs typeface="Leelawadee" panose="020B0502040204020203" pitchFamily="34" charset="-34"/>
                        </a:rPr>
                        <a:t>Traceable​</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1" i="0" noProof="0">
                          <a:solidFill>
                            <a:schemeClr val="bg1"/>
                          </a:solidFill>
                          <a:effectLst/>
                          <a:latin typeface="+mn-lt"/>
                          <a:cs typeface="Leelawadee" panose="020B0502040204020203" pitchFamily="34" charset="-34"/>
                        </a:rPr>
                        <a:t>Sustainable​​</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1" i="0" noProof="0">
                          <a:solidFill>
                            <a:schemeClr val="bg1"/>
                          </a:solidFill>
                          <a:effectLst/>
                          <a:latin typeface="+mn-lt"/>
                          <a:cs typeface="Leelawadee" panose="020B0502040204020203" pitchFamily="34" charset="-34"/>
                        </a:rPr>
                        <a:t>Responsible​</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1097280">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954F07"/>
                          </a:solidFill>
                          <a:latin typeface="+mj-lt"/>
                          <a:ea typeface="+mn-ea"/>
                          <a:cs typeface="Leelawadee"/>
                        </a:rPr>
                        <a:t>POSITIVE </a:t>
                      </a:r>
                      <a:br>
                        <a:rPr lang="en-US" sz="1400" kern="1200">
                          <a:solidFill>
                            <a:srgbClr val="954F07"/>
                          </a:solidFill>
                          <a:latin typeface="+mj-lt"/>
                          <a:ea typeface="+mn-ea"/>
                          <a:cs typeface="Leelawadee"/>
                        </a:rPr>
                      </a:br>
                      <a:r>
                        <a:rPr lang="en-US" sz="1400" kern="1200">
                          <a:solidFill>
                            <a:srgbClr val="954F07"/>
                          </a:solidFill>
                          <a:latin typeface="+mj-lt"/>
                          <a:ea typeface="+mn-ea"/>
                          <a:cs typeface="Leelawadee"/>
                        </a:rPr>
                        <a:t>AGRICULTURE</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9F0A"/>
                    </a:solidFill>
                  </a:tcPr>
                </a:tc>
                <a:tc>
                  <a:txBody>
                    <a:bodyPr/>
                    <a:lstStyle/>
                    <a:p>
                      <a:pPr marL="120650" indent="-120650" algn="l" rtl="0" fontAlgn="base">
                        <a:lnSpc>
                          <a:spcPct val="100000"/>
                        </a:lnSpc>
                        <a:buFont typeface="Arial" panose="020B0604020202020204" pitchFamily="34" charset="0"/>
                        <a:buChar char="•"/>
                      </a:pPr>
                      <a:r>
                        <a:rPr lang="en-US" sz="1050" b="0" i="0" noProof="0">
                          <a:solidFill>
                            <a:schemeClr val="accent3"/>
                          </a:solidFill>
                          <a:effectLst/>
                          <a:highlight>
                            <a:srgbClr val="4FE2F3"/>
                          </a:highlight>
                          <a:latin typeface="+mn-lt"/>
                          <a:cs typeface="Leelawadee" panose="020B0502040204020203" pitchFamily="34" charset="-34"/>
                        </a:rPr>
                        <a:t>Goal:</a:t>
                      </a:r>
                      <a:r>
                        <a:rPr lang="en-US" sz="1050" b="0" i="0" noProof="0">
                          <a:solidFill>
                            <a:schemeClr val="accent3"/>
                          </a:solidFill>
                          <a:effectLst/>
                          <a:latin typeface="+mn-lt"/>
                          <a:cs typeface="Leelawadee" panose="020B0502040204020203" pitchFamily="34" charset="-34"/>
                        </a:rPr>
                        <a:t> Build face-to-face relationships with </a:t>
                      </a:r>
                      <a:br>
                        <a:rPr lang="en-US" sz="1050" b="0" i="0" noProof="0">
                          <a:solidFill>
                            <a:schemeClr val="accent3"/>
                          </a:solidFill>
                          <a:effectLst/>
                          <a:latin typeface="+mn-lt"/>
                          <a:cs typeface="Leelawadee" panose="020B0502040204020203" pitchFamily="34" charset="-34"/>
                        </a:rPr>
                      </a:br>
                      <a:r>
                        <a:rPr lang="en-US" sz="1050" b="0" i="0" noProof="0">
                          <a:solidFill>
                            <a:schemeClr val="accent3"/>
                          </a:solidFill>
                          <a:effectLst/>
                          <a:latin typeface="+mn-lt"/>
                          <a:cs typeface="Leelawadee" panose="020B0502040204020203" pitchFamily="34" charset="-34"/>
                        </a:rPr>
                        <a:t>long-term suppliers around the world</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indent="-120650" algn="l" rtl="0" fontAlgn="base">
                        <a:lnSpc>
                          <a:spcPct val="100000"/>
                        </a:lnSpc>
                        <a:buFont typeface="Arial" panose="020B0604020202020204" pitchFamily="34" charset="0"/>
                        <a:buChar char="•"/>
                      </a:pPr>
                      <a:r>
                        <a:rPr lang="en-US" sz="1050" b="0" i="0" noProof="0">
                          <a:solidFill>
                            <a:schemeClr val="accent3"/>
                          </a:solidFill>
                          <a:effectLst/>
                          <a:highlight>
                            <a:srgbClr val="4FE2F3"/>
                          </a:highlight>
                          <a:latin typeface="+mn-lt"/>
                          <a:cs typeface="Leelawadee" panose="020B0502040204020203" pitchFamily="34" charset="-34"/>
                        </a:rPr>
                        <a:t>Goal:</a:t>
                      </a:r>
                      <a:r>
                        <a:rPr lang="en-US" sz="1050" b="0" i="0" noProof="0">
                          <a:solidFill>
                            <a:schemeClr val="accent3"/>
                          </a:solidFill>
                          <a:effectLst/>
                          <a:latin typeface="+mn-lt"/>
                          <a:cs typeface="Leelawadee" panose="020B0502040204020203" pitchFamily="34" charset="-34"/>
                        </a:rPr>
                        <a:t> Best practices include third-party certification programs, such as Global Sustainable </a:t>
                      </a:r>
                      <a:br>
                        <a:rPr lang="en-US" sz="1050" b="0" i="0" noProof="0">
                          <a:solidFill>
                            <a:schemeClr val="accent3"/>
                          </a:solidFill>
                          <a:effectLst/>
                          <a:latin typeface="+mn-lt"/>
                          <a:cs typeface="Leelawadee" panose="020B0502040204020203" pitchFamily="34" charset="-34"/>
                        </a:rPr>
                      </a:br>
                      <a:r>
                        <a:rPr lang="en-US" sz="1050" b="0" i="0" noProof="0">
                          <a:solidFill>
                            <a:schemeClr val="accent3"/>
                          </a:solidFill>
                          <a:effectLst/>
                          <a:latin typeface="+mn-lt"/>
                          <a:cs typeface="Leelawadee" panose="020B0502040204020203" pitchFamily="34" charset="-34"/>
                        </a:rPr>
                        <a:t>Seafood Initiative (GSSI), Best Aquaculture Practices (BAP) or engagement in credible Fishery Improvement Projects (FIPs) or Aquaculture Improvement Projects (AIPs)​</a:t>
                      </a: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kumimoji="0" lang="en-GB" sz="1050" b="0" i="1" u="none" strike="noStrike" kern="1200" cap="none" spc="0" normalizeH="0" baseline="0" noProof="0">
                          <a:ln>
                            <a:noFill/>
                          </a:ln>
                          <a:solidFill>
                            <a:schemeClr val="accent3"/>
                          </a:solidFill>
                          <a:effectLst/>
                          <a:uLnTx/>
                          <a:uFillTx/>
                          <a:latin typeface="+mn-lt"/>
                          <a:ea typeface="+mn-ea"/>
                          <a:cs typeface="Leelawadee"/>
                        </a:rPr>
                        <a:t>Not a focus area for the customer.</a:t>
                      </a:r>
                      <a:endParaRPr kumimoji="0" lang="en-US" sz="1050" b="0" i="0" u="none" strike="noStrike" kern="1200" cap="none" spc="0" normalizeH="0" baseline="0" noProof="0">
                        <a:ln>
                          <a:noFill/>
                        </a:ln>
                        <a:solidFill>
                          <a:schemeClr val="accent3"/>
                        </a:solidFill>
                        <a:effectLst/>
                        <a:uLnTx/>
                        <a:uFillTx/>
                        <a:latin typeface="+mn-lt"/>
                        <a:ea typeface="+mn-ea"/>
                        <a:cs typeface="Leelawadee"/>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2324929">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0" marR="0" lvl="0" indent="0" algn="ctr"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kumimoji="0" lang="en-GB" sz="1050" b="0" i="1" u="none" strike="noStrike" kern="1200" cap="none" spc="0" normalizeH="0" baseline="0" noProof="0">
                          <a:ln>
                            <a:noFill/>
                          </a:ln>
                          <a:solidFill>
                            <a:schemeClr val="accent3"/>
                          </a:solidFill>
                          <a:effectLst/>
                          <a:uLnTx/>
                          <a:uFillTx/>
                          <a:latin typeface="+mn-lt"/>
                          <a:ea typeface="+mn-ea"/>
                          <a:cs typeface="Leelawadee"/>
                        </a:rPr>
                        <a:t>Not a focus area for the customer.</a:t>
                      </a:r>
                      <a:endParaRPr kumimoji="0" lang="en-US" sz="1050" b="0" i="0" u="none" strike="noStrike" kern="1200" cap="none" spc="0" normalizeH="0" baseline="0" noProof="0">
                        <a:ln>
                          <a:noFill/>
                        </a:ln>
                        <a:solidFill>
                          <a:schemeClr val="accent3"/>
                        </a:solidFill>
                        <a:effectLst/>
                        <a:uLnTx/>
                        <a:uFillTx/>
                        <a:latin typeface="+mn-lt"/>
                        <a:ea typeface="+mn-ea"/>
                        <a:cs typeface="Leelawadee"/>
                      </a:endParaRP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indent="-120650" algn="l" rtl="0" fontAlgn="base">
                        <a:lnSpc>
                          <a:spcPct val="100000"/>
                        </a:lnSpc>
                        <a:buFont typeface="Arial" panose="020B0604020202020204" pitchFamily="34" charset="0"/>
                        <a:buChar char="•"/>
                      </a:pPr>
                      <a:r>
                        <a:rPr lang="en-US" sz="1050" b="0" i="0" noProof="0">
                          <a:solidFill>
                            <a:schemeClr val="accent3"/>
                          </a:solidFill>
                          <a:effectLst/>
                          <a:highlight>
                            <a:srgbClr val="4FE2F3"/>
                          </a:highlight>
                          <a:latin typeface="+mn-lt"/>
                          <a:cs typeface="Leelawadee" panose="020B0502040204020203" pitchFamily="34" charset="-34"/>
                        </a:rPr>
                        <a:t>Goal:</a:t>
                      </a:r>
                      <a:r>
                        <a:rPr lang="en-US" sz="1050" b="0" i="0" noProof="0">
                          <a:solidFill>
                            <a:schemeClr val="accent3"/>
                          </a:solidFill>
                          <a:effectLst/>
                          <a:latin typeface="+mn-lt"/>
                          <a:cs typeface="Leelawadee" panose="020B0502040204020203" pitchFamily="34" charset="-34"/>
                        </a:rPr>
                        <a:t> Red Lobster commits to only sourcing from suppliers who follow industry best practices​</a:t>
                      </a: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indent="-120650" algn="l" rtl="0" fontAlgn="base">
                        <a:lnSpc>
                          <a:spcPct val="100000"/>
                        </a:lnSpc>
                        <a:buFont typeface="Arial" panose="020B0604020202020204" pitchFamily="34" charset="0"/>
                        <a:buChar char="•"/>
                      </a:pPr>
                      <a:r>
                        <a:rPr lang="en-US" sz="1050" b="0" i="0" noProof="0">
                          <a:solidFill>
                            <a:schemeClr val="accent3"/>
                          </a:solidFill>
                          <a:effectLst/>
                          <a:highlight>
                            <a:srgbClr val="4FE2F3"/>
                          </a:highlight>
                          <a:latin typeface="+mn-lt"/>
                          <a:cs typeface="Leelawadee" panose="020B0502040204020203" pitchFamily="34" charset="-34"/>
                        </a:rPr>
                        <a:t>Goal:</a:t>
                      </a:r>
                      <a:r>
                        <a:rPr lang="en-US" sz="1050" b="0" i="0" noProof="0">
                          <a:solidFill>
                            <a:schemeClr val="accent3"/>
                          </a:solidFill>
                          <a:effectLst/>
                          <a:latin typeface="+mn-lt"/>
                          <a:cs typeface="Leelawadee" panose="020B0502040204020203" pitchFamily="34" charset="-34"/>
                        </a:rPr>
                        <a:t> Suppliers are required to conduct regular direct and third-party audits to ensure compliance with all national and international labor and human rights laws and standards​</a:t>
                      </a: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r h="1371600">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922F11"/>
                          </a:solidFill>
                          <a:latin typeface="+mj-lt"/>
                          <a:ea typeface="+mn-ea"/>
                          <a:cs typeface="Leelawadee"/>
                        </a:rPr>
                        <a:t>POSITIVE </a:t>
                      </a:r>
                      <a:br>
                        <a:rPr lang="en-US" sz="1400" kern="1200">
                          <a:solidFill>
                            <a:srgbClr val="922F11"/>
                          </a:solidFill>
                          <a:latin typeface="+mj-lt"/>
                          <a:ea typeface="+mn-ea"/>
                          <a:cs typeface="Leelawadee"/>
                        </a:rPr>
                      </a:br>
                      <a:r>
                        <a:rPr lang="en-US" sz="1400" kern="1200">
                          <a:solidFill>
                            <a:srgbClr val="922F11"/>
                          </a:solidFill>
                          <a:latin typeface="+mj-lt"/>
                          <a:ea typeface="+mn-ea"/>
                          <a:cs typeface="Leelawadee"/>
                        </a:rPr>
                        <a:t>CHOICES</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E6D26"/>
                    </a:solidFill>
                  </a:tcPr>
                </a:tc>
                <a:tc>
                  <a:txBody>
                    <a:bodyPr/>
                    <a:lstStyle/>
                    <a:p>
                      <a:pPr marL="0" indent="0" algn="ctr">
                        <a:buFont typeface="Arial" panose="020B0604020202020204" pitchFamily="34" charset="0"/>
                        <a:buNone/>
                      </a:pPr>
                      <a:r>
                        <a:rPr lang="en-GB" sz="1050" i="1" noProof="0">
                          <a:solidFill>
                            <a:schemeClr val="accent3"/>
                          </a:solidFill>
                          <a:latin typeface="+mn-lt"/>
                          <a:cs typeface="Leelawadee" panose="020B0502040204020203" pitchFamily="34" charset="-34"/>
                        </a:rPr>
                        <a:t>Not a focus area for the customer.</a:t>
                      </a:r>
                      <a:endParaRPr lang="en-US" sz="1050" i="1" noProof="0">
                        <a:solidFill>
                          <a:schemeClr val="accent3"/>
                        </a:solidFill>
                        <a:latin typeface="+mn-lt"/>
                        <a:cs typeface="Leelawadee" panose="020B0502040204020203" pitchFamily="34" charset="-34"/>
                      </a:endParaRP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50" i="1" noProof="0">
                          <a:solidFill>
                            <a:schemeClr val="accent3"/>
                          </a:solidFill>
                          <a:latin typeface="+mn-lt"/>
                          <a:cs typeface="Leelawadee" panose="020B0502040204020203" pitchFamily="34" charset="-34"/>
                        </a:rPr>
                        <a:t>Not a focus area for the customer.</a:t>
                      </a:r>
                      <a:endParaRPr lang="en-US" sz="1050" i="1" noProof="0">
                        <a:solidFill>
                          <a:schemeClr val="accent3"/>
                        </a:solidFill>
                        <a:latin typeface="+mn-lt"/>
                        <a:cs typeface="Leelawadee" panose="020B0502040204020203" pitchFamily="34" charset="-34"/>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buFont typeface="Arial" panose="020B0604020202020204" pitchFamily="34" charset="0"/>
                        <a:buNone/>
                      </a:pPr>
                      <a:r>
                        <a:rPr lang="en-GB" sz="1050" i="1" noProof="0">
                          <a:solidFill>
                            <a:schemeClr val="accent3"/>
                          </a:solidFill>
                          <a:latin typeface="+mn-lt"/>
                          <a:cs typeface="Leelawadee" panose="020B0502040204020203" pitchFamily="34" charset="-34"/>
                        </a:rPr>
                        <a:t>Not a focus area for the customer.</a:t>
                      </a:r>
                      <a:endParaRPr lang="en-US" sz="1050" i="1" noProof="0">
                        <a:solidFill>
                          <a:schemeClr val="accent3"/>
                        </a:solidFill>
                        <a:latin typeface="+mn-lt"/>
                        <a:cs typeface="Leelawadee" panose="020B0502040204020203" pitchFamily="34" charset="-34"/>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40967922"/>
                  </a:ext>
                </a:extLst>
              </a:tr>
            </a:tbl>
          </a:graphicData>
        </a:graphic>
      </p:graphicFrame>
      <p:pic>
        <p:nvPicPr>
          <p:cNvPr id="15" name="Picture 14" descr="A logo of a leaf in a circle&#10;&#10;Description automatically generated">
            <a:extLst>
              <a:ext uri="{FF2B5EF4-FFF2-40B4-BE49-F238E27FC236}">
                <a16:creationId xmlns:a16="http://schemas.microsoft.com/office/drawing/2014/main" id="{10DC6E09-72A5-A9E4-3E8B-C52182A0787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pic>
        <p:nvPicPr>
          <p:cNvPr id="17" name="Picture 16" descr="A blue and green windmill with green arrows&#10;&#10;Description automatically generated">
            <a:extLst>
              <a:ext uri="{FF2B5EF4-FFF2-40B4-BE49-F238E27FC236}">
                <a16:creationId xmlns:a16="http://schemas.microsoft.com/office/drawing/2014/main" id="{33F9F073-615C-6AB2-71BC-AB3A66FA5C1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7884" y="2956884"/>
            <a:ext cx="556204" cy="604020"/>
          </a:xfrm>
          <a:prstGeom prst="rect">
            <a:avLst/>
          </a:prstGeom>
        </p:spPr>
      </p:pic>
      <p:pic>
        <p:nvPicPr>
          <p:cNvPr id="18" name="Picture 17" descr="A logo of a hand and a globe&#10;&#10;Description automatically generated">
            <a:extLst>
              <a:ext uri="{FF2B5EF4-FFF2-40B4-BE49-F238E27FC236}">
                <a16:creationId xmlns:a16="http://schemas.microsoft.com/office/drawing/2014/main" id="{36980C53-1ACB-AD29-3859-5C192AACC47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27528" y="5297011"/>
            <a:ext cx="536916" cy="583072"/>
          </a:xfrm>
          <a:prstGeom prst="rect">
            <a:avLst/>
          </a:prstGeom>
        </p:spPr>
      </p:pic>
    </p:spTree>
    <p:extLst>
      <p:ext uri="{BB962C8B-B14F-4D97-AF65-F5344CB8AC3E}">
        <p14:creationId xmlns:p14="http://schemas.microsoft.com/office/powerpoint/2010/main" val="1364142166"/>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5B2339-0453-DE99-D41F-E923258F0E23}"/>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E39BF013-683B-0401-8EDF-8C21F136CF81}"/>
              </a:ext>
            </a:extLst>
          </p:cNvPr>
          <p:cNvGraphicFramePr>
            <a:graphicFrameLocks/>
          </p:cNvGraphicFramePr>
          <p:nvPr>
            <p:custDataLst>
              <p:tags r:id="rId1"/>
            </p:custDataLst>
            <p:extLst>
              <p:ext uri="{D42A27DB-BD31-4B8C-83A1-F6EECF244321}">
                <p14:modId xmlns:p14="http://schemas.microsoft.com/office/powerpoint/2010/main" val="1626318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2" name="think-cell data - do not delete" hidden="1">
                        <a:extLst>
                          <a:ext uri="{FF2B5EF4-FFF2-40B4-BE49-F238E27FC236}">
                            <a16:creationId xmlns:a16="http://schemas.microsoft.com/office/drawing/2014/main" id="{E39BF013-683B-0401-8EDF-8C21F136CF8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Title 9">
            <a:extLst>
              <a:ext uri="{FF2B5EF4-FFF2-40B4-BE49-F238E27FC236}">
                <a16:creationId xmlns:a16="http://schemas.microsoft.com/office/drawing/2014/main" id="{0BC5EB4F-3C41-4ABC-B6C9-4A5A2F4795EE}"/>
              </a:ext>
            </a:extLst>
          </p:cNvPr>
          <p:cNvSpPr>
            <a:spLocks noGrp="1"/>
          </p:cNvSpPr>
          <p:nvPr>
            <p:ph type="title"/>
          </p:nvPr>
        </p:nvSpPr>
        <p:spPr>
          <a:xfrm>
            <a:off x="304801" y="247650"/>
            <a:ext cx="10116820" cy="968375"/>
          </a:xfrm>
        </p:spPr>
        <p:txBody>
          <a:bodyPr vert="horz" rIns="0"/>
          <a:lstStyle/>
          <a:p>
            <a:pPr lvl="0"/>
            <a:r>
              <a:rPr lang="en-US" sz="2600"/>
              <a:t>COMMONALITY BETWEEN RED LOBSTER’S AND PEP+ FOCUS AREAS</a:t>
            </a:r>
            <a:br>
              <a:rPr lang="en-US" sz="2800"/>
            </a:br>
            <a:r>
              <a:rPr lang="en-US" sz="1800" i="1"/>
              <a:t>Allowing us to identify opportunities for collaboration, and therefore</a:t>
            </a:r>
            <a:br>
              <a:rPr lang="en-US" sz="1800" i="1"/>
            </a:br>
            <a:r>
              <a:rPr lang="en-US" sz="1800" i="1"/>
              <a:t>add value to our relationship</a:t>
            </a:r>
          </a:p>
        </p:txBody>
      </p:sp>
      <p:sp>
        <p:nvSpPr>
          <p:cNvPr id="15" name="Rectangle: Top Corners Rounded 14">
            <a:extLst>
              <a:ext uri="{FF2B5EF4-FFF2-40B4-BE49-F238E27FC236}">
                <a16:creationId xmlns:a16="http://schemas.microsoft.com/office/drawing/2014/main" id="{71F6E293-DF99-0099-C2D0-7E04E96FA784}"/>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7" name="Table 4">
            <a:extLst>
              <a:ext uri="{FF2B5EF4-FFF2-40B4-BE49-F238E27FC236}">
                <a16:creationId xmlns:a16="http://schemas.microsoft.com/office/drawing/2014/main" id="{53867386-2C71-6F7B-9965-D5E4FBC27338}"/>
              </a:ext>
            </a:extLst>
          </p:cNvPr>
          <p:cNvGraphicFramePr>
            <a:graphicFrameLocks noGrp="1"/>
          </p:cNvGraphicFramePr>
          <p:nvPr>
            <p:extLst>
              <p:ext uri="{D42A27DB-BD31-4B8C-83A1-F6EECF244321}">
                <p14:modId xmlns:p14="http://schemas.microsoft.com/office/powerpoint/2010/main" val="3066611323"/>
              </p:ext>
            </p:extLst>
          </p:nvPr>
        </p:nvGraphicFramePr>
        <p:xfrm>
          <a:off x="-7620" y="1148230"/>
          <a:ext cx="11986260" cy="5040697"/>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9997440">
                  <a:extLst>
                    <a:ext uri="{9D8B030D-6E8A-4147-A177-3AD203B41FA5}">
                      <a16:colId xmlns:a16="http://schemas.microsoft.com/office/drawing/2014/main" val="2382844442"/>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1" i="0" noProof="0">
                          <a:solidFill>
                            <a:schemeClr val="bg1"/>
                          </a:solidFill>
                          <a:effectLst/>
                          <a:latin typeface="+mn-lt"/>
                          <a:cs typeface="Leelawadee" panose="020B0502040204020203" pitchFamily="34" charset="-34"/>
                        </a:rPr>
                        <a:t>Responsible​</a:t>
                      </a:r>
                    </a:p>
                  </a:txBody>
                  <a:tcPr marL="27432" marR="27432" marT="27432"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4793809">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marR="0" lvl="0" indent="-1206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050" b="0" i="0" u="none" strike="noStrike" kern="1200" cap="none" spc="0" normalizeH="0" baseline="0" noProof="0">
                          <a:ln>
                            <a:noFill/>
                          </a:ln>
                          <a:solidFill>
                            <a:schemeClr val="accent3"/>
                          </a:solidFill>
                          <a:effectLst/>
                          <a:highlight>
                            <a:srgbClr val="4FE2F3"/>
                          </a:highlight>
                          <a:uLnTx/>
                          <a:uFillTx/>
                          <a:latin typeface="+mn-lt"/>
                          <a:ea typeface="+mn-ea"/>
                          <a:cs typeface="+mn-cs"/>
                        </a:rPr>
                        <a:t>Goal:</a:t>
                      </a:r>
                      <a:r>
                        <a:rPr lang="en-US" sz="1050" b="0" i="0" u="none" strike="noStrike" kern="1200" cap="none" spc="0" normalizeH="0" baseline="0" noProof="0">
                          <a:ln>
                            <a:noFill/>
                          </a:ln>
                          <a:solidFill>
                            <a:schemeClr val="accent3"/>
                          </a:solidFill>
                          <a:effectLst/>
                          <a:uLnTx/>
                          <a:uFillTx/>
                          <a:latin typeface="+mn-lt"/>
                          <a:ea typeface="+mn-ea"/>
                          <a:cs typeface="+mn-cs"/>
                        </a:rPr>
                        <a:t> </a:t>
                      </a:r>
                      <a:r>
                        <a:rPr lang="en-US" sz="1050" b="0" i="0" noProof="0">
                          <a:solidFill>
                            <a:schemeClr val="accent3"/>
                          </a:solidFill>
                          <a:effectLst/>
                          <a:latin typeface="+mn-lt"/>
                          <a:cs typeface="Leelawadee" panose="020B0502040204020203" pitchFamily="34" charset="-34"/>
                        </a:rPr>
                        <a:t>Suppliers are required to conduct regular direct and third-party audits to ensure compliance with all national and international labor </a:t>
                      </a:r>
                      <a:br>
                        <a:rPr lang="en-US" sz="1050" b="0" i="0" noProof="0">
                          <a:solidFill>
                            <a:schemeClr val="accent3"/>
                          </a:solidFill>
                          <a:effectLst/>
                          <a:latin typeface="+mn-lt"/>
                          <a:cs typeface="Leelawadee" panose="020B0502040204020203" pitchFamily="34" charset="-34"/>
                        </a:rPr>
                      </a:br>
                      <a:r>
                        <a:rPr lang="en-US" sz="1050" b="0" i="0" noProof="0">
                          <a:solidFill>
                            <a:schemeClr val="accent3"/>
                          </a:solidFill>
                          <a:effectLst/>
                          <a:latin typeface="+mn-lt"/>
                          <a:cs typeface="Leelawadee" panose="020B0502040204020203" pitchFamily="34" charset="-34"/>
                        </a:rPr>
                        <a:t>and human rights laws and standards​</a:t>
                      </a:r>
                    </a:p>
                    <a:p>
                      <a:pPr marL="350838" marR="0" lvl="1" indent="-176213" algn="l" defTabSz="914400" rtl="0" eaLnBrk="1" fontAlgn="base" latinLnBrk="0" hangingPunct="1">
                        <a:lnSpc>
                          <a:spcPct val="100000"/>
                        </a:lnSpc>
                        <a:spcBef>
                          <a:spcPts val="400"/>
                        </a:spcBef>
                        <a:spcAft>
                          <a:spcPts val="0"/>
                        </a:spcAft>
                        <a:buClrTx/>
                        <a:buSzTx/>
                        <a:buFont typeface="Wingdings" panose="05000000000000000000" pitchFamily="2" charset="2"/>
                        <a:buChar char="Ø"/>
                        <a:tabLst/>
                        <a:defRPr/>
                      </a:pPr>
                      <a:r>
                        <a:rPr lang="en-US" sz="1050" b="1" i="0" noProof="0">
                          <a:solidFill>
                            <a:schemeClr val="accent3"/>
                          </a:solidFill>
                          <a:effectLst/>
                          <a:latin typeface="+mn-lt"/>
                          <a:cs typeface="Leelawadee"/>
                        </a:rPr>
                        <a:t>pep+ alignment: </a:t>
                      </a:r>
                      <a:r>
                        <a:rPr lang="en-US" sz="1050" b="1" i="0" noProof="0">
                          <a:solidFill>
                            <a:schemeClr val="accent3"/>
                          </a:solidFill>
                          <a:effectLst/>
                          <a:latin typeface="+mn-lt"/>
                          <a:cs typeface="Leelawadee" panose="020B0502040204020203" pitchFamily="34" charset="-34"/>
                        </a:rPr>
                        <a:t>Promote fair and safe working conditions by advancing respect for human rights</a:t>
                      </a:r>
                    </a:p>
                  </a:txBody>
                  <a:tcPr marL="27432" marR="27432" marT="27432" marB="27432">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bl>
          </a:graphicData>
        </a:graphic>
      </p:graphicFrame>
      <p:sp>
        <p:nvSpPr>
          <p:cNvPr id="21" name="TextBox 20">
            <a:extLst>
              <a:ext uri="{FF2B5EF4-FFF2-40B4-BE49-F238E27FC236}">
                <a16:creationId xmlns:a16="http://schemas.microsoft.com/office/drawing/2014/main" id="{FEEFD46F-19DF-3E5C-24A8-978135309D13}"/>
              </a:ext>
            </a:extLst>
          </p:cNvPr>
          <p:cNvSpPr txBox="1"/>
          <p:nvPr/>
        </p:nvSpPr>
        <p:spPr>
          <a:xfrm>
            <a:off x="4194630" y="6269189"/>
            <a:ext cx="7544934" cy="506261"/>
          </a:xfrm>
          <a:prstGeom prst="rect">
            <a:avLst/>
          </a:prstGeom>
          <a:solidFill>
            <a:srgbClr val="8EBC29"/>
          </a:solidFill>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a:ln>
                  <a:noFill/>
                </a:ln>
                <a:solidFill>
                  <a:schemeClr val="bg1"/>
                </a:solidFill>
                <a:effectLst/>
                <a:uLnTx/>
                <a:uFillTx/>
                <a:cs typeface="Leelawadee" panose="020B0502040204020203" pitchFamily="34" charset="-34"/>
              </a:rPr>
              <a:t>No common focus areas were identified across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a:ln>
                  <a:noFill/>
                </a:ln>
                <a:solidFill>
                  <a:schemeClr val="bg1"/>
                </a:solidFill>
                <a:effectLst/>
                <a:uLnTx/>
                <a:uFillTx/>
                <a:cs typeface="Leelawadee" panose="020B0502040204020203" pitchFamily="34" charset="-34"/>
              </a:rPr>
              <a:t>Positive Agriculture (PepsiCo), Positive Choices (PepsiCo), Traceable (Red Lobster) and Sustainable (Red Lobster).</a:t>
            </a:r>
          </a:p>
        </p:txBody>
      </p:sp>
      <p:pic>
        <p:nvPicPr>
          <p:cNvPr id="22" name="Picture 21" descr="A blue and green windmill with green arrows&#10;&#10;Description automatically generated">
            <a:extLst>
              <a:ext uri="{FF2B5EF4-FFF2-40B4-BE49-F238E27FC236}">
                <a16:creationId xmlns:a16="http://schemas.microsoft.com/office/drawing/2014/main" id="{F0886423-BD2B-BAEA-C884-0E2BFE0734B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pic>
        <p:nvPicPr>
          <p:cNvPr id="3" name="Picture 2">
            <a:extLst>
              <a:ext uri="{FF2B5EF4-FFF2-40B4-BE49-F238E27FC236}">
                <a16:creationId xmlns:a16="http://schemas.microsoft.com/office/drawing/2014/main" id="{8C307B1E-A927-7287-4ECC-9719C7A3D28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656" t="-10606" r="-1656" b="-10606"/>
          <a:stretch>
            <a:fillRect/>
          </a:stretch>
        </p:blipFill>
        <p:spPr bwMode="auto">
          <a:xfrm>
            <a:off x="10421620" y="218403"/>
            <a:ext cx="1523380" cy="640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8283879"/>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6AFFD0-4C89-AF46-CDAF-3427D71D36E7}"/>
            </a:ext>
          </a:extLst>
        </p:cNvPr>
        <p:cNvGrpSpPr/>
        <p:nvPr/>
      </p:nvGrpSpPr>
      <p:grpSpPr>
        <a:xfrm>
          <a:off x="0" y="0"/>
          <a:ext cx="0" cy="0"/>
          <a:chOff x="0" y="0"/>
          <a:chExt cx="0" cy="0"/>
        </a:xfrm>
      </p:grpSpPr>
      <p:pic>
        <p:nvPicPr>
          <p:cNvPr id="4" name="Picture 3" descr="A black and white logo&#10;&#10;AI-generated content may be incorrect.">
            <a:extLst>
              <a:ext uri="{FF2B5EF4-FFF2-40B4-BE49-F238E27FC236}">
                <a16:creationId xmlns:a16="http://schemas.microsoft.com/office/drawing/2014/main" id="{AAD4CD3B-533C-7A75-4903-F057300F9F75}"/>
              </a:ext>
            </a:extLst>
          </p:cNvPr>
          <p:cNvPicPr>
            <a:picLocks noChangeAspect="1"/>
          </p:cNvPicPr>
          <p:nvPr/>
        </p:nvPicPr>
        <p:blipFill>
          <a:blip r:embed="rId3"/>
          <a:stretch>
            <a:fillRect/>
          </a:stretch>
        </p:blipFill>
        <p:spPr>
          <a:xfrm>
            <a:off x="-158523" y="2443842"/>
            <a:ext cx="6188530" cy="1970316"/>
          </a:xfrm>
          <a:prstGeom prst="rect">
            <a:avLst/>
          </a:prstGeom>
        </p:spPr>
      </p:pic>
    </p:spTree>
    <p:extLst>
      <p:ext uri="{BB962C8B-B14F-4D97-AF65-F5344CB8AC3E}">
        <p14:creationId xmlns:p14="http://schemas.microsoft.com/office/powerpoint/2010/main" val="38313641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Multimedia - American Airlines Newsroom">
            <a:extLst>
              <a:ext uri="{FF2B5EF4-FFF2-40B4-BE49-F238E27FC236}">
                <a16:creationId xmlns:a16="http://schemas.microsoft.com/office/drawing/2014/main" id="{58AA164D-68B2-79D2-D084-EC50AEFBCFB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304800" y="3013869"/>
            <a:ext cx="6779172" cy="1030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8858087"/>
      </p:ext>
    </p:extLst>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142549-2A6E-646C-12C1-8F1AF9B19A59}"/>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8E1D6D93-54D0-721C-1F41-26933AA5D253}"/>
              </a:ext>
            </a:extLst>
          </p:cNvPr>
          <p:cNvGraphicFramePr>
            <a:graphicFrameLocks/>
          </p:cNvGraphicFramePr>
          <p:nvPr>
            <p:custDataLst>
              <p:tags r:id="rId1"/>
            </p:custDataLst>
            <p:extLst>
              <p:ext uri="{D42A27DB-BD31-4B8C-83A1-F6EECF244321}">
                <p14:modId xmlns:p14="http://schemas.microsoft.com/office/powerpoint/2010/main" val="30536057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7" name="think-cell data - do not delete" hidden="1">
                        <a:extLst>
                          <a:ext uri="{FF2B5EF4-FFF2-40B4-BE49-F238E27FC236}">
                            <a16:creationId xmlns:a16="http://schemas.microsoft.com/office/drawing/2014/main" id="{8E1D6D93-54D0-721C-1F41-26933AA5D25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8" name="Picture Placeholder 7" descr="File:Regal Cinemas logo 2018.svg - Wikimedia Commons">
            <a:extLst>
              <a:ext uri="{FF2B5EF4-FFF2-40B4-BE49-F238E27FC236}">
                <a16:creationId xmlns:a16="http://schemas.microsoft.com/office/drawing/2014/main" id="{133A9C21-E312-7D3E-8094-66DE68C0AA05}"/>
              </a:ext>
            </a:extLst>
          </p:cNvPr>
          <p:cNvPicPr>
            <a:picLocks noGrp="1" noChangeAspect="1"/>
          </p:cNvPicPr>
          <p:nvPr>
            <p:ph type="pic" sz="quarter" idx="14"/>
          </p:nvPr>
        </p:nvPicPr>
        <p:blipFill rotWithShape="1">
          <a:blip r:embed="rId6"/>
          <a:srcRect l="-5655" t="-285818" r="-7447" b="-285818"/>
          <a:stretch>
            <a:fillRect/>
          </a:stretch>
        </p:blipFill>
        <p:spPr>
          <a:xfrm>
            <a:off x="0" y="0"/>
            <a:ext cx="6096000" cy="6858000"/>
          </a:xfrm>
          <a:prstGeom prst="rect">
            <a:avLst/>
          </a:prstGeom>
        </p:spPr>
      </p:pic>
      <p:sp>
        <p:nvSpPr>
          <p:cNvPr id="14" name="Text Placeholder 5">
            <a:extLst>
              <a:ext uri="{FF2B5EF4-FFF2-40B4-BE49-F238E27FC236}">
                <a16:creationId xmlns:a16="http://schemas.microsoft.com/office/drawing/2014/main" id="{C7739EB7-F2BC-5452-68B5-A0E23A6CF69A}"/>
              </a:ext>
            </a:extLst>
          </p:cNvPr>
          <p:cNvSpPr txBox="1">
            <a:spLocks/>
          </p:cNvSpPr>
          <p:nvPr/>
        </p:nvSpPr>
        <p:spPr>
          <a:xfrm>
            <a:off x="6400796" y="724845"/>
            <a:ext cx="5486405" cy="316592"/>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0"/>
              </a:spcBef>
              <a:buFont typeface="Arial" panose="020B0604020202020204" pitchFamily="34" charset="0"/>
              <a:buNone/>
              <a:defRPr sz="1800" kern="1200">
                <a:solidFill>
                  <a:schemeClr val="bg1"/>
                </a:solidFill>
                <a:latin typeface="+mn-lt"/>
                <a:ea typeface="+mn-ea"/>
                <a:cs typeface="+mn-cs"/>
              </a:defRPr>
            </a:lvl1pPr>
            <a:lvl2pPr marL="182880" indent="-182880" algn="l" defTabSz="914400" rtl="0" eaLnBrk="1" latinLnBrk="0" hangingPunct="1">
              <a:lnSpc>
                <a:spcPct val="100000"/>
              </a:lnSpc>
              <a:spcBef>
                <a:spcPts val="600"/>
              </a:spcBef>
              <a:buClr>
                <a:srgbClr val="2B660F"/>
              </a:buClr>
              <a:buFont typeface="Arial" panose="020B0604020202020204" pitchFamily="34" charset="0"/>
              <a:buChar char="•"/>
              <a:defRPr sz="1400" kern="1200">
                <a:solidFill>
                  <a:srgbClr val="2B660F"/>
                </a:solidFill>
                <a:latin typeface="+mn-lt"/>
                <a:ea typeface="+mn-ea"/>
                <a:cs typeface="+mn-cs"/>
              </a:defRPr>
            </a:lvl2pPr>
            <a:lvl3pPr marL="365760" indent="-182880" algn="l" defTabSz="914400" rtl="0" eaLnBrk="1" latinLnBrk="0" hangingPunct="1">
              <a:lnSpc>
                <a:spcPct val="100000"/>
              </a:lnSpc>
              <a:spcBef>
                <a:spcPts val="600"/>
              </a:spcBef>
              <a:buClr>
                <a:srgbClr val="2B660F"/>
              </a:buClr>
              <a:buFont typeface="Arial" panose="020B0604020202020204" pitchFamily="34" charset="0"/>
              <a:buChar char="–"/>
              <a:defRPr sz="1200" kern="1200">
                <a:solidFill>
                  <a:srgbClr val="2B660F"/>
                </a:solidFill>
                <a:latin typeface="+mn-lt"/>
                <a:ea typeface="+mn-ea"/>
                <a:cs typeface="+mn-cs"/>
              </a:defRPr>
            </a:lvl3pPr>
            <a:lvl4pPr marL="548640" indent="-182880" algn="l" defTabSz="914400" rtl="0" eaLnBrk="1" latinLnBrk="0" hangingPunct="1">
              <a:lnSpc>
                <a:spcPct val="100000"/>
              </a:lnSpc>
              <a:spcBef>
                <a:spcPts val="600"/>
              </a:spcBef>
              <a:buClr>
                <a:srgbClr val="2B660F"/>
              </a:buClr>
              <a:buFont typeface="Arial" panose="020B0604020202020204" pitchFamily="34" charset="0"/>
              <a:buChar char="•"/>
              <a:defRPr sz="1100" kern="1200">
                <a:solidFill>
                  <a:srgbClr val="2B660F"/>
                </a:solidFill>
                <a:latin typeface="+mn-lt"/>
                <a:ea typeface="+mn-ea"/>
                <a:cs typeface="+mn-cs"/>
              </a:defRPr>
            </a:lvl4pPr>
            <a:lvl5pPr marL="731520" indent="-182880" algn="l" defTabSz="914400" rtl="0" eaLnBrk="1" latinLnBrk="0" hangingPunct="1">
              <a:lnSpc>
                <a:spcPct val="100000"/>
              </a:lnSpc>
              <a:spcBef>
                <a:spcPts val="600"/>
              </a:spcBef>
              <a:buClr>
                <a:srgbClr val="2B660F"/>
              </a:buClr>
              <a:buFont typeface="Arial" panose="020B0604020202020204" pitchFamily="34" charset="0"/>
              <a:buChar char="–"/>
              <a:defRPr sz="1050" kern="1200">
                <a:solidFill>
                  <a:srgbClr val="2B660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200"/>
              </a:spcBef>
            </a:pPr>
            <a:endParaRPr lang="en-US" b="1">
              <a:ea typeface="Calibri"/>
              <a:cs typeface="Calibri"/>
            </a:endParaRPr>
          </a:p>
          <a:p>
            <a:pPr>
              <a:lnSpc>
                <a:spcPct val="100000"/>
              </a:lnSpc>
              <a:spcBef>
                <a:spcPts val="200"/>
              </a:spcBef>
            </a:pPr>
            <a:endParaRPr lang="en-US"/>
          </a:p>
          <a:p>
            <a:endParaRPr lang="en-US"/>
          </a:p>
        </p:txBody>
      </p:sp>
      <p:sp>
        <p:nvSpPr>
          <p:cNvPr id="15" name="Rectangle: Single Corner Rounded 14">
            <a:extLst>
              <a:ext uri="{FF2B5EF4-FFF2-40B4-BE49-F238E27FC236}">
                <a16:creationId xmlns:a16="http://schemas.microsoft.com/office/drawing/2014/main" id="{F97978BA-9225-648D-87D2-3B00FB2344A7}"/>
              </a:ext>
            </a:extLst>
          </p:cNvPr>
          <p:cNvSpPr>
            <a:spLocks/>
          </p:cNvSpPr>
          <p:nvPr/>
        </p:nvSpPr>
        <p:spPr>
          <a:xfrm>
            <a:off x="6300438" y="825872"/>
            <a:ext cx="5852160" cy="66792"/>
          </a:xfrm>
          <a:prstGeom prst="round1Rect">
            <a:avLst>
              <a:gd name="adj" fmla="val 3618"/>
            </a:avLst>
          </a:prstGeom>
          <a:solidFill>
            <a:srgbClr val="0F440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182880" numCol="1" spcCol="38100" rtlCol="0" anchor="b">
            <a:noAutofit/>
          </a:bodyPr>
          <a:lstStyle/>
          <a:p>
            <a:pPr defTabSz="914400"/>
            <a:r>
              <a:rPr kumimoji="0" lang="en-US" sz="3200" b="0" i="0" u="none" strike="noStrike" kern="1200" cap="all" spc="0" normalizeH="0" baseline="0" noProof="0">
                <a:ln>
                  <a:noFill/>
                </a:ln>
                <a:solidFill>
                  <a:srgbClr val="0F440E"/>
                </a:solidFill>
                <a:effectLst/>
                <a:uLnTx/>
                <a:uFillTx/>
                <a:latin typeface="GT Pressura LCG Black"/>
                <a:ea typeface="+mj-ea"/>
                <a:cs typeface="+mj-cs"/>
              </a:rPr>
              <a:t>KEY TAKEAWAYS</a:t>
            </a:r>
            <a:endParaRPr lang="en-US" b="1">
              <a:solidFill>
                <a:srgbClr val="0F440E"/>
              </a:solidFill>
              <a:latin typeface="+mj-lt"/>
            </a:endParaRPr>
          </a:p>
        </p:txBody>
      </p:sp>
      <p:pic>
        <p:nvPicPr>
          <p:cNvPr id="16" name="Picture 15">
            <a:extLst>
              <a:ext uri="{FF2B5EF4-FFF2-40B4-BE49-F238E27FC236}">
                <a16:creationId xmlns:a16="http://schemas.microsoft.com/office/drawing/2014/main" id="{629C3723-A470-3DD7-926D-B1034B730976}"/>
              </a:ext>
            </a:extLst>
          </p:cNvPr>
          <p:cNvPicPr>
            <a:picLocks noChangeAspect="1"/>
          </p:cNvPicPr>
          <p:nvPr/>
        </p:nvPicPr>
        <p:blipFill>
          <a:blip r:embed="rId7"/>
          <a:srcRect l="24821" r="18929"/>
          <a:stretch>
            <a:fillRect/>
          </a:stretch>
        </p:blipFill>
        <p:spPr>
          <a:xfrm rot="16200000">
            <a:off x="2520059" y="3282059"/>
            <a:ext cx="6857999" cy="293883"/>
          </a:xfrm>
          <a:custGeom>
            <a:avLst/>
            <a:gdLst>
              <a:gd name="connsiteX0" fmla="*/ 6857999 w 6857999"/>
              <a:gd name="connsiteY0" fmla="*/ 0 h 293883"/>
              <a:gd name="connsiteX1" fmla="*/ 6857999 w 6857999"/>
              <a:gd name="connsiteY1" fmla="*/ 293883 h 293883"/>
              <a:gd name="connsiteX2" fmla="*/ 0 w 6857999"/>
              <a:gd name="connsiteY2" fmla="*/ 293883 h 293883"/>
              <a:gd name="connsiteX3" fmla="*/ 0 w 6857999"/>
              <a:gd name="connsiteY3" fmla="*/ 0 h 293883"/>
            </a:gdLst>
            <a:ahLst/>
            <a:cxnLst>
              <a:cxn ang="0">
                <a:pos x="connsiteX0" y="connsiteY0"/>
              </a:cxn>
              <a:cxn ang="0">
                <a:pos x="connsiteX1" y="connsiteY1"/>
              </a:cxn>
              <a:cxn ang="0">
                <a:pos x="connsiteX2" y="connsiteY2"/>
              </a:cxn>
              <a:cxn ang="0">
                <a:pos x="connsiteX3" y="connsiteY3"/>
              </a:cxn>
            </a:cxnLst>
            <a:rect l="l" t="t" r="r" b="b"/>
            <a:pathLst>
              <a:path w="6857999" h="293883">
                <a:moveTo>
                  <a:pt x="6857999" y="0"/>
                </a:moveTo>
                <a:lnTo>
                  <a:pt x="6857999" y="293883"/>
                </a:lnTo>
                <a:lnTo>
                  <a:pt x="0" y="293883"/>
                </a:lnTo>
                <a:lnTo>
                  <a:pt x="0" y="0"/>
                </a:lnTo>
                <a:close/>
              </a:path>
            </a:pathLst>
          </a:custGeom>
          <a:effectLst>
            <a:outerShdw blurRad="50800" dist="38100" dir="10800000" algn="r" rotWithShape="0">
              <a:prstClr val="black">
                <a:alpha val="20000"/>
              </a:prstClr>
            </a:outerShdw>
          </a:effectLst>
        </p:spPr>
      </p:pic>
      <p:sp>
        <p:nvSpPr>
          <p:cNvPr id="17" name="Rectangle: Rounded Corners 16">
            <a:extLst>
              <a:ext uri="{FF2B5EF4-FFF2-40B4-BE49-F238E27FC236}">
                <a16:creationId xmlns:a16="http://schemas.microsoft.com/office/drawing/2014/main" id="{340D61D6-41A2-89C2-B388-3F865551BB34}"/>
              </a:ext>
            </a:extLst>
          </p:cNvPr>
          <p:cNvSpPr>
            <a:spLocks/>
          </p:cNvSpPr>
          <p:nvPr/>
        </p:nvSpPr>
        <p:spPr>
          <a:xfrm rot="10800000" flipH="1" flipV="1">
            <a:off x="6300438" y="1062650"/>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r>
              <a:rPr lang="en-US" sz="2400" b="1">
                <a:solidFill>
                  <a:srgbClr val="8EBC29"/>
                </a:solidFill>
              </a:rPr>
              <a:t>No Commonalities</a:t>
            </a:r>
          </a:p>
        </p:txBody>
      </p:sp>
      <p:sp>
        <p:nvSpPr>
          <p:cNvPr id="18" name="Rectangle: Rounded Corners 17">
            <a:extLst>
              <a:ext uri="{FF2B5EF4-FFF2-40B4-BE49-F238E27FC236}">
                <a16:creationId xmlns:a16="http://schemas.microsoft.com/office/drawing/2014/main" id="{9162450F-3451-6D79-223B-B9356E333F05}"/>
              </a:ext>
            </a:extLst>
          </p:cNvPr>
          <p:cNvSpPr>
            <a:spLocks/>
          </p:cNvSpPr>
          <p:nvPr/>
        </p:nvSpPr>
        <p:spPr>
          <a:xfrm rot="10800000" flipH="1" flipV="1">
            <a:off x="6386385" y="1711260"/>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a:defRPr/>
            </a:pPr>
            <a:r>
              <a:rPr lang="en-US">
                <a:solidFill>
                  <a:schemeClr val="bg1"/>
                </a:solidFill>
              </a:rPr>
              <a:t>Regal has no sustainability focus areas, other than a goal to support charities through their community pledge, meaning there are no commonalities with PepsiCo.</a:t>
            </a:r>
          </a:p>
        </p:txBody>
      </p:sp>
      <p:sp>
        <p:nvSpPr>
          <p:cNvPr id="19" name="Oval 18">
            <a:extLst>
              <a:ext uri="{FF2B5EF4-FFF2-40B4-BE49-F238E27FC236}">
                <a16:creationId xmlns:a16="http://schemas.microsoft.com/office/drawing/2014/main" id="{A8F56DE8-9220-5CDB-3E45-D6055F18D1FC}"/>
              </a:ext>
            </a:extLst>
          </p:cNvPr>
          <p:cNvSpPr/>
          <p:nvPr/>
        </p:nvSpPr>
        <p:spPr>
          <a:xfrm>
            <a:off x="6375234" y="1171322"/>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a:extLst>
              <a:ext uri="{FF2B5EF4-FFF2-40B4-BE49-F238E27FC236}">
                <a16:creationId xmlns:a16="http://schemas.microsoft.com/office/drawing/2014/main" id="{A6D6EC8E-9B07-A1A0-3382-C1D42D25D9B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17134" y="1213222"/>
            <a:ext cx="322684" cy="322684"/>
          </a:xfrm>
          <a:prstGeom prst="rect">
            <a:avLst/>
          </a:prstGeom>
        </p:spPr>
      </p:pic>
    </p:spTree>
    <p:extLst>
      <p:ext uri="{BB962C8B-B14F-4D97-AF65-F5344CB8AC3E}">
        <p14:creationId xmlns:p14="http://schemas.microsoft.com/office/powerpoint/2010/main" val="194885352"/>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92F9FA-D6AA-7716-1F69-E4D842C54E90}"/>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1DEDAFDB-A6B6-B9D0-E7F0-7131C86B66A4}"/>
              </a:ext>
            </a:extLst>
          </p:cNvPr>
          <p:cNvGraphicFramePr>
            <a:graphicFrameLocks/>
          </p:cNvGraphicFramePr>
          <p:nvPr>
            <p:custDataLst>
              <p:tags r:id="rId1"/>
            </p:custDataLst>
            <p:extLst>
              <p:ext uri="{D42A27DB-BD31-4B8C-83A1-F6EECF244321}">
                <p14:modId xmlns:p14="http://schemas.microsoft.com/office/powerpoint/2010/main" val="28646393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2" name="think-cell data - do not delete" hidden="1">
                        <a:extLst>
                          <a:ext uri="{FF2B5EF4-FFF2-40B4-BE49-F238E27FC236}">
                            <a16:creationId xmlns:a16="http://schemas.microsoft.com/office/drawing/2014/main" id="{1DEDAFDB-A6B6-B9D0-E7F0-7131C86B66A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1" name="Title 10">
            <a:extLst>
              <a:ext uri="{FF2B5EF4-FFF2-40B4-BE49-F238E27FC236}">
                <a16:creationId xmlns:a16="http://schemas.microsoft.com/office/drawing/2014/main" id="{FF1C6B58-550F-E9D6-DC53-270816091B2C}"/>
              </a:ext>
            </a:extLst>
          </p:cNvPr>
          <p:cNvSpPr>
            <a:spLocks noGrp="1"/>
          </p:cNvSpPr>
          <p:nvPr>
            <p:ph type="title"/>
          </p:nvPr>
        </p:nvSpPr>
        <p:spPr>
          <a:xfrm>
            <a:off x="304800" y="247650"/>
            <a:ext cx="11585575" cy="968375"/>
          </a:xfrm>
        </p:spPr>
        <p:txBody>
          <a:bodyPr vert="horz" rIns="0"/>
          <a:lstStyle/>
          <a:p>
            <a:pPr lvl="0"/>
            <a:r>
              <a:rPr lang="en-US" sz="3000"/>
              <a:t>REGAL THEATER’S SUSTAINABILITY FOCUS AREAS​</a:t>
            </a:r>
            <a:br>
              <a:rPr lang="en-US" sz="3000"/>
            </a:br>
            <a:r>
              <a:rPr lang="en-US" sz="1800" i="1"/>
              <a:t>And how these focus areas align with pep+ pillars</a:t>
            </a:r>
          </a:p>
        </p:txBody>
      </p:sp>
      <p:pic>
        <p:nvPicPr>
          <p:cNvPr id="14" name="Picture Placeholder 7" descr="File:Regal Cinemas logo 2018.svg - Wikimedia Commons">
            <a:extLst>
              <a:ext uri="{FF2B5EF4-FFF2-40B4-BE49-F238E27FC236}">
                <a16:creationId xmlns:a16="http://schemas.microsoft.com/office/drawing/2014/main" id="{7907ABB0-93E6-D03B-D39A-151D247119EF}"/>
              </a:ext>
            </a:extLst>
          </p:cNvPr>
          <p:cNvPicPr>
            <a:picLocks noChangeAspect="1"/>
          </p:cNvPicPr>
          <p:nvPr/>
        </p:nvPicPr>
        <p:blipFill rotWithShape="1">
          <a:blip r:embed="rId6"/>
          <a:srcRect l="-707" t="-12188" r="-2499" b="-12188"/>
          <a:stretch>
            <a:fillRect/>
          </a:stretch>
        </p:blipFill>
        <p:spPr>
          <a:xfrm>
            <a:off x="9786000" y="408847"/>
            <a:ext cx="2159000" cy="492922"/>
          </a:xfrm>
          <a:prstGeom prst="rect">
            <a:avLst/>
          </a:prstGeom>
        </p:spPr>
      </p:pic>
      <p:sp>
        <p:nvSpPr>
          <p:cNvPr id="16" name="Rectangle: Top Corners Rounded 15">
            <a:extLst>
              <a:ext uri="{FF2B5EF4-FFF2-40B4-BE49-F238E27FC236}">
                <a16:creationId xmlns:a16="http://schemas.microsoft.com/office/drawing/2014/main" id="{BEF36500-DC7A-10BF-4CC8-B30F49046605}"/>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7" name="Table 4">
            <a:extLst>
              <a:ext uri="{FF2B5EF4-FFF2-40B4-BE49-F238E27FC236}">
                <a16:creationId xmlns:a16="http://schemas.microsoft.com/office/drawing/2014/main" id="{DB5D2610-EEEF-8CD4-F610-AC92564382F5}"/>
              </a:ext>
            </a:extLst>
          </p:cNvPr>
          <p:cNvGraphicFramePr>
            <a:graphicFrameLocks noGrp="1"/>
          </p:cNvGraphicFramePr>
          <p:nvPr>
            <p:extLst>
              <p:ext uri="{D42A27DB-BD31-4B8C-83A1-F6EECF244321}">
                <p14:modId xmlns:p14="http://schemas.microsoft.com/office/powerpoint/2010/main" val="3468098818"/>
              </p:ext>
            </p:extLst>
          </p:nvPr>
        </p:nvGraphicFramePr>
        <p:xfrm>
          <a:off x="-7620" y="1148230"/>
          <a:ext cx="11986260" cy="5037435"/>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9997440">
                  <a:extLst>
                    <a:ext uri="{9D8B030D-6E8A-4147-A177-3AD203B41FA5}">
                      <a16:colId xmlns:a16="http://schemas.microsoft.com/office/drawing/2014/main" val="2382844442"/>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a:rPr>
                        <a:t>Social</a:t>
                      </a:r>
                    </a:p>
                  </a:txBody>
                  <a:tcPr marL="27432" marR="27432" marT="27432"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1596849">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954F07"/>
                          </a:solidFill>
                          <a:latin typeface="+mj-lt"/>
                          <a:ea typeface="+mn-ea"/>
                          <a:cs typeface="Leelawadee"/>
                        </a:rPr>
                        <a:t>POSITIVE </a:t>
                      </a:r>
                      <a:br>
                        <a:rPr lang="en-US" sz="1400" kern="1200">
                          <a:solidFill>
                            <a:srgbClr val="954F07"/>
                          </a:solidFill>
                          <a:latin typeface="+mj-lt"/>
                          <a:ea typeface="+mn-ea"/>
                          <a:cs typeface="Leelawadee"/>
                        </a:rPr>
                      </a:br>
                      <a:r>
                        <a:rPr lang="en-US" sz="1400" kern="1200">
                          <a:solidFill>
                            <a:srgbClr val="954F07"/>
                          </a:solidFill>
                          <a:latin typeface="+mj-lt"/>
                          <a:ea typeface="+mn-ea"/>
                          <a:cs typeface="Leelawadee"/>
                        </a:rPr>
                        <a:t>AGRICULTURE</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9F0A"/>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50" b="0" i="1" u="none" strike="noStrike" kern="1200" cap="none" spc="0" normalizeH="0" baseline="0" noProof="0">
                          <a:ln>
                            <a:noFill/>
                          </a:ln>
                          <a:solidFill>
                            <a:schemeClr val="accent3"/>
                          </a:solidFill>
                          <a:effectLst/>
                          <a:uLnTx/>
                          <a:uFillTx/>
                          <a:latin typeface="+mn-lt"/>
                          <a:ea typeface="+mn-ea"/>
                          <a:cs typeface="Leelawadee"/>
                        </a:rPr>
                        <a:t>Not a focus area for the customer.</a:t>
                      </a:r>
                      <a:endParaRPr kumimoji="0" lang="en-US" sz="1050" b="0" i="1" u="none" strike="noStrike" kern="1200" cap="none" spc="0" normalizeH="0" baseline="0" noProof="0">
                        <a:ln>
                          <a:noFill/>
                        </a:ln>
                        <a:solidFill>
                          <a:schemeClr val="accent3"/>
                        </a:solidFill>
                        <a:effectLst/>
                        <a:uLnTx/>
                        <a:uFillTx/>
                        <a:latin typeface="+mn-lt"/>
                        <a:ea typeface="+mn-ea"/>
                        <a:cs typeface="Leelawadee"/>
                      </a:endParaRPr>
                    </a:p>
                  </a:txBody>
                  <a:tcPr marL="27432" marR="27432" marT="27432"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1596849">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marR="0" lvl="0" indent="-1206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noProof="0">
                          <a:solidFill>
                            <a:schemeClr val="accent3"/>
                          </a:solidFill>
                          <a:highlight>
                            <a:srgbClr val="4FE2F3"/>
                          </a:highlight>
                          <a:latin typeface="+mn-lt"/>
                          <a:cs typeface="Leelawadee"/>
                        </a:rPr>
                        <a:t>Goal:</a:t>
                      </a:r>
                      <a:r>
                        <a:rPr lang="en-US" sz="1050" noProof="0">
                          <a:solidFill>
                            <a:schemeClr val="accent3"/>
                          </a:solidFill>
                          <a:latin typeface="+mn-lt"/>
                          <a:cs typeface="Leelawadee"/>
                        </a:rPr>
                        <a:t> </a:t>
                      </a:r>
                      <a:r>
                        <a:rPr lang="en-US" sz="1050" kern="1200" noProof="0">
                          <a:solidFill>
                            <a:schemeClr val="accent3"/>
                          </a:solidFill>
                          <a:effectLst/>
                          <a:latin typeface="+mn-lt"/>
                          <a:ea typeface="+mn-ea"/>
                          <a:cs typeface="Leelawadee"/>
                        </a:rPr>
                        <a:t>Support and partner with selected charities in the communities in which Regal operates dedicated to the assistance of persons affected by economic, social, physical, or educational disadvantages in the following four areas: education, health, military, and children &amp; family</a:t>
                      </a:r>
                      <a:endParaRPr kumimoji="0" lang="en-US" sz="1050" b="0" i="1" u="none" strike="noStrike" kern="1200" cap="none" spc="0" normalizeH="0" baseline="0" noProof="0">
                        <a:ln>
                          <a:noFill/>
                        </a:ln>
                        <a:solidFill>
                          <a:schemeClr val="accent3"/>
                        </a:solidFill>
                        <a:effectLst/>
                        <a:uLnTx/>
                        <a:uFillTx/>
                        <a:latin typeface="+mn-lt"/>
                        <a:ea typeface="+mn-ea"/>
                        <a:cs typeface="Leelawadee"/>
                      </a:endParaRPr>
                    </a:p>
                  </a:txBody>
                  <a:tcPr marL="27432" marR="27432" marT="27432" marB="27432">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93216306"/>
                  </a:ext>
                </a:extLst>
              </a:tr>
              <a:tr h="1596849">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922F11"/>
                          </a:solidFill>
                          <a:latin typeface="+mj-lt"/>
                          <a:ea typeface="+mn-ea"/>
                          <a:cs typeface="Leelawadee"/>
                        </a:rPr>
                        <a:t>POSITIVE </a:t>
                      </a:r>
                      <a:br>
                        <a:rPr lang="en-US" sz="1400" kern="1200">
                          <a:solidFill>
                            <a:srgbClr val="922F11"/>
                          </a:solidFill>
                          <a:latin typeface="+mj-lt"/>
                          <a:ea typeface="+mn-ea"/>
                          <a:cs typeface="Leelawadee"/>
                        </a:rPr>
                      </a:br>
                      <a:r>
                        <a:rPr lang="en-US" sz="1400" kern="1200">
                          <a:solidFill>
                            <a:srgbClr val="922F11"/>
                          </a:solidFill>
                          <a:latin typeface="+mj-lt"/>
                          <a:ea typeface="+mn-ea"/>
                          <a:cs typeface="Leelawadee"/>
                        </a:rPr>
                        <a:t>CHOICES</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E6D26"/>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50" b="0" i="1" u="none" strike="noStrike" kern="1200" cap="none" spc="0" normalizeH="0" baseline="0" noProof="0">
                          <a:ln>
                            <a:noFill/>
                          </a:ln>
                          <a:solidFill>
                            <a:schemeClr val="accent3"/>
                          </a:solidFill>
                          <a:effectLst/>
                          <a:uLnTx/>
                          <a:uFillTx/>
                          <a:latin typeface="+mn-lt"/>
                          <a:ea typeface="+mn-ea"/>
                          <a:cs typeface="Leelawadee"/>
                        </a:rPr>
                        <a:t>Not a focus area for the customer.</a:t>
                      </a:r>
                      <a:endParaRPr kumimoji="0" lang="en-US" sz="1050" b="0" i="1" u="none" strike="noStrike" kern="1200" cap="none" spc="0" normalizeH="0" baseline="0" noProof="0">
                        <a:ln>
                          <a:noFill/>
                        </a:ln>
                        <a:solidFill>
                          <a:schemeClr val="accent3"/>
                        </a:solidFill>
                        <a:effectLst/>
                        <a:uLnTx/>
                        <a:uFillTx/>
                        <a:latin typeface="+mn-lt"/>
                        <a:ea typeface="+mn-ea"/>
                        <a:cs typeface="Leelawadee"/>
                      </a:endParaRPr>
                    </a:p>
                  </a:txBody>
                  <a:tcPr marL="27432" marR="27432" marT="27432"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bl>
          </a:graphicData>
        </a:graphic>
      </p:graphicFrame>
      <p:pic>
        <p:nvPicPr>
          <p:cNvPr id="18" name="Picture 17" descr="A logo of a leaf in a circle&#10;&#10;Description automatically generated">
            <a:extLst>
              <a:ext uri="{FF2B5EF4-FFF2-40B4-BE49-F238E27FC236}">
                <a16:creationId xmlns:a16="http://schemas.microsoft.com/office/drawing/2014/main" id="{9AB0A1F6-C773-3A4C-57EA-DEAA319DA51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pic>
        <p:nvPicPr>
          <p:cNvPr id="19" name="Picture 18" descr="A blue and green windmill with green arrows&#10;&#10;Description automatically generated">
            <a:extLst>
              <a:ext uri="{FF2B5EF4-FFF2-40B4-BE49-F238E27FC236}">
                <a16:creationId xmlns:a16="http://schemas.microsoft.com/office/drawing/2014/main" id="{A940ACA9-D9B0-615C-8104-24715C22C0C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7884" y="3429000"/>
            <a:ext cx="556204" cy="604020"/>
          </a:xfrm>
          <a:prstGeom prst="rect">
            <a:avLst/>
          </a:prstGeom>
        </p:spPr>
      </p:pic>
      <p:pic>
        <p:nvPicPr>
          <p:cNvPr id="20" name="Picture 19" descr="A logo of a hand and a globe&#10;&#10;Description automatically generated">
            <a:extLst>
              <a:ext uri="{FF2B5EF4-FFF2-40B4-BE49-F238E27FC236}">
                <a16:creationId xmlns:a16="http://schemas.microsoft.com/office/drawing/2014/main" id="{897C1C85-9ED5-EB67-07AD-A883A00ADC3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27528" y="5032253"/>
            <a:ext cx="536916" cy="583072"/>
          </a:xfrm>
          <a:prstGeom prst="rect">
            <a:avLst/>
          </a:prstGeom>
        </p:spPr>
      </p:pic>
    </p:spTree>
    <p:extLst>
      <p:ext uri="{BB962C8B-B14F-4D97-AF65-F5344CB8AC3E}">
        <p14:creationId xmlns:p14="http://schemas.microsoft.com/office/powerpoint/2010/main" val="922352753"/>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E17599-EA41-EEBB-1635-7E41B8B015BD}"/>
            </a:ext>
          </a:extLst>
        </p:cNvPr>
        <p:cNvGrpSpPr/>
        <p:nvPr/>
      </p:nvGrpSpPr>
      <p:grpSpPr>
        <a:xfrm>
          <a:off x="0" y="0"/>
          <a:ext cx="0" cy="0"/>
          <a:chOff x="0" y="0"/>
          <a:chExt cx="0" cy="0"/>
        </a:xfrm>
      </p:grpSpPr>
      <p:pic>
        <p:nvPicPr>
          <p:cNvPr id="18434" name="Picture 2" descr="Sam's Club Logo and symbol, meaning, history, PNG">
            <a:extLst>
              <a:ext uri="{FF2B5EF4-FFF2-40B4-BE49-F238E27FC236}">
                <a16:creationId xmlns:a16="http://schemas.microsoft.com/office/drawing/2014/main" id="{BDBC7597-52CE-8429-F254-F41FF6D7580F}"/>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val="0"/>
              </a:ext>
            </a:extLst>
          </a:blip>
          <a:srcRect t="33704" b="33148"/>
          <a:stretch/>
        </p:blipFill>
        <p:spPr bwMode="auto">
          <a:xfrm>
            <a:off x="304799" y="2692400"/>
            <a:ext cx="5935298" cy="1238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2393105"/>
      </p:ext>
    </p:extLst>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C5DD32-1087-581B-4C6E-210FD23DAFC5}"/>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BB9A7096-95ED-FEC7-9780-EC24A16AD314}"/>
              </a:ext>
            </a:extLst>
          </p:cNvPr>
          <p:cNvGraphicFramePr>
            <a:graphicFrameLocks/>
          </p:cNvGraphicFramePr>
          <p:nvPr>
            <p:custDataLst>
              <p:tags r:id="rId1"/>
            </p:custDataLst>
            <p:extLst>
              <p:ext uri="{D42A27DB-BD31-4B8C-83A1-F6EECF244321}">
                <p14:modId xmlns:p14="http://schemas.microsoft.com/office/powerpoint/2010/main" val="41737346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5" name="think-cell data - do not delete" hidden="1">
                        <a:extLst>
                          <a:ext uri="{FF2B5EF4-FFF2-40B4-BE49-F238E27FC236}">
                            <a16:creationId xmlns:a16="http://schemas.microsoft.com/office/drawing/2014/main" id="{BB9A7096-95ED-FEC7-9780-EC24A16AD31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7" name="Picture 2" descr="Sam's Club Logo and symbol, meaning, history, PNG">
            <a:extLst>
              <a:ext uri="{FF2B5EF4-FFF2-40B4-BE49-F238E27FC236}">
                <a16:creationId xmlns:a16="http://schemas.microsoft.com/office/drawing/2014/main" id="{D10141F1-0FED-127A-D556-E6BFB0DE66A8}"/>
              </a:ext>
            </a:extLst>
          </p:cNvPr>
          <p:cNvPicPr>
            <a:picLocks noGrp="1" noChangeAspect="1" noChangeArrowheads="1"/>
          </p:cNvPicPr>
          <p:nvPr>
            <p:ph type="pic" sz="quarter" idx="14"/>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6283" t="-62309" r="-19371" b="-62309"/>
          <a:stretch>
            <a:fillRect/>
          </a:stretch>
        </p:blipFill>
        <p:spPr bwMode="auto">
          <a:xfrm>
            <a:off x="0" y="0"/>
            <a:ext cx="6096000" cy="6858000"/>
          </a:xfrm>
          <a:prstGeom prst="rect">
            <a:avLst/>
          </a:prstGeom>
          <a:noFill/>
        </p:spPr>
      </p:pic>
      <p:sp>
        <p:nvSpPr>
          <p:cNvPr id="10" name="Rectangle: Rounded Corners 9">
            <a:extLst>
              <a:ext uri="{FF2B5EF4-FFF2-40B4-BE49-F238E27FC236}">
                <a16:creationId xmlns:a16="http://schemas.microsoft.com/office/drawing/2014/main" id="{5B3F1281-06A0-E647-1DB9-4960CA6B463F}"/>
              </a:ext>
            </a:extLst>
          </p:cNvPr>
          <p:cNvSpPr>
            <a:spLocks/>
          </p:cNvSpPr>
          <p:nvPr/>
        </p:nvSpPr>
        <p:spPr>
          <a:xfrm rot="10800000" flipH="1" flipV="1">
            <a:off x="6300438" y="1062650"/>
            <a:ext cx="5586761" cy="1629105"/>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pPr>
              <a:defRPr/>
            </a:pPr>
            <a:r>
              <a:rPr lang="en-US" sz="2000" b="1">
                <a:solidFill>
                  <a:srgbClr val="8EBC29"/>
                </a:solidFill>
              </a:rPr>
              <a:t>Deforestation</a:t>
            </a:r>
          </a:p>
        </p:txBody>
      </p:sp>
      <p:pic>
        <p:nvPicPr>
          <p:cNvPr id="11" name="Picture 10">
            <a:extLst>
              <a:ext uri="{FF2B5EF4-FFF2-40B4-BE49-F238E27FC236}">
                <a16:creationId xmlns:a16="http://schemas.microsoft.com/office/drawing/2014/main" id="{5D078B3F-139F-5078-977E-A5E3CC1AF5CA}"/>
              </a:ext>
            </a:extLst>
          </p:cNvPr>
          <p:cNvPicPr>
            <a:picLocks noChangeAspect="1"/>
          </p:cNvPicPr>
          <p:nvPr/>
        </p:nvPicPr>
        <p:blipFill>
          <a:blip r:embed="rId7"/>
          <a:srcRect l="24821" r="18929"/>
          <a:stretch>
            <a:fillRect/>
          </a:stretch>
        </p:blipFill>
        <p:spPr>
          <a:xfrm rot="16200000">
            <a:off x="2520059" y="3282059"/>
            <a:ext cx="6857999" cy="293883"/>
          </a:xfrm>
          <a:custGeom>
            <a:avLst/>
            <a:gdLst>
              <a:gd name="connsiteX0" fmla="*/ 6857999 w 6857999"/>
              <a:gd name="connsiteY0" fmla="*/ 0 h 293883"/>
              <a:gd name="connsiteX1" fmla="*/ 6857999 w 6857999"/>
              <a:gd name="connsiteY1" fmla="*/ 293883 h 293883"/>
              <a:gd name="connsiteX2" fmla="*/ 0 w 6857999"/>
              <a:gd name="connsiteY2" fmla="*/ 293883 h 293883"/>
              <a:gd name="connsiteX3" fmla="*/ 0 w 6857999"/>
              <a:gd name="connsiteY3" fmla="*/ 0 h 293883"/>
            </a:gdLst>
            <a:ahLst/>
            <a:cxnLst>
              <a:cxn ang="0">
                <a:pos x="connsiteX0" y="connsiteY0"/>
              </a:cxn>
              <a:cxn ang="0">
                <a:pos x="connsiteX1" y="connsiteY1"/>
              </a:cxn>
              <a:cxn ang="0">
                <a:pos x="connsiteX2" y="connsiteY2"/>
              </a:cxn>
              <a:cxn ang="0">
                <a:pos x="connsiteX3" y="connsiteY3"/>
              </a:cxn>
            </a:cxnLst>
            <a:rect l="l" t="t" r="r" b="b"/>
            <a:pathLst>
              <a:path w="6857999" h="293883">
                <a:moveTo>
                  <a:pt x="6857999" y="0"/>
                </a:moveTo>
                <a:lnTo>
                  <a:pt x="6857999" y="293883"/>
                </a:lnTo>
                <a:lnTo>
                  <a:pt x="0" y="293883"/>
                </a:lnTo>
                <a:lnTo>
                  <a:pt x="0" y="0"/>
                </a:lnTo>
                <a:close/>
              </a:path>
            </a:pathLst>
          </a:custGeom>
          <a:effectLst>
            <a:outerShdw blurRad="50800" dist="38100" dir="10800000" algn="r" rotWithShape="0">
              <a:prstClr val="black">
                <a:alpha val="20000"/>
              </a:prstClr>
            </a:outerShdw>
          </a:effectLst>
        </p:spPr>
      </p:pic>
      <p:sp>
        <p:nvSpPr>
          <p:cNvPr id="12" name="Rectangle: Single Corner Rounded 11">
            <a:extLst>
              <a:ext uri="{FF2B5EF4-FFF2-40B4-BE49-F238E27FC236}">
                <a16:creationId xmlns:a16="http://schemas.microsoft.com/office/drawing/2014/main" id="{CE5F5AC2-8D9B-4D94-3209-F2463C2F247F}"/>
              </a:ext>
            </a:extLst>
          </p:cNvPr>
          <p:cNvSpPr>
            <a:spLocks/>
          </p:cNvSpPr>
          <p:nvPr/>
        </p:nvSpPr>
        <p:spPr>
          <a:xfrm>
            <a:off x="6300438" y="825872"/>
            <a:ext cx="5852160" cy="66792"/>
          </a:xfrm>
          <a:prstGeom prst="round1Rect">
            <a:avLst>
              <a:gd name="adj" fmla="val 3618"/>
            </a:avLst>
          </a:prstGeom>
          <a:solidFill>
            <a:srgbClr val="0F440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182880" numCol="1" spcCol="38100" rtlCol="0" anchor="b">
            <a:noAutofit/>
          </a:bodyPr>
          <a:lstStyle/>
          <a:p>
            <a:pPr defTabSz="914400"/>
            <a:r>
              <a:rPr kumimoji="0" lang="en-US" sz="3200" b="0" i="0" u="none" strike="noStrike" kern="1200" cap="all" spc="0" normalizeH="0" baseline="0" noProof="0">
                <a:ln>
                  <a:noFill/>
                </a:ln>
                <a:solidFill>
                  <a:srgbClr val="0F440E"/>
                </a:solidFill>
                <a:effectLst/>
                <a:uLnTx/>
                <a:uFillTx/>
                <a:latin typeface="GT Pressura LCG Black"/>
                <a:ea typeface="+mj-ea"/>
                <a:cs typeface="+mj-cs"/>
              </a:rPr>
              <a:t>KEY TAKEAWAYS</a:t>
            </a:r>
            <a:endParaRPr lang="en-US" b="1">
              <a:solidFill>
                <a:srgbClr val="0F440E"/>
              </a:solidFill>
              <a:latin typeface="+mj-lt"/>
            </a:endParaRPr>
          </a:p>
        </p:txBody>
      </p:sp>
      <p:sp>
        <p:nvSpPr>
          <p:cNvPr id="13" name="Oval 12">
            <a:extLst>
              <a:ext uri="{FF2B5EF4-FFF2-40B4-BE49-F238E27FC236}">
                <a16:creationId xmlns:a16="http://schemas.microsoft.com/office/drawing/2014/main" id="{CF37CAEC-2C81-3551-2C61-F4C61AC93969}"/>
              </a:ext>
            </a:extLst>
          </p:cNvPr>
          <p:cNvSpPr/>
          <p:nvPr/>
        </p:nvSpPr>
        <p:spPr>
          <a:xfrm>
            <a:off x="6375234" y="1139687"/>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019825CB-92B3-D3D2-29FE-D55DFCE9EC26}"/>
              </a:ext>
            </a:extLst>
          </p:cNvPr>
          <p:cNvSpPr>
            <a:spLocks/>
          </p:cNvSpPr>
          <p:nvPr/>
        </p:nvSpPr>
        <p:spPr>
          <a:xfrm rot="10800000" flipH="1" flipV="1">
            <a:off x="6386385" y="1679433"/>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a:defRPr/>
            </a:pPr>
            <a:r>
              <a:rPr lang="en-US" sz="1400">
                <a:solidFill>
                  <a:schemeClr val="bg1"/>
                </a:solidFill>
              </a:rPr>
              <a:t>Sam’s Club and PepsiCo both have targets to strive towards deforestation-free sourcing.</a:t>
            </a:r>
          </a:p>
        </p:txBody>
      </p:sp>
      <p:sp>
        <p:nvSpPr>
          <p:cNvPr id="15" name="Rectangle: Rounded Corners 14">
            <a:extLst>
              <a:ext uri="{FF2B5EF4-FFF2-40B4-BE49-F238E27FC236}">
                <a16:creationId xmlns:a16="http://schemas.microsoft.com/office/drawing/2014/main" id="{98916235-5476-8E20-C5D0-3E36D463C3DD}"/>
              </a:ext>
            </a:extLst>
          </p:cNvPr>
          <p:cNvSpPr>
            <a:spLocks/>
          </p:cNvSpPr>
          <p:nvPr/>
        </p:nvSpPr>
        <p:spPr>
          <a:xfrm rot="10800000" flipH="1" flipV="1">
            <a:off x="6300438" y="2779938"/>
            <a:ext cx="5586761" cy="1629105"/>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pPr>
              <a:defRPr/>
            </a:pPr>
            <a:r>
              <a:rPr lang="en-US" sz="2000" b="1">
                <a:solidFill>
                  <a:srgbClr val="8EBC29"/>
                </a:solidFill>
              </a:rPr>
              <a:t>Circularity</a:t>
            </a:r>
          </a:p>
        </p:txBody>
      </p:sp>
      <p:sp>
        <p:nvSpPr>
          <p:cNvPr id="16" name="Oval 15">
            <a:extLst>
              <a:ext uri="{FF2B5EF4-FFF2-40B4-BE49-F238E27FC236}">
                <a16:creationId xmlns:a16="http://schemas.microsoft.com/office/drawing/2014/main" id="{5FE06CF6-DCA7-7388-B6A7-48E98A8E43E4}"/>
              </a:ext>
            </a:extLst>
          </p:cNvPr>
          <p:cNvSpPr/>
          <p:nvPr/>
        </p:nvSpPr>
        <p:spPr>
          <a:xfrm>
            <a:off x="6375234" y="2856975"/>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B8B8BD7E-3EC4-41DC-128B-FFA7BE4A88D9}"/>
              </a:ext>
            </a:extLst>
          </p:cNvPr>
          <p:cNvSpPr>
            <a:spLocks/>
          </p:cNvSpPr>
          <p:nvPr/>
        </p:nvSpPr>
        <p:spPr>
          <a:xfrm rot="10800000" flipH="1" flipV="1">
            <a:off x="6386385" y="3336416"/>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a:lnSpc>
                <a:spcPct val="100000"/>
              </a:lnSpc>
              <a:defRPr/>
            </a:pPr>
            <a:r>
              <a:rPr lang="en-US" sz="1400">
                <a:solidFill>
                  <a:schemeClr val="bg1"/>
                </a:solidFill>
              </a:rPr>
              <a:t>Both have targets to make packaging recyclable, reusable or compostable by design, Sam’s Club committing to work with suppliers to achieve this.</a:t>
            </a:r>
          </a:p>
        </p:txBody>
      </p:sp>
      <p:sp>
        <p:nvSpPr>
          <p:cNvPr id="18" name="Rectangle: Rounded Corners 17">
            <a:extLst>
              <a:ext uri="{FF2B5EF4-FFF2-40B4-BE49-F238E27FC236}">
                <a16:creationId xmlns:a16="http://schemas.microsoft.com/office/drawing/2014/main" id="{2B8D5BDF-5FFE-023F-A826-C46370DDFC5E}"/>
              </a:ext>
            </a:extLst>
          </p:cNvPr>
          <p:cNvSpPr>
            <a:spLocks/>
          </p:cNvSpPr>
          <p:nvPr/>
        </p:nvSpPr>
        <p:spPr>
          <a:xfrm rot="10800000" flipH="1" flipV="1">
            <a:off x="6300438" y="4508377"/>
            <a:ext cx="5586761" cy="1629105"/>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pPr>
              <a:defRPr/>
            </a:pPr>
            <a:r>
              <a:rPr lang="en-US" sz="2000" b="1">
                <a:solidFill>
                  <a:srgbClr val="8EBC29"/>
                </a:solidFill>
              </a:rPr>
              <a:t>Virgin plastics</a:t>
            </a:r>
          </a:p>
        </p:txBody>
      </p:sp>
      <p:sp>
        <p:nvSpPr>
          <p:cNvPr id="19" name="Oval 18">
            <a:extLst>
              <a:ext uri="{FF2B5EF4-FFF2-40B4-BE49-F238E27FC236}">
                <a16:creationId xmlns:a16="http://schemas.microsoft.com/office/drawing/2014/main" id="{85352D5A-ADD2-3F80-3E09-11023F8E0F6A}"/>
              </a:ext>
            </a:extLst>
          </p:cNvPr>
          <p:cNvSpPr/>
          <p:nvPr/>
        </p:nvSpPr>
        <p:spPr>
          <a:xfrm>
            <a:off x="6375234" y="4585414"/>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48555BDE-8E21-D4E4-656A-BAC152304482}"/>
              </a:ext>
            </a:extLst>
          </p:cNvPr>
          <p:cNvSpPr>
            <a:spLocks/>
          </p:cNvSpPr>
          <p:nvPr/>
        </p:nvSpPr>
        <p:spPr>
          <a:xfrm rot="10800000" flipH="1" flipV="1">
            <a:off x="6386385" y="5125160"/>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a:lnSpc>
                <a:spcPct val="100000"/>
              </a:lnSpc>
              <a:defRPr/>
            </a:pPr>
            <a:r>
              <a:rPr lang="en-US" sz="1400">
                <a:solidFill>
                  <a:schemeClr val="bg1"/>
                </a:solidFill>
              </a:rPr>
              <a:t>Both share targets to reduce use of virgin plastics in packaging.</a:t>
            </a:r>
          </a:p>
        </p:txBody>
      </p:sp>
      <p:pic>
        <p:nvPicPr>
          <p:cNvPr id="2" name="Graphic 1">
            <a:extLst>
              <a:ext uri="{FF2B5EF4-FFF2-40B4-BE49-F238E27FC236}">
                <a16:creationId xmlns:a16="http://schemas.microsoft.com/office/drawing/2014/main" id="{D25DDC27-9A0A-9EFD-75AF-0A2C335BB6B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30876" y="1195329"/>
            <a:ext cx="295200" cy="295200"/>
          </a:xfrm>
          <a:prstGeom prst="rect">
            <a:avLst/>
          </a:prstGeom>
        </p:spPr>
      </p:pic>
      <p:pic>
        <p:nvPicPr>
          <p:cNvPr id="3" name="Graphic 2">
            <a:extLst>
              <a:ext uri="{FF2B5EF4-FFF2-40B4-BE49-F238E27FC236}">
                <a16:creationId xmlns:a16="http://schemas.microsoft.com/office/drawing/2014/main" id="{CB9D9DAF-2E7E-364F-73F2-BFFF19F8F50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390319" y="2872060"/>
            <a:ext cx="376314" cy="376314"/>
          </a:xfrm>
          <a:prstGeom prst="rect">
            <a:avLst/>
          </a:prstGeom>
        </p:spPr>
      </p:pic>
      <p:pic>
        <p:nvPicPr>
          <p:cNvPr id="6" name="Graphic 5">
            <a:extLst>
              <a:ext uri="{FF2B5EF4-FFF2-40B4-BE49-F238E27FC236}">
                <a16:creationId xmlns:a16="http://schemas.microsoft.com/office/drawing/2014/main" id="{C7827FB0-6EF7-7412-09F4-0A5BC1D8A0A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426038" y="4636218"/>
            <a:ext cx="304876" cy="304876"/>
          </a:xfrm>
          <a:prstGeom prst="rect">
            <a:avLst/>
          </a:prstGeom>
        </p:spPr>
      </p:pic>
    </p:spTree>
    <p:extLst>
      <p:ext uri="{BB962C8B-B14F-4D97-AF65-F5344CB8AC3E}">
        <p14:creationId xmlns:p14="http://schemas.microsoft.com/office/powerpoint/2010/main" val="643428363"/>
      </p:ext>
    </p:extLst>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AFF668-2992-5C34-0ECA-5A0643163A90}"/>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7BA9F748-C33F-4D0D-76B6-DF971C8BCC79}"/>
              </a:ext>
            </a:extLst>
          </p:cNvPr>
          <p:cNvGraphicFramePr>
            <a:graphicFrameLocks/>
          </p:cNvGraphicFramePr>
          <p:nvPr>
            <p:custDataLst>
              <p:tags r:id="rId1"/>
            </p:custDataLst>
            <p:extLst>
              <p:ext uri="{D42A27DB-BD31-4B8C-83A1-F6EECF244321}">
                <p14:modId xmlns:p14="http://schemas.microsoft.com/office/powerpoint/2010/main" val="34563384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2" name="think-cell data - do not delete" hidden="1">
                        <a:extLst>
                          <a:ext uri="{FF2B5EF4-FFF2-40B4-BE49-F238E27FC236}">
                            <a16:creationId xmlns:a16="http://schemas.microsoft.com/office/drawing/2014/main" id="{7BA9F748-C33F-4D0D-76B6-DF971C8BCC7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Title 8">
            <a:extLst>
              <a:ext uri="{FF2B5EF4-FFF2-40B4-BE49-F238E27FC236}">
                <a16:creationId xmlns:a16="http://schemas.microsoft.com/office/drawing/2014/main" id="{607B9912-7BC3-D23E-B0CF-76A43BFE0E11}"/>
              </a:ext>
            </a:extLst>
          </p:cNvPr>
          <p:cNvSpPr>
            <a:spLocks noGrp="1"/>
          </p:cNvSpPr>
          <p:nvPr>
            <p:ph type="title"/>
          </p:nvPr>
        </p:nvSpPr>
        <p:spPr>
          <a:xfrm>
            <a:off x="304800" y="247650"/>
            <a:ext cx="11585575" cy="968375"/>
          </a:xfrm>
        </p:spPr>
        <p:txBody>
          <a:bodyPr vert="horz" rIns="0"/>
          <a:lstStyle/>
          <a:p>
            <a:pPr lvl="0"/>
            <a:r>
              <a:rPr lang="en-US" sz="3000"/>
              <a:t>SAM’S CLUB’S SUSTAINABILITY FOCUS AREAS​</a:t>
            </a:r>
            <a:br>
              <a:rPr lang="en-US" sz="3000"/>
            </a:br>
            <a:r>
              <a:rPr lang="en-US" sz="1800" i="1"/>
              <a:t>And how these focus areas align with pep+ pillars</a:t>
            </a:r>
          </a:p>
        </p:txBody>
      </p:sp>
      <p:sp>
        <p:nvSpPr>
          <p:cNvPr id="15" name="Rectangle: Top Corners Rounded 14">
            <a:extLst>
              <a:ext uri="{FF2B5EF4-FFF2-40B4-BE49-F238E27FC236}">
                <a16:creationId xmlns:a16="http://schemas.microsoft.com/office/drawing/2014/main" id="{C0D29E61-7871-86F3-AA2C-8C0A14C5726F}"/>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6" name="Table 4">
            <a:extLst>
              <a:ext uri="{FF2B5EF4-FFF2-40B4-BE49-F238E27FC236}">
                <a16:creationId xmlns:a16="http://schemas.microsoft.com/office/drawing/2014/main" id="{2EEA2331-5EC6-EA82-5F90-E0CC7ADE59B5}"/>
              </a:ext>
            </a:extLst>
          </p:cNvPr>
          <p:cNvGraphicFramePr>
            <a:graphicFrameLocks noGrp="1"/>
          </p:cNvGraphicFramePr>
          <p:nvPr>
            <p:extLst>
              <p:ext uri="{D42A27DB-BD31-4B8C-83A1-F6EECF244321}">
                <p14:modId xmlns:p14="http://schemas.microsoft.com/office/powerpoint/2010/main" val="1153624212"/>
              </p:ext>
            </p:extLst>
          </p:nvPr>
        </p:nvGraphicFramePr>
        <p:xfrm>
          <a:off x="-7620" y="1148230"/>
          <a:ext cx="11986260" cy="5040697"/>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3332480">
                  <a:extLst>
                    <a:ext uri="{9D8B030D-6E8A-4147-A177-3AD203B41FA5}">
                      <a16:colId xmlns:a16="http://schemas.microsoft.com/office/drawing/2014/main" val="2382844442"/>
                    </a:ext>
                  </a:extLst>
                </a:gridCol>
                <a:gridCol w="3332480">
                  <a:extLst>
                    <a:ext uri="{9D8B030D-6E8A-4147-A177-3AD203B41FA5}">
                      <a16:colId xmlns:a16="http://schemas.microsoft.com/office/drawing/2014/main" val="957515009"/>
                    </a:ext>
                  </a:extLst>
                </a:gridCol>
                <a:gridCol w="3332480">
                  <a:extLst>
                    <a:ext uri="{9D8B030D-6E8A-4147-A177-3AD203B41FA5}">
                      <a16:colId xmlns:a16="http://schemas.microsoft.com/office/drawing/2014/main" val="2353111847"/>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a:rPr>
                        <a:t>Agriculture</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a:rPr>
                        <a:t>Packaging</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a:rPr>
                        <a:t>Sourcing</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1097280">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954F07"/>
                          </a:solidFill>
                          <a:latin typeface="+mj-lt"/>
                          <a:ea typeface="+mn-ea"/>
                          <a:cs typeface="Leelawadee"/>
                        </a:rPr>
                        <a:t>POSITIVE </a:t>
                      </a:r>
                      <a:br>
                        <a:rPr lang="en-US" sz="1400" kern="1200">
                          <a:solidFill>
                            <a:srgbClr val="954F07"/>
                          </a:solidFill>
                          <a:latin typeface="+mj-lt"/>
                          <a:ea typeface="+mn-ea"/>
                          <a:cs typeface="Leelawadee"/>
                        </a:rPr>
                      </a:br>
                      <a:r>
                        <a:rPr lang="en-US" sz="1400" kern="1200">
                          <a:solidFill>
                            <a:srgbClr val="954F07"/>
                          </a:solidFill>
                          <a:latin typeface="+mj-lt"/>
                          <a:ea typeface="+mn-ea"/>
                          <a:cs typeface="Leelawadee"/>
                        </a:rPr>
                        <a:t>AGRICULTURE</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9F0A"/>
                    </a:solidFill>
                  </a:tcPr>
                </a:tc>
                <a:tc>
                  <a:txBody>
                    <a:bodyPr/>
                    <a:lstStyle/>
                    <a:p>
                      <a:pPr marL="120650" marR="0" lvl="0" indent="-12065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166688" algn="l"/>
                        </a:tabLst>
                        <a:defRPr/>
                      </a:pPr>
                      <a:r>
                        <a:rPr lang="en-US" sz="1050" b="0" i="0" noProof="0">
                          <a:solidFill>
                            <a:srgbClr val="2B660F"/>
                          </a:solidFill>
                          <a:effectLst/>
                          <a:highlight>
                            <a:srgbClr val="FFC624"/>
                          </a:highlight>
                          <a:latin typeface="+mn-lt"/>
                          <a:cs typeface="Leelawadee"/>
                        </a:rPr>
                        <a:t>Target:</a:t>
                      </a:r>
                      <a:r>
                        <a:rPr lang="en-US" sz="1050" b="0" i="0" noProof="0">
                          <a:solidFill>
                            <a:srgbClr val="2B660F"/>
                          </a:solidFill>
                          <a:effectLst/>
                          <a:latin typeface="+mn-lt"/>
                          <a:cs typeface="Leelawadee"/>
                        </a:rPr>
                        <a:t> Ensure </a:t>
                      </a:r>
                      <a:r>
                        <a:rPr kumimoji="0" lang="en-US" sz="1050" b="0" i="0" u="none" strike="noStrike" kern="1200" cap="none" spc="0" normalizeH="0" baseline="0" noProof="0">
                          <a:ln>
                            <a:noFill/>
                          </a:ln>
                          <a:solidFill>
                            <a:srgbClr val="2B660F"/>
                          </a:solidFill>
                          <a:effectLst/>
                          <a:uLnTx/>
                          <a:uFillTx/>
                          <a:latin typeface="+mn-lt"/>
                          <a:ea typeface="+mn-ea"/>
                          <a:cs typeface="Leelawadee"/>
                        </a:rPr>
                        <a:t>100% of fresh and frozen produce and floral and live plants to have certified Integrated Pest Management (IPM) practices by 2025</a:t>
                      </a:r>
                    </a:p>
                    <a:p>
                      <a:pPr marL="120650" marR="0" lvl="0" indent="-120650" algn="l">
                        <a:lnSpc>
                          <a:spcPct val="100000"/>
                        </a:lnSpc>
                        <a:spcBef>
                          <a:spcPts val="600"/>
                        </a:spcBef>
                        <a:spcAft>
                          <a:spcPts val="0"/>
                        </a:spcAft>
                        <a:buClrTx/>
                        <a:buSzTx/>
                        <a:buFont typeface="Arial" panose="020B0604020202020204" pitchFamily="34" charset="0"/>
                        <a:buChar char="•"/>
                      </a:pPr>
                      <a:r>
                        <a:rPr lang="en-US" sz="1050" b="0" i="0" u="none" strike="noStrike" kern="1200" cap="none" spc="0" normalizeH="0" baseline="0" noProof="0">
                          <a:ln>
                            <a:noFill/>
                          </a:ln>
                          <a:solidFill>
                            <a:srgbClr val="2B660F"/>
                          </a:solidFill>
                          <a:effectLst/>
                          <a:highlight>
                            <a:srgbClr val="4FE2F3"/>
                          </a:highlight>
                          <a:uLnTx/>
                          <a:uFillTx/>
                          <a:latin typeface="+mn-lt"/>
                        </a:rPr>
                        <a:t>Goal:</a:t>
                      </a:r>
                      <a:r>
                        <a:rPr lang="en-US" sz="1050" b="0" i="0" u="none" strike="noStrike" kern="1200" cap="none" spc="0" normalizeH="0" baseline="0" noProof="0">
                          <a:ln>
                            <a:noFill/>
                          </a:ln>
                          <a:solidFill>
                            <a:srgbClr val="2B660F"/>
                          </a:solidFill>
                          <a:effectLst/>
                          <a:uLnTx/>
                          <a:uFillTx/>
                          <a:latin typeface="+mn-lt"/>
                        </a:rPr>
                        <a:t> Develop the sustainability attributes of Member’s Mark™ Colombian Supremo Coffee</a:t>
                      </a:r>
                      <a:endParaRPr lang="en-US" sz="1050" b="0" i="0" u="none" strike="noStrike" kern="1200" cap="none" spc="0" normalizeH="0" baseline="0" noProof="0">
                        <a:ln>
                          <a:noFill/>
                        </a:ln>
                        <a:solidFill>
                          <a:srgbClr val="2B660F"/>
                        </a:solidFill>
                        <a:effectLst/>
                        <a:uLnTx/>
                        <a:uFillTx/>
                        <a:latin typeface="+mn-lt"/>
                        <a:ea typeface="+mn-ea"/>
                        <a:cs typeface="Leelawadee"/>
                      </a:endParaRP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buFont typeface="Arial" panose="020B0604020202020204" pitchFamily="34" charset="0"/>
                        <a:buNone/>
                      </a:pPr>
                      <a:r>
                        <a:rPr kumimoji="0" lang="en-GB" sz="1050" b="0" i="1" u="none" strike="noStrike" kern="1200" cap="none" spc="0" normalizeH="0" baseline="0" noProof="0">
                          <a:ln>
                            <a:noFill/>
                          </a:ln>
                          <a:solidFill>
                            <a:srgbClr val="2B660F"/>
                          </a:solidFill>
                          <a:effectLst/>
                          <a:uLnTx/>
                          <a:uFillTx/>
                          <a:latin typeface="+mn-lt"/>
                          <a:ea typeface="+mn-ea"/>
                          <a:cs typeface="Leelawadee"/>
                        </a:rPr>
                        <a:t>Not a focus area for the customer.</a:t>
                      </a:r>
                      <a:endParaRPr kumimoji="0" lang="en-US" sz="1050" b="0" i="0" u="none" strike="noStrike" kern="1200" cap="none" spc="0" normalizeH="0" baseline="0" noProof="0">
                        <a:ln>
                          <a:noFill/>
                        </a:ln>
                        <a:solidFill>
                          <a:srgbClr val="2B660F"/>
                        </a:solidFill>
                        <a:effectLst/>
                        <a:uLnTx/>
                        <a:uFillTx/>
                        <a:latin typeface="+mn-lt"/>
                        <a:ea typeface="+mn-ea"/>
                        <a:cs typeface="Leelawadee"/>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marR="0" lvl="0" indent="-1206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b="0" i="0" noProof="0">
                          <a:solidFill>
                            <a:srgbClr val="2B660F"/>
                          </a:solidFill>
                          <a:effectLst/>
                          <a:highlight>
                            <a:srgbClr val="FFC624"/>
                          </a:highlight>
                          <a:latin typeface="+mn-lt"/>
                          <a:cs typeface="Leelawadee"/>
                        </a:rPr>
                        <a:t>Target:</a:t>
                      </a:r>
                      <a:r>
                        <a:rPr lang="en-US" sz="1050" b="0" i="0" noProof="0">
                          <a:solidFill>
                            <a:srgbClr val="2B660F"/>
                          </a:solidFill>
                          <a:effectLst/>
                          <a:latin typeface="+mn-lt"/>
                          <a:cs typeface="Leelawadee"/>
                        </a:rPr>
                        <a:t> </a:t>
                      </a:r>
                      <a:r>
                        <a:rPr kumimoji="0" lang="en-US" sz="1050" b="0" i="0" u="none" strike="noStrike" kern="1200" cap="none" spc="0" normalizeH="0" baseline="0" noProof="0">
                          <a:ln>
                            <a:noFill/>
                          </a:ln>
                          <a:solidFill>
                            <a:srgbClr val="2B660F"/>
                          </a:solidFill>
                          <a:effectLst/>
                          <a:uLnTx/>
                          <a:uFillTx/>
                          <a:latin typeface="+mn-lt"/>
                          <a:ea typeface="+mn-ea"/>
                          <a:cs typeface="Leelawadee"/>
                        </a:rPr>
                        <a:t>Source RSPO segregated certified palm oil, or equivalent standard, in 100% of products by 2025</a:t>
                      </a: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2324929">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50" b="0" i="1" u="none" strike="noStrike" kern="1200" cap="none" spc="0" normalizeH="0" baseline="0" noProof="0">
                          <a:ln>
                            <a:noFill/>
                          </a:ln>
                          <a:solidFill>
                            <a:srgbClr val="2B660F"/>
                          </a:solidFill>
                          <a:effectLst/>
                          <a:uLnTx/>
                          <a:uFillTx/>
                          <a:latin typeface="+mn-lt"/>
                          <a:ea typeface="+mn-ea"/>
                          <a:cs typeface="Leelawadee"/>
                        </a:rPr>
                        <a:t>Not a focus area for the customer.</a:t>
                      </a:r>
                      <a:endParaRPr kumimoji="0" lang="en-US" sz="1050" b="0" i="1" u="none" strike="noStrike" kern="1200" cap="none" spc="0" normalizeH="0" baseline="0" noProof="0">
                        <a:ln>
                          <a:noFill/>
                        </a:ln>
                        <a:solidFill>
                          <a:srgbClr val="2B660F"/>
                        </a:solidFill>
                        <a:effectLst/>
                        <a:uLnTx/>
                        <a:uFillTx/>
                        <a:latin typeface="+mn-lt"/>
                        <a:ea typeface="+mn-ea"/>
                        <a:cs typeface="Leelawadee"/>
                      </a:endParaRP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indent="-120650">
                        <a:spcBef>
                          <a:spcPts val="600"/>
                        </a:spcBef>
                        <a:buFont typeface="Arial" panose="020B0604020202020204" pitchFamily="34" charset="0"/>
                        <a:buChar char="•"/>
                      </a:pPr>
                      <a:r>
                        <a:rPr lang="en-US" sz="1050" b="0" i="0" noProof="0">
                          <a:solidFill>
                            <a:srgbClr val="2B660F"/>
                          </a:solidFill>
                          <a:effectLst/>
                          <a:highlight>
                            <a:srgbClr val="FFC624"/>
                          </a:highlight>
                          <a:latin typeface="+mn-lt"/>
                          <a:cs typeface="Leelawadee" panose="020B0502040204020203" pitchFamily="34" charset="-34"/>
                        </a:rPr>
                        <a:t>Target:</a:t>
                      </a:r>
                      <a:r>
                        <a:rPr lang="en-US" sz="1050" b="0" i="0" noProof="0">
                          <a:solidFill>
                            <a:srgbClr val="2B660F"/>
                          </a:solidFill>
                          <a:effectLst/>
                          <a:latin typeface="+mn-lt"/>
                          <a:cs typeface="Leelawadee" panose="020B0502040204020203" pitchFamily="34" charset="-34"/>
                        </a:rPr>
                        <a:t> Ensure </a:t>
                      </a:r>
                      <a:r>
                        <a:rPr kumimoji="0" lang="en-US" sz="1050" b="0" i="0" u="none" strike="noStrike" kern="1200" cap="none" spc="0" normalizeH="0" baseline="0" noProof="0">
                          <a:ln>
                            <a:noFill/>
                          </a:ln>
                          <a:solidFill>
                            <a:srgbClr val="2B660F"/>
                          </a:solidFill>
                          <a:effectLst/>
                          <a:uLnTx/>
                          <a:uFillTx/>
                          <a:latin typeface="+mn-lt"/>
                          <a:ea typeface="+mn-ea"/>
                          <a:cs typeface="Leelawadee" panose="020B0502040204020203" pitchFamily="34" charset="-34"/>
                        </a:rPr>
                        <a:t>100% of packaging is recyclable, reusable or industrially compostable by 2025 and have a 15% reduction in virgin plastic in packaging design by 2025</a:t>
                      </a:r>
                    </a:p>
                    <a:p>
                      <a:pPr marL="120650" marR="0" lvl="0" indent="-1206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050" b="0" i="0" noProof="0">
                          <a:solidFill>
                            <a:srgbClr val="2B660F"/>
                          </a:solidFill>
                          <a:effectLst/>
                          <a:highlight>
                            <a:srgbClr val="FFC624"/>
                          </a:highlight>
                          <a:latin typeface="+mn-lt"/>
                          <a:cs typeface="Leelawadee" panose="020B0502040204020203" pitchFamily="34" charset="-34"/>
                        </a:rPr>
                        <a:t>Target</a:t>
                      </a:r>
                      <a:r>
                        <a:rPr lang="en-US" sz="1050" b="0" i="0" kern="1200" noProof="0">
                          <a:solidFill>
                            <a:srgbClr val="2B660F"/>
                          </a:solidFill>
                          <a:effectLst/>
                          <a:highlight>
                            <a:srgbClr val="FFC624"/>
                          </a:highlight>
                          <a:latin typeface="+mn-lt"/>
                          <a:ea typeface="+mn-ea"/>
                          <a:cs typeface="Leelawadee" panose="020B0502040204020203" pitchFamily="34" charset="-34"/>
                        </a:rPr>
                        <a:t>:</a:t>
                      </a:r>
                      <a:r>
                        <a:rPr kumimoji="0" lang="en-US" sz="1050" b="0" i="0" u="none" strike="noStrike" kern="1200" cap="none" spc="0" normalizeH="0" baseline="0" noProof="0">
                          <a:ln>
                            <a:noFill/>
                          </a:ln>
                          <a:solidFill>
                            <a:srgbClr val="2B660F"/>
                          </a:solidFill>
                          <a:effectLst/>
                          <a:uLnTx/>
                          <a:uFillTx/>
                          <a:latin typeface="+mn-lt"/>
                          <a:ea typeface="+mn-ea"/>
                          <a:cs typeface="Leelawadee" panose="020B0502040204020203" pitchFamily="34" charset="-34"/>
                        </a:rPr>
                        <a:t> Achieve a 15% reduction in virgin plastic in packaging design by 2025</a:t>
                      </a:r>
                    </a:p>
                    <a:p>
                      <a:pPr marL="120650" indent="-120650">
                        <a:spcBef>
                          <a:spcPts val="600"/>
                        </a:spcBef>
                        <a:buFont typeface="Arial" panose="020B0604020202020204" pitchFamily="34" charset="0"/>
                        <a:buChar char="•"/>
                      </a:pPr>
                      <a:r>
                        <a:rPr lang="en-US" sz="1050" noProof="0">
                          <a:solidFill>
                            <a:srgbClr val="2B660F"/>
                          </a:solidFill>
                          <a:highlight>
                            <a:srgbClr val="4FE2F3"/>
                          </a:highlight>
                          <a:latin typeface="+mn-lt"/>
                          <a:cs typeface="Leelawadee" panose="020B0502040204020203" pitchFamily="34" charset="-34"/>
                        </a:rPr>
                        <a:t>Goal:</a:t>
                      </a:r>
                      <a:r>
                        <a:rPr lang="en-US" sz="1050" noProof="0">
                          <a:solidFill>
                            <a:srgbClr val="2B660F"/>
                          </a:solidFill>
                          <a:latin typeface="+mn-lt"/>
                          <a:cs typeface="Leelawadee" panose="020B0502040204020203" pitchFamily="34" charset="-34"/>
                        </a:rPr>
                        <a:t> F</a:t>
                      </a:r>
                      <a:r>
                        <a:rPr kumimoji="0" lang="en-US" sz="1050" b="0" i="0" u="none" strike="noStrike" kern="1200" cap="none" spc="0" normalizeH="0" baseline="0" noProof="0">
                          <a:ln>
                            <a:noFill/>
                          </a:ln>
                          <a:solidFill>
                            <a:srgbClr val="2B660F"/>
                          </a:solidFill>
                          <a:effectLst/>
                          <a:uLnTx/>
                          <a:uFillTx/>
                          <a:latin typeface="+mn-lt"/>
                          <a:ea typeface="+mn-ea"/>
                          <a:cs typeface="Leelawadee" panose="020B0502040204020203" pitchFamily="34" charset="-34"/>
                        </a:rPr>
                        <a:t>ind viable alternatives to plastic and working with suppliers to reduce or eliminate plastic packaging when possible</a:t>
                      </a:r>
                    </a:p>
                    <a:p>
                      <a:pPr marL="120650" indent="-120650">
                        <a:spcBef>
                          <a:spcPts val="600"/>
                        </a:spcBef>
                        <a:buFont typeface="Arial" panose="020B0604020202020204" pitchFamily="34" charset="0"/>
                        <a:buChar char="•"/>
                      </a:pPr>
                      <a:r>
                        <a:rPr lang="en-US" sz="1050" noProof="0">
                          <a:solidFill>
                            <a:srgbClr val="2B660F"/>
                          </a:solidFill>
                          <a:highlight>
                            <a:srgbClr val="4FE2F3"/>
                          </a:highlight>
                          <a:latin typeface="+mn-lt"/>
                          <a:cs typeface="Leelawadee" panose="020B0502040204020203" pitchFamily="34" charset="-34"/>
                        </a:rPr>
                        <a:t>Goal:</a:t>
                      </a:r>
                      <a:r>
                        <a:rPr lang="en-US" sz="1050" noProof="0">
                          <a:solidFill>
                            <a:srgbClr val="2B660F"/>
                          </a:solidFill>
                          <a:latin typeface="+mn-lt"/>
                          <a:cs typeface="Leelawadee" panose="020B0502040204020203" pitchFamily="34" charset="-34"/>
                        </a:rPr>
                        <a:t> </a:t>
                      </a:r>
                      <a:r>
                        <a:rPr kumimoji="0" lang="en-US" sz="1050" b="0" i="0" u="none" strike="noStrike" kern="1200" cap="none" spc="0" normalizeH="0" baseline="0" noProof="0">
                          <a:ln>
                            <a:noFill/>
                          </a:ln>
                          <a:solidFill>
                            <a:srgbClr val="2B660F"/>
                          </a:solidFill>
                          <a:effectLst/>
                          <a:uLnTx/>
                          <a:uFillTx/>
                          <a:latin typeface="+mn-lt"/>
                          <a:ea typeface="+mn-ea"/>
                          <a:cs typeface="Leelawadee" panose="020B0502040204020203" pitchFamily="34" charset="-34"/>
                        </a:rPr>
                        <a:t>Work with suppliers to encourage 100% recyclable, reusable or compostable packaging</a:t>
                      </a: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indent="-120650" algn="l" defTabSz="914400" rtl="0" eaLnBrk="1" latinLnBrk="0" hangingPunct="1">
                        <a:buFont typeface="Arial" panose="020B0604020202020204" pitchFamily="34" charset="0"/>
                        <a:buChar char="•"/>
                      </a:pPr>
                      <a:r>
                        <a:rPr lang="en-US" sz="1050" b="0" i="0" noProof="0">
                          <a:solidFill>
                            <a:srgbClr val="2B660F"/>
                          </a:solidFill>
                          <a:effectLst/>
                          <a:highlight>
                            <a:srgbClr val="FFC624"/>
                          </a:highlight>
                          <a:latin typeface="+mn-lt"/>
                          <a:cs typeface="Leelawadee"/>
                        </a:rPr>
                        <a:t>Target:</a:t>
                      </a:r>
                      <a:r>
                        <a:rPr lang="en-US" sz="1050" b="0" i="0" noProof="0">
                          <a:solidFill>
                            <a:srgbClr val="2B660F"/>
                          </a:solidFill>
                          <a:effectLst/>
                          <a:latin typeface="+mn-lt"/>
                          <a:cs typeface="Leelawadee"/>
                        </a:rPr>
                        <a:t> </a:t>
                      </a:r>
                      <a:r>
                        <a:rPr kumimoji="0" lang="en-US" sz="1050" b="0" i="0" u="none" strike="noStrike" kern="1200" cap="none" spc="0" normalizeH="0" baseline="0" noProof="0">
                          <a:ln>
                            <a:noFill/>
                          </a:ln>
                          <a:solidFill>
                            <a:srgbClr val="2B660F"/>
                          </a:solidFill>
                          <a:effectLst/>
                          <a:uLnTx/>
                          <a:uFillTx/>
                          <a:latin typeface="+mn-lt"/>
                          <a:ea typeface="+mn-ea"/>
                          <a:cs typeface="Leelawadee"/>
                        </a:rPr>
                        <a:t>Ensure 100% of the timber used in products is recycled content and/or FSC certified by 2025, and 100% of our paper and pulp to be recycled content and/or FSC certified by 2028</a:t>
                      </a: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r h="1371600">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922F11"/>
                          </a:solidFill>
                          <a:latin typeface="+mj-lt"/>
                          <a:ea typeface="+mn-ea"/>
                          <a:cs typeface="Leelawadee"/>
                        </a:rPr>
                        <a:t>POSITIVE </a:t>
                      </a:r>
                      <a:br>
                        <a:rPr lang="en-US" sz="1400" kern="1200">
                          <a:solidFill>
                            <a:srgbClr val="922F11"/>
                          </a:solidFill>
                          <a:latin typeface="+mj-lt"/>
                          <a:ea typeface="+mn-ea"/>
                          <a:cs typeface="Leelawadee"/>
                        </a:rPr>
                      </a:br>
                      <a:r>
                        <a:rPr lang="en-US" sz="1400" kern="1200">
                          <a:solidFill>
                            <a:srgbClr val="922F11"/>
                          </a:solidFill>
                          <a:latin typeface="+mj-lt"/>
                          <a:ea typeface="+mn-ea"/>
                          <a:cs typeface="Leelawadee"/>
                        </a:rPr>
                        <a:t>CHOICES</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E6D26"/>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50" b="0" i="1" u="none" strike="noStrike" kern="1200" cap="none" spc="0" normalizeH="0" baseline="0" noProof="0">
                          <a:ln>
                            <a:noFill/>
                          </a:ln>
                          <a:solidFill>
                            <a:srgbClr val="2B660F"/>
                          </a:solidFill>
                          <a:effectLst/>
                          <a:uLnTx/>
                          <a:uFillTx/>
                          <a:latin typeface="+mn-lt"/>
                          <a:ea typeface="+mn-ea"/>
                          <a:cs typeface="Leelawadee"/>
                        </a:rPr>
                        <a:t>Not a focus area for the customer.</a:t>
                      </a:r>
                      <a:endParaRPr kumimoji="0" lang="en-US" sz="1050" b="0" i="1" u="none" strike="noStrike" kern="1200" cap="none" spc="0" normalizeH="0" baseline="0" noProof="0">
                        <a:ln>
                          <a:noFill/>
                        </a:ln>
                        <a:solidFill>
                          <a:srgbClr val="2B660F"/>
                        </a:solidFill>
                        <a:effectLst/>
                        <a:uLnTx/>
                        <a:uFillTx/>
                        <a:latin typeface="+mn-lt"/>
                        <a:ea typeface="+mn-ea"/>
                        <a:cs typeface="Leelawadee"/>
                      </a:endParaRP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50" b="0" i="1" u="none" strike="noStrike" kern="1200" cap="none" spc="0" normalizeH="0" baseline="0" noProof="0">
                          <a:ln>
                            <a:noFill/>
                          </a:ln>
                          <a:solidFill>
                            <a:srgbClr val="2B660F"/>
                          </a:solidFill>
                          <a:effectLst/>
                          <a:uLnTx/>
                          <a:uFillTx/>
                          <a:latin typeface="+mn-lt"/>
                          <a:ea typeface="+mn-ea"/>
                          <a:cs typeface="Leelawadee"/>
                        </a:rPr>
                        <a:t>Not a focus area for the customer.</a:t>
                      </a:r>
                      <a:endParaRPr kumimoji="0" lang="en-US" sz="1050" b="0" i="1" u="none" strike="noStrike" kern="1200" cap="none" spc="0" normalizeH="0" baseline="0" noProof="0">
                        <a:ln>
                          <a:noFill/>
                        </a:ln>
                        <a:solidFill>
                          <a:srgbClr val="2B660F"/>
                        </a:solidFill>
                        <a:effectLst/>
                        <a:uLnTx/>
                        <a:uFillTx/>
                        <a:latin typeface="+mn-lt"/>
                        <a:ea typeface="+mn-ea"/>
                        <a:cs typeface="Leelawadee"/>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indent="-120650" algn="l" defTabSz="914400" rtl="0" eaLnBrk="1" latinLnBrk="0" hangingPunct="1">
                        <a:buFont typeface="Arial" panose="020B0604020202020204" pitchFamily="34" charset="0"/>
                        <a:buChar char="•"/>
                      </a:pPr>
                      <a:r>
                        <a:rPr lang="en-US" sz="1050" b="0" i="0" noProof="0">
                          <a:solidFill>
                            <a:srgbClr val="2B660F"/>
                          </a:solidFill>
                          <a:effectLst/>
                          <a:highlight>
                            <a:srgbClr val="FFC624"/>
                          </a:highlight>
                          <a:latin typeface="+mn-lt"/>
                          <a:cs typeface="Leelawadee"/>
                        </a:rPr>
                        <a:t>Target:</a:t>
                      </a:r>
                      <a:r>
                        <a:rPr lang="en-US" sz="1050" b="0" i="0" noProof="0">
                          <a:solidFill>
                            <a:srgbClr val="2B660F"/>
                          </a:solidFill>
                          <a:effectLst/>
                          <a:latin typeface="+mn-lt"/>
                          <a:cs typeface="Leelawadee"/>
                        </a:rPr>
                        <a:t> </a:t>
                      </a:r>
                      <a:r>
                        <a:rPr kumimoji="0" lang="en-US" sz="1050" b="0" i="0" u="none" strike="noStrike" kern="1200" cap="none" spc="0" normalizeH="0" baseline="0" noProof="0">
                          <a:ln>
                            <a:noFill/>
                          </a:ln>
                          <a:solidFill>
                            <a:srgbClr val="2B660F"/>
                          </a:solidFill>
                          <a:effectLst/>
                          <a:uLnTx/>
                          <a:uFillTx/>
                          <a:latin typeface="+mn-lt"/>
                          <a:ea typeface="+mn-ea"/>
                          <a:cs typeface="Leelawadee"/>
                        </a:rPr>
                        <a:t>Aspire for 100% of food and beverage products to be free from ingredients on our "made without" list by 2025</a:t>
                      </a: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40967922"/>
                  </a:ext>
                </a:extLst>
              </a:tr>
            </a:tbl>
          </a:graphicData>
        </a:graphic>
      </p:graphicFrame>
      <p:pic>
        <p:nvPicPr>
          <p:cNvPr id="17" name="Picture 16" descr="A logo of a leaf in a circle&#10;&#10;Description automatically generated">
            <a:extLst>
              <a:ext uri="{FF2B5EF4-FFF2-40B4-BE49-F238E27FC236}">
                <a16:creationId xmlns:a16="http://schemas.microsoft.com/office/drawing/2014/main" id="{A6A38D8D-51C1-CF12-7DE1-9352E54EC16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pic>
        <p:nvPicPr>
          <p:cNvPr id="18" name="Picture 17" descr="A blue and green windmill with green arrows&#10;&#10;Description automatically generated">
            <a:extLst>
              <a:ext uri="{FF2B5EF4-FFF2-40B4-BE49-F238E27FC236}">
                <a16:creationId xmlns:a16="http://schemas.microsoft.com/office/drawing/2014/main" id="{ED6EBC2E-2A96-CE85-3E59-547BBFB21CB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2956884"/>
            <a:ext cx="556204" cy="604020"/>
          </a:xfrm>
          <a:prstGeom prst="rect">
            <a:avLst/>
          </a:prstGeom>
        </p:spPr>
      </p:pic>
      <p:pic>
        <p:nvPicPr>
          <p:cNvPr id="19" name="Picture 18" descr="A logo of a hand and a globe&#10;&#10;Description automatically generated">
            <a:extLst>
              <a:ext uri="{FF2B5EF4-FFF2-40B4-BE49-F238E27FC236}">
                <a16:creationId xmlns:a16="http://schemas.microsoft.com/office/drawing/2014/main" id="{20B68B9E-84CF-DB35-A246-5A3362C1A6C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27528" y="5297011"/>
            <a:ext cx="536916" cy="583072"/>
          </a:xfrm>
          <a:prstGeom prst="rect">
            <a:avLst/>
          </a:prstGeom>
        </p:spPr>
      </p:pic>
      <p:pic>
        <p:nvPicPr>
          <p:cNvPr id="20" name="Picture 2" descr="Sam's Club Logo and symbol, meaning, history, PNG">
            <a:extLst>
              <a:ext uri="{FF2B5EF4-FFF2-40B4-BE49-F238E27FC236}">
                <a16:creationId xmlns:a16="http://schemas.microsoft.com/office/drawing/2014/main" id="{34805B58-2403-8FBF-ABE5-0FEB9089ABB5}"/>
              </a:ext>
            </a:extLst>
          </p:cNvPr>
          <p:cNvPicPr>
            <a:picLocks noChangeAspect="1" noChangeArrowheads="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t="35396" b="35396"/>
          <a:stretch>
            <a:fillRect/>
          </a:stretch>
        </p:blipFill>
        <p:spPr bwMode="auto">
          <a:xfrm>
            <a:off x="10298178" y="439739"/>
            <a:ext cx="1589022" cy="292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329892"/>
      </p:ext>
    </p:extLst>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C4126D-E5E2-3601-7D6C-A90406ABFA2E}"/>
            </a:ext>
          </a:extLst>
        </p:cNvPr>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113C3AA3-B327-1B16-DD62-AF35FE0ADD10}"/>
              </a:ext>
            </a:extLst>
          </p:cNvPr>
          <p:cNvGraphicFramePr>
            <a:graphicFrameLocks/>
          </p:cNvGraphicFramePr>
          <p:nvPr>
            <p:custDataLst>
              <p:tags r:id="rId1"/>
            </p:custDataLst>
            <p:extLst>
              <p:ext uri="{D42A27DB-BD31-4B8C-83A1-F6EECF244321}">
                <p14:modId xmlns:p14="http://schemas.microsoft.com/office/powerpoint/2010/main" val="4733451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3" name="think-cell data - do not delete" hidden="1">
                        <a:extLst>
                          <a:ext uri="{FF2B5EF4-FFF2-40B4-BE49-F238E27FC236}">
                            <a16:creationId xmlns:a16="http://schemas.microsoft.com/office/drawing/2014/main" id="{113C3AA3-B327-1B16-DD62-AF35FE0ADD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8D4EF60-39CA-CC6A-9F2F-76F7D0FA6891}"/>
              </a:ext>
            </a:extLst>
          </p:cNvPr>
          <p:cNvSpPr>
            <a:spLocks noGrp="1"/>
          </p:cNvSpPr>
          <p:nvPr>
            <p:ph type="title"/>
          </p:nvPr>
        </p:nvSpPr>
        <p:spPr>
          <a:xfrm>
            <a:off x="304801" y="247650"/>
            <a:ext cx="10266556" cy="968375"/>
          </a:xfrm>
        </p:spPr>
        <p:txBody>
          <a:bodyPr vert="horz" rIns="0"/>
          <a:lstStyle/>
          <a:p>
            <a:pPr lvl="0"/>
            <a:r>
              <a:rPr lang="en-US" sz="2600"/>
              <a:t>COMMONALITY BETWEEN SAM’S CLUB’S AND PEP+ FOCUS AREAS​</a:t>
            </a:r>
            <a:br>
              <a:rPr lang="en-US" sz="2600"/>
            </a:br>
            <a:r>
              <a:rPr lang="en-US" sz="1800" i="1"/>
              <a:t>Allowing us to identify opportunities for collaboration, and therefore</a:t>
            </a:r>
            <a:br>
              <a:rPr lang="en-US" sz="1800" i="1"/>
            </a:br>
            <a:r>
              <a:rPr lang="en-US" sz="1800" i="1"/>
              <a:t>add value to our relationship</a:t>
            </a:r>
          </a:p>
        </p:txBody>
      </p:sp>
      <p:sp>
        <p:nvSpPr>
          <p:cNvPr id="9" name="Rectangle: Top Corners Rounded 8">
            <a:extLst>
              <a:ext uri="{FF2B5EF4-FFF2-40B4-BE49-F238E27FC236}">
                <a16:creationId xmlns:a16="http://schemas.microsoft.com/office/drawing/2014/main" id="{56530C43-76F5-FA7B-5365-DB06F7CF881F}"/>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 name="Table 4">
            <a:extLst>
              <a:ext uri="{FF2B5EF4-FFF2-40B4-BE49-F238E27FC236}">
                <a16:creationId xmlns:a16="http://schemas.microsoft.com/office/drawing/2014/main" id="{F0D37D7C-C3D9-CAB6-4D5F-AE42E1EAEDE8}"/>
              </a:ext>
            </a:extLst>
          </p:cNvPr>
          <p:cNvGraphicFramePr>
            <a:graphicFrameLocks noGrp="1"/>
          </p:cNvGraphicFramePr>
          <p:nvPr>
            <p:extLst>
              <p:ext uri="{D42A27DB-BD31-4B8C-83A1-F6EECF244321}">
                <p14:modId xmlns:p14="http://schemas.microsoft.com/office/powerpoint/2010/main" val="3734720355"/>
              </p:ext>
            </p:extLst>
          </p:nvPr>
        </p:nvGraphicFramePr>
        <p:xfrm>
          <a:off x="-7620" y="1148230"/>
          <a:ext cx="11986260" cy="5287772"/>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4998720">
                  <a:extLst>
                    <a:ext uri="{9D8B030D-6E8A-4147-A177-3AD203B41FA5}">
                      <a16:colId xmlns:a16="http://schemas.microsoft.com/office/drawing/2014/main" val="2382844442"/>
                    </a:ext>
                  </a:extLst>
                </a:gridCol>
                <a:gridCol w="4998720">
                  <a:extLst>
                    <a:ext uri="{9D8B030D-6E8A-4147-A177-3AD203B41FA5}">
                      <a16:colId xmlns:a16="http://schemas.microsoft.com/office/drawing/2014/main" val="2353111847"/>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a:rPr>
                        <a:t>Packaging</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a:rPr>
                        <a:t>Sourcing</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1097280">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954F07"/>
                          </a:solidFill>
                          <a:latin typeface="+mj-lt"/>
                          <a:ea typeface="+mn-ea"/>
                          <a:cs typeface="Leelawadee"/>
                        </a:rPr>
                        <a:t>POSITIVE </a:t>
                      </a:r>
                      <a:br>
                        <a:rPr lang="en-US" sz="1400" kern="1200">
                          <a:solidFill>
                            <a:srgbClr val="954F07"/>
                          </a:solidFill>
                          <a:latin typeface="+mj-lt"/>
                          <a:ea typeface="+mn-ea"/>
                          <a:cs typeface="Leelawadee"/>
                        </a:rPr>
                      </a:br>
                      <a:r>
                        <a:rPr lang="en-US" sz="1400" kern="1200">
                          <a:solidFill>
                            <a:srgbClr val="954F07"/>
                          </a:solidFill>
                          <a:latin typeface="+mj-lt"/>
                          <a:ea typeface="+mn-ea"/>
                          <a:cs typeface="Leelawadee"/>
                        </a:rPr>
                        <a:t>AGRICULTURE</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9F0A"/>
                    </a:solidFill>
                  </a:tcPr>
                </a:tc>
                <a:tc>
                  <a:txBody>
                    <a:bodyPr/>
                    <a:lstStyle/>
                    <a:p>
                      <a:pPr marL="0" indent="0" algn="ctr">
                        <a:buFont typeface="Arial" panose="020B0604020202020204" pitchFamily="34" charset="0"/>
                        <a:buNone/>
                      </a:pPr>
                      <a:r>
                        <a:rPr kumimoji="0" lang="en-US" sz="1050" b="0" i="1" u="none" strike="noStrike" kern="1200" cap="none" spc="0" normalizeH="0" baseline="0" noProof="0">
                          <a:ln>
                            <a:noFill/>
                          </a:ln>
                          <a:solidFill>
                            <a:schemeClr val="accent3"/>
                          </a:solidFill>
                          <a:effectLst/>
                          <a:uLnTx/>
                          <a:uFillTx/>
                          <a:latin typeface="+mn-lt"/>
                          <a:ea typeface="+mn-ea"/>
                          <a:cs typeface="Leelawadee" panose="020B0502040204020203" pitchFamily="34" charset="-34"/>
                        </a:rPr>
                        <a:t>No commonalities.</a:t>
                      </a: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marR="0" lvl="0" indent="-1206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b="0" i="0" noProof="0">
                          <a:solidFill>
                            <a:schemeClr val="accent3"/>
                          </a:solidFill>
                          <a:effectLst/>
                          <a:highlight>
                            <a:srgbClr val="FFC624"/>
                          </a:highlight>
                          <a:latin typeface="+mn-lt"/>
                          <a:cs typeface="Leelawadee"/>
                        </a:rPr>
                        <a:t>Target:</a:t>
                      </a:r>
                      <a:r>
                        <a:rPr lang="en-US" sz="1050" b="0" i="0" noProof="0">
                          <a:solidFill>
                            <a:schemeClr val="accent3"/>
                          </a:solidFill>
                          <a:effectLst/>
                          <a:latin typeface="+mn-lt"/>
                          <a:cs typeface="Leelawadee"/>
                        </a:rPr>
                        <a:t> </a:t>
                      </a:r>
                      <a:r>
                        <a:rPr kumimoji="0" lang="en-US" sz="1050" b="0" i="0" u="none" strike="noStrike" kern="1200" cap="none" spc="0" normalizeH="0" baseline="0" noProof="0">
                          <a:ln>
                            <a:noFill/>
                          </a:ln>
                          <a:solidFill>
                            <a:schemeClr val="accent3"/>
                          </a:solidFill>
                          <a:effectLst/>
                          <a:uLnTx/>
                          <a:uFillTx/>
                          <a:latin typeface="+mn-lt"/>
                          <a:ea typeface="+mn-ea"/>
                          <a:cs typeface="Leelawadee"/>
                        </a:rPr>
                        <a:t>Source RSPO segregated certified palm oil, or equivalent standard, in 100% of products by 2025</a:t>
                      </a:r>
                    </a:p>
                    <a:p>
                      <a:pPr marL="350838" marR="0" lvl="1" indent="-176213" algn="l" defTabSz="914400" rtl="0" eaLnBrk="1" fontAlgn="auto" latinLnBrk="0" hangingPunct="1">
                        <a:lnSpc>
                          <a:spcPct val="100000"/>
                        </a:lnSpc>
                        <a:spcBef>
                          <a:spcPts val="400"/>
                        </a:spcBef>
                        <a:spcAft>
                          <a:spcPts val="0"/>
                        </a:spcAft>
                        <a:buClr>
                          <a:schemeClr val="tx1"/>
                        </a:buClr>
                        <a:buSzTx/>
                        <a:buFont typeface="Wingdings" panose="05000000000000000000" pitchFamily="2" charset="2"/>
                        <a:buChar char="Ø"/>
                        <a:tabLst/>
                        <a:defRPr/>
                      </a:pPr>
                      <a:r>
                        <a:rPr lang="en-US" sz="1050" b="1" i="0" kern="1200" noProof="0">
                          <a:solidFill>
                            <a:schemeClr val="accent3"/>
                          </a:solidFill>
                          <a:latin typeface="+mn-lt"/>
                          <a:ea typeface="+mn-ea"/>
                          <a:cs typeface="Leelawadee" panose="020B0502040204020203" pitchFamily="34" charset="-34"/>
                        </a:rPr>
                        <a:t>Spread the adoption of regenerative agriculture, restorative, or protective practices across 10 million acres of land supporting the growth of our </a:t>
                      </a:r>
                      <a:br>
                        <a:rPr lang="en-US" sz="1050" b="1" i="0" kern="1200" noProof="0">
                          <a:solidFill>
                            <a:schemeClr val="accent3"/>
                          </a:solidFill>
                          <a:latin typeface="+mn-lt"/>
                          <a:ea typeface="+mn-ea"/>
                          <a:cs typeface="Leelawadee" panose="020B0502040204020203" pitchFamily="34" charset="-34"/>
                        </a:rPr>
                      </a:br>
                      <a:r>
                        <a:rPr lang="en-US" sz="1050" b="1" i="0" kern="1200" noProof="0">
                          <a:solidFill>
                            <a:schemeClr val="accent3"/>
                          </a:solidFill>
                          <a:latin typeface="+mn-lt"/>
                          <a:ea typeface="+mn-ea"/>
                          <a:cs typeface="Leelawadee" panose="020B0502040204020203" pitchFamily="34" charset="-34"/>
                        </a:rPr>
                        <a:t>key crops and ingredients by 2030</a:t>
                      </a:r>
                    </a:p>
                    <a:p>
                      <a:pPr marL="350838" marR="0" lvl="1" indent="-176213" algn="l" defTabSz="914400" rtl="0" eaLnBrk="1" fontAlgn="auto" latinLnBrk="0" hangingPunct="1">
                        <a:lnSpc>
                          <a:spcPct val="100000"/>
                        </a:lnSpc>
                        <a:spcBef>
                          <a:spcPts val="800"/>
                        </a:spcBef>
                        <a:spcAft>
                          <a:spcPts val="0"/>
                        </a:spcAft>
                        <a:buClr>
                          <a:schemeClr val="tx1"/>
                        </a:buClr>
                        <a:buSzTx/>
                        <a:buFont typeface="Wingdings" panose="05000000000000000000" pitchFamily="2" charset="2"/>
                        <a:buChar char="Ø"/>
                        <a:tabLst/>
                        <a:defRPr/>
                      </a:pPr>
                      <a:r>
                        <a:rPr lang="en-US" sz="1050" b="1" i="0" kern="1200" noProof="0">
                          <a:solidFill>
                            <a:schemeClr val="accent3"/>
                          </a:solidFill>
                          <a:latin typeface="+mn-lt"/>
                          <a:ea typeface="+mn-ea"/>
                          <a:cs typeface="Leelawadee" panose="020B0502040204020203" pitchFamily="34" charset="-34"/>
                        </a:rPr>
                        <a:t>Sustainably source 90% of our key ingredients and progress volumes </a:t>
                      </a:r>
                      <a:br>
                        <a:rPr lang="en-US" sz="1050" b="1" i="0" kern="1200" noProof="0">
                          <a:solidFill>
                            <a:schemeClr val="accent3"/>
                          </a:solidFill>
                          <a:latin typeface="+mn-lt"/>
                          <a:ea typeface="+mn-ea"/>
                          <a:cs typeface="Leelawadee" panose="020B0502040204020203" pitchFamily="34" charset="-34"/>
                        </a:rPr>
                      </a:br>
                      <a:r>
                        <a:rPr lang="en-US" sz="1050" b="1" i="0" kern="1200" noProof="0">
                          <a:solidFill>
                            <a:schemeClr val="accent3"/>
                          </a:solidFill>
                          <a:latin typeface="+mn-lt"/>
                          <a:ea typeface="+mn-ea"/>
                          <a:cs typeface="Leelawadee" panose="020B0502040204020203" pitchFamily="34" charset="-34"/>
                        </a:rPr>
                        <a:t>(10% or less) that face systemic barriers towards being sustainably sourced in accordance with our guidelines, by 2030 </a:t>
                      </a:r>
                    </a:p>
                    <a:p>
                      <a:pPr marL="350838" marR="0" lvl="1" indent="-176213" algn="l" defTabSz="914400" rtl="0" eaLnBrk="1" fontAlgn="auto" latinLnBrk="0" hangingPunct="1">
                        <a:lnSpc>
                          <a:spcPct val="100000"/>
                        </a:lnSpc>
                        <a:spcBef>
                          <a:spcPts val="800"/>
                        </a:spcBef>
                        <a:spcAft>
                          <a:spcPts val="0"/>
                        </a:spcAft>
                        <a:buClr>
                          <a:schemeClr val="tx1"/>
                        </a:buClr>
                        <a:buSzTx/>
                        <a:buFont typeface="Wingdings" panose="05000000000000000000" pitchFamily="2" charset="2"/>
                        <a:buChar char="Ø"/>
                        <a:tabLst/>
                        <a:defRPr/>
                      </a:pPr>
                      <a:r>
                        <a:rPr lang="en-US" sz="1050" b="1" i="0" kern="1200" noProof="0">
                          <a:solidFill>
                            <a:schemeClr val="accent3"/>
                          </a:solidFill>
                          <a:latin typeface="+mn-lt"/>
                          <a:ea typeface="+mn-ea"/>
                          <a:cs typeface="Leelawadee" panose="020B0502040204020203" pitchFamily="34" charset="-34"/>
                        </a:rPr>
                        <a:t>Continue to strive toward deforestation-free sourcing by 2025 and </a:t>
                      </a:r>
                      <a:br>
                        <a:rPr lang="en-US" sz="1050" b="1" i="0" kern="1200" noProof="0">
                          <a:solidFill>
                            <a:schemeClr val="accent3"/>
                          </a:solidFill>
                          <a:latin typeface="+mn-lt"/>
                          <a:ea typeface="+mn-ea"/>
                          <a:cs typeface="Leelawadee" panose="020B0502040204020203" pitchFamily="34" charset="-34"/>
                        </a:rPr>
                      </a:br>
                      <a:r>
                        <a:rPr lang="en-US" sz="1050" b="1" i="0" kern="1200" noProof="0">
                          <a:solidFill>
                            <a:schemeClr val="accent3"/>
                          </a:solidFill>
                          <a:latin typeface="+mn-lt"/>
                          <a:ea typeface="+mn-ea"/>
                          <a:cs typeface="Leelawadee" panose="020B0502040204020203" pitchFamily="34" charset="-34"/>
                        </a:rPr>
                        <a:t>deforestation- and conversion-free sourcing by 2030 for high-risk commodities </a:t>
                      </a:r>
                      <a:br>
                        <a:rPr lang="en-US" sz="1050" b="1" i="0" kern="1200" noProof="0">
                          <a:solidFill>
                            <a:schemeClr val="accent3"/>
                          </a:solidFill>
                          <a:latin typeface="+mn-lt"/>
                          <a:ea typeface="+mn-ea"/>
                          <a:cs typeface="Leelawadee" panose="020B0502040204020203" pitchFamily="34" charset="-34"/>
                        </a:rPr>
                      </a:br>
                      <a:r>
                        <a:rPr lang="en-US" sz="1050" b="1" i="0" kern="1200" noProof="0">
                          <a:solidFill>
                            <a:schemeClr val="accent3"/>
                          </a:solidFill>
                          <a:latin typeface="+mn-lt"/>
                          <a:ea typeface="+mn-ea"/>
                          <a:cs typeface="Leelawadee" panose="020B0502040204020203" pitchFamily="34" charset="-34"/>
                        </a:rPr>
                        <a:t>in our company-owned and -operated activities </a:t>
                      </a: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2971800">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marR="0" lvl="0" indent="-1206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noProof="0">
                          <a:solidFill>
                            <a:schemeClr val="accent3"/>
                          </a:solidFill>
                          <a:highlight>
                            <a:srgbClr val="4FE2F3"/>
                          </a:highlight>
                          <a:latin typeface="+mn-lt"/>
                          <a:cs typeface="Leelawadee" panose="020B0502040204020203" pitchFamily="34" charset="-34"/>
                        </a:rPr>
                        <a:t>Goal:</a:t>
                      </a:r>
                      <a:r>
                        <a:rPr lang="en-US" sz="1050" noProof="0">
                          <a:solidFill>
                            <a:schemeClr val="accent3"/>
                          </a:solidFill>
                          <a:latin typeface="+mn-lt"/>
                          <a:cs typeface="Leelawadee" panose="020B0502040204020203" pitchFamily="34" charset="-34"/>
                        </a:rPr>
                        <a:t> </a:t>
                      </a:r>
                      <a:r>
                        <a:rPr kumimoji="0" lang="en-US" sz="1050" b="0" i="0" u="none" strike="noStrike" kern="1200" cap="none" spc="0" normalizeH="0" baseline="0" noProof="0">
                          <a:ln>
                            <a:noFill/>
                          </a:ln>
                          <a:solidFill>
                            <a:schemeClr val="accent3"/>
                          </a:solidFill>
                          <a:effectLst/>
                          <a:uLnTx/>
                          <a:uFillTx/>
                          <a:latin typeface="+mn-lt"/>
                          <a:ea typeface="+mn-ea"/>
                          <a:cs typeface="Leelawadee" panose="020B0502040204020203" pitchFamily="34" charset="-34"/>
                        </a:rPr>
                        <a:t>Work with suppliers to encourage 100% recyclable, reusable or compostable packaging</a:t>
                      </a:r>
                    </a:p>
                    <a:p>
                      <a:pPr marL="350838" marR="0" lvl="1" indent="-176213" algn="l" defTabSz="914400" rtl="0" eaLnBrk="1" fontAlgn="auto" latinLnBrk="0" hangingPunct="1">
                        <a:lnSpc>
                          <a:spcPct val="100000"/>
                        </a:lnSpc>
                        <a:spcBef>
                          <a:spcPts val="400"/>
                        </a:spcBef>
                        <a:spcAft>
                          <a:spcPts val="0"/>
                        </a:spcAft>
                        <a:buClr>
                          <a:schemeClr val="tx1"/>
                        </a:buClr>
                        <a:buSzTx/>
                        <a:buFont typeface="Wingdings" panose="05000000000000000000" pitchFamily="2" charset="2"/>
                        <a:buChar char="Ø"/>
                        <a:tabLst/>
                        <a:defRPr/>
                      </a:pPr>
                      <a:r>
                        <a:rPr lang="en-US" sz="1050" b="1" i="0" noProof="0">
                          <a:solidFill>
                            <a:schemeClr val="accent3"/>
                          </a:solidFill>
                          <a:latin typeface="+mn-lt"/>
                          <a:cs typeface="Leelawadee" panose="020B0502040204020203" pitchFamily="34" charset="-34"/>
                        </a:rPr>
                        <a:t>pep+ </a:t>
                      </a:r>
                      <a:r>
                        <a:rPr lang="en-US" sz="1050" b="1" i="0" kern="1200" noProof="0">
                          <a:solidFill>
                            <a:schemeClr val="accent3"/>
                          </a:solidFill>
                          <a:latin typeface="+mn-lt"/>
                          <a:ea typeface="+mn-ea"/>
                          <a:cs typeface="Leelawadee" panose="020B0502040204020203" pitchFamily="34" charset="-34"/>
                        </a:rPr>
                        <a:t>alignment: Achieve 97% or greater reusable, recyclable, or compostable (RRC) packaging by design by 2030 in our primary and secondary packaging in our key packaging markets</a:t>
                      </a:r>
                    </a:p>
                    <a:p>
                      <a:pPr marL="120650" marR="0" lvl="0" indent="-120650" algn="l" defTabSz="914400" rtl="0" eaLnBrk="1" fontAlgn="auto" latinLnBrk="0" hangingPunct="1">
                        <a:lnSpc>
                          <a:spcPct val="100000"/>
                        </a:lnSpc>
                        <a:spcBef>
                          <a:spcPts val="1500"/>
                        </a:spcBef>
                        <a:spcAft>
                          <a:spcPts val="0"/>
                        </a:spcAft>
                        <a:buClrTx/>
                        <a:buSzTx/>
                        <a:buFont typeface="Arial" panose="020B0604020202020204" pitchFamily="34" charset="0"/>
                        <a:buChar char="•"/>
                        <a:tabLst/>
                        <a:defRPr/>
                      </a:pPr>
                      <a:r>
                        <a:rPr lang="en-US" sz="1050" b="0" i="0" noProof="0">
                          <a:solidFill>
                            <a:schemeClr val="accent3"/>
                          </a:solidFill>
                          <a:effectLst/>
                          <a:highlight>
                            <a:srgbClr val="FFC624"/>
                          </a:highlight>
                          <a:latin typeface="+mn-lt"/>
                          <a:cs typeface="Leelawadee" panose="020B0502040204020203" pitchFamily="34" charset="-34"/>
                        </a:rPr>
                        <a:t>Target</a:t>
                      </a:r>
                      <a:r>
                        <a:rPr lang="en-US" sz="1050" b="0" i="0" kern="1200" noProof="0">
                          <a:solidFill>
                            <a:schemeClr val="accent3"/>
                          </a:solidFill>
                          <a:effectLst/>
                          <a:highlight>
                            <a:srgbClr val="FFC624"/>
                          </a:highlight>
                          <a:latin typeface="+mn-lt"/>
                          <a:ea typeface="+mn-ea"/>
                          <a:cs typeface="Leelawadee" panose="020B0502040204020203" pitchFamily="34" charset="-34"/>
                        </a:rPr>
                        <a:t>:</a:t>
                      </a:r>
                      <a:r>
                        <a:rPr kumimoji="0" lang="en-US" sz="1050" b="0" i="0" u="none" strike="noStrike" kern="1200" cap="none" spc="0" normalizeH="0" baseline="0" noProof="0">
                          <a:ln>
                            <a:noFill/>
                          </a:ln>
                          <a:solidFill>
                            <a:schemeClr val="accent3"/>
                          </a:solidFill>
                          <a:effectLst/>
                          <a:uLnTx/>
                          <a:uFillTx/>
                          <a:latin typeface="+mn-lt"/>
                          <a:ea typeface="+mn-ea"/>
                          <a:cs typeface="Leelawadee" panose="020B0502040204020203" pitchFamily="34" charset="-34"/>
                        </a:rPr>
                        <a:t> Achieve a 15% reduction in virgin plastic in packaging design by 2025</a:t>
                      </a:r>
                    </a:p>
                    <a:p>
                      <a:pPr marL="350838" lvl="1" indent="-176213">
                        <a:spcBef>
                          <a:spcPts val="400"/>
                        </a:spcBef>
                        <a:buClr>
                          <a:schemeClr val="tx1"/>
                        </a:buClr>
                        <a:buFont typeface="Wingdings" panose="05000000000000000000" pitchFamily="2" charset="2"/>
                        <a:buChar char="Ø"/>
                      </a:pPr>
                      <a:r>
                        <a:rPr lang="en-US" sz="1050" b="1" i="0" noProof="0">
                          <a:solidFill>
                            <a:schemeClr val="accent3"/>
                          </a:solidFill>
                          <a:latin typeface="+mn-lt"/>
                          <a:cs typeface="Leelawadee" panose="020B0502040204020203" pitchFamily="34" charset="-34"/>
                        </a:rPr>
                        <a:t>pep+ </a:t>
                      </a:r>
                      <a:r>
                        <a:rPr lang="en-US" sz="1050" b="1" i="0" kern="1200" noProof="0">
                          <a:solidFill>
                            <a:schemeClr val="accent3"/>
                          </a:solidFill>
                          <a:latin typeface="+mn-lt"/>
                          <a:ea typeface="+mn-ea"/>
                          <a:cs typeface="Leelawadee" panose="020B0502040204020203" pitchFamily="34" charset="-34"/>
                        </a:rPr>
                        <a:t>alignment: For our primary plastic packaging in key packaging markets, achieve an average of 2% year-over-year reduction in our absolute tonnage of virgin plastics through 2030</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indent="-120650" algn="l" defTabSz="914400" rtl="0" eaLnBrk="1" latinLnBrk="0" hangingPunct="1">
                        <a:buFont typeface="Arial" panose="020B0604020202020204" pitchFamily="34" charset="0"/>
                        <a:buChar char="•"/>
                      </a:pPr>
                      <a:r>
                        <a:rPr lang="en-US" sz="1050" b="0" i="0" noProof="0">
                          <a:solidFill>
                            <a:schemeClr val="accent3"/>
                          </a:solidFill>
                          <a:effectLst/>
                          <a:highlight>
                            <a:srgbClr val="FFC624"/>
                          </a:highlight>
                          <a:latin typeface="+mn-lt"/>
                          <a:cs typeface="Leelawadee"/>
                        </a:rPr>
                        <a:t>Target:</a:t>
                      </a:r>
                      <a:r>
                        <a:rPr kumimoji="0" lang="en-US" sz="1050" b="0" i="0" u="none" strike="noStrike" kern="1200" cap="none" spc="0" normalizeH="0" baseline="0" noProof="0">
                          <a:ln>
                            <a:noFill/>
                          </a:ln>
                          <a:solidFill>
                            <a:schemeClr val="accent3"/>
                          </a:solidFill>
                          <a:effectLst/>
                          <a:uLnTx/>
                          <a:uFillTx/>
                          <a:latin typeface="+mn-lt"/>
                          <a:ea typeface="+mn-ea"/>
                          <a:cs typeface="Leelawadee"/>
                        </a:rPr>
                        <a:t> Ensure 100% of the timber used in products is recycled content and/or </a:t>
                      </a:r>
                      <a:br>
                        <a:rPr kumimoji="0" lang="en-US" sz="1050" b="0" i="0" u="none" strike="noStrike" kern="1200" cap="none" spc="0" normalizeH="0" baseline="0" noProof="0">
                          <a:ln>
                            <a:noFill/>
                          </a:ln>
                          <a:solidFill>
                            <a:schemeClr val="accent3"/>
                          </a:solidFill>
                          <a:effectLst/>
                          <a:uLnTx/>
                          <a:uFillTx/>
                          <a:latin typeface="+mn-lt"/>
                          <a:ea typeface="+mn-ea"/>
                          <a:cs typeface="Leelawadee"/>
                        </a:rPr>
                      </a:br>
                      <a:r>
                        <a:rPr kumimoji="0" lang="en-US" sz="1050" b="0" i="0" u="none" strike="noStrike" kern="1200" cap="none" spc="0" normalizeH="0" baseline="0" noProof="0">
                          <a:ln>
                            <a:noFill/>
                          </a:ln>
                          <a:solidFill>
                            <a:schemeClr val="accent3"/>
                          </a:solidFill>
                          <a:effectLst/>
                          <a:uLnTx/>
                          <a:uFillTx/>
                          <a:latin typeface="+mn-lt"/>
                          <a:ea typeface="+mn-ea"/>
                          <a:cs typeface="Leelawadee"/>
                        </a:rPr>
                        <a:t>FSC certified by 2025, and 100% of our paper and pulp to be recycled content and/or FSC certified by 2028</a:t>
                      </a:r>
                    </a:p>
                    <a:p>
                      <a:pPr marL="350838" lvl="1" indent="-176213">
                        <a:spcBef>
                          <a:spcPts val="400"/>
                        </a:spcBef>
                        <a:buClr>
                          <a:schemeClr val="tx1"/>
                        </a:buClr>
                        <a:buFont typeface="Wingdings" panose="05000000000000000000" pitchFamily="2" charset="2"/>
                        <a:buChar char="Ø"/>
                      </a:pPr>
                      <a:r>
                        <a:rPr lang="en-US" sz="1050" b="1" i="0" kern="1200" noProof="0">
                          <a:solidFill>
                            <a:schemeClr val="accent3"/>
                          </a:solidFill>
                          <a:latin typeface="+mn-lt"/>
                          <a:ea typeface="+mn-ea"/>
                          <a:cs typeface="Leelawadee" panose="020B0502040204020203" pitchFamily="34" charset="-34"/>
                        </a:rPr>
                        <a:t>pep+ alignment: Continue to strive toward deforestation-free sourcing by 2025 and deforestation-and conversion-free sourcing by 2030 for high-risk commodities in our company-owned and-operated activities </a:t>
                      </a: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bl>
          </a:graphicData>
        </a:graphic>
      </p:graphicFrame>
      <p:pic>
        <p:nvPicPr>
          <p:cNvPr id="17" name="Picture 16" descr="A logo of a leaf in a circle&#10;&#10;Description automatically generated">
            <a:extLst>
              <a:ext uri="{FF2B5EF4-FFF2-40B4-BE49-F238E27FC236}">
                <a16:creationId xmlns:a16="http://schemas.microsoft.com/office/drawing/2014/main" id="{51223926-166D-E798-BC49-DC375104153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pic>
        <p:nvPicPr>
          <p:cNvPr id="18" name="Picture 17" descr="A blue and green windmill with green arrows&#10;&#10;Description automatically generated">
            <a:extLst>
              <a:ext uri="{FF2B5EF4-FFF2-40B4-BE49-F238E27FC236}">
                <a16:creationId xmlns:a16="http://schemas.microsoft.com/office/drawing/2014/main" id="{21B0CEEE-6DE1-26C2-A04C-A7C72A117D1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3820484"/>
            <a:ext cx="556204" cy="604020"/>
          </a:xfrm>
          <a:prstGeom prst="rect">
            <a:avLst/>
          </a:prstGeom>
        </p:spPr>
      </p:pic>
      <p:pic>
        <p:nvPicPr>
          <p:cNvPr id="4" name="Picture 2" descr="Sam's Club Logo and symbol, meaning, history, PNG">
            <a:extLst>
              <a:ext uri="{FF2B5EF4-FFF2-40B4-BE49-F238E27FC236}">
                <a16:creationId xmlns:a16="http://schemas.microsoft.com/office/drawing/2014/main" id="{0FDFEFFB-29A9-9EE6-D90E-304EFA359652}"/>
              </a:ext>
            </a:extLst>
          </p:cNvPr>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t="35396" b="35396"/>
          <a:stretch>
            <a:fillRect/>
          </a:stretch>
        </p:blipFill>
        <p:spPr bwMode="auto">
          <a:xfrm>
            <a:off x="10298178" y="439739"/>
            <a:ext cx="1589022" cy="292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7293592"/>
      </p:ext>
    </p:extLst>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2BDFE-9A4D-9440-9E6F-581B54C81059}"/>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95A9B6D9-4F75-A0FD-2DFD-F92D9C96113D}"/>
              </a:ext>
            </a:extLst>
          </p:cNvPr>
          <p:cNvGraphicFramePr>
            <a:graphicFrameLocks/>
          </p:cNvGraphicFramePr>
          <p:nvPr>
            <p:custDataLst>
              <p:tags r:id="rId1"/>
            </p:custDataLst>
            <p:extLst>
              <p:ext uri="{D42A27DB-BD31-4B8C-83A1-F6EECF244321}">
                <p14:modId xmlns:p14="http://schemas.microsoft.com/office/powerpoint/2010/main" val="15255441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4" name="think-cell data - do not delete" hidden="1">
                        <a:extLst>
                          <a:ext uri="{FF2B5EF4-FFF2-40B4-BE49-F238E27FC236}">
                            <a16:creationId xmlns:a16="http://schemas.microsoft.com/office/drawing/2014/main" id="{95A9B6D9-4F75-A0FD-2DFD-F92D9C96113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Title 4">
            <a:extLst>
              <a:ext uri="{FF2B5EF4-FFF2-40B4-BE49-F238E27FC236}">
                <a16:creationId xmlns:a16="http://schemas.microsoft.com/office/drawing/2014/main" id="{95DFB1B7-1206-40BF-4B57-96F381B0E71E}"/>
              </a:ext>
            </a:extLst>
          </p:cNvPr>
          <p:cNvSpPr>
            <a:spLocks noGrp="1"/>
          </p:cNvSpPr>
          <p:nvPr>
            <p:ph type="title"/>
          </p:nvPr>
        </p:nvSpPr>
        <p:spPr>
          <a:xfrm>
            <a:off x="304800" y="247650"/>
            <a:ext cx="10656849" cy="968375"/>
          </a:xfrm>
        </p:spPr>
        <p:txBody>
          <a:bodyPr vert="horz" rIns="0"/>
          <a:lstStyle/>
          <a:p>
            <a:pPr lvl="0"/>
            <a:r>
              <a:rPr lang="en-US" sz="2600"/>
              <a:t>COMMONALITY BETWEEN SAM’S CLUB’S AND PEP+ FOCUS AREAS​</a:t>
            </a:r>
            <a:br>
              <a:rPr lang="en-US" sz="2600"/>
            </a:br>
            <a:r>
              <a:rPr lang="en-US" sz="1800" i="1"/>
              <a:t>Allowing us to identify opportunities for collaboration, and therefore </a:t>
            </a:r>
            <a:br>
              <a:rPr lang="en-US" sz="1800" i="1"/>
            </a:br>
            <a:r>
              <a:rPr lang="en-US" sz="1800" i="1"/>
              <a:t>add value to our relationship</a:t>
            </a:r>
          </a:p>
        </p:txBody>
      </p:sp>
      <p:sp>
        <p:nvSpPr>
          <p:cNvPr id="9" name="Rectangle: Top Corners Rounded 8">
            <a:extLst>
              <a:ext uri="{FF2B5EF4-FFF2-40B4-BE49-F238E27FC236}">
                <a16:creationId xmlns:a16="http://schemas.microsoft.com/office/drawing/2014/main" id="{2B0D6B3C-9C0B-4322-62E2-903F365F96AE}"/>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 name="Table 4">
            <a:extLst>
              <a:ext uri="{FF2B5EF4-FFF2-40B4-BE49-F238E27FC236}">
                <a16:creationId xmlns:a16="http://schemas.microsoft.com/office/drawing/2014/main" id="{2E149A6C-00EA-AEF1-82C1-E9169F864A62}"/>
              </a:ext>
            </a:extLst>
          </p:cNvPr>
          <p:cNvGraphicFramePr>
            <a:graphicFrameLocks noGrp="1"/>
          </p:cNvGraphicFramePr>
          <p:nvPr>
            <p:extLst>
              <p:ext uri="{D42A27DB-BD31-4B8C-83A1-F6EECF244321}">
                <p14:modId xmlns:p14="http://schemas.microsoft.com/office/powerpoint/2010/main" val="1369245254"/>
              </p:ext>
            </p:extLst>
          </p:nvPr>
        </p:nvGraphicFramePr>
        <p:xfrm>
          <a:off x="-7620" y="1148230"/>
          <a:ext cx="11986260" cy="5038344"/>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4998720">
                  <a:extLst>
                    <a:ext uri="{9D8B030D-6E8A-4147-A177-3AD203B41FA5}">
                      <a16:colId xmlns:a16="http://schemas.microsoft.com/office/drawing/2014/main" val="2382844442"/>
                    </a:ext>
                  </a:extLst>
                </a:gridCol>
                <a:gridCol w="4998720">
                  <a:extLst>
                    <a:ext uri="{9D8B030D-6E8A-4147-A177-3AD203B41FA5}">
                      <a16:colId xmlns:a16="http://schemas.microsoft.com/office/drawing/2014/main" val="2353111847"/>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a:rPr>
                        <a:t>Packaging</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a:rPr>
                        <a:t>Sourcing</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4791456">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922F11"/>
                          </a:solidFill>
                          <a:latin typeface="+mj-lt"/>
                          <a:ea typeface="+mn-ea"/>
                          <a:cs typeface="Leelawadee"/>
                        </a:rPr>
                        <a:t>POSITIVE </a:t>
                      </a:r>
                      <a:br>
                        <a:rPr lang="en-US" sz="1400" kern="1200">
                          <a:solidFill>
                            <a:srgbClr val="922F11"/>
                          </a:solidFill>
                          <a:latin typeface="+mj-lt"/>
                          <a:ea typeface="+mn-ea"/>
                          <a:cs typeface="Leelawadee"/>
                        </a:rPr>
                      </a:br>
                      <a:r>
                        <a:rPr lang="en-US" sz="1400" kern="1200">
                          <a:solidFill>
                            <a:srgbClr val="922F11"/>
                          </a:solidFill>
                          <a:latin typeface="+mj-lt"/>
                          <a:ea typeface="+mn-ea"/>
                          <a:cs typeface="Leelawadee"/>
                        </a:rPr>
                        <a:t>CHOICES</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E6D27"/>
                    </a:solidFill>
                  </a:tcPr>
                </a:tc>
                <a:tc>
                  <a:txBody>
                    <a:bodyPr/>
                    <a:lstStyle/>
                    <a:p>
                      <a:pPr marL="120650" indent="-120650" algn="ctr">
                        <a:buFont typeface="Arial" panose="020B0604020202020204" pitchFamily="34" charset="0"/>
                        <a:buNone/>
                      </a:pPr>
                      <a:r>
                        <a:rPr kumimoji="0" lang="en-US" sz="1050" b="0" i="1" u="none" strike="noStrike" kern="1200" cap="none" spc="0" normalizeH="0" baseline="0" noProof="0">
                          <a:ln>
                            <a:noFill/>
                          </a:ln>
                          <a:solidFill>
                            <a:schemeClr val="accent3"/>
                          </a:solidFill>
                          <a:effectLst/>
                          <a:uLnTx/>
                          <a:uFillTx/>
                          <a:latin typeface="+mn-lt"/>
                          <a:ea typeface="+mn-ea"/>
                          <a:cs typeface="Leelawadee" panose="020B0502040204020203" pitchFamily="34" charset="-34"/>
                        </a:rPr>
                        <a:t>No commonalities.</a:t>
                      </a: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marR="0" lvl="0" indent="-1206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b="0" i="0" noProof="0">
                          <a:solidFill>
                            <a:schemeClr val="accent3"/>
                          </a:solidFill>
                          <a:effectLst/>
                          <a:highlight>
                            <a:srgbClr val="FFC624"/>
                          </a:highlight>
                          <a:latin typeface="+mn-lt"/>
                          <a:cs typeface="Leelawadee"/>
                        </a:rPr>
                        <a:t>Target:</a:t>
                      </a:r>
                      <a:r>
                        <a:rPr lang="en-US" sz="1050" b="0" i="0" noProof="0">
                          <a:solidFill>
                            <a:schemeClr val="accent3"/>
                          </a:solidFill>
                          <a:effectLst/>
                          <a:latin typeface="+mn-lt"/>
                          <a:cs typeface="Leelawadee"/>
                        </a:rPr>
                        <a:t> </a:t>
                      </a:r>
                      <a:r>
                        <a:rPr kumimoji="0" lang="en-US" sz="1050" b="0" i="0" u="none" strike="noStrike" kern="1200" cap="none" spc="0" normalizeH="0" baseline="0" noProof="0">
                          <a:ln>
                            <a:noFill/>
                          </a:ln>
                          <a:solidFill>
                            <a:schemeClr val="accent3"/>
                          </a:solidFill>
                          <a:effectLst/>
                          <a:uLnTx/>
                          <a:uFillTx/>
                          <a:latin typeface="+mn-lt"/>
                          <a:ea typeface="+mn-ea"/>
                          <a:cs typeface="Leelawadee"/>
                        </a:rPr>
                        <a:t>Aspire for 100% of food and beverage products to be free from ingredients on our “made without” list by 2025</a:t>
                      </a:r>
                      <a:endParaRPr lang="en-GB" sz="1050" b="1" i="0" kern="1200">
                        <a:solidFill>
                          <a:schemeClr val="accent3"/>
                        </a:solidFill>
                        <a:latin typeface="+mn-lt"/>
                        <a:ea typeface="+mn-ea"/>
                        <a:cs typeface="Leelawadee" panose="020B0502040204020203" pitchFamily="34" charset="-34"/>
                      </a:endParaRPr>
                    </a:p>
                    <a:p>
                      <a:pPr marL="350838" lvl="1" indent="-176213">
                        <a:spcBef>
                          <a:spcPts val="400"/>
                        </a:spcBef>
                        <a:buClr>
                          <a:schemeClr val="tx1"/>
                        </a:buClr>
                        <a:buFont typeface="Wingdings" panose="05000000000000000000" pitchFamily="2" charset="2"/>
                        <a:buChar char="Ø"/>
                      </a:pPr>
                      <a:r>
                        <a:rPr lang="en-GB" sz="1050" b="1" i="0" kern="1200">
                          <a:solidFill>
                            <a:schemeClr val="accent3"/>
                          </a:solidFill>
                          <a:latin typeface="+mn-lt"/>
                          <a:ea typeface="+mn-ea"/>
                          <a:cs typeface="Leelawadee" panose="020B0502040204020203" pitchFamily="34" charset="-34"/>
                        </a:rPr>
                        <a:t>Continue to inspire positive choices by raising the bar to improve the nutritional profile of our products. </a:t>
                      </a:r>
                      <a:endParaRPr lang="en-US" sz="1050" b="1" i="0" kern="1200" noProof="0">
                        <a:solidFill>
                          <a:schemeClr val="accent3"/>
                        </a:solidFill>
                        <a:latin typeface="+mn-lt"/>
                        <a:ea typeface="+mn-ea"/>
                        <a:cs typeface="Leelawadee" panose="020B0502040204020203" pitchFamily="34" charset="-34"/>
                      </a:endParaRP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bl>
          </a:graphicData>
        </a:graphic>
      </p:graphicFrame>
      <p:pic>
        <p:nvPicPr>
          <p:cNvPr id="15" name="Picture 14" descr="A logo of a hand and a globe&#10;&#10;Description automatically generated">
            <a:extLst>
              <a:ext uri="{FF2B5EF4-FFF2-40B4-BE49-F238E27FC236}">
                <a16:creationId xmlns:a16="http://schemas.microsoft.com/office/drawing/2014/main" id="{4C46A828-1892-2DDC-A9B2-C123472CA99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25147" y="1836221"/>
            <a:ext cx="536916" cy="583072"/>
          </a:xfrm>
          <a:prstGeom prst="rect">
            <a:avLst/>
          </a:prstGeom>
        </p:spPr>
      </p:pic>
      <p:pic>
        <p:nvPicPr>
          <p:cNvPr id="3" name="Picture 2" descr="Sam's Club Logo and symbol, meaning, history, PNG">
            <a:extLst>
              <a:ext uri="{FF2B5EF4-FFF2-40B4-BE49-F238E27FC236}">
                <a16:creationId xmlns:a16="http://schemas.microsoft.com/office/drawing/2014/main" id="{9C0F2E8C-C984-B743-290A-BF1FD2E23FC8}"/>
              </a:ext>
            </a:extLst>
          </p:cNvPr>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t="35396" b="35396"/>
          <a:stretch>
            <a:fillRect/>
          </a:stretch>
        </p:blipFill>
        <p:spPr bwMode="auto">
          <a:xfrm>
            <a:off x="10298178" y="439739"/>
            <a:ext cx="1589022" cy="29209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FDA7783-FE6A-8831-6B04-B87220C6132A}"/>
              </a:ext>
            </a:extLst>
          </p:cNvPr>
          <p:cNvSpPr txBox="1"/>
          <p:nvPr/>
        </p:nvSpPr>
        <p:spPr>
          <a:xfrm>
            <a:off x="6934200" y="6269189"/>
            <a:ext cx="4805363" cy="506261"/>
          </a:xfrm>
          <a:prstGeom prst="rect">
            <a:avLst/>
          </a:prstGeom>
          <a:solidFill>
            <a:srgbClr val="8EBC29"/>
          </a:solidFill>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a:ln>
                  <a:noFill/>
                </a:ln>
                <a:solidFill>
                  <a:schemeClr val="bg1"/>
                </a:solidFill>
                <a:effectLst/>
                <a:uLnTx/>
                <a:uFillTx/>
                <a:cs typeface="Leelawadee" panose="020B0502040204020203" pitchFamily="34" charset="-34"/>
              </a:rPr>
              <a:t>No common focus areas were identified across Agriculture (Sam’s Club).</a:t>
            </a:r>
          </a:p>
        </p:txBody>
      </p:sp>
    </p:spTree>
    <p:extLst>
      <p:ext uri="{BB962C8B-B14F-4D97-AF65-F5344CB8AC3E}">
        <p14:creationId xmlns:p14="http://schemas.microsoft.com/office/powerpoint/2010/main" val="1487079407"/>
      </p:ext>
    </p:extLst>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22ED4F-0E00-9E8A-EBD7-EB3EDE880267}"/>
            </a:ext>
          </a:extLst>
        </p:cNvPr>
        <p:cNvGrpSpPr/>
        <p:nvPr/>
      </p:nvGrpSpPr>
      <p:grpSpPr>
        <a:xfrm>
          <a:off x="0" y="0"/>
          <a:ext cx="0" cy="0"/>
          <a:chOff x="0" y="0"/>
          <a:chExt cx="0" cy="0"/>
        </a:xfrm>
      </p:grpSpPr>
      <p:pic>
        <p:nvPicPr>
          <p:cNvPr id="2" name="Picture 1" descr="A white text on a black background&#10;&#10;AI-generated content may be incorrect.">
            <a:extLst>
              <a:ext uri="{FF2B5EF4-FFF2-40B4-BE49-F238E27FC236}">
                <a16:creationId xmlns:a16="http://schemas.microsoft.com/office/drawing/2014/main" id="{6E7C7E19-3B8F-514E-8B7B-404B07BE566F}"/>
              </a:ext>
            </a:extLst>
          </p:cNvPr>
          <p:cNvPicPr>
            <a:picLocks noChangeAspect="1"/>
          </p:cNvPicPr>
          <p:nvPr/>
        </p:nvPicPr>
        <p:blipFill>
          <a:blip r:embed="rId3"/>
          <a:srcRect l="10007" t="26825" b="26825"/>
          <a:stretch>
            <a:fillRect/>
          </a:stretch>
        </p:blipFill>
        <p:spPr>
          <a:xfrm>
            <a:off x="253999" y="2298700"/>
            <a:ext cx="6558886" cy="2260601"/>
          </a:xfrm>
          <a:prstGeom prst="rect">
            <a:avLst/>
          </a:prstGeom>
        </p:spPr>
      </p:pic>
    </p:spTree>
    <p:extLst>
      <p:ext uri="{BB962C8B-B14F-4D97-AF65-F5344CB8AC3E}">
        <p14:creationId xmlns:p14="http://schemas.microsoft.com/office/powerpoint/2010/main" val="3754789437"/>
      </p:ext>
    </p:extLst>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07A5D2-795C-57DB-9ED6-9C716AFB9C27}"/>
            </a:ext>
          </a:extLst>
        </p:cNvPr>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44D6876A-F755-8372-2CCB-5E84C29D790E}"/>
              </a:ext>
            </a:extLst>
          </p:cNvPr>
          <p:cNvGraphicFramePr>
            <a:graphicFrameLocks/>
          </p:cNvGraphicFramePr>
          <p:nvPr>
            <p:custDataLst>
              <p:tags r:id="rId1"/>
            </p:custDataLst>
            <p:extLst>
              <p:ext uri="{D42A27DB-BD31-4B8C-83A1-F6EECF244321}">
                <p14:modId xmlns:p14="http://schemas.microsoft.com/office/powerpoint/2010/main" val="40637644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8" name="think-cell data - do not delete" hidden="1">
                        <a:extLst>
                          <a:ext uri="{FF2B5EF4-FFF2-40B4-BE49-F238E27FC236}">
                            <a16:creationId xmlns:a16="http://schemas.microsoft.com/office/drawing/2014/main" id="{44D6876A-F755-8372-2CCB-5E84C29D790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9" name="Picture Placeholder 8" descr="Schnucks is clear market leader in St. Louis market - The Packer - Fruit  and Vegetable Industry's Leading News Source">
            <a:extLst>
              <a:ext uri="{FF2B5EF4-FFF2-40B4-BE49-F238E27FC236}">
                <a16:creationId xmlns:a16="http://schemas.microsoft.com/office/drawing/2014/main" id="{837D8570-379D-DC73-122D-89E2E36E63EB}"/>
              </a:ext>
            </a:extLst>
          </p:cNvPr>
          <p:cNvPicPr>
            <a:picLocks noGrp="1" noChangeAspect="1"/>
          </p:cNvPicPr>
          <p:nvPr>
            <p:ph type="pic" sz="quarter" idx="14"/>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5377" t="-25272" r="3070" b="-29030"/>
          <a:stretch>
            <a:fillRect/>
          </a:stretch>
        </p:blipFill>
        <p:spPr>
          <a:xfrm>
            <a:off x="0" y="0"/>
            <a:ext cx="6096000" cy="6858000"/>
          </a:xfrm>
          <a:prstGeom prst="rect">
            <a:avLst/>
          </a:prstGeom>
        </p:spPr>
      </p:pic>
      <p:sp>
        <p:nvSpPr>
          <p:cNvPr id="14" name="Text Placeholder 5">
            <a:extLst>
              <a:ext uri="{FF2B5EF4-FFF2-40B4-BE49-F238E27FC236}">
                <a16:creationId xmlns:a16="http://schemas.microsoft.com/office/drawing/2014/main" id="{39F4FA33-2129-8722-22EC-0704A5470FBC}"/>
              </a:ext>
            </a:extLst>
          </p:cNvPr>
          <p:cNvSpPr txBox="1">
            <a:spLocks/>
          </p:cNvSpPr>
          <p:nvPr/>
        </p:nvSpPr>
        <p:spPr>
          <a:xfrm>
            <a:off x="6400796" y="724845"/>
            <a:ext cx="5486405" cy="316592"/>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0"/>
              </a:spcBef>
              <a:buFont typeface="Arial" panose="020B0604020202020204" pitchFamily="34" charset="0"/>
              <a:buNone/>
              <a:defRPr sz="1800" kern="1200">
                <a:solidFill>
                  <a:schemeClr val="bg1"/>
                </a:solidFill>
                <a:latin typeface="+mn-lt"/>
                <a:ea typeface="+mn-ea"/>
                <a:cs typeface="+mn-cs"/>
              </a:defRPr>
            </a:lvl1pPr>
            <a:lvl2pPr marL="182880" indent="-182880" algn="l" defTabSz="914400" rtl="0" eaLnBrk="1" latinLnBrk="0" hangingPunct="1">
              <a:lnSpc>
                <a:spcPct val="100000"/>
              </a:lnSpc>
              <a:spcBef>
                <a:spcPts val="600"/>
              </a:spcBef>
              <a:buClr>
                <a:srgbClr val="2B660F"/>
              </a:buClr>
              <a:buFont typeface="Arial" panose="020B0604020202020204" pitchFamily="34" charset="0"/>
              <a:buChar char="•"/>
              <a:defRPr sz="1400" kern="1200">
                <a:solidFill>
                  <a:srgbClr val="2B660F"/>
                </a:solidFill>
                <a:latin typeface="+mn-lt"/>
                <a:ea typeface="+mn-ea"/>
                <a:cs typeface="+mn-cs"/>
              </a:defRPr>
            </a:lvl2pPr>
            <a:lvl3pPr marL="365760" indent="-182880" algn="l" defTabSz="914400" rtl="0" eaLnBrk="1" latinLnBrk="0" hangingPunct="1">
              <a:lnSpc>
                <a:spcPct val="100000"/>
              </a:lnSpc>
              <a:spcBef>
                <a:spcPts val="600"/>
              </a:spcBef>
              <a:buClr>
                <a:srgbClr val="2B660F"/>
              </a:buClr>
              <a:buFont typeface="Arial" panose="020B0604020202020204" pitchFamily="34" charset="0"/>
              <a:buChar char="–"/>
              <a:defRPr sz="1200" kern="1200">
                <a:solidFill>
                  <a:srgbClr val="2B660F"/>
                </a:solidFill>
                <a:latin typeface="+mn-lt"/>
                <a:ea typeface="+mn-ea"/>
                <a:cs typeface="+mn-cs"/>
              </a:defRPr>
            </a:lvl3pPr>
            <a:lvl4pPr marL="548640" indent="-182880" algn="l" defTabSz="914400" rtl="0" eaLnBrk="1" latinLnBrk="0" hangingPunct="1">
              <a:lnSpc>
                <a:spcPct val="100000"/>
              </a:lnSpc>
              <a:spcBef>
                <a:spcPts val="600"/>
              </a:spcBef>
              <a:buClr>
                <a:srgbClr val="2B660F"/>
              </a:buClr>
              <a:buFont typeface="Arial" panose="020B0604020202020204" pitchFamily="34" charset="0"/>
              <a:buChar char="•"/>
              <a:defRPr sz="1100" kern="1200">
                <a:solidFill>
                  <a:srgbClr val="2B660F"/>
                </a:solidFill>
                <a:latin typeface="+mn-lt"/>
                <a:ea typeface="+mn-ea"/>
                <a:cs typeface="+mn-cs"/>
              </a:defRPr>
            </a:lvl4pPr>
            <a:lvl5pPr marL="731520" indent="-182880" algn="l" defTabSz="914400" rtl="0" eaLnBrk="1" latinLnBrk="0" hangingPunct="1">
              <a:lnSpc>
                <a:spcPct val="100000"/>
              </a:lnSpc>
              <a:spcBef>
                <a:spcPts val="600"/>
              </a:spcBef>
              <a:buClr>
                <a:srgbClr val="2B660F"/>
              </a:buClr>
              <a:buFont typeface="Arial" panose="020B0604020202020204" pitchFamily="34" charset="0"/>
              <a:buChar char="–"/>
              <a:defRPr sz="1050" kern="1200">
                <a:solidFill>
                  <a:srgbClr val="2B660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200"/>
              </a:spcBef>
            </a:pPr>
            <a:endParaRPr lang="en-US" b="1">
              <a:ea typeface="Calibri"/>
              <a:cs typeface="Calibri"/>
            </a:endParaRPr>
          </a:p>
          <a:p>
            <a:pPr>
              <a:lnSpc>
                <a:spcPct val="100000"/>
              </a:lnSpc>
              <a:spcBef>
                <a:spcPts val="200"/>
              </a:spcBef>
            </a:pPr>
            <a:endParaRPr lang="en-US"/>
          </a:p>
          <a:p>
            <a:endParaRPr lang="en-US"/>
          </a:p>
        </p:txBody>
      </p:sp>
      <p:sp>
        <p:nvSpPr>
          <p:cNvPr id="15" name="Rectangle: Single Corner Rounded 14">
            <a:extLst>
              <a:ext uri="{FF2B5EF4-FFF2-40B4-BE49-F238E27FC236}">
                <a16:creationId xmlns:a16="http://schemas.microsoft.com/office/drawing/2014/main" id="{E7DB0A4B-B82B-3783-41A6-F40834C73D07}"/>
              </a:ext>
            </a:extLst>
          </p:cNvPr>
          <p:cNvSpPr>
            <a:spLocks/>
          </p:cNvSpPr>
          <p:nvPr/>
        </p:nvSpPr>
        <p:spPr>
          <a:xfrm>
            <a:off x="6300438" y="825872"/>
            <a:ext cx="5852160" cy="66792"/>
          </a:xfrm>
          <a:prstGeom prst="round1Rect">
            <a:avLst>
              <a:gd name="adj" fmla="val 3618"/>
            </a:avLst>
          </a:prstGeom>
          <a:solidFill>
            <a:srgbClr val="0F440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182880" numCol="1" spcCol="38100" rtlCol="0" anchor="b">
            <a:noAutofit/>
          </a:bodyPr>
          <a:lstStyle/>
          <a:p>
            <a:pPr defTabSz="914400"/>
            <a:r>
              <a:rPr kumimoji="0" lang="en-US" sz="3200" b="0" i="0" u="none" strike="noStrike" kern="1200" cap="all" spc="0" normalizeH="0" baseline="0" noProof="0">
                <a:ln>
                  <a:noFill/>
                </a:ln>
                <a:solidFill>
                  <a:srgbClr val="0F440E"/>
                </a:solidFill>
                <a:effectLst/>
                <a:uLnTx/>
                <a:uFillTx/>
                <a:latin typeface="GT Pressura LCG Black"/>
                <a:ea typeface="+mj-ea"/>
                <a:cs typeface="+mj-cs"/>
              </a:rPr>
              <a:t>KEY TAKEAWAYS</a:t>
            </a:r>
            <a:endParaRPr lang="en-US" b="1">
              <a:solidFill>
                <a:srgbClr val="0F440E"/>
              </a:solidFill>
              <a:latin typeface="+mj-lt"/>
            </a:endParaRPr>
          </a:p>
        </p:txBody>
      </p:sp>
      <p:pic>
        <p:nvPicPr>
          <p:cNvPr id="16" name="Picture 15">
            <a:extLst>
              <a:ext uri="{FF2B5EF4-FFF2-40B4-BE49-F238E27FC236}">
                <a16:creationId xmlns:a16="http://schemas.microsoft.com/office/drawing/2014/main" id="{47F643AA-3379-1E67-66E2-D485D6BE3FB4}"/>
              </a:ext>
            </a:extLst>
          </p:cNvPr>
          <p:cNvPicPr>
            <a:picLocks noChangeAspect="1"/>
          </p:cNvPicPr>
          <p:nvPr/>
        </p:nvPicPr>
        <p:blipFill>
          <a:blip r:embed="rId8"/>
          <a:srcRect l="24821" r="18929"/>
          <a:stretch>
            <a:fillRect/>
          </a:stretch>
        </p:blipFill>
        <p:spPr>
          <a:xfrm rot="16200000">
            <a:off x="2520059" y="3282059"/>
            <a:ext cx="6857999" cy="293883"/>
          </a:xfrm>
          <a:custGeom>
            <a:avLst/>
            <a:gdLst>
              <a:gd name="connsiteX0" fmla="*/ 6857999 w 6857999"/>
              <a:gd name="connsiteY0" fmla="*/ 0 h 293883"/>
              <a:gd name="connsiteX1" fmla="*/ 6857999 w 6857999"/>
              <a:gd name="connsiteY1" fmla="*/ 293883 h 293883"/>
              <a:gd name="connsiteX2" fmla="*/ 0 w 6857999"/>
              <a:gd name="connsiteY2" fmla="*/ 293883 h 293883"/>
              <a:gd name="connsiteX3" fmla="*/ 0 w 6857999"/>
              <a:gd name="connsiteY3" fmla="*/ 0 h 293883"/>
            </a:gdLst>
            <a:ahLst/>
            <a:cxnLst>
              <a:cxn ang="0">
                <a:pos x="connsiteX0" y="connsiteY0"/>
              </a:cxn>
              <a:cxn ang="0">
                <a:pos x="connsiteX1" y="connsiteY1"/>
              </a:cxn>
              <a:cxn ang="0">
                <a:pos x="connsiteX2" y="connsiteY2"/>
              </a:cxn>
              <a:cxn ang="0">
                <a:pos x="connsiteX3" y="connsiteY3"/>
              </a:cxn>
            </a:cxnLst>
            <a:rect l="l" t="t" r="r" b="b"/>
            <a:pathLst>
              <a:path w="6857999" h="293883">
                <a:moveTo>
                  <a:pt x="6857999" y="0"/>
                </a:moveTo>
                <a:lnTo>
                  <a:pt x="6857999" y="293883"/>
                </a:lnTo>
                <a:lnTo>
                  <a:pt x="0" y="293883"/>
                </a:lnTo>
                <a:lnTo>
                  <a:pt x="0" y="0"/>
                </a:lnTo>
                <a:close/>
              </a:path>
            </a:pathLst>
          </a:custGeom>
          <a:effectLst>
            <a:outerShdw blurRad="50800" dist="38100" dir="10800000" algn="r" rotWithShape="0">
              <a:prstClr val="black">
                <a:alpha val="20000"/>
              </a:prstClr>
            </a:outerShdw>
          </a:effectLst>
        </p:spPr>
      </p:pic>
      <p:sp>
        <p:nvSpPr>
          <p:cNvPr id="17" name="Rectangle: Rounded Corners 16">
            <a:extLst>
              <a:ext uri="{FF2B5EF4-FFF2-40B4-BE49-F238E27FC236}">
                <a16:creationId xmlns:a16="http://schemas.microsoft.com/office/drawing/2014/main" id="{F3126FA9-14D0-6AC5-D2C1-718EE06E3343}"/>
              </a:ext>
            </a:extLst>
          </p:cNvPr>
          <p:cNvSpPr>
            <a:spLocks/>
          </p:cNvSpPr>
          <p:nvPr/>
        </p:nvSpPr>
        <p:spPr>
          <a:xfrm rot="10800000" flipH="1" flipV="1">
            <a:off x="6300438" y="1062650"/>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r>
              <a:rPr lang="en-US" sz="2400" b="1">
                <a:solidFill>
                  <a:srgbClr val="8EBC29"/>
                </a:solidFill>
              </a:rPr>
              <a:t>Limited alignment</a:t>
            </a:r>
          </a:p>
        </p:txBody>
      </p:sp>
      <p:sp>
        <p:nvSpPr>
          <p:cNvPr id="18" name="Rectangle: Rounded Corners 17">
            <a:extLst>
              <a:ext uri="{FF2B5EF4-FFF2-40B4-BE49-F238E27FC236}">
                <a16:creationId xmlns:a16="http://schemas.microsoft.com/office/drawing/2014/main" id="{6481A916-00C7-ACC5-13F1-EDFB350C7169}"/>
              </a:ext>
            </a:extLst>
          </p:cNvPr>
          <p:cNvSpPr>
            <a:spLocks/>
          </p:cNvSpPr>
          <p:nvPr/>
        </p:nvSpPr>
        <p:spPr>
          <a:xfrm rot="10800000" flipH="1" flipV="1">
            <a:off x="6386385" y="1711260"/>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a:defRPr/>
            </a:pPr>
            <a:r>
              <a:rPr lang="en-US">
                <a:solidFill>
                  <a:schemeClr val="bg1"/>
                </a:solidFill>
              </a:rPr>
              <a:t>While Schnucks highlights several community and health goals, there isn’t a direct alignment to PepsiCo’s focus areas because Schnucks focus is very location-specific to the states it operates in.</a:t>
            </a:r>
          </a:p>
        </p:txBody>
      </p:sp>
      <p:sp>
        <p:nvSpPr>
          <p:cNvPr id="19" name="Oval 18">
            <a:extLst>
              <a:ext uri="{FF2B5EF4-FFF2-40B4-BE49-F238E27FC236}">
                <a16:creationId xmlns:a16="http://schemas.microsoft.com/office/drawing/2014/main" id="{6CE15918-9A54-26CA-A520-8021E5FA0E7D}"/>
              </a:ext>
            </a:extLst>
          </p:cNvPr>
          <p:cNvSpPr/>
          <p:nvPr/>
        </p:nvSpPr>
        <p:spPr>
          <a:xfrm>
            <a:off x="6375234" y="1171322"/>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a:extLst>
              <a:ext uri="{FF2B5EF4-FFF2-40B4-BE49-F238E27FC236}">
                <a16:creationId xmlns:a16="http://schemas.microsoft.com/office/drawing/2014/main" id="{79DC4463-3CB6-9FD6-C5E6-A36FB0A07E7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422901" y="1218989"/>
            <a:ext cx="311150" cy="311150"/>
          </a:xfrm>
          <a:prstGeom prst="rect">
            <a:avLst/>
          </a:prstGeom>
        </p:spPr>
      </p:pic>
    </p:spTree>
    <p:extLst>
      <p:ext uri="{BB962C8B-B14F-4D97-AF65-F5344CB8AC3E}">
        <p14:creationId xmlns:p14="http://schemas.microsoft.com/office/powerpoint/2010/main" val="3067834091"/>
      </p:ext>
    </p:extLst>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19F8E0-1D60-4B11-5AD7-1E292045AD10}"/>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63E9E5C9-860D-04EB-4629-D364BFEF0AAF}"/>
              </a:ext>
            </a:extLst>
          </p:cNvPr>
          <p:cNvGraphicFramePr>
            <a:graphicFrameLocks/>
          </p:cNvGraphicFramePr>
          <p:nvPr>
            <p:custDataLst>
              <p:tags r:id="rId1"/>
            </p:custDataLst>
            <p:extLst>
              <p:ext uri="{D42A27DB-BD31-4B8C-83A1-F6EECF244321}">
                <p14:modId xmlns:p14="http://schemas.microsoft.com/office/powerpoint/2010/main" val="7388558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2" name="think-cell data - do not delete" hidden="1">
                        <a:extLst>
                          <a:ext uri="{FF2B5EF4-FFF2-40B4-BE49-F238E27FC236}">
                            <a16:creationId xmlns:a16="http://schemas.microsoft.com/office/drawing/2014/main" id="{63E9E5C9-860D-04EB-4629-D364BFEF0AA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Title 9">
            <a:extLst>
              <a:ext uri="{FF2B5EF4-FFF2-40B4-BE49-F238E27FC236}">
                <a16:creationId xmlns:a16="http://schemas.microsoft.com/office/drawing/2014/main" id="{CB4265B8-5F6A-3E97-384F-E06B86695E9D}"/>
              </a:ext>
            </a:extLst>
          </p:cNvPr>
          <p:cNvSpPr>
            <a:spLocks noGrp="1"/>
          </p:cNvSpPr>
          <p:nvPr>
            <p:ph type="title"/>
          </p:nvPr>
        </p:nvSpPr>
        <p:spPr>
          <a:xfrm>
            <a:off x="304800" y="247650"/>
            <a:ext cx="11585575" cy="968375"/>
          </a:xfrm>
        </p:spPr>
        <p:txBody>
          <a:bodyPr vert="horz" rIns="0"/>
          <a:lstStyle/>
          <a:p>
            <a:r>
              <a:rPr lang="en-US" sz="3000"/>
              <a:t>SCHNUCKS’ SUSTAINABILITY FOCUS AREAS</a:t>
            </a:r>
            <a:br>
              <a:rPr lang="en-US" sz="3000"/>
            </a:br>
            <a:r>
              <a:rPr lang="en-US" sz="1800" i="1"/>
              <a:t>And how these focus areas align with pep+ pillars</a:t>
            </a:r>
          </a:p>
        </p:txBody>
      </p:sp>
      <p:pic>
        <p:nvPicPr>
          <p:cNvPr id="12" name="Picture Placeholder 8" descr="Schnucks is clear market leader in St. Louis market - The Packer - Fruit  and Vegetable Industry's Leading News Source">
            <a:extLst>
              <a:ext uri="{FF2B5EF4-FFF2-40B4-BE49-F238E27FC236}">
                <a16:creationId xmlns:a16="http://schemas.microsoft.com/office/drawing/2014/main" id="{E77C306A-4312-AF88-927C-E1F474BDBD1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0401" t="39460" r="9545" b="35701"/>
          <a:stretch>
            <a:fillRect/>
          </a:stretch>
        </p:blipFill>
        <p:spPr>
          <a:xfrm>
            <a:off x="9308480" y="382150"/>
            <a:ext cx="2616820" cy="541976"/>
          </a:xfrm>
          <a:prstGeom prst="rect">
            <a:avLst/>
          </a:prstGeom>
        </p:spPr>
      </p:pic>
      <p:sp>
        <p:nvSpPr>
          <p:cNvPr id="13" name="Rectangle: Top Corners Rounded 12">
            <a:extLst>
              <a:ext uri="{FF2B5EF4-FFF2-40B4-BE49-F238E27FC236}">
                <a16:creationId xmlns:a16="http://schemas.microsoft.com/office/drawing/2014/main" id="{8A969046-A23C-8DAF-A7C5-7B68998B1AF0}"/>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 name="Table 4">
            <a:extLst>
              <a:ext uri="{FF2B5EF4-FFF2-40B4-BE49-F238E27FC236}">
                <a16:creationId xmlns:a16="http://schemas.microsoft.com/office/drawing/2014/main" id="{E329CE00-1C59-F493-BF2C-AA7A1DB4B3FC}"/>
              </a:ext>
            </a:extLst>
          </p:cNvPr>
          <p:cNvGraphicFramePr>
            <a:graphicFrameLocks noGrp="1"/>
          </p:cNvGraphicFramePr>
          <p:nvPr>
            <p:extLst>
              <p:ext uri="{D42A27DB-BD31-4B8C-83A1-F6EECF244321}">
                <p14:modId xmlns:p14="http://schemas.microsoft.com/office/powerpoint/2010/main" val="1267056284"/>
              </p:ext>
            </p:extLst>
          </p:nvPr>
        </p:nvGraphicFramePr>
        <p:xfrm>
          <a:off x="-7620" y="1148230"/>
          <a:ext cx="11986260" cy="5041332"/>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3332480">
                  <a:extLst>
                    <a:ext uri="{9D8B030D-6E8A-4147-A177-3AD203B41FA5}">
                      <a16:colId xmlns:a16="http://schemas.microsoft.com/office/drawing/2014/main" val="2382844442"/>
                    </a:ext>
                  </a:extLst>
                </a:gridCol>
                <a:gridCol w="3332480">
                  <a:extLst>
                    <a:ext uri="{9D8B030D-6E8A-4147-A177-3AD203B41FA5}">
                      <a16:colId xmlns:a16="http://schemas.microsoft.com/office/drawing/2014/main" val="957515009"/>
                    </a:ext>
                  </a:extLst>
                </a:gridCol>
                <a:gridCol w="3332480">
                  <a:extLst>
                    <a:ext uri="{9D8B030D-6E8A-4147-A177-3AD203B41FA5}">
                      <a16:colId xmlns:a16="http://schemas.microsoft.com/office/drawing/2014/main" val="2353111847"/>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ts val="1575"/>
                        </a:lnSpc>
                      </a:pPr>
                      <a:r>
                        <a:rPr lang="en-US" sz="1200" b="1" i="0" noProof="0">
                          <a:solidFill>
                            <a:schemeClr val="bg1"/>
                          </a:solidFill>
                          <a:effectLst/>
                          <a:latin typeface="+mn-lt"/>
                          <a:cs typeface="Leelawadee"/>
                        </a:rPr>
                        <a:t>Environmental</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ts val="1575"/>
                        </a:lnSpc>
                      </a:pPr>
                      <a:r>
                        <a:rPr lang="en-US" sz="1200" b="1" i="0" noProof="0">
                          <a:solidFill>
                            <a:schemeClr val="bg1"/>
                          </a:solidFill>
                          <a:effectLst/>
                          <a:latin typeface="+mn-lt"/>
                          <a:cs typeface="Leelawadee"/>
                        </a:rPr>
                        <a:t>Health</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ts val="1575"/>
                        </a:lnSpc>
                      </a:pPr>
                      <a:r>
                        <a:rPr lang="en-US" sz="1200" b="1" i="0" noProof="0">
                          <a:solidFill>
                            <a:schemeClr val="bg1"/>
                          </a:solidFill>
                          <a:effectLst/>
                          <a:latin typeface="+mn-lt"/>
                          <a:cs typeface="Leelawadee"/>
                        </a:rPr>
                        <a:t>Community</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1097280">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954F07"/>
                          </a:solidFill>
                          <a:latin typeface="+mj-lt"/>
                          <a:ea typeface="+mn-ea"/>
                          <a:cs typeface="Leelawadee"/>
                        </a:rPr>
                        <a:t>POSITIVE </a:t>
                      </a:r>
                      <a:br>
                        <a:rPr lang="en-US" sz="1400" kern="1200">
                          <a:solidFill>
                            <a:srgbClr val="954F07"/>
                          </a:solidFill>
                          <a:latin typeface="+mj-lt"/>
                          <a:ea typeface="+mn-ea"/>
                          <a:cs typeface="Leelawadee"/>
                        </a:rPr>
                      </a:br>
                      <a:r>
                        <a:rPr lang="en-US" sz="1400" kern="1200">
                          <a:solidFill>
                            <a:srgbClr val="954F07"/>
                          </a:solidFill>
                          <a:latin typeface="+mj-lt"/>
                          <a:ea typeface="+mn-ea"/>
                          <a:cs typeface="Leelawadee"/>
                        </a:rPr>
                        <a:t>AGRICULTURE</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9F0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a:ln>
                            <a:noFill/>
                          </a:ln>
                          <a:solidFill>
                            <a:schemeClr val="accent3"/>
                          </a:solidFill>
                          <a:effectLst/>
                          <a:uLnTx/>
                          <a:uFillTx/>
                          <a:latin typeface="+mn-lt"/>
                          <a:ea typeface="+mn-ea"/>
                          <a:cs typeface="+mn-cs"/>
                        </a:rPr>
                        <a:t>Not a focus area for the customer.</a:t>
                      </a:r>
                      <a:endParaRPr kumimoji="0" lang="en-US" sz="1050" b="0" i="1" u="none" strike="noStrike" kern="1200" cap="none" spc="0" normalizeH="0" baseline="0" noProof="0">
                        <a:ln>
                          <a:noFill/>
                        </a:ln>
                        <a:solidFill>
                          <a:schemeClr val="accent3"/>
                        </a:solidFill>
                        <a:effectLst/>
                        <a:uLnTx/>
                        <a:uFillTx/>
                        <a:latin typeface="+mn-lt"/>
                        <a:ea typeface="+mn-ea"/>
                        <a:cs typeface="+mn-cs"/>
                      </a:endParaRP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a:ln>
                            <a:noFill/>
                          </a:ln>
                          <a:solidFill>
                            <a:schemeClr val="accent3"/>
                          </a:solidFill>
                          <a:effectLst/>
                          <a:uLnTx/>
                          <a:uFillTx/>
                          <a:latin typeface="+mn-lt"/>
                          <a:ea typeface="+mn-ea"/>
                          <a:cs typeface="+mn-cs"/>
                        </a:rPr>
                        <a:t>Not a focus area for the customer.</a:t>
                      </a:r>
                      <a:endParaRPr kumimoji="0" lang="en-US" sz="1050" b="0" i="1" u="none" strike="noStrike" kern="1200" cap="none" spc="0" normalizeH="0" baseline="0" noProof="0">
                        <a:ln>
                          <a:noFill/>
                        </a:ln>
                        <a:solidFill>
                          <a:schemeClr val="accent3"/>
                        </a:solidFill>
                        <a:effectLst/>
                        <a:uLnTx/>
                        <a:uFillTx/>
                        <a:latin typeface="+mn-lt"/>
                        <a:ea typeface="+mn-ea"/>
                        <a:cs typeface="+mn-cs"/>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a:ln>
                            <a:noFill/>
                          </a:ln>
                          <a:solidFill>
                            <a:schemeClr val="accent3"/>
                          </a:solidFill>
                          <a:effectLst/>
                          <a:uLnTx/>
                          <a:uFillTx/>
                          <a:latin typeface="+mn-lt"/>
                          <a:ea typeface="+mn-ea"/>
                          <a:cs typeface="+mn-cs"/>
                        </a:rPr>
                        <a:t>Not a focus area for the customer.</a:t>
                      </a:r>
                      <a:endParaRPr kumimoji="0" lang="en-US" sz="1050" b="0" i="1" u="none" strike="noStrike" kern="1200" cap="none" spc="0" normalizeH="0" baseline="0" noProof="0">
                        <a:ln>
                          <a:noFill/>
                        </a:ln>
                        <a:solidFill>
                          <a:schemeClr val="accent3"/>
                        </a:solidFill>
                        <a:effectLst/>
                        <a:uLnTx/>
                        <a:uFillTx/>
                        <a:latin typeface="+mn-lt"/>
                        <a:ea typeface="+mn-ea"/>
                        <a:cs typeface="+mn-cs"/>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2324929">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a:ln>
                            <a:noFill/>
                          </a:ln>
                          <a:solidFill>
                            <a:schemeClr val="accent3"/>
                          </a:solidFill>
                          <a:effectLst/>
                          <a:uLnTx/>
                          <a:uFillTx/>
                          <a:latin typeface="+mn-lt"/>
                          <a:ea typeface="+mn-ea"/>
                          <a:cs typeface="+mn-cs"/>
                        </a:rPr>
                        <a:t>Not a focus area for the customer.</a:t>
                      </a:r>
                      <a:endParaRPr kumimoji="0" lang="en-US" sz="1050" b="0" i="1" u="none" strike="noStrike" kern="1200" cap="none" spc="0" normalizeH="0" baseline="0" noProof="0">
                        <a:ln>
                          <a:noFill/>
                        </a:ln>
                        <a:solidFill>
                          <a:schemeClr val="accent3"/>
                        </a:solidFill>
                        <a:effectLst/>
                        <a:uLnTx/>
                        <a:uFillTx/>
                        <a:latin typeface="+mn-lt"/>
                        <a:ea typeface="+mn-ea"/>
                        <a:cs typeface="+mn-cs"/>
                      </a:endParaRP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a:ln>
                            <a:noFill/>
                          </a:ln>
                          <a:solidFill>
                            <a:schemeClr val="accent3"/>
                          </a:solidFill>
                          <a:effectLst/>
                          <a:uLnTx/>
                          <a:uFillTx/>
                          <a:latin typeface="+mn-lt"/>
                          <a:ea typeface="+mn-ea"/>
                          <a:cs typeface="+mn-cs"/>
                        </a:rPr>
                        <a:t>Not a focus area for the customer.</a:t>
                      </a:r>
                      <a:endParaRPr kumimoji="0" lang="en-US" sz="1050" b="0" i="1" u="none" strike="noStrike" kern="1200" cap="none" spc="0" normalizeH="0" baseline="0" noProof="0">
                        <a:ln>
                          <a:noFill/>
                        </a:ln>
                        <a:solidFill>
                          <a:schemeClr val="accent3"/>
                        </a:solidFill>
                        <a:effectLst/>
                        <a:uLnTx/>
                        <a:uFillTx/>
                        <a:latin typeface="+mn-lt"/>
                        <a:ea typeface="+mn-ea"/>
                        <a:cs typeface="+mn-cs"/>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marR="0" lvl="0" indent="-1206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kern="1200" noProof="0">
                          <a:solidFill>
                            <a:schemeClr val="accent3"/>
                          </a:solidFill>
                          <a:highlight>
                            <a:srgbClr val="4FE2F3"/>
                          </a:highlight>
                          <a:latin typeface="+mn-lt"/>
                          <a:ea typeface="+mn-ea"/>
                          <a:cs typeface="Leelawadee" panose="020B0502040204020203" pitchFamily="34" charset="-34"/>
                        </a:rPr>
                        <a:t>Goal:</a:t>
                      </a:r>
                      <a:r>
                        <a:rPr kumimoji="0" lang="en-US" sz="1050" b="0" i="0" u="none" strike="noStrike" kern="1200" cap="none" spc="0" normalizeH="0" baseline="0" noProof="0">
                          <a:ln>
                            <a:noFill/>
                          </a:ln>
                          <a:solidFill>
                            <a:schemeClr val="accent3"/>
                          </a:solidFill>
                          <a:effectLst/>
                          <a:uLnTx/>
                          <a:uFillTx/>
                          <a:latin typeface="+mn-lt"/>
                          <a:ea typeface="+mn-ea"/>
                          <a:cs typeface="+mn-cs"/>
                        </a:rPr>
                        <a:t> Continue to partner with organizations that fight food insecurity and hunger. </a:t>
                      </a:r>
                    </a:p>
                    <a:p>
                      <a:pPr marL="120650" marR="0" lvl="0" indent="-120650"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r>
                        <a:rPr lang="en-US" sz="1050" kern="1200" noProof="0">
                          <a:solidFill>
                            <a:schemeClr val="accent3"/>
                          </a:solidFill>
                          <a:highlight>
                            <a:srgbClr val="4FE2F3"/>
                          </a:highlight>
                          <a:latin typeface="+mn-lt"/>
                          <a:ea typeface="+mn-ea"/>
                          <a:cs typeface="Leelawadee" panose="020B0502040204020203" pitchFamily="34" charset="-34"/>
                        </a:rPr>
                        <a:t>Goal:</a:t>
                      </a:r>
                      <a:r>
                        <a:rPr kumimoji="0" lang="en-US" sz="1050" b="0" i="0" u="none" strike="noStrike" kern="1200" cap="none" spc="0" normalizeH="0" baseline="0" noProof="0">
                          <a:ln>
                            <a:noFill/>
                          </a:ln>
                          <a:solidFill>
                            <a:schemeClr val="accent3"/>
                          </a:solidFill>
                          <a:effectLst/>
                          <a:uLnTx/>
                          <a:uFillTx/>
                          <a:latin typeface="+mn-lt"/>
                          <a:ea typeface="+mn-ea"/>
                          <a:cs typeface="+mn-cs"/>
                        </a:rPr>
                        <a:t> Donate more than $15 million in food to help those in need yearly. </a:t>
                      </a:r>
                    </a:p>
                    <a:p>
                      <a:pPr marL="120650" marR="0" lvl="0" indent="-120650"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r>
                        <a:rPr lang="en-US" sz="1050" kern="1200" noProof="0">
                          <a:solidFill>
                            <a:schemeClr val="accent3"/>
                          </a:solidFill>
                          <a:highlight>
                            <a:srgbClr val="4FE2F3"/>
                          </a:highlight>
                          <a:latin typeface="+mn-lt"/>
                          <a:ea typeface="+mn-ea"/>
                          <a:cs typeface="Leelawadee" panose="020B0502040204020203" pitchFamily="34" charset="-34"/>
                        </a:rPr>
                        <a:t>Goal:</a:t>
                      </a:r>
                      <a:r>
                        <a:rPr kumimoji="0" lang="en-US" sz="1050" b="0" i="0" u="none" strike="noStrike" kern="1200" cap="none" spc="0" normalizeH="0" baseline="0" noProof="0">
                          <a:ln>
                            <a:noFill/>
                          </a:ln>
                          <a:solidFill>
                            <a:schemeClr val="accent3"/>
                          </a:solidFill>
                          <a:effectLst/>
                          <a:uLnTx/>
                          <a:uFillTx/>
                          <a:latin typeface="+mn-lt"/>
                          <a:ea typeface="+mn-ea"/>
                          <a:cs typeface="+mn-cs"/>
                        </a:rPr>
                        <a:t> Partners with nonprofits that are especially focused on job readiness and training, increasing access to education, increasing the diversity of the region’s workforce and providing second chance job opportunities.</a:t>
                      </a:r>
                    </a:p>
                    <a:p>
                      <a:pPr marL="120650" marR="0" lvl="0" indent="-120650"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r>
                        <a:rPr lang="en-US" sz="1050" kern="1200" noProof="0">
                          <a:solidFill>
                            <a:schemeClr val="accent3"/>
                          </a:solidFill>
                          <a:highlight>
                            <a:srgbClr val="4FE2F3"/>
                          </a:highlight>
                          <a:latin typeface="+mn-lt"/>
                          <a:ea typeface="+mn-ea"/>
                          <a:cs typeface="Leelawadee" panose="020B0502040204020203" pitchFamily="34" charset="-34"/>
                        </a:rPr>
                        <a:t>Goal:</a:t>
                      </a:r>
                      <a:r>
                        <a:rPr kumimoji="0" lang="en-US" sz="1050" b="0" i="0" u="none" strike="noStrike" kern="1200" cap="none" spc="0" normalizeH="0" baseline="0" noProof="0">
                          <a:ln>
                            <a:noFill/>
                          </a:ln>
                          <a:solidFill>
                            <a:schemeClr val="accent3"/>
                          </a:solidFill>
                          <a:effectLst/>
                          <a:uLnTx/>
                          <a:uFillTx/>
                          <a:latin typeface="+mn-lt"/>
                          <a:ea typeface="+mn-ea"/>
                          <a:cs typeface="+mn-cs"/>
                        </a:rPr>
                        <a:t> Support disaster relief through the American Red Cross and military veterans and their families through Folds of Honor.</a:t>
                      </a: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r h="1371600">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922F11"/>
                          </a:solidFill>
                          <a:latin typeface="+mj-lt"/>
                          <a:ea typeface="+mn-ea"/>
                          <a:cs typeface="Leelawadee"/>
                        </a:rPr>
                        <a:t>POSITIVE </a:t>
                      </a:r>
                      <a:br>
                        <a:rPr lang="en-US" sz="1400" kern="1200">
                          <a:solidFill>
                            <a:srgbClr val="922F11"/>
                          </a:solidFill>
                          <a:latin typeface="+mj-lt"/>
                          <a:ea typeface="+mn-ea"/>
                          <a:cs typeface="Leelawadee"/>
                        </a:rPr>
                      </a:br>
                      <a:r>
                        <a:rPr lang="en-US" sz="1400" kern="1200">
                          <a:solidFill>
                            <a:srgbClr val="922F11"/>
                          </a:solidFill>
                          <a:latin typeface="+mj-lt"/>
                          <a:ea typeface="+mn-ea"/>
                          <a:cs typeface="Leelawadee"/>
                        </a:rPr>
                        <a:t>CHOICES</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E6D2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a:ln>
                            <a:noFill/>
                          </a:ln>
                          <a:solidFill>
                            <a:schemeClr val="accent3"/>
                          </a:solidFill>
                          <a:effectLst/>
                          <a:uLnTx/>
                          <a:uFillTx/>
                          <a:latin typeface="+mn-lt"/>
                          <a:ea typeface="+mn-ea"/>
                          <a:cs typeface="+mn-cs"/>
                        </a:rPr>
                        <a:t>Not a focus area for the customer.</a:t>
                      </a:r>
                      <a:endParaRPr kumimoji="0" lang="en-US" sz="1050" b="0" i="1" u="none" strike="noStrike" kern="1200" cap="none" spc="0" normalizeH="0" baseline="0" noProof="0">
                        <a:ln>
                          <a:noFill/>
                        </a:ln>
                        <a:solidFill>
                          <a:schemeClr val="accent3"/>
                        </a:solidFill>
                        <a:effectLst/>
                        <a:uLnTx/>
                        <a:uFillTx/>
                        <a:latin typeface="+mn-lt"/>
                        <a:ea typeface="+mn-ea"/>
                        <a:cs typeface="+mn-cs"/>
                      </a:endParaRP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marR="0" lvl="0" indent="-1206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kern="1200" noProof="0">
                          <a:solidFill>
                            <a:schemeClr val="accent3"/>
                          </a:solidFill>
                          <a:highlight>
                            <a:srgbClr val="4FE2F3"/>
                          </a:highlight>
                          <a:latin typeface="+mn-lt"/>
                          <a:ea typeface="+mn-ea"/>
                          <a:cs typeface="Leelawadee" panose="020B0502040204020203" pitchFamily="34" charset="-34"/>
                        </a:rPr>
                        <a:t>Goal:</a:t>
                      </a:r>
                      <a:r>
                        <a:rPr kumimoji="0" lang="en-US" sz="1050" b="1" i="0" u="none" strike="noStrike" kern="1200" cap="none" spc="0" normalizeH="0" baseline="0" noProof="0">
                          <a:ln>
                            <a:noFill/>
                          </a:ln>
                          <a:solidFill>
                            <a:schemeClr val="accent3"/>
                          </a:solidFill>
                          <a:effectLst/>
                          <a:uLnTx/>
                          <a:uFillTx/>
                          <a:latin typeface="+mn-lt"/>
                          <a:ea typeface="+mn-ea"/>
                          <a:cs typeface="+mn-cs"/>
                        </a:rPr>
                        <a:t> </a:t>
                      </a:r>
                      <a:r>
                        <a:rPr kumimoji="0" lang="en-US" sz="1050" b="0" i="0" u="none" strike="noStrike" kern="1200" cap="none" spc="0" normalizeH="0" baseline="0" noProof="0">
                          <a:ln>
                            <a:noFill/>
                          </a:ln>
                          <a:solidFill>
                            <a:schemeClr val="accent3"/>
                          </a:solidFill>
                          <a:effectLst/>
                          <a:uLnTx/>
                          <a:uFillTx/>
                          <a:latin typeface="+mn-lt"/>
                          <a:ea typeface="+mn-ea"/>
                          <a:cs typeface="+mn-cs"/>
                        </a:rPr>
                        <a:t>Supporting access to the care individuals need to live healthy and balanced lives.</a:t>
                      </a:r>
                    </a:p>
                    <a:p>
                      <a:pPr marL="120650" marR="0" lvl="0" indent="-120650"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r>
                        <a:rPr lang="en-US" sz="1050" kern="1200" noProof="0">
                          <a:solidFill>
                            <a:schemeClr val="accent3"/>
                          </a:solidFill>
                          <a:highlight>
                            <a:srgbClr val="4FE2F3"/>
                          </a:highlight>
                          <a:latin typeface="+mn-lt"/>
                          <a:ea typeface="+mn-ea"/>
                          <a:cs typeface="Leelawadee" panose="020B0502040204020203" pitchFamily="34" charset="-34"/>
                        </a:rPr>
                        <a:t>Goal:</a:t>
                      </a:r>
                      <a:r>
                        <a:rPr kumimoji="0" lang="en-US" sz="1050" b="1" i="0" u="none" strike="noStrike" kern="1200" cap="none" spc="0" normalizeH="0" baseline="0" noProof="0">
                          <a:ln>
                            <a:noFill/>
                          </a:ln>
                          <a:solidFill>
                            <a:schemeClr val="accent3"/>
                          </a:solidFill>
                          <a:effectLst/>
                          <a:uLnTx/>
                          <a:uFillTx/>
                          <a:latin typeface="+mn-lt"/>
                          <a:ea typeface="+mn-ea"/>
                          <a:cs typeface="+mn-cs"/>
                        </a:rPr>
                        <a:t> </a:t>
                      </a:r>
                      <a:r>
                        <a:rPr kumimoji="0" lang="en-US" sz="1050" b="0" i="0" u="none" strike="noStrike" kern="1200" cap="none" spc="0" normalizeH="0" baseline="0" noProof="0">
                          <a:ln>
                            <a:noFill/>
                          </a:ln>
                          <a:solidFill>
                            <a:schemeClr val="accent3"/>
                          </a:solidFill>
                          <a:effectLst/>
                          <a:uLnTx/>
                          <a:uFillTx/>
                          <a:latin typeface="+mn-lt"/>
                          <a:ea typeface="+mn-ea"/>
                          <a:cs typeface="+mn-cs"/>
                        </a:rPr>
                        <a:t>Ensuring all people have access to sufficient, safe and nutritious food that meets dietary needs and preferences</a:t>
                      </a:r>
                      <a:r>
                        <a:rPr lang="en-US" sz="1050" b="0" i="0" noProof="0">
                          <a:solidFill>
                            <a:schemeClr val="accent3"/>
                          </a:solidFill>
                          <a:effectLst/>
                          <a:latin typeface="+mn-lt"/>
                        </a:rPr>
                        <a:t>.</a:t>
                      </a:r>
                      <a:endParaRPr kumimoji="0" lang="en-US" sz="1050" b="0" i="0" u="none" strike="noStrike" kern="1200" cap="none" spc="0" normalizeH="0" baseline="0" noProof="0">
                        <a:ln>
                          <a:noFill/>
                        </a:ln>
                        <a:solidFill>
                          <a:schemeClr val="accent3"/>
                        </a:solidFill>
                        <a:effectLst/>
                        <a:uLnTx/>
                        <a:uFillTx/>
                        <a:latin typeface="+mn-lt"/>
                        <a:ea typeface="+mn-ea"/>
                        <a:cs typeface="+mn-cs"/>
                      </a:endParaRP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50" b="0" i="1" u="none" strike="noStrike" kern="1200" cap="none" spc="0" normalizeH="0" baseline="0" noProof="0">
                          <a:ln>
                            <a:noFill/>
                          </a:ln>
                          <a:solidFill>
                            <a:schemeClr val="accent3"/>
                          </a:solidFill>
                          <a:effectLst/>
                          <a:uLnTx/>
                          <a:uFillTx/>
                          <a:latin typeface="+mn-lt"/>
                          <a:ea typeface="+mn-ea"/>
                          <a:cs typeface="+mn-cs"/>
                        </a:rPr>
                        <a:t>Not a focus area for the customer.</a:t>
                      </a:r>
                      <a:endParaRPr kumimoji="0" lang="en-US" sz="1050" b="0" i="1" u="none" strike="noStrike" kern="1200" cap="none" spc="0" normalizeH="0" baseline="0" noProof="0">
                        <a:ln>
                          <a:noFill/>
                        </a:ln>
                        <a:solidFill>
                          <a:schemeClr val="accent3"/>
                        </a:solidFill>
                        <a:effectLst/>
                        <a:uLnTx/>
                        <a:uFillTx/>
                        <a:latin typeface="+mn-lt"/>
                        <a:ea typeface="+mn-ea"/>
                        <a:cs typeface="+mn-cs"/>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40967922"/>
                  </a:ext>
                </a:extLst>
              </a:tr>
            </a:tbl>
          </a:graphicData>
        </a:graphic>
      </p:graphicFrame>
      <p:pic>
        <p:nvPicPr>
          <p:cNvPr id="15" name="Picture 14" descr="A logo of a leaf in a circle&#10;&#10;Description automatically generated">
            <a:extLst>
              <a:ext uri="{FF2B5EF4-FFF2-40B4-BE49-F238E27FC236}">
                <a16:creationId xmlns:a16="http://schemas.microsoft.com/office/drawing/2014/main" id="{AE97DAE3-9F78-79FE-6775-A641728380E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pic>
        <p:nvPicPr>
          <p:cNvPr id="17" name="Picture 16" descr="A blue and green windmill with green arrows&#10;&#10;Description automatically generated">
            <a:extLst>
              <a:ext uri="{FF2B5EF4-FFF2-40B4-BE49-F238E27FC236}">
                <a16:creationId xmlns:a16="http://schemas.microsoft.com/office/drawing/2014/main" id="{D7D156E6-0DED-CFF4-BAD0-71A4955EE11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17884" y="2956884"/>
            <a:ext cx="556204" cy="604020"/>
          </a:xfrm>
          <a:prstGeom prst="rect">
            <a:avLst/>
          </a:prstGeom>
        </p:spPr>
      </p:pic>
      <p:pic>
        <p:nvPicPr>
          <p:cNvPr id="18" name="Picture 17" descr="A logo of a hand and a globe&#10;&#10;Description automatically generated">
            <a:extLst>
              <a:ext uri="{FF2B5EF4-FFF2-40B4-BE49-F238E27FC236}">
                <a16:creationId xmlns:a16="http://schemas.microsoft.com/office/drawing/2014/main" id="{698BD826-377B-28AB-A350-354A4518CB8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27528" y="5297011"/>
            <a:ext cx="536916" cy="583072"/>
          </a:xfrm>
          <a:prstGeom prst="rect">
            <a:avLst/>
          </a:prstGeom>
        </p:spPr>
      </p:pic>
    </p:spTree>
    <p:extLst>
      <p:ext uri="{BB962C8B-B14F-4D97-AF65-F5344CB8AC3E}">
        <p14:creationId xmlns:p14="http://schemas.microsoft.com/office/powerpoint/2010/main" val="22100102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7A514E-7123-529F-C1F8-51A831CD20CC}"/>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B35D181C-0E9F-467D-4204-ECB1912CFDD7}"/>
              </a:ext>
            </a:extLst>
          </p:cNvPr>
          <p:cNvGraphicFramePr>
            <a:graphicFrameLocks/>
          </p:cNvGraphicFramePr>
          <p:nvPr>
            <p:custDataLst>
              <p:tags r:id="rId1"/>
            </p:custDataLst>
            <p:extLst>
              <p:ext uri="{D42A27DB-BD31-4B8C-83A1-F6EECF244321}">
                <p14:modId xmlns:p14="http://schemas.microsoft.com/office/powerpoint/2010/main" val="7033110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5" name="think-cell data - do not delete" hidden="1">
                        <a:extLst>
                          <a:ext uri="{FF2B5EF4-FFF2-40B4-BE49-F238E27FC236}">
                            <a16:creationId xmlns:a16="http://schemas.microsoft.com/office/drawing/2014/main" id="{B35D181C-0E9F-467D-4204-ECB1912CFDD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7" name="Picture 4" descr="Download American Airlines (AA) Logo in SVG Vector or PNG File Format - Logo .wine">
            <a:extLst>
              <a:ext uri="{FF2B5EF4-FFF2-40B4-BE49-F238E27FC236}">
                <a16:creationId xmlns:a16="http://schemas.microsoft.com/office/drawing/2014/main" id="{330CDDFB-C71C-F6E3-D6A0-C6420739BF0B}"/>
              </a:ext>
            </a:extLst>
          </p:cNvPr>
          <p:cNvPicPr>
            <a:picLocks noGrp="1" noChangeAspect="1" noChangeArrowheads="1"/>
          </p:cNvPicPr>
          <p:nvPr>
            <p:ph type="pic" sz="quarter" idx="14"/>
          </p:nvPr>
        </p:nvPicPr>
        <p:blipFill rotWithShape="1">
          <a:blip r:embed="rId6">
            <a:extLst>
              <a:ext uri="{28A0092B-C50C-407E-A947-70E740481C1C}">
                <a14:useLocalDpi xmlns:a14="http://schemas.microsoft.com/office/drawing/2010/main" val="0"/>
              </a:ext>
            </a:extLst>
          </a:blip>
          <a:srcRect l="7121" t="-28952" r="1988" b="-24427"/>
          <a:stretch>
            <a:fillRect/>
          </a:stretch>
        </p:blipFill>
        <p:spPr bwMode="auto">
          <a:xfrm>
            <a:off x="0" y="0"/>
            <a:ext cx="6096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2DC5AA69-B203-87FB-DE8B-487F22F594C3}"/>
              </a:ext>
            </a:extLst>
          </p:cNvPr>
          <p:cNvPicPr>
            <a:picLocks noChangeAspect="1"/>
          </p:cNvPicPr>
          <p:nvPr/>
        </p:nvPicPr>
        <p:blipFill>
          <a:blip r:embed="rId7"/>
          <a:srcRect l="24821" r="18929"/>
          <a:stretch>
            <a:fillRect/>
          </a:stretch>
        </p:blipFill>
        <p:spPr>
          <a:xfrm rot="16200000">
            <a:off x="2520059" y="3282058"/>
            <a:ext cx="6857999" cy="293883"/>
          </a:xfrm>
          <a:custGeom>
            <a:avLst/>
            <a:gdLst>
              <a:gd name="connsiteX0" fmla="*/ 6857999 w 6857999"/>
              <a:gd name="connsiteY0" fmla="*/ 0 h 293883"/>
              <a:gd name="connsiteX1" fmla="*/ 6857999 w 6857999"/>
              <a:gd name="connsiteY1" fmla="*/ 293883 h 293883"/>
              <a:gd name="connsiteX2" fmla="*/ 0 w 6857999"/>
              <a:gd name="connsiteY2" fmla="*/ 293883 h 293883"/>
              <a:gd name="connsiteX3" fmla="*/ 0 w 6857999"/>
              <a:gd name="connsiteY3" fmla="*/ 0 h 293883"/>
            </a:gdLst>
            <a:ahLst/>
            <a:cxnLst>
              <a:cxn ang="0">
                <a:pos x="connsiteX0" y="connsiteY0"/>
              </a:cxn>
              <a:cxn ang="0">
                <a:pos x="connsiteX1" y="connsiteY1"/>
              </a:cxn>
              <a:cxn ang="0">
                <a:pos x="connsiteX2" y="connsiteY2"/>
              </a:cxn>
              <a:cxn ang="0">
                <a:pos x="connsiteX3" y="connsiteY3"/>
              </a:cxn>
            </a:cxnLst>
            <a:rect l="l" t="t" r="r" b="b"/>
            <a:pathLst>
              <a:path w="6857999" h="293883">
                <a:moveTo>
                  <a:pt x="6857999" y="0"/>
                </a:moveTo>
                <a:lnTo>
                  <a:pt x="6857999" y="293883"/>
                </a:lnTo>
                <a:lnTo>
                  <a:pt x="0" y="293883"/>
                </a:lnTo>
                <a:lnTo>
                  <a:pt x="0" y="0"/>
                </a:lnTo>
                <a:close/>
              </a:path>
            </a:pathLst>
          </a:custGeom>
          <a:effectLst>
            <a:outerShdw blurRad="50800" dist="38100" dir="10800000" algn="r" rotWithShape="0">
              <a:prstClr val="black">
                <a:alpha val="20000"/>
              </a:prstClr>
            </a:outerShdw>
          </a:effectLst>
        </p:spPr>
      </p:pic>
      <p:sp>
        <p:nvSpPr>
          <p:cNvPr id="13" name="Rectangle: Single Corner Rounded 12">
            <a:extLst>
              <a:ext uri="{FF2B5EF4-FFF2-40B4-BE49-F238E27FC236}">
                <a16:creationId xmlns:a16="http://schemas.microsoft.com/office/drawing/2014/main" id="{E335373E-4560-C17B-4B36-2CF871D16710}"/>
              </a:ext>
            </a:extLst>
          </p:cNvPr>
          <p:cNvSpPr>
            <a:spLocks/>
          </p:cNvSpPr>
          <p:nvPr/>
        </p:nvSpPr>
        <p:spPr>
          <a:xfrm>
            <a:off x="6300438" y="825872"/>
            <a:ext cx="5852160" cy="66792"/>
          </a:xfrm>
          <a:prstGeom prst="round1Rect">
            <a:avLst>
              <a:gd name="adj" fmla="val 3618"/>
            </a:avLst>
          </a:prstGeom>
          <a:solidFill>
            <a:srgbClr val="0F440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182880" numCol="1" spcCol="38100" rtlCol="0" anchor="b">
            <a:noAutofit/>
          </a:bodyPr>
          <a:lstStyle/>
          <a:p>
            <a:pPr defTabSz="914400"/>
            <a:r>
              <a:rPr kumimoji="0" lang="en-US" sz="3200" b="0" i="0" u="none" strike="noStrike" kern="1200" cap="all" spc="0" normalizeH="0" baseline="0" noProof="0">
                <a:ln>
                  <a:noFill/>
                </a:ln>
                <a:solidFill>
                  <a:srgbClr val="0F440E"/>
                </a:solidFill>
                <a:effectLst/>
                <a:uLnTx/>
                <a:uFillTx/>
                <a:latin typeface="GT Pressura LCG Black"/>
                <a:ea typeface="+mj-ea"/>
                <a:cs typeface="+mj-cs"/>
              </a:rPr>
              <a:t>KEY TAKEAWAYS</a:t>
            </a:r>
            <a:endParaRPr lang="en-US" b="1">
              <a:solidFill>
                <a:srgbClr val="0F440E"/>
              </a:solidFill>
              <a:latin typeface="+mj-lt"/>
            </a:endParaRPr>
          </a:p>
        </p:txBody>
      </p:sp>
      <p:sp>
        <p:nvSpPr>
          <p:cNvPr id="14" name="Rectangle: Rounded Corners 13">
            <a:extLst>
              <a:ext uri="{FF2B5EF4-FFF2-40B4-BE49-F238E27FC236}">
                <a16:creationId xmlns:a16="http://schemas.microsoft.com/office/drawing/2014/main" id="{85F38781-573C-9163-B1AD-8D0EB887AEF4}"/>
              </a:ext>
            </a:extLst>
          </p:cNvPr>
          <p:cNvSpPr>
            <a:spLocks/>
          </p:cNvSpPr>
          <p:nvPr/>
        </p:nvSpPr>
        <p:spPr>
          <a:xfrm rot="10800000" flipH="1" flipV="1">
            <a:off x="6300438" y="1062650"/>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pPr>
              <a:defRPr/>
            </a:pPr>
            <a:r>
              <a:rPr lang="en-US" sz="2400" b="1">
                <a:solidFill>
                  <a:srgbClr val="8EBC29"/>
                </a:solidFill>
              </a:rPr>
              <a:t>Plastics</a:t>
            </a:r>
          </a:p>
        </p:txBody>
      </p:sp>
      <p:sp>
        <p:nvSpPr>
          <p:cNvPr id="15" name="Rectangle: Rounded Corners 14">
            <a:extLst>
              <a:ext uri="{FF2B5EF4-FFF2-40B4-BE49-F238E27FC236}">
                <a16:creationId xmlns:a16="http://schemas.microsoft.com/office/drawing/2014/main" id="{D2363BCD-2970-58BB-BAE9-99B6DB3C294C}"/>
              </a:ext>
            </a:extLst>
          </p:cNvPr>
          <p:cNvSpPr>
            <a:spLocks/>
          </p:cNvSpPr>
          <p:nvPr/>
        </p:nvSpPr>
        <p:spPr>
          <a:xfrm rot="10800000" flipH="1" flipV="1">
            <a:off x="6300438" y="3667989"/>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pPr lvl="0">
              <a:defRPr/>
            </a:pPr>
            <a:r>
              <a:rPr lang="en-US" sz="2400" b="1">
                <a:solidFill>
                  <a:srgbClr val="8EBC29"/>
                </a:solidFill>
              </a:rPr>
              <a:t>Limited alignment</a:t>
            </a:r>
          </a:p>
        </p:txBody>
      </p:sp>
      <p:sp>
        <p:nvSpPr>
          <p:cNvPr id="16" name="Rectangle: Single Corner Rounded 15">
            <a:extLst>
              <a:ext uri="{FF2B5EF4-FFF2-40B4-BE49-F238E27FC236}">
                <a16:creationId xmlns:a16="http://schemas.microsoft.com/office/drawing/2014/main" id="{55FFF220-62F9-3E7A-969F-16B8D39DCFF1}"/>
              </a:ext>
            </a:extLst>
          </p:cNvPr>
          <p:cNvSpPr>
            <a:spLocks/>
          </p:cNvSpPr>
          <p:nvPr/>
        </p:nvSpPr>
        <p:spPr>
          <a:xfrm>
            <a:off x="6300438" y="825872"/>
            <a:ext cx="5852160" cy="66792"/>
          </a:xfrm>
          <a:prstGeom prst="round1Rect">
            <a:avLst>
              <a:gd name="adj" fmla="val 3618"/>
            </a:avLst>
          </a:prstGeom>
          <a:solidFill>
            <a:srgbClr val="0F440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182880" numCol="1" spcCol="38100" rtlCol="0" anchor="b">
            <a:noAutofit/>
          </a:bodyPr>
          <a:lstStyle/>
          <a:p>
            <a:pPr defTabSz="914400"/>
            <a:r>
              <a:rPr kumimoji="0" lang="en-US" sz="3200" b="0" i="0" u="none" strike="noStrike" kern="1200" cap="all" spc="0" normalizeH="0" baseline="0" noProof="0">
                <a:ln>
                  <a:noFill/>
                </a:ln>
                <a:solidFill>
                  <a:srgbClr val="0F440E"/>
                </a:solidFill>
                <a:effectLst/>
                <a:uLnTx/>
                <a:uFillTx/>
                <a:latin typeface="GT Pressura LCG Black"/>
                <a:ea typeface="+mj-ea"/>
                <a:cs typeface="+mj-cs"/>
              </a:rPr>
              <a:t>KEY TAKEAWAYS</a:t>
            </a:r>
            <a:endParaRPr lang="en-US" b="1">
              <a:solidFill>
                <a:srgbClr val="0F440E"/>
              </a:solidFill>
              <a:latin typeface="+mj-lt"/>
            </a:endParaRPr>
          </a:p>
        </p:txBody>
      </p:sp>
      <p:sp>
        <p:nvSpPr>
          <p:cNvPr id="17" name="Oval 16">
            <a:extLst>
              <a:ext uri="{FF2B5EF4-FFF2-40B4-BE49-F238E27FC236}">
                <a16:creationId xmlns:a16="http://schemas.microsoft.com/office/drawing/2014/main" id="{03612CF9-E1FB-2A3A-E36B-DC88559E77AD}"/>
              </a:ext>
            </a:extLst>
          </p:cNvPr>
          <p:cNvSpPr/>
          <p:nvPr/>
        </p:nvSpPr>
        <p:spPr>
          <a:xfrm>
            <a:off x="6375234" y="1171322"/>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303BDE3A-8F1B-D135-316D-1E8009D5974C}"/>
              </a:ext>
            </a:extLst>
          </p:cNvPr>
          <p:cNvSpPr>
            <a:spLocks/>
          </p:cNvSpPr>
          <p:nvPr/>
        </p:nvSpPr>
        <p:spPr>
          <a:xfrm rot="10800000" flipH="1" flipV="1">
            <a:off x="6386385" y="1711260"/>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a:lnSpc>
                <a:spcPct val="100000"/>
              </a:lnSpc>
              <a:spcBef>
                <a:spcPts val="0"/>
              </a:spcBef>
            </a:pPr>
            <a:r>
              <a:rPr lang="en-US">
                <a:solidFill>
                  <a:schemeClr val="bg1"/>
                </a:solidFill>
              </a:rPr>
              <a:t>American Airlines and PepsiCo share goals around increasing recyclability of plastics</a:t>
            </a:r>
          </a:p>
        </p:txBody>
      </p:sp>
      <p:sp>
        <p:nvSpPr>
          <p:cNvPr id="19" name="Oval 18">
            <a:extLst>
              <a:ext uri="{FF2B5EF4-FFF2-40B4-BE49-F238E27FC236}">
                <a16:creationId xmlns:a16="http://schemas.microsoft.com/office/drawing/2014/main" id="{36FA7695-52E8-3CB2-A187-91AA582C5711}"/>
              </a:ext>
            </a:extLst>
          </p:cNvPr>
          <p:cNvSpPr/>
          <p:nvPr/>
        </p:nvSpPr>
        <p:spPr>
          <a:xfrm>
            <a:off x="6375234" y="3785645"/>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CABACB81-7A9C-414B-C486-A93A02725E0F}"/>
              </a:ext>
            </a:extLst>
          </p:cNvPr>
          <p:cNvSpPr>
            <a:spLocks/>
          </p:cNvSpPr>
          <p:nvPr/>
        </p:nvSpPr>
        <p:spPr>
          <a:xfrm rot="10800000" flipH="1" flipV="1">
            <a:off x="6386385" y="4281323"/>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r>
              <a:rPr lang="en-US">
                <a:solidFill>
                  <a:schemeClr val="bg1"/>
                </a:solidFill>
              </a:rPr>
              <a:t>Being an airline company, JetBlue’s focus areas are quite specific to their industry, such as reducing aircraft emissions. Therefore, alignment with PepsiCo is limited.</a:t>
            </a:r>
          </a:p>
        </p:txBody>
      </p:sp>
      <p:pic>
        <p:nvPicPr>
          <p:cNvPr id="24" name="Graphic 23">
            <a:extLst>
              <a:ext uri="{FF2B5EF4-FFF2-40B4-BE49-F238E27FC236}">
                <a16:creationId xmlns:a16="http://schemas.microsoft.com/office/drawing/2014/main" id="{E855A73F-C955-08C0-9621-F90BB4ABB4E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21883" y="1216820"/>
            <a:ext cx="311816" cy="311814"/>
          </a:xfrm>
          <a:prstGeom prst="rect">
            <a:avLst/>
          </a:prstGeom>
        </p:spPr>
      </p:pic>
      <p:pic>
        <p:nvPicPr>
          <p:cNvPr id="26" name="Graphic 25">
            <a:extLst>
              <a:ext uri="{FF2B5EF4-FFF2-40B4-BE49-F238E27FC236}">
                <a16:creationId xmlns:a16="http://schemas.microsoft.com/office/drawing/2014/main" id="{3EC54BF7-1D9D-5A38-7F90-99719AF5C7B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422901" y="3833312"/>
            <a:ext cx="311150" cy="311150"/>
          </a:xfrm>
          <a:prstGeom prst="rect">
            <a:avLst/>
          </a:prstGeom>
        </p:spPr>
      </p:pic>
    </p:spTree>
    <p:extLst>
      <p:ext uri="{BB962C8B-B14F-4D97-AF65-F5344CB8AC3E}">
        <p14:creationId xmlns:p14="http://schemas.microsoft.com/office/powerpoint/2010/main" val="2539431400"/>
      </p:ext>
    </p:extLst>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2C2E8D-4DED-27A4-5806-00C454282B8C}"/>
            </a:ext>
          </a:extLst>
        </p:cNvPr>
        <p:cNvGrpSpPr/>
        <p:nvPr/>
      </p:nvGrpSpPr>
      <p:grpSpPr>
        <a:xfrm>
          <a:off x="0" y="0"/>
          <a:ext cx="0" cy="0"/>
          <a:chOff x="0" y="0"/>
          <a:chExt cx="0" cy="0"/>
        </a:xfrm>
      </p:grpSpPr>
      <p:pic>
        <p:nvPicPr>
          <p:cNvPr id="6146" name="Picture 2" descr="Sobeys Inc. – Brookline PR">
            <a:extLst>
              <a:ext uri="{FF2B5EF4-FFF2-40B4-BE49-F238E27FC236}">
                <a16:creationId xmlns:a16="http://schemas.microsoft.com/office/drawing/2014/main" id="{1DED3CA6-9FE8-4944-9A34-177BB80996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799" y="2705100"/>
            <a:ext cx="5630467" cy="1340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1850829"/>
      </p:ext>
    </p:extLst>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9023B1-6F82-5DFA-66CC-9556C391988B}"/>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3EF0E486-391C-BF30-1C14-17AB4118E140}"/>
              </a:ext>
            </a:extLst>
          </p:cNvPr>
          <p:cNvGraphicFramePr>
            <a:graphicFrameLocks/>
          </p:cNvGraphicFramePr>
          <p:nvPr>
            <p:custDataLst>
              <p:tags r:id="rId1"/>
            </p:custDataLst>
            <p:extLst>
              <p:ext uri="{D42A27DB-BD31-4B8C-83A1-F6EECF244321}">
                <p14:modId xmlns:p14="http://schemas.microsoft.com/office/powerpoint/2010/main" val="22232585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5" name="think-cell data - do not delete" hidden="1">
                        <a:extLst>
                          <a:ext uri="{FF2B5EF4-FFF2-40B4-BE49-F238E27FC236}">
                            <a16:creationId xmlns:a16="http://schemas.microsoft.com/office/drawing/2014/main" id="{3EF0E486-391C-BF30-1C14-17AB4118E14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7" name="Picture 2">
            <a:extLst>
              <a:ext uri="{FF2B5EF4-FFF2-40B4-BE49-F238E27FC236}">
                <a16:creationId xmlns:a16="http://schemas.microsoft.com/office/drawing/2014/main" id="{BE70FC86-7104-1E05-B1F5-E6CC652A00CB}"/>
              </a:ext>
            </a:extLst>
          </p:cNvPr>
          <p:cNvPicPr>
            <a:picLocks noGrp="1" noChangeAspect="1" noChangeArrowheads="1"/>
          </p:cNvPicPr>
          <p:nvPr>
            <p:ph type="pic" sz="quarter" idx="14"/>
          </p:nvPr>
        </p:nvPicPr>
        <p:blipFill rotWithShape="1">
          <a:blip r:embed="rId6">
            <a:extLst>
              <a:ext uri="{28A0092B-C50C-407E-A947-70E740481C1C}">
                <a14:useLocalDpi xmlns:a14="http://schemas.microsoft.com/office/drawing/2010/main" val="0"/>
              </a:ext>
            </a:extLst>
          </a:blip>
          <a:srcRect l="-13830" t="-237241" r="-13830" b="-237241"/>
          <a:stretch>
            <a:fillRect/>
          </a:stretch>
        </p:blipFill>
        <p:spPr bwMode="auto">
          <a:xfrm>
            <a:off x="0" y="0"/>
            <a:ext cx="609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Single Corner Rounded 9">
            <a:extLst>
              <a:ext uri="{FF2B5EF4-FFF2-40B4-BE49-F238E27FC236}">
                <a16:creationId xmlns:a16="http://schemas.microsoft.com/office/drawing/2014/main" id="{08E8353F-62E8-529E-CDD6-7A025E20AC24}"/>
              </a:ext>
            </a:extLst>
          </p:cNvPr>
          <p:cNvSpPr>
            <a:spLocks/>
          </p:cNvSpPr>
          <p:nvPr/>
        </p:nvSpPr>
        <p:spPr>
          <a:xfrm>
            <a:off x="6300438" y="825872"/>
            <a:ext cx="5852160" cy="66792"/>
          </a:xfrm>
          <a:prstGeom prst="round1Rect">
            <a:avLst>
              <a:gd name="adj" fmla="val 3618"/>
            </a:avLst>
          </a:prstGeom>
          <a:solidFill>
            <a:srgbClr val="0F440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182880" numCol="1" spcCol="38100" rtlCol="0" anchor="b">
            <a:noAutofit/>
          </a:bodyPr>
          <a:lstStyle/>
          <a:p>
            <a:pPr defTabSz="914400"/>
            <a:r>
              <a:rPr kumimoji="0" lang="en-US" sz="3200" b="0" i="0" u="none" strike="noStrike" kern="1200" cap="all" spc="0" normalizeH="0" baseline="0" noProof="0">
                <a:ln>
                  <a:noFill/>
                </a:ln>
                <a:solidFill>
                  <a:srgbClr val="0F440E"/>
                </a:solidFill>
                <a:effectLst/>
                <a:uLnTx/>
                <a:uFillTx/>
                <a:latin typeface="GT Pressura LCG Black"/>
                <a:ea typeface="+mj-ea"/>
                <a:cs typeface="+mj-cs"/>
              </a:rPr>
              <a:t>KEY TAKEAWAYS</a:t>
            </a:r>
            <a:endParaRPr lang="en-US" b="1">
              <a:solidFill>
                <a:srgbClr val="0F440E"/>
              </a:solidFill>
              <a:latin typeface="+mj-lt"/>
            </a:endParaRPr>
          </a:p>
        </p:txBody>
      </p:sp>
      <p:pic>
        <p:nvPicPr>
          <p:cNvPr id="11" name="Picture 10">
            <a:extLst>
              <a:ext uri="{FF2B5EF4-FFF2-40B4-BE49-F238E27FC236}">
                <a16:creationId xmlns:a16="http://schemas.microsoft.com/office/drawing/2014/main" id="{F293C51A-DE15-AC37-81E9-843CCD66B5D2}"/>
              </a:ext>
            </a:extLst>
          </p:cNvPr>
          <p:cNvPicPr>
            <a:picLocks noChangeAspect="1"/>
          </p:cNvPicPr>
          <p:nvPr/>
        </p:nvPicPr>
        <p:blipFill>
          <a:blip r:embed="rId7"/>
          <a:srcRect l="24821" r="18929"/>
          <a:stretch>
            <a:fillRect/>
          </a:stretch>
        </p:blipFill>
        <p:spPr>
          <a:xfrm rot="16200000">
            <a:off x="2520059" y="3282059"/>
            <a:ext cx="6857999" cy="293883"/>
          </a:xfrm>
          <a:custGeom>
            <a:avLst/>
            <a:gdLst>
              <a:gd name="connsiteX0" fmla="*/ 6857999 w 6857999"/>
              <a:gd name="connsiteY0" fmla="*/ 0 h 293883"/>
              <a:gd name="connsiteX1" fmla="*/ 6857999 w 6857999"/>
              <a:gd name="connsiteY1" fmla="*/ 293883 h 293883"/>
              <a:gd name="connsiteX2" fmla="*/ 0 w 6857999"/>
              <a:gd name="connsiteY2" fmla="*/ 293883 h 293883"/>
              <a:gd name="connsiteX3" fmla="*/ 0 w 6857999"/>
              <a:gd name="connsiteY3" fmla="*/ 0 h 293883"/>
            </a:gdLst>
            <a:ahLst/>
            <a:cxnLst>
              <a:cxn ang="0">
                <a:pos x="connsiteX0" y="connsiteY0"/>
              </a:cxn>
              <a:cxn ang="0">
                <a:pos x="connsiteX1" y="connsiteY1"/>
              </a:cxn>
              <a:cxn ang="0">
                <a:pos x="connsiteX2" y="connsiteY2"/>
              </a:cxn>
              <a:cxn ang="0">
                <a:pos x="connsiteX3" y="connsiteY3"/>
              </a:cxn>
            </a:cxnLst>
            <a:rect l="l" t="t" r="r" b="b"/>
            <a:pathLst>
              <a:path w="6857999" h="293883">
                <a:moveTo>
                  <a:pt x="6857999" y="0"/>
                </a:moveTo>
                <a:lnTo>
                  <a:pt x="6857999" y="293883"/>
                </a:lnTo>
                <a:lnTo>
                  <a:pt x="0" y="293883"/>
                </a:lnTo>
                <a:lnTo>
                  <a:pt x="0" y="0"/>
                </a:lnTo>
                <a:close/>
              </a:path>
            </a:pathLst>
          </a:custGeom>
          <a:effectLst>
            <a:outerShdw blurRad="50800" dist="38100" dir="10800000" algn="r" rotWithShape="0">
              <a:prstClr val="black">
                <a:alpha val="20000"/>
              </a:prstClr>
            </a:outerShdw>
          </a:effectLst>
        </p:spPr>
      </p:pic>
      <p:sp>
        <p:nvSpPr>
          <p:cNvPr id="12" name="Rectangle: Rounded Corners 11">
            <a:extLst>
              <a:ext uri="{FF2B5EF4-FFF2-40B4-BE49-F238E27FC236}">
                <a16:creationId xmlns:a16="http://schemas.microsoft.com/office/drawing/2014/main" id="{2152C78E-A61C-373F-DCD3-D63017A1B4FB}"/>
              </a:ext>
            </a:extLst>
          </p:cNvPr>
          <p:cNvSpPr>
            <a:spLocks/>
          </p:cNvSpPr>
          <p:nvPr/>
        </p:nvSpPr>
        <p:spPr>
          <a:xfrm rot="10800000" flipH="1" flipV="1">
            <a:off x="6300438" y="1062650"/>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pPr>
              <a:spcBef>
                <a:spcPts val="200"/>
              </a:spcBef>
              <a:defRPr/>
            </a:pPr>
            <a:r>
              <a:rPr lang="en-US" sz="2400" b="1">
                <a:solidFill>
                  <a:srgbClr val="8EBC29"/>
                </a:solidFill>
              </a:rPr>
              <a:t>Sustainable agriculture</a:t>
            </a:r>
          </a:p>
        </p:txBody>
      </p:sp>
      <p:sp>
        <p:nvSpPr>
          <p:cNvPr id="13" name="Rectangle: Rounded Corners 12">
            <a:extLst>
              <a:ext uri="{FF2B5EF4-FFF2-40B4-BE49-F238E27FC236}">
                <a16:creationId xmlns:a16="http://schemas.microsoft.com/office/drawing/2014/main" id="{7F187DE0-34DC-4E85-0457-7913D552723C}"/>
              </a:ext>
            </a:extLst>
          </p:cNvPr>
          <p:cNvSpPr>
            <a:spLocks/>
          </p:cNvSpPr>
          <p:nvPr/>
        </p:nvSpPr>
        <p:spPr>
          <a:xfrm rot="10800000" flipH="1" flipV="1">
            <a:off x="6386385" y="1711260"/>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a:lnSpc>
                <a:spcPct val="100000"/>
              </a:lnSpc>
              <a:defRPr/>
            </a:pPr>
            <a:r>
              <a:rPr lang="en-US">
                <a:solidFill>
                  <a:schemeClr val="bg1"/>
                </a:solidFill>
              </a:rPr>
              <a:t>Both mention committing to encourage more regenerative, restorative and protective and farming practices, with Sobeys calling out initiatives like carbon sequestration.</a:t>
            </a:r>
          </a:p>
        </p:txBody>
      </p:sp>
      <p:sp>
        <p:nvSpPr>
          <p:cNvPr id="14" name="Rectangle: Rounded Corners 13">
            <a:extLst>
              <a:ext uri="{FF2B5EF4-FFF2-40B4-BE49-F238E27FC236}">
                <a16:creationId xmlns:a16="http://schemas.microsoft.com/office/drawing/2014/main" id="{33D7BB26-8FFB-C76A-C6FB-32B2558932AF}"/>
              </a:ext>
            </a:extLst>
          </p:cNvPr>
          <p:cNvSpPr>
            <a:spLocks/>
          </p:cNvSpPr>
          <p:nvPr/>
        </p:nvSpPr>
        <p:spPr>
          <a:xfrm rot="10800000" flipH="1" flipV="1">
            <a:off x="6300438" y="3667989"/>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pPr>
              <a:spcBef>
                <a:spcPts val="200"/>
              </a:spcBef>
              <a:defRPr/>
            </a:pPr>
            <a:r>
              <a:rPr lang="en-US" sz="2400" b="1">
                <a:solidFill>
                  <a:srgbClr val="8EBC29"/>
                </a:solidFill>
              </a:rPr>
              <a:t>Climate</a:t>
            </a:r>
          </a:p>
        </p:txBody>
      </p:sp>
      <p:sp>
        <p:nvSpPr>
          <p:cNvPr id="15" name="Rectangle: Rounded Corners 14">
            <a:extLst>
              <a:ext uri="{FF2B5EF4-FFF2-40B4-BE49-F238E27FC236}">
                <a16:creationId xmlns:a16="http://schemas.microsoft.com/office/drawing/2014/main" id="{9755C570-83D5-BAC9-9954-CE60797B44FE}"/>
              </a:ext>
            </a:extLst>
          </p:cNvPr>
          <p:cNvSpPr>
            <a:spLocks/>
          </p:cNvSpPr>
          <p:nvPr/>
        </p:nvSpPr>
        <p:spPr>
          <a:xfrm rot="10800000" flipH="1" flipV="1">
            <a:off x="6386385" y="4281323"/>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a:defRPr/>
            </a:pPr>
            <a:r>
              <a:rPr lang="en-US">
                <a:solidFill>
                  <a:schemeClr val="bg1"/>
                </a:solidFill>
              </a:rPr>
              <a:t>Both organizations have similar carbon-reduction targets.</a:t>
            </a:r>
          </a:p>
        </p:txBody>
      </p:sp>
      <p:sp>
        <p:nvSpPr>
          <p:cNvPr id="16" name="Oval 15">
            <a:extLst>
              <a:ext uri="{FF2B5EF4-FFF2-40B4-BE49-F238E27FC236}">
                <a16:creationId xmlns:a16="http://schemas.microsoft.com/office/drawing/2014/main" id="{70EB08BE-312F-3EA1-F9FF-FDBC2B77DF8A}"/>
              </a:ext>
            </a:extLst>
          </p:cNvPr>
          <p:cNvSpPr/>
          <p:nvPr/>
        </p:nvSpPr>
        <p:spPr>
          <a:xfrm>
            <a:off x="6375234" y="3785645"/>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45E28C5-654F-521D-AD5D-B34D868EDEAA}"/>
              </a:ext>
            </a:extLst>
          </p:cNvPr>
          <p:cNvSpPr/>
          <p:nvPr/>
        </p:nvSpPr>
        <p:spPr>
          <a:xfrm>
            <a:off x="6375234" y="1171322"/>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1681E5A4-CE54-54E4-7F11-78DF10C5DCE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397290" y="1193378"/>
            <a:ext cx="362372" cy="362372"/>
          </a:xfrm>
          <a:prstGeom prst="rect">
            <a:avLst/>
          </a:prstGeom>
        </p:spPr>
      </p:pic>
      <p:pic>
        <p:nvPicPr>
          <p:cNvPr id="6" name="Graphic 5">
            <a:extLst>
              <a:ext uri="{FF2B5EF4-FFF2-40B4-BE49-F238E27FC236}">
                <a16:creationId xmlns:a16="http://schemas.microsoft.com/office/drawing/2014/main" id="{4D91991B-13BA-538C-0375-71094E7C7BE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444915" y="3855326"/>
            <a:ext cx="267122" cy="267122"/>
          </a:xfrm>
          <a:prstGeom prst="rect">
            <a:avLst/>
          </a:prstGeom>
        </p:spPr>
      </p:pic>
    </p:spTree>
    <p:extLst>
      <p:ext uri="{BB962C8B-B14F-4D97-AF65-F5344CB8AC3E}">
        <p14:creationId xmlns:p14="http://schemas.microsoft.com/office/powerpoint/2010/main" val="272482832"/>
      </p:ext>
    </p:extLst>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6E087C-9E49-9F18-705D-6B231CB5C0C4}"/>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12A803AB-1432-D298-09FF-75C857A767DF}"/>
              </a:ext>
            </a:extLst>
          </p:cNvPr>
          <p:cNvGraphicFramePr>
            <a:graphicFrameLocks noChangeAspect="1"/>
          </p:cNvGraphicFramePr>
          <p:nvPr>
            <p:custDataLst>
              <p:tags r:id="rId1"/>
            </p:custDataLst>
            <p:extLst>
              <p:ext uri="{D42A27DB-BD31-4B8C-83A1-F6EECF244321}">
                <p14:modId xmlns:p14="http://schemas.microsoft.com/office/powerpoint/2010/main" val="31095068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2" name="think-cell data - do not delete" hidden="1">
                        <a:extLst>
                          <a:ext uri="{FF2B5EF4-FFF2-40B4-BE49-F238E27FC236}">
                            <a16:creationId xmlns:a16="http://schemas.microsoft.com/office/drawing/2014/main" id="{12A803AB-1432-D298-09FF-75C857A767D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Title 4">
            <a:extLst>
              <a:ext uri="{FF2B5EF4-FFF2-40B4-BE49-F238E27FC236}">
                <a16:creationId xmlns:a16="http://schemas.microsoft.com/office/drawing/2014/main" id="{E526FC66-FE21-FCF5-C881-800D817458D2}"/>
              </a:ext>
            </a:extLst>
          </p:cNvPr>
          <p:cNvSpPr>
            <a:spLocks noGrp="1"/>
          </p:cNvSpPr>
          <p:nvPr>
            <p:ph type="title"/>
          </p:nvPr>
        </p:nvSpPr>
        <p:spPr>
          <a:xfrm>
            <a:off x="304798" y="246888"/>
            <a:ext cx="11585448" cy="969264"/>
          </a:xfrm>
        </p:spPr>
        <p:txBody>
          <a:bodyPr vert="horz" rIns="0"/>
          <a:lstStyle/>
          <a:p>
            <a:pPr lvl="0"/>
            <a:r>
              <a:rPr lang="en-US" sz="3000"/>
              <a:t>SOBEYS’ SUSTAINABILITY FOCUS AREAS</a:t>
            </a:r>
            <a:br>
              <a:rPr lang="en-US"/>
            </a:br>
            <a:r>
              <a:rPr lang="en-US" sz="1800" i="1"/>
              <a:t>And how these focus areas align with pep+ pillars</a:t>
            </a:r>
          </a:p>
        </p:txBody>
      </p:sp>
      <p:pic>
        <p:nvPicPr>
          <p:cNvPr id="13" name="Picture 2">
            <a:extLst>
              <a:ext uri="{FF2B5EF4-FFF2-40B4-BE49-F238E27FC236}">
                <a16:creationId xmlns:a16="http://schemas.microsoft.com/office/drawing/2014/main" id="{01BAB122-9BBB-D8CF-888F-54917181905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52" t="-8056" r="-152" b="-8056"/>
          <a:stretch>
            <a:fillRect/>
          </a:stretch>
        </p:blipFill>
        <p:spPr bwMode="auto">
          <a:xfrm>
            <a:off x="10339158" y="359794"/>
            <a:ext cx="1548042" cy="447994"/>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Top Corners Rounded 13">
            <a:extLst>
              <a:ext uri="{FF2B5EF4-FFF2-40B4-BE49-F238E27FC236}">
                <a16:creationId xmlns:a16="http://schemas.microsoft.com/office/drawing/2014/main" id="{9A759987-10FF-7347-4504-7C59DCE5F31A}"/>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5" name="Table 4">
            <a:extLst>
              <a:ext uri="{FF2B5EF4-FFF2-40B4-BE49-F238E27FC236}">
                <a16:creationId xmlns:a16="http://schemas.microsoft.com/office/drawing/2014/main" id="{601428D1-D734-8DD7-0EAA-33B03FF9FCB4}"/>
              </a:ext>
            </a:extLst>
          </p:cNvPr>
          <p:cNvGraphicFramePr>
            <a:graphicFrameLocks noGrp="1"/>
          </p:cNvGraphicFramePr>
          <p:nvPr>
            <p:extLst>
              <p:ext uri="{D42A27DB-BD31-4B8C-83A1-F6EECF244321}">
                <p14:modId xmlns:p14="http://schemas.microsoft.com/office/powerpoint/2010/main" val="2728649969"/>
              </p:ext>
            </p:extLst>
          </p:nvPr>
        </p:nvGraphicFramePr>
        <p:xfrm>
          <a:off x="-7620" y="1148230"/>
          <a:ext cx="11986260" cy="5054092"/>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3332480">
                  <a:extLst>
                    <a:ext uri="{9D8B030D-6E8A-4147-A177-3AD203B41FA5}">
                      <a16:colId xmlns:a16="http://schemas.microsoft.com/office/drawing/2014/main" val="2382844442"/>
                    </a:ext>
                  </a:extLst>
                </a:gridCol>
                <a:gridCol w="3332480">
                  <a:extLst>
                    <a:ext uri="{9D8B030D-6E8A-4147-A177-3AD203B41FA5}">
                      <a16:colId xmlns:a16="http://schemas.microsoft.com/office/drawing/2014/main" val="957515009"/>
                    </a:ext>
                  </a:extLst>
                </a:gridCol>
                <a:gridCol w="3332480">
                  <a:extLst>
                    <a:ext uri="{9D8B030D-6E8A-4147-A177-3AD203B41FA5}">
                      <a16:colId xmlns:a16="http://schemas.microsoft.com/office/drawing/2014/main" val="2353111847"/>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200" b="1" i="0" noProof="0">
                          <a:solidFill>
                            <a:schemeClr val="bg1"/>
                          </a:solidFill>
                          <a:effectLst/>
                          <a:latin typeface="+mn-lt"/>
                          <a:cs typeface="Leelawadee" panose="020B0502040204020203" pitchFamily="34" charset="-34"/>
                        </a:rPr>
                        <a:t>Planet​</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1" i="0" noProof="0">
                          <a:solidFill>
                            <a:schemeClr val="bg1"/>
                          </a:solidFill>
                          <a:effectLst/>
                          <a:latin typeface="+mn-lt"/>
                          <a:cs typeface="Leelawadee" panose="020B0502040204020203" pitchFamily="34" charset="-34"/>
                        </a:rPr>
                        <a:t>People​</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1" i="0" noProof="0">
                          <a:solidFill>
                            <a:schemeClr val="bg1"/>
                          </a:solidFill>
                          <a:effectLst/>
                          <a:latin typeface="+mn-lt"/>
                          <a:cs typeface="Leelawadee" panose="020B0502040204020203" pitchFamily="34" charset="-34"/>
                        </a:rPr>
                        <a:t>Products​</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1097280">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954F07"/>
                          </a:solidFill>
                          <a:latin typeface="+mj-lt"/>
                          <a:ea typeface="+mn-ea"/>
                          <a:cs typeface="Leelawadee"/>
                        </a:rPr>
                        <a:t>POSITIVE </a:t>
                      </a:r>
                      <a:br>
                        <a:rPr lang="en-US" sz="1400" kern="1200">
                          <a:solidFill>
                            <a:srgbClr val="954F07"/>
                          </a:solidFill>
                          <a:latin typeface="+mj-lt"/>
                          <a:ea typeface="+mn-ea"/>
                          <a:cs typeface="Leelawadee"/>
                        </a:rPr>
                      </a:br>
                      <a:r>
                        <a:rPr lang="en-US" sz="1400" kern="1200">
                          <a:solidFill>
                            <a:srgbClr val="954F07"/>
                          </a:solidFill>
                          <a:latin typeface="+mj-lt"/>
                          <a:ea typeface="+mn-ea"/>
                          <a:cs typeface="Leelawadee"/>
                        </a:rPr>
                        <a:t>AGRICULTURE</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9F0A"/>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a:ln>
                            <a:noFill/>
                          </a:ln>
                          <a:solidFill>
                            <a:schemeClr val="accent3"/>
                          </a:solidFill>
                          <a:effectLst/>
                          <a:uLnTx/>
                          <a:uFillTx/>
                          <a:latin typeface="+mn-lt"/>
                          <a:ea typeface="+mn-ea"/>
                          <a:cs typeface="Leelawadee" panose="020B0502040204020203" pitchFamily="34" charset="-34"/>
                        </a:rPr>
                        <a:t>Not a focus area for the customer.</a:t>
                      </a:r>
                      <a:endParaRPr kumimoji="0" lang="en-US" sz="1050" b="0" i="0" u="none" strike="noStrike" kern="1200" cap="none" spc="0" normalizeH="0" baseline="0" noProof="0">
                        <a:ln>
                          <a:noFill/>
                        </a:ln>
                        <a:solidFill>
                          <a:schemeClr val="accent3"/>
                        </a:solidFill>
                        <a:effectLst/>
                        <a:uLnTx/>
                        <a:uFillTx/>
                        <a:latin typeface="+mn-lt"/>
                        <a:ea typeface="+mn-ea"/>
                        <a:cs typeface="Leelawadee" panose="020B0502040204020203" pitchFamily="34" charset="-34"/>
                      </a:endParaRP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a:ln>
                            <a:noFill/>
                          </a:ln>
                          <a:solidFill>
                            <a:schemeClr val="accent3"/>
                          </a:solidFill>
                          <a:effectLst/>
                          <a:uLnTx/>
                          <a:uFillTx/>
                          <a:latin typeface="+mn-lt"/>
                          <a:ea typeface="+mn-ea"/>
                          <a:cs typeface="Leelawadee" panose="020B0502040204020203" pitchFamily="34" charset="-34"/>
                        </a:rPr>
                        <a:t>Not a focus area for the customer.</a:t>
                      </a:r>
                      <a:endParaRPr kumimoji="0" lang="en-US" sz="1050" b="0" i="0" u="none" strike="noStrike" kern="1200" cap="none" spc="0" normalizeH="0" baseline="0" noProof="0">
                        <a:ln>
                          <a:noFill/>
                        </a:ln>
                        <a:solidFill>
                          <a:schemeClr val="accent3"/>
                        </a:solidFill>
                        <a:effectLst/>
                        <a:uLnTx/>
                        <a:uFillTx/>
                        <a:latin typeface="+mn-lt"/>
                        <a:ea typeface="+mn-ea"/>
                        <a:cs typeface="Leelawadee" panose="020B0502040204020203" pitchFamily="34" charset="-34"/>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indent="-120650" algn="l" rtl="0" fontAlgn="base">
                        <a:lnSpc>
                          <a:spcPct val="100000"/>
                        </a:lnSpc>
                        <a:buFont typeface="Arial" panose="020B0604020202020204" pitchFamily="34" charset="0"/>
                        <a:buChar char="•"/>
                      </a:pPr>
                      <a:r>
                        <a:rPr lang="en-US" sz="1050" b="0" i="0" noProof="0">
                          <a:solidFill>
                            <a:schemeClr val="accent3"/>
                          </a:solidFill>
                          <a:effectLst/>
                          <a:highlight>
                            <a:srgbClr val="4FE2F3"/>
                          </a:highlight>
                          <a:latin typeface="+mn-lt"/>
                          <a:cs typeface="Leelawadee" panose="020B0502040204020203" pitchFamily="34" charset="-34"/>
                        </a:rPr>
                        <a:t>Goal:</a:t>
                      </a:r>
                      <a:r>
                        <a:rPr lang="en-US" sz="1050" b="0" i="0" noProof="0">
                          <a:solidFill>
                            <a:schemeClr val="accent3"/>
                          </a:solidFill>
                          <a:effectLst/>
                          <a:latin typeface="+mn-lt"/>
                          <a:cs typeface="Leelawadee" panose="020B0502040204020203" pitchFamily="34" charset="-34"/>
                        </a:rPr>
                        <a:t> Embed responsible sourcing across the supply chain​​</a:t>
                      </a:r>
                    </a:p>
                    <a:p>
                      <a:pPr marL="120650" indent="-120650" algn="l" rtl="0" fontAlgn="base">
                        <a:lnSpc>
                          <a:spcPct val="100000"/>
                        </a:lnSpc>
                        <a:spcBef>
                          <a:spcPts val="400"/>
                        </a:spcBef>
                        <a:buFont typeface="Arial" panose="020B0604020202020204" pitchFamily="34" charset="0"/>
                        <a:buChar char="•"/>
                      </a:pPr>
                      <a:r>
                        <a:rPr lang="en-US" sz="1050" b="0" i="0" noProof="0">
                          <a:solidFill>
                            <a:schemeClr val="accent3"/>
                          </a:solidFill>
                          <a:effectLst/>
                          <a:highlight>
                            <a:srgbClr val="4FE2F3"/>
                          </a:highlight>
                          <a:latin typeface="+mn-lt"/>
                          <a:cs typeface="Leelawadee" panose="020B0502040204020203" pitchFamily="34" charset="-34"/>
                        </a:rPr>
                        <a:t>Goal:</a:t>
                      </a:r>
                      <a:r>
                        <a:rPr lang="en-US" sz="1050" b="0" i="0" noProof="0">
                          <a:solidFill>
                            <a:schemeClr val="accent3"/>
                          </a:solidFill>
                          <a:effectLst/>
                          <a:latin typeface="+mn-lt"/>
                          <a:cs typeface="Leelawadee" panose="020B0502040204020203" pitchFamily="34" charset="-34"/>
                        </a:rPr>
                        <a:t> Encourage sustainable practices, including opportunities for carbon sequestration in grazing lands​</a:t>
                      </a:r>
                    </a:p>
                    <a:p>
                      <a:pPr marL="120650" indent="-120650" algn="l" rtl="0" fontAlgn="base">
                        <a:lnSpc>
                          <a:spcPct val="100000"/>
                        </a:lnSpc>
                        <a:spcBef>
                          <a:spcPts val="400"/>
                        </a:spcBef>
                        <a:buFont typeface="Arial" panose="020B0604020202020204" pitchFamily="34" charset="0"/>
                        <a:buChar char="•"/>
                      </a:pPr>
                      <a:r>
                        <a:rPr lang="en-US" sz="1050" b="0" i="0" noProof="0">
                          <a:solidFill>
                            <a:schemeClr val="accent3"/>
                          </a:solidFill>
                          <a:effectLst/>
                          <a:highlight>
                            <a:srgbClr val="4FE2F3"/>
                          </a:highlight>
                          <a:latin typeface="+mn-lt"/>
                          <a:cs typeface="Leelawadee" panose="020B0502040204020203" pitchFamily="34" charset="-34"/>
                        </a:rPr>
                        <a:t>Goal:</a:t>
                      </a:r>
                      <a:r>
                        <a:rPr lang="en-US" sz="1050" b="0" i="0" noProof="0">
                          <a:solidFill>
                            <a:schemeClr val="accent3"/>
                          </a:solidFill>
                          <a:effectLst/>
                          <a:latin typeface="+mn-lt"/>
                          <a:cs typeface="Leelawadee" panose="020B0502040204020203" pitchFamily="34" charset="-34"/>
                        </a:rPr>
                        <a:t> Ensure fair pay for growers through Fairtrade​</a:t>
                      </a: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2324929">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indent="-120650" algn="l" rtl="0" fontAlgn="base">
                        <a:lnSpc>
                          <a:spcPct val="100000"/>
                        </a:lnSpc>
                        <a:buFont typeface="Arial" panose="020B0604020202020204" pitchFamily="34" charset="0"/>
                        <a:buChar char="•"/>
                      </a:pPr>
                      <a:r>
                        <a:rPr lang="en-US" sz="1050" b="0" i="0" noProof="0">
                          <a:solidFill>
                            <a:schemeClr val="accent3"/>
                          </a:solidFill>
                          <a:effectLst/>
                          <a:highlight>
                            <a:srgbClr val="FFC624"/>
                          </a:highlight>
                          <a:latin typeface="+mn-lt"/>
                          <a:cs typeface="Leelawadee" panose="020B0502040204020203" pitchFamily="34" charset="-34"/>
                        </a:rPr>
                        <a:t>Target:</a:t>
                      </a:r>
                      <a:r>
                        <a:rPr lang="en-US" sz="1050" b="0" i="0" noProof="0">
                          <a:solidFill>
                            <a:schemeClr val="accent3"/>
                          </a:solidFill>
                          <a:effectLst/>
                          <a:latin typeface="+mn-lt"/>
                          <a:cs typeface="Leelawadee" panose="020B0502040204020203" pitchFamily="34" charset="-34"/>
                        </a:rPr>
                        <a:t> Achieve net-zero by 2040 for Scope 1 and 2 emissions (ahead of net-zero by 2050 and 1.5°C scenario) ​</a:t>
                      </a:r>
                    </a:p>
                    <a:p>
                      <a:pPr marL="120650" indent="-120650" algn="l" rtl="0" fontAlgn="base">
                        <a:lnSpc>
                          <a:spcPct val="100000"/>
                        </a:lnSpc>
                        <a:spcBef>
                          <a:spcPts val="400"/>
                        </a:spcBef>
                        <a:buFont typeface="Arial" panose="020B0604020202020204" pitchFamily="34" charset="0"/>
                        <a:buChar char="•"/>
                      </a:pPr>
                      <a:r>
                        <a:rPr lang="en-US" sz="1050" b="0" i="0" noProof="0">
                          <a:solidFill>
                            <a:schemeClr val="accent3"/>
                          </a:solidFill>
                          <a:effectLst/>
                          <a:highlight>
                            <a:srgbClr val="FFC624"/>
                          </a:highlight>
                          <a:latin typeface="+mn-lt"/>
                          <a:cs typeface="Leelawadee" panose="020B0502040204020203" pitchFamily="34" charset="-34"/>
                        </a:rPr>
                        <a:t>Target:</a:t>
                      </a:r>
                      <a:r>
                        <a:rPr lang="en-US" sz="1050" b="0" i="0" noProof="0">
                          <a:solidFill>
                            <a:schemeClr val="accent3"/>
                          </a:solidFill>
                          <a:effectLst/>
                          <a:latin typeface="+mn-lt"/>
                          <a:cs typeface="Leelawadee" panose="020B0502040204020203" pitchFamily="34" charset="-34"/>
                        </a:rPr>
                        <a:t> Achieve net-zero by 2050 for Scope 3 emissions​</a:t>
                      </a:r>
                    </a:p>
                    <a:p>
                      <a:pPr marL="120650" indent="-120650" algn="l" rtl="0" fontAlgn="base">
                        <a:lnSpc>
                          <a:spcPct val="100000"/>
                        </a:lnSpc>
                        <a:spcBef>
                          <a:spcPts val="400"/>
                        </a:spcBef>
                        <a:buFont typeface="Arial" panose="020B0604020202020204" pitchFamily="34" charset="0"/>
                        <a:buChar char="•"/>
                      </a:pPr>
                      <a:r>
                        <a:rPr lang="en-US" sz="1050" b="0" i="0" noProof="0">
                          <a:solidFill>
                            <a:schemeClr val="accent3"/>
                          </a:solidFill>
                          <a:effectLst/>
                          <a:highlight>
                            <a:srgbClr val="FFC624"/>
                          </a:highlight>
                          <a:latin typeface="+mn-lt"/>
                          <a:cs typeface="Leelawadee" panose="020B0502040204020203" pitchFamily="34" charset="-34"/>
                        </a:rPr>
                        <a:t>Target:</a:t>
                      </a:r>
                      <a:r>
                        <a:rPr lang="en-US" sz="1050" b="0" i="0" noProof="0">
                          <a:solidFill>
                            <a:schemeClr val="accent3"/>
                          </a:solidFill>
                          <a:effectLst/>
                          <a:latin typeface="+mn-lt"/>
                          <a:cs typeface="Leelawadee" panose="020B0502040204020203" pitchFamily="34" charset="-34"/>
                        </a:rPr>
                        <a:t> Reducing food waste in operations by 50% by 2025​</a:t>
                      </a:r>
                    </a:p>
                    <a:p>
                      <a:pPr marL="120650" indent="-120650" algn="l" rtl="0" fontAlgn="base">
                        <a:lnSpc>
                          <a:spcPct val="100000"/>
                        </a:lnSpc>
                        <a:spcBef>
                          <a:spcPts val="400"/>
                        </a:spcBef>
                        <a:buFont typeface="Arial" panose="020B0604020202020204" pitchFamily="34" charset="0"/>
                        <a:buChar char="•"/>
                      </a:pPr>
                      <a:r>
                        <a:rPr lang="en-US" sz="1050" b="0" i="0" kern="1200" noProof="0">
                          <a:solidFill>
                            <a:schemeClr val="accent3"/>
                          </a:solidFill>
                          <a:effectLst/>
                          <a:highlight>
                            <a:srgbClr val="FFC624"/>
                          </a:highlight>
                          <a:latin typeface="+mn-lt"/>
                          <a:ea typeface="+mn-ea"/>
                          <a:cs typeface="Leelawadee" panose="020B0502040204020203" pitchFamily="34" charset="-34"/>
                        </a:rPr>
                        <a:t>Target:</a:t>
                      </a:r>
                      <a:r>
                        <a:rPr lang="en-US" sz="1050" b="0" i="0" noProof="0">
                          <a:solidFill>
                            <a:schemeClr val="accent3"/>
                          </a:solidFill>
                          <a:effectLst/>
                          <a:latin typeface="+mn-lt"/>
                          <a:cs typeface="Leelawadee" panose="020B0502040204020203" pitchFamily="34" charset="-34"/>
                        </a:rPr>
                        <a:t> Ensure 64% of suppliers, by spend, set science-based reduction targets on their Scope 1 and 2 emissions by the end of calendar 2027</a:t>
                      </a:r>
                    </a:p>
                    <a:p>
                      <a:pPr marL="120650" marR="0" lvl="0" indent="-120650" algn="l" defTabSz="914400" rtl="0" eaLnBrk="1" fontAlgn="base" latinLnBrk="0" hangingPunct="1">
                        <a:lnSpc>
                          <a:spcPct val="100000"/>
                        </a:lnSpc>
                        <a:spcBef>
                          <a:spcPts val="400"/>
                        </a:spcBef>
                        <a:spcAft>
                          <a:spcPts val="0"/>
                        </a:spcAft>
                        <a:buClrTx/>
                        <a:buSzTx/>
                        <a:buFont typeface="Arial" panose="020B0604020202020204" pitchFamily="34" charset="0"/>
                        <a:buChar char="•"/>
                        <a:tabLst/>
                        <a:defRPr/>
                      </a:pPr>
                      <a:r>
                        <a:rPr lang="en-US" sz="1050" b="0" i="0" noProof="0">
                          <a:solidFill>
                            <a:schemeClr val="accent3"/>
                          </a:solidFill>
                          <a:effectLst/>
                          <a:highlight>
                            <a:srgbClr val="4FE2F3"/>
                          </a:highlight>
                          <a:latin typeface="+mn-lt"/>
                          <a:cs typeface="Leelawadee" panose="020B0502040204020203" pitchFamily="34" charset="-34"/>
                        </a:rPr>
                        <a:t>Goal:</a:t>
                      </a:r>
                      <a:r>
                        <a:rPr lang="en-US" sz="1050" b="0" i="0" noProof="0">
                          <a:solidFill>
                            <a:schemeClr val="accent3"/>
                          </a:solidFill>
                          <a:effectLst/>
                          <a:latin typeface="+mn-lt"/>
                          <a:cs typeface="Leelawadee" panose="020B0502040204020203" pitchFamily="34" charset="-34"/>
                        </a:rPr>
                        <a:t> Support Canadian innovation in plastic reduction through partnerships with industry, suppliers </a:t>
                      </a:r>
                      <a:br>
                        <a:rPr lang="en-US" sz="1050" b="0" i="0" noProof="0">
                          <a:solidFill>
                            <a:schemeClr val="accent3"/>
                          </a:solidFill>
                          <a:effectLst/>
                          <a:latin typeface="+mn-lt"/>
                          <a:cs typeface="Leelawadee" panose="020B0502040204020203" pitchFamily="34" charset="-34"/>
                        </a:rPr>
                      </a:br>
                      <a:r>
                        <a:rPr lang="en-US" sz="1050" b="0" i="0" noProof="0">
                          <a:solidFill>
                            <a:schemeClr val="accent3"/>
                          </a:solidFill>
                          <a:effectLst/>
                          <a:latin typeface="+mn-lt"/>
                          <a:cs typeface="Leelawadee" panose="020B0502040204020203" pitchFamily="34" charset="-34"/>
                        </a:rPr>
                        <a:t>and processors to make it easier to live plastic waste-free​</a:t>
                      </a:r>
                    </a:p>
                    <a:p>
                      <a:pPr marL="120650" indent="-120650" algn="l" rtl="0" fontAlgn="base">
                        <a:lnSpc>
                          <a:spcPct val="100000"/>
                        </a:lnSpc>
                        <a:buFont typeface="Arial" panose="020B0604020202020204" pitchFamily="34" charset="0"/>
                        <a:buChar char="•"/>
                      </a:pPr>
                      <a:endParaRPr lang="en-US" sz="1050" b="0" i="0" noProof="0">
                        <a:solidFill>
                          <a:schemeClr val="accent3"/>
                        </a:solidFill>
                        <a:effectLst/>
                        <a:latin typeface="+mn-lt"/>
                        <a:cs typeface="Leelawadee" panose="020B0502040204020203" pitchFamily="34" charset="-34"/>
                      </a:endParaRP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indent="-120650" algn="l" rtl="0" fontAlgn="base">
                        <a:lnSpc>
                          <a:spcPct val="100000"/>
                        </a:lnSpc>
                        <a:buFont typeface="Arial" panose="020B0604020202020204" pitchFamily="34" charset="0"/>
                        <a:buChar char="•"/>
                      </a:pPr>
                      <a:r>
                        <a:rPr lang="en-US" sz="1050" b="0" i="0" noProof="0">
                          <a:solidFill>
                            <a:schemeClr val="accent3"/>
                          </a:solidFill>
                          <a:effectLst/>
                          <a:highlight>
                            <a:srgbClr val="4FE2F3"/>
                          </a:highlight>
                          <a:latin typeface="+mn-lt"/>
                          <a:cs typeface="Leelawadee" panose="020B0502040204020203" pitchFamily="34" charset="-34"/>
                        </a:rPr>
                        <a:t>Goal:</a:t>
                      </a:r>
                      <a:r>
                        <a:rPr lang="en-US" sz="1050" b="0" i="0" noProof="0">
                          <a:solidFill>
                            <a:schemeClr val="accent3"/>
                          </a:solidFill>
                          <a:effectLst/>
                          <a:latin typeface="+mn-lt"/>
                          <a:cs typeface="Leelawadee" panose="020B0502040204020203" pitchFamily="34" charset="-34"/>
                        </a:rPr>
                        <a:t> Build a better workplace by being inclusive </a:t>
                      </a:r>
                      <a:br>
                        <a:rPr lang="en-US" sz="1050" b="0" i="0" noProof="0">
                          <a:solidFill>
                            <a:schemeClr val="accent3"/>
                          </a:solidFill>
                          <a:effectLst/>
                          <a:latin typeface="+mn-lt"/>
                          <a:cs typeface="Leelawadee" panose="020B0502040204020203" pitchFamily="34" charset="-34"/>
                        </a:rPr>
                      </a:br>
                      <a:r>
                        <a:rPr lang="en-US" sz="1050" b="0" i="0" noProof="0">
                          <a:solidFill>
                            <a:schemeClr val="accent3"/>
                          </a:solidFill>
                          <a:effectLst/>
                          <a:latin typeface="+mn-lt"/>
                          <a:cs typeface="Leelawadee" panose="020B0502040204020203" pitchFamily="34" charset="-34"/>
                        </a:rPr>
                        <a:t>of diverse teams and embracing all perspectives​</a:t>
                      </a:r>
                    </a:p>
                    <a:p>
                      <a:pPr marL="120650" indent="-120650" algn="l" rtl="0" fontAlgn="base">
                        <a:lnSpc>
                          <a:spcPct val="100000"/>
                        </a:lnSpc>
                        <a:spcBef>
                          <a:spcPts val="400"/>
                        </a:spcBef>
                        <a:buFont typeface="Arial" panose="020B0604020202020204" pitchFamily="34" charset="0"/>
                        <a:buChar char="•"/>
                      </a:pPr>
                      <a:r>
                        <a:rPr lang="en-US" sz="1050" b="0" i="0" noProof="0">
                          <a:solidFill>
                            <a:schemeClr val="accent3"/>
                          </a:solidFill>
                          <a:effectLst/>
                          <a:highlight>
                            <a:srgbClr val="4FE2F3"/>
                          </a:highlight>
                          <a:latin typeface="+mn-lt"/>
                          <a:cs typeface="Leelawadee" panose="020B0502040204020203" pitchFamily="34" charset="-34"/>
                        </a:rPr>
                        <a:t>Goal:</a:t>
                      </a:r>
                      <a:r>
                        <a:rPr lang="en-US" sz="1050" b="0" i="0" noProof="0">
                          <a:solidFill>
                            <a:schemeClr val="accent3"/>
                          </a:solidFill>
                          <a:effectLst/>
                          <a:latin typeface="+mn-lt"/>
                          <a:cs typeface="Leelawadee" panose="020B0502040204020203" pitchFamily="34" charset="-34"/>
                        </a:rPr>
                        <a:t> Create better customer experiences by understanding and being inclusive of the diverse needs and preferences of customers​</a:t>
                      </a:r>
                    </a:p>
                    <a:p>
                      <a:pPr marL="120650" indent="-120650" algn="l" rtl="0" fontAlgn="base">
                        <a:lnSpc>
                          <a:spcPct val="100000"/>
                        </a:lnSpc>
                        <a:spcBef>
                          <a:spcPts val="400"/>
                        </a:spcBef>
                        <a:buFont typeface="Arial" panose="020B0604020202020204" pitchFamily="34" charset="0"/>
                        <a:buChar char="•"/>
                      </a:pPr>
                      <a:r>
                        <a:rPr lang="en-US" sz="1050" b="0" i="0" noProof="0">
                          <a:solidFill>
                            <a:schemeClr val="accent3"/>
                          </a:solidFill>
                          <a:effectLst/>
                          <a:highlight>
                            <a:srgbClr val="4FE2F3"/>
                          </a:highlight>
                          <a:latin typeface="+mn-lt"/>
                          <a:cs typeface="Leelawadee" panose="020B0502040204020203" pitchFamily="34" charset="-34"/>
                        </a:rPr>
                        <a:t>Goal:</a:t>
                      </a:r>
                      <a:r>
                        <a:rPr lang="en-US" sz="1050" b="0" i="0" noProof="0">
                          <a:solidFill>
                            <a:schemeClr val="accent3"/>
                          </a:solidFill>
                          <a:effectLst/>
                          <a:latin typeface="+mn-lt"/>
                          <a:cs typeface="Leelawadee" panose="020B0502040204020203" pitchFamily="34" charset="-34"/>
                        </a:rPr>
                        <a:t> Contribute to better communities for everyone by supporting marginalized groups through community investment, sustainability and the important role stores play in their communities from coast to coast​</a:t>
                      </a:r>
                    </a:p>
                    <a:p>
                      <a:pPr marL="120650" indent="-120650" algn="l" rtl="0" fontAlgn="base">
                        <a:lnSpc>
                          <a:spcPct val="100000"/>
                        </a:lnSpc>
                        <a:spcBef>
                          <a:spcPts val="400"/>
                        </a:spcBef>
                        <a:buFont typeface="Arial" panose="020B0604020202020204" pitchFamily="34" charset="0"/>
                        <a:buChar char="•"/>
                      </a:pPr>
                      <a:r>
                        <a:rPr lang="en-US" sz="1050" b="0" i="0" noProof="0">
                          <a:solidFill>
                            <a:schemeClr val="accent3"/>
                          </a:solidFill>
                          <a:effectLst/>
                          <a:highlight>
                            <a:srgbClr val="4FE2F3"/>
                          </a:highlight>
                          <a:latin typeface="+mn-lt"/>
                          <a:cs typeface="Leelawadee" panose="020B0502040204020203" pitchFamily="34" charset="-34"/>
                        </a:rPr>
                        <a:t>Goal:</a:t>
                      </a:r>
                      <a:r>
                        <a:rPr lang="en-US" sz="1050" b="0" i="0" noProof="0">
                          <a:solidFill>
                            <a:schemeClr val="accent3"/>
                          </a:solidFill>
                          <a:effectLst/>
                          <a:latin typeface="+mn-lt"/>
                          <a:cs typeface="Leelawadee" panose="020B0502040204020203" pitchFamily="34" charset="-34"/>
                        </a:rPr>
                        <a:t> Remove barriers to access healthy and affordable food​</a:t>
                      </a:r>
                    </a:p>
                    <a:p>
                      <a:pPr marL="120650" indent="-120650" algn="l" rtl="0" fontAlgn="base">
                        <a:lnSpc>
                          <a:spcPct val="100000"/>
                        </a:lnSpc>
                        <a:spcBef>
                          <a:spcPts val="400"/>
                        </a:spcBef>
                        <a:buFont typeface="Arial" panose="020B0604020202020204" pitchFamily="34" charset="0"/>
                        <a:buChar char="•"/>
                      </a:pPr>
                      <a:r>
                        <a:rPr lang="en-US" sz="1050" b="0" i="0" noProof="0">
                          <a:solidFill>
                            <a:schemeClr val="accent3"/>
                          </a:solidFill>
                          <a:effectLst/>
                          <a:highlight>
                            <a:srgbClr val="4FE2F3"/>
                          </a:highlight>
                          <a:latin typeface="+mn-lt"/>
                          <a:cs typeface="Leelawadee" panose="020B0502040204020203" pitchFamily="34" charset="-34"/>
                        </a:rPr>
                        <a:t>Goal:</a:t>
                      </a:r>
                      <a:r>
                        <a:rPr lang="en-US" sz="1050" b="0" i="0" noProof="0">
                          <a:solidFill>
                            <a:schemeClr val="accent3"/>
                          </a:solidFill>
                          <a:effectLst/>
                          <a:latin typeface="+mn-lt"/>
                          <a:cs typeface="Leelawadee" panose="020B0502040204020203" pitchFamily="34" charset="-34"/>
                        </a:rPr>
                        <a:t> Ensure more children and youth get the mental health support they need at an early stage​</a:t>
                      </a: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indent="-120650" algn="l" rtl="0" fontAlgn="base">
                        <a:lnSpc>
                          <a:spcPct val="100000"/>
                        </a:lnSpc>
                        <a:buFont typeface="Arial" panose="020B0604020202020204" pitchFamily="34" charset="0"/>
                        <a:buChar char="•"/>
                      </a:pPr>
                      <a:r>
                        <a:rPr lang="en-US" sz="1050" b="0" i="0" noProof="0">
                          <a:solidFill>
                            <a:schemeClr val="accent3"/>
                          </a:solidFill>
                          <a:effectLst/>
                          <a:highlight>
                            <a:srgbClr val="4FE2F3"/>
                          </a:highlight>
                          <a:latin typeface="+mn-lt"/>
                          <a:cs typeface="Leelawadee" panose="020B0502040204020203" pitchFamily="34" charset="-34"/>
                        </a:rPr>
                        <a:t>Goal:</a:t>
                      </a:r>
                      <a:r>
                        <a:rPr lang="en-US" sz="1050" b="0" i="0" kern="1200" noProof="0">
                          <a:solidFill>
                            <a:schemeClr val="accent3"/>
                          </a:solidFill>
                          <a:effectLst/>
                          <a:latin typeface="+mn-lt"/>
                          <a:ea typeface="+mn-ea"/>
                          <a:cs typeface="Leelawadee" panose="020B0502040204020203" pitchFamily="34" charset="-34"/>
                        </a:rPr>
                        <a:t> Ensure there are internal </a:t>
                      </a:r>
                      <a:r>
                        <a:rPr lang="en-US" sz="1050" b="0" i="0" noProof="0">
                          <a:solidFill>
                            <a:schemeClr val="accent3"/>
                          </a:solidFill>
                          <a:effectLst/>
                          <a:latin typeface="+mn-lt"/>
                          <a:cs typeface="Leelawadee" panose="020B0502040204020203" pitchFamily="34" charset="-34"/>
                        </a:rPr>
                        <a:t>policies and practices in place to ensure human rights are respected and </a:t>
                      </a:r>
                      <a:r>
                        <a:rPr lang="en-US" sz="1050" b="0" i="0" noProof="0" err="1">
                          <a:solidFill>
                            <a:schemeClr val="accent3"/>
                          </a:solidFill>
                          <a:effectLst/>
                          <a:latin typeface="+mn-lt"/>
                          <a:cs typeface="Leelawadee" panose="020B0502040204020203" pitchFamily="34" charset="-34"/>
                        </a:rPr>
                        <a:t>labour</a:t>
                      </a:r>
                      <a:r>
                        <a:rPr lang="en-US" sz="1050" b="0" i="0" noProof="0">
                          <a:solidFill>
                            <a:schemeClr val="accent3"/>
                          </a:solidFill>
                          <a:effectLst/>
                          <a:latin typeface="+mn-lt"/>
                          <a:cs typeface="Leelawadee" panose="020B0502040204020203" pitchFamily="34" charset="-34"/>
                        </a:rPr>
                        <a:t> issues are addressed</a:t>
                      </a:r>
                      <a:endParaRPr lang="en-US" sz="1050" b="0" i="0" noProof="0">
                        <a:solidFill>
                          <a:schemeClr val="accent3"/>
                        </a:solidFill>
                        <a:effectLst/>
                        <a:highlight>
                          <a:srgbClr val="FFFF00"/>
                        </a:highlight>
                        <a:latin typeface="+mn-lt"/>
                        <a:cs typeface="Leelawadee" panose="020B0502040204020203" pitchFamily="34" charset="-34"/>
                      </a:endParaRP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r h="1371600">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922F11"/>
                          </a:solidFill>
                          <a:latin typeface="+mj-lt"/>
                          <a:ea typeface="+mn-ea"/>
                          <a:cs typeface="Leelawadee"/>
                        </a:rPr>
                        <a:t>POSITIVE </a:t>
                      </a:r>
                      <a:br>
                        <a:rPr lang="en-US" sz="1400" kern="1200">
                          <a:solidFill>
                            <a:srgbClr val="922F11"/>
                          </a:solidFill>
                          <a:latin typeface="+mj-lt"/>
                          <a:ea typeface="+mn-ea"/>
                          <a:cs typeface="Leelawadee"/>
                        </a:rPr>
                      </a:br>
                      <a:r>
                        <a:rPr lang="en-US" sz="1400" kern="1200">
                          <a:solidFill>
                            <a:srgbClr val="922F11"/>
                          </a:solidFill>
                          <a:latin typeface="+mj-lt"/>
                          <a:ea typeface="+mn-ea"/>
                          <a:cs typeface="Leelawadee"/>
                        </a:rPr>
                        <a:t>CHOICES</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E6D26"/>
                    </a:solidFill>
                  </a:tcPr>
                </a:tc>
                <a:tc>
                  <a:txBody>
                    <a:bodyPr/>
                    <a:lstStyle/>
                    <a:p>
                      <a:pPr marL="120650" indent="-120650" algn="l" rtl="0" fontAlgn="base">
                        <a:lnSpc>
                          <a:spcPct val="100000"/>
                        </a:lnSpc>
                        <a:spcBef>
                          <a:spcPts val="400"/>
                        </a:spcBef>
                        <a:buFont typeface="Arial" panose="020B0604020202020204" pitchFamily="34" charset="0"/>
                        <a:buChar char="•"/>
                      </a:pPr>
                      <a:r>
                        <a:rPr lang="en-US" sz="1050" b="0" i="0" noProof="0">
                          <a:solidFill>
                            <a:schemeClr val="accent3"/>
                          </a:solidFill>
                          <a:effectLst/>
                          <a:highlight>
                            <a:srgbClr val="4FE2F3"/>
                          </a:highlight>
                          <a:latin typeface="+mn-lt"/>
                          <a:cs typeface="Leelawadee" panose="020B0502040204020203" pitchFamily="34" charset="-34"/>
                        </a:rPr>
                        <a:t>Goal:</a:t>
                      </a:r>
                      <a:r>
                        <a:rPr lang="en-US" sz="1050" b="0" i="0" noProof="0">
                          <a:solidFill>
                            <a:schemeClr val="accent3"/>
                          </a:solidFill>
                          <a:effectLst/>
                          <a:latin typeface="+mn-lt"/>
                          <a:cs typeface="Leelawadee" panose="020B0502040204020203" pitchFamily="34" charset="-34"/>
                        </a:rPr>
                        <a:t> Lead on circularity to make it easier for customers to shop plastic waste-free in stores and through Voilà (e-commerce)​</a:t>
                      </a:r>
                    </a:p>
                    <a:p>
                      <a:pPr marL="120650" indent="-120650" algn="l" rtl="0" fontAlgn="base">
                        <a:lnSpc>
                          <a:spcPct val="100000"/>
                        </a:lnSpc>
                        <a:spcBef>
                          <a:spcPts val="400"/>
                        </a:spcBef>
                        <a:buFont typeface="Arial" panose="020B0604020202020204" pitchFamily="34" charset="0"/>
                        <a:buChar char="•"/>
                      </a:pPr>
                      <a:r>
                        <a:rPr lang="en-US" sz="1050" b="0" i="0" noProof="0">
                          <a:solidFill>
                            <a:schemeClr val="accent3"/>
                          </a:solidFill>
                          <a:effectLst/>
                          <a:highlight>
                            <a:srgbClr val="4FE2F3"/>
                          </a:highlight>
                          <a:latin typeface="+mn-lt"/>
                          <a:cs typeface="Leelawadee" panose="020B0502040204020203" pitchFamily="34" charset="-34"/>
                        </a:rPr>
                        <a:t>Goal:</a:t>
                      </a:r>
                      <a:r>
                        <a:rPr lang="en-US" sz="1050" b="0" i="0" noProof="0">
                          <a:solidFill>
                            <a:schemeClr val="accent3"/>
                          </a:solidFill>
                          <a:effectLst/>
                          <a:latin typeface="+mn-lt"/>
                          <a:cs typeface="Leelawadee" panose="020B0502040204020203" pitchFamily="34" charset="-34"/>
                        </a:rPr>
                        <a:t> Set targets for Own Brands and goods not-for-resale store packaging to make it easier for customers to buy plastic-waste-free products​</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base">
                        <a:lnSpc>
                          <a:spcPct val="100000"/>
                        </a:lnSpc>
                      </a:pPr>
                      <a:r>
                        <a:rPr lang="en-GB" sz="1050" b="0" i="1" noProof="0">
                          <a:solidFill>
                            <a:schemeClr val="accent3"/>
                          </a:solidFill>
                          <a:effectLst/>
                          <a:latin typeface="+mn-lt"/>
                          <a:cs typeface="Leelawadee" panose="020B0502040204020203" pitchFamily="34" charset="-34"/>
                        </a:rPr>
                        <a:t>Not a focus area for the customer.</a:t>
                      </a:r>
                      <a:endParaRPr lang="en-US" sz="1050" b="0" i="0" noProof="0">
                        <a:solidFill>
                          <a:schemeClr val="accent3"/>
                        </a:solidFill>
                        <a:effectLst/>
                        <a:latin typeface="+mn-lt"/>
                        <a:cs typeface="Leelawadee" panose="020B0502040204020203" pitchFamily="34" charset="-34"/>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indent="-120650" algn="l" rtl="0" fontAlgn="base">
                        <a:lnSpc>
                          <a:spcPct val="100000"/>
                        </a:lnSpc>
                        <a:buFont typeface="Arial" panose="020B0604020202020204" pitchFamily="34" charset="0"/>
                        <a:buChar char="•"/>
                      </a:pPr>
                      <a:r>
                        <a:rPr lang="en-US" sz="1050" b="0" i="0" noProof="0">
                          <a:solidFill>
                            <a:schemeClr val="accent3"/>
                          </a:solidFill>
                          <a:effectLst/>
                          <a:highlight>
                            <a:srgbClr val="4FE2F3"/>
                          </a:highlight>
                          <a:latin typeface="+mn-lt"/>
                          <a:cs typeface="Leelawadee" panose="020B0502040204020203" pitchFamily="34" charset="-34"/>
                        </a:rPr>
                        <a:t>Goal:</a:t>
                      </a:r>
                      <a:r>
                        <a:rPr lang="en-US" sz="1050" b="0" i="0" noProof="0">
                          <a:solidFill>
                            <a:schemeClr val="accent3"/>
                          </a:solidFill>
                          <a:effectLst/>
                          <a:latin typeface="+mn-lt"/>
                          <a:cs typeface="Leelawadee" panose="020B0502040204020203" pitchFamily="34" charset="-34"/>
                        </a:rPr>
                        <a:t> Increase plant-forward options​</a:t>
                      </a:r>
                    </a:p>
                    <a:p>
                      <a:pPr marL="120650" indent="-120650" algn="l" rtl="0" fontAlgn="base">
                        <a:lnSpc>
                          <a:spcPct val="100000"/>
                        </a:lnSpc>
                        <a:spcBef>
                          <a:spcPts val="400"/>
                        </a:spcBef>
                        <a:buFont typeface="Arial" panose="020B0604020202020204" pitchFamily="34" charset="0"/>
                        <a:buChar char="•"/>
                      </a:pPr>
                      <a:r>
                        <a:rPr lang="en-US" sz="1050" b="0" i="0" noProof="0">
                          <a:solidFill>
                            <a:schemeClr val="accent3"/>
                          </a:solidFill>
                          <a:effectLst/>
                          <a:highlight>
                            <a:srgbClr val="4FE2F3"/>
                          </a:highlight>
                          <a:latin typeface="+mn-lt"/>
                          <a:cs typeface="Leelawadee" panose="020B0502040204020203" pitchFamily="34" charset="-34"/>
                        </a:rPr>
                        <a:t>Goal:</a:t>
                      </a:r>
                      <a:r>
                        <a:rPr lang="en-US" sz="1050" b="0" i="0" noProof="0">
                          <a:solidFill>
                            <a:schemeClr val="accent3"/>
                          </a:solidFill>
                          <a:effectLst/>
                          <a:latin typeface="+mn-lt"/>
                          <a:cs typeface="Leelawadee" panose="020B0502040204020203" pitchFamily="34" charset="-34"/>
                        </a:rPr>
                        <a:t> Improve ways to choose sustainable products (i.e., third-party certifications)​</a:t>
                      </a:r>
                    </a:p>
                    <a:p>
                      <a:pPr marL="120650" indent="-120650" algn="l" rtl="0" fontAlgn="base">
                        <a:lnSpc>
                          <a:spcPct val="100000"/>
                        </a:lnSpc>
                        <a:spcBef>
                          <a:spcPts val="400"/>
                        </a:spcBef>
                        <a:buFont typeface="Arial" panose="020B0604020202020204" pitchFamily="34" charset="0"/>
                        <a:buChar char="•"/>
                      </a:pPr>
                      <a:r>
                        <a:rPr lang="en-US" sz="1050" b="0" i="0" noProof="0">
                          <a:solidFill>
                            <a:schemeClr val="accent3"/>
                          </a:solidFill>
                          <a:effectLst/>
                          <a:highlight>
                            <a:srgbClr val="4FE2F3"/>
                          </a:highlight>
                          <a:latin typeface="+mn-lt"/>
                          <a:cs typeface="Leelawadee" panose="020B0502040204020203" pitchFamily="34" charset="-34"/>
                        </a:rPr>
                        <a:t>Goal:</a:t>
                      </a:r>
                      <a:r>
                        <a:rPr lang="en-US" sz="1050" b="0" i="0" noProof="0">
                          <a:solidFill>
                            <a:schemeClr val="accent3"/>
                          </a:solidFill>
                          <a:effectLst/>
                          <a:latin typeface="+mn-lt"/>
                          <a:cs typeface="Leelawadee" panose="020B0502040204020203" pitchFamily="34" charset="-34"/>
                        </a:rPr>
                        <a:t> Ensure all Compliments products are designed to meet health and nutrition standards </a:t>
                      </a:r>
                      <a:br>
                        <a:rPr lang="en-US" sz="1050" b="0" i="0" noProof="0">
                          <a:solidFill>
                            <a:schemeClr val="accent3"/>
                          </a:solidFill>
                          <a:effectLst/>
                          <a:latin typeface="+mn-lt"/>
                          <a:cs typeface="Leelawadee" panose="020B0502040204020203" pitchFamily="34" charset="-34"/>
                        </a:rPr>
                      </a:br>
                      <a:r>
                        <a:rPr lang="en-US" sz="1050" b="0" i="0" noProof="0">
                          <a:solidFill>
                            <a:schemeClr val="accent3"/>
                          </a:solidFill>
                          <a:effectLst/>
                          <a:latin typeface="+mn-lt"/>
                          <a:cs typeface="Leelawadee" panose="020B0502040204020203" pitchFamily="34" charset="-34"/>
                        </a:rPr>
                        <a:t>(sodium, sugars and saturated fats​)</a:t>
                      </a: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40967922"/>
                  </a:ext>
                </a:extLst>
              </a:tr>
            </a:tbl>
          </a:graphicData>
        </a:graphic>
      </p:graphicFrame>
      <p:pic>
        <p:nvPicPr>
          <p:cNvPr id="17" name="Picture 16" descr="A logo of a leaf in a circle&#10;&#10;Description automatically generated">
            <a:extLst>
              <a:ext uri="{FF2B5EF4-FFF2-40B4-BE49-F238E27FC236}">
                <a16:creationId xmlns:a16="http://schemas.microsoft.com/office/drawing/2014/main" id="{C722B1BE-85A4-50A1-BAE9-3B1A2DA70D6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pic>
        <p:nvPicPr>
          <p:cNvPr id="18" name="Picture 17" descr="A blue and green windmill with green arrows&#10;&#10;Description automatically generated">
            <a:extLst>
              <a:ext uri="{FF2B5EF4-FFF2-40B4-BE49-F238E27FC236}">
                <a16:creationId xmlns:a16="http://schemas.microsoft.com/office/drawing/2014/main" id="{154695E3-82E5-C274-9217-B8E77D27AB2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7884" y="2956884"/>
            <a:ext cx="556204" cy="604020"/>
          </a:xfrm>
          <a:prstGeom prst="rect">
            <a:avLst/>
          </a:prstGeom>
        </p:spPr>
      </p:pic>
      <p:pic>
        <p:nvPicPr>
          <p:cNvPr id="19" name="Picture 18" descr="A logo of a hand and a globe&#10;&#10;Description automatically generated">
            <a:extLst>
              <a:ext uri="{FF2B5EF4-FFF2-40B4-BE49-F238E27FC236}">
                <a16:creationId xmlns:a16="http://schemas.microsoft.com/office/drawing/2014/main" id="{1EC9F533-6C0D-CBB0-0100-948C19B66F9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27528" y="5297011"/>
            <a:ext cx="536916" cy="583072"/>
          </a:xfrm>
          <a:prstGeom prst="rect">
            <a:avLst/>
          </a:prstGeom>
        </p:spPr>
      </p:pic>
    </p:spTree>
    <p:extLst>
      <p:ext uri="{BB962C8B-B14F-4D97-AF65-F5344CB8AC3E}">
        <p14:creationId xmlns:p14="http://schemas.microsoft.com/office/powerpoint/2010/main" val="2625532247"/>
      </p:ext>
    </p:extLst>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5EF074-DD8E-0F21-60A9-17E2D59D274B}"/>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7E0CC162-53F2-74B2-DA1D-BB4617E3B6B6}"/>
              </a:ext>
            </a:extLst>
          </p:cNvPr>
          <p:cNvGraphicFramePr>
            <a:graphicFrameLocks/>
          </p:cNvGraphicFramePr>
          <p:nvPr>
            <p:custDataLst>
              <p:tags r:id="rId1"/>
            </p:custDataLst>
            <p:extLst>
              <p:ext uri="{D42A27DB-BD31-4B8C-83A1-F6EECF244321}">
                <p14:modId xmlns:p14="http://schemas.microsoft.com/office/powerpoint/2010/main" val="625028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2" name="think-cell data - do not delete" hidden="1">
                        <a:extLst>
                          <a:ext uri="{FF2B5EF4-FFF2-40B4-BE49-F238E27FC236}">
                            <a16:creationId xmlns:a16="http://schemas.microsoft.com/office/drawing/2014/main" id="{7E0CC162-53F2-74B2-DA1D-BB4617E3B6B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Title 9">
            <a:extLst>
              <a:ext uri="{FF2B5EF4-FFF2-40B4-BE49-F238E27FC236}">
                <a16:creationId xmlns:a16="http://schemas.microsoft.com/office/drawing/2014/main" id="{8A4A6ACA-52F5-6BBF-CC4B-7A612DCD1C5B}"/>
              </a:ext>
            </a:extLst>
          </p:cNvPr>
          <p:cNvSpPr>
            <a:spLocks noGrp="1"/>
          </p:cNvSpPr>
          <p:nvPr>
            <p:ph type="title"/>
          </p:nvPr>
        </p:nvSpPr>
        <p:spPr>
          <a:xfrm>
            <a:off x="304800" y="247650"/>
            <a:ext cx="9686693" cy="968375"/>
          </a:xfrm>
        </p:spPr>
        <p:txBody>
          <a:bodyPr vert="horz" rIns="0"/>
          <a:lstStyle/>
          <a:p>
            <a:pPr lvl="0"/>
            <a:r>
              <a:rPr lang="en-US" sz="2600"/>
              <a:t>COMMONALITY BETWEEN SOBEYS’ AND PEP+ FOCUS AREAS</a:t>
            </a:r>
            <a:br>
              <a:rPr lang="en-US"/>
            </a:br>
            <a:r>
              <a:rPr lang="en-US" sz="1800" i="1"/>
              <a:t>Allowing us to identify opportunities for collaboration, and therefore</a:t>
            </a:r>
            <a:br>
              <a:rPr lang="en-US" sz="1800" i="1"/>
            </a:br>
            <a:r>
              <a:rPr lang="en-US" sz="1800" i="1"/>
              <a:t>add value to our relationship</a:t>
            </a:r>
          </a:p>
        </p:txBody>
      </p:sp>
      <p:sp>
        <p:nvSpPr>
          <p:cNvPr id="18" name="Rectangle: Top Corners Rounded 17">
            <a:extLst>
              <a:ext uri="{FF2B5EF4-FFF2-40B4-BE49-F238E27FC236}">
                <a16:creationId xmlns:a16="http://schemas.microsoft.com/office/drawing/2014/main" id="{E17FD515-2469-DA1F-CBEC-41FA598FFE1A}"/>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9" name="Table 4">
            <a:extLst>
              <a:ext uri="{FF2B5EF4-FFF2-40B4-BE49-F238E27FC236}">
                <a16:creationId xmlns:a16="http://schemas.microsoft.com/office/drawing/2014/main" id="{041989C9-922C-AE22-4EF6-87D007FE154C}"/>
              </a:ext>
            </a:extLst>
          </p:cNvPr>
          <p:cNvGraphicFramePr>
            <a:graphicFrameLocks noGrp="1"/>
          </p:cNvGraphicFramePr>
          <p:nvPr>
            <p:extLst>
              <p:ext uri="{D42A27DB-BD31-4B8C-83A1-F6EECF244321}">
                <p14:modId xmlns:p14="http://schemas.microsoft.com/office/powerpoint/2010/main" val="923664453"/>
              </p:ext>
            </p:extLst>
          </p:nvPr>
        </p:nvGraphicFramePr>
        <p:xfrm>
          <a:off x="-7620" y="1148230"/>
          <a:ext cx="11986260" cy="5202936"/>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3332480">
                  <a:extLst>
                    <a:ext uri="{9D8B030D-6E8A-4147-A177-3AD203B41FA5}">
                      <a16:colId xmlns:a16="http://schemas.microsoft.com/office/drawing/2014/main" val="2382844442"/>
                    </a:ext>
                  </a:extLst>
                </a:gridCol>
                <a:gridCol w="3332480">
                  <a:extLst>
                    <a:ext uri="{9D8B030D-6E8A-4147-A177-3AD203B41FA5}">
                      <a16:colId xmlns:a16="http://schemas.microsoft.com/office/drawing/2014/main" val="957515009"/>
                    </a:ext>
                  </a:extLst>
                </a:gridCol>
                <a:gridCol w="3332480">
                  <a:extLst>
                    <a:ext uri="{9D8B030D-6E8A-4147-A177-3AD203B41FA5}">
                      <a16:colId xmlns:a16="http://schemas.microsoft.com/office/drawing/2014/main" val="2353111847"/>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200" b="1" i="0" noProof="0">
                          <a:solidFill>
                            <a:schemeClr val="bg1"/>
                          </a:solidFill>
                          <a:effectLst/>
                          <a:latin typeface="+mn-lt"/>
                          <a:cs typeface="Leelawadee" panose="020B0502040204020203" pitchFamily="34" charset="-34"/>
                        </a:rPr>
                        <a:t>Planet​</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1" i="0" noProof="0">
                          <a:solidFill>
                            <a:schemeClr val="bg1"/>
                          </a:solidFill>
                          <a:effectLst/>
                          <a:latin typeface="+mn-lt"/>
                          <a:cs typeface="Leelawadee" panose="020B0502040204020203" pitchFamily="34" charset="-34"/>
                        </a:rPr>
                        <a:t>People​</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1" i="0" noProof="0">
                          <a:solidFill>
                            <a:schemeClr val="bg1"/>
                          </a:solidFill>
                          <a:effectLst/>
                          <a:latin typeface="+mn-lt"/>
                          <a:cs typeface="Leelawadee" panose="020B0502040204020203" pitchFamily="34" charset="-34"/>
                        </a:rPr>
                        <a:t>Products​</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1097280">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954F07"/>
                          </a:solidFill>
                          <a:latin typeface="+mj-lt"/>
                          <a:ea typeface="+mn-ea"/>
                          <a:cs typeface="Leelawadee"/>
                        </a:rPr>
                        <a:t>POSITIVE </a:t>
                      </a:r>
                      <a:br>
                        <a:rPr lang="en-US" sz="1400" kern="1200">
                          <a:solidFill>
                            <a:srgbClr val="954F07"/>
                          </a:solidFill>
                          <a:latin typeface="+mj-lt"/>
                          <a:ea typeface="+mn-ea"/>
                          <a:cs typeface="Leelawadee"/>
                        </a:rPr>
                      </a:br>
                      <a:r>
                        <a:rPr lang="en-US" sz="1400" kern="1200">
                          <a:solidFill>
                            <a:srgbClr val="954F07"/>
                          </a:solidFill>
                          <a:latin typeface="+mj-lt"/>
                          <a:ea typeface="+mn-ea"/>
                          <a:cs typeface="Leelawadee"/>
                        </a:rPr>
                        <a:t>AGRICULTURE</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9F0A"/>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50" b="0" i="1" u="none" strike="noStrike" kern="1200" cap="none" spc="0" normalizeH="0" baseline="0" noProof="0">
                          <a:ln>
                            <a:noFill/>
                          </a:ln>
                          <a:solidFill>
                            <a:schemeClr val="accent3"/>
                          </a:solidFill>
                          <a:effectLst/>
                          <a:uLnTx/>
                          <a:uFillTx/>
                          <a:latin typeface="+mn-lt"/>
                          <a:ea typeface="+mn-ea"/>
                          <a:cs typeface="Leelawadee" panose="020B0502040204020203" pitchFamily="34" charset="-34"/>
                        </a:rPr>
                        <a:t>No commonalities.</a:t>
                      </a: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50" b="0" i="1" u="none" strike="noStrike" kern="1200" cap="none" spc="0" normalizeH="0" baseline="0" noProof="0">
                          <a:ln>
                            <a:noFill/>
                          </a:ln>
                          <a:solidFill>
                            <a:schemeClr val="accent3"/>
                          </a:solidFill>
                          <a:effectLst/>
                          <a:uLnTx/>
                          <a:uFillTx/>
                          <a:latin typeface="+mn-lt"/>
                          <a:ea typeface="+mn-ea"/>
                          <a:cs typeface="Leelawadee" panose="020B0502040204020203" pitchFamily="34" charset="-34"/>
                        </a:rPr>
                        <a:t>No commonalities.</a:t>
                      </a: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indent="-120650" algn="l" rtl="0" fontAlgn="base">
                        <a:lnSpc>
                          <a:spcPct val="100000"/>
                        </a:lnSpc>
                        <a:buFont typeface="Arial" panose="020B0604020202020204" pitchFamily="34" charset="0"/>
                        <a:buChar char="•"/>
                      </a:pPr>
                      <a:r>
                        <a:rPr lang="en-US" sz="1050" b="0" i="0" noProof="0">
                          <a:solidFill>
                            <a:schemeClr val="accent3"/>
                          </a:solidFill>
                          <a:effectLst/>
                          <a:highlight>
                            <a:srgbClr val="4FE2F3"/>
                          </a:highlight>
                          <a:latin typeface="+mn-lt"/>
                          <a:cs typeface="Leelawadee" panose="020B0502040204020203" pitchFamily="34" charset="-34"/>
                        </a:rPr>
                        <a:t>Goal:</a:t>
                      </a:r>
                      <a:r>
                        <a:rPr lang="en-US" sz="1050" b="0" i="0" noProof="0">
                          <a:solidFill>
                            <a:schemeClr val="accent3"/>
                          </a:solidFill>
                          <a:effectLst/>
                          <a:latin typeface="+mn-lt"/>
                          <a:cs typeface="Leelawadee" panose="020B0502040204020203" pitchFamily="34" charset="-34"/>
                        </a:rPr>
                        <a:t> Encourage sustainable practices, including opportunities for carbon sequestration in grazing lands​</a:t>
                      </a:r>
                    </a:p>
                    <a:p>
                      <a:pPr marL="350838" lvl="1" indent="-176213" algn="l" rtl="0" fontAlgn="base">
                        <a:lnSpc>
                          <a:spcPct val="100000"/>
                        </a:lnSpc>
                        <a:spcBef>
                          <a:spcPts val="400"/>
                        </a:spcBef>
                        <a:buClr>
                          <a:schemeClr val="tx1"/>
                        </a:buClr>
                        <a:buFont typeface="Wingdings" panose="05000000000000000000" pitchFamily="2" charset="2"/>
                        <a:buChar char="Ø"/>
                      </a:pPr>
                      <a:r>
                        <a:rPr lang="en-US" sz="1050" b="1" kern="1200" noProof="0">
                          <a:solidFill>
                            <a:schemeClr val="accent3"/>
                          </a:solidFill>
                          <a:latin typeface="+mn-lt"/>
                          <a:ea typeface="+mn-ea"/>
                          <a:cs typeface="Leelawadee" panose="020B0502040204020203" pitchFamily="34" charset="-34"/>
                        </a:rPr>
                        <a:t>pep+ alignment: Spread the adoption of regenerative agriculture, restorative, or protective practices across 10 million acres of land supporting the growth of our key crops and ingredients </a:t>
                      </a:r>
                      <a:br>
                        <a:rPr lang="en-US" sz="1050" b="1" kern="1200" noProof="0">
                          <a:solidFill>
                            <a:schemeClr val="accent3"/>
                          </a:solidFill>
                          <a:latin typeface="+mn-lt"/>
                          <a:ea typeface="+mn-ea"/>
                          <a:cs typeface="Leelawadee" panose="020B0502040204020203" pitchFamily="34" charset="-34"/>
                        </a:rPr>
                      </a:br>
                      <a:r>
                        <a:rPr lang="en-US" sz="1050" b="1" kern="1200" noProof="0">
                          <a:solidFill>
                            <a:schemeClr val="accent3"/>
                          </a:solidFill>
                          <a:latin typeface="+mn-lt"/>
                          <a:ea typeface="+mn-ea"/>
                          <a:cs typeface="Leelawadee" panose="020B0502040204020203" pitchFamily="34" charset="-34"/>
                        </a:rPr>
                        <a:t>by 2030 </a:t>
                      </a: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3696529">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indent="-120650" algn="l" rtl="0" fontAlgn="base">
                        <a:lnSpc>
                          <a:spcPct val="100000"/>
                        </a:lnSpc>
                        <a:buFont typeface="Arial" panose="020B0604020202020204" pitchFamily="34" charset="0"/>
                        <a:buChar char="•"/>
                      </a:pPr>
                      <a:r>
                        <a:rPr lang="en-US" sz="1050" b="0" i="0" noProof="0">
                          <a:solidFill>
                            <a:schemeClr val="accent3"/>
                          </a:solidFill>
                          <a:effectLst/>
                          <a:highlight>
                            <a:srgbClr val="4FE2F3"/>
                          </a:highlight>
                          <a:latin typeface="+mn-lt"/>
                          <a:cs typeface="Leelawadee" panose="020B0502040204020203" pitchFamily="34" charset="-34"/>
                        </a:rPr>
                        <a:t>Goal:</a:t>
                      </a:r>
                      <a:r>
                        <a:rPr lang="en-US" sz="1050" b="0" i="0" noProof="0">
                          <a:solidFill>
                            <a:schemeClr val="accent3"/>
                          </a:solidFill>
                          <a:effectLst/>
                          <a:latin typeface="+mn-lt"/>
                          <a:cs typeface="Leelawadee" panose="020B0502040204020203" pitchFamily="34" charset="-34"/>
                        </a:rPr>
                        <a:t> Support Canadian innovation in plastic reduction through partnerships with industry, suppliers </a:t>
                      </a:r>
                      <a:br>
                        <a:rPr lang="en-US" sz="1050" b="0" i="0" noProof="0">
                          <a:solidFill>
                            <a:schemeClr val="accent3"/>
                          </a:solidFill>
                          <a:effectLst/>
                          <a:latin typeface="+mn-lt"/>
                          <a:cs typeface="Leelawadee" panose="020B0502040204020203" pitchFamily="34" charset="-34"/>
                        </a:rPr>
                      </a:br>
                      <a:r>
                        <a:rPr lang="en-US" sz="1050" b="0" i="0" noProof="0">
                          <a:solidFill>
                            <a:schemeClr val="accent3"/>
                          </a:solidFill>
                          <a:effectLst/>
                          <a:latin typeface="+mn-lt"/>
                          <a:cs typeface="Leelawadee" panose="020B0502040204020203" pitchFamily="34" charset="-34"/>
                        </a:rPr>
                        <a:t>and processors to make it easier to live plastic waste-free​</a:t>
                      </a:r>
                    </a:p>
                    <a:p>
                      <a:pPr marL="350838" lvl="1" indent="-176213" algn="l" rtl="0" fontAlgn="base">
                        <a:lnSpc>
                          <a:spcPct val="100000"/>
                        </a:lnSpc>
                        <a:spcBef>
                          <a:spcPts val="400"/>
                        </a:spcBef>
                        <a:buClr>
                          <a:schemeClr val="tx1"/>
                        </a:buClr>
                        <a:buFont typeface="Wingdings" panose="05000000000000000000" pitchFamily="2" charset="2"/>
                        <a:buChar char="Ø"/>
                      </a:pPr>
                      <a:r>
                        <a:rPr lang="en-US" sz="1050" b="1" kern="1200" noProof="0">
                          <a:solidFill>
                            <a:schemeClr val="accent3"/>
                          </a:solidFill>
                          <a:latin typeface="+mn-lt"/>
                          <a:ea typeface="+mn-ea"/>
                          <a:cs typeface="Leelawadee" panose="020B0502040204020203" pitchFamily="34" charset="-34"/>
                        </a:rPr>
                        <a:t>pep+ alignment: Achieve 97% or greater reusable, recyclable, or compostable (RRC) packaging by design by 2030 in our primary and secondary packaging in our key packaging markets </a:t>
                      </a:r>
                    </a:p>
                    <a:p>
                      <a:pPr marL="120650" indent="-120650" algn="l" rtl="0" fontAlgn="base">
                        <a:lnSpc>
                          <a:spcPct val="100000"/>
                        </a:lnSpc>
                        <a:spcBef>
                          <a:spcPts val="1500"/>
                        </a:spcBef>
                        <a:buFont typeface="Arial" panose="020B0604020202020204" pitchFamily="34" charset="0"/>
                        <a:buChar char="•"/>
                      </a:pPr>
                      <a:r>
                        <a:rPr lang="en-US" sz="1050" b="0" i="0" noProof="0">
                          <a:solidFill>
                            <a:schemeClr val="accent3"/>
                          </a:solidFill>
                          <a:effectLst/>
                          <a:highlight>
                            <a:srgbClr val="FFC624"/>
                          </a:highlight>
                          <a:latin typeface="+mn-lt"/>
                          <a:cs typeface="Leelawadee" panose="020B0502040204020203" pitchFamily="34" charset="-34"/>
                        </a:rPr>
                        <a:t>Target:</a:t>
                      </a:r>
                      <a:r>
                        <a:rPr lang="en-US" sz="1050" b="0" i="0" noProof="0">
                          <a:solidFill>
                            <a:schemeClr val="accent3"/>
                          </a:solidFill>
                          <a:effectLst/>
                          <a:latin typeface="+mn-lt"/>
                          <a:cs typeface="Leelawadee" panose="020B0502040204020203" pitchFamily="34" charset="-34"/>
                        </a:rPr>
                        <a:t> Achieve net-zero by 2050 for Scope 3 emissions​</a:t>
                      </a:r>
                    </a:p>
                    <a:p>
                      <a:pPr marL="350838" lvl="1" indent="-176213" algn="l" rtl="0" fontAlgn="base">
                        <a:lnSpc>
                          <a:spcPct val="100000"/>
                        </a:lnSpc>
                        <a:spcBef>
                          <a:spcPts val="400"/>
                        </a:spcBef>
                        <a:buClr>
                          <a:schemeClr val="tx1"/>
                        </a:buClr>
                        <a:buFont typeface="Wingdings" panose="05000000000000000000" pitchFamily="2" charset="2"/>
                        <a:buChar char="Ø"/>
                      </a:pPr>
                      <a:r>
                        <a:rPr lang="en-US" sz="1050" b="1" kern="1200" noProof="0">
                          <a:solidFill>
                            <a:schemeClr val="accent3"/>
                          </a:solidFill>
                          <a:latin typeface="+mn-lt"/>
                          <a:ea typeface="+mn-ea"/>
                          <a:cs typeface="Leelawadee" panose="020B0502040204020203" pitchFamily="34" charset="-34"/>
                        </a:rPr>
                        <a:t>pep+ alignment: Achieve a 42% reduction in Scope 3 Energy &amp; Industry (E&amp;I) emissions by 2030 (vs 2022 baseline)</a:t>
                      </a:r>
                    </a:p>
                    <a:p>
                      <a:pPr marL="350838" lvl="1" indent="-176213" algn="l" rtl="0" fontAlgn="base">
                        <a:lnSpc>
                          <a:spcPct val="100000"/>
                        </a:lnSpc>
                        <a:spcBef>
                          <a:spcPts val="800"/>
                        </a:spcBef>
                        <a:buClr>
                          <a:schemeClr val="tx1"/>
                        </a:buClr>
                        <a:buFont typeface="Wingdings" panose="05000000000000000000" pitchFamily="2" charset="2"/>
                        <a:buChar char="Ø"/>
                      </a:pPr>
                      <a:r>
                        <a:rPr lang="en-US" sz="1050" b="1" kern="1200" noProof="0">
                          <a:solidFill>
                            <a:schemeClr val="accent3"/>
                          </a:solidFill>
                          <a:latin typeface="+mn-lt"/>
                          <a:ea typeface="+mn-ea"/>
                          <a:cs typeface="Leelawadee" panose="020B0502040204020203" pitchFamily="34" charset="-34"/>
                        </a:rPr>
                        <a:t>pep+ alignment: Achieve a 30% reduction in Scope 3 Forest, Land and Agriculture (FLAG) emissions by 2030 (vs 2022 baseline)</a:t>
                      </a:r>
                      <a:endParaRPr lang="en-US" sz="1050" b="1" i="0" kern="1200" noProof="0">
                        <a:solidFill>
                          <a:schemeClr val="accent3"/>
                        </a:solidFill>
                        <a:effectLst/>
                        <a:highlight>
                          <a:srgbClr val="FFC624"/>
                        </a:highlight>
                        <a:latin typeface="+mn-lt"/>
                        <a:ea typeface="+mn-ea"/>
                        <a:cs typeface="Leelawadee" panose="020B0502040204020203" pitchFamily="34" charset="-34"/>
                      </a:endParaRPr>
                    </a:p>
                    <a:p>
                      <a:pPr marL="120650" lvl="0" indent="-120650" algn="l" rtl="0" fontAlgn="base">
                        <a:lnSpc>
                          <a:spcPct val="100000"/>
                        </a:lnSpc>
                        <a:spcBef>
                          <a:spcPts val="1500"/>
                        </a:spcBef>
                        <a:buFont typeface="Arial" panose="020B0604020202020204" pitchFamily="34" charset="0"/>
                        <a:buChar char="•"/>
                      </a:pPr>
                      <a:r>
                        <a:rPr lang="en-US" sz="1050" b="0" i="0" kern="1200" noProof="0">
                          <a:solidFill>
                            <a:schemeClr val="accent3"/>
                          </a:solidFill>
                          <a:effectLst/>
                          <a:highlight>
                            <a:srgbClr val="FFC624"/>
                          </a:highlight>
                          <a:latin typeface="+mn-lt"/>
                          <a:ea typeface="+mn-ea"/>
                          <a:cs typeface="Leelawadee" panose="020B0502040204020203" pitchFamily="34" charset="-34"/>
                        </a:rPr>
                        <a:t>Target:</a:t>
                      </a:r>
                      <a:r>
                        <a:rPr lang="en-US" sz="1050" b="0" i="0" noProof="0">
                          <a:solidFill>
                            <a:schemeClr val="accent3"/>
                          </a:solidFill>
                          <a:effectLst/>
                          <a:latin typeface="+mn-lt"/>
                          <a:cs typeface="Leelawadee" panose="020B0502040204020203" pitchFamily="34" charset="-34"/>
                        </a:rPr>
                        <a:t> Ensure 64% of suppliers, by spend, set science-based reduction targets on their Scope 1 and 2 emissions by the end of calendar 2027</a:t>
                      </a:r>
                    </a:p>
                    <a:p>
                      <a:pPr marL="350838" lvl="1" indent="-176213" algn="l" rtl="0" fontAlgn="base">
                        <a:lnSpc>
                          <a:spcPct val="100000"/>
                        </a:lnSpc>
                        <a:spcBef>
                          <a:spcPts val="400"/>
                        </a:spcBef>
                        <a:buClr>
                          <a:schemeClr val="tx1"/>
                        </a:buClr>
                        <a:buFont typeface="Wingdings" panose="05000000000000000000" pitchFamily="2" charset="2"/>
                        <a:buChar char="Ø"/>
                      </a:pPr>
                      <a:r>
                        <a:rPr lang="en-GB" sz="1050" b="1" kern="1200">
                          <a:solidFill>
                            <a:schemeClr val="accent3"/>
                          </a:solidFill>
                          <a:effectLst/>
                          <a:latin typeface="+mn-lt"/>
                          <a:ea typeface="+mn-ea"/>
                          <a:cs typeface="Leelawadee" panose="020B0502040204020203" pitchFamily="34" charset="-34"/>
                        </a:rPr>
                        <a:t>pep+ alignment: Achieve a 50% reduction in Scope 1 and 2 emissions by 2030 (vs 2022 baseline) </a:t>
                      </a:r>
                      <a:endParaRPr lang="en-US" sz="1050" b="0" i="0" noProof="0">
                        <a:solidFill>
                          <a:schemeClr val="accent3"/>
                        </a:solidFill>
                        <a:effectLst/>
                        <a:latin typeface="+mn-lt"/>
                        <a:cs typeface="Leelawadee" panose="020B0502040204020203" pitchFamily="34" charset="-34"/>
                      </a:endParaRP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indent="-120650" algn="l" rtl="0" fontAlgn="base">
                        <a:lnSpc>
                          <a:spcPct val="100000"/>
                        </a:lnSpc>
                        <a:buFont typeface="Arial" panose="020B0604020202020204" pitchFamily="34" charset="0"/>
                        <a:buChar char="•"/>
                      </a:pPr>
                      <a:r>
                        <a:rPr lang="en-US" sz="1050" b="0" i="0" noProof="0">
                          <a:solidFill>
                            <a:schemeClr val="accent3"/>
                          </a:solidFill>
                          <a:effectLst/>
                          <a:highlight>
                            <a:srgbClr val="4FE2F3"/>
                          </a:highlight>
                          <a:latin typeface="+mn-lt"/>
                          <a:cs typeface="Leelawadee" panose="020B0502040204020203" pitchFamily="34" charset="-34"/>
                        </a:rPr>
                        <a:t>Goal:</a:t>
                      </a:r>
                      <a:r>
                        <a:rPr lang="en-US" sz="1050" b="0" i="0" noProof="0">
                          <a:solidFill>
                            <a:schemeClr val="accent3"/>
                          </a:solidFill>
                          <a:effectLst/>
                          <a:latin typeface="+mn-lt"/>
                          <a:cs typeface="Leelawadee" panose="020B0502040204020203" pitchFamily="34" charset="-34"/>
                        </a:rPr>
                        <a:t> Remove barriers to access healthy and affordable food​</a:t>
                      </a:r>
                    </a:p>
                    <a:p>
                      <a:pPr marL="350838" lvl="1" indent="-176213" algn="l" rtl="0" fontAlgn="base">
                        <a:lnSpc>
                          <a:spcPct val="100000"/>
                        </a:lnSpc>
                        <a:spcBef>
                          <a:spcPts val="400"/>
                        </a:spcBef>
                        <a:buFont typeface="Wingdings" panose="05000000000000000000" pitchFamily="2" charset="2"/>
                        <a:buChar char="Ø"/>
                      </a:pPr>
                      <a:r>
                        <a:rPr lang="en-US" sz="1050" b="1" kern="1200" noProof="0">
                          <a:solidFill>
                            <a:schemeClr val="accent3"/>
                          </a:solidFill>
                          <a:latin typeface="+mn-lt"/>
                          <a:ea typeface="+mn-ea"/>
                          <a:cs typeface="Leelawadee" panose="020B0502040204020203" pitchFamily="34" charset="-34"/>
                        </a:rPr>
                        <a:t>pep+ alignment: </a:t>
                      </a:r>
                      <a:r>
                        <a:rPr lang="en-US" sz="1050" b="1" i="0" noProof="0">
                          <a:solidFill>
                            <a:schemeClr val="accent3"/>
                          </a:solidFill>
                          <a:effectLst/>
                          <a:latin typeface="+mn-lt"/>
                          <a:cs typeface="Leelawadee" panose="020B0502040204020203" pitchFamily="34" charset="-34"/>
                        </a:rPr>
                        <a:t>Partner with communities to advance food security and make nutritious food accessible to 50 million people</a:t>
                      </a:r>
                    </a:p>
                    <a:p>
                      <a:pPr marL="120650" indent="-120650" algn="l" rtl="0" fontAlgn="base">
                        <a:lnSpc>
                          <a:spcPct val="100000"/>
                        </a:lnSpc>
                        <a:spcBef>
                          <a:spcPts val="1500"/>
                        </a:spcBef>
                        <a:buFont typeface="Arial" panose="020B0604020202020204" pitchFamily="34" charset="0"/>
                        <a:buChar char="•"/>
                      </a:pPr>
                      <a:r>
                        <a:rPr lang="en-US" sz="1050" b="0" i="0" noProof="0">
                          <a:solidFill>
                            <a:schemeClr val="accent3"/>
                          </a:solidFill>
                          <a:effectLst/>
                          <a:highlight>
                            <a:srgbClr val="4FE2F3"/>
                          </a:highlight>
                          <a:latin typeface="+mn-lt"/>
                          <a:cs typeface="Leelawadee" panose="020B0502040204020203" pitchFamily="34" charset="-34"/>
                        </a:rPr>
                        <a:t>Goal:</a:t>
                      </a:r>
                      <a:r>
                        <a:rPr lang="en-US" sz="1050" b="0" i="0" noProof="0">
                          <a:solidFill>
                            <a:schemeClr val="accent3"/>
                          </a:solidFill>
                          <a:effectLst/>
                          <a:latin typeface="+mn-lt"/>
                          <a:cs typeface="Leelawadee" panose="020B0502040204020203" pitchFamily="34" charset="-34"/>
                        </a:rPr>
                        <a:t> Contribute to better communities for everyone by supporting marginalized groups through community investment, sustainability and the important role stores play in their communities from coast to coast​</a:t>
                      </a:r>
                    </a:p>
                    <a:p>
                      <a:pPr marL="350838" lvl="1" indent="-176213" algn="l" rtl="0" fontAlgn="base">
                        <a:lnSpc>
                          <a:spcPct val="100000"/>
                        </a:lnSpc>
                        <a:spcBef>
                          <a:spcPts val="400"/>
                        </a:spcBef>
                        <a:buFont typeface="Wingdings" panose="05000000000000000000" pitchFamily="2" charset="2"/>
                        <a:buChar char="Ø"/>
                      </a:pPr>
                      <a:r>
                        <a:rPr lang="en-US" sz="1050" b="1" kern="1200" noProof="0">
                          <a:solidFill>
                            <a:schemeClr val="accent3"/>
                          </a:solidFill>
                          <a:latin typeface="+mn-lt"/>
                          <a:ea typeface="+mn-ea"/>
                          <a:cs typeface="Leelawadee" panose="020B0502040204020203" pitchFamily="34" charset="-34"/>
                        </a:rPr>
                        <a:t>pep+ alignment: </a:t>
                      </a:r>
                      <a:r>
                        <a:rPr lang="en-US" sz="1050" b="1" i="0" noProof="0">
                          <a:solidFill>
                            <a:schemeClr val="accent3"/>
                          </a:solidFill>
                          <a:effectLst/>
                          <a:latin typeface="+mn-lt"/>
                          <a:cs typeface="Leelawadee" panose="020B0502040204020203" pitchFamily="34" charset="-34"/>
                        </a:rPr>
                        <a:t>Continue to help address inequalities for historically marginalized </a:t>
                      </a:r>
                      <a:br>
                        <a:rPr lang="en-US" sz="1050" b="1" i="0" noProof="0">
                          <a:solidFill>
                            <a:schemeClr val="accent3"/>
                          </a:solidFill>
                          <a:effectLst/>
                          <a:latin typeface="+mn-lt"/>
                          <a:cs typeface="Leelawadee" panose="020B0502040204020203" pitchFamily="34" charset="-34"/>
                        </a:rPr>
                      </a:br>
                      <a:r>
                        <a:rPr lang="en-US" sz="1050" b="1" i="0" noProof="0">
                          <a:solidFill>
                            <a:schemeClr val="accent3"/>
                          </a:solidFill>
                          <a:effectLst/>
                          <a:latin typeface="+mn-lt"/>
                          <a:cs typeface="Leelawadee" panose="020B0502040204020203" pitchFamily="34" charset="-34"/>
                        </a:rPr>
                        <a:t>people and underserved businesses and communities</a:t>
                      </a: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rtl="0" fontAlgn="base">
                        <a:lnSpc>
                          <a:spcPct val="100000"/>
                        </a:lnSpc>
                        <a:buFont typeface="Arial" panose="020B0604020202020204" pitchFamily="34" charset="0"/>
                        <a:buNone/>
                      </a:pPr>
                      <a:r>
                        <a:rPr lang="en-US" sz="1050" b="0" i="1" noProof="0">
                          <a:solidFill>
                            <a:schemeClr val="accent3"/>
                          </a:solidFill>
                          <a:effectLst/>
                          <a:latin typeface="+mn-lt"/>
                          <a:cs typeface="Leelawadee" panose="020B0502040204020203" pitchFamily="34" charset="-34"/>
                        </a:rPr>
                        <a:t>No commonalities.</a:t>
                      </a: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bl>
          </a:graphicData>
        </a:graphic>
      </p:graphicFrame>
      <p:pic>
        <p:nvPicPr>
          <p:cNvPr id="20" name="Picture 19" descr="A logo of a leaf in a circle&#10;&#10;Description automatically generated">
            <a:extLst>
              <a:ext uri="{FF2B5EF4-FFF2-40B4-BE49-F238E27FC236}">
                <a16:creationId xmlns:a16="http://schemas.microsoft.com/office/drawing/2014/main" id="{3B8FD80D-A1CF-2987-B310-6F3E1B6936E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pic>
        <p:nvPicPr>
          <p:cNvPr id="21" name="Picture 20" descr="A blue and green windmill with green arrows&#10;&#10;Description automatically generated">
            <a:extLst>
              <a:ext uri="{FF2B5EF4-FFF2-40B4-BE49-F238E27FC236}">
                <a16:creationId xmlns:a16="http://schemas.microsoft.com/office/drawing/2014/main" id="{D79AB812-7FCE-1A61-EEEF-2249BBB16F8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3145678"/>
            <a:ext cx="556204" cy="604020"/>
          </a:xfrm>
          <a:prstGeom prst="rect">
            <a:avLst/>
          </a:prstGeom>
        </p:spPr>
      </p:pic>
      <p:pic>
        <p:nvPicPr>
          <p:cNvPr id="3" name="Picture 2">
            <a:extLst>
              <a:ext uri="{FF2B5EF4-FFF2-40B4-BE49-F238E27FC236}">
                <a16:creationId xmlns:a16="http://schemas.microsoft.com/office/drawing/2014/main" id="{AEC84AAE-8DCD-41A2-4F02-307EC7CF1FC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52" t="-8056" r="-152" b="-8056"/>
          <a:stretch>
            <a:fillRect/>
          </a:stretch>
        </p:blipFill>
        <p:spPr bwMode="auto">
          <a:xfrm>
            <a:off x="10339158" y="359794"/>
            <a:ext cx="1548042" cy="447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9638853"/>
      </p:ext>
    </p:extLst>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1189FA-B75C-6E13-C465-5BD920324260}"/>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BFD7AEBD-A0B4-4FBD-C30F-20277E8BD3E5}"/>
              </a:ext>
            </a:extLst>
          </p:cNvPr>
          <p:cNvGraphicFramePr>
            <a:graphicFrameLocks/>
          </p:cNvGraphicFramePr>
          <p:nvPr>
            <p:custDataLst>
              <p:tags r:id="rId1"/>
            </p:custDataLst>
            <p:extLst>
              <p:ext uri="{D42A27DB-BD31-4B8C-83A1-F6EECF244321}">
                <p14:modId xmlns:p14="http://schemas.microsoft.com/office/powerpoint/2010/main" val="27284300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2" name="think-cell data - do not delete" hidden="1">
                        <a:extLst>
                          <a:ext uri="{FF2B5EF4-FFF2-40B4-BE49-F238E27FC236}">
                            <a16:creationId xmlns:a16="http://schemas.microsoft.com/office/drawing/2014/main" id="{BFD7AEBD-A0B4-4FBD-C30F-20277E8BD3E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Title 5">
            <a:extLst>
              <a:ext uri="{FF2B5EF4-FFF2-40B4-BE49-F238E27FC236}">
                <a16:creationId xmlns:a16="http://schemas.microsoft.com/office/drawing/2014/main" id="{B37B5B03-5EF4-AA16-991D-26E543CCEDEC}"/>
              </a:ext>
            </a:extLst>
          </p:cNvPr>
          <p:cNvSpPr>
            <a:spLocks noGrp="1"/>
          </p:cNvSpPr>
          <p:nvPr>
            <p:ph type="title"/>
          </p:nvPr>
        </p:nvSpPr>
        <p:spPr>
          <a:xfrm>
            <a:off x="304800" y="247650"/>
            <a:ext cx="9452517" cy="968375"/>
          </a:xfrm>
        </p:spPr>
        <p:txBody>
          <a:bodyPr vert="horz" rIns="0"/>
          <a:lstStyle/>
          <a:p>
            <a:pPr lvl="0"/>
            <a:r>
              <a:rPr lang="en-US" sz="2600"/>
              <a:t>COMMONALITY BETWEEN SOBEYS’ AND PEP+ FOCUS AREAS</a:t>
            </a:r>
            <a:br>
              <a:rPr lang="en-US"/>
            </a:br>
            <a:r>
              <a:rPr lang="en-US" sz="1800" i="1"/>
              <a:t>Allowing us to identify opportunities for collaboration, and therefore </a:t>
            </a:r>
            <a:br>
              <a:rPr lang="en-US" sz="1800" i="1"/>
            </a:br>
            <a:r>
              <a:rPr lang="en-US" sz="1800" i="1"/>
              <a:t>add value to our relationship</a:t>
            </a:r>
          </a:p>
        </p:txBody>
      </p:sp>
      <p:sp>
        <p:nvSpPr>
          <p:cNvPr id="11" name="Rectangle: Top Corners Rounded 10">
            <a:extLst>
              <a:ext uri="{FF2B5EF4-FFF2-40B4-BE49-F238E27FC236}">
                <a16:creationId xmlns:a16="http://schemas.microsoft.com/office/drawing/2014/main" id="{BA871279-A4A9-B62B-CF00-05D363F9E4E7}"/>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2" name="Table 4">
            <a:extLst>
              <a:ext uri="{FF2B5EF4-FFF2-40B4-BE49-F238E27FC236}">
                <a16:creationId xmlns:a16="http://schemas.microsoft.com/office/drawing/2014/main" id="{818B7019-C553-936D-398C-82FDB38A6F8F}"/>
              </a:ext>
            </a:extLst>
          </p:cNvPr>
          <p:cNvGraphicFramePr>
            <a:graphicFrameLocks noGrp="1"/>
          </p:cNvGraphicFramePr>
          <p:nvPr>
            <p:extLst>
              <p:ext uri="{D42A27DB-BD31-4B8C-83A1-F6EECF244321}">
                <p14:modId xmlns:p14="http://schemas.microsoft.com/office/powerpoint/2010/main" val="1015504061"/>
              </p:ext>
            </p:extLst>
          </p:nvPr>
        </p:nvGraphicFramePr>
        <p:xfrm>
          <a:off x="-7620" y="1148230"/>
          <a:ext cx="11986260" cy="5040697"/>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3332480">
                  <a:extLst>
                    <a:ext uri="{9D8B030D-6E8A-4147-A177-3AD203B41FA5}">
                      <a16:colId xmlns:a16="http://schemas.microsoft.com/office/drawing/2014/main" val="2382844442"/>
                    </a:ext>
                  </a:extLst>
                </a:gridCol>
                <a:gridCol w="3332480">
                  <a:extLst>
                    <a:ext uri="{9D8B030D-6E8A-4147-A177-3AD203B41FA5}">
                      <a16:colId xmlns:a16="http://schemas.microsoft.com/office/drawing/2014/main" val="957515009"/>
                    </a:ext>
                  </a:extLst>
                </a:gridCol>
                <a:gridCol w="3332480">
                  <a:extLst>
                    <a:ext uri="{9D8B030D-6E8A-4147-A177-3AD203B41FA5}">
                      <a16:colId xmlns:a16="http://schemas.microsoft.com/office/drawing/2014/main" val="2353111847"/>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200" b="1" i="0" noProof="0">
                          <a:solidFill>
                            <a:schemeClr val="bg1"/>
                          </a:solidFill>
                          <a:effectLst/>
                          <a:latin typeface="+mn-lt"/>
                          <a:cs typeface="Leelawadee" panose="020B0502040204020203" pitchFamily="34" charset="-34"/>
                        </a:rPr>
                        <a:t>Planet​</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1" i="0" noProof="0">
                          <a:solidFill>
                            <a:schemeClr val="bg1"/>
                          </a:solidFill>
                          <a:effectLst/>
                          <a:latin typeface="+mn-lt"/>
                          <a:cs typeface="Leelawadee" panose="020B0502040204020203" pitchFamily="34" charset="-34"/>
                        </a:rPr>
                        <a:t>People​</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1" i="0" noProof="0">
                          <a:solidFill>
                            <a:schemeClr val="bg1"/>
                          </a:solidFill>
                          <a:effectLst/>
                          <a:latin typeface="+mn-lt"/>
                          <a:cs typeface="Leelawadee" panose="020B0502040204020203" pitchFamily="34" charset="-34"/>
                        </a:rPr>
                        <a:t>Products​</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4793809">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922F11"/>
                          </a:solidFill>
                          <a:latin typeface="+mj-lt"/>
                          <a:ea typeface="+mn-ea"/>
                          <a:cs typeface="Leelawadee"/>
                        </a:rPr>
                        <a:t>POSITIVE </a:t>
                      </a:r>
                      <a:br>
                        <a:rPr lang="en-US" sz="1400" kern="1200">
                          <a:solidFill>
                            <a:srgbClr val="922F11"/>
                          </a:solidFill>
                          <a:latin typeface="+mj-lt"/>
                          <a:ea typeface="+mn-ea"/>
                          <a:cs typeface="Leelawadee"/>
                        </a:rPr>
                      </a:br>
                      <a:r>
                        <a:rPr lang="en-US" sz="1400" kern="1200">
                          <a:solidFill>
                            <a:srgbClr val="922F11"/>
                          </a:solidFill>
                          <a:latin typeface="+mj-lt"/>
                          <a:ea typeface="+mn-ea"/>
                          <a:cs typeface="Leelawadee"/>
                        </a:rPr>
                        <a:t>CHOICES</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E6D27"/>
                    </a:solidFill>
                  </a:tcPr>
                </a:tc>
                <a:tc>
                  <a:txBody>
                    <a:bodyPr/>
                    <a:lstStyle/>
                    <a:p>
                      <a:pPr marL="0" marR="0" lvl="0" indent="0" algn="ctr"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kumimoji="0" lang="en-US" sz="1050" b="0" i="1" u="none" strike="noStrike" kern="1200" cap="none" spc="0" normalizeH="0" baseline="0" noProof="0">
                          <a:ln>
                            <a:noFill/>
                          </a:ln>
                          <a:solidFill>
                            <a:schemeClr val="accent3"/>
                          </a:solidFill>
                          <a:effectLst/>
                          <a:uLnTx/>
                          <a:uFillTx/>
                          <a:latin typeface="+mn-lt"/>
                          <a:ea typeface="+mn-ea"/>
                          <a:cs typeface="Leelawadee" panose="020B0502040204020203" pitchFamily="34" charset="-34"/>
                        </a:rPr>
                        <a:t>No commonalities.</a:t>
                      </a:r>
                      <a:endParaRPr kumimoji="0" lang="en-US" sz="1050" b="0" i="0" u="none" strike="noStrike" kern="1200" cap="none" spc="0" normalizeH="0" baseline="0" noProof="0">
                        <a:ln>
                          <a:noFill/>
                        </a:ln>
                        <a:solidFill>
                          <a:schemeClr val="accent3"/>
                        </a:solidFill>
                        <a:effectLst/>
                        <a:uLnTx/>
                        <a:uFillTx/>
                        <a:latin typeface="+mn-lt"/>
                        <a:ea typeface="+mn-ea"/>
                        <a:cs typeface="Leelawadee" panose="020B0502040204020203" pitchFamily="34" charset="-34"/>
                      </a:endParaRP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a:ln>
                            <a:noFill/>
                          </a:ln>
                          <a:solidFill>
                            <a:schemeClr val="accent3"/>
                          </a:solidFill>
                          <a:effectLst/>
                          <a:uLnTx/>
                          <a:uFillTx/>
                          <a:latin typeface="+mn-lt"/>
                          <a:ea typeface="+mn-ea"/>
                          <a:cs typeface="Leelawadee" panose="020B0502040204020203" pitchFamily="34" charset="-34"/>
                        </a:rPr>
                        <a:t>No commonalities.</a:t>
                      </a:r>
                      <a:endParaRPr kumimoji="0" lang="en-US" sz="1050" b="0" i="0" u="none" strike="noStrike" kern="1200" cap="none" spc="0" normalizeH="0" baseline="0" noProof="0">
                        <a:ln>
                          <a:noFill/>
                        </a:ln>
                        <a:solidFill>
                          <a:schemeClr val="accent3"/>
                        </a:solidFill>
                        <a:effectLst/>
                        <a:uLnTx/>
                        <a:uFillTx/>
                        <a:latin typeface="+mn-lt"/>
                        <a:ea typeface="+mn-ea"/>
                        <a:cs typeface="Leelawadee" panose="020B0502040204020203" pitchFamily="34" charset="-34"/>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indent="-120650" algn="l" rtl="0" fontAlgn="base">
                        <a:lnSpc>
                          <a:spcPct val="100000"/>
                        </a:lnSpc>
                        <a:buFont typeface="Arial" panose="020B0604020202020204" pitchFamily="34" charset="0"/>
                        <a:buChar char="•"/>
                      </a:pPr>
                      <a:r>
                        <a:rPr lang="en-US" sz="1050" b="0" i="0" noProof="0">
                          <a:solidFill>
                            <a:schemeClr val="accent3"/>
                          </a:solidFill>
                          <a:effectLst/>
                          <a:highlight>
                            <a:srgbClr val="4FE2F3"/>
                          </a:highlight>
                          <a:latin typeface="+mn-lt"/>
                          <a:cs typeface="Leelawadee" panose="020B0502040204020203" pitchFamily="34" charset="-34"/>
                        </a:rPr>
                        <a:t>Goal:</a:t>
                      </a:r>
                      <a:r>
                        <a:rPr lang="en-US" sz="1050" b="0" i="0" noProof="0">
                          <a:solidFill>
                            <a:schemeClr val="accent3"/>
                          </a:solidFill>
                          <a:effectLst/>
                          <a:latin typeface="+mn-lt"/>
                          <a:cs typeface="Leelawadee" panose="020B0502040204020203" pitchFamily="34" charset="-34"/>
                        </a:rPr>
                        <a:t> Improve ways to choose sustainable products (i.e., third-party certifications)​</a:t>
                      </a:r>
                    </a:p>
                    <a:p>
                      <a:pPr marL="350838" lvl="1" indent="-176213" algn="l" rtl="0" fontAlgn="base">
                        <a:lnSpc>
                          <a:spcPct val="100000"/>
                        </a:lnSpc>
                        <a:spcBef>
                          <a:spcPts val="400"/>
                        </a:spcBef>
                        <a:buFont typeface="Wingdings" panose="05000000000000000000" pitchFamily="2" charset="2"/>
                        <a:buChar char="Ø"/>
                      </a:pPr>
                      <a:r>
                        <a:rPr lang="en-US" sz="1050" b="1" kern="1200" noProof="0">
                          <a:solidFill>
                            <a:schemeClr val="accent3"/>
                          </a:solidFill>
                          <a:latin typeface="+mn-lt"/>
                          <a:ea typeface="+mn-ea"/>
                          <a:cs typeface="Leelawadee" panose="020B0502040204020203" pitchFamily="34" charset="-34"/>
                        </a:rPr>
                        <a:t>pep+ alignment: </a:t>
                      </a:r>
                      <a:r>
                        <a:rPr lang="en-US" sz="1050" b="1" i="0" noProof="0">
                          <a:solidFill>
                            <a:schemeClr val="accent3"/>
                          </a:solidFill>
                          <a:effectLst/>
                          <a:latin typeface="+mn-lt"/>
                          <a:cs typeface="Leelawadee" panose="020B0502040204020203" pitchFamily="34" charset="-34"/>
                        </a:rPr>
                        <a:t>Leverage our scaled brands to embody and amplify positive outcomes for the planet and people, including empowering consumers with transparent environmental labeling on our key products</a:t>
                      </a:r>
                      <a:endParaRPr lang="en-US" sz="1050" b="0" i="0" noProof="0">
                        <a:solidFill>
                          <a:schemeClr val="accent3"/>
                        </a:solidFill>
                        <a:effectLst/>
                        <a:highlight>
                          <a:srgbClr val="4FE2F3"/>
                        </a:highlight>
                        <a:latin typeface="+mn-lt"/>
                        <a:cs typeface="Leelawadee" panose="020B0502040204020203" pitchFamily="34" charset="-34"/>
                      </a:endParaRPr>
                    </a:p>
                    <a:p>
                      <a:pPr marL="120650" indent="-120650" algn="l" rtl="0" fontAlgn="base">
                        <a:lnSpc>
                          <a:spcPct val="100000"/>
                        </a:lnSpc>
                        <a:spcBef>
                          <a:spcPts val="1500"/>
                        </a:spcBef>
                        <a:buFont typeface="Arial" panose="020B0604020202020204" pitchFamily="34" charset="0"/>
                        <a:buChar char="•"/>
                      </a:pPr>
                      <a:r>
                        <a:rPr lang="en-US" sz="1050" b="0" i="0" noProof="0">
                          <a:solidFill>
                            <a:schemeClr val="accent3"/>
                          </a:solidFill>
                          <a:effectLst/>
                          <a:highlight>
                            <a:srgbClr val="4FE2F3"/>
                          </a:highlight>
                          <a:latin typeface="+mn-lt"/>
                          <a:cs typeface="Leelawadee" panose="020B0502040204020203" pitchFamily="34" charset="-34"/>
                        </a:rPr>
                        <a:t>Goal:</a:t>
                      </a:r>
                      <a:r>
                        <a:rPr lang="en-US" sz="1050" b="0" i="0" noProof="0">
                          <a:solidFill>
                            <a:schemeClr val="accent3"/>
                          </a:solidFill>
                          <a:effectLst/>
                          <a:latin typeface="+mn-lt"/>
                          <a:cs typeface="Leelawadee" panose="020B0502040204020203" pitchFamily="34" charset="-34"/>
                        </a:rPr>
                        <a:t> Ensure all Compliments products are designed to meet health and nutrition standards </a:t>
                      </a:r>
                      <a:br>
                        <a:rPr lang="en-US" sz="1050" b="0" i="0" noProof="0">
                          <a:solidFill>
                            <a:schemeClr val="accent3"/>
                          </a:solidFill>
                          <a:effectLst/>
                          <a:latin typeface="+mn-lt"/>
                          <a:cs typeface="Leelawadee" panose="020B0502040204020203" pitchFamily="34" charset="-34"/>
                        </a:rPr>
                      </a:br>
                      <a:r>
                        <a:rPr lang="en-US" sz="1050" b="0" i="0" noProof="0">
                          <a:solidFill>
                            <a:schemeClr val="accent3"/>
                          </a:solidFill>
                          <a:effectLst/>
                          <a:latin typeface="+mn-lt"/>
                          <a:cs typeface="Leelawadee" panose="020B0502040204020203" pitchFamily="34" charset="-34"/>
                        </a:rPr>
                        <a:t>(sodium, sugars and saturated fats​)</a:t>
                      </a:r>
                    </a:p>
                    <a:p>
                      <a:pPr marL="350838" lvl="1" indent="-176213" algn="l" rtl="0" fontAlgn="base">
                        <a:lnSpc>
                          <a:spcPct val="100000"/>
                        </a:lnSpc>
                        <a:spcBef>
                          <a:spcPts val="400"/>
                        </a:spcBef>
                        <a:buFont typeface="Wingdings" panose="05000000000000000000" pitchFamily="2" charset="2"/>
                        <a:buChar char="Ø"/>
                      </a:pPr>
                      <a:r>
                        <a:rPr lang="en-US" sz="1050" b="1" kern="1200" noProof="0">
                          <a:solidFill>
                            <a:schemeClr val="accent3"/>
                          </a:solidFill>
                          <a:latin typeface="+mn-lt"/>
                          <a:ea typeface="+mn-ea"/>
                          <a:cs typeface="Leelawadee" panose="020B0502040204020203" pitchFamily="34" charset="-34"/>
                        </a:rPr>
                        <a:t>pep+ alignment: </a:t>
                      </a:r>
                      <a:r>
                        <a:rPr lang="en-US" sz="1050" b="1" i="0" noProof="0">
                          <a:solidFill>
                            <a:schemeClr val="accent3"/>
                          </a:solidFill>
                          <a:effectLst/>
                          <a:latin typeface="+mn-lt"/>
                          <a:cs typeface="Leelawadee" panose="020B0502040204020203" pitchFamily="34" charset="-34"/>
                        </a:rPr>
                        <a:t>Continue to inspire positive choices by raising the bar to improve the nutritional profile of our products</a:t>
                      </a: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bl>
          </a:graphicData>
        </a:graphic>
      </p:graphicFrame>
      <p:pic>
        <p:nvPicPr>
          <p:cNvPr id="15" name="Picture 14" descr="A logo of a hand and a globe&#10;&#10;Description automatically generated">
            <a:extLst>
              <a:ext uri="{FF2B5EF4-FFF2-40B4-BE49-F238E27FC236}">
                <a16:creationId xmlns:a16="http://schemas.microsoft.com/office/drawing/2014/main" id="{0EEF74E1-F4B2-8A7E-4784-DBC5B5AE666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25147" y="1836221"/>
            <a:ext cx="536916" cy="583072"/>
          </a:xfrm>
          <a:prstGeom prst="rect">
            <a:avLst/>
          </a:prstGeom>
        </p:spPr>
      </p:pic>
      <p:pic>
        <p:nvPicPr>
          <p:cNvPr id="3" name="Picture 2">
            <a:extLst>
              <a:ext uri="{FF2B5EF4-FFF2-40B4-BE49-F238E27FC236}">
                <a16:creationId xmlns:a16="http://schemas.microsoft.com/office/drawing/2014/main" id="{529E074D-4C25-E39C-B6E4-A330F48C47C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52" t="-8056" r="-152" b="-8056"/>
          <a:stretch>
            <a:fillRect/>
          </a:stretch>
        </p:blipFill>
        <p:spPr bwMode="auto">
          <a:xfrm>
            <a:off x="10339158" y="359794"/>
            <a:ext cx="1548042" cy="447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1965279"/>
      </p:ext>
    </p:extLst>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D8BEFE-B345-95B6-58B4-709F545A21C8}"/>
            </a:ext>
          </a:extLst>
        </p:cNvPr>
        <p:cNvGrpSpPr/>
        <p:nvPr/>
      </p:nvGrpSpPr>
      <p:grpSpPr>
        <a:xfrm>
          <a:off x="0" y="0"/>
          <a:ext cx="0" cy="0"/>
          <a:chOff x="0" y="0"/>
          <a:chExt cx="0" cy="0"/>
        </a:xfrm>
      </p:grpSpPr>
      <p:pic>
        <p:nvPicPr>
          <p:cNvPr id="8194" name="Picture 2" descr="MySodexo -app • Yonoton">
            <a:extLst>
              <a:ext uri="{FF2B5EF4-FFF2-40B4-BE49-F238E27FC236}">
                <a16:creationId xmlns:a16="http://schemas.microsoft.com/office/drawing/2014/main" id="{DE4CCE43-EF5C-E229-8A03-7CC2FE6E8C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339" y="2597138"/>
            <a:ext cx="5148262" cy="16637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2599425"/>
      </p:ext>
    </p:extLst>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1E6308-D58E-48C1-3E1D-254479773C38}"/>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54F94E6A-5387-EB1A-F837-3CBADAF72860}"/>
              </a:ext>
            </a:extLst>
          </p:cNvPr>
          <p:cNvGraphicFramePr>
            <a:graphicFrameLocks/>
          </p:cNvGraphicFramePr>
          <p:nvPr>
            <p:custDataLst>
              <p:tags r:id="rId1"/>
            </p:custDataLst>
            <p:extLst>
              <p:ext uri="{D42A27DB-BD31-4B8C-83A1-F6EECF244321}">
                <p14:modId xmlns:p14="http://schemas.microsoft.com/office/powerpoint/2010/main" val="112845332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5" name="think-cell data - do not delete" hidden="1">
                        <a:extLst>
                          <a:ext uri="{FF2B5EF4-FFF2-40B4-BE49-F238E27FC236}">
                            <a16:creationId xmlns:a16="http://schemas.microsoft.com/office/drawing/2014/main" id="{54F94E6A-5387-EB1A-F837-3CBADAF7286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7" name="Picture 2">
            <a:extLst>
              <a:ext uri="{FF2B5EF4-FFF2-40B4-BE49-F238E27FC236}">
                <a16:creationId xmlns:a16="http://schemas.microsoft.com/office/drawing/2014/main" id="{E54ED302-50FA-ED0F-D888-D2CF6B5734CB}"/>
              </a:ext>
            </a:extLst>
          </p:cNvPr>
          <p:cNvPicPr>
            <a:picLocks noGrp="1" noChangeAspect="1" noChangeArrowheads="1"/>
          </p:cNvPicPr>
          <p:nvPr>
            <p:ph type="pic" sz="quarter" idx="14"/>
          </p:nvPr>
        </p:nvPicPr>
        <p:blipFill rotWithShape="1">
          <a:blip r:embed="rId6">
            <a:extLst>
              <a:ext uri="{28A0092B-C50C-407E-A947-70E740481C1C}">
                <a14:useLocalDpi xmlns:a14="http://schemas.microsoft.com/office/drawing/2010/main" val="0"/>
              </a:ext>
            </a:extLst>
          </a:blip>
          <a:srcRect l="-6108" t="-143209" r="-16052" b="-165889"/>
          <a:stretch>
            <a:fillRect/>
          </a:stretch>
        </p:blipFill>
        <p:spPr bwMode="auto">
          <a:xfrm>
            <a:off x="0" y="0"/>
            <a:ext cx="609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Single Corner Rounded 9">
            <a:extLst>
              <a:ext uri="{FF2B5EF4-FFF2-40B4-BE49-F238E27FC236}">
                <a16:creationId xmlns:a16="http://schemas.microsoft.com/office/drawing/2014/main" id="{626AF411-F705-3537-C1F2-6EE9E2543D01}"/>
              </a:ext>
            </a:extLst>
          </p:cNvPr>
          <p:cNvSpPr>
            <a:spLocks/>
          </p:cNvSpPr>
          <p:nvPr/>
        </p:nvSpPr>
        <p:spPr>
          <a:xfrm>
            <a:off x="6300438" y="825872"/>
            <a:ext cx="5852160" cy="66792"/>
          </a:xfrm>
          <a:prstGeom prst="round1Rect">
            <a:avLst>
              <a:gd name="adj" fmla="val 3618"/>
            </a:avLst>
          </a:prstGeom>
          <a:solidFill>
            <a:srgbClr val="0F440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182880" numCol="1" spcCol="38100" rtlCol="0" anchor="b">
            <a:noAutofit/>
          </a:bodyPr>
          <a:lstStyle/>
          <a:p>
            <a:pPr defTabSz="914400"/>
            <a:r>
              <a:rPr kumimoji="0" lang="en-US" sz="3200" b="0" i="0" u="none" strike="noStrike" kern="1200" cap="all" spc="0" normalizeH="0" baseline="0" noProof="0">
                <a:ln>
                  <a:noFill/>
                </a:ln>
                <a:solidFill>
                  <a:srgbClr val="0F440E"/>
                </a:solidFill>
                <a:effectLst/>
                <a:uLnTx/>
                <a:uFillTx/>
                <a:latin typeface="GT Pressura LCG Black"/>
                <a:ea typeface="+mj-ea"/>
                <a:cs typeface="+mj-cs"/>
              </a:rPr>
              <a:t>KEY TAKEAWAYS</a:t>
            </a:r>
            <a:endParaRPr lang="en-US" b="1">
              <a:solidFill>
                <a:srgbClr val="0F440E"/>
              </a:solidFill>
              <a:latin typeface="+mj-lt"/>
            </a:endParaRPr>
          </a:p>
        </p:txBody>
      </p:sp>
      <p:pic>
        <p:nvPicPr>
          <p:cNvPr id="11" name="Picture 10">
            <a:extLst>
              <a:ext uri="{FF2B5EF4-FFF2-40B4-BE49-F238E27FC236}">
                <a16:creationId xmlns:a16="http://schemas.microsoft.com/office/drawing/2014/main" id="{9BB18467-18B3-3A90-F1CB-A9F36828C00B}"/>
              </a:ext>
            </a:extLst>
          </p:cNvPr>
          <p:cNvPicPr>
            <a:picLocks noChangeAspect="1"/>
          </p:cNvPicPr>
          <p:nvPr/>
        </p:nvPicPr>
        <p:blipFill>
          <a:blip r:embed="rId7"/>
          <a:srcRect l="24821" r="18929"/>
          <a:stretch>
            <a:fillRect/>
          </a:stretch>
        </p:blipFill>
        <p:spPr>
          <a:xfrm rot="16200000">
            <a:off x="2520059" y="3282059"/>
            <a:ext cx="6857999" cy="293883"/>
          </a:xfrm>
          <a:custGeom>
            <a:avLst/>
            <a:gdLst>
              <a:gd name="connsiteX0" fmla="*/ 6857999 w 6857999"/>
              <a:gd name="connsiteY0" fmla="*/ 0 h 293883"/>
              <a:gd name="connsiteX1" fmla="*/ 6857999 w 6857999"/>
              <a:gd name="connsiteY1" fmla="*/ 293883 h 293883"/>
              <a:gd name="connsiteX2" fmla="*/ 0 w 6857999"/>
              <a:gd name="connsiteY2" fmla="*/ 293883 h 293883"/>
              <a:gd name="connsiteX3" fmla="*/ 0 w 6857999"/>
              <a:gd name="connsiteY3" fmla="*/ 0 h 293883"/>
            </a:gdLst>
            <a:ahLst/>
            <a:cxnLst>
              <a:cxn ang="0">
                <a:pos x="connsiteX0" y="connsiteY0"/>
              </a:cxn>
              <a:cxn ang="0">
                <a:pos x="connsiteX1" y="connsiteY1"/>
              </a:cxn>
              <a:cxn ang="0">
                <a:pos x="connsiteX2" y="connsiteY2"/>
              </a:cxn>
              <a:cxn ang="0">
                <a:pos x="connsiteX3" y="connsiteY3"/>
              </a:cxn>
            </a:cxnLst>
            <a:rect l="l" t="t" r="r" b="b"/>
            <a:pathLst>
              <a:path w="6857999" h="293883">
                <a:moveTo>
                  <a:pt x="6857999" y="0"/>
                </a:moveTo>
                <a:lnTo>
                  <a:pt x="6857999" y="293883"/>
                </a:lnTo>
                <a:lnTo>
                  <a:pt x="0" y="293883"/>
                </a:lnTo>
                <a:lnTo>
                  <a:pt x="0" y="0"/>
                </a:lnTo>
                <a:close/>
              </a:path>
            </a:pathLst>
          </a:custGeom>
          <a:effectLst>
            <a:outerShdw blurRad="50800" dist="38100" dir="10800000" algn="r" rotWithShape="0">
              <a:prstClr val="black">
                <a:alpha val="20000"/>
              </a:prstClr>
            </a:outerShdw>
          </a:effectLst>
        </p:spPr>
      </p:pic>
      <p:sp>
        <p:nvSpPr>
          <p:cNvPr id="12" name="Rectangle: Rounded Corners 11">
            <a:extLst>
              <a:ext uri="{FF2B5EF4-FFF2-40B4-BE49-F238E27FC236}">
                <a16:creationId xmlns:a16="http://schemas.microsoft.com/office/drawing/2014/main" id="{C1FB38EA-38CE-8D23-E66E-F5AE612772D4}"/>
              </a:ext>
            </a:extLst>
          </p:cNvPr>
          <p:cNvSpPr>
            <a:spLocks/>
          </p:cNvSpPr>
          <p:nvPr/>
        </p:nvSpPr>
        <p:spPr>
          <a:xfrm rot="10800000" flipH="1" flipV="1">
            <a:off x="6300438" y="1062650"/>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pPr>
              <a:spcBef>
                <a:spcPts val="200"/>
              </a:spcBef>
              <a:defRPr/>
            </a:pPr>
            <a:r>
              <a:rPr lang="en-US" sz="2400" b="1">
                <a:solidFill>
                  <a:srgbClr val="8EBC29"/>
                </a:solidFill>
              </a:rPr>
              <a:t>Regenerative practices</a:t>
            </a:r>
          </a:p>
        </p:txBody>
      </p:sp>
      <p:sp>
        <p:nvSpPr>
          <p:cNvPr id="13" name="Rectangle: Rounded Corners 12">
            <a:extLst>
              <a:ext uri="{FF2B5EF4-FFF2-40B4-BE49-F238E27FC236}">
                <a16:creationId xmlns:a16="http://schemas.microsoft.com/office/drawing/2014/main" id="{1B9F51C9-A29C-1269-19A3-E88CC6A59869}"/>
              </a:ext>
            </a:extLst>
          </p:cNvPr>
          <p:cNvSpPr>
            <a:spLocks/>
          </p:cNvSpPr>
          <p:nvPr/>
        </p:nvSpPr>
        <p:spPr>
          <a:xfrm rot="10800000" flipH="1" flipV="1">
            <a:off x="6386385" y="1711260"/>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a:defRPr/>
            </a:pPr>
            <a:r>
              <a:rPr lang="en-US">
                <a:solidFill>
                  <a:schemeClr val="bg1"/>
                </a:solidFill>
              </a:rPr>
              <a:t>Sodexo and PepsiCo both have goals around regenerative agriculture, but with different levels of ambition. </a:t>
            </a:r>
          </a:p>
        </p:txBody>
      </p:sp>
      <p:sp>
        <p:nvSpPr>
          <p:cNvPr id="14" name="Rectangle: Rounded Corners 13">
            <a:extLst>
              <a:ext uri="{FF2B5EF4-FFF2-40B4-BE49-F238E27FC236}">
                <a16:creationId xmlns:a16="http://schemas.microsoft.com/office/drawing/2014/main" id="{357FEE0C-5735-0F1F-97B8-399B1879C0AF}"/>
              </a:ext>
            </a:extLst>
          </p:cNvPr>
          <p:cNvSpPr>
            <a:spLocks/>
          </p:cNvSpPr>
          <p:nvPr/>
        </p:nvSpPr>
        <p:spPr>
          <a:xfrm rot="10800000" flipH="1" flipV="1">
            <a:off x="6300438" y="3667989"/>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pPr>
              <a:spcBef>
                <a:spcPts val="200"/>
              </a:spcBef>
              <a:defRPr/>
            </a:pPr>
            <a:r>
              <a:rPr lang="en-US" sz="2400" b="1">
                <a:solidFill>
                  <a:srgbClr val="8EBC29"/>
                </a:solidFill>
              </a:rPr>
              <a:t>Circular packaging</a:t>
            </a:r>
          </a:p>
        </p:txBody>
      </p:sp>
      <p:sp>
        <p:nvSpPr>
          <p:cNvPr id="15" name="Rectangle: Rounded Corners 14">
            <a:extLst>
              <a:ext uri="{FF2B5EF4-FFF2-40B4-BE49-F238E27FC236}">
                <a16:creationId xmlns:a16="http://schemas.microsoft.com/office/drawing/2014/main" id="{E1E62710-8B74-45AA-256B-1067F549FA8D}"/>
              </a:ext>
            </a:extLst>
          </p:cNvPr>
          <p:cNvSpPr>
            <a:spLocks/>
          </p:cNvSpPr>
          <p:nvPr/>
        </p:nvSpPr>
        <p:spPr>
          <a:xfrm rot="10800000" flipH="1" flipV="1">
            <a:off x="6386385" y="4281323"/>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a:defRPr/>
            </a:pPr>
            <a:r>
              <a:rPr lang="en-US">
                <a:solidFill>
                  <a:schemeClr val="bg1"/>
                </a:solidFill>
              </a:rPr>
              <a:t>Both have goals around making packaging more circular by design, but Sodexo’s are qualitative goals, as opposed to quantifiable targets.</a:t>
            </a:r>
          </a:p>
        </p:txBody>
      </p:sp>
      <p:sp>
        <p:nvSpPr>
          <p:cNvPr id="16" name="Oval 15">
            <a:extLst>
              <a:ext uri="{FF2B5EF4-FFF2-40B4-BE49-F238E27FC236}">
                <a16:creationId xmlns:a16="http://schemas.microsoft.com/office/drawing/2014/main" id="{31DFFFA8-1C2E-6145-5C34-7BDD0BF2FC5C}"/>
              </a:ext>
            </a:extLst>
          </p:cNvPr>
          <p:cNvSpPr/>
          <p:nvPr/>
        </p:nvSpPr>
        <p:spPr>
          <a:xfrm>
            <a:off x="6375234" y="3785645"/>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C923A44-144E-F6A1-0278-E629C7177D0F}"/>
              </a:ext>
            </a:extLst>
          </p:cNvPr>
          <p:cNvSpPr/>
          <p:nvPr/>
        </p:nvSpPr>
        <p:spPr>
          <a:xfrm>
            <a:off x="6375234" y="1171322"/>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a:extLst>
              <a:ext uri="{FF2B5EF4-FFF2-40B4-BE49-F238E27FC236}">
                <a16:creationId xmlns:a16="http://schemas.microsoft.com/office/drawing/2014/main" id="{B1C5A8CE-1808-8BC8-C98A-CF67BB4F68F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32926" y="3843336"/>
            <a:ext cx="291101" cy="291101"/>
          </a:xfrm>
          <a:prstGeom prst="rect">
            <a:avLst/>
          </a:prstGeom>
        </p:spPr>
      </p:pic>
      <p:pic>
        <p:nvPicPr>
          <p:cNvPr id="3" name="Graphic 2">
            <a:extLst>
              <a:ext uri="{FF2B5EF4-FFF2-40B4-BE49-F238E27FC236}">
                <a16:creationId xmlns:a16="http://schemas.microsoft.com/office/drawing/2014/main" id="{EDC87232-B5C7-DEF4-48B0-40DBDA293BE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423599" y="1219687"/>
            <a:ext cx="309754" cy="309754"/>
          </a:xfrm>
          <a:prstGeom prst="rect">
            <a:avLst/>
          </a:prstGeom>
        </p:spPr>
      </p:pic>
    </p:spTree>
    <p:extLst>
      <p:ext uri="{BB962C8B-B14F-4D97-AF65-F5344CB8AC3E}">
        <p14:creationId xmlns:p14="http://schemas.microsoft.com/office/powerpoint/2010/main" val="796855255"/>
      </p:ext>
    </p:extLst>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DB912B-9560-CC33-6EA5-747A3D65CE4C}"/>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779B42EF-6EEF-6905-C12F-4E550262763E}"/>
              </a:ext>
            </a:extLst>
          </p:cNvPr>
          <p:cNvGraphicFramePr>
            <a:graphicFrameLocks/>
          </p:cNvGraphicFramePr>
          <p:nvPr>
            <p:custDataLst>
              <p:tags r:id="rId1"/>
            </p:custDataLst>
            <p:extLst>
              <p:ext uri="{D42A27DB-BD31-4B8C-83A1-F6EECF244321}">
                <p14:modId xmlns:p14="http://schemas.microsoft.com/office/powerpoint/2010/main" val="22189546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2" name="think-cell data - do not delete" hidden="1">
                        <a:extLst>
                          <a:ext uri="{FF2B5EF4-FFF2-40B4-BE49-F238E27FC236}">
                            <a16:creationId xmlns:a16="http://schemas.microsoft.com/office/drawing/2014/main" id="{779B42EF-6EEF-6905-C12F-4E550262763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Title 7">
            <a:extLst>
              <a:ext uri="{FF2B5EF4-FFF2-40B4-BE49-F238E27FC236}">
                <a16:creationId xmlns:a16="http://schemas.microsoft.com/office/drawing/2014/main" id="{6CE92661-F165-E549-7C96-94B9C2411AD3}"/>
              </a:ext>
            </a:extLst>
          </p:cNvPr>
          <p:cNvSpPr>
            <a:spLocks noGrp="1"/>
          </p:cNvSpPr>
          <p:nvPr>
            <p:ph type="title"/>
          </p:nvPr>
        </p:nvSpPr>
        <p:spPr>
          <a:xfrm>
            <a:off x="304800" y="247650"/>
            <a:ext cx="11585575" cy="968375"/>
          </a:xfrm>
        </p:spPr>
        <p:txBody>
          <a:bodyPr vert="horz" rIns="0"/>
          <a:lstStyle/>
          <a:p>
            <a:pPr lvl="0"/>
            <a:r>
              <a:rPr lang="en-US" sz="3000"/>
              <a:t>SODEXO’S SUSTAINABILITY FOCUS AREAS</a:t>
            </a:r>
            <a:br>
              <a:rPr lang="en-US" sz="3000"/>
            </a:br>
            <a:r>
              <a:rPr lang="en-US" sz="1800" i="1"/>
              <a:t>And how these focus areas align with pep+ pillars</a:t>
            </a:r>
          </a:p>
        </p:txBody>
      </p:sp>
      <p:pic>
        <p:nvPicPr>
          <p:cNvPr id="12" name="Picture 2">
            <a:extLst>
              <a:ext uri="{FF2B5EF4-FFF2-40B4-BE49-F238E27FC236}">
                <a16:creationId xmlns:a16="http://schemas.microsoft.com/office/drawing/2014/main" id="{FEB3604A-5291-79C7-DC9B-9390C7B67D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34638" y="305812"/>
            <a:ext cx="1452562" cy="48797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Top Corners Rounded 12">
            <a:extLst>
              <a:ext uri="{FF2B5EF4-FFF2-40B4-BE49-F238E27FC236}">
                <a16:creationId xmlns:a16="http://schemas.microsoft.com/office/drawing/2014/main" id="{68B19E84-E958-5AA9-7AA1-C687670E0294}"/>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 name="Table 4">
            <a:extLst>
              <a:ext uri="{FF2B5EF4-FFF2-40B4-BE49-F238E27FC236}">
                <a16:creationId xmlns:a16="http://schemas.microsoft.com/office/drawing/2014/main" id="{8AD6598E-0CBD-2718-C656-017B7B91A67C}"/>
              </a:ext>
            </a:extLst>
          </p:cNvPr>
          <p:cNvGraphicFramePr>
            <a:graphicFrameLocks noGrp="1"/>
          </p:cNvGraphicFramePr>
          <p:nvPr>
            <p:extLst>
              <p:ext uri="{D42A27DB-BD31-4B8C-83A1-F6EECF244321}">
                <p14:modId xmlns:p14="http://schemas.microsoft.com/office/powerpoint/2010/main" val="2125128235"/>
              </p:ext>
            </p:extLst>
          </p:nvPr>
        </p:nvGraphicFramePr>
        <p:xfrm>
          <a:off x="0" y="1148231"/>
          <a:ext cx="11986260" cy="5279683"/>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3332480">
                  <a:extLst>
                    <a:ext uri="{9D8B030D-6E8A-4147-A177-3AD203B41FA5}">
                      <a16:colId xmlns:a16="http://schemas.microsoft.com/office/drawing/2014/main" val="2382844442"/>
                    </a:ext>
                  </a:extLst>
                </a:gridCol>
                <a:gridCol w="3332480">
                  <a:extLst>
                    <a:ext uri="{9D8B030D-6E8A-4147-A177-3AD203B41FA5}">
                      <a16:colId xmlns:a16="http://schemas.microsoft.com/office/drawing/2014/main" val="957515009"/>
                    </a:ext>
                  </a:extLst>
                </a:gridCol>
                <a:gridCol w="3332480">
                  <a:extLst>
                    <a:ext uri="{9D8B030D-6E8A-4147-A177-3AD203B41FA5}">
                      <a16:colId xmlns:a16="http://schemas.microsoft.com/office/drawing/2014/main" val="2353111847"/>
                    </a:ext>
                  </a:extLst>
                </a:gridCol>
              </a:tblGrid>
              <a:tr h="221375">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a:rPr>
                        <a:t>Environment</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a:rPr>
                        <a:t>Individuals</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a:rPr>
                        <a:t>Communities</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983889">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954F07"/>
                          </a:solidFill>
                          <a:latin typeface="+mj-lt"/>
                          <a:ea typeface="+mn-ea"/>
                          <a:cs typeface="Leelawadee"/>
                        </a:rPr>
                        <a:t>POSITIVE </a:t>
                      </a:r>
                      <a:br>
                        <a:rPr lang="en-US" sz="1400" kern="1200">
                          <a:solidFill>
                            <a:srgbClr val="954F07"/>
                          </a:solidFill>
                          <a:latin typeface="+mj-lt"/>
                          <a:ea typeface="+mn-ea"/>
                          <a:cs typeface="Leelawadee"/>
                        </a:rPr>
                      </a:br>
                      <a:r>
                        <a:rPr lang="en-US" sz="1400" kern="1200">
                          <a:solidFill>
                            <a:srgbClr val="954F07"/>
                          </a:solidFill>
                          <a:latin typeface="+mj-lt"/>
                          <a:ea typeface="+mn-ea"/>
                          <a:cs typeface="Leelawadee"/>
                        </a:rPr>
                        <a:t>AGRICULTURE</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9F0A"/>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a:ln>
                            <a:noFill/>
                          </a:ln>
                          <a:solidFill>
                            <a:schemeClr val="accent3"/>
                          </a:solidFill>
                          <a:effectLst/>
                          <a:uLnTx/>
                          <a:uFillTx/>
                          <a:latin typeface="+mn-lt"/>
                          <a:ea typeface="+mn-ea"/>
                          <a:cs typeface="Leelawadee"/>
                        </a:rPr>
                        <a:t>Not a focus area for the customer.</a:t>
                      </a:r>
                      <a:endParaRPr kumimoji="0" lang="en-US" sz="1050" b="0" i="0" u="none" strike="noStrike" kern="1200" cap="none" spc="0" normalizeH="0" baseline="0" noProof="0">
                        <a:ln>
                          <a:noFill/>
                        </a:ln>
                        <a:solidFill>
                          <a:schemeClr val="accent3"/>
                        </a:solidFill>
                        <a:effectLst/>
                        <a:uLnTx/>
                        <a:uFillTx/>
                        <a:latin typeface="+mn-lt"/>
                        <a:ea typeface="+mn-ea"/>
                        <a:cs typeface="Leelawadee"/>
                      </a:endParaRP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a:ln>
                            <a:noFill/>
                          </a:ln>
                          <a:solidFill>
                            <a:schemeClr val="accent3"/>
                          </a:solidFill>
                          <a:effectLst/>
                          <a:uLnTx/>
                          <a:uFillTx/>
                          <a:latin typeface="+mn-lt"/>
                          <a:ea typeface="+mn-ea"/>
                          <a:cs typeface="Leelawadee"/>
                        </a:rPr>
                        <a:t>Not a focus area for the customer.</a:t>
                      </a:r>
                      <a:endParaRPr kumimoji="0" lang="en-US" sz="1050" b="0" i="0" u="none" strike="noStrike" kern="1200" cap="none" spc="0" normalizeH="0" baseline="0" noProof="0">
                        <a:ln>
                          <a:noFill/>
                        </a:ln>
                        <a:solidFill>
                          <a:schemeClr val="accent3"/>
                        </a:solidFill>
                        <a:effectLst/>
                        <a:uLnTx/>
                        <a:uFillTx/>
                        <a:latin typeface="+mn-lt"/>
                        <a:ea typeface="+mn-ea"/>
                        <a:cs typeface="Leelawadee"/>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marR="0" lvl="0" indent="-1206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050" kern="1200" noProof="0">
                          <a:solidFill>
                            <a:schemeClr val="accent3"/>
                          </a:solidFill>
                          <a:highlight>
                            <a:srgbClr val="FFC624"/>
                          </a:highlight>
                          <a:latin typeface="+mn-lt"/>
                          <a:ea typeface="+mn-ea"/>
                          <a:cs typeface="Leelawadee"/>
                        </a:rPr>
                        <a:t>Target:</a:t>
                      </a:r>
                      <a:r>
                        <a:rPr lang="en-US" sz="1050" kern="1200" noProof="0">
                          <a:solidFill>
                            <a:schemeClr val="accent3"/>
                          </a:solidFill>
                          <a:latin typeface="+mn-lt"/>
                          <a:ea typeface="+mn-ea"/>
                          <a:cs typeface="Leelawadee"/>
                        </a:rPr>
                        <a:t> Dedicate 15% of food budget to source from farms that use regenerative practices by 2025</a:t>
                      </a:r>
                    </a:p>
                    <a:p>
                      <a:pPr marL="120650" marR="0" lvl="0" indent="-120650" algn="l" defTabSz="914400" rtl="0" eaLnBrk="1" fontAlgn="base" latinLnBrk="0" hangingPunct="1">
                        <a:lnSpc>
                          <a:spcPct val="100000"/>
                        </a:lnSpc>
                        <a:spcBef>
                          <a:spcPts val="400"/>
                        </a:spcBef>
                        <a:spcAft>
                          <a:spcPts val="0"/>
                        </a:spcAft>
                        <a:buClrTx/>
                        <a:buSzTx/>
                        <a:buFont typeface="Arial" panose="020B0604020202020204" pitchFamily="34" charset="0"/>
                        <a:buChar char="•"/>
                        <a:tabLst/>
                        <a:defRPr/>
                      </a:pPr>
                      <a:r>
                        <a:rPr lang="en-US" sz="1050" noProof="0">
                          <a:solidFill>
                            <a:schemeClr val="accent3"/>
                          </a:solidFill>
                          <a:highlight>
                            <a:srgbClr val="4FE2F3"/>
                          </a:highlight>
                          <a:latin typeface="+mn-lt"/>
                          <a:cs typeface="Leelawadee"/>
                        </a:rPr>
                        <a:t>Goal:</a:t>
                      </a:r>
                      <a:r>
                        <a:rPr lang="en-US" sz="1050" noProof="0">
                          <a:solidFill>
                            <a:schemeClr val="accent3"/>
                          </a:solidFill>
                          <a:latin typeface="+mn-lt"/>
                          <a:cs typeface="Leelawadee"/>
                        </a:rPr>
                        <a:t> </a:t>
                      </a:r>
                      <a:r>
                        <a:rPr lang="en-US" sz="1050" kern="1200" noProof="0">
                          <a:solidFill>
                            <a:schemeClr val="accent3"/>
                          </a:solidFill>
                          <a:latin typeface="+mn-lt"/>
                          <a:ea typeface="+mn-ea"/>
                          <a:cs typeface="Leelawadee"/>
                        </a:rPr>
                        <a:t>Advance purchases to enable local producers to plan, providing greater economic stability</a:t>
                      </a: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2572688">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marR="0" lvl="0" indent="-1206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noProof="0">
                          <a:solidFill>
                            <a:schemeClr val="accent3"/>
                          </a:solidFill>
                          <a:highlight>
                            <a:srgbClr val="FFC624"/>
                          </a:highlight>
                          <a:latin typeface="+mn-lt"/>
                          <a:cs typeface="Leelawadee"/>
                        </a:rPr>
                        <a:t>Target:</a:t>
                      </a:r>
                      <a:r>
                        <a:rPr lang="en-US" sz="1050" noProof="0">
                          <a:solidFill>
                            <a:schemeClr val="accent3"/>
                          </a:solidFill>
                          <a:latin typeface="+mn-lt"/>
                          <a:cs typeface="Leelawadee"/>
                        </a:rPr>
                        <a:t> Ensure 100% of on-site management &amp; senior leaders are trained on sustainable practices by 2025</a:t>
                      </a:r>
                    </a:p>
                    <a:p>
                      <a:pPr marL="120650" marR="0" lvl="0" indent="-12065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lang="en-US" sz="1050" noProof="0">
                          <a:solidFill>
                            <a:schemeClr val="accent3"/>
                          </a:solidFill>
                          <a:highlight>
                            <a:srgbClr val="FFC624"/>
                          </a:highlight>
                          <a:latin typeface="+mn-lt"/>
                          <a:cs typeface="Leelawadee"/>
                        </a:rPr>
                        <a:t>Target:</a:t>
                      </a:r>
                      <a:r>
                        <a:rPr lang="en-US" sz="1050" noProof="0">
                          <a:solidFill>
                            <a:schemeClr val="accent3"/>
                          </a:solidFill>
                          <a:latin typeface="+mn-lt"/>
                          <a:cs typeface="Leelawadee"/>
                        </a:rPr>
                        <a:t> Achieve 34% </a:t>
                      </a:r>
                      <a:r>
                        <a:rPr lang="en-US" sz="1050" kern="1200" noProof="0">
                          <a:solidFill>
                            <a:schemeClr val="accent3"/>
                          </a:solidFill>
                          <a:latin typeface="+mn-lt"/>
                          <a:ea typeface="+mn-ea"/>
                          <a:cs typeface="Leelawadee"/>
                        </a:rPr>
                        <a:t>reduction</a:t>
                      </a:r>
                      <a:r>
                        <a:rPr lang="en-US" sz="1050" noProof="0">
                          <a:solidFill>
                            <a:schemeClr val="accent3"/>
                          </a:solidFill>
                          <a:latin typeface="+mn-lt"/>
                          <a:cs typeface="Leelawadee"/>
                        </a:rPr>
                        <a:t> of carbon emissions by 2025</a:t>
                      </a:r>
                    </a:p>
                    <a:p>
                      <a:pPr marL="120650" marR="0" lvl="0" indent="-12065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lang="en-US" sz="1050" noProof="0">
                          <a:solidFill>
                            <a:schemeClr val="accent3"/>
                          </a:solidFill>
                          <a:highlight>
                            <a:srgbClr val="FFC624"/>
                          </a:highlight>
                          <a:latin typeface="+mn-lt"/>
                          <a:cs typeface="Leelawadee"/>
                        </a:rPr>
                        <a:t>Target:</a:t>
                      </a:r>
                      <a:r>
                        <a:rPr lang="en-US" sz="1050" noProof="0">
                          <a:solidFill>
                            <a:schemeClr val="accent3"/>
                          </a:solidFill>
                          <a:latin typeface="+mn-lt"/>
                          <a:cs typeface="Leelawadee"/>
                        </a:rPr>
                        <a:t> Achieve 50% reduction in food waste at sites representing 85% of raw material cost by 2025</a:t>
                      </a:r>
                    </a:p>
                    <a:p>
                      <a:pPr marL="120650" marR="0" lvl="0" indent="-12065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lang="en-US" sz="1050" noProof="0">
                          <a:solidFill>
                            <a:schemeClr val="accent3"/>
                          </a:solidFill>
                          <a:highlight>
                            <a:srgbClr val="4FE2F3"/>
                          </a:highlight>
                          <a:latin typeface="+mn-lt"/>
                          <a:cs typeface="Leelawadee"/>
                        </a:rPr>
                        <a:t>Goal:</a:t>
                      </a:r>
                      <a:r>
                        <a:rPr lang="en-US" sz="1050" noProof="0">
                          <a:solidFill>
                            <a:schemeClr val="accent3"/>
                          </a:solidFill>
                          <a:latin typeface="+mn-lt"/>
                          <a:cs typeface="Leelawadee"/>
                        </a:rPr>
                        <a:t> </a:t>
                      </a:r>
                      <a:r>
                        <a:rPr lang="en-US" sz="1050" kern="1200" noProof="0">
                          <a:solidFill>
                            <a:schemeClr val="accent3"/>
                          </a:solidFill>
                          <a:latin typeface="+mn-lt"/>
                          <a:ea typeface="+mn-ea"/>
                          <a:cs typeface="Leelawadee"/>
                        </a:rPr>
                        <a:t>Reduce the amount of single-use packaging by increasing use of reusables and eliminating unnecessary single-use packaging</a:t>
                      </a:r>
                    </a:p>
                    <a:p>
                      <a:pPr marL="120650" marR="0" lvl="0" indent="-12065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lang="en-US" sz="1050" noProof="0">
                          <a:solidFill>
                            <a:schemeClr val="accent3"/>
                          </a:solidFill>
                          <a:highlight>
                            <a:srgbClr val="4FE2F3"/>
                          </a:highlight>
                          <a:latin typeface="+mn-lt"/>
                          <a:cs typeface="Leelawadee"/>
                        </a:rPr>
                        <a:t>Goal:</a:t>
                      </a:r>
                      <a:r>
                        <a:rPr lang="en-US" sz="1050" noProof="0">
                          <a:solidFill>
                            <a:schemeClr val="accent3"/>
                          </a:solidFill>
                          <a:latin typeface="+mn-lt"/>
                          <a:cs typeface="Leelawadee"/>
                        </a:rPr>
                        <a:t> </a:t>
                      </a:r>
                      <a:r>
                        <a:rPr lang="en-US" sz="1050" kern="1200" noProof="0">
                          <a:solidFill>
                            <a:schemeClr val="accent3"/>
                          </a:solidFill>
                          <a:latin typeface="+mn-lt"/>
                          <a:ea typeface="+mn-ea"/>
                          <a:cs typeface="Leelawadee"/>
                        </a:rPr>
                        <a:t>Utilize the most circular packaging possible by aligning materials to available waste recovery streams, like composting and recycling</a:t>
                      </a:r>
                    </a:p>
                    <a:p>
                      <a:pPr marL="120650" marR="0" lvl="0" indent="-12065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lang="en-US" sz="1050" noProof="0">
                          <a:solidFill>
                            <a:schemeClr val="accent3"/>
                          </a:solidFill>
                          <a:highlight>
                            <a:srgbClr val="4FE2F3"/>
                          </a:highlight>
                          <a:latin typeface="+mn-lt"/>
                          <a:cs typeface="Leelawadee"/>
                        </a:rPr>
                        <a:t>Goal:</a:t>
                      </a:r>
                      <a:r>
                        <a:rPr lang="en-US" sz="1050" noProof="0">
                          <a:solidFill>
                            <a:schemeClr val="accent3"/>
                          </a:solidFill>
                          <a:latin typeface="+mn-lt"/>
                          <a:cs typeface="Leelawadee"/>
                        </a:rPr>
                        <a:t> </a:t>
                      </a:r>
                      <a:r>
                        <a:rPr lang="en-US" sz="1050" kern="1200" noProof="0">
                          <a:solidFill>
                            <a:schemeClr val="accent3"/>
                          </a:solidFill>
                          <a:latin typeface="+mn-lt"/>
                          <a:ea typeface="+mn-ea"/>
                          <a:cs typeface="Leelawadee"/>
                        </a:rPr>
                        <a:t>Educate operators on packaging issues through a reference guide created to provide tools and help them make the best choices regarding packaging materials for their sites </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indent="-120650">
                        <a:buFont typeface="Arial" panose="020B0604020202020204" pitchFamily="34" charset="0"/>
                        <a:buChar char="•"/>
                      </a:pPr>
                      <a:r>
                        <a:rPr lang="en-US" sz="1050" noProof="0">
                          <a:solidFill>
                            <a:schemeClr val="accent3"/>
                          </a:solidFill>
                          <a:highlight>
                            <a:srgbClr val="FFC624"/>
                          </a:highlight>
                          <a:latin typeface="+mn-lt"/>
                          <a:cs typeface="Leelawadee"/>
                        </a:rPr>
                        <a:t>Target:</a:t>
                      </a:r>
                      <a:r>
                        <a:rPr lang="en-US" sz="1050" noProof="0">
                          <a:solidFill>
                            <a:schemeClr val="accent3"/>
                          </a:solidFill>
                          <a:latin typeface="+mn-lt"/>
                          <a:cs typeface="Leelawadee"/>
                        </a:rPr>
                        <a:t> Aim to have 3.6 million annual Stop Hunger beneficiaries by 2025</a:t>
                      </a:r>
                    </a:p>
                    <a:p>
                      <a:pPr marL="120650" lvl="0" indent="-120650">
                        <a:spcBef>
                          <a:spcPts val="400"/>
                        </a:spcBef>
                        <a:buFont typeface="Arial" panose="020B0604020202020204" pitchFamily="34" charset="0"/>
                        <a:buChar char="•"/>
                      </a:pPr>
                      <a:r>
                        <a:rPr lang="en-US" sz="1050" b="0" i="0" u="none" strike="noStrike" noProof="0">
                          <a:solidFill>
                            <a:schemeClr val="accent3"/>
                          </a:solidFill>
                          <a:highlight>
                            <a:srgbClr val="4FE2F3"/>
                          </a:highlight>
                          <a:latin typeface="+mn-lt"/>
                        </a:rPr>
                        <a:t>Goal:</a:t>
                      </a:r>
                      <a:r>
                        <a:rPr lang="en-US" sz="1050" b="0" i="0" u="none" strike="noStrike" noProof="0">
                          <a:solidFill>
                            <a:schemeClr val="accent3"/>
                          </a:solidFill>
                          <a:latin typeface="+mn-lt"/>
                        </a:rPr>
                        <a:t> Improve the quality of life of employees</a:t>
                      </a:r>
                      <a:endParaRPr lang="en-US" sz="1050" noProof="0">
                        <a:solidFill>
                          <a:schemeClr val="accent3"/>
                        </a:solidFill>
                        <a:latin typeface="+mn-lt"/>
                        <a:cs typeface="Leelawadee"/>
                      </a:endParaRP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indent="-120650">
                        <a:spcBef>
                          <a:spcPts val="400"/>
                        </a:spcBef>
                        <a:buFont typeface="Arial" panose="020B0604020202020204" pitchFamily="34" charset="0"/>
                        <a:buChar char="•"/>
                      </a:pPr>
                      <a:r>
                        <a:rPr lang="en-US" sz="1050" noProof="0">
                          <a:solidFill>
                            <a:schemeClr val="accent3"/>
                          </a:solidFill>
                          <a:highlight>
                            <a:srgbClr val="FFC624"/>
                          </a:highlight>
                          <a:latin typeface="+mn-lt"/>
                          <a:cs typeface="Leelawadee"/>
                        </a:rPr>
                        <a:t>Target:</a:t>
                      </a:r>
                      <a:r>
                        <a:rPr lang="en-US" sz="1050" noProof="0">
                          <a:solidFill>
                            <a:schemeClr val="accent3"/>
                          </a:solidFill>
                          <a:latin typeface="+mn-lt"/>
                          <a:cs typeface="Leelawadee"/>
                        </a:rPr>
                        <a:t> Ensure 100% of segments have gender-balanced management teams by 2025</a:t>
                      </a:r>
                    </a:p>
                    <a:p>
                      <a:pPr marL="120650" indent="-120650">
                        <a:spcBef>
                          <a:spcPts val="400"/>
                        </a:spcBef>
                        <a:buFont typeface="Arial" panose="020B0604020202020204" pitchFamily="34" charset="0"/>
                        <a:buChar char="•"/>
                      </a:pPr>
                      <a:r>
                        <a:rPr lang="en-US" sz="1050" noProof="0">
                          <a:solidFill>
                            <a:schemeClr val="accent3"/>
                          </a:solidFill>
                          <a:highlight>
                            <a:srgbClr val="FFC624"/>
                          </a:highlight>
                          <a:latin typeface="+mn-lt"/>
                          <a:cs typeface="Leelawadee"/>
                        </a:rPr>
                        <a:t>Target:</a:t>
                      </a:r>
                      <a:r>
                        <a:rPr lang="en-US" sz="1050" noProof="0">
                          <a:solidFill>
                            <a:schemeClr val="accent3"/>
                          </a:solidFill>
                          <a:latin typeface="+mn-lt"/>
                          <a:cs typeface="Leelawadee"/>
                        </a:rPr>
                        <a:t> Achieve 25% of spend on small businesses by 2025</a:t>
                      </a:r>
                    </a:p>
                    <a:p>
                      <a:pPr marL="120650" indent="-120650">
                        <a:spcBef>
                          <a:spcPts val="400"/>
                        </a:spcBef>
                        <a:buFont typeface="Arial" panose="020B0604020202020204" pitchFamily="34" charset="0"/>
                        <a:buChar char="•"/>
                      </a:pPr>
                      <a:r>
                        <a:rPr lang="en-US" sz="1050" noProof="0">
                          <a:solidFill>
                            <a:schemeClr val="accent3"/>
                          </a:solidFill>
                          <a:highlight>
                            <a:srgbClr val="4FE2F3"/>
                          </a:highlight>
                          <a:latin typeface="+mn-lt"/>
                          <a:cs typeface="Leelawadee"/>
                        </a:rPr>
                        <a:t>Goal:</a:t>
                      </a:r>
                      <a:r>
                        <a:rPr lang="en-US" sz="1050" noProof="0">
                          <a:solidFill>
                            <a:schemeClr val="accent3"/>
                          </a:solidFill>
                          <a:latin typeface="+mn-lt"/>
                          <a:cs typeface="Leelawadee"/>
                        </a:rPr>
                        <a:t> Empower women in communities</a:t>
                      </a: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r h="1188866">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922F11"/>
                          </a:solidFill>
                          <a:latin typeface="+mj-lt"/>
                          <a:ea typeface="+mn-ea"/>
                          <a:cs typeface="Leelawadee"/>
                        </a:rPr>
                        <a:t>POSITIVE </a:t>
                      </a:r>
                      <a:br>
                        <a:rPr lang="en-US" sz="1400" kern="1200">
                          <a:solidFill>
                            <a:srgbClr val="922F11"/>
                          </a:solidFill>
                          <a:latin typeface="+mj-lt"/>
                          <a:ea typeface="+mn-ea"/>
                          <a:cs typeface="Leelawadee"/>
                        </a:rPr>
                      </a:br>
                      <a:r>
                        <a:rPr lang="en-US" sz="1400" kern="1200">
                          <a:solidFill>
                            <a:srgbClr val="922F11"/>
                          </a:solidFill>
                          <a:latin typeface="+mj-lt"/>
                          <a:ea typeface="+mn-ea"/>
                          <a:cs typeface="Leelawadee"/>
                        </a:rPr>
                        <a:t>CHOICES</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E6D26"/>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50" b="0" i="1" u="none" strike="noStrike" kern="1200" cap="none" spc="0" normalizeH="0" baseline="0" noProof="0">
                          <a:ln>
                            <a:noFill/>
                          </a:ln>
                          <a:solidFill>
                            <a:schemeClr val="accent3"/>
                          </a:solidFill>
                          <a:effectLst/>
                          <a:uLnTx/>
                          <a:uFillTx/>
                          <a:latin typeface="+mn-lt"/>
                          <a:ea typeface="+mn-ea"/>
                          <a:cs typeface="Leelawadee" panose="020B0502040204020203" pitchFamily="34" charset="-34"/>
                        </a:rPr>
                        <a:t>Not a focus area for the customer.</a:t>
                      </a:r>
                      <a:endParaRPr kumimoji="0" lang="en-US" sz="1050" b="0" i="0" u="none" strike="noStrike" kern="1200" cap="none" spc="0" normalizeH="0" baseline="0" noProof="0">
                        <a:ln>
                          <a:noFill/>
                        </a:ln>
                        <a:solidFill>
                          <a:schemeClr val="accent3"/>
                        </a:solidFill>
                        <a:effectLst/>
                        <a:uLnTx/>
                        <a:uFillTx/>
                        <a:latin typeface="+mn-lt"/>
                        <a:ea typeface="+mn-ea"/>
                        <a:cs typeface="Leelawadee" panose="020B0502040204020203" pitchFamily="34" charset="-34"/>
                      </a:endParaRP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indent="-120650">
                        <a:buFont typeface="Arial" panose="020B0604020202020204" pitchFamily="34" charset="0"/>
                        <a:buChar char="•"/>
                      </a:pPr>
                      <a:r>
                        <a:rPr lang="en-US" sz="1050" noProof="0">
                          <a:solidFill>
                            <a:schemeClr val="accent3"/>
                          </a:solidFill>
                          <a:highlight>
                            <a:srgbClr val="FFC624"/>
                          </a:highlight>
                          <a:latin typeface="+mn-lt"/>
                          <a:cs typeface="Leelawadee"/>
                        </a:rPr>
                        <a:t>Target:</a:t>
                      </a:r>
                      <a:r>
                        <a:rPr lang="en-US" sz="1050" noProof="0">
                          <a:solidFill>
                            <a:schemeClr val="accent3"/>
                          </a:solidFill>
                          <a:latin typeface="+mn-lt"/>
                          <a:cs typeface="Leelawadee"/>
                        </a:rPr>
                        <a:t> Ensure 100% of customers are offered healthy lifestyle options every day by 2025</a:t>
                      </a: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a:ln>
                            <a:noFill/>
                          </a:ln>
                          <a:solidFill>
                            <a:schemeClr val="accent3"/>
                          </a:solidFill>
                          <a:effectLst/>
                          <a:uLnTx/>
                          <a:uFillTx/>
                          <a:latin typeface="+mn-lt"/>
                          <a:ea typeface="+mn-ea"/>
                          <a:cs typeface="Leelawadee" panose="020B0502040204020203" pitchFamily="34" charset="-34"/>
                        </a:rPr>
                        <a:t>Not a focus area for the customer.</a:t>
                      </a:r>
                      <a:endParaRPr kumimoji="0" lang="en-US" sz="1050" b="0" i="0" u="none" strike="noStrike" kern="1200" cap="none" spc="0" normalizeH="0" baseline="0" noProof="0">
                        <a:ln>
                          <a:noFill/>
                        </a:ln>
                        <a:solidFill>
                          <a:schemeClr val="accent3"/>
                        </a:solidFill>
                        <a:effectLst/>
                        <a:uLnTx/>
                        <a:uFillTx/>
                        <a:latin typeface="+mn-lt"/>
                        <a:ea typeface="+mn-ea"/>
                        <a:cs typeface="Leelawadee" panose="020B0502040204020203" pitchFamily="34" charset="-34"/>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40967922"/>
                  </a:ext>
                </a:extLst>
              </a:tr>
            </a:tbl>
          </a:graphicData>
        </a:graphic>
      </p:graphicFrame>
      <p:pic>
        <p:nvPicPr>
          <p:cNvPr id="15" name="Picture 14" descr="A logo of a leaf in a circle&#10;&#10;Description automatically generated">
            <a:extLst>
              <a:ext uri="{FF2B5EF4-FFF2-40B4-BE49-F238E27FC236}">
                <a16:creationId xmlns:a16="http://schemas.microsoft.com/office/drawing/2014/main" id="{5EB9B73D-4A11-9535-1CB9-C5E0D3FC273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1784444"/>
            <a:ext cx="556204" cy="604020"/>
          </a:xfrm>
          <a:prstGeom prst="rect">
            <a:avLst/>
          </a:prstGeom>
        </p:spPr>
      </p:pic>
      <p:pic>
        <p:nvPicPr>
          <p:cNvPr id="17" name="Picture 16" descr="A blue and green windmill with green arrows&#10;&#10;Description automatically generated">
            <a:extLst>
              <a:ext uri="{FF2B5EF4-FFF2-40B4-BE49-F238E27FC236}">
                <a16:creationId xmlns:a16="http://schemas.microsoft.com/office/drawing/2014/main" id="{3846AB20-B6CA-932D-193A-168F059841A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7884" y="2858877"/>
            <a:ext cx="556204" cy="604020"/>
          </a:xfrm>
          <a:prstGeom prst="rect">
            <a:avLst/>
          </a:prstGeom>
        </p:spPr>
      </p:pic>
      <p:pic>
        <p:nvPicPr>
          <p:cNvPr id="18" name="Picture 17" descr="A logo of a hand and a globe&#10;&#10;Description automatically generated">
            <a:extLst>
              <a:ext uri="{FF2B5EF4-FFF2-40B4-BE49-F238E27FC236}">
                <a16:creationId xmlns:a16="http://schemas.microsoft.com/office/drawing/2014/main" id="{55D236E3-9C18-D84F-516C-378180BC479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17884" y="5709769"/>
            <a:ext cx="536916" cy="583072"/>
          </a:xfrm>
          <a:prstGeom prst="rect">
            <a:avLst/>
          </a:prstGeom>
        </p:spPr>
      </p:pic>
    </p:spTree>
    <p:extLst>
      <p:ext uri="{BB962C8B-B14F-4D97-AF65-F5344CB8AC3E}">
        <p14:creationId xmlns:p14="http://schemas.microsoft.com/office/powerpoint/2010/main" val="2595545741"/>
      </p:ext>
    </p:extLst>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41B6A2-AFD2-7C8E-DDBE-4B5C0EF56CB1}"/>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5AE20EBD-F652-EA72-1002-94D3EB539BA0}"/>
              </a:ext>
            </a:extLst>
          </p:cNvPr>
          <p:cNvGraphicFramePr>
            <a:graphicFrameLocks/>
          </p:cNvGraphicFramePr>
          <p:nvPr>
            <p:custDataLst>
              <p:tags r:id="rId1"/>
            </p:custDataLst>
            <p:extLst>
              <p:ext uri="{D42A27DB-BD31-4B8C-83A1-F6EECF244321}">
                <p14:modId xmlns:p14="http://schemas.microsoft.com/office/powerpoint/2010/main" val="11163341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7" name="think-cell data - do not delete" hidden="1">
                        <a:extLst>
                          <a:ext uri="{FF2B5EF4-FFF2-40B4-BE49-F238E27FC236}">
                            <a16:creationId xmlns:a16="http://schemas.microsoft.com/office/drawing/2014/main" id="{5AE20EBD-F652-EA72-1002-94D3EB539BA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62B9B04D-3350-0FDC-3F64-28000AFCBC07}"/>
              </a:ext>
            </a:extLst>
          </p:cNvPr>
          <p:cNvSpPr>
            <a:spLocks noGrp="1"/>
          </p:cNvSpPr>
          <p:nvPr>
            <p:ph type="title"/>
          </p:nvPr>
        </p:nvSpPr>
        <p:spPr>
          <a:xfrm>
            <a:off x="304798" y="246888"/>
            <a:ext cx="9997439" cy="969264"/>
          </a:xfrm>
        </p:spPr>
        <p:txBody>
          <a:bodyPr vert="horz" rIns="0"/>
          <a:lstStyle/>
          <a:p>
            <a:pPr lvl="0"/>
            <a:r>
              <a:rPr lang="en-US" sz="2600"/>
              <a:t>COMMONALITY BETWEEN SODEXO’S AND PEP+ FOCUS AREAS</a:t>
            </a:r>
            <a:br>
              <a:rPr lang="en-US" sz="2600"/>
            </a:br>
            <a:r>
              <a:rPr lang="en-US" sz="1800" i="1"/>
              <a:t>Allowing us to identify opportunities for collaboration, and therefore</a:t>
            </a:r>
            <a:br>
              <a:rPr lang="en-US" sz="1800" i="1"/>
            </a:br>
            <a:r>
              <a:rPr lang="en-US" sz="1800" i="1"/>
              <a:t>add value to our relationship</a:t>
            </a:r>
          </a:p>
        </p:txBody>
      </p:sp>
      <p:sp>
        <p:nvSpPr>
          <p:cNvPr id="2" name="Rectangle: Top Corners Rounded 1">
            <a:extLst>
              <a:ext uri="{FF2B5EF4-FFF2-40B4-BE49-F238E27FC236}">
                <a16:creationId xmlns:a16="http://schemas.microsoft.com/office/drawing/2014/main" id="{3A5BD40F-1CED-C920-2968-E76A5FCD1E6D}"/>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4">
            <a:extLst>
              <a:ext uri="{FF2B5EF4-FFF2-40B4-BE49-F238E27FC236}">
                <a16:creationId xmlns:a16="http://schemas.microsoft.com/office/drawing/2014/main" id="{A0629724-B64C-E6EF-2862-6C7039041045}"/>
              </a:ext>
            </a:extLst>
          </p:cNvPr>
          <p:cNvGraphicFramePr>
            <a:graphicFrameLocks noGrp="1"/>
          </p:cNvGraphicFramePr>
          <p:nvPr>
            <p:extLst>
              <p:ext uri="{D42A27DB-BD31-4B8C-83A1-F6EECF244321}">
                <p14:modId xmlns:p14="http://schemas.microsoft.com/office/powerpoint/2010/main" val="2475342788"/>
              </p:ext>
            </p:extLst>
          </p:nvPr>
        </p:nvGraphicFramePr>
        <p:xfrm>
          <a:off x="-7620" y="1148230"/>
          <a:ext cx="11986260" cy="5037436"/>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5244790">
                  <a:extLst>
                    <a:ext uri="{9D8B030D-6E8A-4147-A177-3AD203B41FA5}">
                      <a16:colId xmlns:a16="http://schemas.microsoft.com/office/drawing/2014/main" val="2382844442"/>
                    </a:ext>
                  </a:extLst>
                </a:gridCol>
                <a:gridCol w="4752650">
                  <a:extLst>
                    <a:ext uri="{9D8B030D-6E8A-4147-A177-3AD203B41FA5}">
                      <a16:colId xmlns:a16="http://schemas.microsoft.com/office/drawing/2014/main" val="2353111847"/>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Environment</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a:rPr>
                        <a:t>Communities</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1070804">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954F07"/>
                          </a:solidFill>
                          <a:latin typeface="+mj-lt"/>
                          <a:ea typeface="+mn-ea"/>
                          <a:cs typeface="Leelawadee"/>
                        </a:rPr>
                        <a:t>POSITIVE </a:t>
                      </a:r>
                      <a:br>
                        <a:rPr lang="en-US" sz="1400" kern="1200">
                          <a:solidFill>
                            <a:srgbClr val="954F07"/>
                          </a:solidFill>
                          <a:latin typeface="+mj-lt"/>
                          <a:ea typeface="+mn-ea"/>
                          <a:cs typeface="Leelawadee"/>
                        </a:rPr>
                      </a:br>
                      <a:r>
                        <a:rPr lang="en-US" sz="1400" kern="1200">
                          <a:solidFill>
                            <a:srgbClr val="954F07"/>
                          </a:solidFill>
                          <a:latin typeface="+mj-lt"/>
                          <a:ea typeface="+mn-ea"/>
                          <a:cs typeface="Leelawadee"/>
                        </a:rPr>
                        <a:t>AGRICULTURE</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9F0A"/>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050" b="0" i="1" noProof="0">
                          <a:solidFill>
                            <a:schemeClr val="accent3"/>
                          </a:solidFill>
                          <a:latin typeface="+mn-lt"/>
                          <a:cs typeface="Leelawadee" panose="020B0502040204020203" pitchFamily="34" charset="-34"/>
                        </a:rPr>
                        <a:t>No commonalities.</a:t>
                      </a: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marR="0" lvl="0" indent="-1206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050" kern="1200" noProof="0">
                          <a:solidFill>
                            <a:schemeClr val="accent3"/>
                          </a:solidFill>
                          <a:highlight>
                            <a:srgbClr val="FFC624"/>
                          </a:highlight>
                          <a:latin typeface="+mn-lt"/>
                          <a:ea typeface="+mn-ea"/>
                          <a:cs typeface="Leelawadee" panose="020B0502040204020203" pitchFamily="34" charset="-34"/>
                        </a:rPr>
                        <a:t>Target:</a:t>
                      </a:r>
                      <a:r>
                        <a:rPr lang="en-US" sz="1050" kern="1200" noProof="0">
                          <a:solidFill>
                            <a:schemeClr val="accent3"/>
                          </a:solidFill>
                          <a:latin typeface="+mn-lt"/>
                          <a:ea typeface="+mn-ea"/>
                          <a:cs typeface="Leelawadee" panose="020B0502040204020203" pitchFamily="34" charset="-34"/>
                        </a:rPr>
                        <a:t> Dedicate 15% of food budget to source from farms that use regenerative practices by 2025</a:t>
                      </a:r>
                    </a:p>
                    <a:p>
                      <a:pPr marL="350838" marR="0" lvl="1" indent="-176213" algn="l" defTabSz="914400" rtl="0" eaLnBrk="1" fontAlgn="base" latinLnBrk="0" hangingPunct="1">
                        <a:lnSpc>
                          <a:spcPct val="100000"/>
                        </a:lnSpc>
                        <a:spcBef>
                          <a:spcPts val="400"/>
                        </a:spcBef>
                        <a:spcAft>
                          <a:spcPts val="0"/>
                        </a:spcAft>
                        <a:buClr>
                          <a:schemeClr val="tx1"/>
                        </a:buClr>
                        <a:buSzTx/>
                        <a:buFont typeface="Wingdings" panose="05000000000000000000" pitchFamily="2" charset="2"/>
                        <a:buChar char="Ø"/>
                        <a:tabLst/>
                        <a:defRPr/>
                      </a:pPr>
                      <a:r>
                        <a:rPr lang="en-US" sz="1050" b="1" kern="1200" noProof="0">
                          <a:solidFill>
                            <a:schemeClr val="accent3"/>
                          </a:solidFill>
                          <a:latin typeface="+mn-lt"/>
                          <a:ea typeface="+mn-ea"/>
                          <a:cs typeface="Leelawadee" panose="020B0502040204020203" pitchFamily="34" charset="-34"/>
                        </a:rPr>
                        <a:t>pep+ alignment: Spread the adoption of regenerative agriculture, restorative, or protective practices across 10 million acres of land supporting the growth of our key crops and ingredients by 2030 </a:t>
                      </a: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3719744">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marR="0" lvl="0" indent="-1206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chemeClr val="accent3"/>
                          </a:solidFill>
                          <a:effectLst/>
                          <a:highlight>
                            <a:srgbClr val="FFC624"/>
                          </a:highlight>
                          <a:uLnTx/>
                          <a:uFillTx/>
                          <a:latin typeface="+mn-lt"/>
                          <a:ea typeface="+mn-ea"/>
                          <a:cs typeface="Leelawadee" panose="020B0502040204020203" pitchFamily="34" charset="-34"/>
                        </a:rPr>
                        <a:t>Goal:</a:t>
                      </a:r>
                      <a:r>
                        <a:rPr kumimoji="0" lang="en-US" sz="1050" b="0" i="0" u="none" strike="noStrike" kern="1200" cap="none" spc="0" normalizeH="0" baseline="0" noProof="0">
                          <a:ln>
                            <a:noFill/>
                          </a:ln>
                          <a:solidFill>
                            <a:schemeClr val="accent3"/>
                          </a:solidFill>
                          <a:effectLst/>
                          <a:uLnTx/>
                          <a:uFillTx/>
                          <a:latin typeface="+mn-lt"/>
                          <a:ea typeface="+mn-ea"/>
                          <a:cs typeface="Leelawadee" panose="020B0502040204020203" pitchFamily="34" charset="-34"/>
                        </a:rPr>
                        <a:t> Reduce the amount of single-use packaging by increasing use of reusables and eliminating unnecessary single-use packaging</a:t>
                      </a:r>
                    </a:p>
                    <a:p>
                      <a:pPr marL="350838" marR="0" lvl="1" indent="-176213" algn="l" defTabSz="914400" rtl="0" eaLnBrk="1" fontAlgn="auto" latinLnBrk="0" hangingPunct="1">
                        <a:lnSpc>
                          <a:spcPct val="100000"/>
                        </a:lnSpc>
                        <a:spcBef>
                          <a:spcPts val="400"/>
                        </a:spcBef>
                        <a:spcAft>
                          <a:spcPts val="0"/>
                        </a:spcAft>
                        <a:buClr>
                          <a:schemeClr val="tx1"/>
                        </a:buClr>
                        <a:buSzTx/>
                        <a:buFont typeface="Wingdings" panose="05000000000000000000" pitchFamily="2" charset="2"/>
                        <a:buChar char="Ø"/>
                        <a:tabLst/>
                        <a:defRPr/>
                      </a:pPr>
                      <a:r>
                        <a:rPr kumimoji="0" lang="en-US" sz="1050" b="1" i="0" u="none" strike="noStrike" kern="1200" cap="none" spc="0" normalizeH="0" baseline="0" noProof="0">
                          <a:ln>
                            <a:noFill/>
                          </a:ln>
                          <a:solidFill>
                            <a:schemeClr val="accent3"/>
                          </a:solidFill>
                          <a:effectLst/>
                          <a:uLnTx/>
                          <a:uFillTx/>
                          <a:latin typeface="+mn-lt"/>
                          <a:ea typeface="+mn-ea"/>
                          <a:cs typeface="Leelawadee" panose="020B0502040204020203" pitchFamily="34" charset="-34"/>
                        </a:rPr>
                        <a:t>pep+ alignment: For our primary plastic packaging in key packaging markets, use 40% or greater recycled content in our plastic packaging by 2035 or sooner</a:t>
                      </a:r>
                    </a:p>
                    <a:p>
                      <a:pPr marL="120650" marR="0" lvl="0" indent="-120650" algn="l" defTabSz="914400" rtl="0" eaLnBrk="1" fontAlgn="auto" latinLnBrk="0" hangingPunct="1">
                        <a:lnSpc>
                          <a:spcPct val="100000"/>
                        </a:lnSpc>
                        <a:spcBef>
                          <a:spcPts val="1500"/>
                        </a:spcBef>
                        <a:spcAft>
                          <a:spcPts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chemeClr val="accent3"/>
                          </a:solidFill>
                          <a:effectLst/>
                          <a:highlight>
                            <a:srgbClr val="FFC624"/>
                          </a:highlight>
                          <a:uLnTx/>
                          <a:uFillTx/>
                          <a:latin typeface="+mn-lt"/>
                          <a:ea typeface="+mn-ea"/>
                          <a:cs typeface="Leelawadee" panose="020B0502040204020203" pitchFamily="34" charset="-34"/>
                        </a:rPr>
                        <a:t>Goal:</a:t>
                      </a:r>
                      <a:r>
                        <a:rPr kumimoji="0" lang="en-US" sz="1050" b="0" i="0" u="none" strike="noStrike" kern="1200" cap="none" spc="0" normalizeH="0" baseline="0" noProof="0">
                          <a:ln>
                            <a:noFill/>
                          </a:ln>
                          <a:solidFill>
                            <a:schemeClr val="accent3"/>
                          </a:solidFill>
                          <a:effectLst/>
                          <a:uLnTx/>
                          <a:uFillTx/>
                          <a:latin typeface="+mn-lt"/>
                          <a:ea typeface="+mn-ea"/>
                          <a:cs typeface="Leelawadee" panose="020B0502040204020203" pitchFamily="34" charset="-34"/>
                        </a:rPr>
                        <a:t> Utilize the most circular packaging possible by aligning materials to available waste recovery streams, like composting and recycling</a:t>
                      </a:r>
                    </a:p>
                    <a:p>
                      <a:pPr marL="350838" marR="0" lvl="1" indent="-176213" algn="l" defTabSz="914400" rtl="0" eaLnBrk="1" fontAlgn="auto" latinLnBrk="0" hangingPunct="1">
                        <a:lnSpc>
                          <a:spcPct val="100000"/>
                        </a:lnSpc>
                        <a:spcBef>
                          <a:spcPts val="400"/>
                        </a:spcBef>
                        <a:spcAft>
                          <a:spcPts val="0"/>
                        </a:spcAft>
                        <a:buClr>
                          <a:schemeClr val="tx1"/>
                        </a:buClr>
                        <a:buSzTx/>
                        <a:buFont typeface="Wingdings" panose="05000000000000000000" pitchFamily="2" charset="2"/>
                        <a:buChar char="Ø"/>
                        <a:tabLst/>
                        <a:defRPr/>
                      </a:pPr>
                      <a:r>
                        <a:rPr kumimoji="0" lang="en-US" sz="1050" b="1" i="0" u="none" strike="noStrike" kern="1200" cap="none" spc="0" normalizeH="0" baseline="0" noProof="0">
                          <a:ln>
                            <a:noFill/>
                          </a:ln>
                          <a:solidFill>
                            <a:schemeClr val="accent3"/>
                          </a:solidFill>
                          <a:effectLst/>
                          <a:uLnTx/>
                          <a:uFillTx/>
                          <a:latin typeface="+mn-lt"/>
                          <a:ea typeface="+mn-ea"/>
                          <a:cs typeface="Leelawadee" panose="020B0502040204020203" pitchFamily="34" charset="-34"/>
                        </a:rPr>
                        <a:t>pep+ alignment: Achieve 97% or greater reusable, recyclable, or compostable (RRC) packaging by design by 2030 in our primary and secondary packaging in our key packaging markets </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50" b="0" i="1" noProof="0">
                          <a:solidFill>
                            <a:schemeClr val="accent3"/>
                          </a:solidFill>
                          <a:latin typeface="+mn-lt"/>
                          <a:cs typeface="Leelawadee" panose="020B0502040204020203" pitchFamily="34" charset="-34"/>
                        </a:rPr>
                        <a:t>No commonalities.</a:t>
                      </a: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bl>
          </a:graphicData>
        </a:graphic>
      </p:graphicFrame>
      <p:pic>
        <p:nvPicPr>
          <p:cNvPr id="5" name="Picture 4" descr="A logo of a leaf in a circle&#10;&#10;Description automatically generated">
            <a:extLst>
              <a:ext uri="{FF2B5EF4-FFF2-40B4-BE49-F238E27FC236}">
                <a16:creationId xmlns:a16="http://schemas.microsoft.com/office/drawing/2014/main" id="{A75F2BE4-A862-2FAB-0AE3-6CB7671BFC3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pic>
        <p:nvPicPr>
          <p:cNvPr id="6" name="Picture 5" descr="A blue and green windmill with green arrows&#10;&#10;Description automatically generated">
            <a:extLst>
              <a:ext uri="{FF2B5EF4-FFF2-40B4-BE49-F238E27FC236}">
                <a16:creationId xmlns:a16="http://schemas.microsoft.com/office/drawing/2014/main" id="{17F8969B-5337-50D0-7FF5-695FBD35BD0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2925134"/>
            <a:ext cx="556204" cy="604020"/>
          </a:xfrm>
          <a:prstGeom prst="rect">
            <a:avLst/>
          </a:prstGeom>
        </p:spPr>
      </p:pic>
      <p:sp>
        <p:nvSpPr>
          <p:cNvPr id="8" name="TextBox 7">
            <a:extLst>
              <a:ext uri="{FF2B5EF4-FFF2-40B4-BE49-F238E27FC236}">
                <a16:creationId xmlns:a16="http://schemas.microsoft.com/office/drawing/2014/main" id="{A535E88A-FA3F-B448-7742-1858C8E21985}"/>
              </a:ext>
            </a:extLst>
          </p:cNvPr>
          <p:cNvSpPr txBox="1"/>
          <p:nvPr/>
        </p:nvSpPr>
        <p:spPr>
          <a:xfrm>
            <a:off x="6934200" y="6269189"/>
            <a:ext cx="4805363" cy="506261"/>
          </a:xfrm>
          <a:prstGeom prst="rect">
            <a:avLst/>
          </a:prstGeom>
          <a:solidFill>
            <a:srgbClr val="8EBC29"/>
          </a:solidFill>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a:ln>
                  <a:noFill/>
                </a:ln>
                <a:solidFill>
                  <a:schemeClr val="bg1"/>
                </a:solidFill>
                <a:effectLst/>
                <a:uLnTx/>
                <a:uFillTx/>
                <a:cs typeface="Leelawadee" panose="020B0502040204020203" pitchFamily="34" charset="-34"/>
              </a:rPr>
              <a:t>No common focus areas were identified across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a:ln>
                  <a:noFill/>
                </a:ln>
                <a:solidFill>
                  <a:schemeClr val="bg1"/>
                </a:solidFill>
                <a:effectLst/>
                <a:uLnTx/>
                <a:uFillTx/>
                <a:cs typeface="Leelawadee" panose="020B0502040204020203" pitchFamily="34" charset="-34"/>
              </a:rPr>
              <a:t>Positive Choices (PepsiCo) and Individuals (Sodexo).</a:t>
            </a:r>
          </a:p>
        </p:txBody>
      </p:sp>
      <p:pic>
        <p:nvPicPr>
          <p:cNvPr id="9" name="Picture 2">
            <a:extLst>
              <a:ext uri="{FF2B5EF4-FFF2-40B4-BE49-F238E27FC236}">
                <a16:creationId xmlns:a16="http://schemas.microsoft.com/office/drawing/2014/main" id="{376179CB-5050-1450-D98D-7E31165F407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434638" y="305812"/>
            <a:ext cx="1452562" cy="487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7920866"/>
      </p:ext>
    </p:extLst>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809AD0-237B-2C0A-C783-99BECC4069AD}"/>
            </a:ext>
          </a:extLst>
        </p:cNvPr>
        <p:cNvGrpSpPr/>
        <p:nvPr/>
      </p:nvGrpSpPr>
      <p:grpSpPr>
        <a:xfrm>
          <a:off x="0" y="0"/>
          <a:ext cx="0" cy="0"/>
          <a:chOff x="0" y="0"/>
          <a:chExt cx="0" cy="0"/>
        </a:xfrm>
      </p:grpSpPr>
      <p:pic>
        <p:nvPicPr>
          <p:cNvPr id="3" name="Picture 2" descr="A white logo with a black background&#10;&#10;AI-generated content may be incorrect.">
            <a:extLst>
              <a:ext uri="{FF2B5EF4-FFF2-40B4-BE49-F238E27FC236}">
                <a16:creationId xmlns:a16="http://schemas.microsoft.com/office/drawing/2014/main" id="{B6AA99BE-F1CD-1DD4-E793-1C4D7636350A}"/>
              </a:ext>
            </a:extLst>
          </p:cNvPr>
          <p:cNvPicPr>
            <a:picLocks noChangeAspect="1"/>
          </p:cNvPicPr>
          <p:nvPr/>
        </p:nvPicPr>
        <p:blipFill>
          <a:blip r:embed="rId3"/>
          <a:srcRect l="5755"/>
          <a:stretch>
            <a:fillRect/>
          </a:stretch>
        </p:blipFill>
        <p:spPr>
          <a:xfrm>
            <a:off x="177800" y="179103"/>
            <a:ext cx="5407179" cy="5737795"/>
          </a:xfrm>
          <a:prstGeom prst="rect">
            <a:avLst/>
          </a:prstGeom>
        </p:spPr>
      </p:pic>
    </p:spTree>
    <p:extLst>
      <p:ext uri="{BB962C8B-B14F-4D97-AF65-F5344CB8AC3E}">
        <p14:creationId xmlns:p14="http://schemas.microsoft.com/office/powerpoint/2010/main" val="17887679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3294A6-DF2A-6C17-E4FE-94BF50FD00DA}"/>
            </a:ext>
          </a:extLst>
        </p:cNvPr>
        <p:cNvGrpSpPr/>
        <p:nvPr/>
      </p:nvGrpSpPr>
      <p:grpSpPr>
        <a:xfrm>
          <a:off x="0" y="0"/>
          <a:ext cx="0" cy="0"/>
          <a:chOff x="0" y="0"/>
          <a:chExt cx="0" cy="0"/>
        </a:xfrm>
      </p:grpSpPr>
      <p:graphicFrame>
        <p:nvGraphicFramePr>
          <p:cNvPr id="11" name="think-cell data - do not delete" hidden="1">
            <a:extLst>
              <a:ext uri="{FF2B5EF4-FFF2-40B4-BE49-F238E27FC236}">
                <a16:creationId xmlns:a16="http://schemas.microsoft.com/office/drawing/2014/main" id="{4085244A-2F70-D8A5-847A-0ACEBAF73A7D}"/>
              </a:ext>
            </a:extLst>
          </p:cNvPr>
          <p:cNvGraphicFramePr>
            <a:graphicFrameLocks/>
          </p:cNvGraphicFramePr>
          <p:nvPr>
            <p:custDataLst>
              <p:tags r:id="rId1"/>
            </p:custDataLst>
            <p:extLst>
              <p:ext uri="{D42A27DB-BD31-4B8C-83A1-F6EECF244321}">
                <p14:modId xmlns:p14="http://schemas.microsoft.com/office/powerpoint/2010/main" val="17541459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11" name="think-cell data - do not delete" hidden="1">
                        <a:extLst>
                          <a:ext uri="{FF2B5EF4-FFF2-40B4-BE49-F238E27FC236}">
                            <a16:creationId xmlns:a16="http://schemas.microsoft.com/office/drawing/2014/main" id="{4085244A-2F70-D8A5-847A-0ACEBAF73A7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Title 9">
            <a:extLst>
              <a:ext uri="{FF2B5EF4-FFF2-40B4-BE49-F238E27FC236}">
                <a16:creationId xmlns:a16="http://schemas.microsoft.com/office/drawing/2014/main" id="{899EE039-388D-CDEE-5699-F37CA06AFD21}"/>
              </a:ext>
            </a:extLst>
          </p:cNvPr>
          <p:cNvSpPr>
            <a:spLocks noGrp="1"/>
          </p:cNvSpPr>
          <p:nvPr>
            <p:ph type="title"/>
          </p:nvPr>
        </p:nvSpPr>
        <p:spPr>
          <a:xfrm>
            <a:off x="304800" y="247650"/>
            <a:ext cx="11585575" cy="968375"/>
          </a:xfrm>
        </p:spPr>
        <p:txBody>
          <a:bodyPr vert="horz" rIns="0"/>
          <a:lstStyle/>
          <a:p>
            <a:pPr lvl="0"/>
            <a:r>
              <a:rPr lang="en-US" sz="3000"/>
              <a:t>AMERICAN AIRLINES’ SUSTAINABILITY FOCUS AREAS​</a:t>
            </a:r>
            <a:br>
              <a:rPr lang="en-US" sz="3000"/>
            </a:br>
            <a:r>
              <a:rPr lang="en-US" sz="1800" i="1"/>
              <a:t>And how these focus areas align with pep+ pillars</a:t>
            </a:r>
          </a:p>
        </p:txBody>
      </p:sp>
      <p:pic>
        <p:nvPicPr>
          <p:cNvPr id="9" name="Picture 8">
            <a:extLst>
              <a:ext uri="{FF2B5EF4-FFF2-40B4-BE49-F238E27FC236}">
                <a16:creationId xmlns:a16="http://schemas.microsoft.com/office/drawing/2014/main" id="{2150B3CB-B0C1-7E56-7380-7B3BC982A624}"/>
              </a:ext>
            </a:extLst>
          </p:cNvPr>
          <p:cNvPicPr>
            <a:picLocks noChangeAspect="1"/>
          </p:cNvPicPr>
          <p:nvPr/>
        </p:nvPicPr>
        <p:blipFill>
          <a:blip r:embed="rId6"/>
          <a:srcRect t="23810" b="23810"/>
          <a:stretch>
            <a:fillRect/>
          </a:stretch>
        </p:blipFill>
        <p:spPr>
          <a:xfrm>
            <a:off x="10013795" y="323850"/>
            <a:ext cx="1873405" cy="613318"/>
          </a:xfrm>
          <a:prstGeom prst="rect">
            <a:avLst/>
          </a:prstGeom>
        </p:spPr>
      </p:pic>
      <p:sp>
        <p:nvSpPr>
          <p:cNvPr id="2" name="Rectangle: Top Corners Rounded 1">
            <a:extLst>
              <a:ext uri="{FF2B5EF4-FFF2-40B4-BE49-F238E27FC236}">
                <a16:creationId xmlns:a16="http://schemas.microsoft.com/office/drawing/2014/main" id="{80CB53A1-5611-893F-83AB-8EB1E0FAC30F}"/>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2">
            <a:extLst>
              <a:ext uri="{FF2B5EF4-FFF2-40B4-BE49-F238E27FC236}">
                <a16:creationId xmlns:a16="http://schemas.microsoft.com/office/drawing/2014/main" id="{632E747C-BBBA-70D7-FD44-341E15C385F1}"/>
              </a:ext>
            </a:extLst>
          </p:cNvPr>
          <p:cNvGraphicFramePr>
            <a:graphicFrameLocks noGrp="1"/>
          </p:cNvGraphicFramePr>
          <p:nvPr>
            <p:extLst>
              <p:ext uri="{D42A27DB-BD31-4B8C-83A1-F6EECF244321}">
                <p14:modId xmlns:p14="http://schemas.microsoft.com/office/powerpoint/2010/main" val="1112035334"/>
              </p:ext>
            </p:extLst>
          </p:nvPr>
        </p:nvGraphicFramePr>
        <p:xfrm>
          <a:off x="-7620" y="1148230"/>
          <a:ext cx="11986260" cy="5038258"/>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3332480">
                  <a:extLst>
                    <a:ext uri="{9D8B030D-6E8A-4147-A177-3AD203B41FA5}">
                      <a16:colId xmlns:a16="http://schemas.microsoft.com/office/drawing/2014/main" val="2382844442"/>
                    </a:ext>
                  </a:extLst>
                </a:gridCol>
                <a:gridCol w="3332480">
                  <a:extLst>
                    <a:ext uri="{9D8B030D-6E8A-4147-A177-3AD203B41FA5}">
                      <a16:colId xmlns:a16="http://schemas.microsoft.com/office/drawing/2014/main" val="957515009"/>
                    </a:ext>
                  </a:extLst>
                </a:gridCol>
                <a:gridCol w="3332480">
                  <a:extLst>
                    <a:ext uri="{9D8B030D-6E8A-4147-A177-3AD203B41FA5}">
                      <a16:colId xmlns:a16="http://schemas.microsoft.com/office/drawing/2014/main" val="2353111847"/>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kern="1200" noProof="0">
                          <a:solidFill>
                            <a:schemeClr val="bg1"/>
                          </a:solidFill>
                          <a:latin typeface="+mn-lt"/>
                          <a:ea typeface="+mn-ea"/>
                          <a:cs typeface="Leelawadee" panose="020B0502040204020203" pitchFamily="34" charset="-34"/>
                        </a:rPr>
                        <a:t>Addressing Climate Change</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1200" b="1" kern="1200" noProof="0">
                          <a:solidFill>
                            <a:schemeClr val="bg1"/>
                          </a:solidFill>
                          <a:latin typeface="+mn-lt"/>
                          <a:ea typeface="+mn-ea"/>
                          <a:cs typeface="Leelawadee" panose="020B0502040204020203" pitchFamily="34" charset="-34"/>
                        </a:rPr>
                        <a:t>Supporting Our Team Members</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1200" b="1" kern="1200" noProof="0">
                          <a:solidFill>
                            <a:schemeClr val="bg1"/>
                          </a:solidFill>
                          <a:latin typeface="+mn-lt"/>
                          <a:ea typeface="+mn-ea"/>
                          <a:cs typeface="Leelawadee" panose="020B0502040204020203" pitchFamily="34" charset="-34"/>
                        </a:rPr>
                        <a:t>Sourcing Responsibly</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1618488">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954F07"/>
                          </a:solidFill>
                          <a:latin typeface="+mj-lt"/>
                          <a:ea typeface="+mn-ea"/>
                          <a:cs typeface="Leelawadee"/>
                        </a:rPr>
                        <a:t>POSITIVE </a:t>
                      </a:r>
                      <a:br>
                        <a:rPr lang="en-US" sz="1400" kern="1200">
                          <a:solidFill>
                            <a:srgbClr val="954F07"/>
                          </a:solidFill>
                          <a:latin typeface="+mj-lt"/>
                          <a:ea typeface="+mn-ea"/>
                          <a:cs typeface="Leelawadee"/>
                        </a:rPr>
                      </a:br>
                      <a:r>
                        <a:rPr lang="en-US" sz="1400" kern="1200">
                          <a:solidFill>
                            <a:srgbClr val="954F07"/>
                          </a:solidFill>
                          <a:latin typeface="+mj-lt"/>
                          <a:ea typeface="+mn-ea"/>
                          <a:cs typeface="Leelawadee"/>
                        </a:rPr>
                        <a:t>AGRICULTURE</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9F0A"/>
                    </a:solidFill>
                  </a:tcPr>
                </a:tc>
                <a:tc>
                  <a:txBody>
                    <a:bodyPr/>
                    <a:lstStyle/>
                    <a:p>
                      <a:pPr marL="0" indent="0" algn="ctr">
                        <a:buFont typeface="Arial" panose="020B0604020202020204" pitchFamily="34" charset="0"/>
                        <a:buNone/>
                      </a:pPr>
                      <a:r>
                        <a:rPr lang="en-GB" sz="1050" b="0" i="1" noProof="0">
                          <a:solidFill>
                            <a:srgbClr val="2B660F"/>
                          </a:solidFill>
                          <a:latin typeface="+mn-lt"/>
                          <a:cs typeface="Leelawadee" panose="020B0502040204020203" pitchFamily="34" charset="-34"/>
                        </a:rPr>
                        <a:t>Not a focus area for the customer.</a:t>
                      </a:r>
                      <a:endParaRPr lang="en-US" sz="1050" b="0" i="1" noProof="0">
                        <a:solidFill>
                          <a:srgbClr val="2B660F"/>
                        </a:solidFill>
                        <a:latin typeface="+mn-lt"/>
                        <a:cs typeface="Leelawadee" panose="020B0502040204020203" pitchFamily="34" charset="-34"/>
                      </a:endParaRP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50" b="0" i="1" u="none" strike="noStrike" kern="1200" cap="none" spc="0" normalizeH="0" baseline="0" noProof="0">
                          <a:ln>
                            <a:noFill/>
                          </a:ln>
                          <a:solidFill>
                            <a:srgbClr val="2B660F"/>
                          </a:solidFill>
                          <a:effectLst/>
                          <a:uLnTx/>
                          <a:uFillTx/>
                          <a:latin typeface="+mn-lt"/>
                          <a:ea typeface="+mn-ea"/>
                          <a:cs typeface="Leelawadee" panose="020B0502040204020203" pitchFamily="34" charset="-34"/>
                        </a:rPr>
                        <a:t>Not a focus area for the customer.</a:t>
                      </a:r>
                      <a:endParaRPr kumimoji="0" lang="en-US" sz="1050" b="0" i="1" u="none" strike="noStrike" kern="1200" cap="none" spc="0" normalizeH="0" baseline="0" noProof="0">
                        <a:ln>
                          <a:noFill/>
                        </a:ln>
                        <a:solidFill>
                          <a:srgbClr val="2B660F"/>
                        </a:solidFill>
                        <a:effectLst/>
                        <a:uLnTx/>
                        <a:uFillTx/>
                        <a:latin typeface="+mn-lt"/>
                        <a:ea typeface="+mn-ea"/>
                        <a:cs typeface="Leelawadee" panose="020B0502040204020203" pitchFamily="34" charset="-34"/>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50" b="0" i="1" u="none" strike="noStrike" kern="1200" cap="none" spc="0" normalizeH="0" baseline="0" noProof="0">
                          <a:ln>
                            <a:noFill/>
                          </a:ln>
                          <a:solidFill>
                            <a:srgbClr val="2B660F"/>
                          </a:solidFill>
                          <a:effectLst/>
                          <a:uLnTx/>
                          <a:uFillTx/>
                          <a:latin typeface="+mn-lt"/>
                          <a:ea typeface="+mn-ea"/>
                          <a:cs typeface="Leelawadee" panose="020B0502040204020203" pitchFamily="34" charset="-34"/>
                        </a:rPr>
                        <a:t>Not a focus area for the customer.</a:t>
                      </a:r>
                      <a:endParaRPr kumimoji="0" lang="en-US" sz="1050" b="0" i="1" u="none" strike="noStrike" kern="1200" cap="none" spc="0" normalizeH="0" baseline="0" noProof="0">
                        <a:ln>
                          <a:noFill/>
                        </a:ln>
                        <a:solidFill>
                          <a:srgbClr val="2B660F"/>
                        </a:solidFill>
                        <a:effectLst/>
                        <a:uLnTx/>
                        <a:uFillTx/>
                        <a:latin typeface="+mn-lt"/>
                        <a:ea typeface="+mn-ea"/>
                        <a:cs typeface="Leelawadee" panose="020B0502040204020203" pitchFamily="34" charset="-34"/>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1618488">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indent="-120650">
                        <a:spcAft>
                          <a:spcPts val="400"/>
                        </a:spcAft>
                        <a:buFont typeface="Arial" panose="020B0604020202020204" pitchFamily="34" charset="0"/>
                        <a:buChar char="•"/>
                      </a:pPr>
                      <a:r>
                        <a:rPr lang="en-US" sz="1050" b="0" i="0" noProof="0">
                          <a:solidFill>
                            <a:srgbClr val="2B660F"/>
                          </a:solidFill>
                          <a:effectLst/>
                          <a:highlight>
                            <a:srgbClr val="FFC624"/>
                          </a:highlight>
                          <a:latin typeface="+mn-lt"/>
                          <a:cs typeface="Leelawadee" panose="020B0502040204020203" pitchFamily="34" charset="-34"/>
                        </a:rPr>
                        <a:t>Target:</a:t>
                      </a:r>
                      <a:r>
                        <a:rPr lang="en-US" sz="1050" b="0" i="0" noProof="0">
                          <a:solidFill>
                            <a:srgbClr val="2B660F"/>
                          </a:solidFill>
                          <a:effectLst/>
                          <a:latin typeface="+mn-lt"/>
                          <a:cs typeface="Leelawadee" panose="020B0502040204020203" pitchFamily="34" charset="-34"/>
                        </a:rPr>
                        <a:t> </a:t>
                      </a:r>
                      <a:r>
                        <a:rPr lang="en-US" sz="1050" b="0" noProof="0">
                          <a:solidFill>
                            <a:srgbClr val="2B660F"/>
                          </a:solidFill>
                          <a:latin typeface="+mn-lt"/>
                          <a:cs typeface="Leelawadee" panose="020B0502040204020203" pitchFamily="34" charset="-34"/>
                        </a:rPr>
                        <a:t>Achieve net zero GHG emissions by 2050</a:t>
                      </a:r>
                    </a:p>
                    <a:p>
                      <a:pPr marL="120650" indent="-120650">
                        <a:spcAft>
                          <a:spcPts val="400"/>
                        </a:spcAft>
                        <a:buFont typeface="Arial" panose="020B0604020202020204" pitchFamily="34" charset="0"/>
                        <a:buChar char="•"/>
                      </a:pPr>
                      <a:r>
                        <a:rPr lang="en-US" sz="1050" b="0" i="0" noProof="0">
                          <a:solidFill>
                            <a:srgbClr val="2B660F"/>
                          </a:solidFill>
                          <a:effectLst/>
                          <a:highlight>
                            <a:srgbClr val="FFC624"/>
                          </a:highlight>
                          <a:latin typeface="+mn-lt"/>
                          <a:cs typeface="Leelawadee" panose="020B0502040204020203" pitchFamily="34" charset="-34"/>
                        </a:rPr>
                        <a:t>Target:</a:t>
                      </a:r>
                      <a:r>
                        <a:rPr lang="en-US" sz="1050" b="0" i="0" noProof="0">
                          <a:solidFill>
                            <a:srgbClr val="2B660F"/>
                          </a:solidFill>
                          <a:effectLst/>
                          <a:latin typeface="+mn-lt"/>
                          <a:cs typeface="Leelawadee" panose="020B0502040204020203" pitchFamily="34" charset="-34"/>
                        </a:rPr>
                        <a:t> </a:t>
                      </a:r>
                      <a:r>
                        <a:rPr lang="en-US" sz="1050" b="0" noProof="0">
                          <a:solidFill>
                            <a:srgbClr val="2B660F"/>
                          </a:solidFill>
                          <a:latin typeface="+mn-lt"/>
                          <a:cs typeface="Leelawadee" panose="020B0502040204020203" pitchFamily="34" charset="-34"/>
                        </a:rPr>
                        <a:t>Reduce GHG emissions intensity by 45% by 2035, relative to a 2019 baseline. This includes both direct emissions (Scope 1) — primarily from the combustion of jet fuel used in flight — and the indirect emissions (Scope 3) from the production of the jet fuel</a:t>
                      </a:r>
                    </a:p>
                    <a:p>
                      <a:pPr marL="120650" indent="-120650">
                        <a:spcAft>
                          <a:spcPts val="400"/>
                        </a:spcAft>
                        <a:buFont typeface="Arial" panose="020B0604020202020204" pitchFamily="34" charset="0"/>
                        <a:buChar char="•"/>
                      </a:pPr>
                      <a:r>
                        <a:rPr lang="en-US" sz="1050" noProof="0">
                          <a:solidFill>
                            <a:srgbClr val="2B660F"/>
                          </a:solidFill>
                          <a:highlight>
                            <a:srgbClr val="4FE2F3"/>
                          </a:highlight>
                          <a:latin typeface="+mn-lt"/>
                          <a:cs typeface="Leelawadee" panose="020B0502040204020203" pitchFamily="34" charset="-34"/>
                        </a:rPr>
                        <a:t>Goal:</a:t>
                      </a:r>
                      <a:r>
                        <a:rPr lang="en-US" sz="1050" noProof="0">
                          <a:solidFill>
                            <a:srgbClr val="2B660F"/>
                          </a:solidFill>
                          <a:latin typeface="+mn-lt"/>
                          <a:cs typeface="Leelawadee" panose="020B0502040204020203" pitchFamily="34" charset="-34"/>
                        </a:rPr>
                        <a:t> </a:t>
                      </a:r>
                      <a:r>
                        <a:rPr lang="en-US" sz="1050" b="0" noProof="0">
                          <a:solidFill>
                            <a:srgbClr val="2B660F"/>
                          </a:solidFill>
                          <a:latin typeface="+mn-lt"/>
                          <a:cs typeface="Leelawadee" panose="020B0502040204020203" pitchFamily="34" charset="-34"/>
                        </a:rPr>
                        <a:t>Explore ways to reduce or eliminate single-use plastics on board our aircraft, including the possibility of using recycled plastic alternatives</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marR="0" lvl="0" indent="-1206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noProof="0">
                          <a:solidFill>
                            <a:srgbClr val="2B660F"/>
                          </a:solidFill>
                          <a:highlight>
                            <a:srgbClr val="4FE2F3"/>
                          </a:highlight>
                          <a:latin typeface="+mn-lt"/>
                          <a:cs typeface="Leelawadee" panose="020B0502040204020203" pitchFamily="34" charset="-34"/>
                        </a:rPr>
                        <a:t>Goal:</a:t>
                      </a:r>
                      <a:r>
                        <a:rPr lang="en-US" sz="1050" noProof="0">
                          <a:solidFill>
                            <a:srgbClr val="2B660F"/>
                          </a:solidFill>
                          <a:latin typeface="+mn-lt"/>
                          <a:cs typeface="Leelawadee" panose="020B0502040204020203" pitchFamily="34" charset="-34"/>
                        </a:rPr>
                        <a:t> Foster a community that </a:t>
                      </a:r>
                      <a:r>
                        <a:rPr lang="en-US" sz="1050" b="0" noProof="0">
                          <a:solidFill>
                            <a:srgbClr val="2B660F"/>
                          </a:solidFill>
                          <a:latin typeface="+mn-lt"/>
                          <a:cs typeface="Leelawadee" panose="020B0502040204020203" pitchFamily="34" charset="-34"/>
                        </a:rPr>
                        <a:t>connects, develops and supports female leaders and pilots through the Women’s Leadership Program</a:t>
                      </a: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lvl="0" indent="-120650">
                        <a:spcAft>
                          <a:spcPts val="400"/>
                        </a:spcAft>
                        <a:buFont typeface="Arial" panose="020B0604020202020204" pitchFamily="34" charset="0"/>
                        <a:buChar char="•"/>
                      </a:pPr>
                      <a:r>
                        <a:rPr lang="en-US" sz="1050" noProof="0">
                          <a:solidFill>
                            <a:srgbClr val="2B660F"/>
                          </a:solidFill>
                          <a:highlight>
                            <a:srgbClr val="4FE2F3"/>
                          </a:highlight>
                          <a:latin typeface="+mn-lt"/>
                          <a:cs typeface="Leelawadee" panose="020B0502040204020203" pitchFamily="34" charset="-34"/>
                        </a:rPr>
                        <a:t>Goal:</a:t>
                      </a:r>
                      <a:r>
                        <a:rPr lang="en-US" sz="1050" noProof="0">
                          <a:solidFill>
                            <a:srgbClr val="2B660F"/>
                          </a:solidFill>
                          <a:latin typeface="+mn-lt"/>
                          <a:cs typeface="Leelawadee" panose="020B0502040204020203" pitchFamily="34" charset="-34"/>
                        </a:rPr>
                        <a:t> </a:t>
                      </a:r>
                      <a:r>
                        <a:rPr lang="en-US" sz="1050" b="0" noProof="0">
                          <a:solidFill>
                            <a:srgbClr val="2B660F"/>
                          </a:solidFill>
                          <a:latin typeface="+mn-lt"/>
                          <a:cs typeface="Leelawadee" panose="020B0502040204020203" pitchFamily="34" charset="-34"/>
                        </a:rPr>
                        <a:t>Seek to do business with small and diverse suppliers, which are important to our supply chain and can drive innovation, quality improvement and cost reductions</a:t>
                      </a:r>
                    </a:p>
                    <a:p>
                      <a:pPr marL="120650" lvl="0" indent="-120650">
                        <a:spcAft>
                          <a:spcPts val="400"/>
                        </a:spcAft>
                        <a:buFont typeface="Arial" panose="020B0604020202020204" pitchFamily="34" charset="0"/>
                        <a:buChar char="•"/>
                      </a:pPr>
                      <a:r>
                        <a:rPr lang="en-US" sz="1050" noProof="0">
                          <a:solidFill>
                            <a:srgbClr val="2B660F"/>
                          </a:solidFill>
                          <a:highlight>
                            <a:srgbClr val="4FE2F3"/>
                          </a:highlight>
                          <a:latin typeface="+mn-lt"/>
                          <a:cs typeface="Leelawadee" panose="020B0502040204020203" pitchFamily="34" charset="-34"/>
                        </a:rPr>
                        <a:t>Goal:</a:t>
                      </a:r>
                      <a:r>
                        <a:rPr lang="en-US" sz="1050" noProof="0">
                          <a:solidFill>
                            <a:srgbClr val="2B660F"/>
                          </a:solidFill>
                          <a:latin typeface="+mn-lt"/>
                          <a:cs typeface="Leelawadee" panose="020B0502040204020203" pitchFamily="34" charset="-34"/>
                        </a:rPr>
                        <a:t> </a:t>
                      </a:r>
                      <a:r>
                        <a:rPr lang="en-US" sz="1050" b="0" noProof="0">
                          <a:solidFill>
                            <a:srgbClr val="2B660F"/>
                          </a:solidFill>
                          <a:latin typeface="+mn-lt"/>
                          <a:cs typeface="Leelawadee" panose="020B0502040204020203" pitchFamily="34" charset="-34"/>
                        </a:rPr>
                        <a:t>Continually evaluate operations and value chain to identify, assess and address human rights risks and to engage key stakeholders</a:t>
                      </a: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r h="1554394">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922F11"/>
                          </a:solidFill>
                          <a:latin typeface="+mj-lt"/>
                          <a:ea typeface="+mn-ea"/>
                          <a:cs typeface="Leelawadee"/>
                        </a:rPr>
                        <a:t>POSITIVE </a:t>
                      </a:r>
                      <a:br>
                        <a:rPr lang="en-US" sz="1400" kern="1200">
                          <a:solidFill>
                            <a:srgbClr val="922F11"/>
                          </a:solidFill>
                          <a:latin typeface="+mj-lt"/>
                          <a:ea typeface="+mn-ea"/>
                          <a:cs typeface="Leelawadee"/>
                        </a:rPr>
                      </a:br>
                      <a:r>
                        <a:rPr lang="en-US" sz="1400" kern="1200">
                          <a:solidFill>
                            <a:srgbClr val="922F11"/>
                          </a:solidFill>
                          <a:latin typeface="+mj-lt"/>
                          <a:ea typeface="+mn-ea"/>
                          <a:cs typeface="Leelawadee"/>
                        </a:rPr>
                        <a:t>CHOICES</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E6D26"/>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50" b="0" i="1" u="none" strike="noStrike" kern="1200" cap="none" spc="0" normalizeH="0" baseline="0" noProof="0">
                          <a:ln>
                            <a:noFill/>
                          </a:ln>
                          <a:solidFill>
                            <a:srgbClr val="2B660F"/>
                          </a:solidFill>
                          <a:effectLst/>
                          <a:uLnTx/>
                          <a:uFillTx/>
                          <a:latin typeface="+mn-lt"/>
                          <a:ea typeface="+mn-ea"/>
                          <a:cs typeface="Leelawadee" panose="020B0502040204020203" pitchFamily="34" charset="-34"/>
                        </a:rPr>
                        <a:t>Not a focus area for the customer.</a:t>
                      </a:r>
                      <a:endParaRPr kumimoji="0" lang="en-US" sz="1050" b="0" i="1" u="none" strike="noStrike" kern="1200" cap="none" spc="0" normalizeH="0" baseline="0" noProof="0">
                        <a:ln>
                          <a:noFill/>
                        </a:ln>
                        <a:solidFill>
                          <a:srgbClr val="2B660F"/>
                        </a:solidFill>
                        <a:effectLst/>
                        <a:uLnTx/>
                        <a:uFillTx/>
                        <a:latin typeface="+mn-lt"/>
                        <a:ea typeface="+mn-ea"/>
                        <a:cs typeface="Leelawadee" panose="020B0502040204020203" pitchFamily="34" charset="-34"/>
                      </a:endParaRP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50" b="0" i="1" u="none" strike="noStrike" kern="1200" cap="none" spc="0" normalizeH="0" baseline="0" noProof="0">
                          <a:ln>
                            <a:noFill/>
                          </a:ln>
                          <a:solidFill>
                            <a:srgbClr val="2B660F"/>
                          </a:solidFill>
                          <a:effectLst/>
                          <a:uLnTx/>
                          <a:uFillTx/>
                          <a:latin typeface="+mn-lt"/>
                          <a:ea typeface="+mn-ea"/>
                          <a:cs typeface="Leelawadee" panose="020B0502040204020203" pitchFamily="34" charset="-34"/>
                        </a:rPr>
                        <a:t>Not a focus area for the customer.</a:t>
                      </a:r>
                      <a:endParaRPr kumimoji="0" lang="en-US" sz="1050" b="0" i="1" u="none" strike="noStrike" kern="1200" cap="none" spc="0" normalizeH="0" baseline="0" noProof="0">
                        <a:ln>
                          <a:noFill/>
                        </a:ln>
                        <a:solidFill>
                          <a:srgbClr val="2B660F"/>
                        </a:solidFill>
                        <a:effectLst/>
                        <a:uLnTx/>
                        <a:uFillTx/>
                        <a:latin typeface="+mn-lt"/>
                        <a:ea typeface="+mn-ea"/>
                        <a:cs typeface="Leelawadee" panose="020B0502040204020203" pitchFamily="34" charset="-34"/>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50" b="0" i="1" u="none" strike="noStrike" kern="1200" cap="none" spc="0" normalizeH="0" baseline="0" noProof="0">
                          <a:ln>
                            <a:noFill/>
                          </a:ln>
                          <a:solidFill>
                            <a:srgbClr val="2B660F"/>
                          </a:solidFill>
                          <a:effectLst/>
                          <a:uLnTx/>
                          <a:uFillTx/>
                          <a:latin typeface="+mn-lt"/>
                          <a:ea typeface="+mn-ea"/>
                          <a:cs typeface="Leelawadee" panose="020B0502040204020203" pitchFamily="34" charset="-34"/>
                        </a:rPr>
                        <a:t>Not a focus area for the customer.</a:t>
                      </a:r>
                      <a:endParaRPr kumimoji="0" lang="en-US" sz="1050" b="0" i="1" u="none" strike="noStrike" kern="1200" cap="none" spc="0" normalizeH="0" baseline="0" noProof="0">
                        <a:ln>
                          <a:noFill/>
                        </a:ln>
                        <a:solidFill>
                          <a:srgbClr val="2B660F"/>
                        </a:solidFill>
                        <a:effectLst/>
                        <a:uLnTx/>
                        <a:uFillTx/>
                        <a:latin typeface="+mn-lt"/>
                        <a:ea typeface="+mn-ea"/>
                        <a:cs typeface="Leelawadee" panose="020B0502040204020203" pitchFamily="34" charset="-34"/>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40967922"/>
                  </a:ext>
                </a:extLst>
              </a:tr>
            </a:tbl>
          </a:graphicData>
        </a:graphic>
      </p:graphicFrame>
      <p:pic>
        <p:nvPicPr>
          <p:cNvPr id="4" name="Picture 3" descr="A logo of a leaf in a circle&#10;&#10;Description automatically generated">
            <a:extLst>
              <a:ext uri="{FF2B5EF4-FFF2-40B4-BE49-F238E27FC236}">
                <a16:creationId xmlns:a16="http://schemas.microsoft.com/office/drawing/2014/main" id="{D1B8897E-2D86-4EC5-D5E9-BB991FE2824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pic>
        <p:nvPicPr>
          <p:cNvPr id="5" name="Picture 4" descr="A blue and green windmill with green arrows&#10;&#10;Description automatically generated">
            <a:extLst>
              <a:ext uri="{FF2B5EF4-FFF2-40B4-BE49-F238E27FC236}">
                <a16:creationId xmlns:a16="http://schemas.microsoft.com/office/drawing/2014/main" id="{0F0B1622-C5F6-840C-9145-829DDEFDACF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7884" y="3452815"/>
            <a:ext cx="556204" cy="604020"/>
          </a:xfrm>
          <a:prstGeom prst="rect">
            <a:avLst/>
          </a:prstGeom>
        </p:spPr>
      </p:pic>
      <p:pic>
        <p:nvPicPr>
          <p:cNvPr id="6" name="Picture 5" descr="A logo of a hand and a globe&#10;&#10;Description automatically generated">
            <a:extLst>
              <a:ext uri="{FF2B5EF4-FFF2-40B4-BE49-F238E27FC236}">
                <a16:creationId xmlns:a16="http://schemas.microsoft.com/office/drawing/2014/main" id="{CD2B5FEE-5108-3CC8-C8DD-0FD79DAED20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27528" y="5068754"/>
            <a:ext cx="536916" cy="583072"/>
          </a:xfrm>
          <a:prstGeom prst="rect">
            <a:avLst/>
          </a:prstGeom>
        </p:spPr>
      </p:pic>
    </p:spTree>
    <p:extLst>
      <p:ext uri="{BB962C8B-B14F-4D97-AF65-F5344CB8AC3E}">
        <p14:creationId xmlns:p14="http://schemas.microsoft.com/office/powerpoint/2010/main" val="2224919195"/>
      </p:ext>
    </p:extLst>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E6AF2C-CAB4-B6FB-67C9-06B844893327}"/>
            </a:ext>
          </a:extLst>
        </p:cNvPr>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4AD15515-A331-F5B1-A26F-EE26D40902A4}"/>
              </a:ext>
            </a:extLst>
          </p:cNvPr>
          <p:cNvGraphicFramePr>
            <a:graphicFrameLocks/>
          </p:cNvGraphicFramePr>
          <p:nvPr>
            <p:custDataLst>
              <p:tags r:id="rId1"/>
            </p:custDataLst>
            <p:extLst>
              <p:ext uri="{D42A27DB-BD31-4B8C-83A1-F6EECF244321}">
                <p14:modId xmlns:p14="http://schemas.microsoft.com/office/powerpoint/2010/main" val="422797328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8" name="think-cell data - do not delete" hidden="1">
                        <a:extLst>
                          <a:ext uri="{FF2B5EF4-FFF2-40B4-BE49-F238E27FC236}">
                            <a16:creationId xmlns:a16="http://schemas.microsoft.com/office/drawing/2014/main" id="{4AD15515-A331-F5B1-A26F-EE26D40902A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9" name="Picture Placeholder 8" descr="Southeastern Grocers | Winn-Dixie &amp; Harveys">
            <a:extLst>
              <a:ext uri="{FF2B5EF4-FFF2-40B4-BE49-F238E27FC236}">
                <a16:creationId xmlns:a16="http://schemas.microsoft.com/office/drawing/2014/main" id="{580E0809-EDEF-A02C-4F14-04A71B3271D3}"/>
              </a:ext>
            </a:extLst>
          </p:cNvPr>
          <p:cNvPicPr>
            <a:picLocks noGrp="1" noChangeAspect="1"/>
          </p:cNvPicPr>
          <p:nvPr>
            <p:ph type="pic" sz="quarter" idx="14"/>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0000" t="-12046" r="-10000" b="-22954"/>
          <a:stretch>
            <a:fillRect/>
          </a:stretch>
        </p:blipFill>
        <p:spPr>
          <a:xfrm>
            <a:off x="0" y="0"/>
            <a:ext cx="6096000" cy="6858000"/>
          </a:xfrm>
          <a:prstGeom prst="rect">
            <a:avLst/>
          </a:prstGeom>
        </p:spPr>
      </p:pic>
      <p:sp>
        <p:nvSpPr>
          <p:cNvPr id="14" name="Text Placeholder 5">
            <a:extLst>
              <a:ext uri="{FF2B5EF4-FFF2-40B4-BE49-F238E27FC236}">
                <a16:creationId xmlns:a16="http://schemas.microsoft.com/office/drawing/2014/main" id="{48549A8D-46D3-7CA6-5F14-8A0F158EF565}"/>
              </a:ext>
            </a:extLst>
          </p:cNvPr>
          <p:cNvSpPr txBox="1">
            <a:spLocks/>
          </p:cNvSpPr>
          <p:nvPr/>
        </p:nvSpPr>
        <p:spPr>
          <a:xfrm>
            <a:off x="6400796" y="724845"/>
            <a:ext cx="5486405" cy="316592"/>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0"/>
              </a:spcBef>
              <a:buFont typeface="Arial" panose="020B0604020202020204" pitchFamily="34" charset="0"/>
              <a:buNone/>
              <a:defRPr sz="1800" kern="1200">
                <a:solidFill>
                  <a:schemeClr val="bg1"/>
                </a:solidFill>
                <a:latin typeface="+mn-lt"/>
                <a:ea typeface="+mn-ea"/>
                <a:cs typeface="+mn-cs"/>
              </a:defRPr>
            </a:lvl1pPr>
            <a:lvl2pPr marL="182880" indent="-182880" algn="l" defTabSz="914400" rtl="0" eaLnBrk="1" latinLnBrk="0" hangingPunct="1">
              <a:lnSpc>
                <a:spcPct val="100000"/>
              </a:lnSpc>
              <a:spcBef>
                <a:spcPts val="600"/>
              </a:spcBef>
              <a:buClr>
                <a:srgbClr val="2B660F"/>
              </a:buClr>
              <a:buFont typeface="Arial" panose="020B0604020202020204" pitchFamily="34" charset="0"/>
              <a:buChar char="•"/>
              <a:defRPr sz="1400" kern="1200">
                <a:solidFill>
                  <a:srgbClr val="2B660F"/>
                </a:solidFill>
                <a:latin typeface="+mn-lt"/>
                <a:ea typeface="+mn-ea"/>
                <a:cs typeface="+mn-cs"/>
              </a:defRPr>
            </a:lvl2pPr>
            <a:lvl3pPr marL="365760" indent="-182880" algn="l" defTabSz="914400" rtl="0" eaLnBrk="1" latinLnBrk="0" hangingPunct="1">
              <a:lnSpc>
                <a:spcPct val="100000"/>
              </a:lnSpc>
              <a:spcBef>
                <a:spcPts val="600"/>
              </a:spcBef>
              <a:buClr>
                <a:srgbClr val="2B660F"/>
              </a:buClr>
              <a:buFont typeface="Arial" panose="020B0604020202020204" pitchFamily="34" charset="0"/>
              <a:buChar char="–"/>
              <a:defRPr sz="1200" kern="1200">
                <a:solidFill>
                  <a:srgbClr val="2B660F"/>
                </a:solidFill>
                <a:latin typeface="+mn-lt"/>
                <a:ea typeface="+mn-ea"/>
                <a:cs typeface="+mn-cs"/>
              </a:defRPr>
            </a:lvl3pPr>
            <a:lvl4pPr marL="548640" indent="-182880" algn="l" defTabSz="914400" rtl="0" eaLnBrk="1" latinLnBrk="0" hangingPunct="1">
              <a:lnSpc>
                <a:spcPct val="100000"/>
              </a:lnSpc>
              <a:spcBef>
                <a:spcPts val="600"/>
              </a:spcBef>
              <a:buClr>
                <a:srgbClr val="2B660F"/>
              </a:buClr>
              <a:buFont typeface="Arial" panose="020B0604020202020204" pitchFamily="34" charset="0"/>
              <a:buChar char="•"/>
              <a:defRPr sz="1100" kern="1200">
                <a:solidFill>
                  <a:srgbClr val="2B660F"/>
                </a:solidFill>
                <a:latin typeface="+mn-lt"/>
                <a:ea typeface="+mn-ea"/>
                <a:cs typeface="+mn-cs"/>
              </a:defRPr>
            </a:lvl4pPr>
            <a:lvl5pPr marL="731520" indent="-182880" algn="l" defTabSz="914400" rtl="0" eaLnBrk="1" latinLnBrk="0" hangingPunct="1">
              <a:lnSpc>
                <a:spcPct val="100000"/>
              </a:lnSpc>
              <a:spcBef>
                <a:spcPts val="600"/>
              </a:spcBef>
              <a:buClr>
                <a:srgbClr val="2B660F"/>
              </a:buClr>
              <a:buFont typeface="Arial" panose="020B0604020202020204" pitchFamily="34" charset="0"/>
              <a:buChar char="–"/>
              <a:defRPr sz="1050" kern="1200">
                <a:solidFill>
                  <a:srgbClr val="2B660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200"/>
              </a:spcBef>
            </a:pPr>
            <a:endParaRPr lang="en-US" b="1">
              <a:ea typeface="Calibri"/>
              <a:cs typeface="Calibri"/>
            </a:endParaRPr>
          </a:p>
          <a:p>
            <a:pPr>
              <a:lnSpc>
                <a:spcPct val="100000"/>
              </a:lnSpc>
              <a:spcBef>
                <a:spcPts val="200"/>
              </a:spcBef>
            </a:pPr>
            <a:endParaRPr lang="en-US"/>
          </a:p>
          <a:p>
            <a:endParaRPr lang="en-US"/>
          </a:p>
        </p:txBody>
      </p:sp>
      <p:sp>
        <p:nvSpPr>
          <p:cNvPr id="15" name="Rectangle: Single Corner Rounded 14">
            <a:extLst>
              <a:ext uri="{FF2B5EF4-FFF2-40B4-BE49-F238E27FC236}">
                <a16:creationId xmlns:a16="http://schemas.microsoft.com/office/drawing/2014/main" id="{6E228A59-2D07-F122-F45F-52ECBB04C57B}"/>
              </a:ext>
            </a:extLst>
          </p:cNvPr>
          <p:cNvSpPr>
            <a:spLocks/>
          </p:cNvSpPr>
          <p:nvPr/>
        </p:nvSpPr>
        <p:spPr>
          <a:xfrm>
            <a:off x="6300438" y="825872"/>
            <a:ext cx="5852160" cy="66792"/>
          </a:xfrm>
          <a:prstGeom prst="round1Rect">
            <a:avLst>
              <a:gd name="adj" fmla="val 3618"/>
            </a:avLst>
          </a:prstGeom>
          <a:solidFill>
            <a:srgbClr val="0F440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182880" numCol="1" spcCol="38100" rtlCol="0" anchor="b">
            <a:noAutofit/>
          </a:bodyPr>
          <a:lstStyle/>
          <a:p>
            <a:pPr defTabSz="914400"/>
            <a:r>
              <a:rPr kumimoji="0" lang="en-US" sz="3200" b="0" i="0" u="none" strike="noStrike" kern="1200" cap="all" spc="0" normalizeH="0" baseline="0" noProof="0">
                <a:ln>
                  <a:noFill/>
                </a:ln>
                <a:solidFill>
                  <a:srgbClr val="0F440E"/>
                </a:solidFill>
                <a:effectLst/>
                <a:uLnTx/>
                <a:uFillTx/>
                <a:latin typeface="GT Pressura LCG Black"/>
                <a:ea typeface="+mj-ea"/>
                <a:cs typeface="+mj-cs"/>
              </a:rPr>
              <a:t>KEY TAKEAWAYS</a:t>
            </a:r>
            <a:endParaRPr lang="en-US" b="1">
              <a:solidFill>
                <a:srgbClr val="0F440E"/>
              </a:solidFill>
              <a:latin typeface="+mj-lt"/>
            </a:endParaRPr>
          </a:p>
        </p:txBody>
      </p:sp>
      <p:pic>
        <p:nvPicPr>
          <p:cNvPr id="16" name="Picture 15">
            <a:extLst>
              <a:ext uri="{FF2B5EF4-FFF2-40B4-BE49-F238E27FC236}">
                <a16:creationId xmlns:a16="http://schemas.microsoft.com/office/drawing/2014/main" id="{C77FD097-CB08-9C42-5287-599714659080}"/>
              </a:ext>
            </a:extLst>
          </p:cNvPr>
          <p:cNvPicPr>
            <a:picLocks noChangeAspect="1"/>
          </p:cNvPicPr>
          <p:nvPr/>
        </p:nvPicPr>
        <p:blipFill>
          <a:blip r:embed="rId8"/>
          <a:srcRect l="24821" r="18929"/>
          <a:stretch>
            <a:fillRect/>
          </a:stretch>
        </p:blipFill>
        <p:spPr>
          <a:xfrm rot="16200000">
            <a:off x="2520059" y="3282059"/>
            <a:ext cx="6857999" cy="293883"/>
          </a:xfrm>
          <a:custGeom>
            <a:avLst/>
            <a:gdLst>
              <a:gd name="connsiteX0" fmla="*/ 6857999 w 6857999"/>
              <a:gd name="connsiteY0" fmla="*/ 0 h 293883"/>
              <a:gd name="connsiteX1" fmla="*/ 6857999 w 6857999"/>
              <a:gd name="connsiteY1" fmla="*/ 293883 h 293883"/>
              <a:gd name="connsiteX2" fmla="*/ 0 w 6857999"/>
              <a:gd name="connsiteY2" fmla="*/ 293883 h 293883"/>
              <a:gd name="connsiteX3" fmla="*/ 0 w 6857999"/>
              <a:gd name="connsiteY3" fmla="*/ 0 h 293883"/>
            </a:gdLst>
            <a:ahLst/>
            <a:cxnLst>
              <a:cxn ang="0">
                <a:pos x="connsiteX0" y="connsiteY0"/>
              </a:cxn>
              <a:cxn ang="0">
                <a:pos x="connsiteX1" y="connsiteY1"/>
              </a:cxn>
              <a:cxn ang="0">
                <a:pos x="connsiteX2" y="connsiteY2"/>
              </a:cxn>
              <a:cxn ang="0">
                <a:pos x="connsiteX3" y="connsiteY3"/>
              </a:cxn>
            </a:cxnLst>
            <a:rect l="l" t="t" r="r" b="b"/>
            <a:pathLst>
              <a:path w="6857999" h="293883">
                <a:moveTo>
                  <a:pt x="6857999" y="0"/>
                </a:moveTo>
                <a:lnTo>
                  <a:pt x="6857999" y="293883"/>
                </a:lnTo>
                <a:lnTo>
                  <a:pt x="0" y="293883"/>
                </a:lnTo>
                <a:lnTo>
                  <a:pt x="0" y="0"/>
                </a:lnTo>
                <a:close/>
              </a:path>
            </a:pathLst>
          </a:custGeom>
          <a:effectLst>
            <a:outerShdw blurRad="50800" dist="38100" dir="10800000" algn="r" rotWithShape="0">
              <a:prstClr val="black">
                <a:alpha val="20000"/>
              </a:prstClr>
            </a:outerShdw>
          </a:effectLst>
        </p:spPr>
      </p:pic>
      <p:sp>
        <p:nvSpPr>
          <p:cNvPr id="17" name="Rectangle: Rounded Corners 16">
            <a:extLst>
              <a:ext uri="{FF2B5EF4-FFF2-40B4-BE49-F238E27FC236}">
                <a16:creationId xmlns:a16="http://schemas.microsoft.com/office/drawing/2014/main" id="{39324D74-DBA9-4EE3-123D-D6ACB1DA63D2}"/>
              </a:ext>
            </a:extLst>
          </p:cNvPr>
          <p:cNvSpPr>
            <a:spLocks/>
          </p:cNvSpPr>
          <p:nvPr/>
        </p:nvSpPr>
        <p:spPr>
          <a:xfrm rot="10800000" flipH="1" flipV="1">
            <a:off x="6300438" y="1062650"/>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r>
              <a:rPr lang="en-US" sz="2400" b="1">
                <a:solidFill>
                  <a:srgbClr val="8EBC29"/>
                </a:solidFill>
              </a:rPr>
              <a:t>Food security</a:t>
            </a:r>
          </a:p>
        </p:txBody>
      </p:sp>
      <p:sp>
        <p:nvSpPr>
          <p:cNvPr id="18" name="Rectangle: Rounded Corners 17">
            <a:extLst>
              <a:ext uri="{FF2B5EF4-FFF2-40B4-BE49-F238E27FC236}">
                <a16:creationId xmlns:a16="http://schemas.microsoft.com/office/drawing/2014/main" id="{B3796ED2-8BDB-6CCB-57B5-5B985D73CF85}"/>
              </a:ext>
            </a:extLst>
          </p:cNvPr>
          <p:cNvSpPr>
            <a:spLocks/>
          </p:cNvSpPr>
          <p:nvPr/>
        </p:nvSpPr>
        <p:spPr>
          <a:xfrm rot="10800000" flipH="1" flipV="1">
            <a:off x="6386385" y="1711260"/>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a:defRPr/>
            </a:pPr>
            <a:r>
              <a:rPr lang="en-US">
                <a:solidFill>
                  <a:schemeClr val="bg1"/>
                </a:solidFill>
              </a:rPr>
              <a:t>Both companies focus on advancing food security and reducing hunger across North America by ensuring greater access to nutritious food, with a strong emphasis on charity and NGO relationships.</a:t>
            </a:r>
          </a:p>
        </p:txBody>
      </p:sp>
      <p:sp>
        <p:nvSpPr>
          <p:cNvPr id="19" name="Oval 18">
            <a:extLst>
              <a:ext uri="{FF2B5EF4-FFF2-40B4-BE49-F238E27FC236}">
                <a16:creationId xmlns:a16="http://schemas.microsoft.com/office/drawing/2014/main" id="{9A6CF2AF-6E53-14CF-2F33-D51C104CF08D}"/>
              </a:ext>
            </a:extLst>
          </p:cNvPr>
          <p:cNvSpPr/>
          <p:nvPr/>
        </p:nvSpPr>
        <p:spPr>
          <a:xfrm>
            <a:off x="6375234" y="1171322"/>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a:extLst>
              <a:ext uri="{FF2B5EF4-FFF2-40B4-BE49-F238E27FC236}">
                <a16:creationId xmlns:a16="http://schemas.microsoft.com/office/drawing/2014/main" id="{BF21D6D3-E0CC-68A7-CBEA-45D651C8DB3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424170" y="1220258"/>
            <a:ext cx="308612" cy="308612"/>
          </a:xfrm>
          <a:prstGeom prst="rect">
            <a:avLst/>
          </a:prstGeom>
        </p:spPr>
      </p:pic>
    </p:spTree>
    <p:extLst>
      <p:ext uri="{BB962C8B-B14F-4D97-AF65-F5344CB8AC3E}">
        <p14:creationId xmlns:p14="http://schemas.microsoft.com/office/powerpoint/2010/main" val="3778424299"/>
      </p:ext>
    </p:extLst>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C1B910-C2E9-D03F-1A87-6B0D7151DC0E}"/>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8CD87DE0-2989-459A-A55B-DC2E8D0BDD39}"/>
              </a:ext>
            </a:extLst>
          </p:cNvPr>
          <p:cNvGraphicFramePr>
            <a:graphicFrameLocks/>
          </p:cNvGraphicFramePr>
          <p:nvPr>
            <p:custDataLst>
              <p:tags r:id="rId1"/>
            </p:custDataLst>
            <p:extLst>
              <p:ext uri="{D42A27DB-BD31-4B8C-83A1-F6EECF244321}">
                <p14:modId xmlns:p14="http://schemas.microsoft.com/office/powerpoint/2010/main" val="10204033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2" name="think-cell data - do not delete" hidden="1">
                        <a:extLst>
                          <a:ext uri="{FF2B5EF4-FFF2-40B4-BE49-F238E27FC236}">
                            <a16:creationId xmlns:a16="http://schemas.microsoft.com/office/drawing/2014/main" id="{8CD87DE0-2989-459A-A55B-DC2E8D0BDD3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Title 9">
            <a:extLst>
              <a:ext uri="{FF2B5EF4-FFF2-40B4-BE49-F238E27FC236}">
                <a16:creationId xmlns:a16="http://schemas.microsoft.com/office/drawing/2014/main" id="{79103A6C-085E-136E-E488-DF3D11A9E5CF}"/>
              </a:ext>
            </a:extLst>
          </p:cNvPr>
          <p:cNvSpPr>
            <a:spLocks noGrp="1"/>
          </p:cNvSpPr>
          <p:nvPr>
            <p:ph type="title"/>
          </p:nvPr>
        </p:nvSpPr>
        <p:spPr>
          <a:xfrm>
            <a:off x="304800" y="247650"/>
            <a:ext cx="11585575" cy="968375"/>
          </a:xfrm>
        </p:spPr>
        <p:txBody>
          <a:bodyPr vert="horz" rIns="0"/>
          <a:lstStyle/>
          <a:p>
            <a:r>
              <a:rPr lang="en-US" sz="3000"/>
              <a:t>SOUTHEASTERN GROCERS’ SUSTAINABILITY FOCUS AREAS</a:t>
            </a:r>
            <a:br>
              <a:rPr lang="en-US" sz="3000"/>
            </a:br>
            <a:r>
              <a:rPr lang="en-US" sz="1800" i="1"/>
              <a:t>And how these focus areas align with pep+ pillars</a:t>
            </a:r>
          </a:p>
        </p:txBody>
      </p:sp>
      <p:sp>
        <p:nvSpPr>
          <p:cNvPr id="14" name="Rectangle: Top Corners Rounded 13">
            <a:extLst>
              <a:ext uri="{FF2B5EF4-FFF2-40B4-BE49-F238E27FC236}">
                <a16:creationId xmlns:a16="http://schemas.microsoft.com/office/drawing/2014/main" id="{04840587-4D50-F14B-F6A5-E4ADE9C54463}"/>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5" name="Table 4">
            <a:extLst>
              <a:ext uri="{FF2B5EF4-FFF2-40B4-BE49-F238E27FC236}">
                <a16:creationId xmlns:a16="http://schemas.microsoft.com/office/drawing/2014/main" id="{C07C7B7E-7463-30ED-84C8-DF838BF0C7EB}"/>
              </a:ext>
            </a:extLst>
          </p:cNvPr>
          <p:cNvGraphicFramePr>
            <a:graphicFrameLocks noGrp="1"/>
          </p:cNvGraphicFramePr>
          <p:nvPr>
            <p:extLst>
              <p:ext uri="{D42A27DB-BD31-4B8C-83A1-F6EECF244321}">
                <p14:modId xmlns:p14="http://schemas.microsoft.com/office/powerpoint/2010/main" val="4136852122"/>
              </p:ext>
            </p:extLst>
          </p:nvPr>
        </p:nvGraphicFramePr>
        <p:xfrm>
          <a:off x="-7620" y="1148230"/>
          <a:ext cx="11986260" cy="5041332"/>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3332480">
                  <a:extLst>
                    <a:ext uri="{9D8B030D-6E8A-4147-A177-3AD203B41FA5}">
                      <a16:colId xmlns:a16="http://schemas.microsoft.com/office/drawing/2014/main" val="2382844442"/>
                    </a:ext>
                  </a:extLst>
                </a:gridCol>
                <a:gridCol w="3332480">
                  <a:extLst>
                    <a:ext uri="{9D8B030D-6E8A-4147-A177-3AD203B41FA5}">
                      <a16:colId xmlns:a16="http://schemas.microsoft.com/office/drawing/2014/main" val="957515009"/>
                    </a:ext>
                  </a:extLst>
                </a:gridCol>
                <a:gridCol w="3332480">
                  <a:extLst>
                    <a:ext uri="{9D8B030D-6E8A-4147-A177-3AD203B41FA5}">
                      <a16:colId xmlns:a16="http://schemas.microsoft.com/office/drawing/2014/main" val="2353111847"/>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ts val="1575"/>
                        </a:lnSpc>
                      </a:pPr>
                      <a:r>
                        <a:rPr lang="en-US" sz="1200" b="1" i="0" noProof="0">
                          <a:solidFill>
                            <a:schemeClr val="bg1"/>
                          </a:solidFill>
                          <a:effectLst/>
                          <a:latin typeface="+mn-lt"/>
                          <a:cs typeface="Leelawadee"/>
                        </a:rPr>
                        <a:t>People</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ts val="1575"/>
                        </a:lnSpc>
                      </a:pPr>
                      <a:r>
                        <a:rPr lang="en-US" sz="1200" b="1" i="0" noProof="0">
                          <a:solidFill>
                            <a:schemeClr val="bg1"/>
                          </a:solidFill>
                          <a:effectLst/>
                          <a:latin typeface="+mn-lt"/>
                          <a:cs typeface="Leelawadee"/>
                        </a:rPr>
                        <a:t>Product</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ts val="1575"/>
                        </a:lnSpc>
                      </a:pPr>
                      <a:r>
                        <a:rPr lang="en-US" sz="1200" b="1" i="0" noProof="0">
                          <a:solidFill>
                            <a:schemeClr val="bg1"/>
                          </a:solidFill>
                          <a:effectLst/>
                          <a:latin typeface="+mn-lt"/>
                          <a:cs typeface="Leelawadee"/>
                        </a:rPr>
                        <a:t>Planet</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1097280">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954F07"/>
                          </a:solidFill>
                          <a:latin typeface="+mj-lt"/>
                          <a:ea typeface="+mn-ea"/>
                          <a:cs typeface="Leelawadee"/>
                        </a:rPr>
                        <a:t>POSITIVE </a:t>
                      </a:r>
                      <a:br>
                        <a:rPr lang="en-US" sz="1400" kern="1200">
                          <a:solidFill>
                            <a:srgbClr val="954F07"/>
                          </a:solidFill>
                          <a:latin typeface="+mj-lt"/>
                          <a:ea typeface="+mn-ea"/>
                          <a:cs typeface="Leelawadee"/>
                        </a:rPr>
                      </a:br>
                      <a:r>
                        <a:rPr lang="en-US" sz="1400" kern="1200">
                          <a:solidFill>
                            <a:srgbClr val="954F07"/>
                          </a:solidFill>
                          <a:latin typeface="+mj-lt"/>
                          <a:ea typeface="+mn-ea"/>
                          <a:cs typeface="Leelawadee"/>
                        </a:rPr>
                        <a:t>AGRICULTURE</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9F0A"/>
                    </a:solidFill>
                  </a:tcPr>
                </a:tc>
                <a:tc>
                  <a:txBody>
                    <a:bodyPr/>
                    <a:lstStyle/>
                    <a:p>
                      <a:pPr marL="0" marR="0" lvl="0" indent="0" algn="ctr">
                        <a:lnSpc>
                          <a:spcPct val="100000"/>
                        </a:lnSpc>
                        <a:spcBef>
                          <a:spcPts val="0"/>
                        </a:spcBef>
                        <a:spcAft>
                          <a:spcPts val="0"/>
                        </a:spcAft>
                        <a:buNone/>
                      </a:pPr>
                      <a:r>
                        <a:rPr lang="en-GB" sz="1050" b="0" i="1" u="none" strike="noStrike" kern="1200" cap="none" spc="0" normalizeH="0" baseline="0" noProof="0">
                          <a:ln>
                            <a:noFill/>
                          </a:ln>
                          <a:solidFill>
                            <a:schemeClr val="accent3"/>
                          </a:solidFill>
                          <a:effectLst/>
                          <a:uLnTx/>
                          <a:uFillTx/>
                          <a:latin typeface="+mn-lt"/>
                        </a:rPr>
                        <a:t>Not a focus area for the customer.</a:t>
                      </a:r>
                      <a:r>
                        <a:rPr lang="en-US" sz="1050" b="0" i="1" u="none" strike="noStrike" kern="1200" cap="none" spc="0" normalizeH="0" baseline="0" noProof="0">
                          <a:ln>
                            <a:noFill/>
                          </a:ln>
                          <a:solidFill>
                            <a:schemeClr val="accent3"/>
                          </a:solidFill>
                          <a:effectLst/>
                          <a:uLnTx/>
                          <a:uFillTx/>
                          <a:latin typeface="+mn-lt"/>
                        </a:rPr>
                        <a:t> </a:t>
                      </a:r>
                      <a:endParaRPr lang="en-US" sz="2400" noProof="0">
                        <a:solidFill>
                          <a:schemeClr val="accent3"/>
                        </a:solidFill>
                        <a:latin typeface="+mn-lt"/>
                      </a:endParaRP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a:ln>
                            <a:noFill/>
                          </a:ln>
                          <a:solidFill>
                            <a:schemeClr val="accent3"/>
                          </a:solidFill>
                          <a:effectLst/>
                          <a:uLnTx/>
                          <a:uFillTx/>
                          <a:latin typeface="+mn-lt"/>
                          <a:ea typeface="+mn-ea"/>
                          <a:cs typeface="+mn-cs"/>
                        </a:rPr>
                        <a:t>Not a focus area for the customer.</a:t>
                      </a:r>
                      <a:r>
                        <a:rPr kumimoji="0" lang="en-US" sz="1050" b="0" i="1" u="none" strike="noStrike" kern="1200" cap="none" spc="0" normalizeH="0" baseline="0" noProof="0">
                          <a:ln>
                            <a:noFill/>
                          </a:ln>
                          <a:solidFill>
                            <a:schemeClr val="accent3"/>
                          </a:solidFill>
                          <a:effectLst/>
                          <a:uLnTx/>
                          <a:uFillTx/>
                          <a:latin typeface="+mn-lt"/>
                          <a:ea typeface="+mn-ea"/>
                          <a:cs typeface="+mn-cs"/>
                        </a:rPr>
                        <a:t> </a:t>
                      </a:r>
                      <a:endParaRPr kumimoji="0" lang="en-US" sz="2400" b="0" i="0" u="none" strike="noStrike" kern="1200" cap="none" spc="0" normalizeH="0" baseline="0" noProof="0">
                        <a:ln>
                          <a:noFill/>
                        </a:ln>
                        <a:solidFill>
                          <a:schemeClr val="accent3"/>
                        </a:solidFill>
                        <a:effectLst/>
                        <a:uLnTx/>
                        <a:uFillTx/>
                        <a:latin typeface="+mn-lt"/>
                        <a:ea typeface="+mn-ea"/>
                        <a:cs typeface="+mn-cs"/>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a:ln>
                            <a:noFill/>
                          </a:ln>
                          <a:solidFill>
                            <a:schemeClr val="accent3"/>
                          </a:solidFill>
                          <a:effectLst/>
                          <a:uLnTx/>
                          <a:uFillTx/>
                          <a:latin typeface="+mn-lt"/>
                          <a:ea typeface="+mn-ea"/>
                          <a:cs typeface="+mn-cs"/>
                        </a:rPr>
                        <a:t>Not a focus area for the customer.</a:t>
                      </a:r>
                      <a:r>
                        <a:rPr kumimoji="0" lang="en-US" sz="1050" b="0" i="1" u="none" strike="noStrike" kern="1200" cap="none" spc="0" normalizeH="0" baseline="0" noProof="0">
                          <a:ln>
                            <a:noFill/>
                          </a:ln>
                          <a:solidFill>
                            <a:schemeClr val="accent3"/>
                          </a:solidFill>
                          <a:effectLst/>
                          <a:uLnTx/>
                          <a:uFillTx/>
                          <a:latin typeface="+mn-lt"/>
                          <a:ea typeface="+mn-ea"/>
                          <a:cs typeface="+mn-cs"/>
                        </a:rPr>
                        <a:t> </a:t>
                      </a:r>
                      <a:endParaRPr kumimoji="0" lang="en-US" sz="2400" b="0" i="0" u="none" strike="noStrike" kern="1200" cap="none" spc="0" normalizeH="0" baseline="0" noProof="0">
                        <a:ln>
                          <a:noFill/>
                        </a:ln>
                        <a:solidFill>
                          <a:schemeClr val="accent3"/>
                        </a:solidFill>
                        <a:effectLst/>
                        <a:uLnTx/>
                        <a:uFillTx/>
                        <a:latin typeface="+mn-lt"/>
                        <a:ea typeface="+mn-ea"/>
                        <a:cs typeface="+mn-cs"/>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2324929">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lvl="0" indent="-120650" algn="l">
                        <a:lnSpc>
                          <a:spcPct val="100000"/>
                        </a:lnSpc>
                        <a:buFont typeface="Arial"/>
                        <a:buChar char="•"/>
                      </a:pPr>
                      <a:r>
                        <a:rPr lang="en-US" sz="1050" kern="1200" noProof="0">
                          <a:solidFill>
                            <a:schemeClr val="accent3"/>
                          </a:solidFill>
                          <a:highlight>
                            <a:srgbClr val="4FE2F3"/>
                          </a:highlight>
                          <a:latin typeface="+mn-lt"/>
                          <a:ea typeface="+mn-ea"/>
                          <a:cs typeface="Leelawadee"/>
                        </a:rPr>
                        <a:t>Goal:</a:t>
                      </a:r>
                      <a:r>
                        <a:rPr lang="en-US" sz="1050" b="0" i="0" u="none" strike="noStrike" kern="1200" noProof="0">
                          <a:solidFill>
                            <a:schemeClr val="accent3"/>
                          </a:solidFill>
                          <a:effectLst/>
                          <a:latin typeface="+mn-lt"/>
                          <a:ea typeface="+mn-ea"/>
                          <a:cs typeface="+mn-cs"/>
                        </a:rPr>
                        <a:t> SEG is dedicated to nourishing the growth of our associates by supporting their education focus areas with higher education scholarships</a:t>
                      </a:r>
                    </a:p>
                    <a:p>
                      <a:pPr marL="120650" lvl="0" indent="-120650" algn="l">
                        <a:lnSpc>
                          <a:spcPct val="100000"/>
                        </a:lnSpc>
                        <a:spcBef>
                          <a:spcPts val="800"/>
                        </a:spcBef>
                        <a:buFont typeface="Arial"/>
                        <a:buChar char="•"/>
                      </a:pPr>
                      <a:r>
                        <a:rPr lang="en-US" sz="1050" kern="1200" noProof="0">
                          <a:solidFill>
                            <a:schemeClr val="accent3"/>
                          </a:solidFill>
                          <a:highlight>
                            <a:srgbClr val="4FE2F3"/>
                          </a:highlight>
                          <a:latin typeface="+mn-lt"/>
                          <a:ea typeface="+mn-ea"/>
                          <a:cs typeface="Leelawadee"/>
                        </a:rPr>
                        <a:t>Goal:</a:t>
                      </a:r>
                      <a:r>
                        <a:rPr lang="en-US" sz="1050" b="0" i="0" u="none" strike="noStrike" kern="1200" noProof="0">
                          <a:solidFill>
                            <a:schemeClr val="accent3"/>
                          </a:solidFill>
                          <a:effectLst/>
                          <a:latin typeface="+mn-lt"/>
                          <a:ea typeface="+mn-ea"/>
                          <a:cs typeface="+mn-cs"/>
                        </a:rPr>
                        <a:t> Fight hunger through food pantry events, monetary and product donations and Food Rescue Program in partnership with Feeding America</a:t>
                      </a:r>
                    </a:p>
                    <a:p>
                      <a:pPr marL="120650" lvl="0" indent="-120650" algn="l">
                        <a:lnSpc>
                          <a:spcPct val="100000"/>
                        </a:lnSpc>
                        <a:spcBef>
                          <a:spcPts val="800"/>
                        </a:spcBef>
                        <a:buFont typeface="Arial"/>
                        <a:buChar char="•"/>
                      </a:pPr>
                      <a:r>
                        <a:rPr lang="en-US" sz="1050" kern="1200" noProof="0">
                          <a:solidFill>
                            <a:schemeClr val="accent3"/>
                          </a:solidFill>
                          <a:highlight>
                            <a:srgbClr val="4FE2F3"/>
                          </a:highlight>
                          <a:latin typeface="+mn-lt"/>
                          <a:ea typeface="+mn-ea"/>
                          <a:cs typeface="Leelawadee"/>
                        </a:rPr>
                        <a:t>Goal:</a:t>
                      </a:r>
                      <a:r>
                        <a:rPr lang="en-US" sz="1050" b="0" i="0" u="none" strike="noStrike" kern="1200" noProof="0">
                          <a:solidFill>
                            <a:schemeClr val="accent3"/>
                          </a:solidFill>
                          <a:effectLst/>
                          <a:latin typeface="+mn-lt"/>
                          <a:ea typeface="+mn-ea"/>
                          <a:cs typeface="+mn-cs"/>
                        </a:rPr>
                        <a:t> Continue to host over 30 mobile food pantry events to nourish local communities</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indent="-120650" algn="l" rtl="0" fontAlgn="base">
                        <a:lnSpc>
                          <a:spcPct val="100000"/>
                        </a:lnSpc>
                        <a:buFont typeface="Arial" panose="020B0604020202020204" pitchFamily="34" charset="0"/>
                        <a:buChar char="•"/>
                      </a:pPr>
                      <a:r>
                        <a:rPr lang="en-US" sz="1050" kern="1200" noProof="0">
                          <a:solidFill>
                            <a:schemeClr val="accent3"/>
                          </a:solidFill>
                          <a:highlight>
                            <a:srgbClr val="4FE2F3"/>
                          </a:highlight>
                          <a:latin typeface="+mn-lt"/>
                          <a:ea typeface="+mn-ea"/>
                          <a:cs typeface="Leelawadee"/>
                        </a:rPr>
                        <a:t>Goal:</a:t>
                      </a:r>
                      <a:r>
                        <a:rPr lang="en-US" sz="1050" b="0" i="0" u="none" strike="noStrike" kern="1200" noProof="0">
                          <a:solidFill>
                            <a:schemeClr val="accent3"/>
                          </a:solidFill>
                          <a:effectLst/>
                          <a:latin typeface="+mn-lt"/>
                          <a:ea typeface="+mn-ea"/>
                          <a:cs typeface="+mn-cs"/>
                        </a:rPr>
                        <a:t> Continue to drive innovation in the grocery industry through our supplier initiatives, delivering exceptional value and cultural authenticity by expanding our offerings from companies owned by diverse communities, including women, Black, Hispanic, Asian, Native American, LGBTQ+, veteran and those living with disabilities</a:t>
                      </a: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lvl="0" indent="-120650" algn="l">
                        <a:lnSpc>
                          <a:spcPct val="100000"/>
                        </a:lnSpc>
                        <a:buFont typeface="Arial"/>
                        <a:buChar char="•"/>
                      </a:pPr>
                      <a:r>
                        <a:rPr lang="en-US" sz="1050" kern="1200" noProof="0">
                          <a:solidFill>
                            <a:schemeClr val="accent3"/>
                          </a:solidFill>
                          <a:highlight>
                            <a:srgbClr val="4FE2F3"/>
                          </a:highlight>
                          <a:latin typeface="+mn-lt"/>
                          <a:ea typeface="+mn-ea"/>
                          <a:cs typeface="Leelawadee"/>
                        </a:rPr>
                        <a:t>Goal:</a:t>
                      </a:r>
                      <a:r>
                        <a:rPr lang="en-US" sz="1050" b="0" i="0" u="none" strike="noStrike" kern="1200" noProof="0">
                          <a:solidFill>
                            <a:schemeClr val="accent3"/>
                          </a:solidFill>
                          <a:effectLst/>
                          <a:latin typeface="+mn-lt"/>
                          <a:ea typeface="+mn-ea"/>
                          <a:cs typeface="+mn-cs"/>
                        </a:rPr>
                        <a:t> Dedicated to eco-responsibility, integrating sustainability both in stores and throughout the communities we serve. By continuously seeking innovative ways to minimize our environmental footprint, SEG is protecting the planet’s resources and creating a healthier future for our </a:t>
                      </a:r>
                      <a:r>
                        <a:rPr lang="en-US" sz="1050" b="0" i="0" u="none" strike="noStrike" kern="1200" noProof="0" err="1">
                          <a:solidFill>
                            <a:schemeClr val="accent3"/>
                          </a:solidFill>
                          <a:effectLst/>
                          <a:latin typeface="+mn-lt"/>
                          <a:ea typeface="+mn-ea"/>
                          <a:cs typeface="+mn-cs"/>
                        </a:rPr>
                        <a:t>neighbours</a:t>
                      </a:r>
                      <a:endParaRPr lang="en-US" sz="1050" b="0" i="0" u="none" strike="noStrike" kern="1200" noProof="0">
                        <a:solidFill>
                          <a:schemeClr val="accent3"/>
                        </a:solidFill>
                        <a:effectLst/>
                        <a:latin typeface="+mn-lt"/>
                        <a:ea typeface="+mn-ea"/>
                        <a:cs typeface="+mn-cs"/>
                      </a:endParaRP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r h="1371600">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922F11"/>
                          </a:solidFill>
                          <a:latin typeface="+mj-lt"/>
                          <a:ea typeface="+mn-ea"/>
                          <a:cs typeface="Leelawadee"/>
                        </a:rPr>
                        <a:t>POSITIVE </a:t>
                      </a:r>
                      <a:br>
                        <a:rPr lang="en-US" sz="1400" kern="1200">
                          <a:solidFill>
                            <a:srgbClr val="922F11"/>
                          </a:solidFill>
                          <a:latin typeface="+mj-lt"/>
                          <a:ea typeface="+mn-ea"/>
                          <a:cs typeface="Leelawadee"/>
                        </a:rPr>
                      </a:br>
                      <a:r>
                        <a:rPr lang="en-US" sz="1400" kern="1200">
                          <a:solidFill>
                            <a:srgbClr val="922F11"/>
                          </a:solidFill>
                          <a:latin typeface="+mj-lt"/>
                          <a:ea typeface="+mn-ea"/>
                          <a:cs typeface="Leelawadee"/>
                        </a:rPr>
                        <a:t>CHOICES</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E6D2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a:ln>
                            <a:noFill/>
                          </a:ln>
                          <a:solidFill>
                            <a:schemeClr val="accent3"/>
                          </a:solidFill>
                          <a:effectLst/>
                          <a:uLnTx/>
                          <a:uFillTx/>
                          <a:latin typeface="+mn-lt"/>
                          <a:ea typeface="+mn-ea"/>
                          <a:cs typeface="+mn-cs"/>
                        </a:rPr>
                        <a:t>Not a focus area for the customer.</a:t>
                      </a:r>
                      <a:r>
                        <a:rPr kumimoji="0" lang="en-US" sz="1050" b="0" i="1" u="none" strike="noStrike" kern="1200" cap="none" spc="0" normalizeH="0" baseline="0" noProof="0">
                          <a:ln>
                            <a:noFill/>
                          </a:ln>
                          <a:solidFill>
                            <a:schemeClr val="accent3"/>
                          </a:solidFill>
                          <a:effectLst/>
                          <a:uLnTx/>
                          <a:uFillTx/>
                          <a:latin typeface="+mn-lt"/>
                          <a:ea typeface="+mn-ea"/>
                          <a:cs typeface="+mn-cs"/>
                        </a:rPr>
                        <a:t> </a:t>
                      </a:r>
                      <a:endParaRPr kumimoji="0" lang="en-US" sz="2400" b="0" i="0" u="none" strike="noStrike" kern="1200" cap="none" spc="0" normalizeH="0" baseline="0" noProof="0">
                        <a:ln>
                          <a:noFill/>
                        </a:ln>
                        <a:solidFill>
                          <a:schemeClr val="accent3"/>
                        </a:solidFill>
                        <a:effectLst/>
                        <a:uLnTx/>
                        <a:uFillTx/>
                        <a:latin typeface="+mn-lt"/>
                        <a:ea typeface="+mn-ea"/>
                        <a:cs typeface="+mn-cs"/>
                      </a:endParaRP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a:ln>
                            <a:noFill/>
                          </a:ln>
                          <a:solidFill>
                            <a:schemeClr val="accent3"/>
                          </a:solidFill>
                          <a:effectLst/>
                          <a:uLnTx/>
                          <a:uFillTx/>
                          <a:latin typeface="+mn-lt"/>
                          <a:ea typeface="+mn-ea"/>
                          <a:cs typeface="+mn-cs"/>
                        </a:rPr>
                        <a:t>Not a focus area for the customer.</a:t>
                      </a:r>
                      <a:r>
                        <a:rPr kumimoji="0" lang="en-US" sz="1050" b="0" i="1" u="none" strike="noStrike" kern="1200" cap="none" spc="0" normalizeH="0" baseline="0" noProof="0">
                          <a:ln>
                            <a:noFill/>
                          </a:ln>
                          <a:solidFill>
                            <a:schemeClr val="accent3"/>
                          </a:solidFill>
                          <a:effectLst/>
                          <a:uLnTx/>
                          <a:uFillTx/>
                          <a:latin typeface="+mn-lt"/>
                          <a:ea typeface="+mn-ea"/>
                          <a:cs typeface="+mn-cs"/>
                        </a:rPr>
                        <a:t> </a:t>
                      </a:r>
                      <a:endParaRPr kumimoji="0" lang="en-US" sz="2400" b="0" i="0" u="none" strike="noStrike" kern="1200" cap="none" spc="0" normalizeH="0" baseline="0" noProof="0">
                        <a:ln>
                          <a:noFill/>
                        </a:ln>
                        <a:solidFill>
                          <a:schemeClr val="accent3"/>
                        </a:solidFill>
                        <a:effectLst/>
                        <a:uLnTx/>
                        <a:uFillTx/>
                        <a:latin typeface="+mn-lt"/>
                        <a:ea typeface="+mn-ea"/>
                        <a:cs typeface="+mn-cs"/>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a:ln>
                            <a:noFill/>
                          </a:ln>
                          <a:solidFill>
                            <a:schemeClr val="accent3"/>
                          </a:solidFill>
                          <a:effectLst/>
                          <a:uLnTx/>
                          <a:uFillTx/>
                          <a:latin typeface="+mn-lt"/>
                          <a:ea typeface="+mn-ea"/>
                          <a:cs typeface="+mn-cs"/>
                        </a:rPr>
                        <a:t>Not a focus area for the customer.</a:t>
                      </a:r>
                      <a:r>
                        <a:rPr kumimoji="0" lang="en-US" sz="1050" b="0" i="1" u="none" strike="noStrike" kern="1200" cap="none" spc="0" normalizeH="0" baseline="0" noProof="0">
                          <a:ln>
                            <a:noFill/>
                          </a:ln>
                          <a:solidFill>
                            <a:schemeClr val="accent3"/>
                          </a:solidFill>
                          <a:effectLst/>
                          <a:uLnTx/>
                          <a:uFillTx/>
                          <a:latin typeface="+mn-lt"/>
                          <a:ea typeface="+mn-ea"/>
                          <a:cs typeface="+mn-cs"/>
                        </a:rPr>
                        <a:t> </a:t>
                      </a:r>
                      <a:endParaRPr kumimoji="0" lang="en-US" sz="2400" b="0" i="0" u="none" strike="noStrike" kern="1200" cap="none" spc="0" normalizeH="0" baseline="0" noProof="0">
                        <a:ln>
                          <a:noFill/>
                        </a:ln>
                        <a:solidFill>
                          <a:schemeClr val="accent3"/>
                        </a:solidFill>
                        <a:effectLst/>
                        <a:uLnTx/>
                        <a:uFillTx/>
                        <a:latin typeface="+mn-lt"/>
                        <a:ea typeface="+mn-ea"/>
                        <a:cs typeface="+mn-cs"/>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40967922"/>
                  </a:ext>
                </a:extLst>
              </a:tr>
            </a:tbl>
          </a:graphicData>
        </a:graphic>
      </p:graphicFrame>
      <p:pic>
        <p:nvPicPr>
          <p:cNvPr id="17" name="Picture 16" descr="A logo of a leaf in a circle&#10;&#10;Description automatically generated">
            <a:extLst>
              <a:ext uri="{FF2B5EF4-FFF2-40B4-BE49-F238E27FC236}">
                <a16:creationId xmlns:a16="http://schemas.microsoft.com/office/drawing/2014/main" id="{71310CCE-EC1E-6E42-C268-3C078499986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pic>
        <p:nvPicPr>
          <p:cNvPr id="18" name="Picture 17" descr="A blue and green windmill with green arrows&#10;&#10;Description automatically generated">
            <a:extLst>
              <a:ext uri="{FF2B5EF4-FFF2-40B4-BE49-F238E27FC236}">
                <a16:creationId xmlns:a16="http://schemas.microsoft.com/office/drawing/2014/main" id="{81418220-8A2C-ED3C-3011-F81E1B3F769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2956884"/>
            <a:ext cx="556204" cy="604020"/>
          </a:xfrm>
          <a:prstGeom prst="rect">
            <a:avLst/>
          </a:prstGeom>
        </p:spPr>
      </p:pic>
      <p:pic>
        <p:nvPicPr>
          <p:cNvPr id="19" name="Picture 18" descr="A logo of a hand and a globe&#10;&#10;Description automatically generated">
            <a:extLst>
              <a:ext uri="{FF2B5EF4-FFF2-40B4-BE49-F238E27FC236}">
                <a16:creationId xmlns:a16="http://schemas.microsoft.com/office/drawing/2014/main" id="{6D8CEF13-8A91-A4BF-339A-CBF4110C5D6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27528" y="5297011"/>
            <a:ext cx="536916" cy="583072"/>
          </a:xfrm>
          <a:prstGeom prst="rect">
            <a:avLst/>
          </a:prstGeom>
        </p:spPr>
      </p:pic>
      <p:pic>
        <p:nvPicPr>
          <p:cNvPr id="3" name="Picture 2" descr="Southeastern Grocers | Winn-Dixie &amp; Harveys">
            <a:extLst>
              <a:ext uri="{FF2B5EF4-FFF2-40B4-BE49-F238E27FC236}">
                <a16:creationId xmlns:a16="http://schemas.microsoft.com/office/drawing/2014/main" id="{393C5802-BCFA-F78E-45FC-8DDB31BEF56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rcRect l="6393" t="20026" r="6657" b="20026"/>
          <a:stretch>
            <a:fillRect/>
          </a:stretch>
        </p:blipFill>
        <p:spPr>
          <a:xfrm>
            <a:off x="11079749" y="337456"/>
            <a:ext cx="821737" cy="565785"/>
          </a:xfrm>
          <a:prstGeom prst="rect">
            <a:avLst/>
          </a:prstGeom>
        </p:spPr>
      </p:pic>
    </p:spTree>
    <p:extLst>
      <p:ext uri="{BB962C8B-B14F-4D97-AF65-F5344CB8AC3E}">
        <p14:creationId xmlns:p14="http://schemas.microsoft.com/office/powerpoint/2010/main" val="1073683709"/>
      </p:ext>
    </p:extLst>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FC3DCE-6204-6F3C-B549-3A3189CEC2A6}"/>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E1095672-EA60-1181-6D58-80AEACA1B27E}"/>
              </a:ext>
            </a:extLst>
          </p:cNvPr>
          <p:cNvGraphicFramePr>
            <a:graphicFrameLocks/>
          </p:cNvGraphicFramePr>
          <p:nvPr>
            <p:custDataLst>
              <p:tags r:id="rId1"/>
            </p:custDataLst>
            <p:extLst>
              <p:ext uri="{D42A27DB-BD31-4B8C-83A1-F6EECF244321}">
                <p14:modId xmlns:p14="http://schemas.microsoft.com/office/powerpoint/2010/main" val="5365441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2" name="think-cell data - do not delete" hidden="1">
                        <a:extLst>
                          <a:ext uri="{FF2B5EF4-FFF2-40B4-BE49-F238E27FC236}">
                            <a16:creationId xmlns:a16="http://schemas.microsoft.com/office/drawing/2014/main" id="{E1095672-EA60-1181-6D58-80AEACA1B27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Title 6">
            <a:extLst>
              <a:ext uri="{FF2B5EF4-FFF2-40B4-BE49-F238E27FC236}">
                <a16:creationId xmlns:a16="http://schemas.microsoft.com/office/drawing/2014/main" id="{1B015087-164B-E050-41F4-EF153FC48B6C}"/>
              </a:ext>
            </a:extLst>
          </p:cNvPr>
          <p:cNvSpPr>
            <a:spLocks noGrp="1"/>
          </p:cNvSpPr>
          <p:nvPr>
            <p:ph type="title"/>
          </p:nvPr>
        </p:nvSpPr>
        <p:spPr>
          <a:xfrm>
            <a:off x="304799" y="247650"/>
            <a:ext cx="10929258" cy="968375"/>
          </a:xfrm>
        </p:spPr>
        <p:txBody>
          <a:bodyPr vert="horz" rIns="0"/>
          <a:lstStyle/>
          <a:p>
            <a:r>
              <a:rPr lang="en-US" sz="2600"/>
              <a:t>COMMONALITY BETWEEN SOUTHEASTERN GROCERS’ AND PEP+ FOCUS AREAS</a:t>
            </a:r>
            <a:br>
              <a:rPr lang="en-US"/>
            </a:br>
            <a:r>
              <a:rPr lang="en-US" sz="1800" i="1"/>
              <a:t>And how these focus areas align with pep+ pillars</a:t>
            </a:r>
          </a:p>
        </p:txBody>
      </p:sp>
      <p:sp>
        <p:nvSpPr>
          <p:cNvPr id="14" name="Rectangle: Top Corners Rounded 13">
            <a:extLst>
              <a:ext uri="{FF2B5EF4-FFF2-40B4-BE49-F238E27FC236}">
                <a16:creationId xmlns:a16="http://schemas.microsoft.com/office/drawing/2014/main" id="{5625EB3C-06BB-F73E-827C-42A1C37F0AB4}"/>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5" name="Table 4">
            <a:extLst>
              <a:ext uri="{FF2B5EF4-FFF2-40B4-BE49-F238E27FC236}">
                <a16:creationId xmlns:a16="http://schemas.microsoft.com/office/drawing/2014/main" id="{3DAF67E2-1706-F9FE-D8F4-DAFC3DC0EEF8}"/>
              </a:ext>
            </a:extLst>
          </p:cNvPr>
          <p:cNvGraphicFramePr>
            <a:graphicFrameLocks noGrp="1"/>
          </p:cNvGraphicFramePr>
          <p:nvPr>
            <p:extLst>
              <p:ext uri="{D42A27DB-BD31-4B8C-83A1-F6EECF244321}">
                <p14:modId xmlns:p14="http://schemas.microsoft.com/office/powerpoint/2010/main" val="352516935"/>
              </p:ext>
            </p:extLst>
          </p:nvPr>
        </p:nvGraphicFramePr>
        <p:xfrm>
          <a:off x="-7620" y="1148230"/>
          <a:ext cx="11986260" cy="5041332"/>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9997440">
                  <a:extLst>
                    <a:ext uri="{9D8B030D-6E8A-4147-A177-3AD203B41FA5}">
                      <a16:colId xmlns:a16="http://schemas.microsoft.com/office/drawing/2014/main" val="2382844442"/>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ts val="1575"/>
                        </a:lnSpc>
                      </a:pPr>
                      <a:r>
                        <a:rPr lang="en-US" sz="1200" b="1" i="0" noProof="0">
                          <a:solidFill>
                            <a:schemeClr val="bg1"/>
                          </a:solidFill>
                          <a:effectLst/>
                          <a:latin typeface="+mn-lt"/>
                          <a:cs typeface="Leelawadee"/>
                        </a:rPr>
                        <a:t>People</a:t>
                      </a:r>
                    </a:p>
                  </a:txBody>
                  <a:tcPr marL="27432" marR="27432" marT="27432"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4793809">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marR="0" lvl="0" indent="-1206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050" kern="1200" noProof="0">
                          <a:solidFill>
                            <a:schemeClr val="accent3"/>
                          </a:solidFill>
                          <a:highlight>
                            <a:srgbClr val="4FE2F3"/>
                          </a:highlight>
                          <a:latin typeface="+mn-lt"/>
                          <a:ea typeface="+mn-ea"/>
                          <a:cs typeface="Leelawadee"/>
                        </a:rPr>
                        <a:t>Goal:</a:t>
                      </a:r>
                      <a:r>
                        <a:rPr lang="en-US" sz="1050" kern="1200" noProof="0">
                          <a:solidFill>
                            <a:schemeClr val="accent3"/>
                          </a:solidFill>
                          <a:latin typeface="+mn-lt"/>
                          <a:ea typeface="+mn-ea"/>
                          <a:cs typeface="Leelawadee"/>
                        </a:rPr>
                        <a:t> </a:t>
                      </a:r>
                      <a:r>
                        <a:rPr lang="en-US" sz="1050" b="0" i="0" u="none" strike="noStrike" kern="1200" noProof="0">
                          <a:solidFill>
                            <a:schemeClr val="accent3"/>
                          </a:solidFill>
                          <a:effectLst/>
                          <a:latin typeface="+mn-lt"/>
                          <a:ea typeface="+mn-ea"/>
                          <a:cs typeface="+mn-cs"/>
                        </a:rPr>
                        <a:t>Fight hunger through food pantry events, monetary and product donations and Food Rescue Program in partnership with </a:t>
                      </a:r>
                      <a:br>
                        <a:rPr lang="en-US" sz="1050" b="0" i="0" u="none" strike="noStrike" kern="1200" noProof="0">
                          <a:solidFill>
                            <a:schemeClr val="accent3"/>
                          </a:solidFill>
                          <a:effectLst/>
                          <a:latin typeface="+mn-lt"/>
                          <a:ea typeface="+mn-ea"/>
                          <a:cs typeface="+mn-cs"/>
                        </a:rPr>
                      </a:br>
                      <a:r>
                        <a:rPr lang="en-US" sz="1050" b="0" i="0" u="none" strike="noStrike" kern="1200" noProof="0">
                          <a:solidFill>
                            <a:schemeClr val="accent3"/>
                          </a:solidFill>
                          <a:effectLst/>
                          <a:latin typeface="+mn-lt"/>
                          <a:ea typeface="+mn-ea"/>
                          <a:cs typeface="+mn-cs"/>
                        </a:rPr>
                        <a:t>Feeding America</a:t>
                      </a:r>
                    </a:p>
                    <a:p>
                      <a:pPr marL="350838" marR="0" lvl="1" indent="-176213" algn="l" defTabSz="914400" rtl="0" eaLnBrk="1" fontAlgn="base" latinLnBrk="0" hangingPunct="1">
                        <a:lnSpc>
                          <a:spcPct val="100000"/>
                        </a:lnSpc>
                        <a:spcBef>
                          <a:spcPts val="400"/>
                        </a:spcBef>
                        <a:spcAft>
                          <a:spcPts val="0"/>
                        </a:spcAft>
                        <a:buClrTx/>
                        <a:buSzTx/>
                        <a:buFont typeface="Wingdings" panose="05000000000000000000" pitchFamily="2" charset="2"/>
                        <a:buChar char="Ø"/>
                        <a:tabLst/>
                        <a:defRPr/>
                      </a:pPr>
                      <a:r>
                        <a:rPr kumimoji="0" lang="en-US" sz="1050" b="1" i="0" u="none" strike="noStrike" kern="1200" cap="none" spc="0" normalizeH="0" baseline="0" noProof="0">
                          <a:ln>
                            <a:noFill/>
                          </a:ln>
                          <a:solidFill>
                            <a:schemeClr val="accent3"/>
                          </a:solidFill>
                          <a:effectLst/>
                          <a:uLnTx/>
                          <a:uFillTx/>
                          <a:latin typeface="+mn-lt"/>
                          <a:ea typeface="+mn-ea"/>
                          <a:cs typeface="Leelawadee"/>
                        </a:rPr>
                        <a:t>pep+ alignment: Partner with communities to advance food security and make nutritious food accessible to 50 million people </a:t>
                      </a:r>
                    </a:p>
                  </a:txBody>
                  <a:tcPr marL="27432" marR="27432" marT="27432" marB="27432">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bl>
          </a:graphicData>
        </a:graphic>
      </p:graphicFrame>
      <p:sp>
        <p:nvSpPr>
          <p:cNvPr id="20" name="TextBox 19">
            <a:extLst>
              <a:ext uri="{FF2B5EF4-FFF2-40B4-BE49-F238E27FC236}">
                <a16:creationId xmlns:a16="http://schemas.microsoft.com/office/drawing/2014/main" id="{8E4CAD14-10E0-BD76-5E2E-B200A5BF69ED}"/>
              </a:ext>
            </a:extLst>
          </p:cNvPr>
          <p:cNvSpPr txBox="1"/>
          <p:nvPr/>
        </p:nvSpPr>
        <p:spPr>
          <a:xfrm>
            <a:off x="6934200" y="6269189"/>
            <a:ext cx="4805363" cy="506261"/>
          </a:xfrm>
          <a:prstGeom prst="rect">
            <a:avLst/>
          </a:prstGeom>
          <a:solidFill>
            <a:srgbClr val="8EBC29"/>
          </a:solidFill>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a:ln>
                  <a:noFill/>
                </a:ln>
                <a:solidFill>
                  <a:schemeClr val="bg1"/>
                </a:solidFill>
                <a:effectLst/>
                <a:uLnTx/>
                <a:uFillTx/>
                <a:cs typeface="Leelawadee" panose="020B0502040204020203" pitchFamily="34" charset="-34"/>
              </a:rPr>
              <a:t>No common focus areas were identified across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a:ln>
                  <a:noFill/>
                </a:ln>
                <a:solidFill>
                  <a:schemeClr val="bg1"/>
                </a:solidFill>
                <a:effectLst/>
                <a:uLnTx/>
                <a:uFillTx/>
                <a:cs typeface="Leelawadee" panose="020B0502040204020203" pitchFamily="34" charset="-34"/>
              </a:rPr>
              <a:t>Product and Planet (Southeastern Grocers) and </a:t>
            </a:r>
            <a:br>
              <a:rPr kumimoji="0" lang="en-US" sz="1050" b="0" i="1" u="none" strike="noStrike" kern="0" cap="none" spc="0" normalizeH="0" baseline="0" noProof="0">
                <a:ln>
                  <a:noFill/>
                </a:ln>
                <a:solidFill>
                  <a:schemeClr val="bg1"/>
                </a:solidFill>
                <a:effectLst/>
                <a:uLnTx/>
                <a:uFillTx/>
                <a:cs typeface="Leelawadee" panose="020B0502040204020203" pitchFamily="34" charset="-34"/>
              </a:rPr>
            </a:br>
            <a:r>
              <a:rPr kumimoji="0" lang="en-US" sz="1050" b="0" i="1" u="none" strike="noStrike" kern="0" cap="none" spc="0" normalizeH="0" baseline="0" noProof="0">
                <a:ln>
                  <a:noFill/>
                </a:ln>
                <a:solidFill>
                  <a:schemeClr val="bg1"/>
                </a:solidFill>
                <a:effectLst/>
                <a:uLnTx/>
                <a:uFillTx/>
                <a:cs typeface="Leelawadee" panose="020B0502040204020203" pitchFamily="34" charset="-34"/>
              </a:rPr>
              <a:t>Positive Agriculture and Positive Choices (PepsiCo).</a:t>
            </a:r>
          </a:p>
        </p:txBody>
      </p:sp>
      <p:pic>
        <p:nvPicPr>
          <p:cNvPr id="21" name="Picture 20" descr="A blue and green windmill with green arrows&#10;&#10;Description automatically generated">
            <a:extLst>
              <a:ext uri="{FF2B5EF4-FFF2-40B4-BE49-F238E27FC236}">
                <a16:creationId xmlns:a16="http://schemas.microsoft.com/office/drawing/2014/main" id="{6320B659-CDC0-70AC-A18C-D1D74B1E2E3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pic>
        <p:nvPicPr>
          <p:cNvPr id="3" name="Picture 2" descr="Southeastern Grocers | Winn-Dixie &amp; Harveys">
            <a:extLst>
              <a:ext uri="{FF2B5EF4-FFF2-40B4-BE49-F238E27FC236}">
                <a16:creationId xmlns:a16="http://schemas.microsoft.com/office/drawing/2014/main" id="{FCEC5D30-85AD-DCF8-49B4-1CB76808FEFF}"/>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rcRect l="6393" t="20026" r="6657" b="20026"/>
          <a:stretch>
            <a:fillRect/>
          </a:stretch>
        </p:blipFill>
        <p:spPr>
          <a:xfrm>
            <a:off x="11079749" y="337456"/>
            <a:ext cx="821737" cy="565785"/>
          </a:xfrm>
          <a:prstGeom prst="rect">
            <a:avLst/>
          </a:prstGeom>
        </p:spPr>
      </p:pic>
    </p:spTree>
    <p:extLst>
      <p:ext uri="{BB962C8B-B14F-4D97-AF65-F5344CB8AC3E}">
        <p14:creationId xmlns:p14="http://schemas.microsoft.com/office/powerpoint/2010/main" val="4003146329"/>
      </p:ext>
    </p:extLst>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FBBD3A-1187-C023-BC9F-F7761A6EAA75}"/>
            </a:ext>
          </a:extLst>
        </p:cNvPr>
        <p:cNvGrpSpPr/>
        <p:nvPr/>
      </p:nvGrpSpPr>
      <p:grpSpPr>
        <a:xfrm>
          <a:off x="0" y="0"/>
          <a:ext cx="0" cy="0"/>
          <a:chOff x="0" y="0"/>
          <a:chExt cx="0" cy="0"/>
        </a:xfrm>
      </p:grpSpPr>
      <p:pic>
        <p:nvPicPr>
          <p:cNvPr id="5" name="Picture 4" descr="A black background with white text&#10;&#10;AI-generated content may be incorrect.">
            <a:extLst>
              <a:ext uri="{FF2B5EF4-FFF2-40B4-BE49-F238E27FC236}">
                <a16:creationId xmlns:a16="http://schemas.microsoft.com/office/drawing/2014/main" id="{3B531295-D504-D913-B30A-61C5441329E6}"/>
              </a:ext>
            </a:extLst>
          </p:cNvPr>
          <p:cNvPicPr>
            <a:picLocks noChangeAspect="1"/>
          </p:cNvPicPr>
          <p:nvPr/>
        </p:nvPicPr>
        <p:blipFill>
          <a:blip r:embed="rId3"/>
          <a:stretch>
            <a:fillRect/>
          </a:stretch>
        </p:blipFill>
        <p:spPr>
          <a:xfrm>
            <a:off x="123064" y="2568247"/>
            <a:ext cx="6220754" cy="1721507"/>
          </a:xfrm>
          <a:prstGeom prst="rect">
            <a:avLst/>
          </a:prstGeom>
        </p:spPr>
      </p:pic>
    </p:spTree>
    <p:extLst>
      <p:ext uri="{BB962C8B-B14F-4D97-AF65-F5344CB8AC3E}">
        <p14:creationId xmlns:p14="http://schemas.microsoft.com/office/powerpoint/2010/main" val="2604891965"/>
      </p:ext>
    </p:extLst>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6C833-06EC-CFB5-F2FF-A0D6461786E5}"/>
            </a:ext>
          </a:extLst>
        </p:cNvPr>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F8D25BE4-66F3-4647-97CA-B916E2AAD842}"/>
              </a:ext>
            </a:extLst>
          </p:cNvPr>
          <p:cNvGraphicFramePr>
            <a:graphicFrameLocks/>
          </p:cNvGraphicFramePr>
          <p:nvPr>
            <p:custDataLst>
              <p:tags r:id="rId1"/>
            </p:custDataLst>
            <p:extLst>
              <p:ext uri="{D42A27DB-BD31-4B8C-83A1-F6EECF244321}">
                <p14:modId xmlns:p14="http://schemas.microsoft.com/office/powerpoint/2010/main" val="30945215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8" name="think-cell data - do not delete" hidden="1">
                        <a:extLst>
                          <a:ext uri="{FF2B5EF4-FFF2-40B4-BE49-F238E27FC236}">
                            <a16:creationId xmlns:a16="http://schemas.microsoft.com/office/drawing/2014/main" id="{F8D25BE4-66F3-4647-97CA-B916E2AAD84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9" name="Picture Placeholder 8" descr="SpartanNash | Deli Market News">
            <a:extLst>
              <a:ext uri="{FF2B5EF4-FFF2-40B4-BE49-F238E27FC236}">
                <a16:creationId xmlns:a16="http://schemas.microsoft.com/office/drawing/2014/main" id="{B347B322-AEBC-0439-58A8-A80676B9ECD6}"/>
              </a:ext>
            </a:extLst>
          </p:cNvPr>
          <p:cNvPicPr>
            <a:picLocks noGrp="1" noChangeAspect="1"/>
          </p:cNvPicPr>
          <p:nvPr>
            <p:ph type="pic" sz="quarter" idx="14"/>
          </p:nvPr>
        </p:nvPicPr>
        <p:blipFill rotWithShape="1">
          <a:blip r:embed="rId6"/>
          <a:srcRect l="-1553" t="-170144" r="-9256" b="-179901"/>
          <a:stretch>
            <a:fillRect/>
          </a:stretch>
        </p:blipFill>
        <p:spPr>
          <a:xfrm>
            <a:off x="22578" y="0"/>
            <a:ext cx="6096000" cy="6858000"/>
          </a:xfrm>
          <a:prstGeom prst="rect">
            <a:avLst/>
          </a:prstGeom>
        </p:spPr>
      </p:pic>
      <p:sp>
        <p:nvSpPr>
          <p:cNvPr id="14" name="Text Placeholder 5">
            <a:extLst>
              <a:ext uri="{FF2B5EF4-FFF2-40B4-BE49-F238E27FC236}">
                <a16:creationId xmlns:a16="http://schemas.microsoft.com/office/drawing/2014/main" id="{4605ED83-E46F-3E27-222A-6626835F4C73}"/>
              </a:ext>
            </a:extLst>
          </p:cNvPr>
          <p:cNvSpPr txBox="1">
            <a:spLocks/>
          </p:cNvSpPr>
          <p:nvPr/>
        </p:nvSpPr>
        <p:spPr>
          <a:xfrm>
            <a:off x="6400796" y="724845"/>
            <a:ext cx="5486405" cy="316592"/>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0"/>
              </a:spcBef>
              <a:buFont typeface="Arial" panose="020B0604020202020204" pitchFamily="34" charset="0"/>
              <a:buNone/>
              <a:defRPr sz="1800" kern="1200">
                <a:solidFill>
                  <a:schemeClr val="bg1"/>
                </a:solidFill>
                <a:latin typeface="+mn-lt"/>
                <a:ea typeface="+mn-ea"/>
                <a:cs typeface="+mn-cs"/>
              </a:defRPr>
            </a:lvl1pPr>
            <a:lvl2pPr marL="182880" indent="-182880" algn="l" defTabSz="914400" rtl="0" eaLnBrk="1" latinLnBrk="0" hangingPunct="1">
              <a:lnSpc>
                <a:spcPct val="100000"/>
              </a:lnSpc>
              <a:spcBef>
                <a:spcPts val="600"/>
              </a:spcBef>
              <a:buClr>
                <a:srgbClr val="2B660F"/>
              </a:buClr>
              <a:buFont typeface="Arial" panose="020B0604020202020204" pitchFamily="34" charset="0"/>
              <a:buChar char="•"/>
              <a:defRPr sz="1400" kern="1200">
                <a:solidFill>
                  <a:srgbClr val="2B660F"/>
                </a:solidFill>
                <a:latin typeface="+mn-lt"/>
                <a:ea typeface="+mn-ea"/>
                <a:cs typeface="+mn-cs"/>
              </a:defRPr>
            </a:lvl2pPr>
            <a:lvl3pPr marL="365760" indent="-182880" algn="l" defTabSz="914400" rtl="0" eaLnBrk="1" latinLnBrk="0" hangingPunct="1">
              <a:lnSpc>
                <a:spcPct val="100000"/>
              </a:lnSpc>
              <a:spcBef>
                <a:spcPts val="600"/>
              </a:spcBef>
              <a:buClr>
                <a:srgbClr val="2B660F"/>
              </a:buClr>
              <a:buFont typeface="Arial" panose="020B0604020202020204" pitchFamily="34" charset="0"/>
              <a:buChar char="–"/>
              <a:defRPr sz="1200" kern="1200">
                <a:solidFill>
                  <a:srgbClr val="2B660F"/>
                </a:solidFill>
                <a:latin typeface="+mn-lt"/>
                <a:ea typeface="+mn-ea"/>
                <a:cs typeface="+mn-cs"/>
              </a:defRPr>
            </a:lvl3pPr>
            <a:lvl4pPr marL="548640" indent="-182880" algn="l" defTabSz="914400" rtl="0" eaLnBrk="1" latinLnBrk="0" hangingPunct="1">
              <a:lnSpc>
                <a:spcPct val="100000"/>
              </a:lnSpc>
              <a:spcBef>
                <a:spcPts val="600"/>
              </a:spcBef>
              <a:buClr>
                <a:srgbClr val="2B660F"/>
              </a:buClr>
              <a:buFont typeface="Arial" panose="020B0604020202020204" pitchFamily="34" charset="0"/>
              <a:buChar char="•"/>
              <a:defRPr sz="1100" kern="1200">
                <a:solidFill>
                  <a:srgbClr val="2B660F"/>
                </a:solidFill>
                <a:latin typeface="+mn-lt"/>
                <a:ea typeface="+mn-ea"/>
                <a:cs typeface="+mn-cs"/>
              </a:defRPr>
            </a:lvl4pPr>
            <a:lvl5pPr marL="731520" indent="-182880" algn="l" defTabSz="914400" rtl="0" eaLnBrk="1" latinLnBrk="0" hangingPunct="1">
              <a:lnSpc>
                <a:spcPct val="100000"/>
              </a:lnSpc>
              <a:spcBef>
                <a:spcPts val="600"/>
              </a:spcBef>
              <a:buClr>
                <a:srgbClr val="2B660F"/>
              </a:buClr>
              <a:buFont typeface="Arial" panose="020B0604020202020204" pitchFamily="34" charset="0"/>
              <a:buChar char="–"/>
              <a:defRPr sz="1050" kern="1200">
                <a:solidFill>
                  <a:srgbClr val="2B660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200"/>
              </a:spcBef>
            </a:pPr>
            <a:endParaRPr lang="en-US" b="1">
              <a:ea typeface="Calibri"/>
              <a:cs typeface="Calibri"/>
            </a:endParaRPr>
          </a:p>
          <a:p>
            <a:pPr>
              <a:lnSpc>
                <a:spcPct val="100000"/>
              </a:lnSpc>
              <a:spcBef>
                <a:spcPts val="200"/>
              </a:spcBef>
            </a:pPr>
            <a:endParaRPr lang="en-US"/>
          </a:p>
          <a:p>
            <a:endParaRPr lang="en-US"/>
          </a:p>
        </p:txBody>
      </p:sp>
      <p:sp>
        <p:nvSpPr>
          <p:cNvPr id="15" name="Rectangle: Single Corner Rounded 14">
            <a:extLst>
              <a:ext uri="{FF2B5EF4-FFF2-40B4-BE49-F238E27FC236}">
                <a16:creationId xmlns:a16="http://schemas.microsoft.com/office/drawing/2014/main" id="{F652B975-4961-6C90-E97D-2D98A4162079}"/>
              </a:ext>
            </a:extLst>
          </p:cNvPr>
          <p:cNvSpPr>
            <a:spLocks/>
          </p:cNvSpPr>
          <p:nvPr/>
        </p:nvSpPr>
        <p:spPr>
          <a:xfrm>
            <a:off x="6300438" y="825872"/>
            <a:ext cx="5852160" cy="66792"/>
          </a:xfrm>
          <a:prstGeom prst="round1Rect">
            <a:avLst>
              <a:gd name="adj" fmla="val 3618"/>
            </a:avLst>
          </a:prstGeom>
          <a:solidFill>
            <a:srgbClr val="0F440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182880" numCol="1" spcCol="38100" rtlCol="0" anchor="b">
            <a:noAutofit/>
          </a:bodyPr>
          <a:lstStyle/>
          <a:p>
            <a:pPr defTabSz="914400"/>
            <a:r>
              <a:rPr kumimoji="0" lang="en-US" sz="3200" b="0" i="0" u="none" strike="noStrike" kern="1200" cap="all" spc="0" normalizeH="0" baseline="0" noProof="0">
                <a:ln>
                  <a:noFill/>
                </a:ln>
                <a:solidFill>
                  <a:srgbClr val="0F440E"/>
                </a:solidFill>
                <a:effectLst/>
                <a:uLnTx/>
                <a:uFillTx/>
                <a:latin typeface="GT Pressura LCG Black"/>
                <a:ea typeface="+mj-ea"/>
                <a:cs typeface="+mj-cs"/>
              </a:rPr>
              <a:t>KEY TAKEAWAYS</a:t>
            </a:r>
            <a:endParaRPr lang="en-US" b="1">
              <a:solidFill>
                <a:srgbClr val="0F440E"/>
              </a:solidFill>
              <a:latin typeface="+mj-lt"/>
            </a:endParaRPr>
          </a:p>
        </p:txBody>
      </p:sp>
      <p:pic>
        <p:nvPicPr>
          <p:cNvPr id="16" name="Picture 15">
            <a:extLst>
              <a:ext uri="{FF2B5EF4-FFF2-40B4-BE49-F238E27FC236}">
                <a16:creationId xmlns:a16="http://schemas.microsoft.com/office/drawing/2014/main" id="{937FE2BC-B95F-BB14-A96D-21B2E462B36F}"/>
              </a:ext>
            </a:extLst>
          </p:cNvPr>
          <p:cNvPicPr>
            <a:picLocks noChangeAspect="1"/>
          </p:cNvPicPr>
          <p:nvPr/>
        </p:nvPicPr>
        <p:blipFill>
          <a:blip r:embed="rId7"/>
          <a:srcRect l="24821" r="18929"/>
          <a:stretch>
            <a:fillRect/>
          </a:stretch>
        </p:blipFill>
        <p:spPr>
          <a:xfrm rot="16200000">
            <a:off x="2520059" y="3282059"/>
            <a:ext cx="6857999" cy="293883"/>
          </a:xfrm>
          <a:custGeom>
            <a:avLst/>
            <a:gdLst>
              <a:gd name="connsiteX0" fmla="*/ 6857999 w 6857999"/>
              <a:gd name="connsiteY0" fmla="*/ 0 h 293883"/>
              <a:gd name="connsiteX1" fmla="*/ 6857999 w 6857999"/>
              <a:gd name="connsiteY1" fmla="*/ 293883 h 293883"/>
              <a:gd name="connsiteX2" fmla="*/ 0 w 6857999"/>
              <a:gd name="connsiteY2" fmla="*/ 293883 h 293883"/>
              <a:gd name="connsiteX3" fmla="*/ 0 w 6857999"/>
              <a:gd name="connsiteY3" fmla="*/ 0 h 293883"/>
            </a:gdLst>
            <a:ahLst/>
            <a:cxnLst>
              <a:cxn ang="0">
                <a:pos x="connsiteX0" y="connsiteY0"/>
              </a:cxn>
              <a:cxn ang="0">
                <a:pos x="connsiteX1" y="connsiteY1"/>
              </a:cxn>
              <a:cxn ang="0">
                <a:pos x="connsiteX2" y="connsiteY2"/>
              </a:cxn>
              <a:cxn ang="0">
                <a:pos x="connsiteX3" y="connsiteY3"/>
              </a:cxn>
            </a:cxnLst>
            <a:rect l="l" t="t" r="r" b="b"/>
            <a:pathLst>
              <a:path w="6857999" h="293883">
                <a:moveTo>
                  <a:pt x="6857999" y="0"/>
                </a:moveTo>
                <a:lnTo>
                  <a:pt x="6857999" y="293883"/>
                </a:lnTo>
                <a:lnTo>
                  <a:pt x="0" y="293883"/>
                </a:lnTo>
                <a:lnTo>
                  <a:pt x="0" y="0"/>
                </a:lnTo>
                <a:close/>
              </a:path>
            </a:pathLst>
          </a:custGeom>
          <a:effectLst>
            <a:outerShdw blurRad="50800" dist="38100" dir="10800000" algn="r" rotWithShape="0">
              <a:prstClr val="black">
                <a:alpha val="20000"/>
              </a:prstClr>
            </a:outerShdw>
          </a:effectLst>
        </p:spPr>
      </p:pic>
      <p:sp>
        <p:nvSpPr>
          <p:cNvPr id="17" name="Rectangle: Rounded Corners 16">
            <a:extLst>
              <a:ext uri="{FF2B5EF4-FFF2-40B4-BE49-F238E27FC236}">
                <a16:creationId xmlns:a16="http://schemas.microsoft.com/office/drawing/2014/main" id="{AE70D222-B626-06E3-2470-1BA989163FD3}"/>
              </a:ext>
            </a:extLst>
          </p:cNvPr>
          <p:cNvSpPr>
            <a:spLocks/>
          </p:cNvSpPr>
          <p:nvPr/>
        </p:nvSpPr>
        <p:spPr>
          <a:xfrm rot="10800000" flipH="1" flipV="1">
            <a:off x="6300438" y="1062650"/>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r>
              <a:rPr lang="en-US" sz="2400" b="1">
                <a:solidFill>
                  <a:srgbClr val="8EBC29"/>
                </a:solidFill>
              </a:rPr>
              <a:t>Food security</a:t>
            </a:r>
          </a:p>
        </p:txBody>
      </p:sp>
      <p:sp>
        <p:nvSpPr>
          <p:cNvPr id="18" name="Rectangle: Rounded Corners 17">
            <a:extLst>
              <a:ext uri="{FF2B5EF4-FFF2-40B4-BE49-F238E27FC236}">
                <a16:creationId xmlns:a16="http://schemas.microsoft.com/office/drawing/2014/main" id="{B2F64201-E63B-2111-8C7D-0AE2DBDA14E5}"/>
              </a:ext>
            </a:extLst>
          </p:cNvPr>
          <p:cNvSpPr>
            <a:spLocks/>
          </p:cNvSpPr>
          <p:nvPr/>
        </p:nvSpPr>
        <p:spPr>
          <a:xfrm rot="10800000" flipH="1" flipV="1">
            <a:off x="6386385" y="1711260"/>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a:defRPr/>
            </a:pPr>
            <a:r>
              <a:rPr lang="en-US">
                <a:solidFill>
                  <a:schemeClr val="bg1"/>
                </a:solidFill>
              </a:rPr>
              <a:t>Both organizations are committed to improving food access for communities in need, by emphasizing relationships to fight hunger and provide resources.</a:t>
            </a:r>
          </a:p>
        </p:txBody>
      </p:sp>
      <p:sp>
        <p:nvSpPr>
          <p:cNvPr id="19" name="Oval 18">
            <a:extLst>
              <a:ext uri="{FF2B5EF4-FFF2-40B4-BE49-F238E27FC236}">
                <a16:creationId xmlns:a16="http://schemas.microsoft.com/office/drawing/2014/main" id="{9C36C068-8CAD-12BA-823B-F2A334C74DF3}"/>
              </a:ext>
            </a:extLst>
          </p:cNvPr>
          <p:cNvSpPr/>
          <p:nvPr/>
        </p:nvSpPr>
        <p:spPr>
          <a:xfrm>
            <a:off x="6375234" y="1171322"/>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a:extLst>
              <a:ext uri="{FF2B5EF4-FFF2-40B4-BE49-F238E27FC236}">
                <a16:creationId xmlns:a16="http://schemas.microsoft.com/office/drawing/2014/main" id="{51298C85-4736-D574-EF59-D30B8D0BC47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24170" y="1220258"/>
            <a:ext cx="308612" cy="308612"/>
          </a:xfrm>
          <a:prstGeom prst="rect">
            <a:avLst/>
          </a:prstGeom>
        </p:spPr>
      </p:pic>
    </p:spTree>
    <p:extLst>
      <p:ext uri="{BB962C8B-B14F-4D97-AF65-F5344CB8AC3E}">
        <p14:creationId xmlns:p14="http://schemas.microsoft.com/office/powerpoint/2010/main" val="1668260404"/>
      </p:ext>
    </p:extLst>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BF03C0-A393-EEAB-D1ED-76898FF33B3B}"/>
            </a:ext>
          </a:extLst>
        </p:cNvPr>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5BEDA943-B916-7F7E-C164-0CA8CBDD0257}"/>
              </a:ext>
            </a:extLst>
          </p:cNvPr>
          <p:cNvGraphicFramePr>
            <a:graphicFrameLocks/>
          </p:cNvGraphicFramePr>
          <p:nvPr>
            <p:custDataLst>
              <p:tags r:id="rId1"/>
            </p:custDataLst>
            <p:extLst>
              <p:ext uri="{D42A27DB-BD31-4B8C-83A1-F6EECF244321}">
                <p14:modId xmlns:p14="http://schemas.microsoft.com/office/powerpoint/2010/main" val="31084632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3" name="think-cell data - do not delete" hidden="1">
                        <a:extLst>
                          <a:ext uri="{FF2B5EF4-FFF2-40B4-BE49-F238E27FC236}">
                            <a16:creationId xmlns:a16="http://schemas.microsoft.com/office/drawing/2014/main" id="{5BEDA943-B916-7F7E-C164-0CA8CBDD025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Title 7">
            <a:extLst>
              <a:ext uri="{FF2B5EF4-FFF2-40B4-BE49-F238E27FC236}">
                <a16:creationId xmlns:a16="http://schemas.microsoft.com/office/drawing/2014/main" id="{EA7E787E-DC7E-C151-0011-E41A772985B4}"/>
              </a:ext>
            </a:extLst>
          </p:cNvPr>
          <p:cNvSpPr>
            <a:spLocks noGrp="1"/>
          </p:cNvSpPr>
          <p:nvPr>
            <p:ph type="title"/>
          </p:nvPr>
        </p:nvSpPr>
        <p:spPr>
          <a:xfrm>
            <a:off x="304800" y="247650"/>
            <a:ext cx="11585575" cy="968375"/>
          </a:xfrm>
        </p:spPr>
        <p:txBody>
          <a:bodyPr vert="horz" rIns="0"/>
          <a:lstStyle/>
          <a:p>
            <a:r>
              <a:rPr lang="en-US" sz="3000"/>
              <a:t>SPARTAN NASH’S SUSTAINABILITY FOCUS AREAS</a:t>
            </a:r>
            <a:br>
              <a:rPr lang="en-US" sz="3000"/>
            </a:br>
            <a:r>
              <a:rPr lang="en-US" sz="1800" i="1"/>
              <a:t>And how these focus areas align with pep+ pillars</a:t>
            </a:r>
          </a:p>
        </p:txBody>
      </p:sp>
      <p:pic>
        <p:nvPicPr>
          <p:cNvPr id="13" name="Picture 12" descr="SpartanNash | Deli Market News">
            <a:extLst>
              <a:ext uri="{FF2B5EF4-FFF2-40B4-BE49-F238E27FC236}">
                <a16:creationId xmlns:a16="http://schemas.microsoft.com/office/drawing/2014/main" id="{8AC88865-BD55-90FF-AA90-6D10FE32151C}"/>
              </a:ext>
            </a:extLst>
          </p:cNvPr>
          <p:cNvPicPr>
            <a:picLocks noChangeAspect="1"/>
          </p:cNvPicPr>
          <p:nvPr/>
        </p:nvPicPr>
        <p:blipFill>
          <a:blip r:embed="rId6"/>
          <a:srcRect l="2944" r="2773"/>
          <a:stretch>
            <a:fillRect/>
          </a:stretch>
        </p:blipFill>
        <p:spPr>
          <a:xfrm>
            <a:off x="9927429" y="294064"/>
            <a:ext cx="1976440" cy="569444"/>
          </a:xfrm>
          <a:prstGeom prst="rect">
            <a:avLst/>
          </a:prstGeom>
        </p:spPr>
      </p:pic>
      <p:sp>
        <p:nvSpPr>
          <p:cNvPr id="14" name="Rectangle: Top Corners Rounded 13">
            <a:extLst>
              <a:ext uri="{FF2B5EF4-FFF2-40B4-BE49-F238E27FC236}">
                <a16:creationId xmlns:a16="http://schemas.microsoft.com/office/drawing/2014/main" id="{8C8AB880-2564-5E33-DE97-E8BA22A6B2F0}"/>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5" name="Table 4">
            <a:extLst>
              <a:ext uri="{FF2B5EF4-FFF2-40B4-BE49-F238E27FC236}">
                <a16:creationId xmlns:a16="http://schemas.microsoft.com/office/drawing/2014/main" id="{96B6B0B2-2E54-525A-F7DA-8FF5D6278186}"/>
              </a:ext>
            </a:extLst>
          </p:cNvPr>
          <p:cNvGraphicFramePr>
            <a:graphicFrameLocks noGrp="1"/>
          </p:cNvGraphicFramePr>
          <p:nvPr>
            <p:extLst>
              <p:ext uri="{D42A27DB-BD31-4B8C-83A1-F6EECF244321}">
                <p14:modId xmlns:p14="http://schemas.microsoft.com/office/powerpoint/2010/main" val="2738450993"/>
              </p:ext>
            </p:extLst>
          </p:nvPr>
        </p:nvGraphicFramePr>
        <p:xfrm>
          <a:off x="-7620" y="1148230"/>
          <a:ext cx="11986260" cy="5032762"/>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2971800">
                  <a:extLst>
                    <a:ext uri="{9D8B030D-6E8A-4147-A177-3AD203B41FA5}">
                      <a16:colId xmlns:a16="http://schemas.microsoft.com/office/drawing/2014/main" val="2382844442"/>
                    </a:ext>
                  </a:extLst>
                </a:gridCol>
                <a:gridCol w="3987800">
                  <a:extLst>
                    <a:ext uri="{9D8B030D-6E8A-4147-A177-3AD203B41FA5}">
                      <a16:colId xmlns:a16="http://schemas.microsoft.com/office/drawing/2014/main" val="957515009"/>
                    </a:ext>
                  </a:extLst>
                </a:gridCol>
                <a:gridCol w="3037840">
                  <a:extLst>
                    <a:ext uri="{9D8B030D-6E8A-4147-A177-3AD203B41FA5}">
                      <a16:colId xmlns:a16="http://schemas.microsoft.com/office/drawing/2014/main" val="2353111847"/>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1" i="0" noProof="0">
                          <a:solidFill>
                            <a:schemeClr val="bg1"/>
                          </a:solidFill>
                          <a:effectLst/>
                          <a:latin typeface="+mn-lt"/>
                          <a:cs typeface="Leelawadee"/>
                        </a:rPr>
                        <a:t>Environmental</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1" i="0" noProof="0">
                          <a:solidFill>
                            <a:schemeClr val="bg1"/>
                          </a:solidFill>
                          <a:effectLst/>
                          <a:latin typeface="+mn-lt"/>
                          <a:cs typeface="Leelawadee"/>
                        </a:rPr>
                        <a:t>Societal</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1" i="0" noProof="0">
                          <a:solidFill>
                            <a:schemeClr val="bg1"/>
                          </a:solidFill>
                          <a:effectLst/>
                          <a:latin typeface="+mn-lt"/>
                          <a:cs typeface="Leelawadee"/>
                        </a:rPr>
                        <a:t>Governance</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1070068">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954F07"/>
                          </a:solidFill>
                          <a:latin typeface="+mj-lt"/>
                          <a:ea typeface="+mn-ea"/>
                          <a:cs typeface="Leelawadee"/>
                        </a:rPr>
                        <a:t>POSITIVE </a:t>
                      </a:r>
                      <a:br>
                        <a:rPr lang="en-US" sz="1400" kern="1200">
                          <a:solidFill>
                            <a:srgbClr val="954F07"/>
                          </a:solidFill>
                          <a:latin typeface="+mj-lt"/>
                          <a:ea typeface="+mn-ea"/>
                          <a:cs typeface="Leelawadee"/>
                        </a:rPr>
                      </a:br>
                      <a:r>
                        <a:rPr lang="en-US" sz="1400" kern="1200">
                          <a:solidFill>
                            <a:srgbClr val="954F07"/>
                          </a:solidFill>
                          <a:latin typeface="+mj-lt"/>
                          <a:ea typeface="+mn-ea"/>
                          <a:cs typeface="Leelawadee"/>
                        </a:rPr>
                        <a:t>AGRICULTURE</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9F0A"/>
                    </a:solidFill>
                  </a:tcPr>
                </a:tc>
                <a:tc>
                  <a:txBody>
                    <a:bodyPr/>
                    <a:lstStyle/>
                    <a:p>
                      <a:pPr marL="0" marR="0" lvl="0" indent="0" algn="ctr">
                        <a:lnSpc>
                          <a:spcPct val="100000"/>
                        </a:lnSpc>
                        <a:spcBef>
                          <a:spcPts val="0"/>
                        </a:spcBef>
                        <a:spcAft>
                          <a:spcPts val="0"/>
                        </a:spcAft>
                        <a:buFont typeface="Arial"/>
                        <a:buNone/>
                      </a:pPr>
                      <a:r>
                        <a:rPr lang="en-GB" sz="1050" b="0" i="1" u="none" strike="noStrike" kern="1200" cap="none" spc="0" normalizeH="0" baseline="0" noProof="0">
                          <a:ln>
                            <a:noFill/>
                          </a:ln>
                          <a:solidFill>
                            <a:schemeClr val="accent3"/>
                          </a:solidFill>
                          <a:effectLst/>
                          <a:uLnTx/>
                          <a:uFillTx/>
                          <a:latin typeface="+mn-lt"/>
                        </a:rPr>
                        <a:t>Not a focus area for the customer.</a:t>
                      </a:r>
                      <a:endParaRPr lang="en-US" sz="1050" b="0" i="1" u="none" strike="noStrike" kern="1200" cap="none" spc="0" normalizeH="0" baseline="0" noProof="0">
                        <a:ln>
                          <a:noFill/>
                        </a:ln>
                        <a:solidFill>
                          <a:schemeClr val="accent3"/>
                        </a:solidFill>
                        <a:effectLst/>
                        <a:uLnTx/>
                        <a:uFillTx/>
                        <a:latin typeface="+mn-lt"/>
                      </a:endParaRP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GB" sz="1050" b="0" i="1" u="none" strike="noStrike" kern="1200" cap="none" spc="0" normalizeH="0" baseline="0" noProof="0">
                          <a:ln>
                            <a:noFill/>
                          </a:ln>
                          <a:solidFill>
                            <a:schemeClr val="accent3"/>
                          </a:solidFill>
                          <a:effectLst/>
                          <a:uLnTx/>
                          <a:uFillTx/>
                          <a:latin typeface="+mn-lt"/>
                          <a:ea typeface="+mn-ea"/>
                          <a:cs typeface="+mn-cs"/>
                        </a:rPr>
                        <a:t>Not a focus area for the customer.</a:t>
                      </a:r>
                      <a:endParaRPr kumimoji="0" lang="en-US" sz="1050" b="0" i="1" u="none" strike="noStrike" kern="1200" cap="none" spc="0" normalizeH="0" baseline="0" noProof="0">
                        <a:ln>
                          <a:noFill/>
                        </a:ln>
                        <a:solidFill>
                          <a:schemeClr val="accent3"/>
                        </a:solidFill>
                        <a:effectLst/>
                        <a:uLnTx/>
                        <a:uFillTx/>
                        <a:latin typeface="+mn-lt"/>
                        <a:ea typeface="+mn-ea"/>
                        <a:cs typeface="+mn-cs"/>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GB" sz="1050" b="0" i="1" u="none" strike="noStrike" kern="1200" cap="none" spc="0" normalizeH="0" baseline="0" noProof="0">
                          <a:ln>
                            <a:noFill/>
                          </a:ln>
                          <a:solidFill>
                            <a:schemeClr val="accent3"/>
                          </a:solidFill>
                          <a:effectLst/>
                          <a:uLnTx/>
                          <a:uFillTx/>
                          <a:latin typeface="+mn-lt"/>
                          <a:ea typeface="+mn-ea"/>
                          <a:cs typeface="+mn-cs"/>
                        </a:rPr>
                        <a:t>Not a focus area for the customer.</a:t>
                      </a:r>
                      <a:endParaRPr kumimoji="0" lang="en-US" sz="1050" b="0" i="1" u="none" strike="noStrike" kern="1200" cap="none" spc="0" normalizeH="0" baseline="0" noProof="0">
                        <a:ln>
                          <a:noFill/>
                        </a:ln>
                        <a:solidFill>
                          <a:schemeClr val="accent3"/>
                        </a:solidFill>
                        <a:effectLst/>
                        <a:uLnTx/>
                        <a:uFillTx/>
                        <a:latin typeface="+mn-lt"/>
                        <a:ea typeface="+mn-ea"/>
                        <a:cs typeface="+mn-cs"/>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2389926">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lvl="0" indent="-120650" algn="l">
                        <a:lnSpc>
                          <a:spcPct val="100000"/>
                        </a:lnSpc>
                        <a:buFont typeface="Arial"/>
                        <a:buChar char="•"/>
                      </a:pPr>
                      <a:r>
                        <a:rPr lang="en-US" sz="1050" kern="1200" noProof="0">
                          <a:solidFill>
                            <a:schemeClr val="accent3"/>
                          </a:solidFill>
                          <a:highlight>
                            <a:srgbClr val="4FE2F3"/>
                          </a:highlight>
                          <a:latin typeface="+mn-lt"/>
                          <a:ea typeface="+mn-ea"/>
                          <a:cs typeface="Leelawadee"/>
                        </a:rPr>
                        <a:t>Goal:</a:t>
                      </a:r>
                      <a:r>
                        <a:rPr lang="en-US" sz="1050" kern="1200" noProof="0">
                          <a:solidFill>
                            <a:schemeClr val="accent3"/>
                          </a:solidFill>
                          <a:latin typeface="+mn-lt"/>
                          <a:ea typeface="+mn-ea"/>
                          <a:cs typeface="Leelawadee"/>
                        </a:rPr>
                        <a:t> </a:t>
                      </a:r>
                      <a:r>
                        <a:rPr lang="en-US" sz="1050" b="0" i="0" u="none" strike="noStrike" noProof="0">
                          <a:solidFill>
                            <a:schemeClr val="accent3"/>
                          </a:solidFill>
                          <a:effectLst/>
                          <a:latin typeface="+mn-lt"/>
                        </a:rPr>
                        <a:t>Improve out Ton Miles Per Gallon (TMPG) </a:t>
                      </a:r>
                      <a:br>
                        <a:rPr lang="en-US" sz="1050" b="0" i="0" u="none" strike="noStrike" noProof="0">
                          <a:solidFill>
                            <a:schemeClr val="accent3"/>
                          </a:solidFill>
                          <a:effectLst/>
                          <a:latin typeface="+mn-lt"/>
                        </a:rPr>
                      </a:br>
                      <a:r>
                        <a:rPr lang="en-US" sz="1050" b="0" i="0" u="none" strike="noStrike" noProof="0">
                          <a:solidFill>
                            <a:schemeClr val="accent3"/>
                          </a:solidFill>
                          <a:effectLst/>
                          <a:latin typeface="+mn-lt"/>
                        </a:rPr>
                        <a:t>rate by 2025 from a 2021 baseline</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indent="-120650" algn="l" rtl="0" fontAlgn="base">
                        <a:lnSpc>
                          <a:spcPct val="100000"/>
                        </a:lnSpc>
                        <a:buFont typeface="Arial" panose="020B0604020202020204" pitchFamily="34" charset="0"/>
                        <a:buChar char="•"/>
                      </a:pPr>
                      <a:r>
                        <a:rPr lang="en-US" sz="1050" b="0" i="0" u="none" strike="noStrike" kern="1200" noProof="0">
                          <a:solidFill>
                            <a:schemeClr val="accent3"/>
                          </a:solidFill>
                          <a:effectLst/>
                          <a:highlight>
                            <a:srgbClr val="FFC62B"/>
                          </a:highlight>
                          <a:latin typeface="+mn-lt"/>
                        </a:rPr>
                        <a:t>Target</a:t>
                      </a:r>
                      <a:r>
                        <a:rPr lang="en-US" sz="1050" b="0" i="0" u="none" strike="noStrike" kern="1200" noProof="0">
                          <a:solidFill>
                            <a:schemeClr val="accent3"/>
                          </a:solidFill>
                          <a:effectLst/>
                          <a:latin typeface="+mn-lt"/>
                        </a:rPr>
                        <a:t>: </a:t>
                      </a:r>
                      <a:r>
                        <a:rPr lang="en-US" sz="1050" b="0" i="0" u="none" strike="noStrike" kern="1200" noProof="0">
                          <a:solidFill>
                            <a:schemeClr val="accent3"/>
                          </a:solidFill>
                          <a:effectLst/>
                          <a:latin typeface="+mn-lt"/>
                          <a:ea typeface="+mn-ea"/>
                          <a:cs typeface="+mn-cs"/>
                        </a:rPr>
                        <a:t>Maintain top-quartile safety performance under OSHA guidelines, achieving a 35% reduction in Total Recordable Incident Rate (TRIR) by 2025 from a 2021 baseline </a:t>
                      </a:r>
                    </a:p>
                    <a:p>
                      <a:pPr marL="120650" indent="-120650" algn="l" rtl="0" fontAlgn="base">
                        <a:lnSpc>
                          <a:spcPct val="100000"/>
                        </a:lnSpc>
                        <a:spcBef>
                          <a:spcPts val="600"/>
                        </a:spcBef>
                        <a:buFont typeface="Arial" panose="020B0604020202020204" pitchFamily="34" charset="0"/>
                        <a:buChar char="•"/>
                      </a:pPr>
                      <a:r>
                        <a:rPr lang="en-US" sz="1050" kern="1200" noProof="0">
                          <a:solidFill>
                            <a:schemeClr val="accent3"/>
                          </a:solidFill>
                          <a:highlight>
                            <a:srgbClr val="4FE2F3"/>
                          </a:highlight>
                          <a:latin typeface="+mn-lt"/>
                          <a:ea typeface="+mn-ea"/>
                          <a:cs typeface="Leelawadee"/>
                        </a:rPr>
                        <a:t>Goal:</a:t>
                      </a:r>
                      <a:r>
                        <a:rPr lang="en-US" sz="1050" kern="1200" noProof="0">
                          <a:solidFill>
                            <a:schemeClr val="accent3"/>
                          </a:solidFill>
                          <a:latin typeface="+mn-lt"/>
                          <a:ea typeface="+mn-ea"/>
                          <a:cs typeface="Leelawadee"/>
                        </a:rPr>
                        <a:t> </a:t>
                      </a:r>
                      <a:r>
                        <a:rPr lang="en-US" sz="1050" b="0" i="0" u="none" strike="noStrike" kern="1200" noProof="0">
                          <a:solidFill>
                            <a:schemeClr val="accent3"/>
                          </a:solidFill>
                          <a:effectLst/>
                          <a:latin typeface="+mn-lt"/>
                          <a:ea typeface="+mn-ea"/>
                          <a:cs typeface="+mn-cs"/>
                        </a:rPr>
                        <a:t>Strengthen our People First culture by ensuring our workforce reflects the diversity of the communities we serve and by fostering a culture of inclusion, equity, and respect by 2025</a:t>
                      </a:r>
                    </a:p>
                    <a:p>
                      <a:pPr marL="120650" indent="-120650" algn="l" rtl="0" fontAlgn="base">
                        <a:lnSpc>
                          <a:spcPct val="100000"/>
                        </a:lnSpc>
                        <a:spcBef>
                          <a:spcPts val="600"/>
                        </a:spcBef>
                        <a:buFont typeface="Arial" panose="020B0604020202020204" pitchFamily="34" charset="0"/>
                        <a:buChar char="•"/>
                      </a:pPr>
                      <a:r>
                        <a:rPr lang="en-US" sz="1050" kern="1200" noProof="0">
                          <a:solidFill>
                            <a:schemeClr val="accent3"/>
                          </a:solidFill>
                          <a:highlight>
                            <a:srgbClr val="4FE2F3"/>
                          </a:highlight>
                          <a:latin typeface="+mn-lt"/>
                          <a:ea typeface="+mn-ea"/>
                          <a:cs typeface="Leelawadee"/>
                        </a:rPr>
                        <a:t>Goal:</a:t>
                      </a:r>
                      <a:r>
                        <a:rPr lang="en-US" sz="1050" kern="1200" noProof="0">
                          <a:solidFill>
                            <a:schemeClr val="accent3"/>
                          </a:solidFill>
                          <a:latin typeface="+mn-lt"/>
                          <a:ea typeface="+mn-ea"/>
                          <a:cs typeface="Leelawadee"/>
                        </a:rPr>
                        <a:t> </a:t>
                      </a:r>
                      <a:r>
                        <a:rPr lang="en-US" sz="1050" b="0" i="0" u="none" strike="noStrike" kern="1200" noProof="0">
                          <a:solidFill>
                            <a:schemeClr val="accent3"/>
                          </a:solidFill>
                          <a:effectLst/>
                          <a:latin typeface="+mn-lt"/>
                          <a:ea typeface="+mn-ea"/>
                          <a:cs typeface="+mn-cs"/>
                        </a:rPr>
                        <a:t>Expand our early career development and internship programs to provide meaningful career pathways for the next generation of talent by 2025</a:t>
                      </a:r>
                    </a:p>
                    <a:p>
                      <a:pPr marL="120650" indent="-120650" algn="l" rtl="0" fontAlgn="base">
                        <a:lnSpc>
                          <a:spcPct val="100000"/>
                        </a:lnSpc>
                        <a:spcBef>
                          <a:spcPts val="600"/>
                        </a:spcBef>
                        <a:buFont typeface="Arial" panose="020B0604020202020204" pitchFamily="34" charset="0"/>
                        <a:buChar char="•"/>
                      </a:pPr>
                      <a:r>
                        <a:rPr lang="en-US" sz="1050" b="0" i="0" u="none" strike="noStrike" kern="1200" noProof="0">
                          <a:solidFill>
                            <a:schemeClr val="accent3"/>
                          </a:solidFill>
                          <a:highlight>
                            <a:srgbClr val="FFC62B"/>
                          </a:highlight>
                          <a:latin typeface="+mn-lt"/>
                        </a:rPr>
                        <a:t>Target</a:t>
                      </a:r>
                      <a:r>
                        <a:rPr lang="en-US" sz="1050" kern="1200" noProof="0">
                          <a:solidFill>
                            <a:schemeClr val="accent3"/>
                          </a:solidFill>
                          <a:latin typeface="+mn-lt"/>
                          <a:ea typeface="+mn-ea"/>
                          <a:cs typeface="Leelawadee"/>
                        </a:rPr>
                        <a:t>:</a:t>
                      </a:r>
                      <a:r>
                        <a:rPr lang="en-US" sz="1050" b="0" i="0" u="none" strike="noStrike" kern="1200" noProof="0">
                          <a:solidFill>
                            <a:schemeClr val="accent3"/>
                          </a:solidFill>
                          <a:effectLst/>
                          <a:latin typeface="+mn-lt"/>
                          <a:ea typeface="+mn-ea"/>
                          <a:cs typeface="+mn-cs"/>
                        </a:rPr>
                        <a:t> Committed to delivering 20 million meals through food donations and funding to support families and individuals in need by 2025</a:t>
                      </a: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lvl="0" indent="-120650" algn="l">
                        <a:lnSpc>
                          <a:spcPct val="100000"/>
                        </a:lnSpc>
                        <a:buFont typeface="Arial"/>
                        <a:buChar char="•"/>
                      </a:pPr>
                      <a:r>
                        <a:rPr lang="en-US" sz="1050" kern="1200" noProof="0">
                          <a:solidFill>
                            <a:schemeClr val="accent3"/>
                          </a:solidFill>
                          <a:highlight>
                            <a:srgbClr val="4FE2F3"/>
                          </a:highlight>
                          <a:latin typeface="+mn-lt"/>
                          <a:ea typeface="+mn-ea"/>
                          <a:cs typeface="Leelawadee"/>
                        </a:rPr>
                        <a:t>Goal:</a:t>
                      </a:r>
                      <a:r>
                        <a:rPr lang="en-US" sz="1050" kern="1200" noProof="0">
                          <a:solidFill>
                            <a:schemeClr val="accent3"/>
                          </a:solidFill>
                          <a:latin typeface="+mn-lt"/>
                          <a:ea typeface="+mn-ea"/>
                          <a:cs typeface="Leelawadee"/>
                        </a:rPr>
                        <a:t> Continue</a:t>
                      </a:r>
                      <a:r>
                        <a:rPr lang="en-US" sz="1050" b="0" i="0" u="none" strike="noStrike" kern="1200" noProof="0">
                          <a:solidFill>
                            <a:schemeClr val="accent3"/>
                          </a:solidFill>
                          <a:effectLst/>
                          <a:latin typeface="+mn-lt"/>
                          <a:ea typeface="+mn-ea"/>
                          <a:cs typeface="+mn-cs"/>
                        </a:rPr>
                        <a:t> our focus on board refreshment to ensure strong governance through diverse perspectives, expertise, and leadership by 2025</a:t>
                      </a: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r h="1325880">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922F11"/>
                          </a:solidFill>
                          <a:latin typeface="+mj-lt"/>
                          <a:ea typeface="+mn-ea"/>
                          <a:cs typeface="Leelawadee"/>
                        </a:rPr>
                        <a:t>POSITIVE </a:t>
                      </a:r>
                      <a:br>
                        <a:rPr lang="en-US" sz="1400" kern="1200">
                          <a:solidFill>
                            <a:srgbClr val="922F11"/>
                          </a:solidFill>
                          <a:latin typeface="+mj-lt"/>
                          <a:ea typeface="+mn-ea"/>
                          <a:cs typeface="Leelawadee"/>
                        </a:rPr>
                      </a:br>
                      <a:r>
                        <a:rPr lang="en-US" sz="1400" kern="1200">
                          <a:solidFill>
                            <a:srgbClr val="922F11"/>
                          </a:solidFill>
                          <a:latin typeface="+mj-lt"/>
                          <a:ea typeface="+mn-ea"/>
                          <a:cs typeface="Leelawadee"/>
                        </a:rPr>
                        <a:t>CHOICES</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E6D26"/>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GB" sz="1050" b="0" i="1" u="none" strike="noStrike" kern="1200" cap="none" spc="0" normalizeH="0" baseline="0" noProof="0">
                          <a:ln>
                            <a:noFill/>
                          </a:ln>
                          <a:solidFill>
                            <a:schemeClr val="accent3"/>
                          </a:solidFill>
                          <a:effectLst/>
                          <a:uLnTx/>
                          <a:uFillTx/>
                          <a:latin typeface="+mn-lt"/>
                          <a:ea typeface="+mn-ea"/>
                          <a:cs typeface="+mn-cs"/>
                        </a:rPr>
                        <a:t>Not a focus area for the customer.</a:t>
                      </a:r>
                      <a:endParaRPr kumimoji="0" lang="en-US" sz="1050" b="0" i="1" u="none" strike="noStrike" kern="1200" cap="none" spc="0" normalizeH="0" baseline="0" noProof="0">
                        <a:ln>
                          <a:noFill/>
                        </a:ln>
                        <a:solidFill>
                          <a:schemeClr val="accent3"/>
                        </a:solidFill>
                        <a:effectLst/>
                        <a:uLnTx/>
                        <a:uFillTx/>
                        <a:latin typeface="+mn-lt"/>
                        <a:ea typeface="+mn-ea"/>
                        <a:cs typeface="+mn-cs"/>
                      </a:endParaRP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GB" sz="1050" b="0" i="1" u="none" strike="noStrike" kern="1200" cap="none" spc="0" normalizeH="0" baseline="0" noProof="0">
                          <a:ln>
                            <a:noFill/>
                          </a:ln>
                          <a:solidFill>
                            <a:schemeClr val="accent3"/>
                          </a:solidFill>
                          <a:effectLst/>
                          <a:uLnTx/>
                          <a:uFillTx/>
                          <a:latin typeface="+mn-lt"/>
                          <a:ea typeface="+mn-ea"/>
                          <a:cs typeface="+mn-cs"/>
                        </a:rPr>
                        <a:t>Not a focus area for the customer.</a:t>
                      </a:r>
                      <a:endParaRPr kumimoji="0" lang="en-US" sz="1050" b="0" i="1" u="none" strike="noStrike" kern="1200" cap="none" spc="0" normalizeH="0" baseline="0" noProof="0">
                        <a:ln>
                          <a:noFill/>
                        </a:ln>
                        <a:solidFill>
                          <a:schemeClr val="accent3"/>
                        </a:solidFill>
                        <a:effectLst/>
                        <a:uLnTx/>
                        <a:uFillTx/>
                        <a:latin typeface="+mn-lt"/>
                        <a:ea typeface="+mn-ea"/>
                        <a:cs typeface="+mn-cs"/>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GB" sz="1050" b="0" i="1" u="none" strike="noStrike" kern="1200" cap="none" spc="0" normalizeH="0" baseline="0" noProof="0">
                          <a:ln>
                            <a:noFill/>
                          </a:ln>
                          <a:solidFill>
                            <a:schemeClr val="accent3"/>
                          </a:solidFill>
                          <a:effectLst/>
                          <a:uLnTx/>
                          <a:uFillTx/>
                          <a:latin typeface="+mn-lt"/>
                          <a:ea typeface="+mn-ea"/>
                          <a:cs typeface="+mn-cs"/>
                        </a:rPr>
                        <a:t>Not a focus area for the customer.</a:t>
                      </a:r>
                      <a:endParaRPr kumimoji="0" lang="en-US" sz="1050" b="0" i="1" u="none" strike="noStrike" kern="1200" cap="none" spc="0" normalizeH="0" baseline="0" noProof="0">
                        <a:ln>
                          <a:noFill/>
                        </a:ln>
                        <a:solidFill>
                          <a:schemeClr val="accent3"/>
                        </a:solidFill>
                        <a:effectLst/>
                        <a:uLnTx/>
                        <a:uFillTx/>
                        <a:latin typeface="+mn-lt"/>
                        <a:ea typeface="+mn-ea"/>
                        <a:cs typeface="+mn-cs"/>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40967922"/>
                  </a:ext>
                </a:extLst>
              </a:tr>
            </a:tbl>
          </a:graphicData>
        </a:graphic>
      </p:graphicFrame>
      <p:pic>
        <p:nvPicPr>
          <p:cNvPr id="17" name="Picture 16" descr="A logo of a leaf in a circle&#10;&#10;Description automatically generated">
            <a:extLst>
              <a:ext uri="{FF2B5EF4-FFF2-40B4-BE49-F238E27FC236}">
                <a16:creationId xmlns:a16="http://schemas.microsoft.com/office/drawing/2014/main" id="{98EFB4A1-0622-4D0A-D5F9-EF8F7AFD78F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pic>
        <p:nvPicPr>
          <p:cNvPr id="18" name="Picture 17" descr="A blue and green windmill with green arrows&#10;&#10;Description automatically generated">
            <a:extLst>
              <a:ext uri="{FF2B5EF4-FFF2-40B4-BE49-F238E27FC236}">
                <a16:creationId xmlns:a16="http://schemas.microsoft.com/office/drawing/2014/main" id="{2DEB4ED3-E193-2368-AAA7-1E58EDDE8A7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7884" y="2956884"/>
            <a:ext cx="556204" cy="604020"/>
          </a:xfrm>
          <a:prstGeom prst="rect">
            <a:avLst/>
          </a:prstGeom>
        </p:spPr>
      </p:pic>
      <p:pic>
        <p:nvPicPr>
          <p:cNvPr id="19" name="Picture 18" descr="A logo of a hand and a globe&#10;&#10;Description automatically generated">
            <a:extLst>
              <a:ext uri="{FF2B5EF4-FFF2-40B4-BE49-F238E27FC236}">
                <a16:creationId xmlns:a16="http://schemas.microsoft.com/office/drawing/2014/main" id="{5A4057C8-8E2D-89CC-0E4E-80D29860536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27528" y="5297011"/>
            <a:ext cx="536916" cy="583072"/>
          </a:xfrm>
          <a:prstGeom prst="rect">
            <a:avLst/>
          </a:prstGeom>
        </p:spPr>
      </p:pic>
    </p:spTree>
    <p:extLst>
      <p:ext uri="{BB962C8B-B14F-4D97-AF65-F5344CB8AC3E}">
        <p14:creationId xmlns:p14="http://schemas.microsoft.com/office/powerpoint/2010/main" val="3507150953"/>
      </p:ext>
    </p:extLst>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BF61C1-762D-ABC3-AD24-9573A88EDE8E}"/>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C5272D20-B278-7F1B-C028-4E5C43CEB9FD}"/>
              </a:ext>
            </a:extLst>
          </p:cNvPr>
          <p:cNvGraphicFramePr>
            <a:graphicFrameLocks/>
          </p:cNvGraphicFramePr>
          <p:nvPr>
            <p:custDataLst>
              <p:tags r:id="rId1"/>
            </p:custDataLst>
            <p:extLst>
              <p:ext uri="{D42A27DB-BD31-4B8C-83A1-F6EECF244321}">
                <p14:modId xmlns:p14="http://schemas.microsoft.com/office/powerpoint/2010/main" val="21451370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2" name="think-cell data - do not delete" hidden="1">
                        <a:extLst>
                          <a:ext uri="{FF2B5EF4-FFF2-40B4-BE49-F238E27FC236}">
                            <a16:creationId xmlns:a16="http://schemas.microsoft.com/office/drawing/2014/main" id="{C5272D20-B278-7F1B-C028-4E5C43CEB9F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Title 7">
            <a:extLst>
              <a:ext uri="{FF2B5EF4-FFF2-40B4-BE49-F238E27FC236}">
                <a16:creationId xmlns:a16="http://schemas.microsoft.com/office/drawing/2014/main" id="{AE4F7457-316C-E4F7-8ABF-1D02E71981B4}"/>
              </a:ext>
            </a:extLst>
          </p:cNvPr>
          <p:cNvSpPr>
            <a:spLocks noGrp="1"/>
          </p:cNvSpPr>
          <p:nvPr>
            <p:ph type="title"/>
          </p:nvPr>
        </p:nvSpPr>
        <p:spPr>
          <a:xfrm>
            <a:off x="304800" y="247650"/>
            <a:ext cx="11585575" cy="968375"/>
          </a:xfrm>
        </p:spPr>
        <p:txBody>
          <a:bodyPr vert="horz" rIns="0"/>
          <a:lstStyle/>
          <a:p>
            <a:r>
              <a:rPr lang="en-US" sz="2600"/>
              <a:t>COMMONALITY BETWEEN SPARTAN NASH AND PEP+ FOCUS AREAS</a:t>
            </a:r>
            <a:br>
              <a:rPr lang="en-US" sz="2600"/>
            </a:br>
            <a:r>
              <a:rPr lang="en-US" sz="1800" i="1"/>
              <a:t>And how these focus areas align with pep+ pillars</a:t>
            </a:r>
          </a:p>
        </p:txBody>
      </p:sp>
      <p:sp>
        <p:nvSpPr>
          <p:cNvPr id="15" name="Rectangle: Top Corners Rounded 14">
            <a:extLst>
              <a:ext uri="{FF2B5EF4-FFF2-40B4-BE49-F238E27FC236}">
                <a16:creationId xmlns:a16="http://schemas.microsoft.com/office/drawing/2014/main" id="{EB8B4243-8C22-547F-9A02-1D990D06E70B}"/>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7" name="Table 4">
            <a:extLst>
              <a:ext uri="{FF2B5EF4-FFF2-40B4-BE49-F238E27FC236}">
                <a16:creationId xmlns:a16="http://schemas.microsoft.com/office/drawing/2014/main" id="{7ABBB1AB-CDD2-02A3-5D5F-E95765D6F862}"/>
              </a:ext>
            </a:extLst>
          </p:cNvPr>
          <p:cNvGraphicFramePr>
            <a:graphicFrameLocks noGrp="1"/>
          </p:cNvGraphicFramePr>
          <p:nvPr>
            <p:extLst>
              <p:ext uri="{D42A27DB-BD31-4B8C-83A1-F6EECF244321}">
                <p14:modId xmlns:p14="http://schemas.microsoft.com/office/powerpoint/2010/main" val="1505564525"/>
              </p:ext>
            </p:extLst>
          </p:nvPr>
        </p:nvGraphicFramePr>
        <p:xfrm>
          <a:off x="-7620" y="1148230"/>
          <a:ext cx="11986260" cy="5038979"/>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9997440">
                  <a:extLst>
                    <a:ext uri="{9D8B030D-6E8A-4147-A177-3AD203B41FA5}">
                      <a16:colId xmlns:a16="http://schemas.microsoft.com/office/drawing/2014/main" val="2382844442"/>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ts val="1575"/>
                        </a:lnSpc>
                      </a:pPr>
                      <a:r>
                        <a:rPr lang="en-US" sz="1200" b="1" i="0">
                          <a:solidFill>
                            <a:schemeClr val="bg1"/>
                          </a:solidFill>
                          <a:effectLst/>
                          <a:latin typeface="+mn-lt"/>
                          <a:cs typeface="Leelawadee"/>
                        </a:rPr>
                        <a:t>Societal</a:t>
                      </a:r>
                    </a:p>
                  </a:txBody>
                  <a:tcPr marL="27432" marR="27432" marT="27432"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4791456">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indent="-120650" algn="l" rtl="0" fontAlgn="base">
                        <a:lnSpc>
                          <a:spcPct val="100000"/>
                        </a:lnSpc>
                        <a:buFont typeface="Arial" panose="020B0604020202020204" pitchFamily="34" charset="0"/>
                        <a:buChar char="•"/>
                      </a:pPr>
                      <a:r>
                        <a:rPr lang="en-US" sz="1050" b="0" i="0" u="none" strike="noStrike" kern="1200" noProof="0">
                          <a:solidFill>
                            <a:schemeClr val="accent3"/>
                          </a:solidFill>
                          <a:effectLst/>
                          <a:highlight>
                            <a:srgbClr val="FFC62B"/>
                          </a:highlight>
                          <a:latin typeface="+mn-lt"/>
                          <a:ea typeface="+mn-ea"/>
                          <a:cs typeface="+mn-cs"/>
                        </a:rPr>
                        <a:t>Target: </a:t>
                      </a:r>
                      <a:r>
                        <a:rPr lang="en-US" sz="1050" b="0" i="0" u="none" strike="noStrike" kern="1200" noProof="0">
                          <a:solidFill>
                            <a:schemeClr val="accent3"/>
                          </a:solidFill>
                          <a:effectLst/>
                          <a:latin typeface="+mn-lt"/>
                          <a:ea typeface="+mn-ea"/>
                          <a:cs typeface="+mn-cs"/>
                        </a:rPr>
                        <a:t>Committed to delivering 20 million meals through food donations and funding to support families and individuals in need by 2025</a:t>
                      </a:r>
                    </a:p>
                    <a:p>
                      <a:pPr marL="350838" marR="0" lvl="1" indent="-176213" algn="l" defTabSz="914400" rtl="0" eaLnBrk="1" fontAlgn="base" latinLnBrk="0" hangingPunct="1">
                        <a:lnSpc>
                          <a:spcPct val="100000"/>
                        </a:lnSpc>
                        <a:spcBef>
                          <a:spcPts val="400"/>
                        </a:spcBef>
                        <a:spcAft>
                          <a:spcPts val="0"/>
                        </a:spcAft>
                        <a:buClrTx/>
                        <a:buSzTx/>
                        <a:buFont typeface="Wingdings" panose="05000000000000000000" pitchFamily="2" charset="2"/>
                        <a:buChar char="Ø"/>
                        <a:tabLst/>
                        <a:defRPr/>
                      </a:pPr>
                      <a:r>
                        <a:rPr kumimoji="0" lang="en-US" sz="1050" b="1" i="0" u="none" strike="noStrike" kern="1200" cap="none" spc="0" normalizeH="0" baseline="0" noProof="0">
                          <a:ln>
                            <a:noFill/>
                          </a:ln>
                          <a:solidFill>
                            <a:schemeClr val="accent3"/>
                          </a:solidFill>
                          <a:effectLst/>
                          <a:uLnTx/>
                          <a:uFillTx/>
                          <a:latin typeface="+mn-lt"/>
                          <a:ea typeface="+mn-ea"/>
                          <a:cs typeface="Leelawadee"/>
                        </a:rPr>
                        <a:t>pep+ alignment: Partner with communities to advance food security and make nutritious food accessible to 50 million people </a:t>
                      </a:r>
                    </a:p>
                  </a:txBody>
                  <a:tcPr marL="27432" marR="27432" marT="27432" marB="27432">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bl>
          </a:graphicData>
        </a:graphic>
      </p:graphicFrame>
      <p:pic>
        <p:nvPicPr>
          <p:cNvPr id="18" name="Picture 17" descr="A blue and green windmill with green arrows&#10;&#10;Description automatically generated">
            <a:extLst>
              <a:ext uri="{FF2B5EF4-FFF2-40B4-BE49-F238E27FC236}">
                <a16:creationId xmlns:a16="http://schemas.microsoft.com/office/drawing/2014/main" id="{025F93EB-1AEE-9187-3F90-9705489849D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sp>
        <p:nvSpPr>
          <p:cNvPr id="19" name="TextBox 18">
            <a:extLst>
              <a:ext uri="{FF2B5EF4-FFF2-40B4-BE49-F238E27FC236}">
                <a16:creationId xmlns:a16="http://schemas.microsoft.com/office/drawing/2014/main" id="{ADBF607E-4F0B-F2C4-7612-91C27CDADCC6}"/>
              </a:ext>
            </a:extLst>
          </p:cNvPr>
          <p:cNvSpPr txBox="1"/>
          <p:nvPr/>
        </p:nvSpPr>
        <p:spPr>
          <a:xfrm>
            <a:off x="6934200" y="6269189"/>
            <a:ext cx="4805363" cy="506261"/>
          </a:xfrm>
          <a:prstGeom prst="rect">
            <a:avLst/>
          </a:prstGeom>
          <a:solidFill>
            <a:srgbClr val="8EBC29"/>
          </a:solidFill>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a:ln>
                  <a:noFill/>
                </a:ln>
                <a:solidFill>
                  <a:schemeClr val="bg1"/>
                </a:solidFill>
                <a:effectLst/>
                <a:uLnTx/>
                <a:uFillTx/>
                <a:cs typeface="Leelawadee" panose="020B0502040204020203" pitchFamily="34" charset="-34"/>
              </a:rPr>
              <a:t>No common focus areas were identified across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a:ln>
                  <a:noFill/>
                </a:ln>
                <a:solidFill>
                  <a:schemeClr val="bg1"/>
                </a:solidFill>
                <a:effectLst/>
                <a:uLnTx/>
                <a:uFillTx/>
                <a:cs typeface="Leelawadee" panose="020B0502040204020203" pitchFamily="34" charset="-34"/>
              </a:rPr>
              <a:t>Positive Agriculture and Positive Choices (PepsiCo)</a:t>
            </a:r>
            <a:br>
              <a:rPr kumimoji="0" lang="en-US" sz="1050" b="0" i="1" u="none" strike="noStrike" kern="0" cap="none" spc="0" normalizeH="0" baseline="0" noProof="0">
                <a:ln>
                  <a:noFill/>
                </a:ln>
                <a:solidFill>
                  <a:schemeClr val="bg1"/>
                </a:solidFill>
                <a:effectLst/>
                <a:uLnTx/>
                <a:uFillTx/>
                <a:cs typeface="Leelawadee" panose="020B0502040204020203" pitchFamily="34" charset="-34"/>
              </a:rPr>
            </a:br>
            <a:r>
              <a:rPr kumimoji="0" lang="en-US" sz="1050" b="0" i="1" u="none" strike="noStrike" kern="0" cap="none" spc="0" normalizeH="0" baseline="0" noProof="0">
                <a:ln>
                  <a:noFill/>
                </a:ln>
                <a:solidFill>
                  <a:schemeClr val="bg1"/>
                </a:solidFill>
                <a:effectLst/>
                <a:uLnTx/>
                <a:uFillTx/>
                <a:cs typeface="Leelawadee" panose="020B0502040204020203" pitchFamily="34" charset="-34"/>
              </a:rPr>
              <a:t>and Environmental and Governance (Spartan Nash)</a:t>
            </a:r>
          </a:p>
        </p:txBody>
      </p:sp>
      <p:pic>
        <p:nvPicPr>
          <p:cNvPr id="3" name="Picture 2" descr="SpartanNash | Deli Market News">
            <a:extLst>
              <a:ext uri="{FF2B5EF4-FFF2-40B4-BE49-F238E27FC236}">
                <a16:creationId xmlns:a16="http://schemas.microsoft.com/office/drawing/2014/main" id="{9713D303-4DE4-3394-2791-B5316C514B46}"/>
              </a:ext>
            </a:extLst>
          </p:cNvPr>
          <p:cNvPicPr>
            <a:picLocks noChangeAspect="1"/>
          </p:cNvPicPr>
          <p:nvPr/>
        </p:nvPicPr>
        <p:blipFill>
          <a:blip r:embed="rId7"/>
          <a:srcRect l="2944" r="2773"/>
          <a:stretch>
            <a:fillRect/>
          </a:stretch>
        </p:blipFill>
        <p:spPr>
          <a:xfrm>
            <a:off x="9927429" y="294064"/>
            <a:ext cx="1976440" cy="569444"/>
          </a:xfrm>
          <a:prstGeom prst="rect">
            <a:avLst/>
          </a:prstGeom>
        </p:spPr>
      </p:pic>
    </p:spTree>
    <p:extLst>
      <p:ext uri="{BB962C8B-B14F-4D97-AF65-F5344CB8AC3E}">
        <p14:creationId xmlns:p14="http://schemas.microsoft.com/office/powerpoint/2010/main" val="1482326847"/>
      </p:ext>
    </p:extLst>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453CFF-2977-E964-B7D9-AD20F7AA4B97}"/>
            </a:ext>
          </a:extLst>
        </p:cNvPr>
        <p:cNvGrpSpPr/>
        <p:nvPr/>
      </p:nvGrpSpPr>
      <p:grpSpPr>
        <a:xfrm>
          <a:off x="0" y="0"/>
          <a:ext cx="0" cy="0"/>
          <a:chOff x="0" y="0"/>
          <a:chExt cx="0" cy="0"/>
        </a:xfrm>
      </p:grpSpPr>
      <p:pic>
        <p:nvPicPr>
          <p:cNvPr id="7" name="Picture 6" descr="A black and white logo&#10;&#10;AI-generated content may be incorrect.">
            <a:extLst>
              <a:ext uri="{FF2B5EF4-FFF2-40B4-BE49-F238E27FC236}">
                <a16:creationId xmlns:a16="http://schemas.microsoft.com/office/drawing/2014/main" id="{9A65F72C-46F9-9F7B-9F99-3BF95DB094A5}"/>
              </a:ext>
            </a:extLst>
          </p:cNvPr>
          <p:cNvPicPr>
            <a:picLocks noChangeAspect="1"/>
          </p:cNvPicPr>
          <p:nvPr/>
        </p:nvPicPr>
        <p:blipFill>
          <a:blip r:embed="rId3"/>
          <a:srcRect l="5437"/>
          <a:stretch>
            <a:fillRect/>
          </a:stretch>
        </p:blipFill>
        <p:spPr>
          <a:xfrm>
            <a:off x="203200" y="1646464"/>
            <a:ext cx="5985018" cy="3565072"/>
          </a:xfrm>
          <a:prstGeom prst="rect">
            <a:avLst/>
          </a:prstGeom>
        </p:spPr>
      </p:pic>
    </p:spTree>
    <p:extLst>
      <p:ext uri="{BB962C8B-B14F-4D97-AF65-F5344CB8AC3E}">
        <p14:creationId xmlns:p14="http://schemas.microsoft.com/office/powerpoint/2010/main" val="3321887612"/>
      </p:ext>
    </p:extLst>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35154B-744A-308B-0F4D-1468C926468E}"/>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730DE084-F198-A37E-7A2B-6C95093AD5A0}"/>
              </a:ext>
            </a:extLst>
          </p:cNvPr>
          <p:cNvGraphicFramePr>
            <a:graphicFrameLocks/>
          </p:cNvGraphicFramePr>
          <p:nvPr>
            <p:custDataLst>
              <p:tags r:id="rId1"/>
            </p:custDataLst>
            <p:extLst>
              <p:ext uri="{D42A27DB-BD31-4B8C-83A1-F6EECF244321}">
                <p14:modId xmlns:p14="http://schemas.microsoft.com/office/powerpoint/2010/main" val="2208779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7" name="think-cell data - do not delete" hidden="1">
                        <a:extLst>
                          <a:ext uri="{FF2B5EF4-FFF2-40B4-BE49-F238E27FC236}">
                            <a16:creationId xmlns:a16="http://schemas.microsoft.com/office/drawing/2014/main" id="{730DE084-F198-A37E-7A2B-6C95093AD5A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8" name="Picture Placeholder 7" descr="Speedway to acquire 78 Express Mart locations in New York ...">
            <a:extLst>
              <a:ext uri="{FF2B5EF4-FFF2-40B4-BE49-F238E27FC236}">
                <a16:creationId xmlns:a16="http://schemas.microsoft.com/office/drawing/2014/main" id="{9E61316A-1D15-1A2E-B1E8-742B26D845E4}"/>
              </a:ext>
            </a:extLst>
          </p:cNvPr>
          <p:cNvPicPr>
            <a:picLocks noGrp="1" noChangeAspect="1"/>
          </p:cNvPicPr>
          <p:nvPr>
            <p:ph type="pic" sz="quarter" idx="14"/>
          </p:nvPr>
        </p:nvPicPr>
        <p:blipFill rotWithShape="1">
          <a:blip r:embed="rId6">
            <a:clrChange>
              <a:clrFrom>
                <a:srgbClr val="FFFFFF"/>
              </a:clrFrom>
              <a:clrTo>
                <a:srgbClr val="FFFFFF">
                  <a:alpha val="0"/>
                </a:srgbClr>
              </a:clrTo>
            </a:clrChange>
          </a:blip>
          <a:srcRect t="-60254" r="-10254" b="-60254"/>
          <a:stretch>
            <a:fillRect/>
          </a:stretch>
        </p:blipFill>
        <p:spPr>
          <a:xfrm>
            <a:off x="0" y="0"/>
            <a:ext cx="6096000" cy="6858000"/>
          </a:xfrm>
          <a:prstGeom prst="rect">
            <a:avLst/>
          </a:prstGeom>
          <a:noFill/>
        </p:spPr>
      </p:pic>
      <p:sp>
        <p:nvSpPr>
          <p:cNvPr id="11" name="Rectangle: Single Corner Rounded 10">
            <a:extLst>
              <a:ext uri="{FF2B5EF4-FFF2-40B4-BE49-F238E27FC236}">
                <a16:creationId xmlns:a16="http://schemas.microsoft.com/office/drawing/2014/main" id="{7316DDEB-416D-E885-2B0B-5CDEAA37C409}"/>
              </a:ext>
            </a:extLst>
          </p:cNvPr>
          <p:cNvSpPr>
            <a:spLocks/>
          </p:cNvSpPr>
          <p:nvPr/>
        </p:nvSpPr>
        <p:spPr>
          <a:xfrm>
            <a:off x="6300438" y="825872"/>
            <a:ext cx="5852160" cy="66792"/>
          </a:xfrm>
          <a:prstGeom prst="round1Rect">
            <a:avLst>
              <a:gd name="adj" fmla="val 3618"/>
            </a:avLst>
          </a:prstGeom>
          <a:solidFill>
            <a:srgbClr val="0F440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182880" numCol="1" spcCol="38100" rtlCol="0" anchor="b">
            <a:noAutofit/>
          </a:bodyPr>
          <a:lstStyle/>
          <a:p>
            <a:pPr defTabSz="914400"/>
            <a:r>
              <a:rPr kumimoji="0" lang="en-US" sz="3200" b="0" i="0" u="none" strike="noStrike" kern="1200" cap="all" spc="0" normalizeH="0" baseline="0" noProof="0">
                <a:ln>
                  <a:noFill/>
                </a:ln>
                <a:solidFill>
                  <a:srgbClr val="0F440E"/>
                </a:solidFill>
                <a:effectLst/>
                <a:uLnTx/>
                <a:uFillTx/>
                <a:latin typeface="GT Pressura LCG Black"/>
                <a:ea typeface="+mj-ea"/>
                <a:cs typeface="+mj-cs"/>
              </a:rPr>
              <a:t>KEY TAKEAWAYS</a:t>
            </a:r>
            <a:endParaRPr lang="en-US" b="1">
              <a:solidFill>
                <a:srgbClr val="0F440E"/>
              </a:solidFill>
              <a:latin typeface="+mj-lt"/>
            </a:endParaRPr>
          </a:p>
        </p:txBody>
      </p:sp>
      <p:pic>
        <p:nvPicPr>
          <p:cNvPr id="12" name="Picture 11">
            <a:extLst>
              <a:ext uri="{FF2B5EF4-FFF2-40B4-BE49-F238E27FC236}">
                <a16:creationId xmlns:a16="http://schemas.microsoft.com/office/drawing/2014/main" id="{A78B60D7-8FB2-3BD7-9F98-B2718B1E6767}"/>
              </a:ext>
            </a:extLst>
          </p:cNvPr>
          <p:cNvPicPr>
            <a:picLocks noChangeAspect="1"/>
          </p:cNvPicPr>
          <p:nvPr/>
        </p:nvPicPr>
        <p:blipFill>
          <a:blip r:embed="rId7"/>
          <a:srcRect l="24821" r="18929"/>
          <a:stretch>
            <a:fillRect/>
          </a:stretch>
        </p:blipFill>
        <p:spPr>
          <a:xfrm rot="16200000">
            <a:off x="2520059" y="3282059"/>
            <a:ext cx="6857999" cy="293883"/>
          </a:xfrm>
          <a:custGeom>
            <a:avLst/>
            <a:gdLst>
              <a:gd name="connsiteX0" fmla="*/ 6857999 w 6857999"/>
              <a:gd name="connsiteY0" fmla="*/ 0 h 293883"/>
              <a:gd name="connsiteX1" fmla="*/ 6857999 w 6857999"/>
              <a:gd name="connsiteY1" fmla="*/ 293883 h 293883"/>
              <a:gd name="connsiteX2" fmla="*/ 0 w 6857999"/>
              <a:gd name="connsiteY2" fmla="*/ 293883 h 293883"/>
              <a:gd name="connsiteX3" fmla="*/ 0 w 6857999"/>
              <a:gd name="connsiteY3" fmla="*/ 0 h 293883"/>
            </a:gdLst>
            <a:ahLst/>
            <a:cxnLst>
              <a:cxn ang="0">
                <a:pos x="connsiteX0" y="connsiteY0"/>
              </a:cxn>
              <a:cxn ang="0">
                <a:pos x="connsiteX1" y="connsiteY1"/>
              </a:cxn>
              <a:cxn ang="0">
                <a:pos x="connsiteX2" y="connsiteY2"/>
              </a:cxn>
              <a:cxn ang="0">
                <a:pos x="connsiteX3" y="connsiteY3"/>
              </a:cxn>
            </a:cxnLst>
            <a:rect l="l" t="t" r="r" b="b"/>
            <a:pathLst>
              <a:path w="6857999" h="293883">
                <a:moveTo>
                  <a:pt x="6857999" y="0"/>
                </a:moveTo>
                <a:lnTo>
                  <a:pt x="6857999" y="293883"/>
                </a:lnTo>
                <a:lnTo>
                  <a:pt x="0" y="293883"/>
                </a:lnTo>
                <a:lnTo>
                  <a:pt x="0" y="0"/>
                </a:lnTo>
                <a:close/>
              </a:path>
            </a:pathLst>
          </a:custGeom>
          <a:effectLst>
            <a:outerShdw blurRad="50800" dist="38100" dir="10800000" algn="r" rotWithShape="0">
              <a:prstClr val="black">
                <a:alpha val="20000"/>
              </a:prstClr>
            </a:outerShdw>
          </a:effectLst>
        </p:spPr>
      </p:pic>
      <p:sp>
        <p:nvSpPr>
          <p:cNvPr id="19" name="Rectangle: Rounded Corners 18">
            <a:extLst>
              <a:ext uri="{FF2B5EF4-FFF2-40B4-BE49-F238E27FC236}">
                <a16:creationId xmlns:a16="http://schemas.microsoft.com/office/drawing/2014/main" id="{03DE0933-C9B2-E08A-E97E-40AEA7F228E2}"/>
              </a:ext>
            </a:extLst>
          </p:cNvPr>
          <p:cNvSpPr>
            <a:spLocks/>
          </p:cNvSpPr>
          <p:nvPr/>
        </p:nvSpPr>
        <p:spPr>
          <a:xfrm rot="10800000" flipH="1" flipV="1">
            <a:off x="6300438" y="1062650"/>
            <a:ext cx="5586761" cy="1629105"/>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pPr>
              <a:defRPr/>
            </a:pPr>
            <a:r>
              <a:rPr lang="en-US" sz="2000" b="1">
                <a:solidFill>
                  <a:srgbClr val="8EBC29"/>
                </a:solidFill>
              </a:rPr>
              <a:t>Sourcing</a:t>
            </a:r>
          </a:p>
        </p:txBody>
      </p:sp>
      <p:sp>
        <p:nvSpPr>
          <p:cNvPr id="22" name="Oval 21">
            <a:extLst>
              <a:ext uri="{FF2B5EF4-FFF2-40B4-BE49-F238E27FC236}">
                <a16:creationId xmlns:a16="http://schemas.microsoft.com/office/drawing/2014/main" id="{5BADD209-3095-F047-707B-F74C75F03DDF}"/>
              </a:ext>
            </a:extLst>
          </p:cNvPr>
          <p:cNvSpPr/>
          <p:nvPr/>
        </p:nvSpPr>
        <p:spPr>
          <a:xfrm>
            <a:off x="6375234" y="1139687"/>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C2F17309-FB88-7100-8B3D-FB786814A535}"/>
              </a:ext>
            </a:extLst>
          </p:cNvPr>
          <p:cNvSpPr>
            <a:spLocks/>
          </p:cNvSpPr>
          <p:nvPr/>
        </p:nvSpPr>
        <p:spPr>
          <a:xfrm rot="10800000" flipH="1" flipV="1">
            <a:off x="6386385" y="1679433"/>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fontAlgn="base">
              <a:defRPr/>
            </a:pPr>
            <a:r>
              <a:rPr lang="en-US" sz="1400">
                <a:solidFill>
                  <a:schemeClr val="bg1"/>
                </a:solidFill>
              </a:rPr>
              <a:t>Both Speedway and PepsiCo commit to sustainably sourcing key ingredients, with Speedway aiming for 100% by 2050, and PepsiCo aiming for 90% by 2030.​</a:t>
            </a:r>
          </a:p>
        </p:txBody>
      </p:sp>
      <p:sp>
        <p:nvSpPr>
          <p:cNvPr id="24" name="Rectangle: Rounded Corners 23">
            <a:extLst>
              <a:ext uri="{FF2B5EF4-FFF2-40B4-BE49-F238E27FC236}">
                <a16:creationId xmlns:a16="http://schemas.microsoft.com/office/drawing/2014/main" id="{92BEDAA0-9E64-8B25-43A5-10F5756BA8F5}"/>
              </a:ext>
            </a:extLst>
          </p:cNvPr>
          <p:cNvSpPr>
            <a:spLocks/>
          </p:cNvSpPr>
          <p:nvPr/>
        </p:nvSpPr>
        <p:spPr>
          <a:xfrm rot="10800000" flipH="1" flipV="1">
            <a:off x="6300438" y="2779938"/>
            <a:ext cx="5586761" cy="1629105"/>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pPr>
              <a:defRPr/>
            </a:pPr>
            <a:r>
              <a:rPr lang="en-US" sz="2000" b="1">
                <a:solidFill>
                  <a:srgbClr val="8EBC29"/>
                </a:solidFill>
              </a:rPr>
              <a:t>Recycling</a:t>
            </a:r>
          </a:p>
        </p:txBody>
      </p:sp>
      <p:sp>
        <p:nvSpPr>
          <p:cNvPr id="25" name="Oval 24">
            <a:extLst>
              <a:ext uri="{FF2B5EF4-FFF2-40B4-BE49-F238E27FC236}">
                <a16:creationId xmlns:a16="http://schemas.microsoft.com/office/drawing/2014/main" id="{626C5324-FC8C-D972-47D8-4B59CDFDA593}"/>
              </a:ext>
            </a:extLst>
          </p:cNvPr>
          <p:cNvSpPr/>
          <p:nvPr/>
        </p:nvSpPr>
        <p:spPr>
          <a:xfrm>
            <a:off x="6375234" y="2856975"/>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24AEA5E1-C379-622E-44A6-21AA756C433B}"/>
              </a:ext>
            </a:extLst>
          </p:cNvPr>
          <p:cNvSpPr>
            <a:spLocks/>
          </p:cNvSpPr>
          <p:nvPr/>
        </p:nvSpPr>
        <p:spPr>
          <a:xfrm rot="10800000" flipH="1" flipV="1">
            <a:off x="6386385" y="3336416"/>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fontAlgn="base">
              <a:defRPr/>
            </a:pPr>
            <a:r>
              <a:rPr lang="en-US" sz="1400">
                <a:solidFill>
                  <a:schemeClr val="bg1"/>
                </a:solidFill>
              </a:rPr>
              <a:t>Speedway is looking to reach their 100% recycling focus areas by 2050, which aligns closely with PepsiCo’s packaging focus areas. </a:t>
            </a:r>
          </a:p>
        </p:txBody>
      </p:sp>
      <p:sp>
        <p:nvSpPr>
          <p:cNvPr id="27" name="Rectangle: Rounded Corners 26">
            <a:extLst>
              <a:ext uri="{FF2B5EF4-FFF2-40B4-BE49-F238E27FC236}">
                <a16:creationId xmlns:a16="http://schemas.microsoft.com/office/drawing/2014/main" id="{DBAF8D4B-E268-9A3B-A816-759A08E67AF8}"/>
              </a:ext>
            </a:extLst>
          </p:cNvPr>
          <p:cNvSpPr>
            <a:spLocks/>
          </p:cNvSpPr>
          <p:nvPr/>
        </p:nvSpPr>
        <p:spPr>
          <a:xfrm rot="10800000" flipH="1" flipV="1">
            <a:off x="6300438" y="4508377"/>
            <a:ext cx="5586761" cy="1629105"/>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pPr>
              <a:defRPr/>
            </a:pPr>
            <a:r>
              <a:rPr lang="en-US" sz="2000" b="1">
                <a:solidFill>
                  <a:srgbClr val="8EBC29"/>
                </a:solidFill>
              </a:rPr>
              <a:t>Emission Reduction</a:t>
            </a:r>
          </a:p>
        </p:txBody>
      </p:sp>
      <p:sp>
        <p:nvSpPr>
          <p:cNvPr id="28" name="Oval 27">
            <a:extLst>
              <a:ext uri="{FF2B5EF4-FFF2-40B4-BE49-F238E27FC236}">
                <a16:creationId xmlns:a16="http://schemas.microsoft.com/office/drawing/2014/main" id="{CE04D15F-181B-43A8-011E-1B07730FB9B6}"/>
              </a:ext>
            </a:extLst>
          </p:cNvPr>
          <p:cNvSpPr/>
          <p:nvPr/>
        </p:nvSpPr>
        <p:spPr>
          <a:xfrm>
            <a:off x="6375234" y="4585414"/>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AAB729E5-0183-39D8-5239-5041CB33BF7B}"/>
              </a:ext>
            </a:extLst>
          </p:cNvPr>
          <p:cNvSpPr>
            <a:spLocks/>
          </p:cNvSpPr>
          <p:nvPr/>
        </p:nvSpPr>
        <p:spPr>
          <a:xfrm rot="10800000" flipH="1" flipV="1">
            <a:off x="6386385" y="5125160"/>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a:defRPr/>
            </a:pPr>
            <a:r>
              <a:rPr lang="en-US" sz="1400">
                <a:solidFill>
                  <a:schemeClr val="bg1"/>
                </a:solidFill>
              </a:rPr>
              <a:t>Speedway and PepsiCo both target a 50% emissions cut by 2030 and net-zero by 2050.</a:t>
            </a:r>
          </a:p>
        </p:txBody>
      </p:sp>
      <p:pic>
        <p:nvPicPr>
          <p:cNvPr id="6" name="Graphic 5">
            <a:extLst>
              <a:ext uri="{FF2B5EF4-FFF2-40B4-BE49-F238E27FC236}">
                <a16:creationId xmlns:a16="http://schemas.microsoft.com/office/drawing/2014/main" id="{3C5841FB-3F36-A2B6-D89F-447F2D8D0F8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43376" y="4653556"/>
            <a:ext cx="270201" cy="270201"/>
          </a:xfrm>
          <a:prstGeom prst="rect">
            <a:avLst/>
          </a:prstGeom>
        </p:spPr>
      </p:pic>
      <p:pic>
        <p:nvPicPr>
          <p:cNvPr id="9" name="Graphic 8">
            <a:extLst>
              <a:ext uri="{FF2B5EF4-FFF2-40B4-BE49-F238E27FC236}">
                <a16:creationId xmlns:a16="http://schemas.microsoft.com/office/drawing/2014/main" id="{308C1F51-432E-3D12-E403-FE136714FF9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424277" y="1188730"/>
            <a:ext cx="308398" cy="308398"/>
          </a:xfrm>
          <a:prstGeom prst="rect">
            <a:avLst/>
          </a:prstGeom>
        </p:spPr>
      </p:pic>
      <p:pic>
        <p:nvPicPr>
          <p:cNvPr id="10" name="Graphic 9">
            <a:extLst>
              <a:ext uri="{FF2B5EF4-FFF2-40B4-BE49-F238E27FC236}">
                <a16:creationId xmlns:a16="http://schemas.microsoft.com/office/drawing/2014/main" id="{2A2624C3-A5AB-A034-2B2B-DCC0C02ECE6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404938" y="2886679"/>
            <a:ext cx="347076" cy="347076"/>
          </a:xfrm>
          <a:prstGeom prst="rect">
            <a:avLst/>
          </a:prstGeom>
        </p:spPr>
      </p:pic>
    </p:spTree>
    <p:extLst>
      <p:ext uri="{BB962C8B-B14F-4D97-AF65-F5344CB8AC3E}">
        <p14:creationId xmlns:p14="http://schemas.microsoft.com/office/powerpoint/2010/main" val="2973310086"/>
      </p:ext>
    </p:extLst>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C887C8-1688-E2C4-E34C-AC4B55E0E3A7}"/>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BAB3AC7C-544D-D1D8-C827-7630D829B155}"/>
              </a:ext>
            </a:extLst>
          </p:cNvPr>
          <p:cNvGraphicFramePr>
            <a:graphicFrameLocks noChangeAspect="1"/>
          </p:cNvGraphicFramePr>
          <p:nvPr>
            <p:custDataLst>
              <p:tags r:id="rId1"/>
            </p:custDataLst>
            <p:extLst>
              <p:ext uri="{D42A27DB-BD31-4B8C-83A1-F6EECF244321}">
                <p14:modId xmlns:p14="http://schemas.microsoft.com/office/powerpoint/2010/main" val="35555995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2" name="think-cell data - do not delete" hidden="1">
                        <a:extLst>
                          <a:ext uri="{FF2B5EF4-FFF2-40B4-BE49-F238E27FC236}">
                            <a16:creationId xmlns:a16="http://schemas.microsoft.com/office/drawing/2014/main" id="{BAB3AC7C-544D-D1D8-C827-7630D829B15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Title 8">
            <a:extLst>
              <a:ext uri="{FF2B5EF4-FFF2-40B4-BE49-F238E27FC236}">
                <a16:creationId xmlns:a16="http://schemas.microsoft.com/office/drawing/2014/main" id="{1CDC4925-3ACF-BCD0-2D90-329D9B3E36D4}"/>
              </a:ext>
            </a:extLst>
          </p:cNvPr>
          <p:cNvSpPr>
            <a:spLocks noGrp="1"/>
          </p:cNvSpPr>
          <p:nvPr>
            <p:ph type="title"/>
          </p:nvPr>
        </p:nvSpPr>
        <p:spPr>
          <a:xfrm>
            <a:off x="304798" y="246888"/>
            <a:ext cx="11585448" cy="969264"/>
          </a:xfrm>
        </p:spPr>
        <p:txBody>
          <a:bodyPr vert="horz" rIns="0"/>
          <a:lstStyle/>
          <a:p>
            <a:r>
              <a:rPr lang="en-US" sz="3000"/>
              <a:t>SPEEDWAY’S SUSTAINABILITY FOCUS AREAS</a:t>
            </a:r>
            <a:br>
              <a:rPr lang="en-US" sz="3000"/>
            </a:br>
            <a:r>
              <a:rPr lang="en-US" sz="1800" i="1"/>
              <a:t>And how these focus areas align with pep+ pillars</a:t>
            </a:r>
          </a:p>
        </p:txBody>
      </p:sp>
      <p:sp>
        <p:nvSpPr>
          <p:cNvPr id="15" name="Rectangle: Top Corners Rounded 14">
            <a:extLst>
              <a:ext uri="{FF2B5EF4-FFF2-40B4-BE49-F238E27FC236}">
                <a16:creationId xmlns:a16="http://schemas.microsoft.com/office/drawing/2014/main" id="{83BE9467-C811-ACB2-BDD5-B2E42990779B}"/>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7" name="Table 4">
            <a:extLst>
              <a:ext uri="{FF2B5EF4-FFF2-40B4-BE49-F238E27FC236}">
                <a16:creationId xmlns:a16="http://schemas.microsoft.com/office/drawing/2014/main" id="{0C73C840-6E81-BEC2-8766-5D465790540E}"/>
              </a:ext>
            </a:extLst>
          </p:cNvPr>
          <p:cNvGraphicFramePr>
            <a:graphicFrameLocks noGrp="1"/>
          </p:cNvGraphicFramePr>
          <p:nvPr>
            <p:extLst>
              <p:ext uri="{D42A27DB-BD31-4B8C-83A1-F6EECF244321}">
                <p14:modId xmlns:p14="http://schemas.microsoft.com/office/powerpoint/2010/main" val="2360571489"/>
              </p:ext>
            </p:extLst>
          </p:nvPr>
        </p:nvGraphicFramePr>
        <p:xfrm>
          <a:off x="-7620" y="1148230"/>
          <a:ext cx="11986260" cy="5038344"/>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2499360">
                  <a:extLst>
                    <a:ext uri="{9D8B030D-6E8A-4147-A177-3AD203B41FA5}">
                      <a16:colId xmlns:a16="http://schemas.microsoft.com/office/drawing/2014/main" val="2382844442"/>
                    </a:ext>
                  </a:extLst>
                </a:gridCol>
                <a:gridCol w="2745430">
                  <a:extLst>
                    <a:ext uri="{9D8B030D-6E8A-4147-A177-3AD203B41FA5}">
                      <a16:colId xmlns:a16="http://schemas.microsoft.com/office/drawing/2014/main" val="957515009"/>
                    </a:ext>
                  </a:extLst>
                </a:gridCol>
                <a:gridCol w="2376325">
                  <a:extLst>
                    <a:ext uri="{9D8B030D-6E8A-4147-A177-3AD203B41FA5}">
                      <a16:colId xmlns:a16="http://schemas.microsoft.com/office/drawing/2014/main" val="2353111847"/>
                    </a:ext>
                  </a:extLst>
                </a:gridCol>
                <a:gridCol w="2376325">
                  <a:extLst>
                    <a:ext uri="{9D8B030D-6E8A-4147-A177-3AD203B41FA5}">
                      <a16:colId xmlns:a16="http://schemas.microsoft.com/office/drawing/2014/main" val="3958386930"/>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buNone/>
                      </a:pPr>
                      <a:r>
                        <a:rPr lang="en-US" sz="1200" b="1" i="0" noProof="0">
                          <a:solidFill>
                            <a:schemeClr val="bg1"/>
                          </a:solidFill>
                          <a:effectLst/>
                          <a:latin typeface="+mn-lt"/>
                        </a:rPr>
                        <a:t>CO2 Emission Reduction</a:t>
                      </a:r>
                      <a:r>
                        <a:rPr lang="en-US" sz="1200" b="0" i="0" noProof="0">
                          <a:solidFill>
                            <a:schemeClr val="bg1"/>
                          </a:solidFill>
                          <a:effectLst/>
                          <a:latin typeface="+mn-lt"/>
                        </a:rPr>
                        <a:t>​</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buNone/>
                      </a:pPr>
                      <a:r>
                        <a:rPr lang="en-US" sz="1200" b="1" i="0" noProof="0">
                          <a:solidFill>
                            <a:schemeClr val="bg1"/>
                          </a:solidFill>
                          <a:effectLst/>
                          <a:latin typeface="+mn-lt"/>
                        </a:rPr>
                        <a:t>Food waste + recycling</a:t>
                      </a:r>
                      <a:r>
                        <a:rPr lang="en-US" sz="1200" b="0" i="0" noProof="0">
                          <a:solidFill>
                            <a:schemeClr val="bg1"/>
                          </a:solidFill>
                          <a:effectLst/>
                          <a:latin typeface="+mn-lt"/>
                        </a:rPr>
                        <a:t>​</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buNone/>
                      </a:pPr>
                      <a:r>
                        <a:rPr lang="en-US" sz="1200" b="1" i="0" noProof="0">
                          <a:solidFill>
                            <a:schemeClr val="bg1"/>
                          </a:solidFill>
                          <a:effectLst/>
                          <a:latin typeface="+mn-lt"/>
                        </a:rPr>
                        <a:t>Plastic Reduction</a:t>
                      </a:r>
                      <a:r>
                        <a:rPr lang="en-US" sz="1200" b="0" i="0" noProof="0">
                          <a:solidFill>
                            <a:schemeClr val="bg1"/>
                          </a:solidFill>
                          <a:effectLst/>
                          <a:latin typeface="+mn-lt"/>
                        </a:rPr>
                        <a:t>​</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buNone/>
                      </a:pPr>
                      <a:r>
                        <a:rPr lang="en-US" sz="1200" b="1" i="0" noProof="0">
                          <a:solidFill>
                            <a:schemeClr val="bg1"/>
                          </a:solidFill>
                          <a:effectLst/>
                          <a:latin typeface="+mn-lt"/>
                        </a:rPr>
                        <a:t>Sustainable Procurement</a:t>
                      </a:r>
                      <a:r>
                        <a:rPr lang="en-US" sz="1200" b="0" i="0" noProof="0">
                          <a:solidFill>
                            <a:schemeClr val="bg1"/>
                          </a:solidFill>
                          <a:effectLst/>
                          <a:latin typeface="+mn-lt"/>
                        </a:rPr>
                        <a:t>​</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1280160">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954F07"/>
                          </a:solidFill>
                          <a:latin typeface="+mj-lt"/>
                          <a:ea typeface="+mn-ea"/>
                          <a:cs typeface="Leelawadee"/>
                        </a:rPr>
                        <a:t>POSITIVE </a:t>
                      </a:r>
                      <a:br>
                        <a:rPr lang="en-US" sz="1400" kern="1200">
                          <a:solidFill>
                            <a:srgbClr val="954F07"/>
                          </a:solidFill>
                          <a:latin typeface="+mj-lt"/>
                          <a:ea typeface="+mn-ea"/>
                          <a:cs typeface="Leelawadee"/>
                        </a:rPr>
                      </a:br>
                      <a:r>
                        <a:rPr lang="en-US" sz="1400" kern="1200">
                          <a:solidFill>
                            <a:srgbClr val="954F07"/>
                          </a:solidFill>
                          <a:latin typeface="+mj-lt"/>
                          <a:ea typeface="+mn-ea"/>
                          <a:cs typeface="Leelawadee"/>
                        </a:rPr>
                        <a:t>AGRICULTURE</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9F0A"/>
                    </a:solidFill>
                  </a:tcPr>
                </a:tc>
                <a:tc>
                  <a:txBody>
                    <a:bodyPr/>
                    <a:lstStyle/>
                    <a:p>
                      <a:pPr algn="ctr" rtl="0" fontAlgn="base">
                        <a:lnSpc>
                          <a:spcPts val="1275"/>
                        </a:lnSpc>
                        <a:buNone/>
                      </a:pPr>
                      <a:r>
                        <a:rPr lang="en-GB" sz="1050" b="0" i="1" noProof="0">
                          <a:solidFill>
                            <a:schemeClr val="accent3"/>
                          </a:solidFill>
                          <a:effectLst/>
                          <a:latin typeface="+mn-lt"/>
                        </a:rPr>
                        <a:t>Not a focus area for the customer.</a:t>
                      </a:r>
                      <a:r>
                        <a:rPr lang="en-US" sz="1050" b="0" i="1" noProof="0">
                          <a:solidFill>
                            <a:schemeClr val="accent3"/>
                          </a:solidFill>
                          <a:effectLst/>
                          <a:latin typeface="+mn-lt"/>
                        </a:rPr>
                        <a:t> </a:t>
                      </a:r>
                      <a:r>
                        <a:rPr lang="en-US" sz="1050" b="0" i="0" noProof="0">
                          <a:solidFill>
                            <a:schemeClr val="accent3"/>
                          </a:solidFill>
                          <a:effectLst/>
                          <a:latin typeface="+mn-lt"/>
                        </a:rPr>
                        <a:t>​</a:t>
                      </a: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base">
                        <a:lnSpc>
                          <a:spcPts val="1275"/>
                        </a:lnSpc>
                        <a:buNone/>
                      </a:pPr>
                      <a:r>
                        <a:rPr lang="en-GB" sz="1050" b="0" i="1" u="none" strike="noStrike" noProof="0">
                          <a:solidFill>
                            <a:schemeClr val="accent3"/>
                          </a:solidFill>
                          <a:effectLst/>
                          <a:latin typeface="+mn-lt"/>
                        </a:rPr>
                        <a:t>Not a focus area for the customer.</a:t>
                      </a:r>
                      <a:r>
                        <a:rPr lang="en-US" sz="1050" b="0" i="1" u="none" strike="noStrike" noProof="0">
                          <a:solidFill>
                            <a:schemeClr val="accent3"/>
                          </a:solidFill>
                          <a:effectLst/>
                          <a:latin typeface="+mn-lt"/>
                        </a:rPr>
                        <a:t> </a:t>
                      </a:r>
                      <a:r>
                        <a:rPr lang="en-US" sz="1050" b="0" i="0" noProof="0">
                          <a:solidFill>
                            <a:schemeClr val="accent3"/>
                          </a:solidFill>
                          <a:effectLst/>
                          <a:latin typeface="+mn-lt"/>
                        </a:rPr>
                        <a:t>​</a:t>
                      </a: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base">
                        <a:lnSpc>
                          <a:spcPts val="1275"/>
                        </a:lnSpc>
                        <a:buNone/>
                      </a:pPr>
                      <a:r>
                        <a:rPr lang="en-GB" sz="1050" b="0" i="1" u="none" strike="noStrike" noProof="0">
                          <a:solidFill>
                            <a:schemeClr val="accent3"/>
                          </a:solidFill>
                          <a:effectLst/>
                          <a:latin typeface="+mn-lt"/>
                        </a:rPr>
                        <a:t>Not a focus area for the customer.</a:t>
                      </a:r>
                      <a:r>
                        <a:rPr lang="en-US" sz="1050" b="0" i="1" u="none" strike="noStrike" noProof="0">
                          <a:solidFill>
                            <a:schemeClr val="accent3"/>
                          </a:solidFill>
                          <a:effectLst/>
                          <a:latin typeface="+mn-lt"/>
                        </a:rPr>
                        <a:t> </a:t>
                      </a:r>
                      <a:r>
                        <a:rPr lang="en-US" sz="1050" b="0" i="0" noProof="0">
                          <a:solidFill>
                            <a:schemeClr val="accent3"/>
                          </a:solidFill>
                          <a:effectLst/>
                          <a:latin typeface="+mn-lt"/>
                        </a:rPr>
                        <a:t>​</a:t>
                      </a: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indent="-120650" algn="l" rtl="0" fontAlgn="base">
                        <a:lnSpc>
                          <a:spcPct val="100000"/>
                        </a:lnSpc>
                        <a:buFont typeface="Arial" panose="020B0604020202020204" pitchFamily="34" charset="0"/>
                        <a:buChar char="•"/>
                      </a:pPr>
                      <a:r>
                        <a:rPr lang="en-US" sz="1050" b="0" i="0" noProof="0">
                          <a:solidFill>
                            <a:schemeClr val="accent3"/>
                          </a:solidFill>
                          <a:effectLst/>
                          <a:highlight>
                            <a:srgbClr val="FFC624"/>
                          </a:highlight>
                          <a:latin typeface="+mn-lt"/>
                        </a:rPr>
                        <a:t>Target</a:t>
                      </a:r>
                      <a:r>
                        <a:rPr lang="en-US" sz="1050" b="0" i="0" noProof="0">
                          <a:solidFill>
                            <a:schemeClr val="accent3"/>
                          </a:solidFill>
                          <a:effectLst/>
                          <a:latin typeface="+mn-lt"/>
                        </a:rPr>
                        <a:t>: Ensure 50% of raw food ingredients are sustainably sourced </a:t>
                      </a:r>
                      <a:br>
                        <a:rPr lang="en-US" sz="1050" b="0" i="0" noProof="0">
                          <a:solidFill>
                            <a:schemeClr val="accent3"/>
                          </a:solidFill>
                          <a:effectLst/>
                          <a:latin typeface="+mn-lt"/>
                        </a:rPr>
                      </a:br>
                      <a:r>
                        <a:rPr lang="en-US" sz="1050" b="0" i="0" noProof="0">
                          <a:solidFill>
                            <a:schemeClr val="accent3"/>
                          </a:solidFill>
                          <a:effectLst/>
                          <a:latin typeface="+mn-lt"/>
                        </a:rPr>
                        <a:t>by 2030. ​</a:t>
                      </a:r>
                    </a:p>
                    <a:p>
                      <a:pPr marL="120650" indent="-120650" algn="l" rtl="0" fontAlgn="base">
                        <a:lnSpc>
                          <a:spcPct val="100000"/>
                        </a:lnSpc>
                        <a:spcBef>
                          <a:spcPts val="400"/>
                        </a:spcBef>
                        <a:buFont typeface="Arial" panose="020B0604020202020204" pitchFamily="34" charset="0"/>
                        <a:buChar char="•"/>
                      </a:pPr>
                      <a:r>
                        <a:rPr lang="en-US" sz="1050" b="0" i="0" noProof="0">
                          <a:solidFill>
                            <a:schemeClr val="accent3"/>
                          </a:solidFill>
                          <a:effectLst/>
                          <a:highlight>
                            <a:srgbClr val="FFC624"/>
                          </a:highlight>
                          <a:latin typeface="+mn-lt"/>
                        </a:rPr>
                        <a:t>Target</a:t>
                      </a:r>
                      <a:r>
                        <a:rPr lang="en-US" sz="1050" b="0" i="0" noProof="0">
                          <a:solidFill>
                            <a:schemeClr val="accent3"/>
                          </a:solidFill>
                          <a:effectLst/>
                          <a:latin typeface="+mn-lt"/>
                        </a:rPr>
                        <a:t>: Reach 100% sustainable sourcing for raw ingredients </a:t>
                      </a:r>
                      <a:br>
                        <a:rPr lang="en-US" sz="1050" b="0" i="0" noProof="0">
                          <a:solidFill>
                            <a:schemeClr val="accent3"/>
                          </a:solidFill>
                          <a:effectLst/>
                          <a:latin typeface="+mn-lt"/>
                        </a:rPr>
                      </a:br>
                      <a:r>
                        <a:rPr lang="en-US" sz="1050" b="0" i="0" noProof="0">
                          <a:solidFill>
                            <a:schemeClr val="accent3"/>
                          </a:solidFill>
                          <a:effectLst/>
                          <a:latin typeface="+mn-lt"/>
                        </a:rPr>
                        <a:t>by 2050.​</a:t>
                      </a: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1920240">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indent="-120650" algn="l" rtl="0" fontAlgn="base">
                        <a:lnSpc>
                          <a:spcPct val="100000"/>
                        </a:lnSpc>
                        <a:buFont typeface="Arial" panose="020B0604020202020204" pitchFamily="34" charset="0"/>
                        <a:buChar char="•"/>
                      </a:pPr>
                      <a:r>
                        <a:rPr lang="en-US" sz="1050" b="0" i="0" noProof="0">
                          <a:solidFill>
                            <a:schemeClr val="accent3"/>
                          </a:solidFill>
                          <a:effectLst/>
                          <a:highlight>
                            <a:srgbClr val="FFC624"/>
                          </a:highlight>
                          <a:latin typeface="+mn-lt"/>
                        </a:rPr>
                        <a:t>Target</a:t>
                      </a:r>
                      <a:r>
                        <a:rPr lang="en-US" sz="1050" b="0" i="0" noProof="0">
                          <a:solidFill>
                            <a:schemeClr val="accent3"/>
                          </a:solidFill>
                          <a:effectLst/>
                          <a:latin typeface="+mn-lt"/>
                        </a:rPr>
                        <a:t>: Reduce CO₂ emissions from stores by 50% compared to 2013 </a:t>
                      </a:r>
                      <a:br>
                        <a:rPr lang="en-US" sz="1050" b="0" i="0" noProof="0">
                          <a:solidFill>
                            <a:schemeClr val="accent3"/>
                          </a:solidFill>
                          <a:effectLst/>
                          <a:latin typeface="+mn-lt"/>
                        </a:rPr>
                      </a:br>
                      <a:r>
                        <a:rPr lang="en-US" sz="1050" b="0" i="0" noProof="0">
                          <a:solidFill>
                            <a:schemeClr val="accent3"/>
                          </a:solidFill>
                          <a:effectLst/>
                          <a:latin typeface="+mn-lt"/>
                        </a:rPr>
                        <a:t>levels by 2030.​</a:t>
                      </a:r>
                    </a:p>
                    <a:p>
                      <a:pPr marL="120650" indent="-120650" algn="l" rtl="0" fontAlgn="base">
                        <a:lnSpc>
                          <a:spcPct val="100000"/>
                        </a:lnSpc>
                        <a:spcBef>
                          <a:spcPts val="400"/>
                        </a:spcBef>
                        <a:buFont typeface="Arial" panose="020B0604020202020204" pitchFamily="34" charset="0"/>
                        <a:buChar char="•"/>
                      </a:pPr>
                      <a:r>
                        <a:rPr lang="en-US" sz="1050" b="0" i="0" noProof="0">
                          <a:solidFill>
                            <a:schemeClr val="accent3"/>
                          </a:solidFill>
                          <a:effectLst/>
                          <a:highlight>
                            <a:srgbClr val="FFC624"/>
                          </a:highlight>
                          <a:latin typeface="+mn-lt"/>
                        </a:rPr>
                        <a:t>Target</a:t>
                      </a:r>
                      <a:r>
                        <a:rPr lang="en-US" sz="1050" b="0" i="0" noProof="0">
                          <a:solidFill>
                            <a:schemeClr val="accent3"/>
                          </a:solidFill>
                          <a:effectLst/>
                          <a:latin typeface="+mn-lt"/>
                        </a:rPr>
                        <a:t>: Achieve 100% CO₂ reduction across the supply chain by 2050. ​</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indent="-120650" algn="l" rtl="0" fontAlgn="base">
                        <a:lnSpc>
                          <a:spcPct val="100000"/>
                        </a:lnSpc>
                        <a:buFont typeface="Arial" panose="020B0604020202020204" pitchFamily="34" charset="0"/>
                        <a:buChar char="•"/>
                      </a:pPr>
                      <a:r>
                        <a:rPr lang="en-US" sz="1050" b="0" i="0" noProof="0">
                          <a:solidFill>
                            <a:schemeClr val="accent3"/>
                          </a:solidFill>
                          <a:effectLst/>
                          <a:highlight>
                            <a:srgbClr val="FFC624"/>
                          </a:highlight>
                          <a:latin typeface="+mn-lt"/>
                        </a:rPr>
                        <a:t>Target</a:t>
                      </a:r>
                      <a:r>
                        <a:rPr lang="en-US" sz="1050" b="0" i="0" noProof="0">
                          <a:solidFill>
                            <a:schemeClr val="accent3"/>
                          </a:solidFill>
                          <a:effectLst/>
                          <a:latin typeface="+mn-lt"/>
                        </a:rPr>
                        <a:t>: Reduce food waste by 50% </a:t>
                      </a:r>
                      <a:br>
                        <a:rPr lang="en-US" sz="1050" b="0" i="0" noProof="0">
                          <a:solidFill>
                            <a:schemeClr val="accent3"/>
                          </a:solidFill>
                          <a:effectLst/>
                          <a:latin typeface="+mn-lt"/>
                        </a:rPr>
                      </a:br>
                      <a:r>
                        <a:rPr lang="en-US" sz="1050" b="0" i="0" noProof="0">
                          <a:solidFill>
                            <a:schemeClr val="accent3"/>
                          </a:solidFill>
                          <a:effectLst/>
                          <a:latin typeface="+mn-lt"/>
                        </a:rPr>
                        <a:t>by 2030. ​</a:t>
                      </a:r>
                    </a:p>
                    <a:p>
                      <a:pPr marL="120650" indent="-120650" algn="l" rtl="0" fontAlgn="base">
                        <a:lnSpc>
                          <a:spcPct val="100000"/>
                        </a:lnSpc>
                        <a:spcBef>
                          <a:spcPts val="400"/>
                        </a:spcBef>
                        <a:buFont typeface="Arial" panose="020B0604020202020204" pitchFamily="34" charset="0"/>
                        <a:buChar char="•"/>
                      </a:pPr>
                      <a:r>
                        <a:rPr lang="en-US" sz="1050" b="0" i="0" noProof="0">
                          <a:solidFill>
                            <a:schemeClr val="accent3"/>
                          </a:solidFill>
                          <a:effectLst/>
                          <a:highlight>
                            <a:srgbClr val="FFC624"/>
                          </a:highlight>
                          <a:latin typeface="+mn-lt"/>
                        </a:rPr>
                        <a:t>Target</a:t>
                      </a:r>
                      <a:r>
                        <a:rPr lang="en-US" sz="1050" b="0" i="0" noProof="0">
                          <a:solidFill>
                            <a:schemeClr val="accent3"/>
                          </a:solidFill>
                          <a:effectLst/>
                          <a:latin typeface="+mn-lt"/>
                        </a:rPr>
                        <a:t>: Increase food waste recycling </a:t>
                      </a:r>
                      <a:br>
                        <a:rPr lang="en-US" sz="1050" b="0" i="0" noProof="0">
                          <a:solidFill>
                            <a:schemeClr val="accent3"/>
                          </a:solidFill>
                          <a:effectLst/>
                          <a:latin typeface="+mn-lt"/>
                        </a:rPr>
                      </a:br>
                      <a:r>
                        <a:rPr lang="en-US" sz="1050" b="0" i="0" noProof="0">
                          <a:solidFill>
                            <a:schemeClr val="accent3"/>
                          </a:solidFill>
                          <a:effectLst/>
                          <a:latin typeface="+mn-lt"/>
                        </a:rPr>
                        <a:t>rate to 70% by 2030. ​</a:t>
                      </a:r>
                    </a:p>
                    <a:p>
                      <a:pPr marL="120650" indent="-120650" algn="l" rtl="0" fontAlgn="base">
                        <a:lnSpc>
                          <a:spcPct val="100000"/>
                        </a:lnSpc>
                        <a:spcBef>
                          <a:spcPts val="400"/>
                        </a:spcBef>
                        <a:buFont typeface="Arial" panose="020B0604020202020204" pitchFamily="34" charset="0"/>
                        <a:buChar char="•"/>
                      </a:pPr>
                      <a:r>
                        <a:rPr lang="en-US" sz="1050" b="0" i="0" noProof="0">
                          <a:solidFill>
                            <a:schemeClr val="accent3"/>
                          </a:solidFill>
                          <a:effectLst/>
                          <a:highlight>
                            <a:srgbClr val="FFC624"/>
                          </a:highlight>
                          <a:latin typeface="+mn-lt"/>
                        </a:rPr>
                        <a:t>Target</a:t>
                      </a:r>
                      <a:r>
                        <a:rPr lang="en-US" sz="1050" b="0" i="0" noProof="0">
                          <a:solidFill>
                            <a:schemeClr val="accent3"/>
                          </a:solidFill>
                          <a:effectLst/>
                          <a:latin typeface="+mn-lt"/>
                        </a:rPr>
                        <a:t>: Reduce food waste by 75% </a:t>
                      </a:r>
                      <a:br>
                        <a:rPr lang="en-US" sz="1050" b="0" i="0" noProof="0">
                          <a:solidFill>
                            <a:schemeClr val="accent3"/>
                          </a:solidFill>
                          <a:effectLst/>
                          <a:latin typeface="+mn-lt"/>
                        </a:rPr>
                      </a:br>
                      <a:r>
                        <a:rPr lang="en-US" sz="1050" b="0" i="0" noProof="0">
                          <a:solidFill>
                            <a:schemeClr val="accent3"/>
                          </a:solidFill>
                          <a:effectLst/>
                          <a:latin typeface="+mn-lt"/>
                        </a:rPr>
                        <a:t>by 2050. ​</a:t>
                      </a:r>
                    </a:p>
                    <a:p>
                      <a:pPr marL="120650" indent="-120650" algn="l" rtl="0" fontAlgn="base">
                        <a:lnSpc>
                          <a:spcPct val="100000"/>
                        </a:lnSpc>
                        <a:spcBef>
                          <a:spcPts val="400"/>
                        </a:spcBef>
                        <a:buFont typeface="Arial" panose="020B0604020202020204" pitchFamily="34" charset="0"/>
                        <a:buChar char="•"/>
                      </a:pPr>
                      <a:r>
                        <a:rPr lang="en-US" sz="1050" b="0" i="0" noProof="0">
                          <a:solidFill>
                            <a:schemeClr val="accent3"/>
                          </a:solidFill>
                          <a:effectLst/>
                          <a:highlight>
                            <a:srgbClr val="FFC624"/>
                          </a:highlight>
                          <a:latin typeface="+mn-lt"/>
                        </a:rPr>
                        <a:t>Target</a:t>
                      </a:r>
                      <a:r>
                        <a:rPr lang="en-US" sz="1050" b="0" i="0" noProof="0">
                          <a:solidFill>
                            <a:schemeClr val="accent3"/>
                          </a:solidFill>
                          <a:effectLst/>
                          <a:latin typeface="+mn-lt"/>
                        </a:rPr>
                        <a:t>: Achieve 100% recycling rate </a:t>
                      </a:r>
                      <a:br>
                        <a:rPr lang="en-US" sz="1050" b="0" i="0" noProof="0">
                          <a:solidFill>
                            <a:schemeClr val="accent3"/>
                          </a:solidFill>
                          <a:effectLst/>
                          <a:latin typeface="+mn-lt"/>
                        </a:rPr>
                      </a:br>
                      <a:r>
                        <a:rPr lang="en-US" sz="1050" b="0" i="0" noProof="0">
                          <a:solidFill>
                            <a:schemeClr val="accent3"/>
                          </a:solidFill>
                          <a:effectLst/>
                          <a:latin typeface="+mn-lt"/>
                        </a:rPr>
                        <a:t>by 2050. ​</a:t>
                      </a: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indent="-120650" algn="l" rtl="0" fontAlgn="base">
                        <a:lnSpc>
                          <a:spcPct val="100000"/>
                        </a:lnSpc>
                        <a:spcBef>
                          <a:spcPts val="400"/>
                        </a:spcBef>
                        <a:buFont typeface="Arial" panose="020B0604020202020204" pitchFamily="34" charset="0"/>
                        <a:buChar char="•"/>
                      </a:pPr>
                      <a:r>
                        <a:rPr lang="en-US" sz="1050" b="0" i="0" noProof="0">
                          <a:solidFill>
                            <a:schemeClr val="accent3"/>
                          </a:solidFill>
                          <a:effectLst/>
                          <a:highlight>
                            <a:srgbClr val="FFC624"/>
                          </a:highlight>
                          <a:latin typeface="+mn-lt"/>
                        </a:rPr>
                        <a:t>Target</a:t>
                      </a:r>
                      <a:r>
                        <a:rPr lang="en-US" sz="1050" b="0" i="0" noProof="0">
                          <a:solidFill>
                            <a:schemeClr val="accent3"/>
                          </a:solidFill>
                          <a:effectLst/>
                          <a:latin typeface="+mn-lt"/>
                        </a:rPr>
                        <a:t>: Use 50% eco-friendly materials and achieve zero use </a:t>
                      </a:r>
                      <a:br>
                        <a:rPr lang="en-US" sz="1050" b="0" i="0" noProof="0">
                          <a:solidFill>
                            <a:schemeClr val="accent3"/>
                          </a:solidFill>
                          <a:effectLst/>
                          <a:latin typeface="+mn-lt"/>
                        </a:rPr>
                      </a:br>
                      <a:r>
                        <a:rPr lang="en-US" sz="1050" b="0" i="0" noProof="0">
                          <a:solidFill>
                            <a:schemeClr val="accent3"/>
                          </a:solidFill>
                          <a:effectLst/>
                          <a:latin typeface="+mn-lt"/>
                        </a:rPr>
                        <a:t>of plastic bags by 2030. ​</a:t>
                      </a:r>
                    </a:p>
                    <a:p>
                      <a:pPr marL="120650" indent="-120650" algn="l" rtl="0" fontAlgn="base">
                        <a:lnSpc>
                          <a:spcPct val="100000"/>
                        </a:lnSpc>
                        <a:spcBef>
                          <a:spcPts val="400"/>
                        </a:spcBef>
                        <a:buFont typeface="Arial" panose="020B0604020202020204" pitchFamily="34" charset="0"/>
                        <a:buChar char="•"/>
                      </a:pPr>
                      <a:r>
                        <a:rPr lang="en-US" sz="1050" b="0" i="0" noProof="0">
                          <a:solidFill>
                            <a:schemeClr val="accent3"/>
                          </a:solidFill>
                          <a:effectLst/>
                          <a:highlight>
                            <a:srgbClr val="FFC624"/>
                          </a:highlight>
                          <a:latin typeface="+mn-lt"/>
                        </a:rPr>
                        <a:t>Target</a:t>
                      </a:r>
                      <a:r>
                        <a:rPr lang="en-US" sz="1050" b="0" i="0" noProof="0">
                          <a:solidFill>
                            <a:schemeClr val="accent3"/>
                          </a:solidFill>
                          <a:effectLst/>
                          <a:latin typeface="+mn-lt"/>
                        </a:rPr>
                        <a:t>: Use 100% eco-friendly materials in all original products </a:t>
                      </a:r>
                      <a:br>
                        <a:rPr lang="en-US" sz="1050" b="0" i="0" noProof="0">
                          <a:solidFill>
                            <a:schemeClr val="accent3"/>
                          </a:solidFill>
                          <a:effectLst/>
                          <a:latin typeface="+mn-lt"/>
                        </a:rPr>
                      </a:br>
                      <a:r>
                        <a:rPr lang="en-US" sz="1050" b="0" i="0" noProof="0">
                          <a:solidFill>
                            <a:schemeClr val="accent3"/>
                          </a:solidFill>
                          <a:effectLst/>
                          <a:latin typeface="+mn-lt"/>
                        </a:rPr>
                        <a:t>by 2050. ​</a:t>
                      </a: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base">
                        <a:lnSpc>
                          <a:spcPts val="1275"/>
                        </a:lnSpc>
                        <a:buNone/>
                      </a:pPr>
                      <a:r>
                        <a:rPr lang="en-GB" sz="1050" b="0" i="1" u="none" strike="noStrike" noProof="0">
                          <a:solidFill>
                            <a:schemeClr val="accent3"/>
                          </a:solidFill>
                          <a:effectLst/>
                          <a:latin typeface="+mn-lt"/>
                        </a:rPr>
                        <a:t>Not a focus area for the customer.</a:t>
                      </a:r>
                      <a:r>
                        <a:rPr lang="en-US" sz="1050" b="0" i="1" u="none" strike="noStrike" noProof="0">
                          <a:solidFill>
                            <a:schemeClr val="accent3"/>
                          </a:solidFill>
                          <a:effectLst/>
                          <a:latin typeface="+mn-lt"/>
                        </a:rPr>
                        <a:t> </a:t>
                      </a:r>
                      <a:r>
                        <a:rPr lang="en-US" sz="1050" b="0" i="0" noProof="0">
                          <a:solidFill>
                            <a:schemeClr val="accent3"/>
                          </a:solidFill>
                          <a:effectLst/>
                          <a:latin typeface="+mn-lt"/>
                        </a:rPr>
                        <a:t>​</a:t>
                      </a: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r h="1591056">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922F11"/>
                          </a:solidFill>
                          <a:latin typeface="+mj-lt"/>
                          <a:ea typeface="+mn-ea"/>
                          <a:cs typeface="Leelawadee"/>
                        </a:rPr>
                        <a:t>POSITIVE </a:t>
                      </a:r>
                      <a:br>
                        <a:rPr lang="en-US" sz="1400" kern="1200">
                          <a:solidFill>
                            <a:srgbClr val="922F11"/>
                          </a:solidFill>
                          <a:latin typeface="+mj-lt"/>
                          <a:ea typeface="+mn-ea"/>
                          <a:cs typeface="Leelawadee"/>
                        </a:rPr>
                      </a:br>
                      <a:r>
                        <a:rPr lang="en-US" sz="1400" kern="1200">
                          <a:solidFill>
                            <a:srgbClr val="922F11"/>
                          </a:solidFill>
                          <a:latin typeface="+mj-lt"/>
                          <a:ea typeface="+mn-ea"/>
                          <a:cs typeface="Leelawadee"/>
                        </a:rPr>
                        <a:t>CHOICES</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E6D27"/>
                    </a:solidFill>
                  </a:tcPr>
                </a:tc>
                <a:tc>
                  <a:txBody>
                    <a:bodyPr/>
                    <a:lstStyle/>
                    <a:p>
                      <a:pPr algn="ctr" rtl="0" fontAlgn="base">
                        <a:lnSpc>
                          <a:spcPts val="1275"/>
                        </a:lnSpc>
                        <a:buNone/>
                      </a:pPr>
                      <a:r>
                        <a:rPr lang="en-GB" sz="1050" b="0" i="1" u="none" strike="noStrike" noProof="0">
                          <a:solidFill>
                            <a:schemeClr val="accent3"/>
                          </a:solidFill>
                          <a:effectLst/>
                          <a:latin typeface="+mn-lt"/>
                        </a:rPr>
                        <a:t>Not a focus area for the customer.</a:t>
                      </a:r>
                      <a:r>
                        <a:rPr lang="en-US" sz="1050" b="0" i="0" noProof="0">
                          <a:solidFill>
                            <a:schemeClr val="accent3"/>
                          </a:solidFill>
                          <a:effectLst/>
                          <a:latin typeface="+mn-lt"/>
                        </a:rPr>
                        <a:t>​</a:t>
                      </a: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base">
                        <a:lnSpc>
                          <a:spcPts val="1275"/>
                        </a:lnSpc>
                        <a:buNone/>
                      </a:pPr>
                      <a:r>
                        <a:rPr lang="en-GB" sz="1050" b="0" i="1" u="none" strike="noStrike" noProof="0">
                          <a:solidFill>
                            <a:schemeClr val="accent3"/>
                          </a:solidFill>
                          <a:effectLst/>
                          <a:latin typeface="+mn-lt"/>
                        </a:rPr>
                        <a:t>Not a focus area for the customer.</a:t>
                      </a:r>
                      <a:r>
                        <a:rPr lang="en-US" sz="1050" b="0" i="0" noProof="0">
                          <a:solidFill>
                            <a:schemeClr val="accent3"/>
                          </a:solidFill>
                          <a:effectLst/>
                          <a:latin typeface="+mn-lt"/>
                        </a:rPr>
                        <a:t>​​</a:t>
                      </a: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base">
                        <a:lnSpc>
                          <a:spcPts val="1275"/>
                        </a:lnSpc>
                        <a:buNone/>
                      </a:pPr>
                      <a:r>
                        <a:rPr lang="en-GB" sz="1050" b="0" i="1" u="none" strike="noStrike" noProof="0">
                          <a:solidFill>
                            <a:schemeClr val="accent3"/>
                          </a:solidFill>
                          <a:effectLst/>
                          <a:latin typeface="+mn-lt"/>
                        </a:rPr>
                        <a:t>Not a focus area for the customer.</a:t>
                      </a:r>
                      <a:r>
                        <a:rPr lang="en-US" sz="1050" b="0" i="0" noProof="0">
                          <a:solidFill>
                            <a:schemeClr val="accent3"/>
                          </a:solidFill>
                          <a:effectLst/>
                          <a:latin typeface="+mn-lt"/>
                        </a:rPr>
                        <a:t>​</a:t>
                      </a: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base">
                        <a:lnSpc>
                          <a:spcPts val="1275"/>
                        </a:lnSpc>
                        <a:buNone/>
                      </a:pPr>
                      <a:r>
                        <a:rPr lang="en-GB" sz="1050" b="0" i="1" u="none" strike="noStrike" noProof="0">
                          <a:solidFill>
                            <a:schemeClr val="accent3"/>
                          </a:solidFill>
                          <a:effectLst/>
                          <a:latin typeface="+mn-lt"/>
                        </a:rPr>
                        <a:t>Not a focus area for the customer.</a:t>
                      </a:r>
                      <a:r>
                        <a:rPr lang="en-US" sz="1050" b="0" i="0" noProof="0">
                          <a:solidFill>
                            <a:schemeClr val="accent3"/>
                          </a:solidFill>
                          <a:effectLst/>
                          <a:latin typeface="+mn-lt"/>
                        </a:rPr>
                        <a:t>​</a:t>
                      </a:r>
                    </a:p>
                    <a:p>
                      <a:pPr algn="ctr" rtl="0" fontAlgn="base">
                        <a:lnSpc>
                          <a:spcPts val="1275"/>
                        </a:lnSpc>
                        <a:buNone/>
                      </a:pPr>
                      <a:r>
                        <a:rPr lang="en-US" sz="1050" b="0" i="0" noProof="0">
                          <a:solidFill>
                            <a:schemeClr val="accent3"/>
                          </a:solidFill>
                          <a:effectLst/>
                          <a:latin typeface="+mn-lt"/>
                        </a:rPr>
                        <a:t>​</a:t>
                      </a: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88316528"/>
                  </a:ext>
                </a:extLst>
              </a:tr>
            </a:tbl>
          </a:graphicData>
        </a:graphic>
      </p:graphicFrame>
      <p:pic>
        <p:nvPicPr>
          <p:cNvPr id="18" name="Picture 17" descr="A logo of a leaf in a circle&#10;&#10;Description automatically generated">
            <a:extLst>
              <a:ext uri="{FF2B5EF4-FFF2-40B4-BE49-F238E27FC236}">
                <a16:creationId xmlns:a16="http://schemas.microsoft.com/office/drawing/2014/main" id="{EB35D988-41CC-2FBB-4231-AC55F7C0D9F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pic>
        <p:nvPicPr>
          <p:cNvPr id="19" name="Picture 18" descr="A blue and green windmill with green arrows&#10;&#10;Description automatically generated">
            <a:extLst>
              <a:ext uri="{FF2B5EF4-FFF2-40B4-BE49-F238E27FC236}">
                <a16:creationId xmlns:a16="http://schemas.microsoft.com/office/drawing/2014/main" id="{0211FED3-62F0-0A75-0A23-F85DCE84936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3116252"/>
            <a:ext cx="556204" cy="604020"/>
          </a:xfrm>
          <a:prstGeom prst="rect">
            <a:avLst/>
          </a:prstGeom>
        </p:spPr>
      </p:pic>
      <p:pic>
        <p:nvPicPr>
          <p:cNvPr id="20" name="Picture 19" descr="A logo of a hand and a globe&#10;&#10;Description automatically generated">
            <a:extLst>
              <a:ext uri="{FF2B5EF4-FFF2-40B4-BE49-F238E27FC236}">
                <a16:creationId xmlns:a16="http://schemas.microsoft.com/office/drawing/2014/main" id="{3BD8C600-9CCE-6856-F15E-5446C624C6F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27528" y="5037997"/>
            <a:ext cx="536916" cy="583072"/>
          </a:xfrm>
          <a:prstGeom prst="rect">
            <a:avLst/>
          </a:prstGeom>
        </p:spPr>
      </p:pic>
      <p:sp>
        <p:nvSpPr>
          <p:cNvPr id="22" name="TextBox 21">
            <a:extLst>
              <a:ext uri="{FF2B5EF4-FFF2-40B4-BE49-F238E27FC236}">
                <a16:creationId xmlns:a16="http://schemas.microsoft.com/office/drawing/2014/main" id="{A0840690-E4A4-A755-D43A-0863F60C31B4}"/>
              </a:ext>
            </a:extLst>
          </p:cNvPr>
          <p:cNvSpPr txBox="1"/>
          <p:nvPr/>
        </p:nvSpPr>
        <p:spPr>
          <a:xfrm>
            <a:off x="1981200" y="6225540"/>
            <a:ext cx="9906000" cy="276999"/>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chemeClr val="accent3"/>
                </a:solidFill>
                <a:effectLst/>
                <a:uLnTx/>
                <a:uFillTx/>
                <a:ea typeface="+mn-ea"/>
                <a:cs typeface="Leelawadee" panose="020B0502040204020203" pitchFamily="34" charset="-34"/>
              </a:rPr>
              <a:t>Note </a:t>
            </a:r>
            <a:r>
              <a:rPr kumimoji="0" lang="en-US" sz="900" i="0" u="none" strike="noStrike" kern="1200" cap="none" spc="0" normalizeH="0" baseline="0" noProof="0">
                <a:ln>
                  <a:noFill/>
                </a:ln>
                <a:solidFill>
                  <a:schemeClr val="accent3"/>
                </a:solidFill>
                <a:effectLst/>
                <a:uLnTx/>
                <a:uFillTx/>
                <a:ea typeface="+mn-ea"/>
                <a:cs typeface="Leelawadee" panose="020B0502040204020203" pitchFamily="34" charset="-34"/>
              </a:rPr>
              <a:t>- The pillars and information in these slides come from Speedway’s parent company, 7-Eleven, Inc. We have chosen to include the focus areas from 7-Eleven, Inc because Speedway’s itself does not have any published sustainability approach, information or focus areas.</a:t>
            </a:r>
          </a:p>
        </p:txBody>
      </p:sp>
      <p:pic>
        <p:nvPicPr>
          <p:cNvPr id="3" name="Picture 2" descr="Speedway to acquire 78 Express Mart locations in New York ...">
            <a:extLst>
              <a:ext uri="{FF2B5EF4-FFF2-40B4-BE49-F238E27FC236}">
                <a16:creationId xmlns:a16="http://schemas.microsoft.com/office/drawing/2014/main" id="{5C711F9B-FCA9-C966-7D3D-556CCF8FA091}"/>
              </a:ext>
            </a:extLst>
          </p:cNvPr>
          <p:cNvPicPr>
            <a:picLocks noChangeAspect="1"/>
          </p:cNvPicPr>
          <p:nvPr/>
        </p:nvPicPr>
        <p:blipFill>
          <a:blip r:embed="rId9">
            <a:clrChange>
              <a:clrFrom>
                <a:srgbClr val="FFFFFF"/>
              </a:clrFrom>
              <a:clrTo>
                <a:srgbClr val="FFFFFF">
                  <a:alpha val="0"/>
                </a:srgbClr>
              </a:clrTo>
            </a:clrChange>
          </a:blip>
          <a:srcRect l="6120" t="32748" r="7660" b="37244"/>
          <a:stretch>
            <a:fillRect/>
          </a:stretch>
        </p:blipFill>
        <p:spPr>
          <a:xfrm>
            <a:off x="10126980" y="391621"/>
            <a:ext cx="1760220" cy="342614"/>
          </a:xfrm>
          <a:prstGeom prst="rect">
            <a:avLst/>
          </a:prstGeom>
        </p:spPr>
      </p:pic>
    </p:spTree>
    <p:extLst>
      <p:ext uri="{BB962C8B-B14F-4D97-AF65-F5344CB8AC3E}">
        <p14:creationId xmlns:p14="http://schemas.microsoft.com/office/powerpoint/2010/main" val="39165102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6AED42-622A-1F32-DC92-C7706E13F484}"/>
            </a:ext>
          </a:extLst>
        </p:cNvPr>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1EE7CF64-8D71-E977-9839-B0D886BD06C5}"/>
              </a:ext>
            </a:extLst>
          </p:cNvPr>
          <p:cNvGraphicFramePr>
            <a:graphicFrameLocks/>
          </p:cNvGraphicFramePr>
          <p:nvPr>
            <p:custDataLst>
              <p:tags r:id="rId1"/>
            </p:custDataLst>
            <p:extLst>
              <p:ext uri="{D42A27DB-BD31-4B8C-83A1-F6EECF244321}">
                <p14:modId xmlns:p14="http://schemas.microsoft.com/office/powerpoint/2010/main" val="8768437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12" name="think-cell data - do not delete" hidden="1">
                        <a:extLst>
                          <a:ext uri="{FF2B5EF4-FFF2-40B4-BE49-F238E27FC236}">
                            <a16:creationId xmlns:a16="http://schemas.microsoft.com/office/drawing/2014/main" id="{1EE7CF64-8D71-E977-9839-B0D886BD06C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34B46FA-1C51-9285-BE40-8D8A176CF855}"/>
              </a:ext>
            </a:extLst>
          </p:cNvPr>
          <p:cNvSpPr>
            <a:spLocks noGrp="1"/>
          </p:cNvSpPr>
          <p:nvPr>
            <p:ph type="title"/>
          </p:nvPr>
        </p:nvSpPr>
        <p:spPr>
          <a:xfrm>
            <a:off x="304798" y="246888"/>
            <a:ext cx="11585448" cy="969264"/>
          </a:xfrm>
        </p:spPr>
        <p:txBody>
          <a:bodyPr vert="horz" rIns="0"/>
          <a:lstStyle/>
          <a:p>
            <a:pPr lvl="0"/>
            <a:r>
              <a:rPr lang="en-US" sz="2600"/>
              <a:t>COMMONALITY BETWEEN AMERICAN AIRLINES’ AND PEP+ FOCUS AREAS​</a:t>
            </a:r>
            <a:br>
              <a:rPr lang="en-US" sz="2600"/>
            </a:br>
            <a:r>
              <a:rPr lang="en-US" sz="1800" i="1"/>
              <a:t>Allowing us to identify opportunities for collaboration, and therefore</a:t>
            </a:r>
            <a:br>
              <a:rPr lang="en-US" sz="1800" i="1"/>
            </a:br>
            <a:r>
              <a:rPr lang="en-US" sz="1800" i="1"/>
              <a:t>add value to our relationship</a:t>
            </a:r>
          </a:p>
        </p:txBody>
      </p:sp>
      <p:pic>
        <p:nvPicPr>
          <p:cNvPr id="14" name="Picture 13">
            <a:extLst>
              <a:ext uri="{FF2B5EF4-FFF2-40B4-BE49-F238E27FC236}">
                <a16:creationId xmlns:a16="http://schemas.microsoft.com/office/drawing/2014/main" id="{38E18291-5E18-00D7-2908-9C6824389E91}"/>
              </a:ext>
            </a:extLst>
          </p:cNvPr>
          <p:cNvPicPr>
            <a:picLocks noChangeAspect="1"/>
          </p:cNvPicPr>
          <p:nvPr/>
        </p:nvPicPr>
        <p:blipFill>
          <a:blip r:embed="rId6"/>
          <a:srcRect t="23810" b="23810"/>
          <a:stretch>
            <a:fillRect/>
          </a:stretch>
        </p:blipFill>
        <p:spPr>
          <a:xfrm>
            <a:off x="10013795" y="323850"/>
            <a:ext cx="1873405" cy="613318"/>
          </a:xfrm>
          <a:prstGeom prst="rect">
            <a:avLst/>
          </a:prstGeom>
        </p:spPr>
      </p:pic>
      <p:sp>
        <p:nvSpPr>
          <p:cNvPr id="3" name="Rectangle: Top Corners Rounded 2">
            <a:extLst>
              <a:ext uri="{FF2B5EF4-FFF2-40B4-BE49-F238E27FC236}">
                <a16:creationId xmlns:a16="http://schemas.microsoft.com/office/drawing/2014/main" id="{338888DF-B5DB-5FFF-D2A6-02BFA6E76E83}"/>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able 4">
            <a:extLst>
              <a:ext uri="{FF2B5EF4-FFF2-40B4-BE49-F238E27FC236}">
                <a16:creationId xmlns:a16="http://schemas.microsoft.com/office/drawing/2014/main" id="{6860DFDC-E29B-B6FC-21ED-5D581E2D0A0B}"/>
              </a:ext>
            </a:extLst>
          </p:cNvPr>
          <p:cNvGraphicFramePr>
            <a:graphicFrameLocks noGrp="1"/>
          </p:cNvGraphicFramePr>
          <p:nvPr>
            <p:extLst>
              <p:ext uri="{D42A27DB-BD31-4B8C-83A1-F6EECF244321}">
                <p14:modId xmlns:p14="http://schemas.microsoft.com/office/powerpoint/2010/main" val="2557660477"/>
              </p:ext>
            </p:extLst>
          </p:nvPr>
        </p:nvGraphicFramePr>
        <p:xfrm>
          <a:off x="-7620" y="1148230"/>
          <a:ext cx="11986260" cy="5038258"/>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4998720">
                  <a:extLst>
                    <a:ext uri="{9D8B030D-6E8A-4147-A177-3AD203B41FA5}">
                      <a16:colId xmlns:a16="http://schemas.microsoft.com/office/drawing/2014/main" val="2382844442"/>
                    </a:ext>
                  </a:extLst>
                </a:gridCol>
                <a:gridCol w="4998720">
                  <a:extLst>
                    <a:ext uri="{9D8B030D-6E8A-4147-A177-3AD203B41FA5}">
                      <a16:colId xmlns:a16="http://schemas.microsoft.com/office/drawing/2014/main" val="957515009"/>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kern="1200" noProof="0">
                          <a:solidFill>
                            <a:schemeClr val="bg1"/>
                          </a:solidFill>
                          <a:latin typeface="+mn-lt"/>
                          <a:ea typeface="+mn-ea"/>
                          <a:cs typeface="Leelawadee" panose="020B0502040204020203" pitchFamily="34" charset="-34"/>
                        </a:rPr>
                        <a:t>Addressing Climate Change</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1200" b="1" kern="1200" noProof="0">
                          <a:solidFill>
                            <a:schemeClr val="bg1"/>
                          </a:solidFill>
                          <a:latin typeface="+mn-lt"/>
                          <a:ea typeface="+mn-ea"/>
                          <a:cs typeface="Leelawadee" panose="020B0502040204020203" pitchFamily="34" charset="-34"/>
                        </a:rPr>
                        <a:t>Sourcing Responsibly</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4791370">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marR="0" lvl="0" indent="-1206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b="0" i="0" noProof="0">
                          <a:solidFill>
                            <a:srgbClr val="2B660F"/>
                          </a:solidFill>
                          <a:effectLst/>
                          <a:highlight>
                            <a:srgbClr val="FFC624"/>
                          </a:highlight>
                          <a:latin typeface="+mn-lt"/>
                          <a:cs typeface="Leelawadee" panose="020B0502040204020203" pitchFamily="34" charset="-34"/>
                        </a:rPr>
                        <a:t>Target:</a:t>
                      </a:r>
                      <a:r>
                        <a:rPr lang="en-US" sz="1050" b="0" i="0" noProof="0">
                          <a:solidFill>
                            <a:srgbClr val="2B660F"/>
                          </a:solidFill>
                          <a:effectLst/>
                          <a:latin typeface="+mn-lt"/>
                          <a:cs typeface="Leelawadee" panose="020B0502040204020203" pitchFamily="34" charset="-34"/>
                        </a:rPr>
                        <a:t> </a:t>
                      </a:r>
                      <a:r>
                        <a:rPr lang="en-US" sz="1050" b="0" noProof="0">
                          <a:solidFill>
                            <a:srgbClr val="2B660F"/>
                          </a:solidFill>
                          <a:latin typeface="+mn-lt"/>
                          <a:cs typeface="Leelawadee" panose="020B0502040204020203" pitchFamily="34" charset="-34"/>
                        </a:rPr>
                        <a:t>Achieve net zero GHG emissions by 2050</a:t>
                      </a:r>
                    </a:p>
                    <a:p>
                      <a:pPr marL="290513" marR="0" lvl="1" indent="-171450" algn="l" defTabSz="914400" rtl="0" eaLnBrk="1" fontAlgn="auto" latinLnBrk="0" hangingPunct="1">
                        <a:lnSpc>
                          <a:spcPct val="100000"/>
                        </a:lnSpc>
                        <a:spcBef>
                          <a:spcPts val="0"/>
                        </a:spcBef>
                        <a:spcAft>
                          <a:spcPts val="600"/>
                        </a:spcAft>
                        <a:buClr>
                          <a:schemeClr val="tx1"/>
                        </a:buClr>
                        <a:buSzTx/>
                        <a:buFont typeface="Wingdings" panose="05000000000000000000" pitchFamily="2" charset="2"/>
                        <a:buChar char="Ø"/>
                        <a:tabLst/>
                        <a:defRPr/>
                      </a:pPr>
                      <a:r>
                        <a:rPr lang="en-GB" sz="1050" b="1" kern="1200">
                          <a:solidFill>
                            <a:srgbClr val="2B660F"/>
                          </a:solidFill>
                          <a:effectLst/>
                          <a:latin typeface="+mn-lt"/>
                          <a:ea typeface="+mn-ea"/>
                          <a:cs typeface="Leelawadee" panose="020B0502040204020203" pitchFamily="34" charset="-34"/>
                        </a:rPr>
                        <a:t>Achieve net-zero emissions by 2050 or sooner</a:t>
                      </a:r>
                      <a:endParaRPr lang="en-US" sz="1050" b="1" i="0" kern="1200" noProof="0">
                        <a:solidFill>
                          <a:srgbClr val="2B660F"/>
                        </a:solidFill>
                        <a:effectLst/>
                        <a:latin typeface="+mn-lt"/>
                        <a:ea typeface="+mn-ea"/>
                        <a:cs typeface="Leelawadee"/>
                      </a:endParaRPr>
                    </a:p>
                    <a:p>
                      <a:pPr marL="120650" indent="-120650">
                        <a:buFont typeface="Arial" panose="020B0604020202020204" pitchFamily="34" charset="0"/>
                        <a:buChar char="•"/>
                      </a:pPr>
                      <a:r>
                        <a:rPr lang="en-US" sz="1050" noProof="0">
                          <a:solidFill>
                            <a:srgbClr val="2B660F"/>
                          </a:solidFill>
                          <a:highlight>
                            <a:srgbClr val="4FE2F3"/>
                          </a:highlight>
                          <a:latin typeface="+mn-lt"/>
                          <a:cs typeface="Leelawadee" panose="020B0502040204020203" pitchFamily="34" charset="-34"/>
                        </a:rPr>
                        <a:t>Goal:</a:t>
                      </a:r>
                      <a:r>
                        <a:rPr lang="en-US" sz="1050" noProof="0">
                          <a:solidFill>
                            <a:srgbClr val="2B660F"/>
                          </a:solidFill>
                          <a:latin typeface="+mn-lt"/>
                          <a:cs typeface="Leelawadee" panose="020B0502040204020203" pitchFamily="34" charset="-34"/>
                        </a:rPr>
                        <a:t> </a:t>
                      </a:r>
                      <a:r>
                        <a:rPr lang="en-US" sz="1050" b="0" noProof="0">
                          <a:solidFill>
                            <a:srgbClr val="2B660F"/>
                          </a:solidFill>
                          <a:latin typeface="+mn-lt"/>
                          <a:cs typeface="Leelawadee" panose="020B0502040204020203" pitchFamily="34" charset="-34"/>
                        </a:rPr>
                        <a:t>Explore ways to reduce or eliminate single-use plastics on board the aircraft, including the possibility of using recycled plastic alternatives</a:t>
                      </a:r>
                    </a:p>
                    <a:p>
                      <a:pPr marL="290513" lvl="1" indent="-171450">
                        <a:buClr>
                          <a:schemeClr val="tx1"/>
                        </a:buClr>
                        <a:buFont typeface="Wingdings" panose="05000000000000000000" pitchFamily="2" charset="2"/>
                        <a:buChar char="Ø"/>
                      </a:pPr>
                      <a:r>
                        <a:rPr lang="en-US" sz="1050" b="1" noProof="0">
                          <a:solidFill>
                            <a:srgbClr val="2B660F"/>
                          </a:solidFill>
                          <a:latin typeface="+mn-lt"/>
                          <a:cs typeface="Leelawadee" panose="020B0502040204020203" pitchFamily="34" charset="-34"/>
                        </a:rPr>
                        <a:t>pep+ </a:t>
                      </a:r>
                      <a:r>
                        <a:rPr lang="en-US" sz="1050" b="1" kern="1200" noProof="0">
                          <a:solidFill>
                            <a:srgbClr val="2B660F"/>
                          </a:solidFill>
                          <a:latin typeface="+mn-lt"/>
                          <a:ea typeface="+mn-ea"/>
                          <a:cs typeface="Leelawadee" panose="020B0502040204020203" pitchFamily="34" charset="-34"/>
                        </a:rPr>
                        <a:t>alignment: For our primary plastic packaging in key packaging markets, use 40% or greater recycled content in our plastic packaging by 2035 or sooner</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lvl="0" indent="-120650">
                        <a:buFont typeface="Arial" panose="020B0604020202020204" pitchFamily="34" charset="0"/>
                        <a:buChar char="•"/>
                      </a:pPr>
                      <a:r>
                        <a:rPr lang="en-US" sz="1050" noProof="0">
                          <a:solidFill>
                            <a:srgbClr val="2B660F"/>
                          </a:solidFill>
                          <a:highlight>
                            <a:srgbClr val="4FE2F3"/>
                          </a:highlight>
                          <a:latin typeface="+mn-lt"/>
                          <a:cs typeface="Leelawadee" panose="020B0502040204020203" pitchFamily="34" charset="-34"/>
                        </a:rPr>
                        <a:t>Goal:</a:t>
                      </a:r>
                      <a:r>
                        <a:rPr lang="en-US" sz="1050" noProof="0">
                          <a:solidFill>
                            <a:srgbClr val="2B660F"/>
                          </a:solidFill>
                          <a:latin typeface="+mn-lt"/>
                          <a:cs typeface="Leelawadee" panose="020B0502040204020203" pitchFamily="34" charset="-34"/>
                        </a:rPr>
                        <a:t> </a:t>
                      </a:r>
                      <a:r>
                        <a:rPr lang="en-US" sz="1050" b="0" noProof="0">
                          <a:solidFill>
                            <a:srgbClr val="2B660F"/>
                          </a:solidFill>
                          <a:latin typeface="+mn-lt"/>
                          <a:cs typeface="Leelawadee" panose="020B0502040204020203" pitchFamily="34" charset="-34"/>
                        </a:rPr>
                        <a:t>Continually evaluate operations and value chain to identify, assess and address human rights risks and to engage key stakeholders</a:t>
                      </a:r>
                    </a:p>
                    <a:p>
                      <a:pPr marL="290513" lvl="1" indent="-171450">
                        <a:buFont typeface="Wingdings" panose="05000000000000000000" pitchFamily="2" charset="2"/>
                        <a:buChar char="Ø"/>
                      </a:pPr>
                      <a:r>
                        <a:rPr lang="en-US" sz="1050" b="1" noProof="0">
                          <a:solidFill>
                            <a:srgbClr val="2B660F"/>
                          </a:solidFill>
                          <a:latin typeface="+mn-lt"/>
                          <a:cs typeface="Leelawadee" panose="020B0502040204020203" pitchFamily="34" charset="-34"/>
                        </a:rPr>
                        <a:t>pep+ alignment: Promote fair and safe working conditions by advancing respect for human rights</a:t>
                      </a: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bl>
          </a:graphicData>
        </a:graphic>
      </p:graphicFrame>
      <p:pic>
        <p:nvPicPr>
          <p:cNvPr id="13" name="Picture 12" descr="A blue and green windmill with green arrows&#10;&#10;Description automatically generated">
            <a:extLst>
              <a:ext uri="{FF2B5EF4-FFF2-40B4-BE49-F238E27FC236}">
                <a16:creationId xmlns:a16="http://schemas.microsoft.com/office/drawing/2014/main" id="{E3326813-67C0-9A6B-E245-CDDFB12DCF8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sp>
        <p:nvSpPr>
          <p:cNvPr id="15" name="TextBox 14">
            <a:extLst>
              <a:ext uri="{FF2B5EF4-FFF2-40B4-BE49-F238E27FC236}">
                <a16:creationId xmlns:a16="http://schemas.microsoft.com/office/drawing/2014/main" id="{6249C661-5B64-9D97-B060-BEE5C33E6E1A}"/>
              </a:ext>
            </a:extLst>
          </p:cNvPr>
          <p:cNvSpPr txBox="1"/>
          <p:nvPr/>
        </p:nvSpPr>
        <p:spPr>
          <a:xfrm>
            <a:off x="7415561" y="6269189"/>
            <a:ext cx="4324003" cy="506261"/>
          </a:xfrm>
          <a:prstGeom prst="rect">
            <a:avLst/>
          </a:prstGeom>
          <a:solidFill>
            <a:srgbClr val="8EBC29"/>
          </a:solidFill>
        </p:spPr>
        <p:txBody>
          <a:bodyPr wrap="square" rtlCol="0" anchor="ctr">
            <a:noAutofit/>
          </a:bodyPr>
          <a:lstStyle/>
          <a:p>
            <a:pPr lvl="0" algn="ctr">
              <a:defRPr/>
            </a:pPr>
            <a:r>
              <a:rPr lang="en-US" sz="1050" i="1" kern="0">
                <a:solidFill>
                  <a:schemeClr val="bg1"/>
                </a:solidFill>
                <a:cs typeface="Leelawadee" panose="020B0502040204020203" pitchFamily="34" charset="-34"/>
              </a:rPr>
              <a:t>No common focus areas were identified across Positive Agriculture (PepsiCo), Positive Choices (PepsiCo) and Supporting Our Team Members (American Airlines).</a:t>
            </a:r>
          </a:p>
        </p:txBody>
      </p:sp>
    </p:spTree>
    <p:extLst>
      <p:ext uri="{BB962C8B-B14F-4D97-AF65-F5344CB8AC3E}">
        <p14:creationId xmlns:p14="http://schemas.microsoft.com/office/powerpoint/2010/main" val="3000803995"/>
      </p:ext>
    </p:extLst>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38F967-F02F-0EDC-782F-47FA345C0A91}"/>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030FC640-5E39-4708-0EB2-5BF2E0DEDF21}"/>
              </a:ext>
            </a:extLst>
          </p:cNvPr>
          <p:cNvGraphicFramePr>
            <a:graphicFrameLocks/>
          </p:cNvGraphicFramePr>
          <p:nvPr>
            <p:custDataLst>
              <p:tags r:id="rId1"/>
            </p:custDataLst>
            <p:extLst>
              <p:ext uri="{D42A27DB-BD31-4B8C-83A1-F6EECF244321}">
                <p14:modId xmlns:p14="http://schemas.microsoft.com/office/powerpoint/2010/main" val="6912381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2" name="think-cell data - do not delete" hidden="1">
                        <a:extLst>
                          <a:ext uri="{FF2B5EF4-FFF2-40B4-BE49-F238E27FC236}">
                            <a16:creationId xmlns:a16="http://schemas.microsoft.com/office/drawing/2014/main" id="{030FC640-5E39-4708-0EB2-5BF2E0DEDF2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CE8668A0-FD75-585B-6074-06A824CBA678}"/>
              </a:ext>
            </a:extLst>
          </p:cNvPr>
          <p:cNvSpPr>
            <a:spLocks noGrp="1"/>
          </p:cNvSpPr>
          <p:nvPr>
            <p:ph type="title"/>
          </p:nvPr>
        </p:nvSpPr>
        <p:spPr>
          <a:xfrm>
            <a:off x="304800" y="247650"/>
            <a:ext cx="11585575" cy="968375"/>
          </a:xfrm>
        </p:spPr>
        <p:txBody>
          <a:bodyPr vert="horz" rIns="0"/>
          <a:lstStyle/>
          <a:p>
            <a:r>
              <a:rPr lang="en-US" sz="2600"/>
              <a:t>COMMONALITY BETWEEN SPEEDWAY’S AND PEP+ FOCUS AREAS</a:t>
            </a:r>
            <a:br>
              <a:rPr lang="en-US" sz="2600"/>
            </a:br>
            <a:r>
              <a:rPr lang="en-US" sz="1800" i="1"/>
              <a:t>And how these focus areas align with pep+ pillars</a:t>
            </a:r>
          </a:p>
        </p:txBody>
      </p:sp>
      <p:sp>
        <p:nvSpPr>
          <p:cNvPr id="13" name="Rectangle: Top Corners Rounded 12">
            <a:extLst>
              <a:ext uri="{FF2B5EF4-FFF2-40B4-BE49-F238E27FC236}">
                <a16:creationId xmlns:a16="http://schemas.microsoft.com/office/drawing/2014/main" id="{9C4F3FE8-FBCD-3AC5-A270-182EB2F0CE86}"/>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 name="Table 4">
            <a:extLst>
              <a:ext uri="{FF2B5EF4-FFF2-40B4-BE49-F238E27FC236}">
                <a16:creationId xmlns:a16="http://schemas.microsoft.com/office/drawing/2014/main" id="{36540B95-23DE-4C37-F740-27D23DDC99F1}"/>
              </a:ext>
            </a:extLst>
          </p:cNvPr>
          <p:cNvGraphicFramePr>
            <a:graphicFrameLocks noGrp="1"/>
          </p:cNvGraphicFramePr>
          <p:nvPr>
            <p:extLst>
              <p:ext uri="{D42A27DB-BD31-4B8C-83A1-F6EECF244321}">
                <p14:modId xmlns:p14="http://schemas.microsoft.com/office/powerpoint/2010/main" val="193636226"/>
              </p:ext>
            </p:extLst>
          </p:nvPr>
        </p:nvGraphicFramePr>
        <p:xfrm>
          <a:off x="-7620" y="1148230"/>
          <a:ext cx="11986260" cy="5285740"/>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2499360">
                  <a:extLst>
                    <a:ext uri="{9D8B030D-6E8A-4147-A177-3AD203B41FA5}">
                      <a16:colId xmlns:a16="http://schemas.microsoft.com/office/drawing/2014/main" val="2382844442"/>
                    </a:ext>
                  </a:extLst>
                </a:gridCol>
                <a:gridCol w="2745430">
                  <a:extLst>
                    <a:ext uri="{9D8B030D-6E8A-4147-A177-3AD203B41FA5}">
                      <a16:colId xmlns:a16="http://schemas.microsoft.com/office/drawing/2014/main" val="957515009"/>
                    </a:ext>
                  </a:extLst>
                </a:gridCol>
                <a:gridCol w="2376325">
                  <a:extLst>
                    <a:ext uri="{9D8B030D-6E8A-4147-A177-3AD203B41FA5}">
                      <a16:colId xmlns:a16="http://schemas.microsoft.com/office/drawing/2014/main" val="2353111847"/>
                    </a:ext>
                  </a:extLst>
                </a:gridCol>
                <a:gridCol w="2376325">
                  <a:extLst>
                    <a:ext uri="{9D8B030D-6E8A-4147-A177-3AD203B41FA5}">
                      <a16:colId xmlns:a16="http://schemas.microsoft.com/office/drawing/2014/main" val="3958386930"/>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buNone/>
                      </a:pPr>
                      <a:r>
                        <a:rPr lang="en-US" sz="1200" b="1" i="0" noProof="0">
                          <a:solidFill>
                            <a:schemeClr val="bg1"/>
                          </a:solidFill>
                          <a:effectLst/>
                          <a:latin typeface="+mn-lt"/>
                        </a:rPr>
                        <a:t>CO2 Emission Reduction</a:t>
                      </a:r>
                      <a:r>
                        <a:rPr lang="en-US" sz="1200" b="0" i="0" noProof="0">
                          <a:solidFill>
                            <a:schemeClr val="bg1"/>
                          </a:solidFill>
                          <a:effectLst/>
                          <a:latin typeface="+mn-lt"/>
                        </a:rPr>
                        <a:t>​</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buNone/>
                      </a:pPr>
                      <a:r>
                        <a:rPr lang="en-US" sz="1200" b="1" i="0" noProof="0">
                          <a:solidFill>
                            <a:schemeClr val="bg1"/>
                          </a:solidFill>
                          <a:effectLst/>
                          <a:latin typeface="+mn-lt"/>
                        </a:rPr>
                        <a:t>Food waste + recycling</a:t>
                      </a:r>
                      <a:r>
                        <a:rPr lang="en-US" sz="1200" b="0" i="0" noProof="0">
                          <a:solidFill>
                            <a:schemeClr val="bg1"/>
                          </a:solidFill>
                          <a:effectLst/>
                          <a:latin typeface="+mn-lt"/>
                        </a:rPr>
                        <a:t>​</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buNone/>
                      </a:pPr>
                      <a:r>
                        <a:rPr lang="en-US" sz="1200" b="1" i="0" noProof="0">
                          <a:solidFill>
                            <a:schemeClr val="bg1"/>
                          </a:solidFill>
                          <a:effectLst/>
                          <a:latin typeface="+mn-lt"/>
                        </a:rPr>
                        <a:t>Plastic Reduction</a:t>
                      </a:r>
                      <a:r>
                        <a:rPr lang="en-US" sz="1200" b="0" i="0" noProof="0">
                          <a:solidFill>
                            <a:schemeClr val="bg1"/>
                          </a:solidFill>
                          <a:effectLst/>
                          <a:latin typeface="+mn-lt"/>
                        </a:rPr>
                        <a:t>​</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buNone/>
                      </a:pPr>
                      <a:r>
                        <a:rPr lang="en-US" sz="1200" b="1" i="0" noProof="0">
                          <a:solidFill>
                            <a:schemeClr val="bg1"/>
                          </a:solidFill>
                          <a:effectLst/>
                          <a:latin typeface="+mn-lt"/>
                        </a:rPr>
                        <a:t>Sustainable Procurement</a:t>
                      </a:r>
                      <a:r>
                        <a:rPr lang="en-US" sz="1200" b="0" i="0" noProof="0">
                          <a:solidFill>
                            <a:schemeClr val="bg1"/>
                          </a:solidFill>
                          <a:effectLst/>
                          <a:latin typeface="+mn-lt"/>
                        </a:rPr>
                        <a:t>​</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1280160">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954F07"/>
                          </a:solidFill>
                          <a:latin typeface="+mj-lt"/>
                          <a:ea typeface="+mn-ea"/>
                          <a:cs typeface="Leelawadee"/>
                        </a:rPr>
                        <a:t>POSITIVE </a:t>
                      </a:r>
                      <a:br>
                        <a:rPr lang="en-US" sz="1400" kern="1200">
                          <a:solidFill>
                            <a:srgbClr val="954F07"/>
                          </a:solidFill>
                          <a:latin typeface="+mj-lt"/>
                          <a:ea typeface="+mn-ea"/>
                          <a:cs typeface="Leelawadee"/>
                        </a:rPr>
                      </a:br>
                      <a:r>
                        <a:rPr lang="en-US" sz="1400" kern="1200">
                          <a:solidFill>
                            <a:srgbClr val="954F07"/>
                          </a:solidFill>
                          <a:latin typeface="+mj-lt"/>
                          <a:ea typeface="+mn-ea"/>
                          <a:cs typeface="Leelawadee"/>
                        </a:rPr>
                        <a:t>AGRICULTURE</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9F0A"/>
                    </a:solidFill>
                  </a:tcPr>
                </a:tc>
                <a:tc>
                  <a:txBody>
                    <a:bodyPr/>
                    <a:lstStyle/>
                    <a:p>
                      <a:pPr algn="ctr" rtl="0" fontAlgn="base">
                        <a:lnSpc>
                          <a:spcPts val="1275"/>
                        </a:lnSpc>
                        <a:buNone/>
                      </a:pPr>
                      <a:r>
                        <a:rPr lang="en-US" sz="1050" b="0" i="1" u="none" strike="noStrike" noProof="0">
                          <a:solidFill>
                            <a:schemeClr val="accent3"/>
                          </a:solidFill>
                          <a:effectLst/>
                          <a:latin typeface="+mn-lt"/>
                        </a:rPr>
                        <a:t>No commonalities. </a:t>
                      </a:r>
                      <a:r>
                        <a:rPr lang="en-US" sz="1050" b="0" i="0" noProof="0">
                          <a:solidFill>
                            <a:schemeClr val="accent3"/>
                          </a:solidFill>
                          <a:effectLst/>
                          <a:latin typeface="+mn-lt"/>
                        </a:rPr>
                        <a:t>​</a:t>
                      </a: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base">
                        <a:lnSpc>
                          <a:spcPts val="1275"/>
                        </a:lnSpc>
                        <a:buNone/>
                      </a:pPr>
                      <a:r>
                        <a:rPr lang="en-US" sz="1050" b="0" i="1" u="none" strike="noStrike" noProof="0">
                          <a:solidFill>
                            <a:schemeClr val="accent3"/>
                          </a:solidFill>
                          <a:effectLst/>
                          <a:latin typeface="+mn-lt"/>
                        </a:rPr>
                        <a:t>No commonalities. </a:t>
                      </a:r>
                      <a:r>
                        <a:rPr lang="en-US" sz="1050" b="0" i="0" noProof="0">
                          <a:solidFill>
                            <a:schemeClr val="accent3"/>
                          </a:solidFill>
                          <a:effectLst/>
                          <a:latin typeface="+mn-lt"/>
                        </a:rPr>
                        <a:t>​</a:t>
                      </a: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rtl="0" fontAlgn="base">
                        <a:lnSpc>
                          <a:spcPts val="1275"/>
                        </a:lnSpc>
                        <a:buFont typeface="Arial" panose="020B0604020202020204" pitchFamily="34" charset="0"/>
                        <a:buNone/>
                      </a:pPr>
                      <a:r>
                        <a:rPr lang="en-US" sz="1050" b="0" i="1" u="none" strike="noStrike" noProof="0">
                          <a:solidFill>
                            <a:schemeClr val="accent3"/>
                          </a:solidFill>
                          <a:effectLst/>
                          <a:latin typeface="+mn-lt"/>
                        </a:rPr>
                        <a:t>No commonalities. </a:t>
                      </a:r>
                      <a:r>
                        <a:rPr lang="en-US" sz="1050" b="0" i="0" noProof="0">
                          <a:solidFill>
                            <a:schemeClr val="accent3"/>
                          </a:solidFill>
                          <a:effectLst/>
                          <a:latin typeface="+mn-lt"/>
                        </a:rPr>
                        <a:t>​</a:t>
                      </a: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indent="-120650" algn="l" rtl="0" fontAlgn="base">
                        <a:lnSpc>
                          <a:spcPct val="100000"/>
                        </a:lnSpc>
                        <a:buFont typeface="Arial" panose="020B0604020202020204" pitchFamily="34" charset="0"/>
                        <a:buChar char="•"/>
                      </a:pPr>
                      <a:r>
                        <a:rPr lang="en-US" sz="1050" b="0" i="0" noProof="0">
                          <a:solidFill>
                            <a:schemeClr val="accent3"/>
                          </a:solidFill>
                          <a:effectLst/>
                          <a:highlight>
                            <a:srgbClr val="FFC624"/>
                          </a:highlight>
                          <a:latin typeface="+mn-lt"/>
                        </a:rPr>
                        <a:t>Target</a:t>
                      </a:r>
                      <a:r>
                        <a:rPr lang="en-US" sz="1050" b="0" i="0" noProof="0">
                          <a:solidFill>
                            <a:schemeClr val="accent3"/>
                          </a:solidFill>
                          <a:effectLst/>
                          <a:latin typeface="+mn-lt"/>
                        </a:rPr>
                        <a:t>: Ensure 50% of raw food ingredients are sustainably sourced by 2030 and 100% of raw ingredients are sustainably sourced by 2050. ​</a:t>
                      </a:r>
                    </a:p>
                    <a:p>
                      <a:pPr marL="350838" lvl="1" indent="-176213" algn="l" rtl="0" fontAlgn="base">
                        <a:lnSpc>
                          <a:spcPct val="100000"/>
                        </a:lnSpc>
                        <a:spcBef>
                          <a:spcPts val="400"/>
                        </a:spcBef>
                        <a:buFont typeface="Wingdings" panose="05000000000000000000" pitchFamily="2" charset="2"/>
                        <a:buChar char="Ø"/>
                      </a:pPr>
                      <a:r>
                        <a:rPr lang="en-US" sz="1050" b="1" i="0" noProof="0">
                          <a:solidFill>
                            <a:schemeClr val="accent3"/>
                          </a:solidFill>
                          <a:effectLst/>
                          <a:latin typeface="+mn-lt"/>
                        </a:rPr>
                        <a:t>pep+ alignment: Sustainably source 90% of our key ingredients and progress volumes (10% or less) that face systemic barriers towards being sustainably </a:t>
                      </a:r>
                      <a:br>
                        <a:rPr lang="en-US" sz="1050" b="1" i="0" noProof="0">
                          <a:solidFill>
                            <a:schemeClr val="accent3"/>
                          </a:solidFill>
                          <a:effectLst/>
                          <a:latin typeface="+mn-lt"/>
                        </a:rPr>
                      </a:br>
                      <a:r>
                        <a:rPr lang="en-US" sz="1050" b="1" i="0" noProof="0">
                          <a:solidFill>
                            <a:schemeClr val="accent3"/>
                          </a:solidFill>
                          <a:effectLst/>
                          <a:latin typeface="+mn-lt"/>
                        </a:rPr>
                        <a:t>sourced in accordance with </a:t>
                      </a:r>
                      <a:br>
                        <a:rPr lang="en-US" sz="1050" b="1" i="0" noProof="0">
                          <a:solidFill>
                            <a:schemeClr val="accent3"/>
                          </a:solidFill>
                          <a:effectLst/>
                          <a:latin typeface="+mn-lt"/>
                        </a:rPr>
                      </a:br>
                      <a:r>
                        <a:rPr lang="en-US" sz="1050" b="1" i="0" noProof="0">
                          <a:solidFill>
                            <a:schemeClr val="accent3"/>
                          </a:solidFill>
                          <a:effectLst/>
                          <a:latin typeface="+mn-lt"/>
                        </a:rPr>
                        <a:t>our guidelines, by 2030 </a:t>
                      </a:r>
                      <a:r>
                        <a:rPr lang="en-US" sz="1050" b="0" i="0" noProof="0">
                          <a:solidFill>
                            <a:schemeClr val="accent3"/>
                          </a:solidFill>
                          <a:effectLst/>
                          <a:latin typeface="+mn-lt"/>
                        </a:rPr>
                        <a:t>​</a:t>
                      </a: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3172968">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indent="-120650" algn="l" rtl="0" fontAlgn="base">
                        <a:lnSpc>
                          <a:spcPct val="100000"/>
                        </a:lnSpc>
                        <a:buFont typeface="Arial" panose="020B0604020202020204" pitchFamily="34" charset="0"/>
                        <a:buChar char="•"/>
                      </a:pPr>
                      <a:r>
                        <a:rPr lang="en-US" sz="1050" b="0" i="0" noProof="0">
                          <a:solidFill>
                            <a:schemeClr val="accent3"/>
                          </a:solidFill>
                          <a:effectLst/>
                          <a:highlight>
                            <a:srgbClr val="FFC624"/>
                          </a:highlight>
                          <a:latin typeface="+mn-lt"/>
                        </a:rPr>
                        <a:t>Target</a:t>
                      </a:r>
                      <a:r>
                        <a:rPr lang="en-US" sz="1050" b="0" i="0" noProof="0">
                          <a:solidFill>
                            <a:schemeClr val="accent3"/>
                          </a:solidFill>
                          <a:effectLst/>
                          <a:latin typeface="+mn-lt"/>
                        </a:rPr>
                        <a:t>: Reduce CO₂ emissions from stores by 50% compared to 2013 levels by 2030 and achieve 100% CO₂ reduction across </a:t>
                      </a:r>
                      <a:br>
                        <a:rPr lang="en-US" sz="1050" b="0" i="0" noProof="0">
                          <a:solidFill>
                            <a:schemeClr val="accent3"/>
                          </a:solidFill>
                          <a:effectLst/>
                          <a:latin typeface="+mn-lt"/>
                        </a:rPr>
                      </a:br>
                      <a:r>
                        <a:rPr lang="en-US" sz="1050" b="0" i="0" noProof="0">
                          <a:solidFill>
                            <a:schemeClr val="accent3"/>
                          </a:solidFill>
                          <a:effectLst/>
                          <a:latin typeface="+mn-lt"/>
                        </a:rPr>
                        <a:t>the supply chain by 2050​</a:t>
                      </a:r>
                    </a:p>
                    <a:p>
                      <a:pPr marL="350838" lvl="1" indent="-176213" algn="l" rtl="0" fontAlgn="base">
                        <a:lnSpc>
                          <a:spcPct val="100000"/>
                        </a:lnSpc>
                        <a:spcBef>
                          <a:spcPts val="400"/>
                        </a:spcBef>
                        <a:buFont typeface="Wingdings" panose="05000000000000000000" pitchFamily="2" charset="2"/>
                        <a:buChar char="Ø"/>
                      </a:pPr>
                      <a:r>
                        <a:rPr lang="en-US" sz="1050" b="1" i="0" noProof="0">
                          <a:solidFill>
                            <a:schemeClr val="accent3"/>
                          </a:solidFill>
                          <a:effectLst/>
                          <a:latin typeface="+mn-lt"/>
                        </a:rPr>
                        <a:t>pep+ alignment: Achieve a 50% reduction in Scope 1 and 2 emissions by 2030 (vs 2022 baseline) </a:t>
                      </a:r>
                      <a:r>
                        <a:rPr lang="en-US" sz="1050" b="0" i="0" noProof="0">
                          <a:solidFill>
                            <a:schemeClr val="accent3"/>
                          </a:solidFill>
                          <a:effectLst/>
                          <a:latin typeface="+mn-lt"/>
                        </a:rPr>
                        <a:t>​</a:t>
                      </a:r>
                    </a:p>
                    <a:p>
                      <a:pPr marL="350838" lvl="1" indent="-176213" algn="l" rtl="0" fontAlgn="base">
                        <a:lnSpc>
                          <a:spcPct val="100000"/>
                        </a:lnSpc>
                        <a:spcBef>
                          <a:spcPts val="800"/>
                        </a:spcBef>
                        <a:buFont typeface="Wingdings" panose="05000000000000000000" pitchFamily="2" charset="2"/>
                        <a:buChar char="Ø"/>
                      </a:pPr>
                      <a:r>
                        <a:rPr lang="en-US" sz="1050" b="1" i="0" noProof="0">
                          <a:solidFill>
                            <a:schemeClr val="accent3"/>
                          </a:solidFill>
                          <a:effectLst/>
                          <a:latin typeface="+mn-lt"/>
                        </a:rPr>
                        <a:t>pep+ alignment: Achieve a 42% reduction in Scope 3 Energy &amp; Industry (E&amp;I) emissions by 2030 </a:t>
                      </a:r>
                      <a:br>
                        <a:rPr lang="en-US" sz="1050" b="1" i="0" noProof="0">
                          <a:solidFill>
                            <a:schemeClr val="accent3"/>
                          </a:solidFill>
                          <a:effectLst/>
                          <a:latin typeface="+mn-lt"/>
                        </a:rPr>
                      </a:br>
                      <a:r>
                        <a:rPr lang="en-US" sz="1050" b="1" i="0" noProof="0">
                          <a:solidFill>
                            <a:schemeClr val="accent3"/>
                          </a:solidFill>
                          <a:effectLst/>
                          <a:latin typeface="+mn-lt"/>
                        </a:rPr>
                        <a:t>(vs 2022 baseline) </a:t>
                      </a:r>
                      <a:r>
                        <a:rPr lang="en-US" sz="1050" b="0" i="0" noProof="0">
                          <a:solidFill>
                            <a:schemeClr val="accent3"/>
                          </a:solidFill>
                          <a:effectLst/>
                          <a:latin typeface="+mn-lt"/>
                        </a:rPr>
                        <a:t>​</a:t>
                      </a:r>
                    </a:p>
                    <a:p>
                      <a:pPr marL="350838" lvl="1" indent="-176213" algn="l" rtl="0" fontAlgn="base">
                        <a:lnSpc>
                          <a:spcPct val="100000"/>
                        </a:lnSpc>
                        <a:spcBef>
                          <a:spcPts val="800"/>
                        </a:spcBef>
                        <a:buFont typeface="Wingdings" panose="05000000000000000000" pitchFamily="2" charset="2"/>
                        <a:buChar char="Ø"/>
                      </a:pPr>
                      <a:r>
                        <a:rPr lang="en-US" sz="1050" b="1" i="0" noProof="0">
                          <a:solidFill>
                            <a:schemeClr val="accent3"/>
                          </a:solidFill>
                          <a:effectLst/>
                          <a:latin typeface="+mn-lt"/>
                        </a:rPr>
                        <a:t>pep+ alignment: Achieve net-zero emissions by 2050 or sooner </a:t>
                      </a:r>
                      <a:r>
                        <a:rPr lang="en-US" sz="1050" b="0" i="0" noProof="0">
                          <a:solidFill>
                            <a:schemeClr val="accent3"/>
                          </a:solidFill>
                          <a:effectLst/>
                          <a:latin typeface="+mn-lt"/>
                        </a:rPr>
                        <a:t>​</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indent="-120650" algn="l" rtl="0" fontAlgn="base">
                        <a:lnSpc>
                          <a:spcPct val="100000"/>
                        </a:lnSpc>
                        <a:buFont typeface="Arial" panose="020B0604020202020204" pitchFamily="34" charset="0"/>
                        <a:buChar char="•"/>
                      </a:pPr>
                      <a:r>
                        <a:rPr lang="en-US" sz="1050" b="0" i="0" noProof="0">
                          <a:solidFill>
                            <a:schemeClr val="accent3"/>
                          </a:solidFill>
                          <a:effectLst/>
                          <a:highlight>
                            <a:srgbClr val="FFC624"/>
                          </a:highlight>
                          <a:latin typeface="+mn-lt"/>
                        </a:rPr>
                        <a:t>Target</a:t>
                      </a:r>
                      <a:r>
                        <a:rPr lang="en-US" sz="1050" b="0" i="0" noProof="0">
                          <a:solidFill>
                            <a:schemeClr val="accent3"/>
                          </a:solidFill>
                          <a:effectLst/>
                          <a:latin typeface="+mn-lt"/>
                        </a:rPr>
                        <a:t>: Achieve 100% recycling rate by 2050. ​</a:t>
                      </a:r>
                    </a:p>
                    <a:p>
                      <a:pPr marL="350838" lvl="1" indent="-176213" algn="l" rtl="0" fontAlgn="base">
                        <a:lnSpc>
                          <a:spcPct val="100000"/>
                        </a:lnSpc>
                        <a:spcBef>
                          <a:spcPts val="400"/>
                        </a:spcBef>
                        <a:buFont typeface="Wingdings" panose="05000000000000000000" pitchFamily="2" charset="2"/>
                        <a:buChar char="Ø"/>
                      </a:pPr>
                      <a:r>
                        <a:rPr lang="en-US" sz="1050" b="1" i="0" noProof="0">
                          <a:solidFill>
                            <a:schemeClr val="accent3"/>
                          </a:solidFill>
                          <a:effectLst/>
                          <a:latin typeface="+mn-lt"/>
                        </a:rPr>
                        <a:t>pep+ alignment: Achieve 97% or greater reusable, recyclable, or compostable (RRC) packaging by design by 2030 in </a:t>
                      </a:r>
                      <a:br>
                        <a:rPr lang="en-US" sz="1050" b="1" i="0" noProof="0">
                          <a:solidFill>
                            <a:schemeClr val="accent3"/>
                          </a:solidFill>
                          <a:effectLst/>
                          <a:latin typeface="+mn-lt"/>
                        </a:rPr>
                      </a:br>
                      <a:r>
                        <a:rPr lang="en-US" sz="1050" b="1" i="0" noProof="0">
                          <a:solidFill>
                            <a:schemeClr val="accent3"/>
                          </a:solidFill>
                          <a:effectLst/>
                          <a:latin typeface="+mn-lt"/>
                        </a:rPr>
                        <a:t>our primary and secondary packaging </a:t>
                      </a:r>
                      <a:br>
                        <a:rPr lang="en-US" sz="1050" b="1" i="0" noProof="0">
                          <a:solidFill>
                            <a:schemeClr val="accent3"/>
                          </a:solidFill>
                          <a:effectLst/>
                          <a:latin typeface="+mn-lt"/>
                        </a:rPr>
                      </a:br>
                      <a:r>
                        <a:rPr lang="en-US" sz="1050" b="1" i="0" noProof="0">
                          <a:solidFill>
                            <a:schemeClr val="accent3"/>
                          </a:solidFill>
                          <a:effectLst/>
                          <a:latin typeface="+mn-lt"/>
                        </a:rPr>
                        <a:t>in our key packaging markets </a:t>
                      </a:r>
                      <a:r>
                        <a:rPr lang="en-US" sz="1050" b="0" i="0" noProof="0">
                          <a:solidFill>
                            <a:schemeClr val="accent3"/>
                          </a:solidFill>
                          <a:effectLst/>
                          <a:latin typeface="+mn-lt"/>
                        </a:rPr>
                        <a:t>​</a:t>
                      </a: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base">
                        <a:lnSpc>
                          <a:spcPts val="1275"/>
                        </a:lnSpc>
                        <a:buNone/>
                      </a:pPr>
                      <a:r>
                        <a:rPr lang="en-US" sz="1050" b="0" i="1" u="none" strike="noStrike" noProof="0">
                          <a:solidFill>
                            <a:schemeClr val="accent3"/>
                          </a:solidFill>
                          <a:effectLst/>
                          <a:latin typeface="+mn-lt"/>
                        </a:rPr>
                        <a:t>No commonalities. </a:t>
                      </a:r>
                      <a:r>
                        <a:rPr lang="en-US" sz="1050" b="0" i="0" noProof="0">
                          <a:solidFill>
                            <a:schemeClr val="accent3"/>
                          </a:solidFill>
                          <a:effectLst/>
                          <a:latin typeface="+mn-lt"/>
                        </a:rPr>
                        <a:t>​</a:t>
                      </a: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base">
                        <a:lnSpc>
                          <a:spcPts val="1275"/>
                        </a:lnSpc>
                        <a:buNone/>
                      </a:pPr>
                      <a:r>
                        <a:rPr lang="en-US" sz="1050" b="0" i="1" u="none" strike="noStrike" noProof="0">
                          <a:solidFill>
                            <a:schemeClr val="accent3"/>
                          </a:solidFill>
                          <a:effectLst/>
                          <a:latin typeface="+mn-lt"/>
                        </a:rPr>
                        <a:t>No commonalities. </a:t>
                      </a:r>
                      <a:r>
                        <a:rPr lang="en-US" sz="1050" b="0" i="0" noProof="0">
                          <a:solidFill>
                            <a:schemeClr val="accent3"/>
                          </a:solidFill>
                          <a:effectLst/>
                          <a:latin typeface="+mn-lt"/>
                        </a:rPr>
                        <a:t>​</a:t>
                      </a: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bl>
          </a:graphicData>
        </a:graphic>
      </p:graphicFrame>
      <p:pic>
        <p:nvPicPr>
          <p:cNvPr id="15" name="Picture 14" descr="A logo of a leaf in a circle&#10;&#10;Description automatically generated">
            <a:extLst>
              <a:ext uri="{FF2B5EF4-FFF2-40B4-BE49-F238E27FC236}">
                <a16:creationId xmlns:a16="http://schemas.microsoft.com/office/drawing/2014/main" id="{59DBA010-8D9C-5413-64C3-626E9847FEC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pic>
        <p:nvPicPr>
          <p:cNvPr id="17" name="Picture 16" descr="A blue and green windmill with green arrows&#10;&#10;Description automatically generated">
            <a:extLst>
              <a:ext uri="{FF2B5EF4-FFF2-40B4-BE49-F238E27FC236}">
                <a16:creationId xmlns:a16="http://schemas.microsoft.com/office/drawing/2014/main" id="{68892D1C-814F-5EA6-6235-440C58D8BD5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3827848"/>
            <a:ext cx="556204" cy="604020"/>
          </a:xfrm>
          <a:prstGeom prst="rect">
            <a:avLst/>
          </a:prstGeom>
        </p:spPr>
      </p:pic>
      <p:sp>
        <p:nvSpPr>
          <p:cNvPr id="20" name="TextBox 19">
            <a:extLst>
              <a:ext uri="{FF2B5EF4-FFF2-40B4-BE49-F238E27FC236}">
                <a16:creationId xmlns:a16="http://schemas.microsoft.com/office/drawing/2014/main" id="{99CED0D8-55C3-32C4-0503-F64BF606B957}"/>
              </a:ext>
            </a:extLst>
          </p:cNvPr>
          <p:cNvSpPr txBox="1"/>
          <p:nvPr/>
        </p:nvSpPr>
        <p:spPr>
          <a:xfrm>
            <a:off x="8734425" y="6269189"/>
            <a:ext cx="3005138" cy="506261"/>
          </a:xfrm>
          <a:prstGeom prst="rect">
            <a:avLst/>
          </a:prstGeom>
          <a:solidFill>
            <a:srgbClr val="8EBC29"/>
          </a:solidFill>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a:ln>
                  <a:noFill/>
                </a:ln>
                <a:solidFill>
                  <a:schemeClr val="bg1"/>
                </a:solidFill>
                <a:effectLst/>
                <a:uLnTx/>
                <a:uFillTx/>
                <a:cs typeface="Leelawadee" panose="020B0502040204020203" pitchFamily="34" charset="-34"/>
              </a:rPr>
              <a:t>No common focus areas were identified across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a:ln>
                  <a:noFill/>
                </a:ln>
                <a:solidFill>
                  <a:schemeClr val="bg1"/>
                </a:solidFill>
                <a:effectLst/>
                <a:uLnTx/>
                <a:uFillTx/>
                <a:cs typeface="Leelawadee" panose="020B0502040204020203" pitchFamily="34" charset="-34"/>
              </a:rPr>
              <a:t>Positive Choices (PepsiCo).</a:t>
            </a:r>
          </a:p>
        </p:txBody>
      </p:sp>
      <p:pic>
        <p:nvPicPr>
          <p:cNvPr id="5" name="Picture 4" descr="Speedway to acquire 78 Express Mart locations in New York ...">
            <a:extLst>
              <a:ext uri="{FF2B5EF4-FFF2-40B4-BE49-F238E27FC236}">
                <a16:creationId xmlns:a16="http://schemas.microsoft.com/office/drawing/2014/main" id="{DC5266EF-BBE1-49D7-C551-1B5D21EF2803}"/>
              </a:ext>
            </a:extLst>
          </p:cNvPr>
          <p:cNvPicPr>
            <a:picLocks noChangeAspect="1"/>
          </p:cNvPicPr>
          <p:nvPr/>
        </p:nvPicPr>
        <p:blipFill>
          <a:blip r:embed="rId8">
            <a:clrChange>
              <a:clrFrom>
                <a:srgbClr val="FFFFFF"/>
              </a:clrFrom>
              <a:clrTo>
                <a:srgbClr val="FFFFFF">
                  <a:alpha val="0"/>
                </a:srgbClr>
              </a:clrTo>
            </a:clrChange>
          </a:blip>
          <a:srcRect l="6120" t="32748" r="7660" b="37244"/>
          <a:stretch>
            <a:fillRect/>
          </a:stretch>
        </p:blipFill>
        <p:spPr>
          <a:xfrm>
            <a:off x="10126980" y="391621"/>
            <a:ext cx="1760220" cy="342614"/>
          </a:xfrm>
          <a:prstGeom prst="rect">
            <a:avLst/>
          </a:prstGeom>
        </p:spPr>
      </p:pic>
    </p:spTree>
    <p:extLst>
      <p:ext uri="{BB962C8B-B14F-4D97-AF65-F5344CB8AC3E}">
        <p14:creationId xmlns:p14="http://schemas.microsoft.com/office/powerpoint/2010/main" val="556498701"/>
      </p:ext>
    </p:extLst>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6EA887-2317-FC07-F0D6-CA4778900005}"/>
            </a:ext>
          </a:extLst>
        </p:cNvPr>
        <p:cNvGrpSpPr/>
        <p:nvPr/>
      </p:nvGrpSpPr>
      <p:grpSpPr>
        <a:xfrm>
          <a:off x="0" y="0"/>
          <a:ext cx="0" cy="0"/>
          <a:chOff x="0" y="0"/>
          <a:chExt cx="0" cy="0"/>
        </a:xfrm>
      </p:grpSpPr>
      <p:pic>
        <p:nvPicPr>
          <p:cNvPr id="6146" name="Picture 2" descr="SSP Group logo in transparent PNG and vectorized SVG formats">
            <a:extLst>
              <a:ext uri="{FF2B5EF4-FFF2-40B4-BE49-F238E27FC236}">
                <a16:creationId xmlns:a16="http://schemas.microsoft.com/office/drawing/2014/main" id="{AF1EDD32-ADE9-9319-C9B1-485F3EC474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168578"/>
            <a:ext cx="4660901" cy="2520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6551131"/>
      </p:ext>
    </p:extLst>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02C466-40F9-9334-79D2-10D5A7DF5C22}"/>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59585FB6-77FE-8339-C0FA-E9F5042BE997}"/>
              </a:ext>
            </a:extLst>
          </p:cNvPr>
          <p:cNvGraphicFramePr>
            <a:graphicFrameLocks/>
          </p:cNvGraphicFramePr>
          <p:nvPr>
            <p:custDataLst>
              <p:tags r:id="rId1"/>
            </p:custDataLst>
            <p:extLst>
              <p:ext uri="{D42A27DB-BD31-4B8C-83A1-F6EECF244321}">
                <p14:modId xmlns:p14="http://schemas.microsoft.com/office/powerpoint/2010/main" val="26249269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5" name="think-cell data - do not delete" hidden="1">
                        <a:extLst>
                          <a:ext uri="{FF2B5EF4-FFF2-40B4-BE49-F238E27FC236}">
                            <a16:creationId xmlns:a16="http://schemas.microsoft.com/office/drawing/2014/main" id="{59585FB6-77FE-8339-C0FA-E9F5042BE99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7" name="Picture 2" descr="SSP Group - Wikipedia">
            <a:extLst>
              <a:ext uri="{FF2B5EF4-FFF2-40B4-BE49-F238E27FC236}">
                <a16:creationId xmlns:a16="http://schemas.microsoft.com/office/drawing/2014/main" id="{F7724B6A-4780-686E-C69D-DAB53D052572}"/>
              </a:ext>
            </a:extLst>
          </p:cNvPr>
          <p:cNvPicPr>
            <a:picLocks noGrp="1" noChangeAspect="1" noChangeArrowheads="1"/>
          </p:cNvPicPr>
          <p:nvPr>
            <p:ph type="pic" sz="quarter" idx="14"/>
          </p:nvPr>
        </p:nvPicPr>
        <p:blipFill rotWithShape="1">
          <a:blip r:embed="rId6">
            <a:extLst>
              <a:ext uri="{28A0092B-C50C-407E-A947-70E740481C1C}">
                <a14:useLocalDpi xmlns:a14="http://schemas.microsoft.com/office/drawing/2010/main" val="0"/>
              </a:ext>
            </a:extLst>
          </a:blip>
          <a:srcRect l="-7000" t="-77178" r="-15092" b="-77178"/>
          <a:stretch>
            <a:fillRect/>
          </a:stretch>
        </p:blipFill>
        <p:spPr bwMode="auto">
          <a:xfrm>
            <a:off x="0" y="0"/>
            <a:ext cx="609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Single Corner Rounded 9">
            <a:extLst>
              <a:ext uri="{FF2B5EF4-FFF2-40B4-BE49-F238E27FC236}">
                <a16:creationId xmlns:a16="http://schemas.microsoft.com/office/drawing/2014/main" id="{34A1FD8C-ED2F-8E77-07F5-120BD7190DB6}"/>
              </a:ext>
            </a:extLst>
          </p:cNvPr>
          <p:cNvSpPr>
            <a:spLocks/>
          </p:cNvSpPr>
          <p:nvPr/>
        </p:nvSpPr>
        <p:spPr>
          <a:xfrm>
            <a:off x="6300438" y="825872"/>
            <a:ext cx="5852160" cy="66792"/>
          </a:xfrm>
          <a:prstGeom prst="round1Rect">
            <a:avLst>
              <a:gd name="adj" fmla="val 3618"/>
            </a:avLst>
          </a:prstGeom>
          <a:solidFill>
            <a:srgbClr val="0F440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182880" numCol="1" spcCol="38100" rtlCol="0" anchor="b">
            <a:noAutofit/>
          </a:bodyPr>
          <a:lstStyle/>
          <a:p>
            <a:pPr defTabSz="914400"/>
            <a:r>
              <a:rPr kumimoji="0" lang="en-US" sz="3200" b="0" i="0" u="none" strike="noStrike" kern="1200" cap="all" spc="0" normalizeH="0" baseline="0" noProof="0">
                <a:ln>
                  <a:noFill/>
                </a:ln>
                <a:solidFill>
                  <a:srgbClr val="0F440E"/>
                </a:solidFill>
                <a:effectLst/>
                <a:uLnTx/>
                <a:uFillTx/>
                <a:latin typeface="GT Pressura LCG Black"/>
                <a:ea typeface="+mj-ea"/>
                <a:cs typeface="+mj-cs"/>
              </a:rPr>
              <a:t>KEY TAKEAWAYS</a:t>
            </a:r>
            <a:endParaRPr lang="en-US" b="1">
              <a:solidFill>
                <a:srgbClr val="0F440E"/>
              </a:solidFill>
              <a:latin typeface="+mj-lt"/>
            </a:endParaRPr>
          </a:p>
        </p:txBody>
      </p:sp>
      <p:pic>
        <p:nvPicPr>
          <p:cNvPr id="11" name="Picture 10">
            <a:extLst>
              <a:ext uri="{FF2B5EF4-FFF2-40B4-BE49-F238E27FC236}">
                <a16:creationId xmlns:a16="http://schemas.microsoft.com/office/drawing/2014/main" id="{4706BDDC-871A-D01A-3580-EA746453A124}"/>
              </a:ext>
            </a:extLst>
          </p:cNvPr>
          <p:cNvPicPr>
            <a:picLocks noChangeAspect="1"/>
          </p:cNvPicPr>
          <p:nvPr/>
        </p:nvPicPr>
        <p:blipFill>
          <a:blip r:embed="rId7"/>
          <a:srcRect l="24821" r="18929"/>
          <a:stretch>
            <a:fillRect/>
          </a:stretch>
        </p:blipFill>
        <p:spPr>
          <a:xfrm rot="16200000">
            <a:off x="2520059" y="3282059"/>
            <a:ext cx="6857999" cy="293883"/>
          </a:xfrm>
          <a:custGeom>
            <a:avLst/>
            <a:gdLst>
              <a:gd name="connsiteX0" fmla="*/ 6857999 w 6857999"/>
              <a:gd name="connsiteY0" fmla="*/ 0 h 293883"/>
              <a:gd name="connsiteX1" fmla="*/ 6857999 w 6857999"/>
              <a:gd name="connsiteY1" fmla="*/ 293883 h 293883"/>
              <a:gd name="connsiteX2" fmla="*/ 0 w 6857999"/>
              <a:gd name="connsiteY2" fmla="*/ 293883 h 293883"/>
              <a:gd name="connsiteX3" fmla="*/ 0 w 6857999"/>
              <a:gd name="connsiteY3" fmla="*/ 0 h 293883"/>
            </a:gdLst>
            <a:ahLst/>
            <a:cxnLst>
              <a:cxn ang="0">
                <a:pos x="connsiteX0" y="connsiteY0"/>
              </a:cxn>
              <a:cxn ang="0">
                <a:pos x="connsiteX1" y="connsiteY1"/>
              </a:cxn>
              <a:cxn ang="0">
                <a:pos x="connsiteX2" y="connsiteY2"/>
              </a:cxn>
              <a:cxn ang="0">
                <a:pos x="connsiteX3" y="connsiteY3"/>
              </a:cxn>
            </a:cxnLst>
            <a:rect l="l" t="t" r="r" b="b"/>
            <a:pathLst>
              <a:path w="6857999" h="293883">
                <a:moveTo>
                  <a:pt x="6857999" y="0"/>
                </a:moveTo>
                <a:lnTo>
                  <a:pt x="6857999" y="293883"/>
                </a:lnTo>
                <a:lnTo>
                  <a:pt x="0" y="293883"/>
                </a:lnTo>
                <a:lnTo>
                  <a:pt x="0" y="0"/>
                </a:lnTo>
                <a:close/>
              </a:path>
            </a:pathLst>
          </a:custGeom>
          <a:effectLst>
            <a:outerShdw blurRad="50800" dist="38100" dir="10800000" algn="r" rotWithShape="0">
              <a:prstClr val="black">
                <a:alpha val="20000"/>
              </a:prstClr>
            </a:outerShdw>
          </a:effectLst>
        </p:spPr>
      </p:pic>
      <p:sp>
        <p:nvSpPr>
          <p:cNvPr id="12" name="Rectangle: Rounded Corners 11">
            <a:extLst>
              <a:ext uri="{FF2B5EF4-FFF2-40B4-BE49-F238E27FC236}">
                <a16:creationId xmlns:a16="http://schemas.microsoft.com/office/drawing/2014/main" id="{EC6200EF-8EBA-7B2C-6AF2-18C31FEE7926}"/>
              </a:ext>
            </a:extLst>
          </p:cNvPr>
          <p:cNvSpPr>
            <a:spLocks/>
          </p:cNvSpPr>
          <p:nvPr/>
        </p:nvSpPr>
        <p:spPr>
          <a:xfrm rot="10800000" flipH="1" flipV="1">
            <a:off x="6300438" y="1062650"/>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pPr>
              <a:spcBef>
                <a:spcPts val="200"/>
              </a:spcBef>
              <a:defRPr/>
            </a:pPr>
            <a:r>
              <a:rPr lang="en-US" sz="2400" b="1">
                <a:solidFill>
                  <a:srgbClr val="8EBC29"/>
                </a:solidFill>
              </a:rPr>
              <a:t>Packaging</a:t>
            </a:r>
          </a:p>
        </p:txBody>
      </p:sp>
      <p:sp>
        <p:nvSpPr>
          <p:cNvPr id="13" name="Rectangle: Rounded Corners 12">
            <a:extLst>
              <a:ext uri="{FF2B5EF4-FFF2-40B4-BE49-F238E27FC236}">
                <a16:creationId xmlns:a16="http://schemas.microsoft.com/office/drawing/2014/main" id="{9B54E894-7F90-A396-A31C-0F0EC3A35FE0}"/>
              </a:ext>
            </a:extLst>
          </p:cNvPr>
          <p:cNvSpPr>
            <a:spLocks/>
          </p:cNvSpPr>
          <p:nvPr/>
        </p:nvSpPr>
        <p:spPr>
          <a:xfrm rot="10800000" flipH="1" flipV="1">
            <a:off x="6386385" y="1711260"/>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a:lnSpc>
                <a:spcPct val="100000"/>
              </a:lnSpc>
              <a:defRPr/>
            </a:pPr>
            <a:r>
              <a:rPr lang="en-US">
                <a:solidFill>
                  <a:schemeClr val="bg1"/>
                </a:solidFill>
              </a:rPr>
              <a:t>SSP America and PepsiCo both have focus areas to make packaging reusable, recyclable and compostable.</a:t>
            </a:r>
          </a:p>
        </p:txBody>
      </p:sp>
      <p:sp>
        <p:nvSpPr>
          <p:cNvPr id="14" name="Rectangle: Rounded Corners 13">
            <a:extLst>
              <a:ext uri="{FF2B5EF4-FFF2-40B4-BE49-F238E27FC236}">
                <a16:creationId xmlns:a16="http://schemas.microsoft.com/office/drawing/2014/main" id="{93DB59D8-C4CC-FECD-9E91-C4EEC3389B6F}"/>
              </a:ext>
            </a:extLst>
          </p:cNvPr>
          <p:cNvSpPr>
            <a:spLocks/>
          </p:cNvSpPr>
          <p:nvPr/>
        </p:nvSpPr>
        <p:spPr>
          <a:xfrm rot="10800000" flipH="1" flipV="1">
            <a:off x="6300438" y="3667989"/>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pPr>
              <a:spcBef>
                <a:spcPts val="200"/>
              </a:spcBef>
              <a:defRPr/>
            </a:pPr>
            <a:r>
              <a:rPr lang="en-US" sz="2400" b="1">
                <a:solidFill>
                  <a:srgbClr val="8EBC29"/>
                </a:solidFill>
              </a:rPr>
              <a:t>Limited alignment</a:t>
            </a:r>
          </a:p>
        </p:txBody>
      </p:sp>
      <p:sp>
        <p:nvSpPr>
          <p:cNvPr id="15" name="Rectangle: Rounded Corners 14">
            <a:extLst>
              <a:ext uri="{FF2B5EF4-FFF2-40B4-BE49-F238E27FC236}">
                <a16:creationId xmlns:a16="http://schemas.microsoft.com/office/drawing/2014/main" id="{F5095101-3482-68A3-8E8B-7660C358BC4A}"/>
              </a:ext>
            </a:extLst>
          </p:cNvPr>
          <p:cNvSpPr>
            <a:spLocks/>
          </p:cNvSpPr>
          <p:nvPr/>
        </p:nvSpPr>
        <p:spPr>
          <a:xfrm rot="10800000" flipH="1" flipV="1">
            <a:off x="6386385" y="4281323"/>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a:defRPr/>
            </a:pPr>
            <a:r>
              <a:rPr lang="en-US">
                <a:solidFill>
                  <a:schemeClr val="bg1"/>
                </a:solidFill>
              </a:rPr>
              <a:t>Most of SSP’s focus areas are internally-focused and therefore do not directly align with PepsiCo’s focus areas. </a:t>
            </a:r>
          </a:p>
        </p:txBody>
      </p:sp>
      <p:sp>
        <p:nvSpPr>
          <p:cNvPr id="16" name="Oval 15">
            <a:extLst>
              <a:ext uri="{FF2B5EF4-FFF2-40B4-BE49-F238E27FC236}">
                <a16:creationId xmlns:a16="http://schemas.microsoft.com/office/drawing/2014/main" id="{20E1612C-E9D4-F80F-378B-80E08245DAC4}"/>
              </a:ext>
            </a:extLst>
          </p:cNvPr>
          <p:cNvSpPr/>
          <p:nvPr/>
        </p:nvSpPr>
        <p:spPr>
          <a:xfrm>
            <a:off x="6375234" y="3785645"/>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4EF8810-5DD4-70E9-9FF8-FA57B31C5894}"/>
              </a:ext>
            </a:extLst>
          </p:cNvPr>
          <p:cNvSpPr/>
          <p:nvPr/>
        </p:nvSpPr>
        <p:spPr>
          <a:xfrm>
            <a:off x="6375234" y="1171322"/>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a:extLst>
              <a:ext uri="{FF2B5EF4-FFF2-40B4-BE49-F238E27FC236}">
                <a16:creationId xmlns:a16="http://schemas.microsoft.com/office/drawing/2014/main" id="{BC1DC504-8EBC-329F-F949-5E0DDAEEFFC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22901" y="3833312"/>
            <a:ext cx="311150" cy="311150"/>
          </a:xfrm>
          <a:prstGeom prst="rect">
            <a:avLst/>
          </a:prstGeom>
        </p:spPr>
      </p:pic>
      <p:pic>
        <p:nvPicPr>
          <p:cNvPr id="4" name="Graphic 3">
            <a:extLst>
              <a:ext uri="{FF2B5EF4-FFF2-40B4-BE49-F238E27FC236}">
                <a16:creationId xmlns:a16="http://schemas.microsoft.com/office/drawing/2014/main" id="{A201B00A-62A2-7A55-7673-7A52207902A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432926" y="1229014"/>
            <a:ext cx="291101" cy="291101"/>
          </a:xfrm>
          <a:prstGeom prst="rect">
            <a:avLst/>
          </a:prstGeom>
        </p:spPr>
      </p:pic>
    </p:spTree>
    <p:extLst>
      <p:ext uri="{BB962C8B-B14F-4D97-AF65-F5344CB8AC3E}">
        <p14:creationId xmlns:p14="http://schemas.microsoft.com/office/powerpoint/2010/main" val="2609149897"/>
      </p:ext>
    </p:extLst>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EFAF2D-1CD2-AC4F-8CEF-9B8A7F62B87A}"/>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9564FCED-99DA-4CBD-A866-013A9B0820BF}"/>
              </a:ext>
            </a:extLst>
          </p:cNvPr>
          <p:cNvGraphicFramePr>
            <a:graphicFrameLocks/>
          </p:cNvGraphicFramePr>
          <p:nvPr>
            <p:custDataLst>
              <p:tags r:id="rId1"/>
            </p:custDataLst>
            <p:extLst>
              <p:ext uri="{D42A27DB-BD31-4B8C-83A1-F6EECF244321}">
                <p14:modId xmlns:p14="http://schemas.microsoft.com/office/powerpoint/2010/main" val="27541262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2" name="think-cell data - do not delete" hidden="1">
                        <a:extLst>
                          <a:ext uri="{FF2B5EF4-FFF2-40B4-BE49-F238E27FC236}">
                            <a16:creationId xmlns:a16="http://schemas.microsoft.com/office/drawing/2014/main" id="{9564FCED-99DA-4CBD-A866-013A9B0820B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Title 9">
            <a:extLst>
              <a:ext uri="{FF2B5EF4-FFF2-40B4-BE49-F238E27FC236}">
                <a16:creationId xmlns:a16="http://schemas.microsoft.com/office/drawing/2014/main" id="{0DD518D3-6B0B-7E59-6B4F-453B2235109E}"/>
              </a:ext>
            </a:extLst>
          </p:cNvPr>
          <p:cNvSpPr>
            <a:spLocks noGrp="1"/>
          </p:cNvSpPr>
          <p:nvPr>
            <p:ph type="title"/>
          </p:nvPr>
        </p:nvSpPr>
        <p:spPr>
          <a:xfrm>
            <a:off x="304798" y="246888"/>
            <a:ext cx="11585448" cy="969264"/>
          </a:xfrm>
        </p:spPr>
        <p:txBody>
          <a:bodyPr vert="horz" rIns="0"/>
          <a:lstStyle/>
          <a:p>
            <a:pPr lvl="0"/>
            <a:r>
              <a:rPr lang="en-US" sz="3000"/>
              <a:t>SSP AMERICA’S SUSTAINABILITY FOCUS AREAS</a:t>
            </a:r>
            <a:br>
              <a:rPr lang="en-US" sz="3000"/>
            </a:br>
            <a:r>
              <a:rPr lang="en-US" sz="1800" i="1"/>
              <a:t>And how these focus areas align with pep+ pillars</a:t>
            </a:r>
          </a:p>
        </p:txBody>
      </p:sp>
      <p:pic>
        <p:nvPicPr>
          <p:cNvPr id="13" name="Picture 2" descr="SSP Group - Wikipedia">
            <a:extLst>
              <a:ext uri="{FF2B5EF4-FFF2-40B4-BE49-F238E27FC236}">
                <a16:creationId xmlns:a16="http://schemas.microsoft.com/office/drawing/2014/main" id="{9CC171D8-3720-D2D5-A840-07649EB01F0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82851" y="290306"/>
            <a:ext cx="1105020" cy="59671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Top Corners Rounded 14">
            <a:extLst>
              <a:ext uri="{FF2B5EF4-FFF2-40B4-BE49-F238E27FC236}">
                <a16:creationId xmlns:a16="http://schemas.microsoft.com/office/drawing/2014/main" id="{B82B168E-6E04-A20A-5B16-BFA43A11AC73}"/>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7" name="Table 4">
            <a:extLst>
              <a:ext uri="{FF2B5EF4-FFF2-40B4-BE49-F238E27FC236}">
                <a16:creationId xmlns:a16="http://schemas.microsoft.com/office/drawing/2014/main" id="{FEC045AD-85AD-8B62-0358-95DD428C14EE}"/>
              </a:ext>
            </a:extLst>
          </p:cNvPr>
          <p:cNvGraphicFramePr>
            <a:graphicFrameLocks noGrp="1"/>
          </p:cNvGraphicFramePr>
          <p:nvPr>
            <p:extLst>
              <p:ext uri="{D42A27DB-BD31-4B8C-83A1-F6EECF244321}">
                <p14:modId xmlns:p14="http://schemas.microsoft.com/office/powerpoint/2010/main" val="3327399129"/>
              </p:ext>
            </p:extLst>
          </p:nvPr>
        </p:nvGraphicFramePr>
        <p:xfrm>
          <a:off x="-7620" y="1148230"/>
          <a:ext cx="11986262" cy="5278628"/>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4343400">
                  <a:extLst>
                    <a:ext uri="{9D8B030D-6E8A-4147-A177-3AD203B41FA5}">
                      <a16:colId xmlns:a16="http://schemas.microsoft.com/office/drawing/2014/main" val="2382844442"/>
                    </a:ext>
                  </a:extLst>
                </a:gridCol>
                <a:gridCol w="2827021">
                  <a:extLst>
                    <a:ext uri="{9D8B030D-6E8A-4147-A177-3AD203B41FA5}">
                      <a16:colId xmlns:a16="http://schemas.microsoft.com/office/drawing/2014/main" val="957515009"/>
                    </a:ext>
                  </a:extLst>
                </a:gridCol>
                <a:gridCol w="2827021">
                  <a:extLst>
                    <a:ext uri="{9D8B030D-6E8A-4147-A177-3AD203B41FA5}">
                      <a16:colId xmlns:a16="http://schemas.microsoft.com/office/drawing/2014/main" val="2353111847"/>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a:rPr>
                        <a:t>Product</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ctr">
                        <a:buNone/>
                      </a:pPr>
                      <a:r>
                        <a:rPr lang="en-US" sz="1200" b="1" noProof="0">
                          <a:solidFill>
                            <a:schemeClr val="bg1"/>
                          </a:solidFill>
                          <a:latin typeface="+mn-lt"/>
                          <a:cs typeface="Leelawadee"/>
                        </a:rPr>
                        <a:t>Planet</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ctr">
                        <a:buNone/>
                      </a:pPr>
                      <a:r>
                        <a:rPr lang="en-US" sz="1200" b="1" noProof="0">
                          <a:solidFill>
                            <a:schemeClr val="bg1"/>
                          </a:solidFill>
                          <a:latin typeface="+mn-lt"/>
                          <a:cs typeface="Leelawadee"/>
                        </a:rPr>
                        <a:t>People</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1097280">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954F07"/>
                          </a:solidFill>
                          <a:latin typeface="+mj-lt"/>
                          <a:ea typeface="+mn-ea"/>
                          <a:cs typeface="Leelawadee"/>
                        </a:rPr>
                        <a:t>POSITIVE </a:t>
                      </a:r>
                      <a:br>
                        <a:rPr lang="en-US" sz="1400" kern="1200">
                          <a:solidFill>
                            <a:srgbClr val="954F07"/>
                          </a:solidFill>
                          <a:latin typeface="+mj-lt"/>
                          <a:ea typeface="+mn-ea"/>
                          <a:cs typeface="Leelawadee"/>
                        </a:rPr>
                      </a:br>
                      <a:r>
                        <a:rPr lang="en-US" sz="1400" kern="1200">
                          <a:solidFill>
                            <a:srgbClr val="954F07"/>
                          </a:solidFill>
                          <a:latin typeface="+mj-lt"/>
                          <a:ea typeface="+mn-ea"/>
                          <a:cs typeface="Leelawadee"/>
                        </a:rPr>
                        <a:t>AGRICULTURE</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9F0A"/>
                    </a:solidFill>
                  </a:tcPr>
                </a:tc>
                <a:tc>
                  <a:txBody>
                    <a:bodyPr/>
                    <a:lstStyle/>
                    <a:p>
                      <a:pPr marL="120650" marR="0" lvl="0" indent="-120650" algn="l">
                        <a:lnSpc>
                          <a:spcPct val="100000"/>
                        </a:lnSpc>
                        <a:spcBef>
                          <a:spcPts val="0"/>
                        </a:spcBef>
                        <a:spcAft>
                          <a:spcPts val="0"/>
                        </a:spcAft>
                        <a:buFont typeface="Arial"/>
                        <a:buChar char="•"/>
                      </a:pPr>
                      <a:r>
                        <a:rPr lang="en-US" sz="1050" b="0" i="0" u="none" strike="noStrike" kern="1200" noProof="0">
                          <a:solidFill>
                            <a:schemeClr val="accent3"/>
                          </a:solidFill>
                          <a:effectLst/>
                          <a:highlight>
                            <a:srgbClr val="4FE2F3"/>
                          </a:highlight>
                          <a:latin typeface="+mn-lt"/>
                        </a:rPr>
                        <a:t>Goal:</a:t>
                      </a:r>
                      <a:r>
                        <a:rPr lang="en-US" sz="1050" b="0" i="0" u="none" strike="noStrike" kern="1200" noProof="0">
                          <a:solidFill>
                            <a:schemeClr val="accent3"/>
                          </a:solidFill>
                          <a:effectLst/>
                          <a:latin typeface="+mn-lt"/>
                          <a:ea typeface="+mn-ea"/>
                          <a:cs typeface="+mn-cs"/>
                        </a:rPr>
                        <a:t> Ensure top 50 own brand products in each market are </a:t>
                      </a:r>
                      <a:br>
                        <a:rPr lang="en-US" sz="1050" b="0" i="0" u="none" strike="noStrike" kern="1200" noProof="0">
                          <a:solidFill>
                            <a:schemeClr val="accent3"/>
                          </a:solidFill>
                          <a:effectLst/>
                          <a:latin typeface="+mn-lt"/>
                          <a:ea typeface="+mn-ea"/>
                          <a:cs typeface="+mn-cs"/>
                        </a:rPr>
                      </a:br>
                      <a:r>
                        <a:rPr lang="en-US" sz="1050" b="0" i="0" u="none" strike="noStrike" kern="1200" noProof="0">
                          <a:solidFill>
                            <a:schemeClr val="accent3"/>
                          </a:solidFill>
                          <a:effectLst/>
                          <a:latin typeface="+mn-lt"/>
                          <a:ea typeface="+mn-ea"/>
                          <a:cs typeface="+mn-cs"/>
                        </a:rPr>
                        <a:t>palm oil free, or using Roundtable for Sustainable Palm Oil (RSPO) </a:t>
                      </a:r>
                      <a:br>
                        <a:rPr lang="en-US" sz="1050" b="0" i="0" u="none" strike="noStrike" kern="1200" noProof="0">
                          <a:solidFill>
                            <a:schemeClr val="accent3"/>
                          </a:solidFill>
                          <a:effectLst/>
                          <a:latin typeface="+mn-lt"/>
                          <a:ea typeface="+mn-ea"/>
                          <a:cs typeface="+mn-cs"/>
                        </a:rPr>
                      </a:br>
                      <a:r>
                        <a:rPr lang="en-US" sz="1050" b="0" i="0" u="none" strike="noStrike" kern="1200" noProof="0">
                          <a:solidFill>
                            <a:schemeClr val="accent3"/>
                          </a:solidFill>
                          <a:effectLst/>
                          <a:latin typeface="+mn-lt"/>
                          <a:ea typeface="+mn-ea"/>
                          <a:cs typeface="+mn-cs"/>
                        </a:rPr>
                        <a:t>Certified Sustainable Palm Oil</a:t>
                      </a:r>
                      <a:endParaRPr lang="en-US" sz="2400" noProof="0">
                        <a:solidFill>
                          <a:schemeClr val="accent3"/>
                        </a:solidFill>
                        <a:latin typeface="+mn-lt"/>
                      </a:endParaRP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lgn="ctr">
                        <a:lnSpc>
                          <a:spcPct val="100000"/>
                        </a:lnSpc>
                        <a:spcBef>
                          <a:spcPts val="0"/>
                        </a:spcBef>
                        <a:spcAft>
                          <a:spcPts val="0"/>
                        </a:spcAft>
                        <a:buNone/>
                      </a:pPr>
                      <a:r>
                        <a:rPr lang="en-GB" sz="1050" b="0" i="1" u="none" strike="noStrike" kern="1200" noProof="0">
                          <a:solidFill>
                            <a:schemeClr val="accent3"/>
                          </a:solidFill>
                          <a:effectLst/>
                          <a:latin typeface="+mn-lt"/>
                        </a:rPr>
                        <a:t>Not a focus area for the customer.</a:t>
                      </a:r>
                      <a:endParaRPr lang="en-US" sz="1050" b="0" i="0" u="none" strike="noStrike" kern="1200" noProof="0">
                        <a:solidFill>
                          <a:schemeClr val="accent3"/>
                        </a:solidFill>
                        <a:effectLst/>
                        <a:latin typeface="+mn-lt"/>
                        <a:ea typeface="+mn-ea"/>
                        <a:cs typeface="+mn-cs"/>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lgn="ctr">
                        <a:lnSpc>
                          <a:spcPct val="100000"/>
                        </a:lnSpc>
                        <a:spcBef>
                          <a:spcPts val="0"/>
                        </a:spcBef>
                        <a:spcAft>
                          <a:spcPts val="0"/>
                        </a:spcAft>
                        <a:buNone/>
                      </a:pPr>
                      <a:r>
                        <a:rPr lang="en-GB" sz="1050" b="0" i="1" u="none" strike="noStrike" kern="1200" noProof="0">
                          <a:solidFill>
                            <a:schemeClr val="accent3"/>
                          </a:solidFill>
                          <a:effectLst/>
                          <a:latin typeface="+mn-lt"/>
                        </a:rPr>
                        <a:t>Not a focus area for the customer.</a:t>
                      </a:r>
                      <a:endParaRPr lang="en-US" sz="1050" b="0" i="0" u="none" strike="noStrike" kern="1200" noProof="0">
                        <a:solidFill>
                          <a:schemeClr val="accent3"/>
                        </a:solidFill>
                        <a:effectLst/>
                        <a:latin typeface="+mn-lt"/>
                        <a:ea typeface="+mn-ea"/>
                        <a:cs typeface="+mn-cs"/>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2468880">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marR="0" lvl="0" indent="-120650" algn="l">
                        <a:lnSpc>
                          <a:spcPct val="100000"/>
                        </a:lnSpc>
                        <a:spcBef>
                          <a:spcPts val="0"/>
                        </a:spcBef>
                        <a:spcAft>
                          <a:spcPts val="0"/>
                        </a:spcAft>
                        <a:buFont typeface="Arial"/>
                        <a:buChar char="•"/>
                      </a:pPr>
                      <a:r>
                        <a:rPr lang="en-US" sz="1050" b="0" i="0" u="none" strike="noStrike" kern="1200" noProof="0">
                          <a:solidFill>
                            <a:schemeClr val="accent3"/>
                          </a:solidFill>
                          <a:effectLst/>
                          <a:highlight>
                            <a:srgbClr val="FFC624"/>
                          </a:highlight>
                          <a:latin typeface="+mn-lt"/>
                        </a:rPr>
                        <a:t>Target:</a:t>
                      </a:r>
                      <a:r>
                        <a:rPr lang="en-US" sz="1050" b="0" i="0" u="none" strike="noStrike" kern="1200" noProof="0">
                          <a:solidFill>
                            <a:schemeClr val="accent3"/>
                          </a:solidFill>
                          <a:effectLst/>
                          <a:latin typeface="+mn-lt"/>
                        </a:rPr>
                        <a:t> </a:t>
                      </a:r>
                      <a:r>
                        <a:rPr lang="en-US" sz="1050" b="0" i="0" u="none" strike="noStrike" kern="1200" noProof="0">
                          <a:solidFill>
                            <a:schemeClr val="accent3"/>
                          </a:solidFill>
                          <a:effectLst/>
                          <a:latin typeface="+mn-lt"/>
                          <a:ea typeface="+mn-ea"/>
                          <a:cs typeface="+mn-cs"/>
                        </a:rPr>
                        <a:t>Ensure all contracted suppliers sign-up to Supplier Code of </a:t>
                      </a:r>
                      <a:br>
                        <a:rPr lang="en-US" sz="1050" b="0" i="0" u="none" strike="noStrike" kern="1200" noProof="0">
                          <a:solidFill>
                            <a:schemeClr val="accent3"/>
                          </a:solidFill>
                          <a:effectLst/>
                          <a:latin typeface="+mn-lt"/>
                          <a:ea typeface="+mn-ea"/>
                          <a:cs typeface="+mn-cs"/>
                        </a:rPr>
                      </a:br>
                      <a:r>
                        <a:rPr lang="en-US" sz="1050" b="0" i="0" u="none" strike="noStrike" kern="1200" noProof="0">
                          <a:solidFill>
                            <a:schemeClr val="accent3"/>
                          </a:solidFill>
                          <a:effectLst/>
                          <a:latin typeface="+mn-lt"/>
                          <a:ea typeface="+mn-ea"/>
                          <a:cs typeface="+mn-cs"/>
                        </a:rPr>
                        <a:t>Conduct or provide their own of equal or better standard by 2025</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marR="0" lvl="0" indent="-120650" algn="l">
                        <a:lnSpc>
                          <a:spcPct val="100000"/>
                        </a:lnSpc>
                        <a:spcBef>
                          <a:spcPts val="0"/>
                        </a:spcBef>
                        <a:spcAft>
                          <a:spcPts val="0"/>
                        </a:spcAft>
                        <a:buClr>
                          <a:srgbClr val="000000"/>
                        </a:buClr>
                        <a:buFont typeface="Arial,Sans-Serif"/>
                        <a:buChar char="•"/>
                      </a:pPr>
                      <a:r>
                        <a:rPr lang="en-US" sz="1050" b="0" i="0" u="none" strike="noStrike" kern="1200" cap="none" spc="0" normalizeH="0" baseline="0" noProof="0">
                          <a:ln>
                            <a:noFill/>
                          </a:ln>
                          <a:solidFill>
                            <a:schemeClr val="accent3"/>
                          </a:solidFill>
                          <a:effectLst/>
                          <a:highlight>
                            <a:srgbClr val="FFC624"/>
                          </a:highlight>
                          <a:uLnTx/>
                          <a:uFillTx/>
                          <a:latin typeface="+mn-lt"/>
                          <a:cs typeface="Leelawadee"/>
                        </a:rPr>
                        <a:t>Target:</a:t>
                      </a:r>
                      <a:r>
                        <a:rPr lang="en-US" sz="1050" b="0" i="0" u="none" strike="noStrike" kern="1200" cap="none" spc="0" normalizeH="0" baseline="0" noProof="0">
                          <a:ln>
                            <a:noFill/>
                          </a:ln>
                          <a:solidFill>
                            <a:schemeClr val="accent3"/>
                          </a:solidFill>
                          <a:effectLst/>
                          <a:uLnTx/>
                          <a:uFillTx/>
                          <a:latin typeface="+mn-lt"/>
                          <a:cs typeface="Leelawadee"/>
                        </a:rPr>
                        <a:t> Reduce absolute Scope 1 and 2 GHG emissions by 60%, from a 2019 base year by 2023</a:t>
                      </a:r>
                    </a:p>
                    <a:p>
                      <a:pPr marL="120650" marR="0" lvl="0" indent="-120650" algn="l">
                        <a:lnSpc>
                          <a:spcPct val="100000"/>
                        </a:lnSpc>
                        <a:spcBef>
                          <a:spcPts val="400"/>
                        </a:spcBef>
                        <a:spcAft>
                          <a:spcPts val="0"/>
                        </a:spcAft>
                        <a:buClr>
                          <a:srgbClr val="000000"/>
                        </a:buClr>
                        <a:buFont typeface="Arial,Sans-Serif"/>
                        <a:buChar char="•"/>
                      </a:pPr>
                      <a:r>
                        <a:rPr lang="en-US" sz="1050" b="0" i="0" u="none" strike="noStrike" kern="1200" cap="none" spc="0" normalizeH="0" baseline="0" noProof="0">
                          <a:ln>
                            <a:noFill/>
                          </a:ln>
                          <a:solidFill>
                            <a:schemeClr val="accent3"/>
                          </a:solidFill>
                          <a:effectLst/>
                          <a:highlight>
                            <a:srgbClr val="FFC624"/>
                          </a:highlight>
                          <a:uLnTx/>
                          <a:uFillTx/>
                          <a:latin typeface="+mn-lt"/>
                          <a:cs typeface="Leelawadee"/>
                        </a:rPr>
                        <a:t>Target:</a:t>
                      </a:r>
                      <a:r>
                        <a:rPr lang="en-US" sz="1050" b="0" i="0" u="none" strike="noStrike" kern="1200" cap="none" spc="0" normalizeH="0" baseline="0" noProof="0">
                          <a:ln>
                            <a:noFill/>
                          </a:ln>
                          <a:solidFill>
                            <a:schemeClr val="accent3"/>
                          </a:solidFill>
                          <a:effectLst/>
                          <a:uLnTx/>
                          <a:uFillTx/>
                          <a:latin typeface="+mn-lt"/>
                          <a:cs typeface="Leelawadee"/>
                        </a:rPr>
                        <a:t> Reduce absolute Scopes 1, 2 and 3 GHG emissions by 90%, from a 2019 base year by 2040</a:t>
                      </a:r>
                    </a:p>
                    <a:p>
                      <a:pPr marL="120650" marR="0" lvl="0" indent="-120650" algn="l">
                        <a:lnSpc>
                          <a:spcPct val="100000"/>
                        </a:lnSpc>
                        <a:spcBef>
                          <a:spcPts val="400"/>
                        </a:spcBef>
                        <a:spcAft>
                          <a:spcPts val="0"/>
                        </a:spcAft>
                        <a:buClr>
                          <a:srgbClr val="000000"/>
                        </a:buClr>
                        <a:buFont typeface="Arial,Sans-Serif"/>
                        <a:buChar char="•"/>
                      </a:pPr>
                      <a:r>
                        <a:rPr lang="en-US" sz="1050" b="0" i="0" u="none" strike="noStrike" kern="1200" cap="none" spc="0" normalizeH="0" baseline="0" noProof="0">
                          <a:ln>
                            <a:noFill/>
                          </a:ln>
                          <a:solidFill>
                            <a:schemeClr val="accent3"/>
                          </a:solidFill>
                          <a:effectLst/>
                          <a:highlight>
                            <a:srgbClr val="FFC624"/>
                          </a:highlight>
                          <a:uLnTx/>
                          <a:uFillTx/>
                          <a:latin typeface="+mn-lt"/>
                          <a:cs typeface="Leelawadee"/>
                        </a:rPr>
                        <a:t>Target:</a:t>
                      </a:r>
                      <a:r>
                        <a:rPr lang="en-US" sz="1050" b="0" i="0" u="none" strike="noStrike" kern="1200" cap="none" spc="0" normalizeH="0" baseline="0" noProof="0">
                          <a:ln>
                            <a:noFill/>
                          </a:ln>
                          <a:solidFill>
                            <a:schemeClr val="accent3"/>
                          </a:solidFill>
                          <a:effectLst/>
                          <a:uLnTx/>
                          <a:uFillTx/>
                          <a:latin typeface="+mn-lt"/>
                          <a:cs typeface="Leelawadee"/>
                        </a:rPr>
                        <a:t> Eliminate unnecessary single-use plastic from all our own brand packaging by 2025</a:t>
                      </a:r>
                    </a:p>
                    <a:p>
                      <a:pPr marL="120650" marR="0" lvl="0" indent="-120650" algn="l">
                        <a:lnSpc>
                          <a:spcPct val="100000"/>
                        </a:lnSpc>
                        <a:spcBef>
                          <a:spcPts val="400"/>
                        </a:spcBef>
                        <a:spcAft>
                          <a:spcPts val="0"/>
                        </a:spcAft>
                        <a:buClr>
                          <a:srgbClr val="000000"/>
                        </a:buClr>
                        <a:buFont typeface="Arial,Sans-Serif"/>
                        <a:buChar char="•"/>
                      </a:pPr>
                      <a:r>
                        <a:rPr lang="en-US" sz="1050" b="0" i="0" u="none" strike="noStrike" kern="1200" cap="none" spc="0" normalizeH="0" baseline="0" noProof="0">
                          <a:ln>
                            <a:noFill/>
                          </a:ln>
                          <a:solidFill>
                            <a:schemeClr val="accent3"/>
                          </a:solidFill>
                          <a:effectLst/>
                          <a:highlight>
                            <a:srgbClr val="FFC624"/>
                          </a:highlight>
                          <a:uLnTx/>
                          <a:uFillTx/>
                          <a:latin typeface="+mn-lt"/>
                          <a:cs typeface="Leelawadee"/>
                        </a:rPr>
                        <a:t>Target:</a:t>
                      </a:r>
                      <a:r>
                        <a:rPr lang="en-US" sz="1050" b="0" i="0" u="none" strike="noStrike" kern="1200" cap="none" spc="0" normalizeH="0" baseline="0" noProof="0">
                          <a:ln>
                            <a:noFill/>
                          </a:ln>
                          <a:solidFill>
                            <a:schemeClr val="accent3"/>
                          </a:solidFill>
                          <a:effectLst/>
                          <a:uLnTx/>
                          <a:uFillTx/>
                          <a:latin typeface="+mn-lt"/>
                          <a:cs typeface="Leelawadee"/>
                        </a:rPr>
                        <a:t> Ensure 100% of packaging for own brand products are reusable, recyclable or compostable by 2025</a:t>
                      </a:r>
                    </a:p>
                    <a:p>
                      <a:pPr marL="120650" marR="0" lvl="0" indent="-120650" algn="l">
                        <a:lnSpc>
                          <a:spcPct val="100000"/>
                        </a:lnSpc>
                        <a:spcBef>
                          <a:spcPts val="400"/>
                        </a:spcBef>
                        <a:spcAft>
                          <a:spcPts val="0"/>
                        </a:spcAft>
                        <a:buClr>
                          <a:srgbClr val="000000"/>
                        </a:buClr>
                        <a:buFont typeface="Arial,Sans-Serif"/>
                        <a:buChar char="•"/>
                      </a:pPr>
                      <a:r>
                        <a:rPr lang="en-US" sz="1050" b="0" i="0" u="none" strike="noStrike" kern="1200" cap="none" spc="0" normalizeH="0" baseline="0" noProof="0">
                          <a:ln>
                            <a:noFill/>
                          </a:ln>
                          <a:solidFill>
                            <a:schemeClr val="accent3"/>
                          </a:solidFill>
                          <a:effectLst/>
                          <a:highlight>
                            <a:srgbClr val="FFC624"/>
                          </a:highlight>
                          <a:uLnTx/>
                          <a:uFillTx/>
                          <a:latin typeface="+mn-lt"/>
                          <a:cs typeface="Leelawadee"/>
                        </a:rPr>
                        <a:t>Target:</a:t>
                      </a:r>
                      <a:r>
                        <a:rPr lang="en-US" sz="1050" b="0" i="0" u="none" strike="noStrike" kern="1200" cap="none" spc="0" normalizeH="0" baseline="0" noProof="0">
                          <a:ln>
                            <a:noFill/>
                          </a:ln>
                          <a:solidFill>
                            <a:schemeClr val="accent3"/>
                          </a:solidFill>
                          <a:effectLst/>
                          <a:uLnTx/>
                          <a:uFillTx/>
                          <a:latin typeface="+mn-lt"/>
                          <a:cs typeface="Leelawadee"/>
                        </a:rPr>
                        <a:t> Ensure all divisions globally have </a:t>
                      </a:r>
                      <a:r>
                        <a:rPr lang="en-US" sz="1050" b="0" i="0" u="none" strike="noStrike" kern="1200" cap="none" spc="0" normalizeH="0" baseline="0" noProof="0" err="1">
                          <a:ln>
                            <a:noFill/>
                          </a:ln>
                          <a:solidFill>
                            <a:schemeClr val="accent3"/>
                          </a:solidFill>
                          <a:effectLst/>
                          <a:uLnTx/>
                          <a:uFillTx/>
                          <a:latin typeface="+mn-lt"/>
                          <a:cs typeface="Leelawadee"/>
                        </a:rPr>
                        <a:t>programmes</a:t>
                      </a:r>
                      <a:r>
                        <a:rPr lang="en-US" sz="1050" b="0" i="0" u="none" strike="noStrike" kern="1200" cap="none" spc="0" normalizeH="0" baseline="0" noProof="0">
                          <a:ln>
                            <a:noFill/>
                          </a:ln>
                          <a:solidFill>
                            <a:schemeClr val="accent3"/>
                          </a:solidFill>
                          <a:effectLst/>
                          <a:uLnTx/>
                          <a:uFillTx/>
                          <a:latin typeface="+mn-lt"/>
                          <a:cs typeface="Leelawadee"/>
                        </a:rPr>
                        <a:t> to reduce food waste through prevention, redistribution, recycling and composting by 2025</a:t>
                      </a:r>
                      <a:endParaRPr kumimoji="0" lang="en-US" sz="1050" b="0" i="1" u="none" strike="noStrike" kern="1200" cap="none" spc="0" normalizeH="0" baseline="0" noProof="0">
                        <a:ln>
                          <a:noFill/>
                        </a:ln>
                        <a:solidFill>
                          <a:schemeClr val="accent3"/>
                        </a:solidFill>
                        <a:effectLst/>
                        <a:uLnTx/>
                        <a:uFillTx/>
                        <a:latin typeface="+mn-lt"/>
                        <a:ea typeface="+mn-ea"/>
                        <a:cs typeface="Leelawadee"/>
                      </a:endParaRP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marR="0" lvl="0" indent="-120650" algn="l">
                        <a:lnSpc>
                          <a:spcPct val="100000"/>
                        </a:lnSpc>
                        <a:spcBef>
                          <a:spcPts val="0"/>
                        </a:spcBef>
                        <a:spcAft>
                          <a:spcPts val="0"/>
                        </a:spcAft>
                        <a:buClr>
                          <a:srgbClr val="000000"/>
                        </a:buClr>
                        <a:buFont typeface="Arial,Sans-Serif"/>
                        <a:buChar char="•"/>
                      </a:pPr>
                      <a:r>
                        <a:rPr lang="en-US" sz="1050" b="0" i="0" u="none" strike="noStrike" kern="1200" cap="none" spc="0" normalizeH="0" baseline="0" noProof="0">
                          <a:ln>
                            <a:noFill/>
                          </a:ln>
                          <a:solidFill>
                            <a:schemeClr val="accent3"/>
                          </a:solidFill>
                          <a:effectLst/>
                          <a:highlight>
                            <a:srgbClr val="4FE2F3"/>
                          </a:highlight>
                          <a:uLnTx/>
                          <a:uFillTx/>
                          <a:latin typeface="+mn-lt"/>
                          <a:cs typeface="Leelawadee"/>
                        </a:rPr>
                        <a:t>Goal:</a:t>
                      </a:r>
                      <a:r>
                        <a:rPr lang="en-US" sz="1050" b="0" i="0" u="none" strike="noStrike" kern="1200" cap="none" spc="0" normalizeH="0" baseline="0" noProof="0">
                          <a:ln>
                            <a:noFill/>
                          </a:ln>
                          <a:solidFill>
                            <a:schemeClr val="accent3"/>
                          </a:solidFill>
                          <a:effectLst/>
                          <a:uLnTx/>
                          <a:uFillTx/>
                          <a:latin typeface="+mn-lt"/>
                          <a:cs typeface="Leelawadee"/>
                        </a:rPr>
                        <a:t> Support communities</a:t>
                      </a:r>
                    </a:p>
                    <a:p>
                      <a:pPr marL="120650" marR="0" lvl="0" indent="-120650" algn="l">
                        <a:lnSpc>
                          <a:spcPct val="100000"/>
                        </a:lnSpc>
                        <a:spcBef>
                          <a:spcPts val="400"/>
                        </a:spcBef>
                        <a:spcAft>
                          <a:spcPts val="0"/>
                        </a:spcAft>
                        <a:buClr>
                          <a:srgbClr val="000000"/>
                        </a:buClr>
                        <a:buFont typeface="Arial,Sans-Serif"/>
                        <a:buChar char="•"/>
                      </a:pPr>
                      <a:r>
                        <a:rPr lang="en-US" sz="1050" b="0" i="0" u="none" strike="noStrike" kern="1200" cap="none" spc="0" normalizeH="0" baseline="0" noProof="0">
                          <a:ln>
                            <a:noFill/>
                          </a:ln>
                          <a:solidFill>
                            <a:schemeClr val="accent3"/>
                          </a:solidFill>
                          <a:effectLst/>
                          <a:highlight>
                            <a:srgbClr val="4FE2F3"/>
                          </a:highlight>
                          <a:uLnTx/>
                          <a:uFillTx/>
                          <a:latin typeface="+mn-lt"/>
                          <a:cs typeface="Leelawadee"/>
                        </a:rPr>
                        <a:t>Goal:</a:t>
                      </a:r>
                      <a:r>
                        <a:rPr lang="en-US" sz="1050" b="0" i="0" u="none" strike="noStrike" kern="1200" cap="none" spc="0" normalizeH="0" baseline="0" noProof="0">
                          <a:ln>
                            <a:noFill/>
                          </a:ln>
                          <a:solidFill>
                            <a:schemeClr val="accent3"/>
                          </a:solidFill>
                          <a:effectLst/>
                          <a:uLnTx/>
                          <a:uFillTx/>
                          <a:latin typeface="+mn-lt"/>
                          <a:cs typeface="Leelawadee"/>
                        </a:rPr>
                        <a:t> Improve the colleague engagement score in our global Colleague Engagement Survey</a:t>
                      </a:r>
                    </a:p>
                    <a:p>
                      <a:pPr marL="120650" marR="0" lvl="0" indent="-120650" algn="l">
                        <a:lnSpc>
                          <a:spcPct val="100000"/>
                        </a:lnSpc>
                        <a:spcBef>
                          <a:spcPts val="400"/>
                        </a:spcBef>
                        <a:spcAft>
                          <a:spcPts val="0"/>
                        </a:spcAft>
                        <a:buClr>
                          <a:srgbClr val="000000"/>
                        </a:buClr>
                        <a:buFont typeface="Arial,Sans-Serif"/>
                        <a:buChar char="•"/>
                      </a:pPr>
                      <a:r>
                        <a:rPr lang="en-US" sz="1050" b="0" i="0" u="none" strike="noStrike" kern="1200" cap="none" spc="0" normalizeH="0" baseline="0" noProof="0">
                          <a:ln>
                            <a:noFill/>
                          </a:ln>
                          <a:solidFill>
                            <a:schemeClr val="accent3"/>
                          </a:solidFill>
                          <a:effectLst/>
                          <a:highlight>
                            <a:srgbClr val="4FE2F3"/>
                          </a:highlight>
                          <a:uLnTx/>
                          <a:uFillTx/>
                          <a:latin typeface="+mn-lt"/>
                          <a:cs typeface="Leelawadee"/>
                        </a:rPr>
                        <a:t>Goal:</a:t>
                      </a:r>
                      <a:r>
                        <a:rPr lang="en-US" sz="1050" b="0" i="0" u="none" strike="noStrike" kern="1200" cap="none" spc="0" normalizeH="0" baseline="0" noProof="0">
                          <a:ln>
                            <a:noFill/>
                          </a:ln>
                          <a:solidFill>
                            <a:schemeClr val="accent3"/>
                          </a:solidFill>
                          <a:effectLst/>
                          <a:uLnTx/>
                          <a:uFillTx/>
                          <a:latin typeface="+mn-lt"/>
                          <a:cs typeface="Leelawadee"/>
                        </a:rPr>
                        <a:t> Ensure appropriate activities to support colleagues’ physical, mental and financial wellbeing, in line with global wellbeing framework in place across all operating regions</a:t>
                      </a:r>
                    </a:p>
                    <a:p>
                      <a:pPr marL="120650" marR="0" lvl="0" indent="-120650" algn="l">
                        <a:lnSpc>
                          <a:spcPct val="100000"/>
                        </a:lnSpc>
                        <a:spcBef>
                          <a:spcPts val="400"/>
                        </a:spcBef>
                        <a:spcAft>
                          <a:spcPts val="0"/>
                        </a:spcAft>
                        <a:buClr>
                          <a:srgbClr val="000000"/>
                        </a:buClr>
                        <a:buFont typeface="Arial,Sans-Serif"/>
                        <a:buChar char="•"/>
                      </a:pPr>
                      <a:r>
                        <a:rPr lang="en-US" sz="1050" b="0" i="0" u="none" strike="noStrike" kern="1200" cap="none" spc="0" normalizeH="0" baseline="0" noProof="0">
                          <a:ln>
                            <a:noFill/>
                          </a:ln>
                          <a:solidFill>
                            <a:schemeClr val="accent3"/>
                          </a:solidFill>
                          <a:effectLst/>
                          <a:highlight>
                            <a:srgbClr val="FFC624"/>
                          </a:highlight>
                          <a:uLnTx/>
                          <a:uFillTx/>
                          <a:latin typeface="+mn-lt"/>
                        </a:rPr>
                        <a:t>Target:</a:t>
                      </a:r>
                      <a:r>
                        <a:rPr lang="en-US" sz="1050" b="0" i="0" u="none" strike="noStrike" kern="1200" cap="none" spc="0" normalizeH="0" baseline="0" noProof="0">
                          <a:ln>
                            <a:noFill/>
                          </a:ln>
                          <a:solidFill>
                            <a:schemeClr val="accent3"/>
                          </a:solidFill>
                          <a:effectLst/>
                          <a:uLnTx/>
                          <a:uFillTx/>
                          <a:latin typeface="+mn-lt"/>
                        </a:rPr>
                        <a:t> Ensure 40% of senior leadership roles are held by women by 2025</a:t>
                      </a:r>
                    </a:p>
                    <a:p>
                      <a:pPr marL="120650" marR="0" lvl="0" indent="-120650" algn="l">
                        <a:lnSpc>
                          <a:spcPct val="100000"/>
                        </a:lnSpc>
                        <a:spcBef>
                          <a:spcPts val="400"/>
                        </a:spcBef>
                        <a:spcAft>
                          <a:spcPts val="0"/>
                        </a:spcAft>
                        <a:buClr>
                          <a:srgbClr val="000000"/>
                        </a:buClr>
                        <a:buFont typeface="Arial,Sans-Serif"/>
                        <a:buChar char="•"/>
                      </a:pPr>
                      <a:r>
                        <a:rPr lang="en-US" sz="1050" b="0" i="0" u="none" strike="noStrike" kern="1200" cap="none" spc="0" normalizeH="0" baseline="0" noProof="0">
                          <a:ln>
                            <a:noFill/>
                          </a:ln>
                          <a:solidFill>
                            <a:schemeClr val="accent3"/>
                          </a:solidFill>
                          <a:effectLst/>
                          <a:highlight>
                            <a:srgbClr val="4FE2F3"/>
                          </a:highlight>
                          <a:uLnTx/>
                          <a:uFillTx/>
                          <a:latin typeface="+mn-lt"/>
                          <a:cs typeface="Leelawadee" panose="020B0502040204020203" pitchFamily="34" charset="-34"/>
                        </a:rPr>
                        <a:t>Goal:</a:t>
                      </a:r>
                      <a:r>
                        <a:rPr lang="en-US" sz="1050" b="0" i="0" u="none" strike="noStrike" kern="1200" cap="none" spc="0" normalizeH="0" baseline="0" noProof="0">
                          <a:ln>
                            <a:noFill/>
                          </a:ln>
                          <a:solidFill>
                            <a:schemeClr val="accent3"/>
                          </a:solidFill>
                          <a:effectLst/>
                          <a:uLnTx/>
                          <a:uFillTx/>
                          <a:latin typeface="+mn-lt"/>
                          <a:cs typeface="Leelawadee" panose="020B0502040204020203" pitchFamily="34" charset="-34"/>
                        </a:rPr>
                        <a:t> Continue to maintain 100% compliance of senior managers (post-induction) to have received modern slavery training.</a:t>
                      </a:r>
                    </a:p>
                    <a:p>
                      <a:pPr marL="120650" marR="0" lvl="0" indent="-120650" algn="l">
                        <a:lnSpc>
                          <a:spcPct val="100000"/>
                        </a:lnSpc>
                        <a:spcBef>
                          <a:spcPts val="400"/>
                        </a:spcBef>
                        <a:spcAft>
                          <a:spcPts val="0"/>
                        </a:spcAft>
                        <a:buClr>
                          <a:srgbClr val="000000"/>
                        </a:buClr>
                        <a:buFont typeface="Arial,Sans-Serif"/>
                        <a:buChar char="•"/>
                      </a:pPr>
                      <a:r>
                        <a:rPr lang="en-US" sz="1050" b="0" i="0" u="none" strike="noStrike" kern="1200" cap="none" spc="0" normalizeH="0" baseline="0" noProof="0">
                          <a:ln>
                            <a:noFill/>
                          </a:ln>
                          <a:solidFill>
                            <a:schemeClr val="accent3"/>
                          </a:solidFill>
                          <a:effectLst/>
                          <a:highlight>
                            <a:srgbClr val="FFC624"/>
                          </a:highlight>
                          <a:uLnTx/>
                          <a:uFillTx/>
                          <a:latin typeface="+mn-lt"/>
                          <a:cs typeface="Leelawadee" panose="020B0502040204020203" pitchFamily="34" charset="-34"/>
                        </a:rPr>
                        <a:t>Target:</a:t>
                      </a:r>
                      <a:r>
                        <a:rPr lang="en-US" sz="1050" b="0" i="0" u="none" strike="noStrike" kern="1200" cap="none" spc="0" normalizeH="0" baseline="0" noProof="0">
                          <a:ln>
                            <a:noFill/>
                          </a:ln>
                          <a:solidFill>
                            <a:schemeClr val="accent3"/>
                          </a:solidFill>
                          <a:effectLst/>
                          <a:uLnTx/>
                          <a:uFillTx/>
                          <a:latin typeface="+mn-lt"/>
                          <a:cs typeface="Leelawadee" panose="020B0502040204020203" pitchFamily="34" charset="-34"/>
                        </a:rPr>
                        <a:t> Ensure 100% of contracted suppliers with higher human rights risks undergo human rights due diligence</a:t>
                      </a:r>
                      <a:r>
                        <a:rPr kumimoji="0" lang="en-US" sz="1050" b="0" i="0" u="none" strike="noStrike" kern="1200" cap="none" spc="0" normalizeH="0" baseline="0" noProof="0">
                          <a:ln>
                            <a:noFill/>
                          </a:ln>
                          <a:solidFill>
                            <a:schemeClr val="accent3"/>
                          </a:solidFill>
                          <a:effectLst/>
                          <a:uLnTx/>
                          <a:uFillTx/>
                          <a:latin typeface="+mn-lt"/>
                          <a:cs typeface="Leelawadee" panose="020B0502040204020203" pitchFamily="34" charset="-34"/>
                        </a:rPr>
                        <a:t> by 2025</a:t>
                      </a:r>
                      <a:endParaRPr kumimoji="0" lang="en-US" sz="1050" i="0" noProof="0">
                        <a:solidFill>
                          <a:schemeClr val="accent3"/>
                        </a:solidFill>
                        <a:latin typeface="+mn-lt"/>
                        <a:cs typeface="Leelawadee" panose="020B0502040204020203" pitchFamily="34" charset="-34"/>
                      </a:endParaRP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r h="1225296">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922F11"/>
                          </a:solidFill>
                          <a:latin typeface="+mj-lt"/>
                          <a:ea typeface="+mn-ea"/>
                          <a:cs typeface="Leelawadee"/>
                        </a:rPr>
                        <a:t>POSITIVE </a:t>
                      </a:r>
                      <a:br>
                        <a:rPr lang="en-US" sz="1400" kern="1200">
                          <a:solidFill>
                            <a:srgbClr val="922F11"/>
                          </a:solidFill>
                          <a:latin typeface="+mj-lt"/>
                          <a:ea typeface="+mn-ea"/>
                          <a:cs typeface="Leelawadee"/>
                        </a:rPr>
                      </a:br>
                      <a:r>
                        <a:rPr lang="en-US" sz="1400" kern="1200">
                          <a:solidFill>
                            <a:srgbClr val="922F11"/>
                          </a:solidFill>
                          <a:latin typeface="+mj-lt"/>
                          <a:ea typeface="+mn-ea"/>
                          <a:cs typeface="Leelawadee"/>
                        </a:rPr>
                        <a:t>CHOICES</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E6D26"/>
                    </a:solidFill>
                  </a:tcPr>
                </a:tc>
                <a:tc>
                  <a:txBody>
                    <a:bodyPr/>
                    <a:lstStyle/>
                    <a:p>
                      <a:pPr marL="120650" marR="0" lvl="0" indent="-120650" algn="l">
                        <a:lnSpc>
                          <a:spcPct val="100000"/>
                        </a:lnSpc>
                        <a:spcBef>
                          <a:spcPts val="0"/>
                        </a:spcBef>
                        <a:spcAft>
                          <a:spcPts val="0"/>
                        </a:spcAft>
                        <a:buFont typeface="Arial"/>
                        <a:buChar char="•"/>
                      </a:pPr>
                      <a:r>
                        <a:rPr lang="en-US" sz="1050" b="0" i="0" u="none" strike="noStrike" kern="1200" cap="none" spc="0" normalizeH="0" baseline="0" noProof="0">
                          <a:ln>
                            <a:noFill/>
                          </a:ln>
                          <a:solidFill>
                            <a:schemeClr val="accent3"/>
                          </a:solidFill>
                          <a:effectLst/>
                          <a:highlight>
                            <a:srgbClr val="4FE2F3"/>
                          </a:highlight>
                          <a:uLnTx/>
                          <a:uFillTx/>
                          <a:latin typeface="+mn-lt"/>
                        </a:rPr>
                        <a:t>Goal:</a:t>
                      </a:r>
                      <a:r>
                        <a:rPr lang="en-US" sz="1050" b="0" i="0" u="none" strike="noStrike" kern="1200" cap="none" spc="0" normalizeH="0" baseline="0" noProof="0">
                          <a:ln>
                            <a:noFill/>
                          </a:ln>
                          <a:solidFill>
                            <a:schemeClr val="accent3"/>
                          </a:solidFill>
                          <a:effectLst/>
                          <a:uLnTx/>
                          <a:uFillTx/>
                          <a:latin typeface="+mn-lt"/>
                        </a:rPr>
                        <a:t> Increase healthy and sustainable choices</a:t>
                      </a:r>
                    </a:p>
                    <a:p>
                      <a:pPr marL="120650" marR="0" lvl="0" indent="-120650" algn="l">
                        <a:lnSpc>
                          <a:spcPct val="100000"/>
                        </a:lnSpc>
                        <a:spcBef>
                          <a:spcPts val="400"/>
                        </a:spcBef>
                        <a:spcAft>
                          <a:spcPts val="0"/>
                        </a:spcAft>
                        <a:buClr>
                          <a:srgbClr val="000000"/>
                        </a:buClr>
                        <a:buFont typeface="Arial,Sans-Serif"/>
                        <a:buChar char="•"/>
                      </a:pPr>
                      <a:r>
                        <a:rPr lang="en-US" sz="1050" b="0" i="0" u="none" strike="noStrike" kern="1200" cap="none" spc="0" normalizeH="0" baseline="0" noProof="0">
                          <a:ln>
                            <a:noFill/>
                          </a:ln>
                          <a:solidFill>
                            <a:schemeClr val="accent3"/>
                          </a:solidFill>
                          <a:effectLst/>
                          <a:highlight>
                            <a:srgbClr val="FFC624"/>
                          </a:highlight>
                          <a:uLnTx/>
                          <a:uFillTx/>
                          <a:latin typeface="+mn-lt"/>
                        </a:rPr>
                        <a:t>Target:</a:t>
                      </a:r>
                      <a:r>
                        <a:rPr lang="en-US" sz="1050" b="0" i="0" u="none" strike="noStrike" kern="1200" cap="none" spc="0" normalizeH="0" baseline="0" noProof="0">
                          <a:ln>
                            <a:noFill/>
                          </a:ln>
                          <a:solidFill>
                            <a:schemeClr val="accent3"/>
                          </a:solidFill>
                          <a:effectLst/>
                          <a:uLnTx/>
                          <a:uFillTx/>
                          <a:latin typeface="+mn-lt"/>
                        </a:rPr>
                        <a:t> Ensure at least 30% of meals offered by own brands are plant-based or vegetarian by 2025</a:t>
                      </a:r>
                    </a:p>
                    <a:p>
                      <a:pPr marL="120650" marR="0" lvl="0" indent="-120650" algn="l">
                        <a:lnSpc>
                          <a:spcPct val="100000"/>
                        </a:lnSpc>
                        <a:spcBef>
                          <a:spcPts val="400"/>
                        </a:spcBef>
                        <a:spcAft>
                          <a:spcPts val="0"/>
                        </a:spcAft>
                        <a:buClr>
                          <a:srgbClr val="000000"/>
                        </a:buClr>
                        <a:buFont typeface="Arial,Sans-Serif"/>
                        <a:buChar char="•"/>
                      </a:pPr>
                      <a:r>
                        <a:rPr lang="en-US" sz="1050" b="0" i="0" u="none" strike="noStrike" kern="1200" cap="none" spc="0" normalizeH="0" baseline="0" noProof="0">
                          <a:ln>
                            <a:noFill/>
                          </a:ln>
                          <a:solidFill>
                            <a:schemeClr val="accent3"/>
                          </a:solidFill>
                          <a:effectLst/>
                          <a:highlight>
                            <a:srgbClr val="FFC624"/>
                          </a:highlight>
                          <a:uLnTx/>
                          <a:uFillTx/>
                          <a:latin typeface="+mn-lt"/>
                        </a:rPr>
                        <a:t>Target:</a:t>
                      </a:r>
                      <a:r>
                        <a:rPr lang="en-US" sz="1050" b="0" i="0" u="none" strike="noStrike" kern="1200" cap="none" spc="0" normalizeH="0" baseline="0" noProof="0">
                          <a:ln>
                            <a:noFill/>
                          </a:ln>
                          <a:solidFill>
                            <a:schemeClr val="accent3"/>
                          </a:solidFill>
                          <a:effectLst/>
                          <a:uLnTx/>
                          <a:uFillTx/>
                          <a:latin typeface="+mn-lt"/>
                        </a:rPr>
                        <a:t> Ensure 100% of own brand units that serve coffee offer non-dairy </a:t>
                      </a:r>
                      <a:br>
                        <a:rPr lang="en-US" sz="1050" b="0" i="0" u="none" strike="noStrike" kern="1200" cap="none" spc="0" normalizeH="0" baseline="0" noProof="0">
                          <a:ln>
                            <a:noFill/>
                          </a:ln>
                          <a:solidFill>
                            <a:schemeClr val="accent3"/>
                          </a:solidFill>
                          <a:effectLst/>
                          <a:uLnTx/>
                          <a:uFillTx/>
                          <a:latin typeface="+mn-lt"/>
                        </a:rPr>
                      </a:br>
                      <a:r>
                        <a:rPr lang="en-US" sz="1050" b="0" i="0" u="none" strike="noStrike" kern="1200" cap="none" spc="0" normalizeH="0" baseline="0" noProof="0">
                          <a:ln>
                            <a:noFill/>
                          </a:ln>
                          <a:solidFill>
                            <a:schemeClr val="accent3"/>
                          </a:solidFill>
                          <a:effectLst/>
                          <a:uLnTx/>
                          <a:uFillTx/>
                          <a:latin typeface="+mn-lt"/>
                        </a:rPr>
                        <a:t>milk alternatives (40% in APAC and EEME) by 2025</a:t>
                      </a:r>
                      <a:endParaRPr lang="en-US" sz="2400" noProof="0">
                        <a:solidFill>
                          <a:schemeClr val="accent3"/>
                        </a:solidFill>
                        <a:latin typeface="+mn-lt"/>
                      </a:endParaRP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a:ln>
                            <a:noFill/>
                          </a:ln>
                          <a:solidFill>
                            <a:schemeClr val="accent3"/>
                          </a:solidFill>
                          <a:effectLst/>
                          <a:uLnTx/>
                          <a:uFillTx/>
                          <a:latin typeface="+mn-lt"/>
                          <a:ea typeface="+mn-ea"/>
                          <a:cs typeface="+mn-cs"/>
                        </a:rPr>
                        <a:t>Not a focus area for the customer.</a:t>
                      </a:r>
                      <a:endParaRPr kumimoji="0" lang="en-US" sz="1050" b="0" i="0" u="none" strike="noStrike" kern="1200" cap="none" spc="0" normalizeH="0" baseline="0" noProof="0">
                        <a:ln>
                          <a:noFill/>
                        </a:ln>
                        <a:solidFill>
                          <a:schemeClr val="accent3"/>
                        </a:solidFill>
                        <a:effectLst/>
                        <a:uLnTx/>
                        <a:uFillTx/>
                        <a:latin typeface="+mn-lt"/>
                        <a:ea typeface="+mn-ea"/>
                        <a:cs typeface="+mn-cs"/>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a:ln>
                            <a:noFill/>
                          </a:ln>
                          <a:solidFill>
                            <a:schemeClr val="accent3"/>
                          </a:solidFill>
                          <a:effectLst/>
                          <a:uLnTx/>
                          <a:uFillTx/>
                          <a:latin typeface="+mn-lt"/>
                          <a:ea typeface="+mn-ea"/>
                          <a:cs typeface="+mn-cs"/>
                        </a:rPr>
                        <a:t>Not a focus area for the customer.</a:t>
                      </a:r>
                      <a:endParaRPr kumimoji="0" lang="en-US" sz="1050" b="0" i="0" u="none" strike="noStrike" kern="1200" cap="none" spc="0" normalizeH="0" baseline="0" noProof="0">
                        <a:ln>
                          <a:noFill/>
                        </a:ln>
                        <a:solidFill>
                          <a:schemeClr val="accent3"/>
                        </a:solidFill>
                        <a:effectLst/>
                        <a:uLnTx/>
                        <a:uFillTx/>
                        <a:latin typeface="+mn-lt"/>
                        <a:ea typeface="+mn-ea"/>
                        <a:cs typeface="+mn-cs"/>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40967922"/>
                  </a:ext>
                </a:extLst>
              </a:tr>
            </a:tbl>
          </a:graphicData>
        </a:graphic>
      </p:graphicFrame>
      <p:pic>
        <p:nvPicPr>
          <p:cNvPr id="18" name="Picture 17" descr="A logo of a leaf in a circle&#10;&#10;Description automatically generated">
            <a:extLst>
              <a:ext uri="{FF2B5EF4-FFF2-40B4-BE49-F238E27FC236}">
                <a16:creationId xmlns:a16="http://schemas.microsoft.com/office/drawing/2014/main" id="{D71A5FF7-42AC-83A4-E5F1-FE4CA97EAA0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pic>
        <p:nvPicPr>
          <p:cNvPr id="19" name="Picture 18" descr="A blue and green windmill with green arrows&#10;&#10;Description automatically generated">
            <a:extLst>
              <a:ext uri="{FF2B5EF4-FFF2-40B4-BE49-F238E27FC236}">
                <a16:creationId xmlns:a16="http://schemas.microsoft.com/office/drawing/2014/main" id="{1A8E8D5A-47AD-4A78-A721-6057C1E96D8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7884" y="2936082"/>
            <a:ext cx="556204" cy="604020"/>
          </a:xfrm>
          <a:prstGeom prst="rect">
            <a:avLst/>
          </a:prstGeom>
        </p:spPr>
      </p:pic>
      <p:pic>
        <p:nvPicPr>
          <p:cNvPr id="20" name="Picture 19" descr="A logo of a hand and a globe&#10;&#10;Description automatically generated">
            <a:extLst>
              <a:ext uri="{FF2B5EF4-FFF2-40B4-BE49-F238E27FC236}">
                <a16:creationId xmlns:a16="http://schemas.microsoft.com/office/drawing/2014/main" id="{FF38DD2F-4E80-9039-81EF-D5BD2FAA1EC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27528" y="5709770"/>
            <a:ext cx="536916" cy="583072"/>
          </a:xfrm>
          <a:prstGeom prst="rect">
            <a:avLst/>
          </a:prstGeom>
        </p:spPr>
      </p:pic>
    </p:spTree>
    <p:extLst>
      <p:ext uri="{BB962C8B-B14F-4D97-AF65-F5344CB8AC3E}">
        <p14:creationId xmlns:p14="http://schemas.microsoft.com/office/powerpoint/2010/main" val="4291733464"/>
      </p:ext>
    </p:extLst>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37B867-F7DB-34D2-5F83-D13238B2B471}"/>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447A0A37-5B21-4CEF-6869-5BD03A0D69BE}"/>
              </a:ext>
            </a:extLst>
          </p:cNvPr>
          <p:cNvGraphicFramePr>
            <a:graphicFrameLocks/>
          </p:cNvGraphicFramePr>
          <p:nvPr>
            <p:custDataLst>
              <p:tags r:id="rId1"/>
            </p:custDataLst>
            <p:extLst>
              <p:ext uri="{D42A27DB-BD31-4B8C-83A1-F6EECF244321}">
                <p14:modId xmlns:p14="http://schemas.microsoft.com/office/powerpoint/2010/main" val="10521569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2" name="think-cell data - do not delete" hidden="1">
                        <a:extLst>
                          <a:ext uri="{FF2B5EF4-FFF2-40B4-BE49-F238E27FC236}">
                            <a16:creationId xmlns:a16="http://schemas.microsoft.com/office/drawing/2014/main" id="{447A0A37-5B21-4CEF-6869-5BD03A0D69B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Title 8">
            <a:extLst>
              <a:ext uri="{FF2B5EF4-FFF2-40B4-BE49-F238E27FC236}">
                <a16:creationId xmlns:a16="http://schemas.microsoft.com/office/drawing/2014/main" id="{0097EC08-73E7-F363-13F4-A498698C7BAB}"/>
              </a:ext>
            </a:extLst>
          </p:cNvPr>
          <p:cNvSpPr>
            <a:spLocks noGrp="1"/>
          </p:cNvSpPr>
          <p:nvPr>
            <p:ph type="title"/>
          </p:nvPr>
        </p:nvSpPr>
        <p:spPr>
          <a:xfrm>
            <a:off x="304800" y="247650"/>
            <a:ext cx="10392229" cy="968375"/>
          </a:xfrm>
        </p:spPr>
        <p:txBody>
          <a:bodyPr vert="horz" rIns="0"/>
          <a:lstStyle/>
          <a:p>
            <a:pPr lvl="0"/>
            <a:r>
              <a:rPr lang="en-US" sz="2600"/>
              <a:t>COMMONALITY BETWEEN SSP AMERICA’S AND PEP+ FOCUS AREAS</a:t>
            </a:r>
            <a:br>
              <a:rPr lang="en-US" sz="2600"/>
            </a:br>
            <a:r>
              <a:rPr lang="en-US" sz="1800" i="1"/>
              <a:t>Allowing us to identify opportunities for collaboration, and therefore </a:t>
            </a:r>
            <a:br>
              <a:rPr lang="en-US" sz="1800" i="1"/>
            </a:br>
            <a:r>
              <a:rPr lang="en-US" sz="1800" i="1"/>
              <a:t>add value to our relationship</a:t>
            </a:r>
          </a:p>
        </p:txBody>
      </p:sp>
      <p:pic>
        <p:nvPicPr>
          <p:cNvPr id="12" name="Picture 2" descr="SSP Group - Wikipedia">
            <a:extLst>
              <a:ext uri="{FF2B5EF4-FFF2-40B4-BE49-F238E27FC236}">
                <a16:creationId xmlns:a16="http://schemas.microsoft.com/office/drawing/2014/main" id="{ACF165C2-1AC1-C3B1-16B5-1F376B1D5D8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82851" y="290306"/>
            <a:ext cx="1105020" cy="59671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Top Corners Rounded 12">
            <a:extLst>
              <a:ext uri="{FF2B5EF4-FFF2-40B4-BE49-F238E27FC236}">
                <a16:creationId xmlns:a16="http://schemas.microsoft.com/office/drawing/2014/main" id="{C03F292C-A6BF-761E-77A5-24E571AD255B}"/>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 name="Table 4">
            <a:extLst>
              <a:ext uri="{FF2B5EF4-FFF2-40B4-BE49-F238E27FC236}">
                <a16:creationId xmlns:a16="http://schemas.microsoft.com/office/drawing/2014/main" id="{F45A34DE-EBA1-7884-BBE3-CC3B65248BAC}"/>
              </a:ext>
            </a:extLst>
          </p:cNvPr>
          <p:cNvGraphicFramePr>
            <a:graphicFrameLocks noGrp="1"/>
          </p:cNvGraphicFramePr>
          <p:nvPr>
            <p:extLst>
              <p:ext uri="{D42A27DB-BD31-4B8C-83A1-F6EECF244321}">
                <p14:modId xmlns:p14="http://schemas.microsoft.com/office/powerpoint/2010/main" val="2366968257"/>
              </p:ext>
            </p:extLst>
          </p:nvPr>
        </p:nvGraphicFramePr>
        <p:xfrm>
          <a:off x="-7620" y="1148230"/>
          <a:ext cx="11996820" cy="5534152"/>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4104000">
                  <a:extLst>
                    <a:ext uri="{9D8B030D-6E8A-4147-A177-3AD203B41FA5}">
                      <a16:colId xmlns:a16="http://schemas.microsoft.com/office/drawing/2014/main" val="2382844442"/>
                    </a:ext>
                  </a:extLst>
                </a:gridCol>
                <a:gridCol w="2952000">
                  <a:extLst>
                    <a:ext uri="{9D8B030D-6E8A-4147-A177-3AD203B41FA5}">
                      <a16:colId xmlns:a16="http://schemas.microsoft.com/office/drawing/2014/main" val="957515009"/>
                    </a:ext>
                  </a:extLst>
                </a:gridCol>
                <a:gridCol w="2952000">
                  <a:extLst>
                    <a:ext uri="{9D8B030D-6E8A-4147-A177-3AD203B41FA5}">
                      <a16:colId xmlns:a16="http://schemas.microsoft.com/office/drawing/2014/main" val="2353111847"/>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rgbClr val="F7F5F3"/>
                          </a:solidFill>
                          <a:latin typeface="+mn-lt"/>
                          <a:cs typeface="Leelawadee"/>
                        </a:rPr>
                        <a:t>Product</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ctr">
                        <a:buNone/>
                      </a:pPr>
                      <a:r>
                        <a:rPr lang="en-US" sz="1200" b="1" noProof="0">
                          <a:solidFill>
                            <a:srgbClr val="F7F5F3"/>
                          </a:solidFill>
                          <a:latin typeface="+mn-lt"/>
                          <a:cs typeface="Leelawadee"/>
                        </a:rPr>
                        <a:t>Planet</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ctr">
                        <a:buNone/>
                      </a:pPr>
                      <a:r>
                        <a:rPr lang="en-US" sz="1200" b="1" noProof="0">
                          <a:solidFill>
                            <a:srgbClr val="F7F5F3"/>
                          </a:solidFill>
                          <a:latin typeface="+mn-lt"/>
                          <a:cs typeface="Leelawadee"/>
                        </a:rPr>
                        <a:t>People</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1097280">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954F07"/>
                          </a:solidFill>
                          <a:latin typeface="+mj-lt"/>
                          <a:ea typeface="+mn-ea"/>
                          <a:cs typeface="Leelawadee"/>
                        </a:rPr>
                        <a:t>POSITIVE </a:t>
                      </a:r>
                      <a:br>
                        <a:rPr lang="en-US" sz="1400" kern="1200">
                          <a:solidFill>
                            <a:srgbClr val="954F07"/>
                          </a:solidFill>
                          <a:latin typeface="+mj-lt"/>
                          <a:ea typeface="+mn-ea"/>
                          <a:cs typeface="Leelawadee"/>
                        </a:rPr>
                      </a:br>
                      <a:r>
                        <a:rPr lang="en-US" sz="1400" kern="1200">
                          <a:solidFill>
                            <a:srgbClr val="954F07"/>
                          </a:solidFill>
                          <a:latin typeface="+mj-lt"/>
                          <a:ea typeface="+mn-ea"/>
                          <a:cs typeface="Leelawadee"/>
                        </a:rPr>
                        <a:t>AGRICULTURE</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9F0A"/>
                    </a:solidFill>
                  </a:tcPr>
                </a:tc>
                <a:tc>
                  <a:txBody>
                    <a:bodyPr/>
                    <a:lstStyle/>
                    <a:p>
                      <a:pPr marL="120650" marR="0" lvl="0" indent="-120650" algn="l">
                        <a:lnSpc>
                          <a:spcPct val="100000"/>
                        </a:lnSpc>
                        <a:spcBef>
                          <a:spcPts val="200"/>
                        </a:spcBef>
                        <a:spcAft>
                          <a:spcPts val="0"/>
                        </a:spcAft>
                        <a:buClr>
                          <a:schemeClr val="tx1"/>
                        </a:buClr>
                        <a:buFont typeface="Arial"/>
                        <a:buChar char="•"/>
                      </a:pPr>
                      <a:r>
                        <a:rPr lang="en-US" sz="1050" b="0" i="0" u="none" strike="noStrike" kern="1200" cap="none" spc="0" normalizeH="0" baseline="0" noProof="0">
                          <a:ln>
                            <a:noFill/>
                          </a:ln>
                          <a:solidFill>
                            <a:schemeClr val="accent3"/>
                          </a:solidFill>
                          <a:effectLst/>
                          <a:highlight>
                            <a:srgbClr val="4FE2F3"/>
                          </a:highlight>
                          <a:uLnTx/>
                          <a:uFillTx/>
                          <a:latin typeface="+mn-lt"/>
                          <a:ea typeface="+mn-ea"/>
                          <a:cs typeface="+mn-cs"/>
                        </a:rPr>
                        <a:t>Goal:</a:t>
                      </a:r>
                      <a:r>
                        <a:rPr lang="en-US" sz="1050" b="0" i="0" u="none" strike="noStrike" kern="1200" cap="none" spc="0" normalizeH="0" baseline="0" noProof="0">
                          <a:ln>
                            <a:noFill/>
                          </a:ln>
                          <a:solidFill>
                            <a:schemeClr val="accent3"/>
                          </a:solidFill>
                          <a:effectLst/>
                          <a:uLnTx/>
                          <a:uFillTx/>
                          <a:latin typeface="+mn-lt"/>
                          <a:ea typeface="+mn-ea"/>
                          <a:cs typeface="+mn-cs"/>
                        </a:rPr>
                        <a:t> </a:t>
                      </a:r>
                      <a:r>
                        <a:rPr lang="en-US" sz="1050" b="0" i="0" u="none" strike="noStrike" kern="1200" noProof="0">
                          <a:solidFill>
                            <a:schemeClr val="accent3"/>
                          </a:solidFill>
                          <a:effectLst/>
                          <a:latin typeface="+mn-lt"/>
                          <a:ea typeface="+mn-ea"/>
                          <a:cs typeface="+mn-cs"/>
                        </a:rPr>
                        <a:t>Ensure top 50 own brand products in each market are palm oil free, or using Roundtable for Sustainable Palm Oil (RSPO) Certified Sustainable Palm Oil</a:t>
                      </a:r>
                      <a:endParaRPr lang="en-US" sz="1050" noProof="0">
                        <a:solidFill>
                          <a:schemeClr val="accent3"/>
                        </a:solidFill>
                        <a:latin typeface="+mn-lt"/>
                      </a:endParaRPr>
                    </a:p>
                    <a:p>
                      <a:pPr marL="350838" marR="0" lvl="1" indent="-176213" algn="l">
                        <a:lnSpc>
                          <a:spcPct val="100000"/>
                        </a:lnSpc>
                        <a:spcBef>
                          <a:spcPts val="200"/>
                        </a:spcBef>
                        <a:spcAft>
                          <a:spcPts val="0"/>
                        </a:spcAft>
                        <a:buClr>
                          <a:schemeClr val="tx1"/>
                        </a:buClr>
                        <a:buFont typeface="Wingdings"/>
                        <a:buChar char="Ø"/>
                      </a:pPr>
                      <a:r>
                        <a:rPr lang="en-US" sz="1050" b="1" i="0" u="none" strike="noStrike" kern="1200" noProof="0">
                          <a:solidFill>
                            <a:schemeClr val="accent3"/>
                          </a:solidFill>
                          <a:effectLst/>
                          <a:latin typeface="+mn-lt"/>
                        </a:rPr>
                        <a:t>pep+ </a:t>
                      </a:r>
                      <a:r>
                        <a:rPr lang="en-US" sz="1050" b="1" i="0" u="none" strike="noStrike" kern="1200" noProof="0">
                          <a:solidFill>
                            <a:schemeClr val="accent3"/>
                          </a:solidFill>
                          <a:effectLst/>
                          <a:latin typeface="+mn-lt"/>
                          <a:ea typeface="+mn-ea"/>
                          <a:cs typeface="+mn-cs"/>
                        </a:rPr>
                        <a:t>alignment: Sustainably source 90% of our key ingredients and progress volumes (10% or less) that face systemic barriers </a:t>
                      </a:r>
                      <a:br>
                        <a:rPr lang="en-US" sz="1050" b="1" i="0" u="none" strike="noStrike" kern="1200" noProof="0">
                          <a:solidFill>
                            <a:schemeClr val="accent3"/>
                          </a:solidFill>
                          <a:effectLst/>
                          <a:latin typeface="+mn-lt"/>
                          <a:ea typeface="+mn-ea"/>
                          <a:cs typeface="+mn-cs"/>
                        </a:rPr>
                      </a:br>
                      <a:r>
                        <a:rPr lang="en-US" sz="1050" b="1" i="0" u="none" strike="noStrike" kern="1200" noProof="0">
                          <a:solidFill>
                            <a:schemeClr val="accent3"/>
                          </a:solidFill>
                          <a:effectLst/>
                          <a:latin typeface="+mn-lt"/>
                          <a:ea typeface="+mn-ea"/>
                          <a:cs typeface="+mn-cs"/>
                        </a:rPr>
                        <a:t>towards being sustainably sourced in accordance with our </a:t>
                      </a:r>
                      <a:br>
                        <a:rPr lang="en-US" sz="1050" b="1" i="0" u="none" strike="noStrike" kern="1200" noProof="0">
                          <a:solidFill>
                            <a:schemeClr val="accent3"/>
                          </a:solidFill>
                          <a:effectLst/>
                          <a:latin typeface="+mn-lt"/>
                          <a:ea typeface="+mn-ea"/>
                          <a:cs typeface="+mn-cs"/>
                        </a:rPr>
                      </a:br>
                      <a:r>
                        <a:rPr lang="en-US" sz="1050" b="1" i="0" u="none" strike="noStrike" kern="1200" noProof="0">
                          <a:solidFill>
                            <a:schemeClr val="accent3"/>
                          </a:solidFill>
                          <a:effectLst/>
                          <a:latin typeface="+mn-lt"/>
                          <a:ea typeface="+mn-ea"/>
                          <a:cs typeface="+mn-cs"/>
                        </a:rPr>
                        <a:t>guidelines, by 2030</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a:ln>
                            <a:noFill/>
                          </a:ln>
                          <a:solidFill>
                            <a:schemeClr val="accent3"/>
                          </a:solidFill>
                          <a:effectLst/>
                          <a:uLnTx/>
                          <a:uFillTx/>
                          <a:latin typeface="+mn-lt"/>
                          <a:ea typeface="+mn-ea"/>
                          <a:cs typeface="+mn-cs"/>
                        </a:rPr>
                        <a:t>No commonalities.</a:t>
                      </a:r>
                      <a:endParaRPr kumimoji="0" lang="en-US" sz="1050" b="0" i="0" u="none" strike="noStrike" kern="1200" cap="none" spc="0" normalizeH="0" baseline="0" noProof="0">
                        <a:ln>
                          <a:noFill/>
                        </a:ln>
                        <a:solidFill>
                          <a:schemeClr val="accent3"/>
                        </a:solidFill>
                        <a:effectLst/>
                        <a:uLnTx/>
                        <a:uFillTx/>
                        <a:latin typeface="+mn-lt"/>
                        <a:ea typeface="+mn-ea"/>
                        <a:cs typeface="+mn-cs"/>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a:ln>
                            <a:noFill/>
                          </a:ln>
                          <a:solidFill>
                            <a:schemeClr val="accent3"/>
                          </a:solidFill>
                          <a:effectLst/>
                          <a:uLnTx/>
                          <a:uFillTx/>
                          <a:latin typeface="+mn-lt"/>
                          <a:ea typeface="+mn-ea"/>
                          <a:cs typeface="+mn-cs"/>
                        </a:rPr>
                        <a:t>No commonalities.</a:t>
                      </a:r>
                      <a:endParaRPr kumimoji="0" lang="en-US" sz="1050" b="0" i="0" u="none" strike="noStrike" kern="1200" cap="none" spc="0" normalizeH="0" baseline="0" noProof="0">
                        <a:ln>
                          <a:noFill/>
                        </a:ln>
                        <a:solidFill>
                          <a:schemeClr val="accent3"/>
                        </a:solidFill>
                        <a:effectLst/>
                        <a:uLnTx/>
                        <a:uFillTx/>
                        <a:latin typeface="+mn-lt"/>
                        <a:ea typeface="+mn-ea"/>
                        <a:cs typeface="+mn-cs"/>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2468880">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marR="0" lvl="0" indent="-120650" algn="l">
                        <a:lnSpc>
                          <a:spcPct val="100000"/>
                        </a:lnSpc>
                        <a:spcBef>
                          <a:spcPts val="0"/>
                        </a:spcBef>
                        <a:spcAft>
                          <a:spcPts val="0"/>
                        </a:spcAft>
                        <a:buClr>
                          <a:schemeClr val="tx1"/>
                        </a:buClr>
                        <a:buFont typeface="Arial"/>
                        <a:buChar char="•"/>
                      </a:pPr>
                      <a:r>
                        <a:rPr lang="en-US" sz="1050" b="0" i="0" u="none" strike="noStrike" kern="1200" noProof="0">
                          <a:solidFill>
                            <a:schemeClr val="accent3"/>
                          </a:solidFill>
                          <a:effectLst/>
                          <a:highlight>
                            <a:srgbClr val="FFC624"/>
                          </a:highlight>
                          <a:latin typeface="+mn-lt"/>
                        </a:rPr>
                        <a:t>Target:</a:t>
                      </a:r>
                      <a:r>
                        <a:rPr lang="en-US" sz="1050" b="0" i="0" u="none" strike="noStrike" kern="1200" noProof="0">
                          <a:solidFill>
                            <a:schemeClr val="accent3"/>
                          </a:solidFill>
                          <a:effectLst/>
                          <a:latin typeface="+mn-lt"/>
                        </a:rPr>
                        <a:t> </a:t>
                      </a:r>
                      <a:r>
                        <a:rPr lang="en-US" sz="1050" b="0" i="0" u="none" strike="noStrike" kern="1200" noProof="0">
                          <a:solidFill>
                            <a:schemeClr val="accent3"/>
                          </a:solidFill>
                          <a:effectLst/>
                          <a:latin typeface="+mn-lt"/>
                          <a:ea typeface="+mn-ea"/>
                          <a:cs typeface="+mn-cs"/>
                        </a:rPr>
                        <a:t>Ensure all contracted suppliers sign-up to Supplier Code of </a:t>
                      </a:r>
                      <a:br>
                        <a:rPr lang="en-US" sz="1050" b="0" i="0" u="none" strike="noStrike" kern="1200" noProof="0">
                          <a:solidFill>
                            <a:schemeClr val="accent3"/>
                          </a:solidFill>
                          <a:effectLst/>
                          <a:latin typeface="+mn-lt"/>
                          <a:ea typeface="+mn-ea"/>
                          <a:cs typeface="+mn-cs"/>
                        </a:rPr>
                      </a:br>
                      <a:r>
                        <a:rPr lang="en-US" sz="1050" b="0" i="0" u="none" strike="noStrike" kern="1200" noProof="0">
                          <a:solidFill>
                            <a:schemeClr val="accent3"/>
                          </a:solidFill>
                          <a:effectLst/>
                          <a:latin typeface="+mn-lt"/>
                          <a:ea typeface="+mn-ea"/>
                          <a:cs typeface="+mn-cs"/>
                        </a:rPr>
                        <a:t>Conduct or provide their own of equal or better standard by 2025</a:t>
                      </a:r>
                    </a:p>
                    <a:p>
                      <a:pPr marL="350838" marR="0" lvl="1" indent="-176213" algn="l" defTabSz="914400" rtl="0" eaLnBrk="1" fontAlgn="auto" latinLnBrk="0" hangingPunct="1">
                        <a:lnSpc>
                          <a:spcPct val="100000"/>
                        </a:lnSpc>
                        <a:spcBef>
                          <a:spcPts val="200"/>
                        </a:spcBef>
                        <a:spcAft>
                          <a:spcPts val="0"/>
                        </a:spcAft>
                        <a:buClrTx/>
                        <a:buSzTx/>
                        <a:buFont typeface="Wingdings" panose="05000000000000000000" pitchFamily="2" charset="2"/>
                        <a:buChar char="Ø"/>
                        <a:tabLst/>
                        <a:defRPr/>
                      </a:pPr>
                      <a:r>
                        <a:rPr lang="en-US" sz="1050" b="1" i="0" u="none" strike="noStrike" kern="1200" cap="none" spc="0" normalizeH="0" baseline="0" noProof="0">
                          <a:ln>
                            <a:noFill/>
                          </a:ln>
                          <a:solidFill>
                            <a:schemeClr val="accent3"/>
                          </a:solidFill>
                          <a:effectLst/>
                          <a:uLnTx/>
                          <a:uFillTx/>
                          <a:latin typeface="+mn-lt"/>
                        </a:rPr>
                        <a:t>pep+ alignme</a:t>
                      </a:r>
                      <a:r>
                        <a:rPr lang="en-US" sz="1050" b="1" i="0" u="none" strike="noStrike" kern="1200" cap="none" spc="0" normalizeH="0" baseline="0" noProof="0">
                          <a:ln>
                            <a:noFill/>
                          </a:ln>
                          <a:solidFill>
                            <a:schemeClr val="accent3"/>
                          </a:solidFill>
                          <a:effectLst/>
                          <a:uLnTx/>
                          <a:uFillTx/>
                          <a:latin typeface="+mn-lt"/>
                          <a:ea typeface="+mn-ea"/>
                          <a:cs typeface="+mn-cs"/>
                        </a:rPr>
                        <a:t>nt: Promote fair and safe working conditions by advancing respect for human rights</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marR="0" lvl="0" indent="-120650" algn="l">
                        <a:lnSpc>
                          <a:spcPct val="100000"/>
                        </a:lnSpc>
                        <a:spcBef>
                          <a:spcPts val="0"/>
                        </a:spcBef>
                        <a:spcAft>
                          <a:spcPts val="0"/>
                        </a:spcAft>
                        <a:buClr>
                          <a:schemeClr val="tx1"/>
                        </a:buClr>
                        <a:buFont typeface="Arial,Sans-Serif"/>
                        <a:buChar char="•"/>
                      </a:pPr>
                      <a:r>
                        <a:rPr lang="en-US" sz="1050" b="0" i="0" u="none" strike="noStrike" kern="1200" cap="none" spc="0" normalizeH="0" baseline="0" noProof="0">
                          <a:ln>
                            <a:noFill/>
                          </a:ln>
                          <a:solidFill>
                            <a:schemeClr val="accent3"/>
                          </a:solidFill>
                          <a:effectLst/>
                          <a:highlight>
                            <a:srgbClr val="FFC624"/>
                          </a:highlight>
                          <a:uLnTx/>
                          <a:uFillTx/>
                          <a:latin typeface="+mn-lt"/>
                          <a:cs typeface="Leelawadee"/>
                        </a:rPr>
                        <a:t>Target:</a:t>
                      </a:r>
                      <a:r>
                        <a:rPr lang="en-US" sz="1050" b="0" i="0" u="none" strike="noStrike" kern="1200" cap="none" spc="0" normalizeH="0" baseline="0" noProof="0">
                          <a:ln>
                            <a:noFill/>
                          </a:ln>
                          <a:solidFill>
                            <a:schemeClr val="accent3"/>
                          </a:solidFill>
                          <a:effectLst/>
                          <a:uLnTx/>
                          <a:uFillTx/>
                          <a:latin typeface="+mn-lt"/>
                          <a:cs typeface="Leelawadee"/>
                        </a:rPr>
                        <a:t> Ensure 100% of packaging for own brand products are reusable, recyclable or compostable by 2025</a:t>
                      </a:r>
                    </a:p>
                    <a:p>
                      <a:pPr marL="350838" marR="0" lvl="1" indent="-176213" algn="l">
                        <a:lnSpc>
                          <a:spcPct val="100000"/>
                        </a:lnSpc>
                        <a:spcBef>
                          <a:spcPts val="200"/>
                        </a:spcBef>
                        <a:spcAft>
                          <a:spcPts val="0"/>
                        </a:spcAft>
                        <a:buClr>
                          <a:schemeClr val="tx1"/>
                        </a:buClr>
                        <a:buFont typeface="Wingdings" panose="05000000000000000000" pitchFamily="2" charset="2"/>
                        <a:buChar char="Ø"/>
                      </a:pPr>
                      <a:r>
                        <a:rPr lang="en-US" sz="1050" b="1" i="0" u="none" strike="noStrike" kern="1200" cap="none" spc="0" normalizeH="0" baseline="0" noProof="0">
                          <a:ln>
                            <a:noFill/>
                          </a:ln>
                          <a:solidFill>
                            <a:schemeClr val="accent3"/>
                          </a:solidFill>
                          <a:effectLst/>
                          <a:uLnTx/>
                          <a:uFillTx/>
                          <a:latin typeface="+mn-lt"/>
                        </a:rPr>
                        <a:t>pep+ </a:t>
                      </a:r>
                      <a:r>
                        <a:rPr lang="en-US" sz="1050" b="1" i="0" u="none" strike="noStrike" kern="1200" cap="none" spc="0" normalizeH="0" baseline="0" noProof="0">
                          <a:ln>
                            <a:noFill/>
                          </a:ln>
                          <a:solidFill>
                            <a:schemeClr val="accent3"/>
                          </a:solidFill>
                          <a:effectLst/>
                          <a:uLnTx/>
                          <a:uFillTx/>
                          <a:latin typeface="+mn-lt"/>
                          <a:ea typeface="+mn-ea"/>
                          <a:cs typeface="+mn-cs"/>
                        </a:rPr>
                        <a:t>alignment: Achieve 97% or greater reusable, recyclable, or compostable </a:t>
                      </a:r>
                      <a:br>
                        <a:rPr lang="en-US" sz="1050" b="1" i="0" u="none" strike="noStrike" kern="1200" cap="none" spc="0" normalizeH="0" baseline="0" noProof="0">
                          <a:ln>
                            <a:noFill/>
                          </a:ln>
                          <a:solidFill>
                            <a:schemeClr val="accent3"/>
                          </a:solidFill>
                          <a:effectLst/>
                          <a:uLnTx/>
                          <a:uFillTx/>
                          <a:latin typeface="+mn-lt"/>
                          <a:ea typeface="+mn-ea"/>
                          <a:cs typeface="+mn-cs"/>
                        </a:rPr>
                      </a:br>
                      <a:r>
                        <a:rPr lang="en-US" sz="1050" b="1" i="0" u="none" strike="noStrike" kern="1200" cap="none" spc="0" normalizeH="0" baseline="0" noProof="0">
                          <a:ln>
                            <a:noFill/>
                          </a:ln>
                          <a:solidFill>
                            <a:schemeClr val="accent3"/>
                          </a:solidFill>
                          <a:effectLst/>
                          <a:uLnTx/>
                          <a:uFillTx/>
                          <a:latin typeface="+mn-lt"/>
                          <a:ea typeface="+mn-ea"/>
                          <a:cs typeface="+mn-cs"/>
                        </a:rPr>
                        <a:t>(RRC) packaging by design by 2030 in our primary and secondary packaging in our key packaging markets</a:t>
                      </a:r>
                    </a:p>
                    <a:p>
                      <a:pPr marL="120650" marR="0" lvl="0" indent="-120650" algn="l" defTabSz="914400" rtl="0" eaLnBrk="1" fontAlgn="auto" latinLnBrk="0" hangingPunct="1">
                        <a:lnSpc>
                          <a:spcPct val="100000"/>
                        </a:lnSpc>
                        <a:spcBef>
                          <a:spcPts val="800"/>
                        </a:spcBef>
                        <a:spcAft>
                          <a:spcPts val="0"/>
                        </a:spcAft>
                        <a:buClr>
                          <a:schemeClr val="tx1"/>
                        </a:buClr>
                        <a:buSzTx/>
                        <a:buFont typeface="Arial" panose="020B0604020202020204" pitchFamily="34" charset="0"/>
                        <a:buChar char="•"/>
                        <a:tabLst/>
                        <a:defRPr/>
                      </a:pPr>
                      <a:r>
                        <a:rPr lang="en-US" sz="1050" b="0" i="0" u="none" strike="noStrike" kern="1200" cap="none" spc="0" normalizeH="0" baseline="0" noProof="0">
                          <a:ln>
                            <a:noFill/>
                          </a:ln>
                          <a:solidFill>
                            <a:schemeClr val="accent3"/>
                          </a:solidFill>
                          <a:effectLst/>
                          <a:highlight>
                            <a:srgbClr val="FFC624"/>
                          </a:highlight>
                          <a:uLnTx/>
                          <a:uFillTx/>
                          <a:latin typeface="+mn-lt"/>
                          <a:cs typeface="Leelawadee"/>
                        </a:rPr>
                        <a:t>Target:</a:t>
                      </a:r>
                      <a:r>
                        <a:rPr lang="en-US" sz="1050" b="0" i="0" u="none" strike="noStrike" kern="1200" cap="none" spc="0" normalizeH="0" baseline="0" noProof="0">
                          <a:ln>
                            <a:noFill/>
                          </a:ln>
                          <a:solidFill>
                            <a:schemeClr val="accent3"/>
                          </a:solidFill>
                          <a:effectLst/>
                          <a:uLnTx/>
                          <a:uFillTx/>
                          <a:latin typeface="+mn-lt"/>
                          <a:cs typeface="Leelawadee"/>
                        </a:rPr>
                        <a:t> Reduce absolute Scopes 1, 2 and 3 GHG emissions by 90%, from a 2019 base year by 2040</a:t>
                      </a:r>
                    </a:p>
                    <a:p>
                      <a:pPr marL="350838" lvl="1" indent="-176213" algn="l" rtl="0" fontAlgn="base">
                        <a:lnSpc>
                          <a:spcPct val="100000"/>
                        </a:lnSpc>
                        <a:spcBef>
                          <a:spcPts val="200"/>
                        </a:spcBef>
                        <a:buClr>
                          <a:schemeClr val="tx1"/>
                        </a:buClr>
                        <a:buFont typeface="Wingdings" panose="05000000000000000000" pitchFamily="2" charset="2"/>
                        <a:buChar char="Ø"/>
                      </a:pPr>
                      <a:r>
                        <a:rPr lang="en-GB" sz="1050" b="1" kern="1200">
                          <a:solidFill>
                            <a:schemeClr val="accent3"/>
                          </a:solidFill>
                          <a:effectLst/>
                          <a:latin typeface="+mn-lt"/>
                          <a:ea typeface="+mn-ea"/>
                          <a:cs typeface="Leelawadee" panose="020B0502040204020203" pitchFamily="34" charset="-34"/>
                        </a:rPr>
                        <a:t>Achieve a 50% reduction in Scope 1 and 2 emissions by 2030 (vs 2022 baseline) </a:t>
                      </a:r>
                    </a:p>
                    <a:p>
                      <a:pPr marL="350838" lvl="1" indent="-176213" algn="l" rtl="0" fontAlgn="base">
                        <a:lnSpc>
                          <a:spcPct val="100000"/>
                        </a:lnSpc>
                        <a:spcBef>
                          <a:spcPts val="200"/>
                        </a:spcBef>
                        <a:buClr>
                          <a:schemeClr val="tx1"/>
                        </a:buClr>
                        <a:buFont typeface="Wingdings" panose="05000000000000000000" pitchFamily="2" charset="2"/>
                        <a:buChar char="Ø"/>
                      </a:pPr>
                      <a:r>
                        <a:rPr lang="en-GB" sz="1050" b="1" kern="1200">
                          <a:solidFill>
                            <a:schemeClr val="accent3"/>
                          </a:solidFill>
                          <a:effectLst/>
                          <a:latin typeface="+mn-lt"/>
                          <a:ea typeface="+mn-ea"/>
                          <a:cs typeface="Leelawadee" panose="020B0502040204020203" pitchFamily="34" charset="-34"/>
                        </a:rPr>
                        <a:t>Achieve a 42% reduction in Scope 3 Energy &amp; Industry (E&amp;I) emissions and 30% reduction in Scope 3 Forest, Land and Agriculture emissions by 2030 </a:t>
                      </a:r>
                      <a:br>
                        <a:rPr lang="en-GB" sz="1050" b="1" kern="1200">
                          <a:solidFill>
                            <a:schemeClr val="accent3"/>
                          </a:solidFill>
                          <a:effectLst/>
                          <a:latin typeface="+mn-lt"/>
                          <a:ea typeface="+mn-ea"/>
                          <a:cs typeface="Leelawadee" panose="020B0502040204020203" pitchFamily="34" charset="-34"/>
                        </a:rPr>
                      </a:br>
                      <a:r>
                        <a:rPr lang="en-GB" sz="1050" b="1" kern="1200">
                          <a:solidFill>
                            <a:schemeClr val="accent3"/>
                          </a:solidFill>
                          <a:effectLst/>
                          <a:latin typeface="+mn-lt"/>
                          <a:ea typeface="+mn-ea"/>
                          <a:cs typeface="Leelawadee" panose="020B0502040204020203" pitchFamily="34" charset="-34"/>
                        </a:rPr>
                        <a:t>(vs 2022 baseline)</a:t>
                      </a:r>
                      <a:endParaRPr lang="en-US" sz="1050" b="1" i="0" kern="1200" noProof="0">
                        <a:solidFill>
                          <a:schemeClr val="accent3"/>
                        </a:solidFill>
                        <a:effectLst/>
                        <a:latin typeface="+mn-lt"/>
                        <a:ea typeface="+mn-ea"/>
                        <a:cs typeface="Leelawadee" panose="020B0502040204020203" pitchFamily="34" charset="-34"/>
                      </a:endParaRP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marR="0" lvl="0" indent="-120650" algn="l">
                        <a:lnSpc>
                          <a:spcPct val="100000"/>
                        </a:lnSpc>
                        <a:spcBef>
                          <a:spcPts val="0"/>
                        </a:spcBef>
                        <a:spcAft>
                          <a:spcPts val="0"/>
                        </a:spcAft>
                        <a:buClr>
                          <a:schemeClr val="tx1"/>
                        </a:buClr>
                        <a:buFont typeface="Arial,Sans-Serif"/>
                        <a:buChar char="•"/>
                      </a:pPr>
                      <a:r>
                        <a:rPr lang="en-US" sz="1050" b="0" i="0" u="none" strike="noStrike" kern="1200" cap="none" spc="0" normalizeH="0" baseline="0" noProof="0">
                          <a:ln>
                            <a:noFill/>
                          </a:ln>
                          <a:solidFill>
                            <a:schemeClr val="accent3"/>
                          </a:solidFill>
                          <a:effectLst/>
                          <a:highlight>
                            <a:srgbClr val="4FE2F3"/>
                          </a:highlight>
                          <a:uLnTx/>
                          <a:uFillTx/>
                          <a:latin typeface="+mn-lt"/>
                          <a:cs typeface="Leelawadee"/>
                        </a:rPr>
                        <a:t>Goal:</a:t>
                      </a:r>
                      <a:r>
                        <a:rPr lang="en-US" sz="1050" b="0" i="0" u="none" strike="noStrike" kern="1200" cap="none" spc="0" normalizeH="0" baseline="0" noProof="0">
                          <a:ln>
                            <a:noFill/>
                          </a:ln>
                          <a:solidFill>
                            <a:schemeClr val="accent3"/>
                          </a:solidFill>
                          <a:effectLst/>
                          <a:uLnTx/>
                          <a:uFillTx/>
                          <a:latin typeface="+mn-lt"/>
                          <a:cs typeface="Leelawadee"/>
                        </a:rPr>
                        <a:t> Support communities</a:t>
                      </a:r>
                    </a:p>
                    <a:p>
                      <a:pPr marL="350838" marR="0" lvl="1" indent="-176213" algn="l">
                        <a:lnSpc>
                          <a:spcPct val="100000"/>
                        </a:lnSpc>
                        <a:spcBef>
                          <a:spcPts val="200"/>
                        </a:spcBef>
                        <a:spcAft>
                          <a:spcPts val="0"/>
                        </a:spcAft>
                        <a:buClr>
                          <a:schemeClr val="tx1"/>
                        </a:buClr>
                        <a:buFont typeface="Wingdings" panose="05000000000000000000" pitchFamily="2" charset="2"/>
                        <a:buChar char="Ø"/>
                      </a:pPr>
                      <a:r>
                        <a:rPr lang="en-US" sz="1050" b="1" i="0" u="none" strike="noStrike" kern="1200" cap="none" spc="0" normalizeH="0" baseline="0" noProof="0">
                          <a:ln>
                            <a:noFill/>
                          </a:ln>
                          <a:solidFill>
                            <a:schemeClr val="accent3"/>
                          </a:solidFill>
                          <a:effectLst/>
                          <a:uLnTx/>
                          <a:uFillTx/>
                          <a:latin typeface="+mn-lt"/>
                        </a:rPr>
                        <a:t>pep+ alignme</a:t>
                      </a:r>
                      <a:r>
                        <a:rPr lang="en-US" sz="1050" b="1" i="0" u="none" strike="noStrike" kern="1200" cap="none" spc="0" normalizeH="0" baseline="0" noProof="0">
                          <a:ln>
                            <a:noFill/>
                          </a:ln>
                          <a:solidFill>
                            <a:schemeClr val="accent3"/>
                          </a:solidFill>
                          <a:effectLst/>
                          <a:uLnTx/>
                          <a:uFillTx/>
                          <a:latin typeface="+mn-lt"/>
                          <a:ea typeface="+mn-ea"/>
                          <a:cs typeface="+mn-cs"/>
                        </a:rPr>
                        <a:t>nt: Empower our associates with the resources and time needed to build and cultivate prosperity in our communities</a:t>
                      </a:r>
                      <a:endParaRPr lang="en-US" sz="1050" b="0" i="0" u="none" strike="noStrike" kern="1200" cap="none" spc="0" normalizeH="0" baseline="0" noProof="0">
                        <a:ln>
                          <a:noFill/>
                        </a:ln>
                        <a:solidFill>
                          <a:schemeClr val="accent3"/>
                        </a:solidFill>
                        <a:effectLst/>
                        <a:uLnTx/>
                        <a:uFillTx/>
                        <a:latin typeface="+mn-lt"/>
                        <a:cs typeface="Leelawadee" panose="020B0502040204020203" pitchFamily="34" charset="-34"/>
                      </a:endParaRPr>
                    </a:p>
                    <a:p>
                      <a:pPr marL="120650" marR="0" lvl="0" indent="-120650" algn="l" defTabSz="914400" rtl="0" eaLnBrk="1" fontAlgn="auto" latinLnBrk="0" hangingPunct="1">
                        <a:lnSpc>
                          <a:spcPct val="100000"/>
                        </a:lnSpc>
                        <a:spcBef>
                          <a:spcPts val="800"/>
                        </a:spcBef>
                        <a:spcAft>
                          <a:spcPts val="0"/>
                        </a:spcAft>
                        <a:buClr>
                          <a:schemeClr val="tx1"/>
                        </a:buClr>
                        <a:buSzTx/>
                        <a:buFont typeface="Arial" panose="020B0604020202020204" pitchFamily="34" charset="0"/>
                        <a:buChar char="•"/>
                        <a:tabLst/>
                        <a:defRPr/>
                      </a:pPr>
                      <a:r>
                        <a:rPr lang="en-US" sz="1050" b="0" i="0" u="none" strike="noStrike" kern="1200" cap="none" spc="0" normalizeH="0" baseline="0" noProof="0">
                          <a:ln>
                            <a:noFill/>
                          </a:ln>
                          <a:solidFill>
                            <a:schemeClr val="accent3"/>
                          </a:solidFill>
                          <a:effectLst/>
                          <a:highlight>
                            <a:srgbClr val="FFC624"/>
                          </a:highlight>
                          <a:uLnTx/>
                          <a:uFillTx/>
                          <a:latin typeface="+mn-lt"/>
                          <a:cs typeface="Leelawadee" panose="020B0502040204020203" pitchFamily="34" charset="-34"/>
                        </a:rPr>
                        <a:t>Target:</a:t>
                      </a:r>
                      <a:r>
                        <a:rPr lang="en-US" sz="1050" b="0" i="0" u="none" strike="noStrike" kern="1200" cap="none" spc="0" normalizeH="0" baseline="0" noProof="0">
                          <a:ln>
                            <a:noFill/>
                          </a:ln>
                          <a:solidFill>
                            <a:schemeClr val="accent3"/>
                          </a:solidFill>
                          <a:effectLst/>
                          <a:uLnTx/>
                          <a:uFillTx/>
                          <a:latin typeface="+mn-lt"/>
                          <a:cs typeface="Leelawadee" panose="020B0502040204020203" pitchFamily="34" charset="-34"/>
                        </a:rPr>
                        <a:t> Ensure 100% of contracted suppliers with higher human rights risks undergo human rights due diligence</a:t>
                      </a:r>
                      <a:r>
                        <a:rPr kumimoji="0" lang="en-US" sz="1050" b="0" i="0" u="none" strike="noStrike" kern="1200" cap="none" spc="0" normalizeH="0" baseline="0" noProof="0">
                          <a:ln>
                            <a:noFill/>
                          </a:ln>
                          <a:solidFill>
                            <a:schemeClr val="accent3"/>
                          </a:solidFill>
                          <a:effectLst/>
                          <a:uLnTx/>
                          <a:uFillTx/>
                          <a:latin typeface="+mn-lt"/>
                          <a:cs typeface="Leelawadee" panose="020B0502040204020203" pitchFamily="34" charset="-34"/>
                        </a:rPr>
                        <a:t> by 2025</a:t>
                      </a:r>
                    </a:p>
                    <a:p>
                      <a:pPr marL="350838" marR="0" lvl="1" indent="-176213" algn="l" defTabSz="914400" rtl="0" eaLnBrk="1" fontAlgn="auto" latinLnBrk="0" hangingPunct="1">
                        <a:lnSpc>
                          <a:spcPct val="100000"/>
                        </a:lnSpc>
                        <a:spcBef>
                          <a:spcPts val="200"/>
                        </a:spcBef>
                        <a:spcAft>
                          <a:spcPts val="0"/>
                        </a:spcAft>
                        <a:buClr>
                          <a:schemeClr val="tx1"/>
                        </a:buClr>
                        <a:buSzTx/>
                        <a:buFont typeface="Wingdings" panose="05000000000000000000" pitchFamily="2" charset="2"/>
                        <a:buChar char="Ø"/>
                        <a:tabLst/>
                        <a:defRPr/>
                      </a:pPr>
                      <a:r>
                        <a:rPr lang="en-US" sz="1050" b="1" i="0" u="none" strike="noStrike" kern="1200" cap="none" spc="0" normalizeH="0" baseline="0" noProof="0">
                          <a:ln>
                            <a:noFill/>
                          </a:ln>
                          <a:solidFill>
                            <a:schemeClr val="accent3"/>
                          </a:solidFill>
                          <a:effectLst/>
                          <a:uLnTx/>
                          <a:uFillTx/>
                          <a:latin typeface="+mn-lt"/>
                        </a:rPr>
                        <a:t>pep+ alignme</a:t>
                      </a:r>
                      <a:r>
                        <a:rPr lang="en-US" sz="1050" b="1" i="0" u="none" strike="noStrike" kern="1200" cap="none" spc="0" normalizeH="0" baseline="0" noProof="0">
                          <a:ln>
                            <a:noFill/>
                          </a:ln>
                          <a:solidFill>
                            <a:schemeClr val="accent3"/>
                          </a:solidFill>
                          <a:effectLst/>
                          <a:uLnTx/>
                          <a:uFillTx/>
                          <a:latin typeface="+mn-lt"/>
                          <a:ea typeface="+mn-ea"/>
                          <a:cs typeface="+mn-cs"/>
                        </a:rPr>
                        <a:t>nt: Promote fair and safe working conditions by advancing respect for human rights</a:t>
                      </a: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r h="1133856">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922F11"/>
                          </a:solidFill>
                          <a:latin typeface="+mj-lt"/>
                          <a:ea typeface="+mn-ea"/>
                          <a:cs typeface="Leelawadee"/>
                        </a:rPr>
                        <a:t>POSITIVE </a:t>
                      </a:r>
                      <a:br>
                        <a:rPr lang="en-US" sz="1400" kern="1200">
                          <a:solidFill>
                            <a:srgbClr val="922F11"/>
                          </a:solidFill>
                          <a:latin typeface="+mj-lt"/>
                          <a:ea typeface="+mn-ea"/>
                          <a:cs typeface="Leelawadee"/>
                        </a:rPr>
                      </a:br>
                      <a:r>
                        <a:rPr lang="en-US" sz="1400" kern="1200">
                          <a:solidFill>
                            <a:srgbClr val="922F11"/>
                          </a:solidFill>
                          <a:latin typeface="+mj-lt"/>
                          <a:ea typeface="+mn-ea"/>
                          <a:cs typeface="Leelawadee"/>
                        </a:rPr>
                        <a:t>CHOICES</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E6D26"/>
                    </a:solidFill>
                  </a:tcPr>
                </a:tc>
                <a:tc>
                  <a:txBody>
                    <a:bodyPr/>
                    <a:lstStyle/>
                    <a:p>
                      <a:pPr marL="120650" marR="0" lvl="0" indent="-120650" algn="l" defTabSz="914400" rtl="0" eaLnBrk="1" fontAlgn="auto" latinLnBrk="0" hangingPunct="1">
                        <a:lnSpc>
                          <a:spcPct val="100000"/>
                        </a:lnSpc>
                        <a:spcBef>
                          <a:spcPts val="0"/>
                        </a:spcBef>
                        <a:spcAft>
                          <a:spcPts val="0"/>
                        </a:spcAft>
                        <a:buClrTx/>
                        <a:buSzTx/>
                        <a:buFont typeface="Arial"/>
                        <a:buChar char="•"/>
                        <a:tabLst/>
                        <a:defRPr/>
                      </a:pPr>
                      <a:r>
                        <a:rPr lang="en-US" sz="1050" b="0" i="0" u="none" strike="noStrike" kern="1200" cap="none" spc="0" normalizeH="0" baseline="0" noProof="0">
                          <a:ln>
                            <a:noFill/>
                          </a:ln>
                          <a:solidFill>
                            <a:schemeClr val="accent3"/>
                          </a:solidFill>
                          <a:effectLst/>
                          <a:highlight>
                            <a:srgbClr val="4FE2F3"/>
                          </a:highlight>
                          <a:uLnTx/>
                          <a:uFillTx/>
                          <a:latin typeface="+mn-lt"/>
                        </a:rPr>
                        <a:t>Goal:</a:t>
                      </a:r>
                      <a:r>
                        <a:rPr lang="en-US" sz="1050" b="0" i="0" u="none" strike="noStrike" kern="1200" cap="none" spc="0" normalizeH="0" baseline="0" noProof="0">
                          <a:ln>
                            <a:noFill/>
                          </a:ln>
                          <a:solidFill>
                            <a:schemeClr val="accent3"/>
                          </a:solidFill>
                          <a:effectLst/>
                          <a:uLnTx/>
                          <a:uFillTx/>
                          <a:latin typeface="+mn-lt"/>
                        </a:rPr>
                        <a:t> Increase healthy and sustainable choices</a:t>
                      </a:r>
                    </a:p>
                    <a:p>
                      <a:pPr marL="350838" marR="0" lvl="1" indent="-176213" algn="l">
                        <a:lnSpc>
                          <a:spcPct val="100000"/>
                        </a:lnSpc>
                        <a:spcBef>
                          <a:spcPts val="200"/>
                        </a:spcBef>
                        <a:spcAft>
                          <a:spcPts val="0"/>
                        </a:spcAft>
                        <a:buFont typeface="Wingdings"/>
                        <a:buChar char="Ø"/>
                      </a:pPr>
                      <a:r>
                        <a:rPr lang="en-US" sz="1050" b="1" i="0" u="none" strike="noStrike" kern="1200" cap="none" spc="0" normalizeH="0" baseline="0" noProof="0">
                          <a:ln>
                            <a:noFill/>
                          </a:ln>
                          <a:solidFill>
                            <a:schemeClr val="accent3"/>
                          </a:solidFill>
                          <a:effectLst/>
                          <a:uLnTx/>
                          <a:uFillTx/>
                          <a:latin typeface="+mn-lt"/>
                        </a:rPr>
                        <a:t>pep+ </a:t>
                      </a:r>
                      <a:r>
                        <a:rPr lang="en-US" sz="1050" b="1" i="0" u="none" strike="noStrike" kern="1200" cap="none" spc="0" normalizeH="0" baseline="0" noProof="0">
                          <a:ln>
                            <a:noFill/>
                          </a:ln>
                          <a:solidFill>
                            <a:schemeClr val="accent3"/>
                          </a:solidFill>
                          <a:effectLst/>
                          <a:uLnTx/>
                          <a:uFillTx/>
                          <a:latin typeface="+mn-lt"/>
                          <a:ea typeface="+mn-ea"/>
                          <a:cs typeface="+mn-cs"/>
                        </a:rPr>
                        <a:t>alignment: Leverage our scaled brands to embody and </a:t>
                      </a:r>
                      <a:br>
                        <a:rPr lang="en-US" sz="1050" b="1" i="0" u="none" strike="noStrike" kern="1200" cap="none" spc="0" normalizeH="0" baseline="0" noProof="0">
                          <a:ln>
                            <a:noFill/>
                          </a:ln>
                          <a:solidFill>
                            <a:schemeClr val="accent3"/>
                          </a:solidFill>
                          <a:effectLst/>
                          <a:uLnTx/>
                          <a:uFillTx/>
                          <a:latin typeface="+mn-lt"/>
                          <a:ea typeface="+mn-ea"/>
                          <a:cs typeface="+mn-cs"/>
                        </a:rPr>
                      </a:br>
                      <a:r>
                        <a:rPr lang="en-US" sz="1050" b="1" i="0" u="none" strike="noStrike" kern="1200" cap="none" spc="0" normalizeH="0" baseline="0" noProof="0">
                          <a:ln>
                            <a:noFill/>
                          </a:ln>
                          <a:solidFill>
                            <a:schemeClr val="accent3"/>
                          </a:solidFill>
                          <a:effectLst/>
                          <a:uLnTx/>
                          <a:uFillTx/>
                          <a:latin typeface="+mn-lt"/>
                          <a:ea typeface="+mn-ea"/>
                          <a:cs typeface="+mn-cs"/>
                        </a:rPr>
                        <a:t>amplify positive outcomes for the planet and people, including empowering consumers with transparent environmental labeling </a:t>
                      </a:r>
                      <a:br>
                        <a:rPr lang="en-US" sz="1050" b="1" i="0" u="none" strike="noStrike" kern="1200" cap="none" spc="0" normalizeH="0" baseline="0" noProof="0">
                          <a:ln>
                            <a:noFill/>
                          </a:ln>
                          <a:solidFill>
                            <a:schemeClr val="accent3"/>
                          </a:solidFill>
                          <a:effectLst/>
                          <a:uLnTx/>
                          <a:uFillTx/>
                          <a:latin typeface="+mn-lt"/>
                          <a:ea typeface="+mn-ea"/>
                          <a:cs typeface="+mn-cs"/>
                        </a:rPr>
                      </a:br>
                      <a:r>
                        <a:rPr lang="en-US" sz="1050" b="1" i="0" u="none" strike="noStrike" kern="1200" cap="none" spc="0" normalizeH="0" baseline="0" noProof="0">
                          <a:ln>
                            <a:noFill/>
                          </a:ln>
                          <a:solidFill>
                            <a:schemeClr val="accent3"/>
                          </a:solidFill>
                          <a:effectLst/>
                          <a:uLnTx/>
                          <a:uFillTx/>
                          <a:latin typeface="+mn-lt"/>
                          <a:ea typeface="+mn-ea"/>
                          <a:cs typeface="+mn-cs"/>
                        </a:rPr>
                        <a:t>on our key products</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a:lnSpc>
                          <a:spcPct val="100000"/>
                        </a:lnSpc>
                        <a:spcBef>
                          <a:spcPts val="0"/>
                        </a:spcBef>
                        <a:spcAft>
                          <a:spcPts val="0"/>
                        </a:spcAft>
                        <a:buClr>
                          <a:srgbClr val="000000"/>
                        </a:buClr>
                        <a:buFont typeface="Wingdings" panose="05000000000000000000" pitchFamily="2" charset="2"/>
                        <a:buNone/>
                      </a:pPr>
                      <a:r>
                        <a:rPr lang="en-US" sz="1050" b="0" i="1" u="none" strike="noStrike" kern="1200" cap="none" spc="0" normalizeH="0" baseline="0" noProof="0">
                          <a:ln>
                            <a:noFill/>
                          </a:ln>
                          <a:solidFill>
                            <a:schemeClr val="accent3"/>
                          </a:solidFill>
                          <a:effectLst/>
                          <a:uLnTx/>
                          <a:uFillTx/>
                          <a:latin typeface="+mn-lt"/>
                          <a:ea typeface="+mn-ea"/>
                          <a:cs typeface="+mn-cs"/>
                        </a:rPr>
                        <a:t>No commonalities.</a:t>
                      </a: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Sans-Serif"/>
                        <a:buNone/>
                        <a:tabLst/>
                        <a:defRPr/>
                      </a:pPr>
                      <a:r>
                        <a:rPr lang="en-US" sz="1050" b="0" i="1" u="none" strike="noStrike" kern="1200" cap="none" spc="0" normalizeH="0" baseline="0" noProof="0">
                          <a:ln>
                            <a:noFill/>
                          </a:ln>
                          <a:solidFill>
                            <a:schemeClr val="accent3"/>
                          </a:solidFill>
                          <a:effectLst/>
                          <a:uLnTx/>
                          <a:uFillTx/>
                          <a:latin typeface="+mn-lt"/>
                          <a:ea typeface="+mn-ea"/>
                          <a:cs typeface="+mn-cs"/>
                        </a:rPr>
                        <a:t>No commonalities.</a:t>
                      </a: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40967922"/>
                  </a:ext>
                </a:extLst>
              </a:tr>
            </a:tbl>
          </a:graphicData>
        </a:graphic>
      </p:graphicFrame>
      <p:pic>
        <p:nvPicPr>
          <p:cNvPr id="15" name="Picture 14" descr="A logo of a leaf in a circle&#10;&#10;Description automatically generated">
            <a:extLst>
              <a:ext uri="{FF2B5EF4-FFF2-40B4-BE49-F238E27FC236}">
                <a16:creationId xmlns:a16="http://schemas.microsoft.com/office/drawing/2014/main" id="{E7656C4D-AC53-B8D9-7E8E-FE76121D2ED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1869497"/>
            <a:ext cx="556204" cy="604020"/>
          </a:xfrm>
          <a:prstGeom prst="rect">
            <a:avLst/>
          </a:prstGeom>
        </p:spPr>
      </p:pic>
      <p:pic>
        <p:nvPicPr>
          <p:cNvPr id="16" name="Picture 15" descr="A blue and green windmill with green arrows&#10;&#10;Description automatically generated">
            <a:extLst>
              <a:ext uri="{FF2B5EF4-FFF2-40B4-BE49-F238E27FC236}">
                <a16:creationId xmlns:a16="http://schemas.microsoft.com/office/drawing/2014/main" id="{C6912D24-B1F9-596F-1934-57A14749707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08240" y="3126990"/>
            <a:ext cx="556204" cy="604020"/>
          </a:xfrm>
          <a:prstGeom prst="rect">
            <a:avLst/>
          </a:prstGeom>
        </p:spPr>
      </p:pic>
      <p:pic>
        <p:nvPicPr>
          <p:cNvPr id="18" name="Picture 17" descr="A logo of a hand and a globe&#10;&#10;Description automatically generated">
            <a:extLst>
              <a:ext uri="{FF2B5EF4-FFF2-40B4-BE49-F238E27FC236}">
                <a16:creationId xmlns:a16="http://schemas.microsoft.com/office/drawing/2014/main" id="{B61C4369-2757-CE5D-1728-C2E8A8D153B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17884" y="6027278"/>
            <a:ext cx="536916" cy="583072"/>
          </a:xfrm>
          <a:prstGeom prst="rect">
            <a:avLst/>
          </a:prstGeom>
        </p:spPr>
      </p:pic>
    </p:spTree>
    <p:extLst>
      <p:ext uri="{BB962C8B-B14F-4D97-AF65-F5344CB8AC3E}">
        <p14:creationId xmlns:p14="http://schemas.microsoft.com/office/powerpoint/2010/main" val="85378216"/>
      </p:ext>
    </p:extLst>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D16466-61E8-EC43-AF7D-D1DB1358F7CE}"/>
            </a:ext>
          </a:extLst>
        </p:cNvPr>
        <p:cNvGrpSpPr/>
        <p:nvPr/>
      </p:nvGrpSpPr>
      <p:grpSpPr>
        <a:xfrm>
          <a:off x="0" y="0"/>
          <a:ext cx="0" cy="0"/>
          <a:chOff x="0" y="0"/>
          <a:chExt cx="0" cy="0"/>
        </a:xfrm>
      </p:grpSpPr>
      <p:pic>
        <p:nvPicPr>
          <p:cNvPr id="20482" name="Picture 2" descr="Starbucks | Whitewater Shopping Centre">
            <a:extLst>
              <a:ext uri="{FF2B5EF4-FFF2-40B4-BE49-F238E27FC236}">
                <a16:creationId xmlns:a16="http://schemas.microsoft.com/office/drawing/2014/main" id="{CE0DDFCB-1182-6057-DA39-C0FECDD5B10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051" t="18033" r="18051" b="18033"/>
          <a:stretch>
            <a:fillRect/>
          </a:stretch>
        </p:blipFill>
        <p:spPr bwMode="auto">
          <a:xfrm>
            <a:off x="-14516" y="1475701"/>
            <a:ext cx="3904343" cy="3906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0148512"/>
      </p:ext>
    </p:extLst>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9F0213-1BEE-C50D-AA98-7E88A613B60F}"/>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F8D95E5F-538C-A382-F994-E390B0FC8376}"/>
              </a:ext>
            </a:extLst>
          </p:cNvPr>
          <p:cNvGraphicFramePr>
            <a:graphicFrameLocks/>
          </p:cNvGraphicFramePr>
          <p:nvPr>
            <p:custDataLst>
              <p:tags r:id="rId1"/>
            </p:custDataLst>
            <p:extLst>
              <p:ext uri="{D42A27DB-BD31-4B8C-83A1-F6EECF244321}">
                <p14:modId xmlns:p14="http://schemas.microsoft.com/office/powerpoint/2010/main" val="1748548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5" name="think-cell data - do not delete" hidden="1">
                        <a:extLst>
                          <a:ext uri="{FF2B5EF4-FFF2-40B4-BE49-F238E27FC236}">
                            <a16:creationId xmlns:a16="http://schemas.microsoft.com/office/drawing/2014/main" id="{F8D95E5F-538C-A382-F994-E390B0FC837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7" name="Picture 2" descr="Starbucks - Wikipedia">
            <a:extLst>
              <a:ext uri="{FF2B5EF4-FFF2-40B4-BE49-F238E27FC236}">
                <a16:creationId xmlns:a16="http://schemas.microsoft.com/office/drawing/2014/main" id="{45BE3AE9-AEC5-94AC-C360-435553C82B58}"/>
              </a:ext>
            </a:extLst>
          </p:cNvPr>
          <p:cNvPicPr>
            <a:picLocks noGrp="1" noChangeAspect="1" noChangeArrowheads="1"/>
          </p:cNvPicPr>
          <p:nvPr>
            <p:ph type="pic" sz="quarter" idx="14"/>
          </p:nvPr>
        </p:nvPicPr>
        <p:blipFill rotWithShape="1">
          <a:blip r:embed="rId6">
            <a:extLst>
              <a:ext uri="{28A0092B-C50C-407E-A947-70E740481C1C}">
                <a14:useLocalDpi xmlns:a14="http://schemas.microsoft.com/office/drawing/2010/main" val="0"/>
              </a:ext>
            </a:extLst>
          </a:blip>
          <a:srcRect l="-13810" t="-25505" r="-26515" b="-30413"/>
          <a:stretch>
            <a:fillRect/>
          </a:stretch>
        </p:blipFill>
        <p:spPr bwMode="auto">
          <a:xfrm>
            <a:off x="0" y="0"/>
            <a:ext cx="609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Single Corner Rounded 9">
            <a:extLst>
              <a:ext uri="{FF2B5EF4-FFF2-40B4-BE49-F238E27FC236}">
                <a16:creationId xmlns:a16="http://schemas.microsoft.com/office/drawing/2014/main" id="{0DCAF717-3FB2-C008-9AEE-47DEA13BA5F8}"/>
              </a:ext>
            </a:extLst>
          </p:cNvPr>
          <p:cNvSpPr>
            <a:spLocks/>
          </p:cNvSpPr>
          <p:nvPr/>
        </p:nvSpPr>
        <p:spPr>
          <a:xfrm>
            <a:off x="6300438" y="825872"/>
            <a:ext cx="5852160" cy="66792"/>
          </a:xfrm>
          <a:prstGeom prst="round1Rect">
            <a:avLst>
              <a:gd name="adj" fmla="val 3618"/>
            </a:avLst>
          </a:prstGeom>
          <a:solidFill>
            <a:srgbClr val="0F440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182880" numCol="1" spcCol="38100" rtlCol="0" anchor="b">
            <a:noAutofit/>
          </a:bodyPr>
          <a:lstStyle/>
          <a:p>
            <a:pPr defTabSz="914400"/>
            <a:r>
              <a:rPr kumimoji="0" lang="en-US" sz="3200" b="0" i="0" u="none" strike="noStrike" kern="1200" cap="all" spc="0" normalizeH="0" baseline="0" noProof="0">
                <a:ln>
                  <a:noFill/>
                </a:ln>
                <a:solidFill>
                  <a:srgbClr val="0F440E"/>
                </a:solidFill>
                <a:effectLst/>
                <a:uLnTx/>
                <a:uFillTx/>
                <a:latin typeface="GT Pressura LCG Black"/>
                <a:ea typeface="+mj-ea"/>
                <a:cs typeface="+mj-cs"/>
              </a:rPr>
              <a:t>KEY TAKEAWAYS</a:t>
            </a:r>
            <a:endParaRPr lang="en-US" b="1">
              <a:solidFill>
                <a:srgbClr val="0F440E"/>
              </a:solidFill>
              <a:latin typeface="+mj-lt"/>
            </a:endParaRPr>
          </a:p>
        </p:txBody>
      </p:sp>
      <p:pic>
        <p:nvPicPr>
          <p:cNvPr id="11" name="Picture 10">
            <a:extLst>
              <a:ext uri="{FF2B5EF4-FFF2-40B4-BE49-F238E27FC236}">
                <a16:creationId xmlns:a16="http://schemas.microsoft.com/office/drawing/2014/main" id="{BECC55BE-D36C-A637-ECB1-E094F685B3BC}"/>
              </a:ext>
            </a:extLst>
          </p:cNvPr>
          <p:cNvPicPr>
            <a:picLocks noChangeAspect="1"/>
          </p:cNvPicPr>
          <p:nvPr/>
        </p:nvPicPr>
        <p:blipFill>
          <a:blip r:embed="rId7"/>
          <a:srcRect l="24821" r="18929"/>
          <a:stretch>
            <a:fillRect/>
          </a:stretch>
        </p:blipFill>
        <p:spPr>
          <a:xfrm rot="16200000">
            <a:off x="2520059" y="3282059"/>
            <a:ext cx="6857999" cy="293883"/>
          </a:xfrm>
          <a:custGeom>
            <a:avLst/>
            <a:gdLst>
              <a:gd name="connsiteX0" fmla="*/ 6857999 w 6857999"/>
              <a:gd name="connsiteY0" fmla="*/ 0 h 293883"/>
              <a:gd name="connsiteX1" fmla="*/ 6857999 w 6857999"/>
              <a:gd name="connsiteY1" fmla="*/ 293883 h 293883"/>
              <a:gd name="connsiteX2" fmla="*/ 0 w 6857999"/>
              <a:gd name="connsiteY2" fmla="*/ 293883 h 293883"/>
              <a:gd name="connsiteX3" fmla="*/ 0 w 6857999"/>
              <a:gd name="connsiteY3" fmla="*/ 0 h 293883"/>
            </a:gdLst>
            <a:ahLst/>
            <a:cxnLst>
              <a:cxn ang="0">
                <a:pos x="connsiteX0" y="connsiteY0"/>
              </a:cxn>
              <a:cxn ang="0">
                <a:pos x="connsiteX1" y="connsiteY1"/>
              </a:cxn>
              <a:cxn ang="0">
                <a:pos x="connsiteX2" y="connsiteY2"/>
              </a:cxn>
              <a:cxn ang="0">
                <a:pos x="connsiteX3" y="connsiteY3"/>
              </a:cxn>
            </a:cxnLst>
            <a:rect l="l" t="t" r="r" b="b"/>
            <a:pathLst>
              <a:path w="6857999" h="293883">
                <a:moveTo>
                  <a:pt x="6857999" y="0"/>
                </a:moveTo>
                <a:lnTo>
                  <a:pt x="6857999" y="293883"/>
                </a:lnTo>
                <a:lnTo>
                  <a:pt x="0" y="293883"/>
                </a:lnTo>
                <a:lnTo>
                  <a:pt x="0" y="0"/>
                </a:lnTo>
                <a:close/>
              </a:path>
            </a:pathLst>
          </a:custGeom>
          <a:effectLst>
            <a:outerShdw blurRad="50800" dist="38100" dir="10800000" algn="r" rotWithShape="0">
              <a:prstClr val="black">
                <a:alpha val="20000"/>
              </a:prstClr>
            </a:outerShdw>
          </a:effectLst>
        </p:spPr>
      </p:pic>
      <p:sp>
        <p:nvSpPr>
          <p:cNvPr id="12" name="Rectangle: Rounded Corners 11">
            <a:extLst>
              <a:ext uri="{FF2B5EF4-FFF2-40B4-BE49-F238E27FC236}">
                <a16:creationId xmlns:a16="http://schemas.microsoft.com/office/drawing/2014/main" id="{0F25EEDA-5D14-68E7-2EC1-266C019E34E5}"/>
              </a:ext>
            </a:extLst>
          </p:cNvPr>
          <p:cNvSpPr>
            <a:spLocks/>
          </p:cNvSpPr>
          <p:nvPr/>
        </p:nvSpPr>
        <p:spPr>
          <a:xfrm rot="10800000" flipH="1" flipV="1">
            <a:off x="6300438" y="1062650"/>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pPr>
              <a:spcBef>
                <a:spcPts val="200"/>
              </a:spcBef>
              <a:defRPr/>
            </a:pPr>
            <a:r>
              <a:rPr lang="en-US" sz="2400" b="1">
                <a:solidFill>
                  <a:srgbClr val="8EBC29"/>
                </a:solidFill>
              </a:rPr>
              <a:t>Packaging</a:t>
            </a:r>
          </a:p>
        </p:txBody>
      </p:sp>
      <p:sp>
        <p:nvSpPr>
          <p:cNvPr id="13" name="Rectangle: Rounded Corners 12">
            <a:extLst>
              <a:ext uri="{FF2B5EF4-FFF2-40B4-BE49-F238E27FC236}">
                <a16:creationId xmlns:a16="http://schemas.microsoft.com/office/drawing/2014/main" id="{93DCD2D9-6573-7783-CE3C-4DD9042E2BA2}"/>
              </a:ext>
            </a:extLst>
          </p:cNvPr>
          <p:cNvSpPr>
            <a:spLocks/>
          </p:cNvSpPr>
          <p:nvPr/>
        </p:nvSpPr>
        <p:spPr>
          <a:xfrm rot="10800000" flipH="1" flipV="1">
            <a:off x="6386385" y="1711260"/>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a:spcBef>
                <a:spcPts val="200"/>
              </a:spcBef>
              <a:defRPr/>
            </a:pPr>
            <a:r>
              <a:rPr lang="en-US">
                <a:solidFill>
                  <a:schemeClr val="bg1"/>
                </a:solidFill>
              </a:rPr>
              <a:t>The key area of alignment is the two organization’s approaches to packaging – both have 2030 targets around recyclability, reusability and </a:t>
            </a:r>
            <a:r>
              <a:rPr lang="en-US" err="1">
                <a:solidFill>
                  <a:schemeClr val="bg1"/>
                </a:solidFill>
              </a:rPr>
              <a:t>compostability</a:t>
            </a:r>
            <a:r>
              <a:rPr lang="en-US">
                <a:solidFill>
                  <a:schemeClr val="bg1"/>
                </a:solidFill>
              </a:rPr>
              <a:t> of packaging. </a:t>
            </a:r>
          </a:p>
        </p:txBody>
      </p:sp>
      <p:sp>
        <p:nvSpPr>
          <p:cNvPr id="14" name="Oval 13">
            <a:extLst>
              <a:ext uri="{FF2B5EF4-FFF2-40B4-BE49-F238E27FC236}">
                <a16:creationId xmlns:a16="http://schemas.microsoft.com/office/drawing/2014/main" id="{778272C0-855D-1A6F-0279-5CD1EEBF86CE}"/>
              </a:ext>
            </a:extLst>
          </p:cNvPr>
          <p:cNvSpPr/>
          <p:nvPr/>
        </p:nvSpPr>
        <p:spPr>
          <a:xfrm>
            <a:off x="6375234" y="1171322"/>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a:extLst>
              <a:ext uri="{FF2B5EF4-FFF2-40B4-BE49-F238E27FC236}">
                <a16:creationId xmlns:a16="http://schemas.microsoft.com/office/drawing/2014/main" id="{7DD14D09-C70E-1F95-53E9-8EEDD2E95EA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32926" y="1229014"/>
            <a:ext cx="291101" cy="291101"/>
          </a:xfrm>
          <a:prstGeom prst="rect">
            <a:avLst/>
          </a:prstGeom>
        </p:spPr>
      </p:pic>
    </p:spTree>
    <p:extLst>
      <p:ext uri="{BB962C8B-B14F-4D97-AF65-F5344CB8AC3E}">
        <p14:creationId xmlns:p14="http://schemas.microsoft.com/office/powerpoint/2010/main" val="2704180408"/>
      </p:ext>
    </p:extLst>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B2B128-0934-1D13-01D8-04C516F9FD8D}"/>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7779A383-79CD-9E9E-6404-8C9DBC50160A}"/>
              </a:ext>
            </a:extLst>
          </p:cNvPr>
          <p:cNvGraphicFramePr>
            <a:graphicFrameLocks/>
          </p:cNvGraphicFramePr>
          <p:nvPr>
            <p:custDataLst>
              <p:tags r:id="rId1"/>
            </p:custDataLst>
            <p:extLst>
              <p:ext uri="{D42A27DB-BD31-4B8C-83A1-F6EECF244321}">
                <p14:modId xmlns:p14="http://schemas.microsoft.com/office/powerpoint/2010/main" val="3995665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2" name="think-cell data - do not delete" hidden="1">
                        <a:extLst>
                          <a:ext uri="{FF2B5EF4-FFF2-40B4-BE49-F238E27FC236}">
                            <a16:creationId xmlns:a16="http://schemas.microsoft.com/office/drawing/2014/main" id="{7779A383-79CD-9E9E-6404-8C9DBC50160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1" name="Title 10">
            <a:extLst>
              <a:ext uri="{FF2B5EF4-FFF2-40B4-BE49-F238E27FC236}">
                <a16:creationId xmlns:a16="http://schemas.microsoft.com/office/drawing/2014/main" id="{11D61415-9B86-7C44-7BAD-2EED7B3C7333}"/>
              </a:ext>
            </a:extLst>
          </p:cNvPr>
          <p:cNvSpPr>
            <a:spLocks noGrp="1"/>
          </p:cNvSpPr>
          <p:nvPr>
            <p:ph type="title"/>
          </p:nvPr>
        </p:nvSpPr>
        <p:spPr>
          <a:xfrm>
            <a:off x="304798" y="246888"/>
            <a:ext cx="11585448" cy="969264"/>
          </a:xfrm>
        </p:spPr>
        <p:txBody>
          <a:bodyPr vert="horz" rIns="0"/>
          <a:lstStyle/>
          <a:p>
            <a:pPr lvl="0"/>
            <a:r>
              <a:rPr lang="en-US" sz="3000"/>
              <a:t>STARBUCKS’ SUSTAINABILITY FOCUS AREAS​</a:t>
            </a:r>
            <a:br>
              <a:rPr lang="en-US" sz="3000"/>
            </a:br>
            <a:r>
              <a:rPr lang="en-US" sz="1800" i="1"/>
              <a:t>And how these focus areas align with pep+ pillars</a:t>
            </a:r>
          </a:p>
        </p:txBody>
      </p:sp>
      <p:pic>
        <p:nvPicPr>
          <p:cNvPr id="15" name="Picture 2" descr="Starbucks - Wikipedia">
            <a:extLst>
              <a:ext uri="{FF2B5EF4-FFF2-40B4-BE49-F238E27FC236}">
                <a16:creationId xmlns:a16="http://schemas.microsoft.com/office/drawing/2014/main" id="{21D2839A-45D7-A041-D4BC-9FB7020DC34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53037" y="317923"/>
            <a:ext cx="534834" cy="541476"/>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Top Corners Rounded 18">
            <a:extLst>
              <a:ext uri="{FF2B5EF4-FFF2-40B4-BE49-F238E27FC236}">
                <a16:creationId xmlns:a16="http://schemas.microsoft.com/office/drawing/2014/main" id="{33D6E491-781C-CD16-CDA7-070042EA2032}"/>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0" name="Table 4">
            <a:extLst>
              <a:ext uri="{FF2B5EF4-FFF2-40B4-BE49-F238E27FC236}">
                <a16:creationId xmlns:a16="http://schemas.microsoft.com/office/drawing/2014/main" id="{ADC900B3-0633-2EF0-46EE-27290C934A43}"/>
              </a:ext>
            </a:extLst>
          </p:cNvPr>
          <p:cNvGraphicFramePr>
            <a:graphicFrameLocks noGrp="1"/>
          </p:cNvGraphicFramePr>
          <p:nvPr>
            <p:extLst>
              <p:ext uri="{D42A27DB-BD31-4B8C-83A1-F6EECF244321}">
                <p14:modId xmlns:p14="http://schemas.microsoft.com/office/powerpoint/2010/main" val="1999151300"/>
              </p:ext>
            </p:extLst>
          </p:nvPr>
        </p:nvGraphicFramePr>
        <p:xfrm>
          <a:off x="-7620" y="1148230"/>
          <a:ext cx="11986260" cy="5038344"/>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2499360">
                  <a:extLst>
                    <a:ext uri="{9D8B030D-6E8A-4147-A177-3AD203B41FA5}">
                      <a16:colId xmlns:a16="http://schemas.microsoft.com/office/drawing/2014/main" val="2382844442"/>
                    </a:ext>
                  </a:extLst>
                </a:gridCol>
                <a:gridCol w="2745430">
                  <a:extLst>
                    <a:ext uri="{9D8B030D-6E8A-4147-A177-3AD203B41FA5}">
                      <a16:colId xmlns:a16="http://schemas.microsoft.com/office/drawing/2014/main" val="957515009"/>
                    </a:ext>
                  </a:extLst>
                </a:gridCol>
                <a:gridCol w="2376325">
                  <a:extLst>
                    <a:ext uri="{9D8B030D-6E8A-4147-A177-3AD203B41FA5}">
                      <a16:colId xmlns:a16="http://schemas.microsoft.com/office/drawing/2014/main" val="2353111847"/>
                    </a:ext>
                  </a:extLst>
                </a:gridCol>
                <a:gridCol w="2376325">
                  <a:extLst>
                    <a:ext uri="{9D8B030D-6E8A-4147-A177-3AD203B41FA5}">
                      <a16:colId xmlns:a16="http://schemas.microsoft.com/office/drawing/2014/main" val="3958386930"/>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Partners</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Coffee</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Community</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Environment</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4791456">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954F07"/>
                          </a:solidFill>
                          <a:latin typeface="+mj-lt"/>
                          <a:ea typeface="+mn-ea"/>
                          <a:cs typeface="Leelawadee"/>
                        </a:rPr>
                        <a:t>POSITIVE </a:t>
                      </a:r>
                      <a:br>
                        <a:rPr lang="en-US" sz="1400" kern="1200">
                          <a:solidFill>
                            <a:srgbClr val="954F07"/>
                          </a:solidFill>
                          <a:latin typeface="+mj-lt"/>
                          <a:ea typeface="+mn-ea"/>
                          <a:cs typeface="Leelawadee"/>
                        </a:rPr>
                      </a:br>
                      <a:r>
                        <a:rPr lang="en-US" sz="1400" kern="1200">
                          <a:solidFill>
                            <a:srgbClr val="954F07"/>
                          </a:solidFill>
                          <a:latin typeface="+mj-lt"/>
                          <a:ea typeface="+mn-ea"/>
                          <a:cs typeface="Leelawadee"/>
                        </a:rPr>
                        <a:t>AGRICULTURE</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9F0A"/>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50" b="0" i="1" u="none" strike="noStrike" kern="1200" cap="none" spc="0" normalizeH="0" baseline="0" noProof="0">
                          <a:ln>
                            <a:noFill/>
                          </a:ln>
                          <a:solidFill>
                            <a:schemeClr val="accent3"/>
                          </a:solidFill>
                          <a:effectLst/>
                          <a:uLnTx/>
                          <a:uFillTx/>
                          <a:latin typeface="+mn-lt"/>
                          <a:ea typeface="+mn-ea"/>
                          <a:cs typeface="Leelawadee" panose="020B0502040204020203" pitchFamily="34" charset="-34"/>
                        </a:rPr>
                        <a:t>Not a focus area for the customer.</a:t>
                      </a:r>
                      <a:endParaRPr kumimoji="0" lang="en-US" sz="1050" b="0" i="1" u="none" strike="noStrike" kern="1200" cap="none" spc="0" normalizeH="0" baseline="0" noProof="0">
                        <a:ln>
                          <a:noFill/>
                        </a:ln>
                        <a:solidFill>
                          <a:schemeClr val="accent3"/>
                        </a:solidFill>
                        <a:effectLst/>
                        <a:uLnTx/>
                        <a:uFillTx/>
                        <a:latin typeface="+mn-lt"/>
                        <a:ea typeface="+mn-ea"/>
                        <a:cs typeface="Leelawadee" panose="020B0502040204020203" pitchFamily="34" charset="-34"/>
                      </a:endParaRP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50" b="0" i="1" u="none" strike="noStrike" kern="1200" cap="none" spc="0" normalizeH="0" baseline="0" noProof="0">
                          <a:ln>
                            <a:noFill/>
                          </a:ln>
                          <a:solidFill>
                            <a:schemeClr val="accent3"/>
                          </a:solidFill>
                          <a:effectLst/>
                          <a:uLnTx/>
                          <a:uFillTx/>
                          <a:latin typeface="+mn-lt"/>
                          <a:ea typeface="+mn-ea"/>
                          <a:cs typeface="Leelawadee" panose="020B0502040204020203" pitchFamily="34" charset="-34"/>
                        </a:rPr>
                        <a:t>Not a focus area for the customer.</a:t>
                      </a:r>
                      <a:endParaRPr kumimoji="0" lang="en-US" sz="1050" b="0" i="1" u="none" strike="noStrike" kern="1200" cap="none" spc="0" normalizeH="0" baseline="0" noProof="0">
                        <a:ln>
                          <a:noFill/>
                        </a:ln>
                        <a:solidFill>
                          <a:schemeClr val="accent3"/>
                        </a:solidFill>
                        <a:effectLst/>
                        <a:uLnTx/>
                        <a:uFillTx/>
                        <a:latin typeface="+mn-lt"/>
                        <a:ea typeface="+mn-ea"/>
                        <a:cs typeface="Leelawadee" panose="020B0502040204020203" pitchFamily="34" charset="-34"/>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buFont typeface="Arial" panose="020B0604020202020204" pitchFamily="34" charset="0"/>
                        <a:buNone/>
                      </a:pPr>
                      <a:r>
                        <a:rPr kumimoji="0" lang="en-GB" sz="1050" b="0" i="1" u="none" strike="noStrike" kern="1200" cap="none" spc="0" normalizeH="0" baseline="0" noProof="0">
                          <a:ln>
                            <a:noFill/>
                          </a:ln>
                          <a:solidFill>
                            <a:schemeClr val="accent3"/>
                          </a:solidFill>
                          <a:effectLst/>
                          <a:uLnTx/>
                          <a:uFillTx/>
                          <a:latin typeface="+mn-lt"/>
                          <a:ea typeface="+mn-ea"/>
                          <a:cs typeface="Leelawadee" panose="020B0502040204020203" pitchFamily="34" charset="-34"/>
                        </a:rPr>
                        <a:t>Not a focus area for the customer.</a:t>
                      </a:r>
                      <a:endParaRPr kumimoji="0" lang="en-US" sz="1050" b="0" i="1" u="none" strike="noStrike" kern="1200" cap="none" spc="0" normalizeH="0" baseline="0" noProof="0">
                        <a:ln>
                          <a:noFill/>
                        </a:ln>
                        <a:solidFill>
                          <a:schemeClr val="accent3"/>
                        </a:solidFill>
                        <a:effectLst/>
                        <a:uLnTx/>
                        <a:uFillTx/>
                        <a:latin typeface="+mn-lt"/>
                        <a:ea typeface="+mn-ea"/>
                        <a:cs typeface="Leelawadee" panose="020B0502040204020203" pitchFamily="34" charset="-34"/>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marR="0" lvl="0" indent="-1206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b="0" i="0" kern="1200" noProof="0">
                          <a:solidFill>
                            <a:schemeClr val="accent3"/>
                          </a:solidFill>
                          <a:effectLst/>
                          <a:highlight>
                            <a:srgbClr val="FFC624"/>
                          </a:highlight>
                          <a:latin typeface="+mn-lt"/>
                          <a:ea typeface="+mn-ea"/>
                          <a:cs typeface="Leelawadee"/>
                        </a:rPr>
                        <a:t>Target:</a:t>
                      </a:r>
                      <a:r>
                        <a:rPr kumimoji="0" lang="en-US" sz="1050" b="0" i="0" u="none" strike="noStrike" kern="1200" cap="none" spc="0" normalizeH="0" baseline="0" noProof="0">
                          <a:ln>
                            <a:noFill/>
                          </a:ln>
                          <a:solidFill>
                            <a:schemeClr val="accent3"/>
                          </a:solidFill>
                          <a:effectLst/>
                          <a:uLnTx/>
                          <a:uFillTx/>
                          <a:latin typeface="+mn-lt"/>
                          <a:ea typeface="+mn-ea"/>
                          <a:cs typeface="Leelawadee" panose="020B0502040204020203" pitchFamily="34" charset="-34"/>
                        </a:rPr>
                        <a:t> Empower 5 million people </a:t>
                      </a:r>
                      <a:br>
                        <a:rPr kumimoji="0" lang="en-US" sz="1050" b="0" i="0" u="none" strike="noStrike" kern="1200" cap="none" spc="0" normalizeH="0" baseline="0" noProof="0">
                          <a:ln>
                            <a:noFill/>
                          </a:ln>
                          <a:solidFill>
                            <a:schemeClr val="accent3"/>
                          </a:solidFill>
                          <a:effectLst/>
                          <a:uLnTx/>
                          <a:uFillTx/>
                          <a:latin typeface="+mn-lt"/>
                          <a:ea typeface="+mn-ea"/>
                          <a:cs typeface="Leelawadee" panose="020B0502040204020203" pitchFamily="34" charset="-34"/>
                        </a:rPr>
                      </a:br>
                      <a:r>
                        <a:rPr kumimoji="0" lang="en-US" sz="1050" b="0" i="0" u="none" strike="noStrike" kern="1200" cap="none" spc="0" normalizeH="0" baseline="0" noProof="0">
                          <a:ln>
                            <a:noFill/>
                          </a:ln>
                          <a:solidFill>
                            <a:schemeClr val="accent3"/>
                          </a:solidFill>
                          <a:effectLst/>
                          <a:uLnTx/>
                          <a:uFillTx/>
                          <a:latin typeface="+mn-lt"/>
                          <a:ea typeface="+mn-ea"/>
                          <a:cs typeface="Leelawadee" panose="020B0502040204020203" pitchFamily="34" charset="-34"/>
                        </a:rPr>
                        <a:t>through community-driven solutions </a:t>
                      </a:r>
                      <a:br>
                        <a:rPr kumimoji="0" lang="en-US" sz="1050" b="0" i="0" u="none" strike="noStrike" kern="1200" cap="none" spc="0" normalizeH="0" baseline="0" noProof="0">
                          <a:ln>
                            <a:noFill/>
                          </a:ln>
                          <a:solidFill>
                            <a:schemeClr val="accent3"/>
                          </a:solidFill>
                          <a:effectLst/>
                          <a:uLnTx/>
                          <a:uFillTx/>
                          <a:latin typeface="+mn-lt"/>
                          <a:ea typeface="+mn-ea"/>
                          <a:cs typeface="Leelawadee" panose="020B0502040204020203" pitchFamily="34" charset="-34"/>
                        </a:rPr>
                      </a:br>
                      <a:r>
                        <a:rPr kumimoji="0" lang="en-US" sz="1050" b="0" i="0" u="none" strike="noStrike" kern="1200" cap="none" spc="0" normalizeH="0" baseline="0" noProof="0">
                          <a:ln>
                            <a:noFill/>
                          </a:ln>
                          <a:solidFill>
                            <a:schemeClr val="accent3"/>
                          </a:solidFill>
                          <a:effectLst/>
                          <a:uLnTx/>
                          <a:uFillTx/>
                          <a:latin typeface="+mn-lt"/>
                          <a:ea typeface="+mn-ea"/>
                          <a:cs typeface="Leelawadee" panose="020B0502040204020203" pitchFamily="34" charset="-34"/>
                        </a:rPr>
                        <a:t>with a focus on women, girls and marginalized groups through water, sanitation and hygiene (WASH).</a:t>
                      </a: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bl>
          </a:graphicData>
        </a:graphic>
      </p:graphicFrame>
      <p:pic>
        <p:nvPicPr>
          <p:cNvPr id="21" name="Picture 20" descr="A logo of a leaf in a circle&#10;&#10;Description automatically generated">
            <a:extLst>
              <a:ext uri="{FF2B5EF4-FFF2-40B4-BE49-F238E27FC236}">
                <a16:creationId xmlns:a16="http://schemas.microsoft.com/office/drawing/2014/main" id="{94F98D09-2E5C-029B-F286-2E58CC9C320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spTree>
    <p:extLst>
      <p:ext uri="{BB962C8B-B14F-4D97-AF65-F5344CB8AC3E}">
        <p14:creationId xmlns:p14="http://schemas.microsoft.com/office/powerpoint/2010/main" val="2075625753"/>
      </p:ext>
    </p:extLst>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147B66-807B-4E99-533E-5E5B28E06F80}"/>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8DD73A42-B088-A194-7C83-C53716A92DBC}"/>
              </a:ext>
            </a:extLst>
          </p:cNvPr>
          <p:cNvGraphicFramePr>
            <a:graphicFrameLocks/>
          </p:cNvGraphicFramePr>
          <p:nvPr>
            <p:custDataLst>
              <p:tags r:id="rId1"/>
            </p:custDataLst>
            <p:extLst>
              <p:ext uri="{D42A27DB-BD31-4B8C-83A1-F6EECF244321}">
                <p14:modId xmlns:p14="http://schemas.microsoft.com/office/powerpoint/2010/main" val="24902198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2" name="think-cell data - do not delete" hidden="1">
                        <a:extLst>
                          <a:ext uri="{FF2B5EF4-FFF2-40B4-BE49-F238E27FC236}">
                            <a16:creationId xmlns:a16="http://schemas.microsoft.com/office/drawing/2014/main" id="{8DD73A42-B088-A194-7C83-C53716A92DB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2" name="Title 11">
            <a:extLst>
              <a:ext uri="{FF2B5EF4-FFF2-40B4-BE49-F238E27FC236}">
                <a16:creationId xmlns:a16="http://schemas.microsoft.com/office/drawing/2014/main" id="{B45D9BE8-3FF3-1121-6DAA-5F141A2E5802}"/>
              </a:ext>
            </a:extLst>
          </p:cNvPr>
          <p:cNvSpPr>
            <a:spLocks noGrp="1"/>
          </p:cNvSpPr>
          <p:nvPr>
            <p:ph type="title"/>
          </p:nvPr>
        </p:nvSpPr>
        <p:spPr>
          <a:xfrm>
            <a:off x="304798" y="246888"/>
            <a:ext cx="11585448" cy="969264"/>
          </a:xfrm>
        </p:spPr>
        <p:txBody>
          <a:bodyPr vert="horz" rIns="0"/>
          <a:lstStyle/>
          <a:p>
            <a:pPr lvl="0"/>
            <a:r>
              <a:rPr lang="en-US" sz="3000"/>
              <a:t>STARBUCKS’ SUSTAINABILITY FOCUS AREAS​</a:t>
            </a:r>
            <a:br>
              <a:rPr lang="en-US" sz="3000"/>
            </a:br>
            <a:r>
              <a:rPr lang="en-US" sz="1800" i="1"/>
              <a:t>And how these focus areas align with pep+ pillars</a:t>
            </a:r>
          </a:p>
        </p:txBody>
      </p:sp>
      <p:pic>
        <p:nvPicPr>
          <p:cNvPr id="14" name="Picture 2" descr="Starbucks - Wikipedia">
            <a:extLst>
              <a:ext uri="{FF2B5EF4-FFF2-40B4-BE49-F238E27FC236}">
                <a16:creationId xmlns:a16="http://schemas.microsoft.com/office/drawing/2014/main" id="{607AB8AB-0C5A-A170-341E-B67278F767A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53037" y="317923"/>
            <a:ext cx="534834" cy="541476"/>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Top Corners Rounded 14">
            <a:extLst>
              <a:ext uri="{FF2B5EF4-FFF2-40B4-BE49-F238E27FC236}">
                <a16:creationId xmlns:a16="http://schemas.microsoft.com/office/drawing/2014/main" id="{CA51A8B9-0C16-111C-8411-BEA1AFC6FB74}"/>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6" name="Table 4">
            <a:extLst>
              <a:ext uri="{FF2B5EF4-FFF2-40B4-BE49-F238E27FC236}">
                <a16:creationId xmlns:a16="http://schemas.microsoft.com/office/drawing/2014/main" id="{53426ACC-C0FD-FE5F-9961-647CCE157331}"/>
              </a:ext>
            </a:extLst>
          </p:cNvPr>
          <p:cNvGraphicFramePr>
            <a:graphicFrameLocks noGrp="1"/>
          </p:cNvGraphicFramePr>
          <p:nvPr>
            <p:extLst>
              <p:ext uri="{D42A27DB-BD31-4B8C-83A1-F6EECF244321}">
                <p14:modId xmlns:p14="http://schemas.microsoft.com/office/powerpoint/2010/main" val="3599051093"/>
              </p:ext>
            </p:extLst>
          </p:nvPr>
        </p:nvGraphicFramePr>
        <p:xfrm>
          <a:off x="-7620" y="1148230"/>
          <a:ext cx="11986260" cy="5586898"/>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2499360">
                  <a:extLst>
                    <a:ext uri="{9D8B030D-6E8A-4147-A177-3AD203B41FA5}">
                      <a16:colId xmlns:a16="http://schemas.microsoft.com/office/drawing/2014/main" val="2382844442"/>
                    </a:ext>
                  </a:extLst>
                </a:gridCol>
                <a:gridCol w="2745430">
                  <a:extLst>
                    <a:ext uri="{9D8B030D-6E8A-4147-A177-3AD203B41FA5}">
                      <a16:colId xmlns:a16="http://schemas.microsoft.com/office/drawing/2014/main" val="957515009"/>
                    </a:ext>
                  </a:extLst>
                </a:gridCol>
                <a:gridCol w="2376325">
                  <a:extLst>
                    <a:ext uri="{9D8B030D-6E8A-4147-A177-3AD203B41FA5}">
                      <a16:colId xmlns:a16="http://schemas.microsoft.com/office/drawing/2014/main" val="2353111847"/>
                    </a:ext>
                  </a:extLst>
                </a:gridCol>
                <a:gridCol w="2376325">
                  <a:extLst>
                    <a:ext uri="{9D8B030D-6E8A-4147-A177-3AD203B41FA5}">
                      <a16:colId xmlns:a16="http://schemas.microsoft.com/office/drawing/2014/main" val="3958386930"/>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Partners</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Coffee</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Community</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Environment</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1280160">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indent="-120650" algn="l">
                        <a:buClr>
                          <a:schemeClr val="tx1"/>
                        </a:buClr>
                        <a:buFont typeface="Arial" panose="020B0604020202020204" pitchFamily="34" charset="0"/>
                        <a:buChar char="•"/>
                      </a:pPr>
                      <a:r>
                        <a:rPr lang="en-US" sz="1050" b="0" i="0" noProof="0">
                          <a:solidFill>
                            <a:schemeClr val="accent3"/>
                          </a:solidFill>
                          <a:effectLst/>
                          <a:highlight>
                            <a:srgbClr val="FFC624"/>
                          </a:highlight>
                          <a:latin typeface="+mn-lt"/>
                          <a:cs typeface="Leelawadee"/>
                        </a:rPr>
                        <a:t>Target:</a:t>
                      </a:r>
                      <a:r>
                        <a:rPr lang="en-US" sz="1050" b="0" i="0" noProof="0">
                          <a:solidFill>
                            <a:schemeClr val="accent3"/>
                          </a:solidFill>
                          <a:effectLst/>
                          <a:latin typeface="+mn-lt"/>
                          <a:cs typeface="Leelawadee"/>
                        </a:rPr>
                        <a:t> </a:t>
                      </a:r>
                      <a:r>
                        <a:rPr lang="en-US" sz="1050" b="0" i="0" u="none" strike="noStrike" kern="1200" cap="none" spc="0" normalizeH="0" baseline="0" noProof="0">
                          <a:ln>
                            <a:noFill/>
                          </a:ln>
                          <a:solidFill>
                            <a:schemeClr val="accent3"/>
                          </a:solidFill>
                          <a:effectLst/>
                          <a:uLnTx/>
                          <a:uFillTx/>
                          <a:latin typeface="+mn-lt"/>
                          <a:ea typeface="+mn-ea"/>
                          <a:cs typeface="Leelawadee"/>
                        </a:rPr>
                        <a:t>Graduate 25,000 Starbucks partners from Arizona State University </a:t>
                      </a:r>
                      <a:br>
                        <a:rPr lang="en-US" sz="1050" b="0" i="0" u="none" strike="noStrike" kern="1200" cap="none" spc="0" normalizeH="0" baseline="0" noProof="0">
                          <a:ln>
                            <a:noFill/>
                          </a:ln>
                          <a:solidFill>
                            <a:schemeClr val="accent3"/>
                          </a:solidFill>
                          <a:effectLst/>
                          <a:uLnTx/>
                          <a:uFillTx/>
                          <a:latin typeface="+mn-lt"/>
                          <a:ea typeface="+mn-ea"/>
                          <a:cs typeface="Leelawadee"/>
                        </a:rPr>
                      </a:br>
                      <a:r>
                        <a:rPr lang="en-US" sz="1050" b="0" i="0" u="none" strike="noStrike" kern="1200" cap="none" spc="0" normalizeH="0" baseline="0" noProof="0">
                          <a:ln>
                            <a:noFill/>
                          </a:ln>
                          <a:solidFill>
                            <a:schemeClr val="accent3"/>
                          </a:solidFill>
                          <a:effectLst/>
                          <a:uLnTx/>
                          <a:uFillTx/>
                          <a:latin typeface="+mn-lt"/>
                          <a:ea typeface="+mn-ea"/>
                          <a:cs typeface="Leelawadee"/>
                        </a:rPr>
                        <a:t>(ASU) by the end of 2025</a:t>
                      </a:r>
                    </a:p>
                    <a:p>
                      <a:pPr marL="120650" indent="-120650" algn="l">
                        <a:spcBef>
                          <a:spcPts val="200"/>
                        </a:spcBef>
                        <a:buClr>
                          <a:schemeClr val="tx1"/>
                        </a:buClr>
                        <a:buFont typeface="Arial" panose="020B0604020202020204" pitchFamily="34" charset="0"/>
                        <a:buChar char="•"/>
                      </a:pPr>
                      <a:r>
                        <a:rPr lang="en-US" sz="1050" b="0" i="0" noProof="0">
                          <a:solidFill>
                            <a:schemeClr val="accent3"/>
                          </a:solidFill>
                          <a:effectLst/>
                          <a:highlight>
                            <a:srgbClr val="FFC624"/>
                          </a:highlight>
                          <a:latin typeface="+mn-lt"/>
                          <a:cs typeface="Leelawadee"/>
                        </a:rPr>
                        <a:t>Target:</a:t>
                      </a:r>
                      <a:r>
                        <a:rPr lang="en-US" sz="1050" b="0" i="0" noProof="0">
                          <a:solidFill>
                            <a:schemeClr val="accent3"/>
                          </a:solidFill>
                          <a:effectLst/>
                          <a:latin typeface="+mn-lt"/>
                          <a:cs typeface="Leelawadee"/>
                        </a:rPr>
                        <a:t> </a:t>
                      </a:r>
                      <a:r>
                        <a:rPr lang="en-US" sz="1050" b="0" i="0" u="none" strike="noStrike" kern="1200" cap="none" spc="0" normalizeH="0" baseline="0" noProof="0">
                          <a:ln>
                            <a:noFill/>
                          </a:ln>
                          <a:solidFill>
                            <a:schemeClr val="accent3"/>
                          </a:solidFill>
                          <a:effectLst/>
                          <a:uLnTx/>
                          <a:uFillTx/>
                          <a:latin typeface="+mn-lt"/>
                          <a:ea typeface="+mn-ea"/>
                          <a:cs typeface="Leelawadee"/>
                        </a:rPr>
                        <a:t>Hire internally for 90% of our U.S. retail leadership roles</a:t>
                      </a:r>
                    </a:p>
                    <a:p>
                      <a:pPr marL="120650" indent="-120650" algn="l">
                        <a:spcBef>
                          <a:spcPts val="200"/>
                        </a:spcBef>
                        <a:buClr>
                          <a:schemeClr val="tx1"/>
                        </a:buClr>
                        <a:buFont typeface="Arial" panose="020B0604020202020204" pitchFamily="34" charset="0"/>
                        <a:buChar char="•"/>
                      </a:pPr>
                      <a:r>
                        <a:rPr lang="en-US" sz="1050" b="0" i="0" noProof="0">
                          <a:solidFill>
                            <a:schemeClr val="accent3"/>
                          </a:solidFill>
                          <a:effectLst/>
                          <a:highlight>
                            <a:srgbClr val="FFC624"/>
                          </a:highlight>
                          <a:latin typeface="+mn-lt"/>
                          <a:cs typeface="Leelawadee"/>
                        </a:rPr>
                        <a:t>Target:</a:t>
                      </a:r>
                      <a:r>
                        <a:rPr lang="en-US" sz="1050" b="0" i="0" noProof="0">
                          <a:solidFill>
                            <a:schemeClr val="accent3"/>
                          </a:solidFill>
                          <a:effectLst/>
                          <a:latin typeface="+mn-lt"/>
                          <a:cs typeface="Leelawadee"/>
                        </a:rPr>
                        <a:t> Ensure </a:t>
                      </a:r>
                      <a:r>
                        <a:rPr lang="en-US" sz="1050" b="0" i="0" u="none" strike="noStrike" kern="1200" cap="none" spc="0" normalizeH="0" baseline="0" noProof="0">
                          <a:ln>
                            <a:noFill/>
                          </a:ln>
                          <a:solidFill>
                            <a:schemeClr val="accent3"/>
                          </a:solidFill>
                          <a:effectLst/>
                          <a:uLnTx/>
                          <a:uFillTx/>
                          <a:latin typeface="+mn-lt"/>
                          <a:ea typeface="+mn-ea"/>
                          <a:cs typeface="Leelawadee"/>
                        </a:rPr>
                        <a:t>100% gender and racial pay equity in the U.S</a:t>
                      </a:r>
                    </a:p>
                    <a:p>
                      <a:pPr marL="120650" indent="-120650" algn="l">
                        <a:spcBef>
                          <a:spcPts val="200"/>
                        </a:spcBef>
                        <a:buClr>
                          <a:schemeClr val="tx1"/>
                        </a:buClr>
                        <a:buFont typeface="Arial" panose="020B0604020202020204" pitchFamily="34" charset="0"/>
                        <a:buChar char="•"/>
                      </a:pPr>
                      <a:r>
                        <a:rPr lang="en-US" sz="1050" b="0" i="0" kern="1200" noProof="0">
                          <a:solidFill>
                            <a:schemeClr val="accent3"/>
                          </a:solidFill>
                          <a:effectLst/>
                          <a:highlight>
                            <a:srgbClr val="FFC624"/>
                          </a:highlight>
                          <a:latin typeface="+mn-lt"/>
                          <a:ea typeface="+mn-ea"/>
                          <a:cs typeface="Leelawadee"/>
                        </a:rPr>
                        <a:t>Target:</a:t>
                      </a:r>
                      <a:r>
                        <a:rPr lang="en-US" sz="1050" b="0" i="0" kern="1200" noProof="0">
                          <a:solidFill>
                            <a:schemeClr val="accent3"/>
                          </a:solidFill>
                          <a:effectLst/>
                          <a:latin typeface="+mn-lt"/>
                          <a:ea typeface="+mn-ea"/>
                          <a:cs typeface="Leelawadee"/>
                        </a:rPr>
                        <a:t> Ensure </a:t>
                      </a:r>
                      <a:r>
                        <a:rPr lang="en-US" sz="1050" b="0" i="0" u="none" strike="noStrike" kern="1200" cap="none" spc="0" normalizeH="0" baseline="0" noProof="0">
                          <a:ln>
                            <a:noFill/>
                          </a:ln>
                          <a:solidFill>
                            <a:schemeClr val="accent3"/>
                          </a:solidFill>
                          <a:effectLst/>
                          <a:uLnTx/>
                          <a:uFillTx/>
                          <a:latin typeface="+mn-lt"/>
                          <a:ea typeface="+mn-ea"/>
                          <a:cs typeface="Leelawadee"/>
                        </a:rPr>
                        <a:t>100% gender equity in pay globally for company-operated markets</a:t>
                      </a:r>
                    </a:p>
                    <a:p>
                      <a:pPr marL="120650" indent="-120650" algn="l">
                        <a:spcBef>
                          <a:spcPts val="200"/>
                        </a:spcBef>
                        <a:buClr>
                          <a:schemeClr val="tx1"/>
                        </a:buClr>
                        <a:buFont typeface="Arial" panose="020B0604020202020204" pitchFamily="34" charset="0"/>
                        <a:buChar char="•"/>
                      </a:pPr>
                      <a:r>
                        <a:rPr lang="en-US" sz="1050" b="0" i="0" kern="1200" noProof="0">
                          <a:solidFill>
                            <a:schemeClr val="accent3"/>
                          </a:solidFill>
                          <a:effectLst/>
                          <a:highlight>
                            <a:srgbClr val="FFC624"/>
                          </a:highlight>
                          <a:latin typeface="+mn-lt"/>
                          <a:ea typeface="+mn-ea"/>
                          <a:cs typeface="Leelawadee"/>
                        </a:rPr>
                        <a:t>Target:</a:t>
                      </a:r>
                      <a:r>
                        <a:rPr lang="en-US" sz="1050" b="0" i="0" u="none" strike="noStrike" kern="1200" cap="none" spc="0" normalizeH="0" baseline="0" noProof="0">
                          <a:ln>
                            <a:noFill/>
                          </a:ln>
                          <a:solidFill>
                            <a:schemeClr val="accent3"/>
                          </a:solidFill>
                          <a:effectLst/>
                          <a:uLnTx/>
                          <a:uFillTx/>
                          <a:latin typeface="+mn-lt"/>
                          <a:ea typeface="+mn-ea"/>
                          <a:cs typeface="Leelawadee"/>
                        </a:rPr>
                        <a:t> Hire 5,000 Veterans and military spouses annually in the U.S</a:t>
                      </a:r>
                    </a:p>
                    <a:p>
                      <a:pPr marL="120650" indent="-120650" algn="l">
                        <a:spcBef>
                          <a:spcPts val="200"/>
                        </a:spcBef>
                        <a:buClr>
                          <a:schemeClr val="tx1"/>
                        </a:buClr>
                        <a:buFont typeface="Arial" panose="020B0604020202020204" pitchFamily="34" charset="0"/>
                        <a:buChar char="•"/>
                      </a:pPr>
                      <a:r>
                        <a:rPr lang="en-US" sz="1050" kern="1200" noProof="0">
                          <a:solidFill>
                            <a:schemeClr val="accent3"/>
                          </a:solidFill>
                          <a:highlight>
                            <a:srgbClr val="4FE2F3"/>
                          </a:highlight>
                          <a:latin typeface="+mn-lt"/>
                          <a:ea typeface="+mn-ea"/>
                          <a:cs typeface="Leelawadee" panose="020B0502040204020203" pitchFamily="34" charset="-34"/>
                        </a:rPr>
                        <a:t>Goal:</a:t>
                      </a:r>
                      <a:r>
                        <a:rPr lang="en-US" sz="1050" b="0" i="0" u="none" strike="noStrike" kern="1200" cap="none" spc="0" normalizeH="0" baseline="0" noProof="0">
                          <a:ln>
                            <a:noFill/>
                          </a:ln>
                          <a:solidFill>
                            <a:schemeClr val="accent3"/>
                          </a:solidFill>
                          <a:effectLst/>
                          <a:uLnTx/>
                          <a:uFillTx/>
                          <a:latin typeface="+mn-lt"/>
                          <a:ea typeface="+mn-ea"/>
                          <a:cs typeface="Leelawadee"/>
                        </a:rPr>
                        <a:t> Be an inclusive, accessible and diverse company, with a culture that values diverse perspectives and experiences</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marR="0" lvl="0" indent="-120650" algn="l" defTabSz="914400" rtl="0" eaLnBrk="1" fontAlgn="auto" latinLnBrk="0" hangingPunct="1">
                        <a:lnSpc>
                          <a:spcPct val="100000"/>
                        </a:lnSpc>
                        <a:spcBef>
                          <a:spcPts val="0"/>
                        </a:spcBef>
                        <a:spcAft>
                          <a:spcPts val="0"/>
                        </a:spcAft>
                        <a:buClr>
                          <a:schemeClr val="tx1"/>
                        </a:buClr>
                        <a:buSzTx/>
                        <a:buFont typeface="Arial" panose="020B0604020202020204" pitchFamily="34" charset="0"/>
                        <a:buChar char="•"/>
                        <a:tabLst/>
                        <a:defRPr/>
                      </a:pPr>
                      <a:r>
                        <a:rPr lang="en-US" sz="1050" b="0" i="0" kern="1200" noProof="0">
                          <a:solidFill>
                            <a:schemeClr val="accent3"/>
                          </a:solidFill>
                          <a:effectLst/>
                          <a:highlight>
                            <a:srgbClr val="FFC624"/>
                          </a:highlight>
                          <a:latin typeface="+mn-lt"/>
                          <a:ea typeface="+mn-ea"/>
                          <a:cs typeface="Leelawadee"/>
                        </a:rPr>
                        <a:t>Target:</a:t>
                      </a:r>
                      <a:r>
                        <a:rPr kumimoji="0" lang="en-US" sz="1050" b="0" i="0" u="none" strike="noStrike" kern="1200" cap="none" spc="0" normalizeH="0" baseline="0" noProof="0">
                          <a:ln>
                            <a:noFill/>
                          </a:ln>
                          <a:solidFill>
                            <a:schemeClr val="accent3"/>
                          </a:solidFill>
                          <a:effectLst/>
                          <a:uLnTx/>
                          <a:uFillTx/>
                          <a:latin typeface="+mn-lt"/>
                          <a:ea typeface="+mn-ea"/>
                          <a:cs typeface="Leelawadee" panose="020B0502040204020203" pitchFamily="34" charset="-34"/>
                        </a:rPr>
                        <a:t> By 2030, spend $1.5 billion with diverse Tier 1 suppliers</a:t>
                      </a:r>
                    </a:p>
                    <a:p>
                      <a:pPr marL="120650" marR="0" lvl="0" indent="-120650" algn="l" defTabSz="9144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a:pPr>
                      <a:endParaRPr kumimoji="0" lang="en-US" sz="1050" b="0" i="0" u="none" strike="noStrike" kern="1200" cap="none" spc="0" normalizeH="0" baseline="0" noProof="0">
                        <a:ln>
                          <a:noFill/>
                        </a:ln>
                        <a:solidFill>
                          <a:schemeClr val="accent3"/>
                        </a:solidFill>
                        <a:effectLst/>
                        <a:uLnTx/>
                        <a:uFillTx/>
                        <a:latin typeface="+mn-lt"/>
                        <a:ea typeface="+mn-ea"/>
                        <a:cs typeface="Leelawadee" panose="020B0502040204020203" pitchFamily="34" charset="-34"/>
                      </a:endParaRP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indent="-120650" algn="l">
                        <a:spcBef>
                          <a:spcPts val="200"/>
                        </a:spcBef>
                        <a:buClr>
                          <a:schemeClr val="tx1"/>
                        </a:buClr>
                        <a:buFont typeface="Arial" panose="020B0604020202020204" pitchFamily="34" charset="0"/>
                        <a:buChar char="•"/>
                      </a:pPr>
                      <a:r>
                        <a:rPr lang="en-US" sz="1050" b="0" i="0" kern="1200" noProof="0">
                          <a:solidFill>
                            <a:schemeClr val="accent3"/>
                          </a:solidFill>
                          <a:effectLst/>
                          <a:highlight>
                            <a:srgbClr val="FFC624"/>
                          </a:highlight>
                          <a:latin typeface="+mn-lt"/>
                          <a:ea typeface="+mn-ea"/>
                          <a:cs typeface="Leelawadee"/>
                        </a:rPr>
                        <a:t>Target:</a:t>
                      </a:r>
                      <a:r>
                        <a:rPr kumimoji="0" lang="en-US" sz="1050" b="0" i="0" u="none" strike="noStrike" kern="1200" cap="none" spc="0" normalizeH="0" baseline="0" noProof="0">
                          <a:ln>
                            <a:noFill/>
                          </a:ln>
                          <a:solidFill>
                            <a:schemeClr val="accent3"/>
                          </a:solidFill>
                          <a:effectLst/>
                          <a:uLnTx/>
                          <a:uFillTx/>
                          <a:latin typeface="+mn-lt"/>
                          <a:ea typeface="+mn-ea"/>
                          <a:cs typeface="Leelawadee" panose="020B0502040204020203" pitchFamily="34" charset="-34"/>
                        </a:rPr>
                        <a:t> Award 25,000 hyperlocal grants to support nonprofits by 2030 through the Neighborhood Grants and Global Community Impact Grants portfolio </a:t>
                      </a:r>
                      <a:br>
                        <a:rPr kumimoji="0" lang="en-US" sz="1050" b="0" i="0" u="none" strike="noStrike" kern="1200" cap="none" spc="0" normalizeH="0" baseline="0" noProof="0">
                          <a:ln>
                            <a:noFill/>
                          </a:ln>
                          <a:solidFill>
                            <a:schemeClr val="accent3"/>
                          </a:solidFill>
                          <a:effectLst/>
                          <a:uLnTx/>
                          <a:uFillTx/>
                          <a:latin typeface="+mn-lt"/>
                          <a:ea typeface="+mn-ea"/>
                          <a:cs typeface="Leelawadee" panose="020B0502040204020203" pitchFamily="34" charset="-34"/>
                        </a:rPr>
                      </a:br>
                      <a:r>
                        <a:rPr kumimoji="0" lang="en-US" sz="1050" b="0" i="0" u="none" strike="noStrike" kern="1200" cap="none" spc="0" normalizeH="0" baseline="0" noProof="0">
                          <a:ln>
                            <a:noFill/>
                          </a:ln>
                          <a:solidFill>
                            <a:schemeClr val="accent3"/>
                          </a:solidFill>
                          <a:effectLst/>
                          <a:uLnTx/>
                          <a:uFillTx/>
                          <a:latin typeface="+mn-lt"/>
                          <a:ea typeface="+mn-ea"/>
                          <a:cs typeface="Leelawadee" panose="020B0502040204020203" pitchFamily="34" charset="-34"/>
                        </a:rPr>
                        <a:t>with a goal to invest $30 million by 2030</a:t>
                      </a:r>
                    </a:p>
                    <a:p>
                      <a:pPr marL="120650" indent="-120650" algn="l">
                        <a:spcBef>
                          <a:spcPts val="200"/>
                        </a:spcBef>
                        <a:buClr>
                          <a:schemeClr val="tx1"/>
                        </a:buClr>
                        <a:buFont typeface="Arial" panose="020B0604020202020204" pitchFamily="34" charset="0"/>
                        <a:buChar char="•"/>
                      </a:pPr>
                      <a:r>
                        <a:rPr lang="en-US" sz="1050" b="0" i="0" kern="1200" noProof="0">
                          <a:solidFill>
                            <a:schemeClr val="accent3"/>
                          </a:solidFill>
                          <a:effectLst/>
                          <a:highlight>
                            <a:srgbClr val="FFC624"/>
                          </a:highlight>
                          <a:latin typeface="+mn-lt"/>
                          <a:ea typeface="+mn-ea"/>
                          <a:cs typeface="Leelawadee"/>
                        </a:rPr>
                        <a:t>Target:</a:t>
                      </a:r>
                      <a:r>
                        <a:rPr kumimoji="0" lang="en-US" sz="1050" b="0" i="0" u="none" strike="noStrike" kern="1200" cap="none" spc="0" normalizeH="0" baseline="0" noProof="0">
                          <a:ln>
                            <a:noFill/>
                          </a:ln>
                          <a:solidFill>
                            <a:schemeClr val="accent3"/>
                          </a:solidFill>
                          <a:effectLst/>
                          <a:uLnTx/>
                          <a:uFillTx/>
                          <a:latin typeface="+mn-lt"/>
                          <a:ea typeface="+mn-ea"/>
                          <a:cs typeface="Leelawadee" panose="020B0502040204020203" pitchFamily="34" charset="-34"/>
                        </a:rPr>
                        <a:t> Reduce food waste by 50% by 2030</a:t>
                      </a:r>
                    </a:p>
                    <a:p>
                      <a:pPr marL="120650" indent="-120650" algn="l">
                        <a:spcBef>
                          <a:spcPts val="200"/>
                        </a:spcBef>
                        <a:buClr>
                          <a:schemeClr val="tx1"/>
                        </a:buClr>
                        <a:buFont typeface="Arial" panose="020B0604020202020204" pitchFamily="34" charset="0"/>
                        <a:buChar char="•"/>
                      </a:pPr>
                      <a:r>
                        <a:rPr lang="en-US" sz="1050" b="0" i="0" kern="1200" noProof="0">
                          <a:solidFill>
                            <a:schemeClr val="accent3"/>
                          </a:solidFill>
                          <a:effectLst/>
                          <a:highlight>
                            <a:srgbClr val="FFC624"/>
                          </a:highlight>
                          <a:latin typeface="+mn-lt"/>
                          <a:ea typeface="+mn-ea"/>
                          <a:cs typeface="Leelawadee"/>
                        </a:rPr>
                        <a:t>Target:</a:t>
                      </a:r>
                      <a:r>
                        <a:rPr kumimoji="0" lang="en-US" sz="1050" b="0" i="0" u="none" strike="noStrike" kern="1200" cap="none" spc="0" normalizeH="0" baseline="0" noProof="0">
                          <a:ln>
                            <a:noFill/>
                          </a:ln>
                          <a:solidFill>
                            <a:schemeClr val="accent3"/>
                          </a:solidFill>
                          <a:effectLst/>
                          <a:uLnTx/>
                          <a:uFillTx/>
                          <a:latin typeface="+mn-lt"/>
                          <a:ea typeface="+mn-ea"/>
                          <a:cs typeface="Leelawadee" panose="020B0502040204020203" pitchFamily="34" charset="-34"/>
                        </a:rPr>
                        <a:t> Reinvest $100M into hunger relief efforts by 2030</a:t>
                      </a:r>
                    </a:p>
                    <a:p>
                      <a:pPr marL="120650" marR="0" lvl="0" indent="-120650" algn="l" defTabSz="914400" rtl="0" eaLnBrk="1" fontAlgn="auto" latinLnBrk="0" hangingPunct="1">
                        <a:lnSpc>
                          <a:spcPct val="100000"/>
                        </a:lnSpc>
                        <a:spcBef>
                          <a:spcPts val="200"/>
                        </a:spcBef>
                        <a:spcAft>
                          <a:spcPts val="0"/>
                        </a:spcAft>
                        <a:buClr>
                          <a:schemeClr val="tx1"/>
                        </a:buClr>
                        <a:buSzTx/>
                        <a:buFont typeface="Arial" panose="020B0604020202020204" pitchFamily="34" charset="0"/>
                        <a:buChar char="•"/>
                        <a:tabLst/>
                        <a:defRPr/>
                      </a:pPr>
                      <a:r>
                        <a:rPr lang="en-US" sz="1050" b="0" i="0" kern="1200" noProof="0">
                          <a:solidFill>
                            <a:schemeClr val="accent3"/>
                          </a:solidFill>
                          <a:effectLst/>
                          <a:highlight>
                            <a:srgbClr val="FFC624"/>
                          </a:highlight>
                          <a:latin typeface="+mn-lt"/>
                          <a:ea typeface="+mn-ea"/>
                          <a:cs typeface="Leelawadee"/>
                        </a:rPr>
                        <a:t>Target:</a:t>
                      </a:r>
                      <a:r>
                        <a:rPr kumimoji="0" lang="en-US" sz="1050" b="0" i="0" u="none" strike="noStrike" kern="1200" cap="none" spc="0" normalizeH="0" baseline="0" noProof="0">
                          <a:ln>
                            <a:noFill/>
                          </a:ln>
                          <a:solidFill>
                            <a:schemeClr val="accent3"/>
                          </a:solidFill>
                          <a:effectLst/>
                          <a:uLnTx/>
                          <a:uFillTx/>
                          <a:latin typeface="+mn-lt"/>
                          <a:ea typeface="+mn-ea"/>
                          <a:cs typeface="Leelawadee" panose="020B0502040204020203" pitchFamily="34" charset="-34"/>
                        </a:rPr>
                        <a:t> Open 250 Military Family Stores by 2025 with 100 of these new stores on military bases (U.S.)</a:t>
                      </a:r>
                    </a:p>
                    <a:p>
                      <a:pPr marL="120650" indent="-120650" algn="l">
                        <a:buClr>
                          <a:schemeClr val="tx1"/>
                        </a:buClr>
                        <a:buFont typeface="Arial" panose="020B0604020202020204" pitchFamily="34" charset="0"/>
                        <a:buChar char="•"/>
                      </a:pPr>
                      <a:endParaRPr kumimoji="0" lang="en-US" sz="1050" b="0" i="0" u="none" strike="noStrike" kern="1200" cap="none" spc="0" normalizeH="0" baseline="0" noProof="0">
                        <a:ln>
                          <a:noFill/>
                        </a:ln>
                        <a:solidFill>
                          <a:schemeClr val="accent3"/>
                        </a:solidFill>
                        <a:effectLst/>
                        <a:uLnTx/>
                        <a:uFillTx/>
                        <a:latin typeface="+mn-lt"/>
                        <a:ea typeface="+mn-ea"/>
                        <a:cs typeface="Leelawadee" panose="020B0502040204020203" pitchFamily="34" charset="-34"/>
                      </a:endParaRPr>
                    </a:p>
                    <a:p>
                      <a:pPr marL="120650" indent="-120650" algn="l">
                        <a:buClr>
                          <a:schemeClr val="tx1"/>
                        </a:buClr>
                        <a:buFont typeface="Arial" panose="020B0604020202020204" pitchFamily="34" charset="0"/>
                        <a:buChar char="•"/>
                      </a:pPr>
                      <a:endParaRPr kumimoji="0" lang="en-US" sz="1050" b="0" i="0" u="none" strike="noStrike" kern="1200" cap="none" spc="0" normalizeH="0" baseline="0" noProof="0">
                        <a:ln>
                          <a:noFill/>
                        </a:ln>
                        <a:solidFill>
                          <a:schemeClr val="accent3"/>
                        </a:solidFill>
                        <a:effectLst/>
                        <a:uLnTx/>
                        <a:uFillTx/>
                        <a:latin typeface="+mn-lt"/>
                        <a:ea typeface="+mn-ea"/>
                        <a:cs typeface="Leelawadee" panose="020B0502040204020203" pitchFamily="34" charset="-34"/>
                      </a:endParaRP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marR="0" lvl="0" indent="-1206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b="0" i="0" kern="1200" noProof="0">
                          <a:solidFill>
                            <a:schemeClr val="accent3"/>
                          </a:solidFill>
                          <a:effectLst/>
                          <a:highlight>
                            <a:srgbClr val="FFC624"/>
                          </a:highlight>
                          <a:latin typeface="+mn-lt"/>
                          <a:ea typeface="+mn-ea"/>
                          <a:cs typeface="Leelawadee"/>
                        </a:rPr>
                        <a:t>Target:</a:t>
                      </a:r>
                      <a:r>
                        <a:rPr kumimoji="0" lang="en-US" sz="1050" b="0" i="0" u="none" strike="noStrike" kern="1200" cap="none" spc="0" normalizeH="0" baseline="0" noProof="0">
                          <a:ln>
                            <a:noFill/>
                          </a:ln>
                          <a:solidFill>
                            <a:schemeClr val="accent3"/>
                          </a:solidFill>
                          <a:effectLst/>
                          <a:uLnTx/>
                          <a:uFillTx/>
                          <a:latin typeface="+mn-lt"/>
                          <a:ea typeface="+mn-ea"/>
                          <a:cs typeface="Leelawadee" panose="020B0502040204020203" pitchFamily="34" charset="-34"/>
                        </a:rPr>
                        <a:t> Achieve 50% absolute reduction in scope 1, 2 and 3 greenhouse (GHG) emissions by 2030 using FY19 as the baseline</a:t>
                      </a:r>
                    </a:p>
                    <a:p>
                      <a:pPr marL="120650" marR="0" lvl="0" indent="-120650"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lang="en-US" sz="1050" b="0" i="0" kern="1200" noProof="0">
                          <a:solidFill>
                            <a:schemeClr val="accent3"/>
                          </a:solidFill>
                          <a:effectLst/>
                          <a:highlight>
                            <a:srgbClr val="FFC624"/>
                          </a:highlight>
                          <a:latin typeface="+mn-lt"/>
                          <a:ea typeface="+mn-ea"/>
                          <a:cs typeface="Leelawadee"/>
                        </a:rPr>
                        <a:t>Target:</a:t>
                      </a:r>
                      <a:r>
                        <a:rPr kumimoji="0" lang="en-US" sz="1050" b="0" i="0" u="none" strike="noStrike" kern="1200" cap="none" spc="0" normalizeH="0" baseline="0" noProof="0">
                          <a:ln>
                            <a:noFill/>
                          </a:ln>
                          <a:solidFill>
                            <a:schemeClr val="accent3"/>
                          </a:solidFill>
                          <a:effectLst/>
                          <a:uLnTx/>
                          <a:uFillTx/>
                          <a:latin typeface="+mn-lt"/>
                          <a:ea typeface="+mn-ea"/>
                          <a:cs typeface="Leelawadee" panose="020B0502040204020203" pitchFamily="34" charset="-34"/>
                        </a:rPr>
                        <a:t> Ensure 50% of water withdrawals are conserved or replenished across direct operations, stores, packaging and agricultural supply chain by 2030 using FY19 as the baseline</a:t>
                      </a:r>
                    </a:p>
                    <a:p>
                      <a:pPr marL="120650" marR="0" lvl="0" indent="-120650"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lang="en-US" sz="1050" b="0" i="0" kern="1200" noProof="0">
                          <a:solidFill>
                            <a:schemeClr val="accent3"/>
                          </a:solidFill>
                          <a:effectLst/>
                          <a:highlight>
                            <a:srgbClr val="FFC624"/>
                          </a:highlight>
                          <a:latin typeface="+mn-lt"/>
                          <a:ea typeface="+mn-ea"/>
                          <a:cs typeface="Leelawadee"/>
                        </a:rPr>
                        <a:t>Target:</a:t>
                      </a:r>
                      <a:r>
                        <a:rPr kumimoji="0" lang="en-US" sz="1050" b="0" i="0" u="none" strike="noStrike" kern="1200" cap="none" spc="0" normalizeH="0" baseline="0" noProof="0">
                          <a:ln>
                            <a:noFill/>
                          </a:ln>
                          <a:solidFill>
                            <a:schemeClr val="accent3"/>
                          </a:solidFill>
                          <a:effectLst/>
                          <a:uLnTx/>
                          <a:uFillTx/>
                          <a:latin typeface="+mn-lt"/>
                          <a:ea typeface="+mn-ea"/>
                          <a:cs typeface="Leelawadee" panose="020B0502040204020203" pitchFamily="34" charset="-34"/>
                        </a:rPr>
                        <a:t> Achieve 50% reduction in waste sent to landfill from stores and direct operations by 2030 using FY19 as the baseline</a:t>
                      </a:r>
                    </a:p>
                    <a:p>
                      <a:pPr marL="120650" marR="0" lvl="0" indent="-120650"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lang="en-US" sz="1050" b="0" i="0" kern="1200" noProof="0">
                          <a:solidFill>
                            <a:schemeClr val="accent3"/>
                          </a:solidFill>
                          <a:effectLst/>
                          <a:highlight>
                            <a:srgbClr val="FFC624"/>
                          </a:highlight>
                          <a:latin typeface="+mn-lt"/>
                          <a:ea typeface="+mn-ea"/>
                          <a:cs typeface="Leelawadee"/>
                        </a:rPr>
                        <a:t>Target:</a:t>
                      </a:r>
                      <a:r>
                        <a:rPr kumimoji="0" lang="en-US" sz="1050" b="0" i="0" u="none" strike="noStrike" kern="1200" cap="none" spc="0" normalizeH="0" baseline="0" noProof="0">
                          <a:ln>
                            <a:noFill/>
                          </a:ln>
                          <a:solidFill>
                            <a:schemeClr val="accent3"/>
                          </a:solidFill>
                          <a:effectLst/>
                          <a:uLnTx/>
                          <a:uFillTx/>
                          <a:latin typeface="+mn-lt"/>
                          <a:ea typeface="+mn-ea"/>
                          <a:cs typeface="Leelawadee" panose="020B0502040204020203" pitchFamily="34" charset="-34"/>
                        </a:rPr>
                        <a:t> Ensure 100% of customer facing packaging is reusable, recyclable, or compostable by 2030</a:t>
                      </a:r>
                    </a:p>
                    <a:p>
                      <a:pPr marL="120650" marR="0" lvl="0" indent="-120650"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lang="en-US" sz="1050" b="0" i="0" kern="1200" noProof="0">
                          <a:solidFill>
                            <a:schemeClr val="accent3"/>
                          </a:solidFill>
                          <a:effectLst/>
                          <a:highlight>
                            <a:srgbClr val="FFC624"/>
                          </a:highlight>
                          <a:latin typeface="+mn-lt"/>
                          <a:ea typeface="+mn-ea"/>
                          <a:cs typeface="Leelawadee"/>
                        </a:rPr>
                        <a:t>Target:</a:t>
                      </a:r>
                      <a:r>
                        <a:rPr kumimoji="0" lang="en-US" sz="1050" b="0" i="0" u="none" strike="noStrike" kern="1200" cap="none" spc="0" normalizeH="0" baseline="0" noProof="0">
                          <a:ln>
                            <a:noFill/>
                          </a:ln>
                          <a:solidFill>
                            <a:schemeClr val="accent3"/>
                          </a:solidFill>
                          <a:effectLst/>
                          <a:uLnTx/>
                          <a:uFillTx/>
                          <a:latin typeface="+mn-lt"/>
                          <a:ea typeface="+mn-ea"/>
                          <a:cs typeface="Leelawadee" panose="020B0502040204020203" pitchFamily="34" charset="-34"/>
                        </a:rPr>
                        <a:t> Ensure customer facing packaging is sourced from 50% recycled materials by 2030</a:t>
                      </a:r>
                    </a:p>
                    <a:p>
                      <a:pPr marL="120650" marR="0" lvl="0" indent="-120650"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lang="en-US" sz="1050" b="0" i="0" kern="1200" noProof="0">
                          <a:solidFill>
                            <a:schemeClr val="accent3"/>
                          </a:solidFill>
                          <a:effectLst/>
                          <a:highlight>
                            <a:srgbClr val="FFC624"/>
                          </a:highlight>
                          <a:latin typeface="+mn-lt"/>
                          <a:ea typeface="+mn-ea"/>
                          <a:cs typeface="Leelawadee"/>
                        </a:rPr>
                        <a:t>Target:</a:t>
                      </a:r>
                      <a:r>
                        <a:rPr kumimoji="0" lang="en-US" sz="1050" b="0" i="0" u="none" strike="noStrike" kern="1200" cap="none" spc="0" normalizeH="0" baseline="0" noProof="0">
                          <a:ln>
                            <a:noFill/>
                          </a:ln>
                          <a:solidFill>
                            <a:schemeClr val="accent3"/>
                          </a:solidFill>
                          <a:effectLst/>
                          <a:uLnTx/>
                          <a:uFillTx/>
                          <a:latin typeface="+mn-lt"/>
                          <a:ea typeface="+mn-ea"/>
                          <a:cs typeface="Leelawadee" panose="020B0502040204020203" pitchFamily="34" charset="-34"/>
                        </a:rPr>
                        <a:t> Achieve 50% reduction in virgin fossil fuel derived sources for customer packaging from FY19 baseline by 2030</a:t>
                      </a:r>
                    </a:p>
                    <a:p>
                      <a:pPr marL="120650" marR="0" lvl="0" indent="-120650" algn="l" defTabSz="914400" rtl="0" eaLnBrk="1" fontAlgn="auto" latinLnBrk="0" hangingPunct="1">
                        <a:lnSpc>
                          <a:spcPct val="100000"/>
                        </a:lnSpc>
                        <a:spcBef>
                          <a:spcPts val="200"/>
                        </a:spcBef>
                        <a:spcAft>
                          <a:spcPts val="0"/>
                        </a:spcAft>
                        <a:buClr>
                          <a:schemeClr val="tx1"/>
                        </a:buClr>
                        <a:buSzTx/>
                        <a:buFont typeface="Arial" panose="020B0604020202020204" pitchFamily="34" charset="0"/>
                        <a:buChar char="•"/>
                        <a:tabLst/>
                        <a:defRPr/>
                      </a:pPr>
                      <a:r>
                        <a:rPr lang="en-US" sz="1050" b="0" i="0" kern="1200" noProof="0">
                          <a:solidFill>
                            <a:schemeClr val="accent3"/>
                          </a:solidFill>
                          <a:effectLst/>
                          <a:highlight>
                            <a:srgbClr val="FFC624"/>
                          </a:highlight>
                          <a:latin typeface="+mn-lt"/>
                          <a:ea typeface="+mn-ea"/>
                          <a:cs typeface="Leelawadee"/>
                        </a:rPr>
                        <a:t>Target:</a:t>
                      </a:r>
                      <a:r>
                        <a:rPr kumimoji="0" lang="en-US" sz="1050" b="0" i="0" u="none" strike="noStrike" kern="1200" cap="none" spc="0" normalizeH="0" baseline="0" noProof="0">
                          <a:ln>
                            <a:noFill/>
                          </a:ln>
                          <a:solidFill>
                            <a:schemeClr val="accent3"/>
                          </a:solidFill>
                          <a:effectLst/>
                          <a:uLnTx/>
                          <a:uFillTx/>
                          <a:latin typeface="+mn-lt"/>
                          <a:ea typeface="+mn-ea"/>
                          <a:cs typeface="Leelawadee" panose="020B0502040204020203" pitchFamily="34" charset="-34"/>
                        </a:rPr>
                        <a:t> Build and operate 10,000 Greener Stores globally by 2025</a:t>
                      </a: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1292266">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922F11"/>
                          </a:solidFill>
                          <a:latin typeface="+mj-lt"/>
                          <a:ea typeface="+mn-ea"/>
                          <a:cs typeface="Leelawadee"/>
                        </a:rPr>
                        <a:t>POSITIVE </a:t>
                      </a:r>
                      <a:br>
                        <a:rPr lang="en-US" sz="1400" kern="1200">
                          <a:solidFill>
                            <a:srgbClr val="922F11"/>
                          </a:solidFill>
                          <a:latin typeface="+mj-lt"/>
                          <a:ea typeface="+mn-ea"/>
                          <a:cs typeface="Leelawadee"/>
                        </a:rPr>
                      </a:br>
                      <a:r>
                        <a:rPr lang="en-US" sz="1400" kern="1200">
                          <a:solidFill>
                            <a:srgbClr val="922F11"/>
                          </a:solidFill>
                          <a:latin typeface="+mj-lt"/>
                          <a:ea typeface="+mn-ea"/>
                          <a:cs typeface="Leelawadee"/>
                        </a:rPr>
                        <a:t>CHOICES</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E6D27"/>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50" b="0" i="1" u="none" strike="noStrike" kern="1200" cap="none" spc="0" normalizeH="0" baseline="0" noProof="0">
                          <a:ln>
                            <a:noFill/>
                          </a:ln>
                          <a:solidFill>
                            <a:schemeClr val="accent3"/>
                          </a:solidFill>
                          <a:effectLst/>
                          <a:uLnTx/>
                          <a:uFillTx/>
                          <a:latin typeface="+mn-lt"/>
                          <a:ea typeface="+mn-ea"/>
                          <a:cs typeface="Leelawadee"/>
                        </a:rPr>
                        <a:t>Not a focus area for the customer.</a:t>
                      </a:r>
                      <a:endParaRPr kumimoji="0" lang="en-US" sz="1050" b="0" i="1" u="none" strike="noStrike" kern="1200" cap="none" spc="0" normalizeH="0" baseline="0" noProof="0">
                        <a:ln>
                          <a:noFill/>
                        </a:ln>
                        <a:solidFill>
                          <a:schemeClr val="accent3"/>
                        </a:solidFill>
                        <a:effectLst/>
                        <a:uLnTx/>
                        <a:uFillTx/>
                        <a:latin typeface="+mn-lt"/>
                        <a:ea typeface="+mn-ea"/>
                        <a:cs typeface="Leelawadee"/>
                      </a:endParaRP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50" b="0" i="1" u="none" strike="noStrike" kern="1200" cap="none" spc="0" normalizeH="0" baseline="0" noProof="0">
                          <a:ln>
                            <a:noFill/>
                          </a:ln>
                          <a:solidFill>
                            <a:schemeClr val="accent3"/>
                          </a:solidFill>
                          <a:effectLst/>
                          <a:uLnTx/>
                          <a:uFillTx/>
                          <a:latin typeface="+mn-lt"/>
                          <a:ea typeface="+mn-ea"/>
                          <a:cs typeface="Leelawadee"/>
                        </a:rPr>
                        <a:t>Not a focus area for the customer.</a:t>
                      </a:r>
                      <a:endParaRPr kumimoji="0" lang="en-US" sz="1050" b="0" i="1" u="none" strike="noStrike" kern="1200" cap="none" spc="0" normalizeH="0" baseline="0" noProof="0">
                        <a:ln>
                          <a:noFill/>
                        </a:ln>
                        <a:solidFill>
                          <a:schemeClr val="accent3"/>
                        </a:solidFill>
                        <a:effectLst/>
                        <a:uLnTx/>
                        <a:uFillTx/>
                        <a:latin typeface="+mn-lt"/>
                        <a:ea typeface="+mn-ea"/>
                        <a:cs typeface="Leelawadee"/>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50" b="0" i="1" u="none" strike="noStrike" kern="1200" cap="none" spc="0" normalizeH="0" baseline="0" noProof="0">
                          <a:ln>
                            <a:noFill/>
                          </a:ln>
                          <a:solidFill>
                            <a:schemeClr val="accent3"/>
                          </a:solidFill>
                          <a:effectLst/>
                          <a:uLnTx/>
                          <a:uFillTx/>
                          <a:latin typeface="+mn-lt"/>
                          <a:ea typeface="+mn-ea"/>
                          <a:cs typeface="Leelawadee"/>
                        </a:rPr>
                        <a:t>Not a focus area for the customer.</a:t>
                      </a:r>
                      <a:endParaRPr kumimoji="0" lang="en-US" sz="1050" b="0" i="1" u="none" strike="noStrike" kern="1200" cap="none" spc="0" normalizeH="0" baseline="0" noProof="0">
                        <a:ln>
                          <a:noFill/>
                        </a:ln>
                        <a:solidFill>
                          <a:schemeClr val="accent3"/>
                        </a:solidFill>
                        <a:effectLst/>
                        <a:uLnTx/>
                        <a:uFillTx/>
                        <a:latin typeface="+mn-lt"/>
                        <a:ea typeface="+mn-ea"/>
                        <a:cs typeface="Leelawadee"/>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marR="0" lvl="0" indent="-1206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kern="1200" noProof="0">
                          <a:solidFill>
                            <a:schemeClr val="accent3"/>
                          </a:solidFill>
                          <a:highlight>
                            <a:srgbClr val="4FE2F3"/>
                          </a:highlight>
                          <a:latin typeface="+mn-lt"/>
                          <a:ea typeface="+mn-ea"/>
                          <a:cs typeface="Leelawadee" panose="020B0502040204020203" pitchFamily="34" charset="-34"/>
                        </a:rPr>
                        <a:t>Goal:</a:t>
                      </a:r>
                      <a:r>
                        <a:rPr kumimoji="0" lang="en-US" sz="1050" b="0" i="0" u="none" strike="noStrike" kern="1200" cap="none" spc="0" normalizeH="0" baseline="0" noProof="0">
                          <a:ln>
                            <a:noFill/>
                          </a:ln>
                          <a:solidFill>
                            <a:schemeClr val="accent3"/>
                          </a:solidFill>
                          <a:effectLst/>
                          <a:uLnTx/>
                          <a:uFillTx/>
                          <a:latin typeface="+mn-lt"/>
                          <a:ea typeface="+mn-ea"/>
                          <a:cs typeface="Leelawadee"/>
                        </a:rPr>
                        <a:t> Enhance the sustainability of single-use packaging and offer more reusable cup options</a:t>
                      </a: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bl>
          </a:graphicData>
        </a:graphic>
      </p:graphicFrame>
      <p:pic>
        <p:nvPicPr>
          <p:cNvPr id="21" name="Picture 20" descr="A blue and green windmill with green arrows&#10;&#10;Description automatically generated">
            <a:extLst>
              <a:ext uri="{FF2B5EF4-FFF2-40B4-BE49-F238E27FC236}">
                <a16:creationId xmlns:a16="http://schemas.microsoft.com/office/drawing/2014/main" id="{87635537-A338-0E17-CAEC-C23695EAC91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pic>
        <p:nvPicPr>
          <p:cNvPr id="22" name="Picture 21" descr="A logo of a hand and a globe&#10;&#10;Description automatically generated">
            <a:extLst>
              <a:ext uri="{FF2B5EF4-FFF2-40B4-BE49-F238E27FC236}">
                <a16:creationId xmlns:a16="http://schemas.microsoft.com/office/drawing/2014/main" id="{CA055BB7-F60F-A32A-41C2-3A322A116CB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27528" y="5860521"/>
            <a:ext cx="536916" cy="583072"/>
          </a:xfrm>
          <a:prstGeom prst="rect">
            <a:avLst/>
          </a:prstGeom>
        </p:spPr>
      </p:pic>
    </p:spTree>
    <p:extLst>
      <p:ext uri="{BB962C8B-B14F-4D97-AF65-F5344CB8AC3E}">
        <p14:creationId xmlns:p14="http://schemas.microsoft.com/office/powerpoint/2010/main" val="3742186410"/>
      </p:ext>
    </p:extLst>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1451F4-511C-B628-AE23-E315FB0FA3A0}"/>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914A0AEA-2CF3-C843-42BE-AEF1F3C78834}"/>
              </a:ext>
            </a:extLst>
          </p:cNvPr>
          <p:cNvGraphicFramePr>
            <a:graphicFrameLocks/>
          </p:cNvGraphicFramePr>
          <p:nvPr>
            <p:custDataLst>
              <p:tags r:id="rId1"/>
            </p:custDataLst>
            <p:extLst>
              <p:ext uri="{D42A27DB-BD31-4B8C-83A1-F6EECF244321}">
                <p14:modId xmlns:p14="http://schemas.microsoft.com/office/powerpoint/2010/main" val="3593180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2" name="think-cell data - do not delete" hidden="1">
                        <a:extLst>
                          <a:ext uri="{FF2B5EF4-FFF2-40B4-BE49-F238E27FC236}">
                            <a16:creationId xmlns:a16="http://schemas.microsoft.com/office/drawing/2014/main" id="{914A0AEA-2CF3-C843-42BE-AEF1F3C7883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3" name="Title 12">
            <a:extLst>
              <a:ext uri="{FF2B5EF4-FFF2-40B4-BE49-F238E27FC236}">
                <a16:creationId xmlns:a16="http://schemas.microsoft.com/office/drawing/2014/main" id="{9D737443-0B87-19E6-F9C5-732B5A4F2A0D}"/>
              </a:ext>
            </a:extLst>
          </p:cNvPr>
          <p:cNvSpPr>
            <a:spLocks noGrp="1"/>
          </p:cNvSpPr>
          <p:nvPr>
            <p:ph type="title"/>
          </p:nvPr>
        </p:nvSpPr>
        <p:spPr>
          <a:xfrm>
            <a:off x="304801" y="247650"/>
            <a:ext cx="9728200" cy="968375"/>
          </a:xfrm>
        </p:spPr>
        <p:txBody>
          <a:bodyPr vert="horz" rIns="0"/>
          <a:lstStyle/>
          <a:p>
            <a:pPr lvl="0"/>
            <a:r>
              <a:rPr lang="en-US" sz="2600"/>
              <a:t>COMMONALITY BETWEEN STARBUCKS’ AND PEP+ FOCUS AREAS​</a:t>
            </a:r>
            <a:br>
              <a:rPr lang="en-US" sz="2600"/>
            </a:br>
            <a:r>
              <a:rPr lang="en-US" sz="1800" b="1" i="1"/>
              <a:t>Allowing us to identify opportunities for collaboration, and therefore </a:t>
            </a:r>
            <a:br>
              <a:rPr lang="en-US" sz="1800" b="1" i="1"/>
            </a:br>
            <a:r>
              <a:rPr lang="en-US" sz="1800" b="1" i="1"/>
              <a:t>add value to our relationship</a:t>
            </a:r>
          </a:p>
        </p:txBody>
      </p:sp>
      <p:pic>
        <p:nvPicPr>
          <p:cNvPr id="15" name="Picture 2" descr="Starbucks - Wikipedia">
            <a:extLst>
              <a:ext uri="{FF2B5EF4-FFF2-40B4-BE49-F238E27FC236}">
                <a16:creationId xmlns:a16="http://schemas.microsoft.com/office/drawing/2014/main" id="{D299EF1C-D2C5-C428-613E-ABABCDAE3A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53037" y="317923"/>
            <a:ext cx="534834" cy="541476"/>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Top Corners Rounded 15">
            <a:extLst>
              <a:ext uri="{FF2B5EF4-FFF2-40B4-BE49-F238E27FC236}">
                <a16:creationId xmlns:a16="http://schemas.microsoft.com/office/drawing/2014/main" id="{DD272777-6897-2C2D-0C69-96DBA0DF2F09}"/>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7" name="Table 4">
            <a:extLst>
              <a:ext uri="{FF2B5EF4-FFF2-40B4-BE49-F238E27FC236}">
                <a16:creationId xmlns:a16="http://schemas.microsoft.com/office/drawing/2014/main" id="{81D4FD51-8C32-DACB-D03D-6C8B606AF31F}"/>
              </a:ext>
            </a:extLst>
          </p:cNvPr>
          <p:cNvGraphicFramePr>
            <a:graphicFrameLocks noGrp="1"/>
          </p:cNvGraphicFramePr>
          <p:nvPr>
            <p:extLst>
              <p:ext uri="{D42A27DB-BD31-4B8C-83A1-F6EECF244321}">
                <p14:modId xmlns:p14="http://schemas.microsoft.com/office/powerpoint/2010/main" val="2277851625"/>
              </p:ext>
            </p:extLst>
          </p:nvPr>
        </p:nvGraphicFramePr>
        <p:xfrm>
          <a:off x="-7620" y="1148230"/>
          <a:ext cx="11986262" cy="5038344"/>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4998721">
                  <a:extLst>
                    <a:ext uri="{9D8B030D-6E8A-4147-A177-3AD203B41FA5}">
                      <a16:colId xmlns:a16="http://schemas.microsoft.com/office/drawing/2014/main" val="2382844442"/>
                    </a:ext>
                  </a:extLst>
                </a:gridCol>
                <a:gridCol w="4998721">
                  <a:extLst>
                    <a:ext uri="{9D8B030D-6E8A-4147-A177-3AD203B41FA5}">
                      <a16:colId xmlns:a16="http://schemas.microsoft.com/office/drawing/2014/main" val="957515009"/>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Community</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Environment</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4791456">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indent="-120650" algn="l">
                        <a:buClr>
                          <a:schemeClr val="tx1"/>
                        </a:buClr>
                        <a:buFont typeface="Arial" panose="020B0604020202020204" pitchFamily="34" charset="0"/>
                        <a:buChar char="•"/>
                      </a:pPr>
                      <a:r>
                        <a:rPr lang="en-US" sz="1050" b="0" i="0" kern="1200" noProof="0">
                          <a:solidFill>
                            <a:schemeClr val="accent3"/>
                          </a:solidFill>
                          <a:effectLst/>
                          <a:highlight>
                            <a:srgbClr val="FFC624"/>
                          </a:highlight>
                          <a:latin typeface="+mn-lt"/>
                          <a:ea typeface="+mn-ea"/>
                          <a:cs typeface="Leelawadee"/>
                        </a:rPr>
                        <a:t>Target:</a:t>
                      </a:r>
                      <a:r>
                        <a:rPr kumimoji="0" lang="en-US" sz="1050" b="0" i="0" u="none" strike="noStrike" kern="1200" cap="none" spc="0" normalizeH="0" baseline="0" noProof="0">
                          <a:ln>
                            <a:noFill/>
                          </a:ln>
                          <a:solidFill>
                            <a:schemeClr val="accent3"/>
                          </a:solidFill>
                          <a:effectLst/>
                          <a:uLnTx/>
                          <a:uFillTx/>
                          <a:latin typeface="+mn-lt"/>
                          <a:ea typeface="+mn-ea"/>
                          <a:cs typeface="Leelawadee" panose="020B0502040204020203" pitchFamily="34" charset="-34"/>
                        </a:rPr>
                        <a:t> Reinvest $100M into hunger relief efforts by 2030.</a:t>
                      </a:r>
                    </a:p>
                    <a:p>
                      <a:pPr marL="350838" marR="0" lvl="1" indent="-176213" algn="l" defTabSz="914400" rtl="0" eaLnBrk="1" fontAlgn="auto" latinLnBrk="0" hangingPunct="1">
                        <a:lnSpc>
                          <a:spcPct val="100000"/>
                        </a:lnSpc>
                        <a:spcBef>
                          <a:spcPts val="400"/>
                        </a:spcBef>
                        <a:spcAft>
                          <a:spcPts val="0"/>
                        </a:spcAft>
                        <a:buClrTx/>
                        <a:buSzTx/>
                        <a:buFont typeface="Wingdings" panose="05000000000000000000" pitchFamily="2" charset="2"/>
                        <a:buChar char="Ø"/>
                        <a:tabLst/>
                        <a:defRPr/>
                      </a:pPr>
                      <a:r>
                        <a:rPr lang="en-US" sz="1050" b="1" kern="1200" noProof="0">
                          <a:solidFill>
                            <a:schemeClr val="accent3"/>
                          </a:solidFill>
                          <a:latin typeface="+mn-lt"/>
                          <a:ea typeface="+mn-ea"/>
                          <a:cs typeface="Leelawadee" panose="020B0502040204020203" pitchFamily="34" charset="-34"/>
                        </a:rPr>
                        <a:t>pep+ alignment: Partner with communities to advance food security and make nutritious food accessible to 50 million people</a:t>
                      </a:r>
                      <a:endParaRPr kumimoji="0" lang="en-US" sz="1050" b="0" i="0" u="none" strike="noStrike" kern="1200" cap="none" spc="0" normalizeH="0" baseline="0" noProof="0">
                        <a:ln>
                          <a:noFill/>
                        </a:ln>
                        <a:solidFill>
                          <a:schemeClr val="accent3"/>
                        </a:solidFill>
                        <a:effectLst/>
                        <a:uLnTx/>
                        <a:uFillTx/>
                        <a:latin typeface="+mn-lt"/>
                        <a:ea typeface="+mn-ea"/>
                        <a:cs typeface="Leelawadee" panose="020B0502040204020203" pitchFamily="34" charset="-34"/>
                      </a:endParaRP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marR="0" lvl="0" indent="-1206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b="0" i="0" kern="1200" noProof="0">
                          <a:solidFill>
                            <a:schemeClr val="accent3"/>
                          </a:solidFill>
                          <a:effectLst/>
                          <a:highlight>
                            <a:srgbClr val="FFC624"/>
                          </a:highlight>
                          <a:latin typeface="+mn-lt"/>
                          <a:ea typeface="+mn-ea"/>
                          <a:cs typeface="Leelawadee"/>
                        </a:rPr>
                        <a:t>Target:</a:t>
                      </a:r>
                      <a:r>
                        <a:rPr kumimoji="0" lang="en-US" sz="1050" b="0" i="0" u="none" strike="noStrike" kern="1200" cap="none" spc="0" normalizeH="0" baseline="0" noProof="0">
                          <a:ln>
                            <a:noFill/>
                          </a:ln>
                          <a:solidFill>
                            <a:schemeClr val="accent3"/>
                          </a:solidFill>
                          <a:effectLst/>
                          <a:uLnTx/>
                          <a:uFillTx/>
                          <a:latin typeface="+mn-lt"/>
                          <a:ea typeface="+mn-ea"/>
                          <a:cs typeface="Leelawadee" panose="020B0502040204020203" pitchFamily="34" charset="-34"/>
                        </a:rPr>
                        <a:t> Ensure 100% of customer facing packaging is reusable, recyclable, or compostable by 2030.</a:t>
                      </a:r>
                    </a:p>
                    <a:p>
                      <a:pPr marL="350838" marR="0" lvl="1" indent="-176213" algn="l" defTabSz="914400" rtl="0" eaLnBrk="1" fontAlgn="auto" latinLnBrk="0" hangingPunct="1">
                        <a:lnSpc>
                          <a:spcPct val="100000"/>
                        </a:lnSpc>
                        <a:spcBef>
                          <a:spcPts val="400"/>
                        </a:spcBef>
                        <a:spcAft>
                          <a:spcPts val="0"/>
                        </a:spcAft>
                        <a:buClr>
                          <a:schemeClr val="tx1"/>
                        </a:buClr>
                        <a:buSzTx/>
                        <a:buFont typeface="Wingdings" panose="05000000000000000000" pitchFamily="2" charset="2"/>
                        <a:buChar char="Ø"/>
                        <a:tabLst/>
                        <a:defRPr/>
                      </a:pPr>
                      <a:r>
                        <a:rPr lang="en-US" sz="1050" b="1" kern="1200" noProof="0">
                          <a:solidFill>
                            <a:schemeClr val="accent3"/>
                          </a:solidFill>
                          <a:latin typeface="+mn-lt"/>
                          <a:ea typeface="+mn-ea"/>
                          <a:cs typeface="Leelawadee" panose="020B0502040204020203" pitchFamily="34" charset="-34"/>
                        </a:rPr>
                        <a:t>pep+ alignment: Achieve 97% or greater reusable, recyclable, or compostable (RRC) packaging by design by 2030 in our primary and secondary packaging in our key packaging markets</a:t>
                      </a:r>
                    </a:p>
                    <a:p>
                      <a:pPr marL="120650" marR="0" lvl="0" indent="-1206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US" sz="1050" b="0" i="0" kern="1200" noProof="0">
                          <a:solidFill>
                            <a:schemeClr val="accent3"/>
                          </a:solidFill>
                          <a:effectLst/>
                          <a:highlight>
                            <a:srgbClr val="FFC624"/>
                          </a:highlight>
                          <a:latin typeface="+mn-lt"/>
                          <a:ea typeface="+mn-ea"/>
                          <a:cs typeface="Leelawadee"/>
                        </a:rPr>
                        <a:t>Target:</a:t>
                      </a:r>
                      <a:r>
                        <a:rPr kumimoji="0" lang="en-US" sz="1050" b="0" i="0" u="none" strike="noStrike" kern="1200" cap="none" spc="0" normalizeH="0" baseline="0" noProof="0">
                          <a:ln>
                            <a:noFill/>
                          </a:ln>
                          <a:solidFill>
                            <a:schemeClr val="accent3"/>
                          </a:solidFill>
                          <a:effectLst/>
                          <a:uLnTx/>
                          <a:uFillTx/>
                          <a:latin typeface="+mn-lt"/>
                          <a:ea typeface="+mn-ea"/>
                          <a:cs typeface="Leelawadee" panose="020B0502040204020203" pitchFamily="34" charset="-34"/>
                        </a:rPr>
                        <a:t> Ensure customer facing packaging is sourced from 50% recycled materials by 2030</a:t>
                      </a:r>
                    </a:p>
                    <a:p>
                      <a:pPr marL="350838" marR="0" lvl="1" indent="-176213" algn="l" defTabSz="914400" rtl="0" eaLnBrk="1" fontAlgn="auto" latinLnBrk="0" hangingPunct="1">
                        <a:lnSpc>
                          <a:spcPct val="100000"/>
                        </a:lnSpc>
                        <a:spcBef>
                          <a:spcPts val="400"/>
                        </a:spcBef>
                        <a:spcAft>
                          <a:spcPts val="0"/>
                        </a:spcAft>
                        <a:buClr>
                          <a:schemeClr val="tx1"/>
                        </a:buClr>
                        <a:buSzTx/>
                        <a:buFont typeface="Wingdings" panose="05000000000000000000" pitchFamily="2" charset="2"/>
                        <a:buChar char="Ø"/>
                        <a:tabLst/>
                        <a:defRPr/>
                      </a:pPr>
                      <a:r>
                        <a:rPr lang="en-US" sz="1050" b="1" kern="1200" noProof="0">
                          <a:solidFill>
                            <a:schemeClr val="accent3"/>
                          </a:solidFill>
                          <a:latin typeface="+mn-lt"/>
                          <a:ea typeface="+mn-ea"/>
                          <a:cs typeface="Leelawadee" panose="020B0502040204020203" pitchFamily="34" charset="-34"/>
                        </a:rPr>
                        <a:t>pep+ alignment: For our primary plastic packaging in key packaging markets, </a:t>
                      </a:r>
                      <a:br>
                        <a:rPr lang="en-US" sz="1050" b="1" kern="1200" noProof="0">
                          <a:solidFill>
                            <a:schemeClr val="accent3"/>
                          </a:solidFill>
                          <a:latin typeface="+mn-lt"/>
                          <a:ea typeface="+mn-ea"/>
                          <a:cs typeface="Leelawadee" panose="020B0502040204020203" pitchFamily="34" charset="-34"/>
                        </a:rPr>
                      </a:br>
                      <a:r>
                        <a:rPr lang="en-US" sz="1050" b="1" kern="1200" noProof="0">
                          <a:solidFill>
                            <a:schemeClr val="accent3"/>
                          </a:solidFill>
                          <a:latin typeface="+mn-lt"/>
                          <a:ea typeface="+mn-ea"/>
                          <a:cs typeface="Leelawadee" panose="020B0502040204020203" pitchFamily="34" charset="-34"/>
                        </a:rPr>
                        <a:t>use 40% or greater recycled content in our plastic packaging by 2035 or sooner </a:t>
                      </a: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bl>
          </a:graphicData>
        </a:graphic>
      </p:graphicFrame>
      <p:pic>
        <p:nvPicPr>
          <p:cNvPr id="18" name="Picture 17" descr="A blue and green windmill with green arrows&#10;&#10;Description automatically generated">
            <a:extLst>
              <a:ext uri="{FF2B5EF4-FFF2-40B4-BE49-F238E27FC236}">
                <a16:creationId xmlns:a16="http://schemas.microsoft.com/office/drawing/2014/main" id="{D23E3F6A-47B0-A051-BC26-311EB9CF771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sp>
        <p:nvSpPr>
          <p:cNvPr id="19" name="TextBox 18">
            <a:extLst>
              <a:ext uri="{FF2B5EF4-FFF2-40B4-BE49-F238E27FC236}">
                <a16:creationId xmlns:a16="http://schemas.microsoft.com/office/drawing/2014/main" id="{2CD4CA27-7935-0605-2322-E98026159A88}"/>
              </a:ext>
            </a:extLst>
          </p:cNvPr>
          <p:cNvSpPr txBox="1"/>
          <p:nvPr/>
        </p:nvSpPr>
        <p:spPr>
          <a:xfrm>
            <a:off x="6934200" y="6269189"/>
            <a:ext cx="4805363" cy="506261"/>
          </a:xfrm>
          <a:prstGeom prst="rect">
            <a:avLst/>
          </a:prstGeom>
          <a:solidFill>
            <a:srgbClr val="8EBC29"/>
          </a:solidFill>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a:ln>
                  <a:noFill/>
                </a:ln>
                <a:solidFill>
                  <a:schemeClr val="bg1"/>
                </a:solidFill>
                <a:effectLst/>
                <a:uLnTx/>
                <a:uFillTx/>
                <a:cs typeface="Leelawadee" panose="020B0502040204020203" pitchFamily="34" charset="-34"/>
              </a:rPr>
              <a:t>No common focus areas were identified across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a:ln>
                  <a:noFill/>
                </a:ln>
                <a:solidFill>
                  <a:schemeClr val="bg1"/>
                </a:solidFill>
                <a:effectLst/>
                <a:uLnTx/>
                <a:uFillTx/>
                <a:cs typeface="Leelawadee" panose="020B0502040204020203" pitchFamily="34" charset="-34"/>
              </a:rPr>
              <a:t>Positive Agriculture (PepsiCo), Positive Choices (PepsiCo), </a:t>
            </a:r>
            <a:br>
              <a:rPr kumimoji="0" lang="en-US" sz="1050" b="0" i="1" u="none" strike="noStrike" kern="0" cap="none" spc="0" normalizeH="0" baseline="0" noProof="0">
                <a:ln>
                  <a:noFill/>
                </a:ln>
                <a:solidFill>
                  <a:schemeClr val="bg1"/>
                </a:solidFill>
                <a:effectLst/>
                <a:uLnTx/>
                <a:uFillTx/>
                <a:cs typeface="Leelawadee" panose="020B0502040204020203" pitchFamily="34" charset="-34"/>
              </a:rPr>
            </a:br>
            <a:r>
              <a:rPr kumimoji="0" lang="en-US" sz="1050" b="0" i="1" u="none" strike="noStrike" kern="0" cap="none" spc="0" normalizeH="0" baseline="0" noProof="0">
                <a:ln>
                  <a:noFill/>
                </a:ln>
                <a:solidFill>
                  <a:schemeClr val="bg1"/>
                </a:solidFill>
                <a:effectLst/>
                <a:uLnTx/>
                <a:uFillTx/>
                <a:cs typeface="Leelawadee" panose="020B0502040204020203" pitchFamily="34" charset="-34"/>
              </a:rPr>
              <a:t>Partners (Starbucks) and Coffee (Starbucks).</a:t>
            </a:r>
          </a:p>
        </p:txBody>
      </p:sp>
    </p:spTree>
    <p:extLst>
      <p:ext uri="{BB962C8B-B14F-4D97-AF65-F5344CB8AC3E}">
        <p14:creationId xmlns:p14="http://schemas.microsoft.com/office/powerpoint/2010/main" val="25487360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lack and white sign with white text&#10;&#10;AI-generated content may be incorrect.">
            <a:extLst>
              <a:ext uri="{FF2B5EF4-FFF2-40B4-BE49-F238E27FC236}">
                <a16:creationId xmlns:a16="http://schemas.microsoft.com/office/drawing/2014/main" id="{7A34FDF8-46B1-EE9B-DDBC-6D53AACDD838}"/>
              </a:ext>
            </a:extLst>
          </p:cNvPr>
          <p:cNvPicPr>
            <a:picLocks noChangeAspect="1"/>
          </p:cNvPicPr>
          <p:nvPr/>
        </p:nvPicPr>
        <p:blipFill>
          <a:blip r:embed="rId3"/>
          <a:stretch>
            <a:fillRect/>
          </a:stretch>
        </p:blipFill>
        <p:spPr>
          <a:xfrm>
            <a:off x="259404" y="2163815"/>
            <a:ext cx="5988996" cy="2530371"/>
          </a:xfrm>
          <a:prstGeom prst="rect">
            <a:avLst/>
          </a:prstGeom>
        </p:spPr>
      </p:pic>
    </p:spTree>
    <p:extLst>
      <p:ext uri="{BB962C8B-B14F-4D97-AF65-F5344CB8AC3E}">
        <p14:creationId xmlns:p14="http://schemas.microsoft.com/office/powerpoint/2010/main" val="3656933182"/>
      </p:ext>
    </p:extLst>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4761FD-720E-9D2F-B3FD-538AF5E9CE12}"/>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AF28EF15-5FA5-DED3-2A0A-43A249C4DEBD}"/>
              </a:ext>
            </a:extLst>
          </p:cNvPr>
          <p:cNvGraphicFramePr>
            <a:graphicFrameLocks/>
          </p:cNvGraphicFramePr>
          <p:nvPr>
            <p:custDataLst>
              <p:tags r:id="rId1"/>
            </p:custDataLst>
            <p:extLst>
              <p:ext uri="{D42A27DB-BD31-4B8C-83A1-F6EECF244321}">
                <p14:modId xmlns:p14="http://schemas.microsoft.com/office/powerpoint/2010/main" val="5697905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4" name="think-cell data - do not delete" hidden="1">
                        <a:extLst>
                          <a:ext uri="{FF2B5EF4-FFF2-40B4-BE49-F238E27FC236}">
                            <a16:creationId xmlns:a16="http://schemas.microsoft.com/office/drawing/2014/main" id="{AF28EF15-5FA5-DED3-2A0A-43A249C4DEB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3" name="Picture 2" descr="A black and white logo&#10;&#10;AI-generated content may be incorrect.">
            <a:extLst>
              <a:ext uri="{FF2B5EF4-FFF2-40B4-BE49-F238E27FC236}">
                <a16:creationId xmlns:a16="http://schemas.microsoft.com/office/drawing/2014/main" id="{2A6C6546-D531-0EB0-39CA-1ADBD7D897B3}"/>
              </a:ext>
            </a:extLst>
          </p:cNvPr>
          <p:cNvPicPr>
            <a:picLocks noChangeAspect="1"/>
          </p:cNvPicPr>
          <p:nvPr/>
        </p:nvPicPr>
        <p:blipFill>
          <a:blip r:embed="rId6"/>
          <a:stretch>
            <a:fillRect/>
          </a:stretch>
        </p:blipFill>
        <p:spPr>
          <a:xfrm>
            <a:off x="304800" y="2589137"/>
            <a:ext cx="5734373" cy="1679725"/>
          </a:xfrm>
          <a:prstGeom prst="rect">
            <a:avLst/>
          </a:prstGeom>
        </p:spPr>
      </p:pic>
    </p:spTree>
    <p:extLst>
      <p:ext uri="{BB962C8B-B14F-4D97-AF65-F5344CB8AC3E}">
        <p14:creationId xmlns:p14="http://schemas.microsoft.com/office/powerpoint/2010/main" val="1209600015"/>
      </p:ext>
    </p:extLst>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5EF654-75A7-C461-D8A1-8F88113A2985}"/>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E6DFE135-C521-4DD6-E452-ACD298EDAE14}"/>
              </a:ext>
            </a:extLst>
          </p:cNvPr>
          <p:cNvGraphicFramePr>
            <a:graphicFrameLocks/>
          </p:cNvGraphicFramePr>
          <p:nvPr>
            <p:custDataLst>
              <p:tags r:id="rId1"/>
            </p:custDataLst>
            <p:extLst>
              <p:ext uri="{D42A27DB-BD31-4B8C-83A1-F6EECF244321}">
                <p14:modId xmlns:p14="http://schemas.microsoft.com/office/powerpoint/2010/main" val="37580144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7" name="think-cell data - do not delete" hidden="1">
                        <a:extLst>
                          <a:ext uri="{FF2B5EF4-FFF2-40B4-BE49-F238E27FC236}">
                            <a16:creationId xmlns:a16="http://schemas.microsoft.com/office/drawing/2014/main" id="{E6DFE135-C521-4DD6-E452-ACD298EDAE1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8" name="Picture Placeholder 7" descr="File:Stater Bros. Markets logo.svg - Wikimedia Commons">
            <a:extLst>
              <a:ext uri="{FF2B5EF4-FFF2-40B4-BE49-F238E27FC236}">
                <a16:creationId xmlns:a16="http://schemas.microsoft.com/office/drawing/2014/main" id="{A6C425C8-344C-54C3-84CD-FE64FE84704C}"/>
              </a:ext>
            </a:extLst>
          </p:cNvPr>
          <p:cNvPicPr>
            <a:picLocks noGrp="1" noChangeAspect="1"/>
          </p:cNvPicPr>
          <p:nvPr>
            <p:ph type="pic" sz="quarter" idx="14"/>
          </p:nvPr>
        </p:nvPicPr>
        <p:blipFill rotWithShape="1">
          <a:blip r:embed="rId6"/>
          <a:srcRect l="-9616" t="-183149" r="-11856" b="-185389"/>
          <a:stretch>
            <a:fillRect/>
          </a:stretch>
        </p:blipFill>
        <p:spPr>
          <a:xfrm>
            <a:off x="0" y="0"/>
            <a:ext cx="6096000" cy="6858000"/>
          </a:xfrm>
          <a:prstGeom prst="rect">
            <a:avLst/>
          </a:prstGeom>
          <a:noFill/>
          <a:ln>
            <a:solidFill>
              <a:schemeClr val="bg1"/>
            </a:solidFill>
          </a:ln>
        </p:spPr>
      </p:pic>
      <p:sp>
        <p:nvSpPr>
          <p:cNvPr id="11" name="Rectangle: Single Corner Rounded 10">
            <a:extLst>
              <a:ext uri="{FF2B5EF4-FFF2-40B4-BE49-F238E27FC236}">
                <a16:creationId xmlns:a16="http://schemas.microsoft.com/office/drawing/2014/main" id="{4B1658DE-2624-4FB2-726E-801D1DA283BF}"/>
              </a:ext>
            </a:extLst>
          </p:cNvPr>
          <p:cNvSpPr>
            <a:spLocks/>
          </p:cNvSpPr>
          <p:nvPr/>
        </p:nvSpPr>
        <p:spPr>
          <a:xfrm>
            <a:off x="6300438" y="825872"/>
            <a:ext cx="5852160" cy="66792"/>
          </a:xfrm>
          <a:prstGeom prst="round1Rect">
            <a:avLst>
              <a:gd name="adj" fmla="val 3618"/>
            </a:avLst>
          </a:prstGeom>
          <a:solidFill>
            <a:srgbClr val="0F440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182880" numCol="1" spcCol="38100" rtlCol="0" anchor="b">
            <a:noAutofit/>
          </a:bodyPr>
          <a:lstStyle/>
          <a:p>
            <a:pPr defTabSz="914400"/>
            <a:r>
              <a:rPr kumimoji="0" lang="en-US" sz="3200" b="0" i="0" u="none" strike="noStrike" kern="1200" cap="all" spc="0" normalizeH="0" baseline="0" noProof="0">
                <a:ln>
                  <a:noFill/>
                </a:ln>
                <a:solidFill>
                  <a:srgbClr val="0F440E"/>
                </a:solidFill>
                <a:effectLst/>
                <a:uLnTx/>
                <a:uFillTx/>
                <a:latin typeface="GT Pressura LCG Black"/>
                <a:ea typeface="+mj-ea"/>
                <a:cs typeface="+mj-cs"/>
              </a:rPr>
              <a:t>KEY TAKEAWAYS</a:t>
            </a:r>
            <a:endParaRPr lang="en-US" b="1">
              <a:solidFill>
                <a:srgbClr val="0F440E"/>
              </a:solidFill>
              <a:latin typeface="+mj-lt"/>
            </a:endParaRPr>
          </a:p>
        </p:txBody>
      </p:sp>
      <p:pic>
        <p:nvPicPr>
          <p:cNvPr id="12" name="Picture 11">
            <a:extLst>
              <a:ext uri="{FF2B5EF4-FFF2-40B4-BE49-F238E27FC236}">
                <a16:creationId xmlns:a16="http://schemas.microsoft.com/office/drawing/2014/main" id="{2DFC6653-CF76-CABA-2CC6-46AB1016FE79}"/>
              </a:ext>
            </a:extLst>
          </p:cNvPr>
          <p:cNvPicPr>
            <a:picLocks noChangeAspect="1"/>
          </p:cNvPicPr>
          <p:nvPr/>
        </p:nvPicPr>
        <p:blipFill>
          <a:blip r:embed="rId7"/>
          <a:srcRect l="24821" r="18929"/>
          <a:stretch>
            <a:fillRect/>
          </a:stretch>
        </p:blipFill>
        <p:spPr>
          <a:xfrm rot="16200000">
            <a:off x="2520059" y="3282059"/>
            <a:ext cx="6857999" cy="293883"/>
          </a:xfrm>
          <a:custGeom>
            <a:avLst/>
            <a:gdLst>
              <a:gd name="connsiteX0" fmla="*/ 6857999 w 6857999"/>
              <a:gd name="connsiteY0" fmla="*/ 0 h 293883"/>
              <a:gd name="connsiteX1" fmla="*/ 6857999 w 6857999"/>
              <a:gd name="connsiteY1" fmla="*/ 293883 h 293883"/>
              <a:gd name="connsiteX2" fmla="*/ 0 w 6857999"/>
              <a:gd name="connsiteY2" fmla="*/ 293883 h 293883"/>
              <a:gd name="connsiteX3" fmla="*/ 0 w 6857999"/>
              <a:gd name="connsiteY3" fmla="*/ 0 h 293883"/>
            </a:gdLst>
            <a:ahLst/>
            <a:cxnLst>
              <a:cxn ang="0">
                <a:pos x="connsiteX0" y="connsiteY0"/>
              </a:cxn>
              <a:cxn ang="0">
                <a:pos x="connsiteX1" y="connsiteY1"/>
              </a:cxn>
              <a:cxn ang="0">
                <a:pos x="connsiteX2" y="connsiteY2"/>
              </a:cxn>
              <a:cxn ang="0">
                <a:pos x="connsiteX3" y="connsiteY3"/>
              </a:cxn>
            </a:cxnLst>
            <a:rect l="l" t="t" r="r" b="b"/>
            <a:pathLst>
              <a:path w="6857999" h="293883">
                <a:moveTo>
                  <a:pt x="6857999" y="0"/>
                </a:moveTo>
                <a:lnTo>
                  <a:pt x="6857999" y="293883"/>
                </a:lnTo>
                <a:lnTo>
                  <a:pt x="0" y="293883"/>
                </a:lnTo>
                <a:lnTo>
                  <a:pt x="0" y="0"/>
                </a:lnTo>
                <a:close/>
              </a:path>
            </a:pathLst>
          </a:custGeom>
          <a:effectLst>
            <a:outerShdw blurRad="50800" dist="38100" dir="10800000" algn="r" rotWithShape="0">
              <a:prstClr val="black">
                <a:alpha val="20000"/>
              </a:prstClr>
            </a:outerShdw>
          </a:effectLst>
        </p:spPr>
      </p:pic>
      <p:sp>
        <p:nvSpPr>
          <p:cNvPr id="13" name="Rectangle: Rounded Corners 12">
            <a:extLst>
              <a:ext uri="{FF2B5EF4-FFF2-40B4-BE49-F238E27FC236}">
                <a16:creationId xmlns:a16="http://schemas.microsoft.com/office/drawing/2014/main" id="{319CD67A-807B-FD8D-1E0C-040983D74BCF}"/>
              </a:ext>
            </a:extLst>
          </p:cNvPr>
          <p:cNvSpPr>
            <a:spLocks/>
          </p:cNvSpPr>
          <p:nvPr/>
        </p:nvSpPr>
        <p:spPr>
          <a:xfrm rot="10800000" flipH="1" flipV="1">
            <a:off x="6300438" y="1062650"/>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pPr>
              <a:spcBef>
                <a:spcPts val="200"/>
              </a:spcBef>
              <a:defRPr/>
            </a:pPr>
            <a:r>
              <a:rPr lang="en-US" sz="2400" b="1">
                <a:solidFill>
                  <a:srgbClr val="8EBC29"/>
                </a:solidFill>
              </a:rPr>
              <a:t>Recycling</a:t>
            </a:r>
          </a:p>
        </p:txBody>
      </p:sp>
      <p:sp>
        <p:nvSpPr>
          <p:cNvPr id="14" name="Rectangle: Rounded Corners 13">
            <a:extLst>
              <a:ext uri="{FF2B5EF4-FFF2-40B4-BE49-F238E27FC236}">
                <a16:creationId xmlns:a16="http://schemas.microsoft.com/office/drawing/2014/main" id="{1B39DDC5-5E32-879D-7A26-2E4AB6664AB9}"/>
              </a:ext>
            </a:extLst>
          </p:cNvPr>
          <p:cNvSpPr>
            <a:spLocks/>
          </p:cNvSpPr>
          <p:nvPr/>
        </p:nvSpPr>
        <p:spPr>
          <a:xfrm rot="10800000" flipH="1" flipV="1">
            <a:off x="6386385" y="1711260"/>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a:defRPr/>
            </a:pPr>
            <a:r>
              <a:rPr lang="en-US">
                <a:solidFill>
                  <a:schemeClr val="bg1"/>
                </a:solidFill>
              </a:rPr>
              <a:t>Stater Bros Markets seek to increase the amount of plastic they recycle. There is therefore an alignment with PepsiCo as they seek to include greater recycled content in plastic packaging. </a:t>
            </a:r>
          </a:p>
        </p:txBody>
      </p:sp>
      <p:sp>
        <p:nvSpPr>
          <p:cNvPr id="15" name="Rectangle: Rounded Corners 14">
            <a:extLst>
              <a:ext uri="{FF2B5EF4-FFF2-40B4-BE49-F238E27FC236}">
                <a16:creationId xmlns:a16="http://schemas.microsoft.com/office/drawing/2014/main" id="{A798E8C4-2C60-4A33-1A65-D41330983B09}"/>
              </a:ext>
            </a:extLst>
          </p:cNvPr>
          <p:cNvSpPr>
            <a:spLocks/>
          </p:cNvSpPr>
          <p:nvPr/>
        </p:nvSpPr>
        <p:spPr>
          <a:xfrm rot="10800000" flipH="1" flipV="1">
            <a:off x="6300438" y="3667989"/>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pPr>
              <a:spcBef>
                <a:spcPts val="200"/>
              </a:spcBef>
              <a:defRPr/>
            </a:pPr>
            <a:r>
              <a:rPr lang="en-US" sz="2400" b="1">
                <a:solidFill>
                  <a:srgbClr val="8EBC29"/>
                </a:solidFill>
              </a:rPr>
              <a:t>Limited alignment</a:t>
            </a:r>
          </a:p>
        </p:txBody>
      </p:sp>
      <p:sp>
        <p:nvSpPr>
          <p:cNvPr id="16" name="Rectangle: Rounded Corners 15">
            <a:extLst>
              <a:ext uri="{FF2B5EF4-FFF2-40B4-BE49-F238E27FC236}">
                <a16:creationId xmlns:a16="http://schemas.microsoft.com/office/drawing/2014/main" id="{91B21385-1EB6-7920-1953-416DCBA896AF}"/>
              </a:ext>
            </a:extLst>
          </p:cNvPr>
          <p:cNvSpPr>
            <a:spLocks/>
          </p:cNvSpPr>
          <p:nvPr/>
        </p:nvSpPr>
        <p:spPr>
          <a:xfrm rot="10800000" flipH="1" flipV="1">
            <a:off x="6386385" y="4281323"/>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a:lnSpc>
                <a:spcPct val="100000"/>
              </a:lnSpc>
              <a:defRPr/>
            </a:pPr>
            <a:r>
              <a:rPr lang="en-US">
                <a:solidFill>
                  <a:schemeClr val="bg1"/>
                </a:solidFill>
              </a:rPr>
              <a:t>Aside from this, many of Stater Bros Markets goals are store-specific and so not of commonality with PepsiCo. </a:t>
            </a:r>
          </a:p>
        </p:txBody>
      </p:sp>
      <p:sp>
        <p:nvSpPr>
          <p:cNvPr id="17" name="Oval 16">
            <a:extLst>
              <a:ext uri="{FF2B5EF4-FFF2-40B4-BE49-F238E27FC236}">
                <a16:creationId xmlns:a16="http://schemas.microsoft.com/office/drawing/2014/main" id="{64DA31D3-6019-D62D-68AD-4055467AA77C}"/>
              </a:ext>
            </a:extLst>
          </p:cNvPr>
          <p:cNvSpPr/>
          <p:nvPr/>
        </p:nvSpPr>
        <p:spPr>
          <a:xfrm>
            <a:off x="6375234" y="3785645"/>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20FD8BB-A69C-0FD5-FE5F-9F46FCDF797F}"/>
              </a:ext>
            </a:extLst>
          </p:cNvPr>
          <p:cNvSpPr/>
          <p:nvPr/>
        </p:nvSpPr>
        <p:spPr>
          <a:xfrm>
            <a:off x="6375234" y="1171322"/>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a:extLst>
              <a:ext uri="{FF2B5EF4-FFF2-40B4-BE49-F238E27FC236}">
                <a16:creationId xmlns:a16="http://schemas.microsoft.com/office/drawing/2014/main" id="{AB361B7C-932E-68DC-9B5E-60032259116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22901" y="3833312"/>
            <a:ext cx="311150" cy="311150"/>
          </a:xfrm>
          <a:prstGeom prst="rect">
            <a:avLst/>
          </a:prstGeom>
        </p:spPr>
      </p:pic>
      <p:pic>
        <p:nvPicPr>
          <p:cNvPr id="3" name="Graphic 2">
            <a:extLst>
              <a:ext uri="{FF2B5EF4-FFF2-40B4-BE49-F238E27FC236}">
                <a16:creationId xmlns:a16="http://schemas.microsoft.com/office/drawing/2014/main" id="{65457BE6-B8FD-9C9A-048A-1F55A844099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404938" y="1201026"/>
            <a:ext cx="347076" cy="347076"/>
          </a:xfrm>
          <a:prstGeom prst="rect">
            <a:avLst/>
          </a:prstGeom>
        </p:spPr>
      </p:pic>
    </p:spTree>
    <p:extLst>
      <p:ext uri="{BB962C8B-B14F-4D97-AF65-F5344CB8AC3E}">
        <p14:creationId xmlns:p14="http://schemas.microsoft.com/office/powerpoint/2010/main" val="1800584933"/>
      </p:ext>
    </p:extLst>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25070-E7CD-E48D-89F0-3645D48496FF}"/>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D5D50F28-7328-F44F-24A1-4BD234FB6E2A}"/>
              </a:ext>
            </a:extLst>
          </p:cNvPr>
          <p:cNvGraphicFramePr>
            <a:graphicFrameLocks/>
          </p:cNvGraphicFramePr>
          <p:nvPr>
            <p:custDataLst>
              <p:tags r:id="rId1"/>
            </p:custDataLst>
            <p:extLst>
              <p:ext uri="{D42A27DB-BD31-4B8C-83A1-F6EECF244321}">
                <p14:modId xmlns:p14="http://schemas.microsoft.com/office/powerpoint/2010/main" val="38825127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2" name="think-cell data - do not delete" hidden="1">
                        <a:extLst>
                          <a:ext uri="{FF2B5EF4-FFF2-40B4-BE49-F238E27FC236}">
                            <a16:creationId xmlns:a16="http://schemas.microsoft.com/office/drawing/2014/main" id="{D5D50F28-7328-F44F-24A1-4BD234FB6E2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Title 8">
            <a:extLst>
              <a:ext uri="{FF2B5EF4-FFF2-40B4-BE49-F238E27FC236}">
                <a16:creationId xmlns:a16="http://schemas.microsoft.com/office/drawing/2014/main" id="{CBD94B8C-99B5-C1F6-0B36-B32D99F77A0D}"/>
              </a:ext>
            </a:extLst>
          </p:cNvPr>
          <p:cNvSpPr>
            <a:spLocks noGrp="1"/>
          </p:cNvSpPr>
          <p:nvPr>
            <p:ph type="title"/>
          </p:nvPr>
        </p:nvSpPr>
        <p:spPr>
          <a:xfrm>
            <a:off x="304798" y="246888"/>
            <a:ext cx="11585448" cy="969264"/>
          </a:xfrm>
        </p:spPr>
        <p:txBody>
          <a:bodyPr vert="horz" rIns="0"/>
          <a:lstStyle/>
          <a:p>
            <a:r>
              <a:rPr lang="en-US" sz="3000"/>
              <a:t>STATER BROS MARKETS’ SUSTAINABILITY FOCUS AREAS</a:t>
            </a:r>
            <a:br>
              <a:rPr lang="en-US" sz="3000"/>
            </a:br>
            <a:r>
              <a:rPr lang="en-US" sz="1800" i="1"/>
              <a:t>And how these focus areas align with pep+ pillars</a:t>
            </a:r>
          </a:p>
        </p:txBody>
      </p:sp>
      <p:sp>
        <p:nvSpPr>
          <p:cNvPr id="14" name="Rectangle: Top Corners Rounded 13">
            <a:extLst>
              <a:ext uri="{FF2B5EF4-FFF2-40B4-BE49-F238E27FC236}">
                <a16:creationId xmlns:a16="http://schemas.microsoft.com/office/drawing/2014/main" id="{E11CD34C-E463-0B39-59BB-43E2A129A6B3}"/>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5" name="Table 4">
            <a:extLst>
              <a:ext uri="{FF2B5EF4-FFF2-40B4-BE49-F238E27FC236}">
                <a16:creationId xmlns:a16="http://schemas.microsoft.com/office/drawing/2014/main" id="{77CD63CB-CE1E-7105-DE6D-7B1C7BF8A36A}"/>
              </a:ext>
            </a:extLst>
          </p:cNvPr>
          <p:cNvGraphicFramePr>
            <a:graphicFrameLocks noGrp="1"/>
          </p:cNvGraphicFramePr>
          <p:nvPr>
            <p:extLst>
              <p:ext uri="{D42A27DB-BD31-4B8C-83A1-F6EECF244321}">
                <p14:modId xmlns:p14="http://schemas.microsoft.com/office/powerpoint/2010/main" val="4223627905"/>
              </p:ext>
            </p:extLst>
          </p:nvPr>
        </p:nvGraphicFramePr>
        <p:xfrm>
          <a:off x="-7620" y="1148230"/>
          <a:ext cx="11986262" cy="5454523"/>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4343400">
                  <a:extLst>
                    <a:ext uri="{9D8B030D-6E8A-4147-A177-3AD203B41FA5}">
                      <a16:colId xmlns:a16="http://schemas.microsoft.com/office/drawing/2014/main" val="2382844442"/>
                    </a:ext>
                  </a:extLst>
                </a:gridCol>
                <a:gridCol w="2827021">
                  <a:extLst>
                    <a:ext uri="{9D8B030D-6E8A-4147-A177-3AD203B41FA5}">
                      <a16:colId xmlns:a16="http://schemas.microsoft.com/office/drawing/2014/main" val="957515009"/>
                    </a:ext>
                  </a:extLst>
                </a:gridCol>
                <a:gridCol w="2827021">
                  <a:extLst>
                    <a:ext uri="{9D8B030D-6E8A-4147-A177-3AD203B41FA5}">
                      <a16:colId xmlns:a16="http://schemas.microsoft.com/office/drawing/2014/main" val="2353111847"/>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ts val="1575"/>
                        </a:lnSpc>
                      </a:pPr>
                      <a:r>
                        <a:rPr lang="en-US" sz="1200" b="1" i="0" noProof="0">
                          <a:solidFill>
                            <a:schemeClr val="bg1"/>
                          </a:solidFill>
                          <a:effectLst/>
                          <a:latin typeface="+mn-lt"/>
                          <a:cs typeface="Leelawadee"/>
                        </a:rPr>
                        <a:t>People</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ts val="1575"/>
                        </a:lnSpc>
                      </a:pPr>
                      <a:r>
                        <a:rPr lang="en-US" sz="1200" b="1" i="0" noProof="0">
                          <a:solidFill>
                            <a:schemeClr val="bg1"/>
                          </a:solidFill>
                          <a:effectLst/>
                          <a:latin typeface="+mn-lt"/>
                          <a:cs typeface="Leelawadee"/>
                        </a:rPr>
                        <a:t>Product</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ts val="1575"/>
                        </a:lnSpc>
                      </a:pPr>
                      <a:r>
                        <a:rPr lang="en-US" sz="1200" b="1" i="0" noProof="0">
                          <a:solidFill>
                            <a:schemeClr val="bg1"/>
                          </a:solidFill>
                          <a:effectLst/>
                          <a:latin typeface="+mn-lt"/>
                          <a:cs typeface="Leelawadee"/>
                        </a:rPr>
                        <a:t>Planet</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1097280">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954F07"/>
                          </a:solidFill>
                          <a:latin typeface="+mj-lt"/>
                          <a:ea typeface="+mn-ea"/>
                          <a:cs typeface="Leelawadee"/>
                        </a:rPr>
                        <a:t>POSITIVE </a:t>
                      </a:r>
                      <a:br>
                        <a:rPr lang="en-US" sz="1400" kern="1200">
                          <a:solidFill>
                            <a:srgbClr val="954F07"/>
                          </a:solidFill>
                          <a:latin typeface="+mj-lt"/>
                          <a:ea typeface="+mn-ea"/>
                          <a:cs typeface="Leelawadee"/>
                        </a:rPr>
                      </a:br>
                      <a:r>
                        <a:rPr lang="en-US" sz="1400" kern="1200">
                          <a:solidFill>
                            <a:srgbClr val="954F07"/>
                          </a:solidFill>
                          <a:latin typeface="+mj-lt"/>
                          <a:ea typeface="+mn-ea"/>
                          <a:cs typeface="Leelawadee"/>
                        </a:rPr>
                        <a:t>AGRICULTURE</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9F0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a:ln>
                            <a:noFill/>
                          </a:ln>
                          <a:solidFill>
                            <a:schemeClr val="accent3"/>
                          </a:solidFill>
                          <a:effectLst/>
                          <a:uLnTx/>
                          <a:uFillTx/>
                          <a:latin typeface="+mn-lt"/>
                          <a:ea typeface="+mn-ea"/>
                          <a:cs typeface="+mn-cs"/>
                        </a:rPr>
                        <a:t>Not a focus area for the customer.</a:t>
                      </a:r>
                      <a:endParaRPr kumimoji="0" lang="en-US" sz="1050" b="0" i="1" u="none" strike="noStrike" kern="1200" cap="none" spc="0" normalizeH="0" baseline="0" noProof="0">
                        <a:ln>
                          <a:noFill/>
                        </a:ln>
                        <a:solidFill>
                          <a:schemeClr val="accent3"/>
                        </a:solidFill>
                        <a:effectLst/>
                        <a:uLnTx/>
                        <a:uFillTx/>
                        <a:latin typeface="+mn-lt"/>
                        <a:ea typeface="+mn-ea"/>
                        <a:cs typeface="+mn-cs"/>
                      </a:endParaRP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a:ln>
                            <a:noFill/>
                          </a:ln>
                          <a:solidFill>
                            <a:schemeClr val="accent3"/>
                          </a:solidFill>
                          <a:effectLst/>
                          <a:uLnTx/>
                          <a:uFillTx/>
                          <a:latin typeface="+mn-lt"/>
                          <a:ea typeface="+mn-ea"/>
                          <a:cs typeface="+mn-cs"/>
                        </a:rPr>
                        <a:t>Not a focus area for the customer.</a:t>
                      </a:r>
                      <a:endParaRPr kumimoji="0" lang="en-US" sz="1050" b="0" i="1" u="none" strike="noStrike" kern="1200" cap="none" spc="0" normalizeH="0" baseline="0" noProof="0">
                        <a:ln>
                          <a:noFill/>
                        </a:ln>
                        <a:solidFill>
                          <a:schemeClr val="accent3"/>
                        </a:solidFill>
                        <a:effectLst/>
                        <a:uLnTx/>
                        <a:uFillTx/>
                        <a:latin typeface="+mn-lt"/>
                        <a:ea typeface="+mn-ea"/>
                        <a:cs typeface="+mn-cs"/>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a:ln>
                            <a:noFill/>
                          </a:ln>
                          <a:solidFill>
                            <a:schemeClr val="accent3"/>
                          </a:solidFill>
                          <a:effectLst/>
                          <a:uLnTx/>
                          <a:uFillTx/>
                          <a:latin typeface="+mn-lt"/>
                          <a:ea typeface="+mn-ea"/>
                          <a:cs typeface="+mn-cs"/>
                        </a:rPr>
                        <a:t>Not a focus area for the customer.</a:t>
                      </a:r>
                      <a:endParaRPr kumimoji="0" lang="en-US" sz="1050" b="0" i="1" u="none" strike="noStrike" kern="1200" cap="none" spc="0" normalizeH="0" baseline="0" noProof="0">
                        <a:ln>
                          <a:noFill/>
                        </a:ln>
                        <a:solidFill>
                          <a:schemeClr val="accent3"/>
                        </a:solidFill>
                        <a:effectLst/>
                        <a:uLnTx/>
                        <a:uFillTx/>
                        <a:latin typeface="+mn-lt"/>
                        <a:ea typeface="+mn-ea"/>
                        <a:cs typeface="+mn-cs"/>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2324929">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indent="-120650">
                        <a:spcBef>
                          <a:spcPts val="200"/>
                        </a:spcBef>
                        <a:buFont typeface="Arial" panose="020B0604020202020204" pitchFamily="34" charset="0"/>
                        <a:buChar char="•"/>
                        <a:tabLst>
                          <a:tab pos="174625" algn="l"/>
                        </a:tabLst>
                      </a:pPr>
                      <a:r>
                        <a:rPr lang="en-US" sz="1050" kern="1200" noProof="0">
                          <a:solidFill>
                            <a:schemeClr val="accent3"/>
                          </a:solidFill>
                          <a:highlight>
                            <a:srgbClr val="4FE2F3"/>
                          </a:highlight>
                          <a:latin typeface="+mn-lt"/>
                          <a:ea typeface="+mn-ea"/>
                          <a:cs typeface="Leelawadee"/>
                        </a:rPr>
                        <a:t>Goal:</a:t>
                      </a:r>
                      <a:r>
                        <a:rPr lang="en-US" sz="1050" kern="1200" noProof="0">
                          <a:solidFill>
                            <a:schemeClr val="accent3"/>
                          </a:solidFill>
                          <a:latin typeface="+mn-lt"/>
                          <a:ea typeface="+mn-ea"/>
                          <a:cs typeface="Leelawadee"/>
                        </a:rPr>
                        <a:t> </a:t>
                      </a:r>
                      <a:r>
                        <a:rPr kumimoji="0" lang="en-US" sz="1050" b="0" i="0" u="none" strike="noStrike" kern="1200" cap="none" spc="0" normalizeH="0" baseline="0" noProof="0">
                          <a:ln>
                            <a:noFill/>
                          </a:ln>
                          <a:solidFill>
                            <a:schemeClr val="accent3"/>
                          </a:solidFill>
                          <a:effectLst/>
                          <a:uLnTx/>
                          <a:uFillTx/>
                          <a:latin typeface="+mn-lt"/>
                          <a:ea typeface="+mn-ea"/>
                          <a:cs typeface="+mn-cs"/>
                        </a:rPr>
                        <a:t>Replace or retrofit in-store refrigerated cases with </a:t>
                      </a:r>
                      <a:br>
                        <a:rPr kumimoji="0" lang="en-US" sz="1050" b="0" i="0" u="none" strike="noStrike" kern="1200" cap="none" spc="0" normalizeH="0" baseline="0" noProof="0">
                          <a:ln>
                            <a:noFill/>
                          </a:ln>
                          <a:solidFill>
                            <a:schemeClr val="accent3"/>
                          </a:solidFill>
                          <a:effectLst/>
                          <a:uLnTx/>
                          <a:uFillTx/>
                          <a:latin typeface="+mn-lt"/>
                          <a:ea typeface="+mn-ea"/>
                          <a:cs typeface="+mn-cs"/>
                        </a:rPr>
                      </a:br>
                      <a:r>
                        <a:rPr kumimoji="0" lang="en-US" sz="1050" b="0" i="0" u="none" strike="noStrike" kern="1200" cap="none" spc="0" normalizeH="0" baseline="0" noProof="0">
                          <a:ln>
                            <a:noFill/>
                          </a:ln>
                          <a:solidFill>
                            <a:schemeClr val="accent3"/>
                          </a:solidFill>
                          <a:effectLst/>
                          <a:uLnTx/>
                          <a:uFillTx/>
                          <a:latin typeface="+mn-lt"/>
                          <a:ea typeface="+mn-ea"/>
                          <a:cs typeface="+mn-cs"/>
                        </a:rPr>
                        <a:t>closed-door LED-lit cases to reduce energy usage by 60%.</a:t>
                      </a:r>
                    </a:p>
                    <a:p>
                      <a:pPr marL="120650" indent="-120650">
                        <a:spcBef>
                          <a:spcPts val="200"/>
                        </a:spcBef>
                        <a:buFont typeface="Arial" panose="020B0604020202020204" pitchFamily="34" charset="0"/>
                        <a:buChar char="•"/>
                        <a:tabLst>
                          <a:tab pos="174625" algn="l"/>
                        </a:tabLst>
                      </a:pPr>
                      <a:r>
                        <a:rPr kumimoji="0" lang="en-US" sz="1050" b="0" i="0" u="none" strike="noStrike" kern="1200" cap="none" spc="0" normalizeH="0" baseline="0" noProof="0">
                          <a:ln>
                            <a:noFill/>
                          </a:ln>
                          <a:solidFill>
                            <a:schemeClr val="accent3"/>
                          </a:solidFill>
                          <a:effectLst/>
                          <a:highlight>
                            <a:srgbClr val="4FE2F3"/>
                          </a:highlight>
                          <a:uLnTx/>
                          <a:uFillTx/>
                          <a:latin typeface="+mn-lt"/>
                          <a:ea typeface="+mn-ea"/>
                          <a:cs typeface="Leelawadee"/>
                        </a:rPr>
                        <a:t>Goal: </a:t>
                      </a:r>
                      <a:r>
                        <a:rPr kumimoji="0" lang="en-US" sz="1050" b="0" i="0" u="none" strike="noStrike" kern="1200" cap="none" spc="0" normalizeH="0" baseline="0" noProof="0">
                          <a:ln>
                            <a:noFill/>
                          </a:ln>
                          <a:solidFill>
                            <a:schemeClr val="accent3"/>
                          </a:solidFill>
                          <a:effectLst/>
                          <a:uLnTx/>
                          <a:uFillTx/>
                          <a:latin typeface="+mn-lt"/>
                          <a:ea typeface="+mn-ea"/>
                          <a:cs typeface="+mn-cs"/>
                        </a:rPr>
                        <a:t>Implement LED lighting, occupancy sensors, and </a:t>
                      </a:r>
                      <a:br>
                        <a:rPr kumimoji="0" lang="en-US" sz="1050" b="0" i="0" u="none" strike="noStrike" kern="1200" cap="none" spc="0" normalizeH="0" baseline="0" noProof="0">
                          <a:ln>
                            <a:noFill/>
                          </a:ln>
                          <a:solidFill>
                            <a:schemeClr val="accent3"/>
                          </a:solidFill>
                          <a:effectLst/>
                          <a:uLnTx/>
                          <a:uFillTx/>
                          <a:latin typeface="+mn-lt"/>
                          <a:ea typeface="+mn-ea"/>
                          <a:cs typeface="+mn-cs"/>
                        </a:rPr>
                      </a:br>
                      <a:r>
                        <a:rPr kumimoji="0" lang="en-US" sz="1050" b="0" i="0" u="none" strike="noStrike" kern="1200" cap="none" spc="0" normalizeH="0" baseline="0" noProof="0">
                          <a:ln>
                            <a:noFill/>
                          </a:ln>
                          <a:solidFill>
                            <a:schemeClr val="accent3"/>
                          </a:solidFill>
                          <a:effectLst/>
                          <a:uLnTx/>
                          <a:uFillTx/>
                          <a:latin typeface="+mn-lt"/>
                          <a:ea typeface="+mn-ea"/>
                          <a:cs typeface="+mn-cs"/>
                        </a:rPr>
                        <a:t>over 600 skylights in the 2.1 million sq. ft. Distribution Center to </a:t>
                      </a:r>
                      <a:br>
                        <a:rPr kumimoji="0" lang="en-US" sz="1050" b="0" i="0" u="none" strike="noStrike" kern="1200" cap="none" spc="0" normalizeH="0" baseline="0" noProof="0">
                          <a:ln>
                            <a:noFill/>
                          </a:ln>
                          <a:solidFill>
                            <a:schemeClr val="accent3"/>
                          </a:solidFill>
                          <a:effectLst/>
                          <a:uLnTx/>
                          <a:uFillTx/>
                          <a:latin typeface="+mn-lt"/>
                          <a:ea typeface="+mn-ea"/>
                          <a:cs typeface="+mn-cs"/>
                        </a:rPr>
                      </a:br>
                      <a:r>
                        <a:rPr kumimoji="0" lang="en-US" sz="1050" b="0" i="0" u="none" strike="noStrike" kern="1200" cap="none" spc="0" normalizeH="0" baseline="0" noProof="0">
                          <a:ln>
                            <a:noFill/>
                          </a:ln>
                          <a:solidFill>
                            <a:schemeClr val="accent3"/>
                          </a:solidFill>
                          <a:effectLst/>
                          <a:uLnTx/>
                          <a:uFillTx/>
                          <a:latin typeface="+mn-lt"/>
                          <a:ea typeface="+mn-ea"/>
                          <a:cs typeface="+mn-cs"/>
                        </a:rPr>
                        <a:t>reduce energy consumption by 2.2M kWh per year.</a:t>
                      </a:r>
                    </a:p>
                    <a:p>
                      <a:pPr marL="120650" indent="-120650">
                        <a:spcBef>
                          <a:spcPts val="200"/>
                        </a:spcBef>
                        <a:buFont typeface="Arial" panose="020B0604020202020204" pitchFamily="34" charset="0"/>
                        <a:buChar char="•"/>
                        <a:tabLst>
                          <a:tab pos="174625" algn="l"/>
                        </a:tabLst>
                      </a:pPr>
                      <a:r>
                        <a:rPr kumimoji="0" lang="en-US" sz="1050" b="0" i="0" u="none" strike="noStrike" kern="1200" cap="none" spc="0" normalizeH="0" baseline="0" noProof="0">
                          <a:ln>
                            <a:noFill/>
                          </a:ln>
                          <a:solidFill>
                            <a:schemeClr val="accent3"/>
                          </a:solidFill>
                          <a:effectLst/>
                          <a:highlight>
                            <a:srgbClr val="4FE2F3"/>
                          </a:highlight>
                          <a:uLnTx/>
                          <a:uFillTx/>
                          <a:latin typeface="+mn-lt"/>
                          <a:ea typeface="+mn-ea"/>
                          <a:cs typeface="Leelawadee"/>
                        </a:rPr>
                        <a:t>Goal:</a:t>
                      </a:r>
                      <a:r>
                        <a:rPr kumimoji="0" lang="en-US" sz="1050" b="0" i="0" u="none" strike="noStrike" kern="1200" cap="none" spc="0" normalizeH="0" baseline="0" noProof="0">
                          <a:ln>
                            <a:noFill/>
                          </a:ln>
                          <a:solidFill>
                            <a:schemeClr val="accent3"/>
                          </a:solidFill>
                          <a:effectLst/>
                          <a:uLnTx/>
                          <a:uFillTx/>
                          <a:latin typeface="+mn-lt"/>
                          <a:ea typeface="+mn-ea"/>
                          <a:cs typeface="+mn-cs"/>
                        </a:rPr>
                        <a:t> Reduce greenhouse gas emissions by over 27,000 </a:t>
                      </a:r>
                      <a:br>
                        <a:rPr kumimoji="0" lang="en-US" sz="1050" b="0" i="0" u="none" strike="noStrike" kern="1200" cap="none" spc="0" normalizeH="0" baseline="0" noProof="0">
                          <a:ln>
                            <a:noFill/>
                          </a:ln>
                          <a:solidFill>
                            <a:schemeClr val="accent3"/>
                          </a:solidFill>
                          <a:effectLst/>
                          <a:uLnTx/>
                          <a:uFillTx/>
                          <a:latin typeface="+mn-lt"/>
                          <a:ea typeface="+mn-ea"/>
                          <a:cs typeface="+mn-cs"/>
                        </a:rPr>
                      </a:br>
                      <a:r>
                        <a:rPr kumimoji="0" lang="en-US" sz="1050" b="0" i="0" u="none" strike="noStrike" kern="1200" cap="none" spc="0" normalizeH="0" baseline="0" noProof="0">
                          <a:ln>
                            <a:noFill/>
                          </a:ln>
                          <a:solidFill>
                            <a:schemeClr val="accent3"/>
                          </a:solidFill>
                          <a:effectLst/>
                          <a:uLnTx/>
                          <a:uFillTx/>
                          <a:latin typeface="+mn-lt"/>
                          <a:ea typeface="+mn-ea"/>
                          <a:cs typeface="+mn-cs"/>
                        </a:rPr>
                        <a:t>metric tons.</a:t>
                      </a:r>
                    </a:p>
                    <a:p>
                      <a:pPr marL="120650" indent="-120650">
                        <a:spcBef>
                          <a:spcPts val="200"/>
                        </a:spcBef>
                        <a:buFont typeface="Arial" panose="020B0604020202020204" pitchFamily="34" charset="0"/>
                        <a:buChar char="•"/>
                        <a:tabLst>
                          <a:tab pos="174625" algn="l"/>
                        </a:tabLst>
                      </a:pPr>
                      <a:r>
                        <a:rPr kumimoji="0" lang="en-US" sz="1050" b="0" i="0" u="none" strike="noStrike" kern="1200" cap="none" spc="0" normalizeH="0" baseline="0" noProof="0">
                          <a:ln>
                            <a:noFill/>
                          </a:ln>
                          <a:solidFill>
                            <a:schemeClr val="accent3"/>
                          </a:solidFill>
                          <a:effectLst/>
                          <a:highlight>
                            <a:srgbClr val="4FE2F3"/>
                          </a:highlight>
                          <a:uLnTx/>
                          <a:uFillTx/>
                          <a:latin typeface="+mn-lt"/>
                          <a:ea typeface="+mn-ea"/>
                          <a:cs typeface="Leelawadee"/>
                        </a:rPr>
                        <a:t>Goal:</a:t>
                      </a:r>
                      <a:r>
                        <a:rPr kumimoji="0" lang="en-US" sz="1050" b="0" i="0" u="none" strike="noStrike" kern="1200" cap="none" spc="0" normalizeH="0" baseline="0" noProof="0">
                          <a:ln>
                            <a:noFill/>
                          </a:ln>
                          <a:solidFill>
                            <a:schemeClr val="accent3"/>
                          </a:solidFill>
                          <a:effectLst/>
                          <a:uLnTx/>
                          <a:uFillTx/>
                          <a:latin typeface="+mn-lt"/>
                          <a:ea typeface="+mn-ea"/>
                          <a:cs typeface="+mn-cs"/>
                        </a:rPr>
                        <a:t> Equip all tractors and fleet tires with low rolling resistance </a:t>
                      </a:r>
                      <a:br>
                        <a:rPr kumimoji="0" lang="en-US" sz="1050" b="0" i="0" u="none" strike="noStrike" kern="1200" cap="none" spc="0" normalizeH="0" baseline="0" noProof="0">
                          <a:ln>
                            <a:noFill/>
                          </a:ln>
                          <a:solidFill>
                            <a:schemeClr val="accent3"/>
                          </a:solidFill>
                          <a:effectLst/>
                          <a:uLnTx/>
                          <a:uFillTx/>
                          <a:latin typeface="+mn-lt"/>
                          <a:ea typeface="+mn-ea"/>
                          <a:cs typeface="+mn-cs"/>
                        </a:rPr>
                      </a:br>
                      <a:r>
                        <a:rPr kumimoji="0" lang="en-US" sz="1050" b="0" i="0" u="none" strike="noStrike" kern="1200" cap="none" spc="0" normalizeH="0" baseline="0" noProof="0">
                          <a:ln>
                            <a:noFill/>
                          </a:ln>
                          <a:solidFill>
                            <a:schemeClr val="accent3"/>
                          </a:solidFill>
                          <a:effectLst/>
                          <a:uLnTx/>
                          <a:uFillTx/>
                          <a:latin typeface="+mn-lt"/>
                          <a:ea typeface="+mn-ea"/>
                          <a:cs typeface="+mn-cs"/>
                        </a:rPr>
                        <a:t>tires and re-treads to improve fuel mileage and reduce transportation-related emissions.</a:t>
                      </a:r>
                    </a:p>
                    <a:p>
                      <a:pPr marL="120650" indent="-120650">
                        <a:spcBef>
                          <a:spcPts val="200"/>
                        </a:spcBef>
                        <a:buFont typeface="Arial" panose="020B0604020202020204" pitchFamily="34" charset="0"/>
                        <a:buChar char="•"/>
                        <a:tabLst>
                          <a:tab pos="174625" algn="l"/>
                        </a:tabLst>
                      </a:pPr>
                      <a:r>
                        <a:rPr kumimoji="0" lang="en-US" sz="1050" b="0" i="0" u="none" strike="noStrike" kern="1200" cap="none" spc="0" normalizeH="0" baseline="0" noProof="0">
                          <a:ln>
                            <a:noFill/>
                          </a:ln>
                          <a:solidFill>
                            <a:schemeClr val="accent3"/>
                          </a:solidFill>
                          <a:effectLst/>
                          <a:highlight>
                            <a:srgbClr val="4FE2F3"/>
                          </a:highlight>
                          <a:uLnTx/>
                          <a:uFillTx/>
                          <a:latin typeface="+mn-lt"/>
                          <a:ea typeface="+mn-ea"/>
                          <a:cs typeface="Leelawadee"/>
                        </a:rPr>
                        <a:t>Goal:</a:t>
                      </a:r>
                      <a:r>
                        <a:rPr kumimoji="0" lang="en-US" sz="1050" b="0" i="0" u="none" strike="noStrike" kern="1200" cap="none" spc="0" normalizeH="0" baseline="0" noProof="0">
                          <a:ln>
                            <a:noFill/>
                          </a:ln>
                          <a:solidFill>
                            <a:schemeClr val="accent3"/>
                          </a:solidFill>
                          <a:effectLst/>
                          <a:uLnTx/>
                          <a:uFillTx/>
                          <a:latin typeface="+mn-lt"/>
                          <a:ea typeface="+mn-ea"/>
                          <a:cs typeface="+mn-cs"/>
                        </a:rPr>
                        <a:t> Cut water usage by 100 million gallons per year by upgrading cooling processes in all stores and the distribution center.</a:t>
                      </a:r>
                    </a:p>
                    <a:p>
                      <a:pPr marL="120650" indent="-120650">
                        <a:spcBef>
                          <a:spcPts val="200"/>
                        </a:spcBef>
                        <a:buFont typeface="Arial" panose="020B0604020202020204" pitchFamily="34" charset="0"/>
                        <a:buChar char="•"/>
                        <a:tabLst>
                          <a:tab pos="174625" algn="l"/>
                        </a:tabLst>
                      </a:pPr>
                      <a:r>
                        <a:rPr kumimoji="0" lang="en-US" sz="1050" b="0" i="0" u="none" strike="noStrike" kern="1200" cap="none" spc="0" normalizeH="0" baseline="0" noProof="0">
                          <a:ln>
                            <a:noFill/>
                          </a:ln>
                          <a:solidFill>
                            <a:schemeClr val="accent3"/>
                          </a:solidFill>
                          <a:effectLst/>
                          <a:highlight>
                            <a:srgbClr val="4FE2F3"/>
                          </a:highlight>
                          <a:uLnTx/>
                          <a:uFillTx/>
                          <a:latin typeface="+mn-lt"/>
                          <a:ea typeface="+mn-ea"/>
                          <a:cs typeface="Leelawadee"/>
                        </a:rPr>
                        <a:t>Goal:</a:t>
                      </a:r>
                      <a:r>
                        <a:rPr kumimoji="0" lang="en-US" sz="1050" b="0" i="0" u="none" strike="noStrike" kern="1200" cap="none" spc="0" normalizeH="0" baseline="0" noProof="0">
                          <a:ln>
                            <a:noFill/>
                          </a:ln>
                          <a:solidFill>
                            <a:schemeClr val="accent3"/>
                          </a:solidFill>
                          <a:effectLst/>
                          <a:uLnTx/>
                          <a:uFillTx/>
                          <a:latin typeface="+mn-lt"/>
                          <a:ea typeface="+mn-ea"/>
                          <a:cs typeface="+mn-cs"/>
                        </a:rPr>
                        <a:t> Adopt drip irrigation systems and expand drought-tolerant landscaping across a significant number of stores to conserve water.</a:t>
                      </a:r>
                    </a:p>
                    <a:p>
                      <a:pPr marL="120650" indent="-120650">
                        <a:spcBef>
                          <a:spcPts val="200"/>
                        </a:spcBef>
                        <a:buFont typeface="Arial" panose="020B0604020202020204" pitchFamily="34" charset="0"/>
                        <a:buChar char="•"/>
                        <a:tabLst>
                          <a:tab pos="174625" algn="l"/>
                        </a:tabLst>
                      </a:pPr>
                      <a:r>
                        <a:rPr kumimoji="0" lang="en-US" sz="1050" b="0" i="0" u="none" strike="noStrike" kern="1200" cap="none" spc="0" normalizeH="0" baseline="0" noProof="0">
                          <a:ln>
                            <a:noFill/>
                          </a:ln>
                          <a:solidFill>
                            <a:schemeClr val="accent3"/>
                          </a:solidFill>
                          <a:effectLst/>
                          <a:highlight>
                            <a:srgbClr val="4FE2F3"/>
                          </a:highlight>
                          <a:uLnTx/>
                          <a:uFillTx/>
                          <a:latin typeface="+mn-lt"/>
                          <a:ea typeface="+mn-ea"/>
                          <a:cs typeface="Leelawadee"/>
                        </a:rPr>
                        <a:t>Goal:</a:t>
                      </a:r>
                      <a:r>
                        <a:rPr kumimoji="0" lang="en-US" sz="1050" b="0" i="0" u="none" strike="noStrike" kern="1200" cap="none" spc="0" normalizeH="0" baseline="0" noProof="0">
                          <a:ln>
                            <a:noFill/>
                          </a:ln>
                          <a:solidFill>
                            <a:schemeClr val="accent3"/>
                          </a:solidFill>
                          <a:effectLst/>
                          <a:uLnTx/>
                          <a:uFillTx/>
                          <a:latin typeface="+mn-lt"/>
                          <a:ea typeface="+mn-ea"/>
                          <a:cs typeface="+mn-cs"/>
                        </a:rPr>
                        <a:t> Divert 16,000 tons of organic waste from landfills annually through the Green Waste Composting Program, converting waste into mulch.</a:t>
                      </a:r>
                    </a:p>
                    <a:p>
                      <a:pPr marL="120650" indent="-120650">
                        <a:spcBef>
                          <a:spcPts val="200"/>
                        </a:spcBef>
                        <a:buFont typeface="Arial" panose="020B0604020202020204" pitchFamily="34" charset="0"/>
                        <a:buChar char="•"/>
                        <a:tabLst>
                          <a:tab pos="174625" algn="l"/>
                        </a:tabLst>
                      </a:pPr>
                      <a:r>
                        <a:rPr kumimoji="0" lang="en-US" sz="1050" b="0" i="0" u="none" strike="noStrike" kern="1200" cap="none" spc="0" normalizeH="0" baseline="0" noProof="0">
                          <a:ln>
                            <a:noFill/>
                          </a:ln>
                          <a:solidFill>
                            <a:schemeClr val="accent3"/>
                          </a:solidFill>
                          <a:effectLst/>
                          <a:highlight>
                            <a:srgbClr val="4FE2F3"/>
                          </a:highlight>
                          <a:uLnTx/>
                          <a:uFillTx/>
                          <a:latin typeface="+mn-lt"/>
                          <a:ea typeface="+mn-ea"/>
                          <a:cs typeface="Leelawadee"/>
                        </a:rPr>
                        <a:t>Goal:</a:t>
                      </a:r>
                      <a:r>
                        <a:rPr kumimoji="0" lang="en-US" sz="1050" b="0" i="0" u="none" strike="noStrike" kern="1200" cap="none" spc="0" normalizeH="0" baseline="0" noProof="0">
                          <a:ln>
                            <a:noFill/>
                          </a:ln>
                          <a:solidFill>
                            <a:schemeClr val="accent3"/>
                          </a:solidFill>
                          <a:effectLst/>
                          <a:uLnTx/>
                          <a:uFillTx/>
                          <a:latin typeface="+mn-lt"/>
                          <a:ea typeface="+mn-ea"/>
                          <a:cs typeface="+mn-cs"/>
                        </a:rPr>
                        <a:t> Recycle 38,000 tons of cardboard and 1,100 tons of plastic annually to further reduce landfill waste.</a:t>
                      </a: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a:ln>
                            <a:noFill/>
                          </a:ln>
                          <a:solidFill>
                            <a:schemeClr val="accent3"/>
                          </a:solidFill>
                          <a:effectLst/>
                          <a:uLnTx/>
                          <a:uFillTx/>
                          <a:latin typeface="+mn-lt"/>
                          <a:ea typeface="+mn-ea"/>
                          <a:cs typeface="+mn-cs"/>
                        </a:rPr>
                        <a:t>Not a focus area for the customer.</a:t>
                      </a:r>
                      <a:endParaRPr kumimoji="0" lang="en-US" sz="1050" b="0" i="1" u="none" strike="noStrike" kern="1200" cap="none" spc="0" normalizeH="0" baseline="0" noProof="0">
                        <a:ln>
                          <a:noFill/>
                        </a:ln>
                        <a:solidFill>
                          <a:schemeClr val="accent3"/>
                        </a:solidFill>
                        <a:effectLst/>
                        <a:uLnTx/>
                        <a:uFillTx/>
                        <a:latin typeface="+mn-lt"/>
                        <a:ea typeface="+mn-ea"/>
                        <a:cs typeface="+mn-cs"/>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a:ln>
                            <a:noFill/>
                          </a:ln>
                          <a:solidFill>
                            <a:schemeClr val="accent3"/>
                          </a:solidFill>
                          <a:effectLst/>
                          <a:uLnTx/>
                          <a:uFillTx/>
                          <a:latin typeface="+mn-lt"/>
                          <a:ea typeface="+mn-ea"/>
                          <a:cs typeface="+mn-cs"/>
                        </a:rPr>
                        <a:t>Not a focus area for the customer.</a:t>
                      </a:r>
                      <a:endParaRPr kumimoji="0" lang="en-US" sz="1050" b="0" i="1" u="none" strike="noStrike" kern="1200" cap="none" spc="0" normalizeH="0" baseline="0" noProof="0">
                        <a:ln>
                          <a:noFill/>
                        </a:ln>
                        <a:solidFill>
                          <a:schemeClr val="accent3"/>
                        </a:solidFill>
                        <a:effectLst/>
                        <a:uLnTx/>
                        <a:uFillTx/>
                        <a:latin typeface="+mn-lt"/>
                        <a:ea typeface="+mn-ea"/>
                        <a:cs typeface="+mn-cs"/>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r h="996696">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922F11"/>
                          </a:solidFill>
                          <a:latin typeface="+mj-lt"/>
                          <a:ea typeface="+mn-ea"/>
                          <a:cs typeface="Leelawadee"/>
                        </a:rPr>
                        <a:t>POSITIVE </a:t>
                      </a:r>
                      <a:br>
                        <a:rPr lang="en-US" sz="1400" kern="1200">
                          <a:solidFill>
                            <a:srgbClr val="922F11"/>
                          </a:solidFill>
                          <a:latin typeface="+mj-lt"/>
                          <a:ea typeface="+mn-ea"/>
                          <a:cs typeface="Leelawadee"/>
                        </a:rPr>
                      </a:br>
                      <a:r>
                        <a:rPr lang="en-US" sz="1400" kern="1200">
                          <a:solidFill>
                            <a:srgbClr val="922F11"/>
                          </a:solidFill>
                          <a:latin typeface="+mj-lt"/>
                          <a:ea typeface="+mn-ea"/>
                          <a:cs typeface="Leelawadee"/>
                        </a:rPr>
                        <a:t>CHOICES</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E6D2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a:ln>
                            <a:noFill/>
                          </a:ln>
                          <a:solidFill>
                            <a:schemeClr val="accent3"/>
                          </a:solidFill>
                          <a:effectLst/>
                          <a:uLnTx/>
                          <a:uFillTx/>
                          <a:latin typeface="+mn-lt"/>
                          <a:ea typeface="+mn-ea"/>
                          <a:cs typeface="+mn-cs"/>
                        </a:rPr>
                        <a:t>Not a focus area for the customer.</a:t>
                      </a:r>
                      <a:endParaRPr kumimoji="0" lang="en-US" sz="1050" b="0" i="1" u="none" strike="noStrike" kern="1200" cap="none" spc="0" normalizeH="0" baseline="0" noProof="0">
                        <a:ln>
                          <a:noFill/>
                        </a:ln>
                        <a:solidFill>
                          <a:schemeClr val="accent3"/>
                        </a:solidFill>
                        <a:effectLst/>
                        <a:uLnTx/>
                        <a:uFillTx/>
                        <a:latin typeface="+mn-lt"/>
                        <a:ea typeface="+mn-ea"/>
                        <a:cs typeface="+mn-cs"/>
                      </a:endParaRP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a:ln>
                            <a:noFill/>
                          </a:ln>
                          <a:solidFill>
                            <a:schemeClr val="accent3"/>
                          </a:solidFill>
                          <a:effectLst/>
                          <a:uLnTx/>
                          <a:uFillTx/>
                          <a:latin typeface="+mn-lt"/>
                          <a:ea typeface="+mn-ea"/>
                          <a:cs typeface="+mn-cs"/>
                        </a:rPr>
                        <a:t>Not a focus area for the customer.</a:t>
                      </a:r>
                      <a:endParaRPr kumimoji="0" lang="en-US" sz="1050" b="0" i="1" u="none" strike="noStrike" kern="1200" cap="none" spc="0" normalizeH="0" baseline="0" noProof="0">
                        <a:ln>
                          <a:noFill/>
                        </a:ln>
                        <a:solidFill>
                          <a:schemeClr val="accent3"/>
                        </a:solidFill>
                        <a:effectLst/>
                        <a:uLnTx/>
                        <a:uFillTx/>
                        <a:latin typeface="+mn-lt"/>
                        <a:ea typeface="+mn-ea"/>
                        <a:cs typeface="+mn-cs"/>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a:ln>
                            <a:noFill/>
                          </a:ln>
                          <a:solidFill>
                            <a:schemeClr val="accent3"/>
                          </a:solidFill>
                          <a:effectLst/>
                          <a:uLnTx/>
                          <a:uFillTx/>
                          <a:latin typeface="+mn-lt"/>
                          <a:ea typeface="+mn-ea"/>
                          <a:cs typeface="+mn-cs"/>
                        </a:rPr>
                        <a:t>Not a focus area for the customer.</a:t>
                      </a:r>
                      <a:endParaRPr kumimoji="0" lang="en-US" sz="1050" b="0" i="1" u="none" strike="noStrike" kern="1200" cap="none" spc="0" normalizeH="0" baseline="0" noProof="0">
                        <a:ln>
                          <a:noFill/>
                        </a:ln>
                        <a:solidFill>
                          <a:schemeClr val="accent3"/>
                        </a:solidFill>
                        <a:effectLst/>
                        <a:uLnTx/>
                        <a:uFillTx/>
                        <a:latin typeface="+mn-lt"/>
                        <a:ea typeface="+mn-ea"/>
                        <a:cs typeface="+mn-cs"/>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40967922"/>
                  </a:ext>
                </a:extLst>
              </a:tr>
            </a:tbl>
          </a:graphicData>
        </a:graphic>
      </p:graphicFrame>
      <p:pic>
        <p:nvPicPr>
          <p:cNvPr id="20" name="Picture 19" descr="A logo of a leaf in a circle&#10;&#10;Description automatically generated">
            <a:extLst>
              <a:ext uri="{FF2B5EF4-FFF2-40B4-BE49-F238E27FC236}">
                <a16:creationId xmlns:a16="http://schemas.microsoft.com/office/drawing/2014/main" id="{DC8F6ACB-F34F-2EC5-FD61-C90B9B7619E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pic>
        <p:nvPicPr>
          <p:cNvPr id="21" name="Picture 20" descr="A blue and green windmill with green arrows&#10;&#10;Description automatically generated">
            <a:extLst>
              <a:ext uri="{FF2B5EF4-FFF2-40B4-BE49-F238E27FC236}">
                <a16:creationId xmlns:a16="http://schemas.microsoft.com/office/drawing/2014/main" id="{DBD3D4D5-4750-04F0-30B9-F5C747999ED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2936082"/>
            <a:ext cx="556204" cy="604020"/>
          </a:xfrm>
          <a:prstGeom prst="rect">
            <a:avLst/>
          </a:prstGeom>
        </p:spPr>
      </p:pic>
      <p:pic>
        <p:nvPicPr>
          <p:cNvPr id="22" name="Picture 21" descr="A logo of a hand and a globe&#10;&#10;Description automatically generated">
            <a:extLst>
              <a:ext uri="{FF2B5EF4-FFF2-40B4-BE49-F238E27FC236}">
                <a16:creationId xmlns:a16="http://schemas.microsoft.com/office/drawing/2014/main" id="{F969DF96-91C6-ECEE-15CF-B1D3D917C16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27528" y="6028040"/>
            <a:ext cx="536916" cy="583072"/>
          </a:xfrm>
          <a:prstGeom prst="rect">
            <a:avLst/>
          </a:prstGeom>
        </p:spPr>
      </p:pic>
      <p:pic>
        <p:nvPicPr>
          <p:cNvPr id="3" name="Picture 2" descr="File:Stater Bros. Markets logo.svg - Wikimedia Commons">
            <a:extLst>
              <a:ext uri="{FF2B5EF4-FFF2-40B4-BE49-F238E27FC236}">
                <a16:creationId xmlns:a16="http://schemas.microsoft.com/office/drawing/2014/main" id="{98288D6B-F161-3F02-DC03-41A5755C58FF}"/>
              </a:ext>
            </a:extLst>
          </p:cNvPr>
          <p:cNvPicPr>
            <a:picLocks noChangeAspect="1"/>
          </p:cNvPicPr>
          <p:nvPr/>
        </p:nvPicPr>
        <p:blipFill>
          <a:blip r:embed="rId9"/>
          <a:stretch>
            <a:fillRect/>
          </a:stretch>
        </p:blipFill>
        <p:spPr>
          <a:xfrm>
            <a:off x="10711543" y="637613"/>
            <a:ext cx="1175656" cy="342456"/>
          </a:xfrm>
          <a:prstGeom prst="rect">
            <a:avLst/>
          </a:prstGeom>
        </p:spPr>
      </p:pic>
    </p:spTree>
    <p:extLst>
      <p:ext uri="{BB962C8B-B14F-4D97-AF65-F5344CB8AC3E}">
        <p14:creationId xmlns:p14="http://schemas.microsoft.com/office/powerpoint/2010/main" val="1322359193"/>
      </p:ext>
    </p:extLst>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8689F8-4CC9-5AFD-7C50-D0981A281955}"/>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1212F888-433D-B010-6602-A9B85A4C8439}"/>
              </a:ext>
            </a:extLst>
          </p:cNvPr>
          <p:cNvGraphicFramePr>
            <a:graphicFrameLocks/>
          </p:cNvGraphicFramePr>
          <p:nvPr>
            <p:custDataLst>
              <p:tags r:id="rId1"/>
            </p:custDataLst>
            <p:extLst>
              <p:ext uri="{D42A27DB-BD31-4B8C-83A1-F6EECF244321}">
                <p14:modId xmlns:p14="http://schemas.microsoft.com/office/powerpoint/2010/main" val="12386594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2" name="think-cell data - do not delete" hidden="1">
                        <a:extLst>
                          <a:ext uri="{FF2B5EF4-FFF2-40B4-BE49-F238E27FC236}">
                            <a16:creationId xmlns:a16="http://schemas.microsoft.com/office/drawing/2014/main" id="{1212F888-433D-B010-6602-A9B85A4C843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20B09EC9-0264-F97C-BBCE-FAAA221E8F4B}"/>
              </a:ext>
            </a:extLst>
          </p:cNvPr>
          <p:cNvSpPr>
            <a:spLocks noGrp="1"/>
          </p:cNvSpPr>
          <p:nvPr>
            <p:ph type="title"/>
          </p:nvPr>
        </p:nvSpPr>
        <p:spPr>
          <a:xfrm>
            <a:off x="304800" y="247650"/>
            <a:ext cx="10591800" cy="968375"/>
          </a:xfrm>
        </p:spPr>
        <p:txBody>
          <a:bodyPr vert="horz" rIns="0"/>
          <a:lstStyle/>
          <a:p>
            <a:r>
              <a:rPr lang="en-US" sz="2600"/>
              <a:t>COMMONALITY BETWEEN STATER BROS MARKETS’ AND PEP+ FOCUS AREAS</a:t>
            </a:r>
            <a:br>
              <a:rPr lang="en-US" sz="2600"/>
            </a:br>
            <a:r>
              <a:rPr lang="en-US" sz="1800" i="1"/>
              <a:t>And how these focus areas align with pep+ pillars</a:t>
            </a:r>
            <a:br>
              <a:rPr lang="en-US" sz="1800" i="1"/>
            </a:br>
            <a:endParaRPr lang="en-US" sz="1800" i="1"/>
          </a:p>
        </p:txBody>
      </p:sp>
      <p:sp>
        <p:nvSpPr>
          <p:cNvPr id="18" name="Rectangle: Top Corners Rounded 17">
            <a:extLst>
              <a:ext uri="{FF2B5EF4-FFF2-40B4-BE49-F238E27FC236}">
                <a16:creationId xmlns:a16="http://schemas.microsoft.com/office/drawing/2014/main" id="{CAC77CAA-13A8-5EEC-5982-B93241ADD40B}"/>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9" name="Table 4">
            <a:extLst>
              <a:ext uri="{FF2B5EF4-FFF2-40B4-BE49-F238E27FC236}">
                <a16:creationId xmlns:a16="http://schemas.microsoft.com/office/drawing/2014/main" id="{33D0549B-64AC-8D6B-17C7-4E18FEC2AF01}"/>
              </a:ext>
            </a:extLst>
          </p:cNvPr>
          <p:cNvGraphicFramePr>
            <a:graphicFrameLocks noGrp="1"/>
          </p:cNvGraphicFramePr>
          <p:nvPr>
            <p:extLst>
              <p:ext uri="{D42A27DB-BD31-4B8C-83A1-F6EECF244321}">
                <p14:modId xmlns:p14="http://schemas.microsoft.com/office/powerpoint/2010/main" val="411034123"/>
              </p:ext>
            </p:extLst>
          </p:nvPr>
        </p:nvGraphicFramePr>
        <p:xfrm>
          <a:off x="-7620" y="1148230"/>
          <a:ext cx="11986260" cy="5038979"/>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9997440">
                  <a:extLst>
                    <a:ext uri="{9D8B030D-6E8A-4147-A177-3AD203B41FA5}">
                      <a16:colId xmlns:a16="http://schemas.microsoft.com/office/drawing/2014/main" val="2382844442"/>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ts val="1575"/>
                        </a:lnSpc>
                      </a:pPr>
                      <a:r>
                        <a:rPr lang="en-US" sz="1200" b="1" i="0">
                          <a:solidFill>
                            <a:schemeClr val="bg1"/>
                          </a:solidFill>
                          <a:effectLst/>
                          <a:latin typeface="+mn-lt"/>
                          <a:cs typeface="Leelawadee"/>
                        </a:rPr>
                        <a:t>People</a:t>
                      </a:r>
                    </a:p>
                  </a:txBody>
                  <a:tcPr marL="27432" marR="27432" marT="27432"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4791456">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marR="0" lvl="0" indent="-1206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chemeClr val="accent3"/>
                          </a:solidFill>
                          <a:effectLst/>
                          <a:highlight>
                            <a:srgbClr val="4FE2F3"/>
                          </a:highlight>
                          <a:uLnTx/>
                          <a:uFillTx/>
                          <a:latin typeface="+mn-lt"/>
                          <a:ea typeface="+mn-ea"/>
                          <a:cs typeface="Leelawadee"/>
                        </a:rPr>
                        <a:t>Goal:</a:t>
                      </a:r>
                      <a:r>
                        <a:rPr kumimoji="0" lang="en-US" sz="1050" b="0" i="0" u="none" strike="noStrike" kern="1200" cap="none" spc="0" normalizeH="0" baseline="0" noProof="0">
                          <a:ln>
                            <a:noFill/>
                          </a:ln>
                          <a:solidFill>
                            <a:schemeClr val="accent3"/>
                          </a:solidFill>
                          <a:effectLst/>
                          <a:highlight>
                            <a:srgbClr val="4FE2F3"/>
                          </a:highlight>
                          <a:uLnTx/>
                          <a:uFillTx/>
                          <a:latin typeface="+mn-lt"/>
                          <a:ea typeface="+mn-ea"/>
                          <a:cs typeface="+mn-cs"/>
                        </a:rPr>
                        <a:t> </a:t>
                      </a:r>
                      <a:r>
                        <a:rPr kumimoji="0" lang="en-US" sz="1050" b="0" i="0" u="none" strike="noStrike" kern="1200" cap="none" spc="0" normalizeH="0" baseline="0" noProof="0">
                          <a:ln>
                            <a:noFill/>
                          </a:ln>
                          <a:solidFill>
                            <a:schemeClr val="accent3"/>
                          </a:solidFill>
                          <a:effectLst/>
                          <a:uLnTx/>
                          <a:uFillTx/>
                          <a:latin typeface="+mn-lt"/>
                          <a:ea typeface="+mn-ea"/>
                          <a:cs typeface="+mn-cs"/>
                        </a:rPr>
                        <a:t>Reduce greenhouse gas emissions by over 27,000 metric tons.</a:t>
                      </a:r>
                    </a:p>
                    <a:p>
                      <a:pPr marL="350838" marR="0" lvl="1" indent="-176213" algn="l" defTabSz="914400" rtl="0" eaLnBrk="1" fontAlgn="auto" latinLnBrk="0" hangingPunct="1">
                        <a:lnSpc>
                          <a:spcPct val="100000"/>
                        </a:lnSpc>
                        <a:spcBef>
                          <a:spcPts val="400"/>
                        </a:spcBef>
                        <a:spcAft>
                          <a:spcPts val="0"/>
                        </a:spcAft>
                        <a:buClrTx/>
                        <a:buSzTx/>
                        <a:buFont typeface="Wingdings" panose="05000000000000000000" pitchFamily="2" charset="2"/>
                        <a:buChar char="Ø"/>
                        <a:tabLst/>
                        <a:defRPr/>
                      </a:pPr>
                      <a:r>
                        <a:rPr lang="en-US" sz="1050" b="1" i="0" u="none" strike="noStrike" kern="1200" cap="none" spc="0" normalizeH="0" baseline="0" noProof="0">
                          <a:ln>
                            <a:noFill/>
                          </a:ln>
                          <a:solidFill>
                            <a:schemeClr val="accent3"/>
                          </a:solidFill>
                          <a:effectLst/>
                          <a:uLnTx/>
                          <a:uFillTx/>
                          <a:latin typeface="+mn-lt"/>
                          <a:ea typeface="+mn-ea"/>
                          <a:cs typeface="+mn-cs"/>
                        </a:rPr>
                        <a:t>pep+ alignment: Achieve net-zero emissions by 2050 or sooner </a:t>
                      </a:r>
                      <a:endParaRPr kumimoji="0" lang="en-US" sz="1050" b="0" i="0" u="none" strike="noStrike" kern="1200" cap="none" spc="0" normalizeH="0" baseline="0" noProof="0">
                        <a:ln>
                          <a:noFill/>
                        </a:ln>
                        <a:solidFill>
                          <a:schemeClr val="accent3"/>
                        </a:solidFill>
                        <a:effectLst/>
                        <a:uLnTx/>
                        <a:uFillTx/>
                        <a:latin typeface="+mn-lt"/>
                        <a:ea typeface="+mn-ea"/>
                        <a:cs typeface="+mn-cs"/>
                      </a:endParaRPr>
                    </a:p>
                    <a:p>
                      <a:pPr marL="120650" indent="-120650">
                        <a:spcBef>
                          <a:spcPts val="1000"/>
                        </a:spcBef>
                        <a:buFont typeface="Arial" panose="020B0604020202020204" pitchFamily="34" charset="0"/>
                        <a:buChar char="•"/>
                      </a:pPr>
                      <a:r>
                        <a:rPr kumimoji="0" lang="en-US" sz="1050" b="0" i="0" u="none" strike="noStrike" kern="1200" cap="none" spc="0" normalizeH="0" baseline="0" noProof="0">
                          <a:ln>
                            <a:noFill/>
                          </a:ln>
                          <a:solidFill>
                            <a:schemeClr val="accent3"/>
                          </a:solidFill>
                          <a:effectLst/>
                          <a:highlight>
                            <a:srgbClr val="4FE2F3"/>
                          </a:highlight>
                          <a:uLnTx/>
                          <a:uFillTx/>
                          <a:latin typeface="+mn-lt"/>
                          <a:ea typeface="+mn-ea"/>
                          <a:cs typeface="Leelawadee"/>
                        </a:rPr>
                        <a:t>Goal:</a:t>
                      </a:r>
                      <a:r>
                        <a:rPr kumimoji="0" lang="en-US" sz="1050" b="0" i="0" u="none" strike="noStrike" kern="1200" cap="none" spc="0" normalizeH="0" baseline="0" noProof="0">
                          <a:ln>
                            <a:noFill/>
                          </a:ln>
                          <a:solidFill>
                            <a:schemeClr val="accent3"/>
                          </a:solidFill>
                          <a:effectLst/>
                          <a:uLnTx/>
                          <a:uFillTx/>
                          <a:latin typeface="+mn-lt"/>
                          <a:ea typeface="+mn-ea"/>
                          <a:cs typeface="+mn-cs"/>
                        </a:rPr>
                        <a:t> Recycle 38,000 tons of cardboard and 1,100 tons of plastic annually to further reduce landfill waste.</a:t>
                      </a:r>
                    </a:p>
                    <a:p>
                      <a:pPr marL="350838" marR="0" lvl="1" indent="-176213" algn="l" defTabSz="914400" rtl="0" eaLnBrk="1" fontAlgn="auto" latinLnBrk="0" hangingPunct="1">
                        <a:lnSpc>
                          <a:spcPct val="100000"/>
                        </a:lnSpc>
                        <a:spcBef>
                          <a:spcPts val="400"/>
                        </a:spcBef>
                        <a:spcAft>
                          <a:spcPts val="0"/>
                        </a:spcAft>
                        <a:buClrTx/>
                        <a:buSzTx/>
                        <a:buFont typeface="Wingdings" panose="05000000000000000000" pitchFamily="2" charset="2"/>
                        <a:buChar char="Ø"/>
                        <a:tabLst/>
                        <a:defRPr/>
                      </a:pPr>
                      <a:r>
                        <a:rPr lang="en-US" sz="1050" b="1" noProof="0">
                          <a:solidFill>
                            <a:schemeClr val="accent3"/>
                          </a:solidFill>
                          <a:latin typeface="+mn-lt"/>
                          <a:cs typeface="Leelawadee"/>
                        </a:rPr>
                        <a:t>pep+ alignment: </a:t>
                      </a:r>
                      <a:r>
                        <a:rPr kumimoji="0" lang="en-US" sz="1050" b="1" i="0" u="none" strike="noStrike" kern="1200" cap="none" spc="0" normalizeH="0" baseline="0" noProof="0">
                          <a:ln>
                            <a:noFill/>
                          </a:ln>
                          <a:solidFill>
                            <a:schemeClr val="accent3"/>
                          </a:solidFill>
                          <a:effectLst/>
                          <a:uLnTx/>
                          <a:uFillTx/>
                          <a:latin typeface="+mn-lt"/>
                          <a:ea typeface="+mn-ea"/>
                          <a:cs typeface="+mn-cs"/>
                        </a:rPr>
                        <a:t>For our primary plastic packaging in key packaging markets, use 40% or greater recycled content in our plastic packaging by 2035 or sooner </a:t>
                      </a:r>
                    </a:p>
                  </a:txBody>
                  <a:tcPr marL="27432" marR="27432" marT="27432" marB="27432">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bl>
          </a:graphicData>
        </a:graphic>
      </p:graphicFrame>
      <p:pic>
        <p:nvPicPr>
          <p:cNvPr id="20" name="Picture 19" descr="A blue and green windmill with green arrows&#10;&#10;Description automatically generated">
            <a:extLst>
              <a:ext uri="{FF2B5EF4-FFF2-40B4-BE49-F238E27FC236}">
                <a16:creationId xmlns:a16="http://schemas.microsoft.com/office/drawing/2014/main" id="{CD7DC8B1-5412-657C-F40C-68099B73327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sp>
        <p:nvSpPr>
          <p:cNvPr id="21" name="TextBox 20">
            <a:extLst>
              <a:ext uri="{FF2B5EF4-FFF2-40B4-BE49-F238E27FC236}">
                <a16:creationId xmlns:a16="http://schemas.microsoft.com/office/drawing/2014/main" id="{8E8768D5-C9E2-F057-0715-1FB86BA11BE6}"/>
              </a:ext>
            </a:extLst>
          </p:cNvPr>
          <p:cNvSpPr txBox="1"/>
          <p:nvPr/>
        </p:nvSpPr>
        <p:spPr>
          <a:xfrm>
            <a:off x="6934200" y="6269189"/>
            <a:ext cx="4805363" cy="506261"/>
          </a:xfrm>
          <a:prstGeom prst="rect">
            <a:avLst/>
          </a:prstGeom>
          <a:solidFill>
            <a:srgbClr val="8EBC29"/>
          </a:solidFill>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a:ln>
                  <a:noFill/>
                </a:ln>
                <a:solidFill>
                  <a:schemeClr val="bg1"/>
                </a:solidFill>
                <a:effectLst/>
                <a:uLnTx/>
                <a:uFillTx/>
                <a:cs typeface="Leelawadee" panose="020B0502040204020203" pitchFamily="34" charset="-34"/>
              </a:rPr>
              <a:t>No common focus areas were identified across Product and Planet (Stater Bros Markets) and Positive Agriculture and Positive Choices (PepsiCo).</a:t>
            </a:r>
          </a:p>
        </p:txBody>
      </p:sp>
      <p:pic>
        <p:nvPicPr>
          <p:cNvPr id="3" name="Picture 2" descr="File:Stater Bros. Markets logo.svg - Wikimedia Commons">
            <a:extLst>
              <a:ext uri="{FF2B5EF4-FFF2-40B4-BE49-F238E27FC236}">
                <a16:creationId xmlns:a16="http://schemas.microsoft.com/office/drawing/2014/main" id="{EE016399-F422-957E-1635-E479DBBA1C69}"/>
              </a:ext>
            </a:extLst>
          </p:cNvPr>
          <p:cNvPicPr>
            <a:picLocks noChangeAspect="1"/>
          </p:cNvPicPr>
          <p:nvPr/>
        </p:nvPicPr>
        <p:blipFill>
          <a:blip r:embed="rId7"/>
          <a:stretch>
            <a:fillRect/>
          </a:stretch>
        </p:blipFill>
        <p:spPr>
          <a:xfrm>
            <a:off x="10711543" y="637613"/>
            <a:ext cx="1175656" cy="342456"/>
          </a:xfrm>
          <a:prstGeom prst="rect">
            <a:avLst/>
          </a:prstGeom>
        </p:spPr>
      </p:pic>
    </p:spTree>
    <p:extLst>
      <p:ext uri="{BB962C8B-B14F-4D97-AF65-F5344CB8AC3E}">
        <p14:creationId xmlns:p14="http://schemas.microsoft.com/office/powerpoint/2010/main" val="2089731392"/>
      </p:ext>
    </p:extLst>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B98B7E-4DF0-3A10-1C1F-9942BA80C621}"/>
            </a:ext>
          </a:extLst>
        </p:cNvPr>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08728B3A-DF50-1B50-93B4-CE89789133A2}"/>
              </a:ext>
            </a:extLst>
          </p:cNvPr>
          <p:cNvGraphicFramePr>
            <a:graphicFrameLocks/>
          </p:cNvGraphicFramePr>
          <p:nvPr>
            <p:custDataLst>
              <p:tags r:id="rId1"/>
            </p:custDataLst>
            <p:extLst>
              <p:ext uri="{D42A27DB-BD31-4B8C-83A1-F6EECF244321}">
                <p14:modId xmlns:p14="http://schemas.microsoft.com/office/powerpoint/2010/main" val="19152444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3" name="think-cell data - do not delete" hidden="1">
                        <a:extLst>
                          <a:ext uri="{FF2B5EF4-FFF2-40B4-BE49-F238E27FC236}">
                            <a16:creationId xmlns:a16="http://schemas.microsoft.com/office/drawing/2014/main" id="{08728B3A-DF50-1B50-93B4-CE89789133A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4" name="Picture 3" descr="A grey and white logo&#10;&#10;AI-generated content may be incorrect.">
            <a:extLst>
              <a:ext uri="{FF2B5EF4-FFF2-40B4-BE49-F238E27FC236}">
                <a16:creationId xmlns:a16="http://schemas.microsoft.com/office/drawing/2014/main" id="{0CD264C0-DA5C-6340-66FF-20158D335024}"/>
              </a:ext>
            </a:extLst>
          </p:cNvPr>
          <p:cNvPicPr>
            <a:picLocks noChangeAspect="1"/>
          </p:cNvPicPr>
          <p:nvPr/>
        </p:nvPicPr>
        <p:blipFill>
          <a:blip r:embed="rId6"/>
          <a:stretch>
            <a:fillRect/>
          </a:stretch>
        </p:blipFill>
        <p:spPr>
          <a:xfrm>
            <a:off x="211487" y="2466593"/>
            <a:ext cx="5884513" cy="1924814"/>
          </a:xfrm>
          <a:prstGeom prst="rect">
            <a:avLst/>
          </a:prstGeom>
        </p:spPr>
      </p:pic>
    </p:spTree>
    <p:extLst>
      <p:ext uri="{BB962C8B-B14F-4D97-AF65-F5344CB8AC3E}">
        <p14:creationId xmlns:p14="http://schemas.microsoft.com/office/powerpoint/2010/main" val="1363006713"/>
      </p:ext>
    </p:extLst>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26E445-9B21-1FC0-8D2D-C120F3DEA2DC}"/>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9F577814-2436-976F-861A-638F19744A98}"/>
              </a:ext>
            </a:extLst>
          </p:cNvPr>
          <p:cNvGraphicFramePr>
            <a:graphicFrameLocks/>
          </p:cNvGraphicFramePr>
          <p:nvPr>
            <p:custDataLst>
              <p:tags r:id="rId1"/>
            </p:custDataLst>
            <p:extLst>
              <p:ext uri="{D42A27DB-BD31-4B8C-83A1-F6EECF244321}">
                <p14:modId xmlns:p14="http://schemas.microsoft.com/office/powerpoint/2010/main" val="15698522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7" name="think-cell data - do not delete" hidden="1">
                        <a:extLst>
                          <a:ext uri="{FF2B5EF4-FFF2-40B4-BE49-F238E27FC236}">
                            <a16:creationId xmlns:a16="http://schemas.microsoft.com/office/drawing/2014/main" id="{9F577814-2436-976F-861A-638F19744A9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9" name="Picture Placeholder 8" descr="Hy-Vee to acquire Strack &amp; Van Til Food Market chain">
            <a:extLst>
              <a:ext uri="{FF2B5EF4-FFF2-40B4-BE49-F238E27FC236}">
                <a16:creationId xmlns:a16="http://schemas.microsoft.com/office/drawing/2014/main" id="{B56DC017-D884-4666-79CD-590750087CAA}"/>
              </a:ext>
            </a:extLst>
          </p:cNvPr>
          <p:cNvPicPr>
            <a:picLocks noGrp="1" noChangeAspect="1"/>
          </p:cNvPicPr>
          <p:nvPr>
            <p:ph type="pic" sz="quarter" idx="14"/>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5925" t="-99521" r="-12593" b="-57146"/>
          <a:stretch>
            <a:fillRect/>
          </a:stretch>
        </p:blipFill>
        <p:spPr>
          <a:xfrm>
            <a:off x="0" y="0"/>
            <a:ext cx="6096000" cy="6858000"/>
          </a:xfrm>
          <a:prstGeom prst="rect">
            <a:avLst/>
          </a:prstGeom>
        </p:spPr>
      </p:pic>
      <p:sp>
        <p:nvSpPr>
          <p:cNvPr id="14" name="Rectangle: Single Corner Rounded 13">
            <a:extLst>
              <a:ext uri="{FF2B5EF4-FFF2-40B4-BE49-F238E27FC236}">
                <a16:creationId xmlns:a16="http://schemas.microsoft.com/office/drawing/2014/main" id="{AE7C3323-B28C-60CA-C110-131095898A24}"/>
              </a:ext>
            </a:extLst>
          </p:cNvPr>
          <p:cNvSpPr>
            <a:spLocks/>
          </p:cNvSpPr>
          <p:nvPr/>
        </p:nvSpPr>
        <p:spPr>
          <a:xfrm>
            <a:off x="6300438" y="825872"/>
            <a:ext cx="5852160" cy="66792"/>
          </a:xfrm>
          <a:prstGeom prst="round1Rect">
            <a:avLst>
              <a:gd name="adj" fmla="val 3618"/>
            </a:avLst>
          </a:prstGeom>
          <a:solidFill>
            <a:srgbClr val="0F440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182880" numCol="1" spcCol="38100" rtlCol="0" anchor="b">
            <a:noAutofit/>
          </a:bodyPr>
          <a:lstStyle/>
          <a:p>
            <a:pPr defTabSz="914400"/>
            <a:r>
              <a:rPr kumimoji="0" lang="en-US" sz="3200" b="0" i="0" u="none" strike="noStrike" kern="1200" cap="all" spc="0" normalizeH="0" baseline="0" noProof="0">
                <a:ln>
                  <a:noFill/>
                </a:ln>
                <a:solidFill>
                  <a:srgbClr val="0F440E"/>
                </a:solidFill>
                <a:effectLst/>
                <a:uLnTx/>
                <a:uFillTx/>
                <a:latin typeface="GT Pressura LCG Black"/>
                <a:ea typeface="+mj-ea"/>
                <a:cs typeface="+mj-cs"/>
              </a:rPr>
              <a:t>KEY TAKEAWAYS</a:t>
            </a:r>
            <a:endParaRPr lang="en-US" b="1">
              <a:solidFill>
                <a:srgbClr val="0F440E"/>
              </a:solidFill>
              <a:latin typeface="+mj-lt"/>
            </a:endParaRPr>
          </a:p>
        </p:txBody>
      </p:sp>
      <p:pic>
        <p:nvPicPr>
          <p:cNvPr id="15" name="Picture 14">
            <a:extLst>
              <a:ext uri="{FF2B5EF4-FFF2-40B4-BE49-F238E27FC236}">
                <a16:creationId xmlns:a16="http://schemas.microsoft.com/office/drawing/2014/main" id="{7AD3CF46-F9B3-69E5-38AB-A20A29F39478}"/>
              </a:ext>
            </a:extLst>
          </p:cNvPr>
          <p:cNvPicPr>
            <a:picLocks noChangeAspect="1"/>
          </p:cNvPicPr>
          <p:nvPr/>
        </p:nvPicPr>
        <p:blipFill>
          <a:blip r:embed="rId8"/>
          <a:srcRect l="24821" r="18929"/>
          <a:stretch>
            <a:fillRect/>
          </a:stretch>
        </p:blipFill>
        <p:spPr>
          <a:xfrm rot="16200000">
            <a:off x="2520059" y="3282059"/>
            <a:ext cx="6857999" cy="293883"/>
          </a:xfrm>
          <a:custGeom>
            <a:avLst/>
            <a:gdLst>
              <a:gd name="connsiteX0" fmla="*/ 6857999 w 6857999"/>
              <a:gd name="connsiteY0" fmla="*/ 0 h 293883"/>
              <a:gd name="connsiteX1" fmla="*/ 6857999 w 6857999"/>
              <a:gd name="connsiteY1" fmla="*/ 293883 h 293883"/>
              <a:gd name="connsiteX2" fmla="*/ 0 w 6857999"/>
              <a:gd name="connsiteY2" fmla="*/ 293883 h 293883"/>
              <a:gd name="connsiteX3" fmla="*/ 0 w 6857999"/>
              <a:gd name="connsiteY3" fmla="*/ 0 h 293883"/>
            </a:gdLst>
            <a:ahLst/>
            <a:cxnLst>
              <a:cxn ang="0">
                <a:pos x="connsiteX0" y="connsiteY0"/>
              </a:cxn>
              <a:cxn ang="0">
                <a:pos x="connsiteX1" y="connsiteY1"/>
              </a:cxn>
              <a:cxn ang="0">
                <a:pos x="connsiteX2" y="connsiteY2"/>
              </a:cxn>
              <a:cxn ang="0">
                <a:pos x="connsiteX3" y="connsiteY3"/>
              </a:cxn>
            </a:cxnLst>
            <a:rect l="l" t="t" r="r" b="b"/>
            <a:pathLst>
              <a:path w="6857999" h="293883">
                <a:moveTo>
                  <a:pt x="6857999" y="0"/>
                </a:moveTo>
                <a:lnTo>
                  <a:pt x="6857999" y="293883"/>
                </a:lnTo>
                <a:lnTo>
                  <a:pt x="0" y="293883"/>
                </a:lnTo>
                <a:lnTo>
                  <a:pt x="0" y="0"/>
                </a:lnTo>
                <a:close/>
              </a:path>
            </a:pathLst>
          </a:custGeom>
          <a:effectLst>
            <a:outerShdw blurRad="50800" dist="38100" dir="10800000" algn="r" rotWithShape="0">
              <a:prstClr val="black">
                <a:alpha val="20000"/>
              </a:prstClr>
            </a:outerShdw>
          </a:effectLst>
        </p:spPr>
      </p:pic>
      <p:sp>
        <p:nvSpPr>
          <p:cNvPr id="16" name="Rectangle: Rounded Corners 15">
            <a:extLst>
              <a:ext uri="{FF2B5EF4-FFF2-40B4-BE49-F238E27FC236}">
                <a16:creationId xmlns:a16="http://schemas.microsoft.com/office/drawing/2014/main" id="{2186B422-95BB-36F1-8957-DBEB6F61536A}"/>
              </a:ext>
            </a:extLst>
          </p:cNvPr>
          <p:cNvSpPr>
            <a:spLocks/>
          </p:cNvSpPr>
          <p:nvPr/>
        </p:nvSpPr>
        <p:spPr>
          <a:xfrm rot="10800000" flipH="1" flipV="1">
            <a:off x="6300438" y="1062650"/>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pPr>
              <a:spcBef>
                <a:spcPts val="200"/>
              </a:spcBef>
              <a:defRPr/>
            </a:pPr>
            <a:r>
              <a:rPr lang="en-US" sz="2400" b="1">
                <a:solidFill>
                  <a:srgbClr val="8EBC29"/>
                </a:solidFill>
              </a:rPr>
              <a:t>No commonalities</a:t>
            </a:r>
          </a:p>
        </p:txBody>
      </p:sp>
      <p:sp>
        <p:nvSpPr>
          <p:cNvPr id="17" name="Rectangle: Rounded Corners 16">
            <a:extLst>
              <a:ext uri="{FF2B5EF4-FFF2-40B4-BE49-F238E27FC236}">
                <a16:creationId xmlns:a16="http://schemas.microsoft.com/office/drawing/2014/main" id="{5913A082-0F8D-3C87-9DD8-3483DB4813DB}"/>
              </a:ext>
            </a:extLst>
          </p:cNvPr>
          <p:cNvSpPr>
            <a:spLocks/>
          </p:cNvSpPr>
          <p:nvPr/>
        </p:nvSpPr>
        <p:spPr>
          <a:xfrm rot="10800000" flipH="1" flipV="1">
            <a:off x="6386385" y="1711260"/>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a:lnSpc>
                <a:spcPct val="100000"/>
              </a:lnSpc>
              <a:spcBef>
                <a:spcPts val="200"/>
              </a:spcBef>
              <a:defRPr/>
            </a:pPr>
            <a:r>
              <a:rPr lang="en-US">
                <a:solidFill>
                  <a:schemeClr val="bg1"/>
                </a:solidFill>
              </a:rPr>
              <a:t>Strack &amp; Van Til made a goal in 2014 to reduce GHG by 2024, however there are no public updates on it or the progress made against the goal. Therefore, there are no commonalities with PepsiCo. </a:t>
            </a:r>
          </a:p>
        </p:txBody>
      </p:sp>
      <p:sp>
        <p:nvSpPr>
          <p:cNvPr id="18" name="Oval 17">
            <a:extLst>
              <a:ext uri="{FF2B5EF4-FFF2-40B4-BE49-F238E27FC236}">
                <a16:creationId xmlns:a16="http://schemas.microsoft.com/office/drawing/2014/main" id="{22659582-4794-E769-A78B-2F1B9BE997CF}"/>
              </a:ext>
            </a:extLst>
          </p:cNvPr>
          <p:cNvSpPr/>
          <p:nvPr/>
        </p:nvSpPr>
        <p:spPr>
          <a:xfrm>
            <a:off x="6375234" y="1171322"/>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a:extLst>
              <a:ext uri="{FF2B5EF4-FFF2-40B4-BE49-F238E27FC236}">
                <a16:creationId xmlns:a16="http://schemas.microsoft.com/office/drawing/2014/main" id="{B116F6A7-39E2-AF4B-8A55-08FFF294DB4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417134" y="1213222"/>
            <a:ext cx="322684" cy="322684"/>
          </a:xfrm>
          <a:prstGeom prst="rect">
            <a:avLst/>
          </a:prstGeom>
        </p:spPr>
      </p:pic>
    </p:spTree>
    <p:extLst>
      <p:ext uri="{BB962C8B-B14F-4D97-AF65-F5344CB8AC3E}">
        <p14:creationId xmlns:p14="http://schemas.microsoft.com/office/powerpoint/2010/main" val="3787527307"/>
      </p:ext>
    </p:extLst>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C71A23-486B-9648-F760-AC3BA5C55506}"/>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CE5E1E7C-0C94-030A-445B-52ECBF06119B}"/>
              </a:ext>
            </a:extLst>
          </p:cNvPr>
          <p:cNvGraphicFramePr>
            <a:graphicFrameLocks/>
          </p:cNvGraphicFramePr>
          <p:nvPr>
            <p:custDataLst>
              <p:tags r:id="rId1"/>
            </p:custDataLst>
            <p:extLst>
              <p:ext uri="{D42A27DB-BD31-4B8C-83A1-F6EECF244321}">
                <p14:modId xmlns:p14="http://schemas.microsoft.com/office/powerpoint/2010/main" val="41819435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2" name="think-cell data - do not delete" hidden="1">
                        <a:extLst>
                          <a:ext uri="{FF2B5EF4-FFF2-40B4-BE49-F238E27FC236}">
                            <a16:creationId xmlns:a16="http://schemas.microsoft.com/office/drawing/2014/main" id="{CE5E1E7C-0C94-030A-445B-52ECBF06119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Title 8">
            <a:extLst>
              <a:ext uri="{FF2B5EF4-FFF2-40B4-BE49-F238E27FC236}">
                <a16:creationId xmlns:a16="http://schemas.microsoft.com/office/drawing/2014/main" id="{6D6A2B4D-0A03-9495-0B7F-0CC1FE1AF241}"/>
              </a:ext>
            </a:extLst>
          </p:cNvPr>
          <p:cNvSpPr>
            <a:spLocks noGrp="1"/>
          </p:cNvSpPr>
          <p:nvPr>
            <p:ph type="title"/>
          </p:nvPr>
        </p:nvSpPr>
        <p:spPr>
          <a:xfrm>
            <a:off x="304800" y="247650"/>
            <a:ext cx="11585575" cy="968375"/>
          </a:xfrm>
        </p:spPr>
        <p:txBody>
          <a:bodyPr vert="horz" rIns="0"/>
          <a:lstStyle/>
          <a:p>
            <a:r>
              <a:rPr lang="en-US" sz="3000"/>
              <a:t>STACK &amp; VAN TIL’S SUSTAINABILITY FOCUS AREAS</a:t>
            </a:r>
            <a:br>
              <a:rPr lang="en-US"/>
            </a:br>
            <a:r>
              <a:rPr lang="en-US" sz="1800" i="1"/>
              <a:t>And how these focus areas align with pep+ pillars</a:t>
            </a:r>
          </a:p>
        </p:txBody>
      </p:sp>
      <p:pic>
        <p:nvPicPr>
          <p:cNvPr id="12" name="Picture 11" descr="Hy-Vee to acquire Strack &amp; Van Til Food Market chain">
            <a:extLst>
              <a:ext uri="{FF2B5EF4-FFF2-40B4-BE49-F238E27FC236}">
                <a16:creationId xmlns:a16="http://schemas.microsoft.com/office/drawing/2014/main" id="{1ED8152D-7FDB-3E56-0E40-08098EC068A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r="-115" b="37004"/>
          <a:stretch>
            <a:fillRect/>
          </a:stretch>
        </p:blipFill>
        <p:spPr>
          <a:xfrm>
            <a:off x="9969572" y="256911"/>
            <a:ext cx="1955728" cy="639410"/>
          </a:xfrm>
          <a:prstGeom prst="rect">
            <a:avLst/>
          </a:prstGeom>
        </p:spPr>
      </p:pic>
      <p:sp>
        <p:nvSpPr>
          <p:cNvPr id="13" name="Rectangle: Top Corners Rounded 12">
            <a:extLst>
              <a:ext uri="{FF2B5EF4-FFF2-40B4-BE49-F238E27FC236}">
                <a16:creationId xmlns:a16="http://schemas.microsoft.com/office/drawing/2014/main" id="{6EAD32F6-0304-1C4F-A617-D57126917717}"/>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 name="Table 4">
            <a:extLst>
              <a:ext uri="{FF2B5EF4-FFF2-40B4-BE49-F238E27FC236}">
                <a16:creationId xmlns:a16="http://schemas.microsoft.com/office/drawing/2014/main" id="{9E439EFA-4EA1-4E05-ACD6-9C3F7A2E6FC9}"/>
              </a:ext>
            </a:extLst>
          </p:cNvPr>
          <p:cNvGraphicFramePr>
            <a:graphicFrameLocks noGrp="1"/>
          </p:cNvGraphicFramePr>
          <p:nvPr>
            <p:extLst>
              <p:ext uri="{D42A27DB-BD31-4B8C-83A1-F6EECF244321}">
                <p14:modId xmlns:p14="http://schemas.microsoft.com/office/powerpoint/2010/main" val="4170617402"/>
              </p:ext>
            </p:extLst>
          </p:nvPr>
        </p:nvGraphicFramePr>
        <p:xfrm>
          <a:off x="-7620" y="1148230"/>
          <a:ext cx="11986260" cy="5037435"/>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9997440">
                  <a:extLst>
                    <a:ext uri="{9D8B030D-6E8A-4147-A177-3AD203B41FA5}">
                      <a16:colId xmlns:a16="http://schemas.microsoft.com/office/drawing/2014/main" val="2382844442"/>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Environmental</a:t>
                      </a:r>
                    </a:p>
                  </a:txBody>
                  <a:tcPr marL="27432" marR="27432" marT="27432"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1596849">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954F07"/>
                          </a:solidFill>
                          <a:latin typeface="+mj-lt"/>
                          <a:ea typeface="+mn-ea"/>
                          <a:cs typeface="Leelawadee"/>
                        </a:rPr>
                        <a:t>POSITIVE </a:t>
                      </a:r>
                      <a:br>
                        <a:rPr lang="en-US" sz="1400" kern="1200">
                          <a:solidFill>
                            <a:srgbClr val="954F07"/>
                          </a:solidFill>
                          <a:latin typeface="+mj-lt"/>
                          <a:ea typeface="+mn-ea"/>
                          <a:cs typeface="Leelawadee"/>
                        </a:rPr>
                      </a:br>
                      <a:r>
                        <a:rPr lang="en-US" sz="1400" kern="1200">
                          <a:solidFill>
                            <a:srgbClr val="954F07"/>
                          </a:solidFill>
                          <a:latin typeface="+mj-lt"/>
                          <a:ea typeface="+mn-ea"/>
                          <a:cs typeface="Leelawadee"/>
                        </a:rPr>
                        <a:t>AGRICULTURE</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9F0A"/>
                    </a:solidFill>
                  </a:tcPr>
                </a:tc>
                <a:tc>
                  <a:txBody>
                    <a:bodyPr/>
                    <a:lstStyle/>
                    <a:p>
                      <a:pPr marL="0" marR="0" lvl="0" indent="0" algn="ctr">
                        <a:lnSpc>
                          <a:spcPct val="100000"/>
                        </a:lnSpc>
                        <a:spcBef>
                          <a:spcPts val="0"/>
                        </a:spcBef>
                        <a:spcAft>
                          <a:spcPts val="0"/>
                        </a:spcAft>
                        <a:buNone/>
                      </a:pPr>
                      <a:r>
                        <a:rPr lang="en-GB" sz="1050" b="0" i="1" u="none" strike="noStrike" kern="1200" cap="none" spc="0" normalizeH="0" baseline="0" noProof="0">
                          <a:ln>
                            <a:noFill/>
                          </a:ln>
                          <a:solidFill>
                            <a:schemeClr val="accent3"/>
                          </a:solidFill>
                          <a:effectLst/>
                          <a:uLnTx/>
                          <a:uFillTx/>
                          <a:latin typeface="+mn-lt"/>
                        </a:rPr>
                        <a:t>Not a focus area for the customer.</a:t>
                      </a:r>
                      <a:endParaRPr lang="en-US" sz="1050" b="0" i="1" u="none" strike="noStrike" kern="1200" cap="none" spc="0" normalizeH="0" baseline="0" noProof="0">
                        <a:ln>
                          <a:noFill/>
                        </a:ln>
                        <a:solidFill>
                          <a:schemeClr val="accent3"/>
                        </a:solidFill>
                        <a:effectLst/>
                        <a:uLnTx/>
                        <a:uFillTx/>
                        <a:latin typeface="+mn-lt"/>
                      </a:endParaRPr>
                    </a:p>
                  </a:txBody>
                  <a:tcPr marL="27432" marR="27432" marT="27432"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1596849">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lvl="0" indent="-120650" algn="l">
                        <a:lnSpc>
                          <a:spcPct val="100000"/>
                        </a:lnSpc>
                        <a:buFont typeface="Arial"/>
                        <a:buChar char="•"/>
                        <a:tabLst>
                          <a:tab pos="174625" algn="l"/>
                        </a:tabLst>
                      </a:pPr>
                      <a:r>
                        <a:rPr lang="en-US" sz="1050" b="0" i="0" u="none" strike="noStrike" kern="1200" noProof="0">
                          <a:solidFill>
                            <a:schemeClr val="accent3"/>
                          </a:solidFill>
                          <a:effectLst/>
                          <a:highlight>
                            <a:srgbClr val="FFC62B"/>
                          </a:highlight>
                          <a:latin typeface="+mn-lt"/>
                        </a:rPr>
                        <a:t>Target</a:t>
                      </a:r>
                      <a:r>
                        <a:rPr lang="en-US" sz="1050" b="0" i="0" u="none" strike="noStrike" kern="1200" noProof="0">
                          <a:solidFill>
                            <a:schemeClr val="accent3"/>
                          </a:solidFill>
                          <a:effectLst/>
                          <a:latin typeface="+mn-lt"/>
                          <a:ea typeface="+mn-ea"/>
                          <a:cs typeface="+mn-cs"/>
                        </a:rPr>
                        <a:t>: Reduce greenhouse gas (GHG) emissions from energy and waste by 40% by 2024.</a:t>
                      </a:r>
                    </a:p>
                  </a:txBody>
                  <a:tcPr marL="27432" marR="27432" marT="27432" marB="27432">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93216306"/>
                  </a:ext>
                </a:extLst>
              </a:tr>
              <a:tr h="1596849">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922F11"/>
                          </a:solidFill>
                          <a:latin typeface="+mj-lt"/>
                          <a:ea typeface="+mn-ea"/>
                          <a:cs typeface="Leelawadee"/>
                        </a:rPr>
                        <a:t>POSITIVE </a:t>
                      </a:r>
                      <a:br>
                        <a:rPr lang="en-US" sz="1400" kern="1200">
                          <a:solidFill>
                            <a:srgbClr val="922F11"/>
                          </a:solidFill>
                          <a:latin typeface="+mj-lt"/>
                          <a:ea typeface="+mn-ea"/>
                          <a:cs typeface="Leelawadee"/>
                        </a:rPr>
                      </a:br>
                      <a:r>
                        <a:rPr lang="en-US" sz="1400" kern="1200">
                          <a:solidFill>
                            <a:srgbClr val="922F11"/>
                          </a:solidFill>
                          <a:latin typeface="+mj-lt"/>
                          <a:ea typeface="+mn-ea"/>
                          <a:cs typeface="Leelawadee"/>
                        </a:rPr>
                        <a:t>CHOICES</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E6D26"/>
                    </a:solidFill>
                  </a:tcPr>
                </a:tc>
                <a:tc>
                  <a:txBody>
                    <a:bodyPr/>
                    <a:lstStyle/>
                    <a:p>
                      <a:pPr marL="0" marR="0" lvl="0" indent="0" algn="ctr">
                        <a:lnSpc>
                          <a:spcPct val="100000"/>
                        </a:lnSpc>
                        <a:spcBef>
                          <a:spcPts val="0"/>
                        </a:spcBef>
                        <a:spcAft>
                          <a:spcPts val="0"/>
                        </a:spcAft>
                        <a:buNone/>
                      </a:pPr>
                      <a:r>
                        <a:rPr lang="en-GB" sz="1050" b="0" i="1" u="none" strike="noStrike" kern="1200" cap="none" spc="0" normalizeH="0" baseline="0" noProof="0">
                          <a:ln>
                            <a:noFill/>
                          </a:ln>
                          <a:solidFill>
                            <a:schemeClr val="accent3"/>
                          </a:solidFill>
                          <a:effectLst/>
                          <a:uLnTx/>
                          <a:uFillTx/>
                          <a:latin typeface="+mn-lt"/>
                        </a:rPr>
                        <a:t>Not a focus area for the customer.</a:t>
                      </a:r>
                      <a:endParaRPr kumimoji="0" lang="en-US" sz="2400" noProof="0">
                        <a:solidFill>
                          <a:schemeClr val="accent3"/>
                        </a:solidFill>
                        <a:latin typeface="+mn-lt"/>
                      </a:endParaRPr>
                    </a:p>
                  </a:txBody>
                  <a:tcPr marL="27432" marR="27432" marT="27432"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bl>
          </a:graphicData>
        </a:graphic>
      </p:graphicFrame>
      <p:pic>
        <p:nvPicPr>
          <p:cNvPr id="15" name="Picture 14" descr="A logo of a leaf in a circle&#10;&#10;Description automatically generated">
            <a:extLst>
              <a:ext uri="{FF2B5EF4-FFF2-40B4-BE49-F238E27FC236}">
                <a16:creationId xmlns:a16="http://schemas.microsoft.com/office/drawing/2014/main" id="{57CA4C39-D53A-3372-DCF7-0C8437FD535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pic>
        <p:nvPicPr>
          <p:cNvPr id="17" name="Picture 16" descr="A blue and green windmill with green arrows&#10;&#10;Description automatically generated">
            <a:extLst>
              <a:ext uri="{FF2B5EF4-FFF2-40B4-BE49-F238E27FC236}">
                <a16:creationId xmlns:a16="http://schemas.microsoft.com/office/drawing/2014/main" id="{D321BC09-44B9-0C4B-4C98-146DC7086A4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17884" y="3429000"/>
            <a:ext cx="556204" cy="604020"/>
          </a:xfrm>
          <a:prstGeom prst="rect">
            <a:avLst/>
          </a:prstGeom>
        </p:spPr>
      </p:pic>
      <p:pic>
        <p:nvPicPr>
          <p:cNvPr id="18" name="Picture 17" descr="A logo of a hand and a globe&#10;&#10;Description automatically generated">
            <a:extLst>
              <a:ext uri="{FF2B5EF4-FFF2-40B4-BE49-F238E27FC236}">
                <a16:creationId xmlns:a16="http://schemas.microsoft.com/office/drawing/2014/main" id="{0AC1C7EE-8978-4E03-03D3-0E8A508809C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27528" y="5032253"/>
            <a:ext cx="536916" cy="583072"/>
          </a:xfrm>
          <a:prstGeom prst="rect">
            <a:avLst/>
          </a:prstGeom>
        </p:spPr>
      </p:pic>
    </p:spTree>
    <p:extLst>
      <p:ext uri="{BB962C8B-B14F-4D97-AF65-F5344CB8AC3E}">
        <p14:creationId xmlns:p14="http://schemas.microsoft.com/office/powerpoint/2010/main" val="1868889861"/>
      </p:ext>
    </p:extLst>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AFE0A7-8884-961D-8A4C-70F3D20EC4E3}"/>
            </a:ext>
          </a:extLst>
        </p:cNvPr>
        <p:cNvGrpSpPr/>
        <p:nvPr/>
      </p:nvGrpSpPr>
      <p:grpSpPr>
        <a:xfrm>
          <a:off x="0" y="0"/>
          <a:ext cx="0" cy="0"/>
          <a:chOff x="0" y="0"/>
          <a:chExt cx="0" cy="0"/>
        </a:xfrm>
      </p:grpSpPr>
      <p:pic>
        <p:nvPicPr>
          <p:cNvPr id="11266" name="Picture 2" descr="Subway Logo and symbol, meaning, history, PNG, brand">
            <a:extLst>
              <a:ext uri="{FF2B5EF4-FFF2-40B4-BE49-F238E27FC236}">
                <a16:creationId xmlns:a16="http://schemas.microsoft.com/office/drawing/2014/main" id="{CB718DA5-898E-2A61-510A-0886F79158CB}"/>
              </a:ext>
            </a:extLst>
          </p:cNvPr>
          <p:cNvPicPr>
            <a:picLocks noChangeAspect="1" noChangeArrowheads="1"/>
          </p:cNvPicPr>
          <p:nvPr/>
        </p:nvPicPr>
        <p:blipFill>
          <a:blip r:embed="rId3">
            <a:biLevel thresh="25000"/>
            <a:extLst>
              <a:ext uri="{28A0092B-C50C-407E-A947-70E740481C1C}">
                <a14:useLocalDpi xmlns:a14="http://schemas.microsoft.com/office/drawing/2010/main" val="0"/>
              </a:ext>
            </a:extLst>
          </a:blip>
          <a:srcRect/>
          <a:stretch>
            <a:fillRect/>
          </a:stretch>
        </p:blipFill>
        <p:spPr bwMode="auto">
          <a:xfrm>
            <a:off x="12700" y="1781074"/>
            <a:ext cx="5918200" cy="3295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7297088"/>
      </p:ext>
    </p:extLst>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C91B3A-26EF-0A62-00FF-9A858C1220D1}"/>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7FDC0F7B-B63F-1564-00A9-E3B070EC7ECF}"/>
              </a:ext>
            </a:extLst>
          </p:cNvPr>
          <p:cNvGraphicFramePr>
            <a:graphicFrameLocks/>
          </p:cNvGraphicFramePr>
          <p:nvPr>
            <p:custDataLst>
              <p:tags r:id="rId1"/>
            </p:custDataLst>
            <p:extLst>
              <p:ext uri="{D42A27DB-BD31-4B8C-83A1-F6EECF244321}">
                <p14:modId xmlns:p14="http://schemas.microsoft.com/office/powerpoint/2010/main" val="7550765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5" name="think-cell data - do not delete" hidden="1">
                        <a:extLst>
                          <a:ext uri="{FF2B5EF4-FFF2-40B4-BE49-F238E27FC236}">
                            <a16:creationId xmlns:a16="http://schemas.microsoft.com/office/drawing/2014/main" id="{7FDC0F7B-B63F-1564-00A9-E3B070EC7EC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7" name="Picture 2">
            <a:extLst>
              <a:ext uri="{FF2B5EF4-FFF2-40B4-BE49-F238E27FC236}">
                <a16:creationId xmlns:a16="http://schemas.microsoft.com/office/drawing/2014/main" id="{E75AFA23-95B8-3801-BC63-B7472E58AF86}"/>
              </a:ext>
            </a:extLst>
          </p:cNvPr>
          <p:cNvPicPr>
            <a:picLocks noGrp="1" noChangeAspect="1" noChangeArrowheads="1"/>
          </p:cNvPicPr>
          <p:nvPr>
            <p:ph type="pic" sz="quarter" idx="14"/>
          </p:nvPr>
        </p:nvPicPr>
        <p:blipFill rotWithShape="1">
          <a:blip r:embed="rId6">
            <a:extLst>
              <a:ext uri="{28A0092B-C50C-407E-A947-70E740481C1C}">
                <a14:useLocalDpi xmlns:a14="http://schemas.microsoft.com/office/drawing/2010/main" val="0"/>
              </a:ext>
            </a:extLst>
          </a:blip>
          <a:srcRect l="-2470" t="-11100" r="-7121" b="-12188"/>
          <a:stretch>
            <a:fillRect/>
          </a:stretch>
        </p:blipFill>
        <p:spPr bwMode="auto">
          <a:xfrm>
            <a:off x="0" y="0"/>
            <a:ext cx="609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Single Corner Rounded 9">
            <a:extLst>
              <a:ext uri="{FF2B5EF4-FFF2-40B4-BE49-F238E27FC236}">
                <a16:creationId xmlns:a16="http://schemas.microsoft.com/office/drawing/2014/main" id="{2DAB1568-B40B-3611-45B0-31EA54F3FED5}"/>
              </a:ext>
            </a:extLst>
          </p:cNvPr>
          <p:cNvSpPr>
            <a:spLocks/>
          </p:cNvSpPr>
          <p:nvPr/>
        </p:nvSpPr>
        <p:spPr>
          <a:xfrm>
            <a:off x="6300438" y="825872"/>
            <a:ext cx="5852160" cy="66792"/>
          </a:xfrm>
          <a:prstGeom prst="round1Rect">
            <a:avLst>
              <a:gd name="adj" fmla="val 3618"/>
            </a:avLst>
          </a:prstGeom>
          <a:solidFill>
            <a:srgbClr val="0F440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182880" numCol="1" spcCol="38100" rtlCol="0" anchor="b">
            <a:noAutofit/>
          </a:bodyPr>
          <a:lstStyle/>
          <a:p>
            <a:pPr defTabSz="914400"/>
            <a:r>
              <a:rPr kumimoji="0" lang="en-US" sz="3200" b="0" i="0" u="none" strike="noStrike" kern="1200" cap="all" spc="0" normalizeH="0" baseline="0" noProof="0">
                <a:ln>
                  <a:noFill/>
                </a:ln>
                <a:solidFill>
                  <a:srgbClr val="0F440E"/>
                </a:solidFill>
                <a:effectLst/>
                <a:uLnTx/>
                <a:uFillTx/>
                <a:latin typeface="GT Pressura LCG Black"/>
                <a:ea typeface="+mj-ea"/>
                <a:cs typeface="+mj-cs"/>
              </a:rPr>
              <a:t>KEY TAKEAWAYS</a:t>
            </a:r>
            <a:endParaRPr lang="en-US" b="1">
              <a:solidFill>
                <a:srgbClr val="0F440E"/>
              </a:solidFill>
              <a:latin typeface="+mj-lt"/>
            </a:endParaRPr>
          </a:p>
        </p:txBody>
      </p:sp>
      <p:pic>
        <p:nvPicPr>
          <p:cNvPr id="11" name="Picture 10">
            <a:extLst>
              <a:ext uri="{FF2B5EF4-FFF2-40B4-BE49-F238E27FC236}">
                <a16:creationId xmlns:a16="http://schemas.microsoft.com/office/drawing/2014/main" id="{90BA176C-17A7-C7A6-AE19-AC635977F8CD}"/>
              </a:ext>
            </a:extLst>
          </p:cNvPr>
          <p:cNvPicPr>
            <a:picLocks noChangeAspect="1"/>
          </p:cNvPicPr>
          <p:nvPr/>
        </p:nvPicPr>
        <p:blipFill>
          <a:blip r:embed="rId7"/>
          <a:srcRect l="24821" r="18929"/>
          <a:stretch>
            <a:fillRect/>
          </a:stretch>
        </p:blipFill>
        <p:spPr>
          <a:xfrm rot="16200000">
            <a:off x="2520059" y="3282059"/>
            <a:ext cx="6857999" cy="293883"/>
          </a:xfrm>
          <a:custGeom>
            <a:avLst/>
            <a:gdLst>
              <a:gd name="connsiteX0" fmla="*/ 6857999 w 6857999"/>
              <a:gd name="connsiteY0" fmla="*/ 0 h 293883"/>
              <a:gd name="connsiteX1" fmla="*/ 6857999 w 6857999"/>
              <a:gd name="connsiteY1" fmla="*/ 293883 h 293883"/>
              <a:gd name="connsiteX2" fmla="*/ 0 w 6857999"/>
              <a:gd name="connsiteY2" fmla="*/ 293883 h 293883"/>
              <a:gd name="connsiteX3" fmla="*/ 0 w 6857999"/>
              <a:gd name="connsiteY3" fmla="*/ 0 h 293883"/>
            </a:gdLst>
            <a:ahLst/>
            <a:cxnLst>
              <a:cxn ang="0">
                <a:pos x="connsiteX0" y="connsiteY0"/>
              </a:cxn>
              <a:cxn ang="0">
                <a:pos x="connsiteX1" y="connsiteY1"/>
              </a:cxn>
              <a:cxn ang="0">
                <a:pos x="connsiteX2" y="connsiteY2"/>
              </a:cxn>
              <a:cxn ang="0">
                <a:pos x="connsiteX3" y="connsiteY3"/>
              </a:cxn>
            </a:cxnLst>
            <a:rect l="l" t="t" r="r" b="b"/>
            <a:pathLst>
              <a:path w="6857999" h="293883">
                <a:moveTo>
                  <a:pt x="6857999" y="0"/>
                </a:moveTo>
                <a:lnTo>
                  <a:pt x="6857999" y="293883"/>
                </a:lnTo>
                <a:lnTo>
                  <a:pt x="0" y="293883"/>
                </a:lnTo>
                <a:lnTo>
                  <a:pt x="0" y="0"/>
                </a:lnTo>
                <a:close/>
              </a:path>
            </a:pathLst>
          </a:custGeom>
          <a:effectLst>
            <a:outerShdw blurRad="50800" dist="38100" dir="10800000" algn="r" rotWithShape="0">
              <a:prstClr val="black">
                <a:alpha val="20000"/>
              </a:prstClr>
            </a:outerShdw>
          </a:effectLst>
        </p:spPr>
      </p:pic>
      <p:sp>
        <p:nvSpPr>
          <p:cNvPr id="12" name="Rectangle: Rounded Corners 11">
            <a:extLst>
              <a:ext uri="{FF2B5EF4-FFF2-40B4-BE49-F238E27FC236}">
                <a16:creationId xmlns:a16="http://schemas.microsoft.com/office/drawing/2014/main" id="{18C4C348-101F-8658-98D5-3846E24EFD48}"/>
              </a:ext>
            </a:extLst>
          </p:cNvPr>
          <p:cNvSpPr>
            <a:spLocks/>
          </p:cNvSpPr>
          <p:nvPr/>
        </p:nvSpPr>
        <p:spPr>
          <a:xfrm rot="10800000" flipH="1" flipV="1">
            <a:off x="6300438" y="1062650"/>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pPr>
              <a:spcBef>
                <a:spcPts val="200"/>
              </a:spcBef>
              <a:defRPr/>
            </a:pPr>
            <a:r>
              <a:rPr lang="en-US" sz="2400" b="1">
                <a:solidFill>
                  <a:srgbClr val="8EBC29"/>
                </a:solidFill>
              </a:rPr>
              <a:t>Recycled plastic</a:t>
            </a:r>
          </a:p>
        </p:txBody>
      </p:sp>
      <p:sp>
        <p:nvSpPr>
          <p:cNvPr id="13" name="Rectangle: Rounded Corners 12">
            <a:extLst>
              <a:ext uri="{FF2B5EF4-FFF2-40B4-BE49-F238E27FC236}">
                <a16:creationId xmlns:a16="http://schemas.microsoft.com/office/drawing/2014/main" id="{E474CB42-AB05-7FDF-90CD-349ECD004D09}"/>
              </a:ext>
            </a:extLst>
          </p:cNvPr>
          <p:cNvSpPr>
            <a:spLocks/>
          </p:cNvSpPr>
          <p:nvPr/>
        </p:nvSpPr>
        <p:spPr>
          <a:xfrm rot="10800000" flipH="1" flipV="1">
            <a:off x="6386385" y="1711260"/>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a:lnSpc>
                <a:spcPct val="100000"/>
              </a:lnSpc>
              <a:spcBef>
                <a:spcPts val="200"/>
              </a:spcBef>
              <a:defRPr/>
            </a:pPr>
            <a:r>
              <a:rPr lang="en-US">
                <a:solidFill>
                  <a:schemeClr val="bg1"/>
                </a:solidFill>
              </a:rPr>
              <a:t>Subway and PepsiCo align in their goals to increase recycled material in plastic packaging.</a:t>
            </a:r>
          </a:p>
        </p:txBody>
      </p:sp>
      <p:sp>
        <p:nvSpPr>
          <p:cNvPr id="14" name="Rectangle: Rounded Corners 13">
            <a:extLst>
              <a:ext uri="{FF2B5EF4-FFF2-40B4-BE49-F238E27FC236}">
                <a16:creationId xmlns:a16="http://schemas.microsoft.com/office/drawing/2014/main" id="{81700E33-DC7E-AC71-02C2-D8320466FA46}"/>
              </a:ext>
            </a:extLst>
          </p:cNvPr>
          <p:cNvSpPr>
            <a:spLocks/>
          </p:cNvSpPr>
          <p:nvPr/>
        </p:nvSpPr>
        <p:spPr>
          <a:xfrm rot="10800000" flipH="1" flipV="1">
            <a:off x="6300438" y="3667989"/>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pPr>
              <a:spcBef>
                <a:spcPts val="200"/>
              </a:spcBef>
              <a:defRPr/>
            </a:pPr>
            <a:r>
              <a:rPr lang="en-US" sz="2400" b="1">
                <a:solidFill>
                  <a:srgbClr val="8EBC29"/>
                </a:solidFill>
              </a:rPr>
              <a:t>Sustainable sourcing</a:t>
            </a:r>
          </a:p>
        </p:txBody>
      </p:sp>
      <p:sp>
        <p:nvSpPr>
          <p:cNvPr id="15" name="Rectangle: Rounded Corners 14">
            <a:extLst>
              <a:ext uri="{FF2B5EF4-FFF2-40B4-BE49-F238E27FC236}">
                <a16:creationId xmlns:a16="http://schemas.microsoft.com/office/drawing/2014/main" id="{3D4FF2DB-995F-6ACF-1F27-13CBDE9C2CB3}"/>
              </a:ext>
            </a:extLst>
          </p:cNvPr>
          <p:cNvSpPr>
            <a:spLocks/>
          </p:cNvSpPr>
          <p:nvPr/>
        </p:nvSpPr>
        <p:spPr>
          <a:xfrm rot="10800000" flipH="1" flipV="1">
            <a:off x="6386385" y="4281323"/>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a:spcBef>
                <a:spcPts val="200"/>
              </a:spcBef>
              <a:defRPr/>
            </a:pPr>
            <a:r>
              <a:rPr lang="en-US">
                <a:solidFill>
                  <a:schemeClr val="bg1"/>
                </a:solidFill>
              </a:rPr>
              <a:t>Both share goals to sustainably and ethically source products, but Subway’s is much broader in nature and not data and target-driven. </a:t>
            </a:r>
          </a:p>
        </p:txBody>
      </p:sp>
      <p:sp>
        <p:nvSpPr>
          <p:cNvPr id="16" name="Oval 15">
            <a:extLst>
              <a:ext uri="{FF2B5EF4-FFF2-40B4-BE49-F238E27FC236}">
                <a16:creationId xmlns:a16="http://schemas.microsoft.com/office/drawing/2014/main" id="{16471D6F-DEE6-939D-EF7B-1EE6F3A5CD34}"/>
              </a:ext>
            </a:extLst>
          </p:cNvPr>
          <p:cNvSpPr/>
          <p:nvPr/>
        </p:nvSpPr>
        <p:spPr>
          <a:xfrm>
            <a:off x="6375234" y="3785645"/>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B6C1CD2-1335-6380-1B36-80211C713FF2}"/>
              </a:ext>
            </a:extLst>
          </p:cNvPr>
          <p:cNvSpPr/>
          <p:nvPr/>
        </p:nvSpPr>
        <p:spPr>
          <a:xfrm>
            <a:off x="6375234" y="1171322"/>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5C6727A5-3ADB-69D1-F3BF-DC435CEB855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26076" y="1222164"/>
            <a:ext cx="304800" cy="304800"/>
          </a:xfrm>
          <a:prstGeom prst="rect">
            <a:avLst/>
          </a:prstGeom>
        </p:spPr>
      </p:pic>
      <p:pic>
        <p:nvPicPr>
          <p:cNvPr id="4" name="Graphic 3">
            <a:extLst>
              <a:ext uri="{FF2B5EF4-FFF2-40B4-BE49-F238E27FC236}">
                <a16:creationId xmlns:a16="http://schemas.microsoft.com/office/drawing/2014/main" id="{84EB43B2-B986-B174-37F1-F35255A68F7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440400" y="3850812"/>
            <a:ext cx="276152" cy="276150"/>
          </a:xfrm>
          <a:prstGeom prst="rect">
            <a:avLst/>
          </a:prstGeom>
        </p:spPr>
      </p:pic>
    </p:spTree>
    <p:extLst>
      <p:ext uri="{BB962C8B-B14F-4D97-AF65-F5344CB8AC3E}">
        <p14:creationId xmlns:p14="http://schemas.microsoft.com/office/powerpoint/2010/main" val="4014930062"/>
      </p:ext>
    </p:extLst>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8DBDBA-3A1F-A401-A829-61E3851BEBF8}"/>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886E279C-9A66-7D31-48A4-B7619FA35BC9}"/>
              </a:ext>
            </a:extLst>
          </p:cNvPr>
          <p:cNvGraphicFramePr>
            <a:graphicFrameLocks noChangeAspect="1"/>
          </p:cNvGraphicFramePr>
          <p:nvPr>
            <p:custDataLst>
              <p:tags r:id="rId1"/>
            </p:custDataLst>
            <p:extLst>
              <p:ext uri="{D42A27DB-BD31-4B8C-83A1-F6EECF244321}">
                <p14:modId xmlns:p14="http://schemas.microsoft.com/office/powerpoint/2010/main" val="42164896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2" name="think-cell data - do not delete" hidden="1">
                        <a:extLst>
                          <a:ext uri="{FF2B5EF4-FFF2-40B4-BE49-F238E27FC236}">
                            <a16:creationId xmlns:a16="http://schemas.microsoft.com/office/drawing/2014/main" id="{886E279C-9A66-7D31-48A4-B7619FA35BC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F37A301F-A62B-F9D0-1115-300EC287B050}"/>
              </a:ext>
            </a:extLst>
          </p:cNvPr>
          <p:cNvSpPr>
            <a:spLocks noGrp="1"/>
          </p:cNvSpPr>
          <p:nvPr>
            <p:ph type="title"/>
          </p:nvPr>
        </p:nvSpPr>
        <p:spPr>
          <a:xfrm>
            <a:off x="304800" y="247650"/>
            <a:ext cx="11585575" cy="968375"/>
          </a:xfrm>
        </p:spPr>
        <p:txBody>
          <a:bodyPr vert="horz" rIns="0"/>
          <a:lstStyle/>
          <a:p>
            <a:pPr lvl="0"/>
            <a:r>
              <a:rPr lang="en-US" sz="3000"/>
              <a:t>SUBWAY’S SUSTAINABILITY FOCUS AREAS</a:t>
            </a:r>
            <a:br>
              <a:rPr lang="en-US" sz="3000"/>
            </a:br>
            <a:r>
              <a:rPr lang="en-US" sz="1800" i="1"/>
              <a:t>And how these focus areas align with pep+ pillars</a:t>
            </a:r>
          </a:p>
        </p:txBody>
      </p:sp>
      <p:pic>
        <p:nvPicPr>
          <p:cNvPr id="6" name="Picture 2">
            <a:extLst>
              <a:ext uri="{FF2B5EF4-FFF2-40B4-BE49-F238E27FC236}">
                <a16:creationId xmlns:a16="http://schemas.microsoft.com/office/drawing/2014/main" id="{DA989595-7A7C-78C8-EDE2-5EAB382FD85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199" t="41193" r="6383" b="41193"/>
          <a:stretch>
            <a:fillRect/>
          </a:stretch>
        </p:blipFill>
        <p:spPr bwMode="auto">
          <a:xfrm>
            <a:off x="9998390" y="396399"/>
            <a:ext cx="1888810" cy="380594"/>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Top Corners Rounded 11">
            <a:extLst>
              <a:ext uri="{FF2B5EF4-FFF2-40B4-BE49-F238E27FC236}">
                <a16:creationId xmlns:a16="http://schemas.microsoft.com/office/drawing/2014/main" id="{9CB2DEAB-FE49-593C-3356-792CFE80059A}"/>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3" name="Table 4">
            <a:extLst>
              <a:ext uri="{FF2B5EF4-FFF2-40B4-BE49-F238E27FC236}">
                <a16:creationId xmlns:a16="http://schemas.microsoft.com/office/drawing/2014/main" id="{F7FBDE5A-634D-B9C2-12B9-33EC2540E7B2}"/>
              </a:ext>
            </a:extLst>
          </p:cNvPr>
          <p:cNvGraphicFramePr>
            <a:graphicFrameLocks noGrp="1"/>
          </p:cNvGraphicFramePr>
          <p:nvPr>
            <p:extLst>
              <p:ext uri="{D42A27DB-BD31-4B8C-83A1-F6EECF244321}">
                <p14:modId xmlns:p14="http://schemas.microsoft.com/office/powerpoint/2010/main" val="1307997063"/>
              </p:ext>
            </p:extLst>
          </p:nvPr>
        </p:nvGraphicFramePr>
        <p:xfrm>
          <a:off x="-7620" y="1148230"/>
          <a:ext cx="11986260" cy="5546471"/>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3332480">
                  <a:extLst>
                    <a:ext uri="{9D8B030D-6E8A-4147-A177-3AD203B41FA5}">
                      <a16:colId xmlns:a16="http://schemas.microsoft.com/office/drawing/2014/main" val="2382844442"/>
                    </a:ext>
                  </a:extLst>
                </a:gridCol>
                <a:gridCol w="3332480">
                  <a:extLst>
                    <a:ext uri="{9D8B030D-6E8A-4147-A177-3AD203B41FA5}">
                      <a16:colId xmlns:a16="http://schemas.microsoft.com/office/drawing/2014/main" val="957515009"/>
                    </a:ext>
                  </a:extLst>
                </a:gridCol>
                <a:gridCol w="3332480">
                  <a:extLst>
                    <a:ext uri="{9D8B030D-6E8A-4147-A177-3AD203B41FA5}">
                      <a16:colId xmlns:a16="http://schemas.microsoft.com/office/drawing/2014/main" val="2353111847"/>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ts val="1575"/>
                        </a:lnSpc>
                      </a:pPr>
                      <a:r>
                        <a:rPr lang="en-US" sz="1200" b="1" i="0" noProof="0">
                          <a:solidFill>
                            <a:schemeClr val="bg1"/>
                          </a:solidFill>
                          <a:effectLst/>
                          <a:latin typeface="+mn-lt"/>
                          <a:cs typeface="Leelawadee" panose="020B0502040204020203" pitchFamily="34" charset="-34"/>
                        </a:rPr>
                        <a:t>Preserve Our Planet​</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ts val="1575"/>
                        </a:lnSpc>
                      </a:pPr>
                      <a:r>
                        <a:rPr lang="en-US" sz="1200" b="1" i="0" noProof="0">
                          <a:solidFill>
                            <a:schemeClr val="bg1"/>
                          </a:solidFill>
                          <a:effectLst/>
                          <a:latin typeface="+mn-lt"/>
                          <a:cs typeface="Leelawadee" panose="020B0502040204020203" pitchFamily="34" charset="-34"/>
                        </a:rPr>
                        <a:t>Building Stronger Communities​​</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ts val="1575"/>
                        </a:lnSpc>
                      </a:pPr>
                      <a:r>
                        <a:rPr lang="en-US" sz="1200" b="1" i="0" noProof="0">
                          <a:solidFill>
                            <a:schemeClr val="bg1"/>
                          </a:solidFill>
                          <a:effectLst/>
                          <a:latin typeface="+mn-lt"/>
                          <a:cs typeface="Leelawadee" panose="020B0502040204020203" pitchFamily="34" charset="-34"/>
                        </a:rPr>
                        <a:t>Promote Well Being​​</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1097280">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954F07"/>
                          </a:solidFill>
                          <a:latin typeface="+mj-lt"/>
                          <a:ea typeface="+mn-ea"/>
                          <a:cs typeface="Leelawadee"/>
                        </a:rPr>
                        <a:t>POSITIVE </a:t>
                      </a:r>
                      <a:br>
                        <a:rPr lang="en-US" sz="1400" kern="1200">
                          <a:solidFill>
                            <a:srgbClr val="954F07"/>
                          </a:solidFill>
                          <a:latin typeface="+mj-lt"/>
                          <a:ea typeface="+mn-ea"/>
                          <a:cs typeface="Leelawadee"/>
                        </a:rPr>
                      </a:br>
                      <a:r>
                        <a:rPr lang="en-US" sz="1400" kern="1200">
                          <a:solidFill>
                            <a:srgbClr val="954F07"/>
                          </a:solidFill>
                          <a:latin typeface="+mj-lt"/>
                          <a:ea typeface="+mn-ea"/>
                          <a:cs typeface="Leelawadee"/>
                        </a:rPr>
                        <a:t>AGRICULTURE</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9F0A"/>
                    </a:solidFill>
                  </a:tcPr>
                </a:tc>
                <a:tc>
                  <a:txBody>
                    <a:bodyPr/>
                    <a:lstStyle/>
                    <a:p>
                      <a:pPr marL="120650" indent="-120650" algn="l" rtl="0" fontAlgn="base">
                        <a:lnSpc>
                          <a:spcPct val="100000"/>
                        </a:lnSpc>
                        <a:spcBef>
                          <a:spcPts val="400"/>
                        </a:spcBef>
                        <a:buFont typeface="Arial" panose="020B0604020202020204" pitchFamily="34" charset="0"/>
                        <a:buChar char="•"/>
                      </a:pPr>
                      <a:r>
                        <a:rPr lang="en-US" sz="1050" b="0" i="0" noProof="0">
                          <a:solidFill>
                            <a:schemeClr val="accent3"/>
                          </a:solidFill>
                          <a:effectLst/>
                          <a:highlight>
                            <a:srgbClr val="4FE2F3"/>
                          </a:highlight>
                          <a:latin typeface="+mn-lt"/>
                          <a:cs typeface="Leelawadee" panose="020B0502040204020203" pitchFamily="34" charset="-34"/>
                        </a:rPr>
                        <a:t>Goal:</a:t>
                      </a:r>
                      <a:r>
                        <a:rPr lang="en-US" sz="1050" b="0" i="0" noProof="0">
                          <a:solidFill>
                            <a:schemeClr val="accent3"/>
                          </a:solidFill>
                          <a:effectLst/>
                          <a:latin typeface="+mn-lt"/>
                          <a:cs typeface="Leelawadee" panose="020B0502040204020203" pitchFamily="34" charset="-34"/>
                        </a:rPr>
                        <a:t> Achieve sustainable and ethical sourcing </a:t>
                      </a:r>
                      <a:br>
                        <a:rPr lang="en-US" sz="1050" b="0" i="0" noProof="0">
                          <a:solidFill>
                            <a:schemeClr val="accent3"/>
                          </a:solidFill>
                          <a:effectLst/>
                          <a:latin typeface="+mn-lt"/>
                          <a:cs typeface="Leelawadee" panose="020B0502040204020203" pitchFamily="34" charset="-34"/>
                        </a:rPr>
                      </a:br>
                      <a:r>
                        <a:rPr lang="en-US" sz="1050" b="0" i="0" noProof="0">
                          <a:solidFill>
                            <a:schemeClr val="accent3"/>
                          </a:solidFill>
                          <a:effectLst/>
                          <a:latin typeface="+mn-lt"/>
                          <a:cs typeface="Leelawadee" panose="020B0502040204020203" pitchFamily="34" charset="-34"/>
                        </a:rPr>
                        <a:t>and supply chain management​</a:t>
                      </a:r>
                    </a:p>
                    <a:p>
                      <a:pPr marL="120650" indent="-120650" algn="l" rtl="0" fontAlgn="base">
                        <a:lnSpc>
                          <a:spcPct val="100000"/>
                        </a:lnSpc>
                        <a:spcBef>
                          <a:spcPts val="200"/>
                        </a:spcBef>
                        <a:buFont typeface="Arial" panose="020B0604020202020204" pitchFamily="34" charset="0"/>
                        <a:buChar char="•"/>
                      </a:pPr>
                      <a:r>
                        <a:rPr lang="en-US" sz="1050" b="0" i="0" noProof="0">
                          <a:solidFill>
                            <a:schemeClr val="accent3"/>
                          </a:solidFill>
                          <a:effectLst/>
                          <a:highlight>
                            <a:srgbClr val="4FE2F3"/>
                          </a:highlight>
                          <a:latin typeface="+mn-lt"/>
                          <a:cs typeface="Leelawadee" panose="020B0502040204020203" pitchFamily="34" charset="-34"/>
                        </a:rPr>
                        <a:t>Goal:</a:t>
                      </a:r>
                      <a:r>
                        <a:rPr lang="en-US" sz="1050" b="0" i="0" noProof="0">
                          <a:solidFill>
                            <a:schemeClr val="accent3"/>
                          </a:solidFill>
                          <a:effectLst/>
                          <a:latin typeface="+mn-lt"/>
                          <a:cs typeface="Leelawadee" panose="020B0502040204020203" pitchFamily="34" charset="-34"/>
                        </a:rPr>
                        <a:t> Uphold principles of responsible farming, fishing and animal husbandry​</a:t>
                      </a:r>
                    </a:p>
                    <a:p>
                      <a:pPr marL="120650" indent="-120650" algn="l" rtl="0" fontAlgn="base">
                        <a:lnSpc>
                          <a:spcPct val="100000"/>
                        </a:lnSpc>
                        <a:spcBef>
                          <a:spcPts val="200"/>
                        </a:spcBef>
                        <a:buFont typeface="Arial" panose="020B0604020202020204" pitchFamily="34" charset="0"/>
                        <a:buChar char="•"/>
                      </a:pPr>
                      <a:r>
                        <a:rPr lang="en-US" sz="1050" b="0" i="0" noProof="0">
                          <a:solidFill>
                            <a:schemeClr val="accent3"/>
                          </a:solidFill>
                          <a:effectLst/>
                          <a:highlight>
                            <a:srgbClr val="4FE2F3"/>
                          </a:highlight>
                          <a:latin typeface="+mn-lt"/>
                          <a:cs typeface="Leelawadee" panose="020B0502040204020203" pitchFamily="34" charset="-34"/>
                        </a:rPr>
                        <a:t>Goal:</a:t>
                      </a:r>
                      <a:r>
                        <a:rPr lang="en-US" sz="1050" b="0" i="0" noProof="0">
                          <a:solidFill>
                            <a:schemeClr val="accent3"/>
                          </a:solidFill>
                          <a:effectLst/>
                          <a:latin typeface="+mn-lt"/>
                          <a:cs typeface="Leelawadee" panose="020B0502040204020203" pitchFamily="34" charset="-34"/>
                        </a:rPr>
                        <a:t> Advocate for human treatment of farm animals​</a:t>
                      </a:r>
                    </a:p>
                    <a:p>
                      <a:pPr marL="120650" indent="-120650" algn="l" rtl="0" fontAlgn="base">
                        <a:lnSpc>
                          <a:spcPct val="100000"/>
                        </a:lnSpc>
                        <a:spcBef>
                          <a:spcPts val="200"/>
                        </a:spcBef>
                        <a:buFont typeface="Arial" panose="020B0604020202020204" pitchFamily="34" charset="0"/>
                        <a:buChar char="•"/>
                      </a:pPr>
                      <a:r>
                        <a:rPr lang="en-US" sz="1050" b="0" i="0" noProof="0">
                          <a:solidFill>
                            <a:schemeClr val="accent3"/>
                          </a:solidFill>
                          <a:effectLst/>
                          <a:highlight>
                            <a:srgbClr val="4FE2F3"/>
                          </a:highlight>
                          <a:latin typeface="+mn-lt"/>
                          <a:cs typeface="Leelawadee" panose="020B0502040204020203" pitchFamily="34" charset="-34"/>
                        </a:rPr>
                        <a:t>Goal:</a:t>
                      </a:r>
                      <a:r>
                        <a:rPr lang="en-US" sz="1050" b="0" i="0" noProof="0">
                          <a:solidFill>
                            <a:schemeClr val="accent3"/>
                          </a:solidFill>
                          <a:effectLst/>
                          <a:latin typeface="+mn-lt"/>
                          <a:cs typeface="Leelawadee" panose="020B0502040204020203" pitchFamily="34" charset="-34"/>
                        </a:rPr>
                        <a:t> Use sustainable forest management practices in forests owned, leased, or managed to </a:t>
                      </a:r>
                      <a:br>
                        <a:rPr lang="en-US" sz="1050" b="0" i="0" noProof="0">
                          <a:solidFill>
                            <a:schemeClr val="accent3"/>
                          </a:solidFill>
                          <a:effectLst/>
                          <a:latin typeface="+mn-lt"/>
                          <a:cs typeface="Leelawadee" panose="020B0502040204020203" pitchFamily="34" charset="-34"/>
                        </a:rPr>
                      </a:br>
                      <a:r>
                        <a:rPr lang="en-US" sz="1050" b="0" i="0" noProof="0">
                          <a:solidFill>
                            <a:schemeClr val="accent3"/>
                          </a:solidFill>
                          <a:effectLst/>
                          <a:latin typeface="+mn-lt"/>
                          <a:cs typeface="Leelawadee" panose="020B0502040204020203" pitchFamily="34" charset="-34"/>
                        </a:rPr>
                        <a:t>provide fiber, paper, timber and other forest-based products.​</a:t>
                      </a:r>
                    </a:p>
                    <a:p>
                      <a:pPr marL="120650" indent="-120650" algn="l" rtl="0" fontAlgn="base">
                        <a:lnSpc>
                          <a:spcPct val="100000"/>
                        </a:lnSpc>
                        <a:spcBef>
                          <a:spcPts val="200"/>
                        </a:spcBef>
                        <a:buFont typeface="Arial" panose="020B0604020202020204" pitchFamily="34" charset="0"/>
                        <a:buChar char="•"/>
                      </a:pPr>
                      <a:r>
                        <a:rPr lang="en-US" sz="1050" b="0" i="0" noProof="0">
                          <a:solidFill>
                            <a:schemeClr val="accent3"/>
                          </a:solidFill>
                          <a:effectLst/>
                          <a:highlight>
                            <a:srgbClr val="4FE2F3"/>
                          </a:highlight>
                          <a:latin typeface="+mn-lt"/>
                          <a:cs typeface="Leelawadee" panose="020B0502040204020203" pitchFamily="34" charset="-34"/>
                        </a:rPr>
                        <a:t>Goal:</a:t>
                      </a:r>
                      <a:r>
                        <a:rPr lang="en-US" sz="1050" b="0" i="0" noProof="0">
                          <a:solidFill>
                            <a:schemeClr val="accent3"/>
                          </a:solidFill>
                          <a:effectLst/>
                          <a:latin typeface="+mn-lt"/>
                          <a:cs typeface="Leelawadee" panose="020B0502040204020203" pitchFamily="34" charset="-34"/>
                        </a:rPr>
                        <a:t> Leverage principles and implementing sustainable agriculture practices that enable farmers to increase production on currently farmed land and minimize impacts on the surrounding area.​</a:t>
                      </a:r>
                    </a:p>
                    <a:p>
                      <a:pPr marL="120650" indent="-120650" algn="l" rtl="0" fontAlgn="base">
                        <a:lnSpc>
                          <a:spcPct val="100000"/>
                        </a:lnSpc>
                        <a:spcBef>
                          <a:spcPts val="200"/>
                        </a:spcBef>
                        <a:buFont typeface="Arial" panose="020B0604020202020204" pitchFamily="34" charset="0"/>
                        <a:buChar char="•"/>
                      </a:pPr>
                      <a:r>
                        <a:rPr lang="en-US" sz="1050" b="0" i="0" noProof="0">
                          <a:solidFill>
                            <a:schemeClr val="accent3"/>
                          </a:solidFill>
                          <a:effectLst/>
                          <a:highlight>
                            <a:srgbClr val="4FE2F3"/>
                          </a:highlight>
                          <a:latin typeface="+mn-lt"/>
                          <a:cs typeface="Leelawadee" panose="020B0502040204020203" pitchFamily="34" charset="-34"/>
                        </a:rPr>
                        <a:t>Goal:</a:t>
                      </a:r>
                      <a:r>
                        <a:rPr lang="en-US" sz="1050" b="0" i="0" noProof="0">
                          <a:solidFill>
                            <a:schemeClr val="accent3"/>
                          </a:solidFill>
                          <a:effectLst/>
                          <a:latin typeface="+mn-lt"/>
                          <a:cs typeface="Leelawadee" panose="020B0502040204020203" pitchFamily="34" charset="-34"/>
                        </a:rPr>
                        <a:t> Preserve biodiversity and cultural values and optimize the social, environmental and economic benefits of managed forests.​</a:t>
                      </a:r>
                    </a:p>
                    <a:p>
                      <a:pPr marL="120650" indent="-120650" algn="l" rtl="0" fontAlgn="base">
                        <a:lnSpc>
                          <a:spcPct val="100000"/>
                        </a:lnSpc>
                        <a:spcBef>
                          <a:spcPts val="200"/>
                        </a:spcBef>
                        <a:buFont typeface="Arial" panose="020B0604020202020204" pitchFamily="34" charset="0"/>
                        <a:buChar char="•"/>
                      </a:pPr>
                      <a:r>
                        <a:rPr lang="en-US" sz="1050" b="0" i="0" noProof="0">
                          <a:solidFill>
                            <a:schemeClr val="accent3"/>
                          </a:solidFill>
                          <a:effectLst/>
                          <a:highlight>
                            <a:srgbClr val="4FE2F3"/>
                          </a:highlight>
                          <a:latin typeface="+mn-lt"/>
                          <a:cs typeface="Leelawadee" panose="020B0502040204020203" pitchFamily="34" charset="-34"/>
                        </a:rPr>
                        <a:t>Goal:</a:t>
                      </a:r>
                      <a:r>
                        <a:rPr lang="en-US" sz="1050" b="0" i="0" noProof="0">
                          <a:solidFill>
                            <a:schemeClr val="accent3"/>
                          </a:solidFill>
                          <a:effectLst/>
                          <a:latin typeface="+mn-lt"/>
                          <a:cs typeface="Leelawadee" panose="020B0502040204020203" pitchFamily="34" charset="-34"/>
                        </a:rPr>
                        <a:t> Ensure that policy implementation that supports the inclusion of smallholders in their supply chains​</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a:ln>
                            <a:noFill/>
                          </a:ln>
                          <a:solidFill>
                            <a:schemeClr val="accent3"/>
                          </a:solidFill>
                          <a:effectLst/>
                          <a:uLnTx/>
                          <a:uFillTx/>
                          <a:latin typeface="+mn-lt"/>
                          <a:ea typeface="+mn-ea"/>
                          <a:cs typeface="Leelawadee" panose="020B0502040204020203" pitchFamily="34" charset="-34"/>
                        </a:rPr>
                        <a:t>Not a focus area for the customer.</a:t>
                      </a:r>
                      <a:endParaRPr kumimoji="0" lang="en-US" sz="1050" b="0" i="0" u="none" strike="noStrike" kern="1200" cap="none" spc="0" normalizeH="0" baseline="0" noProof="0">
                        <a:ln>
                          <a:noFill/>
                        </a:ln>
                        <a:solidFill>
                          <a:schemeClr val="accent3"/>
                        </a:solidFill>
                        <a:effectLst/>
                        <a:uLnTx/>
                        <a:uFillTx/>
                        <a:latin typeface="+mn-lt"/>
                        <a:ea typeface="+mn-ea"/>
                        <a:cs typeface="Leelawadee" panose="020B0502040204020203" pitchFamily="34" charset="-34"/>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indent="-120650" algn="l" rtl="0" fontAlgn="base">
                        <a:lnSpc>
                          <a:spcPct val="100000"/>
                        </a:lnSpc>
                        <a:buFont typeface="Arial" panose="020B0604020202020204" pitchFamily="34" charset="0"/>
                        <a:buChar char="•"/>
                      </a:pPr>
                      <a:r>
                        <a:rPr lang="en-US" sz="1050" b="0" i="0" noProof="0">
                          <a:solidFill>
                            <a:schemeClr val="accent3"/>
                          </a:solidFill>
                          <a:effectLst/>
                          <a:highlight>
                            <a:srgbClr val="4FE2F3"/>
                          </a:highlight>
                          <a:latin typeface="+mn-lt"/>
                          <a:cs typeface="Leelawadee" panose="020B0502040204020203" pitchFamily="34" charset="-34"/>
                        </a:rPr>
                        <a:t>Goal:</a:t>
                      </a:r>
                      <a:r>
                        <a:rPr lang="en-US" sz="1050" b="0" i="0" noProof="0">
                          <a:solidFill>
                            <a:schemeClr val="accent3"/>
                          </a:solidFill>
                          <a:effectLst/>
                          <a:latin typeface="+mn-lt"/>
                          <a:cs typeface="Leelawadee" panose="020B0502040204020203" pitchFamily="34" charset="-34"/>
                        </a:rPr>
                        <a:t> Ensure safe use of bioengineered agricultural produce ingredients (GMOs)​</a:t>
                      </a: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1975104">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indent="-120650" algn="l" rtl="0" fontAlgn="base">
                        <a:lnSpc>
                          <a:spcPct val="100000"/>
                        </a:lnSpc>
                        <a:buFont typeface="Arial" panose="020B0604020202020204" pitchFamily="34" charset="0"/>
                        <a:buChar char="•"/>
                      </a:pPr>
                      <a:r>
                        <a:rPr lang="en-US" sz="1050" b="0" i="0" noProof="0">
                          <a:solidFill>
                            <a:schemeClr val="accent3"/>
                          </a:solidFill>
                          <a:effectLst/>
                          <a:highlight>
                            <a:srgbClr val="FFC624"/>
                          </a:highlight>
                          <a:latin typeface="+mn-lt"/>
                          <a:cs typeface="Leelawadee" panose="020B0502040204020203" pitchFamily="34" charset="-34"/>
                        </a:rPr>
                        <a:t>Target:</a:t>
                      </a:r>
                      <a:r>
                        <a:rPr lang="en-US" sz="1050" b="0" i="0" noProof="0">
                          <a:solidFill>
                            <a:schemeClr val="accent3"/>
                          </a:solidFill>
                          <a:effectLst/>
                          <a:latin typeface="+mn-lt"/>
                          <a:cs typeface="Leelawadee" panose="020B0502040204020203" pitchFamily="34" charset="-34"/>
                        </a:rPr>
                        <a:t> Design 100% of our packaging to be recyclable, compostable or biodegradable.​</a:t>
                      </a:r>
                    </a:p>
                    <a:p>
                      <a:pPr marL="120650" indent="-120650" algn="l" rtl="0" fontAlgn="base">
                        <a:lnSpc>
                          <a:spcPct val="100000"/>
                        </a:lnSpc>
                        <a:spcBef>
                          <a:spcPts val="200"/>
                        </a:spcBef>
                        <a:buFont typeface="Arial" panose="020B0604020202020204" pitchFamily="34" charset="0"/>
                        <a:buChar char="•"/>
                      </a:pPr>
                      <a:r>
                        <a:rPr lang="en-US" sz="1050" b="0" i="0" noProof="0">
                          <a:solidFill>
                            <a:schemeClr val="accent3"/>
                          </a:solidFill>
                          <a:effectLst/>
                          <a:highlight>
                            <a:srgbClr val="4FE2F3"/>
                          </a:highlight>
                          <a:latin typeface="+mn-lt"/>
                          <a:cs typeface="Leelawadee" panose="020B0502040204020203" pitchFamily="34" charset="-34"/>
                        </a:rPr>
                        <a:t>Goal:</a:t>
                      </a:r>
                      <a:r>
                        <a:rPr lang="en-US" sz="1050" b="0" i="0" noProof="0">
                          <a:solidFill>
                            <a:schemeClr val="accent3"/>
                          </a:solidFill>
                          <a:effectLst/>
                          <a:latin typeface="+mn-lt"/>
                          <a:cs typeface="Leelawadee" panose="020B0502040204020203" pitchFamily="34" charset="-34"/>
                        </a:rPr>
                        <a:t> Increase recycled material content in paper and plastic packaging.​</a:t>
                      </a:r>
                    </a:p>
                    <a:p>
                      <a:pPr marL="120650" indent="-120650" algn="l" rtl="0" fontAlgn="base">
                        <a:lnSpc>
                          <a:spcPct val="100000"/>
                        </a:lnSpc>
                        <a:spcBef>
                          <a:spcPts val="200"/>
                        </a:spcBef>
                        <a:buFont typeface="Arial" panose="020B0604020202020204" pitchFamily="34" charset="0"/>
                        <a:buChar char="•"/>
                      </a:pPr>
                      <a:r>
                        <a:rPr lang="en-US" sz="1050" b="0" i="0" noProof="0">
                          <a:solidFill>
                            <a:schemeClr val="accent3"/>
                          </a:solidFill>
                          <a:effectLst/>
                          <a:highlight>
                            <a:srgbClr val="4FE2F3"/>
                          </a:highlight>
                          <a:latin typeface="+mn-lt"/>
                          <a:cs typeface="Leelawadee" panose="020B0502040204020203" pitchFamily="34" charset="-34"/>
                        </a:rPr>
                        <a:t>Goal:</a:t>
                      </a:r>
                      <a:r>
                        <a:rPr lang="en-US" sz="1050" b="0" i="0" noProof="0">
                          <a:solidFill>
                            <a:schemeClr val="accent3"/>
                          </a:solidFill>
                          <a:effectLst/>
                          <a:latin typeface="+mn-lt"/>
                          <a:cs typeface="Leelawadee" panose="020B0502040204020203" pitchFamily="34" charset="-34"/>
                        </a:rPr>
                        <a:t> In partnership with franchisees and their supply chain cooperatives, work to increase container recycling rates both in-restaurant and for </a:t>
                      </a:r>
                      <a:br>
                        <a:rPr lang="en-US" sz="1050" b="0" i="0" noProof="0">
                          <a:solidFill>
                            <a:schemeClr val="accent3"/>
                          </a:solidFill>
                          <a:effectLst/>
                          <a:latin typeface="+mn-lt"/>
                          <a:cs typeface="Leelawadee" panose="020B0502040204020203" pitchFamily="34" charset="-34"/>
                        </a:rPr>
                      </a:br>
                      <a:r>
                        <a:rPr lang="en-US" sz="1050" b="0" i="0" noProof="0">
                          <a:solidFill>
                            <a:schemeClr val="accent3"/>
                          </a:solidFill>
                          <a:effectLst/>
                          <a:latin typeface="+mn-lt"/>
                          <a:cs typeface="Leelawadee" panose="020B0502040204020203" pitchFamily="34" charset="-34"/>
                        </a:rPr>
                        <a:t>take-away/deliver​</a:t>
                      </a:r>
                    </a:p>
                    <a:p>
                      <a:pPr marL="120650" indent="-120650" algn="l" rtl="0" fontAlgn="base">
                        <a:lnSpc>
                          <a:spcPct val="100000"/>
                        </a:lnSpc>
                        <a:spcBef>
                          <a:spcPts val="200"/>
                        </a:spcBef>
                        <a:buFont typeface="Arial" panose="020B0604020202020204" pitchFamily="34" charset="0"/>
                        <a:buChar char="•"/>
                      </a:pPr>
                      <a:r>
                        <a:rPr lang="en-US" sz="1050" b="0" i="0" noProof="0">
                          <a:solidFill>
                            <a:schemeClr val="accent3"/>
                          </a:solidFill>
                          <a:effectLst/>
                          <a:highlight>
                            <a:srgbClr val="4FE2F3"/>
                          </a:highlight>
                          <a:latin typeface="+mn-lt"/>
                          <a:cs typeface="Leelawadee" panose="020B0502040204020203" pitchFamily="34" charset="-34"/>
                        </a:rPr>
                        <a:t>Goal:</a:t>
                      </a:r>
                      <a:r>
                        <a:rPr lang="en-US" sz="1050" b="0" i="0" noProof="0">
                          <a:solidFill>
                            <a:schemeClr val="accent3"/>
                          </a:solidFill>
                          <a:effectLst/>
                          <a:latin typeface="+mn-lt"/>
                          <a:cs typeface="Leelawadee" panose="020B0502040204020203" pitchFamily="34" charset="-34"/>
                        </a:rPr>
                        <a:t> A vested interest in proper water shed management within our value chain as a brand that relies on agricultural products requiring fresh water; pursuing </a:t>
                      </a:r>
                      <a:br>
                        <a:rPr lang="en-US" sz="1050" b="0" i="0" noProof="0">
                          <a:solidFill>
                            <a:schemeClr val="accent3"/>
                          </a:solidFill>
                          <a:effectLst/>
                          <a:latin typeface="+mn-lt"/>
                          <a:cs typeface="Leelawadee" panose="020B0502040204020203" pitchFamily="34" charset="-34"/>
                        </a:rPr>
                      </a:br>
                      <a:r>
                        <a:rPr lang="en-US" sz="1050" b="0" i="0" noProof="0">
                          <a:solidFill>
                            <a:schemeClr val="accent3"/>
                          </a:solidFill>
                          <a:effectLst/>
                          <a:latin typeface="+mn-lt"/>
                          <a:cs typeface="Leelawadee" panose="020B0502040204020203" pitchFamily="34" charset="-34"/>
                        </a:rPr>
                        <a:t>in-restaurant investments that optimize water usage to minimize the water footprint of our restaurants​</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indent="-120650" algn="l" rtl="0" fontAlgn="base">
                        <a:lnSpc>
                          <a:spcPct val="100000"/>
                        </a:lnSpc>
                        <a:buFont typeface="Arial" panose="020B0604020202020204" pitchFamily="34" charset="0"/>
                        <a:buChar char="•"/>
                      </a:pPr>
                      <a:r>
                        <a:rPr lang="en-US" sz="1050" b="0" i="0" noProof="0">
                          <a:solidFill>
                            <a:schemeClr val="accent3"/>
                          </a:solidFill>
                          <a:effectLst/>
                          <a:highlight>
                            <a:srgbClr val="4FE2F3"/>
                          </a:highlight>
                          <a:latin typeface="+mn-lt"/>
                          <a:cs typeface="Leelawadee" panose="020B0502040204020203" pitchFamily="34" charset="-34"/>
                        </a:rPr>
                        <a:t>Goal:</a:t>
                      </a:r>
                      <a:r>
                        <a:rPr lang="en-US" sz="1050" b="0" i="0" noProof="0">
                          <a:solidFill>
                            <a:schemeClr val="accent3"/>
                          </a:solidFill>
                          <a:effectLst/>
                          <a:latin typeface="+mn-lt"/>
                          <a:cs typeface="Leelawadee" panose="020B0502040204020203" pitchFamily="34" charset="-34"/>
                        </a:rPr>
                        <a:t> Show up for communities in need - feeding first responders, providing gift cards to those impacted by a natural disaster or supporting local response efforts through humanitarian organizations​</a:t>
                      </a: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kumimoji="0" lang="en-GB" sz="1050" b="0" i="1" u="none" strike="noStrike" kern="1200" cap="none" spc="0" normalizeH="0" baseline="0" noProof="0">
                          <a:ln>
                            <a:noFill/>
                          </a:ln>
                          <a:solidFill>
                            <a:schemeClr val="accent3"/>
                          </a:solidFill>
                          <a:effectLst/>
                          <a:uLnTx/>
                          <a:uFillTx/>
                          <a:latin typeface="+mn-lt"/>
                          <a:ea typeface="+mn-ea"/>
                          <a:cs typeface="Leelawadee" panose="020B0502040204020203" pitchFamily="34" charset="-34"/>
                        </a:rPr>
                        <a:t>Not a focus area for the customer.</a:t>
                      </a:r>
                      <a:endParaRPr kumimoji="0" lang="en-US" sz="1050" b="0" i="0" u="none" strike="noStrike" kern="1200" cap="none" spc="0" normalizeH="0" baseline="0" noProof="0">
                        <a:ln>
                          <a:noFill/>
                        </a:ln>
                        <a:solidFill>
                          <a:schemeClr val="accent3"/>
                        </a:solidFill>
                        <a:effectLst/>
                        <a:uLnTx/>
                        <a:uFillTx/>
                        <a:latin typeface="+mn-lt"/>
                        <a:ea typeface="+mn-ea"/>
                        <a:cs typeface="Leelawadee" panose="020B0502040204020203" pitchFamily="34" charset="-34"/>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bl>
          </a:graphicData>
        </a:graphic>
      </p:graphicFrame>
      <p:pic>
        <p:nvPicPr>
          <p:cNvPr id="17" name="Picture 16" descr="A logo of a leaf in a circle&#10;&#10;Description automatically generated">
            <a:extLst>
              <a:ext uri="{FF2B5EF4-FFF2-40B4-BE49-F238E27FC236}">
                <a16:creationId xmlns:a16="http://schemas.microsoft.com/office/drawing/2014/main" id="{0C0F4735-53EA-F7C9-8D17-E2DD94A3086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pic>
        <p:nvPicPr>
          <p:cNvPr id="18" name="Picture 17" descr="A blue and green windmill with green arrows&#10;&#10;Description automatically generated">
            <a:extLst>
              <a:ext uri="{FF2B5EF4-FFF2-40B4-BE49-F238E27FC236}">
                <a16:creationId xmlns:a16="http://schemas.microsoft.com/office/drawing/2014/main" id="{263ACB28-47BF-0209-AB0B-28E1C9AF9A5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7884" y="4867768"/>
            <a:ext cx="556204" cy="604020"/>
          </a:xfrm>
          <a:prstGeom prst="rect">
            <a:avLst/>
          </a:prstGeom>
        </p:spPr>
      </p:pic>
    </p:spTree>
    <p:extLst>
      <p:ext uri="{BB962C8B-B14F-4D97-AF65-F5344CB8AC3E}">
        <p14:creationId xmlns:p14="http://schemas.microsoft.com/office/powerpoint/2010/main" val="37746120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4CD539F1-1CD7-446A-CBB4-F473ED7AE455}"/>
              </a:ext>
            </a:extLst>
          </p:cNvPr>
          <p:cNvGraphicFramePr>
            <a:graphicFrameLocks/>
          </p:cNvGraphicFramePr>
          <p:nvPr>
            <p:custDataLst>
              <p:tags r:id="rId1"/>
            </p:custDataLst>
            <p:extLst>
              <p:ext uri="{D42A27DB-BD31-4B8C-83A1-F6EECF244321}">
                <p14:modId xmlns:p14="http://schemas.microsoft.com/office/powerpoint/2010/main" val="18386896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7" name="think-cell data - do not delete" hidden="1">
                        <a:extLst>
                          <a:ext uri="{FF2B5EF4-FFF2-40B4-BE49-F238E27FC236}">
                            <a16:creationId xmlns:a16="http://schemas.microsoft.com/office/drawing/2014/main" id="{4CD539F1-1CD7-446A-CBB4-F473ED7AE45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22" name="Picture 21">
            <a:extLst>
              <a:ext uri="{FF2B5EF4-FFF2-40B4-BE49-F238E27FC236}">
                <a16:creationId xmlns:a16="http://schemas.microsoft.com/office/drawing/2014/main" id="{2BD0EEB1-ADAC-7843-5E77-D31C8F015F03}"/>
              </a:ext>
            </a:extLst>
          </p:cNvPr>
          <p:cNvPicPr>
            <a:picLocks noChangeAspect="1"/>
          </p:cNvPicPr>
          <p:nvPr/>
        </p:nvPicPr>
        <p:blipFill>
          <a:blip r:embed="rId6"/>
          <a:srcRect l="24821" r="18929"/>
          <a:stretch>
            <a:fillRect/>
          </a:stretch>
        </p:blipFill>
        <p:spPr>
          <a:xfrm rot="16200000">
            <a:off x="2520059" y="3282058"/>
            <a:ext cx="6857999" cy="293883"/>
          </a:xfrm>
          <a:custGeom>
            <a:avLst/>
            <a:gdLst>
              <a:gd name="connsiteX0" fmla="*/ 6857999 w 6857999"/>
              <a:gd name="connsiteY0" fmla="*/ 0 h 293883"/>
              <a:gd name="connsiteX1" fmla="*/ 6857999 w 6857999"/>
              <a:gd name="connsiteY1" fmla="*/ 293883 h 293883"/>
              <a:gd name="connsiteX2" fmla="*/ 0 w 6857999"/>
              <a:gd name="connsiteY2" fmla="*/ 293883 h 293883"/>
              <a:gd name="connsiteX3" fmla="*/ 0 w 6857999"/>
              <a:gd name="connsiteY3" fmla="*/ 0 h 293883"/>
            </a:gdLst>
            <a:ahLst/>
            <a:cxnLst>
              <a:cxn ang="0">
                <a:pos x="connsiteX0" y="connsiteY0"/>
              </a:cxn>
              <a:cxn ang="0">
                <a:pos x="connsiteX1" y="connsiteY1"/>
              </a:cxn>
              <a:cxn ang="0">
                <a:pos x="connsiteX2" y="connsiteY2"/>
              </a:cxn>
              <a:cxn ang="0">
                <a:pos x="connsiteX3" y="connsiteY3"/>
              </a:cxn>
            </a:cxnLst>
            <a:rect l="l" t="t" r="r" b="b"/>
            <a:pathLst>
              <a:path w="6857999" h="293883">
                <a:moveTo>
                  <a:pt x="6857999" y="0"/>
                </a:moveTo>
                <a:lnTo>
                  <a:pt x="6857999" y="293883"/>
                </a:lnTo>
                <a:lnTo>
                  <a:pt x="0" y="293883"/>
                </a:lnTo>
                <a:lnTo>
                  <a:pt x="0" y="0"/>
                </a:lnTo>
                <a:close/>
              </a:path>
            </a:pathLst>
          </a:custGeom>
          <a:effectLst>
            <a:outerShdw blurRad="50800" dist="38100" dir="10800000" algn="r" rotWithShape="0">
              <a:prstClr val="black">
                <a:alpha val="20000"/>
              </a:prstClr>
            </a:outerShdw>
          </a:effectLst>
        </p:spPr>
      </p:pic>
      <p:sp>
        <p:nvSpPr>
          <p:cNvPr id="23" name="Rectangle: Single Corner Rounded 22">
            <a:extLst>
              <a:ext uri="{FF2B5EF4-FFF2-40B4-BE49-F238E27FC236}">
                <a16:creationId xmlns:a16="http://schemas.microsoft.com/office/drawing/2014/main" id="{7F2E17F1-AD07-9C05-5685-B33FCD8FA219}"/>
              </a:ext>
            </a:extLst>
          </p:cNvPr>
          <p:cNvSpPr>
            <a:spLocks/>
          </p:cNvSpPr>
          <p:nvPr/>
        </p:nvSpPr>
        <p:spPr>
          <a:xfrm>
            <a:off x="6300438" y="825872"/>
            <a:ext cx="5852160" cy="66792"/>
          </a:xfrm>
          <a:prstGeom prst="round1Rect">
            <a:avLst>
              <a:gd name="adj" fmla="val 3618"/>
            </a:avLst>
          </a:prstGeom>
          <a:solidFill>
            <a:srgbClr val="0F440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182880" numCol="1" spcCol="38100" rtlCol="0" anchor="b">
            <a:noAutofit/>
          </a:bodyPr>
          <a:lstStyle/>
          <a:p>
            <a:pPr defTabSz="914400"/>
            <a:r>
              <a:rPr kumimoji="0" lang="en-US" sz="3200" b="0" i="0" u="none" strike="noStrike" kern="1200" cap="all" spc="0" normalizeH="0" baseline="0" noProof="0">
                <a:ln>
                  <a:noFill/>
                </a:ln>
                <a:solidFill>
                  <a:srgbClr val="0F440E"/>
                </a:solidFill>
                <a:effectLst/>
                <a:uLnTx/>
                <a:uFillTx/>
                <a:latin typeface="GT Pressura LCG Black"/>
                <a:ea typeface="+mj-ea"/>
                <a:cs typeface="+mj-cs"/>
              </a:rPr>
              <a:t>KEY TAKEAWAYS</a:t>
            </a:r>
            <a:endParaRPr lang="en-US" b="1">
              <a:solidFill>
                <a:srgbClr val="0F440E"/>
              </a:solidFill>
              <a:latin typeface="+mj-lt"/>
            </a:endParaRPr>
          </a:p>
        </p:txBody>
      </p:sp>
      <p:sp>
        <p:nvSpPr>
          <p:cNvPr id="24" name="Rectangle: Rounded Corners 23">
            <a:extLst>
              <a:ext uri="{FF2B5EF4-FFF2-40B4-BE49-F238E27FC236}">
                <a16:creationId xmlns:a16="http://schemas.microsoft.com/office/drawing/2014/main" id="{1D2CCC29-BF04-8BFA-8E88-3DE240BF43D2}"/>
              </a:ext>
            </a:extLst>
          </p:cNvPr>
          <p:cNvSpPr>
            <a:spLocks/>
          </p:cNvSpPr>
          <p:nvPr/>
        </p:nvSpPr>
        <p:spPr>
          <a:xfrm rot="10800000" flipH="1" flipV="1">
            <a:off x="6300438" y="1062650"/>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pPr>
              <a:defRPr/>
            </a:pPr>
            <a:r>
              <a:rPr lang="en-US" sz="2400" b="1">
                <a:solidFill>
                  <a:srgbClr val="8EBC29"/>
                </a:solidFill>
              </a:rPr>
              <a:t>Ethical sourcing</a:t>
            </a:r>
          </a:p>
        </p:txBody>
      </p:sp>
      <p:sp>
        <p:nvSpPr>
          <p:cNvPr id="25" name="Rectangle: Rounded Corners 24">
            <a:extLst>
              <a:ext uri="{FF2B5EF4-FFF2-40B4-BE49-F238E27FC236}">
                <a16:creationId xmlns:a16="http://schemas.microsoft.com/office/drawing/2014/main" id="{74A575C4-EBDC-637E-E39D-4CFE383C1902}"/>
              </a:ext>
            </a:extLst>
          </p:cNvPr>
          <p:cNvSpPr>
            <a:spLocks/>
          </p:cNvSpPr>
          <p:nvPr/>
        </p:nvSpPr>
        <p:spPr>
          <a:xfrm rot="10800000" flipH="1" flipV="1">
            <a:off x="6300438" y="3667989"/>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pPr>
              <a:defRPr/>
            </a:pPr>
            <a:r>
              <a:rPr lang="en-US" sz="2400" b="1">
                <a:solidFill>
                  <a:srgbClr val="8EBC29"/>
                </a:solidFill>
              </a:rPr>
              <a:t>Positive food choices</a:t>
            </a:r>
          </a:p>
        </p:txBody>
      </p:sp>
      <p:sp>
        <p:nvSpPr>
          <p:cNvPr id="26" name="Rectangle: Single Corner Rounded 25">
            <a:extLst>
              <a:ext uri="{FF2B5EF4-FFF2-40B4-BE49-F238E27FC236}">
                <a16:creationId xmlns:a16="http://schemas.microsoft.com/office/drawing/2014/main" id="{A99F40DE-9C25-9F58-32E8-EAC589DEC4A1}"/>
              </a:ext>
            </a:extLst>
          </p:cNvPr>
          <p:cNvSpPr>
            <a:spLocks/>
          </p:cNvSpPr>
          <p:nvPr/>
        </p:nvSpPr>
        <p:spPr>
          <a:xfrm>
            <a:off x="6300438" y="825872"/>
            <a:ext cx="5852160" cy="66792"/>
          </a:xfrm>
          <a:prstGeom prst="round1Rect">
            <a:avLst>
              <a:gd name="adj" fmla="val 3618"/>
            </a:avLst>
          </a:prstGeom>
          <a:solidFill>
            <a:srgbClr val="0F440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182880" numCol="1" spcCol="38100" rtlCol="0" anchor="b">
            <a:noAutofit/>
          </a:bodyPr>
          <a:lstStyle/>
          <a:p>
            <a:pPr defTabSz="914400"/>
            <a:r>
              <a:rPr kumimoji="0" lang="en-US" sz="3200" b="0" i="0" u="none" strike="noStrike" kern="1200" cap="all" spc="0" normalizeH="0" baseline="0" noProof="0">
                <a:ln>
                  <a:noFill/>
                </a:ln>
                <a:solidFill>
                  <a:srgbClr val="0F440E"/>
                </a:solidFill>
                <a:effectLst/>
                <a:uLnTx/>
                <a:uFillTx/>
                <a:latin typeface="GT Pressura LCG Black"/>
                <a:ea typeface="+mj-ea"/>
                <a:cs typeface="+mj-cs"/>
              </a:rPr>
              <a:t>KEY TAKEAWAYS</a:t>
            </a:r>
            <a:endParaRPr lang="en-US" b="1">
              <a:solidFill>
                <a:srgbClr val="0F440E"/>
              </a:solidFill>
              <a:latin typeface="+mj-lt"/>
            </a:endParaRPr>
          </a:p>
        </p:txBody>
      </p:sp>
      <p:sp>
        <p:nvSpPr>
          <p:cNvPr id="27" name="Oval 26">
            <a:extLst>
              <a:ext uri="{FF2B5EF4-FFF2-40B4-BE49-F238E27FC236}">
                <a16:creationId xmlns:a16="http://schemas.microsoft.com/office/drawing/2014/main" id="{9208E84D-71DA-39B1-3046-B1D5EB2CE0A4}"/>
              </a:ext>
            </a:extLst>
          </p:cNvPr>
          <p:cNvSpPr/>
          <p:nvPr/>
        </p:nvSpPr>
        <p:spPr>
          <a:xfrm>
            <a:off x="6375234" y="1171322"/>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id="{2F757C4B-A9D6-0FF8-F029-73C607FB9907}"/>
              </a:ext>
            </a:extLst>
          </p:cNvPr>
          <p:cNvSpPr>
            <a:spLocks/>
          </p:cNvSpPr>
          <p:nvPr/>
        </p:nvSpPr>
        <p:spPr>
          <a:xfrm rot="10800000" flipH="1" flipV="1">
            <a:off x="6386385" y="1711260"/>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r>
              <a:rPr lang="en-US">
                <a:solidFill>
                  <a:schemeClr val="bg1"/>
                </a:solidFill>
              </a:rPr>
              <a:t>Both organizations emphasize on sustainably sourcing key ingredients and products.</a:t>
            </a:r>
          </a:p>
        </p:txBody>
      </p:sp>
      <p:sp>
        <p:nvSpPr>
          <p:cNvPr id="29" name="Oval 28">
            <a:extLst>
              <a:ext uri="{FF2B5EF4-FFF2-40B4-BE49-F238E27FC236}">
                <a16:creationId xmlns:a16="http://schemas.microsoft.com/office/drawing/2014/main" id="{B0E097F2-9A52-4231-BFF1-F9DB60389D09}"/>
              </a:ext>
            </a:extLst>
          </p:cNvPr>
          <p:cNvSpPr/>
          <p:nvPr/>
        </p:nvSpPr>
        <p:spPr>
          <a:xfrm>
            <a:off x="6375234" y="3785645"/>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29">
            <a:extLst>
              <a:ext uri="{FF2B5EF4-FFF2-40B4-BE49-F238E27FC236}">
                <a16:creationId xmlns:a16="http://schemas.microsoft.com/office/drawing/2014/main" id="{0EFCF0B2-9CAC-1EE8-DDD6-D54BFD03911A}"/>
              </a:ext>
            </a:extLst>
          </p:cNvPr>
          <p:cNvSpPr>
            <a:spLocks/>
          </p:cNvSpPr>
          <p:nvPr/>
        </p:nvSpPr>
        <p:spPr>
          <a:xfrm rot="10800000" flipH="1" flipV="1">
            <a:off x="6386385" y="4281323"/>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a:lnSpc>
                <a:spcPct val="100000"/>
              </a:lnSpc>
            </a:pPr>
            <a:r>
              <a:rPr lang="en-US">
                <a:solidFill>
                  <a:schemeClr val="bg1"/>
                </a:solidFill>
              </a:rPr>
              <a:t>American Food &amp; Vending and PepsiCo both have various focus areas surrounding consumer empowerment to make healthier and more positive food choices.</a:t>
            </a:r>
          </a:p>
        </p:txBody>
      </p:sp>
      <p:pic>
        <p:nvPicPr>
          <p:cNvPr id="15362" name="Picture 2">
            <a:extLst>
              <a:ext uri="{FF2B5EF4-FFF2-40B4-BE49-F238E27FC236}">
                <a16:creationId xmlns:a16="http://schemas.microsoft.com/office/drawing/2014/main" id="{E7B5E668-8C01-2C4C-0452-4EB18363D84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03592" y="3823739"/>
            <a:ext cx="347252" cy="342856"/>
          </a:xfrm>
          <a:prstGeom prst="rect">
            <a:avLst/>
          </a:prstGeom>
          <a:noFill/>
          <a:extLst>
            <a:ext uri="{909E8E84-426E-40DD-AFC4-6F175D3DCCD1}">
              <a14:hiddenFill xmlns:a14="http://schemas.microsoft.com/office/drawing/2010/main">
                <a:solidFill>
                  <a:srgbClr val="FFFFFF"/>
                </a:solidFill>
              </a14:hiddenFill>
            </a:ext>
          </a:extLst>
        </p:spPr>
      </p:pic>
      <p:pic>
        <p:nvPicPr>
          <p:cNvPr id="36" name="Graphic 35">
            <a:extLst>
              <a:ext uri="{FF2B5EF4-FFF2-40B4-BE49-F238E27FC236}">
                <a16:creationId xmlns:a16="http://schemas.microsoft.com/office/drawing/2014/main" id="{350A9091-01EE-8FA4-35A4-F42384E8BE1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08699" y="1204787"/>
            <a:ext cx="339555" cy="339555"/>
          </a:xfrm>
          <a:prstGeom prst="rect">
            <a:avLst/>
          </a:prstGeom>
        </p:spPr>
      </p:pic>
      <p:pic>
        <p:nvPicPr>
          <p:cNvPr id="5" name="Picture 6" descr="Hiring] IT Product Manager @American Food &amp; Vending ⏐ American Dining  Creations">
            <a:extLst>
              <a:ext uri="{FF2B5EF4-FFF2-40B4-BE49-F238E27FC236}">
                <a16:creationId xmlns:a16="http://schemas.microsoft.com/office/drawing/2014/main" id="{A5BB89C0-AC84-DEA9-5402-5F4D64A6E048}"/>
              </a:ext>
            </a:extLst>
          </p:cNvPr>
          <p:cNvPicPr>
            <a:picLocks noGrp="1" noChangeAspect="1" noChangeArrowheads="1"/>
          </p:cNvPicPr>
          <p:nvPr>
            <p:ph type="pic" sz="quarter" idx="14"/>
          </p:nvPr>
        </p:nvPicPr>
        <p:blipFill rotWithShape="1">
          <a:blip r:embed="rId10">
            <a:extLst>
              <a:ext uri="{28A0092B-C50C-407E-A947-70E740481C1C}">
                <a14:useLocalDpi xmlns:a14="http://schemas.microsoft.com/office/drawing/2010/main" val="0"/>
              </a:ext>
            </a:extLst>
          </a:blip>
          <a:srcRect l="-1777" t="-56335" r="39025" b="-44086"/>
          <a:stretch>
            <a:fillRect/>
          </a:stretch>
        </p:blipFill>
        <p:spPr bwMode="auto">
          <a:xfrm>
            <a:off x="0" y="0"/>
            <a:ext cx="6096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6675477"/>
      </p:ext>
    </p:extLst>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A2C439-8F8D-CED8-AA6A-05D3E36F3845}"/>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137EE3CF-636D-AB1C-969E-4F28A1CD9579}"/>
              </a:ext>
            </a:extLst>
          </p:cNvPr>
          <p:cNvGraphicFramePr>
            <a:graphicFrameLocks/>
          </p:cNvGraphicFramePr>
          <p:nvPr>
            <p:custDataLst>
              <p:tags r:id="rId1"/>
            </p:custDataLst>
            <p:extLst>
              <p:ext uri="{D42A27DB-BD31-4B8C-83A1-F6EECF244321}">
                <p14:modId xmlns:p14="http://schemas.microsoft.com/office/powerpoint/2010/main" val="40444309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2" name="think-cell data - do not delete" hidden="1">
                        <a:extLst>
                          <a:ext uri="{FF2B5EF4-FFF2-40B4-BE49-F238E27FC236}">
                            <a16:creationId xmlns:a16="http://schemas.microsoft.com/office/drawing/2014/main" id="{137EE3CF-636D-AB1C-969E-4F28A1CD957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02E21796-30F5-3D56-57F1-B74999FF24C6}"/>
              </a:ext>
            </a:extLst>
          </p:cNvPr>
          <p:cNvSpPr>
            <a:spLocks noGrp="1"/>
          </p:cNvSpPr>
          <p:nvPr>
            <p:ph type="title"/>
          </p:nvPr>
        </p:nvSpPr>
        <p:spPr>
          <a:xfrm>
            <a:off x="304800" y="247650"/>
            <a:ext cx="9782175" cy="968375"/>
          </a:xfrm>
        </p:spPr>
        <p:txBody>
          <a:bodyPr vert="horz" rIns="0"/>
          <a:lstStyle/>
          <a:p>
            <a:pPr lvl="0"/>
            <a:r>
              <a:rPr lang="en-US" sz="2600"/>
              <a:t>COMMONALITY BETWEEN SUBWAY’S AND PEP+ FOCUS AREAS</a:t>
            </a:r>
            <a:br>
              <a:rPr lang="en-US"/>
            </a:br>
            <a:r>
              <a:rPr lang="en-US" sz="1800" i="1"/>
              <a:t>Allowing us to identify opportunities for collaboration, and therefore </a:t>
            </a:r>
            <a:br>
              <a:rPr lang="en-US" sz="1800" i="1"/>
            </a:br>
            <a:r>
              <a:rPr lang="en-US" sz="1800" i="1"/>
              <a:t>add value to our relationship</a:t>
            </a:r>
          </a:p>
        </p:txBody>
      </p:sp>
      <p:sp>
        <p:nvSpPr>
          <p:cNvPr id="10" name="Rectangle: Top Corners Rounded 9">
            <a:extLst>
              <a:ext uri="{FF2B5EF4-FFF2-40B4-BE49-F238E27FC236}">
                <a16:creationId xmlns:a16="http://schemas.microsoft.com/office/drawing/2014/main" id="{BB07BA14-144F-C388-B0A4-D84B7C53738B}"/>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1" name="Table 4">
            <a:extLst>
              <a:ext uri="{FF2B5EF4-FFF2-40B4-BE49-F238E27FC236}">
                <a16:creationId xmlns:a16="http://schemas.microsoft.com/office/drawing/2014/main" id="{EE47323C-D410-D28B-78C3-FC88F4A67283}"/>
              </a:ext>
            </a:extLst>
          </p:cNvPr>
          <p:cNvGraphicFramePr>
            <a:graphicFrameLocks noGrp="1"/>
          </p:cNvGraphicFramePr>
          <p:nvPr>
            <p:extLst>
              <p:ext uri="{D42A27DB-BD31-4B8C-83A1-F6EECF244321}">
                <p14:modId xmlns:p14="http://schemas.microsoft.com/office/powerpoint/2010/main" val="660368210"/>
              </p:ext>
            </p:extLst>
          </p:nvPr>
        </p:nvGraphicFramePr>
        <p:xfrm>
          <a:off x="-7620" y="1148230"/>
          <a:ext cx="11986260" cy="5038979"/>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3332480">
                  <a:extLst>
                    <a:ext uri="{9D8B030D-6E8A-4147-A177-3AD203B41FA5}">
                      <a16:colId xmlns:a16="http://schemas.microsoft.com/office/drawing/2014/main" val="2382844442"/>
                    </a:ext>
                  </a:extLst>
                </a:gridCol>
                <a:gridCol w="3332480">
                  <a:extLst>
                    <a:ext uri="{9D8B030D-6E8A-4147-A177-3AD203B41FA5}">
                      <a16:colId xmlns:a16="http://schemas.microsoft.com/office/drawing/2014/main" val="957515009"/>
                    </a:ext>
                  </a:extLst>
                </a:gridCol>
                <a:gridCol w="3332480">
                  <a:extLst>
                    <a:ext uri="{9D8B030D-6E8A-4147-A177-3AD203B41FA5}">
                      <a16:colId xmlns:a16="http://schemas.microsoft.com/office/drawing/2014/main" val="2353111847"/>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ts val="1575"/>
                        </a:lnSpc>
                      </a:pPr>
                      <a:r>
                        <a:rPr lang="en-US" sz="1200" b="1" i="0" noProof="0">
                          <a:solidFill>
                            <a:schemeClr val="bg1"/>
                          </a:solidFill>
                          <a:effectLst/>
                          <a:latin typeface="+mn-lt"/>
                          <a:cs typeface="Leelawadee" panose="020B0502040204020203" pitchFamily="34" charset="-34"/>
                        </a:rPr>
                        <a:t>Preserve Our Planet​</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ts val="1575"/>
                        </a:lnSpc>
                      </a:pPr>
                      <a:r>
                        <a:rPr lang="en-US" sz="1200" b="1" i="0" noProof="0">
                          <a:solidFill>
                            <a:schemeClr val="bg1"/>
                          </a:solidFill>
                          <a:effectLst/>
                          <a:latin typeface="+mn-lt"/>
                          <a:cs typeface="Leelawadee" panose="020B0502040204020203" pitchFamily="34" charset="-34"/>
                        </a:rPr>
                        <a:t>Building Stronger Communities​​</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ts val="1575"/>
                        </a:lnSpc>
                      </a:pPr>
                      <a:r>
                        <a:rPr lang="en-US" sz="1200" b="1" i="0" noProof="0">
                          <a:solidFill>
                            <a:schemeClr val="bg1"/>
                          </a:solidFill>
                          <a:effectLst/>
                          <a:latin typeface="+mn-lt"/>
                          <a:cs typeface="Leelawadee" panose="020B0502040204020203" pitchFamily="34" charset="-34"/>
                        </a:rPr>
                        <a:t>Promote Well Being​​</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4791456">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922F11"/>
                          </a:solidFill>
                          <a:latin typeface="+mj-lt"/>
                          <a:ea typeface="+mn-ea"/>
                          <a:cs typeface="Leelawadee"/>
                        </a:rPr>
                        <a:t>POSITIVE </a:t>
                      </a:r>
                      <a:br>
                        <a:rPr lang="en-US" sz="1400" kern="1200">
                          <a:solidFill>
                            <a:srgbClr val="922F11"/>
                          </a:solidFill>
                          <a:latin typeface="+mj-lt"/>
                          <a:ea typeface="+mn-ea"/>
                          <a:cs typeface="Leelawadee"/>
                        </a:rPr>
                      </a:br>
                      <a:r>
                        <a:rPr lang="en-US" sz="1400" kern="1200">
                          <a:solidFill>
                            <a:srgbClr val="922F11"/>
                          </a:solidFill>
                          <a:latin typeface="+mj-lt"/>
                          <a:ea typeface="+mn-ea"/>
                          <a:cs typeface="Leelawadee"/>
                        </a:rPr>
                        <a:t>CHOICES</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E6D27"/>
                    </a:solidFill>
                  </a:tcPr>
                </a:tc>
                <a:tc>
                  <a:txBody>
                    <a:bodyPr/>
                    <a:lstStyle/>
                    <a:p>
                      <a:pPr marL="120650" indent="-120650" algn="l" rtl="0" fontAlgn="base">
                        <a:lnSpc>
                          <a:spcPct val="100000"/>
                        </a:lnSpc>
                        <a:buFont typeface="Arial" panose="020B0604020202020204" pitchFamily="34" charset="0"/>
                        <a:buChar char="•"/>
                      </a:pPr>
                      <a:r>
                        <a:rPr lang="en-US" sz="1050" b="0" i="0" noProof="0">
                          <a:solidFill>
                            <a:schemeClr val="accent3"/>
                          </a:solidFill>
                          <a:effectLst/>
                          <a:highlight>
                            <a:srgbClr val="4FE2F3"/>
                          </a:highlight>
                          <a:latin typeface="+mn-lt"/>
                          <a:cs typeface="Leelawadee" panose="020B0502040204020203" pitchFamily="34" charset="-34"/>
                        </a:rPr>
                        <a:t>Goal:</a:t>
                      </a:r>
                      <a:r>
                        <a:rPr lang="en-US" sz="1050" b="0" i="0" noProof="0">
                          <a:solidFill>
                            <a:schemeClr val="accent3"/>
                          </a:solidFill>
                          <a:effectLst/>
                          <a:latin typeface="+mn-lt"/>
                          <a:cs typeface="Leelawadee" panose="020B0502040204020203" pitchFamily="34" charset="-34"/>
                        </a:rPr>
                        <a:t> Restaurants are required to maintain a litter free environment and encouraging guests to recycle​</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a:ln>
                            <a:noFill/>
                          </a:ln>
                          <a:solidFill>
                            <a:schemeClr val="accent3"/>
                          </a:solidFill>
                          <a:effectLst/>
                          <a:uLnTx/>
                          <a:uFillTx/>
                          <a:latin typeface="+mn-lt"/>
                          <a:ea typeface="+mn-ea"/>
                          <a:cs typeface="Leelawadee" panose="020B0502040204020203" pitchFamily="34" charset="-34"/>
                        </a:rPr>
                        <a:t>Not a focus area for the customer.</a:t>
                      </a:r>
                      <a:endParaRPr kumimoji="0" lang="en-US" sz="1050" b="0" i="0" u="none" strike="noStrike" kern="1200" cap="none" spc="0" normalizeH="0" baseline="0" noProof="0">
                        <a:ln>
                          <a:noFill/>
                        </a:ln>
                        <a:solidFill>
                          <a:schemeClr val="accent3"/>
                        </a:solidFill>
                        <a:effectLst/>
                        <a:uLnTx/>
                        <a:uFillTx/>
                        <a:latin typeface="+mn-lt"/>
                        <a:ea typeface="+mn-ea"/>
                        <a:cs typeface="Leelawadee" panose="020B0502040204020203" pitchFamily="34" charset="-34"/>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marR="0" lvl="0" indent="-1206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050" b="0" i="0" noProof="0">
                          <a:solidFill>
                            <a:schemeClr val="accent3"/>
                          </a:solidFill>
                          <a:effectLst/>
                          <a:highlight>
                            <a:srgbClr val="4FE2F3"/>
                          </a:highlight>
                          <a:latin typeface="+mn-lt"/>
                          <a:cs typeface="Leelawadee" panose="020B0502040204020203" pitchFamily="34" charset="-34"/>
                        </a:rPr>
                        <a:t>Goal:</a:t>
                      </a:r>
                      <a:r>
                        <a:rPr lang="en-US" sz="1050" b="0" i="0" noProof="0">
                          <a:solidFill>
                            <a:schemeClr val="accent3"/>
                          </a:solidFill>
                          <a:effectLst/>
                          <a:latin typeface="+mn-lt"/>
                          <a:cs typeface="Leelawadee" panose="020B0502040204020203" pitchFamily="34" charset="-34"/>
                        </a:rPr>
                        <a:t> </a:t>
                      </a:r>
                      <a:r>
                        <a:rPr lang="en-US" sz="1050" b="0" i="0" kern="1200" noProof="0">
                          <a:solidFill>
                            <a:schemeClr val="accent3"/>
                          </a:solidFill>
                          <a:effectLst/>
                          <a:latin typeface="+mn-lt"/>
                          <a:ea typeface="+mn-ea"/>
                          <a:cs typeface="Leelawadee" panose="020B0502040204020203" pitchFamily="34" charset="-34"/>
                        </a:rPr>
                        <a:t>Serve food that consistently meets the highest quality and safety standards​</a:t>
                      </a:r>
                      <a:endParaRPr lang="en-US" sz="1050" b="0" i="0" noProof="0">
                        <a:solidFill>
                          <a:schemeClr val="accent3"/>
                        </a:solidFill>
                        <a:effectLst/>
                        <a:latin typeface="+mn-lt"/>
                        <a:cs typeface="Leelawadee" panose="020B0502040204020203" pitchFamily="34" charset="-34"/>
                      </a:endParaRPr>
                    </a:p>
                    <a:p>
                      <a:pPr marL="120650" indent="-120650" algn="l" defTabSz="914400" rtl="0" eaLnBrk="1" fontAlgn="base" latinLnBrk="0" hangingPunct="1">
                        <a:lnSpc>
                          <a:spcPct val="100000"/>
                        </a:lnSpc>
                        <a:spcBef>
                          <a:spcPts val="800"/>
                        </a:spcBef>
                        <a:buFont typeface="Arial" panose="020B0604020202020204" pitchFamily="34" charset="0"/>
                        <a:buChar char="•"/>
                      </a:pPr>
                      <a:r>
                        <a:rPr lang="en-US" sz="1050" b="0" i="0" noProof="0">
                          <a:solidFill>
                            <a:schemeClr val="accent3"/>
                          </a:solidFill>
                          <a:effectLst/>
                          <a:highlight>
                            <a:srgbClr val="4FE2F3"/>
                          </a:highlight>
                          <a:latin typeface="+mn-lt"/>
                          <a:cs typeface="Leelawadee" panose="020B0502040204020203" pitchFamily="34" charset="-34"/>
                        </a:rPr>
                        <a:t>Goal:</a:t>
                      </a:r>
                      <a:r>
                        <a:rPr lang="en-US" sz="1050" b="0" i="0" noProof="0">
                          <a:solidFill>
                            <a:schemeClr val="accent3"/>
                          </a:solidFill>
                          <a:effectLst/>
                          <a:latin typeface="+mn-lt"/>
                          <a:cs typeface="Leelawadee" panose="020B0502040204020203" pitchFamily="34" charset="-34"/>
                        </a:rPr>
                        <a:t> </a:t>
                      </a:r>
                      <a:r>
                        <a:rPr lang="en-US" sz="1050" b="0" i="0" kern="1200" noProof="0">
                          <a:solidFill>
                            <a:schemeClr val="accent3"/>
                          </a:solidFill>
                          <a:effectLst/>
                          <a:latin typeface="+mn-lt"/>
                          <a:ea typeface="+mn-ea"/>
                          <a:cs typeface="Leelawadee" panose="020B0502040204020203" pitchFamily="34" charset="-34"/>
                        </a:rPr>
                        <a:t>Provide simple, fact-based, and </a:t>
                      </a:r>
                      <a:br>
                        <a:rPr lang="en-US" sz="1050" b="0" i="0" kern="1200" noProof="0">
                          <a:solidFill>
                            <a:schemeClr val="accent3"/>
                          </a:solidFill>
                          <a:effectLst/>
                          <a:latin typeface="+mn-lt"/>
                          <a:ea typeface="+mn-ea"/>
                          <a:cs typeface="Leelawadee" panose="020B0502040204020203" pitchFamily="34" charset="-34"/>
                        </a:rPr>
                      </a:br>
                      <a:r>
                        <a:rPr lang="en-US" sz="1050" b="0" i="0" kern="1200" noProof="0">
                          <a:solidFill>
                            <a:schemeClr val="accent3"/>
                          </a:solidFill>
                          <a:effectLst/>
                          <a:latin typeface="+mn-lt"/>
                          <a:ea typeface="+mn-ea"/>
                          <a:cs typeface="Leelawadee" panose="020B0502040204020203" pitchFamily="34" charset="-34"/>
                        </a:rPr>
                        <a:t>easy-to-understand information so that guests can make an informed menu selection that meets their individual dietary and lifestyle needs​</a:t>
                      </a:r>
                    </a:p>
                    <a:p>
                      <a:pPr marL="120650" indent="-120650" algn="l" rtl="0" fontAlgn="base">
                        <a:lnSpc>
                          <a:spcPct val="100000"/>
                        </a:lnSpc>
                        <a:spcBef>
                          <a:spcPts val="800"/>
                        </a:spcBef>
                        <a:buFont typeface="Arial" panose="020B0604020202020204" pitchFamily="34" charset="0"/>
                        <a:buChar char="•"/>
                      </a:pPr>
                      <a:r>
                        <a:rPr lang="en-US" sz="1050" b="0" i="0" noProof="0">
                          <a:solidFill>
                            <a:schemeClr val="accent3"/>
                          </a:solidFill>
                          <a:effectLst/>
                          <a:highlight>
                            <a:srgbClr val="4FE2F3"/>
                          </a:highlight>
                          <a:latin typeface="+mn-lt"/>
                          <a:cs typeface="Leelawadee" panose="020B0502040204020203" pitchFamily="34" charset="-34"/>
                        </a:rPr>
                        <a:t>Goal:</a:t>
                      </a:r>
                      <a:r>
                        <a:rPr lang="en-US" sz="1050" b="0" i="0" noProof="0">
                          <a:solidFill>
                            <a:schemeClr val="accent3"/>
                          </a:solidFill>
                          <a:effectLst/>
                          <a:latin typeface="+mn-lt"/>
                          <a:cs typeface="Leelawadee" panose="020B0502040204020203" pitchFamily="34" charset="-34"/>
                        </a:rPr>
                        <a:t> Better-for-You Menu Options for guests looking to maintain a balanced lifestyle​</a:t>
                      </a:r>
                    </a:p>
                    <a:p>
                      <a:pPr marL="120650" indent="-120650" algn="l" rtl="0" fontAlgn="base">
                        <a:lnSpc>
                          <a:spcPct val="100000"/>
                        </a:lnSpc>
                        <a:spcBef>
                          <a:spcPts val="800"/>
                        </a:spcBef>
                        <a:buFont typeface="Arial" panose="020B0604020202020204" pitchFamily="34" charset="0"/>
                        <a:buChar char="•"/>
                      </a:pPr>
                      <a:r>
                        <a:rPr lang="en-US" sz="1050" b="0" i="0" noProof="0">
                          <a:solidFill>
                            <a:schemeClr val="accent3"/>
                          </a:solidFill>
                          <a:effectLst/>
                          <a:highlight>
                            <a:srgbClr val="4FE2F3"/>
                          </a:highlight>
                          <a:latin typeface="+mn-lt"/>
                          <a:cs typeface="Leelawadee" panose="020B0502040204020203" pitchFamily="34" charset="-34"/>
                        </a:rPr>
                        <a:t>Goal:</a:t>
                      </a:r>
                      <a:r>
                        <a:rPr lang="en-US" sz="1050" b="0" i="0" noProof="0">
                          <a:solidFill>
                            <a:schemeClr val="accent3"/>
                          </a:solidFill>
                          <a:effectLst/>
                          <a:latin typeface="+mn-lt"/>
                          <a:cs typeface="Leelawadee" panose="020B0502040204020203" pitchFamily="34" charset="-34"/>
                        </a:rPr>
                        <a:t> Fresh Fit for Kids® meals that offer three better-for-you options that kids will love and parents can feel good about​</a:t>
                      </a:r>
                    </a:p>
                    <a:p>
                      <a:pPr marL="285750" indent="-285750" algn="l" rtl="0" fontAlgn="base">
                        <a:lnSpc>
                          <a:spcPct val="100000"/>
                        </a:lnSpc>
                        <a:buFont typeface="Arial" panose="020B0604020202020204" pitchFamily="34" charset="0"/>
                        <a:buChar char="•"/>
                      </a:pPr>
                      <a:endParaRPr lang="en-US" sz="1050" b="0" i="0" noProof="0">
                        <a:solidFill>
                          <a:schemeClr val="accent3"/>
                        </a:solidFill>
                        <a:effectLst/>
                        <a:latin typeface="+mn-lt"/>
                        <a:cs typeface="Leelawadee" panose="020B0502040204020203" pitchFamily="34" charset="-34"/>
                      </a:endParaRP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bl>
          </a:graphicData>
        </a:graphic>
      </p:graphicFrame>
      <p:pic>
        <p:nvPicPr>
          <p:cNvPr id="13" name="Picture 12" descr="A logo of a hand and a globe&#10;&#10;Description automatically generated">
            <a:extLst>
              <a:ext uri="{FF2B5EF4-FFF2-40B4-BE49-F238E27FC236}">
                <a16:creationId xmlns:a16="http://schemas.microsoft.com/office/drawing/2014/main" id="{71534C76-6360-2E33-3E72-CE6E17026AF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25147" y="1836221"/>
            <a:ext cx="536916" cy="583072"/>
          </a:xfrm>
          <a:prstGeom prst="rect">
            <a:avLst/>
          </a:prstGeom>
        </p:spPr>
      </p:pic>
      <p:pic>
        <p:nvPicPr>
          <p:cNvPr id="4" name="Picture 2">
            <a:extLst>
              <a:ext uri="{FF2B5EF4-FFF2-40B4-BE49-F238E27FC236}">
                <a16:creationId xmlns:a16="http://schemas.microsoft.com/office/drawing/2014/main" id="{1E099709-B622-C2D0-3F60-90F86D27DAC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199" t="41193" r="6383" b="41193"/>
          <a:stretch>
            <a:fillRect/>
          </a:stretch>
        </p:blipFill>
        <p:spPr bwMode="auto">
          <a:xfrm>
            <a:off x="9998390" y="396399"/>
            <a:ext cx="1888810" cy="380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2860822"/>
      </p:ext>
    </p:extLst>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681BE9-FE7B-4859-5652-F92B94D9CD5E}"/>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B9A6AD06-4203-AB28-FAFF-422FCF1E99E9}"/>
              </a:ext>
            </a:extLst>
          </p:cNvPr>
          <p:cNvGraphicFramePr>
            <a:graphicFrameLocks/>
          </p:cNvGraphicFramePr>
          <p:nvPr>
            <p:custDataLst>
              <p:tags r:id="rId1"/>
            </p:custDataLst>
            <p:extLst>
              <p:ext uri="{D42A27DB-BD31-4B8C-83A1-F6EECF244321}">
                <p14:modId xmlns:p14="http://schemas.microsoft.com/office/powerpoint/2010/main" val="2187537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2" name="think-cell data - do not delete" hidden="1">
                        <a:extLst>
                          <a:ext uri="{FF2B5EF4-FFF2-40B4-BE49-F238E27FC236}">
                            <a16:creationId xmlns:a16="http://schemas.microsoft.com/office/drawing/2014/main" id="{B9A6AD06-4203-AB28-FAFF-422FCF1E99E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1" name="Title 10">
            <a:extLst>
              <a:ext uri="{FF2B5EF4-FFF2-40B4-BE49-F238E27FC236}">
                <a16:creationId xmlns:a16="http://schemas.microsoft.com/office/drawing/2014/main" id="{ED710A93-5795-DC0C-26C9-AE5475024E85}"/>
              </a:ext>
            </a:extLst>
          </p:cNvPr>
          <p:cNvSpPr>
            <a:spLocks noGrp="1"/>
          </p:cNvSpPr>
          <p:nvPr>
            <p:ph type="title"/>
          </p:nvPr>
        </p:nvSpPr>
        <p:spPr>
          <a:xfrm>
            <a:off x="304800" y="247650"/>
            <a:ext cx="9820275" cy="968375"/>
          </a:xfrm>
        </p:spPr>
        <p:txBody>
          <a:bodyPr vert="horz" rIns="0"/>
          <a:lstStyle/>
          <a:p>
            <a:pPr lvl="0"/>
            <a:r>
              <a:rPr lang="en-US" sz="2600"/>
              <a:t>COMMONALITY BETWEEN SUBWAY’S AND PEP+ FOCUS AREAS</a:t>
            </a:r>
            <a:br>
              <a:rPr lang="en-US"/>
            </a:br>
            <a:r>
              <a:rPr lang="en-US" sz="1800" i="1"/>
              <a:t>Allowing us to identify opportunities for collaboration, and therefore </a:t>
            </a:r>
            <a:br>
              <a:rPr lang="en-US" sz="1800" i="1"/>
            </a:br>
            <a:r>
              <a:rPr lang="en-US" sz="1800" i="1"/>
              <a:t>add value to our relationship</a:t>
            </a:r>
          </a:p>
        </p:txBody>
      </p:sp>
      <p:sp>
        <p:nvSpPr>
          <p:cNvPr id="15" name="Rectangle: Top Corners Rounded 14">
            <a:extLst>
              <a:ext uri="{FF2B5EF4-FFF2-40B4-BE49-F238E27FC236}">
                <a16:creationId xmlns:a16="http://schemas.microsoft.com/office/drawing/2014/main" id="{DED94988-1256-65C7-4ABC-0557D77DF505}"/>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6" name="Table 4">
            <a:extLst>
              <a:ext uri="{FF2B5EF4-FFF2-40B4-BE49-F238E27FC236}">
                <a16:creationId xmlns:a16="http://schemas.microsoft.com/office/drawing/2014/main" id="{6C7DAAF4-89CD-1F32-5028-A33978E1ECC0}"/>
              </a:ext>
            </a:extLst>
          </p:cNvPr>
          <p:cNvGraphicFramePr>
            <a:graphicFrameLocks noGrp="1"/>
          </p:cNvGraphicFramePr>
          <p:nvPr>
            <p:extLst>
              <p:ext uri="{D42A27DB-BD31-4B8C-83A1-F6EECF244321}">
                <p14:modId xmlns:p14="http://schemas.microsoft.com/office/powerpoint/2010/main" val="3390432704"/>
              </p:ext>
            </p:extLst>
          </p:nvPr>
        </p:nvGraphicFramePr>
        <p:xfrm>
          <a:off x="-7620" y="1148230"/>
          <a:ext cx="11986260" cy="5038071"/>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5244790">
                  <a:extLst>
                    <a:ext uri="{9D8B030D-6E8A-4147-A177-3AD203B41FA5}">
                      <a16:colId xmlns:a16="http://schemas.microsoft.com/office/drawing/2014/main" val="2382844442"/>
                    </a:ext>
                  </a:extLst>
                </a:gridCol>
                <a:gridCol w="4752650">
                  <a:extLst>
                    <a:ext uri="{9D8B030D-6E8A-4147-A177-3AD203B41FA5}">
                      <a16:colId xmlns:a16="http://schemas.microsoft.com/office/drawing/2014/main" val="2353111847"/>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ts val="1575"/>
                        </a:lnSpc>
                      </a:pPr>
                      <a:r>
                        <a:rPr lang="en-US" sz="1200" b="1" i="0" noProof="0">
                          <a:solidFill>
                            <a:schemeClr val="bg1"/>
                          </a:solidFill>
                          <a:effectLst/>
                          <a:latin typeface="+mn-lt"/>
                          <a:cs typeface="Leelawadee" panose="020B0502040204020203" pitchFamily="34" charset="-34"/>
                        </a:rPr>
                        <a:t>Preserve Our Planet​</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ts val="1575"/>
                        </a:lnSpc>
                      </a:pPr>
                      <a:r>
                        <a:rPr lang="en-US" sz="1200" b="1" i="0" noProof="0">
                          <a:solidFill>
                            <a:schemeClr val="bg1"/>
                          </a:solidFill>
                          <a:effectLst/>
                          <a:latin typeface="+mn-lt"/>
                          <a:cs typeface="Leelawadee" panose="020B0502040204020203" pitchFamily="34" charset="-34"/>
                        </a:rPr>
                        <a:t>Promote Well Being​​</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1070804">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954F07"/>
                          </a:solidFill>
                          <a:latin typeface="+mj-lt"/>
                          <a:ea typeface="+mn-ea"/>
                          <a:cs typeface="Leelawadee"/>
                        </a:rPr>
                        <a:t>POSITIVE </a:t>
                      </a:r>
                      <a:br>
                        <a:rPr lang="en-US" sz="1400" kern="1200">
                          <a:solidFill>
                            <a:srgbClr val="954F07"/>
                          </a:solidFill>
                          <a:latin typeface="+mj-lt"/>
                          <a:ea typeface="+mn-ea"/>
                          <a:cs typeface="Leelawadee"/>
                        </a:rPr>
                      </a:br>
                      <a:r>
                        <a:rPr lang="en-US" sz="1400" kern="1200">
                          <a:solidFill>
                            <a:srgbClr val="954F07"/>
                          </a:solidFill>
                          <a:latin typeface="+mj-lt"/>
                          <a:ea typeface="+mn-ea"/>
                          <a:cs typeface="Leelawadee"/>
                        </a:rPr>
                        <a:t>AGRICULTURE</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9F0A"/>
                    </a:solidFill>
                  </a:tcPr>
                </a:tc>
                <a:tc>
                  <a:txBody>
                    <a:bodyPr/>
                    <a:lstStyle/>
                    <a:p>
                      <a:pPr marL="120650" indent="-120650" algn="l" rtl="0" fontAlgn="base">
                        <a:lnSpc>
                          <a:spcPct val="100000"/>
                        </a:lnSpc>
                        <a:buFont typeface="Arial" panose="020B0604020202020204" pitchFamily="34" charset="0"/>
                        <a:buChar char="•"/>
                      </a:pPr>
                      <a:r>
                        <a:rPr lang="en-US" sz="1050" b="0" i="0" noProof="0">
                          <a:solidFill>
                            <a:schemeClr val="accent3"/>
                          </a:solidFill>
                          <a:effectLst/>
                          <a:highlight>
                            <a:srgbClr val="4FE2F3"/>
                          </a:highlight>
                          <a:latin typeface="+mn-lt"/>
                          <a:cs typeface="Leelawadee" panose="020B0502040204020203" pitchFamily="34" charset="-34"/>
                        </a:rPr>
                        <a:t>Goal:</a:t>
                      </a:r>
                      <a:r>
                        <a:rPr lang="en-US" sz="1050" b="0" i="0" noProof="0">
                          <a:solidFill>
                            <a:schemeClr val="accent3"/>
                          </a:solidFill>
                          <a:effectLst/>
                          <a:latin typeface="+mn-lt"/>
                          <a:cs typeface="Leelawadee" panose="020B0502040204020203" pitchFamily="34" charset="-34"/>
                        </a:rPr>
                        <a:t> Achieve sustainable and ethical sourcing and supply chain management​</a:t>
                      </a:r>
                    </a:p>
                    <a:p>
                      <a:pPr marL="350838" lvl="1" indent="-176213" algn="l" rtl="0" fontAlgn="base">
                        <a:lnSpc>
                          <a:spcPct val="100000"/>
                        </a:lnSpc>
                        <a:spcBef>
                          <a:spcPts val="400"/>
                        </a:spcBef>
                        <a:buFont typeface="Wingdings" panose="05000000000000000000" pitchFamily="2" charset="2"/>
                        <a:buChar char="Ø"/>
                      </a:pPr>
                      <a:r>
                        <a:rPr lang="en-US" sz="1050" b="1" kern="1200" noProof="0">
                          <a:solidFill>
                            <a:schemeClr val="accent3"/>
                          </a:solidFill>
                          <a:latin typeface="+mn-lt"/>
                          <a:ea typeface="+mn-ea"/>
                          <a:cs typeface="Leelawadee" panose="020B0502040204020203" pitchFamily="34" charset="-34"/>
                        </a:rPr>
                        <a:t>pep+ alignment: Sustainably source 90% of our key ingredients and progress </a:t>
                      </a:r>
                      <a:br>
                        <a:rPr lang="en-US" sz="1050" b="1" kern="1200" noProof="0">
                          <a:solidFill>
                            <a:schemeClr val="accent3"/>
                          </a:solidFill>
                          <a:latin typeface="+mn-lt"/>
                          <a:ea typeface="+mn-ea"/>
                          <a:cs typeface="Leelawadee" panose="020B0502040204020203" pitchFamily="34" charset="-34"/>
                        </a:rPr>
                      </a:br>
                      <a:r>
                        <a:rPr lang="en-US" sz="1050" b="1" kern="1200" noProof="0">
                          <a:solidFill>
                            <a:schemeClr val="accent3"/>
                          </a:solidFill>
                          <a:latin typeface="+mn-lt"/>
                          <a:ea typeface="+mn-ea"/>
                          <a:cs typeface="Leelawadee" panose="020B0502040204020203" pitchFamily="34" charset="-34"/>
                        </a:rPr>
                        <a:t>volumes (10% or less) that face systemic barriers towards being sustainably sourced in accordance with our guidelines, by 2030</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50" b="0" i="1" u="none" strike="noStrike" kern="1200" cap="none" spc="0" normalizeH="0" baseline="0" noProof="0">
                          <a:ln>
                            <a:noFill/>
                          </a:ln>
                          <a:solidFill>
                            <a:schemeClr val="accent3"/>
                          </a:solidFill>
                          <a:effectLst/>
                          <a:uLnTx/>
                          <a:uFillTx/>
                          <a:latin typeface="+mn-lt"/>
                          <a:ea typeface="+mn-ea"/>
                          <a:cs typeface="Leelawadee" panose="020B0502040204020203" pitchFamily="34" charset="-34"/>
                        </a:rPr>
                        <a:t>No commonalities.</a:t>
                      </a: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1859872">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indent="-120650" algn="l" rtl="0" fontAlgn="base">
                        <a:lnSpc>
                          <a:spcPct val="100000"/>
                        </a:lnSpc>
                        <a:buFont typeface="Arial" panose="020B0604020202020204" pitchFamily="34" charset="0"/>
                        <a:buChar char="•"/>
                      </a:pPr>
                      <a:r>
                        <a:rPr lang="en-US" sz="1050" b="0" i="0" noProof="0">
                          <a:solidFill>
                            <a:schemeClr val="accent3"/>
                          </a:solidFill>
                          <a:effectLst/>
                          <a:highlight>
                            <a:srgbClr val="FFC624"/>
                          </a:highlight>
                          <a:latin typeface="+mn-lt"/>
                          <a:cs typeface="Leelawadee" panose="020B0502040204020203" pitchFamily="34" charset="-34"/>
                        </a:rPr>
                        <a:t>Target:</a:t>
                      </a:r>
                      <a:r>
                        <a:rPr lang="en-US" sz="1050" b="0" i="0" noProof="0">
                          <a:solidFill>
                            <a:schemeClr val="accent3"/>
                          </a:solidFill>
                          <a:effectLst/>
                          <a:latin typeface="+mn-lt"/>
                          <a:cs typeface="Leelawadee" panose="020B0502040204020203" pitchFamily="34" charset="-34"/>
                        </a:rPr>
                        <a:t> Design 100% of our packaging to be recyclable, compostable or biodegradable</a:t>
                      </a:r>
                    </a:p>
                    <a:p>
                      <a:pPr marL="350838" lvl="1" indent="-176213" algn="l" rtl="0" fontAlgn="base">
                        <a:lnSpc>
                          <a:spcPct val="100000"/>
                        </a:lnSpc>
                        <a:spcBef>
                          <a:spcPts val="400"/>
                        </a:spcBef>
                        <a:buFont typeface="Wingdings" panose="05000000000000000000" pitchFamily="2" charset="2"/>
                        <a:buChar char="Ø"/>
                      </a:pPr>
                      <a:r>
                        <a:rPr lang="en-US" sz="1050" b="1" kern="1200" noProof="0">
                          <a:solidFill>
                            <a:schemeClr val="accent3"/>
                          </a:solidFill>
                          <a:latin typeface="+mn-lt"/>
                          <a:ea typeface="+mn-ea"/>
                          <a:cs typeface="Leelawadee" panose="020B0502040204020203" pitchFamily="34" charset="-34"/>
                        </a:rPr>
                        <a:t>pep+ alignment: Achieve 97% or greater reusable, recyclable, or compostable (RRC) packaging by design by 2030 in our primary and secondary packaging in our key packaging markets </a:t>
                      </a:r>
                    </a:p>
                    <a:p>
                      <a:pPr marL="120650" indent="-120650" algn="l" rtl="0" fontAlgn="base">
                        <a:lnSpc>
                          <a:spcPct val="100000"/>
                        </a:lnSpc>
                        <a:spcBef>
                          <a:spcPts val="1000"/>
                        </a:spcBef>
                        <a:buFont typeface="Arial" panose="020B0604020202020204" pitchFamily="34" charset="0"/>
                        <a:buChar char="•"/>
                      </a:pPr>
                      <a:r>
                        <a:rPr lang="en-US" sz="1050" b="0" i="0" noProof="0">
                          <a:solidFill>
                            <a:schemeClr val="accent3"/>
                          </a:solidFill>
                          <a:effectLst/>
                          <a:highlight>
                            <a:srgbClr val="4FE2F3"/>
                          </a:highlight>
                          <a:latin typeface="+mn-lt"/>
                          <a:cs typeface="Leelawadee" panose="020B0502040204020203" pitchFamily="34" charset="-34"/>
                        </a:rPr>
                        <a:t>Goal:</a:t>
                      </a:r>
                      <a:r>
                        <a:rPr lang="en-US" sz="1050" b="0" i="0" noProof="0">
                          <a:solidFill>
                            <a:schemeClr val="accent3"/>
                          </a:solidFill>
                          <a:effectLst/>
                          <a:latin typeface="+mn-lt"/>
                          <a:cs typeface="Leelawadee" panose="020B0502040204020203" pitchFamily="34" charset="-34"/>
                        </a:rPr>
                        <a:t> Increase recycled material content in paper and plastic packaging</a:t>
                      </a:r>
                    </a:p>
                    <a:p>
                      <a:pPr marL="350838" lvl="1" indent="-176213" algn="l" rtl="0" fontAlgn="base">
                        <a:lnSpc>
                          <a:spcPct val="100000"/>
                        </a:lnSpc>
                        <a:spcBef>
                          <a:spcPts val="400"/>
                        </a:spcBef>
                        <a:buFont typeface="Wingdings" panose="05000000000000000000" pitchFamily="2" charset="2"/>
                        <a:buChar char="Ø"/>
                      </a:pPr>
                      <a:r>
                        <a:rPr lang="en-US" sz="1050" b="1" kern="1200" noProof="0">
                          <a:solidFill>
                            <a:schemeClr val="accent3"/>
                          </a:solidFill>
                          <a:latin typeface="+mn-lt"/>
                          <a:ea typeface="+mn-ea"/>
                          <a:cs typeface="Leelawadee" panose="020B0502040204020203" pitchFamily="34" charset="-34"/>
                        </a:rPr>
                        <a:t>pep+ alignment: For our primary plastic packaging in key packaging markets, </a:t>
                      </a:r>
                      <a:br>
                        <a:rPr lang="en-US" sz="1050" b="1" kern="1200" noProof="0">
                          <a:solidFill>
                            <a:schemeClr val="accent3"/>
                          </a:solidFill>
                          <a:latin typeface="+mn-lt"/>
                          <a:ea typeface="+mn-ea"/>
                          <a:cs typeface="Leelawadee" panose="020B0502040204020203" pitchFamily="34" charset="-34"/>
                        </a:rPr>
                      </a:br>
                      <a:r>
                        <a:rPr lang="en-US" sz="1050" b="1" kern="1200" noProof="0">
                          <a:solidFill>
                            <a:schemeClr val="accent3"/>
                          </a:solidFill>
                          <a:latin typeface="+mn-lt"/>
                          <a:ea typeface="+mn-ea"/>
                          <a:cs typeface="Leelawadee" panose="020B0502040204020203" pitchFamily="34" charset="-34"/>
                        </a:rPr>
                        <a:t>use 40% or greater recycled content in our plastic packaging by 2035 or sooner</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kumimoji="0" lang="en-US" sz="1050" b="0" i="1" u="none" strike="noStrike" kern="1200" cap="none" spc="0" normalizeH="0" baseline="0" noProof="0">
                          <a:ln>
                            <a:noFill/>
                          </a:ln>
                          <a:solidFill>
                            <a:schemeClr val="accent3"/>
                          </a:solidFill>
                          <a:effectLst/>
                          <a:uLnTx/>
                          <a:uFillTx/>
                          <a:latin typeface="+mn-lt"/>
                          <a:ea typeface="+mn-ea"/>
                          <a:cs typeface="Leelawadee" panose="020B0502040204020203" pitchFamily="34" charset="-34"/>
                        </a:rPr>
                        <a:t>No commonalities.</a:t>
                      </a: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r h="1859872">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922F11"/>
                          </a:solidFill>
                          <a:latin typeface="+mj-lt"/>
                          <a:ea typeface="+mn-ea"/>
                          <a:cs typeface="Leelawadee"/>
                        </a:rPr>
                        <a:t>POSITIVE </a:t>
                      </a:r>
                      <a:br>
                        <a:rPr lang="en-US" sz="1400" kern="1200">
                          <a:solidFill>
                            <a:srgbClr val="922F11"/>
                          </a:solidFill>
                          <a:latin typeface="+mj-lt"/>
                          <a:ea typeface="+mn-ea"/>
                          <a:cs typeface="Leelawadee"/>
                        </a:rPr>
                      </a:br>
                      <a:r>
                        <a:rPr lang="en-US" sz="1400" kern="1200">
                          <a:solidFill>
                            <a:srgbClr val="922F11"/>
                          </a:solidFill>
                          <a:latin typeface="+mj-lt"/>
                          <a:ea typeface="+mn-ea"/>
                          <a:cs typeface="Leelawadee"/>
                        </a:rPr>
                        <a:t>CHOICES</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E6D27"/>
                    </a:solidFill>
                  </a:tcPr>
                </a:tc>
                <a:tc>
                  <a:txBody>
                    <a:bodyPr/>
                    <a:lstStyle/>
                    <a:p>
                      <a:pPr marL="0" marR="0" lvl="0" indent="0" algn="ctr"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kumimoji="0" lang="en-US" sz="1050" b="0" i="1" u="none" strike="noStrike" kern="1200" cap="none" spc="0" normalizeH="0" baseline="0" noProof="0">
                          <a:ln>
                            <a:noFill/>
                          </a:ln>
                          <a:solidFill>
                            <a:schemeClr val="accent3"/>
                          </a:solidFill>
                          <a:effectLst/>
                          <a:uLnTx/>
                          <a:uFillTx/>
                          <a:latin typeface="+mn-lt"/>
                          <a:ea typeface="+mn-ea"/>
                          <a:cs typeface="Leelawadee" panose="020B0502040204020203" pitchFamily="34" charset="-34"/>
                        </a:rPr>
                        <a:t>No commonalities.</a:t>
                      </a: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indent="-120650" algn="l" rtl="0" fontAlgn="base">
                        <a:lnSpc>
                          <a:spcPct val="100000"/>
                        </a:lnSpc>
                        <a:buFont typeface="Arial" panose="020B0604020202020204" pitchFamily="34" charset="0"/>
                        <a:buChar char="•"/>
                      </a:pPr>
                      <a:r>
                        <a:rPr lang="en-US" sz="1050" b="0" i="0" noProof="0">
                          <a:solidFill>
                            <a:schemeClr val="accent3"/>
                          </a:solidFill>
                          <a:effectLst/>
                          <a:highlight>
                            <a:srgbClr val="4FE2F3"/>
                          </a:highlight>
                          <a:latin typeface="+mn-lt"/>
                          <a:cs typeface="Leelawadee" panose="020B0502040204020203" pitchFamily="34" charset="-34"/>
                        </a:rPr>
                        <a:t>Goal:</a:t>
                      </a:r>
                      <a:r>
                        <a:rPr lang="en-US" sz="1050" b="0" i="0" noProof="0">
                          <a:solidFill>
                            <a:schemeClr val="accent3"/>
                          </a:solidFill>
                          <a:effectLst/>
                          <a:latin typeface="+mn-lt"/>
                          <a:cs typeface="Leelawadee" panose="020B0502040204020203" pitchFamily="34" charset="-34"/>
                        </a:rPr>
                        <a:t> Better-for-You Menu Options for guests looking to maintain a </a:t>
                      </a:r>
                      <a:br>
                        <a:rPr lang="en-US" sz="1050" b="0" i="0" noProof="0">
                          <a:solidFill>
                            <a:schemeClr val="accent3"/>
                          </a:solidFill>
                          <a:effectLst/>
                          <a:latin typeface="+mn-lt"/>
                          <a:cs typeface="Leelawadee" panose="020B0502040204020203" pitchFamily="34" charset="-34"/>
                        </a:rPr>
                      </a:br>
                      <a:r>
                        <a:rPr lang="en-US" sz="1050" b="0" i="0" noProof="0">
                          <a:solidFill>
                            <a:schemeClr val="accent3"/>
                          </a:solidFill>
                          <a:effectLst/>
                          <a:latin typeface="+mn-lt"/>
                          <a:cs typeface="Leelawadee" panose="020B0502040204020203" pitchFamily="34" charset="-34"/>
                        </a:rPr>
                        <a:t>balanced lifestyle​</a:t>
                      </a:r>
                    </a:p>
                    <a:p>
                      <a:pPr marL="350838" marR="0" lvl="1" indent="-176213" algn="l" defTabSz="914400" rtl="0" eaLnBrk="1" fontAlgn="base" latinLnBrk="0" hangingPunct="1">
                        <a:lnSpc>
                          <a:spcPct val="100000"/>
                        </a:lnSpc>
                        <a:spcBef>
                          <a:spcPts val="400"/>
                        </a:spcBef>
                        <a:spcAft>
                          <a:spcPts val="0"/>
                        </a:spcAft>
                        <a:buClrTx/>
                        <a:buSzTx/>
                        <a:buFont typeface="Wingdings" panose="05000000000000000000" pitchFamily="2" charset="2"/>
                        <a:buChar char="Ø"/>
                        <a:tabLst/>
                        <a:defRPr/>
                      </a:pPr>
                      <a:r>
                        <a:rPr lang="en-US" sz="1050" b="1" kern="1200" noProof="0">
                          <a:solidFill>
                            <a:schemeClr val="accent3"/>
                          </a:solidFill>
                          <a:latin typeface="+mn-lt"/>
                          <a:ea typeface="+mn-ea"/>
                          <a:cs typeface="Leelawadee" panose="020B0502040204020203" pitchFamily="34" charset="-34"/>
                        </a:rPr>
                        <a:t>pep+ alignment: </a:t>
                      </a:r>
                      <a:r>
                        <a:rPr lang="en-US" sz="1050" b="1" i="0" noProof="0">
                          <a:solidFill>
                            <a:schemeClr val="accent3"/>
                          </a:solidFill>
                          <a:effectLst/>
                          <a:latin typeface="+mn-lt"/>
                          <a:cs typeface="Leelawadee" panose="020B0502040204020203" pitchFamily="34" charset="-34"/>
                        </a:rPr>
                        <a:t>Leverage our scaled brands to embody and amplify </a:t>
                      </a:r>
                      <a:br>
                        <a:rPr lang="en-US" sz="1050" b="1" i="0" noProof="0">
                          <a:solidFill>
                            <a:schemeClr val="accent3"/>
                          </a:solidFill>
                          <a:effectLst/>
                          <a:latin typeface="+mn-lt"/>
                          <a:cs typeface="Leelawadee" panose="020B0502040204020203" pitchFamily="34" charset="-34"/>
                        </a:rPr>
                      </a:br>
                      <a:r>
                        <a:rPr lang="en-US" sz="1050" b="1" i="0" noProof="0">
                          <a:solidFill>
                            <a:schemeClr val="accent3"/>
                          </a:solidFill>
                          <a:effectLst/>
                          <a:latin typeface="+mn-lt"/>
                          <a:cs typeface="Leelawadee" panose="020B0502040204020203" pitchFamily="34" charset="-34"/>
                        </a:rPr>
                        <a:t>positive outcomes for the planet and people, including empowering consumers with transparent environmental labelling on our key products</a:t>
                      </a:r>
                      <a:endParaRPr lang="en-US" sz="1050" b="0" i="0" noProof="0">
                        <a:solidFill>
                          <a:schemeClr val="accent3"/>
                        </a:solidFill>
                        <a:effectLst/>
                        <a:latin typeface="+mn-lt"/>
                        <a:cs typeface="Leelawadee" panose="020B0502040204020203" pitchFamily="34" charset="-34"/>
                      </a:endParaRP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88316528"/>
                  </a:ext>
                </a:extLst>
              </a:tr>
            </a:tbl>
          </a:graphicData>
        </a:graphic>
      </p:graphicFrame>
      <p:pic>
        <p:nvPicPr>
          <p:cNvPr id="17" name="Picture 16" descr="A logo of a leaf in a circle&#10;&#10;Description automatically generated">
            <a:extLst>
              <a:ext uri="{FF2B5EF4-FFF2-40B4-BE49-F238E27FC236}">
                <a16:creationId xmlns:a16="http://schemas.microsoft.com/office/drawing/2014/main" id="{4C82AC83-D880-6E02-B518-BBB2CA83B57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pic>
        <p:nvPicPr>
          <p:cNvPr id="18" name="Picture 17" descr="A blue and green windmill with green arrows&#10;&#10;Description automatically generated">
            <a:extLst>
              <a:ext uri="{FF2B5EF4-FFF2-40B4-BE49-F238E27FC236}">
                <a16:creationId xmlns:a16="http://schemas.microsoft.com/office/drawing/2014/main" id="{79F24E44-6F4E-EF4B-022F-0915F866CDB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2925134"/>
            <a:ext cx="556204" cy="604020"/>
          </a:xfrm>
          <a:prstGeom prst="rect">
            <a:avLst/>
          </a:prstGeom>
        </p:spPr>
      </p:pic>
      <p:pic>
        <p:nvPicPr>
          <p:cNvPr id="19" name="Picture 18" descr="A logo of a hand and a globe&#10;&#10;Description automatically generated">
            <a:extLst>
              <a:ext uri="{FF2B5EF4-FFF2-40B4-BE49-F238E27FC236}">
                <a16:creationId xmlns:a16="http://schemas.microsoft.com/office/drawing/2014/main" id="{839ACE6A-5327-C203-FE6B-1F6C0825647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27528" y="4803653"/>
            <a:ext cx="536916" cy="583072"/>
          </a:xfrm>
          <a:prstGeom prst="rect">
            <a:avLst/>
          </a:prstGeom>
        </p:spPr>
      </p:pic>
      <p:sp>
        <p:nvSpPr>
          <p:cNvPr id="20" name="TextBox 19">
            <a:extLst>
              <a:ext uri="{FF2B5EF4-FFF2-40B4-BE49-F238E27FC236}">
                <a16:creationId xmlns:a16="http://schemas.microsoft.com/office/drawing/2014/main" id="{BE27A2B5-2DD6-CB52-0C1E-559822649D2E}"/>
              </a:ext>
            </a:extLst>
          </p:cNvPr>
          <p:cNvSpPr txBox="1"/>
          <p:nvPr/>
        </p:nvSpPr>
        <p:spPr>
          <a:xfrm>
            <a:off x="8801100" y="6269189"/>
            <a:ext cx="2938463" cy="506261"/>
          </a:xfrm>
          <a:prstGeom prst="rect">
            <a:avLst/>
          </a:prstGeom>
          <a:solidFill>
            <a:srgbClr val="8EBC29"/>
          </a:solidFill>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a:ln>
                  <a:noFill/>
                </a:ln>
                <a:solidFill>
                  <a:schemeClr val="bg1"/>
                </a:solidFill>
                <a:effectLst/>
                <a:uLnTx/>
                <a:uFillTx/>
                <a:cs typeface="Leelawadee" panose="020B0502040204020203" pitchFamily="34" charset="-34"/>
              </a:rPr>
              <a:t>No common focus areas were identified across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a:ln>
                  <a:noFill/>
                </a:ln>
                <a:solidFill>
                  <a:schemeClr val="bg1"/>
                </a:solidFill>
                <a:effectLst/>
                <a:uLnTx/>
                <a:uFillTx/>
                <a:cs typeface="Leelawadee" panose="020B0502040204020203" pitchFamily="34" charset="-34"/>
              </a:rPr>
              <a:t>Building Stronger Communities (Subway).</a:t>
            </a:r>
          </a:p>
        </p:txBody>
      </p:sp>
      <p:pic>
        <p:nvPicPr>
          <p:cNvPr id="3" name="Picture 2">
            <a:extLst>
              <a:ext uri="{FF2B5EF4-FFF2-40B4-BE49-F238E27FC236}">
                <a16:creationId xmlns:a16="http://schemas.microsoft.com/office/drawing/2014/main" id="{4CC06FD4-2DDD-D968-B0AC-7F0376CB42B5}"/>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6199" t="41193" r="6383" b="41193"/>
          <a:stretch>
            <a:fillRect/>
          </a:stretch>
        </p:blipFill>
        <p:spPr bwMode="auto">
          <a:xfrm>
            <a:off x="9998390" y="396399"/>
            <a:ext cx="1888810" cy="380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5165502"/>
      </p:ext>
    </p:extLst>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62521-731C-036B-4DB9-5AFEA9C1C66D}"/>
            </a:ext>
          </a:extLst>
        </p:cNvPr>
        <p:cNvGrpSpPr/>
        <p:nvPr/>
      </p:nvGrpSpPr>
      <p:grpSpPr>
        <a:xfrm>
          <a:off x="0" y="0"/>
          <a:ext cx="0" cy="0"/>
          <a:chOff x="0" y="0"/>
          <a:chExt cx="0" cy="0"/>
        </a:xfrm>
      </p:grpSpPr>
      <p:pic>
        <p:nvPicPr>
          <p:cNvPr id="3076" name="Picture 4" descr="Master's in Communications | Syracuse University Online">
            <a:extLst>
              <a:ext uri="{FF2B5EF4-FFF2-40B4-BE49-F238E27FC236}">
                <a16:creationId xmlns:a16="http://schemas.microsoft.com/office/drawing/2014/main" id="{89E39477-D67E-5462-8775-5B78F859E3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799" y="2899345"/>
            <a:ext cx="5595257" cy="1059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369946"/>
      </p:ext>
    </p:extLst>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2D15F8-6C5D-7937-F63A-73937BCCD442}"/>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C991E9C1-FB95-D978-F758-116672F77FBE}"/>
              </a:ext>
            </a:extLst>
          </p:cNvPr>
          <p:cNvGraphicFramePr>
            <a:graphicFrameLocks/>
          </p:cNvGraphicFramePr>
          <p:nvPr>
            <p:custDataLst>
              <p:tags r:id="rId1"/>
            </p:custDataLst>
            <p:extLst>
              <p:ext uri="{D42A27DB-BD31-4B8C-83A1-F6EECF244321}">
                <p14:modId xmlns:p14="http://schemas.microsoft.com/office/powerpoint/2010/main" val="39416604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7" name="think-cell data - do not delete" hidden="1">
                        <a:extLst>
                          <a:ext uri="{FF2B5EF4-FFF2-40B4-BE49-F238E27FC236}">
                            <a16:creationId xmlns:a16="http://schemas.microsoft.com/office/drawing/2014/main" id="{C991E9C1-FB95-D978-F758-116672F77FB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8" name="Picture Placeholder 7">
            <a:extLst>
              <a:ext uri="{FF2B5EF4-FFF2-40B4-BE49-F238E27FC236}">
                <a16:creationId xmlns:a16="http://schemas.microsoft.com/office/drawing/2014/main" id="{4650080C-A4CF-39A9-E317-E2F2338E50FF}"/>
              </a:ext>
            </a:extLst>
          </p:cNvPr>
          <p:cNvPicPr>
            <a:picLocks noGrp="1" noChangeAspect="1"/>
          </p:cNvPicPr>
          <p:nvPr>
            <p:ph type="pic" sz="quarter" idx="14"/>
          </p:nvPr>
        </p:nvPicPr>
        <p:blipFill rotWithShape="1">
          <a:blip r:embed="rId6">
            <a:extLst>
              <a:ext uri="{96DAC541-7B7A-43D3-8B79-37D633B846F1}">
                <asvg:svgBlip xmlns:asvg="http://schemas.microsoft.com/office/drawing/2016/SVG/main" r:embed="rId7"/>
              </a:ext>
            </a:extLst>
          </a:blip>
          <a:srcRect l="-6057" t="-302162" r="-15066" b="-302162"/>
          <a:stretch>
            <a:fillRect/>
          </a:stretch>
        </p:blipFill>
        <p:spPr>
          <a:xfrm>
            <a:off x="0" y="0"/>
            <a:ext cx="6096000" cy="6858000"/>
          </a:xfrm>
          <a:prstGeom prst="rect">
            <a:avLst/>
          </a:prstGeom>
        </p:spPr>
      </p:pic>
      <p:sp>
        <p:nvSpPr>
          <p:cNvPr id="11" name="Rectangle: Single Corner Rounded 10">
            <a:extLst>
              <a:ext uri="{FF2B5EF4-FFF2-40B4-BE49-F238E27FC236}">
                <a16:creationId xmlns:a16="http://schemas.microsoft.com/office/drawing/2014/main" id="{1ADEEBE0-FFA8-6538-967D-7AB13A595AD0}"/>
              </a:ext>
            </a:extLst>
          </p:cNvPr>
          <p:cNvSpPr>
            <a:spLocks/>
          </p:cNvSpPr>
          <p:nvPr/>
        </p:nvSpPr>
        <p:spPr>
          <a:xfrm>
            <a:off x="6300438" y="825872"/>
            <a:ext cx="5852160" cy="66792"/>
          </a:xfrm>
          <a:prstGeom prst="round1Rect">
            <a:avLst>
              <a:gd name="adj" fmla="val 3618"/>
            </a:avLst>
          </a:prstGeom>
          <a:solidFill>
            <a:srgbClr val="0F440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182880" numCol="1" spcCol="38100" rtlCol="0" anchor="b">
            <a:noAutofit/>
          </a:bodyPr>
          <a:lstStyle/>
          <a:p>
            <a:pPr defTabSz="914400"/>
            <a:r>
              <a:rPr kumimoji="0" lang="en-US" sz="3200" b="0" i="0" u="none" strike="noStrike" kern="1200" cap="all" spc="0" normalizeH="0" baseline="0" noProof="0">
                <a:ln>
                  <a:noFill/>
                </a:ln>
                <a:solidFill>
                  <a:srgbClr val="0F440E"/>
                </a:solidFill>
                <a:effectLst/>
                <a:uLnTx/>
                <a:uFillTx/>
                <a:latin typeface="GT Pressura LCG Black"/>
                <a:ea typeface="+mj-ea"/>
                <a:cs typeface="+mj-cs"/>
              </a:rPr>
              <a:t>KEY TAKEAWAYS</a:t>
            </a:r>
            <a:endParaRPr lang="en-US" b="1">
              <a:solidFill>
                <a:srgbClr val="0F440E"/>
              </a:solidFill>
              <a:latin typeface="+mj-lt"/>
            </a:endParaRPr>
          </a:p>
        </p:txBody>
      </p:sp>
      <p:pic>
        <p:nvPicPr>
          <p:cNvPr id="12" name="Picture 11">
            <a:extLst>
              <a:ext uri="{FF2B5EF4-FFF2-40B4-BE49-F238E27FC236}">
                <a16:creationId xmlns:a16="http://schemas.microsoft.com/office/drawing/2014/main" id="{9DC6A159-2FF4-5408-C2AB-1F8EACC13AED}"/>
              </a:ext>
            </a:extLst>
          </p:cNvPr>
          <p:cNvPicPr>
            <a:picLocks noChangeAspect="1"/>
          </p:cNvPicPr>
          <p:nvPr/>
        </p:nvPicPr>
        <p:blipFill>
          <a:blip r:embed="rId8"/>
          <a:srcRect l="24821" r="18929"/>
          <a:stretch>
            <a:fillRect/>
          </a:stretch>
        </p:blipFill>
        <p:spPr>
          <a:xfrm rot="16200000">
            <a:off x="2520059" y="3282059"/>
            <a:ext cx="6857999" cy="293883"/>
          </a:xfrm>
          <a:custGeom>
            <a:avLst/>
            <a:gdLst>
              <a:gd name="connsiteX0" fmla="*/ 6857999 w 6857999"/>
              <a:gd name="connsiteY0" fmla="*/ 0 h 293883"/>
              <a:gd name="connsiteX1" fmla="*/ 6857999 w 6857999"/>
              <a:gd name="connsiteY1" fmla="*/ 293883 h 293883"/>
              <a:gd name="connsiteX2" fmla="*/ 0 w 6857999"/>
              <a:gd name="connsiteY2" fmla="*/ 293883 h 293883"/>
              <a:gd name="connsiteX3" fmla="*/ 0 w 6857999"/>
              <a:gd name="connsiteY3" fmla="*/ 0 h 293883"/>
            </a:gdLst>
            <a:ahLst/>
            <a:cxnLst>
              <a:cxn ang="0">
                <a:pos x="connsiteX0" y="connsiteY0"/>
              </a:cxn>
              <a:cxn ang="0">
                <a:pos x="connsiteX1" y="connsiteY1"/>
              </a:cxn>
              <a:cxn ang="0">
                <a:pos x="connsiteX2" y="connsiteY2"/>
              </a:cxn>
              <a:cxn ang="0">
                <a:pos x="connsiteX3" y="connsiteY3"/>
              </a:cxn>
            </a:cxnLst>
            <a:rect l="l" t="t" r="r" b="b"/>
            <a:pathLst>
              <a:path w="6857999" h="293883">
                <a:moveTo>
                  <a:pt x="6857999" y="0"/>
                </a:moveTo>
                <a:lnTo>
                  <a:pt x="6857999" y="293883"/>
                </a:lnTo>
                <a:lnTo>
                  <a:pt x="0" y="293883"/>
                </a:lnTo>
                <a:lnTo>
                  <a:pt x="0" y="0"/>
                </a:lnTo>
                <a:close/>
              </a:path>
            </a:pathLst>
          </a:custGeom>
          <a:effectLst>
            <a:outerShdw blurRad="50800" dist="38100" dir="10800000" algn="r" rotWithShape="0">
              <a:prstClr val="black">
                <a:alpha val="20000"/>
              </a:prstClr>
            </a:outerShdw>
          </a:effectLst>
        </p:spPr>
      </p:pic>
      <p:sp>
        <p:nvSpPr>
          <p:cNvPr id="13" name="Rectangle: Rounded Corners 12">
            <a:extLst>
              <a:ext uri="{FF2B5EF4-FFF2-40B4-BE49-F238E27FC236}">
                <a16:creationId xmlns:a16="http://schemas.microsoft.com/office/drawing/2014/main" id="{B28AB429-93D3-30A5-620D-C733DA8BB711}"/>
              </a:ext>
            </a:extLst>
          </p:cNvPr>
          <p:cNvSpPr>
            <a:spLocks/>
          </p:cNvSpPr>
          <p:nvPr/>
        </p:nvSpPr>
        <p:spPr>
          <a:xfrm rot="10800000" flipH="1" flipV="1">
            <a:off x="6300438" y="1062650"/>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pPr>
              <a:spcBef>
                <a:spcPts val="200"/>
              </a:spcBef>
              <a:defRPr/>
            </a:pPr>
            <a:r>
              <a:rPr lang="en-US" sz="2400" b="1">
                <a:solidFill>
                  <a:srgbClr val="8EBC29"/>
                </a:solidFill>
              </a:rPr>
              <a:t>No commonalities</a:t>
            </a:r>
          </a:p>
        </p:txBody>
      </p:sp>
      <p:sp>
        <p:nvSpPr>
          <p:cNvPr id="14" name="Rectangle: Rounded Corners 13">
            <a:extLst>
              <a:ext uri="{FF2B5EF4-FFF2-40B4-BE49-F238E27FC236}">
                <a16:creationId xmlns:a16="http://schemas.microsoft.com/office/drawing/2014/main" id="{EDBCFBDD-A8A8-065E-D6D6-6B7F5177F60A}"/>
              </a:ext>
            </a:extLst>
          </p:cNvPr>
          <p:cNvSpPr>
            <a:spLocks/>
          </p:cNvSpPr>
          <p:nvPr/>
        </p:nvSpPr>
        <p:spPr>
          <a:xfrm rot="10800000" flipH="1" flipV="1">
            <a:off x="6386385" y="1711260"/>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a:defRPr/>
            </a:pPr>
            <a:r>
              <a:rPr lang="en-US">
                <a:solidFill>
                  <a:schemeClr val="bg1"/>
                </a:solidFill>
              </a:rPr>
              <a:t>Syracuse University do have a number of goals, but these are mostly focused on small-scale, campus efforts (for example removing individual condiment packets) and therefore this isn’t of relevance to PepsiCo.</a:t>
            </a:r>
          </a:p>
        </p:txBody>
      </p:sp>
      <p:sp>
        <p:nvSpPr>
          <p:cNvPr id="15" name="Oval 14">
            <a:extLst>
              <a:ext uri="{FF2B5EF4-FFF2-40B4-BE49-F238E27FC236}">
                <a16:creationId xmlns:a16="http://schemas.microsoft.com/office/drawing/2014/main" id="{69044DBA-13AD-D38C-9178-625EF1B9AE41}"/>
              </a:ext>
            </a:extLst>
          </p:cNvPr>
          <p:cNvSpPr/>
          <p:nvPr/>
        </p:nvSpPr>
        <p:spPr>
          <a:xfrm>
            <a:off x="6375234" y="1171322"/>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a:extLst>
              <a:ext uri="{FF2B5EF4-FFF2-40B4-BE49-F238E27FC236}">
                <a16:creationId xmlns:a16="http://schemas.microsoft.com/office/drawing/2014/main" id="{6B1907B0-1F83-305F-CB10-BAA1EF8ABEE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417134" y="1213222"/>
            <a:ext cx="322684" cy="322684"/>
          </a:xfrm>
          <a:prstGeom prst="rect">
            <a:avLst/>
          </a:prstGeom>
        </p:spPr>
      </p:pic>
    </p:spTree>
    <p:extLst>
      <p:ext uri="{BB962C8B-B14F-4D97-AF65-F5344CB8AC3E}">
        <p14:creationId xmlns:p14="http://schemas.microsoft.com/office/powerpoint/2010/main" val="1018217408"/>
      </p:ext>
    </p:extLst>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6A3064-F2FB-72B8-87E8-EFA1A6E3A60E}"/>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1ED15157-4AB9-5385-71E0-DB3327FFD7FD}"/>
              </a:ext>
            </a:extLst>
          </p:cNvPr>
          <p:cNvGraphicFramePr>
            <a:graphicFrameLocks noChangeAspect="1"/>
          </p:cNvGraphicFramePr>
          <p:nvPr>
            <p:custDataLst>
              <p:tags r:id="rId1"/>
            </p:custDataLst>
            <p:extLst>
              <p:ext uri="{D42A27DB-BD31-4B8C-83A1-F6EECF244321}">
                <p14:modId xmlns:p14="http://schemas.microsoft.com/office/powerpoint/2010/main" val="15914208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2" name="think-cell data - do not delete" hidden="1">
                        <a:extLst>
                          <a:ext uri="{FF2B5EF4-FFF2-40B4-BE49-F238E27FC236}">
                            <a16:creationId xmlns:a16="http://schemas.microsoft.com/office/drawing/2014/main" id="{1ED15157-4AB9-5385-71E0-DB3327FFD7F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7" name="Title 26">
            <a:extLst>
              <a:ext uri="{FF2B5EF4-FFF2-40B4-BE49-F238E27FC236}">
                <a16:creationId xmlns:a16="http://schemas.microsoft.com/office/drawing/2014/main" id="{A39A53E2-3228-D279-344E-B9C3FFA6FFE9}"/>
              </a:ext>
            </a:extLst>
          </p:cNvPr>
          <p:cNvSpPr>
            <a:spLocks noGrp="1"/>
          </p:cNvSpPr>
          <p:nvPr>
            <p:ph type="title"/>
          </p:nvPr>
        </p:nvSpPr>
        <p:spPr>
          <a:xfrm>
            <a:off x="304800" y="247650"/>
            <a:ext cx="11585575" cy="968375"/>
          </a:xfrm>
        </p:spPr>
        <p:txBody>
          <a:bodyPr vert="horz" rIns="0"/>
          <a:lstStyle/>
          <a:p>
            <a:pPr lvl="0"/>
            <a:r>
              <a:rPr lang="en-US" sz="3000"/>
              <a:t>SYRACUSE UNIVERSITY’S SUSTAINABILITY FOCUS AREAS</a:t>
            </a:r>
            <a:br>
              <a:rPr lang="en-US" sz="3000"/>
            </a:br>
            <a:r>
              <a:rPr lang="en-US" sz="1800" i="1"/>
              <a:t>And how these focus areas align with pep+ pillars</a:t>
            </a:r>
          </a:p>
        </p:txBody>
      </p:sp>
      <p:pic>
        <p:nvPicPr>
          <p:cNvPr id="31" name="Graphic 30">
            <a:extLst>
              <a:ext uri="{FF2B5EF4-FFF2-40B4-BE49-F238E27FC236}">
                <a16:creationId xmlns:a16="http://schemas.microsoft.com/office/drawing/2014/main" id="{622E9A14-23A4-4108-5245-8B6255BEA8B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978929" y="362035"/>
            <a:ext cx="1911446" cy="369802"/>
          </a:xfrm>
          <a:prstGeom prst="rect">
            <a:avLst/>
          </a:prstGeom>
        </p:spPr>
      </p:pic>
      <p:sp>
        <p:nvSpPr>
          <p:cNvPr id="32" name="Rectangle: Top Corners Rounded 31">
            <a:extLst>
              <a:ext uri="{FF2B5EF4-FFF2-40B4-BE49-F238E27FC236}">
                <a16:creationId xmlns:a16="http://schemas.microsoft.com/office/drawing/2014/main" id="{BB4345EA-AFA2-0A79-5CDE-98A10747042B}"/>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3" name="Table 4">
            <a:extLst>
              <a:ext uri="{FF2B5EF4-FFF2-40B4-BE49-F238E27FC236}">
                <a16:creationId xmlns:a16="http://schemas.microsoft.com/office/drawing/2014/main" id="{9CA084CA-5EEC-F0D0-3BE5-7AB08F736C06}"/>
              </a:ext>
            </a:extLst>
          </p:cNvPr>
          <p:cNvGraphicFramePr>
            <a:graphicFrameLocks noGrp="1"/>
          </p:cNvGraphicFramePr>
          <p:nvPr>
            <p:extLst>
              <p:ext uri="{D42A27DB-BD31-4B8C-83A1-F6EECF244321}">
                <p14:modId xmlns:p14="http://schemas.microsoft.com/office/powerpoint/2010/main" val="4155466844"/>
              </p:ext>
            </p:extLst>
          </p:nvPr>
        </p:nvGraphicFramePr>
        <p:xfrm>
          <a:off x="-7620" y="1148230"/>
          <a:ext cx="11986260" cy="5425567"/>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2557346">
                  <a:extLst>
                    <a:ext uri="{9D8B030D-6E8A-4147-A177-3AD203B41FA5}">
                      <a16:colId xmlns:a16="http://schemas.microsoft.com/office/drawing/2014/main" val="2382844442"/>
                    </a:ext>
                  </a:extLst>
                </a:gridCol>
                <a:gridCol w="4047893">
                  <a:extLst>
                    <a:ext uri="{9D8B030D-6E8A-4147-A177-3AD203B41FA5}">
                      <a16:colId xmlns:a16="http://schemas.microsoft.com/office/drawing/2014/main" val="957515009"/>
                    </a:ext>
                  </a:extLst>
                </a:gridCol>
                <a:gridCol w="3392201">
                  <a:extLst>
                    <a:ext uri="{9D8B030D-6E8A-4147-A177-3AD203B41FA5}">
                      <a16:colId xmlns:a16="http://schemas.microsoft.com/office/drawing/2014/main" val="2353111847"/>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ts val="1575"/>
                        </a:lnSpc>
                      </a:pPr>
                      <a:r>
                        <a:rPr lang="en-US" sz="1200" b="1" i="0" noProof="0">
                          <a:solidFill>
                            <a:schemeClr val="accent3"/>
                          </a:solidFill>
                          <a:effectLst/>
                          <a:latin typeface="+mn-lt"/>
                          <a:cs typeface="Leelawadee" panose="020B0502040204020203" pitchFamily="34" charset="-34"/>
                        </a:rPr>
                        <a:t>Climate Action Plan​</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ts val="1575"/>
                        </a:lnSpc>
                      </a:pPr>
                      <a:r>
                        <a:rPr lang="en-US" sz="1200" b="1" i="0" noProof="0">
                          <a:solidFill>
                            <a:schemeClr val="accent3"/>
                          </a:solidFill>
                          <a:effectLst/>
                          <a:latin typeface="+mn-lt"/>
                          <a:cs typeface="Leelawadee" panose="020B0502040204020203" pitchFamily="34" charset="-34"/>
                        </a:rPr>
                        <a:t>Plastic Reduction Plan​</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ts val="1575"/>
                        </a:lnSpc>
                      </a:pPr>
                      <a:r>
                        <a:rPr lang="en-US" sz="1200" b="1" i="0" noProof="0">
                          <a:solidFill>
                            <a:schemeClr val="accent3"/>
                          </a:solidFill>
                          <a:effectLst/>
                          <a:latin typeface="+mn-lt"/>
                          <a:cs typeface="Leelawadee" panose="020B0502040204020203" pitchFamily="34" charset="-34"/>
                        </a:rPr>
                        <a:t>Food/Dining​</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1097280">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954F07"/>
                          </a:solidFill>
                          <a:latin typeface="+mj-lt"/>
                          <a:ea typeface="+mn-ea"/>
                          <a:cs typeface="Leelawadee"/>
                        </a:rPr>
                        <a:t>POSITIVE </a:t>
                      </a:r>
                      <a:br>
                        <a:rPr lang="en-US" sz="1400" kern="1200">
                          <a:solidFill>
                            <a:srgbClr val="954F07"/>
                          </a:solidFill>
                          <a:latin typeface="+mj-lt"/>
                          <a:ea typeface="+mn-ea"/>
                          <a:cs typeface="Leelawadee"/>
                        </a:rPr>
                      </a:br>
                      <a:r>
                        <a:rPr lang="en-US" sz="1400" kern="1200">
                          <a:solidFill>
                            <a:srgbClr val="954F07"/>
                          </a:solidFill>
                          <a:latin typeface="+mj-lt"/>
                          <a:ea typeface="+mn-ea"/>
                          <a:cs typeface="Leelawadee"/>
                        </a:rPr>
                        <a:t>AGRICULTURE</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9F0A"/>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a:ln>
                            <a:noFill/>
                          </a:ln>
                          <a:solidFill>
                            <a:schemeClr val="accent3"/>
                          </a:solidFill>
                          <a:effectLst/>
                          <a:uLnTx/>
                          <a:uFillTx/>
                          <a:latin typeface="+mn-lt"/>
                          <a:ea typeface="+mn-ea"/>
                          <a:cs typeface="Leelawadee"/>
                        </a:rPr>
                        <a:t>Not a focus area for the customer.</a:t>
                      </a:r>
                      <a:endParaRPr kumimoji="0" lang="en-US" sz="1050" b="0" i="0" u="none" strike="noStrike" kern="1200" cap="none" spc="0" normalizeH="0" baseline="0" noProof="0">
                        <a:ln>
                          <a:noFill/>
                        </a:ln>
                        <a:solidFill>
                          <a:schemeClr val="accent3"/>
                        </a:solidFill>
                        <a:effectLst/>
                        <a:uLnTx/>
                        <a:uFillTx/>
                        <a:latin typeface="+mn-lt"/>
                        <a:ea typeface="+mn-ea"/>
                        <a:cs typeface="Leelawadee"/>
                      </a:endParaRP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a:ln>
                            <a:noFill/>
                          </a:ln>
                          <a:solidFill>
                            <a:schemeClr val="accent3"/>
                          </a:solidFill>
                          <a:effectLst/>
                          <a:uLnTx/>
                          <a:uFillTx/>
                          <a:latin typeface="+mn-lt"/>
                          <a:ea typeface="+mn-ea"/>
                          <a:cs typeface="Leelawadee"/>
                        </a:rPr>
                        <a:t>Not a focus area for the customer.</a:t>
                      </a:r>
                      <a:endParaRPr kumimoji="0" lang="en-US" sz="1050" b="0" i="0" u="none" strike="noStrike" kern="1200" cap="none" spc="0" normalizeH="0" baseline="0" noProof="0">
                        <a:ln>
                          <a:noFill/>
                        </a:ln>
                        <a:solidFill>
                          <a:schemeClr val="accent3"/>
                        </a:solidFill>
                        <a:effectLst/>
                        <a:uLnTx/>
                        <a:uFillTx/>
                        <a:latin typeface="+mn-lt"/>
                        <a:ea typeface="+mn-ea"/>
                        <a:cs typeface="Leelawadee"/>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indent="-120650" algn="l" rtl="0" fontAlgn="base">
                        <a:lnSpc>
                          <a:spcPct val="100000"/>
                        </a:lnSpc>
                        <a:buFont typeface="Arial" panose="020B0604020202020204" pitchFamily="34" charset="0"/>
                        <a:buChar char="•"/>
                      </a:pPr>
                      <a:r>
                        <a:rPr lang="en-US" sz="1050" b="0" i="0" noProof="0">
                          <a:solidFill>
                            <a:schemeClr val="accent3"/>
                          </a:solidFill>
                          <a:effectLst/>
                          <a:highlight>
                            <a:srgbClr val="4FE2F3"/>
                          </a:highlight>
                          <a:latin typeface="+mn-lt"/>
                          <a:cs typeface="Leelawadee" panose="020B0502040204020203" pitchFamily="34" charset="-34"/>
                        </a:rPr>
                        <a:t>Goal:</a:t>
                      </a:r>
                      <a:r>
                        <a:rPr lang="en-US" sz="1050" b="0" i="0" noProof="0">
                          <a:solidFill>
                            <a:schemeClr val="accent3"/>
                          </a:solidFill>
                          <a:effectLst/>
                          <a:latin typeface="+mn-lt"/>
                          <a:cs typeface="Leelawadee" panose="020B0502040204020203" pitchFamily="34" charset="-34"/>
                        </a:rPr>
                        <a:t> Syracuse University Food Services and the Onondaga County Resource Recovery Agency have partnered on a composting program that helps divert tons of food waste away from Food Services garbage dumpsters and return it back to its organic origins</a:t>
                      </a: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2324929">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indent="-120650" algn="l" rtl="0" fontAlgn="base">
                        <a:lnSpc>
                          <a:spcPct val="100000"/>
                        </a:lnSpc>
                        <a:buFont typeface="Arial" panose="020B0604020202020204" pitchFamily="34" charset="0"/>
                        <a:buChar char="•"/>
                      </a:pPr>
                      <a:r>
                        <a:rPr lang="en-US" sz="1050" b="0" i="0" noProof="0">
                          <a:solidFill>
                            <a:schemeClr val="accent3"/>
                          </a:solidFill>
                          <a:effectLst/>
                          <a:highlight>
                            <a:srgbClr val="FFC624"/>
                          </a:highlight>
                          <a:latin typeface="+mn-lt"/>
                          <a:cs typeface="Leelawadee" panose="020B0502040204020203" pitchFamily="34" charset="-34"/>
                        </a:rPr>
                        <a:t>Target:</a:t>
                      </a:r>
                      <a:r>
                        <a:rPr lang="en-US" sz="1050" b="0" i="0" noProof="0">
                          <a:solidFill>
                            <a:schemeClr val="accent3"/>
                          </a:solidFill>
                          <a:effectLst/>
                          <a:latin typeface="+mn-lt"/>
                          <a:cs typeface="Leelawadee" panose="020B0502040204020203" pitchFamily="34" charset="-34"/>
                        </a:rPr>
                        <a:t> Achieve carbon neutrality by 2032</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indent="-120650" algn="l" rtl="0" fontAlgn="base">
                        <a:lnSpc>
                          <a:spcPct val="100000"/>
                        </a:lnSpc>
                        <a:buFont typeface="Arial" panose="020B0604020202020204" pitchFamily="34" charset="0"/>
                        <a:buChar char="•"/>
                      </a:pPr>
                      <a:r>
                        <a:rPr lang="en-US" sz="1050" b="0" i="0" noProof="0">
                          <a:solidFill>
                            <a:schemeClr val="accent3"/>
                          </a:solidFill>
                          <a:effectLst/>
                          <a:highlight>
                            <a:srgbClr val="4FE2F3"/>
                          </a:highlight>
                          <a:latin typeface="+mn-lt"/>
                          <a:cs typeface="Leelawadee" panose="020B0502040204020203" pitchFamily="34" charset="-34"/>
                        </a:rPr>
                        <a:t>Goal:</a:t>
                      </a:r>
                      <a:r>
                        <a:rPr lang="en-US" sz="1050" b="0" i="0" noProof="0">
                          <a:solidFill>
                            <a:schemeClr val="accent3"/>
                          </a:solidFill>
                          <a:effectLst/>
                          <a:latin typeface="+mn-lt"/>
                          <a:cs typeface="Leelawadee" panose="020B0502040204020203" pitchFamily="34" charset="-34"/>
                        </a:rPr>
                        <a:t> Eliminate single use plastic by providing reusable and bulk containers</a:t>
                      </a:r>
                    </a:p>
                    <a:p>
                      <a:pPr marL="120650" indent="-120650" algn="l" rtl="0" fontAlgn="base">
                        <a:lnSpc>
                          <a:spcPct val="100000"/>
                        </a:lnSpc>
                        <a:spcBef>
                          <a:spcPts val="400"/>
                        </a:spcBef>
                        <a:buFont typeface="Arial" panose="020B0604020202020204" pitchFamily="34" charset="0"/>
                        <a:buChar char="•"/>
                      </a:pPr>
                      <a:r>
                        <a:rPr lang="en-US" sz="1050" b="0" i="0" noProof="0">
                          <a:solidFill>
                            <a:schemeClr val="accent3"/>
                          </a:solidFill>
                          <a:effectLst/>
                          <a:highlight>
                            <a:srgbClr val="4FE2F3"/>
                          </a:highlight>
                          <a:latin typeface="+mn-lt"/>
                          <a:cs typeface="Leelawadee" panose="020B0502040204020203" pitchFamily="34" charset="-34"/>
                        </a:rPr>
                        <a:t>Goal:</a:t>
                      </a:r>
                      <a:r>
                        <a:rPr lang="en-US" sz="1050" b="0" i="0" noProof="0">
                          <a:solidFill>
                            <a:schemeClr val="accent3"/>
                          </a:solidFill>
                          <a:effectLst/>
                          <a:latin typeface="+mn-lt"/>
                          <a:cs typeface="Leelawadee" panose="020B0502040204020203" pitchFamily="34" charset="-34"/>
                        </a:rPr>
                        <a:t> Replace plastic bottled items at catered events with dispensers with compostable cups</a:t>
                      </a:r>
                    </a:p>
                    <a:p>
                      <a:pPr marL="120650" indent="-120650" algn="l" rtl="0" fontAlgn="base">
                        <a:lnSpc>
                          <a:spcPct val="100000"/>
                        </a:lnSpc>
                        <a:spcBef>
                          <a:spcPts val="400"/>
                        </a:spcBef>
                        <a:buFont typeface="Arial" panose="020B0604020202020204" pitchFamily="34" charset="0"/>
                        <a:buChar char="•"/>
                      </a:pPr>
                      <a:r>
                        <a:rPr lang="en-US" sz="1050" b="0" i="0" noProof="0">
                          <a:solidFill>
                            <a:schemeClr val="accent3"/>
                          </a:solidFill>
                          <a:effectLst/>
                          <a:highlight>
                            <a:srgbClr val="4FE2F3"/>
                          </a:highlight>
                          <a:latin typeface="+mn-lt"/>
                          <a:cs typeface="Leelawadee" panose="020B0502040204020203" pitchFamily="34" charset="-34"/>
                        </a:rPr>
                        <a:t>Goal:</a:t>
                      </a:r>
                      <a:r>
                        <a:rPr lang="en-US" sz="1050" b="0" i="0" noProof="0">
                          <a:solidFill>
                            <a:schemeClr val="accent3"/>
                          </a:solidFill>
                          <a:effectLst/>
                          <a:latin typeface="+mn-lt"/>
                          <a:cs typeface="Leelawadee" panose="020B0502040204020203" pitchFamily="34" charset="-34"/>
                        </a:rPr>
                        <a:t> Replace individual condiment packets with bulk dispensers</a:t>
                      </a:r>
                    </a:p>
                    <a:p>
                      <a:pPr marL="120650" indent="-120650" algn="l" rtl="0" fontAlgn="base">
                        <a:lnSpc>
                          <a:spcPct val="100000"/>
                        </a:lnSpc>
                        <a:spcBef>
                          <a:spcPts val="400"/>
                        </a:spcBef>
                        <a:buFont typeface="Arial" panose="020B0604020202020204" pitchFamily="34" charset="0"/>
                        <a:buChar char="•"/>
                      </a:pPr>
                      <a:r>
                        <a:rPr lang="en-US" sz="1050" b="0" i="0" noProof="0">
                          <a:solidFill>
                            <a:schemeClr val="accent3"/>
                          </a:solidFill>
                          <a:effectLst/>
                          <a:highlight>
                            <a:srgbClr val="4FE2F3"/>
                          </a:highlight>
                          <a:latin typeface="+mn-lt"/>
                          <a:cs typeface="Leelawadee" panose="020B0502040204020203" pitchFamily="34" charset="-34"/>
                        </a:rPr>
                        <a:t>Goal:</a:t>
                      </a:r>
                      <a:r>
                        <a:rPr lang="en-US" sz="1050" b="0" i="0" noProof="0">
                          <a:solidFill>
                            <a:schemeClr val="accent3"/>
                          </a:solidFill>
                          <a:effectLst/>
                          <a:latin typeface="+mn-lt"/>
                          <a:cs typeface="Leelawadee" panose="020B0502040204020203" pitchFamily="34" charset="-34"/>
                        </a:rPr>
                        <a:t> Replace single use utensils, cups, straws, stir sticks, to-go containers, and single serving items with compostable or reusable items. Plastic bottles in vending machines will be replaced with suitable alternatives</a:t>
                      </a:r>
                    </a:p>
                    <a:p>
                      <a:pPr marL="120650" indent="-120650" algn="l" rtl="0" fontAlgn="base">
                        <a:lnSpc>
                          <a:spcPct val="100000"/>
                        </a:lnSpc>
                        <a:spcBef>
                          <a:spcPts val="400"/>
                        </a:spcBef>
                        <a:buFont typeface="Arial" panose="020B0604020202020204" pitchFamily="34" charset="0"/>
                        <a:buChar char="•"/>
                      </a:pPr>
                      <a:r>
                        <a:rPr lang="en-US" sz="1050" b="0" i="0" noProof="0">
                          <a:solidFill>
                            <a:schemeClr val="accent3"/>
                          </a:solidFill>
                          <a:effectLst/>
                          <a:highlight>
                            <a:srgbClr val="4FE2F3"/>
                          </a:highlight>
                          <a:latin typeface="+mn-lt"/>
                          <a:cs typeface="Leelawadee" panose="020B0502040204020203" pitchFamily="34" charset="-34"/>
                        </a:rPr>
                        <a:t>Goal:</a:t>
                      </a:r>
                      <a:r>
                        <a:rPr lang="en-US" sz="1050" b="0" i="0" noProof="0">
                          <a:solidFill>
                            <a:schemeClr val="accent3"/>
                          </a:solidFill>
                          <a:effectLst/>
                          <a:latin typeface="+mn-lt"/>
                          <a:cs typeface="Leelawadee" panose="020B0502040204020203" pitchFamily="34" charset="-34"/>
                        </a:rPr>
                        <a:t> Work closely with suppliers (i.e. PepsiCo, American Food and Vending) to source eco-friendly alternatives and negotiate packaging choices that align with sustainability goals. This includes packaging for single serving items available in vending machines, dining centers, cafes, and shops</a:t>
                      </a:r>
                    </a:p>
                    <a:p>
                      <a:pPr marL="120650" indent="-120650" algn="l" rtl="0" fontAlgn="base">
                        <a:lnSpc>
                          <a:spcPct val="100000"/>
                        </a:lnSpc>
                        <a:spcBef>
                          <a:spcPts val="400"/>
                        </a:spcBef>
                        <a:buFont typeface="Arial" panose="020B0604020202020204" pitchFamily="34" charset="0"/>
                        <a:buChar char="•"/>
                      </a:pPr>
                      <a:r>
                        <a:rPr lang="en-US" sz="1050" b="0" i="0" noProof="0">
                          <a:solidFill>
                            <a:schemeClr val="accent3"/>
                          </a:solidFill>
                          <a:effectLst/>
                          <a:highlight>
                            <a:srgbClr val="4FE2F3"/>
                          </a:highlight>
                          <a:latin typeface="+mn-lt"/>
                          <a:cs typeface="Leelawadee" panose="020B0502040204020203" pitchFamily="34" charset="-34"/>
                        </a:rPr>
                        <a:t>Goal:</a:t>
                      </a:r>
                      <a:r>
                        <a:rPr lang="en-US" sz="1050" b="0" i="0" noProof="0">
                          <a:solidFill>
                            <a:schemeClr val="accent3"/>
                          </a:solidFill>
                          <a:effectLst/>
                          <a:latin typeface="+mn-lt"/>
                          <a:cs typeface="Leelawadee" panose="020B0502040204020203" pitchFamily="34" charset="-34"/>
                        </a:rPr>
                        <a:t> Monitor and expand compost capabilities and logistics. Add additional compost locations in food court style dining. Confirm that replacement products proposed meet compostable requirements</a:t>
                      </a: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indent="-120650" algn="l" rtl="0" fontAlgn="base">
                        <a:lnSpc>
                          <a:spcPct val="100000"/>
                        </a:lnSpc>
                        <a:buFont typeface="Arial" panose="020B0604020202020204" pitchFamily="34" charset="0"/>
                        <a:buChar char="•"/>
                      </a:pPr>
                      <a:r>
                        <a:rPr lang="en-US" sz="1050" b="0" i="0" noProof="0">
                          <a:solidFill>
                            <a:schemeClr val="accent3"/>
                          </a:solidFill>
                          <a:effectLst/>
                          <a:highlight>
                            <a:srgbClr val="4FE2F3"/>
                          </a:highlight>
                          <a:latin typeface="+mn-lt"/>
                          <a:cs typeface="Leelawadee" panose="020B0502040204020203" pitchFamily="34" charset="-34"/>
                        </a:rPr>
                        <a:t>Goal:</a:t>
                      </a:r>
                      <a:r>
                        <a:rPr lang="en-US" sz="1050" b="0" i="0" noProof="0">
                          <a:solidFill>
                            <a:schemeClr val="accent3"/>
                          </a:solidFill>
                          <a:effectLst/>
                          <a:latin typeface="+mn-lt"/>
                          <a:cs typeface="Leelawadee" panose="020B0502040204020203" pitchFamily="34" charset="-34"/>
                        </a:rPr>
                        <a:t> Food Services partners with local vendors whenever possible to reduce their carbon footprint​</a:t>
                      </a: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r h="1051560">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922F11"/>
                          </a:solidFill>
                          <a:latin typeface="+mj-lt"/>
                          <a:ea typeface="+mn-ea"/>
                          <a:cs typeface="Leelawadee"/>
                        </a:rPr>
                        <a:t>POSITIVE </a:t>
                      </a:r>
                      <a:br>
                        <a:rPr lang="en-US" sz="1400" kern="1200">
                          <a:solidFill>
                            <a:srgbClr val="922F11"/>
                          </a:solidFill>
                          <a:latin typeface="+mj-lt"/>
                          <a:ea typeface="+mn-ea"/>
                          <a:cs typeface="Leelawadee"/>
                        </a:rPr>
                      </a:br>
                      <a:r>
                        <a:rPr lang="en-US" sz="1400" kern="1200">
                          <a:solidFill>
                            <a:srgbClr val="922F11"/>
                          </a:solidFill>
                          <a:latin typeface="+mj-lt"/>
                          <a:ea typeface="+mn-ea"/>
                          <a:cs typeface="Leelawadee"/>
                        </a:rPr>
                        <a:t>CHOICES</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E6D26"/>
                    </a:solidFill>
                  </a:tcPr>
                </a:tc>
                <a:tc>
                  <a:txBody>
                    <a:bodyPr/>
                    <a:lstStyle/>
                    <a:p>
                      <a:pPr marL="171450" indent="-171450" algn="l" rtl="0" fontAlgn="base">
                        <a:lnSpc>
                          <a:spcPct val="100000"/>
                        </a:lnSpc>
                        <a:buFont typeface="Arial" panose="020B0604020202020204" pitchFamily="34" charset="0"/>
                        <a:buChar char="•"/>
                      </a:pPr>
                      <a:endParaRPr lang="en-US" sz="1050" b="0" i="0" noProof="0">
                        <a:solidFill>
                          <a:schemeClr val="accent3"/>
                        </a:solidFill>
                        <a:effectLst/>
                        <a:latin typeface="+mn-lt"/>
                        <a:cs typeface="Leelawadee" panose="020B0502040204020203" pitchFamily="34" charset="-34"/>
                      </a:endParaRP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marR="0" lvl="0" indent="-1206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050" b="0" i="0" noProof="0">
                          <a:solidFill>
                            <a:schemeClr val="accent3"/>
                          </a:solidFill>
                          <a:effectLst/>
                          <a:highlight>
                            <a:srgbClr val="4FE2F3"/>
                          </a:highlight>
                          <a:latin typeface="+mn-lt"/>
                          <a:cs typeface="Leelawadee" panose="020B0502040204020203" pitchFamily="34" charset="-34"/>
                        </a:rPr>
                        <a:t>Goal:</a:t>
                      </a:r>
                      <a:r>
                        <a:rPr lang="en-US" sz="1050" b="0" i="0" noProof="0">
                          <a:solidFill>
                            <a:schemeClr val="accent3"/>
                          </a:solidFill>
                          <a:effectLst/>
                          <a:latin typeface="+mn-lt"/>
                          <a:cs typeface="Leelawadee" panose="020B0502040204020203" pitchFamily="34" charset="-34"/>
                        </a:rPr>
                        <a:t> Information about proper disposal techniques and how </a:t>
                      </a:r>
                      <a:br>
                        <a:rPr lang="en-US" sz="1050" b="0" i="0" noProof="0">
                          <a:solidFill>
                            <a:schemeClr val="accent3"/>
                          </a:solidFill>
                          <a:effectLst/>
                          <a:latin typeface="+mn-lt"/>
                          <a:cs typeface="Leelawadee" panose="020B0502040204020203" pitchFamily="34" charset="-34"/>
                        </a:rPr>
                      </a:br>
                      <a:r>
                        <a:rPr lang="en-US" sz="1050" b="0" i="0" noProof="0">
                          <a:solidFill>
                            <a:schemeClr val="accent3"/>
                          </a:solidFill>
                          <a:effectLst/>
                          <a:latin typeface="+mn-lt"/>
                          <a:cs typeface="Leelawadee" panose="020B0502040204020203" pitchFamily="34" charset="-34"/>
                        </a:rPr>
                        <a:t>to get involved will be available. It is Sustainability Management’s goal to spread awareness and educate the Syracuse University community about sustainable practices and positively influence public behavior. </a:t>
                      </a:r>
                      <a:br>
                        <a:rPr lang="en-US" sz="1050" b="0" i="0" noProof="0">
                          <a:solidFill>
                            <a:schemeClr val="accent3"/>
                          </a:solidFill>
                          <a:effectLst/>
                          <a:latin typeface="+mn-lt"/>
                          <a:cs typeface="Leelawadee" panose="020B0502040204020203" pitchFamily="34" charset="-34"/>
                        </a:rPr>
                      </a:br>
                      <a:r>
                        <a:rPr lang="en-US" sz="1050" b="0" i="0" noProof="0">
                          <a:solidFill>
                            <a:schemeClr val="accent3"/>
                          </a:solidFill>
                          <a:effectLst/>
                          <a:latin typeface="+mn-lt"/>
                          <a:cs typeface="Leelawadee" panose="020B0502040204020203" pitchFamily="34" charset="-34"/>
                        </a:rPr>
                        <a:t>A dashboard showing progress will be created to show progress on plastic reduction</a:t>
                      </a: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marR="0" lvl="0" indent="-1206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050" b="0" i="0" noProof="0">
                          <a:solidFill>
                            <a:schemeClr val="accent3"/>
                          </a:solidFill>
                          <a:effectLst/>
                          <a:highlight>
                            <a:srgbClr val="4FE2F3"/>
                          </a:highlight>
                          <a:latin typeface="+mn-lt"/>
                          <a:cs typeface="Leelawadee" panose="020B0502040204020203" pitchFamily="34" charset="-34"/>
                        </a:rPr>
                        <a:t>Goal:</a:t>
                      </a:r>
                      <a:r>
                        <a:rPr lang="en-US" sz="1050" b="0" i="0" noProof="0">
                          <a:solidFill>
                            <a:schemeClr val="accent3"/>
                          </a:solidFill>
                          <a:effectLst/>
                          <a:latin typeface="+mn-lt"/>
                          <a:cs typeface="Leelawadee" panose="020B0502040204020203" pitchFamily="34" charset="-34"/>
                        </a:rPr>
                        <a:t> Offer a Mug Club program whereby students can purchase a reusable mug at the participating campus cafes and receive discounted beverages</a:t>
                      </a: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40967922"/>
                  </a:ext>
                </a:extLst>
              </a:tr>
            </a:tbl>
          </a:graphicData>
        </a:graphic>
      </p:graphicFrame>
      <p:pic>
        <p:nvPicPr>
          <p:cNvPr id="37" name="Picture 36" descr="A logo of a leaf in a circle&#10;&#10;Description automatically generated">
            <a:extLst>
              <a:ext uri="{FF2B5EF4-FFF2-40B4-BE49-F238E27FC236}">
                <a16:creationId xmlns:a16="http://schemas.microsoft.com/office/drawing/2014/main" id="{D8D53EF3-F2BF-366B-AC40-EF5891E1762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pic>
        <p:nvPicPr>
          <p:cNvPr id="38" name="Picture 37" descr="A blue and green windmill with green arrows&#10;&#10;Description automatically generated">
            <a:extLst>
              <a:ext uri="{FF2B5EF4-FFF2-40B4-BE49-F238E27FC236}">
                <a16:creationId xmlns:a16="http://schemas.microsoft.com/office/drawing/2014/main" id="{03BAEC4C-1E71-D8BF-6ECC-7726F4433AB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17884" y="2945733"/>
            <a:ext cx="556204" cy="604020"/>
          </a:xfrm>
          <a:prstGeom prst="rect">
            <a:avLst/>
          </a:prstGeom>
        </p:spPr>
      </p:pic>
      <p:pic>
        <p:nvPicPr>
          <p:cNvPr id="39" name="Picture 38" descr="A logo of a hand and a globe&#10;&#10;Description automatically generated">
            <a:extLst>
              <a:ext uri="{FF2B5EF4-FFF2-40B4-BE49-F238E27FC236}">
                <a16:creationId xmlns:a16="http://schemas.microsoft.com/office/drawing/2014/main" id="{489FDF80-318E-615B-AB92-49AB4CD50B9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27528" y="5990726"/>
            <a:ext cx="536916" cy="583072"/>
          </a:xfrm>
          <a:prstGeom prst="rect">
            <a:avLst/>
          </a:prstGeom>
        </p:spPr>
      </p:pic>
    </p:spTree>
    <p:extLst>
      <p:ext uri="{BB962C8B-B14F-4D97-AF65-F5344CB8AC3E}">
        <p14:creationId xmlns:p14="http://schemas.microsoft.com/office/powerpoint/2010/main" val="1496421913"/>
      </p:ext>
    </p:extLst>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7C399B-33A0-7CD8-EDBC-7914E358A723}"/>
            </a:ext>
          </a:extLst>
        </p:cNvPr>
        <p:cNvGrpSpPr/>
        <p:nvPr/>
      </p:nvGrpSpPr>
      <p:grpSpPr>
        <a:xfrm>
          <a:off x="0" y="0"/>
          <a:ext cx="0" cy="0"/>
          <a:chOff x="0" y="0"/>
          <a:chExt cx="0" cy="0"/>
        </a:xfrm>
      </p:grpSpPr>
      <p:pic>
        <p:nvPicPr>
          <p:cNvPr id="12290" name="Picture 2">
            <a:extLst>
              <a:ext uri="{FF2B5EF4-FFF2-40B4-BE49-F238E27FC236}">
                <a16:creationId xmlns:a16="http://schemas.microsoft.com/office/drawing/2014/main" id="{F4A54EC5-AA5F-DFCE-27F0-3DDA15585F66}"/>
              </a:ext>
            </a:extLst>
          </p:cNvPr>
          <p:cNvPicPr>
            <a:picLocks noChangeAspect="1" noChangeArrowheads="1"/>
          </p:cNvPicPr>
          <p:nvPr/>
        </p:nvPicPr>
        <p:blipFill>
          <a:blip r:embed="rId3">
            <a:biLevel thresh="25000"/>
            <a:extLst>
              <a:ext uri="{28A0092B-C50C-407E-A947-70E740481C1C}">
                <a14:useLocalDpi xmlns:a14="http://schemas.microsoft.com/office/drawing/2010/main" val="0"/>
              </a:ext>
            </a:extLst>
          </a:blip>
          <a:srcRect/>
          <a:stretch/>
        </p:blipFill>
        <p:spPr bwMode="auto">
          <a:xfrm>
            <a:off x="304799" y="2344188"/>
            <a:ext cx="5604681" cy="2169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1187942"/>
      </p:ext>
    </p:extLst>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8A7C961C-20A7-5B81-0CB5-92C737CF5F1D}"/>
              </a:ext>
            </a:extLst>
          </p:cNvPr>
          <p:cNvGraphicFramePr>
            <a:graphicFrameLocks/>
          </p:cNvGraphicFramePr>
          <p:nvPr>
            <p:custDataLst>
              <p:tags r:id="rId1"/>
            </p:custDataLst>
            <p:extLst>
              <p:ext uri="{D42A27DB-BD31-4B8C-83A1-F6EECF244321}">
                <p14:modId xmlns:p14="http://schemas.microsoft.com/office/powerpoint/2010/main" val="38447352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7" name="think-cell data - do not delete" hidden="1">
                        <a:extLst>
                          <a:ext uri="{FF2B5EF4-FFF2-40B4-BE49-F238E27FC236}">
                            <a16:creationId xmlns:a16="http://schemas.microsoft.com/office/drawing/2014/main" id="{8A7C961C-20A7-5B81-0CB5-92C737CF5F1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8" name="Picture Placeholder 7">
            <a:extLst>
              <a:ext uri="{FF2B5EF4-FFF2-40B4-BE49-F238E27FC236}">
                <a16:creationId xmlns:a16="http://schemas.microsoft.com/office/drawing/2014/main" id="{D7FD7902-1F5A-E571-FB09-DC5D8BB26F20}"/>
              </a:ext>
            </a:extLst>
          </p:cNvPr>
          <p:cNvPicPr>
            <a:picLocks noGrp="1" noChangeAspect="1" noChangeArrowheads="1"/>
          </p:cNvPicPr>
          <p:nvPr>
            <p:ph type="pic" sz="quarter" idx="14"/>
          </p:nvPr>
        </p:nvPicPr>
        <p:blipFill rotWithShape="1">
          <a:blip r:embed="rId6">
            <a:extLst>
              <a:ext uri="{28A0092B-C50C-407E-A947-70E740481C1C}">
                <a14:useLocalDpi xmlns:a14="http://schemas.microsoft.com/office/drawing/2010/main" val="0"/>
              </a:ext>
            </a:extLst>
          </a:blip>
          <a:srcRect l="-10301" t="-125242" r="-10301" b="-125242"/>
          <a:stretch>
            <a:fillRect/>
          </a:stretch>
        </p:blipFill>
        <p:spPr bwMode="auto">
          <a:xfrm>
            <a:off x="0" y="0"/>
            <a:ext cx="609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Single Corner Rounded 18">
            <a:extLst>
              <a:ext uri="{FF2B5EF4-FFF2-40B4-BE49-F238E27FC236}">
                <a16:creationId xmlns:a16="http://schemas.microsoft.com/office/drawing/2014/main" id="{B5C0E633-98B0-A2EE-94FC-20A2083E03EF}"/>
              </a:ext>
            </a:extLst>
          </p:cNvPr>
          <p:cNvSpPr>
            <a:spLocks/>
          </p:cNvSpPr>
          <p:nvPr/>
        </p:nvSpPr>
        <p:spPr>
          <a:xfrm>
            <a:off x="6300438" y="825872"/>
            <a:ext cx="5852160" cy="66792"/>
          </a:xfrm>
          <a:prstGeom prst="round1Rect">
            <a:avLst>
              <a:gd name="adj" fmla="val 3618"/>
            </a:avLst>
          </a:prstGeom>
          <a:solidFill>
            <a:srgbClr val="0F440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182880" numCol="1" spcCol="38100" rtlCol="0" anchor="b">
            <a:noAutofit/>
          </a:bodyPr>
          <a:lstStyle/>
          <a:p>
            <a:pPr defTabSz="914400"/>
            <a:r>
              <a:rPr kumimoji="0" lang="en-US" sz="3200" b="0" i="0" u="none" strike="noStrike" kern="1200" cap="all" spc="0" normalizeH="0" baseline="0" noProof="0">
                <a:ln>
                  <a:noFill/>
                </a:ln>
                <a:solidFill>
                  <a:srgbClr val="0F440E"/>
                </a:solidFill>
                <a:effectLst/>
                <a:uLnTx/>
                <a:uFillTx/>
                <a:latin typeface="GT Pressura LCG Black"/>
                <a:ea typeface="+mj-ea"/>
                <a:cs typeface="+mj-cs"/>
              </a:rPr>
              <a:t>KEY TAKEAWAYS</a:t>
            </a:r>
            <a:endParaRPr lang="en-US" b="1">
              <a:solidFill>
                <a:srgbClr val="0F440E"/>
              </a:solidFill>
              <a:latin typeface="+mj-lt"/>
            </a:endParaRPr>
          </a:p>
        </p:txBody>
      </p:sp>
      <p:pic>
        <p:nvPicPr>
          <p:cNvPr id="20" name="Picture 19">
            <a:extLst>
              <a:ext uri="{FF2B5EF4-FFF2-40B4-BE49-F238E27FC236}">
                <a16:creationId xmlns:a16="http://schemas.microsoft.com/office/drawing/2014/main" id="{E061EFDF-2792-DCE7-3DBC-C2486D22137C}"/>
              </a:ext>
            </a:extLst>
          </p:cNvPr>
          <p:cNvPicPr>
            <a:picLocks noChangeAspect="1"/>
          </p:cNvPicPr>
          <p:nvPr/>
        </p:nvPicPr>
        <p:blipFill>
          <a:blip r:embed="rId7"/>
          <a:srcRect l="24821" r="18929"/>
          <a:stretch>
            <a:fillRect/>
          </a:stretch>
        </p:blipFill>
        <p:spPr>
          <a:xfrm rot="16200000">
            <a:off x="2520059" y="3282059"/>
            <a:ext cx="6857999" cy="293883"/>
          </a:xfrm>
          <a:custGeom>
            <a:avLst/>
            <a:gdLst>
              <a:gd name="connsiteX0" fmla="*/ 6857999 w 6857999"/>
              <a:gd name="connsiteY0" fmla="*/ 0 h 293883"/>
              <a:gd name="connsiteX1" fmla="*/ 6857999 w 6857999"/>
              <a:gd name="connsiteY1" fmla="*/ 293883 h 293883"/>
              <a:gd name="connsiteX2" fmla="*/ 0 w 6857999"/>
              <a:gd name="connsiteY2" fmla="*/ 293883 h 293883"/>
              <a:gd name="connsiteX3" fmla="*/ 0 w 6857999"/>
              <a:gd name="connsiteY3" fmla="*/ 0 h 293883"/>
            </a:gdLst>
            <a:ahLst/>
            <a:cxnLst>
              <a:cxn ang="0">
                <a:pos x="connsiteX0" y="connsiteY0"/>
              </a:cxn>
              <a:cxn ang="0">
                <a:pos x="connsiteX1" y="connsiteY1"/>
              </a:cxn>
              <a:cxn ang="0">
                <a:pos x="connsiteX2" y="connsiteY2"/>
              </a:cxn>
              <a:cxn ang="0">
                <a:pos x="connsiteX3" y="connsiteY3"/>
              </a:cxn>
            </a:cxnLst>
            <a:rect l="l" t="t" r="r" b="b"/>
            <a:pathLst>
              <a:path w="6857999" h="293883">
                <a:moveTo>
                  <a:pt x="6857999" y="0"/>
                </a:moveTo>
                <a:lnTo>
                  <a:pt x="6857999" y="293883"/>
                </a:lnTo>
                <a:lnTo>
                  <a:pt x="0" y="293883"/>
                </a:lnTo>
                <a:lnTo>
                  <a:pt x="0" y="0"/>
                </a:lnTo>
                <a:close/>
              </a:path>
            </a:pathLst>
          </a:custGeom>
          <a:effectLst>
            <a:outerShdw blurRad="50800" dist="38100" dir="10800000" algn="r" rotWithShape="0">
              <a:prstClr val="black">
                <a:alpha val="20000"/>
              </a:prstClr>
            </a:outerShdw>
          </a:effectLst>
        </p:spPr>
      </p:pic>
      <p:sp>
        <p:nvSpPr>
          <p:cNvPr id="21" name="Rectangle: Rounded Corners 20">
            <a:extLst>
              <a:ext uri="{FF2B5EF4-FFF2-40B4-BE49-F238E27FC236}">
                <a16:creationId xmlns:a16="http://schemas.microsoft.com/office/drawing/2014/main" id="{7639E38E-DEEB-31E1-F1F9-57B5C6A80D7E}"/>
              </a:ext>
            </a:extLst>
          </p:cNvPr>
          <p:cNvSpPr>
            <a:spLocks/>
          </p:cNvSpPr>
          <p:nvPr/>
        </p:nvSpPr>
        <p:spPr>
          <a:xfrm rot="10800000" flipH="1" flipV="1">
            <a:off x="6300438" y="1062650"/>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pPr>
              <a:spcBef>
                <a:spcPts val="200"/>
              </a:spcBef>
              <a:defRPr/>
            </a:pPr>
            <a:r>
              <a:rPr lang="en-GB" sz="2400" b="1">
                <a:solidFill>
                  <a:srgbClr val="8EBC29"/>
                </a:solidFill>
              </a:rPr>
              <a:t>Emissions Reduction</a:t>
            </a:r>
            <a:endParaRPr lang="en-US" sz="2400" b="1">
              <a:solidFill>
                <a:srgbClr val="8EBC29"/>
              </a:solidFill>
            </a:endParaRPr>
          </a:p>
        </p:txBody>
      </p:sp>
      <p:sp>
        <p:nvSpPr>
          <p:cNvPr id="22" name="Rectangle: Rounded Corners 21">
            <a:extLst>
              <a:ext uri="{FF2B5EF4-FFF2-40B4-BE49-F238E27FC236}">
                <a16:creationId xmlns:a16="http://schemas.microsoft.com/office/drawing/2014/main" id="{2C53C966-D204-7D65-4389-814F51F323F1}"/>
              </a:ext>
            </a:extLst>
          </p:cNvPr>
          <p:cNvSpPr>
            <a:spLocks/>
          </p:cNvSpPr>
          <p:nvPr/>
        </p:nvSpPr>
        <p:spPr>
          <a:xfrm rot="10800000" flipH="1" flipV="1">
            <a:off x="6386385" y="1711260"/>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a:defRPr/>
            </a:pPr>
            <a:r>
              <a:rPr lang="en-GB">
                <a:solidFill>
                  <a:schemeClr val="bg1"/>
                </a:solidFill>
              </a:rPr>
              <a:t>Both share strong climate goals, targeting significant cuts in greenhouse gas emissions across operations and supply chains.</a:t>
            </a:r>
            <a:endParaRPr lang="en-US">
              <a:solidFill>
                <a:schemeClr val="bg1"/>
              </a:solidFill>
            </a:endParaRPr>
          </a:p>
        </p:txBody>
      </p:sp>
      <p:sp>
        <p:nvSpPr>
          <p:cNvPr id="23" name="Rectangle: Rounded Corners 22">
            <a:extLst>
              <a:ext uri="{FF2B5EF4-FFF2-40B4-BE49-F238E27FC236}">
                <a16:creationId xmlns:a16="http://schemas.microsoft.com/office/drawing/2014/main" id="{DFC5DD86-DB2E-A8EA-6628-8AFDAC0B7FA9}"/>
              </a:ext>
            </a:extLst>
          </p:cNvPr>
          <p:cNvSpPr>
            <a:spLocks/>
          </p:cNvSpPr>
          <p:nvPr/>
        </p:nvSpPr>
        <p:spPr>
          <a:xfrm rot="10800000" flipH="1" flipV="1">
            <a:off x="6300438" y="3667989"/>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pPr>
              <a:spcBef>
                <a:spcPts val="200"/>
              </a:spcBef>
              <a:defRPr/>
            </a:pPr>
            <a:r>
              <a:rPr lang="en-GB" sz="2400" b="1">
                <a:solidFill>
                  <a:srgbClr val="8EBC29"/>
                </a:solidFill>
              </a:rPr>
              <a:t>Responsible Sourcing</a:t>
            </a:r>
            <a:endParaRPr lang="en-US" sz="2400" b="1">
              <a:solidFill>
                <a:srgbClr val="8EBC29"/>
              </a:solidFill>
            </a:endParaRPr>
          </a:p>
        </p:txBody>
      </p:sp>
      <p:sp>
        <p:nvSpPr>
          <p:cNvPr id="24" name="Rectangle: Rounded Corners 23">
            <a:extLst>
              <a:ext uri="{FF2B5EF4-FFF2-40B4-BE49-F238E27FC236}">
                <a16:creationId xmlns:a16="http://schemas.microsoft.com/office/drawing/2014/main" id="{7AFA65D8-8274-EDDE-1C4B-CB32F1BDF97B}"/>
              </a:ext>
            </a:extLst>
          </p:cNvPr>
          <p:cNvSpPr>
            <a:spLocks/>
          </p:cNvSpPr>
          <p:nvPr/>
        </p:nvSpPr>
        <p:spPr>
          <a:xfrm rot="10800000" flipH="1" flipV="1">
            <a:off x="6386385" y="4281323"/>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a:defRPr/>
            </a:pPr>
            <a:r>
              <a:rPr lang="en-GB">
                <a:solidFill>
                  <a:schemeClr val="bg1"/>
                </a:solidFill>
              </a:rPr>
              <a:t>Sysco and PepsiCo are aligned in driving responsible and traceable sourcing for key commodities, emphasizing certification standards, deforestation-free supply chains, and supplier engagement to reduce environmental impacts.</a:t>
            </a:r>
          </a:p>
        </p:txBody>
      </p:sp>
      <p:sp>
        <p:nvSpPr>
          <p:cNvPr id="25" name="Oval 24">
            <a:extLst>
              <a:ext uri="{FF2B5EF4-FFF2-40B4-BE49-F238E27FC236}">
                <a16:creationId xmlns:a16="http://schemas.microsoft.com/office/drawing/2014/main" id="{42644A2B-E1F9-A705-6452-FE4C4410DD82}"/>
              </a:ext>
            </a:extLst>
          </p:cNvPr>
          <p:cNvSpPr/>
          <p:nvPr/>
        </p:nvSpPr>
        <p:spPr>
          <a:xfrm>
            <a:off x="6375234" y="3785645"/>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1FB23759-0F20-AF0A-1672-3A43E7BDB860}"/>
              </a:ext>
            </a:extLst>
          </p:cNvPr>
          <p:cNvSpPr/>
          <p:nvPr/>
        </p:nvSpPr>
        <p:spPr>
          <a:xfrm>
            <a:off x="6375234" y="1171322"/>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4AA1CD2D-A23D-226E-C63B-B5201C7EA7C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29040" y="1225128"/>
            <a:ext cx="298872" cy="298872"/>
          </a:xfrm>
          <a:prstGeom prst="rect">
            <a:avLst/>
          </a:prstGeom>
        </p:spPr>
      </p:pic>
      <p:pic>
        <p:nvPicPr>
          <p:cNvPr id="6" name="Graphic 5">
            <a:extLst>
              <a:ext uri="{FF2B5EF4-FFF2-40B4-BE49-F238E27FC236}">
                <a16:creationId xmlns:a16="http://schemas.microsoft.com/office/drawing/2014/main" id="{7225C338-D2B0-2B49-F974-DABE5623E70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424277" y="3834688"/>
            <a:ext cx="308398" cy="308398"/>
          </a:xfrm>
          <a:prstGeom prst="rect">
            <a:avLst/>
          </a:prstGeom>
        </p:spPr>
      </p:pic>
    </p:spTree>
    <p:extLst>
      <p:ext uri="{BB962C8B-B14F-4D97-AF65-F5344CB8AC3E}">
        <p14:creationId xmlns:p14="http://schemas.microsoft.com/office/powerpoint/2010/main" val="3269804712"/>
      </p:ext>
    </p:extLst>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ED8254-CA7E-EB13-DF85-28D26CF1D94B}"/>
            </a:ext>
          </a:extLst>
        </p:cNvPr>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86ECBBB3-69B1-259A-E446-40FE2CC3A9EA}"/>
              </a:ext>
            </a:extLst>
          </p:cNvPr>
          <p:cNvGraphicFramePr>
            <a:graphicFrameLocks noChangeAspect="1"/>
          </p:cNvGraphicFramePr>
          <p:nvPr>
            <p:custDataLst>
              <p:tags r:id="rId1"/>
            </p:custDataLst>
            <p:extLst>
              <p:ext uri="{D42A27DB-BD31-4B8C-83A1-F6EECF244321}">
                <p14:modId xmlns:p14="http://schemas.microsoft.com/office/powerpoint/2010/main" val="18323097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3" name="think-cell data - do not delete" hidden="1">
                        <a:extLst>
                          <a:ext uri="{FF2B5EF4-FFF2-40B4-BE49-F238E27FC236}">
                            <a16:creationId xmlns:a16="http://schemas.microsoft.com/office/drawing/2014/main" id="{86ECBBB3-69B1-259A-E446-40FE2CC3A9E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1CCC581-70A5-512F-103C-8FE835507B04}"/>
              </a:ext>
            </a:extLst>
          </p:cNvPr>
          <p:cNvSpPr>
            <a:spLocks noGrp="1"/>
          </p:cNvSpPr>
          <p:nvPr>
            <p:ph type="title"/>
          </p:nvPr>
        </p:nvSpPr>
        <p:spPr>
          <a:xfrm>
            <a:off x="304798" y="246888"/>
            <a:ext cx="11585448" cy="969264"/>
          </a:xfrm>
        </p:spPr>
        <p:txBody>
          <a:bodyPr vert="horz" rIns="0"/>
          <a:lstStyle/>
          <a:p>
            <a:pPr lvl="0"/>
            <a:r>
              <a:rPr lang="en-GB" sz="3000"/>
              <a:t>SYSCO’S SUSTAINABILITY FOCUS AREAS</a:t>
            </a:r>
            <a:br>
              <a:rPr lang="en-GB" sz="3000"/>
            </a:br>
            <a:r>
              <a:rPr lang="en-GB" sz="1800" i="1"/>
              <a:t>And how these focus areas align with pep+ pillars</a:t>
            </a:r>
            <a:endParaRPr lang="en-US" sz="1800" i="1"/>
          </a:p>
        </p:txBody>
      </p:sp>
      <p:pic>
        <p:nvPicPr>
          <p:cNvPr id="4" name="Picture 3">
            <a:extLst>
              <a:ext uri="{FF2B5EF4-FFF2-40B4-BE49-F238E27FC236}">
                <a16:creationId xmlns:a16="http://schemas.microsoft.com/office/drawing/2014/main" id="{FF34718D-433B-CF3A-ED31-439C2C8D495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11053123" y="422612"/>
            <a:ext cx="857892" cy="33209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Top Corners Rounded 8">
            <a:extLst>
              <a:ext uri="{FF2B5EF4-FFF2-40B4-BE49-F238E27FC236}">
                <a16:creationId xmlns:a16="http://schemas.microsoft.com/office/drawing/2014/main" id="{A54D1ACC-998E-B55B-9469-D98502DCF3EE}"/>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 name="Table 4">
            <a:extLst>
              <a:ext uri="{FF2B5EF4-FFF2-40B4-BE49-F238E27FC236}">
                <a16:creationId xmlns:a16="http://schemas.microsoft.com/office/drawing/2014/main" id="{29C64F83-A8B8-FE2F-F654-157D3F02DAB2}"/>
              </a:ext>
            </a:extLst>
          </p:cNvPr>
          <p:cNvGraphicFramePr>
            <a:graphicFrameLocks noGrp="1"/>
          </p:cNvGraphicFramePr>
          <p:nvPr>
            <p:extLst>
              <p:ext uri="{D42A27DB-BD31-4B8C-83A1-F6EECF244321}">
                <p14:modId xmlns:p14="http://schemas.microsoft.com/office/powerpoint/2010/main" val="2122767974"/>
              </p:ext>
            </p:extLst>
          </p:nvPr>
        </p:nvGraphicFramePr>
        <p:xfrm>
          <a:off x="-7620" y="1148230"/>
          <a:ext cx="11986260" cy="5038979"/>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3332480">
                  <a:extLst>
                    <a:ext uri="{9D8B030D-6E8A-4147-A177-3AD203B41FA5}">
                      <a16:colId xmlns:a16="http://schemas.microsoft.com/office/drawing/2014/main" val="2382844442"/>
                    </a:ext>
                  </a:extLst>
                </a:gridCol>
                <a:gridCol w="3332480">
                  <a:extLst>
                    <a:ext uri="{9D8B030D-6E8A-4147-A177-3AD203B41FA5}">
                      <a16:colId xmlns:a16="http://schemas.microsoft.com/office/drawing/2014/main" val="957515009"/>
                    </a:ext>
                  </a:extLst>
                </a:gridCol>
                <a:gridCol w="3332480">
                  <a:extLst>
                    <a:ext uri="{9D8B030D-6E8A-4147-A177-3AD203B41FA5}">
                      <a16:colId xmlns:a16="http://schemas.microsoft.com/office/drawing/2014/main" val="2353111847"/>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ts val="1575"/>
                        </a:lnSpc>
                      </a:pPr>
                      <a:r>
                        <a:rPr lang="en-US" sz="1200" b="1" i="0">
                          <a:solidFill>
                            <a:schemeClr val="bg1"/>
                          </a:solidFill>
                          <a:effectLst/>
                          <a:latin typeface="+mn-lt"/>
                          <a:cs typeface="Leelawadee"/>
                        </a:rPr>
                        <a:t>Products​</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ts val="1575"/>
                        </a:lnSpc>
                      </a:pPr>
                      <a:r>
                        <a:rPr lang="en-US" sz="1200" b="1" i="0">
                          <a:solidFill>
                            <a:schemeClr val="bg1"/>
                          </a:solidFill>
                          <a:effectLst/>
                          <a:latin typeface="+mn-lt"/>
                          <a:cs typeface="Leelawadee"/>
                        </a:rPr>
                        <a:t>People​</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ts val="1575"/>
                        </a:lnSpc>
                      </a:pPr>
                      <a:r>
                        <a:rPr lang="en-US" sz="1200" b="1" i="0">
                          <a:solidFill>
                            <a:schemeClr val="bg1"/>
                          </a:solidFill>
                          <a:effectLst/>
                          <a:latin typeface="+mn-lt"/>
                          <a:cs typeface="Leelawadee"/>
                        </a:rPr>
                        <a:t>Planet</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4791456">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954F07"/>
                          </a:solidFill>
                          <a:latin typeface="+mj-lt"/>
                          <a:ea typeface="+mn-ea"/>
                          <a:cs typeface="Leelawadee"/>
                        </a:rPr>
                        <a:t>POSITIVE </a:t>
                      </a:r>
                      <a:br>
                        <a:rPr lang="en-US" sz="1400" kern="1200">
                          <a:solidFill>
                            <a:srgbClr val="954F07"/>
                          </a:solidFill>
                          <a:latin typeface="+mj-lt"/>
                          <a:ea typeface="+mn-ea"/>
                          <a:cs typeface="Leelawadee"/>
                        </a:rPr>
                      </a:br>
                      <a:r>
                        <a:rPr lang="en-US" sz="1400" kern="1200">
                          <a:solidFill>
                            <a:srgbClr val="954F07"/>
                          </a:solidFill>
                          <a:latin typeface="+mj-lt"/>
                          <a:ea typeface="+mn-ea"/>
                          <a:cs typeface="Leelawadee"/>
                        </a:rPr>
                        <a:t>AGRICULTURE</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9F0A"/>
                    </a:solidFill>
                  </a:tcPr>
                </a:tc>
                <a:tc>
                  <a:txBody>
                    <a:bodyPr/>
                    <a:lstStyle/>
                    <a:p>
                      <a:pPr marL="120650" marR="0" lvl="0" indent="-120650" algn="l" defTabSz="914400" rtl="0" eaLnBrk="1" fontAlgn="base" latinLnBrk="0" hangingPunct="1">
                        <a:lnSpc>
                          <a:spcPct val="100000"/>
                        </a:lnSpc>
                        <a:spcBef>
                          <a:spcPts val="0"/>
                        </a:spcBef>
                        <a:spcAft>
                          <a:spcPts val="0"/>
                        </a:spcAft>
                        <a:buClrTx/>
                        <a:buSzTx/>
                        <a:buFont typeface="Arial" panose="020B0604020202020204" pitchFamily="34" charset="0"/>
                        <a:buChar char="•"/>
                        <a:tabLst>
                          <a:tab pos="57150" algn="l"/>
                        </a:tabLst>
                        <a:defRPr/>
                      </a:pPr>
                      <a:r>
                        <a:rPr lang="en-GB" sz="1050" b="0" i="0" u="none" strike="noStrike" kern="1200">
                          <a:solidFill>
                            <a:schemeClr val="accent3"/>
                          </a:solidFill>
                          <a:effectLst/>
                          <a:highlight>
                            <a:srgbClr val="FFC624"/>
                          </a:highlight>
                          <a:latin typeface="+mn-lt"/>
                          <a:ea typeface="+mn-ea"/>
                          <a:cs typeface="+mn-cs"/>
                        </a:rPr>
                        <a:t>Target</a:t>
                      </a:r>
                      <a:r>
                        <a:rPr kumimoji="0" lang="en-GB" sz="1050" b="0" i="0" u="none" strike="noStrike" kern="1200" cap="none" spc="0" normalizeH="0" baseline="0">
                          <a:ln>
                            <a:noFill/>
                          </a:ln>
                          <a:solidFill>
                            <a:schemeClr val="accent3"/>
                          </a:solidFill>
                          <a:effectLst/>
                          <a:uLnTx/>
                          <a:uFillTx/>
                          <a:latin typeface="+mn-lt"/>
                          <a:ea typeface="+mn-ea"/>
                          <a:cs typeface="Leelawadee"/>
                        </a:rPr>
                        <a:t>: Establish responsible sourcing guidelines for five key commodities by the end of 2025.</a:t>
                      </a:r>
                    </a:p>
                    <a:p>
                      <a:pPr marL="120650" indent="-120650">
                        <a:lnSpc>
                          <a:spcPct val="100000"/>
                        </a:lnSpc>
                        <a:spcBef>
                          <a:spcPts val="1000"/>
                        </a:spcBef>
                        <a:spcAft>
                          <a:spcPts val="0"/>
                        </a:spcAft>
                        <a:buFont typeface="Arial" panose="020B0604020202020204" pitchFamily="34" charset="0"/>
                        <a:buChar char="•"/>
                      </a:pPr>
                      <a:r>
                        <a:rPr lang="en-GB" sz="1050" b="0" i="0" u="none" strike="noStrike" kern="1200">
                          <a:solidFill>
                            <a:schemeClr val="accent3"/>
                          </a:solidFill>
                          <a:effectLst/>
                          <a:highlight>
                            <a:srgbClr val="4FE2F3"/>
                          </a:highlight>
                          <a:latin typeface="+mn-lt"/>
                          <a:ea typeface="+mn-ea"/>
                          <a:cs typeface="+mn-cs"/>
                        </a:rPr>
                        <a:t>Goal:</a:t>
                      </a:r>
                      <a:r>
                        <a:rPr kumimoji="0" lang="en-GB" sz="1050" b="0" i="0" u="none" strike="noStrike" kern="1200" cap="none" spc="0" normalizeH="0" baseline="0">
                          <a:ln>
                            <a:noFill/>
                          </a:ln>
                          <a:solidFill>
                            <a:schemeClr val="accent3"/>
                          </a:solidFill>
                          <a:effectLst/>
                          <a:uLnTx/>
                          <a:uFillTx/>
                          <a:latin typeface="+mn-lt"/>
                          <a:ea typeface="+mn-ea"/>
                          <a:cs typeface="Leelawadee"/>
                        </a:rPr>
                        <a:t> Source all Sysco Brand paper towels, </a:t>
                      </a:r>
                      <a:br>
                        <a:rPr kumimoji="0" lang="en-GB" sz="1050" b="0" i="0" u="none" strike="noStrike" kern="1200" cap="none" spc="0" normalizeH="0" baseline="0">
                          <a:ln>
                            <a:noFill/>
                          </a:ln>
                          <a:solidFill>
                            <a:schemeClr val="accent3"/>
                          </a:solidFill>
                          <a:effectLst/>
                          <a:uLnTx/>
                          <a:uFillTx/>
                          <a:latin typeface="+mn-lt"/>
                          <a:ea typeface="+mn-ea"/>
                          <a:cs typeface="Leelawadee"/>
                        </a:rPr>
                      </a:br>
                      <a:r>
                        <a:rPr kumimoji="0" lang="en-GB" sz="1050" b="0" i="0" u="none" strike="noStrike" kern="1200" cap="none" spc="0" normalizeH="0" baseline="0">
                          <a:ln>
                            <a:noFill/>
                          </a:ln>
                          <a:solidFill>
                            <a:schemeClr val="accent3"/>
                          </a:solidFill>
                          <a:effectLst/>
                          <a:uLnTx/>
                          <a:uFillTx/>
                          <a:latin typeface="+mn-lt"/>
                          <a:ea typeface="+mn-ea"/>
                          <a:cs typeface="Leelawadee"/>
                        </a:rPr>
                        <a:t>paper napkins, bath and facial tissues from Forest Stewardship Council (FSC), SFI, or other equivalent </a:t>
                      </a:r>
                      <a:br>
                        <a:rPr kumimoji="0" lang="en-GB" sz="1050" b="0" i="0" u="none" strike="noStrike" kern="1200" cap="none" spc="0" normalizeH="0" baseline="0">
                          <a:ln>
                            <a:noFill/>
                          </a:ln>
                          <a:solidFill>
                            <a:schemeClr val="accent3"/>
                          </a:solidFill>
                          <a:effectLst/>
                          <a:uLnTx/>
                          <a:uFillTx/>
                          <a:latin typeface="+mn-lt"/>
                          <a:ea typeface="+mn-ea"/>
                          <a:cs typeface="Leelawadee"/>
                        </a:rPr>
                      </a:br>
                      <a:r>
                        <a:rPr kumimoji="0" lang="en-GB" sz="1050" b="0" i="0" u="none" strike="noStrike" kern="1200" cap="none" spc="0" normalizeH="0" baseline="0">
                          <a:ln>
                            <a:noFill/>
                          </a:ln>
                          <a:solidFill>
                            <a:schemeClr val="accent3"/>
                          </a:solidFill>
                          <a:effectLst/>
                          <a:uLnTx/>
                          <a:uFillTx/>
                          <a:latin typeface="+mn-lt"/>
                          <a:ea typeface="+mn-ea"/>
                          <a:cs typeface="Leelawadee"/>
                        </a:rPr>
                        <a:t>certified sources by 2025.</a:t>
                      </a:r>
                    </a:p>
                    <a:p>
                      <a:pPr marL="120650" indent="-120650">
                        <a:lnSpc>
                          <a:spcPct val="100000"/>
                        </a:lnSpc>
                        <a:spcBef>
                          <a:spcPts val="1000"/>
                        </a:spcBef>
                        <a:spcAft>
                          <a:spcPts val="0"/>
                        </a:spcAft>
                        <a:buFont typeface="Arial" panose="020B0604020202020204" pitchFamily="34" charset="0"/>
                        <a:buChar char="•"/>
                      </a:pPr>
                      <a:r>
                        <a:rPr lang="en-GB" sz="1050" b="0" i="0" u="none" strike="noStrike" kern="1200">
                          <a:solidFill>
                            <a:schemeClr val="accent3"/>
                          </a:solidFill>
                          <a:effectLst/>
                          <a:highlight>
                            <a:srgbClr val="4FE2F3"/>
                          </a:highlight>
                          <a:latin typeface="+mn-lt"/>
                          <a:ea typeface="+mn-ea"/>
                          <a:cs typeface="+mn-cs"/>
                        </a:rPr>
                        <a:t>Goal:</a:t>
                      </a:r>
                      <a:r>
                        <a:rPr kumimoji="0" lang="en-GB" sz="1050" b="0" i="0" u="none" strike="noStrike" kern="1200" cap="none" spc="0" normalizeH="0" baseline="0">
                          <a:ln>
                            <a:noFill/>
                          </a:ln>
                          <a:solidFill>
                            <a:schemeClr val="accent3"/>
                          </a:solidFill>
                          <a:effectLst/>
                          <a:uLnTx/>
                          <a:uFillTx/>
                          <a:latin typeface="+mn-lt"/>
                          <a:ea typeface="+mn-ea"/>
                          <a:cs typeface="Leelawadee"/>
                        </a:rPr>
                        <a:t> Partner with Sysco Brand suppliers </a:t>
                      </a:r>
                      <a:br>
                        <a:rPr kumimoji="0" lang="en-GB" sz="1050" b="0" i="0" u="none" strike="noStrike" kern="1200" cap="none" spc="0" normalizeH="0" baseline="0">
                          <a:ln>
                            <a:noFill/>
                          </a:ln>
                          <a:solidFill>
                            <a:schemeClr val="accent3"/>
                          </a:solidFill>
                          <a:effectLst/>
                          <a:uLnTx/>
                          <a:uFillTx/>
                          <a:latin typeface="+mn-lt"/>
                          <a:ea typeface="+mn-ea"/>
                          <a:cs typeface="Leelawadee"/>
                        </a:rPr>
                      </a:br>
                      <a:r>
                        <a:rPr kumimoji="0" lang="en-GB" sz="1050" b="0" i="0" u="none" strike="noStrike" kern="1200" cap="none" spc="0" normalizeH="0" baseline="0">
                          <a:ln>
                            <a:noFill/>
                          </a:ln>
                          <a:solidFill>
                            <a:schemeClr val="accent3"/>
                          </a:solidFill>
                          <a:effectLst/>
                          <a:uLnTx/>
                          <a:uFillTx/>
                          <a:latin typeface="+mn-lt"/>
                          <a:ea typeface="+mn-ea"/>
                          <a:cs typeface="Leelawadee"/>
                        </a:rPr>
                        <a:t>and soybean industry stakeholders to reduce the environmental impacts of soybean production in the U.S. and Canada, starting with USDA Farm program–enrolled farmers or equivalent, and integrate sustainability criteria into Sysco Brand soybean oil sourcing decisions.</a:t>
                      </a:r>
                    </a:p>
                    <a:p>
                      <a:pPr marL="120650" marR="0" lvl="0" indent="-120650" algn="l" defTabSz="914400" rtl="0" eaLnBrk="1" fontAlgn="base" latinLnBrk="0" hangingPunct="1">
                        <a:lnSpc>
                          <a:spcPct val="100000"/>
                        </a:lnSpc>
                        <a:spcBef>
                          <a:spcPts val="1000"/>
                        </a:spcBef>
                        <a:spcAft>
                          <a:spcPts val="0"/>
                        </a:spcAft>
                        <a:buClrTx/>
                        <a:buSzTx/>
                        <a:buFont typeface="Arial" panose="020B0604020202020204" pitchFamily="34" charset="0"/>
                        <a:buChar char="•"/>
                        <a:tabLst/>
                        <a:defRPr/>
                      </a:pPr>
                      <a:r>
                        <a:rPr lang="en-GB" sz="1050" b="0" i="0" u="none" strike="noStrike" kern="1200">
                          <a:solidFill>
                            <a:schemeClr val="accent3"/>
                          </a:solidFill>
                          <a:effectLst/>
                          <a:highlight>
                            <a:srgbClr val="FFC624"/>
                          </a:highlight>
                          <a:latin typeface="+mn-lt"/>
                          <a:ea typeface="+mn-ea"/>
                          <a:cs typeface="+mn-cs"/>
                        </a:rPr>
                        <a:t>Target</a:t>
                      </a:r>
                      <a:r>
                        <a:rPr kumimoji="0" lang="en-GB" sz="1050" b="0" i="0" u="none" strike="noStrike" kern="1200" cap="none" spc="0" normalizeH="0" baseline="0">
                          <a:ln>
                            <a:noFill/>
                          </a:ln>
                          <a:solidFill>
                            <a:schemeClr val="accent3"/>
                          </a:solidFill>
                          <a:effectLst/>
                          <a:uLnTx/>
                          <a:uFillTx/>
                          <a:latin typeface="+mn-lt"/>
                          <a:ea typeface="+mn-ea"/>
                          <a:cs typeface="Leelawadee"/>
                        </a:rPr>
                        <a:t>: Ensure that all Sysco Brand protein suppliers adhere to requirements laid out in our Animal Welfare Policy for Suppliers by the end of 2025.</a:t>
                      </a:r>
                    </a:p>
                    <a:p>
                      <a:pPr marL="120650" indent="-120650">
                        <a:lnSpc>
                          <a:spcPct val="100000"/>
                        </a:lnSpc>
                        <a:spcBef>
                          <a:spcPts val="1000"/>
                        </a:spcBef>
                        <a:spcAft>
                          <a:spcPts val="0"/>
                        </a:spcAft>
                        <a:buFont typeface="Arial" panose="020B0604020202020204" pitchFamily="34" charset="0"/>
                        <a:buChar char="•"/>
                      </a:pPr>
                      <a:r>
                        <a:rPr lang="en-GB" sz="1050" b="0" i="0" u="none" strike="noStrike" kern="1200">
                          <a:solidFill>
                            <a:schemeClr val="accent3"/>
                          </a:solidFill>
                          <a:effectLst/>
                          <a:highlight>
                            <a:srgbClr val="4FE2F3"/>
                          </a:highlight>
                          <a:latin typeface="+mn-lt"/>
                          <a:ea typeface="+mn-ea"/>
                          <a:cs typeface="+mn-cs"/>
                        </a:rPr>
                        <a:t>Goal:</a:t>
                      </a:r>
                      <a:r>
                        <a:rPr kumimoji="0" lang="en-GB" sz="1050" b="0" i="0" u="none" strike="noStrike" kern="1200" cap="none" spc="0" normalizeH="0" baseline="0">
                          <a:ln>
                            <a:noFill/>
                          </a:ln>
                          <a:solidFill>
                            <a:schemeClr val="accent3"/>
                          </a:solidFill>
                          <a:effectLst/>
                          <a:uLnTx/>
                          <a:uFillTx/>
                          <a:latin typeface="+mn-lt"/>
                          <a:ea typeface="+mn-ea"/>
                          <a:cs typeface="Leelawadee"/>
                        </a:rPr>
                        <a:t> Engage with suppliers of Sysco Portico Brand farmed shrimp products to ensure traceable supply chains to each farm’s geographic location by 2025.</a:t>
                      </a:r>
                    </a:p>
                    <a:p>
                      <a:pPr marL="120650" indent="-120650">
                        <a:lnSpc>
                          <a:spcPct val="100000"/>
                        </a:lnSpc>
                        <a:spcBef>
                          <a:spcPts val="1000"/>
                        </a:spcBef>
                        <a:spcAft>
                          <a:spcPts val="0"/>
                        </a:spcAft>
                        <a:buFont typeface="Arial" panose="020B0604020202020204" pitchFamily="34" charset="0"/>
                        <a:buChar char="•"/>
                      </a:pPr>
                      <a:r>
                        <a:rPr lang="en-GB" sz="1050" b="0" i="0" u="none" strike="noStrike" kern="1200">
                          <a:solidFill>
                            <a:schemeClr val="accent3"/>
                          </a:solidFill>
                          <a:effectLst/>
                          <a:highlight>
                            <a:srgbClr val="4FE2F3"/>
                          </a:highlight>
                          <a:latin typeface="+mn-lt"/>
                          <a:ea typeface="+mn-ea"/>
                          <a:cs typeface="+mn-cs"/>
                        </a:rPr>
                        <a:t>Goal:</a:t>
                      </a:r>
                      <a:r>
                        <a:rPr kumimoji="0" lang="en-GB" sz="1050" b="0" i="0" u="none" strike="noStrike" kern="1200" cap="none" spc="0" normalizeH="0" baseline="0">
                          <a:ln>
                            <a:noFill/>
                          </a:ln>
                          <a:solidFill>
                            <a:schemeClr val="accent3"/>
                          </a:solidFill>
                          <a:effectLst/>
                          <a:uLnTx/>
                          <a:uFillTx/>
                          <a:latin typeface="+mn-lt"/>
                          <a:ea typeface="+mn-ea"/>
                          <a:cs typeface="Leelawadee"/>
                        </a:rPr>
                        <a:t> Address deforestation and conversion of natural ecosystems, including mangrove ecosystems and other wetlands, by 2025.</a:t>
                      </a:r>
                    </a:p>
                    <a:p>
                      <a:pPr marL="120650" indent="-120650">
                        <a:lnSpc>
                          <a:spcPct val="100000"/>
                        </a:lnSpc>
                        <a:spcBef>
                          <a:spcPts val="1000"/>
                        </a:spcBef>
                        <a:spcAft>
                          <a:spcPts val="0"/>
                        </a:spcAft>
                        <a:buFont typeface="Arial" panose="020B0604020202020204" pitchFamily="34" charset="0"/>
                        <a:buChar char="•"/>
                      </a:pPr>
                      <a:r>
                        <a:rPr lang="en-GB" sz="1050" b="0" i="0" u="none" strike="noStrike" kern="1200">
                          <a:solidFill>
                            <a:schemeClr val="accent3"/>
                          </a:solidFill>
                          <a:effectLst/>
                          <a:highlight>
                            <a:srgbClr val="4FE2F3"/>
                          </a:highlight>
                          <a:latin typeface="+mn-lt"/>
                          <a:ea typeface="+mn-ea"/>
                          <a:cs typeface="+mn-cs"/>
                        </a:rPr>
                        <a:t>Goal:</a:t>
                      </a:r>
                      <a:r>
                        <a:rPr kumimoji="0" lang="en-GB" sz="1050" b="0" i="0" u="none" strike="noStrike" kern="1200" cap="none" spc="0" normalizeH="0" baseline="0">
                          <a:ln>
                            <a:noFill/>
                          </a:ln>
                          <a:solidFill>
                            <a:schemeClr val="accent3"/>
                          </a:solidFill>
                          <a:effectLst/>
                          <a:uLnTx/>
                          <a:uFillTx/>
                          <a:latin typeface="+mn-lt"/>
                          <a:ea typeface="+mn-ea"/>
                          <a:cs typeface="Leelawadee"/>
                        </a:rPr>
                        <a:t> Prohibit the global sale of endangered seafood species by 2025.</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a:ln>
                            <a:noFill/>
                          </a:ln>
                          <a:solidFill>
                            <a:schemeClr val="accent3"/>
                          </a:solidFill>
                          <a:effectLst/>
                          <a:uLnTx/>
                          <a:uFillTx/>
                          <a:latin typeface="+mn-lt"/>
                          <a:ea typeface="+mn-ea"/>
                          <a:cs typeface="Leelawadee"/>
                        </a:rPr>
                        <a:t>Not a focus area for the customer.</a:t>
                      </a:r>
                      <a:endParaRPr kumimoji="0" lang="en-US" sz="1050" b="0" i="0" u="none" strike="noStrike" kern="1200" cap="none" spc="0" normalizeH="0" baseline="0" noProof="0">
                        <a:ln>
                          <a:noFill/>
                        </a:ln>
                        <a:solidFill>
                          <a:schemeClr val="accent3"/>
                        </a:solidFill>
                        <a:effectLst/>
                        <a:uLnTx/>
                        <a:uFillTx/>
                        <a:latin typeface="+mn-lt"/>
                        <a:ea typeface="+mn-ea"/>
                        <a:cs typeface="Leelawadee"/>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marR="0" lvl="0" indent="-1206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sz="1050" b="0" i="0" u="none" strike="noStrike" kern="1200">
                          <a:solidFill>
                            <a:schemeClr val="accent3"/>
                          </a:solidFill>
                          <a:effectLst/>
                          <a:highlight>
                            <a:srgbClr val="FFC624"/>
                          </a:highlight>
                          <a:latin typeface="+mn-lt"/>
                          <a:ea typeface="+mn-ea"/>
                          <a:cs typeface="+mn-cs"/>
                        </a:rPr>
                        <a:t>Target</a:t>
                      </a:r>
                      <a:r>
                        <a:rPr kumimoji="0" lang="en-GB" sz="1050" b="0" i="0" u="none" strike="noStrike" kern="1200" cap="none" spc="0" normalizeH="0" baseline="0">
                          <a:ln>
                            <a:noFill/>
                          </a:ln>
                          <a:solidFill>
                            <a:schemeClr val="accent3"/>
                          </a:solidFill>
                          <a:effectLst/>
                          <a:uLnTx/>
                          <a:uFillTx/>
                          <a:latin typeface="+mn-lt"/>
                          <a:ea typeface="+mn-ea"/>
                          <a:cs typeface="Leelawadee"/>
                        </a:rPr>
                        <a:t>: Expand Sysco’s Sustainable Agriculture program to include five fresh crops by the end of 2025.</a:t>
                      </a:r>
                      <a:endParaRPr kumimoji="0" lang="en-US" sz="1050" b="0" i="0" u="none" strike="noStrike" kern="1200" cap="none" spc="0" normalizeH="0" baseline="0" noProof="0">
                        <a:ln>
                          <a:noFill/>
                        </a:ln>
                        <a:solidFill>
                          <a:schemeClr val="accent3"/>
                        </a:solidFill>
                        <a:effectLst/>
                        <a:uLnTx/>
                        <a:uFillTx/>
                        <a:latin typeface="+mn-lt"/>
                        <a:ea typeface="+mn-ea"/>
                        <a:cs typeface="Leelawadee"/>
                      </a:endParaRP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bl>
          </a:graphicData>
        </a:graphic>
      </p:graphicFrame>
      <p:pic>
        <p:nvPicPr>
          <p:cNvPr id="13" name="Picture 12" descr="A logo of a leaf in a circle&#10;&#10;Description automatically generated">
            <a:extLst>
              <a:ext uri="{FF2B5EF4-FFF2-40B4-BE49-F238E27FC236}">
                <a16:creationId xmlns:a16="http://schemas.microsoft.com/office/drawing/2014/main" id="{82ED76E8-5B8F-0FE1-EE7B-B2D47FAF8E7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spTree>
    <p:extLst>
      <p:ext uri="{BB962C8B-B14F-4D97-AF65-F5344CB8AC3E}">
        <p14:creationId xmlns:p14="http://schemas.microsoft.com/office/powerpoint/2010/main" val="4020282691"/>
      </p:ext>
    </p:extLst>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30C6D4-CD0E-942A-9DDB-FE7D770375AD}"/>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A53C5EBA-21AC-D486-A96F-97E24E542A8F}"/>
              </a:ext>
            </a:extLst>
          </p:cNvPr>
          <p:cNvGraphicFramePr>
            <a:graphicFrameLocks/>
          </p:cNvGraphicFramePr>
          <p:nvPr>
            <p:custDataLst>
              <p:tags r:id="rId1"/>
            </p:custDataLst>
            <p:extLst>
              <p:ext uri="{D42A27DB-BD31-4B8C-83A1-F6EECF244321}">
                <p14:modId xmlns:p14="http://schemas.microsoft.com/office/powerpoint/2010/main" val="6356213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2" name="think-cell data - do not delete" hidden="1">
                        <a:extLst>
                          <a:ext uri="{FF2B5EF4-FFF2-40B4-BE49-F238E27FC236}">
                            <a16:creationId xmlns:a16="http://schemas.microsoft.com/office/drawing/2014/main" id="{A53C5EBA-21AC-D486-A96F-97E24E542A8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Title 5">
            <a:extLst>
              <a:ext uri="{FF2B5EF4-FFF2-40B4-BE49-F238E27FC236}">
                <a16:creationId xmlns:a16="http://schemas.microsoft.com/office/drawing/2014/main" id="{ADB21A42-EEE2-18C6-8C88-46566E0909EE}"/>
              </a:ext>
            </a:extLst>
          </p:cNvPr>
          <p:cNvSpPr>
            <a:spLocks noGrp="1"/>
          </p:cNvSpPr>
          <p:nvPr>
            <p:ph type="title"/>
          </p:nvPr>
        </p:nvSpPr>
        <p:spPr>
          <a:xfrm>
            <a:off x="304798" y="246888"/>
            <a:ext cx="11585448" cy="969264"/>
          </a:xfrm>
        </p:spPr>
        <p:txBody>
          <a:bodyPr vert="horz" rIns="0"/>
          <a:lstStyle/>
          <a:p>
            <a:pPr lvl="0"/>
            <a:r>
              <a:rPr lang="en-GB" sz="3000"/>
              <a:t>SYSCO’S SUSTAINABILITY FOCUS AREAS</a:t>
            </a:r>
            <a:br>
              <a:rPr lang="en-GB"/>
            </a:br>
            <a:r>
              <a:rPr lang="en-GB" sz="1800" i="1"/>
              <a:t>And how these focus areas align with pep+ pillars</a:t>
            </a:r>
            <a:endParaRPr lang="en-US" sz="1800" i="1"/>
          </a:p>
        </p:txBody>
      </p:sp>
      <p:pic>
        <p:nvPicPr>
          <p:cNvPr id="10" name="Picture 9">
            <a:extLst>
              <a:ext uri="{FF2B5EF4-FFF2-40B4-BE49-F238E27FC236}">
                <a16:creationId xmlns:a16="http://schemas.microsoft.com/office/drawing/2014/main" id="{D21E3504-D145-D220-6DA6-BFB89BAA84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11053123" y="422612"/>
            <a:ext cx="857892" cy="332098"/>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Top Corners Rounded 12">
            <a:extLst>
              <a:ext uri="{FF2B5EF4-FFF2-40B4-BE49-F238E27FC236}">
                <a16:creationId xmlns:a16="http://schemas.microsoft.com/office/drawing/2014/main" id="{9188ECEF-C474-31F1-D4C1-149F016B9B83}"/>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5" name="Table 4">
            <a:extLst>
              <a:ext uri="{FF2B5EF4-FFF2-40B4-BE49-F238E27FC236}">
                <a16:creationId xmlns:a16="http://schemas.microsoft.com/office/drawing/2014/main" id="{835B0D38-9F8B-C426-329F-24BCD08AFF82}"/>
              </a:ext>
            </a:extLst>
          </p:cNvPr>
          <p:cNvGraphicFramePr>
            <a:graphicFrameLocks noGrp="1"/>
          </p:cNvGraphicFramePr>
          <p:nvPr>
            <p:extLst>
              <p:ext uri="{D42A27DB-BD31-4B8C-83A1-F6EECF244321}">
                <p14:modId xmlns:p14="http://schemas.microsoft.com/office/powerpoint/2010/main" val="3013472303"/>
              </p:ext>
            </p:extLst>
          </p:nvPr>
        </p:nvGraphicFramePr>
        <p:xfrm>
          <a:off x="-7620" y="1148230"/>
          <a:ext cx="11986260" cy="5385943"/>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3332480">
                  <a:extLst>
                    <a:ext uri="{9D8B030D-6E8A-4147-A177-3AD203B41FA5}">
                      <a16:colId xmlns:a16="http://schemas.microsoft.com/office/drawing/2014/main" val="2382844442"/>
                    </a:ext>
                  </a:extLst>
                </a:gridCol>
                <a:gridCol w="3332480">
                  <a:extLst>
                    <a:ext uri="{9D8B030D-6E8A-4147-A177-3AD203B41FA5}">
                      <a16:colId xmlns:a16="http://schemas.microsoft.com/office/drawing/2014/main" val="957515009"/>
                    </a:ext>
                  </a:extLst>
                </a:gridCol>
                <a:gridCol w="3332480">
                  <a:extLst>
                    <a:ext uri="{9D8B030D-6E8A-4147-A177-3AD203B41FA5}">
                      <a16:colId xmlns:a16="http://schemas.microsoft.com/office/drawing/2014/main" val="2353111847"/>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ts val="1575"/>
                        </a:lnSpc>
                      </a:pPr>
                      <a:r>
                        <a:rPr lang="en-US" sz="1200" b="1" i="0">
                          <a:solidFill>
                            <a:schemeClr val="bg1"/>
                          </a:solidFill>
                          <a:effectLst/>
                          <a:latin typeface="+mn-lt"/>
                          <a:cs typeface="Leelawadee"/>
                        </a:rPr>
                        <a:t>Products​</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ts val="1575"/>
                        </a:lnSpc>
                      </a:pPr>
                      <a:r>
                        <a:rPr lang="en-US" sz="1200" b="1" i="0">
                          <a:solidFill>
                            <a:schemeClr val="bg1"/>
                          </a:solidFill>
                          <a:effectLst/>
                          <a:latin typeface="+mn-lt"/>
                          <a:cs typeface="Leelawadee"/>
                        </a:rPr>
                        <a:t>People​</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ts val="1575"/>
                        </a:lnSpc>
                      </a:pPr>
                      <a:r>
                        <a:rPr lang="en-US" sz="1200" b="1" i="0">
                          <a:solidFill>
                            <a:schemeClr val="bg1"/>
                          </a:solidFill>
                          <a:effectLst/>
                          <a:latin typeface="+mn-lt"/>
                          <a:cs typeface="Leelawadee"/>
                        </a:rPr>
                        <a:t>Planet</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1097280">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marR="0" lvl="0" indent="-120650" algn="l" defTabSz="914400" rtl="0" eaLnBrk="1" fontAlgn="base" latinLnBrk="0" hangingPunct="1">
                        <a:lnSpc>
                          <a:spcPct val="100000"/>
                        </a:lnSpc>
                        <a:spcBef>
                          <a:spcPts val="800"/>
                        </a:spcBef>
                        <a:spcAft>
                          <a:spcPts val="0"/>
                        </a:spcAft>
                        <a:buClrTx/>
                        <a:buSzTx/>
                        <a:buFont typeface="Arial" panose="020B0604020202020204" pitchFamily="34" charset="0"/>
                        <a:buChar char="•"/>
                        <a:tabLst/>
                        <a:defRPr/>
                      </a:pPr>
                      <a:r>
                        <a:rPr lang="en-GB" sz="1050" b="0" i="0" u="none" strike="noStrike" kern="1200">
                          <a:solidFill>
                            <a:schemeClr val="accent3"/>
                          </a:solidFill>
                          <a:effectLst/>
                          <a:highlight>
                            <a:srgbClr val="FFC624"/>
                          </a:highlight>
                          <a:latin typeface="+mn-lt"/>
                          <a:ea typeface="+mn-ea"/>
                          <a:cs typeface="+mn-cs"/>
                        </a:rPr>
                        <a:t>Target</a:t>
                      </a:r>
                      <a:r>
                        <a:rPr kumimoji="0" lang="en-GB" sz="1050" b="0" i="0" u="none" strike="noStrike" kern="1200" cap="none" spc="0" normalizeH="0" baseline="0">
                          <a:ln>
                            <a:noFill/>
                          </a:ln>
                          <a:solidFill>
                            <a:schemeClr val="accent3"/>
                          </a:solidFill>
                          <a:effectLst/>
                          <a:uLnTx/>
                          <a:uFillTx/>
                          <a:latin typeface="+mn-lt"/>
                          <a:ea typeface="+mn-ea"/>
                          <a:cs typeface="Leelawadee"/>
                        </a:rPr>
                        <a:t>: Ensure that all first-tier, high-risk suppliers agree </a:t>
                      </a:r>
                      <a:br>
                        <a:rPr kumimoji="0" lang="en-GB" sz="1050" b="0" i="0" u="none" strike="noStrike" kern="1200" cap="none" spc="0" normalizeH="0" baseline="0">
                          <a:ln>
                            <a:noFill/>
                          </a:ln>
                          <a:solidFill>
                            <a:schemeClr val="accent3"/>
                          </a:solidFill>
                          <a:effectLst/>
                          <a:uLnTx/>
                          <a:uFillTx/>
                          <a:latin typeface="+mn-lt"/>
                          <a:ea typeface="+mn-ea"/>
                          <a:cs typeface="Leelawadee"/>
                        </a:rPr>
                      </a:br>
                      <a:r>
                        <a:rPr kumimoji="0" lang="en-GB" sz="1050" b="0" i="0" u="none" strike="noStrike" kern="1200" cap="none" spc="0" normalizeH="0" baseline="0">
                          <a:ln>
                            <a:noFill/>
                          </a:ln>
                          <a:solidFill>
                            <a:schemeClr val="accent3"/>
                          </a:solidFill>
                          <a:effectLst/>
                          <a:uLnTx/>
                          <a:uFillTx/>
                          <a:latin typeface="+mn-lt"/>
                          <a:ea typeface="+mn-ea"/>
                          <a:cs typeface="Leelawadee"/>
                        </a:rPr>
                        <a:t>to our Supplier Code of Conduct (SCOC) principles by the end of 2025.</a:t>
                      </a:r>
                    </a:p>
                    <a:p>
                      <a:pPr marL="120650" indent="-120650">
                        <a:lnSpc>
                          <a:spcPct val="100000"/>
                        </a:lnSpc>
                        <a:spcBef>
                          <a:spcPts val="800"/>
                        </a:spcBef>
                        <a:buFont typeface="Arial" panose="020B0604020202020204" pitchFamily="34" charset="0"/>
                        <a:buChar char="•"/>
                      </a:pPr>
                      <a:r>
                        <a:rPr lang="en-GB" sz="1050" b="0" i="0" u="none" strike="noStrike" kern="1200">
                          <a:solidFill>
                            <a:schemeClr val="accent3"/>
                          </a:solidFill>
                          <a:effectLst/>
                          <a:highlight>
                            <a:srgbClr val="4FE2F3"/>
                          </a:highlight>
                          <a:latin typeface="+mn-lt"/>
                          <a:ea typeface="+mn-ea"/>
                          <a:cs typeface="+mn-cs"/>
                        </a:rPr>
                        <a:t>Goal:</a:t>
                      </a:r>
                      <a:r>
                        <a:rPr kumimoji="0" lang="en-GB" sz="1050" b="0" i="0" u="none" strike="noStrike" kern="1200" cap="none" spc="0" normalizeH="0" baseline="0">
                          <a:ln>
                            <a:noFill/>
                          </a:ln>
                          <a:solidFill>
                            <a:schemeClr val="accent3"/>
                          </a:solidFill>
                          <a:effectLst/>
                          <a:uLnTx/>
                          <a:uFillTx/>
                          <a:latin typeface="+mn-lt"/>
                          <a:ea typeface="+mn-ea"/>
                          <a:cs typeface="Leelawadee"/>
                        </a:rPr>
                        <a:t> Pilot the use of a third-party software platform that enables review and analysis of supplier audits across our business, increasing access to information on suppliers not covered by our Social Responsibility Program by 2025.</a:t>
                      </a:r>
                    </a:p>
                    <a:p>
                      <a:pPr marL="120650" indent="-120650">
                        <a:lnSpc>
                          <a:spcPct val="100000"/>
                        </a:lnSpc>
                        <a:spcBef>
                          <a:spcPts val="800"/>
                        </a:spcBef>
                        <a:buFont typeface="Arial" panose="020B0604020202020204" pitchFamily="34" charset="0"/>
                        <a:buChar char="•"/>
                      </a:pPr>
                      <a:r>
                        <a:rPr lang="en-GB" sz="1050" b="0" i="0" u="none" strike="noStrike" kern="1200">
                          <a:solidFill>
                            <a:schemeClr val="accent3"/>
                          </a:solidFill>
                          <a:effectLst/>
                          <a:highlight>
                            <a:srgbClr val="4FE2F3"/>
                          </a:highlight>
                          <a:latin typeface="+mn-lt"/>
                          <a:ea typeface="+mn-ea"/>
                          <a:cs typeface="+mn-cs"/>
                        </a:rPr>
                        <a:t>Goal:</a:t>
                      </a:r>
                      <a:r>
                        <a:rPr kumimoji="0" lang="en-GB" sz="1050" b="0" i="0" u="none" strike="noStrike" kern="1200" cap="none" spc="0" normalizeH="0" baseline="0">
                          <a:ln>
                            <a:noFill/>
                          </a:ln>
                          <a:solidFill>
                            <a:schemeClr val="accent3"/>
                          </a:solidFill>
                          <a:effectLst/>
                          <a:uLnTx/>
                          <a:uFillTx/>
                          <a:latin typeface="+mn-lt"/>
                          <a:ea typeface="+mn-ea"/>
                          <a:cs typeface="Leelawadee"/>
                        </a:rPr>
                        <a:t> Enhance accountability throughout our supply chain by extending the timeframe for unannounced audits from 21 to 90 days by 2025.</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marR="0" lvl="0" indent="-1206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sz="1050" b="0" i="0" u="none" strike="noStrike" kern="1200">
                          <a:solidFill>
                            <a:schemeClr val="accent3"/>
                          </a:solidFill>
                          <a:effectLst/>
                          <a:highlight>
                            <a:srgbClr val="FFC624"/>
                          </a:highlight>
                          <a:latin typeface="+mn-lt"/>
                          <a:ea typeface="+mn-ea"/>
                          <a:cs typeface="+mn-cs"/>
                        </a:rPr>
                        <a:t>Target</a:t>
                      </a:r>
                      <a:r>
                        <a:rPr kumimoji="0" lang="en-GB" sz="1050" b="0" i="0" u="none" strike="noStrike" kern="1200" cap="none" spc="0" normalizeH="0" baseline="0">
                          <a:ln>
                            <a:noFill/>
                          </a:ln>
                          <a:solidFill>
                            <a:schemeClr val="accent3"/>
                          </a:solidFill>
                          <a:effectLst/>
                          <a:uLnTx/>
                          <a:uFillTx/>
                          <a:latin typeface="+mn-lt"/>
                          <a:ea typeface="+mn-ea"/>
                          <a:cs typeface="Leelawadee"/>
                        </a:rPr>
                        <a:t>: Generate $500M worth of good in our global communities, including 200M meals by the end of 2025. </a:t>
                      </a:r>
                      <a:endParaRPr kumimoji="0" lang="en-US" sz="1050" b="0" i="0" u="none" strike="noStrike" kern="1200" cap="none" spc="0" normalizeH="0" baseline="0" noProof="0">
                        <a:ln>
                          <a:noFill/>
                        </a:ln>
                        <a:solidFill>
                          <a:schemeClr val="accent3"/>
                        </a:solidFill>
                        <a:effectLst/>
                        <a:uLnTx/>
                        <a:uFillTx/>
                        <a:latin typeface="+mn-lt"/>
                        <a:ea typeface="+mn-ea"/>
                        <a:cs typeface="Leelawadee"/>
                      </a:endParaRP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marR="0" lvl="0" indent="-120650" algn="l" defTabSz="914400" rtl="0" eaLnBrk="1" fontAlgn="base" latinLnBrk="0" hangingPunct="1">
                        <a:lnSpc>
                          <a:spcPct val="100000"/>
                        </a:lnSpc>
                        <a:spcBef>
                          <a:spcPts val="800"/>
                        </a:spcBef>
                        <a:spcAft>
                          <a:spcPts val="0"/>
                        </a:spcAft>
                        <a:buClrTx/>
                        <a:buSzTx/>
                        <a:buFont typeface="Arial" panose="020B0604020202020204" pitchFamily="34" charset="0"/>
                        <a:buChar char="•"/>
                        <a:tabLst/>
                        <a:defRPr/>
                      </a:pPr>
                      <a:r>
                        <a:rPr lang="en-GB" sz="1050" b="0" i="0" u="none" strike="noStrike" kern="1200">
                          <a:solidFill>
                            <a:schemeClr val="accent3"/>
                          </a:solidFill>
                          <a:effectLst/>
                          <a:highlight>
                            <a:srgbClr val="FFC624"/>
                          </a:highlight>
                          <a:latin typeface="+mn-lt"/>
                          <a:ea typeface="+mn-ea"/>
                          <a:cs typeface="+mn-cs"/>
                        </a:rPr>
                        <a:t>Target</a:t>
                      </a:r>
                      <a:r>
                        <a:rPr kumimoji="0" lang="en-GB" sz="1050" b="0" i="0" u="none" strike="noStrike" kern="1200" cap="none" spc="0" normalizeH="0" baseline="0">
                          <a:ln>
                            <a:noFill/>
                          </a:ln>
                          <a:solidFill>
                            <a:schemeClr val="accent3"/>
                          </a:solidFill>
                          <a:effectLst/>
                          <a:uLnTx/>
                          <a:uFillTx/>
                          <a:latin typeface="+mn-lt"/>
                          <a:ea typeface="+mn-ea"/>
                          <a:cs typeface="Leelawadee"/>
                        </a:rPr>
                        <a:t>: Reduce our Scope 1 and 2 emissions by 27.5% from a CY2019 base year by the end of 2030.</a:t>
                      </a:r>
                    </a:p>
                    <a:p>
                      <a:pPr marL="120650" marR="0" lvl="0" indent="-120650" algn="l" defTabSz="914400" rtl="0" eaLnBrk="1" fontAlgn="base" latinLnBrk="0" hangingPunct="1">
                        <a:lnSpc>
                          <a:spcPct val="100000"/>
                        </a:lnSpc>
                        <a:spcBef>
                          <a:spcPts val="800"/>
                        </a:spcBef>
                        <a:spcAft>
                          <a:spcPts val="0"/>
                        </a:spcAft>
                        <a:buClrTx/>
                        <a:buSzTx/>
                        <a:buFont typeface="Arial" panose="020B0604020202020204" pitchFamily="34" charset="0"/>
                        <a:buChar char="•"/>
                        <a:tabLst/>
                        <a:defRPr/>
                      </a:pPr>
                      <a:r>
                        <a:rPr lang="en-GB" sz="1050" b="0" i="0" u="none" strike="noStrike" kern="1200">
                          <a:solidFill>
                            <a:schemeClr val="accent3"/>
                          </a:solidFill>
                          <a:effectLst/>
                          <a:highlight>
                            <a:srgbClr val="FFC624"/>
                          </a:highlight>
                          <a:latin typeface="+mn-lt"/>
                          <a:ea typeface="+mn-ea"/>
                          <a:cs typeface="+mn-cs"/>
                        </a:rPr>
                        <a:t>Target</a:t>
                      </a:r>
                      <a:r>
                        <a:rPr kumimoji="0" lang="en-GB" sz="1050" b="0" i="0" u="none" strike="noStrike" kern="1200" cap="none" spc="0" normalizeH="0" baseline="0">
                          <a:ln>
                            <a:noFill/>
                          </a:ln>
                          <a:solidFill>
                            <a:schemeClr val="accent3"/>
                          </a:solidFill>
                          <a:effectLst/>
                          <a:uLnTx/>
                          <a:uFillTx/>
                          <a:latin typeface="+mn-lt"/>
                          <a:ea typeface="+mn-ea"/>
                          <a:cs typeface="Leelawadee"/>
                        </a:rPr>
                        <a:t>: Ensure that suppliers covering 67% of our Scope 3 emissions establish science-based targets by the </a:t>
                      </a:r>
                      <a:br>
                        <a:rPr kumimoji="0" lang="en-GB" sz="1050" b="0" i="0" u="none" strike="noStrike" kern="1200" cap="none" spc="0" normalizeH="0" baseline="0">
                          <a:ln>
                            <a:noFill/>
                          </a:ln>
                          <a:solidFill>
                            <a:schemeClr val="accent3"/>
                          </a:solidFill>
                          <a:effectLst/>
                          <a:uLnTx/>
                          <a:uFillTx/>
                          <a:latin typeface="+mn-lt"/>
                          <a:ea typeface="+mn-ea"/>
                          <a:cs typeface="Leelawadee"/>
                        </a:rPr>
                      </a:br>
                      <a:r>
                        <a:rPr kumimoji="0" lang="en-GB" sz="1050" b="0" i="0" u="none" strike="noStrike" kern="1200" cap="none" spc="0" normalizeH="0" baseline="0">
                          <a:ln>
                            <a:noFill/>
                          </a:ln>
                          <a:solidFill>
                            <a:schemeClr val="accent3"/>
                          </a:solidFill>
                          <a:effectLst/>
                          <a:uLnTx/>
                          <a:uFillTx/>
                          <a:latin typeface="+mn-lt"/>
                          <a:ea typeface="+mn-ea"/>
                          <a:cs typeface="Leelawadee"/>
                        </a:rPr>
                        <a:t>end of 2026.</a:t>
                      </a:r>
                    </a:p>
                    <a:p>
                      <a:pPr marL="120650" marR="0" lvl="0" indent="-120650" algn="l" defTabSz="914400" rtl="0" eaLnBrk="1" fontAlgn="base" latinLnBrk="0" hangingPunct="1">
                        <a:lnSpc>
                          <a:spcPct val="100000"/>
                        </a:lnSpc>
                        <a:spcBef>
                          <a:spcPts val="800"/>
                        </a:spcBef>
                        <a:spcAft>
                          <a:spcPts val="0"/>
                        </a:spcAft>
                        <a:buClrTx/>
                        <a:buSzTx/>
                        <a:buFont typeface="Arial" panose="020B0604020202020204" pitchFamily="34" charset="0"/>
                        <a:buChar char="•"/>
                        <a:tabLst/>
                        <a:defRPr/>
                      </a:pPr>
                      <a:r>
                        <a:rPr lang="en-GB" sz="1050" b="0" i="0" u="none" strike="noStrike" kern="1200">
                          <a:solidFill>
                            <a:schemeClr val="accent3"/>
                          </a:solidFill>
                          <a:effectLst/>
                          <a:highlight>
                            <a:srgbClr val="FFC624"/>
                          </a:highlight>
                          <a:latin typeface="+mn-lt"/>
                          <a:ea typeface="+mn-ea"/>
                          <a:cs typeface="+mn-cs"/>
                        </a:rPr>
                        <a:t>Target</a:t>
                      </a:r>
                      <a:r>
                        <a:rPr kumimoji="0" lang="en-GB" sz="1050" b="0" i="0" u="none" strike="noStrike" kern="1200" cap="none" spc="0" normalizeH="0" baseline="0">
                          <a:ln>
                            <a:noFill/>
                          </a:ln>
                          <a:solidFill>
                            <a:schemeClr val="accent3"/>
                          </a:solidFill>
                          <a:effectLst/>
                          <a:uLnTx/>
                          <a:uFillTx/>
                          <a:latin typeface="+mn-lt"/>
                          <a:ea typeface="+mn-ea"/>
                          <a:cs typeface="Leelawadee"/>
                        </a:rPr>
                        <a:t>: Divert 90% of waste, including food, from landfills </a:t>
                      </a:r>
                      <a:br>
                        <a:rPr kumimoji="0" lang="en-GB" sz="1050" b="0" i="0" u="none" strike="noStrike" kern="1200" cap="none" spc="0" normalizeH="0" baseline="0">
                          <a:ln>
                            <a:noFill/>
                          </a:ln>
                          <a:solidFill>
                            <a:schemeClr val="accent3"/>
                          </a:solidFill>
                          <a:effectLst/>
                          <a:uLnTx/>
                          <a:uFillTx/>
                          <a:latin typeface="+mn-lt"/>
                          <a:ea typeface="+mn-ea"/>
                          <a:cs typeface="Leelawadee"/>
                        </a:rPr>
                      </a:br>
                      <a:r>
                        <a:rPr kumimoji="0" lang="en-GB" sz="1050" b="0" i="0" u="none" strike="noStrike" kern="1200" cap="none" spc="0" normalizeH="0" baseline="0">
                          <a:ln>
                            <a:noFill/>
                          </a:ln>
                          <a:solidFill>
                            <a:schemeClr val="accent3"/>
                          </a:solidFill>
                          <a:effectLst/>
                          <a:uLnTx/>
                          <a:uFillTx/>
                          <a:latin typeface="+mn-lt"/>
                          <a:ea typeface="+mn-ea"/>
                          <a:cs typeface="Leelawadee"/>
                        </a:rPr>
                        <a:t>by the end of 2025. </a:t>
                      </a:r>
                    </a:p>
                    <a:p>
                      <a:pPr marL="120650" indent="-120650">
                        <a:lnSpc>
                          <a:spcPct val="100000"/>
                        </a:lnSpc>
                        <a:spcBef>
                          <a:spcPts val="800"/>
                        </a:spcBef>
                        <a:buFont typeface="Arial" panose="020B0604020202020204" pitchFamily="34" charset="0"/>
                        <a:buChar char="•"/>
                      </a:pPr>
                      <a:r>
                        <a:rPr lang="en-GB" sz="1050" b="0" i="0" u="none" strike="noStrike" kern="1200">
                          <a:solidFill>
                            <a:schemeClr val="accent3"/>
                          </a:solidFill>
                          <a:effectLst/>
                          <a:highlight>
                            <a:srgbClr val="4FE2F3"/>
                          </a:highlight>
                          <a:latin typeface="+mn-lt"/>
                          <a:ea typeface="+mn-ea"/>
                          <a:cs typeface="+mn-cs"/>
                        </a:rPr>
                        <a:t>Goal:</a:t>
                      </a:r>
                      <a:r>
                        <a:rPr kumimoji="0" lang="en-GB" sz="1050" b="0" i="0" u="none" strike="noStrike" kern="1200" cap="none" spc="0" normalizeH="0" baseline="0">
                          <a:ln>
                            <a:noFill/>
                          </a:ln>
                          <a:solidFill>
                            <a:schemeClr val="accent3"/>
                          </a:solidFill>
                          <a:effectLst/>
                          <a:uLnTx/>
                          <a:uFillTx/>
                          <a:latin typeface="+mn-lt"/>
                          <a:ea typeface="+mn-ea"/>
                          <a:cs typeface="Leelawadee"/>
                        </a:rPr>
                        <a:t> Build our capacity to collect detailed packaging material data to establish a packaging sustainability baseline and set comprehensive goals </a:t>
                      </a:r>
                      <a:br>
                        <a:rPr kumimoji="0" lang="en-GB" sz="1050" b="0" i="0" u="none" strike="noStrike" kern="1200" cap="none" spc="0" normalizeH="0" baseline="0">
                          <a:ln>
                            <a:noFill/>
                          </a:ln>
                          <a:solidFill>
                            <a:schemeClr val="accent3"/>
                          </a:solidFill>
                          <a:effectLst/>
                          <a:uLnTx/>
                          <a:uFillTx/>
                          <a:latin typeface="+mn-lt"/>
                          <a:ea typeface="+mn-ea"/>
                          <a:cs typeface="Leelawadee"/>
                        </a:rPr>
                      </a:br>
                      <a:r>
                        <a:rPr kumimoji="0" lang="en-GB" sz="1050" b="0" i="0" u="none" strike="noStrike" kern="1200" cap="none" spc="0" normalizeH="0" baseline="0">
                          <a:ln>
                            <a:noFill/>
                          </a:ln>
                          <a:solidFill>
                            <a:schemeClr val="accent3"/>
                          </a:solidFill>
                          <a:effectLst/>
                          <a:uLnTx/>
                          <a:uFillTx/>
                          <a:latin typeface="+mn-lt"/>
                          <a:ea typeface="+mn-ea"/>
                          <a:cs typeface="Leelawadee"/>
                        </a:rPr>
                        <a:t>by 2025*.</a:t>
                      </a:r>
                    </a:p>
                    <a:p>
                      <a:pPr marL="120650" indent="-120650">
                        <a:lnSpc>
                          <a:spcPct val="100000"/>
                        </a:lnSpc>
                        <a:spcBef>
                          <a:spcPts val="800"/>
                        </a:spcBef>
                        <a:buFont typeface="Arial" panose="020B0604020202020204" pitchFamily="34" charset="0"/>
                        <a:buChar char="•"/>
                      </a:pPr>
                      <a:r>
                        <a:rPr lang="en-GB" sz="1050" b="0" i="0" u="none" strike="noStrike" kern="1200">
                          <a:solidFill>
                            <a:schemeClr val="accent3"/>
                          </a:solidFill>
                          <a:effectLst/>
                          <a:highlight>
                            <a:srgbClr val="4FE2F3"/>
                          </a:highlight>
                          <a:latin typeface="+mn-lt"/>
                          <a:ea typeface="+mn-ea"/>
                          <a:cs typeface="+mn-cs"/>
                        </a:rPr>
                        <a:t>Goal:</a:t>
                      </a:r>
                      <a:r>
                        <a:rPr kumimoji="0" lang="en-GB" sz="1050" b="0" i="0" u="none" strike="noStrike" kern="1200" cap="none" spc="0" normalizeH="0" baseline="0">
                          <a:ln>
                            <a:noFill/>
                          </a:ln>
                          <a:solidFill>
                            <a:schemeClr val="accent3"/>
                          </a:solidFill>
                          <a:effectLst/>
                          <a:uLnTx/>
                          <a:uFillTx/>
                          <a:latin typeface="+mn-lt"/>
                          <a:ea typeface="+mn-ea"/>
                          <a:cs typeface="Leelawadee"/>
                        </a:rPr>
                        <a:t> Leverage our Sustainable Sourcing team </a:t>
                      </a:r>
                      <a:br>
                        <a:rPr kumimoji="0" lang="en-GB" sz="1050" b="0" i="0" u="none" strike="noStrike" kern="1200" cap="none" spc="0" normalizeH="0" baseline="0">
                          <a:ln>
                            <a:noFill/>
                          </a:ln>
                          <a:solidFill>
                            <a:schemeClr val="accent3"/>
                          </a:solidFill>
                          <a:effectLst/>
                          <a:uLnTx/>
                          <a:uFillTx/>
                          <a:latin typeface="+mn-lt"/>
                          <a:ea typeface="+mn-ea"/>
                          <a:cs typeface="Leelawadee"/>
                        </a:rPr>
                      </a:br>
                      <a:r>
                        <a:rPr kumimoji="0" lang="en-GB" sz="1050" b="0" i="0" u="none" strike="noStrike" kern="1200" cap="none" spc="0" normalizeH="0" baseline="0">
                          <a:ln>
                            <a:noFill/>
                          </a:ln>
                          <a:solidFill>
                            <a:schemeClr val="accent3"/>
                          </a:solidFill>
                          <a:effectLst/>
                          <a:uLnTx/>
                          <a:uFillTx/>
                          <a:latin typeface="+mn-lt"/>
                          <a:ea typeface="+mn-ea"/>
                          <a:cs typeface="Leelawadee"/>
                        </a:rPr>
                        <a:t>to develop and implement initiatives for more sustainable alternatives to shrink wrap and Styrofoam seafood containers by 2025.</a:t>
                      </a: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2276856">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922F11"/>
                          </a:solidFill>
                          <a:latin typeface="+mj-lt"/>
                          <a:ea typeface="+mn-ea"/>
                          <a:cs typeface="Leelawadee"/>
                        </a:rPr>
                        <a:t>POSITIVE </a:t>
                      </a:r>
                      <a:br>
                        <a:rPr lang="en-US" sz="1400" kern="1200">
                          <a:solidFill>
                            <a:srgbClr val="922F11"/>
                          </a:solidFill>
                          <a:latin typeface="+mj-lt"/>
                          <a:ea typeface="+mn-ea"/>
                          <a:cs typeface="Leelawadee"/>
                        </a:rPr>
                      </a:br>
                      <a:r>
                        <a:rPr lang="en-US" sz="1400" kern="1200">
                          <a:solidFill>
                            <a:srgbClr val="922F11"/>
                          </a:solidFill>
                          <a:latin typeface="+mj-lt"/>
                          <a:ea typeface="+mn-ea"/>
                          <a:cs typeface="Leelawadee"/>
                        </a:rPr>
                        <a:t>CHOICES</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E6D27"/>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a:ln>
                            <a:noFill/>
                          </a:ln>
                          <a:solidFill>
                            <a:schemeClr val="accent3"/>
                          </a:solidFill>
                          <a:effectLst/>
                          <a:uLnTx/>
                          <a:uFillTx/>
                          <a:latin typeface="+mn-lt"/>
                          <a:ea typeface="+mn-ea"/>
                          <a:cs typeface="Leelawadee"/>
                        </a:rPr>
                        <a:t>Not a focus area for the customer.</a:t>
                      </a:r>
                      <a:endParaRPr kumimoji="0" lang="en-US" sz="1050" b="0" i="0" u="none" strike="noStrike" kern="1200" cap="none" spc="0" normalizeH="0" baseline="0" noProof="0">
                        <a:ln>
                          <a:noFill/>
                        </a:ln>
                        <a:solidFill>
                          <a:schemeClr val="accent3"/>
                        </a:solidFill>
                        <a:effectLst/>
                        <a:uLnTx/>
                        <a:uFillTx/>
                        <a:latin typeface="+mn-lt"/>
                        <a:ea typeface="+mn-ea"/>
                        <a:cs typeface="Leelawadee"/>
                      </a:endParaRP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a:ln>
                            <a:noFill/>
                          </a:ln>
                          <a:solidFill>
                            <a:schemeClr val="accent3"/>
                          </a:solidFill>
                          <a:effectLst/>
                          <a:uLnTx/>
                          <a:uFillTx/>
                          <a:latin typeface="+mn-lt"/>
                          <a:ea typeface="+mn-ea"/>
                          <a:cs typeface="Leelawadee"/>
                        </a:rPr>
                        <a:t>Not a focus area for the customer.</a:t>
                      </a:r>
                      <a:endParaRPr kumimoji="0" lang="en-US" sz="1050" b="0" i="0" u="none" strike="noStrike" kern="1200" cap="none" spc="0" normalizeH="0" baseline="0" noProof="0">
                        <a:ln>
                          <a:noFill/>
                        </a:ln>
                        <a:solidFill>
                          <a:schemeClr val="accent3"/>
                        </a:solidFill>
                        <a:effectLst/>
                        <a:uLnTx/>
                        <a:uFillTx/>
                        <a:latin typeface="+mn-lt"/>
                        <a:ea typeface="+mn-ea"/>
                        <a:cs typeface="Leelawadee"/>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a:ln>
                            <a:noFill/>
                          </a:ln>
                          <a:solidFill>
                            <a:schemeClr val="accent3"/>
                          </a:solidFill>
                          <a:effectLst/>
                          <a:uLnTx/>
                          <a:uFillTx/>
                          <a:latin typeface="+mn-lt"/>
                          <a:ea typeface="+mn-ea"/>
                          <a:cs typeface="Leelawadee"/>
                        </a:rPr>
                        <a:t>Not a focus area for the customer.</a:t>
                      </a:r>
                      <a:endParaRPr kumimoji="0" lang="en-US" sz="1050" b="0" i="0" u="none" strike="noStrike" kern="1200" cap="none" spc="0" normalizeH="0" baseline="0" noProof="0">
                        <a:ln>
                          <a:noFill/>
                        </a:ln>
                        <a:solidFill>
                          <a:schemeClr val="accent3"/>
                        </a:solidFill>
                        <a:effectLst/>
                        <a:uLnTx/>
                        <a:uFillTx/>
                        <a:latin typeface="+mn-lt"/>
                        <a:ea typeface="+mn-ea"/>
                        <a:cs typeface="Leelawadee"/>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bl>
          </a:graphicData>
        </a:graphic>
      </p:graphicFrame>
      <p:sp>
        <p:nvSpPr>
          <p:cNvPr id="19" name="TextBox 18">
            <a:extLst>
              <a:ext uri="{FF2B5EF4-FFF2-40B4-BE49-F238E27FC236}">
                <a16:creationId xmlns:a16="http://schemas.microsoft.com/office/drawing/2014/main" id="{FA5EFCB1-A5AB-5D56-049B-07D2D294F159}"/>
              </a:ext>
            </a:extLst>
          </p:cNvPr>
          <p:cNvSpPr txBox="1"/>
          <p:nvPr/>
        </p:nvSpPr>
        <p:spPr>
          <a:xfrm>
            <a:off x="1130300" y="6611112"/>
            <a:ext cx="7006895" cy="123111"/>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800" i="0" u="none" strike="noStrike" kern="1200" cap="none" spc="0" normalizeH="0" baseline="0" noProof="0">
                <a:ln>
                  <a:noFill/>
                </a:ln>
                <a:solidFill>
                  <a:srgbClr val="000000"/>
                </a:solidFill>
                <a:effectLst/>
                <a:uLnTx/>
                <a:uFillTx/>
                <a:ea typeface="+mn-ea"/>
                <a:cs typeface="Leelawadee" panose="020B0502040204020203" pitchFamily="34" charset="-34"/>
              </a:rPr>
              <a:t>* These comprehensive packaging focus areas have not been set yet. </a:t>
            </a:r>
          </a:p>
        </p:txBody>
      </p:sp>
      <p:pic>
        <p:nvPicPr>
          <p:cNvPr id="20" name="Picture 19" descr="A blue and green windmill with green arrows&#10;&#10;Description automatically generated">
            <a:extLst>
              <a:ext uri="{FF2B5EF4-FFF2-40B4-BE49-F238E27FC236}">
                <a16:creationId xmlns:a16="http://schemas.microsoft.com/office/drawing/2014/main" id="{B4E7D5BD-5711-EF75-20F4-3273A2716D9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pic>
        <p:nvPicPr>
          <p:cNvPr id="21" name="Picture 20" descr="A logo of a hand and a globe&#10;&#10;Description automatically generated">
            <a:extLst>
              <a:ext uri="{FF2B5EF4-FFF2-40B4-BE49-F238E27FC236}">
                <a16:creationId xmlns:a16="http://schemas.microsoft.com/office/drawing/2014/main" id="{96348E03-9F8E-AFF5-9D2B-E33881D2122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42558" y="4923534"/>
            <a:ext cx="536916" cy="583072"/>
          </a:xfrm>
          <a:prstGeom prst="rect">
            <a:avLst/>
          </a:prstGeom>
        </p:spPr>
      </p:pic>
    </p:spTree>
    <p:extLst>
      <p:ext uri="{BB962C8B-B14F-4D97-AF65-F5344CB8AC3E}">
        <p14:creationId xmlns:p14="http://schemas.microsoft.com/office/powerpoint/2010/main" val="3377451148"/>
      </p:ext>
    </p:extLst>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1BBF09-95BB-382D-C4D7-723AFEC1FCF7}"/>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39E664C5-904C-368F-621B-59EB037359F0}"/>
              </a:ext>
            </a:extLst>
          </p:cNvPr>
          <p:cNvGraphicFramePr>
            <a:graphicFrameLocks/>
          </p:cNvGraphicFramePr>
          <p:nvPr>
            <p:custDataLst>
              <p:tags r:id="rId1"/>
            </p:custDataLst>
            <p:extLst>
              <p:ext uri="{D42A27DB-BD31-4B8C-83A1-F6EECF244321}">
                <p14:modId xmlns:p14="http://schemas.microsoft.com/office/powerpoint/2010/main" val="31413334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2" name="think-cell data - do not delete" hidden="1">
                        <a:extLst>
                          <a:ext uri="{FF2B5EF4-FFF2-40B4-BE49-F238E27FC236}">
                            <a16:creationId xmlns:a16="http://schemas.microsoft.com/office/drawing/2014/main" id="{39E664C5-904C-368F-621B-59EB037359F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7CDF3C53-603E-CC4F-2A3B-6BFAD600E688}"/>
              </a:ext>
            </a:extLst>
          </p:cNvPr>
          <p:cNvSpPr>
            <a:spLocks noGrp="1"/>
          </p:cNvSpPr>
          <p:nvPr>
            <p:ph type="title"/>
          </p:nvPr>
        </p:nvSpPr>
        <p:spPr>
          <a:xfrm>
            <a:off x="304798" y="246888"/>
            <a:ext cx="11585448" cy="969264"/>
          </a:xfrm>
        </p:spPr>
        <p:txBody>
          <a:bodyPr vert="horz" rIns="0"/>
          <a:lstStyle/>
          <a:p>
            <a:r>
              <a:rPr lang="en-US" sz="3000"/>
              <a:t>COMMONALITY BETWEEN SYSCO’S AND PEP+ FOCUS AREAS</a:t>
            </a:r>
            <a:br>
              <a:rPr lang="en-US"/>
            </a:br>
            <a:r>
              <a:rPr lang="en-US" sz="1800" i="1"/>
              <a:t>And how these focus areas align with pep+ pillars</a:t>
            </a:r>
          </a:p>
        </p:txBody>
      </p:sp>
      <p:pic>
        <p:nvPicPr>
          <p:cNvPr id="9" name="Picture 8">
            <a:extLst>
              <a:ext uri="{FF2B5EF4-FFF2-40B4-BE49-F238E27FC236}">
                <a16:creationId xmlns:a16="http://schemas.microsoft.com/office/drawing/2014/main" id="{47BB9805-AF61-91E8-9865-A865A6B891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11053123" y="422612"/>
            <a:ext cx="857892" cy="33209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Top Corners Rounded 9">
            <a:extLst>
              <a:ext uri="{FF2B5EF4-FFF2-40B4-BE49-F238E27FC236}">
                <a16:creationId xmlns:a16="http://schemas.microsoft.com/office/drawing/2014/main" id="{80C557A3-5B5E-6D2E-B9C3-FFA30E003FF8}"/>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1" name="Table 4">
            <a:extLst>
              <a:ext uri="{FF2B5EF4-FFF2-40B4-BE49-F238E27FC236}">
                <a16:creationId xmlns:a16="http://schemas.microsoft.com/office/drawing/2014/main" id="{52E0AE23-5C3C-EC99-700B-D0E626836E9D}"/>
              </a:ext>
            </a:extLst>
          </p:cNvPr>
          <p:cNvGraphicFramePr>
            <a:graphicFrameLocks noGrp="1"/>
          </p:cNvGraphicFramePr>
          <p:nvPr>
            <p:extLst>
              <p:ext uri="{D42A27DB-BD31-4B8C-83A1-F6EECF244321}">
                <p14:modId xmlns:p14="http://schemas.microsoft.com/office/powerpoint/2010/main" val="884340959"/>
              </p:ext>
            </p:extLst>
          </p:nvPr>
        </p:nvGraphicFramePr>
        <p:xfrm>
          <a:off x="-7620" y="1148230"/>
          <a:ext cx="11986260" cy="5038979"/>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3332480">
                  <a:extLst>
                    <a:ext uri="{9D8B030D-6E8A-4147-A177-3AD203B41FA5}">
                      <a16:colId xmlns:a16="http://schemas.microsoft.com/office/drawing/2014/main" val="2382844442"/>
                    </a:ext>
                  </a:extLst>
                </a:gridCol>
                <a:gridCol w="3332480">
                  <a:extLst>
                    <a:ext uri="{9D8B030D-6E8A-4147-A177-3AD203B41FA5}">
                      <a16:colId xmlns:a16="http://schemas.microsoft.com/office/drawing/2014/main" val="957515009"/>
                    </a:ext>
                  </a:extLst>
                </a:gridCol>
                <a:gridCol w="3332480">
                  <a:extLst>
                    <a:ext uri="{9D8B030D-6E8A-4147-A177-3AD203B41FA5}">
                      <a16:colId xmlns:a16="http://schemas.microsoft.com/office/drawing/2014/main" val="2353111847"/>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ts val="1575"/>
                        </a:lnSpc>
                      </a:pPr>
                      <a:r>
                        <a:rPr lang="en-US" sz="1200" b="1" i="0">
                          <a:solidFill>
                            <a:schemeClr val="bg1"/>
                          </a:solidFill>
                          <a:effectLst/>
                          <a:latin typeface="+mn-lt"/>
                          <a:cs typeface="Leelawadee"/>
                        </a:rPr>
                        <a:t>Products​</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ts val="1575"/>
                        </a:lnSpc>
                      </a:pPr>
                      <a:r>
                        <a:rPr lang="en-US" sz="1200" b="1" i="0">
                          <a:solidFill>
                            <a:schemeClr val="bg1"/>
                          </a:solidFill>
                          <a:effectLst/>
                          <a:latin typeface="+mn-lt"/>
                          <a:cs typeface="Leelawadee"/>
                        </a:rPr>
                        <a:t>People​</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ts val="1575"/>
                        </a:lnSpc>
                      </a:pPr>
                      <a:r>
                        <a:rPr lang="en-US" sz="1200" b="1" i="0">
                          <a:solidFill>
                            <a:schemeClr val="bg1"/>
                          </a:solidFill>
                          <a:effectLst/>
                          <a:latin typeface="+mn-lt"/>
                          <a:cs typeface="Leelawadee"/>
                        </a:rPr>
                        <a:t>Planet</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4791456">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954F07"/>
                          </a:solidFill>
                          <a:latin typeface="+mj-lt"/>
                          <a:ea typeface="+mn-ea"/>
                          <a:cs typeface="Leelawadee"/>
                        </a:rPr>
                        <a:t>POSITIVE </a:t>
                      </a:r>
                      <a:br>
                        <a:rPr lang="en-US" sz="1400" kern="1200">
                          <a:solidFill>
                            <a:srgbClr val="954F07"/>
                          </a:solidFill>
                          <a:latin typeface="+mj-lt"/>
                          <a:ea typeface="+mn-ea"/>
                          <a:cs typeface="Leelawadee"/>
                        </a:rPr>
                      </a:br>
                      <a:r>
                        <a:rPr lang="en-US" sz="1400" kern="1200">
                          <a:solidFill>
                            <a:srgbClr val="954F07"/>
                          </a:solidFill>
                          <a:latin typeface="+mj-lt"/>
                          <a:ea typeface="+mn-ea"/>
                          <a:cs typeface="Leelawadee"/>
                        </a:rPr>
                        <a:t>AGRICULTURE</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B9F0A"/>
                    </a:solidFill>
                  </a:tcPr>
                </a:tc>
                <a:tc>
                  <a:txBody>
                    <a:bodyPr/>
                    <a:lstStyle/>
                    <a:p>
                      <a:pPr marL="120650" marR="0" lvl="0" indent="-120650" algn="l" defTabSz="914400" rtl="0" eaLnBrk="1" fontAlgn="base" latinLnBrk="0" hangingPunct="1">
                        <a:lnSpc>
                          <a:spcPct val="100000"/>
                        </a:lnSpc>
                        <a:spcBef>
                          <a:spcPts val="0"/>
                        </a:spcBef>
                        <a:spcAft>
                          <a:spcPts val="0"/>
                        </a:spcAft>
                        <a:buClrTx/>
                        <a:buSzTx/>
                        <a:buFont typeface="Arial" panose="020B0604020202020204" pitchFamily="34" charset="0"/>
                        <a:buChar char="•"/>
                        <a:tabLst>
                          <a:tab pos="57150" algn="l"/>
                        </a:tabLst>
                        <a:defRPr/>
                      </a:pPr>
                      <a:r>
                        <a:rPr lang="en-GB" sz="1050" b="0" i="0" u="none" strike="noStrike" kern="1200">
                          <a:solidFill>
                            <a:schemeClr val="accent3"/>
                          </a:solidFill>
                          <a:effectLst/>
                          <a:highlight>
                            <a:srgbClr val="FFC624"/>
                          </a:highlight>
                          <a:latin typeface="+mn-lt"/>
                          <a:ea typeface="+mn-ea"/>
                          <a:cs typeface="+mn-cs"/>
                        </a:rPr>
                        <a:t>Target</a:t>
                      </a:r>
                      <a:r>
                        <a:rPr kumimoji="0" lang="en-GB" sz="1050" b="0" i="0" u="none" strike="noStrike" kern="1200" cap="none" spc="0" normalizeH="0" baseline="0">
                          <a:ln>
                            <a:noFill/>
                          </a:ln>
                          <a:solidFill>
                            <a:schemeClr val="accent3"/>
                          </a:solidFill>
                          <a:effectLst/>
                          <a:uLnTx/>
                          <a:uFillTx/>
                          <a:latin typeface="+mn-lt"/>
                          <a:ea typeface="+mn-ea"/>
                          <a:cs typeface="Leelawadee"/>
                        </a:rPr>
                        <a:t>: Establish responsible sourcing guidelines for five key commodities by the end of 2025.</a:t>
                      </a:r>
                    </a:p>
                    <a:p>
                      <a:pPr marL="350838" marR="0" lvl="1" indent="-176213" algn="l" defTabSz="914400" rtl="0" eaLnBrk="1" fontAlgn="base" latinLnBrk="0" hangingPunct="1">
                        <a:lnSpc>
                          <a:spcPct val="100000"/>
                        </a:lnSpc>
                        <a:spcBef>
                          <a:spcPts val="400"/>
                        </a:spcBef>
                        <a:spcAft>
                          <a:spcPts val="0"/>
                        </a:spcAft>
                        <a:buClrTx/>
                        <a:buSzTx/>
                        <a:buFont typeface="Wingdings" panose="05000000000000000000" pitchFamily="2" charset="2"/>
                        <a:buChar char="Ø"/>
                        <a:tabLst/>
                        <a:defRPr/>
                      </a:pPr>
                      <a:r>
                        <a:rPr kumimoji="0" lang="en-GB" sz="1050" b="1" i="0" u="none" strike="noStrike" kern="1200" cap="none" spc="0" normalizeH="0" baseline="0">
                          <a:ln>
                            <a:noFill/>
                          </a:ln>
                          <a:solidFill>
                            <a:schemeClr val="accent3"/>
                          </a:solidFill>
                          <a:effectLst/>
                          <a:uLnTx/>
                          <a:uFillTx/>
                          <a:latin typeface="+mn-lt"/>
                          <a:ea typeface="+mn-ea"/>
                          <a:cs typeface="Leelawadee"/>
                        </a:rPr>
                        <a:t>pep+ alignment: Sustainably source 90% of our key ingredients and progress volumes (10% or less) that face systemic barriers towards being sustainably sourced in accordance with our guidelines, by 2030 </a:t>
                      </a:r>
                      <a:endParaRPr kumimoji="0" lang="en-GB" sz="1050" b="0" i="0" u="none" strike="noStrike" kern="1200" cap="none" spc="0" normalizeH="0" baseline="0">
                        <a:ln>
                          <a:noFill/>
                        </a:ln>
                        <a:solidFill>
                          <a:schemeClr val="accent3"/>
                        </a:solidFill>
                        <a:effectLst/>
                        <a:uLnTx/>
                        <a:uFillTx/>
                        <a:latin typeface="+mn-lt"/>
                        <a:ea typeface="+mn-ea"/>
                        <a:cs typeface="Leelawadee"/>
                      </a:endParaRPr>
                    </a:p>
                    <a:p>
                      <a:pPr marL="120650" marR="0" lvl="0" indent="-1206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tab pos="57150" algn="l"/>
                        </a:tabLst>
                        <a:defRPr/>
                      </a:pPr>
                      <a:r>
                        <a:rPr lang="en-GB" sz="1050" b="0" i="0" u="none" strike="noStrike" kern="1200">
                          <a:solidFill>
                            <a:schemeClr val="accent3"/>
                          </a:solidFill>
                          <a:effectLst/>
                          <a:highlight>
                            <a:srgbClr val="4FE2F3"/>
                          </a:highlight>
                          <a:latin typeface="+mn-lt"/>
                          <a:ea typeface="+mn-ea"/>
                          <a:cs typeface="+mn-cs"/>
                        </a:rPr>
                        <a:t>Goal:</a:t>
                      </a:r>
                      <a:r>
                        <a:rPr kumimoji="0" lang="en-GB" sz="1050" b="0" i="0" u="none" strike="noStrike" kern="1200" cap="none" spc="0" normalizeH="0" baseline="0">
                          <a:ln>
                            <a:noFill/>
                          </a:ln>
                          <a:solidFill>
                            <a:schemeClr val="accent3"/>
                          </a:solidFill>
                          <a:effectLst/>
                          <a:uLnTx/>
                          <a:uFillTx/>
                          <a:latin typeface="+mn-lt"/>
                          <a:ea typeface="+mn-ea"/>
                          <a:cs typeface="Leelawadee"/>
                        </a:rPr>
                        <a:t> Source all Sysco Brand paper towels, paper napkins, bath and facial tissues from Forest Stewardship Council (FSC), SFI, or other equivalent certified sources by 2025.</a:t>
                      </a:r>
                    </a:p>
                    <a:p>
                      <a:pPr marL="350838" marR="0" lvl="1" indent="-176213" algn="l" defTabSz="914400" rtl="0" eaLnBrk="1" fontAlgn="auto" latinLnBrk="0" hangingPunct="1">
                        <a:lnSpc>
                          <a:spcPct val="100000"/>
                        </a:lnSpc>
                        <a:spcBef>
                          <a:spcPts val="400"/>
                        </a:spcBef>
                        <a:spcAft>
                          <a:spcPts val="0"/>
                        </a:spcAft>
                        <a:buClrTx/>
                        <a:buSzTx/>
                        <a:buFont typeface="Wingdings" panose="05000000000000000000" pitchFamily="2" charset="2"/>
                        <a:buChar char="Ø"/>
                        <a:tabLst/>
                        <a:defRPr/>
                      </a:pPr>
                      <a:r>
                        <a:rPr kumimoji="0" lang="en-GB" sz="1050" b="1" i="0" u="none" strike="noStrike" kern="1200" cap="none" spc="0" normalizeH="0" baseline="0">
                          <a:ln>
                            <a:noFill/>
                          </a:ln>
                          <a:solidFill>
                            <a:schemeClr val="accent3"/>
                          </a:solidFill>
                          <a:effectLst/>
                          <a:uLnTx/>
                          <a:uFillTx/>
                          <a:latin typeface="+mn-lt"/>
                          <a:ea typeface="+mn-ea"/>
                          <a:cs typeface="Leelawadee"/>
                        </a:rPr>
                        <a:t>pep+ alignment: Spread the adoption of regenerative agriculture, restorative, or protective practices across 10 million acres of land </a:t>
                      </a:r>
                      <a:br>
                        <a:rPr kumimoji="0" lang="en-GB" sz="1050" b="1" i="0" u="none" strike="noStrike" kern="1200" cap="none" spc="0" normalizeH="0" baseline="0">
                          <a:ln>
                            <a:noFill/>
                          </a:ln>
                          <a:solidFill>
                            <a:schemeClr val="accent3"/>
                          </a:solidFill>
                          <a:effectLst/>
                          <a:uLnTx/>
                          <a:uFillTx/>
                          <a:latin typeface="+mn-lt"/>
                          <a:ea typeface="+mn-ea"/>
                          <a:cs typeface="Leelawadee"/>
                        </a:rPr>
                      </a:br>
                      <a:r>
                        <a:rPr kumimoji="0" lang="en-GB" sz="1050" b="1" i="0" u="none" strike="noStrike" kern="1200" cap="none" spc="0" normalizeH="0" baseline="0">
                          <a:ln>
                            <a:noFill/>
                          </a:ln>
                          <a:solidFill>
                            <a:schemeClr val="accent3"/>
                          </a:solidFill>
                          <a:effectLst/>
                          <a:uLnTx/>
                          <a:uFillTx/>
                          <a:latin typeface="+mn-lt"/>
                          <a:ea typeface="+mn-ea"/>
                          <a:cs typeface="Leelawadee"/>
                        </a:rPr>
                        <a:t>supporting the growth of our key crops and ingredients by 2030 </a:t>
                      </a:r>
                      <a:endParaRPr kumimoji="0" lang="en-GB" sz="1050" b="0" i="0" u="none" strike="noStrike" kern="1200" cap="none" spc="0" normalizeH="0" baseline="0">
                        <a:ln>
                          <a:noFill/>
                        </a:ln>
                        <a:solidFill>
                          <a:schemeClr val="accent3"/>
                        </a:solidFill>
                        <a:effectLst/>
                        <a:uLnTx/>
                        <a:uFillTx/>
                        <a:latin typeface="+mn-lt"/>
                        <a:ea typeface="+mn-ea"/>
                        <a:cs typeface="Leelawadee"/>
                      </a:endParaRPr>
                    </a:p>
                    <a:p>
                      <a:pPr marL="120650" indent="-120650">
                        <a:spcBef>
                          <a:spcPts val="1000"/>
                        </a:spcBef>
                        <a:buFont typeface="Arial" panose="020B0604020202020204" pitchFamily="34" charset="0"/>
                        <a:buChar char="•"/>
                      </a:pPr>
                      <a:r>
                        <a:rPr lang="en-GB" sz="1050" b="0" i="0" u="none" strike="noStrike" kern="1200">
                          <a:solidFill>
                            <a:schemeClr val="accent3"/>
                          </a:solidFill>
                          <a:effectLst/>
                          <a:highlight>
                            <a:srgbClr val="4FE2F3"/>
                          </a:highlight>
                          <a:latin typeface="+mn-lt"/>
                          <a:ea typeface="+mn-ea"/>
                          <a:cs typeface="+mn-cs"/>
                        </a:rPr>
                        <a:t>Goal:</a:t>
                      </a:r>
                      <a:r>
                        <a:rPr kumimoji="0" lang="en-GB" sz="1050" b="0" i="0" u="none" strike="noStrike" kern="1200" cap="none" spc="0" normalizeH="0" baseline="0">
                          <a:ln>
                            <a:noFill/>
                          </a:ln>
                          <a:solidFill>
                            <a:schemeClr val="accent3"/>
                          </a:solidFill>
                          <a:effectLst/>
                          <a:uLnTx/>
                          <a:uFillTx/>
                          <a:latin typeface="+mn-lt"/>
                          <a:ea typeface="+mn-ea"/>
                          <a:cs typeface="Leelawadee"/>
                        </a:rPr>
                        <a:t> Address deforestation and conversion of natural ecosystems, including mangrove ecosystems and other wetlands, by 2025.</a:t>
                      </a:r>
                    </a:p>
                    <a:p>
                      <a:pPr marL="350838" lvl="1" indent="-176213">
                        <a:spcBef>
                          <a:spcPts val="400"/>
                        </a:spcBef>
                        <a:buFont typeface="Arial" panose="020B0604020202020204" pitchFamily="34" charset="0"/>
                        <a:buChar char="•"/>
                      </a:pPr>
                      <a:r>
                        <a:rPr kumimoji="0" lang="en-GB" sz="1050" b="1" i="0" u="none" strike="noStrike" kern="1200" cap="none" spc="0" normalizeH="0" baseline="0">
                          <a:ln>
                            <a:noFill/>
                          </a:ln>
                          <a:solidFill>
                            <a:schemeClr val="accent3"/>
                          </a:solidFill>
                          <a:effectLst/>
                          <a:uLnTx/>
                          <a:uFillTx/>
                          <a:latin typeface="+mn-lt"/>
                          <a:ea typeface="+mn-ea"/>
                          <a:cs typeface="Leelawadee"/>
                        </a:rPr>
                        <a:t>pep+ alignment: Continue to strive toward deforestation-free sourcing by 2025 and deforestation- and conversion-free sourcing by 2030 for high-risk commodities in our </a:t>
                      </a:r>
                      <a:br>
                        <a:rPr kumimoji="0" lang="en-GB" sz="1050" b="1" i="0" u="none" strike="noStrike" kern="1200" cap="none" spc="0" normalizeH="0" baseline="0">
                          <a:ln>
                            <a:noFill/>
                          </a:ln>
                          <a:solidFill>
                            <a:schemeClr val="accent3"/>
                          </a:solidFill>
                          <a:effectLst/>
                          <a:uLnTx/>
                          <a:uFillTx/>
                          <a:latin typeface="+mn-lt"/>
                          <a:ea typeface="+mn-ea"/>
                          <a:cs typeface="Leelawadee"/>
                        </a:rPr>
                      </a:br>
                      <a:r>
                        <a:rPr kumimoji="0" lang="en-GB" sz="1050" b="1" i="0" u="none" strike="noStrike" kern="1200" cap="none" spc="0" normalizeH="0" baseline="0">
                          <a:ln>
                            <a:noFill/>
                          </a:ln>
                          <a:solidFill>
                            <a:schemeClr val="accent3"/>
                          </a:solidFill>
                          <a:effectLst/>
                          <a:uLnTx/>
                          <a:uFillTx/>
                          <a:latin typeface="+mn-lt"/>
                          <a:ea typeface="+mn-ea"/>
                          <a:cs typeface="Leelawadee"/>
                        </a:rPr>
                        <a:t>company-owned and -operated activities</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50" b="0" i="1" u="none" strike="noStrike" kern="1200" cap="none" spc="0" normalizeH="0" baseline="0" noProof="0">
                          <a:ln>
                            <a:noFill/>
                          </a:ln>
                          <a:solidFill>
                            <a:schemeClr val="accent3"/>
                          </a:solidFill>
                          <a:effectLst/>
                          <a:uLnTx/>
                          <a:uFillTx/>
                          <a:latin typeface="+mn-lt"/>
                        </a:rPr>
                        <a:t>No commonalities.</a:t>
                      </a: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marR="0" lvl="0" indent="-1206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sz="1050" b="0" i="0" u="none" strike="noStrike" kern="1200">
                          <a:solidFill>
                            <a:schemeClr val="accent3"/>
                          </a:solidFill>
                          <a:effectLst/>
                          <a:highlight>
                            <a:srgbClr val="FFC624"/>
                          </a:highlight>
                          <a:latin typeface="+mn-lt"/>
                          <a:ea typeface="+mn-ea"/>
                          <a:cs typeface="+mn-cs"/>
                        </a:rPr>
                        <a:t>Target</a:t>
                      </a:r>
                      <a:r>
                        <a:rPr kumimoji="0" lang="en-GB" sz="1050" b="0" i="0" u="none" strike="noStrike" kern="1200" cap="none" spc="0" normalizeH="0" baseline="0">
                          <a:ln>
                            <a:noFill/>
                          </a:ln>
                          <a:solidFill>
                            <a:schemeClr val="accent3"/>
                          </a:solidFill>
                          <a:effectLst/>
                          <a:uLnTx/>
                          <a:uFillTx/>
                          <a:latin typeface="+mn-lt"/>
                          <a:ea typeface="+mn-ea"/>
                          <a:cs typeface="Leelawadee"/>
                        </a:rPr>
                        <a:t>: Expand Sysco’s Sustainable Agriculture program to include five fresh crops by the end of 2025.</a:t>
                      </a:r>
                    </a:p>
                    <a:p>
                      <a:pPr marL="350838" marR="0" lvl="1" indent="-176213" algn="l" defTabSz="914400" rtl="0" eaLnBrk="1" fontAlgn="base" latinLnBrk="0" hangingPunct="1">
                        <a:lnSpc>
                          <a:spcPct val="100000"/>
                        </a:lnSpc>
                        <a:spcBef>
                          <a:spcPts val="400"/>
                        </a:spcBef>
                        <a:spcAft>
                          <a:spcPts val="0"/>
                        </a:spcAft>
                        <a:buClrTx/>
                        <a:buSzTx/>
                        <a:buFont typeface="Wingdings" panose="05000000000000000000" pitchFamily="2" charset="2"/>
                        <a:buChar char="Ø"/>
                        <a:tabLst/>
                        <a:defRPr/>
                      </a:pPr>
                      <a:r>
                        <a:rPr kumimoji="0" lang="en-US" sz="1050" b="1" i="0" u="none" strike="noStrike" kern="1200" cap="none" spc="0" normalizeH="0" baseline="0">
                          <a:ln>
                            <a:noFill/>
                          </a:ln>
                          <a:solidFill>
                            <a:schemeClr val="accent3"/>
                          </a:solidFill>
                          <a:effectLst/>
                          <a:uLnTx/>
                          <a:uFillTx/>
                          <a:latin typeface="+mn-lt"/>
                          <a:ea typeface="+mn-ea"/>
                          <a:cs typeface="Leelawadee"/>
                        </a:rPr>
                        <a:t>pep+ alignment: Spread the adoption of regenerative agriculture, restorative, or protective practices across 10 million acres of land </a:t>
                      </a:r>
                      <a:br>
                        <a:rPr kumimoji="0" lang="en-US" sz="1050" b="1" i="0" u="none" strike="noStrike" kern="1200" cap="none" spc="0" normalizeH="0" baseline="0">
                          <a:ln>
                            <a:noFill/>
                          </a:ln>
                          <a:solidFill>
                            <a:schemeClr val="accent3"/>
                          </a:solidFill>
                          <a:effectLst/>
                          <a:uLnTx/>
                          <a:uFillTx/>
                          <a:latin typeface="+mn-lt"/>
                          <a:ea typeface="+mn-ea"/>
                          <a:cs typeface="Leelawadee"/>
                        </a:rPr>
                      </a:br>
                      <a:r>
                        <a:rPr kumimoji="0" lang="en-US" sz="1050" b="1" i="0" u="none" strike="noStrike" kern="1200" cap="none" spc="0" normalizeH="0" baseline="0">
                          <a:ln>
                            <a:noFill/>
                          </a:ln>
                          <a:solidFill>
                            <a:schemeClr val="accent3"/>
                          </a:solidFill>
                          <a:effectLst/>
                          <a:uLnTx/>
                          <a:uFillTx/>
                          <a:latin typeface="+mn-lt"/>
                          <a:ea typeface="+mn-ea"/>
                          <a:cs typeface="Leelawadee"/>
                        </a:rPr>
                        <a:t>supporting the growth of our key crops and ingredients by 2030 </a:t>
                      </a:r>
                      <a:endParaRPr kumimoji="0" lang="en-US" sz="1050" b="1" i="0" u="none" strike="noStrike" kern="1200" cap="none" spc="0" normalizeH="0" baseline="0" noProof="0">
                        <a:ln>
                          <a:noFill/>
                        </a:ln>
                        <a:solidFill>
                          <a:schemeClr val="accent3"/>
                        </a:solidFill>
                        <a:effectLst/>
                        <a:uLnTx/>
                        <a:uFillTx/>
                        <a:latin typeface="+mn-lt"/>
                        <a:ea typeface="+mn-ea"/>
                        <a:cs typeface="Leelawadee"/>
                      </a:endParaRP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bl>
          </a:graphicData>
        </a:graphic>
      </p:graphicFrame>
      <p:pic>
        <p:nvPicPr>
          <p:cNvPr id="12" name="Picture 11" descr="A logo of a leaf in a circle&#10;&#10;Description automatically generated">
            <a:extLst>
              <a:ext uri="{FF2B5EF4-FFF2-40B4-BE49-F238E27FC236}">
                <a16:creationId xmlns:a16="http://schemas.microsoft.com/office/drawing/2014/main" id="{ED510430-D35F-D094-85C9-1BC2E357EEC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spTree>
    <p:extLst>
      <p:ext uri="{BB962C8B-B14F-4D97-AF65-F5344CB8AC3E}">
        <p14:creationId xmlns:p14="http://schemas.microsoft.com/office/powerpoint/2010/main" val="34617860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FAFAED-4B6E-64BE-39CF-982C210D3363}"/>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C7D36F18-1C41-A6A0-3CBC-EFEA059D2BD0}"/>
              </a:ext>
            </a:extLst>
          </p:cNvPr>
          <p:cNvSpPr/>
          <p:nvPr/>
        </p:nvSpPr>
        <p:spPr>
          <a:xfrm>
            <a:off x="7495746" y="3717161"/>
            <a:ext cx="4696254" cy="2569934"/>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C35B295E-2DF1-4F02-4440-8614B2BBA7AA}"/>
              </a:ext>
            </a:extLst>
          </p:cNvPr>
          <p:cNvSpPr/>
          <p:nvPr/>
        </p:nvSpPr>
        <p:spPr>
          <a:xfrm>
            <a:off x="7495746" y="1989101"/>
            <a:ext cx="4696254" cy="1546579"/>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2DEA97C8-1357-6271-360A-ECF77BF1BE7C}"/>
              </a:ext>
            </a:extLst>
          </p:cNvPr>
          <p:cNvSpPr/>
          <p:nvPr/>
        </p:nvSpPr>
        <p:spPr>
          <a:xfrm>
            <a:off x="7589520" y="2019300"/>
            <a:ext cx="4544625" cy="151638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9FCD1706-FA89-2EB8-D6F5-2B89B752F444}"/>
              </a:ext>
            </a:extLst>
          </p:cNvPr>
          <p:cNvSpPr>
            <a:spLocks/>
          </p:cNvSpPr>
          <p:nvPr/>
        </p:nvSpPr>
        <p:spPr>
          <a:xfrm>
            <a:off x="301754" y="1122994"/>
            <a:ext cx="7013446" cy="800100"/>
          </a:xfrm>
          <a:prstGeom prst="roundRect">
            <a:avLst>
              <a:gd name="adj" fmla="val 16667"/>
            </a:avLst>
          </a:prstGeom>
          <a:solidFill>
            <a:srgbClr val="8DBD29"/>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lvl="0" algn="ctr">
              <a:defRPr/>
            </a:pPr>
            <a:r>
              <a:rPr lang="en-US">
                <a:solidFill>
                  <a:srgbClr val="2B660F"/>
                </a:solidFill>
                <a:latin typeface="+mj-lt"/>
                <a:cs typeface="Leelawadee" panose="020B0502040204020203" pitchFamily="34" charset="-34"/>
              </a:rPr>
              <a:t>FOR EACH CUSTOMER, THERE ARE 2 PARTS </a:t>
            </a:r>
          </a:p>
        </p:txBody>
      </p:sp>
      <p:sp>
        <p:nvSpPr>
          <p:cNvPr id="21" name="Title 20">
            <a:extLst>
              <a:ext uri="{FF2B5EF4-FFF2-40B4-BE49-F238E27FC236}">
                <a16:creationId xmlns:a16="http://schemas.microsoft.com/office/drawing/2014/main" id="{F9FA6830-A950-CF6F-21A1-54D04581665B}"/>
              </a:ext>
            </a:extLst>
          </p:cNvPr>
          <p:cNvSpPr>
            <a:spLocks noGrp="1"/>
          </p:cNvSpPr>
          <p:nvPr>
            <p:ph type="title"/>
          </p:nvPr>
        </p:nvSpPr>
        <p:spPr>
          <a:xfrm>
            <a:off x="304798" y="246888"/>
            <a:ext cx="11585448" cy="784666"/>
          </a:xfrm>
        </p:spPr>
        <p:txBody>
          <a:bodyPr/>
          <a:lstStyle/>
          <a:p>
            <a:r>
              <a:rPr lang="en-US"/>
              <a:t>HOW TO READ THIS DOCUMENT</a:t>
            </a:r>
          </a:p>
        </p:txBody>
      </p:sp>
      <p:sp>
        <p:nvSpPr>
          <p:cNvPr id="6" name="Rectangle: Rounded Corners 5">
            <a:extLst>
              <a:ext uri="{FF2B5EF4-FFF2-40B4-BE49-F238E27FC236}">
                <a16:creationId xmlns:a16="http://schemas.microsoft.com/office/drawing/2014/main" id="{3ABC06D4-436A-7F11-F31B-7BE800B07B57}"/>
              </a:ext>
            </a:extLst>
          </p:cNvPr>
          <p:cNvSpPr>
            <a:spLocks/>
          </p:cNvSpPr>
          <p:nvPr/>
        </p:nvSpPr>
        <p:spPr>
          <a:xfrm>
            <a:off x="378075" y="1781174"/>
            <a:ext cx="3444667" cy="4352925"/>
          </a:xfrm>
          <a:prstGeom prst="roundRect">
            <a:avLst>
              <a:gd name="adj" fmla="val 29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548640" rtlCol="0" anchor="t"/>
          <a:lstStyle/>
          <a:p>
            <a:pPr>
              <a:spcBef>
                <a:spcPts val="0"/>
              </a:spcBef>
            </a:pPr>
            <a:r>
              <a:rPr lang="en-US" sz="1100" b="1">
                <a:solidFill>
                  <a:schemeClr val="accent3"/>
                </a:solidFill>
                <a:cs typeface="Leelawadee" panose="020B0502040204020203" pitchFamily="34" charset="-34"/>
              </a:rPr>
              <a:t>Capture all of the customers sustainability focus areas (under their own titles) and map to the three pillars of pep+</a:t>
            </a:r>
            <a:endParaRPr lang="en-US" sz="1100">
              <a:solidFill>
                <a:schemeClr val="accent3"/>
              </a:solidFill>
              <a:cs typeface="Leelawadee" panose="020B0502040204020203" pitchFamily="34" charset="-34"/>
            </a:endParaRPr>
          </a:p>
          <a:p>
            <a:pPr>
              <a:spcBef>
                <a:spcPts val="1000"/>
              </a:spcBef>
            </a:pPr>
            <a:r>
              <a:rPr lang="en-US" sz="1100">
                <a:solidFill>
                  <a:schemeClr val="tx1"/>
                </a:solidFill>
                <a:cs typeface="Leelawadee" panose="020B0502040204020203" pitchFamily="34" charset="-34"/>
              </a:rPr>
              <a:t>Why this is useful: Provides you with intelligence on their customers’ sustainability work.</a:t>
            </a:r>
          </a:p>
          <a:p>
            <a:pPr>
              <a:spcBef>
                <a:spcPts val="1000"/>
              </a:spcBef>
            </a:pPr>
            <a:r>
              <a:rPr lang="en-US" sz="1100">
                <a:solidFill>
                  <a:schemeClr val="tx1"/>
                </a:solidFill>
                <a:cs typeface="Leelawadee" panose="020B0502040204020203" pitchFamily="34" charset="-34"/>
              </a:rPr>
              <a:t>We differentiate focus areas into </a:t>
            </a:r>
            <a:r>
              <a:rPr lang="en-US" sz="1100">
                <a:solidFill>
                  <a:schemeClr val="tx1"/>
                </a:solidFill>
                <a:highlight>
                  <a:srgbClr val="FFC624"/>
                </a:highlight>
                <a:cs typeface="Leelawadee"/>
              </a:rPr>
              <a:t>targets</a:t>
            </a:r>
            <a:r>
              <a:rPr lang="en-US" sz="1100">
                <a:solidFill>
                  <a:schemeClr val="tx1"/>
                </a:solidFill>
                <a:cs typeface="Leelawadee" panose="020B0502040204020203" pitchFamily="34" charset="-34"/>
              </a:rPr>
              <a:t> and </a:t>
            </a:r>
            <a:r>
              <a:rPr lang="en-US" sz="1100">
                <a:solidFill>
                  <a:schemeClr val="tx1"/>
                </a:solidFill>
                <a:highlight>
                  <a:srgbClr val="4FE2F3"/>
                </a:highlight>
                <a:cs typeface="Leelawadee"/>
              </a:rPr>
              <a:t>goals. </a:t>
            </a:r>
            <a:r>
              <a:rPr lang="en-US" sz="1100">
                <a:solidFill>
                  <a:schemeClr val="tx1"/>
                </a:solidFill>
                <a:cs typeface="Leelawadee" panose="020B0502040204020203" pitchFamily="34" charset="-34"/>
              </a:rPr>
              <a:t>Targets are quantifiable, measurable and time-bound, for example: </a:t>
            </a:r>
            <a:r>
              <a:rPr lang="en-US" sz="1100" i="1">
                <a:solidFill>
                  <a:schemeClr val="tx1"/>
                </a:solidFill>
                <a:cs typeface="Leelawadee" panose="020B0502040204020203" pitchFamily="34" charset="-34"/>
              </a:rPr>
              <a:t>Reduce virgin plastic in packaging by 15% by 2025 (2020 baseline). G</a:t>
            </a:r>
            <a:r>
              <a:rPr lang="en-US" sz="1100">
                <a:solidFill>
                  <a:schemeClr val="tx1"/>
                </a:solidFill>
                <a:cs typeface="Leelawadee" panose="020B0502040204020203" pitchFamily="34" charset="-34"/>
              </a:rPr>
              <a:t>oals are qualitative, narrative-led aspirations &amp; ambitions, for example</a:t>
            </a:r>
            <a:r>
              <a:rPr lang="en-US" sz="1100" i="1">
                <a:solidFill>
                  <a:schemeClr val="tx1"/>
                </a:solidFill>
                <a:cs typeface="Leelawadee" panose="020B0502040204020203" pitchFamily="34" charset="-34"/>
              </a:rPr>
              <a:t>: Engage our employees by fostering inclusion, growth, and safety in the workplace.</a:t>
            </a:r>
          </a:p>
          <a:p>
            <a:pPr>
              <a:spcBef>
                <a:spcPts val="1000"/>
              </a:spcBef>
            </a:pPr>
            <a:r>
              <a:rPr lang="en-US" sz="1100">
                <a:solidFill>
                  <a:schemeClr val="tx1"/>
                </a:solidFill>
                <a:cs typeface="Leelawadee" panose="020B0502040204020203" pitchFamily="34" charset="-34"/>
              </a:rPr>
              <a:t>We have distinguished between the two because targets are considered a stronger indicator of progress than goals, because they are time-bound and measurable. </a:t>
            </a:r>
          </a:p>
        </p:txBody>
      </p:sp>
      <p:sp>
        <p:nvSpPr>
          <p:cNvPr id="7" name="Rectangle: Rounded Corners 6">
            <a:extLst>
              <a:ext uri="{FF2B5EF4-FFF2-40B4-BE49-F238E27FC236}">
                <a16:creationId xmlns:a16="http://schemas.microsoft.com/office/drawing/2014/main" id="{79414C3A-5646-9078-A2B6-2711EF3AE11A}"/>
              </a:ext>
            </a:extLst>
          </p:cNvPr>
          <p:cNvSpPr>
            <a:spLocks/>
          </p:cNvSpPr>
          <p:nvPr/>
        </p:nvSpPr>
        <p:spPr>
          <a:xfrm>
            <a:off x="3870534" y="1781175"/>
            <a:ext cx="3350892" cy="4352925"/>
          </a:xfrm>
          <a:prstGeom prst="roundRect">
            <a:avLst>
              <a:gd name="adj" fmla="val 29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548640" rtlCol="0" anchor="t"/>
          <a:lstStyle/>
          <a:p>
            <a:pPr lvl="0">
              <a:defRPr/>
            </a:pPr>
            <a:r>
              <a:rPr lang="en-US" sz="1100" b="1">
                <a:solidFill>
                  <a:schemeClr val="accent3"/>
                </a:solidFill>
                <a:cs typeface="Leelawadee" panose="020B0502040204020203" pitchFamily="34" charset="-34"/>
              </a:rPr>
              <a:t>Using the long-list of all the customer’s focus areas from part 1, identify and highlight the areas that are in common with pep+ strategy’s focus areas.</a:t>
            </a:r>
            <a:endParaRPr lang="en-US" sz="1100">
              <a:solidFill>
                <a:schemeClr val="accent3"/>
              </a:solidFill>
              <a:cs typeface="Leelawadee" panose="020B0502040204020203" pitchFamily="34" charset="-34"/>
            </a:endParaRPr>
          </a:p>
          <a:p>
            <a:pPr lvl="0">
              <a:spcBef>
                <a:spcPts val="1000"/>
              </a:spcBef>
              <a:defRPr/>
            </a:pPr>
            <a:r>
              <a:rPr lang="en-US" sz="1100">
                <a:solidFill>
                  <a:schemeClr val="tx1"/>
                </a:solidFill>
                <a:cs typeface="Leelawadee" panose="020B0502040204020203" pitchFamily="34" charset="-34"/>
              </a:rPr>
              <a:t>Why this is useful: Quickly &amp; simply shows where there are overlaps in the customers and PepsiCo’s sustainability work – identifying opportunities &amp; areas for collaboration, because the organizations are working towards the same outcome.</a:t>
            </a:r>
            <a:endParaRPr lang="en-US" sz="1100" spc="-20">
              <a:solidFill>
                <a:schemeClr val="tx1"/>
              </a:solidFill>
              <a:cs typeface="Leelawadee" panose="020B0502040204020203" pitchFamily="34" charset="-34"/>
            </a:endParaRPr>
          </a:p>
          <a:p>
            <a:pPr lvl="0">
              <a:spcBef>
                <a:spcPts val="1000"/>
              </a:spcBef>
              <a:defRPr/>
            </a:pPr>
            <a:r>
              <a:rPr lang="en-US" sz="1100" spc="-20">
                <a:solidFill>
                  <a:schemeClr val="tx1"/>
                </a:solidFill>
                <a:cs typeface="Leelawadee" panose="020B0502040204020203" pitchFamily="34" charset="-34"/>
              </a:rPr>
              <a:t>The customer grid is populated first, and then the pep+ grid sits underneath, allowing for easy comparison. </a:t>
            </a:r>
          </a:p>
        </p:txBody>
      </p:sp>
      <p:sp>
        <p:nvSpPr>
          <p:cNvPr id="12" name="Rectangle: Rounded Corners 11">
            <a:extLst>
              <a:ext uri="{FF2B5EF4-FFF2-40B4-BE49-F238E27FC236}">
                <a16:creationId xmlns:a16="http://schemas.microsoft.com/office/drawing/2014/main" id="{FA7F237B-EF4D-7E93-D749-CF4694E1EF7F}"/>
              </a:ext>
            </a:extLst>
          </p:cNvPr>
          <p:cNvSpPr/>
          <p:nvPr/>
        </p:nvSpPr>
        <p:spPr>
          <a:xfrm>
            <a:off x="486969" y="1872615"/>
            <a:ext cx="3168012" cy="422910"/>
          </a:xfrm>
          <a:prstGeom prst="roundRect">
            <a:avLst>
              <a:gd name="adj" fmla="val 8590"/>
            </a:avLst>
          </a:prstGeom>
          <a:solidFill>
            <a:srgbClr val="5E91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pPr>
            <a:r>
              <a:rPr lang="en-US" sz="1400" b="1">
                <a:solidFill>
                  <a:schemeClr val="bg1"/>
                </a:solidFill>
                <a:cs typeface="Leelawadee" panose="020B0502040204020203" pitchFamily="34" charset="-34"/>
              </a:rPr>
              <a:t>Part 1: Sustainability focus areas</a:t>
            </a:r>
          </a:p>
        </p:txBody>
      </p:sp>
      <p:sp>
        <p:nvSpPr>
          <p:cNvPr id="13" name="Rectangle: Rounded Corners 12">
            <a:extLst>
              <a:ext uri="{FF2B5EF4-FFF2-40B4-BE49-F238E27FC236}">
                <a16:creationId xmlns:a16="http://schemas.microsoft.com/office/drawing/2014/main" id="{90AC22DE-BD0E-0740-4BB4-D579CDA2628B}"/>
              </a:ext>
            </a:extLst>
          </p:cNvPr>
          <p:cNvSpPr/>
          <p:nvPr/>
        </p:nvSpPr>
        <p:spPr>
          <a:xfrm>
            <a:off x="3961974" y="1872615"/>
            <a:ext cx="3168012" cy="422910"/>
          </a:xfrm>
          <a:prstGeom prst="roundRect">
            <a:avLst>
              <a:gd name="adj" fmla="val 8590"/>
            </a:avLst>
          </a:prstGeom>
          <a:solidFill>
            <a:srgbClr val="5E91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1400" b="1">
                <a:solidFill>
                  <a:schemeClr val="bg1"/>
                </a:solidFill>
                <a:cs typeface="Leelawadee" panose="020B0502040204020203" pitchFamily="34" charset="-34"/>
              </a:rPr>
              <a:t>Part 2: Commonalities</a:t>
            </a:r>
          </a:p>
        </p:txBody>
      </p:sp>
      <p:sp>
        <p:nvSpPr>
          <p:cNvPr id="19" name="TextBox 18">
            <a:extLst>
              <a:ext uri="{FF2B5EF4-FFF2-40B4-BE49-F238E27FC236}">
                <a16:creationId xmlns:a16="http://schemas.microsoft.com/office/drawing/2014/main" id="{A1C49426-BFB3-0594-EE6E-8E34993D47F8}"/>
              </a:ext>
            </a:extLst>
          </p:cNvPr>
          <p:cNvSpPr txBox="1"/>
          <p:nvPr/>
        </p:nvSpPr>
        <p:spPr>
          <a:xfrm>
            <a:off x="301754" y="6225540"/>
            <a:ext cx="7006895" cy="123111"/>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800" i="0" u="none" strike="noStrike" kern="1200" cap="none" spc="0" normalizeH="0" baseline="0" noProof="0">
                <a:ln>
                  <a:noFill/>
                </a:ln>
                <a:solidFill>
                  <a:srgbClr val="000000"/>
                </a:solidFill>
                <a:effectLst/>
                <a:uLnTx/>
                <a:uFillTx/>
                <a:ea typeface="+mn-ea"/>
                <a:cs typeface="Leelawadee" panose="020B0502040204020203" pitchFamily="34" charset="-34"/>
              </a:rPr>
              <a:t>See example A on the righthand side for what Parts A &amp; B could look like in practice.</a:t>
            </a:r>
          </a:p>
        </p:txBody>
      </p:sp>
      <p:sp>
        <p:nvSpPr>
          <p:cNvPr id="20" name="TextBox 19">
            <a:extLst>
              <a:ext uri="{FF2B5EF4-FFF2-40B4-BE49-F238E27FC236}">
                <a16:creationId xmlns:a16="http://schemas.microsoft.com/office/drawing/2014/main" id="{E1C54396-1230-0DD5-F090-823BF78F8852}"/>
              </a:ext>
            </a:extLst>
          </p:cNvPr>
          <p:cNvSpPr txBox="1"/>
          <p:nvPr/>
        </p:nvSpPr>
        <p:spPr>
          <a:xfrm>
            <a:off x="7589521" y="2071176"/>
            <a:ext cx="4270304" cy="12105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tx1">
                    <a:lumMod val="95000"/>
                    <a:lumOff val="5000"/>
                  </a:schemeClr>
                </a:solidFill>
                <a:effectLst/>
                <a:uLnTx/>
                <a:uFillTx/>
                <a:ea typeface="+mn-ea"/>
                <a:cs typeface="Leelawadee" panose="020B0502040204020203" pitchFamily="34" charset="-34"/>
              </a:rPr>
              <a:t>Part 1</a:t>
            </a:r>
            <a:endParaRPr kumimoji="0" lang="en-US" sz="1200" b="0" i="0" u="none" strike="noStrike" kern="1200" cap="none" spc="0" normalizeH="0" baseline="0" noProof="0">
              <a:ln>
                <a:noFill/>
              </a:ln>
              <a:solidFill>
                <a:schemeClr val="tx1">
                  <a:lumMod val="95000"/>
                  <a:lumOff val="5000"/>
                </a:schemeClr>
              </a:solidFill>
              <a:effectLst/>
              <a:uLnTx/>
              <a:uFillTx/>
              <a:ea typeface="+mn-ea"/>
              <a:cs typeface="Leelawadee" panose="020B0502040204020203" pitchFamily="34" charset="-34"/>
            </a:endParaRPr>
          </a:p>
          <a:p>
            <a:pPr marL="204788" marR="0" lvl="0" indent="-138113" algn="l" defTabSz="914400" rtl="0" eaLnBrk="1" fontAlgn="auto" latinLnBrk="0" hangingPunct="1">
              <a:lnSpc>
                <a:spcPct val="100000"/>
              </a:lnSpc>
              <a:spcBef>
                <a:spcPts val="200"/>
              </a:spcBef>
              <a:spcAft>
                <a:spcPts val="0"/>
              </a:spcAft>
              <a:buClr>
                <a:schemeClr val="tx1"/>
              </a:buClr>
              <a:buSzTx/>
              <a:buFont typeface="Arial" panose="020B0604020202020204" pitchFamily="34" charset="0"/>
              <a:buChar char="•"/>
              <a:tabLst/>
              <a:defRPr/>
            </a:pPr>
            <a:r>
              <a:rPr kumimoji="0" lang="en-US" sz="1200" b="0" i="0" u="none" strike="noStrike" kern="1200" cap="none" spc="0" normalizeH="0" baseline="0" noProof="0">
                <a:ln>
                  <a:noFill/>
                </a:ln>
                <a:solidFill>
                  <a:schemeClr val="tx1">
                    <a:lumMod val="95000"/>
                    <a:lumOff val="5000"/>
                  </a:schemeClr>
                </a:solidFill>
                <a:effectLst/>
                <a:uLnTx/>
                <a:uFillTx/>
                <a:ea typeface="+mn-ea"/>
                <a:cs typeface="Leelawadee" panose="020B0502040204020203" pitchFamily="34" charset="-34"/>
              </a:rPr>
              <a:t>Customer A has several targets that relate to circularity in their supply chain, such as plastic &amp; packaging and food waste. These are in part 1, under Positive Value Chain, because this is where all targets and </a:t>
            </a:r>
            <a:r>
              <a:rPr lang="en-US" sz="1200">
                <a:solidFill>
                  <a:schemeClr val="tx1">
                    <a:lumMod val="95000"/>
                    <a:lumOff val="5000"/>
                  </a:schemeClr>
                </a:solidFill>
                <a:cs typeface="Leelawadee" panose="020B0502040204020203" pitchFamily="34" charset="-34"/>
              </a:rPr>
              <a:t>goals related </a:t>
            </a:r>
            <a:r>
              <a:rPr kumimoji="0" lang="en-US" sz="1200" b="0" i="0" u="none" strike="noStrike" kern="1200" cap="none" spc="0" normalizeH="0" baseline="0" noProof="0">
                <a:ln>
                  <a:noFill/>
                </a:ln>
                <a:solidFill>
                  <a:schemeClr val="tx1">
                    <a:lumMod val="95000"/>
                    <a:lumOff val="5000"/>
                  </a:schemeClr>
                </a:solidFill>
                <a:effectLst/>
                <a:uLnTx/>
                <a:uFillTx/>
                <a:ea typeface="+mn-ea"/>
                <a:cs typeface="Leelawadee" panose="020B0502040204020203" pitchFamily="34" charset="-34"/>
              </a:rPr>
              <a:t>to circularity sit for PepsiCo. </a:t>
            </a:r>
          </a:p>
          <a:p>
            <a:pPr marL="204788" marR="0" lvl="0" indent="-138113" algn="l" defTabSz="914400" rtl="0" eaLnBrk="1" fontAlgn="auto" latinLnBrk="0" hangingPunct="1">
              <a:lnSpc>
                <a:spcPct val="100000"/>
              </a:lnSpc>
              <a:spcBef>
                <a:spcPts val="600"/>
              </a:spcBef>
              <a:spcAft>
                <a:spcPts val="0"/>
              </a:spcAft>
              <a:buClr>
                <a:schemeClr val="tx1"/>
              </a:buClr>
              <a:buSzTx/>
              <a:buFont typeface="Arial" panose="020B0604020202020204" pitchFamily="34" charset="0"/>
              <a:buChar char="•"/>
              <a:tabLst/>
              <a:defRPr/>
            </a:pPr>
            <a:r>
              <a:rPr kumimoji="0" lang="en-US" sz="1200" b="0" i="0" u="none" strike="noStrike" kern="1200" cap="none" spc="0" normalizeH="0" baseline="0" noProof="0">
                <a:ln>
                  <a:noFill/>
                </a:ln>
                <a:solidFill>
                  <a:schemeClr val="tx1">
                    <a:lumMod val="95000"/>
                    <a:lumOff val="5000"/>
                  </a:schemeClr>
                </a:solidFill>
                <a:effectLst/>
                <a:uLnTx/>
                <a:uFillTx/>
                <a:ea typeface="+mn-ea"/>
                <a:cs typeface="Leelawadee" panose="020B0502040204020203" pitchFamily="34" charset="-34"/>
              </a:rPr>
              <a:t>Slide 1 keeps a long list of all the customer’s </a:t>
            </a:r>
            <a:r>
              <a:rPr lang="en-US" sz="1200">
                <a:solidFill>
                  <a:schemeClr val="tx1">
                    <a:lumMod val="95000"/>
                    <a:lumOff val="5000"/>
                  </a:schemeClr>
                </a:solidFill>
                <a:cs typeface="Leelawadee" panose="020B0502040204020203" pitchFamily="34" charset="-34"/>
              </a:rPr>
              <a:t>focus areas</a:t>
            </a:r>
            <a:r>
              <a:rPr kumimoji="0" lang="en-US" sz="1200" b="0" i="0" u="none" strike="noStrike" kern="1200" cap="none" spc="0" normalizeH="0" baseline="0" noProof="0">
                <a:ln>
                  <a:noFill/>
                </a:ln>
                <a:solidFill>
                  <a:schemeClr val="tx1">
                    <a:lumMod val="95000"/>
                    <a:lumOff val="5000"/>
                  </a:schemeClr>
                </a:solidFill>
                <a:effectLst/>
                <a:uLnTx/>
                <a:uFillTx/>
                <a:ea typeface="+mn-ea"/>
                <a:cs typeface="Leelawadee" panose="020B0502040204020203" pitchFamily="34" charset="-34"/>
              </a:rPr>
              <a:t>.</a:t>
            </a:r>
          </a:p>
        </p:txBody>
      </p:sp>
      <p:sp>
        <p:nvSpPr>
          <p:cNvPr id="22" name="TextBox 21">
            <a:extLst>
              <a:ext uri="{FF2B5EF4-FFF2-40B4-BE49-F238E27FC236}">
                <a16:creationId xmlns:a16="http://schemas.microsoft.com/office/drawing/2014/main" id="{C356A84C-097E-5CB0-C241-B590EE40C226}"/>
              </a:ext>
            </a:extLst>
          </p:cNvPr>
          <p:cNvSpPr txBox="1"/>
          <p:nvPr/>
        </p:nvSpPr>
        <p:spPr>
          <a:xfrm>
            <a:off x="7589521" y="3779520"/>
            <a:ext cx="4297679" cy="202619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tx1">
                    <a:lumMod val="95000"/>
                    <a:lumOff val="5000"/>
                  </a:schemeClr>
                </a:solidFill>
                <a:effectLst/>
                <a:uLnTx/>
                <a:uFillTx/>
                <a:ea typeface="+mn-ea"/>
                <a:cs typeface="Leelawadee" panose="020B0502040204020203" pitchFamily="34" charset="-34"/>
              </a:rPr>
              <a:t>Part 2</a:t>
            </a:r>
          </a:p>
          <a:p>
            <a:pPr marL="204788" marR="0" lvl="0" indent="-138113" algn="l" defTabSz="914400" rtl="0" eaLnBrk="1" fontAlgn="auto" latinLnBrk="0" hangingPunct="1">
              <a:lnSpc>
                <a:spcPct val="100000"/>
              </a:lnSpc>
              <a:spcBef>
                <a:spcPts val="200"/>
              </a:spcBef>
              <a:spcAft>
                <a:spcPts val="0"/>
              </a:spcAft>
              <a:buClr>
                <a:schemeClr val="tx1"/>
              </a:buClr>
              <a:buSzTx/>
              <a:buFont typeface="Arial" panose="020B0604020202020204" pitchFamily="34" charset="0"/>
              <a:buChar char="•"/>
              <a:tabLst/>
              <a:defRPr/>
            </a:pPr>
            <a:r>
              <a:rPr kumimoji="0" lang="en-US" sz="1200" b="0" i="0" u="none" strike="noStrike" kern="1200" cap="none" spc="0" normalizeH="0" baseline="0" noProof="0">
                <a:ln>
                  <a:noFill/>
                </a:ln>
                <a:solidFill>
                  <a:schemeClr val="tx1">
                    <a:lumMod val="95000"/>
                    <a:lumOff val="5000"/>
                  </a:schemeClr>
                </a:solidFill>
                <a:effectLst/>
                <a:uLnTx/>
                <a:uFillTx/>
                <a:ea typeface="+mn-ea"/>
                <a:cs typeface="Leelawadee" panose="020B0502040204020203" pitchFamily="34" charset="-34"/>
              </a:rPr>
              <a:t>Customer A’s circularity work overlaps with PepsiCo’s in many ways. For example, they both have clear targets around reducing virgin plastic. Therefore, in part 2, we include the customer’s </a:t>
            </a:r>
            <a:r>
              <a:rPr lang="en-US" sz="1200">
                <a:solidFill>
                  <a:schemeClr val="tx1">
                    <a:lumMod val="95000"/>
                    <a:lumOff val="5000"/>
                  </a:schemeClr>
                </a:solidFill>
                <a:cs typeface="Leelawadee" panose="020B0502040204020203" pitchFamily="34" charset="-34"/>
              </a:rPr>
              <a:t>target</a:t>
            </a:r>
            <a:r>
              <a:rPr kumimoji="0" lang="en-US" sz="1200" b="0" i="0" u="none" strike="noStrike" kern="1200" cap="none" spc="0" normalizeH="0" baseline="0" noProof="0">
                <a:ln>
                  <a:noFill/>
                </a:ln>
                <a:solidFill>
                  <a:schemeClr val="tx1">
                    <a:lumMod val="95000"/>
                    <a:lumOff val="5000"/>
                  </a:schemeClr>
                </a:solidFill>
                <a:effectLst/>
                <a:uLnTx/>
                <a:uFillTx/>
                <a:ea typeface="+mn-ea"/>
                <a:cs typeface="Leelawadee" panose="020B0502040204020203" pitchFamily="34" charset="-34"/>
              </a:rPr>
              <a:t> on reducing virgin plastic, underneath the pep+ strategy. </a:t>
            </a:r>
          </a:p>
          <a:p>
            <a:pPr marL="204788" marR="0" lvl="0" indent="-138113" algn="l" defTabSz="914400" rtl="0" eaLnBrk="1" fontAlgn="auto" latinLnBrk="0" hangingPunct="1">
              <a:lnSpc>
                <a:spcPct val="100000"/>
              </a:lnSpc>
              <a:spcBef>
                <a:spcPts val="600"/>
              </a:spcBef>
              <a:spcAft>
                <a:spcPts val="0"/>
              </a:spcAft>
              <a:buClr>
                <a:schemeClr val="tx1"/>
              </a:buClr>
              <a:buSzTx/>
              <a:buFont typeface="Arial" panose="020B0604020202020204" pitchFamily="34" charset="0"/>
              <a:buChar char="•"/>
              <a:tabLst/>
              <a:defRPr/>
            </a:pPr>
            <a:r>
              <a:rPr kumimoji="0" lang="en-US" sz="1200" b="0" i="0" u="none" strike="noStrike" kern="1200" cap="none" spc="0" normalizeH="0" baseline="0" noProof="0">
                <a:ln>
                  <a:noFill/>
                </a:ln>
                <a:solidFill>
                  <a:schemeClr val="tx1">
                    <a:lumMod val="95000"/>
                    <a:lumOff val="5000"/>
                  </a:schemeClr>
                </a:solidFill>
                <a:effectLst/>
                <a:uLnTx/>
                <a:uFillTx/>
                <a:ea typeface="+mn-ea"/>
                <a:cs typeface="Leelawadee" panose="020B0502040204020203" pitchFamily="34" charset="-34"/>
              </a:rPr>
              <a:t>It is easy to see the commonality.</a:t>
            </a:r>
          </a:p>
          <a:p>
            <a:pPr marL="204788" marR="0" lvl="0" indent="-138113" algn="l" defTabSz="914400" rtl="0" eaLnBrk="1" fontAlgn="auto" latinLnBrk="0" hangingPunct="1">
              <a:lnSpc>
                <a:spcPct val="100000"/>
              </a:lnSpc>
              <a:spcBef>
                <a:spcPts val="600"/>
              </a:spcBef>
              <a:spcAft>
                <a:spcPts val="0"/>
              </a:spcAft>
              <a:buClr>
                <a:schemeClr val="tx1"/>
              </a:buClr>
              <a:buSzTx/>
              <a:buFont typeface="Arial" panose="020B0604020202020204" pitchFamily="34" charset="0"/>
              <a:buChar char="•"/>
              <a:tabLst/>
              <a:defRPr/>
            </a:pPr>
            <a:r>
              <a:rPr kumimoji="0" lang="en-US" sz="1200" b="0" i="0" u="none" strike="noStrike" kern="1200" cap="none" spc="0" normalizeH="0" baseline="0" noProof="0">
                <a:ln>
                  <a:noFill/>
                </a:ln>
                <a:solidFill>
                  <a:schemeClr val="tx1">
                    <a:lumMod val="95000"/>
                    <a:lumOff val="5000"/>
                  </a:schemeClr>
                </a:solidFill>
                <a:effectLst/>
                <a:uLnTx/>
                <a:uFillTx/>
                <a:ea typeface="+mn-ea"/>
                <a:cs typeface="Leelawadee" panose="020B0502040204020203" pitchFamily="34" charset="-34"/>
              </a:rPr>
              <a:t>However, the customer also has a target </a:t>
            </a:r>
            <a:r>
              <a:rPr lang="en-US" sz="1200">
                <a:solidFill>
                  <a:schemeClr val="tx1">
                    <a:lumMod val="95000"/>
                    <a:lumOff val="5000"/>
                  </a:schemeClr>
                </a:solidFill>
                <a:cs typeface="Leelawadee" panose="020B0502040204020203" pitchFamily="34" charset="-34"/>
              </a:rPr>
              <a:t>and/or goal around food waste. PepsiCo does not focus on food waste, and therefore the customer’s target and/or goal would not be carried over </a:t>
            </a:r>
            <a:r>
              <a:rPr kumimoji="0" lang="en-US" sz="1200" b="0" i="0" u="none" strike="noStrike" kern="1200" cap="none" spc="0" normalizeH="0" baseline="0" noProof="0">
                <a:ln>
                  <a:noFill/>
                </a:ln>
                <a:solidFill>
                  <a:schemeClr val="tx1">
                    <a:lumMod val="95000"/>
                    <a:lumOff val="5000"/>
                  </a:schemeClr>
                </a:solidFill>
                <a:effectLst/>
                <a:uLnTx/>
                <a:uFillTx/>
                <a:ea typeface="+mn-ea"/>
                <a:cs typeface="Leelawadee" panose="020B0502040204020203" pitchFamily="34" charset="-34"/>
              </a:rPr>
              <a:t>to part 2, because there is no commonality. </a:t>
            </a:r>
          </a:p>
        </p:txBody>
      </p:sp>
      <p:sp>
        <p:nvSpPr>
          <p:cNvPr id="29" name="Freeform: Shape 28">
            <a:extLst>
              <a:ext uri="{FF2B5EF4-FFF2-40B4-BE49-F238E27FC236}">
                <a16:creationId xmlns:a16="http://schemas.microsoft.com/office/drawing/2014/main" id="{CAA4B587-07F7-F3AD-F810-DC80FEFCDD6D}"/>
              </a:ext>
            </a:extLst>
          </p:cNvPr>
          <p:cNvSpPr/>
          <p:nvPr/>
        </p:nvSpPr>
        <p:spPr>
          <a:xfrm>
            <a:off x="7772399" y="1328267"/>
            <a:ext cx="4419601" cy="573540"/>
          </a:xfrm>
          <a:custGeom>
            <a:avLst/>
            <a:gdLst>
              <a:gd name="connsiteX0" fmla="*/ 129609 w 4602480"/>
              <a:gd name="connsiteY0" fmla="*/ 0 h 573540"/>
              <a:gd name="connsiteX1" fmla="*/ 4602480 w 4602480"/>
              <a:gd name="connsiteY1" fmla="*/ 0 h 573540"/>
              <a:gd name="connsiteX2" fmla="*/ 4602480 w 4602480"/>
              <a:gd name="connsiteY2" fmla="*/ 573540 h 573540"/>
              <a:gd name="connsiteX3" fmla="*/ 129609 w 4602480"/>
              <a:gd name="connsiteY3" fmla="*/ 573540 h 573540"/>
              <a:gd name="connsiteX4" fmla="*/ 0 w 4602480"/>
              <a:gd name="connsiteY4" fmla="*/ 443931 h 573540"/>
              <a:gd name="connsiteX5" fmla="*/ 0 w 4602480"/>
              <a:gd name="connsiteY5" fmla="*/ 129609 h 573540"/>
              <a:gd name="connsiteX6" fmla="*/ 129609 w 4602480"/>
              <a:gd name="connsiteY6" fmla="*/ 0 h 57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02480" h="573540">
                <a:moveTo>
                  <a:pt x="129609" y="0"/>
                </a:moveTo>
                <a:lnTo>
                  <a:pt x="4602480" y="0"/>
                </a:lnTo>
                <a:lnTo>
                  <a:pt x="4602480" y="573540"/>
                </a:lnTo>
                <a:lnTo>
                  <a:pt x="129609" y="573540"/>
                </a:lnTo>
                <a:cubicBezTo>
                  <a:pt x="58028" y="573540"/>
                  <a:pt x="0" y="515512"/>
                  <a:pt x="0" y="443931"/>
                </a:cubicBezTo>
                <a:lnTo>
                  <a:pt x="0" y="129609"/>
                </a:lnTo>
                <a:cubicBezTo>
                  <a:pt x="0" y="58028"/>
                  <a:pt x="58028" y="0"/>
                  <a:pt x="129609"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48640" rtlCol="0" anchor="ctr">
            <a:noAutofit/>
          </a:bodyPr>
          <a:lstStyle/>
          <a:p>
            <a:r>
              <a:rPr lang="en-US">
                <a:solidFill>
                  <a:srgbClr val="2B660F"/>
                </a:solidFill>
                <a:latin typeface="+mj-lt"/>
                <a:cs typeface="Leelawadee" panose="020B0502040204020203" pitchFamily="34" charset="-34"/>
              </a:rPr>
              <a:t>CUSTOMER A: EXAMPLE</a:t>
            </a:r>
          </a:p>
        </p:txBody>
      </p:sp>
      <p:sp>
        <p:nvSpPr>
          <p:cNvPr id="31" name="Oval 30">
            <a:extLst>
              <a:ext uri="{FF2B5EF4-FFF2-40B4-BE49-F238E27FC236}">
                <a16:creationId xmlns:a16="http://schemas.microsoft.com/office/drawing/2014/main" id="{9D0DAD47-248F-E863-A991-AB0877FA1811}"/>
              </a:ext>
            </a:extLst>
          </p:cNvPr>
          <p:cNvSpPr/>
          <p:nvPr/>
        </p:nvSpPr>
        <p:spPr>
          <a:xfrm>
            <a:off x="7589521" y="1328267"/>
            <a:ext cx="573540" cy="573540"/>
          </a:xfrm>
          <a:prstGeom prst="ellipse">
            <a:avLst/>
          </a:prstGeom>
          <a:solidFill>
            <a:srgbClr val="2B66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Connector 37">
            <a:extLst>
              <a:ext uri="{FF2B5EF4-FFF2-40B4-BE49-F238E27FC236}">
                <a16:creationId xmlns:a16="http://schemas.microsoft.com/office/drawing/2014/main" id="{E80A2F1F-B126-EEB5-9D4E-12CDF75BC6EE}"/>
              </a:ext>
            </a:extLst>
          </p:cNvPr>
          <p:cNvCxnSpPr>
            <a:cxnSpLocks/>
          </p:cNvCxnSpPr>
          <p:nvPr/>
        </p:nvCxnSpPr>
        <p:spPr>
          <a:xfrm>
            <a:off x="7589521" y="3622975"/>
            <a:ext cx="4602479"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B5BFF17D-D160-7283-321C-3A274727A97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76815" y="1415561"/>
            <a:ext cx="398952" cy="398952"/>
          </a:xfrm>
          <a:prstGeom prst="rect">
            <a:avLst/>
          </a:prstGeom>
        </p:spPr>
      </p:pic>
    </p:spTree>
    <p:extLst>
      <p:ext uri="{BB962C8B-B14F-4D97-AF65-F5344CB8AC3E}">
        <p14:creationId xmlns:p14="http://schemas.microsoft.com/office/powerpoint/2010/main" val="16702933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53A407-3E59-187D-5BEC-56AC829D7C46}"/>
            </a:ext>
          </a:extLst>
        </p:cNvPr>
        <p:cNvGrpSpPr/>
        <p:nvPr/>
      </p:nvGrpSpPr>
      <p:grpSpPr>
        <a:xfrm>
          <a:off x="0" y="0"/>
          <a:ext cx="0" cy="0"/>
          <a:chOff x="0" y="0"/>
          <a:chExt cx="0" cy="0"/>
        </a:xfrm>
      </p:grpSpPr>
      <p:graphicFrame>
        <p:nvGraphicFramePr>
          <p:cNvPr id="15" name="think-cell data - do not delete" hidden="1">
            <a:extLst>
              <a:ext uri="{FF2B5EF4-FFF2-40B4-BE49-F238E27FC236}">
                <a16:creationId xmlns:a16="http://schemas.microsoft.com/office/drawing/2014/main" id="{17FE0381-4186-CA76-BAA7-C8A1BC6A717B}"/>
              </a:ext>
            </a:extLst>
          </p:cNvPr>
          <p:cNvGraphicFramePr>
            <a:graphicFrameLocks/>
          </p:cNvGraphicFramePr>
          <p:nvPr>
            <p:custDataLst>
              <p:tags r:id="rId1"/>
            </p:custDataLst>
            <p:extLst>
              <p:ext uri="{D42A27DB-BD31-4B8C-83A1-F6EECF244321}">
                <p14:modId xmlns:p14="http://schemas.microsoft.com/office/powerpoint/2010/main" val="9710631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15" name="think-cell data - do not delete" hidden="1">
                        <a:extLst>
                          <a:ext uri="{FF2B5EF4-FFF2-40B4-BE49-F238E27FC236}">
                            <a16:creationId xmlns:a16="http://schemas.microsoft.com/office/drawing/2014/main" id="{17FE0381-4186-CA76-BAA7-C8A1BC6A717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CDDBEEB9-BA12-7EFF-05B7-DC0AC3E87D63}"/>
              </a:ext>
            </a:extLst>
          </p:cNvPr>
          <p:cNvSpPr>
            <a:spLocks noGrp="1"/>
          </p:cNvSpPr>
          <p:nvPr>
            <p:ph type="title"/>
          </p:nvPr>
        </p:nvSpPr>
        <p:spPr>
          <a:xfrm>
            <a:off x="304798" y="246888"/>
            <a:ext cx="11585448" cy="969264"/>
          </a:xfrm>
        </p:spPr>
        <p:txBody>
          <a:bodyPr vert="horz" rIns="0"/>
          <a:lstStyle/>
          <a:p>
            <a:r>
              <a:rPr lang="en-US" sz="3000"/>
              <a:t>AMERICAN FOOD &amp; VENDING’S SUSTAINABILITY FOCUS AREAS</a:t>
            </a:r>
            <a:br>
              <a:rPr lang="en-US" sz="3000"/>
            </a:br>
            <a:r>
              <a:rPr lang="en-US" sz="1800" i="1"/>
              <a:t>And how these focus areas align with pep+ pillars</a:t>
            </a:r>
          </a:p>
        </p:txBody>
      </p:sp>
      <p:sp>
        <p:nvSpPr>
          <p:cNvPr id="2" name="Rectangle: Top Corners Rounded 1">
            <a:extLst>
              <a:ext uri="{FF2B5EF4-FFF2-40B4-BE49-F238E27FC236}">
                <a16:creationId xmlns:a16="http://schemas.microsoft.com/office/drawing/2014/main" id="{71797D58-B3F2-CC6C-591A-F338D48E5FB3}"/>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3">
            <a:extLst>
              <a:ext uri="{FF2B5EF4-FFF2-40B4-BE49-F238E27FC236}">
                <a16:creationId xmlns:a16="http://schemas.microsoft.com/office/drawing/2014/main" id="{3FA4DBF6-8BC5-38FF-21AA-3BC779F69519}"/>
              </a:ext>
            </a:extLst>
          </p:cNvPr>
          <p:cNvGraphicFramePr>
            <a:graphicFrameLocks noGrp="1"/>
          </p:cNvGraphicFramePr>
          <p:nvPr>
            <p:extLst>
              <p:ext uri="{D42A27DB-BD31-4B8C-83A1-F6EECF244321}">
                <p14:modId xmlns:p14="http://schemas.microsoft.com/office/powerpoint/2010/main" val="3001483165"/>
              </p:ext>
            </p:extLst>
          </p:nvPr>
        </p:nvGraphicFramePr>
        <p:xfrm>
          <a:off x="-7620" y="1148230"/>
          <a:ext cx="11986260" cy="5036820"/>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2499360">
                  <a:extLst>
                    <a:ext uri="{9D8B030D-6E8A-4147-A177-3AD203B41FA5}">
                      <a16:colId xmlns:a16="http://schemas.microsoft.com/office/drawing/2014/main" val="2382844442"/>
                    </a:ext>
                  </a:extLst>
                </a:gridCol>
                <a:gridCol w="2499360">
                  <a:extLst>
                    <a:ext uri="{9D8B030D-6E8A-4147-A177-3AD203B41FA5}">
                      <a16:colId xmlns:a16="http://schemas.microsoft.com/office/drawing/2014/main" val="957515009"/>
                    </a:ext>
                  </a:extLst>
                </a:gridCol>
                <a:gridCol w="2499360">
                  <a:extLst>
                    <a:ext uri="{9D8B030D-6E8A-4147-A177-3AD203B41FA5}">
                      <a16:colId xmlns:a16="http://schemas.microsoft.com/office/drawing/2014/main" val="2353111847"/>
                    </a:ext>
                  </a:extLst>
                </a:gridCol>
                <a:gridCol w="2499360">
                  <a:extLst>
                    <a:ext uri="{9D8B030D-6E8A-4147-A177-3AD203B41FA5}">
                      <a16:colId xmlns:a16="http://schemas.microsoft.com/office/drawing/2014/main" val="3958386930"/>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Ethical Sourcing</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1200" b="1" kern="1200" noProof="0">
                          <a:solidFill>
                            <a:schemeClr val="bg1"/>
                          </a:solidFill>
                          <a:latin typeface="+mn-lt"/>
                          <a:ea typeface="+mn-ea"/>
                          <a:cs typeface="Leelawadee" panose="020B0502040204020203" pitchFamily="34" charset="-34"/>
                        </a:rPr>
                        <a:t>Reducing Waste</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kern="1200" noProof="0">
                          <a:solidFill>
                            <a:schemeClr val="bg1"/>
                          </a:solidFill>
                          <a:latin typeface="+mn-lt"/>
                          <a:ea typeface="+mn-ea"/>
                          <a:cs typeface="Leelawadee" panose="020B0502040204020203" pitchFamily="34" charset="-34"/>
                        </a:rPr>
                        <a:t>Social Responsibility</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Health &amp; Wellness</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1596644">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954F07"/>
                          </a:solidFill>
                          <a:latin typeface="+mj-lt"/>
                          <a:ea typeface="+mn-ea"/>
                          <a:cs typeface="Leelawadee"/>
                        </a:rPr>
                        <a:t>POSITIVE </a:t>
                      </a:r>
                      <a:br>
                        <a:rPr lang="en-US" sz="1400" kern="1200">
                          <a:solidFill>
                            <a:srgbClr val="954F07"/>
                          </a:solidFill>
                          <a:latin typeface="+mj-lt"/>
                          <a:ea typeface="+mn-ea"/>
                          <a:cs typeface="Leelawadee"/>
                        </a:rPr>
                      </a:br>
                      <a:r>
                        <a:rPr lang="en-US" sz="1400" kern="1200">
                          <a:solidFill>
                            <a:srgbClr val="954F07"/>
                          </a:solidFill>
                          <a:latin typeface="+mj-lt"/>
                          <a:ea typeface="+mn-ea"/>
                          <a:cs typeface="Leelawadee"/>
                        </a:rPr>
                        <a:t>AGRICULTURE</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9F0A"/>
                    </a:solidFill>
                  </a:tcPr>
                </a:tc>
                <a:tc>
                  <a:txBody>
                    <a:bodyPr/>
                    <a:lstStyle/>
                    <a:p>
                      <a:pPr marL="120650" marR="0" lvl="0" indent="-120650" algn="l">
                        <a:lnSpc>
                          <a:spcPct val="100000"/>
                        </a:lnSpc>
                        <a:spcBef>
                          <a:spcPts val="0"/>
                        </a:spcBef>
                        <a:spcAft>
                          <a:spcPts val="400"/>
                        </a:spcAft>
                        <a:buFont typeface="Arial"/>
                        <a:buChar char="•"/>
                      </a:pPr>
                      <a:r>
                        <a:rPr lang="en-US" sz="1000" kern="1200" noProof="0">
                          <a:solidFill>
                            <a:srgbClr val="2B660F"/>
                          </a:solidFill>
                          <a:highlight>
                            <a:srgbClr val="4FE2F3"/>
                          </a:highlight>
                          <a:latin typeface="+mn-lt"/>
                          <a:ea typeface="+mn-ea"/>
                          <a:cs typeface="Leelawadee" panose="020B0502040204020203" pitchFamily="34" charset="-34"/>
                        </a:rPr>
                        <a:t>Goal: </a:t>
                      </a:r>
                      <a:r>
                        <a:rPr lang="en-US" sz="1050" b="0" i="0" u="none" strike="noStrike" kern="1200" cap="none" spc="0" normalizeH="0" baseline="0" noProof="0">
                          <a:ln>
                            <a:noFill/>
                          </a:ln>
                          <a:solidFill>
                            <a:srgbClr val="2B660F"/>
                          </a:solidFill>
                          <a:effectLst/>
                          <a:uLnTx/>
                          <a:uFillTx/>
                          <a:latin typeface="+mn-lt"/>
                        </a:rPr>
                        <a:t>Source certified organic and fair-trade products whenever possible</a:t>
                      </a:r>
                    </a:p>
                    <a:p>
                      <a:pPr marL="120650" marR="0" lvl="0" indent="-120650" algn="l">
                        <a:lnSpc>
                          <a:spcPct val="100000"/>
                        </a:lnSpc>
                        <a:spcBef>
                          <a:spcPts val="0"/>
                        </a:spcBef>
                        <a:spcAft>
                          <a:spcPts val="400"/>
                        </a:spcAft>
                        <a:buFont typeface="Arial"/>
                        <a:buChar char="•"/>
                      </a:pPr>
                      <a:r>
                        <a:rPr lang="en-US" sz="1000" kern="1200" noProof="0">
                          <a:solidFill>
                            <a:srgbClr val="2B660F"/>
                          </a:solidFill>
                          <a:highlight>
                            <a:srgbClr val="4FE2F3"/>
                          </a:highlight>
                          <a:latin typeface="+mn-lt"/>
                          <a:ea typeface="+mn-ea"/>
                          <a:cs typeface="Leelawadee" panose="020B0502040204020203" pitchFamily="34" charset="-34"/>
                        </a:rPr>
                        <a:t>Goal: </a:t>
                      </a:r>
                      <a:r>
                        <a:rPr lang="en-US" sz="1050" b="0" i="0" u="none" strike="noStrike" kern="1200" cap="none" spc="0" normalizeH="0" baseline="0" noProof="0">
                          <a:ln>
                            <a:noFill/>
                          </a:ln>
                          <a:solidFill>
                            <a:srgbClr val="2B660F"/>
                          </a:solidFill>
                          <a:effectLst/>
                          <a:uLnTx/>
                          <a:uFillTx/>
                          <a:latin typeface="+mn-lt"/>
                        </a:rPr>
                        <a:t>Partner and align with environmentally conscious suppliers</a:t>
                      </a:r>
                    </a:p>
                    <a:p>
                      <a:pPr marL="120650" marR="0" lvl="0" indent="-120650" algn="l">
                        <a:lnSpc>
                          <a:spcPct val="100000"/>
                        </a:lnSpc>
                        <a:spcBef>
                          <a:spcPts val="0"/>
                        </a:spcBef>
                        <a:spcAft>
                          <a:spcPts val="400"/>
                        </a:spcAft>
                        <a:buFont typeface="Arial"/>
                        <a:buChar char="•"/>
                      </a:pPr>
                      <a:r>
                        <a:rPr lang="en-US" sz="1000" kern="1200" noProof="0">
                          <a:solidFill>
                            <a:srgbClr val="2B660F"/>
                          </a:solidFill>
                          <a:highlight>
                            <a:srgbClr val="4FE2F3"/>
                          </a:highlight>
                          <a:latin typeface="+mn-lt"/>
                          <a:ea typeface="+mn-ea"/>
                          <a:cs typeface="Leelawadee" panose="020B0502040204020203" pitchFamily="34" charset="-34"/>
                        </a:rPr>
                        <a:t>Goal: </a:t>
                      </a:r>
                      <a:r>
                        <a:rPr lang="en-US" sz="1050" b="0" i="0" u="none" strike="noStrike" kern="1200" cap="none" spc="0" normalizeH="0" baseline="0" noProof="0">
                          <a:ln>
                            <a:noFill/>
                          </a:ln>
                          <a:solidFill>
                            <a:srgbClr val="2B660F"/>
                          </a:solidFill>
                          <a:effectLst/>
                          <a:uLnTx/>
                          <a:uFillTx/>
                          <a:latin typeface="+mn-lt"/>
                        </a:rPr>
                        <a:t>Source in-season products from local suppliers </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lgn="ctr">
                        <a:lnSpc>
                          <a:spcPct val="100000"/>
                        </a:lnSpc>
                        <a:spcAft>
                          <a:spcPts val="400"/>
                        </a:spcAft>
                        <a:buNone/>
                      </a:pPr>
                      <a:r>
                        <a:rPr lang="en-GB" sz="1050" b="0" i="1" u="none" strike="noStrike" noProof="0">
                          <a:solidFill>
                            <a:srgbClr val="2B660F"/>
                          </a:solidFill>
                          <a:effectLst/>
                          <a:latin typeface="+mn-lt"/>
                        </a:rPr>
                        <a:t>Not a focus area for the customer.</a:t>
                      </a:r>
                      <a:endParaRPr lang="en-US" sz="2400" i="1" noProof="0">
                        <a:solidFill>
                          <a:srgbClr val="2B660F"/>
                        </a:solidFill>
                        <a:latin typeface="+mn-lt"/>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lgn="ctr">
                        <a:lnSpc>
                          <a:spcPct val="100000"/>
                        </a:lnSpc>
                        <a:spcAft>
                          <a:spcPts val="400"/>
                        </a:spcAft>
                        <a:buNone/>
                      </a:pPr>
                      <a:r>
                        <a:rPr lang="en-GB" sz="1050" b="0" i="1" u="none" strike="noStrike" noProof="0">
                          <a:solidFill>
                            <a:srgbClr val="2B660F"/>
                          </a:solidFill>
                          <a:effectLst/>
                          <a:latin typeface="+mn-lt"/>
                        </a:rPr>
                        <a:t>Not a focus area for the customer.</a:t>
                      </a:r>
                      <a:endParaRPr lang="en-US" sz="2400" i="1" noProof="0">
                        <a:solidFill>
                          <a:srgbClr val="2B660F"/>
                        </a:solidFill>
                        <a:latin typeface="+mn-lt"/>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lgn="ctr">
                        <a:lnSpc>
                          <a:spcPct val="100000"/>
                        </a:lnSpc>
                        <a:spcAft>
                          <a:spcPts val="400"/>
                        </a:spcAft>
                        <a:buNone/>
                      </a:pPr>
                      <a:r>
                        <a:rPr lang="en-GB" sz="1050" b="0" i="1" u="none" strike="noStrike" noProof="0">
                          <a:solidFill>
                            <a:srgbClr val="2B660F"/>
                          </a:solidFill>
                          <a:effectLst/>
                          <a:latin typeface="+mn-lt"/>
                        </a:rPr>
                        <a:t>Not a focus area for the customer.</a:t>
                      </a:r>
                      <a:endParaRPr lang="en-US" sz="2400" i="1" noProof="0">
                        <a:solidFill>
                          <a:srgbClr val="2B660F"/>
                        </a:solidFill>
                        <a:latin typeface="+mn-lt"/>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1596644">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0" lvl="0" indent="0" algn="ctr">
                        <a:lnSpc>
                          <a:spcPct val="100000"/>
                        </a:lnSpc>
                        <a:spcAft>
                          <a:spcPts val="400"/>
                        </a:spcAft>
                        <a:buNone/>
                      </a:pPr>
                      <a:r>
                        <a:rPr lang="en-GB" sz="1050" b="0" i="1" u="none" strike="noStrike" noProof="0">
                          <a:solidFill>
                            <a:srgbClr val="2B660F"/>
                          </a:solidFill>
                          <a:effectLst/>
                          <a:latin typeface="+mn-lt"/>
                        </a:rPr>
                        <a:t>Not a focus area for the customer.</a:t>
                      </a:r>
                      <a:endParaRPr lang="en-US" sz="2400" i="1" noProof="0">
                        <a:solidFill>
                          <a:srgbClr val="2B660F"/>
                        </a:solidFill>
                        <a:latin typeface="+mn-lt"/>
                      </a:endParaRP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indent="-120650" algn="l" rtl="0" fontAlgn="base">
                        <a:lnSpc>
                          <a:spcPct val="100000"/>
                        </a:lnSpc>
                        <a:spcAft>
                          <a:spcPts val="400"/>
                        </a:spcAft>
                        <a:buFont typeface="Arial" panose="020B0604020202020204" pitchFamily="34" charset="0"/>
                        <a:buChar char="•"/>
                      </a:pPr>
                      <a:r>
                        <a:rPr lang="en-US" sz="1000" kern="1200" noProof="0">
                          <a:solidFill>
                            <a:srgbClr val="2B660F"/>
                          </a:solidFill>
                          <a:highlight>
                            <a:srgbClr val="4FE2F3"/>
                          </a:highlight>
                          <a:latin typeface="+mn-lt"/>
                          <a:ea typeface="+mn-ea"/>
                          <a:cs typeface="Leelawadee" panose="020B0502040204020203" pitchFamily="34" charset="-34"/>
                        </a:rPr>
                        <a:t>Goal: </a:t>
                      </a:r>
                      <a:r>
                        <a:rPr lang="en-US" sz="1050" b="0" i="0" noProof="0">
                          <a:solidFill>
                            <a:srgbClr val="2B660F"/>
                          </a:solidFill>
                          <a:effectLst/>
                          <a:latin typeface="+mn-lt"/>
                          <a:cs typeface="Leelawadee"/>
                        </a:rPr>
                        <a:t>Cook small batches on demand to reduce food waste </a:t>
                      </a:r>
                    </a:p>
                    <a:p>
                      <a:pPr marL="120650" lvl="0" indent="-120650" algn="l">
                        <a:lnSpc>
                          <a:spcPct val="100000"/>
                        </a:lnSpc>
                        <a:spcAft>
                          <a:spcPts val="400"/>
                        </a:spcAft>
                        <a:buFont typeface="Arial" panose="020B0604020202020204" pitchFamily="34" charset="0"/>
                        <a:buChar char="•"/>
                      </a:pPr>
                      <a:r>
                        <a:rPr lang="en-US" sz="1000" kern="1200" noProof="0">
                          <a:solidFill>
                            <a:srgbClr val="2B660F"/>
                          </a:solidFill>
                          <a:highlight>
                            <a:srgbClr val="4FE2F3"/>
                          </a:highlight>
                          <a:latin typeface="+mn-lt"/>
                          <a:ea typeface="+mn-ea"/>
                          <a:cs typeface="Leelawadee" panose="020B0502040204020203" pitchFamily="34" charset="-34"/>
                        </a:rPr>
                        <a:t>Goal: </a:t>
                      </a:r>
                      <a:r>
                        <a:rPr lang="en-US" sz="1050" b="0" i="0" noProof="0">
                          <a:solidFill>
                            <a:srgbClr val="2B660F"/>
                          </a:solidFill>
                          <a:effectLst/>
                          <a:latin typeface="+mn-lt"/>
                          <a:cs typeface="Leelawadee"/>
                        </a:rPr>
                        <a:t>Forecast and dynamically schedule fresh produce production </a:t>
                      </a:r>
                    </a:p>
                    <a:p>
                      <a:pPr marL="120650" lvl="0" indent="-120650" algn="l">
                        <a:lnSpc>
                          <a:spcPct val="100000"/>
                        </a:lnSpc>
                        <a:spcAft>
                          <a:spcPts val="400"/>
                        </a:spcAft>
                        <a:buFont typeface="Arial" panose="020B0604020202020204" pitchFamily="34" charset="0"/>
                        <a:buChar char="•"/>
                      </a:pPr>
                      <a:r>
                        <a:rPr lang="en-US" sz="1000" kern="1200" noProof="0">
                          <a:solidFill>
                            <a:srgbClr val="2B660F"/>
                          </a:solidFill>
                          <a:highlight>
                            <a:srgbClr val="4FE2F3"/>
                          </a:highlight>
                          <a:latin typeface="+mn-lt"/>
                          <a:ea typeface="+mn-ea"/>
                          <a:cs typeface="Leelawadee" panose="020B0502040204020203" pitchFamily="34" charset="-34"/>
                        </a:rPr>
                        <a:t>Goal: </a:t>
                      </a:r>
                      <a:r>
                        <a:rPr lang="en-US" sz="1050" b="0" i="0" noProof="0">
                          <a:solidFill>
                            <a:srgbClr val="2B660F"/>
                          </a:solidFill>
                          <a:effectLst/>
                          <a:latin typeface="+mn-lt"/>
                          <a:cs typeface="Leelawadee"/>
                        </a:rPr>
                        <a:t>Continue to offer </a:t>
                      </a:r>
                      <a:br>
                        <a:rPr lang="en-US" sz="1050" b="0" i="0" noProof="0">
                          <a:solidFill>
                            <a:srgbClr val="2B660F"/>
                          </a:solidFill>
                          <a:effectLst/>
                          <a:latin typeface="+mn-lt"/>
                          <a:cs typeface="Leelawadee"/>
                        </a:rPr>
                      </a:br>
                      <a:r>
                        <a:rPr lang="en-US" sz="1050" b="0" i="0" noProof="0">
                          <a:solidFill>
                            <a:srgbClr val="2B660F"/>
                          </a:solidFill>
                          <a:effectLst/>
                          <a:latin typeface="+mn-lt"/>
                          <a:cs typeface="Leelawadee"/>
                        </a:rPr>
                        <a:t>eco-friendly products for clients </a:t>
                      </a: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lvl="0" indent="-120650" algn="l">
                        <a:lnSpc>
                          <a:spcPct val="100000"/>
                        </a:lnSpc>
                        <a:spcAft>
                          <a:spcPts val="400"/>
                        </a:spcAft>
                        <a:buFont typeface="Arial"/>
                        <a:buChar char="•"/>
                      </a:pPr>
                      <a:r>
                        <a:rPr lang="en-US" sz="1000" kern="1200" noProof="0">
                          <a:solidFill>
                            <a:srgbClr val="2B660F"/>
                          </a:solidFill>
                          <a:highlight>
                            <a:srgbClr val="4FE2F3"/>
                          </a:highlight>
                          <a:latin typeface="+mn-lt"/>
                          <a:ea typeface="+mn-ea"/>
                          <a:cs typeface="Leelawadee" panose="020B0502040204020203" pitchFamily="34" charset="-34"/>
                        </a:rPr>
                        <a:t>Goal: </a:t>
                      </a:r>
                      <a:r>
                        <a:rPr lang="en-US" sz="1050" b="0" i="0" u="none" strike="noStrike" noProof="0">
                          <a:solidFill>
                            <a:srgbClr val="2B660F"/>
                          </a:solidFill>
                          <a:effectLst/>
                          <a:latin typeface="+mn-lt"/>
                        </a:rPr>
                        <a:t>Prioritize the safety of the team and everyone they serve</a:t>
                      </a: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lgn="ctr">
                        <a:lnSpc>
                          <a:spcPct val="100000"/>
                        </a:lnSpc>
                        <a:spcAft>
                          <a:spcPts val="400"/>
                        </a:spcAft>
                        <a:buNone/>
                      </a:pPr>
                      <a:r>
                        <a:rPr lang="en-GB" sz="1050" b="0" i="1" u="none" strike="noStrike" noProof="0">
                          <a:solidFill>
                            <a:srgbClr val="2B660F"/>
                          </a:solidFill>
                          <a:effectLst/>
                          <a:latin typeface="+mn-lt"/>
                        </a:rPr>
                        <a:t>Not a focus area for the customer.</a:t>
                      </a:r>
                      <a:endParaRPr lang="en-US" sz="1050" i="1" noProof="0">
                        <a:solidFill>
                          <a:srgbClr val="2B660F"/>
                        </a:solidFill>
                        <a:latin typeface="+mn-lt"/>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r h="1596644">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922F11"/>
                          </a:solidFill>
                          <a:latin typeface="+mj-lt"/>
                          <a:ea typeface="+mn-ea"/>
                          <a:cs typeface="Leelawadee"/>
                        </a:rPr>
                        <a:t>POSITIVE </a:t>
                      </a:r>
                      <a:br>
                        <a:rPr lang="en-US" sz="1400" kern="1200">
                          <a:solidFill>
                            <a:srgbClr val="922F11"/>
                          </a:solidFill>
                          <a:latin typeface="+mj-lt"/>
                          <a:ea typeface="+mn-ea"/>
                          <a:cs typeface="Leelawadee"/>
                        </a:rPr>
                      </a:br>
                      <a:r>
                        <a:rPr lang="en-US" sz="1400" kern="1200">
                          <a:solidFill>
                            <a:srgbClr val="922F11"/>
                          </a:solidFill>
                          <a:latin typeface="+mj-lt"/>
                          <a:ea typeface="+mn-ea"/>
                          <a:cs typeface="Leelawadee"/>
                        </a:rPr>
                        <a:t>CHOICES</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E6D27"/>
                    </a:solidFill>
                  </a:tcPr>
                </a:tc>
                <a:tc>
                  <a:txBody>
                    <a:bodyPr/>
                    <a:lstStyle/>
                    <a:p>
                      <a:pPr marL="0" lvl="0" indent="0" algn="ctr">
                        <a:lnSpc>
                          <a:spcPct val="100000"/>
                        </a:lnSpc>
                        <a:spcAft>
                          <a:spcPts val="400"/>
                        </a:spcAft>
                        <a:buNone/>
                      </a:pPr>
                      <a:r>
                        <a:rPr lang="en-GB" sz="1050" b="0" i="1" u="none" strike="noStrike" noProof="0">
                          <a:solidFill>
                            <a:srgbClr val="2B660F"/>
                          </a:solidFill>
                          <a:effectLst/>
                          <a:latin typeface="+mn-lt"/>
                        </a:rPr>
                        <a:t>Not a focus area for the customer.</a:t>
                      </a:r>
                      <a:endParaRPr lang="en-US" sz="1050" i="1" noProof="0">
                        <a:solidFill>
                          <a:srgbClr val="2B660F"/>
                        </a:solidFill>
                        <a:latin typeface="+mn-lt"/>
                      </a:endParaRP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lgn="ctr">
                        <a:lnSpc>
                          <a:spcPct val="100000"/>
                        </a:lnSpc>
                        <a:spcAft>
                          <a:spcPts val="400"/>
                        </a:spcAft>
                        <a:buNone/>
                      </a:pPr>
                      <a:r>
                        <a:rPr lang="en-GB" sz="1050" b="0" i="1" u="none" strike="noStrike" noProof="0">
                          <a:solidFill>
                            <a:srgbClr val="2B660F"/>
                          </a:solidFill>
                          <a:effectLst/>
                          <a:latin typeface="+mn-lt"/>
                        </a:rPr>
                        <a:t>Not a focus area for the customer.</a:t>
                      </a:r>
                      <a:endParaRPr lang="en-US" sz="2400" i="1" noProof="0">
                        <a:solidFill>
                          <a:srgbClr val="2B660F"/>
                        </a:solidFill>
                        <a:latin typeface="+mn-lt"/>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lgn="ctr">
                        <a:lnSpc>
                          <a:spcPct val="100000"/>
                        </a:lnSpc>
                        <a:spcAft>
                          <a:spcPts val="400"/>
                        </a:spcAft>
                        <a:buNone/>
                      </a:pPr>
                      <a:r>
                        <a:rPr lang="en-GB" sz="1050" b="0" i="1" u="none" strike="noStrike" noProof="0">
                          <a:solidFill>
                            <a:srgbClr val="2B660F"/>
                          </a:solidFill>
                          <a:effectLst/>
                          <a:latin typeface="+mn-lt"/>
                        </a:rPr>
                        <a:t>Not a focus area for the customer.</a:t>
                      </a:r>
                      <a:endParaRPr lang="en-US" sz="2400" i="1" noProof="0">
                        <a:solidFill>
                          <a:srgbClr val="2B660F"/>
                        </a:solidFill>
                        <a:latin typeface="+mn-lt"/>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marR="0" lvl="0" indent="-120650" algn="l">
                        <a:lnSpc>
                          <a:spcPct val="100000"/>
                        </a:lnSpc>
                        <a:spcBef>
                          <a:spcPts val="0"/>
                        </a:spcBef>
                        <a:spcAft>
                          <a:spcPts val="400"/>
                        </a:spcAft>
                        <a:buFont typeface="Arial"/>
                        <a:buChar char="•"/>
                      </a:pPr>
                      <a:r>
                        <a:rPr lang="en-US" sz="1000" kern="1200" noProof="0">
                          <a:solidFill>
                            <a:srgbClr val="2B660F"/>
                          </a:solidFill>
                          <a:highlight>
                            <a:srgbClr val="4FE2F3"/>
                          </a:highlight>
                          <a:latin typeface="+mn-lt"/>
                          <a:ea typeface="+mn-ea"/>
                          <a:cs typeface="Leelawadee" panose="020B0502040204020203" pitchFamily="34" charset="-34"/>
                        </a:rPr>
                        <a:t>Goal:</a:t>
                      </a:r>
                      <a:r>
                        <a:rPr lang="en-US" sz="1050" b="0" i="0" u="none" strike="noStrike" kern="1200" cap="none" spc="0" normalizeH="0" baseline="0" noProof="0">
                          <a:ln>
                            <a:noFill/>
                          </a:ln>
                          <a:solidFill>
                            <a:srgbClr val="2B660F"/>
                          </a:solidFill>
                          <a:effectLst/>
                          <a:uLnTx/>
                          <a:uFillTx/>
                          <a:latin typeface="+mn-lt"/>
                        </a:rPr>
                        <a:t> Offer plant-based menus that are healthy for people and the planet</a:t>
                      </a:r>
                    </a:p>
                    <a:p>
                      <a:pPr marL="120650" marR="0" lvl="0" indent="-120650" algn="l">
                        <a:lnSpc>
                          <a:spcPct val="100000"/>
                        </a:lnSpc>
                        <a:spcBef>
                          <a:spcPts val="0"/>
                        </a:spcBef>
                        <a:spcAft>
                          <a:spcPts val="400"/>
                        </a:spcAft>
                        <a:buFont typeface="Arial"/>
                        <a:buChar char="•"/>
                      </a:pPr>
                      <a:r>
                        <a:rPr lang="en-US" sz="1000" kern="1200" noProof="0">
                          <a:solidFill>
                            <a:srgbClr val="2B660F"/>
                          </a:solidFill>
                          <a:highlight>
                            <a:srgbClr val="4FE2F3"/>
                          </a:highlight>
                          <a:latin typeface="+mn-lt"/>
                          <a:ea typeface="+mn-ea"/>
                          <a:cs typeface="Leelawadee" panose="020B0502040204020203" pitchFamily="34" charset="-34"/>
                        </a:rPr>
                        <a:t>Goal: </a:t>
                      </a:r>
                      <a:r>
                        <a:rPr lang="en-US" sz="1050" b="0" i="0" u="none" strike="noStrike" kern="1200" cap="none" spc="0" normalizeH="0" baseline="0" noProof="0">
                          <a:ln>
                            <a:noFill/>
                          </a:ln>
                          <a:solidFill>
                            <a:srgbClr val="2B660F"/>
                          </a:solidFill>
                          <a:effectLst/>
                          <a:uLnTx/>
                          <a:uFillTx/>
                          <a:latin typeface="+mn-lt"/>
                        </a:rPr>
                        <a:t>Offer fresh ingredients that meet diverse nutritional needs</a:t>
                      </a:r>
                    </a:p>
                    <a:p>
                      <a:pPr marL="120650" marR="0" lvl="0" indent="-120650" algn="l">
                        <a:lnSpc>
                          <a:spcPct val="100000"/>
                        </a:lnSpc>
                        <a:spcBef>
                          <a:spcPts val="0"/>
                        </a:spcBef>
                        <a:spcAft>
                          <a:spcPts val="400"/>
                        </a:spcAft>
                        <a:buFont typeface="Arial"/>
                        <a:buChar char="•"/>
                      </a:pPr>
                      <a:r>
                        <a:rPr lang="en-US" sz="1000" kern="1200" noProof="0">
                          <a:solidFill>
                            <a:srgbClr val="2B660F"/>
                          </a:solidFill>
                          <a:highlight>
                            <a:srgbClr val="4FE2F3"/>
                          </a:highlight>
                          <a:latin typeface="+mn-lt"/>
                          <a:ea typeface="+mn-ea"/>
                          <a:cs typeface="Leelawadee" panose="020B0502040204020203" pitchFamily="34" charset="-34"/>
                        </a:rPr>
                        <a:t>Goal: </a:t>
                      </a:r>
                      <a:r>
                        <a:rPr lang="en-US" sz="1050" b="0" i="0" u="none" strike="noStrike" kern="1200" cap="none" spc="0" normalizeH="0" baseline="0" noProof="0">
                          <a:ln>
                            <a:noFill/>
                          </a:ln>
                          <a:solidFill>
                            <a:srgbClr val="2B660F"/>
                          </a:solidFill>
                          <a:effectLst/>
                          <a:uLnTx/>
                          <a:uFillTx/>
                          <a:latin typeface="+mn-lt"/>
                        </a:rPr>
                        <a:t>Promote food education and wellness, encouraging positive behaviors</a:t>
                      </a:r>
                      <a:br>
                        <a:rPr lang="en-US" sz="1050" b="0" i="0" u="none" strike="noStrike" kern="1200" cap="none" spc="0" normalizeH="0" baseline="0" noProof="0">
                          <a:ln>
                            <a:noFill/>
                          </a:ln>
                          <a:solidFill>
                            <a:srgbClr val="2B660F"/>
                          </a:solidFill>
                          <a:effectLst/>
                          <a:uLnTx/>
                          <a:uFillTx/>
                          <a:latin typeface="+mn-lt"/>
                        </a:rPr>
                      </a:br>
                      <a:r>
                        <a:rPr lang="en-US" sz="1050" b="0" i="0" u="none" strike="noStrike" kern="1200" cap="none" spc="0" normalizeH="0" baseline="0" noProof="0">
                          <a:ln>
                            <a:noFill/>
                          </a:ln>
                          <a:solidFill>
                            <a:srgbClr val="2B660F"/>
                          </a:solidFill>
                          <a:effectLst/>
                          <a:uLnTx/>
                          <a:uFillTx/>
                          <a:latin typeface="+mn-lt"/>
                        </a:rPr>
                        <a:t>for health </a:t>
                      </a: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88316528"/>
                  </a:ext>
                </a:extLst>
              </a:tr>
            </a:tbl>
          </a:graphicData>
        </a:graphic>
      </p:graphicFrame>
      <p:pic>
        <p:nvPicPr>
          <p:cNvPr id="5" name="Picture 4" descr="A logo of a leaf in a circle&#10;&#10;Description automatically generated">
            <a:extLst>
              <a:ext uri="{FF2B5EF4-FFF2-40B4-BE49-F238E27FC236}">
                <a16:creationId xmlns:a16="http://schemas.microsoft.com/office/drawing/2014/main" id="{B9647F1C-A84F-AA80-0737-80F092E113C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pic>
        <p:nvPicPr>
          <p:cNvPr id="6" name="Picture 5" descr="A blue and green windmill with green arrows&#10;&#10;Description automatically generated">
            <a:extLst>
              <a:ext uri="{FF2B5EF4-FFF2-40B4-BE49-F238E27FC236}">
                <a16:creationId xmlns:a16="http://schemas.microsoft.com/office/drawing/2014/main" id="{C93F6550-D494-98A6-2138-C0F4A15FFCA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3411291"/>
            <a:ext cx="556204" cy="604020"/>
          </a:xfrm>
          <a:prstGeom prst="rect">
            <a:avLst/>
          </a:prstGeom>
        </p:spPr>
      </p:pic>
      <p:pic>
        <p:nvPicPr>
          <p:cNvPr id="7" name="Picture 6" descr="A logo of a hand and a globe&#10;&#10;Description automatically generated">
            <a:extLst>
              <a:ext uri="{FF2B5EF4-FFF2-40B4-BE49-F238E27FC236}">
                <a16:creationId xmlns:a16="http://schemas.microsoft.com/office/drawing/2014/main" id="{E98B08ED-3036-D88B-0EFA-52DE688DACC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27528" y="5025410"/>
            <a:ext cx="536916" cy="583072"/>
          </a:xfrm>
          <a:prstGeom prst="rect">
            <a:avLst/>
          </a:prstGeom>
        </p:spPr>
      </p:pic>
      <p:pic>
        <p:nvPicPr>
          <p:cNvPr id="16" name="Picture 6" descr="Hiring] IT Product Manager @American Food &amp; Vending ⏐ American Dining  Creations">
            <a:extLst>
              <a:ext uri="{FF2B5EF4-FFF2-40B4-BE49-F238E27FC236}">
                <a16:creationId xmlns:a16="http://schemas.microsoft.com/office/drawing/2014/main" id="{CE12713F-9E40-A824-8911-058F2B3735FF}"/>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42344"/>
          <a:stretch>
            <a:fillRect/>
          </a:stretch>
        </p:blipFill>
        <p:spPr bwMode="auto">
          <a:xfrm>
            <a:off x="10583207" y="249642"/>
            <a:ext cx="1370288" cy="837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9309889"/>
      </p:ext>
    </p:extLst>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EA06B7-ABDE-53DA-9192-ABB7ABA0A553}"/>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14FB8D88-D022-F22C-F2EA-030E22F663B1}"/>
              </a:ext>
            </a:extLst>
          </p:cNvPr>
          <p:cNvGraphicFramePr>
            <a:graphicFrameLocks/>
          </p:cNvGraphicFramePr>
          <p:nvPr>
            <p:custDataLst>
              <p:tags r:id="rId1"/>
            </p:custDataLst>
            <p:extLst>
              <p:ext uri="{D42A27DB-BD31-4B8C-83A1-F6EECF244321}">
                <p14:modId xmlns:p14="http://schemas.microsoft.com/office/powerpoint/2010/main" val="40336759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2" name="think-cell data - do not delete" hidden="1">
                        <a:extLst>
                          <a:ext uri="{FF2B5EF4-FFF2-40B4-BE49-F238E27FC236}">
                            <a16:creationId xmlns:a16="http://schemas.microsoft.com/office/drawing/2014/main" id="{14FB8D88-D022-F22C-F2EA-030E22F663B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Title 6">
            <a:extLst>
              <a:ext uri="{FF2B5EF4-FFF2-40B4-BE49-F238E27FC236}">
                <a16:creationId xmlns:a16="http://schemas.microsoft.com/office/drawing/2014/main" id="{38210746-3DB5-37DD-870D-5DFC71BEA134}"/>
              </a:ext>
            </a:extLst>
          </p:cNvPr>
          <p:cNvSpPr>
            <a:spLocks noGrp="1"/>
          </p:cNvSpPr>
          <p:nvPr>
            <p:ph type="title"/>
          </p:nvPr>
        </p:nvSpPr>
        <p:spPr>
          <a:xfrm>
            <a:off x="304798" y="246888"/>
            <a:ext cx="11585448" cy="969264"/>
          </a:xfrm>
        </p:spPr>
        <p:txBody>
          <a:bodyPr vert="horz" rIns="0"/>
          <a:lstStyle/>
          <a:p>
            <a:r>
              <a:rPr lang="en-US" sz="3000"/>
              <a:t>COMMONALITY BETWEEN SYSCO’S AND PEP+ FOCUS AREAS</a:t>
            </a:r>
            <a:br>
              <a:rPr lang="en-US" sz="3000"/>
            </a:br>
            <a:r>
              <a:rPr lang="en-US" sz="1800" i="1"/>
              <a:t>And how these focus areas align with pep+ pillars</a:t>
            </a:r>
          </a:p>
        </p:txBody>
      </p:sp>
      <p:pic>
        <p:nvPicPr>
          <p:cNvPr id="11" name="Picture 10">
            <a:extLst>
              <a:ext uri="{FF2B5EF4-FFF2-40B4-BE49-F238E27FC236}">
                <a16:creationId xmlns:a16="http://schemas.microsoft.com/office/drawing/2014/main" id="{1918EC4F-2A7A-7A23-2013-B29A5A4E4F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11053123" y="422612"/>
            <a:ext cx="857892" cy="33209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Top Corners Rounded 11">
            <a:extLst>
              <a:ext uri="{FF2B5EF4-FFF2-40B4-BE49-F238E27FC236}">
                <a16:creationId xmlns:a16="http://schemas.microsoft.com/office/drawing/2014/main" id="{D72AF8C9-6C28-BC06-4813-03A86B1BB152}"/>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3" name="Table 4">
            <a:extLst>
              <a:ext uri="{FF2B5EF4-FFF2-40B4-BE49-F238E27FC236}">
                <a16:creationId xmlns:a16="http://schemas.microsoft.com/office/drawing/2014/main" id="{05AC4ADC-0B6F-A75A-72DC-29AEAEA5A53A}"/>
              </a:ext>
            </a:extLst>
          </p:cNvPr>
          <p:cNvGraphicFramePr>
            <a:graphicFrameLocks noGrp="1"/>
          </p:cNvGraphicFramePr>
          <p:nvPr>
            <p:extLst>
              <p:ext uri="{D42A27DB-BD31-4B8C-83A1-F6EECF244321}">
                <p14:modId xmlns:p14="http://schemas.microsoft.com/office/powerpoint/2010/main" val="600373181"/>
              </p:ext>
            </p:extLst>
          </p:nvPr>
        </p:nvGraphicFramePr>
        <p:xfrm>
          <a:off x="-7620" y="1148230"/>
          <a:ext cx="11986260" cy="5038979"/>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3332480">
                  <a:extLst>
                    <a:ext uri="{9D8B030D-6E8A-4147-A177-3AD203B41FA5}">
                      <a16:colId xmlns:a16="http://schemas.microsoft.com/office/drawing/2014/main" val="2382844442"/>
                    </a:ext>
                  </a:extLst>
                </a:gridCol>
                <a:gridCol w="3332480">
                  <a:extLst>
                    <a:ext uri="{9D8B030D-6E8A-4147-A177-3AD203B41FA5}">
                      <a16:colId xmlns:a16="http://schemas.microsoft.com/office/drawing/2014/main" val="957515009"/>
                    </a:ext>
                  </a:extLst>
                </a:gridCol>
                <a:gridCol w="3332480">
                  <a:extLst>
                    <a:ext uri="{9D8B030D-6E8A-4147-A177-3AD203B41FA5}">
                      <a16:colId xmlns:a16="http://schemas.microsoft.com/office/drawing/2014/main" val="2353111847"/>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ts val="1575"/>
                        </a:lnSpc>
                      </a:pPr>
                      <a:r>
                        <a:rPr lang="en-US" sz="1200" b="1" i="0">
                          <a:solidFill>
                            <a:schemeClr val="bg1"/>
                          </a:solidFill>
                          <a:effectLst/>
                          <a:latin typeface="+mn-lt"/>
                          <a:cs typeface="Leelawadee"/>
                        </a:rPr>
                        <a:t>Products​</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ts val="1575"/>
                        </a:lnSpc>
                      </a:pPr>
                      <a:r>
                        <a:rPr lang="en-US" sz="1200" b="1" i="0">
                          <a:solidFill>
                            <a:schemeClr val="bg1"/>
                          </a:solidFill>
                          <a:effectLst/>
                          <a:latin typeface="+mn-lt"/>
                          <a:cs typeface="Leelawadee"/>
                        </a:rPr>
                        <a:t>People​</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ts val="1575"/>
                        </a:lnSpc>
                      </a:pPr>
                      <a:r>
                        <a:rPr lang="en-US" sz="1200" b="1" i="0">
                          <a:solidFill>
                            <a:schemeClr val="bg1"/>
                          </a:solidFill>
                          <a:effectLst/>
                          <a:latin typeface="+mn-lt"/>
                          <a:cs typeface="Leelawadee"/>
                        </a:rPr>
                        <a:t>Planet</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4791456">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50" b="0" i="1" u="none" strike="noStrike" kern="1200" cap="none" spc="0" normalizeH="0" baseline="0" noProof="0">
                          <a:ln>
                            <a:noFill/>
                          </a:ln>
                          <a:solidFill>
                            <a:schemeClr val="accent3"/>
                          </a:solidFill>
                          <a:effectLst/>
                          <a:uLnTx/>
                          <a:uFillTx/>
                          <a:latin typeface="+mn-lt"/>
                        </a:rPr>
                        <a:t>No commonalities.</a:t>
                      </a: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marR="0" lvl="0" indent="-1206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sz="1050" b="0" i="0" u="none" strike="noStrike" kern="1200">
                          <a:solidFill>
                            <a:schemeClr val="accent3"/>
                          </a:solidFill>
                          <a:effectLst/>
                          <a:highlight>
                            <a:srgbClr val="FFC624"/>
                          </a:highlight>
                          <a:latin typeface="+mn-lt"/>
                          <a:ea typeface="+mn-ea"/>
                          <a:cs typeface="+mn-cs"/>
                        </a:rPr>
                        <a:t>Target</a:t>
                      </a:r>
                      <a:r>
                        <a:rPr kumimoji="0" lang="en-GB" sz="1050" b="0" i="0" u="none" strike="noStrike" kern="1200" cap="none" spc="0" normalizeH="0" baseline="0">
                          <a:ln>
                            <a:noFill/>
                          </a:ln>
                          <a:solidFill>
                            <a:schemeClr val="accent3"/>
                          </a:solidFill>
                          <a:effectLst/>
                          <a:uLnTx/>
                          <a:uFillTx/>
                          <a:latin typeface="+mn-lt"/>
                          <a:ea typeface="+mn-ea"/>
                          <a:cs typeface="Leelawadee"/>
                        </a:rPr>
                        <a:t>: Generate $500M worth of good in our global communities, including 200M meals by the end of 2025. </a:t>
                      </a:r>
                    </a:p>
                    <a:p>
                      <a:pPr marL="350838" marR="0" lvl="1" indent="-176213" algn="l" defTabSz="914400" rtl="0" eaLnBrk="1" fontAlgn="base" latinLnBrk="0" hangingPunct="1">
                        <a:lnSpc>
                          <a:spcPct val="100000"/>
                        </a:lnSpc>
                        <a:spcBef>
                          <a:spcPts val="400"/>
                        </a:spcBef>
                        <a:spcAft>
                          <a:spcPts val="0"/>
                        </a:spcAft>
                        <a:buClrTx/>
                        <a:buSzTx/>
                        <a:buFont typeface="Wingdings" panose="05000000000000000000" pitchFamily="2" charset="2"/>
                        <a:buChar char="Ø"/>
                        <a:tabLst/>
                        <a:defRPr/>
                      </a:pPr>
                      <a:r>
                        <a:rPr kumimoji="0" lang="en-US" sz="1050" b="1" i="0" u="none" strike="noStrike" kern="1200" cap="none" spc="0" normalizeH="0" baseline="0">
                          <a:ln>
                            <a:noFill/>
                          </a:ln>
                          <a:solidFill>
                            <a:schemeClr val="accent3"/>
                          </a:solidFill>
                          <a:effectLst/>
                          <a:uLnTx/>
                          <a:uFillTx/>
                          <a:latin typeface="+mn-lt"/>
                          <a:ea typeface="+mn-ea"/>
                          <a:cs typeface="Leelawadee"/>
                        </a:rPr>
                        <a:t>pep+ alignment: Partner with communities to advance food security and make nutritious food accessible to 50 million people</a:t>
                      </a:r>
                      <a:endParaRPr kumimoji="0" lang="en-US" sz="1050" b="1" i="0" u="none" strike="noStrike" kern="1200" cap="none" spc="0" normalizeH="0" baseline="0" noProof="0">
                        <a:ln>
                          <a:noFill/>
                        </a:ln>
                        <a:solidFill>
                          <a:schemeClr val="accent3"/>
                        </a:solidFill>
                        <a:effectLst/>
                        <a:uLnTx/>
                        <a:uFillTx/>
                        <a:latin typeface="+mn-lt"/>
                        <a:ea typeface="+mn-ea"/>
                        <a:cs typeface="Leelawadee"/>
                      </a:endParaRP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marR="0" lvl="0" indent="-1206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sz="1050" b="0" i="0" u="none" strike="noStrike" kern="1200">
                          <a:solidFill>
                            <a:schemeClr val="accent3"/>
                          </a:solidFill>
                          <a:effectLst/>
                          <a:highlight>
                            <a:srgbClr val="FFC624"/>
                          </a:highlight>
                          <a:latin typeface="+mn-lt"/>
                          <a:ea typeface="+mn-ea"/>
                          <a:cs typeface="+mn-cs"/>
                        </a:rPr>
                        <a:t>Target</a:t>
                      </a:r>
                      <a:r>
                        <a:rPr kumimoji="0" lang="en-GB" sz="1050" b="0" i="0" u="none" strike="noStrike" kern="1200" cap="none" spc="0" normalizeH="0" baseline="0">
                          <a:ln>
                            <a:noFill/>
                          </a:ln>
                          <a:solidFill>
                            <a:schemeClr val="accent3"/>
                          </a:solidFill>
                          <a:effectLst/>
                          <a:highlight>
                            <a:srgbClr val="FFC624"/>
                          </a:highlight>
                          <a:uLnTx/>
                          <a:uFillTx/>
                          <a:latin typeface="+mn-lt"/>
                          <a:ea typeface="+mn-ea"/>
                          <a:cs typeface="Leelawadee"/>
                        </a:rPr>
                        <a:t>: </a:t>
                      </a:r>
                      <a:r>
                        <a:rPr kumimoji="0" lang="en-GB" sz="1050" b="0" i="0" u="none" strike="noStrike" kern="1200" cap="none" spc="0" normalizeH="0" baseline="0">
                          <a:ln>
                            <a:noFill/>
                          </a:ln>
                          <a:solidFill>
                            <a:schemeClr val="accent3"/>
                          </a:solidFill>
                          <a:effectLst/>
                          <a:uLnTx/>
                          <a:uFillTx/>
                          <a:latin typeface="+mn-lt"/>
                          <a:ea typeface="+mn-ea"/>
                          <a:cs typeface="Leelawadee"/>
                        </a:rPr>
                        <a:t>Divert 90% of waste, including food, from landfills </a:t>
                      </a:r>
                      <a:br>
                        <a:rPr kumimoji="0" lang="en-GB" sz="1050" b="0" i="0" u="none" strike="noStrike" kern="1200" cap="none" spc="0" normalizeH="0" baseline="0">
                          <a:ln>
                            <a:noFill/>
                          </a:ln>
                          <a:solidFill>
                            <a:schemeClr val="accent3"/>
                          </a:solidFill>
                          <a:effectLst/>
                          <a:uLnTx/>
                          <a:uFillTx/>
                          <a:latin typeface="+mn-lt"/>
                          <a:ea typeface="+mn-ea"/>
                          <a:cs typeface="Leelawadee"/>
                        </a:rPr>
                      </a:br>
                      <a:r>
                        <a:rPr kumimoji="0" lang="en-GB" sz="1050" b="0" i="0" u="none" strike="noStrike" kern="1200" cap="none" spc="0" normalizeH="0" baseline="0">
                          <a:ln>
                            <a:noFill/>
                          </a:ln>
                          <a:solidFill>
                            <a:schemeClr val="accent3"/>
                          </a:solidFill>
                          <a:effectLst/>
                          <a:uLnTx/>
                          <a:uFillTx/>
                          <a:latin typeface="+mn-lt"/>
                          <a:ea typeface="+mn-ea"/>
                          <a:cs typeface="Leelawadee"/>
                        </a:rPr>
                        <a:t>by the end of 2025. </a:t>
                      </a:r>
                    </a:p>
                    <a:p>
                      <a:pPr marL="350838" marR="0" lvl="1" indent="-176213" algn="l" defTabSz="914400" rtl="0" eaLnBrk="1" fontAlgn="base" latinLnBrk="0" hangingPunct="1">
                        <a:lnSpc>
                          <a:spcPct val="100000"/>
                        </a:lnSpc>
                        <a:spcBef>
                          <a:spcPts val="400"/>
                        </a:spcBef>
                        <a:spcAft>
                          <a:spcPts val="0"/>
                        </a:spcAft>
                        <a:buClrTx/>
                        <a:buSzTx/>
                        <a:buFont typeface="Wingdings" panose="05000000000000000000" pitchFamily="2" charset="2"/>
                        <a:buChar char="Ø"/>
                        <a:tabLst/>
                        <a:defRPr/>
                      </a:pPr>
                      <a:r>
                        <a:rPr kumimoji="0" lang="en-GB" sz="1050" b="1" i="0" u="none" strike="noStrike" kern="1200" cap="none" spc="0" normalizeH="0" baseline="0">
                          <a:ln>
                            <a:noFill/>
                          </a:ln>
                          <a:solidFill>
                            <a:schemeClr val="accent3"/>
                          </a:solidFill>
                          <a:effectLst/>
                          <a:uLnTx/>
                          <a:uFillTx/>
                          <a:latin typeface="+mn-lt"/>
                          <a:ea typeface="+mn-ea"/>
                          <a:cs typeface="Leelawadee"/>
                        </a:rPr>
                        <a:t>pep+ alignment: For our primary plastic packaging in key packaging markets, use 40% or greater recycled content in our plastic packaging by 2035 or sooner</a:t>
                      </a:r>
                      <a:endParaRPr lang="en-GB" sz="1050" b="0" i="0" u="none" strike="noStrike" kern="1200">
                        <a:solidFill>
                          <a:schemeClr val="accent3"/>
                        </a:solidFill>
                        <a:effectLst/>
                        <a:highlight>
                          <a:srgbClr val="FFC624"/>
                        </a:highlight>
                        <a:latin typeface="+mn-lt"/>
                        <a:ea typeface="+mn-ea"/>
                        <a:cs typeface="+mn-cs"/>
                      </a:endParaRPr>
                    </a:p>
                    <a:p>
                      <a:pPr marL="120650" marR="0" lvl="0" indent="-120650" algn="l" defTabSz="914400" rtl="0" eaLnBrk="1" fontAlgn="base" latinLnBrk="0" hangingPunct="1">
                        <a:lnSpc>
                          <a:spcPct val="100000"/>
                        </a:lnSpc>
                        <a:spcBef>
                          <a:spcPts val="1000"/>
                        </a:spcBef>
                        <a:spcAft>
                          <a:spcPts val="0"/>
                        </a:spcAft>
                        <a:buClrTx/>
                        <a:buSzTx/>
                        <a:buFont typeface="Arial" panose="020B0604020202020204" pitchFamily="34" charset="0"/>
                        <a:buChar char="•"/>
                        <a:tabLst/>
                        <a:defRPr/>
                      </a:pPr>
                      <a:r>
                        <a:rPr lang="en-GB" sz="1050" b="0" i="0" u="none" strike="noStrike" kern="1200">
                          <a:solidFill>
                            <a:schemeClr val="accent3"/>
                          </a:solidFill>
                          <a:effectLst/>
                          <a:highlight>
                            <a:srgbClr val="FFC624"/>
                          </a:highlight>
                          <a:latin typeface="+mn-lt"/>
                          <a:ea typeface="+mn-ea"/>
                          <a:cs typeface="+mn-cs"/>
                        </a:rPr>
                        <a:t>Target</a:t>
                      </a:r>
                      <a:r>
                        <a:rPr kumimoji="0" lang="en-GB" sz="1050" b="0" i="0" u="none" strike="noStrike" kern="1200" cap="none" spc="0" normalizeH="0" baseline="0">
                          <a:ln>
                            <a:noFill/>
                          </a:ln>
                          <a:solidFill>
                            <a:schemeClr val="accent3"/>
                          </a:solidFill>
                          <a:effectLst/>
                          <a:uLnTx/>
                          <a:uFillTx/>
                          <a:latin typeface="+mn-lt"/>
                          <a:ea typeface="+mn-ea"/>
                          <a:cs typeface="Leelawadee"/>
                        </a:rPr>
                        <a:t>: Ensure that suppliers covering 67% of our Scope 3 emissions establish science-based targets by the end of 2026.</a:t>
                      </a:r>
                    </a:p>
                    <a:p>
                      <a:pPr marL="350838" marR="0" lvl="1" indent="-176213" algn="l" defTabSz="914400" rtl="0" eaLnBrk="1" fontAlgn="auto" latinLnBrk="0" hangingPunct="1">
                        <a:lnSpc>
                          <a:spcPct val="100000"/>
                        </a:lnSpc>
                        <a:spcBef>
                          <a:spcPts val="400"/>
                        </a:spcBef>
                        <a:spcAft>
                          <a:spcPts val="0"/>
                        </a:spcAft>
                        <a:buClrTx/>
                        <a:buSzTx/>
                        <a:buFont typeface="Wingdings" pitchFamily="2" charset="2"/>
                        <a:buChar char="Ø"/>
                        <a:tabLst/>
                        <a:defRPr/>
                      </a:pPr>
                      <a:r>
                        <a:rPr lang="en-US" sz="1050" b="1" noProof="0">
                          <a:solidFill>
                            <a:schemeClr val="accent3"/>
                          </a:solidFill>
                          <a:latin typeface="+mn-lt"/>
                          <a:cs typeface="Leelawadee"/>
                        </a:rPr>
                        <a:t>pep+ alignment: Achieve a 50% reduction in </a:t>
                      </a:r>
                      <a:br>
                        <a:rPr lang="en-US" sz="1050" b="1" noProof="0">
                          <a:solidFill>
                            <a:schemeClr val="accent3"/>
                          </a:solidFill>
                          <a:latin typeface="+mn-lt"/>
                          <a:cs typeface="Leelawadee"/>
                        </a:rPr>
                      </a:br>
                      <a:r>
                        <a:rPr lang="en-US" sz="1050" b="1" noProof="0">
                          <a:solidFill>
                            <a:schemeClr val="accent3"/>
                          </a:solidFill>
                          <a:latin typeface="+mn-lt"/>
                          <a:cs typeface="Leelawadee"/>
                        </a:rPr>
                        <a:t>Scope 1 and 2 emissions by 2030 (vs 2022 baseline)</a:t>
                      </a:r>
                    </a:p>
                    <a:p>
                      <a:pPr marL="350838" marR="0" lvl="1" indent="-176213" algn="l" defTabSz="914400" rtl="0" eaLnBrk="1" fontAlgn="auto" latinLnBrk="0" hangingPunct="1">
                        <a:lnSpc>
                          <a:spcPct val="100000"/>
                        </a:lnSpc>
                        <a:spcBef>
                          <a:spcPts val="600"/>
                        </a:spcBef>
                        <a:spcAft>
                          <a:spcPts val="0"/>
                        </a:spcAft>
                        <a:buClrTx/>
                        <a:buSzTx/>
                        <a:buFont typeface="Wingdings" pitchFamily="2" charset="2"/>
                        <a:buChar char="Ø"/>
                        <a:tabLst/>
                        <a:defRPr/>
                      </a:pPr>
                      <a:r>
                        <a:rPr lang="en-US" sz="1050" b="1" i="0" u="none" strike="noStrike" kern="1200" cap="none" spc="0" normalizeH="0" baseline="0" noProof="0">
                          <a:ln>
                            <a:noFill/>
                          </a:ln>
                          <a:solidFill>
                            <a:schemeClr val="accent3"/>
                          </a:solidFill>
                          <a:effectLst/>
                          <a:uLnTx/>
                          <a:uFillTx/>
                          <a:latin typeface="+mn-lt"/>
                          <a:cs typeface="Leelawadee"/>
                        </a:rPr>
                        <a:t>pep+ alignment: Achieve a 42% reduction in </a:t>
                      </a:r>
                      <a:br>
                        <a:rPr lang="en-US" sz="1050" b="1" i="0" u="none" strike="noStrike" kern="1200" cap="none" spc="0" normalizeH="0" baseline="0" noProof="0">
                          <a:ln>
                            <a:noFill/>
                          </a:ln>
                          <a:solidFill>
                            <a:schemeClr val="accent3"/>
                          </a:solidFill>
                          <a:effectLst/>
                          <a:uLnTx/>
                          <a:uFillTx/>
                          <a:latin typeface="+mn-lt"/>
                          <a:cs typeface="Leelawadee"/>
                        </a:rPr>
                      </a:br>
                      <a:r>
                        <a:rPr lang="en-US" sz="1050" b="1" i="0" u="none" strike="noStrike" kern="1200" cap="none" spc="0" normalizeH="0" baseline="0" noProof="0">
                          <a:ln>
                            <a:noFill/>
                          </a:ln>
                          <a:solidFill>
                            <a:schemeClr val="accent3"/>
                          </a:solidFill>
                          <a:effectLst/>
                          <a:uLnTx/>
                          <a:uFillTx/>
                          <a:latin typeface="+mn-lt"/>
                          <a:cs typeface="Leelawadee"/>
                        </a:rPr>
                        <a:t>Scope 3 Energy &amp; Industry (E&amp;I) emissions by 2030 (vs 2022 baseline) </a:t>
                      </a:r>
                    </a:p>
                    <a:p>
                      <a:pPr marL="350838" marR="0" lvl="1" indent="-176213" algn="l" defTabSz="914400" rtl="0" eaLnBrk="1" fontAlgn="auto" latinLnBrk="0" hangingPunct="1">
                        <a:lnSpc>
                          <a:spcPct val="100000"/>
                        </a:lnSpc>
                        <a:spcBef>
                          <a:spcPts val="600"/>
                        </a:spcBef>
                        <a:spcAft>
                          <a:spcPts val="0"/>
                        </a:spcAft>
                        <a:buClrTx/>
                        <a:buSzTx/>
                        <a:buFont typeface="Wingdings" pitchFamily="2" charset="2"/>
                        <a:buChar char="Ø"/>
                        <a:tabLst/>
                        <a:defRPr/>
                      </a:pPr>
                      <a:r>
                        <a:rPr lang="en-US" sz="1050" b="1" i="0" u="none" strike="noStrike" kern="1200" cap="none" spc="0" normalizeH="0" baseline="0" noProof="0">
                          <a:ln>
                            <a:noFill/>
                          </a:ln>
                          <a:solidFill>
                            <a:schemeClr val="accent3"/>
                          </a:solidFill>
                          <a:effectLst/>
                          <a:uLnTx/>
                          <a:uFillTx/>
                          <a:latin typeface="+mn-lt"/>
                          <a:cs typeface="Leelawadee"/>
                        </a:rPr>
                        <a:t>pep+ alignment: Achieve a 30% reduction in </a:t>
                      </a:r>
                      <a:br>
                        <a:rPr lang="en-US" sz="1050" b="1" i="0" u="none" strike="noStrike" kern="1200" cap="none" spc="0" normalizeH="0" baseline="0" noProof="0">
                          <a:ln>
                            <a:noFill/>
                          </a:ln>
                          <a:solidFill>
                            <a:schemeClr val="accent3"/>
                          </a:solidFill>
                          <a:effectLst/>
                          <a:uLnTx/>
                          <a:uFillTx/>
                          <a:latin typeface="+mn-lt"/>
                          <a:cs typeface="Leelawadee"/>
                        </a:rPr>
                      </a:br>
                      <a:r>
                        <a:rPr lang="en-US" sz="1050" b="1" i="0" u="none" strike="noStrike" kern="1200" cap="none" spc="0" normalizeH="0" baseline="0" noProof="0">
                          <a:ln>
                            <a:noFill/>
                          </a:ln>
                          <a:solidFill>
                            <a:schemeClr val="accent3"/>
                          </a:solidFill>
                          <a:effectLst/>
                          <a:uLnTx/>
                          <a:uFillTx/>
                          <a:latin typeface="+mn-lt"/>
                          <a:cs typeface="Leelawadee"/>
                        </a:rPr>
                        <a:t>Scope 3 Forest, Land and Agriculture (FLAG) emissions by 2030 (vs 2022 baseline)</a:t>
                      </a:r>
                    </a:p>
                    <a:p>
                      <a:pPr marL="120650" indent="-120650">
                        <a:spcBef>
                          <a:spcPts val="1000"/>
                        </a:spcBef>
                        <a:buFont typeface="Arial" panose="020B0604020202020204" pitchFamily="34" charset="0"/>
                        <a:buChar char="•"/>
                      </a:pPr>
                      <a:r>
                        <a:rPr lang="en-GB" sz="1050" b="0" i="0" u="none" strike="noStrike" kern="1200">
                          <a:solidFill>
                            <a:schemeClr val="accent3"/>
                          </a:solidFill>
                          <a:effectLst/>
                          <a:highlight>
                            <a:srgbClr val="4FE2F3"/>
                          </a:highlight>
                          <a:latin typeface="+mn-lt"/>
                          <a:ea typeface="+mn-ea"/>
                          <a:cs typeface="+mn-cs"/>
                        </a:rPr>
                        <a:t>Goal:</a:t>
                      </a:r>
                      <a:r>
                        <a:rPr kumimoji="0" lang="en-GB" sz="1050" b="0" i="0" u="none" strike="noStrike" kern="1200" cap="none" spc="0" normalizeH="0" baseline="0">
                          <a:ln>
                            <a:noFill/>
                          </a:ln>
                          <a:solidFill>
                            <a:schemeClr val="accent3"/>
                          </a:solidFill>
                          <a:effectLst/>
                          <a:uLnTx/>
                          <a:uFillTx/>
                          <a:latin typeface="+mn-lt"/>
                          <a:ea typeface="+mn-ea"/>
                          <a:cs typeface="Leelawadee"/>
                        </a:rPr>
                        <a:t> Build our capacity to collect detailed packaging material data to establish a packaging sustainability baseline and set comprehensive goals by 2025.</a:t>
                      </a:r>
                    </a:p>
                    <a:p>
                      <a:pPr marL="350838" lvl="1" indent="-176213">
                        <a:spcBef>
                          <a:spcPts val="400"/>
                        </a:spcBef>
                        <a:buFont typeface="Wingdings" panose="05000000000000000000" pitchFamily="2" charset="2"/>
                        <a:buChar char="Ø"/>
                      </a:pPr>
                      <a:r>
                        <a:rPr kumimoji="0" lang="en-US" sz="1050" b="1" i="0" u="none" strike="noStrike" kern="1200" cap="none" spc="0" normalizeH="0" baseline="0">
                          <a:ln>
                            <a:noFill/>
                          </a:ln>
                          <a:solidFill>
                            <a:schemeClr val="accent3"/>
                          </a:solidFill>
                          <a:effectLst/>
                          <a:uLnTx/>
                          <a:uFillTx/>
                          <a:latin typeface="+mn-lt"/>
                          <a:ea typeface="+mn-ea"/>
                          <a:cs typeface="Leelawadee"/>
                        </a:rPr>
                        <a:t>pep+ alignment: Achieve 97% or greater reusable, recyclable, or compostable (RRC) packaging by design by 2030 in our primary and secondary packaging in our key packaging markets </a:t>
                      </a:r>
                      <a:endParaRPr kumimoji="0" lang="en-GB" sz="1050" b="1" i="0" u="none" strike="noStrike" kern="1200" cap="none" spc="0" normalizeH="0" baseline="0">
                        <a:ln>
                          <a:noFill/>
                        </a:ln>
                        <a:solidFill>
                          <a:schemeClr val="accent3"/>
                        </a:solidFill>
                        <a:effectLst/>
                        <a:uLnTx/>
                        <a:uFillTx/>
                        <a:latin typeface="+mn-lt"/>
                        <a:ea typeface="+mn-ea"/>
                        <a:cs typeface="Leelawadee"/>
                      </a:endParaRP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bl>
          </a:graphicData>
        </a:graphic>
      </p:graphicFrame>
      <p:pic>
        <p:nvPicPr>
          <p:cNvPr id="15" name="Picture 14" descr="A blue and green windmill with green arrows&#10;&#10;Description automatically generated">
            <a:extLst>
              <a:ext uri="{FF2B5EF4-FFF2-40B4-BE49-F238E27FC236}">
                <a16:creationId xmlns:a16="http://schemas.microsoft.com/office/drawing/2014/main" id="{72E19026-DCFC-9FB8-EABB-52FE80D8E7E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sp>
        <p:nvSpPr>
          <p:cNvPr id="17" name="TextBox 16">
            <a:extLst>
              <a:ext uri="{FF2B5EF4-FFF2-40B4-BE49-F238E27FC236}">
                <a16:creationId xmlns:a16="http://schemas.microsoft.com/office/drawing/2014/main" id="{5ED6E1F3-DD06-AF8C-F0FD-647E38172F4B}"/>
              </a:ext>
            </a:extLst>
          </p:cNvPr>
          <p:cNvSpPr txBox="1"/>
          <p:nvPr/>
        </p:nvSpPr>
        <p:spPr>
          <a:xfrm>
            <a:off x="8801100" y="6269189"/>
            <a:ext cx="2938463" cy="506261"/>
          </a:xfrm>
          <a:prstGeom prst="rect">
            <a:avLst/>
          </a:prstGeom>
          <a:solidFill>
            <a:srgbClr val="8EBC29"/>
          </a:solidFill>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a:ln>
                  <a:noFill/>
                </a:ln>
                <a:solidFill>
                  <a:schemeClr val="bg1"/>
                </a:solidFill>
                <a:effectLst/>
                <a:uLnTx/>
                <a:uFillTx/>
                <a:cs typeface="Leelawadee" panose="020B0502040204020203" pitchFamily="34" charset="-34"/>
              </a:rPr>
              <a:t>No common focus areas were identified across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a:ln>
                  <a:noFill/>
                </a:ln>
                <a:solidFill>
                  <a:schemeClr val="bg1"/>
                </a:solidFill>
                <a:effectLst/>
                <a:uLnTx/>
                <a:uFillTx/>
                <a:cs typeface="Leelawadee" panose="020B0502040204020203" pitchFamily="34" charset="-34"/>
              </a:rPr>
              <a:t>Positive Choices (PepsiCo) or Sysco.</a:t>
            </a:r>
          </a:p>
        </p:txBody>
      </p:sp>
    </p:spTree>
    <p:extLst>
      <p:ext uri="{BB962C8B-B14F-4D97-AF65-F5344CB8AC3E}">
        <p14:creationId xmlns:p14="http://schemas.microsoft.com/office/powerpoint/2010/main" val="3879105117"/>
      </p:ext>
    </p:extLst>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B04E4D-8595-548B-3D97-8B7992A9A377}"/>
            </a:ext>
          </a:extLst>
        </p:cNvPr>
        <p:cNvGrpSpPr/>
        <p:nvPr/>
      </p:nvGrpSpPr>
      <p:grpSpPr>
        <a:xfrm>
          <a:off x="0" y="0"/>
          <a:ext cx="0" cy="0"/>
          <a:chOff x="0" y="0"/>
          <a:chExt cx="0" cy="0"/>
        </a:xfrm>
      </p:grpSpPr>
      <p:pic>
        <p:nvPicPr>
          <p:cNvPr id="5122" name="Picture 2" descr="White Target Logo image for Free Download">
            <a:extLst>
              <a:ext uri="{FF2B5EF4-FFF2-40B4-BE49-F238E27FC236}">
                <a16:creationId xmlns:a16="http://schemas.microsoft.com/office/drawing/2014/main" id="{9DD1890F-FA4F-5E51-0CC8-F94694EBE9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799" y="2728687"/>
            <a:ext cx="5868687" cy="1256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6606191"/>
      </p:ext>
    </p:extLst>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E07837-64CA-5009-CD7B-64C79984772D}"/>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5677FE2C-B10B-2D3C-589C-A895561E3AC1}"/>
              </a:ext>
            </a:extLst>
          </p:cNvPr>
          <p:cNvGraphicFramePr>
            <a:graphicFrameLocks/>
          </p:cNvGraphicFramePr>
          <p:nvPr>
            <p:custDataLst>
              <p:tags r:id="rId1"/>
            </p:custDataLst>
            <p:extLst>
              <p:ext uri="{D42A27DB-BD31-4B8C-83A1-F6EECF244321}">
                <p14:modId xmlns:p14="http://schemas.microsoft.com/office/powerpoint/2010/main" val="41539291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5" name="think-cell data - do not delete" hidden="1">
                        <a:extLst>
                          <a:ext uri="{FF2B5EF4-FFF2-40B4-BE49-F238E27FC236}">
                            <a16:creationId xmlns:a16="http://schemas.microsoft.com/office/drawing/2014/main" id="{5677FE2C-B10B-2D3C-589C-A895561E3AC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7" name="Picture 4" descr="Target Logo PNG Transparent &amp; SVG Vector - Freebie Supply">
            <a:extLst>
              <a:ext uri="{FF2B5EF4-FFF2-40B4-BE49-F238E27FC236}">
                <a16:creationId xmlns:a16="http://schemas.microsoft.com/office/drawing/2014/main" id="{903A9333-7952-E1F4-B51A-71C49F3C5997}"/>
              </a:ext>
            </a:extLst>
          </p:cNvPr>
          <p:cNvPicPr>
            <a:picLocks noGrp="1" noChangeAspect="1" noChangeArrowheads="1"/>
          </p:cNvPicPr>
          <p:nvPr>
            <p:ph type="pic" sz="quarter" idx="14"/>
          </p:nvPr>
        </p:nvPicPr>
        <p:blipFill rotWithShape="1">
          <a:blip r:embed="rId6">
            <a:extLst>
              <a:ext uri="{28A0092B-C50C-407E-A947-70E740481C1C}">
                <a14:useLocalDpi xmlns:a14="http://schemas.microsoft.com/office/drawing/2010/main" val="0"/>
              </a:ext>
            </a:extLst>
          </a:blip>
          <a:srcRect l="-6092" t="-18528" r="-15736" b="-18528"/>
          <a:stretch>
            <a:fillRect/>
          </a:stretch>
        </p:blipFill>
        <p:spPr bwMode="auto">
          <a:xfrm>
            <a:off x="0" y="0"/>
            <a:ext cx="609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Single Corner Rounded 9">
            <a:extLst>
              <a:ext uri="{FF2B5EF4-FFF2-40B4-BE49-F238E27FC236}">
                <a16:creationId xmlns:a16="http://schemas.microsoft.com/office/drawing/2014/main" id="{C0A505AE-50AB-F96A-FC68-150628BD527A}"/>
              </a:ext>
            </a:extLst>
          </p:cNvPr>
          <p:cNvSpPr>
            <a:spLocks/>
          </p:cNvSpPr>
          <p:nvPr/>
        </p:nvSpPr>
        <p:spPr>
          <a:xfrm>
            <a:off x="6300438" y="825872"/>
            <a:ext cx="5852160" cy="66792"/>
          </a:xfrm>
          <a:prstGeom prst="round1Rect">
            <a:avLst>
              <a:gd name="adj" fmla="val 3618"/>
            </a:avLst>
          </a:prstGeom>
          <a:solidFill>
            <a:srgbClr val="0F440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182880" numCol="1" spcCol="38100" rtlCol="0" anchor="b">
            <a:noAutofit/>
          </a:bodyPr>
          <a:lstStyle/>
          <a:p>
            <a:pPr defTabSz="914400"/>
            <a:r>
              <a:rPr kumimoji="0" lang="en-US" sz="3200" b="0" i="0" u="none" strike="noStrike" kern="1200" cap="all" spc="0" normalizeH="0" baseline="0" noProof="0">
                <a:ln>
                  <a:noFill/>
                </a:ln>
                <a:solidFill>
                  <a:srgbClr val="0F440E"/>
                </a:solidFill>
                <a:effectLst/>
                <a:uLnTx/>
                <a:uFillTx/>
                <a:latin typeface="GT Pressura LCG Black"/>
                <a:ea typeface="+mj-ea"/>
                <a:cs typeface="+mj-cs"/>
              </a:rPr>
              <a:t>KEY TAKEAWAYS</a:t>
            </a:r>
            <a:endParaRPr lang="en-US" b="1">
              <a:solidFill>
                <a:srgbClr val="0F440E"/>
              </a:solidFill>
              <a:latin typeface="+mj-lt"/>
            </a:endParaRPr>
          </a:p>
        </p:txBody>
      </p:sp>
      <p:pic>
        <p:nvPicPr>
          <p:cNvPr id="11" name="Picture 10">
            <a:extLst>
              <a:ext uri="{FF2B5EF4-FFF2-40B4-BE49-F238E27FC236}">
                <a16:creationId xmlns:a16="http://schemas.microsoft.com/office/drawing/2014/main" id="{4FA98DF2-56F1-FF1A-823C-C96631767E3E}"/>
              </a:ext>
            </a:extLst>
          </p:cNvPr>
          <p:cNvPicPr>
            <a:picLocks noChangeAspect="1"/>
          </p:cNvPicPr>
          <p:nvPr/>
        </p:nvPicPr>
        <p:blipFill>
          <a:blip r:embed="rId7"/>
          <a:srcRect l="24821" r="18929"/>
          <a:stretch>
            <a:fillRect/>
          </a:stretch>
        </p:blipFill>
        <p:spPr>
          <a:xfrm rot="16200000">
            <a:off x="2520059" y="3282059"/>
            <a:ext cx="6857999" cy="293883"/>
          </a:xfrm>
          <a:custGeom>
            <a:avLst/>
            <a:gdLst>
              <a:gd name="connsiteX0" fmla="*/ 6857999 w 6857999"/>
              <a:gd name="connsiteY0" fmla="*/ 0 h 293883"/>
              <a:gd name="connsiteX1" fmla="*/ 6857999 w 6857999"/>
              <a:gd name="connsiteY1" fmla="*/ 293883 h 293883"/>
              <a:gd name="connsiteX2" fmla="*/ 0 w 6857999"/>
              <a:gd name="connsiteY2" fmla="*/ 293883 h 293883"/>
              <a:gd name="connsiteX3" fmla="*/ 0 w 6857999"/>
              <a:gd name="connsiteY3" fmla="*/ 0 h 293883"/>
            </a:gdLst>
            <a:ahLst/>
            <a:cxnLst>
              <a:cxn ang="0">
                <a:pos x="connsiteX0" y="connsiteY0"/>
              </a:cxn>
              <a:cxn ang="0">
                <a:pos x="connsiteX1" y="connsiteY1"/>
              </a:cxn>
              <a:cxn ang="0">
                <a:pos x="connsiteX2" y="connsiteY2"/>
              </a:cxn>
              <a:cxn ang="0">
                <a:pos x="connsiteX3" y="connsiteY3"/>
              </a:cxn>
            </a:cxnLst>
            <a:rect l="l" t="t" r="r" b="b"/>
            <a:pathLst>
              <a:path w="6857999" h="293883">
                <a:moveTo>
                  <a:pt x="6857999" y="0"/>
                </a:moveTo>
                <a:lnTo>
                  <a:pt x="6857999" y="293883"/>
                </a:lnTo>
                <a:lnTo>
                  <a:pt x="0" y="293883"/>
                </a:lnTo>
                <a:lnTo>
                  <a:pt x="0" y="0"/>
                </a:lnTo>
                <a:close/>
              </a:path>
            </a:pathLst>
          </a:custGeom>
          <a:effectLst>
            <a:outerShdw blurRad="50800" dist="38100" dir="10800000" algn="r" rotWithShape="0">
              <a:prstClr val="black">
                <a:alpha val="20000"/>
              </a:prstClr>
            </a:outerShdw>
          </a:effectLst>
        </p:spPr>
      </p:pic>
      <p:sp>
        <p:nvSpPr>
          <p:cNvPr id="12" name="Rectangle: Rounded Corners 11">
            <a:extLst>
              <a:ext uri="{FF2B5EF4-FFF2-40B4-BE49-F238E27FC236}">
                <a16:creationId xmlns:a16="http://schemas.microsoft.com/office/drawing/2014/main" id="{636C037A-2DEE-A0D3-AE7C-F21A9E0FA313}"/>
              </a:ext>
            </a:extLst>
          </p:cNvPr>
          <p:cNvSpPr>
            <a:spLocks/>
          </p:cNvSpPr>
          <p:nvPr/>
        </p:nvSpPr>
        <p:spPr>
          <a:xfrm rot="10800000" flipH="1" flipV="1">
            <a:off x="6300438" y="1062650"/>
            <a:ext cx="5586761" cy="1629105"/>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pPr>
              <a:defRPr/>
            </a:pPr>
            <a:r>
              <a:rPr lang="en-US" sz="2000" b="1">
                <a:solidFill>
                  <a:srgbClr val="8EBC29"/>
                </a:solidFill>
              </a:rPr>
              <a:t>Sustainable sourcing</a:t>
            </a:r>
          </a:p>
        </p:txBody>
      </p:sp>
      <p:sp>
        <p:nvSpPr>
          <p:cNvPr id="13" name="Oval 12">
            <a:extLst>
              <a:ext uri="{FF2B5EF4-FFF2-40B4-BE49-F238E27FC236}">
                <a16:creationId xmlns:a16="http://schemas.microsoft.com/office/drawing/2014/main" id="{AE291E7E-E955-3B6C-AAB8-B26A04C5FDF8}"/>
              </a:ext>
            </a:extLst>
          </p:cNvPr>
          <p:cNvSpPr/>
          <p:nvPr/>
        </p:nvSpPr>
        <p:spPr>
          <a:xfrm>
            <a:off x="6375234" y="1139687"/>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D8274641-B802-B934-3878-0885F6CAE45A}"/>
              </a:ext>
            </a:extLst>
          </p:cNvPr>
          <p:cNvSpPr>
            <a:spLocks/>
          </p:cNvSpPr>
          <p:nvPr/>
        </p:nvSpPr>
        <p:spPr>
          <a:xfrm rot="10800000" flipH="1" flipV="1">
            <a:off x="6386385" y="1679433"/>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fontAlgn="base">
              <a:defRPr/>
            </a:pPr>
            <a:r>
              <a:rPr lang="en-US" sz="1400">
                <a:solidFill>
                  <a:schemeClr val="bg1"/>
                </a:solidFill>
              </a:rPr>
              <a:t>Target and PepsiCo align with their targets around sustainable sourcing of raw materials and use of regenerative practices.</a:t>
            </a:r>
          </a:p>
        </p:txBody>
      </p:sp>
      <p:sp>
        <p:nvSpPr>
          <p:cNvPr id="15" name="Rectangle: Rounded Corners 14">
            <a:extLst>
              <a:ext uri="{FF2B5EF4-FFF2-40B4-BE49-F238E27FC236}">
                <a16:creationId xmlns:a16="http://schemas.microsoft.com/office/drawing/2014/main" id="{3C5A3580-9781-DC12-296A-013A02D8C804}"/>
              </a:ext>
            </a:extLst>
          </p:cNvPr>
          <p:cNvSpPr>
            <a:spLocks/>
          </p:cNvSpPr>
          <p:nvPr/>
        </p:nvSpPr>
        <p:spPr>
          <a:xfrm rot="10800000" flipH="1" flipV="1">
            <a:off x="6300438" y="2779938"/>
            <a:ext cx="5586761" cy="1629105"/>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pPr>
              <a:defRPr/>
            </a:pPr>
            <a:r>
              <a:rPr lang="en-US" sz="2000" b="1">
                <a:solidFill>
                  <a:srgbClr val="8EBC29"/>
                </a:solidFill>
              </a:rPr>
              <a:t>Communities</a:t>
            </a:r>
          </a:p>
        </p:txBody>
      </p:sp>
      <p:sp>
        <p:nvSpPr>
          <p:cNvPr id="16" name="Oval 15">
            <a:extLst>
              <a:ext uri="{FF2B5EF4-FFF2-40B4-BE49-F238E27FC236}">
                <a16:creationId xmlns:a16="http://schemas.microsoft.com/office/drawing/2014/main" id="{D01D1459-7E4A-33F8-C05D-DE5B45DC2E06}"/>
              </a:ext>
            </a:extLst>
          </p:cNvPr>
          <p:cNvSpPr/>
          <p:nvPr/>
        </p:nvSpPr>
        <p:spPr>
          <a:xfrm>
            <a:off x="6375234" y="2856975"/>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1E6666A0-FBA1-7726-1C8C-835C0A9EA19E}"/>
              </a:ext>
            </a:extLst>
          </p:cNvPr>
          <p:cNvSpPr>
            <a:spLocks/>
          </p:cNvSpPr>
          <p:nvPr/>
        </p:nvSpPr>
        <p:spPr>
          <a:xfrm rot="10800000" flipH="1" flipV="1">
            <a:off x="6386385" y="3336416"/>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fontAlgn="base">
              <a:lnSpc>
                <a:spcPct val="100000"/>
              </a:lnSpc>
              <a:defRPr/>
            </a:pPr>
            <a:r>
              <a:rPr lang="en-US" sz="1400">
                <a:solidFill>
                  <a:schemeClr val="bg1"/>
                </a:solidFill>
              </a:rPr>
              <a:t>Both have goals around partnering with communities to create community driven solutions to challenges.</a:t>
            </a:r>
          </a:p>
        </p:txBody>
      </p:sp>
      <p:sp>
        <p:nvSpPr>
          <p:cNvPr id="18" name="Rectangle: Rounded Corners 17">
            <a:extLst>
              <a:ext uri="{FF2B5EF4-FFF2-40B4-BE49-F238E27FC236}">
                <a16:creationId xmlns:a16="http://schemas.microsoft.com/office/drawing/2014/main" id="{0EF92CBA-3FF3-BA6C-D54D-61F5471A15C8}"/>
              </a:ext>
            </a:extLst>
          </p:cNvPr>
          <p:cNvSpPr>
            <a:spLocks/>
          </p:cNvSpPr>
          <p:nvPr/>
        </p:nvSpPr>
        <p:spPr>
          <a:xfrm rot="10800000" flipH="1" flipV="1">
            <a:off x="6300438" y="4508377"/>
            <a:ext cx="5586761" cy="1629105"/>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pPr>
              <a:defRPr/>
            </a:pPr>
            <a:r>
              <a:rPr lang="en-US" sz="2000" b="1">
                <a:solidFill>
                  <a:srgbClr val="8EBC29"/>
                </a:solidFill>
              </a:rPr>
              <a:t>Sustainable brands</a:t>
            </a:r>
          </a:p>
        </p:txBody>
      </p:sp>
      <p:sp>
        <p:nvSpPr>
          <p:cNvPr id="19" name="Oval 18">
            <a:extLst>
              <a:ext uri="{FF2B5EF4-FFF2-40B4-BE49-F238E27FC236}">
                <a16:creationId xmlns:a16="http://schemas.microsoft.com/office/drawing/2014/main" id="{29966CB5-6E66-9A91-EC97-90C09E542833}"/>
              </a:ext>
            </a:extLst>
          </p:cNvPr>
          <p:cNvSpPr/>
          <p:nvPr/>
        </p:nvSpPr>
        <p:spPr>
          <a:xfrm>
            <a:off x="6375234" y="4585414"/>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ACB92135-66ED-6197-62A3-D1D217D60F79}"/>
              </a:ext>
            </a:extLst>
          </p:cNvPr>
          <p:cNvSpPr>
            <a:spLocks/>
          </p:cNvSpPr>
          <p:nvPr/>
        </p:nvSpPr>
        <p:spPr>
          <a:xfrm rot="10800000" flipH="1" flipV="1">
            <a:off x="6386385" y="5125160"/>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a:lnSpc>
                <a:spcPct val="100000"/>
              </a:lnSpc>
              <a:defRPr/>
            </a:pPr>
            <a:r>
              <a:rPr lang="en-US" sz="1400">
                <a:solidFill>
                  <a:schemeClr val="bg1"/>
                </a:solidFill>
              </a:rPr>
              <a:t>Target and PepsiCo both aim to make their brands work hard to further sustainability work – for example using labelling on pack strategically.</a:t>
            </a:r>
          </a:p>
        </p:txBody>
      </p:sp>
      <p:pic>
        <p:nvPicPr>
          <p:cNvPr id="4" name="Graphic 3">
            <a:extLst>
              <a:ext uri="{FF2B5EF4-FFF2-40B4-BE49-F238E27FC236}">
                <a16:creationId xmlns:a16="http://schemas.microsoft.com/office/drawing/2014/main" id="{5331A537-5E38-7074-1053-1FB3047ED21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40400" y="1204854"/>
            <a:ext cx="276152" cy="276150"/>
          </a:xfrm>
          <a:prstGeom prst="rect">
            <a:avLst/>
          </a:prstGeom>
        </p:spPr>
      </p:pic>
      <p:pic>
        <p:nvPicPr>
          <p:cNvPr id="8" name="Graphic 7">
            <a:extLst>
              <a:ext uri="{FF2B5EF4-FFF2-40B4-BE49-F238E27FC236}">
                <a16:creationId xmlns:a16="http://schemas.microsoft.com/office/drawing/2014/main" id="{22122520-03B7-BD27-5F93-75B2C0CCB92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407337" y="2889079"/>
            <a:ext cx="342278" cy="342278"/>
          </a:xfrm>
          <a:prstGeom prst="rect">
            <a:avLst/>
          </a:prstGeom>
        </p:spPr>
      </p:pic>
      <p:pic>
        <p:nvPicPr>
          <p:cNvPr id="21" name="Graphic 20">
            <a:extLst>
              <a:ext uri="{FF2B5EF4-FFF2-40B4-BE49-F238E27FC236}">
                <a16:creationId xmlns:a16="http://schemas.microsoft.com/office/drawing/2014/main" id="{9CB9EA0A-B6C8-8CC9-7752-3ECC6AB1546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414132" y="4624312"/>
            <a:ext cx="328688" cy="328688"/>
          </a:xfrm>
          <a:prstGeom prst="rect">
            <a:avLst/>
          </a:prstGeom>
        </p:spPr>
      </p:pic>
    </p:spTree>
    <p:extLst>
      <p:ext uri="{BB962C8B-B14F-4D97-AF65-F5344CB8AC3E}">
        <p14:creationId xmlns:p14="http://schemas.microsoft.com/office/powerpoint/2010/main" val="2904206799"/>
      </p:ext>
    </p:extLst>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D86611-A155-4B87-9B07-41ED10BBCF3D}"/>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15800854-0C10-5D90-D8E4-988E8BA62FED}"/>
              </a:ext>
            </a:extLst>
          </p:cNvPr>
          <p:cNvGraphicFramePr>
            <a:graphicFrameLocks/>
          </p:cNvGraphicFramePr>
          <p:nvPr>
            <p:custDataLst>
              <p:tags r:id="rId1"/>
            </p:custDataLst>
            <p:extLst>
              <p:ext uri="{D42A27DB-BD31-4B8C-83A1-F6EECF244321}">
                <p14:modId xmlns:p14="http://schemas.microsoft.com/office/powerpoint/2010/main" val="41180282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2" name="think-cell data - do not delete" hidden="1">
                        <a:extLst>
                          <a:ext uri="{FF2B5EF4-FFF2-40B4-BE49-F238E27FC236}">
                            <a16:creationId xmlns:a16="http://schemas.microsoft.com/office/drawing/2014/main" id="{15800854-0C10-5D90-D8E4-988E8BA62FE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Title 5">
            <a:extLst>
              <a:ext uri="{FF2B5EF4-FFF2-40B4-BE49-F238E27FC236}">
                <a16:creationId xmlns:a16="http://schemas.microsoft.com/office/drawing/2014/main" id="{A1DDFF53-22F8-23DB-0737-18A8D95689A8}"/>
              </a:ext>
            </a:extLst>
          </p:cNvPr>
          <p:cNvSpPr>
            <a:spLocks noGrp="1"/>
          </p:cNvSpPr>
          <p:nvPr>
            <p:ph type="title"/>
          </p:nvPr>
        </p:nvSpPr>
        <p:spPr>
          <a:xfrm>
            <a:off x="304798" y="246888"/>
            <a:ext cx="11585448" cy="969264"/>
          </a:xfrm>
        </p:spPr>
        <p:txBody>
          <a:bodyPr vert="horz" rIns="0"/>
          <a:lstStyle/>
          <a:p>
            <a:pPr lvl="0"/>
            <a:r>
              <a:rPr lang="en-US" sz="3000"/>
              <a:t>TARGET’S SUSTAINABILITY FOCUS AREAS</a:t>
            </a:r>
            <a:br>
              <a:rPr lang="en-US"/>
            </a:br>
            <a:r>
              <a:rPr lang="en-US" sz="1800" i="1"/>
              <a:t>And how these focus areas align with pep+ pillars</a:t>
            </a:r>
          </a:p>
        </p:txBody>
      </p:sp>
      <p:pic>
        <p:nvPicPr>
          <p:cNvPr id="13" name="Picture 2" descr="A red and black target&#10;&#10;Description automatically generated">
            <a:extLst>
              <a:ext uri="{FF2B5EF4-FFF2-40B4-BE49-F238E27FC236}">
                <a16:creationId xmlns:a16="http://schemas.microsoft.com/office/drawing/2014/main" id="{A2BE7B50-A00D-D250-62C7-45FAF1DB15B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96569" y="246888"/>
            <a:ext cx="514446" cy="683546"/>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Top Corners Rounded 20">
            <a:extLst>
              <a:ext uri="{FF2B5EF4-FFF2-40B4-BE49-F238E27FC236}">
                <a16:creationId xmlns:a16="http://schemas.microsoft.com/office/drawing/2014/main" id="{91EAE4D2-EB5E-584C-912B-E5B0D4B334CC}"/>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2" name="Table 4">
            <a:extLst>
              <a:ext uri="{FF2B5EF4-FFF2-40B4-BE49-F238E27FC236}">
                <a16:creationId xmlns:a16="http://schemas.microsoft.com/office/drawing/2014/main" id="{F55BE105-691B-C921-DA17-EED504EE0CC6}"/>
              </a:ext>
            </a:extLst>
          </p:cNvPr>
          <p:cNvGraphicFramePr>
            <a:graphicFrameLocks noGrp="1"/>
          </p:cNvGraphicFramePr>
          <p:nvPr>
            <p:extLst>
              <p:ext uri="{D42A27DB-BD31-4B8C-83A1-F6EECF244321}">
                <p14:modId xmlns:p14="http://schemas.microsoft.com/office/powerpoint/2010/main" val="4216551493"/>
              </p:ext>
            </p:extLst>
          </p:nvPr>
        </p:nvGraphicFramePr>
        <p:xfrm>
          <a:off x="-7620" y="1148230"/>
          <a:ext cx="11986260" cy="5401691"/>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3332480">
                  <a:extLst>
                    <a:ext uri="{9D8B030D-6E8A-4147-A177-3AD203B41FA5}">
                      <a16:colId xmlns:a16="http://schemas.microsoft.com/office/drawing/2014/main" val="2382844442"/>
                    </a:ext>
                  </a:extLst>
                </a:gridCol>
                <a:gridCol w="3332480">
                  <a:extLst>
                    <a:ext uri="{9D8B030D-6E8A-4147-A177-3AD203B41FA5}">
                      <a16:colId xmlns:a16="http://schemas.microsoft.com/office/drawing/2014/main" val="957515009"/>
                    </a:ext>
                  </a:extLst>
                </a:gridCol>
                <a:gridCol w="3332480">
                  <a:extLst>
                    <a:ext uri="{9D8B030D-6E8A-4147-A177-3AD203B41FA5}">
                      <a16:colId xmlns:a16="http://schemas.microsoft.com/office/drawing/2014/main" val="2353111847"/>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ts val="1575"/>
                        </a:lnSpc>
                      </a:pPr>
                      <a:r>
                        <a:rPr lang="en-US" sz="1200" b="1" i="0" noProof="0">
                          <a:solidFill>
                            <a:schemeClr val="bg1"/>
                          </a:solidFill>
                          <a:effectLst/>
                          <a:latin typeface="+mn-lt"/>
                          <a:cs typeface="Leelawadee" panose="020B0502040204020203" pitchFamily="34" charset="-34"/>
                        </a:rPr>
                        <a:t>Innovate to Eliminate Waste​</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ts val="1575"/>
                        </a:lnSpc>
                      </a:pPr>
                      <a:r>
                        <a:rPr lang="en-US" sz="1200" b="1" i="0" noProof="0">
                          <a:solidFill>
                            <a:schemeClr val="bg1"/>
                          </a:solidFill>
                          <a:effectLst/>
                          <a:latin typeface="+mn-lt"/>
                          <a:cs typeface="Leelawadee" panose="020B0502040204020203" pitchFamily="34" charset="-34"/>
                        </a:rPr>
                        <a:t>Design and Elevate Sustainable Brands​</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ts val="1575"/>
                        </a:lnSpc>
                      </a:pPr>
                      <a:r>
                        <a:rPr lang="en-US" sz="1200" b="1" i="0" noProof="0">
                          <a:solidFill>
                            <a:schemeClr val="bg1"/>
                          </a:solidFill>
                          <a:effectLst/>
                          <a:latin typeface="+mn-lt"/>
                          <a:cs typeface="Leelawadee" panose="020B0502040204020203" pitchFamily="34" charset="-34"/>
                        </a:rPr>
                        <a:t>Accelerate Opportunity and Equity​​​</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1097280">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954F07"/>
                          </a:solidFill>
                          <a:latin typeface="+mj-lt"/>
                          <a:ea typeface="+mn-ea"/>
                          <a:cs typeface="Leelawadee"/>
                        </a:rPr>
                        <a:t>POSITIVE </a:t>
                      </a:r>
                      <a:br>
                        <a:rPr lang="en-US" sz="1400" kern="1200">
                          <a:solidFill>
                            <a:srgbClr val="954F07"/>
                          </a:solidFill>
                          <a:latin typeface="+mj-lt"/>
                          <a:ea typeface="+mn-ea"/>
                          <a:cs typeface="Leelawadee"/>
                        </a:rPr>
                      </a:br>
                      <a:r>
                        <a:rPr lang="en-US" sz="1400" kern="1200">
                          <a:solidFill>
                            <a:srgbClr val="954F07"/>
                          </a:solidFill>
                          <a:latin typeface="+mj-lt"/>
                          <a:ea typeface="+mn-ea"/>
                          <a:cs typeface="Leelawadee"/>
                        </a:rPr>
                        <a:t>AGRICULTURE</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9F0A"/>
                    </a:solidFill>
                  </a:tcPr>
                </a:tc>
                <a:tc>
                  <a:txBody>
                    <a:bodyPr/>
                    <a:lstStyle/>
                    <a:p>
                      <a:pPr algn="ctr"/>
                      <a:r>
                        <a:rPr lang="en-GB" sz="1050" i="1" noProof="0">
                          <a:solidFill>
                            <a:schemeClr val="accent3"/>
                          </a:solidFill>
                          <a:latin typeface="+mn-lt"/>
                          <a:cs typeface="Leelawadee" panose="020B0502040204020203" pitchFamily="34" charset="-34"/>
                        </a:rPr>
                        <a:t>Not a focus area for the customer.</a:t>
                      </a:r>
                      <a:endParaRPr lang="en-US" sz="1050" i="1" noProof="0">
                        <a:solidFill>
                          <a:schemeClr val="accent3"/>
                        </a:solidFill>
                        <a:latin typeface="+mn-lt"/>
                        <a:cs typeface="Leelawadee" panose="020B0502040204020203" pitchFamily="34" charset="-34"/>
                      </a:endParaRP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marR="0" lvl="0" indent="-1206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050" b="0" i="0" noProof="0">
                          <a:solidFill>
                            <a:schemeClr val="accent3"/>
                          </a:solidFill>
                          <a:effectLst/>
                          <a:highlight>
                            <a:srgbClr val="FFC624"/>
                          </a:highlight>
                          <a:latin typeface="+mn-lt"/>
                          <a:cs typeface="Leelawadee" panose="020B0502040204020203" pitchFamily="34" charset="-34"/>
                        </a:rPr>
                        <a:t>Target:</a:t>
                      </a:r>
                      <a:r>
                        <a:rPr lang="en-US" sz="1050" b="0" i="0" noProof="0">
                          <a:solidFill>
                            <a:schemeClr val="accent3"/>
                          </a:solidFill>
                          <a:effectLst/>
                          <a:latin typeface="+mn-lt"/>
                          <a:cs typeface="Leelawadee" panose="020B0502040204020203" pitchFamily="34" charset="-34"/>
                        </a:rPr>
                        <a:t> Ensure the leading raw materials (e.g., forest products, cotton and more) that go into owned brand products are 100% recycled, regenerative or sustainably sourced by 2030</a:t>
                      </a:r>
                      <a:endParaRPr lang="en-US" sz="1050" b="1" i="0" kern="1200" noProof="0">
                        <a:solidFill>
                          <a:schemeClr val="accent3"/>
                        </a:solidFill>
                        <a:effectLst/>
                        <a:latin typeface="+mn-lt"/>
                        <a:ea typeface="+mn-ea"/>
                        <a:cs typeface="Leelawadee" panose="020B0502040204020203" pitchFamily="34" charset="-34"/>
                      </a:endParaRP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050" i="1" noProof="0">
                          <a:solidFill>
                            <a:schemeClr val="accent3"/>
                          </a:solidFill>
                          <a:latin typeface="+mn-lt"/>
                          <a:cs typeface="Leelawadee" panose="020B0502040204020203" pitchFamily="34" charset="-34"/>
                        </a:rPr>
                        <a:t>Not a focus area for the customer.</a:t>
                      </a:r>
                      <a:endParaRPr lang="en-US" sz="1050" i="1" noProof="0">
                        <a:solidFill>
                          <a:schemeClr val="accent3"/>
                        </a:solidFill>
                        <a:latin typeface="+mn-lt"/>
                        <a:cs typeface="Leelawadee" panose="020B0502040204020203" pitchFamily="34" charset="-34"/>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2324929">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indent="-120650" algn="l" rtl="0" fontAlgn="base">
                        <a:lnSpc>
                          <a:spcPct val="100000"/>
                        </a:lnSpc>
                        <a:spcBef>
                          <a:spcPts val="200"/>
                        </a:spcBef>
                        <a:buFont typeface="Arial" panose="020B0604020202020204" pitchFamily="34" charset="0"/>
                        <a:buChar char="•"/>
                      </a:pPr>
                      <a:r>
                        <a:rPr lang="en-US" sz="1050" b="0" i="0" noProof="0">
                          <a:solidFill>
                            <a:schemeClr val="accent3"/>
                          </a:solidFill>
                          <a:effectLst/>
                          <a:highlight>
                            <a:srgbClr val="FFC624"/>
                          </a:highlight>
                          <a:latin typeface="+mn-lt"/>
                          <a:cs typeface="Leelawadee" panose="020B0502040204020203" pitchFamily="34" charset="-34"/>
                        </a:rPr>
                        <a:t>Target:</a:t>
                      </a:r>
                      <a:r>
                        <a:rPr lang="en-US" sz="1050" b="0" i="0" noProof="0">
                          <a:solidFill>
                            <a:schemeClr val="accent3"/>
                          </a:solidFill>
                          <a:effectLst/>
                          <a:latin typeface="+mn-lt"/>
                          <a:cs typeface="Leelawadee" panose="020B0502040204020203" pitchFamily="34" charset="-34"/>
                        </a:rPr>
                        <a:t> Achieve net zero greenhouse gas emissions </a:t>
                      </a:r>
                      <a:br>
                        <a:rPr lang="en-US" sz="1050" b="0" i="0" noProof="0">
                          <a:solidFill>
                            <a:schemeClr val="accent3"/>
                          </a:solidFill>
                          <a:effectLst/>
                          <a:latin typeface="+mn-lt"/>
                          <a:cs typeface="Leelawadee" panose="020B0502040204020203" pitchFamily="34" charset="-34"/>
                        </a:rPr>
                      </a:br>
                      <a:r>
                        <a:rPr lang="en-US" sz="1050" b="0" i="0" noProof="0">
                          <a:solidFill>
                            <a:schemeClr val="accent3"/>
                          </a:solidFill>
                          <a:effectLst/>
                          <a:latin typeface="+mn-lt"/>
                          <a:cs typeface="Leelawadee" panose="020B0502040204020203" pitchFamily="34" charset="-34"/>
                        </a:rPr>
                        <a:t>across our enterprise (scopes 1, 2 and 3) by 2040</a:t>
                      </a:r>
                    </a:p>
                    <a:p>
                      <a:pPr marL="120650" marR="0" lvl="0" indent="-120650" algn="l" defTabSz="914400" rtl="0" eaLnBrk="1" fontAlgn="base" latinLnBrk="0" hangingPunct="1">
                        <a:lnSpc>
                          <a:spcPct val="100000"/>
                        </a:lnSpc>
                        <a:spcBef>
                          <a:spcPts val="200"/>
                        </a:spcBef>
                        <a:spcAft>
                          <a:spcPts val="0"/>
                        </a:spcAft>
                        <a:buClrTx/>
                        <a:buSzTx/>
                        <a:buFont typeface="Arial" panose="020B0604020202020204" pitchFamily="34" charset="0"/>
                        <a:buChar char="•"/>
                        <a:tabLst/>
                        <a:defRPr/>
                      </a:pPr>
                      <a:r>
                        <a:rPr lang="en-US" sz="1050" b="0" i="0" noProof="0">
                          <a:solidFill>
                            <a:schemeClr val="accent3"/>
                          </a:solidFill>
                          <a:effectLst/>
                          <a:highlight>
                            <a:srgbClr val="FFC624"/>
                          </a:highlight>
                          <a:latin typeface="+mn-lt"/>
                          <a:cs typeface="Leelawadee" panose="020B0502040204020203" pitchFamily="34" charset="-34"/>
                        </a:rPr>
                        <a:t>Target:</a:t>
                      </a:r>
                      <a:r>
                        <a:rPr lang="en-US" sz="1050" b="0" i="0" noProof="0">
                          <a:solidFill>
                            <a:schemeClr val="accent3"/>
                          </a:solidFill>
                          <a:effectLst/>
                          <a:latin typeface="+mn-lt"/>
                          <a:cs typeface="Leelawadee" panose="020B0502040204020203" pitchFamily="34" charset="-34"/>
                        </a:rPr>
                        <a:t> Ensure 100% of owned brand products are designed for a circular future by 2040</a:t>
                      </a:r>
                    </a:p>
                    <a:p>
                      <a:pPr marL="120650" indent="-120650" algn="l" rtl="0" fontAlgn="base">
                        <a:lnSpc>
                          <a:spcPct val="100000"/>
                        </a:lnSpc>
                        <a:spcBef>
                          <a:spcPts val="200"/>
                        </a:spcBef>
                        <a:buFont typeface="Arial" panose="020B0604020202020204" pitchFamily="34" charset="0"/>
                        <a:buChar char="•"/>
                      </a:pPr>
                      <a:r>
                        <a:rPr lang="en-US" sz="1050" b="0" i="0" noProof="0">
                          <a:solidFill>
                            <a:schemeClr val="accent3"/>
                          </a:solidFill>
                          <a:effectLst/>
                          <a:highlight>
                            <a:srgbClr val="FFC624"/>
                          </a:highlight>
                          <a:latin typeface="+mn-lt"/>
                          <a:cs typeface="Leelawadee" panose="020B0502040204020203" pitchFamily="34" charset="-34"/>
                        </a:rPr>
                        <a:t>Target:</a:t>
                      </a:r>
                      <a:r>
                        <a:rPr lang="en-US" sz="1050" b="0" i="0" noProof="0">
                          <a:solidFill>
                            <a:schemeClr val="accent3"/>
                          </a:solidFill>
                          <a:effectLst/>
                          <a:latin typeface="+mn-lt"/>
                          <a:cs typeface="Leelawadee" panose="020B0502040204020203" pitchFamily="34" charset="-34"/>
                        </a:rPr>
                        <a:t> Reduce annual total virgin plastic in own-brand packaging by 20% by 2025 from a 2020 baseline</a:t>
                      </a:r>
                    </a:p>
                    <a:p>
                      <a:pPr marL="120650" indent="-120650" algn="l" rtl="0" fontAlgn="base">
                        <a:lnSpc>
                          <a:spcPct val="100000"/>
                        </a:lnSpc>
                        <a:spcBef>
                          <a:spcPts val="200"/>
                        </a:spcBef>
                        <a:buFont typeface="Arial" panose="020B0604020202020204" pitchFamily="34" charset="0"/>
                        <a:buChar char="•"/>
                      </a:pPr>
                      <a:r>
                        <a:rPr lang="en-US" sz="1050" b="0" i="0" noProof="0">
                          <a:solidFill>
                            <a:schemeClr val="accent3"/>
                          </a:solidFill>
                          <a:effectLst/>
                          <a:highlight>
                            <a:srgbClr val="FFC624"/>
                          </a:highlight>
                          <a:latin typeface="+mn-lt"/>
                          <a:cs typeface="Leelawadee" panose="020B0502040204020203" pitchFamily="34" charset="-34"/>
                        </a:rPr>
                        <a:t>Target:</a:t>
                      </a:r>
                      <a:r>
                        <a:rPr lang="en-US" sz="1050" b="0" i="0" noProof="0">
                          <a:solidFill>
                            <a:schemeClr val="accent3"/>
                          </a:solidFill>
                          <a:effectLst/>
                          <a:latin typeface="+mn-lt"/>
                          <a:cs typeface="Leelawadee" panose="020B0502040204020203" pitchFamily="34" charset="-34"/>
                        </a:rPr>
                        <a:t> Achieve zero waste to landfill in U.S. operations </a:t>
                      </a:r>
                      <a:br>
                        <a:rPr lang="en-US" sz="1050" b="0" i="0" noProof="0">
                          <a:solidFill>
                            <a:schemeClr val="accent3"/>
                          </a:solidFill>
                          <a:effectLst/>
                          <a:latin typeface="+mn-lt"/>
                          <a:cs typeface="Leelawadee" panose="020B0502040204020203" pitchFamily="34" charset="-34"/>
                        </a:rPr>
                      </a:br>
                      <a:r>
                        <a:rPr lang="en-US" sz="1050" b="0" i="0" noProof="0">
                          <a:solidFill>
                            <a:schemeClr val="accent3"/>
                          </a:solidFill>
                          <a:effectLst/>
                          <a:latin typeface="+mn-lt"/>
                          <a:cs typeface="Leelawadee" panose="020B0502040204020203" pitchFamily="34" charset="-34"/>
                        </a:rPr>
                        <a:t>by 2030</a:t>
                      </a:r>
                    </a:p>
                    <a:p>
                      <a:pPr marL="120650" indent="-120650" algn="l" rtl="0" fontAlgn="base">
                        <a:lnSpc>
                          <a:spcPct val="100000"/>
                        </a:lnSpc>
                        <a:spcBef>
                          <a:spcPts val="200"/>
                        </a:spcBef>
                        <a:buFont typeface="Arial" panose="020B0604020202020204" pitchFamily="34" charset="0"/>
                        <a:buChar char="•"/>
                      </a:pPr>
                      <a:r>
                        <a:rPr lang="en-US" sz="1050" b="0" i="0" noProof="0">
                          <a:solidFill>
                            <a:schemeClr val="accent3"/>
                          </a:solidFill>
                          <a:effectLst/>
                          <a:highlight>
                            <a:srgbClr val="FFC624"/>
                          </a:highlight>
                          <a:latin typeface="+mn-lt"/>
                          <a:cs typeface="Leelawadee" panose="020B0502040204020203" pitchFamily="34" charset="-34"/>
                        </a:rPr>
                        <a:t>Target:</a:t>
                      </a:r>
                      <a:r>
                        <a:rPr lang="en-US" sz="1050" b="0" i="0" noProof="0">
                          <a:solidFill>
                            <a:schemeClr val="accent3"/>
                          </a:solidFill>
                          <a:effectLst/>
                          <a:latin typeface="+mn-lt"/>
                          <a:cs typeface="Leelawadee" panose="020B0502040204020203" pitchFamily="34" charset="-34"/>
                        </a:rPr>
                        <a:t> Achieve 55% absolute reduction in operations emissions (scope 1 and 2) by 2030 from a 2017 base year</a:t>
                      </a:r>
                    </a:p>
                    <a:p>
                      <a:pPr marL="120650" indent="-120650" algn="l" rtl="0" fontAlgn="base">
                        <a:lnSpc>
                          <a:spcPct val="100000"/>
                        </a:lnSpc>
                        <a:spcBef>
                          <a:spcPts val="200"/>
                        </a:spcBef>
                        <a:buFont typeface="Arial" panose="020B0604020202020204" pitchFamily="34" charset="0"/>
                        <a:buChar char="•"/>
                      </a:pPr>
                      <a:r>
                        <a:rPr lang="en-US" sz="1050" b="0" i="0" noProof="0">
                          <a:solidFill>
                            <a:schemeClr val="accent3"/>
                          </a:solidFill>
                          <a:effectLst/>
                          <a:highlight>
                            <a:srgbClr val="FFC624"/>
                          </a:highlight>
                          <a:latin typeface="+mn-lt"/>
                          <a:cs typeface="Leelawadee" panose="020B0502040204020203" pitchFamily="34" charset="-34"/>
                        </a:rPr>
                        <a:t>Target:</a:t>
                      </a:r>
                      <a:r>
                        <a:rPr lang="en-US" sz="1050" b="0" i="0" noProof="0">
                          <a:solidFill>
                            <a:schemeClr val="accent3"/>
                          </a:solidFill>
                          <a:effectLst/>
                          <a:latin typeface="+mn-lt"/>
                          <a:cs typeface="Leelawadee" panose="020B0502040204020203" pitchFamily="34" charset="-34"/>
                        </a:rPr>
                        <a:t> Achieve 32.5% absolute reduction in supply chain emissions (scope 3) covering purchased goods and services (PG&amp;S), upstream and downstream transport and use of sold products by 2030 from a 2017 base year</a:t>
                      </a:r>
                    </a:p>
                    <a:p>
                      <a:pPr marL="120650" indent="-120650" algn="l" rtl="0" fontAlgn="base">
                        <a:lnSpc>
                          <a:spcPct val="100000"/>
                        </a:lnSpc>
                        <a:spcBef>
                          <a:spcPts val="200"/>
                        </a:spcBef>
                        <a:buFont typeface="Arial" panose="020B0604020202020204" pitchFamily="34" charset="0"/>
                        <a:buChar char="•"/>
                      </a:pPr>
                      <a:r>
                        <a:rPr lang="en-US" sz="1050" b="0" i="0" noProof="0">
                          <a:solidFill>
                            <a:schemeClr val="accent3"/>
                          </a:solidFill>
                          <a:effectLst/>
                          <a:highlight>
                            <a:srgbClr val="FFC624"/>
                          </a:highlight>
                          <a:latin typeface="+mn-lt"/>
                          <a:cs typeface="Leelawadee" panose="020B0502040204020203" pitchFamily="34" charset="-34"/>
                        </a:rPr>
                        <a:t>Target:</a:t>
                      </a:r>
                      <a:r>
                        <a:rPr lang="en-US" sz="1050" b="0" i="0" noProof="0">
                          <a:solidFill>
                            <a:schemeClr val="accent3"/>
                          </a:solidFill>
                          <a:effectLst/>
                          <a:latin typeface="+mn-lt"/>
                          <a:cs typeface="Leelawadee" panose="020B0502040204020203" pitchFamily="34" charset="-34"/>
                        </a:rPr>
                        <a:t> Ensure 100% of owned brand plastic packaging </a:t>
                      </a:r>
                      <a:br>
                        <a:rPr lang="en-US" sz="1050" b="0" i="0" noProof="0">
                          <a:solidFill>
                            <a:schemeClr val="accent3"/>
                          </a:solidFill>
                          <a:effectLst/>
                          <a:latin typeface="+mn-lt"/>
                          <a:cs typeface="Leelawadee" panose="020B0502040204020203" pitchFamily="34" charset="-34"/>
                        </a:rPr>
                      </a:br>
                      <a:r>
                        <a:rPr lang="en-US" sz="1050" b="0" i="0" noProof="0">
                          <a:solidFill>
                            <a:schemeClr val="accent3"/>
                          </a:solidFill>
                          <a:effectLst/>
                          <a:latin typeface="+mn-lt"/>
                          <a:cs typeface="Leelawadee" panose="020B0502040204020203" pitchFamily="34" charset="-34"/>
                        </a:rPr>
                        <a:t>be recyclable, compostable or reusable by 2025</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indent="-120650" algn="l" rtl="0" fontAlgn="base">
                        <a:lnSpc>
                          <a:spcPct val="100000"/>
                        </a:lnSpc>
                        <a:buFont typeface="Arial" panose="020B0604020202020204" pitchFamily="34" charset="0"/>
                        <a:buChar char="•"/>
                      </a:pPr>
                      <a:r>
                        <a:rPr lang="en-US" sz="1050" b="0" i="0" noProof="0">
                          <a:solidFill>
                            <a:schemeClr val="accent3"/>
                          </a:solidFill>
                          <a:effectLst/>
                          <a:highlight>
                            <a:srgbClr val="FFC624"/>
                          </a:highlight>
                          <a:latin typeface="+mn-lt"/>
                          <a:cs typeface="Leelawadee" panose="020B0502040204020203" pitchFamily="34" charset="-34"/>
                        </a:rPr>
                        <a:t>Target:</a:t>
                      </a:r>
                      <a:r>
                        <a:rPr lang="en-US" sz="1050" b="0" i="0" noProof="0">
                          <a:solidFill>
                            <a:schemeClr val="accent3"/>
                          </a:solidFill>
                          <a:effectLst/>
                          <a:latin typeface="+mn-lt"/>
                          <a:cs typeface="Leelawadee" panose="020B0502040204020203" pitchFamily="34" charset="-34"/>
                        </a:rPr>
                        <a:t> Ensure 100% of owned brand suppliers have </a:t>
                      </a:r>
                      <a:br>
                        <a:rPr lang="en-US" sz="1050" b="0" i="0" noProof="0">
                          <a:solidFill>
                            <a:schemeClr val="accent3"/>
                          </a:solidFill>
                          <a:effectLst/>
                          <a:latin typeface="+mn-lt"/>
                          <a:cs typeface="Leelawadee" panose="020B0502040204020203" pitchFamily="34" charset="-34"/>
                        </a:rPr>
                      </a:br>
                      <a:r>
                        <a:rPr lang="en-US" sz="1050" b="0" i="0" noProof="0">
                          <a:solidFill>
                            <a:schemeClr val="accent3"/>
                          </a:solidFill>
                          <a:effectLst/>
                          <a:latin typeface="+mn-lt"/>
                          <a:cs typeface="Leelawadee" panose="020B0502040204020203" pitchFamily="34" charset="-34"/>
                        </a:rPr>
                        <a:t>policies and programs to advance gender equity by 2025</a:t>
                      </a: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indent="-120650" algn="l" rtl="0" fontAlgn="base">
                        <a:lnSpc>
                          <a:spcPct val="100000"/>
                        </a:lnSpc>
                        <a:spcBef>
                          <a:spcPts val="200"/>
                        </a:spcBef>
                        <a:buFont typeface="Arial" panose="020B0604020202020204" pitchFamily="34" charset="0"/>
                        <a:buChar char="•"/>
                      </a:pPr>
                      <a:r>
                        <a:rPr lang="en-US" sz="1050" b="0" i="0" noProof="0">
                          <a:solidFill>
                            <a:schemeClr val="accent3"/>
                          </a:solidFill>
                          <a:effectLst/>
                          <a:highlight>
                            <a:srgbClr val="4FE2F3"/>
                          </a:highlight>
                          <a:latin typeface="+mn-lt"/>
                          <a:cs typeface="Leelawadee" panose="020B0502040204020203" pitchFamily="34" charset="-34"/>
                        </a:rPr>
                        <a:t>Goal:</a:t>
                      </a:r>
                      <a:r>
                        <a:rPr lang="en-US" sz="1050" b="0" i="0" noProof="0">
                          <a:solidFill>
                            <a:schemeClr val="accent3"/>
                          </a:solidFill>
                          <a:effectLst/>
                          <a:latin typeface="+mn-lt"/>
                          <a:cs typeface="Leelawadee" panose="020B0502040204020203" pitchFamily="34" charset="-34"/>
                        </a:rPr>
                        <a:t> Drive equitable opportunities for advancement and engagement by continuing to be a leader in diversity, equity, inclusion and belonging</a:t>
                      </a:r>
                    </a:p>
                    <a:p>
                      <a:pPr marL="120650" indent="-120650" algn="l" rtl="0" fontAlgn="base">
                        <a:lnSpc>
                          <a:spcPct val="100000"/>
                        </a:lnSpc>
                        <a:spcBef>
                          <a:spcPts val="200"/>
                        </a:spcBef>
                        <a:buFont typeface="Arial" panose="020B0604020202020204" pitchFamily="34" charset="0"/>
                        <a:buChar char="•"/>
                      </a:pPr>
                      <a:r>
                        <a:rPr lang="en-US" sz="1050" b="0" i="0" noProof="0">
                          <a:solidFill>
                            <a:schemeClr val="accent3"/>
                          </a:solidFill>
                          <a:effectLst/>
                          <a:highlight>
                            <a:srgbClr val="4FE2F3"/>
                          </a:highlight>
                          <a:latin typeface="+mn-lt"/>
                          <a:cs typeface="Leelawadee" panose="020B0502040204020203" pitchFamily="34" charset="-34"/>
                        </a:rPr>
                        <a:t>Goal:</a:t>
                      </a:r>
                      <a:r>
                        <a:rPr lang="en-US" sz="1050" b="0" i="0" noProof="0">
                          <a:solidFill>
                            <a:schemeClr val="accent3"/>
                          </a:solidFill>
                          <a:effectLst/>
                          <a:latin typeface="+mn-lt"/>
                          <a:cs typeface="Leelawadee" panose="020B0502040204020203" pitchFamily="34" charset="-34"/>
                        </a:rPr>
                        <a:t> Create equity through benefit access and affordability to enhance total well-being</a:t>
                      </a:r>
                    </a:p>
                    <a:p>
                      <a:pPr marL="120650" indent="-120650" algn="l" rtl="0" fontAlgn="base">
                        <a:lnSpc>
                          <a:spcPct val="100000"/>
                        </a:lnSpc>
                        <a:spcBef>
                          <a:spcPts val="200"/>
                        </a:spcBef>
                        <a:buFont typeface="Arial" panose="020B0604020202020204" pitchFamily="34" charset="0"/>
                        <a:buChar char="•"/>
                      </a:pPr>
                      <a:r>
                        <a:rPr lang="en-US" sz="1050" b="0" i="0" noProof="0">
                          <a:solidFill>
                            <a:schemeClr val="accent3"/>
                          </a:solidFill>
                          <a:effectLst/>
                          <a:highlight>
                            <a:srgbClr val="4FE2F3"/>
                          </a:highlight>
                          <a:latin typeface="+mn-lt"/>
                          <a:cs typeface="Leelawadee" panose="020B0502040204020203" pitchFamily="34" charset="-34"/>
                        </a:rPr>
                        <a:t>Goal:</a:t>
                      </a:r>
                      <a:r>
                        <a:rPr lang="en-US" sz="1050" b="0" i="0" noProof="0">
                          <a:solidFill>
                            <a:schemeClr val="accent3"/>
                          </a:solidFill>
                          <a:effectLst/>
                          <a:latin typeface="+mn-lt"/>
                          <a:cs typeface="Leelawadee" panose="020B0502040204020203" pitchFamily="34" charset="-34"/>
                        </a:rPr>
                        <a:t> Engage and elevate community voices to build and implement community-driven solutions</a:t>
                      </a: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r h="1289304">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922F11"/>
                          </a:solidFill>
                          <a:latin typeface="+mj-lt"/>
                          <a:ea typeface="+mn-ea"/>
                          <a:cs typeface="Leelawadee"/>
                        </a:rPr>
                        <a:t>POSITIVE </a:t>
                      </a:r>
                      <a:br>
                        <a:rPr lang="en-US" sz="1400" kern="1200">
                          <a:solidFill>
                            <a:srgbClr val="922F11"/>
                          </a:solidFill>
                          <a:latin typeface="+mj-lt"/>
                          <a:ea typeface="+mn-ea"/>
                          <a:cs typeface="Leelawadee"/>
                        </a:rPr>
                      </a:br>
                      <a:r>
                        <a:rPr lang="en-US" sz="1400" kern="1200">
                          <a:solidFill>
                            <a:srgbClr val="922F11"/>
                          </a:solidFill>
                          <a:latin typeface="+mj-lt"/>
                          <a:ea typeface="+mn-ea"/>
                          <a:cs typeface="Leelawadee"/>
                        </a:rPr>
                        <a:t>CHOICES</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E6D26"/>
                    </a:solidFill>
                  </a:tcPr>
                </a:tc>
                <a:tc>
                  <a:txBody>
                    <a:bodyPr/>
                    <a:lstStyle/>
                    <a:p>
                      <a:pPr algn="ctr"/>
                      <a:r>
                        <a:rPr lang="en-GB" sz="1050" i="1" noProof="0">
                          <a:solidFill>
                            <a:schemeClr val="accent3"/>
                          </a:solidFill>
                          <a:latin typeface="+mn-lt"/>
                          <a:cs typeface="Leelawadee" panose="020B0502040204020203" pitchFamily="34" charset="-34"/>
                        </a:rPr>
                        <a:t>Not a focus area for the customer.</a:t>
                      </a:r>
                      <a:endParaRPr lang="en-US" sz="1050" i="1" noProof="0">
                        <a:solidFill>
                          <a:schemeClr val="accent3"/>
                        </a:solidFill>
                        <a:latin typeface="+mn-lt"/>
                        <a:cs typeface="Leelawadee" panose="020B0502040204020203" pitchFamily="34" charset="-34"/>
                      </a:endParaRP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indent="-120650" algn="l" rtl="0" fontAlgn="base">
                        <a:lnSpc>
                          <a:spcPct val="100000"/>
                        </a:lnSpc>
                        <a:buFont typeface="Arial" panose="020B0604020202020204" pitchFamily="34" charset="0"/>
                        <a:buChar char="•"/>
                      </a:pPr>
                      <a:r>
                        <a:rPr lang="en-US" sz="1050" b="0" i="0" noProof="0">
                          <a:solidFill>
                            <a:schemeClr val="accent3"/>
                          </a:solidFill>
                          <a:effectLst/>
                          <a:highlight>
                            <a:srgbClr val="4FE2F3"/>
                          </a:highlight>
                          <a:latin typeface="+mn-lt"/>
                          <a:cs typeface="Leelawadee" panose="020B0502040204020203" pitchFamily="34" charset="-34"/>
                        </a:rPr>
                        <a:t>Goal:</a:t>
                      </a:r>
                      <a:r>
                        <a:rPr lang="en-US" sz="1050" b="0" i="0" noProof="0">
                          <a:solidFill>
                            <a:schemeClr val="accent3"/>
                          </a:solidFill>
                          <a:effectLst/>
                          <a:latin typeface="+mn-lt"/>
                          <a:cs typeface="Leelawadee" panose="020B0502040204020203" pitchFamily="34" charset="-34"/>
                        </a:rPr>
                        <a:t> Be the market leader for creating and curating inclusive, sustainable brands and experiences</a:t>
                      </a: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050" i="1" noProof="0">
                          <a:solidFill>
                            <a:schemeClr val="accent3"/>
                          </a:solidFill>
                          <a:latin typeface="+mn-lt"/>
                          <a:cs typeface="Leelawadee" panose="020B0502040204020203" pitchFamily="34" charset="-34"/>
                        </a:rPr>
                        <a:t>Not a focus area for the customer.</a:t>
                      </a:r>
                      <a:endParaRPr lang="en-US" sz="1050" i="1" noProof="0">
                        <a:solidFill>
                          <a:schemeClr val="accent3"/>
                        </a:solidFill>
                        <a:latin typeface="+mn-lt"/>
                        <a:cs typeface="Leelawadee" panose="020B0502040204020203" pitchFamily="34" charset="-34"/>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40967922"/>
                  </a:ext>
                </a:extLst>
              </a:tr>
            </a:tbl>
          </a:graphicData>
        </a:graphic>
      </p:graphicFrame>
      <p:pic>
        <p:nvPicPr>
          <p:cNvPr id="23" name="Picture 22" descr="A logo of a leaf in a circle&#10;&#10;Description automatically generated">
            <a:extLst>
              <a:ext uri="{FF2B5EF4-FFF2-40B4-BE49-F238E27FC236}">
                <a16:creationId xmlns:a16="http://schemas.microsoft.com/office/drawing/2014/main" id="{D157D169-2719-90E1-838F-1CDF559C54B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pic>
        <p:nvPicPr>
          <p:cNvPr id="24" name="Picture 23" descr="A blue and green windmill with green arrows&#10;&#10;Description automatically generated">
            <a:extLst>
              <a:ext uri="{FF2B5EF4-FFF2-40B4-BE49-F238E27FC236}">
                <a16:creationId xmlns:a16="http://schemas.microsoft.com/office/drawing/2014/main" id="{563E2353-0345-22B3-2454-8BF8A42586A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7884" y="2956884"/>
            <a:ext cx="556204" cy="604020"/>
          </a:xfrm>
          <a:prstGeom prst="rect">
            <a:avLst/>
          </a:prstGeom>
        </p:spPr>
      </p:pic>
      <p:pic>
        <p:nvPicPr>
          <p:cNvPr id="25" name="Picture 24" descr="A logo of a hand and a globe&#10;&#10;Description automatically generated">
            <a:extLst>
              <a:ext uri="{FF2B5EF4-FFF2-40B4-BE49-F238E27FC236}">
                <a16:creationId xmlns:a16="http://schemas.microsoft.com/office/drawing/2014/main" id="{6E5C0EB5-D725-C70C-E76F-962691EF177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27528" y="5675314"/>
            <a:ext cx="536916" cy="583072"/>
          </a:xfrm>
          <a:prstGeom prst="rect">
            <a:avLst/>
          </a:prstGeom>
        </p:spPr>
      </p:pic>
    </p:spTree>
    <p:extLst>
      <p:ext uri="{BB962C8B-B14F-4D97-AF65-F5344CB8AC3E}">
        <p14:creationId xmlns:p14="http://schemas.microsoft.com/office/powerpoint/2010/main" val="2415684370"/>
      </p:ext>
    </p:extLst>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20B740-FE72-1E1A-4C43-ECE53DB23BF0}"/>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F2B9629-75B9-49EA-E4DC-B447A758D8CB}"/>
              </a:ext>
            </a:extLst>
          </p:cNvPr>
          <p:cNvGraphicFramePr>
            <a:graphicFrameLocks/>
          </p:cNvGraphicFramePr>
          <p:nvPr>
            <p:custDataLst>
              <p:tags r:id="rId1"/>
            </p:custDataLst>
            <p:extLst>
              <p:ext uri="{D42A27DB-BD31-4B8C-83A1-F6EECF244321}">
                <p14:modId xmlns:p14="http://schemas.microsoft.com/office/powerpoint/2010/main" val="14578680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4" name="think-cell data - do not delete" hidden="1">
                        <a:extLst>
                          <a:ext uri="{FF2B5EF4-FFF2-40B4-BE49-F238E27FC236}">
                            <a16:creationId xmlns:a16="http://schemas.microsoft.com/office/drawing/2014/main" id="{EF2B9629-75B9-49EA-E4DC-B447A758D8C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Title 5">
            <a:extLst>
              <a:ext uri="{FF2B5EF4-FFF2-40B4-BE49-F238E27FC236}">
                <a16:creationId xmlns:a16="http://schemas.microsoft.com/office/drawing/2014/main" id="{A6539368-E65A-0471-BF16-E0CFA2EED82F}"/>
              </a:ext>
            </a:extLst>
          </p:cNvPr>
          <p:cNvSpPr>
            <a:spLocks noGrp="1"/>
          </p:cNvSpPr>
          <p:nvPr>
            <p:ph type="title"/>
          </p:nvPr>
        </p:nvSpPr>
        <p:spPr>
          <a:xfrm>
            <a:off x="304800" y="247650"/>
            <a:ext cx="9985829" cy="968375"/>
          </a:xfrm>
        </p:spPr>
        <p:txBody>
          <a:bodyPr vert="horz" rIns="0"/>
          <a:lstStyle/>
          <a:p>
            <a:pPr lvl="0"/>
            <a:r>
              <a:rPr lang="en-US" sz="2600"/>
              <a:t>COMMONALITY BETWEEN TARGET’S AND PEP+ FOCUS AREAS</a:t>
            </a:r>
            <a:br>
              <a:rPr lang="en-US" i="1"/>
            </a:br>
            <a:r>
              <a:rPr lang="en-US" sz="1800" i="1"/>
              <a:t>Allowing us to identify opportunities, collaborations, and therefore</a:t>
            </a:r>
            <a:br>
              <a:rPr lang="en-US" sz="1800" i="1"/>
            </a:br>
            <a:r>
              <a:rPr lang="en-US" sz="1800" i="1"/>
              <a:t>add value to our relationship</a:t>
            </a:r>
          </a:p>
        </p:txBody>
      </p:sp>
      <p:sp>
        <p:nvSpPr>
          <p:cNvPr id="12" name="Rectangle: Top Corners Rounded 11">
            <a:extLst>
              <a:ext uri="{FF2B5EF4-FFF2-40B4-BE49-F238E27FC236}">
                <a16:creationId xmlns:a16="http://schemas.microsoft.com/office/drawing/2014/main" id="{BF1D44DB-9B02-B35B-D016-391D03941283}"/>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3" name="Table 4">
            <a:extLst>
              <a:ext uri="{FF2B5EF4-FFF2-40B4-BE49-F238E27FC236}">
                <a16:creationId xmlns:a16="http://schemas.microsoft.com/office/drawing/2014/main" id="{B6A9DC72-9064-7DBC-EAB3-209B3E27CD19}"/>
              </a:ext>
            </a:extLst>
          </p:cNvPr>
          <p:cNvGraphicFramePr>
            <a:graphicFrameLocks noGrp="1"/>
          </p:cNvGraphicFramePr>
          <p:nvPr>
            <p:extLst>
              <p:ext uri="{D42A27DB-BD31-4B8C-83A1-F6EECF244321}">
                <p14:modId xmlns:p14="http://schemas.microsoft.com/office/powerpoint/2010/main" val="3258992249"/>
              </p:ext>
            </p:extLst>
          </p:nvPr>
        </p:nvGraphicFramePr>
        <p:xfrm>
          <a:off x="-7620" y="1148230"/>
          <a:ext cx="11986260" cy="5217795"/>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3332480">
                  <a:extLst>
                    <a:ext uri="{9D8B030D-6E8A-4147-A177-3AD203B41FA5}">
                      <a16:colId xmlns:a16="http://schemas.microsoft.com/office/drawing/2014/main" val="2382844442"/>
                    </a:ext>
                  </a:extLst>
                </a:gridCol>
                <a:gridCol w="3332480">
                  <a:extLst>
                    <a:ext uri="{9D8B030D-6E8A-4147-A177-3AD203B41FA5}">
                      <a16:colId xmlns:a16="http://schemas.microsoft.com/office/drawing/2014/main" val="957515009"/>
                    </a:ext>
                  </a:extLst>
                </a:gridCol>
                <a:gridCol w="3332480">
                  <a:extLst>
                    <a:ext uri="{9D8B030D-6E8A-4147-A177-3AD203B41FA5}">
                      <a16:colId xmlns:a16="http://schemas.microsoft.com/office/drawing/2014/main" val="2353111847"/>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ts val="1575"/>
                        </a:lnSpc>
                      </a:pPr>
                      <a:r>
                        <a:rPr lang="en-US" sz="1200" b="1" i="0" noProof="0">
                          <a:solidFill>
                            <a:schemeClr val="bg1"/>
                          </a:solidFill>
                          <a:effectLst/>
                          <a:latin typeface="+mn-lt"/>
                          <a:cs typeface="Leelawadee" panose="020B0502040204020203" pitchFamily="34" charset="-34"/>
                        </a:rPr>
                        <a:t>Innovate to Eliminate Waste​</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ts val="1575"/>
                        </a:lnSpc>
                      </a:pPr>
                      <a:r>
                        <a:rPr lang="en-US" sz="1200" b="1" i="0" noProof="0">
                          <a:solidFill>
                            <a:schemeClr val="bg1"/>
                          </a:solidFill>
                          <a:effectLst/>
                          <a:latin typeface="+mn-lt"/>
                          <a:cs typeface="Leelawadee" panose="020B0502040204020203" pitchFamily="34" charset="-34"/>
                        </a:rPr>
                        <a:t>Design and Elevate Sustainable Brands​</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ts val="1575"/>
                        </a:lnSpc>
                      </a:pPr>
                      <a:r>
                        <a:rPr lang="en-US" sz="1200" b="1" i="0" noProof="0">
                          <a:solidFill>
                            <a:schemeClr val="bg1"/>
                          </a:solidFill>
                          <a:effectLst/>
                          <a:latin typeface="+mn-lt"/>
                          <a:cs typeface="Leelawadee" panose="020B0502040204020203" pitchFamily="34" charset="-34"/>
                        </a:rPr>
                        <a:t>Accelerate Opportunity and Equity​​​</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1097280">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954F07"/>
                          </a:solidFill>
                          <a:latin typeface="+mj-lt"/>
                          <a:ea typeface="+mn-ea"/>
                          <a:cs typeface="Leelawadee"/>
                        </a:rPr>
                        <a:t>POSITIVE </a:t>
                      </a:r>
                      <a:br>
                        <a:rPr lang="en-US" sz="1400" kern="1200">
                          <a:solidFill>
                            <a:srgbClr val="954F07"/>
                          </a:solidFill>
                          <a:latin typeface="+mj-lt"/>
                          <a:ea typeface="+mn-ea"/>
                          <a:cs typeface="Leelawadee"/>
                        </a:rPr>
                      </a:br>
                      <a:r>
                        <a:rPr lang="en-US" sz="1400" kern="1200">
                          <a:solidFill>
                            <a:srgbClr val="954F07"/>
                          </a:solidFill>
                          <a:latin typeface="+mj-lt"/>
                          <a:ea typeface="+mn-ea"/>
                          <a:cs typeface="Leelawadee"/>
                        </a:rPr>
                        <a:t>AGRICULTURE</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9F0A"/>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50" b="0" i="1" u="none" strike="noStrike" kern="1200" cap="none" spc="0" normalizeH="0" baseline="0" noProof="0">
                          <a:ln>
                            <a:noFill/>
                          </a:ln>
                          <a:solidFill>
                            <a:schemeClr val="accent3"/>
                          </a:solidFill>
                          <a:effectLst/>
                          <a:uLnTx/>
                          <a:uFillTx/>
                          <a:latin typeface="+mn-lt"/>
                          <a:ea typeface="+mn-ea"/>
                          <a:cs typeface="Leelawadee" panose="020B0502040204020203" pitchFamily="34" charset="-34"/>
                        </a:rPr>
                        <a:t>No commonalities.</a:t>
                      </a: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marR="0" lvl="0" indent="-1206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050" b="0" i="0" noProof="0">
                          <a:solidFill>
                            <a:schemeClr val="accent3"/>
                          </a:solidFill>
                          <a:effectLst/>
                          <a:highlight>
                            <a:srgbClr val="FFC624"/>
                          </a:highlight>
                          <a:latin typeface="+mn-lt"/>
                          <a:cs typeface="Leelawadee" panose="020B0502040204020203" pitchFamily="34" charset="-34"/>
                        </a:rPr>
                        <a:t>Target:</a:t>
                      </a:r>
                      <a:r>
                        <a:rPr lang="en-US" sz="1050" b="0" i="0" noProof="0">
                          <a:solidFill>
                            <a:schemeClr val="accent3"/>
                          </a:solidFill>
                          <a:effectLst/>
                          <a:latin typeface="+mn-lt"/>
                          <a:cs typeface="Leelawadee" panose="020B0502040204020203" pitchFamily="34" charset="-34"/>
                        </a:rPr>
                        <a:t> Ensure the leading raw materials (e.g., forest products, cotton and more) that go into owned brand products are 100% recycled, regenerative or sustainably sourced by 2030</a:t>
                      </a:r>
                      <a:endParaRPr lang="en-US" sz="1050" b="1" i="0" kern="1200" noProof="0">
                        <a:solidFill>
                          <a:schemeClr val="accent3"/>
                        </a:solidFill>
                        <a:effectLst/>
                        <a:latin typeface="+mn-lt"/>
                        <a:ea typeface="+mn-ea"/>
                        <a:cs typeface="Leelawadee" panose="020B0502040204020203" pitchFamily="34" charset="-34"/>
                      </a:endParaRPr>
                    </a:p>
                    <a:p>
                      <a:pPr marL="350838" marR="0" lvl="1" indent="-176213" algn="l" defTabSz="914400" rtl="0" eaLnBrk="1" fontAlgn="base" latinLnBrk="0" hangingPunct="1">
                        <a:lnSpc>
                          <a:spcPct val="100000"/>
                        </a:lnSpc>
                        <a:spcBef>
                          <a:spcPts val="400"/>
                        </a:spcBef>
                        <a:spcAft>
                          <a:spcPts val="0"/>
                        </a:spcAft>
                        <a:buClr>
                          <a:schemeClr val="tx1"/>
                        </a:buClr>
                        <a:buSzTx/>
                        <a:buFont typeface="Wingdings" panose="05000000000000000000" pitchFamily="2" charset="2"/>
                        <a:buChar char="Ø"/>
                        <a:tabLst/>
                        <a:defRPr/>
                      </a:pPr>
                      <a:r>
                        <a:rPr lang="en-US" sz="1050" b="1" kern="1200" noProof="0">
                          <a:solidFill>
                            <a:schemeClr val="accent3"/>
                          </a:solidFill>
                          <a:latin typeface="+mn-lt"/>
                          <a:ea typeface="+mn-ea"/>
                          <a:cs typeface="Leelawadee" panose="020B0502040204020203" pitchFamily="34" charset="-34"/>
                        </a:rPr>
                        <a:t>pep+ alignment: Sustainably source 90% of our key ingredients and progress volumes (10% or less) that face systemic barriers towards being sustainably sourced in accordance with our guidelines, by 2030 </a:t>
                      </a: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50" b="0" i="1" u="none" strike="noStrike" kern="1200" cap="none" spc="0" normalizeH="0" baseline="0" noProof="0">
                          <a:ln>
                            <a:noFill/>
                          </a:ln>
                          <a:solidFill>
                            <a:schemeClr val="accent3"/>
                          </a:solidFill>
                          <a:effectLst/>
                          <a:uLnTx/>
                          <a:uFillTx/>
                          <a:latin typeface="+mn-lt"/>
                          <a:ea typeface="+mn-ea"/>
                          <a:cs typeface="Leelawadee" panose="020B0502040204020203" pitchFamily="34" charset="-34"/>
                        </a:rPr>
                        <a:t>No commonalities.</a:t>
                      </a: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3584448">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endParaRPr lang="en-US" sz="1400" kern="1200">
                        <a:solidFill>
                          <a:srgbClr val="023459"/>
                        </a:solidFill>
                        <a:latin typeface="+mj-lt"/>
                        <a:ea typeface="+mn-ea"/>
                        <a:cs typeface="Leelawadee"/>
                      </a:endParaRP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indent="-120650" algn="l" rtl="0" fontAlgn="base">
                        <a:lnSpc>
                          <a:spcPct val="100000"/>
                        </a:lnSpc>
                        <a:buFont typeface="Arial" panose="020B0604020202020204" pitchFamily="34" charset="0"/>
                        <a:buChar char="•"/>
                      </a:pPr>
                      <a:r>
                        <a:rPr lang="en-US" sz="1050" b="0" i="0" noProof="0">
                          <a:solidFill>
                            <a:schemeClr val="accent3"/>
                          </a:solidFill>
                          <a:effectLst/>
                          <a:highlight>
                            <a:srgbClr val="FFC624"/>
                          </a:highlight>
                          <a:latin typeface="+mn-lt"/>
                          <a:cs typeface="Leelawadee" panose="020B0502040204020203" pitchFamily="34" charset="-34"/>
                        </a:rPr>
                        <a:t>Target:</a:t>
                      </a:r>
                      <a:r>
                        <a:rPr lang="en-US" sz="1050" b="0" i="0" noProof="0">
                          <a:solidFill>
                            <a:schemeClr val="accent3"/>
                          </a:solidFill>
                          <a:effectLst/>
                          <a:latin typeface="+mn-lt"/>
                          <a:cs typeface="Leelawadee" panose="020B0502040204020203" pitchFamily="34" charset="-34"/>
                        </a:rPr>
                        <a:t> Achieve 32.5% absolute reduction in supply chain emissions (scope 3) covering purchased goods and services (PG&amp;S), upstream and downstream transport and use of sold products by 2030 from a 2017 base year</a:t>
                      </a:r>
                    </a:p>
                    <a:p>
                      <a:pPr marL="350838" lvl="1" indent="-176213" algn="l" rtl="0" fontAlgn="base">
                        <a:lnSpc>
                          <a:spcPct val="100000"/>
                        </a:lnSpc>
                        <a:spcBef>
                          <a:spcPts val="400"/>
                        </a:spcBef>
                        <a:buClr>
                          <a:schemeClr val="tx1"/>
                        </a:buClr>
                        <a:buFont typeface="Wingdings" panose="05000000000000000000" pitchFamily="2" charset="2"/>
                        <a:buChar char="Ø"/>
                      </a:pPr>
                      <a:r>
                        <a:rPr lang="en-US" sz="1050" b="1" i="0" noProof="0">
                          <a:solidFill>
                            <a:schemeClr val="accent3"/>
                          </a:solidFill>
                          <a:effectLst/>
                          <a:latin typeface="+mn-lt"/>
                          <a:cs typeface="Leelawadee" panose="020B0502040204020203" pitchFamily="34" charset="-34"/>
                        </a:rPr>
                        <a:t>pep+ </a:t>
                      </a:r>
                      <a:r>
                        <a:rPr lang="en-US" sz="1050" b="1" i="0" kern="1200" noProof="0">
                          <a:solidFill>
                            <a:schemeClr val="accent3"/>
                          </a:solidFill>
                          <a:effectLst/>
                          <a:latin typeface="+mn-lt"/>
                          <a:ea typeface="+mn-ea"/>
                          <a:cs typeface="Leelawadee" panose="020B0502040204020203" pitchFamily="34" charset="-34"/>
                        </a:rPr>
                        <a:t>alignment: Achieve a 42% reduction in </a:t>
                      </a:r>
                      <a:br>
                        <a:rPr lang="en-US" sz="1050" b="1" i="0" kern="1200" noProof="0">
                          <a:solidFill>
                            <a:schemeClr val="accent3"/>
                          </a:solidFill>
                          <a:effectLst/>
                          <a:latin typeface="+mn-lt"/>
                          <a:ea typeface="+mn-ea"/>
                          <a:cs typeface="Leelawadee" panose="020B0502040204020203" pitchFamily="34" charset="-34"/>
                        </a:rPr>
                      </a:br>
                      <a:r>
                        <a:rPr lang="en-US" sz="1050" b="1" i="0" kern="1200" noProof="0">
                          <a:solidFill>
                            <a:schemeClr val="accent3"/>
                          </a:solidFill>
                          <a:effectLst/>
                          <a:latin typeface="+mn-lt"/>
                          <a:ea typeface="+mn-ea"/>
                          <a:cs typeface="Leelawadee" panose="020B0502040204020203" pitchFamily="34" charset="-34"/>
                        </a:rPr>
                        <a:t>Scope 3 Energy &amp; Industry (E&amp;I) emissions by </a:t>
                      </a:r>
                      <a:br>
                        <a:rPr lang="en-US" sz="1050" b="1" i="0" kern="1200" noProof="0">
                          <a:solidFill>
                            <a:schemeClr val="accent3"/>
                          </a:solidFill>
                          <a:effectLst/>
                          <a:latin typeface="+mn-lt"/>
                          <a:ea typeface="+mn-ea"/>
                          <a:cs typeface="Leelawadee" panose="020B0502040204020203" pitchFamily="34" charset="-34"/>
                        </a:rPr>
                      </a:br>
                      <a:r>
                        <a:rPr lang="en-US" sz="1050" b="1" i="0" kern="1200" noProof="0">
                          <a:solidFill>
                            <a:schemeClr val="accent3"/>
                          </a:solidFill>
                          <a:effectLst/>
                          <a:latin typeface="+mn-lt"/>
                          <a:ea typeface="+mn-ea"/>
                          <a:cs typeface="Leelawadee" panose="020B0502040204020203" pitchFamily="34" charset="-34"/>
                        </a:rPr>
                        <a:t>2030 (vs 2022 baseline) </a:t>
                      </a:r>
                    </a:p>
                    <a:p>
                      <a:pPr marL="120650" indent="-120650" algn="l" rtl="0" fontAlgn="base">
                        <a:lnSpc>
                          <a:spcPct val="100000"/>
                        </a:lnSpc>
                        <a:spcBef>
                          <a:spcPts val="800"/>
                        </a:spcBef>
                        <a:buFont typeface="Arial" panose="020B0604020202020204" pitchFamily="34" charset="0"/>
                        <a:buChar char="•"/>
                      </a:pPr>
                      <a:r>
                        <a:rPr lang="en-US" sz="1050" b="0" i="0" noProof="0">
                          <a:solidFill>
                            <a:schemeClr val="accent3"/>
                          </a:solidFill>
                          <a:effectLst/>
                          <a:highlight>
                            <a:srgbClr val="FFC624"/>
                          </a:highlight>
                          <a:latin typeface="+mn-lt"/>
                          <a:cs typeface="Leelawadee" panose="020B0502040204020203" pitchFamily="34" charset="-34"/>
                        </a:rPr>
                        <a:t>Target:</a:t>
                      </a:r>
                      <a:r>
                        <a:rPr lang="en-US" sz="1050" b="0" i="0" noProof="0">
                          <a:solidFill>
                            <a:schemeClr val="accent3"/>
                          </a:solidFill>
                          <a:effectLst/>
                          <a:latin typeface="+mn-lt"/>
                          <a:cs typeface="Leelawadee" panose="020B0502040204020203" pitchFamily="34" charset="-34"/>
                        </a:rPr>
                        <a:t> Ensure 100% of owned brand products are designed for a circular future by 2040</a:t>
                      </a:r>
                    </a:p>
                    <a:p>
                      <a:pPr marL="350838" lvl="1" indent="-176213" algn="l" rtl="0" fontAlgn="base">
                        <a:lnSpc>
                          <a:spcPct val="100000"/>
                        </a:lnSpc>
                        <a:spcBef>
                          <a:spcPts val="400"/>
                        </a:spcBef>
                        <a:buClr>
                          <a:schemeClr val="tx1"/>
                        </a:buClr>
                        <a:buFont typeface="Wingdings" panose="05000000000000000000" pitchFamily="2" charset="2"/>
                        <a:buChar char="Ø"/>
                      </a:pPr>
                      <a:r>
                        <a:rPr lang="en-US" sz="1050" b="1" kern="1200" noProof="0">
                          <a:solidFill>
                            <a:schemeClr val="accent3"/>
                          </a:solidFill>
                          <a:latin typeface="+mn-lt"/>
                          <a:ea typeface="+mn-ea"/>
                          <a:cs typeface="Leelawadee" panose="020B0502040204020203" pitchFamily="34" charset="-34"/>
                        </a:rPr>
                        <a:t>pep+ alignment: Achieve 97% or greater reusable, recyclable, or compostable (RRC) packaging by design by 2030 in our primary and secondary packaging in our key packaging markets </a:t>
                      </a:r>
                    </a:p>
                    <a:p>
                      <a:pPr marL="120650" indent="-120650" algn="l" rtl="0" fontAlgn="base">
                        <a:lnSpc>
                          <a:spcPct val="100000"/>
                        </a:lnSpc>
                        <a:spcBef>
                          <a:spcPts val="800"/>
                        </a:spcBef>
                        <a:buFont typeface="Arial" panose="020B0604020202020204" pitchFamily="34" charset="0"/>
                        <a:buChar char="•"/>
                      </a:pPr>
                      <a:r>
                        <a:rPr lang="en-US" sz="1050" b="0" i="0" noProof="0">
                          <a:solidFill>
                            <a:schemeClr val="accent3"/>
                          </a:solidFill>
                          <a:effectLst/>
                          <a:highlight>
                            <a:srgbClr val="FFC624"/>
                          </a:highlight>
                          <a:latin typeface="+mn-lt"/>
                          <a:cs typeface="Leelawadee" panose="020B0502040204020203" pitchFamily="34" charset="-34"/>
                        </a:rPr>
                        <a:t>Target:</a:t>
                      </a:r>
                      <a:r>
                        <a:rPr lang="en-US" sz="1050" b="0" i="0" noProof="0">
                          <a:solidFill>
                            <a:schemeClr val="accent3"/>
                          </a:solidFill>
                          <a:effectLst/>
                          <a:latin typeface="+mn-lt"/>
                          <a:cs typeface="Leelawadee" panose="020B0502040204020203" pitchFamily="34" charset="-34"/>
                        </a:rPr>
                        <a:t> Reduce annual total virgin plastic in own-brand packaging by 20% by 2025 from a 2020 baseline</a:t>
                      </a:r>
                    </a:p>
                    <a:p>
                      <a:pPr marL="350838" lvl="1" indent="-176213" algn="l" rtl="0" fontAlgn="base">
                        <a:lnSpc>
                          <a:spcPct val="100000"/>
                        </a:lnSpc>
                        <a:spcBef>
                          <a:spcPts val="400"/>
                        </a:spcBef>
                        <a:buClr>
                          <a:schemeClr val="tx1"/>
                        </a:buClr>
                        <a:buFont typeface="Wingdings" panose="05000000000000000000" pitchFamily="2" charset="2"/>
                        <a:buChar char="Ø"/>
                      </a:pPr>
                      <a:r>
                        <a:rPr lang="en-US" sz="1050" b="1" kern="1200" noProof="0">
                          <a:solidFill>
                            <a:schemeClr val="accent3"/>
                          </a:solidFill>
                          <a:latin typeface="+mn-lt"/>
                          <a:ea typeface="+mn-ea"/>
                          <a:cs typeface="Leelawadee" panose="020B0502040204020203" pitchFamily="34" charset="-34"/>
                        </a:rPr>
                        <a:t>pep+ alignment: For our primary plastic packaging in key packaging markets, achieve an average of 2% year-over-year reduction in our absolute tonnage of virgin plastics through 2030 </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kumimoji="0" lang="en-US" sz="1050" b="0" i="1" u="none" strike="noStrike" kern="1200" cap="none" spc="0" normalizeH="0" baseline="0" noProof="0">
                          <a:ln>
                            <a:noFill/>
                          </a:ln>
                          <a:solidFill>
                            <a:schemeClr val="accent3"/>
                          </a:solidFill>
                          <a:effectLst/>
                          <a:uLnTx/>
                          <a:uFillTx/>
                          <a:latin typeface="+mn-lt"/>
                          <a:ea typeface="+mn-ea"/>
                          <a:cs typeface="Leelawadee" panose="020B0502040204020203" pitchFamily="34" charset="-34"/>
                        </a:rPr>
                        <a:t>No commonalities.</a:t>
                      </a: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indent="-120650" algn="l" rtl="0" fontAlgn="base">
                        <a:lnSpc>
                          <a:spcPct val="100000"/>
                        </a:lnSpc>
                        <a:buFont typeface="Arial" panose="020B0604020202020204" pitchFamily="34" charset="0"/>
                        <a:buChar char="•"/>
                      </a:pPr>
                      <a:r>
                        <a:rPr lang="en-US" sz="1050" b="0" i="0" noProof="0">
                          <a:solidFill>
                            <a:schemeClr val="accent3"/>
                          </a:solidFill>
                          <a:effectLst/>
                          <a:highlight>
                            <a:srgbClr val="4FE2F3"/>
                          </a:highlight>
                          <a:latin typeface="+mn-lt"/>
                          <a:cs typeface="Leelawadee" panose="020B0502040204020203" pitchFamily="34" charset="-34"/>
                        </a:rPr>
                        <a:t>Goal:</a:t>
                      </a:r>
                      <a:r>
                        <a:rPr lang="en-US" sz="1050" b="0" i="0" noProof="0">
                          <a:solidFill>
                            <a:schemeClr val="accent3"/>
                          </a:solidFill>
                          <a:effectLst/>
                          <a:latin typeface="+mn-lt"/>
                          <a:cs typeface="Leelawadee" panose="020B0502040204020203" pitchFamily="34" charset="-34"/>
                        </a:rPr>
                        <a:t> Engage and elevate community voices to build and implement community-driven solutions</a:t>
                      </a:r>
                    </a:p>
                    <a:p>
                      <a:pPr marL="350838" lvl="1" indent="-176213" algn="l" rtl="0" fontAlgn="base">
                        <a:lnSpc>
                          <a:spcPct val="100000"/>
                        </a:lnSpc>
                        <a:spcBef>
                          <a:spcPts val="400"/>
                        </a:spcBef>
                        <a:buFont typeface="Wingdings" panose="05000000000000000000" pitchFamily="2" charset="2"/>
                        <a:buChar char="Ø"/>
                      </a:pPr>
                      <a:r>
                        <a:rPr lang="en-US" sz="1050" b="1" kern="1200" noProof="0">
                          <a:solidFill>
                            <a:schemeClr val="accent3"/>
                          </a:solidFill>
                          <a:latin typeface="+mn-lt"/>
                          <a:ea typeface="+mn-ea"/>
                          <a:cs typeface="Leelawadee" panose="020B0502040204020203" pitchFamily="34" charset="-34"/>
                        </a:rPr>
                        <a:t>pep+ alignment: </a:t>
                      </a:r>
                      <a:r>
                        <a:rPr lang="en-US" sz="1050" b="1" i="0" noProof="0">
                          <a:solidFill>
                            <a:schemeClr val="accent3"/>
                          </a:solidFill>
                          <a:effectLst/>
                          <a:latin typeface="+mn-lt"/>
                          <a:cs typeface="Leelawadee" panose="020B0502040204020203" pitchFamily="34" charset="-34"/>
                        </a:rPr>
                        <a:t>Partner with communities to advance food security and make nutritious food accessible to 50 million people</a:t>
                      </a: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bl>
          </a:graphicData>
        </a:graphic>
      </p:graphicFrame>
      <p:pic>
        <p:nvPicPr>
          <p:cNvPr id="14" name="Picture 13" descr="A logo of a leaf in a circle&#10;&#10;Description automatically generated">
            <a:extLst>
              <a:ext uri="{FF2B5EF4-FFF2-40B4-BE49-F238E27FC236}">
                <a16:creationId xmlns:a16="http://schemas.microsoft.com/office/drawing/2014/main" id="{856F48D1-1D3C-0F18-92AD-E6B91EA0C54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pic>
        <p:nvPicPr>
          <p:cNvPr id="15" name="Picture 14" descr="A blue and green windmill with green arrows&#10;&#10;Description automatically generated">
            <a:extLst>
              <a:ext uri="{FF2B5EF4-FFF2-40B4-BE49-F238E27FC236}">
                <a16:creationId xmlns:a16="http://schemas.microsoft.com/office/drawing/2014/main" id="{B3550731-8092-0861-E282-816CA13253E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3330347"/>
            <a:ext cx="556204" cy="604020"/>
          </a:xfrm>
          <a:prstGeom prst="rect">
            <a:avLst/>
          </a:prstGeom>
        </p:spPr>
      </p:pic>
      <p:pic>
        <p:nvPicPr>
          <p:cNvPr id="2" name="Picture 2" descr="A red and black target&#10;&#10;Description automatically generated">
            <a:extLst>
              <a:ext uri="{FF2B5EF4-FFF2-40B4-BE49-F238E27FC236}">
                <a16:creationId xmlns:a16="http://schemas.microsoft.com/office/drawing/2014/main" id="{F6B4FEB8-5C58-645C-A216-5336E55C27B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396569" y="246888"/>
            <a:ext cx="514446" cy="6835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9233887"/>
      </p:ext>
    </p:extLst>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A58560-D086-2D9E-4263-7D5A7100B264}"/>
            </a:ext>
          </a:extLst>
        </p:cNvPr>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70765000-F8A7-A4E1-DBA9-79013A9989BD}"/>
              </a:ext>
            </a:extLst>
          </p:cNvPr>
          <p:cNvGraphicFramePr>
            <a:graphicFrameLocks/>
          </p:cNvGraphicFramePr>
          <p:nvPr>
            <p:custDataLst>
              <p:tags r:id="rId1"/>
            </p:custDataLst>
            <p:extLst>
              <p:ext uri="{D42A27DB-BD31-4B8C-83A1-F6EECF244321}">
                <p14:modId xmlns:p14="http://schemas.microsoft.com/office/powerpoint/2010/main" val="36594745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6" name="think-cell data - do not delete" hidden="1">
                        <a:extLst>
                          <a:ext uri="{FF2B5EF4-FFF2-40B4-BE49-F238E27FC236}">
                            <a16:creationId xmlns:a16="http://schemas.microsoft.com/office/drawing/2014/main" id="{70765000-F8A7-A4E1-DBA9-79013A9989B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C483DC7C-D5F3-CB61-D0BF-6B1A6ECA1CA4}"/>
              </a:ext>
            </a:extLst>
          </p:cNvPr>
          <p:cNvSpPr>
            <a:spLocks noGrp="1"/>
          </p:cNvSpPr>
          <p:nvPr>
            <p:ph type="title"/>
          </p:nvPr>
        </p:nvSpPr>
        <p:spPr>
          <a:xfrm>
            <a:off x="304798" y="246888"/>
            <a:ext cx="9969502" cy="969264"/>
          </a:xfrm>
        </p:spPr>
        <p:txBody>
          <a:bodyPr vert="horz" rIns="0"/>
          <a:lstStyle/>
          <a:p>
            <a:pPr lvl="0"/>
            <a:r>
              <a:rPr lang="en-US" sz="2600"/>
              <a:t>COMMONALITY BETWEEN TARGET’S AND PEP+ FOCUS AREAS</a:t>
            </a:r>
            <a:br>
              <a:rPr lang="en-US" sz="2600"/>
            </a:br>
            <a:r>
              <a:rPr lang="en-US" sz="1800" i="1"/>
              <a:t>Allowing us to identify opportunities for collaboration, and therefore</a:t>
            </a:r>
            <a:br>
              <a:rPr lang="en-US" sz="1800" i="1"/>
            </a:br>
            <a:r>
              <a:rPr lang="en-US" sz="1800" i="1"/>
              <a:t>add value to our relationship</a:t>
            </a:r>
          </a:p>
        </p:txBody>
      </p:sp>
      <p:sp>
        <p:nvSpPr>
          <p:cNvPr id="2" name="Rectangle: Top Corners Rounded 1">
            <a:extLst>
              <a:ext uri="{FF2B5EF4-FFF2-40B4-BE49-F238E27FC236}">
                <a16:creationId xmlns:a16="http://schemas.microsoft.com/office/drawing/2014/main" id="{700C10C7-6D83-9168-3596-2189B005A709}"/>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4">
            <a:extLst>
              <a:ext uri="{FF2B5EF4-FFF2-40B4-BE49-F238E27FC236}">
                <a16:creationId xmlns:a16="http://schemas.microsoft.com/office/drawing/2014/main" id="{A4ABA11F-7E9A-DEEE-5013-32FF19D4A61F}"/>
              </a:ext>
            </a:extLst>
          </p:cNvPr>
          <p:cNvGraphicFramePr>
            <a:graphicFrameLocks noGrp="1"/>
          </p:cNvGraphicFramePr>
          <p:nvPr>
            <p:extLst>
              <p:ext uri="{D42A27DB-BD31-4B8C-83A1-F6EECF244321}">
                <p14:modId xmlns:p14="http://schemas.microsoft.com/office/powerpoint/2010/main" val="3633707434"/>
              </p:ext>
            </p:extLst>
          </p:nvPr>
        </p:nvGraphicFramePr>
        <p:xfrm>
          <a:off x="-7620" y="1148230"/>
          <a:ext cx="11986260" cy="5038979"/>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3332480">
                  <a:extLst>
                    <a:ext uri="{9D8B030D-6E8A-4147-A177-3AD203B41FA5}">
                      <a16:colId xmlns:a16="http://schemas.microsoft.com/office/drawing/2014/main" val="2382844442"/>
                    </a:ext>
                  </a:extLst>
                </a:gridCol>
                <a:gridCol w="3332480">
                  <a:extLst>
                    <a:ext uri="{9D8B030D-6E8A-4147-A177-3AD203B41FA5}">
                      <a16:colId xmlns:a16="http://schemas.microsoft.com/office/drawing/2014/main" val="957515009"/>
                    </a:ext>
                  </a:extLst>
                </a:gridCol>
                <a:gridCol w="3332480">
                  <a:extLst>
                    <a:ext uri="{9D8B030D-6E8A-4147-A177-3AD203B41FA5}">
                      <a16:colId xmlns:a16="http://schemas.microsoft.com/office/drawing/2014/main" val="2353111847"/>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ts val="1575"/>
                        </a:lnSpc>
                      </a:pPr>
                      <a:r>
                        <a:rPr lang="en-US" sz="1200" b="1" i="0" noProof="0">
                          <a:solidFill>
                            <a:schemeClr val="bg1"/>
                          </a:solidFill>
                          <a:effectLst/>
                          <a:latin typeface="+mn-lt"/>
                          <a:cs typeface="Leelawadee" panose="020B0502040204020203" pitchFamily="34" charset="-34"/>
                        </a:rPr>
                        <a:t>Innovate to Eliminate Waste​</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ts val="1575"/>
                        </a:lnSpc>
                      </a:pPr>
                      <a:r>
                        <a:rPr lang="en-US" sz="1200" b="1" i="0" noProof="0">
                          <a:solidFill>
                            <a:schemeClr val="bg1"/>
                          </a:solidFill>
                          <a:effectLst/>
                          <a:latin typeface="+mn-lt"/>
                          <a:cs typeface="Leelawadee" panose="020B0502040204020203" pitchFamily="34" charset="-34"/>
                        </a:rPr>
                        <a:t>Design and Elevate Sustainable Brands​</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ts val="1575"/>
                        </a:lnSpc>
                      </a:pPr>
                      <a:r>
                        <a:rPr lang="en-US" sz="1200" b="1" i="0" noProof="0">
                          <a:solidFill>
                            <a:schemeClr val="bg1"/>
                          </a:solidFill>
                          <a:effectLst/>
                          <a:latin typeface="+mn-lt"/>
                          <a:cs typeface="Leelawadee" panose="020B0502040204020203" pitchFamily="34" charset="-34"/>
                        </a:rPr>
                        <a:t>Accelerate Opportunity and Equity​​​</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4791456">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922F11"/>
                          </a:solidFill>
                          <a:latin typeface="+mj-lt"/>
                          <a:ea typeface="+mn-ea"/>
                          <a:cs typeface="Leelawadee"/>
                        </a:rPr>
                        <a:t>POSITIVE </a:t>
                      </a:r>
                      <a:br>
                        <a:rPr lang="en-US" sz="1400" kern="1200">
                          <a:solidFill>
                            <a:srgbClr val="922F11"/>
                          </a:solidFill>
                          <a:latin typeface="+mj-lt"/>
                          <a:ea typeface="+mn-ea"/>
                          <a:cs typeface="Leelawadee"/>
                        </a:rPr>
                      </a:br>
                      <a:r>
                        <a:rPr lang="en-US" sz="1400" kern="1200">
                          <a:solidFill>
                            <a:srgbClr val="922F11"/>
                          </a:solidFill>
                          <a:latin typeface="+mj-lt"/>
                          <a:ea typeface="+mn-ea"/>
                          <a:cs typeface="Leelawadee"/>
                        </a:rPr>
                        <a:t>CHOICES</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E6D27"/>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50" b="0" i="1" u="none" strike="noStrike" kern="1200" cap="none" spc="0" normalizeH="0" baseline="0" noProof="0">
                          <a:ln>
                            <a:noFill/>
                          </a:ln>
                          <a:solidFill>
                            <a:schemeClr val="accent3"/>
                          </a:solidFill>
                          <a:effectLst/>
                          <a:uLnTx/>
                          <a:uFillTx/>
                          <a:latin typeface="+mn-lt"/>
                          <a:ea typeface="+mn-ea"/>
                          <a:cs typeface="Leelawadee" panose="020B0502040204020203" pitchFamily="34" charset="-34"/>
                        </a:rPr>
                        <a:t>No commonalities.</a:t>
                      </a: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indent="-120650" algn="l" rtl="0" fontAlgn="base">
                        <a:lnSpc>
                          <a:spcPct val="100000"/>
                        </a:lnSpc>
                        <a:buFont typeface="Arial" panose="020B0604020202020204" pitchFamily="34" charset="0"/>
                        <a:buChar char="•"/>
                      </a:pPr>
                      <a:r>
                        <a:rPr lang="en-US" sz="1050" b="0" i="0" noProof="0">
                          <a:solidFill>
                            <a:schemeClr val="accent3"/>
                          </a:solidFill>
                          <a:effectLst/>
                          <a:highlight>
                            <a:srgbClr val="4FE2F3"/>
                          </a:highlight>
                          <a:latin typeface="+mn-lt"/>
                          <a:cs typeface="Leelawadee" panose="020B0502040204020203" pitchFamily="34" charset="-34"/>
                        </a:rPr>
                        <a:t>Goal:</a:t>
                      </a:r>
                      <a:r>
                        <a:rPr lang="en-US" sz="1050" b="0" i="0" noProof="0">
                          <a:solidFill>
                            <a:schemeClr val="accent3"/>
                          </a:solidFill>
                          <a:effectLst/>
                          <a:latin typeface="+mn-lt"/>
                          <a:cs typeface="Leelawadee" panose="020B0502040204020203" pitchFamily="34" charset="-34"/>
                        </a:rPr>
                        <a:t> Be the market leader for creating and curating inclusive, sustainable brands and experiences</a:t>
                      </a:r>
                    </a:p>
                    <a:p>
                      <a:pPr marL="350838" lvl="1" indent="-176213" algn="l" rtl="0" fontAlgn="base">
                        <a:lnSpc>
                          <a:spcPct val="100000"/>
                        </a:lnSpc>
                        <a:spcBef>
                          <a:spcPts val="400"/>
                        </a:spcBef>
                        <a:buFont typeface="Wingdings" panose="05000000000000000000" pitchFamily="2" charset="2"/>
                        <a:buChar char="Ø"/>
                      </a:pPr>
                      <a:r>
                        <a:rPr lang="en-US" sz="1050" b="1" kern="1200" noProof="0">
                          <a:solidFill>
                            <a:schemeClr val="accent3"/>
                          </a:solidFill>
                          <a:latin typeface="+mn-lt"/>
                          <a:ea typeface="+mn-ea"/>
                          <a:cs typeface="Leelawadee" panose="020B0502040204020203" pitchFamily="34" charset="-34"/>
                        </a:rPr>
                        <a:t>pep+ alignment: </a:t>
                      </a:r>
                      <a:r>
                        <a:rPr lang="en-US" sz="1050" b="1" i="0" noProof="0">
                          <a:solidFill>
                            <a:schemeClr val="accent3"/>
                          </a:solidFill>
                          <a:effectLst/>
                          <a:latin typeface="+mn-lt"/>
                          <a:cs typeface="Leelawadee" panose="020B0502040204020203" pitchFamily="34" charset="-34"/>
                        </a:rPr>
                        <a:t>Leverage our scaled brands to embody and amplify positive outcomes for the planet and people, including empowering consumers with transparent environmental </a:t>
                      </a:r>
                      <a:br>
                        <a:rPr lang="en-US" sz="1050" b="1" i="0" noProof="0">
                          <a:solidFill>
                            <a:schemeClr val="accent3"/>
                          </a:solidFill>
                          <a:effectLst/>
                          <a:latin typeface="+mn-lt"/>
                          <a:cs typeface="Leelawadee" panose="020B0502040204020203" pitchFamily="34" charset="-34"/>
                        </a:rPr>
                      </a:br>
                      <a:r>
                        <a:rPr lang="en-US" sz="1050" b="1" i="0" noProof="0">
                          <a:solidFill>
                            <a:schemeClr val="accent3"/>
                          </a:solidFill>
                          <a:effectLst/>
                          <a:latin typeface="+mn-lt"/>
                          <a:cs typeface="Leelawadee" panose="020B0502040204020203" pitchFamily="34" charset="-34"/>
                        </a:rPr>
                        <a:t>labeling on our key products</a:t>
                      </a: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50" b="0" i="1" u="none" strike="noStrike" kern="1200" cap="none" spc="0" normalizeH="0" baseline="0" noProof="0">
                          <a:ln>
                            <a:noFill/>
                          </a:ln>
                          <a:solidFill>
                            <a:schemeClr val="accent3"/>
                          </a:solidFill>
                          <a:effectLst/>
                          <a:uLnTx/>
                          <a:uFillTx/>
                          <a:latin typeface="+mn-lt"/>
                          <a:ea typeface="+mn-ea"/>
                          <a:cs typeface="Leelawadee" panose="020B0502040204020203" pitchFamily="34" charset="-34"/>
                        </a:rPr>
                        <a:t>No commonalities.</a:t>
                      </a: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bl>
          </a:graphicData>
        </a:graphic>
      </p:graphicFrame>
      <p:pic>
        <p:nvPicPr>
          <p:cNvPr id="7" name="Picture 6" descr="A logo of a hand and a globe&#10;&#10;Description automatically generated">
            <a:extLst>
              <a:ext uri="{FF2B5EF4-FFF2-40B4-BE49-F238E27FC236}">
                <a16:creationId xmlns:a16="http://schemas.microsoft.com/office/drawing/2014/main" id="{7A5EC587-0D2D-26E5-3E2D-FB0F8FE9173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25147" y="1836221"/>
            <a:ext cx="536916" cy="583072"/>
          </a:xfrm>
          <a:prstGeom prst="rect">
            <a:avLst/>
          </a:prstGeom>
        </p:spPr>
      </p:pic>
      <p:pic>
        <p:nvPicPr>
          <p:cNvPr id="8" name="Picture 2" descr="A red and black target&#10;&#10;Description automatically generated">
            <a:extLst>
              <a:ext uri="{FF2B5EF4-FFF2-40B4-BE49-F238E27FC236}">
                <a16:creationId xmlns:a16="http://schemas.microsoft.com/office/drawing/2014/main" id="{D1813B6C-4694-C6B7-44C4-51FF4CCA6DC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396569" y="246888"/>
            <a:ext cx="514446" cy="6835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6126684"/>
      </p:ext>
    </p:extLst>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D5D428-C476-D628-7D17-3BBD94F2ECD6}"/>
            </a:ext>
          </a:extLst>
        </p:cNvPr>
        <p:cNvGrpSpPr/>
        <p:nvPr/>
      </p:nvGrpSpPr>
      <p:grpSpPr>
        <a:xfrm>
          <a:off x="0" y="0"/>
          <a:ext cx="0" cy="0"/>
          <a:chOff x="0" y="0"/>
          <a:chExt cx="0" cy="0"/>
        </a:xfrm>
      </p:grpSpPr>
      <p:pic>
        <p:nvPicPr>
          <p:cNvPr id="2" name="Picture 1" descr="A black background with white letters&#10;&#10;AI-generated content may be incorrect.">
            <a:extLst>
              <a:ext uri="{FF2B5EF4-FFF2-40B4-BE49-F238E27FC236}">
                <a16:creationId xmlns:a16="http://schemas.microsoft.com/office/drawing/2014/main" id="{8E6F14F2-4C26-E97C-3740-0466192B91C4}"/>
              </a:ext>
            </a:extLst>
          </p:cNvPr>
          <p:cNvPicPr>
            <a:picLocks noChangeAspect="1"/>
          </p:cNvPicPr>
          <p:nvPr/>
        </p:nvPicPr>
        <p:blipFill>
          <a:blip r:embed="rId3"/>
          <a:stretch>
            <a:fillRect/>
          </a:stretch>
        </p:blipFill>
        <p:spPr>
          <a:xfrm>
            <a:off x="304800" y="2720561"/>
            <a:ext cx="5781242" cy="1416878"/>
          </a:xfrm>
          <a:prstGeom prst="rect">
            <a:avLst/>
          </a:prstGeom>
        </p:spPr>
      </p:pic>
    </p:spTree>
    <p:extLst>
      <p:ext uri="{BB962C8B-B14F-4D97-AF65-F5344CB8AC3E}">
        <p14:creationId xmlns:p14="http://schemas.microsoft.com/office/powerpoint/2010/main" val="4278614855"/>
      </p:ext>
    </p:extLst>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F68BF7-58DF-2498-75C1-9433389F3DEF}"/>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70D02B17-A0C4-F609-2057-55BBE3C7DD5B}"/>
              </a:ext>
            </a:extLst>
          </p:cNvPr>
          <p:cNvGraphicFramePr>
            <a:graphicFrameLocks/>
          </p:cNvGraphicFramePr>
          <p:nvPr>
            <p:custDataLst>
              <p:tags r:id="rId1"/>
            </p:custDataLst>
            <p:extLst>
              <p:ext uri="{D42A27DB-BD31-4B8C-83A1-F6EECF244321}">
                <p14:modId xmlns:p14="http://schemas.microsoft.com/office/powerpoint/2010/main" val="15533706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7" name="think-cell data - do not delete" hidden="1">
                        <a:extLst>
                          <a:ext uri="{FF2B5EF4-FFF2-40B4-BE49-F238E27FC236}">
                            <a16:creationId xmlns:a16="http://schemas.microsoft.com/office/drawing/2014/main" id="{70D02B17-A0C4-F609-2057-55BBE3C7DD5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Rectangle: Single Corner Rounded 9">
            <a:extLst>
              <a:ext uri="{FF2B5EF4-FFF2-40B4-BE49-F238E27FC236}">
                <a16:creationId xmlns:a16="http://schemas.microsoft.com/office/drawing/2014/main" id="{53B52DB2-72BA-B6E3-DBCF-ECB8700D390E}"/>
              </a:ext>
            </a:extLst>
          </p:cNvPr>
          <p:cNvSpPr>
            <a:spLocks/>
          </p:cNvSpPr>
          <p:nvPr/>
        </p:nvSpPr>
        <p:spPr>
          <a:xfrm>
            <a:off x="6300438" y="825872"/>
            <a:ext cx="5852160" cy="66792"/>
          </a:xfrm>
          <a:prstGeom prst="round1Rect">
            <a:avLst>
              <a:gd name="adj" fmla="val 3618"/>
            </a:avLst>
          </a:prstGeom>
          <a:solidFill>
            <a:srgbClr val="0F440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182880" numCol="1" spcCol="38100" rtlCol="0" anchor="b">
            <a:noAutofit/>
          </a:bodyPr>
          <a:lstStyle/>
          <a:p>
            <a:pPr defTabSz="914400"/>
            <a:r>
              <a:rPr kumimoji="0" lang="en-US" sz="3200" b="0" i="0" u="none" strike="noStrike" kern="1200" cap="all" spc="0" normalizeH="0" baseline="0" noProof="0">
                <a:ln>
                  <a:noFill/>
                </a:ln>
                <a:solidFill>
                  <a:srgbClr val="0F440E"/>
                </a:solidFill>
                <a:effectLst/>
                <a:uLnTx/>
                <a:uFillTx/>
                <a:latin typeface="GT Pressura LCG Black"/>
                <a:ea typeface="+mj-ea"/>
                <a:cs typeface="+mj-cs"/>
              </a:rPr>
              <a:t>KEY TAKEAWAYS</a:t>
            </a:r>
            <a:endParaRPr lang="en-US" b="1">
              <a:solidFill>
                <a:srgbClr val="0F440E"/>
              </a:solidFill>
              <a:latin typeface="+mj-lt"/>
            </a:endParaRPr>
          </a:p>
        </p:txBody>
      </p:sp>
      <p:pic>
        <p:nvPicPr>
          <p:cNvPr id="11" name="Picture 10">
            <a:extLst>
              <a:ext uri="{FF2B5EF4-FFF2-40B4-BE49-F238E27FC236}">
                <a16:creationId xmlns:a16="http://schemas.microsoft.com/office/drawing/2014/main" id="{9E8C62C7-C460-13A9-C1B4-B7275795F943}"/>
              </a:ext>
            </a:extLst>
          </p:cNvPr>
          <p:cNvPicPr>
            <a:picLocks noChangeAspect="1"/>
          </p:cNvPicPr>
          <p:nvPr/>
        </p:nvPicPr>
        <p:blipFill>
          <a:blip r:embed="rId6"/>
          <a:srcRect l="24821" r="18929"/>
          <a:stretch>
            <a:fillRect/>
          </a:stretch>
        </p:blipFill>
        <p:spPr>
          <a:xfrm rot="16200000">
            <a:off x="2520059" y="3282059"/>
            <a:ext cx="6857999" cy="293883"/>
          </a:xfrm>
          <a:custGeom>
            <a:avLst/>
            <a:gdLst>
              <a:gd name="connsiteX0" fmla="*/ 6857999 w 6857999"/>
              <a:gd name="connsiteY0" fmla="*/ 0 h 293883"/>
              <a:gd name="connsiteX1" fmla="*/ 6857999 w 6857999"/>
              <a:gd name="connsiteY1" fmla="*/ 293883 h 293883"/>
              <a:gd name="connsiteX2" fmla="*/ 0 w 6857999"/>
              <a:gd name="connsiteY2" fmla="*/ 293883 h 293883"/>
              <a:gd name="connsiteX3" fmla="*/ 0 w 6857999"/>
              <a:gd name="connsiteY3" fmla="*/ 0 h 293883"/>
            </a:gdLst>
            <a:ahLst/>
            <a:cxnLst>
              <a:cxn ang="0">
                <a:pos x="connsiteX0" y="connsiteY0"/>
              </a:cxn>
              <a:cxn ang="0">
                <a:pos x="connsiteX1" y="connsiteY1"/>
              </a:cxn>
              <a:cxn ang="0">
                <a:pos x="connsiteX2" y="connsiteY2"/>
              </a:cxn>
              <a:cxn ang="0">
                <a:pos x="connsiteX3" y="connsiteY3"/>
              </a:cxn>
            </a:cxnLst>
            <a:rect l="l" t="t" r="r" b="b"/>
            <a:pathLst>
              <a:path w="6857999" h="293883">
                <a:moveTo>
                  <a:pt x="6857999" y="0"/>
                </a:moveTo>
                <a:lnTo>
                  <a:pt x="6857999" y="293883"/>
                </a:lnTo>
                <a:lnTo>
                  <a:pt x="0" y="293883"/>
                </a:lnTo>
                <a:lnTo>
                  <a:pt x="0" y="0"/>
                </a:lnTo>
                <a:close/>
              </a:path>
            </a:pathLst>
          </a:custGeom>
          <a:effectLst>
            <a:outerShdw blurRad="50800" dist="38100" dir="10800000" algn="r" rotWithShape="0">
              <a:prstClr val="black">
                <a:alpha val="20000"/>
              </a:prstClr>
            </a:outerShdw>
          </a:effectLst>
        </p:spPr>
      </p:pic>
      <p:sp>
        <p:nvSpPr>
          <p:cNvPr id="12" name="Rectangle: Rounded Corners 11">
            <a:extLst>
              <a:ext uri="{FF2B5EF4-FFF2-40B4-BE49-F238E27FC236}">
                <a16:creationId xmlns:a16="http://schemas.microsoft.com/office/drawing/2014/main" id="{F87A1FD0-C25A-29C2-2AA7-D6712BB5399A}"/>
              </a:ext>
            </a:extLst>
          </p:cNvPr>
          <p:cNvSpPr>
            <a:spLocks/>
          </p:cNvSpPr>
          <p:nvPr/>
        </p:nvSpPr>
        <p:spPr>
          <a:xfrm rot="10800000" flipH="1" flipV="1">
            <a:off x="6300438" y="1062650"/>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pPr>
              <a:spcBef>
                <a:spcPts val="200"/>
              </a:spcBef>
              <a:defRPr/>
            </a:pPr>
            <a:r>
              <a:rPr lang="en-US" sz="2400" b="1">
                <a:solidFill>
                  <a:srgbClr val="8EBC29"/>
                </a:solidFill>
              </a:rPr>
              <a:t>No focus areas</a:t>
            </a:r>
          </a:p>
        </p:txBody>
      </p:sp>
      <p:sp>
        <p:nvSpPr>
          <p:cNvPr id="13" name="Rectangle: Rounded Corners 12">
            <a:extLst>
              <a:ext uri="{FF2B5EF4-FFF2-40B4-BE49-F238E27FC236}">
                <a16:creationId xmlns:a16="http://schemas.microsoft.com/office/drawing/2014/main" id="{A03CDA6E-4AA3-FB68-8B3A-1164B29FB35D}"/>
              </a:ext>
            </a:extLst>
          </p:cNvPr>
          <p:cNvSpPr>
            <a:spLocks/>
          </p:cNvSpPr>
          <p:nvPr/>
        </p:nvSpPr>
        <p:spPr>
          <a:xfrm rot="10800000" flipH="1" flipV="1">
            <a:off x="6386385" y="1711260"/>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a:lnSpc>
                <a:spcPct val="100000"/>
              </a:lnSpc>
              <a:defRPr/>
            </a:pPr>
            <a:r>
              <a:rPr lang="en-US">
                <a:solidFill>
                  <a:schemeClr val="bg1"/>
                </a:solidFill>
              </a:rPr>
              <a:t>Despite meticulous research, The Save Mart Companies have no public sustainability focus areas. Therefore, there are no commonalities with PepsiCo.</a:t>
            </a:r>
          </a:p>
        </p:txBody>
      </p:sp>
      <p:sp>
        <p:nvSpPr>
          <p:cNvPr id="14" name="Oval 13">
            <a:extLst>
              <a:ext uri="{FF2B5EF4-FFF2-40B4-BE49-F238E27FC236}">
                <a16:creationId xmlns:a16="http://schemas.microsoft.com/office/drawing/2014/main" id="{4808339D-4BF3-47F7-A4E2-2FAE5666486F}"/>
              </a:ext>
            </a:extLst>
          </p:cNvPr>
          <p:cNvSpPr/>
          <p:nvPr/>
        </p:nvSpPr>
        <p:spPr>
          <a:xfrm>
            <a:off x="6375234" y="1171322"/>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Placeholder 16" descr="The Save Mart Companies">
            <a:extLst>
              <a:ext uri="{FF2B5EF4-FFF2-40B4-BE49-F238E27FC236}">
                <a16:creationId xmlns:a16="http://schemas.microsoft.com/office/drawing/2014/main" id="{A2F58609-B679-DDC5-3EFE-58375928F42C}"/>
              </a:ext>
            </a:extLst>
          </p:cNvPr>
          <p:cNvPicPr>
            <a:picLocks noGrp="1" noChangeAspect="1"/>
          </p:cNvPicPr>
          <p:nvPr>
            <p:ph type="pic" sz="quarter" idx="14"/>
          </p:nvPr>
        </p:nvPicPr>
        <p:blipFill rotWithShape="1">
          <a:blip r:embed="rId7"/>
          <a:srcRect l="-8868" t="-231262" r="-13338" b="-231262"/>
          <a:stretch>
            <a:fillRect/>
          </a:stretch>
        </p:blipFill>
        <p:spPr>
          <a:xfrm>
            <a:off x="0" y="0"/>
            <a:ext cx="6096000" cy="6858000"/>
          </a:xfrm>
          <a:prstGeom prst="rect">
            <a:avLst/>
          </a:prstGeom>
        </p:spPr>
      </p:pic>
      <p:pic>
        <p:nvPicPr>
          <p:cNvPr id="3" name="Graphic 2">
            <a:extLst>
              <a:ext uri="{FF2B5EF4-FFF2-40B4-BE49-F238E27FC236}">
                <a16:creationId xmlns:a16="http://schemas.microsoft.com/office/drawing/2014/main" id="{312F1529-F4A9-BADE-AAD1-3FD2DB262B6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375234" y="1171322"/>
            <a:ext cx="406484" cy="406484"/>
          </a:xfrm>
          <a:prstGeom prst="rect">
            <a:avLst/>
          </a:prstGeom>
        </p:spPr>
      </p:pic>
    </p:spTree>
    <p:extLst>
      <p:ext uri="{BB962C8B-B14F-4D97-AF65-F5344CB8AC3E}">
        <p14:creationId xmlns:p14="http://schemas.microsoft.com/office/powerpoint/2010/main" val="4016475287"/>
      </p:ext>
    </p:extLst>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FE076D-8C9F-A56A-C81F-F35ECE2FA43B}"/>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331C8B91-0AE7-D0D9-C28C-54BBCF0D72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75456" y="1584317"/>
            <a:ext cx="3642852" cy="3642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1727960"/>
      </p:ext>
    </p:extLst>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9D38AA-71AC-8FE8-ED38-D93C9B7EEC1F}"/>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28D7F8BB-6AE3-D99D-8B7F-F6F834D16AE9}"/>
              </a:ext>
            </a:extLst>
          </p:cNvPr>
          <p:cNvGraphicFramePr>
            <a:graphicFrameLocks/>
          </p:cNvGraphicFramePr>
          <p:nvPr>
            <p:custDataLst>
              <p:tags r:id="rId1"/>
            </p:custDataLst>
            <p:extLst>
              <p:ext uri="{D42A27DB-BD31-4B8C-83A1-F6EECF244321}">
                <p14:modId xmlns:p14="http://schemas.microsoft.com/office/powerpoint/2010/main" val="10889672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7" name="think-cell data - do not delete" hidden="1">
                        <a:extLst>
                          <a:ext uri="{FF2B5EF4-FFF2-40B4-BE49-F238E27FC236}">
                            <a16:creationId xmlns:a16="http://schemas.microsoft.com/office/drawing/2014/main" id="{28D7F8BB-6AE3-D99D-8B7F-F6F834D16AE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8" name="Picture 2">
            <a:extLst>
              <a:ext uri="{FF2B5EF4-FFF2-40B4-BE49-F238E27FC236}">
                <a16:creationId xmlns:a16="http://schemas.microsoft.com/office/drawing/2014/main" id="{CFC2FBB8-7303-9573-825D-541B48952E99}"/>
              </a:ext>
            </a:extLst>
          </p:cNvPr>
          <p:cNvPicPr>
            <a:picLocks noGrp="1" noChangeAspect="1" noChangeArrowheads="1"/>
          </p:cNvPicPr>
          <p:nvPr>
            <p:ph type="pic" sz="quarter" idx="14"/>
          </p:nvPr>
        </p:nvPicPr>
        <p:blipFill rotWithShape="1">
          <a:blip r:embed="rId6">
            <a:extLst>
              <a:ext uri="{28A0092B-C50C-407E-A947-70E740481C1C}">
                <a14:useLocalDpi xmlns:a14="http://schemas.microsoft.com/office/drawing/2010/main" val="0"/>
              </a:ext>
            </a:extLst>
          </a:blip>
          <a:srcRect l="10656" t="-70715" r="10656" b="-70715"/>
          <a:stretch>
            <a:fillRect/>
          </a:stretch>
        </p:blipFill>
        <p:spPr bwMode="auto">
          <a:xfrm>
            <a:off x="0" y="0"/>
            <a:ext cx="6096000" cy="6858000"/>
          </a:xfrm>
          <a:prstGeom prst="rect">
            <a:avLst/>
          </a:prstGeom>
          <a:solidFill>
            <a:schemeClr val="bg1"/>
          </a:solidFill>
        </p:spPr>
      </p:pic>
      <p:sp>
        <p:nvSpPr>
          <p:cNvPr id="11" name="Rectangle: Single Corner Rounded 10">
            <a:extLst>
              <a:ext uri="{FF2B5EF4-FFF2-40B4-BE49-F238E27FC236}">
                <a16:creationId xmlns:a16="http://schemas.microsoft.com/office/drawing/2014/main" id="{9CC29A07-65BD-90D7-9698-F11733E8DE64}"/>
              </a:ext>
            </a:extLst>
          </p:cNvPr>
          <p:cNvSpPr>
            <a:spLocks/>
          </p:cNvSpPr>
          <p:nvPr/>
        </p:nvSpPr>
        <p:spPr>
          <a:xfrm>
            <a:off x="6300438" y="825872"/>
            <a:ext cx="5852160" cy="66792"/>
          </a:xfrm>
          <a:prstGeom prst="round1Rect">
            <a:avLst>
              <a:gd name="adj" fmla="val 3618"/>
            </a:avLst>
          </a:prstGeom>
          <a:solidFill>
            <a:srgbClr val="0F440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182880" numCol="1" spcCol="38100" rtlCol="0" anchor="b">
            <a:noAutofit/>
          </a:bodyPr>
          <a:lstStyle/>
          <a:p>
            <a:pPr defTabSz="914400"/>
            <a:r>
              <a:rPr kumimoji="0" lang="en-US" sz="3200" b="0" i="0" u="none" strike="noStrike" kern="1200" cap="all" spc="0" normalizeH="0" baseline="0" noProof="0">
                <a:ln>
                  <a:noFill/>
                </a:ln>
                <a:solidFill>
                  <a:srgbClr val="0F440E"/>
                </a:solidFill>
                <a:effectLst/>
                <a:uLnTx/>
                <a:uFillTx/>
                <a:latin typeface="GT Pressura LCG Black"/>
                <a:ea typeface="+mj-ea"/>
                <a:cs typeface="+mj-cs"/>
              </a:rPr>
              <a:t>KEY TAKEAWAYS</a:t>
            </a:r>
            <a:endParaRPr lang="en-US" b="1">
              <a:solidFill>
                <a:srgbClr val="0F440E"/>
              </a:solidFill>
              <a:latin typeface="+mj-lt"/>
            </a:endParaRPr>
          </a:p>
        </p:txBody>
      </p:sp>
      <p:pic>
        <p:nvPicPr>
          <p:cNvPr id="12" name="Picture 11">
            <a:extLst>
              <a:ext uri="{FF2B5EF4-FFF2-40B4-BE49-F238E27FC236}">
                <a16:creationId xmlns:a16="http://schemas.microsoft.com/office/drawing/2014/main" id="{943363D2-40C6-1D1B-45F4-E5DCDEB85F80}"/>
              </a:ext>
            </a:extLst>
          </p:cNvPr>
          <p:cNvPicPr>
            <a:picLocks noChangeAspect="1"/>
          </p:cNvPicPr>
          <p:nvPr/>
        </p:nvPicPr>
        <p:blipFill>
          <a:blip r:embed="rId7"/>
          <a:srcRect l="24821" r="18929"/>
          <a:stretch>
            <a:fillRect/>
          </a:stretch>
        </p:blipFill>
        <p:spPr>
          <a:xfrm rot="16200000">
            <a:off x="2520059" y="3282059"/>
            <a:ext cx="6857999" cy="293883"/>
          </a:xfrm>
          <a:custGeom>
            <a:avLst/>
            <a:gdLst>
              <a:gd name="connsiteX0" fmla="*/ 6857999 w 6857999"/>
              <a:gd name="connsiteY0" fmla="*/ 0 h 293883"/>
              <a:gd name="connsiteX1" fmla="*/ 6857999 w 6857999"/>
              <a:gd name="connsiteY1" fmla="*/ 293883 h 293883"/>
              <a:gd name="connsiteX2" fmla="*/ 0 w 6857999"/>
              <a:gd name="connsiteY2" fmla="*/ 293883 h 293883"/>
              <a:gd name="connsiteX3" fmla="*/ 0 w 6857999"/>
              <a:gd name="connsiteY3" fmla="*/ 0 h 293883"/>
            </a:gdLst>
            <a:ahLst/>
            <a:cxnLst>
              <a:cxn ang="0">
                <a:pos x="connsiteX0" y="connsiteY0"/>
              </a:cxn>
              <a:cxn ang="0">
                <a:pos x="connsiteX1" y="connsiteY1"/>
              </a:cxn>
              <a:cxn ang="0">
                <a:pos x="connsiteX2" y="connsiteY2"/>
              </a:cxn>
              <a:cxn ang="0">
                <a:pos x="connsiteX3" y="connsiteY3"/>
              </a:cxn>
            </a:cxnLst>
            <a:rect l="l" t="t" r="r" b="b"/>
            <a:pathLst>
              <a:path w="6857999" h="293883">
                <a:moveTo>
                  <a:pt x="6857999" y="0"/>
                </a:moveTo>
                <a:lnTo>
                  <a:pt x="6857999" y="293883"/>
                </a:lnTo>
                <a:lnTo>
                  <a:pt x="0" y="293883"/>
                </a:lnTo>
                <a:lnTo>
                  <a:pt x="0" y="0"/>
                </a:lnTo>
                <a:close/>
              </a:path>
            </a:pathLst>
          </a:custGeom>
          <a:effectLst>
            <a:outerShdw blurRad="50800" dist="38100" dir="10800000" algn="r" rotWithShape="0">
              <a:prstClr val="black">
                <a:alpha val="20000"/>
              </a:prstClr>
            </a:outerShdw>
          </a:effectLst>
        </p:spPr>
      </p:pic>
      <p:sp>
        <p:nvSpPr>
          <p:cNvPr id="13" name="Rectangle: Rounded Corners 12">
            <a:extLst>
              <a:ext uri="{FF2B5EF4-FFF2-40B4-BE49-F238E27FC236}">
                <a16:creationId xmlns:a16="http://schemas.microsoft.com/office/drawing/2014/main" id="{B1D84294-110C-22D8-DFE8-4BFE9D42B7A3}"/>
              </a:ext>
            </a:extLst>
          </p:cNvPr>
          <p:cNvSpPr>
            <a:spLocks/>
          </p:cNvSpPr>
          <p:nvPr/>
        </p:nvSpPr>
        <p:spPr>
          <a:xfrm rot="10800000" flipH="1" flipV="1">
            <a:off x="6300438" y="1062650"/>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pPr>
              <a:spcBef>
                <a:spcPts val="200"/>
              </a:spcBef>
              <a:defRPr/>
            </a:pPr>
            <a:r>
              <a:rPr lang="en-GB" sz="2400" b="1">
                <a:solidFill>
                  <a:srgbClr val="8EBC29"/>
                </a:solidFill>
              </a:rPr>
              <a:t>Diverting waste from landfill</a:t>
            </a:r>
            <a:endParaRPr lang="en-US" sz="2400" b="1">
              <a:solidFill>
                <a:srgbClr val="8EBC29"/>
              </a:solidFill>
            </a:endParaRPr>
          </a:p>
        </p:txBody>
      </p:sp>
      <p:sp>
        <p:nvSpPr>
          <p:cNvPr id="14" name="Rectangle: Rounded Corners 13">
            <a:extLst>
              <a:ext uri="{FF2B5EF4-FFF2-40B4-BE49-F238E27FC236}">
                <a16:creationId xmlns:a16="http://schemas.microsoft.com/office/drawing/2014/main" id="{55F54F4A-0273-5E96-4406-32246F532A6B}"/>
              </a:ext>
            </a:extLst>
          </p:cNvPr>
          <p:cNvSpPr>
            <a:spLocks/>
          </p:cNvSpPr>
          <p:nvPr/>
        </p:nvSpPr>
        <p:spPr>
          <a:xfrm rot="10800000" flipH="1" flipV="1">
            <a:off x="6386385" y="1711260"/>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a:defRPr/>
            </a:pPr>
            <a:r>
              <a:rPr lang="en-GB">
                <a:solidFill>
                  <a:schemeClr val="bg1"/>
                </a:solidFill>
              </a:rPr>
              <a:t>The University of California has ambitious targets to reduce the amount of waste going to landfill. There is an opportunity for PepsiCo to take that waste, leading to a win-win for both organizations. </a:t>
            </a:r>
          </a:p>
        </p:txBody>
      </p:sp>
      <p:sp>
        <p:nvSpPr>
          <p:cNvPr id="15" name="Oval 14">
            <a:extLst>
              <a:ext uri="{FF2B5EF4-FFF2-40B4-BE49-F238E27FC236}">
                <a16:creationId xmlns:a16="http://schemas.microsoft.com/office/drawing/2014/main" id="{2622B173-28A0-B55D-5E60-0F0A334BBC77}"/>
              </a:ext>
            </a:extLst>
          </p:cNvPr>
          <p:cNvSpPr/>
          <p:nvPr/>
        </p:nvSpPr>
        <p:spPr>
          <a:xfrm>
            <a:off x="6375234" y="1171322"/>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a:extLst>
              <a:ext uri="{FF2B5EF4-FFF2-40B4-BE49-F238E27FC236}">
                <a16:creationId xmlns:a16="http://schemas.microsoft.com/office/drawing/2014/main" id="{04F41C17-9939-5BCB-1FE7-EDE1F15A0DC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38565" y="1234653"/>
            <a:ext cx="279822" cy="279822"/>
          </a:xfrm>
          <a:prstGeom prst="rect">
            <a:avLst/>
          </a:prstGeom>
        </p:spPr>
      </p:pic>
    </p:spTree>
    <p:extLst>
      <p:ext uri="{BB962C8B-B14F-4D97-AF65-F5344CB8AC3E}">
        <p14:creationId xmlns:p14="http://schemas.microsoft.com/office/powerpoint/2010/main" val="22907584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49C9F6-12C3-1787-C5D7-F3B192EA254D}"/>
            </a:ext>
          </a:extLst>
        </p:cNvPr>
        <p:cNvGrpSpPr/>
        <p:nvPr/>
      </p:nvGrpSpPr>
      <p:grpSpPr>
        <a:xfrm>
          <a:off x="0" y="0"/>
          <a:ext cx="0" cy="0"/>
          <a:chOff x="0" y="0"/>
          <a:chExt cx="0" cy="0"/>
        </a:xfrm>
      </p:grpSpPr>
      <p:graphicFrame>
        <p:nvGraphicFramePr>
          <p:cNvPr id="15" name="think-cell data - do not delete" hidden="1">
            <a:extLst>
              <a:ext uri="{FF2B5EF4-FFF2-40B4-BE49-F238E27FC236}">
                <a16:creationId xmlns:a16="http://schemas.microsoft.com/office/drawing/2014/main" id="{862BFD4B-E1F2-AB62-C3FA-239B4AE814CE}"/>
              </a:ext>
            </a:extLst>
          </p:cNvPr>
          <p:cNvGraphicFramePr>
            <a:graphicFrameLocks/>
          </p:cNvGraphicFramePr>
          <p:nvPr>
            <p:custDataLst>
              <p:tags r:id="rId1"/>
            </p:custDataLst>
            <p:extLst>
              <p:ext uri="{D42A27DB-BD31-4B8C-83A1-F6EECF244321}">
                <p14:modId xmlns:p14="http://schemas.microsoft.com/office/powerpoint/2010/main" val="36491119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15" name="think-cell data - do not delete" hidden="1">
                        <a:extLst>
                          <a:ext uri="{FF2B5EF4-FFF2-40B4-BE49-F238E27FC236}">
                            <a16:creationId xmlns:a16="http://schemas.microsoft.com/office/drawing/2014/main" id="{862BFD4B-E1F2-AB62-C3FA-239B4AE814C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Title 4">
            <a:extLst>
              <a:ext uri="{FF2B5EF4-FFF2-40B4-BE49-F238E27FC236}">
                <a16:creationId xmlns:a16="http://schemas.microsoft.com/office/drawing/2014/main" id="{366EBA0B-F24E-7167-B6C0-CB68C90D9128}"/>
              </a:ext>
            </a:extLst>
          </p:cNvPr>
          <p:cNvSpPr>
            <a:spLocks noGrp="1"/>
          </p:cNvSpPr>
          <p:nvPr>
            <p:ph type="title"/>
          </p:nvPr>
        </p:nvSpPr>
        <p:spPr>
          <a:xfrm>
            <a:off x="304798" y="246888"/>
            <a:ext cx="11585448" cy="969264"/>
          </a:xfrm>
        </p:spPr>
        <p:txBody>
          <a:bodyPr vert="horz" rIns="0"/>
          <a:lstStyle/>
          <a:p>
            <a:r>
              <a:rPr lang="en-US" sz="3000"/>
              <a:t>COMMONALITY BETWEEN AMERICAN’S AND PEP+ FOCUS AREAS</a:t>
            </a:r>
            <a:br>
              <a:rPr lang="en-US" sz="3000"/>
            </a:br>
            <a:r>
              <a:rPr lang="en-US" sz="1800" i="1"/>
              <a:t>And how these focus areas align with pep+ pillars</a:t>
            </a:r>
          </a:p>
        </p:txBody>
      </p:sp>
      <p:sp>
        <p:nvSpPr>
          <p:cNvPr id="19" name="TextBox 18">
            <a:extLst>
              <a:ext uri="{FF2B5EF4-FFF2-40B4-BE49-F238E27FC236}">
                <a16:creationId xmlns:a16="http://schemas.microsoft.com/office/drawing/2014/main" id="{8BC6A2A0-7494-0219-41E9-3607BC810F1A}"/>
              </a:ext>
            </a:extLst>
          </p:cNvPr>
          <p:cNvSpPr txBox="1"/>
          <p:nvPr/>
        </p:nvSpPr>
        <p:spPr>
          <a:xfrm>
            <a:off x="8464460" y="6269189"/>
            <a:ext cx="3275104" cy="506261"/>
          </a:xfrm>
          <a:prstGeom prst="rect">
            <a:avLst/>
          </a:prstGeom>
          <a:solidFill>
            <a:srgbClr val="8EBC29"/>
          </a:solidFill>
        </p:spPr>
        <p:txBody>
          <a:bodyPr wrap="square" rtlCol="0" anchor="ctr">
            <a:noAutofit/>
          </a:bodyPr>
          <a:lstStyle/>
          <a:p>
            <a:pPr algn="ctr">
              <a:defRPr/>
            </a:pPr>
            <a:r>
              <a:rPr lang="en-US" sz="1050" i="1" kern="0">
                <a:solidFill>
                  <a:schemeClr val="bg1"/>
                </a:solidFill>
                <a:cs typeface="Leelawadee" panose="020B0502040204020203" pitchFamily="34" charset="-34"/>
              </a:rPr>
              <a:t>No common focus areas were identified across </a:t>
            </a:r>
          </a:p>
          <a:p>
            <a:pPr algn="ctr">
              <a:defRPr/>
            </a:pPr>
            <a:r>
              <a:rPr lang="en-US" sz="1050" i="1" kern="0">
                <a:solidFill>
                  <a:schemeClr val="bg1"/>
                </a:solidFill>
                <a:cs typeface="Leelawadee" panose="020B0502040204020203" pitchFamily="34" charset="-34"/>
              </a:rPr>
              <a:t>Positive Value Chain (PepsiCo) or Social Responsibility (American Food &amp; Vending).</a:t>
            </a:r>
          </a:p>
        </p:txBody>
      </p:sp>
      <p:sp>
        <p:nvSpPr>
          <p:cNvPr id="2" name="Rectangle: Top Corners Rounded 1">
            <a:extLst>
              <a:ext uri="{FF2B5EF4-FFF2-40B4-BE49-F238E27FC236}">
                <a16:creationId xmlns:a16="http://schemas.microsoft.com/office/drawing/2014/main" id="{35F603DE-9270-1688-5678-98E7D236BE31}"/>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2">
            <a:extLst>
              <a:ext uri="{FF2B5EF4-FFF2-40B4-BE49-F238E27FC236}">
                <a16:creationId xmlns:a16="http://schemas.microsoft.com/office/drawing/2014/main" id="{2A2C1E86-6E4F-6C81-8F58-21E2A27CB7BC}"/>
              </a:ext>
            </a:extLst>
          </p:cNvPr>
          <p:cNvGraphicFramePr>
            <a:graphicFrameLocks noGrp="1"/>
          </p:cNvGraphicFramePr>
          <p:nvPr>
            <p:extLst>
              <p:ext uri="{D42A27DB-BD31-4B8C-83A1-F6EECF244321}">
                <p14:modId xmlns:p14="http://schemas.microsoft.com/office/powerpoint/2010/main" val="3629742342"/>
              </p:ext>
            </p:extLst>
          </p:nvPr>
        </p:nvGraphicFramePr>
        <p:xfrm>
          <a:off x="-7620" y="1148230"/>
          <a:ext cx="11986260" cy="5036820"/>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3332480">
                  <a:extLst>
                    <a:ext uri="{9D8B030D-6E8A-4147-A177-3AD203B41FA5}">
                      <a16:colId xmlns:a16="http://schemas.microsoft.com/office/drawing/2014/main" val="2382844442"/>
                    </a:ext>
                  </a:extLst>
                </a:gridCol>
                <a:gridCol w="3332480">
                  <a:extLst>
                    <a:ext uri="{9D8B030D-6E8A-4147-A177-3AD203B41FA5}">
                      <a16:colId xmlns:a16="http://schemas.microsoft.com/office/drawing/2014/main" val="957515009"/>
                    </a:ext>
                  </a:extLst>
                </a:gridCol>
                <a:gridCol w="3332480">
                  <a:extLst>
                    <a:ext uri="{9D8B030D-6E8A-4147-A177-3AD203B41FA5}">
                      <a16:colId xmlns:a16="http://schemas.microsoft.com/office/drawing/2014/main" val="3958386930"/>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Ethical Sourcing</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1200" b="1" kern="1200" noProof="0">
                          <a:solidFill>
                            <a:schemeClr val="bg1"/>
                          </a:solidFill>
                          <a:latin typeface="+mn-lt"/>
                          <a:ea typeface="+mn-ea"/>
                          <a:cs typeface="Leelawadee" panose="020B0502040204020203" pitchFamily="34" charset="-34"/>
                        </a:rPr>
                        <a:t>Reducing Waste</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Health &amp; Wellness</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1596644">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954F07"/>
                          </a:solidFill>
                          <a:latin typeface="+mj-lt"/>
                          <a:ea typeface="+mn-ea"/>
                          <a:cs typeface="Leelawadee"/>
                        </a:rPr>
                        <a:t>POSITIVE </a:t>
                      </a:r>
                      <a:br>
                        <a:rPr lang="en-US" sz="1400" kern="1200">
                          <a:solidFill>
                            <a:srgbClr val="954F07"/>
                          </a:solidFill>
                          <a:latin typeface="+mj-lt"/>
                          <a:ea typeface="+mn-ea"/>
                          <a:cs typeface="Leelawadee"/>
                        </a:rPr>
                      </a:br>
                      <a:r>
                        <a:rPr lang="en-US" sz="1400" kern="1200">
                          <a:solidFill>
                            <a:srgbClr val="954F07"/>
                          </a:solidFill>
                          <a:latin typeface="+mj-lt"/>
                          <a:ea typeface="+mn-ea"/>
                          <a:cs typeface="Leelawadee"/>
                        </a:rPr>
                        <a:t>AGRICULTURE</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9F0A"/>
                    </a:solidFill>
                  </a:tcPr>
                </a:tc>
                <a:tc>
                  <a:txBody>
                    <a:bodyPr/>
                    <a:lstStyle/>
                    <a:p>
                      <a:pPr marL="120650" marR="0" lvl="0" indent="-120650" algn="l">
                        <a:lnSpc>
                          <a:spcPct val="100000"/>
                        </a:lnSpc>
                        <a:spcBef>
                          <a:spcPts val="0"/>
                        </a:spcBef>
                        <a:spcAft>
                          <a:spcPts val="0"/>
                        </a:spcAft>
                        <a:buFont typeface="Arial"/>
                        <a:buChar char="•"/>
                      </a:pPr>
                      <a:r>
                        <a:rPr lang="en-US" sz="1000" kern="1200" noProof="0">
                          <a:solidFill>
                            <a:srgbClr val="2B660F"/>
                          </a:solidFill>
                          <a:highlight>
                            <a:srgbClr val="4FE2F3"/>
                          </a:highlight>
                          <a:latin typeface="+mn-lt"/>
                          <a:ea typeface="+mn-ea"/>
                          <a:cs typeface="Leelawadee" panose="020B0502040204020203" pitchFamily="34" charset="-34"/>
                        </a:rPr>
                        <a:t>Goal: </a:t>
                      </a:r>
                      <a:r>
                        <a:rPr lang="en-US" sz="1050" b="0" i="0" u="none" strike="noStrike" kern="1200" cap="none" spc="0" normalizeH="0" baseline="0" noProof="0">
                          <a:ln>
                            <a:noFill/>
                          </a:ln>
                          <a:solidFill>
                            <a:srgbClr val="2B660F"/>
                          </a:solidFill>
                          <a:effectLst/>
                          <a:uLnTx/>
                          <a:uFillTx/>
                          <a:latin typeface="+mn-lt"/>
                        </a:rPr>
                        <a:t>Source certified organic and </a:t>
                      </a:r>
                      <a:br>
                        <a:rPr lang="en-US" sz="1050" b="0" i="0" u="none" strike="noStrike" kern="1200" cap="none" spc="0" normalizeH="0" baseline="0" noProof="0">
                          <a:ln>
                            <a:noFill/>
                          </a:ln>
                          <a:solidFill>
                            <a:srgbClr val="2B660F"/>
                          </a:solidFill>
                          <a:effectLst/>
                          <a:uLnTx/>
                          <a:uFillTx/>
                          <a:latin typeface="+mn-lt"/>
                        </a:rPr>
                      </a:br>
                      <a:r>
                        <a:rPr lang="en-US" sz="1050" b="0" i="0" u="none" strike="noStrike" kern="1200" cap="none" spc="0" normalizeH="0" baseline="0" noProof="0">
                          <a:ln>
                            <a:noFill/>
                          </a:ln>
                          <a:solidFill>
                            <a:srgbClr val="2B660F"/>
                          </a:solidFill>
                          <a:effectLst/>
                          <a:uLnTx/>
                          <a:uFillTx/>
                          <a:latin typeface="+mn-lt"/>
                        </a:rPr>
                        <a:t>fair-trade products whenever possible</a:t>
                      </a:r>
                      <a:endParaRPr kumimoji="0" lang="en-US" sz="1050" b="0" i="0" u="none" strike="noStrike" kern="1200" cap="none" spc="0" normalizeH="0" baseline="0" noProof="0">
                        <a:ln>
                          <a:noFill/>
                        </a:ln>
                        <a:solidFill>
                          <a:srgbClr val="2B660F"/>
                        </a:solidFill>
                        <a:effectLst/>
                        <a:uLnTx/>
                        <a:uFillTx/>
                        <a:latin typeface="+mn-lt"/>
                        <a:ea typeface="+mn-ea"/>
                        <a:cs typeface="+mn-cs"/>
                      </a:endParaRPr>
                    </a:p>
                    <a:p>
                      <a:pPr marL="290513" marR="0" lvl="1" indent="-171450" algn="l" defTabSz="914400" rtl="0" eaLnBrk="1" fontAlgn="auto" latinLnBrk="0" hangingPunct="1">
                        <a:lnSpc>
                          <a:spcPct val="100000"/>
                        </a:lnSpc>
                        <a:spcBef>
                          <a:spcPts val="400"/>
                        </a:spcBef>
                        <a:spcAft>
                          <a:spcPts val="0"/>
                        </a:spcAft>
                        <a:buClrTx/>
                        <a:buSzTx/>
                        <a:buFont typeface="Wingdings" pitchFamily="2" charset="2"/>
                        <a:buChar char="Ø"/>
                        <a:tabLst/>
                        <a:defRPr/>
                      </a:pPr>
                      <a:r>
                        <a:rPr kumimoji="0" lang="en-US" sz="1050" b="1" i="0" u="none" strike="noStrike" kern="1200" cap="none" spc="0" normalizeH="0" baseline="0" noProof="0">
                          <a:ln>
                            <a:noFill/>
                          </a:ln>
                          <a:solidFill>
                            <a:srgbClr val="2B660F"/>
                          </a:solidFill>
                          <a:effectLst/>
                          <a:uLnTx/>
                          <a:uFillTx/>
                          <a:latin typeface="+mn-lt"/>
                          <a:ea typeface="+mn-ea"/>
                          <a:cs typeface="Leelawadee"/>
                        </a:rPr>
                        <a:t>pep+ alignment: </a:t>
                      </a:r>
                      <a:r>
                        <a:rPr kumimoji="0" lang="en-US" sz="1050" b="1" i="0" u="none" strike="noStrike" kern="1200" cap="none" spc="0" normalizeH="0" baseline="0" noProof="0">
                          <a:ln>
                            <a:noFill/>
                          </a:ln>
                          <a:solidFill>
                            <a:srgbClr val="2B660F"/>
                          </a:solidFill>
                          <a:effectLst/>
                          <a:uLnTx/>
                          <a:uFillTx/>
                          <a:latin typeface="+mn-lt"/>
                          <a:ea typeface="+mn-ea"/>
                          <a:cs typeface="Leelawadee" panose="020B0502040204020203" pitchFamily="34" charset="-34"/>
                        </a:rPr>
                        <a:t>Sustainably source 90% of our key ingredients and progress volumes (10% or less) that face systemic barriers towards being sustainably sourced in accordance with our guidelines, by 2030 </a:t>
                      </a:r>
                      <a:endParaRPr lang="en-US" sz="1050" b="0" i="0" u="none" strike="noStrike" kern="1200" cap="none" spc="0" normalizeH="0" baseline="0" noProof="0">
                        <a:ln>
                          <a:noFill/>
                        </a:ln>
                        <a:solidFill>
                          <a:srgbClr val="2B660F"/>
                        </a:solidFill>
                        <a:effectLst/>
                        <a:uLnTx/>
                        <a:uFillTx/>
                        <a:latin typeface="+mn-lt"/>
                      </a:endParaRP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a:ln>
                            <a:noFill/>
                          </a:ln>
                          <a:solidFill>
                            <a:srgbClr val="2B660F"/>
                          </a:solidFill>
                          <a:effectLst/>
                          <a:uLnTx/>
                          <a:uFillTx/>
                          <a:latin typeface="+mn-lt"/>
                          <a:ea typeface="+mn-ea"/>
                          <a:cs typeface="+mn-cs"/>
                        </a:rPr>
                        <a:t>No commonalities.</a:t>
                      </a: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a:ln>
                            <a:noFill/>
                          </a:ln>
                          <a:solidFill>
                            <a:srgbClr val="2B660F"/>
                          </a:solidFill>
                          <a:effectLst/>
                          <a:uLnTx/>
                          <a:uFillTx/>
                          <a:latin typeface="+mn-lt"/>
                          <a:ea typeface="+mn-ea"/>
                          <a:cs typeface="+mn-cs"/>
                        </a:rPr>
                        <a:t>No commonalities.</a:t>
                      </a: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3193288">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922F11"/>
                          </a:solidFill>
                          <a:latin typeface="+mj-lt"/>
                          <a:ea typeface="+mn-ea"/>
                          <a:cs typeface="Leelawadee"/>
                        </a:rPr>
                        <a:t>POSITIVE </a:t>
                      </a:r>
                      <a:br>
                        <a:rPr lang="en-US" sz="1400" kern="1200">
                          <a:solidFill>
                            <a:srgbClr val="922F11"/>
                          </a:solidFill>
                          <a:latin typeface="+mj-lt"/>
                          <a:ea typeface="+mn-ea"/>
                          <a:cs typeface="Leelawadee"/>
                        </a:rPr>
                      </a:br>
                      <a:r>
                        <a:rPr lang="en-US" sz="1400" kern="1200">
                          <a:solidFill>
                            <a:srgbClr val="922F11"/>
                          </a:solidFill>
                          <a:latin typeface="+mj-lt"/>
                          <a:ea typeface="+mn-ea"/>
                          <a:cs typeface="Leelawadee"/>
                        </a:rPr>
                        <a:t>CHOICES</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E6D27"/>
                    </a:solidFill>
                  </a:tcPr>
                </a:tc>
                <a:tc>
                  <a:txBody>
                    <a:bodyPr/>
                    <a:lstStyle/>
                    <a:p>
                      <a:pPr marL="0" marR="0" lvl="0" indent="0" algn="ctr">
                        <a:lnSpc>
                          <a:spcPct val="100000"/>
                        </a:lnSpc>
                        <a:spcBef>
                          <a:spcPts val="0"/>
                        </a:spcBef>
                        <a:spcAft>
                          <a:spcPts val="0"/>
                        </a:spcAft>
                        <a:buNone/>
                      </a:pPr>
                      <a:r>
                        <a:rPr lang="en-US" sz="1050" b="0" i="1" u="none" strike="noStrike" kern="1200" cap="none" spc="0" normalizeH="0" baseline="0" noProof="0">
                          <a:ln>
                            <a:noFill/>
                          </a:ln>
                          <a:solidFill>
                            <a:srgbClr val="2B660F"/>
                          </a:solidFill>
                          <a:effectLst/>
                          <a:uLnTx/>
                          <a:uFillTx/>
                          <a:latin typeface="+mn-lt"/>
                        </a:rPr>
                        <a:t>No commonalities.</a:t>
                      </a:r>
                      <a:endParaRPr kumimoji="0" lang="en-US" sz="1050" i="1" noProof="0">
                        <a:solidFill>
                          <a:srgbClr val="2B660F"/>
                        </a:solidFill>
                        <a:latin typeface="+mn-lt"/>
                      </a:endParaRP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lvl="0" indent="-120650" algn="l">
                        <a:lnSpc>
                          <a:spcPct val="100000"/>
                        </a:lnSpc>
                        <a:buFont typeface="Arial" panose="020B0604020202020204" pitchFamily="34" charset="0"/>
                        <a:buChar char="•"/>
                      </a:pPr>
                      <a:r>
                        <a:rPr lang="en-US" sz="1000" kern="1200" noProof="0">
                          <a:solidFill>
                            <a:srgbClr val="2B660F"/>
                          </a:solidFill>
                          <a:highlight>
                            <a:srgbClr val="4FE2F3"/>
                          </a:highlight>
                          <a:latin typeface="+mn-lt"/>
                          <a:ea typeface="+mn-ea"/>
                          <a:cs typeface="Leelawadee" panose="020B0502040204020203" pitchFamily="34" charset="-34"/>
                        </a:rPr>
                        <a:t>Goal: </a:t>
                      </a:r>
                      <a:r>
                        <a:rPr lang="en-US" sz="1050" b="0" i="0" noProof="0">
                          <a:solidFill>
                            <a:srgbClr val="2B660F"/>
                          </a:solidFill>
                          <a:effectLst/>
                          <a:latin typeface="+mn-lt"/>
                          <a:cs typeface="Leelawadee"/>
                        </a:rPr>
                        <a:t>Continue to offer eco-friendly products for clients </a:t>
                      </a:r>
                      <a:endParaRPr kumimoji="0" lang="en-US" sz="1050" b="0" i="0" u="none" strike="noStrike" kern="1200" cap="none" spc="0" normalizeH="0" baseline="0" noProof="0">
                        <a:ln>
                          <a:noFill/>
                        </a:ln>
                        <a:solidFill>
                          <a:srgbClr val="2B660F"/>
                        </a:solidFill>
                        <a:effectLst/>
                        <a:uLnTx/>
                        <a:uFillTx/>
                        <a:latin typeface="+mn-lt"/>
                        <a:ea typeface="+mn-ea"/>
                        <a:cs typeface="+mn-cs"/>
                      </a:endParaRPr>
                    </a:p>
                    <a:p>
                      <a:pPr marL="290513" marR="0" lvl="1" indent="-171450" algn="l" defTabSz="914400" rtl="0" eaLnBrk="1" fontAlgn="auto" latinLnBrk="0" hangingPunct="1">
                        <a:lnSpc>
                          <a:spcPct val="100000"/>
                        </a:lnSpc>
                        <a:spcBef>
                          <a:spcPts val="400"/>
                        </a:spcBef>
                        <a:spcAft>
                          <a:spcPts val="0"/>
                        </a:spcAft>
                        <a:buClrTx/>
                        <a:buSzTx/>
                        <a:buFont typeface="Wingdings" pitchFamily="2" charset="2"/>
                        <a:buChar char="Ø"/>
                        <a:tabLst/>
                        <a:defRPr/>
                      </a:pPr>
                      <a:r>
                        <a:rPr kumimoji="0" lang="en-US" sz="1050" b="1" i="0" u="none" strike="noStrike" kern="1200" cap="none" spc="0" normalizeH="0" baseline="0" noProof="0">
                          <a:ln>
                            <a:noFill/>
                          </a:ln>
                          <a:solidFill>
                            <a:srgbClr val="2B660F"/>
                          </a:solidFill>
                          <a:effectLst/>
                          <a:uLnTx/>
                          <a:uFillTx/>
                          <a:latin typeface="+mn-lt"/>
                          <a:ea typeface="+mn-ea"/>
                          <a:cs typeface="Leelawadee"/>
                        </a:rPr>
                        <a:t>pep+ alignment: Leverage our scaled brands to embody and amplify positive outcomes for the planet and people, including empowering consumers with transparent environmental labeling on our key products </a:t>
                      </a:r>
                      <a:endParaRPr lang="en-US" sz="1050" b="0" i="0" noProof="0">
                        <a:solidFill>
                          <a:srgbClr val="2B660F"/>
                        </a:solidFill>
                        <a:effectLst/>
                        <a:latin typeface="+mn-lt"/>
                        <a:cs typeface="Leelawadee"/>
                      </a:endParaRP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marR="0" lvl="0" indent="-120650" algn="l">
                        <a:lnSpc>
                          <a:spcPct val="100000"/>
                        </a:lnSpc>
                        <a:spcBef>
                          <a:spcPts val="0"/>
                        </a:spcBef>
                        <a:spcAft>
                          <a:spcPts val="0"/>
                        </a:spcAft>
                        <a:buFont typeface="Arial"/>
                        <a:buChar char="•"/>
                      </a:pPr>
                      <a:r>
                        <a:rPr lang="en-US" sz="1000" kern="1200" noProof="0">
                          <a:solidFill>
                            <a:srgbClr val="2B660F"/>
                          </a:solidFill>
                          <a:highlight>
                            <a:srgbClr val="4FE2F3"/>
                          </a:highlight>
                          <a:latin typeface="+mn-lt"/>
                          <a:ea typeface="+mn-ea"/>
                          <a:cs typeface="Leelawadee" panose="020B0502040204020203" pitchFamily="34" charset="-34"/>
                        </a:rPr>
                        <a:t>Goal: </a:t>
                      </a:r>
                      <a:r>
                        <a:rPr lang="en-US" sz="1050" b="0" i="0" u="none" strike="noStrike" kern="1200" cap="none" spc="0" normalizeH="0" baseline="0" noProof="0">
                          <a:ln>
                            <a:noFill/>
                          </a:ln>
                          <a:solidFill>
                            <a:srgbClr val="2B660F"/>
                          </a:solidFill>
                          <a:effectLst/>
                          <a:uLnTx/>
                          <a:uFillTx/>
                          <a:latin typeface="+mn-lt"/>
                        </a:rPr>
                        <a:t>Offer fresh ingredients that meet diverse nutritional needs</a:t>
                      </a:r>
                      <a:endParaRPr kumimoji="0" lang="en-US" sz="1050" b="0" i="0" u="none" strike="noStrike" kern="1200" cap="none" spc="0" normalizeH="0" baseline="0" noProof="0">
                        <a:ln>
                          <a:noFill/>
                        </a:ln>
                        <a:solidFill>
                          <a:srgbClr val="2B660F"/>
                        </a:solidFill>
                        <a:effectLst/>
                        <a:uLnTx/>
                        <a:uFillTx/>
                        <a:latin typeface="+mn-lt"/>
                        <a:ea typeface="+mn-ea"/>
                        <a:cs typeface="+mn-cs"/>
                      </a:endParaRPr>
                    </a:p>
                    <a:p>
                      <a:pPr marL="290513" marR="0" lvl="1" indent="-171450" algn="l" defTabSz="914400" rtl="0" eaLnBrk="1" fontAlgn="auto" latinLnBrk="0" hangingPunct="1">
                        <a:lnSpc>
                          <a:spcPct val="100000"/>
                        </a:lnSpc>
                        <a:spcBef>
                          <a:spcPts val="400"/>
                        </a:spcBef>
                        <a:spcAft>
                          <a:spcPts val="0"/>
                        </a:spcAft>
                        <a:buClrTx/>
                        <a:buSzTx/>
                        <a:buFont typeface="Wingdings" pitchFamily="2" charset="2"/>
                        <a:buChar char="Ø"/>
                        <a:tabLst/>
                        <a:defRPr/>
                      </a:pPr>
                      <a:r>
                        <a:rPr kumimoji="0" lang="en-US" sz="1050" b="1" i="0" u="none" strike="noStrike" kern="1200" cap="none" spc="0" normalizeH="0" baseline="0" noProof="0">
                          <a:ln>
                            <a:noFill/>
                          </a:ln>
                          <a:solidFill>
                            <a:srgbClr val="2B660F"/>
                          </a:solidFill>
                          <a:effectLst/>
                          <a:uLnTx/>
                          <a:uFillTx/>
                          <a:latin typeface="+mn-lt"/>
                          <a:ea typeface="+mn-ea"/>
                          <a:cs typeface="Leelawadee"/>
                        </a:rPr>
                        <a:t>pep+ alignment: Increase diverse ingredients: Use more diverse ingredients such as legumes, whole grains, plant-based proteins, fruits and vegetables and nuts and seeds to deliver 145 billion portions of diverse ingredients annually in global convenient foods portfolio by 2030 </a:t>
                      </a:r>
                      <a:endParaRPr lang="en-US" sz="1050" b="0" i="0" u="none" strike="noStrike" kern="1200" cap="none" spc="0" normalizeH="0" baseline="0" noProof="0">
                        <a:ln>
                          <a:noFill/>
                        </a:ln>
                        <a:solidFill>
                          <a:srgbClr val="2B660F"/>
                        </a:solidFill>
                        <a:effectLst/>
                        <a:uLnTx/>
                        <a:uFillTx/>
                        <a:latin typeface="+mn-lt"/>
                      </a:endParaRPr>
                    </a:p>
                    <a:p>
                      <a:pPr marL="120650" marR="0" lvl="0" indent="-120650" algn="l">
                        <a:lnSpc>
                          <a:spcPct val="100000"/>
                        </a:lnSpc>
                        <a:spcBef>
                          <a:spcPts val="800"/>
                        </a:spcBef>
                        <a:spcAft>
                          <a:spcPts val="0"/>
                        </a:spcAft>
                        <a:buFont typeface="Arial"/>
                        <a:buChar char="•"/>
                      </a:pPr>
                      <a:r>
                        <a:rPr lang="en-US" sz="1000" kern="1200" noProof="0">
                          <a:solidFill>
                            <a:srgbClr val="2B660F"/>
                          </a:solidFill>
                          <a:highlight>
                            <a:srgbClr val="4FE2F3"/>
                          </a:highlight>
                          <a:latin typeface="+mn-lt"/>
                          <a:ea typeface="+mn-ea"/>
                          <a:cs typeface="Leelawadee" panose="020B0502040204020203" pitchFamily="34" charset="-34"/>
                        </a:rPr>
                        <a:t>Goal: </a:t>
                      </a:r>
                      <a:r>
                        <a:rPr lang="en-US" sz="1050" b="0" i="0" u="none" strike="noStrike" kern="1200" cap="none" spc="0" normalizeH="0" baseline="0" noProof="0">
                          <a:ln>
                            <a:noFill/>
                          </a:ln>
                          <a:solidFill>
                            <a:srgbClr val="2B660F"/>
                          </a:solidFill>
                          <a:effectLst/>
                          <a:uLnTx/>
                          <a:uFillTx/>
                          <a:latin typeface="+mn-lt"/>
                        </a:rPr>
                        <a:t>Promote food education and wellness, encouraging positive behaviors for health </a:t>
                      </a:r>
                      <a:endParaRPr kumimoji="0" lang="en-US" sz="1050" b="0" i="0" u="none" strike="noStrike" kern="1200" cap="none" spc="0" normalizeH="0" baseline="0" noProof="0">
                        <a:ln>
                          <a:noFill/>
                        </a:ln>
                        <a:solidFill>
                          <a:srgbClr val="2B660F"/>
                        </a:solidFill>
                        <a:effectLst/>
                        <a:uLnTx/>
                        <a:uFillTx/>
                        <a:latin typeface="+mn-lt"/>
                        <a:ea typeface="+mn-ea"/>
                        <a:cs typeface="+mn-cs"/>
                      </a:endParaRPr>
                    </a:p>
                    <a:p>
                      <a:pPr marL="290513" marR="0" lvl="1" indent="-171450" algn="l" defTabSz="914400" rtl="0" eaLnBrk="1" fontAlgn="auto" latinLnBrk="0" hangingPunct="1">
                        <a:lnSpc>
                          <a:spcPct val="100000"/>
                        </a:lnSpc>
                        <a:spcBef>
                          <a:spcPts val="400"/>
                        </a:spcBef>
                        <a:spcAft>
                          <a:spcPts val="0"/>
                        </a:spcAft>
                        <a:buClrTx/>
                        <a:buSzTx/>
                        <a:buFont typeface="Wingdings" pitchFamily="2" charset="2"/>
                        <a:buChar char="Ø"/>
                        <a:tabLst/>
                        <a:defRPr/>
                      </a:pPr>
                      <a:r>
                        <a:rPr kumimoji="0" lang="en-US" sz="1050" b="1" i="0" u="none" strike="noStrike" kern="1200" cap="none" spc="0" normalizeH="0" baseline="0" noProof="0">
                          <a:ln>
                            <a:noFill/>
                          </a:ln>
                          <a:solidFill>
                            <a:srgbClr val="2B660F"/>
                          </a:solidFill>
                          <a:effectLst/>
                          <a:uLnTx/>
                          <a:uFillTx/>
                          <a:latin typeface="+mn-lt"/>
                          <a:ea typeface="+mn-ea"/>
                          <a:cs typeface="Leelawadee"/>
                        </a:rPr>
                        <a:t>pep+ alignment: Continue to inspire positive choices by raising the bar to improve the nutritional profile of our products. </a:t>
                      </a:r>
                      <a:endParaRPr lang="en-US" sz="1050" b="0" i="0" u="none" strike="noStrike" kern="1200" cap="none" spc="0" normalizeH="0" baseline="0" noProof="0">
                        <a:ln>
                          <a:noFill/>
                        </a:ln>
                        <a:solidFill>
                          <a:srgbClr val="2B660F"/>
                        </a:solidFill>
                        <a:effectLst/>
                        <a:uLnTx/>
                        <a:uFillTx/>
                        <a:latin typeface="+mn-lt"/>
                      </a:endParaRP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bl>
          </a:graphicData>
        </a:graphic>
      </p:graphicFrame>
      <p:pic>
        <p:nvPicPr>
          <p:cNvPr id="4" name="Picture 3" descr="A logo of a leaf in a circle&#10;&#10;Description automatically generated">
            <a:extLst>
              <a:ext uri="{FF2B5EF4-FFF2-40B4-BE49-F238E27FC236}">
                <a16:creationId xmlns:a16="http://schemas.microsoft.com/office/drawing/2014/main" id="{025DAEFB-418E-56A5-B949-2318901F03F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pic>
        <p:nvPicPr>
          <p:cNvPr id="10" name="Picture 9" descr="A logo of a hand and a globe&#10;&#10;Description automatically generated">
            <a:extLst>
              <a:ext uri="{FF2B5EF4-FFF2-40B4-BE49-F238E27FC236}">
                <a16:creationId xmlns:a16="http://schemas.microsoft.com/office/drawing/2014/main" id="{FE671BEC-9195-64D8-6320-900F7EC638D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27528" y="3432800"/>
            <a:ext cx="536916" cy="583072"/>
          </a:xfrm>
          <a:prstGeom prst="rect">
            <a:avLst/>
          </a:prstGeom>
        </p:spPr>
      </p:pic>
      <p:pic>
        <p:nvPicPr>
          <p:cNvPr id="6" name="Picture 6" descr="Hiring] IT Product Manager @American Food &amp; Vending ⏐ American Dining  Creations">
            <a:extLst>
              <a:ext uri="{FF2B5EF4-FFF2-40B4-BE49-F238E27FC236}">
                <a16:creationId xmlns:a16="http://schemas.microsoft.com/office/drawing/2014/main" id="{D08B7FF5-B15A-4F2D-547E-48594B9907B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42344"/>
          <a:stretch>
            <a:fillRect/>
          </a:stretch>
        </p:blipFill>
        <p:spPr bwMode="auto">
          <a:xfrm>
            <a:off x="10583207" y="249642"/>
            <a:ext cx="1370288" cy="837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1956857"/>
      </p:ext>
    </p:extLst>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FFF087-5F42-B5E7-7A61-07E1887263DD}"/>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841A45BC-BB33-1C58-096E-F44237F8DC63}"/>
              </a:ext>
            </a:extLst>
          </p:cNvPr>
          <p:cNvGraphicFramePr>
            <a:graphicFrameLocks noChangeAspect="1"/>
          </p:cNvGraphicFramePr>
          <p:nvPr>
            <p:custDataLst>
              <p:tags r:id="rId1"/>
            </p:custDataLst>
            <p:extLst>
              <p:ext uri="{D42A27DB-BD31-4B8C-83A1-F6EECF244321}">
                <p14:modId xmlns:p14="http://schemas.microsoft.com/office/powerpoint/2010/main" val="24276203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4" name="think-cell data - do not delete" hidden="1">
                        <a:extLst>
                          <a:ext uri="{FF2B5EF4-FFF2-40B4-BE49-F238E27FC236}">
                            <a16:creationId xmlns:a16="http://schemas.microsoft.com/office/drawing/2014/main" id="{841A45BC-BB33-1C58-096E-F44237F8DC6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Title 9">
            <a:extLst>
              <a:ext uri="{FF2B5EF4-FFF2-40B4-BE49-F238E27FC236}">
                <a16:creationId xmlns:a16="http://schemas.microsoft.com/office/drawing/2014/main" id="{0648B12E-6F3B-5979-FA05-A093262B353D}"/>
              </a:ext>
            </a:extLst>
          </p:cNvPr>
          <p:cNvSpPr>
            <a:spLocks noGrp="1"/>
          </p:cNvSpPr>
          <p:nvPr>
            <p:ph type="title"/>
          </p:nvPr>
        </p:nvSpPr>
        <p:spPr>
          <a:xfrm>
            <a:off x="304798" y="246888"/>
            <a:ext cx="11585448" cy="969264"/>
          </a:xfrm>
        </p:spPr>
        <p:txBody>
          <a:bodyPr vert="horz" rIns="0"/>
          <a:lstStyle/>
          <a:p>
            <a:pPr lvl="0"/>
            <a:r>
              <a:rPr lang="en-GB" sz="3000"/>
              <a:t>UNIVERSITY OF CALIFORNIA’S SUSTAINABILITY FOCUS AREAS</a:t>
            </a:r>
            <a:br>
              <a:rPr lang="en-GB" sz="3000"/>
            </a:br>
            <a:r>
              <a:rPr lang="en-GB" sz="1800" i="1"/>
              <a:t>And how these focus areas align with pep+ pillars</a:t>
            </a:r>
            <a:endParaRPr lang="en-US" sz="1800" i="1"/>
          </a:p>
        </p:txBody>
      </p:sp>
      <p:pic>
        <p:nvPicPr>
          <p:cNvPr id="13" name="Picture 2">
            <a:extLst>
              <a:ext uri="{FF2B5EF4-FFF2-40B4-BE49-F238E27FC236}">
                <a16:creationId xmlns:a16="http://schemas.microsoft.com/office/drawing/2014/main" id="{FB071070-AACB-74D0-F2D0-5CEFBA8E5C7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18253" t="20611" r="20197" b="20611"/>
          <a:stretch>
            <a:fillRect/>
          </a:stretch>
        </p:blipFill>
        <p:spPr bwMode="auto">
          <a:xfrm>
            <a:off x="10210800" y="247735"/>
            <a:ext cx="1714500" cy="60033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Top Corners Rounded 14">
            <a:extLst>
              <a:ext uri="{FF2B5EF4-FFF2-40B4-BE49-F238E27FC236}">
                <a16:creationId xmlns:a16="http://schemas.microsoft.com/office/drawing/2014/main" id="{B7BF5E35-A04D-4C37-FE5E-6AFC246018C9}"/>
              </a:ext>
            </a:extLst>
          </p:cNvPr>
          <p:cNvSpPr/>
          <p:nvPr/>
        </p:nvSpPr>
        <p:spPr>
          <a:xfrm>
            <a:off x="1981200" y="1001927"/>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7" name="Table 4">
            <a:extLst>
              <a:ext uri="{FF2B5EF4-FFF2-40B4-BE49-F238E27FC236}">
                <a16:creationId xmlns:a16="http://schemas.microsoft.com/office/drawing/2014/main" id="{FE98676D-20F1-5179-61F8-6B945F37ADC0}"/>
              </a:ext>
            </a:extLst>
          </p:cNvPr>
          <p:cNvGraphicFramePr>
            <a:graphicFrameLocks noGrp="1"/>
          </p:cNvGraphicFramePr>
          <p:nvPr>
            <p:extLst>
              <p:ext uri="{D42A27DB-BD31-4B8C-83A1-F6EECF244321}">
                <p14:modId xmlns:p14="http://schemas.microsoft.com/office/powerpoint/2010/main" val="634435287"/>
              </p:ext>
            </p:extLst>
          </p:nvPr>
        </p:nvGraphicFramePr>
        <p:xfrm>
          <a:off x="-7620" y="1001930"/>
          <a:ext cx="11986261" cy="5503975"/>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3901678">
                  <a:extLst>
                    <a:ext uri="{9D8B030D-6E8A-4147-A177-3AD203B41FA5}">
                      <a16:colId xmlns:a16="http://schemas.microsoft.com/office/drawing/2014/main" val="2382844442"/>
                    </a:ext>
                  </a:extLst>
                </a:gridCol>
                <a:gridCol w="3901678">
                  <a:extLst>
                    <a:ext uri="{9D8B030D-6E8A-4147-A177-3AD203B41FA5}">
                      <a16:colId xmlns:a16="http://schemas.microsoft.com/office/drawing/2014/main" val="957515009"/>
                    </a:ext>
                  </a:extLst>
                </a:gridCol>
                <a:gridCol w="2194085">
                  <a:extLst>
                    <a:ext uri="{9D8B030D-6E8A-4147-A177-3AD203B41FA5}">
                      <a16:colId xmlns:a16="http://schemas.microsoft.com/office/drawing/2014/main" val="2353111847"/>
                    </a:ext>
                  </a:extLst>
                </a:gridCol>
              </a:tblGrid>
              <a:tr h="242781">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ts val="1575"/>
                        </a:lnSpc>
                      </a:pPr>
                      <a:r>
                        <a:rPr lang="en-US" sz="1200" b="1" i="0">
                          <a:solidFill>
                            <a:schemeClr val="bg1"/>
                          </a:solidFill>
                          <a:effectLst/>
                          <a:latin typeface="+mn-lt"/>
                          <a:cs typeface="Leelawadee"/>
                        </a:rPr>
                        <a:t>Environment</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ts val="1575"/>
                        </a:lnSpc>
                      </a:pPr>
                      <a:r>
                        <a:rPr lang="en-US" sz="1200" b="1" i="0">
                          <a:solidFill>
                            <a:schemeClr val="bg1"/>
                          </a:solidFill>
                          <a:effectLst/>
                          <a:latin typeface="+mn-lt"/>
                          <a:cs typeface="Leelawadee"/>
                        </a:rPr>
                        <a:t>Social​</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ts val="1575"/>
                        </a:lnSpc>
                      </a:pPr>
                      <a:r>
                        <a:rPr lang="en-US" sz="1200" b="1" i="0">
                          <a:solidFill>
                            <a:schemeClr val="bg1"/>
                          </a:solidFill>
                          <a:effectLst/>
                          <a:latin typeface="+mn-lt"/>
                          <a:cs typeface="Leelawadee"/>
                        </a:rPr>
                        <a:t>Governance</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972488">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954F07"/>
                          </a:solidFill>
                          <a:latin typeface="+mj-lt"/>
                          <a:ea typeface="+mn-ea"/>
                          <a:cs typeface="Leelawadee"/>
                        </a:rPr>
                        <a:t>POSITIVE </a:t>
                      </a:r>
                      <a:br>
                        <a:rPr lang="en-US" sz="1400" kern="1200">
                          <a:solidFill>
                            <a:srgbClr val="954F07"/>
                          </a:solidFill>
                          <a:latin typeface="+mj-lt"/>
                          <a:ea typeface="+mn-ea"/>
                          <a:cs typeface="Leelawadee"/>
                        </a:rPr>
                      </a:br>
                      <a:r>
                        <a:rPr lang="en-US" sz="1400" kern="1200">
                          <a:solidFill>
                            <a:srgbClr val="954F07"/>
                          </a:solidFill>
                          <a:latin typeface="+mj-lt"/>
                          <a:ea typeface="+mn-ea"/>
                          <a:cs typeface="Leelawadee"/>
                        </a:rPr>
                        <a:t>AGRICULTURE</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9F0A"/>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a:ln>
                            <a:noFill/>
                          </a:ln>
                          <a:solidFill>
                            <a:schemeClr val="accent3"/>
                          </a:solidFill>
                          <a:effectLst/>
                          <a:uLnTx/>
                          <a:uFillTx/>
                          <a:latin typeface="+mn-lt"/>
                          <a:ea typeface="+mn-ea"/>
                          <a:cs typeface="Leelawadee"/>
                        </a:rPr>
                        <a:t>Not a focus area for the customer.</a:t>
                      </a:r>
                      <a:endParaRPr kumimoji="0" lang="en-US" sz="1050" b="0" i="0" u="none" strike="noStrike" kern="1200" cap="none" spc="0" normalizeH="0" baseline="0" noProof="0">
                        <a:ln>
                          <a:noFill/>
                        </a:ln>
                        <a:solidFill>
                          <a:schemeClr val="accent3"/>
                        </a:solidFill>
                        <a:effectLst/>
                        <a:uLnTx/>
                        <a:uFillTx/>
                        <a:latin typeface="+mn-lt"/>
                        <a:ea typeface="+mn-ea"/>
                        <a:cs typeface="Leelawadee"/>
                      </a:endParaRP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a:ln>
                            <a:noFill/>
                          </a:ln>
                          <a:solidFill>
                            <a:schemeClr val="accent3"/>
                          </a:solidFill>
                          <a:effectLst/>
                          <a:uLnTx/>
                          <a:uFillTx/>
                          <a:latin typeface="+mn-lt"/>
                          <a:ea typeface="+mn-ea"/>
                          <a:cs typeface="Leelawadee"/>
                        </a:rPr>
                        <a:t>Not a focus area for the customer.</a:t>
                      </a:r>
                      <a:endParaRPr kumimoji="0" lang="en-US" sz="1050" b="0" i="0" u="none" strike="noStrike" kern="1200" cap="none" spc="0" normalizeH="0" baseline="0" noProof="0">
                        <a:ln>
                          <a:noFill/>
                        </a:ln>
                        <a:solidFill>
                          <a:schemeClr val="accent3"/>
                        </a:solidFill>
                        <a:effectLst/>
                        <a:uLnTx/>
                        <a:uFillTx/>
                        <a:latin typeface="+mn-lt"/>
                        <a:ea typeface="+mn-ea"/>
                        <a:cs typeface="Leelawadee"/>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a:ln>
                            <a:noFill/>
                          </a:ln>
                          <a:solidFill>
                            <a:schemeClr val="accent3"/>
                          </a:solidFill>
                          <a:effectLst/>
                          <a:uLnTx/>
                          <a:uFillTx/>
                          <a:latin typeface="+mn-lt"/>
                          <a:ea typeface="+mn-ea"/>
                          <a:cs typeface="Leelawadee"/>
                        </a:rPr>
                        <a:t>Not a focus area for the customer.</a:t>
                      </a:r>
                      <a:endParaRPr kumimoji="0" lang="en-US" sz="1050" b="0" i="0" u="none" strike="noStrike" kern="1200" cap="none" spc="0" normalizeH="0" baseline="0" noProof="0">
                        <a:ln>
                          <a:noFill/>
                        </a:ln>
                        <a:solidFill>
                          <a:schemeClr val="accent3"/>
                        </a:solidFill>
                        <a:effectLst/>
                        <a:uLnTx/>
                        <a:uFillTx/>
                        <a:latin typeface="+mn-lt"/>
                        <a:ea typeface="+mn-ea"/>
                        <a:cs typeface="Leelawadee"/>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4201890">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indent="-120650">
                        <a:spcBef>
                          <a:spcPts val="200"/>
                        </a:spcBef>
                        <a:buFont typeface="Arial" panose="020B0604020202020204" pitchFamily="34" charset="0"/>
                        <a:buChar char="•"/>
                      </a:pPr>
                      <a:r>
                        <a:rPr lang="en-GB" sz="1050" b="0" i="0" u="none" strike="noStrike" kern="1200">
                          <a:solidFill>
                            <a:schemeClr val="accent3"/>
                          </a:solidFill>
                          <a:effectLst/>
                          <a:highlight>
                            <a:srgbClr val="FFC624"/>
                          </a:highlight>
                          <a:latin typeface="+mn-lt"/>
                          <a:ea typeface="+mn-ea"/>
                          <a:cs typeface="+mn-cs"/>
                        </a:rPr>
                        <a:t>Target</a:t>
                      </a:r>
                      <a:r>
                        <a:rPr kumimoji="0" lang="en-GB" sz="1050" b="0" i="0" u="none" strike="noStrike" kern="1200" cap="none" spc="0" normalizeH="0" baseline="0">
                          <a:ln>
                            <a:noFill/>
                          </a:ln>
                          <a:solidFill>
                            <a:schemeClr val="accent3"/>
                          </a:solidFill>
                          <a:effectLst/>
                          <a:uLnTx/>
                          <a:uFillTx/>
                          <a:latin typeface="+mn-lt"/>
                          <a:ea typeface="+mn-ea"/>
                          <a:cs typeface="Leelawadee"/>
                        </a:rPr>
                        <a:t>: Reduce total emissions (Scope 1, 2, and 3) at least 90% by 2045 without relying on carbon offsets.</a:t>
                      </a:r>
                    </a:p>
                    <a:p>
                      <a:pPr marL="120650" indent="-120650">
                        <a:spcBef>
                          <a:spcPts val="200"/>
                        </a:spcBef>
                        <a:buFont typeface="Arial" panose="020B0604020202020204" pitchFamily="34" charset="0"/>
                        <a:buChar char="•"/>
                      </a:pPr>
                      <a:r>
                        <a:rPr lang="en-GB" sz="1050" b="0" i="0" u="none" strike="noStrike" kern="1200">
                          <a:solidFill>
                            <a:schemeClr val="accent3"/>
                          </a:solidFill>
                          <a:effectLst/>
                          <a:highlight>
                            <a:srgbClr val="FFC624"/>
                          </a:highlight>
                          <a:latin typeface="+mn-lt"/>
                          <a:ea typeface="+mn-ea"/>
                          <a:cs typeface="+mn-cs"/>
                        </a:rPr>
                        <a:t>Target</a:t>
                      </a:r>
                      <a:r>
                        <a:rPr kumimoji="0" lang="en-GB" sz="1050" b="0" i="0" u="none" strike="noStrike" kern="1200" cap="none" spc="0" normalizeH="0" baseline="0">
                          <a:ln>
                            <a:noFill/>
                          </a:ln>
                          <a:solidFill>
                            <a:schemeClr val="accent3"/>
                          </a:solidFill>
                          <a:effectLst/>
                          <a:uLnTx/>
                          <a:uFillTx/>
                          <a:latin typeface="+mn-lt"/>
                          <a:ea typeface="+mn-ea"/>
                          <a:cs typeface="Leelawadee"/>
                        </a:rPr>
                        <a:t>: Negate any residual emissions remaining in 2045 through investments in carbon removal (no more than 10% of 2019 emission levels).</a:t>
                      </a:r>
                    </a:p>
                    <a:p>
                      <a:pPr marL="120650" indent="-120650">
                        <a:spcBef>
                          <a:spcPts val="200"/>
                        </a:spcBef>
                        <a:buFont typeface="Arial" panose="020B0604020202020204" pitchFamily="34" charset="0"/>
                        <a:buChar char="•"/>
                      </a:pPr>
                      <a:r>
                        <a:rPr lang="en-GB" sz="1050" b="0" i="0" u="none" strike="noStrike" kern="1200">
                          <a:solidFill>
                            <a:schemeClr val="accent3"/>
                          </a:solidFill>
                          <a:effectLst/>
                          <a:highlight>
                            <a:srgbClr val="FFC624"/>
                          </a:highlight>
                          <a:latin typeface="+mn-lt"/>
                          <a:ea typeface="+mn-ea"/>
                          <a:cs typeface="+mn-cs"/>
                        </a:rPr>
                        <a:t>Target</a:t>
                      </a:r>
                      <a:r>
                        <a:rPr kumimoji="0" lang="en-GB" sz="1050" b="0" i="0" u="none" strike="noStrike" kern="1200" cap="none" spc="0" normalizeH="0" baseline="0">
                          <a:ln>
                            <a:noFill/>
                          </a:ln>
                          <a:solidFill>
                            <a:schemeClr val="accent3"/>
                          </a:solidFill>
                          <a:effectLst/>
                          <a:uLnTx/>
                          <a:uFillTx/>
                          <a:latin typeface="+mn-lt"/>
                          <a:ea typeface="+mn-ea"/>
                          <a:cs typeface="Leelawadee"/>
                        </a:rPr>
                        <a:t>: Set reduction targets for 2030, 2035, and 2040 by </a:t>
                      </a:r>
                      <a:br>
                        <a:rPr kumimoji="0" lang="en-GB" sz="1050" b="0" i="0" u="none" strike="noStrike" kern="1200" cap="none" spc="0" normalizeH="0" baseline="0">
                          <a:ln>
                            <a:noFill/>
                          </a:ln>
                          <a:solidFill>
                            <a:schemeClr val="accent3"/>
                          </a:solidFill>
                          <a:effectLst/>
                          <a:uLnTx/>
                          <a:uFillTx/>
                          <a:latin typeface="+mn-lt"/>
                          <a:ea typeface="+mn-ea"/>
                          <a:cs typeface="Leelawadee"/>
                        </a:rPr>
                      </a:br>
                      <a:r>
                        <a:rPr kumimoji="0" lang="en-GB" sz="1050" b="0" i="0" u="none" strike="noStrike" kern="1200" cap="none" spc="0" normalizeH="0" baseline="0">
                          <a:ln>
                            <a:noFill/>
                          </a:ln>
                          <a:solidFill>
                            <a:schemeClr val="accent3"/>
                          </a:solidFill>
                          <a:effectLst/>
                          <a:uLnTx/>
                          <a:uFillTx/>
                          <a:latin typeface="+mn-lt"/>
                          <a:ea typeface="+mn-ea"/>
                          <a:cs typeface="Leelawadee"/>
                        </a:rPr>
                        <a:t>January 1, 2025.*</a:t>
                      </a:r>
                    </a:p>
                    <a:p>
                      <a:pPr marL="120650" indent="-120650">
                        <a:spcBef>
                          <a:spcPts val="200"/>
                        </a:spcBef>
                        <a:buFont typeface="Arial" panose="020B0604020202020204" pitchFamily="34" charset="0"/>
                        <a:buChar char="•"/>
                      </a:pPr>
                      <a:r>
                        <a:rPr lang="en-GB" sz="1050" b="0" i="0" u="none" strike="noStrike" kern="1200">
                          <a:solidFill>
                            <a:schemeClr val="accent3"/>
                          </a:solidFill>
                          <a:effectLst/>
                          <a:highlight>
                            <a:srgbClr val="FFC624"/>
                          </a:highlight>
                          <a:latin typeface="+mn-lt"/>
                          <a:ea typeface="+mn-ea"/>
                          <a:cs typeface="+mn-cs"/>
                        </a:rPr>
                        <a:t>Target</a:t>
                      </a:r>
                      <a:r>
                        <a:rPr kumimoji="0" lang="en-GB" sz="1050" b="0" i="0" u="none" strike="noStrike" kern="1200" cap="none" spc="0" normalizeH="0" baseline="0">
                          <a:ln>
                            <a:noFill/>
                          </a:ln>
                          <a:solidFill>
                            <a:schemeClr val="accent3"/>
                          </a:solidFill>
                          <a:effectLst/>
                          <a:uLnTx/>
                          <a:uFillTx/>
                          <a:latin typeface="+mn-lt"/>
                          <a:ea typeface="+mn-ea"/>
                          <a:cs typeface="Leelawadee"/>
                        </a:rPr>
                        <a:t>: Incrementally reduce annual greenhouse gas emissions from the on-site combustion of fossil fuels.</a:t>
                      </a:r>
                    </a:p>
                    <a:p>
                      <a:pPr marL="120650" indent="-120650">
                        <a:spcBef>
                          <a:spcPts val="200"/>
                        </a:spcBef>
                        <a:buFont typeface="Arial" panose="020B0604020202020204" pitchFamily="34" charset="0"/>
                        <a:buChar char="•"/>
                      </a:pPr>
                      <a:r>
                        <a:rPr lang="en-GB" sz="1050" b="0" i="0" u="none" strike="noStrike" kern="1200">
                          <a:solidFill>
                            <a:schemeClr val="accent3"/>
                          </a:solidFill>
                          <a:effectLst/>
                          <a:highlight>
                            <a:srgbClr val="FFC624"/>
                          </a:highlight>
                          <a:latin typeface="+mn-lt"/>
                          <a:ea typeface="+mn-ea"/>
                          <a:cs typeface="+mn-cs"/>
                        </a:rPr>
                        <a:t>Target</a:t>
                      </a:r>
                      <a:r>
                        <a:rPr kumimoji="0" lang="en-GB" sz="1050" b="0" i="0" u="none" strike="noStrike" kern="1200" cap="none" spc="0" normalizeH="0" baseline="0">
                          <a:ln>
                            <a:noFill/>
                          </a:ln>
                          <a:solidFill>
                            <a:schemeClr val="accent3"/>
                          </a:solidFill>
                          <a:effectLst/>
                          <a:uLnTx/>
                          <a:uFillTx/>
                          <a:latin typeface="+mn-lt"/>
                          <a:ea typeface="+mn-ea"/>
                          <a:cs typeface="Leelawadee"/>
                        </a:rPr>
                        <a:t>: Allocate funds equal to $25/mtCO2e for all remaining Scope 1 and Scope 2 emissions in 2025 through 2030 towards projects that achieve direct emissions reductions or support climate justice or community benefit programs.</a:t>
                      </a:r>
                    </a:p>
                    <a:p>
                      <a:pPr marL="120650" indent="-120650">
                        <a:spcBef>
                          <a:spcPts val="200"/>
                        </a:spcBef>
                        <a:buFont typeface="Arial" panose="020B0604020202020204" pitchFamily="34" charset="0"/>
                        <a:buChar char="•"/>
                      </a:pPr>
                      <a:r>
                        <a:rPr lang="en-GB" sz="1050" b="0" i="0" u="none" strike="noStrike" kern="1200">
                          <a:solidFill>
                            <a:schemeClr val="accent3"/>
                          </a:solidFill>
                          <a:effectLst/>
                          <a:highlight>
                            <a:srgbClr val="FFC624"/>
                          </a:highlight>
                          <a:latin typeface="+mn-lt"/>
                          <a:ea typeface="+mn-ea"/>
                          <a:cs typeface="+mn-cs"/>
                        </a:rPr>
                        <a:t>Target</a:t>
                      </a:r>
                      <a:r>
                        <a:rPr kumimoji="0" lang="en-GB" sz="1050" b="0" i="0" u="none" strike="noStrike" kern="1200" cap="none" spc="0" normalizeH="0" baseline="0">
                          <a:ln>
                            <a:noFill/>
                          </a:ln>
                          <a:solidFill>
                            <a:schemeClr val="accent3"/>
                          </a:solidFill>
                          <a:effectLst/>
                          <a:uLnTx/>
                          <a:uFillTx/>
                          <a:latin typeface="+mn-lt"/>
                          <a:ea typeface="+mn-ea"/>
                          <a:cs typeface="Leelawadee"/>
                        </a:rPr>
                        <a:t>: Purchase 100% clean electricity beginning in 2025 (LBNL will follow federal requirements).</a:t>
                      </a:r>
                    </a:p>
                    <a:p>
                      <a:pPr marL="120650" indent="-120650">
                        <a:spcBef>
                          <a:spcPts val="200"/>
                        </a:spcBef>
                        <a:buFont typeface="Arial" panose="020B0604020202020204" pitchFamily="34" charset="0"/>
                        <a:buChar char="•"/>
                      </a:pPr>
                      <a:r>
                        <a:rPr lang="en-GB" sz="1050" b="0" i="0" u="none" strike="noStrike" kern="1200">
                          <a:solidFill>
                            <a:schemeClr val="accent3"/>
                          </a:solidFill>
                          <a:effectLst/>
                          <a:highlight>
                            <a:srgbClr val="FFC624"/>
                          </a:highlight>
                          <a:latin typeface="+mn-lt"/>
                          <a:ea typeface="+mn-ea"/>
                          <a:cs typeface="+mn-cs"/>
                        </a:rPr>
                        <a:t>Target</a:t>
                      </a:r>
                      <a:r>
                        <a:rPr kumimoji="0" lang="en-GB" sz="1050" b="0" i="0" u="none" strike="noStrike" kern="1200" cap="none" spc="0" normalizeH="0" baseline="0">
                          <a:ln>
                            <a:noFill/>
                          </a:ln>
                          <a:solidFill>
                            <a:schemeClr val="accent3"/>
                          </a:solidFill>
                          <a:effectLst/>
                          <a:uLnTx/>
                          <a:uFillTx/>
                          <a:latin typeface="+mn-lt"/>
                          <a:ea typeface="+mn-ea"/>
                          <a:cs typeface="Leelawadee"/>
                        </a:rPr>
                        <a:t>: Set Scope 3 emissions reduction targets for business travel, commuting, and solid waste disposal in alignment with the State of California’s goals.</a:t>
                      </a:r>
                    </a:p>
                    <a:p>
                      <a:pPr marL="120650" indent="-120650">
                        <a:spcBef>
                          <a:spcPts val="200"/>
                        </a:spcBef>
                        <a:buFont typeface="Arial" panose="020B0604020202020204" pitchFamily="34" charset="0"/>
                        <a:buChar char="•"/>
                      </a:pPr>
                      <a:r>
                        <a:rPr lang="en-GB" sz="1050" b="0" i="0" u="none" strike="noStrike" kern="1200">
                          <a:solidFill>
                            <a:schemeClr val="accent3"/>
                          </a:solidFill>
                          <a:effectLst/>
                          <a:highlight>
                            <a:srgbClr val="FFC624"/>
                          </a:highlight>
                          <a:latin typeface="+mn-lt"/>
                          <a:ea typeface="+mn-ea"/>
                          <a:cs typeface="+mn-cs"/>
                        </a:rPr>
                        <a:t>Target</a:t>
                      </a:r>
                      <a:r>
                        <a:rPr kumimoji="0" lang="en-GB" sz="1050" b="0" i="0" u="none" strike="noStrike" kern="1200" cap="none" spc="0" normalizeH="0" baseline="0">
                          <a:ln>
                            <a:noFill/>
                          </a:ln>
                          <a:solidFill>
                            <a:schemeClr val="accent3"/>
                          </a:solidFill>
                          <a:effectLst/>
                          <a:uLnTx/>
                          <a:uFillTx/>
                          <a:latin typeface="+mn-lt"/>
                          <a:ea typeface="+mn-ea"/>
                          <a:cs typeface="Leelawadee"/>
                        </a:rPr>
                        <a:t>: Reduce per capita municipal solid waste generation to 25% below fiscal year 2015–16 levels by 2025, and 50% below fiscal year 2015–16 levels by 2030 at each campus.</a:t>
                      </a:r>
                    </a:p>
                    <a:p>
                      <a:pPr marL="120650" indent="-120650">
                        <a:spcBef>
                          <a:spcPts val="200"/>
                        </a:spcBef>
                        <a:buFont typeface="Arial" panose="020B0604020202020204" pitchFamily="34" charset="0"/>
                        <a:buChar char="•"/>
                      </a:pPr>
                      <a:r>
                        <a:rPr lang="en-GB" sz="1050" b="0" i="0" u="none" strike="noStrike" kern="1200">
                          <a:solidFill>
                            <a:schemeClr val="accent3"/>
                          </a:solidFill>
                          <a:effectLst/>
                          <a:highlight>
                            <a:srgbClr val="FFC624"/>
                          </a:highlight>
                          <a:latin typeface="+mn-lt"/>
                          <a:ea typeface="+mn-ea"/>
                          <a:cs typeface="+mn-cs"/>
                        </a:rPr>
                        <a:t>Target</a:t>
                      </a:r>
                      <a:r>
                        <a:rPr kumimoji="0" lang="en-GB" sz="1050" b="0" i="0" u="none" strike="noStrike" kern="1200" cap="none" spc="0" normalizeH="0" baseline="0">
                          <a:ln>
                            <a:noFill/>
                          </a:ln>
                          <a:solidFill>
                            <a:schemeClr val="accent3"/>
                          </a:solidFill>
                          <a:effectLst/>
                          <a:uLnTx/>
                          <a:uFillTx/>
                          <a:latin typeface="+mn-lt"/>
                          <a:ea typeface="+mn-ea"/>
                          <a:cs typeface="Leelawadee"/>
                        </a:rPr>
                        <a:t>: Divert 90% of municipal solid waste from the landfill at each campus.</a:t>
                      </a:r>
                    </a:p>
                    <a:p>
                      <a:pPr marL="120650" indent="-120650">
                        <a:spcBef>
                          <a:spcPts val="200"/>
                        </a:spcBef>
                        <a:buFont typeface="Arial" panose="020B0604020202020204" pitchFamily="34" charset="0"/>
                        <a:buChar char="•"/>
                      </a:pPr>
                      <a:r>
                        <a:rPr lang="en-GB" sz="1050" b="0" i="0" u="none" strike="noStrike" kern="1200">
                          <a:solidFill>
                            <a:schemeClr val="accent3"/>
                          </a:solidFill>
                          <a:effectLst/>
                          <a:highlight>
                            <a:srgbClr val="FFC624"/>
                          </a:highlight>
                          <a:latin typeface="+mn-lt"/>
                          <a:ea typeface="+mn-ea"/>
                          <a:cs typeface="+mn-cs"/>
                        </a:rPr>
                        <a:t>Target</a:t>
                      </a:r>
                      <a:r>
                        <a:rPr kumimoji="0" lang="en-GB" sz="1050" b="0" i="0" u="none" strike="noStrike" kern="1200" cap="none" spc="0" normalizeH="0" baseline="0">
                          <a:ln>
                            <a:noFill/>
                          </a:ln>
                          <a:solidFill>
                            <a:schemeClr val="accent3"/>
                          </a:solidFill>
                          <a:effectLst/>
                          <a:uLnTx/>
                          <a:uFillTx/>
                          <a:latin typeface="+mn-lt"/>
                          <a:ea typeface="+mn-ea"/>
                          <a:cs typeface="Leelawadee"/>
                        </a:rPr>
                        <a:t>: Reduce and eliminate single-use plastic items such as bags, </a:t>
                      </a:r>
                      <a:r>
                        <a:rPr kumimoji="0" lang="en-GB" sz="1050" b="0" i="0" u="none" strike="noStrike" kern="1200" cap="none" spc="0" normalizeH="0" baseline="0" err="1">
                          <a:ln>
                            <a:noFill/>
                          </a:ln>
                          <a:solidFill>
                            <a:schemeClr val="accent3"/>
                          </a:solidFill>
                          <a:effectLst/>
                          <a:uLnTx/>
                          <a:uFillTx/>
                          <a:latin typeface="+mn-lt"/>
                          <a:ea typeface="+mn-ea"/>
                          <a:cs typeface="Leelawadee"/>
                        </a:rPr>
                        <a:t>foodware</a:t>
                      </a:r>
                      <a:r>
                        <a:rPr kumimoji="0" lang="en-GB" sz="1050" b="0" i="0" u="none" strike="noStrike" kern="1200" cap="none" spc="0" normalizeH="0" baseline="0">
                          <a:ln>
                            <a:noFill/>
                          </a:ln>
                          <a:solidFill>
                            <a:schemeClr val="accent3"/>
                          </a:solidFill>
                          <a:effectLst/>
                          <a:uLnTx/>
                          <a:uFillTx/>
                          <a:latin typeface="+mn-lt"/>
                          <a:ea typeface="+mn-ea"/>
                          <a:cs typeface="Leelawadee"/>
                        </a:rPr>
                        <a:t> accessory items, and beverage bottles by 2024.</a:t>
                      </a: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indent="-120650">
                        <a:spcBef>
                          <a:spcPts val="200"/>
                        </a:spcBef>
                        <a:buFont typeface="Arial" panose="020B0604020202020204" pitchFamily="34" charset="0"/>
                        <a:buChar char="•"/>
                      </a:pPr>
                      <a:r>
                        <a:rPr lang="en-US" sz="1050">
                          <a:solidFill>
                            <a:schemeClr val="accent3"/>
                          </a:solidFill>
                          <a:highlight>
                            <a:srgbClr val="FFC624"/>
                          </a:highlight>
                          <a:latin typeface="+mn-lt"/>
                        </a:rPr>
                        <a:t>T</a:t>
                      </a:r>
                      <a:r>
                        <a:rPr lang="en-US" sz="1050" b="0" i="0" u="none" strike="noStrike">
                          <a:solidFill>
                            <a:schemeClr val="accent3"/>
                          </a:solidFill>
                          <a:effectLst/>
                          <a:highlight>
                            <a:srgbClr val="FFC624"/>
                          </a:highlight>
                          <a:latin typeface="+mn-lt"/>
                        </a:rPr>
                        <a:t>arget: </a:t>
                      </a:r>
                      <a:r>
                        <a:rPr kumimoji="0" lang="en-GB" sz="1050" b="0" i="0" u="none" strike="noStrike" kern="1200" cap="none" spc="0" normalizeH="0" baseline="0">
                          <a:ln>
                            <a:noFill/>
                          </a:ln>
                          <a:solidFill>
                            <a:schemeClr val="accent3"/>
                          </a:solidFill>
                          <a:effectLst/>
                          <a:uLnTx/>
                          <a:uFillTx/>
                          <a:latin typeface="+mn-lt"/>
                          <a:ea typeface="+mn-ea"/>
                          <a:cs typeface="Leelawadee"/>
                        </a:rPr>
                        <a:t>Complete a DEIJ assessment of the existing sustainability policy.</a:t>
                      </a:r>
                    </a:p>
                    <a:p>
                      <a:pPr marL="120650" indent="-120650">
                        <a:spcBef>
                          <a:spcPts val="200"/>
                        </a:spcBef>
                        <a:buFont typeface="Arial" panose="020B0604020202020204" pitchFamily="34" charset="0"/>
                        <a:buChar char="•"/>
                      </a:pPr>
                      <a:r>
                        <a:rPr lang="en-US" sz="1050">
                          <a:solidFill>
                            <a:schemeClr val="accent3"/>
                          </a:solidFill>
                          <a:highlight>
                            <a:srgbClr val="FFC624"/>
                          </a:highlight>
                          <a:latin typeface="+mn-lt"/>
                        </a:rPr>
                        <a:t>T</a:t>
                      </a:r>
                      <a:r>
                        <a:rPr lang="en-US" sz="1050" b="0" i="0" u="none" strike="noStrike">
                          <a:solidFill>
                            <a:schemeClr val="accent3"/>
                          </a:solidFill>
                          <a:effectLst/>
                          <a:highlight>
                            <a:srgbClr val="FFC624"/>
                          </a:highlight>
                          <a:latin typeface="+mn-lt"/>
                        </a:rPr>
                        <a:t>arget: </a:t>
                      </a:r>
                      <a:r>
                        <a:rPr kumimoji="0" lang="en-GB" sz="1050" b="0" i="0" u="none" strike="noStrike" kern="1200" cap="none" spc="0" normalizeH="0" baseline="0">
                          <a:ln>
                            <a:noFill/>
                          </a:ln>
                          <a:solidFill>
                            <a:schemeClr val="accent3"/>
                          </a:solidFill>
                          <a:effectLst/>
                          <a:uLnTx/>
                          <a:uFillTx/>
                          <a:latin typeface="+mn-lt"/>
                          <a:ea typeface="+mn-ea"/>
                          <a:cs typeface="Leelawadee"/>
                        </a:rPr>
                        <a:t>Develop goals that incorporate principles of </a:t>
                      </a:r>
                      <a:br>
                        <a:rPr kumimoji="0" lang="en-GB" sz="1050" b="0" i="0" u="none" strike="noStrike" kern="1200" cap="none" spc="0" normalizeH="0" baseline="0">
                          <a:ln>
                            <a:noFill/>
                          </a:ln>
                          <a:solidFill>
                            <a:schemeClr val="accent3"/>
                          </a:solidFill>
                          <a:effectLst/>
                          <a:uLnTx/>
                          <a:uFillTx/>
                          <a:latin typeface="+mn-lt"/>
                          <a:ea typeface="+mn-ea"/>
                          <a:cs typeface="Leelawadee"/>
                        </a:rPr>
                      </a:br>
                      <a:r>
                        <a:rPr kumimoji="0" lang="en-GB" sz="1050" b="0" i="0" u="none" strike="noStrike" kern="1200" cap="none" spc="0" normalizeH="0" baseline="0">
                          <a:ln>
                            <a:noFill/>
                          </a:ln>
                          <a:solidFill>
                            <a:schemeClr val="accent3"/>
                          </a:solidFill>
                          <a:effectLst/>
                          <a:uLnTx/>
                          <a:uFillTx/>
                          <a:latin typeface="+mn-lt"/>
                          <a:ea typeface="+mn-ea"/>
                          <a:cs typeface="Leelawadee"/>
                        </a:rPr>
                        <a:t>anti-racism, diversity, equity, and inclusion into specific areas of this Policy, as appropriate, by 2025.</a:t>
                      </a:r>
                    </a:p>
                    <a:p>
                      <a:pPr marL="120650" indent="-120650">
                        <a:spcBef>
                          <a:spcPts val="200"/>
                        </a:spcBef>
                        <a:buFont typeface="Arial" panose="020B0604020202020204" pitchFamily="34" charset="0"/>
                        <a:buChar char="•"/>
                      </a:pPr>
                      <a:r>
                        <a:rPr lang="en-US" sz="1050">
                          <a:solidFill>
                            <a:schemeClr val="accent3"/>
                          </a:solidFill>
                          <a:highlight>
                            <a:srgbClr val="FFC624"/>
                          </a:highlight>
                          <a:latin typeface="+mn-lt"/>
                        </a:rPr>
                        <a:t>T</a:t>
                      </a:r>
                      <a:r>
                        <a:rPr lang="en-US" sz="1050" b="0" i="0" u="none" strike="noStrike">
                          <a:solidFill>
                            <a:schemeClr val="accent3"/>
                          </a:solidFill>
                          <a:effectLst/>
                          <a:highlight>
                            <a:srgbClr val="FFC624"/>
                          </a:highlight>
                          <a:latin typeface="+mn-lt"/>
                        </a:rPr>
                        <a:t>arget: </a:t>
                      </a:r>
                      <a:r>
                        <a:rPr kumimoji="0" lang="en-GB" sz="1050" b="0" i="0" u="none" strike="noStrike" kern="1200" cap="none" spc="0" normalizeH="0" baseline="0">
                          <a:ln>
                            <a:noFill/>
                          </a:ln>
                          <a:solidFill>
                            <a:schemeClr val="accent3"/>
                          </a:solidFill>
                          <a:effectLst/>
                          <a:uLnTx/>
                          <a:uFillTx/>
                          <a:latin typeface="+mn-lt"/>
                          <a:ea typeface="+mn-ea"/>
                          <a:cs typeface="Leelawadee"/>
                        </a:rPr>
                        <a:t>Include a DEIJ impact analysis as part of any addition to or revision of this Policy.</a:t>
                      </a: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a:ln>
                            <a:noFill/>
                          </a:ln>
                          <a:solidFill>
                            <a:schemeClr val="accent3"/>
                          </a:solidFill>
                          <a:effectLst/>
                          <a:uLnTx/>
                          <a:uFillTx/>
                          <a:latin typeface="+mn-lt"/>
                          <a:ea typeface="+mn-ea"/>
                          <a:cs typeface="Leelawadee"/>
                        </a:rPr>
                        <a:t>Not a focus area for the customer.</a:t>
                      </a:r>
                      <a:endParaRPr kumimoji="0" lang="en-US" sz="1050" b="0" i="0" u="none" strike="noStrike" kern="1200" cap="none" spc="0" normalizeH="0" baseline="0" noProof="0">
                        <a:ln>
                          <a:noFill/>
                        </a:ln>
                        <a:solidFill>
                          <a:schemeClr val="accent3"/>
                        </a:solidFill>
                        <a:effectLst/>
                        <a:uLnTx/>
                        <a:uFillTx/>
                        <a:latin typeface="+mn-lt"/>
                        <a:ea typeface="+mn-ea"/>
                        <a:cs typeface="Leelawadee"/>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bl>
          </a:graphicData>
        </a:graphic>
      </p:graphicFrame>
      <p:pic>
        <p:nvPicPr>
          <p:cNvPr id="18" name="Picture 17" descr="A logo of a leaf in a circle&#10;&#10;Description automatically generated">
            <a:extLst>
              <a:ext uri="{FF2B5EF4-FFF2-40B4-BE49-F238E27FC236}">
                <a16:creationId xmlns:a16="http://schemas.microsoft.com/office/drawing/2014/main" id="{0EFE05BE-FDB5-C1E4-705A-A384D3EEC82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1642867"/>
            <a:ext cx="556204" cy="604020"/>
          </a:xfrm>
          <a:prstGeom prst="rect">
            <a:avLst/>
          </a:prstGeom>
        </p:spPr>
      </p:pic>
      <p:pic>
        <p:nvPicPr>
          <p:cNvPr id="19" name="Picture 18" descr="A blue and green windmill with green arrows&#10;&#10;Description automatically generated">
            <a:extLst>
              <a:ext uri="{FF2B5EF4-FFF2-40B4-BE49-F238E27FC236}">
                <a16:creationId xmlns:a16="http://schemas.microsoft.com/office/drawing/2014/main" id="{BBE67A72-D88F-9321-940D-EB050938362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7884" y="2762953"/>
            <a:ext cx="556204" cy="604020"/>
          </a:xfrm>
          <a:prstGeom prst="rect">
            <a:avLst/>
          </a:prstGeom>
        </p:spPr>
      </p:pic>
      <p:sp>
        <p:nvSpPr>
          <p:cNvPr id="2" name="TextBox 1">
            <a:extLst>
              <a:ext uri="{FF2B5EF4-FFF2-40B4-BE49-F238E27FC236}">
                <a16:creationId xmlns:a16="http://schemas.microsoft.com/office/drawing/2014/main" id="{D5FB27E9-019C-DE07-2432-256097FCC348}"/>
              </a:ext>
            </a:extLst>
          </p:cNvPr>
          <p:cNvSpPr txBox="1"/>
          <p:nvPr/>
        </p:nvSpPr>
        <p:spPr>
          <a:xfrm>
            <a:off x="1981200" y="6678460"/>
            <a:ext cx="7006895" cy="123111"/>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800" i="0" u="none" strike="noStrike" kern="1200" cap="none" spc="0" normalizeH="0" baseline="0" noProof="0">
                <a:ln>
                  <a:noFill/>
                </a:ln>
                <a:solidFill>
                  <a:schemeClr val="accent3"/>
                </a:solidFill>
                <a:effectLst/>
                <a:uLnTx/>
                <a:uFillTx/>
                <a:ea typeface="+mn-ea"/>
                <a:cs typeface="Leelawadee" panose="020B0502040204020203" pitchFamily="34" charset="-34"/>
              </a:rPr>
              <a:t>* These reduction targets have not been set yet. </a:t>
            </a:r>
          </a:p>
        </p:txBody>
      </p:sp>
      <p:sp>
        <p:nvSpPr>
          <p:cNvPr id="3" name="TextBox 2">
            <a:extLst>
              <a:ext uri="{FF2B5EF4-FFF2-40B4-BE49-F238E27FC236}">
                <a16:creationId xmlns:a16="http://schemas.microsoft.com/office/drawing/2014/main" id="{6493CC4F-09F7-CA04-7477-5AC23B2909DA}"/>
              </a:ext>
            </a:extLst>
          </p:cNvPr>
          <p:cNvSpPr txBox="1"/>
          <p:nvPr/>
        </p:nvSpPr>
        <p:spPr>
          <a:xfrm>
            <a:off x="1981200" y="6505906"/>
            <a:ext cx="9762212" cy="138499"/>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chemeClr val="accent3"/>
                </a:solidFill>
                <a:effectLst/>
                <a:uLnTx/>
                <a:uFillTx/>
                <a:ea typeface="+mn-ea"/>
                <a:cs typeface="Leelawadee" panose="020B0502040204020203" pitchFamily="34" charset="-34"/>
              </a:rPr>
              <a:t>Note: </a:t>
            </a:r>
            <a:r>
              <a:rPr kumimoji="0" lang="en-US" sz="900" i="0" u="none" strike="noStrike" kern="1200" cap="none" spc="0" normalizeH="0" baseline="0" noProof="0">
                <a:ln>
                  <a:noFill/>
                </a:ln>
                <a:solidFill>
                  <a:schemeClr val="accent3"/>
                </a:solidFill>
                <a:effectLst/>
                <a:uLnTx/>
                <a:uFillTx/>
                <a:ea typeface="+mn-ea"/>
                <a:cs typeface="Leelawadee" panose="020B0502040204020203" pitchFamily="34" charset="-34"/>
              </a:rPr>
              <a:t>University of California has established 13 sustainability themes (buckets) under which their focus areas sit. We have decided to group them under ESG for brevity and ease of reading.</a:t>
            </a:r>
          </a:p>
        </p:txBody>
      </p:sp>
    </p:spTree>
    <p:extLst>
      <p:ext uri="{BB962C8B-B14F-4D97-AF65-F5344CB8AC3E}">
        <p14:creationId xmlns:p14="http://schemas.microsoft.com/office/powerpoint/2010/main" val="2267266276"/>
      </p:ext>
    </p:extLst>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F45CE4-C306-39F3-DD82-6FF9660F4199}"/>
            </a:ext>
          </a:extLst>
        </p:cNvPr>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8E957298-53E8-8B8A-7A3A-458067AC9003}"/>
              </a:ext>
            </a:extLst>
          </p:cNvPr>
          <p:cNvGraphicFramePr>
            <a:graphicFrameLocks/>
          </p:cNvGraphicFramePr>
          <p:nvPr>
            <p:custDataLst>
              <p:tags r:id="rId1"/>
            </p:custDataLst>
            <p:extLst>
              <p:ext uri="{D42A27DB-BD31-4B8C-83A1-F6EECF244321}">
                <p14:modId xmlns:p14="http://schemas.microsoft.com/office/powerpoint/2010/main" val="11729345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3" name="think-cell data - do not delete" hidden="1">
                        <a:extLst>
                          <a:ext uri="{FF2B5EF4-FFF2-40B4-BE49-F238E27FC236}">
                            <a16:creationId xmlns:a16="http://schemas.microsoft.com/office/drawing/2014/main" id="{8E957298-53E8-8B8A-7A3A-458067AC900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BB172D6D-3B10-C255-7CB3-8435E24E1327}"/>
              </a:ext>
            </a:extLst>
          </p:cNvPr>
          <p:cNvSpPr>
            <a:spLocks noGrp="1"/>
          </p:cNvSpPr>
          <p:nvPr>
            <p:ph type="title"/>
          </p:nvPr>
        </p:nvSpPr>
        <p:spPr>
          <a:xfrm>
            <a:off x="304798" y="246888"/>
            <a:ext cx="11585448" cy="969264"/>
          </a:xfrm>
        </p:spPr>
        <p:txBody>
          <a:bodyPr vert="horz" rIns="0"/>
          <a:lstStyle/>
          <a:p>
            <a:pPr lvl="0"/>
            <a:r>
              <a:rPr lang="en-GB" sz="3000"/>
              <a:t>UNIVERSITY OF CALIFORNIA’S SUSTAINABILITY FOCUS AREAS</a:t>
            </a:r>
            <a:br>
              <a:rPr lang="en-GB"/>
            </a:br>
            <a:r>
              <a:rPr lang="en-GB" sz="1800" i="1"/>
              <a:t>And how these focus areas align with pep+ pillars</a:t>
            </a:r>
            <a:endParaRPr lang="en-US" sz="1800" i="1"/>
          </a:p>
        </p:txBody>
      </p:sp>
      <p:sp>
        <p:nvSpPr>
          <p:cNvPr id="10" name="Rectangle: Top Corners Rounded 9">
            <a:extLst>
              <a:ext uri="{FF2B5EF4-FFF2-40B4-BE49-F238E27FC236}">
                <a16:creationId xmlns:a16="http://schemas.microsoft.com/office/drawing/2014/main" id="{60D42FDD-294D-510A-4C6D-F58A4B80CE01}"/>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2" name="Table 4">
            <a:extLst>
              <a:ext uri="{FF2B5EF4-FFF2-40B4-BE49-F238E27FC236}">
                <a16:creationId xmlns:a16="http://schemas.microsoft.com/office/drawing/2014/main" id="{CF17A7D4-9FF8-9D5E-E444-A7B81117AE67}"/>
              </a:ext>
            </a:extLst>
          </p:cNvPr>
          <p:cNvGraphicFramePr>
            <a:graphicFrameLocks noGrp="1"/>
          </p:cNvGraphicFramePr>
          <p:nvPr>
            <p:extLst>
              <p:ext uri="{D42A27DB-BD31-4B8C-83A1-F6EECF244321}">
                <p14:modId xmlns:p14="http://schemas.microsoft.com/office/powerpoint/2010/main" val="576743713"/>
              </p:ext>
            </p:extLst>
          </p:nvPr>
        </p:nvGraphicFramePr>
        <p:xfrm>
          <a:off x="-7620" y="1148230"/>
          <a:ext cx="11986261" cy="5301107"/>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3901678">
                  <a:extLst>
                    <a:ext uri="{9D8B030D-6E8A-4147-A177-3AD203B41FA5}">
                      <a16:colId xmlns:a16="http://schemas.microsoft.com/office/drawing/2014/main" val="2382844442"/>
                    </a:ext>
                  </a:extLst>
                </a:gridCol>
                <a:gridCol w="3901678">
                  <a:extLst>
                    <a:ext uri="{9D8B030D-6E8A-4147-A177-3AD203B41FA5}">
                      <a16:colId xmlns:a16="http://schemas.microsoft.com/office/drawing/2014/main" val="957515009"/>
                    </a:ext>
                  </a:extLst>
                </a:gridCol>
                <a:gridCol w="2194085">
                  <a:extLst>
                    <a:ext uri="{9D8B030D-6E8A-4147-A177-3AD203B41FA5}">
                      <a16:colId xmlns:a16="http://schemas.microsoft.com/office/drawing/2014/main" val="2353111847"/>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ts val="1575"/>
                        </a:lnSpc>
                      </a:pPr>
                      <a:r>
                        <a:rPr lang="en-US" sz="1200" b="1" i="0">
                          <a:solidFill>
                            <a:schemeClr val="bg1"/>
                          </a:solidFill>
                          <a:effectLst/>
                          <a:latin typeface="+mn-lt"/>
                          <a:cs typeface="Leelawadee"/>
                        </a:rPr>
                        <a:t>Environment</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ts val="1575"/>
                        </a:lnSpc>
                      </a:pPr>
                      <a:r>
                        <a:rPr lang="en-US" sz="1200" b="1" i="0">
                          <a:solidFill>
                            <a:schemeClr val="bg1"/>
                          </a:solidFill>
                          <a:effectLst/>
                          <a:latin typeface="+mn-lt"/>
                          <a:cs typeface="Leelawadee"/>
                        </a:rPr>
                        <a:t>Social​</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ts val="1575"/>
                        </a:lnSpc>
                      </a:pPr>
                      <a:r>
                        <a:rPr lang="en-US" sz="1200" b="1" i="0">
                          <a:solidFill>
                            <a:schemeClr val="bg1"/>
                          </a:solidFill>
                          <a:effectLst/>
                          <a:latin typeface="+mn-lt"/>
                          <a:cs typeface="Leelawadee"/>
                        </a:rPr>
                        <a:t>Governance</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4791456">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indent="-120650">
                        <a:buFont typeface="Arial" panose="020B0604020202020204" pitchFamily="34" charset="0"/>
                        <a:buChar char="•"/>
                      </a:pPr>
                      <a:r>
                        <a:rPr lang="en-GB" sz="1050" b="0" i="0" u="none" strike="noStrike" kern="1200">
                          <a:solidFill>
                            <a:schemeClr val="accent3"/>
                          </a:solidFill>
                          <a:effectLst/>
                          <a:highlight>
                            <a:srgbClr val="FFC624"/>
                          </a:highlight>
                          <a:latin typeface="+mn-lt"/>
                          <a:ea typeface="+mn-ea"/>
                          <a:cs typeface="+mn-cs"/>
                        </a:rPr>
                        <a:t>Target</a:t>
                      </a:r>
                      <a:r>
                        <a:rPr kumimoji="0" lang="en-GB" sz="1050" b="0" i="0" u="none" strike="noStrike" kern="1200" cap="none" spc="0" normalizeH="0" baseline="0">
                          <a:ln>
                            <a:noFill/>
                          </a:ln>
                          <a:solidFill>
                            <a:schemeClr val="accent3"/>
                          </a:solidFill>
                          <a:effectLst/>
                          <a:uLnTx/>
                          <a:uFillTx/>
                          <a:latin typeface="+mn-lt"/>
                          <a:ea typeface="+mn-ea"/>
                          <a:cs typeface="Leelawadee"/>
                        </a:rPr>
                        <a:t>: Prohibit the sale, procurement, and distribution of packaging foam by 2020.</a:t>
                      </a:r>
                    </a:p>
                    <a:p>
                      <a:pPr marL="120650" indent="-120650">
                        <a:spcBef>
                          <a:spcPts val="600"/>
                        </a:spcBef>
                        <a:buFont typeface="Arial" panose="020B0604020202020204" pitchFamily="34" charset="0"/>
                        <a:buChar char="•"/>
                      </a:pPr>
                      <a:r>
                        <a:rPr lang="en-GB" sz="1050" b="0" i="0" u="none" strike="noStrike" kern="1200">
                          <a:solidFill>
                            <a:schemeClr val="accent3"/>
                          </a:solidFill>
                          <a:effectLst/>
                          <a:highlight>
                            <a:srgbClr val="FFC624"/>
                          </a:highlight>
                          <a:latin typeface="+mn-lt"/>
                          <a:ea typeface="+mn-ea"/>
                          <a:cs typeface="+mn-cs"/>
                        </a:rPr>
                        <a:t>Target</a:t>
                      </a:r>
                      <a:r>
                        <a:rPr kumimoji="0" lang="en-GB" sz="1050" b="0" i="0" u="none" strike="noStrike" kern="1200" cap="none" spc="0" normalizeH="0" baseline="0">
                          <a:ln>
                            <a:noFill/>
                          </a:ln>
                          <a:solidFill>
                            <a:schemeClr val="accent3"/>
                          </a:solidFill>
                          <a:effectLst/>
                          <a:uLnTx/>
                          <a:uFillTx/>
                          <a:latin typeface="+mn-lt"/>
                          <a:ea typeface="+mn-ea"/>
                          <a:cs typeface="Leelawadee"/>
                        </a:rPr>
                        <a:t>: Reduce growth-adjusted potable water consumption by </a:t>
                      </a:r>
                      <a:br>
                        <a:rPr kumimoji="0" lang="en-GB" sz="1050" b="0" i="0" u="none" strike="noStrike" kern="1200" cap="none" spc="0" normalizeH="0" baseline="0">
                          <a:ln>
                            <a:noFill/>
                          </a:ln>
                          <a:solidFill>
                            <a:schemeClr val="accent3"/>
                          </a:solidFill>
                          <a:effectLst/>
                          <a:uLnTx/>
                          <a:uFillTx/>
                          <a:latin typeface="+mn-lt"/>
                          <a:ea typeface="+mn-ea"/>
                          <a:cs typeface="Leelawadee"/>
                        </a:rPr>
                      </a:br>
                      <a:r>
                        <a:rPr kumimoji="0" lang="en-GB" sz="1050" b="0" i="0" u="none" strike="noStrike" kern="1200" cap="none" spc="0" normalizeH="0" baseline="0">
                          <a:ln>
                            <a:noFill/>
                          </a:ln>
                          <a:solidFill>
                            <a:schemeClr val="accent3"/>
                          </a:solidFill>
                          <a:effectLst/>
                          <a:uLnTx/>
                          <a:uFillTx/>
                          <a:latin typeface="+mn-lt"/>
                          <a:ea typeface="+mn-ea"/>
                          <a:cs typeface="Leelawadee"/>
                        </a:rPr>
                        <a:t>20% by 2020 and 36% by 2025.</a:t>
                      </a:r>
                    </a:p>
                    <a:p>
                      <a:pPr marL="120650" indent="-120650">
                        <a:spcBef>
                          <a:spcPts val="600"/>
                        </a:spcBef>
                        <a:buFont typeface="Arial" panose="020B0604020202020204" pitchFamily="34" charset="0"/>
                        <a:buChar char="•"/>
                      </a:pPr>
                      <a:r>
                        <a:rPr lang="en-GB" sz="1050" b="0" i="0" u="none" strike="noStrike" kern="1200">
                          <a:solidFill>
                            <a:schemeClr val="accent3"/>
                          </a:solidFill>
                          <a:effectLst/>
                          <a:highlight>
                            <a:srgbClr val="FFC624"/>
                          </a:highlight>
                          <a:latin typeface="+mn-lt"/>
                          <a:ea typeface="+mn-ea"/>
                          <a:cs typeface="+mn-cs"/>
                        </a:rPr>
                        <a:t>Target</a:t>
                      </a:r>
                      <a:r>
                        <a:rPr kumimoji="0" lang="en-GB" sz="1050" b="0" i="0" u="none" strike="noStrike" kern="1200" cap="none" spc="0" normalizeH="0" baseline="0">
                          <a:ln>
                            <a:noFill/>
                          </a:ln>
                          <a:solidFill>
                            <a:schemeClr val="accent3"/>
                          </a:solidFill>
                          <a:effectLst/>
                          <a:uLnTx/>
                          <a:uFillTx/>
                          <a:latin typeface="+mn-lt"/>
                          <a:ea typeface="+mn-ea"/>
                          <a:cs typeface="Leelawadee"/>
                        </a:rPr>
                        <a:t>: Ensure that all sedan and minivan acquisitions are zero-emission or plug-in hybrid vehicles, except for public safety vehicles with special performance requirements.</a:t>
                      </a:r>
                    </a:p>
                    <a:p>
                      <a:pPr marL="120650" indent="-120650">
                        <a:spcBef>
                          <a:spcPts val="600"/>
                        </a:spcBef>
                        <a:buFont typeface="Arial" panose="020B0604020202020204" pitchFamily="34" charset="0"/>
                        <a:buChar char="•"/>
                      </a:pPr>
                      <a:r>
                        <a:rPr lang="en-GB" sz="1050" b="0" i="0" u="none" strike="noStrike" kern="1200">
                          <a:solidFill>
                            <a:schemeClr val="accent3"/>
                          </a:solidFill>
                          <a:effectLst/>
                          <a:highlight>
                            <a:srgbClr val="FFC624"/>
                          </a:highlight>
                          <a:latin typeface="+mn-lt"/>
                          <a:ea typeface="+mn-ea"/>
                          <a:cs typeface="+mn-cs"/>
                        </a:rPr>
                        <a:t>Target</a:t>
                      </a:r>
                      <a:r>
                        <a:rPr kumimoji="0" lang="en-GB" sz="1050" b="0" i="0" u="none" strike="noStrike" kern="1200" cap="none" spc="0" normalizeH="0" baseline="0">
                          <a:ln>
                            <a:noFill/>
                          </a:ln>
                          <a:solidFill>
                            <a:schemeClr val="accent3"/>
                          </a:solidFill>
                          <a:effectLst/>
                          <a:uLnTx/>
                          <a:uFillTx/>
                          <a:latin typeface="+mn-lt"/>
                          <a:ea typeface="+mn-ea"/>
                          <a:cs typeface="Leelawadee"/>
                        </a:rPr>
                        <a:t>: Ensure that each UC location acquires at least 50% of </a:t>
                      </a:r>
                      <a:br>
                        <a:rPr kumimoji="0" lang="en-GB" sz="1050" b="0" i="0" u="none" strike="noStrike" kern="1200" cap="none" spc="0" normalizeH="0" baseline="0">
                          <a:ln>
                            <a:noFill/>
                          </a:ln>
                          <a:solidFill>
                            <a:schemeClr val="accent3"/>
                          </a:solidFill>
                          <a:effectLst/>
                          <a:uLnTx/>
                          <a:uFillTx/>
                          <a:latin typeface="+mn-lt"/>
                          <a:ea typeface="+mn-ea"/>
                          <a:cs typeface="Leelawadee"/>
                        </a:rPr>
                      </a:br>
                      <a:r>
                        <a:rPr kumimoji="0" lang="en-GB" sz="1050" b="0" i="0" u="none" strike="noStrike" kern="1200" cap="none" spc="0" normalizeH="0" baseline="0">
                          <a:ln>
                            <a:noFill/>
                          </a:ln>
                          <a:solidFill>
                            <a:schemeClr val="accent3"/>
                          </a:solidFill>
                          <a:effectLst/>
                          <a:uLnTx/>
                          <a:uFillTx/>
                          <a:latin typeface="+mn-lt"/>
                          <a:ea typeface="+mn-ea"/>
                          <a:cs typeface="Leelawadee"/>
                        </a:rPr>
                        <a:t>vehicles as zero-emission, plug-in hybrid, or dedicated clean transportation-</a:t>
                      </a:r>
                      <a:r>
                        <a:rPr kumimoji="0" lang="en-GB" sz="1050" b="0" i="0" u="none" strike="noStrike" kern="1200" cap="none" spc="0" normalizeH="0" baseline="0" err="1">
                          <a:ln>
                            <a:noFill/>
                          </a:ln>
                          <a:solidFill>
                            <a:schemeClr val="accent3"/>
                          </a:solidFill>
                          <a:effectLst/>
                          <a:uLnTx/>
                          <a:uFillTx/>
                          <a:latin typeface="+mn-lt"/>
                          <a:ea typeface="+mn-ea"/>
                          <a:cs typeface="Leelawadee"/>
                        </a:rPr>
                        <a:t>fueled</a:t>
                      </a:r>
                      <a:r>
                        <a:rPr kumimoji="0" lang="en-GB" sz="1050" b="0" i="0" u="none" strike="noStrike" kern="1200" cap="none" spc="0" normalizeH="0" baseline="0">
                          <a:ln>
                            <a:noFill/>
                          </a:ln>
                          <a:solidFill>
                            <a:schemeClr val="accent3"/>
                          </a:solidFill>
                          <a:effectLst/>
                          <a:uLnTx/>
                          <a:uFillTx/>
                          <a:latin typeface="+mn-lt"/>
                          <a:ea typeface="+mn-ea"/>
                          <a:cs typeface="Leelawadee"/>
                        </a:rPr>
                        <a:t> vehicles.</a:t>
                      </a:r>
                    </a:p>
                    <a:p>
                      <a:pPr marL="120650" indent="-120650">
                        <a:spcBef>
                          <a:spcPts val="600"/>
                        </a:spcBef>
                        <a:buFont typeface="Arial" panose="020B0604020202020204" pitchFamily="34" charset="0"/>
                        <a:buChar char="•"/>
                      </a:pPr>
                      <a:r>
                        <a:rPr lang="en-GB" sz="1050" b="0" i="0" u="none" strike="noStrike" kern="1200">
                          <a:solidFill>
                            <a:schemeClr val="accent3"/>
                          </a:solidFill>
                          <a:effectLst/>
                          <a:highlight>
                            <a:srgbClr val="FFC624"/>
                          </a:highlight>
                          <a:latin typeface="+mn-lt"/>
                          <a:ea typeface="+mn-ea"/>
                          <a:cs typeface="+mn-cs"/>
                        </a:rPr>
                        <a:t>Target</a:t>
                      </a:r>
                      <a:r>
                        <a:rPr kumimoji="0" lang="en-GB" sz="1050" b="0" i="0" u="none" strike="noStrike" kern="1200" cap="none" spc="0" normalizeH="0" baseline="0">
                          <a:ln>
                            <a:noFill/>
                          </a:ln>
                          <a:solidFill>
                            <a:schemeClr val="accent3"/>
                          </a:solidFill>
                          <a:effectLst/>
                          <a:uLnTx/>
                          <a:uFillTx/>
                          <a:latin typeface="+mn-lt"/>
                          <a:ea typeface="+mn-ea"/>
                          <a:cs typeface="Leelawadee"/>
                        </a:rPr>
                        <a:t>: Reduce the percentage of employees and students commuting by single-occupancy vehicles (SOVs) by 10% relative </a:t>
                      </a:r>
                      <a:br>
                        <a:rPr kumimoji="0" lang="en-GB" sz="1050" b="0" i="0" u="none" strike="noStrike" kern="1200" cap="none" spc="0" normalizeH="0" baseline="0">
                          <a:ln>
                            <a:noFill/>
                          </a:ln>
                          <a:solidFill>
                            <a:schemeClr val="accent3"/>
                          </a:solidFill>
                          <a:effectLst/>
                          <a:uLnTx/>
                          <a:uFillTx/>
                          <a:latin typeface="+mn-lt"/>
                          <a:ea typeface="+mn-ea"/>
                          <a:cs typeface="Leelawadee"/>
                        </a:rPr>
                      </a:br>
                      <a:r>
                        <a:rPr kumimoji="0" lang="en-GB" sz="1050" b="0" i="0" u="none" strike="noStrike" kern="1200" cap="none" spc="0" normalizeH="0" baseline="0">
                          <a:ln>
                            <a:noFill/>
                          </a:ln>
                          <a:solidFill>
                            <a:schemeClr val="accent3"/>
                          </a:solidFill>
                          <a:effectLst/>
                          <a:uLnTx/>
                          <a:uFillTx/>
                          <a:latin typeface="+mn-lt"/>
                          <a:ea typeface="+mn-ea"/>
                          <a:cs typeface="Leelawadee"/>
                        </a:rPr>
                        <a:t>to 2015 SOV commute rates by 2025.</a:t>
                      </a:r>
                    </a:p>
                    <a:p>
                      <a:pPr marL="120650" indent="-120650">
                        <a:spcBef>
                          <a:spcPts val="600"/>
                        </a:spcBef>
                        <a:buFont typeface="Arial" panose="020B0604020202020204" pitchFamily="34" charset="0"/>
                        <a:buChar char="•"/>
                      </a:pPr>
                      <a:r>
                        <a:rPr lang="en-GB" sz="1050" b="0" i="0" u="none" strike="noStrike" kern="1200">
                          <a:solidFill>
                            <a:schemeClr val="accent3"/>
                          </a:solidFill>
                          <a:effectLst/>
                          <a:highlight>
                            <a:srgbClr val="FFC624"/>
                          </a:highlight>
                          <a:latin typeface="+mn-lt"/>
                          <a:ea typeface="+mn-ea"/>
                          <a:cs typeface="+mn-cs"/>
                        </a:rPr>
                        <a:t>Target</a:t>
                      </a:r>
                      <a:r>
                        <a:rPr kumimoji="0" lang="en-GB" sz="1050" b="0" i="0" u="none" strike="noStrike" kern="1200" cap="none" spc="0" normalizeH="0" baseline="0">
                          <a:ln>
                            <a:noFill/>
                          </a:ln>
                          <a:solidFill>
                            <a:schemeClr val="accent3"/>
                          </a:solidFill>
                          <a:effectLst/>
                          <a:uLnTx/>
                          <a:uFillTx/>
                          <a:latin typeface="+mn-lt"/>
                          <a:ea typeface="+mn-ea"/>
                          <a:cs typeface="Leelawadee"/>
                        </a:rPr>
                        <a:t>: Have no more than 40% of employees and no more than </a:t>
                      </a:r>
                      <a:br>
                        <a:rPr kumimoji="0" lang="en-GB" sz="1050" b="0" i="0" u="none" strike="noStrike" kern="1200" cap="none" spc="0" normalizeH="0" baseline="0">
                          <a:ln>
                            <a:noFill/>
                          </a:ln>
                          <a:solidFill>
                            <a:schemeClr val="accent3"/>
                          </a:solidFill>
                          <a:effectLst/>
                          <a:uLnTx/>
                          <a:uFillTx/>
                          <a:latin typeface="+mn-lt"/>
                          <a:ea typeface="+mn-ea"/>
                          <a:cs typeface="Leelawadee"/>
                        </a:rPr>
                      </a:br>
                      <a:r>
                        <a:rPr kumimoji="0" lang="en-GB" sz="1050" b="0" i="0" u="none" strike="noStrike" kern="1200" cap="none" spc="0" normalizeH="0" baseline="0">
                          <a:ln>
                            <a:noFill/>
                          </a:ln>
                          <a:solidFill>
                            <a:schemeClr val="accent3"/>
                          </a:solidFill>
                          <a:effectLst/>
                          <a:uLnTx/>
                          <a:uFillTx/>
                          <a:latin typeface="+mn-lt"/>
                          <a:ea typeface="+mn-ea"/>
                          <a:cs typeface="Leelawadee"/>
                        </a:rPr>
                        <a:t>30% of all employees and students commuting to the location by </a:t>
                      </a:r>
                      <a:br>
                        <a:rPr kumimoji="0" lang="en-GB" sz="1050" b="0" i="0" u="none" strike="noStrike" kern="1200" cap="none" spc="0" normalizeH="0" baseline="0">
                          <a:ln>
                            <a:noFill/>
                          </a:ln>
                          <a:solidFill>
                            <a:schemeClr val="accent3"/>
                          </a:solidFill>
                          <a:effectLst/>
                          <a:uLnTx/>
                          <a:uFillTx/>
                          <a:latin typeface="+mn-lt"/>
                          <a:ea typeface="+mn-ea"/>
                          <a:cs typeface="Leelawadee"/>
                        </a:rPr>
                      </a:br>
                      <a:r>
                        <a:rPr kumimoji="0" lang="en-GB" sz="1050" b="0" i="0" u="none" strike="noStrike" kern="1200" cap="none" spc="0" normalizeH="0" baseline="0">
                          <a:ln>
                            <a:noFill/>
                          </a:ln>
                          <a:solidFill>
                            <a:schemeClr val="accent3"/>
                          </a:solidFill>
                          <a:effectLst/>
                          <a:uLnTx/>
                          <a:uFillTx/>
                          <a:latin typeface="+mn-lt"/>
                          <a:ea typeface="+mn-ea"/>
                          <a:cs typeface="Leelawadee"/>
                        </a:rPr>
                        <a:t>SOV by 2050.</a:t>
                      </a:r>
                    </a:p>
                    <a:p>
                      <a:pPr marL="120650" indent="-120650">
                        <a:spcBef>
                          <a:spcPts val="600"/>
                        </a:spcBef>
                        <a:buFont typeface="Arial" panose="020B0604020202020204" pitchFamily="34" charset="0"/>
                        <a:buChar char="•"/>
                      </a:pPr>
                      <a:r>
                        <a:rPr lang="en-GB" sz="1050" b="0" i="0" u="none" strike="noStrike" kern="1200">
                          <a:solidFill>
                            <a:schemeClr val="accent3"/>
                          </a:solidFill>
                          <a:effectLst/>
                          <a:highlight>
                            <a:srgbClr val="FFC624"/>
                          </a:highlight>
                          <a:latin typeface="+mn-lt"/>
                          <a:ea typeface="+mn-ea"/>
                          <a:cs typeface="+mn-cs"/>
                        </a:rPr>
                        <a:t>Target</a:t>
                      </a:r>
                      <a:r>
                        <a:rPr kumimoji="0" lang="en-GB" sz="1050" b="0" i="0" u="none" strike="noStrike" kern="1200" cap="none" spc="0" normalizeH="0" baseline="0">
                          <a:ln>
                            <a:noFill/>
                          </a:ln>
                          <a:solidFill>
                            <a:schemeClr val="accent3"/>
                          </a:solidFill>
                          <a:effectLst/>
                          <a:uLnTx/>
                          <a:uFillTx/>
                          <a:latin typeface="+mn-lt"/>
                          <a:ea typeface="+mn-ea"/>
                          <a:cs typeface="Leelawadee"/>
                        </a:rPr>
                        <a:t>: Have at least 4.5% of commuter vehicles be ZEV by 2025.</a:t>
                      </a:r>
                    </a:p>
                    <a:p>
                      <a:pPr marL="120650" indent="-120650">
                        <a:spcBef>
                          <a:spcPts val="600"/>
                        </a:spcBef>
                        <a:buFont typeface="Arial" panose="020B0604020202020204" pitchFamily="34" charset="0"/>
                        <a:buChar char="•"/>
                      </a:pPr>
                      <a:r>
                        <a:rPr lang="en-GB" sz="1050" b="0" i="0" u="none" strike="noStrike" kern="1200">
                          <a:solidFill>
                            <a:schemeClr val="accent3"/>
                          </a:solidFill>
                          <a:effectLst/>
                          <a:highlight>
                            <a:srgbClr val="FFC624"/>
                          </a:highlight>
                          <a:latin typeface="+mn-lt"/>
                          <a:ea typeface="+mn-ea"/>
                          <a:cs typeface="+mn-cs"/>
                        </a:rPr>
                        <a:t>Target</a:t>
                      </a:r>
                      <a:r>
                        <a:rPr kumimoji="0" lang="en-GB" sz="1050" b="0" i="0" u="none" strike="noStrike" kern="1200" cap="none" spc="0" normalizeH="0" baseline="0">
                          <a:ln>
                            <a:noFill/>
                          </a:ln>
                          <a:solidFill>
                            <a:schemeClr val="accent3"/>
                          </a:solidFill>
                          <a:effectLst/>
                          <a:uLnTx/>
                          <a:uFillTx/>
                          <a:latin typeface="+mn-lt"/>
                          <a:ea typeface="+mn-ea"/>
                          <a:cs typeface="Leelawadee"/>
                        </a:rPr>
                        <a:t>: Have at least 30% of commuter vehicles be ZEV by 2050.</a:t>
                      </a:r>
                    </a:p>
                    <a:p>
                      <a:pPr marL="120650" indent="-120650">
                        <a:spcBef>
                          <a:spcPts val="600"/>
                        </a:spcBef>
                        <a:buFont typeface="Arial" panose="020B0604020202020204" pitchFamily="34" charset="0"/>
                        <a:buChar char="•"/>
                      </a:pPr>
                      <a:r>
                        <a:rPr lang="en-GB" sz="1050" b="0" i="0" u="none" strike="noStrike" kern="1200">
                          <a:solidFill>
                            <a:schemeClr val="accent3"/>
                          </a:solidFill>
                          <a:effectLst/>
                          <a:highlight>
                            <a:srgbClr val="4FE2F3"/>
                          </a:highlight>
                          <a:latin typeface="+mn-lt"/>
                          <a:ea typeface="+mn-ea"/>
                          <a:cs typeface="+mn-cs"/>
                        </a:rPr>
                        <a:t>Goal:</a:t>
                      </a:r>
                      <a:r>
                        <a:rPr kumimoji="0" lang="en-GB" sz="1050" b="0" i="0" u="none" strike="noStrike" kern="1200" cap="none" spc="0" normalizeH="0" baseline="0">
                          <a:ln>
                            <a:noFill/>
                          </a:ln>
                          <a:solidFill>
                            <a:schemeClr val="accent3"/>
                          </a:solidFill>
                          <a:effectLst/>
                          <a:uLnTx/>
                          <a:uFillTx/>
                          <a:latin typeface="+mn-lt"/>
                          <a:ea typeface="+mn-ea"/>
                          <a:cs typeface="Leelawadee"/>
                        </a:rPr>
                        <a:t> Take steps to normalize and promote telecommuting and flexible work options.</a:t>
                      </a:r>
                    </a:p>
                    <a:p>
                      <a:pPr marL="120650" indent="-120650">
                        <a:spcBef>
                          <a:spcPts val="600"/>
                        </a:spcBef>
                        <a:buFont typeface="Arial" panose="020B0604020202020204" pitchFamily="34" charset="0"/>
                        <a:buChar char="•"/>
                      </a:pPr>
                      <a:r>
                        <a:rPr lang="en-GB" sz="1050" b="0" i="0" u="none" strike="noStrike" kern="1200">
                          <a:solidFill>
                            <a:schemeClr val="accent3"/>
                          </a:solidFill>
                          <a:effectLst/>
                          <a:highlight>
                            <a:srgbClr val="FFC624"/>
                          </a:highlight>
                          <a:latin typeface="+mn-lt"/>
                          <a:ea typeface="+mn-ea"/>
                          <a:cs typeface="+mn-cs"/>
                        </a:rPr>
                        <a:t>Target</a:t>
                      </a:r>
                      <a:r>
                        <a:rPr kumimoji="0" lang="en-GB" sz="1050" b="0" i="0" u="none" strike="noStrike" kern="1200" cap="none" spc="0" normalizeH="0" baseline="0">
                          <a:ln>
                            <a:noFill/>
                          </a:ln>
                          <a:solidFill>
                            <a:schemeClr val="accent3"/>
                          </a:solidFill>
                          <a:effectLst/>
                          <a:uLnTx/>
                          <a:uFillTx/>
                          <a:latin typeface="+mn-lt"/>
                          <a:ea typeface="+mn-ea"/>
                          <a:cs typeface="Leelawadee"/>
                        </a:rPr>
                        <a:t>: Ensure all undergraduate campuses achieve a Gold rating and strive for Platinum under the AASHE STARS system.</a:t>
                      </a:r>
                    </a:p>
                    <a:p>
                      <a:pPr marL="120650" indent="-120650">
                        <a:spcBef>
                          <a:spcPts val="600"/>
                        </a:spcBef>
                        <a:buFont typeface="Arial" panose="020B0604020202020204" pitchFamily="34" charset="0"/>
                        <a:buChar char="•"/>
                      </a:pPr>
                      <a:r>
                        <a:rPr lang="en-GB" sz="1050" b="0" i="0" u="none" strike="noStrike" kern="1200">
                          <a:solidFill>
                            <a:schemeClr val="accent3"/>
                          </a:solidFill>
                          <a:effectLst/>
                          <a:highlight>
                            <a:srgbClr val="FFC624"/>
                          </a:highlight>
                          <a:latin typeface="+mn-lt"/>
                          <a:ea typeface="+mn-ea"/>
                          <a:cs typeface="+mn-cs"/>
                        </a:rPr>
                        <a:t>Target</a:t>
                      </a:r>
                      <a:r>
                        <a:rPr kumimoji="0" lang="en-GB" sz="1050" b="0" i="0" u="none" strike="noStrike" kern="1200" cap="none" spc="0" normalizeH="0" baseline="0">
                          <a:ln>
                            <a:noFill/>
                          </a:ln>
                          <a:solidFill>
                            <a:schemeClr val="accent3"/>
                          </a:solidFill>
                          <a:effectLst/>
                          <a:uLnTx/>
                          <a:uFillTx/>
                          <a:latin typeface="+mn-lt"/>
                          <a:ea typeface="+mn-ea"/>
                          <a:cs typeface="Leelawadee"/>
                        </a:rPr>
                        <a:t>: Reduce each location’s energy use intensity by an average </a:t>
                      </a:r>
                      <a:br>
                        <a:rPr kumimoji="0" lang="en-GB" sz="1050" b="0" i="0" u="none" strike="noStrike" kern="1200" cap="none" spc="0" normalizeH="0" baseline="0">
                          <a:ln>
                            <a:noFill/>
                          </a:ln>
                          <a:solidFill>
                            <a:schemeClr val="accent3"/>
                          </a:solidFill>
                          <a:effectLst/>
                          <a:uLnTx/>
                          <a:uFillTx/>
                          <a:latin typeface="+mn-lt"/>
                          <a:ea typeface="+mn-ea"/>
                          <a:cs typeface="Leelawadee"/>
                        </a:rPr>
                      </a:br>
                      <a:r>
                        <a:rPr kumimoji="0" lang="en-GB" sz="1050" b="0" i="0" u="none" strike="noStrike" kern="1200" cap="none" spc="0" normalizeH="0" baseline="0">
                          <a:ln>
                            <a:noFill/>
                          </a:ln>
                          <a:solidFill>
                            <a:schemeClr val="accent3"/>
                          </a:solidFill>
                          <a:effectLst/>
                          <a:uLnTx/>
                          <a:uFillTx/>
                          <a:latin typeface="+mn-lt"/>
                          <a:ea typeface="+mn-ea"/>
                          <a:cs typeface="Leelawadee"/>
                        </a:rPr>
                        <a:t>of at least 2% annually.</a:t>
                      </a:r>
                    </a:p>
                    <a:p>
                      <a:pPr marL="120650" indent="-120650">
                        <a:spcBef>
                          <a:spcPts val="600"/>
                        </a:spcBef>
                        <a:buFont typeface="Arial" panose="020B0604020202020204" pitchFamily="34" charset="0"/>
                        <a:buChar char="•"/>
                      </a:pPr>
                      <a:r>
                        <a:rPr lang="en-GB" sz="1050" b="0" i="0" u="none" strike="noStrike" kern="1200">
                          <a:solidFill>
                            <a:schemeClr val="accent3"/>
                          </a:solidFill>
                          <a:effectLst/>
                          <a:highlight>
                            <a:srgbClr val="FFC624"/>
                          </a:highlight>
                          <a:latin typeface="+mn-lt"/>
                          <a:ea typeface="+mn-ea"/>
                          <a:cs typeface="+mn-cs"/>
                        </a:rPr>
                        <a:t>Target</a:t>
                      </a:r>
                      <a:r>
                        <a:rPr kumimoji="0" lang="en-GB" sz="1050" b="0" i="0" u="none" strike="noStrike" kern="1200" cap="none" spc="0" normalizeH="0" baseline="0">
                          <a:ln>
                            <a:noFill/>
                          </a:ln>
                          <a:solidFill>
                            <a:schemeClr val="accent3"/>
                          </a:solidFill>
                          <a:effectLst/>
                          <a:uLnTx/>
                          <a:uFillTx/>
                          <a:latin typeface="+mn-lt"/>
                          <a:ea typeface="+mn-ea"/>
                          <a:cs typeface="Leelawadee"/>
                        </a:rPr>
                        <a:t>: Install on-site renewable electricity supplies and storage systems to support each location’s climate action goals.</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a:ln>
                            <a:noFill/>
                          </a:ln>
                          <a:solidFill>
                            <a:schemeClr val="accent3"/>
                          </a:solidFill>
                          <a:effectLst/>
                          <a:uLnTx/>
                          <a:uFillTx/>
                          <a:latin typeface="+mn-lt"/>
                          <a:ea typeface="+mn-ea"/>
                          <a:cs typeface="Leelawadee"/>
                        </a:rPr>
                        <a:t>See previous slide for more Social Targets.</a:t>
                      </a:r>
                      <a:endParaRPr kumimoji="0" lang="en-US" sz="1050" b="0" i="0" u="none" strike="noStrike" kern="1200" cap="none" spc="0" normalizeH="0" baseline="0" noProof="0">
                        <a:ln>
                          <a:noFill/>
                        </a:ln>
                        <a:solidFill>
                          <a:schemeClr val="accent3"/>
                        </a:solidFill>
                        <a:effectLst/>
                        <a:uLnTx/>
                        <a:uFillTx/>
                        <a:latin typeface="+mn-lt"/>
                        <a:ea typeface="+mn-ea"/>
                        <a:cs typeface="Leelawadee"/>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a:ln>
                            <a:noFill/>
                          </a:ln>
                          <a:solidFill>
                            <a:schemeClr val="accent3"/>
                          </a:solidFill>
                          <a:effectLst/>
                          <a:uLnTx/>
                          <a:uFillTx/>
                          <a:latin typeface="+mn-lt"/>
                          <a:ea typeface="+mn-ea"/>
                          <a:cs typeface="Leelawadee"/>
                        </a:rPr>
                        <a:t>Not a focus area for the customer.</a:t>
                      </a:r>
                      <a:endParaRPr kumimoji="0" lang="en-US" sz="1050" b="0" i="0" u="none" strike="noStrike" kern="1200" cap="none" spc="0" normalizeH="0" baseline="0" noProof="0">
                        <a:ln>
                          <a:noFill/>
                        </a:ln>
                        <a:solidFill>
                          <a:schemeClr val="accent3"/>
                        </a:solidFill>
                        <a:effectLst/>
                        <a:uLnTx/>
                        <a:uFillTx/>
                        <a:latin typeface="+mn-lt"/>
                        <a:ea typeface="+mn-ea"/>
                        <a:cs typeface="Leelawadee"/>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bl>
          </a:graphicData>
        </a:graphic>
      </p:graphicFrame>
      <p:pic>
        <p:nvPicPr>
          <p:cNvPr id="15" name="Picture 14" descr="A blue and green windmill with green arrows&#10;&#10;Description automatically generated">
            <a:extLst>
              <a:ext uri="{FF2B5EF4-FFF2-40B4-BE49-F238E27FC236}">
                <a16:creationId xmlns:a16="http://schemas.microsoft.com/office/drawing/2014/main" id="{DE917A52-6CAA-6AD7-88FE-C030E37CDAB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sp>
        <p:nvSpPr>
          <p:cNvPr id="17" name="TextBox 16">
            <a:extLst>
              <a:ext uri="{FF2B5EF4-FFF2-40B4-BE49-F238E27FC236}">
                <a16:creationId xmlns:a16="http://schemas.microsoft.com/office/drawing/2014/main" id="{155CB323-9773-098E-E71F-AF1897B38C62}"/>
              </a:ext>
            </a:extLst>
          </p:cNvPr>
          <p:cNvSpPr txBox="1"/>
          <p:nvPr/>
        </p:nvSpPr>
        <p:spPr>
          <a:xfrm>
            <a:off x="1981200" y="6449337"/>
            <a:ext cx="9762212" cy="138499"/>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chemeClr val="accent3"/>
                </a:solidFill>
                <a:effectLst/>
                <a:uLnTx/>
                <a:uFillTx/>
                <a:ea typeface="+mn-ea"/>
                <a:cs typeface="Leelawadee" panose="020B0502040204020203" pitchFamily="34" charset="-34"/>
              </a:rPr>
              <a:t>Note: </a:t>
            </a:r>
            <a:r>
              <a:rPr kumimoji="0" lang="en-US" sz="900" i="0" u="none" strike="noStrike" kern="1200" cap="none" spc="0" normalizeH="0" baseline="0" noProof="0">
                <a:ln>
                  <a:noFill/>
                </a:ln>
                <a:solidFill>
                  <a:schemeClr val="accent3"/>
                </a:solidFill>
                <a:effectLst/>
                <a:uLnTx/>
                <a:uFillTx/>
                <a:ea typeface="+mn-ea"/>
                <a:cs typeface="Leelawadee" panose="020B0502040204020203" pitchFamily="34" charset="-34"/>
              </a:rPr>
              <a:t>University of California has established 13 sustainability themes (buckets) under which their focus areas sit. We have decided to group them under ESG for brevity and ease of reading.</a:t>
            </a:r>
          </a:p>
        </p:txBody>
      </p:sp>
      <p:pic>
        <p:nvPicPr>
          <p:cNvPr id="4" name="Picture 2">
            <a:extLst>
              <a:ext uri="{FF2B5EF4-FFF2-40B4-BE49-F238E27FC236}">
                <a16:creationId xmlns:a16="http://schemas.microsoft.com/office/drawing/2014/main" id="{CB365DEE-42E8-5C5C-CE12-3E5AF36AD0CF}"/>
              </a:ext>
            </a:extLst>
          </p:cNvPr>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18253" t="20611" r="20197" b="20611"/>
          <a:stretch>
            <a:fillRect/>
          </a:stretch>
        </p:blipFill>
        <p:spPr bwMode="auto">
          <a:xfrm>
            <a:off x="10210800" y="247735"/>
            <a:ext cx="1714500" cy="600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587012"/>
      </p:ext>
    </p:extLst>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4843D-F86E-A490-8DC7-3E6E234CDE5A}"/>
            </a:ext>
          </a:extLst>
        </p:cNvPr>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AC6E5C11-A959-578E-F4F6-1A7015D71B09}"/>
              </a:ext>
            </a:extLst>
          </p:cNvPr>
          <p:cNvGraphicFramePr>
            <a:graphicFrameLocks/>
          </p:cNvGraphicFramePr>
          <p:nvPr>
            <p:custDataLst>
              <p:tags r:id="rId1"/>
            </p:custDataLst>
            <p:extLst>
              <p:ext uri="{D42A27DB-BD31-4B8C-83A1-F6EECF244321}">
                <p14:modId xmlns:p14="http://schemas.microsoft.com/office/powerpoint/2010/main" val="20442785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3" name="think-cell data - do not delete" hidden="1">
                        <a:extLst>
                          <a:ext uri="{FF2B5EF4-FFF2-40B4-BE49-F238E27FC236}">
                            <a16:creationId xmlns:a16="http://schemas.microsoft.com/office/drawing/2014/main" id="{AC6E5C11-A959-578E-F4F6-1A7015D71B0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96D53F6-728C-EC44-ACDF-01D1184D54BC}"/>
              </a:ext>
            </a:extLst>
          </p:cNvPr>
          <p:cNvSpPr>
            <a:spLocks noGrp="1"/>
          </p:cNvSpPr>
          <p:nvPr>
            <p:ph type="title"/>
          </p:nvPr>
        </p:nvSpPr>
        <p:spPr>
          <a:xfrm>
            <a:off x="304798" y="246888"/>
            <a:ext cx="11585448" cy="969264"/>
          </a:xfrm>
        </p:spPr>
        <p:txBody>
          <a:bodyPr vert="horz" rIns="0"/>
          <a:lstStyle/>
          <a:p>
            <a:pPr lvl="0"/>
            <a:r>
              <a:rPr lang="en-GB" sz="3000"/>
              <a:t>UNIVERSITY OF CALIFORNIA’S SUSTAINABILITY FOCUS AREAS</a:t>
            </a:r>
            <a:br>
              <a:rPr lang="en-GB"/>
            </a:br>
            <a:r>
              <a:rPr lang="en-GB" sz="1800" i="1"/>
              <a:t>And how these focus areas align with pep+ pillars</a:t>
            </a:r>
            <a:endParaRPr lang="en-US" sz="1800" i="1"/>
          </a:p>
        </p:txBody>
      </p:sp>
      <p:sp>
        <p:nvSpPr>
          <p:cNvPr id="15" name="TextBox 14">
            <a:extLst>
              <a:ext uri="{FF2B5EF4-FFF2-40B4-BE49-F238E27FC236}">
                <a16:creationId xmlns:a16="http://schemas.microsoft.com/office/drawing/2014/main" id="{3497AD59-39E2-57EE-A6E0-DC4F0E42699F}"/>
              </a:ext>
            </a:extLst>
          </p:cNvPr>
          <p:cNvSpPr txBox="1"/>
          <p:nvPr/>
        </p:nvSpPr>
        <p:spPr>
          <a:xfrm>
            <a:off x="1981200" y="6267451"/>
            <a:ext cx="8936712" cy="138499"/>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chemeClr val="accent3"/>
                </a:solidFill>
                <a:effectLst/>
                <a:uLnTx/>
                <a:uFillTx/>
                <a:ea typeface="+mn-ea"/>
                <a:cs typeface="Leelawadee" panose="020B0502040204020203" pitchFamily="34" charset="-34"/>
              </a:rPr>
              <a:t>Note: </a:t>
            </a:r>
            <a:r>
              <a:rPr kumimoji="0" lang="en-US" sz="900" i="0" u="none" strike="noStrike" kern="1200" cap="none" spc="0" normalizeH="0" baseline="0" noProof="0">
                <a:ln>
                  <a:noFill/>
                </a:ln>
                <a:solidFill>
                  <a:schemeClr val="accent3"/>
                </a:solidFill>
                <a:effectLst/>
                <a:uLnTx/>
                <a:uFillTx/>
                <a:ea typeface="+mn-ea"/>
                <a:cs typeface="Leelawadee" panose="020B0502040204020203" pitchFamily="34" charset="-34"/>
              </a:rPr>
              <a:t>University of California has established 13 sustainability themes (buckets) under which their focus areas sit. We have decided to group them under ESG for brevity and ease of reading.</a:t>
            </a:r>
          </a:p>
        </p:txBody>
      </p:sp>
      <p:sp>
        <p:nvSpPr>
          <p:cNvPr id="17" name="Rectangle: Top Corners Rounded 16">
            <a:extLst>
              <a:ext uri="{FF2B5EF4-FFF2-40B4-BE49-F238E27FC236}">
                <a16:creationId xmlns:a16="http://schemas.microsoft.com/office/drawing/2014/main" id="{FD394602-9C11-421C-77EC-8CC17FC73D9A}"/>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8" name="Table 4">
            <a:extLst>
              <a:ext uri="{FF2B5EF4-FFF2-40B4-BE49-F238E27FC236}">
                <a16:creationId xmlns:a16="http://schemas.microsoft.com/office/drawing/2014/main" id="{03AFFF87-D2AB-EAF2-3315-285A970F2D34}"/>
              </a:ext>
            </a:extLst>
          </p:cNvPr>
          <p:cNvGraphicFramePr>
            <a:graphicFrameLocks noGrp="1"/>
          </p:cNvGraphicFramePr>
          <p:nvPr>
            <p:extLst>
              <p:ext uri="{D42A27DB-BD31-4B8C-83A1-F6EECF244321}">
                <p14:modId xmlns:p14="http://schemas.microsoft.com/office/powerpoint/2010/main" val="2318301204"/>
              </p:ext>
            </p:extLst>
          </p:nvPr>
        </p:nvGraphicFramePr>
        <p:xfrm>
          <a:off x="-7620" y="1148230"/>
          <a:ext cx="11986261" cy="5038979"/>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3901678">
                  <a:extLst>
                    <a:ext uri="{9D8B030D-6E8A-4147-A177-3AD203B41FA5}">
                      <a16:colId xmlns:a16="http://schemas.microsoft.com/office/drawing/2014/main" val="2382844442"/>
                    </a:ext>
                  </a:extLst>
                </a:gridCol>
                <a:gridCol w="3901678">
                  <a:extLst>
                    <a:ext uri="{9D8B030D-6E8A-4147-A177-3AD203B41FA5}">
                      <a16:colId xmlns:a16="http://schemas.microsoft.com/office/drawing/2014/main" val="957515009"/>
                    </a:ext>
                  </a:extLst>
                </a:gridCol>
                <a:gridCol w="2194085">
                  <a:extLst>
                    <a:ext uri="{9D8B030D-6E8A-4147-A177-3AD203B41FA5}">
                      <a16:colId xmlns:a16="http://schemas.microsoft.com/office/drawing/2014/main" val="2353111847"/>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ts val="1575"/>
                        </a:lnSpc>
                      </a:pPr>
                      <a:r>
                        <a:rPr lang="en-US" sz="1200" b="1" i="0">
                          <a:solidFill>
                            <a:schemeClr val="bg1"/>
                          </a:solidFill>
                          <a:effectLst/>
                          <a:latin typeface="+mn-lt"/>
                          <a:cs typeface="Leelawadee"/>
                        </a:rPr>
                        <a:t>Environment</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ts val="1575"/>
                        </a:lnSpc>
                      </a:pPr>
                      <a:r>
                        <a:rPr lang="en-US" sz="1200" b="1" i="0">
                          <a:solidFill>
                            <a:schemeClr val="bg1"/>
                          </a:solidFill>
                          <a:effectLst/>
                          <a:latin typeface="+mn-lt"/>
                          <a:cs typeface="Leelawadee"/>
                        </a:rPr>
                        <a:t>Social​</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ts val="1575"/>
                        </a:lnSpc>
                      </a:pPr>
                      <a:r>
                        <a:rPr lang="en-US" sz="1200" b="1" i="0">
                          <a:solidFill>
                            <a:schemeClr val="bg1"/>
                          </a:solidFill>
                          <a:effectLst/>
                          <a:latin typeface="+mn-lt"/>
                          <a:cs typeface="Leelawadee"/>
                        </a:rPr>
                        <a:t>Governance</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1051560">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indent="-120650">
                        <a:buFont typeface="Arial" panose="020B0604020202020204" pitchFamily="34" charset="0"/>
                        <a:buChar char="•"/>
                      </a:pPr>
                      <a:r>
                        <a:rPr kumimoji="0" lang="en-GB" sz="1050" b="0" i="0" u="none" strike="noStrike" kern="1200" cap="none" spc="0" normalizeH="0" baseline="0">
                          <a:ln>
                            <a:noFill/>
                          </a:ln>
                          <a:solidFill>
                            <a:schemeClr val="accent3"/>
                          </a:solidFill>
                          <a:effectLst/>
                          <a:highlight>
                            <a:srgbClr val="FFC624"/>
                          </a:highlight>
                          <a:uLnTx/>
                          <a:uFillTx/>
                          <a:latin typeface="+mn-lt"/>
                          <a:ea typeface="+mn-ea"/>
                          <a:cs typeface="Leelawadee"/>
                        </a:rPr>
                        <a:t>Target: </a:t>
                      </a:r>
                      <a:r>
                        <a:rPr kumimoji="0" lang="en-GB" sz="1050" b="0" i="0" u="none" strike="noStrike" kern="1200" cap="none" spc="0" normalizeH="0" baseline="0">
                          <a:ln>
                            <a:noFill/>
                          </a:ln>
                          <a:solidFill>
                            <a:schemeClr val="accent3"/>
                          </a:solidFill>
                          <a:effectLst/>
                          <a:uLnTx/>
                          <a:uFillTx/>
                          <a:latin typeface="+mn-lt"/>
                          <a:ea typeface="+mn-ea"/>
                          <a:cs typeface="Leelawadee"/>
                        </a:rPr>
                        <a:t>Obtain 100% clean electricity at each campus and health location by 2025 </a:t>
                      </a:r>
                    </a:p>
                    <a:p>
                      <a:pPr marL="120650" indent="-120650">
                        <a:spcBef>
                          <a:spcPts val="800"/>
                        </a:spcBef>
                        <a:buFont typeface="Arial" panose="020B0604020202020204" pitchFamily="34" charset="0"/>
                        <a:buChar char="•"/>
                      </a:pPr>
                      <a:r>
                        <a:rPr kumimoji="0" lang="en-GB" sz="1050" b="0" i="0" u="none" strike="noStrike" kern="1200" cap="none" spc="0" normalizeH="0" baseline="0">
                          <a:ln>
                            <a:noFill/>
                          </a:ln>
                          <a:solidFill>
                            <a:schemeClr val="accent3"/>
                          </a:solidFill>
                          <a:effectLst/>
                          <a:highlight>
                            <a:srgbClr val="FFC624"/>
                          </a:highlight>
                          <a:uLnTx/>
                          <a:uFillTx/>
                          <a:latin typeface="+mn-lt"/>
                          <a:ea typeface="+mn-ea"/>
                          <a:cs typeface="Leelawadee"/>
                        </a:rPr>
                        <a:t>Target: </a:t>
                      </a:r>
                      <a:r>
                        <a:rPr kumimoji="0" lang="en-GB" sz="1050" b="0" i="0" u="none" strike="noStrike" kern="1200" cap="none" spc="0" normalizeH="0" baseline="0">
                          <a:ln>
                            <a:noFill/>
                          </a:ln>
                          <a:solidFill>
                            <a:schemeClr val="accent3"/>
                          </a:solidFill>
                          <a:effectLst/>
                          <a:uLnTx/>
                          <a:uFillTx/>
                          <a:latin typeface="+mn-lt"/>
                          <a:ea typeface="+mn-ea"/>
                          <a:cs typeface="Leelawadee"/>
                        </a:rPr>
                        <a:t>Increase biogas combustion to at least 20% of on-site </a:t>
                      </a:r>
                      <a:br>
                        <a:rPr kumimoji="0" lang="en-GB" sz="1050" b="0" i="0" u="none" strike="noStrike" kern="1200" cap="none" spc="0" normalizeH="0" baseline="0">
                          <a:ln>
                            <a:noFill/>
                          </a:ln>
                          <a:solidFill>
                            <a:schemeClr val="accent3"/>
                          </a:solidFill>
                          <a:effectLst/>
                          <a:uLnTx/>
                          <a:uFillTx/>
                          <a:latin typeface="+mn-lt"/>
                          <a:ea typeface="+mn-ea"/>
                          <a:cs typeface="Leelawadee"/>
                        </a:rPr>
                      </a:br>
                      <a:r>
                        <a:rPr kumimoji="0" lang="en-GB" sz="1050" b="0" i="0" u="none" strike="noStrike" kern="1200" cap="none" spc="0" normalizeH="0" baseline="0">
                          <a:ln>
                            <a:noFill/>
                          </a:ln>
                          <a:solidFill>
                            <a:schemeClr val="accent3"/>
                          </a:solidFill>
                          <a:effectLst/>
                          <a:uLnTx/>
                          <a:uFillTx/>
                          <a:latin typeface="+mn-lt"/>
                          <a:ea typeface="+mn-ea"/>
                          <a:cs typeface="Leelawadee"/>
                        </a:rPr>
                        <a:t>natural gas combustion at each campus and health location by 2025. </a:t>
                      </a:r>
                      <a:endParaRPr kumimoji="0" lang="en-GB" sz="1050" b="0" i="0" u="none" strike="noStrike" kern="1200" cap="none" spc="0" normalizeH="0" baseline="0">
                        <a:ln>
                          <a:noFill/>
                        </a:ln>
                        <a:solidFill>
                          <a:schemeClr val="accent3"/>
                        </a:solidFill>
                        <a:effectLst/>
                        <a:highlight>
                          <a:srgbClr val="FFC624"/>
                        </a:highlight>
                        <a:uLnTx/>
                        <a:uFillTx/>
                        <a:latin typeface="+mn-lt"/>
                        <a:ea typeface="+mn-ea"/>
                        <a:cs typeface="Leelawadee"/>
                      </a:endParaRP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a:ln>
                            <a:noFill/>
                          </a:ln>
                          <a:solidFill>
                            <a:schemeClr val="accent3"/>
                          </a:solidFill>
                          <a:effectLst/>
                          <a:uLnTx/>
                          <a:uFillTx/>
                          <a:latin typeface="+mn-lt"/>
                          <a:ea typeface="+mn-ea"/>
                          <a:cs typeface="Leelawadee"/>
                        </a:rPr>
                        <a:t>See previous slide for more Social Targets</a:t>
                      </a:r>
                      <a:endParaRPr kumimoji="0" lang="en-US" sz="1050" b="0" i="0" u="none" strike="noStrike" kern="1200" cap="none" spc="0" normalizeH="0" baseline="0" noProof="0">
                        <a:ln>
                          <a:noFill/>
                        </a:ln>
                        <a:solidFill>
                          <a:schemeClr val="accent3"/>
                        </a:solidFill>
                        <a:effectLst/>
                        <a:uLnTx/>
                        <a:uFillTx/>
                        <a:latin typeface="+mn-lt"/>
                        <a:ea typeface="+mn-ea"/>
                        <a:cs typeface="Leelawadee"/>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a:ln>
                            <a:noFill/>
                          </a:ln>
                          <a:solidFill>
                            <a:schemeClr val="accent3"/>
                          </a:solidFill>
                          <a:effectLst/>
                          <a:uLnTx/>
                          <a:uFillTx/>
                          <a:latin typeface="+mn-lt"/>
                          <a:ea typeface="+mn-ea"/>
                          <a:cs typeface="Leelawadee"/>
                        </a:rPr>
                        <a:t>Not a focus area for the customer.</a:t>
                      </a:r>
                      <a:endParaRPr kumimoji="0" lang="en-US" sz="1050" b="0" i="0" u="none" strike="noStrike" kern="1200" cap="none" spc="0" normalizeH="0" baseline="0" noProof="0">
                        <a:ln>
                          <a:noFill/>
                        </a:ln>
                        <a:solidFill>
                          <a:schemeClr val="accent3"/>
                        </a:solidFill>
                        <a:effectLst/>
                        <a:uLnTx/>
                        <a:uFillTx/>
                        <a:latin typeface="+mn-lt"/>
                        <a:ea typeface="+mn-ea"/>
                        <a:cs typeface="Leelawadee"/>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3739896">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922F11"/>
                          </a:solidFill>
                          <a:latin typeface="+mj-lt"/>
                          <a:ea typeface="+mn-ea"/>
                          <a:cs typeface="Leelawadee"/>
                        </a:rPr>
                        <a:t>POSITIVE </a:t>
                      </a:r>
                      <a:br>
                        <a:rPr lang="en-US" sz="1400" kern="1200">
                          <a:solidFill>
                            <a:srgbClr val="922F11"/>
                          </a:solidFill>
                          <a:latin typeface="+mj-lt"/>
                          <a:ea typeface="+mn-ea"/>
                          <a:cs typeface="Leelawadee"/>
                        </a:rPr>
                      </a:br>
                      <a:r>
                        <a:rPr lang="en-US" sz="1400" kern="1200">
                          <a:solidFill>
                            <a:srgbClr val="922F11"/>
                          </a:solidFill>
                          <a:latin typeface="+mj-lt"/>
                          <a:ea typeface="+mn-ea"/>
                          <a:cs typeface="Leelawadee"/>
                        </a:rPr>
                        <a:t>CHOICES</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E6D27"/>
                    </a:solidFill>
                  </a:tcPr>
                </a:tc>
                <a:tc>
                  <a:txBody>
                    <a:bodyPr/>
                    <a:lstStyle/>
                    <a:p>
                      <a:pPr marL="120650" indent="-120650">
                        <a:spcBef>
                          <a:spcPts val="800"/>
                        </a:spcBef>
                        <a:buFont typeface="Arial" panose="020B0604020202020204" pitchFamily="34" charset="0"/>
                        <a:buChar char="•"/>
                      </a:pPr>
                      <a:r>
                        <a:rPr lang="en-US" sz="1050">
                          <a:solidFill>
                            <a:schemeClr val="accent3"/>
                          </a:solidFill>
                          <a:highlight>
                            <a:srgbClr val="FFC624"/>
                          </a:highlight>
                          <a:latin typeface="+mn-lt"/>
                        </a:rPr>
                        <a:t>T</a:t>
                      </a:r>
                      <a:r>
                        <a:rPr lang="en-US" sz="1050" b="0" i="0" u="none" strike="noStrike">
                          <a:solidFill>
                            <a:schemeClr val="accent3"/>
                          </a:solidFill>
                          <a:effectLst/>
                          <a:highlight>
                            <a:srgbClr val="FFC624"/>
                          </a:highlight>
                          <a:latin typeface="+mn-lt"/>
                        </a:rPr>
                        <a:t>arget: </a:t>
                      </a:r>
                      <a:r>
                        <a:rPr kumimoji="0" lang="en-GB" sz="1050" b="0" i="0" u="none" strike="noStrike" kern="1200" cap="none" spc="0" normalizeH="0" baseline="0">
                          <a:ln>
                            <a:noFill/>
                          </a:ln>
                          <a:solidFill>
                            <a:schemeClr val="accent3"/>
                          </a:solidFill>
                          <a:effectLst/>
                          <a:uLnTx/>
                          <a:uFillTx/>
                          <a:latin typeface="+mn-lt"/>
                          <a:ea typeface="+mn-ea"/>
                          <a:cs typeface="Leelawadee"/>
                        </a:rPr>
                        <a:t>Procure 25% sustainable food as defined by the </a:t>
                      </a:r>
                      <a:br>
                        <a:rPr kumimoji="0" lang="en-GB" sz="1050" b="0" i="0" u="none" strike="noStrike" kern="1200" cap="none" spc="0" normalizeH="0" baseline="0">
                          <a:ln>
                            <a:noFill/>
                          </a:ln>
                          <a:solidFill>
                            <a:schemeClr val="accent3"/>
                          </a:solidFill>
                          <a:effectLst/>
                          <a:uLnTx/>
                          <a:uFillTx/>
                          <a:latin typeface="+mn-lt"/>
                          <a:ea typeface="+mn-ea"/>
                          <a:cs typeface="Leelawadee"/>
                        </a:rPr>
                      </a:br>
                      <a:r>
                        <a:rPr kumimoji="0" lang="en-GB" sz="1050" b="0" i="0" u="none" strike="noStrike" kern="1200" cap="none" spc="0" normalizeH="0" baseline="0">
                          <a:ln>
                            <a:noFill/>
                          </a:ln>
                          <a:solidFill>
                            <a:schemeClr val="accent3"/>
                          </a:solidFill>
                          <a:effectLst/>
                          <a:uLnTx/>
                          <a:uFillTx/>
                          <a:latin typeface="+mn-lt"/>
                          <a:ea typeface="+mn-ea"/>
                          <a:cs typeface="Leelawadee"/>
                        </a:rPr>
                        <a:t>Association for the Advancement of Sustainability in Higher Education’s Sustainability Tracking, Assessment and Rating System (AASHE STARS) at each campus and 30% sustainable food as defined by Practice </a:t>
                      </a:r>
                      <a:r>
                        <a:rPr kumimoji="0" lang="en-GB" sz="1050" b="0" i="0" u="none" strike="noStrike" kern="1200" cap="none" spc="0" normalizeH="0" baseline="0" err="1">
                          <a:ln>
                            <a:noFill/>
                          </a:ln>
                          <a:solidFill>
                            <a:schemeClr val="accent3"/>
                          </a:solidFill>
                          <a:effectLst/>
                          <a:uLnTx/>
                          <a:uFillTx/>
                          <a:latin typeface="+mn-lt"/>
                          <a:ea typeface="+mn-ea"/>
                          <a:cs typeface="Leelawadee"/>
                        </a:rPr>
                        <a:t>Greenhealth</a:t>
                      </a:r>
                      <a:r>
                        <a:rPr kumimoji="0" lang="en-GB" sz="1050" b="0" i="0" u="none" strike="noStrike" kern="1200" cap="none" spc="0" normalizeH="0" baseline="0">
                          <a:ln>
                            <a:noFill/>
                          </a:ln>
                          <a:solidFill>
                            <a:schemeClr val="accent3"/>
                          </a:solidFill>
                          <a:effectLst/>
                          <a:uLnTx/>
                          <a:uFillTx/>
                          <a:latin typeface="+mn-lt"/>
                          <a:ea typeface="+mn-ea"/>
                          <a:cs typeface="Leelawadee"/>
                        </a:rPr>
                        <a:t> at each UC Academic Health </a:t>
                      </a:r>
                      <a:r>
                        <a:rPr kumimoji="0" lang="en-GB" sz="1050" b="0" i="0" u="none" strike="noStrike" kern="1200" cap="none" spc="0" normalizeH="0" baseline="0" err="1">
                          <a:ln>
                            <a:noFill/>
                          </a:ln>
                          <a:solidFill>
                            <a:schemeClr val="accent3"/>
                          </a:solidFill>
                          <a:effectLst/>
                          <a:uLnTx/>
                          <a:uFillTx/>
                          <a:latin typeface="+mn-lt"/>
                          <a:ea typeface="+mn-ea"/>
                          <a:cs typeface="Leelawadee"/>
                        </a:rPr>
                        <a:t>Center</a:t>
                      </a:r>
                      <a:r>
                        <a:rPr kumimoji="0" lang="en-GB" sz="1050" b="0" i="0" u="none" strike="noStrike" kern="1200" cap="none" spc="0" normalizeH="0" baseline="0">
                          <a:ln>
                            <a:noFill/>
                          </a:ln>
                          <a:solidFill>
                            <a:schemeClr val="accent3"/>
                          </a:solidFill>
                          <a:effectLst/>
                          <a:uLnTx/>
                          <a:uFillTx/>
                          <a:latin typeface="+mn-lt"/>
                          <a:ea typeface="+mn-ea"/>
                          <a:cs typeface="Leelawadee"/>
                        </a:rPr>
                        <a:t> by 2030.</a:t>
                      </a:r>
                    </a:p>
                    <a:p>
                      <a:pPr marL="120650" indent="-120650">
                        <a:spcBef>
                          <a:spcPts val="800"/>
                        </a:spcBef>
                        <a:buFont typeface="Arial" panose="020B0604020202020204" pitchFamily="34" charset="0"/>
                        <a:buChar char="•"/>
                      </a:pPr>
                      <a:r>
                        <a:rPr lang="en-US" sz="1050">
                          <a:solidFill>
                            <a:schemeClr val="accent3"/>
                          </a:solidFill>
                          <a:highlight>
                            <a:srgbClr val="FFC624"/>
                          </a:highlight>
                          <a:latin typeface="+mn-lt"/>
                        </a:rPr>
                        <a:t>T</a:t>
                      </a:r>
                      <a:r>
                        <a:rPr lang="en-US" sz="1050" b="0" i="0" u="none" strike="noStrike">
                          <a:solidFill>
                            <a:schemeClr val="accent3"/>
                          </a:solidFill>
                          <a:effectLst/>
                          <a:highlight>
                            <a:srgbClr val="FFC624"/>
                          </a:highlight>
                          <a:latin typeface="+mn-lt"/>
                        </a:rPr>
                        <a:t>arget: </a:t>
                      </a:r>
                      <a:r>
                        <a:rPr kumimoji="0" lang="en-GB" sz="1050" b="0" i="0" u="none" strike="noStrike" kern="1200" cap="none" spc="0" normalizeH="0" baseline="0">
                          <a:ln>
                            <a:noFill/>
                          </a:ln>
                          <a:solidFill>
                            <a:schemeClr val="accent3"/>
                          </a:solidFill>
                          <a:effectLst/>
                          <a:uLnTx/>
                          <a:uFillTx/>
                          <a:latin typeface="+mn-lt"/>
                          <a:ea typeface="+mn-ea"/>
                          <a:cs typeface="Leelawadee"/>
                        </a:rPr>
                        <a:t>All campuses and Academic Health </a:t>
                      </a:r>
                      <a:r>
                        <a:rPr kumimoji="0" lang="en-GB" sz="1050" b="0" i="0" u="none" strike="noStrike" kern="1200" cap="none" spc="0" normalizeH="0" baseline="0" err="1">
                          <a:ln>
                            <a:noFill/>
                          </a:ln>
                          <a:solidFill>
                            <a:schemeClr val="accent3"/>
                          </a:solidFill>
                          <a:effectLst/>
                          <a:uLnTx/>
                          <a:uFillTx/>
                          <a:latin typeface="+mn-lt"/>
                          <a:ea typeface="+mn-ea"/>
                          <a:cs typeface="Leelawadee"/>
                        </a:rPr>
                        <a:t>Centers</a:t>
                      </a:r>
                      <a:r>
                        <a:rPr kumimoji="0" lang="en-GB" sz="1050" b="0" i="0" u="none" strike="noStrike" kern="1200" cap="none" spc="0" normalizeH="0" baseline="0">
                          <a:ln>
                            <a:noFill/>
                          </a:ln>
                          <a:solidFill>
                            <a:schemeClr val="accent3"/>
                          </a:solidFill>
                          <a:effectLst/>
                          <a:uLnTx/>
                          <a:uFillTx/>
                          <a:latin typeface="+mn-lt"/>
                          <a:ea typeface="+mn-ea"/>
                          <a:cs typeface="Leelawadee"/>
                        </a:rPr>
                        <a:t> will procure </a:t>
                      </a:r>
                      <a:br>
                        <a:rPr kumimoji="0" lang="en-GB" sz="1050" b="0" i="0" u="none" strike="noStrike" kern="1200" cap="none" spc="0" normalizeH="0" baseline="0">
                          <a:ln>
                            <a:noFill/>
                          </a:ln>
                          <a:solidFill>
                            <a:schemeClr val="accent3"/>
                          </a:solidFill>
                          <a:effectLst/>
                          <a:uLnTx/>
                          <a:uFillTx/>
                          <a:latin typeface="+mn-lt"/>
                          <a:ea typeface="+mn-ea"/>
                          <a:cs typeface="Leelawadee"/>
                        </a:rPr>
                      </a:br>
                      <a:r>
                        <a:rPr kumimoji="0" lang="en-GB" sz="1050" b="0" i="0" u="none" strike="noStrike" kern="1200" cap="none" spc="0" normalizeH="0" baseline="0">
                          <a:ln>
                            <a:noFill/>
                          </a:ln>
                          <a:solidFill>
                            <a:schemeClr val="accent3"/>
                          </a:solidFill>
                          <a:effectLst/>
                          <a:uLnTx/>
                          <a:uFillTx/>
                          <a:latin typeface="+mn-lt"/>
                          <a:ea typeface="+mn-ea"/>
                          <a:cs typeface="Leelawadee"/>
                        </a:rPr>
                        <a:t>25% plant-based food by 2030 and strive to procure 30%.</a:t>
                      </a:r>
                    </a:p>
                    <a:p>
                      <a:pPr marL="120650" indent="-120650">
                        <a:spcBef>
                          <a:spcPts val="800"/>
                        </a:spcBef>
                        <a:buFont typeface="Arial" panose="020B0604020202020204" pitchFamily="34" charset="0"/>
                        <a:buChar char="•"/>
                      </a:pPr>
                      <a:r>
                        <a:rPr lang="en-US" sz="1050">
                          <a:solidFill>
                            <a:schemeClr val="accent3"/>
                          </a:solidFill>
                          <a:highlight>
                            <a:srgbClr val="FFC624"/>
                          </a:highlight>
                          <a:latin typeface="+mn-lt"/>
                        </a:rPr>
                        <a:t>T</a:t>
                      </a:r>
                      <a:r>
                        <a:rPr lang="en-US" sz="1050" b="0" i="0" u="none" strike="noStrike">
                          <a:solidFill>
                            <a:schemeClr val="accent3"/>
                          </a:solidFill>
                          <a:effectLst/>
                          <a:highlight>
                            <a:srgbClr val="FFC624"/>
                          </a:highlight>
                          <a:latin typeface="+mn-lt"/>
                        </a:rPr>
                        <a:t>arget: </a:t>
                      </a:r>
                      <a:r>
                        <a:rPr kumimoji="0" lang="en-GB" sz="1050" b="0" i="0" u="none" strike="noStrike" kern="1200" cap="none" spc="0" normalizeH="0" baseline="0">
                          <a:ln>
                            <a:noFill/>
                          </a:ln>
                          <a:solidFill>
                            <a:schemeClr val="accent3"/>
                          </a:solidFill>
                          <a:effectLst/>
                          <a:uLnTx/>
                          <a:uFillTx/>
                          <a:latin typeface="+mn-lt"/>
                          <a:ea typeface="+mn-ea"/>
                          <a:cs typeface="Leelawadee"/>
                        </a:rPr>
                        <a:t>Ensure at least 50 percent of the beverages and at least </a:t>
                      </a:r>
                      <a:br>
                        <a:rPr kumimoji="0" lang="en-GB" sz="1050" b="0" i="0" u="none" strike="noStrike" kern="1200" cap="none" spc="0" normalizeH="0" baseline="0">
                          <a:ln>
                            <a:noFill/>
                          </a:ln>
                          <a:solidFill>
                            <a:schemeClr val="accent3"/>
                          </a:solidFill>
                          <a:effectLst/>
                          <a:uLnTx/>
                          <a:uFillTx/>
                          <a:latin typeface="+mn-lt"/>
                          <a:ea typeface="+mn-ea"/>
                          <a:cs typeface="Leelawadee"/>
                        </a:rPr>
                      </a:br>
                      <a:r>
                        <a:rPr kumimoji="0" lang="en-GB" sz="1050" b="0" i="0" u="none" strike="noStrike" kern="1200" cap="none" spc="0" normalizeH="0" baseline="0">
                          <a:ln>
                            <a:noFill/>
                          </a:ln>
                          <a:solidFill>
                            <a:schemeClr val="accent3"/>
                          </a:solidFill>
                          <a:effectLst/>
                          <a:uLnTx/>
                          <a:uFillTx/>
                          <a:latin typeface="+mn-lt"/>
                          <a:ea typeface="+mn-ea"/>
                          <a:cs typeface="Leelawadee"/>
                        </a:rPr>
                        <a:t>35 percent of the food in a vending machine meet the </a:t>
                      </a:r>
                      <a:r>
                        <a:rPr kumimoji="0" lang="en-GB" sz="1050" b="0" i="0" u="none" strike="noStrike" kern="1200" cap="none" spc="0" normalizeH="0" baseline="0">
                          <a:ln>
                            <a:noFill/>
                          </a:ln>
                          <a:solidFill>
                            <a:schemeClr val="accent3"/>
                          </a:solidFill>
                          <a:effectLst/>
                          <a:uLnTx/>
                          <a:uFillTx/>
                          <a:latin typeface="+mn-lt"/>
                          <a:ea typeface="+mn-ea"/>
                          <a:cs typeface="Leelawadee"/>
                          <a:hlinkClick r:id="rId6">
                            <a:extLst>
                              <a:ext uri="{A12FA001-AC4F-418D-AE19-62706E023703}">
                                <ahyp:hlinkClr xmlns:ahyp="http://schemas.microsoft.com/office/drawing/2018/hyperlinkcolor" val="tx"/>
                              </a:ext>
                            </a:extLst>
                          </a:hlinkClick>
                        </a:rPr>
                        <a:t>UC Healthy Vending Guidelines</a:t>
                      </a:r>
                      <a:r>
                        <a:rPr kumimoji="0" lang="en-GB" sz="1050" b="0" i="0" u="none" strike="noStrike" kern="1200" cap="none" spc="0" normalizeH="0" baseline="0">
                          <a:ln>
                            <a:noFill/>
                          </a:ln>
                          <a:solidFill>
                            <a:schemeClr val="accent3"/>
                          </a:solidFill>
                          <a:effectLst/>
                          <a:uLnTx/>
                          <a:uFillTx/>
                          <a:latin typeface="+mn-lt"/>
                          <a:ea typeface="+mn-ea"/>
                          <a:cs typeface="Leelawadee"/>
                        </a:rPr>
                        <a:t> for Healthy Spend by 2025. </a:t>
                      </a:r>
                    </a:p>
                    <a:p>
                      <a:pPr marL="120650" marR="0" lvl="0" indent="-120650"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r>
                        <a:rPr lang="en-US" sz="1050">
                          <a:solidFill>
                            <a:schemeClr val="accent3"/>
                          </a:solidFill>
                          <a:highlight>
                            <a:srgbClr val="FFC624"/>
                          </a:highlight>
                          <a:latin typeface="+mn-lt"/>
                        </a:rPr>
                        <a:t>T</a:t>
                      </a:r>
                      <a:r>
                        <a:rPr lang="en-US" sz="1050" b="0" i="0" u="none" strike="noStrike">
                          <a:solidFill>
                            <a:schemeClr val="accent3"/>
                          </a:solidFill>
                          <a:effectLst/>
                          <a:highlight>
                            <a:srgbClr val="FFC624"/>
                          </a:highlight>
                          <a:latin typeface="+mn-lt"/>
                        </a:rPr>
                        <a:t>arget: </a:t>
                      </a:r>
                      <a:r>
                        <a:rPr kumimoji="0" lang="en-GB" sz="1050" b="0" i="0" u="none" strike="noStrike" kern="1200" cap="none" spc="0" normalizeH="0" baseline="0">
                          <a:ln>
                            <a:noFill/>
                          </a:ln>
                          <a:solidFill>
                            <a:schemeClr val="accent3"/>
                          </a:solidFill>
                          <a:effectLst/>
                          <a:uLnTx/>
                          <a:uFillTx/>
                          <a:latin typeface="+mn-lt"/>
                          <a:ea typeface="+mn-ea"/>
                          <a:cs typeface="Leelawadee"/>
                        </a:rPr>
                        <a:t>Ensure at least 60 percent of the beverages and at least </a:t>
                      </a:r>
                      <a:br>
                        <a:rPr kumimoji="0" lang="en-GB" sz="1050" b="0" i="0" u="none" strike="noStrike" kern="1200" cap="none" spc="0" normalizeH="0" baseline="0">
                          <a:ln>
                            <a:noFill/>
                          </a:ln>
                          <a:solidFill>
                            <a:schemeClr val="accent3"/>
                          </a:solidFill>
                          <a:effectLst/>
                          <a:uLnTx/>
                          <a:uFillTx/>
                          <a:latin typeface="+mn-lt"/>
                          <a:ea typeface="+mn-ea"/>
                          <a:cs typeface="Leelawadee"/>
                        </a:rPr>
                      </a:br>
                      <a:r>
                        <a:rPr kumimoji="0" lang="en-GB" sz="1050" b="0" i="0" u="none" strike="noStrike" kern="1200" cap="none" spc="0" normalizeH="0" baseline="0">
                          <a:ln>
                            <a:noFill/>
                          </a:ln>
                          <a:solidFill>
                            <a:schemeClr val="accent3"/>
                          </a:solidFill>
                          <a:effectLst/>
                          <a:uLnTx/>
                          <a:uFillTx/>
                          <a:latin typeface="+mn-lt"/>
                          <a:ea typeface="+mn-ea"/>
                          <a:cs typeface="Leelawadee"/>
                        </a:rPr>
                        <a:t>40 percent of the food in a vending machine meet the </a:t>
                      </a:r>
                      <a:r>
                        <a:rPr kumimoji="0" lang="en-GB" sz="1050" b="0" i="0" u="none" strike="noStrike" kern="1200" cap="none" spc="0" normalizeH="0" baseline="0">
                          <a:ln>
                            <a:noFill/>
                          </a:ln>
                          <a:solidFill>
                            <a:schemeClr val="accent3"/>
                          </a:solidFill>
                          <a:effectLst/>
                          <a:uLnTx/>
                          <a:uFillTx/>
                          <a:latin typeface="+mn-lt"/>
                          <a:ea typeface="+mn-ea"/>
                          <a:cs typeface="Leelawadee"/>
                          <a:hlinkClick r:id="rId6">
                            <a:extLst>
                              <a:ext uri="{A12FA001-AC4F-418D-AE19-62706E023703}">
                                <ahyp:hlinkClr xmlns:ahyp="http://schemas.microsoft.com/office/drawing/2018/hyperlinkcolor" val="tx"/>
                              </a:ext>
                            </a:extLst>
                          </a:hlinkClick>
                        </a:rPr>
                        <a:t>UC Healthy Vending Guidelines</a:t>
                      </a:r>
                      <a:r>
                        <a:rPr kumimoji="0" lang="en-GB" sz="1050" b="0" i="0" u="none" strike="noStrike" kern="1200" cap="none" spc="0" normalizeH="0" baseline="0">
                          <a:ln>
                            <a:noFill/>
                          </a:ln>
                          <a:solidFill>
                            <a:schemeClr val="accent3"/>
                          </a:solidFill>
                          <a:effectLst/>
                          <a:uLnTx/>
                          <a:uFillTx/>
                          <a:latin typeface="+mn-lt"/>
                          <a:ea typeface="+mn-ea"/>
                          <a:cs typeface="Leelawadee"/>
                        </a:rPr>
                        <a:t> for Healthy Spend by 2027. </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a:ln>
                            <a:noFill/>
                          </a:ln>
                          <a:solidFill>
                            <a:schemeClr val="accent3"/>
                          </a:solidFill>
                          <a:effectLst/>
                          <a:uLnTx/>
                          <a:uFillTx/>
                          <a:latin typeface="+mn-lt"/>
                          <a:ea typeface="+mn-ea"/>
                          <a:cs typeface="Leelawadee"/>
                        </a:rPr>
                        <a:t>Not a focus area for the customer.</a:t>
                      </a:r>
                      <a:endParaRPr kumimoji="0" lang="en-US" sz="1050" b="0" i="0" u="none" strike="noStrike" kern="1200" cap="none" spc="0" normalizeH="0" baseline="0" noProof="0">
                        <a:ln>
                          <a:noFill/>
                        </a:ln>
                        <a:solidFill>
                          <a:schemeClr val="accent3"/>
                        </a:solidFill>
                        <a:effectLst/>
                        <a:uLnTx/>
                        <a:uFillTx/>
                        <a:latin typeface="+mn-lt"/>
                        <a:ea typeface="+mn-ea"/>
                        <a:cs typeface="Leelawadee"/>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a:ln>
                            <a:noFill/>
                          </a:ln>
                          <a:solidFill>
                            <a:schemeClr val="accent3"/>
                          </a:solidFill>
                          <a:effectLst/>
                          <a:uLnTx/>
                          <a:uFillTx/>
                          <a:latin typeface="+mn-lt"/>
                          <a:ea typeface="+mn-ea"/>
                          <a:cs typeface="Leelawadee"/>
                        </a:rPr>
                        <a:t>Not a focus area for the customer.</a:t>
                      </a:r>
                      <a:endParaRPr kumimoji="0" lang="en-US" sz="1050" b="0" i="0" u="none" strike="noStrike" kern="1200" cap="none" spc="0" normalizeH="0" baseline="0" noProof="0">
                        <a:ln>
                          <a:noFill/>
                        </a:ln>
                        <a:solidFill>
                          <a:schemeClr val="accent3"/>
                        </a:solidFill>
                        <a:effectLst/>
                        <a:uLnTx/>
                        <a:uFillTx/>
                        <a:latin typeface="+mn-lt"/>
                        <a:ea typeface="+mn-ea"/>
                        <a:cs typeface="Leelawadee"/>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bl>
          </a:graphicData>
        </a:graphic>
      </p:graphicFrame>
      <p:pic>
        <p:nvPicPr>
          <p:cNvPr id="22" name="Picture 21" descr="A blue and green windmill with green arrows&#10;&#10;Description automatically generated">
            <a:extLst>
              <a:ext uri="{FF2B5EF4-FFF2-40B4-BE49-F238E27FC236}">
                <a16:creationId xmlns:a16="http://schemas.microsoft.com/office/drawing/2014/main" id="{5836E066-D24A-284A-6B81-621EF27DF5A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pic>
        <p:nvPicPr>
          <p:cNvPr id="23" name="Picture 22" descr="A logo of a hand and a globe&#10;&#10;Description automatically generated">
            <a:extLst>
              <a:ext uri="{FF2B5EF4-FFF2-40B4-BE49-F238E27FC236}">
                <a16:creationId xmlns:a16="http://schemas.microsoft.com/office/drawing/2014/main" id="{92A4E610-B30C-ACAA-0F7B-D8AF381C9F8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27528" y="2901683"/>
            <a:ext cx="536916" cy="583072"/>
          </a:xfrm>
          <a:prstGeom prst="rect">
            <a:avLst/>
          </a:prstGeom>
        </p:spPr>
      </p:pic>
      <p:pic>
        <p:nvPicPr>
          <p:cNvPr id="5" name="Picture 2">
            <a:extLst>
              <a:ext uri="{FF2B5EF4-FFF2-40B4-BE49-F238E27FC236}">
                <a16:creationId xmlns:a16="http://schemas.microsoft.com/office/drawing/2014/main" id="{AC734A3A-1BC5-F0BE-EB56-3199AFB8E271}"/>
              </a:ext>
            </a:extLst>
          </p:cNvPr>
          <p:cNvPicPr>
            <a:picLocks noChangeAspect="1" noChangeArrowheads="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18253" t="20611" r="20197" b="20611"/>
          <a:stretch>
            <a:fillRect/>
          </a:stretch>
        </p:blipFill>
        <p:spPr bwMode="auto">
          <a:xfrm>
            <a:off x="10624457" y="443682"/>
            <a:ext cx="1300842" cy="455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6398142"/>
      </p:ext>
    </p:extLst>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92C3F5-EF32-CBED-0ABF-9785115F5721}"/>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4EC12C9E-1007-A5EA-3F1A-A758E0D5743F}"/>
              </a:ext>
            </a:extLst>
          </p:cNvPr>
          <p:cNvGraphicFramePr>
            <a:graphicFrameLocks/>
          </p:cNvGraphicFramePr>
          <p:nvPr>
            <p:custDataLst>
              <p:tags r:id="rId1"/>
            </p:custDataLst>
            <p:extLst>
              <p:ext uri="{D42A27DB-BD31-4B8C-83A1-F6EECF244321}">
                <p14:modId xmlns:p14="http://schemas.microsoft.com/office/powerpoint/2010/main" val="37034851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2" name="think-cell data - do not delete" hidden="1">
                        <a:extLst>
                          <a:ext uri="{FF2B5EF4-FFF2-40B4-BE49-F238E27FC236}">
                            <a16:creationId xmlns:a16="http://schemas.microsoft.com/office/drawing/2014/main" id="{4EC12C9E-1007-A5EA-3F1A-A758E0D5743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A62605EB-F1D3-4B8B-F257-FDF95CC67984}"/>
              </a:ext>
            </a:extLst>
          </p:cNvPr>
          <p:cNvSpPr>
            <a:spLocks noGrp="1"/>
          </p:cNvSpPr>
          <p:nvPr>
            <p:ph type="title"/>
          </p:nvPr>
        </p:nvSpPr>
        <p:spPr>
          <a:xfrm>
            <a:off x="304800" y="247650"/>
            <a:ext cx="11585575" cy="968375"/>
          </a:xfrm>
        </p:spPr>
        <p:txBody>
          <a:bodyPr vert="horz" rIns="0"/>
          <a:lstStyle/>
          <a:p>
            <a:r>
              <a:rPr lang="en-US" sz="2400"/>
              <a:t>COMMONALITY BETWEEN </a:t>
            </a:r>
            <a:r>
              <a:rPr lang="en-GB" sz="2400"/>
              <a:t>UNIVERSITY OF CALIFORNIA’S</a:t>
            </a:r>
            <a:r>
              <a:rPr lang="en-US" sz="2400"/>
              <a:t> AND PEP+ FOCUS AREAS</a:t>
            </a:r>
            <a:br>
              <a:rPr lang="en-US"/>
            </a:br>
            <a:r>
              <a:rPr lang="en-US" sz="1800" i="1"/>
              <a:t>And how these focus areas align with pep+ pillars</a:t>
            </a:r>
          </a:p>
        </p:txBody>
      </p:sp>
      <p:sp>
        <p:nvSpPr>
          <p:cNvPr id="13" name="TextBox 12">
            <a:extLst>
              <a:ext uri="{FF2B5EF4-FFF2-40B4-BE49-F238E27FC236}">
                <a16:creationId xmlns:a16="http://schemas.microsoft.com/office/drawing/2014/main" id="{6E4FABE4-42C6-DCDB-3C1F-AEE8EACBA618}"/>
              </a:ext>
            </a:extLst>
          </p:cNvPr>
          <p:cNvSpPr txBox="1"/>
          <p:nvPr/>
        </p:nvSpPr>
        <p:spPr>
          <a:xfrm>
            <a:off x="1981200" y="6225541"/>
            <a:ext cx="6219825" cy="276999"/>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chemeClr val="accent3"/>
                </a:solidFill>
                <a:effectLst/>
                <a:uLnTx/>
                <a:uFillTx/>
                <a:ea typeface="+mn-ea"/>
                <a:cs typeface="Leelawadee" panose="020B0502040204020203" pitchFamily="34" charset="-34"/>
              </a:rPr>
              <a:t>Note: </a:t>
            </a:r>
            <a:r>
              <a:rPr kumimoji="0" lang="en-US" sz="900" i="0" u="none" strike="noStrike" kern="1200" cap="none" spc="0" normalizeH="0" baseline="0" noProof="0">
                <a:ln>
                  <a:noFill/>
                </a:ln>
                <a:solidFill>
                  <a:schemeClr val="accent3"/>
                </a:solidFill>
                <a:effectLst/>
                <a:uLnTx/>
                <a:uFillTx/>
                <a:ea typeface="+mn-ea"/>
                <a:cs typeface="Leelawadee" panose="020B0502040204020203" pitchFamily="34" charset="-34"/>
              </a:rPr>
              <a:t>University of California has established 13 sustainability themes (buckets) under which their focus areas sit. We have decided to group them under ESG for brevity and ease of reading.</a:t>
            </a:r>
          </a:p>
        </p:txBody>
      </p:sp>
      <p:sp>
        <p:nvSpPr>
          <p:cNvPr id="14" name="Rectangle: Top Corners Rounded 13">
            <a:extLst>
              <a:ext uri="{FF2B5EF4-FFF2-40B4-BE49-F238E27FC236}">
                <a16:creationId xmlns:a16="http://schemas.microsoft.com/office/drawing/2014/main" id="{742D2A30-8410-58DA-6F71-4540B5182941}"/>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5" name="Table 4">
            <a:extLst>
              <a:ext uri="{FF2B5EF4-FFF2-40B4-BE49-F238E27FC236}">
                <a16:creationId xmlns:a16="http://schemas.microsoft.com/office/drawing/2014/main" id="{9A1495D8-F15C-AC9A-DD3E-0F3FCC780553}"/>
              </a:ext>
            </a:extLst>
          </p:cNvPr>
          <p:cNvGraphicFramePr>
            <a:graphicFrameLocks noGrp="1"/>
          </p:cNvGraphicFramePr>
          <p:nvPr>
            <p:extLst>
              <p:ext uri="{D42A27DB-BD31-4B8C-83A1-F6EECF244321}">
                <p14:modId xmlns:p14="http://schemas.microsoft.com/office/powerpoint/2010/main" val="2245398935"/>
              </p:ext>
            </p:extLst>
          </p:nvPr>
        </p:nvGraphicFramePr>
        <p:xfrm>
          <a:off x="-7620" y="1148230"/>
          <a:ext cx="11986261" cy="5038979"/>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9997441">
                  <a:extLst>
                    <a:ext uri="{9D8B030D-6E8A-4147-A177-3AD203B41FA5}">
                      <a16:colId xmlns:a16="http://schemas.microsoft.com/office/drawing/2014/main" val="2382844442"/>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ts val="1575"/>
                        </a:lnSpc>
                      </a:pPr>
                      <a:r>
                        <a:rPr lang="en-US" sz="1200" b="1" i="0">
                          <a:solidFill>
                            <a:schemeClr val="bg1"/>
                          </a:solidFill>
                          <a:effectLst/>
                          <a:latin typeface="+mn-lt"/>
                          <a:cs typeface="Leelawadee"/>
                        </a:rPr>
                        <a:t>Environment</a:t>
                      </a:r>
                    </a:p>
                  </a:txBody>
                  <a:tcPr marL="27432" marR="27432" marT="27432"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4791456">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marR="0" lvl="0" indent="-1206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50" b="0" i="0" u="none" strike="noStrike" kern="1200" cap="none" spc="0" normalizeH="0" baseline="0" noProof="0">
                          <a:ln>
                            <a:noFill/>
                          </a:ln>
                          <a:solidFill>
                            <a:schemeClr val="accent3"/>
                          </a:solidFill>
                          <a:effectLst/>
                          <a:highlight>
                            <a:srgbClr val="FFC624"/>
                          </a:highlight>
                          <a:uLnTx/>
                          <a:uFillTx/>
                          <a:latin typeface="+mn-lt"/>
                          <a:ea typeface="+mn-ea"/>
                          <a:cs typeface="Leelawadee"/>
                        </a:rPr>
                        <a:t>Target: </a:t>
                      </a:r>
                      <a:r>
                        <a:rPr kumimoji="0" lang="en-GB" sz="1050" b="0" i="0" u="none" strike="noStrike" kern="1200" cap="none" spc="0" normalizeH="0" baseline="0" noProof="0">
                          <a:ln>
                            <a:noFill/>
                          </a:ln>
                          <a:solidFill>
                            <a:schemeClr val="accent3"/>
                          </a:solidFill>
                          <a:effectLst/>
                          <a:uLnTx/>
                          <a:uFillTx/>
                          <a:latin typeface="+mn-lt"/>
                          <a:ea typeface="+mn-ea"/>
                          <a:cs typeface="Leelawadee"/>
                        </a:rPr>
                        <a:t>Reduce total emissions (Scope 1, 2, and 3) at least 90% by 2045 without relying on carbon offsets.</a:t>
                      </a:r>
                    </a:p>
                    <a:p>
                      <a:pPr marL="120650" marR="0" lvl="0" indent="-1206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GB" sz="1050" b="0" i="0" u="none" strike="noStrike" kern="1200" cap="none" spc="0" normalizeH="0" baseline="0" noProof="0">
                          <a:ln>
                            <a:noFill/>
                          </a:ln>
                          <a:solidFill>
                            <a:schemeClr val="accent3"/>
                          </a:solidFill>
                          <a:effectLst/>
                          <a:highlight>
                            <a:srgbClr val="FFC624"/>
                          </a:highlight>
                          <a:uLnTx/>
                          <a:uFillTx/>
                          <a:latin typeface="+mn-lt"/>
                          <a:ea typeface="+mn-ea"/>
                          <a:cs typeface="Leelawadee"/>
                        </a:rPr>
                        <a:t>Target: </a:t>
                      </a:r>
                      <a:r>
                        <a:rPr kumimoji="0" lang="en-GB" sz="1050" b="0" i="0" u="none" strike="noStrike" kern="1200" cap="none" spc="0" normalizeH="0" baseline="0" noProof="0">
                          <a:ln>
                            <a:noFill/>
                          </a:ln>
                          <a:solidFill>
                            <a:schemeClr val="accent3"/>
                          </a:solidFill>
                          <a:effectLst/>
                          <a:uLnTx/>
                          <a:uFillTx/>
                          <a:latin typeface="+mn-lt"/>
                          <a:ea typeface="+mn-ea"/>
                          <a:cs typeface="Leelawadee"/>
                        </a:rPr>
                        <a:t>Set reduction targets for 2030, 2035, and 2040 by January 1, 2025.*</a:t>
                      </a:r>
                    </a:p>
                    <a:p>
                      <a:pPr marL="120650" marR="0" lvl="0" indent="-1206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GB" sz="1050" b="0" i="0" u="none" strike="noStrike" kern="1200" cap="none" spc="0" normalizeH="0" baseline="0" noProof="0">
                          <a:ln>
                            <a:noFill/>
                          </a:ln>
                          <a:solidFill>
                            <a:schemeClr val="accent3"/>
                          </a:solidFill>
                          <a:effectLst/>
                          <a:highlight>
                            <a:srgbClr val="FFC624"/>
                          </a:highlight>
                          <a:uLnTx/>
                          <a:uFillTx/>
                          <a:latin typeface="+mn-lt"/>
                          <a:ea typeface="+mn-ea"/>
                          <a:cs typeface="Leelawadee"/>
                        </a:rPr>
                        <a:t>Target: </a:t>
                      </a:r>
                      <a:r>
                        <a:rPr kumimoji="0" lang="en-GB" sz="1050" b="0" i="0" u="none" strike="noStrike" kern="1200" cap="none" spc="0" normalizeH="0" baseline="0" noProof="0">
                          <a:ln>
                            <a:noFill/>
                          </a:ln>
                          <a:solidFill>
                            <a:schemeClr val="accent3"/>
                          </a:solidFill>
                          <a:effectLst/>
                          <a:uLnTx/>
                          <a:uFillTx/>
                          <a:latin typeface="+mn-lt"/>
                          <a:ea typeface="+mn-ea"/>
                          <a:cs typeface="Leelawadee"/>
                        </a:rPr>
                        <a:t>Incrementally reduce annual greenhouse gas emissions from the on-site combustion of fossil fuels.</a:t>
                      </a:r>
                    </a:p>
                    <a:p>
                      <a:pPr marL="350838" lvl="1" indent="-176213" rtl="0" fontAlgn="base">
                        <a:spcBef>
                          <a:spcPts val="400"/>
                        </a:spcBef>
                        <a:buFont typeface="Wingdings" panose="05000000000000000000" pitchFamily="2" charset="2"/>
                        <a:buChar char="Ø"/>
                      </a:pPr>
                      <a:r>
                        <a:rPr kumimoji="0" lang="en-GB" sz="1050" b="1" i="0" u="none" strike="noStrike" kern="1200" cap="none" spc="0" normalizeH="0" baseline="0">
                          <a:ln>
                            <a:noFill/>
                          </a:ln>
                          <a:solidFill>
                            <a:schemeClr val="accent3"/>
                          </a:solidFill>
                          <a:effectLst/>
                          <a:uLnTx/>
                          <a:uFillTx/>
                          <a:latin typeface="+mn-lt"/>
                          <a:ea typeface="+mn-ea"/>
                          <a:cs typeface="Leelawadee"/>
                        </a:rPr>
                        <a:t>pep+ alignment: Achieve a 50% reduction in Scope 1 and 2 emissions by 2030 (vs 2022 baseline) </a:t>
                      </a:r>
                    </a:p>
                    <a:p>
                      <a:pPr marL="350838" lvl="1" indent="-176213" rtl="0" fontAlgn="base">
                        <a:spcBef>
                          <a:spcPts val="800"/>
                        </a:spcBef>
                        <a:buFont typeface="Wingdings" panose="05000000000000000000" pitchFamily="2" charset="2"/>
                        <a:buChar char="Ø"/>
                      </a:pPr>
                      <a:r>
                        <a:rPr kumimoji="0" lang="en-GB" sz="1050" b="1" i="0" u="none" strike="noStrike" kern="1200" cap="none" spc="0" normalizeH="0" baseline="0">
                          <a:ln>
                            <a:noFill/>
                          </a:ln>
                          <a:solidFill>
                            <a:schemeClr val="accent3"/>
                          </a:solidFill>
                          <a:effectLst/>
                          <a:uLnTx/>
                          <a:uFillTx/>
                          <a:latin typeface="+mn-lt"/>
                          <a:ea typeface="+mn-ea"/>
                          <a:cs typeface="Leelawadee"/>
                        </a:rPr>
                        <a:t>pep+ alignment: Achieve a 42% reduction in Scope 3 Energy &amp; Industry (E&amp;I) emissions by 2030 (vs 2022 baseline) </a:t>
                      </a:r>
                    </a:p>
                    <a:p>
                      <a:pPr marL="350838" lvl="1" indent="-176213" rtl="0" fontAlgn="base">
                        <a:spcBef>
                          <a:spcPts val="800"/>
                        </a:spcBef>
                        <a:buFont typeface="Wingdings" panose="05000000000000000000" pitchFamily="2" charset="2"/>
                        <a:buChar char="Ø"/>
                      </a:pPr>
                      <a:r>
                        <a:rPr kumimoji="0" lang="en-GB" sz="1050" b="1" i="0" u="none" strike="noStrike" kern="1200" cap="none" spc="0" normalizeH="0" baseline="0">
                          <a:ln>
                            <a:noFill/>
                          </a:ln>
                          <a:solidFill>
                            <a:schemeClr val="accent3"/>
                          </a:solidFill>
                          <a:effectLst/>
                          <a:uLnTx/>
                          <a:uFillTx/>
                          <a:latin typeface="+mn-lt"/>
                          <a:ea typeface="+mn-ea"/>
                          <a:cs typeface="Leelawadee"/>
                        </a:rPr>
                        <a:t>pep+ alignment: Achieve a 30% reduction in Scope 3 Forest, Land and Agriculture (FLAG) emissions by 2030 (vs 2022 baseline) </a:t>
                      </a:r>
                      <a:endParaRPr kumimoji="0" lang="en-GB" sz="1050" b="1" i="0" u="none" strike="noStrike" kern="1200" cap="none" spc="0" normalizeH="0" baseline="0" noProof="0">
                        <a:ln>
                          <a:noFill/>
                        </a:ln>
                        <a:solidFill>
                          <a:schemeClr val="accent3"/>
                        </a:solidFill>
                        <a:effectLst/>
                        <a:uLnTx/>
                        <a:uFillTx/>
                        <a:latin typeface="+mn-lt"/>
                        <a:ea typeface="+mn-ea"/>
                        <a:cs typeface="Leelawadee"/>
                      </a:endParaRPr>
                    </a:p>
                    <a:p>
                      <a:pPr marL="120650" marR="0" lvl="0" indent="-1206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GB" sz="1050" b="0" i="0" u="none" strike="noStrike" kern="1200" cap="none" spc="0" normalizeH="0" baseline="0" noProof="0">
                          <a:ln>
                            <a:noFill/>
                          </a:ln>
                          <a:solidFill>
                            <a:schemeClr val="accent3"/>
                          </a:solidFill>
                          <a:effectLst/>
                          <a:highlight>
                            <a:srgbClr val="FFC624"/>
                          </a:highlight>
                          <a:uLnTx/>
                          <a:uFillTx/>
                          <a:latin typeface="+mn-lt"/>
                          <a:ea typeface="+mn-ea"/>
                          <a:cs typeface="Leelawadee"/>
                        </a:rPr>
                        <a:t>Target: </a:t>
                      </a:r>
                      <a:r>
                        <a:rPr kumimoji="0" lang="en-GB" sz="1050" b="0" i="0" u="none" strike="noStrike" kern="1200" cap="none" spc="0" normalizeH="0" baseline="0" noProof="0">
                          <a:ln>
                            <a:noFill/>
                          </a:ln>
                          <a:solidFill>
                            <a:schemeClr val="accent3"/>
                          </a:solidFill>
                          <a:effectLst/>
                          <a:uLnTx/>
                          <a:uFillTx/>
                          <a:latin typeface="+mn-lt"/>
                          <a:ea typeface="+mn-ea"/>
                          <a:cs typeface="Leelawadee"/>
                        </a:rPr>
                        <a:t>Reduce per capita municipal solid waste generation to 25% below fiscal year 2015–16 levels by 2025, and 50% below fiscal year 2015–16 levels by 2030 at each campus.</a:t>
                      </a:r>
                    </a:p>
                    <a:p>
                      <a:pPr marL="350838" marR="0" lvl="1" indent="-176213" algn="l" defTabSz="914400" rtl="0" eaLnBrk="1" fontAlgn="auto" latinLnBrk="0" hangingPunct="1">
                        <a:lnSpc>
                          <a:spcPct val="100000"/>
                        </a:lnSpc>
                        <a:spcBef>
                          <a:spcPts val="400"/>
                        </a:spcBef>
                        <a:spcAft>
                          <a:spcPts val="0"/>
                        </a:spcAft>
                        <a:buClrTx/>
                        <a:buSzTx/>
                        <a:buFont typeface="Wingdings" panose="05000000000000000000" pitchFamily="2" charset="2"/>
                        <a:buChar char="Ø"/>
                        <a:tabLst/>
                        <a:defRPr/>
                      </a:pPr>
                      <a:r>
                        <a:rPr kumimoji="0" lang="en-GB" sz="1050" b="1" i="0" u="none" strike="noStrike" kern="1200" cap="none" spc="0" normalizeH="0" baseline="0">
                          <a:ln>
                            <a:noFill/>
                          </a:ln>
                          <a:solidFill>
                            <a:schemeClr val="accent3"/>
                          </a:solidFill>
                          <a:effectLst/>
                          <a:uLnTx/>
                          <a:uFillTx/>
                          <a:latin typeface="+mn-lt"/>
                          <a:ea typeface="+mn-ea"/>
                          <a:cs typeface="Leelawadee"/>
                        </a:rPr>
                        <a:t>pep+ alignment: For our primary plastic packaging in key packaging markets, use 40% or greater recycled content in our plastic packaging by 2035 or sooner</a:t>
                      </a:r>
                      <a:endParaRPr kumimoji="0" lang="en-GB" sz="1050" b="1" i="0" u="none" strike="noStrike" kern="1200" cap="none" spc="0" normalizeH="0" baseline="0" noProof="0">
                        <a:ln>
                          <a:noFill/>
                        </a:ln>
                        <a:solidFill>
                          <a:schemeClr val="accent3"/>
                        </a:solidFill>
                        <a:effectLst/>
                        <a:uLnTx/>
                        <a:uFillTx/>
                        <a:latin typeface="+mn-lt"/>
                        <a:ea typeface="+mn-ea"/>
                        <a:cs typeface="Leelawadee"/>
                      </a:endParaRPr>
                    </a:p>
                    <a:p>
                      <a:pPr marL="120650" marR="0" lvl="0" indent="-1206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GB" sz="1050" b="0" i="0" u="none" strike="noStrike" kern="1200" cap="none" spc="0" normalizeH="0" baseline="0" noProof="0">
                          <a:ln>
                            <a:noFill/>
                          </a:ln>
                          <a:solidFill>
                            <a:schemeClr val="accent3"/>
                          </a:solidFill>
                          <a:effectLst/>
                          <a:highlight>
                            <a:srgbClr val="FFC624"/>
                          </a:highlight>
                          <a:uLnTx/>
                          <a:uFillTx/>
                          <a:latin typeface="+mn-lt"/>
                          <a:ea typeface="+mn-ea"/>
                          <a:cs typeface="Leelawadee"/>
                        </a:rPr>
                        <a:t>Target: </a:t>
                      </a:r>
                      <a:r>
                        <a:rPr kumimoji="0" lang="en-GB" sz="1050" b="0" i="0" u="none" strike="noStrike" kern="1200" cap="none" spc="0" normalizeH="0" baseline="0" noProof="0">
                          <a:ln>
                            <a:noFill/>
                          </a:ln>
                          <a:solidFill>
                            <a:schemeClr val="accent3"/>
                          </a:solidFill>
                          <a:effectLst/>
                          <a:uLnTx/>
                          <a:uFillTx/>
                          <a:latin typeface="+mn-lt"/>
                          <a:ea typeface="+mn-ea"/>
                          <a:cs typeface="Leelawadee"/>
                        </a:rPr>
                        <a:t>Divert 90% of municipal solid waste from the landfill at each campus.</a:t>
                      </a:r>
                    </a:p>
                    <a:p>
                      <a:pPr marL="350838" marR="0" lvl="1" indent="-176213" algn="l" defTabSz="914400" rtl="0" eaLnBrk="1" fontAlgn="auto" latinLnBrk="0" hangingPunct="1">
                        <a:lnSpc>
                          <a:spcPct val="100000"/>
                        </a:lnSpc>
                        <a:spcBef>
                          <a:spcPts val="400"/>
                        </a:spcBef>
                        <a:spcAft>
                          <a:spcPts val="0"/>
                        </a:spcAft>
                        <a:buClrTx/>
                        <a:buSzTx/>
                        <a:buFont typeface="Wingdings" panose="05000000000000000000" pitchFamily="2" charset="2"/>
                        <a:buChar char="Ø"/>
                        <a:tabLst/>
                        <a:defRPr/>
                      </a:pPr>
                      <a:r>
                        <a:rPr kumimoji="0" lang="en-GB" sz="1050" b="1" i="0" u="none" strike="noStrike" kern="1200" cap="none" spc="0" normalizeH="0" baseline="0">
                          <a:ln>
                            <a:noFill/>
                          </a:ln>
                          <a:solidFill>
                            <a:schemeClr val="accent3"/>
                          </a:solidFill>
                          <a:effectLst/>
                          <a:uLnTx/>
                          <a:uFillTx/>
                          <a:latin typeface="+mn-lt"/>
                          <a:ea typeface="+mn-ea"/>
                          <a:cs typeface="Leelawadee"/>
                        </a:rPr>
                        <a:t>pep+ alignment: For our primary plastic packaging in key packaging markets, use 40% or greater recycled content in our plastic packaging by 2035 or sooner</a:t>
                      </a:r>
                      <a:endParaRPr kumimoji="0" lang="en-GB" sz="1050" b="1" i="0" u="none" strike="noStrike" kern="1200" cap="none" spc="0" normalizeH="0" baseline="0" noProof="0">
                        <a:ln>
                          <a:noFill/>
                        </a:ln>
                        <a:solidFill>
                          <a:schemeClr val="accent3"/>
                        </a:solidFill>
                        <a:effectLst/>
                        <a:uLnTx/>
                        <a:uFillTx/>
                        <a:latin typeface="+mn-lt"/>
                        <a:ea typeface="+mn-ea"/>
                        <a:cs typeface="Leelawadee"/>
                      </a:endParaRPr>
                    </a:p>
                    <a:p>
                      <a:pPr marL="120650" marR="0" lvl="0" indent="-1206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GB" sz="1050" b="0" i="0" u="none" strike="noStrike" kern="1200" cap="none" spc="0" normalizeH="0" baseline="0" noProof="0">
                          <a:ln>
                            <a:noFill/>
                          </a:ln>
                          <a:solidFill>
                            <a:schemeClr val="accent3"/>
                          </a:solidFill>
                          <a:effectLst/>
                          <a:highlight>
                            <a:srgbClr val="FFC624"/>
                          </a:highlight>
                          <a:uLnTx/>
                          <a:uFillTx/>
                          <a:latin typeface="+mn-lt"/>
                          <a:ea typeface="+mn-ea"/>
                          <a:cs typeface="Leelawadee"/>
                        </a:rPr>
                        <a:t>Target: </a:t>
                      </a:r>
                      <a:r>
                        <a:rPr kumimoji="0" lang="en-GB" sz="1050" b="0" i="0" u="none" strike="noStrike" kern="1200" cap="none" spc="0" normalizeH="0" baseline="0" noProof="0">
                          <a:ln>
                            <a:noFill/>
                          </a:ln>
                          <a:solidFill>
                            <a:schemeClr val="accent3"/>
                          </a:solidFill>
                          <a:effectLst/>
                          <a:uLnTx/>
                          <a:uFillTx/>
                          <a:latin typeface="+mn-lt"/>
                          <a:ea typeface="+mn-ea"/>
                          <a:cs typeface="Leelawadee"/>
                        </a:rPr>
                        <a:t>Reduce and eliminate single-use plastic items such as bags, </a:t>
                      </a:r>
                      <a:r>
                        <a:rPr kumimoji="0" lang="en-GB" sz="1050" b="0" i="0" u="none" strike="noStrike" kern="1200" cap="none" spc="0" normalizeH="0" baseline="0" noProof="0" err="1">
                          <a:ln>
                            <a:noFill/>
                          </a:ln>
                          <a:solidFill>
                            <a:schemeClr val="accent3"/>
                          </a:solidFill>
                          <a:effectLst/>
                          <a:uLnTx/>
                          <a:uFillTx/>
                          <a:latin typeface="+mn-lt"/>
                          <a:ea typeface="+mn-ea"/>
                          <a:cs typeface="Leelawadee"/>
                        </a:rPr>
                        <a:t>foodware</a:t>
                      </a:r>
                      <a:r>
                        <a:rPr kumimoji="0" lang="en-GB" sz="1050" b="0" i="0" u="none" strike="noStrike" kern="1200" cap="none" spc="0" normalizeH="0" baseline="0" noProof="0">
                          <a:ln>
                            <a:noFill/>
                          </a:ln>
                          <a:solidFill>
                            <a:schemeClr val="accent3"/>
                          </a:solidFill>
                          <a:effectLst/>
                          <a:uLnTx/>
                          <a:uFillTx/>
                          <a:latin typeface="+mn-lt"/>
                          <a:ea typeface="+mn-ea"/>
                          <a:cs typeface="Leelawadee"/>
                        </a:rPr>
                        <a:t> accessory items, and beverage bottles by 2024.</a:t>
                      </a:r>
                    </a:p>
                    <a:p>
                      <a:pPr marL="350838" lvl="1" indent="-176213" rtl="0" fontAlgn="base">
                        <a:spcBef>
                          <a:spcPts val="400"/>
                        </a:spcBef>
                        <a:buFont typeface="Wingdings" panose="05000000000000000000" pitchFamily="2" charset="2"/>
                        <a:buChar char="Ø"/>
                      </a:pPr>
                      <a:r>
                        <a:rPr kumimoji="0" lang="en-US" sz="1050" b="1" i="0" u="none" strike="noStrike" kern="1200" cap="none" spc="0" normalizeH="0" baseline="0">
                          <a:ln>
                            <a:noFill/>
                          </a:ln>
                          <a:solidFill>
                            <a:schemeClr val="accent3"/>
                          </a:solidFill>
                          <a:effectLst/>
                          <a:uLnTx/>
                          <a:uFillTx/>
                          <a:latin typeface="+mn-lt"/>
                          <a:ea typeface="+mn-ea"/>
                          <a:cs typeface="Leelawadee"/>
                        </a:rPr>
                        <a:t>pep+ alignment: For our primary plastic packaging in key packaging markets, achieve an average of 2% year-over-year reduction in our absolute tonnage of virgin plastics </a:t>
                      </a:r>
                      <a:br>
                        <a:rPr kumimoji="0" lang="en-US" sz="1050" b="1" i="0" u="none" strike="noStrike" kern="1200" cap="none" spc="0" normalizeH="0" baseline="0">
                          <a:ln>
                            <a:noFill/>
                          </a:ln>
                          <a:solidFill>
                            <a:schemeClr val="accent3"/>
                          </a:solidFill>
                          <a:effectLst/>
                          <a:uLnTx/>
                          <a:uFillTx/>
                          <a:latin typeface="+mn-lt"/>
                          <a:ea typeface="+mn-ea"/>
                          <a:cs typeface="Leelawadee"/>
                        </a:rPr>
                      </a:br>
                      <a:r>
                        <a:rPr kumimoji="0" lang="en-US" sz="1050" b="1" i="0" u="none" strike="noStrike" kern="1200" cap="none" spc="0" normalizeH="0" baseline="0">
                          <a:ln>
                            <a:noFill/>
                          </a:ln>
                          <a:solidFill>
                            <a:schemeClr val="accent3"/>
                          </a:solidFill>
                          <a:effectLst/>
                          <a:uLnTx/>
                          <a:uFillTx/>
                          <a:latin typeface="+mn-lt"/>
                          <a:ea typeface="+mn-ea"/>
                          <a:cs typeface="Leelawadee"/>
                        </a:rPr>
                        <a:t>through 2030 </a:t>
                      </a:r>
                      <a:r>
                        <a:rPr kumimoji="0" lang="en-US" sz="1050" b="0" i="0" u="none" strike="noStrike" kern="1200" cap="none" spc="0" normalizeH="0" baseline="0">
                          <a:ln>
                            <a:noFill/>
                          </a:ln>
                          <a:solidFill>
                            <a:schemeClr val="accent3"/>
                          </a:solidFill>
                          <a:effectLst/>
                          <a:uLnTx/>
                          <a:uFillTx/>
                          <a:latin typeface="+mn-lt"/>
                          <a:ea typeface="+mn-ea"/>
                          <a:cs typeface="Leelawadee"/>
                        </a:rPr>
                        <a:t>​</a:t>
                      </a:r>
                    </a:p>
                  </a:txBody>
                  <a:tcPr marL="27432" marR="27432" marT="27432" marB="27432">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bl>
          </a:graphicData>
        </a:graphic>
      </p:graphicFrame>
      <p:pic>
        <p:nvPicPr>
          <p:cNvPr id="17" name="Picture 16" descr="A blue and green windmill with green arrows&#10;&#10;Description automatically generated">
            <a:extLst>
              <a:ext uri="{FF2B5EF4-FFF2-40B4-BE49-F238E27FC236}">
                <a16:creationId xmlns:a16="http://schemas.microsoft.com/office/drawing/2014/main" id="{DB3F2ADF-B137-55B9-4013-401F8A1B8C0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sp>
        <p:nvSpPr>
          <p:cNvPr id="19" name="TextBox 18">
            <a:extLst>
              <a:ext uri="{FF2B5EF4-FFF2-40B4-BE49-F238E27FC236}">
                <a16:creationId xmlns:a16="http://schemas.microsoft.com/office/drawing/2014/main" id="{6BA02E3F-FCE2-272D-3535-7087F1290310}"/>
              </a:ext>
            </a:extLst>
          </p:cNvPr>
          <p:cNvSpPr txBox="1"/>
          <p:nvPr/>
        </p:nvSpPr>
        <p:spPr>
          <a:xfrm>
            <a:off x="1981200" y="6548794"/>
            <a:ext cx="7006895" cy="123111"/>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800" i="0" u="none" strike="noStrike" kern="1200" cap="none" spc="0" normalizeH="0" baseline="0" noProof="0">
                <a:ln>
                  <a:noFill/>
                </a:ln>
                <a:solidFill>
                  <a:schemeClr val="accent3"/>
                </a:solidFill>
                <a:effectLst/>
                <a:uLnTx/>
                <a:uFillTx/>
                <a:ea typeface="+mn-ea"/>
                <a:cs typeface="Leelawadee" panose="020B0502040204020203" pitchFamily="34" charset="-34"/>
              </a:rPr>
              <a:t>* These reduction targets have not been set yet. </a:t>
            </a:r>
          </a:p>
        </p:txBody>
      </p:sp>
      <p:sp>
        <p:nvSpPr>
          <p:cNvPr id="21" name="TextBox 20">
            <a:extLst>
              <a:ext uri="{FF2B5EF4-FFF2-40B4-BE49-F238E27FC236}">
                <a16:creationId xmlns:a16="http://schemas.microsoft.com/office/drawing/2014/main" id="{B1A537D5-A88B-6DFD-628A-10B64684C2D5}"/>
              </a:ext>
            </a:extLst>
          </p:cNvPr>
          <p:cNvSpPr txBox="1"/>
          <p:nvPr/>
        </p:nvSpPr>
        <p:spPr>
          <a:xfrm>
            <a:off x="8302752" y="6225540"/>
            <a:ext cx="3381249" cy="549910"/>
          </a:xfrm>
          <a:prstGeom prst="rect">
            <a:avLst/>
          </a:prstGeom>
          <a:solidFill>
            <a:srgbClr val="8EBC29"/>
          </a:solidFill>
        </p:spPr>
        <p:txBody>
          <a:bodyPr wrap="non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a:ln>
                  <a:noFill/>
                </a:ln>
                <a:solidFill>
                  <a:schemeClr val="bg1"/>
                </a:solidFill>
                <a:effectLst/>
                <a:uLnTx/>
                <a:uFillTx/>
                <a:cs typeface="Leelawadee" panose="020B0502040204020203" pitchFamily="34" charset="-34"/>
              </a:rPr>
              <a:t>No common focus areas were identified across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a:ln>
                  <a:noFill/>
                </a:ln>
                <a:solidFill>
                  <a:schemeClr val="bg1"/>
                </a:solidFill>
                <a:effectLst/>
                <a:uLnTx/>
                <a:uFillTx/>
                <a:cs typeface="Leelawadee" panose="020B0502040204020203" pitchFamily="34" charset="-34"/>
              </a:rPr>
              <a:t>Positive Agriculture and Positive Choices</a:t>
            </a:r>
            <a:br>
              <a:rPr kumimoji="0" lang="en-US" sz="1050" b="0" i="1" u="none" strike="noStrike" kern="0" cap="none" spc="0" normalizeH="0" baseline="0" noProof="0">
                <a:ln>
                  <a:noFill/>
                </a:ln>
                <a:solidFill>
                  <a:schemeClr val="bg1"/>
                </a:solidFill>
                <a:effectLst/>
                <a:uLnTx/>
                <a:uFillTx/>
                <a:cs typeface="Leelawadee" panose="020B0502040204020203" pitchFamily="34" charset="-34"/>
              </a:rPr>
            </a:br>
            <a:r>
              <a:rPr kumimoji="0" lang="en-US" sz="1050" b="0" i="1" u="none" strike="noStrike" kern="0" cap="none" spc="0" normalizeH="0" baseline="0" noProof="0">
                <a:ln>
                  <a:noFill/>
                </a:ln>
                <a:solidFill>
                  <a:schemeClr val="bg1"/>
                </a:solidFill>
                <a:effectLst/>
                <a:uLnTx/>
                <a:uFillTx/>
                <a:cs typeface="Leelawadee" panose="020B0502040204020203" pitchFamily="34" charset="-34"/>
              </a:rPr>
              <a:t>(PepsiCo) or Social and Governance (UCOP.)</a:t>
            </a:r>
          </a:p>
        </p:txBody>
      </p:sp>
      <p:pic>
        <p:nvPicPr>
          <p:cNvPr id="4" name="Picture 2">
            <a:extLst>
              <a:ext uri="{FF2B5EF4-FFF2-40B4-BE49-F238E27FC236}">
                <a16:creationId xmlns:a16="http://schemas.microsoft.com/office/drawing/2014/main" id="{29BFBE53-5043-9797-893C-30C588F6170B}"/>
              </a:ext>
            </a:extLst>
          </p:cNvPr>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18253" t="20611" r="20197" b="20611"/>
          <a:stretch>
            <a:fillRect/>
          </a:stretch>
        </p:blipFill>
        <p:spPr bwMode="auto">
          <a:xfrm>
            <a:off x="10624457" y="443682"/>
            <a:ext cx="1300842" cy="455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6259230"/>
      </p:ext>
    </p:extLst>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D75D8D-7A8F-728F-79F4-F8618D5628D2}"/>
            </a:ext>
          </a:extLst>
        </p:cNvPr>
        <p:cNvGrpSpPr/>
        <p:nvPr/>
      </p:nvGrpSpPr>
      <p:grpSpPr>
        <a:xfrm>
          <a:off x="0" y="0"/>
          <a:ext cx="0" cy="0"/>
          <a:chOff x="0" y="0"/>
          <a:chExt cx="0" cy="0"/>
        </a:xfrm>
      </p:grpSpPr>
      <p:pic>
        <p:nvPicPr>
          <p:cNvPr id="12290" name="Picture 2">
            <a:extLst>
              <a:ext uri="{FF2B5EF4-FFF2-40B4-BE49-F238E27FC236}">
                <a16:creationId xmlns:a16="http://schemas.microsoft.com/office/drawing/2014/main" id="{1EE9D048-C9D8-5782-648B-5C747304F1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304800" y="1571850"/>
            <a:ext cx="3714300" cy="3714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4890520"/>
      </p:ext>
    </p:extLst>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E827C2-BCA2-B651-08F8-C96180F25E66}"/>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DE9D69D7-EF6E-5F62-4B53-B308E0BE722E}"/>
              </a:ext>
            </a:extLst>
          </p:cNvPr>
          <p:cNvGraphicFramePr>
            <a:graphicFrameLocks/>
          </p:cNvGraphicFramePr>
          <p:nvPr>
            <p:custDataLst>
              <p:tags r:id="rId1"/>
            </p:custDataLst>
            <p:extLst>
              <p:ext uri="{D42A27DB-BD31-4B8C-83A1-F6EECF244321}">
                <p14:modId xmlns:p14="http://schemas.microsoft.com/office/powerpoint/2010/main" val="18240605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7" name="think-cell data - do not delete" hidden="1">
                        <a:extLst>
                          <a:ext uri="{FF2B5EF4-FFF2-40B4-BE49-F238E27FC236}">
                            <a16:creationId xmlns:a16="http://schemas.microsoft.com/office/drawing/2014/main" id="{DE9D69D7-EF6E-5F62-4B53-B308E0BE722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8" name="Picture 2">
            <a:extLst>
              <a:ext uri="{FF2B5EF4-FFF2-40B4-BE49-F238E27FC236}">
                <a16:creationId xmlns:a16="http://schemas.microsoft.com/office/drawing/2014/main" id="{57D1405E-88D3-3801-36E9-D51C5AA5892D}"/>
              </a:ext>
            </a:extLst>
          </p:cNvPr>
          <p:cNvPicPr>
            <a:picLocks noGrp="1" noChangeAspect="1" noChangeArrowheads="1"/>
          </p:cNvPicPr>
          <p:nvPr>
            <p:ph type="pic" sz="quarter" idx="14"/>
          </p:nvPr>
        </p:nvPicPr>
        <p:blipFill rotWithShape="1">
          <a:blip r:embed="rId6">
            <a:extLst>
              <a:ext uri="{28A0092B-C50C-407E-A947-70E740481C1C}">
                <a14:useLocalDpi xmlns:a14="http://schemas.microsoft.com/office/drawing/2010/main" val="0"/>
              </a:ext>
            </a:extLst>
          </a:blip>
          <a:srcRect l="-15523" t="-31501" r="-25057" b="-26652"/>
          <a:stretch>
            <a:fillRect/>
          </a:stretch>
        </p:blipFill>
        <p:spPr bwMode="auto">
          <a:xfrm>
            <a:off x="0" y="0"/>
            <a:ext cx="609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Single Corner Rounded 10">
            <a:extLst>
              <a:ext uri="{FF2B5EF4-FFF2-40B4-BE49-F238E27FC236}">
                <a16:creationId xmlns:a16="http://schemas.microsoft.com/office/drawing/2014/main" id="{2DB1E79F-4983-F706-6DB8-5B3E0C0EE77B}"/>
              </a:ext>
            </a:extLst>
          </p:cNvPr>
          <p:cNvSpPr>
            <a:spLocks/>
          </p:cNvSpPr>
          <p:nvPr/>
        </p:nvSpPr>
        <p:spPr>
          <a:xfrm>
            <a:off x="6300438" y="825872"/>
            <a:ext cx="5852160" cy="66792"/>
          </a:xfrm>
          <a:prstGeom prst="round1Rect">
            <a:avLst>
              <a:gd name="adj" fmla="val 3618"/>
            </a:avLst>
          </a:prstGeom>
          <a:solidFill>
            <a:srgbClr val="0F440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182880" numCol="1" spcCol="38100" rtlCol="0" anchor="b">
            <a:noAutofit/>
          </a:bodyPr>
          <a:lstStyle/>
          <a:p>
            <a:pPr defTabSz="914400"/>
            <a:r>
              <a:rPr kumimoji="0" lang="en-US" sz="3200" b="0" i="0" u="none" strike="noStrike" kern="1200" cap="all" spc="0" normalizeH="0" baseline="0" noProof="0">
                <a:ln>
                  <a:noFill/>
                </a:ln>
                <a:solidFill>
                  <a:srgbClr val="0F440E"/>
                </a:solidFill>
                <a:effectLst/>
                <a:uLnTx/>
                <a:uFillTx/>
                <a:latin typeface="GT Pressura LCG Black"/>
                <a:ea typeface="+mj-ea"/>
                <a:cs typeface="+mj-cs"/>
              </a:rPr>
              <a:t>KEY TAKEAWAYS</a:t>
            </a:r>
            <a:endParaRPr lang="en-US" b="1">
              <a:solidFill>
                <a:srgbClr val="0F440E"/>
              </a:solidFill>
              <a:latin typeface="+mj-lt"/>
            </a:endParaRPr>
          </a:p>
        </p:txBody>
      </p:sp>
      <p:pic>
        <p:nvPicPr>
          <p:cNvPr id="12" name="Picture 11">
            <a:extLst>
              <a:ext uri="{FF2B5EF4-FFF2-40B4-BE49-F238E27FC236}">
                <a16:creationId xmlns:a16="http://schemas.microsoft.com/office/drawing/2014/main" id="{B2374F88-B6CE-1956-BC92-509F228D1F6F}"/>
              </a:ext>
            </a:extLst>
          </p:cNvPr>
          <p:cNvPicPr>
            <a:picLocks noChangeAspect="1"/>
          </p:cNvPicPr>
          <p:nvPr/>
        </p:nvPicPr>
        <p:blipFill>
          <a:blip r:embed="rId7"/>
          <a:srcRect l="24821" r="18929"/>
          <a:stretch>
            <a:fillRect/>
          </a:stretch>
        </p:blipFill>
        <p:spPr>
          <a:xfrm rot="16200000">
            <a:off x="2520059" y="3282059"/>
            <a:ext cx="6857999" cy="293883"/>
          </a:xfrm>
          <a:custGeom>
            <a:avLst/>
            <a:gdLst>
              <a:gd name="connsiteX0" fmla="*/ 6857999 w 6857999"/>
              <a:gd name="connsiteY0" fmla="*/ 0 h 293883"/>
              <a:gd name="connsiteX1" fmla="*/ 6857999 w 6857999"/>
              <a:gd name="connsiteY1" fmla="*/ 293883 h 293883"/>
              <a:gd name="connsiteX2" fmla="*/ 0 w 6857999"/>
              <a:gd name="connsiteY2" fmla="*/ 293883 h 293883"/>
              <a:gd name="connsiteX3" fmla="*/ 0 w 6857999"/>
              <a:gd name="connsiteY3" fmla="*/ 0 h 293883"/>
            </a:gdLst>
            <a:ahLst/>
            <a:cxnLst>
              <a:cxn ang="0">
                <a:pos x="connsiteX0" y="connsiteY0"/>
              </a:cxn>
              <a:cxn ang="0">
                <a:pos x="connsiteX1" y="connsiteY1"/>
              </a:cxn>
              <a:cxn ang="0">
                <a:pos x="connsiteX2" y="connsiteY2"/>
              </a:cxn>
              <a:cxn ang="0">
                <a:pos x="connsiteX3" y="connsiteY3"/>
              </a:cxn>
            </a:cxnLst>
            <a:rect l="l" t="t" r="r" b="b"/>
            <a:pathLst>
              <a:path w="6857999" h="293883">
                <a:moveTo>
                  <a:pt x="6857999" y="0"/>
                </a:moveTo>
                <a:lnTo>
                  <a:pt x="6857999" y="293883"/>
                </a:lnTo>
                <a:lnTo>
                  <a:pt x="0" y="293883"/>
                </a:lnTo>
                <a:lnTo>
                  <a:pt x="0" y="0"/>
                </a:lnTo>
                <a:close/>
              </a:path>
            </a:pathLst>
          </a:custGeom>
          <a:effectLst>
            <a:outerShdw blurRad="50800" dist="38100" dir="10800000" algn="r" rotWithShape="0">
              <a:prstClr val="black">
                <a:alpha val="20000"/>
              </a:prstClr>
            </a:outerShdw>
          </a:effectLst>
        </p:spPr>
      </p:pic>
      <p:sp>
        <p:nvSpPr>
          <p:cNvPr id="13" name="Rectangle: Rounded Corners 12">
            <a:extLst>
              <a:ext uri="{FF2B5EF4-FFF2-40B4-BE49-F238E27FC236}">
                <a16:creationId xmlns:a16="http://schemas.microsoft.com/office/drawing/2014/main" id="{36C8E64A-C0B5-37CD-D290-8A319780126D}"/>
              </a:ext>
            </a:extLst>
          </p:cNvPr>
          <p:cNvSpPr>
            <a:spLocks/>
          </p:cNvSpPr>
          <p:nvPr/>
        </p:nvSpPr>
        <p:spPr>
          <a:xfrm rot="10800000" flipH="1" flipV="1">
            <a:off x="6300438" y="1062650"/>
            <a:ext cx="5586761" cy="1629105"/>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pPr>
              <a:defRPr/>
            </a:pPr>
            <a:r>
              <a:rPr lang="en-GB" sz="2000" b="1">
                <a:solidFill>
                  <a:srgbClr val="8EBC29"/>
                </a:solidFill>
              </a:rPr>
              <a:t>Sustainable Sourcing</a:t>
            </a:r>
            <a:endParaRPr lang="en-US" sz="2000" b="1">
              <a:solidFill>
                <a:srgbClr val="8EBC29"/>
              </a:solidFill>
            </a:endParaRPr>
          </a:p>
        </p:txBody>
      </p:sp>
      <p:sp>
        <p:nvSpPr>
          <p:cNvPr id="14" name="Oval 13">
            <a:extLst>
              <a:ext uri="{FF2B5EF4-FFF2-40B4-BE49-F238E27FC236}">
                <a16:creationId xmlns:a16="http://schemas.microsoft.com/office/drawing/2014/main" id="{DA630517-1F89-F693-5638-D8C7694AE469}"/>
              </a:ext>
            </a:extLst>
          </p:cNvPr>
          <p:cNvSpPr/>
          <p:nvPr/>
        </p:nvSpPr>
        <p:spPr>
          <a:xfrm>
            <a:off x="6375234" y="1139687"/>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1D1B37AD-8F4A-B90F-9C65-F0FC6C158BED}"/>
              </a:ext>
            </a:extLst>
          </p:cNvPr>
          <p:cNvSpPr>
            <a:spLocks/>
          </p:cNvSpPr>
          <p:nvPr/>
        </p:nvSpPr>
        <p:spPr>
          <a:xfrm rot="10800000" flipH="1" flipV="1">
            <a:off x="6386385" y="1679433"/>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fontAlgn="base">
              <a:defRPr/>
            </a:pPr>
            <a:r>
              <a:rPr lang="en-GB" sz="1400">
                <a:solidFill>
                  <a:schemeClr val="bg1"/>
                </a:solidFill>
              </a:rPr>
              <a:t>(University of California at Irvine) UCI and PepsiCo both promote sustainable ingredient sourcing and procurement, aiming to expand responsible purchasing.</a:t>
            </a:r>
          </a:p>
        </p:txBody>
      </p:sp>
      <p:sp>
        <p:nvSpPr>
          <p:cNvPr id="16" name="Rectangle: Rounded Corners 15">
            <a:extLst>
              <a:ext uri="{FF2B5EF4-FFF2-40B4-BE49-F238E27FC236}">
                <a16:creationId xmlns:a16="http://schemas.microsoft.com/office/drawing/2014/main" id="{7ACA7E18-DE3C-23D3-7E82-DFE87D4EB33A}"/>
              </a:ext>
            </a:extLst>
          </p:cNvPr>
          <p:cNvSpPr>
            <a:spLocks/>
          </p:cNvSpPr>
          <p:nvPr/>
        </p:nvSpPr>
        <p:spPr>
          <a:xfrm rot="10800000" flipH="1" flipV="1">
            <a:off x="6300438" y="2779938"/>
            <a:ext cx="5586761" cy="1629105"/>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pPr>
              <a:defRPr/>
            </a:pPr>
            <a:r>
              <a:rPr lang="en-GB" sz="2000" b="1">
                <a:solidFill>
                  <a:srgbClr val="8EBC29"/>
                </a:solidFill>
              </a:rPr>
              <a:t>Emissions and Water Reduction</a:t>
            </a:r>
            <a:endParaRPr lang="en-US" sz="2000" b="1">
              <a:solidFill>
                <a:srgbClr val="8EBC29"/>
              </a:solidFill>
            </a:endParaRPr>
          </a:p>
        </p:txBody>
      </p:sp>
      <p:sp>
        <p:nvSpPr>
          <p:cNvPr id="17" name="Oval 16">
            <a:extLst>
              <a:ext uri="{FF2B5EF4-FFF2-40B4-BE49-F238E27FC236}">
                <a16:creationId xmlns:a16="http://schemas.microsoft.com/office/drawing/2014/main" id="{9A44E4BB-C9DE-56E4-90F7-044DBB6E9B2C}"/>
              </a:ext>
            </a:extLst>
          </p:cNvPr>
          <p:cNvSpPr/>
          <p:nvPr/>
        </p:nvSpPr>
        <p:spPr>
          <a:xfrm>
            <a:off x="6375234" y="2856975"/>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73F7716F-9C2E-2D51-6415-1E05E6340349}"/>
              </a:ext>
            </a:extLst>
          </p:cNvPr>
          <p:cNvSpPr>
            <a:spLocks/>
          </p:cNvSpPr>
          <p:nvPr/>
        </p:nvSpPr>
        <p:spPr>
          <a:xfrm rot="10800000" flipH="1" flipV="1">
            <a:off x="6386385" y="3336416"/>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fontAlgn="base">
              <a:defRPr/>
            </a:pPr>
            <a:r>
              <a:rPr lang="en-GB" sz="1400">
                <a:solidFill>
                  <a:schemeClr val="bg1"/>
                </a:solidFill>
              </a:rPr>
              <a:t>Both target lower greenhouse gas emissions and improved water efficiency, committing to measurable reductions across operations and supply chains by 2030.</a:t>
            </a:r>
          </a:p>
        </p:txBody>
      </p:sp>
      <p:sp>
        <p:nvSpPr>
          <p:cNvPr id="19" name="Rectangle: Rounded Corners 18">
            <a:extLst>
              <a:ext uri="{FF2B5EF4-FFF2-40B4-BE49-F238E27FC236}">
                <a16:creationId xmlns:a16="http://schemas.microsoft.com/office/drawing/2014/main" id="{98B9E09F-EB79-6C0C-C546-023C84F278BE}"/>
              </a:ext>
            </a:extLst>
          </p:cNvPr>
          <p:cNvSpPr>
            <a:spLocks/>
          </p:cNvSpPr>
          <p:nvPr/>
        </p:nvSpPr>
        <p:spPr>
          <a:xfrm rot="10800000" flipH="1" flipV="1">
            <a:off x="6300438" y="4508377"/>
            <a:ext cx="5586761" cy="1629105"/>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pPr>
              <a:defRPr/>
            </a:pPr>
            <a:r>
              <a:rPr lang="en-GB" sz="2000" b="1">
                <a:solidFill>
                  <a:srgbClr val="8EBC29"/>
                </a:solidFill>
              </a:rPr>
              <a:t>Waste and Packaging</a:t>
            </a:r>
            <a:endParaRPr lang="en-US" sz="2000" b="1">
              <a:solidFill>
                <a:srgbClr val="8EBC29"/>
              </a:solidFill>
            </a:endParaRPr>
          </a:p>
        </p:txBody>
      </p:sp>
      <p:sp>
        <p:nvSpPr>
          <p:cNvPr id="20" name="Oval 19">
            <a:extLst>
              <a:ext uri="{FF2B5EF4-FFF2-40B4-BE49-F238E27FC236}">
                <a16:creationId xmlns:a16="http://schemas.microsoft.com/office/drawing/2014/main" id="{6B4C65E4-5CAB-5BA1-E228-B4AB10B4D10B}"/>
              </a:ext>
            </a:extLst>
          </p:cNvPr>
          <p:cNvSpPr/>
          <p:nvPr/>
        </p:nvSpPr>
        <p:spPr>
          <a:xfrm>
            <a:off x="6375234" y="4585414"/>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0EECC998-F4EC-4EED-B37F-5130750F9B92}"/>
              </a:ext>
            </a:extLst>
          </p:cNvPr>
          <p:cNvSpPr>
            <a:spLocks/>
          </p:cNvSpPr>
          <p:nvPr/>
        </p:nvSpPr>
        <p:spPr>
          <a:xfrm rot="10800000" flipH="1" flipV="1">
            <a:off x="6386385" y="5125160"/>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a:defRPr/>
            </a:pPr>
            <a:r>
              <a:rPr lang="en-GB" sz="1400">
                <a:solidFill>
                  <a:schemeClr val="bg1"/>
                </a:solidFill>
              </a:rPr>
              <a:t>(and PepsiCo share focus areas to minimise the use of single-use plastics and reduce municipal waste by 2030.</a:t>
            </a:r>
          </a:p>
        </p:txBody>
      </p:sp>
      <p:pic>
        <p:nvPicPr>
          <p:cNvPr id="2" name="Graphic 1">
            <a:extLst>
              <a:ext uri="{FF2B5EF4-FFF2-40B4-BE49-F238E27FC236}">
                <a16:creationId xmlns:a16="http://schemas.microsoft.com/office/drawing/2014/main" id="{011A971C-421B-2927-57F7-4687699A70B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11495" y="1175948"/>
            <a:ext cx="333962" cy="333962"/>
          </a:xfrm>
          <a:prstGeom prst="rect">
            <a:avLst/>
          </a:prstGeom>
        </p:spPr>
      </p:pic>
      <p:pic>
        <p:nvPicPr>
          <p:cNvPr id="4" name="Graphic 3">
            <a:extLst>
              <a:ext uri="{FF2B5EF4-FFF2-40B4-BE49-F238E27FC236}">
                <a16:creationId xmlns:a16="http://schemas.microsoft.com/office/drawing/2014/main" id="{1B8AE7C0-4535-C39E-0B6E-E2064380369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452581" y="2934322"/>
            <a:ext cx="251792" cy="251792"/>
          </a:xfrm>
          <a:prstGeom prst="rect">
            <a:avLst/>
          </a:prstGeom>
        </p:spPr>
      </p:pic>
      <p:pic>
        <p:nvPicPr>
          <p:cNvPr id="6" name="Graphic 5">
            <a:extLst>
              <a:ext uri="{FF2B5EF4-FFF2-40B4-BE49-F238E27FC236}">
                <a16:creationId xmlns:a16="http://schemas.microsoft.com/office/drawing/2014/main" id="{4982009F-CEFE-1698-74B6-14397CA1BC6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448971" y="4659151"/>
            <a:ext cx="259010" cy="259010"/>
          </a:xfrm>
          <a:prstGeom prst="rect">
            <a:avLst/>
          </a:prstGeom>
        </p:spPr>
      </p:pic>
    </p:spTree>
    <p:extLst>
      <p:ext uri="{BB962C8B-B14F-4D97-AF65-F5344CB8AC3E}">
        <p14:creationId xmlns:p14="http://schemas.microsoft.com/office/powerpoint/2010/main" val="3412800509"/>
      </p:ext>
    </p:extLst>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2EEB13-2134-54A1-6C14-50EC7BFA30F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97DA181-0E38-7BB7-A292-16160B2E1F3E}"/>
              </a:ext>
            </a:extLst>
          </p:cNvPr>
          <p:cNvSpPr>
            <a:spLocks noGrp="1"/>
          </p:cNvSpPr>
          <p:nvPr>
            <p:ph type="title"/>
          </p:nvPr>
        </p:nvSpPr>
        <p:spPr>
          <a:xfrm>
            <a:off x="304798" y="246888"/>
            <a:ext cx="11585448" cy="969264"/>
          </a:xfrm>
        </p:spPr>
        <p:txBody>
          <a:bodyPr/>
          <a:lstStyle/>
          <a:p>
            <a:pPr lvl="0"/>
            <a:r>
              <a:rPr lang="en-GB" sz="2800"/>
              <a:t>UNIVERSITY OF CALIFORNIA AT IRVINE’S SUSTAINABILITY FOCUS AREAS</a:t>
            </a:r>
            <a:br>
              <a:rPr lang="en-GB" sz="3000"/>
            </a:br>
            <a:r>
              <a:rPr lang="en-GB" sz="1800" i="1"/>
              <a:t>And how these focus areas align with pep+ pillars</a:t>
            </a:r>
            <a:endParaRPr lang="en-US" sz="1800" i="1"/>
          </a:p>
        </p:txBody>
      </p:sp>
      <p:pic>
        <p:nvPicPr>
          <p:cNvPr id="13" name="Picture 2">
            <a:extLst>
              <a:ext uri="{FF2B5EF4-FFF2-40B4-BE49-F238E27FC236}">
                <a16:creationId xmlns:a16="http://schemas.microsoft.com/office/drawing/2014/main" id="{30D1725A-0251-D968-54EB-BB5A3E2B18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1103642" y="123825"/>
            <a:ext cx="783558" cy="783558"/>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Top Corners Rounded 13">
            <a:extLst>
              <a:ext uri="{FF2B5EF4-FFF2-40B4-BE49-F238E27FC236}">
                <a16:creationId xmlns:a16="http://schemas.microsoft.com/office/drawing/2014/main" id="{4B70B777-8024-229A-1EC8-B0D9E3977217}"/>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5" name="Table 4">
            <a:extLst>
              <a:ext uri="{FF2B5EF4-FFF2-40B4-BE49-F238E27FC236}">
                <a16:creationId xmlns:a16="http://schemas.microsoft.com/office/drawing/2014/main" id="{F13FD602-4676-ED29-34A2-4891D7BC2136}"/>
              </a:ext>
            </a:extLst>
          </p:cNvPr>
          <p:cNvGraphicFramePr>
            <a:graphicFrameLocks noGrp="1"/>
          </p:cNvGraphicFramePr>
          <p:nvPr>
            <p:extLst>
              <p:ext uri="{D42A27DB-BD31-4B8C-83A1-F6EECF244321}">
                <p14:modId xmlns:p14="http://schemas.microsoft.com/office/powerpoint/2010/main" val="3746915464"/>
              </p:ext>
            </p:extLst>
          </p:nvPr>
        </p:nvGraphicFramePr>
        <p:xfrm>
          <a:off x="-7620" y="1148230"/>
          <a:ext cx="11986260" cy="5250815"/>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3332480">
                  <a:extLst>
                    <a:ext uri="{9D8B030D-6E8A-4147-A177-3AD203B41FA5}">
                      <a16:colId xmlns:a16="http://schemas.microsoft.com/office/drawing/2014/main" val="2382844442"/>
                    </a:ext>
                  </a:extLst>
                </a:gridCol>
                <a:gridCol w="3332480">
                  <a:extLst>
                    <a:ext uri="{9D8B030D-6E8A-4147-A177-3AD203B41FA5}">
                      <a16:colId xmlns:a16="http://schemas.microsoft.com/office/drawing/2014/main" val="957515009"/>
                    </a:ext>
                  </a:extLst>
                </a:gridCol>
                <a:gridCol w="3332480">
                  <a:extLst>
                    <a:ext uri="{9D8B030D-6E8A-4147-A177-3AD203B41FA5}">
                      <a16:colId xmlns:a16="http://schemas.microsoft.com/office/drawing/2014/main" val="2353111847"/>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ts val="1575"/>
                        </a:lnSpc>
                      </a:pPr>
                      <a:r>
                        <a:rPr lang="en-US" sz="1200" b="1" i="0">
                          <a:solidFill>
                            <a:schemeClr val="bg1"/>
                          </a:solidFill>
                          <a:effectLst/>
                          <a:latin typeface="+mn-lt"/>
                          <a:cs typeface="Leelawadee"/>
                        </a:rPr>
                        <a:t>Environment</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ts val="1575"/>
                        </a:lnSpc>
                      </a:pPr>
                      <a:r>
                        <a:rPr lang="en-US" sz="1200" b="1" i="0">
                          <a:solidFill>
                            <a:schemeClr val="bg1"/>
                          </a:solidFill>
                          <a:effectLst/>
                          <a:latin typeface="+mn-lt"/>
                          <a:cs typeface="Leelawadee"/>
                        </a:rPr>
                        <a:t>Social​</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ts val="1575"/>
                        </a:lnSpc>
                      </a:pPr>
                      <a:r>
                        <a:rPr lang="en-US" sz="1200" b="1" i="0">
                          <a:solidFill>
                            <a:schemeClr val="bg1"/>
                          </a:solidFill>
                          <a:effectLst/>
                          <a:latin typeface="+mn-lt"/>
                          <a:cs typeface="Leelawadee"/>
                        </a:rPr>
                        <a:t>Governance</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1097280">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954F07"/>
                          </a:solidFill>
                          <a:latin typeface="+mj-lt"/>
                          <a:ea typeface="+mn-ea"/>
                          <a:cs typeface="Leelawadee"/>
                        </a:rPr>
                        <a:t>POSITIVE </a:t>
                      </a:r>
                      <a:br>
                        <a:rPr lang="en-US" sz="1400" kern="1200">
                          <a:solidFill>
                            <a:srgbClr val="954F07"/>
                          </a:solidFill>
                          <a:latin typeface="+mj-lt"/>
                          <a:ea typeface="+mn-ea"/>
                          <a:cs typeface="Leelawadee"/>
                        </a:rPr>
                      </a:br>
                      <a:r>
                        <a:rPr lang="en-US" sz="1400" kern="1200">
                          <a:solidFill>
                            <a:srgbClr val="954F07"/>
                          </a:solidFill>
                          <a:latin typeface="+mj-lt"/>
                          <a:ea typeface="+mn-ea"/>
                          <a:cs typeface="Leelawadee"/>
                        </a:rPr>
                        <a:t>AGRICULTURE</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9F0A"/>
                    </a:solidFill>
                  </a:tcPr>
                </a:tc>
                <a:tc>
                  <a:txBody>
                    <a:bodyPr/>
                    <a:lstStyle/>
                    <a:p>
                      <a:pPr marL="120650" marR="0" lvl="0" indent="-1206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sz="1050" b="0" i="0" u="none" strike="noStrike" kern="1200">
                          <a:solidFill>
                            <a:schemeClr val="accent3"/>
                          </a:solidFill>
                          <a:effectLst/>
                          <a:highlight>
                            <a:srgbClr val="FFC624"/>
                          </a:highlight>
                          <a:latin typeface="+mn-lt"/>
                          <a:ea typeface="+mn-ea"/>
                          <a:cs typeface="+mn-cs"/>
                        </a:rPr>
                        <a:t>Target</a:t>
                      </a:r>
                      <a:r>
                        <a:rPr kumimoji="0" lang="en-GB" sz="1050" b="0" i="0" u="none" strike="noStrike" kern="1200" cap="none" spc="0" normalizeH="0" baseline="0">
                          <a:ln>
                            <a:noFill/>
                          </a:ln>
                          <a:solidFill>
                            <a:schemeClr val="accent3"/>
                          </a:solidFill>
                          <a:effectLst/>
                          <a:uLnTx/>
                          <a:uFillTx/>
                          <a:latin typeface="+mn-lt"/>
                          <a:ea typeface="+mn-ea"/>
                          <a:cs typeface="Leelawadee"/>
                        </a:rPr>
                        <a:t>: Achieve 25% sustainable food purchasing by 2030</a:t>
                      </a:r>
                    </a:p>
                  </a:txBody>
                  <a:tcPr marL="27432" marR="27432" marT="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a:ln>
                            <a:noFill/>
                          </a:ln>
                          <a:solidFill>
                            <a:schemeClr val="accent3"/>
                          </a:solidFill>
                          <a:effectLst/>
                          <a:uLnTx/>
                          <a:uFillTx/>
                          <a:latin typeface="+mn-lt"/>
                          <a:ea typeface="+mn-ea"/>
                          <a:cs typeface="Leelawadee"/>
                        </a:rPr>
                        <a:t>Not a focus area for the customer.</a:t>
                      </a:r>
                      <a:endParaRPr kumimoji="0" lang="en-US" sz="1050" b="0" i="0" u="none" strike="noStrike" kern="1200" cap="none" spc="0" normalizeH="0" baseline="0" noProof="0">
                        <a:ln>
                          <a:noFill/>
                        </a:ln>
                        <a:solidFill>
                          <a:schemeClr val="accent3"/>
                        </a:solidFill>
                        <a:effectLst/>
                        <a:uLnTx/>
                        <a:uFillTx/>
                        <a:latin typeface="+mn-lt"/>
                        <a:ea typeface="+mn-ea"/>
                        <a:cs typeface="Leelawadee"/>
                      </a:endParaRPr>
                    </a:p>
                  </a:txBody>
                  <a:tcPr marL="27432" marR="27432" marT="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a:ln>
                            <a:noFill/>
                          </a:ln>
                          <a:solidFill>
                            <a:schemeClr val="accent3"/>
                          </a:solidFill>
                          <a:effectLst/>
                          <a:uLnTx/>
                          <a:uFillTx/>
                          <a:latin typeface="+mn-lt"/>
                          <a:ea typeface="+mn-ea"/>
                          <a:cs typeface="Leelawadee"/>
                        </a:rPr>
                        <a:t>Not a focus area for the customer.</a:t>
                      </a:r>
                      <a:endParaRPr kumimoji="0" lang="en-US" sz="1050" b="0" i="0" u="none" strike="noStrike" kern="1200" cap="none" spc="0" normalizeH="0" baseline="0" noProof="0">
                        <a:ln>
                          <a:noFill/>
                        </a:ln>
                        <a:solidFill>
                          <a:schemeClr val="accent3"/>
                        </a:solidFill>
                        <a:effectLst/>
                        <a:uLnTx/>
                        <a:uFillTx/>
                        <a:latin typeface="+mn-lt"/>
                        <a:ea typeface="+mn-ea"/>
                        <a:cs typeface="Leelawadee"/>
                      </a:endParaRPr>
                    </a:p>
                  </a:txBody>
                  <a:tcPr marL="27432" marR="27432" marT="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2324929">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indent="-120650">
                        <a:buFont typeface="Arial" panose="020B0604020202020204" pitchFamily="34" charset="0"/>
                        <a:buChar char="•"/>
                      </a:pPr>
                      <a:r>
                        <a:rPr lang="en-GB" sz="1050" b="0" i="0" u="none" strike="noStrike" kern="1200">
                          <a:solidFill>
                            <a:schemeClr val="accent3"/>
                          </a:solidFill>
                          <a:effectLst/>
                          <a:highlight>
                            <a:srgbClr val="FFC624"/>
                          </a:highlight>
                          <a:latin typeface="+mn-lt"/>
                          <a:ea typeface="+mn-ea"/>
                          <a:cs typeface="+mn-cs"/>
                        </a:rPr>
                        <a:t>Target</a:t>
                      </a:r>
                      <a:r>
                        <a:rPr kumimoji="0" lang="en-GB" sz="1050" b="0" i="0" u="none" strike="noStrike" kern="1200" cap="none" spc="0" normalizeH="0" baseline="0">
                          <a:ln>
                            <a:noFill/>
                          </a:ln>
                          <a:solidFill>
                            <a:schemeClr val="accent3"/>
                          </a:solidFill>
                          <a:effectLst/>
                          <a:uLnTx/>
                          <a:uFillTx/>
                          <a:latin typeface="+mn-lt"/>
                          <a:ea typeface="+mn-ea"/>
                          <a:cs typeface="Leelawadee"/>
                        </a:rPr>
                        <a:t>: Achieve at least a 90% reduction in total emissions (Scopes 1, 2, and 3) by 2045. </a:t>
                      </a:r>
                    </a:p>
                    <a:p>
                      <a:pPr marL="120650" indent="-120650">
                        <a:lnSpc>
                          <a:spcPct val="100000"/>
                        </a:lnSpc>
                        <a:spcBef>
                          <a:spcPts val="600"/>
                        </a:spcBef>
                        <a:spcAft>
                          <a:spcPts val="0"/>
                        </a:spcAft>
                        <a:buFont typeface="Arial" panose="020B0604020202020204" pitchFamily="34" charset="0"/>
                        <a:buChar char="•"/>
                      </a:pPr>
                      <a:r>
                        <a:rPr lang="en-GB" sz="1050" b="0" i="0" u="none" strike="noStrike" kern="1200">
                          <a:solidFill>
                            <a:schemeClr val="accent3"/>
                          </a:solidFill>
                          <a:effectLst/>
                          <a:highlight>
                            <a:srgbClr val="FFC624"/>
                          </a:highlight>
                          <a:latin typeface="+mn-lt"/>
                          <a:ea typeface="+mn-ea"/>
                          <a:cs typeface="+mn-cs"/>
                        </a:rPr>
                        <a:t>Target</a:t>
                      </a:r>
                      <a:r>
                        <a:rPr kumimoji="0" lang="en-GB" sz="1050" b="0" i="0" u="none" strike="noStrike" kern="1200" cap="none" spc="0" normalizeH="0" baseline="0">
                          <a:ln>
                            <a:noFill/>
                          </a:ln>
                          <a:solidFill>
                            <a:schemeClr val="accent3"/>
                          </a:solidFill>
                          <a:effectLst/>
                          <a:uLnTx/>
                          <a:uFillTx/>
                          <a:latin typeface="+mn-lt"/>
                          <a:ea typeface="+mn-ea"/>
                          <a:cs typeface="Leelawadee"/>
                        </a:rPr>
                        <a:t>: Achieve climate neutrality from specific scope 3 sources (as defined by Second Nature’s Climate Commitment) by 2050 or sooner</a:t>
                      </a:r>
                    </a:p>
                    <a:p>
                      <a:pPr marL="120650" indent="-120650">
                        <a:lnSpc>
                          <a:spcPct val="100000"/>
                        </a:lnSpc>
                        <a:spcBef>
                          <a:spcPts val="600"/>
                        </a:spcBef>
                        <a:spcAft>
                          <a:spcPts val="0"/>
                        </a:spcAft>
                        <a:buFont typeface="Arial" panose="020B0604020202020204" pitchFamily="34" charset="0"/>
                        <a:buChar char="•"/>
                      </a:pPr>
                      <a:r>
                        <a:rPr lang="en-GB" sz="1050" b="0" i="0" u="none" strike="noStrike" kern="1200">
                          <a:solidFill>
                            <a:schemeClr val="accent3"/>
                          </a:solidFill>
                          <a:effectLst/>
                          <a:highlight>
                            <a:srgbClr val="FFC624"/>
                          </a:highlight>
                          <a:latin typeface="+mn-lt"/>
                          <a:ea typeface="+mn-ea"/>
                          <a:cs typeface="+mn-cs"/>
                        </a:rPr>
                        <a:t>Target</a:t>
                      </a:r>
                      <a:r>
                        <a:rPr kumimoji="0" lang="en-GB" sz="1050" b="0" i="0" u="none" strike="noStrike" kern="1200" cap="none" spc="0" normalizeH="0" baseline="0">
                          <a:ln>
                            <a:noFill/>
                          </a:ln>
                          <a:solidFill>
                            <a:schemeClr val="accent3"/>
                          </a:solidFill>
                          <a:effectLst/>
                          <a:uLnTx/>
                          <a:uFillTx/>
                          <a:latin typeface="+mn-lt"/>
                          <a:ea typeface="+mn-ea"/>
                          <a:cs typeface="Leelawadee"/>
                        </a:rPr>
                        <a:t>: Reduce water use by 25% by 2025 (based on </a:t>
                      </a:r>
                      <a:br>
                        <a:rPr kumimoji="0" lang="en-GB" sz="1050" b="0" i="0" u="none" strike="noStrike" kern="1200" cap="none" spc="0" normalizeH="0" baseline="0">
                          <a:ln>
                            <a:noFill/>
                          </a:ln>
                          <a:solidFill>
                            <a:schemeClr val="accent3"/>
                          </a:solidFill>
                          <a:effectLst/>
                          <a:uLnTx/>
                          <a:uFillTx/>
                          <a:latin typeface="+mn-lt"/>
                          <a:ea typeface="+mn-ea"/>
                          <a:cs typeface="Leelawadee"/>
                        </a:rPr>
                      </a:br>
                      <a:r>
                        <a:rPr kumimoji="0" lang="en-GB" sz="1050" b="0" i="0" u="none" strike="noStrike" kern="1200" cap="none" spc="0" normalizeH="0" baseline="0">
                          <a:ln>
                            <a:noFill/>
                          </a:ln>
                          <a:solidFill>
                            <a:schemeClr val="accent3"/>
                          </a:solidFill>
                          <a:effectLst/>
                          <a:uLnTx/>
                          <a:uFillTx/>
                          <a:latin typeface="+mn-lt"/>
                          <a:ea typeface="+mn-ea"/>
                          <a:cs typeface="Leelawadee"/>
                        </a:rPr>
                        <a:t>2005–2008 baseline)</a:t>
                      </a:r>
                    </a:p>
                    <a:p>
                      <a:pPr marL="120650" indent="-120650">
                        <a:lnSpc>
                          <a:spcPct val="100000"/>
                        </a:lnSpc>
                        <a:spcBef>
                          <a:spcPts val="600"/>
                        </a:spcBef>
                        <a:spcAft>
                          <a:spcPts val="0"/>
                        </a:spcAft>
                        <a:buFont typeface="Arial" panose="020B0604020202020204" pitchFamily="34" charset="0"/>
                        <a:buChar char="•"/>
                      </a:pPr>
                      <a:r>
                        <a:rPr lang="en-GB" sz="1050" b="0" i="0" u="none" strike="noStrike" kern="1200">
                          <a:solidFill>
                            <a:schemeClr val="accent3"/>
                          </a:solidFill>
                          <a:effectLst/>
                          <a:highlight>
                            <a:srgbClr val="FFC624"/>
                          </a:highlight>
                          <a:latin typeface="+mn-lt"/>
                          <a:ea typeface="+mn-ea"/>
                          <a:cs typeface="+mn-cs"/>
                        </a:rPr>
                        <a:t>Target</a:t>
                      </a:r>
                      <a:r>
                        <a:rPr kumimoji="0" lang="en-GB" sz="1050" b="0" i="0" u="none" strike="noStrike" kern="1200" cap="none" spc="0" normalizeH="0" baseline="0">
                          <a:ln>
                            <a:noFill/>
                          </a:ln>
                          <a:solidFill>
                            <a:schemeClr val="accent3"/>
                          </a:solidFill>
                          <a:effectLst/>
                          <a:uLnTx/>
                          <a:uFillTx/>
                          <a:latin typeface="+mn-lt"/>
                          <a:ea typeface="+mn-ea"/>
                          <a:cs typeface="Leelawadee"/>
                        </a:rPr>
                        <a:t>: Phase out single-use plastics across all UC campuses as part of the Zero Waste policy by 2030</a:t>
                      </a:r>
                    </a:p>
                    <a:p>
                      <a:pPr marL="120650" marR="0" lvl="0" indent="-1206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GB" sz="1050" b="0" i="0" u="none" strike="noStrike" kern="1200">
                          <a:solidFill>
                            <a:schemeClr val="accent3"/>
                          </a:solidFill>
                          <a:effectLst/>
                          <a:highlight>
                            <a:srgbClr val="FFC624"/>
                          </a:highlight>
                          <a:latin typeface="+mn-lt"/>
                          <a:ea typeface="+mn-ea"/>
                          <a:cs typeface="+mn-cs"/>
                        </a:rPr>
                        <a:t>Target</a:t>
                      </a:r>
                      <a:r>
                        <a:rPr kumimoji="0" lang="en-GB" sz="1050" b="0" i="0" u="none" strike="noStrike" kern="1200" cap="none" spc="0" normalizeH="0" baseline="0">
                          <a:ln>
                            <a:noFill/>
                          </a:ln>
                          <a:solidFill>
                            <a:schemeClr val="accent3"/>
                          </a:solidFill>
                          <a:effectLst/>
                          <a:uLnTx/>
                          <a:uFillTx/>
                          <a:latin typeface="+mn-lt"/>
                          <a:ea typeface="+mn-ea"/>
                          <a:cs typeface="Leelawadee"/>
                        </a:rPr>
                        <a:t>: Eliminate single-use items after progressive reduction by 2030</a:t>
                      </a:r>
                    </a:p>
                    <a:p>
                      <a:pPr marL="120650" marR="0" lvl="0" indent="-1206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GB" sz="1050" b="0" i="0" u="none" strike="noStrike" kern="1200">
                          <a:solidFill>
                            <a:schemeClr val="accent3"/>
                          </a:solidFill>
                          <a:effectLst/>
                          <a:highlight>
                            <a:srgbClr val="FFC624"/>
                          </a:highlight>
                          <a:latin typeface="+mn-lt"/>
                          <a:ea typeface="+mn-ea"/>
                          <a:cs typeface="+mn-cs"/>
                        </a:rPr>
                        <a:t>Target</a:t>
                      </a:r>
                      <a:r>
                        <a:rPr kumimoji="0" lang="en-GB" sz="1050" b="0" i="0" u="none" strike="noStrike" kern="1200" cap="none" spc="0" normalizeH="0" baseline="0">
                          <a:ln>
                            <a:noFill/>
                          </a:ln>
                          <a:solidFill>
                            <a:schemeClr val="accent3"/>
                          </a:solidFill>
                          <a:effectLst/>
                          <a:uLnTx/>
                          <a:uFillTx/>
                          <a:latin typeface="+mn-lt"/>
                          <a:ea typeface="+mn-ea"/>
                          <a:cs typeface="Leelawadee"/>
                        </a:rPr>
                        <a:t>: Reduce municipal solid waste generation by 25% per capita by 2025 and 50% by 2030 (based on 2015 data)</a:t>
                      </a:r>
                    </a:p>
                  </a:txBody>
                  <a:tcPr marL="27432" marR="27432" marT="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a:ln>
                            <a:noFill/>
                          </a:ln>
                          <a:solidFill>
                            <a:schemeClr val="accent3"/>
                          </a:solidFill>
                          <a:effectLst/>
                          <a:uLnTx/>
                          <a:uFillTx/>
                          <a:latin typeface="+mn-lt"/>
                          <a:ea typeface="+mn-ea"/>
                          <a:cs typeface="Leelawadee"/>
                        </a:rPr>
                        <a:t>Not a focus area for the customer.</a:t>
                      </a:r>
                      <a:endParaRPr kumimoji="0" lang="en-US" sz="1050" b="0" i="0" u="none" strike="noStrike" kern="1200" cap="none" spc="0" normalizeH="0" baseline="0" noProof="0">
                        <a:ln>
                          <a:noFill/>
                        </a:ln>
                        <a:solidFill>
                          <a:schemeClr val="accent3"/>
                        </a:solidFill>
                        <a:effectLst/>
                        <a:uLnTx/>
                        <a:uFillTx/>
                        <a:latin typeface="+mn-lt"/>
                        <a:ea typeface="+mn-ea"/>
                        <a:cs typeface="Leelawadee"/>
                      </a:endParaRPr>
                    </a:p>
                  </a:txBody>
                  <a:tcPr marL="27432" marR="27432" marT="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a:ln>
                            <a:noFill/>
                          </a:ln>
                          <a:solidFill>
                            <a:schemeClr val="accent3"/>
                          </a:solidFill>
                          <a:effectLst/>
                          <a:uLnTx/>
                          <a:uFillTx/>
                          <a:latin typeface="+mn-lt"/>
                          <a:ea typeface="+mn-ea"/>
                          <a:cs typeface="Leelawadee"/>
                        </a:rPr>
                        <a:t>Not a focus area for the customer.</a:t>
                      </a:r>
                      <a:endParaRPr kumimoji="0" lang="en-US" sz="1050" b="0" i="0" u="none" strike="noStrike" kern="1200" cap="none" spc="0" normalizeH="0" baseline="0" noProof="0">
                        <a:ln>
                          <a:noFill/>
                        </a:ln>
                        <a:solidFill>
                          <a:schemeClr val="accent3"/>
                        </a:solidFill>
                        <a:effectLst/>
                        <a:uLnTx/>
                        <a:uFillTx/>
                        <a:latin typeface="+mn-lt"/>
                        <a:ea typeface="+mn-ea"/>
                        <a:cs typeface="Leelawadee"/>
                      </a:endParaRPr>
                    </a:p>
                  </a:txBody>
                  <a:tcPr marL="27432" marR="27432" marT="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r h="1371600">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922F11"/>
                          </a:solidFill>
                          <a:latin typeface="+mj-lt"/>
                          <a:ea typeface="+mn-ea"/>
                          <a:cs typeface="Leelawadee"/>
                        </a:rPr>
                        <a:t>POSITIVE </a:t>
                      </a:r>
                      <a:br>
                        <a:rPr lang="en-US" sz="1400" kern="1200">
                          <a:solidFill>
                            <a:srgbClr val="922F11"/>
                          </a:solidFill>
                          <a:latin typeface="+mj-lt"/>
                          <a:ea typeface="+mn-ea"/>
                          <a:cs typeface="Leelawadee"/>
                        </a:rPr>
                      </a:br>
                      <a:r>
                        <a:rPr lang="en-US" sz="1400" kern="1200">
                          <a:solidFill>
                            <a:srgbClr val="922F11"/>
                          </a:solidFill>
                          <a:latin typeface="+mj-lt"/>
                          <a:ea typeface="+mn-ea"/>
                          <a:cs typeface="Leelawadee"/>
                        </a:rPr>
                        <a:t>CHOICES</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E6D26"/>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a:ln>
                            <a:noFill/>
                          </a:ln>
                          <a:solidFill>
                            <a:schemeClr val="accent3"/>
                          </a:solidFill>
                          <a:effectLst/>
                          <a:uLnTx/>
                          <a:uFillTx/>
                          <a:latin typeface="+mn-lt"/>
                          <a:ea typeface="+mn-ea"/>
                          <a:cs typeface="Leelawadee"/>
                        </a:rPr>
                        <a:t>Not a focus area for the customer.</a:t>
                      </a:r>
                      <a:endParaRPr kumimoji="0" lang="en-US" sz="1050" b="0" i="0" u="none" strike="noStrike" kern="1200" cap="none" spc="0" normalizeH="0" baseline="0" noProof="0">
                        <a:ln>
                          <a:noFill/>
                        </a:ln>
                        <a:solidFill>
                          <a:schemeClr val="accent3"/>
                        </a:solidFill>
                        <a:effectLst/>
                        <a:uLnTx/>
                        <a:uFillTx/>
                        <a:latin typeface="+mn-lt"/>
                        <a:ea typeface="+mn-ea"/>
                        <a:cs typeface="Leelawadee"/>
                      </a:endParaRPr>
                    </a:p>
                  </a:txBody>
                  <a:tcPr marL="27432" marR="27432" marT="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a:ln>
                            <a:noFill/>
                          </a:ln>
                          <a:solidFill>
                            <a:schemeClr val="accent3"/>
                          </a:solidFill>
                          <a:effectLst/>
                          <a:uLnTx/>
                          <a:uFillTx/>
                          <a:latin typeface="+mn-lt"/>
                          <a:ea typeface="+mn-ea"/>
                          <a:cs typeface="Leelawadee"/>
                        </a:rPr>
                        <a:t>Not a focus area for the customer.</a:t>
                      </a:r>
                      <a:endParaRPr kumimoji="0" lang="en-US" sz="1050" b="0" i="0" u="none" strike="noStrike" kern="1200" cap="none" spc="0" normalizeH="0" baseline="0" noProof="0">
                        <a:ln>
                          <a:noFill/>
                        </a:ln>
                        <a:solidFill>
                          <a:schemeClr val="accent3"/>
                        </a:solidFill>
                        <a:effectLst/>
                        <a:uLnTx/>
                        <a:uFillTx/>
                        <a:latin typeface="+mn-lt"/>
                        <a:ea typeface="+mn-ea"/>
                        <a:cs typeface="Leelawadee"/>
                      </a:endParaRPr>
                    </a:p>
                  </a:txBody>
                  <a:tcPr marL="27432" marR="27432" marT="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a:ln>
                            <a:noFill/>
                          </a:ln>
                          <a:solidFill>
                            <a:schemeClr val="accent3"/>
                          </a:solidFill>
                          <a:effectLst/>
                          <a:uLnTx/>
                          <a:uFillTx/>
                          <a:latin typeface="+mn-lt"/>
                          <a:ea typeface="+mn-ea"/>
                          <a:cs typeface="Leelawadee"/>
                        </a:rPr>
                        <a:t>Not a focus area for the customer.</a:t>
                      </a:r>
                      <a:endParaRPr kumimoji="0" lang="en-US" sz="1050" b="0" i="0" u="none" strike="noStrike" kern="1200" cap="none" spc="0" normalizeH="0" baseline="0" noProof="0">
                        <a:ln>
                          <a:noFill/>
                        </a:ln>
                        <a:solidFill>
                          <a:schemeClr val="accent3"/>
                        </a:solidFill>
                        <a:effectLst/>
                        <a:uLnTx/>
                        <a:uFillTx/>
                        <a:latin typeface="+mn-lt"/>
                        <a:ea typeface="+mn-ea"/>
                        <a:cs typeface="Leelawadee"/>
                      </a:endParaRPr>
                    </a:p>
                  </a:txBody>
                  <a:tcPr marL="27432" marR="27432" marT="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40967922"/>
                  </a:ext>
                </a:extLst>
              </a:tr>
            </a:tbl>
          </a:graphicData>
        </a:graphic>
      </p:graphicFrame>
      <p:pic>
        <p:nvPicPr>
          <p:cNvPr id="17" name="Picture 16" descr="A logo of a leaf in a circle&#10;&#10;Description automatically generated">
            <a:extLst>
              <a:ext uri="{FF2B5EF4-FFF2-40B4-BE49-F238E27FC236}">
                <a16:creationId xmlns:a16="http://schemas.microsoft.com/office/drawing/2014/main" id="{97D21EA3-7DD8-811F-F829-2E409EA09FB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pic>
        <p:nvPicPr>
          <p:cNvPr id="18" name="Picture 17" descr="A blue and green windmill with green arrows&#10;&#10;Description automatically generated">
            <a:extLst>
              <a:ext uri="{FF2B5EF4-FFF2-40B4-BE49-F238E27FC236}">
                <a16:creationId xmlns:a16="http://schemas.microsoft.com/office/drawing/2014/main" id="{55C62B92-6DEF-3A4E-2AC5-24F12763847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7884" y="2956884"/>
            <a:ext cx="556204" cy="604020"/>
          </a:xfrm>
          <a:prstGeom prst="rect">
            <a:avLst/>
          </a:prstGeom>
        </p:spPr>
      </p:pic>
      <p:pic>
        <p:nvPicPr>
          <p:cNvPr id="19" name="Picture 18" descr="A logo of a hand and a globe&#10;&#10;Description automatically generated">
            <a:extLst>
              <a:ext uri="{FF2B5EF4-FFF2-40B4-BE49-F238E27FC236}">
                <a16:creationId xmlns:a16="http://schemas.microsoft.com/office/drawing/2014/main" id="{89318CCB-285D-6AE1-4270-F948BF70131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37172" y="5570008"/>
            <a:ext cx="536916" cy="583072"/>
          </a:xfrm>
          <a:prstGeom prst="rect">
            <a:avLst/>
          </a:prstGeom>
        </p:spPr>
      </p:pic>
    </p:spTree>
    <p:extLst>
      <p:ext uri="{BB962C8B-B14F-4D97-AF65-F5344CB8AC3E}">
        <p14:creationId xmlns:p14="http://schemas.microsoft.com/office/powerpoint/2010/main" val="245165392"/>
      </p:ext>
    </p:extLst>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764C9A-B986-1699-4D14-EA8BD7E463A5}"/>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95844B1C-7096-96C2-1BAF-A135731A4751}"/>
              </a:ext>
            </a:extLst>
          </p:cNvPr>
          <p:cNvGraphicFramePr>
            <a:graphicFrameLocks/>
          </p:cNvGraphicFramePr>
          <p:nvPr>
            <p:custDataLst>
              <p:tags r:id="rId1"/>
            </p:custDataLst>
            <p:extLst>
              <p:ext uri="{D42A27DB-BD31-4B8C-83A1-F6EECF244321}">
                <p14:modId xmlns:p14="http://schemas.microsoft.com/office/powerpoint/2010/main" val="644330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2" name="think-cell data - do not delete" hidden="1">
                        <a:extLst>
                          <a:ext uri="{FF2B5EF4-FFF2-40B4-BE49-F238E27FC236}">
                            <a16:creationId xmlns:a16="http://schemas.microsoft.com/office/drawing/2014/main" id="{95844B1C-7096-96C2-1BAF-A135731A47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Title 5">
            <a:extLst>
              <a:ext uri="{FF2B5EF4-FFF2-40B4-BE49-F238E27FC236}">
                <a16:creationId xmlns:a16="http://schemas.microsoft.com/office/drawing/2014/main" id="{A2845AC5-8528-F5D0-D566-6442EF29907A}"/>
              </a:ext>
            </a:extLst>
          </p:cNvPr>
          <p:cNvSpPr>
            <a:spLocks noGrp="1"/>
          </p:cNvSpPr>
          <p:nvPr>
            <p:ph type="title"/>
          </p:nvPr>
        </p:nvSpPr>
        <p:spPr>
          <a:xfrm>
            <a:off x="304801" y="247650"/>
            <a:ext cx="10798840" cy="968375"/>
          </a:xfrm>
        </p:spPr>
        <p:txBody>
          <a:bodyPr vert="horz" rIns="0"/>
          <a:lstStyle/>
          <a:p>
            <a:r>
              <a:rPr lang="en-US" sz="2400"/>
              <a:t>COMMONALITY BETWEEN </a:t>
            </a:r>
            <a:r>
              <a:rPr lang="en-GB" sz="2400"/>
              <a:t>UNIVERSITY OF CALIFORNIA AT IRVINE’S</a:t>
            </a:r>
            <a:r>
              <a:rPr lang="en-US" sz="2400"/>
              <a:t> AND PEP+ FOCUS AREAS</a:t>
            </a:r>
            <a:br>
              <a:rPr lang="en-US"/>
            </a:br>
            <a:r>
              <a:rPr lang="en-US" sz="1800" i="1"/>
              <a:t>And how these focus areas align with pep+ pillars</a:t>
            </a:r>
          </a:p>
        </p:txBody>
      </p:sp>
      <p:pic>
        <p:nvPicPr>
          <p:cNvPr id="11" name="Picture 2">
            <a:extLst>
              <a:ext uri="{FF2B5EF4-FFF2-40B4-BE49-F238E27FC236}">
                <a16:creationId xmlns:a16="http://schemas.microsoft.com/office/drawing/2014/main" id="{F0338633-41EC-BE2D-BF6C-68BBCC0E99E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11103642" y="123825"/>
            <a:ext cx="783558" cy="78355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Top Corners Rounded 11">
            <a:extLst>
              <a:ext uri="{FF2B5EF4-FFF2-40B4-BE49-F238E27FC236}">
                <a16:creationId xmlns:a16="http://schemas.microsoft.com/office/drawing/2014/main" id="{AD00FC5A-9E38-FFDF-8F22-64CF8DFE8A53}"/>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3" name="Table 4">
            <a:extLst>
              <a:ext uri="{FF2B5EF4-FFF2-40B4-BE49-F238E27FC236}">
                <a16:creationId xmlns:a16="http://schemas.microsoft.com/office/drawing/2014/main" id="{E9714626-7385-0D40-C4D7-EC85630D3F7F}"/>
              </a:ext>
            </a:extLst>
          </p:cNvPr>
          <p:cNvGraphicFramePr>
            <a:graphicFrameLocks noGrp="1"/>
          </p:cNvGraphicFramePr>
          <p:nvPr>
            <p:extLst>
              <p:ext uri="{D42A27DB-BD31-4B8C-83A1-F6EECF244321}">
                <p14:modId xmlns:p14="http://schemas.microsoft.com/office/powerpoint/2010/main" val="3238613537"/>
              </p:ext>
            </p:extLst>
          </p:nvPr>
        </p:nvGraphicFramePr>
        <p:xfrm>
          <a:off x="-7620" y="1148230"/>
          <a:ext cx="11986260" cy="5041332"/>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9997440">
                  <a:extLst>
                    <a:ext uri="{9D8B030D-6E8A-4147-A177-3AD203B41FA5}">
                      <a16:colId xmlns:a16="http://schemas.microsoft.com/office/drawing/2014/main" val="2382844442"/>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ts val="1575"/>
                        </a:lnSpc>
                      </a:pPr>
                      <a:r>
                        <a:rPr lang="en-US" sz="1200" b="1" i="0">
                          <a:solidFill>
                            <a:schemeClr val="bg1"/>
                          </a:solidFill>
                          <a:effectLst/>
                          <a:latin typeface="+mn-lt"/>
                          <a:cs typeface="Leelawadee"/>
                        </a:rPr>
                        <a:t>Environment</a:t>
                      </a:r>
                    </a:p>
                  </a:txBody>
                  <a:tcPr marL="27432" marR="27432" marT="27432"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1097280">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954F07"/>
                          </a:solidFill>
                          <a:latin typeface="+mj-lt"/>
                          <a:ea typeface="+mn-ea"/>
                          <a:cs typeface="Leelawadee"/>
                        </a:rPr>
                        <a:t>POSITIVE </a:t>
                      </a:r>
                      <a:br>
                        <a:rPr lang="en-US" sz="1400" kern="1200">
                          <a:solidFill>
                            <a:srgbClr val="954F07"/>
                          </a:solidFill>
                          <a:latin typeface="+mj-lt"/>
                          <a:ea typeface="+mn-ea"/>
                          <a:cs typeface="Leelawadee"/>
                        </a:rPr>
                      </a:br>
                      <a:r>
                        <a:rPr lang="en-US" sz="1400" kern="1200">
                          <a:solidFill>
                            <a:srgbClr val="954F07"/>
                          </a:solidFill>
                          <a:latin typeface="+mj-lt"/>
                          <a:ea typeface="+mn-ea"/>
                          <a:cs typeface="Leelawadee"/>
                        </a:rPr>
                        <a:t>AGRICULTURE</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9F0A"/>
                    </a:solidFill>
                  </a:tcPr>
                </a:tc>
                <a:tc>
                  <a:txBody>
                    <a:bodyPr/>
                    <a:lstStyle/>
                    <a:p>
                      <a:pPr marL="120650" marR="0" lvl="0" indent="-1206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sz="1050" b="0" i="0" u="none" strike="noStrike" kern="1200">
                          <a:solidFill>
                            <a:schemeClr val="accent3"/>
                          </a:solidFill>
                          <a:effectLst/>
                          <a:highlight>
                            <a:srgbClr val="FFC624"/>
                          </a:highlight>
                          <a:latin typeface="+mn-lt"/>
                          <a:ea typeface="+mn-ea"/>
                          <a:cs typeface="+mn-cs"/>
                        </a:rPr>
                        <a:t>Target</a:t>
                      </a:r>
                      <a:r>
                        <a:rPr kumimoji="0" lang="en-GB" sz="1050" b="0" i="0" u="none" strike="noStrike" kern="1200" cap="none" spc="0" normalizeH="0" baseline="0">
                          <a:ln>
                            <a:noFill/>
                          </a:ln>
                          <a:solidFill>
                            <a:schemeClr val="accent3"/>
                          </a:solidFill>
                          <a:effectLst/>
                          <a:uLnTx/>
                          <a:uFillTx/>
                          <a:latin typeface="+mn-lt"/>
                          <a:ea typeface="+mn-ea"/>
                          <a:cs typeface="Leelawadee"/>
                        </a:rPr>
                        <a:t>: Achieve 25% sustainable food purchasing by 2030</a:t>
                      </a:r>
                    </a:p>
                    <a:p>
                      <a:pPr marL="350838" marR="0" lvl="1" indent="-176213" algn="l" defTabSz="914400" rtl="0" eaLnBrk="1" fontAlgn="base" latinLnBrk="0" hangingPunct="1">
                        <a:lnSpc>
                          <a:spcPct val="100000"/>
                        </a:lnSpc>
                        <a:spcBef>
                          <a:spcPts val="400"/>
                        </a:spcBef>
                        <a:spcAft>
                          <a:spcPts val="0"/>
                        </a:spcAft>
                        <a:buClrTx/>
                        <a:buSzTx/>
                        <a:buFont typeface="Wingdings" panose="05000000000000000000" pitchFamily="2" charset="2"/>
                        <a:buChar char="Ø"/>
                        <a:tabLst/>
                        <a:defRPr/>
                      </a:pPr>
                      <a:r>
                        <a:rPr kumimoji="0" lang="en-US" sz="1050" b="1" i="0" u="none" strike="noStrike" kern="1200" cap="none" spc="0" normalizeH="0" baseline="0">
                          <a:ln>
                            <a:noFill/>
                          </a:ln>
                          <a:solidFill>
                            <a:schemeClr val="accent3"/>
                          </a:solidFill>
                          <a:effectLst/>
                          <a:uLnTx/>
                          <a:uFillTx/>
                          <a:latin typeface="+mn-lt"/>
                          <a:ea typeface="+mn-ea"/>
                          <a:cs typeface="Leelawadee"/>
                        </a:rPr>
                        <a:t>pep+ alignment: Sustainably source 90% of our key ingredients and progress volumes (10% or less) that face systemic barriers towards being sustainably sourced in accordance with our guidelines, by 2030 ​</a:t>
                      </a:r>
                    </a:p>
                  </a:txBody>
                  <a:tcPr marL="27432" marR="27432" marT="27432" marB="27432">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3696529">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indent="-120650">
                        <a:spcBef>
                          <a:spcPts val="1000"/>
                        </a:spcBef>
                        <a:buFont typeface="Arial" panose="020B0604020202020204" pitchFamily="34" charset="0"/>
                        <a:buChar char="•"/>
                      </a:pPr>
                      <a:r>
                        <a:rPr lang="en-GB" sz="1050" b="0" i="0" u="none" strike="noStrike" kern="1200">
                          <a:solidFill>
                            <a:schemeClr val="accent3"/>
                          </a:solidFill>
                          <a:effectLst/>
                          <a:highlight>
                            <a:srgbClr val="FFC624"/>
                          </a:highlight>
                          <a:latin typeface="+mn-lt"/>
                          <a:ea typeface="+mn-ea"/>
                          <a:cs typeface="+mn-cs"/>
                        </a:rPr>
                        <a:t>Target</a:t>
                      </a:r>
                      <a:r>
                        <a:rPr kumimoji="0" lang="en-GB" sz="1050" b="0" i="0" u="none" strike="noStrike" kern="1200" cap="none" spc="0" normalizeH="0" baseline="0">
                          <a:ln>
                            <a:noFill/>
                          </a:ln>
                          <a:solidFill>
                            <a:schemeClr val="accent3"/>
                          </a:solidFill>
                          <a:effectLst/>
                          <a:highlight>
                            <a:srgbClr val="FFC624"/>
                          </a:highlight>
                          <a:uLnTx/>
                          <a:uFillTx/>
                          <a:latin typeface="+mn-lt"/>
                          <a:ea typeface="+mn-ea"/>
                          <a:cs typeface="Leelawadee"/>
                        </a:rPr>
                        <a:t>: </a:t>
                      </a:r>
                      <a:r>
                        <a:rPr kumimoji="0" lang="en-GB" sz="1050" b="0" i="0" u="none" strike="noStrike" kern="1200" cap="none" spc="0" normalizeH="0" baseline="0">
                          <a:ln>
                            <a:noFill/>
                          </a:ln>
                          <a:solidFill>
                            <a:schemeClr val="accent3"/>
                          </a:solidFill>
                          <a:effectLst/>
                          <a:uLnTx/>
                          <a:uFillTx/>
                          <a:latin typeface="+mn-lt"/>
                          <a:ea typeface="+mn-ea"/>
                          <a:cs typeface="Leelawadee"/>
                        </a:rPr>
                        <a:t>Achieve at least a 90% reduction in total emissions (Scopes 1, 2, and 3) by 2045. </a:t>
                      </a:r>
                    </a:p>
                    <a:p>
                      <a:pPr marL="120650" marR="0" lvl="0" indent="-1206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GB" sz="1050" b="0" i="0" u="none" strike="noStrike" kern="1200">
                          <a:solidFill>
                            <a:schemeClr val="accent3"/>
                          </a:solidFill>
                          <a:effectLst/>
                          <a:highlight>
                            <a:srgbClr val="FFC624"/>
                          </a:highlight>
                          <a:latin typeface="+mn-lt"/>
                          <a:ea typeface="+mn-ea"/>
                          <a:cs typeface="+mn-cs"/>
                        </a:rPr>
                        <a:t>Target</a:t>
                      </a:r>
                      <a:r>
                        <a:rPr kumimoji="0" lang="en-GB" sz="1050" b="0" i="0" u="none" strike="noStrike" kern="1200" cap="none" spc="0" normalizeH="0" baseline="0">
                          <a:ln>
                            <a:noFill/>
                          </a:ln>
                          <a:solidFill>
                            <a:schemeClr val="accent3"/>
                          </a:solidFill>
                          <a:effectLst/>
                          <a:uLnTx/>
                          <a:uFillTx/>
                          <a:latin typeface="+mn-lt"/>
                          <a:ea typeface="+mn-ea"/>
                          <a:cs typeface="Leelawadee"/>
                        </a:rPr>
                        <a:t>: Achieve climate neutrality from specific scope 3 sources (as defined by Second Nature’s Climate Commitment) by 2050 or sooner</a:t>
                      </a:r>
                    </a:p>
                    <a:p>
                      <a:pPr marL="350838" lvl="1" indent="-176213" rtl="0" fontAlgn="base">
                        <a:spcBef>
                          <a:spcPts val="400"/>
                        </a:spcBef>
                        <a:buFont typeface="Wingdings" panose="05000000000000000000" pitchFamily="2" charset="2"/>
                        <a:buChar char="Ø"/>
                      </a:pPr>
                      <a:r>
                        <a:rPr kumimoji="0" lang="en-GB" sz="1050" b="1" i="0" u="none" strike="noStrike" kern="1200" cap="none" spc="0" normalizeH="0" baseline="0">
                          <a:ln>
                            <a:noFill/>
                          </a:ln>
                          <a:solidFill>
                            <a:schemeClr val="accent3"/>
                          </a:solidFill>
                          <a:effectLst/>
                          <a:uLnTx/>
                          <a:uFillTx/>
                          <a:latin typeface="+mn-lt"/>
                          <a:ea typeface="+mn-ea"/>
                          <a:cs typeface="Leelawadee"/>
                        </a:rPr>
                        <a:t>pep+ alignment: Achieve a 50% reduction in Scope 1 and 2 emissions by 2030 (vs 2022 baseline) </a:t>
                      </a:r>
                    </a:p>
                    <a:p>
                      <a:pPr marL="350838" lvl="1" indent="-176213" rtl="0" fontAlgn="base">
                        <a:spcBef>
                          <a:spcPts val="600"/>
                        </a:spcBef>
                        <a:buFont typeface="Wingdings" panose="05000000000000000000" pitchFamily="2" charset="2"/>
                        <a:buChar char="Ø"/>
                      </a:pPr>
                      <a:r>
                        <a:rPr kumimoji="0" lang="en-GB" sz="1050" b="1" i="0" u="none" strike="noStrike" kern="1200" cap="none" spc="0" normalizeH="0" baseline="0">
                          <a:ln>
                            <a:noFill/>
                          </a:ln>
                          <a:solidFill>
                            <a:schemeClr val="accent3"/>
                          </a:solidFill>
                          <a:effectLst/>
                          <a:uLnTx/>
                          <a:uFillTx/>
                          <a:latin typeface="+mn-lt"/>
                          <a:ea typeface="+mn-ea"/>
                          <a:cs typeface="Leelawadee"/>
                        </a:rPr>
                        <a:t>pep+ alignment: Achieve a 42% reduction in Scope 3 Energy &amp; Industry (E&amp;I) emissions by 2030 (vs 2022 baseline) </a:t>
                      </a:r>
                    </a:p>
                    <a:p>
                      <a:pPr marL="350838" lvl="1" indent="-176213" rtl="0" fontAlgn="base">
                        <a:spcBef>
                          <a:spcPts val="600"/>
                        </a:spcBef>
                        <a:buFont typeface="Wingdings" panose="05000000000000000000" pitchFamily="2" charset="2"/>
                        <a:buChar char="Ø"/>
                      </a:pPr>
                      <a:r>
                        <a:rPr kumimoji="0" lang="en-GB" sz="1050" b="1" i="0" u="none" strike="noStrike" kern="1200" cap="none" spc="0" normalizeH="0" baseline="0">
                          <a:ln>
                            <a:noFill/>
                          </a:ln>
                          <a:solidFill>
                            <a:schemeClr val="accent3"/>
                          </a:solidFill>
                          <a:effectLst/>
                          <a:uLnTx/>
                          <a:uFillTx/>
                          <a:latin typeface="+mn-lt"/>
                          <a:ea typeface="+mn-ea"/>
                          <a:cs typeface="Leelawadee"/>
                        </a:rPr>
                        <a:t>pep+ alignment: Achieve a 30% reduction in Scope 3 Forest, Land and Agriculture (FLAG) emissions by 2030 (vs 2022 baseline) </a:t>
                      </a:r>
                      <a:endParaRPr kumimoji="0" lang="en-GB" sz="1050" b="1" i="0" u="none" strike="noStrike" kern="1200" cap="none" spc="0" normalizeH="0" baseline="0" noProof="0">
                        <a:ln>
                          <a:noFill/>
                        </a:ln>
                        <a:solidFill>
                          <a:schemeClr val="accent3"/>
                        </a:solidFill>
                        <a:effectLst/>
                        <a:uLnTx/>
                        <a:uFillTx/>
                        <a:latin typeface="+mn-lt"/>
                        <a:ea typeface="+mn-ea"/>
                        <a:cs typeface="Leelawadee"/>
                      </a:endParaRPr>
                    </a:p>
                    <a:p>
                      <a:pPr marL="120650" indent="-120650">
                        <a:spcBef>
                          <a:spcPts val="1000"/>
                        </a:spcBef>
                        <a:buFont typeface="Arial" panose="020B0604020202020204" pitchFamily="34" charset="0"/>
                        <a:buChar char="•"/>
                      </a:pPr>
                      <a:r>
                        <a:rPr lang="en-GB" sz="1050" b="0" i="0" u="none" strike="noStrike" kern="1200">
                          <a:solidFill>
                            <a:schemeClr val="accent3"/>
                          </a:solidFill>
                          <a:effectLst/>
                          <a:highlight>
                            <a:srgbClr val="FFC624"/>
                          </a:highlight>
                          <a:latin typeface="+mn-lt"/>
                          <a:ea typeface="+mn-ea"/>
                          <a:cs typeface="+mn-cs"/>
                        </a:rPr>
                        <a:t>Target</a:t>
                      </a:r>
                      <a:r>
                        <a:rPr kumimoji="0" lang="en-GB" sz="1050" b="0" i="0" u="none" strike="noStrike" kern="1200" cap="none" spc="0" normalizeH="0" baseline="0">
                          <a:ln>
                            <a:noFill/>
                          </a:ln>
                          <a:solidFill>
                            <a:schemeClr val="accent3"/>
                          </a:solidFill>
                          <a:effectLst/>
                          <a:uLnTx/>
                          <a:uFillTx/>
                          <a:latin typeface="+mn-lt"/>
                          <a:ea typeface="+mn-ea"/>
                          <a:cs typeface="Leelawadee"/>
                        </a:rPr>
                        <a:t>: Reduce water use by 25% by 2025 (based on 2005–2008 baseline)</a:t>
                      </a:r>
                    </a:p>
                    <a:p>
                      <a:pPr marL="350838" lvl="1" indent="-176213" algn="l" defTabSz="914400" rtl="0" eaLnBrk="1" latinLnBrk="0" hangingPunct="1">
                        <a:spcBef>
                          <a:spcPts val="400"/>
                        </a:spcBef>
                        <a:buFont typeface="Wingdings" panose="05000000000000000000" pitchFamily="2" charset="2"/>
                        <a:buChar char="Ø"/>
                      </a:pPr>
                      <a:r>
                        <a:rPr kumimoji="0" lang="en-US" sz="1050" b="1" i="0" u="none" strike="noStrike" kern="1200" cap="none" spc="0" normalizeH="0" baseline="0">
                          <a:ln>
                            <a:noFill/>
                          </a:ln>
                          <a:solidFill>
                            <a:schemeClr val="accent3"/>
                          </a:solidFill>
                          <a:effectLst/>
                          <a:uLnTx/>
                          <a:uFillTx/>
                          <a:latin typeface="+mn-lt"/>
                          <a:ea typeface="+mn-ea"/>
                          <a:cs typeface="Leelawadee"/>
                        </a:rPr>
                        <a:t>pep+ alignment: </a:t>
                      </a:r>
                      <a:r>
                        <a:rPr kumimoji="0" lang="en-GB" sz="1050" b="1" i="0" u="none" strike="noStrike" kern="1200" cap="none" spc="0" normalizeH="0" baseline="0">
                          <a:ln>
                            <a:noFill/>
                          </a:ln>
                          <a:solidFill>
                            <a:schemeClr val="accent3"/>
                          </a:solidFill>
                          <a:effectLst/>
                          <a:uLnTx/>
                          <a:uFillTx/>
                          <a:latin typeface="+mn-lt"/>
                          <a:ea typeface="+mn-ea"/>
                          <a:cs typeface="Leelawadee"/>
                        </a:rPr>
                        <a:t>Reach average water-use efficiency ratios of 1.4 </a:t>
                      </a:r>
                      <a:r>
                        <a:rPr kumimoji="0" lang="en-GB" sz="1050" b="1" i="0" u="none" strike="noStrike" kern="1200" cap="none" spc="0" normalizeH="0" baseline="0" err="1">
                          <a:ln>
                            <a:noFill/>
                          </a:ln>
                          <a:solidFill>
                            <a:schemeClr val="accent3"/>
                          </a:solidFill>
                          <a:effectLst/>
                          <a:uLnTx/>
                          <a:uFillTx/>
                          <a:latin typeface="+mn-lt"/>
                          <a:ea typeface="+mn-ea"/>
                          <a:cs typeface="Leelawadee"/>
                        </a:rPr>
                        <a:t>liters</a:t>
                      </a:r>
                      <a:r>
                        <a:rPr kumimoji="0" lang="en-GB" sz="1050" b="1" i="0" u="none" strike="noStrike" kern="1200" cap="none" spc="0" normalizeH="0" baseline="0">
                          <a:ln>
                            <a:noFill/>
                          </a:ln>
                          <a:solidFill>
                            <a:schemeClr val="accent3"/>
                          </a:solidFill>
                          <a:effectLst/>
                          <a:uLnTx/>
                          <a:uFillTx/>
                          <a:latin typeface="+mn-lt"/>
                          <a:ea typeface="+mn-ea"/>
                          <a:cs typeface="Leelawadee"/>
                        </a:rPr>
                        <a:t>/</a:t>
                      </a:r>
                      <a:r>
                        <a:rPr kumimoji="0" lang="en-GB" sz="1050" b="1" i="0" u="none" strike="noStrike" kern="1200" cap="none" spc="0" normalizeH="0" baseline="0" err="1">
                          <a:ln>
                            <a:noFill/>
                          </a:ln>
                          <a:solidFill>
                            <a:schemeClr val="accent3"/>
                          </a:solidFill>
                          <a:effectLst/>
                          <a:uLnTx/>
                          <a:uFillTx/>
                          <a:latin typeface="+mn-lt"/>
                          <a:ea typeface="+mn-ea"/>
                          <a:cs typeface="Leelawadee"/>
                        </a:rPr>
                        <a:t>liter</a:t>
                      </a:r>
                      <a:r>
                        <a:rPr kumimoji="0" lang="en-GB" sz="1050" b="1" i="0" u="none" strike="noStrike" kern="1200" cap="none" spc="0" normalizeH="0" baseline="0">
                          <a:ln>
                            <a:noFill/>
                          </a:ln>
                          <a:solidFill>
                            <a:schemeClr val="accent3"/>
                          </a:solidFill>
                          <a:effectLst/>
                          <a:uLnTx/>
                          <a:uFillTx/>
                          <a:latin typeface="+mn-lt"/>
                          <a:ea typeface="+mn-ea"/>
                          <a:cs typeface="Leelawadee"/>
                        </a:rPr>
                        <a:t> of production in beverages sites and 1.7 </a:t>
                      </a:r>
                      <a:r>
                        <a:rPr kumimoji="0" lang="en-GB" sz="1050" b="1" i="0" u="none" strike="noStrike" kern="1200" cap="none" spc="0" normalizeH="0" baseline="0" err="1">
                          <a:ln>
                            <a:noFill/>
                          </a:ln>
                          <a:solidFill>
                            <a:schemeClr val="accent3"/>
                          </a:solidFill>
                          <a:effectLst/>
                          <a:uLnTx/>
                          <a:uFillTx/>
                          <a:latin typeface="+mn-lt"/>
                          <a:ea typeface="+mn-ea"/>
                          <a:cs typeface="Leelawadee"/>
                        </a:rPr>
                        <a:t>liters</a:t>
                      </a:r>
                      <a:r>
                        <a:rPr kumimoji="0" lang="en-GB" sz="1050" b="1" i="0" u="none" strike="noStrike" kern="1200" cap="none" spc="0" normalizeH="0" baseline="0">
                          <a:ln>
                            <a:noFill/>
                          </a:ln>
                          <a:solidFill>
                            <a:schemeClr val="accent3"/>
                          </a:solidFill>
                          <a:effectLst/>
                          <a:uLnTx/>
                          <a:uFillTx/>
                          <a:latin typeface="+mn-lt"/>
                          <a:ea typeface="+mn-ea"/>
                          <a:cs typeface="Leelawadee"/>
                        </a:rPr>
                        <a:t>/kilogram of production in convenient </a:t>
                      </a:r>
                      <a:br>
                        <a:rPr kumimoji="0" lang="en-GB" sz="1050" b="1" i="0" u="none" strike="noStrike" kern="1200" cap="none" spc="0" normalizeH="0" baseline="0">
                          <a:ln>
                            <a:noFill/>
                          </a:ln>
                          <a:solidFill>
                            <a:schemeClr val="accent3"/>
                          </a:solidFill>
                          <a:effectLst/>
                          <a:uLnTx/>
                          <a:uFillTx/>
                          <a:latin typeface="+mn-lt"/>
                          <a:ea typeface="+mn-ea"/>
                          <a:cs typeface="Leelawadee"/>
                        </a:rPr>
                      </a:br>
                      <a:r>
                        <a:rPr kumimoji="0" lang="en-GB" sz="1050" b="1" i="0" u="none" strike="noStrike" kern="1200" cap="none" spc="0" normalizeH="0" baseline="0">
                          <a:ln>
                            <a:noFill/>
                          </a:ln>
                          <a:solidFill>
                            <a:schemeClr val="accent3"/>
                          </a:solidFill>
                          <a:effectLst/>
                          <a:uLnTx/>
                          <a:uFillTx/>
                          <a:latin typeface="+mn-lt"/>
                          <a:ea typeface="+mn-ea"/>
                          <a:cs typeface="Leelawadee"/>
                        </a:rPr>
                        <a:t>foods sites for 100% of high water-risk PepsiCo and franchise bottler manufacturing facilities by 2030 </a:t>
                      </a:r>
                      <a:endParaRPr kumimoji="0" lang="en-GB" sz="1050" b="0" i="0" u="none" strike="noStrike" kern="1200" cap="none" spc="0" normalizeH="0" baseline="0">
                        <a:ln>
                          <a:noFill/>
                        </a:ln>
                        <a:solidFill>
                          <a:schemeClr val="accent3"/>
                        </a:solidFill>
                        <a:effectLst/>
                        <a:uLnTx/>
                        <a:uFillTx/>
                        <a:latin typeface="+mn-lt"/>
                        <a:ea typeface="+mn-ea"/>
                        <a:cs typeface="Leelawadee"/>
                      </a:endParaRPr>
                    </a:p>
                    <a:p>
                      <a:pPr marL="120650" indent="-120650">
                        <a:spcBef>
                          <a:spcPts val="1000"/>
                        </a:spcBef>
                        <a:buFont typeface="Arial" panose="020B0604020202020204" pitchFamily="34" charset="0"/>
                        <a:buChar char="•"/>
                      </a:pPr>
                      <a:r>
                        <a:rPr lang="en-GB" sz="1050" b="0" i="0" u="none" strike="noStrike" kern="1200">
                          <a:solidFill>
                            <a:schemeClr val="accent3"/>
                          </a:solidFill>
                          <a:effectLst/>
                          <a:highlight>
                            <a:srgbClr val="FFC624"/>
                          </a:highlight>
                          <a:latin typeface="+mn-lt"/>
                          <a:ea typeface="+mn-ea"/>
                          <a:cs typeface="+mn-cs"/>
                        </a:rPr>
                        <a:t>Target</a:t>
                      </a:r>
                      <a:r>
                        <a:rPr kumimoji="0" lang="en-GB" sz="1050" b="0" i="0" u="none" strike="noStrike" kern="1200" cap="none" spc="0" normalizeH="0" baseline="0">
                          <a:ln>
                            <a:noFill/>
                          </a:ln>
                          <a:solidFill>
                            <a:schemeClr val="accent3"/>
                          </a:solidFill>
                          <a:effectLst/>
                          <a:uLnTx/>
                          <a:uFillTx/>
                          <a:latin typeface="+mn-lt"/>
                          <a:ea typeface="+mn-ea"/>
                          <a:cs typeface="Leelawadee"/>
                        </a:rPr>
                        <a:t>: Phase out single-use plastics across all UC campuses as part of the Zero Waste policy by 2030</a:t>
                      </a:r>
                    </a:p>
                    <a:p>
                      <a:pPr marL="120650" marR="0" lvl="0" indent="-1206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GB" sz="1050" b="0" i="0" u="none" strike="noStrike" kern="1200">
                          <a:solidFill>
                            <a:schemeClr val="accent3"/>
                          </a:solidFill>
                          <a:effectLst/>
                          <a:highlight>
                            <a:srgbClr val="FFC624"/>
                          </a:highlight>
                          <a:latin typeface="+mn-lt"/>
                          <a:ea typeface="+mn-ea"/>
                          <a:cs typeface="+mn-cs"/>
                        </a:rPr>
                        <a:t>Target</a:t>
                      </a:r>
                      <a:r>
                        <a:rPr kumimoji="0" lang="en-GB" sz="1050" b="0" i="0" u="none" strike="noStrike" kern="1200" cap="none" spc="0" normalizeH="0" baseline="0">
                          <a:ln>
                            <a:noFill/>
                          </a:ln>
                          <a:solidFill>
                            <a:schemeClr val="accent3"/>
                          </a:solidFill>
                          <a:effectLst/>
                          <a:uLnTx/>
                          <a:uFillTx/>
                          <a:latin typeface="+mn-lt"/>
                          <a:ea typeface="+mn-ea"/>
                          <a:cs typeface="Leelawadee"/>
                        </a:rPr>
                        <a:t>: Eliminate single-use items after progressive reduction by 2030</a:t>
                      </a:r>
                    </a:p>
                    <a:p>
                      <a:pPr marL="350838" marR="0" lvl="1" indent="-176213" algn="l" defTabSz="914400" rtl="0" eaLnBrk="1" fontAlgn="auto" latinLnBrk="0" hangingPunct="1">
                        <a:lnSpc>
                          <a:spcPct val="100000"/>
                        </a:lnSpc>
                        <a:spcBef>
                          <a:spcPts val="400"/>
                        </a:spcBef>
                        <a:spcAft>
                          <a:spcPts val="0"/>
                        </a:spcAft>
                        <a:buClrTx/>
                        <a:buSzTx/>
                        <a:buFont typeface="Wingdings" panose="05000000000000000000" pitchFamily="2" charset="2"/>
                        <a:buChar char="Ø"/>
                        <a:tabLst/>
                        <a:defRPr/>
                      </a:pPr>
                      <a:r>
                        <a:rPr kumimoji="0" lang="en-US" sz="1050" b="1" i="0" u="none" strike="noStrike" kern="1200" cap="none" spc="0" normalizeH="0" baseline="0">
                          <a:ln>
                            <a:noFill/>
                          </a:ln>
                          <a:solidFill>
                            <a:schemeClr val="accent3"/>
                          </a:solidFill>
                          <a:effectLst/>
                          <a:uLnTx/>
                          <a:uFillTx/>
                          <a:latin typeface="+mn-lt"/>
                          <a:ea typeface="+mn-ea"/>
                          <a:cs typeface="Leelawadee"/>
                        </a:rPr>
                        <a:t>pep+ alignment: For our primary plastic packaging in key packaging markets, achieve an average of 2% year-over-year reduction in our absolute tonnage of </a:t>
                      </a:r>
                      <a:br>
                        <a:rPr kumimoji="0" lang="en-US" sz="1050" b="1" i="0" u="none" strike="noStrike" kern="1200" cap="none" spc="0" normalizeH="0" baseline="0">
                          <a:ln>
                            <a:noFill/>
                          </a:ln>
                          <a:solidFill>
                            <a:schemeClr val="accent3"/>
                          </a:solidFill>
                          <a:effectLst/>
                          <a:uLnTx/>
                          <a:uFillTx/>
                          <a:latin typeface="+mn-lt"/>
                          <a:ea typeface="+mn-ea"/>
                          <a:cs typeface="Leelawadee"/>
                        </a:rPr>
                      </a:br>
                      <a:r>
                        <a:rPr kumimoji="0" lang="en-US" sz="1050" b="1" i="0" u="none" strike="noStrike" kern="1200" cap="none" spc="0" normalizeH="0" baseline="0">
                          <a:ln>
                            <a:noFill/>
                          </a:ln>
                          <a:solidFill>
                            <a:schemeClr val="accent3"/>
                          </a:solidFill>
                          <a:effectLst/>
                          <a:uLnTx/>
                          <a:uFillTx/>
                          <a:latin typeface="+mn-lt"/>
                          <a:ea typeface="+mn-ea"/>
                          <a:cs typeface="Leelawadee"/>
                        </a:rPr>
                        <a:t>virgin plastics through 2030 </a:t>
                      </a:r>
                      <a:endParaRPr kumimoji="0" lang="en-GB" sz="1050" b="0" i="0" u="none" strike="noStrike" kern="1200" cap="none" spc="0" normalizeH="0" baseline="0">
                        <a:ln>
                          <a:noFill/>
                        </a:ln>
                        <a:solidFill>
                          <a:schemeClr val="accent3"/>
                        </a:solidFill>
                        <a:effectLst/>
                        <a:uLnTx/>
                        <a:uFillTx/>
                        <a:latin typeface="+mn-lt"/>
                        <a:ea typeface="+mn-ea"/>
                        <a:cs typeface="Leelawadee"/>
                      </a:endParaRPr>
                    </a:p>
                    <a:p>
                      <a:pPr marL="120650" marR="0" lvl="0" indent="-1206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GB" sz="1050" b="0" i="0" u="none" strike="noStrike" kern="1200">
                          <a:solidFill>
                            <a:schemeClr val="accent3"/>
                          </a:solidFill>
                          <a:effectLst/>
                          <a:highlight>
                            <a:srgbClr val="FFC624"/>
                          </a:highlight>
                          <a:latin typeface="+mn-lt"/>
                          <a:ea typeface="+mn-ea"/>
                          <a:cs typeface="+mn-cs"/>
                        </a:rPr>
                        <a:t>Target</a:t>
                      </a:r>
                      <a:r>
                        <a:rPr kumimoji="0" lang="en-GB" sz="1050" b="0" i="0" u="none" strike="noStrike" kern="1200" cap="none" spc="0" normalizeH="0" baseline="0">
                          <a:ln>
                            <a:noFill/>
                          </a:ln>
                          <a:solidFill>
                            <a:schemeClr val="accent3"/>
                          </a:solidFill>
                          <a:effectLst/>
                          <a:uLnTx/>
                          <a:uFillTx/>
                          <a:latin typeface="+mn-lt"/>
                          <a:ea typeface="+mn-ea"/>
                          <a:cs typeface="Leelawadee"/>
                        </a:rPr>
                        <a:t>: Reduce municipal solid waste generation by 25% per capita by 2025 and 50% by 2030 (based on 2015 data)</a:t>
                      </a:r>
                    </a:p>
                    <a:p>
                      <a:pPr marL="350838" lvl="1" indent="-176213" rtl="0" fontAlgn="base">
                        <a:spcBef>
                          <a:spcPts val="400"/>
                        </a:spcBef>
                        <a:buFont typeface="Wingdings" panose="05000000000000000000" pitchFamily="2" charset="2"/>
                        <a:buChar char="Ø"/>
                      </a:pPr>
                      <a:r>
                        <a:rPr kumimoji="0" lang="en-US" sz="1050" b="1" i="0" u="none" strike="noStrike" kern="1200" cap="none" spc="0" normalizeH="0" baseline="0">
                          <a:ln>
                            <a:noFill/>
                          </a:ln>
                          <a:solidFill>
                            <a:schemeClr val="accent3"/>
                          </a:solidFill>
                          <a:effectLst/>
                          <a:uLnTx/>
                          <a:uFillTx/>
                          <a:latin typeface="+mn-lt"/>
                          <a:ea typeface="+mn-ea"/>
                          <a:cs typeface="Leelawadee"/>
                        </a:rPr>
                        <a:t>pep+ alignment: For our primary plastic packaging in key packaging markets, use 40% or greater recycled content in our plastic packaging by 2035 or sooner ​</a:t>
                      </a:r>
                    </a:p>
                  </a:txBody>
                  <a:tcPr marL="27432" marR="27432" marT="27432" marB="27432">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bl>
          </a:graphicData>
        </a:graphic>
      </p:graphicFrame>
      <p:pic>
        <p:nvPicPr>
          <p:cNvPr id="14" name="Picture 13" descr="A logo of a leaf in a circle&#10;&#10;Description automatically generated">
            <a:extLst>
              <a:ext uri="{FF2B5EF4-FFF2-40B4-BE49-F238E27FC236}">
                <a16:creationId xmlns:a16="http://schemas.microsoft.com/office/drawing/2014/main" id="{9475735E-3814-DD90-8BD7-0341E424755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pic>
        <p:nvPicPr>
          <p:cNvPr id="18" name="Picture 17" descr="A blue and green windmill with green arrows&#10;&#10;Description automatically generated">
            <a:extLst>
              <a:ext uri="{FF2B5EF4-FFF2-40B4-BE49-F238E27FC236}">
                <a16:creationId xmlns:a16="http://schemas.microsoft.com/office/drawing/2014/main" id="{BA1FD104-FC80-6B13-EEEF-B6CB48CF5B0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7884" y="2956884"/>
            <a:ext cx="556204" cy="604020"/>
          </a:xfrm>
          <a:prstGeom prst="rect">
            <a:avLst/>
          </a:prstGeom>
        </p:spPr>
      </p:pic>
      <p:sp>
        <p:nvSpPr>
          <p:cNvPr id="19" name="TextBox 18">
            <a:extLst>
              <a:ext uri="{FF2B5EF4-FFF2-40B4-BE49-F238E27FC236}">
                <a16:creationId xmlns:a16="http://schemas.microsoft.com/office/drawing/2014/main" id="{249D661A-382A-540C-1F32-77DE03498FD0}"/>
              </a:ext>
            </a:extLst>
          </p:cNvPr>
          <p:cNvSpPr txBox="1"/>
          <p:nvPr/>
        </p:nvSpPr>
        <p:spPr>
          <a:xfrm>
            <a:off x="4183380" y="6269189"/>
            <a:ext cx="7141527" cy="506261"/>
          </a:xfrm>
          <a:prstGeom prst="rect">
            <a:avLst/>
          </a:prstGeom>
          <a:solidFill>
            <a:srgbClr val="8EBC29"/>
          </a:solidFill>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a:ln>
                  <a:noFill/>
                </a:ln>
                <a:solidFill>
                  <a:schemeClr val="bg1"/>
                </a:solidFill>
                <a:effectLst/>
                <a:uLnTx/>
                <a:uFillTx/>
                <a:cs typeface="Leelawadee" panose="020B0502040204020203" pitchFamily="34" charset="-34"/>
              </a:rPr>
              <a:t>No common focus areas were identified across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a:ln>
                  <a:noFill/>
                </a:ln>
                <a:solidFill>
                  <a:schemeClr val="bg1"/>
                </a:solidFill>
                <a:effectLst/>
                <a:uLnTx/>
                <a:uFillTx/>
                <a:cs typeface="Leelawadee" panose="020B0502040204020203" pitchFamily="34" charset="-34"/>
              </a:rPr>
              <a:t>Positive Choices (PepsiCo) or Social and Governance (UCI). </a:t>
            </a:r>
          </a:p>
        </p:txBody>
      </p:sp>
    </p:spTree>
    <p:extLst>
      <p:ext uri="{BB962C8B-B14F-4D97-AF65-F5344CB8AC3E}">
        <p14:creationId xmlns:p14="http://schemas.microsoft.com/office/powerpoint/2010/main" val="1484064625"/>
      </p:ext>
    </p:extLst>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E9B522-DA5A-ECA2-440F-0E3E4B3F2B9F}"/>
            </a:ext>
          </a:extLst>
        </p:cNvPr>
        <p:cNvGrpSpPr/>
        <p:nvPr/>
      </p:nvGrpSpPr>
      <p:grpSpPr>
        <a:xfrm>
          <a:off x="0" y="0"/>
          <a:ext cx="0" cy="0"/>
          <a:chOff x="0" y="0"/>
          <a:chExt cx="0" cy="0"/>
        </a:xfrm>
      </p:grpSpPr>
      <p:pic>
        <p:nvPicPr>
          <p:cNvPr id="5" name="Picture 4" descr="A black and white logo&#10;&#10;AI-generated content may be incorrect.">
            <a:extLst>
              <a:ext uri="{FF2B5EF4-FFF2-40B4-BE49-F238E27FC236}">
                <a16:creationId xmlns:a16="http://schemas.microsoft.com/office/drawing/2014/main" id="{3E778A81-22DC-2D16-3F5E-EF1B299A234D}"/>
              </a:ext>
            </a:extLst>
          </p:cNvPr>
          <p:cNvPicPr>
            <a:picLocks noChangeAspect="1"/>
          </p:cNvPicPr>
          <p:nvPr/>
        </p:nvPicPr>
        <p:blipFill>
          <a:blip r:embed="rId3"/>
          <a:srcRect l="7735"/>
          <a:stretch>
            <a:fillRect/>
          </a:stretch>
        </p:blipFill>
        <p:spPr>
          <a:xfrm>
            <a:off x="141514" y="2267196"/>
            <a:ext cx="5789386" cy="2323609"/>
          </a:xfrm>
          <a:prstGeom prst="rect">
            <a:avLst/>
          </a:prstGeom>
        </p:spPr>
      </p:pic>
    </p:spTree>
    <p:extLst>
      <p:ext uri="{BB962C8B-B14F-4D97-AF65-F5344CB8AC3E}">
        <p14:creationId xmlns:p14="http://schemas.microsoft.com/office/powerpoint/2010/main" val="1416542226"/>
      </p:ext>
    </p:extLst>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0D4F3C-A37F-5772-CD31-5180F21C236A}"/>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CF712611-F0D1-AC03-8A0E-7E01918631A4}"/>
              </a:ext>
            </a:extLst>
          </p:cNvPr>
          <p:cNvGraphicFramePr>
            <a:graphicFrameLocks/>
          </p:cNvGraphicFramePr>
          <p:nvPr>
            <p:custDataLst>
              <p:tags r:id="rId1"/>
            </p:custDataLst>
            <p:extLst>
              <p:ext uri="{D42A27DB-BD31-4B8C-83A1-F6EECF244321}">
                <p14:modId xmlns:p14="http://schemas.microsoft.com/office/powerpoint/2010/main" val="39630538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5" name="think-cell data - do not delete" hidden="1">
                        <a:extLst>
                          <a:ext uri="{FF2B5EF4-FFF2-40B4-BE49-F238E27FC236}">
                            <a16:creationId xmlns:a16="http://schemas.microsoft.com/office/drawing/2014/main" id="{CF712611-F0D1-AC03-8A0E-7E01918631A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7" name="Picture 2" descr="Topgolf Callaway Brands Publishes 2022-2023 Sustainability Report">
            <a:extLst>
              <a:ext uri="{FF2B5EF4-FFF2-40B4-BE49-F238E27FC236}">
                <a16:creationId xmlns:a16="http://schemas.microsoft.com/office/drawing/2014/main" id="{0B2B3653-6393-2D4E-9EE2-069686C064B8}"/>
              </a:ext>
            </a:extLst>
          </p:cNvPr>
          <p:cNvPicPr>
            <a:picLocks noGrp="1" noChangeAspect="1" noChangeArrowheads="1"/>
          </p:cNvPicPr>
          <p:nvPr>
            <p:ph type="pic" sz="quarter" idx="14"/>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6030" t="-79584" r="-14558" b="-79584"/>
          <a:stretch>
            <a:fillRect/>
          </a:stretch>
        </p:blipFill>
        <p:spPr bwMode="auto">
          <a:xfrm>
            <a:off x="0" y="0"/>
            <a:ext cx="6096000" cy="6858000"/>
          </a:xfrm>
          <a:prstGeom prst="rect">
            <a:avLst/>
          </a:prstGeom>
          <a:noFill/>
        </p:spPr>
      </p:pic>
      <p:sp>
        <p:nvSpPr>
          <p:cNvPr id="10" name="Rectangle: Single Corner Rounded 9">
            <a:extLst>
              <a:ext uri="{FF2B5EF4-FFF2-40B4-BE49-F238E27FC236}">
                <a16:creationId xmlns:a16="http://schemas.microsoft.com/office/drawing/2014/main" id="{1F8FDDF2-292D-17FB-ECDE-97E241B46BA5}"/>
              </a:ext>
            </a:extLst>
          </p:cNvPr>
          <p:cNvSpPr>
            <a:spLocks/>
          </p:cNvSpPr>
          <p:nvPr/>
        </p:nvSpPr>
        <p:spPr>
          <a:xfrm>
            <a:off x="6300438" y="825872"/>
            <a:ext cx="5852160" cy="66792"/>
          </a:xfrm>
          <a:prstGeom prst="round1Rect">
            <a:avLst>
              <a:gd name="adj" fmla="val 3618"/>
            </a:avLst>
          </a:prstGeom>
          <a:solidFill>
            <a:srgbClr val="0F440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182880" numCol="1" spcCol="38100" rtlCol="0" anchor="b">
            <a:noAutofit/>
          </a:bodyPr>
          <a:lstStyle/>
          <a:p>
            <a:pPr defTabSz="914400"/>
            <a:r>
              <a:rPr kumimoji="0" lang="en-US" sz="3200" b="0" i="0" u="none" strike="noStrike" kern="1200" cap="all" spc="0" normalizeH="0" baseline="0" noProof="0">
                <a:ln>
                  <a:noFill/>
                </a:ln>
                <a:solidFill>
                  <a:srgbClr val="0F440E"/>
                </a:solidFill>
                <a:effectLst/>
                <a:uLnTx/>
                <a:uFillTx/>
                <a:latin typeface="GT Pressura LCG Black"/>
                <a:ea typeface="+mj-ea"/>
                <a:cs typeface="+mj-cs"/>
              </a:rPr>
              <a:t>KEY TAKEAWAYS</a:t>
            </a:r>
            <a:endParaRPr lang="en-US" b="1">
              <a:solidFill>
                <a:srgbClr val="0F440E"/>
              </a:solidFill>
              <a:latin typeface="+mj-lt"/>
            </a:endParaRPr>
          </a:p>
        </p:txBody>
      </p:sp>
      <p:pic>
        <p:nvPicPr>
          <p:cNvPr id="11" name="Picture 10">
            <a:extLst>
              <a:ext uri="{FF2B5EF4-FFF2-40B4-BE49-F238E27FC236}">
                <a16:creationId xmlns:a16="http://schemas.microsoft.com/office/drawing/2014/main" id="{495C5063-AD0C-5A2B-1971-1AAC4D2C1999}"/>
              </a:ext>
            </a:extLst>
          </p:cNvPr>
          <p:cNvPicPr>
            <a:picLocks noChangeAspect="1"/>
          </p:cNvPicPr>
          <p:nvPr/>
        </p:nvPicPr>
        <p:blipFill>
          <a:blip r:embed="rId7"/>
          <a:srcRect l="24821" r="18929"/>
          <a:stretch>
            <a:fillRect/>
          </a:stretch>
        </p:blipFill>
        <p:spPr>
          <a:xfrm rot="16200000">
            <a:off x="2520059" y="3282059"/>
            <a:ext cx="6857999" cy="293883"/>
          </a:xfrm>
          <a:custGeom>
            <a:avLst/>
            <a:gdLst>
              <a:gd name="connsiteX0" fmla="*/ 6857999 w 6857999"/>
              <a:gd name="connsiteY0" fmla="*/ 0 h 293883"/>
              <a:gd name="connsiteX1" fmla="*/ 6857999 w 6857999"/>
              <a:gd name="connsiteY1" fmla="*/ 293883 h 293883"/>
              <a:gd name="connsiteX2" fmla="*/ 0 w 6857999"/>
              <a:gd name="connsiteY2" fmla="*/ 293883 h 293883"/>
              <a:gd name="connsiteX3" fmla="*/ 0 w 6857999"/>
              <a:gd name="connsiteY3" fmla="*/ 0 h 293883"/>
            </a:gdLst>
            <a:ahLst/>
            <a:cxnLst>
              <a:cxn ang="0">
                <a:pos x="connsiteX0" y="connsiteY0"/>
              </a:cxn>
              <a:cxn ang="0">
                <a:pos x="connsiteX1" y="connsiteY1"/>
              </a:cxn>
              <a:cxn ang="0">
                <a:pos x="connsiteX2" y="connsiteY2"/>
              </a:cxn>
              <a:cxn ang="0">
                <a:pos x="connsiteX3" y="connsiteY3"/>
              </a:cxn>
            </a:cxnLst>
            <a:rect l="l" t="t" r="r" b="b"/>
            <a:pathLst>
              <a:path w="6857999" h="293883">
                <a:moveTo>
                  <a:pt x="6857999" y="0"/>
                </a:moveTo>
                <a:lnTo>
                  <a:pt x="6857999" y="293883"/>
                </a:lnTo>
                <a:lnTo>
                  <a:pt x="0" y="293883"/>
                </a:lnTo>
                <a:lnTo>
                  <a:pt x="0" y="0"/>
                </a:lnTo>
                <a:close/>
              </a:path>
            </a:pathLst>
          </a:custGeom>
          <a:effectLst>
            <a:outerShdw blurRad="50800" dist="38100" dir="10800000" algn="r" rotWithShape="0">
              <a:prstClr val="black">
                <a:alpha val="20000"/>
              </a:prstClr>
            </a:outerShdw>
          </a:effectLst>
        </p:spPr>
      </p:pic>
      <p:sp>
        <p:nvSpPr>
          <p:cNvPr id="12" name="Rectangle: Rounded Corners 11">
            <a:extLst>
              <a:ext uri="{FF2B5EF4-FFF2-40B4-BE49-F238E27FC236}">
                <a16:creationId xmlns:a16="http://schemas.microsoft.com/office/drawing/2014/main" id="{8175A506-80E7-E38F-6F47-CE539D838BFA}"/>
              </a:ext>
            </a:extLst>
          </p:cNvPr>
          <p:cNvSpPr>
            <a:spLocks/>
          </p:cNvSpPr>
          <p:nvPr/>
        </p:nvSpPr>
        <p:spPr>
          <a:xfrm rot="10800000" flipH="1" flipV="1">
            <a:off x="6300438" y="1062650"/>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pPr>
              <a:spcBef>
                <a:spcPts val="200"/>
              </a:spcBef>
              <a:defRPr/>
            </a:pPr>
            <a:r>
              <a:rPr lang="en-US" sz="2400" b="1">
                <a:solidFill>
                  <a:srgbClr val="8EBC29"/>
                </a:solidFill>
              </a:rPr>
              <a:t>Packaging</a:t>
            </a:r>
          </a:p>
        </p:txBody>
      </p:sp>
      <p:sp>
        <p:nvSpPr>
          <p:cNvPr id="13" name="Rectangle: Rounded Corners 12">
            <a:extLst>
              <a:ext uri="{FF2B5EF4-FFF2-40B4-BE49-F238E27FC236}">
                <a16:creationId xmlns:a16="http://schemas.microsoft.com/office/drawing/2014/main" id="{A6A48F92-B793-9376-8AFD-5B49258F7C05}"/>
              </a:ext>
            </a:extLst>
          </p:cNvPr>
          <p:cNvSpPr>
            <a:spLocks/>
          </p:cNvSpPr>
          <p:nvPr/>
        </p:nvSpPr>
        <p:spPr>
          <a:xfrm rot="10800000" flipH="1" flipV="1">
            <a:off x="6386385" y="1711260"/>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a:defRPr/>
            </a:pPr>
            <a:r>
              <a:rPr lang="en-US">
                <a:solidFill>
                  <a:schemeClr val="bg1"/>
                </a:solidFill>
              </a:rPr>
              <a:t>TopGolf focuses on increasing recycled materials into their packaging, as well as increasing the recyclability of their packaging. This aligns with PepsiCo’s packaging ambitions.</a:t>
            </a:r>
            <a:endParaRPr lang="en-GB">
              <a:solidFill>
                <a:schemeClr val="bg1"/>
              </a:solidFill>
            </a:endParaRPr>
          </a:p>
        </p:txBody>
      </p:sp>
      <p:sp>
        <p:nvSpPr>
          <p:cNvPr id="14" name="Oval 13">
            <a:extLst>
              <a:ext uri="{FF2B5EF4-FFF2-40B4-BE49-F238E27FC236}">
                <a16:creationId xmlns:a16="http://schemas.microsoft.com/office/drawing/2014/main" id="{5520DAFB-A6A0-4E3E-D137-7686E9495D38}"/>
              </a:ext>
            </a:extLst>
          </p:cNvPr>
          <p:cNvSpPr/>
          <p:nvPr/>
        </p:nvSpPr>
        <p:spPr>
          <a:xfrm>
            <a:off x="6375234" y="1171322"/>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a:extLst>
              <a:ext uri="{FF2B5EF4-FFF2-40B4-BE49-F238E27FC236}">
                <a16:creationId xmlns:a16="http://schemas.microsoft.com/office/drawing/2014/main" id="{70D8B724-5C09-E173-3E76-14F54A9F75E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32926" y="1229014"/>
            <a:ext cx="291101" cy="291101"/>
          </a:xfrm>
          <a:prstGeom prst="rect">
            <a:avLst/>
          </a:prstGeom>
        </p:spPr>
      </p:pic>
    </p:spTree>
    <p:extLst>
      <p:ext uri="{BB962C8B-B14F-4D97-AF65-F5344CB8AC3E}">
        <p14:creationId xmlns:p14="http://schemas.microsoft.com/office/powerpoint/2010/main" val="31089298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E8CCE2-23CF-3062-917A-937435547317}"/>
            </a:ext>
          </a:extLst>
        </p:cNvPr>
        <p:cNvGrpSpPr/>
        <p:nvPr/>
      </p:nvGrpSpPr>
      <p:grpSpPr>
        <a:xfrm>
          <a:off x="0" y="0"/>
          <a:ext cx="0" cy="0"/>
          <a:chOff x="0" y="0"/>
          <a:chExt cx="0" cy="0"/>
        </a:xfrm>
      </p:grpSpPr>
      <p:pic>
        <p:nvPicPr>
          <p:cNvPr id="3" name="Picture 2" descr="A white text on a black background&#10;&#10;AI-generated content may be incorrect.">
            <a:extLst>
              <a:ext uri="{FF2B5EF4-FFF2-40B4-BE49-F238E27FC236}">
                <a16:creationId xmlns:a16="http://schemas.microsoft.com/office/drawing/2014/main" id="{C9B022CB-DDF6-1B25-FF7C-DCAA9C968636}"/>
              </a:ext>
            </a:extLst>
          </p:cNvPr>
          <p:cNvPicPr>
            <a:picLocks noChangeAspect="1"/>
          </p:cNvPicPr>
          <p:nvPr/>
        </p:nvPicPr>
        <p:blipFill>
          <a:blip r:embed="rId3"/>
          <a:stretch>
            <a:fillRect/>
          </a:stretch>
        </p:blipFill>
        <p:spPr>
          <a:xfrm>
            <a:off x="224372" y="904929"/>
            <a:ext cx="5211228" cy="5191483"/>
          </a:xfrm>
          <a:prstGeom prst="rect">
            <a:avLst/>
          </a:prstGeom>
        </p:spPr>
      </p:pic>
    </p:spTree>
    <p:extLst>
      <p:ext uri="{BB962C8B-B14F-4D97-AF65-F5344CB8AC3E}">
        <p14:creationId xmlns:p14="http://schemas.microsoft.com/office/powerpoint/2010/main" val="3172153659"/>
      </p:ext>
    </p:extLst>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320F8F-037C-6718-EF12-F45D92409A1A}"/>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D203F471-D137-0E9E-2EB8-3147492D5936}"/>
              </a:ext>
            </a:extLst>
          </p:cNvPr>
          <p:cNvGraphicFramePr>
            <a:graphicFrameLocks/>
          </p:cNvGraphicFramePr>
          <p:nvPr>
            <p:custDataLst>
              <p:tags r:id="rId1"/>
            </p:custDataLst>
            <p:extLst>
              <p:ext uri="{D42A27DB-BD31-4B8C-83A1-F6EECF244321}">
                <p14:modId xmlns:p14="http://schemas.microsoft.com/office/powerpoint/2010/main" val="5579608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2" name="think-cell data - do not delete" hidden="1">
                        <a:extLst>
                          <a:ext uri="{FF2B5EF4-FFF2-40B4-BE49-F238E27FC236}">
                            <a16:creationId xmlns:a16="http://schemas.microsoft.com/office/drawing/2014/main" id="{D203F471-D137-0E9E-2EB8-3147492D593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Title 9">
            <a:extLst>
              <a:ext uri="{FF2B5EF4-FFF2-40B4-BE49-F238E27FC236}">
                <a16:creationId xmlns:a16="http://schemas.microsoft.com/office/drawing/2014/main" id="{EBA93640-4068-CFD1-D207-71437CB6EC47}"/>
              </a:ext>
            </a:extLst>
          </p:cNvPr>
          <p:cNvSpPr>
            <a:spLocks noGrp="1"/>
          </p:cNvSpPr>
          <p:nvPr>
            <p:ph type="title"/>
          </p:nvPr>
        </p:nvSpPr>
        <p:spPr>
          <a:xfrm>
            <a:off x="304800" y="247650"/>
            <a:ext cx="11585575" cy="968375"/>
          </a:xfrm>
        </p:spPr>
        <p:txBody>
          <a:bodyPr vert="horz" rIns="0"/>
          <a:lstStyle/>
          <a:p>
            <a:pPr lvl="0"/>
            <a:r>
              <a:rPr lang="en-US" sz="3000"/>
              <a:t>TOPGOLF CALLAWAY BRANDS’ SUSTAINABILITY FOCUS AREAS​</a:t>
            </a:r>
            <a:br>
              <a:rPr lang="en-US" sz="3000"/>
            </a:br>
            <a:r>
              <a:rPr lang="en-US" sz="1800" i="1"/>
              <a:t>And how these focus areas align with pep+ pillars</a:t>
            </a:r>
          </a:p>
        </p:txBody>
      </p:sp>
      <p:pic>
        <p:nvPicPr>
          <p:cNvPr id="12" name="Picture 11">
            <a:extLst>
              <a:ext uri="{FF2B5EF4-FFF2-40B4-BE49-F238E27FC236}">
                <a16:creationId xmlns:a16="http://schemas.microsoft.com/office/drawing/2014/main" id="{DB3D27A2-7461-D102-D7F6-DE53E4B93270}"/>
              </a:ext>
            </a:extLst>
          </p:cNvPr>
          <p:cNvPicPr>
            <a:picLocks noChangeAspect="1"/>
          </p:cNvPicPr>
          <p:nvPr/>
        </p:nvPicPr>
        <p:blipFill>
          <a:blip r:embed="rId6"/>
          <a:stretch>
            <a:fillRect/>
          </a:stretch>
        </p:blipFill>
        <p:spPr>
          <a:xfrm>
            <a:off x="10924304" y="155813"/>
            <a:ext cx="987896" cy="719582"/>
          </a:xfrm>
          <a:prstGeom prst="rect">
            <a:avLst/>
          </a:prstGeom>
        </p:spPr>
      </p:pic>
      <p:sp>
        <p:nvSpPr>
          <p:cNvPr id="14" name="Rectangle: Top Corners Rounded 13">
            <a:extLst>
              <a:ext uri="{FF2B5EF4-FFF2-40B4-BE49-F238E27FC236}">
                <a16:creationId xmlns:a16="http://schemas.microsoft.com/office/drawing/2014/main" id="{253EF999-5673-D61B-A887-E68199CD9AE2}"/>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5" name="Table 4">
            <a:extLst>
              <a:ext uri="{FF2B5EF4-FFF2-40B4-BE49-F238E27FC236}">
                <a16:creationId xmlns:a16="http://schemas.microsoft.com/office/drawing/2014/main" id="{48C1E55B-0C82-A622-0F12-1AFC048C7CE9}"/>
              </a:ext>
            </a:extLst>
          </p:cNvPr>
          <p:cNvGraphicFramePr>
            <a:graphicFrameLocks noGrp="1"/>
          </p:cNvGraphicFramePr>
          <p:nvPr>
            <p:extLst>
              <p:ext uri="{D42A27DB-BD31-4B8C-83A1-F6EECF244321}">
                <p14:modId xmlns:p14="http://schemas.microsoft.com/office/powerpoint/2010/main" val="3182249072"/>
              </p:ext>
            </p:extLst>
          </p:nvPr>
        </p:nvGraphicFramePr>
        <p:xfrm>
          <a:off x="-7620" y="1148230"/>
          <a:ext cx="11986260" cy="5440330"/>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2499360">
                  <a:extLst>
                    <a:ext uri="{9D8B030D-6E8A-4147-A177-3AD203B41FA5}">
                      <a16:colId xmlns:a16="http://schemas.microsoft.com/office/drawing/2014/main" val="2382844442"/>
                    </a:ext>
                  </a:extLst>
                </a:gridCol>
                <a:gridCol w="2745430">
                  <a:extLst>
                    <a:ext uri="{9D8B030D-6E8A-4147-A177-3AD203B41FA5}">
                      <a16:colId xmlns:a16="http://schemas.microsoft.com/office/drawing/2014/main" val="957515009"/>
                    </a:ext>
                  </a:extLst>
                </a:gridCol>
                <a:gridCol w="2376325">
                  <a:extLst>
                    <a:ext uri="{9D8B030D-6E8A-4147-A177-3AD203B41FA5}">
                      <a16:colId xmlns:a16="http://schemas.microsoft.com/office/drawing/2014/main" val="2353111847"/>
                    </a:ext>
                  </a:extLst>
                </a:gridCol>
                <a:gridCol w="2376325">
                  <a:extLst>
                    <a:ext uri="{9D8B030D-6E8A-4147-A177-3AD203B41FA5}">
                      <a16:colId xmlns:a16="http://schemas.microsoft.com/office/drawing/2014/main" val="3958386930"/>
                    </a:ext>
                  </a:extLst>
                </a:gridCol>
              </a:tblGrid>
              <a:tr h="237159">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Planet</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People</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Product</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Procurement</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1054040">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954F07"/>
                          </a:solidFill>
                          <a:latin typeface="+mj-lt"/>
                          <a:ea typeface="+mn-ea"/>
                          <a:cs typeface="Leelawadee"/>
                        </a:rPr>
                        <a:t>POSITIVE </a:t>
                      </a:r>
                      <a:br>
                        <a:rPr lang="en-US" sz="1400" kern="1200">
                          <a:solidFill>
                            <a:srgbClr val="954F07"/>
                          </a:solidFill>
                          <a:latin typeface="+mj-lt"/>
                          <a:ea typeface="+mn-ea"/>
                          <a:cs typeface="Leelawadee"/>
                        </a:rPr>
                      </a:br>
                      <a:r>
                        <a:rPr lang="en-US" sz="1400" kern="1200">
                          <a:solidFill>
                            <a:srgbClr val="954F07"/>
                          </a:solidFill>
                          <a:latin typeface="+mj-lt"/>
                          <a:ea typeface="+mn-ea"/>
                          <a:cs typeface="Leelawadee"/>
                        </a:rPr>
                        <a:t>AGRICULTURE</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9F0A"/>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50" b="0" i="1" kern="1200" noProof="0">
                          <a:solidFill>
                            <a:schemeClr val="accent3"/>
                          </a:solidFill>
                          <a:effectLst/>
                          <a:latin typeface="+mn-lt"/>
                          <a:ea typeface="+mn-ea"/>
                          <a:cs typeface="Leelawadee" panose="020B0502040204020203" pitchFamily="34" charset="-34"/>
                        </a:rPr>
                        <a:t>Not a focus area for the customer.</a:t>
                      </a:r>
                      <a:endParaRPr lang="en-US" sz="1050" b="0" i="1" kern="1200" noProof="0">
                        <a:solidFill>
                          <a:schemeClr val="accent3"/>
                        </a:solidFill>
                        <a:effectLst/>
                        <a:latin typeface="+mn-lt"/>
                        <a:ea typeface="+mn-ea"/>
                        <a:cs typeface="Leelawadee" panose="020B0502040204020203" pitchFamily="34" charset="-34"/>
                      </a:endParaRP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50" b="0" i="1" kern="1200" noProof="0">
                          <a:solidFill>
                            <a:schemeClr val="accent3"/>
                          </a:solidFill>
                          <a:effectLst/>
                          <a:latin typeface="+mn-lt"/>
                          <a:ea typeface="+mn-ea"/>
                          <a:cs typeface="Leelawadee" panose="020B0502040204020203" pitchFamily="34" charset="-34"/>
                        </a:rPr>
                        <a:t>Not a focus area for the customer.</a:t>
                      </a:r>
                      <a:endParaRPr lang="en-US" sz="1050" b="0" i="1" kern="1200" noProof="0">
                        <a:solidFill>
                          <a:schemeClr val="accent3"/>
                        </a:solidFill>
                        <a:effectLst/>
                        <a:latin typeface="+mn-lt"/>
                        <a:ea typeface="+mn-ea"/>
                        <a:cs typeface="Leelawadee" panose="020B0502040204020203" pitchFamily="34" charset="-34"/>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50" b="0" i="1" kern="1200" noProof="0">
                          <a:solidFill>
                            <a:schemeClr val="accent3"/>
                          </a:solidFill>
                          <a:effectLst/>
                          <a:latin typeface="+mn-lt"/>
                          <a:ea typeface="+mn-ea"/>
                          <a:cs typeface="Leelawadee" panose="020B0502040204020203" pitchFamily="34" charset="-34"/>
                        </a:rPr>
                        <a:t>Not a focus area for the customer.</a:t>
                      </a:r>
                      <a:endParaRPr lang="en-US" sz="1050" b="0" i="1" kern="1200" noProof="0">
                        <a:solidFill>
                          <a:schemeClr val="accent3"/>
                        </a:solidFill>
                        <a:effectLst/>
                        <a:latin typeface="+mn-lt"/>
                        <a:ea typeface="+mn-ea"/>
                        <a:cs typeface="Leelawadee" panose="020B0502040204020203" pitchFamily="34" charset="-34"/>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marR="0" lvl="0" indent="-1206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noProof="0">
                          <a:solidFill>
                            <a:schemeClr val="accent3"/>
                          </a:solidFill>
                          <a:highlight>
                            <a:srgbClr val="4FE2F3"/>
                          </a:highlight>
                          <a:latin typeface="+mn-lt"/>
                          <a:cs typeface="Leelawadee" panose="020B0502040204020203" pitchFamily="34" charset="-34"/>
                        </a:rPr>
                        <a:t>Goal:</a:t>
                      </a:r>
                      <a:r>
                        <a:rPr lang="en-US" sz="1050" noProof="0">
                          <a:solidFill>
                            <a:schemeClr val="accent3"/>
                          </a:solidFill>
                          <a:latin typeface="+mn-lt"/>
                          <a:cs typeface="Leelawadee" panose="020B0502040204020203" pitchFamily="34" charset="-34"/>
                        </a:rPr>
                        <a:t> </a:t>
                      </a:r>
                      <a:r>
                        <a:rPr kumimoji="0" lang="en-US" sz="1050" b="0" i="0" u="none" strike="noStrike" kern="1200" cap="none" spc="0" normalizeH="0" baseline="0" noProof="0">
                          <a:ln>
                            <a:noFill/>
                          </a:ln>
                          <a:solidFill>
                            <a:schemeClr val="accent3"/>
                          </a:solidFill>
                          <a:effectLst/>
                          <a:uLnTx/>
                          <a:uFillTx/>
                          <a:latin typeface="+mn-lt"/>
                          <a:ea typeface="+mn-ea"/>
                          <a:cs typeface="Leelawadee" panose="020B0502040204020203" pitchFamily="34" charset="-34"/>
                        </a:rPr>
                        <a:t>Provide a safe and healthy work environment, mandatory adherence for suppliers, who are expected to comply with the rigorous health and safety standards outlined in our Supplier Code of Conduct</a:t>
                      </a: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3014749">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marR="0" lvl="0" indent="-1206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noProof="0">
                          <a:solidFill>
                            <a:schemeClr val="accent3"/>
                          </a:solidFill>
                          <a:highlight>
                            <a:srgbClr val="4FE2F3"/>
                          </a:highlight>
                          <a:latin typeface="+mn-lt"/>
                          <a:cs typeface="Leelawadee" panose="020B0502040204020203" pitchFamily="34" charset="-34"/>
                        </a:rPr>
                        <a:t>Goal:</a:t>
                      </a:r>
                      <a:r>
                        <a:rPr lang="en-US" sz="1050" noProof="0">
                          <a:solidFill>
                            <a:schemeClr val="accent3"/>
                          </a:solidFill>
                          <a:latin typeface="+mn-lt"/>
                          <a:cs typeface="Leelawadee" panose="020B0502040204020203" pitchFamily="34" charset="-34"/>
                        </a:rPr>
                        <a:t> Maintain partnerships with recycling facilities globally, emphasizing the minimization of waste sent to landfills</a:t>
                      </a:r>
                    </a:p>
                    <a:p>
                      <a:pPr marL="120650" marR="0" lvl="0" indent="-12065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lang="en-US" sz="1050" noProof="0">
                          <a:solidFill>
                            <a:schemeClr val="accent3"/>
                          </a:solidFill>
                          <a:highlight>
                            <a:srgbClr val="4FE2F3"/>
                          </a:highlight>
                          <a:latin typeface="+mn-lt"/>
                          <a:cs typeface="Leelawadee" panose="020B0502040204020203" pitchFamily="34" charset="-34"/>
                        </a:rPr>
                        <a:t>Goal:</a:t>
                      </a:r>
                      <a:r>
                        <a:rPr lang="en-US" sz="1050" noProof="0">
                          <a:solidFill>
                            <a:schemeClr val="accent3"/>
                          </a:solidFill>
                          <a:latin typeface="+mn-lt"/>
                          <a:cs typeface="Leelawadee" panose="020B0502040204020203" pitchFamily="34" charset="-34"/>
                        </a:rPr>
                        <a:t> Implement measures to monitor and enhance water conservation, maintain recycled water systems, and optimize water management practices</a:t>
                      </a:r>
                    </a:p>
                    <a:p>
                      <a:pPr marL="120650" marR="0" lvl="0" indent="-12065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lang="en-US" sz="1050" noProof="0">
                          <a:solidFill>
                            <a:schemeClr val="accent3"/>
                          </a:solidFill>
                          <a:highlight>
                            <a:srgbClr val="4FE2F3"/>
                          </a:highlight>
                          <a:latin typeface="+mn-lt"/>
                          <a:cs typeface="Leelawadee" panose="020B0502040204020203" pitchFamily="34" charset="-34"/>
                        </a:rPr>
                        <a:t>Goal:</a:t>
                      </a:r>
                      <a:r>
                        <a:rPr lang="en-US" sz="1050" noProof="0">
                          <a:solidFill>
                            <a:schemeClr val="accent3"/>
                          </a:solidFill>
                          <a:latin typeface="+mn-lt"/>
                          <a:cs typeface="Leelawadee" panose="020B0502040204020203" pitchFamily="34" charset="-34"/>
                        </a:rPr>
                        <a:t> Further mitigate greenhouse gas emissions from operations and reduce dependence on fossil fuels</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indent="-120650">
                        <a:buFont typeface="Arial" panose="020B0604020202020204" pitchFamily="34" charset="0"/>
                        <a:buChar char="•"/>
                      </a:pPr>
                      <a:r>
                        <a:rPr lang="en-US" sz="1050" noProof="0">
                          <a:solidFill>
                            <a:schemeClr val="accent3"/>
                          </a:solidFill>
                          <a:highlight>
                            <a:srgbClr val="4FE2F3"/>
                          </a:highlight>
                          <a:latin typeface="+mn-lt"/>
                          <a:cs typeface="Leelawadee" panose="020B0502040204020203" pitchFamily="34" charset="-34"/>
                        </a:rPr>
                        <a:t>Goal:</a:t>
                      </a:r>
                      <a:r>
                        <a:rPr lang="en-US" sz="1050" noProof="0">
                          <a:solidFill>
                            <a:schemeClr val="accent3"/>
                          </a:solidFill>
                          <a:latin typeface="+mn-lt"/>
                          <a:cs typeface="Leelawadee" panose="020B0502040204020203" pitchFamily="34" charset="-34"/>
                        </a:rPr>
                        <a:t> Ensure a work environment that prioritizes health, safety, and well-being</a:t>
                      </a:r>
                    </a:p>
                    <a:p>
                      <a:pPr marL="120650" indent="-120650">
                        <a:spcBef>
                          <a:spcPts val="400"/>
                        </a:spcBef>
                        <a:buFont typeface="Arial" panose="020B0604020202020204" pitchFamily="34" charset="0"/>
                        <a:buChar char="•"/>
                      </a:pPr>
                      <a:r>
                        <a:rPr lang="en-US" sz="1050" noProof="0">
                          <a:solidFill>
                            <a:schemeClr val="accent3"/>
                          </a:solidFill>
                          <a:highlight>
                            <a:srgbClr val="4FE2F3"/>
                          </a:highlight>
                          <a:latin typeface="+mn-lt"/>
                          <a:cs typeface="Leelawadee" panose="020B0502040204020203" pitchFamily="34" charset="-34"/>
                        </a:rPr>
                        <a:t>Goal:</a:t>
                      </a:r>
                      <a:r>
                        <a:rPr lang="en-US" sz="1050" noProof="0">
                          <a:solidFill>
                            <a:schemeClr val="accent3"/>
                          </a:solidFill>
                          <a:latin typeface="+mn-lt"/>
                          <a:cs typeface="Leelawadee" panose="020B0502040204020203" pitchFamily="34" charset="-34"/>
                        </a:rPr>
                        <a:t> Abide by a comprehensive set of health and safety policies and standard operating procedures that span all facets of Topgolf operations</a:t>
                      </a:r>
                    </a:p>
                    <a:p>
                      <a:pPr marL="120650" indent="-120650">
                        <a:spcBef>
                          <a:spcPts val="400"/>
                        </a:spcBef>
                        <a:buFont typeface="Arial" panose="020B0604020202020204" pitchFamily="34" charset="0"/>
                        <a:buChar char="•"/>
                      </a:pPr>
                      <a:r>
                        <a:rPr lang="en-US" sz="1050" noProof="0">
                          <a:solidFill>
                            <a:schemeClr val="accent3"/>
                          </a:solidFill>
                          <a:highlight>
                            <a:srgbClr val="4FE2F3"/>
                          </a:highlight>
                          <a:latin typeface="+mn-lt"/>
                          <a:cs typeface="Leelawadee" panose="020B0502040204020203" pitchFamily="34" charset="-34"/>
                        </a:rPr>
                        <a:t>Goal:</a:t>
                      </a:r>
                      <a:r>
                        <a:rPr lang="en-US" sz="1050" noProof="0">
                          <a:solidFill>
                            <a:schemeClr val="accent3"/>
                          </a:solidFill>
                          <a:latin typeface="+mn-lt"/>
                          <a:cs typeface="Leelawadee" panose="020B0502040204020203" pitchFamily="34" charset="-34"/>
                        </a:rPr>
                        <a:t> Maintain a targeted recruitment strategy that includes proactive collaborations, aiming to diversify our recruitment initiatives and attract talented individuals from underrepresented groups </a:t>
                      </a:r>
                    </a:p>
                    <a:p>
                      <a:pPr marL="120650" marR="0" lvl="0" indent="-12065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lang="en-US" sz="1050" noProof="0">
                          <a:solidFill>
                            <a:schemeClr val="accent3"/>
                          </a:solidFill>
                          <a:highlight>
                            <a:srgbClr val="4FE2F3"/>
                          </a:highlight>
                          <a:latin typeface="+mn-lt"/>
                          <a:cs typeface="Leelawadee" panose="020B0502040204020203" pitchFamily="34" charset="-34"/>
                        </a:rPr>
                        <a:t>Goal:</a:t>
                      </a:r>
                      <a:r>
                        <a:rPr lang="en-US" sz="1050" noProof="0">
                          <a:solidFill>
                            <a:schemeClr val="accent3"/>
                          </a:solidFill>
                          <a:latin typeface="+mn-lt"/>
                          <a:cs typeface="Leelawadee" panose="020B0502040204020203" pitchFamily="34" charset="-34"/>
                        </a:rPr>
                        <a:t> Empower employees with platforms and opportunities to actively contribute to their communities</a:t>
                      </a: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marR="0" lvl="0" indent="-12065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lang="en-US" sz="1050" noProof="0">
                          <a:solidFill>
                            <a:schemeClr val="accent3"/>
                          </a:solidFill>
                          <a:highlight>
                            <a:srgbClr val="4FE2F3"/>
                          </a:highlight>
                          <a:latin typeface="+mn-lt"/>
                          <a:cs typeface="Leelawadee" panose="020B0502040204020203" pitchFamily="34" charset="-34"/>
                        </a:rPr>
                        <a:t>Goal:</a:t>
                      </a:r>
                      <a:r>
                        <a:rPr lang="en-US" sz="1050" noProof="0">
                          <a:solidFill>
                            <a:schemeClr val="accent3"/>
                          </a:solidFill>
                          <a:latin typeface="+mn-lt"/>
                          <a:cs typeface="Leelawadee" panose="020B0502040204020203" pitchFamily="34" charset="-34"/>
                        </a:rPr>
                        <a:t> </a:t>
                      </a:r>
                      <a:r>
                        <a:rPr kumimoji="0" lang="en-US" sz="1050" b="0" i="0" u="none" strike="noStrike" kern="1200" cap="none" spc="0" normalizeH="0" baseline="0" noProof="0">
                          <a:ln>
                            <a:noFill/>
                          </a:ln>
                          <a:solidFill>
                            <a:schemeClr val="accent3"/>
                          </a:solidFill>
                          <a:effectLst/>
                          <a:uLnTx/>
                          <a:uFillTx/>
                          <a:latin typeface="+mn-lt"/>
                          <a:ea typeface="+mn-ea"/>
                          <a:cs typeface="Leelawadee" panose="020B0502040204020203" pitchFamily="34" charset="-34"/>
                        </a:rPr>
                        <a:t>Prioritize recycled materials in our product and packaging designs</a:t>
                      </a:r>
                    </a:p>
                    <a:p>
                      <a:pPr marL="120650" marR="0" lvl="0" indent="-12065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lang="en-US" sz="1050" noProof="0">
                          <a:solidFill>
                            <a:schemeClr val="accent3"/>
                          </a:solidFill>
                          <a:highlight>
                            <a:srgbClr val="4FE2F3"/>
                          </a:highlight>
                          <a:latin typeface="+mn-lt"/>
                          <a:cs typeface="Leelawadee" panose="020B0502040204020203" pitchFamily="34" charset="-34"/>
                        </a:rPr>
                        <a:t>Goal:</a:t>
                      </a:r>
                      <a:r>
                        <a:rPr lang="en-US" sz="1050" noProof="0">
                          <a:solidFill>
                            <a:schemeClr val="accent3"/>
                          </a:solidFill>
                          <a:latin typeface="+mn-lt"/>
                          <a:cs typeface="Leelawadee" panose="020B0502040204020203" pitchFamily="34" charset="-34"/>
                        </a:rPr>
                        <a:t> Consider </a:t>
                      </a:r>
                      <a:r>
                        <a:rPr kumimoji="0" lang="en-US" sz="1050" b="0" i="0" u="none" strike="noStrike" kern="1200" cap="none" spc="0" normalizeH="0" baseline="0" noProof="0">
                          <a:ln>
                            <a:noFill/>
                          </a:ln>
                          <a:solidFill>
                            <a:schemeClr val="accent3"/>
                          </a:solidFill>
                          <a:effectLst/>
                          <a:uLnTx/>
                          <a:uFillTx/>
                          <a:latin typeface="+mn-lt"/>
                          <a:ea typeface="+mn-ea"/>
                          <a:cs typeface="Leelawadee" panose="020B0502040204020203" pitchFamily="34" charset="-34"/>
                        </a:rPr>
                        <a:t>three key elements in all product and packaging decisions: minimizing unnecessary materials, integrating recycled or renewable materials, and improving recyclability</a:t>
                      </a:r>
                    </a:p>
                    <a:p>
                      <a:pPr marL="120650" marR="0" lvl="0" indent="-12065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lang="en-US" sz="1050" noProof="0">
                          <a:solidFill>
                            <a:schemeClr val="accent3"/>
                          </a:solidFill>
                          <a:highlight>
                            <a:srgbClr val="4FE2F3"/>
                          </a:highlight>
                          <a:latin typeface="+mn-lt"/>
                          <a:cs typeface="Leelawadee" panose="020B0502040204020203" pitchFamily="34" charset="-34"/>
                        </a:rPr>
                        <a:t>Goal:</a:t>
                      </a:r>
                      <a:r>
                        <a:rPr lang="en-US" sz="1050" noProof="0">
                          <a:solidFill>
                            <a:schemeClr val="accent3"/>
                          </a:solidFill>
                          <a:latin typeface="+mn-lt"/>
                          <a:cs typeface="Leelawadee" panose="020B0502040204020203" pitchFamily="34" charset="-34"/>
                        </a:rPr>
                        <a:t> </a:t>
                      </a:r>
                      <a:r>
                        <a:rPr kumimoji="0" lang="en-US" sz="1050" b="0" i="0" u="none" strike="noStrike" kern="1200" cap="none" spc="0" normalizeH="0" baseline="0" noProof="0">
                          <a:ln>
                            <a:noFill/>
                          </a:ln>
                          <a:solidFill>
                            <a:schemeClr val="accent3"/>
                          </a:solidFill>
                          <a:effectLst/>
                          <a:uLnTx/>
                          <a:uFillTx/>
                          <a:latin typeface="+mn-lt"/>
                          <a:ea typeface="+mn-ea"/>
                          <a:cs typeface="Leelawadee" panose="020B0502040204020203" pitchFamily="34" charset="-34"/>
                        </a:rPr>
                        <a:t>Continually innovate with eco-friendly materials, including crafting products from recycled materials and responsibly sourcing raw materials</a:t>
                      </a:r>
                    </a:p>
                    <a:p>
                      <a:pPr marL="120650" marR="0" lvl="0" indent="-12065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lang="en-US" sz="1050" noProof="0">
                          <a:solidFill>
                            <a:schemeClr val="accent3"/>
                          </a:solidFill>
                          <a:highlight>
                            <a:srgbClr val="4FE2F3"/>
                          </a:highlight>
                          <a:latin typeface="+mn-lt"/>
                          <a:cs typeface="Leelawadee" panose="020B0502040204020203" pitchFamily="34" charset="-34"/>
                        </a:rPr>
                        <a:t>Goal:</a:t>
                      </a:r>
                      <a:r>
                        <a:rPr lang="en-US" sz="1050" noProof="0">
                          <a:solidFill>
                            <a:schemeClr val="accent3"/>
                          </a:solidFill>
                          <a:latin typeface="+mn-lt"/>
                          <a:cs typeface="Leelawadee" panose="020B0502040204020203" pitchFamily="34" charset="-34"/>
                        </a:rPr>
                        <a:t> Ensure </a:t>
                      </a:r>
                      <a:r>
                        <a:rPr kumimoji="0" lang="en-US" sz="1050" b="0" i="0" u="none" strike="noStrike" kern="1200" cap="none" spc="0" normalizeH="0" baseline="0" noProof="0">
                          <a:ln>
                            <a:noFill/>
                          </a:ln>
                          <a:solidFill>
                            <a:schemeClr val="accent3"/>
                          </a:solidFill>
                          <a:effectLst/>
                          <a:uLnTx/>
                          <a:uFillTx/>
                          <a:latin typeface="+mn-lt"/>
                          <a:ea typeface="+mn-ea"/>
                          <a:cs typeface="Leelawadee" panose="020B0502040204020203" pitchFamily="34" charset="-34"/>
                        </a:rPr>
                        <a:t>brand leaders convene regularly to explore innovative strategies focused on reducing </a:t>
                      </a:r>
                      <a:br>
                        <a:rPr kumimoji="0" lang="en-US" sz="1050" b="0" i="0" u="none" strike="noStrike" kern="1200" cap="none" spc="0" normalizeH="0" baseline="0" noProof="0">
                          <a:ln>
                            <a:noFill/>
                          </a:ln>
                          <a:solidFill>
                            <a:schemeClr val="accent3"/>
                          </a:solidFill>
                          <a:effectLst/>
                          <a:uLnTx/>
                          <a:uFillTx/>
                          <a:latin typeface="+mn-lt"/>
                          <a:ea typeface="+mn-ea"/>
                          <a:cs typeface="Leelawadee" panose="020B0502040204020203" pitchFamily="34" charset="-34"/>
                        </a:rPr>
                      </a:br>
                      <a:r>
                        <a:rPr kumimoji="0" lang="en-US" sz="1050" b="0" i="0" u="none" strike="noStrike" kern="1200" cap="none" spc="0" normalizeH="0" baseline="0" noProof="0">
                          <a:ln>
                            <a:noFill/>
                          </a:ln>
                          <a:solidFill>
                            <a:schemeClr val="accent3"/>
                          </a:solidFill>
                          <a:effectLst/>
                          <a:uLnTx/>
                          <a:uFillTx/>
                          <a:latin typeface="+mn-lt"/>
                          <a:ea typeface="+mn-ea"/>
                          <a:cs typeface="Leelawadee" panose="020B0502040204020203" pitchFamily="34" charset="-34"/>
                        </a:rPr>
                        <a:t>single-use plastics in product packaging</a:t>
                      </a:r>
                    </a:p>
                    <a:p>
                      <a:pPr marL="120650" marR="0" lvl="0" indent="-12065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lang="en-US" sz="1050" noProof="0">
                          <a:solidFill>
                            <a:schemeClr val="accent3"/>
                          </a:solidFill>
                          <a:highlight>
                            <a:srgbClr val="4FE2F3"/>
                          </a:highlight>
                          <a:latin typeface="+mn-lt"/>
                          <a:cs typeface="Leelawadee" panose="020B0502040204020203" pitchFamily="34" charset="-34"/>
                        </a:rPr>
                        <a:t>Goal:</a:t>
                      </a:r>
                      <a:r>
                        <a:rPr lang="en-US" sz="1050" noProof="0">
                          <a:solidFill>
                            <a:schemeClr val="accent3"/>
                          </a:solidFill>
                          <a:latin typeface="+mn-lt"/>
                          <a:cs typeface="Leelawadee" panose="020B0502040204020203" pitchFamily="34" charset="-34"/>
                        </a:rPr>
                        <a:t> </a:t>
                      </a:r>
                      <a:r>
                        <a:rPr kumimoji="0" lang="en-US" sz="1050" b="0" i="0" u="none" strike="noStrike" kern="1200" cap="none" spc="0" normalizeH="0" baseline="0" noProof="0">
                          <a:ln>
                            <a:noFill/>
                          </a:ln>
                          <a:solidFill>
                            <a:schemeClr val="accent3"/>
                          </a:solidFill>
                          <a:effectLst/>
                          <a:uLnTx/>
                          <a:uFillTx/>
                          <a:latin typeface="+mn-lt"/>
                          <a:ea typeface="+mn-ea"/>
                          <a:cs typeface="Leelawadee" panose="020B0502040204020203" pitchFamily="34" charset="-34"/>
                        </a:rPr>
                        <a:t>Prioritize sourcing packaging that is recyclable or comprises recycled or bio-based materials</a:t>
                      </a: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marR="0" lvl="0" indent="-12065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lang="en-US" sz="1050" noProof="0">
                          <a:solidFill>
                            <a:schemeClr val="accent3"/>
                          </a:solidFill>
                          <a:highlight>
                            <a:srgbClr val="4FE2F3"/>
                          </a:highlight>
                          <a:latin typeface="+mn-lt"/>
                          <a:cs typeface="Leelawadee" panose="020B0502040204020203" pitchFamily="34" charset="-34"/>
                        </a:rPr>
                        <a:t>Goal:</a:t>
                      </a:r>
                      <a:r>
                        <a:rPr lang="en-US" sz="1050" noProof="0">
                          <a:solidFill>
                            <a:schemeClr val="accent3"/>
                          </a:solidFill>
                          <a:latin typeface="+mn-lt"/>
                          <a:cs typeface="Leelawadee" panose="020B0502040204020203" pitchFamily="34" charset="-34"/>
                        </a:rPr>
                        <a:t> </a:t>
                      </a:r>
                      <a:r>
                        <a:rPr kumimoji="0" lang="en-US" sz="1050" b="0" i="0" u="none" strike="noStrike" kern="1200" cap="none" spc="0" normalizeH="0" baseline="0" noProof="0">
                          <a:ln>
                            <a:noFill/>
                          </a:ln>
                          <a:solidFill>
                            <a:schemeClr val="accent3"/>
                          </a:solidFill>
                          <a:effectLst/>
                          <a:uLnTx/>
                          <a:uFillTx/>
                          <a:latin typeface="+mn-lt"/>
                          <a:ea typeface="+mn-ea"/>
                          <a:cs typeface="Leelawadee" panose="020B0502040204020203" pitchFamily="34" charset="-34"/>
                        </a:rPr>
                        <a:t>Provide comprehensive human rights training to employees and suppliers, fostering a shared understanding and goal to upholding these fundamental principles</a:t>
                      </a:r>
                    </a:p>
                    <a:p>
                      <a:pPr marL="120650" marR="0" lvl="0" indent="-12065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lang="en-US" sz="1050" noProof="0">
                          <a:solidFill>
                            <a:schemeClr val="accent3"/>
                          </a:solidFill>
                          <a:highlight>
                            <a:srgbClr val="4FE2F3"/>
                          </a:highlight>
                          <a:latin typeface="+mn-lt"/>
                          <a:cs typeface="Leelawadee" panose="020B0502040204020203" pitchFamily="34" charset="-34"/>
                        </a:rPr>
                        <a:t>Goal:</a:t>
                      </a:r>
                      <a:r>
                        <a:rPr lang="en-US" sz="1050" noProof="0">
                          <a:solidFill>
                            <a:schemeClr val="accent3"/>
                          </a:solidFill>
                          <a:latin typeface="+mn-lt"/>
                          <a:cs typeface="Leelawadee" panose="020B0502040204020203" pitchFamily="34" charset="-34"/>
                        </a:rPr>
                        <a:t> </a:t>
                      </a:r>
                      <a:r>
                        <a:rPr kumimoji="0" lang="en-US" sz="1050" b="0" i="0" u="none" strike="noStrike" kern="1200" cap="none" spc="0" normalizeH="0" baseline="0" noProof="0">
                          <a:ln>
                            <a:noFill/>
                          </a:ln>
                          <a:solidFill>
                            <a:schemeClr val="accent3"/>
                          </a:solidFill>
                          <a:effectLst/>
                          <a:uLnTx/>
                          <a:uFillTx/>
                          <a:latin typeface="+mn-lt"/>
                          <a:ea typeface="+mn-ea"/>
                          <a:cs typeface="Leelawadee" panose="020B0502040204020203" pitchFamily="34" charset="-34"/>
                        </a:rPr>
                        <a:t>Provide a safe and healthy work environment, mandatory adherence for suppliers, who are expected to comply with the rigorous health and safety standards outlined in our Supplier Code of Conduct</a:t>
                      </a: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r h="1010122">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922F11"/>
                          </a:solidFill>
                          <a:latin typeface="+mj-lt"/>
                          <a:ea typeface="+mn-ea"/>
                          <a:cs typeface="Leelawadee"/>
                        </a:rPr>
                        <a:t>POSITIVE </a:t>
                      </a:r>
                      <a:br>
                        <a:rPr lang="en-US" sz="1400" kern="1200">
                          <a:solidFill>
                            <a:srgbClr val="922F11"/>
                          </a:solidFill>
                          <a:latin typeface="+mj-lt"/>
                          <a:ea typeface="+mn-ea"/>
                          <a:cs typeface="Leelawadee"/>
                        </a:rPr>
                      </a:br>
                      <a:r>
                        <a:rPr lang="en-US" sz="1400" kern="1200">
                          <a:solidFill>
                            <a:srgbClr val="922F11"/>
                          </a:solidFill>
                          <a:latin typeface="+mj-lt"/>
                          <a:ea typeface="+mn-ea"/>
                          <a:cs typeface="Leelawadee"/>
                        </a:rPr>
                        <a:t>CHOICES</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E6D27"/>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50" b="0" i="1" kern="1200" noProof="0">
                          <a:solidFill>
                            <a:schemeClr val="accent3"/>
                          </a:solidFill>
                          <a:effectLst/>
                          <a:latin typeface="+mn-lt"/>
                          <a:ea typeface="+mn-ea"/>
                          <a:cs typeface="Leelawadee" panose="020B0502040204020203" pitchFamily="34" charset="-34"/>
                        </a:rPr>
                        <a:t>Not a focus area for the customer.</a:t>
                      </a:r>
                      <a:endParaRPr lang="en-US" sz="1050" b="0" i="1" kern="1200" noProof="0">
                        <a:solidFill>
                          <a:schemeClr val="accent3"/>
                        </a:solidFill>
                        <a:effectLst/>
                        <a:latin typeface="+mn-lt"/>
                        <a:ea typeface="+mn-ea"/>
                        <a:cs typeface="Leelawadee" panose="020B0502040204020203" pitchFamily="34" charset="-34"/>
                      </a:endParaRP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50" b="0" i="1" kern="1200" noProof="0">
                          <a:solidFill>
                            <a:schemeClr val="accent3"/>
                          </a:solidFill>
                          <a:effectLst/>
                          <a:latin typeface="+mn-lt"/>
                          <a:ea typeface="+mn-ea"/>
                          <a:cs typeface="Leelawadee" panose="020B0502040204020203" pitchFamily="34" charset="-34"/>
                        </a:rPr>
                        <a:t>Not a focus area for the customer.</a:t>
                      </a:r>
                      <a:endParaRPr lang="en-US" sz="1050" b="0" i="1" kern="1200" noProof="0">
                        <a:solidFill>
                          <a:schemeClr val="accent3"/>
                        </a:solidFill>
                        <a:effectLst/>
                        <a:latin typeface="+mn-lt"/>
                        <a:ea typeface="+mn-ea"/>
                        <a:cs typeface="Leelawadee" panose="020B0502040204020203" pitchFamily="34" charset="-34"/>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50" b="0" i="1" kern="1200" noProof="0">
                          <a:solidFill>
                            <a:schemeClr val="accent3"/>
                          </a:solidFill>
                          <a:effectLst/>
                          <a:latin typeface="+mn-lt"/>
                          <a:ea typeface="+mn-ea"/>
                          <a:cs typeface="Leelawadee" panose="020B0502040204020203" pitchFamily="34" charset="-34"/>
                        </a:rPr>
                        <a:t>Not a focus area for the customer.</a:t>
                      </a:r>
                      <a:endParaRPr lang="en-US" sz="1050" b="0" i="1" kern="1200" noProof="0">
                        <a:solidFill>
                          <a:schemeClr val="accent3"/>
                        </a:solidFill>
                        <a:effectLst/>
                        <a:latin typeface="+mn-lt"/>
                        <a:ea typeface="+mn-ea"/>
                        <a:cs typeface="Leelawadee" panose="020B0502040204020203" pitchFamily="34" charset="-34"/>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50" b="0" i="1" kern="1200" noProof="0">
                          <a:solidFill>
                            <a:schemeClr val="accent3"/>
                          </a:solidFill>
                          <a:effectLst/>
                          <a:latin typeface="+mn-lt"/>
                          <a:ea typeface="+mn-ea"/>
                          <a:cs typeface="Leelawadee" panose="020B0502040204020203" pitchFamily="34" charset="-34"/>
                        </a:rPr>
                        <a:t>Not a focus area for the customer.</a:t>
                      </a:r>
                      <a:endParaRPr lang="en-US" sz="1050" b="0" i="1" kern="1200" noProof="0">
                        <a:solidFill>
                          <a:schemeClr val="accent3"/>
                        </a:solidFill>
                        <a:effectLst/>
                        <a:latin typeface="+mn-lt"/>
                        <a:ea typeface="+mn-ea"/>
                        <a:cs typeface="Leelawadee" panose="020B0502040204020203" pitchFamily="34" charset="-34"/>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88316528"/>
                  </a:ext>
                </a:extLst>
              </a:tr>
            </a:tbl>
          </a:graphicData>
        </a:graphic>
      </p:graphicFrame>
      <p:pic>
        <p:nvPicPr>
          <p:cNvPr id="19" name="Picture 18" descr="A logo of a leaf in a circle&#10;&#10;Description automatically generated">
            <a:extLst>
              <a:ext uri="{FF2B5EF4-FFF2-40B4-BE49-F238E27FC236}">
                <a16:creationId xmlns:a16="http://schemas.microsoft.com/office/drawing/2014/main" id="{87A33B1B-2659-6357-D8FA-534FB168D58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pic>
        <p:nvPicPr>
          <p:cNvPr id="21" name="Picture 20" descr="A blue and green windmill with green arrows&#10;&#10;Description automatically generated">
            <a:extLst>
              <a:ext uri="{FF2B5EF4-FFF2-40B4-BE49-F238E27FC236}">
                <a16:creationId xmlns:a16="http://schemas.microsoft.com/office/drawing/2014/main" id="{591FABB5-D2AA-753A-93ED-725C5429D7E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7884" y="2937834"/>
            <a:ext cx="556204" cy="604020"/>
          </a:xfrm>
          <a:prstGeom prst="rect">
            <a:avLst/>
          </a:prstGeom>
        </p:spPr>
      </p:pic>
      <p:pic>
        <p:nvPicPr>
          <p:cNvPr id="22" name="Picture 21" descr="A logo of a hand and a globe&#10;&#10;Description automatically generated">
            <a:extLst>
              <a:ext uri="{FF2B5EF4-FFF2-40B4-BE49-F238E27FC236}">
                <a16:creationId xmlns:a16="http://schemas.microsoft.com/office/drawing/2014/main" id="{48E968E5-3BFE-6A2F-EEF3-A07AD6A1E02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37172" y="6027278"/>
            <a:ext cx="536916" cy="583072"/>
          </a:xfrm>
          <a:prstGeom prst="rect">
            <a:avLst/>
          </a:prstGeom>
        </p:spPr>
      </p:pic>
    </p:spTree>
    <p:extLst>
      <p:ext uri="{BB962C8B-B14F-4D97-AF65-F5344CB8AC3E}">
        <p14:creationId xmlns:p14="http://schemas.microsoft.com/office/powerpoint/2010/main" val="3244650618"/>
      </p:ext>
    </p:extLst>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FB8179-7E2C-9CDB-95B7-0FD30D843BA7}"/>
            </a:ext>
          </a:extLst>
        </p:cNvPr>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7F5D1BBF-8D23-A3E3-8920-531F05EFC06A}"/>
              </a:ext>
            </a:extLst>
          </p:cNvPr>
          <p:cNvGraphicFramePr>
            <a:graphicFrameLocks/>
          </p:cNvGraphicFramePr>
          <p:nvPr>
            <p:custDataLst>
              <p:tags r:id="rId1"/>
            </p:custDataLst>
            <p:extLst>
              <p:ext uri="{D42A27DB-BD31-4B8C-83A1-F6EECF244321}">
                <p14:modId xmlns:p14="http://schemas.microsoft.com/office/powerpoint/2010/main" val="5747081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3" name="think-cell data - do not delete" hidden="1">
                        <a:extLst>
                          <a:ext uri="{FF2B5EF4-FFF2-40B4-BE49-F238E27FC236}">
                            <a16:creationId xmlns:a16="http://schemas.microsoft.com/office/drawing/2014/main" id="{7F5D1BBF-8D23-A3E3-8920-531F05EFC06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63CB5F64-E967-7A8F-AC3D-1946D54C5201}"/>
              </a:ext>
            </a:extLst>
          </p:cNvPr>
          <p:cNvSpPr>
            <a:spLocks noGrp="1"/>
          </p:cNvSpPr>
          <p:nvPr>
            <p:ph type="title"/>
          </p:nvPr>
        </p:nvSpPr>
        <p:spPr>
          <a:xfrm>
            <a:off x="304800" y="247650"/>
            <a:ext cx="9877425" cy="968375"/>
          </a:xfrm>
        </p:spPr>
        <p:txBody>
          <a:bodyPr vert="horz" rIns="0"/>
          <a:lstStyle/>
          <a:p>
            <a:pPr lvl="0"/>
            <a:r>
              <a:rPr lang="en-US" sz="2200"/>
              <a:t>COMMONALITY BETWEEN TOPGOLF CALLAWAY BRANDS’ AND PEP+ FOCUS AREAS​</a:t>
            </a:r>
            <a:br>
              <a:rPr lang="en-US" sz="2600"/>
            </a:br>
            <a:r>
              <a:rPr lang="en-US" sz="1800" i="1"/>
              <a:t>Allowing us to identify opportunities for collaboration, and therefore</a:t>
            </a:r>
            <a:br>
              <a:rPr lang="en-US" sz="1800" i="1"/>
            </a:br>
            <a:r>
              <a:rPr lang="en-US" sz="1800" i="1"/>
              <a:t>add value to our relationship</a:t>
            </a:r>
          </a:p>
        </p:txBody>
      </p:sp>
      <p:pic>
        <p:nvPicPr>
          <p:cNvPr id="7" name="Picture 6">
            <a:extLst>
              <a:ext uri="{FF2B5EF4-FFF2-40B4-BE49-F238E27FC236}">
                <a16:creationId xmlns:a16="http://schemas.microsoft.com/office/drawing/2014/main" id="{35B1DE1A-5B14-5EEF-5BAD-CCF3B5FBBCD5}"/>
              </a:ext>
            </a:extLst>
          </p:cNvPr>
          <p:cNvPicPr>
            <a:picLocks noChangeAspect="1"/>
          </p:cNvPicPr>
          <p:nvPr/>
        </p:nvPicPr>
        <p:blipFill>
          <a:blip r:embed="rId6"/>
          <a:stretch>
            <a:fillRect/>
          </a:stretch>
        </p:blipFill>
        <p:spPr>
          <a:xfrm>
            <a:off x="10924304" y="155813"/>
            <a:ext cx="987896" cy="719582"/>
          </a:xfrm>
          <a:prstGeom prst="rect">
            <a:avLst/>
          </a:prstGeom>
        </p:spPr>
      </p:pic>
      <p:sp>
        <p:nvSpPr>
          <p:cNvPr id="10" name="Rectangle: Top Corners Rounded 9">
            <a:extLst>
              <a:ext uri="{FF2B5EF4-FFF2-40B4-BE49-F238E27FC236}">
                <a16:creationId xmlns:a16="http://schemas.microsoft.com/office/drawing/2014/main" id="{8F92554D-22FE-C8D9-CEE7-B922917157DD}"/>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2" name="Table 4">
            <a:extLst>
              <a:ext uri="{FF2B5EF4-FFF2-40B4-BE49-F238E27FC236}">
                <a16:creationId xmlns:a16="http://schemas.microsoft.com/office/drawing/2014/main" id="{5DEDF0A1-B5E2-B931-B8BC-6A38690AC571}"/>
              </a:ext>
            </a:extLst>
          </p:cNvPr>
          <p:cNvGraphicFramePr>
            <a:graphicFrameLocks noGrp="1"/>
          </p:cNvGraphicFramePr>
          <p:nvPr>
            <p:extLst>
              <p:ext uri="{D42A27DB-BD31-4B8C-83A1-F6EECF244321}">
                <p14:modId xmlns:p14="http://schemas.microsoft.com/office/powerpoint/2010/main" val="2043951934"/>
              </p:ext>
            </p:extLst>
          </p:nvPr>
        </p:nvGraphicFramePr>
        <p:xfrm>
          <a:off x="-7620" y="1148230"/>
          <a:ext cx="11986260" cy="5038344"/>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5244790">
                  <a:extLst>
                    <a:ext uri="{9D8B030D-6E8A-4147-A177-3AD203B41FA5}">
                      <a16:colId xmlns:a16="http://schemas.microsoft.com/office/drawing/2014/main" val="2382844442"/>
                    </a:ext>
                  </a:extLst>
                </a:gridCol>
                <a:gridCol w="4752650">
                  <a:extLst>
                    <a:ext uri="{9D8B030D-6E8A-4147-A177-3AD203B41FA5}">
                      <a16:colId xmlns:a16="http://schemas.microsoft.com/office/drawing/2014/main" val="2353111847"/>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People</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Product</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4791456">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marR="0" lvl="0" indent="-1206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noProof="0">
                          <a:solidFill>
                            <a:schemeClr val="accent3"/>
                          </a:solidFill>
                          <a:highlight>
                            <a:srgbClr val="4FE2F3"/>
                          </a:highlight>
                          <a:latin typeface="+mn-lt"/>
                          <a:cs typeface="Leelawadee" panose="020B0502040204020203" pitchFamily="34" charset="-34"/>
                        </a:rPr>
                        <a:t>Goal:</a:t>
                      </a:r>
                      <a:r>
                        <a:rPr lang="en-US" sz="1050" noProof="0">
                          <a:solidFill>
                            <a:schemeClr val="accent3"/>
                          </a:solidFill>
                          <a:latin typeface="+mn-lt"/>
                          <a:cs typeface="Leelawadee" panose="020B0502040204020203" pitchFamily="34" charset="-34"/>
                        </a:rPr>
                        <a:t> Empower employees with platforms and opportunities to actively contribute to and uplift their communities</a:t>
                      </a:r>
                    </a:p>
                    <a:p>
                      <a:pPr marL="350838" marR="0" lvl="1" indent="-176213" algn="l" defTabSz="914400" rtl="0" eaLnBrk="1" fontAlgn="auto" latinLnBrk="0" hangingPunct="1">
                        <a:lnSpc>
                          <a:spcPct val="100000"/>
                        </a:lnSpc>
                        <a:spcBef>
                          <a:spcPts val="400"/>
                        </a:spcBef>
                        <a:spcAft>
                          <a:spcPts val="0"/>
                        </a:spcAft>
                        <a:buClrTx/>
                        <a:buSzTx/>
                        <a:buFont typeface="Wingdings" panose="05000000000000000000" pitchFamily="2" charset="2"/>
                        <a:buChar char="Ø"/>
                        <a:tabLst/>
                        <a:defRPr/>
                      </a:pPr>
                      <a:r>
                        <a:rPr lang="en-US" sz="1050" b="1" i="0" u="none" strike="noStrike" kern="1200" cap="none" spc="0" normalizeH="0" baseline="0" noProof="0">
                          <a:ln>
                            <a:noFill/>
                          </a:ln>
                          <a:solidFill>
                            <a:schemeClr val="accent3"/>
                          </a:solidFill>
                          <a:effectLst/>
                          <a:uLnTx/>
                          <a:uFillTx/>
                          <a:latin typeface="+mn-lt"/>
                        </a:rPr>
                        <a:t>pep+</a:t>
                      </a:r>
                      <a:r>
                        <a:rPr kumimoji="0" lang="en-US" sz="1050" b="1" i="0" u="none" strike="noStrike" kern="1200" cap="none" spc="0" normalizeH="0" baseline="0" noProof="0">
                          <a:ln>
                            <a:noFill/>
                          </a:ln>
                          <a:solidFill>
                            <a:schemeClr val="accent3"/>
                          </a:solidFill>
                          <a:effectLst/>
                          <a:uLnTx/>
                          <a:uFillTx/>
                          <a:latin typeface="+mn-lt"/>
                        </a:rPr>
                        <a:t> </a:t>
                      </a:r>
                      <a:r>
                        <a:rPr kumimoji="0" lang="en-US" sz="1050" b="1" i="0" u="none" strike="noStrike" kern="1200" cap="none" spc="0" normalizeH="0" baseline="0" noProof="0">
                          <a:ln>
                            <a:noFill/>
                          </a:ln>
                          <a:solidFill>
                            <a:schemeClr val="accent3"/>
                          </a:solidFill>
                          <a:effectLst/>
                          <a:uLnTx/>
                          <a:uFillTx/>
                          <a:latin typeface="+mn-lt"/>
                          <a:ea typeface="+mn-ea"/>
                          <a:cs typeface="+mn-cs"/>
                        </a:rPr>
                        <a:t>alignment: Empower our associates with the resources and time needed </a:t>
                      </a:r>
                      <a:br>
                        <a:rPr kumimoji="0" lang="en-US" sz="1050" b="1" i="0" u="none" strike="noStrike" kern="1200" cap="none" spc="0" normalizeH="0" baseline="0" noProof="0">
                          <a:ln>
                            <a:noFill/>
                          </a:ln>
                          <a:solidFill>
                            <a:schemeClr val="accent3"/>
                          </a:solidFill>
                          <a:effectLst/>
                          <a:uLnTx/>
                          <a:uFillTx/>
                          <a:latin typeface="+mn-lt"/>
                          <a:ea typeface="+mn-ea"/>
                          <a:cs typeface="+mn-cs"/>
                        </a:rPr>
                      </a:br>
                      <a:r>
                        <a:rPr kumimoji="0" lang="en-US" sz="1050" b="1" i="0" u="none" strike="noStrike" kern="1200" cap="none" spc="0" normalizeH="0" baseline="0" noProof="0">
                          <a:ln>
                            <a:noFill/>
                          </a:ln>
                          <a:solidFill>
                            <a:schemeClr val="accent3"/>
                          </a:solidFill>
                          <a:effectLst/>
                          <a:uLnTx/>
                          <a:uFillTx/>
                          <a:latin typeface="+mn-lt"/>
                          <a:ea typeface="+mn-ea"/>
                          <a:cs typeface="+mn-cs"/>
                        </a:rPr>
                        <a:t>to build and cultivate prosperity in our communities</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marR="0" lvl="0" indent="-1206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noProof="0">
                          <a:solidFill>
                            <a:schemeClr val="accent3"/>
                          </a:solidFill>
                          <a:highlight>
                            <a:srgbClr val="4FE2F3"/>
                          </a:highlight>
                          <a:latin typeface="+mn-lt"/>
                          <a:cs typeface="Leelawadee" panose="020B0502040204020203" pitchFamily="34" charset="-34"/>
                        </a:rPr>
                        <a:t>Goal:</a:t>
                      </a:r>
                      <a:r>
                        <a:rPr lang="en-US" sz="1050" noProof="0">
                          <a:solidFill>
                            <a:schemeClr val="accent3"/>
                          </a:solidFill>
                          <a:latin typeface="+mn-lt"/>
                          <a:cs typeface="Leelawadee" panose="020B0502040204020203" pitchFamily="34" charset="-34"/>
                        </a:rPr>
                        <a:t> </a:t>
                      </a:r>
                      <a:r>
                        <a:rPr kumimoji="0" lang="en-US" sz="1050" b="0" i="0" u="none" strike="noStrike" kern="1200" cap="none" spc="0" normalizeH="0" baseline="0" noProof="0">
                          <a:ln>
                            <a:noFill/>
                          </a:ln>
                          <a:solidFill>
                            <a:schemeClr val="accent3"/>
                          </a:solidFill>
                          <a:effectLst/>
                          <a:uLnTx/>
                          <a:uFillTx/>
                          <a:latin typeface="+mn-lt"/>
                          <a:ea typeface="+mn-ea"/>
                          <a:cs typeface="Leelawadee" panose="020B0502040204020203" pitchFamily="34" charset="-34"/>
                        </a:rPr>
                        <a:t>Prioritize recycled materials in our product and </a:t>
                      </a:r>
                      <a:br>
                        <a:rPr kumimoji="0" lang="en-US" sz="1050" b="0" i="0" u="none" strike="noStrike" kern="1200" cap="none" spc="0" normalizeH="0" baseline="0" noProof="0">
                          <a:ln>
                            <a:noFill/>
                          </a:ln>
                          <a:solidFill>
                            <a:schemeClr val="accent3"/>
                          </a:solidFill>
                          <a:effectLst/>
                          <a:uLnTx/>
                          <a:uFillTx/>
                          <a:latin typeface="+mn-lt"/>
                          <a:ea typeface="+mn-ea"/>
                          <a:cs typeface="Leelawadee" panose="020B0502040204020203" pitchFamily="34" charset="-34"/>
                        </a:rPr>
                      </a:br>
                      <a:r>
                        <a:rPr kumimoji="0" lang="en-US" sz="1050" b="0" i="0" u="none" strike="noStrike" kern="1200" cap="none" spc="0" normalizeH="0" baseline="0" noProof="0">
                          <a:ln>
                            <a:noFill/>
                          </a:ln>
                          <a:solidFill>
                            <a:schemeClr val="accent3"/>
                          </a:solidFill>
                          <a:effectLst/>
                          <a:uLnTx/>
                          <a:uFillTx/>
                          <a:latin typeface="+mn-lt"/>
                          <a:ea typeface="+mn-ea"/>
                          <a:cs typeface="Leelawadee" panose="020B0502040204020203" pitchFamily="34" charset="-34"/>
                        </a:rPr>
                        <a:t>packaging designs</a:t>
                      </a:r>
                    </a:p>
                    <a:p>
                      <a:pPr marL="350838" marR="0" lvl="1" indent="-176213" algn="l" defTabSz="914400" rtl="0" eaLnBrk="1" fontAlgn="auto" latinLnBrk="0" hangingPunct="1">
                        <a:lnSpc>
                          <a:spcPct val="100000"/>
                        </a:lnSpc>
                        <a:spcBef>
                          <a:spcPts val="400"/>
                        </a:spcBef>
                        <a:spcAft>
                          <a:spcPts val="0"/>
                        </a:spcAft>
                        <a:buClr>
                          <a:schemeClr val="tx1"/>
                        </a:buClr>
                        <a:buSzTx/>
                        <a:buFont typeface="Wingdings" panose="05000000000000000000" pitchFamily="2" charset="2"/>
                        <a:buChar char="Ø"/>
                        <a:tabLst/>
                        <a:defRPr/>
                      </a:pPr>
                      <a:r>
                        <a:rPr lang="en-US" sz="1050" b="1" i="0" u="none" strike="noStrike" kern="1200" cap="none" spc="0" normalizeH="0" baseline="0" noProof="0">
                          <a:ln>
                            <a:noFill/>
                          </a:ln>
                          <a:solidFill>
                            <a:schemeClr val="accent3"/>
                          </a:solidFill>
                          <a:effectLst/>
                          <a:uLnTx/>
                          <a:uFillTx/>
                          <a:latin typeface="+mn-lt"/>
                        </a:rPr>
                        <a:t>pep+</a:t>
                      </a:r>
                      <a:r>
                        <a:rPr kumimoji="0" lang="en-US" sz="1050" b="1" i="0" u="none" strike="noStrike" kern="1200" cap="none" spc="0" normalizeH="0" baseline="0" noProof="0">
                          <a:ln>
                            <a:noFill/>
                          </a:ln>
                          <a:solidFill>
                            <a:schemeClr val="accent3"/>
                          </a:solidFill>
                          <a:effectLst/>
                          <a:uLnTx/>
                          <a:uFillTx/>
                          <a:latin typeface="+mn-lt"/>
                        </a:rPr>
                        <a:t> </a:t>
                      </a:r>
                      <a:r>
                        <a:rPr kumimoji="0" lang="en-US" sz="1050" b="1" i="0" u="none" strike="noStrike" kern="1200" cap="none" spc="0" normalizeH="0" baseline="0" noProof="0">
                          <a:ln>
                            <a:noFill/>
                          </a:ln>
                          <a:solidFill>
                            <a:schemeClr val="accent3"/>
                          </a:solidFill>
                          <a:effectLst/>
                          <a:uLnTx/>
                          <a:uFillTx/>
                          <a:latin typeface="+mn-lt"/>
                          <a:ea typeface="+mn-ea"/>
                          <a:cs typeface="+mn-cs"/>
                        </a:rPr>
                        <a:t>alignment: For our primary plastic packaging in key packaging </a:t>
                      </a:r>
                      <a:br>
                        <a:rPr kumimoji="0" lang="en-US" sz="1050" b="1" i="0" u="none" strike="noStrike" kern="1200" cap="none" spc="0" normalizeH="0" baseline="0" noProof="0">
                          <a:ln>
                            <a:noFill/>
                          </a:ln>
                          <a:solidFill>
                            <a:schemeClr val="accent3"/>
                          </a:solidFill>
                          <a:effectLst/>
                          <a:uLnTx/>
                          <a:uFillTx/>
                          <a:latin typeface="+mn-lt"/>
                          <a:ea typeface="+mn-ea"/>
                          <a:cs typeface="+mn-cs"/>
                        </a:rPr>
                      </a:br>
                      <a:r>
                        <a:rPr kumimoji="0" lang="en-US" sz="1050" b="1" i="0" u="none" strike="noStrike" kern="1200" cap="none" spc="0" normalizeH="0" baseline="0" noProof="0">
                          <a:ln>
                            <a:noFill/>
                          </a:ln>
                          <a:solidFill>
                            <a:schemeClr val="accent3"/>
                          </a:solidFill>
                          <a:effectLst/>
                          <a:uLnTx/>
                          <a:uFillTx/>
                          <a:latin typeface="+mn-lt"/>
                          <a:ea typeface="+mn-ea"/>
                          <a:cs typeface="+mn-cs"/>
                        </a:rPr>
                        <a:t>markets, use 40% or greater recycled content in our plastic packaging </a:t>
                      </a:r>
                      <a:br>
                        <a:rPr kumimoji="0" lang="en-US" sz="1050" b="1" i="0" u="none" strike="noStrike" kern="1200" cap="none" spc="0" normalizeH="0" baseline="0" noProof="0">
                          <a:ln>
                            <a:noFill/>
                          </a:ln>
                          <a:solidFill>
                            <a:schemeClr val="accent3"/>
                          </a:solidFill>
                          <a:effectLst/>
                          <a:uLnTx/>
                          <a:uFillTx/>
                          <a:latin typeface="+mn-lt"/>
                          <a:ea typeface="+mn-ea"/>
                          <a:cs typeface="+mn-cs"/>
                        </a:rPr>
                      </a:br>
                      <a:r>
                        <a:rPr kumimoji="0" lang="en-US" sz="1050" b="1" i="0" u="none" strike="noStrike" kern="1200" cap="none" spc="0" normalizeH="0" baseline="0" noProof="0">
                          <a:ln>
                            <a:noFill/>
                          </a:ln>
                          <a:solidFill>
                            <a:schemeClr val="accent3"/>
                          </a:solidFill>
                          <a:effectLst/>
                          <a:uLnTx/>
                          <a:uFillTx/>
                          <a:latin typeface="+mn-lt"/>
                          <a:ea typeface="+mn-ea"/>
                          <a:cs typeface="+mn-cs"/>
                        </a:rPr>
                        <a:t>by 2035 or sooner </a:t>
                      </a:r>
                    </a:p>
                    <a:p>
                      <a:pPr marL="120650" marR="0" lvl="0" indent="-1206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US" sz="1050" noProof="0">
                          <a:solidFill>
                            <a:schemeClr val="accent3"/>
                          </a:solidFill>
                          <a:highlight>
                            <a:srgbClr val="4FE2F3"/>
                          </a:highlight>
                          <a:latin typeface="+mn-lt"/>
                          <a:cs typeface="Leelawadee" panose="020B0502040204020203" pitchFamily="34" charset="-34"/>
                        </a:rPr>
                        <a:t>Goal:</a:t>
                      </a:r>
                      <a:r>
                        <a:rPr lang="en-US" sz="1050" noProof="0">
                          <a:solidFill>
                            <a:schemeClr val="accent3"/>
                          </a:solidFill>
                          <a:latin typeface="+mn-lt"/>
                          <a:cs typeface="Leelawadee" panose="020B0502040204020203" pitchFamily="34" charset="-34"/>
                        </a:rPr>
                        <a:t> Consider </a:t>
                      </a:r>
                      <a:r>
                        <a:rPr kumimoji="0" lang="en-US" sz="1050" b="0" i="0" u="none" strike="noStrike" kern="1200" cap="none" spc="0" normalizeH="0" baseline="0" noProof="0">
                          <a:ln>
                            <a:noFill/>
                          </a:ln>
                          <a:solidFill>
                            <a:schemeClr val="accent3"/>
                          </a:solidFill>
                          <a:effectLst/>
                          <a:uLnTx/>
                          <a:uFillTx/>
                          <a:latin typeface="+mn-lt"/>
                          <a:ea typeface="+mn-ea"/>
                          <a:cs typeface="Leelawadee" panose="020B0502040204020203" pitchFamily="34" charset="-34"/>
                        </a:rPr>
                        <a:t>three key elements in all product and packaging decisions: Minimizing unnecessary materials, integrating recycled or renewable materials, and improving recyclability</a:t>
                      </a:r>
                    </a:p>
                    <a:p>
                      <a:pPr marL="350838" marR="0" lvl="1" indent="-176213" algn="l" defTabSz="914400" rtl="0" eaLnBrk="1" fontAlgn="auto" latinLnBrk="0" hangingPunct="1">
                        <a:lnSpc>
                          <a:spcPct val="100000"/>
                        </a:lnSpc>
                        <a:spcBef>
                          <a:spcPts val="400"/>
                        </a:spcBef>
                        <a:spcAft>
                          <a:spcPts val="0"/>
                        </a:spcAft>
                        <a:buClr>
                          <a:schemeClr val="tx1"/>
                        </a:buClr>
                        <a:buSzTx/>
                        <a:buFont typeface="Wingdings" panose="05000000000000000000" pitchFamily="2" charset="2"/>
                        <a:buChar char="Ø"/>
                        <a:tabLst/>
                        <a:defRPr/>
                      </a:pPr>
                      <a:r>
                        <a:rPr lang="en-US" sz="1050" b="1" i="0" u="none" strike="noStrike" kern="1200" cap="none" spc="0" normalizeH="0" baseline="0" noProof="0">
                          <a:ln>
                            <a:noFill/>
                          </a:ln>
                          <a:solidFill>
                            <a:schemeClr val="accent3"/>
                          </a:solidFill>
                          <a:effectLst/>
                          <a:uLnTx/>
                          <a:uFillTx/>
                          <a:latin typeface="+mn-lt"/>
                        </a:rPr>
                        <a:t>pep+</a:t>
                      </a:r>
                      <a:r>
                        <a:rPr kumimoji="0" lang="en-US" sz="1050" b="1" i="0" u="none" strike="noStrike" kern="1200" cap="none" spc="0" normalizeH="0" baseline="0" noProof="0">
                          <a:ln>
                            <a:noFill/>
                          </a:ln>
                          <a:solidFill>
                            <a:schemeClr val="accent3"/>
                          </a:solidFill>
                          <a:effectLst/>
                          <a:uLnTx/>
                          <a:uFillTx/>
                          <a:latin typeface="+mn-lt"/>
                        </a:rPr>
                        <a:t> </a:t>
                      </a:r>
                      <a:r>
                        <a:rPr kumimoji="0" lang="en-US" sz="1050" b="1" i="0" u="none" strike="noStrike" kern="1200" cap="none" spc="0" normalizeH="0" baseline="0" noProof="0">
                          <a:ln>
                            <a:noFill/>
                          </a:ln>
                          <a:solidFill>
                            <a:schemeClr val="accent3"/>
                          </a:solidFill>
                          <a:effectLst/>
                          <a:uLnTx/>
                          <a:uFillTx/>
                          <a:latin typeface="+mn-lt"/>
                          <a:ea typeface="+mn-ea"/>
                          <a:cs typeface="+mn-cs"/>
                        </a:rPr>
                        <a:t>alignment: Achieve 97% or greater reusable, recyclable, </a:t>
                      </a:r>
                      <a:br>
                        <a:rPr kumimoji="0" lang="en-US" sz="1050" b="1" i="0" u="none" strike="noStrike" kern="1200" cap="none" spc="0" normalizeH="0" baseline="0" noProof="0">
                          <a:ln>
                            <a:noFill/>
                          </a:ln>
                          <a:solidFill>
                            <a:schemeClr val="accent3"/>
                          </a:solidFill>
                          <a:effectLst/>
                          <a:uLnTx/>
                          <a:uFillTx/>
                          <a:latin typeface="+mn-lt"/>
                          <a:ea typeface="+mn-ea"/>
                          <a:cs typeface="+mn-cs"/>
                        </a:rPr>
                      </a:br>
                      <a:r>
                        <a:rPr kumimoji="0" lang="en-US" sz="1050" b="1" i="0" u="none" strike="noStrike" kern="1200" cap="none" spc="0" normalizeH="0" baseline="0" noProof="0">
                          <a:ln>
                            <a:noFill/>
                          </a:ln>
                          <a:solidFill>
                            <a:schemeClr val="accent3"/>
                          </a:solidFill>
                          <a:effectLst/>
                          <a:uLnTx/>
                          <a:uFillTx/>
                          <a:latin typeface="+mn-lt"/>
                          <a:ea typeface="+mn-ea"/>
                          <a:cs typeface="+mn-cs"/>
                        </a:rPr>
                        <a:t>or compostable (RRC) packaging by design by 2030 in our primary and secondary packaging in our key packaging markets</a:t>
                      </a:r>
                    </a:p>
                    <a:p>
                      <a:pPr marL="171450" marR="0" lvl="0" indent="-1714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US" sz="1050" noProof="0">
                          <a:solidFill>
                            <a:schemeClr val="accent3"/>
                          </a:solidFill>
                          <a:highlight>
                            <a:srgbClr val="4FE2F3"/>
                          </a:highlight>
                          <a:latin typeface="+mn-lt"/>
                          <a:cs typeface="Leelawadee" panose="020B0502040204020203" pitchFamily="34" charset="-34"/>
                        </a:rPr>
                        <a:t>Goal:</a:t>
                      </a:r>
                      <a:r>
                        <a:rPr lang="en-US" sz="1050" noProof="0">
                          <a:solidFill>
                            <a:schemeClr val="accent3"/>
                          </a:solidFill>
                          <a:latin typeface="+mn-lt"/>
                          <a:cs typeface="Leelawadee" panose="020B0502040204020203" pitchFamily="34" charset="-34"/>
                        </a:rPr>
                        <a:t> </a:t>
                      </a:r>
                      <a:r>
                        <a:rPr kumimoji="0" lang="en-US" sz="1050" b="0" i="0" u="none" strike="noStrike" kern="1200" cap="none" spc="0" normalizeH="0" baseline="0" noProof="0">
                          <a:ln>
                            <a:noFill/>
                          </a:ln>
                          <a:solidFill>
                            <a:schemeClr val="accent3"/>
                          </a:solidFill>
                          <a:effectLst/>
                          <a:uLnTx/>
                          <a:uFillTx/>
                          <a:latin typeface="+mn-lt"/>
                          <a:ea typeface="+mn-ea"/>
                          <a:cs typeface="Leelawadee" panose="020B0502040204020203" pitchFamily="34" charset="-34"/>
                        </a:rPr>
                        <a:t>Prioritize sourcing packaging that is recyclable or comprises </a:t>
                      </a:r>
                      <a:br>
                        <a:rPr kumimoji="0" lang="en-US" sz="1050" b="0" i="0" u="none" strike="noStrike" kern="1200" cap="none" spc="0" normalizeH="0" baseline="0" noProof="0">
                          <a:ln>
                            <a:noFill/>
                          </a:ln>
                          <a:solidFill>
                            <a:schemeClr val="accent3"/>
                          </a:solidFill>
                          <a:effectLst/>
                          <a:uLnTx/>
                          <a:uFillTx/>
                          <a:latin typeface="+mn-lt"/>
                          <a:ea typeface="+mn-ea"/>
                          <a:cs typeface="Leelawadee" panose="020B0502040204020203" pitchFamily="34" charset="-34"/>
                        </a:rPr>
                      </a:br>
                      <a:r>
                        <a:rPr kumimoji="0" lang="en-US" sz="1050" b="0" i="0" u="none" strike="noStrike" kern="1200" cap="none" spc="0" normalizeH="0" baseline="0" noProof="0">
                          <a:ln>
                            <a:noFill/>
                          </a:ln>
                          <a:solidFill>
                            <a:schemeClr val="accent3"/>
                          </a:solidFill>
                          <a:effectLst/>
                          <a:uLnTx/>
                          <a:uFillTx/>
                          <a:latin typeface="+mn-lt"/>
                          <a:ea typeface="+mn-ea"/>
                          <a:cs typeface="Leelawadee" panose="020B0502040204020203" pitchFamily="34" charset="-34"/>
                        </a:rPr>
                        <a:t>recycled or bio-based materials</a:t>
                      </a:r>
                    </a:p>
                    <a:p>
                      <a:pPr marL="350838" marR="0" lvl="1" indent="-176213" algn="l" defTabSz="914400" rtl="0" eaLnBrk="1" fontAlgn="auto" latinLnBrk="0" hangingPunct="1">
                        <a:lnSpc>
                          <a:spcPct val="100000"/>
                        </a:lnSpc>
                        <a:spcBef>
                          <a:spcPts val="400"/>
                        </a:spcBef>
                        <a:spcAft>
                          <a:spcPts val="0"/>
                        </a:spcAft>
                        <a:buClr>
                          <a:schemeClr val="tx1"/>
                        </a:buClr>
                        <a:buSzTx/>
                        <a:buFont typeface="Wingdings" panose="05000000000000000000" pitchFamily="2" charset="2"/>
                        <a:buChar char="Ø"/>
                        <a:tabLst/>
                        <a:defRPr/>
                      </a:pPr>
                      <a:r>
                        <a:rPr lang="en-US" sz="1050" b="1" i="0" u="none" strike="noStrike" kern="1200" cap="none" spc="0" normalizeH="0" baseline="0" noProof="0">
                          <a:ln>
                            <a:noFill/>
                          </a:ln>
                          <a:solidFill>
                            <a:schemeClr val="accent3"/>
                          </a:solidFill>
                          <a:effectLst/>
                          <a:uLnTx/>
                          <a:uFillTx/>
                          <a:latin typeface="+mn-lt"/>
                        </a:rPr>
                        <a:t>pep+</a:t>
                      </a:r>
                      <a:r>
                        <a:rPr kumimoji="0" lang="en-US" sz="1050" b="1" i="0" u="none" strike="noStrike" kern="1200" cap="none" spc="0" normalizeH="0" baseline="0" noProof="0">
                          <a:ln>
                            <a:noFill/>
                          </a:ln>
                          <a:solidFill>
                            <a:schemeClr val="accent3"/>
                          </a:solidFill>
                          <a:effectLst/>
                          <a:uLnTx/>
                          <a:uFillTx/>
                          <a:latin typeface="+mn-lt"/>
                        </a:rPr>
                        <a:t> </a:t>
                      </a:r>
                      <a:r>
                        <a:rPr kumimoji="0" lang="en-US" sz="1050" b="1" i="0" u="none" strike="noStrike" kern="1200" cap="none" spc="0" normalizeH="0" baseline="0" noProof="0">
                          <a:ln>
                            <a:noFill/>
                          </a:ln>
                          <a:solidFill>
                            <a:schemeClr val="accent3"/>
                          </a:solidFill>
                          <a:effectLst/>
                          <a:uLnTx/>
                          <a:uFillTx/>
                          <a:latin typeface="+mn-lt"/>
                          <a:ea typeface="+mn-ea"/>
                          <a:cs typeface="+mn-cs"/>
                        </a:rPr>
                        <a:t>alignment: For our primary plastic packaging in key </a:t>
                      </a:r>
                      <a:br>
                        <a:rPr kumimoji="0" lang="en-US" sz="1050" b="1" i="0" u="none" strike="noStrike" kern="1200" cap="none" spc="0" normalizeH="0" baseline="0" noProof="0">
                          <a:ln>
                            <a:noFill/>
                          </a:ln>
                          <a:solidFill>
                            <a:schemeClr val="accent3"/>
                          </a:solidFill>
                          <a:effectLst/>
                          <a:uLnTx/>
                          <a:uFillTx/>
                          <a:latin typeface="+mn-lt"/>
                          <a:ea typeface="+mn-ea"/>
                          <a:cs typeface="+mn-cs"/>
                        </a:rPr>
                      </a:br>
                      <a:r>
                        <a:rPr kumimoji="0" lang="en-US" sz="1050" b="1" i="0" u="none" strike="noStrike" kern="1200" cap="none" spc="0" normalizeH="0" baseline="0" noProof="0">
                          <a:ln>
                            <a:noFill/>
                          </a:ln>
                          <a:solidFill>
                            <a:schemeClr val="accent3"/>
                          </a:solidFill>
                          <a:effectLst/>
                          <a:uLnTx/>
                          <a:uFillTx/>
                          <a:latin typeface="+mn-lt"/>
                          <a:ea typeface="+mn-ea"/>
                          <a:cs typeface="+mn-cs"/>
                        </a:rPr>
                        <a:t>packaging markets, use 40% or greater recycled content in </a:t>
                      </a:r>
                      <a:br>
                        <a:rPr kumimoji="0" lang="en-US" sz="1050" b="1" i="0" u="none" strike="noStrike" kern="1200" cap="none" spc="0" normalizeH="0" baseline="0" noProof="0">
                          <a:ln>
                            <a:noFill/>
                          </a:ln>
                          <a:solidFill>
                            <a:schemeClr val="accent3"/>
                          </a:solidFill>
                          <a:effectLst/>
                          <a:uLnTx/>
                          <a:uFillTx/>
                          <a:latin typeface="+mn-lt"/>
                          <a:ea typeface="+mn-ea"/>
                          <a:cs typeface="+mn-cs"/>
                        </a:rPr>
                      </a:br>
                      <a:r>
                        <a:rPr kumimoji="0" lang="en-US" sz="1050" b="1" i="0" u="none" strike="noStrike" kern="1200" cap="none" spc="0" normalizeH="0" baseline="0" noProof="0">
                          <a:ln>
                            <a:noFill/>
                          </a:ln>
                          <a:solidFill>
                            <a:schemeClr val="accent3"/>
                          </a:solidFill>
                          <a:effectLst/>
                          <a:uLnTx/>
                          <a:uFillTx/>
                          <a:latin typeface="+mn-lt"/>
                          <a:ea typeface="+mn-ea"/>
                          <a:cs typeface="+mn-cs"/>
                        </a:rPr>
                        <a:t>our plastic packaging by 2035 or sooner</a:t>
                      </a: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bl>
          </a:graphicData>
        </a:graphic>
      </p:graphicFrame>
      <p:sp>
        <p:nvSpPr>
          <p:cNvPr id="18" name="TextBox 17">
            <a:extLst>
              <a:ext uri="{FF2B5EF4-FFF2-40B4-BE49-F238E27FC236}">
                <a16:creationId xmlns:a16="http://schemas.microsoft.com/office/drawing/2014/main" id="{71C7D651-71D5-1CF8-2A58-CBAFDA6D58A3}"/>
              </a:ext>
            </a:extLst>
          </p:cNvPr>
          <p:cNvSpPr txBox="1"/>
          <p:nvPr/>
        </p:nvSpPr>
        <p:spPr>
          <a:xfrm>
            <a:off x="4183380" y="6269189"/>
            <a:ext cx="7141527" cy="506261"/>
          </a:xfrm>
          <a:prstGeom prst="rect">
            <a:avLst/>
          </a:prstGeom>
          <a:solidFill>
            <a:srgbClr val="8EBC29"/>
          </a:solidFill>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a:ln>
                  <a:noFill/>
                </a:ln>
                <a:solidFill>
                  <a:schemeClr val="bg1"/>
                </a:solidFill>
                <a:effectLst/>
                <a:uLnTx/>
                <a:uFillTx/>
                <a:cs typeface="Leelawadee" panose="020B0502040204020203" pitchFamily="34" charset="-34"/>
              </a:rPr>
              <a:t>No common focus areas were identified across Positive Agriculture (PepsiCo), Positive Choices (PepsiCo), </a:t>
            </a:r>
            <a:br>
              <a:rPr kumimoji="0" lang="en-US" sz="1050" b="0" i="1" u="none" strike="noStrike" kern="0" cap="none" spc="0" normalizeH="0" baseline="0" noProof="0">
                <a:ln>
                  <a:noFill/>
                </a:ln>
                <a:solidFill>
                  <a:schemeClr val="bg1"/>
                </a:solidFill>
                <a:effectLst/>
                <a:uLnTx/>
                <a:uFillTx/>
                <a:cs typeface="Leelawadee" panose="020B0502040204020203" pitchFamily="34" charset="-34"/>
              </a:rPr>
            </a:br>
            <a:r>
              <a:rPr kumimoji="0" lang="en-US" sz="1050" b="0" i="1" u="none" strike="noStrike" kern="0" cap="none" spc="0" normalizeH="0" baseline="0" noProof="0">
                <a:ln>
                  <a:noFill/>
                </a:ln>
                <a:solidFill>
                  <a:schemeClr val="bg1"/>
                </a:solidFill>
                <a:effectLst/>
                <a:uLnTx/>
                <a:uFillTx/>
                <a:cs typeface="Leelawadee" panose="020B0502040204020203" pitchFamily="34" charset="-34"/>
              </a:rPr>
              <a:t>Planet (TopGolf) or Procurement (TopGolf).</a:t>
            </a:r>
          </a:p>
        </p:txBody>
      </p:sp>
      <p:pic>
        <p:nvPicPr>
          <p:cNvPr id="19" name="Picture 18" descr="A blue and green windmill with green arrows&#10;&#10;Description automatically generated">
            <a:extLst>
              <a:ext uri="{FF2B5EF4-FFF2-40B4-BE49-F238E27FC236}">
                <a16:creationId xmlns:a16="http://schemas.microsoft.com/office/drawing/2014/main" id="{77202771-ADD4-9166-69D3-C2441595ECE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spTree>
    <p:extLst>
      <p:ext uri="{BB962C8B-B14F-4D97-AF65-F5344CB8AC3E}">
        <p14:creationId xmlns:p14="http://schemas.microsoft.com/office/powerpoint/2010/main" val="2087307246"/>
      </p:ext>
    </p:extLst>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D18CC7-5377-1BAE-1225-65B8BB1ED400}"/>
            </a:ext>
          </a:extLst>
        </p:cNvPr>
        <p:cNvGrpSpPr/>
        <p:nvPr/>
      </p:nvGrpSpPr>
      <p:grpSpPr>
        <a:xfrm>
          <a:off x="0" y="0"/>
          <a:ext cx="0" cy="0"/>
          <a:chOff x="0" y="0"/>
          <a:chExt cx="0" cy="0"/>
        </a:xfrm>
      </p:grpSpPr>
      <p:pic>
        <p:nvPicPr>
          <p:cNvPr id="4" name="Picture 3" descr="A white logo on a black background&#10;&#10;AI-generated content may be incorrect.">
            <a:extLst>
              <a:ext uri="{FF2B5EF4-FFF2-40B4-BE49-F238E27FC236}">
                <a16:creationId xmlns:a16="http://schemas.microsoft.com/office/drawing/2014/main" id="{45512FC3-6D92-84D4-DBAE-CCAD2AAB1304}"/>
              </a:ext>
            </a:extLst>
          </p:cNvPr>
          <p:cNvPicPr>
            <a:picLocks noChangeAspect="1"/>
          </p:cNvPicPr>
          <p:nvPr/>
        </p:nvPicPr>
        <p:blipFill>
          <a:blip r:embed="rId3"/>
          <a:srcRect l="28203" t="27221" r="-99" b="27124"/>
          <a:stretch>
            <a:fillRect/>
          </a:stretch>
        </p:blipFill>
        <p:spPr>
          <a:xfrm>
            <a:off x="304800" y="1863492"/>
            <a:ext cx="4926306" cy="3131016"/>
          </a:xfrm>
          <a:prstGeom prst="rect">
            <a:avLst/>
          </a:prstGeom>
        </p:spPr>
      </p:pic>
    </p:spTree>
    <p:extLst>
      <p:ext uri="{BB962C8B-B14F-4D97-AF65-F5344CB8AC3E}">
        <p14:creationId xmlns:p14="http://schemas.microsoft.com/office/powerpoint/2010/main" val="2230265416"/>
      </p:ext>
    </p:extLst>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9E3273-5D92-38AA-BAFF-86678771EDC9}"/>
            </a:ext>
          </a:extLst>
        </p:cNvPr>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4A28D020-0A29-2627-89B5-708DB2A62245}"/>
              </a:ext>
            </a:extLst>
          </p:cNvPr>
          <p:cNvGraphicFramePr>
            <a:graphicFrameLocks/>
          </p:cNvGraphicFramePr>
          <p:nvPr>
            <p:custDataLst>
              <p:tags r:id="rId1"/>
            </p:custDataLst>
            <p:extLst>
              <p:ext uri="{D42A27DB-BD31-4B8C-83A1-F6EECF244321}">
                <p14:modId xmlns:p14="http://schemas.microsoft.com/office/powerpoint/2010/main" val="5425910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8" name="think-cell data - do not delete" hidden="1">
                        <a:extLst>
                          <a:ext uri="{FF2B5EF4-FFF2-40B4-BE49-F238E27FC236}">
                            <a16:creationId xmlns:a16="http://schemas.microsoft.com/office/drawing/2014/main" id="{4A28D020-0A29-2627-89B5-708DB2A6224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9" name="Picture Placeholder 8" descr="Amazon.com: Tractor Supply Company Gift Card $25 : Gift Cards">
            <a:extLst>
              <a:ext uri="{FF2B5EF4-FFF2-40B4-BE49-F238E27FC236}">
                <a16:creationId xmlns:a16="http://schemas.microsoft.com/office/drawing/2014/main" id="{D77794FF-9EFB-694B-D3B1-E8487D8B8801}"/>
              </a:ext>
            </a:extLst>
          </p:cNvPr>
          <p:cNvPicPr>
            <a:picLocks noGrp="1" noChangeAspect="1"/>
          </p:cNvPicPr>
          <p:nvPr>
            <p:ph type="pic" sz="quarter" idx="14"/>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6176" t="-16222" r="-17358" b="-22754"/>
          <a:stretch>
            <a:fillRect/>
          </a:stretch>
        </p:blipFill>
        <p:spPr>
          <a:xfrm>
            <a:off x="0" y="0"/>
            <a:ext cx="6096000" cy="6858000"/>
          </a:xfrm>
          <a:prstGeom prst="rect">
            <a:avLst/>
          </a:prstGeom>
          <a:noFill/>
        </p:spPr>
      </p:pic>
      <p:sp>
        <p:nvSpPr>
          <p:cNvPr id="6" name="Text Placeholder 5">
            <a:extLst>
              <a:ext uri="{FF2B5EF4-FFF2-40B4-BE49-F238E27FC236}">
                <a16:creationId xmlns:a16="http://schemas.microsoft.com/office/drawing/2014/main" id="{7E86436C-58CF-E0E7-0AE2-B88673A1F28D}"/>
              </a:ext>
            </a:extLst>
          </p:cNvPr>
          <p:cNvSpPr>
            <a:spLocks noGrp="1"/>
          </p:cNvSpPr>
          <p:nvPr>
            <p:ph type="body" sz="quarter" idx="11"/>
          </p:nvPr>
        </p:nvSpPr>
        <p:spPr/>
        <p:txBody>
          <a:bodyPr vert="horz" lIns="91440" tIns="45720" rIns="91440" bIns="45720" rtlCol="0" anchor="t">
            <a:noAutofit/>
          </a:bodyPr>
          <a:lstStyle/>
          <a:p>
            <a:pPr>
              <a:lnSpc>
                <a:spcPct val="100000"/>
              </a:lnSpc>
              <a:spcBef>
                <a:spcPts val="200"/>
              </a:spcBef>
            </a:pPr>
            <a:endParaRPr lang="en-US" b="1" noProof="0">
              <a:ea typeface="Calibri"/>
              <a:cs typeface="Calibri"/>
            </a:endParaRPr>
          </a:p>
          <a:p>
            <a:pPr>
              <a:lnSpc>
                <a:spcPct val="100000"/>
              </a:lnSpc>
              <a:spcBef>
                <a:spcPts val="200"/>
              </a:spcBef>
            </a:pPr>
            <a:endParaRPr lang="en-US" noProof="0"/>
          </a:p>
          <a:p>
            <a:pPr marL="0" indent="0">
              <a:buNone/>
            </a:pPr>
            <a:endParaRPr lang="en-US" noProof="0"/>
          </a:p>
        </p:txBody>
      </p:sp>
      <p:sp>
        <p:nvSpPr>
          <p:cNvPr id="13" name="Rectangle: Single Corner Rounded 12">
            <a:extLst>
              <a:ext uri="{FF2B5EF4-FFF2-40B4-BE49-F238E27FC236}">
                <a16:creationId xmlns:a16="http://schemas.microsoft.com/office/drawing/2014/main" id="{9A2C8B19-FB8C-EBEF-5706-3F049D34F6EE}"/>
              </a:ext>
            </a:extLst>
          </p:cNvPr>
          <p:cNvSpPr>
            <a:spLocks/>
          </p:cNvSpPr>
          <p:nvPr/>
        </p:nvSpPr>
        <p:spPr>
          <a:xfrm>
            <a:off x="6300438" y="825872"/>
            <a:ext cx="5852160" cy="66792"/>
          </a:xfrm>
          <a:prstGeom prst="round1Rect">
            <a:avLst>
              <a:gd name="adj" fmla="val 3618"/>
            </a:avLst>
          </a:prstGeom>
          <a:solidFill>
            <a:srgbClr val="0F440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182880" numCol="1" spcCol="38100" rtlCol="0" anchor="b">
            <a:noAutofit/>
          </a:bodyPr>
          <a:lstStyle/>
          <a:p>
            <a:pPr defTabSz="914400"/>
            <a:r>
              <a:rPr kumimoji="0" lang="en-US" sz="3200" b="0" i="0" u="none" strike="noStrike" kern="1200" cap="all" spc="0" normalizeH="0" baseline="0" noProof="0">
                <a:ln>
                  <a:noFill/>
                </a:ln>
                <a:solidFill>
                  <a:srgbClr val="0F440E"/>
                </a:solidFill>
                <a:effectLst/>
                <a:uLnTx/>
                <a:uFillTx/>
                <a:latin typeface="GT Pressura LCG Black"/>
                <a:ea typeface="+mj-ea"/>
                <a:cs typeface="+mj-cs"/>
              </a:rPr>
              <a:t>KEY TAKEAWAYS</a:t>
            </a:r>
            <a:endParaRPr lang="en-US" b="1">
              <a:solidFill>
                <a:srgbClr val="0F440E"/>
              </a:solidFill>
              <a:latin typeface="+mj-lt"/>
            </a:endParaRPr>
          </a:p>
        </p:txBody>
      </p:sp>
      <p:pic>
        <p:nvPicPr>
          <p:cNvPr id="14" name="Picture 13">
            <a:extLst>
              <a:ext uri="{FF2B5EF4-FFF2-40B4-BE49-F238E27FC236}">
                <a16:creationId xmlns:a16="http://schemas.microsoft.com/office/drawing/2014/main" id="{038AB66D-29C3-36C1-1994-3CF5FF2724B3}"/>
              </a:ext>
            </a:extLst>
          </p:cNvPr>
          <p:cNvPicPr>
            <a:picLocks noChangeAspect="1"/>
          </p:cNvPicPr>
          <p:nvPr/>
        </p:nvPicPr>
        <p:blipFill>
          <a:blip r:embed="rId8"/>
          <a:srcRect l="24821" r="18929"/>
          <a:stretch>
            <a:fillRect/>
          </a:stretch>
        </p:blipFill>
        <p:spPr>
          <a:xfrm rot="16200000">
            <a:off x="2520059" y="3282059"/>
            <a:ext cx="6857999" cy="293883"/>
          </a:xfrm>
          <a:custGeom>
            <a:avLst/>
            <a:gdLst>
              <a:gd name="connsiteX0" fmla="*/ 6857999 w 6857999"/>
              <a:gd name="connsiteY0" fmla="*/ 0 h 293883"/>
              <a:gd name="connsiteX1" fmla="*/ 6857999 w 6857999"/>
              <a:gd name="connsiteY1" fmla="*/ 293883 h 293883"/>
              <a:gd name="connsiteX2" fmla="*/ 0 w 6857999"/>
              <a:gd name="connsiteY2" fmla="*/ 293883 h 293883"/>
              <a:gd name="connsiteX3" fmla="*/ 0 w 6857999"/>
              <a:gd name="connsiteY3" fmla="*/ 0 h 293883"/>
            </a:gdLst>
            <a:ahLst/>
            <a:cxnLst>
              <a:cxn ang="0">
                <a:pos x="connsiteX0" y="connsiteY0"/>
              </a:cxn>
              <a:cxn ang="0">
                <a:pos x="connsiteX1" y="connsiteY1"/>
              </a:cxn>
              <a:cxn ang="0">
                <a:pos x="connsiteX2" y="connsiteY2"/>
              </a:cxn>
              <a:cxn ang="0">
                <a:pos x="connsiteX3" y="connsiteY3"/>
              </a:cxn>
            </a:cxnLst>
            <a:rect l="l" t="t" r="r" b="b"/>
            <a:pathLst>
              <a:path w="6857999" h="293883">
                <a:moveTo>
                  <a:pt x="6857999" y="0"/>
                </a:moveTo>
                <a:lnTo>
                  <a:pt x="6857999" y="293883"/>
                </a:lnTo>
                <a:lnTo>
                  <a:pt x="0" y="293883"/>
                </a:lnTo>
                <a:lnTo>
                  <a:pt x="0" y="0"/>
                </a:lnTo>
                <a:close/>
              </a:path>
            </a:pathLst>
          </a:custGeom>
          <a:effectLst>
            <a:outerShdw blurRad="50800" dist="38100" dir="10800000" algn="r" rotWithShape="0">
              <a:prstClr val="black">
                <a:alpha val="20000"/>
              </a:prstClr>
            </a:outerShdw>
          </a:effectLst>
        </p:spPr>
      </p:pic>
      <p:sp>
        <p:nvSpPr>
          <p:cNvPr id="15" name="Rectangle: Rounded Corners 14">
            <a:extLst>
              <a:ext uri="{FF2B5EF4-FFF2-40B4-BE49-F238E27FC236}">
                <a16:creationId xmlns:a16="http://schemas.microsoft.com/office/drawing/2014/main" id="{A340C789-72A2-6E96-44FB-0FE170940B5D}"/>
              </a:ext>
            </a:extLst>
          </p:cNvPr>
          <p:cNvSpPr>
            <a:spLocks/>
          </p:cNvSpPr>
          <p:nvPr/>
        </p:nvSpPr>
        <p:spPr>
          <a:xfrm rot="10800000" flipH="1" flipV="1">
            <a:off x="6300438" y="1062650"/>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pPr>
              <a:spcBef>
                <a:spcPts val="200"/>
              </a:spcBef>
              <a:defRPr/>
            </a:pPr>
            <a:r>
              <a:rPr lang="en-US" sz="2400" b="1">
                <a:solidFill>
                  <a:srgbClr val="8EBC29"/>
                </a:solidFill>
              </a:rPr>
              <a:t>No focus areas</a:t>
            </a:r>
          </a:p>
        </p:txBody>
      </p:sp>
      <p:sp>
        <p:nvSpPr>
          <p:cNvPr id="16" name="Rectangle: Rounded Corners 15">
            <a:extLst>
              <a:ext uri="{FF2B5EF4-FFF2-40B4-BE49-F238E27FC236}">
                <a16:creationId xmlns:a16="http://schemas.microsoft.com/office/drawing/2014/main" id="{1DA49D08-6200-818F-ED18-15204EF3581B}"/>
              </a:ext>
            </a:extLst>
          </p:cNvPr>
          <p:cNvSpPr>
            <a:spLocks/>
          </p:cNvSpPr>
          <p:nvPr/>
        </p:nvSpPr>
        <p:spPr>
          <a:xfrm rot="10800000" flipH="1" flipV="1">
            <a:off x="6386385" y="1711260"/>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a:lnSpc>
                <a:spcPct val="100000"/>
              </a:lnSpc>
              <a:defRPr/>
            </a:pPr>
            <a:r>
              <a:rPr lang="en-US">
                <a:solidFill>
                  <a:schemeClr val="bg1"/>
                </a:solidFill>
              </a:rPr>
              <a:t>Despite extensive research, Tractor Supply Co. have no public sustainability focus areas. Therefore, there are no commonalities with PepsiCo.</a:t>
            </a:r>
          </a:p>
        </p:txBody>
      </p:sp>
      <p:sp>
        <p:nvSpPr>
          <p:cNvPr id="17" name="Oval 16">
            <a:extLst>
              <a:ext uri="{FF2B5EF4-FFF2-40B4-BE49-F238E27FC236}">
                <a16:creationId xmlns:a16="http://schemas.microsoft.com/office/drawing/2014/main" id="{3F8354EB-FCFD-D499-E64E-B5E0A52BE336}"/>
              </a:ext>
            </a:extLst>
          </p:cNvPr>
          <p:cNvSpPr/>
          <p:nvPr/>
        </p:nvSpPr>
        <p:spPr>
          <a:xfrm>
            <a:off x="6375234" y="1171322"/>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406106F3-D409-074E-08B1-3522D622B2C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375234" y="1171322"/>
            <a:ext cx="406484" cy="406484"/>
          </a:xfrm>
          <a:prstGeom prst="rect">
            <a:avLst/>
          </a:prstGeom>
        </p:spPr>
      </p:pic>
    </p:spTree>
    <p:extLst>
      <p:ext uri="{BB962C8B-B14F-4D97-AF65-F5344CB8AC3E}">
        <p14:creationId xmlns:p14="http://schemas.microsoft.com/office/powerpoint/2010/main" val="364156249"/>
      </p:ext>
    </p:extLst>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1E3118-12F8-7DBD-618E-C20D36B69DC7}"/>
            </a:ext>
          </a:extLst>
        </p:cNvPr>
        <p:cNvGrpSpPr/>
        <p:nvPr/>
      </p:nvGrpSpPr>
      <p:grpSpPr>
        <a:xfrm>
          <a:off x="0" y="0"/>
          <a:ext cx="0" cy="0"/>
          <a:chOff x="0" y="0"/>
          <a:chExt cx="0" cy="0"/>
        </a:xfrm>
      </p:grpSpPr>
      <p:pic>
        <p:nvPicPr>
          <p:cNvPr id="30726" name="Picture 6">
            <a:extLst>
              <a:ext uri="{FF2B5EF4-FFF2-40B4-BE49-F238E27FC236}">
                <a16:creationId xmlns:a16="http://schemas.microsoft.com/office/drawing/2014/main" id="{C75E3FB3-79F2-B297-47F2-774A1863D9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04800" y="2620509"/>
            <a:ext cx="5341257" cy="1616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7244601"/>
      </p:ext>
    </p:extLst>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9A3DC3-5674-D060-DAAB-501CFBDB9DD9}"/>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9B445FB0-807A-A68B-C8F2-B1F3F4AD23A1}"/>
              </a:ext>
            </a:extLst>
          </p:cNvPr>
          <p:cNvGraphicFramePr>
            <a:graphicFrameLocks/>
          </p:cNvGraphicFramePr>
          <p:nvPr>
            <p:custDataLst>
              <p:tags r:id="rId1"/>
            </p:custDataLst>
            <p:extLst>
              <p:ext uri="{D42A27DB-BD31-4B8C-83A1-F6EECF244321}">
                <p14:modId xmlns:p14="http://schemas.microsoft.com/office/powerpoint/2010/main" val="547009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5" name="think-cell data - do not delete" hidden="1">
                        <a:extLst>
                          <a:ext uri="{FF2B5EF4-FFF2-40B4-BE49-F238E27FC236}">
                            <a16:creationId xmlns:a16="http://schemas.microsoft.com/office/drawing/2014/main" id="{9B445FB0-807A-A68B-C8F2-B1F3F4AD23A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8" name="Picture 2">
            <a:extLst>
              <a:ext uri="{FF2B5EF4-FFF2-40B4-BE49-F238E27FC236}">
                <a16:creationId xmlns:a16="http://schemas.microsoft.com/office/drawing/2014/main" id="{20B082ED-A521-C534-F8F2-F02C421285E5}"/>
              </a:ext>
            </a:extLst>
          </p:cNvPr>
          <p:cNvPicPr>
            <a:picLocks noGrp="1" noChangeAspect="1" noChangeArrowheads="1"/>
          </p:cNvPicPr>
          <p:nvPr>
            <p:ph type="pic" sz="quarter" idx="14"/>
          </p:nvPr>
        </p:nvPicPr>
        <p:blipFill rotWithShape="1">
          <a:blip r:embed="rId6">
            <a:extLst>
              <a:ext uri="{28A0092B-C50C-407E-A947-70E740481C1C}">
                <a14:useLocalDpi xmlns:a14="http://schemas.microsoft.com/office/drawing/2010/main" val="0"/>
              </a:ext>
            </a:extLst>
          </a:blip>
          <a:srcRect l="-6316" t="-182693" r="-20021" b="-186768"/>
          <a:stretch>
            <a:fillRect/>
          </a:stretch>
        </p:blipFill>
        <p:spPr bwMode="auto">
          <a:xfrm>
            <a:off x="0" y="0"/>
            <a:ext cx="609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Single Corner Rounded 9">
            <a:extLst>
              <a:ext uri="{FF2B5EF4-FFF2-40B4-BE49-F238E27FC236}">
                <a16:creationId xmlns:a16="http://schemas.microsoft.com/office/drawing/2014/main" id="{4F05AA80-79C4-88B0-3F82-B14935CCB0BC}"/>
              </a:ext>
            </a:extLst>
          </p:cNvPr>
          <p:cNvSpPr>
            <a:spLocks/>
          </p:cNvSpPr>
          <p:nvPr/>
        </p:nvSpPr>
        <p:spPr>
          <a:xfrm>
            <a:off x="6300438" y="825872"/>
            <a:ext cx="5852160" cy="66792"/>
          </a:xfrm>
          <a:prstGeom prst="round1Rect">
            <a:avLst>
              <a:gd name="adj" fmla="val 3618"/>
            </a:avLst>
          </a:prstGeom>
          <a:solidFill>
            <a:srgbClr val="0F440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182880" numCol="1" spcCol="38100" rtlCol="0" anchor="b">
            <a:noAutofit/>
          </a:bodyPr>
          <a:lstStyle/>
          <a:p>
            <a:pPr defTabSz="914400"/>
            <a:r>
              <a:rPr kumimoji="0" lang="en-US" sz="3200" b="0" i="0" u="none" strike="noStrike" kern="1200" cap="all" spc="0" normalizeH="0" baseline="0" noProof="0">
                <a:ln>
                  <a:noFill/>
                </a:ln>
                <a:solidFill>
                  <a:srgbClr val="0F440E"/>
                </a:solidFill>
                <a:effectLst/>
                <a:uLnTx/>
                <a:uFillTx/>
                <a:latin typeface="GT Pressura LCG Black"/>
                <a:ea typeface="+mj-ea"/>
                <a:cs typeface="+mj-cs"/>
              </a:rPr>
              <a:t>KEY TAKEAWAYS</a:t>
            </a:r>
            <a:endParaRPr lang="en-US" b="1">
              <a:solidFill>
                <a:srgbClr val="0F440E"/>
              </a:solidFill>
              <a:latin typeface="+mj-lt"/>
            </a:endParaRPr>
          </a:p>
        </p:txBody>
      </p:sp>
      <p:pic>
        <p:nvPicPr>
          <p:cNvPr id="11" name="Picture 10">
            <a:extLst>
              <a:ext uri="{FF2B5EF4-FFF2-40B4-BE49-F238E27FC236}">
                <a16:creationId xmlns:a16="http://schemas.microsoft.com/office/drawing/2014/main" id="{7676AF1E-25CE-BFFD-0C81-550AB7C74AAB}"/>
              </a:ext>
            </a:extLst>
          </p:cNvPr>
          <p:cNvPicPr>
            <a:picLocks noChangeAspect="1"/>
          </p:cNvPicPr>
          <p:nvPr/>
        </p:nvPicPr>
        <p:blipFill>
          <a:blip r:embed="rId7"/>
          <a:srcRect l="24821" r="18929"/>
          <a:stretch>
            <a:fillRect/>
          </a:stretch>
        </p:blipFill>
        <p:spPr>
          <a:xfrm rot="16200000">
            <a:off x="2520059" y="3282059"/>
            <a:ext cx="6857999" cy="293883"/>
          </a:xfrm>
          <a:custGeom>
            <a:avLst/>
            <a:gdLst>
              <a:gd name="connsiteX0" fmla="*/ 6857999 w 6857999"/>
              <a:gd name="connsiteY0" fmla="*/ 0 h 293883"/>
              <a:gd name="connsiteX1" fmla="*/ 6857999 w 6857999"/>
              <a:gd name="connsiteY1" fmla="*/ 293883 h 293883"/>
              <a:gd name="connsiteX2" fmla="*/ 0 w 6857999"/>
              <a:gd name="connsiteY2" fmla="*/ 293883 h 293883"/>
              <a:gd name="connsiteX3" fmla="*/ 0 w 6857999"/>
              <a:gd name="connsiteY3" fmla="*/ 0 h 293883"/>
            </a:gdLst>
            <a:ahLst/>
            <a:cxnLst>
              <a:cxn ang="0">
                <a:pos x="connsiteX0" y="connsiteY0"/>
              </a:cxn>
              <a:cxn ang="0">
                <a:pos x="connsiteX1" y="connsiteY1"/>
              </a:cxn>
              <a:cxn ang="0">
                <a:pos x="connsiteX2" y="connsiteY2"/>
              </a:cxn>
              <a:cxn ang="0">
                <a:pos x="connsiteX3" y="connsiteY3"/>
              </a:cxn>
            </a:cxnLst>
            <a:rect l="l" t="t" r="r" b="b"/>
            <a:pathLst>
              <a:path w="6857999" h="293883">
                <a:moveTo>
                  <a:pt x="6857999" y="0"/>
                </a:moveTo>
                <a:lnTo>
                  <a:pt x="6857999" y="293883"/>
                </a:lnTo>
                <a:lnTo>
                  <a:pt x="0" y="293883"/>
                </a:lnTo>
                <a:lnTo>
                  <a:pt x="0" y="0"/>
                </a:lnTo>
                <a:close/>
              </a:path>
            </a:pathLst>
          </a:custGeom>
          <a:effectLst>
            <a:outerShdw blurRad="50800" dist="38100" dir="10800000" algn="r" rotWithShape="0">
              <a:prstClr val="black">
                <a:alpha val="20000"/>
              </a:prstClr>
            </a:outerShdw>
          </a:effectLst>
        </p:spPr>
      </p:pic>
      <p:sp>
        <p:nvSpPr>
          <p:cNvPr id="12" name="Rectangle: Rounded Corners 11">
            <a:extLst>
              <a:ext uri="{FF2B5EF4-FFF2-40B4-BE49-F238E27FC236}">
                <a16:creationId xmlns:a16="http://schemas.microsoft.com/office/drawing/2014/main" id="{F7674DFE-FED9-425E-EE50-9C945C490CFB}"/>
              </a:ext>
            </a:extLst>
          </p:cNvPr>
          <p:cNvSpPr>
            <a:spLocks/>
          </p:cNvSpPr>
          <p:nvPr/>
        </p:nvSpPr>
        <p:spPr>
          <a:xfrm rot="10800000" flipH="1" flipV="1">
            <a:off x="6300438" y="1062650"/>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pPr>
              <a:spcBef>
                <a:spcPts val="200"/>
              </a:spcBef>
              <a:defRPr/>
            </a:pPr>
            <a:r>
              <a:rPr lang="en-US" sz="2400" b="1">
                <a:solidFill>
                  <a:srgbClr val="8EBC29"/>
                </a:solidFill>
              </a:rPr>
              <a:t>Limited alignment</a:t>
            </a:r>
          </a:p>
        </p:txBody>
      </p:sp>
      <p:sp>
        <p:nvSpPr>
          <p:cNvPr id="13" name="Rectangle: Rounded Corners 12">
            <a:extLst>
              <a:ext uri="{FF2B5EF4-FFF2-40B4-BE49-F238E27FC236}">
                <a16:creationId xmlns:a16="http://schemas.microsoft.com/office/drawing/2014/main" id="{B0067F06-5F04-438C-D212-D3E489011410}"/>
              </a:ext>
            </a:extLst>
          </p:cNvPr>
          <p:cNvSpPr>
            <a:spLocks/>
          </p:cNvSpPr>
          <p:nvPr/>
        </p:nvSpPr>
        <p:spPr>
          <a:xfrm rot="10800000" flipH="1" flipV="1">
            <a:off x="6386385" y="1711260"/>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a:defRPr/>
            </a:pPr>
            <a:r>
              <a:rPr lang="en-US">
                <a:solidFill>
                  <a:schemeClr val="bg1"/>
                </a:solidFill>
              </a:rPr>
              <a:t>Being a University, there is limited areas of alignment with PepsiCo as the customers goals are specific to their campus and are mostly internally focused.</a:t>
            </a:r>
          </a:p>
        </p:txBody>
      </p:sp>
      <p:sp>
        <p:nvSpPr>
          <p:cNvPr id="14" name="Oval 13">
            <a:extLst>
              <a:ext uri="{FF2B5EF4-FFF2-40B4-BE49-F238E27FC236}">
                <a16:creationId xmlns:a16="http://schemas.microsoft.com/office/drawing/2014/main" id="{2FF0FF28-FA54-8D81-2CBD-52297CAD1A3C}"/>
              </a:ext>
            </a:extLst>
          </p:cNvPr>
          <p:cNvSpPr/>
          <p:nvPr/>
        </p:nvSpPr>
        <p:spPr>
          <a:xfrm>
            <a:off x="6375234" y="1171322"/>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a:extLst>
              <a:ext uri="{FF2B5EF4-FFF2-40B4-BE49-F238E27FC236}">
                <a16:creationId xmlns:a16="http://schemas.microsoft.com/office/drawing/2014/main" id="{4D4EE1DB-4C3D-C01F-F49D-47BEC9EBEF6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22901" y="1218989"/>
            <a:ext cx="311150" cy="311150"/>
          </a:xfrm>
          <a:prstGeom prst="rect">
            <a:avLst/>
          </a:prstGeom>
        </p:spPr>
      </p:pic>
    </p:spTree>
    <p:extLst>
      <p:ext uri="{BB962C8B-B14F-4D97-AF65-F5344CB8AC3E}">
        <p14:creationId xmlns:p14="http://schemas.microsoft.com/office/powerpoint/2010/main" val="2573705815"/>
      </p:ext>
    </p:extLst>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96265D-EC1E-D378-B6C5-66F06CB4126F}"/>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2039EDB2-F9FE-FBE1-A544-B505709C6BB4}"/>
              </a:ext>
            </a:extLst>
          </p:cNvPr>
          <p:cNvSpPr>
            <a:spLocks noGrp="1"/>
          </p:cNvSpPr>
          <p:nvPr>
            <p:ph type="title"/>
          </p:nvPr>
        </p:nvSpPr>
        <p:spPr>
          <a:xfrm>
            <a:off x="304798" y="246888"/>
            <a:ext cx="11585448" cy="969264"/>
          </a:xfrm>
        </p:spPr>
        <p:txBody>
          <a:bodyPr/>
          <a:lstStyle/>
          <a:p>
            <a:pPr lvl="0"/>
            <a:r>
              <a:rPr lang="en-US" sz="2600"/>
              <a:t>UNIVERSITY OF ARKANSAS’ (LITTLE ROCK) SUSTAINABILITY FOCUS AREAS​</a:t>
            </a:r>
            <a:br>
              <a:rPr lang="en-US" sz="2600"/>
            </a:br>
            <a:r>
              <a:rPr lang="en-US" sz="1800" i="1"/>
              <a:t>And how these focus areas align with pep+ pillars</a:t>
            </a:r>
          </a:p>
        </p:txBody>
      </p:sp>
      <p:pic>
        <p:nvPicPr>
          <p:cNvPr id="12" name="Picture 2">
            <a:extLst>
              <a:ext uri="{FF2B5EF4-FFF2-40B4-BE49-F238E27FC236}">
                <a16:creationId xmlns:a16="http://schemas.microsoft.com/office/drawing/2014/main" id="{78A92F55-0CB7-53E1-094C-A489816155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73078" y="331827"/>
            <a:ext cx="1214122" cy="367554"/>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Top Corners Rounded 16">
            <a:extLst>
              <a:ext uri="{FF2B5EF4-FFF2-40B4-BE49-F238E27FC236}">
                <a16:creationId xmlns:a16="http://schemas.microsoft.com/office/drawing/2014/main" id="{25C97A24-14B3-D393-5126-1B997C563BB7}"/>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8" name="Table 4">
            <a:extLst>
              <a:ext uri="{FF2B5EF4-FFF2-40B4-BE49-F238E27FC236}">
                <a16:creationId xmlns:a16="http://schemas.microsoft.com/office/drawing/2014/main" id="{9969226F-9BA3-92D6-3727-DEAA1D50B825}"/>
              </a:ext>
            </a:extLst>
          </p:cNvPr>
          <p:cNvGraphicFramePr>
            <a:graphicFrameLocks noGrp="1"/>
          </p:cNvGraphicFramePr>
          <p:nvPr>
            <p:extLst>
              <p:ext uri="{D42A27DB-BD31-4B8C-83A1-F6EECF244321}">
                <p14:modId xmlns:p14="http://schemas.microsoft.com/office/powerpoint/2010/main" val="2284682535"/>
              </p:ext>
            </p:extLst>
          </p:nvPr>
        </p:nvGraphicFramePr>
        <p:xfrm>
          <a:off x="-7620" y="1148230"/>
          <a:ext cx="11986260" cy="5037436"/>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5244790">
                  <a:extLst>
                    <a:ext uri="{9D8B030D-6E8A-4147-A177-3AD203B41FA5}">
                      <a16:colId xmlns:a16="http://schemas.microsoft.com/office/drawing/2014/main" val="2382844442"/>
                    </a:ext>
                  </a:extLst>
                </a:gridCol>
                <a:gridCol w="4752650">
                  <a:extLst>
                    <a:ext uri="{9D8B030D-6E8A-4147-A177-3AD203B41FA5}">
                      <a16:colId xmlns:a16="http://schemas.microsoft.com/office/drawing/2014/main" val="2353111847"/>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Environment</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Social</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1070804">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954F07"/>
                          </a:solidFill>
                          <a:latin typeface="+mj-lt"/>
                          <a:ea typeface="+mn-ea"/>
                          <a:cs typeface="Leelawadee"/>
                        </a:rPr>
                        <a:t>POSITIVE </a:t>
                      </a:r>
                      <a:br>
                        <a:rPr lang="en-US" sz="1400" kern="1200">
                          <a:solidFill>
                            <a:srgbClr val="954F07"/>
                          </a:solidFill>
                          <a:latin typeface="+mj-lt"/>
                          <a:ea typeface="+mn-ea"/>
                          <a:cs typeface="Leelawadee"/>
                        </a:rPr>
                      </a:br>
                      <a:r>
                        <a:rPr lang="en-US" sz="1400" kern="1200">
                          <a:solidFill>
                            <a:srgbClr val="954F07"/>
                          </a:solidFill>
                          <a:latin typeface="+mj-lt"/>
                          <a:ea typeface="+mn-ea"/>
                          <a:cs typeface="Leelawadee"/>
                        </a:rPr>
                        <a:t>AGRICULTURE</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9F0A"/>
                    </a:solidFill>
                  </a:tcPr>
                </a:tc>
                <a:tc>
                  <a:txBody>
                    <a:bodyPr/>
                    <a:lstStyle/>
                    <a:p>
                      <a:pPr marL="0" indent="0" algn="ctr">
                        <a:buFont typeface="Arial" panose="020B0604020202020204" pitchFamily="34" charset="0"/>
                        <a:buNone/>
                      </a:pPr>
                      <a:r>
                        <a:rPr lang="en-GB" sz="1050" i="1" noProof="0">
                          <a:solidFill>
                            <a:srgbClr val="2B660F"/>
                          </a:solidFill>
                          <a:latin typeface="+mn-lt"/>
                          <a:cs typeface="Leelawadee" panose="020B0502040204020203" pitchFamily="34" charset="-34"/>
                        </a:rPr>
                        <a:t>Not a focus area for the customer.</a:t>
                      </a:r>
                      <a:endParaRPr lang="en-US" sz="1050" i="1" noProof="0">
                        <a:solidFill>
                          <a:srgbClr val="2B660F"/>
                        </a:solidFill>
                        <a:latin typeface="+mn-lt"/>
                        <a:cs typeface="Leelawadee" panose="020B0502040204020203" pitchFamily="34" charset="-34"/>
                      </a:endParaRP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50" i="1" noProof="0">
                          <a:solidFill>
                            <a:srgbClr val="2B660F"/>
                          </a:solidFill>
                          <a:latin typeface="+mn-lt"/>
                          <a:cs typeface="Leelawadee" panose="020B0502040204020203" pitchFamily="34" charset="-34"/>
                        </a:rPr>
                        <a:t>Not a focus area for the customer.</a:t>
                      </a:r>
                      <a:endParaRPr lang="en-US" sz="1050" i="1" noProof="0">
                        <a:solidFill>
                          <a:srgbClr val="2B660F"/>
                        </a:solidFill>
                        <a:latin typeface="+mn-lt"/>
                        <a:cs typeface="Leelawadee" panose="020B0502040204020203" pitchFamily="34" charset="-34"/>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1859872">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indent="-120650">
                        <a:buFont typeface="Arial" panose="020B0604020202020204" pitchFamily="34" charset="0"/>
                        <a:buChar char="•"/>
                      </a:pPr>
                      <a:r>
                        <a:rPr lang="en-US" sz="1050" b="0" i="0" noProof="0">
                          <a:solidFill>
                            <a:srgbClr val="2B660F"/>
                          </a:solidFill>
                          <a:effectLst/>
                          <a:highlight>
                            <a:srgbClr val="FFC624"/>
                          </a:highlight>
                          <a:latin typeface="+mn-lt"/>
                          <a:cs typeface="Leelawadee" panose="020B0502040204020203" pitchFamily="34" charset="-34"/>
                        </a:rPr>
                        <a:t>Target:</a:t>
                      </a:r>
                      <a:r>
                        <a:rPr lang="en-US" sz="1050" b="0" i="0" noProof="0">
                          <a:solidFill>
                            <a:srgbClr val="2B660F"/>
                          </a:solidFill>
                          <a:effectLst/>
                          <a:latin typeface="+mn-lt"/>
                          <a:cs typeface="Leelawadee" panose="020B0502040204020203" pitchFamily="34" charset="-34"/>
                        </a:rPr>
                        <a:t> </a:t>
                      </a:r>
                      <a:r>
                        <a:rPr lang="en-US" sz="1050" b="0" i="0" kern="1200" noProof="0">
                          <a:solidFill>
                            <a:srgbClr val="2B660F"/>
                          </a:solidFill>
                          <a:effectLst/>
                          <a:latin typeface="+mn-lt"/>
                          <a:ea typeface="+mn-ea"/>
                          <a:cs typeface="Leelawadee" panose="020B0502040204020203" pitchFamily="34" charset="-34"/>
                        </a:rPr>
                        <a:t>Achieve carbon neutrality by 2040</a:t>
                      </a:r>
                    </a:p>
                    <a:p>
                      <a:pPr marL="120650" indent="-120650">
                        <a:spcBef>
                          <a:spcPts val="800"/>
                        </a:spcBef>
                        <a:buFont typeface="Arial" panose="020B0604020202020204" pitchFamily="34" charset="0"/>
                        <a:buChar char="•"/>
                      </a:pPr>
                      <a:r>
                        <a:rPr lang="en-US" sz="1050" noProof="0">
                          <a:solidFill>
                            <a:srgbClr val="2B660F"/>
                          </a:solidFill>
                          <a:highlight>
                            <a:srgbClr val="4FE2F3"/>
                          </a:highlight>
                          <a:latin typeface="+mn-lt"/>
                          <a:cs typeface="Leelawadee" panose="020B0502040204020203" pitchFamily="34" charset="-34"/>
                        </a:rPr>
                        <a:t>Goal:</a:t>
                      </a:r>
                      <a:r>
                        <a:rPr lang="en-US" sz="1050" noProof="0">
                          <a:solidFill>
                            <a:srgbClr val="2B660F"/>
                          </a:solidFill>
                          <a:latin typeface="+mn-lt"/>
                          <a:cs typeface="Leelawadee" panose="020B0502040204020203" pitchFamily="34" charset="-34"/>
                        </a:rPr>
                        <a:t> </a:t>
                      </a:r>
                      <a:r>
                        <a:rPr lang="en-US" sz="1050" b="0" i="0" kern="1200" noProof="0">
                          <a:solidFill>
                            <a:srgbClr val="2B660F"/>
                          </a:solidFill>
                          <a:effectLst/>
                          <a:latin typeface="+mn-lt"/>
                          <a:ea typeface="+mn-ea"/>
                          <a:cs typeface="Leelawadee" panose="020B0502040204020203" pitchFamily="34" charset="-34"/>
                        </a:rPr>
                        <a:t>Operate a recycling program across operations that covers paper, cardboard, aluminum, plastic and batteries</a:t>
                      </a:r>
                    </a:p>
                    <a:p>
                      <a:pPr marL="120650" indent="-120650">
                        <a:spcBef>
                          <a:spcPts val="800"/>
                        </a:spcBef>
                        <a:buFont typeface="Arial" panose="020B0604020202020204" pitchFamily="34" charset="0"/>
                        <a:buChar char="•"/>
                      </a:pPr>
                      <a:r>
                        <a:rPr lang="en-US" sz="1050" noProof="0">
                          <a:solidFill>
                            <a:srgbClr val="2B660F"/>
                          </a:solidFill>
                          <a:highlight>
                            <a:srgbClr val="4FE2F3"/>
                          </a:highlight>
                          <a:latin typeface="+mn-lt"/>
                          <a:cs typeface="Leelawadee" panose="020B0502040204020203" pitchFamily="34" charset="-34"/>
                        </a:rPr>
                        <a:t>Goal:</a:t>
                      </a:r>
                      <a:r>
                        <a:rPr lang="en-US" sz="1050" noProof="0">
                          <a:solidFill>
                            <a:srgbClr val="2B660F"/>
                          </a:solidFill>
                          <a:latin typeface="+mn-lt"/>
                          <a:cs typeface="Leelawadee" panose="020B0502040204020203" pitchFamily="34" charset="-34"/>
                        </a:rPr>
                        <a:t> C</a:t>
                      </a:r>
                      <a:r>
                        <a:rPr lang="en-US" sz="1050" b="0" i="0" kern="1200" noProof="0">
                          <a:solidFill>
                            <a:srgbClr val="2B660F"/>
                          </a:solidFill>
                          <a:effectLst/>
                          <a:latin typeface="+mn-lt"/>
                          <a:ea typeface="+mn-ea"/>
                          <a:cs typeface="Leelawadee" panose="020B0502040204020203" pitchFamily="34" charset="-34"/>
                        </a:rPr>
                        <a:t>ollect unused food from campus retail and dining locations for donation to community agencies to address the issues of food waste and hunger through Razorback Food Recovery</a:t>
                      </a:r>
                    </a:p>
                    <a:p>
                      <a:pPr marL="120650" marR="0" lvl="0" indent="-120650"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r>
                        <a:rPr lang="en-US" sz="1050" noProof="0">
                          <a:solidFill>
                            <a:srgbClr val="2B660F"/>
                          </a:solidFill>
                          <a:highlight>
                            <a:srgbClr val="4FE2F3"/>
                          </a:highlight>
                          <a:latin typeface="+mn-lt"/>
                          <a:cs typeface="Leelawadee" panose="020B0502040204020203" pitchFamily="34" charset="-34"/>
                        </a:rPr>
                        <a:t>Goal:</a:t>
                      </a:r>
                      <a:r>
                        <a:rPr lang="en-US" sz="1050" noProof="0">
                          <a:solidFill>
                            <a:srgbClr val="2B660F"/>
                          </a:solidFill>
                          <a:latin typeface="+mn-lt"/>
                          <a:cs typeface="Leelawadee" panose="020B0502040204020203" pitchFamily="34" charset="-34"/>
                        </a:rPr>
                        <a:t> </a:t>
                      </a:r>
                      <a:r>
                        <a:rPr lang="en-US" sz="1050" b="0" i="0" kern="1200" noProof="0">
                          <a:solidFill>
                            <a:srgbClr val="2B660F"/>
                          </a:solidFill>
                          <a:effectLst/>
                          <a:latin typeface="+mn-lt"/>
                          <a:ea typeface="+mn-ea"/>
                          <a:cs typeface="Leelawadee" panose="020B0502040204020203" pitchFamily="34" charset="-34"/>
                        </a:rPr>
                        <a:t>Reuse, recycle and upcycle where possible at the UA Little Rock Campus, </a:t>
                      </a:r>
                      <a:br>
                        <a:rPr lang="en-US" sz="1050" b="0" i="0" kern="1200" noProof="0">
                          <a:solidFill>
                            <a:srgbClr val="2B660F"/>
                          </a:solidFill>
                          <a:effectLst/>
                          <a:latin typeface="+mn-lt"/>
                          <a:ea typeface="+mn-ea"/>
                          <a:cs typeface="Leelawadee" panose="020B0502040204020203" pitchFamily="34" charset="-34"/>
                        </a:rPr>
                      </a:br>
                      <a:r>
                        <a:rPr lang="en-US" sz="1050" b="0" i="0" kern="1200" noProof="0">
                          <a:solidFill>
                            <a:srgbClr val="2B660F"/>
                          </a:solidFill>
                          <a:effectLst/>
                          <a:latin typeface="+mn-lt"/>
                          <a:ea typeface="+mn-ea"/>
                          <a:cs typeface="Leelawadee" panose="020B0502040204020203" pitchFamily="34" charset="-34"/>
                        </a:rPr>
                        <a:t>and be strategic with water use and conservation</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marR="0" lvl="0" indent="-1206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noProof="0">
                          <a:solidFill>
                            <a:srgbClr val="2B660F"/>
                          </a:solidFill>
                          <a:highlight>
                            <a:srgbClr val="4FE2F3"/>
                          </a:highlight>
                          <a:latin typeface="+mn-lt"/>
                          <a:cs typeface="Leelawadee" panose="020B0502040204020203" pitchFamily="34" charset="-34"/>
                        </a:rPr>
                        <a:t>Goal:</a:t>
                      </a:r>
                      <a:r>
                        <a:rPr lang="en-US" sz="1050" noProof="0">
                          <a:solidFill>
                            <a:srgbClr val="2B660F"/>
                          </a:solidFill>
                          <a:latin typeface="+mn-lt"/>
                          <a:cs typeface="Leelawadee" panose="020B0502040204020203" pitchFamily="34" charset="-34"/>
                        </a:rPr>
                        <a:t> </a:t>
                      </a:r>
                      <a:r>
                        <a:rPr lang="en-US" sz="1050" b="0" i="0" kern="1200" noProof="0">
                          <a:solidFill>
                            <a:srgbClr val="2B660F"/>
                          </a:solidFill>
                          <a:effectLst/>
                          <a:latin typeface="+mn-lt"/>
                          <a:ea typeface="+mn-ea"/>
                          <a:cs typeface="Leelawadee" panose="020B0502040204020203" pitchFamily="34" charset="-34"/>
                        </a:rPr>
                        <a:t>Create an inclusive and diverse campus for Latinx students, faculty, staff and local community</a:t>
                      </a: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r h="1859872">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922F11"/>
                          </a:solidFill>
                          <a:latin typeface="+mj-lt"/>
                          <a:ea typeface="+mn-ea"/>
                          <a:cs typeface="Leelawadee"/>
                        </a:rPr>
                        <a:t>POSITIVE </a:t>
                      </a:r>
                      <a:br>
                        <a:rPr lang="en-US" sz="1400" kern="1200">
                          <a:solidFill>
                            <a:srgbClr val="922F11"/>
                          </a:solidFill>
                          <a:latin typeface="+mj-lt"/>
                          <a:ea typeface="+mn-ea"/>
                          <a:cs typeface="Leelawadee"/>
                        </a:rPr>
                      </a:br>
                      <a:r>
                        <a:rPr lang="en-US" sz="1400" kern="1200">
                          <a:solidFill>
                            <a:srgbClr val="922F11"/>
                          </a:solidFill>
                          <a:latin typeface="+mj-lt"/>
                          <a:ea typeface="+mn-ea"/>
                          <a:cs typeface="Leelawadee"/>
                        </a:rPr>
                        <a:t>CHOICES</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E6D27"/>
                    </a:solidFill>
                  </a:tcPr>
                </a:tc>
                <a:tc>
                  <a:txBody>
                    <a:bodyPr/>
                    <a:lstStyle/>
                    <a:p>
                      <a:pPr marL="120650" marR="0" lvl="0" indent="-1206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noProof="0">
                          <a:solidFill>
                            <a:srgbClr val="2B660F"/>
                          </a:solidFill>
                          <a:highlight>
                            <a:srgbClr val="4FE2F3"/>
                          </a:highlight>
                          <a:latin typeface="+mn-lt"/>
                          <a:cs typeface="Leelawadee" panose="020B0502040204020203" pitchFamily="34" charset="-34"/>
                        </a:rPr>
                        <a:t>Goal:</a:t>
                      </a:r>
                      <a:r>
                        <a:rPr lang="en-US" sz="1050" noProof="0">
                          <a:solidFill>
                            <a:srgbClr val="2B660F"/>
                          </a:solidFill>
                          <a:latin typeface="+mn-lt"/>
                          <a:cs typeface="Leelawadee" panose="020B0502040204020203" pitchFamily="34" charset="-34"/>
                        </a:rPr>
                        <a:t> </a:t>
                      </a:r>
                      <a:r>
                        <a:rPr lang="en-US" sz="1050" kern="1200" noProof="0">
                          <a:solidFill>
                            <a:srgbClr val="2B660F"/>
                          </a:solidFill>
                          <a:latin typeface="+mn-lt"/>
                          <a:ea typeface="+mn-ea"/>
                          <a:cs typeface="Leelawadee" panose="020B0502040204020203" pitchFamily="34" charset="-34"/>
                        </a:rPr>
                        <a:t>Raise awareness and participation for our campus recycling programs</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50" i="1" kern="1200" noProof="0">
                          <a:solidFill>
                            <a:srgbClr val="2B660F"/>
                          </a:solidFill>
                          <a:latin typeface="+mn-lt"/>
                          <a:ea typeface="+mn-ea"/>
                          <a:cs typeface="Leelawadee" panose="020B0502040204020203" pitchFamily="34" charset="-34"/>
                        </a:rPr>
                        <a:t>Not a focus area for the customer.</a:t>
                      </a:r>
                      <a:endParaRPr lang="en-US" sz="1050" i="1" kern="1200" noProof="0">
                        <a:solidFill>
                          <a:srgbClr val="2B660F"/>
                        </a:solidFill>
                        <a:latin typeface="+mn-lt"/>
                        <a:ea typeface="+mn-ea"/>
                        <a:cs typeface="Leelawadee" panose="020B0502040204020203" pitchFamily="34" charset="-34"/>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88316528"/>
                  </a:ext>
                </a:extLst>
              </a:tr>
            </a:tbl>
          </a:graphicData>
        </a:graphic>
      </p:graphicFrame>
      <p:pic>
        <p:nvPicPr>
          <p:cNvPr id="19" name="Picture 18" descr="A logo of a leaf in a circle&#10;&#10;Description automatically generated">
            <a:extLst>
              <a:ext uri="{FF2B5EF4-FFF2-40B4-BE49-F238E27FC236}">
                <a16:creationId xmlns:a16="http://schemas.microsoft.com/office/drawing/2014/main" id="{3CEB96C5-6954-6B12-9422-2B452833989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pic>
        <p:nvPicPr>
          <p:cNvPr id="20" name="Picture 19" descr="A blue and green windmill with green arrows&#10;&#10;Description automatically generated">
            <a:extLst>
              <a:ext uri="{FF2B5EF4-FFF2-40B4-BE49-F238E27FC236}">
                <a16:creationId xmlns:a16="http://schemas.microsoft.com/office/drawing/2014/main" id="{0BC69EC4-D7D9-0FB6-E0BC-63B478E94AC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7884" y="2925134"/>
            <a:ext cx="556204" cy="604020"/>
          </a:xfrm>
          <a:prstGeom prst="rect">
            <a:avLst/>
          </a:prstGeom>
        </p:spPr>
      </p:pic>
      <p:pic>
        <p:nvPicPr>
          <p:cNvPr id="21" name="Picture 20" descr="A logo of a hand and a globe&#10;&#10;Description automatically generated">
            <a:extLst>
              <a:ext uri="{FF2B5EF4-FFF2-40B4-BE49-F238E27FC236}">
                <a16:creationId xmlns:a16="http://schemas.microsoft.com/office/drawing/2014/main" id="{FF0EE540-EF62-1C42-7C31-CCB12AB970F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27528" y="4803653"/>
            <a:ext cx="536916" cy="583072"/>
          </a:xfrm>
          <a:prstGeom prst="rect">
            <a:avLst/>
          </a:prstGeom>
        </p:spPr>
      </p:pic>
    </p:spTree>
    <p:extLst>
      <p:ext uri="{BB962C8B-B14F-4D97-AF65-F5344CB8AC3E}">
        <p14:creationId xmlns:p14="http://schemas.microsoft.com/office/powerpoint/2010/main" val="3054919520"/>
      </p:ext>
    </p:extLst>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1DF755-8578-62D2-0F64-5DD39CF69C2F}"/>
            </a:ext>
          </a:extLst>
        </p:cNvPr>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45C1A8F7-EA4C-3B47-E279-56CBBEB273E8}"/>
              </a:ext>
            </a:extLst>
          </p:cNvPr>
          <p:cNvGraphicFramePr>
            <a:graphicFrameLocks/>
          </p:cNvGraphicFramePr>
          <p:nvPr>
            <p:custDataLst>
              <p:tags r:id="rId1"/>
            </p:custDataLst>
            <p:extLst>
              <p:ext uri="{D42A27DB-BD31-4B8C-83A1-F6EECF244321}">
                <p14:modId xmlns:p14="http://schemas.microsoft.com/office/powerpoint/2010/main" val="26011052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3" name="think-cell data - do not delete" hidden="1">
                        <a:extLst>
                          <a:ext uri="{FF2B5EF4-FFF2-40B4-BE49-F238E27FC236}">
                            <a16:creationId xmlns:a16="http://schemas.microsoft.com/office/drawing/2014/main" id="{45C1A8F7-EA4C-3B47-E279-56CBBEB273E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Title 4">
            <a:extLst>
              <a:ext uri="{FF2B5EF4-FFF2-40B4-BE49-F238E27FC236}">
                <a16:creationId xmlns:a16="http://schemas.microsoft.com/office/drawing/2014/main" id="{4F789192-2BC8-AFDF-D792-B6C7B9D485BE}"/>
              </a:ext>
            </a:extLst>
          </p:cNvPr>
          <p:cNvSpPr>
            <a:spLocks noGrp="1"/>
          </p:cNvSpPr>
          <p:nvPr>
            <p:ph type="title"/>
          </p:nvPr>
        </p:nvSpPr>
        <p:spPr>
          <a:xfrm>
            <a:off x="304800" y="247650"/>
            <a:ext cx="10490199" cy="968375"/>
          </a:xfrm>
        </p:spPr>
        <p:txBody>
          <a:bodyPr vert="horz" rIns="0"/>
          <a:lstStyle/>
          <a:p>
            <a:pPr lvl="0"/>
            <a:r>
              <a:rPr lang="en-US" sz="2600"/>
              <a:t>COMMONALITY BETWEEN LITTLE ROCK’S AND PEP+ FOCUS AREAS​</a:t>
            </a:r>
            <a:br>
              <a:rPr lang="en-US" sz="2600"/>
            </a:br>
            <a:r>
              <a:rPr lang="en-US" sz="1800" i="1"/>
              <a:t>Allowing us to identify opportunities for collaboration, and therefore, add value to our relationship</a:t>
            </a:r>
          </a:p>
        </p:txBody>
      </p:sp>
      <p:pic>
        <p:nvPicPr>
          <p:cNvPr id="10" name="Picture 2">
            <a:extLst>
              <a:ext uri="{FF2B5EF4-FFF2-40B4-BE49-F238E27FC236}">
                <a16:creationId xmlns:a16="http://schemas.microsoft.com/office/drawing/2014/main" id="{7C2B9B9F-3617-7430-A610-6BE54ADDB34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73078" y="331827"/>
            <a:ext cx="1214122" cy="367554"/>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Top Corners Rounded 11">
            <a:extLst>
              <a:ext uri="{FF2B5EF4-FFF2-40B4-BE49-F238E27FC236}">
                <a16:creationId xmlns:a16="http://schemas.microsoft.com/office/drawing/2014/main" id="{7D3CC0D6-0152-B38C-1F08-691F787C848A}"/>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3" name="Table 4">
            <a:extLst>
              <a:ext uri="{FF2B5EF4-FFF2-40B4-BE49-F238E27FC236}">
                <a16:creationId xmlns:a16="http://schemas.microsoft.com/office/drawing/2014/main" id="{6BCB4FBC-3C41-D263-6145-A0211C08434B}"/>
              </a:ext>
            </a:extLst>
          </p:cNvPr>
          <p:cNvGraphicFramePr>
            <a:graphicFrameLocks noGrp="1"/>
          </p:cNvGraphicFramePr>
          <p:nvPr>
            <p:extLst>
              <p:ext uri="{D42A27DB-BD31-4B8C-83A1-F6EECF244321}">
                <p14:modId xmlns:p14="http://schemas.microsoft.com/office/powerpoint/2010/main" val="618356193"/>
              </p:ext>
            </p:extLst>
          </p:nvPr>
        </p:nvGraphicFramePr>
        <p:xfrm>
          <a:off x="-7620" y="1148230"/>
          <a:ext cx="11986260" cy="5037436"/>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9997440">
                  <a:extLst>
                    <a:ext uri="{9D8B030D-6E8A-4147-A177-3AD203B41FA5}">
                      <a16:colId xmlns:a16="http://schemas.microsoft.com/office/drawing/2014/main" val="2382844442"/>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Environment</a:t>
                      </a:r>
                    </a:p>
                  </a:txBody>
                  <a:tcPr marL="27432" marR="27432" marT="27432"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2395274">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marR="0" lvl="0" indent="-1206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noProof="0">
                          <a:solidFill>
                            <a:srgbClr val="2B660F"/>
                          </a:solidFill>
                          <a:highlight>
                            <a:srgbClr val="4FE2F3"/>
                          </a:highlight>
                          <a:latin typeface="+mn-lt"/>
                          <a:cs typeface="Leelawadee" panose="020B0502040204020203" pitchFamily="34" charset="-34"/>
                        </a:rPr>
                        <a:t>Goal:</a:t>
                      </a:r>
                      <a:r>
                        <a:rPr lang="en-US" sz="1050" noProof="0">
                          <a:solidFill>
                            <a:srgbClr val="2B660F"/>
                          </a:solidFill>
                          <a:latin typeface="+mn-lt"/>
                          <a:cs typeface="Leelawadee" panose="020B0502040204020203" pitchFamily="34" charset="-34"/>
                        </a:rPr>
                        <a:t> C</a:t>
                      </a:r>
                      <a:r>
                        <a:rPr lang="en-US" sz="1050" b="0" i="0" kern="1200" noProof="0">
                          <a:solidFill>
                            <a:srgbClr val="2B660F"/>
                          </a:solidFill>
                          <a:effectLst/>
                          <a:latin typeface="+mn-lt"/>
                          <a:ea typeface="+mn-ea"/>
                          <a:cs typeface="Leelawadee" panose="020B0502040204020203" pitchFamily="34" charset="-34"/>
                        </a:rPr>
                        <a:t>ollect unused food from campus retail and dining locations for donation to community agencies to address the issues of food waste and hunger through Razorback Food Recovery</a:t>
                      </a:r>
                    </a:p>
                    <a:p>
                      <a:pPr marL="350838" lvl="1" indent="-176213">
                        <a:spcBef>
                          <a:spcPts val="600"/>
                        </a:spcBef>
                        <a:buFont typeface="Wingdings" panose="05000000000000000000" pitchFamily="2" charset="2"/>
                        <a:buChar char="Ø"/>
                      </a:pPr>
                      <a:r>
                        <a:rPr lang="en-US" sz="1050" b="1" noProof="0">
                          <a:solidFill>
                            <a:srgbClr val="2B660F"/>
                          </a:solidFill>
                          <a:latin typeface="+mn-lt"/>
                          <a:cs typeface="Leelawadee" panose="020B0502040204020203" pitchFamily="34" charset="-34"/>
                        </a:rPr>
                        <a:t>pep+ alignment: </a:t>
                      </a:r>
                      <a:r>
                        <a:rPr lang="en-US" sz="1050" b="1" i="0" kern="1200" noProof="0">
                          <a:solidFill>
                            <a:srgbClr val="2B660F"/>
                          </a:solidFill>
                          <a:effectLst/>
                          <a:latin typeface="+mn-lt"/>
                          <a:ea typeface="+mn-ea"/>
                          <a:cs typeface="Leelawadee" panose="020B0502040204020203" pitchFamily="34" charset="-34"/>
                        </a:rPr>
                        <a:t>Partner with communities to advance food security and make nutritious food accessible to 50 million people</a:t>
                      </a:r>
                    </a:p>
                  </a:txBody>
                  <a:tcPr marL="27432" marR="27432" marT="27432" marB="27432">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2395274">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922F11"/>
                          </a:solidFill>
                          <a:latin typeface="+mj-lt"/>
                          <a:ea typeface="+mn-ea"/>
                          <a:cs typeface="Leelawadee"/>
                        </a:rPr>
                        <a:t>POSITIVE </a:t>
                      </a:r>
                      <a:br>
                        <a:rPr lang="en-US" sz="1400" kern="1200">
                          <a:solidFill>
                            <a:srgbClr val="922F11"/>
                          </a:solidFill>
                          <a:latin typeface="+mj-lt"/>
                          <a:ea typeface="+mn-ea"/>
                          <a:cs typeface="Leelawadee"/>
                        </a:rPr>
                      </a:br>
                      <a:r>
                        <a:rPr lang="en-US" sz="1400" kern="1200">
                          <a:solidFill>
                            <a:srgbClr val="922F11"/>
                          </a:solidFill>
                          <a:latin typeface="+mj-lt"/>
                          <a:ea typeface="+mn-ea"/>
                          <a:cs typeface="Leelawadee"/>
                        </a:rPr>
                        <a:t>CHOICES</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E6D27"/>
                    </a:solidFill>
                  </a:tcPr>
                </a:tc>
                <a:tc>
                  <a:txBody>
                    <a:bodyPr/>
                    <a:lstStyle/>
                    <a:p>
                      <a:pPr marL="120650" marR="0" lvl="0" indent="-1206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noProof="0">
                          <a:solidFill>
                            <a:srgbClr val="2B660F"/>
                          </a:solidFill>
                          <a:highlight>
                            <a:srgbClr val="4FE2F3"/>
                          </a:highlight>
                          <a:latin typeface="+mn-lt"/>
                          <a:cs typeface="Leelawadee" panose="020B0502040204020203" pitchFamily="34" charset="-34"/>
                        </a:rPr>
                        <a:t>Goal:</a:t>
                      </a:r>
                      <a:r>
                        <a:rPr lang="en-US" sz="1050" noProof="0">
                          <a:solidFill>
                            <a:srgbClr val="2B660F"/>
                          </a:solidFill>
                          <a:latin typeface="+mn-lt"/>
                          <a:cs typeface="Leelawadee" panose="020B0502040204020203" pitchFamily="34" charset="-34"/>
                        </a:rPr>
                        <a:t> </a:t>
                      </a:r>
                      <a:r>
                        <a:rPr lang="en-US" sz="1050" kern="1200" noProof="0">
                          <a:solidFill>
                            <a:srgbClr val="2B660F"/>
                          </a:solidFill>
                          <a:latin typeface="+mn-lt"/>
                          <a:ea typeface="+mn-ea"/>
                          <a:cs typeface="Leelawadee" panose="020B0502040204020203" pitchFamily="34" charset="-34"/>
                        </a:rPr>
                        <a:t>Raise awareness and participation for our campus recycling programs</a:t>
                      </a:r>
                    </a:p>
                    <a:p>
                      <a:pPr marL="350838" marR="0" lvl="1" indent="-176213" algn="l" defTabSz="914400" rtl="0" eaLnBrk="1" fontAlgn="auto" latinLnBrk="0" hangingPunct="1">
                        <a:lnSpc>
                          <a:spcPct val="100000"/>
                        </a:lnSpc>
                        <a:spcBef>
                          <a:spcPts val="600"/>
                        </a:spcBef>
                        <a:spcAft>
                          <a:spcPts val="0"/>
                        </a:spcAft>
                        <a:buClr>
                          <a:schemeClr val="tx1"/>
                        </a:buClr>
                        <a:buSzTx/>
                        <a:buFont typeface="Wingdings" panose="05000000000000000000" pitchFamily="2" charset="2"/>
                        <a:buChar char="Ø"/>
                        <a:tabLst/>
                        <a:defRPr/>
                      </a:pPr>
                      <a:r>
                        <a:rPr lang="en-US" sz="1050" b="1" noProof="0">
                          <a:solidFill>
                            <a:srgbClr val="2B660F"/>
                          </a:solidFill>
                          <a:latin typeface="+mn-lt"/>
                          <a:cs typeface="Leelawadee" panose="020B0502040204020203" pitchFamily="34" charset="-34"/>
                        </a:rPr>
                        <a:t>pep+ </a:t>
                      </a:r>
                      <a:r>
                        <a:rPr lang="en-US" sz="1050" b="1" kern="1200" noProof="0">
                          <a:solidFill>
                            <a:srgbClr val="2B660F"/>
                          </a:solidFill>
                          <a:latin typeface="+mn-lt"/>
                          <a:ea typeface="+mn-ea"/>
                          <a:cs typeface="Leelawadee" panose="020B0502040204020203" pitchFamily="34" charset="-34"/>
                        </a:rPr>
                        <a:t>alignment: Achieve 97% or greater reusable, recyclable, or compostable (RRC) packaging by design by 2030 in our primary and secondary packaging in our key packaging markets </a:t>
                      </a:r>
                    </a:p>
                  </a:txBody>
                  <a:tcPr marL="27432" marR="27432" marT="27432" marB="27432">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bl>
          </a:graphicData>
        </a:graphic>
      </p:graphicFrame>
      <p:sp>
        <p:nvSpPr>
          <p:cNvPr id="18" name="TextBox 17">
            <a:extLst>
              <a:ext uri="{FF2B5EF4-FFF2-40B4-BE49-F238E27FC236}">
                <a16:creationId xmlns:a16="http://schemas.microsoft.com/office/drawing/2014/main" id="{F3867209-4C7D-0A09-31DD-679A0901B5A6}"/>
              </a:ext>
            </a:extLst>
          </p:cNvPr>
          <p:cNvSpPr txBox="1"/>
          <p:nvPr/>
        </p:nvSpPr>
        <p:spPr>
          <a:xfrm>
            <a:off x="4183380" y="6269189"/>
            <a:ext cx="7141527" cy="506261"/>
          </a:xfrm>
          <a:prstGeom prst="rect">
            <a:avLst/>
          </a:prstGeom>
          <a:solidFill>
            <a:srgbClr val="8EBC29"/>
          </a:solidFill>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a:ln>
                  <a:noFill/>
                </a:ln>
                <a:solidFill>
                  <a:schemeClr val="bg1"/>
                </a:solidFill>
                <a:effectLst/>
                <a:uLnTx/>
                <a:uFillTx/>
                <a:cs typeface="Leelawadee" panose="020B0502040204020203" pitchFamily="34" charset="-34"/>
              </a:rPr>
              <a:t>No common focus areas were identified across Positive Agriculture (PepsiCo) or Positive Choices (PepsiCo).</a:t>
            </a:r>
          </a:p>
        </p:txBody>
      </p:sp>
      <p:pic>
        <p:nvPicPr>
          <p:cNvPr id="19" name="Picture 18" descr="A blue and green windmill with green arrows&#10;&#10;Description automatically generated">
            <a:extLst>
              <a:ext uri="{FF2B5EF4-FFF2-40B4-BE49-F238E27FC236}">
                <a16:creationId xmlns:a16="http://schemas.microsoft.com/office/drawing/2014/main" id="{6F3F6699-DA44-BAF2-F54C-424EFB368C1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pic>
        <p:nvPicPr>
          <p:cNvPr id="20" name="Picture 19" descr="A logo of a hand and a globe&#10;&#10;Description automatically generated">
            <a:extLst>
              <a:ext uri="{FF2B5EF4-FFF2-40B4-BE49-F238E27FC236}">
                <a16:creationId xmlns:a16="http://schemas.microsoft.com/office/drawing/2014/main" id="{F13C68A5-BFF7-BC25-A292-1BAA626F862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20385" y="4243963"/>
            <a:ext cx="536916" cy="583072"/>
          </a:xfrm>
          <a:prstGeom prst="rect">
            <a:avLst/>
          </a:prstGeom>
        </p:spPr>
      </p:pic>
    </p:spTree>
    <p:extLst>
      <p:ext uri="{BB962C8B-B14F-4D97-AF65-F5344CB8AC3E}">
        <p14:creationId xmlns:p14="http://schemas.microsoft.com/office/powerpoint/2010/main" val="1369015501"/>
      </p:ext>
    </p:extLst>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F11198-A5AC-C21B-0701-30FBA4B97896}"/>
            </a:ext>
          </a:extLst>
        </p:cNvPr>
        <p:cNvGrpSpPr/>
        <p:nvPr/>
      </p:nvGrpSpPr>
      <p:grpSpPr>
        <a:xfrm>
          <a:off x="0" y="0"/>
          <a:ext cx="0" cy="0"/>
          <a:chOff x="0" y="0"/>
          <a:chExt cx="0" cy="0"/>
        </a:xfrm>
      </p:grpSpPr>
      <p:pic>
        <p:nvPicPr>
          <p:cNvPr id="8198" name="Picture 6" descr="UC Berkeley Logo, symbol, meaning, history, PNG, brand">
            <a:extLst>
              <a:ext uri="{FF2B5EF4-FFF2-40B4-BE49-F238E27FC236}">
                <a16:creationId xmlns:a16="http://schemas.microsoft.com/office/drawing/2014/main" id="{58AC8950-95CF-A5A0-46C5-134E5853BA47}"/>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val="0"/>
              </a:ext>
            </a:extLst>
          </a:blip>
          <a:srcRect l="30000" t="28426" b="28426"/>
          <a:stretch/>
        </p:blipFill>
        <p:spPr bwMode="auto">
          <a:xfrm>
            <a:off x="43667" y="2460625"/>
            <a:ext cx="5585820" cy="1936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9626328"/>
      </p:ext>
    </p:extLst>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2276F5-5D1B-ED53-4903-6719C5794B23}"/>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46B362E9-11CB-8B6E-2D14-5DD36D0AD098}"/>
              </a:ext>
            </a:extLst>
          </p:cNvPr>
          <p:cNvGraphicFramePr>
            <a:graphicFrameLocks/>
          </p:cNvGraphicFramePr>
          <p:nvPr>
            <p:custDataLst>
              <p:tags r:id="rId1"/>
            </p:custDataLst>
            <p:extLst>
              <p:ext uri="{D42A27DB-BD31-4B8C-83A1-F6EECF244321}">
                <p14:modId xmlns:p14="http://schemas.microsoft.com/office/powerpoint/2010/main" val="36115063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5" name="think-cell data - do not delete" hidden="1">
                        <a:extLst>
                          <a:ext uri="{FF2B5EF4-FFF2-40B4-BE49-F238E27FC236}">
                            <a16:creationId xmlns:a16="http://schemas.microsoft.com/office/drawing/2014/main" id="{46B362E9-11CB-8B6E-2D14-5DD36D0AD09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8" name="Picture Placeholder 7" descr="File:University of California, Berkeley logo.svg - Wikipedia">
            <a:extLst>
              <a:ext uri="{FF2B5EF4-FFF2-40B4-BE49-F238E27FC236}">
                <a16:creationId xmlns:a16="http://schemas.microsoft.com/office/drawing/2014/main" id="{30C948A4-CCBB-16E8-C7F8-D6DF8E503DB9}"/>
              </a:ext>
            </a:extLst>
          </p:cNvPr>
          <p:cNvPicPr>
            <a:picLocks noGrp="1" noChangeAspect="1"/>
          </p:cNvPicPr>
          <p:nvPr>
            <p:ph type="pic" sz="quarter" idx="14"/>
          </p:nvPr>
        </p:nvPicPr>
        <p:blipFill rotWithShape="1">
          <a:blip r:embed="rId6"/>
          <a:srcRect l="-6136" t="-169510" r="-16576" b="-169510"/>
          <a:stretch>
            <a:fillRect/>
          </a:stretch>
        </p:blipFill>
        <p:spPr>
          <a:xfrm>
            <a:off x="0" y="0"/>
            <a:ext cx="6096000" cy="6858000"/>
          </a:xfrm>
          <a:prstGeom prst="rect">
            <a:avLst/>
          </a:prstGeom>
          <a:noFill/>
        </p:spPr>
      </p:pic>
      <p:sp>
        <p:nvSpPr>
          <p:cNvPr id="11" name="Rectangle: Single Corner Rounded 10">
            <a:extLst>
              <a:ext uri="{FF2B5EF4-FFF2-40B4-BE49-F238E27FC236}">
                <a16:creationId xmlns:a16="http://schemas.microsoft.com/office/drawing/2014/main" id="{EDDC8F81-4B92-5806-A279-4E9BED12C1D4}"/>
              </a:ext>
            </a:extLst>
          </p:cNvPr>
          <p:cNvSpPr>
            <a:spLocks/>
          </p:cNvSpPr>
          <p:nvPr/>
        </p:nvSpPr>
        <p:spPr>
          <a:xfrm>
            <a:off x="6300438" y="825872"/>
            <a:ext cx="5852160" cy="66792"/>
          </a:xfrm>
          <a:prstGeom prst="round1Rect">
            <a:avLst>
              <a:gd name="adj" fmla="val 3618"/>
            </a:avLst>
          </a:prstGeom>
          <a:solidFill>
            <a:srgbClr val="0F440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182880" numCol="1" spcCol="38100" rtlCol="0" anchor="b">
            <a:noAutofit/>
          </a:bodyPr>
          <a:lstStyle/>
          <a:p>
            <a:pPr defTabSz="914400"/>
            <a:r>
              <a:rPr kumimoji="0" lang="en-US" sz="3200" b="0" i="0" u="none" strike="noStrike" kern="1200" cap="all" spc="0" normalizeH="0" baseline="0" noProof="0">
                <a:ln>
                  <a:noFill/>
                </a:ln>
                <a:solidFill>
                  <a:srgbClr val="0F440E"/>
                </a:solidFill>
                <a:effectLst/>
                <a:uLnTx/>
                <a:uFillTx/>
                <a:latin typeface="GT Pressura LCG Black"/>
                <a:ea typeface="+mj-ea"/>
                <a:cs typeface="+mj-cs"/>
              </a:rPr>
              <a:t>KEY TAKEAWAYS</a:t>
            </a:r>
            <a:endParaRPr lang="en-US" b="1">
              <a:solidFill>
                <a:srgbClr val="0F440E"/>
              </a:solidFill>
              <a:latin typeface="+mj-lt"/>
            </a:endParaRPr>
          </a:p>
        </p:txBody>
      </p:sp>
      <p:pic>
        <p:nvPicPr>
          <p:cNvPr id="12" name="Picture 11">
            <a:extLst>
              <a:ext uri="{FF2B5EF4-FFF2-40B4-BE49-F238E27FC236}">
                <a16:creationId xmlns:a16="http://schemas.microsoft.com/office/drawing/2014/main" id="{B9DCEB20-7F86-B5AC-D13B-2E50A4C515B4}"/>
              </a:ext>
            </a:extLst>
          </p:cNvPr>
          <p:cNvPicPr>
            <a:picLocks noChangeAspect="1"/>
          </p:cNvPicPr>
          <p:nvPr/>
        </p:nvPicPr>
        <p:blipFill>
          <a:blip r:embed="rId7"/>
          <a:srcRect l="24821" r="18929"/>
          <a:stretch>
            <a:fillRect/>
          </a:stretch>
        </p:blipFill>
        <p:spPr>
          <a:xfrm rot="16200000">
            <a:off x="2520059" y="3282059"/>
            <a:ext cx="6857999" cy="293883"/>
          </a:xfrm>
          <a:custGeom>
            <a:avLst/>
            <a:gdLst>
              <a:gd name="connsiteX0" fmla="*/ 6857999 w 6857999"/>
              <a:gd name="connsiteY0" fmla="*/ 0 h 293883"/>
              <a:gd name="connsiteX1" fmla="*/ 6857999 w 6857999"/>
              <a:gd name="connsiteY1" fmla="*/ 293883 h 293883"/>
              <a:gd name="connsiteX2" fmla="*/ 0 w 6857999"/>
              <a:gd name="connsiteY2" fmla="*/ 293883 h 293883"/>
              <a:gd name="connsiteX3" fmla="*/ 0 w 6857999"/>
              <a:gd name="connsiteY3" fmla="*/ 0 h 293883"/>
            </a:gdLst>
            <a:ahLst/>
            <a:cxnLst>
              <a:cxn ang="0">
                <a:pos x="connsiteX0" y="connsiteY0"/>
              </a:cxn>
              <a:cxn ang="0">
                <a:pos x="connsiteX1" y="connsiteY1"/>
              </a:cxn>
              <a:cxn ang="0">
                <a:pos x="connsiteX2" y="connsiteY2"/>
              </a:cxn>
              <a:cxn ang="0">
                <a:pos x="connsiteX3" y="connsiteY3"/>
              </a:cxn>
            </a:cxnLst>
            <a:rect l="l" t="t" r="r" b="b"/>
            <a:pathLst>
              <a:path w="6857999" h="293883">
                <a:moveTo>
                  <a:pt x="6857999" y="0"/>
                </a:moveTo>
                <a:lnTo>
                  <a:pt x="6857999" y="293883"/>
                </a:lnTo>
                <a:lnTo>
                  <a:pt x="0" y="293883"/>
                </a:lnTo>
                <a:lnTo>
                  <a:pt x="0" y="0"/>
                </a:lnTo>
                <a:close/>
              </a:path>
            </a:pathLst>
          </a:custGeom>
          <a:effectLst>
            <a:outerShdw blurRad="50800" dist="38100" dir="10800000" algn="r" rotWithShape="0">
              <a:prstClr val="black">
                <a:alpha val="20000"/>
              </a:prstClr>
            </a:outerShdw>
          </a:effectLst>
        </p:spPr>
      </p:pic>
      <p:sp>
        <p:nvSpPr>
          <p:cNvPr id="13" name="Rectangle: Rounded Corners 12">
            <a:extLst>
              <a:ext uri="{FF2B5EF4-FFF2-40B4-BE49-F238E27FC236}">
                <a16:creationId xmlns:a16="http://schemas.microsoft.com/office/drawing/2014/main" id="{F95648F4-A542-7B8C-AE29-5DC393322871}"/>
              </a:ext>
            </a:extLst>
          </p:cNvPr>
          <p:cNvSpPr>
            <a:spLocks/>
          </p:cNvSpPr>
          <p:nvPr/>
        </p:nvSpPr>
        <p:spPr>
          <a:xfrm rot="10800000" flipH="1" flipV="1">
            <a:off x="6300438" y="1062650"/>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pPr>
              <a:spcBef>
                <a:spcPts val="200"/>
              </a:spcBef>
              <a:defRPr/>
            </a:pPr>
            <a:r>
              <a:rPr lang="en-US" sz="2400" b="1">
                <a:solidFill>
                  <a:srgbClr val="8EBC29"/>
                </a:solidFill>
              </a:rPr>
              <a:t>Climate</a:t>
            </a:r>
          </a:p>
        </p:txBody>
      </p:sp>
      <p:sp>
        <p:nvSpPr>
          <p:cNvPr id="14" name="Rectangle: Rounded Corners 13">
            <a:extLst>
              <a:ext uri="{FF2B5EF4-FFF2-40B4-BE49-F238E27FC236}">
                <a16:creationId xmlns:a16="http://schemas.microsoft.com/office/drawing/2014/main" id="{5360C513-6E67-7598-03F2-7B37C3CDB6F5}"/>
              </a:ext>
            </a:extLst>
          </p:cNvPr>
          <p:cNvSpPr>
            <a:spLocks/>
          </p:cNvSpPr>
          <p:nvPr/>
        </p:nvSpPr>
        <p:spPr>
          <a:xfrm rot="10800000" flipH="1" flipV="1">
            <a:off x="6386385" y="1711260"/>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a:lnSpc>
                <a:spcPct val="100000"/>
              </a:lnSpc>
              <a:defRPr/>
            </a:pPr>
            <a:r>
              <a:rPr lang="en-US">
                <a:solidFill>
                  <a:schemeClr val="bg1"/>
                </a:solidFill>
              </a:rPr>
              <a:t>For a university, UC Berkeley’s total emissions reduction targets are ambitious, meaning PepsiCo’s work to cut emissions will be of interest.</a:t>
            </a:r>
          </a:p>
        </p:txBody>
      </p:sp>
      <p:sp>
        <p:nvSpPr>
          <p:cNvPr id="15" name="Rectangle: Rounded Corners 14">
            <a:extLst>
              <a:ext uri="{FF2B5EF4-FFF2-40B4-BE49-F238E27FC236}">
                <a16:creationId xmlns:a16="http://schemas.microsoft.com/office/drawing/2014/main" id="{DB543DCF-0FEB-9E53-4799-26A1EF6ACBE9}"/>
              </a:ext>
            </a:extLst>
          </p:cNvPr>
          <p:cNvSpPr>
            <a:spLocks/>
          </p:cNvSpPr>
          <p:nvPr/>
        </p:nvSpPr>
        <p:spPr>
          <a:xfrm rot="10800000" flipH="1" flipV="1">
            <a:off x="6300438" y="3667989"/>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pPr>
              <a:spcBef>
                <a:spcPts val="200"/>
              </a:spcBef>
              <a:defRPr/>
            </a:pPr>
            <a:r>
              <a:rPr lang="en-US" sz="2400" b="1">
                <a:solidFill>
                  <a:srgbClr val="8EBC29"/>
                </a:solidFill>
              </a:rPr>
              <a:t>Limited alignment</a:t>
            </a:r>
          </a:p>
        </p:txBody>
      </p:sp>
      <p:sp>
        <p:nvSpPr>
          <p:cNvPr id="16" name="Rectangle: Rounded Corners 15">
            <a:extLst>
              <a:ext uri="{FF2B5EF4-FFF2-40B4-BE49-F238E27FC236}">
                <a16:creationId xmlns:a16="http://schemas.microsoft.com/office/drawing/2014/main" id="{09E32086-CE35-6211-8F88-77BBB3434B61}"/>
              </a:ext>
            </a:extLst>
          </p:cNvPr>
          <p:cNvSpPr>
            <a:spLocks/>
          </p:cNvSpPr>
          <p:nvPr/>
        </p:nvSpPr>
        <p:spPr>
          <a:xfrm rot="10800000" flipH="1" flipV="1">
            <a:off x="6386385" y="4281323"/>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a:lnSpc>
                <a:spcPct val="100000"/>
              </a:lnSpc>
              <a:defRPr/>
            </a:pPr>
            <a:r>
              <a:rPr lang="en-US">
                <a:solidFill>
                  <a:schemeClr val="bg1"/>
                </a:solidFill>
              </a:rPr>
              <a:t>Unsurprisingly, most of UC Berkeley’s focus areas are campus-specific, and therefore not of relevance to PepsiCo.</a:t>
            </a:r>
          </a:p>
        </p:txBody>
      </p:sp>
      <p:sp>
        <p:nvSpPr>
          <p:cNvPr id="17" name="Oval 16">
            <a:extLst>
              <a:ext uri="{FF2B5EF4-FFF2-40B4-BE49-F238E27FC236}">
                <a16:creationId xmlns:a16="http://schemas.microsoft.com/office/drawing/2014/main" id="{BF1679B1-6107-3549-0FDF-3DA37E8CEE1D}"/>
              </a:ext>
            </a:extLst>
          </p:cNvPr>
          <p:cNvSpPr/>
          <p:nvPr/>
        </p:nvSpPr>
        <p:spPr>
          <a:xfrm>
            <a:off x="6375234" y="3785645"/>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95C0449-A0CB-E868-B710-D756AEC22FC1}"/>
              </a:ext>
            </a:extLst>
          </p:cNvPr>
          <p:cNvSpPr/>
          <p:nvPr/>
        </p:nvSpPr>
        <p:spPr>
          <a:xfrm>
            <a:off x="6375234" y="1171322"/>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A2DE0D51-1AB5-14BD-031B-4CD3BE9BAA6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22901" y="3833312"/>
            <a:ext cx="311150" cy="311150"/>
          </a:xfrm>
          <a:prstGeom prst="rect">
            <a:avLst/>
          </a:prstGeom>
        </p:spPr>
      </p:pic>
      <p:pic>
        <p:nvPicPr>
          <p:cNvPr id="4" name="Graphic 3">
            <a:extLst>
              <a:ext uri="{FF2B5EF4-FFF2-40B4-BE49-F238E27FC236}">
                <a16:creationId xmlns:a16="http://schemas.microsoft.com/office/drawing/2014/main" id="{75591A11-B798-1EF2-C6DF-5962C16BBAD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444915" y="1241003"/>
            <a:ext cx="267122" cy="267122"/>
          </a:xfrm>
          <a:prstGeom prst="rect">
            <a:avLst/>
          </a:prstGeom>
        </p:spPr>
      </p:pic>
    </p:spTree>
    <p:extLst>
      <p:ext uri="{BB962C8B-B14F-4D97-AF65-F5344CB8AC3E}">
        <p14:creationId xmlns:p14="http://schemas.microsoft.com/office/powerpoint/2010/main" val="13952319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29DDCE-F776-D946-08C8-2D05A420B26B}"/>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D8F9F105-5E8E-B75B-785C-6803EFC5144E}"/>
              </a:ext>
            </a:extLst>
          </p:cNvPr>
          <p:cNvGraphicFramePr>
            <a:graphicFrameLocks/>
          </p:cNvGraphicFramePr>
          <p:nvPr>
            <p:custDataLst>
              <p:tags r:id="rId1"/>
            </p:custDataLst>
            <p:extLst>
              <p:ext uri="{D42A27DB-BD31-4B8C-83A1-F6EECF244321}">
                <p14:modId xmlns:p14="http://schemas.microsoft.com/office/powerpoint/2010/main" val="37017407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7" name="think-cell data - do not delete" hidden="1">
                        <a:extLst>
                          <a:ext uri="{FF2B5EF4-FFF2-40B4-BE49-F238E27FC236}">
                            <a16:creationId xmlns:a16="http://schemas.microsoft.com/office/drawing/2014/main" id="{D8F9F105-5E8E-B75B-785C-6803EFC5144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0" name="Picture Placeholder 9" descr="AMPM store locations in the USA">
            <a:extLst>
              <a:ext uri="{FF2B5EF4-FFF2-40B4-BE49-F238E27FC236}">
                <a16:creationId xmlns:a16="http://schemas.microsoft.com/office/drawing/2014/main" id="{7DEF5A2C-7B7E-4DDD-ADB2-3F3C82732436}"/>
              </a:ext>
            </a:extLst>
          </p:cNvPr>
          <p:cNvPicPr>
            <a:picLocks noGrp="1" noChangeAspect="1"/>
          </p:cNvPicPr>
          <p:nvPr>
            <p:ph type="pic" sz="quarter" idx="14"/>
          </p:nvPr>
        </p:nvPicPr>
        <p:blipFill>
          <a:blip r:embed="rId6"/>
          <a:srcRect l="-5758" t="-9359" r="-9415" b="-20212"/>
          <a:stretch>
            <a:fillRect/>
          </a:stretch>
        </p:blipFill>
        <p:spPr>
          <a:xfrm>
            <a:off x="0" y="0"/>
            <a:ext cx="6096000" cy="6858000"/>
          </a:xfrm>
          <a:prstGeom prst="rect">
            <a:avLst/>
          </a:prstGeom>
        </p:spPr>
      </p:pic>
      <p:pic>
        <p:nvPicPr>
          <p:cNvPr id="11" name="Picture 10">
            <a:extLst>
              <a:ext uri="{FF2B5EF4-FFF2-40B4-BE49-F238E27FC236}">
                <a16:creationId xmlns:a16="http://schemas.microsoft.com/office/drawing/2014/main" id="{FA42DCE1-12B3-D524-15DC-B1B59F27141F}"/>
              </a:ext>
            </a:extLst>
          </p:cNvPr>
          <p:cNvPicPr>
            <a:picLocks noChangeAspect="1"/>
          </p:cNvPicPr>
          <p:nvPr/>
        </p:nvPicPr>
        <p:blipFill>
          <a:blip r:embed="rId7"/>
          <a:srcRect l="24821" r="18929"/>
          <a:stretch>
            <a:fillRect/>
          </a:stretch>
        </p:blipFill>
        <p:spPr>
          <a:xfrm rot="16200000">
            <a:off x="2520059" y="3282058"/>
            <a:ext cx="6857999" cy="293883"/>
          </a:xfrm>
          <a:custGeom>
            <a:avLst/>
            <a:gdLst>
              <a:gd name="connsiteX0" fmla="*/ 6857999 w 6857999"/>
              <a:gd name="connsiteY0" fmla="*/ 0 h 293883"/>
              <a:gd name="connsiteX1" fmla="*/ 6857999 w 6857999"/>
              <a:gd name="connsiteY1" fmla="*/ 293883 h 293883"/>
              <a:gd name="connsiteX2" fmla="*/ 0 w 6857999"/>
              <a:gd name="connsiteY2" fmla="*/ 293883 h 293883"/>
              <a:gd name="connsiteX3" fmla="*/ 0 w 6857999"/>
              <a:gd name="connsiteY3" fmla="*/ 0 h 293883"/>
            </a:gdLst>
            <a:ahLst/>
            <a:cxnLst>
              <a:cxn ang="0">
                <a:pos x="connsiteX0" y="connsiteY0"/>
              </a:cxn>
              <a:cxn ang="0">
                <a:pos x="connsiteX1" y="connsiteY1"/>
              </a:cxn>
              <a:cxn ang="0">
                <a:pos x="connsiteX2" y="connsiteY2"/>
              </a:cxn>
              <a:cxn ang="0">
                <a:pos x="connsiteX3" y="connsiteY3"/>
              </a:cxn>
            </a:cxnLst>
            <a:rect l="l" t="t" r="r" b="b"/>
            <a:pathLst>
              <a:path w="6857999" h="293883">
                <a:moveTo>
                  <a:pt x="6857999" y="0"/>
                </a:moveTo>
                <a:lnTo>
                  <a:pt x="6857999" y="293883"/>
                </a:lnTo>
                <a:lnTo>
                  <a:pt x="0" y="293883"/>
                </a:lnTo>
                <a:lnTo>
                  <a:pt x="0" y="0"/>
                </a:lnTo>
                <a:close/>
              </a:path>
            </a:pathLst>
          </a:custGeom>
          <a:effectLst>
            <a:outerShdw blurRad="50800" dist="38100" dir="10800000" algn="r" rotWithShape="0">
              <a:prstClr val="black">
                <a:alpha val="20000"/>
              </a:prstClr>
            </a:outerShdw>
          </a:effectLst>
        </p:spPr>
      </p:pic>
      <p:sp>
        <p:nvSpPr>
          <p:cNvPr id="12" name="Rectangle: Single Corner Rounded 11">
            <a:extLst>
              <a:ext uri="{FF2B5EF4-FFF2-40B4-BE49-F238E27FC236}">
                <a16:creationId xmlns:a16="http://schemas.microsoft.com/office/drawing/2014/main" id="{A045BC05-92EF-5FD9-C2FA-8A827EA4FD9D}"/>
              </a:ext>
            </a:extLst>
          </p:cNvPr>
          <p:cNvSpPr>
            <a:spLocks/>
          </p:cNvSpPr>
          <p:nvPr/>
        </p:nvSpPr>
        <p:spPr>
          <a:xfrm>
            <a:off x="6300438" y="825872"/>
            <a:ext cx="5852160" cy="66792"/>
          </a:xfrm>
          <a:prstGeom prst="round1Rect">
            <a:avLst>
              <a:gd name="adj" fmla="val 3618"/>
            </a:avLst>
          </a:prstGeom>
          <a:solidFill>
            <a:srgbClr val="0F440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182880" numCol="1" spcCol="38100" rtlCol="0" anchor="b">
            <a:noAutofit/>
          </a:bodyPr>
          <a:lstStyle/>
          <a:p>
            <a:pPr defTabSz="914400"/>
            <a:r>
              <a:rPr kumimoji="0" lang="en-US" sz="3200" b="0" i="0" u="none" strike="noStrike" kern="1200" cap="all" spc="0" normalizeH="0" baseline="0" noProof="0">
                <a:ln>
                  <a:noFill/>
                </a:ln>
                <a:solidFill>
                  <a:srgbClr val="0F440E"/>
                </a:solidFill>
                <a:effectLst/>
                <a:uLnTx/>
                <a:uFillTx/>
                <a:latin typeface="GT Pressura LCG Black"/>
                <a:ea typeface="+mj-ea"/>
                <a:cs typeface="+mj-cs"/>
              </a:rPr>
              <a:t>KEY TAKEAWAYS</a:t>
            </a:r>
            <a:endParaRPr lang="en-US" b="1">
              <a:solidFill>
                <a:srgbClr val="0F440E"/>
              </a:solidFill>
              <a:latin typeface="+mj-lt"/>
            </a:endParaRPr>
          </a:p>
        </p:txBody>
      </p:sp>
      <p:sp>
        <p:nvSpPr>
          <p:cNvPr id="13" name="Rectangle: Rounded Corners 12">
            <a:extLst>
              <a:ext uri="{FF2B5EF4-FFF2-40B4-BE49-F238E27FC236}">
                <a16:creationId xmlns:a16="http://schemas.microsoft.com/office/drawing/2014/main" id="{975026B1-2F58-2DE3-157B-C5A92760E4A7}"/>
              </a:ext>
            </a:extLst>
          </p:cNvPr>
          <p:cNvSpPr>
            <a:spLocks/>
          </p:cNvSpPr>
          <p:nvPr/>
        </p:nvSpPr>
        <p:spPr>
          <a:xfrm rot="10800000" flipH="1" flipV="1">
            <a:off x="6300438" y="1062650"/>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pPr>
              <a:defRPr/>
            </a:pPr>
            <a:r>
              <a:rPr lang="en-US" sz="2400" b="1">
                <a:solidFill>
                  <a:srgbClr val="8EBC29"/>
                </a:solidFill>
              </a:rPr>
              <a:t>Limited alignment</a:t>
            </a:r>
          </a:p>
        </p:txBody>
      </p:sp>
      <p:sp>
        <p:nvSpPr>
          <p:cNvPr id="15" name="Rectangle: Single Corner Rounded 14">
            <a:extLst>
              <a:ext uri="{FF2B5EF4-FFF2-40B4-BE49-F238E27FC236}">
                <a16:creationId xmlns:a16="http://schemas.microsoft.com/office/drawing/2014/main" id="{15F28C2D-CCA8-CAF7-7CA0-662014A10AF7}"/>
              </a:ext>
            </a:extLst>
          </p:cNvPr>
          <p:cNvSpPr>
            <a:spLocks/>
          </p:cNvSpPr>
          <p:nvPr/>
        </p:nvSpPr>
        <p:spPr>
          <a:xfrm>
            <a:off x="6300438" y="825872"/>
            <a:ext cx="5852160" cy="66792"/>
          </a:xfrm>
          <a:prstGeom prst="round1Rect">
            <a:avLst>
              <a:gd name="adj" fmla="val 3618"/>
            </a:avLst>
          </a:prstGeom>
          <a:solidFill>
            <a:srgbClr val="0F440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182880" numCol="1" spcCol="38100" rtlCol="0" anchor="b">
            <a:noAutofit/>
          </a:bodyPr>
          <a:lstStyle/>
          <a:p>
            <a:pPr defTabSz="914400"/>
            <a:r>
              <a:rPr kumimoji="0" lang="en-US" sz="3200" b="0" i="0" u="none" strike="noStrike" kern="1200" cap="all" spc="0" normalizeH="0" baseline="0" noProof="0">
                <a:ln>
                  <a:noFill/>
                </a:ln>
                <a:solidFill>
                  <a:srgbClr val="0F440E"/>
                </a:solidFill>
                <a:effectLst/>
                <a:uLnTx/>
                <a:uFillTx/>
                <a:latin typeface="GT Pressura LCG Black"/>
                <a:ea typeface="+mj-ea"/>
                <a:cs typeface="+mj-cs"/>
              </a:rPr>
              <a:t>KEY TAKEAWAYS</a:t>
            </a:r>
            <a:endParaRPr lang="en-US" b="1">
              <a:solidFill>
                <a:srgbClr val="0F440E"/>
              </a:solidFill>
              <a:latin typeface="+mj-lt"/>
            </a:endParaRPr>
          </a:p>
        </p:txBody>
      </p:sp>
      <p:sp>
        <p:nvSpPr>
          <p:cNvPr id="16" name="Oval 15">
            <a:extLst>
              <a:ext uri="{FF2B5EF4-FFF2-40B4-BE49-F238E27FC236}">
                <a16:creationId xmlns:a16="http://schemas.microsoft.com/office/drawing/2014/main" id="{E3C77924-1E55-0D66-3A87-0E31AABBA176}"/>
              </a:ext>
            </a:extLst>
          </p:cNvPr>
          <p:cNvSpPr/>
          <p:nvPr/>
        </p:nvSpPr>
        <p:spPr>
          <a:xfrm>
            <a:off x="6375234" y="1171322"/>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3CF1AAFE-959C-8C0E-3C3D-BE87BA0FDCAC}"/>
              </a:ext>
            </a:extLst>
          </p:cNvPr>
          <p:cNvSpPr>
            <a:spLocks/>
          </p:cNvSpPr>
          <p:nvPr/>
        </p:nvSpPr>
        <p:spPr>
          <a:xfrm rot="10800000" flipH="1" flipV="1">
            <a:off x="6386385" y="1711260"/>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r>
              <a:rPr lang="en-US">
                <a:solidFill>
                  <a:schemeClr val="bg1"/>
                </a:solidFill>
              </a:rPr>
              <a:t>As a subsidiary of BP Oil, AMPM doesn’t have its own sustainability focus areas. BP’s focus areas are specific to their industry and therefore, there are limited opportunities for alignment with PepsiCo.</a:t>
            </a:r>
          </a:p>
        </p:txBody>
      </p:sp>
      <p:pic>
        <p:nvPicPr>
          <p:cNvPr id="24" name="Graphic 23">
            <a:extLst>
              <a:ext uri="{FF2B5EF4-FFF2-40B4-BE49-F238E27FC236}">
                <a16:creationId xmlns:a16="http://schemas.microsoft.com/office/drawing/2014/main" id="{053CFE62-B8A0-807F-5782-41B29E1FB19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22901" y="1207838"/>
            <a:ext cx="311150" cy="311150"/>
          </a:xfrm>
          <a:prstGeom prst="rect">
            <a:avLst/>
          </a:prstGeom>
        </p:spPr>
      </p:pic>
    </p:spTree>
    <p:extLst>
      <p:ext uri="{BB962C8B-B14F-4D97-AF65-F5344CB8AC3E}">
        <p14:creationId xmlns:p14="http://schemas.microsoft.com/office/powerpoint/2010/main" val="1481132185"/>
      </p:ext>
    </p:extLst>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D40031-6ED6-FFD2-8F4E-1D90892B986F}"/>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6FFC827F-3EF8-671F-F547-0EB49936C247}"/>
              </a:ext>
            </a:extLst>
          </p:cNvPr>
          <p:cNvGraphicFramePr>
            <a:graphicFrameLocks/>
          </p:cNvGraphicFramePr>
          <p:nvPr>
            <p:custDataLst>
              <p:tags r:id="rId1"/>
            </p:custDataLst>
            <p:extLst>
              <p:ext uri="{D42A27DB-BD31-4B8C-83A1-F6EECF244321}">
                <p14:modId xmlns:p14="http://schemas.microsoft.com/office/powerpoint/2010/main" val="32768568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2" name="think-cell data - do not delete" hidden="1">
                        <a:extLst>
                          <a:ext uri="{FF2B5EF4-FFF2-40B4-BE49-F238E27FC236}">
                            <a16:creationId xmlns:a16="http://schemas.microsoft.com/office/drawing/2014/main" id="{6FFC827F-3EF8-671F-F547-0EB49936C24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Title 7">
            <a:extLst>
              <a:ext uri="{FF2B5EF4-FFF2-40B4-BE49-F238E27FC236}">
                <a16:creationId xmlns:a16="http://schemas.microsoft.com/office/drawing/2014/main" id="{A1E040DC-3DF0-D305-D590-AC354ED82821}"/>
              </a:ext>
            </a:extLst>
          </p:cNvPr>
          <p:cNvSpPr>
            <a:spLocks noGrp="1"/>
          </p:cNvSpPr>
          <p:nvPr>
            <p:ph type="title"/>
          </p:nvPr>
        </p:nvSpPr>
        <p:spPr>
          <a:xfrm>
            <a:off x="304798" y="246888"/>
            <a:ext cx="11585448" cy="969264"/>
          </a:xfrm>
        </p:spPr>
        <p:txBody>
          <a:bodyPr vert="horz" rIns="0"/>
          <a:lstStyle/>
          <a:p>
            <a:pPr lvl="0"/>
            <a:r>
              <a:rPr lang="en-US" sz="3000"/>
              <a:t>UC BERKELEY’S SUSTAINABILITY FOCUS AREAS</a:t>
            </a:r>
            <a:br>
              <a:rPr lang="en-US" sz="3000"/>
            </a:br>
            <a:r>
              <a:rPr lang="en-US" sz="1800" i="1"/>
              <a:t>And how these focus areas align with pep+ pillars</a:t>
            </a:r>
          </a:p>
        </p:txBody>
      </p:sp>
      <p:pic>
        <p:nvPicPr>
          <p:cNvPr id="14" name="Picture 13">
            <a:extLst>
              <a:ext uri="{FF2B5EF4-FFF2-40B4-BE49-F238E27FC236}">
                <a16:creationId xmlns:a16="http://schemas.microsoft.com/office/drawing/2014/main" id="{1DFCE0CB-760C-610B-D7E6-E8F92EADF7F6}"/>
              </a:ext>
            </a:extLst>
          </p:cNvPr>
          <p:cNvPicPr>
            <a:picLocks noChangeAspect="1"/>
          </p:cNvPicPr>
          <p:nvPr/>
        </p:nvPicPr>
        <p:blipFill>
          <a:blip r:embed="rId6">
            <a:clrChange>
              <a:clrFrom>
                <a:srgbClr val="FFFFFF"/>
              </a:clrFrom>
              <a:clrTo>
                <a:srgbClr val="FFFFFF">
                  <a:alpha val="0"/>
                </a:srgbClr>
              </a:clrTo>
            </a:clrChange>
          </a:blip>
          <a:srcRect t="33238" b="31715"/>
          <a:stretch>
            <a:fillRect/>
          </a:stretch>
        </p:blipFill>
        <p:spPr>
          <a:xfrm>
            <a:off x="10604022" y="278641"/>
            <a:ext cx="1352236" cy="473926"/>
          </a:xfrm>
          <a:prstGeom prst="rect">
            <a:avLst/>
          </a:prstGeom>
        </p:spPr>
      </p:pic>
      <p:sp>
        <p:nvSpPr>
          <p:cNvPr id="21" name="Rectangle: Top Corners Rounded 20">
            <a:extLst>
              <a:ext uri="{FF2B5EF4-FFF2-40B4-BE49-F238E27FC236}">
                <a16:creationId xmlns:a16="http://schemas.microsoft.com/office/drawing/2014/main" id="{5E2A3084-E1C1-81D9-4F79-00ED56978CE7}"/>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2" name="Table 4">
            <a:extLst>
              <a:ext uri="{FF2B5EF4-FFF2-40B4-BE49-F238E27FC236}">
                <a16:creationId xmlns:a16="http://schemas.microsoft.com/office/drawing/2014/main" id="{DC807655-48E5-AF39-5A0D-D6E68D9B64F5}"/>
              </a:ext>
            </a:extLst>
          </p:cNvPr>
          <p:cNvGraphicFramePr>
            <a:graphicFrameLocks noGrp="1"/>
          </p:cNvGraphicFramePr>
          <p:nvPr>
            <p:extLst>
              <p:ext uri="{D42A27DB-BD31-4B8C-83A1-F6EECF244321}">
                <p14:modId xmlns:p14="http://schemas.microsoft.com/office/powerpoint/2010/main" val="45972441"/>
              </p:ext>
            </p:extLst>
          </p:nvPr>
        </p:nvGraphicFramePr>
        <p:xfrm>
          <a:off x="-7620" y="1148230"/>
          <a:ext cx="11986260" cy="5088576"/>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2499360">
                  <a:extLst>
                    <a:ext uri="{9D8B030D-6E8A-4147-A177-3AD203B41FA5}">
                      <a16:colId xmlns:a16="http://schemas.microsoft.com/office/drawing/2014/main" val="2382844442"/>
                    </a:ext>
                  </a:extLst>
                </a:gridCol>
                <a:gridCol w="2745430">
                  <a:extLst>
                    <a:ext uri="{9D8B030D-6E8A-4147-A177-3AD203B41FA5}">
                      <a16:colId xmlns:a16="http://schemas.microsoft.com/office/drawing/2014/main" val="957515009"/>
                    </a:ext>
                  </a:extLst>
                </a:gridCol>
                <a:gridCol w="2376325">
                  <a:extLst>
                    <a:ext uri="{9D8B030D-6E8A-4147-A177-3AD203B41FA5}">
                      <a16:colId xmlns:a16="http://schemas.microsoft.com/office/drawing/2014/main" val="2353111847"/>
                    </a:ext>
                  </a:extLst>
                </a:gridCol>
                <a:gridCol w="2376325">
                  <a:extLst>
                    <a:ext uri="{9D8B030D-6E8A-4147-A177-3AD203B41FA5}">
                      <a16:colId xmlns:a16="http://schemas.microsoft.com/office/drawing/2014/main" val="3958386930"/>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a:rPr>
                        <a:t>Climate &amp; Resiliency</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a:rPr>
                        <a:t>Built &amp; Natural Environment</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a:rPr>
                        <a:t>Sustainable Services</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a:rPr>
                        <a:t>Health &amp; Sustainability</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1070804">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954F07"/>
                          </a:solidFill>
                          <a:latin typeface="+mj-lt"/>
                          <a:ea typeface="+mn-ea"/>
                          <a:cs typeface="Leelawadee"/>
                        </a:rPr>
                        <a:t>POSITIVE </a:t>
                      </a:r>
                      <a:br>
                        <a:rPr lang="en-US" sz="1400" kern="1200">
                          <a:solidFill>
                            <a:srgbClr val="954F07"/>
                          </a:solidFill>
                          <a:latin typeface="+mj-lt"/>
                          <a:ea typeface="+mn-ea"/>
                          <a:cs typeface="Leelawadee"/>
                        </a:rPr>
                      </a:br>
                      <a:r>
                        <a:rPr lang="en-US" sz="1400" kern="1200">
                          <a:solidFill>
                            <a:srgbClr val="954F07"/>
                          </a:solidFill>
                          <a:latin typeface="+mj-lt"/>
                          <a:ea typeface="+mn-ea"/>
                          <a:cs typeface="Leelawadee"/>
                        </a:rPr>
                        <a:t>AGRICULTURE</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9F0A"/>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a:ln>
                            <a:noFill/>
                          </a:ln>
                          <a:solidFill>
                            <a:srgbClr val="2B660F"/>
                          </a:solidFill>
                          <a:effectLst/>
                          <a:uLnTx/>
                          <a:uFillTx/>
                          <a:latin typeface="+mn-lt"/>
                          <a:ea typeface="+mn-ea"/>
                          <a:cs typeface="Leelawadee"/>
                        </a:rPr>
                        <a:t>Not a focus area for the customer.</a:t>
                      </a:r>
                      <a:endParaRPr kumimoji="0" lang="en-US" sz="1050" b="0" i="0" u="none" strike="noStrike" kern="1200" cap="none" spc="0" normalizeH="0" baseline="0" noProof="0">
                        <a:ln>
                          <a:noFill/>
                        </a:ln>
                        <a:solidFill>
                          <a:srgbClr val="2B660F"/>
                        </a:solidFill>
                        <a:effectLst/>
                        <a:uLnTx/>
                        <a:uFillTx/>
                        <a:latin typeface="+mn-lt"/>
                        <a:ea typeface="+mn-ea"/>
                        <a:cs typeface="Leelawadee"/>
                      </a:endParaRP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a:ln>
                            <a:noFill/>
                          </a:ln>
                          <a:solidFill>
                            <a:srgbClr val="2B660F"/>
                          </a:solidFill>
                          <a:effectLst/>
                          <a:uLnTx/>
                          <a:uFillTx/>
                          <a:latin typeface="+mn-lt"/>
                          <a:ea typeface="+mn-ea"/>
                          <a:cs typeface="Leelawadee"/>
                        </a:rPr>
                        <a:t>Not a focus area for the customer.</a:t>
                      </a:r>
                      <a:endParaRPr kumimoji="0" lang="en-US" sz="1050" b="0" i="0" u="none" strike="noStrike" kern="1200" cap="none" spc="0" normalizeH="0" baseline="0" noProof="0">
                        <a:ln>
                          <a:noFill/>
                        </a:ln>
                        <a:solidFill>
                          <a:srgbClr val="2B660F"/>
                        </a:solidFill>
                        <a:effectLst/>
                        <a:uLnTx/>
                        <a:uFillTx/>
                        <a:latin typeface="+mn-lt"/>
                        <a:ea typeface="+mn-ea"/>
                        <a:cs typeface="Leelawadee"/>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a:ln>
                            <a:noFill/>
                          </a:ln>
                          <a:solidFill>
                            <a:srgbClr val="2B660F"/>
                          </a:solidFill>
                          <a:effectLst/>
                          <a:uLnTx/>
                          <a:uFillTx/>
                          <a:latin typeface="+mn-lt"/>
                          <a:ea typeface="+mn-ea"/>
                          <a:cs typeface="Leelawadee"/>
                        </a:rPr>
                        <a:t>Not a focus area for the customer.</a:t>
                      </a:r>
                      <a:endParaRPr kumimoji="0" lang="en-US" sz="1050" b="0" i="0" u="none" strike="noStrike" kern="1200" cap="none" spc="0" normalizeH="0" baseline="0" noProof="0">
                        <a:ln>
                          <a:noFill/>
                        </a:ln>
                        <a:solidFill>
                          <a:srgbClr val="2B660F"/>
                        </a:solidFill>
                        <a:effectLst/>
                        <a:uLnTx/>
                        <a:uFillTx/>
                        <a:latin typeface="+mn-lt"/>
                        <a:ea typeface="+mn-ea"/>
                        <a:cs typeface="Leelawadee"/>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a:ln>
                            <a:noFill/>
                          </a:ln>
                          <a:solidFill>
                            <a:srgbClr val="2B660F"/>
                          </a:solidFill>
                          <a:effectLst/>
                          <a:uLnTx/>
                          <a:uFillTx/>
                          <a:latin typeface="+mn-lt"/>
                          <a:ea typeface="+mn-ea"/>
                          <a:cs typeface="Leelawadee"/>
                        </a:rPr>
                        <a:t>Not a focus area for the customer.</a:t>
                      </a:r>
                      <a:endParaRPr kumimoji="0" lang="en-US" sz="1050" b="0" i="0" u="none" strike="noStrike" kern="1200" cap="none" spc="0" normalizeH="0" baseline="0" noProof="0">
                        <a:ln>
                          <a:noFill/>
                        </a:ln>
                        <a:solidFill>
                          <a:srgbClr val="2B660F"/>
                        </a:solidFill>
                        <a:effectLst/>
                        <a:uLnTx/>
                        <a:uFillTx/>
                        <a:latin typeface="+mn-lt"/>
                        <a:ea typeface="+mn-ea"/>
                        <a:cs typeface="Leelawadee"/>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3719744">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indent="-120650">
                        <a:spcBef>
                          <a:spcPts val="400"/>
                        </a:spcBef>
                        <a:buFont typeface="Arial" panose="020B0604020202020204" pitchFamily="34" charset="0"/>
                        <a:buChar char="•"/>
                      </a:pPr>
                      <a:r>
                        <a:rPr lang="en-US" sz="1050" kern="1200" noProof="0">
                          <a:solidFill>
                            <a:srgbClr val="2B660F"/>
                          </a:solidFill>
                          <a:highlight>
                            <a:srgbClr val="FFC624"/>
                          </a:highlight>
                          <a:latin typeface="+mn-lt"/>
                          <a:ea typeface="+mn-ea"/>
                          <a:cs typeface="Leelawadee"/>
                        </a:rPr>
                        <a:t>Target:</a:t>
                      </a:r>
                      <a:r>
                        <a:rPr lang="en-US" sz="1050" kern="1200" noProof="0">
                          <a:solidFill>
                            <a:srgbClr val="2B660F"/>
                          </a:solidFill>
                          <a:latin typeface="+mn-lt"/>
                          <a:ea typeface="+mn-ea"/>
                          <a:cs typeface="Leelawadee"/>
                        </a:rPr>
                        <a:t> Ensure the</a:t>
                      </a:r>
                      <a:r>
                        <a:rPr lang="en-US" sz="1050" noProof="0">
                          <a:solidFill>
                            <a:srgbClr val="2B660F"/>
                          </a:solidFill>
                          <a:latin typeface="+mn-lt"/>
                          <a:cs typeface="Leelawadee"/>
                        </a:rPr>
                        <a:t> campus will use only 100% clean, renewable energy by 2050</a:t>
                      </a:r>
                    </a:p>
                    <a:p>
                      <a:pPr marL="120650" indent="-120650">
                        <a:spcBef>
                          <a:spcPts val="400"/>
                        </a:spcBef>
                        <a:buFont typeface="Arial" panose="020B0604020202020204" pitchFamily="34" charset="0"/>
                        <a:buChar char="•"/>
                      </a:pPr>
                      <a:r>
                        <a:rPr lang="en-US" sz="1050" kern="1200" noProof="0">
                          <a:solidFill>
                            <a:srgbClr val="2B660F"/>
                          </a:solidFill>
                          <a:highlight>
                            <a:srgbClr val="FFC624"/>
                          </a:highlight>
                          <a:latin typeface="+mn-lt"/>
                          <a:ea typeface="+mn-ea"/>
                          <a:cs typeface="Leelawadee"/>
                        </a:rPr>
                        <a:t>Target:</a:t>
                      </a:r>
                      <a:r>
                        <a:rPr lang="en-US" sz="1050" kern="1200" noProof="0">
                          <a:solidFill>
                            <a:srgbClr val="2B660F"/>
                          </a:solidFill>
                          <a:latin typeface="+mn-lt"/>
                          <a:ea typeface="+mn-ea"/>
                          <a:cs typeface="Leelawadee"/>
                        </a:rPr>
                        <a:t> E</a:t>
                      </a:r>
                      <a:r>
                        <a:rPr lang="en-US" sz="1050" noProof="0">
                          <a:solidFill>
                            <a:srgbClr val="2B660F"/>
                          </a:solidFill>
                          <a:latin typeface="+mn-lt"/>
                          <a:cs typeface="Leelawadee"/>
                        </a:rPr>
                        <a:t>liminate diesel use in fleet vehicles by 2030</a:t>
                      </a:r>
                    </a:p>
                    <a:p>
                      <a:pPr marL="120650" indent="-120650">
                        <a:spcBef>
                          <a:spcPts val="400"/>
                        </a:spcBef>
                        <a:buFont typeface="Arial" panose="020B0604020202020204" pitchFamily="34" charset="0"/>
                        <a:buChar char="•"/>
                      </a:pPr>
                      <a:r>
                        <a:rPr lang="en-US" sz="1050" kern="1200" noProof="0">
                          <a:solidFill>
                            <a:srgbClr val="2B660F"/>
                          </a:solidFill>
                          <a:highlight>
                            <a:srgbClr val="FFC624"/>
                          </a:highlight>
                          <a:latin typeface="+mn-lt"/>
                          <a:ea typeface="+mn-ea"/>
                          <a:cs typeface="Leelawadee"/>
                        </a:rPr>
                        <a:t>Target:</a:t>
                      </a:r>
                      <a:r>
                        <a:rPr lang="en-US" sz="1050" kern="1200" noProof="0">
                          <a:solidFill>
                            <a:srgbClr val="2B660F"/>
                          </a:solidFill>
                          <a:latin typeface="+mn-lt"/>
                          <a:ea typeface="+mn-ea"/>
                          <a:cs typeface="Leelawadee"/>
                        </a:rPr>
                        <a:t> Ensure</a:t>
                      </a:r>
                      <a:r>
                        <a:rPr lang="en-US" sz="1050" noProof="0">
                          <a:solidFill>
                            <a:srgbClr val="2B660F"/>
                          </a:solidFill>
                          <a:latin typeface="+mn-lt"/>
                          <a:cs typeface="Leelawadee"/>
                        </a:rPr>
                        <a:t> all low-speed neighborhood vehicles (including non-licensed carts) will be all electric or zero-emission by 2030</a:t>
                      </a:r>
                    </a:p>
                    <a:p>
                      <a:pPr marL="120650" indent="-120650">
                        <a:spcBef>
                          <a:spcPts val="400"/>
                        </a:spcBef>
                        <a:buFont typeface="Arial" panose="020B0604020202020204" pitchFamily="34" charset="0"/>
                        <a:buChar char="•"/>
                      </a:pPr>
                      <a:r>
                        <a:rPr lang="en-US" sz="1050" kern="1200" noProof="0">
                          <a:solidFill>
                            <a:srgbClr val="2B660F"/>
                          </a:solidFill>
                          <a:highlight>
                            <a:srgbClr val="FFC624"/>
                          </a:highlight>
                          <a:latin typeface="+mn-lt"/>
                          <a:ea typeface="+mn-ea"/>
                          <a:cs typeface="Leelawadee"/>
                        </a:rPr>
                        <a:t>Target:</a:t>
                      </a:r>
                      <a:r>
                        <a:rPr lang="en-US" sz="1050" kern="1200" noProof="0">
                          <a:solidFill>
                            <a:srgbClr val="2B660F"/>
                          </a:solidFill>
                          <a:latin typeface="+mn-lt"/>
                          <a:ea typeface="+mn-ea"/>
                          <a:cs typeface="Leelawadee"/>
                        </a:rPr>
                        <a:t> </a:t>
                      </a:r>
                      <a:r>
                        <a:rPr lang="en-US" sz="1050" noProof="0">
                          <a:solidFill>
                            <a:srgbClr val="2B660F"/>
                          </a:solidFill>
                          <a:latin typeface="+mn-lt"/>
                          <a:cs typeface="Leelawadee"/>
                        </a:rPr>
                        <a:t>Reduce employee drive alone rate to 36% by 2025</a:t>
                      </a:r>
                    </a:p>
                    <a:p>
                      <a:pPr marL="120650" indent="-120650">
                        <a:spcBef>
                          <a:spcPts val="400"/>
                        </a:spcBef>
                        <a:buFont typeface="Arial" panose="020B0604020202020204" pitchFamily="34" charset="0"/>
                        <a:buChar char="•"/>
                      </a:pPr>
                      <a:r>
                        <a:rPr lang="en-US" sz="1050" kern="1200" noProof="0">
                          <a:solidFill>
                            <a:srgbClr val="2B660F"/>
                          </a:solidFill>
                          <a:highlight>
                            <a:srgbClr val="FFC624"/>
                          </a:highlight>
                          <a:latin typeface="+mn-lt"/>
                          <a:ea typeface="+mn-ea"/>
                          <a:cs typeface="Leelawadee"/>
                        </a:rPr>
                        <a:t>Target:</a:t>
                      </a:r>
                      <a:r>
                        <a:rPr lang="en-US" sz="1050" kern="1200" noProof="0">
                          <a:solidFill>
                            <a:srgbClr val="2B660F"/>
                          </a:solidFill>
                          <a:latin typeface="+mn-lt"/>
                          <a:ea typeface="+mn-ea"/>
                          <a:cs typeface="Leelawadee"/>
                        </a:rPr>
                        <a:t> </a:t>
                      </a:r>
                      <a:r>
                        <a:rPr lang="en-US" sz="1050" noProof="0">
                          <a:solidFill>
                            <a:srgbClr val="2B660F"/>
                          </a:solidFill>
                          <a:latin typeface="+mn-lt"/>
                          <a:cs typeface="Leelawadee"/>
                        </a:rPr>
                        <a:t>Reduce emissions from business air travel by 10% by 2025</a:t>
                      </a:r>
                    </a:p>
                    <a:p>
                      <a:pPr marL="120650" indent="-120650" algn="l" defTabSz="914400" rtl="0" eaLnBrk="1" latinLnBrk="0" hangingPunct="1">
                        <a:spcBef>
                          <a:spcPts val="400"/>
                        </a:spcBef>
                        <a:buFont typeface="Arial" panose="020B0604020202020204" pitchFamily="34" charset="0"/>
                        <a:buChar char="•"/>
                      </a:pPr>
                      <a:r>
                        <a:rPr lang="en-US" sz="1050" kern="1200" noProof="0">
                          <a:solidFill>
                            <a:srgbClr val="2B660F"/>
                          </a:solidFill>
                          <a:highlight>
                            <a:srgbClr val="FFC624"/>
                          </a:highlight>
                          <a:latin typeface="+mn-lt"/>
                          <a:ea typeface="+mn-ea"/>
                          <a:cs typeface="Leelawadee"/>
                        </a:rPr>
                        <a:t>Target:</a:t>
                      </a:r>
                      <a:r>
                        <a:rPr lang="en-US" sz="1050" kern="1200" noProof="0">
                          <a:solidFill>
                            <a:srgbClr val="2B660F"/>
                          </a:solidFill>
                          <a:latin typeface="+mn-lt"/>
                          <a:ea typeface="+mn-ea"/>
                          <a:cs typeface="Leelawadee"/>
                        </a:rPr>
                        <a:t> Achieve 85% reduction of Scope 1 &amp; 2 building energy emissions by 2035 or sooner</a:t>
                      </a:r>
                    </a:p>
                    <a:p>
                      <a:pPr marL="120650" indent="-120650" algn="l" defTabSz="914400" rtl="0" eaLnBrk="1" latinLnBrk="0" hangingPunct="1">
                        <a:spcBef>
                          <a:spcPts val="400"/>
                        </a:spcBef>
                        <a:buFont typeface="Arial" panose="020B0604020202020204" pitchFamily="34" charset="0"/>
                        <a:buChar char="•"/>
                      </a:pPr>
                      <a:r>
                        <a:rPr lang="en-US" sz="1050" kern="1200" noProof="0">
                          <a:solidFill>
                            <a:srgbClr val="2B660F"/>
                          </a:solidFill>
                          <a:highlight>
                            <a:srgbClr val="FFC624"/>
                          </a:highlight>
                          <a:latin typeface="+mn-lt"/>
                          <a:ea typeface="+mn-ea"/>
                          <a:cs typeface="Leelawadee"/>
                        </a:rPr>
                        <a:t>Target:</a:t>
                      </a:r>
                      <a:r>
                        <a:rPr lang="en-US" sz="1050" kern="1200" noProof="0">
                          <a:solidFill>
                            <a:srgbClr val="2B660F"/>
                          </a:solidFill>
                          <a:latin typeface="+mn-lt"/>
                          <a:ea typeface="+mn-ea"/>
                          <a:cs typeface="Leelawadee"/>
                        </a:rPr>
                        <a:t> Achieve at least a 90% reduction in total emissions (Scopes 1, 2, and 3) by no later than calendar year 2045 relative to a 2019 baseline year</a:t>
                      </a:r>
                    </a:p>
                    <a:p>
                      <a:pPr marL="120650" lvl="0" indent="-120650" algn="l">
                        <a:spcBef>
                          <a:spcPts val="400"/>
                        </a:spcBef>
                        <a:buFont typeface="Arial" panose="020B0604020202020204" pitchFamily="34" charset="0"/>
                        <a:buChar char="•"/>
                      </a:pPr>
                      <a:r>
                        <a:rPr lang="en-US" sz="1050" b="0" i="0" u="none" strike="noStrike" kern="1200" noProof="0">
                          <a:solidFill>
                            <a:srgbClr val="2B660F"/>
                          </a:solidFill>
                          <a:highlight>
                            <a:srgbClr val="4FE2F3"/>
                          </a:highlight>
                          <a:latin typeface="+mn-lt"/>
                        </a:rPr>
                        <a:t>Goal:</a:t>
                      </a:r>
                      <a:r>
                        <a:rPr lang="en-US" sz="1050" b="0" i="0" u="none" strike="noStrike" kern="1200" noProof="0">
                          <a:solidFill>
                            <a:srgbClr val="2B660F"/>
                          </a:solidFill>
                          <a:latin typeface="+mn-lt"/>
                        </a:rPr>
                        <a:t> Offset a portion of business air travel carbon emissions</a:t>
                      </a:r>
                      <a:endParaRPr lang="en-US" sz="1050" kern="1200" noProof="0">
                        <a:solidFill>
                          <a:srgbClr val="2B660F"/>
                        </a:solidFill>
                        <a:latin typeface="+mn-lt"/>
                        <a:ea typeface="+mn-ea"/>
                        <a:cs typeface="Leelawadee"/>
                      </a:endParaRP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indent="-120650">
                        <a:spcBef>
                          <a:spcPts val="400"/>
                        </a:spcBef>
                        <a:buFont typeface="Arial" panose="020B0604020202020204" pitchFamily="34" charset="0"/>
                        <a:buChar char="•"/>
                      </a:pPr>
                      <a:r>
                        <a:rPr lang="en-US" sz="1050" kern="1200" noProof="0">
                          <a:solidFill>
                            <a:srgbClr val="2B660F"/>
                          </a:solidFill>
                          <a:highlight>
                            <a:srgbClr val="4FE2F3"/>
                          </a:highlight>
                          <a:latin typeface="+mn-lt"/>
                          <a:ea typeface="+mn-ea"/>
                          <a:cs typeface="Leelawadee" panose="020B0502040204020203" pitchFamily="34" charset="-34"/>
                        </a:rPr>
                        <a:t>Goal:</a:t>
                      </a:r>
                      <a:r>
                        <a:rPr lang="en-US" sz="1050" kern="1200" noProof="0">
                          <a:solidFill>
                            <a:srgbClr val="2B660F"/>
                          </a:solidFill>
                          <a:latin typeface="+mn-lt"/>
                          <a:ea typeface="+mn-ea"/>
                          <a:cs typeface="Leelawadee" panose="020B0502040204020203" pitchFamily="34" charset="-34"/>
                        </a:rPr>
                        <a:t> </a:t>
                      </a:r>
                      <a:r>
                        <a:rPr lang="en-US" sz="1050" noProof="0">
                          <a:solidFill>
                            <a:srgbClr val="2B660F"/>
                          </a:solidFill>
                          <a:latin typeface="+mn-lt"/>
                          <a:cs typeface="Leelawadee" panose="020B0502040204020203" pitchFamily="34" charset="-34"/>
                        </a:rPr>
                        <a:t>Achieve a minimum of LEED Gold certification on all new buildings and major modifications</a:t>
                      </a:r>
                    </a:p>
                    <a:p>
                      <a:pPr marL="120650" indent="-120650">
                        <a:spcBef>
                          <a:spcPts val="400"/>
                        </a:spcBef>
                        <a:buFont typeface="Arial" panose="020B0604020202020204" pitchFamily="34" charset="0"/>
                        <a:buChar char="•"/>
                      </a:pPr>
                      <a:r>
                        <a:rPr lang="en-US" sz="1050" kern="1200" noProof="0">
                          <a:solidFill>
                            <a:srgbClr val="2B660F"/>
                          </a:solidFill>
                          <a:highlight>
                            <a:srgbClr val="4FE2F3"/>
                          </a:highlight>
                          <a:latin typeface="+mn-lt"/>
                          <a:ea typeface="+mn-ea"/>
                          <a:cs typeface="Leelawadee" panose="020B0502040204020203" pitchFamily="34" charset="-34"/>
                        </a:rPr>
                        <a:t>Goal:</a:t>
                      </a:r>
                      <a:r>
                        <a:rPr lang="en-US" sz="1050" kern="1200" noProof="0">
                          <a:solidFill>
                            <a:srgbClr val="2B660F"/>
                          </a:solidFill>
                          <a:latin typeface="+mn-lt"/>
                          <a:ea typeface="+mn-ea"/>
                          <a:cs typeface="Leelawadee" panose="020B0502040204020203" pitchFamily="34" charset="-34"/>
                        </a:rPr>
                        <a:t> M</a:t>
                      </a:r>
                      <a:r>
                        <a:rPr lang="en-US" sz="1050" noProof="0">
                          <a:solidFill>
                            <a:srgbClr val="2B660F"/>
                          </a:solidFill>
                          <a:latin typeface="+mn-lt"/>
                          <a:cs typeface="Leelawadee" panose="020B0502040204020203" pitchFamily="34" charset="-34"/>
                        </a:rPr>
                        <a:t>aximize energy efficiency for all new buildings and major, medium and small modifications</a:t>
                      </a:r>
                    </a:p>
                    <a:p>
                      <a:pPr marL="120650" indent="-120650">
                        <a:spcBef>
                          <a:spcPts val="400"/>
                        </a:spcBef>
                        <a:buFont typeface="Arial" panose="020B0604020202020204" pitchFamily="34" charset="0"/>
                        <a:buChar char="•"/>
                      </a:pPr>
                      <a:r>
                        <a:rPr lang="en-US" sz="1050" kern="1200" noProof="0">
                          <a:solidFill>
                            <a:srgbClr val="2B660F"/>
                          </a:solidFill>
                          <a:highlight>
                            <a:srgbClr val="4FE2F3"/>
                          </a:highlight>
                          <a:latin typeface="+mn-lt"/>
                          <a:ea typeface="+mn-ea"/>
                          <a:cs typeface="Leelawadee" panose="020B0502040204020203" pitchFamily="34" charset="-34"/>
                        </a:rPr>
                        <a:t>Goal:</a:t>
                      </a:r>
                      <a:r>
                        <a:rPr lang="en-US" sz="1050" kern="1200" noProof="0">
                          <a:solidFill>
                            <a:srgbClr val="2B660F"/>
                          </a:solidFill>
                          <a:latin typeface="+mn-lt"/>
                          <a:ea typeface="+mn-ea"/>
                          <a:cs typeface="Leelawadee" panose="020B0502040204020203" pitchFamily="34" charset="-34"/>
                        </a:rPr>
                        <a:t> E</a:t>
                      </a:r>
                      <a:r>
                        <a:rPr lang="en-US" sz="1050" noProof="0">
                          <a:solidFill>
                            <a:srgbClr val="2B660F"/>
                          </a:solidFill>
                          <a:latin typeface="+mn-lt"/>
                          <a:cs typeface="Leelawadee" panose="020B0502040204020203" pitchFamily="34" charset="-34"/>
                        </a:rPr>
                        <a:t>liminate carbon emissions through no onsite fossil fuel combustion for space and water heating, laundry and cooking</a:t>
                      </a:r>
                    </a:p>
                    <a:p>
                      <a:pPr marL="120650" indent="-120650">
                        <a:spcBef>
                          <a:spcPts val="400"/>
                        </a:spcBef>
                        <a:buFont typeface="Arial" panose="020B0604020202020204" pitchFamily="34" charset="0"/>
                        <a:buChar char="•"/>
                      </a:pPr>
                      <a:r>
                        <a:rPr lang="en-US" sz="1050" kern="1200" noProof="0">
                          <a:solidFill>
                            <a:srgbClr val="2B660F"/>
                          </a:solidFill>
                          <a:highlight>
                            <a:srgbClr val="4FE2F3"/>
                          </a:highlight>
                          <a:latin typeface="+mn-lt"/>
                          <a:ea typeface="+mn-ea"/>
                          <a:cs typeface="Leelawadee" panose="020B0502040204020203" pitchFamily="34" charset="-34"/>
                        </a:rPr>
                        <a:t>Goal:</a:t>
                      </a:r>
                      <a:r>
                        <a:rPr lang="en-US" sz="1050" kern="1200" noProof="0">
                          <a:solidFill>
                            <a:srgbClr val="2B660F"/>
                          </a:solidFill>
                          <a:latin typeface="+mn-lt"/>
                          <a:ea typeface="+mn-ea"/>
                          <a:cs typeface="Leelawadee" panose="020B0502040204020203" pitchFamily="34" charset="-34"/>
                        </a:rPr>
                        <a:t> </a:t>
                      </a:r>
                      <a:r>
                        <a:rPr lang="en-US" sz="1050" noProof="0">
                          <a:solidFill>
                            <a:srgbClr val="2B660F"/>
                          </a:solidFill>
                          <a:latin typeface="+mn-lt"/>
                          <a:cs typeface="Leelawadee" panose="020B0502040204020203" pitchFamily="34" charset="-34"/>
                        </a:rPr>
                        <a:t>Enhance flora and fauna biodiversity and have proactively responsive preservation programs to address changing conditions such as climate disruption</a:t>
                      </a: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marR="0" lvl="0" indent="-120650" algn="l" rtl="0" eaLnBrk="1" fontAlgn="auto" latinLnBrk="0" hangingPunct="1">
                        <a:lnSpc>
                          <a:spcPct val="100000"/>
                        </a:lnSpc>
                        <a:spcBef>
                          <a:spcPts val="400"/>
                        </a:spcBef>
                        <a:spcAft>
                          <a:spcPts val="0"/>
                        </a:spcAft>
                        <a:buClrTx/>
                        <a:buSzTx/>
                        <a:buFont typeface="Arial" panose="020B0604020202020204" pitchFamily="34" charset="0"/>
                        <a:buChar char="•"/>
                      </a:pPr>
                      <a:r>
                        <a:rPr lang="en-US" sz="1050" b="0" i="0" u="none" strike="noStrike" kern="1200" noProof="0">
                          <a:solidFill>
                            <a:srgbClr val="2B660F"/>
                          </a:solidFill>
                          <a:highlight>
                            <a:srgbClr val="FFC624"/>
                          </a:highlight>
                          <a:latin typeface="+mn-lt"/>
                        </a:rPr>
                        <a:t>Target:</a:t>
                      </a:r>
                      <a:r>
                        <a:rPr lang="en-US" sz="1050" b="0" i="0" u="none" strike="noStrike" kern="1200" noProof="0">
                          <a:solidFill>
                            <a:srgbClr val="2B660F"/>
                          </a:solidFill>
                          <a:latin typeface="+mn-lt"/>
                        </a:rPr>
                        <a:t> Eliminate all non-essential single use plastic for which there is a viable alternative by end of calendar year 2030</a:t>
                      </a:r>
                      <a:endParaRPr lang="en-US" sz="1050" kern="1200" noProof="0">
                        <a:solidFill>
                          <a:srgbClr val="2B660F"/>
                        </a:solidFill>
                        <a:latin typeface="+mn-lt"/>
                        <a:ea typeface="+mn-ea"/>
                        <a:cs typeface="Leelawadee"/>
                      </a:endParaRPr>
                    </a:p>
                    <a:p>
                      <a:pPr marL="120650" marR="0" lvl="0" indent="-120650" algn="l" defTabSz="914400">
                        <a:lnSpc>
                          <a:spcPct val="100000"/>
                        </a:lnSpc>
                        <a:spcBef>
                          <a:spcPts val="400"/>
                        </a:spcBef>
                        <a:spcAft>
                          <a:spcPts val="0"/>
                        </a:spcAft>
                        <a:buClrTx/>
                        <a:buSzTx/>
                        <a:buFont typeface="Arial" panose="020B0604020202020204" pitchFamily="34" charset="0"/>
                        <a:buChar char="•"/>
                        <a:tabLst/>
                        <a:defRPr/>
                      </a:pPr>
                      <a:r>
                        <a:rPr lang="en-US" sz="1050" kern="1200" noProof="0">
                          <a:solidFill>
                            <a:srgbClr val="2B660F"/>
                          </a:solidFill>
                          <a:highlight>
                            <a:srgbClr val="4FE2F3"/>
                          </a:highlight>
                          <a:latin typeface="+mn-lt"/>
                          <a:ea typeface="+mn-ea"/>
                          <a:cs typeface="Leelawadee"/>
                        </a:rPr>
                        <a:t>Goal:</a:t>
                      </a:r>
                      <a:r>
                        <a:rPr lang="en-US" sz="1050" kern="1200" noProof="0">
                          <a:solidFill>
                            <a:srgbClr val="2B660F"/>
                          </a:solidFill>
                          <a:latin typeface="+mn-lt"/>
                          <a:ea typeface="+mn-ea"/>
                          <a:cs typeface="Leelawadee"/>
                        </a:rPr>
                        <a:t> </a:t>
                      </a:r>
                      <a:r>
                        <a:rPr lang="en-US" sz="1050" noProof="0">
                          <a:solidFill>
                            <a:srgbClr val="2B660F"/>
                          </a:solidFill>
                          <a:latin typeface="+mn-lt"/>
                          <a:cs typeface="Leelawadee"/>
                        </a:rPr>
                        <a:t>Improve sustainability of building and grounds through maintenance, cleaning, and operational actions</a:t>
                      </a:r>
                    </a:p>
                    <a:p>
                      <a:pPr marL="120650" marR="0" lvl="0" indent="-12065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lang="en-US" sz="1050" kern="1200" noProof="0">
                          <a:solidFill>
                            <a:srgbClr val="2B660F"/>
                          </a:solidFill>
                          <a:highlight>
                            <a:srgbClr val="4FE2F3"/>
                          </a:highlight>
                          <a:latin typeface="+mn-lt"/>
                          <a:ea typeface="+mn-ea"/>
                          <a:cs typeface="Leelawadee" panose="020B0502040204020203" pitchFamily="34" charset="-34"/>
                        </a:rPr>
                        <a:t>Goal:</a:t>
                      </a:r>
                      <a:r>
                        <a:rPr lang="en-US" sz="1050" kern="1200" noProof="0">
                          <a:solidFill>
                            <a:srgbClr val="2B660F"/>
                          </a:solidFill>
                          <a:latin typeface="+mn-lt"/>
                          <a:ea typeface="+mn-ea"/>
                          <a:cs typeface="Leelawadee" panose="020B0502040204020203" pitchFamily="34" charset="-34"/>
                        </a:rPr>
                        <a:t> </a:t>
                      </a:r>
                      <a:r>
                        <a:rPr lang="en-US" sz="1050" noProof="0">
                          <a:solidFill>
                            <a:srgbClr val="2B660F"/>
                          </a:solidFill>
                          <a:latin typeface="+mn-lt"/>
                          <a:cs typeface="Leelawadee" panose="020B0502040204020203" pitchFamily="34" charset="-34"/>
                        </a:rPr>
                        <a:t>Maximize the composting, on-site use, and tracking of organic landscape materials</a:t>
                      </a:r>
                    </a:p>
                    <a:p>
                      <a:pPr marL="120650" marR="0" lvl="0" indent="-12065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lang="en-US" sz="1050" kern="1200" noProof="0">
                          <a:solidFill>
                            <a:srgbClr val="2B660F"/>
                          </a:solidFill>
                          <a:highlight>
                            <a:srgbClr val="4FE2F3"/>
                          </a:highlight>
                          <a:latin typeface="+mn-lt"/>
                          <a:ea typeface="+mn-ea"/>
                          <a:cs typeface="Leelawadee" panose="020B0502040204020203" pitchFamily="34" charset="-34"/>
                        </a:rPr>
                        <a:t>Goal:</a:t>
                      </a:r>
                      <a:r>
                        <a:rPr lang="en-US" sz="1050" kern="1200" noProof="0">
                          <a:solidFill>
                            <a:srgbClr val="2B660F"/>
                          </a:solidFill>
                          <a:latin typeface="+mn-lt"/>
                          <a:ea typeface="+mn-ea"/>
                          <a:cs typeface="Leelawadee" panose="020B0502040204020203" pitchFamily="34" charset="-34"/>
                        </a:rPr>
                        <a:t> </a:t>
                      </a:r>
                      <a:r>
                        <a:rPr lang="en-US" sz="1050" noProof="0">
                          <a:solidFill>
                            <a:srgbClr val="2B660F"/>
                          </a:solidFill>
                          <a:latin typeface="+mn-lt"/>
                          <a:cs typeface="Leelawadee" panose="020B0502040204020203" pitchFamily="34" charset="-34"/>
                        </a:rPr>
                        <a:t>Reduce the carbon emissions and carbon impacts in the supply chain</a:t>
                      </a: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marR="0" lvl="0" indent="-1206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kern="1200" noProof="0">
                          <a:solidFill>
                            <a:srgbClr val="2B660F"/>
                          </a:solidFill>
                          <a:highlight>
                            <a:srgbClr val="4FE2F3"/>
                          </a:highlight>
                          <a:latin typeface="+mn-lt"/>
                          <a:ea typeface="+mn-ea"/>
                          <a:cs typeface="Leelawadee" panose="020B0502040204020203" pitchFamily="34" charset="-34"/>
                        </a:rPr>
                        <a:t>Goal:</a:t>
                      </a:r>
                      <a:r>
                        <a:rPr lang="en-US" sz="1050" kern="1200" noProof="0">
                          <a:solidFill>
                            <a:srgbClr val="2B660F"/>
                          </a:solidFill>
                          <a:latin typeface="+mn-lt"/>
                          <a:ea typeface="+mn-ea"/>
                          <a:cs typeface="Leelawadee" panose="020B0502040204020203" pitchFamily="34" charset="-34"/>
                        </a:rPr>
                        <a:t> </a:t>
                      </a:r>
                      <a:r>
                        <a:rPr lang="en-US" sz="1050" noProof="0">
                          <a:solidFill>
                            <a:srgbClr val="2B660F"/>
                          </a:solidFill>
                          <a:latin typeface="+mn-lt"/>
                          <a:cs typeface="Leelawadee" panose="020B0502040204020203" pitchFamily="34" charset="-34"/>
                        </a:rPr>
                        <a:t>Reduce post-consumer food waste</a:t>
                      </a: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bl>
          </a:graphicData>
        </a:graphic>
      </p:graphicFrame>
      <p:pic>
        <p:nvPicPr>
          <p:cNvPr id="23" name="Picture 22" descr="A logo of a leaf in a circle&#10;&#10;Description automatically generated">
            <a:extLst>
              <a:ext uri="{FF2B5EF4-FFF2-40B4-BE49-F238E27FC236}">
                <a16:creationId xmlns:a16="http://schemas.microsoft.com/office/drawing/2014/main" id="{FFC41B4F-C632-7E81-4A34-7731894A45A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pic>
        <p:nvPicPr>
          <p:cNvPr id="24" name="Picture 23" descr="A blue and green windmill with green arrows&#10;&#10;Description automatically generated">
            <a:extLst>
              <a:ext uri="{FF2B5EF4-FFF2-40B4-BE49-F238E27FC236}">
                <a16:creationId xmlns:a16="http://schemas.microsoft.com/office/drawing/2014/main" id="{6491C800-BB21-C20D-9D5C-40DBD75980B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7884" y="2925134"/>
            <a:ext cx="556204" cy="604020"/>
          </a:xfrm>
          <a:prstGeom prst="rect">
            <a:avLst/>
          </a:prstGeom>
        </p:spPr>
      </p:pic>
    </p:spTree>
    <p:extLst>
      <p:ext uri="{BB962C8B-B14F-4D97-AF65-F5344CB8AC3E}">
        <p14:creationId xmlns:p14="http://schemas.microsoft.com/office/powerpoint/2010/main" val="443343580"/>
      </p:ext>
    </p:extLst>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E5455B-EFE9-E153-6A09-C8DEB6D4A8B6}"/>
            </a:ext>
          </a:extLst>
        </p:cNvPr>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900C3EE4-4CC5-2019-BB37-8DD34D8B1C4C}"/>
              </a:ext>
            </a:extLst>
          </p:cNvPr>
          <p:cNvGraphicFramePr>
            <a:graphicFrameLocks noChangeAspect="1"/>
          </p:cNvGraphicFramePr>
          <p:nvPr>
            <p:custDataLst>
              <p:tags r:id="rId1"/>
            </p:custDataLst>
            <p:extLst>
              <p:ext uri="{D42A27DB-BD31-4B8C-83A1-F6EECF244321}">
                <p14:modId xmlns:p14="http://schemas.microsoft.com/office/powerpoint/2010/main" val="35600688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3" name="think-cell data - do not delete" hidden="1">
                        <a:extLst>
                          <a:ext uri="{FF2B5EF4-FFF2-40B4-BE49-F238E27FC236}">
                            <a16:creationId xmlns:a16="http://schemas.microsoft.com/office/drawing/2014/main" id="{900C3EE4-4CC5-2019-BB37-8DD34D8B1C4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9427B87-6235-FC4B-946C-FAE48E5BFC69}"/>
              </a:ext>
            </a:extLst>
          </p:cNvPr>
          <p:cNvSpPr>
            <a:spLocks noGrp="1"/>
          </p:cNvSpPr>
          <p:nvPr>
            <p:ph type="title"/>
          </p:nvPr>
        </p:nvSpPr>
        <p:spPr>
          <a:xfrm>
            <a:off x="304798" y="246888"/>
            <a:ext cx="11585448" cy="969264"/>
          </a:xfrm>
        </p:spPr>
        <p:txBody>
          <a:bodyPr vert="horz" rIns="0"/>
          <a:lstStyle/>
          <a:p>
            <a:pPr lvl="0"/>
            <a:r>
              <a:rPr lang="en-US" sz="3000"/>
              <a:t>UC BERKELEY’S SUSTAINABILITY FOCUS AREAS</a:t>
            </a:r>
            <a:br>
              <a:rPr lang="en-US"/>
            </a:br>
            <a:r>
              <a:rPr lang="en-US" sz="1800" i="1"/>
              <a:t>And how these focus areas align with pep+ pillars</a:t>
            </a:r>
          </a:p>
        </p:txBody>
      </p:sp>
      <p:pic>
        <p:nvPicPr>
          <p:cNvPr id="9" name="Picture 8">
            <a:extLst>
              <a:ext uri="{FF2B5EF4-FFF2-40B4-BE49-F238E27FC236}">
                <a16:creationId xmlns:a16="http://schemas.microsoft.com/office/drawing/2014/main" id="{BA06DFF8-497E-F8EB-81C3-60BC522A28E6}"/>
              </a:ext>
            </a:extLst>
          </p:cNvPr>
          <p:cNvPicPr>
            <a:picLocks noChangeAspect="1"/>
          </p:cNvPicPr>
          <p:nvPr/>
        </p:nvPicPr>
        <p:blipFill>
          <a:blip r:embed="rId6">
            <a:clrChange>
              <a:clrFrom>
                <a:srgbClr val="FFFFFF"/>
              </a:clrFrom>
              <a:clrTo>
                <a:srgbClr val="FFFFFF">
                  <a:alpha val="0"/>
                </a:srgbClr>
              </a:clrTo>
            </a:clrChange>
          </a:blip>
          <a:srcRect t="33238" b="31715"/>
          <a:stretch>
            <a:fillRect/>
          </a:stretch>
        </p:blipFill>
        <p:spPr>
          <a:xfrm>
            <a:off x="10604022" y="278641"/>
            <a:ext cx="1352236" cy="473926"/>
          </a:xfrm>
          <a:prstGeom prst="rect">
            <a:avLst/>
          </a:prstGeom>
        </p:spPr>
      </p:pic>
      <p:sp>
        <p:nvSpPr>
          <p:cNvPr id="10" name="Rectangle: Top Corners Rounded 9">
            <a:extLst>
              <a:ext uri="{FF2B5EF4-FFF2-40B4-BE49-F238E27FC236}">
                <a16:creationId xmlns:a16="http://schemas.microsoft.com/office/drawing/2014/main" id="{4B271620-80D0-C6A3-C595-8C6219A63EF0}"/>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1" name="Table 4">
            <a:extLst>
              <a:ext uri="{FF2B5EF4-FFF2-40B4-BE49-F238E27FC236}">
                <a16:creationId xmlns:a16="http://schemas.microsoft.com/office/drawing/2014/main" id="{AF11EB31-ED1A-E0EC-F6F6-AFC97A7E097F}"/>
              </a:ext>
            </a:extLst>
          </p:cNvPr>
          <p:cNvGraphicFramePr>
            <a:graphicFrameLocks noGrp="1"/>
          </p:cNvGraphicFramePr>
          <p:nvPr>
            <p:extLst>
              <p:ext uri="{D42A27DB-BD31-4B8C-83A1-F6EECF244321}">
                <p14:modId xmlns:p14="http://schemas.microsoft.com/office/powerpoint/2010/main" val="3272792552"/>
              </p:ext>
            </p:extLst>
          </p:nvPr>
        </p:nvGraphicFramePr>
        <p:xfrm>
          <a:off x="-7620" y="1148230"/>
          <a:ext cx="11986260" cy="5037436"/>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2499360">
                  <a:extLst>
                    <a:ext uri="{9D8B030D-6E8A-4147-A177-3AD203B41FA5}">
                      <a16:colId xmlns:a16="http://schemas.microsoft.com/office/drawing/2014/main" val="2382844442"/>
                    </a:ext>
                  </a:extLst>
                </a:gridCol>
                <a:gridCol w="2745430">
                  <a:extLst>
                    <a:ext uri="{9D8B030D-6E8A-4147-A177-3AD203B41FA5}">
                      <a16:colId xmlns:a16="http://schemas.microsoft.com/office/drawing/2014/main" val="957515009"/>
                    </a:ext>
                  </a:extLst>
                </a:gridCol>
                <a:gridCol w="2376325">
                  <a:extLst>
                    <a:ext uri="{9D8B030D-6E8A-4147-A177-3AD203B41FA5}">
                      <a16:colId xmlns:a16="http://schemas.microsoft.com/office/drawing/2014/main" val="2353111847"/>
                    </a:ext>
                  </a:extLst>
                </a:gridCol>
                <a:gridCol w="2376325">
                  <a:extLst>
                    <a:ext uri="{9D8B030D-6E8A-4147-A177-3AD203B41FA5}">
                      <a16:colId xmlns:a16="http://schemas.microsoft.com/office/drawing/2014/main" val="3958386930"/>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a:rPr>
                        <a:t>Climate &amp; Resiliency</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a:rPr>
                        <a:t>Built &amp; Natural Environment</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a:rPr>
                        <a:t>Sustainable Services</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a:rPr>
                        <a:t>Health &amp; Sustainability</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4790548">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922F11"/>
                          </a:solidFill>
                          <a:latin typeface="+mj-lt"/>
                          <a:ea typeface="+mn-ea"/>
                          <a:cs typeface="Leelawadee"/>
                        </a:rPr>
                        <a:t>POSITIVE </a:t>
                      </a:r>
                      <a:br>
                        <a:rPr lang="en-US" sz="1400" kern="1200">
                          <a:solidFill>
                            <a:srgbClr val="922F11"/>
                          </a:solidFill>
                          <a:latin typeface="+mj-lt"/>
                          <a:ea typeface="+mn-ea"/>
                          <a:cs typeface="Leelawadee"/>
                        </a:rPr>
                      </a:br>
                      <a:r>
                        <a:rPr lang="en-US" sz="1400" kern="1200">
                          <a:solidFill>
                            <a:srgbClr val="922F11"/>
                          </a:solidFill>
                          <a:latin typeface="+mj-lt"/>
                          <a:ea typeface="+mn-ea"/>
                          <a:cs typeface="Leelawadee"/>
                        </a:rPr>
                        <a:t>CHOICES</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E6D27"/>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a:ln>
                            <a:noFill/>
                          </a:ln>
                          <a:solidFill>
                            <a:srgbClr val="2B660F"/>
                          </a:solidFill>
                          <a:effectLst/>
                          <a:uLnTx/>
                          <a:uFillTx/>
                          <a:latin typeface="+mn-lt"/>
                          <a:ea typeface="+mn-ea"/>
                          <a:cs typeface="Leelawadee"/>
                        </a:rPr>
                        <a:t>Not a focus area for the customer.</a:t>
                      </a:r>
                      <a:endParaRPr kumimoji="0" lang="en-US" sz="1050" b="0" i="0" u="none" strike="noStrike" kern="1200" cap="none" spc="0" normalizeH="0" baseline="0" noProof="0">
                        <a:ln>
                          <a:noFill/>
                        </a:ln>
                        <a:solidFill>
                          <a:srgbClr val="2B660F"/>
                        </a:solidFill>
                        <a:effectLst/>
                        <a:uLnTx/>
                        <a:uFillTx/>
                        <a:latin typeface="+mn-lt"/>
                        <a:ea typeface="+mn-ea"/>
                        <a:cs typeface="Leelawadee"/>
                      </a:endParaRP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a:ln>
                            <a:noFill/>
                          </a:ln>
                          <a:solidFill>
                            <a:srgbClr val="2B660F"/>
                          </a:solidFill>
                          <a:effectLst/>
                          <a:uLnTx/>
                          <a:uFillTx/>
                          <a:latin typeface="+mn-lt"/>
                          <a:ea typeface="+mn-ea"/>
                          <a:cs typeface="Leelawadee"/>
                        </a:rPr>
                        <a:t>Not a focus area for the customer.</a:t>
                      </a:r>
                      <a:endParaRPr kumimoji="0" lang="en-US" sz="1050" b="0" i="0" u="none" strike="noStrike" kern="1200" cap="none" spc="0" normalizeH="0" baseline="0" noProof="0">
                        <a:ln>
                          <a:noFill/>
                        </a:ln>
                        <a:solidFill>
                          <a:srgbClr val="2B660F"/>
                        </a:solidFill>
                        <a:effectLst/>
                        <a:uLnTx/>
                        <a:uFillTx/>
                        <a:latin typeface="+mn-lt"/>
                        <a:ea typeface="+mn-ea"/>
                        <a:cs typeface="Leelawadee"/>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a:ln>
                            <a:noFill/>
                          </a:ln>
                          <a:solidFill>
                            <a:srgbClr val="2B660F"/>
                          </a:solidFill>
                          <a:effectLst/>
                          <a:uLnTx/>
                          <a:uFillTx/>
                          <a:latin typeface="+mn-lt"/>
                          <a:ea typeface="+mn-ea"/>
                          <a:cs typeface="Leelawadee"/>
                        </a:rPr>
                        <a:t>Not a focus area for the customer.</a:t>
                      </a:r>
                      <a:endParaRPr kumimoji="0" lang="en-US" sz="1050" b="0" i="0" u="none" strike="noStrike" kern="1200" cap="none" spc="0" normalizeH="0" baseline="0" noProof="0">
                        <a:ln>
                          <a:noFill/>
                        </a:ln>
                        <a:solidFill>
                          <a:srgbClr val="2B660F"/>
                        </a:solidFill>
                        <a:effectLst/>
                        <a:uLnTx/>
                        <a:uFillTx/>
                        <a:latin typeface="+mn-lt"/>
                        <a:ea typeface="+mn-ea"/>
                        <a:cs typeface="Leelawadee"/>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marR="0" lvl="0" indent="-120650"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r>
                        <a:rPr lang="en-US" sz="1050" kern="1200" noProof="0">
                          <a:solidFill>
                            <a:srgbClr val="2B660F"/>
                          </a:solidFill>
                          <a:highlight>
                            <a:srgbClr val="4FE2F3"/>
                          </a:highlight>
                          <a:latin typeface="+mn-lt"/>
                          <a:ea typeface="+mn-ea"/>
                          <a:cs typeface="Leelawadee" panose="020B0502040204020203" pitchFamily="34" charset="-34"/>
                        </a:rPr>
                        <a:t>Goal:</a:t>
                      </a:r>
                      <a:r>
                        <a:rPr lang="en-US" sz="1050" kern="1200" noProof="0">
                          <a:solidFill>
                            <a:srgbClr val="2B660F"/>
                          </a:solidFill>
                          <a:latin typeface="+mn-lt"/>
                          <a:ea typeface="+mn-ea"/>
                          <a:cs typeface="Leelawadee" panose="020B0502040204020203" pitchFamily="34" charset="-34"/>
                        </a:rPr>
                        <a:t> </a:t>
                      </a:r>
                      <a:r>
                        <a:rPr kumimoji="0" lang="en-US" sz="1050" b="0" i="0" u="none" strike="noStrike" kern="1200" cap="none" spc="0" normalizeH="0" baseline="0" noProof="0">
                          <a:ln>
                            <a:noFill/>
                          </a:ln>
                          <a:solidFill>
                            <a:srgbClr val="2B660F"/>
                          </a:solidFill>
                          <a:effectLst/>
                          <a:uLnTx/>
                          <a:uFillTx/>
                          <a:latin typeface="+mn-lt"/>
                          <a:ea typeface="+mn-ea"/>
                          <a:cs typeface="Leelawadee" panose="020B0502040204020203" pitchFamily="34" charset="-34"/>
                        </a:rPr>
                        <a:t>Ensure all covered food service entities comply with the Food &amp; Beverage Choices policy to provide nutritious food choices on campus</a:t>
                      </a:r>
                    </a:p>
                    <a:p>
                      <a:pPr marL="120650" marR="0" lvl="0" indent="-120650"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r>
                        <a:rPr lang="en-US" sz="1050" kern="1200" noProof="0">
                          <a:solidFill>
                            <a:srgbClr val="2B660F"/>
                          </a:solidFill>
                          <a:highlight>
                            <a:srgbClr val="4FE2F3"/>
                          </a:highlight>
                          <a:latin typeface="+mn-lt"/>
                          <a:ea typeface="+mn-ea"/>
                          <a:cs typeface="Leelawadee" panose="020B0502040204020203" pitchFamily="34" charset="-34"/>
                        </a:rPr>
                        <a:t>Goal:</a:t>
                      </a:r>
                      <a:r>
                        <a:rPr lang="en-US" sz="1050" kern="1200" noProof="0">
                          <a:solidFill>
                            <a:srgbClr val="2B660F"/>
                          </a:solidFill>
                          <a:latin typeface="+mn-lt"/>
                          <a:ea typeface="+mn-ea"/>
                          <a:cs typeface="Leelawadee" panose="020B0502040204020203" pitchFamily="34" charset="-34"/>
                        </a:rPr>
                        <a:t> </a:t>
                      </a:r>
                      <a:r>
                        <a:rPr kumimoji="0" lang="en-US" sz="1050" b="0" i="0" u="none" strike="noStrike" kern="1200" cap="none" spc="0" normalizeH="0" baseline="0" noProof="0">
                          <a:ln>
                            <a:noFill/>
                          </a:ln>
                          <a:solidFill>
                            <a:srgbClr val="2B660F"/>
                          </a:solidFill>
                          <a:effectLst/>
                          <a:uLnTx/>
                          <a:uFillTx/>
                          <a:latin typeface="+mn-lt"/>
                          <a:ea typeface="+mn-ea"/>
                          <a:cs typeface="Leelawadee" panose="020B0502040204020203" pitchFamily="34" charset="-34"/>
                        </a:rPr>
                        <a:t>Enhance knowledge and improve access to nutritious, sustainable, and plant-forward food options and menus to the campus community, including basic needs</a:t>
                      </a:r>
                    </a:p>
                    <a:p>
                      <a:pPr marL="120650" marR="0" lvl="0" indent="-120650"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r>
                        <a:rPr lang="en-US" sz="1050" kern="1200" noProof="0">
                          <a:solidFill>
                            <a:srgbClr val="2B660F"/>
                          </a:solidFill>
                          <a:highlight>
                            <a:srgbClr val="4FE2F3"/>
                          </a:highlight>
                          <a:latin typeface="+mn-lt"/>
                          <a:ea typeface="+mn-ea"/>
                          <a:cs typeface="Leelawadee" panose="020B0502040204020203" pitchFamily="34" charset="-34"/>
                        </a:rPr>
                        <a:t>Goal:</a:t>
                      </a:r>
                      <a:r>
                        <a:rPr lang="en-US" sz="1050" kern="1200" noProof="0">
                          <a:solidFill>
                            <a:srgbClr val="2B660F"/>
                          </a:solidFill>
                          <a:latin typeface="+mn-lt"/>
                          <a:ea typeface="+mn-ea"/>
                          <a:cs typeface="Leelawadee" panose="020B0502040204020203" pitchFamily="34" charset="-34"/>
                        </a:rPr>
                        <a:t> </a:t>
                      </a:r>
                      <a:r>
                        <a:rPr kumimoji="0" lang="en-US" sz="1050" b="0" i="0" u="none" strike="noStrike" kern="1200" cap="none" spc="0" normalizeH="0" baseline="0" noProof="0">
                          <a:ln>
                            <a:noFill/>
                          </a:ln>
                          <a:solidFill>
                            <a:srgbClr val="2B660F"/>
                          </a:solidFill>
                          <a:effectLst/>
                          <a:uLnTx/>
                          <a:uFillTx/>
                          <a:latin typeface="+mn-lt"/>
                          <a:ea typeface="+mn-ea"/>
                          <a:cs typeface="Leelawadee" panose="020B0502040204020203" pitchFamily="34" charset="-34"/>
                        </a:rPr>
                        <a:t>Increase healthy, just, </a:t>
                      </a:r>
                      <a:br>
                        <a:rPr kumimoji="0" lang="en-US" sz="1050" b="0" i="0" u="none" strike="noStrike" kern="1200" cap="none" spc="0" normalizeH="0" baseline="0" noProof="0">
                          <a:ln>
                            <a:noFill/>
                          </a:ln>
                          <a:solidFill>
                            <a:srgbClr val="2B660F"/>
                          </a:solidFill>
                          <a:effectLst/>
                          <a:uLnTx/>
                          <a:uFillTx/>
                          <a:latin typeface="+mn-lt"/>
                          <a:ea typeface="+mn-ea"/>
                          <a:cs typeface="Leelawadee" panose="020B0502040204020203" pitchFamily="34" charset="-34"/>
                        </a:rPr>
                      </a:br>
                      <a:r>
                        <a:rPr kumimoji="0" lang="en-US" sz="1050" b="0" i="0" u="none" strike="noStrike" kern="1200" cap="none" spc="0" normalizeH="0" baseline="0" noProof="0">
                          <a:ln>
                            <a:noFill/>
                          </a:ln>
                          <a:solidFill>
                            <a:srgbClr val="2B660F"/>
                          </a:solidFill>
                          <a:effectLst/>
                          <a:uLnTx/>
                          <a:uFillTx/>
                          <a:latin typeface="+mn-lt"/>
                          <a:ea typeface="+mn-ea"/>
                          <a:cs typeface="Leelawadee" panose="020B0502040204020203" pitchFamily="34" charset="-34"/>
                        </a:rPr>
                        <a:t>and sustainable event catering </a:t>
                      </a:r>
                    </a:p>
                    <a:p>
                      <a:pPr marL="120650" marR="0" lvl="0" indent="-120650"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r>
                        <a:rPr lang="en-US" sz="1050" kern="1200" noProof="0">
                          <a:solidFill>
                            <a:srgbClr val="2B660F"/>
                          </a:solidFill>
                          <a:highlight>
                            <a:srgbClr val="4FE2F3"/>
                          </a:highlight>
                          <a:latin typeface="+mn-lt"/>
                          <a:ea typeface="+mn-ea"/>
                          <a:cs typeface="Leelawadee" panose="020B0502040204020203" pitchFamily="34" charset="-34"/>
                        </a:rPr>
                        <a:t>Goal:</a:t>
                      </a:r>
                      <a:r>
                        <a:rPr lang="en-US" sz="1050" kern="1200" noProof="0">
                          <a:solidFill>
                            <a:srgbClr val="2B660F"/>
                          </a:solidFill>
                          <a:latin typeface="+mn-lt"/>
                          <a:ea typeface="+mn-ea"/>
                          <a:cs typeface="Leelawadee" panose="020B0502040204020203" pitchFamily="34" charset="-34"/>
                        </a:rPr>
                        <a:t> </a:t>
                      </a:r>
                      <a:r>
                        <a:rPr kumimoji="0" lang="en-US" sz="1050" b="0" i="0" u="none" strike="noStrike" kern="1200" cap="none" spc="0" normalizeH="0" baseline="0" noProof="0">
                          <a:ln>
                            <a:noFill/>
                          </a:ln>
                          <a:solidFill>
                            <a:srgbClr val="2B660F"/>
                          </a:solidFill>
                          <a:effectLst/>
                          <a:uLnTx/>
                          <a:uFillTx/>
                          <a:latin typeface="+mn-lt"/>
                          <a:ea typeface="+mn-ea"/>
                          <a:cs typeface="Leelawadee" panose="020B0502040204020203" pitchFamily="34" charset="-34"/>
                        </a:rPr>
                        <a:t>Develop accessible garden amenities on campus</a:t>
                      </a:r>
                    </a:p>
                    <a:p>
                      <a:pPr marL="120650" marR="0" lvl="0" indent="-120650"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r>
                        <a:rPr lang="en-US" sz="1050" kern="1200" noProof="0">
                          <a:solidFill>
                            <a:srgbClr val="2B660F"/>
                          </a:solidFill>
                          <a:highlight>
                            <a:srgbClr val="4FE2F3"/>
                          </a:highlight>
                          <a:latin typeface="+mn-lt"/>
                          <a:ea typeface="+mn-ea"/>
                          <a:cs typeface="Leelawadee" panose="020B0502040204020203" pitchFamily="34" charset="-34"/>
                        </a:rPr>
                        <a:t>Goal:</a:t>
                      </a:r>
                      <a:r>
                        <a:rPr lang="en-US" sz="1050" kern="1200" noProof="0">
                          <a:solidFill>
                            <a:srgbClr val="2B660F"/>
                          </a:solidFill>
                          <a:latin typeface="+mn-lt"/>
                          <a:ea typeface="+mn-ea"/>
                          <a:cs typeface="Leelawadee" panose="020B0502040204020203" pitchFamily="34" charset="-34"/>
                        </a:rPr>
                        <a:t> </a:t>
                      </a:r>
                      <a:r>
                        <a:rPr kumimoji="0" lang="en-US" sz="1050" b="0" i="0" u="none" strike="noStrike" kern="1200" cap="none" spc="0" normalizeH="0" baseline="0" noProof="0">
                          <a:ln>
                            <a:noFill/>
                          </a:ln>
                          <a:solidFill>
                            <a:srgbClr val="2B660F"/>
                          </a:solidFill>
                          <a:effectLst/>
                          <a:uLnTx/>
                          <a:uFillTx/>
                          <a:latin typeface="+mn-lt"/>
                          <a:ea typeface="+mn-ea"/>
                          <a:cs typeface="Leelawadee" panose="020B0502040204020203" pitchFamily="34" charset="-34"/>
                        </a:rPr>
                        <a:t>Expand food related learning and living lab opportunities </a:t>
                      </a:r>
                    </a:p>
                    <a:p>
                      <a:pPr marL="120650" marR="0" lvl="0" indent="-120650"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r>
                        <a:rPr lang="en-US" sz="1050" kern="1200" noProof="0">
                          <a:solidFill>
                            <a:srgbClr val="2B660F"/>
                          </a:solidFill>
                          <a:highlight>
                            <a:srgbClr val="4FE2F3"/>
                          </a:highlight>
                          <a:latin typeface="+mn-lt"/>
                          <a:ea typeface="+mn-ea"/>
                          <a:cs typeface="Leelawadee" panose="020B0502040204020203" pitchFamily="34" charset="-34"/>
                        </a:rPr>
                        <a:t>Goal:</a:t>
                      </a:r>
                      <a:r>
                        <a:rPr lang="en-US" sz="1050" kern="1200" noProof="0">
                          <a:solidFill>
                            <a:srgbClr val="2B660F"/>
                          </a:solidFill>
                          <a:latin typeface="+mn-lt"/>
                          <a:ea typeface="+mn-ea"/>
                          <a:cs typeface="Leelawadee" panose="020B0502040204020203" pitchFamily="34" charset="-34"/>
                        </a:rPr>
                        <a:t> </a:t>
                      </a:r>
                      <a:r>
                        <a:rPr kumimoji="0" lang="en-US" sz="1050" b="0" i="0" u="none" strike="noStrike" kern="1200" cap="none" spc="0" normalizeH="0" baseline="0" noProof="0">
                          <a:ln>
                            <a:noFill/>
                          </a:ln>
                          <a:solidFill>
                            <a:srgbClr val="2B660F"/>
                          </a:solidFill>
                          <a:effectLst/>
                          <a:uLnTx/>
                          <a:uFillTx/>
                          <a:latin typeface="+mn-lt"/>
                          <a:ea typeface="+mn-ea"/>
                          <a:cs typeface="Leelawadee" panose="020B0502040204020203" pitchFamily="34" charset="-34"/>
                        </a:rPr>
                        <a:t>Promote and expand health and wellness options in infrastructure and practices for faculty, staff and students</a:t>
                      </a: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bl>
          </a:graphicData>
        </a:graphic>
      </p:graphicFrame>
      <p:pic>
        <p:nvPicPr>
          <p:cNvPr id="14" name="Picture 13" descr="A logo of a hand and a globe&#10;&#10;Description automatically generated">
            <a:extLst>
              <a:ext uri="{FF2B5EF4-FFF2-40B4-BE49-F238E27FC236}">
                <a16:creationId xmlns:a16="http://schemas.microsoft.com/office/drawing/2014/main" id="{D3EB6A23-F901-1B38-9D5A-3A4F01222E5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25147" y="1836221"/>
            <a:ext cx="536916" cy="583072"/>
          </a:xfrm>
          <a:prstGeom prst="rect">
            <a:avLst/>
          </a:prstGeom>
        </p:spPr>
      </p:pic>
    </p:spTree>
    <p:extLst>
      <p:ext uri="{BB962C8B-B14F-4D97-AF65-F5344CB8AC3E}">
        <p14:creationId xmlns:p14="http://schemas.microsoft.com/office/powerpoint/2010/main" val="3645487221"/>
      </p:ext>
    </p:extLst>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AF8615-DDF1-03C9-94CD-E47FA106649F}"/>
            </a:ext>
          </a:extLst>
        </p:cNvPr>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13F372C1-35C6-6A41-63A5-F36B72EFEC49}"/>
              </a:ext>
            </a:extLst>
          </p:cNvPr>
          <p:cNvGraphicFramePr>
            <a:graphicFrameLocks/>
          </p:cNvGraphicFramePr>
          <p:nvPr>
            <p:custDataLst>
              <p:tags r:id="rId1"/>
            </p:custDataLst>
            <p:extLst>
              <p:ext uri="{D42A27DB-BD31-4B8C-83A1-F6EECF244321}">
                <p14:modId xmlns:p14="http://schemas.microsoft.com/office/powerpoint/2010/main" val="26835470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3" name="think-cell data - do not delete" hidden="1">
                        <a:extLst>
                          <a:ext uri="{FF2B5EF4-FFF2-40B4-BE49-F238E27FC236}">
                            <a16:creationId xmlns:a16="http://schemas.microsoft.com/office/drawing/2014/main" id="{13F372C1-35C6-6A41-63A5-F36B72EFEC4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E0331CBF-F1FC-85FC-E0E6-240B41449CA0}"/>
              </a:ext>
            </a:extLst>
          </p:cNvPr>
          <p:cNvSpPr>
            <a:spLocks noGrp="1"/>
          </p:cNvSpPr>
          <p:nvPr>
            <p:ph type="title"/>
          </p:nvPr>
        </p:nvSpPr>
        <p:spPr>
          <a:xfrm>
            <a:off x="304801" y="247650"/>
            <a:ext cx="9448800" cy="968375"/>
          </a:xfrm>
        </p:spPr>
        <p:txBody>
          <a:bodyPr vert="horz" rIns="0"/>
          <a:lstStyle/>
          <a:p>
            <a:pPr lvl="0"/>
            <a:r>
              <a:rPr lang="en-US" sz="2600"/>
              <a:t>COMMONALITY BETWEEN UC BERKELEY’S AND PEP+ FOCUS AREAS</a:t>
            </a:r>
            <a:br>
              <a:rPr lang="en-US" sz="2600"/>
            </a:br>
            <a:r>
              <a:rPr lang="en-US" sz="1800" i="1"/>
              <a:t>Allowing us to identify opportunities for collaboration, and therefore </a:t>
            </a:r>
            <a:br>
              <a:rPr lang="en-US" sz="1800" i="1"/>
            </a:br>
            <a:r>
              <a:rPr lang="en-US" sz="1800" i="1"/>
              <a:t>add value to our relationship</a:t>
            </a:r>
          </a:p>
        </p:txBody>
      </p:sp>
      <p:pic>
        <p:nvPicPr>
          <p:cNvPr id="11" name="Picture 10">
            <a:extLst>
              <a:ext uri="{FF2B5EF4-FFF2-40B4-BE49-F238E27FC236}">
                <a16:creationId xmlns:a16="http://schemas.microsoft.com/office/drawing/2014/main" id="{C1FD1A8E-4A8F-00BB-93A4-6CA5D0158DA7}"/>
              </a:ext>
            </a:extLst>
          </p:cNvPr>
          <p:cNvPicPr>
            <a:picLocks noChangeAspect="1"/>
          </p:cNvPicPr>
          <p:nvPr/>
        </p:nvPicPr>
        <p:blipFill>
          <a:blip r:embed="rId6">
            <a:clrChange>
              <a:clrFrom>
                <a:srgbClr val="FFFFFF"/>
              </a:clrFrom>
              <a:clrTo>
                <a:srgbClr val="FFFFFF">
                  <a:alpha val="0"/>
                </a:srgbClr>
              </a:clrTo>
            </a:clrChange>
          </a:blip>
          <a:srcRect t="33238" b="31715"/>
          <a:stretch>
            <a:fillRect/>
          </a:stretch>
        </p:blipFill>
        <p:spPr>
          <a:xfrm>
            <a:off x="10604022" y="278641"/>
            <a:ext cx="1352236" cy="473926"/>
          </a:xfrm>
          <a:prstGeom prst="rect">
            <a:avLst/>
          </a:prstGeom>
        </p:spPr>
      </p:pic>
      <p:sp>
        <p:nvSpPr>
          <p:cNvPr id="12" name="Rectangle: Top Corners Rounded 11">
            <a:extLst>
              <a:ext uri="{FF2B5EF4-FFF2-40B4-BE49-F238E27FC236}">
                <a16:creationId xmlns:a16="http://schemas.microsoft.com/office/drawing/2014/main" id="{4169312B-0F44-C820-BDD8-F30CA14D8718}"/>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3" name="Table 4">
            <a:extLst>
              <a:ext uri="{FF2B5EF4-FFF2-40B4-BE49-F238E27FC236}">
                <a16:creationId xmlns:a16="http://schemas.microsoft.com/office/drawing/2014/main" id="{49A8DCAA-6543-9823-2F84-EE234FB7FC80}"/>
              </a:ext>
            </a:extLst>
          </p:cNvPr>
          <p:cNvGraphicFramePr>
            <a:graphicFrameLocks noGrp="1"/>
          </p:cNvGraphicFramePr>
          <p:nvPr>
            <p:extLst>
              <p:ext uri="{D42A27DB-BD31-4B8C-83A1-F6EECF244321}">
                <p14:modId xmlns:p14="http://schemas.microsoft.com/office/powerpoint/2010/main" val="760520271"/>
              </p:ext>
            </p:extLst>
          </p:nvPr>
        </p:nvGraphicFramePr>
        <p:xfrm>
          <a:off x="-7620" y="1148230"/>
          <a:ext cx="11986260" cy="5037436"/>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9997440">
                  <a:extLst>
                    <a:ext uri="{9D8B030D-6E8A-4147-A177-3AD203B41FA5}">
                      <a16:colId xmlns:a16="http://schemas.microsoft.com/office/drawing/2014/main" val="2382844442"/>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a:rPr>
                        <a:t>Climate &amp; Resiliency</a:t>
                      </a:r>
                    </a:p>
                  </a:txBody>
                  <a:tcPr marL="27432" marR="27432" marT="27432"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4790548">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indent="-120650" algn="l" defTabSz="914400" rtl="0" eaLnBrk="1" latinLnBrk="0" hangingPunct="1">
                        <a:buFont typeface="Arial" panose="020B0604020202020204" pitchFamily="34" charset="0"/>
                        <a:buChar char="•"/>
                      </a:pPr>
                      <a:r>
                        <a:rPr lang="en-US" sz="1050" kern="1200" noProof="0">
                          <a:solidFill>
                            <a:srgbClr val="2B660F"/>
                          </a:solidFill>
                          <a:highlight>
                            <a:srgbClr val="FFC624"/>
                          </a:highlight>
                          <a:latin typeface="+mn-lt"/>
                          <a:ea typeface="+mn-ea"/>
                          <a:cs typeface="Leelawadee" panose="020B0502040204020203" pitchFamily="34" charset="-34"/>
                        </a:rPr>
                        <a:t>Target:</a:t>
                      </a:r>
                      <a:r>
                        <a:rPr lang="en-US" sz="1050" kern="1200" noProof="0">
                          <a:solidFill>
                            <a:srgbClr val="2B660F"/>
                          </a:solidFill>
                          <a:latin typeface="+mn-lt"/>
                          <a:ea typeface="+mn-ea"/>
                          <a:cs typeface="Leelawadee" panose="020B0502040204020203" pitchFamily="34" charset="-34"/>
                        </a:rPr>
                        <a:t> Achieve at least a 90% reduction in total emissions (Scopes 1, 2, and 3) by no later than calendar year 2045 relative to a 2019 baseline year</a:t>
                      </a:r>
                    </a:p>
                    <a:p>
                      <a:pPr marL="350838" lvl="1" indent="-176213" algn="l" defTabSz="914400" rtl="0" eaLnBrk="1" latinLnBrk="0" hangingPunct="1">
                        <a:spcBef>
                          <a:spcPts val="400"/>
                        </a:spcBef>
                        <a:buClr>
                          <a:schemeClr val="tx1"/>
                        </a:buClr>
                        <a:buFont typeface="Wingdings" panose="05000000000000000000" pitchFamily="2" charset="2"/>
                        <a:buChar char="Ø"/>
                      </a:pPr>
                      <a:r>
                        <a:rPr lang="en-US" sz="1050" b="1" i="0" noProof="0">
                          <a:solidFill>
                            <a:srgbClr val="2B660F"/>
                          </a:solidFill>
                          <a:effectLst/>
                          <a:latin typeface="+mn-lt"/>
                          <a:cs typeface="Leelawadee"/>
                        </a:rPr>
                        <a:t>pep+ </a:t>
                      </a:r>
                      <a:r>
                        <a:rPr lang="en-US" sz="1050" b="1" i="0" kern="1200" noProof="0">
                          <a:solidFill>
                            <a:srgbClr val="2B660F"/>
                          </a:solidFill>
                          <a:effectLst/>
                          <a:latin typeface="+mn-lt"/>
                          <a:ea typeface="+mn-ea"/>
                          <a:cs typeface="Leelawadee"/>
                        </a:rPr>
                        <a:t>alignment: Achieve net-zero emissions by 2050 or sooner</a:t>
                      </a:r>
                    </a:p>
                    <a:p>
                      <a:pPr marL="350838" marR="0" lvl="1" indent="-176213" algn="l" defTabSz="914400" rtl="0" eaLnBrk="1" fontAlgn="auto" latinLnBrk="0" hangingPunct="1">
                        <a:lnSpc>
                          <a:spcPct val="100000"/>
                        </a:lnSpc>
                        <a:spcBef>
                          <a:spcPts val="1000"/>
                        </a:spcBef>
                        <a:spcAft>
                          <a:spcPts val="0"/>
                        </a:spcAft>
                        <a:buClr>
                          <a:schemeClr val="tx1"/>
                        </a:buClr>
                        <a:buSzTx/>
                        <a:buFont typeface="Wingdings" panose="05000000000000000000" pitchFamily="2" charset="2"/>
                        <a:buChar char="Ø"/>
                        <a:tabLst/>
                        <a:defRPr/>
                      </a:pPr>
                      <a:r>
                        <a:rPr lang="en-US" sz="1050" b="1" i="0" kern="1200" noProof="0">
                          <a:solidFill>
                            <a:srgbClr val="2B660F"/>
                          </a:solidFill>
                          <a:effectLst/>
                          <a:latin typeface="+mn-lt"/>
                          <a:ea typeface="+mn-ea"/>
                          <a:cs typeface="Leelawadee"/>
                        </a:rPr>
                        <a:t>pep+ alignment: Achieve a 50% reduction in Scope 1 and 2 emissions by 2030 (vs 2022 baseline)</a:t>
                      </a:r>
                    </a:p>
                  </a:txBody>
                  <a:tcPr marL="27432" marR="27432" marT="27432" marB="27432">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bl>
          </a:graphicData>
        </a:graphic>
      </p:graphicFrame>
      <p:pic>
        <p:nvPicPr>
          <p:cNvPr id="15" name="Picture 14" descr="A blue and green windmill with green arrows&#10;&#10;Description automatically generated">
            <a:extLst>
              <a:ext uri="{FF2B5EF4-FFF2-40B4-BE49-F238E27FC236}">
                <a16:creationId xmlns:a16="http://schemas.microsoft.com/office/drawing/2014/main" id="{886FF916-86D0-B5FF-8DAD-FB1302D70F9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sp>
        <p:nvSpPr>
          <p:cNvPr id="17" name="TextBox 16">
            <a:extLst>
              <a:ext uri="{FF2B5EF4-FFF2-40B4-BE49-F238E27FC236}">
                <a16:creationId xmlns:a16="http://schemas.microsoft.com/office/drawing/2014/main" id="{C74E8034-46B0-3583-7D6E-5BF9A4E09F3A}"/>
              </a:ext>
            </a:extLst>
          </p:cNvPr>
          <p:cNvSpPr txBox="1"/>
          <p:nvPr/>
        </p:nvSpPr>
        <p:spPr>
          <a:xfrm>
            <a:off x="4183380" y="6269189"/>
            <a:ext cx="7141527" cy="506261"/>
          </a:xfrm>
          <a:prstGeom prst="rect">
            <a:avLst/>
          </a:prstGeom>
          <a:solidFill>
            <a:srgbClr val="8EBC29"/>
          </a:solidFill>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a:ln>
                  <a:noFill/>
                </a:ln>
                <a:solidFill>
                  <a:schemeClr val="bg1"/>
                </a:solidFill>
                <a:effectLst/>
                <a:uLnTx/>
                <a:uFillTx/>
                <a:cs typeface="Leelawadee" panose="020B0502040204020203" pitchFamily="34" charset="-34"/>
              </a:rPr>
              <a:t>No common focus areas were identified across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a:ln>
                  <a:noFill/>
                </a:ln>
                <a:solidFill>
                  <a:schemeClr val="bg1"/>
                </a:solidFill>
                <a:effectLst/>
                <a:uLnTx/>
                <a:uFillTx/>
                <a:cs typeface="Leelawadee" panose="020B0502040204020203" pitchFamily="34" charset="-34"/>
              </a:rPr>
              <a:t>Positive Agriculture (PepsiCo), Positive Choices (PepsiCo), Built &amp; Natural Environment (UC Berkeley), Sustainable Services (UC Berkeley) or Health &amp; Sustainability (UC Berkeley)</a:t>
            </a:r>
          </a:p>
        </p:txBody>
      </p:sp>
    </p:spTree>
    <p:extLst>
      <p:ext uri="{BB962C8B-B14F-4D97-AF65-F5344CB8AC3E}">
        <p14:creationId xmlns:p14="http://schemas.microsoft.com/office/powerpoint/2010/main" val="797539447"/>
      </p:ext>
    </p:extLst>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C85F31-42D2-E524-F2EE-9D1B6415BC9F}"/>
            </a:ext>
          </a:extLst>
        </p:cNvPr>
        <p:cNvGrpSpPr/>
        <p:nvPr/>
      </p:nvGrpSpPr>
      <p:grpSpPr>
        <a:xfrm>
          <a:off x="0" y="0"/>
          <a:ext cx="0" cy="0"/>
          <a:chOff x="0" y="0"/>
          <a:chExt cx="0" cy="0"/>
        </a:xfrm>
      </p:grpSpPr>
      <p:pic>
        <p:nvPicPr>
          <p:cNvPr id="17412" name="Picture 4" descr="United Airlines scales with speed on Atlassian cloud | Atlassian">
            <a:extLst>
              <a:ext uri="{FF2B5EF4-FFF2-40B4-BE49-F238E27FC236}">
                <a16:creationId xmlns:a16="http://schemas.microsoft.com/office/drawing/2014/main" id="{8F048119-709E-41AE-6CE4-C395FF9AD48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58"/>
          <a:stretch>
            <a:fillRect/>
          </a:stretch>
        </p:blipFill>
        <p:spPr bwMode="auto">
          <a:xfrm>
            <a:off x="133349" y="2232025"/>
            <a:ext cx="7270099" cy="2393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3740474"/>
      </p:ext>
    </p:extLst>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834A4A-FD73-0500-28B6-26F7578273DF}"/>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196E8C00-2B02-ACF3-3C63-F5C578D61F61}"/>
              </a:ext>
            </a:extLst>
          </p:cNvPr>
          <p:cNvGraphicFramePr>
            <a:graphicFrameLocks/>
          </p:cNvGraphicFramePr>
          <p:nvPr>
            <p:custDataLst>
              <p:tags r:id="rId1"/>
            </p:custDataLst>
            <p:extLst>
              <p:ext uri="{D42A27DB-BD31-4B8C-83A1-F6EECF244321}">
                <p14:modId xmlns:p14="http://schemas.microsoft.com/office/powerpoint/2010/main" val="14510975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5" name="think-cell data - do not delete" hidden="1">
                        <a:extLst>
                          <a:ext uri="{FF2B5EF4-FFF2-40B4-BE49-F238E27FC236}">
                            <a16:creationId xmlns:a16="http://schemas.microsoft.com/office/drawing/2014/main" id="{196E8C00-2B02-ACF3-3C63-F5C578D61F6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7" name="Picture 2" descr="Download United Airlines Logo in SVG Vector or PNG File Format - Logo.wine">
            <a:extLst>
              <a:ext uri="{FF2B5EF4-FFF2-40B4-BE49-F238E27FC236}">
                <a16:creationId xmlns:a16="http://schemas.microsoft.com/office/drawing/2014/main" id="{3E4D2123-7C41-6F5C-392E-DAEA650074A6}"/>
              </a:ext>
            </a:extLst>
          </p:cNvPr>
          <p:cNvPicPr>
            <a:picLocks noGrp="1" noChangeAspect="1" noChangeArrowheads="1"/>
          </p:cNvPicPr>
          <p:nvPr>
            <p:ph type="pic" sz="quarter" idx="14"/>
          </p:nvPr>
        </p:nvPicPr>
        <p:blipFill rotWithShape="1">
          <a:blip r:embed="rId6">
            <a:extLst>
              <a:ext uri="{28A0092B-C50C-407E-A947-70E740481C1C}">
                <a14:useLocalDpi xmlns:a14="http://schemas.microsoft.com/office/drawing/2010/main" val="0"/>
              </a:ext>
            </a:extLst>
          </a:blip>
          <a:srcRect l="5963" t="-28036" r="1551" b="-28036"/>
          <a:stretch>
            <a:fillRect/>
          </a:stretch>
        </p:blipFill>
        <p:spPr bwMode="auto">
          <a:xfrm>
            <a:off x="0" y="0"/>
            <a:ext cx="609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Single Corner Rounded 14">
            <a:extLst>
              <a:ext uri="{FF2B5EF4-FFF2-40B4-BE49-F238E27FC236}">
                <a16:creationId xmlns:a16="http://schemas.microsoft.com/office/drawing/2014/main" id="{53FD8A62-D8C4-B220-34F2-7F69C73BBAD2}"/>
              </a:ext>
            </a:extLst>
          </p:cNvPr>
          <p:cNvSpPr>
            <a:spLocks/>
          </p:cNvSpPr>
          <p:nvPr/>
        </p:nvSpPr>
        <p:spPr>
          <a:xfrm>
            <a:off x="6300438" y="825872"/>
            <a:ext cx="5852160" cy="66792"/>
          </a:xfrm>
          <a:prstGeom prst="round1Rect">
            <a:avLst>
              <a:gd name="adj" fmla="val 3618"/>
            </a:avLst>
          </a:prstGeom>
          <a:solidFill>
            <a:srgbClr val="0F440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182880" numCol="1" spcCol="38100" rtlCol="0" anchor="b">
            <a:noAutofit/>
          </a:bodyPr>
          <a:lstStyle/>
          <a:p>
            <a:pPr defTabSz="914400"/>
            <a:r>
              <a:rPr kumimoji="0" lang="en-US" sz="3200" b="0" i="0" u="none" strike="noStrike" kern="1200" cap="all" spc="0" normalizeH="0" baseline="0" noProof="0">
                <a:ln>
                  <a:noFill/>
                </a:ln>
                <a:solidFill>
                  <a:srgbClr val="0F440E"/>
                </a:solidFill>
                <a:effectLst/>
                <a:uLnTx/>
                <a:uFillTx/>
                <a:latin typeface="GT Pressura LCG Black"/>
                <a:ea typeface="+mj-ea"/>
                <a:cs typeface="+mj-cs"/>
              </a:rPr>
              <a:t>KEY TAKEAWAYS</a:t>
            </a:r>
            <a:endParaRPr lang="en-US" b="1">
              <a:solidFill>
                <a:srgbClr val="0F440E"/>
              </a:solidFill>
              <a:latin typeface="+mj-lt"/>
            </a:endParaRPr>
          </a:p>
        </p:txBody>
      </p:sp>
      <p:pic>
        <p:nvPicPr>
          <p:cNvPr id="16" name="Picture 15">
            <a:extLst>
              <a:ext uri="{FF2B5EF4-FFF2-40B4-BE49-F238E27FC236}">
                <a16:creationId xmlns:a16="http://schemas.microsoft.com/office/drawing/2014/main" id="{CDB04D2C-CC00-6D33-612D-25462CD90F3E}"/>
              </a:ext>
            </a:extLst>
          </p:cNvPr>
          <p:cNvPicPr>
            <a:picLocks noChangeAspect="1"/>
          </p:cNvPicPr>
          <p:nvPr/>
        </p:nvPicPr>
        <p:blipFill>
          <a:blip r:embed="rId7"/>
          <a:srcRect l="24821" r="18929"/>
          <a:stretch>
            <a:fillRect/>
          </a:stretch>
        </p:blipFill>
        <p:spPr>
          <a:xfrm rot="16200000">
            <a:off x="2520059" y="3282059"/>
            <a:ext cx="6857999" cy="293883"/>
          </a:xfrm>
          <a:custGeom>
            <a:avLst/>
            <a:gdLst>
              <a:gd name="connsiteX0" fmla="*/ 6857999 w 6857999"/>
              <a:gd name="connsiteY0" fmla="*/ 0 h 293883"/>
              <a:gd name="connsiteX1" fmla="*/ 6857999 w 6857999"/>
              <a:gd name="connsiteY1" fmla="*/ 293883 h 293883"/>
              <a:gd name="connsiteX2" fmla="*/ 0 w 6857999"/>
              <a:gd name="connsiteY2" fmla="*/ 293883 h 293883"/>
              <a:gd name="connsiteX3" fmla="*/ 0 w 6857999"/>
              <a:gd name="connsiteY3" fmla="*/ 0 h 293883"/>
            </a:gdLst>
            <a:ahLst/>
            <a:cxnLst>
              <a:cxn ang="0">
                <a:pos x="connsiteX0" y="connsiteY0"/>
              </a:cxn>
              <a:cxn ang="0">
                <a:pos x="connsiteX1" y="connsiteY1"/>
              </a:cxn>
              <a:cxn ang="0">
                <a:pos x="connsiteX2" y="connsiteY2"/>
              </a:cxn>
              <a:cxn ang="0">
                <a:pos x="connsiteX3" y="connsiteY3"/>
              </a:cxn>
            </a:cxnLst>
            <a:rect l="l" t="t" r="r" b="b"/>
            <a:pathLst>
              <a:path w="6857999" h="293883">
                <a:moveTo>
                  <a:pt x="6857999" y="0"/>
                </a:moveTo>
                <a:lnTo>
                  <a:pt x="6857999" y="293883"/>
                </a:lnTo>
                <a:lnTo>
                  <a:pt x="0" y="293883"/>
                </a:lnTo>
                <a:lnTo>
                  <a:pt x="0" y="0"/>
                </a:lnTo>
                <a:close/>
              </a:path>
            </a:pathLst>
          </a:custGeom>
          <a:effectLst>
            <a:outerShdw blurRad="50800" dist="38100" dir="10800000" algn="r" rotWithShape="0">
              <a:prstClr val="black">
                <a:alpha val="20000"/>
              </a:prstClr>
            </a:outerShdw>
          </a:effectLst>
        </p:spPr>
      </p:pic>
      <p:sp>
        <p:nvSpPr>
          <p:cNvPr id="17" name="Rectangle: Rounded Corners 16">
            <a:extLst>
              <a:ext uri="{FF2B5EF4-FFF2-40B4-BE49-F238E27FC236}">
                <a16:creationId xmlns:a16="http://schemas.microsoft.com/office/drawing/2014/main" id="{A9EAD547-C045-9573-F9FA-2ED8E5534368}"/>
              </a:ext>
            </a:extLst>
          </p:cNvPr>
          <p:cNvSpPr>
            <a:spLocks/>
          </p:cNvSpPr>
          <p:nvPr/>
        </p:nvSpPr>
        <p:spPr>
          <a:xfrm rot="10800000" flipH="1" flipV="1">
            <a:off x="6300438" y="1062650"/>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pPr>
              <a:spcBef>
                <a:spcPts val="200"/>
              </a:spcBef>
              <a:defRPr/>
            </a:pPr>
            <a:r>
              <a:rPr lang="en-US" sz="2400" b="1">
                <a:solidFill>
                  <a:srgbClr val="8EBC29"/>
                </a:solidFill>
              </a:rPr>
              <a:t>Limited alignment</a:t>
            </a:r>
          </a:p>
        </p:txBody>
      </p:sp>
      <p:sp>
        <p:nvSpPr>
          <p:cNvPr id="18" name="Rectangle: Rounded Corners 17">
            <a:extLst>
              <a:ext uri="{FF2B5EF4-FFF2-40B4-BE49-F238E27FC236}">
                <a16:creationId xmlns:a16="http://schemas.microsoft.com/office/drawing/2014/main" id="{A31A66CF-C4EF-5ECF-A005-7BAA1C235895}"/>
              </a:ext>
            </a:extLst>
          </p:cNvPr>
          <p:cNvSpPr>
            <a:spLocks/>
          </p:cNvSpPr>
          <p:nvPr/>
        </p:nvSpPr>
        <p:spPr>
          <a:xfrm rot="10800000" flipH="1" flipV="1">
            <a:off x="6386385" y="1711260"/>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a:defRPr/>
            </a:pPr>
            <a:r>
              <a:rPr lang="en-US">
                <a:solidFill>
                  <a:schemeClr val="bg1"/>
                </a:solidFill>
              </a:rPr>
              <a:t>The only area of commonality found was a similar net zero target. Aside from this, United Airlines sustainability work is limited, with some very broad goals only.</a:t>
            </a:r>
          </a:p>
        </p:txBody>
      </p:sp>
      <p:sp>
        <p:nvSpPr>
          <p:cNvPr id="19" name="Oval 18">
            <a:extLst>
              <a:ext uri="{FF2B5EF4-FFF2-40B4-BE49-F238E27FC236}">
                <a16:creationId xmlns:a16="http://schemas.microsoft.com/office/drawing/2014/main" id="{5D44AE4E-66BE-D749-F436-E28181A76591}"/>
              </a:ext>
            </a:extLst>
          </p:cNvPr>
          <p:cNvSpPr/>
          <p:nvPr/>
        </p:nvSpPr>
        <p:spPr>
          <a:xfrm>
            <a:off x="6375234" y="1171322"/>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a:extLst>
              <a:ext uri="{FF2B5EF4-FFF2-40B4-BE49-F238E27FC236}">
                <a16:creationId xmlns:a16="http://schemas.microsoft.com/office/drawing/2014/main" id="{E20F8191-73DD-084D-C2AE-0D9CB0A91ED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22901" y="1218989"/>
            <a:ext cx="311150" cy="311150"/>
          </a:xfrm>
          <a:prstGeom prst="rect">
            <a:avLst/>
          </a:prstGeom>
        </p:spPr>
      </p:pic>
    </p:spTree>
    <p:extLst>
      <p:ext uri="{BB962C8B-B14F-4D97-AF65-F5344CB8AC3E}">
        <p14:creationId xmlns:p14="http://schemas.microsoft.com/office/powerpoint/2010/main" val="2139469693"/>
      </p:ext>
    </p:extLst>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0BB23E-66A6-B6AB-656D-E15DE728BC86}"/>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5A77ECDD-3923-4FCC-B9CA-ACDE6865145C}"/>
              </a:ext>
            </a:extLst>
          </p:cNvPr>
          <p:cNvGraphicFramePr>
            <a:graphicFrameLocks/>
          </p:cNvGraphicFramePr>
          <p:nvPr>
            <p:custDataLst>
              <p:tags r:id="rId1"/>
            </p:custDataLst>
            <p:extLst>
              <p:ext uri="{D42A27DB-BD31-4B8C-83A1-F6EECF244321}">
                <p14:modId xmlns:p14="http://schemas.microsoft.com/office/powerpoint/2010/main" val="8305536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2" name="think-cell data - do not delete" hidden="1">
                        <a:extLst>
                          <a:ext uri="{FF2B5EF4-FFF2-40B4-BE49-F238E27FC236}">
                            <a16:creationId xmlns:a16="http://schemas.microsoft.com/office/drawing/2014/main" id="{5A77ECDD-3923-4FCC-B9CA-ACDE6865145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Title 7">
            <a:extLst>
              <a:ext uri="{FF2B5EF4-FFF2-40B4-BE49-F238E27FC236}">
                <a16:creationId xmlns:a16="http://schemas.microsoft.com/office/drawing/2014/main" id="{4D9A3FE7-DCFC-E5DE-0A0E-4790D675E8F5}"/>
              </a:ext>
            </a:extLst>
          </p:cNvPr>
          <p:cNvSpPr>
            <a:spLocks noGrp="1"/>
          </p:cNvSpPr>
          <p:nvPr>
            <p:ph type="title"/>
          </p:nvPr>
        </p:nvSpPr>
        <p:spPr>
          <a:xfrm>
            <a:off x="304798" y="246888"/>
            <a:ext cx="11585448" cy="969264"/>
          </a:xfrm>
        </p:spPr>
        <p:txBody>
          <a:bodyPr vert="horz" rIns="0"/>
          <a:lstStyle/>
          <a:p>
            <a:pPr lvl="0"/>
            <a:r>
              <a:rPr lang="en-US" sz="3000"/>
              <a:t>UNITED AIRLINES’ SUSTAINABILITY FOCUS AREAS​</a:t>
            </a:r>
            <a:br>
              <a:rPr lang="en-US" sz="3000"/>
            </a:br>
            <a:r>
              <a:rPr lang="en-US" sz="1800" i="1"/>
              <a:t>And how these focus areas align with pep+ pillars</a:t>
            </a:r>
          </a:p>
        </p:txBody>
      </p:sp>
      <p:pic>
        <p:nvPicPr>
          <p:cNvPr id="17" name="Picture 16" descr="United Airlines Logo, symbol, meaning, history, PNG, brand">
            <a:extLst>
              <a:ext uri="{FF2B5EF4-FFF2-40B4-BE49-F238E27FC236}">
                <a16:creationId xmlns:a16="http://schemas.microsoft.com/office/drawing/2014/main" id="{4D5A834A-68B5-79DB-7059-2D9B87730A6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3310" b="32882"/>
          <a:stretch>
            <a:fillRect/>
          </a:stretch>
        </p:blipFill>
        <p:spPr bwMode="auto">
          <a:xfrm>
            <a:off x="10239022" y="369823"/>
            <a:ext cx="1667228" cy="317048"/>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Top Corners Rounded 17">
            <a:extLst>
              <a:ext uri="{FF2B5EF4-FFF2-40B4-BE49-F238E27FC236}">
                <a16:creationId xmlns:a16="http://schemas.microsoft.com/office/drawing/2014/main" id="{75DC0FAC-2494-CC67-0C7B-0CD93FFF0C25}"/>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9" name="Table 4">
            <a:extLst>
              <a:ext uri="{FF2B5EF4-FFF2-40B4-BE49-F238E27FC236}">
                <a16:creationId xmlns:a16="http://schemas.microsoft.com/office/drawing/2014/main" id="{23677C43-E4ED-BAE3-D2EE-1BE27B9377AA}"/>
              </a:ext>
            </a:extLst>
          </p:cNvPr>
          <p:cNvGraphicFramePr>
            <a:graphicFrameLocks noGrp="1"/>
          </p:cNvGraphicFramePr>
          <p:nvPr>
            <p:extLst>
              <p:ext uri="{D42A27DB-BD31-4B8C-83A1-F6EECF244321}">
                <p14:modId xmlns:p14="http://schemas.microsoft.com/office/powerpoint/2010/main" val="1709330149"/>
              </p:ext>
            </p:extLst>
          </p:nvPr>
        </p:nvGraphicFramePr>
        <p:xfrm>
          <a:off x="-7620" y="1148230"/>
          <a:ext cx="11986260" cy="5195848"/>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2499360">
                  <a:extLst>
                    <a:ext uri="{9D8B030D-6E8A-4147-A177-3AD203B41FA5}">
                      <a16:colId xmlns:a16="http://schemas.microsoft.com/office/drawing/2014/main" val="2382844442"/>
                    </a:ext>
                  </a:extLst>
                </a:gridCol>
                <a:gridCol w="2745430">
                  <a:extLst>
                    <a:ext uri="{9D8B030D-6E8A-4147-A177-3AD203B41FA5}">
                      <a16:colId xmlns:a16="http://schemas.microsoft.com/office/drawing/2014/main" val="957515009"/>
                    </a:ext>
                  </a:extLst>
                </a:gridCol>
                <a:gridCol w="2376325">
                  <a:extLst>
                    <a:ext uri="{9D8B030D-6E8A-4147-A177-3AD203B41FA5}">
                      <a16:colId xmlns:a16="http://schemas.microsoft.com/office/drawing/2014/main" val="2353111847"/>
                    </a:ext>
                  </a:extLst>
                </a:gridCol>
                <a:gridCol w="2376325">
                  <a:extLst>
                    <a:ext uri="{9D8B030D-6E8A-4147-A177-3AD203B41FA5}">
                      <a16:colId xmlns:a16="http://schemas.microsoft.com/office/drawing/2014/main" val="3958386930"/>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Environmental sustainability</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People and human management</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Community</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Governance</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1070804">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954F07"/>
                          </a:solidFill>
                          <a:latin typeface="+mj-lt"/>
                          <a:ea typeface="+mn-ea"/>
                          <a:cs typeface="Leelawadee"/>
                        </a:rPr>
                        <a:t>POSITIVE </a:t>
                      </a:r>
                      <a:br>
                        <a:rPr lang="en-US" sz="1400" kern="1200">
                          <a:solidFill>
                            <a:srgbClr val="954F07"/>
                          </a:solidFill>
                          <a:latin typeface="+mj-lt"/>
                          <a:ea typeface="+mn-ea"/>
                          <a:cs typeface="Leelawadee"/>
                        </a:rPr>
                      </a:br>
                      <a:r>
                        <a:rPr lang="en-US" sz="1400" kern="1200">
                          <a:solidFill>
                            <a:srgbClr val="954F07"/>
                          </a:solidFill>
                          <a:latin typeface="+mj-lt"/>
                          <a:ea typeface="+mn-ea"/>
                          <a:cs typeface="Leelawadee"/>
                        </a:rPr>
                        <a:t>AGRICULTURE</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9F0A"/>
                    </a:solidFill>
                  </a:tcPr>
                </a:tc>
                <a:tc>
                  <a:txBody>
                    <a:bodyPr/>
                    <a:lstStyle/>
                    <a:p>
                      <a:pPr marL="0" indent="0" algn="ctr">
                        <a:buFont typeface="Arial" panose="020B0604020202020204" pitchFamily="34" charset="0"/>
                        <a:buNone/>
                      </a:pPr>
                      <a:r>
                        <a:rPr lang="en-GB" sz="1050" i="1" noProof="0">
                          <a:solidFill>
                            <a:srgbClr val="2B660F"/>
                          </a:solidFill>
                          <a:latin typeface="+mn-lt"/>
                          <a:cs typeface="Leelawadee" panose="020B0502040204020203" pitchFamily="34" charset="-34"/>
                        </a:rPr>
                        <a:t>Not a focus area for the customer.</a:t>
                      </a:r>
                      <a:endParaRPr lang="en-US" sz="1050" i="1" noProof="0">
                        <a:solidFill>
                          <a:srgbClr val="2B660F"/>
                        </a:solidFill>
                        <a:latin typeface="+mn-lt"/>
                        <a:cs typeface="Leelawadee" panose="020B0502040204020203" pitchFamily="34" charset="-34"/>
                      </a:endParaRP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50" i="1" noProof="0">
                          <a:solidFill>
                            <a:srgbClr val="2B660F"/>
                          </a:solidFill>
                          <a:latin typeface="+mn-lt"/>
                          <a:cs typeface="Leelawadee" panose="020B0502040204020203" pitchFamily="34" charset="-34"/>
                        </a:rPr>
                        <a:t>Not a focus area for the customer.</a:t>
                      </a:r>
                      <a:endParaRPr lang="en-US" sz="1050" i="1" noProof="0">
                        <a:solidFill>
                          <a:srgbClr val="2B660F"/>
                        </a:solidFill>
                        <a:latin typeface="+mn-lt"/>
                        <a:cs typeface="Leelawadee" panose="020B0502040204020203" pitchFamily="34" charset="-34"/>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50" i="1" noProof="0">
                          <a:solidFill>
                            <a:srgbClr val="2B660F"/>
                          </a:solidFill>
                          <a:latin typeface="+mn-lt"/>
                          <a:cs typeface="Leelawadee" panose="020B0502040204020203" pitchFamily="34" charset="-34"/>
                        </a:rPr>
                        <a:t>Not a focus area for the customer.</a:t>
                      </a:r>
                      <a:endParaRPr lang="en-US" sz="1050" i="1" noProof="0">
                        <a:solidFill>
                          <a:srgbClr val="2B660F"/>
                        </a:solidFill>
                        <a:latin typeface="+mn-lt"/>
                        <a:cs typeface="Leelawadee" panose="020B0502040204020203" pitchFamily="34" charset="-34"/>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50" i="1" noProof="0">
                          <a:solidFill>
                            <a:srgbClr val="2B660F"/>
                          </a:solidFill>
                          <a:latin typeface="+mn-lt"/>
                          <a:cs typeface="Leelawadee" panose="020B0502040204020203" pitchFamily="34" charset="-34"/>
                        </a:rPr>
                        <a:t>Not a focus area for the customer.</a:t>
                      </a:r>
                      <a:endParaRPr lang="en-US" sz="1050" i="1" noProof="0">
                        <a:solidFill>
                          <a:srgbClr val="2B660F"/>
                        </a:solidFill>
                        <a:latin typeface="+mn-lt"/>
                        <a:cs typeface="Leelawadee" panose="020B0502040204020203" pitchFamily="34" charset="-34"/>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1859872">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indent="-120650">
                        <a:buFont typeface="Arial" panose="020B0604020202020204" pitchFamily="34" charset="0"/>
                        <a:buChar char="•"/>
                      </a:pPr>
                      <a:r>
                        <a:rPr lang="en-US" sz="1050" b="0" i="0" kern="1200" noProof="0">
                          <a:solidFill>
                            <a:srgbClr val="2B660F"/>
                          </a:solidFill>
                          <a:effectLst/>
                          <a:highlight>
                            <a:srgbClr val="FFC624"/>
                          </a:highlight>
                          <a:latin typeface="+mn-lt"/>
                          <a:ea typeface="+mn-ea"/>
                          <a:cs typeface="Leelawadee" panose="020B0502040204020203" pitchFamily="34" charset="-34"/>
                        </a:rPr>
                        <a:t>Target:</a:t>
                      </a:r>
                      <a:r>
                        <a:rPr lang="en-US" sz="1050" kern="1200" noProof="0">
                          <a:solidFill>
                            <a:srgbClr val="2B660F"/>
                          </a:solidFill>
                          <a:latin typeface="+mn-lt"/>
                          <a:ea typeface="+mn-ea"/>
                          <a:cs typeface="Leelawadee" panose="020B0502040204020203" pitchFamily="34" charset="-34"/>
                        </a:rPr>
                        <a:t> Achieve net zero greenhouse gas (GHG) emissions by 2050</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marR="0" lvl="0" indent="-120650" algn="l" defTabSz="914400" rtl="0" eaLnBrk="1" fontAlgn="auto" latinLnBrk="0" hangingPunct="1">
                        <a:lnSpc>
                          <a:spcPct val="100000"/>
                        </a:lnSpc>
                        <a:spcBef>
                          <a:spcPts val="0"/>
                        </a:spcBef>
                        <a:spcAft>
                          <a:spcPts val="0"/>
                        </a:spcAft>
                        <a:buClr>
                          <a:srgbClr val="2B660F"/>
                        </a:buClr>
                        <a:buSzTx/>
                        <a:buFont typeface="Arial" panose="020B0604020202020204" pitchFamily="34" charset="0"/>
                        <a:buChar char="•"/>
                        <a:tabLst/>
                        <a:defRPr/>
                      </a:pPr>
                      <a:r>
                        <a:rPr lang="en-US" sz="1050" kern="1200" noProof="0">
                          <a:solidFill>
                            <a:srgbClr val="2B660F"/>
                          </a:solidFill>
                          <a:highlight>
                            <a:srgbClr val="4FE2F3"/>
                          </a:highlight>
                          <a:latin typeface="+mn-lt"/>
                          <a:ea typeface="+mn-ea"/>
                          <a:cs typeface="Leelawadee" panose="020B0502040204020203" pitchFamily="34" charset="-34"/>
                        </a:rPr>
                        <a:t>Goal:</a:t>
                      </a:r>
                      <a:r>
                        <a:rPr lang="en-US" sz="1050" kern="1200" noProof="0">
                          <a:solidFill>
                            <a:srgbClr val="2B660F"/>
                          </a:solidFill>
                          <a:latin typeface="+mn-lt"/>
                          <a:ea typeface="+mn-ea"/>
                          <a:cs typeface="Leelawadee" panose="020B0502040204020203" pitchFamily="34" charset="-34"/>
                        </a:rPr>
                        <a:t> Invest in the growth of employees and empower them to achieve their full potential</a:t>
                      </a:r>
                    </a:p>
                    <a:p>
                      <a:pPr marL="120650" marR="0" lvl="0" indent="-120650" algn="l" defTabSz="914400" rtl="0" eaLnBrk="1" fontAlgn="auto" latinLnBrk="0" hangingPunct="1">
                        <a:lnSpc>
                          <a:spcPct val="100000"/>
                        </a:lnSpc>
                        <a:spcBef>
                          <a:spcPts val="800"/>
                        </a:spcBef>
                        <a:spcAft>
                          <a:spcPts val="0"/>
                        </a:spcAft>
                        <a:buClr>
                          <a:srgbClr val="2B660F"/>
                        </a:buClr>
                        <a:buSzTx/>
                        <a:buFont typeface="Arial" panose="020B0604020202020204" pitchFamily="34" charset="0"/>
                        <a:buChar char="•"/>
                        <a:tabLst/>
                        <a:defRPr/>
                      </a:pPr>
                      <a:r>
                        <a:rPr lang="en-US" sz="1050" kern="1200" noProof="0">
                          <a:solidFill>
                            <a:srgbClr val="2B660F"/>
                          </a:solidFill>
                          <a:highlight>
                            <a:srgbClr val="4FE2F3"/>
                          </a:highlight>
                          <a:latin typeface="+mn-lt"/>
                          <a:ea typeface="+mn-ea"/>
                          <a:cs typeface="Leelawadee" panose="020B0502040204020203" pitchFamily="34" charset="-34"/>
                        </a:rPr>
                        <a:t>Goal:</a:t>
                      </a:r>
                      <a:r>
                        <a:rPr lang="en-US" sz="1050" kern="1200" noProof="0">
                          <a:solidFill>
                            <a:srgbClr val="2B660F"/>
                          </a:solidFill>
                          <a:latin typeface="+mn-lt"/>
                          <a:ea typeface="+mn-ea"/>
                          <a:cs typeface="Leelawadee" panose="020B0502040204020203" pitchFamily="34" charset="-34"/>
                        </a:rPr>
                        <a:t> Promote a safety culture to help ensure that every employee across the Company holds each other to the highest </a:t>
                      </a:r>
                      <a:br>
                        <a:rPr lang="en-US" sz="1050" kern="1200" noProof="0">
                          <a:solidFill>
                            <a:srgbClr val="2B660F"/>
                          </a:solidFill>
                          <a:latin typeface="+mn-lt"/>
                          <a:ea typeface="+mn-ea"/>
                          <a:cs typeface="Leelawadee" panose="020B0502040204020203" pitchFamily="34" charset="-34"/>
                        </a:rPr>
                      </a:br>
                      <a:r>
                        <a:rPr lang="en-US" sz="1050" kern="1200" noProof="0">
                          <a:solidFill>
                            <a:srgbClr val="2B660F"/>
                          </a:solidFill>
                          <a:latin typeface="+mn-lt"/>
                          <a:ea typeface="+mn-ea"/>
                          <a:cs typeface="Leelawadee" panose="020B0502040204020203" pitchFamily="34" charset="-34"/>
                        </a:rPr>
                        <a:t>safety standards and strives to protect themselves, their colleagues and our customers</a:t>
                      </a: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indent="-120650">
                        <a:buClr>
                          <a:srgbClr val="2B660F"/>
                        </a:buClr>
                        <a:buFont typeface="Arial" panose="020B0604020202020204" pitchFamily="34" charset="0"/>
                        <a:buChar char="•"/>
                      </a:pPr>
                      <a:r>
                        <a:rPr lang="en-US" sz="1050" kern="1200" noProof="0">
                          <a:solidFill>
                            <a:srgbClr val="2B660F"/>
                          </a:solidFill>
                          <a:highlight>
                            <a:srgbClr val="4FE2F3"/>
                          </a:highlight>
                          <a:latin typeface="+mn-lt"/>
                          <a:ea typeface="+mn-ea"/>
                          <a:cs typeface="Leelawadee" panose="020B0502040204020203" pitchFamily="34" charset="-34"/>
                        </a:rPr>
                        <a:t>Goal:</a:t>
                      </a:r>
                      <a:r>
                        <a:rPr lang="en-US" sz="1050" kern="1200" noProof="0">
                          <a:solidFill>
                            <a:srgbClr val="2B660F"/>
                          </a:solidFill>
                          <a:latin typeface="+mn-lt"/>
                          <a:ea typeface="+mn-ea"/>
                          <a:cs typeface="Leelawadee" panose="020B0502040204020203" pitchFamily="34" charset="-34"/>
                        </a:rPr>
                        <a:t> United responds to </a:t>
                      </a:r>
                      <a:br>
                        <a:rPr lang="en-US" sz="1050" kern="1200" noProof="0">
                          <a:solidFill>
                            <a:srgbClr val="2B660F"/>
                          </a:solidFill>
                          <a:latin typeface="+mn-lt"/>
                          <a:ea typeface="+mn-ea"/>
                          <a:cs typeface="Leelawadee" panose="020B0502040204020203" pitchFamily="34" charset="-34"/>
                        </a:rPr>
                      </a:br>
                      <a:r>
                        <a:rPr lang="en-US" sz="1050" kern="1200" noProof="0">
                          <a:solidFill>
                            <a:srgbClr val="2B660F"/>
                          </a:solidFill>
                          <a:latin typeface="+mn-lt"/>
                          <a:ea typeface="+mn-ea"/>
                          <a:cs typeface="Leelawadee" panose="020B0502040204020203" pitchFamily="34" charset="-34"/>
                        </a:rPr>
                        <a:t>natural and manmade disasters by </a:t>
                      </a:r>
                      <a:br>
                        <a:rPr lang="en-US" sz="1050" kern="1200" noProof="0">
                          <a:solidFill>
                            <a:srgbClr val="2B660F"/>
                          </a:solidFill>
                          <a:latin typeface="+mn-lt"/>
                          <a:ea typeface="+mn-ea"/>
                          <a:cs typeface="Leelawadee" panose="020B0502040204020203" pitchFamily="34" charset="-34"/>
                        </a:rPr>
                      </a:br>
                      <a:r>
                        <a:rPr lang="en-US" sz="1050" kern="1200" noProof="0">
                          <a:solidFill>
                            <a:srgbClr val="2B660F"/>
                          </a:solidFill>
                          <a:latin typeface="+mn-lt"/>
                          <a:ea typeface="+mn-ea"/>
                          <a:cs typeface="Leelawadee" panose="020B0502040204020203" pitchFamily="34" charset="-34"/>
                        </a:rPr>
                        <a:t>using aircraft and global network to deliver much-needed relief supplies and volunteers to impacted areas</a:t>
                      </a:r>
                    </a:p>
                    <a:p>
                      <a:pPr marL="120650" indent="-120650">
                        <a:spcBef>
                          <a:spcPts val="800"/>
                        </a:spcBef>
                        <a:buClr>
                          <a:srgbClr val="2B660F"/>
                        </a:buClr>
                        <a:buFont typeface="Arial" panose="020B0604020202020204" pitchFamily="34" charset="0"/>
                        <a:buChar char="•"/>
                      </a:pPr>
                      <a:r>
                        <a:rPr lang="en-US" sz="1050" kern="1200" noProof="0">
                          <a:solidFill>
                            <a:srgbClr val="2B660F"/>
                          </a:solidFill>
                          <a:highlight>
                            <a:srgbClr val="4FE2F3"/>
                          </a:highlight>
                          <a:latin typeface="+mn-lt"/>
                          <a:ea typeface="+mn-ea"/>
                          <a:cs typeface="Leelawadee" panose="020B0502040204020203" pitchFamily="34" charset="-34"/>
                        </a:rPr>
                        <a:t>Goal:</a:t>
                      </a:r>
                      <a:r>
                        <a:rPr lang="en-US" sz="1050" kern="1200" noProof="0">
                          <a:solidFill>
                            <a:srgbClr val="2B660F"/>
                          </a:solidFill>
                          <a:latin typeface="+mn-lt"/>
                          <a:ea typeface="+mn-ea"/>
                          <a:cs typeface="Leelawadee" panose="020B0502040204020203" pitchFamily="34" charset="-34"/>
                        </a:rPr>
                        <a:t> Make it easy for </a:t>
                      </a:r>
                      <a:br>
                        <a:rPr lang="en-US" sz="1050" kern="1200" noProof="0">
                          <a:solidFill>
                            <a:srgbClr val="2B660F"/>
                          </a:solidFill>
                          <a:latin typeface="+mn-lt"/>
                          <a:ea typeface="+mn-ea"/>
                          <a:cs typeface="Leelawadee" panose="020B0502040204020203" pitchFamily="34" charset="-34"/>
                        </a:rPr>
                      </a:br>
                      <a:r>
                        <a:rPr lang="en-US" sz="1050" kern="1200" noProof="0">
                          <a:solidFill>
                            <a:srgbClr val="2B660F"/>
                          </a:solidFill>
                          <a:latin typeface="+mn-lt"/>
                          <a:ea typeface="+mn-ea"/>
                          <a:cs typeface="Leelawadee" panose="020B0502040204020203" pitchFamily="34" charset="-34"/>
                        </a:rPr>
                        <a:t>customers to support good causes</a:t>
                      </a:r>
                    </a:p>
                    <a:p>
                      <a:pPr marL="120650" indent="-120650">
                        <a:spcBef>
                          <a:spcPts val="800"/>
                        </a:spcBef>
                        <a:buClr>
                          <a:srgbClr val="2B660F"/>
                        </a:buClr>
                        <a:buFont typeface="Arial" panose="020B0604020202020204" pitchFamily="34" charset="0"/>
                        <a:buChar char="•"/>
                      </a:pPr>
                      <a:r>
                        <a:rPr lang="en-US" sz="1050" kern="1200" noProof="0">
                          <a:solidFill>
                            <a:srgbClr val="2B660F"/>
                          </a:solidFill>
                          <a:highlight>
                            <a:srgbClr val="4FE2F3"/>
                          </a:highlight>
                          <a:latin typeface="+mn-lt"/>
                          <a:ea typeface="+mn-ea"/>
                          <a:cs typeface="Leelawadee" panose="020B0502040204020203" pitchFamily="34" charset="-34"/>
                        </a:rPr>
                        <a:t>Goal:</a:t>
                      </a:r>
                      <a:r>
                        <a:rPr lang="en-US" sz="1050" kern="1200" noProof="0">
                          <a:solidFill>
                            <a:srgbClr val="2B660F"/>
                          </a:solidFill>
                          <a:latin typeface="+mn-lt"/>
                          <a:ea typeface="+mn-ea"/>
                          <a:cs typeface="Leelawadee" panose="020B0502040204020203" pitchFamily="34" charset="-34"/>
                        </a:rPr>
                        <a:t> Invest in programs that encourage the next generation of leaders through internships, STEM education and other inclusive practices</a:t>
                      </a: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indent="-120650">
                        <a:buClr>
                          <a:srgbClr val="2B660F"/>
                        </a:buClr>
                        <a:buFont typeface="Arial" panose="020B0604020202020204" pitchFamily="34" charset="0"/>
                        <a:buChar char="•"/>
                      </a:pPr>
                      <a:r>
                        <a:rPr lang="en-US" sz="1050" kern="1200" noProof="0">
                          <a:solidFill>
                            <a:srgbClr val="2B660F"/>
                          </a:solidFill>
                          <a:highlight>
                            <a:srgbClr val="4FE2F3"/>
                          </a:highlight>
                          <a:latin typeface="+mn-lt"/>
                          <a:ea typeface="+mn-ea"/>
                          <a:cs typeface="Leelawadee" panose="020B0502040204020203" pitchFamily="34" charset="-34"/>
                        </a:rPr>
                        <a:t>Goal:</a:t>
                      </a:r>
                      <a:r>
                        <a:rPr lang="en-US" sz="1050" kern="1200" noProof="0">
                          <a:solidFill>
                            <a:srgbClr val="2B660F"/>
                          </a:solidFill>
                          <a:latin typeface="+mn-lt"/>
                          <a:ea typeface="+mn-ea"/>
                          <a:cs typeface="Leelawadee" panose="020B0502040204020203" pitchFamily="34" charset="-34"/>
                        </a:rPr>
                        <a:t> Acknowledge and </a:t>
                      </a:r>
                      <a:br>
                        <a:rPr lang="en-US" sz="1050" kern="1200" noProof="0">
                          <a:solidFill>
                            <a:srgbClr val="2B660F"/>
                          </a:solidFill>
                          <a:latin typeface="+mn-lt"/>
                          <a:ea typeface="+mn-ea"/>
                          <a:cs typeface="Leelawadee" panose="020B0502040204020203" pitchFamily="34" charset="-34"/>
                        </a:rPr>
                      </a:br>
                      <a:r>
                        <a:rPr lang="en-US" sz="1050" kern="1200" noProof="0">
                          <a:solidFill>
                            <a:srgbClr val="2B660F"/>
                          </a:solidFill>
                          <a:latin typeface="+mn-lt"/>
                          <a:ea typeface="+mn-ea"/>
                          <a:cs typeface="Leelawadee" panose="020B0502040204020203" pitchFamily="34" charset="-34"/>
                        </a:rPr>
                        <a:t>respect the guiding U.S. and international principles on human rights</a:t>
                      </a:r>
                    </a:p>
                    <a:p>
                      <a:pPr marL="120650" indent="-120650">
                        <a:spcBef>
                          <a:spcPts val="800"/>
                        </a:spcBef>
                        <a:buClr>
                          <a:srgbClr val="2B660F"/>
                        </a:buClr>
                        <a:buFont typeface="Arial" panose="020B0604020202020204" pitchFamily="34" charset="0"/>
                        <a:buChar char="•"/>
                      </a:pPr>
                      <a:r>
                        <a:rPr lang="en-US" sz="1050" kern="1200" noProof="0">
                          <a:solidFill>
                            <a:srgbClr val="2B660F"/>
                          </a:solidFill>
                          <a:highlight>
                            <a:srgbClr val="4FE2F3"/>
                          </a:highlight>
                          <a:latin typeface="+mn-lt"/>
                          <a:ea typeface="+mn-ea"/>
                          <a:cs typeface="Leelawadee" panose="020B0502040204020203" pitchFamily="34" charset="-34"/>
                        </a:rPr>
                        <a:t>Goal:</a:t>
                      </a:r>
                      <a:r>
                        <a:rPr lang="en-US" sz="1050" kern="1200" noProof="0">
                          <a:solidFill>
                            <a:srgbClr val="2B660F"/>
                          </a:solidFill>
                          <a:latin typeface="+mn-lt"/>
                          <a:ea typeface="+mn-ea"/>
                          <a:cs typeface="Leelawadee" panose="020B0502040204020203" pitchFamily="34" charset="-34"/>
                        </a:rPr>
                        <a:t> Maintain honesty and transparency in government advocacy campaigns</a:t>
                      </a:r>
                    </a:p>
                    <a:p>
                      <a:pPr marL="120650" indent="-120650">
                        <a:spcBef>
                          <a:spcPts val="800"/>
                        </a:spcBef>
                        <a:buClr>
                          <a:srgbClr val="2B660F"/>
                        </a:buClr>
                        <a:buFont typeface="Arial" panose="020B0604020202020204" pitchFamily="34" charset="0"/>
                        <a:buChar char="•"/>
                      </a:pPr>
                      <a:r>
                        <a:rPr lang="en-US" sz="1050" kern="1200" noProof="0">
                          <a:solidFill>
                            <a:srgbClr val="2B660F"/>
                          </a:solidFill>
                          <a:highlight>
                            <a:srgbClr val="4FE2F3"/>
                          </a:highlight>
                          <a:latin typeface="+mn-lt"/>
                          <a:ea typeface="+mn-ea"/>
                          <a:cs typeface="Leelawadee" panose="020B0502040204020203" pitchFamily="34" charset="-34"/>
                        </a:rPr>
                        <a:t>Goal:</a:t>
                      </a:r>
                      <a:r>
                        <a:rPr lang="en-US" sz="1050" kern="1200" noProof="0">
                          <a:solidFill>
                            <a:srgbClr val="2B660F"/>
                          </a:solidFill>
                          <a:latin typeface="+mn-lt"/>
                          <a:ea typeface="+mn-ea"/>
                          <a:cs typeface="Leelawadee" panose="020B0502040204020203" pitchFamily="34" charset="-34"/>
                        </a:rPr>
                        <a:t> Conduct business </a:t>
                      </a:r>
                      <a:br>
                        <a:rPr lang="en-US" sz="1050" kern="1200" noProof="0">
                          <a:solidFill>
                            <a:srgbClr val="2B660F"/>
                          </a:solidFill>
                          <a:latin typeface="+mn-lt"/>
                          <a:ea typeface="+mn-ea"/>
                          <a:cs typeface="Leelawadee" panose="020B0502040204020203" pitchFamily="34" charset="-34"/>
                        </a:rPr>
                      </a:br>
                      <a:r>
                        <a:rPr lang="en-US" sz="1050" kern="1200" noProof="0">
                          <a:solidFill>
                            <a:srgbClr val="2B660F"/>
                          </a:solidFill>
                          <a:latin typeface="+mn-lt"/>
                          <a:ea typeface="+mn-ea"/>
                          <a:cs typeface="Leelawadee" panose="020B0502040204020203" pitchFamily="34" charset="-34"/>
                        </a:rPr>
                        <a:t>ethically, honestly and lawfully, every day</a:t>
                      </a: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r h="1859872">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922F11"/>
                          </a:solidFill>
                          <a:latin typeface="+mj-lt"/>
                          <a:ea typeface="+mn-ea"/>
                          <a:cs typeface="Leelawadee"/>
                        </a:rPr>
                        <a:t>POSITIVE </a:t>
                      </a:r>
                      <a:br>
                        <a:rPr lang="en-US" sz="1400" kern="1200">
                          <a:solidFill>
                            <a:srgbClr val="922F11"/>
                          </a:solidFill>
                          <a:latin typeface="+mj-lt"/>
                          <a:ea typeface="+mn-ea"/>
                          <a:cs typeface="Leelawadee"/>
                        </a:rPr>
                      </a:br>
                      <a:r>
                        <a:rPr lang="en-US" sz="1400" kern="1200">
                          <a:solidFill>
                            <a:srgbClr val="922F11"/>
                          </a:solidFill>
                          <a:latin typeface="+mj-lt"/>
                          <a:ea typeface="+mn-ea"/>
                          <a:cs typeface="Leelawadee"/>
                        </a:rPr>
                        <a:t>CHOICES</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E6D27"/>
                    </a:solidFill>
                  </a:tcPr>
                </a:tc>
                <a:tc>
                  <a:txBody>
                    <a:bodyPr/>
                    <a:lstStyle/>
                    <a:p>
                      <a:pPr marL="0" indent="0" algn="ctr">
                        <a:buFont typeface="Arial" panose="020B0604020202020204" pitchFamily="34" charset="0"/>
                        <a:buNone/>
                      </a:pPr>
                      <a:r>
                        <a:rPr lang="en-GB" sz="1050" i="1" kern="1200" noProof="0">
                          <a:solidFill>
                            <a:srgbClr val="2B660F"/>
                          </a:solidFill>
                          <a:latin typeface="+mn-lt"/>
                          <a:ea typeface="+mn-ea"/>
                          <a:cs typeface="Leelawadee" panose="020B0502040204020203" pitchFamily="34" charset="-34"/>
                        </a:rPr>
                        <a:t>Not a focus area for the customer.</a:t>
                      </a:r>
                      <a:endParaRPr lang="en-US" sz="1050" i="1" kern="1200" noProof="0">
                        <a:solidFill>
                          <a:srgbClr val="2B660F"/>
                        </a:solidFill>
                        <a:latin typeface="+mn-lt"/>
                        <a:ea typeface="+mn-ea"/>
                        <a:cs typeface="Leelawadee" panose="020B0502040204020203" pitchFamily="34" charset="-34"/>
                      </a:endParaRP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50" i="1" kern="1200" noProof="0">
                          <a:solidFill>
                            <a:srgbClr val="2B660F"/>
                          </a:solidFill>
                          <a:latin typeface="+mn-lt"/>
                          <a:ea typeface="+mn-ea"/>
                          <a:cs typeface="Leelawadee" panose="020B0502040204020203" pitchFamily="34" charset="-34"/>
                        </a:rPr>
                        <a:t>Not a focus area for the customer.</a:t>
                      </a:r>
                      <a:endParaRPr lang="en-US" sz="1050" i="1" kern="1200" noProof="0">
                        <a:solidFill>
                          <a:srgbClr val="2B660F"/>
                        </a:solidFill>
                        <a:latin typeface="+mn-lt"/>
                        <a:ea typeface="+mn-ea"/>
                        <a:cs typeface="Leelawadee" panose="020B0502040204020203" pitchFamily="34" charset="-34"/>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50" i="1" kern="1200" noProof="0">
                          <a:solidFill>
                            <a:srgbClr val="2B660F"/>
                          </a:solidFill>
                          <a:latin typeface="+mn-lt"/>
                          <a:ea typeface="+mn-ea"/>
                          <a:cs typeface="Leelawadee" panose="020B0502040204020203" pitchFamily="34" charset="-34"/>
                        </a:rPr>
                        <a:t>Not a focus area for the customer.</a:t>
                      </a:r>
                      <a:endParaRPr lang="en-US" sz="1050" i="1" kern="1200" noProof="0">
                        <a:solidFill>
                          <a:srgbClr val="2B660F"/>
                        </a:solidFill>
                        <a:latin typeface="+mn-lt"/>
                        <a:ea typeface="+mn-ea"/>
                        <a:cs typeface="Leelawadee" panose="020B0502040204020203" pitchFamily="34" charset="-34"/>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50" i="1" kern="1200" noProof="0">
                          <a:solidFill>
                            <a:srgbClr val="2B660F"/>
                          </a:solidFill>
                          <a:latin typeface="+mn-lt"/>
                          <a:ea typeface="+mn-ea"/>
                          <a:cs typeface="Leelawadee" panose="020B0502040204020203" pitchFamily="34" charset="-34"/>
                        </a:rPr>
                        <a:t>Not a focus area for the customer.</a:t>
                      </a:r>
                      <a:endParaRPr lang="en-US" sz="1050" i="1" kern="1200" noProof="0">
                        <a:solidFill>
                          <a:srgbClr val="2B660F"/>
                        </a:solidFill>
                        <a:latin typeface="+mn-lt"/>
                        <a:ea typeface="+mn-ea"/>
                        <a:cs typeface="Leelawadee" panose="020B0502040204020203" pitchFamily="34" charset="-34"/>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88316528"/>
                  </a:ext>
                </a:extLst>
              </a:tr>
            </a:tbl>
          </a:graphicData>
        </a:graphic>
      </p:graphicFrame>
      <p:pic>
        <p:nvPicPr>
          <p:cNvPr id="22" name="Picture 21" descr="A logo of a leaf in a circle&#10;&#10;Description automatically generated">
            <a:extLst>
              <a:ext uri="{FF2B5EF4-FFF2-40B4-BE49-F238E27FC236}">
                <a16:creationId xmlns:a16="http://schemas.microsoft.com/office/drawing/2014/main" id="{FF9DA3E4-81AD-9864-F0AA-CDB4BE64004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pic>
        <p:nvPicPr>
          <p:cNvPr id="23" name="Picture 22" descr="A blue and green windmill with green arrows&#10;&#10;Description automatically generated">
            <a:extLst>
              <a:ext uri="{FF2B5EF4-FFF2-40B4-BE49-F238E27FC236}">
                <a16:creationId xmlns:a16="http://schemas.microsoft.com/office/drawing/2014/main" id="{2300EA53-AFDF-C8F8-3F4B-EFD0F06440E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7884" y="2925134"/>
            <a:ext cx="556204" cy="604020"/>
          </a:xfrm>
          <a:prstGeom prst="rect">
            <a:avLst/>
          </a:prstGeom>
        </p:spPr>
      </p:pic>
      <p:pic>
        <p:nvPicPr>
          <p:cNvPr id="24" name="Picture 23" descr="A logo of a hand and a globe&#10;&#10;Description automatically generated">
            <a:extLst>
              <a:ext uri="{FF2B5EF4-FFF2-40B4-BE49-F238E27FC236}">
                <a16:creationId xmlns:a16="http://schemas.microsoft.com/office/drawing/2014/main" id="{C9653835-E11B-866D-A57B-9AD82610B7D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27528" y="4803653"/>
            <a:ext cx="536916" cy="583072"/>
          </a:xfrm>
          <a:prstGeom prst="rect">
            <a:avLst/>
          </a:prstGeom>
        </p:spPr>
      </p:pic>
    </p:spTree>
    <p:extLst>
      <p:ext uri="{BB962C8B-B14F-4D97-AF65-F5344CB8AC3E}">
        <p14:creationId xmlns:p14="http://schemas.microsoft.com/office/powerpoint/2010/main" val="2057344414"/>
      </p:ext>
    </p:extLst>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3AB988-46DB-F474-E68C-72FD327768AD}"/>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E8AF92DB-373E-CD34-B28D-967D88BEFD0C}"/>
              </a:ext>
            </a:extLst>
          </p:cNvPr>
          <p:cNvGraphicFramePr>
            <a:graphicFrameLocks/>
          </p:cNvGraphicFramePr>
          <p:nvPr>
            <p:custDataLst>
              <p:tags r:id="rId1"/>
            </p:custDataLst>
            <p:extLst>
              <p:ext uri="{D42A27DB-BD31-4B8C-83A1-F6EECF244321}">
                <p14:modId xmlns:p14="http://schemas.microsoft.com/office/powerpoint/2010/main" val="4640835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2" name="think-cell data - do not delete" hidden="1">
                        <a:extLst>
                          <a:ext uri="{FF2B5EF4-FFF2-40B4-BE49-F238E27FC236}">
                            <a16:creationId xmlns:a16="http://schemas.microsoft.com/office/drawing/2014/main" id="{E8AF92DB-373E-CD34-B28D-967D88BEFD0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Title 5">
            <a:extLst>
              <a:ext uri="{FF2B5EF4-FFF2-40B4-BE49-F238E27FC236}">
                <a16:creationId xmlns:a16="http://schemas.microsoft.com/office/drawing/2014/main" id="{3F270DF9-300B-3916-45C5-592F2711999A}"/>
              </a:ext>
            </a:extLst>
          </p:cNvPr>
          <p:cNvSpPr>
            <a:spLocks noGrp="1"/>
          </p:cNvSpPr>
          <p:nvPr>
            <p:ph type="title"/>
          </p:nvPr>
        </p:nvSpPr>
        <p:spPr>
          <a:xfrm>
            <a:off x="304800" y="247650"/>
            <a:ext cx="9782629" cy="968375"/>
          </a:xfrm>
        </p:spPr>
        <p:txBody>
          <a:bodyPr vert="horz" rIns="0"/>
          <a:lstStyle/>
          <a:p>
            <a:pPr lvl="0"/>
            <a:r>
              <a:rPr lang="en-US" sz="2600"/>
              <a:t>COMMONALITY BETWEEN UNITED AIRLINES’ AND PEP+ FOCUS AREAS</a:t>
            </a:r>
            <a:br>
              <a:rPr lang="en-US" sz="2600"/>
            </a:br>
            <a:r>
              <a:rPr lang="en-US" sz="1800" i="1"/>
              <a:t>Allowing us to identify opportunities for collaboration, and therefore </a:t>
            </a:r>
            <a:br>
              <a:rPr lang="en-US" sz="1800" i="1"/>
            </a:br>
            <a:r>
              <a:rPr lang="en-US" sz="1800" i="1"/>
              <a:t>add value to our relationship</a:t>
            </a:r>
          </a:p>
        </p:txBody>
      </p:sp>
      <p:sp>
        <p:nvSpPr>
          <p:cNvPr id="15" name="TextBox 14">
            <a:extLst>
              <a:ext uri="{FF2B5EF4-FFF2-40B4-BE49-F238E27FC236}">
                <a16:creationId xmlns:a16="http://schemas.microsoft.com/office/drawing/2014/main" id="{B981017D-F10A-BB3A-451B-C72643A6A5B4}"/>
              </a:ext>
            </a:extLst>
          </p:cNvPr>
          <p:cNvSpPr txBox="1"/>
          <p:nvPr/>
        </p:nvSpPr>
        <p:spPr>
          <a:xfrm>
            <a:off x="4183380" y="6269189"/>
            <a:ext cx="7141527" cy="506261"/>
          </a:xfrm>
          <a:prstGeom prst="rect">
            <a:avLst/>
          </a:prstGeom>
          <a:solidFill>
            <a:srgbClr val="8EBC29"/>
          </a:solidFill>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a:ln>
                  <a:noFill/>
                </a:ln>
                <a:solidFill>
                  <a:schemeClr val="bg1"/>
                </a:solidFill>
                <a:effectLst/>
                <a:uLnTx/>
                <a:uFillTx/>
                <a:cs typeface="Leelawadee" panose="020B0502040204020203" pitchFamily="34" charset="-34"/>
              </a:rPr>
              <a:t>No common focus areas were identified across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a:ln>
                  <a:noFill/>
                </a:ln>
                <a:solidFill>
                  <a:schemeClr val="bg1"/>
                </a:solidFill>
                <a:effectLst/>
                <a:uLnTx/>
                <a:uFillTx/>
                <a:cs typeface="Leelawadee" panose="020B0502040204020203" pitchFamily="34" charset="-34"/>
              </a:rPr>
              <a:t>Positive Agriculture (PepsiCo), Positive Choices (PepsiCo), People &amp; human management (United Airlines), Community (United Airlines), or Governance (United Airlines)</a:t>
            </a:r>
          </a:p>
        </p:txBody>
      </p:sp>
      <p:sp>
        <p:nvSpPr>
          <p:cNvPr id="16" name="Rectangle: Top Corners Rounded 15">
            <a:extLst>
              <a:ext uri="{FF2B5EF4-FFF2-40B4-BE49-F238E27FC236}">
                <a16:creationId xmlns:a16="http://schemas.microsoft.com/office/drawing/2014/main" id="{814E33E1-E165-E3AF-D06C-D9EE6E6FD75B}"/>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7" name="Table 4">
            <a:extLst>
              <a:ext uri="{FF2B5EF4-FFF2-40B4-BE49-F238E27FC236}">
                <a16:creationId xmlns:a16="http://schemas.microsoft.com/office/drawing/2014/main" id="{D1F17A55-6D13-7176-E487-5500741C9375}"/>
              </a:ext>
            </a:extLst>
          </p:cNvPr>
          <p:cNvGraphicFramePr>
            <a:graphicFrameLocks noGrp="1"/>
          </p:cNvGraphicFramePr>
          <p:nvPr>
            <p:extLst>
              <p:ext uri="{D42A27DB-BD31-4B8C-83A1-F6EECF244321}">
                <p14:modId xmlns:p14="http://schemas.microsoft.com/office/powerpoint/2010/main" val="1081809044"/>
              </p:ext>
            </p:extLst>
          </p:nvPr>
        </p:nvGraphicFramePr>
        <p:xfrm>
          <a:off x="-7620" y="1148230"/>
          <a:ext cx="11986260" cy="5037436"/>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9997440">
                  <a:extLst>
                    <a:ext uri="{9D8B030D-6E8A-4147-A177-3AD203B41FA5}">
                      <a16:colId xmlns:a16="http://schemas.microsoft.com/office/drawing/2014/main" val="2382844442"/>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Environmental sustainability</a:t>
                      </a:r>
                    </a:p>
                  </a:txBody>
                  <a:tcPr marL="27432" marR="27432" marT="27432"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4790548">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indent="-120650">
                        <a:buFont typeface="Arial" panose="020B0604020202020204" pitchFamily="34" charset="0"/>
                        <a:buChar char="•"/>
                      </a:pPr>
                      <a:r>
                        <a:rPr lang="en-US" sz="1050" b="0" i="0" kern="1200" noProof="0">
                          <a:solidFill>
                            <a:srgbClr val="2B660F"/>
                          </a:solidFill>
                          <a:effectLst/>
                          <a:highlight>
                            <a:srgbClr val="FFC624"/>
                          </a:highlight>
                          <a:latin typeface="+mn-lt"/>
                          <a:ea typeface="+mn-ea"/>
                          <a:cs typeface="Leelawadee" panose="020B0502040204020203" pitchFamily="34" charset="-34"/>
                        </a:rPr>
                        <a:t>Target:</a:t>
                      </a:r>
                      <a:r>
                        <a:rPr lang="en-US" sz="1050" kern="1200" noProof="0">
                          <a:solidFill>
                            <a:srgbClr val="2B660F"/>
                          </a:solidFill>
                          <a:latin typeface="+mn-lt"/>
                          <a:ea typeface="+mn-ea"/>
                          <a:cs typeface="Leelawadee" panose="020B0502040204020203" pitchFamily="34" charset="-34"/>
                        </a:rPr>
                        <a:t> Achieve net zero greenhouse gas (GHG) emissions by 2050</a:t>
                      </a:r>
                    </a:p>
                    <a:p>
                      <a:pPr marL="350838" marR="0" lvl="1" indent="-176213" algn="l" defTabSz="914400" rtl="0" eaLnBrk="1" fontAlgn="auto" latinLnBrk="0" hangingPunct="1">
                        <a:lnSpc>
                          <a:spcPct val="100000"/>
                        </a:lnSpc>
                        <a:spcBef>
                          <a:spcPts val="800"/>
                        </a:spcBef>
                        <a:spcAft>
                          <a:spcPts val="0"/>
                        </a:spcAft>
                        <a:buClr>
                          <a:schemeClr val="tx1"/>
                        </a:buClr>
                        <a:buSzTx/>
                        <a:buFont typeface="Wingdings" panose="05000000000000000000" pitchFamily="2" charset="2"/>
                        <a:buChar char="Ø"/>
                        <a:tabLst/>
                        <a:defRPr/>
                      </a:pPr>
                      <a:r>
                        <a:rPr lang="en-GB" sz="1050" b="1" kern="1200">
                          <a:solidFill>
                            <a:srgbClr val="2B660F"/>
                          </a:solidFill>
                          <a:effectLst/>
                          <a:latin typeface="+mn-lt"/>
                          <a:ea typeface="+mn-ea"/>
                          <a:cs typeface="Leelawadee" panose="020B0502040204020203" pitchFamily="34" charset="-34"/>
                        </a:rPr>
                        <a:t>Achieve net-zero emissions by 2050 or sooner</a:t>
                      </a:r>
                      <a:endParaRPr lang="en-US" sz="1050" b="1" i="0" kern="1200" noProof="0">
                        <a:solidFill>
                          <a:srgbClr val="2B660F"/>
                        </a:solidFill>
                        <a:effectLst/>
                        <a:latin typeface="+mn-lt"/>
                        <a:ea typeface="+mn-ea"/>
                        <a:cs typeface="Leelawadee"/>
                      </a:endParaRPr>
                    </a:p>
                  </a:txBody>
                  <a:tcPr marL="27432" marR="27432" marT="27432" marB="27432">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bl>
          </a:graphicData>
        </a:graphic>
      </p:graphicFrame>
      <p:pic>
        <p:nvPicPr>
          <p:cNvPr id="22" name="Picture 21" descr="A blue and green windmill with green arrows&#10;&#10;Description automatically generated">
            <a:extLst>
              <a:ext uri="{FF2B5EF4-FFF2-40B4-BE49-F238E27FC236}">
                <a16:creationId xmlns:a16="http://schemas.microsoft.com/office/drawing/2014/main" id="{3C2D651D-44A3-C399-8660-E1B94540708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pic>
        <p:nvPicPr>
          <p:cNvPr id="3" name="Picture 2" descr="United Airlines Logo, symbol, meaning, history, PNG, brand">
            <a:extLst>
              <a:ext uri="{FF2B5EF4-FFF2-40B4-BE49-F238E27FC236}">
                <a16:creationId xmlns:a16="http://schemas.microsoft.com/office/drawing/2014/main" id="{43B6EBE9-6183-7250-F657-1CBF3E987B3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33310" b="32882"/>
          <a:stretch>
            <a:fillRect/>
          </a:stretch>
        </p:blipFill>
        <p:spPr bwMode="auto">
          <a:xfrm>
            <a:off x="10239022" y="369823"/>
            <a:ext cx="1667228" cy="317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8427869"/>
      </p:ext>
    </p:extLst>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64AE39-C3C0-E473-5CA4-0D23B67E016F}"/>
            </a:ext>
          </a:extLst>
        </p:cNvPr>
        <p:cNvGrpSpPr/>
        <p:nvPr/>
      </p:nvGrpSpPr>
      <p:grpSpPr>
        <a:xfrm>
          <a:off x="0" y="0"/>
          <a:ext cx="0" cy="0"/>
          <a:chOff x="0" y="0"/>
          <a:chExt cx="0" cy="0"/>
        </a:xfrm>
      </p:grpSpPr>
      <p:pic>
        <p:nvPicPr>
          <p:cNvPr id="4" name="Picture 3" descr="A black and white logo&#10;&#10;AI-generated content may be incorrect.">
            <a:extLst>
              <a:ext uri="{FF2B5EF4-FFF2-40B4-BE49-F238E27FC236}">
                <a16:creationId xmlns:a16="http://schemas.microsoft.com/office/drawing/2014/main" id="{771328F8-F076-6F95-94E7-D87A82FF02D1}"/>
              </a:ext>
            </a:extLst>
          </p:cNvPr>
          <p:cNvPicPr>
            <a:picLocks noChangeAspect="1"/>
          </p:cNvPicPr>
          <p:nvPr/>
        </p:nvPicPr>
        <p:blipFill>
          <a:blip r:embed="rId3"/>
          <a:srcRect l="21646" r="-54" b="156"/>
          <a:stretch>
            <a:fillRect/>
          </a:stretch>
        </p:blipFill>
        <p:spPr>
          <a:xfrm>
            <a:off x="198967" y="2165106"/>
            <a:ext cx="5798196" cy="2527788"/>
          </a:xfrm>
          <a:prstGeom prst="rect">
            <a:avLst/>
          </a:prstGeom>
        </p:spPr>
      </p:pic>
    </p:spTree>
    <p:extLst>
      <p:ext uri="{BB962C8B-B14F-4D97-AF65-F5344CB8AC3E}">
        <p14:creationId xmlns:p14="http://schemas.microsoft.com/office/powerpoint/2010/main" val="424445214"/>
      </p:ext>
    </p:extLst>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906D80-64FD-AFCA-533F-647228E8BF82}"/>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51FABFF1-8E6D-0E04-2266-73475672A89A}"/>
              </a:ext>
            </a:extLst>
          </p:cNvPr>
          <p:cNvGraphicFramePr>
            <a:graphicFrameLocks/>
          </p:cNvGraphicFramePr>
          <p:nvPr>
            <p:custDataLst>
              <p:tags r:id="rId1"/>
            </p:custDataLst>
            <p:extLst>
              <p:ext uri="{D42A27DB-BD31-4B8C-83A1-F6EECF244321}">
                <p14:modId xmlns:p14="http://schemas.microsoft.com/office/powerpoint/2010/main" val="7944651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7" name="think-cell data - do not delete" hidden="1">
                        <a:extLst>
                          <a:ext uri="{FF2B5EF4-FFF2-40B4-BE49-F238E27FC236}">
                            <a16:creationId xmlns:a16="http://schemas.microsoft.com/office/drawing/2014/main" id="{51FABFF1-8E6D-0E04-2266-73475672A89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8" name="Picture Placeholder 7" descr="Transferring from MC to USG | The Universities at Shady Grove">
            <a:extLst>
              <a:ext uri="{FF2B5EF4-FFF2-40B4-BE49-F238E27FC236}">
                <a16:creationId xmlns:a16="http://schemas.microsoft.com/office/drawing/2014/main" id="{0C1F0B74-A342-FA1D-9096-9D54F483B924}"/>
              </a:ext>
            </a:extLst>
          </p:cNvPr>
          <p:cNvPicPr>
            <a:picLocks noGrp="1" noChangeAspect="1"/>
          </p:cNvPicPr>
          <p:nvPr>
            <p:ph type="pic" sz="quarter" idx="14"/>
          </p:nvPr>
        </p:nvPicPr>
        <p:blipFill rotWithShape="1">
          <a:blip r:embed="rId6"/>
          <a:srcRect l="-6202" t="-266656" r="-17831" b="-266656"/>
          <a:stretch>
            <a:fillRect/>
          </a:stretch>
        </p:blipFill>
        <p:spPr>
          <a:xfrm>
            <a:off x="0" y="0"/>
            <a:ext cx="6096000" cy="6858000"/>
          </a:xfrm>
          <a:prstGeom prst="rect">
            <a:avLst/>
          </a:prstGeom>
        </p:spPr>
      </p:pic>
      <p:sp>
        <p:nvSpPr>
          <p:cNvPr id="11" name="Rectangle: Single Corner Rounded 10">
            <a:extLst>
              <a:ext uri="{FF2B5EF4-FFF2-40B4-BE49-F238E27FC236}">
                <a16:creationId xmlns:a16="http://schemas.microsoft.com/office/drawing/2014/main" id="{2EAF502A-674D-FE4E-749E-909442126124}"/>
              </a:ext>
            </a:extLst>
          </p:cNvPr>
          <p:cNvSpPr>
            <a:spLocks/>
          </p:cNvSpPr>
          <p:nvPr/>
        </p:nvSpPr>
        <p:spPr>
          <a:xfrm>
            <a:off x="6300438" y="825872"/>
            <a:ext cx="5852160" cy="66792"/>
          </a:xfrm>
          <a:prstGeom prst="round1Rect">
            <a:avLst>
              <a:gd name="adj" fmla="val 3618"/>
            </a:avLst>
          </a:prstGeom>
          <a:solidFill>
            <a:srgbClr val="0F440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182880" numCol="1" spcCol="38100" rtlCol="0" anchor="b">
            <a:noAutofit/>
          </a:bodyPr>
          <a:lstStyle/>
          <a:p>
            <a:pPr defTabSz="914400"/>
            <a:r>
              <a:rPr kumimoji="0" lang="en-US" sz="3200" b="0" i="0" u="none" strike="noStrike" kern="1200" cap="all" spc="0" normalizeH="0" baseline="0" noProof="0">
                <a:ln>
                  <a:noFill/>
                </a:ln>
                <a:solidFill>
                  <a:srgbClr val="0F440E"/>
                </a:solidFill>
                <a:effectLst/>
                <a:uLnTx/>
                <a:uFillTx/>
                <a:latin typeface="GT Pressura LCG Black"/>
                <a:ea typeface="+mj-ea"/>
                <a:cs typeface="+mj-cs"/>
              </a:rPr>
              <a:t>KEY TAKEAWAYS</a:t>
            </a:r>
            <a:endParaRPr lang="en-US" b="1">
              <a:solidFill>
                <a:srgbClr val="0F440E"/>
              </a:solidFill>
              <a:latin typeface="+mj-lt"/>
            </a:endParaRPr>
          </a:p>
        </p:txBody>
      </p:sp>
      <p:pic>
        <p:nvPicPr>
          <p:cNvPr id="12" name="Picture 11">
            <a:extLst>
              <a:ext uri="{FF2B5EF4-FFF2-40B4-BE49-F238E27FC236}">
                <a16:creationId xmlns:a16="http://schemas.microsoft.com/office/drawing/2014/main" id="{23A1ADE4-E7FD-5DF0-2154-5B266893679C}"/>
              </a:ext>
            </a:extLst>
          </p:cNvPr>
          <p:cNvPicPr>
            <a:picLocks noChangeAspect="1"/>
          </p:cNvPicPr>
          <p:nvPr/>
        </p:nvPicPr>
        <p:blipFill>
          <a:blip r:embed="rId7"/>
          <a:srcRect l="24821" r="18929"/>
          <a:stretch>
            <a:fillRect/>
          </a:stretch>
        </p:blipFill>
        <p:spPr>
          <a:xfrm rot="16200000">
            <a:off x="2520059" y="3282059"/>
            <a:ext cx="6857999" cy="293883"/>
          </a:xfrm>
          <a:custGeom>
            <a:avLst/>
            <a:gdLst>
              <a:gd name="connsiteX0" fmla="*/ 6857999 w 6857999"/>
              <a:gd name="connsiteY0" fmla="*/ 0 h 293883"/>
              <a:gd name="connsiteX1" fmla="*/ 6857999 w 6857999"/>
              <a:gd name="connsiteY1" fmla="*/ 293883 h 293883"/>
              <a:gd name="connsiteX2" fmla="*/ 0 w 6857999"/>
              <a:gd name="connsiteY2" fmla="*/ 293883 h 293883"/>
              <a:gd name="connsiteX3" fmla="*/ 0 w 6857999"/>
              <a:gd name="connsiteY3" fmla="*/ 0 h 293883"/>
            </a:gdLst>
            <a:ahLst/>
            <a:cxnLst>
              <a:cxn ang="0">
                <a:pos x="connsiteX0" y="connsiteY0"/>
              </a:cxn>
              <a:cxn ang="0">
                <a:pos x="connsiteX1" y="connsiteY1"/>
              </a:cxn>
              <a:cxn ang="0">
                <a:pos x="connsiteX2" y="connsiteY2"/>
              </a:cxn>
              <a:cxn ang="0">
                <a:pos x="connsiteX3" y="connsiteY3"/>
              </a:cxn>
            </a:cxnLst>
            <a:rect l="l" t="t" r="r" b="b"/>
            <a:pathLst>
              <a:path w="6857999" h="293883">
                <a:moveTo>
                  <a:pt x="6857999" y="0"/>
                </a:moveTo>
                <a:lnTo>
                  <a:pt x="6857999" y="293883"/>
                </a:lnTo>
                <a:lnTo>
                  <a:pt x="0" y="293883"/>
                </a:lnTo>
                <a:lnTo>
                  <a:pt x="0" y="0"/>
                </a:lnTo>
                <a:close/>
              </a:path>
            </a:pathLst>
          </a:custGeom>
          <a:effectLst>
            <a:outerShdw blurRad="50800" dist="38100" dir="10800000" algn="r" rotWithShape="0">
              <a:prstClr val="black">
                <a:alpha val="20000"/>
              </a:prstClr>
            </a:outerShdw>
          </a:effectLst>
        </p:spPr>
      </p:pic>
      <p:sp>
        <p:nvSpPr>
          <p:cNvPr id="13" name="Rectangle: Rounded Corners 12">
            <a:extLst>
              <a:ext uri="{FF2B5EF4-FFF2-40B4-BE49-F238E27FC236}">
                <a16:creationId xmlns:a16="http://schemas.microsoft.com/office/drawing/2014/main" id="{23F19501-EC5F-DA11-212C-B9AB990F9355}"/>
              </a:ext>
            </a:extLst>
          </p:cNvPr>
          <p:cNvSpPr>
            <a:spLocks/>
          </p:cNvSpPr>
          <p:nvPr/>
        </p:nvSpPr>
        <p:spPr>
          <a:xfrm rot="10800000" flipH="1" flipV="1">
            <a:off x="6300438" y="1062650"/>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pPr>
              <a:spcBef>
                <a:spcPts val="200"/>
              </a:spcBef>
              <a:defRPr/>
            </a:pPr>
            <a:r>
              <a:rPr lang="en-US" sz="2400" b="1">
                <a:solidFill>
                  <a:srgbClr val="8EBC29"/>
                </a:solidFill>
              </a:rPr>
              <a:t>No focus areas</a:t>
            </a:r>
          </a:p>
        </p:txBody>
      </p:sp>
      <p:sp>
        <p:nvSpPr>
          <p:cNvPr id="14" name="Rectangle: Rounded Corners 13">
            <a:extLst>
              <a:ext uri="{FF2B5EF4-FFF2-40B4-BE49-F238E27FC236}">
                <a16:creationId xmlns:a16="http://schemas.microsoft.com/office/drawing/2014/main" id="{059B8437-E372-85FA-1A3A-85CFE0E2F36C}"/>
              </a:ext>
            </a:extLst>
          </p:cNvPr>
          <p:cNvSpPr>
            <a:spLocks/>
          </p:cNvSpPr>
          <p:nvPr/>
        </p:nvSpPr>
        <p:spPr>
          <a:xfrm rot="10800000" flipH="1" flipV="1">
            <a:off x="6386385" y="1711260"/>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a:lnSpc>
                <a:spcPct val="100000"/>
              </a:lnSpc>
              <a:defRPr/>
            </a:pPr>
            <a:r>
              <a:rPr lang="en-US">
                <a:solidFill>
                  <a:schemeClr val="bg1"/>
                </a:solidFill>
              </a:rPr>
              <a:t>Despite meticulous research, USG have no public sustainability focus areas. Therefore, there are no commonalities with PepsiCo.</a:t>
            </a:r>
          </a:p>
        </p:txBody>
      </p:sp>
      <p:sp>
        <p:nvSpPr>
          <p:cNvPr id="15" name="Oval 14">
            <a:extLst>
              <a:ext uri="{FF2B5EF4-FFF2-40B4-BE49-F238E27FC236}">
                <a16:creationId xmlns:a16="http://schemas.microsoft.com/office/drawing/2014/main" id="{B7A84FD6-65A8-7A1E-F43A-2B3DE00B9236}"/>
              </a:ext>
            </a:extLst>
          </p:cNvPr>
          <p:cNvSpPr/>
          <p:nvPr/>
        </p:nvSpPr>
        <p:spPr>
          <a:xfrm>
            <a:off x="6375234" y="1171322"/>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2EA17FFB-7A03-6758-14B0-5509777F895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375234" y="1171322"/>
            <a:ext cx="406484" cy="406484"/>
          </a:xfrm>
          <a:prstGeom prst="rect">
            <a:avLst/>
          </a:prstGeom>
        </p:spPr>
      </p:pic>
    </p:spTree>
    <p:extLst>
      <p:ext uri="{BB962C8B-B14F-4D97-AF65-F5344CB8AC3E}">
        <p14:creationId xmlns:p14="http://schemas.microsoft.com/office/powerpoint/2010/main" val="3246415092"/>
      </p:ext>
    </p:extLst>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5576F0-1BB6-0A49-0191-DC6F8BA4633B}"/>
            </a:ext>
          </a:extLst>
        </p:cNvPr>
        <p:cNvGrpSpPr/>
        <p:nvPr/>
      </p:nvGrpSpPr>
      <p:grpSpPr>
        <a:xfrm>
          <a:off x="0" y="0"/>
          <a:ext cx="0" cy="0"/>
          <a:chOff x="0" y="0"/>
          <a:chExt cx="0" cy="0"/>
        </a:xfrm>
      </p:grpSpPr>
      <p:pic>
        <p:nvPicPr>
          <p:cNvPr id="2" name="Picture 1" descr="A white text on a black background&#10;&#10;AI-generated content may be incorrect.">
            <a:extLst>
              <a:ext uri="{FF2B5EF4-FFF2-40B4-BE49-F238E27FC236}">
                <a16:creationId xmlns:a16="http://schemas.microsoft.com/office/drawing/2014/main" id="{EAB6E824-E1DB-62F1-6008-8C39F283C424}"/>
              </a:ext>
            </a:extLst>
          </p:cNvPr>
          <p:cNvPicPr>
            <a:picLocks noChangeAspect="1"/>
          </p:cNvPicPr>
          <p:nvPr/>
        </p:nvPicPr>
        <p:blipFill>
          <a:blip r:embed="rId3"/>
          <a:stretch>
            <a:fillRect/>
          </a:stretch>
        </p:blipFill>
        <p:spPr>
          <a:xfrm>
            <a:off x="325665" y="2730386"/>
            <a:ext cx="5602577" cy="1397228"/>
          </a:xfrm>
          <a:prstGeom prst="rect">
            <a:avLst/>
          </a:prstGeom>
        </p:spPr>
      </p:pic>
    </p:spTree>
    <p:extLst>
      <p:ext uri="{BB962C8B-B14F-4D97-AF65-F5344CB8AC3E}">
        <p14:creationId xmlns:p14="http://schemas.microsoft.com/office/powerpoint/2010/main" val="16214429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193999-2DC8-C5CF-23FA-32DE75EEA193}"/>
            </a:ext>
          </a:extLst>
        </p:cNvPr>
        <p:cNvGrpSpPr/>
        <p:nvPr/>
      </p:nvGrpSpPr>
      <p:grpSpPr>
        <a:xfrm>
          <a:off x="0" y="0"/>
          <a:ext cx="0" cy="0"/>
          <a:chOff x="0" y="0"/>
          <a:chExt cx="0" cy="0"/>
        </a:xfrm>
      </p:grpSpPr>
      <p:graphicFrame>
        <p:nvGraphicFramePr>
          <p:cNvPr id="17" name="think-cell data - do not delete" hidden="1">
            <a:extLst>
              <a:ext uri="{FF2B5EF4-FFF2-40B4-BE49-F238E27FC236}">
                <a16:creationId xmlns:a16="http://schemas.microsoft.com/office/drawing/2014/main" id="{86C6EF8D-258D-40D7-A230-49C55626F231}"/>
              </a:ext>
            </a:extLst>
          </p:cNvPr>
          <p:cNvGraphicFramePr>
            <a:graphicFrameLocks/>
          </p:cNvGraphicFramePr>
          <p:nvPr>
            <p:custDataLst>
              <p:tags r:id="rId1"/>
            </p:custDataLst>
            <p:extLst>
              <p:ext uri="{D42A27DB-BD31-4B8C-83A1-F6EECF244321}">
                <p14:modId xmlns:p14="http://schemas.microsoft.com/office/powerpoint/2010/main" val="37309211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17" name="think-cell data - do not delete" hidden="1">
                        <a:extLst>
                          <a:ext uri="{FF2B5EF4-FFF2-40B4-BE49-F238E27FC236}">
                            <a16:creationId xmlns:a16="http://schemas.microsoft.com/office/drawing/2014/main" id="{86C6EF8D-258D-40D7-A230-49C55626F23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5D89D4F4-60A9-4F64-7F12-EDA4F583B1B3}"/>
              </a:ext>
            </a:extLst>
          </p:cNvPr>
          <p:cNvSpPr>
            <a:spLocks noGrp="1"/>
          </p:cNvSpPr>
          <p:nvPr>
            <p:ph type="title"/>
          </p:nvPr>
        </p:nvSpPr>
        <p:spPr>
          <a:xfrm>
            <a:off x="304798" y="246888"/>
            <a:ext cx="11585448" cy="969264"/>
          </a:xfrm>
        </p:spPr>
        <p:txBody>
          <a:bodyPr vert="horz" rIns="0"/>
          <a:lstStyle/>
          <a:p>
            <a:r>
              <a:rPr lang="en-US" sz="3000"/>
              <a:t>AMPM'S SUSTAINABILITY FOCUS AREAS</a:t>
            </a:r>
            <a:br>
              <a:rPr lang="en-US" sz="3000"/>
            </a:br>
            <a:r>
              <a:rPr lang="en-US" sz="1800" i="1"/>
              <a:t>And how these focus areas align with pep+ pillars</a:t>
            </a:r>
          </a:p>
        </p:txBody>
      </p:sp>
      <p:pic>
        <p:nvPicPr>
          <p:cNvPr id="13" name="Picture 12" descr="AMPM store locations in the USA">
            <a:extLst>
              <a:ext uri="{FF2B5EF4-FFF2-40B4-BE49-F238E27FC236}">
                <a16:creationId xmlns:a16="http://schemas.microsoft.com/office/drawing/2014/main" id="{E651E98E-378A-5B4D-3DE8-F4F182768B5C}"/>
              </a:ext>
            </a:extLst>
          </p:cNvPr>
          <p:cNvPicPr>
            <a:picLocks noChangeAspect="1"/>
          </p:cNvPicPr>
          <p:nvPr/>
        </p:nvPicPr>
        <p:blipFill>
          <a:blip r:embed="rId6"/>
          <a:srcRect t="24858" b="24858"/>
          <a:stretch>
            <a:fillRect/>
          </a:stretch>
        </p:blipFill>
        <p:spPr>
          <a:xfrm>
            <a:off x="10363200" y="247648"/>
            <a:ext cx="1524000" cy="770359"/>
          </a:xfrm>
          <a:prstGeom prst="rect">
            <a:avLst/>
          </a:prstGeom>
        </p:spPr>
      </p:pic>
      <p:sp>
        <p:nvSpPr>
          <p:cNvPr id="12" name="TextBox 11">
            <a:extLst>
              <a:ext uri="{FF2B5EF4-FFF2-40B4-BE49-F238E27FC236}">
                <a16:creationId xmlns:a16="http://schemas.microsoft.com/office/drawing/2014/main" id="{AC70F447-7AE7-EFBF-4C27-5BB624470D1B}"/>
              </a:ext>
            </a:extLst>
          </p:cNvPr>
          <p:cNvSpPr txBox="1"/>
          <p:nvPr/>
        </p:nvSpPr>
        <p:spPr>
          <a:xfrm>
            <a:off x="1981200" y="6186489"/>
            <a:ext cx="9997438" cy="276999"/>
          </a:xfrm>
          <a:prstGeom prst="rect">
            <a:avLst/>
          </a:prstGeom>
          <a:noFill/>
        </p:spPr>
        <p:txBody>
          <a:bodyPr wrap="square" lIns="0" tIns="0" rIns="0" bIns="0" rtlCol="0">
            <a:spAutoFit/>
          </a:bodyPr>
          <a:lstStyle/>
          <a:p>
            <a:r>
              <a:rPr lang="en-US" sz="900" b="1" noProof="0">
                <a:solidFill>
                  <a:schemeClr val="accent3"/>
                </a:solidFill>
                <a:cs typeface="Leelawadee" panose="020B0502040204020203" pitchFamily="34" charset="-34"/>
              </a:rPr>
              <a:t>Note -</a:t>
            </a:r>
            <a:r>
              <a:rPr lang="en-US" sz="900" noProof="0">
                <a:solidFill>
                  <a:schemeClr val="accent3"/>
                </a:solidFill>
                <a:cs typeface="Leelawadee" panose="020B0502040204020203" pitchFamily="34" charset="-34"/>
              </a:rPr>
              <a:t> The pillars and information in these slides come from AMPM’s parent company, called BP Oil. We have chosen to include the focus areas from BP Oil because AMPM itself does not have any published sustainability approach, information or focus areas.</a:t>
            </a:r>
          </a:p>
        </p:txBody>
      </p:sp>
      <p:sp>
        <p:nvSpPr>
          <p:cNvPr id="2" name="Rectangle: Top Corners Rounded 1">
            <a:extLst>
              <a:ext uri="{FF2B5EF4-FFF2-40B4-BE49-F238E27FC236}">
                <a16:creationId xmlns:a16="http://schemas.microsoft.com/office/drawing/2014/main" id="{91EA83F3-2021-034F-9117-8BBBA53C3C25}"/>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3">
            <a:extLst>
              <a:ext uri="{FF2B5EF4-FFF2-40B4-BE49-F238E27FC236}">
                <a16:creationId xmlns:a16="http://schemas.microsoft.com/office/drawing/2014/main" id="{719E3ABC-0A8F-A5B1-3F41-57436CDBF0DB}"/>
              </a:ext>
            </a:extLst>
          </p:cNvPr>
          <p:cNvGraphicFramePr>
            <a:graphicFrameLocks noGrp="1"/>
          </p:cNvGraphicFramePr>
          <p:nvPr>
            <p:extLst>
              <p:ext uri="{D42A27DB-BD31-4B8C-83A1-F6EECF244321}">
                <p14:modId xmlns:p14="http://schemas.microsoft.com/office/powerpoint/2010/main" val="1238861404"/>
              </p:ext>
            </p:extLst>
          </p:nvPr>
        </p:nvGraphicFramePr>
        <p:xfrm>
          <a:off x="-7620" y="1148230"/>
          <a:ext cx="11986260" cy="5038258"/>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3332480">
                  <a:extLst>
                    <a:ext uri="{9D8B030D-6E8A-4147-A177-3AD203B41FA5}">
                      <a16:colId xmlns:a16="http://schemas.microsoft.com/office/drawing/2014/main" val="2382844442"/>
                    </a:ext>
                  </a:extLst>
                </a:gridCol>
                <a:gridCol w="3332480">
                  <a:extLst>
                    <a:ext uri="{9D8B030D-6E8A-4147-A177-3AD203B41FA5}">
                      <a16:colId xmlns:a16="http://schemas.microsoft.com/office/drawing/2014/main" val="957515009"/>
                    </a:ext>
                  </a:extLst>
                </a:gridCol>
                <a:gridCol w="3332480">
                  <a:extLst>
                    <a:ext uri="{9D8B030D-6E8A-4147-A177-3AD203B41FA5}">
                      <a16:colId xmlns:a16="http://schemas.microsoft.com/office/drawing/2014/main" val="2353111847"/>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Get to Net Zero</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1200" b="1" kern="1200" noProof="0">
                          <a:solidFill>
                            <a:schemeClr val="bg1"/>
                          </a:solidFill>
                          <a:latin typeface="+mn-lt"/>
                          <a:ea typeface="+mn-ea"/>
                          <a:cs typeface="Leelawadee" panose="020B0502040204020203" pitchFamily="34" charset="-34"/>
                        </a:rPr>
                        <a:t>Care for Our Planet </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kern="1200" noProof="0">
                          <a:solidFill>
                            <a:schemeClr val="bg1"/>
                          </a:solidFill>
                          <a:latin typeface="+mn-lt"/>
                          <a:ea typeface="+mn-ea"/>
                          <a:cs typeface="Leelawadee" panose="020B0502040204020203" pitchFamily="34" charset="-34"/>
                        </a:rPr>
                        <a:t>Improve People’s Lives</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1618488">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954F07"/>
                          </a:solidFill>
                          <a:latin typeface="+mj-lt"/>
                          <a:ea typeface="+mn-ea"/>
                          <a:cs typeface="Leelawadee"/>
                        </a:rPr>
                        <a:t>POSITIVE </a:t>
                      </a:r>
                      <a:br>
                        <a:rPr lang="en-US" sz="1400" kern="1200">
                          <a:solidFill>
                            <a:srgbClr val="954F07"/>
                          </a:solidFill>
                          <a:latin typeface="+mj-lt"/>
                          <a:ea typeface="+mn-ea"/>
                          <a:cs typeface="Leelawadee"/>
                        </a:rPr>
                      </a:br>
                      <a:r>
                        <a:rPr lang="en-US" sz="1400" kern="1200">
                          <a:solidFill>
                            <a:srgbClr val="954F07"/>
                          </a:solidFill>
                          <a:latin typeface="+mj-lt"/>
                          <a:ea typeface="+mn-ea"/>
                          <a:cs typeface="Leelawadee"/>
                        </a:rPr>
                        <a:t>AGRICULTURE</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9F0A"/>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lang="en-GB" sz="1050" b="0" i="1" u="none" strike="noStrike" kern="1200" cap="none" spc="0" normalizeH="0" baseline="0" noProof="0">
                          <a:ln>
                            <a:noFill/>
                          </a:ln>
                          <a:solidFill>
                            <a:srgbClr val="2B660F"/>
                          </a:solidFill>
                          <a:effectLst/>
                          <a:uLnTx/>
                          <a:uFillTx/>
                          <a:latin typeface="+mn-lt"/>
                        </a:rPr>
                        <a:t>Not a focus area for the customer.</a:t>
                      </a:r>
                      <a:endParaRPr kumimoji="0" lang="en-US" sz="1050" i="1" noProof="0">
                        <a:solidFill>
                          <a:srgbClr val="2B660F"/>
                        </a:solidFill>
                        <a:latin typeface="+mn-lt"/>
                      </a:endParaRP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GB" sz="1050" b="0" i="1" u="none" strike="noStrike" kern="1200" cap="none" spc="0" normalizeH="0" baseline="0" noProof="0">
                          <a:ln>
                            <a:noFill/>
                          </a:ln>
                          <a:solidFill>
                            <a:srgbClr val="2B660F"/>
                          </a:solidFill>
                          <a:effectLst/>
                          <a:uLnTx/>
                          <a:uFillTx/>
                          <a:latin typeface="+mn-lt"/>
                          <a:ea typeface="+mn-ea"/>
                          <a:cs typeface="+mn-cs"/>
                        </a:rPr>
                        <a:t>Not a focus area for the customer.</a:t>
                      </a:r>
                      <a:endParaRPr kumimoji="0" lang="en-US" sz="1050" b="0" i="1" u="none" strike="noStrike" kern="1200" cap="none" spc="0" normalizeH="0" baseline="0" noProof="0">
                        <a:ln>
                          <a:noFill/>
                        </a:ln>
                        <a:solidFill>
                          <a:srgbClr val="2B660F"/>
                        </a:solidFill>
                        <a:effectLst/>
                        <a:uLnTx/>
                        <a:uFillTx/>
                        <a:latin typeface="+mn-lt"/>
                        <a:ea typeface="+mn-ea"/>
                        <a:cs typeface="+mn-cs"/>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GB" sz="1050" b="0" i="1" u="none" strike="noStrike" kern="1200" cap="none" spc="0" normalizeH="0" baseline="0" noProof="0">
                          <a:ln>
                            <a:noFill/>
                          </a:ln>
                          <a:solidFill>
                            <a:srgbClr val="2B660F"/>
                          </a:solidFill>
                          <a:effectLst/>
                          <a:uLnTx/>
                          <a:uFillTx/>
                          <a:latin typeface="+mn-lt"/>
                          <a:ea typeface="+mn-ea"/>
                          <a:cs typeface="+mn-cs"/>
                        </a:rPr>
                        <a:t>Not a focus area for the customer.</a:t>
                      </a:r>
                      <a:endParaRPr kumimoji="0" lang="en-US" sz="1050" b="0" i="1" u="none" strike="noStrike" kern="1200" cap="none" spc="0" normalizeH="0" baseline="0" noProof="0">
                        <a:ln>
                          <a:noFill/>
                        </a:ln>
                        <a:solidFill>
                          <a:srgbClr val="2B660F"/>
                        </a:solidFill>
                        <a:effectLst/>
                        <a:uLnTx/>
                        <a:uFillTx/>
                        <a:latin typeface="+mn-lt"/>
                        <a:ea typeface="+mn-ea"/>
                        <a:cs typeface="+mn-cs"/>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1618488">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lvl="0" indent="-120650" algn="l">
                        <a:lnSpc>
                          <a:spcPct val="100000"/>
                        </a:lnSpc>
                        <a:buFont typeface="Arial"/>
                        <a:buChar char="•"/>
                      </a:pPr>
                      <a:r>
                        <a:rPr lang="en-US" sz="1050" b="0" i="0" u="none" strike="noStrike" noProof="0">
                          <a:solidFill>
                            <a:srgbClr val="2B660F"/>
                          </a:solidFill>
                          <a:effectLst/>
                          <a:highlight>
                            <a:srgbClr val="FFC62B"/>
                          </a:highlight>
                          <a:latin typeface="+mn-lt"/>
                        </a:rPr>
                        <a:t>Target</a:t>
                      </a:r>
                      <a:r>
                        <a:rPr lang="en-US" sz="1050" b="0" i="0" u="none" strike="noStrike" noProof="0">
                          <a:solidFill>
                            <a:srgbClr val="2B660F"/>
                          </a:solidFill>
                          <a:effectLst/>
                          <a:latin typeface="+mn-lt"/>
                        </a:rPr>
                        <a:t>: Reach net zero by 2050 or sooner for Scope 1 and 2 emissions within BP’s operational control</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GB" sz="1050" b="0" i="1" u="none" strike="noStrike" kern="1200" cap="none" spc="0" normalizeH="0" baseline="0" noProof="0">
                          <a:ln>
                            <a:noFill/>
                          </a:ln>
                          <a:solidFill>
                            <a:srgbClr val="2B660F"/>
                          </a:solidFill>
                          <a:effectLst/>
                          <a:uLnTx/>
                          <a:uFillTx/>
                          <a:latin typeface="+mn-lt"/>
                        </a:rPr>
                        <a:t>Not a focus area for the customer.</a:t>
                      </a:r>
                      <a:endParaRPr lang="en-US" sz="1050" b="0" i="1" noProof="0">
                        <a:solidFill>
                          <a:srgbClr val="2B660F"/>
                        </a:solidFill>
                        <a:effectLst/>
                        <a:latin typeface="+mn-lt"/>
                        <a:cs typeface="Leelawadee"/>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indent="-120650" algn="l" rtl="0" fontAlgn="base">
                        <a:lnSpc>
                          <a:spcPct val="100000"/>
                        </a:lnSpc>
                        <a:buFont typeface="Arial" panose="020B0604020202020204" pitchFamily="34" charset="0"/>
                        <a:buChar char="•"/>
                      </a:pPr>
                      <a:r>
                        <a:rPr lang="en-US" sz="1000" kern="1200" noProof="0">
                          <a:solidFill>
                            <a:srgbClr val="2B660F"/>
                          </a:solidFill>
                          <a:highlight>
                            <a:srgbClr val="4FE2F3"/>
                          </a:highlight>
                          <a:latin typeface="+mn-lt"/>
                          <a:ea typeface="+mn-ea"/>
                          <a:cs typeface="Leelawadee" panose="020B0502040204020203" pitchFamily="34" charset="-34"/>
                        </a:rPr>
                        <a:t>Goal: </a:t>
                      </a:r>
                      <a:r>
                        <a:rPr lang="en-US" sz="1050" b="0" i="0" noProof="0">
                          <a:solidFill>
                            <a:srgbClr val="2B660F"/>
                          </a:solidFill>
                          <a:effectLst/>
                          <a:latin typeface="+mn-lt"/>
                          <a:cs typeface="Leelawadee"/>
                        </a:rPr>
                        <a:t>Fostering an inclusive culture with an employee workforce that reflects the communities where we work.</a:t>
                      </a: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r h="1554394">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922F11"/>
                          </a:solidFill>
                          <a:latin typeface="+mj-lt"/>
                          <a:ea typeface="+mn-ea"/>
                          <a:cs typeface="Leelawadee"/>
                        </a:rPr>
                        <a:t>POSITIVE </a:t>
                      </a:r>
                      <a:br>
                        <a:rPr lang="en-US" sz="1400" kern="1200">
                          <a:solidFill>
                            <a:srgbClr val="922F11"/>
                          </a:solidFill>
                          <a:latin typeface="+mj-lt"/>
                          <a:ea typeface="+mn-ea"/>
                          <a:cs typeface="Leelawadee"/>
                        </a:rPr>
                      </a:br>
                      <a:r>
                        <a:rPr lang="en-US" sz="1400" kern="1200">
                          <a:solidFill>
                            <a:srgbClr val="922F11"/>
                          </a:solidFill>
                          <a:latin typeface="+mj-lt"/>
                          <a:ea typeface="+mn-ea"/>
                          <a:cs typeface="Leelawadee"/>
                        </a:rPr>
                        <a:t>CHOICES</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E6D26"/>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GB" sz="1050" b="0" i="1" u="none" strike="noStrike" kern="1200" cap="none" spc="0" normalizeH="0" baseline="0" noProof="0">
                          <a:ln>
                            <a:noFill/>
                          </a:ln>
                          <a:solidFill>
                            <a:srgbClr val="2B660F"/>
                          </a:solidFill>
                          <a:effectLst/>
                          <a:uLnTx/>
                          <a:uFillTx/>
                          <a:latin typeface="+mn-lt"/>
                          <a:ea typeface="+mn-ea"/>
                          <a:cs typeface="+mn-cs"/>
                        </a:rPr>
                        <a:t>Not a focus area for the customer.</a:t>
                      </a:r>
                      <a:endParaRPr kumimoji="0" lang="en-US" sz="1050" b="0" i="1" u="none" strike="noStrike" kern="1200" cap="none" spc="0" normalizeH="0" baseline="0" noProof="0">
                        <a:ln>
                          <a:noFill/>
                        </a:ln>
                        <a:solidFill>
                          <a:srgbClr val="2B660F"/>
                        </a:solidFill>
                        <a:effectLst/>
                        <a:uLnTx/>
                        <a:uFillTx/>
                        <a:latin typeface="+mn-lt"/>
                        <a:ea typeface="+mn-ea"/>
                        <a:cs typeface="+mn-cs"/>
                      </a:endParaRP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GB" sz="1050" b="0" i="1" u="none" strike="noStrike" kern="1200" cap="none" spc="0" normalizeH="0" baseline="0" noProof="0">
                          <a:ln>
                            <a:noFill/>
                          </a:ln>
                          <a:solidFill>
                            <a:srgbClr val="2B660F"/>
                          </a:solidFill>
                          <a:effectLst/>
                          <a:uLnTx/>
                          <a:uFillTx/>
                          <a:latin typeface="+mn-lt"/>
                          <a:ea typeface="+mn-ea"/>
                          <a:cs typeface="+mn-cs"/>
                        </a:rPr>
                        <a:t>Not a focus area for the customer.</a:t>
                      </a:r>
                      <a:endParaRPr kumimoji="0" lang="en-US" sz="1050" b="0" i="1" u="none" strike="noStrike" kern="1200" cap="none" spc="0" normalizeH="0" baseline="0" noProof="0">
                        <a:ln>
                          <a:noFill/>
                        </a:ln>
                        <a:solidFill>
                          <a:srgbClr val="2B660F"/>
                        </a:solidFill>
                        <a:effectLst/>
                        <a:uLnTx/>
                        <a:uFillTx/>
                        <a:latin typeface="+mn-lt"/>
                        <a:ea typeface="+mn-ea"/>
                        <a:cs typeface="+mn-cs"/>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GB" sz="1050" b="0" i="1" u="none" strike="noStrike" kern="1200" cap="none" spc="0" normalizeH="0" baseline="0" noProof="0">
                          <a:ln>
                            <a:noFill/>
                          </a:ln>
                          <a:solidFill>
                            <a:srgbClr val="2B660F"/>
                          </a:solidFill>
                          <a:effectLst/>
                          <a:uLnTx/>
                          <a:uFillTx/>
                          <a:latin typeface="+mn-lt"/>
                          <a:ea typeface="+mn-ea"/>
                          <a:cs typeface="+mn-cs"/>
                        </a:rPr>
                        <a:t>Not a focus area for the customer.</a:t>
                      </a:r>
                      <a:endParaRPr kumimoji="0" lang="en-US" sz="1050" b="0" i="1" u="none" strike="noStrike" kern="1200" cap="none" spc="0" normalizeH="0" baseline="0" noProof="0">
                        <a:ln>
                          <a:noFill/>
                        </a:ln>
                        <a:solidFill>
                          <a:srgbClr val="2B660F"/>
                        </a:solidFill>
                        <a:effectLst/>
                        <a:uLnTx/>
                        <a:uFillTx/>
                        <a:latin typeface="+mn-lt"/>
                        <a:ea typeface="+mn-ea"/>
                        <a:cs typeface="+mn-cs"/>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40967922"/>
                  </a:ext>
                </a:extLst>
              </a:tr>
            </a:tbl>
          </a:graphicData>
        </a:graphic>
      </p:graphicFrame>
      <p:pic>
        <p:nvPicPr>
          <p:cNvPr id="5" name="Picture 4" descr="A logo of a leaf in a circle&#10;&#10;Description automatically generated">
            <a:extLst>
              <a:ext uri="{FF2B5EF4-FFF2-40B4-BE49-F238E27FC236}">
                <a16:creationId xmlns:a16="http://schemas.microsoft.com/office/drawing/2014/main" id="{00529F1D-0FD6-2222-6F3B-2C2A436190D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pic>
        <p:nvPicPr>
          <p:cNvPr id="6" name="Picture 5" descr="A blue and green windmill with green arrows&#10;&#10;Description automatically generated">
            <a:extLst>
              <a:ext uri="{FF2B5EF4-FFF2-40B4-BE49-F238E27FC236}">
                <a16:creationId xmlns:a16="http://schemas.microsoft.com/office/drawing/2014/main" id="{FCBD87FC-44DC-3428-6BBC-303CB0D4AC3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7884" y="3429000"/>
            <a:ext cx="556204" cy="604020"/>
          </a:xfrm>
          <a:prstGeom prst="rect">
            <a:avLst/>
          </a:prstGeom>
        </p:spPr>
      </p:pic>
      <p:pic>
        <p:nvPicPr>
          <p:cNvPr id="7" name="Picture 6" descr="A logo of a hand and a globe&#10;&#10;Description automatically generated">
            <a:extLst>
              <a:ext uri="{FF2B5EF4-FFF2-40B4-BE49-F238E27FC236}">
                <a16:creationId xmlns:a16="http://schemas.microsoft.com/office/drawing/2014/main" id="{0EF92779-C019-45FF-D40D-699D0419E73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27528" y="5060023"/>
            <a:ext cx="536916" cy="583072"/>
          </a:xfrm>
          <a:prstGeom prst="rect">
            <a:avLst/>
          </a:prstGeom>
        </p:spPr>
      </p:pic>
    </p:spTree>
    <p:extLst>
      <p:ext uri="{BB962C8B-B14F-4D97-AF65-F5344CB8AC3E}">
        <p14:creationId xmlns:p14="http://schemas.microsoft.com/office/powerpoint/2010/main" val="2155213119"/>
      </p:ext>
    </p:extLst>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988A89-A2C9-0609-0342-1EF56B882F30}"/>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FAF7F428-36A7-A9C6-FF37-0EEF5DB0D1E6}"/>
              </a:ext>
            </a:extLst>
          </p:cNvPr>
          <p:cNvGraphicFramePr>
            <a:graphicFrameLocks/>
          </p:cNvGraphicFramePr>
          <p:nvPr>
            <p:custDataLst>
              <p:tags r:id="rId1"/>
            </p:custDataLst>
            <p:extLst>
              <p:ext uri="{D42A27DB-BD31-4B8C-83A1-F6EECF244321}">
                <p14:modId xmlns:p14="http://schemas.microsoft.com/office/powerpoint/2010/main" val="16597615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7" name="think-cell data - do not delete" hidden="1">
                        <a:extLst>
                          <a:ext uri="{FF2B5EF4-FFF2-40B4-BE49-F238E27FC236}">
                            <a16:creationId xmlns:a16="http://schemas.microsoft.com/office/drawing/2014/main" id="{FAF7F428-36A7-A9C6-FF37-0EEF5DB0D1E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8" name="Picture Placeholder 7" descr="Resources">
            <a:extLst>
              <a:ext uri="{FF2B5EF4-FFF2-40B4-BE49-F238E27FC236}">
                <a16:creationId xmlns:a16="http://schemas.microsoft.com/office/drawing/2014/main" id="{1D658E1C-5AFC-EA1A-897F-B7741DA699A9}"/>
              </a:ext>
            </a:extLst>
          </p:cNvPr>
          <p:cNvPicPr>
            <a:picLocks noGrp="1" noChangeAspect="1"/>
          </p:cNvPicPr>
          <p:nvPr>
            <p:ph type="pic" sz="quarter" idx="14"/>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6250" t="-233142" r="-18750" b="-233142"/>
          <a:stretch>
            <a:fillRect/>
          </a:stretch>
        </p:blipFill>
        <p:spPr>
          <a:xfrm>
            <a:off x="0" y="0"/>
            <a:ext cx="6096000" cy="6858000"/>
          </a:xfrm>
          <a:prstGeom prst="rect">
            <a:avLst/>
          </a:prstGeom>
        </p:spPr>
      </p:pic>
      <p:sp>
        <p:nvSpPr>
          <p:cNvPr id="11" name="Rectangle: Single Corner Rounded 10">
            <a:extLst>
              <a:ext uri="{FF2B5EF4-FFF2-40B4-BE49-F238E27FC236}">
                <a16:creationId xmlns:a16="http://schemas.microsoft.com/office/drawing/2014/main" id="{52D38092-32FF-AD0D-BAB6-31453CD768C0}"/>
              </a:ext>
            </a:extLst>
          </p:cNvPr>
          <p:cNvSpPr>
            <a:spLocks/>
          </p:cNvSpPr>
          <p:nvPr/>
        </p:nvSpPr>
        <p:spPr>
          <a:xfrm>
            <a:off x="6300438" y="825872"/>
            <a:ext cx="5852160" cy="66792"/>
          </a:xfrm>
          <a:prstGeom prst="round1Rect">
            <a:avLst>
              <a:gd name="adj" fmla="val 3618"/>
            </a:avLst>
          </a:prstGeom>
          <a:solidFill>
            <a:srgbClr val="0F440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182880" numCol="1" spcCol="38100" rtlCol="0" anchor="b">
            <a:noAutofit/>
          </a:bodyPr>
          <a:lstStyle/>
          <a:p>
            <a:pPr defTabSz="914400"/>
            <a:r>
              <a:rPr kumimoji="0" lang="en-US" sz="3200" b="0" i="0" u="none" strike="noStrike" kern="1200" cap="all" spc="0" normalizeH="0" baseline="0" noProof="0">
                <a:ln>
                  <a:noFill/>
                </a:ln>
                <a:solidFill>
                  <a:srgbClr val="0F440E"/>
                </a:solidFill>
                <a:effectLst/>
                <a:uLnTx/>
                <a:uFillTx/>
                <a:latin typeface="GT Pressura LCG Black"/>
                <a:ea typeface="+mj-ea"/>
                <a:cs typeface="+mj-cs"/>
              </a:rPr>
              <a:t>KEY TAKEAWAYS</a:t>
            </a:r>
            <a:endParaRPr lang="en-US" b="1">
              <a:solidFill>
                <a:srgbClr val="0F440E"/>
              </a:solidFill>
              <a:latin typeface="+mj-lt"/>
            </a:endParaRPr>
          </a:p>
        </p:txBody>
      </p:sp>
      <p:pic>
        <p:nvPicPr>
          <p:cNvPr id="12" name="Picture 11">
            <a:extLst>
              <a:ext uri="{FF2B5EF4-FFF2-40B4-BE49-F238E27FC236}">
                <a16:creationId xmlns:a16="http://schemas.microsoft.com/office/drawing/2014/main" id="{1C77D2C8-DA5A-4425-2580-0113C371AFBB}"/>
              </a:ext>
            </a:extLst>
          </p:cNvPr>
          <p:cNvPicPr>
            <a:picLocks noChangeAspect="1"/>
          </p:cNvPicPr>
          <p:nvPr/>
        </p:nvPicPr>
        <p:blipFill>
          <a:blip r:embed="rId8"/>
          <a:srcRect l="24821" r="18929"/>
          <a:stretch>
            <a:fillRect/>
          </a:stretch>
        </p:blipFill>
        <p:spPr>
          <a:xfrm rot="16200000">
            <a:off x="2520059" y="3282059"/>
            <a:ext cx="6857999" cy="293883"/>
          </a:xfrm>
          <a:custGeom>
            <a:avLst/>
            <a:gdLst>
              <a:gd name="connsiteX0" fmla="*/ 6857999 w 6857999"/>
              <a:gd name="connsiteY0" fmla="*/ 0 h 293883"/>
              <a:gd name="connsiteX1" fmla="*/ 6857999 w 6857999"/>
              <a:gd name="connsiteY1" fmla="*/ 293883 h 293883"/>
              <a:gd name="connsiteX2" fmla="*/ 0 w 6857999"/>
              <a:gd name="connsiteY2" fmla="*/ 293883 h 293883"/>
              <a:gd name="connsiteX3" fmla="*/ 0 w 6857999"/>
              <a:gd name="connsiteY3" fmla="*/ 0 h 293883"/>
            </a:gdLst>
            <a:ahLst/>
            <a:cxnLst>
              <a:cxn ang="0">
                <a:pos x="connsiteX0" y="connsiteY0"/>
              </a:cxn>
              <a:cxn ang="0">
                <a:pos x="connsiteX1" y="connsiteY1"/>
              </a:cxn>
              <a:cxn ang="0">
                <a:pos x="connsiteX2" y="connsiteY2"/>
              </a:cxn>
              <a:cxn ang="0">
                <a:pos x="connsiteX3" y="connsiteY3"/>
              </a:cxn>
            </a:cxnLst>
            <a:rect l="l" t="t" r="r" b="b"/>
            <a:pathLst>
              <a:path w="6857999" h="293883">
                <a:moveTo>
                  <a:pt x="6857999" y="0"/>
                </a:moveTo>
                <a:lnTo>
                  <a:pt x="6857999" y="293883"/>
                </a:lnTo>
                <a:lnTo>
                  <a:pt x="0" y="293883"/>
                </a:lnTo>
                <a:lnTo>
                  <a:pt x="0" y="0"/>
                </a:lnTo>
                <a:close/>
              </a:path>
            </a:pathLst>
          </a:custGeom>
          <a:effectLst>
            <a:outerShdw blurRad="50800" dist="38100" dir="10800000" algn="r" rotWithShape="0">
              <a:prstClr val="black">
                <a:alpha val="20000"/>
              </a:prstClr>
            </a:outerShdw>
          </a:effectLst>
        </p:spPr>
      </p:pic>
      <p:sp>
        <p:nvSpPr>
          <p:cNvPr id="13" name="Rectangle: Rounded Corners 12">
            <a:extLst>
              <a:ext uri="{FF2B5EF4-FFF2-40B4-BE49-F238E27FC236}">
                <a16:creationId xmlns:a16="http://schemas.microsoft.com/office/drawing/2014/main" id="{E5AFB400-864E-4131-724F-06695C621886}"/>
              </a:ext>
            </a:extLst>
          </p:cNvPr>
          <p:cNvSpPr>
            <a:spLocks/>
          </p:cNvSpPr>
          <p:nvPr/>
        </p:nvSpPr>
        <p:spPr>
          <a:xfrm rot="10800000" flipH="1" flipV="1">
            <a:off x="6300438" y="1062650"/>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pPr>
              <a:spcBef>
                <a:spcPts val="200"/>
              </a:spcBef>
              <a:defRPr/>
            </a:pPr>
            <a:r>
              <a:rPr lang="en-US" sz="2400" b="1">
                <a:solidFill>
                  <a:srgbClr val="8EBC29"/>
                </a:solidFill>
              </a:rPr>
              <a:t>No commonalities</a:t>
            </a:r>
          </a:p>
        </p:txBody>
      </p:sp>
      <p:sp>
        <p:nvSpPr>
          <p:cNvPr id="14" name="Rectangle: Rounded Corners 13">
            <a:extLst>
              <a:ext uri="{FF2B5EF4-FFF2-40B4-BE49-F238E27FC236}">
                <a16:creationId xmlns:a16="http://schemas.microsoft.com/office/drawing/2014/main" id="{45210FB9-CFCC-A09A-AD2F-270826F0869A}"/>
              </a:ext>
            </a:extLst>
          </p:cNvPr>
          <p:cNvSpPr>
            <a:spLocks/>
          </p:cNvSpPr>
          <p:nvPr/>
        </p:nvSpPr>
        <p:spPr>
          <a:xfrm rot="10800000" flipH="1" flipV="1">
            <a:off x="6386385" y="1711260"/>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a:defRPr/>
            </a:pPr>
            <a:r>
              <a:rPr lang="en-US">
                <a:solidFill>
                  <a:schemeClr val="bg1"/>
                </a:solidFill>
              </a:rPr>
              <a:t>Vizient have Scope 1 and 2 reduction targets meaning there are limited opportunities for alignment because they are only focusing on own operations for now.</a:t>
            </a:r>
          </a:p>
        </p:txBody>
      </p:sp>
      <p:sp>
        <p:nvSpPr>
          <p:cNvPr id="15" name="Oval 14">
            <a:extLst>
              <a:ext uri="{FF2B5EF4-FFF2-40B4-BE49-F238E27FC236}">
                <a16:creationId xmlns:a16="http://schemas.microsoft.com/office/drawing/2014/main" id="{0BE01589-073D-57BC-28AB-78D4F987D97A}"/>
              </a:ext>
            </a:extLst>
          </p:cNvPr>
          <p:cNvSpPr/>
          <p:nvPr/>
        </p:nvSpPr>
        <p:spPr>
          <a:xfrm>
            <a:off x="6375234" y="1171322"/>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a:extLst>
              <a:ext uri="{FF2B5EF4-FFF2-40B4-BE49-F238E27FC236}">
                <a16:creationId xmlns:a16="http://schemas.microsoft.com/office/drawing/2014/main" id="{B9866EFD-DFD9-088A-A4AE-644DDEF7992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417134" y="1213222"/>
            <a:ext cx="322684" cy="322684"/>
          </a:xfrm>
          <a:prstGeom prst="rect">
            <a:avLst/>
          </a:prstGeom>
        </p:spPr>
      </p:pic>
    </p:spTree>
    <p:extLst>
      <p:ext uri="{BB962C8B-B14F-4D97-AF65-F5344CB8AC3E}">
        <p14:creationId xmlns:p14="http://schemas.microsoft.com/office/powerpoint/2010/main" val="2834793934"/>
      </p:ext>
    </p:extLst>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438038-8436-0C77-9A5C-61316EC17A10}"/>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D4AFEA8A-1CE8-91F0-E375-8B09724BDBC6}"/>
              </a:ext>
            </a:extLst>
          </p:cNvPr>
          <p:cNvGraphicFramePr>
            <a:graphicFrameLocks/>
          </p:cNvGraphicFramePr>
          <p:nvPr>
            <p:custDataLst>
              <p:tags r:id="rId1"/>
            </p:custDataLst>
            <p:extLst>
              <p:ext uri="{D42A27DB-BD31-4B8C-83A1-F6EECF244321}">
                <p14:modId xmlns:p14="http://schemas.microsoft.com/office/powerpoint/2010/main" val="398497439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2" name="think-cell data - do not delete" hidden="1">
                        <a:extLst>
                          <a:ext uri="{FF2B5EF4-FFF2-40B4-BE49-F238E27FC236}">
                            <a16:creationId xmlns:a16="http://schemas.microsoft.com/office/drawing/2014/main" id="{D4AFEA8A-1CE8-91F0-E375-8B09724BDBC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2" name="Title 11">
            <a:extLst>
              <a:ext uri="{FF2B5EF4-FFF2-40B4-BE49-F238E27FC236}">
                <a16:creationId xmlns:a16="http://schemas.microsoft.com/office/drawing/2014/main" id="{68542FD3-112D-A3BE-E8D3-5236597D7553}"/>
              </a:ext>
            </a:extLst>
          </p:cNvPr>
          <p:cNvSpPr>
            <a:spLocks noGrp="1"/>
          </p:cNvSpPr>
          <p:nvPr>
            <p:ph type="title"/>
          </p:nvPr>
        </p:nvSpPr>
        <p:spPr>
          <a:xfrm>
            <a:off x="304800" y="247650"/>
            <a:ext cx="11585575" cy="968375"/>
          </a:xfrm>
        </p:spPr>
        <p:txBody>
          <a:bodyPr vert="horz" rIns="0"/>
          <a:lstStyle/>
          <a:p>
            <a:r>
              <a:rPr lang="en-US" sz="3000"/>
              <a:t>VIZIENT’S SUSTAINABILITY FOCUS AREAS</a:t>
            </a:r>
            <a:br>
              <a:rPr lang="en-US" sz="3000"/>
            </a:br>
            <a:r>
              <a:rPr lang="en-US" sz="1800" i="1"/>
              <a:t>And how these focus areas align with pep+ pillars</a:t>
            </a:r>
          </a:p>
        </p:txBody>
      </p:sp>
      <p:pic>
        <p:nvPicPr>
          <p:cNvPr id="19" name="Picture 18" descr="Resources">
            <a:extLst>
              <a:ext uri="{FF2B5EF4-FFF2-40B4-BE49-F238E27FC236}">
                <a16:creationId xmlns:a16="http://schemas.microsoft.com/office/drawing/2014/main" id="{1ADA6236-5426-CE91-E475-8679D38FE6BB}"/>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10540229" y="351320"/>
            <a:ext cx="1346473" cy="328569"/>
          </a:xfrm>
          <a:prstGeom prst="rect">
            <a:avLst/>
          </a:prstGeom>
        </p:spPr>
      </p:pic>
      <p:sp>
        <p:nvSpPr>
          <p:cNvPr id="26" name="Rectangle: Top Corners Rounded 25">
            <a:extLst>
              <a:ext uri="{FF2B5EF4-FFF2-40B4-BE49-F238E27FC236}">
                <a16:creationId xmlns:a16="http://schemas.microsoft.com/office/drawing/2014/main" id="{B236212E-2E10-7430-71B4-C6139D191B9C}"/>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7" name="Table 4">
            <a:extLst>
              <a:ext uri="{FF2B5EF4-FFF2-40B4-BE49-F238E27FC236}">
                <a16:creationId xmlns:a16="http://schemas.microsoft.com/office/drawing/2014/main" id="{41035783-8D3E-4294-00D9-589AD3A922D8}"/>
              </a:ext>
            </a:extLst>
          </p:cNvPr>
          <p:cNvGraphicFramePr>
            <a:graphicFrameLocks noGrp="1"/>
          </p:cNvGraphicFramePr>
          <p:nvPr>
            <p:extLst>
              <p:ext uri="{D42A27DB-BD31-4B8C-83A1-F6EECF244321}">
                <p14:modId xmlns:p14="http://schemas.microsoft.com/office/powerpoint/2010/main" val="358630184"/>
              </p:ext>
            </p:extLst>
          </p:nvPr>
        </p:nvGraphicFramePr>
        <p:xfrm>
          <a:off x="-7620" y="1148230"/>
          <a:ext cx="11986260" cy="5037435"/>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9997440">
                  <a:extLst>
                    <a:ext uri="{9D8B030D-6E8A-4147-A177-3AD203B41FA5}">
                      <a16:colId xmlns:a16="http://schemas.microsoft.com/office/drawing/2014/main" val="2382844442"/>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Environmental</a:t>
                      </a:r>
                    </a:p>
                  </a:txBody>
                  <a:tcPr marL="27432" marR="27432" marT="27432"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1596849">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954F07"/>
                          </a:solidFill>
                          <a:latin typeface="+mj-lt"/>
                          <a:ea typeface="+mn-ea"/>
                          <a:cs typeface="Leelawadee"/>
                        </a:rPr>
                        <a:t>POSITIVE </a:t>
                      </a:r>
                      <a:br>
                        <a:rPr lang="en-US" sz="1400" kern="1200">
                          <a:solidFill>
                            <a:srgbClr val="954F07"/>
                          </a:solidFill>
                          <a:latin typeface="+mj-lt"/>
                          <a:ea typeface="+mn-ea"/>
                          <a:cs typeface="Leelawadee"/>
                        </a:rPr>
                      </a:br>
                      <a:r>
                        <a:rPr lang="en-US" sz="1400" kern="1200">
                          <a:solidFill>
                            <a:srgbClr val="954F07"/>
                          </a:solidFill>
                          <a:latin typeface="+mj-lt"/>
                          <a:ea typeface="+mn-ea"/>
                          <a:cs typeface="Leelawadee"/>
                        </a:rPr>
                        <a:t>AGRICULTURE</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9F0A"/>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lang="en-GB" sz="1050" i="1" noProof="0">
                          <a:solidFill>
                            <a:srgbClr val="2B660F"/>
                          </a:solidFill>
                          <a:latin typeface="+mn-lt"/>
                          <a:cs typeface="Leelawadee" panose="020B0502040204020203" pitchFamily="34" charset="-34"/>
                        </a:rPr>
                        <a:t>Not a focus area for the customer.</a:t>
                      </a:r>
                      <a:endParaRPr lang="en-US" sz="1050" i="1" noProof="0">
                        <a:solidFill>
                          <a:srgbClr val="2B660F"/>
                        </a:solidFill>
                        <a:latin typeface="+mn-lt"/>
                        <a:cs typeface="Leelawadee" panose="020B0502040204020203" pitchFamily="34" charset="-34"/>
                      </a:endParaRPr>
                    </a:p>
                  </a:txBody>
                  <a:tcPr marL="27432" marR="27432" marT="27432"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1596849">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lvl="0" indent="-120650" algn="l">
                        <a:lnSpc>
                          <a:spcPct val="100000"/>
                        </a:lnSpc>
                        <a:buFont typeface="Arial"/>
                        <a:buChar char="•"/>
                      </a:pPr>
                      <a:r>
                        <a:rPr lang="en-US" sz="1050" kern="1200" noProof="0">
                          <a:solidFill>
                            <a:srgbClr val="2B660F"/>
                          </a:solidFill>
                          <a:highlight>
                            <a:srgbClr val="FFC624"/>
                          </a:highlight>
                          <a:latin typeface="+mn-lt"/>
                          <a:ea typeface="+mn-ea"/>
                          <a:cs typeface="Leelawadee"/>
                        </a:rPr>
                        <a:t>Target</a:t>
                      </a:r>
                      <a:r>
                        <a:rPr lang="en-US" sz="1050" kern="1200" noProof="0">
                          <a:solidFill>
                            <a:srgbClr val="2B660F"/>
                          </a:solidFill>
                          <a:latin typeface="+mn-lt"/>
                          <a:ea typeface="+mn-ea"/>
                          <a:cs typeface="Leelawadee"/>
                        </a:rPr>
                        <a:t>: </a:t>
                      </a:r>
                      <a:r>
                        <a:rPr lang="en-US" sz="1050" b="0" i="0" u="none" strike="noStrike" kern="1200" noProof="0">
                          <a:solidFill>
                            <a:srgbClr val="2B660F"/>
                          </a:solidFill>
                          <a:effectLst/>
                          <a:latin typeface="+mn-lt"/>
                          <a:ea typeface="+mn-ea"/>
                          <a:cs typeface="+mn-cs"/>
                        </a:rPr>
                        <a:t>Reducing operational Scope 1 (direct) and 2 (indirect) greenhouse gas (GHG) emissions by 50% by 2030</a:t>
                      </a:r>
                    </a:p>
                    <a:p>
                      <a:pPr marL="120650" lvl="0" indent="-120650" algn="l">
                        <a:lnSpc>
                          <a:spcPct val="100000"/>
                        </a:lnSpc>
                        <a:spcBef>
                          <a:spcPts val="1000"/>
                        </a:spcBef>
                        <a:buFont typeface="Arial"/>
                        <a:buChar char="•"/>
                      </a:pPr>
                      <a:r>
                        <a:rPr lang="en-US" sz="1050" kern="1200" noProof="0">
                          <a:solidFill>
                            <a:srgbClr val="2B660F"/>
                          </a:solidFill>
                          <a:highlight>
                            <a:srgbClr val="FFC624"/>
                          </a:highlight>
                          <a:latin typeface="+mn-lt"/>
                          <a:ea typeface="+mn-ea"/>
                          <a:cs typeface="Leelawadee"/>
                        </a:rPr>
                        <a:t>Target</a:t>
                      </a:r>
                      <a:r>
                        <a:rPr lang="en-US" sz="1050" kern="1200" noProof="0">
                          <a:solidFill>
                            <a:srgbClr val="2B660F"/>
                          </a:solidFill>
                          <a:latin typeface="+mn-lt"/>
                          <a:ea typeface="+mn-ea"/>
                          <a:cs typeface="Leelawadee"/>
                        </a:rPr>
                        <a:t>: </a:t>
                      </a:r>
                      <a:r>
                        <a:rPr lang="en-US" sz="1050" b="0" i="0" u="none" strike="noStrike" kern="1200" noProof="0">
                          <a:solidFill>
                            <a:srgbClr val="2B660F"/>
                          </a:solidFill>
                          <a:effectLst/>
                          <a:latin typeface="+mn-lt"/>
                          <a:ea typeface="+mn-ea"/>
                          <a:cs typeface="+mn-cs"/>
                        </a:rPr>
                        <a:t>Achieving net zero Scope 1 and 2 emissions by 2050.</a:t>
                      </a:r>
                    </a:p>
                  </a:txBody>
                  <a:tcPr marL="27432" marR="27432" marT="27432" marB="27432">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93216306"/>
                  </a:ext>
                </a:extLst>
              </a:tr>
              <a:tr h="1596849">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922F11"/>
                          </a:solidFill>
                          <a:latin typeface="+mj-lt"/>
                          <a:ea typeface="+mn-ea"/>
                          <a:cs typeface="Leelawadee"/>
                        </a:rPr>
                        <a:t>POSITIVE </a:t>
                      </a:r>
                      <a:br>
                        <a:rPr lang="en-US" sz="1400" kern="1200">
                          <a:solidFill>
                            <a:srgbClr val="922F11"/>
                          </a:solidFill>
                          <a:latin typeface="+mj-lt"/>
                          <a:ea typeface="+mn-ea"/>
                          <a:cs typeface="Leelawadee"/>
                        </a:rPr>
                      </a:br>
                      <a:r>
                        <a:rPr lang="en-US" sz="1400" kern="1200">
                          <a:solidFill>
                            <a:srgbClr val="922F11"/>
                          </a:solidFill>
                          <a:latin typeface="+mj-lt"/>
                          <a:ea typeface="+mn-ea"/>
                          <a:cs typeface="Leelawadee"/>
                        </a:rPr>
                        <a:t>CHOICES</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E6D26"/>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lang="en-GB" sz="1050" i="1" noProof="0">
                          <a:solidFill>
                            <a:srgbClr val="2B660F"/>
                          </a:solidFill>
                          <a:latin typeface="+mn-lt"/>
                          <a:cs typeface="Leelawadee" panose="020B0502040204020203" pitchFamily="34" charset="-34"/>
                        </a:rPr>
                        <a:t>Not a focus area for the customer.</a:t>
                      </a:r>
                      <a:endParaRPr lang="en-US" sz="1050" i="1" noProof="0">
                        <a:solidFill>
                          <a:srgbClr val="2B660F"/>
                        </a:solidFill>
                        <a:latin typeface="+mn-lt"/>
                        <a:cs typeface="Leelawadee" panose="020B0502040204020203" pitchFamily="34" charset="-34"/>
                      </a:endParaRPr>
                    </a:p>
                  </a:txBody>
                  <a:tcPr marL="27432" marR="27432" marT="27432"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bl>
          </a:graphicData>
        </a:graphic>
      </p:graphicFrame>
      <p:pic>
        <p:nvPicPr>
          <p:cNvPr id="31" name="Picture 30" descr="A logo of a leaf in a circle&#10;&#10;Description automatically generated">
            <a:extLst>
              <a:ext uri="{FF2B5EF4-FFF2-40B4-BE49-F238E27FC236}">
                <a16:creationId xmlns:a16="http://schemas.microsoft.com/office/drawing/2014/main" id="{606BDC90-DA15-4CE8-ED21-FE31FEDED6D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pic>
        <p:nvPicPr>
          <p:cNvPr id="32" name="Picture 31" descr="A blue and green windmill with green arrows&#10;&#10;Description automatically generated">
            <a:extLst>
              <a:ext uri="{FF2B5EF4-FFF2-40B4-BE49-F238E27FC236}">
                <a16:creationId xmlns:a16="http://schemas.microsoft.com/office/drawing/2014/main" id="{4C062A39-6292-BB14-9C00-EC8C811822F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17884" y="3429000"/>
            <a:ext cx="556204" cy="604020"/>
          </a:xfrm>
          <a:prstGeom prst="rect">
            <a:avLst/>
          </a:prstGeom>
        </p:spPr>
      </p:pic>
      <p:pic>
        <p:nvPicPr>
          <p:cNvPr id="33" name="Picture 32" descr="A logo of a hand and a globe&#10;&#10;Description automatically generated">
            <a:extLst>
              <a:ext uri="{FF2B5EF4-FFF2-40B4-BE49-F238E27FC236}">
                <a16:creationId xmlns:a16="http://schemas.microsoft.com/office/drawing/2014/main" id="{F3397CCD-3763-522F-71C8-B42877670A02}"/>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27528" y="5032253"/>
            <a:ext cx="536916" cy="583072"/>
          </a:xfrm>
          <a:prstGeom prst="rect">
            <a:avLst/>
          </a:prstGeom>
        </p:spPr>
      </p:pic>
    </p:spTree>
    <p:extLst>
      <p:ext uri="{BB962C8B-B14F-4D97-AF65-F5344CB8AC3E}">
        <p14:creationId xmlns:p14="http://schemas.microsoft.com/office/powerpoint/2010/main" val="3057050920"/>
      </p:ext>
    </p:extLst>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65B2FF-03D2-700C-A732-8F9C0DAFCB65}"/>
            </a:ext>
          </a:extLst>
        </p:cNvPr>
        <p:cNvGrpSpPr/>
        <p:nvPr/>
      </p:nvGrpSpPr>
      <p:grpSpPr>
        <a:xfrm>
          <a:off x="0" y="0"/>
          <a:ext cx="0" cy="0"/>
          <a:chOff x="0" y="0"/>
          <a:chExt cx="0" cy="0"/>
        </a:xfrm>
      </p:grpSpPr>
      <p:pic>
        <p:nvPicPr>
          <p:cNvPr id="19458" name="Picture 2" descr="Wakefern Customer Story | Axonify">
            <a:extLst>
              <a:ext uri="{FF2B5EF4-FFF2-40B4-BE49-F238E27FC236}">
                <a16:creationId xmlns:a16="http://schemas.microsoft.com/office/drawing/2014/main" id="{0B7F3674-AD7E-12B0-D07F-7074226098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899" y="2467116"/>
            <a:ext cx="5372743" cy="1898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310936"/>
      </p:ext>
    </p:extLst>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BFDC47-47D9-D347-8ACF-526605957C9B}"/>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222E1185-0AD4-A2FA-0151-76B8D3D9A975}"/>
              </a:ext>
            </a:extLst>
          </p:cNvPr>
          <p:cNvGraphicFramePr>
            <a:graphicFrameLocks/>
          </p:cNvGraphicFramePr>
          <p:nvPr>
            <p:custDataLst>
              <p:tags r:id="rId1"/>
            </p:custDataLst>
            <p:extLst>
              <p:ext uri="{D42A27DB-BD31-4B8C-83A1-F6EECF244321}">
                <p14:modId xmlns:p14="http://schemas.microsoft.com/office/powerpoint/2010/main" val="4805803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2" name="think-cell data - do not delete" hidden="1">
                        <a:extLst>
                          <a:ext uri="{FF2B5EF4-FFF2-40B4-BE49-F238E27FC236}">
                            <a16:creationId xmlns:a16="http://schemas.microsoft.com/office/drawing/2014/main" id="{222E1185-0AD4-A2FA-0151-76B8D3D9A97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Rectangle: Single Corner Rounded 9">
            <a:extLst>
              <a:ext uri="{FF2B5EF4-FFF2-40B4-BE49-F238E27FC236}">
                <a16:creationId xmlns:a16="http://schemas.microsoft.com/office/drawing/2014/main" id="{79E67CD3-1EFB-2F08-96B9-9C901F8DC169}"/>
              </a:ext>
            </a:extLst>
          </p:cNvPr>
          <p:cNvSpPr>
            <a:spLocks/>
          </p:cNvSpPr>
          <p:nvPr/>
        </p:nvSpPr>
        <p:spPr>
          <a:xfrm>
            <a:off x="6300438" y="825872"/>
            <a:ext cx="5852160" cy="66792"/>
          </a:xfrm>
          <a:prstGeom prst="round1Rect">
            <a:avLst>
              <a:gd name="adj" fmla="val 3618"/>
            </a:avLst>
          </a:prstGeom>
          <a:solidFill>
            <a:srgbClr val="0F440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182880" numCol="1" spcCol="38100" rtlCol="0" anchor="b">
            <a:noAutofit/>
          </a:bodyPr>
          <a:lstStyle/>
          <a:p>
            <a:pPr defTabSz="914400"/>
            <a:r>
              <a:rPr kumimoji="0" lang="en-US" sz="3200" b="0" i="0" u="none" strike="noStrike" kern="1200" cap="all" spc="0" normalizeH="0" baseline="0" noProof="0">
                <a:ln>
                  <a:noFill/>
                </a:ln>
                <a:solidFill>
                  <a:srgbClr val="0F440E"/>
                </a:solidFill>
                <a:effectLst/>
                <a:uLnTx/>
                <a:uFillTx/>
                <a:latin typeface="GT Pressura LCG Black"/>
                <a:ea typeface="+mj-ea"/>
                <a:cs typeface="+mj-cs"/>
              </a:rPr>
              <a:t>KEY TAKEAWAYS</a:t>
            </a:r>
            <a:endParaRPr lang="en-US" b="1">
              <a:solidFill>
                <a:srgbClr val="0F440E"/>
              </a:solidFill>
              <a:latin typeface="+mj-lt"/>
            </a:endParaRPr>
          </a:p>
        </p:txBody>
      </p:sp>
      <p:pic>
        <p:nvPicPr>
          <p:cNvPr id="11" name="Picture 10">
            <a:extLst>
              <a:ext uri="{FF2B5EF4-FFF2-40B4-BE49-F238E27FC236}">
                <a16:creationId xmlns:a16="http://schemas.microsoft.com/office/drawing/2014/main" id="{6D5F812A-65D2-CC23-1975-80396508AB3F}"/>
              </a:ext>
            </a:extLst>
          </p:cNvPr>
          <p:cNvPicPr>
            <a:picLocks noChangeAspect="1"/>
          </p:cNvPicPr>
          <p:nvPr/>
        </p:nvPicPr>
        <p:blipFill>
          <a:blip r:embed="rId6"/>
          <a:srcRect l="24821" r="18929"/>
          <a:stretch>
            <a:fillRect/>
          </a:stretch>
        </p:blipFill>
        <p:spPr>
          <a:xfrm rot="16200000">
            <a:off x="2520059" y="3282059"/>
            <a:ext cx="6857999" cy="293883"/>
          </a:xfrm>
          <a:custGeom>
            <a:avLst/>
            <a:gdLst>
              <a:gd name="connsiteX0" fmla="*/ 6857999 w 6857999"/>
              <a:gd name="connsiteY0" fmla="*/ 0 h 293883"/>
              <a:gd name="connsiteX1" fmla="*/ 6857999 w 6857999"/>
              <a:gd name="connsiteY1" fmla="*/ 293883 h 293883"/>
              <a:gd name="connsiteX2" fmla="*/ 0 w 6857999"/>
              <a:gd name="connsiteY2" fmla="*/ 293883 h 293883"/>
              <a:gd name="connsiteX3" fmla="*/ 0 w 6857999"/>
              <a:gd name="connsiteY3" fmla="*/ 0 h 293883"/>
            </a:gdLst>
            <a:ahLst/>
            <a:cxnLst>
              <a:cxn ang="0">
                <a:pos x="connsiteX0" y="connsiteY0"/>
              </a:cxn>
              <a:cxn ang="0">
                <a:pos x="connsiteX1" y="connsiteY1"/>
              </a:cxn>
              <a:cxn ang="0">
                <a:pos x="connsiteX2" y="connsiteY2"/>
              </a:cxn>
              <a:cxn ang="0">
                <a:pos x="connsiteX3" y="connsiteY3"/>
              </a:cxn>
            </a:cxnLst>
            <a:rect l="l" t="t" r="r" b="b"/>
            <a:pathLst>
              <a:path w="6857999" h="293883">
                <a:moveTo>
                  <a:pt x="6857999" y="0"/>
                </a:moveTo>
                <a:lnTo>
                  <a:pt x="6857999" y="293883"/>
                </a:lnTo>
                <a:lnTo>
                  <a:pt x="0" y="293883"/>
                </a:lnTo>
                <a:lnTo>
                  <a:pt x="0" y="0"/>
                </a:lnTo>
                <a:close/>
              </a:path>
            </a:pathLst>
          </a:custGeom>
          <a:effectLst>
            <a:outerShdw blurRad="50800" dist="38100" dir="10800000" algn="r" rotWithShape="0">
              <a:prstClr val="black">
                <a:alpha val="20000"/>
              </a:prstClr>
            </a:outerShdw>
          </a:effectLst>
        </p:spPr>
      </p:pic>
      <p:sp>
        <p:nvSpPr>
          <p:cNvPr id="12" name="Rectangle: Rounded Corners 11">
            <a:extLst>
              <a:ext uri="{FF2B5EF4-FFF2-40B4-BE49-F238E27FC236}">
                <a16:creationId xmlns:a16="http://schemas.microsoft.com/office/drawing/2014/main" id="{FBFD61B7-91F9-01B4-0CD7-4F649251F964}"/>
              </a:ext>
            </a:extLst>
          </p:cNvPr>
          <p:cNvSpPr>
            <a:spLocks/>
          </p:cNvSpPr>
          <p:nvPr/>
        </p:nvSpPr>
        <p:spPr>
          <a:xfrm rot="10800000" flipH="1" flipV="1">
            <a:off x="6300438" y="1062650"/>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pPr>
              <a:spcBef>
                <a:spcPts val="200"/>
              </a:spcBef>
              <a:defRPr/>
            </a:pPr>
            <a:r>
              <a:rPr lang="en-US" sz="2400" b="1">
                <a:solidFill>
                  <a:srgbClr val="8EBC29"/>
                </a:solidFill>
              </a:rPr>
              <a:t>Consumers</a:t>
            </a:r>
          </a:p>
        </p:txBody>
      </p:sp>
      <p:sp>
        <p:nvSpPr>
          <p:cNvPr id="13" name="Rectangle: Rounded Corners 12">
            <a:extLst>
              <a:ext uri="{FF2B5EF4-FFF2-40B4-BE49-F238E27FC236}">
                <a16:creationId xmlns:a16="http://schemas.microsoft.com/office/drawing/2014/main" id="{BB6B8169-507C-4E7A-E0CC-3389D37A02BE}"/>
              </a:ext>
            </a:extLst>
          </p:cNvPr>
          <p:cNvSpPr>
            <a:spLocks/>
          </p:cNvSpPr>
          <p:nvPr/>
        </p:nvSpPr>
        <p:spPr>
          <a:xfrm rot="10800000" flipH="1" flipV="1">
            <a:off x="6386385" y="1711260"/>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a:spcBef>
                <a:spcPts val="0"/>
              </a:spcBef>
              <a:defRPr/>
            </a:pPr>
            <a:r>
              <a:rPr lang="en-US">
                <a:solidFill>
                  <a:schemeClr val="bg1"/>
                </a:solidFill>
              </a:rPr>
              <a:t>Wakefern and PepsiCo both aim to make their brands work hard to further sustainability work – for example using labelling on pack strategically.</a:t>
            </a:r>
          </a:p>
        </p:txBody>
      </p:sp>
      <p:sp>
        <p:nvSpPr>
          <p:cNvPr id="14" name="Oval 13">
            <a:extLst>
              <a:ext uri="{FF2B5EF4-FFF2-40B4-BE49-F238E27FC236}">
                <a16:creationId xmlns:a16="http://schemas.microsoft.com/office/drawing/2014/main" id="{FC712F4B-2B12-4013-096B-F7E8888F8255}"/>
              </a:ext>
            </a:extLst>
          </p:cNvPr>
          <p:cNvSpPr/>
          <p:nvPr/>
        </p:nvSpPr>
        <p:spPr>
          <a:xfrm>
            <a:off x="6375234" y="1171322"/>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Placeholder 14">
            <a:extLst>
              <a:ext uri="{FF2B5EF4-FFF2-40B4-BE49-F238E27FC236}">
                <a16:creationId xmlns:a16="http://schemas.microsoft.com/office/drawing/2014/main" id="{D5796813-2722-1E10-E883-477C281FE70A}"/>
              </a:ext>
            </a:extLst>
          </p:cNvPr>
          <p:cNvPicPr>
            <a:picLocks noGrp="1" noChangeAspect="1"/>
          </p:cNvPicPr>
          <p:nvPr>
            <p:ph type="pic" sz="quarter" idx="14"/>
          </p:nvPr>
        </p:nvPicPr>
        <p:blipFill rotWithShape="1">
          <a:blip r:embed="rId7"/>
          <a:srcRect l="-5977" t="-151426" r="-13555" b="-151426"/>
          <a:stretch>
            <a:fillRect/>
          </a:stretch>
        </p:blipFill>
        <p:spPr>
          <a:xfrm>
            <a:off x="0" y="0"/>
            <a:ext cx="6096000" cy="6858000"/>
          </a:xfrm>
          <a:prstGeom prst="rect">
            <a:avLst/>
          </a:prstGeom>
        </p:spPr>
      </p:pic>
      <p:pic>
        <p:nvPicPr>
          <p:cNvPr id="4" name="Graphic 3">
            <a:extLst>
              <a:ext uri="{FF2B5EF4-FFF2-40B4-BE49-F238E27FC236}">
                <a16:creationId xmlns:a16="http://schemas.microsoft.com/office/drawing/2014/main" id="{C3290FB9-3115-B549-D912-8D1C9B63694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36184" y="1232272"/>
            <a:ext cx="284584" cy="284584"/>
          </a:xfrm>
          <a:prstGeom prst="rect">
            <a:avLst/>
          </a:prstGeom>
        </p:spPr>
      </p:pic>
    </p:spTree>
    <p:extLst>
      <p:ext uri="{BB962C8B-B14F-4D97-AF65-F5344CB8AC3E}">
        <p14:creationId xmlns:p14="http://schemas.microsoft.com/office/powerpoint/2010/main" val="1811773912"/>
      </p:ext>
    </p:extLst>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14A01A-32B3-8F4B-3BA2-B2E7BC0107C8}"/>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B194CAF4-FA30-BAE0-5431-434AAE1CA2F7}"/>
              </a:ext>
            </a:extLst>
          </p:cNvPr>
          <p:cNvGraphicFramePr>
            <a:graphicFrameLocks/>
          </p:cNvGraphicFramePr>
          <p:nvPr>
            <p:custDataLst>
              <p:tags r:id="rId1"/>
            </p:custDataLst>
            <p:extLst>
              <p:ext uri="{D42A27DB-BD31-4B8C-83A1-F6EECF244321}">
                <p14:modId xmlns:p14="http://schemas.microsoft.com/office/powerpoint/2010/main" val="19998002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2" name="think-cell data - do not delete" hidden="1">
                        <a:extLst>
                          <a:ext uri="{FF2B5EF4-FFF2-40B4-BE49-F238E27FC236}">
                            <a16:creationId xmlns:a16="http://schemas.microsoft.com/office/drawing/2014/main" id="{B194CAF4-FA30-BAE0-5431-434AAE1CA2F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Title 4">
            <a:extLst>
              <a:ext uri="{FF2B5EF4-FFF2-40B4-BE49-F238E27FC236}">
                <a16:creationId xmlns:a16="http://schemas.microsoft.com/office/drawing/2014/main" id="{2F051D23-E43C-7740-62CF-1588E48D0478}"/>
              </a:ext>
            </a:extLst>
          </p:cNvPr>
          <p:cNvSpPr>
            <a:spLocks noGrp="1"/>
          </p:cNvSpPr>
          <p:nvPr>
            <p:ph type="title"/>
          </p:nvPr>
        </p:nvSpPr>
        <p:spPr>
          <a:xfrm>
            <a:off x="304798" y="246888"/>
            <a:ext cx="11585448" cy="969264"/>
          </a:xfrm>
        </p:spPr>
        <p:txBody>
          <a:bodyPr vert="horz" rIns="0"/>
          <a:lstStyle/>
          <a:p>
            <a:pPr lvl="0"/>
            <a:r>
              <a:rPr lang="en-US" sz="3000"/>
              <a:t>WAKEFERN’S SUSTAINABILITY FOCUS AREAS​</a:t>
            </a:r>
            <a:br>
              <a:rPr lang="en-US" sz="3000"/>
            </a:br>
            <a:r>
              <a:rPr lang="en-US" sz="1800" i="1"/>
              <a:t>And how these focus areas align with pep+ pillars</a:t>
            </a:r>
          </a:p>
        </p:txBody>
      </p:sp>
      <p:pic>
        <p:nvPicPr>
          <p:cNvPr id="13" name="Picture 2" descr="Wakefern Food Corporation - Wikipedia">
            <a:extLst>
              <a:ext uri="{FF2B5EF4-FFF2-40B4-BE49-F238E27FC236}">
                <a16:creationId xmlns:a16="http://schemas.microsoft.com/office/drawing/2014/main" id="{6719D4EC-2F14-3811-0AB5-02E5048ED7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39730" y="290466"/>
            <a:ext cx="1347470" cy="450278"/>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Top Corners Rounded 17">
            <a:extLst>
              <a:ext uri="{FF2B5EF4-FFF2-40B4-BE49-F238E27FC236}">
                <a16:creationId xmlns:a16="http://schemas.microsoft.com/office/drawing/2014/main" id="{A375FD4D-F793-A455-93B9-C6972744AEEE}"/>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9" name="Table 4">
            <a:extLst>
              <a:ext uri="{FF2B5EF4-FFF2-40B4-BE49-F238E27FC236}">
                <a16:creationId xmlns:a16="http://schemas.microsoft.com/office/drawing/2014/main" id="{C2551A2E-A798-E6A3-8985-5A84BEBDC859}"/>
              </a:ext>
            </a:extLst>
          </p:cNvPr>
          <p:cNvGraphicFramePr>
            <a:graphicFrameLocks noGrp="1"/>
          </p:cNvGraphicFramePr>
          <p:nvPr>
            <p:extLst>
              <p:ext uri="{D42A27DB-BD31-4B8C-83A1-F6EECF244321}">
                <p14:modId xmlns:p14="http://schemas.microsoft.com/office/powerpoint/2010/main" val="2187257638"/>
              </p:ext>
            </p:extLst>
          </p:nvPr>
        </p:nvGraphicFramePr>
        <p:xfrm>
          <a:off x="-7620" y="1148231"/>
          <a:ext cx="11986260" cy="5109998"/>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3332480">
                  <a:extLst>
                    <a:ext uri="{9D8B030D-6E8A-4147-A177-3AD203B41FA5}">
                      <a16:colId xmlns:a16="http://schemas.microsoft.com/office/drawing/2014/main" val="2382844442"/>
                    </a:ext>
                  </a:extLst>
                </a:gridCol>
                <a:gridCol w="3332480">
                  <a:extLst>
                    <a:ext uri="{9D8B030D-6E8A-4147-A177-3AD203B41FA5}">
                      <a16:colId xmlns:a16="http://schemas.microsoft.com/office/drawing/2014/main" val="957515009"/>
                    </a:ext>
                  </a:extLst>
                </a:gridCol>
                <a:gridCol w="3332480">
                  <a:extLst>
                    <a:ext uri="{9D8B030D-6E8A-4147-A177-3AD203B41FA5}">
                      <a16:colId xmlns:a16="http://schemas.microsoft.com/office/drawing/2014/main" val="2353111847"/>
                    </a:ext>
                  </a:extLst>
                </a:gridCol>
              </a:tblGrid>
              <a:tr h="236432">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Sustainability</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Community</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Volunteerism</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1050807">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954F07"/>
                          </a:solidFill>
                          <a:latin typeface="+mj-lt"/>
                          <a:ea typeface="+mn-ea"/>
                          <a:cs typeface="Leelawadee"/>
                        </a:rPr>
                        <a:t>POSITIVE </a:t>
                      </a:r>
                      <a:br>
                        <a:rPr lang="en-US" sz="1400" kern="1200">
                          <a:solidFill>
                            <a:srgbClr val="954F07"/>
                          </a:solidFill>
                          <a:latin typeface="+mj-lt"/>
                          <a:ea typeface="+mn-ea"/>
                          <a:cs typeface="Leelawadee"/>
                        </a:rPr>
                      </a:br>
                      <a:r>
                        <a:rPr lang="en-US" sz="1400" kern="1200">
                          <a:solidFill>
                            <a:srgbClr val="954F07"/>
                          </a:solidFill>
                          <a:latin typeface="+mj-lt"/>
                          <a:ea typeface="+mn-ea"/>
                          <a:cs typeface="Leelawadee"/>
                        </a:rPr>
                        <a:t>AGRICULTURE</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9F0A"/>
                    </a:solidFill>
                  </a:tcPr>
                </a:tc>
                <a:tc>
                  <a:txBody>
                    <a:bodyPr/>
                    <a:lstStyle/>
                    <a:p>
                      <a:pPr marL="120650" marR="0" lvl="0" indent="-12065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144463" algn="l"/>
                          <a:tab pos="174625" algn="l"/>
                        </a:tabLst>
                        <a:defRPr/>
                      </a:pPr>
                      <a:r>
                        <a:rPr lang="en-US" sz="1050" noProof="0">
                          <a:solidFill>
                            <a:srgbClr val="2B660F"/>
                          </a:solidFill>
                          <a:highlight>
                            <a:srgbClr val="4FE2F3"/>
                          </a:highlight>
                          <a:latin typeface="+mn-lt"/>
                          <a:cs typeface="Leelawadee" panose="020B0502040204020203" pitchFamily="34" charset="-34"/>
                        </a:rPr>
                        <a:t>Goal:</a:t>
                      </a:r>
                      <a:r>
                        <a:rPr lang="en-US" sz="1050" noProof="0">
                          <a:solidFill>
                            <a:srgbClr val="2B660F"/>
                          </a:solidFill>
                          <a:latin typeface="+mn-lt"/>
                          <a:cs typeface="Leelawadee" panose="020B0502040204020203" pitchFamily="34" charset="-34"/>
                        </a:rPr>
                        <a:t> </a:t>
                      </a:r>
                      <a:r>
                        <a:rPr lang="en-US" sz="1050" kern="1200" noProof="0">
                          <a:solidFill>
                            <a:srgbClr val="2B660F"/>
                          </a:solidFill>
                          <a:latin typeface="+mn-lt"/>
                          <a:ea typeface="+mn-ea"/>
                          <a:cs typeface="Leelawadee" panose="020B0502040204020203" pitchFamily="34" charset="-34"/>
                        </a:rPr>
                        <a:t>Work with vendors to ensure that brands are sourced from suppliers who meet Wakefern’s animal welfare standards and always promote the humane treatment of animals</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buFont typeface="Arial" panose="020B0604020202020204" pitchFamily="34" charset="0"/>
                        <a:buNone/>
                      </a:pPr>
                      <a:r>
                        <a:rPr lang="en-GB" sz="1050" i="1" noProof="0">
                          <a:solidFill>
                            <a:srgbClr val="2B660F"/>
                          </a:solidFill>
                          <a:latin typeface="+mn-lt"/>
                          <a:cs typeface="Leelawadee" panose="020B0502040204020203" pitchFamily="34" charset="-34"/>
                        </a:rPr>
                        <a:t>Not a focus area for the customer.</a:t>
                      </a:r>
                      <a:endParaRPr lang="en-US" sz="1050" i="1" noProof="0">
                        <a:solidFill>
                          <a:srgbClr val="2B660F"/>
                        </a:solidFill>
                        <a:latin typeface="+mn-lt"/>
                        <a:cs typeface="Leelawadee" panose="020B0502040204020203" pitchFamily="34" charset="-34"/>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50" b="0" i="1" u="none" strike="noStrike" kern="1200" cap="none" spc="0" normalizeH="0" baseline="0" noProof="0">
                          <a:ln>
                            <a:noFill/>
                          </a:ln>
                          <a:solidFill>
                            <a:srgbClr val="2B660F"/>
                          </a:solidFill>
                          <a:effectLst/>
                          <a:uLnTx/>
                          <a:uFillTx/>
                          <a:latin typeface="+mn-lt"/>
                          <a:ea typeface="+mn-ea"/>
                          <a:cs typeface="Leelawadee" panose="020B0502040204020203" pitchFamily="34" charset="-34"/>
                        </a:rPr>
                        <a:t>Not a focus area for the customer.</a:t>
                      </a:r>
                      <a:endParaRPr kumimoji="0" lang="en-US" sz="1050" b="0" i="1" u="none" strike="noStrike" kern="1200" cap="none" spc="0" normalizeH="0" baseline="0" noProof="0">
                        <a:ln>
                          <a:noFill/>
                        </a:ln>
                        <a:solidFill>
                          <a:srgbClr val="2B660F"/>
                        </a:solidFill>
                        <a:effectLst/>
                        <a:uLnTx/>
                        <a:uFillTx/>
                        <a:latin typeface="+mn-lt"/>
                        <a:ea typeface="+mn-ea"/>
                        <a:cs typeface="Leelawadee" panose="020B0502040204020203" pitchFamily="34" charset="-34"/>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2489829">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indent="-120650">
                        <a:buFont typeface="Arial" panose="020B0604020202020204" pitchFamily="34" charset="0"/>
                        <a:buChar char="•"/>
                        <a:tabLst>
                          <a:tab pos="114300" algn="l"/>
                          <a:tab pos="174625" algn="l"/>
                        </a:tabLst>
                      </a:pPr>
                      <a:r>
                        <a:rPr lang="en-US" sz="1050" noProof="0">
                          <a:solidFill>
                            <a:srgbClr val="2B660F"/>
                          </a:solidFill>
                          <a:highlight>
                            <a:srgbClr val="4FE2F3"/>
                          </a:highlight>
                          <a:latin typeface="+mn-lt"/>
                          <a:cs typeface="Leelawadee" panose="020B0502040204020203" pitchFamily="34" charset="-34"/>
                        </a:rPr>
                        <a:t>Goal:</a:t>
                      </a:r>
                      <a:r>
                        <a:rPr lang="en-US" sz="1050" noProof="0">
                          <a:solidFill>
                            <a:srgbClr val="2B660F"/>
                          </a:solidFill>
                          <a:latin typeface="+mn-lt"/>
                          <a:cs typeface="Leelawadee" panose="020B0502040204020203" pitchFamily="34" charset="-34"/>
                        </a:rPr>
                        <a:t> Maintain membership of the Sustainable Packaging Coalition</a:t>
                      </a:r>
                    </a:p>
                    <a:p>
                      <a:pPr marL="120650" indent="-120650">
                        <a:spcBef>
                          <a:spcPts val="600"/>
                        </a:spcBef>
                        <a:buFont typeface="Arial" panose="020B0604020202020204" pitchFamily="34" charset="0"/>
                        <a:buChar char="•"/>
                        <a:tabLst>
                          <a:tab pos="114300" algn="l"/>
                          <a:tab pos="174625" algn="l"/>
                        </a:tabLst>
                      </a:pPr>
                      <a:r>
                        <a:rPr lang="en-US" sz="1050" noProof="0">
                          <a:solidFill>
                            <a:srgbClr val="2B660F"/>
                          </a:solidFill>
                          <a:highlight>
                            <a:srgbClr val="4FE2F3"/>
                          </a:highlight>
                          <a:latin typeface="+mn-lt"/>
                          <a:cs typeface="Leelawadee" panose="020B0502040204020203" pitchFamily="34" charset="-34"/>
                        </a:rPr>
                        <a:t>Goal:</a:t>
                      </a:r>
                      <a:r>
                        <a:rPr lang="en-US" sz="1050" noProof="0">
                          <a:solidFill>
                            <a:srgbClr val="2B660F"/>
                          </a:solidFill>
                          <a:latin typeface="+mn-lt"/>
                          <a:cs typeface="Leelawadee" panose="020B0502040204020203" pitchFamily="34" charset="-34"/>
                        </a:rPr>
                        <a:t> </a:t>
                      </a:r>
                      <a:r>
                        <a:rPr lang="en-US" sz="1050" kern="1200" noProof="0">
                          <a:solidFill>
                            <a:srgbClr val="2B660F"/>
                          </a:solidFill>
                          <a:latin typeface="+mn-lt"/>
                          <a:ea typeface="+mn-ea"/>
                          <a:cs typeface="Leelawadee" panose="020B0502040204020203" pitchFamily="34" charset="-34"/>
                        </a:rPr>
                        <a:t>Continue use of reusable plastic containers (RPCs) for transporting produce and other products from warehouses to stores</a:t>
                      </a:r>
                    </a:p>
                    <a:p>
                      <a:pPr marL="120650" indent="-120650">
                        <a:spcBef>
                          <a:spcPts val="600"/>
                        </a:spcBef>
                        <a:buFont typeface="Arial" panose="020B0604020202020204" pitchFamily="34" charset="0"/>
                        <a:buChar char="•"/>
                        <a:tabLst>
                          <a:tab pos="114300" algn="l"/>
                          <a:tab pos="174625" algn="l"/>
                        </a:tabLst>
                      </a:pPr>
                      <a:r>
                        <a:rPr lang="en-US" sz="1050" noProof="0">
                          <a:solidFill>
                            <a:srgbClr val="2B660F"/>
                          </a:solidFill>
                          <a:highlight>
                            <a:srgbClr val="4FE2F3"/>
                          </a:highlight>
                          <a:latin typeface="+mn-lt"/>
                          <a:cs typeface="Leelawadee" panose="020B0502040204020203" pitchFamily="34" charset="-34"/>
                        </a:rPr>
                        <a:t>Goal:</a:t>
                      </a:r>
                      <a:r>
                        <a:rPr lang="en-US" sz="1050" noProof="0">
                          <a:solidFill>
                            <a:srgbClr val="2B660F"/>
                          </a:solidFill>
                          <a:latin typeface="+mn-lt"/>
                          <a:cs typeface="Leelawadee" panose="020B0502040204020203" pitchFamily="34" charset="-34"/>
                        </a:rPr>
                        <a:t> Reduce food waste in all stores through </a:t>
                      </a:r>
                      <a:r>
                        <a:rPr lang="en-US" sz="1050" kern="1200" noProof="0">
                          <a:solidFill>
                            <a:srgbClr val="2B660F"/>
                          </a:solidFill>
                          <a:latin typeface="+mn-lt"/>
                          <a:ea typeface="+mn-ea"/>
                          <a:cs typeface="Leelawadee" panose="020B0502040204020203" pitchFamily="34" charset="-34"/>
                        </a:rPr>
                        <a:t>annual food donations, a composting program, cooking oil recycling program, and converting food waste to renewable energy</a:t>
                      </a:r>
                    </a:p>
                    <a:p>
                      <a:pPr marL="120650" indent="-120650" algn="l" defTabSz="914400" rtl="0" eaLnBrk="1" latinLnBrk="0" hangingPunct="1">
                        <a:spcBef>
                          <a:spcPts val="600"/>
                        </a:spcBef>
                        <a:buFont typeface="Arial" panose="020B0604020202020204" pitchFamily="34" charset="0"/>
                        <a:buChar char="•"/>
                        <a:tabLst>
                          <a:tab pos="114300" algn="l"/>
                          <a:tab pos="174625" algn="l"/>
                        </a:tabLst>
                      </a:pPr>
                      <a:r>
                        <a:rPr lang="en-US" sz="1050" noProof="0">
                          <a:solidFill>
                            <a:srgbClr val="2B660F"/>
                          </a:solidFill>
                          <a:highlight>
                            <a:srgbClr val="4FE2F3"/>
                          </a:highlight>
                          <a:latin typeface="+mn-lt"/>
                          <a:cs typeface="Leelawadee" panose="020B0502040204020203" pitchFamily="34" charset="-34"/>
                        </a:rPr>
                        <a:t>Goal:</a:t>
                      </a:r>
                      <a:r>
                        <a:rPr lang="en-US" sz="1050" noProof="0">
                          <a:solidFill>
                            <a:srgbClr val="2B660F"/>
                          </a:solidFill>
                          <a:latin typeface="+mn-lt"/>
                          <a:cs typeface="Leelawadee" panose="020B0502040204020203" pitchFamily="34" charset="-34"/>
                        </a:rPr>
                        <a:t> Focus on recycling cardboard, flexible plastic film, paper, hard plastics and wooden crates</a:t>
                      </a:r>
                      <a:endParaRPr lang="en-US" sz="1050" kern="1200" noProof="0">
                        <a:solidFill>
                          <a:srgbClr val="2B660F"/>
                        </a:solidFill>
                        <a:highlight>
                          <a:srgbClr val="FFFF00"/>
                        </a:highlight>
                        <a:latin typeface="+mn-lt"/>
                        <a:ea typeface="+mn-ea"/>
                        <a:cs typeface="Leelawadee" panose="020B0502040204020203" pitchFamily="34" charset="-34"/>
                      </a:endParaRPr>
                    </a:p>
                    <a:p>
                      <a:pPr marL="120650" indent="-120650" algn="l" defTabSz="914400" rtl="0" eaLnBrk="1" latinLnBrk="0" hangingPunct="1">
                        <a:spcBef>
                          <a:spcPts val="600"/>
                        </a:spcBef>
                        <a:buFont typeface="Arial" panose="020B0604020202020204" pitchFamily="34" charset="0"/>
                        <a:buChar char="•"/>
                        <a:tabLst>
                          <a:tab pos="114300" algn="l"/>
                          <a:tab pos="174625" algn="l"/>
                        </a:tabLst>
                      </a:pPr>
                      <a:r>
                        <a:rPr lang="en-US" sz="1050" noProof="0">
                          <a:solidFill>
                            <a:srgbClr val="2B660F"/>
                          </a:solidFill>
                          <a:highlight>
                            <a:srgbClr val="4FE2F3"/>
                          </a:highlight>
                          <a:latin typeface="+mn-lt"/>
                          <a:cs typeface="Leelawadee" panose="020B0502040204020203" pitchFamily="34" charset="-34"/>
                        </a:rPr>
                        <a:t>Goal:</a:t>
                      </a:r>
                      <a:r>
                        <a:rPr lang="en-US" sz="1050" noProof="0">
                          <a:solidFill>
                            <a:srgbClr val="2B660F"/>
                          </a:solidFill>
                          <a:latin typeface="+mn-lt"/>
                          <a:cs typeface="Leelawadee" panose="020B0502040204020203" pitchFamily="34" charset="-34"/>
                        </a:rPr>
                        <a:t> </a:t>
                      </a:r>
                      <a:r>
                        <a:rPr lang="en-US" sz="1050" kern="1200" noProof="0">
                          <a:solidFill>
                            <a:srgbClr val="2B660F"/>
                          </a:solidFill>
                          <a:latin typeface="+mn-lt"/>
                          <a:ea typeface="+mn-ea"/>
                          <a:cs typeface="Leelawadee" panose="020B0502040204020203" pitchFamily="34" charset="-34"/>
                        </a:rPr>
                        <a:t>Ensure supply chains respect human rights, ensure safe living and working conditions, prohibit child </a:t>
                      </a:r>
                      <a:br>
                        <a:rPr lang="en-US" sz="1050" kern="1200" noProof="0">
                          <a:solidFill>
                            <a:srgbClr val="2B660F"/>
                          </a:solidFill>
                          <a:latin typeface="+mn-lt"/>
                          <a:ea typeface="+mn-ea"/>
                          <a:cs typeface="Leelawadee" panose="020B0502040204020203" pitchFamily="34" charset="-34"/>
                        </a:rPr>
                      </a:br>
                      <a:r>
                        <a:rPr lang="en-US" sz="1050" kern="1200" noProof="0">
                          <a:solidFill>
                            <a:srgbClr val="2B660F"/>
                          </a:solidFill>
                          <a:latin typeface="+mn-lt"/>
                          <a:ea typeface="+mn-ea"/>
                          <a:cs typeface="Leelawadee" panose="020B0502040204020203" pitchFamily="34" charset="-34"/>
                        </a:rPr>
                        <a:t>or forced labor, and minimize any negative environmental and social impact of their practices</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indent="-120650">
                        <a:buFont typeface="Arial" panose="020B0604020202020204" pitchFamily="34" charset="0"/>
                        <a:buChar char="•"/>
                      </a:pPr>
                      <a:r>
                        <a:rPr lang="en-US" sz="1050" noProof="0">
                          <a:solidFill>
                            <a:srgbClr val="2B660F"/>
                          </a:solidFill>
                          <a:highlight>
                            <a:srgbClr val="4FE2F3"/>
                          </a:highlight>
                          <a:latin typeface="+mn-lt"/>
                          <a:cs typeface="Leelawadee" panose="020B0502040204020203" pitchFamily="34" charset="-34"/>
                        </a:rPr>
                        <a:t>Goal:</a:t>
                      </a:r>
                      <a:r>
                        <a:rPr lang="en-US" sz="1050" noProof="0">
                          <a:solidFill>
                            <a:srgbClr val="2B660F"/>
                          </a:solidFill>
                          <a:latin typeface="+mn-lt"/>
                          <a:cs typeface="Leelawadee" panose="020B0502040204020203" pitchFamily="34" charset="-34"/>
                        </a:rPr>
                        <a:t> Work with associates, vendors, and customers to fight hunger </a:t>
                      </a:r>
                    </a:p>
                    <a:p>
                      <a:pPr marL="120650" indent="-120650">
                        <a:spcBef>
                          <a:spcPts val="600"/>
                        </a:spcBef>
                        <a:buFont typeface="Arial" panose="020B0604020202020204" pitchFamily="34" charset="0"/>
                        <a:buChar char="•"/>
                      </a:pPr>
                      <a:r>
                        <a:rPr lang="en-US" sz="1050" noProof="0">
                          <a:solidFill>
                            <a:srgbClr val="2B660F"/>
                          </a:solidFill>
                          <a:highlight>
                            <a:srgbClr val="4FE2F3"/>
                          </a:highlight>
                          <a:latin typeface="+mn-lt"/>
                          <a:cs typeface="Leelawadee" panose="020B0502040204020203" pitchFamily="34" charset="-34"/>
                        </a:rPr>
                        <a:t>Goal:</a:t>
                      </a:r>
                      <a:r>
                        <a:rPr lang="en-US" sz="1050" noProof="0">
                          <a:solidFill>
                            <a:srgbClr val="2B660F"/>
                          </a:solidFill>
                          <a:latin typeface="+mn-lt"/>
                          <a:cs typeface="Leelawadee" panose="020B0502040204020203" pitchFamily="34" charset="-34"/>
                        </a:rPr>
                        <a:t> </a:t>
                      </a:r>
                      <a:r>
                        <a:rPr lang="en-US" sz="1050" b="0" i="0" kern="1200" noProof="0">
                          <a:solidFill>
                            <a:srgbClr val="2B660F"/>
                          </a:solidFill>
                          <a:effectLst/>
                          <a:latin typeface="+mn-lt"/>
                          <a:ea typeface="+mn-ea"/>
                          <a:cs typeface="Leelawadee" panose="020B0502040204020203" pitchFamily="34" charset="-34"/>
                        </a:rPr>
                        <a:t>Build an inclusive workplace where diverse perspectives and experiences are prioritized, through the ‘How We Make Wakefern Inclusive’ initiative</a:t>
                      </a:r>
                      <a:endParaRPr lang="en-US" sz="1050" noProof="0">
                        <a:solidFill>
                          <a:srgbClr val="2B660F"/>
                        </a:solidFill>
                        <a:latin typeface="+mn-lt"/>
                        <a:cs typeface="Leelawadee" panose="020B0502040204020203" pitchFamily="34" charset="-34"/>
                      </a:endParaRP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marR="0" lvl="0" indent="-1206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noProof="0">
                          <a:solidFill>
                            <a:srgbClr val="2B660F"/>
                          </a:solidFill>
                          <a:highlight>
                            <a:srgbClr val="4FE2F3"/>
                          </a:highlight>
                          <a:latin typeface="+mn-lt"/>
                          <a:cs typeface="Leelawadee" panose="020B0502040204020203" pitchFamily="34" charset="-34"/>
                        </a:rPr>
                        <a:t>Goal:</a:t>
                      </a:r>
                      <a:r>
                        <a:rPr lang="en-US" sz="1050" noProof="0">
                          <a:solidFill>
                            <a:srgbClr val="2B660F"/>
                          </a:solidFill>
                          <a:latin typeface="+mn-lt"/>
                          <a:cs typeface="Leelawadee" panose="020B0502040204020203" pitchFamily="34" charset="-34"/>
                        </a:rPr>
                        <a:t> </a:t>
                      </a:r>
                      <a:r>
                        <a:rPr lang="en-US" sz="1050" kern="1200" noProof="0">
                          <a:solidFill>
                            <a:srgbClr val="2B660F"/>
                          </a:solidFill>
                          <a:latin typeface="+mn-lt"/>
                          <a:ea typeface="+mn-ea"/>
                          <a:cs typeface="Leelawadee" panose="020B0502040204020203" pitchFamily="34" charset="-34"/>
                        </a:rPr>
                        <a:t>Partner with environmental nonprofits and local organizations in communities for employees to volunteer and support cleanups and events</a:t>
                      </a:r>
                    </a:p>
                    <a:p>
                      <a:pPr marL="120650" marR="0" lvl="0" indent="-1206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050" noProof="0">
                          <a:solidFill>
                            <a:srgbClr val="2B660F"/>
                          </a:solidFill>
                          <a:highlight>
                            <a:srgbClr val="4FE2F3"/>
                          </a:highlight>
                          <a:latin typeface="+mn-lt"/>
                          <a:cs typeface="Leelawadee" panose="020B0502040204020203" pitchFamily="34" charset="-34"/>
                        </a:rPr>
                        <a:t>Goal:</a:t>
                      </a:r>
                      <a:r>
                        <a:rPr lang="en-US" sz="1050" noProof="0">
                          <a:solidFill>
                            <a:srgbClr val="2B660F"/>
                          </a:solidFill>
                          <a:latin typeface="+mn-lt"/>
                          <a:cs typeface="Leelawadee" panose="020B0502040204020203" pitchFamily="34" charset="-34"/>
                        </a:rPr>
                        <a:t> Gather </a:t>
                      </a:r>
                      <a:r>
                        <a:rPr lang="en-US" sz="1050" kern="1200" noProof="0">
                          <a:solidFill>
                            <a:srgbClr val="2B660F"/>
                          </a:solidFill>
                          <a:latin typeface="+mn-lt"/>
                          <a:ea typeface="+mn-ea"/>
                          <a:cs typeface="Leelawadee" panose="020B0502040204020203" pitchFamily="34" charset="-34"/>
                        </a:rPr>
                        <a:t>employees and members to </a:t>
                      </a:r>
                      <a:br>
                        <a:rPr lang="en-US" sz="1050" kern="1200" noProof="0">
                          <a:solidFill>
                            <a:srgbClr val="2B660F"/>
                          </a:solidFill>
                          <a:latin typeface="+mn-lt"/>
                          <a:ea typeface="+mn-ea"/>
                          <a:cs typeface="Leelawadee" panose="020B0502040204020203" pitchFamily="34" charset="-34"/>
                        </a:rPr>
                      </a:br>
                      <a:r>
                        <a:rPr lang="en-US" sz="1050" kern="1200" noProof="0">
                          <a:solidFill>
                            <a:srgbClr val="2B660F"/>
                          </a:solidFill>
                          <a:latin typeface="+mn-lt"/>
                          <a:ea typeface="+mn-ea"/>
                          <a:cs typeface="Leelawadee" panose="020B0502040204020203" pitchFamily="34" charset="-34"/>
                        </a:rPr>
                        <a:t>volunteer together on “green teams” to brainstorm and implement ways to make stores, facilities, operations </a:t>
                      </a:r>
                      <a:br>
                        <a:rPr lang="en-US" sz="1050" kern="1200" noProof="0">
                          <a:solidFill>
                            <a:srgbClr val="2B660F"/>
                          </a:solidFill>
                          <a:latin typeface="+mn-lt"/>
                          <a:ea typeface="+mn-ea"/>
                          <a:cs typeface="Leelawadee" panose="020B0502040204020203" pitchFamily="34" charset="-34"/>
                        </a:rPr>
                      </a:br>
                      <a:r>
                        <a:rPr lang="en-US" sz="1050" kern="1200" noProof="0">
                          <a:solidFill>
                            <a:srgbClr val="2B660F"/>
                          </a:solidFill>
                          <a:latin typeface="+mn-lt"/>
                          <a:ea typeface="+mn-ea"/>
                          <a:cs typeface="Leelawadee" panose="020B0502040204020203" pitchFamily="34" charset="-34"/>
                        </a:rPr>
                        <a:t>and communities more sustainable</a:t>
                      </a: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r h="1221503">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922F11"/>
                          </a:solidFill>
                          <a:latin typeface="+mj-lt"/>
                          <a:ea typeface="+mn-ea"/>
                          <a:cs typeface="Leelawadee"/>
                        </a:rPr>
                        <a:t>POSITIVE </a:t>
                      </a:r>
                      <a:br>
                        <a:rPr lang="en-US" sz="1400" kern="1200">
                          <a:solidFill>
                            <a:srgbClr val="922F11"/>
                          </a:solidFill>
                          <a:latin typeface="+mj-lt"/>
                          <a:ea typeface="+mn-ea"/>
                          <a:cs typeface="Leelawadee"/>
                        </a:rPr>
                      </a:br>
                      <a:r>
                        <a:rPr lang="en-US" sz="1400" kern="1200">
                          <a:solidFill>
                            <a:srgbClr val="922F11"/>
                          </a:solidFill>
                          <a:latin typeface="+mj-lt"/>
                          <a:ea typeface="+mn-ea"/>
                          <a:cs typeface="Leelawadee"/>
                        </a:rPr>
                        <a:t>CHOICES</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E6D26"/>
                    </a:solidFill>
                  </a:tcPr>
                </a:tc>
                <a:tc>
                  <a:txBody>
                    <a:bodyPr/>
                    <a:lstStyle/>
                    <a:p>
                      <a:pPr marL="120650" indent="-120650">
                        <a:buFont typeface="Arial" panose="020B0604020202020204" pitchFamily="34" charset="0"/>
                        <a:buChar char="•"/>
                      </a:pPr>
                      <a:r>
                        <a:rPr lang="en-US" sz="1050" noProof="0">
                          <a:solidFill>
                            <a:srgbClr val="2B660F"/>
                          </a:solidFill>
                          <a:highlight>
                            <a:srgbClr val="4FE2F3"/>
                          </a:highlight>
                          <a:latin typeface="+mn-lt"/>
                          <a:cs typeface="Leelawadee" panose="020B0502040204020203" pitchFamily="34" charset="-34"/>
                        </a:rPr>
                        <a:t>Goal:</a:t>
                      </a:r>
                      <a:r>
                        <a:rPr lang="en-US" sz="1050" noProof="0">
                          <a:solidFill>
                            <a:srgbClr val="2B660F"/>
                          </a:solidFill>
                          <a:latin typeface="+mn-lt"/>
                          <a:cs typeface="Leelawadee" panose="020B0502040204020203" pitchFamily="34" charset="-34"/>
                        </a:rPr>
                        <a:t> </a:t>
                      </a:r>
                      <a:r>
                        <a:rPr lang="en-US" sz="1050" kern="1200" noProof="0">
                          <a:solidFill>
                            <a:srgbClr val="2B660F"/>
                          </a:solidFill>
                          <a:latin typeface="+mn-lt"/>
                          <a:ea typeface="+mn-ea"/>
                          <a:cs typeface="Leelawadee" panose="020B0502040204020203" pitchFamily="34" charset="-34"/>
                        </a:rPr>
                        <a:t>Extend the number of private label products featuring a special How2Recycle® label, which clearly communicates recycling instructions to consumers</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50" b="0" i="1" u="none" strike="noStrike" kern="1200" cap="none" spc="0" normalizeH="0" baseline="0" noProof="0">
                          <a:ln>
                            <a:noFill/>
                          </a:ln>
                          <a:solidFill>
                            <a:srgbClr val="2B660F"/>
                          </a:solidFill>
                          <a:effectLst/>
                          <a:uLnTx/>
                          <a:uFillTx/>
                          <a:latin typeface="+mn-lt"/>
                          <a:ea typeface="+mn-ea"/>
                          <a:cs typeface="Leelawadee" panose="020B0502040204020203" pitchFamily="34" charset="-34"/>
                        </a:rPr>
                        <a:t>Not a focus area for the customer.</a:t>
                      </a:r>
                      <a:endParaRPr kumimoji="0" lang="en-US" sz="1050" b="0" i="1" u="none" strike="noStrike" kern="1200" cap="none" spc="0" normalizeH="0" baseline="0" noProof="0">
                        <a:ln>
                          <a:noFill/>
                        </a:ln>
                        <a:solidFill>
                          <a:srgbClr val="2B660F"/>
                        </a:solidFill>
                        <a:effectLst/>
                        <a:uLnTx/>
                        <a:uFillTx/>
                        <a:latin typeface="+mn-lt"/>
                        <a:ea typeface="+mn-ea"/>
                        <a:cs typeface="Leelawadee" panose="020B0502040204020203" pitchFamily="34" charset="-34"/>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50" b="0" i="1" u="none" strike="noStrike" kern="1200" cap="none" spc="0" normalizeH="0" baseline="0" noProof="0">
                          <a:ln>
                            <a:noFill/>
                          </a:ln>
                          <a:solidFill>
                            <a:srgbClr val="2B660F"/>
                          </a:solidFill>
                          <a:effectLst/>
                          <a:uLnTx/>
                          <a:uFillTx/>
                          <a:latin typeface="+mn-lt"/>
                          <a:ea typeface="+mn-ea"/>
                          <a:cs typeface="Leelawadee" panose="020B0502040204020203" pitchFamily="34" charset="-34"/>
                        </a:rPr>
                        <a:t>Not a focus area for the customer.</a:t>
                      </a:r>
                      <a:endParaRPr kumimoji="0" lang="en-US" sz="1050" b="0" i="1" u="none" strike="noStrike" kern="1200" cap="none" spc="0" normalizeH="0" baseline="0" noProof="0">
                        <a:ln>
                          <a:noFill/>
                        </a:ln>
                        <a:solidFill>
                          <a:srgbClr val="2B660F"/>
                        </a:solidFill>
                        <a:effectLst/>
                        <a:uLnTx/>
                        <a:uFillTx/>
                        <a:latin typeface="+mn-lt"/>
                        <a:ea typeface="+mn-ea"/>
                        <a:cs typeface="Leelawadee" panose="020B0502040204020203" pitchFamily="34" charset="-34"/>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40967922"/>
                  </a:ext>
                </a:extLst>
              </a:tr>
            </a:tbl>
          </a:graphicData>
        </a:graphic>
      </p:graphicFrame>
      <p:pic>
        <p:nvPicPr>
          <p:cNvPr id="20" name="Picture 19" descr="A logo of a leaf in a circle&#10;&#10;Description automatically generated">
            <a:extLst>
              <a:ext uri="{FF2B5EF4-FFF2-40B4-BE49-F238E27FC236}">
                <a16:creationId xmlns:a16="http://schemas.microsoft.com/office/drawing/2014/main" id="{3C02199B-1042-0828-83AB-6535C807DEE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pic>
        <p:nvPicPr>
          <p:cNvPr id="21" name="Picture 20" descr="A blue and green windmill with green arrows&#10;&#10;Description automatically generated">
            <a:extLst>
              <a:ext uri="{FF2B5EF4-FFF2-40B4-BE49-F238E27FC236}">
                <a16:creationId xmlns:a16="http://schemas.microsoft.com/office/drawing/2014/main" id="{C6A9F798-3E7D-052A-FA6C-587B4EA91D7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7884" y="2956884"/>
            <a:ext cx="556204" cy="604020"/>
          </a:xfrm>
          <a:prstGeom prst="rect">
            <a:avLst/>
          </a:prstGeom>
        </p:spPr>
      </p:pic>
      <p:pic>
        <p:nvPicPr>
          <p:cNvPr id="22" name="Picture 21" descr="A logo of a hand and a globe&#10;&#10;Description automatically generated">
            <a:extLst>
              <a:ext uri="{FF2B5EF4-FFF2-40B4-BE49-F238E27FC236}">
                <a16:creationId xmlns:a16="http://schemas.microsoft.com/office/drawing/2014/main" id="{B27B4EF7-B085-1E8B-7FAC-EE52D9F819D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27528" y="5523009"/>
            <a:ext cx="536916" cy="583072"/>
          </a:xfrm>
          <a:prstGeom prst="rect">
            <a:avLst/>
          </a:prstGeom>
        </p:spPr>
      </p:pic>
    </p:spTree>
    <p:extLst>
      <p:ext uri="{BB962C8B-B14F-4D97-AF65-F5344CB8AC3E}">
        <p14:creationId xmlns:p14="http://schemas.microsoft.com/office/powerpoint/2010/main" val="2028273267"/>
      </p:ext>
    </p:extLst>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7F5E46-C345-2B12-599D-D790F61806D2}"/>
            </a:ext>
          </a:extLst>
        </p:cNvPr>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1CD33E76-09FC-F009-FA67-A7084A84F77F}"/>
              </a:ext>
            </a:extLst>
          </p:cNvPr>
          <p:cNvGraphicFramePr>
            <a:graphicFrameLocks/>
          </p:cNvGraphicFramePr>
          <p:nvPr>
            <p:custDataLst>
              <p:tags r:id="rId1"/>
            </p:custDataLst>
            <p:extLst>
              <p:ext uri="{D42A27DB-BD31-4B8C-83A1-F6EECF244321}">
                <p14:modId xmlns:p14="http://schemas.microsoft.com/office/powerpoint/2010/main" val="19383331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3" name="think-cell data - do not delete" hidden="1">
                        <a:extLst>
                          <a:ext uri="{FF2B5EF4-FFF2-40B4-BE49-F238E27FC236}">
                            <a16:creationId xmlns:a16="http://schemas.microsoft.com/office/drawing/2014/main" id="{1CD33E76-09FC-F009-FA67-A7084A84F77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B77304C2-E0EE-C22B-84A4-0547A1B1084F}"/>
              </a:ext>
            </a:extLst>
          </p:cNvPr>
          <p:cNvSpPr>
            <a:spLocks noGrp="1"/>
          </p:cNvSpPr>
          <p:nvPr>
            <p:ph type="title"/>
          </p:nvPr>
        </p:nvSpPr>
        <p:spPr>
          <a:xfrm>
            <a:off x="304801" y="247650"/>
            <a:ext cx="9027886" cy="968375"/>
          </a:xfrm>
        </p:spPr>
        <p:txBody>
          <a:bodyPr vert="horz" rIns="0"/>
          <a:lstStyle/>
          <a:p>
            <a:pPr lvl="0"/>
            <a:r>
              <a:rPr lang="en-US" sz="2600"/>
              <a:t>COMMONALITY BETWEEN WAKEFERN’S AND PEP+ FOCUS AREAS​</a:t>
            </a:r>
            <a:br>
              <a:rPr lang="en-US" sz="2600"/>
            </a:br>
            <a:r>
              <a:rPr lang="en-US" sz="1800" i="1"/>
              <a:t>Allowing us to identify opportunities for collaboration, and therefore</a:t>
            </a:r>
            <a:br>
              <a:rPr lang="en-US" sz="1800" i="1"/>
            </a:br>
            <a:r>
              <a:rPr lang="en-US" sz="1800" i="1"/>
              <a:t>add value to our relationship</a:t>
            </a:r>
          </a:p>
        </p:txBody>
      </p:sp>
      <p:pic>
        <p:nvPicPr>
          <p:cNvPr id="12" name="Picture 2" descr="Wakefern Food Corporation - Wikipedia">
            <a:extLst>
              <a:ext uri="{FF2B5EF4-FFF2-40B4-BE49-F238E27FC236}">
                <a16:creationId xmlns:a16="http://schemas.microsoft.com/office/drawing/2014/main" id="{0E2EC8CB-E1C7-C2BB-A8C2-1DCDF96A8E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39730" y="290466"/>
            <a:ext cx="1347470" cy="450278"/>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Top Corners Rounded 12">
            <a:extLst>
              <a:ext uri="{FF2B5EF4-FFF2-40B4-BE49-F238E27FC236}">
                <a16:creationId xmlns:a16="http://schemas.microsoft.com/office/drawing/2014/main" id="{184A8AE5-D680-C714-585A-07EBC830D233}"/>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 name="Table 4">
            <a:extLst>
              <a:ext uri="{FF2B5EF4-FFF2-40B4-BE49-F238E27FC236}">
                <a16:creationId xmlns:a16="http://schemas.microsoft.com/office/drawing/2014/main" id="{475BD5E6-5E86-7C63-F789-3195F9FF5765}"/>
              </a:ext>
            </a:extLst>
          </p:cNvPr>
          <p:cNvGraphicFramePr>
            <a:graphicFrameLocks noGrp="1"/>
          </p:cNvGraphicFramePr>
          <p:nvPr>
            <p:extLst>
              <p:ext uri="{D42A27DB-BD31-4B8C-83A1-F6EECF244321}">
                <p14:modId xmlns:p14="http://schemas.microsoft.com/office/powerpoint/2010/main" val="17013625"/>
              </p:ext>
            </p:extLst>
          </p:nvPr>
        </p:nvGraphicFramePr>
        <p:xfrm>
          <a:off x="-7620" y="1148230"/>
          <a:ext cx="11986260" cy="4992419"/>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3332480">
                  <a:extLst>
                    <a:ext uri="{9D8B030D-6E8A-4147-A177-3AD203B41FA5}">
                      <a16:colId xmlns:a16="http://schemas.microsoft.com/office/drawing/2014/main" val="2382844442"/>
                    </a:ext>
                  </a:extLst>
                </a:gridCol>
                <a:gridCol w="3332480">
                  <a:extLst>
                    <a:ext uri="{9D8B030D-6E8A-4147-A177-3AD203B41FA5}">
                      <a16:colId xmlns:a16="http://schemas.microsoft.com/office/drawing/2014/main" val="2353111847"/>
                    </a:ext>
                  </a:extLst>
                </a:gridCol>
                <a:gridCol w="3332480">
                  <a:extLst>
                    <a:ext uri="{9D8B030D-6E8A-4147-A177-3AD203B41FA5}">
                      <a16:colId xmlns:a16="http://schemas.microsoft.com/office/drawing/2014/main" val="3958386930"/>
                    </a:ext>
                  </a:extLst>
                </a:gridCol>
              </a:tblGrid>
              <a:tr h="2273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Sustainability</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Community</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Volunteerism</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2177031">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marR="0" lvl="0" indent="-1206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noProof="0">
                          <a:solidFill>
                            <a:srgbClr val="2B660F"/>
                          </a:solidFill>
                          <a:highlight>
                            <a:srgbClr val="4FE2F3"/>
                          </a:highlight>
                          <a:latin typeface="+mn-lt"/>
                          <a:cs typeface="Leelawadee" panose="020B0502040204020203" pitchFamily="34" charset="-34"/>
                        </a:rPr>
                        <a:t>Goal:</a:t>
                      </a:r>
                      <a:r>
                        <a:rPr lang="en-US" sz="1050" noProof="0">
                          <a:solidFill>
                            <a:srgbClr val="2B660F"/>
                          </a:solidFill>
                          <a:latin typeface="+mn-lt"/>
                          <a:cs typeface="Leelawadee" panose="020B0502040204020203" pitchFamily="34" charset="-34"/>
                        </a:rPr>
                        <a:t> </a:t>
                      </a:r>
                      <a:r>
                        <a:rPr lang="en-US" sz="1050" kern="1200" noProof="0">
                          <a:solidFill>
                            <a:srgbClr val="2B660F"/>
                          </a:solidFill>
                          <a:latin typeface="+mn-lt"/>
                          <a:ea typeface="+mn-ea"/>
                          <a:cs typeface="Leelawadee" panose="020B0502040204020203" pitchFamily="34" charset="-34"/>
                        </a:rPr>
                        <a:t>Continue use of reusable plastic containers (RPCs) for transporting produce and other products from warehouses to stores</a:t>
                      </a:r>
                    </a:p>
                    <a:p>
                      <a:pPr marL="350838" lvl="1" indent="-176213">
                        <a:spcBef>
                          <a:spcPts val="400"/>
                        </a:spcBef>
                        <a:buClr>
                          <a:schemeClr val="tx1"/>
                        </a:buClr>
                        <a:buFont typeface="Wingdings" panose="05000000000000000000" pitchFamily="2" charset="2"/>
                        <a:buChar char="Ø"/>
                      </a:pPr>
                      <a:r>
                        <a:rPr lang="en-US" sz="1050" b="1" i="0" noProof="0">
                          <a:solidFill>
                            <a:srgbClr val="2B660F"/>
                          </a:solidFill>
                          <a:latin typeface="+mn-lt"/>
                          <a:cs typeface="Leelawadee" panose="020B0502040204020203" pitchFamily="34" charset="-34"/>
                        </a:rPr>
                        <a:t>pep+ </a:t>
                      </a:r>
                      <a:r>
                        <a:rPr lang="en-US" sz="1050" b="1" i="0" kern="1200" noProof="0">
                          <a:solidFill>
                            <a:srgbClr val="2B660F"/>
                          </a:solidFill>
                          <a:latin typeface="+mn-lt"/>
                          <a:ea typeface="+mn-ea"/>
                          <a:cs typeface="Leelawadee" panose="020B0502040204020203" pitchFamily="34" charset="-34"/>
                        </a:rPr>
                        <a:t>alignment: Achieve 97% or greater reusable, recyclable, or compostable (RRC) packaging by design by 2030 in our primary and secondary packaging in our key packaging markets</a:t>
                      </a:r>
                    </a:p>
                    <a:p>
                      <a:pPr marL="120650" indent="-120650" algn="l" defTabSz="914400" rtl="0" eaLnBrk="1" latinLnBrk="0" hangingPunct="1">
                        <a:spcBef>
                          <a:spcPts val="1000"/>
                        </a:spcBef>
                        <a:buFont typeface="Arial" panose="020B0604020202020204" pitchFamily="34" charset="0"/>
                        <a:buChar char="•"/>
                      </a:pPr>
                      <a:r>
                        <a:rPr lang="en-US" sz="1050" noProof="0">
                          <a:solidFill>
                            <a:srgbClr val="2B660F"/>
                          </a:solidFill>
                          <a:highlight>
                            <a:srgbClr val="4FE2F3"/>
                          </a:highlight>
                          <a:latin typeface="+mn-lt"/>
                          <a:cs typeface="Leelawadee" panose="020B0502040204020203" pitchFamily="34" charset="-34"/>
                        </a:rPr>
                        <a:t>Goal:</a:t>
                      </a:r>
                      <a:r>
                        <a:rPr lang="en-US" sz="1050" noProof="0">
                          <a:solidFill>
                            <a:srgbClr val="2B660F"/>
                          </a:solidFill>
                          <a:latin typeface="+mn-lt"/>
                          <a:cs typeface="Leelawadee" panose="020B0502040204020203" pitchFamily="34" charset="-34"/>
                        </a:rPr>
                        <a:t> </a:t>
                      </a:r>
                      <a:r>
                        <a:rPr lang="en-US" sz="1050" kern="1200" noProof="0">
                          <a:solidFill>
                            <a:srgbClr val="2B660F"/>
                          </a:solidFill>
                          <a:latin typeface="+mn-lt"/>
                          <a:ea typeface="+mn-ea"/>
                          <a:cs typeface="Leelawadee" panose="020B0502040204020203" pitchFamily="34" charset="-34"/>
                        </a:rPr>
                        <a:t>Ensure supply chains respect human rights, ensure safe living and working conditions, prohibit child or forced labor, and minimize any negative environmental and social impact of their practices</a:t>
                      </a:r>
                    </a:p>
                    <a:p>
                      <a:pPr marL="350838" lvl="1" indent="-176213" algn="l" defTabSz="914400" rtl="0" eaLnBrk="1" latinLnBrk="0" hangingPunct="1">
                        <a:spcBef>
                          <a:spcPts val="400"/>
                        </a:spcBef>
                        <a:buFont typeface="Wingdings" panose="05000000000000000000" pitchFamily="2" charset="2"/>
                        <a:buChar char="Ø"/>
                      </a:pPr>
                      <a:r>
                        <a:rPr lang="en-US" sz="1050" b="1" i="0" noProof="0">
                          <a:solidFill>
                            <a:srgbClr val="2B660F"/>
                          </a:solidFill>
                          <a:latin typeface="+mn-lt"/>
                          <a:cs typeface="Leelawadee" panose="020B0502040204020203" pitchFamily="34" charset="-34"/>
                        </a:rPr>
                        <a:t>pep+ alignment: </a:t>
                      </a:r>
                      <a:r>
                        <a:rPr lang="en-US" sz="1050" b="1" kern="1200" noProof="0">
                          <a:solidFill>
                            <a:srgbClr val="2B660F"/>
                          </a:solidFill>
                          <a:latin typeface="+mn-lt"/>
                          <a:ea typeface="+mn-ea"/>
                          <a:cs typeface="Leelawadee" panose="020B0502040204020203" pitchFamily="34" charset="-34"/>
                        </a:rPr>
                        <a:t>Promote fair and safe working conditions by advancing respect for human rights</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indent="-120650">
                        <a:buFont typeface="Arial" panose="020B0604020202020204" pitchFamily="34" charset="0"/>
                        <a:buChar char="•"/>
                      </a:pPr>
                      <a:r>
                        <a:rPr lang="en-US" sz="1050" noProof="0">
                          <a:solidFill>
                            <a:srgbClr val="2B660F"/>
                          </a:solidFill>
                          <a:highlight>
                            <a:srgbClr val="4FE2F3"/>
                          </a:highlight>
                          <a:latin typeface="+mn-lt"/>
                          <a:cs typeface="Leelawadee" panose="020B0502040204020203" pitchFamily="34" charset="-34"/>
                        </a:rPr>
                        <a:t>Goal:</a:t>
                      </a:r>
                      <a:r>
                        <a:rPr lang="en-US" sz="1050" noProof="0">
                          <a:solidFill>
                            <a:srgbClr val="2B660F"/>
                          </a:solidFill>
                          <a:latin typeface="+mn-lt"/>
                          <a:cs typeface="Leelawadee" panose="020B0502040204020203" pitchFamily="34" charset="-34"/>
                        </a:rPr>
                        <a:t> Work with associates, vendors, and customers to fight hunger </a:t>
                      </a:r>
                    </a:p>
                    <a:p>
                      <a:pPr marL="350838" lvl="1" indent="-176213">
                        <a:spcBef>
                          <a:spcPts val="400"/>
                        </a:spcBef>
                        <a:buFont typeface="Wingdings" panose="05000000000000000000" pitchFamily="2" charset="2"/>
                        <a:buChar char="Ø"/>
                      </a:pPr>
                      <a:r>
                        <a:rPr lang="en-US" sz="1050" b="1" i="0" noProof="0">
                          <a:solidFill>
                            <a:srgbClr val="2B660F"/>
                          </a:solidFill>
                          <a:latin typeface="+mn-lt"/>
                          <a:cs typeface="Leelawadee" panose="020B0502040204020203" pitchFamily="34" charset="-34"/>
                        </a:rPr>
                        <a:t>pep+ alignment: </a:t>
                      </a:r>
                      <a:r>
                        <a:rPr lang="en-US" sz="1050" b="1" noProof="0">
                          <a:solidFill>
                            <a:srgbClr val="2B660F"/>
                          </a:solidFill>
                          <a:latin typeface="+mn-lt"/>
                          <a:cs typeface="Leelawadee" panose="020B0502040204020203" pitchFamily="34" charset="-34"/>
                        </a:rPr>
                        <a:t>Partner with communities to advance food security and make nutritious food accessible to 50 million people</a:t>
                      </a: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marR="0" lvl="0" indent="-1206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noProof="0">
                          <a:solidFill>
                            <a:srgbClr val="2B660F"/>
                          </a:solidFill>
                          <a:highlight>
                            <a:srgbClr val="4FE2F3"/>
                          </a:highlight>
                          <a:latin typeface="+mn-lt"/>
                          <a:cs typeface="Leelawadee" panose="020B0502040204020203" pitchFamily="34" charset="-34"/>
                        </a:rPr>
                        <a:t>Goal:</a:t>
                      </a:r>
                      <a:r>
                        <a:rPr lang="en-US" sz="1050" noProof="0">
                          <a:solidFill>
                            <a:srgbClr val="2B660F"/>
                          </a:solidFill>
                          <a:latin typeface="+mn-lt"/>
                          <a:cs typeface="Leelawadee" panose="020B0502040204020203" pitchFamily="34" charset="-34"/>
                        </a:rPr>
                        <a:t> Gather </a:t>
                      </a:r>
                      <a:r>
                        <a:rPr lang="en-US" sz="1050" kern="1200" noProof="0">
                          <a:solidFill>
                            <a:srgbClr val="2B660F"/>
                          </a:solidFill>
                          <a:latin typeface="+mn-lt"/>
                          <a:ea typeface="+mn-ea"/>
                          <a:cs typeface="Leelawadee" panose="020B0502040204020203" pitchFamily="34" charset="-34"/>
                        </a:rPr>
                        <a:t>employees and members to volunteer together on “green teams” to brainstorm and implement ways to make stores, facilities, operations and communities more sustainable</a:t>
                      </a:r>
                    </a:p>
                    <a:p>
                      <a:pPr marL="350838" marR="0" lvl="1" indent="-176213" algn="l" defTabSz="914400" rtl="0" eaLnBrk="1" fontAlgn="auto" latinLnBrk="0" hangingPunct="1">
                        <a:lnSpc>
                          <a:spcPct val="100000"/>
                        </a:lnSpc>
                        <a:spcBef>
                          <a:spcPts val="400"/>
                        </a:spcBef>
                        <a:spcAft>
                          <a:spcPts val="0"/>
                        </a:spcAft>
                        <a:buClrTx/>
                        <a:buSzTx/>
                        <a:buFont typeface="Wingdings" panose="05000000000000000000" pitchFamily="2" charset="2"/>
                        <a:buChar char="Ø"/>
                        <a:tabLst/>
                        <a:defRPr/>
                      </a:pPr>
                      <a:r>
                        <a:rPr lang="en-US" sz="1050" b="1" i="0" noProof="0">
                          <a:solidFill>
                            <a:srgbClr val="2B660F"/>
                          </a:solidFill>
                          <a:latin typeface="+mn-lt"/>
                          <a:cs typeface="Leelawadee" panose="020B0502040204020203" pitchFamily="34" charset="-34"/>
                        </a:rPr>
                        <a:t>pep+ alignment: </a:t>
                      </a:r>
                      <a:r>
                        <a:rPr lang="en-US" sz="1050" b="1" kern="1200" noProof="0">
                          <a:solidFill>
                            <a:srgbClr val="2B660F"/>
                          </a:solidFill>
                          <a:latin typeface="+mn-lt"/>
                          <a:ea typeface="+mn-ea"/>
                          <a:cs typeface="Leelawadee" panose="020B0502040204020203" pitchFamily="34" charset="-34"/>
                        </a:rPr>
                        <a:t>Empower our associates with the resources and time needed to build and cultivate prosperity in our communities</a:t>
                      </a: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2390951">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922F11"/>
                          </a:solidFill>
                          <a:latin typeface="+mj-lt"/>
                          <a:ea typeface="+mn-ea"/>
                          <a:cs typeface="Leelawadee"/>
                        </a:rPr>
                        <a:t>POSITIVE </a:t>
                      </a:r>
                      <a:br>
                        <a:rPr lang="en-US" sz="1400" kern="1200">
                          <a:solidFill>
                            <a:srgbClr val="922F11"/>
                          </a:solidFill>
                          <a:latin typeface="+mj-lt"/>
                          <a:ea typeface="+mn-ea"/>
                          <a:cs typeface="Leelawadee"/>
                        </a:rPr>
                      </a:br>
                      <a:r>
                        <a:rPr lang="en-US" sz="1400" kern="1200">
                          <a:solidFill>
                            <a:srgbClr val="922F11"/>
                          </a:solidFill>
                          <a:latin typeface="+mj-lt"/>
                          <a:ea typeface="+mn-ea"/>
                          <a:cs typeface="Leelawadee"/>
                        </a:rPr>
                        <a:t>CHOICES</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E6D26"/>
                    </a:solidFill>
                  </a:tcPr>
                </a:tc>
                <a:tc>
                  <a:txBody>
                    <a:bodyPr/>
                    <a:lstStyle/>
                    <a:p>
                      <a:pPr marL="120650" indent="-120650">
                        <a:buFont typeface="Arial" panose="020B0604020202020204" pitchFamily="34" charset="0"/>
                        <a:buChar char="•"/>
                      </a:pPr>
                      <a:r>
                        <a:rPr lang="en-US" sz="1050" noProof="0">
                          <a:solidFill>
                            <a:srgbClr val="2B660F"/>
                          </a:solidFill>
                          <a:highlight>
                            <a:srgbClr val="4FE2F3"/>
                          </a:highlight>
                          <a:latin typeface="+mn-lt"/>
                          <a:cs typeface="Leelawadee" panose="020B0502040204020203" pitchFamily="34" charset="-34"/>
                        </a:rPr>
                        <a:t>Goal:</a:t>
                      </a:r>
                      <a:r>
                        <a:rPr lang="en-US" sz="1050" noProof="0">
                          <a:solidFill>
                            <a:srgbClr val="2B660F"/>
                          </a:solidFill>
                          <a:latin typeface="+mn-lt"/>
                          <a:cs typeface="Leelawadee" panose="020B0502040204020203" pitchFamily="34" charset="-34"/>
                        </a:rPr>
                        <a:t> </a:t>
                      </a:r>
                      <a:r>
                        <a:rPr lang="en-US" sz="1050" kern="1200" noProof="0">
                          <a:solidFill>
                            <a:srgbClr val="2B660F"/>
                          </a:solidFill>
                          <a:latin typeface="+mn-lt"/>
                          <a:ea typeface="+mn-ea"/>
                          <a:cs typeface="Leelawadee" panose="020B0502040204020203" pitchFamily="34" charset="-34"/>
                        </a:rPr>
                        <a:t>Extend the number of private label products featuring a special How2Recycle® label, which clearly communicates recycling instructions to consumers</a:t>
                      </a:r>
                    </a:p>
                    <a:p>
                      <a:pPr marL="350838" lvl="1" indent="-176213">
                        <a:spcBef>
                          <a:spcPts val="400"/>
                        </a:spcBef>
                        <a:buFont typeface="Wingdings" panose="05000000000000000000" pitchFamily="2" charset="2"/>
                        <a:buChar char="Ø"/>
                      </a:pPr>
                      <a:r>
                        <a:rPr lang="en-US" sz="1050" b="1" i="0" noProof="0">
                          <a:solidFill>
                            <a:srgbClr val="2B660F"/>
                          </a:solidFill>
                          <a:latin typeface="+mn-lt"/>
                          <a:cs typeface="Leelawadee" panose="020B0502040204020203" pitchFamily="34" charset="-34"/>
                        </a:rPr>
                        <a:t>pep+ alignment: </a:t>
                      </a:r>
                      <a:r>
                        <a:rPr lang="en-US" sz="1050" b="1" kern="1200" noProof="0">
                          <a:solidFill>
                            <a:srgbClr val="2B660F"/>
                          </a:solidFill>
                          <a:latin typeface="+mn-lt"/>
                          <a:ea typeface="+mn-ea"/>
                          <a:cs typeface="Leelawadee" panose="020B0502040204020203" pitchFamily="34" charset="-34"/>
                        </a:rPr>
                        <a:t>Leverage our scaled brands to embody and amplify positive outcomes for the planet and people, including empowering consumers with transparent environmental </a:t>
                      </a:r>
                      <a:br>
                        <a:rPr lang="en-US" sz="1050" b="1" kern="1200" noProof="0">
                          <a:solidFill>
                            <a:srgbClr val="2B660F"/>
                          </a:solidFill>
                          <a:latin typeface="+mn-lt"/>
                          <a:ea typeface="+mn-ea"/>
                          <a:cs typeface="Leelawadee" panose="020B0502040204020203" pitchFamily="34" charset="-34"/>
                        </a:rPr>
                      </a:br>
                      <a:r>
                        <a:rPr lang="en-US" sz="1050" b="1" kern="1200" noProof="0">
                          <a:solidFill>
                            <a:srgbClr val="2B660F"/>
                          </a:solidFill>
                          <a:latin typeface="+mn-lt"/>
                          <a:ea typeface="+mn-ea"/>
                          <a:cs typeface="Leelawadee" panose="020B0502040204020203" pitchFamily="34" charset="-34"/>
                        </a:rPr>
                        <a:t>labeling on our key products</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50" b="0" i="1" u="none" strike="noStrike" kern="1200" cap="none" spc="0" normalizeH="0" baseline="0" noProof="0">
                          <a:ln>
                            <a:noFill/>
                          </a:ln>
                          <a:solidFill>
                            <a:srgbClr val="2B660F"/>
                          </a:solidFill>
                          <a:effectLst/>
                          <a:uLnTx/>
                          <a:uFillTx/>
                          <a:latin typeface="+mn-lt"/>
                          <a:ea typeface="+mn-ea"/>
                          <a:cs typeface="Leelawadee" panose="020B0502040204020203" pitchFamily="34" charset="-34"/>
                        </a:rPr>
                        <a:t>No commonalities.</a:t>
                      </a: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50" b="0" i="1" u="none" strike="noStrike" kern="1200" cap="none" spc="0" normalizeH="0" baseline="0" noProof="0">
                          <a:ln>
                            <a:noFill/>
                          </a:ln>
                          <a:solidFill>
                            <a:srgbClr val="2B660F"/>
                          </a:solidFill>
                          <a:effectLst/>
                          <a:uLnTx/>
                          <a:uFillTx/>
                          <a:latin typeface="+mn-lt"/>
                          <a:ea typeface="+mn-ea"/>
                          <a:cs typeface="Leelawadee" panose="020B0502040204020203" pitchFamily="34" charset="-34"/>
                        </a:rPr>
                        <a:t>No commonalities.</a:t>
                      </a: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bl>
          </a:graphicData>
        </a:graphic>
      </p:graphicFrame>
      <p:pic>
        <p:nvPicPr>
          <p:cNvPr id="15" name="Picture 14" descr="A blue and green windmill with green arrows&#10;&#10;Description automatically generated">
            <a:extLst>
              <a:ext uri="{FF2B5EF4-FFF2-40B4-BE49-F238E27FC236}">
                <a16:creationId xmlns:a16="http://schemas.microsoft.com/office/drawing/2014/main" id="{17DD2FE8-6CE0-3E16-EAA9-EAA2C26FDEE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pic>
        <p:nvPicPr>
          <p:cNvPr id="16" name="Picture 15" descr="A logo of a hand and a globe&#10;&#10;Description automatically generated">
            <a:extLst>
              <a:ext uri="{FF2B5EF4-FFF2-40B4-BE49-F238E27FC236}">
                <a16:creationId xmlns:a16="http://schemas.microsoft.com/office/drawing/2014/main" id="{A5732321-2815-E313-31FA-507BECA1E5D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37172" y="4284444"/>
            <a:ext cx="536916" cy="583072"/>
          </a:xfrm>
          <a:prstGeom prst="rect">
            <a:avLst/>
          </a:prstGeom>
        </p:spPr>
      </p:pic>
      <p:sp>
        <p:nvSpPr>
          <p:cNvPr id="17" name="TextBox 16">
            <a:extLst>
              <a:ext uri="{FF2B5EF4-FFF2-40B4-BE49-F238E27FC236}">
                <a16:creationId xmlns:a16="http://schemas.microsoft.com/office/drawing/2014/main" id="{7460F8B0-533A-8E0A-A8A6-8AB28592B79C}"/>
              </a:ext>
            </a:extLst>
          </p:cNvPr>
          <p:cNvSpPr txBox="1"/>
          <p:nvPr/>
        </p:nvSpPr>
        <p:spPr>
          <a:xfrm>
            <a:off x="8282940" y="6269189"/>
            <a:ext cx="3041967" cy="506261"/>
          </a:xfrm>
          <a:prstGeom prst="rect">
            <a:avLst/>
          </a:prstGeom>
          <a:solidFill>
            <a:srgbClr val="8EBC29"/>
          </a:solidFill>
        </p:spPr>
        <p:txBody>
          <a:bodyPr wrap="square" rtlCol="0" anchor="ctr">
            <a:noAutofit/>
          </a:bodyPr>
          <a:lstStyle/>
          <a:p>
            <a:pPr lvl="0" algn="ctr">
              <a:defRPr/>
            </a:pPr>
            <a:r>
              <a:rPr lang="en-US" sz="1050" i="1" kern="0">
                <a:solidFill>
                  <a:schemeClr val="bg1"/>
                </a:solidFill>
                <a:cs typeface="Leelawadee" panose="020B0502040204020203" pitchFamily="34" charset="-34"/>
              </a:rPr>
              <a:t>No common focus areas were identified across </a:t>
            </a:r>
          </a:p>
          <a:p>
            <a:pPr lvl="0" algn="ctr">
              <a:defRPr/>
            </a:pPr>
            <a:r>
              <a:rPr lang="en-US" sz="1050" i="1" kern="0">
                <a:solidFill>
                  <a:schemeClr val="bg1"/>
                </a:solidFill>
                <a:cs typeface="Leelawadee" panose="020B0502040204020203" pitchFamily="34" charset="-34"/>
              </a:rPr>
              <a:t>Positive Agriculture (PepsiCo).</a:t>
            </a:r>
          </a:p>
        </p:txBody>
      </p:sp>
    </p:spTree>
    <p:extLst>
      <p:ext uri="{BB962C8B-B14F-4D97-AF65-F5344CB8AC3E}">
        <p14:creationId xmlns:p14="http://schemas.microsoft.com/office/powerpoint/2010/main" val="3286778660"/>
      </p:ext>
    </p:extLst>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Walmart Logo PNG White image for Free Download">
            <a:extLst>
              <a:ext uri="{FF2B5EF4-FFF2-40B4-BE49-F238E27FC236}">
                <a16:creationId xmlns:a16="http://schemas.microsoft.com/office/drawing/2014/main" id="{44FBB55B-267C-5077-4F40-510823DAB0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798312"/>
            <a:ext cx="5194300" cy="1261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4887294"/>
      </p:ext>
    </p:extLst>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23871B-7113-0C80-18C1-9A8CB3396366}"/>
            </a:ext>
          </a:extLst>
        </p:cNvPr>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5A0E9110-3F2B-AE23-5177-36D30B023D23}"/>
              </a:ext>
            </a:extLst>
          </p:cNvPr>
          <p:cNvGraphicFramePr>
            <a:graphicFrameLocks/>
          </p:cNvGraphicFramePr>
          <p:nvPr>
            <p:custDataLst>
              <p:tags r:id="rId1"/>
            </p:custDataLst>
            <p:extLst>
              <p:ext uri="{D42A27DB-BD31-4B8C-83A1-F6EECF244321}">
                <p14:modId xmlns:p14="http://schemas.microsoft.com/office/powerpoint/2010/main" val="32934012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8" name="think-cell data - do not delete" hidden="1">
                        <a:extLst>
                          <a:ext uri="{FF2B5EF4-FFF2-40B4-BE49-F238E27FC236}">
                            <a16:creationId xmlns:a16="http://schemas.microsoft.com/office/drawing/2014/main" id="{5A0E9110-3F2B-AE23-5177-36D30B023D2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Rectangle: Single Corner Rounded 8">
            <a:extLst>
              <a:ext uri="{FF2B5EF4-FFF2-40B4-BE49-F238E27FC236}">
                <a16:creationId xmlns:a16="http://schemas.microsoft.com/office/drawing/2014/main" id="{FFE32215-A1F9-F046-72CC-5F365E109D1A}"/>
              </a:ext>
            </a:extLst>
          </p:cNvPr>
          <p:cNvSpPr>
            <a:spLocks/>
          </p:cNvSpPr>
          <p:nvPr/>
        </p:nvSpPr>
        <p:spPr>
          <a:xfrm>
            <a:off x="6300438" y="825872"/>
            <a:ext cx="5852160" cy="66792"/>
          </a:xfrm>
          <a:prstGeom prst="round1Rect">
            <a:avLst>
              <a:gd name="adj" fmla="val 3618"/>
            </a:avLst>
          </a:prstGeom>
          <a:solidFill>
            <a:srgbClr val="0F440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182880" numCol="1" spcCol="38100" rtlCol="0" anchor="b">
            <a:noAutofit/>
          </a:bodyPr>
          <a:lstStyle/>
          <a:p>
            <a:pPr defTabSz="914400"/>
            <a:r>
              <a:rPr kumimoji="0" lang="en-US" sz="3200" b="0" i="0" u="none" strike="noStrike" kern="1200" cap="all" spc="0" normalizeH="0" baseline="0" noProof="0">
                <a:ln>
                  <a:noFill/>
                </a:ln>
                <a:solidFill>
                  <a:srgbClr val="0F440E"/>
                </a:solidFill>
                <a:effectLst/>
                <a:uLnTx/>
                <a:uFillTx/>
                <a:latin typeface="GT Pressura LCG Black"/>
                <a:ea typeface="+mj-ea"/>
                <a:cs typeface="+mj-cs"/>
              </a:rPr>
              <a:t>Walmart Insights:</a:t>
            </a:r>
          </a:p>
        </p:txBody>
      </p:sp>
      <p:pic>
        <p:nvPicPr>
          <p:cNvPr id="10" name="Picture 9">
            <a:extLst>
              <a:ext uri="{FF2B5EF4-FFF2-40B4-BE49-F238E27FC236}">
                <a16:creationId xmlns:a16="http://schemas.microsoft.com/office/drawing/2014/main" id="{D63DD0F9-19FC-6512-C890-461682F473AE}"/>
              </a:ext>
            </a:extLst>
          </p:cNvPr>
          <p:cNvPicPr>
            <a:picLocks noChangeAspect="1"/>
          </p:cNvPicPr>
          <p:nvPr/>
        </p:nvPicPr>
        <p:blipFill>
          <a:blip r:embed="rId6"/>
          <a:srcRect l="24821" r="18929"/>
          <a:stretch>
            <a:fillRect/>
          </a:stretch>
        </p:blipFill>
        <p:spPr>
          <a:xfrm rot="16200000">
            <a:off x="2520059" y="3282059"/>
            <a:ext cx="6857999" cy="293883"/>
          </a:xfrm>
          <a:custGeom>
            <a:avLst/>
            <a:gdLst>
              <a:gd name="connsiteX0" fmla="*/ 6857999 w 6857999"/>
              <a:gd name="connsiteY0" fmla="*/ 0 h 293883"/>
              <a:gd name="connsiteX1" fmla="*/ 6857999 w 6857999"/>
              <a:gd name="connsiteY1" fmla="*/ 293883 h 293883"/>
              <a:gd name="connsiteX2" fmla="*/ 0 w 6857999"/>
              <a:gd name="connsiteY2" fmla="*/ 293883 h 293883"/>
              <a:gd name="connsiteX3" fmla="*/ 0 w 6857999"/>
              <a:gd name="connsiteY3" fmla="*/ 0 h 293883"/>
            </a:gdLst>
            <a:ahLst/>
            <a:cxnLst>
              <a:cxn ang="0">
                <a:pos x="connsiteX0" y="connsiteY0"/>
              </a:cxn>
              <a:cxn ang="0">
                <a:pos x="connsiteX1" y="connsiteY1"/>
              </a:cxn>
              <a:cxn ang="0">
                <a:pos x="connsiteX2" y="connsiteY2"/>
              </a:cxn>
              <a:cxn ang="0">
                <a:pos x="connsiteX3" y="connsiteY3"/>
              </a:cxn>
            </a:cxnLst>
            <a:rect l="l" t="t" r="r" b="b"/>
            <a:pathLst>
              <a:path w="6857999" h="293883">
                <a:moveTo>
                  <a:pt x="6857999" y="0"/>
                </a:moveTo>
                <a:lnTo>
                  <a:pt x="6857999" y="293883"/>
                </a:lnTo>
                <a:lnTo>
                  <a:pt x="0" y="293883"/>
                </a:lnTo>
                <a:lnTo>
                  <a:pt x="0" y="0"/>
                </a:lnTo>
                <a:close/>
              </a:path>
            </a:pathLst>
          </a:custGeom>
          <a:effectLst>
            <a:outerShdw blurRad="50800" dist="38100" dir="10800000" algn="r" rotWithShape="0">
              <a:prstClr val="black">
                <a:alpha val="20000"/>
              </a:prstClr>
            </a:outerShdw>
          </a:effectLst>
        </p:spPr>
      </p:pic>
      <p:sp>
        <p:nvSpPr>
          <p:cNvPr id="11" name="Rectangle: Rounded Corners 10">
            <a:extLst>
              <a:ext uri="{FF2B5EF4-FFF2-40B4-BE49-F238E27FC236}">
                <a16:creationId xmlns:a16="http://schemas.microsoft.com/office/drawing/2014/main" id="{0893A767-6738-8AFD-1339-C2B512D62356}"/>
              </a:ext>
            </a:extLst>
          </p:cNvPr>
          <p:cNvSpPr>
            <a:spLocks/>
          </p:cNvSpPr>
          <p:nvPr/>
        </p:nvSpPr>
        <p:spPr>
          <a:xfrm rot="10800000" flipH="1" flipV="1">
            <a:off x="6300438" y="1062650"/>
            <a:ext cx="5586761" cy="1629105"/>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pPr>
              <a:defRPr/>
            </a:pPr>
            <a:r>
              <a:rPr lang="en-US" sz="2000" b="1">
                <a:solidFill>
                  <a:srgbClr val="8EBC29"/>
                </a:solidFill>
              </a:rPr>
              <a:t>Climate</a:t>
            </a:r>
          </a:p>
        </p:txBody>
      </p:sp>
      <p:sp>
        <p:nvSpPr>
          <p:cNvPr id="12" name="Oval 11">
            <a:extLst>
              <a:ext uri="{FF2B5EF4-FFF2-40B4-BE49-F238E27FC236}">
                <a16:creationId xmlns:a16="http://schemas.microsoft.com/office/drawing/2014/main" id="{F12CF22A-FACB-944F-3409-8E99FDC1399B}"/>
              </a:ext>
            </a:extLst>
          </p:cNvPr>
          <p:cNvSpPr/>
          <p:nvPr/>
        </p:nvSpPr>
        <p:spPr>
          <a:xfrm>
            <a:off x="6375234" y="1139687"/>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576B2120-B88C-FB3F-8541-0F83FA3D6F79}"/>
              </a:ext>
            </a:extLst>
          </p:cNvPr>
          <p:cNvSpPr>
            <a:spLocks/>
          </p:cNvSpPr>
          <p:nvPr/>
        </p:nvSpPr>
        <p:spPr>
          <a:xfrm rot="10800000" flipH="1" flipV="1">
            <a:off x="6386385" y="1679433"/>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fontAlgn="base">
              <a:defRPr/>
            </a:pPr>
            <a:r>
              <a:rPr lang="en-US" sz="1400">
                <a:solidFill>
                  <a:schemeClr val="bg1"/>
                </a:solidFill>
              </a:rPr>
              <a:t>Both Walmart and PepsiCo have set ambitious, time-bound focus areas across emissions and energy to drive sustainability across their operations and supply chains. </a:t>
            </a:r>
          </a:p>
        </p:txBody>
      </p:sp>
      <p:sp>
        <p:nvSpPr>
          <p:cNvPr id="14" name="Rectangle: Rounded Corners 13">
            <a:extLst>
              <a:ext uri="{FF2B5EF4-FFF2-40B4-BE49-F238E27FC236}">
                <a16:creationId xmlns:a16="http://schemas.microsoft.com/office/drawing/2014/main" id="{D7637697-CDBA-B1C0-D6D2-E357C8A4CFA2}"/>
              </a:ext>
            </a:extLst>
          </p:cNvPr>
          <p:cNvSpPr>
            <a:spLocks/>
          </p:cNvSpPr>
          <p:nvPr/>
        </p:nvSpPr>
        <p:spPr>
          <a:xfrm rot="10800000" flipH="1" flipV="1">
            <a:off x="6300438" y="2779938"/>
            <a:ext cx="5586761" cy="1629105"/>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pPr>
              <a:defRPr/>
            </a:pPr>
            <a:r>
              <a:rPr lang="en-US" sz="2000" b="1">
                <a:solidFill>
                  <a:srgbClr val="8EBC29"/>
                </a:solidFill>
              </a:rPr>
              <a:t>Packaging</a:t>
            </a:r>
          </a:p>
        </p:txBody>
      </p:sp>
      <p:sp>
        <p:nvSpPr>
          <p:cNvPr id="15" name="Oval 14">
            <a:extLst>
              <a:ext uri="{FF2B5EF4-FFF2-40B4-BE49-F238E27FC236}">
                <a16:creationId xmlns:a16="http://schemas.microsoft.com/office/drawing/2014/main" id="{DC4FD945-F143-59C3-401B-CD2CE5EE2E7A}"/>
              </a:ext>
            </a:extLst>
          </p:cNvPr>
          <p:cNvSpPr/>
          <p:nvPr/>
        </p:nvSpPr>
        <p:spPr>
          <a:xfrm>
            <a:off x="6375234" y="2856975"/>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533D0119-A417-2397-D219-BA9E57E9E2D7}"/>
              </a:ext>
            </a:extLst>
          </p:cNvPr>
          <p:cNvSpPr>
            <a:spLocks/>
          </p:cNvSpPr>
          <p:nvPr/>
        </p:nvSpPr>
        <p:spPr>
          <a:xfrm rot="10800000" flipH="1" flipV="1">
            <a:off x="6386385" y="3336416"/>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fontAlgn="base">
              <a:defRPr/>
            </a:pPr>
            <a:r>
              <a:rPr lang="en-US" sz="1400">
                <a:solidFill>
                  <a:schemeClr val="bg1"/>
                </a:solidFill>
              </a:rPr>
              <a:t>Walmart and PepsiCo both prioritize recyclable packaging, reducing plastic use, and increasing recycled content to support circular economy focus areas.</a:t>
            </a:r>
          </a:p>
        </p:txBody>
      </p:sp>
      <p:sp>
        <p:nvSpPr>
          <p:cNvPr id="17" name="Rectangle: Rounded Corners 16">
            <a:extLst>
              <a:ext uri="{FF2B5EF4-FFF2-40B4-BE49-F238E27FC236}">
                <a16:creationId xmlns:a16="http://schemas.microsoft.com/office/drawing/2014/main" id="{DF90D07B-3E1D-44D6-91DC-DD512F29D5DD}"/>
              </a:ext>
            </a:extLst>
          </p:cNvPr>
          <p:cNvSpPr>
            <a:spLocks/>
          </p:cNvSpPr>
          <p:nvPr/>
        </p:nvSpPr>
        <p:spPr>
          <a:xfrm rot="10800000" flipH="1" flipV="1">
            <a:off x="6300438" y="4508377"/>
            <a:ext cx="5586761" cy="1629105"/>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pPr>
              <a:defRPr/>
            </a:pPr>
            <a:r>
              <a:rPr lang="en-US" sz="2000" b="1">
                <a:solidFill>
                  <a:srgbClr val="8EBC29"/>
                </a:solidFill>
              </a:rPr>
              <a:t>People</a:t>
            </a:r>
          </a:p>
        </p:txBody>
      </p:sp>
      <p:sp>
        <p:nvSpPr>
          <p:cNvPr id="18" name="Oval 17">
            <a:extLst>
              <a:ext uri="{FF2B5EF4-FFF2-40B4-BE49-F238E27FC236}">
                <a16:creationId xmlns:a16="http://schemas.microsoft.com/office/drawing/2014/main" id="{35277F62-F7A7-A1E5-0094-78B320C77DC8}"/>
              </a:ext>
            </a:extLst>
          </p:cNvPr>
          <p:cNvSpPr/>
          <p:nvPr/>
        </p:nvSpPr>
        <p:spPr>
          <a:xfrm>
            <a:off x="6375234" y="4585414"/>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2ED39F5D-1281-EA5D-7E31-0E7AD178DE13}"/>
              </a:ext>
            </a:extLst>
          </p:cNvPr>
          <p:cNvSpPr>
            <a:spLocks/>
          </p:cNvSpPr>
          <p:nvPr/>
        </p:nvSpPr>
        <p:spPr>
          <a:xfrm rot="10800000" flipH="1" flipV="1">
            <a:off x="6386385" y="5125160"/>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a:defRPr/>
            </a:pPr>
            <a:r>
              <a:rPr lang="en-US" sz="1400">
                <a:solidFill>
                  <a:schemeClr val="bg1"/>
                </a:solidFill>
              </a:rPr>
              <a:t>The Organizations have clear goals to invest in both their own people, such as training and skills development, and wider investment into local communities and economies.</a:t>
            </a:r>
          </a:p>
        </p:txBody>
      </p:sp>
      <p:pic>
        <p:nvPicPr>
          <p:cNvPr id="20" name="Picture 6">
            <a:extLst>
              <a:ext uri="{FF2B5EF4-FFF2-40B4-BE49-F238E27FC236}">
                <a16:creationId xmlns:a16="http://schemas.microsoft.com/office/drawing/2014/main" id="{C89AA5B7-9F0F-E8F9-D1D0-A2285EBD98F8}"/>
              </a:ext>
            </a:extLst>
          </p:cNvPr>
          <p:cNvPicPr>
            <a:picLocks noGrp="1" noChangeAspect="1" noChangeArrowheads="1"/>
          </p:cNvPicPr>
          <p:nvPr>
            <p:ph type="pic" sz="quarter" idx="14"/>
          </p:nvPr>
        </p:nvPicPr>
        <p:blipFill rotWithShape="1">
          <a:blip r:embed="rId7">
            <a:extLst>
              <a:ext uri="{28A0092B-C50C-407E-A947-70E740481C1C}">
                <a14:useLocalDpi xmlns:a14="http://schemas.microsoft.com/office/drawing/2010/main" val="0"/>
              </a:ext>
            </a:extLst>
          </a:blip>
          <a:srcRect l="-5818" t="-214550" r="-10545" b="-230914"/>
          <a:stretch>
            <a:fillRect/>
          </a:stretch>
        </p:blipFill>
        <p:spPr bwMode="auto">
          <a:xfrm>
            <a:off x="0" y="0"/>
            <a:ext cx="6096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Graphic 2">
            <a:extLst>
              <a:ext uri="{FF2B5EF4-FFF2-40B4-BE49-F238E27FC236}">
                <a16:creationId xmlns:a16="http://schemas.microsoft.com/office/drawing/2014/main" id="{BB9A1CD5-4548-1AE7-4E0D-33F3BE702D2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32926" y="2914666"/>
            <a:ext cx="291101" cy="291101"/>
          </a:xfrm>
          <a:prstGeom prst="rect">
            <a:avLst/>
          </a:prstGeom>
        </p:spPr>
      </p:pic>
      <p:pic>
        <p:nvPicPr>
          <p:cNvPr id="4" name="Graphic 3">
            <a:extLst>
              <a:ext uri="{FF2B5EF4-FFF2-40B4-BE49-F238E27FC236}">
                <a16:creationId xmlns:a16="http://schemas.microsoft.com/office/drawing/2014/main" id="{D8AEE62C-4AB1-336F-5F45-90E01EE0B3A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444915" y="1209368"/>
            <a:ext cx="267122" cy="267122"/>
          </a:xfrm>
          <a:prstGeom prst="rect">
            <a:avLst/>
          </a:prstGeom>
        </p:spPr>
      </p:pic>
      <p:pic>
        <p:nvPicPr>
          <p:cNvPr id="6" name="Graphic 5">
            <a:extLst>
              <a:ext uri="{FF2B5EF4-FFF2-40B4-BE49-F238E27FC236}">
                <a16:creationId xmlns:a16="http://schemas.microsoft.com/office/drawing/2014/main" id="{E56D0763-BD8D-9612-BF87-528AE3B8C0D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418970" y="4629150"/>
            <a:ext cx="319012" cy="319012"/>
          </a:xfrm>
          <a:prstGeom prst="rect">
            <a:avLst/>
          </a:prstGeom>
        </p:spPr>
      </p:pic>
    </p:spTree>
    <p:extLst>
      <p:ext uri="{BB962C8B-B14F-4D97-AF65-F5344CB8AC3E}">
        <p14:creationId xmlns:p14="http://schemas.microsoft.com/office/powerpoint/2010/main" val="226867214"/>
      </p:ext>
    </p:extLst>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2B7390-5A9D-229E-64C9-169FC37F51F6}"/>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DB061126-865F-067D-6668-15B853198A9C}"/>
              </a:ext>
            </a:extLst>
          </p:cNvPr>
          <p:cNvGraphicFramePr>
            <a:graphicFrameLocks/>
          </p:cNvGraphicFramePr>
          <p:nvPr>
            <p:custDataLst>
              <p:tags r:id="rId1"/>
            </p:custDataLst>
            <p:extLst>
              <p:ext uri="{D42A27DB-BD31-4B8C-83A1-F6EECF244321}">
                <p14:modId xmlns:p14="http://schemas.microsoft.com/office/powerpoint/2010/main" val="33291099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2" name="think-cell data - do not delete" hidden="1">
                        <a:extLst>
                          <a:ext uri="{FF2B5EF4-FFF2-40B4-BE49-F238E27FC236}">
                            <a16:creationId xmlns:a16="http://schemas.microsoft.com/office/drawing/2014/main" id="{DB061126-865F-067D-6668-15B853198A9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1" name="Rectangle: Top Corners Rounded 60">
            <a:extLst>
              <a:ext uri="{FF2B5EF4-FFF2-40B4-BE49-F238E27FC236}">
                <a16:creationId xmlns:a16="http://schemas.microsoft.com/office/drawing/2014/main" id="{1E06E2E0-27B9-8890-CCF4-528FE3B83867}"/>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20E50923-FF9A-F77E-B5B2-02FC7B3ABDCA}"/>
              </a:ext>
            </a:extLst>
          </p:cNvPr>
          <p:cNvSpPr>
            <a:spLocks noGrp="1"/>
          </p:cNvSpPr>
          <p:nvPr>
            <p:ph type="title"/>
          </p:nvPr>
        </p:nvSpPr>
        <p:spPr>
          <a:xfrm>
            <a:off x="304798" y="246888"/>
            <a:ext cx="11585448" cy="969264"/>
          </a:xfrm>
        </p:spPr>
        <p:txBody>
          <a:bodyPr vert="horz" rIns="0"/>
          <a:lstStyle/>
          <a:p>
            <a:pPr lvl="0"/>
            <a:r>
              <a:rPr lang="en-US" sz="3000"/>
              <a:t>WALMART’S SUSTAINABILITY FOCUS AREAS</a:t>
            </a:r>
            <a:br>
              <a:rPr lang="en-US" sz="3000"/>
            </a:br>
            <a:r>
              <a:rPr lang="en-US" sz="1800" i="1"/>
              <a:t>And how these focus areas align with pep+ pillars</a:t>
            </a:r>
          </a:p>
        </p:txBody>
      </p:sp>
      <p:graphicFrame>
        <p:nvGraphicFramePr>
          <p:cNvPr id="20" name="Table 4">
            <a:extLst>
              <a:ext uri="{FF2B5EF4-FFF2-40B4-BE49-F238E27FC236}">
                <a16:creationId xmlns:a16="http://schemas.microsoft.com/office/drawing/2014/main" id="{2998D0A0-8218-A5BF-AC83-8854D9A0AEC4}"/>
              </a:ext>
            </a:extLst>
          </p:cNvPr>
          <p:cNvGraphicFramePr>
            <a:graphicFrameLocks noGrp="1"/>
          </p:cNvGraphicFramePr>
          <p:nvPr>
            <p:extLst>
              <p:ext uri="{D42A27DB-BD31-4B8C-83A1-F6EECF244321}">
                <p14:modId xmlns:p14="http://schemas.microsoft.com/office/powerpoint/2010/main" val="2380980975"/>
              </p:ext>
            </p:extLst>
          </p:nvPr>
        </p:nvGraphicFramePr>
        <p:xfrm>
          <a:off x="-7620" y="1148230"/>
          <a:ext cx="11986260" cy="5487416"/>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2499360">
                  <a:extLst>
                    <a:ext uri="{9D8B030D-6E8A-4147-A177-3AD203B41FA5}">
                      <a16:colId xmlns:a16="http://schemas.microsoft.com/office/drawing/2014/main" val="2382844442"/>
                    </a:ext>
                  </a:extLst>
                </a:gridCol>
                <a:gridCol w="2499360">
                  <a:extLst>
                    <a:ext uri="{9D8B030D-6E8A-4147-A177-3AD203B41FA5}">
                      <a16:colId xmlns:a16="http://schemas.microsoft.com/office/drawing/2014/main" val="957515009"/>
                    </a:ext>
                  </a:extLst>
                </a:gridCol>
                <a:gridCol w="2499360">
                  <a:extLst>
                    <a:ext uri="{9D8B030D-6E8A-4147-A177-3AD203B41FA5}">
                      <a16:colId xmlns:a16="http://schemas.microsoft.com/office/drawing/2014/main" val="2353111847"/>
                    </a:ext>
                  </a:extLst>
                </a:gridCol>
                <a:gridCol w="2499360">
                  <a:extLst>
                    <a:ext uri="{9D8B030D-6E8A-4147-A177-3AD203B41FA5}">
                      <a16:colId xmlns:a16="http://schemas.microsoft.com/office/drawing/2014/main" val="3958386930"/>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a:rPr>
                        <a:t>Opportunity</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a:rPr>
                        <a:t>Sustainability</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a:rPr>
                        <a:t>Community</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a:rPr>
                        <a:t>Ethics and Integrity</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1070804">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954F07"/>
                          </a:solidFill>
                          <a:latin typeface="+mj-lt"/>
                          <a:ea typeface="+mn-ea"/>
                          <a:cs typeface="Leelawadee"/>
                        </a:rPr>
                        <a:t>POSITIVE </a:t>
                      </a:r>
                      <a:br>
                        <a:rPr lang="en-US" sz="1400" kern="1200">
                          <a:solidFill>
                            <a:srgbClr val="954F07"/>
                          </a:solidFill>
                          <a:latin typeface="+mj-lt"/>
                          <a:ea typeface="+mn-ea"/>
                          <a:cs typeface="Leelawadee"/>
                        </a:rPr>
                      </a:br>
                      <a:r>
                        <a:rPr lang="en-US" sz="1400" kern="1200">
                          <a:solidFill>
                            <a:srgbClr val="954F07"/>
                          </a:solidFill>
                          <a:latin typeface="+mj-lt"/>
                          <a:ea typeface="+mn-ea"/>
                          <a:cs typeface="Leelawadee"/>
                        </a:rPr>
                        <a:t>AGRICULTURE</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9F0A"/>
                    </a:solidFill>
                  </a:tcPr>
                </a:tc>
                <a:tc>
                  <a:txBody>
                    <a:bodyPr/>
                    <a:lstStyle/>
                    <a:p>
                      <a:pPr marL="120650" marR="0" lvl="0" indent="-12065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114300" algn="l"/>
                          <a:tab pos="174625" algn="l"/>
                        </a:tabLst>
                        <a:defRPr/>
                      </a:pPr>
                      <a:r>
                        <a:rPr lang="en-US" sz="1000" kern="1200" noProof="0">
                          <a:solidFill>
                            <a:srgbClr val="2B660F"/>
                          </a:solidFill>
                          <a:highlight>
                            <a:srgbClr val="FFC624"/>
                          </a:highlight>
                          <a:latin typeface="+mn-lt"/>
                          <a:ea typeface="+mn-ea"/>
                          <a:cs typeface="Leelawadee"/>
                        </a:rPr>
                        <a:t>Target: </a:t>
                      </a:r>
                      <a:r>
                        <a:rPr lang="en-US" sz="1000" b="0" i="0" kern="1200" noProof="0">
                          <a:solidFill>
                            <a:srgbClr val="2B660F"/>
                          </a:solidFill>
                          <a:effectLst/>
                          <a:latin typeface="+mn-lt"/>
                          <a:ea typeface="+mn-ea"/>
                          <a:cs typeface="Leelawadee"/>
                        </a:rPr>
                        <a:t>Fund projects in India designed to help build capacity and advance the economic livelihoods of 1 million smallholder farmers by 2028.</a:t>
                      </a:r>
                    </a:p>
                    <a:p>
                      <a:pPr marL="120650" marR="0" lvl="0" indent="-12065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lang="en-US" sz="1000" noProof="0">
                          <a:solidFill>
                            <a:srgbClr val="2B660F"/>
                          </a:solidFill>
                          <a:highlight>
                            <a:srgbClr val="4FE2F3"/>
                          </a:highlight>
                          <a:latin typeface="+mn-lt"/>
                          <a:cs typeface="Leelawadee"/>
                        </a:rPr>
                        <a:t>Goal: </a:t>
                      </a:r>
                      <a:r>
                        <a:rPr lang="en-US" sz="1000" noProof="0">
                          <a:solidFill>
                            <a:srgbClr val="2B660F"/>
                          </a:solidFill>
                          <a:latin typeface="+mn-lt"/>
                          <a:cs typeface="Leelawadee"/>
                        </a:rPr>
                        <a:t>Advocate for </a:t>
                      </a:r>
                      <a:r>
                        <a:rPr lang="en-US" sz="1000" b="0" i="0" kern="1200" noProof="0">
                          <a:solidFill>
                            <a:srgbClr val="2B660F"/>
                          </a:solidFill>
                          <a:effectLst/>
                          <a:latin typeface="+mn-lt"/>
                          <a:ea typeface="+mn-ea"/>
                          <a:cs typeface="Leelawadee"/>
                        </a:rPr>
                        <a:t>humane treatment of farm animals and responsible use of antibiotics</a:t>
                      </a:r>
                      <a:endParaRPr lang="en-US" sz="1000" kern="1200" noProof="0">
                        <a:solidFill>
                          <a:srgbClr val="2B660F"/>
                        </a:solidFill>
                        <a:latin typeface="+mn-lt"/>
                        <a:ea typeface="+mn-ea"/>
                        <a:cs typeface="Leelawadee"/>
                      </a:endParaRP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marR="0" lvl="0" indent="-1206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kern="1200" noProof="0">
                          <a:solidFill>
                            <a:srgbClr val="2B660F"/>
                          </a:solidFill>
                          <a:highlight>
                            <a:srgbClr val="FFC624"/>
                          </a:highlight>
                          <a:latin typeface="+mn-lt"/>
                          <a:ea typeface="+mn-ea"/>
                          <a:cs typeface="Leelawadee"/>
                        </a:rPr>
                        <a:t>Target: </a:t>
                      </a:r>
                      <a:r>
                        <a:rPr lang="en-US" sz="1000" b="0" i="0" kern="1200" noProof="0">
                          <a:solidFill>
                            <a:srgbClr val="2B660F"/>
                          </a:solidFill>
                          <a:effectLst/>
                          <a:latin typeface="+mn-lt"/>
                          <a:ea typeface="+mn-ea"/>
                          <a:cs typeface="Leelawadee"/>
                        </a:rPr>
                        <a:t>Help more sustainably manage, protect and/or restore at least 50 million acres of land and 1 million square miles of ocean by 2030.</a:t>
                      </a: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000" i="1" noProof="0">
                          <a:solidFill>
                            <a:srgbClr val="2B660F"/>
                          </a:solidFill>
                          <a:latin typeface="+mn-lt"/>
                          <a:cs typeface="Leelawadee"/>
                        </a:rPr>
                        <a:t>Not a focus area for the customer.</a:t>
                      </a:r>
                      <a:endParaRPr lang="en-US" sz="1000" i="1" noProof="0">
                        <a:solidFill>
                          <a:srgbClr val="2B660F"/>
                        </a:solidFill>
                        <a:latin typeface="+mn-lt"/>
                        <a:cs typeface="Leelawadee"/>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000" i="1" noProof="0">
                          <a:solidFill>
                            <a:srgbClr val="2B660F"/>
                          </a:solidFill>
                          <a:latin typeface="+mn-lt"/>
                          <a:cs typeface="Leelawadee"/>
                        </a:rPr>
                        <a:t>Not a focus area for the customer.</a:t>
                      </a:r>
                      <a:endParaRPr lang="en-US" sz="1000" i="1" noProof="0">
                        <a:solidFill>
                          <a:srgbClr val="2B660F"/>
                        </a:solidFill>
                        <a:latin typeface="+mn-lt"/>
                        <a:cs typeface="Leelawadee"/>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3719743">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marR="0" lvl="0" indent="-120650" algn="l" defTabSz="914400" rtl="0" eaLnBrk="1" fontAlgn="auto" latinLnBrk="0" hangingPunct="1">
                        <a:lnSpc>
                          <a:spcPct val="100000"/>
                        </a:lnSpc>
                        <a:spcBef>
                          <a:spcPts val="0"/>
                        </a:spcBef>
                        <a:spcAft>
                          <a:spcPts val="0"/>
                        </a:spcAft>
                        <a:buClr>
                          <a:srgbClr val="2B660F"/>
                        </a:buClr>
                        <a:buSzTx/>
                        <a:buFont typeface="Arial" panose="020B0604020202020204" pitchFamily="34" charset="0"/>
                        <a:buChar char="•"/>
                        <a:tabLst/>
                        <a:defRPr/>
                      </a:pPr>
                      <a:r>
                        <a:rPr lang="en-US" sz="1000" b="0" i="0" kern="1200" noProof="0">
                          <a:solidFill>
                            <a:srgbClr val="2B660F"/>
                          </a:solidFill>
                          <a:effectLst/>
                          <a:highlight>
                            <a:srgbClr val="4FE2F3"/>
                          </a:highlight>
                          <a:latin typeface="+mn-lt"/>
                          <a:ea typeface="+mn-ea"/>
                          <a:cs typeface="+mn-cs"/>
                        </a:rPr>
                        <a:t>Goal: </a:t>
                      </a:r>
                      <a:r>
                        <a:rPr lang="en-US" sz="1000" b="0" i="0" kern="1200" noProof="0">
                          <a:solidFill>
                            <a:srgbClr val="2B660F"/>
                          </a:solidFill>
                          <a:effectLst/>
                          <a:latin typeface="+mn-lt"/>
                          <a:ea typeface="+mn-ea"/>
                          <a:cs typeface="Leelawadee"/>
                        </a:rPr>
                        <a:t>Increase information, communication and technology sales from suppliers who implemented the RBA Code of Conduct.</a:t>
                      </a:r>
                    </a:p>
                    <a:p>
                      <a:pPr marL="120650" lvl="0" indent="-120650">
                        <a:spcBef>
                          <a:spcPts val="400"/>
                        </a:spcBef>
                        <a:buClr>
                          <a:srgbClr val="2B660F"/>
                        </a:buClr>
                        <a:buFont typeface="Arial" panose="020B0604020202020204" pitchFamily="34" charset="0"/>
                        <a:buChar char="•"/>
                      </a:pPr>
                      <a:r>
                        <a:rPr lang="en-US" sz="1000" b="0" i="0" kern="1200" noProof="0">
                          <a:solidFill>
                            <a:srgbClr val="2B660F"/>
                          </a:solidFill>
                          <a:effectLst/>
                          <a:highlight>
                            <a:srgbClr val="4FE2F3"/>
                          </a:highlight>
                          <a:latin typeface="+mn-lt"/>
                          <a:ea typeface="+mn-ea"/>
                          <a:cs typeface="+mn-cs"/>
                        </a:rPr>
                        <a:t>Goal: </a:t>
                      </a:r>
                      <a:r>
                        <a:rPr lang="en-US" sz="1000" b="0" i="0" kern="1200" noProof="0">
                          <a:solidFill>
                            <a:srgbClr val="2B660F"/>
                          </a:solidFill>
                          <a:effectLst/>
                          <a:latin typeface="+mn-lt"/>
                          <a:ea typeface="+mn-ea"/>
                          <a:cs typeface="Leelawadee" panose="020B0502040204020203" pitchFamily="34" charset="-34"/>
                        </a:rPr>
                        <a:t>Provide opportunities for all associates to learn and grow through </a:t>
                      </a:r>
                      <a:br>
                        <a:rPr lang="en-US" sz="1000" b="0" i="0" kern="1200" noProof="0">
                          <a:solidFill>
                            <a:srgbClr val="2B660F"/>
                          </a:solidFill>
                          <a:effectLst/>
                          <a:latin typeface="+mn-lt"/>
                          <a:ea typeface="+mn-ea"/>
                          <a:cs typeface="Leelawadee" panose="020B0502040204020203" pitchFamily="34" charset="-34"/>
                        </a:rPr>
                      </a:br>
                      <a:r>
                        <a:rPr lang="en-US" sz="1000" b="0" i="0" kern="1200" noProof="0">
                          <a:solidFill>
                            <a:srgbClr val="2B660F"/>
                          </a:solidFill>
                          <a:effectLst/>
                          <a:latin typeface="+mn-lt"/>
                          <a:ea typeface="+mn-ea"/>
                          <a:cs typeface="Leelawadee" panose="020B0502040204020203" pitchFamily="34" charset="-34"/>
                        </a:rPr>
                        <a:t>in-house skills training programs and other pathways to promotion and careers by equipping them with digital skills and tools to improve their experience. </a:t>
                      </a:r>
                    </a:p>
                    <a:p>
                      <a:pPr marL="120650" lvl="0" indent="-120650">
                        <a:spcBef>
                          <a:spcPts val="400"/>
                        </a:spcBef>
                        <a:buClr>
                          <a:srgbClr val="2B660F"/>
                        </a:buClr>
                        <a:buFont typeface="Arial" panose="020B0604020202020204" pitchFamily="34" charset="0"/>
                        <a:buChar char="•"/>
                      </a:pPr>
                      <a:r>
                        <a:rPr lang="en-US" sz="1000" b="0" i="0" kern="1200" noProof="0">
                          <a:solidFill>
                            <a:srgbClr val="2B660F"/>
                          </a:solidFill>
                          <a:effectLst/>
                          <a:highlight>
                            <a:srgbClr val="4FE2F3"/>
                          </a:highlight>
                          <a:latin typeface="+mn-lt"/>
                          <a:ea typeface="+mn-ea"/>
                          <a:cs typeface="+mn-cs"/>
                        </a:rPr>
                        <a:t>Goal: </a:t>
                      </a:r>
                      <a:r>
                        <a:rPr lang="en-US" sz="1000" b="0" i="0" kern="1200" noProof="0">
                          <a:solidFill>
                            <a:srgbClr val="2B660F"/>
                          </a:solidFill>
                          <a:effectLst/>
                          <a:latin typeface="+mn-lt"/>
                          <a:ea typeface="+mn-ea"/>
                          <a:cs typeface="Leelawadee" panose="020B0502040204020203" pitchFamily="34" charset="-34"/>
                        </a:rPr>
                        <a:t>Strength U.S. frontline workforce skills development in retail and related sectors through multi-stakeholder collaboration, advocacy, and philanthropic initiatives.</a:t>
                      </a:r>
                    </a:p>
                    <a:p>
                      <a:pPr marL="120650" lvl="0" indent="-120650">
                        <a:spcBef>
                          <a:spcPts val="400"/>
                        </a:spcBef>
                        <a:buClr>
                          <a:srgbClr val="2B660F"/>
                        </a:buClr>
                        <a:buFont typeface="Arial" panose="020B0604020202020204" pitchFamily="34" charset="0"/>
                        <a:buChar char="•"/>
                      </a:pPr>
                      <a:r>
                        <a:rPr lang="en-US" sz="1000" b="0" i="0" kern="1200" noProof="0">
                          <a:solidFill>
                            <a:srgbClr val="2B660F"/>
                          </a:solidFill>
                          <a:effectLst/>
                          <a:highlight>
                            <a:srgbClr val="4FE2F3"/>
                          </a:highlight>
                          <a:latin typeface="+mn-lt"/>
                          <a:ea typeface="+mn-ea"/>
                          <a:cs typeface="+mn-cs"/>
                        </a:rPr>
                        <a:t>Goal: </a:t>
                      </a:r>
                      <a:r>
                        <a:rPr lang="en-US" sz="1000" b="0" i="0" kern="1200" noProof="0">
                          <a:solidFill>
                            <a:srgbClr val="2B660F"/>
                          </a:solidFill>
                          <a:effectLst/>
                          <a:latin typeface="+mn-lt"/>
                          <a:ea typeface="+mn-ea"/>
                          <a:cs typeface="Leelawadee" panose="020B0502040204020203" pitchFamily="34" charset="-34"/>
                        </a:rPr>
                        <a:t>Source from and build the capacity of diverse suppliers, including suppliers owned and/or operated by veterans, people with disabilities, </a:t>
                      </a:r>
                      <a:br>
                        <a:rPr lang="en-US" sz="1000" b="0" i="0" kern="1200" noProof="0">
                          <a:solidFill>
                            <a:srgbClr val="2B660F"/>
                          </a:solidFill>
                          <a:effectLst/>
                          <a:latin typeface="+mn-lt"/>
                          <a:ea typeface="+mn-ea"/>
                          <a:cs typeface="Leelawadee" panose="020B0502040204020203" pitchFamily="34" charset="-34"/>
                        </a:rPr>
                      </a:br>
                      <a:r>
                        <a:rPr lang="en-US" sz="1000" b="0" i="0" kern="1200" noProof="0">
                          <a:solidFill>
                            <a:srgbClr val="2B660F"/>
                          </a:solidFill>
                          <a:effectLst/>
                          <a:latin typeface="+mn-lt"/>
                          <a:ea typeface="+mn-ea"/>
                          <a:cs typeface="Leelawadee" panose="020B0502040204020203" pitchFamily="34" charset="-34"/>
                        </a:rPr>
                        <a:t>a member of the LGBTQ+ community, women, and people of color.</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indent="-120650" algn="l" defTabSz="914400" rtl="0" eaLnBrk="1" latinLnBrk="0" hangingPunct="1">
                        <a:buClr>
                          <a:srgbClr val="2B660F"/>
                        </a:buClr>
                        <a:buFont typeface="Arial" panose="020B0604020202020204" pitchFamily="34" charset="0"/>
                        <a:buChar char="•"/>
                      </a:pPr>
                      <a:r>
                        <a:rPr lang="en-US" sz="1000" kern="1200" noProof="0">
                          <a:solidFill>
                            <a:srgbClr val="2B660F"/>
                          </a:solidFill>
                          <a:highlight>
                            <a:srgbClr val="FFC624"/>
                          </a:highlight>
                          <a:latin typeface="+mn-lt"/>
                          <a:ea typeface="+mn-ea"/>
                          <a:cs typeface="Leelawadee"/>
                        </a:rPr>
                        <a:t>Target: </a:t>
                      </a:r>
                      <a:r>
                        <a:rPr lang="en-US" sz="1000" b="0" i="0" kern="1200" noProof="0">
                          <a:solidFill>
                            <a:srgbClr val="2B660F"/>
                          </a:solidFill>
                          <a:effectLst/>
                          <a:latin typeface="+mn-lt"/>
                          <a:ea typeface="+mn-ea"/>
                          <a:cs typeface="Leelawadee"/>
                        </a:rPr>
                        <a:t>Achieve zero emissions across global operations by 2040 (Scopes 1 &amp; 2).</a:t>
                      </a:r>
                    </a:p>
                    <a:p>
                      <a:pPr marL="120650" indent="-120650" algn="l" defTabSz="914400" rtl="0" eaLnBrk="1" latinLnBrk="0" hangingPunct="1">
                        <a:spcBef>
                          <a:spcPts val="400"/>
                        </a:spcBef>
                        <a:buClr>
                          <a:srgbClr val="2B660F"/>
                        </a:buClr>
                        <a:buFont typeface="Arial" panose="020B0604020202020204" pitchFamily="34" charset="0"/>
                        <a:buChar char="•"/>
                      </a:pPr>
                      <a:r>
                        <a:rPr lang="en-US" sz="1000" kern="1200" noProof="0">
                          <a:solidFill>
                            <a:srgbClr val="2B660F"/>
                          </a:solidFill>
                          <a:highlight>
                            <a:srgbClr val="FFC624"/>
                          </a:highlight>
                          <a:latin typeface="+mn-lt"/>
                          <a:ea typeface="+mn-ea"/>
                          <a:cs typeface="Leelawadee"/>
                        </a:rPr>
                        <a:t>Target: </a:t>
                      </a:r>
                      <a:r>
                        <a:rPr lang="en-US" sz="1000" b="0" i="0" kern="1200" noProof="0">
                          <a:solidFill>
                            <a:srgbClr val="2B660F"/>
                          </a:solidFill>
                          <a:effectLst/>
                          <a:latin typeface="+mn-lt"/>
                          <a:ea typeface="+mn-ea"/>
                          <a:cs typeface="Leelawadee"/>
                        </a:rPr>
                        <a:t>Reduce absolute global Scope 1 &amp; 2 greenhouse gas (GHG) emissions 35% by 2025 and 65% by 2030 from 2015 base year.</a:t>
                      </a:r>
                    </a:p>
                    <a:p>
                      <a:pPr marL="120650" indent="-120650">
                        <a:spcBef>
                          <a:spcPts val="400"/>
                        </a:spcBef>
                        <a:buClr>
                          <a:srgbClr val="2B660F"/>
                        </a:buClr>
                        <a:buFont typeface="Arial" panose="020B0604020202020204" pitchFamily="34" charset="0"/>
                        <a:buChar char="•"/>
                      </a:pPr>
                      <a:r>
                        <a:rPr lang="en-US" sz="1000" kern="1200" noProof="0">
                          <a:solidFill>
                            <a:srgbClr val="2B660F"/>
                          </a:solidFill>
                          <a:highlight>
                            <a:srgbClr val="FFC624"/>
                          </a:highlight>
                          <a:latin typeface="+mn-lt"/>
                          <a:ea typeface="+mn-ea"/>
                          <a:cs typeface="Leelawadee"/>
                        </a:rPr>
                        <a:t>Target: </a:t>
                      </a:r>
                      <a:r>
                        <a:rPr lang="en-US" sz="1000" b="0" i="0" kern="1200" noProof="0">
                          <a:solidFill>
                            <a:srgbClr val="2B660F"/>
                          </a:solidFill>
                          <a:effectLst/>
                          <a:latin typeface="+mn-lt"/>
                          <a:ea typeface="+mn-ea"/>
                          <a:cs typeface="Leelawadee"/>
                        </a:rPr>
                        <a:t>20% private-brand plastic packaging in North America made from post-consumer recycled content by 2025.</a:t>
                      </a:r>
                    </a:p>
                    <a:p>
                      <a:pPr marL="120650" indent="-120650">
                        <a:spcBef>
                          <a:spcPts val="400"/>
                        </a:spcBef>
                        <a:buClr>
                          <a:srgbClr val="2B660F"/>
                        </a:buClr>
                        <a:buFont typeface="Arial" panose="020B0604020202020204" pitchFamily="34" charset="0"/>
                        <a:buChar char="•"/>
                      </a:pPr>
                      <a:r>
                        <a:rPr lang="en-US" sz="1000" kern="1200" noProof="0">
                          <a:solidFill>
                            <a:srgbClr val="2B660F"/>
                          </a:solidFill>
                          <a:highlight>
                            <a:srgbClr val="FFC624"/>
                          </a:highlight>
                          <a:latin typeface="+mn-lt"/>
                          <a:ea typeface="+mn-ea"/>
                          <a:cs typeface="Leelawadee"/>
                        </a:rPr>
                        <a:t>Target: </a:t>
                      </a:r>
                      <a:r>
                        <a:rPr lang="en-US" sz="1000" b="0" i="0" kern="1200" noProof="0">
                          <a:solidFill>
                            <a:srgbClr val="2B660F"/>
                          </a:solidFill>
                          <a:effectLst/>
                          <a:latin typeface="+mn-lt"/>
                          <a:ea typeface="+mn-ea"/>
                          <a:cs typeface="Leelawadee"/>
                        </a:rPr>
                        <a:t>100% of global private–brand packaging recyclable, reusable or industrially compostable by 2025.</a:t>
                      </a:r>
                    </a:p>
                    <a:p>
                      <a:pPr marL="120650" indent="-120650">
                        <a:spcBef>
                          <a:spcPts val="400"/>
                        </a:spcBef>
                        <a:buClr>
                          <a:srgbClr val="2B660F"/>
                        </a:buClr>
                        <a:buFont typeface="Arial" panose="020B0604020202020204" pitchFamily="34" charset="0"/>
                        <a:buChar char="•"/>
                      </a:pPr>
                      <a:r>
                        <a:rPr lang="en-US" sz="1000" kern="1200" noProof="0">
                          <a:solidFill>
                            <a:srgbClr val="2B660F"/>
                          </a:solidFill>
                          <a:highlight>
                            <a:srgbClr val="FFC624"/>
                          </a:highlight>
                          <a:latin typeface="+mn-lt"/>
                          <a:ea typeface="+mn-ea"/>
                          <a:cs typeface="Leelawadee"/>
                        </a:rPr>
                        <a:t>Target: </a:t>
                      </a:r>
                      <a:r>
                        <a:rPr lang="en-US" sz="1000" b="0" i="0" kern="1200" noProof="0">
                          <a:solidFill>
                            <a:srgbClr val="2B660F"/>
                          </a:solidFill>
                          <a:effectLst/>
                          <a:latin typeface="+mn-lt"/>
                          <a:ea typeface="+mn-ea"/>
                          <a:cs typeface="Leelawadee"/>
                        </a:rPr>
                        <a:t>Reduce virgin plastic in global private–brand packaging 15% by 2025 </a:t>
                      </a:r>
                      <a:br>
                        <a:rPr lang="en-US" sz="1000" b="0" i="0" kern="1200" noProof="0">
                          <a:solidFill>
                            <a:srgbClr val="2B660F"/>
                          </a:solidFill>
                          <a:effectLst/>
                          <a:latin typeface="+mn-lt"/>
                          <a:ea typeface="+mn-ea"/>
                          <a:cs typeface="Leelawadee"/>
                        </a:rPr>
                      </a:br>
                      <a:r>
                        <a:rPr lang="en-US" sz="1000" b="0" i="0" kern="1200" noProof="0">
                          <a:solidFill>
                            <a:srgbClr val="2B660F"/>
                          </a:solidFill>
                          <a:effectLst/>
                          <a:latin typeface="+mn-lt"/>
                          <a:ea typeface="+mn-ea"/>
                          <a:cs typeface="Leelawadee"/>
                        </a:rPr>
                        <a:t>(vs. 2020 baseline).</a:t>
                      </a:r>
                    </a:p>
                    <a:p>
                      <a:pPr marL="120650" indent="-120650">
                        <a:spcBef>
                          <a:spcPts val="400"/>
                        </a:spcBef>
                        <a:buClr>
                          <a:srgbClr val="2B660F"/>
                        </a:buClr>
                        <a:buFont typeface="Arial" panose="020B0604020202020204" pitchFamily="34" charset="0"/>
                        <a:buChar char="•"/>
                      </a:pPr>
                      <a:r>
                        <a:rPr lang="en-US" sz="1000" kern="1200" noProof="0">
                          <a:solidFill>
                            <a:srgbClr val="2B660F"/>
                          </a:solidFill>
                          <a:highlight>
                            <a:srgbClr val="FFC624"/>
                          </a:highlight>
                          <a:latin typeface="+mn-lt"/>
                          <a:ea typeface="+mn-ea"/>
                          <a:cs typeface="Leelawadee"/>
                        </a:rPr>
                        <a:t>Target: </a:t>
                      </a:r>
                      <a:r>
                        <a:rPr lang="en-US" sz="1000" b="0" i="0" kern="1200" noProof="0">
                          <a:solidFill>
                            <a:srgbClr val="2B660F"/>
                          </a:solidFill>
                          <a:effectLst/>
                          <a:latin typeface="+mn-lt"/>
                          <a:ea typeface="+mn-ea"/>
                          <a:cs typeface="Leelawadee"/>
                        </a:rPr>
                        <a:t>Power 50% of our global operations with renewable sources of energy by 2025 and 100% by 2035.</a:t>
                      </a:r>
                    </a:p>
                    <a:p>
                      <a:pPr marL="120650" marR="0" lvl="0" indent="-120650" algn="l" defTabSz="914400" rtl="0" eaLnBrk="1" fontAlgn="auto" latinLnBrk="0" hangingPunct="1">
                        <a:lnSpc>
                          <a:spcPct val="100000"/>
                        </a:lnSpc>
                        <a:spcBef>
                          <a:spcPts val="400"/>
                        </a:spcBef>
                        <a:spcAft>
                          <a:spcPts val="0"/>
                        </a:spcAft>
                        <a:buClr>
                          <a:srgbClr val="2B660F"/>
                        </a:buClr>
                        <a:buSzTx/>
                        <a:buFont typeface="Arial" panose="020B0604020202020204" pitchFamily="34" charset="0"/>
                        <a:buChar char="•"/>
                        <a:tabLst/>
                        <a:defRPr/>
                      </a:pPr>
                      <a:r>
                        <a:rPr lang="en-US" sz="1000" kern="1200" noProof="0">
                          <a:solidFill>
                            <a:srgbClr val="2B660F"/>
                          </a:solidFill>
                          <a:highlight>
                            <a:srgbClr val="FFC624"/>
                          </a:highlight>
                          <a:latin typeface="+mn-lt"/>
                          <a:ea typeface="+mn-ea"/>
                          <a:cs typeface="Leelawadee"/>
                        </a:rPr>
                        <a:t>Target: </a:t>
                      </a:r>
                      <a:r>
                        <a:rPr lang="en-US" sz="1000" b="0" i="0" kern="1200" noProof="0">
                          <a:solidFill>
                            <a:srgbClr val="2B660F"/>
                          </a:solidFill>
                          <a:effectLst/>
                          <a:latin typeface="+mn-lt"/>
                          <a:ea typeface="+mn-ea"/>
                          <a:cs typeface="Leelawadee"/>
                        </a:rPr>
                        <a:t>Divert 90% of operational waste (considered “zero waste” by ZWIA1) from landfill and incineration in Canada, Mexico, and U.S. markets by 2025.</a:t>
                      </a:r>
                    </a:p>
                    <a:p>
                      <a:pPr marL="120650" marR="0" lvl="0" indent="-120650" algn="l" defTabSz="914400" rtl="0" eaLnBrk="1" fontAlgn="auto" latinLnBrk="0" hangingPunct="1">
                        <a:lnSpc>
                          <a:spcPct val="100000"/>
                        </a:lnSpc>
                        <a:spcBef>
                          <a:spcPts val="400"/>
                        </a:spcBef>
                        <a:spcAft>
                          <a:spcPts val="0"/>
                        </a:spcAft>
                        <a:buClr>
                          <a:srgbClr val="2B660F"/>
                        </a:buClr>
                        <a:buSzTx/>
                        <a:buFont typeface="Arial" panose="020B0604020202020204" pitchFamily="34" charset="0"/>
                        <a:buChar char="•"/>
                        <a:tabLst/>
                        <a:defRPr/>
                      </a:pPr>
                      <a:r>
                        <a:rPr lang="en-US" sz="1000" kern="1200" noProof="0">
                          <a:solidFill>
                            <a:srgbClr val="2B660F"/>
                          </a:solidFill>
                          <a:highlight>
                            <a:srgbClr val="FFC624"/>
                          </a:highlight>
                          <a:latin typeface="+mn-lt"/>
                          <a:ea typeface="+mn-ea"/>
                          <a:cs typeface="Leelawadee"/>
                        </a:rPr>
                        <a:t>Target: </a:t>
                      </a:r>
                      <a:r>
                        <a:rPr lang="en-US" sz="1000" b="0" i="0" kern="1200" noProof="0">
                          <a:solidFill>
                            <a:srgbClr val="2B660F"/>
                          </a:solidFill>
                          <a:effectLst/>
                          <a:latin typeface="+mn-lt"/>
                          <a:ea typeface="+mn-ea"/>
                          <a:cs typeface="Leelawadee"/>
                        </a:rPr>
                        <a:t>17% global private–brand plastic packaging made from post-consumer recycled content by 2025.</a:t>
                      </a: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marR="0" lvl="0" indent="-120650" algn="l" defTabSz="914400" rtl="0" eaLnBrk="1" fontAlgn="auto" latinLnBrk="0" hangingPunct="1">
                        <a:lnSpc>
                          <a:spcPct val="100000"/>
                        </a:lnSpc>
                        <a:spcBef>
                          <a:spcPts val="0"/>
                        </a:spcBef>
                        <a:spcAft>
                          <a:spcPts val="0"/>
                        </a:spcAft>
                        <a:buClr>
                          <a:srgbClr val="2B660F"/>
                        </a:buClr>
                        <a:buSzTx/>
                        <a:buFont typeface="Arial" panose="020B0604020202020204" pitchFamily="34" charset="0"/>
                        <a:buChar char="•"/>
                        <a:tabLst/>
                        <a:defRPr/>
                      </a:pPr>
                      <a:r>
                        <a:rPr lang="en-US" sz="1000" b="0" i="0" kern="1200" noProof="0">
                          <a:solidFill>
                            <a:srgbClr val="2B660F"/>
                          </a:solidFill>
                          <a:effectLst/>
                          <a:highlight>
                            <a:srgbClr val="4FE2F3"/>
                          </a:highlight>
                          <a:latin typeface="+mn-lt"/>
                          <a:ea typeface="+mn-ea"/>
                          <a:cs typeface="+mn-cs"/>
                        </a:rPr>
                        <a:t>Goal: </a:t>
                      </a:r>
                      <a:r>
                        <a:rPr lang="en-US" sz="1000" b="0" i="0" kern="1200" noProof="0">
                          <a:solidFill>
                            <a:srgbClr val="2B660F"/>
                          </a:solidFill>
                          <a:effectLst/>
                          <a:latin typeface="+mn-lt"/>
                          <a:ea typeface="+mn-ea"/>
                          <a:cs typeface="Leelawadee" panose="020B0502040204020203" pitchFamily="34" charset="-34"/>
                        </a:rPr>
                        <a:t>Provide quality jobs, </a:t>
                      </a:r>
                      <a:br>
                        <a:rPr lang="en-US" sz="1000" b="0" i="0" kern="1200" noProof="0">
                          <a:solidFill>
                            <a:srgbClr val="2B660F"/>
                          </a:solidFill>
                          <a:effectLst/>
                          <a:latin typeface="+mn-lt"/>
                          <a:ea typeface="+mn-ea"/>
                          <a:cs typeface="Leelawadee" panose="020B0502040204020203" pitchFamily="34" charset="-34"/>
                        </a:rPr>
                      </a:br>
                      <a:r>
                        <a:rPr lang="en-US" sz="1000" b="0" i="0" kern="1200" noProof="0">
                          <a:solidFill>
                            <a:srgbClr val="2B660F"/>
                          </a:solidFill>
                          <a:effectLst/>
                          <a:latin typeface="+mn-lt"/>
                          <a:ea typeface="+mn-ea"/>
                          <a:cs typeface="Leelawadee" panose="020B0502040204020203" pitchFamily="34" charset="-34"/>
                        </a:rPr>
                        <a:t>training and career paths, investing in </a:t>
                      </a:r>
                      <a:br>
                        <a:rPr lang="en-US" sz="1000" b="0" i="0" kern="1200" noProof="0">
                          <a:solidFill>
                            <a:srgbClr val="2B660F"/>
                          </a:solidFill>
                          <a:effectLst/>
                          <a:latin typeface="+mn-lt"/>
                          <a:ea typeface="+mn-ea"/>
                          <a:cs typeface="Leelawadee" panose="020B0502040204020203" pitchFamily="34" charset="-34"/>
                        </a:rPr>
                      </a:br>
                      <a:r>
                        <a:rPr lang="en-US" sz="1000" b="0" i="0" kern="1200" noProof="0">
                          <a:solidFill>
                            <a:srgbClr val="2B660F"/>
                          </a:solidFill>
                          <a:effectLst/>
                          <a:latin typeface="+mn-lt"/>
                          <a:ea typeface="+mn-ea"/>
                          <a:cs typeface="Leelawadee" panose="020B0502040204020203" pitchFamily="34" charset="-34"/>
                        </a:rPr>
                        <a:t>local suppliers, and contributing to local economies.</a:t>
                      </a: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indent="-120650">
                        <a:buClr>
                          <a:srgbClr val="2B660F"/>
                        </a:buClr>
                        <a:buFont typeface="Arial" panose="020B0604020202020204" pitchFamily="34" charset="0"/>
                        <a:buChar char="•"/>
                      </a:pPr>
                      <a:r>
                        <a:rPr lang="en-US" sz="1000" kern="1200" noProof="0">
                          <a:solidFill>
                            <a:srgbClr val="2B660F"/>
                          </a:solidFill>
                          <a:highlight>
                            <a:srgbClr val="FFC624"/>
                          </a:highlight>
                          <a:latin typeface="+mn-lt"/>
                          <a:ea typeface="+mn-ea"/>
                          <a:cs typeface="Leelawadee"/>
                        </a:rPr>
                        <a:t>Target: </a:t>
                      </a:r>
                      <a:r>
                        <a:rPr lang="en-US" sz="1000" b="0" i="0" kern="1200" noProof="0">
                          <a:solidFill>
                            <a:srgbClr val="2B660F"/>
                          </a:solidFill>
                          <a:effectLst/>
                          <a:latin typeface="+mn-lt"/>
                          <a:ea typeface="+mn-ea"/>
                          <a:cs typeface="Leelawadee"/>
                        </a:rPr>
                        <a:t>By the end of FY2031, purchase an incremental (over FY2021) $350 billion in products supporting American jobs.</a:t>
                      </a:r>
                    </a:p>
                    <a:p>
                      <a:pPr marL="120650" indent="-120650">
                        <a:spcBef>
                          <a:spcPts val="400"/>
                        </a:spcBef>
                        <a:buClr>
                          <a:srgbClr val="2B660F"/>
                        </a:buClr>
                        <a:buFont typeface="Arial" panose="020B0604020202020204" pitchFamily="34" charset="0"/>
                        <a:buChar char="•"/>
                      </a:pPr>
                      <a:r>
                        <a:rPr lang="en-US" sz="1000" b="0" i="0" kern="1200" noProof="0">
                          <a:solidFill>
                            <a:srgbClr val="2B660F"/>
                          </a:solidFill>
                          <a:effectLst/>
                          <a:highlight>
                            <a:srgbClr val="4FE2F3"/>
                          </a:highlight>
                          <a:latin typeface="+mn-lt"/>
                          <a:ea typeface="+mn-ea"/>
                          <a:cs typeface="+mn-cs"/>
                        </a:rPr>
                        <a:t>Goal: </a:t>
                      </a:r>
                      <a:r>
                        <a:rPr lang="en-US" sz="1000" b="0" i="0" kern="1200" noProof="0">
                          <a:solidFill>
                            <a:srgbClr val="2B660F"/>
                          </a:solidFill>
                          <a:effectLst/>
                          <a:latin typeface="+mn-lt"/>
                          <a:ea typeface="+mn-ea"/>
                          <a:cs typeface="Leelawadee"/>
                        </a:rPr>
                        <a:t>Number of micro-, </a:t>
                      </a:r>
                      <a:br>
                        <a:rPr lang="en-US" sz="1000" b="0" i="0" kern="1200" noProof="0">
                          <a:solidFill>
                            <a:srgbClr val="2B660F"/>
                          </a:solidFill>
                          <a:effectLst/>
                          <a:latin typeface="+mn-lt"/>
                          <a:ea typeface="+mn-ea"/>
                          <a:cs typeface="Leelawadee"/>
                        </a:rPr>
                      </a:br>
                      <a:r>
                        <a:rPr lang="en-US" sz="1000" b="0" i="0" kern="1200" noProof="0">
                          <a:solidFill>
                            <a:srgbClr val="2B660F"/>
                          </a:solidFill>
                          <a:effectLst/>
                          <a:latin typeface="+mn-lt"/>
                          <a:ea typeface="+mn-ea"/>
                          <a:cs typeface="Leelawadee"/>
                        </a:rPr>
                        <a:t>small- and medium- enterprises trained through the Vriddhi Supplier Development Program.</a:t>
                      </a:r>
                    </a:p>
                    <a:p>
                      <a:pPr marL="120650" marR="0" lvl="0" indent="-120650" algn="l" defTabSz="914400" rtl="0" eaLnBrk="1" fontAlgn="auto" latinLnBrk="0" hangingPunct="1">
                        <a:lnSpc>
                          <a:spcPct val="100000"/>
                        </a:lnSpc>
                        <a:spcBef>
                          <a:spcPts val="400"/>
                        </a:spcBef>
                        <a:spcAft>
                          <a:spcPts val="0"/>
                        </a:spcAft>
                        <a:buClr>
                          <a:srgbClr val="2B660F"/>
                        </a:buClr>
                        <a:buSzTx/>
                        <a:buFont typeface="Arial" panose="020B0604020202020204" pitchFamily="34" charset="0"/>
                        <a:buChar char="•"/>
                        <a:tabLst/>
                        <a:defRPr/>
                      </a:pPr>
                      <a:r>
                        <a:rPr lang="en-US" sz="1000" b="0" i="0" kern="1200" noProof="0">
                          <a:solidFill>
                            <a:srgbClr val="2B660F"/>
                          </a:solidFill>
                          <a:effectLst/>
                          <a:highlight>
                            <a:srgbClr val="4FE2F3"/>
                          </a:highlight>
                          <a:latin typeface="+mn-lt"/>
                          <a:ea typeface="+mn-ea"/>
                          <a:cs typeface="+mn-cs"/>
                        </a:rPr>
                        <a:t>Goal: </a:t>
                      </a:r>
                      <a:r>
                        <a:rPr lang="en-US" sz="1000" b="0" i="0" kern="1200" noProof="0">
                          <a:solidFill>
                            <a:srgbClr val="2B660F"/>
                          </a:solidFill>
                          <a:effectLst/>
                          <a:latin typeface="+mn-lt"/>
                          <a:ea typeface="+mn-ea"/>
                          <a:cs typeface="Leelawadee" panose="020B0502040204020203" pitchFamily="34" charset="-34"/>
                        </a:rPr>
                        <a:t>Promote a corporate culture of integrity, provide the building blocks for an effective program, and inspire continuous improvement.</a:t>
                      </a:r>
                    </a:p>
                    <a:p>
                      <a:pPr marL="120650" marR="0" lvl="0" indent="-120650" algn="l" defTabSz="914400" rtl="0" eaLnBrk="1" fontAlgn="auto" latinLnBrk="0" hangingPunct="1">
                        <a:lnSpc>
                          <a:spcPct val="100000"/>
                        </a:lnSpc>
                        <a:spcBef>
                          <a:spcPts val="400"/>
                        </a:spcBef>
                        <a:spcAft>
                          <a:spcPts val="0"/>
                        </a:spcAft>
                        <a:buClr>
                          <a:srgbClr val="2B660F"/>
                        </a:buClr>
                        <a:buSzTx/>
                        <a:buFont typeface="Arial" panose="020B0604020202020204" pitchFamily="34" charset="0"/>
                        <a:buChar char="•"/>
                        <a:tabLst/>
                        <a:defRPr/>
                      </a:pPr>
                      <a:r>
                        <a:rPr lang="en-US" sz="1000" b="0" i="0" kern="1200" noProof="0">
                          <a:solidFill>
                            <a:srgbClr val="2B660F"/>
                          </a:solidFill>
                          <a:effectLst/>
                          <a:highlight>
                            <a:srgbClr val="4FE2F3"/>
                          </a:highlight>
                          <a:latin typeface="+mn-lt"/>
                          <a:ea typeface="+mn-ea"/>
                          <a:cs typeface="+mn-cs"/>
                        </a:rPr>
                        <a:t>Goal: </a:t>
                      </a:r>
                      <a:r>
                        <a:rPr lang="en-US" sz="1000" b="0" i="0" kern="1200" noProof="0">
                          <a:solidFill>
                            <a:srgbClr val="2B660F"/>
                          </a:solidFill>
                          <a:effectLst/>
                          <a:latin typeface="+mn-lt"/>
                          <a:ea typeface="+mn-ea"/>
                          <a:cs typeface="Leelawadee" panose="020B0502040204020203" pitchFamily="34" charset="-34"/>
                        </a:rPr>
                        <a:t>Maintain a majority independent Board of Directors (“Board”) with diverse backgrounds and relevant experiences and skills.</a:t>
                      </a: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bl>
          </a:graphicData>
        </a:graphic>
      </p:graphicFrame>
      <p:pic>
        <p:nvPicPr>
          <p:cNvPr id="19" name="Picture 18">
            <a:extLst>
              <a:ext uri="{FF2B5EF4-FFF2-40B4-BE49-F238E27FC236}">
                <a16:creationId xmlns:a16="http://schemas.microsoft.com/office/drawing/2014/main" id="{B7B90BE2-4442-6950-4980-F3FEF1FAC770}"/>
              </a:ext>
            </a:extLst>
          </p:cNvPr>
          <p:cNvPicPr>
            <a:picLocks noChangeAspect="1"/>
          </p:cNvPicPr>
          <p:nvPr/>
        </p:nvPicPr>
        <p:blipFill>
          <a:blip r:embed="rId6"/>
          <a:srcRect l="3646" t="28924" r="3853" b="29409"/>
          <a:stretch/>
        </p:blipFill>
        <p:spPr>
          <a:xfrm>
            <a:off x="9852326" y="256843"/>
            <a:ext cx="2042494" cy="517524"/>
          </a:xfrm>
          <a:prstGeom prst="rect">
            <a:avLst/>
          </a:prstGeom>
        </p:spPr>
      </p:pic>
      <p:pic>
        <p:nvPicPr>
          <p:cNvPr id="25" name="Picture 24" descr="A logo of a leaf in a circle&#10;&#10;Description automatically generated">
            <a:extLst>
              <a:ext uri="{FF2B5EF4-FFF2-40B4-BE49-F238E27FC236}">
                <a16:creationId xmlns:a16="http://schemas.microsoft.com/office/drawing/2014/main" id="{41275DD9-31E9-0961-A99F-DBA12A4F737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pic>
        <p:nvPicPr>
          <p:cNvPr id="26" name="Picture 25" descr="A blue and green windmill with green arrows&#10;&#10;Description automatically generated">
            <a:extLst>
              <a:ext uri="{FF2B5EF4-FFF2-40B4-BE49-F238E27FC236}">
                <a16:creationId xmlns:a16="http://schemas.microsoft.com/office/drawing/2014/main" id="{D2DD4436-F2C6-7EF8-9F12-EE7863FD0A1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7884" y="3039362"/>
            <a:ext cx="556204" cy="604020"/>
          </a:xfrm>
          <a:prstGeom prst="rect">
            <a:avLst/>
          </a:prstGeom>
        </p:spPr>
      </p:pic>
    </p:spTree>
    <p:extLst>
      <p:ext uri="{BB962C8B-B14F-4D97-AF65-F5344CB8AC3E}">
        <p14:creationId xmlns:p14="http://schemas.microsoft.com/office/powerpoint/2010/main" val="55960365"/>
      </p:ext>
    </p:extLst>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87A1CE-19BF-E138-F02C-AFD6FD34A8BB}"/>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AD24BAC7-A696-8FD8-A15B-C214A47C2ACB}"/>
              </a:ext>
            </a:extLst>
          </p:cNvPr>
          <p:cNvGraphicFramePr>
            <a:graphicFrameLocks/>
          </p:cNvGraphicFramePr>
          <p:nvPr>
            <p:custDataLst>
              <p:tags r:id="rId1"/>
            </p:custDataLst>
            <p:extLst>
              <p:ext uri="{D42A27DB-BD31-4B8C-83A1-F6EECF244321}">
                <p14:modId xmlns:p14="http://schemas.microsoft.com/office/powerpoint/2010/main" val="22927882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2" name="think-cell data - do not delete" hidden="1">
                        <a:extLst>
                          <a:ext uri="{FF2B5EF4-FFF2-40B4-BE49-F238E27FC236}">
                            <a16:creationId xmlns:a16="http://schemas.microsoft.com/office/drawing/2014/main" id="{AD24BAC7-A696-8FD8-A15B-C214A47C2AC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223DFA91-2F3C-FB68-6B63-A5ED0E3D8840}"/>
              </a:ext>
            </a:extLst>
          </p:cNvPr>
          <p:cNvSpPr>
            <a:spLocks noGrp="1"/>
          </p:cNvSpPr>
          <p:nvPr>
            <p:ph type="title"/>
          </p:nvPr>
        </p:nvSpPr>
        <p:spPr>
          <a:xfrm>
            <a:off x="304798" y="246888"/>
            <a:ext cx="11585448" cy="969264"/>
          </a:xfrm>
        </p:spPr>
        <p:txBody>
          <a:bodyPr vert="horz" rIns="0"/>
          <a:lstStyle/>
          <a:p>
            <a:pPr lvl="0"/>
            <a:r>
              <a:rPr lang="en-US" sz="3000"/>
              <a:t>WALMART’S SUSTAINABILITY FOCUS AREAS</a:t>
            </a:r>
            <a:br>
              <a:rPr lang="en-US" sz="3000"/>
            </a:br>
            <a:r>
              <a:rPr lang="en-US" sz="1800" i="1"/>
              <a:t>And how these focus areas align with pep+ pillars</a:t>
            </a:r>
          </a:p>
        </p:txBody>
      </p:sp>
      <p:sp>
        <p:nvSpPr>
          <p:cNvPr id="18" name="Rectangle: Top Corners Rounded 17">
            <a:extLst>
              <a:ext uri="{FF2B5EF4-FFF2-40B4-BE49-F238E27FC236}">
                <a16:creationId xmlns:a16="http://schemas.microsoft.com/office/drawing/2014/main" id="{43CC9EE1-DF38-2D59-ACE9-CDE0A31A9C39}"/>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9" name="Table 4">
            <a:extLst>
              <a:ext uri="{FF2B5EF4-FFF2-40B4-BE49-F238E27FC236}">
                <a16:creationId xmlns:a16="http://schemas.microsoft.com/office/drawing/2014/main" id="{359469C9-34A0-B708-8A81-2174AB9F0F10}"/>
              </a:ext>
            </a:extLst>
          </p:cNvPr>
          <p:cNvGraphicFramePr>
            <a:graphicFrameLocks noGrp="1"/>
          </p:cNvGraphicFramePr>
          <p:nvPr>
            <p:extLst>
              <p:ext uri="{D42A27DB-BD31-4B8C-83A1-F6EECF244321}">
                <p14:modId xmlns:p14="http://schemas.microsoft.com/office/powerpoint/2010/main" val="1584164610"/>
              </p:ext>
            </p:extLst>
          </p:nvPr>
        </p:nvGraphicFramePr>
        <p:xfrm>
          <a:off x="-7620" y="1148230"/>
          <a:ext cx="11986260" cy="4782432"/>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2499360">
                  <a:extLst>
                    <a:ext uri="{9D8B030D-6E8A-4147-A177-3AD203B41FA5}">
                      <a16:colId xmlns:a16="http://schemas.microsoft.com/office/drawing/2014/main" val="2382844442"/>
                    </a:ext>
                  </a:extLst>
                </a:gridCol>
                <a:gridCol w="2499360">
                  <a:extLst>
                    <a:ext uri="{9D8B030D-6E8A-4147-A177-3AD203B41FA5}">
                      <a16:colId xmlns:a16="http://schemas.microsoft.com/office/drawing/2014/main" val="957515009"/>
                    </a:ext>
                  </a:extLst>
                </a:gridCol>
                <a:gridCol w="2499360">
                  <a:extLst>
                    <a:ext uri="{9D8B030D-6E8A-4147-A177-3AD203B41FA5}">
                      <a16:colId xmlns:a16="http://schemas.microsoft.com/office/drawing/2014/main" val="2353111847"/>
                    </a:ext>
                  </a:extLst>
                </a:gridCol>
                <a:gridCol w="2499360">
                  <a:extLst>
                    <a:ext uri="{9D8B030D-6E8A-4147-A177-3AD203B41FA5}">
                      <a16:colId xmlns:a16="http://schemas.microsoft.com/office/drawing/2014/main" val="3958386930"/>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a:rPr>
                        <a:t>Opportunity</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a:rPr>
                        <a:t>Sustainability</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a:rPr>
                        <a:t>Community</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a:rPr>
                        <a:t>Ethics and Integrity</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2194560">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023459"/>
                          </a:solidFill>
                          <a:latin typeface="+mj-lt"/>
                          <a:ea typeface="+mn-ea"/>
                          <a:cs typeface="Leelawadee"/>
                        </a:rPr>
                        <a:t>POSITIVE VALUE CHAIN (CONTINUED)</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marR="0" lvl="0" indent="-120650" algn="l" defTabSz="914400" rtl="0" eaLnBrk="1" fontAlgn="auto" latinLnBrk="0" hangingPunct="1">
                        <a:lnSpc>
                          <a:spcPct val="100000"/>
                        </a:lnSpc>
                        <a:spcBef>
                          <a:spcPts val="0"/>
                        </a:spcBef>
                        <a:spcAft>
                          <a:spcPts val="0"/>
                        </a:spcAft>
                        <a:buClr>
                          <a:schemeClr val="tx1"/>
                        </a:buClr>
                        <a:buSzTx/>
                        <a:buFont typeface="Arial" panose="020B0604020202020204" pitchFamily="34" charset="0"/>
                        <a:buChar char="•"/>
                        <a:tabLst/>
                        <a:defRPr/>
                      </a:pPr>
                      <a:r>
                        <a:rPr lang="en-US" sz="1050" b="0" i="0" kern="1200" noProof="0">
                          <a:solidFill>
                            <a:srgbClr val="2B660F"/>
                          </a:solidFill>
                          <a:effectLst/>
                          <a:highlight>
                            <a:srgbClr val="4FE2F3"/>
                          </a:highlight>
                          <a:latin typeface="+mn-lt"/>
                          <a:ea typeface="+mn-ea"/>
                          <a:cs typeface="+mn-cs"/>
                        </a:rPr>
                        <a:t>Goal: </a:t>
                      </a:r>
                      <a:r>
                        <a:rPr lang="en-US" sz="1050" b="0" i="0" kern="1200" noProof="0">
                          <a:solidFill>
                            <a:srgbClr val="2B660F"/>
                          </a:solidFill>
                          <a:effectLst/>
                          <a:latin typeface="+mn-lt"/>
                          <a:ea typeface="+mn-ea"/>
                          <a:cs typeface="Leelawadee" panose="020B0502040204020203" pitchFamily="34" charset="-34"/>
                        </a:rPr>
                        <a:t>Source directly from smallholders and/or small producers and invest through philanthropy in facilitating market access and building capacity of smallholders across the sector in Central America, India and Mexico. </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indent="-120650">
                        <a:buClr>
                          <a:schemeClr val="tx1"/>
                        </a:buClr>
                        <a:buFont typeface="Arial" panose="020B0604020202020204" pitchFamily="34" charset="0"/>
                        <a:buChar char="•"/>
                      </a:pPr>
                      <a:r>
                        <a:rPr lang="en-US" sz="1050" kern="1200" noProof="0">
                          <a:solidFill>
                            <a:srgbClr val="2B660F"/>
                          </a:solidFill>
                          <a:highlight>
                            <a:srgbClr val="FFC624"/>
                          </a:highlight>
                          <a:latin typeface="+mn-lt"/>
                          <a:ea typeface="+mn-ea"/>
                          <a:cs typeface="Leelawadee"/>
                        </a:rPr>
                        <a:t>Target: </a:t>
                      </a:r>
                      <a:r>
                        <a:rPr lang="en-US" sz="1050" b="0" i="0" kern="1200" noProof="0">
                          <a:solidFill>
                            <a:srgbClr val="2B660F"/>
                          </a:solidFill>
                          <a:effectLst/>
                          <a:latin typeface="+mn-lt"/>
                          <a:ea typeface="+mn-ea"/>
                          <a:cs typeface="Leelawadee"/>
                        </a:rPr>
                        <a:t>Reduce or avoid one billion metric tons (MT) of CO₂e emissions in the global value chain by 2030 (Project Gigaton).</a:t>
                      </a:r>
                    </a:p>
                    <a:p>
                      <a:pPr marL="120650" indent="-120650">
                        <a:lnSpc>
                          <a:spcPct val="100000"/>
                        </a:lnSpc>
                        <a:spcBef>
                          <a:spcPts val="400"/>
                        </a:spcBef>
                        <a:spcAft>
                          <a:spcPts val="0"/>
                        </a:spcAft>
                        <a:buClr>
                          <a:schemeClr val="tx1"/>
                        </a:buClr>
                        <a:buFont typeface="Arial" panose="020B0604020202020204" pitchFamily="34" charset="0"/>
                        <a:buChar char="•"/>
                      </a:pPr>
                      <a:r>
                        <a:rPr lang="en-US" sz="1050" kern="1200" noProof="0">
                          <a:solidFill>
                            <a:srgbClr val="2B660F"/>
                          </a:solidFill>
                          <a:highlight>
                            <a:srgbClr val="FFC624"/>
                          </a:highlight>
                          <a:latin typeface="+mn-lt"/>
                          <a:ea typeface="+mn-ea"/>
                          <a:cs typeface="Leelawadee"/>
                        </a:rPr>
                        <a:t>Target: </a:t>
                      </a:r>
                      <a:r>
                        <a:rPr lang="en-US" sz="1050" b="0" i="0" kern="1200" noProof="0">
                          <a:solidFill>
                            <a:srgbClr val="2B660F"/>
                          </a:solidFill>
                          <a:effectLst/>
                          <a:latin typeface="+mn-lt"/>
                          <a:ea typeface="+mn-ea"/>
                          <a:cs typeface="Leelawadee"/>
                        </a:rPr>
                        <a:t>100% of Walmart U.S. food and consumable private brand primary packaging labeled with the How2Recycle® label by 2022.</a:t>
                      </a:r>
                    </a:p>
                    <a:p>
                      <a:pPr marL="120650" marR="0" lvl="0" indent="-120650" algn="l" defTabSz="914400" rtl="0" eaLnBrk="1" fontAlgn="auto" latinLnBrk="0" hangingPunct="1">
                        <a:lnSpc>
                          <a:spcPct val="100000"/>
                        </a:lnSpc>
                        <a:spcBef>
                          <a:spcPts val="400"/>
                        </a:spcBef>
                        <a:spcAft>
                          <a:spcPts val="0"/>
                        </a:spcAft>
                        <a:buClr>
                          <a:schemeClr val="tx1"/>
                        </a:buClr>
                        <a:buSzTx/>
                        <a:buFont typeface="Arial" panose="020B0604020202020204" pitchFamily="34" charset="0"/>
                        <a:buChar char="•"/>
                        <a:tabLst/>
                        <a:defRPr/>
                      </a:pPr>
                      <a:r>
                        <a:rPr lang="en-US" sz="1050" kern="1200" noProof="0">
                          <a:solidFill>
                            <a:srgbClr val="2B660F"/>
                          </a:solidFill>
                          <a:highlight>
                            <a:srgbClr val="FFC624"/>
                          </a:highlight>
                          <a:latin typeface="+mn-lt"/>
                          <a:ea typeface="+mn-ea"/>
                          <a:cs typeface="Leelawadee"/>
                        </a:rPr>
                        <a:t>Target: </a:t>
                      </a:r>
                      <a:r>
                        <a:rPr lang="en-US" sz="1050" b="0" i="0" kern="1200" noProof="0">
                          <a:solidFill>
                            <a:srgbClr val="2B660F"/>
                          </a:solidFill>
                          <a:effectLst/>
                          <a:latin typeface="+mn-lt"/>
                          <a:ea typeface="+mn-ea"/>
                          <a:cs typeface="Leelawadee"/>
                        </a:rPr>
                        <a:t>Reduce operational food loss and waste 50% by 2030 (vs 2016 baseline).</a:t>
                      </a:r>
                    </a:p>
                    <a:p>
                      <a:pPr marL="120650" marR="0" lvl="0" indent="-120650" algn="l" defTabSz="914400" rtl="0" eaLnBrk="1" fontAlgn="auto" latinLnBrk="0" hangingPunct="1">
                        <a:lnSpc>
                          <a:spcPct val="100000"/>
                        </a:lnSpc>
                        <a:spcBef>
                          <a:spcPts val="400"/>
                        </a:spcBef>
                        <a:spcAft>
                          <a:spcPts val="0"/>
                        </a:spcAft>
                        <a:buClr>
                          <a:schemeClr val="tx1"/>
                        </a:buClr>
                        <a:buSzTx/>
                        <a:buFont typeface="Arial" panose="020B0604020202020204" pitchFamily="34" charset="0"/>
                        <a:buChar char="•"/>
                        <a:tabLst/>
                        <a:defRPr/>
                      </a:pPr>
                      <a:r>
                        <a:rPr lang="en-US" sz="1050" kern="1200" noProof="0">
                          <a:solidFill>
                            <a:srgbClr val="2B660F"/>
                          </a:solidFill>
                          <a:highlight>
                            <a:srgbClr val="FFC624"/>
                          </a:highlight>
                          <a:latin typeface="+mn-lt"/>
                          <a:ea typeface="+mn-ea"/>
                          <a:cs typeface="Leelawadee"/>
                        </a:rPr>
                        <a:t>Target: </a:t>
                      </a:r>
                      <a:r>
                        <a:rPr lang="en-US" sz="1050" b="0" i="0" kern="1200" noProof="0">
                          <a:solidFill>
                            <a:srgbClr val="2B660F"/>
                          </a:solidFill>
                          <a:effectLst/>
                          <a:latin typeface="+mn-lt"/>
                          <a:ea typeface="+mn-ea"/>
                          <a:cs typeface="Leelawadee"/>
                        </a:rPr>
                        <a:t>50% of polyester volume for Walmart U.S., Sam’s Club U.S., and </a:t>
                      </a:r>
                      <a:br>
                        <a:rPr lang="en-US" sz="1050" b="0" i="0" kern="1200" noProof="0">
                          <a:solidFill>
                            <a:srgbClr val="2B660F"/>
                          </a:solidFill>
                          <a:effectLst/>
                          <a:latin typeface="+mn-lt"/>
                          <a:ea typeface="+mn-ea"/>
                          <a:cs typeface="Leelawadee"/>
                        </a:rPr>
                      </a:br>
                      <a:r>
                        <a:rPr lang="en-US" sz="1050" b="0" i="0" kern="1200" noProof="0">
                          <a:solidFill>
                            <a:srgbClr val="2B660F"/>
                          </a:solidFill>
                          <a:effectLst/>
                          <a:latin typeface="+mn-lt"/>
                          <a:ea typeface="+mn-ea"/>
                          <a:cs typeface="Leelawadee"/>
                        </a:rPr>
                        <a:t>Walmart Canada private brand apparel and home textile products sourced as recycled polyester by 2025.</a:t>
                      </a: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50" b="0" i="1" kern="1200" noProof="0">
                          <a:solidFill>
                            <a:srgbClr val="2B660F"/>
                          </a:solidFill>
                          <a:effectLst/>
                          <a:latin typeface="+mn-lt"/>
                          <a:ea typeface="+mn-ea"/>
                          <a:cs typeface="Leelawadee"/>
                        </a:rPr>
                        <a:t>Not a focus area for the customer.</a:t>
                      </a:r>
                      <a:endParaRPr lang="en-US" sz="1050" b="0" i="1" kern="1200" noProof="0">
                        <a:solidFill>
                          <a:srgbClr val="2B660F"/>
                        </a:solidFill>
                        <a:effectLst/>
                        <a:latin typeface="+mn-lt"/>
                        <a:ea typeface="+mn-ea"/>
                        <a:cs typeface="Leelawadee"/>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50" b="0" i="1" kern="1200" noProof="0">
                          <a:solidFill>
                            <a:srgbClr val="2B660F"/>
                          </a:solidFill>
                          <a:effectLst/>
                          <a:latin typeface="+mn-lt"/>
                          <a:ea typeface="+mn-ea"/>
                          <a:cs typeface="Leelawadee"/>
                        </a:rPr>
                        <a:t>Not a focus area for the customer.</a:t>
                      </a:r>
                      <a:endParaRPr lang="en-US" sz="1050" b="0" i="1" kern="1200" noProof="0">
                        <a:solidFill>
                          <a:srgbClr val="2B660F"/>
                        </a:solidFill>
                        <a:effectLst/>
                        <a:latin typeface="+mn-lt"/>
                        <a:ea typeface="+mn-ea"/>
                        <a:cs typeface="Leelawadee"/>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2088000">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922F11"/>
                          </a:solidFill>
                          <a:latin typeface="+mj-lt"/>
                          <a:ea typeface="+mn-ea"/>
                          <a:cs typeface="Leelawadee"/>
                        </a:rPr>
                        <a:t>POSITIVE </a:t>
                      </a:r>
                      <a:br>
                        <a:rPr lang="en-US" sz="1400" kern="1200">
                          <a:solidFill>
                            <a:srgbClr val="922F11"/>
                          </a:solidFill>
                          <a:latin typeface="+mj-lt"/>
                          <a:ea typeface="+mn-ea"/>
                          <a:cs typeface="Leelawadee"/>
                        </a:rPr>
                      </a:br>
                      <a:r>
                        <a:rPr lang="en-US" sz="1400" kern="1200">
                          <a:solidFill>
                            <a:srgbClr val="922F11"/>
                          </a:solidFill>
                          <a:latin typeface="+mj-lt"/>
                          <a:ea typeface="+mn-ea"/>
                          <a:cs typeface="Leelawadee"/>
                        </a:rPr>
                        <a:t>CHOICES</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E6D26"/>
                    </a:solidFill>
                  </a:tcPr>
                </a:tc>
                <a:tc>
                  <a:txBody>
                    <a:bodyPr/>
                    <a:lstStyle/>
                    <a:p>
                      <a:pPr marL="0" indent="0" algn="ctr" defTabSz="914400" rtl="0" eaLnBrk="1" latinLnBrk="0" hangingPunct="1">
                        <a:buFont typeface="Arial" panose="020B0604020202020204" pitchFamily="34" charset="0"/>
                        <a:buNone/>
                      </a:pPr>
                      <a:r>
                        <a:rPr lang="en-GB" sz="1050" b="0" i="1" kern="1200" noProof="0">
                          <a:solidFill>
                            <a:srgbClr val="2B660F"/>
                          </a:solidFill>
                          <a:effectLst/>
                          <a:latin typeface="+mn-lt"/>
                          <a:ea typeface="+mn-ea"/>
                          <a:cs typeface="Leelawadee"/>
                        </a:rPr>
                        <a:t>Not a focus area for the customer.</a:t>
                      </a:r>
                      <a:endParaRPr lang="en-US" sz="1050" b="0" i="1" kern="1200" noProof="0">
                        <a:solidFill>
                          <a:srgbClr val="2B660F"/>
                        </a:solidFill>
                        <a:effectLst/>
                        <a:latin typeface="+mn-lt"/>
                        <a:ea typeface="+mn-ea"/>
                        <a:cs typeface="Leelawadee"/>
                      </a:endParaRP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50" b="0" i="1" kern="1200" noProof="0">
                          <a:solidFill>
                            <a:srgbClr val="2B660F"/>
                          </a:solidFill>
                          <a:effectLst/>
                          <a:latin typeface="+mn-lt"/>
                          <a:ea typeface="+mn-ea"/>
                          <a:cs typeface="Leelawadee"/>
                        </a:rPr>
                        <a:t>Not a focus area for the customer.</a:t>
                      </a:r>
                      <a:endParaRPr lang="en-US" sz="1050" b="0" i="1" kern="1200" noProof="0">
                        <a:solidFill>
                          <a:srgbClr val="2B660F"/>
                        </a:solidFill>
                        <a:effectLst/>
                        <a:latin typeface="+mn-lt"/>
                        <a:ea typeface="+mn-ea"/>
                        <a:cs typeface="Leelawadee"/>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lvl="0" indent="-120650">
                        <a:buClr>
                          <a:schemeClr val="tx1"/>
                        </a:buClr>
                        <a:buFont typeface="Arial" panose="020B0604020202020204" pitchFamily="34" charset="0"/>
                        <a:buChar char="•"/>
                      </a:pPr>
                      <a:r>
                        <a:rPr lang="en-US" sz="1050" b="0" i="0" kern="1200" noProof="0">
                          <a:solidFill>
                            <a:srgbClr val="2B660F"/>
                          </a:solidFill>
                          <a:effectLst/>
                          <a:highlight>
                            <a:srgbClr val="4FE2F3"/>
                          </a:highlight>
                          <a:latin typeface="+mn-lt"/>
                          <a:ea typeface="+mn-ea"/>
                          <a:cs typeface="+mn-cs"/>
                        </a:rPr>
                        <a:t>Goal: </a:t>
                      </a:r>
                      <a:r>
                        <a:rPr lang="en-US" sz="1050" b="0" i="0" kern="1200" noProof="0">
                          <a:solidFill>
                            <a:srgbClr val="2B660F"/>
                          </a:solidFill>
                          <a:effectLst/>
                          <a:latin typeface="+mn-lt"/>
                          <a:ea typeface="+mn-ea"/>
                          <a:cs typeface="Leelawadee" panose="020B0502040204020203" pitchFamily="34" charset="-34"/>
                        </a:rPr>
                        <a:t>Provide safe, high-quality food for our customers and promote positive food safety within our business. </a:t>
                      </a:r>
                    </a:p>
                    <a:p>
                      <a:pPr marL="120650" lvl="0" indent="-120650">
                        <a:spcBef>
                          <a:spcPts val="400"/>
                        </a:spcBef>
                        <a:buClr>
                          <a:schemeClr val="tx1"/>
                        </a:buClr>
                        <a:buFont typeface="Arial" panose="020B0604020202020204" pitchFamily="34" charset="0"/>
                        <a:buChar char="•"/>
                      </a:pPr>
                      <a:r>
                        <a:rPr lang="en-US" sz="1050" b="0" i="0" kern="1200" noProof="0">
                          <a:solidFill>
                            <a:srgbClr val="2B660F"/>
                          </a:solidFill>
                          <a:effectLst/>
                          <a:highlight>
                            <a:srgbClr val="4FE2F3"/>
                          </a:highlight>
                          <a:latin typeface="+mn-lt"/>
                          <a:ea typeface="+mn-ea"/>
                          <a:cs typeface="+mn-cs"/>
                        </a:rPr>
                        <a:t>Goal: </a:t>
                      </a:r>
                      <a:r>
                        <a:rPr lang="en-US" sz="1050" b="0" i="0" kern="1200" noProof="0">
                          <a:solidFill>
                            <a:srgbClr val="2B660F"/>
                          </a:solidFill>
                          <a:effectLst/>
                          <a:latin typeface="+mn-lt"/>
                          <a:ea typeface="+mn-ea"/>
                          <a:cs typeface="Leelawadee" panose="020B0502040204020203" pitchFamily="34" charset="-34"/>
                        </a:rPr>
                        <a:t>Protect customers and members through implementation of product safety and consumer protection policies, standards, and practices. </a:t>
                      </a:r>
                    </a:p>
                    <a:p>
                      <a:pPr marL="120650" lvl="0" indent="-120650">
                        <a:spcBef>
                          <a:spcPts val="400"/>
                        </a:spcBef>
                        <a:buClr>
                          <a:schemeClr val="tx1"/>
                        </a:buClr>
                        <a:buFont typeface="Arial" panose="020B0604020202020204" pitchFamily="34" charset="0"/>
                        <a:buChar char="•"/>
                      </a:pPr>
                      <a:r>
                        <a:rPr lang="en-US" sz="1050" b="0" i="0" kern="1200" noProof="0">
                          <a:solidFill>
                            <a:srgbClr val="2B660F"/>
                          </a:solidFill>
                          <a:effectLst/>
                          <a:highlight>
                            <a:srgbClr val="4FE2F3"/>
                          </a:highlight>
                          <a:latin typeface="+mn-lt"/>
                          <a:ea typeface="+mn-ea"/>
                          <a:cs typeface="+mn-cs"/>
                        </a:rPr>
                        <a:t>Goal: </a:t>
                      </a:r>
                      <a:r>
                        <a:rPr lang="en-US" sz="1050" b="0" i="0" kern="1200" noProof="0">
                          <a:solidFill>
                            <a:srgbClr val="2B660F"/>
                          </a:solidFill>
                          <a:effectLst/>
                          <a:latin typeface="+mn-lt"/>
                          <a:ea typeface="+mn-ea"/>
                          <a:cs typeface="Leelawadee" panose="020B0502040204020203" pitchFamily="34" charset="-34"/>
                        </a:rPr>
                        <a:t>Encourage our suppliers to promote sustainable chemistry by reducing and eliminating the production and use of priority chemicals.</a:t>
                      </a: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50" b="0" i="1" kern="1200" noProof="0">
                          <a:solidFill>
                            <a:srgbClr val="2B660F"/>
                          </a:solidFill>
                          <a:effectLst/>
                          <a:latin typeface="+mn-lt"/>
                          <a:ea typeface="+mn-ea"/>
                          <a:cs typeface="Leelawadee"/>
                        </a:rPr>
                        <a:t>Not a focus area for the customer.</a:t>
                      </a:r>
                      <a:endParaRPr lang="en-US" sz="1050" b="0" i="1" kern="1200" noProof="0">
                        <a:solidFill>
                          <a:srgbClr val="2B660F"/>
                        </a:solidFill>
                        <a:effectLst/>
                        <a:latin typeface="+mn-lt"/>
                        <a:ea typeface="+mn-ea"/>
                        <a:cs typeface="Leelawadee"/>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bl>
          </a:graphicData>
        </a:graphic>
      </p:graphicFrame>
      <p:pic>
        <p:nvPicPr>
          <p:cNvPr id="8" name="Picture 7" descr="A blue and green windmill with green arrows&#10;&#10;Description automatically generated">
            <a:extLst>
              <a:ext uri="{FF2B5EF4-FFF2-40B4-BE49-F238E27FC236}">
                <a16:creationId xmlns:a16="http://schemas.microsoft.com/office/drawing/2014/main" id="{A3B34A49-0D18-5814-A8B3-678F3348D24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pic>
        <p:nvPicPr>
          <p:cNvPr id="9" name="Picture 8" descr="A logo of a hand and a globe&#10;&#10;Description automatically generated">
            <a:extLst>
              <a:ext uri="{FF2B5EF4-FFF2-40B4-BE49-F238E27FC236}">
                <a16:creationId xmlns:a16="http://schemas.microsoft.com/office/drawing/2014/main" id="{4FBDEF8B-A604-1835-A550-C310FBD35C6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20385" y="4373344"/>
            <a:ext cx="536916" cy="583072"/>
          </a:xfrm>
          <a:prstGeom prst="rect">
            <a:avLst/>
          </a:prstGeom>
        </p:spPr>
      </p:pic>
      <p:pic>
        <p:nvPicPr>
          <p:cNvPr id="10" name="Picture 9">
            <a:extLst>
              <a:ext uri="{FF2B5EF4-FFF2-40B4-BE49-F238E27FC236}">
                <a16:creationId xmlns:a16="http://schemas.microsoft.com/office/drawing/2014/main" id="{2015AE4F-223E-6B15-1E16-B244BA6EC92B}"/>
              </a:ext>
            </a:extLst>
          </p:cNvPr>
          <p:cNvPicPr>
            <a:picLocks noChangeAspect="1"/>
          </p:cNvPicPr>
          <p:nvPr/>
        </p:nvPicPr>
        <p:blipFill>
          <a:blip r:embed="rId8"/>
          <a:srcRect l="3646" t="28924" r="3853" b="29409"/>
          <a:stretch/>
        </p:blipFill>
        <p:spPr>
          <a:xfrm>
            <a:off x="9852326" y="256843"/>
            <a:ext cx="2042494" cy="517524"/>
          </a:xfrm>
          <a:prstGeom prst="rect">
            <a:avLst/>
          </a:prstGeom>
        </p:spPr>
      </p:pic>
    </p:spTree>
    <p:extLst>
      <p:ext uri="{BB962C8B-B14F-4D97-AF65-F5344CB8AC3E}">
        <p14:creationId xmlns:p14="http://schemas.microsoft.com/office/powerpoint/2010/main" val="32651497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3D3FB-B8B9-71E2-89B9-194736A7E878}"/>
            </a:ext>
          </a:extLst>
        </p:cNvPr>
        <p:cNvGrpSpPr/>
        <p:nvPr/>
      </p:nvGrpSpPr>
      <p:grpSpPr>
        <a:xfrm>
          <a:off x="0" y="0"/>
          <a:ext cx="0" cy="0"/>
          <a:chOff x="0" y="0"/>
          <a:chExt cx="0" cy="0"/>
        </a:xfrm>
      </p:grpSpPr>
      <p:pic>
        <p:nvPicPr>
          <p:cNvPr id="2050" name="Picture 2" descr="Aramark Property – Aramark Property is the largest dedicated property  management provider in Ireland">
            <a:extLst>
              <a:ext uri="{FF2B5EF4-FFF2-40B4-BE49-F238E27FC236}">
                <a16:creationId xmlns:a16="http://schemas.microsoft.com/office/drawing/2014/main" id="{8D2D8C47-92AA-E1A7-B81F-85EBB5CD08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387600"/>
            <a:ext cx="5975434" cy="1762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110958"/>
      </p:ext>
    </p:extLst>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B11286-E153-9AA1-3AA5-B811661B6A50}"/>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0EDBDDAD-2148-9AD8-124C-6CF25FAEB289}"/>
              </a:ext>
            </a:extLst>
          </p:cNvPr>
          <p:cNvSpPr>
            <a:spLocks noGrp="1"/>
          </p:cNvSpPr>
          <p:nvPr>
            <p:ph type="title"/>
          </p:nvPr>
        </p:nvSpPr>
        <p:spPr>
          <a:xfrm>
            <a:off x="304800" y="247650"/>
            <a:ext cx="9147175" cy="968375"/>
          </a:xfrm>
        </p:spPr>
        <p:txBody>
          <a:bodyPr/>
          <a:lstStyle/>
          <a:p>
            <a:pPr lvl="0"/>
            <a:r>
              <a:rPr lang="en-US" sz="2600"/>
              <a:t>COMMONALITY BETWEEN WALMART’S AND PEP+ FOCUS AREAS</a:t>
            </a:r>
            <a:br>
              <a:rPr lang="en-US"/>
            </a:br>
            <a:r>
              <a:rPr lang="en-US" sz="1800" i="1"/>
              <a:t>Allowing us to identify opportunities for collaboration, and therefore </a:t>
            </a:r>
            <a:br>
              <a:rPr lang="en-US" sz="1800" i="1"/>
            </a:br>
            <a:r>
              <a:rPr lang="en-US" sz="1800" i="1"/>
              <a:t>add value to our relationship</a:t>
            </a:r>
          </a:p>
        </p:txBody>
      </p:sp>
      <p:sp>
        <p:nvSpPr>
          <p:cNvPr id="13" name="Rectangle: Top Corners Rounded 12">
            <a:extLst>
              <a:ext uri="{FF2B5EF4-FFF2-40B4-BE49-F238E27FC236}">
                <a16:creationId xmlns:a16="http://schemas.microsoft.com/office/drawing/2014/main" id="{421CE916-3FD7-FFE2-24A7-35EF9CD05421}"/>
              </a:ext>
            </a:extLst>
          </p:cNvPr>
          <p:cNvSpPr/>
          <p:nvPr/>
        </p:nvSpPr>
        <p:spPr>
          <a:xfrm>
            <a:off x="1981200" y="1529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 name="Table 4">
            <a:extLst>
              <a:ext uri="{FF2B5EF4-FFF2-40B4-BE49-F238E27FC236}">
                <a16:creationId xmlns:a16="http://schemas.microsoft.com/office/drawing/2014/main" id="{8F804058-A3BF-42A4-10B2-601123D40DD7}"/>
              </a:ext>
            </a:extLst>
          </p:cNvPr>
          <p:cNvGraphicFramePr>
            <a:graphicFrameLocks noGrp="1"/>
          </p:cNvGraphicFramePr>
          <p:nvPr>
            <p:extLst>
              <p:ext uri="{D42A27DB-BD31-4B8C-83A1-F6EECF244321}">
                <p14:modId xmlns:p14="http://schemas.microsoft.com/office/powerpoint/2010/main" val="1916091810"/>
              </p:ext>
            </p:extLst>
          </p:nvPr>
        </p:nvGraphicFramePr>
        <p:xfrm>
          <a:off x="-7620" y="1529230"/>
          <a:ext cx="11986260" cy="4349448"/>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3332480">
                  <a:extLst>
                    <a:ext uri="{9D8B030D-6E8A-4147-A177-3AD203B41FA5}">
                      <a16:colId xmlns:a16="http://schemas.microsoft.com/office/drawing/2014/main" val="2382844442"/>
                    </a:ext>
                  </a:extLst>
                </a:gridCol>
                <a:gridCol w="3332480">
                  <a:extLst>
                    <a:ext uri="{9D8B030D-6E8A-4147-A177-3AD203B41FA5}">
                      <a16:colId xmlns:a16="http://schemas.microsoft.com/office/drawing/2014/main" val="957515009"/>
                    </a:ext>
                  </a:extLst>
                </a:gridCol>
                <a:gridCol w="3332480">
                  <a:extLst>
                    <a:ext uri="{9D8B030D-6E8A-4147-A177-3AD203B41FA5}">
                      <a16:colId xmlns:a16="http://schemas.microsoft.com/office/drawing/2014/main" val="2353111847"/>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a:rPr>
                        <a:t>Opportunity</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a:rPr>
                        <a:t>Sustainability</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a:rPr>
                        <a:t>Community</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2194560">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954F07"/>
                          </a:solidFill>
                          <a:latin typeface="+mj-lt"/>
                          <a:ea typeface="+mn-ea"/>
                          <a:cs typeface="Leelawadee"/>
                        </a:rPr>
                        <a:t>POSITIVE </a:t>
                      </a:r>
                      <a:br>
                        <a:rPr lang="en-US" sz="1400" kern="1200">
                          <a:solidFill>
                            <a:srgbClr val="954F07"/>
                          </a:solidFill>
                          <a:latin typeface="+mj-lt"/>
                          <a:ea typeface="+mn-ea"/>
                          <a:cs typeface="Leelawadee"/>
                        </a:rPr>
                      </a:br>
                      <a:r>
                        <a:rPr lang="en-US" sz="1400" kern="1200">
                          <a:solidFill>
                            <a:srgbClr val="954F07"/>
                          </a:solidFill>
                          <a:latin typeface="+mj-lt"/>
                          <a:ea typeface="+mn-ea"/>
                          <a:cs typeface="Leelawadee"/>
                        </a:rPr>
                        <a:t>AGRICULTURE</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9F0A"/>
                    </a:solidFill>
                  </a:tcPr>
                </a:tc>
                <a:tc>
                  <a:txBody>
                    <a:bodyPr/>
                    <a:lstStyle/>
                    <a:p>
                      <a:pPr marL="120650" marR="0" lvl="0" indent="-12065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174625" algn="l"/>
                        </a:tabLst>
                        <a:defRPr/>
                      </a:pPr>
                      <a:r>
                        <a:rPr lang="en-US" sz="1050" kern="1200" noProof="0">
                          <a:solidFill>
                            <a:srgbClr val="2B660F"/>
                          </a:solidFill>
                          <a:highlight>
                            <a:srgbClr val="FFC624"/>
                          </a:highlight>
                          <a:latin typeface="+mn-lt"/>
                          <a:ea typeface="+mn-ea"/>
                          <a:cs typeface="Leelawadee"/>
                        </a:rPr>
                        <a:t>Target: </a:t>
                      </a:r>
                      <a:r>
                        <a:rPr lang="en-US" sz="1050" b="0" i="0" kern="1200" noProof="0">
                          <a:solidFill>
                            <a:srgbClr val="2B660F"/>
                          </a:solidFill>
                          <a:effectLst/>
                          <a:latin typeface="+mn-lt"/>
                          <a:ea typeface="+mn-ea"/>
                          <a:cs typeface="Leelawadee"/>
                        </a:rPr>
                        <a:t>Fund projects in India designed to help build capacity and advance the economic livelihoods of 1 million smallholder farmers by 2028.</a:t>
                      </a:r>
                    </a:p>
                    <a:p>
                      <a:pPr marL="350838" marR="0" lvl="1" indent="-176213" algn="l" defTabSz="914400" rtl="0" eaLnBrk="1" fontAlgn="auto" latinLnBrk="0" hangingPunct="1">
                        <a:lnSpc>
                          <a:spcPct val="100000"/>
                        </a:lnSpc>
                        <a:spcBef>
                          <a:spcPts val="400"/>
                        </a:spcBef>
                        <a:spcAft>
                          <a:spcPts val="0"/>
                        </a:spcAft>
                        <a:buClrTx/>
                        <a:buSzTx/>
                        <a:buFont typeface="Wingdings" panose="05000000000000000000" pitchFamily="2" charset="2"/>
                        <a:buChar char="Ø"/>
                        <a:tabLst/>
                        <a:defRPr/>
                      </a:pPr>
                      <a:r>
                        <a:rPr lang="en-US" sz="1050" b="1" i="0" noProof="0">
                          <a:solidFill>
                            <a:srgbClr val="2B660F"/>
                          </a:solidFill>
                          <a:effectLst/>
                          <a:latin typeface="+mn-lt"/>
                          <a:cs typeface="Leelawadee bold" panose="020B0802040204020203" pitchFamily="34" charset="-34"/>
                        </a:rPr>
                        <a:t>pep+ alignment: </a:t>
                      </a:r>
                      <a:r>
                        <a:rPr lang="en-US" sz="1050" b="1" i="0" kern="1200" noProof="0">
                          <a:solidFill>
                            <a:srgbClr val="2B660F"/>
                          </a:solidFill>
                          <a:effectLst/>
                          <a:latin typeface="+mn-lt"/>
                          <a:ea typeface="+mn-ea"/>
                          <a:cs typeface="Leelawadee bold" panose="020B0802040204020203" pitchFamily="34" charset="-34"/>
                        </a:rPr>
                        <a:t>Improve the livelihoods of more than 250,000 people in our agriculture supply chains and supporting communities by 2030.</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marR="0" lvl="0" indent="-1206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kern="1200" noProof="0">
                          <a:solidFill>
                            <a:srgbClr val="2B660F"/>
                          </a:solidFill>
                          <a:highlight>
                            <a:srgbClr val="FFC624"/>
                          </a:highlight>
                          <a:latin typeface="+mn-lt"/>
                          <a:ea typeface="+mn-ea"/>
                          <a:cs typeface="Leelawadee"/>
                        </a:rPr>
                        <a:t>Target: </a:t>
                      </a:r>
                      <a:r>
                        <a:rPr lang="en-US" sz="1050" b="0" i="0" kern="1200" noProof="0">
                          <a:solidFill>
                            <a:srgbClr val="2B660F"/>
                          </a:solidFill>
                          <a:effectLst/>
                          <a:latin typeface="+mn-lt"/>
                          <a:ea typeface="+mn-ea"/>
                          <a:cs typeface="Leelawadee"/>
                        </a:rPr>
                        <a:t>Help more sustainably manage, protect and/or restore at least 50 million acres of land and 1 million square miles of ocean by 2030.</a:t>
                      </a:r>
                    </a:p>
                    <a:p>
                      <a:pPr marL="350838" marR="0" lvl="1" indent="-176213" algn="l" defTabSz="914400" rtl="0" eaLnBrk="1" fontAlgn="auto" latinLnBrk="0" hangingPunct="1">
                        <a:lnSpc>
                          <a:spcPct val="100000"/>
                        </a:lnSpc>
                        <a:spcBef>
                          <a:spcPts val="400"/>
                        </a:spcBef>
                        <a:spcAft>
                          <a:spcPts val="0"/>
                        </a:spcAft>
                        <a:buClrTx/>
                        <a:buSzTx/>
                        <a:buFont typeface="Wingdings" panose="05000000000000000000" pitchFamily="2" charset="2"/>
                        <a:buChar char="Ø"/>
                        <a:tabLst/>
                        <a:defRPr/>
                      </a:pPr>
                      <a:r>
                        <a:rPr kumimoji="0" lang="en-US" sz="1050" b="1" i="0" u="none" strike="noStrike" kern="1200" cap="none" spc="0" normalizeH="0" baseline="0" noProof="0">
                          <a:ln>
                            <a:noFill/>
                          </a:ln>
                          <a:solidFill>
                            <a:srgbClr val="2B660F"/>
                          </a:solidFill>
                          <a:effectLst/>
                          <a:uLnTx/>
                          <a:uFillTx/>
                          <a:latin typeface="+mn-lt"/>
                          <a:ea typeface="+mn-ea"/>
                          <a:cs typeface="Leelawadee bold" panose="020B0802040204020203" pitchFamily="34" charset="-34"/>
                        </a:rPr>
                        <a:t>pep+ alignment: Spread the adoption of regenerative agriculture, restorative, or protective practices across 10 million acres of land supporting key crops and ingredients by 2030.</a:t>
                      </a:r>
                    </a:p>
                    <a:p>
                      <a:pPr marL="350838" marR="0" lvl="1" indent="-176213" algn="l" defTabSz="914400" rtl="0" eaLnBrk="1" fontAlgn="auto" latinLnBrk="0" hangingPunct="1">
                        <a:lnSpc>
                          <a:spcPct val="100000"/>
                        </a:lnSpc>
                        <a:spcBef>
                          <a:spcPts val="800"/>
                        </a:spcBef>
                        <a:spcAft>
                          <a:spcPts val="0"/>
                        </a:spcAft>
                        <a:buClrTx/>
                        <a:buSzTx/>
                        <a:buFont typeface="Wingdings" panose="05000000000000000000" pitchFamily="2" charset="2"/>
                        <a:buChar char="Ø"/>
                        <a:tabLst/>
                        <a:defRPr/>
                      </a:pPr>
                      <a:r>
                        <a:rPr kumimoji="0" lang="en-US" sz="1050" b="1" i="0" u="none" strike="noStrike" kern="1200" cap="none" spc="0" normalizeH="0" baseline="0" noProof="0">
                          <a:ln>
                            <a:noFill/>
                          </a:ln>
                          <a:solidFill>
                            <a:srgbClr val="2B660F"/>
                          </a:solidFill>
                          <a:effectLst/>
                          <a:uLnTx/>
                          <a:uFillTx/>
                          <a:latin typeface="+mn-lt"/>
                          <a:ea typeface="+mn-ea"/>
                          <a:cs typeface="Leelawadee bold" panose="020B0802040204020203" pitchFamily="34" charset="-34"/>
                        </a:rPr>
                        <a:t>pep+ alignment: </a:t>
                      </a:r>
                      <a:r>
                        <a:rPr kumimoji="0" lang="en-GB" sz="1050" b="1" i="0" u="none" strike="noStrike" kern="1200" cap="none" spc="0" normalizeH="0" baseline="0" noProof="0">
                          <a:ln>
                            <a:noFill/>
                          </a:ln>
                          <a:solidFill>
                            <a:srgbClr val="2B660F"/>
                          </a:solidFill>
                          <a:effectLst/>
                          <a:uLnTx/>
                          <a:uFillTx/>
                          <a:latin typeface="+mn-lt"/>
                          <a:ea typeface="+mn-ea"/>
                          <a:cs typeface="Leelawadee bold" panose="020B0802040204020203" pitchFamily="34" charset="-34"/>
                        </a:rPr>
                        <a:t>Continue to strive toward deforestation-free sourcing by 2025 and deforestation- and conversion-free sourcing by 2030 for high-risk commodities in our company-owned and -operated activities </a:t>
                      </a: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i="1" noProof="0">
                          <a:solidFill>
                            <a:srgbClr val="2B660F"/>
                          </a:solidFill>
                          <a:latin typeface="+mn-lt"/>
                          <a:cs typeface="Leelawadee"/>
                        </a:rPr>
                        <a:t>No commonalities.</a:t>
                      </a: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1908000">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50" i="1" noProof="0">
                          <a:solidFill>
                            <a:srgbClr val="2B660F"/>
                          </a:solidFill>
                          <a:latin typeface="+mn-lt"/>
                          <a:cs typeface="Leelawadee"/>
                        </a:rPr>
                        <a:t>No commonalities.</a:t>
                      </a: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indent="-120650">
                        <a:buFont typeface="Arial" panose="020B0604020202020204" pitchFamily="34" charset="0"/>
                        <a:buChar char="•"/>
                      </a:pPr>
                      <a:r>
                        <a:rPr lang="en-US" sz="1050" kern="1200" noProof="0">
                          <a:solidFill>
                            <a:srgbClr val="2B660F"/>
                          </a:solidFill>
                          <a:highlight>
                            <a:srgbClr val="FFC624"/>
                          </a:highlight>
                          <a:latin typeface="+mn-lt"/>
                          <a:ea typeface="+mn-ea"/>
                          <a:cs typeface="Leelawadee"/>
                        </a:rPr>
                        <a:t>Target: </a:t>
                      </a:r>
                      <a:r>
                        <a:rPr lang="en-US" sz="1050" b="0" i="0" kern="1200" noProof="0">
                          <a:solidFill>
                            <a:srgbClr val="2B660F"/>
                          </a:solidFill>
                          <a:effectLst/>
                          <a:latin typeface="+mn-lt"/>
                          <a:ea typeface="+mn-ea"/>
                          <a:cs typeface="Leelawadee"/>
                        </a:rPr>
                        <a:t>Achieve zero emissions across global operations by 2040 (Scopes 1 &amp; 2)</a:t>
                      </a:r>
                    </a:p>
                    <a:p>
                      <a:pPr marL="350838" lvl="1" indent="-176213">
                        <a:spcBef>
                          <a:spcPts val="200"/>
                        </a:spcBef>
                        <a:buClr>
                          <a:schemeClr val="tx1"/>
                        </a:buClr>
                        <a:buFont typeface="Wingdings" panose="05000000000000000000" pitchFamily="2" charset="2"/>
                        <a:buChar char="Ø"/>
                      </a:pPr>
                      <a:r>
                        <a:rPr lang="en-US" sz="1050" b="1" i="0" kern="1200" noProof="0">
                          <a:solidFill>
                            <a:srgbClr val="2B660F"/>
                          </a:solidFill>
                          <a:effectLst/>
                          <a:latin typeface="+mn-lt"/>
                          <a:ea typeface="+mn-ea"/>
                          <a:cs typeface="Leelawadee"/>
                        </a:rPr>
                        <a:t>pep+ alignment: Achieve net-zero emissions by 2050 or sooner </a:t>
                      </a:r>
                    </a:p>
                    <a:p>
                      <a:pPr marL="120650" indent="-120650">
                        <a:spcBef>
                          <a:spcPts val="800"/>
                        </a:spcBef>
                        <a:buFont typeface="Arial" panose="020B0604020202020204" pitchFamily="34" charset="0"/>
                        <a:buChar char="•"/>
                      </a:pPr>
                      <a:r>
                        <a:rPr lang="en-US" sz="1050" kern="1200" noProof="0">
                          <a:solidFill>
                            <a:srgbClr val="2B660F"/>
                          </a:solidFill>
                          <a:highlight>
                            <a:srgbClr val="FFC624"/>
                          </a:highlight>
                          <a:latin typeface="+mn-lt"/>
                          <a:ea typeface="+mn-ea"/>
                          <a:cs typeface="Leelawadee"/>
                        </a:rPr>
                        <a:t>Target: </a:t>
                      </a:r>
                      <a:r>
                        <a:rPr lang="en-US" sz="1050" b="0" i="0" kern="1200" noProof="0">
                          <a:solidFill>
                            <a:srgbClr val="2B660F"/>
                          </a:solidFill>
                          <a:effectLst/>
                          <a:latin typeface="+mn-lt"/>
                          <a:ea typeface="+mn-ea"/>
                          <a:cs typeface="Leelawadee"/>
                        </a:rPr>
                        <a:t>Reduce absolute global Scope 1 &amp; 2 greenhouse gas (GHG) emissions 35% by 2025 and 65% by 2030 from 2015 base year</a:t>
                      </a:r>
                    </a:p>
                    <a:p>
                      <a:pPr marL="350838" lvl="1" indent="-176213">
                        <a:spcBef>
                          <a:spcPts val="200"/>
                        </a:spcBef>
                        <a:buClr>
                          <a:schemeClr val="tx1"/>
                        </a:buClr>
                        <a:buFont typeface="Wingdings" panose="05000000000000000000" pitchFamily="2" charset="2"/>
                        <a:buChar char="Ø"/>
                      </a:pPr>
                      <a:r>
                        <a:rPr lang="en-US" sz="1050" b="1" i="0" kern="1200" noProof="0">
                          <a:solidFill>
                            <a:srgbClr val="2B660F"/>
                          </a:solidFill>
                          <a:effectLst/>
                          <a:latin typeface="+mn-lt"/>
                          <a:ea typeface="+mn-ea"/>
                          <a:cs typeface="Leelawadee"/>
                        </a:rPr>
                        <a:t>pep+ alignment: Achieve a 50% reduction in </a:t>
                      </a:r>
                      <a:br>
                        <a:rPr lang="en-US" sz="1050" b="1" i="0" kern="1200" noProof="0">
                          <a:solidFill>
                            <a:srgbClr val="2B660F"/>
                          </a:solidFill>
                          <a:effectLst/>
                          <a:latin typeface="+mn-lt"/>
                          <a:ea typeface="+mn-ea"/>
                          <a:cs typeface="Leelawadee"/>
                        </a:rPr>
                      </a:br>
                      <a:r>
                        <a:rPr lang="en-US" sz="1050" b="1" i="0" kern="1200" noProof="0">
                          <a:solidFill>
                            <a:srgbClr val="2B660F"/>
                          </a:solidFill>
                          <a:effectLst/>
                          <a:latin typeface="+mn-lt"/>
                          <a:ea typeface="+mn-ea"/>
                          <a:cs typeface="Leelawadee"/>
                        </a:rPr>
                        <a:t>Scope 1 and 2 emissions by 2030 (vs 2022 baseline) </a:t>
                      </a: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50" i="1" noProof="0">
                          <a:solidFill>
                            <a:srgbClr val="2B660F"/>
                          </a:solidFill>
                          <a:latin typeface="+mn-lt"/>
                          <a:cs typeface="Leelawadee"/>
                        </a:rPr>
                        <a:t>No commonalities.</a:t>
                      </a: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bl>
          </a:graphicData>
        </a:graphic>
      </p:graphicFrame>
      <p:pic>
        <p:nvPicPr>
          <p:cNvPr id="4" name="Picture 3" descr="A logo of a leaf in a circle&#10;&#10;Description automatically generated">
            <a:extLst>
              <a:ext uri="{FF2B5EF4-FFF2-40B4-BE49-F238E27FC236}">
                <a16:creationId xmlns:a16="http://schemas.microsoft.com/office/drawing/2014/main" id="{E686F721-C59B-D852-D13B-76B623F5451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7884" y="2206747"/>
            <a:ext cx="556204" cy="604020"/>
          </a:xfrm>
          <a:prstGeom prst="rect">
            <a:avLst/>
          </a:prstGeom>
        </p:spPr>
      </p:pic>
      <p:pic>
        <p:nvPicPr>
          <p:cNvPr id="5" name="Picture 4" descr="A blue and green windmill with green arrows&#10;&#10;Description automatically generated">
            <a:extLst>
              <a:ext uri="{FF2B5EF4-FFF2-40B4-BE49-F238E27FC236}">
                <a16:creationId xmlns:a16="http://schemas.microsoft.com/office/drawing/2014/main" id="{7277B491-7842-D76E-1135-14803AE9796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7884" y="4502372"/>
            <a:ext cx="556204" cy="604020"/>
          </a:xfrm>
          <a:prstGeom prst="rect">
            <a:avLst/>
          </a:prstGeom>
        </p:spPr>
      </p:pic>
      <p:pic>
        <p:nvPicPr>
          <p:cNvPr id="6" name="Picture 5">
            <a:extLst>
              <a:ext uri="{FF2B5EF4-FFF2-40B4-BE49-F238E27FC236}">
                <a16:creationId xmlns:a16="http://schemas.microsoft.com/office/drawing/2014/main" id="{57F42F52-3BAE-EB05-1A97-2B5E349E950F}"/>
              </a:ext>
            </a:extLst>
          </p:cNvPr>
          <p:cNvPicPr>
            <a:picLocks noChangeAspect="1"/>
          </p:cNvPicPr>
          <p:nvPr/>
        </p:nvPicPr>
        <p:blipFill>
          <a:blip r:embed="rId5"/>
          <a:srcRect l="3646" t="28924" r="3853" b="29409"/>
          <a:stretch/>
        </p:blipFill>
        <p:spPr>
          <a:xfrm>
            <a:off x="9852326" y="256843"/>
            <a:ext cx="2042494" cy="517524"/>
          </a:xfrm>
          <a:prstGeom prst="rect">
            <a:avLst/>
          </a:prstGeom>
        </p:spPr>
      </p:pic>
    </p:spTree>
    <p:extLst>
      <p:ext uri="{BB962C8B-B14F-4D97-AF65-F5344CB8AC3E}">
        <p14:creationId xmlns:p14="http://schemas.microsoft.com/office/powerpoint/2010/main" val="2539577922"/>
      </p:ext>
    </p:extLst>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07C70C-5D37-1C54-6C12-11FB52547C11}"/>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080FA81F-DA06-E537-BA53-F24E44F8B3E5}"/>
              </a:ext>
            </a:extLst>
          </p:cNvPr>
          <p:cNvSpPr>
            <a:spLocks noGrp="1"/>
          </p:cNvSpPr>
          <p:nvPr>
            <p:ph type="title"/>
          </p:nvPr>
        </p:nvSpPr>
        <p:spPr>
          <a:xfrm>
            <a:off x="304801" y="247650"/>
            <a:ext cx="9334500" cy="968375"/>
          </a:xfrm>
        </p:spPr>
        <p:txBody>
          <a:bodyPr/>
          <a:lstStyle/>
          <a:p>
            <a:pPr lvl="0"/>
            <a:r>
              <a:rPr lang="en-US" sz="2600"/>
              <a:t>COMMONALITY BETWEEN WALMART’S AND PEP+ FOCUS AREAS</a:t>
            </a:r>
            <a:br>
              <a:rPr lang="en-US"/>
            </a:br>
            <a:r>
              <a:rPr lang="en-US" sz="1800" i="1"/>
              <a:t>Allowing us to identify opportunities for collaboration, and therefore </a:t>
            </a:r>
            <a:br>
              <a:rPr lang="en-US" sz="1800" i="1"/>
            </a:br>
            <a:r>
              <a:rPr lang="en-US" sz="1800" i="1"/>
              <a:t>add value to our relationship</a:t>
            </a:r>
          </a:p>
        </p:txBody>
      </p:sp>
      <p:sp>
        <p:nvSpPr>
          <p:cNvPr id="14" name="Rectangle: Top Corners Rounded 13">
            <a:extLst>
              <a:ext uri="{FF2B5EF4-FFF2-40B4-BE49-F238E27FC236}">
                <a16:creationId xmlns:a16="http://schemas.microsoft.com/office/drawing/2014/main" id="{B4AA5B19-B55F-9CAF-01F7-74E31E3D6DB7}"/>
              </a:ext>
            </a:extLst>
          </p:cNvPr>
          <p:cNvSpPr/>
          <p:nvPr/>
        </p:nvSpPr>
        <p:spPr>
          <a:xfrm>
            <a:off x="1981200" y="1380460"/>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5" name="Table 4">
            <a:extLst>
              <a:ext uri="{FF2B5EF4-FFF2-40B4-BE49-F238E27FC236}">
                <a16:creationId xmlns:a16="http://schemas.microsoft.com/office/drawing/2014/main" id="{F0C4445C-7F87-B1F5-94E1-3024242043AF}"/>
              </a:ext>
            </a:extLst>
          </p:cNvPr>
          <p:cNvGraphicFramePr>
            <a:graphicFrameLocks noGrp="1"/>
          </p:cNvGraphicFramePr>
          <p:nvPr>
            <p:extLst>
              <p:ext uri="{D42A27DB-BD31-4B8C-83A1-F6EECF244321}">
                <p14:modId xmlns:p14="http://schemas.microsoft.com/office/powerpoint/2010/main" val="4211739172"/>
              </p:ext>
            </p:extLst>
          </p:nvPr>
        </p:nvGraphicFramePr>
        <p:xfrm>
          <a:off x="-7620" y="1380459"/>
          <a:ext cx="11986260" cy="4818672"/>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3332480">
                  <a:extLst>
                    <a:ext uri="{9D8B030D-6E8A-4147-A177-3AD203B41FA5}">
                      <a16:colId xmlns:a16="http://schemas.microsoft.com/office/drawing/2014/main" val="2382844442"/>
                    </a:ext>
                  </a:extLst>
                </a:gridCol>
                <a:gridCol w="3332480">
                  <a:extLst>
                    <a:ext uri="{9D8B030D-6E8A-4147-A177-3AD203B41FA5}">
                      <a16:colId xmlns:a16="http://schemas.microsoft.com/office/drawing/2014/main" val="957515009"/>
                    </a:ext>
                  </a:extLst>
                </a:gridCol>
                <a:gridCol w="3332480">
                  <a:extLst>
                    <a:ext uri="{9D8B030D-6E8A-4147-A177-3AD203B41FA5}">
                      <a16:colId xmlns:a16="http://schemas.microsoft.com/office/drawing/2014/main" val="2353111847"/>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a:rPr>
                        <a:t>Opportunity</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a:rPr>
                        <a:t>Sustainability</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a:rPr>
                        <a:t>Community</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2194560">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023459"/>
                          </a:solidFill>
                          <a:latin typeface="+mj-lt"/>
                          <a:ea typeface="+mn-ea"/>
                          <a:cs typeface="Leelawadee"/>
                        </a:rPr>
                        <a:t>POSITIVE VALUE CHAIN (CONTINUED)</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lvl="0" indent="-120650">
                        <a:buClr>
                          <a:schemeClr val="tx1"/>
                        </a:buClr>
                        <a:buFont typeface="Arial" panose="020B0604020202020204" pitchFamily="34" charset="0"/>
                        <a:buChar char="•"/>
                        <a:tabLst>
                          <a:tab pos="166688" algn="l"/>
                        </a:tabLst>
                      </a:pPr>
                      <a:r>
                        <a:rPr lang="en-US" sz="1050" b="0" i="0" kern="1200" noProof="0">
                          <a:solidFill>
                            <a:srgbClr val="2B660F"/>
                          </a:solidFill>
                          <a:effectLst/>
                          <a:highlight>
                            <a:srgbClr val="4FE2F3"/>
                          </a:highlight>
                          <a:latin typeface="+mn-lt"/>
                          <a:ea typeface="+mn-ea"/>
                          <a:cs typeface="+mn-cs"/>
                        </a:rPr>
                        <a:t>Goal: </a:t>
                      </a:r>
                      <a:r>
                        <a:rPr lang="en-US" sz="1050" b="0" i="0" kern="1200" noProof="0">
                          <a:solidFill>
                            <a:srgbClr val="2B660F"/>
                          </a:solidFill>
                          <a:effectLst/>
                          <a:latin typeface="+mn-lt"/>
                          <a:ea typeface="+mn-ea"/>
                          <a:cs typeface="Leelawadee" panose="020B0502040204020203" pitchFamily="34" charset="-34"/>
                        </a:rPr>
                        <a:t>Source from and build the capacity of diverse suppliers, including suppliers owned and/or operated by veterans, people with disabilities, a member of the LGBTQ+ community, women, and people of color.</a:t>
                      </a:r>
                    </a:p>
                    <a:p>
                      <a:pPr marL="350838" lvl="1" indent="-176213">
                        <a:spcBef>
                          <a:spcPts val="200"/>
                        </a:spcBef>
                        <a:buFont typeface="Wingdings" panose="05000000000000000000" pitchFamily="2" charset="2"/>
                        <a:buChar char="Ø"/>
                      </a:pPr>
                      <a:r>
                        <a:rPr lang="en-US" sz="1050" b="1" i="0" kern="1200" noProof="0">
                          <a:solidFill>
                            <a:srgbClr val="2B660F"/>
                          </a:solidFill>
                          <a:effectLst/>
                          <a:latin typeface="+mn-lt"/>
                          <a:ea typeface="+mn-ea"/>
                          <a:cs typeface="Leelawadee" panose="020B0502040204020203" pitchFamily="34" charset="-34"/>
                        </a:rPr>
                        <a:t>pep+ alignment: </a:t>
                      </a:r>
                      <a:r>
                        <a:rPr lang="en-US" sz="1050" b="1" noProof="0">
                          <a:solidFill>
                            <a:srgbClr val="2B660F"/>
                          </a:solidFill>
                          <a:latin typeface="+mn-lt"/>
                          <a:cs typeface="Leelawadee" panose="020B0502040204020203" pitchFamily="34" charset="-34"/>
                        </a:rPr>
                        <a:t>Continuing to expand our diverse supplier base across our value chain, and investing in diverse-owned businesses by providing business-building support services</a:t>
                      </a:r>
                      <a:endParaRPr lang="en-US" sz="1050" b="0" i="0" kern="1200" noProof="0">
                        <a:solidFill>
                          <a:srgbClr val="2B660F"/>
                        </a:solidFill>
                        <a:effectLst/>
                        <a:latin typeface="+mn-lt"/>
                        <a:ea typeface="+mn-ea"/>
                        <a:cs typeface="Leelawadee" panose="020B0502040204020203" pitchFamily="34" charset="-34"/>
                      </a:endParaRP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marR="0" lvl="0" indent="-120650" algn="l" defTabSz="914400" rtl="0" eaLnBrk="1" fontAlgn="auto" latinLnBrk="0" hangingPunct="1">
                        <a:lnSpc>
                          <a:spcPct val="100000"/>
                        </a:lnSpc>
                        <a:spcBef>
                          <a:spcPts val="0"/>
                        </a:spcBef>
                        <a:spcAft>
                          <a:spcPts val="0"/>
                        </a:spcAft>
                        <a:buClr>
                          <a:schemeClr val="tx1"/>
                        </a:buClr>
                        <a:buSzTx/>
                        <a:buFont typeface="Arial" panose="020B0604020202020204" pitchFamily="34" charset="0"/>
                        <a:buChar char="•"/>
                        <a:tabLst/>
                        <a:defRPr/>
                      </a:pPr>
                      <a:r>
                        <a:rPr kumimoji="0" lang="en-US" sz="1050" b="0" i="0" u="none" strike="noStrike" kern="1200" cap="none" spc="0" normalizeH="0" baseline="0" noProof="0">
                          <a:ln>
                            <a:noFill/>
                          </a:ln>
                          <a:solidFill>
                            <a:srgbClr val="2B660F"/>
                          </a:solidFill>
                          <a:effectLst/>
                          <a:highlight>
                            <a:srgbClr val="FFC624"/>
                          </a:highlight>
                          <a:uLnTx/>
                          <a:uFillTx/>
                          <a:latin typeface="+mn-lt"/>
                          <a:ea typeface="+mn-ea"/>
                          <a:cs typeface="Leelawadee"/>
                        </a:rPr>
                        <a:t>Target: </a:t>
                      </a:r>
                      <a:r>
                        <a:rPr kumimoji="0" lang="en-US" sz="1050" b="0" i="0" u="none" strike="noStrike" kern="1200" cap="none" spc="0" normalizeH="0" baseline="0" noProof="0">
                          <a:ln>
                            <a:noFill/>
                          </a:ln>
                          <a:solidFill>
                            <a:srgbClr val="2B660F"/>
                          </a:solidFill>
                          <a:effectLst/>
                          <a:uLnTx/>
                          <a:uFillTx/>
                          <a:latin typeface="+mn-lt"/>
                          <a:ea typeface="+mn-ea"/>
                          <a:cs typeface="Leelawadee"/>
                        </a:rPr>
                        <a:t>Power 50% of our global operations with renewable sources of energy by 2025 and 100% by 2035</a:t>
                      </a:r>
                    </a:p>
                    <a:p>
                      <a:pPr marL="350838" marR="0" lvl="1" indent="-176213" algn="l" defTabSz="914400" rtl="0" eaLnBrk="1" fontAlgn="auto" latinLnBrk="0" hangingPunct="1">
                        <a:lnSpc>
                          <a:spcPct val="100000"/>
                        </a:lnSpc>
                        <a:spcBef>
                          <a:spcPts val="200"/>
                        </a:spcBef>
                        <a:spcAft>
                          <a:spcPts val="0"/>
                        </a:spcAft>
                        <a:buClrTx/>
                        <a:buSzTx/>
                        <a:buFont typeface="Wingdings" panose="05000000000000000000" pitchFamily="2" charset="2"/>
                        <a:buChar char="Ø"/>
                        <a:tabLst/>
                        <a:defRPr/>
                      </a:pPr>
                      <a:r>
                        <a:rPr kumimoji="0" lang="en-US" sz="1050" b="1" i="0" u="none" strike="noStrike" kern="1200" cap="none" spc="0" normalizeH="0" baseline="0" noProof="0">
                          <a:ln>
                            <a:noFill/>
                          </a:ln>
                          <a:solidFill>
                            <a:srgbClr val="2B660F"/>
                          </a:solidFill>
                          <a:effectLst/>
                          <a:uLnTx/>
                          <a:uFillTx/>
                          <a:latin typeface="+mn-lt"/>
                          <a:ea typeface="+mn-ea"/>
                          <a:cs typeface="Leelawadee"/>
                        </a:rPr>
                        <a:t>pep+ alignment: Achieve 100% renewable electricity in company-owned operations by 2030.</a:t>
                      </a:r>
                      <a:endParaRPr lang="en-US" sz="1050" kern="1200" noProof="0">
                        <a:solidFill>
                          <a:srgbClr val="2B660F"/>
                        </a:solidFill>
                        <a:highlight>
                          <a:srgbClr val="FFC624"/>
                        </a:highlight>
                        <a:latin typeface="+mn-lt"/>
                        <a:ea typeface="+mn-ea"/>
                        <a:cs typeface="Leelawadee"/>
                      </a:endParaRPr>
                    </a:p>
                    <a:p>
                      <a:pPr marL="120650" indent="-120650">
                        <a:spcBef>
                          <a:spcPts val="800"/>
                        </a:spcBef>
                        <a:buFont typeface="Arial" panose="020B0604020202020204" pitchFamily="34" charset="0"/>
                        <a:buChar char="•"/>
                      </a:pPr>
                      <a:r>
                        <a:rPr lang="en-US" sz="1050" kern="1200" noProof="0">
                          <a:solidFill>
                            <a:srgbClr val="2B660F"/>
                          </a:solidFill>
                          <a:highlight>
                            <a:srgbClr val="FFC624"/>
                          </a:highlight>
                          <a:latin typeface="+mn-lt"/>
                          <a:ea typeface="+mn-ea"/>
                          <a:cs typeface="Leelawadee"/>
                        </a:rPr>
                        <a:t>Target: </a:t>
                      </a:r>
                      <a:r>
                        <a:rPr lang="en-US" sz="1050" b="0" i="0" kern="1200" noProof="0">
                          <a:solidFill>
                            <a:srgbClr val="2B660F"/>
                          </a:solidFill>
                          <a:effectLst/>
                          <a:latin typeface="+mn-lt"/>
                          <a:ea typeface="+mn-ea"/>
                          <a:cs typeface="Leelawadee"/>
                        </a:rPr>
                        <a:t>20% private-brand plastic packaging in North America made from post-consumer recycled content by 2025</a:t>
                      </a:r>
                    </a:p>
                    <a:p>
                      <a:pPr marL="350838" lvl="1" indent="-176213">
                        <a:spcBef>
                          <a:spcPts val="200"/>
                        </a:spcBef>
                        <a:buFont typeface="Wingdings" panose="05000000000000000000" pitchFamily="2" charset="2"/>
                        <a:buChar char="Ø"/>
                      </a:pPr>
                      <a:r>
                        <a:rPr lang="en-US" sz="1050" b="1" i="0" kern="1200" noProof="0">
                          <a:solidFill>
                            <a:srgbClr val="2B660F"/>
                          </a:solidFill>
                          <a:effectLst/>
                          <a:latin typeface="+mn-lt"/>
                          <a:ea typeface="+mn-ea"/>
                          <a:cs typeface="Leelawadee"/>
                        </a:rPr>
                        <a:t>pep+ alignment: </a:t>
                      </a:r>
                      <a:r>
                        <a:rPr lang="en-GB" sz="1050" b="1" i="0" kern="1200" noProof="0">
                          <a:solidFill>
                            <a:srgbClr val="2B660F"/>
                          </a:solidFill>
                          <a:effectLst/>
                          <a:latin typeface="+mn-lt"/>
                          <a:ea typeface="+mn-ea"/>
                          <a:cs typeface="Leelawadee"/>
                        </a:rPr>
                        <a:t>For our primary plastic packaging in key packaging markets, achieve an average of 2% year-over-year reduction in our absolute tonnage of virgin plastics through 2030 </a:t>
                      </a:r>
                    </a:p>
                    <a:p>
                      <a:pPr marL="0" lvl="0" indent="0">
                        <a:spcBef>
                          <a:spcPts val="200"/>
                        </a:spcBef>
                        <a:buFont typeface="Arial" panose="020B0604020202020204" pitchFamily="34" charset="0"/>
                        <a:buNone/>
                      </a:pPr>
                      <a:endParaRPr lang="en-GB" sz="1050" b="1" i="0" kern="1200" noProof="0">
                        <a:solidFill>
                          <a:srgbClr val="2B660F"/>
                        </a:solidFill>
                        <a:effectLst/>
                        <a:highlight>
                          <a:srgbClr val="FFC624"/>
                        </a:highlight>
                        <a:latin typeface="+mn-lt"/>
                        <a:ea typeface="+mn-ea"/>
                        <a:cs typeface="Leelawadee"/>
                      </a:endParaRPr>
                    </a:p>
                    <a:p>
                      <a:pPr marL="171450" lvl="0" indent="-171450">
                        <a:spcBef>
                          <a:spcPts val="200"/>
                        </a:spcBef>
                        <a:buFont typeface="Arial" panose="020B0604020202020204" pitchFamily="34" charset="0"/>
                        <a:buChar char="•"/>
                      </a:pPr>
                      <a:r>
                        <a:rPr lang="en-US" sz="1050" kern="1200" noProof="0">
                          <a:solidFill>
                            <a:srgbClr val="2B660F"/>
                          </a:solidFill>
                          <a:highlight>
                            <a:srgbClr val="FFC624"/>
                          </a:highlight>
                          <a:latin typeface="+mn-lt"/>
                          <a:ea typeface="+mn-ea"/>
                          <a:cs typeface="Leelawadee"/>
                        </a:rPr>
                        <a:t>Target: </a:t>
                      </a:r>
                      <a:r>
                        <a:rPr lang="en-US" sz="1050" b="0" i="0" kern="1200" noProof="0">
                          <a:solidFill>
                            <a:srgbClr val="2B660F"/>
                          </a:solidFill>
                          <a:effectLst/>
                          <a:latin typeface="+mn-lt"/>
                          <a:ea typeface="+mn-ea"/>
                          <a:cs typeface="Leelawadee"/>
                        </a:rPr>
                        <a:t>100% of global private–brand packaging recyclable, reusable or industrially compostable by 2025</a:t>
                      </a:r>
                    </a:p>
                    <a:p>
                      <a:pPr marL="350838" marR="0" lvl="1" indent="-176213" algn="l" defTabSz="914400" rtl="0" eaLnBrk="1" fontAlgn="auto" latinLnBrk="0" hangingPunct="1">
                        <a:lnSpc>
                          <a:spcPct val="100000"/>
                        </a:lnSpc>
                        <a:spcBef>
                          <a:spcPts val="200"/>
                        </a:spcBef>
                        <a:spcAft>
                          <a:spcPts val="0"/>
                        </a:spcAft>
                        <a:buClrTx/>
                        <a:buSzTx/>
                        <a:buFont typeface="Wingdings" panose="05000000000000000000" pitchFamily="2" charset="2"/>
                        <a:buChar char="Ø"/>
                        <a:tabLst/>
                        <a:defRPr/>
                      </a:pPr>
                      <a:r>
                        <a:rPr lang="en-US" sz="1050" b="1" i="0" kern="1200" noProof="0">
                          <a:solidFill>
                            <a:srgbClr val="2B660F"/>
                          </a:solidFill>
                          <a:effectLst/>
                          <a:latin typeface="+mn-lt"/>
                          <a:ea typeface="+mn-ea"/>
                          <a:cs typeface="Leelawadee"/>
                        </a:rPr>
                        <a:t>pep+ alignment: Achieve 97% or greater reusable, recyclable, or compostable (RRC) packaging by 2030.</a:t>
                      </a: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buFont typeface="Arial" panose="020B0604020202020204" pitchFamily="34" charset="0"/>
                        <a:buNone/>
                      </a:pPr>
                      <a:r>
                        <a:rPr lang="en-US" sz="1050" b="0" i="1" kern="1200" noProof="0">
                          <a:solidFill>
                            <a:srgbClr val="2B660F"/>
                          </a:solidFill>
                          <a:effectLst/>
                          <a:latin typeface="+mn-lt"/>
                          <a:ea typeface="+mn-ea"/>
                          <a:cs typeface="Leelawadee"/>
                        </a:rPr>
                        <a:t>No commonalities.</a:t>
                      </a: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1728000">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922F11"/>
                          </a:solidFill>
                          <a:latin typeface="+mj-lt"/>
                          <a:ea typeface="+mn-ea"/>
                          <a:cs typeface="Leelawadee"/>
                        </a:rPr>
                        <a:t>POSITIVE </a:t>
                      </a:r>
                      <a:br>
                        <a:rPr lang="en-US" sz="1400" kern="1200">
                          <a:solidFill>
                            <a:srgbClr val="922F11"/>
                          </a:solidFill>
                          <a:latin typeface="+mj-lt"/>
                          <a:ea typeface="+mn-ea"/>
                          <a:cs typeface="Leelawadee"/>
                        </a:rPr>
                      </a:br>
                      <a:r>
                        <a:rPr lang="en-US" sz="1400" kern="1200">
                          <a:solidFill>
                            <a:srgbClr val="922F11"/>
                          </a:solidFill>
                          <a:latin typeface="+mj-lt"/>
                          <a:ea typeface="+mn-ea"/>
                          <a:cs typeface="Leelawadee"/>
                        </a:rPr>
                        <a:t>CHOICES</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E6D26"/>
                    </a:solidFill>
                  </a:tcPr>
                </a:tc>
                <a:tc>
                  <a:txBody>
                    <a:bodyPr/>
                    <a:lstStyle/>
                    <a:p>
                      <a:pPr marL="0" indent="0" algn="ctr">
                        <a:buFont typeface="Arial" panose="020B0604020202020204" pitchFamily="34" charset="0"/>
                        <a:buNone/>
                      </a:pPr>
                      <a:r>
                        <a:rPr lang="en-US" sz="1050" b="0" i="1" kern="1200" noProof="0">
                          <a:solidFill>
                            <a:srgbClr val="2B660F"/>
                          </a:solidFill>
                          <a:effectLst/>
                          <a:latin typeface="+mn-lt"/>
                          <a:ea typeface="+mn-ea"/>
                          <a:cs typeface="Leelawadee"/>
                        </a:rPr>
                        <a:t>No commonalities.</a:t>
                      </a: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50" i="1" kern="1200" noProof="0">
                          <a:solidFill>
                            <a:srgbClr val="2B660F"/>
                          </a:solidFill>
                          <a:latin typeface="+mn-lt"/>
                          <a:ea typeface="+mn-ea"/>
                          <a:cs typeface="Leelawadee"/>
                        </a:rPr>
                        <a:t>No commonalities.</a:t>
                      </a: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lvl="0" indent="-120650">
                        <a:buClr>
                          <a:schemeClr val="tx1"/>
                        </a:buClr>
                        <a:buFont typeface="Arial" panose="020B0604020202020204" pitchFamily="34" charset="0"/>
                        <a:buChar char="•"/>
                      </a:pPr>
                      <a:r>
                        <a:rPr lang="en-US" sz="1050" b="0" i="0" kern="1200" noProof="0">
                          <a:solidFill>
                            <a:srgbClr val="2B660F"/>
                          </a:solidFill>
                          <a:effectLst/>
                          <a:highlight>
                            <a:srgbClr val="4FE2F3"/>
                          </a:highlight>
                          <a:latin typeface="+mn-lt"/>
                          <a:ea typeface="+mn-ea"/>
                          <a:cs typeface="+mn-cs"/>
                        </a:rPr>
                        <a:t>Goal: </a:t>
                      </a:r>
                      <a:r>
                        <a:rPr lang="en-US" sz="1050" b="0" i="0" kern="1200" noProof="0">
                          <a:solidFill>
                            <a:srgbClr val="2B660F"/>
                          </a:solidFill>
                          <a:effectLst/>
                          <a:latin typeface="+mn-lt"/>
                          <a:ea typeface="+mn-ea"/>
                          <a:cs typeface="Leelawadee" panose="020B0502040204020203" pitchFamily="34" charset="-34"/>
                        </a:rPr>
                        <a:t>Provide safe, high-quality food for our customers and promote positive food safety within our business. </a:t>
                      </a:r>
                    </a:p>
                    <a:p>
                      <a:pPr marL="350838" marR="0" lvl="1" indent="-176213" algn="l" defTabSz="914400" rtl="0" eaLnBrk="1" fontAlgn="auto" latinLnBrk="0" hangingPunct="1">
                        <a:lnSpc>
                          <a:spcPct val="100000"/>
                        </a:lnSpc>
                        <a:spcBef>
                          <a:spcPts val="200"/>
                        </a:spcBef>
                        <a:spcAft>
                          <a:spcPts val="0"/>
                        </a:spcAft>
                        <a:buClrTx/>
                        <a:buSzTx/>
                        <a:buFont typeface="Wingdings" panose="05000000000000000000" pitchFamily="2" charset="2"/>
                        <a:buChar char="Ø"/>
                        <a:tabLst/>
                        <a:defRPr/>
                      </a:pPr>
                      <a:r>
                        <a:rPr lang="en-US" sz="1050" b="1" kern="1200" noProof="0">
                          <a:solidFill>
                            <a:srgbClr val="2B660F"/>
                          </a:solidFill>
                          <a:latin typeface="+mn-lt"/>
                          <a:ea typeface="+mn-ea"/>
                          <a:cs typeface="Leelawadee" panose="020B0502040204020203" pitchFamily="34" charset="-34"/>
                        </a:rPr>
                        <a:t>pep+ alignment: </a:t>
                      </a:r>
                      <a:r>
                        <a:rPr lang="en-US" sz="1050" b="1" i="0" noProof="0">
                          <a:solidFill>
                            <a:srgbClr val="2B660F"/>
                          </a:solidFill>
                          <a:effectLst/>
                          <a:latin typeface="+mn-lt"/>
                          <a:cs typeface="Leelawadee" panose="020B0502040204020203" pitchFamily="34" charset="-34"/>
                        </a:rPr>
                        <a:t>Continue to inspire positive choices by raising the bar to improve the nutritional profile of our products</a:t>
                      </a: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bl>
          </a:graphicData>
        </a:graphic>
      </p:graphicFrame>
      <p:pic>
        <p:nvPicPr>
          <p:cNvPr id="8" name="Picture 7" descr="A blue and green windmill with green arrows&#10;&#10;Description automatically generated">
            <a:extLst>
              <a:ext uri="{FF2B5EF4-FFF2-40B4-BE49-F238E27FC236}">
                <a16:creationId xmlns:a16="http://schemas.microsoft.com/office/drawing/2014/main" id="{78983676-411A-7A38-DD3C-708BCAE17CC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7884" y="2057976"/>
            <a:ext cx="556204" cy="604020"/>
          </a:xfrm>
          <a:prstGeom prst="rect">
            <a:avLst/>
          </a:prstGeom>
        </p:spPr>
      </p:pic>
      <p:pic>
        <p:nvPicPr>
          <p:cNvPr id="9" name="Picture 8" descr="A logo of a hand and a globe&#10;&#10;Description automatically generated">
            <a:extLst>
              <a:ext uri="{FF2B5EF4-FFF2-40B4-BE49-F238E27FC236}">
                <a16:creationId xmlns:a16="http://schemas.microsoft.com/office/drawing/2014/main" id="{A09C6788-B3AB-EA95-3252-C50B1470708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7884" y="4970050"/>
            <a:ext cx="536916" cy="583072"/>
          </a:xfrm>
          <a:prstGeom prst="rect">
            <a:avLst/>
          </a:prstGeom>
        </p:spPr>
      </p:pic>
      <p:pic>
        <p:nvPicPr>
          <p:cNvPr id="11" name="Picture 10">
            <a:extLst>
              <a:ext uri="{FF2B5EF4-FFF2-40B4-BE49-F238E27FC236}">
                <a16:creationId xmlns:a16="http://schemas.microsoft.com/office/drawing/2014/main" id="{C058AEF6-B9D8-0C32-ACE5-89AE43C5320D}"/>
              </a:ext>
            </a:extLst>
          </p:cNvPr>
          <p:cNvPicPr>
            <a:picLocks noChangeAspect="1"/>
          </p:cNvPicPr>
          <p:nvPr/>
        </p:nvPicPr>
        <p:blipFill>
          <a:blip r:embed="rId5"/>
          <a:srcRect l="3646" t="28924" r="3853" b="29409"/>
          <a:stretch/>
        </p:blipFill>
        <p:spPr>
          <a:xfrm>
            <a:off x="9852326" y="256843"/>
            <a:ext cx="2042494" cy="517524"/>
          </a:xfrm>
          <a:prstGeom prst="rect">
            <a:avLst/>
          </a:prstGeom>
        </p:spPr>
      </p:pic>
      <p:sp>
        <p:nvSpPr>
          <p:cNvPr id="16" name="TextBox 15">
            <a:extLst>
              <a:ext uri="{FF2B5EF4-FFF2-40B4-BE49-F238E27FC236}">
                <a16:creationId xmlns:a16="http://schemas.microsoft.com/office/drawing/2014/main" id="{FE2D4D9D-0604-63ED-04F3-35BFE9F7DE29}"/>
              </a:ext>
            </a:extLst>
          </p:cNvPr>
          <p:cNvSpPr txBox="1"/>
          <p:nvPr/>
        </p:nvSpPr>
        <p:spPr>
          <a:xfrm>
            <a:off x="6886576" y="6331816"/>
            <a:ext cx="4457382" cy="381043"/>
          </a:xfrm>
          <a:prstGeom prst="rect">
            <a:avLst/>
          </a:prstGeom>
          <a:solidFill>
            <a:srgbClr val="8EBC29"/>
          </a:solidFill>
        </p:spPr>
        <p:txBody>
          <a:bodyPr wrap="square" rtlCol="0" anchor="ctr">
            <a:noAutofit/>
          </a:bodyPr>
          <a:lstStyle/>
          <a:p>
            <a:pPr lvl="0" algn="ctr">
              <a:defRPr/>
            </a:pPr>
            <a:r>
              <a:rPr lang="en-US" sz="1050" i="1" kern="0">
                <a:solidFill>
                  <a:schemeClr val="bg1"/>
                </a:solidFill>
                <a:cs typeface="Leelawadee" panose="020B0502040204020203" pitchFamily="34" charset="-34"/>
              </a:rPr>
              <a:t>No common focus areas were identified across Ethics and Integrity (Walmart).</a:t>
            </a:r>
          </a:p>
        </p:txBody>
      </p:sp>
    </p:spTree>
    <p:extLst>
      <p:ext uri="{BB962C8B-B14F-4D97-AF65-F5344CB8AC3E}">
        <p14:creationId xmlns:p14="http://schemas.microsoft.com/office/powerpoint/2010/main" val="3089188636"/>
      </p:ext>
    </p:extLst>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6F007D-C66D-4074-7099-A17C7725F73A}"/>
            </a:ext>
          </a:extLst>
        </p:cNvPr>
        <p:cNvGrpSpPr/>
        <p:nvPr/>
      </p:nvGrpSpPr>
      <p:grpSpPr>
        <a:xfrm>
          <a:off x="0" y="0"/>
          <a:ext cx="0" cy="0"/>
          <a:chOff x="0" y="0"/>
          <a:chExt cx="0" cy="0"/>
        </a:xfrm>
      </p:grpSpPr>
      <p:pic>
        <p:nvPicPr>
          <p:cNvPr id="32772" name="Picture 4" descr="Wawa Logo PNG Transparent &amp; SVG Vector - Freebie Supply">
            <a:extLst>
              <a:ext uri="{FF2B5EF4-FFF2-40B4-BE49-F238E27FC236}">
                <a16:creationId xmlns:a16="http://schemas.microsoft.com/office/drawing/2014/main" id="{82011D8C-4347-A15B-9FD9-5C44F31DCE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134163"/>
            <a:ext cx="5350276" cy="2296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1811659"/>
      </p:ext>
    </p:extLst>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6B240A-BAC1-11AD-9A1A-C94AA3A1A880}"/>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64088C79-AF99-34F3-E904-2F7CE162A845}"/>
              </a:ext>
            </a:extLst>
          </p:cNvPr>
          <p:cNvGraphicFramePr>
            <a:graphicFrameLocks/>
          </p:cNvGraphicFramePr>
          <p:nvPr>
            <p:custDataLst>
              <p:tags r:id="rId1"/>
            </p:custDataLst>
            <p:extLst>
              <p:ext uri="{D42A27DB-BD31-4B8C-83A1-F6EECF244321}">
                <p14:modId xmlns:p14="http://schemas.microsoft.com/office/powerpoint/2010/main" val="14272755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5" name="think-cell data - do not delete" hidden="1">
                        <a:extLst>
                          <a:ext uri="{FF2B5EF4-FFF2-40B4-BE49-F238E27FC236}">
                            <a16:creationId xmlns:a16="http://schemas.microsoft.com/office/drawing/2014/main" id="{64088C79-AF99-34F3-E904-2F7CE162A84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7" name="Picture 2" descr="Wawa Logo, symbol, meaning, history, PNG, brand">
            <a:extLst>
              <a:ext uri="{FF2B5EF4-FFF2-40B4-BE49-F238E27FC236}">
                <a16:creationId xmlns:a16="http://schemas.microsoft.com/office/drawing/2014/main" id="{15E9781F-E3F2-3B8B-A3F9-8FC9A60DE92A}"/>
              </a:ext>
            </a:extLst>
          </p:cNvPr>
          <p:cNvPicPr>
            <a:picLocks noGrp="1" noChangeAspect="1" noChangeArrowheads="1"/>
          </p:cNvPicPr>
          <p:nvPr>
            <p:ph type="pic" sz="quarter" idx="14"/>
          </p:nvPr>
        </p:nvPicPr>
        <p:blipFill rotWithShape="1">
          <a:blip r:embed="rId6">
            <a:extLst>
              <a:ext uri="{28A0092B-C50C-407E-A947-70E740481C1C}">
                <a14:useLocalDpi xmlns:a14="http://schemas.microsoft.com/office/drawing/2010/main" val="0"/>
              </a:ext>
            </a:extLst>
          </a:blip>
          <a:srcRect l="-6104" t="-68136" r="-15989" b="-76052"/>
          <a:stretch>
            <a:fillRect/>
          </a:stretch>
        </p:blipFill>
        <p:spPr bwMode="auto">
          <a:xfrm>
            <a:off x="0" y="0"/>
            <a:ext cx="609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Single Corner Rounded 9">
            <a:extLst>
              <a:ext uri="{FF2B5EF4-FFF2-40B4-BE49-F238E27FC236}">
                <a16:creationId xmlns:a16="http://schemas.microsoft.com/office/drawing/2014/main" id="{439FCE71-127F-29FD-FDB2-BB727AFC1FEA}"/>
              </a:ext>
            </a:extLst>
          </p:cNvPr>
          <p:cNvSpPr>
            <a:spLocks/>
          </p:cNvSpPr>
          <p:nvPr/>
        </p:nvSpPr>
        <p:spPr>
          <a:xfrm>
            <a:off x="6300438" y="825872"/>
            <a:ext cx="5852160" cy="66792"/>
          </a:xfrm>
          <a:prstGeom prst="round1Rect">
            <a:avLst>
              <a:gd name="adj" fmla="val 3618"/>
            </a:avLst>
          </a:prstGeom>
          <a:solidFill>
            <a:srgbClr val="0F440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182880" numCol="1" spcCol="38100" rtlCol="0" anchor="b">
            <a:noAutofit/>
          </a:bodyPr>
          <a:lstStyle/>
          <a:p>
            <a:pPr defTabSz="914400"/>
            <a:r>
              <a:rPr kumimoji="0" lang="en-US" sz="3200" b="0" i="0" u="none" strike="noStrike" kern="1200" cap="all" spc="0" normalizeH="0" baseline="0" noProof="0">
                <a:ln>
                  <a:noFill/>
                </a:ln>
                <a:solidFill>
                  <a:srgbClr val="0F440E"/>
                </a:solidFill>
                <a:effectLst/>
                <a:uLnTx/>
                <a:uFillTx/>
                <a:latin typeface="GT Pressura LCG Black"/>
                <a:ea typeface="+mj-ea"/>
                <a:cs typeface="+mj-cs"/>
              </a:rPr>
              <a:t>KEY TAKEAWAYS</a:t>
            </a:r>
            <a:endParaRPr lang="en-US" b="1">
              <a:solidFill>
                <a:srgbClr val="0F440E"/>
              </a:solidFill>
              <a:latin typeface="+mj-lt"/>
            </a:endParaRPr>
          </a:p>
        </p:txBody>
      </p:sp>
      <p:pic>
        <p:nvPicPr>
          <p:cNvPr id="11" name="Picture 10">
            <a:extLst>
              <a:ext uri="{FF2B5EF4-FFF2-40B4-BE49-F238E27FC236}">
                <a16:creationId xmlns:a16="http://schemas.microsoft.com/office/drawing/2014/main" id="{0843DA87-9A64-CF6A-9AF1-3237C2D5437D}"/>
              </a:ext>
            </a:extLst>
          </p:cNvPr>
          <p:cNvPicPr>
            <a:picLocks noChangeAspect="1"/>
          </p:cNvPicPr>
          <p:nvPr/>
        </p:nvPicPr>
        <p:blipFill>
          <a:blip r:embed="rId7"/>
          <a:srcRect l="24821" r="18929"/>
          <a:stretch>
            <a:fillRect/>
          </a:stretch>
        </p:blipFill>
        <p:spPr>
          <a:xfrm rot="16200000">
            <a:off x="2520059" y="3282059"/>
            <a:ext cx="6857999" cy="293883"/>
          </a:xfrm>
          <a:custGeom>
            <a:avLst/>
            <a:gdLst>
              <a:gd name="connsiteX0" fmla="*/ 6857999 w 6857999"/>
              <a:gd name="connsiteY0" fmla="*/ 0 h 293883"/>
              <a:gd name="connsiteX1" fmla="*/ 6857999 w 6857999"/>
              <a:gd name="connsiteY1" fmla="*/ 293883 h 293883"/>
              <a:gd name="connsiteX2" fmla="*/ 0 w 6857999"/>
              <a:gd name="connsiteY2" fmla="*/ 293883 h 293883"/>
              <a:gd name="connsiteX3" fmla="*/ 0 w 6857999"/>
              <a:gd name="connsiteY3" fmla="*/ 0 h 293883"/>
            </a:gdLst>
            <a:ahLst/>
            <a:cxnLst>
              <a:cxn ang="0">
                <a:pos x="connsiteX0" y="connsiteY0"/>
              </a:cxn>
              <a:cxn ang="0">
                <a:pos x="connsiteX1" y="connsiteY1"/>
              </a:cxn>
              <a:cxn ang="0">
                <a:pos x="connsiteX2" y="connsiteY2"/>
              </a:cxn>
              <a:cxn ang="0">
                <a:pos x="connsiteX3" y="connsiteY3"/>
              </a:cxn>
            </a:cxnLst>
            <a:rect l="l" t="t" r="r" b="b"/>
            <a:pathLst>
              <a:path w="6857999" h="293883">
                <a:moveTo>
                  <a:pt x="6857999" y="0"/>
                </a:moveTo>
                <a:lnTo>
                  <a:pt x="6857999" y="293883"/>
                </a:lnTo>
                <a:lnTo>
                  <a:pt x="0" y="293883"/>
                </a:lnTo>
                <a:lnTo>
                  <a:pt x="0" y="0"/>
                </a:lnTo>
                <a:close/>
              </a:path>
            </a:pathLst>
          </a:custGeom>
          <a:effectLst>
            <a:outerShdw blurRad="50800" dist="38100" dir="10800000" algn="r" rotWithShape="0">
              <a:prstClr val="black">
                <a:alpha val="20000"/>
              </a:prstClr>
            </a:outerShdw>
          </a:effectLst>
        </p:spPr>
      </p:pic>
      <p:sp>
        <p:nvSpPr>
          <p:cNvPr id="12" name="Rectangle: Rounded Corners 11">
            <a:extLst>
              <a:ext uri="{FF2B5EF4-FFF2-40B4-BE49-F238E27FC236}">
                <a16:creationId xmlns:a16="http://schemas.microsoft.com/office/drawing/2014/main" id="{65C14681-481E-B120-2B7D-8360776D2328}"/>
              </a:ext>
            </a:extLst>
          </p:cNvPr>
          <p:cNvSpPr>
            <a:spLocks/>
          </p:cNvSpPr>
          <p:nvPr/>
        </p:nvSpPr>
        <p:spPr>
          <a:xfrm rot="10800000" flipH="1" flipV="1">
            <a:off x="6300438" y="1062650"/>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pPr>
              <a:spcBef>
                <a:spcPts val="200"/>
              </a:spcBef>
              <a:defRPr/>
            </a:pPr>
            <a:r>
              <a:rPr lang="en-US" sz="2400" b="1">
                <a:solidFill>
                  <a:srgbClr val="8EBC29"/>
                </a:solidFill>
              </a:rPr>
              <a:t>Sugar</a:t>
            </a:r>
          </a:p>
        </p:txBody>
      </p:sp>
      <p:sp>
        <p:nvSpPr>
          <p:cNvPr id="13" name="Rectangle: Rounded Corners 12">
            <a:extLst>
              <a:ext uri="{FF2B5EF4-FFF2-40B4-BE49-F238E27FC236}">
                <a16:creationId xmlns:a16="http://schemas.microsoft.com/office/drawing/2014/main" id="{46849415-041B-10F3-0494-DC3D3BFE31C2}"/>
              </a:ext>
            </a:extLst>
          </p:cNvPr>
          <p:cNvSpPr>
            <a:spLocks/>
          </p:cNvSpPr>
          <p:nvPr/>
        </p:nvSpPr>
        <p:spPr>
          <a:xfrm rot="10800000" flipH="1" flipV="1">
            <a:off x="6386385" y="1711260"/>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a:defRPr/>
            </a:pPr>
            <a:r>
              <a:rPr lang="en-US">
                <a:solidFill>
                  <a:schemeClr val="bg1"/>
                </a:solidFill>
              </a:rPr>
              <a:t>In their beverage portfolios, both have goals to reduce added sugars in beverage portfolio or expand lower or zero sugar options.</a:t>
            </a:r>
          </a:p>
        </p:txBody>
      </p:sp>
      <p:sp>
        <p:nvSpPr>
          <p:cNvPr id="14" name="Rectangle: Rounded Corners 13">
            <a:extLst>
              <a:ext uri="{FF2B5EF4-FFF2-40B4-BE49-F238E27FC236}">
                <a16:creationId xmlns:a16="http://schemas.microsoft.com/office/drawing/2014/main" id="{985C861B-5F59-E6F1-9D55-D35043865119}"/>
              </a:ext>
            </a:extLst>
          </p:cNvPr>
          <p:cNvSpPr>
            <a:spLocks/>
          </p:cNvSpPr>
          <p:nvPr/>
        </p:nvSpPr>
        <p:spPr>
          <a:xfrm rot="10800000" flipH="1" flipV="1">
            <a:off x="6300438" y="3667989"/>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pPr>
              <a:spcBef>
                <a:spcPts val="200"/>
              </a:spcBef>
              <a:defRPr/>
            </a:pPr>
            <a:r>
              <a:rPr lang="en-US" sz="2400" b="1">
                <a:solidFill>
                  <a:srgbClr val="8EBC29"/>
                </a:solidFill>
              </a:rPr>
              <a:t>Limited alignment</a:t>
            </a:r>
          </a:p>
        </p:txBody>
      </p:sp>
      <p:sp>
        <p:nvSpPr>
          <p:cNvPr id="15" name="Rectangle: Rounded Corners 14">
            <a:extLst>
              <a:ext uri="{FF2B5EF4-FFF2-40B4-BE49-F238E27FC236}">
                <a16:creationId xmlns:a16="http://schemas.microsoft.com/office/drawing/2014/main" id="{E6A6DD1A-CC47-B520-DE14-BA9C6D84ABC6}"/>
              </a:ext>
            </a:extLst>
          </p:cNvPr>
          <p:cNvSpPr>
            <a:spLocks/>
          </p:cNvSpPr>
          <p:nvPr/>
        </p:nvSpPr>
        <p:spPr>
          <a:xfrm rot="10800000" flipH="1" flipV="1">
            <a:off x="6386385" y="4281323"/>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a:defRPr/>
            </a:pPr>
            <a:r>
              <a:rPr lang="en-US">
                <a:solidFill>
                  <a:schemeClr val="bg1"/>
                </a:solidFill>
              </a:rPr>
              <a:t>Most of Wawa’s focus areas are internally-focused and therefore not of relevance to PepsiCo.</a:t>
            </a:r>
          </a:p>
        </p:txBody>
      </p:sp>
      <p:sp>
        <p:nvSpPr>
          <p:cNvPr id="16" name="Oval 15">
            <a:extLst>
              <a:ext uri="{FF2B5EF4-FFF2-40B4-BE49-F238E27FC236}">
                <a16:creationId xmlns:a16="http://schemas.microsoft.com/office/drawing/2014/main" id="{84849A30-81DE-5C5A-A1B8-167241B3A1D7}"/>
              </a:ext>
            </a:extLst>
          </p:cNvPr>
          <p:cNvSpPr/>
          <p:nvPr/>
        </p:nvSpPr>
        <p:spPr>
          <a:xfrm>
            <a:off x="6375234" y="3785645"/>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23B977F-DE31-6C9D-5F68-483DEAB22F64}"/>
              </a:ext>
            </a:extLst>
          </p:cNvPr>
          <p:cNvSpPr/>
          <p:nvPr/>
        </p:nvSpPr>
        <p:spPr>
          <a:xfrm>
            <a:off x="6375234" y="1171322"/>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a:extLst>
              <a:ext uri="{FF2B5EF4-FFF2-40B4-BE49-F238E27FC236}">
                <a16:creationId xmlns:a16="http://schemas.microsoft.com/office/drawing/2014/main" id="{2FD1D50C-42A5-F5E6-6DA2-20D8CA53672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22901" y="3833312"/>
            <a:ext cx="311150" cy="311150"/>
          </a:xfrm>
          <a:prstGeom prst="rect">
            <a:avLst/>
          </a:prstGeom>
        </p:spPr>
      </p:pic>
      <p:pic>
        <p:nvPicPr>
          <p:cNvPr id="8" name="Graphic 7">
            <a:extLst>
              <a:ext uri="{FF2B5EF4-FFF2-40B4-BE49-F238E27FC236}">
                <a16:creationId xmlns:a16="http://schemas.microsoft.com/office/drawing/2014/main" id="{0CD99500-26AE-C552-ADDA-F75968DD2E1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424277" y="1220365"/>
            <a:ext cx="308398" cy="308398"/>
          </a:xfrm>
          <a:prstGeom prst="rect">
            <a:avLst/>
          </a:prstGeom>
        </p:spPr>
      </p:pic>
    </p:spTree>
    <p:extLst>
      <p:ext uri="{BB962C8B-B14F-4D97-AF65-F5344CB8AC3E}">
        <p14:creationId xmlns:p14="http://schemas.microsoft.com/office/powerpoint/2010/main" val="1568102188"/>
      </p:ext>
    </p:extLst>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040296-0BDB-CBFE-B369-4A98C58D6880}"/>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6BA36900-052E-1AA9-B8D5-944DD4433EE8}"/>
              </a:ext>
            </a:extLst>
          </p:cNvPr>
          <p:cNvGraphicFramePr>
            <a:graphicFrameLocks noChangeAspect="1"/>
          </p:cNvGraphicFramePr>
          <p:nvPr>
            <p:custDataLst>
              <p:tags r:id="rId1"/>
            </p:custDataLst>
            <p:extLst>
              <p:ext uri="{D42A27DB-BD31-4B8C-83A1-F6EECF244321}">
                <p14:modId xmlns:p14="http://schemas.microsoft.com/office/powerpoint/2010/main" val="9526951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2" name="think-cell data - do not delete" hidden="1">
                        <a:extLst>
                          <a:ext uri="{FF2B5EF4-FFF2-40B4-BE49-F238E27FC236}">
                            <a16:creationId xmlns:a16="http://schemas.microsoft.com/office/drawing/2014/main" id="{6BA36900-052E-1AA9-B8D5-944DD4433EE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Title 8">
            <a:extLst>
              <a:ext uri="{FF2B5EF4-FFF2-40B4-BE49-F238E27FC236}">
                <a16:creationId xmlns:a16="http://schemas.microsoft.com/office/drawing/2014/main" id="{61F3B1CC-C550-542F-1C51-E6938C121C27}"/>
              </a:ext>
            </a:extLst>
          </p:cNvPr>
          <p:cNvSpPr>
            <a:spLocks noGrp="1"/>
          </p:cNvSpPr>
          <p:nvPr>
            <p:ph type="title"/>
          </p:nvPr>
        </p:nvSpPr>
        <p:spPr>
          <a:xfrm>
            <a:off x="304798" y="246888"/>
            <a:ext cx="11585448" cy="969264"/>
          </a:xfrm>
        </p:spPr>
        <p:txBody>
          <a:bodyPr vert="horz" rIns="0"/>
          <a:lstStyle/>
          <a:p>
            <a:pPr lvl="0"/>
            <a:r>
              <a:rPr lang="en-US" sz="3000"/>
              <a:t>WAWA’S SUSTAINABILITY FOCUS AREAS​</a:t>
            </a:r>
            <a:br>
              <a:rPr lang="en-US" sz="3000"/>
            </a:br>
            <a:r>
              <a:rPr lang="en-US" sz="1800" i="1"/>
              <a:t>And how these focus areas align with pep+ pillars</a:t>
            </a:r>
          </a:p>
        </p:txBody>
      </p:sp>
      <p:pic>
        <p:nvPicPr>
          <p:cNvPr id="13" name="Picture 2" descr="Wawa Logo, symbol, meaning, history, PNG, brand">
            <a:extLst>
              <a:ext uri="{FF2B5EF4-FFF2-40B4-BE49-F238E27FC236}">
                <a16:creationId xmlns:a16="http://schemas.microsoft.com/office/drawing/2014/main" id="{BF1E1CEC-6197-D728-394D-162347576128}"/>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5337"/>
          <a:stretch>
            <a:fillRect/>
          </a:stretch>
        </p:blipFill>
        <p:spPr bwMode="auto">
          <a:xfrm>
            <a:off x="10754994" y="212140"/>
            <a:ext cx="1139826" cy="606930"/>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Top Corners Rounded 29">
            <a:extLst>
              <a:ext uri="{FF2B5EF4-FFF2-40B4-BE49-F238E27FC236}">
                <a16:creationId xmlns:a16="http://schemas.microsoft.com/office/drawing/2014/main" id="{01F81BA3-45F7-BC52-A527-2CF989A64214}"/>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1" name="Table 4">
            <a:extLst>
              <a:ext uri="{FF2B5EF4-FFF2-40B4-BE49-F238E27FC236}">
                <a16:creationId xmlns:a16="http://schemas.microsoft.com/office/drawing/2014/main" id="{C9960905-DC85-BEC1-4CFB-2B486177DEE5}"/>
              </a:ext>
            </a:extLst>
          </p:cNvPr>
          <p:cNvGraphicFramePr>
            <a:graphicFrameLocks noGrp="1"/>
          </p:cNvGraphicFramePr>
          <p:nvPr>
            <p:extLst>
              <p:ext uri="{D42A27DB-BD31-4B8C-83A1-F6EECF244321}">
                <p14:modId xmlns:p14="http://schemas.microsoft.com/office/powerpoint/2010/main" val="1790303472"/>
              </p:ext>
            </p:extLst>
          </p:nvPr>
        </p:nvGraphicFramePr>
        <p:xfrm>
          <a:off x="-7620" y="1148230"/>
          <a:ext cx="11986260" cy="4923492"/>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2499360">
                  <a:extLst>
                    <a:ext uri="{9D8B030D-6E8A-4147-A177-3AD203B41FA5}">
                      <a16:colId xmlns:a16="http://schemas.microsoft.com/office/drawing/2014/main" val="2382844442"/>
                    </a:ext>
                  </a:extLst>
                </a:gridCol>
                <a:gridCol w="2499360">
                  <a:extLst>
                    <a:ext uri="{9D8B030D-6E8A-4147-A177-3AD203B41FA5}">
                      <a16:colId xmlns:a16="http://schemas.microsoft.com/office/drawing/2014/main" val="957515009"/>
                    </a:ext>
                  </a:extLst>
                </a:gridCol>
                <a:gridCol w="2499360">
                  <a:extLst>
                    <a:ext uri="{9D8B030D-6E8A-4147-A177-3AD203B41FA5}">
                      <a16:colId xmlns:a16="http://schemas.microsoft.com/office/drawing/2014/main" val="2353111847"/>
                    </a:ext>
                  </a:extLst>
                </a:gridCol>
                <a:gridCol w="2499360">
                  <a:extLst>
                    <a:ext uri="{9D8B030D-6E8A-4147-A177-3AD203B41FA5}">
                      <a16:colId xmlns:a16="http://schemas.microsoft.com/office/drawing/2014/main" val="3958386930"/>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Protecting the Environment</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Valuing Our Associates</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Providing Trusted Products</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Supporting Our Communities</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1188720">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954F07"/>
                          </a:solidFill>
                          <a:latin typeface="+mj-lt"/>
                          <a:ea typeface="+mn-ea"/>
                          <a:cs typeface="Leelawadee"/>
                        </a:rPr>
                        <a:t>POSITIVE </a:t>
                      </a:r>
                      <a:br>
                        <a:rPr lang="en-US" sz="1400" kern="1200">
                          <a:solidFill>
                            <a:srgbClr val="954F07"/>
                          </a:solidFill>
                          <a:latin typeface="+mj-lt"/>
                          <a:ea typeface="+mn-ea"/>
                          <a:cs typeface="Leelawadee"/>
                        </a:rPr>
                      </a:br>
                      <a:r>
                        <a:rPr lang="en-US" sz="1400" kern="1200">
                          <a:solidFill>
                            <a:srgbClr val="954F07"/>
                          </a:solidFill>
                          <a:latin typeface="+mj-lt"/>
                          <a:ea typeface="+mn-ea"/>
                          <a:cs typeface="Leelawadee"/>
                        </a:rPr>
                        <a:t>AGRICULTURE</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9F0A"/>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50" b="0" i="1" u="none" strike="noStrike" kern="1200" cap="none" spc="0" normalizeH="0" baseline="0" noProof="0">
                          <a:ln>
                            <a:noFill/>
                          </a:ln>
                          <a:solidFill>
                            <a:srgbClr val="2B660F"/>
                          </a:solidFill>
                          <a:effectLst/>
                          <a:uLnTx/>
                          <a:uFillTx/>
                          <a:latin typeface="+mn-lt"/>
                          <a:ea typeface="+mn-ea"/>
                          <a:cs typeface="Leelawadee" panose="020B0502040204020203" pitchFamily="34" charset="-34"/>
                        </a:rPr>
                        <a:t>Not a focus area for the customer.</a:t>
                      </a:r>
                      <a:endParaRPr kumimoji="0" lang="en-US" sz="1050" b="0" i="1" u="none" strike="noStrike" kern="1200" cap="none" spc="0" normalizeH="0" baseline="0" noProof="0">
                        <a:ln>
                          <a:noFill/>
                        </a:ln>
                        <a:solidFill>
                          <a:srgbClr val="2B660F"/>
                        </a:solidFill>
                        <a:effectLst/>
                        <a:uLnTx/>
                        <a:uFillTx/>
                        <a:latin typeface="+mn-lt"/>
                        <a:ea typeface="+mn-ea"/>
                        <a:cs typeface="Leelawadee" panose="020B0502040204020203" pitchFamily="34" charset="-34"/>
                      </a:endParaRP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buFont typeface="Arial" panose="020B0604020202020204" pitchFamily="34" charset="0"/>
                        <a:buNone/>
                      </a:pPr>
                      <a:r>
                        <a:rPr lang="en-GB" sz="1050" i="1" noProof="0">
                          <a:solidFill>
                            <a:srgbClr val="2B660F"/>
                          </a:solidFill>
                          <a:latin typeface="+mn-lt"/>
                          <a:cs typeface="Leelawadee" panose="020B0502040204020203" pitchFamily="34" charset="-34"/>
                        </a:rPr>
                        <a:t>Not a focus area for the customer.</a:t>
                      </a:r>
                      <a:endParaRPr lang="en-US" sz="1050" i="1" noProof="0">
                        <a:solidFill>
                          <a:srgbClr val="2B660F"/>
                        </a:solidFill>
                        <a:latin typeface="+mn-lt"/>
                        <a:cs typeface="Leelawadee" panose="020B0502040204020203" pitchFamily="34" charset="-34"/>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50" b="0" i="1" u="none" strike="noStrike" kern="1200" cap="none" spc="0" normalizeH="0" baseline="0" noProof="0">
                          <a:ln>
                            <a:noFill/>
                          </a:ln>
                          <a:solidFill>
                            <a:srgbClr val="2B660F"/>
                          </a:solidFill>
                          <a:effectLst/>
                          <a:uLnTx/>
                          <a:uFillTx/>
                          <a:latin typeface="+mn-lt"/>
                          <a:ea typeface="+mn-ea"/>
                          <a:cs typeface="Leelawadee" panose="020B0502040204020203" pitchFamily="34" charset="-34"/>
                        </a:rPr>
                        <a:t>Not a focus area for the customer.</a:t>
                      </a:r>
                      <a:endParaRPr kumimoji="0" lang="en-US" sz="1050" b="0" i="1" u="none" strike="noStrike" kern="1200" cap="none" spc="0" normalizeH="0" baseline="0" noProof="0">
                        <a:ln>
                          <a:noFill/>
                        </a:ln>
                        <a:solidFill>
                          <a:srgbClr val="2B660F"/>
                        </a:solidFill>
                        <a:effectLst/>
                        <a:uLnTx/>
                        <a:uFillTx/>
                        <a:latin typeface="+mn-lt"/>
                        <a:ea typeface="+mn-ea"/>
                        <a:cs typeface="Leelawadee" panose="020B0502040204020203" pitchFamily="34" charset="-34"/>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50" b="0" i="1" u="none" strike="noStrike" kern="1200" cap="none" spc="0" normalizeH="0" baseline="0" noProof="0">
                          <a:ln>
                            <a:noFill/>
                          </a:ln>
                          <a:solidFill>
                            <a:srgbClr val="2B660F"/>
                          </a:solidFill>
                          <a:effectLst/>
                          <a:uLnTx/>
                          <a:uFillTx/>
                          <a:latin typeface="+mn-lt"/>
                          <a:ea typeface="+mn-ea"/>
                          <a:cs typeface="Leelawadee" panose="020B0502040204020203" pitchFamily="34" charset="-34"/>
                        </a:rPr>
                        <a:t>Not a focus area for the customer.</a:t>
                      </a:r>
                      <a:endParaRPr kumimoji="0" lang="en-US" sz="1050" b="0" i="1" u="none" strike="noStrike" kern="1200" cap="none" spc="0" normalizeH="0" baseline="0" noProof="0">
                        <a:ln>
                          <a:noFill/>
                        </a:ln>
                        <a:solidFill>
                          <a:srgbClr val="2B660F"/>
                        </a:solidFill>
                        <a:effectLst/>
                        <a:uLnTx/>
                        <a:uFillTx/>
                        <a:latin typeface="+mn-lt"/>
                        <a:ea typeface="+mn-ea"/>
                        <a:cs typeface="Leelawadee" panose="020B0502040204020203" pitchFamily="34" charset="-34"/>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1920240">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marR="0" lvl="0" indent="-12065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166688" algn="l"/>
                        </a:tabLst>
                        <a:defRPr/>
                      </a:pPr>
                      <a:r>
                        <a:rPr lang="en-US" sz="1050" noProof="0">
                          <a:solidFill>
                            <a:srgbClr val="2B660F"/>
                          </a:solidFill>
                          <a:highlight>
                            <a:srgbClr val="4FE2F3"/>
                          </a:highlight>
                          <a:latin typeface="+mn-lt"/>
                          <a:cs typeface="Leelawadee" panose="020B0502040204020203" pitchFamily="34" charset="-34"/>
                        </a:rPr>
                        <a:t>Goal:</a:t>
                      </a:r>
                      <a:r>
                        <a:rPr lang="en-US" sz="1050" noProof="0">
                          <a:solidFill>
                            <a:srgbClr val="2B660F"/>
                          </a:solidFill>
                          <a:latin typeface="+mn-lt"/>
                          <a:cs typeface="Leelawadee" panose="020B0502040204020203" pitchFamily="34" charset="-34"/>
                        </a:rPr>
                        <a:t> Recycle food waste, coffee grounds, carboard, plastics and metal</a:t>
                      </a:r>
                    </a:p>
                    <a:p>
                      <a:pPr marL="120650" marR="0" lvl="0" indent="-120650" algn="l" defTabSz="914400" rtl="0" eaLnBrk="1" fontAlgn="auto" latinLnBrk="0" hangingPunct="1">
                        <a:lnSpc>
                          <a:spcPct val="100000"/>
                        </a:lnSpc>
                        <a:spcBef>
                          <a:spcPts val="800"/>
                        </a:spcBef>
                        <a:spcAft>
                          <a:spcPts val="0"/>
                        </a:spcAft>
                        <a:buClrTx/>
                        <a:buSzTx/>
                        <a:buFont typeface="Arial" panose="020B0604020202020204" pitchFamily="34" charset="0"/>
                        <a:buChar char="•"/>
                        <a:tabLst>
                          <a:tab pos="166688" algn="l"/>
                        </a:tabLst>
                        <a:defRPr/>
                      </a:pPr>
                      <a:r>
                        <a:rPr lang="en-US" sz="1050" noProof="0">
                          <a:solidFill>
                            <a:srgbClr val="2B660F"/>
                          </a:solidFill>
                          <a:highlight>
                            <a:srgbClr val="4FE2F3"/>
                          </a:highlight>
                          <a:latin typeface="+mn-lt"/>
                          <a:cs typeface="Leelawadee" panose="020B0502040204020203" pitchFamily="34" charset="-34"/>
                        </a:rPr>
                        <a:t>Goal:</a:t>
                      </a:r>
                      <a:r>
                        <a:rPr lang="en-US" sz="1050" noProof="0">
                          <a:solidFill>
                            <a:srgbClr val="2B660F"/>
                          </a:solidFill>
                          <a:latin typeface="+mn-lt"/>
                          <a:cs typeface="Leelawadee" panose="020B0502040204020203" pitchFamily="34" charset="-34"/>
                        </a:rPr>
                        <a:t> Host EV charging at stores and piloting electric trucks</a:t>
                      </a:r>
                    </a:p>
                    <a:p>
                      <a:pPr marL="120650" marR="0" lvl="0" indent="-120650" algn="l" defTabSz="914400" rtl="0" eaLnBrk="1" fontAlgn="auto" latinLnBrk="0" hangingPunct="1">
                        <a:lnSpc>
                          <a:spcPct val="100000"/>
                        </a:lnSpc>
                        <a:spcBef>
                          <a:spcPts val="800"/>
                        </a:spcBef>
                        <a:spcAft>
                          <a:spcPts val="0"/>
                        </a:spcAft>
                        <a:buClrTx/>
                        <a:buSzTx/>
                        <a:buFont typeface="Arial" panose="020B0604020202020204" pitchFamily="34" charset="0"/>
                        <a:buChar char="•"/>
                        <a:tabLst>
                          <a:tab pos="166688" algn="l"/>
                        </a:tabLst>
                        <a:defRPr/>
                      </a:pPr>
                      <a:r>
                        <a:rPr lang="en-US" sz="1050" noProof="0">
                          <a:solidFill>
                            <a:srgbClr val="2B660F"/>
                          </a:solidFill>
                          <a:highlight>
                            <a:srgbClr val="4FE2F3"/>
                          </a:highlight>
                          <a:latin typeface="+mn-lt"/>
                          <a:cs typeface="Leelawadee" panose="020B0502040204020203" pitchFamily="34" charset="-34"/>
                        </a:rPr>
                        <a:t>Goal:</a:t>
                      </a:r>
                      <a:r>
                        <a:rPr lang="en-US" sz="1050" noProof="0">
                          <a:solidFill>
                            <a:srgbClr val="2B660F"/>
                          </a:solidFill>
                          <a:latin typeface="+mn-lt"/>
                          <a:cs typeface="Leelawadee" panose="020B0502040204020203" pitchFamily="34" charset="-34"/>
                        </a:rPr>
                        <a:t> Continually explore sustainable solutions to food insecurity and waste through the Wawa Food Summit </a:t>
                      </a:r>
                    </a:p>
                    <a:p>
                      <a:pPr marL="120650" marR="0" lvl="0" indent="-120650" algn="l" defTabSz="914400" rtl="0" eaLnBrk="1" fontAlgn="auto" latinLnBrk="0" hangingPunct="1">
                        <a:lnSpc>
                          <a:spcPct val="100000"/>
                        </a:lnSpc>
                        <a:spcBef>
                          <a:spcPts val="800"/>
                        </a:spcBef>
                        <a:spcAft>
                          <a:spcPts val="0"/>
                        </a:spcAft>
                        <a:buClrTx/>
                        <a:buSzTx/>
                        <a:buFont typeface="Arial" panose="020B0604020202020204" pitchFamily="34" charset="0"/>
                        <a:buChar char="•"/>
                        <a:tabLst>
                          <a:tab pos="166688" algn="l"/>
                        </a:tabLst>
                        <a:defRPr/>
                      </a:pPr>
                      <a:r>
                        <a:rPr lang="en-US" sz="1050" noProof="0">
                          <a:solidFill>
                            <a:srgbClr val="2B660F"/>
                          </a:solidFill>
                          <a:highlight>
                            <a:srgbClr val="4FE2F3"/>
                          </a:highlight>
                          <a:latin typeface="+mn-lt"/>
                          <a:cs typeface="Leelawadee" panose="020B0502040204020203" pitchFamily="34" charset="-34"/>
                        </a:rPr>
                        <a:t>Goal:</a:t>
                      </a:r>
                      <a:r>
                        <a:rPr lang="en-US" sz="1050" noProof="0">
                          <a:solidFill>
                            <a:srgbClr val="2B660F"/>
                          </a:solidFill>
                          <a:latin typeface="+mn-lt"/>
                          <a:cs typeface="Leelawadee" panose="020B0502040204020203" pitchFamily="34" charset="-34"/>
                        </a:rPr>
                        <a:t> Partner with food banks to reach more than 53,000 households with fresh fruits and vegetables as part of initiatives for childhood hunger prevention</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marR="0" lvl="0" indent="-12065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166688" algn="l"/>
                        </a:tabLst>
                        <a:defRPr/>
                      </a:pPr>
                      <a:r>
                        <a:rPr lang="en-US" sz="1050" noProof="0">
                          <a:solidFill>
                            <a:srgbClr val="2B660F"/>
                          </a:solidFill>
                          <a:highlight>
                            <a:srgbClr val="4FE2F3"/>
                          </a:highlight>
                          <a:latin typeface="+mn-lt"/>
                          <a:cs typeface="Leelawadee" panose="020B0502040204020203" pitchFamily="34" charset="-34"/>
                        </a:rPr>
                        <a:t>Goal:</a:t>
                      </a:r>
                      <a:r>
                        <a:rPr lang="en-US" sz="1050" noProof="0">
                          <a:solidFill>
                            <a:srgbClr val="2B660F"/>
                          </a:solidFill>
                          <a:latin typeface="+mn-lt"/>
                          <a:cs typeface="Leelawadee" panose="020B0502040204020203" pitchFamily="34" charset="-34"/>
                        </a:rPr>
                        <a:t> Support the Wawa Innovation Networks (WINs) which are voluntary, associate-led groups that help to foster a diverse, equitable and inclusive workplace</a:t>
                      </a:r>
                    </a:p>
                    <a:p>
                      <a:pPr marL="120650" marR="0" lvl="0" indent="-120650" algn="l" defTabSz="914400" rtl="0" eaLnBrk="1" fontAlgn="auto" latinLnBrk="0" hangingPunct="1">
                        <a:lnSpc>
                          <a:spcPct val="100000"/>
                        </a:lnSpc>
                        <a:spcBef>
                          <a:spcPts val="800"/>
                        </a:spcBef>
                        <a:spcAft>
                          <a:spcPts val="0"/>
                        </a:spcAft>
                        <a:buClrTx/>
                        <a:buSzTx/>
                        <a:buFont typeface="Arial" panose="020B0604020202020204" pitchFamily="34" charset="0"/>
                        <a:buChar char="•"/>
                        <a:tabLst>
                          <a:tab pos="166688" algn="l"/>
                        </a:tabLst>
                        <a:defRPr/>
                      </a:pPr>
                      <a:r>
                        <a:rPr lang="en-US" sz="1050" noProof="0">
                          <a:solidFill>
                            <a:srgbClr val="2B660F"/>
                          </a:solidFill>
                          <a:highlight>
                            <a:srgbClr val="4FE2F3"/>
                          </a:highlight>
                          <a:latin typeface="+mn-lt"/>
                          <a:cs typeface="Leelawadee" panose="020B0502040204020203" pitchFamily="34" charset="-34"/>
                        </a:rPr>
                        <a:t>Goal:</a:t>
                      </a:r>
                      <a:r>
                        <a:rPr lang="en-US" sz="1050" noProof="0">
                          <a:solidFill>
                            <a:srgbClr val="2B660F"/>
                          </a:solidFill>
                          <a:latin typeface="+mn-lt"/>
                          <a:cs typeface="Leelawadee" panose="020B0502040204020203" pitchFamily="34" charset="-34"/>
                        </a:rPr>
                        <a:t> Provide employment opportunities for people with intellectual disabilities, employing more than 500 associates in stores through the Supported Employment program</a:t>
                      </a: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50" i="1" noProof="0">
                          <a:solidFill>
                            <a:srgbClr val="2B660F"/>
                          </a:solidFill>
                          <a:latin typeface="+mn-lt"/>
                          <a:cs typeface="Leelawadee" panose="020B0502040204020203" pitchFamily="34" charset="-34"/>
                        </a:rPr>
                        <a:t>Not a focus area for the customer.</a:t>
                      </a:r>
                      <a:endParaRPr lang="en-US" sz="1050" i="1" noProof="0">
                        <a:solidFill>
                          <a:srgbClr val="2B660F"/>
                        </a:solidFill>
                        <a:latin typeface="+mn-lt"/>
                        <a:cs typeface="Leelawadee" panose="020B0502040204020203" pitchFamily="34" charset="-34"/>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50" b="0" i="1" u="none" strike="noStrike" kern="1200" cap="none" spc="0" normalizeH="0" baseline="0" noProof="0">
                          <a:ln>
                            <a:noFill/>
                          </a:ln>
                          <a:solidFill>
                            <a:srgbClr val="2B660F"/>
                          </a:solidFill>
                          <a:effectLst/>
                          <a:uLnTx/>
                          <a:uFillTx/>
                          <a:latin typeface="+mn-lt"/>
                          <a:ea typeface="+mn-ea"/>
                          <a:cs typeface="Leelawadee" panose="020B0502040204020203" pitchFamily="34" charset="-34"/>
                        </a:rPr>
                        <a:t>Not a focus area for the customer.</a:t>
                      </a:r>
                      <a:endParaRPr kumimoji="0" lang="en-US" sz="1050" b="0" i="1" u="none" strike="noStrike" kern="1200" cap="none" spc="0" normalizeH="0" baseline="0" noProof="0">
                        <a:ln>
                          <a:noFill/>
                        </a:ln>
                        <a:solidFill>
                          <a:srgbClr val="2B660F"/>
                        </a:solidFill>
                        <a:effectLst/>
                        <a:uLnTx/>
                        <a:uFillTx/>
                        <a:latin typeface="+mn-lt"/>
                        <a:ea typeface="+mn-ea"/>
                        <a:cs typeface="Leelawadee" panose="020B0502040204020203" pitchFamily="34" charset="-34"/>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r h="1368000">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noProof="0">
                          <a:solidFill>
                            <a:srgbClr val="922F11"/>
                          </a:solidFill>
                          <a:latin typeface="+mj-lt"/>
                          <a:ea typeface="+mn-ea"/>
                          <a:cs typeface="Leelawadee"/>
                        </a:rPr>
                        <a:t>POSITIVE </a:t>
                      </a:r>
                      <a:br>
                        <a:rPr lang="en-US" sz="1400" kern="1200" noProof="0">
                          <a:solidFill>
                            <a:srgbClr val="922F11"/>
                          </a:solidFill>
                          <a:latin typeface="+mj-lt"/>
                          <a:ea typeface="+mn-ea"/>
                          <a:cs typeface="Leelawadee"/>
                        </a:rPr>
                      </a:br>
                      <a:r>
                        <a:rPr lang="en-US" sz="1400" kern="1200" noProof="0">
                          <a:solidFill>
                            <a:srgbClr val="922F11"/>
                          </a:solidFill>
                          <a:latin typeface="+mj-lt"/>
                          <a:ea typeface="+mn-ea"/>
                          <a:cs typeface="Leelawadee"/>
                        </a:rPr>
                        <a:t>CHOICES</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E6D27"/>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50" b="0" i="1" u="none" strike="noStrike" kern="1200" cap="none" spc="0" normalizeH="0" baseline="0" noProof="0">
                          <a:ln>
                            <a:noFill/>
                          </a:ln>
                          <a:solidFill>
                            <a:srgbClr val="2B660F"/>
                          </a:solidFill>
                          <a:effectLst/>
                          <a:uLnTx/>
                          <a:uFillTx/>
                          <a:latin typeface="+mn-lt"/>
                          <a:ea typeface="+mn-ea"/>
                          <a:cs typeface="Leelawadee" panose="020B0502040204020203" pitchFamily="34" charset="-34"/>
                        </a:rPr>
                        <a:t>Not a focus area for the customer.</a:t>
                      </a:r>
                      <a:endParaRPr kumimoji="0" lang="en-US" sz="1050" b="0" i="1" u="none" strike="noStrike" kern="1200" cap="none" spc="0" normalizeH="0" baseline="0" noProof="0">
                        <a:ln>
                          <a:noFill/>
                        </a:ln>
                        <a:solidFill>
                          <a:srgbClr val="2B660F"/>
                        </a:solidFill>
                        <a:effectLst/>
                        <a:uLnTx/>
                        <a:uFillTx/>
                        <a:latin typeface="+mn-lt"/>
                        <a:ea typeface="+mn-ea"/>
                        <a:cs typeface="Leelawadee" panose="020B0502040204020203" pitchFamily="34" charset="-34"/>
                      </a:endParaRP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marR="0" lvl="0" indent="-12065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50" b="0" i="1" u="none" strike="noStrike" kern="1200" cap="none" spc="0" normalizeH="0" baseline="0" noProof="0">
                          <a:ln>
                            <a:noFill/>
                          </a:ln>
                          <a:solidFill>
                            <a:srgbClr val="2B660F"/>
                          </a:solidFill>
                          <a:effectLst/>
                          <a:uLnTx/>
                          <a:uFillTx/>
                          <a:latin typeface="+mn-lt"/>
                          <a:ea typeface="+mn-ea"/>
                          <a:cs typeface="Leelawadee" panose="020B0502040204020203" pitchFamily="34" charset="-34"/>
                        </a:rPr>
                        <a:t>Not a focus area for the customer.</a:t>
                      </a:r>
                      <a:endParaRPr kumimoji="0" lang="en-US" sz="1050" b="0" i="1" u="none" strike="noStrike" kern="1200" cap="none" spc="0" normalizeH="0" baseline="0" noProof="0">
                        <a:ln>
                          <a:noFill/>
                        </a:ln>
                        <a:solidFill>
                          <a:srgbClr val="2B660F"/>
                        </a:solidFill>
                        <a:effectLst/>
                        <a:uLnTx/>
                        <a:uFillTx/>
                        <a:latin typeface="+mn-lt"/>
                        <a:ea typeface="+mn-ea"/>
                        <a:cs typeface="Leelawadee" panose="020B0502040204020203" pitchFamily="34" charset="-34"/>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indent="-120650" algn="l" defTabSz="914400" rtl="0" eaLnBrk="1" latinLnBrk="0" hangingPunct="1">
                        <a:buFont typeface="Arial" panose="020B0604020202020204" pitchFamily="34" charset="0"/>
                        <a:buChar char="•"/>
                        <a:tabLst>
                          <a:tab pos="166688" algn="l"/>
                        </a:tabLst>
                      </a:pPr>
                      <a:r>
                        <a:rPr lang="en-US" sz="1050" noProof="0">
                          <a:solidFill>
                            <a:srgbClr val="2B660F"/>
                          </a:solidFill>
                          <a:highlight>
                            <a:srgbClr val="4FE2F3"/>
                          </a:highlight>
                          <a:latin typeface="+mn-lt"/>
                          <a:cs typeface="Leelawadee" panose="020B0502040204020203" pitchFamily="34" charset="-34"/>
                        </a:rPr>
                        <a:t>Goal:</a:t>
                      </a:r>
                      <a:r>
                        <a:rPr lang="en-US" sz="1050" noProof="0">
                          <a:solidFill>
                            <a:srgbClr val="2B660F"/>
                          </a:solidFill>
                          <a:latin typeface="+mn-lt"/>
                          <a:cs typeface="Leelawadee" panose="020B0502040204020203" pitchFamily="34" charset="-34"/>
                        </a:rPr>
                        <a:t> </a:t>
                      </a:r>
                      <a:r>
                        <a:rPr lang="en-US" sz="1050" kern="1200" noProof="0">
                          <a:solidFill>
                            <a:srgbClr val="2B660F"/>
                          </a:solidFill>
                          <a:latin typeface="+mn-lt"/>
                          <a:ea typeface="+mn-ea"/>
                          <a:cs typeface="Leelawadee" panose="020B0502040204020203" pitchFamily="34" charset="-34"/>
                        </a:rPr>
                        <a:t>Provide information and resources to help guide customers towards balanced food and beverage choices for balanced living</a:t>
                      </a:r>
                    </a:p>
                    <a:p>
                      <a:pPr marL="120650" indent="-120650" algn="l" defTabSz="914400" rtl="0" eaLnBrk="1" latinLnBrk="0" hangingPunct="1">
                        <a:spcBef>
                          <a:spcPts val="800"/>
                        </a:spcBef>
                        <a:buFont typeface="Arial" panose="020B0604020202020204" pitchFamily="34" charset="0"/>
                        <a:buChar char="•"/>
                        <a:tabLst>
                          <a:tab pos="166688" algn="l"/>
                        </a:tabLst>
                      </a:pPr>
                      <a:r>
                        <a:rPr lang="en-US" sz="1050" noProof="0">
                          <a:solidFill>
                            <a:srgbClr val="2B660F"/>
                          </a:solidFill>
                          <a:highlight>
                            <a:srgbClr val="4FE2F3"/>
                          </a:highlight>
                          <a:latin typeface="+mn-lt"/>
                          <a:cs typeface="Leelawadee" panose="020B0502040204020203" pitchFamily="34" charset="-34"/>
                        </a:rPr>
                        <a:t>Goal:</a:t>
                      </a:r>
                      <a:r>
                        <a:rPr lang="en-US" sz="1050" noProof="0">
                          <a:solidFill>
                            <a:srgbClr val="2B660F"/>
                          </a:solidFill>
                          <a:latin typeface="+mn-lt"/>
                          <a:cs typeface="Leelawadee" panose="020B0502040204020203" pitchFamily="34" charset="-34"/>
                        </a:rPr>
                        <a:t> </a:t>
                      </a:r>
                      <a:r>
                        <a:rPr lang="en-US" sz="1050" kern="1200" noProof="0">
                          <a:solidFill>
                            <a:srgbClr val="2B660F"/>
                          </a:solidFill>
                          <a:latin typeface="+mn-lt"/>
                          <a:ea typeface="+mn-ea"/>
                          <a:cs typeface="Leelawadee" panose="020B0502040204020203" pitchFamily="34" charset="-34"/>
                        </a:rPr>
                        <a:t>Expand lower sugar and zero sugar options in the made-to-order beverage line</a:t>
                      </a: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50" i="1" noProof="0">
                          <a:solidFill>
                            <a:srgbClr val="2B660F"/>
                          </a:solidFill>
                          <a:latin typeface="+mn-lt"/>
                          <a:cs typeface="Leelawadee" panose="020B0502040204020203" pitchFamily="34" charset="-34"/>
                        </a:rPr>
                        <a:t>Not a focus area for the customer.</a:t>
                      </a:r>
                      <a:endParaRPr lang="en-US" sz="1050" i="1" noProof="0">
                        <a:solidFill>
                          <a:srgbClr val="2B660F"/>
                        </a:solidFill>
                        <a:latin typeface="+mn-lt"/>
                        <a:cs typeface="Leelawadee" panose="020B0502040204020203" pitchFamily="34" charset="-34"/>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42749271"/>
                  </a:ext>
                </a:extLst>
              </a:tr>
            </a:tbl>
          </a:graphicData>
        </a:graphic>
      </p:graphicFrame>
      <p:pic>
        <p:nvPicPr>
          <p:cNvPr id="32" name="Picture 31" descr="A logo of a leaf in a circle&#10;&#10;Description automatically generated">
            <a:extLst>
              <a:ext uri="{FF2B5EF4-FFF2-40B4-BE49-F238E27FC236}">
                <a16:creationId xmlns:a16="http://schemas.microsoft.com/office/drawing/2014/main" id="{DD5DA035-98C2-8683-9C33-A1455ACBEBA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pic>
        <p:nvPicPr>
          <p:cNvPr id="33" name="Picture 32" descr="A blue and green windmill with green arrows&#10;&#10;Description automatically generated">
            <a:extLst>
              <a:ext uri="{FF2B5EF4-FFF2-40B4-BE49-F238E27FC236}">
                <a16:creationId xmlns:a16="http://schemas.microsoft.com/office/drawing/2014/main" id="{B933A7EF-3A8B-E9FF-9DC4-AF5E5B6C078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7884" y="3026734"/>
            <a:ext cx="556204" cy="604020"/>
          </a:xfrm>
          <a:prstGeom prst="rect">
            <a:avLst/>
          </a:prstGeom>
        </p:spPr>
      </p:pic>
      <p:pic>
        <p:nvPicPr>
          <p:cNvPr id="28" name="Picture 27" descr="A logo of a hand and a globe&#10;&#10;Description automatically generated">
            <a:extLst>
              <a:ext uri="{FF2B5EF4-FFF2-40B4-BE49-F238E27FC236}">
                <a16:creationId xmlns:a16="http://schemas.microsoft.com/office/drawing/2014/main" id="{93A23B82-2490-7BEA-B9E4-47C0A48BA72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27528" y="5337175"/>
            <a:ext cx="536916" cy="583072"/>
          </a:xfrm>
          <a:prstGeom prst="rect">
            <a:avLst/>
          </a:prstGeom>
        </p:spPr>
      </p:pic>
    </p:spTree>
    <p:extLst>
      <p:ext uri="{BB962C8B-B14F-4D97-AF65-F5344CB8AC3E}">
        <p14:creationId xmlns:p14="http://schemas.microsoft.com/office/powerpoint/2010/main" val="749351983"/>
      </p:ext>
    </p:extLst>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199AAC-2B8B-B999-27E1-C7CBD30E1C87}"/>
            </a:ext>
          </a:extLst>
        </p:cNvPr>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EEEC4177-2D74-DDE6-E752-91CF9850FB59}"/>
              </a:ext>
            </a:extLst>
          </p:cNvPr>
          <p:cNvGraphicFramePr>
            <a:graphicFrameLocks/>
          </p:cNvGraphicFramePr>
          <p:nvPr>
            <p:custDataLst>
              <p:tags r:id="rId1"/>
            </p:custDataLst>
            <p:extLst>
              <p:ext uri="{D42A27DB-BD31-4B8C-83A1-F6EECF244321}">
                <p14:modId xmlns:p14="http://schemas.microsoft.com/office/powerpoint/2010/main" val="15819556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3" name="think-cell data - do not delete" hidden="1">
                        <a:extLst>
                          <a:ext uri="{FF2B5EF4-FFF2-40B4-BE49-F238E27FC236}">
                            <a16:creationId xmlns:a16="http://schemas.microsoft.com/office/drawing/2014/main" id="{EEEC4177-2D74-DDE6-E752-91CF9850FB5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Title 7">
            <a:extLst>
              <a:ext uri="{FF2B5EF4-FFF2-40B4-BE49-F238E27FC236}">
                <a16:creationId xmlns:a16="http://schemas.microsoft.com/office/drawing/2014/main" id="{007CCE36-9388-692D-B9F9-A43B5A36073D}"/>
              </a:ext>
            </a:extLst>
          </p:cNvPr>
          <p:cNvSpPr>
            <a:spLocks noGrp="1"/>
          </p:cNvSpPr>
          <p:nvPr>
            <p:ph type="title"/>
          </p:nvPr>
        </p:nvSpPr>
        <p:spPr>
          <a:xfrm>
            <a:off x="304800" y="247650"/>
            <a:ext cx="9801225" cy="968375"/>
          </a:xfrm>
        </p:spPr>
        <p:txBody>
          <a:bodyPr vert="horz" rIns="0"/>
          <a:lstStyle/>
          <a:p>
            <a:pPr lvl="0"/>
            <a:r>
              <a:rPr lang="en-US" sz="2600"/>
              <a:t>COMMONALITY BETWEEN WAWA’S AND PEP+ FOCUS AREAS​</a:t>
            </a:r>
            <a:br>
              <a:rPr lang="en-US" sz="2600"/>
            </a:br>
            <a:r>
              <a:rPr lang="en-US" sz="1800" i="1"/>
              <a:t>Allowing us to identify opportunities for collaboration, and therefore</a:t>
            </a:r>
            <a:br>
              <a:rPr lang="en-US" sz="1800" i="1"/>
            </a:br>
            <a:r>
              <a:rPr lang="en-US" sz="1800" i="1"/>
              <a:t>add value to our relationship</a:t>
            </a:r>
          </a:p>
        </p:txBody>
      </p:sp>
      <p:pic>
        <p:nvPicPr>
          <p:cNvPr id="13" name="Picture 2" descr="Wawa Logo, symbol, meaning, history, PNG, brand">
            <a:extLst>
              <a:ext uri="{FF2B5EF4-FFF2-40B4-BE49-F238E27FC236}">
                <a16:creationId xmlns:a16="http://schemas.microsoft.com/office/drawing/2014/main" id="{6B9551B8-789E-3639-6597-F4580958BCDC}"/>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5337"/>
          <a:stretch>
            <a:fillRect/>
          </a:stretch>
        </p:blipFill>
        <p:spPr bwMode="auto">
          <a:xfrm>
            <a:off x="10754994" y="212140"/>
            <a:ext cx="1139826" cy="606930"/>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A9C3C4E6-0D5D-1B92-1189-C8A73C945E71}"/>
              </a:ext>
            </a:extLst>
          </p:cNvPr>
          <p:cNvSpPr txBox="1"/>
          <p:nvPr/>
        </p:nvSpPr>
        <p:spPr>
          <a:xfrm>
            <a:off x="8282940" y="6269189"/>
            <a:ext cx="3041967" cy="506261"/>
          </a:xfrm>
          <a:prstGeom prst="rect">
            <a:avLst/>
          </a:prstGeom>
          <a:solidFill>
            <a:srgbClr val="8EBC29"/>
          </a:solidFill>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a:ln>
                  <a:noFill/>
                </a:ln>
                <a:solidFill>
                  <a:schemeClr val="bg1"/>
                </a:solidFill>
                <a:effectLst/>
                <a:uLnTx/>
                <a:uFillTx/>
                <a:cs typeface="Leelawadee" panose="020B0502040204020203" pitchFamily="34" charset="-34"/>
              </a:rPr>
              <a:t>No common focus areas were identified across Positive Agriculture (PepsiCo) and </a:t>
            </a:r>
            <a:br>
              <a:rPr kumimoji="0" lang="en-US" sz="1050" b="0" i="1" u="none" strike="noStrike" kern="0" cap="none" spc="0" normalizeH="0" baseline="0" noProof="0">
                <a:ln>
                  <a:noFill/>
                </a:ln>
                <a:solidFill>
                  <a:schemeClr val="bg1"/>
                </a:solidFill>
                <a:effectLst/>
                <a:uLnTx/>
                <a:uFillTx/>
                <a:cs typeface="Leelawadee" panose="020B0502040204020203" pitchFamily="34" charset="-34"/>
              </a:rPr>
            </a:br>
            <a:r>
              <a:rPr kumimoji="0" lang="en-US" sz="1050" b="0" i="1" u="none" strike="noStrike" kern="0" cap="none" spc="0" normalizeH="0" baseline="0" noProof="0">
                <a:ln>
                  <a:noFill/>
                </a:ln>
                <a:solidFill>
                  <a:schemeClr val="bg1"/>
                </a:solidFill>
                <a:effectLst/>
                <a:uLnTx/>
                <a:uFillTx/>
                <a:cs typeface="Leelawadee" panose="020B0502040204020203" pitchFamily="34" charset="-34"/>
              </a:rPr>
              <a:t>Valuing Our Associates (Wawa).</a:t>
            </a:r>
          </a:p>
        </p:txBody>
      </p:sp>
      <p:sp>
        <p:nvSpPr>
          <p:cNvPr id="45" name="Rectangle: Top Corners Rounded 44">
            <a:extLst>
              <a:ext uri="{FF2B5EF4-FFF2-40B4-BE49-F238E27FC236}">
                <a16:creationId xmlns:a16="http://schemas.microsoft.com/office/drawing/2014/main" id="{5ADBF99C-2C4E-C5B5-86E4-7A9BCEF347A7}"/>
              </a:ext>
            </a:extLst>
          </p:cNvPr>
          <p:cNvSpPr/>
          <p:nvPr/>
        </p:nvSpPr>
        <p:spPr>
          <a:xfrm>
            <a:off x="1981200" y="12117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6" name="Table 4">
            <a:extLst>
              <a:ext uri="{FF2B5EF4-FFF2-40B4-BE49-F238E27FC236}">
                <a16:creationId xmlns:a16="http://schemas.microsoft.com/office/drawing/2014/main" id="{7B40FD2D-CABD-178E-9477-79E6DD574A60}"/>
              </a:ext>
            </a:extLst>
          </p:cNvPr>
          <p:cNvGraphicFramePr>
            <a:graphicFrameLocks noGrp="1"/>
          </p:cNvGraphicFramePr>
          <p:nvPr>
            <p:extLst>
              <p:ext uri="{D42A27DB-BD31-4B8C-83A1-F6EECF244321}">
                <p14:modId xmlns:p14="http://schemas.microsoft.com/office/powerpoint/2010/main" val="881157710"/>
              </p:ext>
            </p:extLst>
          </p:nvPr>
        </p:nvGraphicFramePr>
        <p:xfrm>
          <a:off x="-7620" y="1211730"/>
          <a:ext cx="11986260" cy="4351608"/>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3332480">
                  <a:extLst>
                    <a:ext uri="{9D8B030D-6E8A-4147-A177-3AD203B41FA5}">
                      <a16:colId xmlns:a16="http://schemas.microsoft.com/office/drawing/2014/main" val="2382844442"/>
                    </a:ext>
                  </a:extLst>
                </a:gridCol>
                <a:gridCol w="3332480">
                  <a:extLst>
                    <a:ext uri="{9D8B030D-6E8A-4147-A177-3AD203B41FA5}">
                      <a16:colId xmlns:a16="http://schemas.microsoft.com/office/drawing/2014/main" val="957515009"/>
                    </a:ext>
                  </a:extLst>
                </a:gridCol>
                <a:gridCol w="3332480">
                  <a:extLst>
                    <a:ext uri="{9D8B030D-6E8A-4147-A177-3AD203B41FA5}">
                      <a16:colId xmlns:a16="http://schemas.microsoft.com/office/drawing/2014/main" val="3958386930"/>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Protecting the Environment</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Providing Trusted Products</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Supporting Our Communities</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1188720">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marR="0" lvl="0" indent="-1206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noProof="0">
                          <a:solidFill>
                            <a:srgbClr val="2B660F"/>
                          </a:solidFill>
                          <a:highlight>
                            <a:srgbClr val="4FE2F3"/>
                          </a:highlight>
                          <a:latin typeface="+mn-lt"/>
                          <a:cs typeface="Leelawadee" panose="020B0502040204020203" pitchFamily="34" charset="-34"/>
                        </a:rPr>
                        <a:t>Goal:</a:t>
                      </a:r>
                      <a:r>
                        <a:rPr lang="en-US" sz="1050" noProof="0">
                          <a:solidFill>
                            <a:srgbClr val="2B660F"/>
                          </a:solidFill>
                          <a:latin typeface="+mn-lt"/>
                          <a:cs typeface="Leelawadee" panose="020B0502040204020203" pitchFamily="34" charset="-34"/>
                        </a:rPr>
                        <a:t> Recycle food waste, coffee grounds, cardboard, plastics and metal</a:t>
                      </a:r>
                    </a:p>
                    <a:p>
                      <a:pPr marL="350838" marR="0" lvl="1" indent="-176213" algn="l" defTabSz="914400" rtl="0" eaLnBrk="1" fontAlgn="auto" latinLnBrk="0" hangingPunct="1">
                        <a:lnSpc>
                          <a:spcPct val="100000"/>
                        </a:lnSpc>
                        <a:spcBef>
                          <a:spcPts val="400"/>
                        </a:spcBef>
                        <a:spcAft>
                          <a:spcPts val="0"/>
                        </a:spcAft>
                        <a:buClr>
                          <a:schemeClr val="tx1"/>
                        </a:buClr>
                        <a:buSzTx/>
                        <a:buFont typeface="Wingdings" panose="05000000000000000000" pitchFamily="2" charset="2"/>
                        <a:buChar char="Ø"/>
                        <a:tabLst/>
                        <a:defRPr/>
                      </a:pPr>
                      <a:r>
                        <a:rPr lang="en-US" sz="1050" b="1" noProof="0">
                          <a:solidFill>
                            <a:srgbClr val="2B660F"/>
                          </a:solidFill>
                          <a:latin typeface="+mn-lt"/>
                          <a:cs typeface="Leelawadee" panose="020B0502040204020203" pitchFamily="34" charset="-34"/>
                        </a:rPr>
                        <a:t>pep+ </a:t>
                      </a:r>
                      <a:r>
                        <a:rPr lang="en-US" sz="1050" b="1" kern="1200" noProof="0">
                          <a:solidFill>
                            <a:srgbClr val="2B660F"/>
                          </a:solidFill>
                          <a:latin typeface="+mn-lt"/>
                          <a:ea typeface="+mn-ea"/>
                          <a:cs typeface="Leelawadee" panose="020B0502040204020203" pitchFamily="34" charset="-34"/>
                        </a:rPr>
                        <a:t>alignment: Achieve 97% or greater reusable, recyclable, or compostable (RRC) packaging by design by 2030 in our primary and secondary packaging in our key packaging markets </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50" i="1" noProof="0">
                          <a:solidFill>
                            <a:srgbClr val="2B660F"/>
                          </a:solidFill>
                          <a:latin typeface="+mn-lt"/>
                          <a:cs typeface="Leelawadee" panose="020B0502040204020203" pitchFamily="34" charset="-34"/>
                        </a:rPr>
                        <a:t>No commonalities.</a:t>
                      </a: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indent="-120650">
                        <a:buFont typeface="Arial" panose="020B0604020202020204" pitchFamily="34" charset="0"/>
                        <a:buChar char="•"/>
                      </a:pPr>
                      <a:r>
                        <a:rPr lang="en-US" sz="1050" noProof="0">
                          <a:solidFill>
                            <a:srgbClr val="2B660F"/>
                          </a:solidFill>
                          <a:highlight>
                            <a:srgbClr val="4FE2F3"/>
                          </a:highlight>
                          <a:latin typeface="+mn-lt"/>
                          <a:cs typeface="Leelawadee" panose="020B0502040204020203" pitchFamily="34" charset="-34"/>
                        </a:rPr>
                        <a:t>Goal:</a:t>
                      </a:r>
                      <a:r>
                        <a:rPr lang="en-US" sz="1050" noProof="0">
                          <a:solidFill>
                            <a:srgbClr val="2B660F"/>
                          </a:solidFill>
                          <a:latin typeface="+mn-lt"/>
                          <a:cs typeface="Leelawadee" panose="020B0502040204020203" pitchFamily="34" charset="-34"/>
                        </a:rPr>
                        <a:t> </a:t>
                      </a:r>
                      <a:r>
                        <a:rPr lang="en-US" sz="1050" kern="1200" noProof="0">
                          <a:solidFill>
                            <a:srgbClr val="2B660F"/>
                          </a:solidFill>
                          <a:latin typeface="+mn-lt"/>
                          <a:ea typeface="+mn-ea"/>
                          <a:cs typeface="Leelawadee" panose="020B0502040204020203" pitchFamily="34" charset="-34"/>
                        </a:rPr>
                        <a:t>Encourage associates to lend their time, talents, hearts and hands to support causes and events</a:t>
                      </a:r>
                    </a:p>
                    <a:p>
                      <a:pPr marL="350838" lvl="1" indent="-176213">
                        <a:spcBef>
                          <a:spcPts val="400"/>
                        </a:spcBef>
                        <a:buFont typeface="Wingdings" panose="05000000000000000000" pitchFamily="2" charset="2"/>
                        <a:buChar char="Ø"/>
                      </a:pPr>
                      <a:r>
                        <a:rPr lang="en-US" sz="1050" b="1" noProof="0">
                          <a:solidFill>
                            <a:srgbClr val="2B660F"/>
                          </a:solidFill>
                          <a:latin typeface="+mn-lt"/>
                          <a:cs typeface="Leelawadee" panose="020B0502040204020203" pitchFamily="34" charset="-34"/>
                        </a:rPr>
                        <a:t>pep+ alignment: </a:t>
                      </a:r>
                      <a:r>
                        <a:rPr lang="en-US" sz="1050" b="1" kern="1200" noProof="0">
                          <a:solidFill>
                            <a:srgbClr val="2B660F"/>
                          </a:solidFill>
                          <a:latin typeface="+mn-lt"/>
                          <a:ea typeface="+mn-ea"/>
                          <a:cs typeface="Leelawadee" panose="020B0502040204020203" pitchFamily="34" charset="-34"/>
                        </a:rPr>
                        <a:t>Empower our associates with the resources and time needed to build and cultivate prosperity in our communities</a:t>
                      </a: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2916000">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noProof="0">
                          <a:solidFill>
                            <a:srgbClr val="922F11"/>
                          </a:solidFill>
                          <a:latin typeface="+mj-lt"/>
                          <a:ea typeface="+mn-ea"/>
                          <a:cs typeface="Leelawadee"/>
                        </a:rPr>
                        <a:t>POSITIVE </a:t>
                      </a:r>
                      <a:br>
                        <a:rPr lang="en-US" sz="1400" kern="1200" noProof="0">
                          <a:solidFill>
                            <a:srgbClr val="922F11"/>
                          </a:solidFill>
                          <a:latin typeface="+mj-lt"/>
                          <a:ea typeface="+mn-ea"/>
                          <a:cs typeface="Leelawadee"/>
                        </a:rPr>
                      </a:br>
                      <a:r>
                        <a:rPr lang="en-US" sz="1400" kern="1200" noProof="0">
                          <a:solidFill>
                            <a:srgbClr val="922F11"/>
                          </a:solidFill>
                          <a:latin typeface="+mj-lt"/>
                          <a:ea typeface="+mn-ea"/>
                          <a:cs typeface="Leelawadee"/>
                        </a:rPr>
                        <a:t>CHOICES</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E6D27"/>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50" b="0" i="1" u="none" strike="noStrike" kern="1200" cap="none" spc="0" normalizeH="0" baseline="0" noProof="0">
                          <a:ln>
                            <a:noFill/>
                          </a:ln>
                          <a:solidFill>
                            <a:srgbClr val="2B660F"/>
                          </a:solidFill>
                          <a:effectLst/>
                          <a:uLnTx/>
                          <a:uFillTx/>
                          <a:latin typeface="+mn-lt"/>
                          <a:ea typeface="+mn-ea"/>
                          <a:cs typeface="Leelawadee" panose="020B0502040204020203" pitchFamily="34" charset="-34"/>
                        </a:rPr>
                        <a:t>No commonalities.</a:t>
                      </a: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indent="-120650" algn="l" defTabSz="914400" rtl="0" eaLnBrk="1" latinLnBrk="0" hangingPunct="1">
                        <a:buFont typeface="Arial" panose="020B0604020202020204" pitchFamily="34" charset="0"/>
                        <a:buChar char="•"/>
                      </a:pPr>
                      <a:r>
                        <a:rPr lang="en-US" sz="1050" noProof="0">
                          <a:solidFill>
                            <a:srgbClr val="2B660F"/>
                          </a:solidFill>
                          <a:highlight>
                            <a:srgbClr val="4FE2F3"/>
                          </a:highlight>
                          <a:latin typeface="+mn-lt"/>
                          <a:cs typeface="Leelawadee" panose="020B0502040204020203" pitchFamily="34" charset="-34"/>
                        </a:rPr>
                        <a:t>Goal:</a:t>
                      </a:r>
                      <a:r>
                        <a:rPr lang="en-US" sz="1050" noProof="0">
                          <a:solidFill>
                            <a:srgbClr val="2B660F"/>
                          </a:solidFill>
                          <a:latin typeface="+mn-lt"/>
                          <a:cs typeface="Leelawadee" panose="020B0502040204020203" pitchFamily="34" charset="-34"/>
                        </a:rPr>
                        <a:t> </a:t>
                      </a:r>
                      <a:r>
                        <a:rPr lang="en-US" sz="1050" kern="1200" noProof="0">
                          <a:solidFill>
                            <a:srgbClr val="2B660F"/>
                          </a:solidFill>
                          <a:latin typeface="+mn-lt"/>
                          <a:ea typeface="+mn-ea"/>
                          <a:cs typeface="Leelawadee" panose="020B0502040204020203" pitchFamily="34" charset="-34"/>
                        </a:rPr>
                        <a:t>Provide information and resources to help guide customers towards balanced food and beverage choices for balanced living</a:t>
                      </a:r>
                    </a:p>
                    <a:p>
                      <a:pPr marL="350838" lvl="1" indent="-176213" algn="l" defTabSz="914400" rtl="0" eaLnBrk="1" latinLnBrk="0" hangingPunct="1">
                        <a:spcBef>
                          <a:spcPts val="400"/>
                        </a:spcBef>
                        <a:buFont typeface="Wingdings" panose="05000000000000000000" pitchFamily="2" charset="2"/>
                        <a:buChar char="Ø"/>
                      </a:pPr>
                      <a:r>
                        <a:rPr lang="en-US" sz="1050" b="1" noProof="0">
                          <a:solidFill>
                            <a:srgbClr val="2B660F"/>
                          </a:solidFill>
                          <a:latin typeface="+mn-lt"/>
                          <a:cs typeface="Leelawadee" panose="020B0502040204020203" pitchFamily="34" charset="-34"/>
                        </a:rPr>
                        <a:t>pep+ alignment: </a:t>
                      </a:r>
                      <a:r>
                        <a:rPr lang="en-US" sz="1050" b="1" kern="1200" noProof="0">
                          <a:solidFill>
                            <a:srgbClr val="2B660F"/>
                          </a:solidFill>
                          <a:latin typeface="+mn-lt"/>
                          <a:ea typeface="+mn-ea"/>
                          <a:cs typeface="Leelawadee" panose="020B0502040204020203" pitchFamily="34" charset="-34"/>
                        </a:rPr>
                        <a:t>Leverage our scaled brands to embody and amplify positive outcomes for the planet and people, including empowering consumers with transparent environmental labeling on our key products</a:t>
                      </a:r>
                    </a:p>
                    <a:p>
                      <a:pPr marL="120650" indent="-120650" algn="l" defTabSz="914400" rtl="0" eaLnBrk="1" latinLnBrk="0" hangingPunct="1">
                        <a:spcBef>
                          <a:spcPts val="1000"/>
                        </a:spcBef>
                        <a:buFont typeface="Arial" panose="020B0604020202020204" pitchFamily="34" charset="0"/>
                        <a:buChar char="•"/>
                      </a:pPr>
                      <a:r>
                        <a:rPr lang="en-US" sz="1050" noProof="0">
                          <a:solidFill>
                            <a:srgbClr val="2B660F"/>
                          </a:solidFill>
                          <a:highlight>
                            <a:srgbClr val="4FE2F3"/>
                          </a:highlight>
                          <a:latin typeface="+mn-lt"/>
                          <a:cs typeface="Leelawadee" panose="020B0502040204020203" pitchFamily="34" charset="-34"/>
                        </a:rPr>
                        <a:t>Goal:</a:t>
                      </a:r>
                      <a:r>
                        <a:rPr lang="en-US" sz="1050" noProof="0">
                          <a:solidFill>
                            <a:srgbClr val="2B660F"/>
                          </a:solidFill>
                          <a:latin typeface="+mn-lt"/>
                          <a:cs typeface="Leelawadee" panose="020B0502040204020203" pitchFamily="34" charset="-34"/>
                        </a:rPr>
                        <a:t> </a:t>
                      </a:r>
                      <a:r>
                        <a:rPr lang="en-US" sz="1050" kern="1200" noProof="0">
                          <a:solidFill>
                            <a:srgbClr val="2B660F"/>
                          </a:solidFill>
                          <a:latin typeface="+mn-lt"/>
                          <a:ea typeface="+mn-ea"/>
                          <a:cs typeface="Leelawadee" panose="020B0502040204020203" pitchFamily="34" charset="-34"/>
                        </a:rPr>
                        <a:t>Expand lower sugar and zero sugar options in the made-to-order beverage line</a:t>
                      </a:r>
                    </a:p>
                    <a:p>
                      <a:pPr marL="350838" lvl="1" indent="-176213" algn="l" defTabSz="914400" rtl="0" eaLnBrk="1" latinLnBrk="0" hangingPunct="1">
                        <a:spcBef>
                          <a:spcPts val="400"/>
                        </a:spcBef>
                        <a:buFont typeface="Wingdings" panose="05000000000000000000" pitchFamily="2" charset="2"/>
                        <a:buChar char="Ø"/>
                      </a:pPr>
                      <a:r>
                        <a:rPr lang="en-US" sz="1050" b="1" noProof="0">
                          <a:solidFill>
                            <a:srgbClr val="2B660F"/>
                          </a:solidFill>
                          <a:latin typeface="+mn-lt"/>
                          <a:cs typeface="Leelawadee" panose="020B0502040204020203" pitchFamily="34" charset="-34"/>
                        </a:rPr>
                        <a:t>pep+ alignment: </a:t>
                      </a:r>
                      <a:r>
                        <a:rPr lang="en-US" sz="1050" b="1" kern="1200" noProof="0">
                          <a:solidFill>
                            <a:srgbClr val="2B660F"/>
                          </a:solidFill>
                          <a:latin typeface="+mn-lt"/>
                          <a:ea typeface="+mn-ea"/>
                          <a:cs typeface="Leelawadee" panose="020B0502040204020203" pitchFamily="34" charset="-34"/>
                        </a:rPr>
                        <a:t>Reduce added sugars: ≥ 67% of beverage portfolio volume will have ≤100 Calories from added sugars per 12oz. serving</a:t>
                      </a: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50" i="1" noProof="0">
                          <a:solidFill>
                            <a:srgbClr val="2B660F"/>
                          </a:solidFill>
                          <a:latin typeface="+mn-lt"/>
                          <a:cs typeface="Leelawadee" panose="020B0502040204020203" pitchFamily="34" charset="-34"/>
                        </a:rPr>
                        <a:t>No commonalities.</a:t>
                      </a: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bl>
          </a:graphicData>
        </a:graphic>
      </p:graphicFrame>
      <p:pic>
        <p:nvPicPr>
          <p:cNvPr id="50" name="Picture 49" descr="A blue and green windmill with green arrows&#10;&#10;Description automatically generated">
            <a:extLst>
              <a:ext uri="{FF2B5EF4-FFF2-40B4-BE49-F238E27FC236}">
                <a16:creationId xmlns:a16="http://schemas.microsoft.com/office/drawing/2014/main" id="{1B9FC7F9-4136-218D-579B-65C8F9490C1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1889247"/>
            <a:ext cx="556204" cy="604020"/>
          </a:xfrm>
          <a:prstGeom prst="rect">
            <a:avLst/>
          </a:prstGeom>
        </p:spPr>
      </p:pic>
      <p:pic>
        <p:nvPicPr>
          <p:cNvPr id="51" name="Picture 50" descr="A logo of a hand and a globe&#10;&#10;Description automatically generated">
            <a:extLst>
              <a:ext uri="{FF2B5EF4-FFF2-40B4-BE49-F238E27FC236}">
                <a16:creationId xmlns:a16="http://schemas.microsoft.com/office/drawing/2014/main" id="{9B58F9D5-C213-A8C1-99DC-0A41BAD4ADB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22766" y="3102311"/>
            <a:ext cx="536916" cy="583072"/>
          </a:xfrm>
          <a:prstGeom prst="rect">
            <a:avLst/>
          </a:prstGeom>
        </p:spPr>
      </p:pic>
    </p:spTree>
    <p:extLst>
      <p:ext uri="{BB962C8B-B14F-4D97-AF65-F5344CB8AC3E}">
        <p14:creationId xmlns:p14="http://schemas.microsoft.com/office/powerpoint/2010/main" val="794430266"/>
      </p:ext>
    </p:extLst>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3E17F-B733-5199-56A0-CC506A417244}"/>
            </a:ext>
          </a:extLst>
        </p:cNvPr>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09B7DD4D-7663-88C1-EBC5-FC6F4D3E4571}"/>
              </a:ext>
            </a:extLst>
          </p:cNvPr>
          <p:cNvGraphicFramePr>
            <a:graphicFrameLocks/>
          </p:cNvGraphicFramePr>
          <p:nvPr>
            <p:custDataLst>
              <p:tags r:id="rId1"/>
            </p:custDataLst>
            <p:extLst>
              <p:ext uri="{D42A27DB-BD31-4B8C-83A1-F6EECF244321}">
                <p14:modId xmlns:p14="http://schemas.microsoft.com/office/powerpoint/2010/main" val="3888334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3" name="think-cell data - do not delete" hidden="1">
                        <a:extLst>
                          <a:ext uri="{FF2B5EF4-FFF2-40B4-BE49-F238E27FC236}">
                            <a16:creationId xmlns:a16="http://schemas.microsoft.com/office/drawing/2014/main" id="{09B7DD4D-7663-88C1-EBC5-FC6F4D3E457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4" name="Picture 3" descr="A black and white logo&#10;&#10;AI-generated content may be incorrect.">
            <a:extLst>
              <a:ext uri="{FF2B5EF4-FFF2-40B4-BE49-F238E27FC236}">
                <a16:creationId xmlns:a16="http://schemas.microsoft.com/office/drawing/2014/main" id="{B3243A4B-0654-6AA0-C158-D1575E20B402}"/>
              </a:ext>
            </a:extLst>
          </p:cNvPr>
          <p:cNvPicPr>
            <a:picLocks noChangeAspect="1"/>
          </p:cNvPicPr>
          <p:nvPr/>
        </p:nvPicPr>
        <p:blipFill>
          <a:blip r:embed="rId6"/>
          <a:srcRect l="6409" t="15284" b="15284"/>
          <a:stretch>
            <a:fillRect/>
          </a:stretch>
        </p:blipFill>
        <p:spPr>
          <a:xfrm>
            <a:off x="209550" y="2268586"/>
            <a:ext cx="6219824" cy="2320828"/>
          </a:xfrm>
          <a:prstGeom prst="rect">
            <a:avLst/>
          </a:prstGeom>
        </p:spPr>
      </p:pic>
    </p:spTree>
    <p:extLst>
      <p:ext uri="{BB962C8B-B14F-4D97-AF65-F5344CB8AC3E}">
        <p14:creationId xmlns:p14="http://schemas.microsoft.com/office/powerpoint/2010/main" val="3289501742"/>
      </p:ext>
    </p:extLst>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784647-D013-7BE6-6D43-289D729A4484}"/>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F05A82A9-521F-8B5E-7746-B1D5FD342F10}"/>
              </a:ext>
            </a:extLst>
          </p:cNvPr>
          <p:cNvGraphicFramePr>
            <a:graphicFrameLocks/>
          </p:cNvGraphicFramePr>
          <p:nvPr>
            <p:custDataLst>
              <p:tags r:id="rId1"/>
            </p:custDataLst>
            <p:extLst>
              <p:ext uri="{D42A27DB-BD31-4B8C-83A1-F6EECF244321}">
                <p14:modId xmlns:p14="http://schemas.microsoft.com/office/powerpoint/2010/main" val="22329738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7" name="think-cell data - do not delete" hidden="1">
                        <a:extLst>
                          <a:ext uri="{FF2B5EF4-FFF2-40B4-BE49-F238E27FC236}">
                            <a16:creationId xmlns:a16="http://schemas.microsoft.com/office/drawing/2014/main" id="{F05A82A9-521F-8B5E-7746-B1D5FD342F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8" name="Picture Placeholder 7" descr="Wegmans to Create 700 Jobs with $175 Million Investment in Hanover County :  Hanover County Virginia Economic Development">
            <a:extLst>
              <a:ext uri="{FF2B5EF4-FFF2-40B4-BE49-F238E27FC236}">
                <a16:creationId xmlns:a16="http://schemas.microsoft.com/office/drawing/2014/main" id="{D8226A0B-F2F9-F712-9E8D-D1FFE158B67D}"/>
              </a:ext>
            </a:extLst>
          </p:cNvPr>
          <p:cNvPicPr>
            <a:picLocks noGrp="1" noChangeAspect="1"/>
          </p:cNvPicPr>
          <p:nvPr>
            <p:ph type="pic" sz="quarter" idx="14"/>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2640" t="-55321" r="-1173" b="-66379"/>
          <a:stretch>
            <a:fillRect/>
          </a:stretch>
        </p:blipFill>
        <p:spPr>
          <a:xfrm>
            <a:off x="0" y="0"/>
            <a:ext cx="6096000" cy="6858000"/>
          </a:xfrm>
          <a:prstGeom prst="rect">
            <a:avLst/>
          </a:prstGeom>
        </p:spPr>
      </p:pic>
      <p:sp>
        <p:nvSpPr>
          <p:cNvPr id="27" name="Rectangle: Single Corner Rounded 26">
            <a:extLst>
              <a:ext uri="{FF2B5EF4-FFF2-40B4-BE49-F238E27FC236}">
                <a16:creationId xmlns:a16="http://schemas.microsoft.com/office/drawing/2014/main" id="{8E307CD3-7861-0F40-B20A-93C6497A211B}"/>
              </a:ext>
            </a:extLst>
          </p:cNvPr>
          <p:cNvSpPr>
            <a:spLocks/>
          </p:cNvSpPr>
          <p:nvPr/>
        </p:nvSpPr>
        <p:spPr>
          <a:xfrm>
            <a:off x="6300438" y="825872"/>
            <a:ext cx="5852160" cy="66792"/>
          </a:xfrm>
          <a:prstGeom prst="round1Rect">
            <a:avLst>
              <a:gd name="adj" fmla="val 3618"/>
            </a:avLst>
          </a:prstGeom>
          <a:solidFill>
            <a:srgbClr val="0F440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182880" numCol="1" spcCol="38100" rtlCol="0" anchor="b">
            <a:noAutofit/>
          </a:bodyPr>
          <a:lstStyle/>
          <a:p>
            <a:pPr defTabSz="914400"/>
            <a:r>
              <a:rPr kumimoji="0" lang="en-US" sz="3200" b="0" i="0" u="none" strike="noStrike" kern="1200" cap="all" spc="0" normalizeH="0" baseline="0" noProof="0">
                <a:ln>
                  <a:noFill/>
                </a:ln>
                <a:solidFill>
                  <a:srgbClr val="0F440E"/>
                </a:solidFill>
                <a:effectLst/>
                <a:uLnTx/>
                <a:uFillTx/>
                <a:latin typeface="GT Pressura LCG Black"/>
                <a:ea typeface="+mj-ea"/>
                <a:cs typeface="+mj-cs"/>
              </a:rPr>
              <a:t>KEY TAKEAWAYS</a:t>
            </a:r>
            <a:endParaRPr lang="en-US" b="1">
              <a:solidFill>
                <a:srgbClr val="0F440E"/>
              </a:solidFill>
              <a:latin typeface="+mj-lt"/>
            </a:endParaRPr>
          </a:p>
        </p:txBody>
      </p:sp>
      <p:pic>
        <p:nvPicPr>
          <p:cNvPr id="28" name="Picture 27">
            <a:extLst>
              <a:ext uri="{FF2B5EF4-FFF2-40B4-BE49-F238E27FC236}">
                <a16:creationId xmlns:a16="http://schemas.microsoft.com/office/drawing/2014/main" id="{812A6069-1E85-F398-428A-F8A3383102C6}"/>
              </a:ext>
            </a:extLst>
          </p:cNvPr>
          <p:cNvPicPr>
            <a:picLocks noChangeAspect="1"/>
          </p:cNvPicPr>
          <p:nvPr/>
        </p:nvPicPr>
        <p:blipFill>
          <a:blip r:embed="rId8"/>
          <a:srcRect l="24821" r="18929"/>
          <a:stretch>
            <a:fillRect/>
          </a:stretch>
        </p:blipFill>
        <p:spPr>
          <a:xfrm rot="16200000">
            <a:off x="2520059" y="3282059"/>
            <a:ext cx="6857999" cy="293883"/>
          </a:xfrm>
          <a:custGeom>
            <a:avLst/>
            <a:gdLst>
              <a:gd name="connsiteX0" fmla="*/ 6857999 w 6857999"/>
              <a:gd name="connsiteY0" fmla="*/ 0 h 293883"/>
              <a:gd name="connsiteX1" fmla="*/ 6857999 w 6857999"/>
              <a:gd name="connsiteY1" fmla="*/ 293883 h 293883"/>
              <a:gd name="connsiteX2" fmla="*/ 0 w 6857999"/>
              <a:gd name="connsiteY2" fmla="*/ 293883 h 293883"/>
              <a:gd name="connsiteX3" fmla="*/ 0 w 6857999"/>
              <a:gd name="connsiteY3" fmla="*/ 0 h 293883"/>
            </a:gdLst>
            <a:ahLst/>
            <a:cxnLst>
              <a:cxn ang="0">
                <a:pos x="connsiteX0" y="connsiteY0"/>
              </a:cxn>
              <a:cxn ang="0">
                <a:pos x="connsiteX1" y="connsiteY1"/>
              </a:cxn>
              <a:cxn ang="0">
                <a:pos x="connsiteX2" y="connsiteY2"/>
              </a:cxn>
              <a:cxn ang="0">
                <a:pos x="connsiteX3" y="connsiteY3"/>
              </a:cxn>
            </a:cxnLst>
            <a:rect l="l" t="t" r="r" b="b"/>
            <a:pathLst>
              <a:path w="6857999" h="293883">
                <a:moveTo>
                  <a:pt x="6857999" y="0"/>
                </a:moveTo>
                <a:lnTo>
                  <a:pt x="6857999" y="293883"/>
                </a:lnTo>
                <a:lnTo>
                  <a:pt x="0" y="293883"/>
                </a:lnTo>
                <a:lnTo>
                  <a:pt x="0" y="0"/>
                </a:lnTo>
                <a:close/>
              </a:path>
            </a:pathLst>
          </a:custGeom>
          <a:effectLst>
            <a:outerShdw blurRad="50800" dist="38100" dir="10800000" algn="r" rotWithShape="0">
              <a:prstClr val="black">
                <a:alpha val="20000"/>
              </a:prstClr>
            </a:outerShdw>
          </a:effectLst>
        </p:spPr>
      </p:pic>
      <p:sp>
        <p:nvSpPr>
          <p:cNvPr id="29" name="Rectangle: Rounded Corners 28">
            <a:extLst>
              <a:ext uri="{FF2B5EF4-FFF2-40B4-BE49-F238E27FC236}">
                <a16:creationId xmlns:a16="http://schemas.microsoft.com/office/drawing/2014/main" id="{0E3896EF-F6E7-D173-3B3E-A5B2F99EF6E4}"/>
              </a:ext>
            </a:extLst>
          </p:cNvPr>
          <p:cNvSpPr>
            <a:spLocks/>
          </p:cNvSpPr>
          <p:nvPr/>
        </p:nvSpPr>
        <p:spPr>
          <a:xfrm rot="10800000" flipH="1" flipV="1">
            <a:off x="6300438" y="1062650"/>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pPr>
              <a:spcBef>
                <a:spcPts val="200"/>
              </a:spcBef>
              <a:defRPr/>
            </a:pPr>
            <a:r>
              <a:rPr lang="en-US" sz="2400" b="1">
                <a:solidFill>
                  <a:srgbClr val="8EBC29"/>
                </a:solidFill>
              </a:rPr>
              <a:t>No focus areas</a:t>
            </a:r>
          </a:p>
        </p:txBody>
      </p:sp>
      <p:sp>
        <p:nvSpPr>
          <p:cNvPr id="30" name="Rectangle: Rounded Corners 29">
            <a:extLst>
              <a:ext uri="{FF2B5EF4-FFF2-40B4-BE49-F238E27FC236}">
                <a16:creationId xmlns:a16="http://schemas.microsoft.com/office/drawing/2014/main" id="{B8457BA9-CE2B-A777-0564-820535FD4959}"/>
              </a:ext>
            </a:extLst>
          </p:cNvPr>
          <p:cNvSpPr>
            <a:spLocks/>
          </p:cNvSpPr>
          <p:nvPr/>
        </p:nvSpPr>
        <p:spPr>
          <a:xfrm rot="10800000" flipH="1" flipV="1">
            <a:off x="6386385" y="1711260"/>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a:lnSpc>
                <a:spcPct val="100000"/>
              </a:lnSpc>
              <a:defRPr/>
            </a:pPr>
            <a:r>
              <a:rPr lang="en-US">
                <a:solidFill>
                  <a:schemeClr val="bg1"/>
                </a:solidFill>
              </a:rPr>
              <a:t>After meticulous research, we found Wegmans have no public sustainability focus areas. Therefore, there are no commonalities with PepsiCo.</a:t>
            </a:r>
          </a:p>
        </p:txBody>
      </p:sp>
      <p:sp>
        <p:nvSpPr>
          <p:cNvPr id="34" name="Oval 33">
            <a:extLst>
              <a:ext uri="{FF2B5EF4-FFF2-40B4-BE49-F238E27FC236}">
                <a16:creationId xmlns:a16="http://schemas.microsoft.com/office/drawing/2014/main" id="{56420FDD-B609-E28D-1570-6C9AC37F3BFB}"/>
              </a:ext>
            </a:extLst>
          </p:cNvPr>
          <p:cNvSpPr/>
          <p:nvPr/>
        </p:nvSpPr>
        <p:spPr>
          <a:xfrm>
            <a:off x="6375234" y="1171322"/>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7A3CAE1E-A007-39B9-7A1F-AF6DA88972F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375234" y="1171322"/>
            <a:ext cx="406484" cy="406484"/>
          </a:xfrm>
          <a:prstGeom prst="rect">
            <a:avLst/>
          </a:prstGeom>
        </p:spPr>
      </p:pic>
    </p:spTree>
    <p:extLst>
      <p:ext uri="{BB962C8B-B14F-4D97-AF65-F5344CB8AC3E}">
        <p14:creationId xmlns:p14="http://schemas.microsoft.com/office/powerpoint/2010/main" val="3476031430"/>
      </p:ext>
    </p:extLst>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4A472E-0FB6-65FA-9E56-41036F8C3E0F}"/>
            </a:ext>
          </a:extLst>
        </p:cNvPr>
        <p:cNvGrpSpPr/>
        <p:nvPr/>
      </p:nvGrpSpPr>
      <p:grpSpPr>
        <a:xfrm>
          <a:off x="0" y="0"/>
          <a:ext cx="0" cy="0"/>
          <a:chOff x="0" y="0"/>
          <a:chExt cx="0" cy="0"/>
        </a:xfrm>
      </p:grpSpPr>
      <p:pic>
        <p:nvPicPr>
          <p:cNvPr id="2" name="Picture 1" descr="A white text on a black background&#10;&#10;AI-generated content may be incorrect.">
            <a:extLst>
              <a:ext uri="{FF2B5EF4-FFF2-40B4-BE49-F238E27FC236}">
                <a16:creationId xmlns:a16="http://schemas.microsoft.com/office/drawing/2014/main" id="{7C349232-9B25-1B95-6245-5237AF1ED719}"/>
              </a:ext>
            </a:extLst>
          </p:cNvPr>
          <p:cNvPicPr>
            <a:picLocks noChangeAspect="1"/>
          </p:cNvPicPr>
          <p:nvPr/>
        </p:nvPicPr>
        <p:blipFill>
          <a:blip r:embed="rId3"/>
          <a:srcRect l="11636" t="35344" b="35344"/>
          <a:stretch>
            <a:fillRect/>
          </a:stretch>
        </p:blipFill>
        <p:spPr>
          <a:xfrm>
            <a:off x="304800" y="2423886"/>
            <a:ext cx="6067733" cy="2010228"/>
          </a:xfrm>
          <a:prstGeom prst="rect">
            <a:avLst/>
          </a:prstGeom>
        </p:spPr>
      </p:pic>
    </p:spTree>
    <p:extLst>
      <p:ext uri="{BB962C8B-B14F-4D97-AF65-F5344CB8AC3E}">
        <p14:creationId xmlns:p14="http://schemas.microsoft.com/office/powerpoint/2010/main" val="1749225347"/>
      </p:ext>
    </p:extLst>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7C9CFB-6050-DFCB-C788-E470DC4DB59D}"/>
            </a:ext>
          </a:extLst>
        </p:cNvPr>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A1B5A081-3831-A0F6-7234-7025302C2EF3}"/>
              </a:ext>
            </a:extLst>
          </p:cNvPr>
          <p:cNvGraphicFramePr>
            <a:graphicFrameLocks/>
          </p:cNvGraphicFramePr>
          <p:nvPr>
            <p:custDataLst>
              <p:tags r:id="rId1"/>
            </p:custDataLst>
            <p:extLst>
              <p:ext uri="{D42A27DB-BD31-4B8C-83A1-F6EECF244321}">
                <p14:modId xmlns:p14="http://schemas.microsoft.com/office/powerpoint/2010/main" val="42257204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8" name="think-cell data - do not delete" hidden="1">
                        <a:extLst>
                          <a:ext uri="{FF2B5EF4-FFF2-40B4-BE49-F238E27FC236}">
                            <a16:creationId xmlns:a16="http://schemas.microsoft.com/office/drawing/2014/main" id="{A1B5A081-3831-A0F6-7234-7025302C2EF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Text Placeholder 5">
            <a:extLst>
              <a:ext uri="{FF2B5EF4-FFF2-40B4-BE49-F238E27FC236}">
                <a16:creationId xmlns:a16="http://schemas.microsoft.com/office/drawing/2014/main" id="{A6EDB345-22C2-6477-974C-5E18968085C1}"/>
              </a:ext>
            </a:extLst>
          </p:cNvPr>
          <p:cNvSpPr>
            <a:spLocks noGrp="1"/>
          </p:cNvSpPr>
          <p:nvPr>
            <p:ph type="body" sz="quarter" idx="11"/>
          </p:nvPr>
        </p:nvSpPr>
        <p:spPr/>
        <p:txBody>
          <a:bodyPr vert="horz" lIns="91440" tIns="45720" rIns="91440" bIns="45720" rtlCol="0" anchor="t">
            <a:noAutofit/>
          </a:bodyPr>
          <a:lstStyle/>
          <a:p>
            <a:pPr>
              <a:lnSpc>
                <a:spcPct val="100000"/>
              </a:lnSpc>
              <a:spcBef>
                <a:spcPts val="200"/>
              </a:spcBef>
            </a:pPr>
            <a:endParaRPr lang="en-US" b="1" noProof="0">
              <a:ea typeface="Calibri"/>
              <a:cs typeface="Calibri"/>
            </a:endParaRPr>
          </a:p>
          <a:p>
            <a:pPr>
              <a:lnSpc>
                <a:spcPct val="100000"/>
              </a:lnSpc>
              <a:spcBef>
                <a:spcPts val="200"/>
              </a:spcBef>
            </a:pPr>
            <a:endParaRPr lang="en-US" noProof="0"/>
          </a:p>
          <a:p>
            <a:pPr marL="0" indent="0">
              <a:buNone/>
            </a:pPr>
            <a:endParaRPr lang="en-US" noProof="0"/>
          </a:p>
        </p:txBody>
      </p:sp>
      <p:pic>
        <p:nvPicPr>
          <p:cNvPr id="9" name="Picture Placeholder 8" descr="Weis Markets store locations in the USA - ScrapeHero Data Store">
            <a:extLst>
              <a:ext uri="{FF2B5EF4-FFF2-40B4-BE49-F238E27FC236}">
                <a16:creationId xmlns:a16="http://schemas.microsoft.com/office/drawing/2014/main" id="{910FF3B9-8C4C-529F-8866-59F9CDF28094}"/>
              </a:ext>
            </a:extLst>
          </p:cNvPr>
          <p:cNvPicPr>
            <a:picLocks noGrp="1" noChangeAspect="1"/>
          </p:cNvPicPr>
          <p:nvPr>
            <p:ph type="pic" sz="quarter" idx="14"/>
          </p:nvPr>
        </p:nvPicPr>
        <p:blipFill>
          <a:blip r:embed="rId6"/>
          <a:srcRect l="5719" t="-5720" r="-4775" b="-5720"/>
          <a:stretch>
            <a:fillRect/>
          </a:stretch>
        </p:blipFill>
        <p:spPr>
          <a:xfrm>
            <a:off x="0" y="0"/>
            <a:ext cx="6096000" cy="6858000"/>
          </a:xfrm>
          <a:prstGeom prst="rect">
            <a:avLst/>
          </a:prstGeom>
        </p:spPr>
      </p:pic>
      <p:sp>
        <p:nvSpPr>
          <p:cNvPr id="12" name="Rectangle: Single Corner Rounded 11">
            <a:extLst>
              <a:ext uri="{FF2B5EF4-FFF2-40B4-BE49-F238E27FC236}">
                <a16:creationId xmlns:a16="http://schemas.microsoft.com/office/drawing/2014/main" id="{60924614-2A64-A3A3-3C9B-03B09B609042}"/>
              </a:ext>
            </a:extLst>
          </p:cNvPr>
          <p:cNvSpPr>
            <a:spLocks/>
          </p:cNvSpPr>
          <p:nvPr/>
        </p:nvSpPr>
        <p:spPr>
          <a:xfrm>
            <a:off x="6300438" y="825872"/>
            <a:ext cx="5852160" cy="66792"/>
          </a:xfrm>
          <a:prstGeom prst="round1Rect">
            <a:avLst>
              <a:gd name="adj" fmla="val 3618"/>
            </a:avLst>
          </a:prstGeom>
          <a:solidFill>
            <a:srgbClr val="0F440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182880" numCol="1" spcCol="38100" rtlCol="0" anchor="b">
            <a:noAutofit/>
          </a:bodyPr>
          <a:lstStyle/>
          <a:p>
            <a:pPr defTabSz="914400"/>
            <a:r>
              <a:rPr kumimoji="0" lang="en-US" sz="3200" b="0" i="0" u="none" strike="noStrike" kern="1200" cap="all" spc="0" normalizeH="0" baseline="0" noProof="0">
                <a:ln>
                  <a:noFill/>
                </a:ln>
                <a:solidFill>
                  <a:srgbClr val="0F440E"/>
                </a:solidFill>
                <a:effectLst/>
                <a:uLnTx/>
                <a:uFillTx/>
                <a:latin typeface="GT Pressura LCG Black"/>
                <a:ea typeface="+mj-ea"/>
                <a:cs typeface="+mj-cs"/>
              </a:rPr>
              <a:t>KEY TAKEAWAYS</a:t>
            </a:r>
            <a:endParaRPr lang="en-US" b="1">
              <a:solidFill>
                <a:srgbClr val="0F440E"/>
              </a:solidFill>
              <a:latin typeface="+mj-lt"/>
            </a:endParaRPr>
          </a:p>
        </p:txBody>
      </p:sp>
      <p:pic>
        <p:nvPicPr>
          <p:cNvPr id="13" name="Picture 12">
            <a:extLst>
              <a:ext uri="{FF2B5EF4-FFF2-40B4-BE49-F238E27FC236}">
                <a16:creationId xmlns:a16="http://schemas.microsoft.com/office/drawing/2014/main" id="{397866D2-3A14-2A62-53AC-FAACFAD7312B}"/>
              </a:ext>
            </a:extLst>
          </p:cNvPr>
          <p:cNvPicPr>
            <a:picLocks noChangeAspect="1"/>
          </p:cNvPicPr>
          <p:nvPr/>
        </p:nvPicPr>
        <p:blipFill>
          <a:blip r:embed="rId7"/>
          <a:srcRect l="24821" r="18929"/>
          <a:stretch>
            <a:fillRect/>
          </a:stretch>
        </p:blipFill>
        <p:spPr>
          <a:xfrm rot="16200000">
            <a:off x="2520059" y="3282059"/>
            <a:ext cx="6857999" cy="293883"/>
          </a:xfrm>
          <a:custGeom>
            <a:avLst/>
            <a:gdLst>
              <a:gd name="connsiteX0" fmla="*/ 6857999 w 6857999"/>
              <a:gd name="connsiteY0" fmla="*/ 0 h 293883"/>
              <a:gd name="connsiteX1" fmla="*/ 6857999 w 6857999"/>
              <a:gd name="connsiteY1" fmla="*/ 293883 h 293883"/>
              <a:gd name="connsiteX2" fmla="*/ 0 w 6857999"/>
              <a:gd name="connsiteY2" fmla="*/ 293883 h 293883"/>
              <a:gd name="connsiteX3" fmla="*/ 0 w 6857999"/>
              <a:gd name="connsiteY3" fmla="*/ 0 h 293883"/>
            </a:gdLst>
            <a:ahLst/>
            <a:cxnLst>
              <a:cxn ang="0">
                <a:pos x="connsiteX0" y="connsiteY0"/>
              </a:cxn>
              <a:cxn ang="0">
                <a:pos x="connsiteX1" y="connsiteY1"/>
              </a:cxn>
              <a:cxn ang="0">
                <a:pos x="connsiteX2" y="connsiteY2"/>
              </a:cxn>
              <a:cxn ang="0">
                <a:pos x="connsiteX3" y="connsiteY3"/>
              </a:cxn>
            </a:cxnLst>
            <a:rect l="l" t="t" r="r" b="b"/>
            <a:pathLst>
              <a:path w="6857999" h="293883">
                <a:moveTo>
                  <a:pt x="6857999" y="0"/>
                </a:moveTo>
                <a:lnTo>
                  <a:pt x="6857999" y="293883"/>
                </a:lnTo>
                <a:lnTo>
                  <a:pt x="0" y="293883"/>
                </a:lnTo>
                <a:lnTo>
                  <a:pt x="0" y="0"/>
                </a:lnTo>
                <a:close/>
              </a:path>
            </a:pathLst>
          </a:custGeom>
          <a:effectLst>
            <a:outerShdw blurRad="50800" dist="38100" dir="10800000" algn="r" rotWithShape="0">
              <a:prstClr val="black">
                <a:alpha val="20000"/>
              </a:prstClr>
            </a:outerShdw>
          </a:effectLst>
        </p:spPr>
      </p:pic>
      <p:sp>
        <p:nvSpPr>
          <p:cNvPr id="14" name="Rectangle: Rounded Corners 13">
            <a:extLst>
              <a:ext uri="{FF2B5EF4-FFF2-40B4-BE49-F238E27FC236}">
                <a16:creationId xmlns:a16="http://schemas.microsoft.com/office/drawing/2014/main" id="{B7728D6D-6DFB-2E30-49B4-9E57A6E0987C}"/>
              </a:ext>
            </a:extLst>
          </p:cNvPr>
          <p:cNvSpPr>
            <a:spLocks/>
          </p:cNvSpPr>
          <p:nvPr/>
        </p:nvSpPr>
        <p:spPr>
          <a:xfrm rot="10800000" flipH="1" flipV="1">
            <a:off x="6300438" y="1062650"/>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pPr>
              <a:spcBef>
                <a:spcPts val="200"/>
              </a:spcBef>
              <a:defRPr/>
            </a:pPr>
            <a:r>
              <a:rPr lang="en-US" sz="2400" b="1">
                <a:solidFill>
                  <a:srgbClr val="8EBC29"/>
                </a:solidFill>
              </a:rPr>
              <a:t>No focus areas</a:t>
            </a:r>
          </a:p>
        </p:txBody>
      </p:sp>
      <p:sp>
        <p:nvSpPr>
          <p:cNvPr id="15" name="Oval 14">
            <a:extLst>
              <a:ext uri="{FF2B5EF4-FFF2-40B4-BE49-F238E27FC236}">
                <a16:creationId xmlns:a16="http://schemas.microsoft.com/office/drawing/2014/main" id="{5FC911E7-3015-CFEC-A695-43DEF252CA23}"/>
              </a:ext>
            </a:extLst>
          </p:cNvPr>
          <p:cNvSpPr/>
          <p:nvPr/>
        </p:nvSpPr>
        <p:spPr>
          <a:xfrm>
            <a:off x="6375234" y="1171322"/>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680FB9D5-A50C-8420-86E8-CF29AA862D46}"/>
              </a:ext>
            </a:extLst>
          </p:cNvPr>
          <p:cNvSpPr>
            <a:spLocks/>
          </p:cNvSpPr>
          <p:nvPr/>
        </p:nvSpPr>
        <p:spPr>
          <a:xfrm rot="10800000" flipH="1" flipV="1">
            <a:off x="6386385" y="1711260"/>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a:spcBef>
                <a:spcPts val="200"/>
              </a:spcBef>
              <a:defRPr/>
            </a:pPr>
            <a:r>
              <a:rPr lang="en-US">
                <a:solidFill>
                  <a:schemeClr val="bg1"/>
                </a:solidFill>
              </a:rPr>
              <a:t>Despite extensive research, Weis have no public sustainability focus areas. Therefore, there are no commonalities with PepsiCo.</a:t>
            </a:r>
          </a:p>
        </p:txBody>
      </p:sp>
      <p:pic>
        <p:nvPicPr>
          <p:cNvPr id="3" name="Graphic 2">
            <a:extLst>
              <a:ext uri="{FF2B5EF4-FFF2-40B4-BE49-F238E27FC236}">
                <a16:creationId xmlns:a16="http://schemas.microsoft.com/office/drawing/2014/main" id="{E8B251DB-682E-8C6D-1A61-36CCD3E802E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375234" y="1171322"/>
            <a:ext cx="406484" cy="406484"/>
          </a:xfrm>
          <a:prstGeom prst="rect">
            <a:avLst/>
          </a:prstGeom>
        </p:spPr>
      </p:pic>
    </p:spTree>
    <p:extLst>
      <p:ext uri="{BB962C8B-B14F-4D97-AF65-F5344CB8AC3E}">
        <p14:creationId xmlns:p14="http://schemas.microsoft.com/office/powerpoint/2010/main" val="30181225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CD26CB-5E9B-BC68-634C-72359270861E}"/>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BA7FBB9-1E19-E46D-6680-6257C2505289}"/>
              </a:ext>
            </a:extLst>
          </p:cNvPr>
          <p:cNvGraphicFramePr>
            <a:graphicFrameLocks/>
          </p:cNvGraphicFramePr>
          <p:nvPr>
            <p:custDataLst>
              <p:tags r:id="rId1"/>
            </p:custDataLst>
            <p:extLst>
              <p:ext uri="{D42A27DB-BD31-4B8C-83A1-F6EECF244321}">
                <p14:modId xmlns:p14="http://schemas.microsoft.com/office/powerpoint/2010/main" val="238306522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7" name="think-cell data - do not delete" hidden="1">
                        <a:extLst>
                          <a:ext uri="{FF2B5EF4-FFF2-40B4-BE49-F238E27FC236}">
                            <a16:creationId xmlns:a16="http://schemas.microsoft.com/office/drawing/2014/main" id="{ABA7FBB9-1E19-E46D-6680-6257C250528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8" name="Picture 7">
            <a:extLst>
              <a:ext uri="{FF2B5EF4-FFF2-40B4-BE49-F238E27FC236}">
                <a16:creationId xmlns:a16="http://schemas.microsoft.com/office/drawing/2014/main" id="{714D4580-898B-13AE-5D04-134B95F5BF86}"/>
              </a:ext>
            </a:extLst>
          </p:cNvPr>
          <p:cNvPicPr>
            <a:picLocks noChangeAspect="1"/>
          </p:cNvPicPr>
          <p:nvPr/>
        </p:nvPicPr>
        <p:blipFill>
          <a:blip r:embed="rId6"/>
          <a:srcRect l="24821" r="18929"/>
          <a:stretch>
            <a:fillRect/>
          </a:stretch>
        </p:blipFill>
        <p:spPr>
          <a:xfrm rot="16200000">
            <a:off x="2520059" y="3282058"/>
            <a:ext cx="6857999" cy="293883"/>
          </a:xfrm>
          <a:custGeom>
            <a:avLst/>
            <a:gdLst>
              <a:gd name="connsiteX0" fmla="*/ 6857999 w 6857999"/>
              <a:gd name="connsiteY0" fmla="*/ 0 h 293883"/>
              <a:gd name="connsiteX1" fmla="*/ 6857999 w 6857999"/>
              <a:gd name="connsiteY1" fmla="*/ 293883 h 293883"/>
              <a:gd name="connsiteX2" fmla="*/ 0 w 6857999"/>
              <a:gd name="connsiteY2" fmla="*/ 293883 h 293883"/>
              <a:gd name="connsiteX3" fmla="*/ 0 w 6857999"/>
              <a:gd name="connsiteY3" fmla="*/ 0 h 293883"/>
            </a:gdLst>
            <a:ahLst/>
            <a:cxnLst>
              <a:cxn ang="0">
                <a:pos x="connsiteX0" y="connsiteY0"/>
              </a:cxn>
              <a:cxn ang="0">
                <a:pos x="connsiteX1" y="connsiteY1"/>
              </a:cxn>
              <a:cxn ang="0">
                <a:pos x="connsiteX2" y="connsiteY2"/>
              </a:cxn>
              <a:cxn ang="0">
                <a:pos x="connsiteX3" y="connsiteY3"/>
              </a:cxn>
            </a:cxnLst>
            <a:rect l="l" t="t" r="r" b="b"/>
            <a:pathLst>
              <a:path w="6857999" h="293883">
                <a:moveTo>
                  <a:pt x="6857999" y="0"/>
                </a:moveTo>
                <a:lnTo>
                  <a:pt x="6857999" y="293883"/>
                </a:lnTo>
                <a:lnTo>
                  <a:pt x="0" y="293883"/>
                </a:lnTo>
                <a:lnTo>
                  <a:pt x="0" y="0"/>
                </a:lnTo>
                <a:close/>
              </a:path>
            </a:pathLst>
          </a:custGeom>
          <a:effectLst>
            <a:outerShdw blurRad="50800" dist="38100" dir="10800000" algn="r" rotWithShape="0">
              <a:prstClr val="black">
                <a:alpha val="20000"/>
              </a:prstClr>
            </a:outerShdw>
          </a:effectLst>
        </p:spPr>
      </p:pic>
      <p:sp>
        <p:nvSpPr>
          <p:cNvPr id="9" name="Rectangle: Single Corner Rounded 8">
            <a:extLst>
              <a:ext uri="{FF2B5EF4-FFF2-40B4-BE49-F238E27FC236}">
                <a16:creationId xmlns:a16="http://schemas.microsoft.com/office/drawing/2014/main" id="{3F929CAB-4877-63D9-8772-1EFB0D3791DB}"/>
              </a:ext>
            </a:extLst>
          </p:cNvPr>
          <p:cNvSpPr>
            <a:spLocks/>
          </p:cNvSpPr>
          <p:nvPr/>
        </p:nvSpPr>
        <p:spPr>
          <a:xfrm>
            <a:off x="6300438" y="825872"/>
            <a:ext cx="5852160" cy="66792"/>
          </a:xfrm>
          <a:prstGeom prst="round1Rect">
            <a:avLst>
              <a:gd name="adj" fmla="val 3618"/>
            </a:avLst>
          </a:prstGeom>
          <a:solidFill>
            <a:srgbClr val="0F440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182880" numCol="1" spcCol="38100" rtlCol="0" anchor="b">
            <a:noAutofit/>
          </a:bodyPr>
          <a:lstStyle/>
          <a:p>
            <a:pPr defTabSz="914400"/>
            <a:r>
              <a:rPr kumimoji="0" lang="en-US" sz="3200" b="0" i="0" u="none" strike="noStrike" kern="1200" cap="all" spc="0" normalizeH="0" baseline="0" noProof="0">
                <a:ln>
                  <a:noFill/>
                </a:ln>
                <a:solidFill>
                  <a:srgbClr val="0F440E"/>
                </a:solidFill>
                <a:effectLst/>
                <a:uLnTx/>
                <a:uFillTx/>
                <a:latin typeface="GT Pressura LCG Black"/>
                <a:ea typeface="+mj-ea"/>
                <a:cs typeface="+mj-cs"/>
              </a:rPr>
              <a:t>KEY TAKEAWAYS</a:t>
            </a:r>
            <a:endParaRPr lang="en-US" b="1">
              <a:solidFill>
                <a:srgbClr val="0F440E"/>
              </a:solidFill>
              <a:latin typeface="+mj-lt"/>
            </a:endParaRPr>
          </a:p>
        </p:txBody>
      </p:sp>
      <p:sp>
        <p:nvSpPr>
          <p:cNvPr id="10" name="Rectangle: Rounded Corners 9">
            <a:extLst>
              <a:ext uri="{FF2B5EF4-FFF2-40B4-BE49-F238E27FC236}">
                <a16:creationId xmlns:a16="http://schemas.microsoft.com/office/drawing/2014/main" id="{91054941-CE49-EF33-0A4D-6AC20CF268A0}"/>
              </a:ext>
            </a:extLst>
          </p:cNvPr>
          <p:cNvSpPr>
            <a:spLocks/>
          </p:cNvSpPr>
          <p:nvPr/>
        </p:nvSpPr>
        <p:spPr>
          <a:xfrm rot="10800000" flipH="1" flipV="1">
            <a:off x="6300438" y="1062650"/>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pPr>
              <a:defRPr/>
            </a:pPr>
            <a:r>
              <a:rPr lang="en-US" sz="2400" b="1">
                <a:solidFill>
                  <a:srgbClr val="8EBC29"/>
                </a:solidFill>
              </a:rPr>
              <a:t>Climate</a:t>
            </a:r>
          </a:p>
        </p:txBody>
      </p:sp>
      <p:sp>
        <p:nvSpPr>
          <p:cNvPr id="11" name="Rectangle: Rounded Corners 10">
            <a:extLst>
              <a:ext uri="{FF2B5EF4-FFF2-40B4-BE49-F238E27FC236}">
                <a16:creationId xmlns:a16="http://schemas.microsoft.com/office/drawing/2014/main" id="{A7E7A4DD-6E21-0613-6EB6-87F30040DDC8}"/>
              </a:ext>
            </a:extLst>
          </p:cNvPr>
          <p:cNvSpPr>
            <a:spLocks/>
          </p:cNvSpPr>
          <p:nvPr/>
        </p:nvSpPr>
        <p:spPr>
          <a:xfrm rot="10800000" flipH="1" flipV="1">
            <a:off x="6300438" y="3667989"/>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pPr>
              <a:defRPr/>
            </a:pPr>
            <a:r>
              <a:rPr lang="en-US" sz="2400" b="1">
                <a:solidFill>
                  <a:srgbClr val="8EBC29"/>
                </a:solidFill>
              </a:rPr>
              <a:t>Packaging</a:t>
            </a:r>
          </a:p>
        </p:txBody>
      </p:sp>
      <p:sp>
        <p:nvSpPr>
          <p:cNvPr id="12" name="Rectangle: Single Corner Rounded 11">
            <a:extLst>
              <a:ext uri="{FF2B5EF4-FFF2-40B4-BE49-F238E27FC236}">
                <a16:creationId xmlns:a16="http://schemas.microsoft.com/office/drawing/2014/main" id="{FD9476A4-7679-B53C-6D15-6DC1D055FFA8}"/>
              </a:ext>
            </a:extLst>
          </p:cNvPr>
          <p:cNvSpPr>
            <a:spLocks/>
          </p:cNvSpPr>
          <p:nvPr/>
        </p:nvSpPr>
        <p:spPr>
          <a:xfrm>
            <a:off x="6300438" y="825872"/>
            <a:ext cx="5852160" cy="66792"/>
          </a:xfrm>
          <a:prstGeom prst="round1Rect">
            <a:avLst>
              <a:gd name="adj" fmla="val 3618"/>
            </a:avLst>
          </a:prstGeom>
          <a:solidFill>
            <a:srgbClr val="0F440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182880" numCol="1" spcCol="38100" rtlCol="0" anchor="b">
            <a:noAutofit/>
          </a:bodyPr>
          <a:lstStyle/>
          <a:p>
            <a:pPr defTabSz="914400"/>
            <a:r>
              <a:rPr kumimoji="0" lang="en-US" sz="3200" b="0" i="0" u="none" strike="noStrike" kern="1200" cap="all" spc="0" normalizeH="0" baseline="0" noProof="0">
                <a:ln>
                  <a:noFill/>
                </a:ln>
                <a:solidFill>
                  <a:srgbClr val="0F440E"/>
                </a:solidFill>
                <a:effectLst/>
                <a:uLnTx/>
                <a:uFillTx/>
                <a:latin typeface="GT Pressura LCG Black"/>
                <a:ea typeface="+mj-ea"/>
                <a:cs typeface="+mj-cs"/>
              </a:rPr>
              <a:t>KEY TAKEAWAYS</a:t>
            </a:r>
            <a:endParaRPr lang="en-US" b="1">
              <a:solidFill>
                <a:srgbClr val="0F440E"/>
              </a:solidFill>
              <a:latin typeface="+mj-lt"/>
            </a:endParaRPr>
          </a:p>
        </p:txBody>
      </p:sp>
      <p:sp>
        <p:nvSpPr>
          <p:cNvPr id="13" name="Rectangle: Rounded Corners 12">
            <a:extLst>
              <a:ext uri="{FF2B5EF4-FFF2-40B4-BE49-F238E27FC236}">
                <a16:creationId xmlns:a16="http://schemas.microsoft.com/office/drawing/2014/main" id="{9D54E9C1-5CD9-8631-6E1B-DBABFDB07B91}"/>
              </a:ext>
            </a:extLst>
          </p:cNvPr>
          <p:cNvSpPr>
            <a:spLocks/>
          </p:cNvSpPr>
          <p:nvPr/>
        </p:nvSpPr>
        <p:spPr>
          <a:xfrm rot="10800000" flipH="1" flipV="1">
            <a:off x="6386385" y="1711260"/>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lvl="0">
              <a:defRPr/>
            </a:pPr>
            <a:r>
              <a:rPr lang="en-US">
                <a:solidFill>
                  <a:schemeClr val="bg1"/>
                </a:solidFill>
              </a:rPr>
              <a:t>Both organizations have similar efforts to reduce emissions, with near 2030 targets and longer-term 2050 targets.</a:t>
            </a:r>
          </a:p>
        </p:txBody>
      </p:sp>
      <p:sp>
        <p:nvSpPr>
          <p:cNvPr id="14" name="Rectangle: Rounded Corners 13">
            <a:extLst>
              <a:ext uri="{FF2B5EF4-FFF2-40B4-BE49-F238E27FC236}">
                <a16:creationId xmlns:a16="http://schemas.microsoft.com/office/drawing/2014/main" id="{70F7B8CC-DC41-9E97-4CCE-2F96903ED6CE}"/>
              </a:ext>
            </a:extLst>
          </p:cNvPr>
          <p:cNvSpPr>
            <a:spLocks/>
          </p:cNvSpPr>
          <p:nvPr/>
        </p:nvSpPr>
        <p:spPr>
          <a:xfrm rot="10800000" flipH="1" flipV="1">
            <a:off x="6386385" y="4281323"/>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lvl="0">
              <a:defRPr/>
            </a:pPr>
            <a:r>
              <a:rPr lang="en-US">
                <a:solidFill>
                  <a:schemeClr val="bg1"/>
                </a:solidFill>
              </a:rPr>
              <a:t>Both companies share goals to expand opportunities to reduce, reuse and recycle packaging and single use items.</a:t>
            </a:r>
          </a:p>
        </p:txBody>
      </p:sp>
      <p:pic>
        <p:nvPicPr>
          <p:cNvPr id="19" name="Picture Placeholder 18">
            <a:extLst>
              <a:ext uri="{FF2B5EF4-FFF2-40B4-BE49-F238E27FC236}">
                <a16:creationId xmlns:a16="http://schemas.microsoft.com/office/drawing/2014/main" id="{93D3D762-D7F6-F1D1-93B5-9ED6B9BE0AB0}"/>
              </a:ext>
            </a:extLst>
          </p:cNvPr>
          <p:cNvPicPr>
            <a:picLocks noGrp="1" noChangeAspect="1"/>
          </p:cNvPicPr>
          <p:nvPr>
            <p:ph type="pic" sz="quarter" idx="14"/>
          </p:nvPr>
        </p:nvPicPr>
        <p:blipFill rotWithShape="1">
          <a:blip r:embed="rId7"/>
          <a:srcRect l="-12500" t="-196670" r="-12500" b="-196670"/>
          <a:stretch>
            <a:fillRect/>
          </a:stretch>
        </p:blipFill>
        <p:spPr>
          <a:xfrm>
            <a:off x="0" y="0"/>
            <a:ext cx="6096000" cy="6858000"/>
          </a:xfrm>
          <a:prstGeom prst="rect">
            <a:avLst/>
          </a:prstGeom>
        </p:spPr>
      </p:pic>
      <p:sp>
        <p:nvSpPr>
          <p:cNvPr id="20" name="Oval 19">
            <a:extLst>
              <a:ext uri="{FF2B5EF4-FFF2-40B4-BE49-F238E27FC236}">
                <a16:creationId xmlns:a16="http://schemas.microsoft.com/office/drawing/2014/main" id="{5E18CA38-0C00-95DB-1F8B-877E5FDC4C85}"/>
              </a:ext>
            </a:extLst>
          </p:cNvPr>
          <p:cNvSpPr/>
          <p:nvPr/>
        </p:nvSpPr>
        <p:spPr>
          <a:xfrm>
            <a:off x="6375234" y="1171322"/>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BABCD0C-2BA3-82EA-F5B7-D0C4F398542E}"/>
              </a:ext>
            </a:extLst>
          </p:cNvPr>
          <p:cNvSpPr/>
          <p:nvPr/>
        </p:nvSpPr>
        <p:spPr>
          <a:xfrm>
            <a:off x="6375234" y="3785645"/>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Graphic 24">
            <a:extLst>
              <a:ext uri="{FF2B5EF4-FFF2-40B4-BE49-F238E27FC236}">
                <a16:creationId xmlns:a16="http://schemas.microsoft.com/office/drawing/2014/main" id="{807345F7-BFBD-E404-BF99-249AA4BAA80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21643" y="3829883"/>
            <a:ext cx="291101" cy="291101"/>
          </a:xfrm>
          <a:prstGeom prst="rect">
            <a:avLst/>
          </a:prstGeom>
        </p:spPr>
      </p:pic>
      <p:pic>
        <p:nvPicPr>
          <p:cNvPr id="2" name="Graphic 1">
            <a:extLst>
              <a:ext uri="{FF2B5EF4-FFF2-40B4-BE49-F238E27FC236}">
                <a16:creationId xmlns:a16="http://schemas.microsoft.com/office/drawing/2014/main" id="{F068906F-8E42-3F57-60E2-BE9E62F3DD7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444915" y="1241003"/>
            <a:ext cx="267122" cy="267122"/>
          </a:xfrm>
          <a:prstGeom prst="rect">
            <a:avLst/>
          </a:prstGeom>
        </p:spPr>
      </p:pic>
    </p:spTree>
    <p:extLst>
      <p:ext uri="{BB962C8B-B14F-4D97-AF65-F5344CB8AC3E}">
        <p14:creationId xmlns:p14="http://schemas.microsoft.com/office/powerpoint/2010/main" val="1942764599"/>
      </p:ext>
    </p:extLst>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FA5D55-625D-8708-18B0-53770AA43E07}"/>
            </a:ext>
          </a:extLst>
        </p:cNvPr>
        <p:cNvGrpSpPr/>
        <p:nvPr/>
      </p:nvGrpSpPr>
      <p:grpSpPr>
        <a:xfrm>
          <a:off x="0" y="0"/>
          <a:ext cx="0" cy="0"/>
          <a:chOff x="0" y="0"/>
          <a:chExt cx="0" cy="0"/>
        </a:xfrm>
      </p:grpSpPr>
      <p:pic>
        <p:nvPicPr>
          <p:cNvPr id="6" name="Picture 5" descr="A black background with white text&#10;&#10;AI-generated content may be incorrect.">
            <a:extLst>
              <a:ext uri="{FF2B5EF4-FFF2-40B4-BE49-F238E27FC236}">
                <a16:creationId xmlns:a16="http://schemas.microsoft.com/office/drawing/2014/main" id="{6922C2B4-85D5-97FB-E5B2-37DFF4F0CD66}"/>
              </a:ext>
            </a:extLst>
          </p:cNvPr>
          <p:cNvPicPr>
            <a:picLocks noChangeAspect="1"/>
          </p:cNvPicPr>
          <p:nvPr/>
        </p:nvPicPr>
        <p:blipFill>
          <a:blip r:embed="rId3"/>
          <a:srcRect l="10230" t="20917" b="20917"/>
          <a:stretch>
            <a:fillRect/>
          </a:stretch>
        </p:blipFill>
        <p:spPr>
          <a:xfrm>
            <a:off x="232228" y="2061029"/>
            <a:ext cx="6326067" cy="2735943"/>
          </a:xfrm>
          <a:prstGeom prst="rect">
            <a:avLst/>
          </a:prstGeom>
        </p:spPr>
      </p:pic>
    </p:spTree>
    <p:extLst>
      <p:ext uri="{BB962C8B-B14F-4D97-AF65-F5344CB8AC3E}">
        <p14:creationId xmlns:p14="http://schemas.microsoft.com/office/powerpoint/2010/main" val="1263331748"/>
      </p:ext>
    </p:extLst>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4D7417-89BE-20B5-FD5B-0DF2E9A25338}"/>
            </a:ext>
          </a:extLst>
        </p:cNvPr>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993258EE-F998-02FD-EA5D-DA860C8CFB73}"/>
              </a:ext>
            </a:extLst>
          </p:cNvPr>
          <p:cNvGraphicFramePr>
            <a:graphicFrameLocks/>
          </p:cNvGraphicFramePr>
          <p:nvPr>
            <p:custDataLst>
              <p:tags r:id="rId1"/>
            </p:custDataLst>
            <p:extLst>
              <p:ext uri="{D42A27DB-BD31-4B8C-83A1-F6EECF244321}">
                <p14:modId xmlns:p14="http://schemas.microsoft.com/office/powerpoint/2010/main" val="107121258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3" name="think-cell data - do not delete" hidden="1">
                        <a:extLst>
                          <a:ext uri="{FF2B5EF4-FFF2-40B4-BE49-F238E27FC236}">
                            <a16:creationId xmlns:a16="http://schemas.microsoft.com/office/drawing/2014/main" id="{993258EE-F998-02FD-EA5D-DA860C8CFB7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8" name="Picture Placeholder 7" descr="Whsmith Logo Vector Logo - Download Free SVG Icon | Worldvectorlogo">
            <a:extLst>
              <a:ext uri="{FF2B5EF4-FFF2-40B4-BE49-F238E27FC236}">
                <a16:creationId xmlns:a16="http://schemas.microsoft.com/office/drawing/2014/main" id="{A849B696-68F2-6936-2AD2-B30F5E6B1C81}"/>
              </a:ext>
            </a:extLst>
          </p:cNvPr>
          <p:cNvPicPr>
            <a:picLocks noGrp="1" noChangeAspect="1"/>
          </p:cNvPicPr>
          <p:nvPr>
            <p:ph type="pic" sz="quarter" idx="14"/>
          </p:nvPr>
        </p:nvPicPr>
        <p:blipFill rotWithShape="1">
          <a:blip r:embed="rId6">
            <a:extLst>
              <a:ext uri="{96DAC541-7B7A-43D3-8B79-37D633B846F1}">
                <asvg:svgBlip xmlns:asvg="http://schemas.microsoft.com/office/drawing/2016/SVG/main" r:embed="rId7"/>
              </a:ext>
            </a:extLst>
          </a:blip>
          <a:srcRect l="-3695" t="-331678" r="-12719" b="-342376"/>
          <a:stretch>
            <a:fillRect/>
          </a:stretch>
        </p:blipFill>
        <p:spPr>
          <a:xfrm>
            <a:off x="0" y="0"/>
            <a:ext cx="6096000" cy="6858000"/>
          </a:xfrm>
          <a:prstGeom prst="rect">
            <a:avLst/>
          </a:prstGeom>
        </p:spPr>
      </p:pic>
      <p:sp>
        <p:nvSpPr>
          <p:cNvPr id="12" name="Rectangle: Single Corner Rounded 11">
            <a:extLst>
              <a:ext uri="{FF2B5EF4-FFF2-40B4-BE49-F238E27FC236}">
                <a16:creationId xmlns:a16="http://schemas.microsoft.com/office/drawing/2014/main" id="{ED162482-2957-99B6-C231-BCD01D8039B6}"/>
              </a:ext>
            </a:extLst>
          </p:cNvPr>
          <p:cNvSpPr>
            <a:spLocks/>
          </p:cNvSpPr>
          <p:nvPr/>
        </p:nvSpPr>
        <p:spPr>
          <a:xfrm>
            <a:off x="6300438" y="825872"/>
            <a:ext cx="5852160" cy="66792"/>
          </a:xfrm>
          <a:prstGeom prst="round1Rect">
            <a:avLst>
              <a:gd name="adj" fmla="val 3618"/>
            </a:avLst>
          </a:prstGeom>
          <a:solidFill>
            <a:srgbClr val="0F440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182880" numCol="1" spcCol="38100" rtlCol="0" anchor="b">
            <a:noAutofit/>
          </a:bodyPr>
          <a:lstStyle/>
          <a:p>
            <a:pPr defTabSz="914400"/>
            <a:r>
              <a:rPr kumimoji="0" lang="en-US" sz="3200" b="0" i="0" u="none" strike="noStrike" kern="1200" cap="all" spc="0" normalizeH="0" baseline="0" noProof="0">
                <a:ln>
                  <a:noFill/>
                </a:ln>
                <a:solidFill>
                  <a:srgbClr val="0F440E"/>
                </a:solidFill>
                <a:effectLst/>
                <a:uLnTx/>
                <a:uFillTx/>
                <a:latin typeface="GT Pressura LCG Black"/>
                <a:ea typeface="+mj-ea"/>
                <a:cs typeface="+mj-cs"/>
              </a:rPr>
              <a:t>KEY TAKEAWAYS</a:t>
            </a:r>
            <a:endParaRPr lang="en-US" b="1">
              <a:solidFill>
                <a:srgbClr val="0F440E"/>
              </a:solidFill>
              <a:latin typeface="+mj-lt"/>
            </a:endParaRPr>
          </a:p>
        </p:txBody>
      </p:sp>
      <p:pic>
        <p:nvPicPr>
          <p:cNvPr id="13" name="Picture 12">
            <a:extLst>
              <a:ext uri="{FF2B5EF4-FFF2-40B4-BE49-F238E27FC236}">
                <a16:creationId xmlns:a16="http://schemas.microsoft.com/office/drawing/2014/main" id="{20C1658F-A347-3C52-6FA1-B2C6989F3B1D}"/>
              </a:ext>
            </a:extLst>
          </p:cNvPr>
          <p:cNvPicPr>
            <a:picLocks noChangeAspect="1"/>
          </p:cNvPicPr>
          <p:nvPr/>
        </p:nvPicPr>
        <p:blipFill>
          <a:blip r:embed="rId8"/>
          <a:srcRect l="24821" r="18929"/>
          <a:stretch>
            <a:fillRect/>
          </a:stretch>
        </p:blipFill>
        <p:spPr>
          <a:xfrm rot="16200000">
            <a:off x="2520059" y="3282059"/>
            <a:ext cx="6857999" cy="293883"/>
          </a:xfrm>
          <a:custGeom>
            <a:avLst/>
            <a:gdLst>
              <a:gd name="connsiteX0" fmla="*/ 6857999 w 6857999"/>
              <a:gd name="connsiteY0" fmla="*/ 0 h 293883"/>
              <a:gd name="connsiteX1" fmla="*/ 6857999 w 6857999"/>
              <a:gd name="connsiteY1" fmla="*/ 293883 h 293883"/>
              <a:gd name="connsiteX2" fmla="*/ 0 w 6857999"/>
              <a:gd name="connsiteY2" fmla="*/ 293883 h 293883"/>
              <a:gd name="connsiteX3" fmla="*/ 0 w 6857999"/>
              <a:gd name="connsiteY3" fmla="*/ 0 h 293883"/>
            </a:gdLst>
            <a:ahLst/>
            <a:cxnLst>
              <a:cxn ang="0">
                <a:pos x="connsiteX0" y="connsiteY0"/>
              </a:cxn>
              <a:cxn ang="0">
                <a:pos x="connsiteX1" y="connsiteY1"/>
              </a:cxn>
              <a:cxn ang="0">
                <a:pos x="connsiteX2" y="connsiteY2"/>
              </a:cxn>
              <a:cxn ang="0">
                <a:pos x="connsiteX3" y="connsiteY3"/>
              </a:cxn>
            </a:cxnLst>
            <a:rect l="l" t="t" r="r" b="b"/>
            <a:pathLst>
              <a:path w="6857999" h="293883">
                <a:moveTo>
                  <a:pt x="6857999" y="0"/>
                </a:moveTo>
                <a:lnTo>
                  <a:pt x="6857999" y="293883"/>
                </a:lnTo>
                <a:lnTo>
                  <a:pt x="0" y="293883"/>
                </a:lnTo>
                <a:lnTo>
                  <a:pt x="0" y="0"/>
                </a:lnTo>
                <a:close/>
              </a:path>
            </a:pathLst>
          </a:custGeom>
          <a:effectLst>
            <a:outerShdw blurRad="50800" dist="38100" dir="10800000" algn="r" rotWithShape="0">
              <a:prstClr val="black">
                <a:alpha val="20000"/>
              </a:prstClr>
            </a:outerShdw>
          </a:effectLst>
        </p:spPr>
      </p:pic>
      <p:sp>
        <p:nvSpPr>
          <p:cNvPr id="14" name="Rectangle: Rounded Corners 13">
            <a:extLst>
              <a:ext uri="{FF2B5EF4-FFF2-40B4-BE49-F238E27FC236}">
                <a16:creationId xmlns:a16="http://schemas.microsoft.com/office/drawing/2014/main" id="{E2C2439F-A6CF-CDF9-FA4F-83E5D11F94B0}"/>
              </a:ext>
            </a:extLst>
          </p:cNvPr>
          <p:cNvSpPr>
            <a:spLocks/>
          </p:cNvSpPr>
          <p:nvPr/>
        </p:nvSpPr>
        <p:spPr>
          <a:xfrm rot="10800000" flipH="1" flipV="1">
            <a:off x="6300438" y="1062650"/>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pPr>
              <a:spcBef>
                <a:spcPts val="200"/>
              </a:spcBef>
              <a:defRPr/>
            </a:pPr>
            <a:r>
              <a:rPr lang="en-US" sz="2400" b="1">
                <a:solidFill>
                  <a:srgbClr val="8EBC29"/>
                </a:solidFill>
              </a:rPr>
              <a:t>Climate</a:t>
            </a:r>
          </a:p>
        </p:txBody>
      </p:sp>
      <p:sp>
        <p:nvSpPr>
          <p:cNvPr id="15" name="Oval 14">
            <a:extLst>
              <a:ext uri="{FF2B5EF4-FFF2-40B4-BE49-F238E27FC236}">
                <a16:creationId xmlns:a16="http://schemas.microsoft.com/office/drawing/2014/main" id="{198CD1D8-ED5A-C59B-49FC-853BC42032A3}"/>
              </a:ext>
            </a:extLst>
          </p:cNvPr>
          <p:cNvSpPr/>
          <p:nvPr/>
        </p:nvSpPr>
        <p:spPr>
          <a:xfrm>
            <a:off x="6375234" y="1171322"/>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FB61927D-5C36-7AF0-6FB3-CA1584D0E0FA}"/>
              </a:ext>
            </a:extLst>
          </p:cNvPr>
          <p:cNvSpPr>
            <a:spLocks/>
          </p:cNvSpPr>
          <p:nvPr/>
        </p:nvSpPr>
        <p:spPr>
          <a:xfrm rot="10800000" flipH="1" flipV="1">
            <a:off x="6386385" y="1711260"/>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a:lnSpc>
                <a:spcPct val="100000"/>
              </a:lnSpc>
              <a:defRPr/>
            </a:pPr>
            <a:r>
              <a:rPr lang="en-US">
                <a:solidFill>
                  <a:schemeClr val="bg1"/>
                </a:solidFill>
              </a:rPr>
              <a:t>Both companies have committed to achieving</a:t>
            </a:r>
            <a:br>
              <a:rPr lang="en-US">
                <a:solidFill>
                  <a:schemeClr val="bg1"/>
                </a:solidFill>
              </a:rPr>
            </a:br>
            <a:r>
              <a:rPr lang="en-US">
                <a:solidFill>
                  <a:schemeClr val="bg1"/>
                </a:solidFill>
              </a:rPr>
              <a:t>net-zero greenhouse gas emissions by 2050 or sooner, showing alignment on long-term climate action.</a:t>
            </a:r>
          </a:p>
        </p:txBody>
      </p:sp>
      <p:sp>
        <p:nvSpPr>
          <p:cNvPr id="17" name="Rectangle: Rounded Corners 16">
            <a:extLst>
              <a:ext uri="{FF2B5EF4-FFF2-40B4-BE49-F238E27FC236}">
                <a16:creationId xmlns:a16="http://schemas.microsoft.com/office/drawing/2014/main" id="{72839AEB-1069-3161-5C52-4675AAF039EE}"/>
              </a:ext>
            </a:extLst>
          </p:cNvPr>
          <p:cNvSpPr>
            <a:spLocks/>
          </p:cNvSpPr>
          <p:nvPr/>
        </p:nvSpPr>
        <p:spPr>
          <a:xfrm rot="10800000" flipH="1" flipV="1">
            <a:off x="6300438" y="3667989"/>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pPr>
              <a:spcBef>
                <a:spcPts val="200"/>
              </a:spcBef>
              <a:defRPr/>
            </a:pPr>
            <a:r>
              <a:rPr lang="en-US" sz="2400" b="1">
                <a:solidFill>
                  <a:srgbClr val="8EBC29"/>
                </a:solidFill>
              </a:rPr>
              <a:t>Packaging</a:t>
            </a:r>
          </a:p>
        </p:txBody>
      </p:sp>
      <p:sp>
        <p:nvSpPr>
          <p:cNvPr id="18" name="Rectangle: Rounded Corners 17">
            <a:extLst>
              <a:ext uri="{FF2B5EF4-FFF2-40B4-BE49-F238E27FC236}">
                <a16:creationId xmlns:a16="http://schemas.microsoft.com/office/drawing/2014/main" id="{E9D4578D-BF0D-971C-8274-3150B25BEA1B}"/>
              </a:ext>
            </a:extLst>
          </p:cNvPr>
          <p:cNvSpPr>
            <a:spLocks/>
          </p:cNvSpPr>
          <p:nvPr/>
        </p:nvSpPr>
        <p:spPr>
          <a:xfrm rot="10800000" flipH="1" flipV="1">
            <a:off x="6386385" y="4281323"/>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a:lnSpc>
                <a:spcPct val="100000"/>
              </a:lnSpc>
              <a:defRPr/>
            </a:pPr>
            <a:r>
              <a:rPr lang="en-US">
                <a:solidFill>
                  <a:schemeClr val="bg1"/>
                </a:solidFill>
              </a:rPr>
              <a:t>WHSmith and PepsiCo both target greater use of recyclable, reusable, or compostable packaging in their product lines, aiming to cut plastic waste and improve circularity.</a:t>
            </a:r>
          </a:p>
        </p:txBody>
      </p:sp>
      <p:sp>
        <p:nvSpPr>
          <p:cNvPr id="19" name="Oval 18">
            <a:extLst>
              <a:ext uri="{FF2B5EF4-FFF2-40B4-BE49-F238E27FC236}">
                <a16:creationId xmlns:a16="http://schemas.microsoft.com/office/drawing/2014/main" id="{53C908EA-4F4B-F197-8EF5-16B66751000F}"/>
              </a:ext>
            </a:extLst>
          </p:cNvPr>
          <p:cNvSpPr/>
          <p:nvPr/>
        </p:nvSpPr>
        <p:spPr>
          <a:xfrm>
            <a:off x="6375234" y="3785645"/>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69398E39-9DBF-E6B1-8BB2-49D54A96E12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432926" y="3843336"/>
            <a:ext cx="291101" cy="291101"/>
          </a:xfrm>
          <a:prstGeom prst="rect">
            <a:avLst/>
          </a:prstGeom>
        </p:spPr>
      </p:pic>
      <p:pic>
        <p:nvPicPr>
          <p:cNvPr id="5" name="Graphic 4">
            <a:extLst>
              <a:ext uri="{FF2B5EF4-FFF2-40B4-BE49-F238E27FC236}">
                <a16:creationId xmlns:a16="http://schemas.microsoft.com/office/drawing/2014/main" id="{7CC248F9-59D6-517B-0497-FC63C1CFCDE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444915" y="1241003"/>
            <a:ext cx="267122" cy="267122"/>
          </a:xfrm>
          <a:prstGeom prst="rect">
            <a:avLst/>
          </a:prstGeom>
        </p:spPr>
      </p:pic>
    </p:spTree>
    <p:extLst>
      <p:ext uri="{BB962C8B-B14F-4D97-AF65-F5344CB8AC3E}">
        <p14:creationId xmlns:p14="http://schemas.microsoft.com/office/powerpoint/2010/main" val="58635633"/>
      </p:ext>
    </p:extLst>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2A4DB3-1244-CDA9-B670-FB55C443950A}"/>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5875026A-0CFD-6683-0399-80FD48B38466}"/>
              </a:ext>
            </a:extLst>
          </p:cNvPr>
          <p:cNvGraphicFramePr>
            <a:graphicFrameLocks/>
          </p:cNvGraphicFramePr>
          <p:nvPr>
            <p:custDataLst>
              <p:tags r:id="rId1"/>
            </p:custDataLst>
            <p:extLst>
              <p:ext uri="{D42A27DB-BD31-4B8C-83A1-F6EECF244321}">
                <p14:modId xmlns:p14="http://schemas.microsoft.com/office/powerpoint/2010/main" val="13667773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2" name="think-cell data - do not delete" hidden="1">
                        <a:extLst>
                          <a:ext uri="{FF2B5EF4-FFF2-40B4-BE49-F238E27FC236}">
                            <a16:creationId xmlns:a16="http://schemas.microsoft.com/office/drawing/2014/main" id="{5875026A-0CFD-6683-0399-80FD48B3846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1" name="Title 10">
            <a:extLst>
              <a:ext uri="{FF2B5EF4-FFF2-40B4-BE49-F238E27FC236}">
                <a16:creationId xmlns:a16="http://schemas.microsoft.com/office/drawing/2014/main" id="{B737CA6C-E13B-D31E-B0B1-64A22FCF6146}"/>
              </a:ext>
            </a:extLst>
          </p:cNvPr>
          <p:cNvSpPr>
            <a:spLocks noGrp="1"/>
          </p:cNvSpPr>
          <p:nvPr>
            <p:ph type="title"/>
          </p:nvPr>
        </p:nvSpPr>
        <p:spPr>
          <a:xfrm>
            <a:off x="304798" y="246888"/>
            <a:ext cx="11585448" cy="969264"/>
          </a:xfrm>
        </p:spPr>
        <p:txBody>
          <a:bodyPr vert="horz" rIns="0"/>
          <a:lstStyle/>
          <a:p>
            <a:r>
              <a:rPr lang="en-US" sz="3000"/>
              <a:t>WH SMITH’S SUSTAINABILITY FOCUS AREAS</a:t>
            </a:r>
            <a:br>
              <a:rPr lang="en-US" sz="3000"/>
            </a:br>
            <a:r>
              <a:rPr lang="en-US" sz="1800" i="1"/>
              <a:t>And how these focus areas align with pep+ pillars</a:t>
            </a:r>
          </a:p>
        </p:txBody>
      </p:sp>
      <p:pic>
        <p:nvPicPr>
          <p:cNvPr id="13" name="Picture 12" descr="Download WHSmith (Smith's) Logo in SVG Vector or PNG File Format - Logo.wine">
            <a:extLst>
              <a:ext uri="{FF2B5EF4-FFF2-40B4-BE49-F238E27FC236}">
                <a16:creationId xmlns:a16="http://schemas.microsoft.com/office/drawing/2014/main" id="{F8123450-6BE8-140A-79D4-7FF7DEBC2B87}"/>
              </a:ext>
            </a:extLst>
          </p:cNvPr>
          <p:cNvPicPr>
            <a:picLocks noChangeAspect="1"/>
          </p:cNvPicPr>
          <p:nvPr/>
        </p:nvPicPr>
        <p:blipFill>
          <a:blip r:embed="rId6"/>
          <a:srcRect l="9526" t="29594" r="9526" b="29594"/>
          <a:stretch>
            <a:fillRect/>
          </a:stretch>
        </p:blipFill>
        <p:spPr>
          <a:xfrm>
            <a:off x="10242437" y="230981"/>
            <a:ext cx="1685310" cy="569248"/>
          </a:xfrm>
          <a:prstGeom prst="rect">
            <a:avLst/>
          </a:prstGeom>
        </p:spPr>
      </p:pic>
      <p:sp>
        <p:nvSpPr>
          <p:cNvPr id="20" name="Rectangle: Top Corners Rounded 19">
            <a:extLst>
              <a:ext uri="{FF2B5EF4-FFF2-40B4-BE49-F238E27FC236}">
                <a16:creationId xmlns:a16="http://schemas.microsoft.com/office/drawing/2014/main" id="{0BA6DC15-CAE6-A4F9-4413-C80FA9A69F91}"/>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1" name="Table 4">
            <a:extLst>
              <a:ext uri="{FF2B5EF4-FFF2-40B4-BE49-F238E27FC236}">
                <a16:creationId xmlns:a16="http://schemas.microsoft.com/office/drawing/2014/main" id="{E14F7338-4A0B-EDA5-2441-748F9D2D10F7}"/>
              </a:ext>
            </a:extLst>
          </p:cNvPr>
          <p:cNvGraphicFramePr>
            <a:graphicFrameLocks noGrp="1"/>
          </p:cNvGraphicFramePr>
          <p:nvPr>
            <p:extLst>
              <p:ext uri="{D42A27DB-BD31-4B8C-83A1-F6EECF244321}">
                <p14:modId xmlns:p14="http://schemas.microsoft.com/office/powerpoint/2010/main" val="1422567933"/>
              </p:ext>
            </p:extLst>
          </p:nvPr>
        </p:nvGraphicFramePr>
        <p:xfrm>
          <a:off x="-7620" y="1148230"/>
          <a:ext cx="11986260" cy="5396207"/>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3332480">
                  <a:extLst>
                    <a:ext uri="{9D8B030D-6E8A-4147-A177-3AD203B41FA5}">
                      <a16:colId xmlns:a16="http://schemas.microsoft.com/office/drawing/2014/main" val="2382844442"/>
                    </a:ext>
                  </a:extLst>
                </a:gridCol>
                <a:gridCol w="3332480">
                  <a:extLst>
                    <a:ext uri="{9D8B030D-6E8A-4147-A177-3AD203B41FA5}">
                      <a16:colId xmlns:a16="http://schemas.microsoft.com/office/drawing/2014/main" val="957515009"/>
                    </a:ext>
                  </a:extLst>
                </a:gridCol>
                <a:gridCol w="3332480">
                  <a:extLst>
                    <a:ext uri="{9D8B030D-6E8A-4147-A177-3AD203B41FA5}">
                      <a16:colId xmlns:a16="http://schemas.microsoft.com/office/drawing/2014/main" val="2353111847"/>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ts val="1575"/>
                        </a:lnSpc>
                      </a:pPr>
                      <a:r>
                        <a:rPr lang="en-US" sz="1200" b="1" i="0" noProof="0">
                          <a:solidFill>
                            <a:schemeClr val="bg1"/>
                          </a:solidFill>
                          <a:effectLst/>
                          <a:latin typeface="+mn-lt"/>
                          <a:cs typeface="Leelawadee"/>
                        </a:rPr>
                        <a:t>Planet</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ts val="1575"/>
                        </a:lnSpc>
                      </a:pPr>
                      <a:r>
                        <a:rPr lang="en-US" sz="1200" b="1" i="0" noProof="0">
                          <a:solidFill>
                            <a:schemeClr val="bg1"/>
                          </a:solidFill>
                          <a:effectLst/>
                          <a:latin typeface="+mn-lt"/>
                          <a:cs typeface="Leelawadee"/>
                        </a:rPr>
                        <a:t>People</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ts val="1575"/>
                        </a:lnSpc>
                      </a:pPr>
                      <a:r>
                        <a:rPr lang="en-US" sz="1200" b="1" i="0" noProof="0">
                          <a:solidFill>
                            <a:schemeClr val="bg1"/>
                          </a:solidFill>
                          <a:effectLst/>
                          <a:latin typeface="+mn-lt"/>
                          <a:cs typeface="Leelawadee"/>
                        </a:rPr>
                        <a:t>Communities</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1097280">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954F07"/>
                          </a:solidFill>
                          <a:latin typeface="+mj-lt"/>
                          <a:ea typeface="+mn-ea"/>
                          <a:cs typeface="Leelawadee"/>
                        </a:rPr>
                        <a:t>POSITIVE </a:t>
                      </a:r>
                      <a:br>
                        <a:rPr lang="en-US" sz="1400" kern="1200">
                          <a:solidFill>
                            <a:srgbClr val="954F07"/>
                          </a:solidFill>
                          <a:latin typeface="+mj-lt"/>
                          <a:ea typeface="+mn-ea"/>
                          <a:cs typeface="Leelawadee"/>
                        </a:rPr>
                      </a:br>
                      <a:r>
                        <a:rPr lang="en-US" sz="1400" kern="1200">
                          <a:solidFill>
                            <a:srgbClr val="954F07"/>
                          </a:solidFill>
                          <a:latin typeface="+mj-lt"/>
                          <a:ea typeface="+mn-ea"/>
                          <a:cs typeface="Leelawadee"/>
                        </a:rPr>
                        <a:t>AGRICULTURE</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9F0A"/>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lang="en-GB" sz="1050" i="1" noProof="0">
                          <a:solidFill>
                            <a:srgbClr val="2B660F"/>
                          </a:solidFill>
                          <a:latin typeface="+mn-lt"/>
                          <a:cs typeface="Leelawadee" panose="020B0502040204020203" pitchFamily="34" charset="-34"/>
                        </a:rPr>
                        <a:t>Not a focus area for the customer.</a:t>
                      </a:r>
                      <a:endParaRPr lang="en-US" sz="1050" i="1" noProof="0">
                        <a:solidFill>
                          <a:srgbClr val="2B660F"/>
                        </a:solidFill>
                        <a:latin typeface="+mn-lt"/>
                        <a:cs typeface="Leelawadee" panose="020B0502040204020203" pitchFamily="34" charset="-34"/>
                      </a:endParaRP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lang="en-GB" sz="1050" i="1" noProof="0">
                          <a:solidFill>
                            <a:srgbClr val="2B660F"/>
                          </a:solidFill>
                          <a:latin typeface="+mn-lt"/>
                          <a:cs typeface="Leelawadee" panose="020B0502040204020203" pitchFamily="34" charset="-34"/>
                        </a:rPr>
                        <a:t>Not a focus area for the customer.</a:t>
                      </a:r>
                      <a:endParaRPr lang="en-US" sz="1050" i="1" noProof="0">
                        <a:solidFill>
                          <a:srgbClr val="2B660F"/>
                        </a:solidFill>
                        <a:latin typeface="+mn-lt"/>
                        <a:cs typeface="Leelawadee" panose="020B0502040204020203" pitchFamily="34" charset="-34"/>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lang="en-GB" sz="1050" i="1" noProof="0">
                          <a:solidFill>
                            <a:srgbClr val="2B660F"/>
                          </a:solidFill>
                          <a:latin typeface="+mn-lt"/>
                          <a:cs typeface="Leelawadee" panose="020B0502040204020203" pitchFamily="34" charset="-34"/>
                        </a:rPr>
                        <a:t>Not a focus area for the customer.</a:t>
                      </a:r>
                      <a:endParaRPr lang="en-US" sz="1050" i="1" noProof="0">
                        <a:solidFill>
                          <a:srgbClr val="2B660F"/>
                        </a:solidFill>
                        <a:latin typeface="+mn-lt"/>
                        <a:cs typeface="Leelawadee" panose="020B0502040204020203" pitchFamily="34" charset="-34"/>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1737360">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marR="0" lvl="0" indent="-120650" algn="l">
                        <a:lnSpc>
                          <a:spcPct val="100000"/>
                        </a:lnSpc>
                        <a:spcBef>
                          <a:spcPts val="0"/>
                        </a:spcBef>
                        <a:spcAft>
                          <a:spcPts val="0"/>
                        </a:spcAft>
                        <a:buFont typeface="Arial"/>
                        <a:buChar char="•"/>
                      </a:pPr>
                      <a:r>
                        <a:rPr lang="en-US" sz="1050" kern="1200" noProof="0">
                          <a:solidFill>
                            <a:srgbClr val="2B660F"/>
                          </a:solidFill>
                          <a:highlight>
                            <a:srgbClr val="FFC624"/>
                          </a:highlight>
                          <a:latin typeface="+mn-lt"/>
                          <a:ea typeface="+mn-ea"/>
                          <a:cs typeface="Leelawadee"/>
                        </a:rPr>
                        <a:t>Target</a:t>
                      </a:r>
                      <a:r>
                        <a:rPr lang="en-US" sz="1050" kern="1200" noProof="0">
                          <a:solidFill>
                            <a:srgbClr val="2B660F"/>
                          </a:solidFill>
                          <a:latin typeface="+mn-lt"/>
                          <a:ea typeface="+mn-ea"/>
                          <a:cs typeface="Leelawadee"/>
                        </a:rPr>
                        <a:t>: </a:t>
                      </a:r>
                      <a:r>
                        <a:rPr lang="en-US" sz="1050" b="0" i="0" u="none" strike="noStrike" kern="1200" cap="none" spc="0" normalizeH="0" baseline="0" noProof="0">
                          <a:ln>
                            <a:noFill/>
                          </a:ln>
                          <a:solidFill>
                            <a:srgbClr val="2B660F"/>
                          </a:solidFill>
                          <a:effectLst/>
                          <a:uLnTx/>
                          <a:uFillTx/>
                          <a:latin typeface="+mn-lt"/>
                          <a:ea typeface="+mn-ea"/>
                          <a:cs typeface="+mn-cs"/>
                        </a:rPr>
                        <a:t>Achieve net zero Greenhouse gas emissions by 2050. </a:t>
                      </a:r>
                    </a:p>
                    <a:p>
                      <a:pPr marL="120650" marR="0" lvl="0" indent="-120650" algn="l">
                        <a:lnSpc>
                          <a:spcPct val="100000"/>
                        </a:lnSpc>
                        <a:spcBef>
                          <a:spcPts val="400"/>
                        </a:spcBef>
                        <a:spcAft>
                          <a:spcPts val="0"/>
                        </a:spcAft>
                        <a:buFont typeface="Arial"/>
                        <a:buChar char="•"/>
                      </a:pPr>
                      <a:r>
                        <a:rPr lang="en-US" sz="1050" kern="1200" noProof="0">
                          <a:solidFill>
                            <a:srgbClr val="2B660F"/>
                          </a:solidFill>
                          <a:highlight>
                            <a:srgbClr val="FFC624"/>
                          </a:highlight>
                          <a:latin typeface="+mn-lt"/>
                          <a:ea typeface="+mn-ea"/>
                          <a:cs typeface="Leelawadee"/>
                        </a:rPr>
                        <a:t>Target</a:t>
                      </a:r>
                      <a:r>
                        <a:rPr lang="en-US" sz="1050" kern="1200" noProof="0">
                          <a:solidFill>
                            <a:srgbClr val="2B660F"/>
                          </a:solidFill>
                          <a:latin typeface="+mn-lt"/>
                          <a:ea typeface="+mn-ea"/>
                          <a:cs typeface="Leelawadee"/>
                        </a:rPr>
                        <a:t>: </a:t>
                      </a:r>
                      <a:r>
                        <a:rPr lang="en-US" sz="1050" b="0" i="0" u="none" strike="noStrike" kern="1200" cap="none" spc="0" normalizeH="0" baseline="0" noProof="0">
                          <a:ln>
                            <a:noFill/>
                          </a:ln>
                          <a:solidFill>
                            <a:srgbClr val="2B660F"/>
                          </a:solidFill>
                          <a:effectLst/>
                          <a:uLnTx/>
                          <a:uFillTx/>
                          <a:latin typeface="+mn-lt"/>
                          <a:ea typeface="+mn-ea"/>
                          <a:cs typeface="+mn-cs"/>
                        </a:rPr>
                        <a:t>Reduce absolute Scope 1 and 2 emissions by </a:t>
                      </a:r>
                      <a:br>
                        <a:rPr lang="en-US" sz="1050" b="0" i="0" u="none" strike="noStrike" kern="1200" cap="none" spc="0" normalizeH="0" baseline="0" noProof="0">
                          <a:ln>
                            <a:noFill/>
                          </a:ln>
                          <a:solidFill>
                            <a:srgbClr val="2B660F"/>
                          </a:solidFill>
                          <a:effectLst/>
                          <a:uLnTx/>
                          <a:uFillTx/>
                          <a:latin typeface="+mn-lt"/>
                          <a:ea typeface="+mn-ea"/>
                          <a:cs typeface="+mn-cs"/>
                        </a:rPr>
                      </a:br>
                      <a:r>
                        <a:rPr lang="en-US" sz="1050" b="0" i="0" u="none" strike="noStrike" kern="1200" cap="none" spc="0" normalizeH="0" baseline="0" noProof="0">
                          <a:ln>
                            <a:noFill/>
                          </a:ln>
                          <a:solidFill>
                            <a:srgbClr val="2B660F"/>
                          </a:solidFill>
                          <a:effectLst/>
                          <a:uLnTx/>
                          <a:uFillTx/>
                          <a:latin typeface="+mn-lt"/>
                          <a:ea typeface="+mn-ea"/>
                          <a:cs typeface="+mn-cs"/>
                        </a:rPr>
                        <a:t>80 per cent by 2030 from 2020 base year.</a:t>
                      </a:r>
                    </a:p>
                    <a:p>
                      <a:pPr marL="120650" marR="0" lvl="0" indent="-120650" algn="l">
                        <a:lnSpc>
                          <a:spcPct val="100000"/>
                        </a:lnSpc>
                        <a:spcBef>
                          <a:spcPts val="400"/>
                        </a:spcBef>
                        <a:spcAft>
                          <a:spcPts val="0"/>
                        </a:spcAft>
                        <a:buFont typeface="Arial"/>
                        <a:buChar char="•"/>
                      </a:pPr>
                      <a:r>
                        <a:rPr lang="en-US" sz="1050" kern="1200" noProof="0">
                          <a:solidFill>
                            <a:srgbClr val="2B660F"/>
                          </a:solidFill>
                          <a:highlight>
                            <a:srgbClr val="FFC624"/>
                          </a:highlight>
                          <a:latin typeface="+mn-lt"/>
                          <a:ea typeface="+mn-ea"/>
                          <a:cs typeface="Leelawadee"/>
                        </a:rPr>
                        <a:t>Target</a:t>
                      </a:r>
                      <a:r>
                        <a:rPr lang="en-US" sz="1050" kern="1200" noProof="0">
                          <a:solidFill>
                            <a:srgbClr val="2B660F"/>
                          </a:solidFill>
                          <a:latin typeface="+mn-lt"/>
                          <a:ea typeface="+mn-ea"/>
                          <a:cs typeface="Leelawadee"/>
                        </a:rPr>
                        <a:t>: </a:t>
                      </a:r>
                      <a:r>
                        <a:rPr lang="en-US" sz="1050" b="0" i="0" u="none" strike="noStrike" kern="1200" cap="none" spc="0" normalizeH="0" baseline="0" noProof="0">
                          <a:ln>
                            <a:noFill/>
                          </a:ln>
                          <a:solidFill>
                            <a:srgbClr val="2B660F"/>
                          </a:solidFill>
                          <a:effectLst/>
                          <a:uLnTx/>
                          <a:uFillTx/>
                          <a:latin typeface="+mn-lt"/>
                          <a:ea typeface="+mn-ea"/>
                          <a:cs typeface="+mn-cs"/>
                        </a:rPr>
                        <a:t>Ensure 75 per cent of suppliers by emissions covering purchased goods and services and up-stream transport and distribution will have science-based targets by 2027</a:t>
                      </a:r>
                    </a:p>
                    <a:p>
                      <a:pPr marL="120650" marR="0" lvl="0" indent="-120650" algn="l">
                        <a:lnSpc>
                          <a:spcPct val="100000"/>
                        </a:lnSpc>
                        <a:spcBef>
                          <a:spcPts val="400"/>
                        </a:spcBef>
                        <a:spcAft>
                          <a:spcPts val="0"/>
                        </a:spcAft>
                        <a:buFont typeface="Arial"/>
                        <a:buChar char="•"/>
                      </a:pPr>
                      <a:r>
                        <a:rPr lang="en-US" sz="1050" kern="1200" noProof="0">
                          <a:solidFill>
                            <a:srgbClr val="2B660F"/>
                          </a:solidFill>
                          <a:highlight>
                            <a:srgbClr val="4FE2F3"/>
                          </a:highlight>
                          <a:latin typeface="+mn-lt"/>
                          <a:ea typeface="+mn-ea"/>
                          <a:cs typeface="Leelawadee"/>
                        </a:rPr>
                        <a:t>Goal</a:t>
                      </a:r>
                      <a:r>
                        <a:rPr lang="en-US" sz="1050" b="0" i="0" u="none" strike="noStrike" kern="1200" noProof="0">
                          <a:solidFill>
                            <a:srgbClr val="2B660F"/>
                          </a:solidFill>
                          <a:highlight>
                            <a:srgbClr val="4FE2F3"/>
                          </a:highlight>
                          <a:latin typeface="+mn-lt"/>
                        </a:rPr>
                        <a:t>:</a:t>
                      </a:r>
                      <a:r>
                        <a:rPr lang="en-US" sz="1050" kern="1200" noProof="0">
                          <a:solidFill>
                            <a:srgbClr val="2B660F"/>
                          </a:solidFill>
                          <a:latin typeface="+mn-lt"/>
                          <a:ea typeface="+mn-ea"/>
                          <a:cs typeface="Leelawadee"/>
                        </a:rPr>
                        <a:t> </a:t>
                      </a:r>
                      <a:r>
                        <a:rPr lang="en-US" sz="1050" b="0" i="0" u="none" strike="noStrike" kern="1200" cap="none" spc="0" normalizeH="0" baseline="0" noProof="0">
                          <a:ln>
                            <a:noFill/>
                          </a:ln>
                          <a:solidFill>
                            <a:srgbClr val="2B660F"/>
                          </a:solidFill>
                          <a:effectLst/>
                          <a:uLnTx/>
                          <a:uFillTx/>
                          <a:latin typeface="+mn-lt"/>
                          <a:ea typeface="+mn-ea"/>
                          <a:cs typeface="+mn-cs"/>
                        </a:rPr>
                        <a:t>Reduce waste material and minimize </a:t>
                      </a:r>
                      <a:br>
                        <a:rPr lang="en-US" sz="1050" b="0" i="0" u="none" strike="noStrike" kern="1200" cap="none" spc="0" normalizeH="0" baseline="0" noProof="0">
                          <a:ln>
                            <a:noFill/>
                          </a:ln>
                          <a:solidFill>
                            <a:srgbClr val="2B660F"/>
                          </a:solidFill>
                          <a:effectLst/>
                          <a:uLnTx/>
                          <a:uFillTx/>
                          <a:latin typeface="+mn-lt"/>
                          <a:ea typeface="+mn-ea"/>
                          <a:cs typeface="+mn-cs"/>
                        </a:rPr>
                      </a:br>
                      <a:r>
                        <a:rPr lang="en-US" sz="1050" b="0" i="0" u="none" strike="noStrike" kern="1200" cap="none" spc="0" normalizeH="0" baseline="0" noProof="0">
                          <a:ln>
                            <a:noFill/>
                          </a:ln>
                          <a:solidFill>
                            <a:srgbClr val="2B660F"/>
                          </a:solidFill>
                          <a:effectLst/>
                          <a:uLnTx/>
                          <a:uFillTx/>
                          <a:latin typeface="+mn-lt"/>
                          <a:ea typeface="+mn-ea"/>
                          <a:cs typeface="+mn-cs"/>
                        </a:rPr>
                        <a:t>own-brand plastic packaging by 2025</a:t>
                      </a:r>
                    </a:p>
                    <a:p>
                      <a:pPr marL="120650" marR="0" lvl="0" indent="-120650" algn="l">
                        <a:lnSpc>
                          <a:spcPct val="100000"/>
                        </a:lnSpc>
                        <a:spcBef>
                          <a:spcPts val="400"/>
                        </a:spcBef>
                        <a:spcAft>
                          <a:spcPts val="0"/>
                        </a:spcAft>
                        <a:buFont typeface="Arial"/>
                        <a:buChar char="•"/>
                      </a:pPr>
                      <a:r>
                        <a:rPr lang="en-US" sz="1050" kern="1200" noProof="0">
                          <a:solidFill>
                            <a:srgbClr val="2B660F"/>
                          </a:solidFill>
                          <a:highlight>
                            <a:srgbClr val="4FE2F3"/>
                          </a:highlight>
                          <a:latin typeface="+mn-lt"/>
                          <a:ea typeface="+mn-ea"/>
                          <a:cs typeface="Leelawadee"/>
                        </a:rPr>
                        <a:t>Goal</a:t>
                      </a:r>
                      <a:r>
                        <a:rPr lang="en-US" sz="1050" b="0" i="0" u="none" strike="noStrike" kern="1200" noProof="0">
                          <a:solidFill>
                            <a:srgbClr val="2B660F"/>
                          </a:solidFill>
                          <a:highlight>
                            <a:srgbClr val="4FE2F3"/>
                          </a:highlight>
                          <a:latin typeface="+mn-lt"/>
                        </a:rPr>
                        <a:t>:</a:t>
                      </a:r>
                      <a:r>
                        <a:rPr lang="en-US" sz="1050" kern="1200" noProof="0">
                          <a:solidFill>
                            <a:srgbClr val="2B660F"/>
                          </a:solidFill>
                          <a:latin typeface="+mn-lt"/>
                          <a:ea typeface="+mn-ea"/>
                          <a:cs typeface="Leelawadee"/>
                        </a:rPr>
                        <a:t> </a:t>
                      </a:r>
                      <a:r>
                        <a:rPr lang="en-US" sz="1050" b="0" i="0" u="none" strike="noStrike" kern="1200" cap="none" spc="0" normalizeH="0" baseline="0" noProof="0">
                          <a:ln>
                            <a:noFill/>
                          </a:ln>
                          <a:solidFill>
                            <a:srgbClr val="2B660F"/>
                          </a:solidFill>
                          <a:effectLst/>
                          <a:uLnTx/>
                          <a:uFillTx/>
                          <a:latin typeface="+mn-lt"/>
                          <a:ea typeface="+mn-ea"/>
                          <a:cs typeface="+mn-cs"/>
                        </a:rPr>
                        <a:t>Ensure forestry materials in own-brand products and paper-based non-trade goods come from recycled or certified sources by 2025</a:t>
                      </a:r>
                    </a:p>
                    <a:p>
                      <a:pPr marL="120650" marR="0" lvl="0" indent="-120650" algn="l">
                        <a:lnSpc>
                          <a:spcPct val="100000"/>
                        </a:lnSpc>
                        <a:spcBef>
                          <a:spcPts val="400"/>
                        </a:spcBef>
                        <a:spcAft>
                          <a:spcPts val="0"/>
                        </a:spcAft>
                        <a:buFont typeface="Arial"/>
                        <a:buChar char="•"/>
                      </a:pPr>
                      <a:r>
                        <a:rPr lang="en-US" sz="1050" kern="1200" noProof="0">
                          <a:solidFill>
                            <a:srgbClr val="2B660F"/>
                          </a:solidFill>
                          <a:highlight>
                            <a:srgbClr val="4FE2F3"/>
                          </a:highlight>
                          <a:latin typeface="+mn-lt"/>
                          <a:ea typeface="+mn-ea"/>
                          <a:cs typeface="Leelawadee"/>
                        </a:rPr>
                        <a:t>Goal</a:t>
                      </a:r>
                      <a:r>
                        <a:rPr lang="en-US" sz="1050" b="0" i="0" u="none" strike="noStrike" kern="1200" noProof="0">
                          <a:solidFill>
                            <a:srgbClr val="2B660F"/>
                          </a:solidFill>
                          <a:highlight>
                            <a:srgbClr val="4FE2F3"/>
                          </a:highlight>
                          <a:latin typeface="+mn-lt"/>
                        </a:rPr>
                        <a:t>:</a:t>
                      </a:r>
                      <a:r>
                        <a:rPr lang="en-US" sz="1050" kern="1200" noProof="0">
                          <a:solidFill>
                            <a:srgbClr val="2B660F"/>
                          </a:solidFill>
                          <a:latin typeface="+mn-lt"/>
                          <a:ea typeface="+mn-ea"/>
                          <a:cs typeface="Leelawadee"/>
                        </a:rPr>
                        <a:t> </a:t>
                      </a:r>
                      <a:r>
                        <a:rPr lang="en-US" sz="1050" b="0" i="0" u="none" strike="noStrike" kern="1200" cap="none" spc="0" normalizeH="0" baseline="0" noProof="0">
                          <a:ln>
                            <a:noFill/>
                          </a:ln>
                          <a:solidFill>
                            <a:srgbClr val="2B660F"/>
                          </a:solidFill>
                          <a:effectLst/>
                          <a:uLnTx/>
                          <a:uFillTx/>
                          <a:latin typeface="+mn-lt"/>
                          <a:ea typeface="+mn-ea"/>
                          <a:cs typeface="+mn-cs"/>
                        </a:rPr>
                        <a:t>Achieve net zero deforestation by ensuring forestry materials in own-brand products and core </a:t>
                      </a:r>
                      <a:br>
                        <a:rPr lang="en-US" sz="1050" b="0" i="0" u="none" strike="noStrike" kern="1200" cap="none" spc="0" normalizeH="0" baseline="0" noProof="0">
                          <a:ln>
                            <a:noFill/>
                          </a:ln>
                          <a:solidFill>
                            <a:srgbClr val="2B660F"/>
                          </a:solidFill>
                          <a:effectLst/>
                          <a:uLnTx/>
                          <a:uFillTx/>
                          <a:latin typeface="+mn-lt"/>
                          <a:ea typeface="+mn-ea"/>
                          <a:cs typeface="+mn-cs"/>
                        </a:rPr>
                      </a:br>
                      <a:r>
                        <a:rPr lang="en-US" sz="1050" b="0" i="0" u="none" strike="noStrike" kern="1200" cap="none" spc="0" normalizeH="0" baseline="0" noProof="0">
                          <a:ln>
                            <a:noFill/>
                          </a:ln>
                          <a:solidFill>
                            <a:srgbClr val="2B660F"/>
                          </a:solidFill>
                          <a:effectLst/>
                          <a:uLnTx/>
                          <a:uFillTx/>
                          <a:latin typeface="+mn-lt"/>
                          <a:ea typeface="+mn-ea"/>
                          <a:cs typeface="+mn-cs"/>
                        </a:rPr>
                        <a:t>non-trade goods come from recycled or certified sources.</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marR="0" lvl="0" indent="-120650" algn="l" defTabSz="914400" rtl="0" eaLnBrk="1" fontAlgn="base" latinLnBrk="0" hangingPunct="1">
                        <a:lnSpc>
                          <a:spcPct val="100000"/>
                        </a:lnSpc>
                        <a:spcBef>
                          <a:spcPts val="400"/>
                        </a:spcBef>
                        <a:spcAft>
                          <a:spcPts val="0"/>
                        </a:spcAft>
                        <a:buClrTx/>
                        <a:buSzTx/>
                        <a:buFont typeface="Arial" panose="020B0604020202020204" pitchFamily="34" charset="0"/>
                        <a:buChar char="•"/>
                        <a:tabLst/>
                        <a:defRPr/>
                      </a:pPr>
                      <a:r>
                        <a:rPr lang="en-US" sz="1050" kern="1200" noProof="0">
                          <a:solidFill>
                            <a:srgbClr val="2B660F"/>
                          </a:solidFill>
                          <a:highlight>
                            <a:srgbClr val="FFC624"/>
                          </a:highlight>
                          <a:latin typeface="+mn-lt"/>
                          <a:ea typeface="+mn-ea"/>
                          <a:cs typeface="Leelawadee"/>
                        </a:rPr>
                        <a:t>Target</a:t>
                      </a:r>
                      <a:r>
                        <a:rPr lang="en-US" sz="1050" kern="1200" noProof="0">
                          <a:solidFill>
                            <a:srgbClr val="2B660F"/>
                          </a:solidFill>
                          <a:latin typeface="+mn-lt"/>
                          <a:ea typeface="+mn-ea"/>
                          <a:cs typeface="Leelawadee"/>
                        </a:rPr>
                        <a:t>: </a:t>
                      </a:r>
                      <a:r>
                        <a:rPr lang="en-US" sz="1050" b="0" i="0" u="none" strike="noStrike" kern="1200" cap="none" spc="0" normalizeH="0" baseline="0" noProof="0">
                          <a:ln>
                            <a:noFill/>
                          </a:ln>
                          <a:solidFill>
                            <a:srgbClr val="2B660F"/>
                          </a:solidFill>
                          <a:effectLst/>
                          <a:uLnTx/>
                          <a:uFillTx/>
                          <a:latin typeface="+mn-lt"/>
                          <a:ea typeface="+mn-ea"/>
                          <a:cs typeface="+mn-cs"/>
                        </a:rPr>
                        <a:t>Improve our employee engagement score from a 2021 base year by 2025</a:t>
                      </a:r>
                    </a:p>
                    <a:p>
                      <a:pPr marL="120650" marR="0" lvl="0" indent="-120650" algn="l" defTabSz="914400" rtl="0" eaLnBrk="1" fontAlgn="base" latinLnBrk="0" hangingPunct="1">
                        <a:lnSpc>
                          <a:spcPct val="100000"/>
                        </a:lnSpc>
                        <a:spcBef>
                          <a:spcPts val="400"/>
                        </a:spcBef>
                        <a:spcAft>
                          <a:spcPts val="0"/>
                        </a:spcAft>
                        <a:buClrTx/>
                        <a:buSzTx/>
                        <a:buFont typeface="Arial" panose="020B0604020202020204" pitchFamily="34" charset="0"/>
                        <a:buChar char="•"/>
                        <a:tabLst/>
                        <a:defRPr/>
                      </a:pPr>
                      <a:r>
                        <a:rPr lang="en-US" sz="1050" kern="1200" noProof="0">
                          <a:solidFill>
                            <a:srgbClr val="2B660F"/>
                          </a:solidFill>
                          <a:highlight>
                            <a:srgbClr val="4FE2F3"/>
                          </a:highlight>
                          <a:latin typeface="+mn-lt"/>
                          <a:ea typeface="+mn-ea"/>
                          <a:cs typeface="Leelawadee"/>
                        </a:rPr>
                        <a:t>Goal:</a:t>
                      </a:r>
                      <a:r>
                        <a:rPr lang="en-US" sz="1050" b="0" i="0" u="none" strike="noStrike" kern="1200" cap="none" spc="0" normalizeH="0" baseline="0" noProof="0">
                          <a:ln>
                            <a:noFill/>
                          </a:ln>
                          <a:solidFill>
                            <a:srgbClr val="2B660F"/>
                          </a:solidFill>
                          <a:effectLst/>
                          <a:uLnTx/>
                          <a:uFillTx/>
                          <a:latin typeface="+mn-lt"/>
                          <a:ea typeface="+mn-ea"/>
                          <a:cs typeface="+mn-cs"/>
                        </a:rPr>
                        <a:t> Ensure all managers receive mental wellbeing training.</a:t>
                      </a:r>
                    </a:p>
                    <a:p>
                      <a:pPr marL="120650" marR="0" lvl="0" indent="-120650" algn="l" defTabSz="914400" rtl="0" eaLnBrk="1" fontAlgn="base" latinLnBrk="0" hangingPunct="1">
                        <a:lnSpc>
                          <a:spcPct val="100000"/>
                        </a:lnSpc>
                        <a:spcBef>
                          <a:spcPts val="400"/>
                        </a:spcBef>
                        <a:spcAft>
                          <a:spcPts val="0"/>
                        </a:spcAft>
                        <a:buClrTx/>
                        <a:buSzTx/>
                        <a:buFont typeface="Arial" panose="020B0604020202020204" pitchFamily="34" charset="0"/>
                        <a:buChar char="•"/>
                        <a:tabLst/>
                        <a:defRPr/>
                      </a:pPr>
                      <a:r>
                        <a:rPr lang="en-US" sz="1050" kern="1200" noProof="0">
                          <a:solidFill>
                            <a:srgbClr val="2B660F"/>
                          </a:solidFill>
                          <a:highlight>
                            <a:srgbClr val="4FE2F3"/>
                          </a:highlight>
                          <a:latin typeface="+mn-lt"/>
                          <a:ea typeface="+mn-ea"/>
                          <a:cs typeface="Leelawadee"/>
                        </a:rPr>
                        <a:t>Goal:</a:t>
                      </a:r>
                      <a:r>
                        <a:rPr lang="en-US" sz="1050" kern="1200" noProof="0">
                          <a:solidFill>
                            <a:srgbClr val="2B660F"/>
                          </a:solidFill>
                          <a:latin typeface="+mn-lt"/>
                          <a:ea typeface="+mn-ea"/>
                          <a:cs typeface="Leelawadee"/>
                        </a:rPr>
                        <a:t> </a:t>
                      </a:r>
                      <a:r>
                        <a:rPr lang="en-US" sz="1050" b="0" i="0" u="none" strike="noStrike" kern="1200" cap="none" spc="0" normalizeH="0" baseline="0" noProof="0">
                          <a:ln>
                            <a:noFill/>
                          </a:ln>
                          <a:solidFill>
                            <a:srgbClr val="2B660F"/>
                          </a:solidFill>
                          <a:effectLst/>
                          <a:uLnTx/>
                          <a:uFillTx/>
                          <a:latin typeface="+mn-lt"/>
                          <a:ea typeface="+mn-ea"/>
                          <a:cs typeface="+mn-cs"/>
                        </a:rPr>
                        <a:t>Increase gender and ethnic diversity of the Board, Group Executive Committee and Senior Manager populations by 2025</a:t>
                      </a:r>
                    </a:p>
                    <a:p>
                      <a:pPr marL="120650" marR="0" lvl="0" indent="-120650" algn="l" defTabSz="914400" rtl="0" eaLnBrk="1" fontAlgn="base" latinLnBrk="0" hangingPunct="1">
                        <a:lnSpc>
                          <a:spcPct val="100000"/>
                        </a:lnSpc>
                        <a:spcBef>
                          <a:spcPts val="400"/>
                        </a:spcBef>
                        <a:spcAft>
                          <a:spcPts val="0"/>
                        </a:spcAft>
                        <a:buClrTx/>
                        <a:buSzTx/>
                        <a:buFont typeface="Arial" panose="020B0604020202020204" pitchFamily="34" charset="0"/>
                        <a:buChar char="•"/>
                        <a:tabLst/>
                        <a:defRPr/>
                      </a:pPr>
                      <a:r>
                        <a:rPr lang="en-US" sz="1050" kern="1200" noProof="0">
                          <a:solidFill>
                            <a:srgbClr val="2B660F"/>
                          </a:solidFill>
                          <a:highlight>
                            <a:srgbClr val="4FE2F3"/>
                          </a:highlight>
                          <a:latin typeface="+mn-lt"/>
                          <a:ea typeface="+mn-ea"/>
                          <a:cs typeface="Leelawadee"/>
                        </a:rPr>
                        <a:t>Goal:</a:t>
                      </a:r>
                      <a:r>
                        <a:rPr lang="en-US" sz="1050" kern="1200" noProof="0">
                          <a:solidFill>
                            <a:srgbClr val="2B660F"/>
                          </a:solidFill>
                          <a:latin typeface="+mn-lt"/>
                          <a:ea typeface="+mn-ea"/>
                          <a:cs typeface="Leelawadee"/>
                        </a:rPr>
                        <a:t> </a:t>
                      </a:r>
                      <a:r>
                        <a:rPr lang="en-US" sz="1050" b="0" i="0" u="none" strike="noStrike" kern="1200" cap="none" spc="0" normalizeH="0" baseline="0" noProof="0">
                          <a:ln>
                            <a:noFill/>
                          </a:ln>
                          <a:solidFill>
                            <a:srgbClr val="2B660F"/>
                          </a:solidFill>
                          <a:effectLst/>
                          <a:uLnTx/>
                          <a:uFillTx/>
                          <a:latin typeface="+mn-lt"/>
                          <a:ea typeface="+mn-ea"/>
                          <a:cs typeface="+mn-cs"/>
                        </a:rPr>
                        <a:t>Ensure we audit our own‑brand suppliers at least every two years. </a:t>
                      </a:r>
                    </a:p>
                    <a:p>
                      <a:pPr marL="120650" marR="0" lvl="0" indent="-120650" algn="l" rtl="0" eaLnBrk="1" fontAlgn="base" latinLnBrk="0" hangingPunct="1">
                        <a:lnSpc>
                          <a:spcPct val="100000"/>
                        </a:lnSpc>
                        <a:spcBef>
                          <a:spcPts val="400"/>
                        </a:spcBef>
                        <a:spcAft>
                          <a:spcPts val="0"/>
                        </a:spcAft>
                        <a:buClrTx/>
                        <a:buSzTx/>
                        <a:buFont typeface="Arial" panose="020B0604020202020204" pitchFamily="34" charset="0"/>
                        <a:buChar char="•"/>
                      </a:pPr>
                      <a:r>
                        <a:rPr lang="en-US" sz="1050" b="0" i="0" u="none" strike="noStrike" kern="1200" cap="none" spc="0" normalizeH="0" baseline="0" noProof="0">
                          <a:ln>
                            <a:noFill/>
                          </a:ln>
                          <a:solidFill>
                            <a:srgbClr val="2B660F"/>
                          </a:solidFill>
                          <a:effectLst/>
                          <a:highlight>
                            <a:srgbClr val="4FE2F3"/>
                          </a:highlight>
                          <a:uLnTx/>
                          <a:uFillTx/>
                          <a:latin typeface="+mn-lt"/>
                        </a:rPr>
                        <a:t>Goal:</a:t>
                      </a:r>
                      <a:r>
                        <a:rPr lang="en-US" sz="1050" b="0" i="0" u="none" strike="noStrike" kern="1200" cap="none" spc="0" normalizeH="0" baseline="0" noProof="0">
                          <a:ln>
                            <a:noFill/>
                          </a:ln>
                          <a:solidFill>
                            <a:srgbClr val="2B660F"/>
                          </a:solidFill>
                          <a:effectLst/>
                          <a:uLnTx/>
                          <a:uFillTx/>
                          <a:latin typeface="+mn-lt"/>
                        </a:rPr>
                        <a:t> </a:t>
                      </a:r>
                      <a:r>
                        <a:rPr lang="en-US" sz="1050" b="0" i="0" u="none" strike="noStrike" kern="1200" cap="none" spc="0" normalizeH="0" baseline="0" noProof="0">
                          <a:ln>
                            <a:noFill/>
                          </a:ln>
                          <a:solidFill>
                            <a:srgbClr val="2B660F"/>
                          </a:solidFill>
                          <a:effectLst/>
                          <a:uLnTx/>
                          <a:uFillTx/>
                          <a:latin typeface="+mn-lt"/>
                          <a:ea typeface="+mn-ea"/>
                          <a:cs typeface="+mn-cs"/>
                        </a:rPr>
                        <a:t>Develop an audit and engagement </a:t>
                      </a:r>
                      <a:r>
                        <a:rPr lang="en-US" sz="1050" b="0" i="0" u="none" strike="noStrike" kern="1200" cap="none" spc="0" normalizeH="0" baseline="0" noProof="0" err="1">
                          <a:ln>
                            <a:noFill/>
                          </a:ln>
                          <a:solidFill>
                            <a:srgbClr val="2B660F"/>
                          </a:solidFill>
                          <a:effectLst/>
                          <a:uLnTx/>
                          <a:uFillTx/>
                          <a:latin typeface="+mn-lt"/>
                          <a:ea typeface="+mn-ea"/>
                          <a:cs typeface="+mn-cs"/>
                        </a:rPr>
                        <a:t>programme</a:t>
                      </a:r>
                      <a:r>
                        <a:rPr lang="en-US" sz="1050" b="0" i="0" u="none" strike="noStrike" kern="1200" cap="none" spc="0" normalizeH="0" baseline="0" noProof="0">
                          <a:ln>
                            <a:noFill/>
                          </a:ln>
                          <a:solidFill>
                            <a:srgbClr val="2B660F"/>
                          </a:solidFill>
                          <a:effectLst/>
                          <a:uLnTx/>
                          <a:uFillTx/>
                          <a:latin typeface="+mn-lt"/>
                          <a:ea typeface="+mn-ea"/>
                          <a:cs typeface="+mn-cs"/>
                        </a:rPr>
                        <a:t> for our tier two suppliers by 2023</a:t>
                      </a:r>
                    </a:p>
                    <a:p>
                      <a:pPr marL="120650" marR="0" lvl="0" indent="-120650" algn="l" defTabSz="914400" rtl="0" eaLnBrk="1" fontAlgn="base" latinLnBrk="0" hangingPunct="1">
                        <a:lnSpc>
                          <a:spcPct val="100000"/>
                        </a:lnSpc>
                        <a:spcBef>
                          <a:spcPts val="400"/>
                        </a:spcBef>
                        <a:spcAft>
                          <a:spcPts val="0"/>
                        </a:spcAft>
                        <a:buClrTx/>
                        <a:buSzTx/>
                        <a:buFont typeface="Arial" panose="020B0604020202020204" pitchFamily="34" charset="0"/>
                        <a:buChar char="•"/>
                        <a:tabLst/>
                        <a:defRPr/>
                      </a:pPr>
                      <a:r>
                        <a:rPr lang="en-US" sz="1050" kern="1200" noProof="0">
                          <a:solidFill>
                            <a:srgbClr val="2B660F"/>
                          </a:solidFill>
                          <a:highlight>
                            <a:srgbClr val="FFC624"/>
                          </a:highlight>
                          <a:latin typeface="+mn-lt"/>
                          <a:ea typeface="+mn-ea"/>
                          <a:cs typeface="Leelawadee"/>
                        </a:rPr>
                        <a:t>Target</a:t>
                      </a:r>
                      <a:r>
                        <a:rPr lang="en-US" sz="1050" kern="1200" noProof="0">
                          <a:solidFill>
                            <a:srgbClr val="2B660F"/>
                          </a:solidFill>
                          <a:latin typeface="+mn-lt"/>
                          <a:ea typeface="+mn-ea"/>
                          <a:cs typeface="Leelawadee"/>
                        </a:rPr>
                        <a:t>: </a:t>
                      </a:r>
                      <a:r>
                        <a:rPr lang="en-US" sz="1050" b="0" i="0" u="none" strike="noStrike" kern="1200" cap="none" spc="0" normalizeH="0" baseline="0" noProof="0">
                          <a:ln>
                            <a:noFill/>
                          </a:ln>
                          <a:solidFill>
                            <a:srgbClr val="2B660F"/>
                          </a:solidFill>
                          <a:effectLst/>
                          <a:uLnTx/>
                          <a:uFillTx/>
                          <a:latin typeface="+mn-lt"/>
                          <a:ea typeface="+mn-ea"/>
                          <a:cs typeface="+mn-cs"/>
                        </a:rPr>
                        <a:t>Ensure</a:t>
                      </a:r>
                      <a:r>
                        <a:rPr lang="en-US" sz="1050" kern="1200" noProof="0">
                          <a:solidFill>
                            <a:srgbClr val="2B660F"/>
                          </a:solidFill>
                          <a:latin typeface="+mn-lt"/>
                          <a:ea typeface="+mn-ea"/>
                          <a:cs typeface="Leelawadee"/>
                        </a:rPr>
                        <a:t> </a:t>
                      </a:r>
                      <a:r>
                        <a:rPr lang="en-US" sz="1050" b="0" i="0" u="none" strike="noStrike" kern="1200" cap="none" spc="0" normalizeH="0" baseline="0" noProof="0">
                          <a:ln>
                            <a:noFill/>
                          </a:ln>
                          <a:solidFill>
                            <a:srgbClr val="2B660F"/>
                          </a:solidFill>
                          <a:effectLst/>
                          <a:uLnTx/>
                          <a:uFillTx/>
                          <a:latin typeface="+mn-lt"/>
                          <a:ea typeface="+mn-ea"/>
                          <a:cs typeface="+mn-cs"/>
                        </a:rPr>
                        <a:t>15 per cent of own-brand suppliers will have worker representation committees in place by 2025</a:t>
                      </a: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marR="0" lvl="0" indent="-12065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lang="en-US" sz="1050" kern="1200" noProof="0">
                          <a:solidFill>
                            <a:srgbClr val="2B660F"/>
                          </a:solidFill>
                          <a:highlight>
                            <a:srgbClr val="4FE2F3"/>
                          </a:highlight>
                          <a:latin typeface="+mn-lt"/>
                          <a:ea typeface="+mn-ea"/>
                          <a:cs typeface="Leelawadee"/>
                        </a:rPr>
                        <a:t>Goal:</a:t>
                      </a:r>
                      <a:r>
                        <a:rPr lang="en-US" sz="1050" kern="1200" noProof="0">
                          <a:solidFill>
                            <a:srgbClr val="2B660F"/>
                          </a:solidFill>
                          <a:latin typeface="+mn-lt"/>
                          <a:ea typeface="+mn-ea"/>
                          <a:cs typeface="Leelawadee"/>
                        </a:rPr>
                        <a:t> W</a:t>
                      </a:r>
                      <a:r>
                        <a:rPr lang="en-US" sz="1050" b="0" i="0" u="none" strike="noStrike" kern="1200" cap="none" spc="0" normalizeH="0" baseline="0" noProof="0">
                          <a:ln>
                            <a:noFill/>
                          </a:ln>
                          <a:solidFill>
                            <a:srgbClr val="2B660F"/>
                          </a:solidFill>
                          <a:effectLst/>
                          <a:uLnTx/>
                          <a:uFillTx/>
                          <a:latin typeface="+mn-lt"/>
                          <a:ea typeface="+mn-ea"/>
                          <a:cs typeface="+mn-cs"/>
                        </a:rPr>
                        <a:t>ork with the National Literacy Trust to provide a book to every child in the UK who does not own one of their own by 2025</a:t>
                      </a:r>
                    </a:p>
                    <a:p>
                      <a:pPr marL="120650" marR="0" lvl="0" indent="-120650" algn="l" rtl="0" eaLnBrk="1" fontAlgn="auto" latinLnBrk="0" hangingPunct="1">
                        <a:lnSpc>
                          <a:spcPct val="100000"/>
                        </a:lnSpc>
                        <a:spcBef>
                          <a:spcPts val="400"/>
                        </a:spcBef>
                        <a:spcAft>
                          <a:spcPts val="0"/>
                        </a:spcAft>
                        <a:buClrTx/>
                        <a:buSzTx/>
                        <a:buFont typeface="Arial" panose="020B0604020202020204" pitchFamily="34" charset="0"/>
                        <a:buChar char="•"/>
                      </a:pPr>
                      <a:r>
                        <a:rPr lang="en-US" sz="1050" kern="1200" noProof="0">
                          <a:solidFill>
                            <a:srgbClr val="2B660F"/>
                          </a:solidFill>
                          <a:highlight>
                            <a:srgbClr val="4FE2F3"/>
                          </a:highlight>
                          <a:latin typeface="+mn-lt"/>
                          <a:ea typeface="+mn-ea"/>
                          <a:cs typeface="Leelawadee"/>
                        </a:rPr>
                        <a:t>Goal</a:t>
                      </a:r>
                      <a:r>
                        <a:rPr lang="en-US" sz="1050" b="0" i="0" u="none" strike="noStrike" kern="1200" noProof="0">
                          <a:solidFill>
                            <a:srgbClr val="2B660F"/>
                          </a:solidFill>
                          <a:highlight>
                            <a:srgbClr val="4FE2F3"/>
                          </a:highlight>
                          <a:latin typeface="+mn-lt"/>
                        </a:rPr>
                        <a:t>:</a:t>
                      </a:r>
                      <a:r>
                        <a:rPr lang="en-US" sz="1050" kern="1200" noProof="0">
                          <a:solidFill>
                            <a:srgbClr val="2B660F"/>
                          </a:solidFill>
                          <a:latin typeface="+mn-lt"/>
                          <a:ea typeface="+mn-ea"/>
                          <a:cs typeface="Leelawadee"/>
                        </a:rPr>
                        <a:t> </a:t>
                      </a:r>
                      <a:r>
                        <a:rPr lang="en-US" sz="1050" b="0" i="0" u="none" strike="noStrike" kern="1200" cap="none" spc="0" normalizeH="0" baseline="0" noProof="0">
                          <a:ln>
                            <a:noFill/>
                          </a:ln>
                          <a:solidFill>
                            <a:srgbClr val="2B660F"/>
                          </a:solidFill>
                          <a:effectLst/>
                          <a:uLnTx/>
                          <a:uFillTx/>
                          <a:latin typeface="+mn-lt"/>
                          <a:ea typeface="+mn-ea"/>
                          <a:cs typeface="+mn-cs"/>
                        </a:rPr>
                        <a:t>Increase the number of employees involved in supporting charities through fundraising and volunteering by 2025</a:t>
                      </a: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r h="1182220">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922F11"/>
                          </a:solidFill>
                          <a:latin typeface="+mj-lt"/>
                          <a:ea typeface="+mn-ea"/>
                          <a:cs typeface="Leelawadee"/>
                        </a:rPr>
                        <a:t>POSITIVE </a:t>
                      </a:r>
                      <a:br>
                        <a:rPr lang="en-US" sz="1400" kern="1200">
                          <a:solidFill>
                            <a:srgbClr val="922F11"/>
                          </a:solidFill>
                          <a:latin typeface="+mj-lt"/>
                          <a:ea typeface="+mn-ea"/>
                          <a:cs typeface="Leelawadee"/>
                        </a:rPr>
                      </a:br>
                      <a:r>
                        <a:rPr lang="en-US" sz="1400" kern="1200">
                          <a:solidFill>
                            <a:srgbClr val="922F11"/>
                          </a:solidFill>
                          <a:latin typeface="+mj-lt"/>
                          <a:ea typeface="+mn-ea"/>
                          <a:cs typeface="Leelawadee"/>
                        </a:rPr>
                        <a:t>CHOICES</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E6D26"/>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lang="en-GB" sz="1050" i="1" noProof="0">
                          <a:solidFill>
                            <a:srgbClr val="2B660F"/>
                          </a:solidFill>
                          <a:latin typeface="+mn-lt"/>
                          <a:cs typeface="Leelawadee" panose="020B0502040204020203" pitchFamily="34" charset="-34"/>
                        </a:rPr>
                        <a:t>Not a focus area for the customer.</a:t>
                      </a:r>
                      <a:endParaRPr lang="en-US" sz="1050" i="1" noProof="0">
                        <a:solidFill>
                          <a:srgbClr val="2B660F"/>
                        </a:solidFill>
                        <a:latin typeface="+mn-lt"/>
                        <a:cs typeface="Leelawadee" panose="020B0502040204020203" pitchFamily="34" charset="-34"/>
                      </a:endParaRP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lang="en-GB" sz="1050" i="1" noProof="0">
                          <a:solidFill>
                            <a:srgbClr val="2B660F"/>
                          </a:solidFill>
                          <a:latin typeface="+mn-lt"/>
                          <a:cs typeface="Leelawadee" panose="020B0502040204020203" pitchFamily="34" charset="-34"/>
                        </a:rPr>
                        <a:t>Not a focus area for the customer.</a:t>
                      </a:r>
                      <a:endParaRPr lang="en-US" sz="1050" i="1" noProof="0">
                        <a:solidFill>
                          <a:srgbClr val="2B660F"/>
                        </a:solidFill>
                        <a:latin typeface="+mn-lt"/>
                        <a:cs typeface="Leelawadee" panose="020B0502040204020203" pitchFamily="34" charset="-34"/>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lang="en-GB" sz="1050" i="1" noProof="0">
                          <a:solidFill>
                            <a:srgbClr val="2B660F"/>
                          </a:solidFill>
                          <a:latin typeface="+mn-lt"/>
                          <a:cs typeface="Leelawadee" panose="020B0502040204020203" pitchFamily="34" charset="-34"/>
                        </a:rPr>
                        <a:t>Not a focus area for the customer.</a:t>
                      </a:r>
                      <a:endParaRPr lang="en-US" sz="1050" i="1" noProof="0">
                        <a:solidFill>
                          <a:srgbClr val="2B660F"/>
                        </a:solidFill>
                        <a:latin typeface="+mn-lt"/>
                        <a:cs typeface="Leelawadee" panose="020B0502040204020203" pitchFamily="34" charset="-34"/>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40967922"/>
                  </a:ext>
                </a:extLst>
              </a:tr>
            </a:tbl>
          </a:graphicData>
        </a:graphic>
      </p:graphicFrame>
      <p:pic>
        <p:nvPicPr>
          <p:cNvPr id="25" name="Picture 24" descr="A logo of a leaf in a circle&#10;&#10;Description automatically generated">
            <a:extLst>
              <a:ext uri="{FF2B5EF4-FFF2-40B4-BE49-F238E27FC236}">
                <a16:creationId xmlns:a16="http://schemas.microsoft.com/office/drawing/2014/main" id="{80D67F04-6231-EC40-1EEC-8686FEACD81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pic>
        <p:nvPicPr>
          <p:cNvPr id="26" name="Picture 25" descr="A blue and green windmill with green arrows&#10;&#10;Description automatically generated">
            <a:extLst>
              <a:ext uri="{FF2B5EF4-FFF2-40B4-BE49-F238E27FC236}">
                <a16:creationId xmlns:a16="http://schemas.microsoft.com/office/drawing/2014/main" id="{1EAAB637-EF81-0AEA-DE37-60614BBEC9A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7884" y="2956884"/>
            <a:ext cx="556204" cy="604020"/>
          </a:xfrm>
          <a:prstGeom prst="rect">
            <a:avLst/>
          </a:prstGeom>
        </p:spPr>
      </p:pic>
      <p:pic>
        <p:nvPicPr>
          <p:cNvPr id="27" name="Picture 26" descr="A logo of a hand and a globe&#10;&#10;Description automatically generated">
            <a:extLst>
              <a:ext uri="{FF2B5EF4-FFF2-40B4-BE49-F238E27FC236}">
                <a16:creationId xmlns:a16="http://schemas.microsoft.com/office/drawing/2014/main" id="{837FFE46-7FF3-8322-BEE5-9252699A259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17884" y="5811934"/>
            <a:ext cx="536916" cy="583072"/>
          </a:xfrm>
          <a:prstGeom prst="rect">
            <a:avLst/>
          </a:prstGeom>
        </p:spPr>
      </p:pic>
    </p:spTree>
    <p:extLst>
      <p:ext uri="{BB962C8B-B14F-4D97-AF65-F5344CB8AC3E}">
        <p14:creationId xmlns:p14="http://schemas.microsoft.com/office/powerpoint/2010/main" val="1399192024"/>
      </p:ext>
    </p:extLst>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9F239-2F76-58D6-D44C-99EEBB241BCF}"/>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674A34B4-684B-8756-B070-E83690EC9348}"/>
              </a:ext>
            </a:extLst>
          </p:cNvPr>
          <p:cNvSpPr>
            <a:spLocks noGrp="1"/>
          </p:cNvSpPr>
          <p:nvPr>
            <p:ph type="title"/>
          </p:nvPr>
        </p:nvSpPr>
        <p:spPr>
          <a:xfrm>
            <a:off x="304800" y="247650"/>
            <a:ext cx="9997439" cy="968375"/>
          </a:xfrm>
        </p:spPr>
        <p:txBody>
          <a:bodyPr/>
          <a:lstStyle/>
          <a:p>
            <a:r>
              <a:rPr lang="en-US" sz="2600"/>
              <a:t>COMMONALITY BETWEEN WH SMITH’S AND PEP+ FOCUS AREAS</a:t>
            </a:r>
            <a:br>
              <a:rPr lang="en-US"/>
            </a:br>
            <a:r>
              <a:rPr lang="en-US" sz="1800" i="1"/>
              <a:t>And how these focus areas align with pep+ pillars</a:t>
            </a:r>
          </a:p>
        </p:txBody>
      </p:sp>
      <p:pic>
        <p:nvPicPr>
          <p:cNvPr id="11" name="Picture 10" descr="Download WHSmith (Smith's) Logo in SVG Vector or PNG File Format - Logo.wine">
            <a:extLst>
              <a:ext uri="{FF2B5EF4-FFF2-40B4-BE49-F238E27FC236}">
                <a16:creationId xmlns:a16="http://schemas.microsoft.com/office/drawing/2014/main" id="{021D44AB-E153-ADEC-9395-5022DC183ACA}"/>
              </a:ext>
            </a:extLst>
          </p:cNvPr>
          <p:cNvPicPr>
            <a:picLocks noChangeAspect="1"/>
          </p:cNvPicPr>
          <p:nvPr/>
        </p:nvPicPr>
        <p:blipFill>
          <a:blip r:embed="rId3"/>
          <a:srcRect l="9526" t="29594" r="9526" b="29594"/>
          <a:stretch>
            <a:fillRect/>
          </a:stretch>
        </p:blipFill>
        <p:spPr>
          <a:xfrm>
            <a:off x="10242437" y="230981"/>
            <a:ext cx="1685310" cy="569248"/>
          </a:xfrm>
          <a:prstGeom prst="rect">
            <a:avLst/>
          </a:prstGeom>
        </p:spPr>
      </p:pic>
      <p:sp>
        <p:nvSpPr>
          <p:cNvPr id="18" name="Rectangle: Top Corners Rounded 17">
            <a:extLst>
              <a:ext uri="{FF2B5EF4-FFF2-40B4-BE49-F238E27FC236}">
                <a16:creationId xmlns:a16="http://schemas.microsoft.com/office/drawing/2014/main" id="{59F38B5B-5E6C-C83A-0E82-2170F5E55743}"/>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9" name="Table 4">
            <a:extLst>
              <a:ext uri="{FF2B5EF4-FFF2-40B4-BE49-F238E27FC236}">
                <a16:creationId xmlns:a16="http://schemas.microsoft.com/office/drawing/2014/main" id="{C1208998-6389-CB72-62EF-0DD868B8D95C}"/>
              </a:ext>
            </a:extLst>
          </p:cNvPr>
          <p:cNvGraphicFramePr>
            <a:graphicFrameLocks noGrp="1"/>
          </p:cNvGraphicFramePr>
          <p:nvPr>
            <p:extLst>
              <p:ext uri="{D42A27DB-BD31-4B8C-83A1-F6EECF244321}">
                <p14:modId xmlns:p14="http://schemas.microsoft.com/office/powerpoint/2010/main" val="90769731"/>
              </p:ext>
            </p:extLst>
          </p:nvPr>
        </p:nvGraphicFramePr>
        <p:xfrm>
          <a:off x="-7620" y="1148230"/>
          <a:ext cx="11986260" cy="4639523"/>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9997440">
                  <a:extLst>
                    <a:ext uri="{9D8B030D-6E8A-4147-A177-3AD203B41FA5}">
                      <a16:colId xmlns:a16="http://schemas.microsoft.com/office/drawing/2014/main" val="2382844442"/>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ts val="1575"/>
                        </a:lnSpc>
                      </a:pPr>
                      <a:r>
                        <a:rPr lang="en-US" sz="1200" b="1" i="0" noProof="0">
                          <a:solidFill>
                            <a:schemeClr val="bg1"/>
                          </a:solidFill>
                          <a:effectLst/>
                          <a:latin typeface="+mn-lt"/>
                          <a:cs typeface="Leelawadee"/>
                        </a:rPr>
                        <a:t>Environmental</a:t>
                      </a:r>
                    </a:p>
                  </a:txBody>
                  <a:tcPr marL="27432" marR="27432" marT="27432"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4392000">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b="1" kern="1200">
                          <a:solidFill>
                            <a:srgbClr val="023459"/>
                          </a:solidFill>
                          <a:latin typeface="+mj-lt"/>
                          <a:ea typeface="+mn-ea"/>
                          <a:cs typeface="Leelawadee"/>
                        </a:rPr>
                        <a:t>POSITIVE </a:t>
                      </a:r>
                      <a:br>
                        <a:rPr lang="en-US" sz="1400" b="1" kern="1200">
                          <a:solidFill>
                            <a:srgbClr val="023459"/>
                          </a:solidFill>
                          <a:latin typeface="+mj-lt"/>
                          <a:ea typeface="+mn-ea"/>
                          <a:cs typeface="Leelawadee"/>
                        </a:rPr>
                      </a:br>
                      <a:r>
                        <a:rPr lang="en-US" sz="1400" b="1" kern="1200">
                          <a:solidFill>
                            <a:srgbClr val="023459"/>
                          </a:solidFill>
                          <a:latin typeface="+mj-lt"/>
                          <a:ea typeface="+mn-ea"/>
                          <a:cs typeface="Leelawadee"/>
                        </a:rPr>
                        <a:t>VALUE </a:t>
                      </a:r>
                      <a:r>
                        <a:rPr lang="en-US" sz="1400" kern="1200">
                          <a:solidFill>
                            <a:srgbClr val="023459"/>
                          </a:solidFill>
                          <a:latin typeface="+mj-lt"/>
                          <a:ea typeface="+mn-ea"/>
                          <a:cs typeface="Leelawadee"/>
                        </a:rPr>
                        <a:t>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marR="0" lvl="0" indent="-120650" algn="l">
                        <a:lnSpc>
                          <a:spcPct val="100000"/>
                        </a:lnSpc>
                        <a:spcBef>
                          <a:spcPts val="0"/>
                        </a:spcBef>
                        <a:spcAft>
                          <a:spcPts val="0"/>
                        </a:spcAft>
                        <a:buFont typeface="Arial"/>
                        <a:buChar char="•"/>
                      </a:pPr>
                      <a:r>
                        <a:rPr lang="en-US" sz="1050" kern="1200" noProof="0">
                          <a:solidFill>
                            <a:srgbClr val="2B660F"/>
                          </a:solidFill>
                          <a:highlight>
                            <a:srgbClr val="FFC624"/>
                          </a:highlight>
                          <a:latin typeface="+mn-lt"/>
                          <a:ea typeface="+mn-ea"/>
                          <a:cs typeface="Leelawadee"/>
                        </a:rPr>
                        <a:t>Target</a:t>
                      </a:r>
                      <a:r>
                        <a:rPr lang="en-US" sz="1050" kern="1200" noProof="0">
                          <a:solidFill>
                            <a:srgbClr val="2B660F"/>
                          </a:solidFill>
                          <a:latin typeface="+mn-lt"/>
                          <a:ea typeface="+mn-ea"/>
                          <a:cs typeface="Leelawadee"/>
                        </a:rPr>
                        <a:t>: </a:t>
                      </a:r>
                      <a:r>
                        <a:rPr lang="en-US" sz="1050" b="0" i="0" u="none" strike="noStrike" kern="1200" cap="none" spc="0" normalizeH="0" baseline="0" noProof="0">
                          <a:ln>
                            <a:noFill/>
                          </a:ln>
                          <a:solidFill>
                            <a:srgbClr val="2B660F"/>
                          </a:solidFill>
                          <a:effectLst/>
                          <a:uLnTx/>
                          <a:uFillTx/>
                          <a:latin typeface="+mn-lt"/>
                          <a:ea typeface="+mn-ea"/>
                          <a:cs typeface="+mn-cs"/>
                        </a:rPr>
                        <a:t>Achieve net zero Greenhouse gas emissions by 2050. </a:t>
                      </a:r>
                    </a:p>
                    <a:p>
                      <a:pPr marL="350838" marR="0" lvl="1" indent="-176213" algn="l">
                        <a:lnSpc>
                          <a:spcPct val="100000"/>
                        </a:lnSpc>
                        <a:spcBef>
                          <a:spcPts val="500"/>
                        </a:spcBef>
                        <a:spcAft>
                          <a:spcPts val="0"/>
                        </a:spcAft>
                        <a:buFont typeface="Wingdings" panose="05000000000000000000" pitchFamily="2" charset="2"/>
                        <a:buChar char="Ø"/>
                        <a:tabLst>
                          <a:tab pos="290513" algn="l"/>
                        </a:tabLst>
                      </a:pPr>
                      <a:r>
                        <a:rPr lang="en-US" sz="1050" b="1" i="0" u="none" strike="noStrike" kern="1200" cap="none" spc="0" normalizeH="0" baseline="0" noProof="0">
                          <a:ln>
                            <a:noFill/>
                          </a:ln>
                          <a:solidFill>
                            <a:srgbClr val="2B660F"/>
                          </a:solidFill>
                          <a:effectLst/>
                          <a:uLnTx/>
                          <a:uFillTx/>
                          <a:latin typeface="+mn-lt"/>
                          <a:ea typeface="+mn-ea"/>
                          <a:cs typeface="+mn-cs"/>
                        </a:rPr>
                        <a:t>pep+ alignment: Achieve net-zero emissions by 2050 or sooner </a:t>
                      </a:r>
                    </a:p>
                    <a:p>
                      <a:pPr marL="120650" marR="0" lvl="0" indent="-120650" algn="l">
                        <a:lnSpc>
                          <a:spcPct val="100000"/>
                        </a:lnSpc>
                        <a:spcBef>
                          <a:spcPts val="1500"/>
                        </a:spcBef>
                        <a:spcAft>
                          <a:spcPts val="0"/>
                        </a:spcAft>
                        <a:buFont typeface="Arial"/>
                        <a:buChar char="•"/>
                      </a:pPr>
                      <a:r>
                        <a:rPr lang="en-US" sz="1050" b="0" i="0" u="none" strike="noStrike" kern="1200" cap="none" spc="0" normalizeH="0" baseline="0" noProof="0">
                          <a:ln>
                            <a:noFill/>
                          </a:ln>
                          <a:solidFill>
                            <a:srgbClr val="2B660F"/>
                          </a:solidFill>
                          <a:effectLst/>
                          <a:highlight>
                            <a:srgbClr val="4FE2F3"/>
                          </a:highlight>
                          <a:uLnTx/>
                          <a:uFillTx/>
                          <a:latin typeface="+mn-lt"/>
                        </a:rPr>
                        <a:t>Goal:</a:t>
                      </a:r>
                      <a:r>
                        <a:rPr lang="en-US" sz="1050" b="0" i="0" u="none" strike="noStrike" kern="1200" cap="none" spc="0" normalizeH="0" baseline="0" noProof="0">
                          <a:ln>
                            <a:noFill/>
                          </a:ln>
                          <a:solidFill>
                            <a:srgbClr val="2B660F"/>
                          </a:solidFill>
                          <a:effectLst/>
                          <a:uLnTx/>
                          <a:uFillTx/>
                          <a:latin typeface="+mn-lt"/>
                        </a:rPr>
                        <a:t> </a:t>
                      </a:r>
                      <a:r>
                        <a:rPr lang="en-US" sz="1050" b="0" i="0" u="none" strike="noStrike" kern="1200" cap="none" spc="0" normalizeH="0" baseline="0" noProof="0">
                          <a:ln>
                            <a:noFill/>
                          </a:ln>
                          <a:solidFill>
                            <a:srgbClr val="2B660F"/>
                          </a:solidFill>
                          <a:effectLst/>
                          <a:uLnTx/>
                          <a:uFillTx/>
                          <a:latin typeface="+mn-lt"/>
                          <a:ea typeface="+mn-ea"/>
                          <a:cs typeface="+mn-cs"/>
                        </a:rPr>
                        <a:t>Reduce waste material and minimize own-brand plastic packaging by 2025</a:t>
                      </a:r>
                    </a:p>
                    <a:p>
                      <a:pPr marL="350838" marR="0" lvl="1" indent="-176213" algn="l">
                        <a:lnSpc>
                          <a:spcPct val="100000"/>
                        </a:lnSpc>
                        <a:spcBef>
                          <a:spcPts val="500"/>
                        </a:spcBef>
                        <a:spcAft>
                          <a:spcPts val="0"/>
                        </a:spcAft>
                        <a:buFont typeface="Wingdings" panose="05000000000000000000" pitchFamily="2" charset="2"/>
                        <a:buChar char="Ø"/>
                      </a:pPr>
                      <a:r>
                        <a:rPr lang="en-US" sz="1050" b="1" i="0" u="none" strike="noStrike" kern="1200" cap="none" spc="0" normalizeH="0" baseline="0" noProof="0">
                          <a:ln>
                            <a:noFill/>
                          </a:ln>
                          <a:solidFill>
                            <a:srgbClr val="2B660F"/>
                          </a:solidFill>
                          <a:effectLst/>
                          <a:uLnTx/>
                          <a:uFillTx/>
                          <a:latin typeface="+mn-lt"/>
                          <a:ea typeface="+mn-ea"/>
                          <a:cs typeface="+mn-cs"/>
                        </a:rPr>
                        <a:t>pep+ alignment: Achieve 97% or greater reusable, recyclable, or compostable (RRC) packaging by design by 2030 in our primary and secondary packaging in our key packaging markets </a:t>
                      </a:r>
                    </a:p>
                    <a:p>
                      <a:pPr marL="120650" marR="0" lvl="0" indent="-120650" algn="l">
                        <a:lnSpc>
                          <a:spcPct val="100000"/>
                        </a:lnSpc>
                        <a:spcBef>
                          <a:spcPts val="1500"/>
                        </a:spcBef>
                        <a:spcAft>
                          <a:spcPts val="0"/>
                        </a:spcAft>
                        <a:buFont typeface="Arial"/>
                        <a:buChar char="•"/>
                      </a:pPr>
                      <a:r>
                        <a:rPr lang="en-US" sz="1050" kern="1200" noProof="0">
                          <a:solidFill>
                            <a:srgbClr val="2B660F"/>
                          </a:solidFill>
                          <a:highlight>
                            <a:srgbClr val="FFC624"/>
                          </a:highlight>
                          <a:latin typeface="+mn-lt"/>
                          <a:ea typeface="+mn-ea"/>
                          <a:cs typeface="Leelawadee"/>
                        </a:rPr>
                        <a:t>Target</a:t>
                      </a:r>
                      <a:r>
                        <a:rPr lang="en-US" sz="1050" kern="1200" noProof="0">
                          <a:solidFill>
                            <a:srgbClr val="2B660F"/>
                          </a:solidFill>
                          <a:latin typeface="+mn-lt"/>
                          <a:ea typeface="+mn-ea"/>
                          <a:cs typeface="Leelawadee"/>
                        </a:rPr>
                        <a:t>: </a:t>
                      </a:r>
                      <a:r>
                        <a:rPr lang="en-US" sz="1050" b="0" i="0" u="none" strike="noStrike" kern="1200" cap="none" spc="0" normalizeH="0" baseline="0" noProof="0">
                          <a:ln>
                            <a:noFill/>
                          </a:ln>
                          <a:solidFill>
                            <a:srgbClr val="2B660F"/>
                          </a:solidFill>
                          <a:effectLst/>
                          <a:uLnTx/>
                          <a:uFillTx/>
                          <a:latin typeface="+mn-lt"/>
                          <a:ea typeface="+mn-ea"/>
                          <a:cs typeface="+mn-cs"/>
                        </a:rPr>
                        <a:t>Achieve net zero deforestation by ensuring forestry materials in own-brand products and core non-trade goods come from recycled or certified sources.</a:t>
                      </a:r>
                    </a:p>
                    <a:p>
                      <a:pPr marL="350838" marR="0" lvl="1" indent="-176213" algn="l">
                        <a:lnSpc>
                          <a:spcPct val="100000"/>
                        </a:lnSpc>
                        <a:spcBef>
                          <a:spcPts val="500"/>
                        </a:spcBef>
                        <a:spcAft>
                          <a:spcPts val="0"/>
                        </a:spcAft>
                        <a:buFont typeface="Wingdings" panose="05000000000000000000" pitchFamily="2" charset="2"/>
                        <a:buChar char="Ø"/>
                      </a:pPr>
                      <a:r>
                        <a:rPr lang="en-US" sz="1050" b="1" i="0" u="none" strike="noStrike" kern="1200" cap="none" spc="0" normalizeH="0" baseline="0" noProof="0">
                          <a:ln>
                            <a:noFill/>
                          </a:ln>
                          <a:solidFill>
                            <a:srgbClr val="2B660F"/>
                          </a:solidFill>
                          <a:effectLst/>
                          <a:uLnTx/>
                          <a:uFillTx/>
                          <a:latin typeface="+mn-lt"/>
                          <a:ea typeface="+mn-ea"/>
                          <a:cs typeface="+mn-cs"/>
                        </a:rPr>
                        <a:t>pep+ alignment: Continue to strive toward deforestation-free sourcing by 2025 and deforestation- and conversion-free sourcing by </a:t>
                      </a:r>
                      <a:br>
                        <a:rPr lang="en-US" sz="1050" b="1" i="0" u="none" strike="noStrike" kern="1200" cap="none" spc="0" normalizeH="0" baseline="0" noProof="0">
                          <a:ln>
                            <a:noFill/>
                          </a:ln>
                          <a:solidFill>
                            <a:srgbClr val="2B660F"/>
                          </a:solidFill>
                          <a:effectLst/>
                          <a:uLnTx/>
                          <a:uFillTx/>
                          <a:latin typeface="+mn-lt"/>
                          <a:ea typeface="+mn-ea"/>
                          <a:cs typeface="+mn-cs"/>
                        </a:rPr>
                      </a:br>
                      <a:r>
                        <a:rPr lang="en-US" sz="1050" b="1" i="0" u="none" strike="noStrike" kern="1200" cap="none" spc="0" normalizeH="0" baseline="0" noProof="0">
                          <a:ln>
                            <a:noFill/>
                          </a:ln>
                          <a:solidFill>
                            <a:srgbClr val="2B660F"/>
                          </a:solidFill>
                          <a:effectLst/>
                          <a:uLnTx/>
                          <a:uFillTx/>
                          <a:latin typeface="+mn-lt"/>
                          <a:ea typeface="+mn-ea"/>
                          <a:cs typeface="+mn-cs"/>
                        </a:rPr>
                        <a:t>2030 for high-risk commodities in our company-owned and -operated activities</a:t>
                      </a:r>
                    </a:p>
                  </a:txBody>
                  <a:tcPr marL="27432" marR="27432" marT="27432" marB="27432">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bl>
          </a:graphicData>
        </a:graphic>
      </p:graphicFrame>
      <p:pic>
        <p:nvPicPr>
          <p:cNvPr id="23" name="Picture 22" descr="A blue and green windmill with green arrows&#10;&#10;Description automatically generated">
            <a:extLst>
              <a:ext uri="{FF2B5EF4-FFF2-40B4-BE49-F238E27FC236}">
                <a16:creationId xmlns:a16="http://schemas.microsoft.com/office/drawing/2014/main" id="{822B0BE3-EB39-4EC0-EB10-E98BADA5753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sp>
        <p:nvSpPr>
          <p:cNvPr id="24" name="TextBox 23">
            <a:extLst>
              <a:ext uri="{FF2B5EF4-FFF2-40B4-BE49-F238E27FC236}">
                <a16:creationId xmlns:a16="http://schemas.microsoft.com/office/drawing/2014/main" id="{2B1A6ACC-A9E7-DAFB-E01F-1D1C6DFE5183}"/>
              </a:ext>
            </a:extLst>
          </p:cNvPr>
          <p:cNvSpPr txBox="1"/>
          <p:nvPr/>
        </p:nvSpPr>
        <p:spPr>
          <a:xfrm>
            <a:off x="8282940" y="6269189"/>
            <a:ext cx="3041967" cy="506261"/>
          </a:xfrm>
          <a:prstGeom prst="rect">
            <a:avLst/>
          </a:prstGeom>
          <a:solidFill>
            <a:srgbClr val="8EBC29"/>
          </a:solidFill>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a:ln>
                  <a:noFill/>
                </a:ln>
                <a:solidFill>
                  <a:schemeClr val="bg1"/>
                </a:solidFill>
                <a:effectLst/>
                <a:uLnTx/>
                <a:uFillTx/>
                <a:cs typeface="Leelawadee" panose="020B0502040204020203" pitchFamily="34" charset="-34"/>
              </a:rPr>
              <a:t>No common focus areas were identified across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a:ln>
                  <a:noFill/>
                </a:ln>
                <a:solidFill>
                  <a:schemeClr val="bg1"/>
                </a:solidFill>
                <a:effectLst/>
                <a:uLnTx/>
                <a:uFillTx/>
                <a:cs typeface="Leelawadee" panose="020B0502040204020203" pitchFamily="34" charset="-34"/>
              </a:rPr>
              <a:t>Societal and Governance (WH Smith) </a:t>
            </a:r>
            <a:br>
              <a:rPr kumimoji="0" lang="en-US" sz="1050" b="0" i="1" u="none" strike="noStrike" kern="0" cap="none" spc="0" normalizeH="0" baseline="0" noProof="0">
                <a:ln>
                  <a:noFill/>
                </a:ln>
                <a:solidFill>
                  <a:schemeClr val="bg1"/>
                </a:solidFill>
                <a:effectLst/>
                <a:uLnTx/>
                <a:uFillTx/>
                <a:cs typeface="Leelawadee" panose="020B0502040204020203" pitchFamily="34" charset="-34"/>
              </a:rPr>
            </a:br>
            <a:r>
              <a:rPr kumimoji="0" lang="en-US" sz="1050" b="0" i="1" u="none" strike="noStrike" kern="0" cap="none" spc="0" normalizeH="0" baseline="0" noProof="0">
                <a:ln>
                  <a:noFill/>
                </a:ln>
                <a:solidFill>
                  <a:schemeClr val="bg1"/>
                </a:solidFill>
                <a:effectLst/>
                <a:uLnTx/>
                <a:uFillTx/>
                <a:cs typeface="Leelawadee" panose="020B0502040204020203" pitchFamily="34" charset="-34"/>
              </a:rPr>
              <a:t>and PepsiCo.</a:t>
            </a:r>
          </a:p>
        </p:txBody>
      </p:sp>
    </p:spTree>
    <p:extLst>
      <p:ext uri="{BB962C8B-B14F-4D97-AF65-F5344CB8AC3E}">
        <p14:creationId xmlns:p14="http://schemas.microsoft.com/office/powerpoint/2010/main" val="2635155774"/>
      </p:ext>
    </p:extLst>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A30AA5-02F4-A827-E663-0B6157B10D0D}"/>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6F726065-F2E1-DC94-E440-7D6640B301B6}"/>
              </a:ext>
            </a:extLst>
          </p:cNvPr>
          <p:cNvGraphicFramePr>
            <a:graphicFrameLocks/>
          </p:cNvGraphicFramePr>
          <p:nvPr>
            <p:custDataLst>
              <p:tags r:id="rId1"/>
            </p:custDataLst>
            <p:extLst>
              <p:ext uri="{D42A27DB-BD31-4B8C-83A1-F6EECF244321}">
                <p14:modId xmlns:p14="http://schemas.microsoft.com/office/powerpoint/2010/main" val="3410935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7" name="think-cell data - do not delete" hidden="1">
                        <a:extLst>
                          <a:ext uri="{FF2B5EF4-FFF2-40B4-BE49-F238E27FC236}">
                            <a16:creationId xmlns:a16="http://schemas.microsoft.com/office/drawing/2014/main" id="{6F726065-F2E1-DC94-E440-7D6640B301B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8" name="Picture 7" descr="A black and white sign with white text&#10;&#10;AI-generated content may be incorrect.">
            <a:extLst>
              <a:ext uri="{FF2B5EF4-FFF2-40B4-BE49-F238E27FC236}">
                <a16:creationId xmlns:a16="http://schemas.microsoft.com/office/drawing/2014/main" id="{6684A85E-88F8-A10D-FD4F-5A0A55588D9C}"/>
              </a:ext>
            </a:extLst>
          </p:cNvPr>
          <p:cNvPicPr>
            <a:picLocks noChangeAspect="1"/>
          </p:cNvPicPr>
          <p:nvPr/>
        </p:nvPicPr>
        <p:blipFill>
          <a:blip r:embed="rId6"/>
          <a:stretch>
            <a:fillRect/>
          </a:stretch>
        </p:blipFill>
        <p:spPr>
          <a:xfrm>
            <a:off x="304800" y="2449576"/>
            <a:ext cx="5138058" cy="1958849"/>
          </a:xfrm>
          <a:prstGeom prst="rect">
            <a:avLst/>
          </a:prstGeom>
        </p:spPr>
      </p:pic>
    </p:spTree>
    <p:extLst>
      <p:ext uri="{BB962C8B-B14F-4D97-AF65-F5344CB8AC3E}">
        <p14:creationId xmlns:p14="http://schemas.microsoft.com/office/powerpoint/2010/main" val="3997816616"/>
      </p:ext>
    </p:extLst>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18CB84-4F5C-2D47-8C3D-668CD55CF1C9}"/>
            </a:ext>
          </a:extLst>
        </p:cNvPr>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1E544CD5-5778-2F78-2486-E11805627DAB}"/>
              </a:ext>
            </a:extLst>
          </p:cNvPr>
          <p:cNvGraphicFramePr>
            <a:graphicFrameLocks/>
          </p:cNvGraphicFramePr>
          <p:nvPr>
            <p:custDataLst>
              <p:tags r:id="rId1"/>
            </p:custDataLst>
            <p:extLst>
              <p:ext uri="{D42A27DB-BD31-4B8C-83A1-F6EECF244321}">
                <p14:modId xmlns:p14="http://schemas.microsoft.com/office/powerpoint/2010/main" val="16025932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8" name="think-cell data - do not delete" hidden="1">
                        <a:extLst>
                          <a:ext uri="{FF2B5EF4-FFF2-40B4-BE49-F238E27FC236}">
                            <a16:creationId xmlns:a16="http://schemas.microsoft.com/office/drawing/2014/main" id="{1E544CD5-5778-2F78-2486-E11805627DA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9" name="Picture Placeholder 8" descr="WinCo Foods - Wikipedia">
            <a:extLst>
              <a:ext uri="{FF2B5EF4-FFF2-40B4-BE49-F238E27FC236}">
                <a16:creationId xmlns:a16="http://schemas.microsoft.com/office/drawing/2014/main" id="{24D5280A-0C95-1E7D-C13D-D67D128C3835}"/>
              </a:ext>
            </a:extLst>
          </p:cNvPr>
          <p:cNvPicPr>
            <a:picLocks noGrp="1" noChangeAspect="1"/>
          </p:cNvPicPr>
          <p:nvPr>
            <p:ph type="pic" sz="quarter" idx="14"/>
          </p:nvPr>
        </p:nvPicPr>
        <p:blipFill rotWithShape="1">
          <a:blip r:embed="rId6"/>
          <a:srcRect l="-6296" t="-135998" r="-19631" b="-135998"/>
          <a:stretch>
            <a:fillRect/>
          </a:stretch>
        </p:blipFill>
        <p:spPr>
          <a:xfrm>
            <a:off x="0" y="0"/>
            <a:ext cx="6096000" cy="6858000"/>
          </a:xfrm>
          <a:prstGeom prst="rect">
            <a:avLst/>
          </a:prstGeom>
          <a:noFill/>
        </p:spPr>
      </p:pic>
      <p:sp>
        <p:nvSpPr>
          <p:cNvPr id="20" name="Text Placeholder 5">
            <a:extLst>
              <a:ext uri="{FF2B5EF4-FFF2-40B4-BE49-F238E27FC236}">
                <a16:creationId xmlns:a16="http://schemas.microsoft.com/office/drawing/2014/main" id="{F5B35676-BDF8-51FD-51B2-3F5B2BD8111D}"/>
              </a:ext>
            </a:extLst>
          </p:cNvPr>
          <p:cNvSpPr txBox="1">
            <a:spLocks/>
          </p:cNvSpPr>
          <p:nvPr/>
        </p:nvSpPr>
        <p:spPr>
          <a:xfrm>
            <a:off x="6400796" y="724845"/>
            <a:ext cx="5486405" cy="316592"/>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0"/>
              </a:spcBef>
              <a:buFont typeface="Arial" panose="020B0604020202020204" pitchFamily="34" charset="0"/>
              <a:buNone/>
              <a:defRPr sz="1800" kern="1200">
                <a:solidFill>
                  <a:schemeClr val="bg1"/>
                </a:solidFill>
                <a:latin typeface="+mn-lt"/>
                <a:ea typeface="+mn-ea"/>
                <a:cs typeface="+mn-cs"/>
              </a:defRPr>
            </a:lvl1pPr>
            <a:lvl2pPr marL="182880" indent="-182880" algn="l" defTabSz="914400" rtl="0" eaLnBrk="1" latinLnBrk="0" hangingPunct="1">
              <a:lnSpc>
                <a:spcPct val="100000"/>
              </a:lnSpc>
              <a:spcBef>
                <a:spcPts val="600"/>
              </a:spcBef>
              <a:buClr>
                <a:srgbClr val="2B660F"/>
              </a:buClr>
              <a:buFont typeface="Arial" panose="020B0604020202020204" pitchFamily="34" charset="0"/>
              <a:buChar char="•"/>
              <a:defRPr sz="1400" kern="1200">
                <a:solidFill>
                  <a:srgbClr val="2B660F"/>
                </a:solidFill>
                <a:latin typeface="+mn-lt"/>
                <a:ea typeface="+mn-ea"/>
                <a:cs typeface="+mn-cs"/>
              </a:defRPr>
            </a:lvl2pPr>
            <a:lvl3pPr marL="365760" indent="-182880" algn="l" defTabSz="914400" rtl="0" eaLnBrk="1" latinLnBrk="0" hangingPunct="1">
              <a:lnSpc>
                <a:spcPct val="100000"/>
              </a:lnSpc>
              <a:spcBef>
                <a:spcPts val="600"/>
              </a:spcBef>
              <a:buClr>
                <a:srgbClr val="2B660F"/>
              </a:buClr>
              <a:buFont typeface="Arial" panose="020B0604020202020204" pitchFamily="34" charset="0"/>
              <a:buChar char="–"/>
              <a:defRPr sz="1200" kern="1200">
                <a:solidFill>
                  <a:srgbClr val="2B660F"/>
                </a:solidFill>
                <a:latin typeface="+mn-lt"/>
                <a:ea typeface="+mn-ea"/>
                <a:cs typeface="+mn-cs"/>
              </a:defRPr>
            </a:lvl3pPr>
            <a:lvl4pPr marL="548640" indent="-182880" algn="l" defTabSz="914400" rtl="0" eaLnBrk="1" latinLnBrk="0" hangingPunct="1">
              <a:lnSpc>
                <a:spcPct val="100000"/>
              </a:lnSpc>
              <a:spcBef>
                <a:spcPts val="600"/>
              </a:spcBef>
              <a:buClr>
                <a:srgbClr val="2B660F"/>
              </a:buClr>
              <a:buFont typeface="Arial" panose="020B0604020202020204" pitchFamily="34" charset="0"/>
              <a:buChar char="•"/>
              <a:defRPr sz="1100" kern="1200">
                <a:solidFill>
                  <a:srgbClr val="2B660F"/>
                </a:solidFill>
                <a:latin typeface="+mn-lt"/>
                <a:ea typeface="+mn-ea"/>
                <a:cs typeface="+mn-cs"/>
              </a:defRPr>
            </a:lvl4pPr>
            <a:lvl5pPr marL="731520" indent="-182880" algn="l" defTabSz="914400" rtl="0" eaLnBrk="1" latinLnBrk="0" hangingPunct="1">
              <a:lnSpc>
                <a:spcPct val="100000"/>
              </a:lnSpc>
              <a:spcBef>
                <a:spcPts val="600"/>
              </a:spcBef>
              <a:buClr>
                <a:srgbClr val="2B660F"/>
              </a:buClr>
              <a:buFont typeface="Arial" panose="020B0604020202020204" pitchFamily="34" charset="0"/>
              <a:buChar char="–"/>
              <a:defRPr sz="1050" kern="1200">
                <a:solidFill>
                  <a:srgbClr val="2B660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200"/>
              </a:spcBef>
            </a:pPr>
            <a:endParaRPr lang="en-US" b="1">
              <a:ea typeface="Calibri"/>
              <a:cs typeface="Calibri"/>
            </a:endParaRPr>
          </a:p>
          <a:p>
            <a:pPr>
              <a:lnSpc>
                <a:spcPct val="100000"/>
              </a:lnSpc>
              <a:spcBef>
                <a:spcPts val="200"/>
              </a:spcBef>
            </a:pPr>
            <a:endParaRPr lang="en-US"/>
          </a:p>
          <a:p>
            <a:endParaRPr lang="en-US"/>
          </a:p>
        </p:txBody>
      </p:sp>
      <p:sp>
        <p:nvSpPr>
          <p:cNvPr id="21" name="Rectangle: Single Corner Rounded 20">
            <a:extLst>
              <a:ext uri="{FF2B5EF4-FFF2-40B4-BE49-F238E27FC236}">
                <a16:creationId xmlns:a16="http://schemas.microsoft.com/office/drawing/2014/main" id="{096AD26B-E4A0-926A-07F0-B7E12F88FDC7}"/>
              </a:ext>
            </a:extLst>
          </p:cNvPr>
          <p:cNvSpPr>
            <a:spLocks/>
          </p:cNvSpPr>
          <p:nvPr/>
        </p:nvSpPr>
        <p:spPr>
          <a:xfrm>
            <a:off x="6300438" y="825872"/>
            <a:ext cx="5852160" cy="66792"/>
          </a:xfrm>
          <a:prstGeom prst="round1Rect">
            <a:avLst>
              <a:gd name="adj" fmla="val 3618"/>
            </a:avLst>
          </a:prstGeom>
          <a:solidFill>
            <a:srgbClr val="0F440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182880" numCol="1" spcCol="38100" rtlCol="0" anchor="b">
            <a:noAutofit/>
          </a:bodyPr>
          <a:lstStyle/>
          <a:p>
            <a:pPr defTabSz="914400"/>
            <a:r>
              <a:rPr kumimoji="0" lang="en-US" sz="3200" b="0" i="0" u="none" strike="noStrike" kern="1200" cap="all" spc="0" normalizeH="0" baseline="0" noProof="0">
                <a:ln>
                  <a:noFill/>
                </a:ln>
                <a:solidFill>
                  <a:srgbClr val="0F440E"/>
                </a:solidFill>
                <a:effectLst/>
                <a:uLnTx/>
                <a:uFillTx/>
                <a:latin typeface="GT Pressura LCG Black"/>
                <a:ea typeface="+mj-ea"/>
                <a:cs typeface="+mj-cs"/>
              </a:rPr>
              <a:t>KEY TAKEAWAYS</a:t>
            </a:r>
            <a:endParaRPr lang="en-US" b="1">
              <a:solidFill>
                <a:srgbClr val="0F440E"/>
              </a:solidFill>
              <a:latin typeface="+mj-lt"/>
            </a:endParaRPr>
          </a:p>
        </p:txBody>
      </p:sp>
      <p:pic>
        <p:nvPicPr>
          <p:cNvPr id="22" name="Picture 21">
            <a:extLst>
              <a:ext uri="{FF2B5EF4-FFF2-40B4-BE49-F238E27FC236}">
                <a16:creationId xmlns:a16="http://schemas.microsoft.com/office/drawing/2014/main" id="{2610E9D2-D049-A5F7-BD86-407E74C4CAE2}"/>
              </a:ext>
            </a:extLst>
          </p:cNvPr>
          <p:cNvPicPr>
            <a:picLocks noChangeAspect="1"/>
          </p:cNvPicPr>
          <p:nvPr/>
        </p:nvPicPr>
        <p:blipFill>
          <a:blip r:embed="rId7"/>
          <a:srcRect l="24821" r="18929"/>
          <a:stretch>
            <a:fillRect/>
          </a:stretch>
        </p:blipFill>
        <p:spPr>
          <a:xfrm rot="16200000">
            <a:off x="2520059" y="3282059"/>
            <a:ext cx="6857999" cy="293883"/>
          </a:xfrm>
          <a:custGeom>
            <a:avLst/>
            <a:gdLst>
              <a:gd name="connsiteX0" fmla="*/ 6857999 w 6857999"/>
              <a:gd name="connsiteY0" fmla="*/ 0 h 293883"/>
              <a:gd name="connsiteX1" fmla="*/ 6857999 w 6857999"/>
              <a:gd name="connsiteY1" fmla="*/ 293883 h 293883"/>
              <a:gd name="connsiteX2" fmla="*/ 0 w 6857999"/>
              <a:gd name="connsiteY2" fmla="*/ 293883 h 293883"/>
              <a:gd name="connsiteX3" fmla="*/ 0 w 6857999"/>
              <a:gd name="connsiteY3" fmla="*/ 0 h 293883"/>
            </a:gdLst>
            <a:ahLst/>
            <a:cxnLst>
              <a:cxn ang="0">
                <a:pos x="connsiteX0" y="connsiteY0"/>
              </a:cxn>
              <a:cxn ang="0">
                <a:pos x="connsiteX1" y="connsiteY1"/>
              </a:cxn>
              <a:cxn ang="0">
                <a:pos x="connsiteX2" y="connsiteY2"/>
              </a:cxn>
              <a:cxn ang="0">
                <a:pos x="connsiteX3" y="connsiteY3"/>
              </a:cxn>
            </a:cxnLst>
            <a:rect l="l" t="t" r="r" b="b"/>
            <a:pathLst>
              <a:path w="6857999" h="293883">
                <a:moveTo>
                  <a:pt x="6857999" y="0"/>
                </a:moveTo>
                <a:lnTo>
                  <a:pt x="6857999" y="293883"/>
                </a:lnTo>
                <a:lnTo>
                  <a:pt x="0" y="293883"/>
                </a:lnTo>
                <a:lnTo>
                  <a:pt x="0" y="0"/>
                </a:lnTo>
                <a:close/>
              </a:path>
            </a:pathLst>
          </a:custGeom>
          <a:effectLst>
            <a:outerShdw blurRad="50800" dist="38100" dir="10800000" algn="r" rotWithShape="0">
              <a:prstClr val="black">
                <a:alpha val="20000"/>
              </a:prstClr>
            </a:outerShdw>
          </a:effectLst>
        </p:spPr>
      </p:pic>
      <p:sp>
        <p:nvSpPr>
          <p:cNvPr id="23" name="Rectangle: Rounded Corners 22">
            <a:extLst>
              <a:ext uri="{FF2B5EF4-FFF2-40B4-BE49-F238E27FC236}">
                <a16:creationId xmlns:a16="http://schemas.microsoft.com/office/drawing/2014/main" id="{A33F55F8-A26D-A082-AFB6-F9A1B71C5227}"/>
              </a:ext>
            </a:extLst>
          </p:cNvPr>
          <p:cNvSpPr>
            <a:spLocks/>
          </p:cNvSpPr>
          <p:nvPr/>
        </p:nvSpPr>
        <p:spPr>
          <a:xfrm rot="10800000" flipH="1" flipV="1">
            <a:off x="6300438" y="1062650"/>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pPr>
              <a:spcBef>
                <a:spcPts val="200"/>
              </a:spcBef>
              <a:defRPr/>
            </a:pPr>
            <a:r>
              <a:rPr lang="en-US" sz="2400" b="1">
                <a:solidFill>
                  <a:srgbClr val="8EBC29"/>
                </a:solidFill>
              </a:rPr>
              <a:t>No focus areas</a:t>
            </a:r>
          </a:p>
        </p:txBody>
      </p:sp>
      <p:sp>
        <p:nvSpPr>
          <p:cNvPr id="24" name="Oval 23">
            <a:extLst>
              <a:ext uri="{FF2B5EF4-FFF2-40B4-BE49-F238E27FC236}">
                <a16:creationId xmlns:a16="http://schemas.microsoft.com/office/drawing/2014/main" id="{3D8FFA16-8D29-2A5D-0B72-95C1DB6D2BCC}"/>
              </a:ext>
            </a:extLst>
          </p:cNvPr>
          <p:cNvSpPr/>
          <p:nvPr/>
        </p:nvSpPr>
        <p:spPr>
          <a:xfrm>
            <a:off x="6375234" y="1171322"/>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B4EE2A36-7D68-1697-412A-94359C460CAE}"/>
              </a:ext>
            </a:extLst>
          </p:cNvPr>
          <p:cNvSpPr>
            <a:spLocks/>
          </p:cNvSpPr>
          <p:nvPr/>
        </p:nvSpPr>
        <p:spPr>
          <a:xfrm rot="10800000" flipH="1" flipV="1">
            <a:off x="6386385" y="1711260"/>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a:spcBef>
                <a:spcPts val="200"/>
              </a:spcBef>
              <a:defRPr/>
            </a:pPr>
            <a:r>
              <a:rPr lang="en-US">
                <a:solidFill>
                  <a:schemeClr val="bg1"/>
                </a:solidFill>
              </a:rPr>
              <a:t>Despite detailed research, WinCo Foods have no public sustainability focus areas. Therefore, there are no commonalities with PepsiCo.</a:t>
            </a:r>
          </a:p>
        </p:txBody>
      </p:sp>
      <p:pic>
        <p:nvPicPr>
          <p:cNvPr id="4" name="Graphic 3">
            <a:extLst>
              <a:ext uri="{FF2B5EF4-FFF2-40B4-BE49-F238E27FC236}">
                <a16:creationId xmlns:a16="http://schemas.microsoft.com/office/drawing/2014/main" id="{B6A44CC4-C33E-35D1-2C7D-8CEC51A1DE4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375234" y="1171322"/>
            <a:ext cx="406484" cy="406484"/>
          </a:xfrm>
          <a:prstGeom prst="rect">
            <a:avLst/>
          </a:prstGeom>
        </p:spPr>
      </p:pic>
    </p:spTree>
    <p:extLst>
      <p:ext uri="{BB962C8B-B14F-4D97-AF65-F5344CB8AC3E}">
        <p14:creationId xmlns:p14="http://schemas.microsoft.com/office/powerpoint/2010/main" val="41949836"/>
      </p:ext>
    </p:extLst>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F33896-2897-A768-45A5-892BD0C470B8}"/>
            </a:ext>
          </a:extLst>
        </p:cNvPr>
        <p:cNvGrpSpPr/>
        <p:nvPr/>
      </p:nvGrpSpPr>
      <p:grpSpPr>
        <a:xfrm>
          <a:off x="0" y="0"/>
          <a:ext cx="0" cy="0"/>
          <a:chOff x="0" y="0"/>
          <a:chExt cx="0" cy="0"/>
        </a:xfrm>
      </p:grpSpPr>
      <p:pic>
        <p:nvPicPr>
          <p:cNvPr id="3" name="Picture 2" descr="A white speech bubble with black text&#10;&#10;AI-generated content may be incorrect.">
            <a:extLst>
              <a:ext uri="{FF2B5EF4-FFF2-40B4-BE49-F238E27FC236}">
                <a16:creationId xmlns:a16="http://schemas.microsoft.com/office/drawing/2014/main" id="{AD134BC3-FE4E-70D8-37ED-BCD24FD47A23}"/>
              </a:ext>
            </a:extLst>
          </p:cNvPr>
          <p:cNvPicPr>
            <a:picLocks noChangeAspect="1"/>
          </p:cNvPicPr>
          <p:nvPr/>
        </p:nvPicPr>
        <p:blipFill>
          <a:blip r:embed="rId3"/>
          <a:stretch>
            <a:fillRect/>
          </a:stretch>
        </p:blipFill>
        <p:spPr>
          <a:xfrm>
            <a:off x="304800" y="1559624"/>
            <a:ext cx="4495800" cy="3738753"/>
          </a:xfrm>
          <a:prstGeom prst="rect">
            <a:avLst/>
          </a:prstGeom>
        </p:spPr>
      </p:pic>
    </p:spTree>
    <p:extLst>
      <p:ext uri="{BB962C8B-B14F-4D97-AF65-F5344CB8AC3E}">
        <p14:creationId xmlns:p14="http://schemas.microsoft.com/office/powerpoint/2010/main" val="271817309"/>
      </p:ext>
    </p:extLst>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165E61-6A58-5A52-ACC8-8E6628FB8C4F}"/>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4A9C6C50-21C2-9CD4-A235-CC9590B621A5}"/>
              </a:ext>
            </a:extLst>
          </p:cNvPr>
          <p:cNvGraphicFramePr>
            <a:graphicFrameLocks/>
          </p:cNvGraphicFramePr>
          <p:nvPr>
            <p:custDataLst>
              <p:tags r:id="rId1"/>
            </p:custDataLst>
            <p:extLst>
              <p:ext uri="{D42A27DB-BD31-4B8C-83A1-F6EECF244321}">
                <p14:modId xmlns:p14="http://schemas.microsoft.com/office/powerpoint/2010/main" val="41248603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5" name="think-cell data - do not delete" hidden="1">
                        <a:extLst>
                          <a:ext uri="{FF2B5EF4-FFF2-40B4-BE49-F238E27FC236}">
                            <a16:creationId xmlns:a16="http://schemas.microsoft.com/office/drawing/2014/main" id="{4A9C6C50-21C2-9CD4-A235-CC9590B621A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7" name="Picture 2" descr="Yum! Brands - Wikipedia">
            <a:extLst>
              <a:ext uri="{FF2B5EF4-FFF2-40B4-BE49-F238E27FC236}">
                <a16:creationId xmlns:a16="http://schemas.microsoft.com/office/drawing/2014/main" id="{33169F50-D822-F543-8D1A-E30EC0973888}"/>
              </a:ext>
            </a:extLst>
          </p:cNvPr>
          <p:cNvPicPr>
            <a:picLocks noGrp="1" noChangeAspect="1" noChangeArrowheads="1"/>
          </p:cNvPicPr>
          <p:nvPr>
            <p:ph type="pic" sz="quarter" idx="14"/>
          </p:nvPr>
        </p:nvPicPr>
        <p:blipFill rotWithShape="1">
          <a:blip r:embed="rId6">
            <a:extLst>
              <a:ext uri="{28A0092B-C50C-407E-A947-70E740481C1C}">
                <a14:useLocalDpi xmlns:a14="http://schemas.microsoft.com/office/drawing/2010/main" val="0"/>
              </a:ext>
            </a:extLst>
          </a:blip>
          <a:srcRect l="-12646" t="-37826" r="-15415" b="-35056"/>
          <a:stretch>
            <a:fillRect/>
          </a:stretch>
        </p:blipFill>
        <p:spPr bwMode="auto">
          <a:xfrm>
            <a:off x="0" y="0"/>
            <a:ext cx="609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Single Corner Rounded 17">
            <a:extLst>
              <a:ext uri="{FF2B5EF4-FFF2-40B4-BE49-F238E27FC236}">
                <a16:creationId xmlns:a16="http://schemas.microsoft.com/office/drawing/2014/main" id="{9CE5AC78-3EFF-F5E2-95E7-476FA38CB6DA}"/>
              </a:ext>
            </a:extLst>
          </p:cNvPr>
          <p:cNvSpPr>
            <a:spLocks/>
          </p:cNvSpPr>
          <p:nvPr/>
        </p:nvSpPr>
        <p:spPr>
          <a:xfrm>
            <a:off x="6300438" y="825872"/>
            <a:ext cx="5852160" cy="66792"/>
          </a:xfrm>
          <a:prstGeom prst="round1Rect">
            <a:avLst>
              <a:gd name="adj" fmla="val 3618"/>
            </a:avLst>
          </a:prstGeom>
          <a:solidFill>
            <a:srgbClr val="0F440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182880" numCol="1" spcCol="38100" rtlCol="0" anchor="b">
            <a:noAutofit/>
          </a:bodyPr>
          <a:lstStyle/>
          <a:p>
            <a:pPr defTabSz="914400"/>
            <a:r>
              <a:rPr kumimoji="0" lang="en-US" sz="3200" b="0" i="0" u="none" strike="noStrike" kern="1200" cap="all" spc="0" normalizeH="0" baseline="0" noProof="0">
                <a:ln>
                  <a:noFill/>
                </a:ln>
                <a:solidFill>
                  <a:srgbClr val="0F440E"/>
                </a:solidFill>
                <a:effectLst/>
                <a:uLnTx/>
                <a:uFillTx/>
                <a:latin typeface="GT Pressura LCG Black"/>
                <a:ea typeface="+mj-ea"/>
                <a:cs typeface="+mj-cs"/>
              </a:rPr>
              <a:t>KEY TAKEAWAYS</a:t>
            </a:r>
            <a:endParaRPr lang="en-US" b="1">
              <a:solidFill>
                <a:srgbClr val="0F440E"/>
              </a:solidFill>
              <a:latin typeface="+mj-lt"/>
            </a:endParaRPr>
          </a:p>
        </p:txBody>
      </p:sp>
      <p:pic>
        <p:nvPicPr>
          <p:cNvPr id="19" name="Picture 18">
            <a:extLst>
              <a:ext uri="{FF2B5EF4-FFF2-40B4-BE49-F238E27FC236}">
                <a16:creationId xmlns:a16="http://schemas.microsoft.com/office/drawing/2014/main" id="{812D755F-E26D-BAC9-D9FB-4BA73735A884}"/>
              </a:ext>
            </a:extLst>
          </p:cNvPr>
          <p:cNvPicPr>
            <a:picLocks noChangeAspect="1"/>
          </p:cNvPicPr>
          <p:nvPr/>
        </p:nvPicPr>
        <p:blipFill>
          <a:blip r:embed="rId7"/>
          <a:srcRect l="24821" r="18929"/>
          <a:stretch>
            <a:fillRect/>
          </a:stretch>
        </p:blipFill>
        <p:spPr>
          <a:xfrm rot="16200000">
            <a:off x="2520059" y="3282059"/>
            <a:ext cx="6857999" cy="293883"/>
          </a:xfrm>
          <a:custGeom>
            <a:avLst/>
            <a:gdLst>
              <a:gd name="connsiteX0" fmla="*/ 6857999 w 6857999"/>
              <a:gd name="connsiteY0" fmla="*/ 0 h 293883"/>
              <a:gd name="connsiteX1" fmla="*/ 6857999 w 6857999"/>
              <a:gd name="connsiteY1" fmla="*/ 293883 h 293883"/>
              <a:gd name="connsiteX2" fmla="*/ 0 w 6857999"/>
              <a:gd name="connsiteY2" fmla="*/ 293883 h 293883"/>
              <a:gd name="connsiteX3" fmla="*/ 0 w 6857999"/>
              <a:gd name="connsiteY3" fmla="*/ 0 h 293883"/>
            </a:gdLst>
            <a:ahLst/>
            <a:cxnLst>
              <a:cxn ang="0">
                <a:pos x="connsiteX0" y="connsiteY0"/>
              </a:cxn>
              <a:cxn ang="0">
                <a:pos x="connsiteX1" y="connsiteY1"/>
              </a:cxn>
              <a:cxn ang="0">
                <a:pos x="connsiteX2" y="connsiteY2"/>
              </a:cxn>
              <a:cxn ang="0">
                <a:pos x="connsiteX3" y="connsiteY3"/>
              </a:cxn>
            </a:cxnLst>
            <a:rect l="l" t="t" r="r" b="b"/>
            <a:pathLst>
              <a:path w="6857999" h="293883">
                <a:moveTo>
                  <a:pt x="6857999" y="0"/>
                </a:moveTo>
                <a:lnTo>
                  <a:pt x="6857999" y="293883"/>
                </a:lnTo>
                <a:lnTo>
                  <a:pt x="0" y="293883"/>
                </a:lnTo>
                <a:lnTo>
                  <a:pt x="0" y="0"/>
                </a:lnTo>
                <a:close/>
              </a:path>
            </a:pathLst>
          </a:custGeom>
          <a:effectLst>
            <a:outerShdw blurRad="50800" dist="38100" dir="10800000" algn="r" rotWithShape="0">
              <a:prstClr val="black">
                <a:alpha val="20000"/>
              </a:prstClr>
            </a:outerShdw>
          </a:effectLst>
        </p:spPr>
      </p:pic>
      <p:sp>
        <p:nvSpPr>
          <p:cNvPr id="20" name="Rectangle: Rounded Corners 19">
            <a:extLst>
              <a:ext uri="{FF2B5EF4-FFF2-40B4-BE49-F238E27FC236}">
                <a16:creationId xmlns:a16="http://schemas.microsoft.com/office/drawing/2014/main" id="{558EFB79-652F-5E88-72F5-C96F367A4067}"/>
              </a:ext>
            </a:extLst>
          </p:cNvPr>
          <p:cNvSpPr>
            <a:spLocks/>
          </p:cNvSpPr>
          <p:nvPr/>
        </p:nvSpPr>
        <p:spPr>
          <a:xfrm rot="10800000" flipH="1" flipV="1">
            <a:off x="6300438" y="1062650"/>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pPr>
              <a:spcBef>
                <a:spcPts val="200"/>
              </a:spcBef>
              <a:defRPr/>
            </a:pPr>
            <a:r>
              <a:rPr lang="en-US" sz="2400" b="1">
                <a:solidFill>
                  <a:srgbClr val="8EBC29"/>
                </a:solidFill>
              </a:rPr>
              <a:t>Virgin plastics</a:t>
            </a:r>
          </a:p>
        </p:txBody>
      </p:sp>
      <p:sp>
        <p:nvSpPr>
          <p:cNvPr id="21" name="Oval 20">
            <a:extLst>
              <a:ext uri="{FF2B5EF4-FFF2-40B4-BE49-F238E27FC236}">
                <a16:creationId xmlns:a16="http://schemas.microsoft.com/office/drawing/2014/main" id="{40D8D1AC-8EC4-7DFD-1CC4-B68FECE38144}"/>
              </a:ext>
            </a:extLst>
          </p:cNvPr>
          <p:cNvSpPr/>
          <p:nvPr/>
        </p:nvSpPr>
        <p:spPr>
          <a:xfrm>
            <a:off x="6375234" y="1171322"/>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C97C8DEA-9EAF-48C3-FA59-7DFA8C492080}"/>
              </a:ext>
            </a:extLst>
          </p:cNvPr>
          <p:cNvSpPr>
            <a:spLocks/>
          </p:cNvSpPr>
          <p:nvPr/>
        </p:nvSpPr>
        <p:spPr>
          <a:xfrm rot="10800000" flipH="1" flipV="1">
            <a:off x="6386385" y="1711260"/>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a:defRPr/>
            </a:pPr>
            <a:r>
              <a:rPr lang="en-US">
                <a:solidFill>
                  <a:schemeClr val="bg1"/>
                </a:solidFill>
              </a:rPr>
              <a:t>Yum! and PepsiCo both have timebound targets</a:t>
            </a:r>
            <a:br>
              <a:rPr lang="en-US">
                <a:solidFill>
                  <a:schemeClr val="bg1"/>
                </a:solidFill>
              </a:rPr>
            </a:br>
            <a:r>
              <a:rPr lang="en-US">
                <a:solidFill>
                  <a:schemeClr val="bg1"/>
                </a:solidFill>
              </a:rPr>
              <a:t>to reduce use of virgin plastics.</a:t>
            </a:r>
          </a:p>
        </p:txBody>
      </p:sp>
      <p:sp>
        <p:nvSpPr>
          <p:cNvPr id="23" name="Rectangle: Rounded Corners 22">
            <a:extLst>
              <a:ext uri="{FF2B5EF4-FFF2-40B4-BE49-F238E27FC236}">
                <a16:creationId xmlns:a16="http://schemas.microsoft.com/office/drawing/2014/main" id="{51D48665-AFDA-ADC8-30A2-0D1A0195A75B}"/>
              </a:ext>
            </a:extLst>
          </p:cNvPr>
          <p:cNvSpPr>
            <a:spLocks/>
          </p:cNvSpPr>
          <p:nvPr/>
        </p:nvSpPr>
        <p:spPr>
          <a:xfrm rot="10800000" flipH="1" flipV="1">
            <a:off x="6300438" y="3667989"/>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pPr>
              <a:spcBef>
                <a:spcPts val="200"/>
              </a:spcBef>
              <a:defRPr/>
            </a:pPr>
            <a:r>
              <a:rPr lang="en-US" sz="2400" b="1">
                <a:solidFill>
                  <a:srgbClr val="8EBC29"/>
                </a:solidFill>
              </a:rPr>
              <a:t>Circular packaging</a:t>
            </a:r>
          </a:p>
        </p:txBody>
      </p:sp>
      <p:sp>
        <p:nvSpPr>
          <p:cNvPr id="24" name="Rectangle: Rounded Corners 23">
            <a:extLst>
              <a:ext uri="{FF2B5EF4-FFF2-40B4-BE49-F238E27FC236}">
                <a16:creationId xmlns:a16="http://schemas.microsoft.com/office/drawing/2014/main" id="{F74716FD-D8A8-139C-C2DD-815B0DACFE69}"/>
              </a:ext>
            </a:extLst>
          </p:cNvPr>
          <p:cNvSpPr>
            <a:spLocks/>
          </p:cNvSpPr>
          <p:nvPr/>
        </p:nvSpPr>
        <p:spPr>
          <a:xfrm rot="10800000" flipH="1" flipV="1">
            <a:off x="6386385" y="4281323"/>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a:defRPr/>
            </a:pPr>
            <a:r>
              <a:rPr lang="en-US">
                <a:solidFill>
                  <a:schemeClr val="bg1"/>
                </a:solidFill>
              </a:rPr>
              <a:t>Both have targets to ensure consumer-facing packaging is reusable, recyclable or compostable. </a:t>
            </a:r>
          </a:p>
        </p:txBody>
      </p:sp>
      <p:sp>
        <p:nvSpPr>
          <p:cNvPr id="25" name="Oval 24">
            <a:extLst>
              <a:ext uri="{FF2B5EF4-FFF2-40B4-BE49-F238E27FC236}">
                <a16:creationId xmlns:a16="http://schemas.microsoft.com/office/drawing/2014/main" id="{CD4DC383-E9EF-BC18-3ACA-B16EE392983E}"/>
              </a:ext>
            </a:extLst>
          </p:cNvPr>
          <p:cNvSpPr/>
          <p:nvPr/>
        </p:nvSpPr>
        <p:spPr>
          <a:xfrm>
            <a:off x="6375234" y="3785645"/>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747D3F22-DE89-75F1-C854-FE0CD84E7A0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32926" y="3843336"/>
            <a:ext cx="291101" cy="291101"/>
          </a:xfrm>
          <a:prstGeom prst="rect">
            <a:avLst/>
          </a:prstGeom>
        </p:spPr>
      </p:pic>
      <p:pic>
        <p:nvPicPr>
          <p:cNvPr id="6" name="Graphic 5">
            <a:extLst>
              <a:ext uri="{FF2B5EF4-FFF2-40B4-BE49-F238E27FC236}">
                <a16:creationId xmlns:a16="http://schemas.microsoft.com/office/drawing/2014/main" id="{37BB809D-E9D0-BEC9-DDC4-EDFAD4B62E4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426038" y="1222126"/>
            <a:ext cx="304876" cy="304876"/>
          </a:xfrm>
          <a:prstGeom prst="rect">
            <a:avLst/>
          </a:prstGeom>
        </p:spPr>
      </p:pic>
    </p:spTree>
    <p:extLst>
      <p:ext uri="{BB962C8B-B14F-4D97-AF65-F5344CB8AC3E}">
        <p14:creationId xmlns:p14="http://schemas.microsoft.com/office/powerpoint/2010/main" val="2634965487"/>
      </p:ext>
    </p:extLst>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B6A5E8-B888-C148-5E20-E2EDFFE40651}"/>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595F4258-61D5-5143-FA79-EDEBBF35281B}"/>
              </a:ext>
            </a:extLst>
          </p:cNvPr>
          <p:cNvGraphicFramePr>
            <a:graphicFrameLocks/>
          </p:cNvGraphicFramePr>
          <p:nvPr>
            <p:custDataLst>
              <p:tags r:id="rId1"/>
            </p:custDataLst>
            <p:extLst>
              <p:ext uri="{D42A27DB-BD31-4B8C-83A1-F6EECF244321}">
                <p14:modId xmlns:p14="http://schemas.microsoft.com/office/powerpoint/2010/main" val="19904658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2" name="think-cell data - do not delete" hidden="1">
                        <a:extLst>
                          <a:ext uri="{FF2B5EF4-FFF2-40B4-BE49-F238E27FC236}">
                            <a16:creationId xmlns:a16="http://schemas.microsoft.com/office/drawing/2014/main" id="{595F4258-61D5-5143-FA79-EDEBBF35281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Title 7">
            <a:extLst>
              <a:ext uri="{FF2B5EF4-FFF2-40B4-BE49-F238E27FC236}">
                <a16:creationId xmlns:a16="http://schemas.microsoft.com/office/drawing/2014/main" id="{DD40B6A8-DDF6-A845-464F-BF8749494BDA}"/>
              </a:ext>
            </a:extLst>
          </p:cNvPr>
          <p:cNvSpPr>
            <a:spLocks noGrp="1"/>
          </p:cNvSpPr>
          <p:nvPr>
            <p:ph type="title"/>
          </p:nvPr>
        </p:nvSpPr>
        <p:spPr>
          <a:xfrm>
            <a:off x="304800" y="247650"/>
            <a:ext cx="11585575" cy="968375"/>
          </a:xfrm>
        </p:spPr>
        <p:txBody>
          <a:bodyPr vert="horz" rIns="0"/>
          <a:lstStyle/>
          <a:p>
            <a:pPr lvl="0"/>
            <a:r>
              <a:rPr lang="en-US" sz="3000"/>
              <a:t>YUM’S SUSTAINABILITY FOCUS AREAS</a:t>
            </a:r>
            <a:br>
              <a:rPr lang="en-US" sz="3000"/>
            </a:br>
            <a:r>
              <a:rPr lang="en-US" sz="1800" i="1"/>
              <a:t>And how these focus areas align with pep+ pillars</a:t>
            </a:r>
          </a:p>
        </p:txBody>
      </p:sp>
      <p:pic>
        <p:nvPicPr>
          <p:cNvPr id="15" name="Picture 2">
            <a:extLst>
              <a:ext uri="{FF2B5EF4-FFF2-40B4-BE49-F238E27FC236}">
                <a16:creationId xmlns:a16="http://schemas.microsoft.com/office/drawing/2014/main" id="{9FAECCCE-CEB0-EDA7-DFA9-DA3E6A54BF2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74420" y="116367"/>
            <a:ext cx="1112780" cy="936346"/>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Top Corners Rounded 16">
            <a:extLst>
              <a:ext uri="{FF2B5EF4-FFF2-40B4-BE49-F238E27FC236}">
                <a16:creationId xmlns:a16="http://schemas.microsoft.com/office/drawing/2014/main" id="{12BC96A4-ACD0-B635-BDA1-DB27774EABB9}"/>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8" name="Table 4">
            <a:extLst>
              <a:ext uri="{FF2B5EF4-FFF2-40B4-BE49-F238E27FC236}">
                <a16:creationId xmlns:a16="http://schemas.microsoft.com/office/drawing/2014/main" id="{A280DF7B-74E6-99E0-07C3-DBCE8AB95E65}"/>
              </a:ext>
            </a:extLst>
          </p:cNvPr>
          <p:cNvGraphicFramePr>
            <a:graphicFrameLocks noGrp="1"/>
          </p:cNvGraphicFramePr>
          <p:nvPr>
            <p:extLst>
              <p:ext uri="{D42A27DB-BD31-4B8C-83A1-F6EECF244321}">
                <p14:modId xmlns:p14="http://schemas.microsoft.com/office/powerpoint/2010/main" val="2488614959"/>
              </p:ext>
            </p:extLst>
          </p:nvPr>
        </p:nvGraphicFramePr>
        <p:xfrm>
          <a:off x="-7620" y="1148230"/>
          <a:ext cx="11986260" cy="5025684"/>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3332480">
                  <a:extLst>
                    <a:ext uri="{9D8B030D-6E8A-4147-A177-3AD203B41FA5}">
                      <a16:colId xmlns:a16="http://schemas.microsoft.com/office/drawing/2014/main" val="2382844442"/>
                    </a:ext>
                  </a:extLst>
                </a:gridCol>
                <a:gridCol w="3332480">
                  <a:extLst>
                    <a:ext uri="{9D8B030D-6E8A-4147-A177-3AD203B41FA5}">
                      <a16:colId xmlns:a16="http://schemas.microsoft.com/office/drawing/2014/main" val="957515009"/>
                    </a:ext>
                  </a:extLst>
                </a:gridCol>
                <a:gridCol w="3332480">
                  <a:extLst>
                    <a:ext uri="{9D8B030D-6E8A-4147-A177-3AD203B41FA5}">
                      <a16:colId xmlns:a16="http://schemas.microsoft.com/office/drawing/2014/main" val="2353111847"/>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ts val="1575"/>
                        </a:lnSpc>
                      </a:pPr>
                      <a:r>
                        <a:rPr lang="en-US" sz="1200" b="1" i="0" noProof="0">
                          <a:solidFill>
                            <a:schemeClr val="bg1"/>
                          </a:solidFill>
                          <a:effectLst/>
                          <a:latin typeface="+mn-lt"/>
                          <a:cs typeface="Leelawadee"/>
                        </a:rPr>
                        <a:t>Planet</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ts val="1575"/>
                        </a:lnSpc>
                      </a:pPr>
                      <a:r>
                        <a:rPr lang="en-US" sz="1200" b="1" i="0" noProof="0">
                          <a:solidFill>
                            <a:schemeClr val="bg1"/>
                          </a:solidFill>
                          <a:effectLst/>
                          <a:latin typeface="+mn-lt"/>
                          <a:cs typeface="Leelawadee"/>
                        </a:rPr>
                        <a:t>People</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ts val="1575"/>
                        </a:lnSpc>
                      </a:pPr>
                      <a:r>
                        <a:rPr lang="en-US" sz="1200" b="1" i="0" noProof="0">
                          <a:solidFill>
                            <a:schemeClr val="bg1"/>
                          </a:solidFill>
                          <a:effectLst/>
                          <a:latin typeface="+mn-lt"/>
                          <a:cs typeface="Leelawadee"/>
                        </a:rPr>
                        <a:t>Food</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1097280">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954F07"/>
                          </a:solidFill>
                          <a:latin typeface="+mj-lt"/>
                          <a:ea typeface="+mn-ea"/>
                          <a:cs typeface="Leelawadee"/>
                        </a:rPr>
                        <a:t>POSITIVE </a:t>
                      </a:r>
                      <a:br>
                        <a:rPr lang="en-US" sz="1400" kern="1200">
                          <a:solidFill>
                            <a:srgbClr val="954F07"/>
                          </a:solidFill>
                          <a:latin typeface="+mj-lt"/>
                          <a:ea typeface="+mn-ea"/>
                          <a:cs typeface="Leelawadee"/>
                        </a:rPr>
                      </a:br>
                      <a:r>
                        <a:rPr lang="en-US" sz="1400" kern="1200">
                          <a:solidFill>
                            <a:srgbClr val="954F07"/>
                          </a:solidFill>
                          <a:latin typeface="+mj-lt"/>
                          <a:ea typeface="+mn-ea"/>
                          <a:cs typeface="Leelawadee"/>
                        </a:rPr>
                        <a:t>AGRICULTURE</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9F0A"/>
                    </a:solidFill>
                  </a:tcPr>
                </a:tc>
                <a:tc>
                  <a:txBody>
                    <a:bodyPr/>
                    <a:lstStyle/>
                    <a:p>
                      <a:pPr marL="120650" indent="-120650">
                        <a:buFont typeface="Arial" panose="020B0604020202020204" pitchFamily="34" charset="0"/>
                        <a:buChar char="•"/>
                      </a:pPr>
                      <a:r>
                        <a:rPr lang="en-US" sz="1050" kern="1200" noProof="0">
                          <a:solidFill>
                            <a:srgbClr val="2B660F"/>
                          </a:solidFill>
                          <a:highlight>
                            <a:srgbClr val="4FE2F3"/>
                          </a:highlight>
                          <a:latin typeface="+mn-lt"/>
                          <a:ea typeface="+mn-ea"/>
                          <a:cs typeface="Leelawadee"/>
                        </a:rPr>
                        <a:t>Goal:</a:t>
                      </a:r>
                      <a:r>
                        <a:rPr lang="en-US" sz="1050" noProof="0">
                          <a:solidFill>
                            <a:srgbClr val="2B660F"/>
                          </a:solidFill>
                          <a:latin typeface="+mn-lt"/>
                          <a:cs typeface="Leelawadee"/>
                        </a:rPr>
                        <a:t> Strive to end natural forest loss and degradation by 2030</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a:ln>
                            <a:noFill/>
                          </a:ln>
                          <a:solidFill>
                            <a:srgbClr val="2B660F"/>
                          </a:solidFill>
                          <a:effectLst/>
                          <a:uLnTx/>
                          <a:uFillTx/>
                          <a:latin typeface="+mn-lt"/>
                          <a:ea typeface="+mn-ea"/>
                          <a:cs typeface="Leelawadee"/>
                        </a:rPr>
                        <a:t>Not a focus area for the customer.</a:t>
                      </a:r>
                      <a:endParaRPr kumimoji="0" lang="en-US" sz="1050" b="0" i="0" u="none" strike="noStrike" kern="1200" cap="none" spc="0" normalizeH="0" baseline="0" noProof="0">
                        <a:ln>
                          <a:noFill/>
                        </a:ln>
                        <a:solidFill>
                          <a:srgbClr val="2B660F"/>
                        </a:solidFill>
                        <a:effectLst/>
                        <a:uLnTx/>
                        <a:uFillTx/>
                        <a:latin typeface="+mn-lt"/>
                        <a:ea typeface="+mn-ea"/>
                        <a:cs typeface="Leelawadee"/>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a:ln>
                            <a:noFill/>
                          </a:ln>
                          <a:solidFill>
                            <a:srgbClr val="2B660F"/>
                          </a:solidFill>
                          <a:effectLst/>
                          <a:uLnTx/>
                          <a:uFillTx/>
                          <a:latin typeface="+mn-lt"/>
                          <a:ea typeface="+mn-ea"/>
                          <a:cs typeface="Leelawadee"/>
                        </a:rPr>
                        <a:t>Not a focus area for the customer.</a:t>
                      </a:r>
                      <a:endParaRPr kumimoji="0" lang="en-US" sz="1050" b="0" i="0" u="none" strike="noStrike" kern="1200" cap="none" spc="0" normalizeH="0" baseline="0" noProof="0">
                        <a:ln>
                          <a:noFill/>
                        </a:ln>
                        <a:solidFill>
                          <a:srgbClr val="2B660F"/>
                        </a:solidFill>
                        <a:effectLst/>
                        <a:uLnTx/>
                        <a:uFillTx/>
                        <a:latin typeface="+mn-lt"/>
                        <a:ea typeface="+mn-ea"/>
                        <a:cs typeface="Leelawadee"/>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3680881">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marR="0" lvl="0" indent="-1206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noProof="0">
                          <a:solidFill>
                            <a:srgbClr val="2B660F"/>
                          </a:solidFill>
                          <a:highlight>
                            <a:srgbClr val="FFC624"/>
                          </a:highlight>
                          <a:latin typeface="+mn-lt"/>
                          <a:cs typeface="Leelawadee"/>
                        </a:rPr>
                        <a:t>Target:</a:t>
                      </a:r>
                      <a:r>
                        <a:rPr lang="en-US" sz="1050" noProof="0">
                          <a:solidFill>
                            <a:srgbClr val="2B660F"/>
                          </a:solidFill>
                          <a:latin typeface="+mn-lt"/>
                          <a:cs typeface="Leelawadee"/>
                        </a:rPr>
                        <a:t> Reduce Scope 1 and 2 emissions by 46% by 2030 compared to 2019</a:t>
                      </a:r>
                    </a:p>
                    <a:p>
                      <a:pPr marL="120650" marR="0" lvl="0" indent="-120650"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r>
                        <a:rPr lang="en-US" sz="1050" noProof="0">
                          <a:solidFill>
                            <a:srgbClr val="2B660F"/>
                          </a:solidFill>
                          <a:highlight>
                            <a:srgbClr val="FFC624"/>
                          </a:highlight>
                          <a:latin typeface="+mn-lt"/>
                          <a:cs typeface="Leelawadee"/>
                        </a:rPr>
                        <a:t>Target:</a:t>
                      </a:r>
                      <a:r>
                        <a:rPr lang="en-US" sz="1050" noProof="0">
                          <a:solidFill>
                            <a:srgbClr val="2B660F"/>
                          </a:solidFill>
                          <a:latin typeface="+mn-lt"/>
                          <a:cs typeface="Leelawadee"/>
                        </a:rPr>
                        <a:t> Reduce Scope 3 emissions by 46% on a </a:t>
                      </a:r>
                      <a:br>
                        <a:rPr lang="en-US" sz="1050" noProof="0">
                          <a:solidFill>
                            <a:srgbClr val="2B660F"/>
                          </a:solidFill>
                          <a:latin typeface="+mn-lt"/>
                          <a:cs typeface="Leelawadee"/>
                        </a:rPr>
                      </a:br>
                      <a:r>
                        <a:rPr lang="en-US" sz="1050" noProof="0">
                          <a:solidFill>
                            <a:srgbClr val="2B660F"/>
                          </a:solidFill>
                          <a:latin typeface="+mn-lt"/>
                          <a:cs typeface="Leelawadee"/>
                        </a:rPr>
                        <a:t>per-restaurant basis by 2030 compared to 2019</a:t>
                      </a:r>
                    </a:p>
                    <a:p>
                      <a:pPr marL="120650" marR="0" lvl="0" indent="-120650"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r>
                        <a:rPr lang="en-US" sz="1050" noProof="0">
                          <a:solidFill>
                            <a:srgbClr val="2B660F"/>
                          </a:solidFill>
                          <a:highlight>
                            <a:srgbClr val="FFC624"/>
                          </a:highlight>
                          <a:latin typeface="+mn-lt"/>
                          <a:cs typeface="Leelawadee"/>
                        </a:rPr>
                        <a:t>Target:</a:t>
                      </a:r>
                      <a:r>
                        <a:rPr lang="en-US" sz="1050" noProof="0">
                          <a:solidFill>
                            <a:srgbClr val="2B660F"/>
                          </a:solidFill>
                          <a:latin typeface="+mn-lt"/>
                          <a:cs typeface="Leelawadee"/>
                        </a:rPr>
                        <a:t> Reduce food loss waste by 50% in accordance </a:t>
                      </a:r>
                      <a:br>
                        <a:rPr lang="en-US" sz="1050" noProof="0">
                          <a:solidFill>
                            <a:srgbClr val="2B660F"/>
                          </a:solidFill>
                          <a:latin typeface="+mn-lt"/>
                          <a:cs typeface="Leelawadee"/>
                        </a:rPr>
                      </a:br>
                      <a:r>
                        <a:rPr lang="en-US" sz="1050" noProof="0">
                          <a:solidFill>
                            <a:srgbClr val="2B660F"/>
                          </a:solidFill>
                          <a:latin typeface="+mn-lt"/>
                          <a:cs typeface="Leelawadee"/>
                        </a:rPr>
                        <a:t>with U.S. Food Loss and Waste 2030 Champions by 2030</a:t>
                      </a:r>
                    </a:p>
                    <a:p>
                      <a:pPr marL="120650" marR="0" lvl="0" indent="-120650"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r>
                        <a:rPr lang="en-US" sz="1050" noProof="0">
                          <a:solidFill>
                            <a:srgbClr val="2B660F"/>
                          </a:solidFill>
                          <a:highlight>
                            <a:srgbClr val="FFC624"/>
                          </a:highlight>
                          <a:latin typeface="+mn-lt"/>
                          <a:cs typeface="Leelawadee"/>
                        </a:rPr>
                        <a:t>Target:</a:t>
                      </a:r>
                      <a:r>
                        <a:rPr lang="en-US" sz="1050" noProof="0">
                          <a:solidFill>
                            <a:srgbClr val="2B660F"/>
                          </a:solidFill>
                          <a:latin typeface="+mn-lt"/>
                          <a:cs typeface="Leelawadee"/>
                        </a:rPr>
                        <a:t> Reduce average water withdrawals from </a:t>
                      </a:r>
                      <a:br>
                        <a:rPr lang="en-US" sz="1050" noProof="0">
                          <a:solidFill>
                            <a:srgbClr val="2B660F"/>
                          </a:solidFill>
                          <a:latin typeface="+mn-lt"/>
                          <a:cs typeface="Leelawadee"/>
                        </a:rPr>
                      </a:br>
                      <a:r>
                        <a:rPr lang="en-US" sz="1050" noProof="0">
                          <a:solidFill>
                            <a:srgbClr val="2B660F"/>
                          </a:solidFill>
                          <a:latin typeface="+mn-lt"/>
                          <a:cs typeface="Leelawadee"/>
                        </a:rPr>
                        <a:t>company-owned restaurants by 10%, by 2025 compared with 2017 levels</a:t>
                      </a:r>
                    </a:p>
                    <a:p>
                      <a:pPr marL="120650" marR="0" lvl="0" indent="-120650"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r>
                        <a:rPr lang="en-US" sz="1050" noProof="0">
                          <a:solidFill>
                            <a:srgbClr val="2B660F"/>
                          </a:solidFill>
                          <a:highlight>
                            <a:srgbClr val="FFC624"/>
                          </a:highlight>
                          <a:latin typeface="+mn-lt"/>
                          <a:cs typeface="Leelawadee"/>
                        </a:rPr>
                        <a:t>Target:</a:t>
                      </a:r>
                      <a:r>
                        <a:rPr lang="en-US" sz="1050" noProof="0">
                          <a:solidFill>
                            <a:srgbClr val="2B660F"/>
                          </a:solidFill>
                          <a:latin typeface="+mn-lt"/>
                          <a:cs typeface="Leelawadee"/>
                        </a:rPr>
                        <a:t> Eliminate unnecessary plastics across all brands </a:t>
                      </a:r>
                      <a:br>
                        <a:rPr lang="en-US" sz="1050" noProof="0">
                          <a:solidFill>
                            <a:srgbClr val="2B660F"/>
                          </a:solidFill>
                          <a:latin typeface="+mn-lt"/>
                          <a:cs typeface="Leelawadee"/>
                        </a:rPr>
                      </a:br>
                      <a:r>
                        <a:rPr lang="en-US" sz="1050" noProof="0">
                          <a:solidFill>
                            <a:srgbClr val="2B660F"/>
                          </a:solidFill>
                          <a:latin typeface="+mn-lt"/>
                          <a:cs typeface="Leelawadee"/>
                        </a:rPr>
                        <a:t>by 2025</a:t>
                      </a:r>
                    </a:p>
                    <a:p>
                      <a:pPr marL="120650" marR="0" lvl="0" indent="-120650"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r>
                        <a:rPr lang="en-US" sz="1050" noProof="0">
                          <a:solidFill>
                            <a:srgbClr val="2B660F"/>
                          </a:solidFill>
                          <a:highlight>
                            <a:srgbClr val="FFC624"/>
                          </a:highlight>
                          <a:latin typeface="+mn-lt"/>
                          <a:cs typeface="Leelawadee"/>
                        </a:rPr>
                        <a:t>Target:</a:t>
                      </a:r>
                      <a:r>
                        <a:rPr lang="en-US" sz="1050" noProof="0">
                          <a:solidFill>
                            <a:srgbClr val="2B660F"/>
                          </a:solidFill>
                          <a:latin typeface="+mn-lt"/>
                          <a:cs typeface="Leelawadee"/>
                        </a:rPr>
                        <a:t> Reduce virgin plastic content by 10% by 2025 </a:t>
                      </a:r>
                      <a:br>
                        <a:rPr lang="en-US" sz="1050" noProof="0">
                          <a:solidFill>
                            <a:srgbClr val="2B660F"/>
                          </a:solidFill>
                          <a:latin typeface="+mn-lt"/>
                          <a:cs typeface="Leelawadee"/>
                        </a:rPr>
                      </a:br>
                      <a:r>
                        <a:rPr lang="en-US" sz="1050" noProof="0">
                          <a:solidFill>
                            <a:srgbClr val="2B660F"/>
                          </a:solidFill>
                          <a:latin typeface="+mn-lt"/>
                          <a:cs typeface="Leelawadee"/>
                        </a:rPr>
                        <a:t>across all brands</a:t>
                      </a:r>
                    </a:p>
                    <a:p>
                      <a:pPr marL="120650" marR="0" lvl="0" indent="-120650"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r>
                        <a:rPr lang="en-US" sz="1050" noProof="0">
                          <a:solidFill>
                            <a:srgbClr val="2B660F"/>
                          </a:solidFill>
                          <a:highlight>
                            <a:srgbClr val="FFC624"/>
                          </a:highlight>
                          <a:latin typeface="+mn-lt"/>
                          <a:cs typeface="Leelawadee"/>
                        </a:rPr>
                        <a:t>Target:</a:t>
                      </a:r>
                      <a:r>
                        <a:rPr lang="en-US" sz="1050" noProof="0">
                          <a:solidFill>
                            <a:srgbClr val="2B660F"/>
                          </a:solidFill>
                          <a:latin typeface="+mn-lt"/>
                          <a:cs typeface="Leelawadee"/>
                        </a:rPr>
                        <a:t> Move consumer-facing plastic packaging to be reusable, recyclable or compostable by 2025 across all brands</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indent="-120650">
                        <a:spcBef>
                          <a:spcPts val="800"/>
                        </a:spcBef>
                        <a:buClr>
                          <a:srgbClr val="000000"/>
                        </a:buClr>
                        <a:buFont typeface="Arial,Sans-Serif" panose="020B0604020202020204" pitchFamily="34" charset="0"/>
                        <a:buChar char="•"/>
                      </a:pPr>
                      <a:r>
                        <a:rPr lang="en-US" sz="1050" b="0" i="0" u="none" strike="noStrike" noProof="0">
                          <a:solidFill>
                            <a:srgbClr val="2B660F"/>
                          </a:solidFill>
                          <a:highlight>
                            <a:srgbClr val="FFC624"/>
                          </a:highlight>
                          <a:latin typeface="+mn-lt"/>
                        </a:rPr>
                        <a:t>Target:</a:t>
                      </a:r>
                      <a:r>
                        <a:rPr lang="en-US" sz="1050" b="0" i="0" u="none" strike="noStrike" noProof="0">
                          <a:solidFill>
                            <a:srgbClr val="2B660F"/>
                          </a:solidFill>
                          <a:latin typeface="+mn-lt"/>
                        </a:rPr>
                        <a:t> Unlock opportunity for employees, frontline workers and communities around the world by investing $100 million over five years to remove barriers to equity and inclusion, education and entrepreneurship</a:t>
                      </a:r>
                    </a:p>
                    <a:p>
                      <a:pPr marL="120650" lvl="0" indent="-120650">
                        <a:spcBef>
                          <a:spcPts val="800"/>
                        </a:spcBef>
                        <a:buClr>
                          <a:srgbClr val="000000"/>
                        </a:buClr>
                        <a:buFont typeface="Arial,Sans-Serif" panose="020B0604020202020204" pitchFamily="34" charset="0"/>
                        <a:buChar char="•"/>
                      </a:pPr>
                      <a:r>
                        <a:rPr lang="en-US" sz="1050" b="0" i="0" u="none" strike="noStrike" noProof="0">
                          <a:solidFill>
                            <a:srgbClr val="2B660F"/>
                          </a:solidFill>
                          <a:highlight>
                            <a:srgbClr val="FFC624"/>
                          </a:highlight>
                          <a:latin typeface="+mn-lt"/>
                        </a:rPr>
                        <a:t>Target:</a:t>
                      </a:r>
                      <a:r>
                        <a:rPr lang="en-US" sz="1050" b="0" i="0" u="none" strike="noStrike" noProof="0">
                          <a:solidFill>
                            <a:srgbClr val="2B660F"/>
                          </a:solidFill>
                          <a:latin typeface="+mn-lt"/>
                        </a:rPr>
                        <a:t> Achieve gender parity in leadership globally by 2030 in alignment with Paradigm for Parity</a:t>
                      </a:r>
                    </a:p>
                    <a:p>
                      <a:pPr marL="120650" lvl="0" indent="-120650">
                        <a:spcBef>
                          <a:spcPts val="800"/>
                        </a:spcBef>
                        <a:buFont typeface="Arial" panose="020B0604020202020204" pitchFamily="34" charset="0"/>
                        <a:buChar char="•"/>
                      </a:pPr>
                      <a:r>
                        <a:rPr lang="en-US" sz="1050" kern="1200" noProof="0">
                          <a:solidFill>
                            <a:srgbClr val="2B660F"/>
                          </a:solidFill>
                          <a:highlight>
                            <a:srgbClr val="4FE2F3"/>
                          </a:highlight>
                          <a:latin typeface="+mn-lt"/>
                          <a:ea typeface="+mn-ea"/>
                          <a:cs typeface="Leelawadee"/>
                        </a:rPr>
                        <a:t>Goal</a:t>
                      </a:r>
                      <a:r>
                        <a:rPr lang="en-US" sz="1050" noProof="0">
                          <a:solidFill>
                            <a:srgbClr val="2B660F"/>
                          </a:solidFill>
                          <a:highlight>
                            <a:srgbClr val="4FE2F3"/>
                          </a:highlight>
                          <a:latin typeface="+mn-lt"/>
                          <a:cs typeface="Leelawadee"/>
                        </a:rPr>
                        <a:t>:</a:t>
                      </a:r>
                      <a:r>
                        <a:rPr lang="en-US" sz="1050" noProof="0">
                          <a:solidFill>
                            <a:srgbClr val="2B660F"/>
                          </a:solidFill>
                          <a:latin typeface="+mn-lt"/>
                          <a:cs typeface="Leelawadee"/>
                        </a:rPr>
                        <a:t> Measure employee engagement</a:t>
                      </a:r>
                    </a:p>
                    <a:p>
                      <a:pPr marL="120650" indent="-120650">
                        <a:spcBef>
                          <a:spcPts val="800"/>
                        </a:spcBef>
                        <a:buFont typeface="Arial" panose="020B0604020202020204" pitchFamily="34" charset="0"/>
                        <a:buChar char="•"/>
                      </a:pPr>
                      <a:r>
                        <a:rPr lang="en-US" sz="1050" noProof="0">
                          <a:solidFill>
                            <a:srgbClr val="2B660F"/>
                          </a:solidFill>
                          <a:highlight>
                            <a:srgbClr val="4FE2F3"/>
                          </a:highlight>
                          <a:latin typeface="+mn-lt"/>
                          <a:cs typeface="Leelawadee" panose="020B0502040204020203" pitchFamily="34" charset="-34"/>
                        </a:rPr>
                        <a:t>Goal:</a:t>
                      </a:r>
                      <a:r>
                        <a:rPr lang="en-US" sz="1050" noProof="0">
                          <a:solidFill>
                            <a:srgbClr val="2B660F"/>
                          </a:solidFill>
                          <a:latin typeface="+mn-lt"/>
                          <a:cs typeface="Leelawadee" panose="020B0502040204020203" pitchFamily="34" charset="-34"/>
                        </a:rPr>
                        <a:t> Address guidelines for working conditions through Global Code of Conduct and Supplier Code of Conduct consistent with frameworks such as those of the International </a:t>
                      </a:r>
                      <a:r>
                        <a:rPr lang="en-US" sz="1050" noProof="0" err="1">
                          <a:solidFill>
                            <a:srgbClr val="2B660F"/>
                          </a:solidFill>
                          <a:latin typeface="+mn-lt"/>
                          <a:cs typeface="Leelawadee" panose="020B0502040204020203" pitchFamily="34" charset="-34"/>
                        </a:rPr>
                        <a:t>Labour</a:t>
                      </a:r>
                      <a:r>
                        <a:rPr lang="en-US" sz="1050" noProof="0">
                          <a:solidFill>
                            <a:srgbClr val="2B660F"/>
                          </a:solidFill>
                          <a:latin typeface="+mn-lt"/>
                          <a:cs typeface="Leelawadee" panose="020B0502040204020203" pitchFamily="34" charset="-34"/>
                        </a:rPr>
                        <a:t> Organization and the United Nations Guiding Principles on Human Rights</a:t>
                      </a:r>
                    </a:p>
                    <a:p>
                      <a:pPr marL="120650" lvl="0" indent="-120650">
                        <a:spcBef>
                          <a:spcPts val="800"/>
                        </a:spcBef>
                        <a:buFont typeface="Arial" panose="020B0604020202020204" pitchFamily="34" charset="0"/>
                        <a:buChar char="•"/>
                      </a:pPr>
                      <a:r>
                        <a:rPr lang="en-US" sz="1050" b="0" i="0" u="none" strike="noStrike" noProof="0">
                          <a:solidFill>
                            <a:srgbClr val="2B660F"/>
                          </a:solidFill>
                          <a:highlight>
                            <a:srgbClr val="4FE2F3"/>
                          </a:highlight>
                          <a:latin typeface="+mn-lt"/>
                        </a:rPr>
                        <a:t>Goal:</a:t>
                      </a:r>
                      <a:r>
                        <a:rPr lang="en-US" sz="1050" b="0" i="0" u="none" strike="noStrike" noProof="0">
                          <a:solidFill>
                            <a:srgbClr val="2B660F"/>
                          </a:solidFill>
                          <a:latin typeface="+mn-lt"/>
                        </a:rPr>
                        <a:t> Donate food and funds to help local and global communities</a:t>
                      </a:r>
                      <a:endParaRPr lang="en-US" sz="1050" noProof="0">
                        <a:solidFill>
                          <a:srgbClr val="2B660F"/>
                        </a:solidFill>
                        <a:latin typeface="+mn-lt"/>
                        <a:cs typeface="Leelawadee"/>
                      </a:endParaRP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indent="-120650">
                        <a:buFont typeface="Arial" panose="020B0604020202020204" pitchFamily="34" charset="0"/>
                        <a:buChar char="•"/>
                      </a:pPr>
                      <a:r>
                        <a:rPr lang="en-US" sz="1050" noProof="0">
                          <a:solidFill>
                            <a:srgbClr val="2B660F"/>
                          </a:solidFill>
                          <a:highlight>
                            <a:srgbClr val="FFC624"/>
                          </a:highlight>
                          <a:latin typeface="+mn-lt"/>
                          <a:cs typeface="Leelawadee" panose="020B0502040204020203" pitchFamily="34" charset="-34"/>
                        </a:rPr>
                        <a:t>Target:</a:t>
                      </a:r>
                      <a:r>
                        <a:rPr lang="en-US" sz="1050" noProof="0">
                          <a:solidFill>
                            <a:srgbClr val="2B660F"/>
                          </a:solidFill>
                          <a:latin typeface="+mn-lt"/>
                          <a:cs typeface="Leelawadee" panose="020B0502040204020203" pitchFamily="34" charset="-34"/>
                        </a:rPr>
                        <a:t> Transition to 100% Global Food Safety Initiative (GFSI) Recognized Certification for all suppliers and distributors</a:t>
                      </a: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bl>
          </a:graphicData>
        </a:graphic>
      </p:graphicFrame>
      <p:pic>
        <p:nvPicPr>
          <p:cNvPr id="19" name="Picture 18" descr="A logo of a leaf in a circle&#10;&#10;Description automatically generated">
            <a:extLst>
              <a:ext uri="{FF2B5EF4-FFF2-40B4-BE49-F238E27FC236}">
                <a16:creationId xmlns:a16="http://schemas.microsoft.com/office/drawing/2014/main" id="{1B7CFF97-83F7-FE4E-DE9C-4278360A7A6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pic>
        <p:nvPicPr>
          <p:cNvPr id="20" name="Picture 19" descr="A blue and green windmill with green arrows&#10;&#10;Description automatically generated">
            <a:extLst>
              <a:ext uri="{FF2B5EF4-FFF2-40B4-BE49-F238E27FC236}">
                <a16:creationId xmlns:a16="http://schemas.microsoft.com/office/drawing/2014/main" id="{7EF2BA7A-AEE2-6D93-477E-670ACE8B5EF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7884" y="2956884"/>
            <a:ext cx="556204" cy="604020"/>
          </a:xfrm>
          <a:prstGeom prst="rect">
            <a:avLst/>
          </a:prstGeom>
        </p:spPr>
      </p:pic>
    </p:spTree>
    <p:extLst>
      <p:ext uri="{BB962C8B-B14F-4D97-AF65-F5344CB8AC3E}">
        <p14:creationId xmlns:p14="http://schemas.microsoft.com/office/powerpoint/2010/main" val="573093014"/>
      </p:ext>
    </p:extLst>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7DB596-B2DC-7838-1B84-6E1E86433069}"/>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B490E006-BD08-9313-46FD-3E81DDB1140C}"/>
              </a:ext>
            </a:extLst>
          </p:cNvPr>
          <p:cNvGraphicFramePr>
            <a:graphicFrameLocks noChangeAspect="1"/>
          </p:cNvGraphicFramePr>
          <p:nvPr>
            <p:custDataLst>
              <p:tags r:id="rId1"/>
            </p:custDataLst>
            <p:extLst>
              <p:ext uri="{D42A27DB-BD31-4B8C-83A1-F6EECF244321}">
                <p14:modId xmlns:p14="http://schemas.microsoft.com/office/powerpoint/2010/main" val="14015861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2" name="think-cell data - do not delete" hidden="1">
                        <a:extLst>
                          <a:ext uri="{FF2B5EF4-FFF2-40B4-BE49-F238E27FC236}">
                            <a16:creationId xmlns:a16="http://schemas.microsoft.com/office/drawing/2014/main" id="{B490E006-BD08-9313-46FD-3E81DDB1140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Title 5">
            <a:extLst>
              <a:ext uri="{FF2B5EF4-FFF2-40B4-BE49-F238E27FC236}">
                <a16:creationId xmlns:a16="http://schemas.microsoft.com/office/drawing/2014/main" id="{6850ECF6-048E-4C33-9EC6-A9EF41190D76}"/>
              </a:ext>
            </a:extLst>
          </p:cNvPr>
          <p:cNvSpPr>
            <a:spLocks noGrp="1"/>
          </p:cNvSpPr>
          <p:nvPr>
            <p:ph type="title"/>
          </p:nvPr>
        </p:nvSpPr>
        <p:spPr>
          <a:xfrm>
            <a:off x="304800" y="247650"/>
            <a:ext cx="11585575" cy="968375"/>
          </a:xfrm>
        </p:spPr>
        <p:txBody>
          <a:bodyPr vert="horz" rIns="0"/>
          <a:lstStyle/>
          <a:p>
            <a:pPr lvl="0"/>
            <a:r>
              <a:rPr lang="en-US" sz="3000"/>
              <a:t>YUM’S SUSTAINABILITY FOCUS AREAS</a:t>
            </a:r>
            <a:br>
              <a:rPr lang="en-US"/>
            </a:br>
            <a:r>
              <a:rPr lang="en-US" sz="1800" i="1"/>
              <a:t>And how these focus areas align with pep+ pillars</a:t>
            </a:r>
          </a:p>
        </p:txBody>
      </p:sp>
      <p:pic>
        <p:nvPicPr>
          <p:cNvPr id="12" name="Picture 2">
            <a:extLst>
              <a:ext uri="{FF2B5EF4-FFF2-40B4-BE49-F238E27FC236}">
                <a16:creationId xmlns:a16="http://schemas.microsoft.com/office/drawing/2014/main" id="{8417F815-2A91-B6AC-8B00-F0AF7851F9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74420" y="116367"/>
            <a:ext cx="1112780" cy="936346"/>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Top Corners Rounded 12">
            <a:extLst>
              <a:ext uri="{FF2B5EF4-FFF2-40B4-BE49-F238E27FC236}">
                <a16:creationId xmlns:a16="http://schemas.microsoft.com/office/drawing/2014/main" id="{1CFF6A4F-328B-DA4E-88B4-33163C480B6B}"/>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 name="Table 4">
            <a:extLst>
              <a:ext uri="{FF2B5EF4-FFF2-40B4-BE49-F238E27FC236}">
                <a16:creationId xmlns:a16="http://schemas.microsoft.com/office/drawing/2014/main" id="{E8A3FB6E-2FDF-E61A-9D59-47B5433F5DAD}"/>
              </a:ext>
            </a:extLst>
          </p:cNvPr>
          <p:cNvGraphicFramePr>
            <a:graphicFrameLocks noGrp="1"/>
          </p:cNvGraphicFramePr>
          <p:nvPr>
            <p:extLst>
              <p:ext uri="{D42A27DB-BD31-4B8C-83A1-F6EECF244321}">
                <p14:modId xmlns:p14="http://schemas.microsoft.com/office/powerpoint/2010/main" val="3338644837"/>
              </p:ext>
            </p:extLst>
          </p:nvPr>
        </p:nvGraphicFramePr>
        <p:xfrm>
          <a:off x="-7620" y="1148230"/>
          <a:ext cx="11986260" cy="5025684"/>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3332480">
                  <a:extLst>
                    <a:ext uri="{9D8B030D-6E8A-4147-A177-3AD203B41FA5}">
                      <a16:colId xmlns:a16="http://schemas.microsoft.com/office/drawing/2014/main" val="2382844442"/>
                    </a:ext>
                  </a:extLst>
                </a:gridCol>
                <a:gridCol w="3332480">
                  <a:extLst>
                    <a:ext uri="{9D8B030D-6E8A-4147-A177-3AD203B41FA5}">
                      <a16:colId xmlns:a16="http://schemas.microsoft.com/office/drawing/2014/main" val="957515009"/>
                    </a:ext>
                  </a:extLst>
                </a:gridCol>
                <a:gridCol w="3332480">
                  <a:extLst>
                    <a:ext uri="{9D8B030D-6E8A-4147-A177-3AD203B41FA5}">
                      <a16:colId xmlns:a16="http://schemas.microsoft.com/office/drawing/2014/main" val="2353111847"/>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ts val="1575"/>
                        </a:lnSpc>
                      </a:pPr>
                      <a:r>
                        <a:rPr lang="en-US" sz="1200" b="1" i="0" noProof="0">
                          <a:solidFill>
                            <a:schemeClr val="bg1"/>
                          </a:solidFill>
                          <a:effectLst/>
                          <a:latin typeface="+mn-lt"/>
                          <a:cs typeface="Leelawadee"/>
                        </a:rPr>
                        <a:t>Planet</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ts val="1575"/>
                        </a:lnSpc>
                      </a:pPr>
                      <a:r>
                        <a:rPr lang="en-US" sz="1200" b="1" i="0" noProof="0">
                          <a:solidFill>
                            <a:schemeClr val="bg1"/>
                          </a:solidFill>
                          <a:effectLst/>
                          <a:latin typeface="+mn-lt"/>
                          <a:cs typeface="Leelawadee"/>
                        </a:rPr>
                        <a:t>People</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ts val="1575"/>
                        </a:lnSpc>
                      </a:pPr>
                      <a:r>
                        <a:rPr lang="en-US" sz="1200" b="1" i="0" noProof="0">
                          <a:solidFill>
                            <a:schemeClr val="bg1"/>
                          </a:solidFill>
                          <a:effectLst/>
                          <a:latin typeface="+mn-lt"/>
                          <a:cs typeface="Leelawadee"/>
                        </a:rPr>
                        <a:t>Food</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4778161">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922F11"/>
                          </a:solidFill>
                          <a:latin typeface="+mj-lt"/>
                          <a:ea typeface="+mn-ea"/>
                          <a:cs typeface="Leelawadee"/>
                        </a:rPr>
                        <a:t>POSITIVE </a:t>
                      </a:r>
                      <a:br>
                        <a:rPr lang="en-US" sz="1400" kern="1200">
                          <a:solidFill>
                            <a:srgbClr val="922F11"/>
                          </a:solidFill>
                          <a:latin typeface="+mj-lt"/>
                          <a:ea typeface="+mn-ea"/>
                          <a:cs typeface="Leelawadee"/>
                        </a:rPr>
                      </a:br>
                      <a:r>
                        <a:rPr lang="en-US" sz="1400" kern="1200">
                          <a:solidFill>
                            <a:srgbClr val="922F11"/>
                          </a:solidFill>
                          <a:latin typeface="+mj-lt"/>
                          <a:ea typeface="+mn-ea"/>
                          <a:cs typeface="Leelawadee"/>
                        </a:rPr>
                        <a:t>CHOICES</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E6D27"/>
                    </a:solidFill>
                  </a:tcPr>
                </a:tc>
                <a:tc>
                  <a:txBody>
                    <a:bodyPr/>
                    <a:lstStyle/>
                    <a:p>
                      <a:pPr marL="0" indent="0" algn="ctr">
                        <a:buFont typeface="Arial" panose="020B0604020202020204" pitchFamily="34" charset="0"/>
                        <a:buNone/>
                      </a:pPr>
                      <a:r>
                        <a:rPr lang="en-GB" sz="1050" i="1" noProof="0">
                          <a:solidFill>
                            <a:srgbClr val="2B660F"/>
                          </a:solidFill>
                          <a:latin typeface="+mn-lt"/>
                          <a:cs typeface="Leelawadee"/>
                        </a:rPr>
                        <a:t>Not a focus area for the customer.</a:t>
                      </a:r>
                      <a:endParaRPr lang="en-US" sz="1050" i="1" noProof="0">
                        <a:solidFill>
                          <a:srgbClr val="2B660F"/>
                        </a:solidFill>
                        <a:latin typeface="+mn-lt"/>
                        <a:cs typeface="Leelawadee"/>
                      </a:endParaRPr>
                    </a:p>
                  </a:txBody>
                  <a:tcPr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buFont typeface="Arial" panose="020B0604020202020204" pitchFamily="34" charset="0"/>
                        <a:buNone/>
                      </a:pPr>
                      <a:r>
                        <a:rPr lang="en-GB" sz="1050" i="1" noProof="0">
                          <a:solidFill>
                            <a:srgbClr val="2B660F"/>
                          </a:solidFill>
                          <a:latin typeface="+mn-lt"/>
                          <a:cs typeface="Leelawadee"/>
                        </a:rPr>
                        <a:t>Not a focus area for the customer.</a:t>
                      </a:r>
                      <a:endParaRPr lang="en-US" sz="1050" i="1" noProof="0">
                        <a:solidFill>
                          <a:srgbClr val="2B660F"/>
                        </a:solidFill>
                        <a:latin typeface="+mn-lt"/>
                        <a:cs typeface="Leelawadee"/>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71450" indent="-171450" algn="l">
                        <a:buClr>
                          <a:schemeClr val="tx1"/>
                        </a:buClr>
                        <a:buFont typeface="Arial" panose="020B0604020202020204" pitchFamily="34" charset="0"/>
                        <a:buChar char="•"/>
                      </a:pPr>
                      <a:r>
                        <a:rPr lang="en-US" sz="1050" noProof="0">
                          <a:solidFill>
                            <a:srgbClr val="2B660F"/>
                          </a:solidFill>
                          <a:highlight>
                            <a:srgbClr val="FFC624"/>
                          </a:highlight>
                          <a:latin typeface="+mn-lt"/>
                          <a:cs typeface="Leelawadee"/>
                        </a:rPr>
                        <a:t>Target:</a:t>
                      </a:r>
                      <a:r>
                        <a:rPr lang="en-US" sz="1050" noProof="0">
                          <a:solidFill>
                            <a:srgbClr val="2B660F"/>
                          </a:solidFill>
                          <a:latin typeface="+mn-lt"/>
                          <a:cs typeface="Leelawadee"/>
                        </a:rPr>
                        <a:t> Ensure 50% of permanent menu food options across main dishes, combos and sides will offer </a:t>
                      </a:r>
                      <a:br>
                        <a:rPr lang="en-US" sz="1050" noProof="0">
                          <a:solidFill>
                            <a:srgbClr val="2B660F"/>
                          </a:solidFill>
                          <a:latin typeface="+mn-lt"/>
                          <a:cs typeface="Leelawadee"/>
                        </a:rPr>
                      </a:br>
                      <a:r>
                        <a:rPr lang="en-US" sz="1050" noProof="0">
                          <a:solidFill>
                            <a:srgbClr val="2B660F"/>
                          </a:solidFill>
                          <a:latin typeface="+mn-lt"/>
                          <a:cs typeface="Leelawadee"/>
                        </a:rPr>
                        <a:t>lower-calorie options to be consistent with </a:t>
                      </a:r>
                      <a:br>
                        <a:rPr lang="en-US" sz="1050" noProof="0">
                          <a:solidFill>
                            <a:srgbClr val="2B660F"/>
                          </a:solidFill>
                          <a:latin typeface="+mn-lt"/>
                          <a:cs typeface="Leelawadee"/>
                        </a:rPr>
                      </a:br>
                      <a:r>
                        <a:rPr lang="en-US" sz="1050" noProof="0" err="1">
                          <a:solidFill>
                            <a:srgbClr val="2B660F"/>
                          </a:solidFill>
                          <a:latin typeface="+mn-lt"/>
                          <a:cs typeface="Leelawadee"/>
                        </a:rPr>
                        <a:t>Yum!’s</a:t>
                      </a:r>
                      <a:r>
                        <a:rPr lang="en-US" sz="1050" noProof="0">
                          <a:solidFill>
                            <a:srgbClr val="2B660F"/>
                          </a:solidFill>
                          <a:latin typeface="+mn-lt"/>
                          <a:cs typeface="Leelawadee"/>
                        </a:rPr>
                        <a:t> Nutrition Strategy &amp; Policy that aligns with the World Health Organization and the Dietary Guidelines </a:t>
                      </a:r>
                      <a:br>
                        <a:rPr lang="en-US" sz="1050" noProof="0">
                          <a:solidFill>
                            <a:srgbClr val="2B660F"/>
                          </a:solidFill>
                          <a:latin typeface="+mn-lt"/>
                          <a:cs typeface="Leelawadee"/>
                        </a:rPr>
                      </a:br>
                      <a:r>
                        <a:rPr lang="en-US" sz="1050" noProof="0">
                          <a:solidFill>
                            <a:srgbClr val="2B660F"/>
                          </a:solidFill>
                          <a:latin typeface="+mn-lt"/>
                          <a:cs typeface="Leelawadee"/>
                        </a:rPr>
                        <a:t>for Americans by 2030</a:t>
                      </a:r>
                    </a:p>
                    <a:p>
                      <a:pPr marL="171450" indent="-171450" algn="l">
                        <a:spcBef>
                          <a:spcPts val="1000"/>
                        </a:spcBef>
                        <a:buClr>
                          <a:schemeClr val="tx1"/>
                        </a:buClr>
                        <a:buFont typeface="Arial" panose="020B0604020202020204" pitchFamily="34" charset="0"/>
                        <a:buChar char="•"/>
                      </a:pPr>
                      <a:r>
                        <a:rPr lang="en-US" sz="1050" noProof="0">
                          <a:solidFill>
                            <a:srgbClr val="2B660F"/>
                          </a:solidFill>
                          <a:highlight>
                            <a:srgbClr val="FFC624"/>
                          </a:highlight>
                          <a:latin typeface="+mn-lt"/>
                          <a:cs typeface="Leelawadee"/>
                        </a:rPr>
                        <a:t>Target:</a:t>
                      </a:r>
                      <a:r>
                        <a:rPr lang="en-US" sz="1050" noProof="0">
                          <a:solidFill>
                            <a:srgbClr val="2B660F"/>
                          </a:solidFill>
                          <a:latin typeface="+mn-lt"/>
                          <a:cs typeface="Leelawadee"/>
                        </a:rPr>
                        <a:t> Remove artificial colors, artificial flavors and partially hydrogenated oils (PHOs) from core food ingredients globally, as part of continued clean labeling efforts by 2025</a:t>
                      </a:r>
                    </a:p>
                    <a:p>
                      <a:pPr marL="171450" lvl="0" indent="-171450" algn="l">
                        <a:spcBef>
                          <a:spcPts val="1000"/>
                        </a:spcBef>
                        <a:buClr>
                          <a:schemeClr val="tx1"/>
                        </a:buClr>
                        <a:buFont typeface="Arial" panose="020B0604020202020204" pitchFamily="34" charset="0"/>
                        <a:buChar char="•"/>
                      </a:pPr>
                      <a:r>
                        <a:rPr lang="en-US" sz="1050" kern="1200" noProof="0">
                          <a:solidFill>
                            <a:srgbClr val="2B660F"/>
                          </a:solidFill>
                          <a:highlight>
                            <a:srgbClr val="4FE2F3"/>
                          </a:highlight>
                          <a:latin typeface="+mn-lt"/>
                          <a:ea typeface="+mn-ea"/>
                          <a:cs typeface="Leelawadee"/>
                        </a:rPr>
                        <a:t>Goal</a:t>
                      </a:r>
                      <a:r>
                        <a:rPr lang="en-US" sz="1050" b="0" i="0" u="none" strike="noStrike" noProof="0">
                          <a:solidFill>
                            <a:srgbClr val="2B660F"/>
                          </a:solidFill>
                          <a:highlight>
                            <a:srgbClr val="4FE2F3"/>
                          </a:highlight>
                          <a:latin typeface="+mn-lt"/>
                        </a:rPr>
                        <a:t>:</a:t>
                      </a:r>
                      <a:r>
                        <a:rPr lang="en-US" sz="1050" b="0" i="0" u="none" strike="noStrike" noProof="0">
                          <a:solidFill>
                            <a:srgbClr val="2B660F"/>
                          </a:solidFill>
                          <a:latin typeface="+mn-lt"/>
                        </a:rPr>
                        <a:t> Ensure high quality standards are being maintained across employee health, product handling, ingredient and product management and prevention of cross-contamination through regular food safety audits</a:t>
                      </a:r>
                      <a:endParaRPr lang="en-US" sz="1050" noProof="0">
                        <a:solidFill>
                          <a:srgbClr val="2B660F"/>
                        </a:solidFill>
                        <a:latin typeface="+mn-lt"/>
                        <a:cs typeface="Leelawadee"/>
                      </a:endParaRP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bl>
          </a:graphicData>
        </a:graphic>
      </p:graphicFrame>
      <p:pic>
        <p:nvPicPr>
          <p:cNvPr id="18" name="Picture 17" descr="A logo of a hand and a globe&#10;&#10;Description automatically generated">
            <a:extLst>
              <a:ext uri="{FF2B5EF4-FFF2-40B4-BE49-F238E27FC236}">
                <a16:creationId xmlns:a16="http://schemas.microsoft.com/office/drawing/2014/main" id="{6B80CBA3-74A8-5018-1E15-544431C1549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25147" y="1836221"/>
            <a:ext cx="536916" cy="583072"/>
          </a:xfrm>
          <a:prstGeom prst="rect">
            <a:avLst/>
          </a:prstGeom>
        </p:spPr>
      </p:pic>
    </p:spTree>
    <p:extLst>
      <p:ext uri="{BB962C8B-B14F-4D97-AF65-F5344CB8AC3E}">
        <p14:creationId xmlns:p14="http://schemas.microsoft.com/office/powerpoint/2010/main" val="30822357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C6141E-FC50-9B8E-A4F6-21AEFCD0D0D4}"/>
            </a:ext>
          </a:extLst>
        </p:cNvPr>
        <p:cNvGrpSpPr/>
        <p:nvPr/>
      </p:nvGrpSpPr>
      <p:grpSpPr>
        <a:xfrm>
          <a:off x="0" y="0"/>
          <a:ext cx="0" cy="0"/>
          <a:chOff x="0" y="0"/>
          <a:chExt cx="0" cy="0"/>
        </a:xfrm>
      </p:grpSpPr>
      <p:graphicFrame>
        <p:nvGraphicFramePr>
          <p:cNvPr id="17" name="think-cell data - do not delete" hidden="1">
            <a:extLst>
              <a:ext uri="{FF2B5EF4-FFF2-40B4-BE49-F238E27FC236}">
                <a16:creationId xmlns:a16="http://schemas.microsoft.com/office/drawing/2014/main" id="{556BC5EB-8DEB-B8E1-E708-CDB4039CEAE9}"/>
              </a:ext>
            </a:extLst>
          </p:cNvPr>
          <p:cNvGraphicFramePr>
            <a:graphicFrameLocks/>
          </p:cNvGraphicFramePr>
          <p:nvPr>
            <p:custDataLst>
              <p:tags r:id="rId1"/>
            </p:custDataLst>
            <p:extLst>
              <p:ext uri="{D42A27DB-BD31-4B8C-83A1-F6EECF244321}">
                <p14:modId xmlns:p14="http://schemas.microsoft.com/office/powerpoint/2010/main" val="12468067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17" name="think-cell data - do not delete" hidden="1">
                        <a:extLst>
                          <a:ext uri="{FF2B5EF4-FFF2-40B4-BE49-F238E27FC236}">
                            <a16:creationId xmlns:a16="http://schemas.microsoft.com/office/drawing/2014/main" id="{556BC5EB-8DEB-B8E1-E708-CDB4039CEAE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B75A7041-33A4-AE0A-6C85-988B3E04739D}"/>
              </a:ext>
            </a:extLst>
          </p:cNvPr>
          <p:cNvSpPr>
            <a:spLocks noGrp="1"/>
          </p:cNvSpPr>
          <p:nvPr>
            <p:ph type="title"/>
          </p:nvPr>
        </p:nvSpPr>
        <p:spPr>
          <a:xfrm>
            <a:off x="304798" y="246888"/>
            <a:ext cx="11585448" cy="969264"/>
          </a:xfrm>
        </p:spPr>
        <p:txBody>
          <a:bodyPr vert="horz" rIns="0"/>
          <a:lstStyle/>
          <a:p>
            <a:pPr lvl="0"/>
            <a:r>
              <a:rPr lang="en-US" sz="3000"/>
              <a:t>ARAMARK’S SUSTAINABILITY FOCUS AREAS</a:t>
            </a:r>
            <a:br>
              <a:rPr lang="en-US" sz="3000"/>
            </a:br>
            <a:r>
              <a:rPr lang="en-US" sz="1800" i="1"/>
              <a:t>And how these focus areas align with pep+ pillars</a:t>
            </a:r>
          </a:p>
        </p:txBody>
      </p:sp>
      <p:pic>
        <p:nvPicPr>
          <p:cNvPr id="8" name="Picture 7">
            <a:extLst>
              <a:ext uri="{FF2B5EF4-FFF2-40B4-BE49-F238E27FC236}">
                <a16:creationId xmlns:a16="http://schemas.microsoft.com/office/drawing/2014/main" id="{4A51EBA0-DEAA-CA14-5037-E0B05316358A}"/>
              </a:ext>
            </a:extLst>
          </p:cNvPr>
          <p:cNvPicPr>
            <a:picLocks noChangeAspect="1"/>
          </p:cNvPicPr>
          <p:nvPr/>
        </p:nvPicPr>
        <p:blipFill>
          <a:blip r:embed="rId6"/>
          <a:stretch>
            <a:fillRect/>
          </a:stretch>
        </p:blipFill>
        <p:spPr>
          <a:xfrm>
            <a:off x="10134601" y="424404"/>
            <a:ext cx="1779418" cy="507236"/>
          </a:xfrm>
          <a:prstGeom prst="rect">
            <a:avLst/>
          </a:prstGeom>
        </p:spPr>
      </p:pic>
      <p:sp>
        <p:nvSpPr>
          <p:cNvPr id="2" name="Rectangle: Top Corners Rounded 1">
            <a:extLst>
              <a:ext uri="{FF2B5EF4-FFF2-40B4-BE49-F238E27FC236}">
                <a16:creationId xmlns:a16="http://schemas.microsoft.com/office/drawing/2014/main" id="{FF277C44-275F-5D77-8445-2C79224AD4B5}"/>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2">
            <a:extLst>
              <a:ext uri="{FF2B5EF4-FFF2-40B4-BE49-F238E27FC236}">
                <a16:creationId xmlns:a16="http://schemas.microsoft.com/office/drawing/2014/main" id="{58E9C35C-4851-693A-9212-15E7B0EE66D5}"/>
              </a:ext>
            </a:extLst>
          </p:cNvPr>
          <p:cNvGraphicFramePr>
            <a:graphicFrameLocks noGrp="1"/>
          </p:cNvGraphicFramePr>
          <p:nvPr>
            <p:extLst>
              <p:ext uri="{D42A27DB-BD31-4B8C-83A1-F6EECF244321}">
                <p14:modId xmlns:p14="http://schemas.microsoft.com/office/powerpoint/2010/main" val="2340189858"/>
              </p:ext>
            </p:extLst>
          </p:nvPr>
        </p:nvGraphicFramePr>
        <p:xfrm>
          <a:off x="-7620" y="1148230"/>
          <a:ext cx="11986260" cy="5661574"/>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3332480">
                  <a:extLst>
                    <a:ext uri="{9D8B030D-6E8A-4147-A177-3AD203B41FA5}">
                      <a16:colId xmlns:a16="http://schemas.microsoft.com/office/drawing/2014/main" val="2382844442"/>
                    </a:ext>
                  </a:extLst>
                </a:gridCol>
                <a:gridCol w="3332480">
                  <a:extLst>
                    <a:ext uri="{9D8B030D-6E8A-4147-A177-3AD203B41FA5}">
                      <a16:colId xmlns:a16="http://schemas.microsoft.com/office/drawing/2014/main" val="957515009"/>
                    </a:ext>
                  </a:extLst>
                </a:gridCol>
                <a:gridCol w="3332480">
                  <a:extLst>
                    <a:ext uri="{9D8B030D-6E8A-4147-A177-3AD203B41FA5}">
                      <a16:colId xmlns:a16="http://schemas.microsoft.com/office/drawing/2014/main" val="2353111847"/>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Planet</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People</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Growth</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1011532">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954F07"/>
                          </a:solidFill>
                          <a:latin typeface="+mj-lt"/>
                          <a:ea typeface="+mn-ea"/>
                          <a:cs typeface="Leelawadee"/>
                        </a:rPr>
                        <a:t>POSITIVE </a:t>
                      </a:r>
                      <a:br>
                        <a:rPr lang="en-US" sz="1400" kern="1200">
                          <a:solidFill>
                            <a:srgbClr val="954F07"/>
                          </a:solidFill>
                          <a:latin typeface="+mj-lt"/>
                          <a:ea typeface="+mn-ea"/>
                          <a:cs typeface="Leelawadee"/>
                        </a:rPr>
                      </a:br>
                      <a:r>
                        <a:rPr lang="en-US" sz="1400" kern="1200">
                          <a:solidFill>
                            <a:srgbClr val="954F07"/>
                          </a:solidFill>
                          <a:latin typeface="+mj-lt"/>
                          <a:ea typeface="+mn-ea"/>
                          <a:cs typeface="Leelawadee"/>
                        </a:rPr>
                        <a:t>AGRICULTURE</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9F0A"/>
                    </a:solidFill>
                  </a:tcPr>
                </a:tc>
                <a:tc>
                  <a:txBody>
                    <a:bodyPr/>
                    <a:lstStyle/>
                    <a:p>
                      <a:pPr marL="120650" indent="-120650">
                        <a:lnSpc>
                          <a:spcPct val="100000"/>
                        </a:lnSpc>
                        <a:buFont typeface="Arial" panose="020B0604020202020204" pitchFamily="34" charset="0"/>
                        <a:buChar char="•"/>
                      </a:pPr>
                      <a:r>
                        <a:rPr lang="en-US" sz="1050" noProof="0">
                          <a:solidFill>
                            <a:srgbClr val="2B660F"/>
                          </a:solidFill>
                          <a:highlight>
                            <a:srgbClr val="4FE2F3"/>
                          </a:highlight>
                          <a:latin typeface="+mn-lt"/>
                          <a:cs typeface="Leelawadee" panose="020B0502040204020203" pitchFamily="34" charset="-34"/>
                        </a:rPr>
                        <a:t>Goal:</a:t>
                      </a:r>
                      <a:r>
                        <a:rPr lang="en-US" sz="1050" noProof="0">
                          <a:solidFill>
                            <a:srgbClr val="2B660F"/>
                          </a:solidFill>
                          <a:latin typeface="+mn-lt"/>
                          <a:cs typeface="Leelawadee" panose="020B0502040204020203" pitchFamily="34" charset="-34"/>
                        </a:rPr>
                        <a:t> Source sustainably by promoting animal welfare, advancing antibiotics stewardship, avoiding deforestation, protecting biodiversity, and procuring sustainable seafood</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marR="0" lvl="0" indent="-1206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noProof="0">
                          <a:solidFill>
                            <a:srgbClr val="2B660F"/>
                          </a:solidFill>
                          <a:highlight>
                            <a:srgbClr val="4FE2F3"/>
                          </a:highlight>
                          <a:latin typeface="+mn-lt"/>
                          <a:cs typeface="Leelawadee" panose="020B0502040204020203" pitchFamily="34" charset="-34"/>
                        </a:rPr>
                        <a:t>Goal:</a:t>
                      </a:r>
                      <a:r>
                        <a:rPr lang="en-US" sz="1050" noProof="0">
                          <a:solidFill>
                            <a:srgbClr val="2B660F"/>
                          </a:solidFill>
                          <a:latin typeface="+mn-lt"/>
                          <a:cs typeface="Leelawadee" panose="020B0502040204020203" pitchFamily="34" charset="-34"/>
                        </a:rPr>
                        <a:t> </a:t>
                      </a:r>
                      <a:r>
                        <a:rPr lang="en-US" sz="1050" i="0" noProof="0">
                          <a:solidFill>
                            <a:srgbClr val="2B660F"/>
                          </a:solidFill>
                          <a:latin typeface="+mn-lt"/>
                          <a:cs typeface="Leelawadee" panose="020B0502040204020203" pitchFamily="34" charset="-34"/>
                        </a:rPr>
                        <a:t>Support socially disadvantaged farmers through investment in small farm grant funds and buying in the communities in which they operate</a:t>
                      </a: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pPr>
                      <a:r>
                        <a:rPr lang="en-GB" sz="1050" i="1" noProof="0">
                          <a:solidFill>
                            <a:srgbClr val="2B660F"/>
                          </a:solidFill>
                          <a:latin typeface="+mn-lt"/>
                          <a:cs typeface="Leelawadee" panose="020B0502040204020203" pitchFamily="34" charset="-34"/>
                        </a:rPr>
                        <a:t>Not a focus area for the customer.</a:t>
                      </a:r>
                      <a:endParaRPr lang="en-US" sz="1050" i="1" noProof="0">
                        <a:solidFill>
                          <a:srgbClr val="2B660F"/>
                        </a:solidFill>
                        <a:latin typeface="+mn-lt"/>
                        <a:cs typeface="Leelawadee" panose="020B0502040204020203" pitchFamily="34" charset="-34"/>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1618488">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marR="0" lvl="0" indent="-12065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2B660F"/>
                          </a:solidFill>
                          <a:effectLst/>
                          <a:highlight>
                            <a:srgbClr val="FFC624"/>
                          </a:highlight>
                          <a:uLnTx/>
                          <a:uFillTx/>
                          <a:latin typeface="+mn-lt"/>
                          <a:ea typeface="+mn-ea"/>
                          <a:cs typeface="Leelawadee" panose="020B0502040204020203" pitchFamily="34" charset="-34"/>
                        </a:rPr>
                        <a:t>Target:</a:t>
                      </a:r>
                      <a:r>
                        <a:rPr kumimoji="0" lang="en-US" sz="1050" b="0" i="0" u="none" strike="noStrike" kern="1200" cap="none" spc="0" normalizeH="0" baseline="0" noProof="0">
                          <a:ln>
                            <a:noFill/>
                          </a:ln>
                          <a:solidFill>
                            <a:srgbClr val="2B660F"/>
                          </a:solidFill>
                          <a:effectLst/>
                          <a:uLnTx/>
                          <a:uFillTx/>
                          <a:latin typeface="+mn-lt"/>
                          <a:ea typeface="+mn-ea"/>
                          <a:cs typeface="Leelawadee" panose="020B0502040204020203" pitchFamily="34" charset="-34"/>
                        </a:rPr>
                        <a:t> R</a:t>
                      </a:r>
                      <a:r>
                        <a:rPr lang="en-US" sz="1050" kern="1200" noProof="0">
                          <a:solidFill>
                            <a:srgbClr val="2B660F"/>
                          </a:solidFill>
                          <a:latin typeface="+mn-lt"/>
                          <a:ea typeface="+mn-ea"/>
                          <a:cs typeface="Leelawadee" panose="020B0502040204020203" pitchFamily="34" charset="-34"/>
                        </a:rPr>
                        <a:t>educe absolute scope 1 and 2 GHG emissions 57.1% by FY2030 from a FY2019 base year.</a:t>
                      </a:r>
                    </a:p>
                    <a:p>
                      <a:pPr marL="120650" marR="0" lvl="0" indent="-12065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2B660F"/>
                          </a:solidFill>
                          <a:effectLst/>
                          <a:highlight>
                            <a:srgbClr val="FFC624"/>
                          </a:highlight>
                          <a:uLnTx/>
                          <a:uFillTx/>
                          <a:latin typeface="+mn-lt"/>
                          <a:ea typeface="+mn-ea"/>
                          <a:cs typeface="Leelawadee" panose="020B0502040204020203" pitchFamily="34" charset="-34"/>
                        </a:rPr>
                        <a:t>Target:</a:t>
                      </a:r>
                      <a:r>
                        <a:rPr kumimoji="0" lang="en-US" sz="1050" b="0" i="0" u="none" strike="noStrike" kern="1200" cap="none" spc="0" normalizeH="0" baseline="0" noProof="0">
                          <a:ln>
                            <a:noFill/>
                          </a:ln>
                          <a:solidFill>
                            <a:srgbClr val="2B660F"/>
                          </a:solidFill>
                          <a:effectLst/>
                          <a:uLnTx/>
                          <a:uFillTx/>
                          <a:latin typeface="+mn-lt"/>
                          <a:ea typeface="+mn-ea"/>
                          <a:cs typeface="Leelawadee" panose="020B0502040204020203" pitchFamily="34" charset="-34"/>
                        </a:rPr>
                        <a:t> Ensure </a:t>
                      </a:r>
                      <a:r>
                        <a:rPr lang="en-US" sz="1050" kern="1200" noProof="0">
                          <a:solidFill>
                            <a:srgbClr val="2B660F"/>
                          </a:solidFill>
                          <a:latin typeface="+mn-lt"/>
                          <a:ea typeface="+mn-ea"/>
                          <a:cs typeface="Leelawadee" panose="020B0502040204020203" pitchFamily="34" charset="-34"/>
                        </a:rPr>
                        <a:t>62% of its suppliers by emissions, covering purchased goods and services and upstream transportation and distribution, will have science-based targets by FY2027</a:t>
                      </a:r>
                    </a:p>
                    <a:p>
                      <a:pPr marL="120650" marR="0" lvl="0" indent="-12065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2B660F"/>
                          </a:solidFill>
                          <a:effectLst/>
                          <a:highlight>
                            <a:srgbClr val="FFC624"/>
                          </a:highlight>
                          <a:uLnTx/>
                          <a:uFillTx/>
                          <a:latin typeface="+mn-lt"/>
                          <a:ea typeface="+mn-ea"/>
                          <a:cs typeface="Leelawadee" panose="020B0502040204020203" pitchFamily="34" charset="-34"/>
                        </a:rPr>
                        <a:t>Target</a:t>
                      </a:r>
                      <a:r>
                        <a:rPr lang="en-US" sz="1050" kern="1200" noProof="0">
                          <a:solidFill>
                            <a:srgbClr val="2B660F"/>
                          </a:solidFill>
                          <a:latin typeface="+mn-lt"/>
                          <a:ea typeface="+mn-ea"/>
                          <a:cs typeface="Leelawadee" panose="020B0502040204020203" pitchFamily="34" charset="-34"/>
                        </a:rPr>
                        <a:t>: Reduce absolute scope 3 GHG emissions from use of sold products 28% by FY2030 from a FY2019 base year</a:t>
                      </a:r>
                    </a:p>
                    <a:p>
                      <a:pPr marL="120650" marR="0" lvl="0" indent="-12065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2B660F"/>
                          </a:solidFill>
                          <a:effectLst/>
                          <a:highlight>
                            <a:srgbClr val="FFC624"/>
                          </a:highlight>
                          <a:uLnTx/>
                          <a:uFillTx/>
                          <a:latin typeface="+mn-lt"/>
                          <a:ea typeface="+mn-ea"/>
                          <a:cs typeface="Leelawadee" panose="020B0502040204020203" pitchFamily="34" charset="-34"/>
                        </a:rPr>
                        <a:t>Target:</a:t>
                      </a:r>
                      <a:r>
                        <a:rPr lang="en-US" sz="1050" kern="1200" noProof="0">
                          <a:solidFill>
                            <a:srgbClr val="2B660F"/>
                          </a:solidFill>
                          <a:latin typeface="+mn-lt"/>
                          <a:ea typeface="+mn-ea"/>
                          <a:cs typeface="Leelawadee" panose="020B0502040204020203" pitchFamily="34" charset="-34"/>
                        </a:rPr>
                        <a:t> Reach net-zero GHG emissions across the value chain by FY2050, and reduce absolute scope 1, 2, and 3 GHG emissions 90% by FY2050 from a FY2019 base year.</a:t>
                      </a:r>
                    </a:p>
                    <a:p>
                      <a:pPr marL="120650" indent="-120650">
                        <a:lnSpc>
                          <a:spcPct val="100000"/>
                        </a:lnSpc>
                        <a:spcBef>
                          <a:spcPts val="0"/>
                        </a:spcBef>
                        <a:spcAft>
                          <a:spcPts val="200"/>
                        </a:spcAft>
                        <a:buFont typeface="Arial" panose="020B0604020202020204" pitchFamily="34" charset="0"/>
                        <a:buChar char="•"/>
                      </a:pPr>
                      <a:r>
                        <a:rPr kumimoji="0" lang="en-US" sz="1050" b="0" i="0" u="none" strike="noStrike" kern="1200" cap="none" spc="0" normalizeH="0" baseline="0" noProof="0">
                          <a:ln>
                            <a:noFill/>
                          </a:ln>
                          <a:solidFill>
                            <a:srgbClr val="2B660F"/>
                          </a:solidFill>
                          <a:effectLst/>
                          <a:highlight>
                            <a:srgbClr val="FFC624"/>
                          </a:highlight>
                          <a:uLnTx/>
                          <a:uFillTx/>
                          <a:latin typeface="+mn-lt"/>
                          <a:ea typeface="+mn-ea"/>
                          <a:cs typeface="Leelawadee" panose="020B0502040204020203" pitchFamily="34" charset="-34"/>
                        </a:rPr>
                        <a:t>Target:</a:t>
                      </a:r>
                      <a:r>
                        <a:rPr kumimoji="0" lang="en-US" sz="1050" b="0" i="0" u="none" strike="noStrike" kern="1200" cap="none" spc="0" normalizeH="0" baseline="0" noProof="0">
                          <a:ln>
                            <a:noFill/>
                          </a:ln>
                          <a:solidFill>
                            <a:srgbClr val="2B660F"/>
                          </a:solidFill>
                          <a:effectLst/>
                          <a:uLnTx/>
                          <a:uFillTx/>
                          <a:latin typeface="+mn-lt"/>
                          <a:ea typeface="+mn-ea"/>
                          <a:cs typeface="Leelawadee" panose="020B0502040204020203" pitchFamily="34" charset="-34"/>
                        </a:rPr>
                        <a:t> </a:t>
                      </a:r>
                      <a:r>
                        <a:rPr lang="en-US" sz="1050" kern="1200" noProof="0">
                          <a:solidFill>
                            <a:srgbClr val="2B660F"/>
                          </a:solidFill>
                          <a:latin typeface="+mn-lt"/>
                          <a:ea typeface="+mn-ea"/>
                          <a:cs typeface="Leelawadee" panose="020B0502040204020203" pitchFamily="34" charset="-34"/>
                        </a:rPr>
                        <a:t>Reducing food loss and waste by 50% by 2030 from our 2015 baseline</a:t>
                      </a:r>
                    </a:p>
                    <a:p>
                      <a:pPr marL="120650" indent="-120650">
                        <a:lnSpc>
                          <a:spcPct val="100000"/>
                        </a:lnSpc>
                        <a:spcBef>
                          <a:spcPts val="0"/>
                        </a:spcBef>
                        <a:spcAft>
                          <a:spcPts val="200"/>
                        </a:spcAft>
                        <a:buFont typeface="Arial" panose="020B0604020202020204" pitchFamily="34" charset="0"/>
                        <a:buChar char="•"/>
                      </a:pPr>
                      <a:r>
                        <a:rPr lang="en-US" sz="1050" noProof="0">
                          <a:solidFill>
                            <a:srgbClr val="2B660F"/>
                          </a:solidFill>
                          <a:highlight>
                            <a:srgbClr val="4FE2F3"/>
                          </a:highlight>
                          <a:latin typeface="+mn-lt"/>
                          <a:cs typeface="Leelawadee" panose="020B0502040204020203" pitchFamily="34" charset="-34"/>
                        </a:rPr>
                        <a:t>Goal:</a:t>
                      </a:r>
                      <a:r>
                        <a:rPr lang="en-US" sz="1050" noProof="0">
                          <a:solidFill>
                            <a:srgbClr val="2B660F"/>
                          </a:solidFill>
                          <a:latin typeface="+mn-lt"/>
                          <a:cs typeface="Leelawadee" panose="020B0502040204020203" pitchFamily="34" charset="-34"/>
                        </a:rPr>
                        <a:t> </a:t>
                      </a:r>
                      <a:r>
                        <a:rPr lang="en-US" sz="1050" kern="1200" noProof="0">
                          <a:solidFill>
                            <a:srgbClr val="2B660F"/>
                          </a:solidFill>
                          <a:latin typeface="+mn-lt"/>
                          <a:ea typeface="+mn-ea"/>
                          <a:cs typeface="Leelawadee" panose="020B0502040204020203" pitchFamily="34" charset="-34"/>
                        </a:rPr>
                        <a:t>Reduce consumption of disposables and single-use items, and expanding opportunities to reuse, recycle, and compost</a:t>
                      </a:r>
                    </a:p>
                    <a:p>
                      <a:pPr marL="120650" indent="-120650">
                        <a:lnSpc>
                          <a:spcPct val="100000"/>
                        </a:lnSpc>
                        <a:spcBef>
                          <a:spcPts val="0"/>
                        </a:spcBef>
                        <a:spcAft>
                          <a:spcPts val="200"/>
                        </a:spcAft>
                        <a:buFont typeface="Arial" panose="020B0604020202020204" pitchFamily="34" charset="0"/>
                        <a:buChar char="•"/>
                      </a:pPr>
                      <a:r>
                        <a:rPr lang="en-US" sz="1050" noProof="0">
                          <a:solidFill>
                            <a:srgbClr val="2B660F"/>
                          </a:solidFill>
                          <a:highlight>
                            <a:srgbClr val="4FE2F3"/>
                          </a:highlight>
                          <a:latin typeface="+mn-lt"/>
                          <a:cs typeface="Leelawadee" panose="020B0502040204020203" pitchFamily="34" charset="-34"/>
                        </a:rPr>
                        <a:t>Goal:</a:t>
                      </a:r>
                      <a:r>
                        <a:rPr lang="en-US" sz="1050" noProof="0">
                          <a:solidFill>
                            <a:srgbClr val="2B660F"/>
                          </a:solidFill>
                          <a:latin typeface="+mn-lt"/>
                          <a:cs typeface="Leelawadee" panose="020B0502040204020203" pitchFamily="34" charset="-34"/>
                        </a:rPr>
                        <a:t> Operate efficiently by improving energy and water efficiency across food and facilities services and expanding use of renewables, optimizing fleet routes, and shifting to electric vehicles</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indent="-120650">
                        <a:lnSpc>
                          <a:spcPct val="100000"/>
                        </a:lnSpc>
                        <a:spcBef>
                          <a:spcPts val="0"/>
                        </a:spcBef>
                        <a:spcAft>
                          <a:spcPts val="200"/>
                        </a:spcAft>
                        <a:buFont typeface="Arial" panose="020B0604020202020204" pitchFamily="34" charset="0"/>
                        <a:buChar char="•"/>
                      </a:pPr>
                      <a:r>
                        <a:rPr lang="en-US" sz="1050" noProof="0">
                          <a:solidFill>
                            <a:srgbClr val="2B660F"/>
                          </a:solidFill>
                          <a:highlight>
                            <a:srgbClr val="4FE2F3"/>
                          </a:highlight>
                          <a:latin typeface="+mn-lt"/>
                          <a:cs typeface="Leelawadee" panose="020B0502040204020203" pitchFamily="34" charset="-34"/>
                        </a:rPr>
                        <a:t>Goal:</a:t>
                      </a:r>
                      <a:r>
                        <a:rPr lang="en-US" sz="1050" noProof="0">
                          <a:solidFill>
                            <a:srgbClr val="2B660F"/>
                          </a:solidFill>
                          <a:latin typeface="+mn-lt"/>
                          <a:cs typeface="Leelawadee" panose="020B0502040204020203" pitchFamily="34" charset="-34"/>
                        </a:rPr>
                        <a:t> </a:t>
                      </a:r>
                      <a:r>
                        <a:rPr lang="en-US" sz="1050" i="0" kern="1200" noProof="0">
                          <a:solidFill>
                            <a:srgbClr val="2B660F"/>
                          </a:solidFill>
                          <a:latin typeface="+mn-lt"/>
                          <a:ea typeface="+mn-ea"/>
                          <a:cs typeface="Leelawadee" panose="020B0502040204020203" pitchFamily="34" charset="-34"/>
                        </a:rPr>
                        <a:t>Be the most admired employer and trusted hospitality partner</a:t>
                      </a:r>
                    </a:p>
                    <a:p>
                      <a:pPr marL="120650" indent="-120650">
                        <a:lnSpc>
                          <a:spcPct val="100000"/>
                        </a:lnSpc>
                        <a:spcBef>
                          <a:spcPts val="0"/>
                        </a:spcBef>
                        <a:spcAft>
                          <a:spcPts val="200"/>
                        </a:spcAft>
                        <a:buFont typeface="Arial" panose="020B0604020202020204" pitchFamily="34" charset="0"/>
                        <a:buChar char="•"/>
                      </a:pPr>
                      <a:r>
                        <a:rPr lang="en-US" sz="1050" noProof="0">
                          <a:solidFill>
                            <a:srgbClr val="2B660F"/>
                          </a:solidFill>
                          <a:highlight>
                            <a:srgbClr val="4FE2F3"/>
                          </a:highlight>
                          <a:latin typeface="+mn-lt"/>
                          <a:cs typeface="Leelawadee" panose="020B0502040204020203" pitchFamily="34" charset="-34"/>
                        </a:rPr>
                        <a:t>Goal:</a:t>
                      </a:r>
                      <a:r>
                        <a:rPr lang="en-US" sz="1050" noProof="0">
                          <a:solidFill>
                            <a:srgbClr val="2B660F"/>
                          </a:solidFill>
                          <a:latin typeface="+mn-lt"/>
                          <a:cs typeface="Leelawadee" panose="020B0502040204020203" pitchFamily="34" charset="-34"/>
                        </a:rPr>
                        <a:t> Build local communities by mobilizing employees and resources to address critical issues, such as enabling employment opportunities, increasing access to healthy food, and creating better environments and community spaces</a:t>
                      </a:r>
                    </a:p>
                    <a:p>
                      <a:pPr marL="120650" marR="0" lvl="0" indent="-12065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lang="en-US" sz="1050" noProof="0">
                          <a:solidFill>
                            <a:srgbClr val="2B660F"/>
                          </a:solidFill>
                          <a:highlight>
                            <a:srgbClr val="4FE2F3"/>
                          </a:highlight>
                          <a:latin typeface="+mn-lt"/>
                          <a:cs typeface="Leelawadee" panose="020B0502040204020203" pitchFamily="34" charset="-34"/>
                        </a:rPr>
                        <a:t>Goal:</a:t>
                      </a:r>
                      <a:r>
                        <a:rPr lang="en-US" sz="1050" noProof="0">
                          <a:solidFill>
                            <a:srgbClr val="2B660F"/>
                          </a:solidFill>
                          <a:latin typeface="+mn-lt"/>
                          <a:cs typeface="Leelawadee" panose="020B0502040204020203" pitchFamily="34" charset="-34"/>
                        </a:rPr>
                        <a:t> Source ethically and inclusively by increasing U.S. spend with diverse-owned, local, and small or disadvantaged business enterprises</a:t>
                      </a:r>
                    </a:p>
                    <a:p>
                      <a:pPr marL="120650" marR="0" lvl="0" indent="-12065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lang="en-US" sz="1050" kern="1200" noProof="0">
                          <a:solidFill>
                            <a:srgbClr val="2B660F"/>
                          </a:solidFill>
                          <a:highlight>
                            <a:srgbClr val="4FE2F3"/>
                          </a:highlight>
                          <a:latin typeface="+mn-lt"/>
                          <a:ea typeface="+mn-ea"/>
                          <a:cs typeface="Leelawadee" panose="020B0502040204020203" pitchFamily="34" charset="-34"/>
                        </a:rPr>
                        <a:t>Goal:</a:t>
                      </a:r>
                      <a:r>
                        <a:rPr lang="en-US" sz="1050" kern="1200" noProof="0">
                          <a:solidFill>
                            <a:srgbClr val="2B660F"/>
                          </a:solidFill>
                          <a:latin typeface="+mn-lt"/>
                          <a:ea typeface="+mn-ea"/>
                          <a:cs typeface="Leelawadee" panose="020B0502040204020203" pitchFamily="34" charset="-34"/>
                        </a:rPr>
                        <a:t> Hire, retain, and develop a workforce that is inclusive of the best available talent</a:t>
                      </a:r>
                      <a:endParaRPr lang="en-US" sz="1050" kern="1200" noProof="0">
                        <a:solidFill>
                          <a:srgbClr val="2B660F"/>
                        </a:solidFill>
                        <a:latin typeface="+mn-lt"/>
                        <a:ea typeface="+mn-ea"/>
                        <a:cs typeface="Leelawadee" panose="020B0502040204020203" pitchFamily="34" charset="-34"/>
                        <a:hlinkClick r:id="rId7">
                          <a:extLst>
                            <a:ext uri="{A12FA001-AC4F-418D-AE19-62706E023703}">
                              <ahyp:hlinkClr xmlns:ahyp="http://schemas.microsoft.com/office/drawing/2018/hyperlinkcolor" val="tx"/>
                            </a:ext>
                          </a:extLst>
                        </a:hlinkClick>
                      </a:endParaRP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marR="0" lvl="0" indent="-1206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sz="1050" noProof="0">
                          <a:solidFill>
                            <a:srgbClr val="2B660F"/>
                          </a:solidFill>
                          <a:highlight>
                            <a:srgbClr val="4FE2F3"/>
                          </a:highlight>
                          <a:latin typeface="+mn-lt"/>
                          <a:cs typeface="Leelawadee" panose="020B0502040204020203" pitchFamily="34" charset="-34"/>
                        </a:rPr>
                        <a:t>Goal:</a:t>
                      </a:r>
                      <a:r>
                        <a:rPr lang="en-US" sz="1050" noProof="0">
                          <a:solidFill>
                            <a:srgbClr val="2B660F"/>
                          </a:solidFill>
                          <a:latin typeface="+mn-lt"/>
                          <a:cs typeface="Leelawadee" panose="020B0502040204020203" pitchFamily="34" charset="-34"/>
                        </a:rPr>
                        <a:t> Prioritize specific measures that ensure safety, responsible environmental management, site-specific compliance requirements, and managerial responsibilities</a:t>
                      </a:r>
                      <a:endParaRPr lang="en-US" sz="1050" noProof="0">
                        <a:solidFill>
                          <a:srgbClr val="2B660F"/>
                        </a:solidFill>
                        <a:highlight>
                          <a:srgbClr val="FFFF00"/>
                        </a:highlight>
                        <a:latin typeface="+mn-lt"/>
                        <a:cs typeface="Leelawadee" panose="020B0502040204020203" pitchFamily="34" charset="-34"/>
                      </a:endParaRP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r h="995490">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922F11"/>
                          </a:solidFill>
                          <a:latin typeface="+mj-lt"/>
                          <a:ea typeface="+mn-ea"/>
                          <a:cs typeface="Leelawadee"/>
                        </a:rPr>
                        <a:t>POSITIVE </a:t>
                      </a:r>
                      <a:br>
                        <a:rPr lang="en-US" sz="1400" kern="1200">
                          <a:solidFill>
                            <a:srgbClr val="922F11"/>
                          </a:solidFill>
                          <a:latin typeface="+mj-lt"/>
                          <a:ea typeface="+mn-ea"/>
                          <a:cs typeface="Leelawadee"/>
                        </a:rPr>
                      </a:br>
                      <a:r>
                        <a:rPr lang="en-US" sz="1400" kern="1200">
                          <a:solidFill>
                            <a:srgbClr val="922F11"/>
                          </a:solidFill>
                          <a:latin typeface="+mj-lt"/>
                          <a:ea typeface="+mn-ea"/>
                          <a:cs typeface="Leelawadee"/>
                        </a:rPr>
                        <a:t>CHOICES</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E6D26"/>
                    </a:solidFill>
                  </a:tcPr>
                </a:tc>
                <a:tc>
                  <a:txBody>
                    <a:bodyPr/>
                    <a:lstStyle/>
                    <a:p>
                      <a:pPr algn="ctr">
                        <a:lnSpc>
                          <a:spcPct val="100000"/>
                        </a:lnSpc>
                      </a:pPr>
                      <a:r>
                        <a:rPr lang="en-GB" sz="1050" i="1" noProof="0">
                          <a:solidFill>
                            <a:srgbClr val="2B660F"/>
                          </a:solidFill>
                          <a:latin typeface="+mn-lt"/>
                          <a:cs typeface="Leelawadee" panose="020B0502040204020203" pitchFamily="34" charset="-34"/>
                        </a:rPr>
                        <a:t>Not a focus area for the customer.</a:t>
                      </a:r>
                      <a:endParaRPr lang="en-US" sz="1050" i="1" noProof="0">
                        <a:solidFill>
                          <a:srgbClr val="2B660F"/>
                        </a:solidFill>
                        <a:latin typeface="+mn-lt"/>
                        <a:cs typeface="Leelawadee" panose="020B0502040204020203" pitchFamily="34" charset="-34"/>
                      </a:endParaRP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indent="-120650">
                        <a:lnSpc>
                          <a:spcPct val="100000"/>
                        </a:lnSpc>
                        <a:buFont typeface="Arial" panose="020B0604020202020204" pitchFamily="34" charset="0"/>
                        <a:buChar char="•"/>
                      </a:pPr>
                      <a:r>
                        <a:rPr lang="en-US" sz="1050" noProof="0">
                          <a:solidFill>
                            <a:srgbClr val="2B660F"/>
                          </a:solidFill>
                          <a:highlight>
                            <a:srgbClr val="4FE2F3"/>
                          </a:highlight>
                          <a:latin typeface="+mn-lt"/>
                          <a:cs typeface="Leelawadee" panose="020B0502040204020203" pitchFamily="34" charset="-34"/>
                        </a:rPr>
                        <a:t>Goal:</a:t>
                      </a:r>
                      <a:r>
                        <a:rPr lang="en-US" sz="1050" noProof="0">
                          <a:solidFill>
                            <a:srgbClr val="2B660F"/>
                          </a:solidFill>
                          <a:latin typeface="+mn-lt"/>
                          <a:cs typeface="Leelawadee" panose="020B0502040204020203" pitchFamily="34" charset="-34"/>
                        </a:rPr>
                        <a:t> </a:t>
                      </a:r>
                      <a:r>
                        <a:rPr lang="en-US" sz="1050" kern="1200" noProof="0">
                          <a:solidFill>
                            <a:srgbClr val="2B660F"/>
                          </a:solidFill>
                          <a:latin typeface="+mn-lt"/>
                          <a:ea typeface="+mn-ea"/>
                          <a:cs typeface="Leelawadee" panose="020B0502040204020203" pitchFamily="34" charset="-34"/>
                        </a:rPr>
                        <a:t>Empower consumers to make healthy food, nutrition, and lifestyle choices</a:t>
                      </a: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marR="0" lvl="0" indent="-1206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noProof="0">
                          <a:solidFill>
                            <a:srgbClr val="2B660F"/>
                          </a:solidFill>
                          <a:highlight>
                            <a:srgbClr val="4FE2F3"/>
                          </a:highlight>
                          <a:latin typeface="+mn-lt"/>
                          <a:cs typeface="Leelawadee" panose="020B0502040204020203" pitchFamily="34" charset="-34"/>
                        </a:rPr>
                        <a:t>Goal:</a:t>
                      </a:r>
                      <a:r>
                        <a:rPr lang="en-US" sz="1050" noProof="0">
                          <a:solidFill>
                            <a:srgbClr val="2B660F"/>
                          </a:solidFill>
                          <a:latin typeface="+mn-lt"/>
                          <a:cs typeface="Leelawadee" panose="020B0502040204020203" pitchFamily="34" charset="-34"/>
                        </a:rPr>
                        <a:t> Use food safety management principles as a foundational benchmark for approach to food safety, quality standards and processes</a:t>
                      </a: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40967922"/>
                  </a:ext>
                </a:extLst>
              </a:tr>
            </a:tbl>
          </a:graphicData>
        </a:graphic>
      </p:graphicFrame>
      <p:pic>
        <p:nvPicPr>
          <p:cNvPr id="5" name="Picture 4" descr="A logo of a leaf in a circle&#10;&#10;Description automatically generated">
            <a:extLst>
              <a:ext uri="{FF2B5EF4-FFF2-40B4-BE49-F238E27FC236}">
                <a16:creationId xmlns:a16="http://schemas.microsoft.com/office/drawing/2014/main" id="{528DCF53-7866-B68B-3114-456411563B2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pic>
        <p:nvPicPr>
          <p:cNvPr id="6" name="Picture 5" descr="A blue and green windmill with green arrows&#10;&#10;Description automatically generated">
            <a:extLst>
              <a:ext uri="{FF2B5EF4-FFF2-40B4-BE49-F238E27FC236}">
                <a16:creationId xmlns:a16="http://schemas.microsoft.com/office/drawing/2014/main" id="{B83639DC-0AC0-8162-38DA-DCF1E048EDA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17884" y="2847975"/>
            <a:ext cx="556204" cy="604020"/>
          </a:xfrm>
          <a:prstGeom prst="rect">
            <a:avLst/>
          </a:prstGeom>
        </p:spPr>
      </p:pic>
      <p:pic>
        <p:nvPicPr>
          <p:cNvPr id="7" name="Picture 6" descr="A logo of a hand and a globe&#10;&#10;Description automatically generated">
            <a:extLst>
              <a:ext uri="{FF2B5EF4-FFF2-40B4-BE49-F238E27FC236}">
                <a16:creationId xmlns:a16="http://schemas.microsoft.com/office/drawing/2014/main" id="{F5051B31-92A2-E36F-0B78-BFD1D9C6219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27528" y="6271073"/>
            <a:ext cx="536916" cy="583072"/>
          </a:xfrm>
          <a:prstGeom prst="rect">
            <a:avLst/>
          </a:prstGeom>
        </p:spPr>
      </p:pic>
    </p:spTree>
    <p:extLst>
      <p:ext uri="{BB962C8B-B14F-4D97-AF65-F5344CB8AC3E}">
        <p14:creationId xmlns:p14="http://schemas.microsoft.com/office/powerpoint/2010/main" val="1144230698"/>
      </p:ext>
    </p:extLst>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4B1137-BC1B-D3D4-A1E2-17A2A9B05BB7}"/>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37B32819-BE37-9DD9-4B57-7E3C8EA08D8B}"/>
              </a:ext>
            </a:extLst>
          </p:cNvPr>
          <p:cNvSpPr>
            <a:spLocks noGrp="1"/>
          </p:cNvSpPr>
          <p:nvPr>
            <p:ph type="title"/>
          </p:nvPr>
        </p:nvSpPr>
        <p:spPr>
          <a:xfrm>
            <a:off x="304801" y="247650"/>
            <a:ext cx="9391650" cy="968375"/>
          </a:xfrm>
        </p:spPr>
        <p:txBody>
          <a:bodyPr/>
          <a:lstStyle/>
          <a:p>
            <a:pPr lvl="0"/>
            <a:r>
              <a:rPr lang="en-US" sz="2600"/>
              <a:t>COMMONALITY BETWEEN YUM’S AND PEP+ FOCUS AREAS</a:t>
            </a:r>
            <a:br>
              <a:rPr lang="en-US"/>
            </a:br>
            <a:r>
              <a:rPr lang="en-US" sz="1800" i="1"/>
              <a:t>Allowing us to identify opportunities for collaboration, and therefore </a:t>
            </a:r>
            <a:br>
              <a:rPr lang="en-US" sz="1800" i="1"/>
            </a:br>
            <a:r>
              <a:rPr lang="en-US" sz="1800" i="1"/>
              <a:t>add value to our relationship</a:t>
            </a:r>
          </a:p>
        </p:txBody>
      </p:sp>
      <p:pic>
        <p:nvPicPr>
          <p:cNvPr id="15" name="Picture 2">
            <a:extLst>
              <a:ext uri="{FF2B5EF4-FFF2-40B4-BE49-F238E27FC236}">
                <a16:creationId xmlns:a16="http://schemas.microsoft.com/office/drawing/2014/main" id="{2007C71E-5CB9-9B21-0064-1CD6BC21F3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74420" y="116367"/>
            <a:ext cx="1112780" cy="936346"/>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Top Corners Rounded 15">
            <a:extLst>
              <a:ext uri="{FF2B5EF4-FFF2-40B4-BE49-F238E27FC236}">
                <a16:creationId xmlns:a16="http://schemas.microsoft.com/office/drawing/2014/main" id="{527AA1CD-D385-7F15-A199-51954FD812EC}"/>
              </a:ext>
            </a:extLst>
          </p:cNvPr>
          <p:cNvSpPr/>
          <p:nvPr/>
        </p:nvSpPr>
        <p:spPr>
          <a:xfrm>
            <a:off x="1981200" y="14784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7" name="Table 4">
            <a:extLst>
              <a:ext uri="{FF2B5EF4-FFF2-40B4-BE49-F238E27FC236}">
                <a16:creationId xmlns:a16="http://schemas.microsoft.com/office/drawing/2014/main" id="{854002F2-5956-E4DA-AE8E-4B66E81CE84D}"/>
              </a:ext>
            </a:extLst>
          </p:cNvPr>
          <p:cNvGraphicFramePr>
            <a:graphicFrameLocks noGrp="1"/>
          </p:cNvGraphicFramePr>
          <p:nvPr>
            <p:extLst>
              <p:ext uri="{D42A27DB-BD31-4B8C-83A1-F6EECF244321}">
                <p14:modId xmlns:p14="http://schemas.microsoft.com/office/powerpoint/2010/main" val="1591415719"/>
              </p:ext>
            </p:extLst>
          </p:nvPr>
        </p:nvGraphicFramePr>
        <p:xfrm>
          <a:off x="-7620" y="1478430"/>
          <a:ext cx="11986260" cy="4675523"/>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4998720">
                  <a:extLst>
                    <a:ext uri="{9D8B030D-6E8A-4147-A177-3AD203B41FA5}">
                      <a16:colId xmlns:a16="http://schemas.microsoft.com/office/drawing/2014/main" val="2382844442"/>
                    </a:ext>
                  </a:extLst>
                </a:gridCol>
                <a:gridCol w="4998720">
                  <a:extLst>
                    <a:ext uri="{9D8B030D-6E8A-4147-A177-3AD203B41FA5}">
                      <a16:colId xmlns:a16="http://schemas.microsoft.com/office/drawing/2014/main" val="957515009"/>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ts val="1575"/>
                        </a:lnSpc>
                      </a:pPr>
                      <a:r>
                        <a:rPr lang="en-US" sz="1200" b="1" i="0" noProof="0">
                          <a:solidFill>
                            <a:schemeClr val="bg1"/>
                          </a:solidFill>
                          <a:effectLst/>
                          <a:latin typeface="+mn-lt"/>
                          <a:cs typeface="Leelawadee"/>
                        </a:rPr>
                        <a:t>Planet</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ts val="1575"/>
                        </a:lnSpc>
                      </a:pPr>
                      <a:r>
                        <a:rPr lang="en-US" sz="1200" b="1" i="0" noProof="0">
                          <a:solidFill>
                            <a:schemeClr val="bg1"/>
                          </a:solidFill>
                          <a:effectLst/>
                          <a:latin typeface="+mn-lt"/>
                          <a:cs typeface="Leelawadee"/>
                        </a:rPr>
                        <a:t>Food</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1872000">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marR="0" lvl="0" indent="-1206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noProof="0">
                          <a:solidFill>
                            <a:srgbClr val="2B660F"/>
                          </a:solidFill>
                          <a:highlight>
                            <a:srgbClr val="FFC624"/>
                          </a:highlight>
                          <a:latin typeface="+mn-lt"/>
                          <a:cs typeface="Leelawadee" panose="020B0502040204020203" pitchFamily="34" charset="-34"/>
                        </a:rPr>
                        <a:t>Target:</a:t>
                      </a:r>
                      <a:r>
                        <a:rPr lang="en-US" sz="1050" noProof="0">
                          <a:solidFill>
                            <a:srgbClr val="2B660F"/>
                          </a:solidFill>
                          <a:latin typeface="+mn-lt"/>
                          <a:cs typeface="Leelawadee" panose="020B0502040204020203" pitchFamily="34" charset="-34"/>
                        </a:rPr>
                        <a:t> Reduce virgin plastic content by 10% by 2025 across all brands</a:t>
                      </a:r>
                    </a:p>
                    <a:p>
                      <a:pPr marL="350838" marR="0" lvl="1" indent="-176213" algn="l" defTabSz="914400" rtl="0" eaLnBrk="1" fontAlgn="auto" latinLnBrk="0" hangingPunct="1">
                        <a:lnSpc>
                          <a:spcPct val="100000"/>
                        </a:lnSpc>
                        <a:spcBef>
                          <a:spcPts val="400"/>
                        </a:spcBef>
                        <a:spcAft>
                          <a:spcPts val="0"/>
                        </a:spcAft>
                        <a:buClr>
                          <a:schemeClr val="tx1"/>
                        </a:buClr>
                        <a:buSzTx/>
                        <a:buFont typeface="Wingdings" panose="05000000000000000000" pitchFamily="2" charset="2"/>
                        <a:buChar char="Ø"/>
                        <a:tabLst>
                          <a:tab pos="290513" algn="l"/>
                        </a:tabLst>
                        <a:defRPr/>
                      </a:pPr>
                      <a:r>
                        <a:rPr lang="en-US" sz="1050" b="1" kern="1200" noProof="0">
                          <a:solidFill>
                            <a:srgbClr val="2B660F"/>
                          </a:solidFill>
                          <a:latin typeface="+mn-lt"/>
                          <a:ea typeface="+mn-ea"/>
                          <a:cs typeface="Leelawadee" panose="020B0502040204020203" pitchFamily="34" charset="-34"/>
                        </a:rPr>
                        <a:t>pep+ alignment: For our primary plastic packaging in key packaging markets, achieve an average of 2% year-over-year reduction in our absolute tonnage of virgin plastics through 2030 </a:t>
                      </a:r>
                    </a:p>
                    <a:p>
                      <a:pPr marL="120650" marR="0" lvl="0" indent="-1206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US" sz="1050" noProof="0">
                          <a:solidFill>
                            <a:srgbClr val="2B660F"/>
                          </a:solidFill>
                          <a:highlight>
                            <a:srgbClr val="FFC624"/>
                          </a:highlight>
                          <a:latin typeface="+mn-lt"/>
                          <a:cs typeface="Leelawadee" panose="020B0502040204020203" pitchFamily="34" charset="-34"/>
                        </a:rPr>
                        <a:t>Target:</a:t>
                      </a:r>
                      <a:r>
                        <a:rPr lang="en-US" sz="1050" noProof="0">
                          <a:solidFill>
                            <a:srgbClr val="2B660F"/>
                          </a:solidFill>
                          <a:latin typeface="+mn-lt"/>
                          <a:cs typeface="Leelawadee" panose="020B0502040204020203" pitchFamily="34" charset="-34"/>
                        </a:rPr>
                        <a:t> Consumer-facing plastic packaging is reusable, recyclable or compostable by 2025 across all brands</a:t>
                      </a:r>
                    </a:p>
                    <a:p>
                      <a:pPr marL="350838" marR="0" lvl="1" indent="-176213" algn="l" defTabSz="914400" rtl="0" eaLnBrk="1" fontAlgn="auto" latinLnBrk="0" hangingPunct="1">
                        <a:lnSpc>
                          <a:spcPct val="100000"/>
                        </a:lnSpc>
                        <a:spcBef>
                          <a:spcPts val="400"/>
                        </a:spcBef>
                        <a:spcAft>
                          <a:spcPts val="0"/>
                        </a:spcAft>
                        <a:buClr>
                          <a:schemeClr val="tx1"/>
                        </a:buClr>
                        <a:buSzTx/>
                        <a:buFont typeface="Wingdings" panose="05000000000000000000" pitchFamily="2" charset="2"/>
                        <a:buChar char="Ø"/>
                        <a:tabLst/>
                        <a:defRPr/>
                      </a:pPr>
                      <a:r>
                        <a:rPr lang="en-US" sz="1050" b="1" kern="1200" noProof="0">
                          <a:solidFill>
                            <a:srgbClr val="2B660F"/>
                          </a:solidFill>
                          <a:latin typeface="+mn-lt"/>
                          <a:ea typeface="+mn-ea"/>
                          <a:cs typeface="Leelawadee" panose="020B0502040204020203" pitchFamily="34" charset="-34"/>
                        </a:rPr>
                        <a:t>pep+ alignment: Achieve 97% or greater reusable, recyclable, or compostable (RRC) packaging by design by 2030 in our primary and secondary packaging in our key packaging markets</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50" b="0" i="1" u="none" strike="noStrike" kern="1200" cap="none" spc="0" normalizeH="0" baseline="0" noProof="0">
                          <a:ln>
                            <a:noFill/>
                          </a:ln>
                          <a:solidFill>
                            <a:srgbClr val="2B660F"/>
                          </a:solidFill>
                          <a:effectLst/>
                          <a:uLnTx/>
                          <a:uFillTx/>
                          <a:latin typeface="+mn-lt"/>
                          <a:ea typeface="+mn-ea"/>
                          <a:cs typeface="Leelawadee" panose="020B0502040204020203" pitchFamily="34" charset="-34"/>
                        </a:rPr>
                        <a:t>No commonalities.</a:t>
                      </a: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2556000">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922F11"/>
                          </a:solidFill>
                          <a:latin typeface="+mj-lt"/>
                          <a:ea typeface="+mn-ea"/>
                          <a:cs typeface="Leelawadee"/>
                        </a:rPr>
                        <a:t>POSITIVE </a:t>
                      </a:r>
                      <a:br>
                        <a:rPr lang="en-US" sz="1400" kern="1200">
                          <a:solidFill>
                            <a:srgbClr val="922F11"/>
                          </a:solidFill>
                          <a:latin typeface="+mj-lt"/>
                          <a:ea typeface="+mn-ea"/>
                          <a:cs typeface="Leelawadee"/>
                        </a:rPr>
                      </a:br>
                      <a:r>
                        <a:rPr lang="en-US" sz="1400" kern="1200">
                          <a:solidFill>
                            <a:srgbClr val="922F11"/>
                          </a:solidFill>
                          <a:latin typeface="+mj-lt"/>
                          <a:ea typeface="+mn-ea"/>
                          <a:cs typeface="Leelawadee"/>
                        </a:rPr>
                        <a:t>CHOICES</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E6D27"/>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50" b="0" i="1" u="none" strike="noStrike" kern="1200" cap="none" spc="0" normalizeH="0" baseline="0" noProof="0">
                          <a:ln>
                            <a:noFill/>
                          </a:ln>
                          <a:solidFill>
                            <a:srgbClr val="2B660F"/>
                          </a:solidFill>
                          <a:effectLst/>
                          <a:uLnTx/>
                          <a:uFillTx/>
                          <a:latin typeface="+mn-lt"/>
                          <a:ea typeface="+mn-ea"/>
                          <a:cs typeface="Leelawadee"/>
                        </a:rPr>
                        <a:t>No commonalities.</a:t>
                      </a: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indent="-120650" algn="l">
                        <a:buFont typeface="Arial" panose="020B0604020202020204" pitchFamily="34" charset="0"/>
                        <a:buChar char="•"/>
                      </a:pPr>
                      <a:r>
                        <a:rPr lang="en-US" sz="1050" noProof="0">
                          <a:solidFill>
                            <a:srgbClr val="2B660F"/>
                          </a:solidFill>
                          <a:highlight>
                            <a:srgbClr val="FFC624"/>
                          </a:highlight>
                          <a:latin typeface="+mn-lt"/>
                          <a:cs typeface="Leelawadee" panose="020B0502040204020203" pitchFamily="34" charset="-34"/>
                        </a:rPr>
                        <a:t>Target:</a:t>
                      </a:r>
                      <a:r>
                        <a:rPr lang="en-US" sz="1050" noProof="0">
                          <a:solidFill>
                            <a:srgbClr val="2B660F"/>
                          </a:solidFill>
                          <a:latin typeface="+mn-lt"/>
                          <a:cs typeface="Leelawadee" panose="020B0502040204020203" pitchFamily="34" charset="-34"/>
                        </a:rPr>
                        <a:t> By 2025, remove artificial colors, flavors and partially hydrogenated oils from core food ingredients globally, as part of continued clean labeling efforts</a:t>
                      </a:r>
                    </a:p>
                    <a:p>
                      <a:pPr marL="350838" lvl="1" indent="-176213" algn="l">
                        <a:spcBef>
                          <a:spcPts val="400"/>
                        </a:spcBef>
                        <a:buFont typeface="Wingdings" panose="05000000000000000000" pitchFamily="2" charset="2"/>
                        <a:buChar char="Ø"/>
                      </a:pPr>
                      <a:r>
                        <a:rPr lang="en-US" sz="1050" b="1" kern="1200" noProof="0">
                          <a:solidFill>
                            <a:srgbClr val="2B660F"/>
                          </a:solidFill>
                          <a:latin typeface="+mn-lt"/>
                          <a:ea typeface="+mn-ea"/>
                          <a:cs typeface="Leelawadee" panose="020B0502040204020203" pitchFamily="34" charset="-34"/>
                        </a:rPr>
                        <a:t>pep+ alignment: Continue to inspire positive choices by raising the bar to improve the nutritional profile of our products. </a:t>
                      </a: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bl>
          </a:graphicData>
        </a:graphic>
      </p:graphicFrame>
      <p:pic>
        <p:nvPicPr>
          <p:cNvPr id="23" name="Picture 22" descr="A blue and green windmill with green arrows&#10;&#10;Description automatically generated">
            <a:extLst>
              <a:ext uri="{FF2B5EF4-FFF2-40B4-BE49-F238E27FC236}">
                <a16:creationId xmlns:a16="http://schemas.microsoft.com/office/drawing/2014/main" id="{5B90C913-918B-69E0-BAFB-42B66D84095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7884" y="2155947"/>
            <a:ext cx="556204" cy="604020"/>
          </a:xfrm>
          <a:prstGeom prst="rect">
            <a:avLst/>
          </a:prstGeom>
        </p:spPr>
      </p:pic>
      <p:pic>
        <p:nvPicPr>
          <p:cNvPr id="24" name="Picture 23" descr="A logo of a hand and a globe&#10;&#10;Description automatically generated">
            <a:extLst>
              <a:ext uri="{FF2B5EF4-FFF2-40B4-BE49-F238E27FC236}">
                <a16:creationId xmlns:a16="http://schemas.microsoft.com/office/drawing/2014/main" id="{C5D01A76-D955-68BC-ABAB-CE9D2D09BBC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7528" y="4107198"/>
            <a:ext cx="536916" cy="583072"/>
          </a:xfrm>
          <a:prstGeom prst="rect">
            <a:avLst/>
          </a:prstGeom>
        </p:spPr>
      </p:pic>
      <p:sp>
        <p:nvSpPr>
          <p:cNvPr id="25" name="TextBox 24">
            <a:extLst>
              <a:ext uri="{FF2B5EF4-FFF2-40B4-BE49-F238E27FC236}">
                <a16:creationId xmlns:a16="http://schemas.microsoft.com/office/drawing/2014/main" id="{4A97860F-14E9-C11D-459C-392FC853ECE7}"/>
              </a:ext>
            </a:extLst>
          </p:cNvPr>
          <p:cNvSpPr txBox="1"/>
          <p:nvPr/>
        </p:nvSpPr>
        <p:spPr>
          <a:xfrm>
            <a:off x="8282940" y="6269189"/>
            <a:ext cx="3041967" cy="506261"/>
          </a:xfrm>
          <a:prstGeom prst="rect">
            <a:avLst/>
          </a:prstGeom>
          <a:solidFill>
            <a:srgbClr val="8EBC29"/>
          </a:solidFill>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a:ln>
                  <a:noFill/>
                </a:ln>
                <a:solidFill>
                  <a:schemeClr val="bg1"/>
                </a:solidFill>
                <a:effectLst/>
                <a:uLnTx/>
                <a:uFillTx/>
                <a:cs typeface="Leelawadee" panose="020B0502040204020203" pitchFamily="34" charset="-34"/>
              </a:rPr>
              <a:t>No common focus areas were identified across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1" u="none" strike="noStrike" kern="0" cap="none" spc="0" normalizeH="0" baseline="0" noProof="0">
                <a:ln>
                  <a:noFill/>
                </a:ln>
                <a:solidFill>
                  <a:schemeClr val="bg1"/>
                </a:solidFill>
                <a:effectLst/>
                <a:uLnTx/>
                <a:uFillTx/>
                <a:cs typeface="Leelawadee" panose="020B0502040204020203" pitchFamily="34" charset="-34"/>
              </a:rPr>
              <a:t>Positive Agriculture (PepsiCo) or People (Yum!).</a:t>
            </a:r>
          </a:p>
        </p:txBody>
      </p:sp>
    </p:spTree>
    <p:extLst>
      <p:ext uri="{BB962C8B-B14F-4D97-AF65-F5344CB8AC3E}">
        <p14:creationId xmlns:p14="http://schemas.microsoft.com/office/powerpoint/2010/main" val="30769608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F10283-6689-DAF7-8DFE-00D4EDDC8D05}"/>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B3802A6C-698B-F2D4-5111-5F052BAB6670}"/>
              </a:ext>
            </a:extLst>
          </p:cNvPr>
          <p:cNvGraphicFramePr>
            <a:graphicFrameLocks/>
          </p:cNvGraphicFramePr>
          <p:nvPr>
            <p:custDataLst>
              <p:tags r:id="rId1"/>
            </p:custDataLst>
            <p:extLst>
              <p:ext uri="{D42A27DB-BD31-4B8C-83A1-F6EECF244321}">
                <p14:modId xmlns:p14="http://schemas.microsoft.com/office/powerpoint/2010/main" val="32160549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7" name="think-cell data - do not delete" hidden="1">
                        <a:extLst>
                          <a:ext uri="{FF2B5EF4-FFF2-40B4-BE49-F238E27FC236}">
                            <a16:creationId xmlns:a16="http://schemas.microsoft.com/office/drawing/2014/main" id="{B3802A6C-698B-F2D4-5111-5F052BAB667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Title 5">
            <a:extLst>
              <a:ext uri="{FF2B5EF4-FFF2-40B4-BE49-F238E27FC236}">
                <a16:creationId xmlns:a16="http://schemas.microsoft.com/office/drawing/2014/main" id="{6EA83EB9-09E7-8B17-E95D-D67C4BBF8CE7}"/>
              </a:ext>
            </a:extLst>
          </p:cNvPr>
          <p:cNvSpPr>
            <a:spLocks noGrp="1"/>
          </p:cNvSpPr>
          <p:nvPr>
            <p:ph type="title"/>
          </p:nvPr>
        </p:nvSpPr>
        <p:spPr>
          <a:xfrm>
            <a:off x="304798" y="246888"/>
            <a:ext cx="11585448" cy="969264"/>
          </a:xfrm>
        </p:spPr>
        <p:txBody>
          <a:bodyPr vert="horz" rIns="0"/>
          <a:lstStyle/>
          <a:p>
            <a:pPr lvl="0"/>
            <a:r>
              <a:rPr lang="en-US" sz="2600"/>
              <a:t>COMMONALITY BETWEEN ARAMARK’S AND PEP+ FOCUS AREAS</a:t>
            </a:r>
            <a:br>
              <a:rPr lang="en-US" sz="2600"/>
            </a:br>
            <a:r>
              <a:rPr lang="en-US" sz="1800" i="1"/>
              <a:t>Allowing us to identify opportunities for collaboration, and therefore</a:t>
            </a:r>
            <a:br>
              <a:rPr lang="en-US" sz="1800" i="1"/>
            </a:br>
            <a:r>
              <a:rPr lang="en-US" sz="1800" i="1"/>
              <a:t>add value to our relationship</a:t>
            </a:r>
          </a:p>
        </p:txBody>
      </p:sp>
      <p:pic>
        <p:nvPicPr>
          <p:cNvPr id="8" name="Picture 7">
            <a:extLst>
              <a:ext uri="{FF2B5EF4-FFF2-40B4-BE49-F238E27FC236}">
                <a16:creationId xmlns:a16="http://schemas.microsoft.com/office/drawing/2014/main" id="{7D23D76C-1D1F-28B8-762A-7E651DAEAC98}"/>
              </a:ext>
            </a:extLst>
          </p:cNvPr>
          <p:cNvPicPr>
            <a:picLocks noChangeAspect="1"/>
          </p:cNvPicPr>
          <p:nvPr/>
        </p:nvPicPr>
        <p:blipFill>
          <a:blip r:embed="rId6"/>
          <a:stretch>
            <a:fillRect/>
          </a:stretch>
        </p:blipFill>
        <p:spPr>
          <a:xfrm>
            <a:off x="10134601" y="424404"/>
            <a:ext cx="1779418" cy="507236"/>
          </a:xfrm>
          <a:prstGeom prst="rect">
            <a:avLst/>
          </a:prstGeom>
        </p:spPr>
      </p:pic>
      <p:sp>
        <p:nvSpPr>
          <p:cNvPr id="19" name="TextBox 18">
            <a:extLst>
              <a:ext uri="{FF2B5EF4-FFF2-40B4-BE49-F238E27FC236}">
                <a16:creationId xmlns:a16="http://schemas.microsoft.com/office/drawing/2014/main" id="{AFF4E049-AFAA-5E39-35D6-F36E5A7D04BC}"/>
              </a:ext>
            </a:extLst>
          </p:cNvPr>
          <p:cNvSpPr txBox="1"/>
          <p:nvPr/>
        </p:nvSpPr>
        <p:spPr>
          <a:xfrm>
            <a:off x="8464460" y="6269189"/>
            <a:ext cx="3275104" cy="506261"/>
          </a:xfrm>
          <a:prstGeom prst="rect">
            <a:avLst/>
          </a:prstGeom>
          <a:solidFill>
            <a:srgbClr val="8EBC29"/>
          </a:solidFill>
        </p:spPr>
        <p:txBody>
          <a:bodyPr wrap="square" rtlCol="0" anchor="ctr">
            <a:noAutofit/>
          </a:bodyPr>
          <a:lstStyle/>
          <a:p>
            <a:pPr lvl="0" algn="ctr">
              <a:defRPr/>
            </a:pPr>
            <a:r>
              <a:rPr lang="en-US" sz="1050" i="1" kern="0">
                <a:solidFill>
                  <a:schemeClr val="bg1"/>
                </a:solidFill>
                <a:cs typeface="Leelawadee" panose="020B0502040204020203" pitchFamily="34" charset="-34"/>
              </a:rPr>
              <a:t>No common focus areas were identified across Positive Agriculture (PepsiCo) or Growth (Aramark).</a:t>
            </a:r>
          </a:p>
        </p:txBody>
      </p:sp>
      <p:sp>
        <p:nvSpPr>
          <p:cNvPr id="2" name="Rectangle: Top Corners Rounded 1">
            <a:extLst>
              <a:ext uri="{FF2B5EF4-FFF2-40B4-BE49-F238E27FC236}">
                <a16:creationId xmlns:a16="http://schemas.microsoft.com/office/drawing/2014/main" id="{5AD75CF5-BDDD-BD5E-07D0-61739A031D8F}"/>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2">
            <a:extLst>
              <a:ext uri="{FF2B5EF4-FFF2-40B4-BE49-F238E27FC236}">
                <a16:creationId xmlns:a16="http://schemas.microsoft.com/office/drawing/2014/main" id="{EC3237CC-F314-F60D-FF1A-D5175CD1A185}"/>
              </a:ext>
            </a:extLst>
          </p:cNvPr>
          <p:cNvGraphicFramePr>
            <a:graphicFrameLocks noGrp="1"/>
          </p:cNvGraphicFramePr>
          <p:nvPr>
            <p:extLst>
              <p:ext uri="{D42A27DB-BD31-4B8C-83A1-F6EECF244321}">
                <p14:modId xmlns:p14="http://schemas.microsoft.com/office/powerpoint/2010/main" val="1115903640"/>
              </p:ext>
            </p:extLst>
          </p:nvPr>
        </p:nvGraphicFramePr>
        <p:xfrm>
          <a:off x="-7620" y="1148230"/>
          <a:ext cx="11986260" cy="5038258"/>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4998720">
                  <a:extLst>
                    <a:ext uri="{9D8B030D-6E8A-4147-A177-3AD203B41FA5}">
                      <a16:colId xmlns:a16="http://schemas.microsoft.com/office/drawing/2014/main" val="2382844442"/>
                    </a:ext>
                  </a:extLst>
                </a:gridCol>
                <a:gridCol w="4998720">
                  <a:extLst>
                    <a:ext uri="{9D8B030D-6E8A-4147-A177-3AD203B41FA5}">
                      <a16:colId xmlns:a16="http://schemas.microsoft.com/office/drawing/2014/main" val="957515009"/>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Planet</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People</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2630020">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marR="0" lvl="0" indent="-1206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2B660F"/>
                          </a:solidFill>
                          <a:effectLst/>
                          <a:highlight>
                            <a:srgbClr val="FFC624"/>
                          </a:highlight>
                          <a:uLnTx/>
                          <a:uFillTx/>
                          <a:latin typeface="+mn-lt"/>
                          <a:ea typeface="+mn-ea"/>
                          <a:cs typeface="Leelawadee" panose="020B0502040204020203" pitchFamily="34" charset="-34"/>
                        </a:rPr>
                        <a:t>Target</a:t>
                      </a:r>
                      <a:r>
                        <a:rPr lang="en-US" sz="1050" kern="1200" noProof="0">
                          <a:solidFill>
                            <a:srgbClr val="2B660F"/>
                          </a:solidFill>
                          <a:latin typeface="+mn-lt"/>
                          <a:ea typeface="+mn-ea"/>
                          <a:cs typeface="Leelawadee" panose="020B0502040204020203" pitchFamily="34" charset="-34"/>
                        </a:rPr>
                        <a:t>: Reduce absolute scope 3 GHG emissions from use of sold products 28% by FY2030 from a FY2019 base year</a:t>
                      </a:r>
                    </a:p>
                    <a:p>
                      <a:pPr marL="290513" marR="0" lvl="1" indent="-171450" algn="l" defTabSz="914400" rtl="0" eaLnBrk="1" fontAlgn="auto" latinLnBrk="0" hangingPunct="1">
                        <a:lnSpc>
                          <a:spcPct val="100000"/>
                        </a:lnSpc>
                        <a:spcBef>
                          <a:spcPts val="0"/>
                        </a:spcBef>
                        <a:spcAft>
                          <a:spcPts val="0"/>
                        </a:spcAft>
                        <a:buClr>
                          <a:schemeClr val="tx1"/>
                        </a:buClr>
                        <a:buSzTx/>
                        <a:buFont typeface="Wingdings" panose="05000000000000000000" pitchFamily="2" charset="2"/>
                        <a:buChar char="Ø"/>
                        <a:tabLst/>
                        <a:defRPr/>
                      </a:pPr>
                      <a:r>
                        <a:rPr kumimoji="0" lang="en-US" sz="1050" b="1" i="0" u="none" strike="noStrike" kern="1200" cap="none" spc="0" normalizeH="0" baseline="0" noProof="0">
                          <a:ln>
                            <a:noFill/>
                          </a:ln>
                          <a:solidFill>
                            <a:srgbClr val="2B660F"/>
                          </a:solidFill>
                          <a:effectLst/>
                          <a:uLnTx/>
                          <a:uFillTx/>
                          <a:latin typeface="+mn-lt"/>
                          <a:ea typeface="+mn-ea"/>
                          <a:cs typeface="Leelawadee" panose="020B0502040204020203" pitchFamily="34" charset="-34"/>
                        </a:rPr>
                        <a:t>pep+ alignment: Achieve a 42% reduction in Scope 3 Energy &amp; Industry (E&amp;I) emissions by 2030 (vs 2022 baseline) </a:t>
                      </a:r>
                    </a:p>
                    <a:p>
                      <a:pPr marL="290513" marR="0" lvl="1" indent="-171450" algn="l" defTabSz="914400" rtl="0" eaLnBrk="1" fontAlgn="auto" latinLnBrk="0" hangingPunct="1">
                        <a:lnSpc>
                          <a:spcPct val="100000"/>
                        </a:lnSpc>
                        <a:spcBef>
                          <a:spcPts val="0"/>
                        </a:spcBef>
                        <a:spcAft>
                          <a:spcPts val="400"/>
                        </a:spcAft>
                        <a:buClr>
                          <a:schemeClr val="tx1"/>
                        </a:buClr>
                        <a:buSzTx/>
                        <a:buFont typeface="Wingdings" panose="05000000000000000000" pitchFamily="2" charset="2"/>
                        <a:buChar char="Ø"/>
                        <a:tabLst/>
                        <a:defRPr/>
                      </a:pPr>
                      <a:r>
                        <a:rPr kumimoji="0" lang="en-US" sz="1050" b="1" i="0" u="none" strike="noStrike" kern="1200" cap="none" spc="0" normalizeH="0" baseline="0" noProof="0">
                          <a:ln>
                            <a:noFill/>
                          </a:ln>
                          <a:solidFill>
                            <a:srgbClr val="2B660F"/>
                          </a:solidFill>
                          <a:effectLst/>
                          <a:uLnTx/>
                          <a:uFillTx/>
                          <a:latin typeface="+mn-lt"/>
                          <a:ea typeface="+mn-ea"/>
                          <a:cs typeface="Leelawadee" panose="020B0502040204020203" pitchFamily="34" charset="-34"/>
                        </a:rPr>
                        <a:t>pep+ alignment: Achieve a 30% reduction in Scope 3 Forest, Land and Agriculture (FLAG) emissions by 2030 (vs 2022 baseline) </a:t>
                      </a:r>
                    </a:p>
                    <a:p>
                      <a:pPr marL="120650" indent="-120650">
                        <a:lnSpc>
                          <a:spcPct val="100000"/>
                        </a:lnSpc>
                        <a:buFont typeface="Arial" panose="020B0604020202020204" pitchFamily="34" charset="0"/>
                        <a:buChar char="•"/>
                      </a:pPr>
                      <a:r>
                        <a:rPr lang="en-US" sz="1050" kern="1200" noProof="0">
                          <a:solidFill>
                            <a:srgbClr val="2B660F"/>
                          </a:solidFill>
                          <a:highlight>
                            <a:srgbClr val="4FE2F3"/>
                          </a:highlight>
                          <a:latin typeface="+mn-lt"/>
                          <a:ea typeface="+mn-ea"/>
                          <a:cs typeface="Leelawadee" panose="020B0502040204020203" pitchFamily="34" charset="-34"/>
                        </a:rPr>
                        <a:t>Goal:</a:t>
                      </a:r>
                      <a:r>
                        <a:rPr lang="en-US" sz="1050" noProof="0">
                          <a:solidFill>
                            <a:srgbClr val="2B660F"/>
                          </a:solidFill>
                          <a:latin typeface="+mn-lt"/>
                          <a:cs typeface="Leelawadee" panose="020B0502040204020203" pitchFamily="34" charset="-34"/>
                        </a:rPr>
                        <a:t> </a:t>
                      </a:r>
                      <a:r>
                        <a:rPr lang="en-US" sz="1050" kern="1200" noProof="0">
                          <a:solidFill>
                            <a:srgbClr val="2B660F"/>
                          </a:solidFill>
                          <a:latin typeface="+mn-lt"/>
                          <a:ea typeface="+mn-ea"/>
                          <a:cs typeface="Leelawadee" panose="020B0502040204020203" pitchFamily="34" charset="-34"/>
                        </a:rPr>
                        <a:t>Reduce consumption of disposables and single-use items, and expanding opportunities to reuse, recycle, and compost</a:t>
                      </a:r>
                    </a:p>
                    <a:p>
                      <a:pPr marL="290513" lvl="1" indent="-171450">
                        <a:lnSpc>
                          <a:spcPct val="100000"/>
                        </a:lnSpc>
                        <a:buClr>
                          <a:schemeClr val="tx1"/>
                        </a:buClr>
                        <a:buFont typeface="Wingdings" panose="05000000000000000000" pitchFamily="2" charset="2"/>
                        <a:buChar char="Ø"/>
                      </a:pPr>
                      <a:r>
                        <a:rPr lang="en-US" sz="1050" b="1" kern="1200" noProof="0">
                          <a:solidFill>
                            <a:srgbClr val="2B660F"/>
                          </a:solidFill>
                          <a:latin typeface="+mn-lt"/>
                          <a:ea typeface="+mn-ea"/>
                          <a:cs typeface="Leelawadee" panose="020B0502040204020203" pitchFamily="34" charset="-34"/>
                        </a:rPr>
                        <a:t>pep+ alignment: Achieve 97% or greater reusable, recyclable, or compostable (RRC) packaging by design by 2030 in our primary and secondary packaging in our key packaging markets</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indent="-120650">
                        <a:lnSpc>
                          <a:spcPct val="100000"/>
                        </a:lnSpc>
                        <a:buFont typeface="Arial" panose="020B0604020202020204" pitchFamily="34" charset="0"/>
                        <a:buChar char="•"/>
                      </a:pPr>
                      <a:r>
                        <a:rPr lang="en-US" sz="1050" noProof="0">
                          <a:solidFill>
                            <a:srgbClr val="2B660F"/>
                          </a:solidFill>
                          <a:highlight>
                            <a:srgbClr val="4FE2F3"/>
                          </a:highlight>
                          <a:latin typeface="+mn-lt"/>
                          <a:cs typeface="Leelawadee" panose="020B0502040204020203" pitchFamily="34" charset="-34"/>
                        </a:rPr>
                        <a:t>Goal:</a:t>
                      </a:r>
                      <a:r>
                        <a:rPr lang="en-US" sz="1050" noProof="0">
                          <a:solidFill>
                            <a:srgbClr val="2B660F"/>
                          </a:solidFill>
                          <a:latin typeface="+mn-lt"/>
                          <a:cs typeface="Leelawadee" panose="020B0502040204020203" pitchFamily="34" charset="-34"/>
                        </a:rPr>
                        <a:t> Build local communities by mobilizing employees and resources</a:t>
                      </a:r>
                      <a:br>
                        <a:rPr lang="en-US" sz="1050" noProof="0">
                          <a:solidFill>
                            <a:srgbClr val="2B660F"/>
                          </a:solidFill>
                          <a:latin typeface="+mn-lt"/>
                          <a:cs typeface="Leelawadee" panose="020B0502040204020203" pitchFamily="34" charset="-34"/>
                        </a:rPr>
                      </a:br>
                      <a:r>
                        <a:rPr lang="en-US" sz="1050" noProof="0">
                          <a:solidFill>
                            <a:srgbClr val="2B660F"/>
                          </a:solidFill>
                          <a:latin typeface="+mn-lt"/>
                          <a:cs typeface="Leelawadee" panose="020B0502040204020203" pitchFamily="34" charset="-34"/>
                        </a:rPr>
                        <a:t>to address critical issues, such as enabling employment opportunities, increasing access to healthy food, and creating better environments and community spaces </a:t>
                      </a:r>
                    </a:p>
                    <a:p>
                      <a:pPr marL="290513" lvl="1" indent="-171450">
                        <a:lnSpc>
                          <a:spcPct val="100000"/>
                        </a:lnSpc>
                        <a:buFont typeface="Wingdings" panose="05000000000000000000" pitchFamily="2" charset="2"/>
                        <a:buChar char="Ø"/>
                      </a:pPr>
                      <a:r>
                        <a:rPr lang="en-US" sz="1050" b="1" kern="1200" noProof="0">
                          <a:solidFill>
                            <a:srgbClr val="2B660F"/>
                          </a:solidFill>
                          <a:latin typeface="+mn-lt"/>
                          <a:ea typeface="+mn-ea"/>
                          <a:cs typeface="Leelawadee" panose="020B0502040204020203" pitchFamily="34" charset="-34"/>
                        </a:rPr>
                        <a:t>pep+ alignment: </a:t>
                      </a:r>
                      <a:r>
                        <a:rPr lang="en-US" sz="1050" b="1" noProof="0">
                          <a:solidFill>
                            <a:srgbClr val="2B660F"/>
                          </a:solidFill>
                          <a:latin typeface="+mn-lt"/>
                          <a:cs typeface="Leelawadee" panose="020B0502040204020203" pitchFamily="34" charset="-34"/>
                        </a:rPr>
                        <a:t>Partner with communities to advance food security and make nutritious food accessible to 50 million people</a:t>
                      </a: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2161350">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922F11"/>
                          </a:solidFill>
                          <a:latin typeface="+mj-lt"/>
                          <a:ea typeface="+mn-ea"/>
                          <a:cs typeface="Leelawadee"/>
                        </a:rPr>
                        <a:t>POSITIVE </a:t>
                      </a:r>
                      <a:br>
                        <a:rPr lang="en-US" sz="1400" kern="1200">
                          <a:solidFill>
                            <a:srgbClr val="922F11"/>
                          </a:solidFill>
                          <a:latin typeface="+mj-lt"/>
                          <a:ea typeface="+mn-ea"/>
                          <a:cs typeface="Leelawadee"/>
                        </a:rPr>
                      </a:br>
                      <a:r>
                        <a:rPr lang="en-US" sz="1400" kern="1200">
                          <a:solidFill>
                            <a:srgbClr val="922F11"/>
                          </a:solidFill>
                          <a:latin typeface="+mj-lt"/>
                          <a:ea typeface="+mn-ea"/>
                          <a:cs typeface="Leelawadee"/>
                        </a:rPr>
                        <a:t>CHOICES</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E6D26"/>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50" b="0" i="1" u="none" strike="noStrike" kern="1200" cap="none" spc="0" normalizeH="0" baseline="0" noProof="0">
                          <a:ln>
                            <a:noFill/>
                          </a:ln>
                          <a:solidFill>
                            <a:srgbClr val="2B660F"/>
                          </a:solidFill>
                          <a:effectLst/>
                          <a:uLnTx/>
                          <a:uFillTx/>
                          <a:latin typeface="+mn-lt"/>
                          <a:ea typeface="+mn-ea"/>
                          <a:cs typeface="Leelawadee" panose="020B0502040204020203" pitchFamily="34" charset="-34"/>
                        </a:rPr>
                        <a:t>No commonalities.</a:t>
                      </a: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indent="-120650">
                        <a:lnSpc>
                          <a:spcPct val="100000"/>
                        </a:lnSpc>
                        <a:buFont typeface="Arial" panose="020B0604020202020204" pitchFamily="34" charset="0"/>
                        <a:buChar char="•"/>
                      </a:pPr>
                      <a:r>
                        <a:rPr lang="en-US" sz="1050" noProof="0">
                          <a:solidFill>
                            <a:srgbClr val="2B660F"/>
                          </a:solidFill>
                          <a:highlight>
                            <a:srgbClr val="4FE2F3"/>
                          </a:highlight>
                          <a:latin typeface="+mn-lt"/>
                          <a:cs typeface="Leelawadee" panose="020B0502040204020203" pitchFamily="34" charset="-34"/>
                        </a:rPr>
                        <a:t>Goal:</a:t>
                      </a:r>
                      <a:r>
                        <a:rPr lang="en-US" sz="1050" noProof="0">
                          <a:solidFill>
                            <a:srgbClr val="2B660F"/>
                          </a:solidFill>
                          <a:latin typeface="+mn-lt"/>
                          <a:cs typeface="Leelawadee" panose="020B0502040204020203" pitchFamily="34" charset="-34"/>
                        </a:rPr>
                        <a:t> Empower healthy consumers by enabling millions to make healthier dietary choices</a:t>
                      </a:r>
                    </a:p>
                    <a:p>
                      <a:pPr marL="290513" lvl="1" indent="-171450">
                        <a:lnSpc>
                          <a:spcPct val="100000"/>
                        </a:lnSpc>
                        <a:buFont typeface="Wingdings" panose="05000000000000000000" pitchFamily="2" charset="2"/>
                        <a:buChar char="Ø"/>
                      </a:pPr>
                      <a:r>
                        <a:rPr lang="en-US" sz="1050" b="1" kern="1200" noProof="0">
                          <a:solidFill>
                            <a:srgbClr val="2B660F"/>
                          </a:solidFill>
                          <a:latin typeface="+mn-lt"/>
                          <a:ea typeface="+mn-ea"/>
                          <a:cs typeface="Leelawadee" panose="020B0502040204020203" pitchFamily="34" charset="-34"/>
                        </a:rPr>
                        <a:t>pep+ alignment: </a:t>
                      </a:r>
                      <a:r>
                        <a:rPr lang="en-US" sz="1050" b="1" noProof="0">
                          <a:solidFill>
                            <a:srgbClr val="2B660F"/>
                          </a:solidFill>
                          <a:latin typeface="+mn-lt"/>
                          <a:cs typeface="Leelawadee" panose="020B0502040204020203" pitchFamily="34" charset="-34"/>
                        </a:rPr>
                        <a:t>Leverage our scaled brands to embody and amplify positive outcomes for the planet and people, including empowering consumers with transparent environmental labeling on our key products</a:t>
                      </a: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40967922"/>
                  </a:ext>
                </a:extLst>
              </a:tr>
            </a:tbl>
          </a:graphicData>
        </a:graphic>
      </p:graphicFrame>
      <p:pic>
        <p:nvPicPr>
          <p:cNvPr id="12" name="Picture 11" descr="A blue and green windmill with green arrows&#10;&#10;Description automatically generated">
            <a:extLst>
              <a:ext uri="{FF2B5EF4-FFF2-40B4-BE49-F238E27FC236}">
                <a16:creationId xmlns:a16="http://schemas.microsoft.com/office/drawing/2014/main" id="{003DAC4D-81F7-E5A4-C1B8-547CA972459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pic>
        <p:nvPicPr>
          <p:cNvPr id="13" name="Picture 12" descr="A logo of a hand and a globe&#10;&#10;Description automatically generated">
            <a:extLst>
              <a:ext uri="{FF2B5EF4-FFF2-40B4-BE49-F238E27FC236}">
                <a16:creationId xmlns:a16="http://schemas.microsoft.com/office/drawing/2014/main" id="{1735791C-86DF-BC38-D605-9548152AB24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27528" y="4479467"/>
            <a:ext cx="536916" cy="583072"/>
          </a:xfrm>
          <a:prstGeom prst="rect">
            <a:avLst/>
          </a:prstGeom>
        </p:spPr>
      </p:pic>
    </p:spTree>
    <p:extLst>
      <p:ext uri="{BB962C8B-B14F-4D97-AF65-F5344CB8AC3E}">
        <p14:creationId xmlns:p14="http://schemas.microsoft.com/office/powerpoint/2010/main" val="30871301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48890A-B12F-2590-D21D-000DACFDFA7E}"/>
            </a:ext>
          </a:extLst>
        </p:cNvPr>
        <p:cNvGrpSpPr/>
        <p:nvPr/>
      </p:nvGrpSpPr>
      <p:grpSpPr>
        <a:xfrm>
          <a:off x="0" y="0"/>
          <a:ext cx="0" cy="0"/>
          <a:chOff x="0" y="0"/>
          <a:chExt cx="0" cy="0"/>
        </a:xfrm>
      </p:grpSpPr>
      <p:pic>
        <p:nvPicPr>
          <p:cNvPr id="2" name="Picture 2" descr="Arizona State University - Wikipedia">
            <a:extLst>
              <a:ext uri="{FF2B5EF4-FFF2-40B4-BE49-F238E27FC236}">
                <a16:creationId xmlns:a16="http://schemas.microsoft.com/office/drawing/2014/main" id="{AF38C1EE-F272-3EF8-D67B-36E36FE780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0021" y="1879957"/>
            <a:ext cx="3098086" cy="3098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9808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8AE127-5D89-5769-7CBE-07644780C925}"/>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6DEDD71D-3B70-8456-CB8B-745637B5A4D2}"/>
              </a:ext>
            </a:extLst>
          </p:cNvPr>
          <p:cNvSpPr>
            <a:spLocks noGrp="1"/>
          </p:cNvSpPr>
          <p:nvPr>
            <p:ph type="title"/>
          </p:nvPr>
        </p:nvSpPr>
        <p:spPr>
          <a:xfrm>
            <a:off x="304798" y="246888"/>
            <a:ext cx="11585448" cy="969264"/>
          </a:xfrm>
        </p:spPr>
        <p:txBody>
          <a:bodyPr/>
          <a:lstStyle/>
          <a:p>
            <a:r>
              <a:rPr lang="en-US"/>
              <a:t>HOW TO READ THE GRIDS: PART 1</a:t>
            </a:r>
          </a:p>
        </p:txBody>
      </p:sp>
      <p:sp>
        <p:nvSpPr>
          <p:cNvPr id="10" name="Rectangle: Rounded Corners 9">
            <a:extLst>
              <a:ext uri="{FF2B5EF4-FFF2-40B4-BE49-F238E27FC236}">
                <a16:creationId xmlns:a16="http://schemas.microsoft.com/office/drawing/2014/main" id="{55C0A108-8476-1466-F9EC-E83E969CCF0B}"/>
              </a:ext>
            </a:extLst>
          </p:cNvPr>
          <p:cNvSpPr>
            <a:spLocks/>
          </p:cNvSpPr>
          <p:nvPr/>
        </p:nvSpPr>
        <p:spPr>
          <a:xfrm>
            <a:off x="304800" y="1219200"/>
            <a:ext cx="11582400" cy="4912632"/>
          </a:xfrm>
          <a:prstGeom prst="roundRect">
            <a:avLst>
              <a:gd name="adj" fmla="val 256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548640" rtlCol="0" anchor="t"/>
          <a:lstStyle/>
          <a:p>
            <a:pPr lvl="0">
              <a:defRPr/>
            </a:pPr>
            <a:endParaRPr lang="en-US" sz="1100">
              <a:solidFill>
                <a:schemeClr val="accent3"/>
              </a:solidFill>
            </a:endParaRPr>
          </a:p>
        </p:txBody>
      </p:sp>
      <p:sp>
        <p:nvSpPr>
          <p:cNvPr id="13" name="Rectangle: Rounded Corners 12">
            <a:extLst>
              <a:ext uri="{FF2B5EF4-FFF2-40B4-BE49-F238E27FC236}">
                <a16:creationId xmlns:a16="http://schemas.microsoft.com/office/drawing/2014/main" id="{2D3095C4-98AD-C319-DE54-5C344C025879}"/>
              </a:ext>
            </a:extLst>
          </p:cNvPr>
          <p:cNvSpPr/>
          <p:nvPr/>
        </p:nvSpPr>
        <p:spPr>
          <a:xfrm>
            <a:off x="396240" y="1310640"/>
            <a:ext cx="6271260" cy="436517"/>
          </a:xfrm>
          <a:prstGeom prst="roundRect">
            <a:avLst/>
          </a:prstGeom>
          <a:solidFill>
            <a:srgbClr val="8DBD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2B660F"/>
                </a:solidFill>
                <a:latin typeface="+mj-lt"/>
                <a:cs typeface="Leelawadee" panose="020B0502040204020203" pitchFamily="34" charset="-34"/>
              </a:rPr>
              <a:t>PART 1: SUSTAINBILITY FOCUS AREAS</a:t>
            </a:r>
          </a:p>
        </p:txBody>
      </p:sp>
      <p:graphicFrame>
        <p:nvGraphicFramePr>
          <p:cNvPr id="14" name="Table 4">
            <a:extLst>
              <a:ext uri="{FF2B5EF4-FFF2-40B4-BE49-F238E27FC236}">
                <a16:creationId xmlns:a16="http://schemas.microsoft.com/office/drawing/2014/main" id="{EC117D69-D276-2524-85D9-A4FBCFEB50AC}"/>
              </a:ext>
            </a:extLst>
          </p:cNvPr>
          <p:cNvGraphicFramePr>
            <a:graphicFrameLocks noGrp="1"/>
          </p:cNvGraphicFramePr>
          <p:nvPr>
            <p:extLst>
              <p:ext uri="{D42A27DB-BD31-4B8C-83A1-F6EECF244321}">
                <p14:modId xmlns:p14="http://schemas.microsoft.com/office/powerpoint/2010/main" val="412997722"/>
              </p:ext>
            </p:extLst>
          </p:nvPr>
        </p:nvGraphicFramePr>
        <p:xfrm>
          <a:off x="304799" y="1838597"/>
          <a:ext cx="6362701" cy="3486427"/>
        </p:xfrm>
        <a:graphic>
          <a:graphicData uri="http://schemas.openxmlformats.org/drawingml/2006/table">
            <a:tbl>
              <a:tblPr firstRow="1" bandRow="1"/>
              <a:tblGrid>
                <a:gridCol w="1022026">
                  <a:extLst>
                    <a:ext uri="{9D8B030D-6E8A-4147-A177-3AD203B41FA5}">
                      <a16:colId xmlns:a16="http://schemas.microsoft.com/office/drawing/2014/main" val="3318169304"/>
                    </a:ext>
                  </a:extLst>
                </a:gridCol>
                <a:gridCol w="1780225">
                  <a:extLst>
                    <a:ext uri="{9D8B030D-6E8A-4147-A177-3AD203B41FA5}">
                      <a16:colId xmlns:a16="http://schemas.microsoft.com/office/drawing/2014/main" val="2382844442"/>
                    </a:ext>
                  </a:extLst>
                </a:gridCol>
                <a:gridCol w="1780225">
                  <a:extLst>
                    <a:ext uri="{9D8B030D-6E8A-4147-A177-3AD203B41FA5}">
                      <a16:colId xmlns:a16="http://schemas.microsoft.com/office/drawing/2014/main" val="957515009"/>
                    </a:ext>
                  </a:extLst>
                </a:gridCol>
                <a:gridCol w="1780225">
                  <a:extLst>
                    <a:ext uri="{9D8B030D-6E8A-4147-A177-3AD203B41FA5}">
                      <a16:colId xmlns:a16="http://schemas.microsoft.com/office/drawing/2014/main" val="2353111847"/>
                    </a:ext>
                  </a:extLst>
                </a:gridCol>
              </a:tblGrid>
              <a:tr h="443699">
                <a:tc>
                  <a:txBody>
                    <a:bodyPr/>
                    <a:lstStyle/>
                    <a:p>
                      <a:endParaRPr lang="en-US" sz="700" noProof="0">
                        <a:solidFill>
                          <a:schemeClr val="accent3"/>
                        </a:solidFill>
                        <a:latin typeface="+mn-lt"/>
                        <a:cs typeface="Leelawadee" panose="020B0502040204020203" pitchFamily="34" charset="-34"/>
                      </a:endParaRPr>
                    </a:p>
                  </a:txBody>
                  <a:tcPr>
                    <a:lnL w="63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b="1" noProof="0">
                          <a:solidFill>
                            <a:srgbClr val="BFDE7E"/>
                          </a:solidFill>
                          <a:latin typeface="+mn-lt"/>
                          <a:cs typeface="Leelawadee" panose="020B0502040204020203" pitchFamily="34" charset="-34"/>
                        </a:rPr>
                        <a:t>Customer topic A</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b="1" noProof="0">
                          <a:solidFill>
                            <a:srgbClr val="BFDE7E"/>
                          </a:solidFill>
                          <a:latin typeface="+mn-lt"/>
                          <a:cs typeface="Leelawadee" panose="020B0502040204020203" pitchFamily="34" charset="-34"/>
                        </a:rPr>
                        <a:t>Customer topic B</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b="1" noProof="0">
                          <a:solidFill>
                            <a:srgbClr val="BFDE7E"/>
                          </a:solidFill>
                          <a:latin typeface="+mn-lt"/>
                          <a:cs typeface="Leelawadee" panose="020B0502040204020203" pitchFamily="34" charset="-34"/>
                        </a:rPr>
                        <a:t>Customer topic C</a:t>
                      </a:r>
                    </a:p>
                  </a:txBody>
                  <a:tcPr anchor="ctr">
                    <a:lnL w="6350" cap="flat" cmpd="sng" algn="ctr">
                      <a:solidFill>
                        <a:schemeClr val="bg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601826123"/>
                  </a:ext>
                </a:extLst>
              </a:tr>
              <a:tr h="726553">
                <a:tc>
                  <a:txBody>
                    <a:bodyPr/>
                    <a:lstStyle/>
                    <a:p>
                      <a:pPr algn="ctr"/>
                      <a:r>
                        <a:rPr lang="en-US" sz="1100" b="1" noProof="0">
                          <a:solidFill>
                            <a:srgbClr val="954F07"/>
                          </a:solidFill>
                          <a:latin typeface="+mn-lt"/>
                          <a:cs typeface="Leelawadee"/>
                        </a:rPr>
                        <a:t>Positive Agriculture</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9F0A"/>
                    </a:solidFill>
                  </a:tcPr>
                </a:tc>
                <a:tc>
                  <a:txBody>
                    <a:bodyPr/>
                    <a:lstStyle/>
                    <a:p>
                      <a:pPr marL="114300" indent="-114300">
                        <a:buClr>
                          <a:schemeClr val="tx1"/>
                        </a:buClr>
                        <a:buFont typeface="Arial" panose="020B0604020202020204" pitchFamily="34" charset="0"/>
                        <a:buChar char="•"/>
                      </a:pPr>
                      <a:r>
                        <a:rPr lang="en-US" sz="1000" kern="1200" noProof="0">
                          <a:solidFill>
                            <a:srgbClr val="0F440E"/>
                          </a:solidFill>
                          <a:highlight>
                            <a:srgbClr val="FFC624"/>
                          </a:highlight>
                          <a:latin typeface="+mn-lt"/>
                          <a:ea typeface="+mn-ea"/>
                          <a:cs typeface="Leelawadee"/>
                        </a:rPr>
                        <a:t>Target: </a:t>
                      </a:r>
                      <a:r>
                        <a:rPr lang="en-US" sz="1000" noProof="0">
                          <a:solidFill>
                            <a:srgbClr val="0F440E"/>
                          </a:solidFill>
                          <a:latin typeface="+mn-lt"/>
                          <a:cs typeface="Leelawadee"/>
                        </a:rPr>
                        <a:t>A quantifiable target relating to agriculture </a:t>
                      </a:r>
                    </a:p>
                    <a:p>
                      <a:pPr marL="114300" marR="0" lvl="0" indent="-114300" algn="l" defTabSz="914400" rtl="0" eaLnBrk="1" fontAlgn="auto" latinLnBrk="0" hangingPunct="1">
                        <a:lnSpc>
                          <a:spcPct val="100000"/>
                        </a:lnSpc>
                        <a:spcBef>
                          <a:spcPts val="800"/>
                        </a:spcBef>
                        <a:spcAft>
                          <a:spcPts val="0"/>
                        </a:spcAft>
                        <a:buClr>
                          <a:schemeClr val="tx1"/>
                        </a:buClr>
                        <a:buSzTx/>
                        <a:buFont typeface="Arial" panose="020B0604020202020204" pitchFamily="34" charset="0"/>
                        <a:buChar char="•"/>
                        <a:tabLst/>
                        <a:defRPr/>
                      </a:pPr>
                      <a:r>
                        <a:rPr lang="en-US" sz="1000" kern="1200" noProof="0">
                          <a:solidFill>
                            <a:srgbClr val="0F440E"/>
                          </a:solidFill>
                          <a:highlight>
                            <a:srgbClr val="4FE2F3"/>
                          </a:highlight>
                          <a:latin typeface="+mn-lt"/>
                          <a:ea typeface="+mn-ea"/>
                          <a:cs typeface="Leelawadee"/>
                        </a:rPr>
                        <a:t>Goal: </a:t>
                      </a:r>
                      <a:br>
                        <a:rPr lang="en-US" sz="1000" noProof="0">
                          <a:solidFill>
                            <a:srgbClr val="0F440E"/>
                          </a:solidFill>
                          <a:latin typeface="+mn-lt"/>
                          <a:cs typeface="Leelawadee"/>
                        </a:rPr>
                      </a:br>
                      <a:r>
                        <a:rPr lang="en-US" sz="1000" b="0" i="0" kern="1200" noProof="0">
                          <a:solidFill>
                            <a:srgbClr val="0F440E"/>
                          </a:solidFill>
                          <a:effectLst/>
                          <a:latin typeface="+mn-lt"/>
                          <a:ea typeface="+mn-ea"/>
                          <a:cs typeface="Leelawadee"/>
                        </a:rPr>
                        <a:t>A qualitative aspiration </a:t>
                      </a:r>
                      <a:r>
                        <a:rPr lang="en-US" sz="1000" noProof="0">
                          <a:solidFill>
                            <a:srgbClr val="0F440E"/>
                          </a:solidFill>
                          <a:latin typeface="+mn-lt"/>
                          <a:cs typeface="Leelawadee"/>
                        </a:rPr>
                        <a:t>relating to agriculture </a:t>
                      </a:r>
                      <a:endParaRPr lang="en-US" sz="1000" b="0" i="0" kern="1200" noProof="0">
                        <a:solidFill>
                          <a:srgbClr val="0F440E"/>
                        </a:solidFill>
                        <a:effectLst/>
                        <a:latin typeface="+mn-lt"/>
                        <a:ea typeface="+mn-ea"/>
                        <a:cs typeface="Leelawadee"/>
                      </a:endParaRPr>
                    </a:p>
                    <a:p>
                      <a:pPr marL="0" marR="0" lvl="0" indent="0" algn="l" defTabSz="9144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a:pPr>
                      <a:endParaRPr lang="en-US" sz="1000" kern="1200" noProof="0">
                        <a:solidFill>
                          <a:srgbClr val="0F440E"/>
                        </a:solidFill>
                        <a:latin typeface="+mn-lt"/>
                        <a:ea typeface="+mn-ea"/>
                        <a:cs typeface="Leelawadee"/>
                      </a:endParaRPr>
                    </a:p>
                  </a:txBody>
                  <a:tcP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14300" indent="-114300">
                        <a:buClr>
                          <a:schemeClr val="tx1"/>
                        </a:buClr>
                        <a:buFont typeface="Arial" panose="020B0604020202020204" pitchFamily="34" charset="0"/>
                        <a:buChar char="•"/>
                      </a:pPr>
                      <a:r>
                        <a:rPr lang="en-US" sz="1000" kern="1200" noProof="0">
                          <a:solidFill>
                            <a:srgbClr val="0F440E"/>
                          </a:solidFill>
                          <a:highlight>
                            <a:srgbClr val="FFC624"/>
                          </a:highlight>
                          <a:latin typeface="+mn-lt"/>
                          <a:ea typeface="+mn-ea"/>
                          <a:cs typeface="Leelawadee"/>
                        </a:rPr>
                        <a:t>Target: </a:t>
                      </a:r>
                      <a:r>
                        <a:rPr lang="en-US" sz="1000" noProof="0">
                          <a:solidFill>
                            <a:srgbClr val="0F440E"/>
                          </a:solidFill>
                          <a:latin typeface="+mn-lt"/>
                          <a:cs typeface="Leelawadee"/>
                        </a:rPr>
                        <a:t>A quantifiable target relating to agriculture </a:t>
                      </a:r>
                    </a:p>
                    <a:p>
                      <a:pPr marL="114300" marR="0" lvl="0" indent="-114300" algn="l" defTabSz="914400" rtl="0" eaLnBrk="1" fontAlgn="auto" latinLnBrk="0" hangingPunct="1">
                        <a:lnSpc>
                          <a:spcPct val="100000"/>
                        </a:lnSpc>
                        <a:spcBef>
                          <a:spcPts val="800"/>
                        </a:spcBef>
                        <a:spcAft>
                          <a:spcPts val="0"/>
                        </a:spcAft>
                        <a:buClr>
                          <a:schemeClr val="tx1"/>
                        </a:buClr>
                        <a:buSzTx/>
                        <a:buFont typeface="Arial" panose="020B0604020202020204" pitchFamily="34" charset="0"/>
                        <a:buChar char="•"/>
                        <a:tabLst/>
                        <a:defRPr/>
                      </a:pPr>
                      <a:r>
                        <a:rPr lang="en-US" sz="1000" kern="1200" noProof="0">
                          <a:solidFill>
                            <a:srgbClr val="0F440E"/>
                          </a:solidFill>
                          <a:highlight>
                            <a:srgbClr val="4FE2F3"/>
                          </a:highlight>
                          <a:latin typeface="+mn-lt"/>
                          <a:ea typeface="+mn-ea"/>
                          <a:cs typeface="Leelawadee"/>
                        </a:rPr>
                        <a:t>Goal: </a:t>
                      </a:r>
                      <a:br>
                        <a:rPr lang="en-US" sz="1000" noProof="0">
                          <a:solidFill>
                            <a:srgbClr val="0F440E"/>
                          </a:solidFill>
                          <a:latin typeface="+mn-lt"/>
                          <a:cs typeface="Leelawadee"/>
                        </a:rPr>
                      </a:br>
                      <a:r>
                        <a:rPr lang="en-US" sz="1000" b="0" i="0" kern="1200" noProof="0">
                          <a:solidFill>
                            <a:srgbClr val="0F440E"/>
                          </a:solidFill>
                          <a:effectLst/>
                          <a:latin typeface="+mn-lt"/>
                          <a:ea typeface="+mn-ea"/>
                          <a:cs typeface="Leelawadee"/>
                        </a:rPr>
                        <a:t>A qualitative aspiration </a:t>
                      </a:r>
                      <a:r>
                        <a:rPr lang="en-US" sz="1000" noProof="0">
                          <a:solidFill>
                            <a:srgbClr val="0F440E"/>
                          </a:solidFill>
                          <a:latin typeface="+mn-lt"/>
                          <a:cs typeface="Leelawadee"/>
                        </a:rPr>
                        <a:t>relating to agriculture </a:t>
                      </a:r>
                      <a:endParaRPr lang="en-US" sz="1000" b="0" i="0" kern="1200" noProof="0">
                        <a:solidFill>
                          <a:srgbClr val="0F440E"/>
                        </a:solidFill>
                        <a:effectLst/>
                        <a:latin typeface="+mn-lt"/>
                        <a:ea typeface="+mn-ea"/>
                        <a:cs typeface="Leelawadee"/>
                      </a:endParaRPr>
                    </a:p>
                    <a:p>
                      <a:pPr marL="171450" indent="-171450">
                        <a:buClr>
                          <a:schemeClr val="tx1"/>
                        </a:buClr>
                        <a:buFont typeface="Arial" panose="020B0604020202020204" pitchFamily="34" charset="0"/>
                        <a:buChar char="•"/>
                      </a:pPr>
                      <a:endParaRPr lang="en-US" sz="1000" kern="1200" noProof="0">
                        <a:solidFill>
                          <a:srgbClr val="0F440E"/>
                        </a:solidFill>
                        <a:latin typeface="+mn-lt"/>
                        <a:ea typeface="+mn-ea"/>
                        <a:cs typeface="Leelawadee"/>
                      </a:endParaRP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i="1" noProof="0">
                          <a:solidFill>
                            <a:srgbClr val="0F440E"/>
                          </a:solidFill>
                          <a:latin typeface="+mn-lt"/>
                          <a:cs typeface="Leelawadee"/>
                        </a:rPr>
                        <a:t>Not a focus area for the customer.us area for the customer.</a:t>
                      </a:r>
                      <a:endParaRPr lang="en-US" sz="1000" i="1" noProof="0">
                        <a:solidFill>
                          <a:srgbClr val="0F440E"/>
                        </a:solidFill>
                        <a:latin typeface="+mn-lt"/>
                        <a:cs typeface="Leelawadee"/>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73451062"/>
                  </a:ext>
                </a:extLst>
              </a:tr>
              <a:tr h="980248">
                <a:tc>
                  <a:txBody>
                    <a:bodyPr/>
                    <a:lstStyle/>
                    <a:p>
                      <a:pPr algn="ctr"/>
                      <a:r>
                        <a:rPr lang="en-US" sz="1100" b="1" noProof="0">
                          <a:solidFill>
                            <a:srgbClr val="023459"/>
                          </a:solidFill>
                          <a:latin typeface="+mn-lt"/>
                          <a:cs typeface="Leelawadee"/>
                        </a:rPr>
                        <a:t>Positive Value Chain</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0" indent="0">
                        <a:buFont typeface="Arial" panose="020B0604020202020204" pitchFamily="34" charset="0"/>
                        <a:buNone/>
                      </a:pPr>
                      <a:endParaRPr lang="en-US" sz="1000" noProof="0">
                        <a:solidFill>
                          <a:srgbClr val="0F440E"/>
                        </a:solidFill>
                        <a:latin typeface="+mn-lt"/>
                        <a:cs typeface="Leelawadee"/>
                      </a:endParaRPr>
                    </a:p>
                  </a:txBody>
                  <a:tcP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buFont typeface="Arial" panose="020B0604020202020204" pitchFamily="34" charset="0"/>
                        <a:buChar char="•"/>
                      </a:pPr>
                      <a:endParaRPr lang="en-US" sz="1000" noProof="0">
                        <a:solidFill>
                          <a:srgbClr val="0F440E"/>
                        </a:solidFill>
                        <a:latin typeface="+mn-lt"/>
                        <a:cs typeface="Leelawadee"/>
                      </a:endParaRP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buFont typeface="Arial" panose="020B0604020202020204" pitchFamily="34" charset="0"/>
                        <a:buChar char="•"/>
                      </a:pPr>
                      <a:endParaRPr lang="en-US" sz="1000" noProof="0">
                        <a:solidFill>
                          <a:srgbClr val="0F440E"/>
                        </a:solidFill>
                        <a:latin typeface="+mn-lt"/>
                        <a:cs typeface="Leelawadee"/>
                      </a:endParaRP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87848387"/>
                  </a:ext>
                </a:extLst>
              </a:tr>
              <a:tr h="769292">
                <a:tc>
                  <a:txBody>
                    <a:bodyPr/>
                    <a:lstStyle/>
                    <a:p>
                      <a:pPr algn="ctr"/>
                      <a:r>
                        <a:rPr lang="en-US" sz="1100" b="1" noProof="0">
                          <a:solidFill>
                            <a:srgbClr val="922F11"/>
                          </a:solidFill>
                          <a:latin typeface="+mn-lt"/>
                          <a:cs typeface="Leelawadee"/>
                        </a:rPr>
                        <a:t>Positive Choices</a:t>
                      </a:r>
                    </a:p>
                    <a:p>
                      <a:pPr algn="ctr"/>
                      <a:endParaRPr lang="en-US" sz="1200" b="1" noProof="0">
                        <a:solidFill>
                          <a:srgbClr val="0F440E"/>
                        </a:solidFill>
                        <a:latin typeface="+mn-lt"/>
                        <a:cs typeface="Leelawadee"/>
                      </a:endParaRPr>
                    </a:p>
                    <a:p>
                      <a:pPr algn="ctr"/>
                      <a:endParaRPr lang="en-US" sz="1200" b="1" noProof="0">
                        <a:solidFill>
                          <a:srgbClr val="0F440E"/>
                        </a:solidFill>
                        <a:latin typeface="+mn-lt"/>
                        <a:cs typeface="Leelawadee"/>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E6D27"/>
                    </a:solidFill>
                  </a:tcPr>
                </a:tc>
                <a:tc>
                  <a:txBody>
                    <a:bodyPr/>
                    <a:lstStyle/>
                    <a:p>
                      <a:pPr marL="114300" indent="-114300">
                        <a:buClr>
                          <a:schemeClr val="tx1"/>
                        </a:buClr>
                        <a:buFont typeface="Arial" panose="020B0604020202020204" pitchFamily="34" charset="0"/>
                        <a:buChar char="•"/>
                      </a:pPr>
                      <a:r>
                        <a:rPr lang="en-US" sz="1000" kern="1200" noProof="0">
                          <a:solidFill>
                            <a:srgbClr val="0F440E"/>
                          </a:solidFill>
                          <a:highlight>
                            <a:srgbClr val="FFC624"/>
                          </a:highlight>
                          <a:latin typeface="+mn-lt"/>
                          <a:ea typeface="+mn-ea"/>
                          <a:cs typeface="Leelawadee"/>
                        </a:rPr>
                        <a:t>Target: </a:t>
                      </a:r>
                      <a:r>
                        <a:rPr lang="en-US" sz="1000" noProof="0">
                          <a:solidFill>
                            <a:srgbClr val="0F440E"/>
                          </a:solidFill>
                          <a:latin typeface="+mn-lt"/>
                          <a:cs typeface="Leelawadee"/>
                        </a:rPr>
                        <a:t>A quantifiable target relating to choices </a:t>
                      </a:r>
                    </a:p>
                    <a:p>
                      <a:pPr marL="114300" indent="-114300">
                        <a:spcBef>
                          <a:spcPts val="800"/>
                        </a:spcBef>
                        <a:buClr>
                          <a:schemeClr val="tx1"/>
                        </a:buClr>
                        <a:buFont typeface="Arial" panose="020B0604020202020204" pitchFamily="34" charset="0"/>
                        <a:buChar char="•"/>
                      </a:pPr>
                      <a:r>
                        <a:rPr lang="en-US" sz="1000" kern="1200" noProof="0">
                          <a:solidFill>
                            <a:srgbClr val="0F440E"/>
                          </a:solidFill>
                          <a:highlight>
                            <a:srgbClr val="4FE2F3"/>
                          </a:highlight>
                          <a:latin typeface="+mn-lt"/>
                          <a:ea typeface="+mn-ea"/>
                          <a:cs typeface="Leelawadee"/>
                        </a:rPr>
                        <a:t>Goal: </a:t>
                      </a:r>
                      <a:br>
                        <a:rPr lang="en-US" sz="1000" noProof="0">
                          <a:solidFill>
                            <a:srgbClr val="0F440E"/>
                          </a:solidFill>
                          <a:latin typeface="+mn-lt"/>
                          <a:cs typeface="Leelawadee"/>
                        </a:rPr>
                      </a:br>
                      <a:r>
                        <a:rPr lang="en-US" sz="1000" b="0" i="0" kern="1200" noProof="0">
                          <a:solidFill>
                            <a:srgbClr val="0F440E"/>
                          </a:solidFill>
                          <a:effectLst/>
                          <a:latin typeface="+mn-lt"/>
                          <a:ea typeface="+mn-ea"/>
                          <a:cs typeface="Leelawadee"/>
                        </a:rPr>
                        <a:t>A qualitative aspiration </a:t>
                      </a:r>
                      <a:r>
                        <a:rPr lang="en-US" sz="1000" noProof="0">
                          <a:solidFill>
                            <a:srgbClr val="0F440E"/>
                          </a:solidFill>
                          <a:latin typeface="+mn-lt"/>
                          <a:cs typeface="Leelawadee"/>
                        </a:rPr>
                        <a:t>relating to choices</a:t>
                      </a:r>
                      <a:endParaRPr lang="en-US" sz="1000" b="0" i="0" kern="1200" noProof="0">
                        <a:solidFill>
                          <a:srgbClr val="0F440E"/>
                        </a:solidFill>
                        <a:effectLst/>
                        <a:latin typeface="+mn-lt"/>
                        <a:ea typeface="+mn-ea"/>
                        <a:cs typeface="Leelawadee"/>
                      </a:endParaRPr>
                    </a:p>
                  </a:txBody>
                  <a:tcPr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i="1" noProof="0">
                          <a:solidFill>
                            <a:srgbClr val="0F440E"/>
                          </a:solidFill>
                          <a:latin typeface="+mn-lt"/>
                          <a:cs typeface="Leelawadee"/>
                        </a:rPr>
                        <a:t>Not a focus area for the customer.</a:t>
                      </a:r>
                      <a:endParaRPr lang="en-US" sz="1000" i="1" noProof="0">
                        <a:solidFill>
                          <a:srgbClr val="0F440E"/>
                        </a:solidFill>
                        <a:latin typeface="+mn-lt"/>
                        <a:cs typeface="Leelawadee"/>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i="1" noProof="0">
                          <a:solidFill>
                            <a:srgbClr val="0F440E"/>
                          </a:solidFill>
                          <a:latin typeface="+mn-lt"/>
                          <a:cs typeface="Leelawadee"/>
                        </a:rPr>
                        <a:t>Not a focus area for the customer.</a:t>
                      </a:r>
                      <a:endParaRPr lang="en-US" sz="1000" i="1" noProof="0">
                        <a:solidFill>
                          <a:srgbClr val="0F440E"/>
                        </a:solidFill>
                        <a:latin typeface="+mn-lt"/>
                        <a:cs typeface="Leelawadee"/>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14472352"/>
                  </a:ext>
                </a:extLst>
              </a:tr>
            </a:tbl>
          </a:graphicData>
        </a:graphic>
      </p:graphicFrame>
      <p:sp>
        <p:nvSpPr>
          <p:cNvPr id="18" name="TextBox 17">
            <a:extLst>
              <a:ext uri="{FF2B5EF4-FFF2-40B4-BE49-F238E27FC236}">
                <a16:creationId xmlns:a16="http://schemas.microsoft.com/office/drawing/2014/main" id="{32B5FB8E-F450-325D-4423-9A09E96A6231}"/>
              </a:ext>
            </a:extLst>
          </p:cNvPr>
          <p:cNvSpPr txBox="1"/>
          <p:nvPr/>
        </p:nvSpPr>
        <p:spPr>
          <a:xfrm>
            <a:off x="784238" y="5597623"/>
            <a:ext cx="3460102" cy="1692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effectLst/>
                <a:uLnTx/>
                <a:uFillTx/>
                <a:ea typeface="+mn-ea"/>
                <a:cs typeface="Leelawadee" panose="020B0502040204020203" pitchFamily="34" charset="-34"/>
              </a:rPr>
              <a:t>Pep+ pillars can be found in each row header</a:t>
            </a:r>
          </a:p>
        </p:txBody>
      </p:sp>
      <p:sp>
        <p:nvSpPr>
          <p:cNvPr id="20" name="TextBox 19">
            <a:extLst>
              <a:ext uri="{FF2B5EF4-FFF2-40B4-BE49-F238E27FC236}">
                <a16:creationId xmlns:a16="http://schemas.microsoft.com/office/drawing/2014/main" id="{6487F15A-2BF9-4E6E-F1E3-F56168A6652C}"/>
              </a:ext>
            </a:extLst>
          </p:cNvPr>
          <p:cNvSpPr txBox="1"/>
          <p:nvPr/>
        </p:nvSpPr>
        <p:spPr>
          <a:xfrm>
            <a:off x="7191829" y="1518103"/>
            <a:ext cx="4593771" cy="1497846"/>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solidFill>
                  <a:srgbClr val="000000"/>
                </a:solidFill>
                <a:effectLst/>
                <a:uLnTx/>
                <a:uFillTx/>
                <a:ea typeface="+mn-ea"/>
                <a:cs typeface="Leelawadee"/>
              </a:rPr>
              <a:t>The customer’s sustainability pillars/topics/focus areas can be found in each column header</a:t>
            </a:r>
            <a:endParaRPr lang="en-US" sz="700" noProof="0">
              <a:solidFill>
                <a:srgbClr val="000000"/>
              </a:solidFill>
              <a:cs typeface="Leelawadee"/>
            </a:endParaRPr>
          </a:p>
          <a:p>
            <a:pPr lvl="0">
              <a:spcBef>
                <a:spcPts val="1000"/>
              </a:spcBef>
              <a:defRPr/>
            </a:pPr>
            <a:r>
              <a:rPr kumimoji="0" lang="en-US" sz="1100" b="1" i="0" u="none" strike="noStrike" kern="1200" cap="none" spc="0" normalizeH="0" baseline="0" noProof="0">
                <a:ln>
                  <a:noFill/>
                </a:ln>
                <a:effectLst/>
                <a:uLnTx/>
                <a:uFillTx/>
                <a:ea typeface="+mn-ea"/>
                <a:cs typeface="Leelawadee"/>
              </a:rPr>
              <a:t>If the customer doesn’t have any obvious defined pillars, we have used </a:t>
            </a:r>
            <a:r>
              <a:rPr lang="en-US" sz="1100" b="1" noProof="0">
                <a:cs typeface="Leelawadee"/>
              </a:rPr>
              <a:t>the generic </a:t>
            </a:r>
            <a:r>
              <a:rPr kumimoji="0" lang="en-US" sz="1100" b="1" i="0" u="none" strike="noStrike" kern="1200" cap="none" spc="0" normalizeH="0" baseline="0" noProof="0">
                <a:ln>
                  <a:noFill/>
                </a:ln>
                <a:effectLst/>
                <a:uLnTx/>
                <a:uFillTx/>
                <a:ea typeface="+mn-ea"/>
                <a:cs typeface="Leelawadee"/>
              </a:rPr>
              <a:t>‘Environmental’, ‘Social’ and ‘Governance’ pillars to allow for consistency. </a:t>
            </a:r>
            <a:r>
              <a:rPr kumimoji="0" lang="en-US" sz="1100" i="0" u="none" strike="noStrike" kern="1200" cap="none" spc="0" normalizeH="0" baseline="0" noProof="0">
                <a:ln>
                  <a:noFill/>
                </a:ln>
                <a:effectLst/>
                <a:uLnTx/>
                <a:uFillTx/>
                <a:ea typeface="+mn-ea"/>
                <a:cs typeface="Leelawadee"/>
              </a:rPr>
              <a:t>We have assigned the focus areas to the one that fits most naturally. If they do not </a:t>
            </a:r>
            <a:r>
              <a:rPr lang="en-US" sz="1100">
                <a:cs typeface="Leelawadee"/>
              </a:rPr>
              <a:t>have any target and/or goal under </a:t>
            </a:r>
            <a:r>
              <a:rPr kumimoji="0" lang="en-US" sz="1100" i="0" u="none" strike="noStrike" kern="1200" cap="none" spc="0" normalizeH="0" baseline="0" noProof="0">
                <a:ln>
                  <a:noFill/>
                </a:ln>
                <a:effectLst/>
                <a:uLnTx/>
                <a:uFillTx/>
                <a:ea typeface="+mn-ea"/>
                <a:cs typeface="Leelawadee"/>
              </a:rPr>
              <a:t>one of the ‘Environmental</a:t>
            </a:r>
            <a:r>
              <a:rPr lang="en-US" sz="1100">
                <a:cs typeface="Leelawadee"/>
              </a:rPr>
              <a:t>’, ‘Social’ and ‘Governance’ generic pillars, we have removed the columns – because there is no activity from the company under these areas. </a:t>
            </a:r>
            <a:endParaRPr lang="en-US" sz="1100" i="0" u="none" strike="noStrike" kern="1200" cap="none" spc="0" normalizeH="0" baseline="0" noProof="0">
              <a:ln>
                <a:noFill/>
              </a:ln>
              <a:effectLst/>
              <a:uLnTx/>
              <a:uFillTx/>
              <a:cs typeface="Leelawadee"/>
            </a:endParaRPr>
          </a:p>
        </p:txBody>
      </p:sp>
      <p:sp>
        <p:nvSpPr>
          <p:cNvPr id="21" name="TextBox 20">
            <a:extLst>
              <a:ext uri="{FF2B5EF4-FFF2-40B4-BE49-F238E27FC236}">
                <a16:creationId xmlns:a16="http://schemas.microsoft.com/office/drawing/2014/main" id="{6A349F6A-14AF-7D31-351F-A382315912F4}"/>
              </a:ext>
            </a:extLst>
          </p:cNvPr>
          <p:cNvSpPr txBox="1"/>
          <p:nvPr/>
        </p:nvSpPr>
        <p:spPr>
          <a:xfrm>
            <a:off x="7191829" y="4804857"/>
            <a:ext cx="4593771" cy="523220"/>
          </a:xfrm>
          <a:prstGeom prst="rect">
            <a:avLst/>
          </a:prstGeom>
          <a:noFill/>
        </p:spPr>
        <p:txBody>
          <a:bodyPr wrap="square" lIns="0" tIns="0" rIns="0" bIns="0" rtlCol="0" anchor="t">
            <a:spAutoFit/>
          </a:bodyPr>
          <a:lstStyle/>
          <a:p>
            <a:pPr>
              <a:defRPr/>
            </a:pPr>
            <a:r>
              <a:rPr kumimoji="0" lang="en-US" sz="1200" i="0" u="none" strike="noStrike" kern="1200" cap="none" spc="0" normalizeH="0" baseline="0" noProof="0">
                <a:ln>
                  <a:noFill/>
                </a:ln>
                <a:solidFill>
                  <a:srgbClr val="000000"/>
                </a:solidFill>
                <a:effectLst/>
                <a:uLnTx/>
                <a:uFillTx/>
                <a:ea typeface="+mn-ea"/>
                <a:cs typeface="Leelawadee"/>
              </a:rPr>
              <a:t>“</a:t>
            </a:r>
            <a:r>
              <a:rPr lang="en-GB" sz="1100">
                <a:solidFill>
                  <a:srgbClr val="000000"/>
                </a:solidFill>
                <a:cs typeface="Leelawadee"/>
              </a:rPr>
              <a:t>Not a focus area for the customer</a:t>
            </a:r>
            <a:r>
              <a:rPr lang="en-US" sz="1100">
                <a:solidFill>
                  <a:srgbClr val="000000"/>
                </a:solidFill>
                <a:cs typeface="Leelawadee"/>
              </a:rPr>
              <a:t>” is used to highlight where the customer doesn’t have any focus areas that specifically sit </a:t>
            </a:r>
            <a:r>
              <a:rPr kumimoji="0" lang="en-US" sz="1100" i="0" u="none" strike="noStrike" kern="1200" cap="none" spc="0" normalizeH="0" baseline="0" noProof="0">
                <a:ln>
                  <a:noFill/>
                </a:ln>
                <a:solidFill>
                  <a:srgbClr val="000000"/>
                </a:solidFill>
                <a:effectLst/>
                <a:uLnTx/>
                <a:uFillTx/>
                <a:ea typeface="+mn-ea"/>
                <a:cs typeface="Leelawadee"/>
              </a:rPr>
              <a:t>under the specific pep+ pillar (but note, they may have areas that are not of relevance to PepsiCo). </a:t>
            </a:r>
            <a:endParaRPr lang="en-US" sz="1200" i="0" u="none" strike="noStrike" kern="1200" cap="none" spc="0" normalizeH="0" baseline="0" noProof="0">
              <a:ln>
                <a:noFill/>
              </a:ln>
              <a:solidFill>
                <a:srgbClr val="000000"/>
              </a:solidFill>
              <a:effectLst/>
              <a:uLnTx/>
              <a:uFillTx/>
              <a:cs typeface="Leelawadee"/>
            </a:endParaRPr>
          </a:p>
        </p:txBody>
      </p:sp>
      <p:sp>
        <p:nvSpPr>
          <p:cNvPr id="22" name="TextBox 21">
            <a:extLst>
              <a:ext uri="{FF2B5EF4-FFF2-40B4-BE49-F238E27FC236}">
                <a16:creationId xmlns:a16="http://schemas.microsoft.com/office/drawing/2014/main" id="{42A5F0E4-848A-1449-4289-105F951AFC23}"/>
              </a:ext>
            </a:extLst>
          </p:cNvPr>
          <p:cNvSpPr txBox="1"/>
          <p:nvPr/>
        </p:nvSpPr>
        <p:spPr>
          <a:xfrm>
            <a:off x="2118077" y="3555584"/>
            <a:ext cx="3785219" cy="646331"/>
          </a:xfrm>
          <a:prstGeom prst="rect">
            <a:avLst/>
          </a:prstGeom>
          <a:solidFill>
            <a:schemeClr val="bg1"/>
          </a:solidFill>
          <a:ln>
            <a:solidFill>
              <a:schemeClr val="bg1">
                <a:lumMod val="75000"/>
              </a:schemeClr>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F440E"/>
                </a:solidFill>
                <a:effectLst/>
                <a:uLnTx/>
                <a:uFillTx/>
                <a:ea typeface="+mn-ea"/>
                <a:cs typeface="Leelawadee"/>
              </a:rPr>
              <a:t>The boxes are populated with the customer goals </a:t>
            </a:r>
            <a:endParaRPr lang="en-US" sz="1200" b="0" i="0" u="none" strike="noStrike" kern="1200" cap="none" spc="0" normalizeH="0" baseline="0" noProof="0">
              <a:ln>
                <a:noFill/>
              </a:ln>
              <a:solidFill>
                <a:srgbClr val="0F440E"/>
              </a:solidFill>
              <a:effectLst/>
              <a:uLnTx/>
              <a:uFillTx/>
              <a:cs typeface="Leelawadee"/>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F440E"/>
                </a:solidFill>
                <a:effectLst/>
                <a:uLnTx/>
                <a:uFillTx/>
                <a:ea typeface="+mn-ea"/>
                <a:cs typeface="Leelawadee"/>
              </a:rPr>
              <a:t>(either a target or goal), placing them under one of the pep+ pillars</a:t>
            </a:r>
            <a:endParaRPr lang="en-US" sz="1200" b="0" i="0" u="none" strike="noStrike" kern="1200" cap="none" spc="0" normalizeH="0" baseline="0" noProof="0">
              <a:ln>
                <a:noFill/>
              </a:ln>
              <a:solidFill>
                <a:srgbClr val="0F440E"/>
              </a:solidFill>
              <a:effectLst/>
              <a:uLnTx/>
              <a:uFillTx/>
              <a:cs typeface="Leelawadee"/>
            </a:endParaRPr>
          </a:p>
        </p:txBody>
      </p:sp>
      <p:cxnSp>
        <p:nvCxnSpPr>
          <p:cNvPr id="31" name="Straight Arrow Connector 30">
            <a:extLst>
              <a:ext uri="{FF2B5EF4-FFF2-40B4-BE49-F238E27FC236}">
                <a16:creationId xmlns:a16="http://schemas.microsoft.com/office/drawing/2014/main" id="{10DA4212-FB4D-F894-D765-0DEA248D65F5}"/>
              </a:ext>
            </a:extLst>
          </p:cNvPr>
          <p:cNvCxnSpPr>
            <a:cxnSpLocks/>
          </p:cNvCxnSpPr>
          <p:nvPr/>
        </p:nvCxnSpPr>
        <p:spPr>
          <a:xfrm flipH="1">
            <a:off x="6667500" y="2059240"/>
            <a:ext cx="502297" cy="0"/>
          </a:xfrm>
          <a:prstGeom prst="straightConnector1">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382748E9-EE98-32F4-9E3F-4C51A3A778A5}"/>
              </a:ext>
            </a:extLst>
          </p:cNvPr>
          <p:cNvCxnSpPr>
            <a:cxnSpLocks/>
          </p:cNvCxnSpPr>
          <p:nvPr/>
        </p:nvCxnSpPr>
        <p:spPr>
          <a:xfrm flipH="1">
            <a:off x="6667500" y="5066467"/>
            <a:ext cx="502297" cy="0"/>
          </a:xfrm>
          <a:prstGeom prst="straightConnector1">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95497EE7-7DCC-0426-99D4-0A79D52F26F8}"/>
              </a:ext>
            </a:extLst>
          </p:cNvPr>
          <p:cNvCxnSpPr>
            <a:cxnSpLocks/>
          </p:cNvCxnSpPr>
          <p:nvPr/>
        </p:nvCxnSpPr>
        <p:spPr>
          <a:xfrm rot="10800000">
            <a:off x="571500" y="5480472"/>
            <a:ext cx="136538" cy="201790"/>
          </a:xfrm>
          <a:prstGeom prst="bentConnector2">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descr="A logo of a leaf in a circle&#10;&#10;Description automatically generated">
            <a:extLst>
              <a:ext uri="{FF2B5EF4-FFF2-40B4-BE49-F238E27FC236}">
                <a16:creationId xmlns:a16="http://schemas.microsoft.com/office/drawing/2014/main" id="{49E70091-A264-55A0-4654-C6893E7E7C8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4264" b="4264"/>
          <a:stretch>
            <a:fillRect/>
          </a:stretch>
        </p:blipFill>
        <p:spPr>
          <a:xfrm>
            <a:off x="558602" y="2725029"/>
            <a:ext cx="515114" cy="515114"/>
          </a:xfrm>
          <a:prstGeom prst="rect">
            <a:avLst/>
          </a:prstGeom>
        </p:spPr>
      </p:pic>
      <p:pic>
        <p:nvPicPr>
          <p:cNvPr id="7" name="Picture 6" descr="A blue and green windmill with green arrows&#10;&#10;Description automatically generated">
            <a:extLst>
              <a:ext uri="{FF2B5EF4-FFF2-40B4-BE49-F238E27FC236}">
                <a16:creationId xmlns:a16="http://schemas.microsoft.com/office/drawing/2014/main" id="{A9CE1CEA-6F51-45A9-6522-6F813C6F6B7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4264" b="4264"/>
          <a:stretch>
            <a:fillRect/>
          </a:stretch>
        </p:blipFill>
        <p:spPr>
          <a:xfrm>
            <a:off x="558602" y="3804658"/>
            <a:ext cx="515114" cy="515114"/>
          </a:xfrm>
          <a:prstGeom prst="rect">
            <a:avLst/>
          </a:prstGeom>
        </p:spPr>
      </p:pic>
      <p:pic>
        <p:nvPicPr>
          <p:cNvPr id="9" name="Picture 8" descr="A logo of a hand and a globe&#10;&#10;Description automatically generated">
            <a:extLst>
              <a:ext uri="{FF2B5EF4-FFF2-40B4-BE49-F238E27FC236}">
                <a16:creationId xmlns:a16="http://schemas.microsoft.com/office/drawing/2014/main" id="{BD379519-4C32-2F51-76B2-0418F92BAFF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4264" b="4264"/>
          <a:stretch>
            <a:fillRect/>
          </a:stretch>
        </p:blipFill>
        <p:spPr>
          <a:xfrm>
            <a:off x="558602" y="4782522"/>
            <a:ext cx="515114" cy="515114"/>
          </a:xfrm>
          <a:prstGeom prst="rect">
            <a:avLst/>
          </a:prstGeom>
        </p:spPr>
      </p:pic>
    </p:spTree>
    <p:extLst>
      <p:ext uri="{BB962C8B-B14F-4D97-AF65-F5344CB8AC3E}">
        <p14:creationId xmlns:p14="http://schemas.microsoft.com/office/powerpoint/2010/main" val="3738594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E1554-8C9B-F0F0-4F3B-5A825717B0AF}"/>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9B2FE780-E721-DD93-52AA-335B7AA00545}"/>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7" name="think-cell data - do not delete" hidden="1">
                        <a:extLst>
                          <a:ext uri="{FF2B5EF4-FFF2-40B4-BE49-F238E27FC236}">
                            <a16:creationId xmlns:a16="http://schemas.microsoft.com/office/drawing/2014/main" id="{9B2FE780-E721-DD93-52AA-335B7AA0054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8" name="Picture 7">
            <a:extLst>
              <a:ext uri="{FF2B5EF4-FFF2-40B4-BE49-F238E27FC236}">
                <a16:creationId xmlns:a16="http://schemas.microsoft.com/office/drawing/2014/main" id="{53293C0F-23E6-5F5C-1657-2C6963C7D98C}"/>
              </a:ext>
            </a:extLst>
          </p:cNvPr>
          <p:cNvPicPr>
            <a:picLocks noChangeAspect="1"/>
          </p:cNvPicPr>
          <p:nvPr/>
        </p:nvPicPr>
        <p:blipFill>
          <a:blip r:embed="rId6"/>
          <a:srcRect l="24821" r="18929"/>
          <a:stretch>
            <a:fillRect/>
          </a:stretch>
        </p:blipFill>
        <p:spPr>
          <a:xfrm rot="16200000">
            <a:off x="2520059" y="3282058"/>
            <a:ext cx="6857999" cy="293883"/>
          </a:xfrm>
          <a:custGeom>
            <a:avLst/>
            <a:gdLst>
              <a:gd name="connsiteX0" fmla="*/ 6857999 w 6857999"/>
              <a:gd name="connsiteY0" fmla="*/ 0 h 293883"/>
              <a:gd name="connsiteX1" fmla="*/ 6857999 w 6857999"/>
              <a:gd name="connsiteY1" fmla="*/ 293883 h 293883"/>
              <a:gd name="connsiteX2" fmla="*/ 0 w 6857999"/>
              <a:gd name="connsiteY2" fmla="*/ 293883 h 293883"/>
              <a:gd name="connsiteX3" fmla="*/ 0 w 6857999"/>
              <a:gd name="connsiteY3" fmla="*/ 0 h 293883"/>
            </a:gdLst>
            <a:ahLst/>
            <a:cxnLst>
              <a:cxn ang="0">
                <a:pos x="connsiteX0" y="connsiteY0"/>
              </a:cxn>
              <a:cxn ang="0">
                <a:pos x="connsiteX1" y="connsiteY1"/>
              </a:cxn>
              <a:cxn ang="0">
                <a:pos x="connsiteX2" y="connsiteY2"/>
              </a:cxn>
              <a:cxn ang="0">
                <a:pos x="connsiteX3" y="connsiteY3"/>
              </a:cxn>
            </a:cxnLst>
            <a:rect l="l" t="t" r="r" b="b"/>
            <a:pathLst>
              <a:path w="6857999" h="293883">
                <a:moveTo>
                  <a:pt x="6857999" y="0"/>
                </a:moveTo>
                <a:lnTo>
                  <a:pt x="6857999" y="293883"/>
                </a:lnTo>
                <a:lnTo>
                  <a:pt x="0" y="293883"/>
                </a:lnTo>
                <a:lnTo>
                  <a:pt x="0" y="0"/>
                </a:lnTo>
                <a:close/>
              </a:path>
            </a:pathLst>
          </a:custGeom>
          <a:effectLst>
            <a:outerShdw blurRad="50800" dist="38100" dir="10800000" algn="r" rotWithShape="0">
              <a:prstClr val="black">
                <a:alpha val="20000"/>
              </a:prstClr>
            </a:outerShdw>
          </a:effectLst>
        </p:spPr>
      </p:pic>
      <p:sp>
        <p:nvSpPr>
          <p:cNvPr id="9" name="Rectangle: Single Corner Rounded 8">
            <a:extLst>
              <a:ext uri="{FF2B5EF4-FFF2-40B4-BE49-F238E27FC236}">
                <a16:creationId xmlns:a16="http://schemas.microsoft.com/office/drawing/2014/main" id="{DCC59138-EA3C-CC48-0331-A744E40AF546}"/>
              </a:ext>
            </a:extLst>
          </p:cNvPr>
          <p:cNvSpPr>
            <a:spLocks/>
          </p:cNvSpPr>
          <p:nvPr/>
        </p:nvSpPr>
        <p:spPr>
          <a:xfrm>
            <a:off x="6300438" y="825872"/>
            <a:ext cx="5852160" cy="66792"/>
          </a:xfrm>
          <a:prstGeom prst="round1Rect">
            <a:avLst>
              <a:gd name="adj" fmla="val 3618"/>
            </a:avLst>
          </a:prstGeom>
          <a:solidFill>
            <a:srgbClr val="0F440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182880" numCol="1" spcCol="38100" rtlCol="0" anchor="b">
            <a:noAutofit/>
          </a:bodyPr>
          <a:lstStyle/>
          <a:p>
            <a:pPr defTabSz="914400"/>
            <a:r>
              <a:rPr kumimoji="0" lang="en-US" sz="3200" b="0" i="0" u="none" strike="noStrike" kern="1200" cap="all" spc="0" normalizeH="0" baseline="0" noProof="0">
                <a:ln>
                  <a:noFill/>
                </a:ln>
                <a:solidFill>
                  <a:srgbClr val="0F440E"/>
                </a:solidFill>
                <a:effectLst/>
                <a:uLnTx/>
                <a:uFillTx/>
                <a:latin typeface="GT Pressura LCG Black"/>
                <a:ea typeface="+mj-ea"/>
                <a:cs typeface="+mj-cs"/>
              </a:rPr>
              <a:t>KEY TAKEAWAYS</a:t>
            </a:r>
            <a:endParaRPr lang="en-US" b="1">
              <a:solidFill>
                <a:srgbClr val="0F440E"/>
              </a:solidFill>
              <a:latin typeface="+mj-lt"/>
            </a:endParaRPr>
          </a:p>
        </p:txBody>
      </p:sp>
      <p:sp>
        <p:nvSpPr>
          <p:cNvPr id="10" name="Rectangle: Rounded Corners 9">
            <a:extLst>
              <a:ext uri="{FF2B5EF4-FFF2-40B4-BE49-F238E27FC236}">
                <a16:creationId xmlns:a16="http://schemas.microsoft.com/office/drawing/2014/main" id="{7270BC52-5BDB-03D0-6C63-272CC7250934}"/>
              </a:ext>
            </a:extLst>
          </p:cNvPr>
          <p:cNvSpPr>
            <a:spLocks/>
          </p:cNvSpPr>
          <p:nvPr/>
        </p:nvSpPr>
        <p:spPr>
          <a:xfrm rot="10800000" flipH="1" flipV="1">
            <a:off x="6300438" y="1062650"/>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pPr>
              <a:defRPr/>
            </a:pPr>
            <a:r>
              <a:rPr lang="en-US" sz="2400" b="1">
                <a:solidFill>
                  <a:srgbClr val="8EBC29"/>
                </a:solidFill>
              </a:rPr>
              <a:t>Climate</a:t>
            </a:r>
          </a:p>
        </p:txBody>
      </p:sp>
      <p:sp>
        <p:nvSpPr>
          <p:cNvPr id="11" name="Rectangle: Rounded Corners 10">
            <a:extLst>
              <a:ext uri="{FF2B5EF4-FFF2-40B4-BE49-F238E27FC236}">
                <a16:creationId xmlns:a16="http://schemas.microsoft.com/office/drawing/2014/main" id="{04004F12-E28B-71EA-5B4A-EA5733A3430E}"/>
              </a:ext>
            </a:extLst>
          </p:cNvPr>
          <p:cNvSpPr>
            <a:spLocks/>
          </p:cNvSpPr>
          <p:nvPr/>
        </p:nvSpPr>
        <p:spPr>
          <a:xfrm rot="10800000" flipH="1" flipV="1">
            <a:off x="6300438" y="3667989"/>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pPr>
              <a:defRPr/>
            </a:pPr>
            <a:r>
              <a:rPr lang="en-US" sz="2400" b="1">
                <a:solidFill>
                  <a:srgbClr val="8EBC29"/>
                </a:solidFill>
              </a:rPr>
              <a:t>Packaging</a:t>
            </a:r>
          </a:p>
        </p:txBody>
      </p:sp>
      <p:sp>
        <p:nvSpPr>
          <p:cNvPr id="12" name="Rectangle: Single Corner Rounded 11">
            <a:extLst>
              <a:ext uri="{FF2B5EF4-FFF2-40B4-BE49-F238E27FC236}">
                <a16:creationId xmlns:a16="http://schemas.microsoft.com/office/drawing/2014/main" id="{3BD1E332-E446-0941-2942-6C3B89210E39}"/>
              </a:ext>
            </a:extLst>
          </p:cNvPr>
          <p:cNvSpPr>
            <a:spLocks/>
          </p:cNvSpPr>
          <p:nvPr/>
        </p:nvSpPr>
        <p:spPr>
          <a:xfrm>
            <a:off x="6300438" y="825872"/>
            <a:ext cx="5852160" cy="66792"/>
          </a:xfrm>
          <a:prstGeom prst="round1Rect">
            <a:avLst>
              <a:gd name="adj" fmla="val 3618"/>
            </a:avLst>
          </a:prstGeom>
          <a:solidFill>
            <a:srgbClr val="0F440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182880" numCol="1" spcCol="38100" rtlCol="0" anchor="b">
            <a:noAutofit/>
          </a:bodyPr>
          <a:lstStyle/>
          <a:p>
            <a:pPr defTabSz="914400"/>
            <a:r>
              <a:rPr kumimoji="0" lang="en-US" sz="3200" b="0" i="0" u="none" strike="noStrike" kern="1200" cap="all" spc="0" normalizeH="0" baseline="0" noProof="0">
                <a:ln>
                  <a:noFill/>
                </a:ln>
                <a:solidFill>
                  <a:srgbClr val="0F440E"/>
                </a:solidFill>
                <a:effectLst/>
                <a:uLnTx/>
                <a:uFillTx/>
                <a:latin typeface="GT Pressura LCG Black"/>
                <a:ea typeface="+mj-ea"/>
                <a:cs typeface="+mj-cs"/>
              </a:rPr>
              <a:t>KEY TAKEAWAYS</a:t>
            </a:r>
            <a:endParaRPr lang="en-US" b="1">
              <a:solidFill>
                <a:srgbClr val="0F440E"/>
              </a:solidFill>
              <a:latin typeface="+mj-lt"/>
            </a:endParaRPr>
          </a:p>
        </p:txBody>
      </p:sp>
      <p:sp>
        <p:nvSpPr>
          <p:cNvPr id="13" name="Rectangle: Rounded Corners 12">
            <a:extLst>
              <a:ext uri="{FF2B5EF4-FFF2-40B4-BE49-F238E27FC236}">
                <a16:creationId xmlns:a16="http://schemas.microsoft.com/office/drawing/2014/main" id="{C4385447-9FEB-780E-6B52-0B73BF499AEA}"/>
              </a:ext>
            </a:extLst>
          </p:cNvPr>
          <p:cNvSpPr>
            <a:spLocks/>
          </p:cNvSpPr>
          <p:nvPr/>
        </p:nvSpPr>
        <p:spPr>
          <a:xfrm rot="10800000" flipH="1" flipV="1">
            <a:off x="6386385" y="1711260"/>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lvl="0">
              <a:defRPr/>
            </a:pPr>
            <a:r>
              <a:rPr lang="en-GB">
                <a:solidFill>
                  <a:schemeClr val="bg1"/>
                </a:solidFill>
              </a:rPr>
              <a:t>Both companies share goals towards climate action. They align on achieving net zero emissions by 2050. </a:t>
            </a:r>
          </a:p>
        </p:txBody>
      </p:sp>
      <p:sp>
        <p:nvSpPr>
          <p:cNvPr id="14" name="Rectangle: Rounded Corners 13">
            <a:extLst>
              <a:ext uri="{FF2B5EF4-FFF2-40B4-BE49-F238E27FC236}">
                <a16:creationId xmlns:a16="http://schemas.microsoft.com/office/drawing/2014/main" id="{1AA22C0A-CB1D-C769-074C-82DBF2B8EF7D}"/>
              </a:ext>
            </a:extLst>
          </p:cNvPr>
          <p:cNvSpPr>
            <a:spLocks/>
          </p:cNvSpPr>
          <p:nvPr/>
        </p:nvSpPr>
        <p:spPr>
          <a:xfrm rot="10800000" flipH="1" flipV="1">
            <a:off x="6386385" y="4281323"/>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lvl="0">
              <a:defRPr/>
            </a:pPr>
            <a:r>
              <a:rPr lang="en-GB">
                <a:solidFill>
                  <a:schemeClr val="bg1"/>
                </a:solidFill>
              </a:rPr>
              <a:t>Arizona State University has a strong approach to minimizing (and eventually eliminating) single-use plastic. PepsiCo can align and share the work underway to commit to recyclable and compostable packaging. </a:t>
            </a:r>
            <a:endParaRPr lang="en-US">
              <a:solidFill>
                <a:schemeClr val="bg1"/>
              </a:solidFill>
            </a:endParaRPr>
          </a:p>
        </p:txBody>
      </p:sp>
      <p:sp>
        <p:nvSpPr>
          <p:cNvPr id="20" name="Oval 19">
            <a:extLst>
              <a:ext uri="{FF2B5EF4-FFF2-40B4-BE49-F238E27FC236}">
                <a16:creationId xmlns:a16="http://schemas.microsoft.com/office/drawing/2014/main" id="{C2D9DAEA-7700-433F-E86B-03807F15A7DD}"/>
              </a:ext>
            </a:extLst>
          </p:cNvPr>
          <p:cNvSpPr/>
          <p:nvPr/>
        </p:nvSpPr>
        <p:spPr>
          <a:xfrm>
            <a:off x="6375234" y="1171322"/>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1341A0D9-22EC-6102-77D1-BA6F9F4E7062}"/>
              </a:ext>
            </a:extLst>
          </p:cNvPr>
          <p:cNvSpPr/>
          <p:nvPr/>
        </p:nvSpPr>
        <p:spPr>
          <a:xfrm>
            <a:off x="6375234" y="3785645"/>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Graphic 24">
            <a:extLst>
              <a:ext uri="{FF2B5EF4-FFF2-40B4-BE49-F238E27FC236}">
                <a16:creationId xmlns:a16="http://schemas.microsoft.com/office/drawing/2014/main" id="{CE3267BC-7B00-A5FD-C1A2-C1433E0C00B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421643" y="3829883"/>
            <a:ext cx="291101" cy="291101"/>
          </a:xfrm>
          <a:prstGeom prst="rect">
            <a:avLst/>
          </a:prstGeom>
        </p:spPr>
      </p:pic>
      <p:pic>
        <p:nvPicPr>
          <p:cNvPr id="2" name="Graphic 1">
            <a:extLst>
              <a:ext uri="{FF2B5EF4-FFF2-40B4-BE49-F238E27FC236}">
                <a16:creationId xmlns:a16="http://schemas.microsoft.com/office/drawing/2014/main" id="{C0A759CE-799F-6357-34AF-C25FC3D81AE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444915" y="1241003"/>
            <a:ext cx="267122" cy="267122"/>
          </a:xfrm>
          <a:prstGeom prst="rect">
            <a:avLst/>
          </a:prstGeom>
        </p:spPr>
      </p:pic>
      <p:pic>
        <p:nvPicPr>
          <p:cNvPr id="5" name="Picture 2" descr="Arizona State University - Wikipedia">
            <a:extLst>
              <a:ext uri="{FF2B5EF4-FFF2-40B4-BE49-F238E27FC236}">
                <a16:creationId xmlns:a16="http://schemas.microsoft.com/office/drawing/2014/main" id="{A9C07D6D-480E-9AB0-47D9-1EF8418AC5C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35163" y="1879957"/>
            <a:ext cx="3098086" cy="3098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51561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351FE-A13A-2B84-19C0-AF07319BF8C0}"/>
            </a:ext>
          </a:extLst>
        </p:cNvPr>
        <p:cNvGrpSpPr/>
        <p:nvPr/>
      </p:nvGrpSpPr>
      <p:grpSpPr>
        <a:xfrm>
          <a:off x="0" y="0"/>
          <a:ext cx="0" cy="0"/>
          <a:chOff x="0" y="0"/>
          <a:chExt cx="0" cy="0"/>
        </a:xfrm>
      </p:grpSpPr>
      <p:graphicFrame>
        <p:nvGraphicFramePr>
          <p:cNvPr id="17" name="think-cell data - do not delete" hidden="1">
            <a:extLst>
              <a:ext uri="{FF2B5EF4-FFF2-40B4-BE49-F238E27FC236}">
                <a16:creationId xmlns:a16="http://schemas.microsoft.com/office/drawing/2014/main" id="{0A9ADE94-DDEC-ACA4-5FE4-B52E53680F39}"/>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17" name="think-cell data - do not delete" hidden="1">
                        <a:extLst>
                          <a:ext uri="{FF2B5EF4-FFF2-40B4-BE49-F238E27FC236}">
                            <a16:creationId xmlns:a16="http://schemas.microsoft.com/office/drawing/2014/main" id="{0A9ADE94-DDEC-ACA4-5FE4-B52E53680F3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94CEE586-6BA2-DCF5-5403-DB0CA655B3EE}"/>
              </a:ext>
            </a:extLst>
          </p:cNvPr>
          <p:cNvSpPr>
            <a:spLocks noGrp="1"/>
          </p:cNvSpPr>
          <p:nvPr>
            <p:ph type="title"/>
          </p:nvPr>
        </p:nvSpPr>
        <p:spPr>
          <a:xfrm>
            <a:off x="304798" y="246888"/>
            <a:ext cx="11585448" cy="969264"/>
          </a:xfrm>
        </p:spPr>
        <p:txBody>
          <a:bodyPr vert="horz" rIns="0"/>
          <a:lstStyle/>
          <a:p>
            <a:pPr lvl="0"/>
            <a:r>
              <a:rPr lang="en-US" sz="3000"/>
              <a:t>Arizona state university's SUSTAINABILITY FOCUS AREAS</a:t>
            </a:r>
            <a:br>
              <a:rPr lang="en-US" sz="3000"/>
            </a:br>
            <a:r>
              <a:rPr lang="en-US" sz="1800" i="1"/>
              <a:t>And how these focus areas align with pep+ pillars</a:t>
            </a:r>
          </a:p>
        </p:txBody>
      </p:sp>
      <p:sp>
        <p:nvSpPr>
          <p:cNvPr id="2" name="Rectangle: Top Corners Rounded 1">
            <a:extLst>
              <a:ext uri="{FF2B5EF4-FFF2-40B4-BE49-F238E27FC236}">
                <a16:creationId xmlns:a16="http://schemas.microsoft.com/office/drawing/2014/main" id="{069E139D-5E38-DBFF-6203-08B580A6AD15}"/>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2">
            <a:extLst>
              <a:ext uri="{FF2B5EF4-FFF2-40B4-BE49-F238E27FC236}">
                <a16:creationId xmlns:a16="http://schemas.microsoft.com/office/drawing/2014/main" id="{1A24DB95-0781-4DDA-7606-D154FDAF5611}"/>
              </a:ext>
            </a:extLst>
          </p:cNvPr>
          <p:cNvGraphicFramePr>
            <a:graphicFrameLocks noGrp="1"/>
          </p:cNvGraphicFramePr>
          <p:nvPr>
            <p:extLst>
              <p:ext uri="{D42A27DB-BD31-4B8C-83A1-F6EECF244321}">
                <p14:modId xmlns:p14="http://schemas.microsoft.com/office/powerpoint/2010/main" val="2374943809"/>
              </p:ext>
            </p:extLst>
          </p:nvPr>
        </p:nvGraphicFramePr>
        <p:xfrm>
          <a:off x="-7620" y="1148230"/>
          <a:ext cx="11986260" cy="5385730"/>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3332480">
                  <a:extLst>
                    <a:ext uri="{9D8B030D-6E8A-4147-A177-3AD203B41FA5}">
                      <a16:colId xmlns:a16="http://schemas.microsoft.com/office/drawing/2014/main" val="2382844442"/>
                    </a:ext>
                  </a:extLst>
                </a:gridCol>
                <a:gridCol w="3332480">
                  <a:extLst>
                    <a:ext uri="{9D8B030D-6E8A-4147-A177-3AD203B41FA5}">
                      <a16:colId xmlns:a16="http://schemas.microsoft.com/office/drawing/2014/main" val="957515009"/>
                    </a:ext>
                  </a:extLst>
                </a:gridCol>
                <a:gridCol w="3332480">
                  <a:extLst>
                    <a:ext uri="{9D8B030D-6E8A-4147-A177-3AD203B41FA5}">
                      <a16:colId xmlns:a16="http://schemas.microsoft.com/office/drawing/2014/main" val="2353111847"/>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Environment</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Social</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Governance</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1011532">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954F07"/>
                          </a:solidFill>
                          <a:latin typeface="+mj-lt"/>
                          <a:ea typeface="+mn-ea"/>
                          <a:cs typeface="Leelawadee"/>
                        </a:rPr>
                        <a:t>POSITIVE </a:t>
                      </a:r>
                      <a:br>
                        <a:rPr lang="en-US" sz="1400" kern="1200">
                          <a:solidFill>
                            <a:srgbClr val="954F07"/>
                          </a:solidFill>
                          <a:latin typeface="+mj-lt"/>
                          <a:ea typeface="+mn-ea"/>
                          <a:cs typeface="Leelawadee"/>
                        </a:rPr>
                      </a:br>
                      <a:r>
                        <a:rPr lang="en-US" sz="1400" kern="1200">
                          <a:solidFill>
                            <a:srgbClr val="954F07"/>
                          </a:solidFill>
                          <a:latin typeface="+mj-lt"/>
                          <a:ea typeface="+mn-ea"/>
                          <a:cs typeface="Leelawadee"/>
                        </a:rPr>
                        <a:t>AGRICULTURE</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9F0A"/>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50" i="1" kern="1200" noProof="0">
                          <a:solidFill>
                            <a:srgbClr val="2B660F"/>
                          </a:solidFill>
                          <a:latin typeface="+mn-lt"/>
                          <a:ea typeface="+mn-ea"/>
                          <a:cs typeface="Leelawadee" panose="020B0502040204020203" pitchFamily="34" charset="-34"/>
                        </a:rPr>
                        <a:t>Not a focus area for the customer.</a:t>
                      </a:r>
                    </a:p>
                  </a:txBody>
                  <a:tcPr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71450" indent="-171450">
                        <a:buFont typeface="Arial" panose="020B0604020202020204" pitchFamily="34" charset="0"/>
                        <a:buChar char="•"/>
                      </a:pPr>
                      <a:r>
                        <a:rPr lang="en-GB" sz="1050" kern="1200">
                          <a:solidFill>
                            <a:srgbClr val="2B660F"/>
                          </a:solidFill>
                          <a:highlight>
                            <a:srgbClr val="4FE2F3"/>
                          </a:highlight>
                          <a:latin typeface="+mn-lt"/>
                          <a:ea typeface="+mn-ea"/>
                          <a:cs typeface="Leelawadee" panose="020B0502040204020203" pitchFamily="34" charset="-34"/>
                        </a:rPr>
                        <a:t>Goal</a:t>
                      </a:r>
                      <a:r>
                        <a:rPr lang="en-GB" sz="1050" kern="1200">
                          <a:solidFill>
                            <a:srgbClr val="2B660F"/>
                          </a:solidFill>
                          <a:latin typeface="+mn-lt"/>
                          <a:ea typeface="+mn-ea"/>
                          <a:cs typeface="Leelawadee" panose="020B0502040204020203" pitchFamily="34" charset="-34"/>
                        </a:rPr>
                        <a:t>: Provide local, organic gardening opportunities to all university community members.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50" i="1" kern="1200" noProof="0">
                          <a:solidFill>
                            <a:srgbClr val="2B660F"/>
                          </a:solidFill>
                          <a:latin typeface="+mn-lt"/>
                          <a:ea typeface="+mn-ea"/>
                          <a:cs typeface="Leelawadee" panose="020B0502040204020203" pitchFamily="34" charset="-34"/>
                        </a:rPr>
                        <a:t>Not a focus area for the customer.</a:t>
                      </a:r>
                    </a:p>
                  </a:txBody>
                  <a:tcPr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1618488">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71450" indent="-171450">
                        <a:buFont typeface="Arial" panose="020B0604020202020204" pitchFamily="34" charset="0"/>
                        <a:buChar char="•"/>
                      </a:pPr>
                      <a:r>
                        <a:rPr kumimoji="0" lang="en-GB" sz="1050" b="0" i="0" u="none" strike="noStrike" kern="1200" cap="none" spc="0" normalizeH="0" baseline="0">
                          <a:ln>
                            <a:noFill/>
                          </a:ln>
                          <a:solidFill>
                            <a:srgbClr val="2B660F"/>
                          </a:solidFill>
                          <a:effectLst/>
                          <a:highlight>
                            <a:srgbClr val="FFC624"/>
                          </a:highlight>
                          <a:uLnTx/>
                          <a:uFillTx/>
                          <a:latin typeface="+mn-lt"/>
                          <a:ea typeface="+mn-ea"/>
                          <a:cs typeface="Leelawadee" panose="020B0502040204020203" pitchFamily="34" charset="-34"/>
                        </a:rPr>
                        <a:t>Target</a:t>
                      </a:r>
                      <a:r>
                        <a:rPr lang="en-GB" sz="1050" kern="1200">
                          <a:solidFill>
                            <a:srgbClr val="2B660F"/>
                          </a:solidFill>
                          <a:latin typeface="+mn-lt"/>
                          <a:ea typeface="+mn-ea"/>
                          <a:cs typeface="Leelawadee" panose="020B0502040204020203" pitchFamily="34" charset="-34"/>
                        </a:rPr>
                        <a:t>: Achieve carbon neutrality for Scope 3 emissions by FY 2035.</a:t>
                      </a:r>
                    </a:p>
                    <a:p>
                      <a:pPr marL="171450" indent="-171450">
                        <a:buFont typeface="Arial" panose="020B0604020202020204" pitchFamily="34" charset="0"/>
                        <a:buChar char="•"/>
                      </a:pPr>
                      <a:r>
                        <a:rPr lang="en-GB" sz="1050" kern="1200">
                          <a:solidFill>
                            <a:srgbClr val="2B660F"/>
                          </a:solidFill>
                          <a:highlight>
                            <a:srgbClr val="4FE2F3"/>
                          </a:highlight>
                          <a:latin typeface="+mn-lt"/>
                          <a:ea typeface="+mn-ea"/>
                          <a:cs typeface="Leelawadee" panose="020B0502040204020203" pitchFamily="34" charset="-34"/>
                        </a:rPr>
                        <a:t>Goal</a:t>
                      </a:r>
                      <a:r>
                        <a:rPr lang="en-GB" sz="1050" kern="1200">
                          <a:solidFill>
                            <a:srgbClr val="2B660F"/>
                          </a:solidFill>
                          <a:latin typeface="+mn-lt"/>
                          <a:ea typeface="+mn-ea"/>
                          <a:cs typeface="Leelawadee" panose="020B0502040204020203" pitchFamily="34" charset="-34"/>
                        </a:rPr>
                        <a:t>: Work toward a climate-positive future by delivering a net positive impact on the climate.</a:t>
                      </a:r>
                    </a:p>
                    <a:p>
                      <a:pPr marL="171450" indent="-171450">
                        <a:buFont typeface="Arial" panose="020B0604020202020204" pitchFamily="34" charset="0"/>
                        <a:buChar char="•"/>
                      </a:pPr>
                      <a:r>
                        <a:rPr lang="en-GB" sz="1050" kern="1200">
                          <a:solidFill>
                            <a:srgbClr val="2B660F"/>
                          </a:solidFill>
                          <a:highlight>
                            <a:srgbClr val="4FE2F3"/>
                          </a:highlight>
                          <a:latin typeface="+mn-lt"/>
                          <a:ea typeface="+mn-ea"/>
                          <a:cs typeface="Leelawadee" panose="020B0502040204020203" pitchFamily="34" charset="-34"/>
                        </a:rPr>
                        <a:t>Goal</a:t>
                      </a:r>
                      <a:r>
                        <a:rPr lang="en-GB" sz="1050" kern="1200">
                          <a:solidFill>
                            <a:srgbClr val="2B660F"/>
                          </a:solidFill>
                          <a:latin typeface="+mn-lt"/>
                          <a:ea typeface="+mn-ea"/>
                          <a:cs typeface="Leelawadee" panose="020B0502040204020203" pitchFamily="34" charset="-34"/>
                        </a:rPr>
                        <a:t>: Advance a circular resource system by promoting Zero Waste and maximizing material use before returning goods to the economy.</a:t>
                      </a:r>
                    </a:p>
                    <a:p>
                      <a:pPr marL="171450" indent="-171450">
                        <a:buFont typeface="Arial" panose="020B0604020202020204" pitchFamily="34" charset="0"/>
                        <a:buChar char="•"/>
                      </a:pPr>
                      <a:r>
                        <a:rPr lang="en-GB" sz="1050" kern="1200">
                          <a:solidFill>
                            <a:srgbClr val="2B660F"/>
                          </a:solidFill>
                          <a:highlight>
                            <a:srgbClr val="4FE2F3"/>
                          </a:highlight>
                          <a:latin typeface="+mn-lt"/>
                          <a:ea typeface="+mn-ea"/>
                          <a:cs typeface="Leelawadee" panose="020B0502040204020203" pitchFamily="34" charset="-34"/>
                        </a:rPr>
                        <a:t>Goal</a:t>
                      </a:r>
                      <a:r>
                        <a:rPr lang="en-GB" sz="1050" kern="1200">
                          <a:solidFill>
                            <a:srgbClr val="2B660F"/>
                          </a:solidFill>
                          <a:latin typeface="+mn-lt"/>
                          <a:ea typeface="+mn-ea"/>
                          <a:cs typeface="Leelawadee" panose="020B0502040204020203" pitchFamily="34" charset="-34"/>
                        </a:rPr>
                        <a:t>: Minimizing and eventually eliminating single-use plastics is a key strategy in reaching ASU’s circular resource system goal of 90% diversion and 30% aversion by 2025.</a:t>
                      </a:r>
                    </a:p>
                    <a:p>
                      <a:pPr marL="171450" indent="-171450">
                        <a:buFont typeface="Arial" panose="020B0604020202020204" pitchFamily="34" charset="0"/>
                        <a:buChar char="•"/>
                      </a:pPr>
                      <a:r>
                        <a:rPr lang="en-GB" sz="1050" kern="1200">
                          <a:solidFill>
                            <a:srgbClr val="2B660F"/>
                          </a:solidFill>
                          <a:highlight>
                            <a:srgbClr val="4FE2F3"/>
                          </a:highlight>
                          <a:latin typeface="+mn-lt"/>
                          <a:ea typeface="+mn-ea"/>
                          <a:cs typeface="Leelawadee" panose="020B0502040204020203" pitchFamily="34" charset="-34"/>
                        </a:rPr>
                        <a:t>Goal</a:t>
                      </a:r>
                      <a:r>
                        <a:rPr lang="en-GB" sz="1050" kern="1200">
                          <a:solidFill>
                            <a:srgbClr val="2B660F"/>
                          </a:solidFill>
                          <a:latin typeface="+mn-lt"/>
                          <a:ea typeface="+mn-ea"/>
                          <a:cs typeface="Leelawadee" panose="020B0502040204020203" pitchFamily="34" charset="-34"/>
                        </a:rPr>
                        <a:t>: Optimize water use by ensuring the right quantity and quality of water is used for the right purpose at the right time.</a:t>
                      </a:r>
                    </a:p>
                    <a:p>
                      <a:pPr marL="171450" indent="-171450">
                        <a:buFont typeface="Arial" panose="020B0604020202020204" pitchFamily="34" charset="0"/>
                        <a:buChar char="•"/>
                      </a:pPr>
                      <a:r>
                        <a:rPr kumimoji="0" lang="en-GB" sz="1050" b="0" i="0" u="none" strike="noStrike" kern="1200" cap="none" spc="0" normalizeH="0" baseline="0">
                          <a:ln>
                            <a:noFill/>
                          </a:ln>
                          <a:solidFill>
                            <a:srgbClr val="2B660F"/>
                          </a:solidFill>
                          <a:effectLst/>
                          <a:highlight>
                            <a:srgbClr val="FFC624"/>
                          </a:highlight>
                          <a:uLnTx/>
                          <a:uFillTx/>
                          <a:latin typeface="+mn-lt"/>
                          <a:ea typeface="+mn-ea"/>
                          <a:cs typeface="Leelawadee" panose="020B0502040204020203" pitchFamily="34" charset="-34"/>
                        </a:rPr>
                        <a:t>Target</a:t>
                      </a:r>
                      <a:r>
                        <a:rPr lang="en-GB" sz="1050" kern="1200">
                          <a:solidFill>
                            <a:srgbClr val="2B660F"/>
                          </a:solidFill>
                          <a:latin typeface="+mn-lt"/>
                          <a:ea typeface="+mn-ea"/>
                          <a:cs typeface="Leelawadee" panose="020B0502040204020203" pitchFamily="34" charset="-34"/>
                        </a:rPr>
                        <a:t>: Incorporate university research into water and wastewater operations to harvest energy and nutrients from university effluent by fiscal year 2025.</a:t>
                      </a:r>
                    </a:p>
                    <a:p>
                      <a:pPr marL="171450" indent="-171450">
                        <a:buFont typeface="Arial" panose="020B0604020202020204" pitchFamily="34" charset="0"/>
                        <a:buChar char="•"/>
                      </a:pPr>
                      <a:r>
                        <a:rPr lang="en-GB" sz="1050" kern="1200">
                          <a:solidFill>
                            <a:srgbClr val="2B660F"/>
                          </a:solidFill>
                          <a:highlight>
                            <a:srgbClr val="4FE2F3"/>
                          </a:highlight>
                          <a:latin typeface="+mn-lt"/>
                          <a:ea typeface="+mn-ea"/>
                          <a:cs typeface="Leelawadee" panose="020B0502040204020203" pitchFamily="34" charset="-34"/>
                        </a:rPr>
                        <a:t>Goal</a:t>
                      </a:r>
                      <a:r>
                        <a:rPr lang="en-GB" sz="1050" kern="1200">
                          <a:solidFill>
                            <a:srgbClr val="2B660F"/>
                          </a:solidFill>
                          <a:latin typeface="+mn-lt"/>
                          <a:ea typeface="+mn-ea"/>
                          <a:cs typeface="Leelawadee" panose="020B0502040204020203" pitchFamily="34" charset="-34"/>
                        </a:rPr>
                        <a:t>: Build climate resilience by ensuring ASU thrives in the face of climate change.</a:t>
                      </a:r>
                    </a:p>
                  </a:txBody>
                  <a:tcPr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71450" indent="-171450">
                        <a:buFont typeface="Arial" panose="020B0604020202020204" pitchFamily="34" charset="0"/>
                        <a:buChar char="•"/>
                      </a:pPr>
                      <a:r>
                        <a:rPr lang="en-GB" sz="1050" kern="1200">
                          <a:solidFill>
                            <a:srgbClr val="2B660F"/>
                          </a:solidFill>
                          <a:highlight>
                            <a:srgbClr val="4FE2F3"/>
                          </a:highlight>
                          <a:latin typeface="+mn-lt"/>
                          <a:ea typeface="+mn-ea"/>
                          <a:cs typeface="Leelawadee" panose="020B0502040204020203" pitchFamily="34" charset="-34"/>
                        </a:rPr>
                        <a:t>Goal</a:t>
                      </a:r>
                      <a:r>
                        <a:rPr lang="en-GB" sz="1050" kern="1200">
                          <a:solidFill>
                            <a:srgbClr val="2B660F"/>
                          </a:solidFill>
                          <a:latin typeface="+mn-lt"/>
                          <a:ea typeface="+mn-ea"/>
                          <a:cs typeface="Leelawadee" panose="020B0502040204020203" pitchFamily="34" charset="-34"/>
                        </a:rPr>
                        <a:t>: Support community success by integrating justice, equity, diversity, and inclusion principles across ASU practices.</a:t>
                      </a:r>
                    </a:p>
                    <a:p>
                      <a:pPr marL="171450" indent="-171450">
                        <a:buFont typeface="Arial" panose="020B0604020202020204" pitchFamily="34" charset="0"/>
                        <a:buChar char="•"/>
                      </a:pPr>
                      <a:r>
                        <a:rPr lang="en-GB" sz="1050" kern="1200">
                          <a:solidFill>
                            <a:srgbClr val="2B660F"/>
                          </a:solidFill>
                          <a:highlight>
                            <a:srgbClr val="4FE2F3"/>
                          </a:highlight>
                          <a:latin typeface="+mn-lt"/>
                          <a:ea typeface="+mn-ea"/>
                          <a:cs typeface="Leelawadee" panose="020B0502040204020203" pitchFamily="34" charset="-34"/>
                        </a:rPr>
                        <a:t>Goal</a:t>
                      </a:r>
                      <a:r>
                        <a:rPr lang="en-GB" sz="1050" kern="1200">
                          <a:solidFill>
                            <a:srgbClr val="2B660F"/>
                          </a:solidFill>
                          <a:latin typeface="+mn-lt"/>
                          <a:ea typeface="+mn-ea"/>
                          <a:cs typeface="Leelawadee" panose="020B0502040204020203" pitchFamily="34" charset="-34"/>
                        </a:rPr>
                        <a:t>: Encourage personal action by engaging students, faculty, and staff in behaviours that support sustainability focus areas on campus and in personal lives.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71450" indent="-171450">
                        <a:buFont typeface="Arial" panose="020B0604020202020204" pitchFamily="34" charset="0"/>
                        <a:buChar char="•"/>
                      </a:pPr>
                      <a:r>
                        <a:rPr lang="en-GB" sz="1050" kern="1200">
                          <a:solidFill>
                            <a:srgbClr val="2B660F"/>
                          </a:solidFill>
                          <a:highlight>
                            <a:srgbClr val="4FE2F3"/>
                          </a:highlight>
                          <a:latin typeface="+mn-lt"/>
                          <a:ea typeface="+mn-ea"/>
                          <a:cs typeface="Leelawadee" panose="020B0502040204020203" pitchFamily="34" charset="-34"/>
                        </a:rPr>
                        <a:t>Goal</a:t>
                      </a:r>
                      <a:r>
                        <a:rPr lang="en-GB" sz="1050" kern="1200">
                          <a:solidFill>
                            <a:srgbClr val="2B660F"/>
                          </a:solidFill>
                          <a:latin typeface="+mn-lt"/>
                          <a:ea typeface="+mn-ea"/>
                          <a:cs typeface="Leelawadee" panose="020B0502040204020203" pitchFamily="34" charset="-34"/>
                        </a:rPr>
                        <a:t>: Enable collaborative action by leveraging interdisciplinary and cross-departmental efforts to design and implement enterprise-wide sustainability solutions.</a:t>
                      </a:r>
                    </a:p>
                    <a:p>
                      <a:pPr marL="171450" indent="-171450">
                        <a:buFont typeface="Arial" panose="020B0604020202020204" pitchFamily="34" charset="0"/>
                        <a:buChar char="•"/>
                      </a:pPr>
                      <a:r>
                        <a:rPr lang="en-GB" sz="1050" kern="1200">
                          <a:solidFill>
                            <a:srgbClr val="2B660F"/>
                          </a:solidFill>
                          <a:highlight>
                            <a:srgbClr val="4FE2F3"/>
                          </a:highlight>
                          <a:latin typeface="+mn-lt"/>
                          <a:ea typeface="+mn-ea"/>
                          <a:cs typeface="Leelawadee" panose="020B0502040204020203" pitchFamily="34" charset="-34"/>
                        </a:rPr>
                        <a:t>Goal</a:t>
                      </a:r>
                      <a:r>
                        <a:rPr lang="en-GB" sz="1050" kern="1200">
                          <a:solidFill>
                            <a:srgbClr val="2B660F"/>
                          </a:solidFill>
                          <a:latin typeface="+mn-lt"/>
                          <a:ea typeface="+mn-ea"/>
                          <a:cs typeface="Leelawadee" panose="020B0502040204020203" pitchFamily="34" charset="-34"/>
                        </a:rPr>
                        <a:t>: Address supply chain and consumer behaviour challenges through strategic partnerships with suppliers to support the elimination of single-use plastics.</a:t>
                      </a:r>
                    </a:p>
                  </a:txBody>
                  <a:tcPr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r h="995490">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922F11"/>
                          </a:solidFill>
                          <a:latin typeface="+mj-lt"/>
                          <a:ea typeface="+mn-ea"/>
                          <a:cs typeface="Leelawadee"/>
                        </a:rPr>
                        <a:t>POSITIVE </a:t>
                      </a:r>
                      <a:br>
                        <a:rPr lang="en-US" sz="1400" kern="1200">
                          <a:solidFill>
                            <a:srgbClr val="922F11"/>
                          </a:solidFill>
                          <a:latin typeface="+mj-lt"/>
                          <a:ea typeface="+mn-ea"/>
                          <a:cs typeface="Leelawadee"/>
                        </a:rPr>
                      </a:br>
                      <a:r>
                        <a:rPr lang="en-US" sz="1400" kern="1200">
                          <a:solidFill>
                            <a:srgbClr val="922F11"/>
                          </a:solidFill>
                          <a:latin typeface="+mj-lt"/>
                          <a:ea typeface="+mn-ea"/>
                          <a:cs typeface="Leelawadee"/>
                        </a:rPr>
                        <a:t>CHOICES</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E6D2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50" i="1" kern="1200" noProof="0">
                          <a:solidFill>
                            <a:srgbClr val="2B660F"/>
                          </a:solidFill>
                          <a:latin typeface="+mn-lt"/>
                          <a:ea typeface="+mn-ea"/>
                          <a:cs typeface="Leelawadee" panose="020B0502040204020203" pitchFamily="34" charset="-34"/>
                        </a:rPr>
                        <a:t>Not a focus area for the customer.</a:t>
                      </a:r>
                    </a:p>
                  </a:txBody>
                  <a:tcPr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71450" indent="-171450">
                        <a:buFont typeface="Arial" panose="020B0604020202020204" pitchFamily="34" charset="0"/>
                        <a:buChar char="•"/>
                      </a:pPr>
                      <a:r>
                        <a:rPr lang="en-GB" sz="1050" kern="1200">
                          <a:solidFill>
                            <a:srgbClr val="2B660F"/>
                          </a:solidFill>
                          <a:highlight>
                            <a:srgbClr val="4FE2F3"/>
                          </a:highlight>
                          <a:latin typeface="+mn-lt"/>
                          <a:ea typeface="+mn-ea"/>
                          <a:cs typeface="Leelawadee" panose="020B0502040204020203" pitchFamily="34" charset="-34"/>
                        </a:rPr>
                        <a:t>Goal</a:t>
                      </a:r>
                      <a:r>
                        <a:rPr lang="en-GB" sz="1050" kern="1200">
                          <a:solidFill>
                            <a:srgbClr val="2B660F"/>
                          </a:solidFill>
                          <a:latin typeface="+mn-lt"/>
                          <a:ea typeface="+mn-ea"/>
                          <a:cs typeface="Leelawadee" panose="020B0502040204020203" pitchFamily="34" charset="-34"/>
                        </a:rPr>
                        <a:t>: Strengthen food reconnection by fostering knowledge of food sources and impacts on planetary health and encouraging plant-forward diets.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50" kern="1200">
                          <a:solidFill>
                            <a:srgbClr val="2B660F"/>
                          </a:solidFill>
                          <a:highlight>
                            <a:srgbClr val="4FE2F3"/>
                          </a:highlight>
                          <a:latin typeface="+mn-lt"/>
                          <a:ea typeface="+mn-ea"/>
                          <a:cs typeface="Leelawadee" panose="020B0502040204020203" pitchFamily="34" charset="-34"/>
                        </a:rPr>
                        <a:t>Goal</a:t>
                      </a:r>
                      <a:r>
                        <a:rPr lang="en-GB" sz="1050" kern="1200">
                          <a:solidFill>
                            <a:srgbClr val="2B660F"/>
                          </a:solidFill>
                          <a:latin typeface="+mn-lt"/>
                          <a:ea typeface="+mn-ea"/>
                          <a:cs typeface="Leelawadee" panose="020B0502040204020203" pitchFamily="34" charset="-34"/>
                        </a:rPr>
                        <a:t>: Alleviate food insecurity among ASU community members.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50" i="1" kern="1200" noProof="0">
                          <a:solidFill>
                            <a:srgbClr val="2B660F"/>
                          </a:solidFill>
                          <a:latin typeface="+mn-lt"/>
                          <a:ea typeface="+mn-ea"/>
                          <a:cs typeface="Leelawadee" panose="020B0502040204020203" pitchFamily="34" charset="-34"/>
                        </a:rPr>
                        <a:t>Not a focus area for the customer.</a:t>
                      </a:r>
                    </a:p>
                  </a:txBody>
                  <a:tcPr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40967922"/>
                  </a:ext>
                </a:extLst>
              </a:tr>
            </a:tbl>
          </a:graphicData>
        </a:graphic>
      </p:graphicFrame>
      <p:pic>
        <p:nvPicPr>
          <p:cNvPr id="5" name="Picture 4" descr="A logo of a leaf in a circle&#10;&#10;Description automatically generated">
            <a:extLst>
              <a:ext uri="{FF2B5EF4-FFF2-40B4-BE49-F238E27FC236}">
                <a16:creationId xmlns:a16="http://schemas.microsoft.com/office/drawing/2014/main" id="{6796BA0E-72A6-F7A6-BDCB-667F6FF5FF4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pic>
        <p:nvPicPr>
          <p:cNvPr id="6" name="Picture 5" descr="A blue and green windmill with green arrows&#10;&#10;Description automatically generated">
            <a:extLst>
              <a:ext uri="{FF2B5EF4-FFF2-40B4-BE49-F238E27FC236}">
                <a16:creationId xmlns:a16="http://schemas.microsoft.com/office/drawing/2014/main" id="{2BD6F8A5-981F-BCBB-3C04-DE2DFBFD526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2847975"/>
            <a:ext cx="556204" cy="604020"/>
          </a:xfrm>
          <a:prstGeom prst="rect">
            <a:avLst/>
          </a:prstGeom>
        </p:spPr>
      </p:pic>
      <p:pic>
        <p:nvPicPr>
          <p:cNvPr id="7" name="Picture 6" descr="A logo of a hand and a globe&#10;&#10;Description automatically generated">
            <a:extLst>
              <a:ext uri="{FF2B5EF4-FFF2-40B4-BE49-F238E27FC236}">
                <a16:creationId xmlns:a16="http://schemas.microsoft.com/office/drawing/2014/main" id="{BC7D8C6C-D74D-7E08-EA3A-A8B5DA01234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27528" y="6017073"/>
            <a:ext cx="536916" cy="583072"/>
          </a:xfrm>
          <a:prstGeom prst="rect">
            <a:avLst/>
          </a:prstGeom>
        </p:spPr>
      </p:pic>
      <p:pic>
        <p:nvPicPr>
          <p:cNvPr id="10" name="Picture 2" descr="Arizona State University - Wikipedia">
            <a:extLst>
              <a:ext uri="{FF2B5EF4-FFF2-40B4-BE49-F238E27FC236}">
                <a16:creationId xmlns:a16="http://schemas.microsoft.com/office/drawing/2014/main" id="{73B46DC5-276B-BB46-F726-B9967047ABB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087688" y="239963"/>
            <a:ext cx="792001" cy="792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24694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EDFC02-52FC-366F-7BDE-1CA34895C2D9}"/>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DD98CF74-71A6-5BDA-1D25-10124C9E6D49}"/>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7" name="think-cell data - do not delete" hidden="1">
                        <a:extLst>
                          <a:ext uri="{FF2B5EF4-FFF2-40B4-BE49-F238E27FC236}">
                            <a16:creationId xmlns:a16="http://schemas.microsoft.com/office/drawing/2014/main" id="{DD98CF74-71A6-5BDA-1D25-10124C9E6D4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Title 5">
            <a:extLst>
              <a:ext uri="{FF2B5EF4-FFF2-40B4-BE49-F238E27FC236}">
                <a16:creationId xmlns:a16="http://schemas.microsoft.com/office/drawing/2014/main" id="{2C1CDC9A-D8CD-829A-0B21-E025D5C2D84F}"/>
              </a:ext>
            </a:extLst>
          </p:cNvPr>
          <p:cNvSpPr>
            <a:spLocks noGrp="1"/>
          </p:cNvSpPr>
          <p:nvPr>
            <p:ph type="title"/>
          </p:nvPr>
        </p:nvSpPr>
        <p:spPr>
          <a:xfrm>
            <a:off x="304798" y="246888"/>
            <a:ext cx="11585448" cy="969264"/>
          </a:xfrm>
        </p:spPr>
        <p:txBody>
          <a:bodyPr vert="horz" rIns="0"/>
          <a:lstStyle/>
          <a:p>
            <a:pPr lvl="0"/>
            <a:r>
              <a:rPr lang="en-US" sz="2600"/>
              <a:t>COMMONALITY BETWEEN </a:t>
            </a:r>
            <a:r>
              <a:rPr lang="en-GB" sz="2400"/>
              <a:t>Arizona state university's</a:t>
            </a:r>
            <a:r>
              <a:rPr lang="en-US" sz="2600"/>
              <a:t> AND PEP+ FOCUS AREAS</a:t>
            </a:r>
            <a:br>
              <a:rPr lang="en-US" sz="2600"/>
            </a:br>
            <a:r>
              <a:rPr lang="en-US" sz="1800" i="1"/>
              <a:t>Allowing us to identify opportunities for collaboration, and therefore</a:t>
            </a:r>
            <a:br>
              <a:rPr lang="en-US" sz="1800" i="1"/>
            </a:br>
            <a:r>
              <a:rPr lang="en-US" sz="1800" i="1"/>
              <a:t>add value to our relationship</a:t>
            </a:r>
          </a:p>
        </p:txBody>
      </p:sp>
      <p:sp>
        <p:nvSpPr>
          <p:cNvPr id="19" name="TextBox 18">
            <a:extLst>
              <a:ext uri="{FF2B5EF4-FFF2-40B4-BE49-F238E27FC236}">
                <a16:creationId xmlns:a16="http://schemas.microsoft.com/office/drawing/2014/main" id="{E76A9344-C7D3-1A98-48B3-1BA94BC558B5}"/>
              </a:ext>
            </a:extLst>
          </p:cNvPr>
          <p:cNvSpPr txBox="1"/>
          <p:nvPr/>
        </p:nvSpPr>
        <p:spPr>
          <a:xfrm>
            <a:off x="8464460" y="6269189"/>
            <a:ext cx="3275104" cy="506261"/>
          </a:xfrm>
          <a:prstGeom prst="rect">
            <a:avLst/>
          </a:prstGeom>
          <a:solidFill>
            <a:srgbClr val="8EBC29"/>
          </a:solidFill>
        </p:spPr>
        <p:txBody>
          <a:bodyPr wrap="square" rtlCol="0" anchor="ctr">
            <a:noAutofit/>
          </a:bodyPr>
          <a:lstStyle/>
          <a:p>
            <a:pPr lvl="0" algn="ctr">
              <a:defRPr/>
            </a:pPr>
            <a:r>
              <a:rPr lang="en-GB" sz="1050" i="1" kern="0">
                <a:solidFill>
                  <a:schemeClr val="bg1"/>
                </a:solidFill>
                <a:cs typeface="Leelawadee" panose="020B0502040204020203" pitchFamily="34" charset="-34"/>
              </a:rPr>
              <a:t>No common focus areas were identified across </a:t>
            </a:r>
          </a:p>
          <a:p>
            <a:pPr lvl="0" algn="ctr">
              <a:defRPr/>
            </a:pPr>
            <a:r>
              <a:rPr lang="en-GB" sz="1050" i="1" kern="0">
                <a:solidFill>
                  <a:schemeClr val="bg1"/>
                </a:solidFill>
                <a:cs typeface="Leelawadee" panose="020B0502040204020203" pitchFamily="34" charset="-34"/>
              </a:rPr>
              <a:t>Positive Agriculture and Positive Choices (PepsiCo) or Social and  Governance (ASU).</a:t>
            </a:r>
          </a:p>
        </p:txBody>
      </p:sp>
      <p:sp>
        <p:nvSpPr>
          <p:cNvPr id="2" name="Rectangle: Top Corners Rounded 1">
            <a:extLst>
              <a:ext uri="{FF2B5EF4-FFF2-40B4-BE49-F238E27FC236}">
                <a16:creationId xmlns:a16="http://schemas.microsoft.com/office/drawing/2014/main" id="{745BEBD1-A7E7-8947-C962-61D3FDA2A679}"/>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2">
            <a:extLst>
              <a:ext uri="{FF2B5EF4-FFF2-40B4-BE49-F238E27FC236}">
                <a16:creationId xmlns:a16="http://schemas.microsoft.com/office/drawing/2014/main" id="{65705CA4-8C69-DDFC-E89A-847711ECB90C}"/>
              </a:ext>
            </a:extLst>
          </p:cNvPr>
          <p:cNvGraphicFramePr>
            <a:graphicFrameLocks noGrp="1"/>
          </p:cNvGraphicFramePr>
          <p:nvPr>
            <p:extLst>
              <p:ext uri="{D42A27DB-BD31-4B8C-83A1-F6EECF244321}">
                <p14:modId xmlns:p14="http://schemas.microsoft.com/office/powerpoint/2010/main" val="3700869267"/>
              </p:ext>
            </p:extLst>
          </p:nvPr>
        </p:nvGraphicFramePr>
        <p:xfrm>
          <a:off x="-7620" y="1148230"/>
          <a:ext cx="11960820" cy="2876908"/>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9972000">
                  <a:extLst>
                    <a:ext uri="{9D8B030D-6E8A-4147-A177-3AD203B41FA5}">
                      <a16:colId xmlns:a16="http://schemas.microsoft.com/office/drawing/2014/main" val="2382844442"/>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Environment</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2630020">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71450" indent="-171450">
                        <a:buFont typeface="Arial" panose="020B0604020202020204" pitchFamily="34" charset="0"/>
                        <a:buChar char="•"/>
                      </a:pPr>
                      <a:r>
                        <a:rPr kumimoji="0" lang="en-GB" sz="1050" b="0" i="0" u="none" strike="noStrike" kern="1200" cap="none" spc="0" normalizeH="0" baseline="0">
                          <a:ln>
                            <a:noFill/>
                          </a:ln>
                          <a:solidFill>
                            <a:srgbClr val="2B660F"/>
                          </a:solidFill>
                          <a:effectLst/>
                          <a:highlight>
                            <a:srgbClr val="FFC624"/>
                          </a:highlight>
                          <a:uLnTx/>
                          <a:uFillTx/>
                          <a:latin typeface="+mn-lt"/>
                          <a:ea typeface="+mn-ea"/>
                          <a:cs typeface="Leelawadee" panose="020B0502040204020203" pitchFamily="34" charset="-34"/>
                        </a:rPr>
                        <a:t>Target</a:t>
                      </a:r>
                      <a:r>
                        <a:rPr lang="en-GB" sz="1050" kern="1200">
                          <a:solidFill>
                            <a:srgbClr val="2B660F"/>
                          </a:solidFill>
                          <a:latin typeface="+mn-lt"/>
                          <a:ea typeface="+mn-ea"/>
                          <a:cs typeface="Leelawadee" panose="020B0502040204020203" pitchFamily="34" charset="-34"/>
                        </a:rPr>
                        <a:t>: Achieve carbon neutrality for Scope 3 emissions by FY 2035.</a:t>
                      </a:r>
                    </a:p>
                    <a:p>
                      <a:pPr marL="628650" lvl="1" indent="-171450">
                        <a:buFont typeface="Wingdings" panose="05000000000000000000" pitchFamily="2" charset="2"/>
                        <a:buChar char="Ø"/>
                      </a:pPr>
                      <a:r>
                        <a:rPr lang="en-GB" sz="1050" b="1" kern="1200">
                          <a:solidFill>
                            <a:srgbClr val="2B660F"/>
                          </a:solidFill>
                          <a:latin typeface="+mn-lt"/>
                          <a:ea typeface="+mn-ea"/>
                          <a:cs typeface="Leelawadee" panose="020B0502040204020203" pitchFamily="34" charset="-34"/>
                        </a:rPr>
                        <a:t>pep+ alignment: Achieve a 42% reduction in Scope 3 Energy &amp; Industry (E&amp;I) emissions by 2030 (vs 2022 baseline)  ​</a:t>
                      </a:r>
                    </a:p>
                    <a:p>
                      <a:pPr marL="628650" lvl="1" indent="-171450">
                        <a:buFont typeface="Wingdings" panose="05000000000000000000" pitchFamily="2" charset="2"/>
                        <a:buChar char="Ø"/>
                      </a:pPr>
                      <a:r>
                        <a:rPr lang="en-GB" sz="1050" b="1" kern="1200">
                          <a:solidFill>
                            <a:srgbClr val="2B660F"/>
                          </a:solidFill>
                          <a:latin typeface="+mn-lt"/>
                          <a:ea typeface="+mn-ea"/>
                          <a:cs typeface="Leelawadee" panose="020B0502040204020203" pitchFamily="34" charset="-34"/>
                        </a:rPr>
                        <a:t>pep+ alignment: Achieve a 30% reduction in Scope 3 Forest, Land and Agriculture (FLAG) emissions by 2030 (vs 2022 baseline)  </a:t>
                      </a:r>
                    </a:p>
                    <a:p>
                      <a:pPr marL="171450" indent="-171450">
                        <a:buFont typeface="Arial" panose="020B0604020202020204" pitchFamily="34" charset="0"/>
                        <a:buChar char="•"/>
                      </a:pPr>
                      <a:r>
                        <a:rPr lang="en-GB" sz="1050" kern="1200">
                          <a:solidFill>
                            <a:srgbClr val="2B660F"/>
                          </a:solidFill>
                          <a:highlight>
                            <a:srgbClr val="4FE2F3"/>
                          </a:highlight>
                          <a:latin typeface="+mn-lt"/>
                          <a:ea typeface="+mn-ea"/>
                          <a:cs typeface="Leelawadee" panose="020B0502040204020203" pitchFamily="34" charset="-34"/>
                        </a:rPr>
                        <a:t>Goal</a:t>
                      </a:r>
                      <a:r>
                        <a:rPr lang="en-GB" sz="1050" kern="1200">
                          <a:solidFill>
                            <a:srgbClr val="2B660F"/>
                          </a:solidFill>
                          <a:latin typeface="+mn-lt"/>
                          <a:ea typeface="+mn-ea"/>
                          <a:cs typeface="Leelawadee" panose="020B0502040204020203" pitchFamily="34" charset="-34"/>
                        </a:rPr>
                        <a:t>: Work toward a climate-positive future by delivering a net positive impact on the climate.</a:t>
                      </a:r>
                    </a:p>
                    <a:p>
                      <a:pPr marL="628650" lvl="1" indent="-171450">
                        <a:buFont typeface="Wingdings" panose="05000000000000000000" pitchFamily="2" charset="2"/>
                        <a:buChar char="Ø"/>
                      </a:pPr>
                      <a:r>
                        <a:rPr lang="en-GB" sz="1050" b="1" kern="1200">
                          <a:solidFill>
                            <a:srgbClr val="2B660F"/>
                          </a:solidFill>
                          <a:latin typeface="+mn-lt"/>
                          <a:ea typeface="+mn-ea"/>
                          <a:cs typeface="Leelawadee" panose="020B0502040204020203" pitchFamily="34" charset="-34"/>
                        </a:rPr>
                        <a:t>pep+ alignment: Achieve net-zero emissions by 2050 or sooner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50" kern="1200">
                          <a:solidFill>
                            <a:srgbClr val="2B660F"/>
                          </a:solidFill>
                          <a:highlight>
                            <a:srgbClr val="4FE2F3"/>
                          </a:highlight>
                          <a:latin typeface="+mn-lt"/>
                          <a:ea typeface="+mn-ea"/>
                          <a:cs typeface="Leelawadee" panose="020B0502040204020203" pitchFamily="34" charset="-34"/>
                        </a:rPr>
                        <a:t>Goal</a:t>
                      </a:r>
                      <a:r>
                        <a:rPr lang="en-GB" sz="1050" kern="1200">
                          <a:solidFill>
                            <a:srgbClr val="2B660F"/>
                          </a:solidFill>
                          <a:latin typeface="+mn-lt"/>
                          <a:ea typeface="+mn-ea"/>
                          <a:cs typeface="Leelawadee" panose="020B0502040204020203" pitchFamily="34" charset="-34"/>
                        </a:rPr>
                        <a:t>: Minimizing and eventually eliminating single-use plastics is a key strategy in reaching ASU’s circular resource system goal of 90% diversion and 30% aversion by 2025.</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050" b="1" kern="1200">
                          <a:solidFill>
                            <a:srgbClr val="2B660F"/>
                          </a:solidFill>
                          <a:latin typeface="+mn-lt"/>
                          <a:ea typeface="+mn-ea"/>
                          <a:cs typeface="Leelawadee" panose="020B0502040204020203" pitchFamily="34" charset="-34"/>
                        </a:rPr>
                        <a:t>pep+ alignment: Achieve 97% or greater reusable, recyclable, or compostable (RRC) packaging by design by 2030 in our primary and secondary packaging in our key packaging markets  </a:t>
                      </a:r>
                      <a:endParaRPr lang="en-GB" sz="1050" b="1" kern="1200">
                        <a:solidFill>
                          <a:srgbClr val="2B660F"/>
                        </a:solidFill>
                        <a:latin typeface="+mn-lt"/>
                        <a:ea typeface="+mn-ea"/>
                        <a:cs typeface="Leelawadee" panose="020B0502040204020203" pitchFamily="34" charset="-34"/>
                      </a:endParaRPr>
                    </a:p>
                    <a:p>
                      <a:pPr marL="171450" indent="-171450">
                        <a:buFont typeface="Arial" panose="020B0604020202020204" pitchFamily="34" charset="0"/>
                        <a:buChar char="•"/>
                      </a:pPr>
                      <a:r>
                        <a:rPr lang="en-GB" sz="1050" kern="1200">
                          <a:solidFill>
                            <a:srgbClr val="2B660F"/>
                          </a:solidFill>
                          <a:highlight>
                            <a:srgbClr val="4FE2F3"/>
                          </a:highlight>
                          <a:latin typeface="+mn-lt"/>
                          <a:ea typeface="+mn-ea"/>
                          <a:cs typeface="Leelawadee" panose="020B0502040204020203" pitchFamily="34" charset="-34"/>
                        </a:rPr>
                        <a:t>Goal</a:t>
                      </a:r>
                      <a:r>
                        <a:rPr lang="en-GB" sz="1050" kern="1200">
                          <a:solidFill>
                            <a:srgbClr val="2B660F"/>
                          </a:solidFill>
                          <a:latin typeface="+mn-lt"/>
                          <a:ea typeface="+mn-ea"/>
                          <a:cs typeface="Leelawadee" panose="020B0502040204020203" pitchFamily="34" charset="-34"/>
                        </a:rPr>
                        <a:t>: Optimize water use by ensuring the right quantity and quality of water is used for the right purpose at the right time.</a:t>
                      </a:r>
                    </a:p>
                    <a:p>
                      <a:pPr marL="628650" lvl="1" indent="-171450">
                        <a:buFont typeface="Wingdings" panose="05000000000000000000" pitchFamily="2" charset="2"/>
                        <a:buChar char="Ø"/>
                      </a:pPr>
                      <a:r>
                        <a:rPr lang="en-US" sz="1050" b="1" kern="1200">
                          <a:solidFill>
                            <a:srgbClr val="2B660F"/>
                          </a:solidFill>
                          <a:latin typeface="+mn-lt"/>
                          <a:ea typeface="+mn-ea"/>
                          <a:cs typeface="Leelawadee" panose="020B0502040204020203" pitchFamily="34" charset="-34"/>
                        </a:rPr>
                        <a:t>pep+ alignment: </a:t>
                      </a:r>
                      <a:r>
                        <a:rPr lang="en-GB" sz="1050" b="1" kern="1200">
                          <a:solidFill>
                            <a:srgbClr val="2B660F"/>
                          </a:solidFill>
                          <a:latin typeface="+mn-lt"/>
                          <a:ea typeface="+mn-ea"/>
                          <a:cs typeface="Leelawadee" panose="020B0502040204020203" pitchFamily="34" charset="-34"/>
                        </a:rPr>
                        <a:t>Reach average water-use efficiency ratios of 1.4 </a:t>
                      </a:r>
                      <a:r>
                        <a:rPr lang="en-GB" sz="1050" b="1" kern="1200" err="1">
                          <a:solidFill>
                            <a:srgbClr val="2B660F"/>
                          </a:solidFill>
                          <a:latin typeface="+mn-lt"/>
                          <a:ea typeface="+mn-ea"/>
                          <a:cs typeface="Leelawadee" panose="020B0502040204020203" pitchFamily="34" charset="-34"/>
                        </a:rPr>
                        <a:t>liters</a:t>
                      </a:r>
                      <a:r>
                        <a:rPr lang="en-GB" sz="1050" b="1" kern="1200">
                          <a:solidFill>
                            <a:srgbClr val="2B660F"/>
                          </a:solidFill>
                          <a:latin typeface="+mn-lt"/>
                          <a:ea typeface="+mn-ea"/>
                          <a:cs typeface="Leelawadee" panose="020B0502040204020203" pitchFamily="34" charset="-34"/>
                        </a:rPr>
                        <a:t>/</a:t>
                      </a:r>
                      <a:r>
                        <a:rPr lang="en-GB" sz="1050" b="1" kern="1200" err="1">
                          <a:solidFill>
                            <a:srgbClr val="2B660F"/>
                          </a:solidFill>
                          <a:latin typeface="+mn-lt"/>
                          <a:ea typeface="+mn-ea"/>
                          <a:cs typeface="Leelawadee" panose="020B0502040204020203" pitchFamily="34" charset="-34"/>
                        </a:rPr>
                        <a:t>liter</a:t>
                      </a:r>
                      <a:r>
                        <a:rPr lang="en-GB" sz="1050" b="1" kern="1200">
                          <a:solidFill>
                            <a:srgbClr val="2B660F"/>
                          </a:solidFill>
                          <a:latin typeface="+mn-lt"/>
                          <a:ea typeface="+mn-ea"/>
                          <a:cs typeface="Leelawadee" panose="020B0502040204020203" pitchFamily="34" charset="-34"/>
                        </a:rPr>
                        <a:t> of production in beverages sites and 1.7 </a:t>
                      </a:r>
                      <a:r>
                        <a:rPr lang="en-GB" sz="1050" b="1" kern="1200" err="1">
                          <a:solidFill>
                            <a:srgbClr val="2B660F"/>
                          </a:solidFill>
                          <a:latin typeface="+mn-lt"/>
                          <a:ea typeface="+mn-ea"/>
                          <a:cs typeface="Leelawadee" panose="020B0502040204020203" pitchFamily="34" charset="-34"/>
                        </a:rPr>
                        <a:t>liters</a:t>
                      </a:r>
                      <a:r>
                        <a:rPr lang="en-GB" sz="1050" b="1" kern="1200">
                          <a:solidFill>
                            <a:srgbClr val="2B660F"/>
                          </a:solidFill>
                          <a:latin typeface="+mn-lt"/>
                          <a:ea typeface="+mn-ea"/>
                          <a:cs typeface="Leelawadee" panose="020B0502040204020203" pitchFamily="34" charset="-34"/>
                        </a:rPr>
                        <a:t>/kilogram of production in convenient foods sites for 100% of high water-risk PepsiCo and franchise bottler manufacturing facilities by 2030  </a:t>
                      </a:r>
                    </a:p>
                    <a:p>
                      <a:pPr marL="290513" lvl="1" indent="-171450">
                        <a:lnSpc>
                          <a:spcPct val="100000"/>
                        </a:lnSpc>
                        <a:buClr>
                          <a:schemeClr val="tx1"/>
                        </a:buClr>
                        <a:buFont typeface="Wingdings" panose="05000000000000000000" pitchFamily="2" charset="2"/>
                        <a:buChar char="Ø"/>
                      </a:pPr>
                      <a:endParaRPr lang="en-US" sz="1050" b="1" kern="1200" noProof="0">
                        <a:solidFill>
                          <a:srgbClr val="2B660F"/>
                        </a:solidFill>
                        <a:latin typeface="+mn-lt"/>
                        <a:ea typeface="+mn-ea"/>
                        <a:cs typeface="Leelawadee" panose="020B0502040204020203" pitchFamily="34" charset="-34"/>
                      </a:endParaRP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bl>
          </a:graphicData>
        </a:graphic>
      </p:graphicFrame>
      <p:pic>
        <p:nvPicPr>
          <p:cNvPr id="12" name="Picture 11" descr="A blue and green windmill with green arrows&#10;&#10;Description automatically generated">
            <a:extLst>
              <a:ext uri="{FF2B5EF4-FFF2-40B4-BE49-F238E27FC236}">
                <a16:creationId xmlns:a16="http://schemas.microsoft.com/office/drawing/2014/main" id="{AE30A610-C8FE-EA01-113E-BC335F0C3AB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pic>
        <p:nvPicPr>
          <p:cNvPr id="4" name="Picture 2" descr="Arizona State University - Wikipedia">
            <a:extLst>
              <a:ext uri="{FF2B5EF4-FFF2-40B4-BE49-F238E27FC236}">
                <a16:creationId xmlns:a16="http://schemas.microsoft.com/office/drawing/2014/main" id="{C62F3084-A4B2-96FE-5BBB-B8A4B9D50B9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087688" y="239963"/>
            <a:ext cx="792001" cy="792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39072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E56F4-B7E5-7222-8AFA-7CC1C082308B}"/>
            </a:ext>
          </a:extLst>
        </p:cNvPr>
        <p:cNvGrpSpPr/>
        <p:nvPr/>
      </p:nvGrpSpPr>
      <p:grpSpPr>
        <a:xfrm>
          <a:off x="0" y="0"/>
          <a:ext cx="0" cy="0"/>
          <a:chOff x="0" y="0"/>
          <a:chExt cx="0" cy="0"/>
        </a:xfrm>
      </p:grpSpPr>
      <p:pic>
        <p:nvPicPr>
          <p:cNvPr id="6" name="Picture 5" descr="A logo of a company&#10;&#10;AI-generated content may be incorrect.">
            <a:extLst>
              <a:ext uri="{FF2B5EF4-FFF2-40B4-BE49-F238E27FC236}">
                <a16:creationId xmlns:a16="http://schemas.microsoft.com/office/drawing/2014/main" id="{16772CE8-21E9-E6E6-C93C-3D50F5F7AD64}"/>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30003" y="1876188"/>
            <a:ext cx="6012739" cy="3105625"/>
          </a:xfrm>
          <a:prstGeom prst="rect">
            <a:avLst/>
          </a:prstGeom>
        </p:spPr>
      </p:pic>
    </p:spTree>
    <p:extLst>
      <p:ext uri="{BB962C8B-B14F-4D97-AF65-F5344CB8AC3E}">
        <p14:creationId xmlns:p14="http://schemas.microsoft.com/office/powerpoint/2010/main" val="40979002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748945-D500-B7D5-4A77-65D1E4B5AC1D}"/>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053DBBC2-D1DE-4B1B-55D4-87A226520950}"/>
              </a:ext>
            </a:extLst>
          </p:cNvPr>
          <p:cNvGraphicFramePr>
            <a:graphicFrameLocks/>
          </p:cNvGraphicFramePr>
          <p:nvPr>
            <p:custDataLst>
              <p:tags r:id="rId1"/>
            </p:custDataLst>
            <p:extLst>
              <p:ext uri="{D42A27DB-BD31-4B8C-83A1-F6EECF244321}">
                <p14:modId xmlns:p14="http://schemas.microsoft.com/office/powerpoint/2010/main" val="31237544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5" name="think-cell data - do not delete" hidden="1">
                        <a:extLst>
                          <a:ext uri="{FF2B5EF4-FFF2-40B4-BE49-F238E27FC236}">
                            <a16:creationId xmlns:a16="http://schemas.microsoft.com/office/drawing/2014/main" id="{053DBBC2-D1DE-4B1B-55D4-87A22652095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2" name="Rectangle: Single Corner Rounded 11">
            <a:extLst>
              <a:ext uri="{FF2B5EF4-FFF2-40B4-BE49-F238E27FC236}">
                <a16:creationId xmlns:a16="http://schemas.microsoft.com/office/drawing/2014/main" id="{11666C8F-9812-5700-F73F-C7CA179C4B39}"/>
              </a:ext>
            </a:extLst>
          </p:cNvPr>
          <p:cNvSpPr>
            <a:spLocks/>
          </p:cNvSpPr>
          <p:nvPr/>
        </p:nvSpPr>
        <p:spPr>
          <a:xfrm>
            <a:off x="6300438" y="825872"/>
            <a:ext cx="5852160" cy="66792"/>
          </a:xfrm>
          <a:prstGeom prst="round1Rect">
            <a:avLst>
              <a:gd name="adj" fmla="val 3618"/>
            </a:avLst>
          </a:prstGeom>
          <a:solidFill>
            <a:srgbClr val="0F440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182880" numCol="1" spcCol="38100" rtlCol="0" anchor="b">
            <a:noAutofit/>
          </a:bodyPr>
          <a:lstStyle/>
          <a:p>
            <a:pPr defTabSz="914400"/>
            <a:r>
              <a:rPr kumimoji="0" lang="en-US" sz="3200" b="0" i="0" u="none" strike="noStrike" kern="1200" cap="all" spc="0" normalizeH="0" baseline="0" noProof="0">
                <a:ln>
                  <a:noFill/>
                </a:ln>
                <a:solidFill>
                  <a:srgbClr val="0F440E"/>
                </a:solidFill>
                <a:effectLst/>
                <a:uLnTx/>
                <a:uFillTx/>
                <a:latin typeface="GT Pressura LCG Black"/>
                <a:ea typeface="+mj-ea"/>
                <a:cs typeface="+mj-cs"/>
              </a:rPr>
              <a:t>KEY TAKEAWAYS</a:t>
            </a:r>
            <a:endParaRPr lang="en-US" b="1">
              <a:solidFill>
                <a:srgbClr val="0F440E"/>
              </a:solidFill>
              <a:latin typeface="+mj-lt"/>
            </a:endParaRPr>
          </a:p>
        </p:txBody>
      </p:sp>
      <p:sp>
        <p:nvSpPr>
          <p:cNvPr id="13" name="Rectangle: Rounded Corners 12">
            <a:extLst>
              <a:ext uri="{FF2B5EF4-FFF2-40B4-BE49-F238E27FC236}">
                <a16:creationId xmlns:a16="http://schemas.microsoft.com/office/drawing/2014/main" id="{E7CC5281-87C4-CDE1-55F9-5258031D6AA8}"/>
              </a:ext>
            </a:extLst>
          </p:cNvPr>
          <p:cNvSpPr>
            <a:spLocks/>
          </p:cNvSpPr>
          <p:nvPr/>
        </p:nvSpPr>
        <p:spPr>
          <a:xfrm rot="10800000" flipH="1" flipV="1">
            <a:off x="6300438" y="1062650"/>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pPr>
              <a:defRPr/>
            </a:pPr>
            <a:r>
              <a:rPr lang="en-US" sz="2400" b="1">
                <a:solidFill>
                  <a:srgbClr val="8EBC29"/>
                </a:solidFill>
              </a:rPr>
              <a:t>Positive food choices</a:t>
            </a:r>
          </a:p>
        </p:txBody>
      </p:sp>
      <p:sp>
        <p:nvSpPr>
          <p:cNvPr id="14" name="Rectangle: Single Corner Rounded 13">
            <a:extLst>
              <a:ext uri="{FF2B5EF4-FFF2-40B4-BE49-F238E27FC236}">
                <a16:creationId xmlns:a16="http://schemas.microsoft.com/office/drawing/2014/main" id="{3AB6F435-0833-2A96-F5CD-DAC44BD77EE3}"/>
              </a:ext>
            </a:extLst>
          </p:cNvPr>
          <p:cNvSpPr>
            <a:spLocks/>
          </p:cNvSpPr>
          <p:nvPr/>
        </p:nvSpPr>
        <p:spPr>
          <a:xfrm>
            <a:off x="6300438" y="825872"/>
            <a:ext cx="5852160" cy="66792"/>
          </a:xfrm>
          <a:prstGeom prst="round1Rect">
            <a:avLst>
              <a:gd name="adj" fmla="val 3618"/>
            </a:avLst>
          </a:prstGeom>
          <a:solidFill>
            <a:srgbClr val="0F440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182880" numCol="1" spcCol="38100" rtlCol="0" anchor="b">
            <a:noAutofit/>
          </a:bodyPr>
          <a:lstStyle/>
          <a:p>
            <a:pPr defTabSz="914400"/>
            <a:r>
              <a:rPr kumimoji="0" lang="en-US" sz="3200" b="0" i="0" u="none" strike="noStrike" kern="1200" cap="all" spc="0" normalizeH="0" baseline="0" noProof="0">
                <a:ln>
                  <a:noFill/>
                </a:ln>
                <a:solidFill>
                  <a:srgbClr val="0F440E"/>
                </a:solidFill>
                <a:effectLst/>
                <a:uLnTx/>
                <a:uFillTx/>
                <a:latin typeface="GT Pressura LCG Black"/>
                <a:ea typeface="+mj-ea"/>
                <a:cs typeface="+mj-cs"/>
              </a:rPr>
              <a:t>KEY TAKEAWAYS</a:t>
            </a:r>
            <a:endParaRPr lang="en-US" b="1">
              <a:solidFill>
                <a:srgbClr val="0F440E"/>
              </a:solidFill>
              <a:latin typeface="+mj-lt"/>
            </a:endParaRPr>
          </a:p>
        </p:txBody>
      </p:sp>
      <p:sp>
        <p:nvSpPr>
          <p:cNvPr id="15" name="Rectangle: Rounded Corners 14">
            <a:extLst>
              <a:ext uri="{FF2B5EF4-FFF2-40B4-BE49-F238E27FC236}">
                <a16:creationId xmlns:a16="http://schemas.microsoft.com/office/drawing/2014/main" id="{DA3AC37B-D6AD-35B1-5B0C-B383B2865D78}"/>
              </a:ext>
            </a:extLst>
          </p:cNvPr>
          <p:cNvSpPr>
            <a:spLocks/>
          </p:cNvSpPr>
          <p:nvPr/>
        </p:nvSpPr>
        <p:spPr>
          <a:xfrm rot="10800000" flipH="1" flipV="1">
            <a:off x="6386385" y="1711260"/>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a:defRPr/>
            </a:pPr>
            <a:r>
              <a:rPr lang="en-US">
                <a:solidFill>
                  <a:schemeClr val="bg1"/>
                </a:solidFill>
              </a:rPr>
              <a:t>Both organizations look to inspire healthier food choices and reduce sodium in their products.</a:t>
            </a:r>
          </a:p>
        </p:txBody>
      </p:sp>
      <p:sp>
        <p:nvSpPr>
          <p:cNvPr id="16" name="Oval 15">
            <a:extLst>
              <a:ext uri="{FF2B5EF4-FFF2-40B4-BE49-F238E27FC236}">
                <a16:creationId xmlns:a16="http://schemas.microsoft.com/office/drawing/2014/main" id="{9C94B214-DB5A-8B44-09EF-34C218FC9A64}"/>
              </a:ext>
            </a:extLst>
          </p:cNvPr>
          <p:cNvSpPr/>
          <p:nvPr/>
        </p:nvSpPr>
        <p:spPr>
          <a:xfrm>
            <a:off x="6375234" y="1171322"/>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Placeholder 17" descr="A logo of a company&#10;&#10;AI-generated content may be incorrect.">
            <a:extLst>
              <a:ext uri="{FF2B5EF4-FFF2-40B4-BE49-F238E27FC236}">
                <a16:creationId xmlns:a16="http://schemas.microsoft.com/office/drawing/2014/main" id="{0EC5F73A-3C00-DC77-C5EA-F6EC2927B3F5}"/>
              </a:ext>
            </a:extLst>
          </p:cNvPr>
          <p:cNvPicPr>
            <a:picLocks noGrp="1" noChangeAspect="1"/>
          </p:cNvPicPr>
          <p:nvPr>
            <p:ph type="pic" sz="quarter" idx="14"/>
          </p:nvPr>
        </p:nvPicPr>
        <p:blipFill rotWithShape="1">
          <a:blip r:embed="rId6">
            <a:extLst>
              <a:ext uri="{28A0092B-C50C-407E-A947-70E740481C1C}">
                <a14:useLocalDpi xmlns:a14="http://schemas.microsoft.com/office/drawing/2010/main" val="0"/>
              </a:ext>
            </a:extLst>
          </a:blip>
          <a:srcRect l="-5883" t="-79719" r="-11765" b="-79719"/>
          <a:stretch>
            <a:fillRect/>
          </a:stretch>
        </p:blipFill>
        <p:spPr>
          <a:xfrm>
            <a:off x="0" y="0"/>
            <a:ext cx="6096000" cy="6858000"/>
          </a:xfrm>
          <a:prstGeom prst="rect">
            <a:avLst/>
          </a:prstGeom>
        </p:spPr>
      </p:pic>
      <p:pic>
        <p:nvPicPr>
          <p:cNvPr id="19" name="Picture 2">
            <a:extLst>
              <a:ext uri="{FF2B5EF4-FFF2-40B4-BE49-F238E27FC236}">
                <a16:creationId xmlns:a16="http://schemas.microsoft.com/office/drawing/2014/main" id="{B94338D4-5A54-912F-E605-84E74E2712E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04850" y="1203136"/>
            <a:ext cx="347252" cy="34285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4095A682-6C1C-7C01-AB42-208776EE7876}"/>
              </a:ext>
            </a:extLst>
          </p:cNvPr>
          <p:cNvPicPr>
            <a:picLocks noChangeAspect="1"/>
          </p:cNvPicPr>
          <p:nvPr/>
        </p:nvPicPr>
        <p:blipFill>
          <a:blip r:embed="rId8"/>
          <a:srcRect l="24821" r="18929"/>
          <a:stretch>
            <a:fillRect/>
          </a:stretch>
        </p:blipFill>
        <p:spPr>
          <a:xfrm rot="16200000">
            <a:off x="2520059" y="3282058"/>
            <a:ext cx="6857999" cy="293883"/>
          </a:xfrm>
          <a:custGeom>
            <a:avLst/>
            <a:gdLst>
              <a:gd name="connsiteX0" fmla="*/ 6857999 w 6857999"/>
              <a:gd name="connsiteY0" fmla="*/ 0 h 293883"/>
              <a:gd name="connsiteX1" fmla="*/ 6857999 w 6857999"/>
              <a:gd name="connsiteY1" fmla="*/ 293883 h 293883"/>
              <a:gd name="connsiteX2" fmla="*/ 0 w 6857999"/>
              <a:gd name="connsiteY2" fmla="*/ 293883 h 293883"/>
              <a:gd name="connsiteX3" fmla="*/ 0 w 6857999"/>
              <a:gd name="connsiteY3" fmla="*/ 0 h 293883"/>
            </a:gdLst>
            <a:ahLst/>
            <a:cxnLst>
              <a:cxn ang="0">
                <a:pos x="connsiteX0" y="connsiteY0"/>
              </a:cxn>
              <a:cxn ang="0">
                <a:pos x="connsiteX1" y="connsiteY1"/>
              </a:cxn>
              <a:cxn ang="0">
                <a:pos x="connsiteX2" y="connsiteY2"/>
              </a:cxn>
              <a:cxn ang="0">
                <a:pos x="connsiteX3" y="connsiteY3"/>
              </a:cxn>
            </a:cxnLst>
            <a:rect l="l" t="t" r="r" b="b"/>
            <a:pathLst>
              <a:path w="6857999" h="293883">
                <a:moveTo>
                  <a:pt x="6857999" y="0"/>
                </a:moveTo>
                <a:lnTo>
                  <a:pt x="6857999" y="293883"/>
                </a:lnTo>
                <a:lnTo>
                  <a:pt x="0" y="293883"/>
                </a:lnTo>
                <a:lnTo>
                  <a:pt x="0" y="0"/>
                </a:lnTo>
                <a:close/>
              </a:path>
            </a:pathLst>
          </a:custGeom>
          <a:effectLst>
            <a:outerShdw blurRad="50800" dist="38100" dir="10800000" algn="r" rotWithShape="0">
              <a:prstClr val="black">
                <a:alpha val="20000"/>
              </a:prstClr>
            </a:outerShdw>
          </a:effectLst>
        </p:spPr>
      </p:pic>
    </p:spTree>
    <p:extLst>
      <p:ext uri="{BB962C8B-B14F-4D97-AF65-F5344CB8AC3E}">
        <p14:creationId xmlns:p14="http://schemas.microsoft.com/office/powerpoint/2010/main" val="29015801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EB4633-153D-916C-642A-3FE57941037A}"/>
            </a:ext>
          </a:extLst>
        </p:cNvPr>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23CFB1F5-3977-C1D6-C27D-9710F7BCE2FE}"/>
              </a:ext>
            </a:extLst>
          </p:cNvPr>
          <p:cNvGraphicFramePr>
            <a:graphicFrameLocks/>
          </p:cNvGraphicFramePr>
          <p:nvPr>
            <p:custDataLst>
              <p:tags r:id="rId1"/>
            </p:custDataLst>
            <p:extLst>
              <p:ext uri="{D42A27DB-BD31-4B8C-83A1-F6EECF244321}">
                <p14:modId xmlns:p14="http://schemas.microsoft.com/office/powerpoint/2010/main" val="13718283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8" name="think-cell data - do not delete" hidden="1">
                        <a:extLst>
                          <a:ext uri="{FF2B5EF4-FFF2-40B4-BE49-F238E27FC236}">
                            <a16:creationId xmlns:a16="http://schemas.microsoft.com/office/drawing/2014/main" id="{23CFB1F5-3977-C1D6-C27D-9710F7BCE2F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51C7EC8F-0D1D-C70F-CADC-B4BC748AFCB6}"/>
              </a:ext>
            </a:extLst>
          </p:cNvPr>
          <p:cNvSpPr>
            <a:spLocks noGrp="1"/>
          </p:cNvSpPr>
          <p:nvPr>
            <p:ph type="title"/>
          </p:nvPr>
        </p:nvSpPr>
        <p:spPr>
          <a:xfrm>
            <a:off x="304798" y="246888"/>
            <a:ext cx="11585448" cy="969264"/>
          </a:xfrm>
        </p:spPr>
        <p:txBody>
          <a:bodyPr vert="horz" rIns="0"/>
          <a:lstStyle/>
          <a:p>
            <a:r>
              <a:rPr lang="en-US" sz="3000"/>
              <a:t>APPLEBEE’S SUSTAINABILITY FOCUS AREAS</a:t>
            </a:r>
            <a:br>
              <a:rPr lang="en-US" sz="3000"/>
            </a:br>
            <a:r>
              <a:rPr lang="en-US" sz="1800" i="1"/>
              <a:t>And how these focus areas align with pep+ pillars</a:t>
            </a:r>
          </a:p>
        </p:txBody>
      </p:sp>
      <p:pic>
        <p:nvPicPr>
          <p:cNvPr id="12" name="Picture 11" descr="A logo of a company&#10;&#10;AI-generated content may be incorrect.">
            <a:extLst>
              <a:ext uri="{FF2B5EF4-FFF2-40B4-BE49-F238E27FC236}">
                <a16:creationId xmlns:a16="http://schemas.microsoft.com/office/drawing/2014/main" id="{66C0D0DB-15F1-098D-2D35-364B04E0E137}"/>
              </a:ext>
            </a:extLst>
          </p:cNvPr>
          <p:cNvPicPr>
            <a:picLocks noChangeAspect="1"/>
          </p:cNvPicPr>
          <p:nvPr/>
        </p:nvPicPr>
        <p:blipFill>
          <a:blip r:embed="rId6"/>
          <a:stretch>
            <a:fillRect/>
          </a:stretch>
        </p:blipFill>
        <p:spPr>
          <a:xfrm>
            <a:off x="10604500" y="295690"/>
            <a:ext cx="1282701" cy="646581"/>
          </a:xfrm>
          <a:prstGeom prst="rect">
            <a:avLst/>
          </a:prstGeom>
        </p:spPr>
      </p:pic>
      <p:sp>
        <p:nvSpPr>
          <p:cNvPr id="5" name="TextBox 4">
            <a:extLst>
              <a:ext uri="{FF2B5EF4-FFF2-40B4-BE49-F238E27FC236}">
                <a16:creationId xmlns:a16="http://schemas.microsoft.com/office/drawing/2014/main" id="{E35AF427-7B81-15E1-C5F8-F9FB8306EC6E}"/>
              </a:ext>
            </a:extLst>
          </p:cNvPr>
          <p:cNvSpPr txBox="1"/>
          <p:nvPr/>
        </p:nvSpPr>
        <p:spPr>
          <a:xfrm>
            <a:off x="1981199" y="6285311"/>
            <a:ext cx="9997440" cy="276999"/>
          </a:xfrm>
          <a:prstGeom prst="rect">
            <a:avLst/>
          </a:prstGeom>
          <a:noFill/>
        </p:spPr>
        <p:txBody>
          <a:bodyPr wrap="square" lIns="0" tIns="0" rIns="0" bIns="0" rtlCol="0">
            <a:spAutoFit/>
          </a:bodyPr>
          <a:lstStyle/>
          <a:p>
            <a:r>
              <a:rPr lang="en-US" sz="900" b="1">
                <a:solidFill>
                  <a:schemeClr val="accent3"/>
                </a:solidFill>
                <a:cs typeface="Leelawadee" panose="020B0502040204020203" pitchFamily="34" charset="-34"/>
                <a:sym typeface="+mn-lt"/>
              </a:rPr>
              <a:t>Note - The pillars and information in these slides come from Applebee’s parent company, called Dine Brands. We have chosen to include the focus areas from Dine Brands because Applebee’s itself does not have any published sustainability approach, information or focus areas.</a:t>
            </a:r>
          </a:p>
        </p:txBody>
      </p:sp>
      <p:sp>
        <p:nvSpPr>
          <p:cNvPr id="2" name="Rectangle: Top Corners Rounded 1">
            <a:extLst>
              <a:ext uri="{FF2B5EF4-FFF2-40B4-BE49-F238E27FC236}">
                <a16:creationId xmlns:a16="http://schemas.microsoft.com/office/drawing/2014/main" id="{3CCFE414-622C-2ABD-7584-04566D23FF0A}"/>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Table 4">
            <a:extLst>
              <a:ext uri="{FF2B5EF4-FFF2-40B4-BE49-F238E27FC236}">
                <a16:creationId xmlns:a16="http://schemas.microsoft.com/office/drawing/2014/main" id="{CD40E6BE-9A72-ABB4-D811-A3F01EB5750B}"/>
              </a:ext>
            </a:extLst>
          </p:cNvPr>
          <p:cNvGraphicFramePr>
            <a:graphicFrameLocks noGrp="1"/>
          </p:cNvGraphicFramePr>
          <p:nvPr>
            <p:extLst>
              <p:ext uri="{D42A27DB-BD31-4B8C-83A1-F6EECF244321}">
                <p14:modId xmlns:p14="http://schemas.microsoft.com/office/powerpoint/2010/main" val="3005937207"/>
              </p:ext>
            </p:extLst>
          </p:nvPr>
        </p:nvGraphicFramePr>
        <p:xfrm>
          <a:off x="-7620" y="1148230"/>
          <a:ext cx="11986261" cy="5038893"/>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2806700">
                  <a:extLst>
                    <a:ext uri="{9D8B030D-6E8A-4147-A177-3AD203B41FA5}">
                      <a16:colId xmlns:a16="http://schemas.microsoft.com/office/drawing/2014/main" val="2382844442"/>
                    </a:ext>
                  </a:extLst>
                </a:gridCol>
                <a:gridCol w="2403475">
                  <a:extLst>
                    <a:ext uri="{9D8B030D-6E8A-4147-A177-3AD203B41FA5}">
                      <a16:colId xmlns:a16="http://schemas.microsoft.com/office/drawing/2014/main" val="957515009"/>
                    </a:ext>
                  </a:extLst>
                </a:gridCol>
                <a:gridCol w="3209925">
                  <a:extLst>
                    <a:ext uri="{9D8B030D-6E8A-4147-A177-3AD203B41FA5}">
                      <a16:colId xmlns:a16="http://schemas.microsoft.com/office/drawing/2014/main" val="2353111847"/>
                    </a:ext>
                  </a:extLst>
                </a:gridCol>
                <a:gridCol w="1577341">
                  <a:extLst>
                    <a:ext uri="{9D8B030D-6E8A-4147-A177-3AD203B41FA5}">
                      <a16:colId xmlns:a16="http://schemas.microsoft.com/office/drawing/2014/main" val="3958386930"/>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ase" latinLnBrk="0" hangingPunct="1">
                        <a:lnSpc>
                          <a:spcPts val="1575"/>
                        </a:lnSpc>
                      </a:pPr>
                      <a:r>
                        <a:rPr lang="en-US" sz="1200" b="1" kern="1200" noProof="0">
                          <a:solidFill>
                            <a:schemeClr val="bg1"/>
                          </a:solidFill>
                          <a:latin typeface="+mn-lt"/>
                          <a:ea typeface="+mn-ea"/>
                          <a:cs typeface="Leelawadee" panose="020B0502040204020203" pitchFamily="34" charset="-34"/>
                        </a:rPr>
                        <a:t>Planet</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ase" latinLnBrk="0" hangingPunct="1">
                        <a:lnSpc>
                          <a:spcPts val="1575"/>
                        </a:lnSpc>
                      </a:pPr>
                      <a:r>
                        <a:rPr lang="en-US" sz="1200" b="1" kern="1200" noProof="0">
                          <a:solidFill>
                            <a:schemeClr val="bg1"/>
                          </a:solidFill>
                          <a:latin typeface="+mn-lt"/>
                          <a:ea typeface="+mn-ea"/>
                          <a:cs typeface="Leelawadee" panose="020B0502040204020203" pitchFamily="34" charset="-34"/>
                        </a:rPr>
                        <a:t>Food</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ase" latinLnBrk="0" hangingPunct="1">
                        <a:lnSpc>
                          <a:spcPts val="1575"/>
                        </a:lnSpc>
                      </a:pPr>
                      <a:r>
                        <a:rPr lang="en-US" sz="1200" b="1" kern="1200" noProof="0">
                          <a:solidFill>
                            <a:schemeClr val="bg1"/>
                          </a:solidFill>
                          <a:latin typeface="+mn-lt"/>
                          <a:ea typeface="+mn-ea"/>
                          <a:cs typeface="Leelawadee" panose="020B0502040204020203" pitchFamily="34" charset="-34"/>
                        </a:rPr>
                        <a:t>People</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ase" latinLnBrk="0" hangingPunct="1">
                        <a:lnSpc>
                          <a:spcPts val="1575"/>
                        </a:lnSpc>
                      </a:pPr>
                      <a:r>
                        <a:rPr lang="en-US" sz="1200" b="1" kern="1200" noProof="0">
                          <a:solidFill>
                            <a:schemeClr val="bg1"/>
                          </a:solidFill>
                          <a:latin typeface="+mn-lt"/>
                          <a:ea typeface="+mn-ea"/>
                          <a:cs typeface="Leelawadee" panose="020B0502040204020203" pitchFamily="34" charset="-34"/>
                        </a:rPr>
                        <a:t>Governance</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1081382">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954F07"/>
                          </a:solidFill>
                          <a:latin typeface="+mj-lt"/>
                          <a:ea typeface="+mn-ea"/>
                          <a:cs typeface="Leelawadee"/>
                        </a:rPr>
                        <a:t>POSITIVE </a:t>
                      </a:r>
                      <a:br>
                        <a:rPr lang="en-US" sz="1400" kern="1200">
                          <a:solidFill>
                            <a:srgbClr val="954F07"/>
                          </a:solidFill>
                          <a:latin typeface="+mj-lt"/>
                          <a:ea typeface="+mn-ea"/>
                          <a:cs typeface="Leelawadee"/>
                        </a:rPr>
                      </a:br>
                      <a:r>
                        <a:rPr lang="en-US" sz="1400" kern="1200">
                          <a:solidFill>
                            <a:srgbClr val="954F07"/>
                          </a:solidFill>
                          <a:latin typeface="+mj-lt"/>
                          <a:ea typeface="+mn-ea"/>
                          <a:cs typeface="Leelawadee"/>
                        </a:rPr>
                        <a:t>AGRICULTURE</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9F0A"/>
                    </a:solidFill>
                  </a:tcPr>
                </a:tc>
                <a:tc>
                  <a:txBody>
                    <a:bodyPr/>
                    <a:lstStyle/>
                    <a:p>
                      <a:pPr marL="0" marR="0" lvl="0" indent="0" algn="ctr">
                        <a:lnSpc>
                          <a:spcPct val="100000"/>
                        </a:lnSpc>
                        <a:spcBef>
                          <a:spcPts val="0"/>
                        </a:spcBef>
                        <a:spcAft>
                          <a:spcPts val="0"/>
                        </a:spcAft>
                        <a:buNone/>
                      </a:pPr>
                      <a:r>
                        <a:rPr lang="en-GB" sz="1050" b="0" i="1" u="none" strike="noStrike" kern="1200" cap="none" spc="0" normalizeH="0" baseline="0" noProof="0">
                          <a:ln>
                            <a:noFill/>
                          </a:ln>
                          <a:solidFill>
                            <a:srgbClr val="2B660F"/>
                          </a:solidFill>
                          <a:effectLst/>
                          <a:uLnTx/>
                          <a:uFillTx/>
                          <a:latin typeface="+mn-lt"/>
                        </a:rPr>
                        <a:t>Not a focus area for the customer.</a:t>
                      </a:r>
                      <a:endParaRPr kumimoji="0" lang="en-US" sz="2400" i="1" noProof="0">
                        <a:solidFill>
                          <a:srgbClr val="2B660F"/>
                        </a:solidFill>
                        <a:latin typeface="+mn-lt"/>
                      </a:endParaRP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marR="0" lvl="0" indent="-120650" algn="l">
                        <a:lnSpc>
                          <a:spcPct val="100000"/>
                        </a:lnSpc>
                        <a:spcBef>
                          <a:spcPts val="0"/>
                        </a:spcBef>
                        <a:spcAft>
                          <a:spcPts val="0"/>
                        </a:spcAft>
                        <a:buFont typeface="Arial"/>
                        <a:buChar char="•"/>
                      </a:pPr>
                      <a:r>
                        <a:rPr lang="en-US" sz="1000" kern="1200" noProof="0">
                          <a:solidFill>
                            <a:srgbClr val="2B660F"/>
                          </a:solidFill>
                          <a:highlight>
                            <a:srgbClr val="4FE2F3"/>
                          </a:highlight>
                          <a:latin typeface="+mn-lt"/>
                          <a:ea typeface="+mn-ea"/>
                          <a:cs typeface="Leelawadee" panose="020B0502040204020203" pitchFamily="34" charset="-34"/>
                        </a:rPr>
                        <a:t>Goal: </a:t>
                      </a:r>
                      <a:r>
                        <a:rPr lang="en-US" sz="1050" b="0" i="0" u="none" strike="noStrike" kern="1200" cap="none" spc="0" normalizeH="0" baseline="0" noProof="0">
                          <a:ln>
                            <a:noFill/>
                          </a:ln>
                          <a:solidFill>
                            <a:srgbClr val="2B660F"/>
                          </a:solidFill>
                          <a:effectLst/>
                          <a:uLnTx/>
                          <a:uFillTx/>
                          <a:latin typeface="+mn-lt"/>
                        </a:rPr>
                        <a:t>Continue to monitor animal welfare across the supply chain </a:t>
                      </a:r>
                      <a:endParaRPr kumimoji="0" lang="en-US" sz="1050" b="0" i="0" u="none" strike="noStrike" kern="1200" cap="none" spc="0" normalizeH="0" baseline="0" noProof="0">
                        <a:ln>
                          <a:noFill/>
                        </a:ln>
                        <a:solidFill>
                          <a:srgbClr val="2B660F"/>
                        </a:solidFill>
                        <a:effectLst/>
                        <a:uLnTx/>
                        <a:uFillTx/>
                        <a:latin typeface="+mn-lt"/>
                      </a:endParaRP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a:lnSpc>
                          <a:spcPct val="100000"/>
                        </a:lnSpc>
                        <a:spcBef>
                          <a:spcPts val="0"/>
                        </a:spcBef>
                        <a:spcAft>
                          <a:spcPts val="0"/>
                        </a:spcAft>
                        <a:buFont typeface="Arial"/>
                        <a:buNone/>
                      </a:pPr>
                      <a:r>
                        <a:rPr kumimoji="0" lang="en-GB" sz="1050" b="0" i="1" u="none" strike="noStrike" kern="1200" cap="none" spc="0" normalizeH="0" baseline="0" noProof="0">
                          <a:ln>
                            <a:noFill/>
                          </a:ln>
                          <a:solidFill>
                            <a:srgbClr val="2B660F"/>
                          </a:solidFill>
                          <a:effectLst/>
                          <a:uLnTx/>
                          <a:uFillTx/>
                          <a:latin typeface="+mn-lt"/>
                        </a:rPr>
                        <a:t>Not a focus area for the customer.</a:t>
                      </a:r>
                      <a:endParaRPr kumimoji="0" lang="en-US" sz="1050" b="0" i="1" u="none" strike="noStrike" kern="1200" cap="none" spc="0" normalizeH="0" baseline="0" noProof="0">
                        <a:ln>
                          <a:noFill/>
                        </a:ln>
                        <a:solidFill>
                          <a:srgbClr val="2B660F"/>
                        </a:solidFill>
                        <a:effectLst/>
                        <a:uLnTx/>
                        <a:uFillTx/>
                        <a:latin typeface="+mn-lt"/>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a:lnSpc>
                          <a:spcPct val="100000"/>
                        </a:lnSpc>
                        <a:spcBef>
                          <a:spcPts val="0"/>
                        </a:spcBef>
                        <a:spcAft>
                          <a:spcPts val="0"/>
                        </a:spcAft>
                        <a:buFont typeface="Arial"/>
                        <a:buNone/>
                      </a:pPr>
                      <a:r>
                        <a:rPr kumimoji="0" lang="en-GB" sz="1050" b="0" i="1" u="none" strike="noStrike" kern="1200" cap="none" spc="0" normalizeH="0" baseline="0" noProof="0">
                          <a:ln>
                            <a:noFill/>
                          </a:ln>
                          <a:solidFill>
                            <a:srgbClr val="2B660F"/>
                          </a:solidFill>
                          <a:effectLst/>
                          <a:uLnTx/>
                          <a:uFillTx/>
                          <a:latin typeface="+mn-lt"/>
                        </a:rPr>
                        <a:t>Not a focus area for the customer.</a:t>
                      </a:r>
                      <a:endParaRPr kumimoji="0" lang="en-US" sz="1050" b="0" i="1" u="none" strike="noStrike" kern="1200" cap="none" spc="0" normalizeH="0" baseline="0" noProof="0">
                        <a:ln>
                          <a:noFill/>
                        </a:ln>
                        <a:solidFill>
                          <a:srgbClr val="2B660F"/>
                        </a:solidFill>
                        <a:effectLst/>
                        <a:uLnTx/>
                        <a:uFillTx/>
                        <a:latin typeface="+mn-lt"/>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3709988">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indent="-120650" algn="l" rtl="0" fontAlgn="base">
                        <a:lnSpc>
                          <a:spcPct val="100000"/>
                        </a:lnSpc>
                        <a:spcBef>
                          <a:spcPts val="200"/>
                        </a:spcBef>
                        <a:buFont typeface="Arial"/>
                        <a:buChar char="•"/>
                      </a:pPr>
                      <a:r>
                        <a:rPr lang="en-US" sz="1000" kern="1200" noProof="0">
                          <a:solidFill>
                            <a:srgbClr val="2B660F"/>
                          </a:solidFill>
                          <a:highlight>
                            <a:srgbClr val="4FE2F3"/>
                          </a:highlight>
                          <a:latin typeface="+mn-lt"/>
                          <a:ea typeface="+mn-ea"/>
                          <a:cs typeface="Leelawadee" panose="020B0502040204020203" pitchFamily="34" charset="-34"/>
                        </a:rPr>
                        <a:t>Goal: </a:t>
                      </a:r>
                      <a:r>
                        <a:rPr lang="en-US" sz="1050" b="0" i="0" noProof="0">
                          <a:solidFill>
                            <a:srgbClr val="2B660F"/>
                          </a:solidFill>
                          <a:effectLst/>
                          <a:latin typeface="+mn-lt"/>
                          <a:cs typeface="Leelawadee"/>
                        </a:rPr>
                        <a:t>Partner with third-party consultants to develop more accurate GHG reporting by 2025</a:t>
                      </a:r>
                    </a:p>
                    <a:p>
                      <a:pPr marL="120650" lvl="0" indent="-120650" algn="l">
                        <a:lnSpc>
                          <a:spcPct val="100000"/>
                        </a:lnSpc>
                        <a:spcBef>
                          <a:spcPts val="200"/>
                        </a:spcBef>
                        <a:buFont typeface="Arial" panose="020B0604020202020204" pitchFamily="34" charset="0"/>
                        <a:buChar char="•"/>
                      </a:pPr>
                      <a:r>
                        <a:rPr lang="en-US" sz="1000" kern="1200" noProof="0">
                          <a:solidFill>
                            <a:srgbClr val="2B660F"/>
                          </a:solidFill>
                          <a:highlight>
                            <a:srgbClr val="4FE2F3"/>
                          </a:highlight>
                          <a:latin typeface="+mn-lt"/>
                          <a:ea typeface="+mn-ea"/>
                          <a:cs typeface="Leelawadee" panose="020B0502040204020203" pitchFamily="34" charset="-34"/>
                        </a:rPr>
                        <a:t>Goal: </a:t>
                      </a:r>
                      <a:r>
                        <a:rPr lang="en-US" sz="1050" b="0" i="0" noProof="0">
                          <a:solidFill>
                            <a:srgbClr val="2B660F"/>
                          </a:solidFill>
                          <a:effectLst/>
                          <a:latin typeface="+mn-lt"/>
                          <a:cs typeface="Leelawadee"/>
                        </a:rPr>
                        <a:t>Purchase appropriate pack sizes to minimize waste </a:t>
                      </a:r>
                    </a:p>
                    <a:p>
                      <a:pPr marL="120650" lvl="0" indent="-120650" algn="l">
                        <a:lnSpc>
                          <a:spcPct val="100000"/>
                        </a:lnSpc>
                        <a:spcBef>
                          <a:spcPts val="200"/>
                        </a:spcBef>
                        <a:buFont typeface="Arial" panose="020B0604020202020204" pitchFamily="34" charset="0"/>
                        <a:buChar char="•"/>
                      </a:pPr>
                      <a:r>
                        <a:rPr lang="en-US" sz="1000" kern="1200" noProof="0">
                          <a:solidFill>
                            <a:srgbClr val="2B660F"/>
                          </a:solidFill>
                          <a:highlight>
                            <a:srgbClr val="4FE2F3"/>
                          </a:highlight>
                          <a:latin typeface="+mn-lt"/>
                          <a:ea typeface="+mn-ea"/>
                          <a:cs typeface="Leelawadee" panose="020B0502040204020203" pitchFamily="34" charset="-34"/>
                        </a:rPr>
                        <a:t>Goal: </a:t>
                      </a:r>
                      <a:r>
                        <a:rPr lang="en-US" sz="1050" b="0" i="0" noProof="0">
                          <a:solidFill>
                            <a:srgbClr val="2B660F"/>
                          </a:solidFill>
                          <a:effectLst/>
                          <a:latin typeface="+mn-lt"/>
                          <a:cs typeface="Leelawadee"/>
                        </a:rPr>
                        <a:t>Look to develop more sustainable and reduced packaging</a:t>
                      </a:r>
                    </a:p>
                    <a:p>
                      <a:pPr marL="120650" lvl="0" indent="-120650" algn="l">
                        <a:lnSpc>
                          <a:spcPct val="100000"/>
                        </a:lnSpc>
                        <a:spcBef>
                          <a:spcPts val="200"/>
                        </a:spcBef>
                        <a:buFont typeface="Arial" panose="020B0604020202020204" pitchFamily="34" charset="0"/>
                        <a:buChar char="•"/>
                      </a:pPr>
                      <a:r>
                        <a:rPr lang="en-US" sz="1000" kern="1200" noProof="0">
                          <a:solidFill>
                            <a:srgbClr val="2B660F"/>
                          </a:solidFill>
                          <a:highlight>
                            <a:srgbClr val="4FE2F3"/>
                          </a:highlight>
                          <a:latin typeface="+mn-lt"/>
                          <a:ea typeface="+mn-ea"/>
                          <a:cs typeface="Leelawadee" panose="020B0502040204020203" pitchFamily="34" charset="-34"/>
                        </a:rPr>
                        <a:t>Goal: </a:t>
                      </a:r>
                      <a:r>
                        <a:rPr lang="en-US" sz="1050" b="0" i="0" noProof="0">
                          <a:solidFill>
                            <a:srgbClr val="2B660F"/>
                          </a:solidFill>
                          <a:effectLst/>
                          <a:latin typeface="+mn-lt"/>
                          <a:cs typeface="Leelawadee"/>
                        </a:rPr>
                        <a:t>Encourage restaurants to renovate water, lighting, and refrigeration systems to make them more efficient</a:t>
                      </a:r>
                    </a:p>
                    <a:p>
                      <a:pPr marL="120650" lvl="0" indent="-120650" algn="l">
                        <a:lnSpc>
                          <a:spcPct val="100000"/>
                        </a:lnSpc>
                        <a:spcBef>
                          <a:spcPts val="200"/>
                        </a:spcBef>
                        <a:buFont typeface="Arial" panose="020B0604020202020204" pitchFamily="34" charset="0"/>
                        <a:buChar char="•"/>
                      </a:pPr>
                      <a:r>
                        <a:rPr lang="en-US" sz="1000" kern="1200" noProof="0">
                          <a:solidFill>
                            <a:srgbClr val="2B660F"/>
                          </a:solidFill>
                          <a:highlight>
                            <a:srgbClr val="4FE2F3"/>
                          </a:highlight>
                          <a:latin typeface="+mn-lt"/>
                          <a:ea typeface="+mn-ea"/>
                          <a:cs typeface="Leelawadee" panose="020B0502040204020203" pitchFamily="34" charset="-34"/>
                        </a:rPr>
                        <a:t>Goal: </a:t>
                      </a:r>
                      <a:r>
                        <a:rPr lang="en-US" sz="1050" b="0" i="0" noProof="0">
                          <a:solidFill>
                            <a:srgbClr val="2B660F"/>
                          </a:solidFill>
                          <a:effectLst/>
                          <a:latin typeface="+mn-lt"/>
                          <a:cs typeface="Leelawadee"/>
                        </a:rPr>
                        <a:t>Collaborate with franchisees to monitor and reduce use of water, which is vital for restaurant operations</a:t>
                      </a:r>
                    </a:p>
                    <a:p>
                      <a:pPr marL="120650" lvl="0" indent="-120650" algn="l">
                        <a:lnSpc>
                          <a:spcPct val="100000"/>
                        </a:lnSpc>
                        <a:spcBef>
                          <a:spcPts val="200"/>
                        </a:spcBef>
                        <a:buFont typeface="Arial" panose="020B0604020202020204" pitchFamily="34" charset="0"/>
                        <a:buChar char="•"/>
                      </a:pPr>
                      <a:r>
                        <a:rPr lang="en-US" sz="1000" kern="1200" noProof="0">
                          <a:solidFill>
                            <a:srgbClr val="2B660F"/>
                          </a:solidFill>
                          <a:highlight>
                            <a:srgbClr val="4FE2F3"/>
                          </a:highlight>
                          <a:latin typeface="+mn-lt"/>
                          <a:ea typeface="+mn-ea"/>
                          <a:cs typeface="Leelawadee" panose="020B0502040204020203" pitchFamily="34" charset="-34"/>
                        </a:rPr>
                        <a:t>Goal: </a:t>
                      </a:r>
                      <a:r>
                        <a:rPr lang="en-US" sz="1050" b="0" i="0" noProof="0">
                          <a:solidFill>
                            <a:srgbClr val="2B660F"/>
                          </a:solidFill>
                          <a:effectLst/>
                          <a:latin typeface="+mn-lt"/>
                          <a:cs typeface="Leelawadee"/>
                        </a:rPr>
                        <a:t>Continue to reduce plastic in to-go containers</a:t>
                      </a:r>
                    </a:p>
                    <a:p>
                      <a:pPr marL="120650" lvl="0" indent="-120650" algn="l">
                        <a:lnSpc>
                          <a:spcPct val="100000"/>
                        </a:lnSpc>
                        <a:spcBef>
                          <a:spcPts val="200"/>
                        </a:spcBef>
                        <a:buFont typeface="Arial" panose="020B0604020202020204" pitchFamily="34" charset="0"/>
                        <a:buChar char="•"/>
                      </a:pPr>
                      <a:r>
                        <a:rPr lang="en-US" sz="1050" b="0" i="0" noProof="0">
                          <a:solidFill>
                            <a:srgbClr val="2B660F"/>
                          </a:solidFill>
                          <a:effectLst/>
                          <a:highlight>
                            <a:srgbClr val="FFC62B"/>
                          </a:highlight>
                          <a:latin typeface="+mn-lt"/>
                          <a:cs typeface="Leelawadee"/>
                        </a:rPr>
                        <a:t>Target</a:t>
                      </a:r>
                      <a:r>
                        <a:rPr lang="en-US" sz="1050" b="0" i="0" noProof="0">
                          <a:solidFill>
                            <a:srgbClr val="2B660F"/>
                          </a:solidFill>
                          <a:effectLst/>
                          <a:latin typeface="+mn-lt"/>
                          <a:cs typeface="Leelawadee"/>
                        </a:rPr>
                        <a:t>: Achieve 100% LED lighting in all restaurants </a:t>
                      </a:r>
                    </a:p>
                    <a:p>
                      <a:pPr marL="120650" lvl="0" indent="-120650" algn="l">
                        <a:lnSpc>
                          <a:spcPct val="100000"/>
                        </a:lnSpc>
                        <a:spcBef>
                          <a:spcPts val="200"/>
                        </a:spcBef>
                        <a:buFont typeface="Arial" panose="020B0604020202020204" pitchFamily="34" charset="0"/>
                        <a:buChar char="•"/>
                      </a:pPr>
                      <a:r>
                        <a:rPr lang="en-US" sz="1050" b="0" i="0" noProof="0">
                          <a:solidFill>
                            <a:srgbClr val="2B660F"/>
                          </a:solidFill>
                          <a:effectLst/>
                          <a:highlight>
                            <a:srgbClr val="FFC62B"/>
                          </a:highlight>
                          <a:latin typeface="+mn-lt"/>
                          <a:cs typeface="Leelawadee"/>
                        </a:rPr>
                        <a:t>Target</a:t>
                      </a:r>
                      <a:r>
                        <a:rPr lang="en-US" sz="1050" b="0" i="0" noProof="0">
                          <a:solidFill>
                            <a:srgbClr val="2B660F"/>
                          </a:solidFill>
                          <a:effectLst/>
                          <a:latin typeface="+mn-lt"/>
                          <a:cs typeface="Leelawadee"/>
                        </a:rPr>
                        <a:t>: Introduce 100% recycled napkins to own brands by 2025</a:t>
                      </a:r>
                    </a:p>
                    <a:p>
                      <a:pPr marL="120650" lvl="0" indent="-120650" algn="l">
                        <a:lnSpc>
                          <a:spcPct val="100000"/>
                        </a:lnSpc>
                        <a:spcBef>
                          <a:spcPts val="200"/>
                        </a:spcBef>
                        <a:buFont typeface="Arial" panose="020B0604020202020204" pitchFamily="34" charset="0"/>
                        <a:buChar char="•"/>
                      </a:pPr>
                      <a:r>
                        <a:rPr lang="en-US" sz="1000" kern="1200" noProof="0">
                          <a:solidFill>
                            <a:srgbClr val="2B660F"/>
                          </a:solidFill>
                          <a:highlight>
                            <a:srgbClr val="4FE2F3"/>
                          </a:highlight>
                          <a:latin typeface="+mn-lt"/>
                          <a:ea typeface="+mn-ea"/>
                          <a:cs typeface="Leelawadee" panose="020B0502040204020203" pitchFamily="34" charset="-34"/>
                        </a:rPr>
                        <a:t>Goal: </a:t>
                      </a:r>
                      <a:r>
                        <a:rPr lang="en-US" sz="1050" b="0" i="0" noProof="0">
                          <a:solidFill>
                            <a:srgbClr val="2B660F"/>
                          </a:solidFill>
                          <a:effectLst/>
                          <a:latin typeface="+mn-lt"/>
                          <a:cs typeface="Leelawadee"/>
                        </a:rPr>
                        <a:t>Exploring opportunities to remove carbon black from Applebee’s packaging</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lvl="0" indent="-120650" algn="l">
                        <a:lnSpc>
                          <a:spcPct val="100000"/>
                        </a:lnSpc>
                        <a:spcBef>
                          <a:spcPts val="200"/>
                        </a:spcBef>
                        <a:buFont typeface="Arial"/>
                        <a:buChar char="•"/>
                      </a:pPr>
                      <a:r>
                        <a:rPr lang="en-US" sz="1000" kern="1200" noProof="0">
                          <a:solidFill>
                            <a:srgbClr val="2B660F"/>
                          </a:solidFill>
                          <a:highlight>
                            <a:srgbClr val="4FE2F3"/>
                          </a:highlight>
                          <a:latin typeface="+mn-lt"/>
                          <a:ea typeface="+mn-ea"/>
                          <a:cs typeface="Leelawadee" panose="020B0502040204020203" pitchFamily="34" charset="-34"/>
                        </a:rPr>
                        <a:t>Goal: </a:t>
                      </a:r>
                      <a:r>
                        <a:rPr lang="en-US" sz="1050" b="0" i="0" u="none" strike="noStrike" noProof="0">
                          <a:solidFill>
                            <a:srgbClr val="2B660F"/>
                          </a:solidFill>
                          <a:effectLst/>
                          <a:latin typeface="+mn-lt"/>
                        </a:rPr>
                        <a:t>Continue to work with vendors who prioritize the environment and the social impact of their practices </a:t>
                      </a:r>
                    </a:p>
                    <a:p>
                      <a:pPr marL="120650" lvl="0" indent="-120650" algn="l">
                        <a:lnSpc>
                          <a:spcPct val="100000"/>
                        </a:lnSpc>
                        <a:spcBef>
                          <a:spcPts val="200"/>
                        </a:spcBef>
                        <a:buFont typeface="Arial"/>
                        <a:buChar char="•"/>
                      </a:pPr>
                      <a:r>
                        <a:rPr lang="en-US" sz="1000" kern="1200" noProof="0">
                          <a:solidFill>
                            <a:srgbClr val="2B660F"/>
                          </a:solidFill>
                          <a:highlight>
                            <a:srgbClr val="4FE2F3"/>
                          </a:highlight>
                          <a:latin typeface="+mn-lt"/>
                          <a:ea typeface="+mn-ea"/>
                          <a:cs typeface="Leelawadee" panose="020B0502040204020203" pitchFamily="34" charset="-34"/>
                        </a:rPr>
                        <a:t>Goal: </a:t>
                      </a:r>
                      <a:r>
                        <a:rPr lang="en-US" sz="1050" b="0" i="0" u="none" strike="noStrike" noProof="0">
                          <a:solidFill>
                            <a:srgbClr val="2B660F"/>
                          </a:solidFill>
                          <a:effectLst/>
                          <a:latin typeface="+mn-lt"/>
                        </a:rPr>
                        <a:t>Serving safe,</a:t>
                      </a:r>
                      <a:br>
                        <a:rPr lang="en-US" sz="1050" b="0" i="0" u="none" strike="noStrike" noProof="0">
                          <a:solidFill>
                            <a:srgbClr val="2B660F"/>
                          </a:solidFill>
                          <a:effectLst/>
                          <a:latin typeface="+mn-lt"/>
                        </a:rPr>
                      </a:br>
                      <a:r>
                        <a:rPr lang="en-US" sz="1050" b="0" i="0" u="none" strike="noStrike" noProof="0">
                          <a:solidFill>
                            <a:srgbClr val="2B660F"/>
                          </a:solidFill>
                          <a:effectLst/>
                          <a:latin typeface="+mn-lt"/>
                        </a:rPr>
                        <a:t>honest-to-goodness food</a:t>
                      </a:r>
                    </a:p>
                    <a:p>
                      <a:pPr marL="120650" lvl="0" indent="-120650" algn="l">
                        <a:lnSpc>
                          <a:spcPct val="100000"/>
                        </a:lnSpc>
                        <a:spcBef>
                          <a:spcPts val="200"/>
                        </a:spcBef>
                        <a:buFont typeface="Arial"/>
                        <a:buChar char="•"/>
                      </a:pPr>
                      <a:r>
                        <a:rPr lang="en-US" sz="1000" kern="1200" noProof="0">
                          <a:solidFill>
                            <a:srgbClr val="2B660F"/>
                          </a:solidFill>
                          <a:highlight>
                            <a:srgbClr val="4FE2F3"/>
                          </a:highlight>
                          <a:latin typeface="+mn-lt"/>
                          <a:ea typeface="+mn-ea"/>
                          <a:cs typeface="Leelawadee" panose="020B0502040204020203" pitchFamily="34" charset="-34"/>
                        </a:rPr>
                        <a:t>Goal:</a:t>
                      </a:r>
                      <a:r>
                        <a:rPr lang="en-US" sz="1050" b="0" i="0" u="none" strike="noStrike" noProof="0">
                          <a:solidFill>
                            <a:srgbClr val="2B660F"/>
                          </a:solidFill>
                          <a:effectLst/>
                          <a:latin typeface="+mn-lt"/>
                        </a:rPr>
                        <a:t> Working toward a </a:t>
                      </a:r>
                      <a:br>
                        <a:rPr lang="en-US" sz="1050" b="0" i="0" u="none" strike="noStrike" noProof="0">
                          <a:solidFill>
                            <a:srgbClr val="2B660F"/>
                          </a:solidFill>
                          <a:effectLst/>
                          <a:latin typeface="+mn-lt"/>
                        </a:rPr>
                      </a:br>
                      <a:r>
                        <a:rPr lang="en-US" sz="1050" b="0" i="0" u="none" strike="noStrike" noProof="0">
                          <a:solidFill>
                            <a:srgbClr val="2B660F"/>
                          </a:solidFill>
                          <a:effectLst/>
                          <a:latin typeface="+mn-lt"/>
                        </a:rPr>
                        <a:t>more sustainable supply chain</a:t>
                      </a: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lvl="0" indent="-120650" algn="l">
                        <a:lnSpc>
                          <a:spcPct val="100000"/>
                        </a:lnSpc>
                        <a:spcBef>
                          <a:spcPts val="200"/>
                        </a:spcBef>
                        <a:buFont typeface="Arial"/>
                        <a:buChar char="•"/>
                      </a:pPr>
                      <a:r>
                        <a:rPr lang="en-US" sz="1000" kern="1200" noProof="0">
                          <a:solidFill>
                            <a:srgbClr val="2B660F"/>
                          </a:solidFill>
                          <a:highlight>
                            <a:srgbClr val="4FE2F3"/>
                          </a:highlight>
                          <a:latin typeface="+mn-lt"/>
                          <a:ea typeface="+mn-ea"/>
                          <a:cs typeface="Leelawadee" panose="020B0502040204020203" pitchFamily="34" charset="-34"/>
                        </a:rPr>
                        <a:t>Goal:</a:t>
                      </a:r>
                      <a:r>
                        <a:rPr lang="en-US" sz="1050" b="0" i="0" u="none" strike="noStrike" noProof="0">
                          <a:solidFill>
                            <a:srgbClr val="2B660F"/>
                          </a:solidFill>
                          <a:effectLst/>
                          <a:latin typeface="+mn-lt"/>
                        </a:rPr>
                        <a:t> Dedicate time and resources to combat food insecurity and support child </a:t>
                      </a:r>
                      <a:br>
                        <a:rPr lang="en-US" sz="1050" b="0" i="0" u="none" strike="noStrike" noProof="0">
                          <a:solidFill>
                            <a:srgbClr val="2B660F"/>
                          </a:solidFill>
                          <a:effectLst/>
                          <a:latin typeface="+mn-lt"/>
                        </a:rPr>
                      </a:br>
                      <a:r>
                        <a:rPr lang="en-US" sz="1050" b="0" i="0" u="none" strike="noStrike" noProof="0">
                          <a:solidFill>
                            <a:srgbClr val="2B660F"/>
                          </a:solidFill>
                          <a:effectLst/>
                          <a:latin typeface="+mn-lt"/>
                        </a:rPr>
                        <a:t>well-being</a:t>
                      </a:r>
                    </a:p>
                    <a:p>
                      <a:pPr marL="120650" lvl="0" indent="-120650" algn="l">
                        <a:lnSpc>
                          <a:spcPct val="100000"/>
                        </a:lnSpc>
                        <a:spcBef>
                          <a:spcPts val="200"/>
                        </a:spcBef>
                        <a:buFont typeface="Arial"/>
                        <a:buChar char="•"/>
                      </a:pPr>
                      <a:r>
                        <a:rPr lang="en-US" sz="1000" kern="1200" noProof="0">
                          <a:solidFill>
                            <a:srgbClr val="2B660F"/>
                          </a:solidFill>
                          <a:highlight>
                            <a:srgbClr val="4FE2F3"/>
                          </a:highlight>
                          <a:latin typeface="+mn-lt"/>
                          <a:ea typeface="+mn-ea"/>
                          <a:cs typeface="Leelawadee" panose="020B0502040204020203" pitchFamily="34" charset="-34"/>
                        </a:rPr>
                        <a:t>Goal:</a:t>
                      </a:r>
                      <a:r>
                        <a:rPr lang="en-US" sz="1050" b="0" i="0" u="none" strike="noStrike" noProof="0">
                          <a:solidFill>
                            <a:srgbClr val="2B660F"/>
                          </a:solidFill>
                          <a:effectLst/>
                          <a:latin typeface="+mn-lt"/>
                        </a:rPr>
                        <a:t> Looking for opportunities to emphasize the relationship between wellbeing and belonging to help our team members and business thrive</a:t>
                      </a:r>
                    </a:p>
                    <a:p>
                      <a:pPr marL="120650" lvl="0" indent="-120650" algn="l">
                        <a:lnSpc>
                          <a:spcPct val="100000"/>
                        </a:lnSpc>
                        <a:spcBef>
                          <a:spcPts val="200"/>
                        </a:spcBef>
                        <a:buFont typeface="Arial"/>
                        <a:buChar char="•"/>
                      </a:pPr>
                      <a:r>
                        <a:rPr lang="en-US" sz="1000" kern="1200" noProof="0">
                          <a:solidFill>
                            <a:srgbClr val="2B660F"/>
                          </a:solidFill>
                          <a:highlight>
                            <a:srgbClr val="4FE2F3"/>
                          </a:highlight>
                          <a:latin typeface="+mn-lt"/>
                          <a:ea typeface="+mn-ea"/>
                          <a:cs typeface="Leelawadee" panose="020B0502040204020203" pitchFamily="34" charset="-34"/>
                        </a:rPr>
                        <a:t>Goal:</a:t>
                      </a:r>
                      <a:r>
                        <a:rPr lang="en-US" sz="1050" b="0" i="0" u="none" strike="noStrike" noProof="0">
                          <a:solidFill>
                            <a:srgbClr val="2B660F"/>
                          </a:solidFill>
                          <a:effectLst/>
                          <a:latin typeface="+mn-lt"/>
                        </a:rPr>
                        <a:t> Identifying new options for providing team members with the resources and opportunities to reach their full potential and make meaningful contributions to the organization</a:t>
                      </a:r>
                    </a:p>
                    <a:p>
                      <a:pPr marL="120650" lvl="0" indent="-120650" algn="l">
                        <a:lnSpc>
                          <a:spcPct val="100000"/>
                        </a:lnSpc>
                        <a:spcBef>
                          <a:spcPts val="200"/>
                        </a:spcBef>
                        <a:buFont typeface="Arial"/>
                        <a:buChar char="•"/>
                      </a:pPr>
                      <a:r>
                        <a:rPr lang="en-US" sz="1000" kern="1200" noProof="0">
                          <a:solidFill>
                            <a:srgbClr val="2B660F"/>
                          </a:solidFill>
                          <a:highlight>
                            <a:srgbClr val="4FE2F3"/>
                          </a:highlight>
                          <a:latin typeface="+mn-lt"/>
                          <a:ea typeface="+mn-ea"/>
                          <a:cs typeface="Leelawadee" panose="020B0502040204020203" pitchFamily="34" charset="-34"/>
                        </a:rPr>
                        <a:t>Goal: </a:t>
                      </a:r>
                      <a:r>
                        <a:rPr lang="en-US" sz="1050" b="0" i="0" u="none" strike="noStrike" noProof="0">
                          <a:solidFill>
                            <a:srgbClr val="2B660F"/>
                          </a:solidFill>
                          <a:effectLst/>
                          <a:latin typeface="+mn-lt"/>
                        </a:rPr>
                        <a:t>Updating our people systems and processes to optimize support for our brands and team members</a:t>
                      </a:r>
                    </a:p>
                    <a:p>
                      <a:pPr marL="120650" lvl="0" indent="-120650" algn="l">
                        <a:lnSpc>
                          <a:spcPct val="100000"/>
                        </a:lnSpc>
                        <a:spcBef>
                          <a:spcPts val="200"/>
                        </a:spcBef>
                        <a:buFont typeface="Arial"/>
                        <a:buChar char="•"/>
                      </a:pPr>
                      <a:r>
                        <a:rPr lang="en-US" sz="1000" kern="1200" noProof="0">
                          <a:solidFill>
                            <a:srgbClr val="2B660F"/>
                          </a:solidFill>
                          <a:highlight>
                            <a:srgbClr val="4FE2F3"/>
                          </a:highlight>
                          <a:latin typeface="+mn-lt"/>
                          <a:ea typeface="+mn-ea"/>
                          <a:cs typeface="Leelawadee" panose="020B0502040204020203" pitchFamily="34" charset="-34"/>
                        </a:rPr>
                        <a:t>Goal:</a:t>
                      </a:r>
                      <a:r>
                        <a:rPr lang="en-US" sz="1050" b="0" i="0" u="none" strike="noStrike" noProof="0">
                          <a:solidFill>
                            <a:srgbClr val="2B660F"/>
                          </a:solidFill>
                          <a:effectLst/>
                          <a:latin typeface="+mn-lt"/>
                        </a:rPr>
                        <a:t> Build a workplace based on trust, respect and opportunity — where team members </a:t>
                      </a:r>
                      <a:br>
                        <a:rPr lang="en-US" sz="1050" b="0" i="0" u="none" strike="noStrike" noProof="0">
                          <a:solidFill>
                            <a:srgbClr val="2B660F"/>
                          </a:solidFill>
                          <a:effectLst/>
                          <a:latin typeface="+mn-lt"/>
                        </a:rPr>
                      </a:br>
                      <a:r>
                        <a:rPr lang="en-US" sz="1050" b="0" i="0" u="none" strike="noStrike" noProof="0">
                          <a:solidFill>
                            <a:srgbClr val="2B660F"/>
                          </a:solidFill>
                          <a:effectLst/>
                          <a:latin typeface="+mn-lt"/>
                        </a:rPr>
                        <a:t>of all backgrounds can be their authentic selves and leverage their full potential</a:t>
                      </a:r>
                    </a:p>
                    <a:p>
                      <a:pPr marL="120650" lvl="0" indent="-120650" algn="l">
                        <a:lnSpc>
                          <a:spcPct val="100000"/>
                        </a:lnSpc>
                        <a:spcBef>
                          <a:spcPts val="200"/>
                        </a:spcBef>
                        <a:buFont typeface="Arial"/>
                        <a:buChar char="•"/>
                      </a:pPr>
                      <a:r>
                        <a:rPr lang="en-US" sz="1000" kern="1200" noProof="0">
                          <a:solidFill>
                            <a:srgbClr val="2B660F"/>
                          </a:solidFill>
                          <a:highlight>
                            <a:srgbClr val="4FE2F3"/>
                          </a:highlight>
                          <a:latin typeface="+mn-lt"/>
                          <a:ea typeface="+mn-ea"/>
                          <a:cs typeface="Leelawadee" panose="020B0502040204020203" pitchFamily="34" charset="-34"/>
                        </a:rPr>
                        <a:t>Goal: </a:t>
                      </a:r>
                      <a:r>
                        <a:rPr lang="en-US" sz="1050" b="0" i="0" u="none" strike="noStrike" noProof="0">
                          <a:solidFill>
                            <a:srgbClr val="2B660F"/>
                          </a:solidFill>
                          <a:effectLst/>
                          <a:latin typeface="+mn-lt"/>
                        </a:rPr>
                        <a:t>Create an inclusive, supportive environment where our team members, franchisees and guests have the opportunity to thrive</a:t>
                      </a: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200"/>
                        </a:spcBef>
                        <a:spcAft>
                          <a:spcPts val="0"/>
                        </a:spcAft>
                        <a:buClrTx/>
                        <a:buSzTx/>
                        <a:buFont typeface="Arial"/>
                        <a:buNone/>
                        <a:tabLst/>
                        <a:defRPr/>
                      </a:pPr>
                      <a:r>
                        <a:rPr kumimoji="0" lang="en-GB" sz="1050" b="0" i="1" u="none" strike="noStrike" kern="1200" cap="none" spc="0" normalizeH="0" baseline="0" noProof="0">
                          <a:ln>
                            <a:noFill/>
                          </a:ln>
                          <a:solidFill>
                            <a:srgbClr val="2B660F"/>
                          </a:solidFill>
                          <a:effectLst/>
                          <a:uLnTx/>
                          <a:uFillTx/>
                          <a:latin typeface="+mn-lt"/>
                        </a:rPr>
                        <a:t>Not a focus area for the customer.</a:t>
                      </a:r>
                      <a:endParaRPr kumimoji="0" lang="en-US" sz="1050" b="0" i="1" u="none" strike="noStrike" kern="1200" cap="none" spc="0" normalizeH="0" baseline="0" noProof="0">
                        <a:ln>
                          <a:noFill/>
                        </a:ln>
                        <a:solidFill>
                          <a:srgbClr val="2B660F"/>
                        </a:solidFill>
                        <a:effectLst/>
                        <a:uLnTx/>
                        <a:uFillTx/>
                        <a:latin typeface="+mn-lt"/>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bl>
          </a:graphicData>
        </a:graphic>
      </p:graphicFrame>
      <p:pic>
        <p:nvPicPr>
          <p:cNvPr id="7" name="Picture 6" descr="A logo of a leaf in a circle&#10;&#10;Description automatically generated">
            <a:extLst>
              <a:ext uri="{FF2B5EF4-FFF2-40B4-BE49-F238E27FC236}">
                <a16:creationId xmlns:a16="http://schemas.microsoft.com/office/drawing/2014/main" id="{89871F58-0228-834D-BD44-E97E1504256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pic>
        <p:nvPicPr>
          <p:cNvPr id="9" name="Picture 8" descr="A blue and green windmill with green arrows&#10;&#10;Description automatically generated">
            <a:extLst>
              <a:ext uri="{FF2B5EF4-FFF2-40B4-BE49-F238E27FC236}">
                <a16:creationId xmlns:a16="http://schemas.microsoft.com/office/drawing/2014/main" id="{EE05EF13-8981-CDDD-7D04-8F8F85C4F57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7884" y="2863080"/>
            <a:ext cx="556204" cy="604020"/>
          </a:xfrm>
          <a:prstGeom prst="rect">
            <a:avLst/>
          </a:prstGeom>
        </p:spPr>
      </p:pic>
    </p:spTree>
    <p:extLst>
      <p:ext uri="{BB962C8B-B14F-4D97-AF65-F5344CB8AC3E}">
        <p14:creationId xmlns:p14="http://schemas.microsoft.com/office/powerpoint/2010/main" val="29817048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A02415-0E87-50FF-67BB-F38A3E86186B}"/>
            </a:ext>
          </a:extLst>
        </p:cNvPr>
        <p:cNvGrpSpPr/>
        <p:nvPr/>
      </p:nvGrpSpPr>
      <p:grpSpPr>
        <a:xfrm>
          <a:off x="0" y="0"/>
          <a:ext cx="0" cy="0"/>
          <a:chOff x="0" y="0"/>
          <a:chExt cx="0" cy="0"/>
        </a:xfrm>
      </p:grpSpPr>
      <p:graphicFrame>
        <p:nvGraphicFramePr>
          <p:cNvPr id="13" name="think-cell data - do not delete" hidden="1">
            <a:extLst>
              <a:ext uri="{FF2B5EF4-FFF2-40B4-BE49-F238E27FC236}">
                <a16:creationId xmlns:a16="http://schemas.microsoft.com/office/drawing/2014/main" id="{CF238AF5-BB10-8B9A-CBB8-F612E3D5A156}"/>
              </a:ext>
            </a:extLst>
          </p:cNvPr>
          <p:cNvGraphicFramePr>
            <a:graphicFrameLocks/>
          </p:cNvGraphicFramePr>
          <p:nvPr>
            <p:custDataLst>
              <p:tags r:id="rId1"/>
            </p:custDataLst>
            <p:extLst>
              <p:ext uri="{D42A27DB-BD31-4B8C-83A1-F6EECF244321}">
                <p14:modId xmlns:p14="http://schemas.microsoft.com/office/powerpoint/2010/main" val="22471404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13" name="think-cell data - do not delete" hidden="1">
                        <a:extLst>
                          <a:ext uri="{FF2B5EF4-FFF2-40B4-BE49-F238E27FC236}">
                            <a16:creationId xmlns:a16="http://schemas.microsoft.com/office/drawing/2014/main" id="{CF238AF5-BB10-8B9A-CBB8-F612E3D5A15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01721B97-5B2E-7DF1-65AE-CE19494DFA96}"/>
              </a:ext>
            </a:extLst>
          </p:cNvPr>
          <p:cNvSpPr>
            <a:spLocks noGrp="1"/>
          </p:cNvSpPr>
          <p:nvPr>
            <p:ph type="title"/>
          </p:nvPr>
        </p:nvSpPr>
        <p:spPr>
          <a:xfrm>
            <a:off x="304798" y="246888"/>
            <a:ext cx="11585448" cy="969264"/>
          </a:xfrm>
        </p:spPr>
        <p:txBody>
          <a:bodyPr vert="horz" rIns="0"/>
          <a:lstStyle/>
          <a:p>
            <a:r>
              <a:rPr lang="en-US" sz="3000"/>
              <a:t>APPLEBEE’S SUSTAINABILITY FOCUS AREAS</a:t>
            </a:r>
            <a:br>
              <a:rPr lang="en-US" sz="3000"/>
            </a:br>
            <a:r>
              <a:rPr lang="en-US" sz="1800" i="1"/>
              <a:t>And how these focus areas align with pep+ pillars</a:t>
            </a:r>
          </a:p>
        </p:txBody>
      </p:sp>
      <p:pic>
        <p:nvPicPr>
          <p:cNvPr id="15" name="Picture 14" descr="A logo of a company&#10;&#10;AI-generated content may be incorrect.">
            <a:extLst>
              <a:ext uri="{FF2B5EF4-FFF2-40B4-BE49-F238E27FC236}">
                <a16:creationId xmlns:a16="http://schemas.microsoft.com/office/drawing/2014/main" id="{DA3C4B20-AEA7-EB87-D94D-4B4A82563929}"/>
              </a:ext>
            </a:extLst>
          </p:cNvPr>
          <p:cNvPicPr>
            <a:picLocks noChangeAspect="1"/>
          </p:cNvPicPr>
          <p:nvPr/>
        </p:nvPicPr>
        <p:blipFill>
          <a:blip r:embed="rId6"/>
          <a:stretch>
            <a:fillRect/>
          </a:stretch>
        </p:blipFill>
        <p:spPr>
          <a:xfrm>
            <a:off x="10604500" y="295690"/>
            <a:ext cx="1282701" cy="646581"/>
          </a:xfrm>
          <a:prstGeom prst="rect">
            <a:avLst/>
          </a:prstGeom>
        </p:spPr>
      </p:pic>
      <p:sp>
        <p:nvSpPr>
          <p:cNvPr id="18" name="TextBox 17">
            <a:extLst>
              <a:ext uri="{FF2B5EF4-FFF2-40B4-BE49-F238E27FC236}">
                <a16:creationId xmlns:a16="http://schemas.microsoft.com/office/drawing/2014/main" id="{DB327D5E-1DC3-D5D4-0A05-B333BE453AD8}"/>
              </a:ext>
            </a:extLst>
          </p:cNvPr>
          <p:cNvSpPr txBox="1"/>
          <p:nvPr/>
        </p:nvSpPr>
        <p:spPr>
          <a:xfrm>
            <a:off x="1981199" y="6221633"/>
            <a:ext cx="9997439" cy="276999"/>
          </a:xfrm>
          <a:prstGeom prst="rect">
            <a:avLst/>
          </a:prstGeom>
          <a:noFill/>
        </p:spPr>
        <p:txBody>
          <a:bodyPr wrap="square" lIns="0" tIns="0" rIns="0" bIns="0" rtlCol="0">
            <a:spAutoFit/>
          </a:bodyPr>
          <a:lstStyle/>
          <a:p>
            <a:r>
              <a:rPr lang="en-US" sz="900" b="1">
                <a:solidFill>
                  <a:schemeClr val="accent3"/>
                </a:solidFill>
                <a:cs typeface="Leelawadee" panose="020B0502040204020203" pitchFamily="34" charset="-34"/>
              </a:rPr>
              <a:t>Note - The pillars and information in these slides come from Applebee’s parent company, called Dine Brands. We have chosen to include the focus areas from Dine Brands because Applebee’s itself does not have any published sustainability approach, information or focus areas.</a:t>
            </a:r>
          </a:p>
        </p:txBody>
      </p:sp>
      <p:sp>
        <p:nvSpPr>
          <p:cNvPr id="2" name="Rectangle: Top Corners Rounded 1">
            <a:extLst>
              <a:ext uri="{FF2B5EF4-FFF2-40B4-BE49-F238E27FC236}">
                <a16:creationId xmlns:a16="http://schemas.microsoft.com/office/drawing/2014/main" id="{64AA109F-60A4-D6C1-AC6C-C24DFBAEBDD9}"/>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4">
            <a:extLst>
              <a:ext uri="{FF2B5EF4-FFF2-40B4-BE49-F238E27FC236}">
                <a16:creationId xmlns:a16="http://schemas.microsoft.com/office/drawing/2014/main" id="{48F801A1-2788-C507-6AE2-AFCEE4FF4EC3}"/>
              </a:ext>
            </a:extLst>
          </p:cNvPr>
          <p:cNvGraphicFramePr>
            <a:graphicFrameLocks noGrp="1"/>
          </p:cNvGraphicFramePr>
          <p:nvPr>
            <p:extLst>
              <p:ext uri="{D42A27DB-BD31-4B8C-83A1-F6EECF244321}">
                <p14:modId xmlns:p14="http://schemas.microsoft.com/office/powerpoint/2010/main" val="3641940571"/>
              </p:ext>
            </p:extLst>
          </p:nvPr>
        </p:nvGraphicFramePr>
        <p:xfrm>
          <a:off x="-7620" y="1148230"/>
          <a:ext cx="11986260" cy="5038893"/>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2499360">
                  <a:extLst>
                    <a:ext uri="{9D8B030D-6E8A-4147-A177-3AD203B41FA5}">
                      <a16:colId xmlns:a16="http://schemas.microsoft.com/office/drawing/2014/main" val="2382844442"/>
                    </a:ext>
                  </a:extLst>
                </a:gridCol>
                <a:gridCol w="2499360">
                  <a:extLst>
                    <a:ext uri="{9D8B030D-6E8A-4147-A177-3AD203B41FA5}">
                      <a16:colId xmlns:a16="http://schemas.microsoft.com/office/drawing/2014/main" val="957515009"/>
                    </a:ext>
                  </a:extLst>
                </a:gridCol>
                <a:gridCol w="2499360">
                  <a:extLst>
                    <a:ext uri="{9D8B030D-6E8A-4147-A177-3AD203B41FA5}">
                      <a16:colId xmlns:a16="http://schemas.microsoft.com/office/drawing/2014/main" val="2353111847"/>
                    </a:ext>
                  </a:extLst>
                </a:gridCol>
                <a:gridCol w="2499360">
                  <a:extLst>
                    <a:ext uri="{9D8B030D-6E8A-4147-A177-3AD203B41FA5}">
                      <a16:colId xmlns:a16="http://schemas.microsoft.com/office/drawing/2014/main" val="3958386930"/>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ase" latinLnBrk="0" hangingPunct="1">
                        <a:lnSpc>
                          <a:spcPts val="1575"/>
                        </a:lnSpc>
                      </a:pPr>
                      <a:r>
                        <a:rPr lang="en-US" sz="1200" b="1" kern="1200" noProof="0">
                          <a:solidFill>
                            <a:schemeClr val="bg1"/>
                          </a:solidFill>
                          <a:latin typeface="+mn-lt"/>
                          <a:ea typeface="+mn-ea"/>
                          <a:cs typeface="Leelawadee" panose="020B0502040204020203" pitchFamily="34" charset="-34"/>
                        </a:rPr>
                        <a:t>Planet</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ase" latinLnBrk="0" hangingPunct="1">
                        <a:lnSpc>
                          <a:spcPts val="1575"/>
                        </a:lnSpc>
                      </a:pPr>
                      <a:r>
                        <a:rPr lang="en-US" sz="1200" b="1" kern="1200" noProof="0">
                          <a:solidFill>
                            <a:schemeClr val="bg1"/>
                          </a:solidFill>
                          <a:latin typeface="+mn-lt"/>
                          <a:ea typeface="+mn-ea"/>
                          <a:cs typeface="Leelawadee" panose="020B0502040204020203" pitchFamily="34" charset="-34"/>
                        </a:rPr>
                        <a:t>Food</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ase" latinLnBrk="0" hangingPunct="1">
                        <a:lnSpc>
                          <a:spcPts val="1575"/>
                        </a:lnSpc>
                      </a:pPr>
                      <a:r>
                        <a:rPr lang="en-US" sz="1200" b="1" kern="1200" noProof="0">
                          <a:solidFill>
                            <a:schemeClr val="bg1"/>
                          </a:solidFill>
                          <a:latin typeface="+mn-lt"/>
                          <a:ea typeface="+mn-ea"/>
                          <a:cs typeface="Leelawadee" panose="020B0502040204020203" pitchFamily="34" charset="-34"/>
                        </a:rPr>
                        <a:t>People</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ase" latinLnBrk="0" hangingPunct="1">
                        <a:lnSpc>
                          <a:spcPts val="1575"/>
                        </a:lnSpc>
                      </a:pPr>
                      <a:r>
                        <a:rPr lang="en-US" sz="1200" b="1" kern="1200" noProof="0">
                          <a:solidFill>
                            <a:schemeClr val="bg1"/>
                          </a:solidFill>
                          <a:latin typeface="+mn-lt"/>
                          <a:ea typeface="+mn-ea"/>
                          <a:cs typeface="Leelawadee" panose="020B0502040204020203" pitchFamily="34" charset="-34"/>
                        </a:rPr>
                        <a:t>Governance</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4791370">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2B660F"/>
                          </a:solidFill>
                          <a:latin typeface="+mn-lt"/>
                          <a:ea typeface="+mn-ea"/>
                          <a:cs typeface="Leelawadee"/>
                        </a:rPr>
                        <a:t>POSITIVE</a:t>
                      </a:r>
                      <a:br>
                        <a:rPr lang="en-US" sz="1400" kern="1200">
                          <a:solidFill>
                            <a:srgbClr val="2B660F"/>
                          </a:solidFill>
                          <a:latin typeface="+mn-lt"/>
                          <a:ea typeface="+mn-ea"/>
                          <a:cs typeface="Leelawadee"/>
                        </a:rPr>
                      </a:br>
                      <a:r>
                        <a:rPr lang="en-US" sz="1400" kern="1200">
                          <a:solidFill>
                            <a:srgbClr val="2B660F"/>
                          </a:solidFill>
                          <a:latin typeface="+mn-lt"/>
                          <a:ea typeface="+mn-ea"/>
                          <a:cs typeface="Leelawadee"/>
                        </a:rPr>
                        <a:t>CHOICES</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E6D27"/>
                    </a:solidFill>
                  </a:tcPr>
                </a:tc>
                <a:tc>
                  <a:txBody>
                    <a:bodyPr/>
                    <a:lstStyle/>
                    <a:p>
                      <a:pPr marL="0" marR="0" lvl="0" indent="0" algn="ctr">
                        <a:lnSpc>
                          <a:spcPct val="100000"/>
                        </a:lnSpc>
                        <a:spcBef>
                          <a:spcPts val="0"/>
                        </a:spcBef>
                        <a:spcAft>
                          <a:spcPts val="0"/>
                        </a:spcAft>
                        <a:buNone/>
                      </a:pPr>
                      <a:r>
                        <a:rPr lang="en-GB" sz="1050" b="0" i="1" u="none" strike="noStrike" kern="1200" cap="none" spc="0" normalizeH="0" baseline="0" noProof="0">
                          <a:ln>
                            <a:noFill/>
                          </a:ln>
                          <a:solidFill>
                            <a:srgbClr val="2B660F"/>
                          </a:solidFill>
                          <a:effectLst/>
                          <a:uLnTx/>
                          <a:uFillTx/>
                          <a:latin typeface="+mn-lt"/>
                        </a:rPr>
                        <a:t>Not a focus area for the customer.</a:t>
                      </a:r>
                      <a:endParaRPr kumimoji="0" lang="en-US" sz="2400" i="1" noProof="0">
                        <a:solidFill>
                          <a:srgbClr val="2B660F"/>
                        </a:solidFill>
                        <a:latin typeface="+mn-lt"/>
                      </a:endParaRP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marR="0" lvl="0" indent="-120650" algn="l">
                        <a:lnSpc>
                          <a:spcPct val="100000"/>
                        </a:lnSpc>
                        <a:spcBef>
                          <a:spcPts val="0"/>
                        </a:spcBef>
                        <a:spcAft>
                          <a:spcPts val="400"/>
                        </a:spcAft>
                        <a:buFont typeface="Arial"/>
                        <a:buChar char="•"/>
                      </a:pPr>
                      <a:r>
                        <a:rPr lang="en-US" sz="1000" kern="1200" noProof="0">
                          <a:solidFill>
                            <a:srgbClr val="2B660F"/>
                          </a:solidFill>
                          <a:highlight>
                            <a:srgbClr val="4FE2F3"/>
                          </a:highlight>
                          <a:latin typeface="+mn-lt"/>
                          <a:ea typeface="+mn-ea"/>
                          <a:cs typeface="Leelawadee" panose="020B0502040204020203" pitchFamily="34" charset="-34"/>
                        </a:rPr>
                        <a:t>Goal: </a:t>
                      </a:r>
                      <a:r>
                        <a:rPr lang="en-US" sz="1050" b="0" i="0" u="none" strike="noStrike" kern="1200" cap="none" spc="0" normalizeH="0" baseline="0" noProof="0">
                          <a:ln>
                            <a:noFill/>
                          </a:ln>
                          <a:solidFill>
                            <a:srgbClr val="2B660F"/>
                          </a:solidFill>
                          <a:effectLst/>
                          <a:uLnTx/>
                          <a:uFillTx/>
                          <a:latin typeface="+mn-lt"/>
                        </a:rPr>
                        <a:t>Offer menu items that have vegetarian options and prioritize health</a:t>
                      </a:r>
                    </a:p>
                    <a:p>
                      <a:pPr marL="120650" marR="0" lvl="0" indent="-120650" algn="l">
                        <a:lnSpc>
                          <a:spcPct val="100000"/>
                        </a:lnSpc>
                        <a:spcBef>
                          <a:spcPts val="0"/>
                        </a:spcBef>
                        <a:spcAft>
                          <a:spcPts val="400"/>
                        </a:spcAft>
                        <a:buFont typeface="Arial"/>
                        <a:buChar char="•"/>
                      </a:pPr>
                      <a:r>
                        <a:rPr lang="en-US" sz="1000" kern="1200" noProof="0">
                          <a:solidFill>
                            <a:srgbClr val="2B660F"/>
                          </a:solidFill>
                          <a:highlight>
                            <a:srgbClr val="4FE2F3"/>
                          </a:highlight>
                          <a:latin typeface="+mn-lt"/>
                          <a:ea typeface="+mn-ea"/>
                          <a:cs typeface="Leelawadee" panose="020B0502040204020203" pitchFamily="34" charset="-34"/>
                        </a:rPr>
                        <a:t>Goal: </a:t>
                      </a:r>
                      <a:r>
                        <a:rPr kumimoji="0" lang="en-US" sz="1050" b="0" i="0" u="none" strike="noStrike" kern="1200" cap="none" spc="0" normalizeH="0" baseline="0" noProof="0">
                          <a:ln>
                            <a:noFill/>
                          </a:ln>
                          <a:solidFill>
                            <a:srgbClr val="2B660F"/>
                          </a:solidFill>
                          <a:effectLst/>
                          <a:uLnTx/>
                          <a:uFillTx/>
                          <a:latin typeface="+mn-lt"/>
                        </a:rPr>
                        <a:t>Introduce some lower-sodium products</a:t>
                      </a:r>
                    </a:p>
                    <a:p>
                      <a:pPr marL="120650" marR="0" lvl="0" indent="-120650" algn="l">
                        <a:lnSpc>
                          <a:spcPct val="100000"/>
                        </a:lnSpc>
                        <a:spcBef>
                          <a:spcPts val="0"/>
                        </a:spcBef>
                        <a:spcAft>
                          <a:spcPts val="400"/>
                        </a:spcAft>
                        <a:buFont typeface="Arial"/>
                        <a:buChar char="•"/>
                      </a:pPr>
                      <a:r>
                        <a:rPr lang="en-US" sz="1000" kern="1200" noProof="0">
                          <a:solidFill>
                            <a:srgbClr val="2B660F"/>
                          </a:solidFill>
                          <a:highlight>
                            <a:srgbClr val="4FE2F3"/>
                          </a:highlight>
                          <a:latin typeface="+mn-lt"/>
                          <a:ea typeface="+mn-ea"/>
                          <a:cs typeface="Leelawadee" panose="020B0502040204020203" pitchFamily="34" charset="-34"/>
                        </a:rPr>
                        <a:t>Goal: </a:t>
                      </a:r>
                      <a:r>
                        <a:rPr kumimoji="0" lang="en-US" sz="1050" b="0" i="0" u="none" strike="noStrike" kern="1200" cap="none" spc="0" normalizeH="0" baseline="0" noProof="0">
                          <a:ln>
                            <a:noFill/>
                          </a:ln>
                          <a:solidFill>
                            <a:srgbClr val="2B660F"/>
                          </a:solidFill>
                          <a:effectLst/>
                          <a:uLnTx/>
                          <a:uFillTx/>
                          <a:latin typeface="+mn-lt"/>
                        </a:rPr>
                        <a:t>Considering opportunities to reduce red colorants in menu items</a:t>
                      </a: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a:lnSpc>
                          <a:spcPct val="100000"/>
                        </a:lnSpc>
                        <a:spcBef>
                          <a:spcPts val="0"/>
                        </a:spcBef>
                        <a:spcAft>
                          <a:spcPts val="0"/>
                        </a:spcAft>
                        <a:buFont typeface="Arial"/>
                        <a:buNone/>
                      </a:pPr>
                      <a:r>
                        <a:rPr kumimoji="0" lang="en-GB" sz="1050" b="0" i="1" u="none" strike="noStrike" kern="1200" cap="none" spc="0" normalizeH="0" baseline="0" noProof="0">
                          <a:ln>
                            <a:noFill/>
                          </a:ln>
                          <a:solidFill>
                            <a:srgbClr val="2B660F"/>
                          </a:solidFill>
                          <a:effectLst/>
                          <a:uLnTx/>
                          <a:uFillTx/>
                          <a:latin typeface="+mn-lt"/>
                        </a:rPr>
                        <a:t>Not a focus area for the customer.</a:t>
                      </a:r>
                      <a:endParaRPr kumimoji="0" lang="en-US" sz="1050" b="0" i="1" u="none" strike="noStrike" kern="1200" cap="none" spc="0" normalizeH="0" baseline="0" noProof="0">
                        <a:ln>
                          <a:noFill/>
                        </a:ln>
                        <a:solidFill>
                          <a:srgbClr val="2B660F"/>
                        </a:solidFill>
                        <a:effectLst/>
                        <a:uLnTx/>
                        <a:uFillTx/>
                        <a:latin typeface="+mn-lt"/>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a:lnSpc>
                          <a:spcPct val="100000"/>
                        </a:lnSpc>
                        <a:spcBef>
                          <a:spcPts val="0"/>
                        </a:spcBef>
                        <a:spcAft>
                          <a:spcPts val="0"/>
                        </a:spcAft>
                        <a:buFont typeface="Arial"/>
                        <a:buNone/>
                      </a:pPr>
                      <a:r>
                        <a:rPr kumimoji="0" lang="en-GB" sz="1050" b="0" i="1" u="none" strike="noStrike" kern="1200" cap="none" spc="0" normalizeH="0" baseline="0" noProof="0">
                          <a:ln>
                            <a:noFill/>
                          </a:ln>
                          <a:solidFill>
                            <a:srgbClr val="2B660F"/>
                          </a:solidFill>
                          <a:effectLst/>
                          <a:uLnTx/>
                          <a:uFillTx/>
                          <a:latin typeface="+mn-lt"/>
                        </a:rPr>
                        <a:t>Not a focus area for the customer.</a:t>
                      </a:r>
                      <a:endParaRPr kumimoji="0" lang="en-US" sz="1050" b="0" i="1" u="none" strike="noStrike" kern="1200" cap="none" spc="0" normalizeH="0" baseline="0" noProof="0">
                        <a:ln>
                          <a:noFill/>
                        </a:ln>
                        <a:solidFill>
                          <a:srgbClr val="2B660F"/>
                        </a:solidFill>
                        <a:effectLst/>
                        <a:uLnTx/>
                        <a:uFillTx/>
                        <a:latin typeface="+mn-lt"/>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bl>
          </a:graphicData>
        </a:graphic>
      </p:graphicFrame>
      <p:pic>
        <p:nvPicPr>
          <p:cNvPr id="9" name="Picture 8" descr="A logo of a hand and a globe&#10;&#10;Description automatically generated">
            <a:extLst>
              <a:ext uri="{FF2B5EF4-FFF2-40B4-BE49-F238E27FC236}">
                <a16:creationId xmlns:a16="http://schemas.microsoft.com/office/drawing/2014/main" id="{9A12AFE4-A425-D9E9-D18A-58D22AB42E0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25147" y="1836221"/>
            <a:ext cx="536916" cy="583072"/>
          </a:xfrm>
          <a:prstGeom prst="rect">
            <a:avLst/>
          </a:prstGeom>
        </p:spPr>
      </p:pic>
    </p:spTree>
    <p:extLst>
      <p:ext uri="{BB962C8B-B14F-4D97-AF65-F5344CB8AC3E}">
        <p14:creationId xmlns:p14="http://schemas.microsoft.com/office/powerpoint/2010/main" val="5540119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50ADFF-7C95-1491-C3EC-0DFB00A40A4B}"/>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C7E6CA14-2C72-2483-B76B-D995F47FD482}"/>
              </a:ext>
            </a:extLst>
          </p:cNvPr>
          <p:cNvGraphicFramePr>
            <a:graphicFrameLocks/>
          </p:cNvGraphicFramePr>
          <p:nvPr>
            <p:custDataLst>
              <p:tags r:id="rId1"/>
            </p:custDataLst>
            <p:extLst>
              <p:ext uri="{D42A27DB-BD31-4B8C-83A1-F6EECF244321}">
                <p14:modId xmlns:p14="http://schemas.microsoft.com/office/powerpoint/2010/main" val="19334291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7" name="think-cell data - do not delete" hidden="1">
                        <a:extLst>
                          <a:ext uri="{FF2B5EF4-FFF2-40B4-BE49-F238E27FC236}">
                            <a16:creationId xmlns:a16="http://schemas.microsoft.com/office/drawing/2014/main" id="{C7E6CA14-2C72-2483-B76B-D995F47FD48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4FE02877-3FAE-6C2C-DE58-717FDF663A9A}"/>
              </a:ext>
            </a:extLst>
          </p:cNvPr>
          <p:cNvSpPr>
            <a:spLocks noGrp="1"/>
          </p:cNvSpPr>
          <p:nvPr>
            <p:ph type="title"/>
          </p:nvPr>
        </p:nvSpPr>
        <p:spPr>
          <a:xfrm>
            <a:off x="304798" y="246888"/>
            <a:ext cx="11585448" cy="969264"/>
          </a:xfrm>
        </p:spPr>
        <p:txBody>
          <a:bodyPr vert="horz" rIns="0"/>
          <a:lstStyle/>
          <a:p>
            <a:r>
              <a:rPr lang="en-US" sz="3000"/>
              <a:t>COMMONALITY BETWEEN APPLEBEE’S AND PEP+ FOCUS AREAS</a:t>
            </a:r>
            <a:br>
              <a:rPr lang="en-US"/>
            </a:br>
            <a:r>
              <a:rPr lang="en-US" sz="1800" i="1"/>
              <a:t>And how these focus areas align with pep+ pillars</a:t>
            </a:r>
          </a:p>
        </p:txBody>
      </p:sp>
      <p:sp>
        <p:nvSpPr>
          <p:cNvPr id="17" name="TextBox 16">
            <a:extLst>
              <a:ext uri="{FF2B5EF4-FFF2-40B4-BE49-F238E27FC236}">
                <a16:creationId xmlns:a16="http://schemas.microsoft.com/office/drawing/2014/main" id="{F4D76AB5-92EE-774C-EB1E-3643A70EFB0C}"/>
              </a:ext>
            </a:extLst>
          </p:cNvPr>
          <p:cNvSpPr txBox="1"/>
          <p:nvPr/>
        </p:nvSpPr>
        <p:spPr>
          <a:xfrm>
            <a:off x="7953374" y="6269189"/>
            <a:ext cx="3786189" cy="506261"/>
          </a:xfrm>
          <a:prstGeom prst="rect">
            <a:avLst/>
          </a:prstGeom>
          <a:solidFill>
            <a:srgbClr val="8EBC29"/>
          </a:solidFill>
        </p:spPr>
        <p:txBody>
          <a:bodyPr wrap="square" rtlCol="0" anchor="ctr">
            <a:noAutofit/>
          </a:bodyPr>
          <a:lstStyle/>
          <a:p>
            <a:pPr algn="ctr">
              <a:defRPr/>
            </a:pPr>
            <a:r>
              <a:rPr lang="en-US" sz="1050" i="1" kern="0">
                <a:solidFill>
                  <a:schemeClr val="bg1"/>
                </a:solidFill>
                <a:cs typeface="Leelawadee" panose="020B0502040204020203" pitchFamily="34" charset="-34"/>
              </a:rPr>
              <a:t>No common focus areas were identified across </a:t>
            </a:r>
          </a:p>
          <a:p>
            <a:pPr algn="ctr">
              <a:defRPr/>
            </a:pPr>
            <a:r>
              <a:rPr lang="en-US" sz="1050" i="1" kern="0">
                <a:solidFill>
                  <a:schemeClr val="bg1"/>
                </a:solidFill>
                <a:cs typeface="Leelawadee" panose="020B0502040204020203" pitchFamily="34" charset="-34"/>
              </a:rPr>
              <a:t>Positive Agriculture (PepsiCo) or Governance (Applebee’s).</a:t>
            </a:r>
          </a:p>
        </p:txBody>
      </p:sp>
      <p:sp>
        <p:nvSpPr>
          <p:cNvPr id="4" name="Rectangle: Top Corners Rounded 3">
            <a:extLst>
              <a:ext uri="{FF2B5EF4-FFF2-40B4-BE49-F238E27FC236}">
                <a16:creationId xmlns:a16="http://schemas.microsoft.com/office/drawing/2014/main" id="{C4DBD3F4-9983-F6EF-79BD-B363ABF6FFCA}"/>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able 4">
            <a:extLst>
              <a:ext uri="{FF2B5EF4-FFF2-40B4-BE49-F238E27FC236}">
                <a16:creationId xmlns:a16="http://schemas.microsoft.com/office/drawing/2014/main" id="{6B6EA3F5-A960-D7DD-2EEF-071C971A9116}"/>
              </a:ext>
            </a:extLst>
          </p:cNvPr>
          <p:cNvGraphicFramePr>
            <a:graphicFrameLocks noGrp="1"/>
          </p:cNvGraphicFramePr>
          <p:nvPr>
            <p:extLst>
              <p:ext uri="{D42A27DB-BD31-4B8C-83A1-F6EECF244321}">
                <p14:modId xmlns:p14="http://schemas.microsoft.com/office/powerpoint/2010/main" val="1003620605"/>
              </p:ext>
            </p:extLst>
          </p:nvPr>
        </p:nvGraphicFramePr>
        <p:xfrm>
          <a:off x="-7620" y="1148230"/>
          <a:ext cx="11986260" cy="5038893"/>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3332480">
                  <a:extLst>
                    <a:ext uri="{9D8B030D-6E8A-4147-A177-3AD203B41FA5}">
                      <a16:colId xmlns:a16="http://schemas.microsoft.com/office/drawing/2014/main" val="2382844442"/>
                    </a:ext>
                  </a:extLst>
                </a:gridCol>
                <a:gridCol w="3332480">
                  <a:extLst>
                    <a:ext uri="{9D8B030D-6E8A-4147-A177-3AD203B41FA5}">
                      <a16:colId xmlns:a16="http://schemas.microsoft.com/office/drawing/2014/main" val="957515009"/>
                    </a:ext>
                  </a:extLst>
                </a:gridCol>
                <a:gridCol w="3332480">
                  <a:extLst>
                    <a:ext uri="{9D8B030D-6E8A-4147-A177-3AD203B41FA5}">
                      <a16:colId xmlns:a16="http://schemas.microsoft.com/office/drawing/2014/main" val="2353111847"/>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ase" latinLnBrk="0" hangingPunct="1">
                        <a:lnSpc>
                          <a:spcPts val="1575"/>
                        </a:lnSpc>
                      </a:pPr>
                      <a:r>
                        <a:rPr lang="en-US" sz="1200" b="1" kern="1200" noProof="0">
                          <a:solidFill>
                            <a:schemeClr val="bg1"/>
                          </a:solidFill>
                          <a:latin typeface="+mn-lt"/>
                          <a:ea typeface="+mn-ea"/>
                          <a:cs typeface="Leelawadee" panose="020B0502040204020203" pitchFamily="34" charset="-34"/>
                        </a:rPr>
                        <a:t>Planet</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ase" latinLnBrk="0" hangingPunct="1">
                        <a:lnSpc>
                          <a:spcPts val="1575"/>
                        </a:lnSpc>
                      </a:pPr>
                      <a:r>
                        <a:rPr lang="en-US" sz="1200" b="1" kern="1200" noProof="0">
                          <a:solidFill>
                            <a:schemeClr val="bg1"/>
                          </a:solidFill>
                          <a:latin typeface="+mn-lt"/>
                          <a:ea typeface="+mn-ea"/>
                          <a:cs typeface="Leelawadee" panose="020B0502040204020203" pitchFamily="34" charset="-34"/>
                        </a:rPr>
                        <a:t>Food</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ase" latinLnBrk="0" hangingPunct="1">
                        <a:lnSpc>
                          <a:spcPts val="1575"/>
                        </a:lnSpc>
                      </a:pPr>
                      <a:r>
                        <a:rPr lang="en-US" sz="1200" b="1" kern="1200" noProof="0">
                          <a:solidFill>
                            <a:schemeClr val="bg1"/>
                          </a:solidFill>
                          <a:latin typeface="+mn-lt"/>
                          <a:ea typeface="+mn-ea"/>
                          <a:cs typeface="Leelawadee" panose="020B0502040204020203" pitchFamily="34" charset="-34"/>
                        </a:rPr>
                        <a:t>People</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4791370">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lvl="0" indent="-120650" algn="l">
                        <a:lnSpc>
                          <a:spcPct val="100000"/>
                        </a:lnSpc>
                        <a:buFont typeface="Arial" panose="020B0604020202020204" pitchFamily="34" charset="0"/>
                        <a:buChar char="•"/>
                        <a:tabLst>
                          <a:tab pos="57150" algn="l"/>
                        </a:tabLst>
                      </a:pPr>
                      <a:r>
                        <a:rPr lang="en-US" sz="1000" kern="1200" noProof="0">
                          <a:solidFill>
                            <a:srgbClr val="2B660F"/>
                          </a:solidFill>
                          <a:highlight>
                            <a:srgbClr val="4FE2F3"/>
                          </a:highlight>
                          <a:latin typeface="+mn-lt"/>
                          <a:ea typeface="+mn-ea"/>
                          <a:cs typeface="Leelawadee" panose="020B0502040204020203" pitchFamily="34" charset="-34"/>
                        </a:rPr>
                        <a:t>Goal: </a:t>
                      </a:r>
                      <a:r>
                        <a:rPr lang="en-US" sz="1050" b="0" i="0" noProof="0">
                          <a:solidFill>
                            <a:srgbClr val="2B660F"/>
                          </a:solidFill>
                          <a:effectLst/>
                          <a:latin typeface="+mn-lt"/>
                          <a:cs typeface="Leelawadee"/>
                        </a:rPr>
                        <a:t>Look to develop more sustainable and reduced packaging</a:t>
                      </a:r>
                      <a:endParaRPr kumimoji="0" lang="en-US" sz="1050" b="0" i="0" u="none" strike="noStrike" kern="1200" cap="none" spc="0" normalizeH="0" baseline="0" noProof="0">
                        <a:ln>
                          <a:noFill/>
                        </a:ln>
                        <a:solidFill>
                          <a:srgbClr val="2B660F"/>
                        </a:solidFill>
                        <a:effectLst/>
                        <a:uLnTx/>
                        <a:uFillTx/>
                        <a:latin typeface="+mn-lt"/>
                        <a:ea typeface="+mn-ea"/>
                        <a:cs typeface="+mn-cs"/>
                      </a:endParaRPr>
                    </a:p>
                    <a:p>
                      <a:pPr marL="290513" marR="0" lvl="1"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1050" b="1" i="0" u="none" strike="noStrike" kern="1200" cap="none" spc="0" normalizeH="0" baseline="0" noProof="0">
                          <a:ln>
                            <a:noFill/>
                          </a:ln>
                          <a:solidFill>
                            <a:srgbClr val="2B660F"/>
                          </a:solidFill>
                          <a:effectLst/>
                          <a:uLnTx/>
                          <a:uFillTx/>
                          <a:latin typeface="+mn-lt"/>
                          <a:ea typeface="+mn-ea"/>
                          <a:cs typeface="Leelawadee"/>
                        </a:rPr>
                        <a:t>pep+ alignment: For our primary plastic packaging in key packaging markets, achieve an average of 2% year-over-year reduction in our absolute tonnage of virgin plastics through 2030 </a:t>
                      </a:r>
                    </a:p>
                    <a:p>
                      <a:pPr marL="290513" marR="0" lvl="1"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1050" b="1" i="0" u="none" strike="noStrike" kern="1200" cap="none" spc="0" normalizeH="0" baseline="0" noProof="0">
                          <a:ln>
                            <a:noFill/>
                          </a:ln>
                          <a:solidFill>
                            <a:srgbClr val="2B660F"/>
                          </a:solidFill>
                          <a:effectLst/>
                          <a:uLnTx/>
                          <a:uFillTx/>
                          <a:latin typeface="+mn-lt"/>
                          <a:ea typeface="+mn-ea"/>
                          <a:cs typeface="Leelawadee"/>
                        </a:rPr>
                        <a:t>pep+ alignment: For our primary plastic packaging in key packaging markets, use 40% or greater recycled content in our plastic packaging by 2035 or sooner</a:t>
                      </a:r>
                    </a:p>
                    <a:p>
                      <a:pPr marL="290513" marR="0" lvl="1"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1050" b="1" i="0" u="none" strike="noStrike" kern="1200" cap="none" spc="0" normalizeH="0" baseline="0" noProof="0">
                          <a:ln>
                            <a:noFill/>
                          </a:ln>
                          <a:solidFill>
                            <a:srgbClr val="2B660F"/>
                          </a:solidFill>
                          <a:effectLst/>
                          <a:uLnTx/>
                          <a:uFillTx/>
                          <a:latin typeface="+mn-lt"/>
                          <a:ea typeface="+mn-ea"/>
                          <a:cs typeface="Leelawadee"/>
                        </a:rPr>
                        <a:t>pep+ alignment: Achieve 97% or greater reusable, recyclable, or compostable (RRC) packaging by design by 2030 in our primary and secondary packaging in our key packaging markets </a:t>
                      </a:r>
                      <a:endParaRPr lang="en-US" sz="1050" b="0" i="0" noProof="0">
                        <a:solidFill>
                          <a:srgbClr val="2B660F"/>
                        </a:solidFill>
                        <a:effectLst/>
                        <a:latin typeface="+mn-lt"/>
                        <a:cs typeface="Leelawadee"/>
                      </a:endParaRPr>
                    </a:p>
                    <a:p>
                      <a:pPr marL="120650" lvl="0" indent="-120650" algn="l">
                        <a:lnSpc>
                          <a:spcPct val="100000"/>
                        </a:lnSpc>
                        <a:spcBef>
                          <a:spcPts val="400"/>
                        </a:spcBef>
                        <a:buFont typeface="Arial" panose="020B0604020202020204" pitchFamily="34" charset="0"/>
                        <a:buChar char="•"/>
                      </a:pPr>
                      <a:r>
                        <a:rPr lang="en-US" sz="1000" kern="1200" noProof="0">
                          <a:solidFill>
                            <a:srgbClr val="2B660F"/>
                          </a:solidFill>
                          <a:highlight>
                            <a:srgbClr val="4FE2F3"/>
                          </a:highlight>
                          <a:latin typeface="+mn-lt"/>
                          <a:ea typeface="+mn-ea"/>
                          <a:cs typeface="Leelawadee" panose="020B0502040204020203" pitchFamily="34" charset="-34"/>
                        </a:rPr>
                        <a:t>Goal: </a:t>
                      </a:r>
                      <a:r>
                        <a:rPr lang="en-US" sz="1050" b="0" i="0" noProof="0">
                          <a:solidFill>
                            <a:srgbClr val="2B660F"/>
                          </a:solidFill>
                          <a:effectLst/>
                          <a:latin typeface="+mn-lt"/>
                          <a:cs typeface="Leelawadee"/>
                        </a:rPr>
                        <a:t>Collaborate with franchisees to monitor and reduce use of water, which is vital for restaurant operations</a:t>
                      </a:r>
                      <a:endParaRPr kumimoji="0" lang="en-US" sz="1050" b="1" i="0" u="none" strike="noStrike" kern="1200" cap="none" spc="0" normalizeH="0" baseline="0" noProof="0">
                        <a:ln>
                          <a:noFill/>
                        </a:ln>
                        <a:solidFill>
                          <a:srgbClr val="2B660F"/>
                        </a:solidFill>
                        <a:effectLst/>
                        <a:uLnTx/>
                        <a:uFillTx/>
                        <a:latin typeface="+mn-lt"/>
                        <a:ea typeface="+mn-ea"/>
                        <a:cs typeface="Leelawadee"/>
                      </a:endParaRPr>
                    </a:p>
                    <a:p>
                      <a:pPr marL="290513" marR="0" lvl="1"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1050" b="1" i="0" u="none" strike="noStrike" kern="1200" cap="none" spc="0" normalizeH="0" baseline="0" noProof="0">
                          <a:ln>
                            <a:noFill/>
                          </a:ln>
                          <a:solidFill>
                            <a:srgbClr val="2B660F"/>
                          </a:solidFill>
                          <a:effectLst/>
                          <a:uLnTx/>
                          <a:uFillTx/>
                          <a:latin typeface="+mn-lt"/>
                          <a:ea typeface="+mn-ea"/>
                          <a:cs typeface="Leelawadee"/>
                        </a:rPr>
                        <a:t>pep+ alignment: Reach average water-use efficiency ratios of 1.4 liters/liter of production in beverages sites and 1.7 liters/kilogram of production in convenient foods sites for 100% of high water-risk PepsiCo and franchise bottler manufacturing facilities by 2030</a:t>
                      </a:r>
                      <a:endParaRPr lang="en-US" sz="1050" b="0" i="0" noProof="0">
                        <a:solidFill>
                          <a:srgbClr val="2B660F"/>
                        </a:solidFill>
                        <a:effectLst/>
                        <a:latin typeface="+mn-lt"/>
                        <a:cs typeface="Leelawadee"/>
                      </a:endParaRP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lgn="ctr">
                        <a:lnSpc>
                          <a:spcPct val="100000"/>
                        </a:lnSpc>
                        <a:buFont typeface="Arial"/>
                        <a:buNone/>
                      </a:pPr>
                      <a:r>
                        <a:rPr kumimoji="0" lang="en-US" sz="1050" b="0" i="1" u="none" strike="noStrike" kern="1200" cap="none" spc="0" normalizeH="0" baseline="0" noProof="0">
                          <a:ln>
                            <a:noFill/>
                          </a:ln>
                          <a:solidFill>
                            <a:srgbClr val="2B660F"/>
                          </a:solidFill>
                          <a:effectLst/>
                          <a:uLnTx/>
                          <a:uFillTx/>
                          <a:latin typeface="+mn-lt"/>
                          <a:ea typeface="+mn-ea"/>
                          <a:cs typeface="Leelawadee"/>
                        </a:rPr>
                        <a:t>No commonalities.</a:t>
                      </a:r>
                      <a:endParaRPr kumimoji="0" lang="en-US" sz="1050" b="1" i="1" u="none" strike="noStrike" kern="1200" cap="none" spc="0" normalizeH="0" baseline="0" noProof="0">
                        <a:ln>
                          <a:noFill/>
                        </a:ln>
                        <a:solidFill>
                          <a:srgbClr val="2B660F"/>
                        </a:solidFill>
                        <a:effectLst/>
                        <a:uLnTx/>
                        <a:uFillTx/>
                        <a:latin typeface="+mn-lt"/>
                        <a:ea typeface="+mn-ea"/>
                        <a:cs typeface="Leelawadee"/>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lvl="0" indent="-120650" algn="l">
                        <a:lnSpc>
                          <a:spcPct val="100000"/>
                        </a:lnSpc>
                        <a:buFont typeface="Arial"/>
                        <a:buChar char="•"/>
                        <a:tabLst/>
                      </a:pPr>
                      <a:r>
                        <a:rPr lang="en-US" sz="1000" kern="1200" noProof="0">
                          <a:solidFill>
                            <a:srgbClr val="2B660F"/>
                          </a:solidFill>
                          <a:highlight>
                            <a:srgbClr val="4FE2F3"/>
                          </a:highlight>
                          <a:latin typeface="+mn-lt"/>
                          <a:ea typeface="+mn-ea"/>
                          <a:cs typeface="Leelawadee" panose="020B0502040204020203" pitchFamily="34" charset="-34"/>
                        </a:rPr>
                        <a:t>Goal: </a:t>
                      </a:r>
                      <a:r>
                        <a:rPr lang="en-US" sz="1050" b="0" i="0" u="none" strike="noStrike" noProof="0">
                          <a:solidFill>
                            <a:srgbClr val="2B660F"/>
                          </a:solidFill>
                          <a:effectLst/>
                          <a:latin typeface="+mn-lt"/>
                        </a:rPr>
                        <a:t>Dedicate time and resources to combat food insecurity and support child well-being</a:t>
                      </a:r>
                      <a:endParaRPr kumimoji="0" lang="en-US" sz="1050" b="0" i="0" u="none" strike="noStrike" kern="1200" cap="none" spc="0" normalizeH="0" baseline="0" noProof="0">
                        <a:ln>
                          <a:noFill/>
                        </a:ln>
                        <a:solidFill>
                          <a:srgbClr val="2B660F"/>
                        </a:solidFill>
                        <a:effectLst/>
                        <a:uLnTx/>
                        <a:uFillTx/>
                        <a:latin typeface="+mn-lt"/>
                        <a:ea typeface="+mn-ea"/>
                        <a:cs typeface="+mn-cs"/>
                      </a:endParaRPr>
                    </a:p>
                    <a:p>
                      <a:pPr marL="290513" marR="0" lvl="1"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1050" b="1" i="0" u="none" strike="noStrike" kern="1200" cap="none" spc="0" normalizeH="0" baseline="0" noProof="0">
                          <a:ln>
                            <a:noFill/>
                          </a:ln>
                          <a:solidFill>
                            <a:srgbClr val="2B660F"/>
                          </a:solidFill>
                          <a:effectLst/>
                          <a:uLnTx/>
                          <a:uFillTx/>
                          <a:latin typeface="+mn-lt"/>
                          <a:ea typeface="+mn-ea"/>
                          <a:cs typeface="Leelawadee"/>
                        </a:rPr>
                        <a:t>pep+ alignment: Partner with communities to advance food security and make nutritious food accessible to 50 million people</a:t>
                      </a: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bl>
          </a:graphicData>
        </a:graphic>
      </p:graphicFrame>
      <p:pic>
        <p:nvPicPr>
          <p:cNvPr id="8" name="Picture 7" descr="A logo of a company&#10;&#10;AI-generated content may be incorrect.">
            <a:extLst>
              <a:ext uri="{FF2B5EF4-FFF2-40B4-BE49-F238E27FC236}">
                <a16:creationId xmlns:a16="http://schemas.microsoft.com/office/drawing/2014/main" id="{4F158525-D4AF-4B7C-31F0-B542901BC507}"/>
              </a:ext>
            </a:extLst>
          </p:cNvPr>
          <p:cNvPicPr>
            <a:picLocks noChangeAspect="1"/>
          </p:cNvPicPr>
          <p:nvPr/>
        </p:nvPicPr>
        <p:blipFill>
          <a:blip r:embed="rId6"/>
          <a:stretch>
            <a:fillRect/>
          </a:stretch>
        </p:blipFill>
        <p:spPr>
          <a:xfrm>
            <a:off x="10604500" y="295690"/>
            <a:ext cx="1282701" cy="646581"/>
          </a:xfrm>
          <a:prstGeom prst="rect">
            <a:avLst/>
          </a:prstGeom>
        </p:spPr>
      </p:pic>
      <p:pic>
        <p:nvPicPr>
          <p:cNvPr id="10" name="Picture 9" descr="A blue and green windmill with green arrows&#10;&#10;Description automatically generated">
            <a:extLst>
              <a:ext uri="{FF2B5EF4-FFF2-40B4-BE49-F238E27FC236}">
                <a16:creationId xmlns:a16="http://schemas.microsoft.com/office/drawing/2014/main" id="{97CE3AFC-8853-6613-6911-BC5261B39DE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spTree>
    <p:extLst>
      <p:ext uri="{BB962C8B-B14F-4D97-AF65-F5344CB8AC3E}">
        <p14:creationId xmlns:p14="http://schemas.microsoft.com/office/powerpoint/2010/main" val="30967378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C53B6F-5590-DD6A-26FB-EDED5A7ED49E}"/>
            </a:ext>
          </a:extLst>
        </p:cNvPr>
        <p:cNvGrpSpPr/>
        <p:nvPr/>
      </p:nvGrpSpPr>
      <p:grpSpPr>
        <a:xfrm>
          <a:off x="0" y="0"/>
          <a:ext cx="0" cy="0"/>
          <a:chOff x="0" y="0"/>
          <a:chExt cx="0" cy="0"/>
        </a:xfrm>
      </p:grpSpPr>
      <p:graphicFrame>
        <p:nvGraphicFramePr>
          <p:cNvPr id="11" name="think-cell data - do not delete" hidden="1">
            <a:extLst>
              <a:ext uri="{FF2B5EF4-FFF2-40B4-BE49-F238E27FC236}">
                <a16:creationId xmlns:a16="http://schemas.microsoft.com/office/drawing/2014/main" id="{872ED6CD-8641-048E-5306-B19536B2DD47}"/>
              </a:ext>
            </a:extLst>
          </p:cNvPr>
          <p:cNvGraphicFramePr>
            <a:graphicFrameLocks/>
          </p:cNvGraphicFramePr>
          <p:nvPr>
            <p:custDataLst>
              <p:tags r:id="rId1"/>
            </p:custDataLst>
            <p:extLst>
              <p:ext uri="{D42A27DB-BD31-4B8C-83A1-F6EECF244321}">
                <p14:modId xmlns:p14="http://schemas.microsoft.com/office/powerpoint/2010/main" val="20992647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11" name="think-cell data - do not delete" hidden="1">
                        <a:extLst>
                          <a:ext uri="{FF2B5EF4-FFF2-40B4-BE49-F238E27FC236}">
                            <a16:creationId xmlns:a16="http://schemas.microsoft.com/office/drawing/2014/main" id="{872ED6CD-8641-048E-5306-B19536B2DD4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Title 4">
            <a:extLst>
              <a:ext uri="{FF2B5EF4-FFF2-40B4-BE49-F238E27FC236}">
                <a16:creationId xmlns:a16="http://schemas.microsoft.com/office/drawing/2014/main" id="{8AD9494F-1CB6-D4DE-D988-0EF2901A8398}"/>
              </a:ext>
            </a:extLst>
          </p:cNvPr>
          <p:cNvSpPr>
            <a:spLocks noGrp="1"/>
          </p:cNvSpPr>
          <p:nvPr>
            <p:ph type="title"/>
          </p:nvPr>
        </p:nvSpPr>
        <p:spPr>
          <a:xfrm>
            <a:off x="304798" y="246888"/>
            <a:ext cx="11585448" cy="969264"/>
          </a:xfrm>
        </p:spPr>
        <p:txBody>
          <a:bodyPr vert="horz" rIns="0"/>
          <a:lstStyle/>
          <a:p>
            <a:r>
              <a:rPr lang="en-US" sz="3000"/>
              <a:t>COMMONALITY BETWEEN APPLEBEE’S AND PEP+ FOCUS AREAS</a:t>
            </a:r>
            <a:br>
              <a:rPr lang="en-US" sz="3000"/>
            </a:br>
            <a:r>
              <a:rPr lang="en-US" sz="1800" i="1"/>
              <a:t>And how these focus areas align with pep+ pillars</a:t>
            </a:r>
          </a:p>
        </p:txBody>
      </p:sp>
      <p:sp>
        <p:nvSpPr>
          <p:cNvPr id="14" name="TextBox 13">
            <a:extLst>
              <a:ext uri="{FF2B5EF4-FFF2-40B4-BE49-F238E27FC236}">
                <a16:creationId xmlns:a16="http://schemas.microsoft.com/office/drawing/2014/main" id="{B36FFAC2-FB67-6433-3FD3-FC3E39597526}"/>
              </a:ext>
            </a:extLst>
          </p:cNvPr>
          <p:cNvSpPr txBox="1"/>
          <p:nvPr/>
        </p:nvSpPr>
        <p:spPr>
          <a:xfrm>
            <a:off x="7953374" y="6269189"/>
            <a:ext cx="3786189" cy="506261"/>
          </a:xfrm>
          <a:prstGeom prst="rect">
            <a:avLst/>
          </a:prstGeom>
          <a:solidFill>
            <a:srgbClr val="8EBC29"/>
          </a:solidFill>
        </p:spPr>
        <p:txBody>
          <a:bodyPr wrap="square" rtlCol="0" anchor="ctr">
            <a:noAutofit/>
          </a:bodyPr>
          <a:lstStyle/>
          <a:p>
            <a:pPr lvl="0" algn="ctr">
              <a:defRPr/>
            </a:pPr>
            <a:r>
              <a:rPr lang="en-US" sz="1050" i="1" kern="0">
                <a:solidFill>
                  <a:schemeClr val="bg1"/>
                </a:solidFill>
                <a:cs typeface="Leelawadee" panose="020B0502040204020203" pitchFamily="34" charset="-34"/>
              </a:rPr>
              <a:t>No common focus areas were identified across </a:t>
            </a:r>
          </a:p>
          <a:p>
            <a:pPr lvl="0" algn="ctr">
              <a:defRPr/>
            </a:pPr>
            <a:r>
              <a:rPr lang="en-US" sz="1050" i="1" kern="0">
                <a:solidFill>
                  <a:schemeClr val="bg1"/>
                </a:solidFill>
                <a:cs typeface="Leelawadee" panose="020B0502040204020203" pitchFamily="34" charset="-34"/>
              </a:rPr>
              <a:t>Positive Agriculture (PepsiCo) or Governance (Applebee’s).</a:t>
            </a:r>
          </a:p>
        </p:txBody>
      </p:sp>
      <p:sp>
        <p:nvSpPr>
          <p:cNvPr id="2" name="Rectangle: Top Corners Rounded 1">
            <a:extLst>
              <a:ext uri="{FF2B5EF4-FFF2-40B4-BE49-F238E27FC236}">
                <a16:creationId xmlns:a16="http://schemas.microsoft.com/office/drawing/2014/main" id="{AFB6DF37-6AD9-491E-46D8-967BBD8D9438}"/>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4">
            <a:extLst>
              <a:ext uri="{FF2B5EF4-FFF2-40B4-BE49-F238E27FC236}">
                <a16:creationId xmlns:a16="http://schemas.microsoft.com/office/drawing/2014/main" id="{4FA4DD78-D5FD-84F5-F880-75B5D354E3F2}"/>
              </a:ext>
            </a:extLst>
          </p:cNvPr>
          <p:cNvGraphicFramePr>
            <a:graphicFrameLocks noGrp="1"/>
          </p:cNvGraphicFramePr>
          <p:nvPr>
            <p:extLst>
              <p:ext uri="{D42A27DB-BD31-4B8C-83A1-F6EECF244321}">
                <p14:modId xmlns:p14="http://schemas.microsoft.com/office/powerpoint/2010/main" val="3527744573"/>
              </p:ext>
            </p:extLst>
          </p:nvPr>
        </p:nvGraphicFramePr>
        <p:xfrm>
          <a:off x="-7620" y="1148230"/>
          <a:ext cx="11986260" cy="5038893"/>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3332480">
                  <a:extLst>
                    <a:ext uri="{9D8B030D-6E8A-4147-A177-3AD203B41FA5}">
                      <a16:colId xmlns:a16="http://schemas.microsoft.com/office/drawing/2014/main" val="2382844442"/>
                    </a:ext>
                  </a:extLst>
                </a:gridCol>
                <a:gridCol w="3332480">
                  <a:extLst>
                    <a:ext uri="{9D8B030D-6E8A-4147-A177-3AD203B41FA5}">
                      <a16:colId xmlns:a16="http://schemas.microsoft.com/office/drawing/2014/main" val="957515009"/>
                    </a:ext>
                  </a:extLst>
                </a:gridCol>
                <a:gridCol w="3332480">
                  <a:extLst>
                    <a:ext uri="{9D8B030D-6E8A-4147-A177-3AD203B41FA5}">
                      <a16:colId xmlns:a16="http://schemas.microsoft.com/office/drawing/2014/main" val="2353111847"/>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ase" latinLnBrk="0" hangingPunct="1">
                        <a:lnSpc>
                          <a:spcPts val="1575"/>
                        </a:lnSpc>
                      </a:pPr>
                      <a:r>
                        <a:rPr lang="en-US" sz="1200" b="1" kern="1200" noProof="0">
                          <a:solidFill>
                            <a:schemeClr val="bg1"/>
                          </a:solidFill>
                          <a:latin typeface="+mn-lt"/>
                          <a:ea typeface="+mn-ea"/>
                          <a:cs typeface="Leelawadee" panose="020B0502040204020203" pitchFamily="34" charset="-34"/>
                        </a:rPr>
                        <a:t>Planet</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ase" latinLnBrk="0" hangingPunct="1">
                        <a:lnSpc>
                          <a:spcPts val="1575"/>
                        </a:lnSpc>
                      </a:pPr>
                      <a:r>
                        <a:rPr lang="en-US" sz="1200" b="1" kern="1200" noProof="0">
                          <a:solidFill>
                            <a:schemeClr val="bg1"/>
                          </a:solidFill>
                          <a:latin typeface="+mn-lt"/>
                          <a:ea typeface="+mn-ea"/>
                          <a:cs typeface="Leelawadee" panose="020B0502040204020203" pitchFamily="34" charset="-34"/>
                        </a:rPr>
                        <a:t>Food</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ase" latinLnBrk="0" hangingPunct="1">
                        <a:lnSpc>
                          <a:spcPts val="1575"/>
                        </a:lnSpc>
                      </a:pPr>
                      <a:r>
                        <a:rPr lang="en-US" sz="1200" b="1" kern="1200" noProof="0">
                          <a:solidFill>
                            <a:schemeClr val="bg1"/>
                          </a:solidFill>
                          <a:latin typeface="+mn-lt"/>
                          <a:ea typeface="+mn-ea"/>
                          <a:cs typeface="Leelawadee" panose="020B0502040204020203" pitchFamily="34" charset="-34"/>
                        </a:rPr>
                        <a:t>People</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4791370">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922F11"/>
                          </a:solidFill>
                          <a:latin typeface="+mj-lt"/>
                          <a:ea typeface="+mn-ea"/>
                          <a:cs typeface="Leelawadee"/>
                        </a:rPr>
                        <a:t>POSITIVE</a:t>
                      </a:r>
                      <a:br>
                        <a:rPr lang="en-US" sz="1400" kern="1200">
                          <a:solidFill>
                            <a:srgbClr val="922F11"/>
                          </a:solidFill>
                          <a:latin typeface="+mj-lt"/>
                          <a:ea typeface="+mn-ea"/>
                          <a:cs typeface="Leelawadee"/>
                        </a:rPr>
                      </a:br>
                      <a:r>
                        <a:rPr lang="en-US" sz="1400" kern="1200">
                          <a:solidFill>
                            <a:srgbClr val="922F11"/>
                          </a:solidFill>
                          <a:latin typeface="+mj-lt"/>
                          <a:ea typeface="+mn-ea"/>
                          <a:cs typeface="Leelawadee"/>
                        </a:rPr>
                        <a:t>CHOICES</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E6D27"/>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lang="en-US" sz="1000" b="0" i="1" u="none" strike="noStrike" kern="1200" cap="none" spc="0" normalizeH="0" baseline="0" noProof="0">
                          <a:ln>
                            <a:noFill/>
                          </a:ln>
                          <a:solidFill>
                            <a:srgbClr val="2B660F"/>
                          </a:solidFill>
                          <a:effectLst/>
                          <a:uLnTx/>
                          <a:uFillTx/>
                          <a:latin typeface="+mn-lt"/>
                        </a:rPr>
                        <a:t>No commonalities.</a:t>
                      </a:r>
                      <a:endParaRPr kumimoji="0" lang="en-US" sz="1000" i="1" noProof="0">
                        <a:solidFill>
                          <a:srgbClr val="2B660F"/>
                        </a:solidFill>
                        <a:latin typeface="+mn-lt"/>
                      </a:endParaRP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marR="0" lvl="0" indent="-120650" algn="l" defTabSz="914400" rtl="0" eaLnBrk="1" fontAlgn="auto" latinLnBrk="0" hangingPunct="1">
                        <a:lnSpc>
                          <a:spcPct val="100000"/>
                        </a:lnSpc>
                        <a:spcBef>
                          <a:spcPts val="0"/>
                        </a:spcBef>
                        <a:spcAft>
                          <a:spcPts val="0"/>
                        </a:spcAft>
                        <a:buClrTx/>
                        <a:buSzTx/>
                        <a:buFont typeface="Arial"/>
                        <a:buChar char="•"/>
                        <a:tabLst>
                          <a:tab pos="111125" algn="l"/>
                        </a:tabLst>
                        <a:defRPr/>
                      </a:pPr>
                      <a:r>
                        <a:rPr lang="en-US" sz="1000" kern="1200" noProof="0">
                          <a:solidFill>
                            <a:srgbClr val="2B660F"/>
                          </a:solidFill>
                          <a:highlight>
                            <a:srgbClr val="4FE2F3"/>
                          </a:highlight>
                          <a:latin typeface="+mn-lt"/>
                          <a:ea typeface="+mn-ea"/>
                          <a:cs typeface="Leelawadee" panose="020B0502040204020203" pitchFamily="34" charset="-34"/>
                        </a:rPr>
                        <a:t>Goal: </a:t>
                      </a:r>
                      <a:r>
                        <a:rPr lang="en-US" sz="1000" b="0" i="0" u="none" strike="noStrike" noProof="0">
                          <a:solidFill>
                            <a:srgbClr val="2B660F"/>
                          </a:solidFill>
                          <a:effectLst/>
                          <a:latin typeface="+mn-lt"/>
                        </a:rPr>
                        <a:t>Serving safe, honest-to-goodness food</a:t>
                      </a:r>
                      <a:endParaRPr kumimoji="0" lang="en-US" sz="1000" b="1" i="0" u="none" strike="noStrike" kern="1200" cap="none" spc="0" normalizeH="0" baseline="0" noProof="0">
                        <a:ln>
                          <a:noFill/>
                        </a:ln>
                        <a:solidFill>
                          <a:srgbClr val="2B660F"/>
                        </a:solidFill>
                        <a:effectLst/>
                        <a:uLnTx/>
                        <a:uFillTx/>
                        <a:latin typeface="+mn-lt"/>
                        <a:ea typeface="+mn-ea"/>
                        <a:cs typeface="Leelawadee"/>
                      </a:endParaRPr>
                    </a:p>
                    <a:p>
                      <a:pPr marL="290513" marR="0" lvl="1" indent="-171450" algn="l" defTabSz="914400" rtl="0" eaLnBrk="1" fontAlgn="auto" latinLnBrk="0" hangingPunct="1">
                        <a:lnSpc>
                          <a:spcPct val="100000"/>
                        </a:lnSpc>
                        <a:spcBef>
                          <a:spcPts val="400"/>
                        </a:spcBef>
                        <a:spcAft>
                          <a:spcPts val="0"/>
                        </a:spcAft>
                        <a:buClrTx/>
                        <a:buSzTx/>
                        <a:buFont typeface="Wingdings" pitchFamily="2" charset="2"/>
                        <a:buChar char="Ø"/>
                        <a:tabLst/>
                        <a:defRPr/>
                      </a:pPr>
                      <a:r>
                        <a:rPr kumimoji="0" lang="en-US" sz="1000" b="1" i="0" u="none" strike="noStrike" kern="1200" cap="none" spc="0" normalizeH="0" baseline="0" noProof="0">
                          <a:ln>
                            <a:noFill/>
                          </a:ln>
                          <a:solidFill>
                            <a:srgbClr val="2B660F"/>
                          </a:solidFill>
                          <a:effectLst/>
                          <a:uLnTx/>
                          <a:uFillTx/>
                          <a:latin typeface="+mn-lt"/>
                          <a:ea typeface="+mn-ea"/>
                          <a:cs typeface="Leelawadee"/>
                        </a:rPr>
                        <a:t>pep+ alignment: Continue to inspire positive choices by raising the bar to improve the nutritional profile of our products.</a:t>
                      </a:r>
                      <a:endParaRPr lang="en-US" sz="1000" b="0" i="0" u="none" strike="noStrike" kern="1200" cap="none" spc="0" normalizeH="0" baseline="0" noProof="0">
                        <a:ln>
                          <a:noFill/>
                        </a:ln>
                        <a:solidFill>
                          <a:srgbClr val="2B660F"/>
                        </a:solidFill>
                        <a:effectLst/>
                        <a:uLnTx/>
                        <a:uFillTx/>
                        <a:latin typeface="+mn-lt"/>
                      </a:endParaRPr>
                    </a:p>
                    <a:p>
                      <a:pPr marL="120650" marR="0" lvl="0" indent="-120650" algn="l">
                        <a:lnSpc>
                          <a:spcPct val="100000"/>
                        </a:lnSpc>
                        <a:spcBef>
                          <a:spcPts val="1000"/>
                        </a:spcBef>
                        <a:spcAft>
                          <a:spcPts val="0"/>
                        </a:spcAft>
                        <a:buFont typeface="Arial"/>
                        <a:buChar char="•"/>
                      </a:pPr>
                      <a:r>
                        <a:rPr lang="en-US" sz="1000" kern="1200" noProof="0">
                          <a:solidFill>
                            <a:srgbClr val="2B660F"/>
                          </a:solidFill>
                          <a:highlight>
                            <a:srgbClr val="4FE2F3"/>
                          </a:highlight>
                          <a:latin typeface="+mn-lt"/>
                          <a:ea typeface="+mn-ea"/>
                          <a:cs typeface="Leelawadee" panose="020B0502040204020203" pitchFamily="34" charset="-34"/>
                        </a:rPr>
                        <a:t>Goal: </a:t>
                      </a:r>
                      <a:r>
                        <a:rPr lang="en-US" sz="1000" b="0" i="0" u="none" strike="noStrike" kern="1200" cap="none" spc="0" normalizeH="0" baseline="0" noProof="0">
                          <a:ln>
                            <a:noFill/>
                          </a:ln>
                          <a:solidFill>
                            <a:srgbClr val="2B660F"/>
                          </a:solidFill>
                          <a:effectLst/>
                          <a:uLnTx/>
                          <a:uFillTx/>
                          <a:latin typeface="+mn-lt"/>
                        </a:rPr>
                        <a:t>Offer menu items that have vegetarian options and prioritize health</a:t>
                      </a:r>
                      <a:endParaRPr kumimoji="0" lang="en-US" sz="1000" b="1" i="0" u="none" strike="noStrike" kern="1200" cap="none" spc="0" normalizeH="0" baseline="0" noProof="0">
                        <a:ln>
                          <a:noFill/>
                        </a:ln>
                        <a:solidFill>
                          <a:srgbClr val="2B660F"/>
                        </a:solidFill>
                        <a:effectLst/>
                        <a:uLnTx/>
                        <a:uFillTx/>
                        <a:latin typeface="+mn-lt"/>
                        <a:ea typeface="+mn-ea"/>
                        <a:cs typeface="Leelawadee"/>
                      </a:endParaRPr>
                    </a:p>
                    <a:p>
                      <a:pPr marL="290513" marR="0" lvl="1" indent="-171450" algn="l" defTabSz="914400" rtl="0" eaLnBrk="1" fontAlgn="auto" latinLnBrk="0" hangingPunct="1">
                        <a:lnSpc>
                          <a:spcPct val="100000"/>
                        </a:lnSpc>
                        <a:spcBef>
                          <a:spcPts val="400"/>
                        </a:spcBef>
                        <a:spcAft>
                          <a:spcPts val="0"/>
                        </a:spcAft>
                        <a:buClrTx/>
                        <a:buSzTx/>
                        <a:buFont typeface="Wingdings" pitchFamily="2" charset="2"/>
                        <a:buChar char="Ø"/>
                        <a:tabLst/>
                        <a:defRPr/>
                      </a:pPr>
                      <a:r>
                        <a:rPr kumimoji="0" lang="en-US" sz="1000" b="1" i="0" u="none" strike="noStrike" kern="1200" cap="none" spc="0" normalizeH="0" baseline="0" noProof="0">
                          <a:ln>
                            <a:noFill/>
                          </a:ln>
                          <a:solidFill>
                            <a:srgbClr val="2B660F"/>
                          </a:solidFill>
                          <a:effectLst/>
                          <a:uLnTx/>
                          <a:uFillTx/>
                          <a:latin typeface="+mn-lt"/>
                          <a:ea typeface="+mn-ea"/>
                          <a:cs typeface="Leelawadee"/>
                        </a:rPr>
                        <a:t>pep+ alignment: Increase diverse ingredients: Use more diverse ingredients such as legumes, whole grains, plant-based proteins, fruits and vegetables and nuts and seeds to deliver 145 billion portions of diverse ingredients annually in global convenient foods portfolio by 2030 </a:t>
                      </a:r>
                      <a:endParaRPr lang="en-US" sz="1000" b="0" i="0" u="none" strike="noStrike" kern="1200" cap="none" spc="0" normalizeH="0" baseline="0" noProof="0">
                        <a:ln>
                          <a:noFill/>
                        </a:ln>
                        <a:solidFill>
                          <a:srgbClr val="2B660F"/>
                        </a:solidFill>
                        <a:effectLst/>
                        <a:uLnTx/>
                        <a:uFillTx/>
                        <a:latin typeface="+mn-lt"/>
                      </a:endParaRPr>
                    </a:p>
                    <a:p>
                      <a:pPr marL="120650" marR="0" lvl="0" indent="-120650" algn="l" defTabSz="914400" rtl="0" eaLnBrk="1" fontAlgn="auto" latinLnBrk="0" hangingPunct="1">
                        <a:lnSpc>
                          <a:spcPct val="100000"/>
                        </a:lnSpc>
                        <a:spcBef>
                          <a:spcPts val="1000"/>
                        </a:spcBef>
                        <a:spcAft>
                          <a:spcPts val="0"/>
                        </a:spcAft>
                        <a:buClrTx/>
                        <a:buSzTx/>
                        <a:buFont typeface="Arial"/>
                        <a:buChar char="•"/>
                        <a:tabLst/>
                        <a:defRPr/>
                      </a:pPr>
                      <a:r>
                        <a:rPr lang="en-US" sz="1000" kern="1200" noProof="0">
                          <a:solidFill>
                            <a:srgbClr val="2B660F"/>
                          </a:solidFill>
                          <a:highlight>
                            <a:srgbClr val="4FE2F3"/>
                          </a:highlight>
                          <a:latin typeface="+mn-lt"/>
                          <a:ea typeface="+mn-ea"/>
                          <a:cs typeface="Leelawadee" panose="020B0502040204020203" pitchFamily="34" charset="-34"/>
                        </a:rPr>
                        <a:t>Goal: </a:t>
                      </a:r>
                      <a:r>
                        <a:rPr kumimoji="0" lang="en-US" sz="1000" b="0" i="0" u="none" strike="noStrike" kern="1200" cap="none" spc="0" normalizeH="0" baseline="0" noProof="0">
                          <a:ln>
                            <a:noFill/>
                          </a:ln>
                          <a:solidFill>
                            <a:srgbClr val="2B660F"/>
                          </a:solidFill>
                          <a:effectLst/>
                          <a:uLnTx/>
                          <a:uFillTx/>
                          <a:latin typeface="+mn-lt"/>
                        </a:rPr>
                        <a:t>Introduce some lower-sodium products</a:t>
                      </a:r>
                      <a:endParaRPr kumimoji="0" lang="en-US" sz="1000" b="1" i="0" u="none" strike="noStrike" kern="1200" cap="none" spc="0" normalizeH="0" baseline="0" noProof="0">
                        <a:ln>
                          <a:noFill/>
                        </a:ln>
                        <a:solidFill>
                          <a:srgbClr val="2B660F"/>
                        </a:solidFill>
                        <a:effectLst/>
                        <a:uLnTx/>
                        <a:uFillTx/>
                        <a:latin typeface="+mn-lt"/>
                        <a:ea typeface="+mn-ea"/>
                        <a:cs typeface="Leelawadee"/>
                      </a:endParaRPr>
                    </a:p>
                    <a:p>
                      <a:pPr marL="290513" marR="0" lvl="1" indent="-171450" algn="l" defTabSz="914400" rtl="0" eaLnBrk="1" fontAlgn="auto" latinLnBrk="0" hangingPunct="1">
                        <a:lnSpc>
                          <a:spcPct val="100000"/>
                        </a:lnSpc>
                        <a:spcBef>
                          <a:spcPts val="400"/>
                        </a:spcBef>
                        <a:spcAft>
                          <a:spcPts val="0"/>
                        </a:spcAft>
                        <a:buClrTx/>
                        <a:buSzTx/>
                        <a:buFont typeface="Wingdings" pitchFamily="2" charset="2"/>
                        <a:buChar char="Ø"/>
                        <a:tabLst/>
                        <a:defRPr/>
                      </a:pPr>
                      <a:r>
                        <a:rPr kumimoji="0" lang="en-US" sz="1000" b="1" i="0" u="none" strike="noStrike" kern="1200" cap="none" spc="0" normalizeH="0" baseline="0" noProof="0">
                          <a:ln>
                            <a:noFill/>
                          </a:ln>
                          <a:solidFill>
                            <a:srgbClr val="2B660F"/>
                          </a:solidFill>
                          <a:effectLst/>
                          <a:uLnTx/>
                          <a:uFillTx/>
                          <a:latin typeface="+mn-lt"/>
                          <a:ea typeface="+mn-ea"/>
                          <a:cs typeface="Leelawadee"/>
                        </a:rPr>
                        <a:t>pep+ alignment: Reduce sodium: ≥ 75% of convenient foods portfolio volume will not exceed 1.3 milligrams of sodium per calorie </a:t>
                      </a:r>
                    </a:p>
                    <a:p>
                      <a:pPr marL="290513" marR="0" lvl="1" indent="-171450" algn="l" defTabSz="914400" rtl="0" eaLnBrk="1" fontAlgn="auto" latinLnBrk="0" hangingPunct="1">
                        <a:lnSpc>
                          <a:spcPct val="100000"/>
                        </a:lnSpc>
                        <a:spcBef>
                          <a:spcPts val="600"/>
                        </a:spcBef>
                        <a:spcAft>
                          <a:spcPts val="0"/>
                        </a:spcAft>
                        <a:buClrTx/>
                        <a:buSzTx/>
                        <a:buFont typeface="Wingdings" pitchFamily="2" charset="2"/>
                        <a:buChar char="Ø"/>
                        <a:tabLst/>
                        <a:defRPr/>
                      </a:pPr>
                      <a:r>
                        <a:rPr kumimoji="0" lang="en-US" sz="1000" b="1" i="0" u="none" strike="noStrike" kern="1200" cap="none" spc="0" normalizeH="0" baseline="0" noProof="0">
                          <a:ln>
                            <a:noFill/>
                          </a:ln>
                          <a:solidFill>
                            <a:srgbClr val="2B660F"/>
                          </a:solidFill>
                          <a:effectLst/>
                          <a:uLnTx/>
                          <a:uFillTx/>
                          <a:latin typeface="+mn-lt"/>
                          <a:ea typeface="+mn-ea"/>
                          <a:cs typeface="Leelawadee"/>
                        </a:rPr>
                        <a:t>pep+ alignment: Reduce sodium: ≥ 75% of global convenient foods portfolio volume will meet or be below category sodium targets by 2030 </a:t>
                      </a:r>
                      <a:endParaRPr kumimoji="0" lang="en-US" sz="1000" b="0" i="0" u="none" strike="noStrike" kern="1200" cap="none" spc="0" normalizeH="0" baseline="0" noProof="0">
                        <a:ln>
                          <a:noFill/>
                        </a:ln>
                        <a:solidFill>
                          <a:srgbClr val="2B660F"/>
                        </a:solidFill>
                        <a:effectLst/>
                        <a:uLnTx/>
                        <a:uFillTx/>
                        <a:latin typeface="+mn-lt"/>
                      </a:endParaRP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000" b="0" i="1" u="none" strike="noStrike" kern="1200" cap="none" spc="0" normalizeH="0" baseline="0" noProof="0">
                          <a:ln>
                            <a:noFill/>
                          </a:ln>
                          <a:solidFill>
                            <a:srgbClr val="2B660F"/>
                          </a:solidFill>
                          <a:effectLst/>
                          <a:uLnTx/>
                          <a:uFillTx/>
                          <a:latin typeface="+mn-lt"/>
                        </a:rPr>
                        <a:t>No commonalities.</a:t>
                      </a: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bl>
          </a:graphicData>
        </a:graphic>
      </p:graphicFrame>
      <p:pic>
        <p:nvPicPr>
          <p:cNvPr id="4" name="Picture 3" descr="A logo of a hand and a globe&#10;&#10;Description automatically generated">
            <a:extLst>
              <a:ext uri="{FF2B5EF4-FFF2-40B4-BE49-F238E27FC236}">
                <a16:creationId xmlns:a16="http://schemas.microsoft.com/office/drawing/2014/main" id="{4B6B113F-0CC9-6F4C-F061-DC19E1ED4D0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25147" y="1836221"/>
            <a:ext cx="536916" cy="583072"/>
          </a:xfrm>
          <a:prstGeom prst="rect">
            <a:avLst/>
          </a:prstGeom>
        </p:spPr>
      </p:pic>
      <p:pic>
        <p:nvPicPr>
          <p:cNvPr id="6" name="Picture 5" descr="A logo of a company&#10;&#10;AI-generated content may be incorrect.">
            <a:extLst>
              <a:ext uri="{FF2B5EF4-FFF2-40B4-BE49-F238E27FC236}">
                <a16:creationId xmlns:a16="http://schemas.microsoft.com/office/drawing/2014/main" id="{743E1911-EC2E-12B0-B63E-0711F6054E19}"/>
              </a:ext>
            </a:extLst>
          </p:cNvPr>
          <p:cNvPicPr>
            <a:picLocks noChangeAspect="1"/>
          </p:cNvPicPr>
          <p:nvPr/>
        </p:nvPicPr>
        <p:blipFill>
          <a:blip r:embed="rId7"/>
          <a:stretch>
            <a:fillRect/>
          </a:stretch>
        </p:blipFill>
        <p:spPr>
          <a:xfrm>
            <a:off x="10604500" y="295690"/>
            <a:ext cx="1282701" cy="646581"/>
          </a:xfrm>
          <a:prstGeom prst="rect">
            <a:avLst/>
          </a:prstGeom>
        </p:spPr>
      </p:pic>
    </p:spTree>
    <p:extLst>
      <p:ext uri="{BB962C8B-B14F-4D97-AF65-F5344CB8AC3E}">
        <p14:creationId xmlns:p14="http://schemas.microsoft.com/office/powerpoint/2010/main" val="24289193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04C1A3-5402-54A3-DDA5-EA0868FE3EBC}"/>
            </a:ext>
          </a:extLst>
        </p:cNvPr>
        <p:cNvGrpSpPr/>
        <p:nvPr/>
      </p:nvGrpSpPr>
      <p:grpSpPr>
        <a:xfrm>
          <a:off x="0" y="0"/>
          <a:ext cx="0" cy="0"/>
          <a:chOff x="0" y="0"/>
          <a:chExt cx="0" cy="0"/>
        </a:xfrm>
      </p:grpSpPr>
      <p:pic>
        <p:nvPicPr>
          <p:cNvPr id="10" name="Picture 9" descr="Brand Resources | Ball State University">
            <a:extLst>
              <a:ext uri="{FF2B5EF4-FFF2-40B4-BE49-F238E27FC236}">
                <a16:creationId xmlns:a16="http://schemas.microsoft.com/office/drawing/2014/main" id="{58C0E6B1-D67A-FFA4-C4A0-766C9C912C88}"/>
              </a:ext>
            </a:extLst>
          </p:cNvPr>
          <p:cNvPicPr>
            <a:picLocks noChangeAspect="1"/>
          </p:cNvPicPr>
          <p:nvPr/>
        </p:nvPicPr>
        <p:blipFill>
          <a:blip r:embed="rId3"/>
          <a:srcRect r="-202" b="8021"/>
          <a:stretch>
            <a:fillRect/>
          </a:stretch>
        </p:blipFill>
        <p:spPr>
          <a:xfrm>
            <a:off x="304800" y="704290"/>
            <a:ext cx="4347187" cy="5043020"/>
          </a:xfrm>
          <a:prstGeom prst="rect">
            <a:avLst/>
          </a:prstGeom>
        </p:spPr>
      </p:pic>
    </p:spTree>
    <p:extLst>
      <p:ext uri="{BB962C8B-B14F-4D97-AF65-F5344CB8AC3E}">
        <p14:creationId xmlns:p14="http://schemas.microsoft.com/office/powerpoint/2010/main" val="1821003428"/>
      </p:ext>
    </p:extLst>
  </p:cSld>
  <p:clrMapOvr>
    <a:masterClrMapping/>
  </p:clrMapOvr>
  <mc:AlternateContent xmlns:mc="http://schemas.openxmlformats.org/markup-compatibility/2006" xmlns:p14="http://schemas.microsoft.com/office/powerpoint/2010/main">
    <mc:Choice Requires="p14">
      <p:transition spd="slow" p14:dur="1200">
        <p:zoom dir="in"/>
      </p:transition>
    </mc:Choice>
    <mc:Fallback xmlns="">
      <p:transition spd="slow">
        <p:zoom dir="in"/>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9282FD-51B4-0724-8B14-EE394F310611}"/>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EDAF351A-0D74-D9F0-D10C-8578E9DBD641}"/>
              </a:ext>
            </a:extLst>
          </p:cNvPr>
          <p:cNvSpPr>
            <a:spLocks noGrp="1"/>
          </p:cNvSpPr>
          <p:nvPr>
            <p:ph type="title"/>
          </p:nvPr>
        </p:nvSpPr>
        <p:spPr>
          <a:xfrm>
            <a:off x="304798" y="246888"/>
            <a:ext cx="11585448" cy="969264"/>
          </a:xfrm>
        </p:spPr>
        <p:txBody>
          <a:bodyPr/>
          <a:lstStyle/>
          <a:p>
            <a:r>
              <a:rPr lang="en-US"/>
              <a:t>HOW TO READ THE GRIDS: PART 2</a:t>
            </a:r>
          </a:p>
        </p:txBody>
      </p:sp>
      <p:sp>
        <p:nvSpPr>
          <p:cNvPr id="2" name="Rectangle: Rounded Corners 1">
            <a:extLst>
              <a:ext uri="{FF2B5EF4-FFF2-40B4-BE49-F238E27FC236}">
                <a16:creationId xmlns:a16="http://schemas.microsoft.com/office/drawing/2014/main" id="{80A61549-89D3-D21E-E173-935073CC72AB}"/>
              </a:ext>
            </a:extLst>
          </p:cNvPr>
          <p:cNvSpPr>
            <a:spLocks/>
          </p:cNvSpPr>
          <p:nvPr/>
        </p:nvSpPr>
        <p:spPr>
          <a:xfrm>
            <a:off x="304800" y="1219200"/>
            <a:ext cx="11582400" cy="4912632"/>
          </a:xfrm>
          <a:prstGeom prst="roundRect">
            <a:avLst>
              <a:gd name="adj" fmla="val 256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548640" rtlCol="0" anchor="t"/>
          <a:lstStyle/>
          <a:p>
            <a:pPr lvl="0">
              <a:defRPr/>
            </a:pPr>
            <a:endParaRPr lang="en-US" sz="1100">
              <a:solidFill>
                <a:schemeClr val="accent3"/>
              </a:solidFill>
            </a:endParaRPr>
          </a:p>
        </p:txBody>
      </p:sp>
      <p:sp>
        <p:nvSpPr>
          <p:cNvPr id="3" name="Rectangle: Rounded Corners 2">
            <a:extLst>
              <a:ext uri="{FF2B5EF4-FFF2-40B4-BE49-F238E27FC236}">
                <a16:creationId xmlns:a16="http://schemas.microsoft.com/office/drawing/2014/main" id="{D514EE6F-460A-6415-431B-412D1B91808B}"/>
              </a:ext>
            </a:extLst>
          </p:cNvPr>
          <p:cNvSpPr/>
          <p:nvPr/>
        </p:nvSpPr>
        <p:spPr>
          <a:xfrm>
            <a:off x="396240" y="1310640"/>
            <a:ext cx="6271260" cy="436517"/>
          </a:xfrm>
          <a:prstGeom prst="roundRect">
            <a:avLst/>
          </a:prstGeom>
          <a:solidFill>
            <a:srgbClr val="8DBD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2B660F"/>
                </a:solidFill>
                <a:latin typeface="+mj-lt"/>
                <a:cs typeface="Leelawadee" panose="020B0502040204020203" pitchFamily="34" charset="-34"/>
              </a:rPr>
              <a:t>PART 2: COMMONALITIES </a:t>
            </a:r>
          </a:p>
        </p:txBody>
      </p:sp>
      <p:sp>
        <p:nvSpPr>
          <p:cNvPr id="8" name="TextBox 7">
            <a:extLst>
              <a:ext uri="{FF2B5EF4-FFF2-40B4-BE49-F238E27FC236}">
                <a16:creationId xmlns:a16="http://schemas.microsoft.com/office/drawing/2014/main" id="{DB50AF27-86A6-E7CF-31EF-69911B65FBC2}"/>
              </a:ext>
            </a:extLst>
          </p:cNvPr>
          <p:cNvSpPr txBox="1"/>
          <p:nvPr/>
        </p:nvSpPr>
        <p:spPr>
          <a:xfrm>
            <a:off x="7191829" y="2705627"/>
            <a:ext cx="4593771" cy="33855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effectLst/>
                <a:uLnTx/>
                <a:uFillTx/>
                <a:ea typeface="+mn-ea"/>
                <a:cs typeface="Leelawadee" panose="020B0502040204020203" pitchFamily="34" charset="-34"/>
              </a:rPr>
              <a:t>On Part 2, “No commonalities” is used to highlight where the customer and PepsiCo do not have any aligned </a:t>
            </a:r>
            <a:r>
              <a:rPr lang="en-US" sz="1100">
                <a:cs typeface="Leelawadee" panose="020B0502040204020203" pitchFamily="34" charset="-34"/>
              </a:rPr>
              <a:t>focus areas</a:t>
            </a:r>
            <a:r>
              <a:rPr kumimoji="0" lang="en-US" sz="1100" i="0" u="none" strike="noStrike" kern="1200" cap="none" spc="0" normalizeH="0" baseline="0" noProof="0">
                <a:ln>
                  <a:noFill/>
                </a:ln>
                <a:effectLst/>
                <a:uLnTx/>
                <a:uFillTx/>
                <a:ea typeface="+mn-ea"/>
                <a:cs typeface="Leelawadee" panose="020B0502040204020203" pitchFamily="34" charset="-34"/>
              </a:rPr>
              <a:t>.</a:t>
            </a:r>
          </a:p>
        </p:txBody>
      </p:sp>
      <p:cxnSp>
        <p:nvCxnSpPr>
          <p:cNvPr id="14" name="Straight Arrow Connector 13">
            <a:extLst>
              <a:ext uri="{FF2B5EF4-FFF2-40B4-BE49-F238E27FC236}">
                <a16:creationId xmlns:a16="http://schemas.microsoft.com/office/drawing/2014/main" id="{AE8B6A79-AA4A-F888-9981-5F1838A2E9B1}"/>
              </a:ext>
            </a:extLst>
          </p:cNvPr>
          <p:cNvCxnSpPr>
            <a:cxnSpLocks/>
          </p:cNvCxnSpPr>
          <p:nvPr/>
        </p:nvCxnSpPr>
        <p:spPr>
          <a:xfrm flipH="1">
            <a:off x="6667500" y="2874904"/>
            <a:ext cx="502297" cy="0"/>
          </a:xfrm>
          <a:prstGeom prst="straightConnector1">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24" name="Table 4">
            <a:extLst>
              <a:ext uri="{FF2B5EF4-FFF2-40B4-BE49-F238E27FC236}">
                <a16:creationId xmlns:a16="http://schemas.microsoft.com/office/drawing/2014/main" id="{9FBD6EAB-8036-2E74-D064-F4C62B032C53}"/>
              </a:ext>
            </a:extLst>
          </p:cNvPr>
          <p:cNvGraphicFramePr>
            <a:graphicFrameLocks noGrp="1"/>
          </p:cNvGraphicFramePr>
          <p:nvPr>
            <p:extLst>
              <p:ext uri="{D42A27DB-BD31-4B8C-83A1-F6EECF244321}">
                <p14:modId xmlns:p14="http://schemas.microsoft.com/office/powerpoint/2010/main" val="1355793191"/>
              </p:ext>
            </p:extLst>
          </p:nvPr>
        </p:nvGraphicFramePr>
        <p:xfrm>
          <a:off x="304799" y="1838597"/>
          <a:ext cx="6362701" cy="3638278"/>
        </p:xfrm>
        <a:graphic>
          <a:graphicData uri="http://schemas.openxmlformats.org/drawingml/2006/table">
            <a:tbl>
              <a:tblPr firstRow="1" bandRow="1"/>
              <a:tblGrid>
                <a:gridCol w="1022026">
                  <a:extLst>
                    <a:ext uri="{9D8B030D-6E8A-4147-A177-3AD203B41FA5}">
                      <a16:colId xmlns:a16="http://schemas.microsoft.com/office/drawing/2014/main" val="3318169304"/>
                    </a:ext>
                  </a:extLst>
                </a:gridCol>
                <a:gridCol w="1780225">
                  <a:extLst>
                    <a:ext uri="{9D8B030D-6E8A-4147-A177-3AD203B41FA5}">
                      <a16:colId xmlns:a16="http://schemas.microsoft.com/office/drawing/2014/main" val="2382844442"/>
                    </a:ext>
                  </a:extLst>
                </a:gridCol>
                <a:gridCol w="1780225">
                  <a:extLst>
                    <a:ext uri="{9D8B030D-6E8A-4147-A177-3AD203B41FA5}">
                      <a16:colId xmlns:a16="http://schemas.microsoft.com/office/drawing/2014/main" val="957515009"/>
                    </a:ext>
                  </a:extLst>
                </a:gridCol>
                <a:gridCol w="1780225">
                  <a:extLst>
                    <a:ext uri="{9D8B030D-6E8A-4147-A177-3AD203B41FA5}">
                      <a16:colId xmlns:a16="http://schemas.microsoft.com/office/drawing/2014/main" val="2353111847"/>
                    </a:ext>
                  </a:extLst>
                </a:gridCol>
              </a:tblGrid>
              <a:tr h="443699">
                <a:tc>
                  <a:txBody>
                    <a:bodyPr/>
                    <a:lstStyle/>
                    <a:p>
                      <a:endParaRPr lang="en-US" sz="700" noProof="0">
                        <a:solidFill>
                          <a:srgbClr val="9CC256"/>
                        </a:solidFill>
                        <a:latin typeface="+mn-lt"/>
                        <a:cs typeface="Leelawadee" panose="020B0502040204020203" pitchFamily="34" charset="-34"/>
                      </a:endParaRPr>
                    </a:p>
                  </a:txBody>
                  <a:tcPr>
                    <a:lnL w="63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b="1" kern="1200" noProof="0">
                          <a:solidFill>
                            <a:srgbClr val="BFDE7E"/>
                          </a:solidFill>
                          <a:latin typeface="+mn-lt"/>
                          <a:ea typeface="+mn-ea"/>
                          <a:cs typeface="Leelawadee" panose="020B0502040204020203" pitchFamily="34" charset="-34"/>
                        </a:rPr>
                        <a:t>Customer topic A</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b="1" kern="1200" noProof="0">
                          <a:solidFill>
                            <a:srgbClr val="BFDE7E"/>
                          </a:solidFill>
                          <a:latin typeface="+mn-lt"/>
                          <a:ea typeface="+mn-ea"/>
                          <a:cs typeface="Leelawadee" panose="020B0502040204020203" pitchFamily="34" charset="-34"/>
                        </a:rPr>
                        <a:t>Customer topic B</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b="1" kern="1200" noProof="0">
                          <a:solidFill>
                            <a:srgbClr val="BFDE7E"/>
                          </a:solidFill>
                          <a:latin typeface="+mn-lt"/>
                          <a:ea typeface="+mn-ea"/>
                          <a:cs typeface="Leelawadee" panose="020B0502040204020203" pitchFamily="34" charset="-34"/>
                        </a:rPr>
                        <a:t>Customer topic C</a:t>
                      </a:r>
                    </a:p>
                  </a:txBody>
                  <a:tcPr anchor="ctr">
                    <a:lnL w="6350" cap="flat" cmpd="sng" algn="ctr">
                      <a:solidFill>
                        <a:schemeClr val="bg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601826123"/>
                  </a:ext>
                </a:extLst>
              </a:tr>
              <a:tr h="726553">
                <a:tc>
                  <a:txBody>
                    <a:bodyPr/>
                    <a:lstStyle/>
                    <a:p>
                      <a:pPr algn="ctr"/>
                      <a:r>
                        <a:rPr lang="en-US" sz="1100" b="1" noProof="0">
                          <a:solidFill>
                            <a:srgbClr val="954F07"/>
                          </a:solidFill>
                          <a:latin typeface="+mn-lt"/>
                          <a:cs typeface="Leelawadee"/>
                        </a:rPr>
                        <a:t>Positive Agriculture</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9F0A"/>
                    </a:solidFill>
                  </a:tcPr>
                </a:tc>
                <a:tc>
                  <a:txBody>
                    <a:bodyPr/>
                    <a:lstStyle/>
                    <a:p>
                      <a:pPr marL="114300" indent="-114300">
                        <a:buClr>
                          <a:schemeClr val="tx1"/>
                        </a:buClr>
                        <a:buFont typeface="Arial" panose="020B0604020202020204" pitchFamily="34" charset="0"/>
                        <a:buChar char="•"/>
                      </a:pPr>
                      <a:r>
                        <a:rPr lang="en-US" sz="1000" kern="1200" noProof="0">
                          <a:solidFill>
                            <a:srgbClr val="2B660F"/>
                          </a:solidFill>
                          <a:highlight>
                            <a:srgbClr val="FFC624"/>
                          </a:highlight>
                          <a:latin typeface="+mn-lt"/>
                          <a:ea typeface="+mn-ea"/>
                          <a:cs typeface="Leelawadee"/>
                        </a:rPr>
                        <a:t>Target: </a:t>
                      </a:r>
                      <a:r>
                        <a:rPr lang="en-US" sz="1000" noProof="0">
                          <a:solidFill>
                            <a:srgbClr val="2B660F"/>
                          </a:solidFill>
                          <a:latin typeface="+mn-lt"/>
                          <a:cs typeface="Leelawadee"/>
                        </a:rPr>
                        <a:t>A quantifiable target relating to agriculture </a:t>
                      </a:r>
                    </a:p>
                    <a:p>
                      <a:pPr marL="323850" lvl="1" indent="-149225">
                        <a:buFont typeface="Wingdings" panose="05000000000000000000" pitchFamily="2" charset="2"/>
                        <a:buChar char="Ø"/>
                      </a:pPr>
                      <a:r>
                        <a:rPr lang="en-US" sz="1000" b="1" noProof="0">
                          <a:solidFill>
                            <a:srgbClr val="2B660F"/>
                          </a:solidFill>
                          <a:latin typeface="+mn-lt"/>
                          <a:cs typeface="Leelawadee" panose="020B0502040204020203" pitchFamily="34" charset="-34"/>
                        </a:rPr>
                        <a:t>pep+ Alignment: PepsiCo’s goal where collaboration is possible</a:t>
                      </a:r>
                    </a:p>
                  </a:txBody>
                  <a:tcPr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00" b="0" i="1" u="none" strike="noStrike" kern="1200" cap="none" spc="0" normalizeH="0" baseline="0" noProof="0">
                          <a:ln>
                            <a:noFill/>
                          </a:ln>
                          <a:solidFill>
                            <a:srgbClr val="2B660F"/>
                          </a:solidFill>
                          <a:effectLst/>
                          <a:uLnTx/>
                          <a:uFillTx/>
                          <a:latin typeface="+mn-lt"/>
                          <a:ea typeface="+mn-ea"/>
                          <a:cs typeface="Leelawadee"/>
                        </a:rPr>
                        <a:t>No commonalities.</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00" b="0" i="1" u="none" strike="noStrike" kern="1200" cap="none" spc="0" normalizeH="0" baseline="0" noProof="0">
                          <a:ln>
                            <a:noFill/>
                          </a:ln>
                          <a:solidFill>
                            <a:srgbClr val="2B660F"/>
                          </a:solidFill>
                          <a:effectLst/>
                          <a:uLnTx/>
                          <a:uFillTx/>
                          <a:latin typeface="+mn-lt"/>
                          <a:ea typeface="+mn-ea"/>
                          <a:cs typeface="Leelawadee"/>
                        </a:rPr>
                        <a:t>No commonalities.</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73451062"/>
                  </a:ext>
                </a:extLst>
              </a:tr>
              <a:tr h="980248">
                <a:tc>
                  <a:txBody>
                    <a:bodyPr/>
                    <a:lstStyle/>
                    <a:p>
                      <a:pPr algn="ctr"/>
                      <a:r>
                        <a:rPr lang="en-US" sz="1100" b="1" noProof="0">
                          <a:solidFill>
                            <a:srgbClr val="023459"/>
                          </a:solidFill>
                          <a:latin typeface="+mn-lt"/>
                          <a:cs typeface="Leelawadee"/>
                        </a:rPr>
                        <a:t>Positive Value Chain</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0" indent="0">
                        <a:buFont typeface="Arial" panose="020B0604020202020204" pitchFamily="34" charset="0"/>
                        <a:buNone/>
                      </a:pPr>
                      <a:endParaRPr lang="en-US" sz="1000" noProof="0">
                        <a:solidFill>
                          <a:srgbClr val="2B660F"/>
                        </a:solidFill>
                        <a:latin typeface="+mn-lt"/>
                        <a:cs typeface="Leelawadee"/>
                      </a:endParaRPr>
                    </a:p>
                  </a:txBody>
                  <a:tcPr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buFont typeface="Arial" panose="020B0604020202020204" pitchFamily="34" charset="0"/>
                        <a:buChar char="•"/>
                      </a:pPr>
                      <a:endParaRPr lang="en-US" sz="1000" noProof="0">
                        <a:solidFill>
                          <a:srgbClr val="2B660F"/>
                        </a:solidFill>
                        <a:latin typeface="+mn-lt"/>
                        <a:cs typeface="Leelawadee" panose="020B0502040204020203" pitchFamily="34" charset="-34"/>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14300" indent="-114300">
                        <a:buClr>
                          <a:schemeClr val="tx1"/>
                        </a:buClr>
                        <a:buFont typeface="Arial" panose="020B0604020202020204" pitchFamily="34" charset="0"/>
                        <a:buChar char="•"/>
                      </a:pPr>
                      <a:r>
                        <a:rPr lang="en-US" sz="1000" kern="1200" noProof="0">
                          <a:solidFill>
                            <a:srgbClr val="2B660F"/>
                          </a:solidFill>
                          <a:highlight>
                            <a:srgbClr val="4FE2F3"/>
                          </a:highlight>
                          <a:latin typeface="+mn-lt"/>
                          <a:ea typeface="+mn-ea"/>
                          <a:cs typeface="Leelawadee"/>
                        </a:rPr>
                        <a:t>Goal: </a:t>
                      </a:r>
                      <a:br>
                        <a:rPr lang="en-US" sz="1000" b="1" kern="1200" noProof="0">
                          <a:solidFill>
                            <a:srgbClr val="2B660F"/>
                          </a:solidFill>
                          <a:latin typeface="+mn-lt"/>
                          <a:ea typeface="+mn-ea"/>
                          <a:cs typeface="Leelawadee"/>
                        </a:rPr>
                      </a:br>
                      <a:r>
                        <a:rPr lang="en-US" sz="1000" b="0" i="0" kern="1200" noProof="0">
                          <a:solidFill>
                            <a:srgbClr val="2B660F"/>
                          </a:solidFill>
                          <a:effectLst/>
                          <a:latin typeface="+mn-lt"/>
                          <a:ea typeface="+mn-ea"/>
                          <a:cs typeface="Leelawadee"/>
                        </a:rPr>
                        <a:t>A qualitative aspiration relating to choices</a:t>
                      </a:r>
                    </a:p>
                    <a:p>
                      <a:pPr marL="323850" lvl="1" indent="-149225">
                        <a:buFont typeface="Wingdings" panose="05000000000000000000" pitchFamily="2" charset="2"/>
                        <a:buChar char="Ø"/>
                      </a:pPr>
                      <a:r>
                        <a:rPr lang="en-US" sz="1000" b="1" kern="1200" noProof="0">
                          <a:solidFill>
                            <a:srgbClr val="2B660F"/>
                          </a:solidFill>
                          <a:latin typeface="+mn-lt"/>
                          <a:ea typeface="+mn-ea"/>
                          <a:cs typeface="Leelawadee" panose="020B0502040204020203" pitchFamily="34" charset="-34"/>
                        </a:rPr>
                        <a:t>pep+ Alignment: PepsiCo’s goal </a:t>
                      </a:r>
                      <a:r>
                        <a:rPr lang="en-US" sz="1000" b="1" noProof="0">
                          <a:solidFill>
                            <a:srgbClr val="2B660F"/>
                          </a:solidFill>
                          <a:latin typeface="+mn-lt"/>
                          <a:cs typeface="Leelawadee" panose="020B0502040204020203" pitchFamily="34" charset="-34"/>
                        </a:rPr>
                        <a:t>where collaboration is possible</a:t>
                      </a:r>
                      <a:endParaRPr lang="en-US" sz="1000" b="1" kern="1200" noProof="0">
                        <a:solidFill>
                          <a:srgbClr val="2B660F"/>
                        </a:solidFill>
                        <a:latin typeface="+mn-lt"/>
                        <a:ea typeface="+mn-ea"/>
                        <a:cs typeface="Leelawadee" panose="020B0502040204020203" pitchFamily="34" charset="-34"/>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87848387"/>
                  </a:ext>
                </a:extLst>
              </a:tr>
              <a:tr h="1030499">
                <a:tc>
                  <a:txBody>
                    <a:bodyPr/>
                    <a:lstStyle/>
                    <a:p>
                      <a:pPr algn="ctr"/>
                      <a:r>
                        <a:rPr lang="en-US" sz="1100" b="1" noProof="0">
                          <a:solidFill>
                            <a:srgbClr val="922F11"/>
                          </a:solidFill>
                          <a:latin typeface="+mn-lt"/>
                          <a:cs typeface="Leelawadee"/>
                        </a:rPr>
                        <a:t>Positive Choices</a:t>
                      </a:r>
                    </a:p>
                    <a:p>
                      <a:pPr algn="ctr"/>
                      <a:endParaRPr lang="en-US" sz="1200" b="1" noProof="0">
                        <a:solidFill>
                          <a:srgbClr val="0F440E"/>
                        </a:solidFill>
                        <a:latin typeface="+mn-lt"/>
                        <a:cs typeface="Leelawadee"/>
                      </a:endParaRPr>
                    </a:p>
                    <a:p>
                      <a:pPr algn="ctr"/>
                      <a:endParaRPr lang="en-US" sz="1200" b="1" noProof="0">
                        <a:solidFill>
                          <a:srgbClr val="0F440E"/>
                        </a:solidFill>
                        <a:latin typeface="+mn-lt"/>
                        <a:cs typeface="Leelawadee"/>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E6D27"/>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i="1" noProof="0">
                          <a:solidFill>
                            <a:srgbClr val="2B660F"/>
                          </a:solidFill>
                          <a:latin typeface="+mn-lt"/>
                          <a:cs typeface="Leelawadee"/>
                        </a:rPr>
                        <a:t>No commonalities.</a:t>
                      </a:r>
                    </a:p>
                  </a:txBody>
                  <a:tcPr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14300" indent="-114300">
                        <a:buClr>
                          <a:schemeClr val="tx1"/>
                        </a:buClr>
                        <a:buFont typeface="Arial" panose="020B0604020202020204" pitchFamily="34" charset="0"/>
                        <a:buChar char="•"/>
                      </a:pPr>
                      <a:r>
                        <a:rPr lang="en-US" sz="1000" kern="1200" noProof="0">
                          <a:solidFill>
                            <a:srgbClr val="2B660F"/>
                          </a:solidFill>
                          <a:highlight>
                            <a:srgbClr val="4FE2F3"/>
                          </a:highlight>
                          <a:latin typeface="+mn-lt"/>
                          <a:ea typeface="+mn-ea"/>
                          <a:cs typeface="Leelawadee"/>
                        </a:rPr>
                        <a:t>Goal: </a:t>
                      </a:r>
                      <a:br>
                        <a:rPr lang="en-US" sz="1000" b="1" kern="1200" noProof="0">
                          <a:solidFill>
                            <a:srgbClr val="2B660F"/>
                          </a:solidFill>
                          <a:latin typeface="+mn-lt"/>
                          <a:ea typeface="+mn-ea"/>
                          <a:cs typeface="Leelawadee"/>
                        </a:rPr>
                      </a:br>
                      <a:r>
                        <a:rPr lang="en-US" sz="1000" b="0" i="0" kern="1200" noProof="0">
                          <a:solidFill>
                            <a:srgbClr val="2B660F"/>
                          </a:solidFill>
                          <a:effectLst/>
                          <a:latin typeface="+mn-lt"/>
                          <a:ea typeface="+mn-ea"/>
                          <a:cs typeface="Leelawadee"/>
                        </a:rPr>
                        <a:t>A qualitative aspiration relating to choices</a:t>
                      </a:r>
                    </a:p>
                    <a:p>
                      <a:pPr marL="323850" lvl="1" indent="-149225">
                        <a:buFont typeface="Wingdings" panose="05000000000000000000" pitchFamily="2" charset="2"/>
                        <a:buChar char="Ø"/>
                      </a:pPr>
                      <a:r>
                        <a:rPr lang="en-US" sz="1000" b="1" kern="1200" noProof="0">
                          <a:solidFill>
                            <a:srgbClr val="2B660F"/>
                          </a:solidFill>
                          <a:latin typeface="+mn-lt"/>
                          <a:ea typeface="+mn-ea"/>
                          <a:cs typeface="Leelawadee" panose="020B0502040204020203" pitchFamily="34" charset="-34"/>
                        </a:rPr>
                        <a:t>pep+ Alignment: PepsiCo’s goal which is similar</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i="1" noProof="0">
                        <a:solidFill>
                          <a:srgbClr val="2B660F"/>
                        </a:solidFill>
                        <a:latin typeface="+mn-lt"/>
                        <a:cs typeface="Leelawadee" panose="020B0502040204020203" pitchFamily="34" charset="-34"/>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14472352"/>
                  </a:ext>
                </a:extLst>
              </a:tr>
            </a:tbl>
          </a:graphicData>
        </a:graphic>
      </p:graphicFrame>
      <p:sp>
        <p:nvSpPr>
          <p:cNvPr id="26" name="TextBox 25">
            <a:extLst>
              <a:ext uri="{FF2B5EF4-FFF2-40B4-BE49-F238E27FC236}">
                <a16:creationId xmlns:a16="http://schemas.microsoft.com/office/drawing/2014/main" id="{226CF818-7B0C-4311-1630-5DCF25F348B6}"/>
              </a:ext>
            </a:extLst>
          </p:cNvPr>
          <p:cNvSpPr txBox="1"/>
          <p:nvPr/>
        </p:nvSpPr>
        <p:spPr>
          <a:xfrm>
            <a:off x="1441451" y="3597613"/>
            <a:ext cx="3333750" cy="646331"/>
          </a:xfrm>
          <a:prstGeom prst="rect">
            <a:avLst/>
          </a:prstGeom>
          <a:solidFill>
            <a:schemeClr val="bg1"/>
          </a:solidFill>
          <a:ln>
            <a:solidFill>
              <a:schemeClr val="bg1">
                <a:lumMod val="7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ea typeface="+mn-ea"/>
                <a:cs typeface="Leelawadee" panose="020B0502040204020203" pitchFamily="34" charset="-34"/>
              </a:rPr>
              <a:t>The boxes are populated with the customer </a:t>
            </a:r>
            <a:r>
              <a:rPr lang="en-US" sz="1200">
                <a:solidFill>
                  <a:srgbClr val="000000"/>
                </a:solidFill>
                <a:cs typeface="Leelawadee" panose="020B0502040204020203" pitchFamily="34" charset="-34"/>
              </a:rPr>
              <a:t>focus areas, and the pep+ goal below, directly sho</a:t>
            </a:r>
            <a:r>
              <a:rPr kumimoji="0" lang="en-US" sz="1200" b="0" i="0" u="none" strike="noStrike" kern="1200" cap="none" spc="0" normalizeH="0" baseline="0" noProof="0">
                <a:ln>
                  <a:noFill/>
                </a:ln>
                <a:solidFill>
                  <a:srgbClr val="000000"/>
                </a:solidFill>
                <a:effectLst/>
                <a:uLnTx/>
                <a:uFillTx/>
                <a:ea typeface="+mn-ea"/>
                <a:cs typeface="Leelawadee" panose="020B0502040204020203" pitchFamily="34" charset="-34"/>
              </a:rPr>
              <a:t>wing alignment</a:t>
            </a:r>
          </a:p>
        </p:txBody>
      </p:sp>
      <p:sp>
        <p:nvSpPr>
          <p:cNvPr id="33" name="TextBox 32">
            <a:extLst>
              <a:ext uri="{FF2B5EF4-FFF2-40B4-BE49-F238E27FC236}">
                <a16:creationId xmlns:a16="http://schemas.microsoft.com/office/drawing/2014/main" id="{91483B22-EA4B-4396-652A-B46CC8BA59F2}"/>
              </a:ext>
            </a:extLst>
          </p:cNvPr>
          <p:cNvSpPr txBox="1"/>
          <p:nvPr/>
        </p:nvSpPr>
        <p:spPr>
          <a:xfrm>
            <a:off x="7307580" y="4999195"/>
            <a:ext cx="4396738" cy="507831"/>
          </a:xfrm>
          <a:prstGeom prst="rect">
            <a:avLst/>
          </a:prstGeom>
          <a:noFill/>
        </p:spPr>
        <p:txBody>
          <a:bodyPr wrap="square" lIns="0" tIns="0" rIns="0" bIns="0" rtlCol="0">
            <a:spAutoFit/>
          </a:bodyPr>
          <a:lstStyle/>
          <a:p>
            <a:r>
              <a:rPr lang="en-US" sz="1100" noProof="0">
                <a:cs typeface="Leelawadee" panose="020B0502040204020203" pitchFamily="34" charset="-34"/>
              </a:rPr>
              <a:t>Some organisations might not have any ‘part 2’ slides, this is because there are no alignments. This will be explained in the key takeaways.</a:t>
            </a:r>
          </a:p>
        </p:txBody>
      </p:sp>
      <p:sp>
        <p:nvSpPr>
          <p:cNvPr id="36" name="TextBox 35">
            <a:extLst>
              <a:ext uri="{FF2B5EF4-FFF2-40B4-BE49-F238E27FC236}">
                <a16:creationId xmlns:a16="http://schemas.microsoft.com/office/drawing/2014/main" id="{3D8D79F5-CEF9-2AD4-3987-806B5B6368D3}"/>
              </a:ext>
            </a:extLst>
          </p:cNvPr>
          <p:cNvSpPr txBox="1"/>
          <p:nvPr/>
        </p:nvSpPr>
        <p:spPr>
          <a:xfrm>
            <a:off x="396240" y="5750023"/>
            <a:ext cx="6271260" cy="1692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effectLst/>
                <a:uLnTx/>
                <a:uFillTx/>
                <a:ea typeface="+mn-ea"/>
                <a:cs typeface="Leelawadee" panose="020B0502040204020203" pitchFamily="34" charset="-34"/>
              </a:rPr>
              <a:t>Nb. some customers run over several pages depending on the number of focus areas.</a:t>
            </a:r>
          </a:p>
        </p:txBody>
      </p:sp>
      <p:sp>
        <p:nvSpPr>
          <p:cNvPr id="37" name="Rectangle: Rounded Corners 36">
            <a:extLst>
              <a:ext uri="{FF2B5EF4-FFF2-40B4-BE49-F238E27FC236}">
                <a16:creationId xmlns:a16="http://schemas.microsoft.com/office/drawing/2014/main" id="{4BB41C3D-65F7-D0D4-2C6A-88237505983A}"/>
              </a:ext>
            </a:extLst>
          </p:cNvPr>
          <p:cNvSpPr/>
          <p:nvPr/>
        </p:nvSpPr>
        <p:spPr>
          <a:xfrm>
            <a:off x="7191829" y="3579697"/>
            <a:ext cx="4593771" cy="2059103"/>
          </a:xfrm>
          <a:prstGeom prst="roundRect">
            <a:avLst>
              <a:gd name="adj" fmla="val 4753"/>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100">
                <a:solidFill>
                  <a:schemeClr val="tx1"/>
                </a:solidFill>
                <a:cs typeface="Leelawadee" panose="020B0502040204020203" pitchFamily="34" charset="-34"/>
              </a:rPr>
              <a:t>In instances where there are no common focus areas under an entire row or column, this will be captured &amp; explained in a green box: </a:t>
            </a:r>
          </a:p>
        </p:txBody>
      </p:sp>
      <p:sp>
        <p:nvSpPr>
          <p:cNvPr id="38" name="Rectangle 37">
            <a:extLst>
              <a:ext uri="{FF2B5EF4-FFF2-40B4-BE49-F238E27FC236}">
                <a16:creationId xmlns:a16="http://schemas.microsoft.com/office/drawing/2014/main" id="{F761DA04-84F4-BCEF-F7DC-58FE1DE456BB}"/>
              </a:ext>
            </a:extLst>
          </p:cNvPr>
          <p:cNvSpPr/>
          <p:nvPr/>
        </p:nvSpPr>
        <p:spPr>
          <a:xfrm>
            <a:off x="7191829" y="4204010"/>
            <a:ext cx="4593771" cy="635619"/>
          </a:xfrm>
          <a:prstGeom prst="rect">
            <a:avLst/>
          </a:prstGeom>
          <a:solidFill>
            <a:srgbClr val="8EBC29"/>
          </a:solidFill>
        </p:spPr>
        <p:txBody>
          <a:bodyPr wrap="square" rtlCol="0" anchor="ctr">
            <a:noAutofit/>
          </a:bodyPr>
          <a:lstStyle/>
          <a:p>
            <a:pPr algn="ctr"/>
            <a:r>
              <a:rPr lang="en-US" sz="1050" i="1" kern="0">
                <a:solidFill>
                  <a:schemeClr val="bg1"/>
                </a:solidFill>
                <a:cs typeface="Leelawadee" panose="020B0502040204020203" pitchFamily="34" charset="-34"/>
              </a:rPr>
              <a:t>No common focus areas were identified across </a:t>
            </a:r>
          </a:p>
          <a:p>
            <a:pPr algn="ctr"/>
            <a:r>
              <a:rPr lang="en-US" sz="1050" i="1" kern="0">
                <a:solidFill>
                  <a:schemeClr val="bg1"/>
                </a:solidFill>
                <a:cs typeface="Leelawadee" panose="020B0502040204020203" pitchFamily="34" charset="-34"/>
              </a:rPr>
              <a:t>Positive Agriculture (PepsiCo), Positive Choices (PepsiCo) </a:t>
            </a:r>
          </a:p>
          <a:p>
            <a:pPr algn="ctr"/>
            <a:r>
              <a:rPr lang="en-US" sz="1050" i="1" kern="0">
                <a:solidFill>
                  <a:schemeClr val="bg1"/>
                </a:solidFill>
                <a:cs typeface="Leelawadee" panose="020B0502040204020203" pitchFamily="34" charset="-34"/>
              </a:rPr>
              <a:t>and Customer Pillar (Customer name).</a:t>
            </a:r>
          </a:p>
        </p:txBody>
      </p:sp>
      <p:pic>
        <p:nvPicPr>
          <p:cNvPr id="4" name="Picture 3" descr="A logo of a leaf in a circle&#10;&#10;Description automatically generated">
            <a:extLst>
              <a:ext uri="{FF2B5EF4-FFF2-40B4-BE49-F238E27FC236}">
                <a16:creationId xmlns:a16="http://schemas.microsoft.com/office/drawing/2014/main" id="{31D15179-3557-4786-36E6-0A9AB5C5A4A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4264" b="4264"/>
          <a:stretch>
            <a:fillRect/>
          </a:stretch>
        </p:blipFill>
        <p:spPr>
          <a:xfrm>
            <a:off x="558602" y="2725029"/>
            <a:ext cx="515114" cy="515114"/>
          </a:xfrm>
          <a:prstGeom prst="rect">
            <a:avLst/>
          </a:prstGeom>
        </p:spPr>
      </p:pic>
      <p:pic>
        <p:nvPicPr>
          <p:cNvPr id="5" name="Picture 4" descr="A blue and green windmill with green arrows&#10;&#10;Description automatically generated">
            <a:extLst>
              <a:ext uri="{FF2B5EF4-FFF2-40B4-BE49-F238E27FC236}">
                <a16:creationId xmlns:a16="http://schemas.microsoft.com/office/drawing/2014/main" id="{B0056F6F-0280-1195-A4EA-C8A440A39B9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4264" b="4264"/>
          <a:stretch>
            <a:fillRect/>
          </a:stretch>
        </p:blipFill>
        <p:spPr>
          <a:xfrm>
            <a:off x="558602" y="3715758"/>
            <a:ext cx="515114" cy="515114"/>
          </a:xfrm>
          <a:prstGeom prst="rect">
            <a:avLst/>
          </a:prstGeom>
        </p:spPr>
      </p:pic>
      <p:pic>
        <p:nvPicPr>
          <p:cNvPr id="6" name="Picture 5" descr="A logo of a hand and a globe&#10;&#10;Description automatically generated">
            <a:extLst>
              <a:ext uri="{FF2B5EF4-FFF2-40B4-BE49-F238E27FC236}">
                <a16:creationId xmlns:a16="http://schemas.microsoft.com/office/drawing/2014/main" id="{15169752-F1A9-C23C-660D-408289AECF3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4264" b="4264"/>
          <a:stretch>
            <a:fillRect/>
          </a:stretch>
        </p:blipFill>
        <p:spPr>
          <a:xfrm>
            <a:off x="558602" y="4884122"/>
            <a:ext cx="515114" cy="515114"/>
          </a:xfrm>
          <a:prstGeom prst="rect">
            <a:avLst/>
          </a:prstGeom>
        </p:spPr>
      </p:pic>
    </p:spTree>
    <p:extLst>
      <p:ext uri="{BB962C8B-B14F-4D97-AF65-F5344CB8AC3E}">
        <p14:creationId xmlns:p14="http://schemas.microsoft.com/office/powerpoint/2010/main" val="29806615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2D6235-1111-DCAE-A18B-21B90A90134C}"/>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85AB007C-FD1C-0EB7-D80F-28F8314BCB5F}"/>
              </a:ext>
            </a:extLst>
          </p:cNvPr>
          <p:cNvGraphicFramePr>
            <a:graphicFrameLocks/>
          </p:cNvGraphicFramePr>
          <p:nvPr>
            <p:custDataLst>
              <p:tags r:id="rId1"/>
            </p:custDataLst>
            <p:extLst>
              <p:ext uri="{D42A27DB-BD31-4B8C-83A1-F6EECF244321}">
                <p14:modId xmlns:p14="http://schemas.microsoft.com/office/powerpoint/2010/main" val="36316874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7" name="think-cell data - do not delete" hidden="1">
                        <a:extLst>
                          <a:ext uri="{FF2B5EF4-FFF2-40B4-BE49-F238E27FC236}">
                            <a16:creationId xmlns:a16="http://schemas.microsoft.com/office/drawing/2014/main" id="{85AB007C-FD1C-0EB7-D80F-28F8314BCB5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8" name="Picture Placeholder 7" descr="Ball State University - Wikipedia">
            <a:extLst>
              <a:ext uri="{FF2B5EF4-FFF2-40B4-BE49-F238E27FC236}">
                <a16:creationId xmlns:a16="http://schemas.microsoft.com/office/drawing/2014/main" id="{69377437-D17D-1A5D-5FA5-363D25466893}"/>
              </a:ext>
            </a:extLst>
          </p:cNvPr>
          <p:cNvPicPr>
            <a:picLocks noGrp="1" noChangeAspect="1"/>
          </p:cNvPicPr>
          <p:nvPr>
            <p:ph type="pic" sz="quarter" idx="14"/>
          </p:nvPr>
        </p:nvPicPr>
        <p:blipFill rotWithShape="1">
          <a:blip r:embed="rId6"/>
          <a:srcRect l="-5897" t="-135456" r="-12039" b="-149115"/>
          <a:stretch>
            <a:fillRect/>
          </a:stretch>
        </p:blipFill>
        <p:spPr>
          <a:xfrm>
            <a:off x="0" y="0"/>
            <a:ext cx="6096000" cy="6858000"/>
          </a:xfrm>
          <a:prstGeom prst="rect">
            <a:avLst/>
          </a:prstGeom>
        </p:spPr>
      </p:pic>
      <p:pic>
        <p:nvPicPr>
          <p:cNvPr id="23" name="Picture 22">
            <a:extLst>
              <a:ext uri="{FF2B5EF4-FFF2-40B4-BE49-F238E27FC236}">
                <a16:creationId xmlns:a16="http://schemas.microsoft.com/office/drawing/2014/main" id="{CEABC2EB-1767-24AC-1790-1E3B287D5FB1}"/>
              </a:ext>
            </a:extLst>
          </p:cNvPr>
          <p:cNvPicPr>
            <a:picLocks noChangeAspect="1"/>
          </p:cNvPicPr>
          <p:nvPr/>
        </p:nvPicPr>
        <p:blipFill>
          <a:blip r:embed="rId7"/>
          <a:srcRect l="24821" r="18929"/>
          <a:stretch>
            <a:fillRect/>
          </a:stretch>
        </p:blipFill>
        <p:spPr>
          <a:xfrm rot="16200000">
            <a:off x="2520059" y="3282058"/>
            <a:ext cx="6857999" cy="293883"/>
          </a:xfrm>
          <a:custGeom>
            <a:avLst/>
            <a:gdLst>
              <a:gd name="connsiteX0" fmla="*/ 6857999 w 6857999"/>
              <a:gd name="connsiteY0" fmla="*/ 0 h 293883"/>
              <a:gd name="connsiteX1" fmla="*/ 6857999 w 6857999"/>
              <a:gd name="connsiteY1" fmla="*/ 293883 h 293883"/>
              <a:gd name="connsiteX2" fmla="*/ 0 w 6857999"/>
              <a:gd name="connsiteY2" fmla="*/ 293883 h 293883"/>
              <a:gd name="connsiteX3" fmla="*/ 0 w 6857999"/>
              <a:gd name="connsiteY3" fmla="*/ 0 h 293883"/>
            </a:gdLst>
            <a:ahLst/>
            <a:cxnLst>
              <a:cxn ang="0">
                <a:pos x="connsiteX0" y="connsiteY0"/>
              </a:cxn>
              <a:cxn ang="0">
                <a:pos x="connsiteX1" y="connsiteY1"/>
              </a:cxn>
              <a:cxn ang="0">
                <a:pos x="connsiteX2" y="connsiteY2"/>
              </a:cxn>
              <a:cxn ang="0">
                <a:pos x="connsiteX3" y="connsiteY3"/>
              </a:cxn>
            </a:cxnLst>
            <a:rect l="l" t="t" r="r" b="b"/>
            <a:pathLst>
              <a:path w="6857999" h="293883">
                <a:moveTo>
                  <a:pt x="6857999" y="0"/>
                </a:moveTo>
                <a:lnTo>
                  <a:pt x="6857999" y="293883"/>
                </a:lnTo>
                <a:lnTo>
                  <a:pt x="0" y="293883"/>
                </a:lnTo>
                <a:lnTo>
                  <a:pt x="0" y="0"/>
                </a:lnTo>
                <a:close/>
              </a:path>
            </a:pathLst>
          </a:custGeom>
          <a:effectLst>
            <a:outerShdw blurRad="50800" dist="38100" dir="10800000" algn="r" rotWithShape="0">
              <a:prstClr val="black">
                <a:alpha val="20000"/>
              </a:prstClr>
            </a:outerShdw>
          </a:effectLst>
        </p:spPr>
      </p:pic>
      <p:sp>
        <p:nvSpPr>
          <p:cNvPr id="24" name="Rectangle: Single Corner Rounded 23">
            <a:extLst>
              <a:ext uri="{FF2B5EF4-FFF2-40B4-BE49-F238E27FC236}">
                <a16:creationId xmlns:a16="http://schemas.microsoft.com/office/drawing/2014/main" id="{F71B0388-76C2-F7C3-AA85-2501745211D9}"/>
              </a:ext>
            </a:extLst>
          </p:cNvPr>
          <p:cNvSpPr>
            <a:spLocks/>
          </p:cNvSpPr>
          <p:nvPr/>
        </p:nvSpPr>
        <p:spPr>
          <a:xfrm>
            <a:off x="6300438" y="825872"/>
            <a:ext cx="5852160" cy="66792"/>
          </a:xfrm>
          <a:prstGeom prst="round1Rect">
            <a:avLst>
              <a:gd name="adj" fmla="val 3618"/>
            </a:avLst>
          </a:prstGeom>
          <a:solidFill>
            <a:srgbClr val="0F440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182880" numCol="1" spcCol="38100" rtlCol="0" anchor="b">
            <a:noAutofit/>
          </a:bodyPr>
          <a:lstStyle/>
          <a:p>
            <a:pPr defTabSz="914400"/>
            <a:r>
              <a:rPr kumimoji="0" lang="en-US" sz="3200" b="0" i="0" u="none" strike="noStrike" kern="1200" cap="all" spc="0" normalizeH="0" baseline="0" noProof="0">
                <a:ln>
                  <a:noFill/>
                </a:ln>
                <a:solidFill>
                  <a:srgbClr val="0F440E"/>
                </a:solidFill>
                <a:effectLst/>
                <a:uLnTx/>
                <a:uFillTx/>
                <a:latin typeface="GT Pressura LCG Black"/>
                <a:ea typeface="+mj-ea"/>
                <a:cs typeface="+mj-cs"/>
              </a:rPr>
              <a:t>KEY TAKEAWAYS</a:t>
            </a:r>
            <a:endParaRPr lang="en-US" b="1">
              <a:solidFill>
                <a:srgbClr val="0F440E"/>
              </a:solidFill>
              <a:latin typeface="+mj-lt"/>
            </a:endParaRPr>
          </a:p>
        </p:txBody>
      </p:sp>
      <p:sp>
        <p:nvSpPr>
          <p:cNvPr id="25" name="Rectangle: Rounded Corners 24">
            <a:extLst>
              <a:ext uri="{FF2B5EF4-FFF2-40B4-BE49-F238E27FC236}">
                <a16:creationId xmlns:a16="http://schemas.microsoft.com/office/drawing/2014/main" id="{A1DB48DA-E0AF-419B-AA47-9A14EC6CE76B}"/>
              </a:ext>
            </a:extLst>
          </p:cNvPr>
          <p:cNvSpPr>
            <a:spLocks/>
          </p:cNvSpPr>
          <p:nvPr/>
        </p:nvSpPr>
        <p:spPr>
          <a:xfrm rot="10800000" flipH="1" flipV="1">
            <a:off x="6300438" y="1062650"/>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pPr>
              <a:defRPr/>
            </a:pPr>
            <a:r>
              <a:rPr lang="en-US" sz="2400" b="1">
                <a:solidFill>
                  <a:srgbClr val="8EBC29"/>
                </a:solidFill>
              </a:rPr>
              <a:t>Renewables</a:t>
            </a:r>
          </a:p>
        </p:txBody>
      </p:sp>
      <p:sp>
        <p:nvSpPr>
          <p:cNvPr id="26" name="Rectangle: Rounded Corners 25">
            <a:extLst>
              <a:ext uri="{FF2B5EF4-FFF2-40B4-BE49-F238E27FC236}">
                <a16:creationId xmlns:a16="http://schemas.microsoft.com/office/drawing/2014/main" id="{1F64F831-D8DC-9E67-1DB7-F36B54A06F41}"/>
              </a:ext>
            </a:extLst>
          </p:cNvPr>
          <p:cNvSpPr>
            <a:spLocks/>
          </p:cNvSpPr>
          <p:nvPr/>
        </p:nvSpPr>
        <p:spPr>
          <a:xfrm rot="10800000" flipH="1" flipV="1">
            <a:off x="6300438" y="3667989"/>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pPr>
              <a:defRPr/>
            </a:pPr>
            <a:r>
              <a:rPr lang="en-US" sz="2400" b="1">
                <a:solidFill>
                  <a:srgbClr val="8EBC29"/>
                </a:solidFill>
              </a:rPr>
              <a:t>Limited alignment</a:t>
            </a:r>
          </a:p>
        </p:txBody>
      </p:sp>
      <p:sp>
        <p:nvSpPr>
          <p:cNvPr id="27" name="Rectangle: Single Corner Rounded 26">
            <a:extLst>
              <a:ext uri="{FF2B5EF4-FFF2-40B4-BE49-F238E27FC236}">
                <a16:creationId xmlns:a16="http://schemas.microsoft.com/office/drawing/2014/main" id="{24FACE8A-66CC-BBD1-4AC7-E4109629A20E}"/>
              </a:ext>
            </a:extLst>
          </p:cNvPr>
          <p:cNvSpPr>
            <a:spLocks/>
          </p:cNvSpPr>
          <p:nvPr/>
        </p:nvSpPr>
        <p:spPr>
          <a:xfrm>
            <a:off x="6300438" y="825872"/>
            <a:ext cx="5852160" cy="66792"/>
          </a:xfrm>
          <a:prstGeom prst="round1Rect">
            <a:avLst>
              <a:gd name="adj" fmla="val 3618"/>
            </a:avLst>
          </a:prstGeom>
          <a:solidFill>
            <a:srgbClr val="0F440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182880" numCol="1" spcCol="38100" rtlCol="0" anchor="b">
            <a:noAutofit/>
          </a:bodyPr>
          <a:lstStyle/>
          <a:p>
            <a:pPr defTabSz="914400"/>
            <a:r>
              <a:rPr kumimoji="0" lang="en-US" sz="3200" b="0" i="0" u="none" strike="noStrike" kern="1200" cap="all" spc="0" normalizeH="0" baseline="0" noProof="0">
                <a:ln>
                  <a:noFill/>
                </a:ln>
                <a:solidFill>
                  <a:srgbClr val="0F440E"/>
                </a:solidFill>
                <a:effectLst/>
                <a:uLnTx/>
                <a:uFillTx/>
                <a:latin typeface="GT Pressura LCG Black"/>
                <a:ea typeface="+mj-ea"/>
                <a:cs typeface="+mj-cs"/>
              </a:rPr>
              <a:t>KEY TAKEAWAYS</a:t>
            </a:r>
            <a:endParaRPr lang="en-US" b="1">
              <a:solidFill>
                <a:srgbClr val="0F440E"/>
              </a:solidFill>
              <a:latin typeface="+mj-lt"/>
            </a:endParaRPr>
          </a:p>
        </p:txBody>
      </p:sp>
      <p:sp>
        <p:nvSpPr>
          <p:cNvPr id="28" name="Rectangle: Rounded Corners 27">
            <a:extLst>
              <a:ext uri="{FF2B5EF4-FFF2-40B4-BE49-F238E27FC236}">
                <a16:creationId xmlns:a16="http://schemas.microsoft.com/office/drawing/2014/main" id="{C7363EE7-03A4-08B5-A68D-3425FE996BE3}"/>
              </a:ext>
            </a:extLst>
          </p:cNvPr>
          <p:cNvSpPr>
            <a:spLocks/>
          </p:cNvSpPr>
          <p:nvPr/>
        </p:nvSpPr>
        <p:spPr>
          <a:xfrm rot="10800000" flipH="1" flipV="1">
            <a:off x="6386385" y="1711260"/>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a:defRPr/>
            </a:pPr>
            <a:r>
              <a:rPr lang="en-US">
                <a:solidFill>
                  <a:schemeClr val="bg1"/>
                </a:solidFill>
              </a:rPr>
              <a:t>Both look to achieve 100% energy generation from renewables by 2030.</a:t>
            </a:r>
          </a:p>
        </p:txBody>
      </p:sp>
      <p:sp>
        <p:nvSpPr>
          <p:cNvPr id="29" name="Rectangle: Rounded Corners 28">
            <a:extLst>
              <a:ext uri="{FF2B5EF4-FFF2-40B4-BE49-F238E27FC236}">
                <a16:creationId xmlns:a16="http://schemas.microsoft.com/office/drawing/2014/main" id="{A6092EB8-AD8F-AA20-8032-9EA0E7AC7E90}"/>
              </a:ext>
            </a:extLst>
          </p:cNvPr>
          <p:cNvSpPr>
            <a:spLocks/>
          </p:cNvSpPr>
          <p:nvPr/>
        </p:nvSpPr>
        <p:spPr>
          <a:xfrm rot="10800000" flipH="1" flipV="1">
            <a:off x="6386385" y="4281323"/>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a:defRPr/>
            </a:pPr>
            <a:r>
              <a:rPr lang="en-US">
                <a:solidFill>
                  <a:schemeClr val="bg1"/>
                </a:solidFill>
              </a:rPr>
              <a:t>Despite BSU's extensive sustainability work, most targets are based on internal actions, which make collaboration with PepsiCo difficult.</a:t>
            </a:r>
          </a:p>
        </p:txBody>
      </p:sp>
      <p:sp>
        <p:nvSpPr>
          <p:cNvPr id="30" name="Oval 29">
            <a:extLst>
              <a:ext uri="{FF2B5EF4-FFF2-40B4-BE49-F238E27FC236}">
                <a16:creationId xmlns:a16="http://schemas.microsoft.com/office/drawing/2014/main" id="{0AB4DB2D-FBDB-0F3A-A39A-243B8EB6D629}"/>
              </a:ext>
            </a:extLst>
          </p:cNvPr>
          <p:cNvSpPr/>
          <p:nvPr/>
        </p:nvSpPr>
        <p:spPr>
          <a:xfrm>
            <a:off x="6375234" y="1171322"/>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3A11BFEC-6BE3-0C7E-370C-A76F93B59351}"/>
              </a:ext>
            </a:extLst>
          </p:cNvPr>
          <p:cNvSpPr/>
          <p:nvPr/>
        </p:nvSpPr>
        <p:spPr>
          <a:xfrm>
            <a:off x="6375234" y="3785645"/>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C6C97B22-6781-2C67-4BA7-09D1910C34A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396583" y="1192671"/>
            <a:ext cx="363786" cy="363786"/>
          </a:xfrm>
          <a:prstGeom prst="rect">
            <a:avLst/>
          </a:prstGeom>
        </p:spPr>
      </p:pic>
      <p:pic>
        <p:nvPicPr>
          <p:cNvPr id="6" name="Graphic 5">
            <a:extLst>
              <a:ext uri="{FF2B5EF4-FFF2-40B4-BE49-F238E27FC236}">
                <a16:creationId xmlns:a16="http://schemas.microsoft.com/office/drawing/2014/main" id="{550D971D-83F6-2D23-8B82-65CE9E16B21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422901" y="3833312"/>
            <a:ext cx="311150" cy="311150"/>
          </a:xfrm>
          <a:prstGeom prst="rect">
            <a:avLst/>
          </a:prstGeom>
        </p:spPr>
      </p:pic>
    </p:spTree>
    <p:extLst>
      <p:ext uri="{BB962C8B-B14F-4D97-AF65-F5344CB8AC3E}">
        <p14:creationId xmlns:p14="http://schemas.microsoft.com/office/powerpoint/2010/main" val="294520174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1E3414-DC81-FFD9-FF49-C0775BCB9C97}"/>
            </a:ext>
          </a:extLst>
        </p:cNvPr>
        <p:cNvGrpSpPr/>
        <p:nvPr/>
      </p:nvGrpSpPr>
      <p:grpSpPr>
        <a:xfrm>
          <a:off x="0" y="0"/>
          <a:ext cx="0" cy="0"/>
          <a:chOff x="0" y="0"/>
          <a:chExt cx="0" cy="0"/>
        </a:xfrm>
      </p:grpSpPr>
      <p:graphicFrame>
        <p:nvGraphicFramePr>
          <p:cNvPr id="15" name="think-cell data - do not delete" hidden="1">
            <a:extLst>
              <a:ext uri="{FF2B5EF4-FFF2-40B4-BE49-F238E27FC236}">
                <a16:creationId xmlns:a16="http://schemas.microsoft.com/office/drawing/2014/main" id="{8C6E8FC0-BA5D-95C5-290C-B4CD3936D1E5}"/>
              </a:ext>
            </a:extLst>
          </p:cNvPr>
          <p:cNvGraphicFramePr>
            <a:graphicFrameLocks/>
          </p:cNvGraphicFramePr>
          <p:nvPr>
            <p:custDataLst>
              <p:tags r:id="rId1"/>
            </p:custDataLst>
            <p:extLst>
              <p:ext uri="{D42A27DB-BD31-4B8C-83A1-F6EECF244321}">
                <p14:modId xmlns:p14="http://schemas.microsoft.com/office/powerpoint/2010/main" val="4868384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15" name="think-cell data - do not delete" hidden="1">
                        <a:extLst>
                          <a:ext uri="{FF2B5EF4-FFF2-40B4-BE49-F238E27FC236}">
                            <a16:creationId xmlns:a16="http://schemas.microsoft.com/office/drawing/2014/main" id="{8C6E8FC0-BA5D-95C5-290C-B4CD3936D1E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4" name="Title 13">
            <a:extLst>
              <a:ext uri="{FF2B5EF4-FFF2-40B4-BE49-F238E27FC236}">
                <a16:creationId xmlns:a16="http://schemas.microsoft.com/office/drawing/2014/main" id="{0CE6BBA4-F1C1-34E2-8E5C-20DE4296DCC8}"/>
              </a:ext>
            </a:extLst>
          </p:cNvPr>
          <p:cNvSpPr>
            <a:spLocks noGrp="1"/>
          </p:cNvSpPr>
          <p:nvPr>
            <p:ph type="title"/>
          </p:nvPr>
        </p:nvSpPr>
        <p:spPr>
          <a:xfrm>
            <a:off x="304798" y="246888"/>
            <a:ext cx="11585448" cy="969264"/>
          </a:xfrm>
        </p:spPr>
        <p:txBody>
          <a:bodyPr vert="horz" rIns="0"/>
          <a:lstStyle/>
          <a:p>
            <a:pPr lvl="0"/>
            <a:r>
              <a:rPr lang="en-US" sz="3000"/>
              <a:t>BALL STATE UNIVERSITY’S SUSTAINABILITY FOCUS AREAS​</a:t>
            </a:r>
            <a:br>
              <a:rPr lang="en-US" sz="3000"/>
            </a:br>
            <a:r>
              <a:rPr lang="en-US" sz="1800" i="1"/>
              <a:t>And how these focus areas align with pep+ pillars</a:t>
            </a:r>
          </a:p>
        </p:txBody>
      </p:sp>
      <p:pic>
        <p:nvPicPr>
          <p:cNvPr id="12" name="Picture 11" descr="Ball State University - Wikipedia">
            <a:extLst>
              <a:ext uri="{FF2B5EF4-FFF2-40B4-BE49-F238E27FC236}">
                <a16:creationId xmlns:a16="http://schemas.microsoft.com/office/drawing/2014/main" id="{4F36694E-2514-D008-2B43-EEBB322EFDBF}"/>
              </a:ext>
            </a:extLst>
          </p:cNvPr>
          <p:cNvPicPr>
            <a:picLocks noChangeAspect="1"/>
          </p:cNvPicPr>
          <p:nvPr/>
        </p:nvPicPr>
        <p:blipFill>
          <a:blip r:embed="rId6"/>
          <a:stretch>
            <a:fillRect/>
          </a:stretch>
        </p:blipFill>
        <p:spPr>
          <a:xfrm>
            <a:off x="10507980" y="357511"/>
            <a:ext cx="1372641" cy="544088"/>
          </a:xfrm>
          <a:prstGeom prst="rect">
            <a:avLst/>
          </a:prstGeom>
        </p:spPr>
      </p:pic>
      <p:sp>
        <p:nvSpPr>
          <p:cNvPr id="2" name="Rectangle: Top Corners Rounded 1">
            <a:extLst>
              <a:ext uri="{FF2B5EF4-FFF2-40B4-BE49-F238E27FC236}">
                <a16:creationId xmlns:a16="http://schemas.microsoft.com/office/drawing/2014/main" id="{FAF87F02-97CE-4D13-4C30-A183736A37E6}"/>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4">
            <a:extLst>
              <a:ext uri="{FF2B5EF4-FFF2-40B4-BE49-F238E27FC236}">
                <a16:creationId xmlns:a16="http://schemas.microsoft.com/office/drawing/2014/main" id="{4BB73A31-D704-C3DB-8392-12B81252B6D0}"/>
              </a:ext>
            </a:extLst>
          </p:cNvPr>
          <p:cNvGraphicFramePr>
            <a:graphicFrameLocks noGrp="1"/>
          </p:cNvGraphicFramePr>
          <p:nvPr>
            <p:extLst>
              <p:ext uri="{D42A27DB-BD31-4B8C-83A1-F6EECF244321}">
                <p14:modId xmlns:p14="http://schemas.microsoft.com/office/powerpoint/2010/main" val="3601204196"/>
              </p:ext>
            </p:extLst>
          </p:nvPr>
        </p:nvGraphicFramePr>
        <p:xfrm>
          <a:off x="-7620" y="1148230"/>
          <a:ext cx="11986260" cy="5031114"/>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9997440">
                  <a:extLst>
                    <a:ext uri="{9D8B030D-6E8A-4147-A177-3AD203B41FA5}">
                      <a16:colId xmlns:a16="http://schemas.microsoft.com/office/drawing/2014/main" val="2382844442"/>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Environmental</a:t>
                      </a:r>
                    </a:p>
                  </a:txBody>
                  <a:tcPr marL="27432" marR="27432" marT="27432"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1596849">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954F07"/>
                          </a:solidFill>
                          <a:latin typeface="+mj-lt"/>
                          <a:ea typeface="+mn-ea"/>
                          <a:cs typeface="Leelawadee"/>
                        </a:rPr>
                        <a:t>POSITIVE </a:t>
                      </a:r>
                      <a:br>
                        <a:rPr lang="en-US" sz="1400" kern="1200">
                          <a:solidFill>
                            <a:srgbClr val="954F07"/>
                          </a:solidFill>
                          <a:latin typeface="+mj-lt"/>
                          <a:ea typeface="+mn-ea"/>
                          <a:cs typeface="Leelawadee"/>
                        </a:rPr>
                      </a:br>
                      <a:r>
                        <a:rPr lang="en-US" sz="1400" kern="1200">
                          <a:solidFill>
                            <a:srgbClr val="954F07"/>
                          </a:solidFill>
                          <a:latin typeface="+mj-lt"/>
                          <a:ea typeface="+mn-ea"/>
                          <a:cs typeface="Leelawadee"/>
                        </a:rPr>
                        <a:t>AGRICULTURE</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9F0A"/>
                    </a:solidFill>
                  </a:tcPr>
                </a:tc>
                <a:tc>
                  <a:txBody>
                    <a:bodyPr/>
                    <a:lstStyle/>
                    <a:p>
                      <a:pPr marL="0" indent="0" algn="ctr">
                        <a:buFont typeface="Arial" panose="020B0604020202020204" pitchFamily="34" charset="0"/>
                        <a:buNone/>
                      </a:pPr>
                      <a:r>
                        <a:rPr lang="en-GB" sz="1200" i="1" noProof="0">
                          <a:solidFill>
                            <a:srgbClr val="2B660F"/>
                          </a:solidFill>
                          <a:latin typeface="+mn-lt"/>
                          <a:cs typeface="Leelawadee"/>
                        </a:rPr>
                        <a:t>Not a focus area for the customer.</a:t>
                      </a:r>
                      <a:endParaRPr lang="en-US" sz="1200" i="1" noProof="0">
                        <a:solidFill>
                          <a:srgbClr val="2B660F"/>
                        </a:solidFill>
                        <a:latin typeface="+mn-lt"/>
                        <a:cs typeface="Leelawadee"/>
                      </a:endParaRPr>
                    </a:p>
                  </a:txBody>
                  <a:tcPr marL="27432" marR="27432" marT="27432"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1596849">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lvl="0" indent="-120650" algn="l">
                        <a:spcAft>
                          <a:spcPts val="400"/>
                        </a:spcAft>
                        <a:buFont typeface="Arial" panose="020B0604020202020204" pitchFamily="34" charset="0"/>
                        <a:buChar char="•"/>
                      </a:pPr>
                      <a:r>
                        <a:rPr lang="en-US" sz="1200" b="0" i="0" u="none" strike="noStrike" kern="1200" noProof="0">
                          <a:solidFill>
                            <a:srgbClr val="2B660F"/>
                          </a:solidFill>
                          <a:highlight>
                            <a:srgbClr val="FFC624"/>
                          </a:highlight>
                          <a:latin typeface="+mn-lt"/>
                        </a:rPr>
                        <a:t>Target:</a:t>
                      </a:r>
                      <a:r>
                        <a:rPr lang="en-US" sz="1200" b="0" i="0" u="none" strike="noStrike" kern="1200" noProof="0">
                          <a:solidFill>
                            <a:srgbClr val="2B660F"/>
                          </a:solidFill>
                          <a:latin typeface="+mn-lt"/>
                        </a:rPr>
                        <a:t> Establish high focus areas for demolition waste management, diverted demolition waste from landfills by recycling it. In most instances, projects should target a 75% diversion rate or more</a:t>
                      </a:r>
                      <a:endParaRPr lang="en-US" sz="1200" noProof="0">
                        <a:solidFill>
                          <a:srgbClr val="2B660F"/>
                        </a:solidFill>
                        <a:latin typeface="+mn-lt"/>
                      </a:endParaRPr>
                    </a:p>
                    <a:p>
                      <a:pPr marL="120650" lvl="0" indent="-120650" algn="l">
                        <a:spcAft>
                          <a:spcPts val="400"/>
                        </a:spcAft>
                        <a:buFont typeface="Arial" panose="020B0604020202020204" pitchFamily="34" charset="0"/>
                        <a:buChar char="•"/>
                      </a:pPr>
                      <a:r>
                        <a:rPr lang="en-US" sz="1200" b="0" i="0" u="none" strike="noStrike" kern="1200" noProof="0">
                          <a:solidFill>
                            <a:srgbClr val="2B660F"/>
                          </a:solidFill>
                          <a:highlight>
                            <a:srgbClr val="FFC624"/>
                          </a:highlight>
                          <a:latin typeface="+mn-lt"/>
                        </a:rPr>
                        <a:t>Target:</a:t>
                      </a:r>
                      <a:r>
                        <a:rPr lang="en-US" sz="1200" b="0" i="0" u="none" strike="noStrike" kern="1200" noProof="0">
                          <a:solidFill>
                            <a:srgbClr val="2B660F"/>
                          </a:solidFill>
                          <a:latin typeface="+mn-lt"/>
                        </a:rPr>
                        <a:t> Achieve climate neutrality by 2050 by reducing scope 1, 2 and 3 emissions by 80% to a 2008 baseline and purchasing carbon offset credits</a:t>
                      </a:r>
                    </a:p>
                    <a:p>
                      <a:pPr marL="120650" lvl="0" indent="-120650" algn="l">
                        <a:spcAft>
                          <a:spcPts val="400"/>
                        </a:spcAft>
                        <a:buFont typeface="Arial" panose="020B0604020202020204" pitchFamily="34" charset="0"/>
                        <a:buChar char="•"/>
                      </a:pPr>
                      <a:r>
                        <a:rPr lang="en-US" sz="1200" b="0" i="0" u="none" strike="noStrike" kern="1200" noProof="0">
                          <a:solidFill>
                            <a:srgbClr val="2B660F"/>
                          </a:solidFill>
                          <a:highlight>
                            <a:srgbClr val="FFC624"/>
                          </a:highlight>
                          <a:latin typeface="+mn-lt"/>
                        </a:rPr>
                        <a:t>Target:</a:t>
                      </a:r>
                      <a:r>
                        <a:rPr lang="en-US" sz="1200" b="0" i="0" u="none" strike="noStrike" kern="1200" noProof="0">
                          <a:solidFill>
                            <a:srgbClr val="2B660F"/>
                          </a:solidFill>
                          <a:latin typeface="+mn-lt"/>
                        </a:rPr>
                        <a:t> Source 100% of electricity from renewable sources by 2050</a:t>
                      </a:r>
                    </a:p>
                  </a:txBody>
                  <a:tcPr marL="27432" marR="27432" marT="27432" marB="27432">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93216306"/>
                  </a:ext>
                </a:extLst>
              </a:tr>
              <a:tr h="1590528">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922F11"/>
                          </a:solidFill>
                          <a:latin typeface="+mj-lt"/>
                          <a:ea typeface="+mn-ea"/>
                          <a:cs typeface="Leelawadee"/>
                        </a:rPr>
                        <a:t>POSITIVE </a:t>
                      </a:r>
                      <a:br>
                        <a:rPr lang="en-US" sz="1400" kern="1200">
                          <a:solidFill>
                            <a:srgbClr val="922F11"/>
                          </a:solidFill>
                          <a:latin typeface="+mj-lt"/>
                          <a:ea typeface="+mn-ea"/>
                          <a:cs typeface="Leelawadee"/>
                        </a:rPr>
                      </a:br>
                      <a:r>
                        <a:rPr lang="en-US" sz="1400" kern="1200">
                          <a:solidFill>
                            <a:srgbClr val="922F11"/>
                          </a:solidFill>
                          <a:latin typeface="+mj-lt"/>
                          <a:ea typeface="+mn-ea"/>
                          <a:cs typeface="Leelawadee"/>
                        </a:rPr>
                        <a:t>CHOICES</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E6D26"/>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200" b="0" i="1" u="none" strike="noStrike" kern="1200" cap="none" spc="0" normalizeH="0" baseline="0" noProof="0">
                          <a:ln>
                            <a:noFill/>
                          </a:ln>
                          <a:solidFill>
                            <a:srgbClr val="2B660F"/>
                          </a:solidFill>
                          <a:effectLst/>
                          <a:uLnTx/>
                          <a:uFillTx/>
                          <a:latin typeface="+mn-lt"/>
                          <a:ea typeface="+mn-ea"/>
                          <a:cs typeface="Leelawadee"/>
                        </a:rPr>
                        <a:t>Not a focus area for the customer.</a:t>
                      </a:r>
                      <a:endParaRPr kumimoji="0" lang="en-US" sz="1200" b="0" i="1" u="none" strike="noStrike" kern="1200" cap="none" spc="0" normalizeH="0" baseline="0" noProof="0">
                        <a:ln>
                          <a:noFill/>
                        </a:ln>
                        <a:solidFill>
                          <a:srgbClr val="2B660F"/>
                        </a:solidFill>
                        <a:effectLst/>
                        <a:uLnTx/>
                        <a:uFillTx/>
                        <a:latin typeface="+mn-lt"/>
                        <a:ea typeface="+mn-ea"/>
                        <a:cs typeface="Leelawadee"/>
                      </a:endParaRPr>
                    </a:p>
                  </a:txBody>
                  <a:tcPr marL="27432" marR="27432" marT="27432"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bl>
          </a:graphicData>
        </a:graphic>
      </p:graphicFrame>
      <p:pic>
        <p:nvPicPr>
          <p:cNvPr id="4" name="Picture 3" descr="A logo of a leaf in a circle&#10;&#10;Description automatically generated">
            <a:extLst>
              <a:ext uri="{FF2B5EF4-FFF2-40B4-BE49-F238E27FC236}">
                <a16:creationId xmlns:a16="http://schemas.microsoft.com/office/drawing/2014/main" id="{86CFAB27-C443-3CBA-14AB-EBB6598AD62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pic>
        <p:nvPicPr>
          <p:cNvPr id="5" name="Picture 4" descr="A blue and green windmill with green arrows&#10;&#10;Description automatically generated">
            <a:extLst>
              <a:ext uri="{FF2B5EF4-FFF2-40B4-BE49-F238E27FC236}">
                <a16:creationId xmlns:a16="http://schemas.microsoft.com/office/drawing/2014/main" id="{D87E06C4-05DA-BEFF-CAAE-A7C801BAAE4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7884" y="3429000"/>
            <a:ext cx="556204" cy="604020"/>
          </a:xfrm>
          <a:prstGeom prst="rect">
            <a:avLst/>
          </a:prstGeom>
        </p:spPr>
      </p:pic>
      <p:pic>
        <p:nvPicPr>
          <p:cNvPr id="7" name="Picture 6" descr="A logo of a hand and a globe&#10;&#10;Description automatically generated">
            <a:extLst>
              <a:ext uri="{FF2B5EF4-FFF2-40B4-BE49-F238E27FC236}">
                <a16:creationId xmlns:a16="http://schemas.microsoft.com/office/drawing/2014/main" id="{3042C3A6-E8C3-AB22-ED28-68AFF0BB174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27528" y="5032253"/>
            <a:ext cx="536916" cy="583072"/>
          </a:xfrm>
          <a:prstGeom prst="rect">
            <a:avLst/>
          </a:prstGeom>
        </p:spPr>
      </p:pic>
    </p:spTree>
    <p:extLst>
      <p:ext uri="{BB962C8B-B14F-4D97-AF65-F5344CB8AC3E}">
        <p14:creationId xmlns:p14="http://schemas.microsoft.com/office/powerpoint/2010/main" val="192761987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DD3698-C3BD-09B5-9681-40028CB23BAF}"/>
            </a:ext>
          </a:extLst>
        </p:cNvPr>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9BBFD829-A652-F416-06C7-28CCA3883197}"/>
              </a:ext>
            </a:extLst>
          </p:cNvPr>
          <p:cNvGraphicFramePr>
            <a:graphicFrameLocks/>
          </p:cNvGraphicFramePr>
          <p:nvPr>
            <p:custDataLst>
              <p:tags r:id="rId1"/>
            </p:custDataLst>
            <p:extLst>
              <p:ext uri="{D42A27DB-BD31-4B8C-83A1-F6EECF244321}">
                <p14:modId xmlns:p14="http://schemas.microsoft.com/office/powerpoint/2010/main" val="27389160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6" name="think-cell data - do not delete" hidden="1">
                        <a:extLst>
                          <a:ext uri="{FF2B5EF4-FFF2-40B4-BE49-F238E27FC236}">
                            <a16:creationId xmlns:a16="http://schemas.microsoft.com/office/drawing/2014/main" id="{9BBFD829-A652-F416-06C7-28CCA388319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4B5851FF-712D-646C-2892-F5E6ABA1BAEF}"/>
              </a:ext>
            </a:extLst>
          </p:cNvPr>
          <p:cNvSpPr>
            <a:spLocks noGrp="1"/>
          </p:cNvSpPr>
          <p:nvPr>
            <p:ph type="title"/>
          </p:nvPr>
        </p:nvSpPr>
        <p:spPr>
          <a:xfrm>
            <a:off x="304798" y="246888"/>
            <a:ext cx="11585448" cy="969264"/>
          </a:xfrm>
        </p:spPr>
        <p:txBody>
          <a:bodyPr vert="horz" rIns="0"/>
          <a:lstStyle/>
          <a:p>
            <a:pPr lvl="0"/>
            <a:r>
              <a:rPr lang="en-US" sz="2600"/>
              <a:t>COMMONALITY BETWEEN BSU’S AND PEP+ FOCUS AREAS​</a:t>
            </a:r>
            <a:br>
              <a:rPr lang="en-US" sz="2600"/>
            </a:br>
            <a:r>
              <a:rPr lang="en-US" sz="1800" i="1"/>
              <a:t>Allowing us to identify opportunities for collaboration, and therefore</a:t>
            </a:r>
            <a:br>
              <a:rPr lang="en-US" sz="1800" i="1"/>
            </a:br>
            <a:r>
              <a:rPr lang="en-US" sz="1800" i="1"/>
              <a:t>add value to our relationship</a:t>
            </a:r>
          </a:p>
        </p:txBody>
      </p:sp>
      <p:pic>
        <p:nvPicPr>
          <p:cNvPr id="11" name="Picture 10" descr="Ball State University - Wikipedia">
            <a:extLst>
              <a:ext uri="{FF2B5EF4-FFF2-40B4-BE49-F238E27FC236}">
                <a16:creationId xmlns:a16="http://schemas.microsoft.com/office/drawing/2014/main" id="{66D2B90A-501B-CAB7-7EAE-ABA4DB7D0873}"/>
              </a:ext>
            </a:extLst>
          </p:cNvPr>
          <p:cNvPicPr>
            <a:picLocks noChangeAspect="1"/>
          </p:cNvPicPr>
          <p:nvPr/>
        </p:nvPicPr>
        <p:blipFill>
          <a:blip r:embed="rId6"/>
          <a:stretch>
            <a:fillRect/>
          </a:stretch>
        </p:blipFill>
        <p:spPr>
          <a:xfrm>
            <a:off x="10507980" y="357511"/>
            <a:ext cx="1372641" cy="544088"/>
          </a:xfrm>
          <a:prstGeom prst="rect">
            <a:avLst/>
          </a:prstGeom>
        </p:spPr>
      </p:pic>
      <p:sp>
        <p:nvSpPr>
          <p:cNvPr id="12" name="TextBox 11">
            <a:extLst>
              <a:ext uri="{FF2B5EF4-FFF2-40B4-BE49-F238E27FC236}">
                <a16:creationId xmlns:a16="http://schemas.microsoft.com/office/drawing/2014/main" id="{47727CD5-56B2-3B55-9BDF-8C65BC4EF56C}"/>
              </a:ext>
            </a:extLst>
          </p:cNvPr>
          <p:cNvSpPr txBox="1"/>
          <p:nvPr/>
        </p:nvSpPr>
        <p:spPr>
          <a:xfrm>
            <a:off x="7953374" y="6269189"/>
            <a:ext cx="3786189" cy="506261"/>
          </a:xfrm>
          <a:prstGeom prst="rect">
            <a:avLst/>
          </a:prstGeom>
          <a:solidFill>
            <a:srgbClr val="8EBC29"/>
          </a:solidFill>
        </p:spPr>
        <p:txBody>
          <a:bodyPr wrap="square" rtlCol="0" anchor="ctr">
            <a:noAutofit/>
          </a:bodyPr>
          <a:lstStyle/>
          <a:p>
            <a:pPr algn="ctr">
              <a:defRPr/>
            </a:pPr>
            <a:r>
              <a:rPr lang="en-US" sz="1050" i="1" kern="0">
                <a:solidFill>
                  <a:schemeClr val="bg1"/>
                </a:solidFill>
                <a:cs typeface="Leelawadee" panose="020B0502040204020203" pitchFamily="34" charset="-34"/>
              </a:rPr>
              <a:t>No common focus areas were identified across Positive Agriculture (PepsiCo) Positive Choices (PepsiCo), Social (BSU) or Governance (BSU).</a:t>
            </a:r>
          </a:p>
        </p:txBody>
      </p:sp>
      <p:sp>
        <p:nvSpPr>
          <p:cNvPr id="2" name="Rectangle: Top Corners Rounded 1">
            <a:extLst>
              <a:ext uri="{FF2B5EF4-FFF2-40B4-BE49-F238E27FC236}">
                <a16:creationId xmlns:a16="http://schemas.microsoft.com/office/drawing/2014/main" id="{963492B1-10E2-B8AF-BD9C-DBBE687FF176}"/>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4">
            <a:extLst>
              <a:ext uri="{FF2B5EF4-FFF2-40B4-BE49-F238E27FC236}">
                <a16:creationId xmlns:a16="http://schemas.microsoft.com/office/drawing/2014/main" id="{B663A7AC-EBA2-244C-90E1-192E5FA3C942}"/>
              </a:ext>
            </a:extLst>
          </p:cNvPr>
          <p:cNvGraphicFramePr>
            <a:graphicFrameLocks noGrp="1"/>
          </p:cNvGraphicFramePr>
          <p:nvPr>
            <p:extLst>
              <p:ext uri="{D42A27DB-BD31-4B8C-83A1-F6EECF244321}">
                <p14:modId xmlns:p14="http://schemas.microsoft.com/office/powerpoint/2010/main" val="1521752953"/>
              </p:ext>
            </p:extLst>
          </p:nvPr>
        </p:nvGraphicFramePr>
        <p:xfrm>
          <a:off x="-7620" y="1148230"/>
          <a:ext cx="11986260" cy="5031114"/>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9997440">
                  <a:extLst>
                    <a:ext uri="{9D8B030D-6E8A-4147-A177-3AD203B41FA5}">
                      <a16:colId xmlns:a16="http://schemas.microsoft.com/office/drawing/2014/main" val="2382844442"/>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Environmental</a:t>
                      </a:r>
                    </a:p>
                  </a:txBody>
                  <a:tcPr marL="27432" marR="27432" marT="27432"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4784226">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lvl="0" indent="-120650" algn="l">
                        <a:lnSpc>
                          <a:spcPct val="100000"/>
                        </a:lnSpc>
                        <a:buClr>
                          <a:srgbClr val="000000"/>
                        </a:buClr>
                        <a:buFont typeface="Arial,Sans-Serif"/>
                        <a:buChar char="•"/>
                      </a:pPr>
                      <a:r>
                        <a:rPr lang="en-US" sz="1100" b="0" i="0" u="none" strike="noStrike" noProof="0">
                          <a:solidFill>
                            <a:srgbClr val="2B660F"/>
                          </a:solidFill>
                          <a:highlight>
                            <a:srgbClr val="FFC624"/>
                          </a:highlight>
                          <a:latin typeface="+mn-lt"/>
                        </a:rPr>
                        <a:t>Target</a:t>
                      </a:r>
                      <a:r>
                        <a:rPr lang="en-US" sz="1100" b="0" i="0" u="none" strike="noStrike" noProof="0">
                          <a:solidFill>
                            <a:srgbClr val="2B660F"/>
                          </a:solidFill>
                          <a:latin typeface="+mn-lt"/>
                        </a:rPr>
                        <a:t>: Source 100% of electricity from renewable sources by 2050</a:t>
                      </a:r>
                    </a:p>
                    <a:p>
                      <a:pPr marL="290513" lvl="1" indent="-171450" algn="l">
                        <a:lnSpc>
                          <a:spcPct val="100000"/>
                        </a:lnSpc>
                        <a:spcBef>
                          <a:spcPts val="600"/>
                        </a:spcBef>
                        <a:buClr>
                          <a:srgbClr val="000000"/>
                        </a:buClr>
                        <a:buFont typeface="Wingdings,Sans-Serif"/>
                        <a:buChar char="Ø"/>
                      </a:pPr>
                      <a:r>
                        <a:rPr lang="en-US" sz="1100" b="1" i="0" u="none" strike="noStrike" noProof="0">
                          <a:solidFill>
                            <a:srgbClr val="2B660F"/>
                          </a:solidFill>
                          <a:latin typeface="+mn-lt"/>
                        </a:rPr>
                        <a:t>pep+ alignment: Achieve 100% renewable electricity in company-owned operations by 2030</a:t>
                      </a:r>
                    </a:p>
                  </a:txBody>
                  <a:tcPr marL="27432" marR="27432" marT="27432" marB="27432">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bl>
          </a:graphicData>
        </a:graphic>
      </p:graphicFrame>
      <p:pic>
        <p:nvPicPr>
          <p:cNvPr id="9" name="Picture 8" descr="A blue and green windmill with green arrows&#10;&#10;Description automatically generated">
            <a:extLst>
              <a:ext uri="{FF2B5EF4-FFF2-40B4-BE49-F238E27FC236}">
                <a16:creationId xmlns:a16="http://schemas.microsoft.com/office/drawing/2014/main" id="{8B5E809B-5F58-689A-0CE0-0F82C453C51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spTree>
    <p:extLst>
      <p:ext uri="{BB962C8B-B14F-4D97-AF65-F5344CB8AC3E}">
        <p14:creationId xmlns:p14="http://schemas.microsoft.com/office/powerpoint/2010/main" val="22826314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F0DE42-F5AC-937C-E090-5469D2F954E7}"/>
            </a:ext>
          </a:extLst>
        </p:cNvPr>
        <p:cNvGrpSpPr/>
        <p:nvPr/>
      </p:nvGrpSpPr>
      <p:grpSpPr>
        <a:xfrm>
          <a:off x="0" y="0"/>
          <a:ext cx="0" cy="0"/>
          <a:chOff x="0" y="0"/>
          <a:chExt cx="0" cy="0"/>
        </a:xfrm>
      </p:grpSpPr>
      <p:pic>
        <p:nvPicPr>
          <p:cNvPr id="2" name="Picture 1" descr="A white text on a black background&#10;&#10;AI-generated content may be incorrect.">
            <a:extLst>
              <a:ext uri="{FF2B5EF4-FFF2-40B4-BE49-F238E27FC236}">
                <a16:creationId xmlns:a16="http://schemas.microsoft.com/office/drawing/2014/main" id="{C6678F57-6C5D-B81E-A56F-BE120A494390}"/>
              </a:ext>
            </a:extLst>
          </p:cNvPr>
          <p:cNvPicPr>
            <a:picLocks noChangeAspect="1"/>
          </p:cNvPicPr>
          <p:nvPr/>
        </p:nvPicPr>
        <p:blipFill>
          <a:blip r:embed="rId3"/>
          <a:stretch>
            <a:fillRect/>
          </a:stretch>
        </p:blipFill>
        <p:spPr>
          <a:xfrm>
            <a:off x="304800" y="2609850"/>
            <a:ext cx="5467679" cy="1442468"/>
          </a:xfrm>
          <a:prstGeom prst="rect">
            <a:avLst/>
          </a:prstGeom>
        </p:spPr>
      </p:pic>
    </p:spTree>
    <p:extLst>
      <p:ext uri="{BB962C8B-B14F-4D97-AF65-F5344CB8AC3E}">
        <p14:creationId xmlns:p14="http://schemas.microsoft.com/office/powerpoint/2010/main" val="294987125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C16F26-9A0C-F3A6-ACD6-97928AAB4064}"/>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F515A8C6-B4AC-FD12-7E57-77245EA13F79}"/>
              </a:ext>
            </a:extLst>
          </p:cNvPr>
          <p:cNvGraphicFramePr>
            <a:graphicFrameLocks/>
          </p:cNvGraphicFramePr>
          <p:nvPr>
            <p:custDataLst>
              <p:tags r:id="rId1"/>
            </p:custDataLst>
            <p:extLst>
              <p:ext uri="{D42A27DB-BD31-4B8C-83A1-F6EECF244321}">
                <p14:modId xmlns:p14="http://schemas.microsoft.com/office/powerpoint/2010/main" val="28355573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7" name="think-cell data - do not delete" hidden="1">
                        <a:extLst>
                          <a:ext uri="{FF2B5EF4-FFF2-40B4-BE49-F238E27FC236}">
                            <a16:creationId xmlns:a16="http://schemas.microsoft.com/office/drawing/2014/main" id="{F515A8C6-B4AC-FD12-7E57-77245EA13F7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9" name="Picture 8">
            <a:extLst>
              <a:ext uri="{FF2B5EF4-FFF2-40B4-BE49-F238E27FC236}">
                <a16:creationId xmlns:a16="http://schemas.microsoft.com/office/drawing/2014/main" id="{41DD4404-78BF-4652-EE08-7CAB5B5ACB45}"/>
              </a:ext>
            </a:extLst>
          </p:cNvPr>
          <p:cNvPicPr>
            <a:picLocks noChangeAspect="1"/>
          </p:cNvPicPr>
          <p:nvPr/>
        </p:nvPicPr>
        <p:blipFill>
          <a:blip r:embed="rId6"/>
          <a:srcRect l="24821" r="18929"/>
          <a:stretch>
            <a:fillRect/>
          </a:stretch>
        </p:blipFill>
        <p:spPr>
          <a:xfrm rot="16200000">
            <a:off x="2520059" y="3282059"/>
            <a:ext cx="6857999" cy="293883"/>
          </a:xfrm>
          <a:custGeom>
            <a:avLst/>
            <a:gdLst>
              <a:gd name="connsiteX0" fmla="*/ 6857999 w 6857999"/>
              <a:gd name="connsiteY0" fmla="*/ 0 h 293883"/>
              <a:gd name="connsiteX1" fmla="*/ 6857999 w 6857999"/>
              <a:gd name="connsiteY1" fmla="*/ 293883 h 293883"/>
              <a:gd name="connsiteX2" fmla="*/ 0 w 6857999"/>
              <a:gd name="connsiteY2" fmla="*/ 293883 h 293883"/>
              <a:gd name="connsiteX3" fmla="*/ 0 w 6857999"/>
              <a:gd name="connsiteY3" fmla="*/ 0 h 293883"/>
            </a:gdLst>
            <a:ahLst/>
            <a:cxnLst>
              <a:cxn ang="0">
                <a:pos x="connsiteX0" y="connsiteY0"/>
              </a:cxn>
              <a:cxn ang="0">
                <a:pos x="connsiteX1" y="connsiteY1"/>
              </a:cxn>
              <a:cxn ang="0">
                <a:pos x="connsiteX2" y="connsiteY2"/>
              </a:cxn>
              <a:cxn ang="0">
                <a:pos x="connsiteX3" y="connsiteY3"/>
              </a:cxn>
            </a:cxnLst>
            <a:rect l="l" t="t" r="r" b="b"/>
            <a:pathLst>
              <a:path w="6857999" h="293883">
                <a:moveTo>
                  <a:pt x="6857999" y="0"/>
                </a:moveTo>
                <a:lnTo>
                  <a:pt x="6857999" y="293883"/>
                </a:lnTo>
                <a:lnTo>
                  <a:pt x="0" y="293883"/>
                </a:lnTo>
                <a:lnTo>
                  <a:pt x="0" y="0"/>
                </a:lnTo>
                <a:close/>
              </a:path>
            </a:pathLst>
          </a:custGeom>
          <a:effectLst>
            <a:outerShdw blurRad="50800" dist="38100" dir="10800000" algn="r" rotWithShape="0">
              <a:prstClr val="black">
                <a:alpha val="20000"/>
              </a:prstClr>
            </a:outerShdw>
          </a:effectLst>
        </p:spPr>
      </p:pic>
      <p:sp>
        <p:nvSpPr>
          <p:cNvPr id="10" name="Rectangle: Single Corner Rounded 9">
            <a:extLst>
              <a:ext uri="{FF2B5EF4-FFF2-40B4-BE49-F238E27FC236}">
                <a16:creationId xmlns:a16="http://schemas.microsoft.com/office/drawing/2014/main" id="{9E848A9E-0DDB-FB60-0322-04D60702741E}"/>
              </a:ext>
            </a:extLst>
          </p:cNvPr>
          <p:cNvSpPr>
            <a:spLocks/>
          </p:cNvSpPr>
          <p:nvPr/>
        </p:nvSpPr>
        <p:spPr>
          <a:xfrm>
            <a:off x="6300438" y="825872"/>
            <a:ext cx="5852160" cy="66792"/>
          </a:xfrm>
          <a:prstGeom prst="round1Rect">
            <a:avLst>
              <a:gd name="adj" fmla="val 3618"/>
            </a:avLst>
          </a:prstGeom>
          <a:solidFill>
            <a:srgbClr val="0F440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182880" numCol="1" spcCol="38100" rtlCol="0" anchor="b">
            <a:noAutofit/>
          </a:bodyPr>
          <a:lstStyle/>
          <a:p>
            <a:pPr defTabSz="914400"/>
            <a:r>
              <a:rPr kumimoji="0" lang="en-US" sz="3200" b="0" i="0" u="none" strike="noStrike" kern="1200" cap="all" spc="0" normalizeH="0" baseline="0" noProof="0">
                <a:ln>
                  <a:noFill/>
                </a:ln>
                <a:solidFill>
                  <a:srgbClr val="0F440E"/>
                </a:solidFill>
                <a:effectLst/>
                <a:uLnTx/>
                <a:uFillTx/>
                <a:latin typeface="GT Pressura LCG Black"/>
                <a:ea typeface="+mj-ea"/>
                <a:cs typeface="+mj-cs"/>
              </a:rPr>
              <a:t>KEY TAKEAWAYS</a:t>
            </a:r>
            <a:endParaRPr lang="en-US" b="1">
              <a:solidFill>
                <a:srgbClr val="0F440E"/>
              </a:solidFill>
              <a:latin typeface="+mj-lt"/>
            </a:endParaRPr>
          </a:p>
        </p:txBody>
      </p:sp>
      <p:sp>
        <p:nvSpPr>
          <p:cNvPr id="11" name="Rectangle: Rounded Corners 10">
            <a:extLst>
              <a:ext uri="{FF2B5EF4-FFF2-40B4-BE49-F238E27FC236}">
                <a16:creationId xmlns:a16="http://schemas.microsoft.com/office/drawing/2014/main" id="{3730EE18-29C1-26CF-6DC8-9B97EE20E38F}"/>
              </a:ext>
            </a:extLst>
          </p:cNvPr>
          <p:cNvSpPr>
            <a:spLocks/>
          </p:cNvSpPr>
          <p:nvPr/>
        </p:nvSpPr>
        <p:spPr>
          <a:xfrm rot="10800000" flipH="1" flipV="1">
            <a:off x="6300438" y="1062650"/>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r>
              <a:rPr lang="en-US" sz="2400" b="1">
                <a:solidFill>
                  <a:srgbClr val="8EBC29"/>
                </a:solidFill>
              </a:rPr>
              <a:t>Responsible sourcing</a:t>
            </a:r>
          </a:p>
        </p:txBody>
      </p:sp>
      <p:sp>
        <p:nvSpPr>
          <p:cNvPr id="12" name="Rectangle: Rounded Corners 11">
            <a:extLst>
              <a:ext uri="{FF2B5EF4-FFF2-40B4-BE49-F238E27FC236}">
                <a16:creationId xmlns:a16="http://schemas.microsoft.com/office/drawing/2014/main" id="{EFB5DA46-81D5-A947-4DA6-E7CCAA2BC785}"/>
              </a:ext>
            </a:extLst>
          </p:cNvPr>
          <p:cNvSpPr>
            <a:spLocks/>
          </p:cNvSpPr>
          <p:nvPr/>
        </p:nvSpPr>
        <p:spPr>
          <a:xfrm rot="10800000" flipH="1" flipV="1">
            <a:off x="6300438" y="3667989"/>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pPr>
              <a:defRPr/>
            </a:pPr>
            <a:r>
              <a:rPr lang="en-US" sz="2400" b="1">
                <a:solidFill>
                  <a:srgbClr val="8EBC29"/>
                </a:solidFill>
              </a:rPr>
              <a:t>Lowering carbon footprint</a:t>
            </a:r>
          </a:p>
        </p:txBody>
      </p:sp>
      <p:sp>
        <p:nvSpPr>
          <p:cNvPr id="13" name="Rectangle: Single Corner Rounded 12">
            <a:extLst>
              <a:ext uri="{FF2B5EF4-FFF2-40B4-BE49-F238E27FC236}">
                <a16:creationId xmlns:a16="http://schemas.microsoft.com/office/drawing/2014/main" id="{70A8E87E-1CED-52DC-ECE0-6607B71FA1AC}"/>
              </a:ext>
            </a:extLst>
          </p:cNvPr>
          <p:cNvSpPr>
            <a:spLocks/>
          </p:cNvSpPr>
          <p:nvPr/>
        </p:nvSpPr>
        <p:spPr>
          <a:xfrm>
            <a:off x="6300438" y="825872"/>
            <a:ext cx="5852160" cy="66792"/>
          </a:xfrm>
          <a:prstGeom prst="round1Rect">
            <a:avLst>
              <a:gd name="adj" fmla="val 3618"/>
            </a:avLst>
          </a:prstGeom>
          <a:solidFill>
            <a:srgbClr val="0F440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182880" numCol="1" spcCol="38100" rtlCol="0" anchor="b">
            <a:noAutofit/>
          </a:bodyPr>
          <a:lstStyle/>
          <a:p>
            <a:pPr defTabSz="914400"/>
            <a:r>
              <a:rPr kumimoji="0" lang="en-US" sz="3200" b="0" i="0" u="none" strike="noStrike" kern="1200" cap="all" spc="0" normalizeH="0" baseline="0" noProof="0">
                <a:ln>
                  <a:noFill/>
                </a:ln>
                <a:solidFill>
                  <a:srgbClr val="0F440E"/>
                </a:solidFill>
                <a:effectLst/>
                <a:uLnTx/>
                <a:uFillTx/>
                <a:latin typeface="GT Pressura LCG Black"/>
                <a:ea typeface="+mj-ea"/>
                <a:cs typeface="+mj-cs"/>
              </a:rPr>
              <a:t>KEY TAKEAWAYS</a:t>
            </a:r>
            <a:endParaRPr lang="en-US" b="1">
              <a:solidFill>
                <a:srgbClr val="0F440E"/>
              </a:solidFill>
              <a:latin typeface="+mj-lt"/>
            </a:endParaRPr>
          </a:p>
        </p:txBody>
      </p:sp>
      <p:sp>
        <p:nvSpPr>
          <p:cNvPr id="14" name="Rectangle: Rounded Corners 13">
            <a:extLst>
              <a:ext uri="{FF2B5EF4-FFF2-40B4-BE49-F238E27FC236}">
                <a16:creationId xmlns:a16="http://schemas.microsoft.com/office/drawing/2014/main" id="{C67FECA6-D982-19EC-4DB7-D3BED8C1869B}"/>
              </a:ext>
            </a:extLst>
          </p:cNvPr>
          <p:cNvSpPr>
            <a:spLocks/>
          </p:cNvSpPr>
          <p:nvPr/>
        </p:nvSpPr>
        <p:spPr>
          <a:xfrm rot="10800000" flipH="1" flipV="1">
            <a:off x="6386385" y="1711260"/>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a:defRPr/>
            </a:pPr>
            <a:r>
              <a:rPr lang="en-US">
                <a:solidFill>
                  <a:schemeClr val="bg1"/>
                </a:solidFill>
              </a:rPr>
              <a:t>Bashas’ and PepsiCo both have focus areas around sourcing products from sustainable and environmentally conscious suppliers.</a:t>
            </a:r>
          </a:p>
        </p:txBody>
      </p:sp>
      <p:sp>
        <p:nvSpPr>
          <p:cNvPr id="15" name="Rectangle: Rounded Corners 14">
            <a:extLst>
              <a:ext uri="{FF2B5EF4-FFF2-40B4-BE49-F238E27FC236}">
                <a16:creationId xmlns:a16="http://schemas.microsoft.com/office/drawing/2014/main" id="{C0C0B1F0-7982-6607-2B86-7CB07F27A359}"/>
              </a:ext>
            </a:extLst>
          </p:cNvPr>
          <p:cNvSpPr>
            <a:spLocks/>
          </p:cNvSpPr>
          <p:nvPr/>
        </p:nvSpPr>
        <p:spPr>
          <a:xfrm rot="10800000" flipH="1" flipV="1">
            <a:off x="6386385" y="4281323"/>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a:defRPr/>
            </a:pPr>
            <a:r>
              <a:rPr lang="en-US">
                <a:solidFill>
                  <a:schemeClr val="bg1"/>
                </a:solidFill>
              </a:rPr>
              <a:t>Both organizations aim to reduce their carbon emissions, but Bashas’ is a qualitative goal whereas PepsiCo’s is measurable and time-bound.</a:t>
            </a:r>
          </a:p>
        </p:txBody>
      </p:sp>
      <p:sp>
        <p:nvSpPr>
          <p:cNvPr id="16" name="Oval 15">
            <a:extLst>
              <a:ext uri="{FF2B5EF4-FFF2-40B4-BE49-F238E27FC236}">
                <a16:creationId xmlns:a16="http://schemas.microsoft.com/office/drawing/2014/main" id="{F6CCF999-1565-7D33-DE47-953F2D2AB233}"/>
              </a:ext>
            </a:extLst>
          </p:cNvPr>
          <p:cNvSpPr/>
          <p:nvPr/>
        </p:nvSpPr>
        <p:spPr>
          <a:xfrm>
            <a:off x="6375234" y="1171322"/>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A8141ADA-0626-52DE-55DC-2F624F4183C6}"/>
              </a:ext>
            </a:extLst>
          </p:cNvPr>
          <p:cNvSpPr/>
          <p:nvPr/>
        </p:nvSpPr>
        <p:spPr>
          <a:xfrm>
            <a:off x="6375234" y="3785645"/>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Placeholder 7" descr="Bashas'">
            <a:extLst>
              <a:ext uri="{FF2B5EF4-FFF2-40B4-BE49-F238E27FC236}">
                <a16:creationId xmlns:a16="http://schemas.microsoft.com/office/drawing/2014/main" id="{780F9B9D-F328-371D-0492-E2168B129779}"/>
              </a:ext>
            </a:extLst>
          </p:cNvPr>
          <p:cNvPicPr>
            <a:picLocks noGrp="1" noChangeAspect="1"/>
          </p:cNvPicPr>
          <p:nvPr>
            <p:ph type="pic" sz="quarter" idx="14"/>
          </p:nvPr>
        </p:nvPicPr>
        <p:blipFill rotWithShape="1">
          <a:blip r:embed="rId7"/>
          <a:srcRect l="-5883" t="-206205" r="-11765" b="-210618"/>
          <a:stretch>
            <a:fillRect/>
          </a:stretch>
        </p:blipFill>
        <p:spPr>
          <a:xfrm>
            <a:off x="0" y="0"/>
            <a:ext cx="6096000" cy="6858000"/>
          </a:xfrm>
          <a:prstGeom prst="rect">
            <a:avLst/>
          </a:prstGeom>
        </p:spPr>
      </p:pic>
      <p:pic>
        <p:nvPicPr>
          <p:cNvPr id="5" name="Graphic 4">
            <a:extLst>
              <a:ext uri="{FF2B5EF4-FFF2-40B4-BE49-F238E27FC236}">
                <a16:creationId xmlns:a16="http://schemas.microsoft.com/office/drawing/2014/main" id="{E35532D7-8F31-AA01-238B-799F59A7CD4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24277" y="1220365"/>
            <a:ext cx="308398" cy="308398"/>
          </a:xfrm>
          <a:prstGeom prst="rect">
            <a:avLst/>
          </a:prstGeom>
        </p:spPr>
      </p:pic>
      <p:pic>
        <p:nvPicPr>
          <p:cNvPr id="4" name="Graphic 3">
            <a:extLst>
              <a:ext uri="{FF2B5EF4-FFF2-40B4-BE49-F238E27FC236}">
                <a16:creationId xmlns:a16="http://schemas.microsoft.com/office/drawing/2014/main" id="{531D5D18-0592-4D7F-50B2-B0BB418E293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420235" y="3830646"/>
            <a:ext cx="316482" cy="316482"/>
          </a:xfrm>
          <a:prstGeom prst="rect">
            <a:avLst/>
          </a:prstGeom>
        </p:spPr>
      </p:pic>
    </p:spTree>
    <p:extLst>
      <p:ext uri="{BB962C8B-B14F-4D97-AF65-F5344CB8AC3E}">
        <p14:creationId xmlns:p14="http://schemas.microsoft.com/office/powerpoint/2010/main" val="278226476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AD724C-9BDE-D2F8-1E12-00C46C3B6E5F}"/>
            </a:ext>
          </a:extLst>
        </p:cNvPr>
        <p:cNvGrpSpPr/>
        <p:nvPr/>
      </p:nvGrpSpPr>
      <p:grpSpPr>
        <a:xfrm>
          <a:off x="0" y="0"/>
          <a:ext cx="0" cy="0"/>
          <a:chOff x="0" y="0"/>
          <a:chExt cx="0" cy="0"/>
        </a:xfrm>
      </p:grpSpPr>
      <p:graphicFrame>
        <p:nvGraphicFramePr>
          <p:cNvPr id="17" name="think-cell data - do not delete" hidden="1">
            <a:extLst>
              <a:ext uri="{FF2B5EF4-FFF2-40B4-BE49-F238E27FC236}">
                <a16:creationId xmlns:a16="http://schemas.microsoft.com/office/drawing/2014/main" id="{38D5E2E3-428E-6AB4-E9F5-F1DA979A0ED2}"/>
              </a:ext>
            </a:extLst>
          </p:cNvPr>
          <p:cNvGraphicFramePr>
            <a:graphicFrameLocks/>
          </p:cNvGraphicFramePr>
          <p:nvPr>
            <p:custDataLst>
              <p:tags r:id="rId1"/>
            </p:custDataLst>
            <p:extLst>
              <p:ext uri="{D42A27DB-BD31-4B8C-83A1-F6EECF244321}">
                <p14:modId xmlns:p14="http://schemas.microsoft.com/office/powerpoint/2010/main" val="15791654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17" name="think-cell data - do not delete" hidden="1">
                        <a:extLst>
                          <a:ext uri="{FF2B5EF4-FFF2-40B4-BE49-F238E27FC236}">
                            <a16:creationId xmlns:a16="http://schemas.microsoft.com/office/drawing/2014/main" id="{38D5E2E3-428E-6AB4-E9F5-F1DA979A0ED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Title 8">
            <a:extLst>
              <a:ext uri="{FF2B5EF4-FFF2-40B4-BE49-F238E27FC236}">
                <a16:creationId xmlns:a16="http://schemas.microsoft.com/office/drawing/2014/main" id="{41397A47-3634-D818-9438-2B19F2425367}"/>
              </a:ext>
            </a:extLst>
          </p:cNvPr>
          <p:cNvSpPr>
            <a:spLocks noGrp="1"/>
          </p:cNvSpPr>
          <p:nvPr>
            <p:ph type="title"/>
          </p:nvPr>
        </p:nvSpPr>
        <p:spPr>
          <a:xfrm>
            <a:off x="304798" y="246888"/>
            <a:ext cx="11585448" cy="969264"/>
          </a:xfrm>
        </p:spPr>
        <p:txBody>
          <a:bodyPr vert="horz" rIns="0"/>
          <a:lstStyle/>
          <a:p>
            <a:r>
              <a:rPr lang="en-US" sz="3000"/>
              <a:t>BASHAS’ SUSTAINABILITY FOCUS AREAS</a:t>
            </a:r>
            <a:br>
              <a:rPr lang="en-US" sz="3000"/>
            </a:br>
            <a:r>
              <a:rPr lang="en-US" sz="1800" i="1"/>
              <a:t>And how these focus areas align with pep+ pillars</a:t>
            </a:r>
          </a:p>
        </p:txBody>
      </p:sp>
      <p:pic>
        <p:nvPicPr>
          <p:cNvPr id="10" name="Picture 9" descr="Bashas'">
            <a:extLst>
              <a:ext uri="{FF2B5EF4-FFF2-40B4-BE49-F238E27FC236}">
                <a16:creationId xmlns:a16="http://schemas.microsoft.com/office/drawing/2014/main" id="{3C06210B-F1EB-8C49-CB76-D7A2B64C6DF9}"/>
              </a:ext>
            </a:extLst>
          </p:cNvPr>
          <p:cNvPicPr>
            <a:picLocks noChangeAspect="1"/>
          </p:cNvPicPr>
          <p:nvPr/>
        </p:nvPicPr>
        <p:blipFill>
          <a:blip r:embed="rId6"/>
          <a:stretch>
            <a:fillRect/>
          </a:stretch>
        </p:blipFill>
        <p:spPr>
          <a:xfrm>
            <a:off x="10134601" y="359368"/>
            <a:ext cx="1752600" cy="407850"/>
          </a:xfrm>
          <a:prstGeom prst="rect">
            <a:avLst/>
          </a:prstGeom>
        </p:spPr>
      </p:pic>
      <p:sp>
        <p:nvSpPr>
          <p:cNvPr id="11" name="Rectangle: Top Corners Rounded 10">
            <a:extLst>
              <a:ext uri="{FF2B5EF4-FFF2-40B4-BE49-F238E27FC236}">
                <a16:creationId xmlns:a16="http://schemas.microsoft.com/office/drawing/2014/main" id="{6DBDC092-654F-F37C-D8CE-96386834C54F}"/>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2" name="Table 4">
            <a:extLst>
              <a:ext uri="{FF2B5EF4-FFF2-40B4-BE49-F238E27FC236}">
                <a16:creationId xmlns:a16="http://schemas.microsoft.com/office/drawing/2014/main" id="{9FAE5146-5797-F560-C6FA-C3D87895D321}"/>
              </a:ext>
            </a:extLst>
          </p:cNvPr>
          <p:cNvGraphicFramePr>
            <a:graphicFrameLocks noGrp="1"/>
          </p:cNvGraphicFramePr>
          <p:nvPr>
            <p:extLst>
              <p:ext uri="{D42A27DB-BD31-4B8C-83A1-F6EECF244321}">
                <p14:modId xmlns:p14="http://schemas.microsoft.com/office/powerpoint/2010/main" val="680263712"/>
              </p:ext>
            </p:extLst>
          </p:nvPr>
        </p:nvGraphicFramePr>
        <p:xfrm>
          <a:off x="-7620" y="1148230"/>
          <a:ext cx="11990832" cy="5031232"/>
        </p:xfrm>
        <a:graphic>
          <a:graphicData uri="http://schemas.openxmlformats.org/drawingml/2006/table">
            <a:tbl>
              <a:tblPr firstRow="1" bandRow="1"/>
              <a:tblGrid>
                <a:gridCol w="1993392">
                  <a:extLst>
                    <a:ext uri="{9D8B030D-6E8A-4147-A177-3AD203B41FA5}">
                      <a16:colId xmlns:a16="http://schemas.microsoft.com/office/drawing/2014/main" val="1767499071"/>
                    </a:ext>
                  </a:extLst>
                </a:gridCol>
                <a:gridCol w="3500628">
                  <a:extLst>
                    <a:ext uri="{9D8B030D-6E8A-4147-A177-3AD203B41FA5}">
                      <a16:colId xmlns:a16="http://schemas.microsoft.com/office/drawing/2014/main" val="2382844442"/>
                    </a:ext>
                  </a:extLst>
                </a:gridCol>
                <a:gridCol w="2165604">
                  <a:extLst>
                    <a:ext uri="{9D8B030D-6E8A-4147-A177-3AD203B41FA5}">
                      <a16:colId xmlns:a16="http://schemas.microsoft.com/office/drawing/2014/main" val="1493353144"/>
                    </a:ext>
                  </a:extLst>
                </a:gridCol>
                <a:gridCol w="2165604">
                  <a:extLst>
                    <a:ext uri="{9D8B030D-6E8A-4147-A177-3AD203B41FA5}">
                      <a16:colId xmlns:a16="http://schemas.microsoft.com/office/drawing/2014/main" val="957515009"/>
                    </a:ext>
                  </a:extLst>
                </a:gridCol>
                <a:gridCol w="2165604">
                  <a:extLst>
                    <a:ext uri="{9D8B030D-6E8A-4147-A177-3AD203B41FA5}">
                      <a16:colId xmlns:a16="http://schemas.microsoft.com/office/drawing/2014/main" val="2353111847"/>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Reducing Greenhouse Gas (GHG) Emissions*</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Helping the Environment</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1200" b="1" kern="1200" noProof="0">
                          <a:solidFill>
                            <a:schemeClr val="bg1"/>
                          </a:solidFill>
                          <a:latin typeface="+mn-lt"/>
                          <a:ea typeface="+mn-ea"/>
                          <a:cs typeface="Leelawadee" panose="020B0502040204020203" pitchFamily="34" charset="-34"/>
                        </a:rPr>
                        <a:t>Responsible Sourcing*</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kern="1200" noProof="0">
                          <a:solidFill>
                            <a:schemeClr val="bg1"/>
                          </a:solidFill>
                          <a:latin typeface="+mn-lt"/>
                          <a:ea typeface="+mn-ea"/>
                          <a:cs typeface="Leelawadee" panose="020B0502040204020203" pitchFamily="34" charset="-34"/>
                        </a:rPr>
                        <a:t>Reducing Waste*</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1596644">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954F07"/>
                          </a:solidFill>
                          <a:latin typeface="+mj-lt"/>
                          <a:ea typeface="+mn-ea"/>
                          <a:cs typeface="Leelawadee"/>
                        </a:rPr>
                        <a:t>POSITIVE </a:t>
                      </a:r>
                      <a:br>
                        <a:rPr lang="en-US" sz="1400" kern="1200">
                          <a:solidFill>
                            <a:srgbClr val="954F07"/>
                          </a:solidFill>
                          <a:latin typeface="+mj-lt"/>
                          <a:ea typeface="+mn-ea"/>
                          <a:cs typeface="Leelawadee"/>
                        </a:rPr>
                      </a:br>
                      <a:r>
                        <a:rPr lang="en-US" sz="1400" kern="1200">
                          <a:solidFill>
                            <a:srgbClr val="954F07"/>
                          </a:solidFill>
                          <a:latin typeface="+mj-lt"/>
                          <a:ea typeface="+mn-ea"/>
                          <a:cs typeface="Leelawadee"/>
                        </a:rPr>
                        <a:t>AGRICULTURE</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9F0A"/>
                    </a:solidFill>
                  </a:tcPr>
                </a:tc>
                <a:tc>
                  <a:txBody>
                    <a:bodyPr/>
                    <a:lstStyle/>
                    <a:p>
                      <a:pPr marL="0" marR="0" lvl="0" indent="0" algn="ctr">
                        <a:lnSpc>
                          <a:spcPct val="100000"/>
                        </a:lnSpc>
                        <a:spcBef>
                          <a:spcPts val="0"/>
                        </a:spcBef>
                        <a:spcAft>
                          <a:spcPts val="400"/>
                        </a:spcAft>
                        <a:buNone/>
                      </a:pPr>
                      <a:r>
                        <a:rPr lang="en-GB" sz="1050" b="0" i="1" u="none" strike="noStrike" kern="1200" cap="none" spc="0" normalizeH="0" baseline="0" noProof="0">
                          <a:ln>
                            <a:noFill/>
                          </a:ln>
                          <a:solidFill>
                            <a:srgbClr val="2B660F"/>
                          </a:solidFill>
                          <a:effectLst/>
                          <a:uLnTx/>
                          <a:uFillTx/>
                          <a:latin typeface="+mn-lt"/>
                        </a:rPr>
                        <a:t>Not a focus area for the customer.</a:t>
                      </a:r>
                      <a:endParaRPr lang="en-US" sz="1050" b="0" i="1" u="none" strike="noStrike" kern="1200" cap="none" spc="0" normalizeH="0" baseline="0" noProof="0">
                        <a:ln>
                          <a:noFill/>
                        </a:ln>
                        <a:solidFill>
                          <a:srgbClr val="2B660F"/>
                        </a:solidFill>
                        <a:effectLst/>
                        <a:uLnTx/>
                        <a:uFillTx/>
                        <a:latin typeface="+mn-lt"/>
                      </a:endParaRP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a:lnSpc>
                          <a:spcPct val="100000"/>
                        </a:lnSpc>
                        <a:spcBef>
                          <a:spcPts val="0"/>
                        </a:spcBef>
                        <a:spcAft>
                          <a:spcPts val="400"/>
                        </a:spcAft>
                        <a:buNone/>
                      </a:pPr>
                      <a:r>
                        <a:rPr lang="en-GB" sz="1050" b="0" i="1" u="none" strike="noStrike" kern="1200" cap="none" spc="0" normalizeH="0" baseline="0" noProof="0">
                          <a:ln>
                            <a:noFill/>
                          </a:ln>
                          <a:solidFill>
                            <a:srgbClr val="2B660F"/>
                          </a:solidFill>
                          <a:effectLst/>
                          <a:uLnTx/>
                          <a:uFillTx/>
                          <a:latin typeface="+mn-lt"/>
                        </a:rPr>
                        <a:t>Not a focus area for the customer.</a:t>
                      </a:r>
                      <a:endParaRPr lang="en-US" sz="1050" b="0" i="1" u="none" strike="noStrike" kern="1200" cap="none" spc="0" normalizeH="0" baseline="0" noProof="0">
                        <a:ln>
                          <a:noFill/>
                        </a:ln>
                        <a:solidFill>
                          <a:srgbClr val="2B660F"/>
                        </a:solidFill>
                        <a:effectLst/>
                        <a:uLnTx/>
                        <a:uFillTx/>
                        <a:latin typeface="+mn-lt"/>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marR="0" lvl="0" indent="-120650" algn="l" defTabSz="914400" rtl="0" eaLnBrk="1" fontAlgn="auto" latinLnBrk="0" hangingPunct="1">
                        <a:lnSpc>
                          <a:spcPct val="100000"/>
                        </a:lnSpc>
                        <a:spcBef>
                          <a:spcPts val="0"/>
                        </a:spcBef>
                        <a:spcAft>
                          <a:spcPts val="400"/>
                        </a:spcAft>
                        <a:buClrTx/>
                        <a:buSzTx/>
                        <a:buFont typeface="Arial"/>
                        <a:buChar char="•"/>
                        <a:tabLst/>
                        <a:defRPr/>
                      </a:pPr>
                      <a:r>
                        <a:rPr lang="en-US" sz="1000" kern="1200" noProof="0">
                          <a:solidFill>
                            <a:srgbClr val="2B660F"/>
                          </a:solidFill>
                          <a:highlight>
                            <a:srgbClr val="4FE2F3"/>
                          </a:highlight>
                          <a:latin typeface="+mn-lt"/>
                          <a:ea typeface="+mn-ea"/>
                          <a:cs typeface="Leelawadee" panose="020B0502040204020203" pitchFamily="34" charset="-34"/>
                        </a:rPr>
                        <a:t>Goal: </a:t>
                      </a:r>
                      <a:r>
                        <a:rPr lang="en-US" sz="1050" b="0" i="0" u="none" strike="noStrike" noProof="0">
                          <a:solidFill>
                            <a:srgbClr val="2B660F"/>
                          </a:solidFill>
                          <a:effectLst/>
                          <a:latin typeface="+mn-lt"/>
                        </a:rPr>
                        <a:t>Partner with suppliers who prioritize ethical practices, environmental protection and fair labor standards</a:t>
                      </a: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a:lnSpc>
                          <a:spcPct val="100000"/>
                        </a:lnSpc>
                        <a:spcBef>
                          <a:spcPts val="0"/>
                        </a:spcBef>
                        <a:spcAft>
                          <a:spcPts val="400"/>
                        </a:spcAft>
                        <a:buNone/>
                      </a:pPr>
                      <a:r>
                        <a:rPr lang="en-GB" sz="1050" b="0" i="1" u="none" strike="noStrike" kern="1200" cap="none" spc="0" normalizeH="0" baseline="0" noProof="0">
                          <a:ln>
                            <a:noFill/>
                          </a:ln>
                          <a:solidFill>
                            <a:srgbClr val="2B660F"/>
                          </a:solidFill>
                          <a:effectLst/>
                          <a:uLnTx/>
                          <a:uFillTx/>
                          <a:latin typeface="+mn-lt"/>
                        </a:rPr>
                        <a:t>Not a focus area for the customer.</a:t>
                      </a:r>
                      <a:endParaRPr lang="en-US" sz="1050" b="0" i="1" u="none" strike="noStrike" kern="1200" cap="none" spc="0" normalizeH="0" baseline="0" noProof="0">
                        <a:ln>
                          <a:noFill/>
                        </a:ln>
                        <a:solidFill>
                          <a:srgbClr val="2B660F"/>
                        </a:solidFill>
                        <a:effectLst/>
                        <a:uLnTx/>
                        <a:uFillTx/>
                        <a:latin typeface="+mn-lt"/>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1596644">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lvl="0" indent="-120650" algn="l">
                        <a:lnSpc>
                          <a:spcPct val="100000"/>
                        </a:lnSpc>
                        <a:spcBef>
                          <a:spcPts val="0"/>
                        </a:spcBef>
                        <a:spcAft>
                          <a:spcPts val="400"/>
                        </a:spcAft>
                        <a:buFont typeface="Arial"/>
                        <a:buChar char="•"/>
                      </a:pPr>
                      <a:r>
                        <a:rPr lang="en-US" sz="1000" kern="1200" noProof="0">
                          <a:solidFill>
                            <a:srgbClr val="2B660F"/>
                          </a:solidFill>
                          <a:highlight>
                            <a:srgbClr val="4FE2F3"/>
                          </a:highlight>
                          <a:latin typeface="+mn-lt"/>
                          <a:ea typeface="+mn-ea"/>
                          <a:cs typeface="Leelawadee" panose="020B0502040204020203" pitchFamily="34" charset="-34"/>
                        </a:rPr>
                        <a:t>Goal: </a:t>
                      </a:r>
                      <a:r>
                        <a:rPr lang="en-US" sz="1050" b="0" i="0" u="none" strike="noStrike" noProof="0">
                          <a:solidFill>
                            <a:srgbClr val="2B660F"/>
                          </a:solidFill>
                          <a:effectLst/>
                          <a:latin typeface="+mn-lt"/>
                        </a:rPr>
                        <a:t>Optimize energy efficiency in stores</a:t>
                      </a:r>
                    </a:p>
                    <a:p>
                      <a:pPr marL="120650" lvl="0" indent="-120650" algn="l">
                        <a:lnSpc>
                          <a:spcPct val="100000"/>
                        </a:lnSpc>
                        <a:spcBef>
                          <a:spcPts val="0"/>
                        </a:spcBef>
                        <a:spcAft>
                          <a:spcPts val="400"/>
                        </a:spcAft>
                        <a:buFont typeface="Arial"/>
                        <a:buChar char="•"/>
                      </a:pPr>
                      <a:r>
                        <a:rPr lang="en-US" sz="1000" kern="1200" noProof="0">
                          <a:solidFill>
                            <a:srgbClr val="2B660F"/>
                          </a:solidFill>
                          <a:highlight>
                            <a:srgbClr val="4FE2F3"/>
                          </a:highlight>
                          <a:latin typeface="+mn-lt"/>
                          <a:ea typeface="+mn-ea"/>
                          <a:cs typeface="Leelawadee" panose="020B0502040204020203" pitchFamily="34" charset="-34"/>
                        </a:rPr>
                        <a:t>Goal: </a:t>
                      </a:r>
                      <a:r>
                        <a:rPr lang="en-US" sz="1050" b="0" i="0" u="none" strike="noStrike" noProof="0">
                          <a:solidFill>
                            <a:srgbClr val="2B660F"/>
                          </a:solidFill>
                          <a:effectLst/>
                          <a:latin typeface="+mn-lt"/>
                        </a:rPr>
                        <a:t>Streamline our supply chain and source products with lower carbon footprints</a:t>
                      </a:r>
                    </a:p>
                    <a:p>
                      <a:pPr marL="120650" marR="0" lvl="0" indent="-120650" algn="l" defTabSz="914400" rtl="0" eaLnBrk="1" fontAlgn="auto" latinLnBrk="0" hangingPunct="1">
                        <a:lnSpc>
                          <a:spcPct val="100000"/>
                        </a:lnSpc>
                        <a:spcBef>
                          <a:spcPts val="0"/>
                        </a:spcBef>
                        <a:spcAft>
                          <a:spcPts val="400"/>
                        </a:spcAft>
                        <a:buClrTx/>
                        <a:buSzTx/>
                        <a:buFont typeface="Arial"/>
                        <a:buChar char="•"/>
                        <a:tabLst/>
                        <a:defRPr/>
                      </a:pPr>
                      <a:r>
                        <a:rPr lang="en-US" sz="1000" kern="1200" noProof="0">
                          <a:solidFill>
                            <a:srgbClr val="2B660F"/>
                          </a:solidFill>
                          <a:highlight>
                            <a:srgbClr val="4FE2F3"/>
                          </a:highlight>
                          <a:latin typeface="+mn-lt"/>
                          <a:ea typeface="+mn-ea"/>
                          <a:cs typeface="Leelawadee" panose="020B0502040204020203" pitchFamily="34" charset="-34"/>
                        </a:rPr>
                        <a:t>Goal: </a:t>
                      </a:r>
                      <a:r>
                        <a:rPr lang="en-US" sz="1050" b="0" i="0" u="none" strike="noStrike" noProof="0">
                          <a:solidFill>
                            <a:srgbClr val="2B660F"/>
                          </a:solidFill>
                          <a:effectLst/>
                          <a:latin typeface="+mn-lt"/>
                        </a:rPr>
                        <a:t>Invest in renewable energy, innovative technologies and sustainable practices</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lvl="0" indent="-120650" algn="l">
                        <a:lnSpc>
                          <a:spcPct val="100000"/>
                        </a:lnSpc>
                        <a:spcBef>
                          <a:spcPts val="0"/>
                        </a:spcBef>
                        <a:spcAft>
                          <a:spcPts val="400"/>
                        </a:spcAft>
                        <a:buFont typeface="Arial"/>
                        <a:buChar char="•"/>
                      </a:pPr>
                      <a:r>
                        <a:rPr lang="en-US" sz="1000" kern="1200" noProof="0">
                          <a:solidFill>
                            <a:srgbClr val="2B660F"/>
                          </a:solidFill>
                          <a:highlight>
                            <a:srgbClr val="4FE2F3"/>
                          </a:highlight>
                          <a:latin typeface="+mn-lt"/>
                          <a:ea typeface="+mn-ea"/>
                          <a:cs typeface="Leelawadee" panose="020B0502040204020203" pitchFamily="34" charset="-34"/>
                        </a:rPr>
                        <a:t>Goal: </a:t>
                      </a:r>
                      <a:r>
                        <a:rPr lang="en-US" sz="1050" b="0" i="0" u="none" strike="noStrike" noProof="0">
                          <a:solidFill>
                            <a:srgbClr val="2B660F"/>
                          </a:solidFill>
                          <a:effectLst/>
                          <a:latin typeface="+mn-lt"/>
                        </a:rPr>
                        <a:t>Continue to preserve water, electricity,</a:t>
                      </a:r>
                      <a:br>
                        <a:rPr lang="en-US" sz="1050" b="0" i="0" u="none" strike="noStrike" noProof="0">
                          <a:solidFill>
                            <a:srgbClr val="2B660F"/>
                          </a:solidFill>
                          <a:effectLst/>
                          <a:latin typeface="+mn-lt"/>
                        </a:rPr>
                      </a:br>
                      <a:r>
                        <a:rPr lang="en-US" sz="1050" b="0" i="0" u="none" strike="noStrike" noProof="0">
                          <a:solidFill>
                            <a:srgbClr val="2B660F"/>
                          </a:solidFill>
                          <a:effectLst/>
                          <a:latin typeface="+mn-lt"/>
                        </a:rPr>
                        <a:t>and fuel</a:t>
                      </a:r>
                    </a:p>
                    <a:p>
                      <a:pPr marL="120650" lvl="0" indent="-120650" algn="l">
                        <a:lnSpc>
                          <a:spcPct val="100000"/>
                        </a:lnSpc>
                        <a:spcBef>
                          <a:spcPts val="0"/>
                        </a:spcBef>
                        <a:spcAft>
                          <a:spcPts val="400"/>
                        </a:spcAft>
                        <a:buFont typeface="Arial"/>
                        <a:buChar char="•"/>
                      </a:pPr>
                      <a:r>
                        <a:rPr lang="en-US" sz="1000" kern="1200" noProof="0">
                          <a:solidFill>
                            <a:srgbClr val="2B660F"/>
                          </a:solidFill>
                          <a:highlight>
                            <a:srgbClr val="4FE2F3"/>
                          </a:highlight>
                          <a:latin typeface="+mn-lt"/>
                          <a:ea typeface="+mn-ea"/>
                          <a:cs typeface="Leelawadee" panose="020B0502040204020203" pitchFamily="34" charset="-34"/>
                        </a:rPr>
                        <a:t>Goal: </a:t>
                      </a:r>
                      <a:r>
                        <a:rPr lang="en-US" sz="1050" b="0" i="0" u="none" strike="noStrike" noProof="0">
                          <a:solidFill>
                            <a:srgbClr val="2B660F"/>
                          </a:solidFill>
                          <a:effectLst/>
                          <a:latin typeface="+mn-lt"/>
                        </a:rPr>
                        <a:t>Recycle bags, cardboards, shrink wrap, plastic bottles, paper, metal, and more </a:t>
                      </a:r>
                    </a:p>
                    <a:p>
                      <a:pPr marL="120650" lvl="0" indent="-120650" algn="l">
                        <a:lnSpc>
                          <a:spcPct val="100000"/>
                        </a:lnSpc>
                        <a:spcBef>
                          <a:spcPts val="0"/>
                        </a:spcBef>
                        <a:spcAft>
                          <a:spcPts val="400"/>
                        </a:spcAft>
                        <a:buFont typeface="Arial"/>
                        <a:buChar char="•"/>
                      </a:pPr>
                      <a:r>
                        <a:rPr lang="en-US" sz="1000" kern="1200" noProof="0">
                          <a:solidFill>
                            <a:srgbClr val="2B660F"/>
                          </a:solidFill>
                          <a:highlight>
                            <a:srgbClr val="4FE2F3"/>
                          </a:highlight>
                          <a:latin typeface="+mn-lt"/>
                          <a:ea typeface="+mn-ea"/>
                          <a:cs typeface="Leelawadee" panose="020B0502040204020203" pitchFamily="34" charset="-34"/>
                        </a:rPr>
                        <a:t>Goal: </a:t>
                      </a:r>
                      <a:r>
                        <a:rPr lang="en-US" sz="1050" b="0" i="0" u="none" strike="noStrike" noProof="0">
                          <a:solidFill>
                            <a:srgbClr val="2B660F"/>
                          </a:solidFill>
                          <a:effectLst/>
                          <a:latin typeface="+mn-lt"/>
                        </a:rPr>
                        <a:t>Work with vendors and suppliers to fulfill sustainability initiatives </a:t>
                      </a: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a:lnSpc>
                          <a:spcPct val="100000"/>
                        </a:lnSpc>
                        <a:spcBef>
                          <a:spcPts val="0"/>
                        </a:spcBef>
                        <a:spcAft>
                          <a:spcPts val="400"/>
                        </a:spcAft>
                        <a:buNone/>
                      </a:pPr>
                      <a:r>
                        <a:rPr lang="en-GB" sz="1050" b="0" i="1" u="none" strike="noStrike" kern="1200" cap="none" spc="0" normalizeH="0" baseline="0" noProof="0">
                          <a:ln>
                            <a:noFill/>
                          </a:ln>
                          <a:solidFill>
                            <a:srgbClr val="2B660F"/>
                          </a:solidFill>
                          <a:effectLst/>
                          <a:uLnTx/>
                          <a:uFillTx/>
                          <a:latin typeface="+mn-lt"/>
                        </a:rPr>
                        <a:t>Not a focus area for the customer.</a:t>
                      </a:r>
                      <a:endParaRPr lang="en-US" sz="1050" b="0" i="1" u="none" strike="noStrike" kern="1200" cap="none" spc="0" normalizeH="0" baseline="0" noProof="0">
                        <a:ln>
                          <a:noFill/>
                        </a:ln>
                        <a:solidFill>
                          <a:srgbClr val="2B660F"/>
                        </a:solidFill>
                        <a:effectLst/>
                        <a:uLnTx/>
                        <a:uFillTx/>
                        <a:latin typeface="+mn-lt"/>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lvl="0" indent="-120650" algn="l">
                        <a:lnSpc>
                          <a:spcPct val="100000"/>
                        </a:lnSpc>
                        <a:spcBef>
                          <a:spcPts val="0"/>
                        </a:spcBef>
                        <a:spcAft>
                          <a:spcPts val="400"/>
                        </a:spcAft>
                        <a:buFont typeface="Arial"/>
                        <a:buChar char="•"/>
                      </a:pPr>
                      <a:r>
                        <a:rPr lang="en-US" sz="1000" kern="1200" noProof="0">
                          <a:solidFill>
                            <a:srgbClr val="2B660F"/>
                          </a:solidFill>
                          <a:highlight>
                            <a:srgbClr val="4FE2F3"/>
                          </a:highlight>
                          <a:latin typeface="+mn-lt"/>
                          <a:ea typeface="+mn-ea"/>
                          <a:cs typeface="Leelawadee" panose="020B0502040204020203" pitchFamily="34" charset="-34"/>
                        </a:rPr>
                        <a:t>Goal: </a:t>
                      </a:r>
                      <a:r>
                        <a:rPr lang="en-US" sz="1050" b="0" i="0" u="none" strike="noStrike" noProof="0">
                          <a:solidFill>
                            <a:srgbClr val="2B660F"/>
                          </a:solidFill>
                          <a:effectLst/>
                          <a:latin typeface="+mn-lt"/>
                        </a:rPr>
                        <a:t>Implement smarter inventory management</a:t>
                      </a:r>
                    </a:p>
                    <a:p>
                      <a:pPr marL="120650" lvl="0" indent="-120650" algn="l">
                        <a:lnSpc>
                          <a:spcPct val="100000"/>
                        </a:lnSpc>
                        <a:spcBef>
                          <a:spcPts val="0"/>
                        </a:spcBef>
                        <a:spcAft>
                          <a:spcPts val="400"/>
                        </a:spcAft>
                        <a:buFont typeface="Arial"/>
                        <a:buChar char="•"/>
                      </a:pPr>
                      <a:r>
                        <a:rPr lang="en-US" sz="1000" kern="1200" noProof="0">
                          <a:solidFill>
                            <a:srgbClr val="2B660F"/>
                          </a:solidFill>
                          <a:highlight>
                            <a:srgbClr val="4FE2F3"/>
                          </a:highlight>
                          <a:latin typeface="+mn-lt"/>
                          <a:ea typeface="+mn-ea"/>
                          <a:cs typeface="Leelawadee" panose="020B0502040204020203" pitchFamily="34" charset="-34"/>
                        </a:rPr>
                        <a:t>Goal: </a:t>
                      </a:r>
                      <a:r>
                        <a:rPr lang="en-US" sz="1050" b="0" i="0" u="none" strike="noStrike" noProof="0">
                          <a:solidFill>
                            <a:srgbClr val="2B660F"/>
                          </a:solidFill>
                          <a:effectLst/>
                          <a:latin typeface="+mn-lt"/>
                        </a:rPr>
                        <a:t>Improve supply chain efficiency</a:t>
                      </a:r>
                    </a:p>
                    <a:p>
                      <a:pPr marL="120650" lvl="0" indent="-120650" algn="l">
                        <a:lnSpc>
                          <a:spcPct val="100000"/>
                        </a:lnSpc>
                        <a:spcBef>
                          <a:spcPts val="0"/>
                        </a:spcBef>
                        <a:spcAft>
                          <a:spcPts val="400"/>
                        </a:spcAft>
                        <a:buFont typeface="Arial"/>
                        <a:buChar char="•"/>
                      </a:pPr>
                      <a:r>
                        <a:rPr lang="en-US" sz="1000" kern="1200" noProof="0">
                          <a:solidFill>
                            <a:srgbClr val="2B660F"/>
                          </a:solidFill>
                          <a:highlight>
                            <a:srgbClr val="4FE2F3"/>
                          </a:highlight>
                          <a:latin typeface="+mn-lt"/>
                          <a:ea typeface="+mn-ea"/>
                          <a:cs typeface="Leelawadee" panose="020B0502040204020203" pitchFamily="34" charset="-34"/>
                        </a:rPr>
                        <a:t>Goal: </a:t>
                      </a:r>
                      <a:r>
                        <a:rPr lang="en-US" sz="1050" b="0" i="0" u="none" strike="noStrike" noProof="0">
                          <a:solidFill>
                            <a:srgbClr val="2B660F"/>
                          </a:solidFill>
                          <a:effectLst/>
                          <a:latin typeface="+mn-lt"/>
                        </a:rPr>
                        <a:t>Collaborate with local food banks for surplus donations</a:t>
                      </a: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r h="1591056">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922F11"/>
                          </a:solidFill>
                          <a:latin typeface="+mj-lt"/>
                          <a:ea typeface="+mn-ea"/>
                          <a:cs typeface="Leelawadee"/>
                        </a:rPr>
                        <a:t>POSITIVE </a:t>
                      </a:r>
                      <a:br>
                        <a:rPr lang="en-US" sz="1400" kern="1200">
                          <a:solidFill>
                            <a:srgbClr val="922F11"/>
                          </a:solidFill>
                          <a:latin typeface="+mj-lt"/>
                          <a:ea typeface="+mn-ea"/>
                          <a:cs typeface="Leelawadee"/>
                        </a:rPr>
                      </a:br>
                      <a:r>
                        <a:rPr lang="en-US" sz="1400" kern="1200">
                          <a:solidFill>
                            <a:srgbClr val="922F11"/>
                          </a:solidFill>
                          <a:latin typeface="+mj-lt"/>
                          <a:ea typeface="+mn-ea"/>
                          <a:cs typeface="Leelawadee"/>
                        </a:rPr>
                        <a:t>CHOICES</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E6D27"/>
                    </a:solidFill>
                  </a:tcPr>
                </a:tc>
                <a:tc>
                  <a:txBody>
                    <a:bodyPr/>
                    <a:lstStyle/>
                    <a:p>
                      <a:pPr marL="0" marR="0" lvl="0" indent="0" algn="ctr">
                        <a:lnSpc>
                          <a:spcPct val="100000"/>
                        </a:lnSpc>
                        <a:spcBef>
                          <a:spcPts val="0"/>
                        </a:spcBef>
                        <a:spcAft>
                          <a:spcPts val="400"/>
                        </a:spcAft>
                        <a:buNone/>
                      </a:pPr>
                      <a:r>
                        <a:rPr lang="en-GB" sz="1050" b="0" i="1" u="none" strike="noStrike" kern="1200" cap="none" spc="0" normalizeH="0" baseline="0" noProof="0">
                          <a:ln>
                            <a:noFill/>
                          </a:ln>
                          <a:solidFill>
                            <a:srgbClr val="2B660F"/>
                          </a:solidFill>
                          <a:effectLst/>
                          <a:uLnTx/>
                          <a:uFillTx/>
                          <a:latin typeface="+mn-lt"/>
                        </a:rPr>
                        <a:t>Not a focus area for the customer.</a:t>
                      </a:r>
                      <a:endParaRPr lang="en-US" sz="1050" b="0" i="1" u="none" strike="noStrike" kern="1200" cap="none" spc="0" normalizeH="0" baseline="0" noProof="0">
                        <a:ln>
                          <a:noFill/>
                        </a:ln>
                        <a:solidFill>
                          <a:srgbClr val="2B660F"/>
                        </a:solidFill>
                        <a:effectLst/>
                        <a:uLnTx/>
                        <a:uFillTx/>
                        <a:latin typeface="+mn-lt"/>
                      </a:endParaRP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a:lnSpc>
                          <a:spcPct val="100000"/>
                        </a:lnSpc>
                        <a:spcBef>
                          <a:spcPts val="0"/>
                        </a:spcBef>
                        <a:spcAft>
                          <a:spcPts val="400"/>
                        </a:spcAft>
                        <a:buNone/>
                      </a:pPr>
                      <a:r>
                        <a:rPr lang="en-GB" sz="1050" b="0" i="1" u="none" strike="noStrike" kern="1200" cap="none" spc="0" normalizeH="0" baseline="0" noProof="0">
                          <a:ln>
                            <a:noFill/>
                          </a:ln>
                          <a:solidFill>
                            <a:srgbClr val="2B660F"/>
                          </a:solidFill>
                          <a:effectLst/>
                          <a:uLnTx/>
                          <a:uFillTx/>
                          <a:latin typeface="+mn-lt"/>
                        </a:rPr>
                        <a:t>Not a focus area for the customer.</a:t>
                      </a:r>
                      <a:endParaRPr lang="en-US" sz="1050" b="0" i="1" u="none" strike="noStrike" kern="1200" cap="none" spc="0" normalizeH="0" baseline="0" noProof="0">
                        <a:ln>
                          <a:noFill/>
                        </a:ln>
                        <a:solidFill>
                          <a:srgbClr val="2B660F"/>
                        </a:solidFill>
                        <a:effectLst/>
                        <a:uLnTx/>
                        <a:uFillTx/>
                        <a:latin typeface="+mn-lt"/>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a:lnSpc>
                          <a:spcPct val="100000"/>
                        </a:lnSpc>
                        <a:spcBef>
                          <a:spcPts val="0"/>
                        </a:spcBef>
                        <a:spcAft>
                          <a:spcPts val="400"/>
                        </a:spcAft>
                        <a:buNone/>
                      </a:pPr>
                      <a:r>
                        <a:rPr lang="en-GB" sz="1050" b="0" i="1" u="none" strike="noStrike" kern="1200" cap="none" spc="0" normalizeH="0" baseline="0" noProof="0">
                          <a:ln>
                            <a:noFill/>
                          </a:ln>
                          <a:solidFill>
                            <a:srgbClr val="2B660F"/>
                          </a:solidFill>
                          <a:effectLst/>
                          <a:uLnTx/>
                          <a:uFillTx/>
                          <a:latin typeface="+mn-lt"/>
                        </a:rPr>
                        <a:t>Not a focus area for the customer.</a:t>
                      </a:r>
                      <a:endParaRPr lang="en-US" sz="1050" b="0" i="1" u="none" strike="noStrike" kern="1200" cap="none" spc="0" normalizeH="0" baseline="0" noProof="0">
                        <a:ln>
                          <a:noFill/>
                        </a:ln>
                        <a:solidFill>
                          <a:srgbClr val="2B660F"/>
                        </a:solidFill>
                        <a:effectLst/>
                        <a:uLnTx/>
                        <a:uFillTx/>
                        <a:latin typeface="+mn-lt"/>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a:lnSpc>
                          <a:spcPct val="100000"/>
                        </a:lnSpc>
                        <a:spcBef>
                          <a:spcPts val="0"/>
                        </a:spcBef>
                        <a:spcAft>
                          <a:spcPts val="400"/>
                        </a:spcAft>
                        <a:buNone/>
                      </a:pPr>
                      <a:r>
                        <a:rPr lang="en-GB" sz="1050" b="0" i="1" u="none" strike="noStrike" kern="1200" cap="none" spc="0" normalizeH="0" baseline="0" noProof="0">
                          <a:ln>
                            <a:noFill/>
                          </a:ln>
                          <a:solidFill>
                            <a:srgbClr val="2B660F"/>
                          </a:solidFill>
                          <a:effectLst/>
                          <a:uLnTx/>
                          <a:uFillTx/>
                          <a:latin typeface="+mn-lt"/>
                        </a:rPr>
                        <a:t>Not a focus area for the customer.</a:t>
                      </a:r>
                      <a:endParaRPr lang="en-US" sz="1050" b="0" i="1" u="none" strike="noStrike" kern="1200" cap="none" spc="0" normalizeH="0" baseline="0" noProof="0">
                        <a:ln>
                          <a:noFill/>
                        </a:ln>
                        <a:solidFill>
                          <a:srgbClr val="2B660F"/>
                        </a:solidFill>
                        <a:effectLst/>
                        <a:uLnTx/>
                        <a:uFillTx/>
                        <a:latin typeface="+mn-lt"/>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88316528"/>
                  </a:ext>
                </a:extLst>
              </a:tr>
            </a:tbl>
          </a:graphicData>
        </a:graphic>
      </p:graphicFrame>
      <p:pic>
        <p:nvPicPr>
          <p:cNvPr id="13" name="Picture 12" descr="A logo of a leaf in a circle&#10;&#10;Description automatically generated">
            <a:extLst>
              <a:ext uri="{FF2B5EF4-FFF2-40B4-BE49-F238E27FC236}">
                <a16:creationId xmlns:a16="http://schemas.microsoft.com/office/drawing/2014/main" id="{E8411A8E-C9EF-C660-6BEE-6235CEB2EFB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pic>
        <p:nvPicPr>
          <p:cNvPr id="14" name="Picture 13" descr="A blue and green windmill with green arrows&#10;&#10;Description automatically generated">
            <a:extLst>
              <a:ext uri="{FF2B5EF4-FFF2-40B4-BE49-F238E27FC236}">
                <a16:creationId xmlns:a16="http://schemas.microsoft.com/office/drawing/2014/main" id="{1712BDB3-60D6-2698-65D1-9A09D930329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7884" y="3426386"/>
            <a:ext cx="556204" cy="604020"/>
          </a:xfrm>
          <a:prstGeom prst="rect">
            <a:avLst/>
          </a:prstGeom>
        </p:spPr>
      </p:pic>
      <p:pic>
        <p:nvPicPr>
          <p:cNvPr id="15" name="Picture 14" descr="A logo of a hand and a globe&#10;&#10;Description automatically generated">
            <a:extLst>
              <a:ext uri="{FF2B5EF4-FFF2-40B4-BE49-F238E27FC236}">
                <a16:creationId xmlns:a16="http://schemas.microsoft.com/office/drawing/2014/main" id="{054C05C4-2E4B-0473-B787-87ED7F70B6A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17884" y="5015254"/>
            <a:ext cx="556204" cy="604020"/>
          </a:xfrm>
          <a:prstGeom prst="rect">
            <a:avLst/>
          </a:prstGeom>
        </p:spPr>
      </p:pic>
      <p:sp>
        <p:nvSpPr>
          <p:cNvPr id="19" name="TextBox 18">
            <a:extLst>
              <a:ext uri="{FF2B5EF4-FFF2-40B4-BE49-F238E27FC236}">
                <a16:creationId xmlns:a16="http://schemas.microsoft.com/office/drawing/2014/main" id="{D7B60338-C9D2-7892-34A7-A335F6B88707}"/>
              </a:ext>
            </a:extLst>
          </p:cNvPr>
          <p:cNvSpPr txBox="1"/>
          <p:nvPr/>
        </p:nvSpPr>
        <p:spPr>
          <a:xfrm>
            <a:off x="1981199" y="6221633"/>
            <a:ext cx="9997439" cy="276999"/>
          </a:xfrm>
          <a:prstGeom prst="rect">
            <a:avLst/>
          </a:prstGeom>
          <a:noFill/>
        </p:spPr>
        <p:txBody>
          <a:bodyPr wrap="square" lIns="0" tIns="0" rIns="0" bIns="0" rtlCol="0">
            <a:spAutoFit/>
          </a:bodyPr>
          <a:lstStyle/>
          <a:p>
            <a:r>
              <a:rPr lang="en-US" sz="900" b="1">
                <a:solidFill>
                  <a:schemeClr val="accent3"/>
                </a:solidFill>
                <a:cs typeface="Leelawadee" panose="020B0502040204020203" pitchFamily="34" charset="-34"/>
              </a:rPr>
              <a:t>Note - The pillars and information in these slides come from Bashas’ parent company, called Raley’s. We have chosen to include the focus areas from Raley’s because Bashas’ itself does not have a published sustainability approach, information or focus areas.</a:t>
            </a:r>
          </a:p>
        </p:txBody>
      </p:sp>
    </p:spTree>
    <p:extLst>
      <p:ext uri="{BB962C8B-B14F-4D97-AF65-F5344CB8AC3E}">
        <p14:creationId xmlns:p14="http://schemas.microsoft.com/office/powerpoint/2010/main" val="107421778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30BE9F-DEC8-11FD-FBF0-E4E558B65D7D}"/>
            </a:ext>
          </a:extLst>
        </p:cNvPr>
        <p:cNvGrpSpPr/>
        <p:nvPr/>
      </p:nvGrpSpPr>
      <p:grpSpPr>
        <a:xfrm>
          <a:off x="0" y="0"/>
          <a:ext cx="0" cy="0"/>
          <a:chOff x="0" y="0"/>
          <a:chExt cx="0" cy="0"/>
        </a:xfrm>
      </p:grpSpPr>
      <p:graphicFrame>
        <p:nvGraphicFramePr>
          <p:cNvPr id="17" name="think-cell data - do not delete" hidden="1">
            <a:extLst>
              <a:ext uri="{FF2B5EF4-FFF2-40B4-BE49-F238E27FC236}">
                <a16:creationId xmlns:a16="http://schemas.microsoft.com/office/drawing/2014/main" id="{9EAAF2C2-A946-DDE3-3742-35357FECEEE7}"/>
              </a:ext>
            </a:extLst>
          </p:cNvPr>
          <p:cNvGraphicFramePr>
            <a:graphicFrameLocks/>
          </p:cNvGraphicFramePr>
          <p:nvPr>
            <p:custDataLst>
              <p:tags r:id="rId1"/>
            </p:custDataLst>
            <p:extLst>
              <p:ext uri="{D42A27DB-BD31-4B8C-83A1-F6EECF244321}">
                <p14:modId xmlns:p14="http://schemas.microsoft.com/office/powerpoint/2010/main" val="35682597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17" name="think-cell data - do not delete" hidden="1">
                        <a:extLst>
                          <a:ext uri="{FF2B5EF4-FFF2-40B4-BE49-F238E27FC236}">
                            <a16:creationId xmlns:a16="http://schemas.microsoft.com/office/drawing/2014/main" id="{9EAAF2C2-A946-DDE3-3742-35357FECEEE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5" name="Title 14">
            <a:extLst>
              <a:ext uri="{FF2B5EF4-FFF2-40B4-BE49-F238E27FC236}">
                <a16:creationId xmlns:a16="http://schemas.microsoft.com/office/drawing/2014/main" id="{923CEBCF-3CB3-9209-CDFA-1B9651D1FCB4}"/>
              </a:ext>
            </a:extLst>
          </p:cNvPr>
          <p:cNvSpPr>
            <a:spLocks noGrp="1"/>
          </p:cNvSpPr>
          <p:nvPr>
            <p:ph type="title"/>
          </p:nvPr>
        </p:nvSpPr>
        <p:spPr>
          <a:xfrm>
            <a:off x="304798" y="246888"/>
            <a:ext cx="11585448" cy="969264"/>
          </a:xfrm>
        </p:spPr>
        <p:txBody>
          <a:bodyPr vert="horz" rIns="0"/>
          <a:lstStyle/>
          <a:p>
            <a:r>
              <a:rPr lang="en-US" sz="3000"/>
              <a:t>COMMONALITY BETWEEN BASHAS’ AND PEP+ FOCUS AREAS</a:t>
            </a:r>
            <a:br>
              <a:rPr lang="en-US" sz="3000"/>
            </a:br>
            <a:r>
              <a:rPr lang="en-US" sz="1800" i="1"/>
              <a:t>And how these focus areas align with pep+ pillars</a:t>
            </a:r>
          </a:p>
        </p:txBody>
      </p:sp>
      <p:pic>
        <p:nvPicPr>
          <p:cNvPr id="19" name="Picture 18" descr="Bashas'">
            <a:extLst>
              <a:ext uri="{FF2B5EF4-FFF2-40B4-BE49-F238E27FC236}">
                <a16:creationId xmlns:a16="http://schemas.microsoft.com/office/drawing/2014/main" id="{107D931B-6762-9C54-76F9-0E700D459ADB}"/>
              </a:ext>
            </a:extLst>
          </p:cNvPr>
          <p:cNvPicPr>
            <a:picLocks noChangeAspect="1"/>
          </p:cNvPicPr>
          <p:nvPr/>
        </p:nvPicPr>
        <p:blipFill>
          <a:blip r:embed="rId6"/>
          <a:stretch>
            <a:fillRect/>
          </a:stretch>
        </p:blipFill>
        <p:spPr>
          <a:xfrm>
            <a:off x="10134601" y="359368"/>
            <a:ext cx="1752600" cy="407850"/>
          </a:xfrm>
          <a:prstGeom prst="rect">
            <a:avLst/>
          </a:prstGeom>
        </p:spPr>
      </p:pic>
      <p:sp>
        <p:nvSpPr>
          <p:cNvPr id="20" name="TextBox 19">
            <a:extLst>
              <a:ext uri="{FF2B5EF4-FFF2-40B4-BE49-F238E27FC236}">
                <a16:creationId xmlns:a16="http://schemas.microsoft.com/office/drawing/2014/main" id="{5A0B215E-2066-DF72-3D48-9EBA22E56B59}"/>
              </a:ext>
            </a:extLst>
          </p:cNvPr>
          <p:cNvSpPr txBox="1"/>
          <p:nvPr/>
        </p:nvSpPr>
        <p:spPr>
          <a:xfrm>
            <a:off x="1981200" y="6221633"/>
            <a:ext cx="5780314" cy="415498"/>
          </a:xfrm>
          <a:prstGeom prst="rect">
            <a:avLst/>
          </a:prstGeom>
          <a:noFill/>
        </p:spPr>
        <p:txBody>
          <a:bodyPr wrap="square" lIns="0" tIns="0" rIns="0" bIns="0" rtlCol="0">
            <a:spAutoFit/>
          </a:bodyPr>
          <a:lstStyle/>
          <a:p>
            <a:r>
              <a:rPr lang="en-US" sz="900" b="1">
                <a:solidFill>
                  <a:schemeClr val="accent3"/>
                </a:solidFill>
                <a:cs typeface="Leelawadee" panose="020B0502040204020203" pitchFamily="34" charset="-34"/>
              </a:rPr>
              <a:t>Note - </a:t>
            </a:r>
            <a:r>
              <a:rPr lang="en-US" sz="900">
                <a:solidFill>
                  <a:schemeClr val="accent3"/>
                </a:solidFill>
                <a:cs typeface="Leelawadee" panose="020B0502040204020203" pitchFamily="34" charset="-34"/>
              </a:rPr>
              <a:t>The pillars and information in these slides come from Bashas’ parent company, called Raley’s. We have chosen to include the focus areas from Raley’s because Bashas’ itself does not have a published sustainability approach, information or focus areas.</a:t>
            </a:r>
          </a:p>
        </p:txBody>
      </p:sp>
      <p:sp>
        <p:nvSpPr>
          <p:cNvPr id="21" name="TextBox 20">
            <a:extLst>
              <a:ext uri="{FF2B5EF4-FFF2-40B4-BE49-F238E27FC236}">
                <a16:creationId xmlns:a16="http://schemas.microsoft.com/office/drawing/2014/main" id="{BD970C56-CE4D-A5B5-8C56-703268CF6C81}"/>
              </a:ext>
            </a:extLst>
          </p:cNvPr>
          <p:cNvSpPr txBox="1"/>
          <p:nvPr/>
        </p:nvSpPr>
        <p:spPr>
          <a:xfrm>
            <a:off x="7953374" y="6269189"/>
            <a:ext cx="3786189" cy="506261"/>
          </a:xfrm>
          <a:prstGeom prst="rect">
            <a:avLst/>
          </a:prstGeom>
          <a:solidFill>
            <a:srgbClr val="8EBC29"/>
          </a:solidFill>
        </p:spPr>
        <p:txBody>
          <a:bodyPr wrap="square" rtlCol="0" anchor="ctr">
            <a:noAutofit/>
          </a:bodyPr>
          <a:lstStyle/>
          <a:p>
            <a:pPr lvl="0" algn="ctr">
              <a:defRPr/>
            </a:pPr>
            <a:r>
              <a:rPr lang="en-US" sz="1050" i="1" kern="0">
                <a:solidFill>
                  <a:schemeClr val="bg1"/>
                </a:solidFill>
                <a:cs typeface="Leelawadee" panose="020B0502040204020203" pitchFamily="34" charset="-34"/>
              </a:rPr>
              <a:t>No common focus areas were identified across Positive Choices (PepsiCo).</a:t>
            </a:r>
          </a:p>
        </p:txBody>
      </p:sp>
      <p:sp>
        <p:nvSpPr>
          <p:cNvPr id="2" name="Rectangle: Top Corners Rounded 1">
            <a:extLst>
              <a:ext uri="{FF2B5EF4-FFF2-40B4-BE49-F238E27FC236}">
                <a16:creationId xmlns:a16="http://schemas.microsoft.com/office/drawing/2014/main" id="{28851DCD-1AA6-0AAD-9E02-C2C9CFF029EB}"/>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4">
            <a:extLst>
              <a:ext uri="{FF2B5EF4-FFF2-40B4-BE49-F238E27FC236}">
                <a16:creationId xmlns:a16="http://schemas.microsoft.com/office/drawing/2014/main" id="{A2381D1D-04C1-255F-7D14-EF89A0856F54}"/>
              </a:ext>
            </a:extLst>
          </p:cNvPr>
          <p:cNvGraphicFramePr>
            <a:graphicFrameLocks noGrp="1"/>
          </p:cNvGraphicFramePr>
          <p:nvPr>
            <p:extLst>
              <p:ext uri="{D42A27DB-BD31-4B8C-83A1-F6EECF244321}">
                <p14:modId xmlns:p14="http://schemas.microsoft.com/office/powerpoint/2010/main" val="3721252381"/>
              </p:ext>
            </p:extLst>
          </p:nvPr>
        </p:nvGraphicFramePr>
        <p:xfrm>
          <a:off x="-7620" y="1148230"/>
          <a:ext cx="11990832" cy="4993992"/>
        </p:xfrm>
        <a:graphic>
          <a:graphicData uri="http://schemas.openxmlformats.org/drawingml/2006/table">
            <a:tbl>
              <a:tblPr firstRow="1" bandRow="1"/>
              <a:tblGrid>
                <a:gridCol w="1993392">
                  <a:extLst>
                    <a:ext uri="{9D8B030D-6E8A-4147-A177-3AD203B41FA5}">
                      <a16:colId xmlns:a16="http://schemas.microsoft.com/office/drawing/2014/main" val="1767499071"/>
                    </a:ext>
                  </a:extLst>
                </a:gridCol>
                <a:gridCol w="3500628">
                  <a:extLst>
                    <a:ext uri="{9D8B030D-6E8A-4147-A177-3AD203B41FA5}">
                      <a16:colId xmlns:a16="http://schemas.microsoft.com/office/drawing/2014/main" val="2382844442"/>
                    </a:ext>
                  </a:extLst>
                </a:gridCol>
                <a:gridCol w="2165604">
                  <a:extLst>
                    <a:ext uri="{9D8B030D-6E8A-4147-A177-3AD203B41FA5}">
                      <a16:colId xmlns:a16="http://schemas.microsoft.com/office/drawing/2014/main" val="1493353144"/>
                    </a:ext>
                  </a:extLst>
                </a:gridCol>
                <a:gridCol w="2165604">
                  <a:extLst>
                    <a:ext uri="{9D8B030D-6E8A-4147-A177-3AD203B41FA5}">
                      <a16:colId xmlns:a16="http://schemas.microsoft.com/office/drawing/2014/main" val="957515009"/>
                    </a:ext>
                  </a:extLst>
                </a:gridCol>
                <a:gridCol w="2165604">
                  <a:extLst>
                    <a:ext uri="{9D8B030D-6E8A-4147-A177-3AD203B41FA5}">
                      <a16:colId xmlns:a16="http://schemas.microsoft.com/office/drawing/2014/main" val="2353111847"/>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Reducing Greenhouse Gas (GHG) Emissions*</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noProof="0">
                          <a:solidFill>
                            <a:schemeClr val="bg1"/>
                          </a:solidFill>
                          <a:latin typeface="+mn-lt"/>
                          <a:cs typeface="Leelawadee" panose="020B0502040204020203" pitchFamily="34" charset="-34"/>
                        </a:rPr>
                        <a:t>Helping the Environment</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1200" b="1" kern="1200" noProof="0">
                          <a:solidFill>
                            <a:schemeClr val="bg1"/>
                          </a:solidFill>
                          <a:latin typeface="+mn-lt"/>
                          <a:ea typeface="+mn-ea"/>
                          <a:cs typeface="Leelawadee" panose="020B0502040204020203" pitchFamily="34" charset="-34"/>
                        </a:rPr>
                        <a:t>Responsible Sourcing*</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kern="1200" noProof="0">
                          <a:solidFill>
                            <a:schemeClr val="bg1"/>
                          </a:solidFill>
                          <a:latin typeface="+mn-lt"/>
                          <a:ea typeface="+mn-ea"/>
                          <a:cs typeface="Leelawadee" panose="020B0502040204020203" pitchFamily="34" charset="-34"/>
                        </a:rPr>
                        <a:t>Reducing Waste*</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1737360">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954F07"/>
                          </a:solidFill>
                          <a:latin typeface="+mj-lt"/>
                          <a:ea typeface="+mn-ea"/>
                          <a:cs typeface="Leelawadee"/>
                        </a:rPr>
                        <a:t>POSITIVE </a:t>
                      </a:r>
                      <a:br>
                        <a:rPr lang="en-US" sz="1400" kern="1200">
                          <a:solidFill>
                            <a:srgbClr val="954F07"/>
                          </a:solidFill>
                          <a:latin typeface="+mj-lt"/>
                          <a:ea typeface="+mn-ea"/>
                          <a:cs typeface="Leelawadee"/>
                        </a:rPr>
                      </a:br>
                      <a:r>
                        <a:rPr lang="en-US" sz="1400" kern="1200">
                          <a:solidFill>
                            <a:srgbClr val="954F07"/>
                          </a:solidFill>
                          <a:latin typeface="+mj-lt"/>
                          <a:ea typeface="+mn-ea"/>
                          <a:cs typeface="Leelawadee"/>
                        </a:rPr>
                        <a:t>AGRICULTURE</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9F0A"/>
                    </a:solidFill>
                  </a:tcPr>
                </a:tc>
                <a:tc>
                  <a:txBody>
                    <a:bodyPr/>
                    <a:lstStyle/>
                    <a:p>
                      <a:pPr marL="0" marR="0" lvl="0" indent="0" algn="ctr">
                        <a:lnSpc>
                          <a:spcPct val="100000"/>
                        </a:lnSpc>
                        <a:spcBef>
                          <a:spcPts val="0"/>
                        </a:spcBef>
                        <a:spcAft>
                          <a:spcPts val="400"/>
                        </a:spcAft>
                        <a:buNone/>
                      </a:pPr>
                      <a:r>
                        <a:rPr lang="en-US" sz="1050" b="0" i="1" u="none" strike="noStrike" kern="1200" cap="none" spc="0" normalizeH="0" baseline="0" noProof="0">
                          <a:ln>
                            <a:noFill/>
                          </a:ln>
                          <a:solidFill>
                            <a:srgbClr val="2B660F"/>
                          </a:solidFill>
                          <a:effectLst/>
                          <a:uLnTx/>
                          <a:uFillTx/>
                          <a:latin typeface="+mn-lt"/>
                        </a:rPr>
                        <a:t>No commonalities.</a:t>
                      </a: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a:lnSpc>
                          <a:spcPct val="100000"/>
                        </a:lnSpc>
                        <a:spcBef>
                          <a:spcPts val="0"/>
                        </a:spcBef>
                        <a:spcAft>
                          <a:spcPts val="400"/>
                        </a:spcAft>
                        <a:buNone/>
                      </a:pPr>
                      <a:endParaRPr lang="en-US" sz="1050" b="0" i="1" u="none" strike="noStrike" kern="1200" cap="none" spc="0" normalizeH="0" baseline="0" noProof="0">
                        <a:ln>
                          <a:noFill/>
                        </a:ln>
                        <a:solidFill>
                          <a:srgbClr val="2B660F"/>
                        </a:solidFill>
                        <a:effectLst/>
                        <a:uLnTx/>
                        <a:uFillTx/>
                        <a:latin typeface="+mn-lt"/>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lvl="0" indent="-120650" algn="l">
                        <a:lnSpc>
                          <a:spcPct val="100000"/>
                        </a:lnSpc>
                        <a:buFont typeface="Arial"/>
                        <a:buChar char="•"/>
                        <a:tabLst>
                          <a:tab pos="228600" algn="l"/>
                        </a:tabLst>
                      </a:pPr>
                      <a:r>
                        <a:rPr lang="en-US" sz="1000" kern="1200" noProof="0">
                          <a:solidFill>
                            <a:srgbClr val="2B660F"/>
                          </a:solidFill>
                          <a:highlight>
                            <a:srgbClr val="4FE2F3"/>
                          </a:highlight>
                          <a:latin typeface="+mn-lt"/>
                          <a:ea typeface="+mn-ea"/>
                          <a:cs typeface="Leelawadee" panose="020B0502040204020203" pitchFamily="34" charset="-34"/>
                        </a:rPr>
                        <a:t>Goal: </a:t>
                      </a:r>
                      <a:r>
                        <a:rPr lang="en-US" sz="1050" b="0" i="0" u="none" strike="noStrike" noProof="0">
                          <a:solidFill>
                            <a:srgbClr val="2B660F"/>
                          </a:solidFill>
                          <a:effectLst/>
                          <a:latin typeface="+mn-lt"/>
                        </a:rPr>
                        <a:t>Partner with suppliers who prioritize ethical practices, environmental protection and fair labor standards</a:t>
                      </a:r>
                      <a:endParaRPr kumimoji="0" lang="en-US" sz="1050" b="1" i="0" u="none" strike="noStrike" kern="1200" cap="none" spc="0" normalizeH="0" baseline="0" noProof="0">
                        <a:ln>
                          <a:noFill/>
                        </a:ln>
                        <a:solidFill>
                          <a:srgbClr val="2B660F"/>
                        </a:solidFill>
                        <a:effectLst/>
                        <a:uLnTx/>
                        <a:uFillTx/>
                        <a:latin typeface="+mn-lt"/>
                        <a:ea typeface="+mn-ea"/>
                        <a:cs typeface="Leelawadee"/>
                      </a:endParaRPr>
                    </a:p>
                    <a:p>
                      <a:pPr marL="290513" marR="0" lvl="1"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1050" b="1" i="0" u="none" strike="noStrike" kern="1200" cap="none" spc="0" normalizeH="0" baseline="0" noProof="0">
                          <a:ln>
                            <a:noFill/>
                          </a:ln>
                          <a:solidFill>
                            <a:srgbClr val="2B660F"/>
                          </a:solidFill>
                          <a:effectLst/>
                          <a:uLnTx/>
                          <a:uFillTx/>
                          <a:latin typeface="+mn-lt"/>
                          <a:ea typeface="+mn-ea"/>
                          <a:cs typeface="Leelawadee"/>
                        </a:rPr>
                        <a:t>pep+ alignment: Sustainably source 90% of our key ingredients and progress volumes (10% or less) that face systemic barriers towards being sustainably sourced in accordance with our guidelines, by 2030 </a:t>
                      </a:r>
                      <a:endParaRPr lang="en-US" sz="1050" b="0" i="0" u="none" strike="noStrike" noProof="0">
                        <a:solidFill>
                          <a:srgbClr val="2B660F"/>
                        </a:solidFill>
                        <a:effectLst/>
                        <a:latin typeface="+mn-lt"/>
                      </a:endParaRP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a:lnSpc>
                          <a:spcPct val="100000"/>
                        </a:lnSpc>
                        <a:spcBef>
                          <a:spcPts val="0"/>
                        </a:spcBef>
                        <a:spcAft>
                          <a:spcPts val="400"/>
                        </a:spcAft>
                        <a:buNone/>
                      </a:pPr>
                      <a:r>
                        <a:rPr lang="en-US" sz="1050" b="0" i="1" u="none" strike="noStrike" kern="1200" cap="none" spc="0" normalizeH="0" baseline="0" noProof="0">
                          <a:ln>
                            <a:noFill/>
                          </a:ln>
                          <a:solidFill>
                            <a:srgbClr val="2B660F"/>
                          </a:solidFill>
                          <a:effectLst/>
                          <a:uLnTx/>
                          <a:uFillTx/>
                          <a:latin typeface="+mn-lt"/>
                        </a:rPr>
                        <a:t>No commonalities.</a:t>
                      </a: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2772000">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lvl="0" indent="-120650" algn="l">
                        <a:lnSpc>
                          <a:spcPct val="100000"/>
                        </a:lnSpc>
                        <a:buFont typeface="Arial"/>
                        <a:buChar char="•"/>
                        <a:tabLst>
                          <a:tab pos="228600" algn="l"/>
                        </a:tabLst>
                      </a:pPr>
                      <a:r>
                        <a:rPr lang="en-US" sz="1000" kern="1200" noProof="0">
                          <a:solidFill>
                            <a:srgbClr val="2B660F"/>
                          </a:solidFill>
                          <a:highlight>
                            <a:srgbClr val="4FE2F3"/>
                          </a:highlight>
                          <a:latin typeface="+mn-lt"/>
                          <a:ea typeface="+mn-ea"/>
                          <a:cs typeface="Leelawadee" panose="020B0502040204020203" pitchFamily="34" charset="-34"/>
                        </a:rPr>
                        <a:t>Goal: </a:t>
                      </a:r>
                      <a:r>
                        <a:rPr lang="en-US" sz="1050" b="0" i="0" u="none" strike="noStrike" kern="1200" noProof="0">
                          <a:solidFill>
                            <a:srgbClr val="2B660F"/>
                          </a:solidFill>
                          <a:effectLst/>
                          <a:latin typeface="+mn-lt"/>
                          <a:ea typeface="+mn-ea"/>
                          <a:cs typeface="+mn-cs"/>
                        </a:rPr>
                        <a:t>Streamline our supply chain and source products with lower carbon footprints</a:t>
                      </a:r>
                    </a:p>
                    <a:p>
                      <a:pPr marL="290513" marR="0" lvl="1" indent="-171450" algn="l" defTabSz="914400" rtl="0" eaLnBrk="1" fontAlgn="auto" latinLnBrk="0" hangingPunct="1">
                        <a:lnSpc>
                          <a:spcPct val="100000"/>
                        </a:lnSpc>
                        <a:spcBef>
                          <a:spcPts val="400"/>
                        </a:spcBef>
                        <a:spcAft>
                          <a:spcPts val="0"/>
                        </a:spcAft>
                        <a:buClrTx/>
                        <a:buSzTx/>
                        <a:buFont typeface="Wingdings" pitchFamily="2" charset="2"/>
                        <a:buChar char="Ø"/>
                        <a:tabLst/>
                        <a:defRPr/>
                      </a:pPr>
                      <a:r>
                        <a:rPr lang="en-US" sz="1050" b="1" i="0" u="none" strike="noStrike" kern="1200" noProof="0">
                          <a:solidFill>
                            <a:srgbClr val="2B660F"/>
                          </a:solidFill>
                          <a:effectLst/>
                          <a:latin typeface="+mn-lt"/>
                          <a:ea typeface="+mn-ea"/>
                          <a:cs typeface="+mn-cs"/>
                        </a:rPr>
                        <a:t>pep+ alignment: Achieve a 50% reduction in Scope 1 and 2 emissions by 2030 (vs 2022 baseline) </a:t>
                      </a:r>
                    </a:p>
                    <a:p>
                      <a:pPr marL="290513" marR="0" lvl="1" indent="-171450" algn="l" defTabSz="914400" rtl="0" eaLnBrk="1" fontAlgn="auto" latinLnBrk="0" hangingPunct="1">
                        <a:lnSpc>
                          <a:spcPct val="100000"/>
                        </a:lnSpc>
                        <a:spcBef>
                          <a:spcPts val="600"/>
                        </a:spcBef>
                        <a:spcAft>
                          <a:spcPts val="0"/>
                        </a:spcAft>
                        <a:buClrTx/>
                        <a:buSzTx/>
                        <a:buFont typeface="Wingdings" pitchFamily="2" charset="2"/>
                        <a:buChar char="Ø"/>
                        <a:tabLst/>
                        <a:defRPr/>
                      </a:pPr>
                      <a:r>
                        <a:rPr lang="en-US" sz="1050" b="1" i="0" u="none" strike="noStrike" kern="1200" noProof="0">
                          <a:solidFill>
                            <a:srgbClr val="2B660F"/>
                          </a:solidFill>
                          <a:effectLst/>
                          <a:latin typeface="+mn-lt"/>
                          <a:ea typeface="+mn-ea"/>
                          <a:cs typeface="+mn-cs"/>
                        </a:rPr>
                        <a:t>pep+ alignment: Achieve a 42% reduction in Scope 3 </a:t>
                      </a:r>
                      <a:br>
                        <a:rPr lang="en-US" sz="1050" b="1" i="0" u="none" strike="noStrike" kern="1200" noProof="0">
                          <a:solidFill>
                            <a:srgbClr val="2B660F"/>
                          </a:solidFill>
                          <a:effectLst/>
                          <a:latin typeface="+mn-lt"/>
                          <a:ea typeface="+mn-ea"/>
                          <a:cs typeface="+mn-cs"/>
                        </a:rPr>
                      </a:br>
                      <a:r>
                        <a:rPr lang="en-US" sz="1050" b="1" i="0" u="none" strike="noStrike" kern="1200" noProof="0">
                          <a:solidFill>
                            <a:srgbClr val="2B660F"/>
                          </a:solidFill>
                          <a:effectLst/>
                          <a:latin typeface="+mn-lt"/>
                          <a:ea typeface="+mn-ea"/>
                          <a:cs typeface="+mn-cs"/>
                        </a:rPr>
                        <a:t>Energy &amp; Industry (E&amp;I) emissions by 2030 (vs 2022 baseline) </a:t>
                      </a:r>
                    </a:p>
                    <a:p>
                      <a:pPr marL="290513" marR="0" lvl="1" indent="-171450" algn="l" defTabSz="914400" rtl="0" eaLnBrk="1" fontAlgn="auto" latinLnBrk="0" hangingPunct="1">
                        <a:lnSpc>
                          <a:spcPct val="100000"/>
                        </a:lnSpc>
                        <a:spcBef>
                          <a:spcPts val="600"/>
                        </a:spcBef>
                        <a:spcAft>
                          <a:spcPts val="0"/>
                        </a:spcAft>
                        <a:buClrTx/>
                        <a:buSzTx/>
                        <a:buFont typeface="Wingdings" pitchFamily="2" charset="2"/>
                        <a:buChar char="Ø"/>
                        <a:tabLst/>
                        <a:defRPr/>
                      </a:pPr>
                      <a:r>
                        <a:rPr lang="en-US" sz="1050" b="1" i="0" u="none" strike="noStrike" kern="1200" noProof="0">
                          <a:solidFill>
                            <a:srgbClr val="2B660F"/>
                          </a:solidFill>
                          <a:effectLst/>
                          <a:latin typeface="+mn-lt"/>
                          <a:ea typeface="+mn-ea"/>
                          <a:cs typeface="+mn-cs"/>
                        </a:rPr>
                        <a:t>pep+ alignment: Achieve a 30% reduction in Scope 3 </a:t>
                      </a:r>
                      <a:br>
                        <a:rPr lang="en-US" sz="1050" b="1" i="0" u="none" strike="noStrike" kern="1200" noProof="0">
                          <a:solidFill>
                            <a:srgbClr val="2B660F"/>
                          </a:solidFill>
                          <a:effectLst/>
                          <a:latin typeface="+mn-lt"/>
                          <a:ea typeface="+mn-ea"/>
                          <a:cs typeface="+mn-cs"/>
                        </a:rPr>
                      </a:br>
                      <a:r>
                        <a:rPr lang="en-US" sz="1050" b="1" i="0" u="none" strike="noStrike" kern="1200" noProof="0">
                          <a:solidFill>
                            <a:srgbClr val="2B660F"/>
                          </a:solidFill>
                          <a:effectLst/>
                          <a:latin typeface="+mn-lt"/>
                          <a:ea typeface="+mn-ea"/>
                          <a:cs typeface="+mn-cs"/>
                        </a:rPr>
                        <a:t>Forest, Land and Agriculture (FLAG) emissions by 2030 (vs 2022 baseline) </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marR="0" lvl="0" indent="-1206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kern="1200" noProof="0">
                          <a:solidFill>
                            <a:srgbClr val="2B660F"/>
                          </a:solidFill>
                          <a:highlight>
                            <a:srgbClr val="4FE2F3"/>
                          </a:highlight>
                          <a:latin typeface="+mn-lt"/>
                          <a:ea typeface="+mn-ea"/>
                          <a:cs typeface="Leelawadee" panose="020B0502040204020203" pitchFamily="34" charset="-34"/>
                        </a:rPr>
                        <a:t>Goal: </a:t>
                      </a:r>
                      <a:r>
                        <a:rPr lang="en-US" sz="1050" b="0" i="0" u="none" strike="noStrike" kern="1200" noProof="0">
                          <a:solidFill>
                            <a:srgbClr val="2B660F"/>
                          </a:solidFill>
                          <a:effectLst/>
                          <a:latin typeface="+mn-lt"/>
                          <a:ea typeface="+mn-ea"/>
                          <a:cs typeface="+mn-cs"/>
                        </a:rPr>
                        <a:t>Recycle bags, cardboards, shrink wrap, plastic bottles, paper, metal, and more</a:t>
                      </a:r>
                    </a:p>
                    <a:p>
                      <a:pPr marL="290513" marR="0" lvl="1" indent="-171450" algn="l" defTabSz="914400" rtl="0" eaLnBrk="1" fontAlgn="auto" latinLnBrk="0" hangingPunct="1">
                        <a:lnSpc>
                          <a:spcPct val="100000"/>
                        </a:lnSpc>
                        <a:spcBef>
                          <a:spcPts val="400"/>
                        </a:spcBef>
                        <a:spcAft>
                          <a:spcPts val="0"/>
                        </a:spcAft>
                        <a:buClrTx/>
                        <a:buSzTx/>
                        <a:buFont typeface="Wingdings" panose="05000000000000000000" pitchFamily="2" charset="2"/>
                        <a:buChar char="Ø"/>
                        <a:tabLst/>
                        <a:defRPr/>
                      </a:pPr>
                      <a:r>
                        <a:rPr lang="en-US" sz="1050" b="1" i="0" u="none" strike="noStrike" kern="1200" noProof="0">
                          <a:solidFill>
                            <a:srgbClr val="2B660F"/>
                          </a:solidFill>
                          <a:effectLst/>
                          <a:latin typeface="+mn-lt"/>
                          <a:ea typeface="+mn-ea"/>
                          <a:cs typeface="+mn-cs"/>
                        </a:rPr>
                        <a:t>pep+ alignment: For our primary plastic packaging in key packaging markets, use 40% or greater recycled content in our plastic packaging by 2035 or sooner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50" b="0" i="0" u="none" strike="noStrike" kern="1200" noProof="0">
                        <a:solidFill>
                          <a:srgbClr val="2B660F"/>
                        </a:solidFill>
                        <a:effectLst/>
                        <a:latin typeface="+mn-lt"/>
                        <a:ea typeface="+mn-ea"/>
                        <a:cs typeface="+mn-cs"/>
                      </a:endParaRP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lang="en-US" sz="1050" b="0" i="0" u="none" strike="noStrike" kern="1200" noProof="0">
                          <a:solidFill>
                            <a:srgbClr val="2B660F"/>
                          </a:solidFill>
                          <a:effectLst/>
                          <a:latin typeface="+mn-lt"/>
                          <a:ea typeface="+mn-ea"/>
                          <a:cs typeface="+mn-cs"/>
                        </a:rPr>
                        <a:t>No commonalities.</a:t>
                      </a: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lvl="0" indent="-120650" algn="l">
                        <a:lnSpc>
                          <a:spcPct val="100000"/>
                        </a:lnSpc>
                        <a:buFont typeface="Arial"/>
                        <a:buChar char="•"/>
                      </a:pPr>
                      <a:r>
                        <a:rPr lang="en-US" sz="1000" kern="1200" noProof="0">
                          <a:solidFill>
                            <a:srgbClr val="2B660F"/>
                          </a:solidFill>
                          <a:highlight>
                            <a:srgbClr val="4FE2F3"/>
                          </a:highlight>
                          <a:latin typeface="+mn-lt"/>
                          <a:ea typeface="+mn-ea"/>
                          <a:cs typeface="Leelawadee" panose="020B0502040204020203" pitchFamily="34" charset="-34"/>
                        </a:rPr>
                        <a:t>Goal: </a:t>
                      </a:r>
                      <a:r>
                        <a:rPr lang="en-US" sz="1050" b="0" i="0" u="none" strike="noStrike" kern="1200" noProof="0">
                          <a:solidFill>
                            <a:srgbClr val="2B660F"/>
                          </a:solidFill>
                          <a:effectLst/>
                          <a:latin typeface="+mn-lt"/>
                          <a:ea typeface="+mn-ea"/>
                          <a:cs typeface="+mn-cs"/>
                        </a:rPr>
                        <a:t>Collaborate with local food banks for surplus donations</a:t>
                      </a:r>
                    </a:p>
                    <a:p>
                      <a:pPr marL="290513" marR="0" lvl="1"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US" sz="1050" b="1" i="0" u="none" strike="noStrike" kern="1200" noProof="0">
                          <a:solidFill>
                            <a:srgbClr val="2B660F"/>
                          </a:solidFill>
                          <a:effectLst/>
                          <a:latin typeface="+mn-lt"/>
                          <a:ea typeface="+mn-ea"/>
                          <a:cs typeface="+mn-cs"/>
                        </a:rPr>
                        <a:t>pep+ alignment: Partner with communities to advance food security and make nutritious food accessible to 50 million people </a:t>
                      </a: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bl>
          </a:graphicData>
        </a:graphic>
      </p:graphicFrame>
      <p:pic>
        <p:nvPicPr>
          <p:cNvPr id="5" name="Picture 4" descr="A logo of a leaf in a circle&#10;&#10;Description automatically generated">
            <a:extLst>
              <a:ext uri="{FF2B5EF4-FFF2-40B4-BE49-F238E27FC236}">
                <a16:creationId xmlns:a16="http://schemas.microsoft.com/office/drawing/2014/main" id="{286BEB97-C5BC-CE80-6C71-843A3398322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pic>
        <p:nvPicPr>
          <p:cNvPr id="6" name="Picture 5" descr="A blue and green windmill with green arrows&#10;&#10;Description automatically generated">
            <a:extLst>
              <a:ext uri="{FF2B5EF4-FFF2-40B4-BE49-F238E27FC236}">
                <a16:creationId xmlns:a16="http://schemas.microsoft.com/office/drawing/2014/main" id="{E0E5F038-A969-3F5E-F0E8-75D32C4795A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7884" y="3824214"/>
            <a:ext cx="556204" cy="604020"/>
          </a:xfrm>
          <a:prstGeom prst="rect">
            <a:avLst/>
          </a:prstGeom>
        </p:spPr>
      </p:pic>
    </p:spTree>
    <p:extLst>
      <p:ext uri="{BB962C8B-B14F-4D97-AF65-F5344CB8AC3E}">
        <p14:creationId xmlns:p14="http://schemas.microsoft.com/office/powerpoint/2010/main" val="345077509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D32D4D-896B-4B66-D734-6B1CFC71F589}"/>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6F7492A-3DF1-A079-F89D-A01C9D2911F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389074" y="2058047"/>
            <a:ext cx="5198926" cy="2738068"/>
          </a:xfrm>
          <a:prstGeom prst="rect">
            <a:avLst/>
          </a:prstGeom>
        </p:spPr>
      </p:pic>
    </p:spTree>
    <p:extLst>
      <p:ext uri="{BB962C8B-B14F-4D97-AF65-F5344CB8AC3E}">
        <p14:creationId xmlns:p14="http://schemas.microsoft.com/office/powerpoint/2010/main" val="135976849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6859DD-4058-7ECB-F228-3297426641B1}"/>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166AA67C-083A-A72B-EA2B-137157F84B38}"/>
              </a:ext>
            </a:extLst>
          </p:cNvPr>
          <p:cNvGraphicFramePr>
            <a:graphicFrameLocks/>
          </p:cNvGraphicFramePr>
          <p:nvPr>
            <p:custDataLst>
              <p:tags r:id="rId1"/>
            </p:custDataLst>
            <p:extLst>
              <p:ext uri="{D42A27DB-BD31-4B8C-83A1-F6EECF244321}">
                <p14:modId xmlns:p14="http://schemas.microsoft.com/office/powerpoint/2010/main" val="29866895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7" name="think-cell data - do not delete" hidden="1">
                        <a:extLst>
                          <a:ext uri="{FF2B5EF4-FFF2-40B4-BE49-F238E27FC236}">
                            <a16:creationId xmlns:a16="http://schemas.microsoft.com/office/drawing/2014/main" id="{166AA67C-083A-A72B-EA2B-137157F84B3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9" name="Picture Placeholder 8" descr="Big Y - Wikipedia">
            <a:extLst>
              <a:ext uri="{FF2B5EF4-FFF2-40B4-BE49-F238E27FC236}">
                <a16:creationId xmlns:a16="http://schemas.microsoft.com/office/drawing/2014/main" id="{0962DE5D-4F01-2301-913C-2A4DC22B6672}"/>
              </a:ext>
            </a:extLst>
          </p:cNvPr>
          <p:cNvPicPr>
            <a:picLocks noGrp="1" noChangeAspect="1"/>
          </p:cNvPicPr>
          <p:nvPr>
            <p:ph type="pic" sz="quarter" idx="14"/>
          </p:nvPr>
        </p:nvPicPr>
        <p:blipFill rotWithShape="1">
          <a:blip r:embed="rId6">
            <a:extLst>
              <a:ext uri="{96DAC541-7B7A-43D3-8B79-37D633B846F1}">
                <asvg:svgBlip xmlns:asvg="http://schemas.microsoft.com/office/drawing/2016/SVG/main" r:embed="rId7"/>
              </a:ext>
            </a:extLst>
          </a:blip>
          <a:srcRect l="-16667" t="-25000" r="-16667" b="-25000"/>
          <a:stretch>
            <a:fillRect/>
          </a:stretch>
        </p:blipFill>
        <p:spPr>
          <a:xfrm>
            <a:off x="0" y="0"/>
            <a:ext cx="6096000" cy="6858000"/>
          </a:xfrm>
          <a:prstGeom prst="rect">
            <a:avLst/>
          </a:prstGeom>
        </p:spPr>
      </p:pic>
      <p:pic>
        <p:nvPicPr>
          <p:cNvPr id="12" name="Picture 11">
            <a:extLst>
              <a:ext uri="{FF2B5EF4-FFF2-40B4-BE49-F238E27FC236}">
                <a16:creationId xmlns:a16="http://schemas.microsoft.com/office/drawing/2014/main" id="{87A25820-3F6C-31C1-8268-0C114203A607}"/>
              </a:ext>
            </a:extLst>
          </p:cNvPr>
          <p:cNvPicPr>
            <a:picLocks noChangeAspect="1"/>
          </p:cNvPicPr>
          <p:nvPr/>
        </p:nvPicPr>
        <p:blipFill>
          <a:blip r:embed="rId8"/>
          <a:srcRect l="24821" r="18929"/>
          <a:stretch>
            <a:fillRect/>
          </a:stretch>
        </p:blipFill>
        <p:spPr>
          <a:xfrm rot="16200000">
            <a:off x="2520059" y="3282059"/>
            <a:ext cx="6857999" cy="293883"/>
          </a:xfrm>
          <a:custGeom>
            <a:avLst/>
            <a:gdLst>
              <a:gd name="connsiteX0" fmla="*/ 6857999 w 6857999"/>
              <a:gd name="connsiteY0" fmla="*/ 0 h 293883"/>
              <a:gd name="connsiteX1" fmla="*/ 6857999 w 6857999"/>
              <a:gd name="connsiteY1" fmla="*/ 293883 h 293883"/>
              <a:gd name="connsiteX2" fmla="*/ 0 w 6857999"/>
              <a:gd name="connsiteY2" fmla="*/ 293883 h 293883"/>
              <a:gd name="connsiteX3" fmla="*/ 0 w 6857999"/>
              <a:gd name="connsiteY3" fmla="*/ 0 h 293883"/>
            </a:gdLst>
            <a:ahLst/>
            <a:cxnLst>
              <a:cxn ang="0">
                <a:pos x="connsiteX0" y="connsiteY0"/>
              </a:cxn>
              <a:cxn ang="0">
                <a:pos x="connsiteX1" y="connsiteY1"/>
              </a:cxn>
              <a:cxn ang="0">
                <a:pos x="connsiteX2" y="connsiteY2"/>
              </a:cxn>
              <a:cxn ang="0">
                <a:pos x="connsiteX3" y="connsiteY3"/>
              </a:cxn>
            </a:cxnLst>
            <a:rect l="l" t="t" r="r" b="b"/>
            <a:pathLst>
              <a:path w="6857999" h="293883">
                <a:moveTo>
                  <a:pt x="6857999" y="0"/>
                </a:moveTo>
                <a:lnTo>
                  <a:pt x="6857999" y="293883"/>
                </a:lnTo>
                <a:lnTo>
                  <a:pt x="0" y="293883"/>
                </a:lnTo>
                <a:lnTo>
                  <a:pt x="0" y="0"/>
                </a:lnTo>
                <a:close/>
              </a:path>
            </a:pathLst>
          </a:custGeom>
          <a:effectLst>
            <a:outerShdw blurRad="50800" dist="38100" dir="10800000" algn="r" rotWithShape="0">
              <a:prstClr val="black">
                <a:alpha val="20000"/>
              </a:prstClr>
            </a:outerShdw>
          </a:effectLst>
        </p:spPr>
      </p:pic>
      <p:sp>
        <p:nvSpPr>
          <p:cNvPr id="13" name="Rectangle: Single Corner Rounded 12">
            <a:extLst>
              <a:ext uri="{FF2B5EF4-FFF2-40B4-BE49-F238E27FC236}">
                <a16:creationId xmlns:a16="http://schemas.microsoft.com/office/drawing/2014/main" id="{7C0B951B-823D-79EE-AD0A-4D0B28A38ABE}"/>
              </a:ext>
            </a:extLst>
          </p:cNvPr>
          <p:cNvSpPr>
            <a:spLocks/>
          </p:cNvSpPr>
          <p:nvPr/>
        </p:nvSpPr>
        <p:spPr>
          <a:xfrm>
            <a:off x="6300438" y="825872"/>
            <a:ext cx="5852160" cy="66792"/>
          </a:xfrm>
          <a:prstGeom prst="round1Rect">
            <a:avLst>
              <a:gd name="adj" fmla="val 3618"/>
            </a:avLst>
          </a:prstGeom>
          <a:solidFill>
            <a:srgbClr val="0F440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182880" numCol="1" spcCol="38100" rtlCol="0" anchor="b">
            <a:noAutofit/>
          </a:bodyPr>
          <a:lstStyle/>
          <a:p>
            <a:pPr defTabSz="914400"/>
            <a:r>
              <a:rPr kumimoji="0" lang="en-US" sz="3200" b="0" i="0" u="none" strike="noStrike" kern="1200" cap="all" spc="0" normalizeH="0" baseline="0" noProof="0">
                <a:ln>
                  <a:noFill/>
                </a:ln>
                <a:solidFill>
                  <a:srgbClr val="0F440E"/>
                </a:solidFill>
                <a:effectLst/>
                <a:uLnTx/>
                <a:uFillTx/>
                <a:latin typeface="GT Pressura LCG Black"/>
                <a:ea typeface="+mj-ea"/>
                <a:cs typeface="+mj-cs"/>
              </a:rPr>
              <a:t>KEY TAKEAWAYS</a:t>
            </a:r>
            <a:endParaRPr lang="en-US" b="1">
              <a:solidFill>
                <a:srgbClr val="0F440E"/>
              </a:solidFill>
              <a:latin typeface="+mj-lt"/>
            </a:endParaRPr>
          </a:p>
        </p:txBody>
      </p:sp>
      <p:sp>
        <p:nvSpPr>
          <p:cNvPr id="14" name="Rectangle: Rounded Corners 13">
            <a:extLst>
              <a:ext uri="{FF2B5EF4-FFF2-40B4-BE49-F238E27FC236}">
                <a16:creationId xmlns:a16="http://schemas.microsoft.com/office/drawing/2014/main" id="{91C04363-5F3A-15A8-E5A7-1BB9231F6EB7}"/>
              </a:ext>
            </a:extLst>
          </p:cNvPr>
          <p:cNvSpPr>
            <a:spLocks/>
          </p:cNvSpPr>
          <p:nvPr/>
        </p:nvSpPr>
        <p:spPr>
          <a:xfrm rot="10800000" flipH="1" flipV="1">
            <a:off x="6300438" y="1062650"/>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r>
              <a:rPr lang="en-US" sz="2400" b="1">
                <a:solidFill>
                  <a:srgbClr val="8EBC29"/>
                </a:solidFill>
              </a:rPr>
              <a:t>Food security</a:t>
            </a:r>
          </a:p>
        </p:txBody>
      </p:sp>
      <p:sp>
        <p:nvSpPr>
          <p:cNvPr id="15" name="Rectangle: Rounded Corners 14">
            <a:extLst>
              <a:ext uri="{FF2B5EF4-FFF2-40B4-BE49-F238E27FC236}">
                <a16:creationId xmlns:a16="http://schemas.microsoft.com/office/drawing/2014/main" id="{204766F8-5754-63BA-BEAE-C654795C0F35}"/>
              </a:ext>
            </a:extLst>
          </p:cNvPr>
          <p:cNvSpPr>
            <a:spLocks/>
          </p:cNvSpPr>
          <p:nvPr/>
        </p:nvSpPr>
        <p:spPr>
          <a:xfrm rot="10800000" flipH="1" flipV="1">
            <a:off x="6300438" y="3667989"/>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pPr>
              <a:defRPr/>
            </a:pPr>
            <a:r>
              <a:rPr lang="en-US" sz="2400" b="1">
                <a:solidFill>
                  <a:srgbClr val="8EBC29"/>
                </a:solidFill>
              </a:rPr>
              <a:t>Recycling</a:t>
            </a:r>
          </a:p>
        </p:txBody>
      </p:sp>
      <p:sp>
        <p:nvSpPr>
          <p:cNvPr id="16" name="Rectangle: Single Corner Rounded 15">
            <a:extLst>
              <a:ext uri="{FF2B5EF4-FFF2-40B4-BE49-F238E27FC236}">
                <a16:creationId xmlns:a16="http://schemas.microsoft.com/office/drawing/2014/main" id="{9267FC1B-F53E-44E3-3107-84389050EA89}"/>
              </a:ext>
            </a:extLst>
          </p:cNvPr>
          <p:cNvSpPr>
            <a:spLocks/>
          </p:cNvSpPr>
          <p:nvPr/>
        </p:nvSpPr>
        <p:spPr>
          <a:xfrm>
            <a:off x="6300438" y="825872"/>
            <a:ext cx="5852160" cy="66792"/>
          </a:xfrm>
          <a:prstGeom prst="round1Rect">
            <a:avLst>
              <a:gd name="adj" fmla="val 3618"/>
            </a:avLst>
          </a:prstGeom>
          <a:solidFill>
            <a:srgbClr val="0F440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182880" numCol="1" spcCol="38100" rtlCol="0" anchor="b">
            <a:noAutofit/>
          </a:bodyPr>
          <a:lstStyle/>
          <a:p>
            <a:pPr defTabSz="914400"/>
            <a:r>
              <a:rPr kumimoji="0" lang="en-US" sz="3200" b="0" i="0" u="none" strike="noStrike" kern="1200" cap="all" spc="0" normalizeH="0" baseline="0" noProof="0">
                <a:ln>
                  <a:noFill/>
                </a:ln>
                <a:solidFill>
                  <a:srgbClr val="0F440E"/>
                </a:solidFill>
                <a:effectLst/>
                <a:uLnTx/>
                <a:uFillTx/>
                <a:latin typeface="GT Pressura LCG Black"/>
                <a:ea typeface="+mj-ea"/>
                <a:cs typeface="+mj-cs"/>
              </a:rPr>
              <a:t>KEY TAKEAWAYS</a:t>
            </a:r>
            <a:endParaRPr lang="en-US" b="1">
              <a:solidFill>
                <a:srgbClr val="0F440E"/>
              </a:solidFill>
              <a:latin typeface="+mj-lt"/>
            </a:endParaRPr>
          </a:p>
        </p:txBody>
      </p:sp>
      <p:sp>
        <p:nvSpPr>
          <p:cNvPr id="17" name="Rectangle: Rounded Corners 16">
            <a:extLst>
              <a:ext uri="{FF2B5EF4-FFF2-40B4-BE49-F238E27FC236}">
                <a16:creationId xmlns:a16="http://schemas.microsoft.com/office/drawing/2014/main" id="{6CD5C22D-D941-78FE-1623-EB04833138A9}"/>
              </a:ext>
            </a:extLst>
          </p:cNvPr>
          <p:cNvSpPr>
            <a:spLocks/>
          </p:cNvSpPr>
          <p:nvPr/>
        </p:nvSpPr>
        <p:spPr>
          <a:xfrm rot="10800000" flipH="1" flipV="1">
            <a:off x="6386385" y="1711260"/>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a:defRPr/>
            </a:pPr>
            <a:r>
              <a:rPr lang="en-US">
                <a:solidFill>
                  <a:schemeClr val="bg1"/>
                </a:solidFill>
              </a:rPr>
              <a:t>Big Y and PepsiCo both have focus areas to advance food security for the communities they serve.</a:t>
            </a:r>
          </a:p>
        </p:txBody>
      </p:sp>
      <p:sp>
        <p:nvSpPr>
          <p:cNvPr id="18" name="Rectangle: Rounded Corners 17">
            <a:extLst>
              <a:ext uri="{FF2B5EF4-FFF2-40B4-BE49-F238E27FC236}">
                <a16:creationId xmlns:a16="http://schemas.microsoft.com/office/drawing/2014/main" id="{CD4CAAA9-D812-6D96-1D0F-2EE87D9BE672}"/>
              </a:ext>
            </a:extLst>
          </p:cNvPr>
          <p:cNvSpPr>
            <a:spLocks/>
          </p:cNvSpPr>
          <p:nvPr/>
        </p:nvSpPr>
        <p:spPr>
          <a:xfrm rot="10800000" flipH="1" flipV="1">
            <a:off x="6386385" y="4281323"/>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a:defRPr/>
            </a:pPr>
            <a:r>
              <a:rPr lang="en-US">
                <a:solidFill>
                  <a:schemeClr val="bg1"/>
                </a:solidFill>
              </a:rPr>
              <a:t>Big Y seeks to increase the number of bottles, cans, paper and plastics they recycle. There is therefore an alignment with PepsiCo as they seek to include greater recycled content in plastic packaging.</a:t>
            </a:r>
          </a:p>
        </p:txBody>
      </p:sp>
      <p:sp>
        <p:nvSpPr>
          <p:cNvPr id="19" name="Oval 18">
            <a:extLst>
              <a:ext uri="{FF2B5EF4-FFF2-40B4-BE49-F238E27FC236}">
                <a16:creationId xmlns:a16="http://schemas.microsoft.com/office/drawing/2014/main" id="{A1035960-7BC8-9614-41F3-00960270AD40}"/>
              </a:ext>
            </a:extLst>
          </p:cNvPr>
          <p:cNvSpPr/>
          <p:nvPr/>
        </p:nvSpPr>
        <p:spPr>
          <a:xfrm>
            <a:off x="6375234" y="1171322"/>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E7241D6E-7FAA-CFDF-C844-93A0D820A065}"/>
              </a:ext>
            </a:extLst>
          </p:cNvPr>
          <p:cNvSpPr/>
          <p:nvPr/>
        </p:nvSpPr>
        <p:spPr>
          <a:xfrm>
            <a:off x="6375234" y="3785645"/>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6FF0D61A-F3F4-699E-CAD0-632B27394F5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424170" y="1220258"/>
            <a:ext cx="308612" cy="308612"/>
          </a:xfrm>
          <a:prstGeom prst="rect">
            <a:avLst/>
          </a:prstGeom>
        </p:spPr>
      </p:pic>
      <p:pic>
        <p:nvPicPr>
          <p:cNvPr id="5" name="Graphic 4">
            <a:extLst>
              <a:ext uri="{FF2B5EF4-FFF2-40B4-BE49-F238E27FC236}">
                <a16:creationId xmlns:a16="http://schemas.microsoft.com/office/drawing/2014/main" id="{0C05899C-C0E6-8229-814E-EDAE4AFEBAE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404938" y="3815349"/>
            <a:ext cx="347076" cy="347076"/>
          </a:xfrm>
          <a:prstGeom prst="rect">
            <a:avLst/>
          </a:prstGeom>
        </p:spPr>
      </p:pic>
    </p:spTree>
    <p:extLst>
      <p:ext uri="{BB962C8B-B14F-4D97-AF65-F5344CB8AC3E}">
        <p14:creationId xmlns:p14="http://schemas.microsoft.com/office/powerpoint/2010/main" val="369591593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9EB1AD-7213-D709-14ED-AEF796650790}"/>
            </a:ext>
          </a:extLst>
        </p:cNvPr>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46DBF738-F022-C1FA-B149-846E95870ACD}"/>
              </a:ext>
            </a:extLst>
          </p:cNvPr>
          <p:cNvGraphicFramePr>
            <a:graphicFrameLocks/>
          </p:cNvGraphicFramePr>
          <p:nvPr>
            <p:custDataLst>
              <p:tags r:id="rId1"/>
            </p:custDataLst>
            <p:extLst>
              <p:ext uri="{D42A27DB-BD31-4B8C-83A1-F6EECF244321}">
                <p14:modId xmlns:p14="http://schemas.microsoft.com/office/powerpoint/2010/main" val="2212935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10" name="think-cell data - do not delete" hidden="1">
                        <a:extLst>
                          <a:ext uri="{FF2B5EF4-FFF2-40B4-BE49-F238E27FC236}">
                            <a16:creationId xmlns:a16="http://schemas.microsoft.com/office/drawing/2014/main" id="{46DBF738-F022-C1FA-B149-846E95870AC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Title 8">
            <a:extLst>
              <a:ext uri="{FF2B5EF4-FFF2-40B4-BE49-F238E27FC236}">
                <a16:creationId xmlns:a16="http://schemas.microsoft.com/office/drawing/2014/main" id="{F474458D-90DF-7043-D669-D5B54AECA12E}"/>
              </a:ext>
            </a:extLst>
          </p:cNvPr>
          <p:cNvSpPr>
            <a:spLocks noGrp="1"/>
          </p:cNvSpPr>
          <p:nvPr>
            <p:ph type="title"/>
          </p:nvPr>
        </p:nvSpPr>
        <p:spPr>
          <a:xfrm>
            <a:off x="304798" y="246888"/>
            <a:ext cx="11585448" cy="969264"/>
          </a:xfrm>
        </p:spPr>
        <p:txBody>
          <a:bodyPr vert="horz" rIns="0"/>
          <a:lstStyle/>
          <a:p>
            <a:r>
              <a:rPr lang="en-US" sz="3000"/>
              <a:t>BIG Y'S SUSTAINABILITY FOCUS AREAS</a:t>
            </a:r>
            <a:br>
              <a:rPr lang="en-US"/>
            </a:br>
            <a:r>
              <a:rPr lang="en-US" sz="1800" i="1"/>
              <a:t>And how these focus areas align with pep+ pillars</a:t>
            </a:r>
            <a:endParaRPr lang="en-US" i="1"/>
          </a:p>
        </p:txBody>
      </p:sp>
      <p:pic>
        <p:nvPicPr>
          <p:cNvPr id="8" name="Graphic 7" descr="Big Y - Wikipedia">
            <a:extLst>
              <a:ext uri="{FF2B5EF4-FFF2-40B4-BE49-F238E27FC236}">
                <a16:creationId xmlns:a16="http://schemas.microsoft.com/office/drawing/2014/main" id="{51957F7F-282B-057A-5780-F2EB6CE5BB1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201401" y="274636"/>
            <a:ext cx="685800" cy="649127"/>
          </a:xfrm>
          <a:prstGeom prst="rect">
            <a:avLst/>
          </a:prstGeom>
        </p:spPr>
      </p:pic>
      <p:sp>
        <p:nvSpPr>
          <p:cNvPr id="2" name="Rectangle: Top Corners Rounded 1">
            <a:extLst>
              <a:ext uri="{FF2B5EF4-FFF2-40B4-BE49-F238E27FC236}">
                <a16:creationId xmlns:a16="http://schemas.microsoft.com/office/drawing/2014/main" id="{07951DA8-C2C2-C352-9AF2-9933C4159E46}"/>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4">
            <a:extLst>
              <a:ext uri="{FF2B5EF4-FFF2-40B4-BE49-F238E27FC236}">
                <a16:creationId xmlns:a16="http://schemas.microsoft.com/office/drawing/2014/main" id="{58876CB4-B6FD-438F-5C0D-D5165CF46B3D}"/>
              </a:ext>
            </a:extLst>
          </p:cNvPr>
          <p:cNvGraphicFramePr>
            <a:graphicFrameLocks noGrp="1"/>
          </p:cNvGraphicFramePr>
          <p:nvPr>
            <p:extLst>
              <p:ext uri="{D42A27DB-BD31-4B8C-83A1-F6EECF244321}">
                <p14:modId xmlns:p14="http://schemas.microsoft.com/office/powerpoint/2010/main" val="3692336888"/>
              </p:ext>
            </p:extLst>
          </p:nvPr>
        </p:nvGraphicFramePr>
        <p:xfrm>
          <a:off x="-7620" y="1148230"/>
          <a:ext cx="11986260" cy="5031114"/>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4998720">
                  <a:extLst>
                    <a:ext uri="{9D8B030D-6E8A-4147-A177-3AD203B41FA5}">
                      <a16:colId xmlns:a16="http://schemas.microsoft.com/office/drawing/2014/main" val="2382844442"/>
                    </a:ext>
                  </a:extLst>
                </a:gridCol>
                <a:gridCol w="4998720">
                  <a:extLst>
                    <a:ext uri="{9D8B030D-6E8A-4147-A177-3AD203B41FA5}">
                      <a16:colId xmlns:a16="http://schemas.microsoft.com/office/drawing/2014/main" val="957515009"/>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ase" latinLnBrk="0" hangingPunct="1">
                        <a:lnSpc>
                          <a:spcPct val="100000"/>
                        </a:lnSpc>
                      </a:pPr>
                      <a:r>
                        <a:rPr lang="en-US" sz="1200" b="1" kern="1200" noProof="0">
                          <a:solidFill>
                            <a:schemeClr val="bg1"/>
                          </a:solidFill>
                          <a:latin typeface="+mn-lt"/>
                          <a:ea typeface="+mn-ea"/>
                          <a:cs typeface="Leelawadee" panose="020B0502040204020203" pitchFamily="34" charset="-34"/>
                        </a:rPr>
                        <a:t>Making Improvements Toward a Greener Tomorrow</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ase" latinLnBrk="0" hangingPunct="1">
                        <a:lnSpc>
                          <a:spcPct val="100000"/>
                        </a:lnSpc>
                      </a:pPr>
                      <a:r>
                        <a:rPr lang="en-US" sz="1200" b="1" kern="1200" noProof="0">
                          <a:solidFill>
                            <a:schemeClr val="bg1"/>
                          </a:solidFill>
                          <a:latin typeface="+mn-lt"/>
                          <a:ea typeface="+mn-ea"/>
                          <a:cs typeface="Leelawadee" panose="020B0502040204020203" pitchFamily="34" charset="-34"/>
                        </a:rPr>
                        <a:t>Community</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1600200">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954F07"/>
                          </a:solidFill>
                          <a:latin typeface="+mj-lt"/>
                          <a:ea typeface="+mn-ea"/>
                          <a:cs typeface="Leelawadee"/>
                        </a:rPr>
                        <a:t>POSITIVE </a:t>
                      </a:r>
                      <a:br>
                        <a:rPr lang="en-US" sz="1400" kern="1200">
                          <a:solidFill>
                            <a:srgbClr val="954F07"/>
                          </a:solidFill>
                          <a:latin typeface="+mj-lt"/>
                          <a:ea typeface="+mn-ea"/>
                          <a:cs typeface="Leelawadee"/>
                        </a:rPr>
                      </a:br>
                      <a:r>
                        <a:rPr lang="en-US" sz="1400" kern="1200">
                          <a:solidFill>
                            <a:srgbClr val="954F07"/>
                          </a:solidFill>
                          <a:latin typeface="+mj-lt"/>
                          <a:ea typeface="+mn-ea"/>
                          <a:cs typeface="Leelawadee"/>
                        </a:rPr>
                        <a:t>AGRICULTURE</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9F0A"/>
                    </a:solidFill>
                  </a:tcPr>
                </a:tc>
                <a:tc>
                  <a:txBody>
                    <a:bodyPr/>
                    <a:lstStyle/>
                    <a:p>
                      <a:pPr marL="0" marR="0" lvl="0" indent="0" algn="ctr">
                        <a:lnSpc>
                          <a:spcPct val="100000"/>
                        </a:lnSpc>
                        <a:spcBef>
                          <a:spcPts val="0"/>
                        </a:spcBef>
                        <a:spcAft>
                          <a:spcPts val="400"/>
                        </a:spcAft>
                        <a:buNone/>
                      </a:pPr>
                      <a:r>
                        <a:rPr lang="en-GB" sz="1100" b="0" i="1" u="none" strike="noStrike" kern="1200" cap="none" spc="0" normalizeH="0" baseline="0" noProof="0">
                          <a:ln>
                            <a:noFill/>
                          </a:ln>
                          <a:solidFill>
                            <a:srgbClr val="2B660F"/>
                          </a:solidFill>
                          <a:effectLst/>
                          <a:uLnTx/>
                          <a:uFillTx/>
                          <a:latin typeface="+mn-lt"/>
                        </a:rPr>
                        <a:t>Not a focus area for the customer.</a:t>
                      </a:r>
                      <a:endParaRPr lang="en-US" sz="1100" b="0" i="1" u="none" strike="noStrike" kern="1200" cap="none" spc="0" normalizeH="0" baseline="0" noProof="0">
                        <a:ln>
                          <a:noFill/>
                        </a:ln>
                        <a:solidFill>
                          <a:srgbClr val="2B660F"/>
                        </a:solidFill>
                        <a:effectLst/>
                        <a:uLnTx/>
                        <a:uFillTx/>
                        <a:latin typeface="+mn-lt"/>
                      </a:endParaRP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a:lnSpc>
                          <a:spcPct val="100000"/>
                        </a:lnSpc>
                        <a:spcBef>
                          <a:spcPts val="0"/>
                        </a:spcBef>
                        <a:spcAft>
                          <a:spcPts val="400"/>
                        </a:spcAft>
                        <a:buNone/>
                      </a:pPr>
                      <a:r>
                        <a:rPr lang="en-GB" sz="1100" b="0" i="1" u="none" strike="noStrike" kern="1200" cap="none" spc="0" normalizeH="0" baseline="0" noProof="0">
                          <a:ln>
                            <a:noFill/>
                          </a:ln>
                          <a:solidFill>
                            <a:srgbClr val="2B660F"/>
                          </a:solidFill>
                          <a:effectLst/>
                          <a:uLnTx/>
                          <a:uFillTx/>
                          <a:latin typeface="+mn-lt"/>
                        </a:rPr>
                        <a:t>Not a focus area for the customer.</a:t>
                      </a:r>
                      <a:endParaRPr kumimoji="0" lang="en-US" sz="1100" i="1" noProof="0">
                        <a:solidFill>
                          <a:srgbClr val="2B660F"/>
                        </a:solidFill>
                        <a:latin typeface="+mn-lt"/>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1600200">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lvl="0" indent="-120650" algn="l">
                        <a:lnSpc>
                          <a:spcPct val="100000"/>
                        </a:lnSpc>
                        <a:spcAft>
                          <a:spcPts val="400"/>
                        </a:spcAft>
                        <a:buFont typeface="Arial"/>
                        <a:buChar char="•"/>
                      </a:pPr>
                      <a:r>
                        <a:rPr lang="en-US" sz="1000" kern="1200" noProof="0">
                          <a:solidFill>
                            <a:srgbClr val="2B660F"/>
                          </a:solidFill>
                          <a:highlight>
                            <a:srgbClr val="4FE2F3"/>
                          </a:highlight>
                          <a:latin typeface="+mn-lt"/>
                          <a:ea typeface="+mn-ea"/>
                          <a:cs typeface="Leelawadee" panose="020B0502040204020203" pitchFamily="34" charset="-34"/>
                        </a:rPr>
                        <a:t>Goal: </a:t>
                      </a:r>
                      <a:r>
                        <a:rPr lang="en-US" sz="1100" b="0" i="0" u="none" strike="noStrike" noProof="0">
                          <a:solidFill>
                            <a:srgbClr val="2B660F"/>
                          </a:solidFill>
                          <a:effectLst/>
                          <a:latin typeface="+mn-lt"/>
                        </a:rPr>
                        <a:t>Produce plastic bags with ocean plastic</a:t>
                      </a:r>
                    </a:p>
                    <a:p>
                      <a:pPr marL="120650" lvl="0" indent="-120650" algn="l">
                        <a:lnSpc>
                          <a:spcPct val="100000"/>
                        </a:lnSpc>
                        <a:spcAft>
                          <a:spcPts val="400"/>
                        </a:spcAft>
                        <a:buFont typeface="Arial"/>
                        <a:buChar char="•"/>
                      </a:pPr>
                      <a:r>
                        <a:rPr lang="en-US" sz="1000" kern="1200" noProof="0">
                          <a:solidFill>
                            <a:srgbClr val="2B660F"/>
                          </a:solidFill>
                          <a:highlight>
                            <a:srgbClr val="4FE2F3"/>
                          </a:highlight>
                          <a:latin typeface="+mn-lt"/>
                          <a:ea typeface="+mn-ea"/>
                          <a:cs typeface="Leelawadee" panose="020B0502040204020203" pitchFamily="34" charset="-34"/>
                        </a:rPr>
                        <a:t>Goal: </a:t>
                      </a:r>
                      <a:r>
                        <a:rPr lang="en-US" sz="1100" b="0" i="0" u="none" strike="noStrike" noProof="0">
                          <a:solidFill>
                            <a:srgbClr val="2B660F"/>
                          </a:solidFill>
                          <a:effectLst/>
                          <a:latin typeface="+mn-lt"/>
                        </a:rPr>
                        <a:t>Recycle bottles and cans from stores </a:t>
                      </a:r>
                    </a:p>
                    <a:p>
                      <a:pPr marL="120650" lvl="0" indent="-120650" algn="l">
                        <a:lnSpc>
                          <a:spcPct val="100000"/>
                        </a:lnSpc>
                        <a:spcAft>
                          <a:spcPts val="400"/>
                        </a:spcAft>
                        <a:buFont typeface="Arial"/>
                        <a:buChar char="•"/>
                      </a:pPr>
                      <a:r>
                        <a:rPr lang="en-US" sz="1000" kern="1200" noProof="0">
                          <a:solidFill>
                            <a:srgbClr val="2B660F"/>
                          </a:solidFill>
                          <a:highlight>
                            <a:srgbClr val="4FE2F3"/>
                          </a:highlight>
                          <a:latin typeface="+mn-lt"/>
                          <a:ea typeface="+mn-ea"/>
                          <a:cs typeface="Leelawadee" panose="020B0502040204020203" pitchFamily="34" charset="-34"/>
                        </a:rPr>
                        <a:t>Goal: </a:t>
                      </a:r>
                      <a:r>
                        <a:rPr lang="en-US" sz="1100" b="0" i="0" u="none" strike="noStrike" noProof="0">
                          <a:solidFill>
                            <a:srgbClr val="2B660F"/>
                          </a:solidFill>
                          <a:effectLst/>
                          <a:latin typeface="+mn-lt"/>
                        </a:rPr>
                        <a:t>Recycle cardboard, paper, and plastics</a:t>
                      </a:r>
                    </a:p>
                    <a:p>
                      <a:pPr marL="120650" lvl="0" indent="-120650" algn="l">
                        <a:lnSpc>
                          <a:spcPct val="100000"/>
                        </a:lnSpc>
                        <a:spcAft>
                          <a:spcPts val="400"/>
                        </a:spcAft>
                        <a:buFont typeface="Arial"/>
                        <a:buChar char="•"/>
                      </a:pPr>
                      <a:r>
                        <a:rPr lang="en-US" sz="1000" kern="1200" noProof="0">
                          <a:solidFill>
                            <a:srgbClr val="2B660F"/>
                          </a:solidFill>
                          <a:highlight>
                            <a:srgbClr val="4FE2F3"/>
                          </a:highlight>
                          <a:latin typeface="+mn-lt"/>
                          <a:ea typeface="+mn-ea"/>
                          <a:cs typeface="Leelawadee" panose="020B0502040204020203" pitchFamily="34" charset="-34"/>
                        </a:rPr>
                        <a:t>Goal: </a:t>
                      </a:r>
                      <a:r>
                        <a:rPr lang="en-US" sz="1100" b="0" i="0" u="none" strike="noStrike" noProof="0">
                          <a:solidFill>
                            <a:srgbClr val="2B660F"/>
                          </a:solidFill>
                          <a:effectLst/>
                          <a:latin typeface="+mn-lt"/>
                        </a:rPr>
                        <a:t>Continue to convert to reusable pallets </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indent="-120650" algn="l" rtl="0" fontAlgn="base">
                        <a:lnSpc>
                          <a:spcPct val="100000"/>
                        </a:lnSpc>
                        <a:spcAft>
                          <a:spcPts val="400"/>
                        </a:spcAft>
                        <a:buFont typeface="Arial" panose="020B0604020202020204" pitchFamily="34" charset="0"/>
                        <a:buChar char="•"/>
                      </a:pPr>
                      <a:r>
                        <a:rPr lang="en-US" sz="1000" kern="1200" noProof="0">
                          <a:solidFill>
                            <a:srgbClr val="2B660F"/>
                          </a:solidFill>
                          <a:highlight>
                            <a:srgbClr val="4FE2F3"/>
                          </a:highlight>
                          <a:latin typeface="+mn-lt"/>
                          <a:ea typeface="+mn-ea"/>
                          <a:cs typeface="Leelawadee" panose="020B0502040204020203" pitchFamily="34" charset="-34"/>
                        </a:rPr>
                        <a:t>Goal: </a:t>
                      </a:r>
                      <a:r>
                        <a:rPr lang="en-US" sz="1100" b="0" i="0" noProof="0">
                          <a:solidFill>
                            <a:srgbClr val="2B660F"/>
                          </a:solidFill>
                          <a:effectLst/>
                          <a:latin typeface="+mn-lt"/>
                          <a:cs typeface="Leelawadee"/>
                        </a:rPr>
                        <a:t>Continue to donate food to the communities Big Y serves</a:t>
                      </a:r>
                    </a:p>
                    <a:p>
                      <a:pPr marL="120650" lvl="0" indent="-120650" algn="l">
                        <a:lnSpc>
                          <a:spcPct val="100000"/>
                        </a:lnSpc>
                        <a:spcAft>
                          <a:spcPts val="400"/>
                        </a:spcAft>
                        <a:buFont typeface="Arial" panose="020B0604020202020204" pitchFamily="34" charset="0"/>
                        <a:buChar char="•"/>
                      </a:pPr>
                      <a:r>
                        <a:rPr lang="en-US" sz="1000" kern="1200" noProof="0">
                          <a:solidFill>
                            <a:srgbClr val="2B660F"/>
                          </a:solidFill>
                          <a:highlight>
                            <a:srgbClr val="4FE2F3"/>
                          </a:highlight>
                          <a:latin typeface="+mn-lt"/>
                          <a:ea typeface="+mn-ea"/>
                          <a:cs typeface="Leelawadee" panose="020B0502040204020203" pitchFamily="34" charset="-34"/>
                        </a:rPr>
                        <a:t>Goal: </a:t>
                      </a:r>
                      <a:r>
                        <a:rPr lang="en-US" sz="1100" b="0" i="0" noProof="0">
                          <a:solidFill>
                            <a:srgbClr val="2B660F"/>
                          </a:solidFill>
                          <a:effectLst/>
                          <a:latin typeface="+mn-lt"/>
                          <a:cs typeface="Leelawadee"/>
                        </a:rPr>
                        <a:t>Continue to divert food and plant waste from landfills into composting, animal feed and renewable energy</a:t>
                      </a: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r h="1583826">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922F11"/>
                          </a:solidFill>
                          <a:latin typeface="+mj-lt"/>
                          <a:ea typeface="+mn-ea"/>
                          <a:cs typeface="Leelawadee"/>
                        </a:rPr>
                        <a:t>POSITIVE </a:t>
                      </a:r>
                      <a:br>
                        <a:rPr lang="en-US" sz="1400" kern="1200">
                          <a:solidFill>
                            <a:srgbClr val="922F11"/>
                          </a:solidFill>
                          <a:latin typeface="+mj-lt"/>
                          <a:ea typeface="+mn-ea"/>
                          <a:cs typeface="Leelawadee"/>
                        </a:rPr>
                      </a:br>
                      <a:r>
                        <a:rPr lang="en-US" sz="1400" kern="1200">
                          <a:solidFill>
                            <a:srgbClr val="922F11"/>
                          </a:solidFill>
                          <a:latin typeface="+mj-lt"/>
                          <a:ea typeface="+mn-ea"/>
                          <a:cs typeface="Leelawadee"/>
                        </a:rPr>
                        <a:t>CHOICES</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E6D26"/>
                    </a:solidFill>
                  </a:tcPr>
                </a:tc>
                <a:tc>
                  <a:txBody>
                    <a:bodyPr/>
                    <a:lstStyle/>
                    <a:p>
                      <a:pPr marL="0" marR="0" lvl="0" indent="0" algn="ctr">
                        <a:lnSpc>
                          <a:spcPct val="100000"/>
                        </a:lnSpc>
                        <a:spcBef>
                          <a:spcPts val="0"/>
                        </a:spcBef>
                        <a:spcAft>
                          <a:spcPts val="400"/>
                        </a:spcAft>
                        <a:buNone/>
                      </a:pPr>
                      <a:r>
                        <a:rPr lang="en-GB" sz="1100" b="0" i="1" u="none" strike="noStrike" kern="1200" cap="none" spc="0" normalizeH="0" baseline="0" noProof="0">
                          <a:ln>
                            <a:noFill/>
                          </a:ln>
                          <a:solidFill>
                            <a:srgbClr val="2B660F"/>
                          </a:solidFill>
                          <a:effectLst/>
                          <a:uLnTx/>
                          <a:uFillTx/>
                          <a:latin typeface="+mn-lt"/>
                        </a:rPr>
                        <a:t>Not a focus area for the customer.</a:t>
                      </a:r>
                      <a:endParaRPr kumimoji="0" lang="en-US" sz="1100" i="1" noProof="0">
                        <a:solidFill>
                          <a:srgbClr val="2B660F"/>
                        </a:solidFill>
                        <a:latin typeface="+mn-lt"/>
                      </a:endParaRP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a:lnSpc>
                          <a:spcPct val="100000"/>
                        </a:lnSpc>
                        <a:spcBef>
                          <a:spcPts val="0"/>
                        </a:spcBef>
                        <a:spcAft>
                          <a:spcPts val="400"/>
                        </a:spcAft>
                        <a:buNone/>
                      </a:pPr>
                      <a:r>
                        <a:rPr lang="en-GB" sz="1100" b="0" i="1" u="none" strike="noStrike" kern="1200" cap="none" spc="0" normalizeH="0" baseline="0" noProof="0">
                          <a:ln>
                            <a:noFill/>
                          </a:ln>
                          <a:solidFill>
                            <a:srgbClr val="2B660F"/>
                          </a:solidFill>
                          <a:effectLst/>
                          <a:uLnTx/>
                          <a:uFillTx/>
                          <a:latin typeface="+mn-lt"/>
                        </a:rPr>
                        <a:t>Not a focus area for the customer.</a:t>
                      </a:r>
                      <a:endParaRPr kumimoji="0" lang="en-US" sz="1100" i="1" noProof="0">
                        <a:solidFill>
                          <a:srgbClr val="2B660F"/>
                        </a:solidFill>
                        <a:latin typeface="+mn-lt"/>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40967922"/>
                  </a:ext>
                </a:extLst>
              </a:tr>
            </a:tbl>
          </a:graphicData>
        </a:graphic>
      </p:graphicFrame>
      <p:pic>
        <p:nvPicPr>
          <p:cNvPr id="4" name="Picture 3" descr="A logo of a leaf in a circle&#10;&#10;Description automatically generated">
            <a:extLst>
              <a:ext uri="{FF2B5EF4-FFF2-40B4-BE49-F238E27FC236}">
                <a16:creationId xmlns:a16="http://schemas.microsoft.com/office/drawing/2014/main" id="{AAF7AB12-86EE-84E8-5296-CD05E401ED7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pic>
        <p:nvPicPr>
          <p:cNvPr id="5" name="Picture 4" descr="A blue and green windmill with green arrows&#10;&#10;Description automatically generated">
            <a:extLst>
              <a:ext uri="{FF2B5EF4-FFF2-40B4-BE49-F238E27FC236}">
                <a16:creationId xmlns:a16="http://schemas.microsoft.com/office/drawing/2014/main" id="{6422340A-DC36-629E-F933-DFF1C4C90AB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17884" y="3429000"/>
            <a:ext cx="556204" cy="604020"/>
          </a:xfrm>
          <a:prstGeom prst="rect">
            <a:avLst/>
          </a:prstGeom>
        </p:spPr>
      </p:pic>
      <p:pic>
        <p:nvPicPr>
          <p:cNvPr id="6" name="Picture 5" descr="A logo of a hand and a globe&#10;&#10;Description automatically generated">
            <a:extLst>
              <a:ext uri="{FF2B5EF4-FFF2-40B4-BE49-F238E27FC236}">
                <a16:creationId xmlns:a16="http://schemas.microsoft.com/office/drawing/2014/main" id="{78771439-C9C7-139A-62EF-4A5E333E317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27528" y="5032253"/>
            <a:ext cx="536916" cy="583072"/>
          </a:xfrm>
          <a:prstGeom prst="rect">
            <a:avLst/>
          </a:prstGeom>
        </p:spPr>
      </p:pic>
    </p:spTree>
    <p:extLst>
      <p:ext uri="{BB962C8B-B14F-4D97-AF65-F5344CB8AC3E}">
        <p14:creationId xmlns:p14="http://schemas.microsoft.com/office/powerpoint/2010/main" val="544377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A1292D0E-B0E5-10AE-BF2D-418B3BC11212}"/>
              </a:ext>
            </a:extLst>
          </p:cNvPr>
          <p:cNvSpPr>
            <a:spLocks noGrp="1"/>
          </p:cNvSpPr>
          <p:nvPr>
            <p:ph type="title"/>
          </p:nvPr>
        </p:nvSpPr>
        <p:spPr>
          <a:xfrm>
            <a:off x="304798" y="246888"/>
            <a:ext cx="11585448" cy="534635"/>
          </a:xfrm>
        </p:spPr>
        <p:txBody>
          <a:bodyPr/>
          <a:lstStyle/>
          <a:p>
            <a:r>
              <a:rPr lang="en-US"/>
              <a:t>HOW SALES TEAMS SHOULD USE THIS DOCUMENT</a:t>
            </a:r>
          </a:p>
        </p:txBody>
      </p:sp>
      <p:sp>
        <p:nvSpPr>
          <p:cNvPr id="20" name="Rectangle: Rounded Corners 19">
            <a:extLst>
              <a:ext uri="{FF2B5EF4-FFF2-40B4-BE49-F238E27FC236}">
                <a16:creationId xmlns:a16="http://schemas.microsoft.com/office/drawing/2014/main" id="{51879FD3-5D0C-EE14-03EF-F1CD7781F78D}"/>
              </a:ext>
            </a:extLst>
          </p:cNvPr>
          <p:cNvSpPr/>
          <p:nvPr/>
        </p:nvSpPr>
        <p:spPr>
          <a:xfrm>
            <a:off x="210308" y="900320"/>
            <a:ext cx="5546598" cy="5176157"/>
          </a:xfrm>
          <a:prstGeom prst="roundRect">
            <a:avLst>
              <a:gd name="adj" fmla="val 2161"/>
            </a:avLst>
          </a:prstGeom>
          <a:solidFill>
            <a:srgbClr val="5D910D"/>
          </a:solidFill>
          <a:ln>
            <a:noFill/>
          </a:ln>
        </p:spPr>
        <p:style>
          <a:lnRef idx="2">
            <a:schemeClr val="accent1">
              <a:shade val="50000"/>
            </a:schemeClr>
          </a:lnRef>
          <a:fillRef idx="1">
            <a:schemeClr val="accent1"/>
          </a:fillRef>
          <a:effectRef idx="0">
            <a:schemeClr val="accent1"/>
          </a:effectRef>
          <a:fontRef idx="minor">
            <a:schemeClr val="lt1"/>
          </a:fontRef>
        </p:style>
        <p:txBody>
          <a:bodyPr tIns="548640" rtlCol="0" anchor="t"/>
          <a:lstStyle/>
          <a:p>
            <a:endParaRPr lang="en-US" sz="1600">
              <a:solidFill>
                <a:schemeClr val="bg1"/>
              </a:solidFill>
            </a:endParaRPr>
          </a:p>
          <a:p>
            <a:r>
              <a:rPr lang="en-US" sz="1500">
                <a:solidFill>
                  <a:schemeClr val="bg1"/>
                </a:solidFill>
              </a:rPr>
              <a:t>This document aims to give you, as sales executives, information on your key customers in a quick and easy way. </a:t>
            </a:r>
          </a:p>
          <a:p>
            <a:pPr>
              <a:spcBef>
                <a:spcPts val="1400"/>
              </a:spcBef>
            </a:pPr>
            <a:r>
              <a:rPr lang="en-US" sz="1500">
                <a:solidFill>
                  <a:schemeClr val="bg1"/>
                </a:solidFill>
              </a:rPr>
              <a:t>It has been created so that before you go into meetings with key customers, you can quickly gain knowledge on the customers’ sustainability efforts. This will enable you to ask them how these projects &amp; initiatives are progressing, as well as show the commonalities between their efforts, and PepsiCo’s efforts, </a:t>
            </a:r>
            <a:br>
              <a:rPr lang="en-US" sz="1500">
                <a:solidFill>
                  <a:schemeClr val="bg1"/>
                </a:solidFill>
              </a:rPr>
            </a:br>
            <a:r>
              <a:rPr lang="en-US" sz="1500">
                <a:solidFill>
                  <a:schemeClr val="bg1"/>
                </a:solidFill>
              </a:rPr>
              <a:t>by referencing the points at which focus areas align. </a:t>
            </a:r>
          </a:p>
          <a:p>
            <a:pPr>
              <a:spcBef>
                <a:spcPts val="1400"/>
              </a:spcBef>
            </a:pPr>
            <a:r>
              <a:rPr lang="en-US" sz="1500" b="1">
                <a:solidFill>
                  <a:schemeClr val="bg1"/>
                </a:solidFill>
              </a:rPr>
              <a:t>It has not been created to be shown to the customer or presented to them in its entirety. </a:t>
            </a:r>
            <a:r>
              <a:rPr lang="en-US" sz="1500">
                <a:solidFill>
                  <a:schemeClr val="bg1"/>
                </a:solidFill>
              </a:rPr>
              <a:t>This will feel overwhelming! </a:t>
            </a:r>
            <a:r>
              <a:rPr lang="en-US" sz="1500" u="sng">
                <a:solidFill>
                  <a:schemeClr val="bg1"/>
                </a:solidFill>
              </a:rPr>
              <a:t>Instead, use the key takeaways as a conversation starter, or choose a few pertinent points that feel natural to your conversation.</a:t>
            </a:r>
          </a:p>
        </p:txBody>
      </p:sp>
      <p:sp>
        <p:nvSpPr>
          <p:cNvPr id="22" name="Rectangle: Rounded Corners 21">
            <a:extLst>
              <a:ext uri="{FF2B5EF4-FFF2-40B4-BE49-F238E27FC236}">
                <a16:creationId xmlns:a16="http://schemas.microsoft.com/office/drawing/2014/main" id="{E4C0026A-04CB-5211-137D-FA1E19E80516}"/>
              </a:ext>
            </a:extLst>
          </p:cNvPr>
          <p:cNvSpPr/>
          <p:nvPr/>
        </p:nvSpPr>
        <p:spPr>
          <a:xfrm>
            <a:off x="210308" y="1049384"/>
            <a:ext cx="5409442" cy="376238"/>
          </a:xfrm>
          <a:prstGeom prst="roundRect">
            <a:avLst/>
          </a:prstGeom>
          <a:solidFill>
            <a:srgbClr val="0F44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rgbClr val="8DBE29"/>
                </a:solidFill>
                <a:latin typeface="+mj-lt"/>
                <a:cs typeface="Leelawadee" panose="020B0502040204020203" pitchFamily="34" charset="-34"/>
              </a:rPr>
              <a:t>HOW CAN THIS DOCUMENT HELP YOU?</a:t>
            </a:r>
          </a:p>
        </p:txBody>
      </p:sp>
      <p:sp>
        <p:nvSpPr>
          <p:cNvPr id="23" name="Oval 22">
            <a:extLst>
              <a:ext uri="{FF2B5EF4-FFF2-40B4-BE49-F238E27FC236}">
                <a16:creationId xmlns:a16="http://schemas.microsoft.com/office/drawing/2014/main" id="{D8F1DFE6-F96F-F61E-5285-4C113E0AB60F}"/>
              </a:ext>
            </a:extLst>
          </p:cNvPr>
          <p:cNvSpPr/>
          <p:nvPr/>
        </p:nvSpPr>
        <p:spPr>
          <a:xfrm>
            <a:off x="5307260" y="1042820"/>
            <a:ext cx="449646" cy="44964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ontent Placeholder 2">
            <a:extLst>
              <a:ext uri="{FF2B5EF4-FFF2-40B4-BE49-F238E27FC236}">
                <a16:creationId xmlns:a16="http://schemas.microsoft.com/office/drawing/2014/main" id="{E7E1F2D5-0ADE-A18E-773B-7804D0F0A4F2}"/>
              </a:ext>
            </a:extLst>
          </p:cNvPr>
          <p:cNvSpPr txBox="1">
            <a:spLocks/>
          </p:cNvSpPr>
          <p:nvPr/>
        </p:nvSpPr>
        <p:spPr>
          <a:xfrm>
            <a:off x="6156199" y="1020555"/>
            <a:ext cx="3519330" cy="249299"/>
          </a:xfrm>
          <a:prstGeom prst="rect">
            <a:avLst/>
          </a:prstGeom>
        </p:spPr>
        <p:txBody>
          <a:bodyPr vert="horz" wrap="square" lIns="0" tIns="0" rIns="0" bIns="0" rtlCol="0">
            <a:spAutoFit/>
          </a:bodyPr>
          <a:lstStyle>
            <a:lvl1pPr marL="171450" indent="-171450" algn="l" defTabSz="914400" rtl="0" eaLnBrk="1" latinLnBrk="0" hangingPunct="1">
              <a:lnSpc>
                <a:spcPct val="90000"/>
              </a:lnSpc>
              <a:spcBef>
                <a:spcPts val="1000"/>
              </a:spcBef>
              <a:buFont typeface="Arial" panose="020B0604020202020204" pitchFamily="34" charset="0"/>
              <a:buChar char="•"/>
              <a:tabLst/>
              <a:defRPr sz="2800" kern="1200">
                <a:solidFill>
                  <a:srgbClr val="133CCF"/>
                </a:solidFill>
                <a:latin typeface="+mn-lt"/>
                <a:ea typeface="+mn-ea"/>
                <a:cs typeface="+mn-cs"/>
              </a:defRPr>
            </a:lvl1pPr>
            <a:lvl2pPr marL="344488" indent="-173038" algn="l" defTabSz="914400" rtl="0" eaLnBrk="1" latinLnBrk="0" hangingPunct="1">
              <a:lnSpc>
                <a:spcPct val="90000"/>
              </a:lnSpc>
              <a:spcBef>
                <a:spcPts val="500"/>
              </a:spcBef>
              <a:buSzPct val="70000"/>
              <a:buFont typeface="Arial" panose="020B0604020202020204" pitchFamily="34" charset="0"/>
              <a:buChar char="•"/>
              <a:tabLst/>
              <a:defRPr sz="1800" kern="1200">
                <a:solidFill>
                  <a:srgbClr val="133CCF"/>
                </a:solidFill>
                <a:latin typeface="+mn-lt"/>
                <a:ea typeface="+mn-ea"/>
                <a:cs typeface="+mn-cs"/>
              </a:defRPr>
            </a:lvl2pPr>
            <a:lvl3pPr marL="517525" indent="-173038" algn="l" defTabSz="914400" rtl="0" eaLnBrk="1" latinLnBrk="0" hangingPunct="1">
              <a:lnSpc>
                <a:spcPct val="90000"/>
              </a:lnSpc>
              <a:spcBef>
                <a:spcPts val="500"/>
              </a:spcBef>
              <a:buFont typeface="Courier New" panose="02070309020205020404" pitchFamily="49" charset="0"/>
              <a:buChar char="o"/>
              <a:tabLst/>
              <a:defRPr sz="1800" kern="1200">
                <a:solidFill>
                  <a:srgbClr val="133CCF"/>
                </a:solidFill>
                <a:latin typeface="+mn-lt"/>
                <a:ea typeface="+mn-ea"/>
                <a:cs typeface="+mn-cs"/>
              </a:defRPr>
            </a:lvl3pPr>
            <a:lvl4pPr marL="690563" indent="-173038" algn="l" defTabSz="914400" rtl="0" eaLnBrk="1" latinLnBrk="0" hangingPunct="1">
              <a:lnSpc>
                <a:spcPct val="90000"/>
              </a:lnSpc>
              <a:spcBef>
                <a:spcPts val="500"/>
              </a:spcBef>
              <a:buSzPct val="70000"/>
              <a:buFont typeface="Wingdings" pitchFamily="2" charset="2"/>
              <a:buChar char="§"/>
              <a:tabLst/>
              <a:defRPr sz="1800" kern="1200">
                <a:solidFill>
                  <a:srgbClr val="133CCF"/>
                </a:solidFill>
                <a:latin typeface="+mn-lt"/>
                <a:ea typeface="+mn-ea"/>
                <a:cs typeface="+mn-cs"/>
              </a:defRPr>
            </a:lvl4pPr>
            <a:lvl5pPr marL="923925" indent="-233363" algn="l" defTabSz="914400" rtl="0" eaLnBrk="1" latinLnBrk="0" hangingPunct="1">
              <a:lnSpc>
                <a:spcPct val="90000"/>
              </a:lnSpc>
              <a:spcBef>
                <a:spcPts val="500"/>
              </a:spcBef>
              <a:buSzPct val="70000"/>
              <a:buFont typeface="Wingdings" pitchFamily="2" charset="2"/>
              <a:buChar char="q"/>
              <a:tabLst/>
              <a:defRPr sz="1800" kern="1200">
                <a:solidFill>
                  <a:srgbClr val="133CC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0F440E"/>
                </a:solidFill>
                <a:effectLst/>
                <a:uLnTx/>
                <a:uFillTx/>
                <a:latin typeface="+mj-lt"/>
                <a:ea typeface="+mn-ea"/>
                <a:cs typeface="Leelawadee" panose="020B0502040204020203" pitchFamily="34" charset="-34"/>
              </a:rPr>
              <a:t>A note for sales teams…</a:t>
            </a:r>
          </a:p>
        </p:txBody>
      </p:sp>
      <p:sp>
        <p:nvSpPr>
          <p:cNvPr id="28" name="Content Placeholder 2">
            <a:extLst>
              <a:ext uri="{FF2B5EF4-FFF2-40B4-BE49-F238E27FC236}">
                <a16:creationId xmlns:a16="http://schemas.microsoft.com/office/drawing/2014/main" id="{0054F95E-0473-67E2-36B1-34FA39859398}"/>
              </a:ext>
            </a:extLst>
          </p:cNvPr>
          <p:cNvSpPr txBox="1">
            <a:spLocks/>
          </p:cNvSpPr>
          <p:nvPr/>
        </p:nvSpPr>
        <p:spPr>
          <a:xfrm>
            <a:off x="6156199" y="1381524"/>
            <a:ext cx="5546598" cy="1154162"/>
          </a:xfrm>
          <a:prstGeom prst="rect">
            <a:avLst/>
          </a:prstGeom>
        </p:spPr>
        <p:txBody>
          <a:bodyPr vert="horz" wrap="square" lIns="0" tIns="0" rIns="0" bIns="0" rtlCol="0">
            <a:spAutoFit/>
          </a:bodyPr>
          <a:lstStyle>
            <a:lvl1pPr marL="171450" indent="-171450" algn="l" defTabSz="914400" rtl="0" eaLnBrk="1" latinLnBrk="0" hangingPunct="1">
              <a:lnSpc>
                <a:spcPct val="90000"/>
              </a:lnSpc>
              <a:spcBef>
                <a:spcPts val="1000"/>
              </a:spcBef>
              <a:buFont typeface="Arial" panose="020B0604020202020204" pitchFamily="34" charset="0"/>
              <a:buChar char="•"/>
              <a:tabLst/>
              <a:defRPr sz="2800" kern="1200">
                <a:solidFill>
                  <a:srgbClr val="133CCF"/>
                </a:solidFill>
                <a:latin typeface="+mn-lt"/>
                <a:ea typeface="+mn-ea"/>
                <a:cs typeface="+mn-cs"/>
              </a:defRPr>
            </a:lvl1pPr>
            <a:lvl2pPr marL="344488" indent="-173038" algn="l" defTabSz="914400" rtl="0" eaLnBrk="1" latinLnBrk="0" hangingPunct="1">
              <a:lnSpc>
                <a:spcPct val="90000"/>
              </a:lnSpc>
              <a:spcBef>
                <a:spcPts val="500"/>
              </a:spcBef>
              <a:buSzPct val="70000"/>
              <a:buFont typeface="Arial" panose="020B0604020202020204" pitchFamily="34" charset="0"/>
              <a:buChar char="•"/>
              <a:tabLst/>
              <a:defRPr sz="1800" kern="1200">
                <a:solidFill>
                  <a:srgbClr val="133CCF"/>
                </a:solidFill>
                <a:latin typeface="+mn-lt"/>
                <a:ea typeface="+mn-ea"/>
                <a:cs typeface="+mn-cs"/>
              </a:defRPr>
            </a:lvl2pPr>
            <a:lvl3pPr marL="517525" indent="-173038" algn="l" defTabSz="914400" rtl="0" eaLnBrk="1" latinLnBrk="0" hangingPunct="1">
              <a:lnSpc>
                <a:spcPct val="90000"/>
              </a:lnSpc>
              <a:spcBef>
                <a:spcPts val="500"/>
              </a:spcBef>
              <a:buFont typeface="Courier New" panose="02070309020205020404" pitchFamily="49" charset="0"/>
              <a:buChar char="o"/>
              <a:tabLst/>
              <a:defRPr sz="1800" kern="1200">
                <a:solidFill>
                  <a:srgbClr val="133CCF"/>
                </a:solidFill>
                <a:latin typeface="+mn-lt"/>
                <a:ea typeface="+mn-ea"/>
                <a:cs typeface="+mn-cs"/>
              </a:defRPr>
            </a:lvl3pPr>
            <a:lvl4pPr marL="690563" indent="-173038" algn="l" defTabSz="914400" rtl="0" eaLnBrk="1" latinLnBrk="0" hangingPunct="1">
              <a:lnSpc>
                <a:spcPct val="90000"/>
              </a:lnSpc>
              <a:spcBef>
                <a:spcPts val="500"/>
              </a:spcBef>
              <a:buSzPct val="70000"/>
              <a:buFont typeface="Wingdings" pitchFamily="2" charset="2"/>
              <a:buChar char="§"/>
              <a:tabLst/>
              <a:defRPr sz="1800" kern="1200">
                <a:solidFill>
                  <a:srgbClr val="133CCF"/>
                </a:solidFill>
                <a:latin typeface="+mn-lt"/>
                <a:ea typeface="+mn-ea"/>
                <a:cs typeface="+mn-cs"/>
              </a:defRPr>
            </a:lvl4pPr>
            <a:lvl5pPr marL="923925" indent="-233363" algn="l" defTabSz="914400" rtl="0" eaLnBrk="1" latinLnBrk="0" hangingPunct="1">
              <a:lnSpc>
                <a:spcPct val="90000"/>
              </a:lnSpc>
              <a:spcBef>
                <a:spcPts val="500"/>
              </a:spcBef>
              <a:buSzPct val="70000"/>
              <a:buFont typeface="Wingdings" pitchFamily="2" charset="2"/>
              <a:buChar char="q"/>
              <a:tabLst/>
              <a:defRPr sz="1800" kern="1200">
                <a:solidFill>
                  <a:srgbClr val="133CC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500" b="0" i="0" u="none" strike="noStrike" kern="1200" cap="none" spc="0" normalizeH="0" baseline="0" noProof="0">
                <a:ln>
                  <a:noFill/>
                </a:ln>
                <a:solidFill>
                  <a:schemeClr val="accent3"/>
                </a:solidFill>
                <a:effectLst/>
                <a:uLnTx/>
                <a:uFillTx/>
                <a:ea typeface="+mn-lt"/>
                <a:cs typeface="+mn-lt"/>
                <a:sym typeface="+mn-lt"/>
              </a:rPr>
              <a:t>Companies will update their sustainability focus areas, progress and </a:t>
            </a:r>
            <a:br>
              <a:rPr kumimoji="0" lang="en-US" sz="1500" b="0" i="0" u="none" strike="noStrike" kern="1200" cap="none" spc="0" normalizeH="0" baseline="0" noProof="0">
                <a:ln>
                  <a:noFill/>
                </a:ln>
                <a:solidFill>
                  <a:schemeClr val="accent3"/>
                </a:solidFill>
                <a:effectLst/>
                <a:uLnTx/>
                <a:uFillTx/>
                <a:ea typeface="+mn-lt"/>
                <a:cs typeface="+mn-lt"/>
                <a:sym typeface="+mn-lt"/>
              </a:rPr>
            </a:br>
            <a:r>
              <a:rPr kumimoji="0" lang="en-US" sz="1500" b="0" i="0" u="none" strike="noStrike" kern="1200" cap="none" spc="0" normalizeH="0" baseline="0" noProof="0">
                <a:ln>
                  <a:noFill/>
                </a:ln>
                <a:solidFill>
                  <a:schemeClr val="accent3"/>
                </a:solidFill>
                <a:effectLst/>
                <a:uLnTx/>
                <a:uFillTx/>
                <a:ea typeface="+mn-lt"/>
                <a:cs typeface="+mn-lt"/>
                <a:sym typeface="+mn-lt"/>
              </a:rPr>
              <a:t>targets on a regular basis, with most choosing to report on an </a:t>
            </a:r>
            <a:br>
              <a:rPr kumimoji="0" lang="en-US" sz="1500" b="0" i="0" u="none" strike="noStrike" kern="1200" cap="none" spc="0" normalizeH="0" baseline="0" noProof="0">
                <a:ln>
                  <a:noFill/>
                </a:ln>
                <a:solidFill>
                  <a:schemeClr val="accent3"/>
                </a:solidFill>
                <a:effectLst/>
                <a:uLnTx/>
                <a:uFillTx/>
                <a:ea typeface="+mn-lt"/>
                <a:cs typeface="+mn-lt"/>
                <a:sym typeface="+mn-lt"/>
              </a:rPr>
            </a:br>
            <a:r>
              <a:rPr kumimoji="0" lang="en-US" sz="1500" b="0" i="0" u="none" strike="noStrike" kern="1200" cap="none" spc="0" normalizeH="0" baseline="0" noProof="0">
                <a:ln>
                  <a:noFill/>
                </a:ln>
                <a:solidFill>
                  <a:schemeClr val="accent3"/>
                </a:solidFill>
                <a:effectLst/>
                <a:uLnTx/>
                <a:uFillTx/>
                <a:ea typeface="+mn-lt"/>
                <a:cs typeface="+mn-lt"/>
                <a:sym typeface="+mn-lt"/>
              </a:rPr>
              <a:t>annual basis. As a result, the focus areas captured in this document are a snapshot in time, and whilst accurate at time of writing </a:t>
            </a:r>
            <a:br>
              <a:rPr kumimoji="0" lang="en-US" sz="1500" b="0" i="0" u="none" strike="noStrike" kern="1200" cap="none" spc="0" normalizeH="0" baseline="0" noProof="0">
                <a:ln>
                  <a:noFill/>
                </a:ln>
                <a:solidFill>
                  <a:schemeClr val="accent3"/>
                </a:solidFill>
                <a:effectLst/>
                <a:uLnTx/>
                <a:uFillTx/>
                <a:ea typeface="+mn-lt"/>
                <a:cs typeface="+mn-lt"/>
                <a:sym typeface="+mn-lt"/>
              </a:rPr>
            </a:br>
            <a:r>
              <a:rPr kumimoji="0" lang="en-US" sz="1500" b="0" i="0" u="none" strike="noStrike" kern="1200" cap="none" spc="0" normalizeH="0" baseline="0" noProof="0">
                <a:ln>
                  <a:noFill/>
                </a:ln>
                <a:solidFill>
                  <a:schemeClr val="accent3"/>
                </a:solidFill>
                <a:effectLst/>
                <a:highlight>
                  <a:srgbClr val="FFFF00"/>
                </a:highlight>
                <a:uLnTx/>
                <a:uFillTx/>
                <a:ea typeface="+mn-lt"/>
                <a:cs typeface="+mn-lt"/>
                <a:sym typeface="+mn-lt"/>
              </a:rPr>
              <a:t>(September 2025), </a:t>
            </a:r>
            <a:r>
              <a:rPr kumimoji="0" lang="en-US" sz="1500" b="0" i="0" u="none" strike="noStrike" kern="1200" cap="none" spc="0" normalizeH="0" baseline="0" noProof="0">
                <a:ln>
                  <a:noFill/>
                </a:ln>
                <a:solidFill>
                  <a:schemeClr val="accent3"/>
                </a:solidFill>
                <a:effectLst/>
                <a:uLnTx/>
                <a:uFillTx/>
                <a:ea typeface="+mn-lt"/>
                <a:cs typeface="+mn-lt"/>
                <a:sym typeface="+mn-lt"/>
              </a:rPr>
              <a:t>it is possible they may become outdated over time. </a:t>
            </a:r>
          </a:p>
        </p:txBody>
      </p:sp>
      <p:pic>
        <p:nvPicPr>
          <p:cNvPr id="38" name="Picture 37">
            <a:extLst>
              <a:ext uri="{FF2B5EF4-FFF2-40B4-BE49-F238E27FC236}">
                <a16:creationId xmlns:a16="http://schemas.microsoft.com/office/drawing/2014/main" id="{6B1F66E8-D60A-C911-FAA1-3DFC7E2C5F6A}"/>
              </a:ext>
            </a:extLst>
          </p:cNvPr>
          <p:cNvPicPr>
            <a:picLocks noChangeAspect="1"/>
          </p:cNvPicPr>
          <p:nvPr/>
        </p:nvPicPr>
        <p:blipFill>
          <a:blip r:embed="rId3"/>
          <a:stretch>
            <a:fillRect/>
          </a:stretch>
        </p:blipFill>
        <p:spPr>
          <a:xfrm>
            <a:off x="6170250" y="3245855"/>
            <a:ext cx="2536367" cy="1426044"/>
          </a:xfrm>
          <a:prstGeom prst="roundRect">
            <a:avLst>
              <a:gd name="adj" fmla="val 4911"/>
            </a:avLst>
          </a:prstGeom>
        </p:spPr>
      </p:pic>
      <p:pic>
        <p:nvPicPr>
          <p:cNvPr id="39" name="Picture 38">
            <a:extLst>
              <a:ext uri="{FF2B5EF4-FFF2-40B4-BE49-F238E27FC236}">
                <a16:creationId xmlns:a16="http://schemas.microsoft.com/office/drawing/2014/main" id="{9D70814D-4D54-E5DF-1B48-679975332E6C}"/>
              </a:ext>
            </a:extLst>
          </p:cNvPr>
          <p:cNvPicPr>
            <a:picLocks noChangeAspect="1"/>
          </p:cNvPicPr>
          <p:nvPr/>
        </p:nvPicPr>
        <p:blipFill>
          <a:blip r:embed="rId4"/>
          <a:stretch>
            <a:fillRect/>
          </a:stretch>
        </p:blipFill>
        <p:spPr>
          <a:xfrm>
            <a:off x="7661314" y="3953737"/>
            <a:ext cx="2536367" cy="1436323"/>
          </a:xfrm>
          <a:prstGeom prst="roundRect">
            <a:avLst>
              <a:gd name="adj" fmla="val 4911"/>
            </a:avLst>
          </a:prstGeom>
        </p:spPr>
      </p:pic>
      <p:pic>
        <p:nvPicPr>
          <p:cNvPr id="40" name="Picture 39">
            <a:extLst>
              <a:ext uri="{FF2B5EF4-FFF2-40B4-BE49-F238E27FC236}">
                <a16:creationId xmlns:a16="http://schemas.microsoft.com/office/drawing/2014/main" id="{D400EA8B-32FB-3EDE-6942-BDF9012A20E3}"/>
              </a:ext>
            </a:extLst>
          </p:cNvPr>
          <p:cNvPicPr>
            <a:picLocks noChangeAspect="1"/>
          </p:cNvPicPr>
          <p:nvPr/>
        </p:nvPicPr>
        <p:blipFill>
          <a:blip r:embed="rId5"/>
          <a:stretch>
            <a:fillRect/>
          </a:stretch>
        </p:blipFill>
        <p:spPr>
          <a:xfrm>
            <a:off x="9148917" y="4763454"/>
            <a:ext cx="2553880" cy="1426043"/>
          </a:xfrm>
          <a:prstGeom prst="roundRect">
            <a:avLst>
              <a:gd name="adj" fmla="val 4911"/>
            </a:avLst>
          </a:prstGeom>
        </p:spPr>
      </p:pic>
      <p:pic>
        <p:nvPicPr>
          <p:cNvPr id="44" name="Graphic 43">
            <a:extLst>
              <a:ext uri="{FF2B5EF4-FFF2-40B4-BE49-F238E27FC236}">
                <a16:creationId xmlns:a16="http://schemas.microsoft.com/office/drawing/2014/main" id="{3CC24732-4F68-FE2A-E699-BBDCC58D978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374104" y="1109663"/>
            <a:ext cx="315958" cy="315958"/>
          </a:xfrm>
          <a:prstGeom prst="rect">
            <a:avLst/>
          </a:prstGeom>
        </p:spPr>
      </p:pic>
    </p:spTree>
    <p:extLst>
      <p:ext uri="{BB962C8B-B14F-4D97-AF65-F5344CB8AC3E}">
        <p14:creationId xmlns:p14="http://schemas.microsoft.com/office/powerpoint/2010/main" val="311813528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013242-1B86-74C4-F8FE-F7FEF425AACB}"/>
            </a:ext>
          </a:extLst>
        </p:cNvPr>
        <p:cNvGrpSpPr/>
        <p:nvPr/>
      </p:nvGrpSpPr>
      <p:grpSpPr>
        <a:xfrm>
          <a:off x="0" y="0"/>
          <a:ext cx="0" cy="0"/>
          <a:chOff x="0" y="0"/>
          <a:chExt cx="0" cy="0"/>
        </a:xfrm>
      </p:grpSpPr>
      <p:graphicFrame>
        <p:nvGraphicFramePr>
          <p:cNvPr id="14" name="think-cell data - do not delete" hidden="1">
            <a:extLst>
              <a:ext uri="{FF2B5EF4-FFF2-40B4-BE49-F238E27FC236}">
                <a16:creationId xmlns:a16="http://schemas.microsoft.com/office/drawing/2014/main" id="{22D7A540-8BA4-F553-EB94-32F2E455545B}"/>
              </a:ext>
            </a:extLst>
          </p:cNvPr>
          <p:cNvGraphicFramePr>
            <a:graphicFrameLocks/>
          </p:cNvGraphicFramePr>
          <p:nvPr>
            <p:custDataLst>
              <p:tags r:id="rId1"/>
            </p:custDataLst>
            <p:extLst>
              <p:ext uri="{D42A27DB-BD31-4B8C-83A1-F6EECF244321}">
                <p14:modId xmlns:p14="http://schemas.microsoft.com/office/powerpoint/2010/main" val="19407459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14" name="think-cell data - do not delete" hidden="1">
                        <a:extLst>
                          <a:ext uri="{FF2B5EF4-FFF2-40B4-BE49-F238E27FC236}">
                            <a16:creationId xmlns:a16="http://schemas.microsoft.com/office/drawing/2014/main" id="{22D7A540-8BA4-F553-EB94-32F2E455545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Title 5">
            <a:extLst>
              <a:ext uri="{FF2B5EF4-FFF2-40B4-BE49-F238E27FC236}">
                <a16:creationId xmlns:a16="http://schemas.microsoft.com/office/drawing/2014/main" id="{3606E794-D64C-E946-2D24-EC4945FCB478}"/>
              </a:ext>
            </a:extLst>
          </p:cNvPr>
          <p:cNvSpPr>
            <a:spLocks noGrp="1"/>
          </p:cNvSpPr>
          <p:nvPr>
            <p:ph type="title"/>
          </p:nvPr>
        </p:nvSpPr>
        <p:spPr>
          <a:xfrm>
            <a:off x="304798" y="246888"/>
            <a:ext cx="11585448" cy="969264"/>
          </a:xfrm>
        </p:spPr>
        <p:txBody>
          <a:bodyPr vert="horz" rIns="0"/>
          <a:lstStyle/>
          <a:p>
            <a:r>
              <a:rPr lang="en-US" sz="3000"/>
              <a:t>COMMONALITY BETWEEN BIG Y’S AND PEP+ FOCUS AREAS</a:t>
            </a:r>
            <a:br>
              <a:rPr lang="en-US" sz="3000"/>
            </a:br>
            <a:r>
              <a:rPr lang="en-US" sz="1800" i="1"/>
              <a:t>And how these focus areas align with pep+ pillars</a:t>
            </a:r>
            <a:endParaRPr lang="en-US" i="1"/>
          </a:p>
        </p:txBody>
      </p:sp>
      <p:pic>
        <p:nvPicPr>
          <p:cNvPr id="17" name="Graphic 16" descr="Big Y - Wikipedia">
            <a:extLst>
              <a:ext uri="{FF2B5EF4-FFF2-40B4-BE49-F238E27FC236}">
                <a16:creationId xmlns:a16="http://schemas.microsoft.com/office/drawing/2014/main" id="{8B2FC322-A6C2-773E-30E7-CB4E7EDF831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201401" y="274636"/>
            <a:ext cx="685800" cy="649127"/>
          </a:xfrm>
          <a:prstGeom prst="rect">
            <a:avLst/>
          </a:prstGeom>
        </p:spPr>
      </p:pic>
      <p:sp>
        <p:nvSpPr>
          <p:cNvPr id="18" name="TextBox 17">
            <a:extLst>
              <a:ext uri="{FF2B5EF4-FFF2-40B4-BE49-F238E27FC236}">
                <a16:creationId xmlns:a16="http://schemas.microsoft.com/office/drawing/2014/main" id="{E39B94EA-3AE8-BC73-39DE-53ED30053023}"/>
              </a:ext>
            </a:extLst>
          </p:cNvPr>
          <p:cNvSpPr txBox="1"/>
          <p:nvPr/>
        </p:nvSpPr>
        <p:spPr>
          <a:xfrm>
            <a:off x="7953374" y="6269189"/>
            <a:ext cx="3786189" cy="506261"/>
          </a:xfrm>
          <a:prstGeom prst="rect">
            <a:avLst/>
          </a:prstGeom>
          <a:solidFill>
            <a:srgbClr val="8EBC29"/>
          </a:solidFill>
        </p:spPr>
        <p:txBody>
          <a:bodyPr wrap="square" rtlCol="0" anchor="ctr">
            <a:noAutofit/>
          </a:bodyPr>
          <a:lstStyle/>
          <a:p>
            <a:pPr algn="ctr">
              <a:defRPr/>
            </a:pPr>
            <a:r>
              <a:rPr lang="en-US" sz="1050" i="1" kern="0">
                <a:solidFill>
                  <a:schemeClr val="bg1"/>
                </a:solidFill>
                <a:cs typeface="Leelawadee" panose="020B0502040204020203" pitchFamily="34" charset="-34"/>
              </a:rPr>
              <a:t>No common focus areas were identified across </a:t>
            </a:r>
          </a:p>
          <a:p>
            <a:pPr algn="ctr">
              <a:defRPr/>
            </a:pPr>
            <a:r>
              <a:rPr lang="en-US" sz="1050" i="1" kern="0">
                <a:solidFill>
                  <a:schemeClr val="bg1"/>
                </a:solidFill>
                <a:cs typeface="Leelawadee" panose="020B0502040204020203" pitchFamily="34" charset="-34"/>
              </a:rPr>
              <a:t>Positive Agriculture or Positive Choices (PepsiCo).</a:t>
            </a:r>
          </a:p>
        </p:txBody>
      </p:sp>
      <p:sp>
        <p:nvSpPr>
          <p:cNvPr id="2" name="Rectangle: Top Corners Rounded 1">
            <a:extLst>
              <a:ext uri="{FF2B5EF4-FFF2-40B4-BE49-F238E27FC236}">
                <a16:creationId xmlns:a16="http://schemas.microsoft.com/office/drawing/2014/main" id="{031BEFCE-92AF-D9B1-69F8-E349AC2F018A}"/>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4">
            <a:extLst>
              <a:ext uri="{FF2B5EF4-FFF2-40B4-BE49-F238E27FC236}">
                <a16:creationId xmlns:a16="http://schemas.microsoft.com/office/drawing/2014/main" id="{340E5706-6614-275F-1AC0-7BBC814AC2FD}"/>
              </a:ext>
            </a:extLst>
          </p:cNvPr>
          <p:cNvGraphicFramePr>
            <a:graphicFrameLocks noGrp="1"/>
          </p:cNvGraphicFramePr>
          <p:nvPr>
            <p:extLst>
              <p:ext uri="{D42A27DB-BD31-4B8C-83A1-F6EECF244321}">
                <p14:modId xmlns:p14="http://schemas.microsoft.com/office/powerpoint/2010/main" val="2764124411"/>
              </p:ext>
            </p:extLst>
          </p:nvPr>
        </p:nvGraphicFramePr>
        <p:xfrm>
          <a:off x="-7620" y="1148230"/>
          <a:ext cx="11986260" cy="5031114"/>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4998720">
                  <a:extLst>
                    <a:ext uri="{9D8B030D-6E8A-4147-A177-3AD203B41FA5}">
                      <a16:colId xmlns:a16="http://schemas.microsoft.com/office/drawing/2014/main" val="2382844442"/>
                    </a:ext>
                  </a:extLst>
                </a:gridCol>
                <a:gridCol w="4998720">
                  <a:extLst>
                    <a:ext uri="{9D8B030D-6E8A-4147-A177-3AD203B41FA5}">
                      <a16:colId xmlns:a16="http://schemas.microsoft.com/office/drawing/2014/main" val="957515009"/>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ase" latinLnBrk="0" hangingPunct="1">
                        <a:lnSpc>
                          <a:spcPct val="100000"/>
                        </a:lnSpc>
                      </a:pPr>
                      <a:r>
                        <a:rPr lang="en-US" sz="1200" b="1" kern="1200" noProof="0">
                          <a:solidFill>
                            <a:schemeClr val="bg1"/>
                          </a:solidFill>
                          <a:latin typeface="+mn-lt"/>
                          <a:ea typeface="+mn-ea"/>
                          <a:cs typeface="Leelawadee" panose="020B0502040204020203" pitchFamily="34" charset="-34"/>
                        </a:rPr>
                        <a:t>Making Improvements Toward a Greener Tomorrow</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ase" latinLnBrk="0" hangingPunct="1">
                        <a:lnSpc>
                          <a:spcPct val="100000"/>
                        </a:lnSpc>
                      </a:pPr>
                      <a:r>
                        <a:rPr lang="en-US" sz="1200" b="1" kern="1200" noProof="0">
                          <a:solidFill>
                            <a:schemeClr val="bg1"/>
                          </a:solidFill>
                          <a:latin typeface="+mn-lt"/>
                          <a:ea typeface="+mn-ea"/>
                          <a:cs typeface="Leelawadee" panose="020B0502040204020203" pitchFamily="34" charset="-34"/>
                        </a:rPr>
                        <a:t>Community</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4784226">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lvl="0" indent="-120650" algn="l">
                        <a:lnSpc>
                          <a:spcPct val="100000"/>
                        </a:lnSpc>
                        <a:buFont typeface="Arial"/>
                        <a:buChar char="•"/>
                      </a:pPr>
                      <a:r>
                        <a:rPr lang="en-US" sz="1000" kern="1200" noProof="0">
                          <a:solidFill>
                            <a:srgbClr val="2B660F"/>
                          </a:solidFill>
                          <a:highlight>
                            <a:srgbClr val="4FE2F3"/>
                          </a:highlight>
                          <a:latin typeface="+mn-lt"/>
                          <a:ea typeface="+mn-ea"/>
                          <a:cs typeface="Leelawadee" panose="020B0502040204020203" pitchFamily="34" charset="-34"/>
                        </a:rPr>
                        <a:t>Goal: </a:t>
                      </a:r>
                      <a:r>
                        <a:rPr lang="en-US" sz="1100" b="0" i="0" u="none" strike="noStrike" noProof="0">
                          <a:solidFill>
                            <a:srgbClr val="2B660F"/>
                          </a:solidFill>
                          <a:effectLst/>
                          <a:latin typeface="+mn-lt"/>
                        </a:rPr>
                        <a:t>Recycle bottles and cans from stores </a:t>
                      </a:r>
                    </a:p>
                    <a:p>
                      <a:pPr marL="120650" lvl="0" indent="-120650" algn="l">
                        <a:lnSpc>
                          <a:spcPct val="100000"/>
                        </a:lnSpc>
                        <a:spcBef>
                          <a:spcPts val="800"/>
                        </a:spcBef>
                        <a:buFont typeface="Arial"/>
                        <a:buChar char="•"/>
                      </a:pPr>
                      <a:r>
                        <a:rPr lang="en-US" sz="1000" kern="1200" noProof="0">
                          <a:solidFill>
                            <a:srgbClr val="2B660F"/>
                          </a:solidFill>
                          <a:highlight>
                            <a:srgbClr val="4FE2F3"/>
                          </a:highlight>
                          <a:latin typeface="+mn-lt"/>
                          <a:ea typeface="+mn-ea"/>
                          <a:cs typeface="Leelawadee" panose="020B0502040204020203" pitchFamily="34" charset="-34"/>
                        </a:rPr>
                        <a:t>Goal: </a:t>
                      </a:r>
                      <a:r>
                        <a:rPr lang="en-US" sz="1100" b="0" i="0" u="none" strike="noStrike" noProof="0">
                          <a:solidFill>
                            <a:srgbClr val="2B660F"/>
                          </a:solidFill>
                          <a:effectLst/>
                          <a:latin typeface="+mn-lt"/>
                        </a:rPr>
                        <a:t>Recycle cardboard, paper, and plastics</a:t>
                      </a:r>
                    </a:p>
                    <a:p>
                      <a:pPr marL="290513" marR="0" lvl="1" indent="-171450" algn="l" defTabSz="914400" rtl="0" eaLnBrk="1" fontAlgn="auto" latinLnBrk="0" hangingPunct="1">
                        <a:lnSpc>
                          <a:spcPct val="100000"/>
                        </a:lnSpc>
                        <a:spcBef>
                          <a:spcPts val="400"/>
                        </a:spcBef>
                        <a:spcAft>
                          <a:spcPts val="0"/>
                        </a:spcAft>
                        <a:buClrTx/>
                        <a:buSzTx/>
                        <a:buFont typeface="Wingdings" panose="05000000000000000000" pitchFamily="2" charset="2"/>
                        <a:buChar char="Ø"/>
                        <a:tabLst/>
                        <a:defRPr/>
                      </a:pPr>
                      <a:r>
                        <a:rPr lang="en-US" sz="1100" b="1" noProof="0">
                          <a:solidFill>
                            <a:srgbClr val="2B660F"/>
                          </a:solidFill>
                          <a:latin typeface="+mn-lt"/>
                          <a:cs typeface="Leelawadee"/>
                        </a:rPr>
                        <a:t>pep+ alignment: </a:t>
                      </a:r>
                      <a:r>
                        <a:rPr kumimoji="0" lang="en-US" sz="1100" b="1" i="0" u="none" strike="noStrike" kern="1200" cap="none" spc="0" normalizeH="0" baseline="0" noProof="0">
                          <a:ln>
                            <a:noFill/>
                          </a:ln>
                          <a:solidFill>
                            <a:srgbClr val="2B660F"/>
                          </a:solidFill>
                          <a:effectLst/>
                          <a:uLnTx/>
                          <a:uFillTx/>
                          <a:latin typeface="+mn-lt"/>
                          <a:ea typeface="+mn-ea"/>
                          <a:cs typeface="+mn-cs"/>
                        </a:rPr>
                        <a:t>For our primary plastic packaging in key packaging markets, use 40% or greater recycled content in our plastic packaging by 2035 or sooner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b="0" i="0" u="none" strike="noStrike" noProof="0">
                        <a:solidFill>
                          <a:srgbClr val="2B660F"/>
                        </a:solidFill>
                        <a:effectLst/>
                        <a:latin typeface="+mn-lt"/>
                      </a:endParaRP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marR="0" lvl="0" indent="-120650" algn="l" defTabSz="914400" rtl="0" eaLnBrk="1" fontAlgn="auto" latinLnBrk="0" hangingPunct="1">
                        <a:lnSpc>
                          <a:spcPct val="100000"/>
                        </a:lnSpc>
                        <a:spcBef>
                          <a:spcPts val="0"/>
                        </a:spcBef>
                        <a:spcAft>
                          <a:spcPts val="0"/>
                        </a:spcAft>
                        <a:buClrTx/>
                        <a:buSzTx/>
                        <a:buFont typeface="Arial"/>
                        <a:buChar char="•"/>
                        <a:tabLst/>
                        <a:defRPr/>
                      </a:pPr>
                      <a:r>
                        <a:rPr lang="en-US" sz="1000" kern="1200" noProof="0">
                          <a:solidFill>
                            <a:srgbClr val="2B660F"/>
                          </a:solidFill>
                          <a:highlight>
                            <a:srgbClr val="4FE2F3"/>
                          </a:highlight>
                          <a:latin typeface="+mn-lt"/>
                          <a:ea typeface="+mn-ea"/>
                          <a:cs typeface="Leelawadee" panose="020B0502040204020203" pitchFamily="34" charset="-34"/>
                        </a:rPr>
                        <a:t>Goal: </a:t>
                      </a:r>
                      <a:r>
                        <a:rPr lang="en-US" sz="1100" b="0" i="0" noProof="0">
                          <a:solidFill>
                            <a:srgbClr val="2B660F"/>
                          </a:solidFill>
                          <a:effectLst/>
                          <a:latin typeface="+mn-lt"/>
                          <a:cs typeface="Leelawadee"/>
                        </a:rPr>
                        <a:t>Continue to donate food to the communities Big Y serves</a:t>
                      </a:r>
                      <a:endParaRPr kumimoji="0" lang="en-US" sz="1100" b="1" i="0" u="none" strike="noStrike" kern="1200" cap="none" spc="0" normalizeH="0" baseline="0" noProof="0">
                        <a:ln>
                          <a:noFill/>
                        </a:ln>
                        <a:solidFill>
                          <a:srgbClr val="2B660F"/>
                        </a:solidFill>
                        <a:effectLst/>
                        <a:uLnTx/>
                        <a:uFillTx/>
                        <a:latin typeface="+mn-lt"/>
                        <a:ea typeface="+mn-ea"/>
                        <a:cs typeface="Leelawadee"/>
                      </a:endParaRPr>
                    </a:p>
                    <a:p>
                      <a:pPr marL="290513" marR="0" lvl="1" indent="-171450" algn="l" defTabSz="914400" rtl="0" eaLnBrk="1" fontAlgn="auto" latinLnBrk="0" hangingPunct="1">
                        <a:lnSpc>
                          <a:spcPct val="100000"/>
                        </a:lnSpc>
                        <a:spcBef>
                          <a:spcPts val="400"/>
                        </a:spcBef>
                        <a:spcAft>
                          <a:spcPts val="0"/>
                        </a:spcAft>
                        <a:buClrTx/>
                        <a:buSzTx/>
                        <a:buFont typeface="Wingdings" pitchFamily="2" charset="2"/>
                        <a:buChar char="Ø"/>
                        <a:tabLst/>
                        <a:defRPr/>
                      </a:pPr>
                      <a:r>
                        <a:rPr kumimoji="0" lang="en-US" sz="1100" b="1" i="0" u="none" strike="noStrike" kern="1200" cap="none" spc="0" normalizeH="0" baseline="0" noProof="0">
                          <a:ln>
                            <a:noFill/>
                          </a:ln>
                          <a:solidFill>
                            <a:srgbClr val="2B660F"/>
                          </a:solidFill>
                          <a:effectLst/>
                          <a:uLnTx/>
                          <a:uFillTx/>
                          <a:latin typeface="+mn-lt"/>
                          <a:ea typeface="+mn-ea"/>
                          <a:cs typeface="Leelawadee"/>
                        </a:rPr>
                        <a:t>pep+ alignment: Partner with communities to advance food security and make nutritious food accessible to 50 million people </a:t>
                      </a:r>
                      <a:endParaRPr lang="en-US" sz="1100" b="0" i="0" noProof="0">
                        <a:solidFill>
                          <a:srgbClr val="2B660F"/>
                        </a:solidFill>
                        <a:effectLst/>
                        <a:latin typeface="+mn-lt"/>
                        <a:cs typeface="Leelawadee"/>
                      </a:endParaRP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bl>
          </a:graphicData>
        </a:graphic>
      </p:graphicFrame>
      <p:pic>
        <p:nvPicPr>
          <p:cNvPr id="9" name="Picture 8" descr="A blue and green windmill with green arrows&#10;&#10;Description automatically generated">
            <a:extLst>
              <a:ext uri="{FF2B5EF4-FFF2-40B4-BE49-F238E27FC236}">
                <a16:creationId xmlns:a16="http://schemas.microsoft.com/office/drawing/2014/main" id="{ABD1AF6D-2280-BEE8-1088-9871D0E3A2D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spTree>
    <p:extLst>
      <p:ext uri="{BB962C8B-B14F-4D97-AF65-F5344CB8AC3E}">
        <p14:creationId xmlns:p14="http://schemas.microsoft.com/office/powerpoint/2010/main" val="206636583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A7E0A6-4B7F-206A-7E1D-BCCE472E06E6}"/>
            </a:ext>
          </a:extLst>
        </p:cNvPr>
        <p:cNvGrpSpPr/>
        <p:nvPr/>
      </p:nvGrpSpPr>
      <p:grpSpPr>
        <a:xfrm>
          <a:off x="0" y="0"/>
          <a:ext cx="0" cy="0"/>
          <a:chOff x="0" y="0"/>
          <a:chExt cx="0" cy="0"/>
        </a:xfrm>
      </p:grpSpPr>
      <p:pic>
        <p:nvPicPr>
          <p:cNvPr id="4" name="Picture 3" descr="A blue and black logo&#10;&#10;AI-generated content may be incorrect.">
            <a:extLst>
              <a:ext uri="{FF2B5EF4-FFF2-40B4-BE49-F238E27FC236}">
                <a16:creationId xmlns:a16="http://schemas.microsoft.com/office/drawing/2014/main" id="{C4A716D3-5DA0-A7FA-4F13-0B8A3A5734D0}"/>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285151" y="2386584"/>
            <a:ext cx="6311418" cy="2185416"/>
          </a:xfrm>
          <a:prstGeom prst="rect">
            <a:avLst/>
          </a:prstGeom>
        </p:spPr>
      </p:pic>
    </p:spTree>
    <p:extLst>
      <p:ext uri="{BB962C8B-B14F-4D97-AF65-F5344CB8AC3E}">
        <p14:creationId xmlns:p14="http://schemas.microsoft.com/office/powerpoint/2010/main" val="142189979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420A47-89D5-8389-0A4D-C9EA3125F492}"/>
            </a:ext>
          </a:extLst>
        </p:cNvPr>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CA2DFCE7-255D-4F2F-D8DD-8D04B4B50F4F}"/>
              </a:ext>
            </a:extLst>
          </p:cNvPr>
          <p:cNvGraphicFramePr>
            <a:graphicFrameLocks/>
          </p:cNvGraphicFramePr>
          <p:nvPr>
            <p:custDataLst>
              <p:tags r:id="rId1"/>
            </p:custDataLst>
            <p:extLst>
              <p:ext uri="{D42A27DB-BD31-4B8C-83A1-F6EECF244321}">
                <p14:modId xmlns:p14="http://schemas.microsoft.com/office/powerpoint/2010/main" val="22015697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8" name="think-cell data - do not delete" hidden="1">
                        <a:extLst>
                          <a:ext uri="{FF2B5EF4-FFF2-40B4-BE49-F238E27FC236}">
                            <a16:creationId xmlns:a16="http://schemas.microsoft.com/office/drawing/2014/main" id="{CA2DFCE7-255D-4F2F-D8DD-8D04B4B50F4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Text Placeholder 5">
            <a:extLst>
              <a:ext uri="{FF2B5EF4-FFF2-40B4-BE49-F238E27FC236}">
                <a16:creationId xmlns:a16="http://schemas.microsoft.com/office/drawing/2014/main" id="{3D512A1B-EAED-8395-7966-8857817307A8}"/>
              </a:ext>
            </a:extLst>
          </p:cNvPr>
          <p:cNvSpPr>
            <a:spLocks noGrp="1"/>
          </p:cNvSpPr>
          <p:nvPr>
            <p:ph type="body" sz="quarter" idx="11"/>
          </p:nvPr>
        </p:nvSpPr>
        <p:spPr/>
        <p:txBody>
          <a:bodyPr vert="horz" lIns="91440" tIns="45720" rIns="91440" bIns="45720" rtlCol="0" anchor="t">
            <a:noAutofit/>
          </a:bodyPr>
          <a:lstStyle/>
          <a:p>
            <a:pPr>
              <a:lnSpc>
                <a:spcPct val="100000"/>
              </a:lnSpc>
              <a:spcBef>
                <a:spcPts val="200"/>
              </a:spcBef>
            </a:pPr>
            <a:endParaRPr lang="en-US" b="1" noProof="0">
              <a:ea typeface="Calibri"/>
              <a:cs typeface="Calibri"/>
            </a:endParaRPr>
          </a:p>
          <a:p>
            <a:pPr>
              <a:lnSpc>
                <a:spcPct val="100000"/>
              </a:lnSpc>
              <a:spcBef>
                <a:spcPts val="200"/>
              </a:spcBef>
            </a:pPr>
            <a:endParaRPr lang="en-US" noProof="0"/>
          </a:p>
          <a:p>
            <a:pPr marL="0" indent="0">
              <a:buNone/>
            </a:pPr>
            <a:endParaRPr lang="en-US" noProof="0"/>
          </a:p>
        </p:txBody>
      </p:sp>
      <p:pic>
        <p:nvPicPr>
          <p:cNvPr id="9" name="Picture Placeholder 8" descr="A blue and black logo&#10;&#10;AI-generated content may be incorrect.">
            <a:extLst>
              <a:ext uri="{FF2B5EF4-FFF2-40B4-BE49-F238E27FC236}">
                <a16:creationId xmlns:a16="http://schemas.microsoft.com/office/drawing/2014/main" id="{0BD782B9-CC5D-92F3-DC51-34AFE05E868A}"/>
              </a:ext>
            </a:extLst>
          </p:cNvPr>
          <p:cNvPicPr>
            <a:picLocks noGrp="1" noChangeAspect="1"/>
          </p:cNvPicPr>
          <p:nvPr>
            <p:ph type="pic" sz="quarter" idx="14"/>
          </p:nvPr>
        </p:nvPicPr>
        <p:blipFill rotWithShape="1">
          <a:blip r:embed="rId6">
            <a:extLst>
              <a:ext uri="{28A0092B-C50C-407E-A947-70E740481C1C}">
                <a14:useLocalDpi xmlns:a14="http://schemas.microsoft.com/office/drawing/2010/main" val="0"/>
              </a:ext>
            </a:extLst>
          </a:blip>
          <a:srcRect l="-5545" t="-140329" r="-5345" b="-133782"/>
          <a:stretch>
            <a:fillRect/>
          </a:stretch>
        </p:blipFill>
        <p:spPr>
          <a:xfrm>
            <a:off x="0" y="0"/>
            <a:ext cx="6096000" cy="6858000"/>
          </a:xfrm>
          <a:prstGeom prst="rect">
            <a:avLst/>
          </a:prstGeom>
        </p:spPr>
      </p:pic>
      <p:pic>
        <p:nvPicPr>
          <p:cNvPr id="12" name="Picture 11">
            <a:extLst>
              <a:ext uri="{FF2B5EF4-FFF2-40B4-BE49-F238E27FC236}">
                <a16:creationId xmlns:a16="http://schemas.microsoft.com/office/drawing/2014/main" id="{12A62A98-3B98-48D2-7C2F-DFFCCB979C7F}"/>
              </a:ext>
            </a:extLst>
          </p:cNvPr>
          <p:cNvPicPr>
            <a:picLocks noChangeAspect="1"/>
          </p:cNvPicPr>
          <p:nvPr/>
        </p:nvPicPr>
        <p:blipFill>
          <a:blip r:embed="rId7"/>
          <a:srcRect l="24821" r="18929"/>
          <a:stretch>
            <a:fillRect/>
          </a:stretch>
        </p:blipFill>
        <p:spPr>
          <a:xfrm rot="16200000">
            <a:off x="2520059" y="3282059"/>
            <a:ext cx="6857999" cy="293883"/>
          </a:xfrm>
          <a:custGeom>
            <a:avLst/>
            <a:gdLst>
              <a:gd name="connsiteX0" fmla="*/ 6857999 w 6857999"/>
              <a:gd name="connsiteY0" fmla="*/ 0 h 293883"/>
              <a:gd name="connsiteX1" fmla="*/ 6857999 w 6857999"/>
              <a:gd name="connsiteY1" fmla="*/ 293883 h 293883"/>
              <a:gd name="connsiteX2" fmla="*/ 0 w 6857999"/>
              <a:gd name="connsiteY2" fmla="*/ 293883 h 293883"/>
              <a:gd name="connsiteX3" fmla="*/ 0 w 6857999"/>
              <a:gd name="connsiteY3" fmla="*/ 0 h 293883"/>
            </a:gdLst>
            <a:ahLst/>
            <a:cxnLst>
              <a:cxn ang="0">
                <a:pos x="connsiteX0" y="connsiteY0"/>
              </a:cxn>
              <a:cxn ang="0">
                <a:pos x="connsiteX1" y="connsiteY1"/>
              </a:cxn>
              <a:cxn ang="0">
                <a:pos x="connsiteX2" y="connsiteY2"/>
              </a:cxn>
              <a:cxn ang="0">
                <a:pos x="connsiteX3" y="connsiteY3"/>
              </a:cxn>
            </a:cxnLst>
            <a:rect l="l" t="t" r="r" b="b"/>
            <a:pathLst>
              <a:path w="6857999" h="293883">
                <a:moveTo>
                  <a:pt x="6857999" y="0"/>
                </a:moveTo>
                <a:lnTo>
                  <a:pt x="6857999" y="293883"/>
                </a:lnTo>
                <a:lnTo>
                  <a:pt x="0" y="293883"/>
                </a:lnTo>
                <a:lnTo>
                  <a:pt x="0" y="0"/>
                </a:lnTo>
                <a:close/>
              </a:path>
            </a:pathLst>
          </a:custGeom>
          <a:effectLst>
            <a:outerShdw blurRad="50800" dist="38100" dir="10800000" algn="r" rotWithShape="0">
              <a:prstClr val="black">
                <a:alpha val="20000"/>
              </a:prstClr>
            </a:outerShdw>
          </a:effectLst>
        </p:spPr>
      </p:pic>
      <p:sp>
        <p:nvSpPr>
          <p:cNvPr id="13" name="Rectangle: Single Corner Rounded 12">
            <a:extLst>
              <a:ext uri="{FF2B5EF4-FFF2-40B4-BE49-F238E27FC236}">
                <a16:creationId xmlns:a16="http://schemas.microsoft.com/office/drawing/2014/main" id="{E46E2D35-EA84-E367-874B-AF319D19C213}"/>
              </a:ext>
            </a:extLst>
          </p:cNvPr>
          <p:cNvSpPr>
            <a:spLocks/>
          </p:cNvSpPr>
          <p:nvPr/>
        </p:nvSpPr>
        <p:spPr>
          <a:xfrm>
            <a:off x="6300438" y="825872"/>
            <a:ext cx="5852160" cy="66792"/>
          </a:xfrm>
          <a:prstGeom prst="round1Rect">
            <a:avLst>
              <a:gd name="adj" fmla="val 3618"/>
            </a:avLst>
          </a:prstGeom>
          <a:solidFill>
            <a:srgbClr val="0F440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182880" numCol="1" spcCol="38100" rtlCol="0" anchor="b">
            <a:noAutofit/>
          </a:bodyPr>
          <a:lstStyle/>
          <a:p>
            <a:pPr defTabSz="914400"/>
            <a:r>
              <a:rPr kumimoji="0" lang="en-US" sz="3200" b="0" i="0" u="none" strike="noStrike" kern="1200" cap="all" spc="0" normalizeH="0" baseline="0" noProof="0">
                <a:ln>
                  <a:noFill/>
                </a:ln>
                <a:solidFill>
                  <a:srgbClr val="0F440E"/>
                </a:solidFill>
                <a:effectLst/>
                <a:uLnTx/>
                <a:uFillTx/>
                <a:latin typeface="GT Pressura LCG Black"/>
                <a:ea typeface="+mj-ea"/>
                <a:cs typeface="+mj-cs"/>
              </a:rPr>
              <a:t>KEY TAKEAWAYS</a:t>
            </a:r>
            <a:endParaRPr lang="en-US" b="1">
              <a:solidFill>
                <a:srgbClr val="0F440E"/>
              </a:solidFill>
              <a:latin typeface="+mj-lt"/>
            </a:endParaRPr>
          </a:p>
        </p:txBody>
      </p:sp>
      <p:sp>
        <p:nvSpPr>
          <p:cNvPr id="14" name="Rectangle: Rounded Corners 13">
            <a:extLst>
              <a:ext uri="{FF2B5EF4-FFF2-40B4-BE49-F238E27FC236}">
                <a16:creationId xmlns:a16="http://schemas.microsoft.com/office/drawing/2014/main" id="{91349FCD-1191-C670-C6C7-B66DCBFB7E49}"/>
              </a:ext>
            </a:extLst>
          </p:cNvPr>
          <p:cNvSpPr>
            <a:spLocks/>
          </p:cNvSpPr>
          <p:nvPr/>
        </p:nvSpPr>
        <p:spPr>
          <a:xfrm rot="10800000" flipH="1" flipV="1">
            <a:off x="6300438" y="1062650"/>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r>
              <a:rPr lang="en-US" sz="2400" b="1">
                <a:solidFill>
                  <a:srgbClr val="8EBC29"/>
                </a:solidFill>
              </a:rPr>
              <a:t>Climate</a:t>
            </a:r>
          </a:p>
        </p:txBody>
      </p:sp>
      <p:sp>
        <p:nvSpPr>
          <p:cNvPr id="15" name="Rectangle: Rounded Corners 14">
            <a:extLst>
              <a:ext uri="{FF2B5EF4-FFF2-40B4-BE49-F238E27FC236}">
                <a16:creationId xmlns:a16="http://schemas.microsoft.com/office/drawing/2014/main" id="{2D105E74-312D-5C20-45FF-888A105C2DE2}"/>
              </a:ext>
            </a:extLst>
          </p:cNvPr>
          <p:cNvSpPr>
            <a:spLocks/>
          </p:cNvSpPr>
          <p:nvPr/>
        </p:nvSpPr>
        <p:spPr>
          <a:xfrm rot="10800000" flipH="1" flipV="1">
            <a:off x="6300438" y="3667989"/>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pPr>
              <a:defRPr/>
            </a:pPr>
            <a:r>
              <a:rPr lang="en-US" sz="2400" b="1">
                <a:solidFill>
                  <a:srgbClr val="8EBC29"/>
                </a:solidFill>
              </a:rPr>
              <a:t>Community support</a:t>
            </a:r>
          </a:p>
        </p:txBody>
      </p:sp>
      <p:sp>
        <p:nvSpPr>
          <p:cNvPr id="16" name="Rectangle: Single Corner Rounded 15">
            <a:extLst>
              <a:ext uri="{FF2B5EF4-FFF2-40B4-BE49-F238E27FC236}">
                <a16:creationId xmlns:a16="http://schemas.microsoft.com/office/drawing/2014/main" id="{CB6F70F8-0C83-7FF1-2D1B-6DBEFCB07370}"/>
              </a:ext>
            </a:extLst>
          </p:cNvPr>
          <p:cNvSpPr>
            <a:spLocks/>
          </p:cNvSpPr>
          <p:nvPr/>
        </p:nvSpPr>
        <p:spPr>
          <a:xfrm>
            <a:off x="6300438" y="825872"/>
            <a:ext cx="5852160" cy="66792"/>
          </a:xfrm>
          <a:prstGeom prst="round1Rect">
            <a:avLst>
              <a:gd name="adj" fmla="val 3618"/>
            </a:avLst>
          </a:prstGeom>
          <a:solidFill>
            <a:srgbClr val="0F440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182880" numCol="1" spcCol="38100" rtlCol="0" anchor="b">
            <a:noAutofit/>
          </a:bodyPr>
          <a:lstStyle/>
          <a:p>
            <a:pPr defTabSz="914400"/>
            <a:r>
              <a:rPr kumimoji="0" lang="en-US" sz="3200" b="0" i="0" u="none" strike="noStrike" kern="1200" cap="all" spc="0" normalizeH="0" baseline="0" noProof="0">
                <a:ln>
                  <a:noFill/>
                </a:ln>
                <a:solidFill>
                  <a:srgbClr val="0F440E"/>
                </a:solidFill>
                <a:effectLst/>
                <a:uLnTx/>
                <a:uFillTx/>
                <a:latin typeface="GT Pressura LCG Black"/>
                <a:ea typeface="+mj-ea"/>
                <a:cs typeface="+mj-cs"/>
              </a:rPr>
              <a:t>KEY TAKEAWAYS</a:t>
            </a:r>
            <a:endParaRPr lang="en-US" b="1">
              <a:solidFill>
                <a:srgbClr val="0F440E"/>
              </a:solidFill>
              <a:latin typeface="+mj-lt"/>
            </a:endParaRPr>
          </a:p>
        </p:txBody>
      </p:sp>
      <p:sp>
        <p:nvSpPr>
          <p:cNvPr id="17" name="Rectangle: Rounded Corners 16">
            <a:extLst>
              <a:ext uri="{FF2B5EF4-FFF2-40B4-BE49-F238E27FC236}">
                <a16:creationId xmlns:a16="http://schemas.microsoft.com/office/drawing/2014/main" id="{C83B361B-8336-74A8-3A4C-179AA1202D77}"/>
              </a:ext>
            </a:extLst>
          </p:cNvPr>
          <p:cNvSpPr>
            <a:spLocks/>
          </p:cNvSpPr>
          <p:nvPr/>
        </p:nvSpPr>
        <p:spPr>
          <a:xfrm rot="10800000" flipH="1" flipV="1">
            <a:off x="6386385" y="1711260"/>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a:defRPr/>
            </a:pPr>
            <a:r>
              <a:rPr lang="en-US">
                <a:solidFill>
                  <a:schemeClr val="bg1"/>
                </a:solidFill>
              </a:rPr>
              <a:t>Both Boyd and PepsiCo aim to reduce carbon emissions and water usage, but Boyd’s is a qualitative ambition, with no set target or year.</a:t>
            </a:r>
          </a:p>
        </p:txBody>
      </p:sp>
      <p:sp>
        <p:nvSpPr>
          <p:cNvPr id="18" name="Rectangle: Rounded Corners 17">
            <a:extLst>
              <a:ext uri="{FF2B5EF4-FFF2-40B4-BE49-F238E27FC236}">
                <a16:creationId xmlns:a16="http://schemas.microsoft.com/office/drawing/2014/main" id="{9DD77ECF-B4B2-B9ED-1CBE-3135BEDFD3EB}"/>
              </a:ext>
            </a:extLst>
          </p:cNvPr>
          <p:cNvSpPr>
            <a:spLocks/>
          </p:cNvSpPr>
          <p:nvPr/>
        </p:nvSpPr>
        <p:spPr>
          <a:xfrm rot="10800000" flipH="1" flipV="1">
            <a:off x="6386385" y="4281323"/>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a:defRPr/>
            </a:pPr>
            <a:r>
              <a:rPr lang="en-US">
                <a:solidFill>
                  <a:schemeClr val="bg1"/>
                </a:solidFill>
              </a:rPr>
              <a:t>Boyd and PepsiCo both have focus areas around supporting underserved businesses and communities.</a:t>
            </a:r>
          </a:p>
        </p:txBody>
      </p:sp>
      <p:sp>
        <p:nvSpPr>
          <p:cNvPr id="19" name="Oval 18">
            <a:extLst>
              <a:ext uri="{FF2B5EF4-FFF2-40B4-BE49-F238E27FC236}">
                <a16:creationId xmlns:a16="http://schemas.microsoft.com/office/drawing/2014/main" id="{231E1736-AA07-E0DC-4B34-1A5D802782C1}"/>
              </a:ext>
            </a:extLst>
          </p:cNvPr>
          <p:cNvSpPr/>
          <p:nvPr/>
        </p:nvSpPr>
        <p:spPr>
          <a:xfrm>
            <a:off x="6375234" y="1171322"/>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D17CF3C7-6F1F-072E-4BAA-F2CCB1E60B50}"/>
              </a:ext>
            </a:extLst>
          </p:cNvPr>
          <p:cNvSpPr/>
          <p:nvPr/>
        </p:nvSpPr>
        <p:spPr>
          <a:xfrm>
            <a:off x="6375234" y="3785645"/>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2E31689E-819F-EE14-DFD1-2C8120CBD97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H="1">
            <a:off x="6419824" y="3830235"/>
            <a:ext cx="317304" cy="317304"/>
          </a:xfrm>
          <a:prstGeom prst="rect">
            <a:avLst/>
          </a:prstGeom>
        </p:spPr>
      </p:pic>
      <p:pic>
        <p:nvPicPr>
          <p:cNvPr id="2" name="Graphic 1">
            <a:extLst>
              <a:ext uri="{FF2B5EF4-FFF2-40B4-BE49-F238E27FC236}">
                <a16:creationId xmlns:a16="http://schemas.microsoft.com/office/drawing/2014/main" id="{E19D133B-C77B-9F98-BECB-3316854D183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444915" y="1241003"/>
            <a:ext cx="267122" cy="267122"/>
          </a:xfrm>
          <a:prstGeom prst="rect">
            <a:avLst/>
          </a:prstGeom>
        </p:spPr>
      </p:pic>
    </p:spTree>
    <p:extLst>
      <p:ext uri="{BB962C8B-B14F-4D97-AF65-F5344CB8AC3E}">
        <p14:creationId xmlns:p14="http://schemas.microsoft.com/office/powerpoint/2010/main" val="28780425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C88AD6-6875-75CF-03C3-52AE357D3745}"/>
            </a:ext>
          </a:extLst>
        </p:cNvPr>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F6B9C9CB-D996-F16E-3E4B-6448F0CC5B73}"/>
              </a:ext>
            </a:extLst>
          </p:cNvPr>
          <p:cNvGraphicFramePr>
            <a:graphicFrameLocks/>
          </p:cNvGraphicFramePr>
          <p:nvPr>
            <p:custDataLst>
              <p:tags r:id="rId1"/>
            </p:custDataLst>
            <p:extLst>
              <p:ext uri="{D42A27DB-BD31-4B8C-83A1-F6EECF244321}">
                <p14:modId xmlns:p14="http://schemas.microsoft.com/office/powerpoint/2010/main" val="16947338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9" name="think-cell data - do not delete" hidden="1">
                        <a:extLst>
                          <a:ext uri="{FF2B5EF4-FFF2-40B4-BE49-F238E27FC236}">
                            <a16:creationId xmlns:a16="http://schemas.microsoft.com/office/drawing/2014/main" id="{F6B9C9CB-D996-F16E-3E4B-6448F0CC5B7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E0D01E8A-E282-DC7C-19DA-C717C9BCAF9E}"/>
              </a:ext>
            </a:extLst>
          </p:cNvPr>
          <p:cNvSpPr>
            <a:spLocks noGrp="1"/>
          </p:cNvSpPr>
          <p:nvPr>
            <p:ph type="title"/>
          </p:nvPr>
        </p:nvSpPr>
        <p:spPr>
          <a:xfrm>
            <a:off x="304798" y="246888"/>
            <a:ext cx="11585448" cy="969264"/>
          </a:xfrm>
        </p:spPr>
        <p:txBody>
          <a:bodyPr vert="horz" rIns="0"/>
          <a:lstStyle/>
          <a:p>
            <a:r>
              <a:rPr lang="en-US" sz="3000"/>
              <a:t>BOYD’S SUSTAINABILITY FOCUS AREAS</a:t>
            </a:r>
            <a:br>
              <a:rPr lang="en-US" sz="3000"/>
            </a:br>
            <a:r>
              <a:rPr lang="en-US" sz="1800" i="1"/>
              <a:t>And how these focus areas align with pep+ pillars</a:t>
            </a:r>
          </a:p>
        </p:txBody>
      </p:sp>
      <p:pic>
        <p:nvPicPr>
          <p:cNvPr id="10" name="Picture 9" descr="Boyd Gaming Corp (@boydgaming) / X">
            <a:extLst>
              <a:ext uri="{FF2B5EF4-FFF2-40B4-BE49-F238E27FC236}">
                <a16:creationId xmlns:a16="http://schemas.microsoft.com/office/drawing/2014/main" id="{117F58CF-2F1A-D7F8-574E-2987DCC032EE}"/>
              </a:ext>
            </a:extLst>
          </p:cNvPr>
          <p:cNvPicPr>
            <a:picLocks noChangeAspect="1"/>
          </p:cNvPicPr>
          <p:nvPr/>
        </p:nvPicPr>
        <p:blipFill>
          <a:blip r:embed="rId6"/>
          <a:srcRect t="31496" b="31496"/>
          <a:stretch>
            <a:fillRect/>
          </a:stretch>
        </p:blipFill>
        <p:spPr>
          <a:xfrm>
            <a:off x="10344150" y="343676"/>
            <a:ext cx="1590357" cy="589774"/>
          </a:xfrm>
          <a:prstGeom prst="rect">
            <a:avLst/>
          </a:prstGeom>
        </p:spPr>
      </p:pic>
      <p:sp>
        <p:nvSpPr>
          <p:cNvPr id="4" name="Rectangle: Top Corners Rounded 3">
            <a:extLst>
              <a:ext uri="{FF2B5EF4-FFF2-40B4-BE49-F238E27FC236}">
                <a16:creationId xmlns:a16="http://schemas.microsoft.com/office/drawing/2014/main" id="{046DB552-4DAC-34F2-50E6-54E107C60E8B}"/>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able 4">
            <a:extLst>
              <a:ext uri="{FF2B5EF4-FFF2-40B4-BE49-F238E27FC236}">
                <a16:creationId xmlns:a16="http://schemas.microsoft.com/office/drawing/2014/main" id="{2B2FF8D7-24E8-A2AF-41FF-6F9DF071EC2A}"/>
              </a:ext>
            </a:extLst>
          </p:cNvPr>
          <p:cNvGraphicFramePr>
            <a:graphicFrameLocks noGrp="1"/>
          </p:cNvGraphicFramePr>
          <p:nvPr>
            <p:extLst>
              <p:ext uri="{D42A27DB-BD31-4B8C-83A1-F6EECF244321}">
                <p14:modId xmlns:p14="http://schemas.microsoft.com/office/powerpoint/2010/main" val="2804479958"/>
              </p:ext>
            </p:extLst>
          </p:nvPr>
        </p:nvGraphicFramePr>
        <p:xfrm>
          <a:off x="-7620" y="1148230"/>
          <a:ext cx="11990832" cy="5031232"/>
        </p:xfrm>
        <a:graphic>
          <a:graphicData uri="http://schemas.openxmlformats.org/drawingml/2006/table">
            <a:tbl>
              <a:tblPr firstRow="1" bandRow="1"/>
              <a:tblGrid>
                <a:gridCol w="1993392">
                  <a:extLst>
                    <a:ext uri="{9D8B030D-6E8A-4147-A177-3AD203B41FA5}">
                      <a16:colId xmlns:a16="http://schemas.microsoft.com/office/drawing/2014/main" val="1767499071"/>
                    </a:ext>
                  </a:extLst>
                </a:gridCol>
                <a:gridCol w="2499360">
                  <a:extLst>
                    <a:ext uri="{9D8B030D-6E8A-4147-A177-3AD203B41FA5}">
                      <a16:colId xmlns:a16="http://schemas.microsoft.com/office/drawing/2014/main" val="2382844442"/>
                    </a:ext>
                  </a:extLst>
                </a:gridCol>
                <a:gridCol w="2499360">
                  <a:extLst>
                    <a:ext uri="{9D8B030D-6E8A-4147-A177-3AD203B41FA5}">
                      <a16:colId xmlns:a16="http://schemas.microsoft.com/office/drawing/2014/main" val="1493353144"/>
                    </a:ext>
                  </a:extLst>
                </a:gridCol>
                <a:gridCol w="2499360">
                  <a:extLst>
                    <a:ext uri="{9D8B030D-6E8A-4147-A177-3AD203B41FA5}">
                      <a16:colId xmlns:a16="http://schemas.microsoft.com/office/drawing/2014/main" val="957515009"/>
                    </a:ext>
                  </a:extLst>
                </a:gridCol>
                <a:gridCol w="2499360">
                  <a:extLst>
                    <a:ext uri="{9D8B030D-6E8A-4147-A177-3AD203B41FA5}">
                      <a16:colId xmlns:a16="http://schemas.microsoft.com/office/drawing/2014/main" val="2353111847"/>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ase" latinLnBrk="0" hangingPunct="1">
                        <a:lnSpc>
                          <a:spcPct val="100000"/>
                        </a:lnSpc>
                      </a:pPr>
                      <a:r>
                        <a:rPr lang="en-US" sz="1200" b="1" kern="1200" noProof="0">
                          <a:solidFill>
                            <a:schemeClr val="bg1"/>
                          </a:solidFill>
                          <a:latin typeface="+mn-lt"/>
                          <a:ea typeface="+mn-ea"/>
                          <a:cs typeface="Leelawadee" panose="020B0502040204020203" pitchFamily="34" charset="-34"/>
                        </a:rPr>
                        <a:t>Environment</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ase" latinLnBrk="0" hangingPunct="1">
                        <a:lnSpc>
                          <a:spcPct val="100000"/>
                        </a:lnSpc>
                      </a:pPr>
                      <a:r>
                        <a:rPr lang="en-US" sz="1200" b="1" kern="1200" noProof="0">
                          <a:solidFill>
                            <a:schemeClr val="bg1"/>
                          </a:solidFill>
                          <a:latin typeface="+mn-lt"/>
                          <a:ea typeface="+mn-ea"/>
                          <a:cs typeface="Leelawadee" panose="020B0502040204020203" pitchFamily="34" charset="-34"/>
                        </a:rPr>
                        <a:t>People</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ase" latinLnBrk="0" hangingPunct="1">
                        <a:lnSpc>
                          <a:spcPct val="100000"/>
                        </a:lnSpc>
                      </a:pPr>
                      <a:r>
                        <a:rPr lang="en-US" sz="1200" b="1" kern="1200" noProof="0">
                          <a:solidFill>
                            <a:schemeClr val="bg1"/>
                          </a:solidFill>
                          <a:latin typeface="+mn-lt"/>
                          <a:ea typeface="+mn-ea"/>
                          <a:cs typeface="Leelawadee" panose="020B0502040204020203" pitchFamily="34" charset="-34"/>
                        </a:rPr>
                        <a:t>Communities</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ase" latinLnBrk="0" hangingPunct="1">
                        <a:lnSpc>
                          <a:spcPct val="100000"/>
                        </a:lnSpc>
                      </a:pPr>
                      <a:r>
                        <a:rPr lang="en-US" sz="1200" b="1" kern="1200" noProof="0">
                          <a:solidFill>
                            <a:schemeClr val="bg1"/>
                          </a:solidFill>
                          <a:latin typeface="+mn-lt"/>
                          <a:ea typeface="+mn-ea"/>
                          <a:cs typeface="Leelawadee" panose="020B0502040204020203" pitchFamily="34" charset="-34"/>
                        </a:rPr>
                        <a:t>Corporate Governance</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1596644">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954F07"/>
                          </a:solidFill>
                          <a:latin typeface="+mj-lt"/>
                          <a:ea typeface="+mn-ea"/>
                          <a:cs typeface="Leelawadee"/>
                        </a:rPr>
                        <a:t>POSITIVE </a:t>
                      </a:r>
                      <a:br>
                        <a:rPr lang="en-US" sz="1400" kern="1200">
                          <a:solidFill>
                            <a:srgbClr val="954F07"/>
                          </a:solidFill>
                          <a:latin typeface="+mj-lt"/>
                          <a:ea typeface="+mn-ea"/>
                          <a:cs typeface="Leelawadee"/>
                        </a:rPr>
                      </a:br>
                      <a:r>
                        <a:rPr lang="en-US" sz="1400" kern="1200">
                          <a:solidFill>
                            <a:srgbClr val="954F07"/>
                          </a:solidFill>
                          <a:latin typeface="+mj-lt"/>
                          <a:ea typeface="+mn-ea"/>
                          <a:cs typeface="Leelawadee"/>
                        </a:rPr>
                        <a:t>AGRICULTURE</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9F0A"/>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GB" sz="1050" b="0" i="1" u="none" strike="noStrike" kern="1200" cap="none" spc="0" normalizeH="0" baseline="0" noProof="0">
                          <a:ln>
                            <a:noFill/>
                          </a:ln>
                          <a:solidFill>
                            <a:srgbClr val="2B660F"/>
                          </a:solidFill>
                          <a:effectLst/>
                          <a:uLnTx/>
                          <a:uFillTx/>
                          <a:latin typeface="+mn-lt"/>
                          <a:ea typeface="+mn-ea"/>
                          <a:cs typeface="Leelawadee"/>
                        </a:rPr>
                        <a:t>Not a focus area for the customer.</a:t>
                      </a:r>
                      <a:endParaRPr kumimoji="0" lang="en-US" sz="1050" b="0" i="0" u="none" strike="noStrike" kern="1200" cap="none" spc="0" normalizeH="0" baseline="0" noProof="0">
                        <a:ln>
                          <a:noFill/>
                        </a:ln>
                        <a:solidFill>
                          <a:srgbClr val="2B660F"/>
                        </a:solidFill>
                        <a:effectLst/>
                        <a:uLnTx/>
                        <a:uFillTx/>
                        <a:latin typeface="+mn-lt"/>
                        <a:ea typeface="+mn-ea"/>
                        <a:cs typeface="Leelawadee"/>
                      </a:endParaRP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GB" sz="1050" b="0" i="1" u="none" strike="noStrike" kern="1200" cap="none" spc="0" normalizeH="0" baseline="0" noProof="0">
                          <a:ln>
                            <a:noFill/>
                          </a:ln>
                          <a:solidFill>
                            <a:srgbClr val="2B660F"/>
                          </a:solidFill>
                          <a:effectLst/>
                          <a:uLnTx/>
                          <a:uFillTx/>
                          <a:latin typeface="+mn-lt"/>
                          <a:ea typeface="+mn-ea"/>
                          <a:cs typeface="Leelawadee"/>
                        </a:rPr>
                        <a:t>Not a focus area for the customer.</a:t>
                      </a:r>
                      <a:endParaRPr kumimoji="0" lang="en-US" sz="1050" b="0" i="0" u="none" strike="noStrike" kern="1200" cap="none" spc="0" normalizeH="0" baseline="0" noProof="0">
                        <a:ln>
                          <a:noFill/>
                        </a:ln>
                        <a:solidFill>
                          <a:srgbClr val="2B660F"/>
                        </a:solidFill>
                        <a:effectLst/>
                        <a:uLnTx/>
                        <a:uFillTx/>
                        <a:latin typeface="+mn-lt"/>
                        <a:ea typeface="+mn-ea"/>
                        <a:cs typeface="Leelawadee"/>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GB" sz="1050" b="0" i="1" u="none" strike="noStrike" kern="1200" cap="none" spc="0" normalizeH="0" baseline="0" noProof="0">
                          <a:ln>
                            <a:noFill/>
                          </a:ln>
                          <a:solidFill>
                            <a:srgbClr val="2B660F"/>
                          </a:solidFill>
                          <a:effectLst/>
                          <a:uLnTx/>
                          <a:uFillTx/>
                          <a:latin typeface="+mn-lt"/>
                          <a:ea typeface="+mn-ea"/>
                          <a:cs typeface="Leelawadee"/>
                        </a:rPr>
                        <a:t>Not a focus area for the customer.</a:t>
                      </a:r>
                      <a:endParaRPr kumimoji="0" lang="en-US" sz="1050" b="0" i="0" u="none" strike="noStrike" kern="1200" cap="none" spc="0" normalizeH="0" baseline="0" noProof="0">
                        <a:ln>
                          <a:noFill/>
                        </a:ln>
                        <a:solidFill>
                          <a:srgbClr val="2B660F"/>
                        </a:solidFill>
                        <a:effectLst/>
                        <a:uLnTx/>
                        <a:uFillTx/>
                        <a:latin typeface="+mn-lt"/>
                        <a:ea typeface="+mn-ea"/>
                        <a:cs typeface="Leelawadee"/>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GB" sz="1050" b="0" i="1" u="none" strike="noStrike" kern="1200" cap="none" spc="0" normalizeH="0" baseline="0" noProof="0">
                          <a:ln>
                            <a:noFill/>
                          </a:ln>
                          <a:solidFill>
                            <a:srgbClr val="2B660F"/>
                          </a:solidFill>
                          <a:effectLst/>
                          <a:uLnTx/>
                          <a:uFillTx/>
                          <a:latin typeface="+mn-lt"/>
                          <a:ea typeface="+mn-ea"/>
                          <a:cs typeface="Leelawadee"/>
                        </a:rPr>
                        <a:t>Not a focus area for the customer.</a:t>
                      </a:r>
                      <a:endParaRPr kumimoji="0" lang="en-US" sz="1050" b="0" i="0" u="none" strike="noStrike" kern="1200" cap="none" spc="0" normalizeH="0" baseline="0" noProof="0">
                        <a:ln>
                          <a:noFill/>
                        </a:ln>
                        <a:solidFill>
                          <a:srgbClr val="2B660F"/>
                        </a:solidFill>
                        <a:effectLst/>
                        <a:uLnTx/>
                        <a:uFillTx/>
                        <a:latin typeface="+mn-lt"/>
                        <a:ea typeface="+mn-ea"/>
                        <a:cs typeface="Leelawadee"/>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1596644">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marR="0" lvl="0" indent="-120650" algn="l" defTabSz="914400" rtl="0" eaLnBrk="1" fontAlgn="auto" latinLnBrk="0" hangingPunct="1">
                        <a:lnSpc>
                          <a:spcPct val="100000"/>
                        </a:lnSpc>
                        <a:spcBef>
                          <a:spcPts val="0"/>
                        </a:spcBef>
                        <a:spcAft>
                          <a:spcPts val="0"/>
                        </a:spcAft>
                        <a:buClrTx/>
                        <a:buSzTx/>
                        <a:buFont typeface="Arial"/>
                        <a:buChar char="•"/>
                        <a:tabLst/>
                        <a:defRPr/>
                      </a:pPr>
                      <a:r>
                        <a:rPr lang="en-US" sz="1000" kern="1200" noProof="0">
                          <a:solidFill>
                            <a:srgbClr val="2B660F"/>
                          </a:solidFill>
                          <a:highlight>
                            <a:srgbClr val="4FE2F3"/>
                          </a:highlight>
                          <a:latin typeface="+mn-lt"/>
                          <a:ea typeface="+mn-ea"/>
                          <a:cs typeface="Leelawadee" panose="020B0502040204020203" pitchFamily="34" charset="-34"/>
                        </a:rPr>
                        <a:t>Goal: </a:t>
                      </a:r>
                      <a:r>
                        <a:rPr lang="en-US" sz="1050" b="0" i="0" u="none" strike="noStrike" noProof="0">
                          <a:solidFill>
                            <a:srgbClr val="2B660F"/>
                          </a:solidFill>
                          <a:effectLst/>
                          <a:latin typeface="+mn-lt"/>
                        </a:rPr>
                        <a:t>Reduce long-term energy consumption</a:t>
                      </a:r>
                    </a:p>
                    <a:p>
                      <a:pPr marL="120650" marR="0" lvl="0" indent="-120650" algn="l" defTabSz="914400" rtl="0" eaLnBrk="1" fontAlgn="auto" latinLnBrk="0" hangingPunct="1">
                        <a:lnSpc>
                          <a:spcPct val="100000"/>
                        </a:lnSpc>
                        <a:spcBef>
                          <a:spcPts val="800"/>
                        </a:spcBef>
                        <a:spcAft>
                          <a:spcPts val="0"/>
                        </a:spcAft>
                        <a:buClrTx/>
                        <a:buSzTx/>
                        <a:buFont typeface="Arial"/>
                        <a:buChar char="•"/>
                        <a:tabLst/>
                        <a:defRPr/>
                      </a:pPr>
                      <a:r>
                        <a:rPr lang="en-US" sz="1000" kern="1200" noProof="0">
                          <a:solidFill>
                            <a:srgbClr val="2B660F"/>
                          </a:solidFill>
                          <a:highlight>
                            <a:srgbClr val="4FE2F3"/>
                          </a:highlight>
                          <a:latin typeface="+mn-lt"/>
                          <a:ea typeface="+mn-ea"/>
                          <a:cs typeface="Leelawadee" panose="020B0502040204020203" pitchFamily="34" charset="-34"/>
                        </a:rPr>
                        <a:t>Goal: </a:t>
                      </a:r>
                      <a:r>
                        <a:rPr lang="en-US" sz="1050" b="0" i="0" u="none" strike="noStrike" noProof="0">
                          <a:solidFill>
                            <a:srgbClr val="2B660F"/>
                          </a:solidFill>
                          <a:effectLst/>
                          <a:latin typeface="+mn-lt"/>
                        </a:rPr>
                        <a:t>Reduce water usage</a:t>
                      </a:r>
                    </a:p>
                    <a:p>
                      <a:pPr marL="120650" marR="0" lvl="0" indent="-120650" algn="l" defTabSz="914400" rtl="0" eaLnBrk="1" fontAlgn="auto" latinLnBrk="0" hangingPunct="1">
                        <a:lnSpc>
                          <a:spcPct val="100000"/>
                        </a:lnSpc>
                        <a:spcBef>
                          <a:spcPts val="800"/>
                        </a:spcBef>
                        <a:spcAft>
                          <a:spcPts val="0"/>
                        </a:spcAft>
                        <a:buClrTx/>
                        <a:buSzTx/>
                        <a:buFont typeface="Arial"/>
                        <a:buChar char="•"/>
                        <a:tabLst/>
                        <a:defRPr/>
                      </a:pPr>
                      <a:r>
                        <a:rPr lang="en-US" sz="1000" kern="1200" noProof="0">
                          <a:solidFill>
                            <a:srgbClr val="2B660F"/>
                          </a:solidFill>
                          <a:highlight>
                            <a:srgbClr val="4FE2F3"/>
                          </a:highlight>
                          <a:latin typeface="+mn-lt"/>
                          <a:ea typeface="+mn-ea"/>
                          <a:cs typeface="Leelawadee" panose="020B0502040204020203" pitchFamily="34" charset="-34"/>
                        </a:rPr>
                        <a:t>Goal: </a:t>
                      </a:r>
                      <a:r>
                        <a:rPr lang="en-US" sz="1050" b="0" i="0" u="none" strike="noStrike" noProof="0">
                          <a:solidFill>
                            <a:srgbClr val="2B660F"/>
                          </a:solidFill>
                          <a:effectLst/>
                          <a:latin typeface="+mn-lt"/>
                        </a:rPr>
                        <a:t>Reduce carbon emissions (in Scopes 1, 2, and 3)</a:t>
                      </a:r>
                    </a:p>
                    <a:p>
                      <a:pPr marL="120650" marR="0" lvl="0" indent="-120650" algn="l" defTabSz="914400" rtl="0" eaLnBrk="1" fontAlgn="auto" latinLnBrk="0" hangingPunct="1">
                        <a:lnSpc>
                          <a:spcPct val="100000"/>
                        </a:lnSpc>
                        <a:spcBef>
                          <a:spcPts val="800"/>
                        </a:spcBef>
                        <a:spcAft>
                          <a:spcPts val="0"/>
                        </a:spcAft>
                        <a:buClrTx/>
                        <a:buSzTx/>
                        <a:buFont typeface="Arial"/>
                        <a:buChar char="•"/>
                        <a:tabLst/>
                        <a:defRPr/>
                      </a:pPr>
                      <a:r>
                        <a:rPr lang="en-US" sz="1000" kern="1200" noProof="0">
                          <a:solidFill>
                            <a:srgbClr val="2B660F"/>
                          </a:solidFill>
                          <a:highlight>
                            <a:srgbClr val="4FE2F3"/>
                          </a:highlight>
                          <a:latin typeface="+mn-lt"/>
                          <a:ea typeface="+mn-ea"/>
                          <a:cs typeface="Leelawadee" panose="020B0502040204020203" pitchFamily="34" charset="-34"/>
                        </a:rPr>
                        <a:t>Goal: </a:t>
                      </a:r>
                      <a:r>
                        <a:rPr lang="en-US" sz="1050" b="0" i="0" u="none" strike="noStrike" noProof="0">
                          <a:solidFill>
                            <a:srgbClr val="2B660F"/>
                          </a:solidFill>
                          <a:effectLst/>
                          <a:latin typeface="+mn-lt"/>
                        </a:rPr>
                        <a:t>Reduce waste materials sent to landfill</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marR="0" lvl="0" indent="-120650" algn="l" defTabSz="914400" rtl="0" eaLnBrk="1" fontAlgn="auto" latinLnBrk="0" hangingPunct="1">
                        <a:lnSpc>
                          <a:spcPct val="100000"/>
                        </a:lnSpc>
                        <a:spcBef>
                          <a:spcPts val="0"/>
                        </a:spcBef>
                        <a:spcAft>
                          <a:spcPts val="0"/>
                        </a:spcAft>
                        <a:buClrTx/>
                        <a:buSzTx/>
                        <a:buFont typeface="Arial"/>
                        <a:buChar char="•"/>
                        <a:tabLst/>
                        <a:defRPr/>
                      </a:pPr>
                      <a:r>
                        <a:rPr lang="en-US" sz="1000" kern="1200" noProof="0">
                          <a:solidFill>
                            <a:srgbClr val="2B660F"/>
                          </a:solidFill>
                          <a:highlight>
                            <a:srgbClr val="4FE2F3"/>
                          </a:highlight>
                          <a:latin typeface="+mn-lt"/>
                          <a:ea typeface="+mn-ea"/>
                          <a:cs typeface="Leelawadee" panose="020B0502040204020203" pitchFamily="34" charset="-34"/>
                        </a:rPr>
                        <a:t>Goal: </a:t>
                      </a:r>
                      <a:r>
                        <a:rPr lang="en-US" sz="1050" b="0" i="0" u="none" strike="noStrike" noProof="0">
                          <a:solidFill>
                            <a:srgbClr val="2B660F"/>
                          </a:solidFill>
                          <a:effectLst/>
                          <a:latin typeface="+mn-lt"/>
                        </a:rPr>
                        <a:t>Build a more inclusive workforce</a:t>
                      </a:r>
                    </a:p>
                    <a:p>
                      <a:pPr marL="120650" marR="0" lvl="0" indent="-120650" algn="l" defTabSz="914400" rtl="0" eaLnBrk="1" fontAlgn="auto" latinLnBrk="0" hangingPunct="1">
                        <a:lnSpc>
                          <a:spcPct val="100000"/>
                        </a:lnSpc>
                        <a:spcBef>
                          <a:spcPts val="800"/>
                        </a:spcBef>
                        <a:spcAft>
                          <a:spcPts val="0"/>
                        </a:spcAft>
                        <a:buClrTx/>
                        <a:buSzTx/>
                        <a:buFont typeface="Arial"/>
                        <a:buChar char="•"/>
                        <a:tabLst/>
                        <a:defRPr/>
                      </a:pPr>
                      <a:r>
                        <a:rPr lang="en-US" sz="1000" kern="1200" noProof="0">
                          <a:solidFill>
                            <a:srgbClr val="2B660F"/>
                          </a:solidFill>
                          <a:highlight>
                            <a:srgbClr val="4FE2F3"/>
                          </a:highlight>
                          <a:latin typeface="+mn-lt"/>
                          <a:ea typeface="+mn-ea"/>
                          <a:cs typeface="Leelawadee" panose="020B0502040204020203" pitchFamily="34" charset="-34"/>
                        </a:rPr>
                        <a:t>Goal: </a:t>
                      </a:r>
                      <a:r>
                        <a:rPr lang="en-US" sz="1050" b="0" i="0" u="none" strike="noStrike" noProof="0">
                          <a:solidFill>
                            <a:srgbClr val="2B660F"/>
                          </a:solidFill>
                          <a:effectLst/>
                          <a:latin typeface="+mn-lt"/>
                        </a:rPr>
                        <a:t>Promote workplace safety and prevent misconduct</a:t>
                      </a: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marR="0" lvl="0" indent="-120650" algn="l" defTabSz="914400" rtl="0" eaLnBrk="1" fontAlgn="auto" latinLnBrk="0" hangingPunct="1">
                        <a:lnSpc>
                          <a:spcPct val="100000"/>
                        </a:lnSpc>
                        <a:spcBef>
                          <a:spcPts val="800"/>
                        </a:spcBef>
                        <a:spcAft>
                          <a:spcPts val="0"/>
                        </a:spcAft>
                        <a:buClrTx/>
                        <a:buSzTx/>
                        <a:buFont typeface="Arial"/>
                        <a:buChar char="•"/>
                        <a:tabLst/>
                        <a:defRPr/>
                      </a:pPr>
                      <a:r>
                        <a:rPr lang="en-US" sz="1000" kern="1200" noProof="0">
                          <a:solidFill>
                            <a:srgbClr val="2B660F"/>
                          </a:solidFill>
                          <a:highlight>
                            <a:srgbClr val="4FE2F3"/>
                          </a:highlight>
                          <a:latin typeface="+mn-lt"/>
                          <a:ea typeface="+mn-ea"/>
                          <a:cs typeface="Leelawadee" panose="020B0502040204020203" pitchFamily="34" charset="-34"/>
                        </a:rPr>
                        <a:t>Goal: </a:t>
                      </a:r>
                      <a:r>
                        <a:rPr lang="en-US" sz="1050" b="0" i="0" u="none" strike="noStrike" noProof="0">
                          <a:solidFill>
                            <a:srgbClr val="2B660F"/>
                          </a:solidFill>
                          <a:effectLst/>
                          <a:latin typeface="+mn-lt"/>
                        </a:rPr>
                        <a:t>Create stronger communities through financial contributions to non-profit organizations</a:t>
                      </a:r>
                    </a:p>
                    <a:p>
                      <a:pPr marL="120650" marR="0" lvl="0" indent="-120650" algn="l" defTabSz="914400" rtl="0" eaLnBrk="1" fontAlgn="auto" latinLnBrk="0" hangingPunct="1">
                        <a:lnSpc>
                          <a:spcPct val="100000"/>
                        </a:lnSpc>
                        <a:spcBef>
                          <a:spcPts val="800"/>
                        </a:spcBef>
                        <a:spcAft>
                          <a:spcPts val="0"/>
                        </a:spcAft>
                        <a:buClrTx/>
                        <a:buSzTx/>
                        <a:buFont typeface="Arial"/>
                        <a:buChar char="•"/>
                        <a:tabLst/>
                        <a:defRPr/>
                      </a:pPr>
                      <a:r>
                        <a:rPr lang="en-US" sz="1000" kern="1200" noProof="0">
                          <a:solidFill>
                            <a:srgbClr val="2B660F"/>
                          </a:solidFill>
                          <a:highlight>
                            <a:srgbClr val="4FE2F3"/>
                          </a:highlight>
                          <a:latin typeface="+mn-lt"/>
                          <a:ea typeface="+mn-ea"/>
                          <a:cs typeface="Leelawadee" panose="020B0502040204020203" pitchFamily="34" charset="-34"/>
                        </a:rPr>
                        <a:t>Goal: </a:t>
                      </a:r>
                      <a:r>
                        <a:rPr lang="en-US" sz="1050" b="0" i="0" u="none" strike="noStrike" noProof="0">
                          <a:solidFill>
                            <a:srgbClr val="2B660F"/>
                          </a:solidFill>
                          <a:effectLst/>
                          <a:latin typeface="+mn-lt"/>
                        </a:rPr>
                        <a:t>Create opportunities for underrepresented and/or local businesses</a:t>
                      </a: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GB" sz="1050" b="0" i="1" u="none" strike="noStrike" kern="1200" cap="none" spc="0" normalizeH="0" baseline="0" noProof="0">
                          <a:ln>
                            <a:noFill/>
                          </a:ln>
                          <a:solidFill>
                            <a:srgbClr val="2B660F"/>
                          </a:solidFill>
                          <a:effectLst/>
                          <a:uLnTx/>
                          <a:uFillTx/>
                          <a:latin typeface="+mn-lt"/>
                          <a:ea typeface="+mn-ea"/>
                          <a:cs typeface="Leelawadee"/>
                        </a:rPr>
                        <a:t>Not a focus area for the customer.</a:t>
                      </a:r>
                      <a:endParaRPr kumimoji="0" lang="en-US" sz="1050" b="0" i="0" u="none" strike="noStrike" kern="1200" cap="none" spc="0" normalizeH="0" baseline="0" noProof="0">
                        <a:ln>
                          <a:noFill/>
                        </a:ln>
                        <a:solidFill>
                          <a:srgbClr val="2B660F"/>
                        </a:solidFill>
                        <a:effectLst/>
                        <a:uLnTx/>
                        <a:uFillTx/>
                        <a:latin typeface="+mn-lt"/>
                        <a:ea typeface="+mn-ea"/>
                        <a:cs typeface="Leelawadee"/>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r h="1591056">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922F11"/>
                          </a:solidFill>
                          <a:latin typeface="+mj-lt"/>
                          <a:ea typeface="+mn-ea"/>
                          <a:cs typeface="Leelawadee"/>
                        </a:rPr>
                        <a:t>POSITIVE </a:t>
                      </a:r>
                      <a:br>
                        <a:rPr lang="en-US" sz="1400" kern="1200">
                          <a:solidFill>
                            <a:srgbClr val="922F11"/>
                          </a:solidFill>
                          <a:latin typeface="+mj-lt"/>
                          <a:ea typeface="+mn-ea"/>
                          <a:cs typeface="Leelawadee"/>
                        </a:rPr>
                      </a:br>
                      <a:r>
                        <a:rPr lang="en-US" sz="1400" kern="1200">
                          <a:solidFill>
                            <a:srgbClr val="922F11"/>
                          </a:solidFill>
                          <a:latin typeface="+mj-lt"/>
                          <a:ea typeface="+mn-ea"/>
                          <a:cs typeface="Leelawadee"/>
                        </a:rPr>
                        <a:t>CHOICES</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E6D27"/>
                    </a:solidFill>
                  </a:tcPr>
                </a:tc>
                <a:tc>
                  <a:txBody>
                    <a:bodyPr/>
                    <a:lstStyle/>
                    <a:p>
                      <a:pPr marL="0" marR="0" lvl="0" indent="0" algn="ctr">
                        <a:lnSpc>
                          <a:spcPct val="100000"/>
                        </a:lnSpc>
                        <a:spcBef>
                          <a:spcPts val="0"/>
                        </a:spcBef>
                        <a:spcAft>
                          <a:spcPts val="400"/>
                        </a:spcAft>
                        <a:buNone/>
                      </a:pPr>
                      <a:r>
                        <a:rPr lang="en-GB" sz="1050" b="0" i="1" u="none" strike="noStrike" kern="1200" cap="none" spc="0" normalizeH="0" baseline="0" noProof="0">
                          <a:ln>
                            <a:noFill/>
                          </a:ln>
                          <a:solidFill>
                            <a:srgbClr val="2B660F"/>
                          </a:solidFill>
                          <a:effectLst/>
                          <a:uLnTx/>
                          <a:uFillTx/>
                          <a:latin typeface="+mn-lt"/>
                        </a:rPr>
                        <a:t>Not a focus area for the customer.</a:t>
                      </a:r>
                      <a:endParaRPr lang="en-US" sz="1050" b="0" i="1" u="none" strike="noStrike" kern="1200" cap="none" spc="0" normalizeH="0" baseline="0" noProof="0">
                        <a:ln>
                          <a:noFill/>
                        </a:ln>
                        <a:solidFill>
                          <a:srgbClr val="2B660F"/>
                        </a:solidFill>
                        <a:effectLst/>
                        <a:uLnTx/>
                        <a:uFillTx/>
                        <a:latin typeface="+mn-lt"/>
                      </a:endParaRP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a:lnSpc>
                          <a:spcPct val="100000"/>
                        </a:lnSpc>
                        <a:spcBef>
                          <a:spcPts val="0"/>
                        </a:spcBef>
                        <a:spcAft>
                          <a:spcPts val="400"/>
                        </a:spcAft>
                        <a:buNone/>
                      </a:pPr>
                      <a:r>
                        <a:rPr lang="en-GB" sz="1050" b="0" i="1" u="none" strike="noStrike" kern="1200" cap="none" spc="0" normalizeH="0" baseline="0" noProof="0">
                          <a:ln>
                            <a:noFill/>
                          </a:ln>
                          <a:solidFill>
                            <a:srgbClr val="2B660F"/>
                          </a:solidFill>
                          <a:effectLst/>
                          <a:uLnTx/>
                          <a:uFillTx/>
                          <a:latin typeface="+mn-lt"/>
                        </a:rPr>
                        <a:t>Not a focus area for the customer.</a:t>
                      </a:r>
                      <a:endParaRPr lang="en-US" sz="1050" b="0" i="1" u="none" strike="noStrike" kern="1200" cap="none" spc="0" normalizeH="0" baseline="0" noProof="0">
                        <a:ln>
                          <a:noFill/>
                        </a:ln>
                        <a:solidFill>
                          <a:srgbClr val="2B660F"/>
                        </a:solidFill>
                        <a:effectLst/>
                        <a:uLnTx/>
                        <a:uFillTx/>
                        <a:latin typeface="+mn-lt"/>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a:lnSpc>
                          <a:spcPct val="100000"/>
                        </a:lnSpc>
                        <a:spcBef>
                          <a:spcPts val="0"/>
                        </a:spcBef>
                        <a:spcAft>
                          <a:spcPts val="400"/>
                        </a:spcAft>
                        <a:buNone/>
                      </a:pPr>
                      <a:r>
                        <a:rPr lang="en-GB" sz="1050" b="0" i="1" u="none" strike="noStrike" kern="1200" cap="none" spc="0" normalizeH="0" baseline="0" noProof="0">
                          <a:ln>
                            <a:noFill/>
                          </a:ln>
                          <a:solidFill>
                            <a:srgbClr val="2B660F"/>
                          </a:solidFill>
                          <a:effectLst/>
                          <a:uLnTx/>
                          <a:uFillTx/>
                          <a:latin typeface="+mn-lt"/>
                        </a:rPr>
                        <a:t>Not a focus area for the customer.</a:t>
                      </a:r>
                      <a:endParaRPr lang="en-US" sz="1050" b="0" i="1" u="none" strike="noStrike" kern="1200" cap="none" spc="0" normalizeH="0" baseline="0" noProof="0">
                        <a:ln>
                          <a:noFill/>
                        </a:ln>
                        <a:solidFill>
                          <a:srgbClr val="2B660F"/>
                        </a:solidFill>
                        <a:effectLst/>
                        <a:uLnTx/>
                        <a:uFillTx/>
                        <a:latin typeface="+mn-lt"/>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a:lnSpc>
                          <a:spcPct val="100000"/>
                        </a:lnSpc>
                        <a:spcBef>
                          <a:spcPts val="0"/>
                        </a:spcBef>
                        <a:spcAft>
                          <a:spcPts val="400"/>
                        </a:spcAft>
                        <a:buNone/>
                      </a:pPr>
                      <a:r>
                        <a:rPr lang="en-GB" sz="1050" b="0" i="1" u="none" strike="noStrike" kern="1200" cap="none" spc="0" normalizeH="0" baseline="0" noProof="0">
                          <a:ln>
                            <a:noFill/>
                          </a:ln>
                          <a:solidFill>
                            <a:srgbClr val="2B660F"/>
                          </a:solidFill>
                          <a:effectLst/>
                          <a:uLnTx/>
                          <a:uFillTx/>
                          <a:latin typeface="+mn-lt"/>
                        </a:rPr>
                        <a:t>Not a focus area for the customer.</a:t>
                      </a:r>
                      <a:endParaRPr lang="en-US" sz="1050" b="0" i="1" u="none" strike="noStrike" kern="1200" cap="none" spc="0" normalizeH="0" baseline="0" noProof="0">
                        <a:ln>
                          <a:noFill/>
                        </a:ln>
                        <a:solidFill>
                          <a:srgbClr val="2B660F"/>
                        </a:solidFill>
                        <a:effectLst/>
                        <a:uLnTx/>
                        <a:uFillTx/>
                        <a:latin typeface="+mn-lt"/>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88316528"/>
                  </a:ext>
                </a:extLst>
              </a:tr>
            </a:tbl>
          </a:graphicData>
        </a:graphic>
      </p:graphicFrame>
      <p:pic>
        <p:nvPicPr>
          <p:cNvPr id="6" name="Picture 5" descr="A logo of a leaf in a circle&#10;&#10;Description automatically generated">
            <a:extLst>
              <a:ext uri="{FF2B5EF4-FFF2-40B4-BE49-F238E27FC236}">
                <a16:creationId xmlns:a16="http://schemas.microsoft.com/office/drawing/2014/main" id="{B21499DF-E37B-8A53-164F-BC17513BAF2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pic>
        <p:nvPicPr>
          <p:cNvPr id="7" name="Picture 6" descr="A blue and green windmill with green arrows&#10;&#10;Description automatically generated">
            <a:extLst>
              <a:ext uri="{FF2B5EF4-FFF2-40B4-BE49-F238E27FC236}">
                <a16:creationId xmlns:a16="http://schemas.microsoft.com/office/drawing/2014/main" id="{D970C039-2F98-AA1B-07DB-94969DCB21C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7884" y="3426386"/>
            <a:ext cx="556204" cy="604020"/>
          </a:xfrm>
          <a:prstGeom prst="rect">
            <a:avLst/>
          </a:prstGeom>
        </p:spPr>
      </p:pic>
      <p:pic>
        <p:nvPicPr>
          <p:cNvPr id="8" name="Picture 7" descr="A logo of a hand and a globe&#10;&#10;Description automatically generated">
            <a:extLst>
              <a:ext uri="{FF2B5EF4-FFF2-40B4-BE49-F238E27FC236}">
                <a16:creationId xmlns:a16="http://schemas.microsoft.com/office/drawing/2014/main" id="{E768491B-1624-AB66-7EFB-D0A9BAF0E06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17884" y="5015254"/>
            <a:ext cx="556204" cy="604020"/>
          </a:xfrm>
          <a:prstGeom prst="rect">
            <a:avLst/>
          </a:prstGeom>
        </p:spPr>
      </p:pic>
    </p:spTree>
    <p:extLst>
      <p:ext uri="{BB962C8B-B14F-4D97-AF65-F5344CB8AC3E}">
        <p14:creationId xmlns:p14="http://schemas.microsoft.com/office/powerpoint/2010/main" val="23892997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E0991B-8CFA-D4E8-FD74-6993B26A1511}"/>
            </a:ext>
          </a:extLst>
        </p:cNvPr>
        <p:cNvGrpSpPr/>
        <p:nvPr/>
      </p:nvGrpSpPr>
      <p:grpSpPr>
        <a:xfrm>
          <a:off x="0" y="0"/>
          <a:ext cx="0" cy="0"/>
          <a:chOff x="0" y="0"/>
          <a:chExt cx="0" cy="0"/>
        </a:xfrm>
      </p:grpSpPr>
      <p:graphicFrame>
        <p:nvGraphicFramePr>
          <p:cNvPr id="14" name="think-cell data - do not delete" hidden="1">
            <a:extLst>
              <a:ext uri="{FF2B5EF4-FFF2-40B4-BE49-F238E27FC236}">
                <a16:creationId xmlns:a16="http://schemas.microsoft.com/office/drawing/2014/main" id="{C2A1838B-54C1-51FC-F314-F349CE621D7F}"/>
              </a:ext>
            </a:extLst>
          </p:cNvPr>
          <p:cNvGraphicFramePr>
            <a:graphicFrameLocks/>
          </p:cNvGraphicFramePr>
          <p:nvPr>
            <p:custDataLst>
              <p:tags r:id="rId1"/>
            </p:custDataLst>
            <p:extLst>
              <p:ext uri="{D42A27DB-BD31-4B8C-83A1-F6EECF244321}">
                <p14:modId xmlns:p14="http://schemas.microsoft.com/office/powerpoint/2010/main" val="21214687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14" name="think-cell data - do not delete" hidden="1">
                        <a:extLst>
                          <a:ext uri="{FF2B5EF4-FFF2-40B4-BE49-F238E27FC236}">
                            <a16:creationId xmlns:a16="http://schemas.microsoft.com/office/drawing/2014/main" id="{C2A1838B-54C1-51FC-F314-F349CE621D7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2C182931-2E7B-DE86-E336-6CBC23F055D2}"/>
              </a:ext>
            </a:extLst>
          </p:cNvPr>
          <p:cNvSpPr>
            <a:spLocks noGrp="1"/>
          </p:cNvSpPr>
          <p:nvPr>
            <p:ph type="title"/>
          </p:nvPr>
        </p:nvSpPr>
        <p:spPr>
          <a:xfrm>
            <a:off x="304798" y="246888"/>
            <a:ext cx="11585448" cy="969264"/>
          </a:xfrm>
        </p:spPr>
        <p:txBody>
          <a:bodyPr vert="horz" rIns="0"/>
          <a:lstStyle/>
          <a:p>
            <a:r>
              <a:rPr lang="en-US" sz="3000"/>
              <a:t>COMMONALITY BETWEEN BOYD’S AND PEP+ FOCUS AREAS</a:t>
            </a:r>
            <a:br>
              <a:rPr lang="en-US" sz="3000"/>
            </a:br>
            <a:r>
              <a:rPr lang="en-US" sz="1800" i="1"/>
              <a:t>And how these focus areas align with pep+ pillars</a:t>
            </a:r>
          </a:p>
        </p:txBody>
      </p:sp>
      <p:pic>
        <p:nvPicPr>
          <p:cNvPr id="17" name="Picture 16" descr="Boyd Gaming Corp (@boydgaming) / X">
            <a:extLst>
              <a:ext uri="{FF2B5EF4-FFF2-40B4-BE49-F238E27FC236}">
                <a16:creationId xmlns:a16="http://schemas.microsoft.com/office/drawing/2014/main" id="{38B855D6-B969-7616-2B6B-962E2195ACBB}"/>
              </a:ext>
            </a:extLst>
          </p:cNvPr>
          <p:cNvPicPr>
            <a:picLocks noChangeAspect="1"/>
          </p:cNvPicPr>
          <p:nvPr/>
        </p:nvPicPr>
        <p:blipFill>
          <a:blip r:embed="rId6"/>
          <a:srcRect t="31496" b="31496"/>
          <a:stretch>
            <a:fillRect/>
          </a:stretch>
        </p:blipFill>
        <p:spPr>
          <a:xfrm>
            <a:off x="10344150" y="343676"/>
            <a:ext cx="1590357" cy="589774"/>
          </a:xfrm>
          <a:prstGeom prst="rect">
            <a:avLst/>
          </a:prstGeom>
        </p:spPr>
      </p:pic>
      <p:sp>
        <p:nvSpPr>
          <p:cNvPr id="19" name="TextBox 18">
            <a:extLst>
              <a:ext uri="{FF2B5EF4-FFF2-40B4-BE49-F238E27FC236}">
                <a16:creationId xmlns:a16="http://schemas.microsoft.com/office/drawing/2014/main" id="{5FAC7468-42EE-D1D3-93BC-18FD6E52D90B}"/>
              </a:ext>
            </a:extLst>
          </p:cNvPr>
          <p:cNvSpPr txBox="1"/>
          <p:nvPr/>
        </p:nvSpPr>
        <p:spPr>
          <a:xfrm>
            <a:off x="7953374" y="6269189"/>
            <a:ext cx="3786189" cy="506261"/>
          </a:xfrm>
          <a:prstGeom prst="rect">
            <a:avLst/>
          </a:prstGeom>
          <a:solidFill>
            <a:srgbClr val="8EBC29"/>
          </a:solidFill>
        </p:spPr>
        <p:txBody>
          <a:bodyPr wrap="square" rtlCol="0" anchor="ctr">
            <a:noAutofit/>
          </a:bodyPr>
          <a:lstStyle/>
          <a:p>
            <a:pPr lvl="0" algn="ctr">
              <a:defRPr/>
            </a:pPr>
            <a:r>
              <a:rPr lang="en-US" sz="1050" i="1" kern="0">
                <a:solidFill>
                  <a:schemeClr val="bg1"/>
                </a:solidFill>
                <a:cs typeface="Leelawadee" panose="020B0502040204020203" pitchFamily="34" charset="-34"/>
              </a:rPr>
              <a:t>No common focus areas were identified across </a:t>
            </a:r>
          </a:p>
          <a:p>
            <a:pPr lvl="0" algn="ctr">
              <a:defRPr/>
            </a:pPr>
            <a:r>
              <a:rPr lang="en-US" sz="1050" i="1" kern="0">
                <a:solidFill>
                  <a:schemeClr val="bg1"/>
                </a:solidFill>
                <a:cs typeface="Leelawadee" panose="020B0502040204020203" pitchFamily="34" charset="-34"/>
              </a:rPr>
              <a:t>Positive Agriculture, Positive Choices (PepsiCo), People or Corporate Governance (Boyd).</a:t>
            </a:r>
          </a:p>
        </p:txBody>
      </p:sp>
      <p:sp>
        <p:nvSpPr>
          <p:cNvPr id="4" name="Rectangle: Top Corners Rounded 3">
            <a:extLst>
              <a:ext uri="{FF2B5EF4-FFF2-40B4-BE49-F238E27FC236}">
                <a16:creationId xmlns:a16="http://schemas.microsoft.com/office/drawing/2014/main" id="{F170FE14-CA08-959F-39CA-3F615DB59AB1}"/>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able 4">
            <a:extLst>
              <a:ext uri="{FF2B5EF4-FFF2-40B4-BE49-F238E27FC236}">
                <a16:creationId xmlns:a16="http://schemas.microsoft.com/office/drawing/2014/main" id="{2F40C4C1-8BA9-7774-707C-B99CE37E43E6}"/>
              </a:ext>
            </a:extLst>
          </p:cNvPr>
          <p:cNvGraphicFramePr>
            <a:graphicFrameLocks noGrp="1"/>
          </p:cNvGraphicFramePr>
          <p:nvPr>
            <p:extLst>
              <p:ext uri="{D42A27DB-BD31-4B8C-83A1-F6EECF244321}">
                <p14:modId xmlns:p14="http://schemas.microsoft.com/office/powerpoint/2010/main" val="1994709555"/>
              </p:ext>
            </p:extLst>
          </p:nvPr>
        </p:nvGraphicFramePr>
        <p:xfrm>
          <a:off x="-7620" y="1148230"/>
          <a:ext cx="11990832" cy="5031232"/>
        </p:xfrm>
        <a:graphic>
          <a:graphicData uri="http://schemas.openxmlformats.org/drawingml/2006/table">
            <a:tbl>
              <a:tblPr firstRow="1" bandRow="1"/>
              <a:tblGrid>
                <a:gridCol w="1993392">
                  <a:extLst>
                    <a:ext uri="{9D8B030D-6E8A-4147-A177-3AD203B41FA5}">
                      <a16:colId xmlns:a16="http://schemas.microsoft.com/office/drawing/2014/main" val="1767499071"/>
                    </a:ext>
                  </a:extLst>
                </a:gridCol>
                <a:gridCol w="4998720">
                  <a:extLst>
                    <a:ext uri="{9D8B030D-6E8A-4147-A177-3AD203B41FA5}">
                      <a16:colId xmlns:a16="http://schemas.microsoft.com/office/drawing/2014/main" val="2382844442"/>
                    </a:ext>
                  </a:extLst>
                </a:gridCol>
                <a:gridCol w="4998720">
                  <a:extLst>
                    <a:ext uri="{9D8B030D-6E8A-4147-A177-3AD203B41FA5}">
                      <a16:colId xmlns:a16="http://schemas.microsoft.com/office/drawing/2014/main" val="957515009"/>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ase" latinLnBrk="0" hangingPunct="1">
                        <a:lnSpc>
                          <a:spcPct val="100000"/>
                        </a:lnSpc>
                      </a:pPr>
                      <a:r>
                        <a:rPr lang="en-US" sz="1200" b="1" kern="1200" noProof="0">
                          <a:solidFill>
                            <a:schemeClr val="bg1"/>
                          </a:solidFill>
                          <a:latin typeface="+mn-lt"/>
                          <a:ea typeface="+mn-ea"/>
                          <a:cs typeface="Leelawadee" panose="020B0502040204020203" pitchFamily="34" charset="-34"/>
                        </a:rPr>
                        <a:t>Environment</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ase" latinLnBrk="0" hangingPunct="1">
                        <a:lnSpc>
                          <a:spcPct val="100000"/>
                        </a:lnSpc>
                      </a:pPr>
                      <a:r>
                        <a:rPr lang="en-US" sz="1200" b="1" kern="1200" noProof="0">
                          <a:solidFill>
                            <a:schemeClr val="bg1"/>
                          </a:solidFill>
                          <a:latin typeface="+mn-lt"/>
                          <a:ea typeface="+mn-ea"/>
                          <a:cs typeface="Leelawadee" panose="020B0502040204020203" pitchFamily="34" charset="-34"/>
                        </a:rPr>
                        <a:t>Communities</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4784344">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marR="0" lvl="0" indent="-120650" algn="l" defTabSz="914400" rtl="0" eaLnBrk="1" fontAlgn="auto" latinLnBrk="0" hangingPunct="1">
                        <a:lnSpc>
                          <a:spcPct val="100000"/>
                        </a:lnSpc>
                        <a:spcBef>
                          <a:spcPts val="0"/>
                        </a:spcBef>
                        <a:spcAft>
                          <a:spcPts val="0"/>
                        </a:spcAft>
                        <a:buClrTx/>
                        <a:buSzTx/>
                        <a:buFont typeface="Arial"/>
                        <a:buChar char="•"/>
                        <a:tabLst/>
                        <a:defRPr/>
                      </a:pPr>
                      <a:r>
                        <a:rPr lang="en-US" sz="1000" kern="1200" noProof="0">
                          <a:solidFill>
                            <a:srgbClr val="2B660F"/>
                          </a:solidFill>
                          <a:highlight>
                            <a:srgbClr val="4FE2F3"/>
                          </a:highlight>
                          <a:latin typeface="+mn-lt"/>
                          <a:ea typeface="+mn-ea"/>
                          <a:cs typeface="Leelawadee" panose="020B0502040204020203" pitchFamily="34" charset="-34"/>
                        </a:rPr>
                        <a:t>Goal: </a:t>
                      </a:r>
                      <a:r>
                        <a:rPr kumimoji="0" lang="en-US" sz="1050" b="0" i="0" u="none" strike="noStrike" kern="1200" cap="none" spc="0" normalizeH="0" baseline="0" noProof="0">
                          <a:ln>
                            <a:noFill/>
                          </a:ln>
                          <a:solidFill>
                            <a:srgbClr val="2B660F"/>
                          </a:solidFill>
                          <a:effectLst/>
                          <a:uLnTx/>
                          <a:uFillTx/>
                          <a:latin typeface="+mn-lt"/>
                          <a:ea typeface="+mn-ea"/>
                          <a:cs typeface="+mn-cs"/>
                        </a:rPr>
                        <a:t>Reduce water usage</a:t>
                      </a:r>
                    </a:p>
                    <a:p>
                      <a:pPr marL="290513" lvl="1" indent="-171450">
                        <a:spcAft>
                          <a:spcPts val="600"/>
                        </a:spcAft>
                        <a:buFont typeface="Wingdings" pitchFamily="2" charset="2"/>
                        <a:buChar char="Ø"/>
                        <a:defRPr/>
                      </a:pPr>
                      <a:r>
                        <a:rPr kumimoji="0" lang="en-US" sz="1050" b="1" i="0" u="none" strike="noStrike" kern="1200" cap="none" spc="0" normalizeH="0" baseline="0" noProof="0">
                          <a:ln>
                            <a:noFill/>
                          </a:ln>
                          <a:solidFill>
                            <a:srgbClr val="2B660F"/>
                          </a:solidFill>
                          <a:effectLst/>
                          <a:uLnTx/>
                          <a:uFillTx/>
                          <a:latin typeface="+mn-lt"/>
                          <a:ea typeface="+mn-ea"/>
                          <a:cs typeface="Leelawadee"/>
                        </a:rPr>
                        <a:t>pep+ alignment: </a:t>
                      </a:r>
                      <a:r>
                        <a:rPr kumimoji="0" lang="en-US" sz="1050" b="1" i="0" u="none" strike="noStrike" kern="1200" cap="none" spc="0" normalizeH="0" baseline="0" noProof="0">
                          <a:ln>
                            <a:noFill/>
                          </a:ln>
                          <a:solidFill>
                            <a:srgbClr val="2B660F"/>
                          </a:solidFill>
                          <a:effectLst/>
                          <a:uLnTx/>
                          <a:uFillTx/>
                          <a:latin typeface="+mn-lt"/>
                          <a:ea typeface="+mn-ea"/>
                          <a:cs typeface="Leelawadee" panose="020B0502040204020203" pitchFamily="34" charset="-34"/>
                        </a:rPr>
                        <a:t>Reach average water-use efficiency ratios of 1.4 liters/liter of production in beverages sites and 1.7 liters/kilogram of production in convenient foods sites for 100% of high water-risk PepsiCo and franchise bottler manufacturing facilities by 2030 </a:t>
                      </a:r>
                      <a:endParaRPr kumimoji="0" lang="en-US" sz="1050" b="0" i="0" u="none" strike="noStrike" kern="1200" cap="none" spc="0" normalizeH="0" baseline="0" noProof="0">
                        <a:ln>
                          <a:noFill/>
                        </a:ln>
                        <a:solidFill>
                          <a:srgbClr val="2B660F"/>
                        </a:solidFill>
                        <a:effectLst/>
                        <a:uLnTx/>
                        <a:uFillTx/>
                        <a:latin typeface="+mn-lt"/>
                        <a:ea typeface="+mn-ea"/>
                        <a:cs typeface="+mn-cs"/>
                      </a:endParaRPr>
                    </a:p>
                    <a:p>
                      <a:pPr marL="120650" lvl="0" indent="-120650">
                        <a:buFont typeface="Arial"/>
                        <a:buChar char="•"/>
                        <a:defRPr/>
                      </a:pPr>
                      <a:r>
                        <a:rPr lang="en-US" sz="1000" kern="1200" noProof="0">
                          <a:solidFill>
                            <a:srgbClr val="2B660F"/>
                          </a:solidFill>
                          <a:highlight>
                            <a:srgbClr val="4FE2F3"/>
                          </a:highlight>
                          <a:latin typeface="+mn-lt"/>
                          <a:ea typeface="+mn-ea"/>
                          <a:cs typeface="Leelawadee" panose="020B0502040204020203" pitchFamily="34" charset="-34"/>
                        </a:rPr>
                        <a:t>Goal: </a:t>
                      </a:r>
                      <a:r>
                        <a:rPr lang="en-US" sz="1050" noProof="0">
                          <a:solidFill>
                            <a:srgbClr val="2B660F"/>
                          </a:solidFill>
                          <a:latin typeface="+mn-lt"/>
                        </a:rPr>
                        <a:t>Reduce carbon emissions (in Scopes 1, 2, and 3)</a:t>
                      </a:r>
                    </a:p>
                    <a:p>
                      <a:pPr marL="290513" marR="0" lvl="1"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1050" b="1" i="0" u="none" strike="noStrike" kern="1200" cap="none" spc="0" normalizeH="0" baseline="0" noProof="0">
                          <a:ln>
                            <a:noFill/>
                          </a:ln>
                          <a:solidFill>
                            <a:srgbClr val="2B660F"/>
                          </a:solidFill>
                          <a:effectLst/>
                          <a:uLnTx/>
                          <a:uFillTx/>
                          <a:latin typeface="+mn-lt"/>
                          <a:ea typeface="+mn-ea"/>
                          <a:cs typeface="Leelawadee"/>
                        </a:rPr>
                        <a:t>pep+ alignment: Achieve a 50% reduction in Scope 1 and 2 emissions by 2030 (vs 2022 baseline) </a:t>
                      </a:r>
                    </a:p>
                    <a:p>
                      <a:pPr marL="290513" lvl="1" indent="-171450" algn="l" defTabSz="914400" rtl="0" eaLnBrk="1" latinLnBrk="0" hangingPunct="1">
                        <a:buFont typeface="Wingdings" pitchFamily="2" charset="2"/>
                        <a:buChar char="Ø"/>
                        <a:defRPr/>
                      </a:pPr>
                      <a:r>
                        <a:rPr kumimoji="0" lang="en-US" sz="1050" b="1" i="0" u="none" strike="noStrike" kern="1200" cap="none" spc="0" normalizeH="0" baseline="0" noProof="0">
                          <a:ln>
                            <a:noFill/>
                          </a:ln>
                          <a:solidFill>
                            <a:srgbClr val="2B660F"/>
                          </a:solidFill>
                          <a:effectLst/>
                          <a:uLnTx/>
                          <a:uFillTx/>
                          <a:latin typeface="+mn-lt"/>
                          <a:ea typeface="+mn-ea"/>
                          <a:cs typeface="Leelawadee"/>
                        </a:rPr>
                        <a:t>pep+ alignment: Achieve a 42% reduction in Scope 3 Energy &amp; Industry (E&amp;I) emissions by 2030 (vs 2022 baseline) </a:t>
                      </a:r>
                    </a:p>
                    <a:p>
                      <a:pPr marL="290513" lvl="1" indent="-171450" algn="l" defTabSz="914400" rtl="0" eaLnBrk="1" latinLnBrk="0" hangingPunct="1">
                        <a:spcAft>
                          <a:spcPts val="600"/>
                        </a:spcAft>
                        <a:buFont typeface="Wingdings" pitchFamily="2" charset="2"/>
                        <a:buChar char="Ø"/>
                        <a:defRPr/>
                      </a:pPr>
                      <a:r>
                        <a:rPr kumimoji="0" lang="en-US" sz="1050" b="1" i="0" u="none" strike="noStrike" kern="1200" cap="none" spc="0" normalizeH="0" baseline="0" noProof="0">
                          <a:ln>
                            <a:noFill/>
                          </a:ln>
                          <a:solidFill>
                            <a:srgbClr val="2B660F"/>
                          </a:solidFill>
                          <a:effectLst/>
                          <a:uLnTx/>
                          <a:uFillTx/>
                          <a:latin typeface="+mn-lt"/>
                          <a:ea typeface="+mn-ea"/>
                          <a:cs typeface="Leelawadee"/>
                        </a:rPr>
                        <a:t>pep+ alignment: Achieve net-zero emissions by 2050 or sooner</a:t>
                      </a:r>
                      <a:endParaRPr lang="en-US" sz="1050" b="1" noProof="0">
                        <a:solidFill>
                          <a:srgbClr val="2B660F"/>
                        </a:solidFill>
                        <a:latin typeface="+mn-lt"/>
                      </a:endParaRPr>
                    </a:p>
                    <a:p>
                      <a:pPr marL="120650" marR="0" lvl="0" indent="-1206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kern="1200" noProof="0">
                          <a:solidFill>
                            <a:srgbClr val="2B660F"/>
                          </a:solidFill>
                          <a:highlight>
                            <a:srgbClr val="4FE2F3"/>
                          </a:highlight>
                          <a:latin typeface="+mn-lt"/>
                          <a:ea typeface="+mn-ea"/>
                          <a:cs typeface="Leelawadee" panose="020B0502040204020203" pitchFamily="34" charset="-34"/>
                        </a:rPr>
                        <a:t>Goal:</a:t>
                      </a:r>
                      <a:r>
                        <a:rPr lang="en-US" sz="1050" b="0" i="0" u="none" strike="noStrike" noProof="0">
                          <a:solidFill>
                            <a:srgbClr val="2B660F"/>
                          </a:solidFill>
                          <a:effectLst/>
                          <a:latin typeface="+mn-lt"/>
                        </a:rPr>
                        <a:t> Reduce waste materials sent to landfill</a:t>
                      </a:r>
                    </a:p>
                    <a:p>
                      <a:pPr marL="290513" marR="0" lvl="1"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1050" b="1" i="0" u="none" strike="noStrike" kern="1200" cap="none" spc="0" normalizeH="0" baseline="0" noProof="0">
                          <a:ln>
                            <a:noFill/>
                          </a:ln>
                          <a:solidFill>
                            <a:srgbClr val="2B660F"/>
                          </a:solidFill>
                          <a:effectLst/>
                          <a:uLnTx/>
                          <a:uFillTx/>
                          <a:latin typeface="+mn-lt"/>
                          <a:ea typeface="+mn-ea"/>
                          <a:cs typeface="Leelawadee"/>
                        </a:rPr>
                        <a:t>pep+ alignment: For our primary plastic packaging in key packaging markets, use 40% or greater recycled content in our plastic packaging by 2035 or sooner</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lvl="0" indent="-120650">
                        <a:buFont typeface="Arial"/>
                        <a:buChar char="•"/>
                        <a:defRPr/>
                      </a:pPr>
                      <a:r>
                        <a:rPr lang="en-US" sz="1000" kern="1200" noProof="0">
                          <a:solidFill>
                            <a:srgbClr val="2B660F"/>
                          </a:solidFill>
                          <a:highlight>
                            <a:srgbClr val="4FE2F3"/>
                          </a:highlight>
                          <a:latin typeface="+mn-lt"/>
                          <a:ea typeface="+mn-ea"/>
                          <a:cs typeface="Leelawadee" panose="020B0502040204020203" pitchFamily="34" charset="-34"/>
                        </a:rPr>
                        <a:t>Goal: </a:t>
                      </a:r>
                      <a:r>
                        <a:rPr lang="en-US" sz="1050" noProof="0">
                          <a:solidFill>
                            <a:srgbClr val="2B660F"/>
                          </a:solidFill>
                          <a:latin typeface="+mn-lt"/>
                        </a:rPr>
                        <a:t>Create opportunities for underrepresented and/or local businesses</a:t>
                      </a:r>
                    </a:p>
                    <a:p>
                      <a:pPr marL="290513" lvl="1" indent="-171450" algn="l" defTabSz="914400" rtl="0" eaLnBrk="1" latinLnBrk="0" hangingPunct="1">
                        <a:buFont typeface="Wingdings" pitchFamily="2" charset="2"/>
                        <a:buChar char="Ø"/>
                        <a:defRPr/>
                      </a:pPr>
                      <a:r>
                        <a:rPr kumimoji="0" lang="en-US" sz="1050" b="1" i="0" u="none" strike="noStrike" kern="1200" cap="none" spc="0" normalizeH="0" baseline="0" noProof="0">
                          <a:ln>
                            <a:noFill/>
                          </a:ln>
                          <a:solidFill>
                            <a:srgbClr val="2B660F"/>
                          </a:solidFill>
                          <a:effectLst/>
                          <a:uLnTx/>
                          <a:uFillTx/>
                          <a:latin typeface="+mn-lt"/>
                          <a:ea typeface="+mn-ea"/>
                          <a:cs typeface="Leelawadee"/>
                        </a:rPr>
                        <a:t>pep+ alignment: Continue to help address inequalities for historically marginalized people and underserved businesses and communities</a:t>
                      </a: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bl>
          </a:graphicData>
        </a:graphic>
      </p:graphicFrame>
      <p:pic>
        <p:nvPicPr>
          <p:cNvPr id="11" name="Picture 10" descr="A blue and green windmill with green arrows&#10;&#10;Description automatically generated">
            <a:extLst>
              <a:ext uri="{FF2B5EF4-FFF2-40B4-BE49-F238E27FC236}">
                <a16:creationId xmlns:a16="http://schemas.microsoft.com/office/drawing/2014/main" id="{AC5D12BD-E675-41EF-6518-B814901E663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spTree>
    <p:extLst>
      <p:ext uri="{BB962C8B-B14F-4D97-AF65-F5344CB8AC3E}">
        <p14:creationId xmlns:p14="http://schemas.microsoft.com/office/powerpoint/2010/main" val="40557988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85842C-F547-C049-9F6A-08477F88AA83}"/>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12B1885E-C3C5-B41A-7CEF-3DFA6BF6A31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04800" y="2229899"/>
            <a:ext cx="5345991" cy="2398201"/>
          </a:xfrm>
          <a:prstGeom prst="rect">
            <a:avLst/>
          </a:prstGeom>
        </p:spPr>
      </p:pic>
    </p:spTree>
    <p:extLst>
      <p:ext uri="{BB962C8B-B14F-4D97-AF65-F5344CB8AC3E}">
        <p14:creationId xmlns:p14="http://schemas.microsoft.com/office/powerpoint/2010/main" val="367822082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ADFE7A-E932-611C-2632-3B7C95A70564}"/>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A19F04A0-E2E9-E301-FC0B-2119ED4FDE9D}"/>
              </a:ext>
            </a:extLst>
          </p:cNvPr>
          <p:cNvGraphicFramePr>
            <a:graphicFrameLocks/>
          </p:cNvGraphicFramePr>
          <p:nvPr>
            <p:custDataLst>
              <p:tags r:id="rId1"/>
            </p:custDataLst>
            <p:extLst>
              <p:ext uri="{D42A27DB-BD31-4B8C-83A1-F6EECF244321}">
                <p14:modId xmlns:p14="http://schemas.microsoft.com/office/powerpoint/2010/main" val="4439151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5" name="think-cell data - do not delete" hidden="1">
                        <a:extLst>
                          <a:ext uri="{FF2B5EF4-FFF2-40B4-BE49-F238E27FC236}">
                            <a16:creationId xmlns:a16="http://schemas.microsoft.com/office/drawing/2014/main" id="{A19F04A0-E2E9-E301-FC0B-2119ED4FDE9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2" name="Picture Placeholder 11">
            <a:extLst>
              <a:ext uri="{FF2B5EF4-FFF2-40B4-BE49-F238E27FC236}">
                <a16:creationId xmlns:a16="http://schemas.microsoft.com/office/drawing/2014/main" id="{9BC95B20-26EB-E149-2E0A-7A9194F9F9F1}"/>
              </a:ext>
            </a:extLst>
          </p:cNvPr>
          <p:cNvPicPr>
            <a:picLocks noGrp="1" noChangeAspect="1"/>
          </p:cNvPicPr>
          <p:nvPr>
            <p:ph type="pic" sz="quarter" idx="14"/>
          </p:nvPr>
        </p:nvPicPr>
        <p:blipFill rotWithShape="1">
          <a:blip r:embed="rId6">
            <a:extLst>
              <a:ext uri="{28A0092B-C50C-407E-A947-70E740481C1C}">
                <a14:useLocalDpi xmlns:a14="http://schemas.microsoft.com/office/drawing/2010/main" val="0"/>
              </a:ext>
            </a:extLst>
          </a:blip>
          <a:srcRect l="-5959" t="-93906" r="-13224" b="-105262"/>
          <a:stretch>
            <a:fillRect/>
          </a:stretch>
        </p:blipFill>
        <p:spPr>
          <a:xfrm>
            <a:off x="0" y="0"/>
            <a:ext cx="6096000" cy="6858000"/>
          </a:xfrm>
          <a:prstGeom prst="rect">
            <a:avLst/>
          </a:prstGeom>
        </p:spPr>
      </p:pic>
      <p:sp>
        <p:nvSpPr>
          <p:cNvPr id="13" name="Rectangle: Rounded Corners 12">
            <a:extLst>
              <a:ext uri="{FF2B5EF4-FFF2-40B4-BE49-F238E27FC236}">
                <a16:creationId xmlns:a16="http://schemas.microsoft.com/office/drawing/2014/main" id="{D7EC9747-1F38-F960-4CE6-B51392BBA1CF}"/>
              </a:ext>
            </a:extLst>
          </p:cNvPr>
          <p:cNvSpPr>
            <a:spLocks/>
          </p:cNvSpPr>
          <p:nvPr/>
        </p:nvSpPr>
        <p:spPr>
          <a:xfrm rot="10800000" flipH="1" flipV="1">
            <a:off x="6300438" y="1062650"/>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r>
              <a:rPr lang="en-US" sz="2400" b="1">
                <a:solidFill>
                  <a:srgbClr val="8EBC29"/>
                </a:solidFill>
              </a:rPr>
              <a:t>No focus areas</a:t>
            </a:r>
          </a:p>
        </p:txBody>
      </p:sp>
      <p:sp>
        <p:nvSpPr>
          <p:cNvPr id="14" name="Rectangle: Rounded Corners 13">
            <a:extLst>
              <a:ext uri="{FF2B5EF4-FFF2-40B4-BE49-F238E27FC236}">
                <a16:creationId xmlns:a16="http://schemas.microsoft.com/office/drawing/2014/main" id="{C64FF6E7-54AB-E3F4-1679-5D63AF4ADD1A}"/>
              </a:ext>
            </a:extLst>
          </p:cNvPr>
          <p:cNvSpPr>
            <a:spLocks/>
          </p:cNvSpPr>
          <p:nvPr/>
        </p:nvSpPr>
        <p:spPr>
          <a:xfrm rot="10800000" flipH="1" flipV="1">
            <a:off x="6386385" y="1711260"/>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a:defRPr/>
            </a:pPr>
            <a:r>
              <a:rPr lang="en-US">
                <a:solidFill>
                  <a:schemeClr val="bg1"/>
                </a:solidFill>
              </a:rPr>
              <a:t>Despite meticulous research, BPAA has no public sustainability focus areas. Therefore, there are no commonalities with PepsiCo.</a:t>
            </a:r>
          </a:p>
        </p:txBody>
      </p:sp>
      <p:sp>
        <p:nvSpPr>
          <p:cNvPr id="15" name="Oval 14">
            <a:extLst>
              <a:ext uri="{FF2B5EF4-FFF2-40B4-BE49-F238E27FC236}">
                <a16:creationId xmlns:a16="http://schemas.microsoft.com/office/drawing/2014/main" id="{F798910D-FB52-67E9-BD24-2015C78159F5}"/>
              </a:ext>
            </a:extLst>
          </p:cNvPr>
          <p:cNvSpPr/>
          <p:nvPr/>
        </p:nvSpPr>
        <p:spPr>
          <a:xfrm>
            <a:off x="6375234" y="1171322"/>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E83BFEDD-5BE2-0853-FE7A-316F595FAC0C}"/>
              </a:ext>
            </a:extLst>
          </p:cNvPr>
          <p:cNvPicPr>
            <a:picLocks noChangeAspect="1"/>
          </p:cNvPicPr>
          <p:nvPr/>
        </p:nvPicPr>
        <p:blipFill>
          <a:blip r:embed="rId7"/>
          <a:srcRect l="24821" r="18929"/>
          <a:stretch>
            <a:fillRect/>
          </a:stretch>
        </p:blipFill>
        <p:spPr>
          <a:xfrm rot="16200000">
            <a:off x="2520059" y="3282059"/>
            <a:ext cx="6857999" cy="293883"/>
          </a:xfrm>
          <a:custGeom>
            <a:avLst/>
            <a:gdLst>
              <a:gd name="connsiteX0" fmla="*/ 6857999 w 6857999"/>
              <a:gd name="connsiteY0" fmla="*/ 0 h 293883"/>
              <a:gd name="connsiteX1" fmla="*/ 6857999 w 6857999"/>
              <a:gd name="connsiteY1" fmla="*/ 293883 h 293883"/>
              <a:gd name="connsiteX2" fmla="*/ 0 w 6857999"/>
              <a:gd name="connsiteY2" fmla="*/ 293883 h 293883"/>
              <a:gd name="connsiteX3" fmla="*/ 0 w 6857999"/>
              <a:gd name="connsiteY3" fmla="*/ 0 h 293883"/>
            </a:gdLst>
            <a:ahLst/>
            <a:cxnLst>
              <a:cxn ang="0">
                <a:pos x="connsiteX0" y="connsiteY0"/>
              </a:cxn>
              <a:cxn ang="0">
                <a:pos x="connsiteX1" y="connsiteY1"/>
              </a:cxn>
              <a:cxn ang="0">
                <a:pos x="connsiteX2" y="connsiteY2"/>
              </a:cxn>
              <a:cxn ang="0">
                <a:pos x="connsiteX3" y="connsiteY3"/>
              </a:cxn>
            </a:cxnLst>
            <a:rect l="l" t="t" r="r" b="b"/>
            <a:pathLst>
              <a:path w="6857999" h="293883">
                <a:moveTo>
                  <a:pt x="6857999" y="0"/>
                </a:moveTo>
                <a:lnTo>
                  <a:pt x="6857999" y="293883"/>
                </a:lnTo>
                <a:lnTo>
                  <a:pt x="0" y="293883"/>
                </a:lnTo>
                <a:lnTo>
                  <a:pt x="0" y="0"/>
                </a:lnTo>
                <a:close/>
              </a:path>
            </a:pathLst>
          </a:custGeom>
          <a:effectLst>
            <a:outerShdw blurRad="50800" dist="38100" dir="10800000" algn="r" rotWithShape="0">
              <a:prstClr val="black">
                <a:alpha val="20000"/>
              </a:prstClr>
            </a:outerShdw>
          </a:effectLst>
        </p:spPr>
      </p:pic>
      <p:sp>
        <p:nvSpPr>
          <p:cNvPr id="17" name="Rectangle: Single Corner Rounded 16">
            <a:extLst>
              <a:ext uri="{FF2B5EF4-FFF2-40B4-BE49-F238E27FC236}">
                <a16:creationId xmlns:a16="http://schemas.microsoft.com/office/drawing/2014/main" id="{2038A46F-1212-6FDD-596F-FE3A2190D89A}"/>
              </a:ext>
            </a:extLst>
          </p:cNvPr>
          <p:cNvSpPr>
            <a:spLocks/>
          </p:cNvSpPr>
          <p:nvPr/>
        </p:nvSpPr>
        <p:spPr>
          <a:xfrm>
            <a:off x="6300438" y="825872"/>
            <a:ext cx="5852160" cy="66792"/>
          </a:xfrm>
          <a:prstGeom prst="round1Rect">
            <a:avLst>
              <a:gd name="adj" fmla="val 3618"/>
            </a:avLst>
          </a:prstGeom>
          <a:solidFill>
            <a:srgbClr val="0F440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182880" numCol="1" spcCol="38100" rtlCol="0" anchor="b">
            <a:noAutofit/>
          </a:bodyPr>
          <a:lstStyle/>
          <a:p>
            <a:pPr defTabSz="914400"/>
            <a:r>
              <a:rPr kumimoji="0" lang="en-US" sz="3200" b="0" i="0" u="none" strike="noStrike" kern="1200" cap="all" spc="0" normalizeH="0" baseline="0" noProof="0">
                <a:ln>
                  <a:noFill/>
                </a:ln>
                <a:solidFill>
                  <a:srgbClr val="0F440E"/>
                </a:solidFill>
                <a:effectLst/>
                <a:uLnTx/>
                <a:uFillTx/>
                <a:latin typeface="GT Pressura LCG Black"/>
                <a:ea typeface="+mj-ea"/>
                <a:cs typeface="+mj-cs"/>
              </a:rPr>
              <a:t>KEY TAKEAWAYS</a:t>
            </a:r>
            <a:endParaRPr lang="en-US" b="1">
              <a:solidFill>
                <a:srgbClr val="0F440E"/>
              </a:solidFill>
              <a:latin typeface="+mj-lt"/>
            </a:endParaRPr>
          </a:p>
        </p:txBody>
      </p:sp>
      <p:pic>
        <p:nvPicPr>
          <p:cNvPr id="3" name="Graphic 2">
            <a:extLst>
              <a:ext uri="{FF2B5EF4-FFF2-40B4-BE49-F238E27FC236}">
                <a16:creationId xmlns:a16="http://schemas.microsoft.com/office/drawing/2014/main" id="{55A09B09-EC02-4163-7B80-7A5F898DD4D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375234" y="1171322"/>
            <a:ext cx="406484" cy="406484"/>
          </a:xfrm>
          <a:prstGeom prst="rect">
            <a:avLst/>
          </a:prstGeom>
        </p:spPr>
      </p:pic>
    </p:spTree>
    <p:extLst>
      <p:ext uri="{BB962C8B-B14F-4D97-AF65-F5344CB8AC3E}">
        <p14:creationId xmlns:p14="http://schemas.microsoft.com/office/powerpoint/2010/main" val="190917631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E2656F-8251-4F98-9BCC-6BACE167D29E}"/>
            </a:ext>
          </a:extLst>
        </p:cNvPr>
        <p:cNvGrpSpPr/>
        <p:nvPr/>
      </p:nvGrpSpPr>
      <p:grpSpPr>
        <a:xfrm>
          <a:off x="0" y="0"/>
          <a:ext cx="0" cy="0"/>
          <a:chOff x="0" y="0"/>
          <a:chExt cx="0" cy="0"/>
        </a:xfrm>
      </p:grpSpPr>
      <p:pic>
        <p:nvPicPr>
          <p:cNvPr id="3" name="Picture 2" descr="A red and green text on a black background&#10;&#10;AI-generated content may be incorrect.">
            <a:extLst>
              <a:ext uri="{FF2B5EF4-FFF2-40B4-BE49-F238E27FC236}">
                <a16:creationId xmlns:a16="http://schemas.microsoft.com/office/drawing/2014/main" id="{FB4792D9-4475-D2D6-2B14-8ED3E92831ED}"/>
              </a:ext>
            </a:extLst>
          </p:cNvPr>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colorTemperature colorTemp="6483"/>
                    </a14:imgEffect>
                    <a14:imgEffect>
                      <a14:saturation sat="400000"/>
                    </a14:imgEffect>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52676" y="2699658"/>
            <a:ext cx="5538719" cy="1298510"/>
          </a:xfrm>
          <a:prstGeom prst="rect">
            <a:avLst/>
          </a:prstGeom>
        </p:spPr>
      </p:pic>
    </p:spTree>
    <p:extLst>
      <p:ext uri="{BB962C8B-B14F-4D97-AF65-F5344CB8AC3E}">
        <p14:creationId xmlns:p14="http://schemas.microsoft.com/office/powerpoint/2010/main" val="100869273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5C7246-AF2F-EDAB-37BD-C1783E9ADBEF}"/>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C4F43B1C-8305-9C66-AA13-68075BB1FEEF}"/>
              </a:ext>
            </a:extLst>
          </p:cNvPr>
          <p:cNvGraphicFramePr>
            <a:graphicFrameLocks/>
          </p:cNvGraphicFramePr>
          <p:nvPr>
            <p:custDataLst>
              <p:tags r:id="rId1"/>
            </p:custDataLst>
            <p:extLst>
              <p:ext uri="{D42A27DB-BD31-4B8C-83A1-F6EECF244321}">
                <p14:modId xmlns:p14="http://schemas.microsoft.com/office/powerpoint/2010/main" val="7176299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7" name="think-cell data - do not delete" hidden="1">
                        <a:extLst>
                          <a:ext uri="{FF2B5EF4-FFF2-40B4-BE49-F238E27FC236}">
                            <a16:creationId xmlns:a16="http://schemas.microsoft.com/office/drawing/2014/main" id="{C4F43B1C-8305-9C66-AA13-68075BB1FEE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2" name="Rectangle: Rounded Corners 11">
            <a:extLst>
              <a:ext uri="{FF2B5EF4-FFF2-40B4-BE49-F238E27FC236}">
                <a16:creationId xmlns:a16="http://schemas.microsoft.com/office/drawing/2014/main" id="{735F48F1-8473-7DEC-B90B-CB870D33ABC1}"/>
              </a:ext>
            </a:extLst>
          </p:cNvPr>
          <p:cNvSpPr>
            <a:spLocks/>
          </p:cNvSpPr>
          <p:nvPr/>
        </p:nvSpPr>
        <p:spPr>
          <a:xfrm rot="10800000" flipH="1" flipV="1">
            <a:off x="6300438" y="1062650"/>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r>
              <a:rPr lang="en-US" sz="2400" b="1">
                <a:solidFill>
                  <a:srgbClr val="8EBC29"/>
                </a:solidFill>
              </a:rPr>
              <a:t>No focus areas</a:t>
            </a:r>
          </a:p>
        </p:txBody>
      </p:sp>
      <p:sp>
        <p:nvSpPr>
          <p:cNvPr id="13" name="Rectangle: Rounded Corners 12">
            <a:extLst>
              <a:ext uri="{FF2B5EF4-FFF2-40B4-BE49-F238E27FC236}">
                <a16:creationId xmlns:a16="http://schemas.microsoft.com/office/drawing/2014/main" id="{4F6D2048-E306-B606-0E75-8E1A6FAB1D86}"/>
              </a:ext>
            </a:extLst>
          </p:cNvPr>
          <p:cNvSpPr>
            <a:spLocks/>
          </p:cNvSpPr>
          <p:nvPr/>
        </p:nvSpPr>
        <p:spPr>
          <a:xfrm rot="10800000" flipH="1" flipV="1">
            <a:off x="6386385" y="1711260"/>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a:defRPr/>
            </a:pPr>
            <a:r>
              <a:rPr lang="en-US">
                <a:solidFill>
                  <a:schemeClr val="bg1"/>
                </a:solidFill>
              </a:rPr>
              <a:t>Despite extensive research, Brookshire’s has no public sustainability focus areas as it is a </a:t>
            </a:r>
            <a:br>
              <a:rPr lang="en-US">
                <a:solidFill>
                  <a:schemeClr val="bg1"/>
                </a:solidFill>
              </a:rPr>
            </a:br>
            <a:r>
              <a:rPr lang="en-US">
                <a:solidFill>
                  <a:schemeClr val="bg1"/>
                </a:solidFill>
              </a:rPr>
              <a:t>privately-held family business. Therefore, </a:t>
            </a:r>
            <a:br>
              <a:rPr lang="en-US">
                <a:solidFill>
                  <a:schemeClr val="bg1"/>
                </a:solidFill>
              </a:rPr>
            </a:br>
            <a:r>
              <a:rPr lang="en-US">
                <a:solidFill>
                  <a:schemeClr val="bg1"/>
                </a:solidFill>
              </a:rPr>
              <a:t>there are no commonalities with PepsiCo.</a:t>
            </a:r>
          </a:p>
        </p:txBody>
      </p:sp>
      <p:sp>
        <p:nvSpPr>
          <p:cNvPr id="14" name="Oval 13">
            <a:extLst>
              <a:ext uri="{FF2B5EF4-FFF2-40B4-BE49-F238E27FC236}">
                <a16:creationId xmlns:a16="http://schemas.microsoft.com/office/drawing/2014/main" id="{6DD01C9C-BDA3-1A17-5266-0AC4E32FA6CA}"/>
              </a:ext>
            </a:extLst>
          </p:cNvPr>
          <p:cNvSpPr/>
          <p:nvPr/>
        </p:nvSpPr>
        <p:spPr>
          <a:xfrm>
            <a:off x="6375234" y="1171322"/>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Single Corner Rounded 15">
            <a:extLst>
              <a:ext uri="{FF2B5EF4-FFF2-40B4-BE49-F238E27FC236}">
                <a16:creationId xmlns:a16="http://schemas.microsoft.com/office/drawing/2014/main" id="{69E8B18E-9B56-A42F-45B4-A0F4825AF14F}"/>
              </a:ext>
            </a:extLst>
          </p:cNvPr>
          <p:cNvSpPr>
            <a:spLocks/>
          </p:cNvSpPr>
          <p:nvPr/>
        </p:nvSpPr>
        <p:spPr>
          <a:xfrm>
            <a:off x="6300438" y="825872"/>
            <a:ext cx="5852160" cy="66792"/>
          </a:xfrm>
          <a:prstGeom prst="round1Rect">
            <a:avLst>
              <a:gd name="adj" fmla="val 3618"/>
            </a:avLst>
          </a:prstGeom>
          <a:solidFill>
            <a:srgbClr val="0F440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182880" numCol="1" spcCol="38100" rtlCol="0" anchor="b">
            <a:noAutofit/>
          </a:bodyPr>
          <a:lstStyle/>
          <a:p>
            <a:pPr defTabSz="914400"/>
            <a:r>
              <a:rPr kumimoji="0" lang="en-US" sz="3200" b="0" i="0" u="none" strike="noStrike" kern="1200" cap="all" spc="0" normalizeH="0" baseline="0" noProof="0">
                <a:ln>
                  <a:noFill/>
                </a:ln>
                <a:solidFill>
                  <a:srgbClr val="0F440E"/>
                </a:solidFill>
                <a:effectLst/>
                <a:uLnTx/>
                <a:uFillTx/>
                <a:latin typeface="GT Pressura LCG Black"/>
                <a:ea typeface="+mj-ea"/>
                <a:cs typeface="+mj-cs"/>
              </a:rPr>
              <a:t>KEY TAKEAWAYS</a:t>
            </a:r>
            <a:endParaRPr lang="en-US" b="1">
              <a:solidFill>
                <a:srgbClr val="0F440E"/>
              </a:solidFill>
              <a:latin typeface="+mj-lt"/>
            </a:endParaRPr>
          </a:p>
        </p:txBody>
      </p:sp>
      <p:pic>
        <p:nvPicPr>
          <p:cNvPr id="17" name="Picture Placeholder 16" descr="Brookshire Grocery Co. to buy 3 Diamond Food Markets in Texas">
            <a:extLst>
              <a:ext uri="{FF2B5EF4-FFF2-40B4-BE49-F238E27FC236}">
                <a16:creationId xmlns:a16="http://schemas.microsoft.com/office/drawing/2014/main" id="{6883C715-3F51-3038-8673-5BFAC0A7EF9A}"/>
              </a:ext>
            </a:extLst>
          </p:cNvPr>
          <p:cNvPicPr>
            <a:picLocks noGrp="1" noChangeAspect="1"/>
          </p:cNvPicPr>
          <p:nvPr>
            <p:ph type="pic" sz="quarter" idx="14"/>
          </p:nvPr>
        </p:nvPicPr>
        <p:blipFill rotWithShape="1">
          <a:blip r:embed="rId6"/>
          <a:srcRect t="-57142" b="-57142"/>
          <a:stretch>
            <a:fillRect/>
          </a:stretch>
        </p:blipFill>
        <p:spPr>
          <a:xfrm>
            <a:off x="0" y="0"/>
            <a:ext cx="6096000" cy="6858000"/>
          </a:xfrm>
          <a:prstGeom prst="rect">
            <a:avLst/>
          </a:prstGeom>
          <a:solidFill>
            <a:schemeClr val="bg1"/>
          </a:solidFill>
          <a:ln>
            <a:noFill/>
          </a:ln>
        </p:spPr>
      </p:pic>
      <p:pic>
        <p:nvPicPr>
          <p:cNvPr id="15" name="Picture 14">
            <a:extLst>
              <a:ext uri="{FF2B5EF4-FFF2-40B4-BE49-F238E27FC236}">
                <a16:creationId xmlns:a16="http://schemas.microsoft.com/office/drawing/2014/main" id="{8AE38082-7FE7-AAD2-BCA0-32B7D57914EA}"/>
              </a:ext>
            </a:extLst>
          </p:cNvPr>
          <p:cNvPicPr>
            <a:picLocks noChangeAspect="1"/>
          </p:cNvPicPr>
          <p:nvPr/>
        </p:nvPicPr>
        <p:blipFill>
          <a:blip r:embed="rId7"/>
          <a:srcRect l="24821" r="18929"/>
          <a:stretch>
            <a:fillRect/>
          </a:stretch>
        </p:blipFill>
        <p:spPr>
          <a:xfrm rot="16200000">
            <a:off x="2520059" y="3282059"/>
            <a:ext cx="6857999" cy="293883"/>
          </a:xfrm>
          <a:custGeom>
            <a:avLst/>
            <a:gdLst>
              <a:gd name="connsiteX0" fmla="*/ 6857999 w 6857999"/>
              <a:gd name="connsiteY0" fmla="*/ 0 h 293883"/>
              <a:gd name="connsiteX1" fmla="*/ 6857999 w 6857999"/>
              <a:gd name="connsiteY1" fmla="*/ 293883 h 293883"/>
              <a:gd name="connsiteX2" fmla="*/ 0 w 6857999"/>
              <a:gd name="connsiteY2" fmla="*/ 293883 h 293883"/>
              <a:gd name="connsiteX3" fmla="*/ 0 w 6857999"/>
              <a:gd name="connsiteY3" fmla="*/ 0 h 293883"/>
            </a:gdLst>
            <a:ahLst/>
            <a:cxnLst>
              <a:cxn ang="0">
                <a:pos x="connsiteX0" y="connsiteY0"/>
              </a:cxn>
              <a:cxn ang="0">
                <a:pos x="connsiteX1" y="connsiteY1"/>
              </a:cxn>
              <a:cxn ang="0">
                <a:pos x="connsiteX2" y="connsiteY2"/>
              </a:cxn>
              <a:cxn ang="0">
                <a:pos x="connsiteX3" y="connsiteY3"/>
              </a:cxn>
            </a:cxnLst>
            <a:rect l="l" t="t" r="r" b="b"/>
            <a:pathLst>
              <a:path w="6857999" h="293883">
                <a:moveTo>
                  <a:pt x="6857999" y="0"/>
                </a:moveTo>
                <a:lnTo>
                  <a:pt x="6857999" y="293883"/>
                </a:lnTo>
                <a:lnTo>
                  <a:pt x="0" y="293883"/>
                </a:lnTo>
                <a:lnTo>
                  <a:pt x="0" y="0"/>
                </a:lnTo>
                <a:close/>
              </a:path>
            </a:pathLst>
          </a:custGeom>
          <a:effectLst>
            <a:outerShdw blurRad="50800" dist="38100" dir="10800000" algn="r" rotWithShape="0">
              <a:prstClr val="black">
                <a:alpha val="20000"/>
              </a:prstClr>
            </a:outerShdw>
          </a:effectLst>
        </p:spPr>
      </p:pic>
      <p:pic>
        <p:nvPicPr>
          <p:cNvPr id="2" name="Graphic 1">
            <a:extLst>
              <a:ext uri="{FF2B5EF4-FFF2-40B4-BE49-F238E27FC236}">
                <a16:creationId xmlns:a16="http://schemas.microsoft.com/office/drawing/2014/main" id="{F9306BFD-8D88-E6EE-24A7-CC7E9D759FE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375234" y="1171322"/>
            <a:ext cx="406484" cy="406484"/>
          </a:xfrm>
          <a:prstGeom prst="rect">
            <a:avLst/>
          </a:prstGeom>
        </p:spPr>
      </p:pic>
    </p:spTree>
    <p:extLst>
      <p:ext uri="{BB962C8B-B14F-4D97-AF65-F5344CB8AC3E}">
        <p14:creationId xmlns:p14="http://schemas.microsoft.com/office/powerpoint/2010/main" val="49186512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0D60AC-7ED9-0D31-5A66-9772B37202C4}"/>
            </a:ext>
          </a:extLst>
        </p:cNvPr>
        <p:cNvGrpSpPr/>
        <p:nvPr/>
      </p:nvGrpSpPr>
      <p:grpSpPr>
        <a:xfrm>
          <a:off x="0" y="0"/>
          <a:ext cx="0" cy="0"/>
          <a:chOff x="0" y="0"/>
          <a:chExt cx="0" cy="0"/>
        </a:xfrm>
      </p:grpSpPr>
      <p:pic>
        <p:nvPicPr>
          <p:cNvPr id="5122" name="Picture 2" descr="Buffalo Wild Wings — Legacy Effects">
            <a:extLst>
              <a:ext uri="{FF2B5EF4-FFF2-40B4-BE49-F238E27FC236}">
                <a16:creationId xmlns:a16="http://schemas.microsoft.com/office/drawing/2014/main" id="{8DDA8E19-AEAF-85C7-8651-65EF4A3A88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068339"/>
            <a:ext cx="6057900" cy="2721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28414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31D244-2DD1-1E19-5330-27B10236A91F}"/>
            </a:ext>
          </a:extLst>
        </p:cNvPr>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29ED2DDF-1BAF-1414-0066-601C0CB6EF67}"/>
              </a:ext>
            </a:extLst>
          </p:cNvPr>
          <p:cNvGraphicFramePr>
            <a:graphicFrameLocks/>
          </p:cNvGraphicFramePr>
          <p:nvPr>
            <p:custDataLst>
              <p:tags r:id="rId1"/>
            </p:custDataLst>
            <p:extLst>
              <p:ext uri="{D42A27DB-BD31-4B8C-83A1-F6EECF244321}">
                <p14:modId xmlns:p14="http://schemas.microsoft.com/office/powerpoint/2010/main" val="10664804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3" name="think-cell data - do not delete" hidden="1">
                        <a:extLst>
                          <a:ext uri="{FF2B5EF4-FFF2-40B4-BE49-F238E27FC236}">
                            <a16:creationId xmlns:a16="http://schemas.microsoft.com/office/drawing/2014/main" id="{29ED2DDF-1BAF-1414-0066-601C0CB6EF6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Title 4">
            <a:extLst>
              <a:ext uri="{FF2B5EF4-FFF2-40B4-BE49-F238E27FC236}">
                <a16:creationId xmlns:a16="http://schemas.microsoft.com/office/drawing/2014/main" id="{CF01AA0F-5070-4D1A-7AB5-6F1819C4BDF0}"/>
              </a:ext>
            </a:extLst>
          </p:cNvPr>
          <p:cNvSpPr>
            <a:spLocks noGrp="1"/>
          </p:cNvSpPr>
          <p:nvPr>
            <p:ph type="title"/>
          </p:nvPr>
        </p:nvSpPr>
        <p:spPr>
          <a:xfrm>
            <a:off x="304798" y="246888"/>
            <a:ext cx="11585448" cy="969264"/>
          </a:xfrm>
        </p:spPr>
        <p:txBody>
          <a:bodyPr vert="horz" rIns="0"/>
          <a:lstStyle/>
          <a:p>
            <a:r>
              <a:rPr lang="en-US" noProof="0"/>
              <a:t>WHERE TO FIND YOUR CUSTOMER</a:t>
            </a:r>
          </a:p>
        </p:txBody>
      </p:sp>
      <p:graphicFrame>
        <p:nvGraphicFramePr>
          <p:cNvPr id="2" name="Table 1">
            <a:extLst>
              <a:ext uri="{FF2B5EF4-FFF2-40B4-BE49-F238E27FC236}">
                <a16:creationId xmlns:a16="http://schemas.microsoft.com/office/drawing/2014/main" id="{E0F90C18-8CE7-6C57-8EA4-E76222F6EA48}"/>
              </a:ext>
            </a:extLst>
          </p:cNvPr>
          <p:cNvGraphicFramePr>
            <a:graphicFrameLocks/>
          </p:cNvGraphicFramePr>
          <p:nvPr>
            <p:extLst>
              <p:ext uri="{D42A27DB-BD31-4B8C-83A1-F6EECF244321}">
                <p14:modId xmlns:p14="http://schemas.microsoft.com/office/powerpoint/2010/main" val="4135787732"/>
              </p:ext>
            </p:extLst>
          </p:nvPr>
        </p:nvGraphicFramePr>
        <p:xfrm>
          <a:off x="301625" y="811756"/>
          <a:ext cx="11585575" cy="5322339"/>
        </p:xfrm>
        <a:graphic>
          <a:graphicData uri="http://schemas.openxmlformats.org/drawingml/2006/table">
            <a:tbl>
              <a:tblPr firstRow="1" bandRow="1">
                <a:tableStyleId>{5C22544A-7EE6-4342-B048-85BDC9FD1C3A}</a:tableStyleId>
              </a:tblPr>
              <a:tblGrid>
                <a:gridCol w="2062434">
                  <a:extLst>
                    <a:ext uri="{9D8B030D-6E8A-4147-A177-3AD203B41FA5}">
                      <a16:colId xmlns:a16="http://schemas.microsoft.com/office/drawing/2014/main" val="5872172"/>
                    </a:ext>
                  </a:extLst>
                </a:gridCol>
                <a:gridCol w="925551">
                  <a:extLst>
                    <a:ext uri="{9D8B030D-6E8A-4147-A177-3AD203B41FA5}">
                      <a16:colId xmlns:a16="http://schemas.microsoft.com/office/drawing/2014/main" val="67076057"/>
                    </a:ext>
                  </a:extLst>
                </a:gridCol>
                <a:gridCol w="1873405">
                  <a:extLst>
                    <a:ext uri="{9D8B030D-6E8A-4147-A177-3AD203B41FA5}">
                      <a16:colId xmlns:a16="http://schemas.microsoft.com/office/drawing/2014/main" val="714309995"/>
                    </a:ext>
                  </a:extLst>
                </a:gridCol>
                <a:gridCol w="1014761">
                  <a:extLst>
                    <a:ext uri="{9D8B030D-6E8A-4147-A177-3AD203B41FA5}">
                      <a16:colId xmlns:a16="http://schemas.microsoft.com/office/drawing/2014/main" val="1375278622"/>
                    </a:ext>
                  </a:extLst>
                </a:gridCol>
                <a:gridCol w="1626503">
                  <a:extLst>
                    <a:ext uri="{9D8B030D-6E8A-4147-A177-3AD203B41FA5}">
                      <a16:colId xmlns:a16="http://schemas.microsoft.com/office/drawing/2014/main" val="1770296258"/>
                    </a:ext>
                  </a:extLst>
                </a:gridCol>
                <a:gridCol w="1131335">
                  <a:extLst>
                    <a:ext uri="{9D8B030D-6E8A-4147-A177-3AD203B41FA5}">
                      <a16:colId xmlns:a16="http://schemas.microsoft.com/office/drawing/2014/main" val="2563095253"/>
                    </a:ext>
                  </a:extLst>
                </a:gridCol>
                <a:gridCol w="1876685">
                  <a:extLst>
                    <a:ext uri="{9D8B030D-6E8A-4147-A177-3AD203B41FA5}">
                      <a16:colId xmlns:a16="http://schemas.microsoft.com/office/drawing/2014/main" val="3304699993"/>
                    </a:ext>
                  </a:extLst>
                </a:gridCol>
                <a:gridCol w="1074901">
                  <a:extLst>
                    <a:ext uri="{9D8B030D-6E8A-4147-A177-3AD203B41FA5}">
                      <a16:colId xmlns:a16="http://schemas.microsoft.com/office/drawing/2014/main" val="3962614838"/>
                    </a:ext>
                  </a:extLst>
                </a:gridCol>
              </a:tblGrid>
              <a:tr h="353514">
                <a:tc>
                  <a:txBody>
                    <a:bodyPr/>
                    <a:lstStyle/>
                    <a:p>
                      <a:r>
                        <a:rPr lang="en-US" sz="1400" noProof="0">
                          <a:solidFill>
                            <a:schemeClr val="bg1"/>
                          </a:solidFill>
                          <a:latin typeface="+mn-lt"/>
                          <a:ea typeface="+mn-lt"/>
                          <a:cs typeface="+mn-lt"/>
                          <a:sym typeface="+mn-lt"/>
                        </a:rPr>
                        <a:t>Customer</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2B660F"/>
                    </a:solidFill>
                  </a:tcPr>
                </a:tc>
                <a:tc>
                  <a:txBody>
                    <a:bodyPr/>
                    <a:lstStyle/>
                    <a:p>
                      <a:pPr algn="ctr"/>
                      <a:r>
                        <a:rPr lang="en-US" sz="1400" noProof="0">
                          <a:solidFill>
                            <a:schemeClr val="bg1"/>
                          </a:solidFill>
                          <a:latin typeface="+mn-lt"/>
                          <a:ea typeface="+mn-lt"/>
                          <a:cs typeface="+mn-lt"/>
                          <a:sym typeface="+mn-lt"/>
                        </a:rPr>
                        <a:t>Page</a:t>
                      </a:r>
                    </a:p>
                  </a:txBody>
                  <a:tcPr>
                    <a:lnL w="6350" cap="flat" cmpd="sng" algn="ctr">
                      <a:no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5D910D"/>
                    </a:solidFill>
                  </a:tcPr>
                </a:tc>
                <a:tc>
                  <a:txBody>
                    <a:bodyPr/>
                    <a:lstStyle/>
                    <a:p>
                      <a:r>
                        <a:rPr lang="en-US" sz="1400" noProof="0">
                          <a:solidFill>
                            <a:schemeClr val="bg1"/>
                          </a:solidFill>
                          <a:latin typeface="+mn-lt"/>
                          <a:ea typeface="+mn-lt"/>
                          <a:cs typeface="+mn-lt"/>
                          <a:sym typeface="+mn-lt"/>
                        </a:rPr>
                        <a:t>Customer</a:t>
                      </a:r>
                    </a:p>
                  </a:txBody>
                  <a:tcPr>
                    <a:lnL w="19050" cap="flat" cmpd="sng" algn="ctr">
                      <a:solidFill>
                        <a:schemeClr val="bg1">
                          <a:lumMod val="8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2B660F"/>
                    </a:solidFill>
                  </a:tcPr>
                </a:tc>
                <a:tc>
                  <a:txBody>
                    <a:bodyPr/>
                    <a:lstStyle/>
                    <a:p>
                      <a:pPr algn="ctr"/>
                      <a:r>
                        <a:rPr lang="en-US" sz="1400" noProof="0">
                          <a:solidFill>
                            <a:schemeClr val="bg1"/>
                          </a:solidFill>
                          <a:latin typeface="+mn-lt"/>
                          <a:ea typeface="+mn-lt"/>
                          <a:cs typeface="+mn-lt"/>
                          <a:sym typeface="+mn-lt"/>
                        </a:rPr>
                        <a:t>Page</a:t>
                      </a:r>
                    </a:p>
                  </a:txBody>
                  <a:tcPr>
                    <a:lnL w="6350" cap="flat" cmpd="sng" algn="ctr">
                      <a:no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5D910D"/>
                    </a:solidFill>
                  </a:tcPr>
                </a:tc>
                <a:tc>
                  <a:txBody>
                    <a:bodyPr/>
                    <a:lstStyle/>
                    <a:p>
                      <a:r>
                        <a:rPr lang="en-US" sz="1400" noProof="0">
                          <a:solidFill>
                            <a:schemeClr val="bg1"/>
                          </a:solidFill>
                          <a:latin typeface="+mn-lt"/>
                          <a:ea typeface="+mn-lt"/>
                          <a:cs typeface="+mn-lt"/>
                          <a:sym typeface="+mn-lt"/>
                        </a:rPr>
                        <a:t>Customer </a:t>
                      </a:r>
                    </a:p>
                  </a:txBody>
                  <a:tcPr>
                    <a:lnL w="19050" cap="flat" cmpd="sng" algn="ctr">
                      <a:solidFill>
                        <a:schemeClr val="bg1">
                          <a:lumMod val="8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2B660F"/>
                    </a:solidFill>
                  </a:tcPr>
                </a:tc>
                <a:tc>
                  <a:txBody>
                    <a:bodyPr/>
                    <a:lstStyle/>
                    <a:p>
                      <a:pPr algn="ctr"/>
                      <a:r>
                        <a:rPr lang="en-US" sz="1400" noProof="0">
                          <a:solidFill>
                            <a:schemeClr val="bg1"/>
                          </a:solidFill>
                          <a:latin typeface="+mn-lt"/>
                          <a:ea typeface="+mn-lt"/>
                          <a:cs typeface="+mn-lt"/>
                          <a:sym typeface="+mn-lt"/>
                        </a:rPr>
                        <a:t>Page</a:t>
                      </a:r>
                    </a:p>
                  </a:txBody>
                  <a:tcPr>
                    <a:lnL w="6350" cap="flat" cmpd="sng" algn="ctr">
                      <a:no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5D910D"/>
                    </a:solidFill>
                  </a:tcPr>
                </a:tc>
                <a:tc>
                  <a:txBody>
                    <a:bodyPr/>
                    <a:lstStyle/>
                    <a:p>
                      <a:r>
                        <a:rPr lang="en-US" sz="1400" noProof="0">
                          <a:solidFill>
                            <a:schemeClr val="bg1"/>
                          </a:solidFill>
                          <a:latin typeface="+mn-lt"/>
                          <a:ea typeface="+mn-lt"/>
                          <a:cs typeface="+mn-lt"/>
                          <a:sym typeface="+mn-lt"/>
                        </a:rPr>
                        <a:t>Customer </a:t>
                      </a:r>
                    </a:p>
                  </a:txBody>
                  <a:tcPr>
                    <a:lnL w="19050" cap="flat" cmpd="sng" algn="ctr">
                      <a:solidFill>
                        <a:schemeClr val="bg1">
                          <a:lumMod val="8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2B660F"/>
                    </a:solidFill>
                  </a:tcPr>
                </a:tc>
                <a:tc>
                  <a:txBody>
                    <a:bodyPr/>
                    <a:lstStyle/>
                    <a:p>
                      <a:pPr algn="ctr"/>
                      <a:r>
                        <a:rPr lang="en-US" sz="1400" noProof="0">
                          <a:solidFill>
                            <a:schemeClr val="bg1"/>
                          </a:solidFill>
                          <a:latin typeface="+mn-lt"/>
                          <a:ea typeface="+mn-lt"/>
                          <a:cs typeface="+mn-lt"/>
                          <a:sym typeface="+mn-lt"/>
                        </a:rPr>
                        <a:t>Page</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5D910D"/>
                    </a:solidFill>
                  </a:tcPr>
                </a:tc>
                <a:extLst>
                  <a:ext uri="{0D108BD9-81ED-4DB2-BD59-A6C34878D82A}">
                    <a16:rowId xmlns:a16="http://schemas.microsoft.com/office/drawing/2014/main" val="3319261384"/>
                  </a:ext>
                </a:extLst>
              </a:tr>
              <a:tr h="331255">
                <a:tc>
                  <a:txBody>
                    <a:bodyPr/>
                    <a:lstStyle/>
                    <a:p>
                      <a:pPr lvl="0">
                        <a:buNone/>
                      </a:pPr>
                      <a:r>
                        <a:rPr lang="en-US" sz="1200" noProof="0">
                          <a:solidFill>
                            <a:sysClr val="windowText" lastClr="000000"/>
                          </a:solidFill>
                          <a:latin typeface="+mn-lt"/>
                          <a:cs typeface="Leelawadee"/>
                        </a:rPr>
                        <a:t>7-Eleven</a:t>
                      </a:r>
                      <a:endParaRPr lang="en-US" sz="1200">
                        <a:latin typeface="+mn-lt"/>
                      </a:endParaRPr>
                    </a:p>
                  </a:txBody>
                  <a:tcPr anchor="ctr">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lvl="0" algn="ctr">
                        <a:buNone/>
                      </a:pPr>
                      <a:r>
                        <a:rPr lang="en-US" sz="1200" noProof="0">
                          <a:solidFill>
                            <a:schemeClr val="accent3"/>
                          </a:solidFill>
                          <a:latin typeface="+mn-lt"/>
                          <a:cs typeface="Leelawadee"/>
                          <a:hlinkClick r:id="rId6" action="ppaction://hlinksldjump">
                            <a:extLst>
                              <a:ext uri="{A12FA001-AC4F-418D-AE19-62706E023703}">
                                <ahyp:hlinkClr xmlns:ahyp="http://schemas.microsoft.com/office/drawing/2018/hyperlinkcolor" val="tx"/>
                              </a:ext>
                            </a:extLst>
                          </a:hlinkClick>
                        </a:rPr>
                        <a:t>Pg 10-13</a:t>
                      </a:r>
                    </a:p>
                  </a:txBody>
                  <a:tcPr anchor="ctr">
                    <a:lnL w="63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lvl="0">
                        <a:buNone/>
                      </a:pPr>
                      <a:r>
                        <a:rPr lang="en-US" sz="1200" noProof="0">
                          <a:solidFill>
                            <a:sysClr val="windowText" lastClr="000000"/>
                          </a:solidFill>
                          <a:latin typeface="+mn-lt"/>
                          <a:cs typeface="Leelawadee"/>
                        </a:rPr>
                        <a:t>Boyd</a:t>
                      </a:r>
                      <a:endParaRPr lang="en-US" sz="1200" noProof="0">
                        <a:latin typeface="+mn-lt"/>
                      </a:endParaRPr>
                    </a:p>
                  </a:txBody>
                  <a:tcPr anchor="ctr">
                    <a:lnL w="190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lvl="0" algn="ctr">
                        <a:lnSpc>
                          <a:spcPct val="100000"/>
                        </a:lnSpc>
                        <a:spcBef>
                          <a:spcPts val="0"/>
                        </a:spcBef>
                        <a:spcAft>
                          <a:spcPts val="0"/>
                        </a:spcAft>
                        <a:buNone/>
                      </a:pPr>
                      <a:r>
                        <a:rPr lang="en-US" sz="1200" b="0" i="0" u="none" strike="noStrike" noProof="0">
                          <a:solidFill>
                            <a:srgbClr val="2B660F"/>
                          </a:solidFill>
                          <a:latin typeface="+mn-lt"/>
                          <a:hlinkClick r:id="rId7" action="ppaction://hlinksldjump">
                            <a:extLst>
                              <a:ext uri="{A12FA001-AC4F-418D-AE19-62706E023703}">
                                <ahyp:hlinkClr xmlns:ahyp="http://schemas.microsoft.com/office/drawing/2018/hyperlinkcolor" val="tx"/>
                              </a:ext>
                            </a:extLst>
                          </a:hlinkClick>
                        </a:rPr>
                        <a:t>Pg 71-74</a:t>
                      </a:r>
                      <a:endParaRPr lang="en-US" sz="1200" b="0" i="0" u="none" strike="noStrike" noProof="0">
                        <a:solidFill>
                          <a:srgbClr val="2B660F"/>
                        </a:solidFill>
                        <a:latin typeface="+mn-lt"/>
                        <a:hlinkClick r:id="rId8" action="ppaction://hlinksldjump">
                          <a:extLst>
                            <a:ext uri="{A12FA001-AC4F-418D-AE19-62706E023703}">
                              <ahyp:hlinkClr xmlns:ahyp="http://schemas.microsoft.com/office/drawing/2018/hyperlinkcolor" val="tx"/>
                            </a:ext>
                          </a:extLst>
                        </a:hlinkClick>
                      </a:endParaRPr>
                    </a:p>
                  </a:txBody>
                  <a:tcPr anchor="ctr">
                    <a:lnL w="63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noProof="0" err="1">
                          <a:solidFill>
                            <a:sysClr val="windowText" lastClr="000000"/>
                          </a:solidFill>
                          <a:latin typeface="+mn-lt"/>
                          <a:cs typeface="Leelawadee"/>
                        </a:rPr>
                        <a:t>Dierbergs</a:t>
                      </a:r>
                      <a:endParaRPr lang="en-US" sz="1200" noProof="0">
                        <a:latin typeface="+mn-lt"/>
                      </a:endParaRPr>
                    </a:p>
                  </a:txBody>
                  <a:tcPr anchor="ctr">
                    <a:lnL w="190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lvl="0" algn="ctr">
                        <a:lnSpc>
                          <a:spcPct val="100000"/>
                        </a:lnSpc>
                        <a:spcBef>
                          <a:spcPts val="0"/>
                        </a:spcBef>
                        <a:spcAft>
                          <a:spcPts val="0"/>
                        </a:spcAft>
                        <a:buNone/>
                      </a:pPr>
                      <a:r>
                        <a:rPr lang="en-US" sz="1200" b="0" i="0" u="none" strike="noStrike" noProof="0">
                          <a:solidFill>
                            <a:schemeClr val="accent3"/>
                          </a:solidFill>
                          <a:latin typeface="+mn-lt"/>
                          <a:hlinkClick r:id="rId9" action="ppaction://hlinksldjump">
                            <a:extLst>
                              <a:ext uri="{A12FA001-AC4F-418D-AE19-62706E023703}">
                                <ahyp:hlinkClr xmlns:ahyp="http://schemas.microsoft.com/office/drawing/2018/hyperlinkcolor" val="tx"/>
                              </a:ext>
                            </a:extLst>
                          </a:hlinkClick>
                        </a:rPr>
                        <a:t>Pg 133-13</a:t>
                      </a:r>
                      <a:r>
                        <a:rPr lang="en-US" sz="1200" b="0" i="0" u="none" strike="noStrike" noProof="0">
                          <a:solidFill>
                            <a:schemeClr val="accent3"/>
                          </a:solidFill>
                          <a:latin typeface="+mn-lt"/>
                        </a:rPr>
                        <a:t>4</a:t>
                      </a:r>
                      <a:endParaRPr lang="en-US" sz="1200" b="0" i="0" u="none" strike="noStrike" noProof="0">
                        <a:solidFill>
                          <a:schemeClr val="accent3"/>
                        </a:solidFill>
                        <a:latin typeface="+mn-lt"/>
                        <a:hlinkClick r:id="rId10" action="ppaction://hlinksldjump">
                          <a:extLst>
                            <a:ext uri="{A12FA001-AC4F-418D-AE19-62706E023703}">
                              <ahyp:hlinkClr xmlns:ahyp="http://schemas.microsoft.com/office/drawing/2018/hyperlinkcolor" val="tx"/>
                            </a:ext>
                          </a:extLst>
                        </a:hlinkClick>
                      </a:endParaRPr>
                    </a:p>
                  </a:txBody>
                  <a:tcPr anchor="ctr">
                    <a:lnL w="63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lvl="0">
                        <a:buNone/>
                      </a:pPr>
                      <a:r>
                        <a:rPr lang="en-US" sz="1200" noProof="0">
                          <a:solidFill>
                            <a:sysClr val="windowText" lastClr="000000"/>
                          </a:solidFill>
                          <a:latin typeface="+mn-lt"/>
                          <a:cs typeface="Leelawadee"/>
                        </a:rPr>
                        <a:t>Hershey</a:t>
                      </a:r>
                      <a:endParaRPr lang="en-US" sz="1200">
                        <a:latin typeface="+mn-lt"/>
                      </a:endParaRPr>
                    </a:p>
                  </a:txBody>
                  <a:tcPr anchor="ctr">
                    <a:lnL w="190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kern="1200" noProof="0">
                          <a:solidFill>
                            <a:schemeClr val="accent3"/>
                          </a:solidFill>
                          <a:latin typeface="+mn-lt"/>
                          <a:ea typeface="+mn-ea"/>
                          <a:cs typeface="+mn-cs"/>
                          <a:hlinkClick r:id="rId11" action="ppaction://hlinksldjump">
                            <a:extLst>
                              <a:ext uri="{A12FA001-AC4F-418D-AE19-62706E023703}">
                                <ahyp:hlinkClr xmlns:ahyp="http://schemas.microsoft.com/office/drawing/2018/hyperlinkcolor" val="tx"/>
                              </a:ext>
                            </a:extLst>
                          </a:hlinkClick>
                        </a:rPr>
                        <a:t>Pg 188-191</a:t>
                      </a:r>
                      <a:endParaRPr lang="en-US" sz="1200" b="0" i="0" u="none" strike="noStrike" kern="1200" noProof="0">
                        <a:solidFill>
                          <a:schemeClr val="accent3"/>
                        </a:solidFill>
                        <a:latin typeface="+mn-lt"/>
                        <a:ea typeface="+mn-ea"/>
                        <a:cs typeface="+mn-cs"/>
                        <a:hlinkClick r:id="rId12" action="ppaction://hlinksldjump">
                          <a:extLst>
                            <a:ext uri="{A12FA001-AC4F-418D-AE19-62706E023703}">
                              <ahyp:hlinkClr xmlns:ahyp="http://schemas.microsoft.com/office/drawing/2018/hyperlinkcolor" val="tx"/>
                            </a:ext>
                          </a:extLst>
                        </a:hlinkClick>
                      </a:endParaRPr>
                    </a:p>
                  </a:txBody>
                  <a:tcPr anchor="ctr">
                    <a:lnL w="6350" cap="flat" cmpd="sng" algn="ctr">
                      <a:solidFill>
                        <a:schemeClr val="bg1">
                          <a:lumMod val="8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908526097"/>
                  </a:ext>
                </a:extLst>
              </a:tr>
              <a:tr h="331255">
                <a:tc>
                  <a:txBody>
                    <a:bodyPr/>
                    <a:lstStyle/>
                    <a:p>
                      <a:pPr lvl="0">
                        <a:buNone/>
                      </a:pPr>
                      <a:r>
                        <a:rPr lang="en-US" sz="1200" noProof="0">
                          <a:solidFill>
                            <a:sysClr val="windowText" lastClr="000000"/>
                          </a:solidFill>
                          <a:latin typeface="+mn-lt"/>
                          <a:cs typeface="Leelawadee"/>
                        </a:rPr>
                        <a:t>Advent Health Sports Park</a:t>
                      </a:r>
                      <a:endParaRPr lang="en-US" sz="1200">
                        <a:latin typeface="+mn-lt"/>
                      </a:endParaRPr>
                    </a:p>
                  </a:txBody>
                  <a:tcPr anchor="ctr">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lvl="0" algn="ctr">
                        <a:buNone/>
                      </a:pPr>
                      <a:r>
                        <a:rPr lang="en-US" sz="1200" noProof="0">
                          <a:solidFill>
                            <a:schemeClr val="accent3"/>
                          </a:solidFill>
                          <a:latin typeface="+mn-lt"/>
                          <a:cs typeface="Leelawadee"/>
                          <a:hlinkClick r:id="rId13" action="ppaction://hlinksldjump">
                            <a:extLst>
                              <a:ext uri="{A12FA001-AC4F-418D-AE19-62706E023703}">
                                <ahyp:hlinkClr xmlns:ahyp="http://schemas.microsoft.com/office/drawing/2018/hyperlinkcolor" val="tx"/>
                              </a:ext>
                            </a:extLst>
                          </a:hlinkClick>
                        </a:rPr>
                        <a:t>Pg 14-15</a:t>
                      </a:r>
                    </a:p>
                  </a:txBody>
                  <a:tcPr anchor="ctr">
                    <a:lnL w="63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lvl="0">
                        <a:buNone/>
                      </a:pPr>
                      <a:r>
                        <a:rPr lang="en-US" sz="1200" noProof="0">
                          <a:solidFill>
                            <a:sysClr val="windowText" lastClr="000000"/>
                          </a:solidFill>
                          <a:latin typeface="+mn-lt"/>
                          <a:cs typeface="Leelawadee"/>
                        </a:rPr>
                        <a:t>BPAA</a:t>
                      </a:r>
                      <a:endParaRPr lang="en-US" sz="1200" noProof="0">
                        <a:latin typeface="+mn-lt"/>
                      </a:endParaRPr>
                    </a:p>
                  </a:txBody>
                  <a:tcPr anchor="ctr">
                    <a:lnL w="190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noProof="0">
                          <a:solidFill>
                            <a:srgbClr val="2B660F"/>
                          </a:solidFill>
                          <a:latin typeface="+mn-lt"/>
                          <a:hlinkClick r:id="rId14" action="ppaction://hlinksldjump">
                            <a:extLst>
                              <a:ext uri="{A12FA001-AC4F-418D-AE19-62706E023703}">
                                <ahyp:hlinkClr xmlns:ahyp="http://schemas.microsoft.com/office/drawing/2018/hyperlinkcolor" val="tx"/>
                              </a:ext>
                            </a:extLst>
                          </a:hlinkClick>
                        </a:rPr>
                        <a:t>Pg 75-76</a:t>
                      </a:r>
                      <a:endParaRPr lang="en-US" sz="1200" b="0" i="0" u="none" strike="noStrike" noProof="0">
                        <a:solidFill>
                          <a:srgbClr val="2B660F"/>
                        </a:solidFill>
                        <a:latin typeface="+mn-lt"/>
                      </a:endParaRPr>
                    </a:p>
                  </a:txBody>
                  <a:tcPr anchor="ctr">
                    <a:lnL w="63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noProof="0">
                          <a:solidFill>
                            <a:sysClr val="windowText" lastClr="000000"/>
                          </a:solidFill>
                          <a:latin typeface="+mn-lt"/>
                          <a:cs typeface="Leelawadee"/>
                        </a:rPr>
                        <a:t>Dignity Health</a:t>
                      </a:r>
                      <a:endParaRPr lang="en-US" sz="1200" noProof="0">
                        <a:latin typeface="+mn-lt"/>
                      </a:endParaRPr>
                    </a:p>
                  </a:txBody>
                  <a:tcPr anchor="ctr">
                    <a:lnL w="190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lvl="0" algn="ctr">
                        <a:lnSpc>
                          <a:spcPct val="100000"/>
                        </a:lnSpc>
                        <a:spcBef>
                          <a:spcPts val="0"/>
                        </a:spcBef>
                        <a:spcAft>
                          <a:spcPts val="0"/>
                        </a:spcAft>
                        <a:buNone/>
                      </a:pPr>
                      <a:r>
                        <a:rPr lang="en-US" sz="1200" b="0" i="0" u="none" strike="noStrike" noProof="0">
                          <a:solidFill>
                            <a:srgbClr val="2B660F"/>
                          </a:solidFill>
                          <a:latin typeface="+mn-lt"/>
                          <a:hlinkClick r:id="rId15" action="ppaction://hlinksldjump">
                            <a:extLst>
                              <a:ext uri="{A12FA001-AC4F-418D-AE19-62706E023703}">
                                <ahyp:hlinkClr xmlns:ahyp="http://schemas.microsoft.com/office/drawing/2018/hyperlinkcolor" val="tx"/>
                              </a:ext>
                            </a:extLst>
                          </a:hlinkClick>
                        </a:rPr>
                        <a:t>Pg 135-139</a:t>
                      </a:r>
                      <a:endParaRPr lang="en-US" sz="1200" b="0" i="0" u="none" strike="noStrike" noProof="0">
                        <a:solidFill>
                          <a:srgbClr val="2B660F"/>
                        </a:solidFill>
                        <a:latin typeface="+mn-lt"/>
                        <a:hlinkClick r:id="rId16" action="ppaction://hlinksldjump">
                          <a:extLst>
                            <a:ext uri="{A12FA001-AC4F-418D-AE19-62706E023703}">
                              <ahyp:hlinkClr xmlns:ahyp="http://schemas.microsoft.com/office/drawing/2018/hyperlinkcolor" val="tx"/>
                            </a:ext>
                          </a:extLst>
                        </a:hlinkClick>
                      </a:endParaRPr>
                    </a:p>
                  </a:txBody>
                  <a:tcPr anchor="ctr">
                    <a:lnL w="63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lvl="0">
                        <a:buNone/>
                      </a:pPr>
                      <a:r>
                        <a:rPr lang="en-US" sz="1200" noProof="0">
                          <a:solidFill>
                            <a:sysClr val="windowText" lastClr="000000"/>
                          </a:solidFill>
                          <a:latin typeface="+mn-lt"/>
                          <a:cs typeface="Leelawadee"/>
                        </a:rPr>
                        <a:t>The Home Depot</a:t>
                      </a:r>
                      <a:endParaRPr lang="en-US" sz="1200" noProof="0">
                        <a:latin typeface="+mn-lt"/>
                      </a:endParaRPr>
                    </a:p>
                  </a:txBody>
                  <a:tcPr anchor="ctr">
                    <a:lnL w="190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kern="1200" noProof="0">
                          <a:solidFill>
                            <a:schemeClr val="accent3"/>
                          </a:solidFill>
                          <a:latin typeface="+mn-lt"/>
                          <a:ea typeface="+mn-ea"/>
                          <a:cs typeface="+mn-cs"/>
                          <a:hlinkClick r:id="rId17" action="ppaction://hlinksldjump">
                            <a:extLst>
                              <a:ext uri="{A12FA001-AC4F-418D-AE19-62706E023703}">
                                <ahyp:hlinkClr xmlns:ahyp="http://schemas.microsoft.com/office/drawing/2018/hyperlinkcolor" val="tx"/>
                              </a:ext>
                            </a:extLst>
                          </a:hlinkClick>
                        </a:rPr>
                        <a:t>Pg 192-196</a:t>
                      </a:r>
                      <a:endParaRPr lang="en-US" sz="1200" b="0" i="0" u="none" strike="noStrike" kern="1200" noProof="0">
                        <a:solidFill>
                          <a:schemeClr val="accent3"/>
                        </a:solidFill>
                        <a:latin typeface="+mn-lt"/>
                        <a:ea typeface="+mn-ea"/>
                        <a:cs typeface="+mn-cs"/>
                        <a:hlinkClick r:id="rId12" action="ppaction://hlinksldjump">
                          <a:extLst>
                            <a:ext uri="{A12FA001-AC4F-418D-AE19-62706E023703}">
                              <ahyp:hlinkClr xmlns:ahyp="http://schemas.microsoft.com/office/drawing/2018/hyperlinkcolor" val="tx"/>
                            </a:ext>
                          </a:extLst>
                        </a:hlinkClick>
                      </a:endParaRPr>
                    </a:p>
                  </a:txBody>
                  <a:tcPr anchor="ctr">
                    <a:lnL w="6350" cap="flat" cmpd="sng" algn="ctr">
                      <a:solidFill>
                        <a:schemeClr val="bg1">
                          <a:lumMod val="8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400575868"/>
                  </a:ext>
                </a:extLst>
              </a:tr>
              <a:tr h="331255">
                <a:tc>
                  <a:txBody>
                    <a:bodyPr/>
                    <a:lstStyle/>
                    <a:p>
                      <a:pPr lvl="0">
                        <a:buNone/>
                      </a:pPr>
                      <a:r>
                        <a:rPr lang="en-US" sz="1200" noProof="0">
                          <a:solidFill>
                            <a:sysClr val="windowText" lastClr="000000"/>
                          </a:solidFill>
                          <a:latin typeface="+mn-lt"/>
                          <a:cs typeface="Leelawadee"/>
                        </a:rPr>
                        <a:t>Ahold Delhaize</a:t>
                      </a:r>
                      <a:endParaRPr lang="en-US" sz="1200">
                        <a:latin typeface="+mn-lt"/>
                      </a:endParaRPr>
                    </a:p>
                  </a:txBody>
                  <a:tcPr anchor="ctr">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lvl="0" algn="ctr">
                        <a:buNone/>
                      </a:pPr>
                      <a:r>
                        <a:rPr lang="en-US" sz="1200" noProof="0">
                          <a:solidFill>
                            <a:schemeClr val="accent3"/>
                          </a:solidFill>
                          <a:latin typeface="+mn-lt"/>
                          <a:cs typeface="Leelawadee"/>
                          <a:hlinkClick r:id="rId18" action="ppaction://hlinksldjump">
                            <a:extLst>
                              <a:ext uri="{A12FA001-AC4F-418D-AE19-62706E023703}">
                                <ahyp:hlinkClr xmlns:ahyp="http://schemas.microsoft.com/office/drawing/2018/hyperlinkcolor" val="tx"/>
                              </a:ext>
                            </a:extLst>
                          </a:hlinkClick>
                        </a:rPr>
                        <a:t>Pg 16-</a:t>
                      </a:r>
                      <a:r>
                        <a:rPr lang="en-US" sz="1200" noProof="0">
                          <a:solidFill>
                            <a:schemeClr val="accent3"/>
                          </a:solidFill>
                          <a:latin typeface="+mn-lt"/>
                          <a:cs typeface="Leelawadee"/>
                          <a:hlinkClick r:id="rId13" action="ppaction://hlinksldjump">
                            <a:extLst>
                              <a:ext uri="{A12FA001-AC4F-418D-AE19-62706E023703}">
                                <ahyp:hlinkClr xmlns:ahyp="http://schemas.microsoft.com/office/drawing/2018/hyperlinkcolor" val="tx"/>
                              </a:ext>
                            </a:extLst>
                          </a:hlinkClick>
                        </a:rPr>
                        <a:t>20</a:t>
                      </a:r>
                      <a:endParaRPr lang="en-US" sz="1200" noProof="0">
                        <a:solidFill>
                          <a:schemeClr val="accent3"/>
                        </a:solidFill>
                        <a:latin typeface="+mn-lt"/>
                        <a:cs typeface="Leelawadee"/>
                        <a:hlinkClick r:id="rId18" action="ppaction://hlinksldjump">
                          <a:extLst>
                            <a:ext uri="{A12FA001-AC4F-418D-AE19-62706E023703}">
                              <ahyp:hlinkClr xmlns:ahyp="http://schemas.microsoft.com/office/drawing/2018/hyperlinkcolor" val="tx"/>
                            </a:ext>
                          </a:extLst>
                        </a:hlinkClick>
                      </a:endParaRPr>
                    </a:p>
                  </a:txBody>
                  <a:tcPr anchor="ctr">
                    <a:lnL w="63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lvl="0">
                        <a:buNone/>
                      </a:pPr>
                      <a:r>
                        <a:rPr lang="en-US" sz="1200" noProof="0">
                          <a:solidFill>
                            <a:sysClr val="windowText" lastClr="000000"/>
                          </a:solidFill>
                          <a:latin typeface="+mn-lt"/>
                          <a:cs typeface="Leelawadee"/>
                        </a:rPr>
                        <a:t>Brookshire’s</a:t>
                      </a:r>
                      <a:endParaRPr lang="en-US" sz="1200" noProof="0">
                        <a:latin typeface="+mn-lt"/>
                      </a:endParaRPr>
                    </a:p>
                  </a:txBody>
                  <a:tcPr anchor="ctr">
                    <a:lnL w="190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noProof="0">
                          <a:solidFill>
                            <a:srgbClr val="2B660F"/>
                          </a:solidFill>
                          <a:latin typeface="+mn-lt"/>
                          <a:hlinkClick r:id="rId19" action="ppaction://hlinksldjump">
                            <a:extLst>
                              <a:ext uri="{A12FA001-AC4F-418D-AE19-62706E023703}">
                                <ahyp:hlinkClr xmlns:ahyp="http://schemas.microsoft.com/office/drawing/2018/hyperlinkcolor" val="tx"/>
                              </a:ext>
                            </a:extLst>
                          </a:hlinkClick>
                        </a:rPr>
                        <a:t>Pg 77-78</a:t>
                      </a:r>
                      <a:endParaRPr lang="en-US" sz="1200" b="0" i="0" u="none" strike="noStrike" noProof="0">
                        <a:solidFill>
                          <a:srgbClr val="2B660F"/>
                        </a:solidFill>
                        <a:latin typeface="+mn-lt"/>
                      </a:endParaRPr>
                    </a:p>
                  </a:txBody>
                  <a:tcPr anchor="ctr">
                    <a:lnL w="63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lvl="0">
                        <a:buNone/>
                      </a:pPr>
                      <a:r>
                        <a:rPr lang="en-US" sz="1200" noProof="0">
                          <a:solidFill>
                            <a:sysClr val="windowText" lastClr="000000"/>
                          </a:solidFill>
                          <a:latin typeface="+mn-lt"/>
                          <a:cs typeface="Leelawadee"/>
                        </a:rPr>
                        <a:t>Dollar General</a:t>
                      </a:r>
                      <a:endParaRPr lang="en-US" sz="1200" noProof="0">
                        <a:latin typeface="+mn-lt"/>
                      </a:endParaRPr>
                    </a:p>
                  </a:txBody>
                  <a:tcPr anchor="ctr">
                    <a:lnL w="190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lvl="0" indent="0" algn="ctr">
                        <a:lnSpc>
                          <a:spcPct val="100000"/>
                        </a:lnSpc>
                        <a:buNone/>
                      </a:pPr>
                      <a:r>
                        <a:rPr lang="en-US" sz="1200" b="0" i="0" u="none" strike="noStrike" baseline="0" noProof="0">
                          <a:solidFill>
                            <a:srgbClr val="2B660F"/>
                          </a:solidFill>
                          <a:latin typeface="+mn-lt"/>
                          <a:hlinkClick r:id="rId20" action="ppaction://hlinksldjump">
                            <a:extLst>
                              <a:ext uri="{A12FA001-AC4F-418D-AE19-62706E023703}">
                                <ahyp:hlinkClr xmlns:ahyp="http://schemas.microsoft.com/office/drawing/2018/hyperlinkcolor" val="tx"/>
                              </a:ext>
                            </a:extLst>
                          </a:hlinkClick>
                        </a:rPr>
                        <a:t>Pg 140-142</a:t>
                      </a:r>
                      <a:endParaRPr lang="en-US" sz="1200" b="0" i="0" u="none" strike="noStrike" baseline="0" noProof="0">
                        <a:solidFill>
                          <a:srgbClr val="2B660F"/>
                        </a:solidFill>
                        <a:latin typeface="+mn-lt"/>
                        <a:hlinkClick r:id="rId21" action="ppaction://hlinksldjump">
                          <a:extLst>
                            <a:ext uri="{A12FA001-AC4F-418D-AE19-62706E023703}">
                              <ahyp:hlinkClr xmlns:ahyp="http://schemas.microsoft.com/office/drawing/2018/hyperlinkcolor" val="tx"/>
                            </a:ext>
                          </a:extLst>
                        </a:hlinkClick>
                      </a:endParaRPr>
                    </a:p>
                  </a:txBody>
                  <a:tcPr anchor="ctr">
                    <a:lnL w="63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lvl="0">
                        <a:buNone/>
                      </a:pPr>
                      <a:r>
                        <a:rPr lang="en-US" sz="1200" noProof="0">
                          <a:solidFill>
                            <a:sysClr val="windowText" lastClr="000000"/>
                          </a:solidFill>
                          <a:latin typeface="+mn-lt"/>
                          <a:cs typeface="Leelawadee"/>
                        </a:rPr>
                        <a:t>Hy Vee</a:t>
                      </a:r>
                      <a:endParaRPr lang="en-US" sz="1200" noProof="0">
                        <a:latin typeface="+mn-lt"/>
                      </a:endParaRPr>
                    </a:p>
                  </a:txBody>
                  <a:tcPr anchor="ctr">
                    <a:lnL w="190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kern="1200" noProof="0">
                          <a:solidFill>
                            <a:schemeClr val="accent3"/>
                          </a:solidFill>
                          <a:latin typeface="+mn-lt"/>
                          <a:ea typeface="+mn-ea"/>
                          <a:cs typeface="+mn-cs"/>
                          <a:hlinkClick r:id="rId22" action="ppaction://hlinksldjump">
                            <a:extLst>
                              <a:ext uri="{A12FA001-AC4F-418D-AE19-62706E023703}">
                                <ahyp:hlinkClr xmlns:ahyp="http://schemas.microsoft.com/office/drawing/2018/hyperlinkcolor" val="tx"/>
                              </a:ext>
                            </a:extLst>
                          </a:hlinkClick>
                        </a:rPr>
                        <a:t>Pg 197-200</a:t>
                      </a:r>
                      <a:endParaRPr lang="en-US" sz="1200" b="0" i="0" u="none" strike="noStrike" kern="1200" noProof="0">
                        <a:solidFill>
                          <a:schemeClr val="accent3"/>
                        </a:solidFill>
                        <a:latin typeface="+mn-lt"/>
                        <a:ea typeface="+mn-ea"/>
                        <a:cs typeface="+mn-cs"/>
                        <a:hlinkClick r:id="rId12" action="ppaction://hlinksldjump">
                          <a:extLst>
                            <a:ext uri="{A12FA001-AC4F-418D-AE19-62706E023703}">
                              <ahyp:hlinkClr xmlns:ahyp="http://schemas.microsoft.com/office/drawing/2018/hyperlinkcolor" val="tx"/>
                            </a:ext>
                          </a:extLst>
                        </a:hlinkClick>
                      </a:endParaRPr>
                    </a:p>
                  </a:txBody>
                  <a:tcPr anchor="ctr">
                    <a:lnL w="6350" cap="flat" cmpd="sng" algn="ctr">
                      <a:solidFill>
                        <a:schemeClr val="bg1">
                          <a:lumMod val="8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920751422"/>
                  </a:ext>
                </a:extLst>
              </a:tr>
              <a:tr h="331255">
                <a:tc>
                  <a:txBody>
                    <a:bodyPr/>
                    <a:lstStyle/>
                    <a:p>
                      <a:pPr lvl="0">
                        <a:buNone/>
                      </a:pPr>
                      <a:r>
                        <a:rPr lang="en-US" sz="1200" noProof="0">
                          <a:solidFill>
                            <a:sysClr val="windowText" lastClr="000000"/>
                          </a:solidFill>
                          <a:latin typeface="+mn-lt"/>
                          <a:cs typeface="Leelawadee"/>
                        </a:rPr>
                        <a:t>Albertsons</a:t>
                      </a:r>
                      <a:endParaRPr lang="en-US" sz="1200">
                        <a:latin typeface="+mn-lt"/>
                      </a:endParaRPr>
                    </a:p>
                  </a:txBody>
                  <a:tcPr anchor="ctr">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lvl="0" algn="ctr">
                        <a:lnSpc>
                          <a:spcPct val="100000"/>
                        </a:lnSpc>
                        <a:spcBef>
                          <a:spcPts val="0"/>
                        </a:spcBef>
                        <a:spcAft>
                          <a:spcPts val="0"/>
                        </a:spcAft>
                        <a:buNone/>
                      </a:pPr>
                      <a:r>
                        <a:rPr lang="en-US" sz="1200" b="0" i="0" u="none" strike="noStrike" noProof="0">
                          <a:solidFill>
                            <a:schemeClr val="accent3"/>
                          </a:solidFill>
                          <a:latin typeface="+mn-lt"/>
                          <a:hlinkClick r:id="rId23" action="ppaction://hlinksldjump">
                            <a:extLst>
                              <a:ext uri="{A12FA001-AC4F-418D-AE19-62706E023703}">
                                <ahyp:hlinkClr xmlns:ahyp="http://schemas.microsoft.com/office/drawing/2018/hyperlinkcolor" val="tx"/>
                              </a:ext>
                            </a:extLst>
                          </a:hlinkClick>
                        </a:rPr>
                        <a:t>Pg 21-24</a:t>
                      </a:r>
                    </a:p>
                  </a:txBody>
                  <a:tcPr anchor="ctr">
                    <a:lnL w="63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noProof="0">
                          <a:solidFill>
                            <a:sysClr val="windowText" lastClr="000000"/>
                          </a:solidFill>
                          <a:latin typeface="+mn-lt"/>
                          <a:cs typeface="Leelawadee"/>
                        </a:rPr>
                        <a:t>Buffalo Wild Wings</a:t>
                      </a:r>
                      <a:endParaRPr lang="en-US" sz="1200">
                        <a:latin typeface="+mn-lt"/>
                      </a:endParaRPr>
                    </a:p>
                  </a:txBody>
                  <a:tcPr anchor="ctr">
                    <a:lnL w="190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lvl="0" algn="ctr">
                        <a:lnSpc>
                          <a:spcPct val="100000"/>
                        </a:lnSpc>
                        <a:spcBef>
                          <a:spcPts val="0"/>
                        </a:spcBef>
                        <a:spcAft>
                          <a:spcPts val="0"/>
                        </a:spcAft>
                        <a:buNone/>
                      </a:pPr>
                      <a:r>
                        <a:rPr lang="en-US" sz="1200" b="0" i="0" u="none" strike="noStrike" noProof="0">
                          <a:solidFill>
                            <a:srgbClr val="2B660F"/>
                          </a:solidFill>
                          <a:latin typeface="+mn-lt"/>
                          <a:hlinkClick r:id="rId24" action="ppaction://hlinksldjump">
                            <a:extLst>
                              <a:ext uri="{A12FA001-AC4F-418D-AE19-62706E023703}">
                                <ahyp:hlinkClr xmlns:ahyp="http://schemas.microsoft.com/office/drawing/2018/hyperlinkcolor" val="tx"/>
                              </a:ext>
                            </a:extLst>
                          </a:hlinkClick>
                        </a:rPr>
                        <a:t>Pg 79-83</a:t>
                      </a:r>
                      <a:endParaRPr lang="en-US" sz="1200" b="0" i="0" u="none" strike="noStrike" noProof="0">
                        <a:solidFill>
                          <a:srgbClr val="2B660F"/>
                        </a:solidFill>
                        <a:latin typeface="+mn-lt"/>
                        <a:hlinkClick r:id="rId25" action="ppaction://hlinksldjump">
                          <a:extLst>
                            <a:ext uri="{A12FA001-AC4F-418D-AE19-62706E023703}">
                              <ahyp:hlinkClr xmlns:ahyp="http://schemas.microsoft.com/office/drawing/2018/hyperlinkcolor" val="tx"/>
                            </a:ext>
                          </a:extLst>
                        </a:hlinkClick>
                      </a:endParaRPr>
                    </a:p>
                  </a:txBody>
                  <a:tcPr anchor="ctr">
                    <a:lnL w="63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lvl="0">
                        <a:buNone/>
                      </a:pPr>
                      <a:r>
                        <a:rPr lang="en-US" sz="1200" noProof="0">
                          <a:solidFill>
                            <a:sysClr val="windowText" lastClr="000000"/>
                          </a:solidFill>
                          <a:latin typeface="+mn-lt"/>
                          <a:cs typeface="Leelawadee"/>
                        </a:rPr>
                        <a:t>Dollar Tree</a:t>
                      </a:r>
                      <a:endParaRPr lang="en-US" sz="1200">
                        <a:latin typeface="+mn-lt"/>
                      </a:endParaRPr>
                    </a:p>
                  </a:txBody>
                  <a:tcPr anchor="ctr">
                    <a:lnL w="190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lvl="0" algn="ctr">
                        <a:buNone/>
                      </a:pPr>
                      <a:r>
                        <a:rPr lang="en-US" sz="1200" b="0" i="0" u="none" strike="noStrike" kern="1200" noProof="0">
                          <a:solidFill>
                            <a:srgbClr val="2B660F"/>
                          </a:solidFill>
                          <a:latin typeface="+mn-lt"/>
                          <a:ea typeface="+mn-ea"/>
                          <a:cs typeface="+mn-cs"/>
                          <a:hlinkClick r:id="rId26" action="ppaction://hlinksldjump">
                            <a:extLst>
                              <a:ext uri="{A12FA001-AC4F-418D-AE19-62706E023703}">
                                <ahyp:hlinkClr xmlns:ahyp="http://schemas.microsoft.com/office/drawing/2018/hyperlinkcolor" val="tx"/>
                              </a:ext>
                            </a:extLst>
                          </a:hlinkClick>
                        </a:rPr>
                        <a:t>Pg 143-148</a:t>
                      </a:r>
                      <a:endParaRPr lang="en-US" sz="1200" b="0" i="0" u="none" strike="noStrike" kern="1200" noProof="0">
                        <a:solidFill>
                          <a:srgbClr val="2B660F"/>
                        </a:solidFill>
                        <a:latin typeface="+mn-lt"/>
                        <a:ea typeface="+mn-ea"/>
                        <a:cs typeface="+mn-cs"/>
                        <a:hlinkClick r:id="rId27" action="ppaction://hlinksldjump">
                          <a:extLst>
                            <a:ext uri="{A12FA001-AC4F-418D-AE19-62706E023703}">
                              <ahyp:hlinkClr xmlns:ahyp="http://schemas.microsoft.com/office/drawing/2018/hyperlinkcolor" val="tx"/>
                            </a:ext>
                          </a:extLst>
                        </a:hlinkClick>
                      </a:endParaRPr>
                    </a:p>
                  </a:txBody>
                  <a:tcPr anchor="ctr">
                    <a:lnL w="63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lvl="0">
                        <a:buNone/>
                      </a:pPr>
                      <a:r>
                        <a:rPr lang="en-US" sz="1200" noProof="0">
                          <a:solidFill>
                            <a:sysClr val="windowText" lastClr="000000"/>
                          </a:solidFill>
                          <a:latin typeface="+mn-lt"/>
                          <a:cs typeface="Leelawadee"/>
                        </a:rPr>
                        <a:t>Hyatt</a:t>
                      </a:r>
                      <a:endParaRPr lang="en-US" sz="1200">
                        <a:latin typeface="+mn-lt"/>
                      </a:endParaRPr>
                    </a:p>
                  </a:txBody>
                  <a:tcPr anchor="ctr">
                    <a:lnL w="190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kern="1200" noProof="0">
                          <a:solidFill>
                            <a:schemeClr val="accent3"/>
                          </a:solidFill>
                          <a:latin typeface="+mn-lt"/>
                          <a:ea typeface="+mn-ea"/>
                          <a:cs typeface="+mn-cs"/>
                          <a:hlinkClick r:id="rId28" action="ppaction://hlinksldjump">
                            <a:extLst>
                              <a:ext uri="{A12FA001-AC4F-418D-AE19-62706E023703}">
                                <ahyp:hlinkClr xmlns:ahyp="http://schemas.microsoft.com/office/drawing/2018/hyperlinkcolor" val="tx"/>
                              </a:ext>
                            </a:extLst>
                          </a:hlinkClick>
                        </a:rPr>
                        <a:t>Pg 201-204</a:t>
                      </a:r>
                      <a:endParaRPr lang="en-US" sz="1200" b="0" i="0" u="none" strike="noStrike" kern="1200" noProof="0">
                        <a:solidFill>
                          <a:schemeClr val="accent3"/>
                        </a:solidFill>
                        <a:latin typeface="+mn-lt"/>
                        <a:ea typeface="+mn-ea"/>
                        <a:cs typeface="+mn-cs"/>
                        <a:hlinkClick r:id="rId12" action="ppaction://hlinksldjump">
                          <a:extLst>
                            <a:ext uri="{A12FA001-AC4F-418D-AE19-62706E023703}">
                              <ahyp:hlinkClr xmlns:ahyp="http://schemas.microsoft.com/office/drawing/2018/hyperlinkcolor" val="tx"/>
                            </a:ext>
                          </a:extLst>
                        </a:hlinkClick>
                      </a:endParaRPr>
                    </a:p>
                  </a:txBody>
                  <a:tcPr anchor="ctr">
                    <a:lnL w="6350" cap="flat" cmpd="sng" algn="ctr">
                      <a:solidFill>
                        <a:schemeClr val="bg1">
                          <a:lumMod val="8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97048130"/>
                  </a:ext>
                </a:extLst>
              </a:tr>
              <a:tr h="331255">
                <a:tc>
                  <a:txBody>
                    <a:bodyPr/>
                    <a:lstStyle/>
                    <a:p>
                      <a:pPr lvl="0">
                        <a:buNone/>
                      </a:pPr>
                      <a:r>
                        <a:rPr lang="en-US" sz="1200" noProof="0">
                          <a:solidFill>
                            <a:sysClr val="windowText" lastClr="000000"/>
                          </a:solidFill>
                          <a:latin typeface="+mn-lt"/>
                          <a:cs typeface="Leelawadee"/>
                        </a:rPr>
                        <a:t>Aldi</a:t>
                      </a:r>
                      <a:endParaRPr lang="en-US" sz="1200">
                        <a:latin typeface="+mn-lt"/>
                      </a:endParaRPr>
                    </a:p>
                  </a:txBody>
                  <a:tcPr anchor="ctr">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lvl="0" algn="ctr">
                        <a:lnSpc>
                          <a:spcPct val="100000"/>
                        </a:lnSpc>
                        <a:spcBef>
                          <a:spcPts val="0"/>
                        </a:spcBef>
                        <a:spcAft>
                          <a:spcPts val="0"/>
                        </a:spcAft>
                        <a:buNone/>
                      </a:pPr>
                      <a:r>
                        <a:rPr lang="en-US" sz="1200" b="0" i="0" u="none" strike="noStrike" noProof="0">
                          <a:solidFill>
                            <a:schemeClr val="accent3"/>
                          </a:solidFill>
                          <a:latin typeface="+mn-lt"/>
                          <a:hlinkClick r:id="rId29" action="ppaction://hlinksldjump">
                            <a:extLst>
                              <a:ext uri="{A12FA001-AC4F-418D-AE19-62706E023703}">
                                <ahyp:hlinkClr xmlns:ahyp="http://schemas.microsoft.com/office/drawing/2018/hyperlinkcolor" val="tx"/>
                              </a:ext>
                            </a:extLst>
                          </a:hlinkClick>
                        </a:rPr>
                        <a:t>Pg 25-29</a:t>
                      </a:r>
                    </a:p>
                  </a:txBody>
                  <a:tcPr anchor="ctr">
                    <a:lnL w="63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noProof="0">
                          <a:latin typeface="+mn-lt"/>
                        </a:rPr>
                        <a:t>Cal State University, LA</a:t>
                      </a:r>
                    </a:p>
                  </a:txBody>
                  <a:tcPr anchor="ctr">
                    <a:lnL w="190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lvl="0" indent="0" algn="ctr">
                        <a:lnSpc>
                          <a:spcPct val="100000"/>
                        </a:lnSpc>
                        <a:buNone/>
                      </a:pPr>
                      <a:r>
                        <a:rPr lang="en-US" sz="1200" noProof="0">
                          <a:solidFill>
                            <a:srgbClr val="2B660F"/>
                          </a:solidFill>
                          <a:latin typeface="+mn-lt"/>
                          <a:hlinkClick r:id="rId30" action="ppaction://hlinksldjump">
                            <a:extLst>
                              <a:ext uri="{A12FA001-AC4F-418D-AE19-62706E023703}">
                                <ahyp:hlinkClr xmlns:ahyp="http://schemas.microsoft.com/office/drawing/2018/hyperlinkcolor" val="tx"/>
                              </a:ext>
                            </a:extLst>
                          </a:hlinkClick>
                        </a:rPr>
                        <a:t>Pg 84-87</a:t>
                      </a:r>
                      <a:endParaRPr lang="en-US" sz="1200" noProof="0">
                        <a:solidFill>
                          <a:srgbClr val="2B660F"/>
                        </a:solidFill>
                        <a:latin typeface="+mn-lt"/>
                        <a:hlinkClick r:id="rId24" action="ppaction://hlinksldjump">
                          <a:extLst>
                            <a:ext uri="{A12FA001-AC4F-418D-AE19-62706E023703}">
                              <ahyp:hlinkClr xmlns:ahyp="http://schemas.microsoft.com/office/drawing/2018/hyperlinkcolor" val="tx"/>
                            </a:ext>
                          </a:extLst>
                        </a:hlinkClick>
                      </a:endParaRPr>
                    </a:p>
                  </a:txBody>
                  <a:tcPr anchor="ctr">
                    <a:lnL w="63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lvl="0">
                        <a:buNone/>
                      </a:pPr>
                      <a:r>
                        <a:rPr lang="en-US" sz="1200" noProof="0">
                          <a:solidFill>
                            <a:sysClr val="windowText" lastClr="000000"/>
                          </a:solidFill>
                          <a:latin typeface="+mn-lt"/>
                          <a:cs typeface="Leelawadee"/>
                        </a:rPr>
                        <a:t>Dunkin’ Donuts</a:t>
                      </a:r>
                      <a:endParaRPr lang="en-US" sz="1200" noProof="0">
                        <a:latin typeface="+mn-lt"/>
                      </a:endParaRPr>
                    </a:p>
                  </a:txBody>
                  <a:tcPr anchor="ctr">
                    <a:lnL w="190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lvl="0" algn="ctr">
                        <a:buNone/>
                      </a:pPr>
                      <a:r>
                        <a:rPr lang="en-US" sz="1200" noProof="0">
                          <a:solidFill>
                            <a:srgbClr val="2B660F"/>
                          </a:solidFill>
                          <a:latin typeface="+mn-lt"/>
                          <a:hlinkClick r:id="rId31" action="ppaction://hlinksldjump">
                            <a:extLst>
                              <a:ext uri="{A12FA001-AC4F-418D-AE19-62706E023703}">
                                <ahyp:hlinkClr xmlns:ahyp="http://schemas.microsoft.com/office/drawing/2018/hyperlinkcolor" val="tx"/>
                              </a:ext>
                            </a:extLst>
                          </a:hlinkClick>
                        </a:rPr>
                        <a:t>Pg 149-150</a:t>
                      </a:r>
                      <a:endParaRPr lang="en-US" sz="1200" noProof="0">
                        <a:solidFill>
                          <a:srgbClr val="2B660F"/>
                        </a:solidFill>
                        <a:latin typeface="+mn-lt"/>
                        <a:hlinkClick r:id="rId32" action="ppaction://hlinksldjump">
                          <a:extLst>
                            <a:ext uri="{A12FA001-AC4F-418D-AE19-62706E023703}">
                              <ahyp:hlinkClr xmlns:ahyp="http://schemas.microsoft.com/office/drawing/2018/hyperlinkcolor" val="tx"/>
                            </a:ext>
                          </a:extLst>
                        </a:hlinkClick>
                      </a:endParaRPr>
                    </a:p>
                  </a:txBody>
                  <a:tcPr anchor="ctr">
                    <a:lnL w="63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lvl="0">
                        <a:buNone/>
                      </a:pPr>
                      <a:r>
                        <a:rPr lang="en-US" sz="1200" noProof="0">
                          <a:solidFill>
                            <a:sysClr val="windowText" lastClr="000000"/>
                          </a:solidFill>
                          <a:latin typeface="+mn-lt"/>
                          <a:cs typeface="Leelawadee"/>
                        </a:rPr>
                        <a:t>IHOP</a:t>
                      </a:r>
                      <a:endParaRPr lang="en-US" sz="1200" noProof="0">
                        <a:latin typeface="+mn-lt"/>
                      </a:endParaRPr>
                    </a:p>
                  </a:txBody>
                  <a:tcPr anchor="ctr">
                    <a:lnL w="190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kern="1200" noProof="0">
                          <a:solidFill>
                            <a:schemeClr val="accent3"/>
                          </a:solidFill>
                          <a:latin typeface="+mn-lt"/>
                          <a:ea typeface="+mn-ea"/>
                          <a:cs typeface="+mn-cs"/>
                          <a:hlinkClick r:id="rId33" action="ppaction://hlinksldjump">
                            <a:extLst>
                              <a:ext uri="{A12FA001-AC4F-418D-AE19-62706E023703}">
                                <ahyp:hlinkClr xmlns:ahyp="http://schemas.microsoft.com/office/drawing/2018/hyperlinkcolor" val="tx"/>
                              </a:ext>
                            </a:extLst>
                          </a:hlinkClick>
                        </a:rPr>
                        <a:t>Pg 205-210</a:t>
                      </a:r>
                      <a:endParaRPr lang="en-US" sz="1200" b="0" i="0" u="none" strike="noStrike" kern="1200" noProof="0">
                        <a:solidFill>
                          <a:schemeClr val="accent3"/>
                        </a:solidFill>
                        <a:latin typeface="+mn-lt"/>
                        <a:ea typeface="+mn-ea"/>
                        <a:cs typeface="+mn-cs"/>
                        <a:hlinkClick r:id="rId12" action="ppaction://hlinksldjump">
                          <a:extLst>
                            <a:ext uri="{A12FA001-AC4F-418D-AE19-62706E023703}">
                              <ahyp:hlinkClr xmlns:ahyp="http://schemas.microsoft.com/office/drawing/2018/hyperlinkcolor" val="tx"/>
                            </a:ext>
                          </a:extLst>
                        </a:hlinkClick>
                      </a:endParaRPr>
                    </a:p>
                  </a:txBody>
                  <a:tcPr anchor="ctr">
                    <a:lnL w="6350" cap="flat" cmpd="sng" algn="ctr">
                      <a:solidFill>
                        <a:schemeClr val="bg1">
                          <a:lumMod val="8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74378386"/>
                  </a:ext>
                </a:extLst>
              </a:tr>
              <a:tr h="331255">
                <a:tc>
                  <a:txBody>
                    <a:bodyPr/>
                    <a:lstStyle/>
                    <a:p>
                      <a:pPr lvl="0">
                        <a:buNone/>
                      </a:pPr>
                      <a:r>
                        <a:rPr lang="en-US" sz="1200" noProof="0">
                          <a:solidFill>
                            <a:sysClr val="windowText" lastClr="000000"/>
                          </a:solidFill>
                          <a:latin typeface="+mn-lt"/>
                          <a:cs typeface="Leelawadee"/>
                        </a:rPr>
                        <a:t>Amazon</a:t>
                      </a:r>
                      <a:endParaRPr lang="en-US" sz="1200">
                        <a:latin typeface="+mn-lt"/>
                      </a:endParaRPr>
                    </a:p>
                  </a:txBody>
                  <a:tcPr anchor="ctr">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lvl="0" indent="0" algn="ctr">
                        <a:lnSpc>
                          <a:spcPct val="100000"/>
                        </a:lnSpc>
                        <a:buNone/>
                      </a:pPr>
                      <a:r>
                        <a:rPr lang="en-US" sz="1200" b="0" i="0" u="none" strike="noStrike" baseline="0" noProof="0">
                          <a:solidFill>
                            <a:schemeClr val="accent3"/>
                          </a:solidFill>
                          <a:latin typeface="+mn-lt"/>
                          <a:hlinkClick r:id="rId34" action="ppaction://hlinksldjump">
                            <a:extLst>
                              <a:ext uri="{A12FA001-AC4F-418D-AE19-62706E023703}">
                                <ahyp:hlinkClr xmlns:ahyp="http://schemas.microsoft.com/office/drawing/2018/hyperlinkcolor" val="tx"/>
                              </a:ext>
                            </a:extLst>
                          </a:hlinkClick>
                        </a:rPr>
                        <a:t>Pg 30-33</a:t>
                      </a:r>
                    </a:p>
                  </a:txBody>
                  <a:tcPr anchor="ctr">
                    <a:lnL w="63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lvl="0">
                        <a:buNone/>
                      </a:pPr>
                      <a:r>
                        <a:rPr lang="en-US" sz="1200" noProof="0">
                          <a:solidFill>
                            <a:sysClr val="windowText" lastClr="000000"/>
                          </a:solidFill>
                          <a:latin typeface="+mn-lt"/>
                          <a:cs typeface="Leelawadee"/>
                        </a:rPr>
                        <a:t>Carnival</a:t>
                      </a:r>
                      <a:endParaRPr lang="en-US" sz="1200" noProof="0">
                        <a:latin typeface="+mn-lt"/>
                      </a:endParaRPr>
                    </a:p>
                  </a:txBody>
                  <a:tcPr anchor="ctr">
                    <a:lnL w="190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lvl="0" indent="0" algn="ctr">
                        <a:lnSpc>
                          <a:spcPct val="100000"/>
                        </a:lnSpc>
                        <a:buNone/>
                      </a:pPr>
                      <a:r>
                        <a:rPr lang="en-US" sz="1200" noProof="0">
                          <a:solidFill>
                            <a:srgbClr val="2B660F"/>
                          </a:solidFill>
                          <a:latin typeface="+mn-lt"/>
                          <a:hlinkClick r:id="rId35" action="ppaction://hlinksldjump">
                            <a:extLst>
                              <a:ext uri="{A12FA001-AC4F-418D-AE19-62706E023703}">
                                <ahyp:hlinkClr xmlns:ahyp="http://schemas.microsoft.com/office/drawing/2018/hyperlinkcolor" val="tx"/>
                              </a:ext>
                            </a:extLst>
                          </a:hlinkClick>
                        </a:rPr>
                        <a:t>Pg 88-93</a:t>
                      </a:r>
                      <a:endParaRPr lang="en-US" sz="1200" noProof="0">
                        <a:solidFill>
                          <a:srgbClr val="2B660F"/>
                        </a:solidFill>
                        <a:latin typeface="+mn-lt"/>
                        <a:hlinkClick r:id="rId24" action="ppaction://hlinksldjump">
                          <a:extLst>
                            <a:ext uri="{A12FA001-AC4F-418D-AE19-62706E023703}">
                              <ahyp:hlinkClr xmlns:ahyp="http://schemas.microsoft.com/office/drawing/2018/hyperlinkcolor" val="tx"/>
                            </a:ext>
                          </a:extLst>
                        </a:hlinkClick>
                      </a:endParaRPr>
                    </a:p>
                  </a:txBody>
                  <a:tcPr anchor="ctr">
                    <a:lnL w="63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lvl="0">
                        <a:buNone/>
                      </a:pPr>
                      <a:r>
                        <a:rPr lang="en-US" sz="1200" noProof="0">
                          <a:solidFill>
                            <a:sysClr val="windowText" lastClr="000000"/>
                          </a:solidFill>
                          <a:latin typeface="+mn-lt"/>
                          <a:cs typeface="Leelawadee"/>
                        </a:rPr>
                        <a:t>EG Group</a:t>
                      </a:r>
                      <a:endParaRPr lang="en-US" sz="1200" noProof="0">
                        <a:latin typeface="+mn-lt"/>
                      </a:endParaRPr>
                    </a:p>
                  </a:txBody>
                  <a:tcPr anchor="ctr">
                    <a:lnL w="190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lvl="0" algn="ctr">
                        <a:lnSpc>
                          <a:spcPct val="100000"/>
                        </a:lnSpc>
                        <a:spcBef>
                          <a:spcPts val="0"/>
                        </a:spcBef>
                        <a:spcAft>
                          <a:spcPts val="0"/>
                        </a:spcAft>
                        <a:buNone/>
                      </a:pPr>
                      <a:r>
                        <a:rPr lang="en-US" sz="1200" b="0" i="0" u="none" strike="noStrike" noProof="0">
                          <a:solidFill>
                            <a:srgbClr val="2B660F"/>
                          </a:solidFill>
                          <a:latin typeface="+mn-lt"/>
                          <a:hlinkClick r:id="rId36" action="ppaction://hlinksldjump">
                            <a:extLst>
                              <a:ext uri="{A12FA001-AC4F-418D-AE19-62706E023703}">
                                <ahyp:hlinkClr xmlns:ahyp="http://schemas.microsoft.com/office/drawing/2018/hyperlinkcolor" val="tx"/>
                              </a:ext>
                            </a:extLst>
                          </a:hlinkClick>
                        </a:rPr>
                        <a:t>Pg 151-154</a:t>
                      </a:r>
                      <a:endParaRPr lang="en-US" sz="1200" b="0" i="0" u="none" strike="noStrike" noProof="0">
                        <a:solidFill>
                          <a:srgbClr val="2B660F"/>
                        </a:solidFill>
                        <a:latin typeface="+mn-lt"/>
                        <a:hlinkClick r:id="rId10" action="ppaction://hlinksldjump">
                          <a:extLst>
                            <a:ext uri="{A12FA001-AC4F-418D-AE19-62706E023703}">
                              <ahyp:hlinkClr xmlns:ahyp="http://schemas.microsoft.com/office/drawing/2018/hyperlinkcolor" val="tx"/>
                            </a:ext>
                          </a:extLst>
                        </a:hlinkClick>
                      </a:endParaRPr>
                    </a:p>
                  </a:txBody>
                  <a:tcPr anchor="ctr">
                    <a:lnL w="63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lvl="0">
                        <a:buNone/>
                      </a:pPr>
                      <a:r>
                        <a:rPr lang="en-US" sz="1200" noProof="0">
                          <a:solidFill>
                            <a:sysClr val="windowText" lastClr="000000"/>
                          </a:solidFill>
                          <a:latin typeface="+mn-lt"/>
                          <a:cs typeface="Leelawadee"/>
                        </a:rPr>
                        <a:t>Inspire Brands</a:t>
                      </a:r>
                      <a:endParaRPr lang="en-US" sz="1200">
                        <a:latin typeface="+mn-lt"/>
                      </a:endParaRPr>
                    </a:p>
                  </a:txBody>
                  <a:tcPr anchor="ctr">
                    <a:lnL w="190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kern="1200" noProof="0">
                          <a:solidFill>
                            <a:schemeClr val="accent3"/>
                          </a:solidFill>
                          <a:latin typeface="+mn-lt"/>
                          <a:ea typeface="+mn-ea"/>
                          <a:cs typeface="+mn-cs"/>
                          <a:hlinkClick r:id="rId37" action="ppaction://hlinksldjump">
                            <a:extLst>
                              <a:ext uri="{A12FA001-AC4F-418D-AE19-62706E023703}">
                                <ahyp:hlinkClr xmlns:ahyp="http://schemas.microsoft.com/office/drawing/2018/hyperlinkcolor" val="tx"/>
                              </a:ext>
                            </a:extLst>
                          </a:hlinkClick>
                        </a:rPr>
                        <a:t>Pg 211-214</a:t>
                      </a:r>
                      <a:endParaRPr lang="en-US" sz="1200" b="0" i="0" u="none" strike="noStrike" kern="1200" noProof="0">
                        <a:solidFill>
                          <a:schemeClr val="accent3"/>
                        </a:solidFill>
                        <a:latin typeface="+mn-lt"/>
                        <a:ea typeface="+mn-ea"/>
                        <a:cs typeface="+mn-cs"/>
                        <a:hlinkClick r:id="rId12" action="ppaction://hlinksldjump">
                          <a:extLst>
                            <a:ext uri="{A12FA001-AC4F-418D-AE19-62706E023703}">
                              <ahyp:hlinkClr xmlns:ahyp="http://schemas.microsoft.com/office/drawing/2018/hyperlinkcolor" val="tx"/>
                            </a:ext>
                          </a:extLst>
                        </a:hlinkClick>
                      </a:endParaRPr>
                    </a:p>
                  </a:txBody>
                  <a:tcPr anchor="ctr">
                    <a:lnL w="6350" cap="flat" cmpd="sng" algn="ctr">
                      <a:solidFill>
                        <a:schemeClr val="bg1">
                          <a:lumMod val="8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82866118"/>
                  </a:ext>
                </a:extLst>
              </a:tr>
              <a:tr h="331255">
                <a:tc>
                  <a:txBody>
                    <a:bodyPr/>
                    <a:lstStyle/>
                    <a:p>
                      <a:pPr lvl="0">
                        <a:buNone/>
                      </a:pPr>
                      <a:r>
                        <a:rPr lang="en-US" sz="1200" noProof="0">
                          <a:solidFill>
                            <a:sysClr val="windowText" lastClr="000000"/>
                          </a:solidFill>
                          <a:latin typeface="+mn-lt"/>
                          <a:cs typeface="Leelawadee"/>
                        </a:rPr>
                        <a:t>American Airlines</a:t>
                      </a:r>
                      <a:endParaRPr lang="en-US" sz="1200">
                        <a:latin typeface="+mn-lt"/>
                      </a:endParaRPr>
                    </a:p>
                  </a:txBody>
                  <a:tcPr anchor="ctr">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lvl="0" algn="ctr">
                        <a:buNone/>
                      </a:pPr>
                      <a:r>
                        <a:rPr lang="en-US" sz="1200" noProof="0">
                          <a:solidFill>
                            <a:schemeClr val="accent3"/>
                          </a:solidFill>
                          <a:latin typeface="+mn-lt"/>
                          <a:hlinkClick r:id="rId38" action="ppaction://hlinksldjump">
                            <a:extLst>
                              <a:ext uri="{A12FA001-AC4F-418D-AE19-62706E023703}">
                                <ahyp:hlinkClr xmlns:ahyp="http://schemas.microsoft.com/office/drawing/2018/hyperlinkcolor" val="tx"/>
                              </a:ext>
                            </a:extLst>
                          </a:hlinkClick>
                        </a:rPr>
                        <a:t>Pg 34-37</a:t>
                      </a:r>
                    </a:p>
                  </a:txBody>
                  <a:tcPr anchor="ctr">
                    <a:lnL w="63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lvl="0">
                        <a:buNone/>
                      </a:pPr>
                      <a:r>
                        <a:rPr lang="en-US" sz="1200" noProof="0">
                          <a:solidFill>
                            <a:sysClr val="windowText" lastClr="000000"/>
                          </a:solidFill>
                          <a:latin typeface="+mn-lt"/>
                          <a:cs typeface="Leelawadee"/>
                        </a:rPr>
                        <a:t>Ceasars Entertainment</a:t>
                      </a:r>
                      <a:endParaRPr lang="en-US" sz="1200">
                        <a:latin typeface="+mn-lt"/>
                      </a:endParaRPr>
                    </a:p>
                  </a:txBody>
                  <a:tcPr anchor="ctr">
                    <a:lnL w="190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lvl="0" algn="ctr">
                        <a:buNone/>
                      </a:pPr>
                      <a:r>
                        <a:rPr lang="en-US" sz="1200" noProof="0">
                          <a:solidFill>
                            <a:schemeClr val="accent3"/>
                          </a:solidFill>
                          <a:latin typeface="+mn-lt"/>
                          <a:hlinkClick r:id="rId39" action="ppaction://hlinksldjump">
                            <a:extLst>
                              <a:ext uri="{A12FA001-AC4F-418D-AE19-62706E023703}">
                                <ahyp:hlinkClr xmlns:ahyp="http://schemas.microsoft.com/office/drawing/2018/hyperlinkcolor" val="tx"/>
                              </a:ext>
                            </a:extLst>
                          </a:hlinkClick>
                        </a:rPr>
                        <a:t>Pg 94-97</a:t>
                      </a:r>
                      <a:endParaRPr lang="en-US" sz="1200" noProof="0">
                        <a:solidFill>
                          <a:schemeClr val="accent3"/>
                        </a:solidFill>
                        <a:latin typeface="+mn-lt"/>
                        <a:hlinkClick r:id="rId35" action="ppaction://hlinksldjump">
                          <a:extLst>
                            <a:ext uri="{A12FA001-AC4F-418D-AE19-62706E023703}">
                              <ahyp:hlinkClr xmlns:ahyp="http://schemas.microsoft.com/office/drawing/2018/hyperlinkcolor" val="tx"/>
                            </a:ext>
                          </a:extLst>
                        </a:hlinkClick>
                      </a:endParaRPr>
                    </a:p>
                  </a:txBody>
                  <a:tcPr anchor="ctr">
                    <a:lnL w="63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lvl="0">
                        <a:buNone/>
                      </a:pPr>
                      <a:r>
                        <a:rPr lang="en-US" sz="1200" noProof="0">
                          <a:solidFill>
                            <a:sysClr val="windowText" lastClr="000000"/>
                          </a:solidFill>
                          <a:latin typeface="+mn-lt"/>
                          <a:cs typeface="Leelawadee"/>
                        </a:rPr>
                        <a:t>Family Dollar</a:t>
                      </a:r>
                      <a:endParaRPr lang="en-US" sz="1200">
                        <a:latin typeface="+mn-lt"/>
                      </a:endParaRPr>
                    </a:p>
                  </a:txBody>
                  <a:tcPr anchor="ctr">
                    <a:lnL w="190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lvl="0" algn="ctr">
                        <a:lnSpc>
                          <a:spcPct val="100000"/>
                        </a:lnSpc>
                        <a:spcBef>
                          <a:spcPts val="0"/>
                        </a:spcBef>
                        <a:spcAft>
                          <a:spcPts val="0"/>
                        </a:spcAft>
                        <a:buNone/>
                      </a:pPr>
                      <a:r>
                        <a:rPr lang="en-US" sz="1200" b="0" i="0" u="none" strike="noStrike" noProof="0">
                          <a:solidFill>
                            <a:srgbClr val="2B660F"/>
                          </a:solidFill>
                          <a:latin typeface="+mn-lt"/>
                          <a:hlinkClick r:id="rId40" action="ppaction://hlinksldjump">
                            <a:extLst>
                              <a:ext uri="{A12FA001-AC4F-418D-AE19-62706E023703}">
                                <ahyp:hlinkClr xmlns:ahyp="http://schemas.microsoft.com/office/drawing/2018/hyperlinkcolor" val="tx"/>
                              </a:ext>
                            </a:extLst>
                          </a:hlinkClick>
                        </a:rPr>
                        <a:t>Pg 155-160</a:t>
                      </a:r>
                      <a:endParaRPr lang="en-US" sz="1200" b="0" i="0" u="none" strike="noStrike" noProof="0">
                        <a:solidFill>
                          <a:srgbClr val="2B660F"/>
                        </a:solidFill>
                        <a:latin typeface="+mn-lt"/>
                        <a:hlinkClick r:id="rId16" action="ppaction://hlinksldjump">
                          <a:extLst>
                            <a:ext uri="{A12FA001-AC4F-418D-AE19-62706E023703}">
                              <ahyp:hlinkClr xmlns:ahyp="http://schemas.microsoft.com/office/drawing/2018/hyperlinkcolor" val="tx"/>
                            </a:ext>
                          </a:extLst>
                        </a:hlinkClick>
                      </a:endParaRPr>
                    </a:p>
                  </a:txBody>
                  <a:tcPr anchor="ctr">
                    <a:lnL w="63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lvl="0">
                        <a:buNone/>
                      </a:pPr>
                      <a:r>
                        <a:rPr lang="en-US" sz="1200" noProof="0">
                          <a:solidFill>
                            <a:sysClr val="windowText" lastClr="000000"/>
                          </a:solidFill>
                          <a:latin typeface="+mn-lt"/>
                          <a:cs typeface="Leelawadee"/>
                        </a:rPr>
                        <a:t>Jack in the Box</a:t>
                      </a:r>
                      <a:endParaRPr lang="en-US" sz="1200">
                        <a:latin typeface="+mn-lt"/>
                      </a:endParaRPr>
                    </a:p>
                  </a:txBody>
                  <a:tcPr anchor="ctr">
                    <a:lnL w="190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kern="1200" noProof="0">
                          <a:solidFill>
                            <a:schemeClr val="accent3"/>
                          </a:solidFill>
                          <a:latin typeface="+mn-lt"/>
                          <a:ea typeface="+mn-ea"/>
                          <a:cs typeface="+mn-cs"/>
                          <a:hlinkClick r:id="rId41" action="ppaction://hlinksldjump">
                            <a:extLst>
                              <a:ext uri="{A12FA001-AC4F-418D-AE19-62706E023703}">
                                <ahyp:hlinkClr xmlns:ahyp="http://schemas.microsoft.com/office/drawing/2018/hyperlinkcolor" val="tx"/>
                              </a:ext>
                            </a:extLst>
                          </a:hlinkClick>
                        </a:rPr>
                        <a:t>Pg 215-218</a:t>
                      </a:r>
                      <a:endParaRPr lang="en-US" sz="1200" b="0" i="0" u="none" strike="noStrike" kern="1200" noProof="0">
                        <a:solidFill>
                          <a:schemeClr val="accent3"/>
                        </a:solidFill>
                        <a:latin typeface="+mn-lt"/>
                        <a:ea typeface="+mn-ea"/>
                        <a:cs typeface="+mn-cs"/>
                        <a:hlinkClick r:id="rId12" action="ppaction://hlinksldjump">
                          <a:extLst>
                            <a:ext uri="{A12FA001-AC4F-418D-AE19-62706E023703}">
                              <ahyp:hlinkClr xmlns:ahyp="http://schemas.microsoft.com/office/drawing/2018/hyperlinkcolor" val="tx"/>
                            </a:ext>
                          </a:extLst>
                        </a:hlinkClick>
                      </a:endParaRPr>
                    </a:p>
                  </a:txBody>
                  <a:tcPr anchor="ctr">
                    <a:lnL w="6350" cap="flat" cmpd="sng" algn="ctr">
                      <a:solidFill>
                        <a:schemeClr val="bg1">
                          <a:lumMod val="8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367396081"/>
                  </a:ext>
                </a:extLst>
              </a:tr>
              <a:tr h="331255">
                <a:tc>
                  <a:txBody>
                    <a:bodyPr/>
                    <a:lstStyle/>
                    <a:p>
                      <a:pPr lvl="0">
                        <a:buNone/>
                      </a:pPr>
                      <a:r>
                        <a:rPr lang="en-US" sz="1200" noProof="0">
                          <a:solidFill>
                            <a:sysClr val="windowText" lastClr="000000"/>
                          </a:solidFill>
                          <a:latin typeface="+mn-lt"/>
                          <a:cs typeface="Leelawadee"/>
                        </a:rPr>
                        <a:t>American Food &amp; Vending</a:t>
                      </a:r>
                      <a:endParaRPr lang="en-US" sz="1200" noProof="0">
                        <a:latin typeface="+mn-lt"/>
                      </a:endParaRPr>
                    </a:p>
                  </a:txBody>
                  <a:tcPr anchor="ctr">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lvl="0" algn="ctr">
                        <a:lnSpc>
                          <a:spcPct val="100000"/>
                        </a:lnSpc>
                        <a:spcBef>
                          <a:spcPts val="0"/>
                        </a:spcBef>
                        <a:spcAft>
                          <a:spcPts val="0"/>
                        </a:spcAft>
                        <a:buNone/>
                      </a:pPr>
                      <a:r>
                        <a:rPr lang="en-US" sz="1200" b="0" i="0" u="none" strike="noStrike" noProof="0">
                          <a:solidFill>
                            <a:schemeClr val="accent3"/>
                          </a:solidFill>
                          <a:latin typeface="+mn-lt"/>
                          <a:hlinkClick r:id="rId42" action="ppaction://hlinksldjump">
                            <a:extLst>
                              <a:ext uri="{A12FA001-AC4F-418D-AE19-62706E023703}">
                                <ahyp:hlinkClr xmlns:ahyp="http://schemas.microsoft.com/office/drawing/2018/hyperlinkcolor" val="tx"/>
                              </a:ext>
                            </a:extLst>
                          </a:hlinkClick>
                        </a:rPr>
                        <a:t>Pg 38-41</a:t>
                      </a:r>
                      <a:endParaRPr lang="en-US" sz="1200" b="0" i="0" u="none" strike="noStrike" noProof="0">
                        <a:solidFill>
                          <a:schemeClr val="accent3"/>
                        </a:solidFill>
                        <a:latin typeface="+mn-lt"/>
                        <a:hlinkClick r:id="rId43" action="ppaction://hlinksldjump">
                          <a:extLst>
                            <a:ext uri="{A12FA001-AC4F-418D-AE19-62706E023703}">
                              <ahyp:hlinkClr xmlns:ahyp="http://schemas.microsoft.com/office/drawing/2018/hyperlinkcolor" val="tx"/>
                            </a:ext>
                          </a:extLst>
                        </a:hlinkClick>
                      </a:endParaRPr>
                    </a:p>
                  </a:txBody>
                  <a:tcPr anchor="ctr">
                    <a:lnL w="63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lvl="0">
                        <a:buNone/>
                      </a:pPr>
                      <a:r>
                        <a:rPr lang="en-US" sz="1200" noProof="0">
                          <a:solidFill>
                            <a:sysClr val="windowText" lastClr="000000"/>
                          </a:solidFill>
                          <a:latin typeface="+mn-lt"/>
                          <a:cs typeface="Leelawadee"/>
                        </a:rPr>
                        <a:t>Chevron</a:t>
                      </a:r>
                      <a:endParaRPr lang="en-US" sz="1200" noProof="0">
                        <a:latin typeface="+mn-lt"/>
                      </a:endParaRPr>
                    </a:p>
                  </a:txBody>
                  <a:tcPr anchor="ctr">
                    <a:lnL w="190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lvl="0" algn="ctr">
                        <a:lnSpc>
                          <a:spcPct val="100000"/>
                        </a:lnSpc>
                        <a:spcBef>
                          <a:spcPts val="0"/>
                        </a:spcBef>
                        <a:spcAft>
                          <a:spcPts val="0"/>
                        </a:spcAft>
                        <a:buNone/>
                      </a:pPr>
                      <a:r>
                        <a:rPr lang="en-US" sz="1200" b="0" i="0" u="none" strike="noStrike" noProof="0">
                          <a:solidFill>
                            <a:srgbClr val="2B660F"/>
                          </a:solidFill>
                          <a:latin typeface="+mn-lt"/>
                          <a:hlinkClick r:id="rId44" action="ppaction://hlinksldjump">
                            <a:extLst>
                              <a:ext uri="{A12FA001-AC4F-418D-AE19-62706E023703}">
                                <ahyp:hlinkClr xmlns:ahyp="http://schemas.microsoft.com/office/drawing/2018/hyperlinkcolor" val="tx"/>
                              </a:ext>
                            </a:extLst>
                          </a:hlinkClick>
                        </a:rPr>
                        <a:t>Pg 98-101</a:t>
                      </a:r>
                      <a:endParaRPr lang="en-US" sz="1200" b="0" i="0" u="none" strike="noStrike" noProof="0">
                        <a:solidFill>
                          <a:srgbClr val="2B660F"/>
                        </a:solidFill>
                        <a:latin typeface="+mn-lt"/>
                        <a:hlinkClick r:id="rId45" action="ppaction://hlinksldjump">
                          <a:extLst>
                            <a:ext uri="{A12FA001-AC4F-418D-AE19-62706E023703}">
                              <ahyp:hlinkClr xmlns:ahyp="http://schemas.microsoft.com/office/drawing/2018/hyperlinkcolor" val="tx"/>
                            </a:ext>
                          </a:extLst>
                        </a:hlinkClick>
                      </a:endParaRPr>
                    </a:p>
                  </a:txBody>
                  <a:tcPr anchor="ctr">
                    <a:lnL w="63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lvl="0">
                        <a:buNone/>
                      </a:pPr>
                      <a:r>
                        <a:rPr lang="en-US" sz="1200" noProof="0" dirty="0">
                          <a:latin typeface="+mn-lt"/>
                        </a:rPr>
                        <a:t>FAMU Florida A&amp;M</a:t>
                      </a:r>
                    </a:p>
                  </a:txBody>
                  <a:tcPr anchor="ctr">
                    <a:lnL w="190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noProof="0">
                          <a:solidFill>
                            <a:srgbClr val="2B660F"/>
                          </a:solidFill>
                          <a:latin typeface="+mn-lt"/>
                          <a:hlinkClick r:id="rId46" action="ppaction://hlinksldjump">
                            <a:extLst>
                              <a:ext uri="{A12FA001-AC4F-418D-AE19-62706E023703}">
                                <ahyp:hlinkClr xmlns:ahyp="http://schemas.microsoft.com/office/drawing/2018/hyperlinkcolor" val="tx"/>
                              </a:ext>
                            </a:extLst>
                          </a:hlinkClick>
                        </a:rPr>
                        <a:t>Pg 161-164</a:t>
                      </a:r>
                      <a:endParaRPr lang="en-US" sz="1200" noProof="0">
                        <a:solidFill>
                          <a:srgbClr val="2B660F"/>
                        </a:solidFill>
                        <a:latin typeface="+mn-lt"/>
                      </a:endParaRPr>
                    </a:p>
                  </a:txBody>
                  <a:tcPr anchor="ctr">
                    <a:lnL w="63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lvl="0">
                        <a:buNone/>
                      </a:pPr>
                      <a:r>
                        <a:rPr lang="en-US" sz="1200" noProof="0">
                          <a:solidFill>
                            <a:sysClr val="windowText" lastClr="000000"/>
                          </a:solidFill>
                          <a:latin typeface="+mn-lt"/>
                          <a:cs typeface="Leelawadee"/>
                        </a:rPr>
                        <a:t>Jacksons</a:t>
                      </a:r>
                      <a:endParaRPr lang="en-US" sz="1200" noProof="0">
                        <a:latin typeface="+mn-lt"/>
                      </a:endParaRPr>
                    </a:p>
                  </a:txBody>
                  <a:tcPr anchor="ctr">
                    <a:lnL w="190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kern="1200" noProof="0">
                          <a:solidFill>
                            <a:schemeClr val="accent3"/>
                          </a:solidFill>
                          <a:latin typeface="+mn-lt"/>
                          <a:ea typeface="+mn-ea"/>
                          <a:cs typeface="+mn-cs"/>
                          <a:hlinkClick r:id="rId47" action="ppaction://hlinksldjump">
                            <a:extLst>
                              <a:ext uri="{A12FA001-AC4F-418D-AE19-62706E023703}">
                                <ahyp:hlinkClr xmlns:ahyp="http://schemas.microsoft.com/office/drawing/2018/hyperlinkcolor" val="tx"/>
                              </a:ext>
                            </a:extLst>
                          </a:hlinkClick>
                        </a:rPr>
                        <a:t>Pg 219-220</a:t>
                      </a:r>
                      <a:endParaRPr lang="en-US" sz="1200" b="0" i="0" u="none" strike="noStrike" kern="1200" noProof="0">
                        <a:solidFill>
                          <a:schemeClr val="accent3"/>
                        </a:solidFill>
                        <a:latin typeface="+mn-lt"/>
                        <a:ea typeface="+mn-ea"/>
                        <a:cs typeface="+mn-cs"/>
                        <a:hlinkClick r:id="rId12" action="ppaction://hlinksldjump">
                          <a:extLst>
                            <a:ext uri="{A12FA001-AC4F-418D-AE19-62706E023703}">
                              <ahyp:hlinkClr xmlns:ahyp="http://schemas.microsoft.com/office/drawing/2018/hyperlinkcolor" val="tx"/>
                            </a:ext>
                          </a:extLst>
                        </a:hlinkClick>
                      </a:endParaRPr>
                    </a:p>
                  </a:txBody>
                  <a:tcPr anchor="ctr">
                    <a:lnL w="6350" cap="flat" cmpd="sng" algn="ctr">
                      <a:solidFill>
                        <a:schemeClr val="bg1">
                          <a:lumMod val="8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550354504"/>
                  </a:ext>
                </a:extLst>
              </a:tr>
              <a:tr h="331255">
                <a:tc>
                  <a:txBody>
                    <a:bodyPr/>
                    <a:lstStyle/>
                    <a:p>
                      <a:pPr lvl="0">
                        <a:buNone/>
                      </a:pPr>
                      <a:r>
                        <a:rPr lang="en-US" sz="1200" noProof="0">
                          <a:solidFill>
                            <a:sysClr val="windowText" lastClr="000000"/>
                          </a:solidFill>
                          <a:latin typeface="+mn-lt"/>
                          <a:cs typeface="Leelawadee"/>
                        </a:rPr>
                        <a:t>AMPM</a:t>
                      </a:r>
                      <a:endParaRPr lang="en-US" sz="1200" noProof="0">
                        <a:latin typeface="+mn-lt"/>
                      </a:endParaRPr>
                    </a:p>
                  </a:txBody>
                  <a:tcPr anchor="ctr">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lvl="0" algn="ctr">
                        <a:lnSpc>
                          <a:spcPct val="100000"/>
                        </a:lnSpc>
                        <a:spcBef>
                          <a:spcPts val="0"/>
                        </a:spcBef>
                        <a:spcAft>
                          <a:spcPts val="0"/>
                        </a:spcAft>
                        <a:buNone/>
                      </a:pPr>
                      <a:r>
                        <a:rPr lang="en-US" sz="1200" b="0" i="0" u="none" strike="noStrike" noProof="0">
                          <a:solidFill>
                            <a:schemeClr val="accent3"/>
                          </a:solidFill>
                          <a:latin typeface="+mn-lt"/>
                          <a:hlinkClick r:id="rId48" action="ppaction://hlinksldjump">
                            <a:extLst>
                              <a:ext uri="{A12FA001-AC4F-418D-AE19-62706E023703}">
                                <ahyp:hlinkClr xmlns:ahyp="http://schemas.microsoft.com/office/drawing/2018/hyperlinkcolor" val="tx"/>
                              </a:ext>
                            </a:extLst>
                          </a:hlinkClick>
                        </a:rPr>
                        <a:t>Pg 42-44</a:t>
                      </a:r>
                      <a:endParaRPr lang="en-US" sz="1200" b="0" i="0" u="none" strike="noStrike" noProof="0">
                        <a:solidFill>
                          <a:schemeClr val="accent3"/>
                        </a:solidFill>
                        <a:latin typeface="+mn-lt"/>
                        <a:hlinkClick r:id="rId49" action="ppaction://hlinksldjump">
                          <a:extLst>
                            <a:ext uri="{A12FA001-AC4F-418D-AE19-62706E023703}">
                              <ahyp:hlinkClr xmlns:ahyp="http://schemas.microsoft.com/office/drawing/2018/hyperlinkcolor" val="tx"/>
                            </a:ext>
                          </a:extLst>
                        </a:hlinkClick>
                      </a:endParaRPr>
                    </a:p>
                  </a:txBody>
                  <a:tcPr anchor="ctr">
                    <a:lnL w="63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lvl="0">
                        <a:buNone/>
                      </a:pPr>
                      <a:r>
                        <a:rPr lang="en-US" sz="1200" noProof="0">
                          <a:solidFill>
                            <a:sysClr val="windowText" lastClr="000000"/>
                          </a:solidFill>
                          <a:latin typeface="+mn-lt"/>
                          <a:cs typeface="Leelawadee"/>
                        </a:rPr>
                        <a:t>Compass Group</a:t>
                      </a:r>
                      <a:endParaRPr lang="en-US" sz="1200">
                        <a:latin typeface="+mn-lt"/>
                      </a:endParaRPr>
                    </a:p>
                  </a:txBody>
                  <a:tcPr anchor="ctr">
                    <a:lnL w="190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lvl="0" algn="ctr">
                        <a:lnSpc>
                          <a:spcPct val="100000"/>
                        </a:lnSpc>
                        <a:spcBef>
                          <a:spcPts val="0"/>
                        </a:spcBef>
                        <a:spcAft>
                          <a:spcPts val="0"/>
                        </a:spcAft>
                        <a:buNone/>
                      </a:pPr>
                      <a:r>
                        <a:rPr lang="en-US" sz="1200" b="0" i="0" u="none" strike="noStrike" noProof="0">
                          <a:solidFill>
                            <a:srgbClr val="2B660F"/>
                          </a:solidFill>
                          <a:latin typeface="+mn-lt"/>
                          <a:hlinkClick r:id="rId50" action="ppaction://hlinksldjump">
                            <a:extLst>
                              <a:ext uri="{A12FA001-AC4F-418D-AE19-62706E023703}">
                                <ahyp:hlinkClr xmlns:ahyp="http://schemas.microsoft.com/office/drawing/2018/hyperlinkcolor" val="tx"/>
                              </a:ext>
                            </a:extLst>
                          </a:hlinkClick>
                        </a:rPr>
                        <a:t>Pg 102-106</a:t>
                      </a:r>
                      <a:endParaRPr lang="en-US" sz="1200" b="0" i="0" u="none" strike="noStrike" noProof="0">
                        <a:solidFill>
                          <a:srgbClr val="2B660F"/>
                        </a:solidFill>
                        <a:latin typeface="+mn-lt"/>
                        <a:hlinkClick r:id="rId51" action="ppaction://hlinksldjump">
                          <a:extLst>
                            <a:ext uri="{A12FA001-AC4F-418D-AE19-62706E023703}">
                              <ahyp:hlinkClr xmlns:ahyp="http://schemas.microsoft.com/office/drawing/2018/hyperlinkcolor" val="tx"/>
                            </a:ext>
                          </a:extLst>
                        </a:hlinkClick>
                      </a:endParaRPr>
                    </a:p>
                  </a:txBody>
                  <a:tcPr anchor="ctr">
                    <a:lnL w="63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lvl="0">
                        <a:buNone/>
                      </a:pPr>
                      <a:r>
                        <a:rPr lang="en-US" sz="1200" noProof="0">
                          <a:solidFill>
                            <a:sysClr val="windowText" lastClr="000000"/>
                          </a:solidFill>
                          <a:latin typeface="+mn-lt"/>
                          <a:cs typeface="Leelawadee"/>
                        </a:rPr>
                        <a:t>Fat Brands</a:t>
                      </a:r>
                      <a:endParaRPr lang="en-US" sz="1200" noProof="0">
                        <a:latin typeface="+mn-lt"/>
                      </a:endParaRPr>
                    </a:p>
                  </a:txBody>
                  <a:tcPr anchor="ctr">
                    <a:lnL w="190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noProof="0">
                          <a:solidFill>
                            <a:srgbClr val="2B660F"/>
                          </a:solidFill>
                          <a:latin typeface="+mn-lt"/>
                          <a:hlinkClick r:id="rId52" action="ppaction://hlinksldjump">
                            <a:extLst>
                              <a:ext uri="{A12FA001-AC4F-418D-AE19-62706E023703}">
                                <ahyp:hlinkClr xmlns:ahyp="http://schemas.microsoft.com/office/drawing/2018/hyperlinkcolor" val="tx"/>
                              </a:ext>
                            </a:extLst>
                          </a:hlinkClick>
                        </a:rPr>
                        <a:t>Pg 165-167</a:t>
                      </a:r>
                      <a:endParaRPr lang="en-US" sz="1200" noProof="0">
                        <a:solidFill>
                          <a:srgbClr val="2B660F"/>
                        </a:solidFill>
                        <a:latin typeface="+mn-lt"/>
                      </a:endParaRPr>
                    </a:p>
                  </a:txBody>
                  <a:tcPr anchor="ctr">
                    <a:lnL w="63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lvl="0">
                        <a:buNone/>
                      </a:pPr>
                      <a:r>
                        <a:rPr lang="en-US" sz="1200" noProof="0">
                          <a:solidFill>
                            <a:sysClr val="windowText" lastClr="000000"/>
                          </a:solidFill>
                          <a:latin typeface="+mn-lt"/>
                          <a:cs typeface="Leelawadee"/>
                        </a:rPr>
                        <a:t>Jersey Mike's</a:t>
                      </a:r>
                      <a:endParaRPr lang="en-US" sz="1200">
                        <a:latin typeface="+mn-lt"/>
                      </a:endParaRPr>
                    </a:p>
                  </a:txBody>
                  <a:tcPr anchor="ctr">
                    <a:lnL w="190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kern="1200" noProof="0">
                          <a:solidFill>
                            <a:schemeClr val="accent3"/>
                          </a:solidFill>
                          <a:latin typeface="+mn-lt"/>
                          <a:ea typeface="+mn-ea"/>
                          <a:cs typeface="+mn-cs"/>
                          <a:hlinkClick r:id="rId53" action="ppaction://hlinksldjump">
                            <a:extLst>
                              <a:ext uri="{A12FA001-AC4F-418D-AE19-62706E023703}">
                                <ahyp:hlinkClr xmlns:ahyp="http://schemas.microsoft.com/office/drawing/2018/hyperlinkcolor" val="tx"/>
                              </a:ext>
                            </a:extLst>
                          </a:hlinkClick>
                        </a:rPr>
                        <a:t>Pg 221-223</a:t>
                      </a:r>
                      <a:endParaRPr lang="en-US" sz="1200" b="0" i="0" u="none" strike="noStrike" kern="1200" noProof="0">
                        <a:solidFill>
                          <a:schemeClr val="accent3"/>
                        </a:solidFill>
                        <a:latin typeface="+mn-lt"/>
                        <a:ea typeface="+mn-ea"/>
                        <a:cs typeface="+mn-cs"/>
                        <a:hlinkClick r:id="rId12" action="ppaction://hlinksldjump">
                          <a:extLst>
                            <a:ext uri="{A12FA001-AC4F-418D-AE19-62706E023703}">
                              <ahyp:hlinkClr xmlns:ahyp="http://schemas.microsoft.com/office/drawing/2018/hyperlinkcolor" val="tx"/>
                            </a:ext>
                          </a:extLst>
                        </a:hlinkClick>
                      </a:endParaRPr>
                    </a:p>
                  </a:txBody>
                  <a:tcPr anchor="ctr">
                    <a:lnL w="6350" cap="flat" cmpd="sng" algn="ctr">
                      <a:solidFill>
                        <a:schemeClr val="bg1">
                          <a:lumMod val="8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94220851"/>
                  </a:ext>
                </a:extLst>
              </a:tr>
              <a:tr h="331255">
                <a:tc>
                  <a:txBody>
                    <a:bodyPr/>
                    <a:lstStyle/>
                    <a:p>
                      <a:pPr lvl="0">
                        <a:buNone/>
                      </a:pPr>
                      <a:r>
                        <a:rPr lang="en-US" sz="1200">
                          <a:latin typeface="+mn-lt"/>
                        </a:rPr>
                        <a:t>Aramark</a:t>
                      </a:r>
                    </a:p>
                  </a:txBody>
                  <a:tcPr anchor="ctr">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lvl="0" indent="0" algn="ctr">
                        <a:lnSpc>
                          <a:spcPct val="100000"/>
                        </a:lnSpc>
                        <a:buNone/>
                      </a:pPr>
                      <a:r>
                        <a:rPr lang="en-US" sz="1200" noProof="0">
                          <a:solidFill>
                            <a:schemeClr val="accent3"/>
                          </a:solidFill>
                          <a:latin typeface="+mn-lt"/>
                          <a:hlinkClick r:id="rId43" action="ppaction://hlinksldjump">
                            <a:extLst>
                              <a:ext uri="{A12FA001-AC4F-418D-AE19-62706E023703}">
                                <ahyp:hlinkClr xmlns:ahyp="http://schemas.microsoft.com/office/drawing/2018/hyperlinkcolor" val="tx"/>
                              </a:ext>
                            </a:extLst>
                          </a:hlinkClick>
                        </a:rPr>
                        <a:t>Pg 45-48</a:t>
                      </a:r>
                      <a:endParaRPr lang="en-US" sz="1200" noProof="0">
                        <a:solidFill>
                          <a:schemeClr val="accent3"/>
                        </a:solidFill>
                        <a:latin typeface="+mn-lt"/>
                        <a:hlinkClick r:id="rId24" action="ppaction://hlinksldjump">
                          <a:extLst>
                            <a:ext uri="{A12FA001-AC4F-418D-AE19-62706E023703}">
                              <ahyp:hlinkClr xmlns:ahyp="http://schemas.microsoft.com/office/drawing/2018/hyperlinkcolor" val="tx"/>
                            </a:ext>
                          </a:extLst>
                        </a:hlinkClick>
                      </a:endParaRPr>
                    </a:p>
                  </a:txBody>
                  <a:tcPr anchor="ctr">
                    <a:lnL w="63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lvl="0">
                        <a:buNone/>
                      </a:pPr>
                      <a:r>
                        <a:rPr lang="en-US" sz="1200" noProof="0">
                          <a:solidFill>
                            <a:sysClr val="windowText" lastClr="000000"/>
                          </a:solidFill>
                          <a:latin typeface="+mn-lt"/>
                          <a:cs typeface="Leelawadee"/>
                        </a:rPr>
                        <a:t>Costco Wholesale</a:t>
                      </a:r>
                      <a:endParaRPr lang="en-US" sz="1200">
                        <a:latin typeface="+mn-lt"/>
                      </a:endParaRPr>
                    </a:p>
                  </a:txBody>
                  <a:tcPr anchor="ctr">
                    <a:lnL w="190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lvl="0" algn="ctr">
                        <a:lnSpc>
                          <a:spcPct val="100000"/>
                        </a:lnSpc>
                        <a:spcBef>
                          <a:spcPts val="0"/>
                        </a:spcBef>
                        <a:spcAft>
                          <a:spcPts val="0"/>
                        </a:spcAft>
                        <a:buNone/>
                      </a:pPr>
                      <a:r>
                        <a:rPr lang="en-US" sz="1200" b="0" i="0" u="none" strike="noStrike" noProof="0">
                          <a:solidFill>
                            <a:srgbClr val="2B660F"/>
                          </a:solidFill>
                          <a:latin typeface="+mn-lt"/>
                          <a:hlinkClick r:id="rId8" action="ppaction://hlinksldjump">
                            <a:extLst>
                              <a:ext uri="{A12FA001-AC4F-418D-AE19-62706E023703}">
                                <ahyp:hlinkClr xmlns:ahyp="http://schemas.microsoft.com/office/drawing/2018/hyperlinkcolor" val="tx"/>
                              </a:ext>
                            </a:extLst>
                          </a:hlinkClick>
                        </a:rPr>
                        <a:t>Pg 107-111</a:t>
                      </a:r>
                      <a:endParaRPr lang="en-US" sz="1200" b="0" i="0" u="none" strike="noStrike" noProof="0">
                        <a:solidFill>
                          <a:srgbClr val="2B660F"/>
                        </a:solidFill>
                        <a:latin typeface="+mn-lt"/>
                        <a:hlinkClick r:id="rId54" action="ppaction://hlinksldjump">
                          <a:extLst>
                            <a:ext uri="{A12FA001-AC4F-418D-AE19-62706E023703}">
                              <ahyp:hlinkClr xmlns:ahyp="http://schemas.microsoft.com/office/drawing/2018/hyperlinkcolor" val="tx"/>
                            </a:ext>
                          </a:extLst>
                        </a:hlinkClick>
                      </a:endParaRPr>
                    </a:p>
                  </a:txBody>
                  <a:tcPr anchor="ctr">
                    <a:lnL w="63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lvl="0">
                        <a:buNone/>
                      </a:pPr>
                      <a:r>
                        <a:rPr lang="en-US" sz="1200" noProof="0">
                          <a:solidFill>
                            <a:sysClr val="windowText" lastClr="000000"/>
                          </a:solidFill>
                          <a:latin typeface="+mn-lt"/>
                          <a:cs typeface="Leelawadee"/>
                        </a:rPr>
                        <a:t>FIU</a:t>
                      </a:r>
                      <a:endParaRPr lang="en-US" sz="1200">
                        <a:latin typeface="+mn-lt"/>
                      </a:endParaRPr>
                    </a:p>
                  </a:txBody>
                  <a:tcPr anchor="ctr">
                    <a:lnL w="190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kern="1200" noProof="0">
                          <a:solidFill>
                            <a:schemeClr val="accent3"/>
                          </a:solidFill>
                          <a:latin typeface="+mn-lt"/>
                          <a:ea typeface="+mn-ea"/>
                          <a:cs typeface="+mn-cs"/>
                          <a:hlinkClick r:id="rId55" action="ppaction://hlinksldjump">
                            <a:extLst>
                              <a:ext uri="{A12FA001-AC4F-418D-AE19-62706E023703}">
                                <ahyp:hlinkClr xmlns:ahyp="http://schemas.microsoft.com/office/drawing/2018/hyperlinkcolor" val="tx"/>
                              </a:ext>
                            </a:extLst>
                          </a:hlinkClick>
                        </a:rPr>
                        <a:t>Pg 169-171</a:t>
                      </a:r>
                      <a:endParaRPr lang="en-US" sz="1200" b="0" i="0" u="none" strike="noStrike" kern="1200" noProof="0">
                        <a:solidFill>
                          <a:schemeClr val="accent3"/>
                        </a:solidFill>
                        <a:latin typeface="+mn-lt"/>
                        <a:ea typeface="+mn-ea"/>
                        <a:cs typeface="+mn-cs"/>
                      </a:endParaRPr>
                    </a:p>
                  </a:txBody>
                  <a:tcPr anchor="ctr">
                    <a:lnL w="63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lvl="0">
                        <a:buNone/>
                      </a:pPr>
                      <a:r>
                        <a:rPr lang="en-US" sz="1200" noProof="0">
                          <a:solidFill>
                            <a:sysClr val="windowText" lastClr="000000"/>
                          </a:solidFill>
                          <a:latin typeface="+mn-lt"/>
                          <a:cs typeface="Leelawadee"/>
                        </a:rPr>
                        <a:t>JetBlue</a:t>
                      </a:r>
                      <a:endParaRPr lang="en-US" sz="1200">
                        <a:latin typeface="+mn-lt"/>
                      </a:endParaRPr>
                    </a:p>
                  </a:txBody>
                  <a:tcPr anchor="ctr">
                    <a:lnL w="190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kern="1200" noProof="0">
                          <a:solidFill>
                            <a:schemeClr val="accent3"/>
                          </a:solidFill>
                          <a:latin typeface="+mn-lt"/>
                          <a:ea typeface="+mn-ea"/>
                          <a:cs typeface="+mn-cs"/>
                          <a:hlinkClick r:id="rId56" action="ppaction://hlinksldjump">
                            <a:extLst>
                              <a:ext uri="{A12FA001-AC4F-418D-AE19-62706E023703}">
                                <ahyp:hlinkClr xmlns:ahyp="http://schemas.microsoft.com/office/drawing/2018/hyperlinkcolor" val="tx"/>
                              </a:ext>
                            </a:extLst>
                          </a:hlinkClick>
                        </a:rPr>
                        <a:t>Pg 224-227</a:t>
                      </a:r>
                      <a:endParaRPr lang="en-US" sz="1200" b="0" i="0" u="none" strike="noStrike" kern="1200" noProof="0">
                        <a:solidFill>
                          <a:schemeClr val="accent3"/>
                        </a:solidFill>
                        <a:latin typeface="+mn-lt"/>
                        <a:ea typeface="+mn-ea"/>
                        <a:cs typeface="+mn-cs"/>
                        <a:hlinkClick r:id="rId12" action="ppaction://hlinksldjump">
                          <a:extLst>
                            <a:ext uri="{A12FA001-AC4F-418D-AE19-62706E023703}">
                              <ahyp:hlinkClr xmlns:ahyp="http://schemas.microsoft.com/office/drawing/2018/hyperlinkcolor" val="tx"/>
                            </a:ext>
                          </a:extLst>
                        </a:hlinkClick>
                      </a:endParaRPr>
                    </a:p>
                  </a:txBody>
                  <a:tcPr anchor="ctr">
                    <a:lnL w="6350" cap="flat" cmpd="sng" algn="ctr">
                      <a:solidFill>
                        <a:schemeClr val="bg1">
                          <a:lumMod val="8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825806596"/>
                  </a:ext>
                </a:extLst>
              </a:tr>
              <a:tr h="3312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Arizona State University</a:t>
                      </a:r>
                    </a:p>
                  </a:txBody>
                  <a:tcPr anchor="ctr">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noProof="0">
                          <a:solidFill>
                            <a:srgbClr val="2B660F"/>
                          </a:solidFill>
                          <a:latin typeface="+mn-lt"/>
                          <a:hlinkClick r:id="rId57" action="ppaction://hlinksldjump">
                            <a:extLst>
                              <a:ext uri="{A12FA001-AC4F-418D-AE19-62706E023703}">
                                <ahyp:hlinkClr xmlns:ahyp="http://schemas.microsoft.com/office/drawing/2018/hyperlinkcolor" val="tx"/>
                              </a:ext>
                            </a:extLst>
                          </a:hlinkClick>
                        </a:rPr>
                        <a:t>Pg 49-52</a:t>
                      </a:r>
                      <a:endParaRPr lang="en-US" sz="1200" noProof="0">
                        <a:solidFill>
                          <a:srgbClr val="2B660F"/>
                        </a:solidFill>
                        <a:latin typeface="+mn-lt"/>
                      </a:endParaRPr>
                    </a:p>
                  </a:txBody>
                  <a:tcPr anchor="ctr">
                    <a:lnL w="63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noProof="0">
                          <a:solidFill>
                            <a:sysClr val="windowText" lastClr="000000"/>
                          </a:solidFill>
                          <a:latin typeface="+mn-lt"/>
                          <a:cs typeface="Leelawadee"/>
                        </a:rPr>
                        <a:t>Cub Foods</a:t>
                      </a:r>
                      <a:endParaRPr lang="en-US" sz="1200" noProof="0">
                        <a:latin typeface="+mn-lt"/>
                      </a:endParaRPr>
                    </a:p>
                  </a:txBody>
                  <a:tcPr anchor="ctr">
                    <a:lnL w="190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lvl="0" indent="0" algn="ctr">
                        <a:lnSpc>
                          <a:spcPct val="100000"/>
                        </a:lnSpc>
                        <a:buNone/>
                      </a:pPr>
                      <a:r>
                        <a:rPr lang="en-US" sz="1200" noProof="0">
                          <a:solidFill>
                            <a:srgbClr val="2B660F"/>
                          </a:solidFill>
                          <a:latin typeface="+mn-lt"/>
                          <a:hlinkClick r:id="rId10" action="ppaction://hlinksldjump">
                            <a:extLst>
                              <a:ext uri="{A12FA001-AC4F-418D-AE19-62706E023703}">
                                <ahyp:hlinkClr xmlns:ahyp="http://schemas.microsoft.com/office/drawing/2018/hyperlinkcolor" val="tx"/>
                              </a:ext>
                            </a:extLst>
                          </a:hlinkClick>
                        </a:rPr>
                        <a:t>Pg 112-116</a:t>
                      </a:r>
                      <a:endParaRPr lang="en-US" sz="1200" noProof="0">
                        <a:solidFill>
                          <a:srgbClr val="2B660F"/>
                        </a:solidFill>
                        <a:latin typeface="+mn-lt"/>
                        <a:hlinkClick r:id="rId58" action="ppaction://hlinksldjump">
                          <a:extLst>
                            <a:ext uri="{A12FA001-AC4F-418D-AE19-62706E023703}">
                              <ahyp:hlinkClr xmlns:ahyp="http://schemas.microsoft.com/office/drawing/2018/hyperlinkcolor" val="tx"/>
                            </a:ext>
                          </a:extLst>
                        </a:hlinkClick>
                      </a:endParaRPr>
                    </a:p>
                  </a:txBody>
                  <a:tcPr anchor="ctr">
                    <a:lnL w="63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lvl="0">
                        <a:buNone/>
                      </a:pPr>
                      <a:r>
                        <a:rPr lang="en-US" sz="1200" noProof="0">
                          <a:solidFill>
                            <a:sysClr val="windowText" lastClr="000000"/>
                          </a:solidFill>
                          <a:latin typeface="+mn-lt"/>
                          <a:cs typeface="Leelawadee"/>
                        </a:rPr>
                        <a:t>Food City</a:t>
                      </a:r>
                      <a:endParaRPr lang="en-US" sz="1200" noProof="0">
                        <a:latin typeface="+mn-lt"/>
                      </a:endParaRPr>
                    </a:p>
                  </a:txBody>
                  <a:tcPr anchor="ctr">
                    <a:lnL w="190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lvl="0" algn="ctr">
                        <a:lnSpc>
                          <a:spcPct val="100000"/>
                        </a:lnSpc>
                        <a:spcBef>
                          <a:spcPts val="0"/>
                        </a:spcBef>
                        <a:spcAft>
                          <a:spcPts val="0"/>
                        </a:spcAft>
                        <a:buNone/>
                      </a:pPr>
                      <a:r>
                        <a:rPr lang="en-US" sz="1200" b="0" i="0" u="none" strike="noStrike" kern="1200" noProof="0">
                          <a:solidFill>
                            <a:schemeClr val="accent3"/>
                          </a:solidFill>
                          <a:latin typeface="+mn-lt"/>
                          <a:ea typeface="+mn-ea"/>
                          <a:cs typeface="+mn-cs"/>
                          <a:hlinkClick r:id="rId59" action="ppaction://hlinksldjump">
                            <a:extLst>
                              <a:ext uri="{A12FA001-AC4F-418D-AE19-62706E023703}">
                                <ahyp:hlinkClr xmlns:ahyp="http://schemas.microsoft.com/office/drawing/2018/hyperlinkcolor" val="tx"/>
                              </a:ext>
                            </a:extLst>
                          </a:hlinkClick>
                        </a:rPr>
                        <a:t>Pg 172-173</a:t>
                      </a:r>
                      <a:endParaRPr lang="en-US" sz="1200" b="0" i="0" u="none" strike="noStrike" kern="1200" noProof="0">
                        <a:solidFill>
                          <a:schemeClr val="accent3"/>
                        </a:solidFill>
                        <a:latin typeface="+mn-lt"/>
                        <a:ea typeface="+mn-ea"/>
                        <a:cs typeface="+mn-cs"/>
                        <a:hlinkClick r:id="rId60" action="ppaction://hlinksldjump">
                          <a:extLst>
                            <a:ext uri="{A12FA001-AC4F-418D-AE19-62706E023703}">
                              <ahyp:hlinkClr xmlns:ahyp="http://schemas.microsoft.com/office/drawing/2018/hyperlinkcolor" val="tx"/>
                            </a:ext>
                          </a:extLst>
                        </a:hlinkClick>
                      </a:endParaRPr>
                    </a:p>
                  </a:txBody>
                  <a:tcPr anchor="ctr">
                    <a:lnL w="63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lvl="0">
                        <a:buNone/>
                      </a:pPr>
                      <a:r>
                        <a:rPr lang="en-US" sz="1200" noProof="0">
                          <a:solidFill>
                            <a:sysClr val="windowText" lastClr="000000"/>
                          </a:solidFill>
                          <a:latin typeface="+mn-lt"/>
                          <a:cs typeface="Leelawadee"/>
                        </a:rPr>
                        <a:t>Jetro Cash &amp; Carry</a:t>
                      </a:r>
                      <a:endParaRPr lang="en-US" sz="1200" noProof="0">
                        <a:latin typeface="+mn-lt"/>
                      </a:endParaRPr>
                    </a:p>
                  </a:txBody>
                  <a:tcPr anchor="ctr">
                    <a:lnL w="190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kern="1200" noProof="0">
                          <a:solidFill>
                            <a:schemeClr val="accent3"/>
                          </a:solidFill>
                          <a:latin typeface="+mn-lt"/>
                          <a:ea typeface="+mn-ea"/>
                          <a:cs typeface="+mn-cs"/>
                          <a:hlinkClick r:id="rId61" action="ppaction://hlinksldjump">
                            <a:extLst>
                              <a:ext uri="{A12FA001-AC4F-418D-AE19-62706E023703}">
                                <ahyp:hlinkClr xmlns:ahyp="http://schemas.microsoft.com/office/drawing/2018/hyperlinkcolor" val="tx"/>
                              </a:ext>
                            </a:extLst>
                          </a:hlinkClick>
                        </a:rPr>
                        <a:t>Pg 228-229</a:t>
                      </a:r>
                      <a:endParaRPr lang="en-US" sz="1200" b="0" i="0" u="none" strike="noStrike" kern="1200" noProof="0">
                        <a:solidFill>
                          <a:schemeClr val="accent3"/>
                        </a:solidFill>
                        <a:latin typeface="+mn-lt"/>
                        <a:ea typeface="+mn-ea"/>
                        <a:cs typeface="+mn-cs"/>
                        <a:hlinkClick r:id="rId12" action="ppaction://hlinksldjump">
                          <a:extLst>
                            <a:ext uri="{A12FA001-AC4F-418D-AE19-62706E023703}">
                              <ahyp:hlinkClr xmlns:ahyp="http://schemas.microsoft.com/office/drawing/2018/hyperlinkcolor" val="tx"/>
                            </a:ext>
                          </a:extLst>
                        </a:hlinkClick>
                      </a:endParaRPr>
                    </a:p>
                  </a:txBody>
                  <a:tcPr anchor="ctr">
                    <a:lnL w="6350" cap="flat" cmpd="sng" algn="ctr">
                      <a:solidFill>
                        <a:schemeClr val="bg1">
                          <a:lumMod val="8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285531443"/>
                  </a:ext>
                </a:extLst>
              </a:tr>
              <a:tr h="3312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noProof="0">
                          <a:solidFill>
                            <a:sysClr val="windowText" lastClr="000000"/>
                          </a:solidFill>
                          <a:latin typeface="+mn-lt"/>
                          <a:cs typeface="Leelawadee"/>
                        </a:rPr>
                        <a:t>Applebee’s</a:t>
                      </a:r>
                      <a:endParaRPr lang="en-US" sz="1200" noProof="0">
                        <a:latin typeface="+mn-lt"/>
                      </a:endParaRPr>
                    </a:p>
                  </a:txBody>
                  <a:tcPr anchor="ctr">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noProof="0">
                          <a:solidFill>
                            <a:srgbClr val="2B660F"/>
                          </a:solidFill>
                          <a:latin typeface="+mn-lt"/>
                          <a:hlinkClick r:id="rId62" action="ppaction://hlinksldjump">
                            <a:extLst>
                              <a:ext uri="{A12FA001-AC4F-418D-AE19-62706E023703}">
                                <ahyp:hlinkClr xmlns:ahyp="http://schemas.microsoft.com/office/drawing/2018/hyperlinkcolor" val="tx"/>
                              </a:ext>
                            </a:extLst>
                          </a:hlinkClick>
                        </a:rPr>
                        <a:t>Pg 53-58</a:t>
                      </a:r>
                      <a:endParaRPr lang="en-US" sz="1200" noProof="0">
                        <a:solidFill>
                          <a:srgbClr val="2B660F"/>
                        </a:solidFill>
                        <a:latin typeface="+mn-lt"/>
                      </a:endParaRPr>
                    </a:p>
                  </a:txBody>
                  <a:tcPr anchor="ctr">
                    <a:lnL w="63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lvl="0">
                        <a:buNone/>
                      </a:pPr>
                      <a:r>
                        <a:rPr lang="en-US" sz="1200" noProof="0">
                          <a:solidFill>
                            <a:sysClr val="windowText" lastClr="000000"/>
                          </a:solidFill>
                          <a:latin typeface="+mn-lt"/>
                          <a:cs typeface="Leelawadee"/>
                        </a:rPr>
                        <a:t>Darden</a:t>
                      </a:r>
                      <a:endParaRPr lang="en-US" sz="1200">
                        <a:latin typeface="+mn-lt"/>
                      </a:endParaRPr>
                    </a:p>
                  </a:txBody>
                  <a:tcPr anchor="ctr">
                    <a:lnL w="190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lvl="0" algn="ctr">
                        <a:buNone/>
                      </a:pPr>
                      <a:r>
                        <a:rPr lang="en-US" sz="1200" noProof="0">
                          <a:solidFill>
                            <a:srgbClr val="2B660F"/>
                          </a:solidFill>
                          <a:latin typeface="+mn-lt"/>
                          <a:hlinkClick r:id="rId63" action="ppaction://hlinksldjump">
                            <a:extLst>
                              <a:ext uri="{A12FA001-AC4F-418D-AE19-62706E023703}">
                                <ahyp:hlinkClr xmlns:ahyp="http://schemas.microsoft.com/office/drawing/2018/hyperlinkcolor" val="tx"/>
                              </a:ext>
                            </a:extLst>
                          </a:hlinkClick>
                        </a:rPr>
                        <a:t>Pg 117-120</a:t>
                      </a:r>
                      <a:endParaRPr lang="en-US" sz="1200" noProof="0">
                        <a:solidFill>
                          <a:srgbClr val="2B660F"/>
                        </a:solidFill>
                        <a:latin typeface="+mn-lt"/>
                        <a:hlinkClick r:id="rId64" action="ppaction://hlinksldjump">
                          <a:extLst>
                            <a:ext uri="{A12FA001-AC4F-418D-AE19-62706E023703}">
                              <ahyp:hlinkClr xmlns:ahyp="http://schemas.microsoft.com/office/drawing/2018/hyperlinkcolor" val="tx"/>
                            </a:ext>
                          </a:extLst>
                        </a:hlinkClick>
                      </a:endParaRPr>
                    </a:p>
                  </a:txBody>
                  <a:tcPr anchor="ctr">
                    <a:lnL w="63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lvl="0">
                        <a:buNone/>
                      </a:pPr>
                      <a:r>
                        <a:rPr lang="en-US" sz="1200" noProof="0">
                          <a:latin typeface="+mn-lt"/>
                        </a:rPr>
                        <a:t>Freddy’s</a:t>
                      </a:r>
                    </a:p>
                  </a:txBody>
                  <a:tcPr anchor="ctr">
                    <a:lnL w="190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lvl="0" indent="0" algn="ctr">
                        <a:lnSpc>
                          <a:spcPct val="100000"/>
                        </a:lnSpc>
                        <a:buNone/>
                      </a:pPr>
                      <a:r>
                        <a:rPr lang="en-US" sz="1200" b="0" i="0" u="none" strike="noStrike" kern="1200" noProof="0">
                          <a:solidFill>
                            <a:schemeClr val="accent3"/>
                          </a:solidFill>
                          <a:latin typeface="+mn-lt"/>
                          <a:ea typeface="+mn-ea"/>
                          <a:cs typeface="+mn-cs"/>
                          <a:hlinkClick r:id="rId65" action="ppaction://hlinksldjump">
                            <a:extLst>
                              <a:ext uri="{A12FA001-AC4F-418D-AE19-62706E023703}">
                                <ahyp:hlinkClr xmlns:ahyp="http://schemas.microsoft.com/office/drawing/2018/hyperlinkcolor" val="tx"/>
                              </a:ext>
                            </a:extLst>
                          </a:hlinkClick>
                        </a:rPr>
                        <a:t>Pg 174-175</a:t>
                      </a:r>
                      <a:endParaRPr lang="en-US" sz="1200" b="0" i="0" u="none" strike="noStrike" kern="1200" noProof="0">
                        <a:solidFill>
                          <a:schemeClr val="accent3"/>
                        </a:solidFill>
                        <a:latin typeface="+mn-lt"/>
                        <a:ea typeface="+mn-ea"/>
                        <a:cs typeface="+mn-cs"/>
                        <a:hlinkClick r:id="rId66" action="ppaction://hlinksldjump">
                          <a:extLst>
                            <a:ext uri="{A12FA001-AC4F-418D-AE19-62706E023703}">
                              <ahyp:hlinkClr xmlns:ahyp="http://schemas.microsoft.com/office/drawing/2018/hyperlinkcolor" val="tx"/>
                            </a:ext>
                          </a:extLst>
                        </a:hlinkClick>
                      </a:endParaRPr>
                    </a:p>
                  </a:txBody>
                  <a:tcPr anchor="ctr">
                    <a:lnL w="63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lvl="0">
                        <a:buNone/>
                      </a:pPr>
                      <a:r>
                        <a:rPr lang="en-US" sz="1200" noProof="0">
                          <a:latin typeface="+mn-lt"/>
                        </a:rPr>
                        <a:t>Kroger</a:t>
                      </a:r>
                      <a:endParaRPr lang="en-US" sz="1200">
                        <a:latin typeface="+mn-lt"/>
                      </a:endParaRPr>
                    </a:p>
                  </a:txBody>
                  <a:tcPr anchor="ctr">
                    <a:lnL w="190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kern="1200" noProof="0">
                          <a:solidFill>
                            <a:schemeClr val="accent3"/>
                          </a:solidFill>
                          <a:latin typeface="+mn-lt"/>
                          <a:ea typeface="+mn-ea"/>
                          <a:cs typeface="+mn-cs"/>
                          <a:hlinkClick r:id="rId67" action="ppaction://hlinksldjump">
                            <a:extLst>
                              <a:ext uri="{A12FA001-AC4F-418D-AE19-62706E023703}">
                                <ahyp:hlinkClr xmlns:ahyp="http://schemas.microsoft.com/office/drawing/2018/hyperlinkcolor" val="tx"/>
                              </a:ext>
                            </a:extLst>
                          </a:hlinkClick>
                        </a:rPr>
                        <a:t>Pg 230-233</a:t>
                      </a:r>
                      <a:endParaRPr lang="en-US" sz="1200" b="0" i="0" u="none" strike="noStrike" kern="1200" noProof="0">
                        <a:solidFill>
                          <a:schemeClr val="accent3"/>
                        </a:solidFill>
                        <a:latin typeface="+mn-lt"/>
                        <a:ea typeface="+mn-ea"/>
                        <a:cs typeface="+mn-cs"/>
                        <a:hlinkClick r:id="rId12" action="ppaction://hlinksldjump">
                          <a:extLst>
                            <a:ext uri="{A12FA001-AC4F-418D-AE19-62706E023703}">
                              <ahyp:hlinkClr xmlns:ahyp="http://schemas.microsoft.com/office/drawing/2018/hyperlinkcolor" val="tx"/>
                            </a:ext>
                          </a:extLst>
                        </a:hlinkClick>
                      </a:endParaRPr>
                    </a:p>
                  </a:txBody>
                  <a:tcPr anchor="ctr">
                    <a:lnL w="6350" cap="flat" cmpd="sng" algn="ctr">
                      <a:solidFill>
                        <a:schemeClr val="bg1">
                          <a:lumMod val="8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992397977"/>
                  </a:ext>
                </a:extLst>
              </a:tr>
              <a:tr h="331255">
                <a:tc>
                  <a:txBody>
                    <a:bodyPr/>
                    <a:lstStyle/>
                    <a:p>
                      <a:pPr lvl="0">
                        <a:buNone/>
                      </a:pPr>
                      <a:r>
                        <a:rPr lang="en-US" sz="1200" noProof="0">
                          <a:solidFill>
                            <a:sysClr val="windowText" lastClr="000000"/>
                          </a:solidFill>
                          <a:latin typeface="+mn-lt"/>
                          <a:cs typeface="Leelawadee"/>
                        </a:rPr>
                        <a:t>Ball State University</a:t>
                      </a:r>
                      <a:endParaRPr lang="en-US" sz="1200">
                        <a:latin typeface="+mn-lt"/>
                      </a:endParaRPr>
                    </a:p>
                  </a:txBody>
                  <a:tcPr anchor="ctr">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noProof="0">
                          <a:solidFill>
                            <a:srgbClr val="2B660F"/>
                          </a:solidFill>
                          <a:latin typeface="+mn-lt"/>
                          <a:hlinkClick r:id="rId49" action="ppaction://hlinksldjump">
                            <a:extLst>
                              <a:ext uri="{A12FA001-AC4F-418D-AE19-62706E023703}">
                                <ahyp:hlinkClr xmlns:ahyp="http://schemas.microsoft.com/office/drawing/2018/hyperlinkcolor" val="tx"/>
                              </a:ext>
                            </a:extLst>
                          </a:hlinkClick>
                        </a:rPr>
                        <a:t>Pg 59-62</a:t>
                      </a:r>
                      <a:endParaRPr lang="en-US" sz="1200" noProof="0">
                        <a:solidFill>
                          <a:srgbClr val="2B660F"/>
                        </a:solidFill>
                        <a:latin typeface="+mn-lt"/>
                      </a:endParaRPr>
                    </a:p>
                  </a:txBody>
                  <a:tcPr anchor="ctr">
                    <a:lnL w="63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noProof="0">
                          <a:solidFill>
                            <a:sysClr val="windowText" lastClr="000000"/>
                          </a:solidFill>
                          <a:latin typeface="+mn-lt"/>
                          <a:cs typeface="Leelawadee"/>
                        </a:rPr>
                        <a:t>Delaware North</a:t>
                      </a:r>
                      <a:endParaRPr lang="en-US" sz="1200">
                        <a:latin typeface="+mn-lt"/>
                      </a:endParaRPr>
                    </a:p>
                  </a:txBody>
                  <a:tcPr anchor="ctr">
                    <a:lnL w="190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lvl="0" algn="ctr">
                        <a:lnSpc>
                          <a:spcPct val="100000"/>
                        </a:lnSpc>
                        <a:spcBef>
                          <a:spcPts val="0"/>
                        </a:spcBef>
                        <a:spcAft>
                          <a:spcPts val="0"/>
                        </a:spcAft>
                        <a:buNone/>
                      </a:pPr>
                      <a:r>
                        <a:rPr lang="en-US" sz="1200" b="0" i="0" u="none" strike="noStrike" noProof="0">
                          <a:solidFill>
                            <a:srgbClr val="2B660F"/>
                          </a:solidFill>
                          <a:latin typeface="+mn-lt"/>
                          <a:hlinkClick r:id="rId68" action="ppaction://hlinksldjump">
                            <a:extLst>
                              <a:ext uri="{A12FA001-AC4F-418D-AE19-62706E023703}">
                                <ahyp:hlinkClr xmlns:ahyp="http://schemas.microsoft.com/office/drawing/2018/hyperlinkcolor" val="tx"/>
                              </a:ext>
                            </a:extLst>
                          </a:hlinkClick>
                        </a:rPr>
                        <a:t>Pg 121-124</a:t>
                      </a:r>
                      <a:endParaRPr lang="en-US" sz="1200" b="0" i="0" u="none" strike="noStrike" noProof="0">
                        <a:solidFill>
                          <a:srgbClr val="2B660F"/>
                        </a:solidFill>
                        <a:latin typeface="+mn-lt"/>
                        <a:hlinkClick r:id="rId10" action="ppaction://hlinksldjump">
                          <a:extLst>
                            <a:ext uri="{A12FA001-AC4F-418D-AE19-62706E023703}">
                              <ahyp:hlinkClr xmlns:ahyp="http://schemas.microsoft.com/office/drawing/2018/hyperlinkcolor" val="tx"/>
                            </a:ext>
                          </a:extLst>
                        </a:hlinkClick>
                      </a:endParaRPr>
                    </a:p>
                  </a:txBody>
                  <a:tcPr anchor="ctr">
                    <a:lnL w="63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lvl="0">
                        <a:buNone/>
                      </a:pPr>
                      <a:r>
                        <a:rPr lang="en-US" sz="1200" noProof="0">
                          <a:solidFill>
                            <a:sysClr val="windowText" lastClr="000000"/>
                          </a:solidFill>
                          <a:latin typeface="+mn-lt"/>
                          <a:cs typeface="Leelawadee"/>
                        </a:rPr>
                        <a:t>Harris Teeter</a:t>
                      </a:r>
                      <a:endParaRPr lang="en-US" sz="1200">
                        <a:latin typeface="+mn-lt"/>
                      </a:endParaRPr>
                    </a:p>
                  </a:txBody>
                  <a:tcPr anchor="ctr">
                    <a:lnL w="190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kern="1200" noProof="0">
                          <a:solidFill>
                            <a:schemeClr val="accent3"/>
                          </a:solidFill>
                          <a:latin typeface="+mn-lt"/>
                          <a:ea typeface="+mn-ea"/>
                          <a:cs typeface="+mn-cs"/>
                          <a:hlinkClick r:id="rId69" action="ppaction://hlinksldjump">
                            <a:extLst>
                              <a:ext uri="{A12FA001-AC4F-418D-AE19-62706E023703}">
                                <ahyp:hlinkClr xmlns:ahyp="http://schemas.microsoft.com/office/drawing/2018/hyperlinkcolor" val="tx"/>
                              </a:ext>
                            </a:extLst>
                          </a:hlinkClick>
                        </a:rPr>
                        <a:t>Pg 176-179</a:t>
                      </a:r>
                      <a:endParaRPr lang="en-US" sz="1200" b="0" i="0" u="none" strike="noStrike" kern="1200" noProof="0">
                        <a:solidFill>
                          <a:schemeClr val="accent3"/>
                        </a:solidFill>
                        <a:latin typeface="+mn-lt"/>
                        <a:ea typeface="+mn-ea"/>
                        <a:cs typeface="+mn-cs"/>
                        <a:hlinkClick r:id="rId12" action="ppaction://hlinksldjump">
                          <a:extLst>
                            <a:ext uri="{A12FA001-AC4F-418D-AE19-62706E023703}">
                              <ahyp:hlinkClr xmlns:ahyp="http://schemas.microsoft.com/office/drawing/2018/hyperlinkcolor" val="tx"/>
                            </a:ext>
                          </a:extLst>
                        </a:hlinkClick>
                      </a:endParaRPr>
                    </a:p>
                  </a:txBody>
                  <a:tcPr anchor="ctr">
                    <a:lnL w="63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lvl="0">
                        <a:buNone/>
                      </a:pPr>
                      <a:r>
                        <a:rPr lang="en-US" sz="1200" noProof="0">
                          <a:latin typeface="+mn-lt"/>
                        </a:rPr>
                        <a:t>Lidl</a:t>
                      </a:r>
                      <a:endParaRPr lang="en-US" sz="1200">
                        <a:latin typeface="+mn-lt"/>
                      </a:endParaRPr>
                    </a:p>
                  </a:txBody>
                  <a:tcPr anchor="ctr">
                    <a:lnL w="190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kern="1200" noProof="0">
                          <a:solidFill>
                            <a:schemeClr val="accent3"/>
                          </a:solidFill>
                          <a:latin typeface="+mn-lt"/>
                          <a:ea typeface="+mn-ea"/>
                          <a:cs typeface="+mn-cs"/>
                          <a:hlinkClick r:id="rId70" action="ppaction://hlinksldjump">
                            <a:extLst>
                              <a:ext uri="{A12FA001-AC4F-418D-AE19-62706E023703}">
                                <ahyp:hlinkClr xmlns:ahyp="http://schemas.microsoft.com/office/drawing/2018/hyperlinkcolor" val="tx"/>
                              </a:ext>
                            </a:extLst>
                          </a:hlinkClick>
                        </a:rPr>
                        <a:t>Pg 234-237</a:t>
                      </a:r>
                      <a:endParaRPr lang="en-US" sz="1200" b="0" i="0" u="none" strike="noStrike" kern="1200" noProof="0">
                        <a:solidFill>
                          <a:schemeClr val="accent3"/>
                        </a:solidFill>
                        <a:latin typeface="+mn-lt"/>
                        <a:ea typeface="+mn-ea"/>
                        <a:cs typeface="+mn-cs"/>
                        <a:hlinkClick r:id="rId12" action="ppaction://hlinksldjump">
                          <a:extLst>
                            <a:ext uri="{A12FA001-AC4F-418D-AE19-62706E023703}">
                              <ahyp:hlinkClr xmlns:ahyp="http://schemas.microsoft.com/office/drawing/2018/hyperlinkcolor" val="tx"/>
                            </a:ext>
                          </a:extLst>
                        </a:hlinkClick>
                      </a:endParaRPr>
                    </a:p>
                  </a:txBody>
                  <a:tcPr anchor="ctr">
                    <a:lnL w="6350" cap="flat" cmpd="sng" algn="ctr">
                      <a:solidFill>
                        <a:schemeClr val="bg1">
                          <a:lumMod val="8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649527320"/>
                  </a:ext>
                </a:extLst>
              </a:tr>
              <a:tr h="331255">
                <a:tc>
                  <a:txBody>
                    <a:bodyPr/>
                    <a:lstStyle/>
                    <a:p>
                      <a:pPr lvl="0">
                        <a:buNone/>
                      </a:pPr>
                      <a:r>
                        <a:rPr lang="en-US" sz="1200" noProof="0">
                          <a:solidFill>
                            <a:sysClr val="windowText" lastClr="000000"/>
                          </a:solidFill>
                          <a:latin typeface="+mn-lt"/>
                          <a:cs typeface="Leelawadee"/>
                        </a:rPr>
                        <a:t>Bashas’</a:t>
                      </a:r>
                      <a:endParaRPr lang="en-US" sz="1200" noProof="0">
                        <a:latin typeface="+mn-lt"/>
                      </a:endParaRPr>
                    </a:p>
                  </a:txBody>
                  <a:tcPr anchor="ctr">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lvl="0" algn="ctr">
                        <a:buNone/>
                      </a:pPr>
                      <a:r>
                        <a:rPr lang="en-US" sz="1200" noProof="0">
                          <a:solidFill>
                            <a:srgbClr val="2B660F"/>
                          </a:solidFill>
                          <a:latin typeface="+mn-lt"/>
                          <a:hlinkClick r:id="rId71" action="ppaction://hlinksldjump">
                            <a:extLst>
                              <a:ext uri="{A12FA001-AC4F-418D-AE19-62706E023703}">
                                <ahyp:hlinkClr xmlns:ahyp="http://schemas.microsoft.com/office/drawing/2018/hyperlinkcolor" val="tx"/>
                              </a:ext>
                            </a:extLst>
                          </a:hlinkClick>
                        </a:rPr>
                        <a:t>Pg 63-66</a:t>
                      </a:r>
                      <a:endParaRPr lang="en-US" sz="1200" noProof="0">
                        <a:solidFill>
                          <a:srgbClr val="2B660F"/>
                        </a:solidFill>
                        <a:latin typeface="+mn-lt"/>
                        <a:hlinkClick r:id="rId39" action="ppaction://hlinksldjump">
                          <a:extLst>
                            <a:ext uri="{A12FA001-AC4F-418D-AE19-62706E023703}">
                              <ahyp:hlinkClr xmlns:ahyp="http://schemas.microsoft.com/office/drawing/2018/hyperlinkcolor" val="tx"/>
                            </a:ext>
                          </a:extLst>
                        </a:hlinkClick>
                      </a:endParaRPr>
                    </a:p>
                  </a:txBody>
                  <a:tcPr anchor="ctr">
                    <a:lnL w="63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noProof="0">
                          <a:solidFill>
                            <a:sysClr val="windowText" lastClr="000000"/>
                          </a:solidFill>
                          <a:latin typeface="+mn-lt"/>
                          <a:cs typeface="Leelawadee"/>
                        </a:rPr>
                        <a:t>Delta </a:t>
                      </a:r>
                      <a:endParaRPr lang="en-US" sz="1200" noProof="0">
                        <a:latin typeface="+mn-lt"/>
                      </a:endParaRPr>
                    </a:p>
                  </a:txBody>
                  <a:tcPr anchor="ctr">
                    <a:lnL w="190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lvl="0" algn="ctr">
                        <a:lnSpc>
                          <a:spcPct val="100000"/>
                        </a:lnSpc>
                        <a:spcBef>
                          <a:spcPts val="0"/>
                        </a:spcBef>
                        <a:spcAft>
                          <a:spcPts val="0"/>
                        </a:spcAft>
                        <a:buNone/>
                      </a:pPr>
                      <a:r>
                        <a:rPr lang="en-US" sz="1200" b="0" i="0" u="none" strike="noStrike" noProof="0">
                          <a:solidFill>
                            <a:srgbClr val="2B660F"/>
                          </a:solidFill>
                          <a:latin typeface="+mn-lt"/>
                          <a:hlinkClick r:id="rId72" action="ppaction://hlinksldjump">
                            <a:extLst>
                              <a:ext uri="{A12FA001-AC4F-418D-AE19-62706E023703}">
                                <ahyp:hlinkClr xmlns:ahyp="http://schemas.microsoft.com/office/drawing/2018/hyperlinkcolor" val="tx"/>
                              </a:ext>
                            </a:extLst>
                          </a:hlinkClick>
                        </a:rPr>
                        <a:t>Pg 125-128</a:t>
                      </a:r>
                      <a:endParaRPr lang="en-US" sz="1200" b="0" i="0" u="none" strike="noStrike" noProof="0">
                        <a:solidFill>
                          <a:srgbClr val="2B660F"/>
                        </a:solidFill>
                        <a:latin typeface="+mn-lt"/>
                        <a:hlinkClick r:id="rId10" action="ppaction://hlinksldjump">
                          <a:extLst>
                            <a:ext uri="{A12FA001-AC4F-418D-AE19-62706E023703}">
                              <ahyp:hlinkClr xmlns:ahyp="http://schemas.microsoft.com/office/drawing/2018/hyperlinkcolor" val="tx"/>
                            </a:ext>
                          </a:extLst>
                        </a:hlinkClick>
                      </a:endParaRPr>
                    </a:p>
                  </a:txBody>
                  <a:tcPr anchor="ctr">
                    <a:lnL w="63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lvl="0">
                        <a:buNone/>
                      </a:pPr>
                      <a:r>
                        <a:rPr lang="en-US" sz="1200" noProof="0">
                          <a:solidFill>
                            <a:sysClr val="windowText" lastClr="000000"/>
                          </a:solidFill>
                          <a:latin typeface="+mn-lt"/>
                          <a:cs typeface="Leelawadee"/>
                        </a:rPr>
                        <a:t>HCA Healthcare</a:t>
                      </a:r>
                      <a:endParaRPr lang="en-US" sz="1200" noProof="0">
                        <a:latin typeface="+mn-lt"/>
                      </a:endParaRPr>
                    </a:p>
                  </a:txBody>
                  <a:tcPr anchor="ctr">
                    <a:lnL w="190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kern="1200" noProof="0">
                          <a:solidFill>
                            <a:schemeClr val="accent3"/>
                          </a:solidFill>
                          <a:latin typeface="+mn-lt"/>
                          <a:ea typeface="+mn-ea"/>
                          <a:cs typeface="+mn-cs"/>
                          <a:hlinkClick r:id="rId73" action="ppaction://hlinksldjump">
                            <a:extLst>
                              <a:ext uri="{A12FA001-AC4F-418D-AE19-62706E023703}">
                                <ahyp:hlinkClr xmlns:ahyp="http://schemas.microsoft.com/office/drawing/2018/hyperlinkcolor" val="tx"/>
                              </a:ext>
                            </a:extLst>
                          </a:hlinkClick>
                        </a:rPr>
                        <a:t>Pg 180-183</a:t>
                      </a:r>
                      <a:endParaRPr lang="en-US" sz="1200" b="0" i="0" u="none" strike="noStrike" kern="1200" noProof="0">
                        <a:solidFill>
                          <a:schemeClr val="accent3"/>
                        </a:solidFill>
                        <a:latin typeface="+mn-lt"/>
                        <a:ea typeface="+mn-ea"/>
                        <a:cs typeface="+mn-cs"/>
                        <a:hlinkClick r:id="rId12" action="ppaction://hlinksldjump">
                          <a:extLst>
                            <a:ext uri="{A12FA001-AC4F-418D-AE19-62706E023703}">
                              <ahyp:hlinkClr xmlns:ahyp="http://schemas.microsoft.com/office/drawing/2018/hyperlinkcolor" val="tx"/>
                            </a:ext>
                          </a:extLst>
                        </a:hlinkClick>
                      </a:endParaRPr>
                    </a:p>
                  </a:txBody>
                  <a:tcPr anchor="ctr">
                    <a:lnL w="63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lvl="0">
                        <a:buNone/>
                      </a:pPr>
                      <a:r>
                        <a:rPr lang="en-US" sz="1200" noProof="0">
                          <a:latin typeface="+mn-lt"/>
                        </a:rPr>
                        <a:t>Little Caesars</a:t>
                      </a:r>
                    </a:p>
                  </a:txBody>
                  <a:tcPr anchor="ctr">
                    <a:lnL w="190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kern="1200" noProof="0">
                          <a:solidFill>
                            <a:schemeClr val="accent3"/>
                          </a:solidFill>
                          <a:latin typeface="+mn-lt"/>
                          <a:ea typeface="+mn-ea"/>
                          <a:cs typeface="+mn-cs"/>
                          <a:hlinkClick r:id="rId74" action="ppaction://hlinksldjump">
                            <a:extLst>
                              <a:ext uri="{A12FA001-AC4F-418D-AE19-62706E023703}">
                                <ahyp:hlinkClr xmlns:ahyp="http://schemas.microsoft.com/office/drawing/2018/hyperlinkcolor" val="tx"/>
                              </a:ext>
                            </a:extLst>
                          </a:hlinkClick>
                        </a:rPr>
                        <a:t>Pg 238-240</a:t>
                      </a:r>
                      <a:endParaRPr lang="en-US" sz="1200" b="0" i="0" u="none" strike="noStrike" kern="1200" noProof="0">
                        <a:solidFill>
                          <a:schemeClr val="accent3"/>
                        </a:solidFill>
                        <a:latin typeface="+mn-lt"/>
                        <a:ea typeface="+mn-ea"/>
                        <a:cs typeface="+mn-cs"/>
                        <a:hlinkClick r:id="rId12" action="ppaction://hlinksldjump">
                          <a:extLst>
                            <a:ext uri="{A12FA001-AC4F-418D-AE19-62706E023703}">
                              <ahyp:hlinkClr xmlns:ahyp="http://schemas.microsoft.com/office/drawing/2018/hyperlinkcolor" val="tx"/>
                            </a:ext>
                          </a:extLst>
                        </a:hlinkClick>
                      </a:endParaRPr>
                    </a:p>
                  </a:txBody>
                  <a:tcPr anchor="ctr">
                    <a:lnL w="6350" cap="flat" cmpd="sng" algn="ctr">
                      <a:solidFill>
                        <a:schemeClr val="bg1">
                          <a:lumMod val="8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377567192"/>
                  </a:ext>
                </a:extLst>
              </a:tr>
              <a:tr h="331255">
                <a:tc>
                  <a:txBody>
                    <a:bodyPr/>
                    <a:lstStyle/>
                    <a:p>
                      <a:pPr lvl="0">
                        <a:buNone/>
                      </a:pPr>
                      <a:r>
                        <a:rPr lang="en-US" sz="1200" noProof="0">
                          <a:solidFill>
                            <a:sysClr val="windowText" lastClr="000000"/>
                          </a:solidFill>
                          <a:latin typeface="+mn-lt"/>
                          <a:cs typeface="Leelawadee"/>
                        </a:rPr>
                        <a:t>Big Y</a:t>
                      </a:r>
                      <a:endParaRPr lang="en-US" sz="1200" noProof="0">
                        <a:latin typeface="+mn-lt"/>
                      </a:endParaRPr>
                    </a:p>
                  </a:txBody>
                  <a:tcPr anchor="ctr">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lvl="0" algn="ctr">
                        <a:lnSpc>
                          <a:spcPct val="100000"/>
                        </a:lnSpc>
                        <a:spcBef>
                          <a:spcPts val="0"/>
                        </a:spcBef>
                        <a:spcAft>
                          <a:spcPts val="0"/>
                        </a:spcAft>
                        <a:buNone/>
                      </a:pPr>
                      <a:r>
                        <a:rPr lang="en-US" sz="1200" b="0" i="0" u="none" strike="noStrike" noProof="0">
                          <a:solidFill>
                            <a:srgbClr val="2B660F"/>
                          </a:solidFill>
                          <a:latin typeface="+mn-lt"/>
                          <a:hlinkClick r:id="rId75" action="ppaction://hlinksldjump">
                            <a:extLst>
                              <a:ext uri="{A12FA001-AC4F-418D-AE19-62706E023703}">
                                <ahyp:hlinkClr xmlns:ahyp="http://schemas.microsoft.com/office/drawing/2018/hyperlinkcolor" val="tx"/>
                              </a:ext>
                            </a:extLst>
                          </a:hlinkClick>
                        </a:rPr>
                        <a:t>Pg 67-70</a:t>
                      </a:r>
                      <a:endParaRPr lang="en-US" sz="1200" b="0" i="0" u="none" strike="noStrike" noProof="0">
                        <a:solidFill>
                          <a:srgbClr val="2B660F"/>
                        </a:solidFill>
                        <a:latin typeface="+mn-lt"/>
                        <a:hlinkClick r:id="rId50" action="ppaction://hlinksldjump">
                          <a:extLst>
                            <a:ext uri="{A12FA001-AC4F-418D-AE19-62706E023703}">
                              <ahyp:hlinkClr xmlns:ahyp="http://schemas.microsoft.com/office/drawing/2018/hyperlinkcolor" val="tx"/>
                            </a:ext>
                          </a:extLst>
                        </a:hlinkClick>
                      </a:endParaRPr>
                    </a:p>
                  </a:txBody>
                  <a:tcPr anchor="ctr">
                    <a:lnL w="63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noProof="0">
                          <a:solidFill>
                            <a:sysClr val="windowText" lastClr="000000"/>
                          </a:solidFill>
                          <a:latin typeface="+mn-lt"/>
                          <a:cs typeface="Leelawadee"/>
                        </a:rPr>
                        <a:t>Dick’s Sporting Goods</a:t>
                      </a:r>
                      <a:endParaRPr lang="en-US" sz="1200" noProof="0">
                        <a:latin typeface="+mn-lt"/>
                      </a:endParaRPr>
                    </a:p>
                  </a:txBody>
                  <a:tcPr anchor="ctr">
                    <a:lnL w="190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lvl="0" algn="ctr">
                        <a:lnSpc>
                          <a:spcPct val="100000"/>
                        </a:lnSpc>
                        <a:spcBef>
                          <a:spcPts val="0"/>
                        </a:spcBef>
                        <a:spcAft>
                          <a:spcPts val="0"/>
                        </a:spcAft>
                        <a:buNone/>
                      </a:pPr>
                      <a:r>
                        <a:rPr lang="en-US" sz="1200" b="0" i="0" u="none" strike="noStrike" noProof="0">
                          <a:solidFill>
                            <a:schemeClr val="accent3"/>
                          </a:solidFill>
                          <a:latin typeface="+mn-lt"/>
                          <a:hlinkClick r:id="rId76" action="ppaction://hlinksldjump">
                            <a:extLst>
                              <a:ext uri="{A12FA001-AC4F-418D-AE19-62706E023703}">
                                <ahyp:hlinkClr xmlns:ahyp="http://schemas.microsoft.com/office/drawing/2018/hyperlinkcolor" val="tx"/>
                              </a:ext>
                            </a:extLst>
                          </a:hlinkClick>
                        </a:rPr>
                        <a:t>Pg 129-132</a:t>
                      </a:r>
                      <a:endParaRPr lang="en-US" sz="1200" b="0" i="0" u="none" strike="noStrike" noProof="0">
                        <a:solidFill>
                          <a:schemeClr val="accent3"/>
                        </a:solidFill>
                        <a:latin typeface="+mn-lt"/>
                        <a:hlinkClick r:id="rId16" action="ppaction://hlinksldjump">
                          <a:extLst>
                            <a:ext uri="{A12FA001-AC4F-418D-AE19-62706E023703}">
                              <ahyp:hlinkClr xmlns:ahyp="http://schemas.microsoft.com/office/drawing/2018/hyperlinkcolor" val="tx"/>
                            </a:ext>
                          </a:extLst>
                        </a:hlinkClick>
                      </a:endParaRPr>
                    </a:p>
                  </a:txBody>
                  <a:tcPr anchor="ctr">
                    <a:lnL w="63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lvl="0">
                        <a:buNone/>
                      </a:pPr>
                      <a:r>
                        <a:rPr lang="en-US" sz="1200" noProof="0">
                          <a:solidFill>
                            <a:sysClr val="windowText" lastClr="000000"/>
                          </a:solidFill>
                          <a:latin typeface="+mn-lt"/>
                          <a:cs typeface="Leelawadee"/>
                        </a:rPr>
                        <a:t>H-E-B</a:t>
                      </a:r>
                      <a:endParaRPr lang="en-US" sz="1200">
                        <a:latin typeface="+mn-lt"/>
                      </a:endParaRPr>
                    </a:p>
                  </a:txBody>
                  <a:tcPr anchor="ctr">
                    <a:lnL w="190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kern="1200" noProof="0">
                          <a:solidFill>
                            <a:schemeClr val="accent3"/>
                          </a:solidFill>
                          <a:latin typeface="+mn-lt"/>
                          <a:ea typeface="+mn-ea"/>
                          <a:cs typeface="+mn-cs"/>
                          <a:hlinkClick r:id="rId77" action="ppaction://hlinksldjump">
                            <a:extLst>
                              <a:ext uri="{A12FA001-AC4F-418D-AE19-62706E023703}">
                                <ahyp:hlinkClr xmlns:ahyp="http://schemas.microsoft.com/office/drawing/2018/hyperlinkcolor" val="tx"/>
                              </a:ext>
                            </a:extLst>
                          </a:hlinkClick>
                        </a:rPr>
                        <a:t>Pg 184-187</a:t>
                      </a:r>
                      <a:endParaRPr lang="en-US" sz="1200" b="0" i="0" u="none" strike="noStrike" kern="1200" noProof="0">
                        <a:solidFill>
                          <a:schemeClr val="accent3"/>
                        </a:solidFill>
                        <a:latin typeface="+mn-lt"/>
                        <a:ea typeface="+mn-ea"/>
                        <a:cs typeface="+mn-cs"/>
                        <a:hlinkClick r:id="rId12" action="ppaction://hlinksldjump">
                          <a:extLst>
                            <a:ext uri="{A12FA001-AC4F-418D-AE19-62706E023703}">
                              <ahyp:hlinkClr xmlns:ahyp="http://schemas.microsoft.com/office/drawing/2018/hyperlinkcolor" val="tx"/>
                            </a:ext>
                          </a:extLst>
                        </a:hlinkClick>
                      </a:endParaRPr>
                    </a:p>
                  </a:txBody>
                  <a:tcPr anchor="ctr">
                    <a:lnL w="63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lvl="0">
                        <a:buNone/>
                      </a:pPr>
                      <a:r>
                        <a:rPr lang="en-US" sz="1200" noProof="0">
                          <a:latin typeface="+mn-lt"/>
                        </a:rPr>
                        <a:t>Loblaws</a:t>
                      </a:r>
                      <a:endParaRPr lang="en-US" sz="1200">
                        <a:latin typeface="+mn-lt"/>
                      </a:endParaRPr>
                    </a:p>
                  </a:txBody>
                  <a:tcPr anchor="ctr">
                    <a:lnL w="190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kern="1200" noProof="0" dirty="0">
                          <a:solidFill>
                            <a:schemeClr val="accent3"/>
                          </a:solidFill>
                          <a:latin typeface="+mn-lt"/>
                          <a:ea typeface="+mn-ea"/>
                          <a:cs typeface="+mn-cs"/>
                          <a:hlinkClick r:id="rId78" action="ppaction://hlinksldjump">
                            <a:extLst>
                              <a:ext uri="{A12FA001-AC4F-418D-AE19-62706E023703}">
                                <ahyp:hlinkClr xmlns:ahyp="http://schemas.microsoft.com/office/drawing/2018/hyperlinkcolor" val="tx"/>
                              </a:ext>
                            </a:extLst>
                          </a:hlinkClick>
                        </a:rPr>
                        <a:t>Pg 241-244</a:t>
                      </a:r>
                      <a:endParaRPr lang="en-US" sz="1200" b="0" i="0" u="none" strike="noStrike" kern="1200" noProof="0" dirty="0">
                        <a:solidFill>
                          <a:schemeClr val="accent3"/>
                        </a:solidFill>
                        <a:latin typeface="+mn-lt"/>
                        <a:ea typeface="+mn-ea"/>
                        <a:cs typeface="+mn-cs"/>
                        <a:hlinkClick r:id="rId12" action="ppaction://hlinksldjump">
                          <a:extLst>
                            <a:ext uri="{A12FA001-AC4F-418D-AE19-62706E023703}">
                              <ahyp:hlinkClr xmlns:ahyp="http://schemas.microsoft.com/office/drawing/2018/hyperlinkcolor" val="tx"/>
                            </a:ext>
                          </a:extLst>
                        </a:hlinkClick>
                      </a:endParaRPr>
                    </a:p>
                  </a:txBody>
                  <a:tcPr anchor="ctr">
                    <a:lnL w="6350" cap="flat" cmpd="sng" algn="ctr">
                      <a:solidFill>
                        <a:schemeClr val="bg1">
                          <a:lumMod val="8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537126686"/>
                  </a:ext>
                </a:extLst>
              </a:tr>
            </a:tbl>
          </a:graphicData>
        </a:graphic>
      </p:graphicFrame>
    </p:spTree>
    <p:extLst>
      <p:ext uri="{BB962C8B-B14F-4D97-AF65-F5344CB8AC3E}">
        <p14:creationId xmlns:p14="http://schemas.microsoft.com/office/powerpoint/2010/main" val="186256313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854D2-9DB3-EB06-3D92-5C7DA4224057}"/>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85139B5B-FE58-AB3B-3D17-5BA4D921F149}"/>
              </a:ext>
            </a:extLst>
          </p:cNvPr>
          <p:cNvGraphicFramePr>
            <a:graphicFrameLocks/>
          </p:cNvGraphicFramePr>
          <p:nvPr>
            <p:custDataLst>
              <p:tags r:id="rId1"/>
            </p:custDataLst>
            <p:extLst>
              <p:ext uri="{D42A27DB-BD31-4B8C-83A1-F6EECF244321}">
                <p14:modId xmlns:p14="http://schemas.microsoft.com/office/powerpoint/2010/main" val="20634093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5" name="think-cell data - do not delete" hidden="1">
                        <a:extLst>
                          <a:ext uri="{FF2B5EF4-FFF2-40B4-BE49-F238E27FC236}">
                            <a16:creationId xmlns:a16="http://schemas.microsoft.com/office/drawing/2014/main" id="{85139B5B-FE58-AB3B-3D17-5BA4D921F14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tangle: Rounded Corners 6">
            <a:extLst>
              <a:ext uri="{FF2B5EF4-FFF2-40B4-BE49-F238E27FC236}">
                <a16:creationId xmlns:a16="http://schemas.microsoft.com/office/drawing/2014/main" id="{521853D7-2893-F954-664E-03D329659E6E}"/>
              </a:ext>
            </a:extLst>
          </p:cNvPr>
          <p:cNvSpPr>
            <a:spLocks/>
          </p:cNvSpPr>
          <p:nvPr/>
        </p:nvSpPr>
        <p:spPr>
          <a:xfrm rot="10800000" flipH="1" flipV="1">
            <a:off x="6300438" y="1062650"/>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r>
              <a:rPr lang="en-US" sz="2400" b="1">
                <a:solidFill>
                  <a:srgbClr val="8EBC29"/>
                </a:solidFill>
              </a:rPr>
              <a:t>Packaging</a:t>
            </a:r>
          </a:p>
        </p:txBody>
      </p:sp>
      <p:sp>
        <p:nvSpPr>
          <p:cNvPr id="8" name="Rectangle: Rounded Corners 7">
            <a:extLst>
              <a:ext uri="{FF2B5EF4-FFF2-40B4-BE49-F238E27FC236}">
                <a16:creationId xmlns:a16="http://schemas.microsoft.com/office/drawing/2014/main" id="{F618C42E-1CF5-562D-7FE2-A11CC701C546}"/>
              </a:ext>
            </a:extLst>
          </p:cNvPr>
          <p:cNvSpPr>
            <a:spLocks/>
          </p:cNvSpPr>
          <p:nvPr/>
        </p:nvSpPr>
        <p:spPr>
          <a:xfrm rot="10800000" flipH="1" flipV="1">
            <a:off x="6386385" y="1711260"/>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a:spcBef>
                <a:spcPts val="200"/>
              </a:spcBef>
              <a:defRPr/>
            </a:pPr>
            <a:r>
              <a:rPr lang="en-US">
                <a:solidFill>
                  <a:schemeClr val="bg1"/>
                </a:solidFill>
              </a:rPr>
              <a:t>Buffalo Wild Wings and PepsiCo both commit to increasing the amount of recyclable and compostable material used in packaging, however it is worth noting that Buffalo Wild Wing’s focus areas are all qualitative goals, and not robust targets with dates.</a:t>
            </a:r>
          </a:p>
        </p:txBody>
      </p:sp>
      <p:sp>
        <p:nvSpPr>
          <p:cNvPr id="9" name="Oval 8">
            <a:extLst>
              <a:ext uri="{FF2B5EF4-FFF2-40B4-BE49-F238E27FC236}">
                <a16:creationId xmlns:a16="http://schemas.microsoft.com/office/drawing/2014/main" id="{D9449CDC-2836-4F8E-4009-F04CFBBD475E}"/>
              </a:ext>
            </a:extLst>
          </p:cNvPr>
          <p:cNvSpPr/>
          <p:nvPr/>
        </p:nvSpPr>
        <p:spPr>
          <a:xfrm>
            <a:off x="6375234" y="1171322"/>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Single Corner Rounded 10">
            <a:extLst>
              <a:ext uri="{FF2B5EF4-FFF2-40B4-BE49-F238E27FC236}">
                <a16:creationId xmlns:a16="http://schemas.microsoft.com/office/drawing/2014/main" id="{F54B3F4F-375E-2855-EEB4-F205BB433819}"/>
              </a:ext>
            </a:extLst>
          </p:cNvPr>
          <p:cNvSpPr>
            <a:spLocks/>
          </p:cNvSpPr>
          <p:nvPr/>
        </p:nvSpPr>
        <p:spPr>
          <a:xfrm>
            <a:off x="6300438" y="825872"/>
            <a:ext cx="5852160" cy="66792"/>
          </a:xfrm>
          <a:prstGeom prst="round1Rect">
            <a:avLst>
              <a:gd name="adj" fmla="val 3618"/>
            </a:avLst>
          </a:prstGeom>
          <a:solidFill>
            <a:srgbClr val="0F440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182880" numCol="1" spcCol="38100" rtlCol="0" anchor="b">
            <a:noAutofit/>
          </a:bodyPr>
          <a:lstStyle/>
          <a:p>
            <a:pPr defTabSz="914400"/>
            <a:r>
              <a:rPr kumimoji="0" lang="en-US" sz="3200" b="0" i="0" u="none" strike="noStrike" kern="1200" cap="all" spc="0" normalizeH="0" baseline="0" noProof="0">
                <a:ln>
                  <a:noFill/>
                </a:ln>
                <a:solidFill>
                  <a:srgbClr val="0F440E"/>
                </a:solidFill>
                <a:effectLst/>
                <a:uLnTx/>
                <a:uFillTx/>
                <a:latin typeface="GT Pressura LCG Black"/>
                <a:ea typeface="+mj-ea"/>
                <a:cs typeface="+mj-cs"/>
              </a:rPr>
              <a:t>KEY TAKEAWAYS</a:t>
            </a:r>
            <a:endParaRPr lang="en-US" b="1">
              <a:solidFill>
                <a:srgbClr val="0F440E"/>
              </a:solidFill>
              <a:latin typeface="+mj-lt"/>
            </a:endParaRPr>
          </a:p>
        </p:txBody>
      </p:sp>
      <p:pic>
        <p:nvPicPr>
          <p:cNvPr id="13" name="Picture 2" descr="Buffalo Wild Wings Logo, symbol, meaning, history, PNG, brand">
            <a:extLst>
              <a:ext uri="{FF2B5EF4-FFF2-40B4-BE49-F238E27FC236}">
                <a16:creationId xmlns:a16="http://schemas.microsoft.com/office/drawing/2014/main" id="{50695BFF-CB3D-1980-2C9A-E02EF293BC53}"/>
              </a:ext>
            </a:extLst>
          </p:cNvPr>
          <p:cNvPicPr>
            <a:picLocks noGrp="1" noChangeAspect="1" noChangeArrowheads="1"/>
          </p:cNvPicPr>
          <p:nvPr>
            <p:ph type="pic" sz="quarter" idx="14"/>
          </p:nvPr>
        </p:nvPicPr>
        <p:blipFill rotWithShape="1">
          <a:blip r:embed="rId6">
            <a:extLst>
              <a:ext uri="{28A0092B-C50C-407E-A947-70E740481C1C}">
                <a14:useLocalDpi xmlns:a14="http://schemas.microsoft.com/office/drawing/2010/main" val="0"/>
              </a:ext>
            </a:extLst>
          </a:blip>
          <a:srcRect l="-6260" t="-75210" r="-18948" b="-75210"/>
          <a:stretch>
            <a:fillRect/>
          </a:stretch>
        </p:blipFill>
        <p:spPr bwMode="auto">
          <a:xfrm>
            <a:off x="0" y="0"/>
            <a:ext cx="6096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F61C82D0-BB2A-B144-62FC-F388C81E5396}"/>
              </a:ext>
            </a:extLst>
          </p:cNvPr>
          <p:cNvPicPr>
            <a:picLocks noChangeAspect="1"/>
          </p:cNvPicPr>
          <p:nvPr/>
        </p:nvPicPr>
        <p:blipFill>
          <a:blip r:embed="rId7"/>
          <a:srcRect l="24821" r="18929"/>
          <a:stretch>
            <a:fillRect/>
          </a:stretch>
        </p:blipFill>
        <p:spPr>
          <a:xfrm rot="16200000">
            <a:off x="2520059" y="3282059"/>
            <a:ext cx="6857999" cy="293883"/>
          </a:xfrm>
          <a:custGeom>
            <a:avLst/>
            <a:gdLst>
              <a:gd name="connsiteX0" fmla="*/ 6857999 w 6857999"/>
              <a:gd name="connsiteY0" fmla="*/ 0 h 293883"/>
              <a:gd name="connsiteX1" fmla="*/ 6857999 w 6857999"/>
              <a:gd name="connsiteY1" fmla="*/ 293883 h 293883"/>
              <a:gd name="connsiteX2" fmla="*/ 0 w 6857999"/>
              <a:gd name="connsiteY2" fmla="*/ 293883 h 293883"/>
              <a:gd name="connsiteX3" fmla="*/ 0 w 6857999"/>
              <a:gd name="connsiteY3" fmla="*/ 0 h 293883"/>
            </a:gdLst>
            <a:ahLst/>
            <a:cxnLst>
              <a:cxn ang="0">
                <a:pos x="connsiteX0" y="connsiteY0"/>
              </a:cxn>
              <a:cxn ang="0">
                <a:pos x="connsiteX1" y="connsiteY1"/>
              </a:cxn>
              <a:cxn ang="0">
                <a:pos x="connsiteX2" y="connsiteY2"/>
              </a:cxn>
              <a:cxn ang="0">
                <a:pos x="connsiteX3" y="connsiteY3"/>
              </a:cxn>
            </a:cxnLst>
            <a:rect l="l" t="t" r="r" b="b"/>
            <a:pathLst>
              <a:path w="6857999" h="293883">
                <a:moveTo>
                  <a:pt x="6857999" y="0"/>
                </a:moveTo>
                <a:lnTo>
                  <a:pt x="6857999" y="293883"/>
                </a:lnTo>
                <a:lnTo>
                  <a:pt x="0" y="293883"/>
                </a:lnTo>
                <a:lnTo>
                  <a:pt x="0" y="0"/>
                </a:lnTo>
                <a:close/>
              </a:path>
            </a:pathLst>
          </a:custGeom>
          <a:effectLst>
            <a:outerShdw blurRad="50800" dist="38100" dir="10800000" algn="r" rotWithShape="0">
              <a:prstClr val="black">
                <a:alpha val="20000"/>
              </a:prstClr>
            </a:outerShdw>
          </a:effectLst>
        </p:spPr>
      </p:pic>
      <p:pic>
        <p:nvPicPr>
          <p:cNvPr id="25" name="Graphic 24">
            <a:extLst>
              <a:ext uri="{FF2B5EF4-FFF2-40B4-BE49-F238E27FC236}">
                <a16:creationId xmlns:a16="http://schemas.microsoft.com/office/drawing/2014/main" id="{807345F7-BFBD-E404-BF99-249AA4BAA80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32926" y="1229014"/>
            <a:ext cx="291101" cy="291101"/>
          </a:xfrm>
          <a:prstGeom prst="rect">
            <a:avLst/>
          </a:prstGeom>
        </p:spPr>
      </p:pic>
    </p:spTree>
    <p:extLst>
      <p:ext uri="{BB962C8B-B14F-4D97-AF65-F5344CB8AC3E}">
        <p14:creationId xmlns:p14="http://schemas.microsoft.com/office/powerpoint/2010/main" val="263962040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2D19FC-6422-DD6B-031C-31624389FCDA}"/>
            </a:ext>
          </a:extLst>
        </p:cNvPr>
        <p:cNvGrpSpPr/>
        <p:nvPr/>
      </p:nvGrpSpPr>
      <p:grpSpPr>
        <a:xfrm>
          <a:off x="0" y="0"/>
          <a:ext cx="0" cy="0"/>
          <a:chOff x="0" y="0"/>
          <a:chExt cx="0" cy="0"/>
        </a:xfrm>
      </p:grpSpPr>
      <p:graphicFrame>
        <p:nvGraphicFramePr>
          <p:cNvPr id="17" name="think-cell data - do not delete" hidden="1">
            <a:extLst>
              <a:ext uri="{FF2B5EF4-FFF2-40B4-BE49-F238E27FC236}">
                <a16:creationId xmlns:a16="http://schemas.microsoft.com/office/drawing/2014/main" id="{DA22DBE8-9D57-C532-BB91-1277D9F8201B}"/>
              </a:ext>
            </a:extLst>
          </p:cNvPr>
          <p:cNvGraphicFramePr>
            <a:graphicFrameLocks/>
          </p:cNvGraphicFramePr>
          <p:nvPr>
            <p:custDataLst>
              <p:tags r:id="rId1"/>
            </p:custDataLst>
            <p:extLst>
              <p:ext uri="{D42A27DB-BD31-4B8C-83A1-F6EECF244321}">
                <p14:modId xmlns:p14="http://schemas.microsoft.com/office/powerpoint/2010/main" val="10755107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17" name="think-cell data - do not delete" hidden="1">
                        <a:extLst>
                          <a:ext uri="{FF2B5EF4-FFF2-40B4-BE49-F238E27FC236}">
                            <a16:creationId xmlns:a16="http://schemas.microsoft.com/office/drawing/2014/main" id="{DA22DBE8-9D57-C532-BB91-1277D9F8201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Title 9">
            <a:extLst>
              <a:ext uri="{FF2B5EF4-FFF2-40B4-BE49-F238E27FC236}">
                <a16:creationId xmlns:a16="http://schemas.microsoft.com/office/drawing/2014/main" id="{F46ADDA2-F3BA-C3D8-7517-244D42135C8D}"/>
              </a:ext>
            </a:extLst>
          </p:cNvPr>
          <p:cNvSpPr>
            <a:spLocks noGrp="1"/>
          </p:cNvSpPr>
          <p:nvPr>
            <p:ph type="title"/>
          </p:nvPr>
        </p:nvSpPr>
        <p:spPr>
          <a:xfrm>
            <a:off x="304798" y="246888"/>
            <a:ext cx="11585448" cy="969264"/>
          </a:xfrm>
        </p:spPr>
        <p:txBody>
          <a:bodyPr vert="horz" rIns="0"/>
          <a:lstStyle/>
          <a:p>
            <a:pPr lvl="0"/>
            <a:r>
              <a:rPr lang="en-US" sz="3000"/>
              <a:t>BUFFALO WILD WINGS’ SUSTAINABILITY FOCUS AREAS</a:t>
            </a:r>
            <a:br>
              <a:rPr lang="en-US" sz="3000"/>
            </a:br>
            <a:r>
              <a:rPr lang="en-US" sz="1800" i="1"/>
              <a:t>And how these focus areas align with pep+ pillars</a:t>
            </a:r>
          </a:p>
        </p:txBody>
      </p:sp>
      <p:pic>
        <p:nvPicPr>
          <p:cNvPr id="4" name="Picture 3" descr="Buffalo Wild Wings Logo and symbol, meaning, history, PNG, brand">
            <a:extLst>
              <a:ext uri="{FF2B5EF4-FFF2-40B4-BE49-F238E27FC236}">
                <a16:creationId xmlns:a16="http://schemas.microsoft.com/office/drawing/2014/main" id="{A7F523C9-F9DA-157E-486F-3B922012427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80914" y="286682"/>
            <a:ext cx="1306286" cy="73478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Top Corners Rounded 1">
            <a:extLst>
              <a:ext uri="{FF2B5EF4-FFF2-40B4-BE49-F238E27FC236}">
                <a16:creationId xmlns:a16="http://schemas.microsoft.com/office/drawing/2014/main" id="{CCE158C5-0426-1861-7A70-5A068D2F3D9F}"/>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2">
            <a:extLst>
              <a:ext uri="{FF2B5EF4-FFF2-40B4-BE49-F238E27FC236}">
                <a16:creationId xmlns:a16="http://schemas.microsoft.com/office/drawing/2014/main" id="{68D272A6-A4CC-4A33-B239-372D4176E916}"/>
              </a:ext>
            </a:extLst>
          </p:cNvPr>
          <p:cNvGraphicFramePr>
            <a:graphicFrameLocks noGrp="1"/>
          </p:cNvGraphicFramePr>
          <p:nvPr>
            <p:extLst>
              <p:ext uri="{D42A27DB-BD31-4B8C-83A1-F6EECF244321}">
                <p14:modId xmlns:p14="http://schemas.microsoft.com/office/powerpoint/2010/main" val="867814330"/>
              </p:ext>
            </p:extLst>
          </p:nvPr>
        </p:nvGraphicFramePr>
        <p:xfrm>
          <a:off x="-7620" y="1148230"/>
          <a:ext cx="11986261" cy="4825374"/>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3648075">
                  <a:extLst>
                    <a:ext uri="{9D8B030D-6E8A-4147-A177-3AD203B41FA5}">
                      <a16:colId xmlns:a16="http://schemas.microsoft.com/office/drawing/2014/main" val="2382844442"/>
                    </a:ext>
                  </a:extLst>
                </a:gridCol>
                <a:gridCol w="3174683">
                  <a:extLst>
                    <a:ext uri="{9D8B030D-6E8A-4147-A177-3AD203B41FA5}">
                      <a16:colId xmlns:a16="http://schemas.microsoft.com/office/drawing/2014/main" val="957515009"/>
                    </a:ext>
                  </a:extLst>
                </a:gridCol>
                <a:gridCol w="3174683">
                  <a:extLst>
                    <a:ext uri="{9D8B030D-6E8A-4147-A177-3AD203B41FA5}">
                      <a16:colId xmlns:a16="http://schemas.microsoft.com/office/drawing/2014/main" val="2353111847"/>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kern="1200" noProof="0">
                          <a:solidFill>
                            <a:schemeClr val="bg1"/>
                          </a:solidFill>
                          <a:latin typeface="+mn-lt"/>
                          <a:ea typeface="+mn-ea"/>
                          <a:cs typeface="Leelawadee" panose="020B0502040204020203" pitchFamily="34" charset="-34"/>
                        </a:rPr>
                        <a:t>Sustainability</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kern="1200" noProof="0">
                          <a:solidFill>
                            <a:schemeClr val="bg1"/>
                          </a:solidFill>
                          <a:latin typeface="+mn-lt"/>
                          <a:ea typeface="+mn-ea"/>
                          <a:cs typeface="Leelawadee" panose="020B0502040204020203" pitchFamily="34" charset="-34"/>
                        </a:rPr>
                        <a:t>People First</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kern="1200" noProof="0">
                          <a:solidFill>
                            <a:schemeClr val="bg1"/>
                          </a:solidFill>
                          <a:latin typeface="+mn-lt"/>
                          <a:ea typeface="+mn-ea"/>
                          <a:cs typeface="Leelawadee" panose="020B0502040204020203" pitchFamily="34" charset="-34"/>
                        </a:rPr>
                        <a:t>Community</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1011532">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954F07"/>
                          </a:solidFill>
                          <a:latin typeface="+mj-lt"/>
                          <a:ea typeface="+mn-ea"/>
                          <a:cs typeface="Leelawadee"/>
                        </a:rPr>
                        <a:t>POSITIVE </a:t>
                      </a:r>
                      <a:br>
                        <a:rPr lang="en-US" sz="1400" kern="1200">
                          <a:solidFill>
                            <a:srgbClr val="954F07"/>
                          </a:solidFill>
                          <a:latin typeface="+mj-lt"/>
                          <a:ea typeface="+mn-ea"/>
                          <a:cs typeface="Leelawadee"/>
                        </a:rPr>
                      </a:br>
                      <a:r>
                        <a:rPr lang="en-US" sz="1400" kern="1200">
                          <a:solidFill>
                            <a:srgbClr val="954F07"/>
                          </a:solidFill>
                          <a:latin typeface="+mj-lt"/>
                          <a:ea typeface="+mn-ea"/>
                          <a:cs typeface="Leelawadee"/>
                        </a:rPr>
                        <a:t>AGRICULTURE</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9F0A"/>
                    </a:solidFill>
                  </a:tcPr>
                </a:tc>
                <a:tc>
                  <a:txBody>
                    <a:bodyPr/>
                    <a:lstStyle/>
                    <a:p>
                      <a:pPr marL="120650" indent="-120650" algn="l" rtl="0" fontAlgn="base">
                        <a:lnSpc>
                          <a:spcPct val="100000"/>
                        </a:lnSpc>
                        <a:buFont typeface="Arial" panose="020B0604020202020204" pitchFamily="34" charset="0"/>
                        <a:buChar char="•"/>
                      </a:pPr>
                      <a:r>
                        <a:rPr lang="en-US" sz="1050" b="0" i="0" noProof="0">
                          <a:solidFill>
                            <a:srgbClr val="2B660F"/>
                          </a:solidFill>
                          <a:effectLst/>
                          <a:highlight>
                            <a:srgbClr val="4FE2F3"/>
                          </a:highlight>
                          <a:latin typeface="+mn-lt"/>
                          <a:cs typeface="Leelawadee" panose="020B0502040204020203" pitchFamily="34" charset="-34"/>
                        </a:rPr>
                        <a:t>Goal:</a:t>
                      </a:r>
                      <a:r>
                        <a:rPr lang="en-US" sz="1050" b="0" i="0" noProof="0">
                          <a:solidFill>
                            <a:srgbClr val="2B660F"/>
                          </a:solidFill>
                          <a:effectLst/>
                          <a:latin typeface="+mn-lt"/>
                          <a:cs typeface="Leelawadee" panose="020B0502040204020203" pitchFamily="34" charset="-34"/>
                        </a:rPr>
                        <a:t> Work to ensure that all ingredients procured are responsibly sourced​</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a:ln>
                            <a:noFill/>
                          </a:ln>
                          <a:solidFill>
                            <a:srgbClr val="2B660F"/>
                          </a:solidFill>
                          <a:effectLst/>
                          <a:uLnTx/>
                          <a:uFillTx/>
                          <a:latin typeface="+mn-lt"/>
                          <a:ea typeface="+mn-ea"/>
                          <a:cs typeface="Leelawadee"/>
                        </a:rPr>
                        <a:t>Not a focus area for the customer.</a:t>
                      </a:r>
                      <a:endParaRPr kumimoji="0" lang="en-US" sz="1050" b="0" i="0" u="none" strike="noStrike" kern="1200" cap="none" spc="0" normalizeH="0" baseline="0" noProof="0">
                        <a:ln>
                          <a:noFill/>
                        </a:ln>
                        <a:solidFill>
                          <a:srgbClr val="2B660F"/>
                        </a:solidFill>
                        <a:effectLst/>
                        <a:uLnTx/>
                        <a:uFillTx/>
                        <a:latin typeface="+mn-lt"/>
                        <a:ea typeface="+mn-ea"/>
                        <a:cs typeface="Leelawadee"/>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a:ln>
                            <a:noFill/>
                          </a:ln>
                          <a:solidFill>
                            <a:srgbClr val="2B660F"/>
                          </a:solidFill>
                          <a:effectLst/>
                          <a:uLnTx/>
                          <a:uFillTx/>
                          <a:latin typeface="+mn-lt"/>
                          <a:ea typeface="+mn-ea"/>
                          <a:cs typeface="Leelawadee"/>
                        </a:rPr>
                        <a:t>Not a focus area for the customer.</a:t>
                      </a:r>
                      <a:endParaRPr kumimoji="0" lang="en-US" sz="1050" b="0" i="0" u="none" strike="noStrike" kern="1200" cap="none" spc="0" normalizeH="0" baseline="0" noProof="0">
                        <a:ln>
                          <a:noFill/>
                        </a:ln>
                        <a:solidFill>
                          <a:srgbClr val="2B660F"/>
                        </a:solidFill>
                        <a:effectLst/>
                        <a:uLnTx/>
                        <a:uFillTx/>
                        <a:latin typeface="+mn-lt"/>
                        <a:ea typeface="+mn-ea"/>
                        <a:cs typeface="Leelawadee"/>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1618488">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indent="-120650" algn="l" rtl="0" fontAlgn="base">
                        <a:lnSpc>
                          <a:spcPct val="100000"/>
                        </a:lnSpc>
                        <a:spcAft>
                          <a:spcPts val="400"/>
                        </a:spcAft>
                        <a:buFont typeface="Arial" panose="020B0604020202020204" pitchFamily="34" charset="0"/>
                        <a:buChar char="•"/>
                      </a:pPr>
                      <a:r>
                        <a:rPr lang="en-US" sz="1050" b="0" i="0" noProof="0">
                          <a:solidFill>
                            <a:srgbClr val="2B660F"/>
                          </a:solidFill>
                          <a:effectLst/>
                          <a:highlight>
                            <a:srgbClr val="4FE2F3"/>
                          </a:highlight>
                          <a:latin typeface="+mn-lt"/>
                          <a:cs typeface="Leelawadee" panose="020B0502040204020203" pitchFamily="34" charset="-34"/>
                        </a:rPr>
                        <a:t>Goal:</a:t>
                      </a:r>
                      <a:r>
                        <a:rPr lang="en-US" sz="1050" b="0" i="0" noProof="0">
                          <a:solidFill>
                            <a:srgbClr val="2B660F"/>
                          </a:solidFill>
                          <a:effectLst/>
                          <a:latin typeface="+mn-lt"/>
                          <a:cs typeface="Leelawadee" panose="020B0502040204020203" pitchFamily="34" charset="-34"/>
                        </a:rPr>
                        <a:t> Decrease the amount of single-use packaging in the system and increasing options that are recyclable, compostable, and/or made from certified materials​</a:t>
                      </a:r>
                    </a:p>
                    <a:p>
                      <a:pPr marL="120650" indent="-120650" algn="l" rtl="0" fontAlgn="base">
                        <a:lnSpc>
                          <a:spcPct val="100000"/>
                        </a:lnSpc>
                        <a:spcAft>
                          <a:spcPts val="400"/>
                        </a:spcAft>
                        <a:buFont typeface="Arial" panose="020B0604020202020204" pitchFamily="34" charset="0"/>
                        <a:buChar char="•"/>
                      </a:pPr>
                      <a:r>
                        <a:rPr lang="en-US" sz="1050" b="0" i="0" noProof="0">
                          <a:solidFill>
                            <a:srgbClr val="2B660F"/>
                          </a:solidFill>
                          <a:effectLst/>
                          <a:highlight>
                            <a:srgbClr val="4FE2F3"/>
                          </a:highlight>
                          <a:latin typeface="+mn-lt"/>
                          <a:cs typeface="Leelawadee" panose="020B0502040204020203" pitchFamily="34" charset="-34"/>
                        </a:rPr>
                        <a:t>Goal:</a:t>
                      </a:r>
                      <a:r>
                        <a:rPr lang="en-US" sz="1050" b="0" i="0" noProof="0">
                          <a:solidFill>
                            <a:srgbClr val="2B660F"/>
                          </a:solidFill>
                          <a:effectLst/>
                          <a:latin typeface="+mn-lt"/>
                          <a:cs typeface="Leelawadee" panose="020B0502040204020203" pitchFamily="34" charset="-34"/>
                        </a:rPr>
                        <a:t> Encourage recycling in franchise-owned restaurants and adhere to local composting and recycling regulations in company-owned restaurants​</a:t>
                      </a:r>
                    </a:p>
                    <a:p>
                      <a:pPr marL="120650" indent="-120650" algn="l" rtl="0" fontAlgn="base">
                        <a:lnSpc>
                          <a:spcPct val="100000"/>
                        </a:lnSpc>
                        <a:spcAft>
                          <a:spcPts val="400"/>
                        </a:spcAft>
                        <a:buFont typeface="Arial" panose="020B0604020202020204" pitchFamily="34" charset="0"/>
                        <a:buChar char="•"/>
                      </a:pPr>
                      <a:r>
                        <a:rPr lang="en-US" sz="1050" b="0" i="0" noProof="0">
                          <a:solidFill>
                            <a:srgbClr val="2B660F"/>
                          </a:solidFill>
                          <a:effectLst/>
                          <a:highlight>
                            <a:srgbClr val="4FE2F3"/>
                          </a:highlight>
                          <a:latin typeface="+mn-lt"/>
                          <a:cs typeface="Leelawadee" panose="020B0502040204020203" pitchFamily="34" charset="-34"/>
                        </a:rPr>
                        <a:t>Goal:</a:t>
                      </a:r>
                      <a:r>
                        <a:rPr lang="en-US" sz="1050" b="0" i="0" noProof="0">
                          <a:solidFill>
                            <a:srgbClr val="2B660F"/>
                          </a:solidFill>
                          <a:effectLst/>
                          <a:latin typeface="+mn-lt"/>
                          <a:cs typeface="Leelawadee" panose="020B0502040204020203" pitchFamily="34" charset="-34"/>
                        </a:rPr>
                        <a:t> Reduce GHG emissions by implementing a series of energy efficient, decarbonization, and renewable energy initiatives throughout direct operations and value chain</a:t>
                      </a:r>
                    </a:p>
                    <a:p>
                      <a:pPr marL="120650" indent="-120650" algn="l" rtl="0" fontAlgn="base">
                        <a:lnSpc>
                          <a:spcPct val="100000"/>
                        </a:lnSpc>
                        <a:spcAft>
                          <a:spcPts val="400"/>
                        </a:spcAft>
                        <a:buFont typeface="Arial" panose="020B0604020202020204" pitchFamily="34" charset="0"/>
                        <a:buChar char="•"/>
                      </a:pPr>
                      <a:r>
                        <a:rPr lang="en-US" sz="1050" b="0" i="0" noProof="0">
                          <a:solidFill>
                            <a:srgbClr val="2B660F"/>
                          </a:solidFill>
                          <a:effectLst/>
                          <a:highlight>
                            <a:srgbClr val="4FE2F3"/>
                          </a:highlight>
                          <a:latin typeface="+mn-lt"/>
                          <a:cs typeface="Leelawadee" panose="020B0502040204020203" pitchFamily="34" charset="-34"/>
                        </a:rPr>
                        <a:t>Goal:</a:t>
                      </a:r>
                      <a:r>
                        <a:rPr lang="en-US" sz="1050" b="0" i="0" noProof="0">
                          <a:solidFill>
                            <a:srgbClr val="2B660F"/>
                          </a:solidFill>
                          <a:effectLst/>
                          <a:latin typeface="+mn-lt"/>
                          <a:cs typeface="Leelawadee" panose="020B0502040204020203" pitchFamily="34" charset="-34"/>
                        </a:rPr>
                        <a:t> Innovate, evaluate, and test available packaging alternatives based on performance, environmental impact, quality, commercial viability, </a:t>
                      </a:r>
                      <a:br>
                        <a:rPr lang="en-US" sz="1050" b="0" i="0" noProof="0">
                          <a:solidFill>
                            <a:srgbClr val="2B660F"/>
                          </a:solidFill>
                          <a:effectLst/>
                          <a:latin typeface="+mn-lt"/>
                          <a:cs typeface="Leelawadee" panose="020B0502040204020203" pitchFamily="34" charset="-34"/>
                        </a:rPr>
                      </a:br>
                      <a:r>
                        <a:rPr lang="en-US" sz="1050" b="0" i="0" noProof="0">
                          <a:solidFill>
                            <a:srgbClr val="2B660F"/>
                          </a:solidFill>
                          <a:effectLst/>
                          <a:latin typeface="+mn-lt"/>
                          <a:cs typeface="Leelawadee" panose="020B0502040204020203" pitchFamily="34" charset="-34"/>
                        </a:rPr>
                        <a:t>and cost</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indent="-120650" algn="l" rtl="0" fontAlgn="base">
                        <a:lnSpc>
                          <a:spcPct val="100000"/>
                        </a:lnSpc>
                        <a:spcAft>
                          <a:spcPts val="400"/>
                        </a:spcAft>
                        <a:buFont typeface="Arial" panose="020B0604020202020204" pitchFamily="34" charset="0"/>
                        <a:buChar char="•"/>
                      </a:pPr>
                      <a:r>
                        <a:rPr lang="en-US" sz="1050" b="0" i="0" noProof="0">
                          <a:solidFill>
                            <a:srgbClr val="2B660F"/>
                          </a:solidFill>
                          <a:effectLst/>
                          <a:highlight>
                            <a:srgbClr val="4FE2F3"/>
                          </a:highlight>
                          <a:latin typeface="+mn-lt"/>
                          <a:cs typeface="Leelawadee" panose="020B0502040204020203" pitchFamily="34" charset="-34"/>
                        </a:rPr>
                        <a:t>Goal:</a:t>
                      </a:r>
                      <a:r>
                        <a:rPr lang="en-US" sz="1050" b="0" i="0" noProof="0">
                          <a:solidFill>
                            <a:srgbClr val="2B660F"/>
                          </a:solidFill>
                          <a:effectLst/>
                          <a:latin typeface="+mn-lt"/>
                          <a:cs typeface="Leelawadee" panose="020B0502040204020203" pitchFamily="34" charset="-34"/>
                        </a:rPr>
                        <a:t> Continue to advance our pay equity efforts to support greater diversity, equity, and inclusion</a:t>
                      </a:r>
                    </a:p>
                    <a:p>
                      <a:pPr marL="120650" indent="-120650" algn="l" rtl="0" fontAlgn="base">
                        <a:lnSpc>
                          <a:spcPct val="100000"/>
                        </a:lnSpc>
                        <a:spcAft>
                          <a:spcPts val="400"/>
                        </a:spcAft>
                        <a:buFont typeface="Arial" panose="020B0604020202020204" pitchFamily="34" charset="0"/>
                        <a:buChar char="•"/>
                      </a:pPr>
                      <a:r>
                        <a:rPr lang="en-US" sz="1050" b="0" i="0" noProof="0">
                          <a:solidFill>
                            <a:srgbClr val="2B660F"/>
                          </a:solidFill>
                          <a:effectLst/>
                          <a:highlight>
                            <a:srgbClr val="4FE2F3"/>
                          </a:highlight>
                          <a:latin typeface="+mn-lt"/>
                          <a:cs typeface="Leelawadee" panose="020B0502040204020203" pitchFamily="34" charset="-34"/>
                        </a:rPr>
                        <a:t>Goal:</a:t>
                      </a:r>
                      <a:r>
                        <a:rPr lang="en-US" sz="1050" b="0" i="0" noProof="0">
                          <a:solidFill>
                            <a:srgbClr val="2B660F"/>
                          </a:solidFill>
                          <a:effectLst/>
                          <a:latin typeface="+mn-lt"/>
                          <a:cs typeface="Leelawadee" panose="020B0502040204020203" pitchFamily="34" charset="-34"/>
                        </a:rPr>
                        <a:t> Promote cultural diversity and professional development while celebrating a shared heritage and creating a supportive environment for the Latino/Hispanic community</a:t>
                      </a:r>
                    </a:p>
                    <a:p>
                      <a:pPr marL="120650" indent="-120650" algn="l" rtl="0" fontAlgn="base">
                        <a:lnSpc>
                          <a:spcPct val="100000"/>
                        </a:lnSpc>
                        <a:spcAft>
                          <a:spcPts val="400"/>
                        </a:spcAft>
                        <a:buFont typeface="Arial" panose="020B0604020202020204" pitchFamily="34" charset="0"/>
                        <a:buChar char="•"/>
                      </a:pPr>
                      <a:r>
                        <a:rPr lang="en-US" sz="1050" b="0" i="0" noProof="0">
                          <a:solidFill>
                            <a:srgbClr val="2B660F"/>
                          </a:solidFill>
                          <a:effectLst/>
                          <a:highlight>
                            <a:srgbClr val="4FE2F3"/>
                          </a:highlight>
                          <a:latin typeface="+mn-lt"/>
                          <a:cs typeface="Leelawadee" panose="020B0502040204020203" pitchFamily="34" charset="-34"/>
                        </a:rPr>
                        <a:t>Goal:</a:t>
                      </a:r>
                      <a:r>
                        <a:rPr lang="en-US" sz="1050" b="0" i="0" noProof="0">
                          <a:solidFill>
                            <a:srgbClr val="2B660F"/>
                          </a:solidFill>
                          <a:effectLst/>
                          <a:latin typeface="+mn-lt"/>
                          <a:cs typeface="Leelawadee" panose="020B0502040204020203" pitchFamily="34" charset="-34"/>
                        </a:rPr>
                        <a:t> Engage recruitment firms that specialize in diversity hiring as well as partnering with organizations and learning institutions to ensure greater access to diverse candidates</a:t>
                      </a: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indent="-120650" algn="l" rtl="0" fontAlgn="base">
                        <a:lnSpc>
                          <a:spcPct val="100000"/>
                        </a:lnSpc>
                        <a:spcAft>
                          <a:spcPts val="400"/>
                        </a:spcAft>
                        <a:buFont typeface="Arial" panose="020B0604020202020204" pitchFamily="34" charset="0"/>
                        <a:buChar char="•"/>
                      </a:pPr>
                      <a:r>
                        <a:rPr lang="en-US" sz="1050" b="0" i="0" noProof="0">
                          <a:solidFill>
                            <a:srgbClr val="2B660F"/>
                          </a:solidFill>
                          <a:effectLst/>
                          <a:highlight>
                            <a:srgbClr val="4FE2F3"/>
                          </a:highlight>
                          <a:latin typeface="+mn-lt"/>
                          <a:cs typeface="Leelawadee" panose="020B0502040204020203" pitchFamily="34" charset="-34"/>
                        </a:rPr>
                        <a:t>Goal:</a:t>
                      </a:r>
                      <a:r>
                        <a:rPr lang="en-US" sz="1050" b="0" i="0" noProof="0">
                          <a:solidFill>
                            <a:srgbClr val="2B660F"/>
                          </a:solidFill>
                          <a:effectLst/>
                          <a:latin typeface="+mn-lt"/>
                          <a:cs typeface="Leelawadee" panose="020B0502040204020203" pitchFamily="34" charset="-34"/>
                        </a:rPr>
                        <a:t> Make meaningful donations to organizations in areas including childhood hunger </a:t>
                      </a: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r h="1279430">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922F11"/>
                          </a:solidFill>
                          <a:latin typeface="+mj-lt"/>
                          <a:ea typeface="+mn-ea"/>
                          <a:cs typeface="Leelawadee"/>
                        </a:rPr>
                        <a:t>POSITIVE </a:t>
                      </a:r>
                      <a:br>
                        <a:rPr lang="en-US" sz="1400" kern="1200">
                          <a:solidFill>
                            <a:srgbClr val="922F11"/>
                          </a:solidFill>
                          <a:latin typeface="+mj-lt"/>
                          <a:ea typeface="+mn-ea"/>
                          <a:cs typeface="Leelawadee"/>
                        </a:rPr>
                      </a:br>
                      <a:r>
                        <a:rPr lang="en-US" sz="1400" kern="1200">
                          <a:solidFill>
                            <a:srgbClr val="922F11"/>
                          </a:solidFill>
                          <a:latin typeface="+mj-lt"/>
                          <a:ea typeface="+mn-ea"/>
                          <a:cs typeface="Leelawadee"/>
                        </a:rPr>
                        <a:t>CHOICES</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E6D26"/>
                    </a:solidFill>
                  </a:tcPr>
                </a:tc>
                <a:tc>
                  <a:txBody>
                    <a:bodyPr/>
                    <a:lstStyle/>
                    <a:p>
                      <a:pPr marL="120650" marR="0" lvl="0" indent="-120650" algn="l" defTabSz="914400" rtl="0" eaLnBrk="1" fontAlgn="base" latinLnBrk="0" hangingPunct="1">
                        <a:lnSpc>
                          <a:spcPct val="100000"/>
                        </a:lnSpc>
                        <a:spcBef>
                          <a:spcPts val="0"/>
                        </a:spcBef>
                        <a:spcAft>
                          <a:spcPts val="400"/>
                        </a:spcAft>
                        <a:buClrTx/>
                        <a:buSzTx/>
                        <a:buFont typeface="Arial" panose="020B0604020202020204" pitchFamily="34" charset="0"/>
                        <a:buChar char="•"/>
                        <a:tabLst/>
                        <a:defRPr/>
                      </a:pPr>
                      <a:r>
                        <a:rPr lang="en-US" sz="1050" b="0" i="0" noProof="0">
                          <a:solidFill>
                            <a:srgbClr val="2B660F"/>
                          </a:solidFill>
                          <a:effectLst/>
                          <a:highlight>
                            <a:srgbClr val="4FE2F3"/>
                          </a:highlight>
                          <a:latin typeface="+mn-lt"/>
                          <a:cs typeface="Leelawadee" panose="020B0502040204020203" pitchFamily="34" charset="-34"/>
                        </a:rPr>
                        <a:t>Goal:</a:t>
                      </a:r>
                      <a:r>
                        <a:rPr lang="en-US" sz="1050" b="0" i="0" noProof="0">
                          <a:solidFill>
                            <a:srgbClr val="2B660F"/>
                          </a:solidFill>
                          <a:effectLst/>
                          <a:latin typeface="+mn-lt"/>
                          <a:cs typeface="Leelawadee" panose="020B0502040204020203" pitchFamily="34" charset="-34"/>
                        </a:rPr>
                        <a:t> Commit to high-quality menu items, transparency, providing choices, food safety, and responsible sourcing </a:t>
                      </a:r>
                    </a:p>
                    <a:p>
                      <a:pPr marL="120650" indent="-120650" algn="l" rtl="0" fontAlgn="base">
                        <a:lnSpc>
                          <a:spcPct val="100000"/>
                        </a:lnSpc>
                        <a:spcAft>
                          <a:spcPts val="400"/>
                        </a:spcAft>
                        <a:buFont typeface="Arial" panose="020B0604020202020204" pitchFamily="34" charset="0"/>
                        <a:buChar char="•"/>
                      </a:pPr>
                      <a:r>
                        <a:rPr lang="en-US" sz="1050" b="0" i="0" noProof="0">
                          <a:solidFill>
                            <a:srgbClr val="2B660F"/>
                          </a:solidFill>
                          <a:effectLst/>
                          <a:highlight>
                            <a:srgbClr val="4FE2F3"/>
                          </a:highlight>
                          <a:latin typeface="+mn-lt"/>
                          <a:cs typeface="Leelawadee" panose="020B0502040204020203" pitchFamily="34" charset="-34"/>
                        </a:rPr>
                        <a:t>Goal:</a:t>
                      </a:r>
                      <a:r>
                        <a:rPr lang="en-US" sz="1050" b="0" i="0" noProof="0">
                          <a:solidFill>
                            <a:srgbClr val="2B660F"/>
                          </a:solidFill>
                          <a:effectLst/>
                          <a:latin typeface="+mn-lt"/>
                          <a:cs typeface="Leelawadee" panose="020B0502040204020203" pitchFamily="34" charset="-34"/>
                        </a:rPr>
                        <a:t> Ensure availability of a non-meat alternative and a fully plant-based option​</a:t>
                      </a:r>
                    </a:p>
                    <a:p>
                      <a:pPr marL="120650" indent="-120650" algn="l" rtl="0" fontAlgn="base">
                        <a:lnSpc>
                          <a:spcPct val="100000"/>
                        </a:lnSpc>
                        <a:spcAft>
                          <a:spcPts val="400"/>
                        </a:spcAft>
                        <a:buFont typeface="Arial" panose="020B0604020202020204" pitchFamily="34" charset="0"/>
                        <a:buChar char="•"/>
                      </a:pPr>
                      <a:r>
                        <a:rPr lang="en-US" sz="1050" b="0" i="0" noProof="0">
                          <a:solidFill>
                            <a:srgbClr val="2B660F"/>
                          </a:solidFill>
                          <a:effectLst/>
                          <a:highlight>
                            <a:srgbClr val="4FE2F3"/>
                          </a:highlight>
                          <a:latin typeface="+mn-lt"/>
                          <a:cs typeface="Leelawadee" panose="020B0502040204020203" pitchFamily="34" charset="-34"/>
                        </a:rPr>
                        <a:t>Goal:</a:t>
                      </a:r>
                      <a:r>
                        <a:rPr lang="en-US" sz="1050" b="0" i="0" noProof="0">
                          <a:solidFill>
                            <a:srgbClr val="2B660F"/>
                          </a:solidFill>
                          <a:effectLst/>
                          <a:latin typeface="+mn-lt"/>
                          <a:cs typeface="Leelawadee" panose="020B0502040204020203" pitchFamily="34" charset="-34"/>
                        </a:rPr>
                        <a:t> Ensure food Safety and quality Assurance</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a:ln>
                            <a:noFill/>
                          </a:ln>
                          <a:solidFill>
                            <a:srgbClr val="2B660F"/>
                          </a:solidFill>
                          <a:effectLst/>
                          <a:uLnTx/>
                          <a:uFillTx/>
                          <a:latin typeface="+mn-lt"/>
                          <a:ea typeface="+mn-ea"/>
                          <a:cs typeface="Leelawadee"/>
                        </a:rPr>
                        <a:t>Not a focus area for the customer.</a:t>
                      </a:r>
                      <a:endParaRPr kumimoji="0" lang="en-US" sz="1050" b="0" i="0" u="none" strike="noStrike" kern="1200" cap="none" spc="0" normalizeH="0" baseline="0" noProof="0">
                        <a:ln>
                          <a:noFill/>
                        </a:ln>
                        <a:solidFill>
                          <a:srgbClr val="2B660F"/>
                        </a:solidFill>
                        <a:effectLst/>
                        <a:uLnTx/>
                        <a:uFillTx/>
                        <a:latin typeface="+mn-lt"/>
                        <a:ea typeface="+mn-ea"/>
                        <a:cs typeface="Leelawadee"/>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a:ln>
                            <a:noFill/>
                          </a:ln>
                          <a:solidFill>
                            <a:srgbClr val="2B660F"/>
                          </a:solidFill>
                          <a:effectLst/>
                          <a:uLnTx/>
                          <a:uFillTx/>
                          <a:latin typeface="+mn-lt"/>
                          <a:ea typeface="+mn-ea"/>
                          <a:cs typeface="Leelawadee"/>
                        </a:rPr>
                        <a:t>Not a focus area for the customer.</a:t>
                      </a:r>
                      <a:endParaRPr kumimoji="0" lang="en-US" sz="1050" b="0" i="0" u="none" strike="noStrike" kern="1200" cap="none" spc="0" normalizeH="0" baseline="0" noProof="0">
                        <a:ln>
                          <a:noFill/>
                        </a:ln>
                        <a:solidFill>
                          <a:srgbClr val="2B660F"/>
                        </a:solidFill>
                        <a:effectLst/>
                        <a:uLnTx/>
                        <a:uFillTx/>
                        <a:latin typeface="+mn-lt"/>
                        <a:ea typeface="+mn-ea"/>
                        <a:cs typeface="Leelawadee"/>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40967922"/>
                  </a:ext>
                </a:extLst>
              </a:tr>
            </a:tbl>
          </a:graphicData>
        </a:graphic>
      </p:graphicFrame>
      <p:pic>
        <p:nvPicPr>
          <p:cNvPr id="5" name="Picture 4" descr="A logo of a leaf in a circle&#10;&#10;Description automatically generated">
            <a:extLst>
              <a:ext uri="{FF2B5EF4-FFF2-40B4-BE49-F238E27FC236}">
                <a16:creationId xmlns:a16="http://schemas.microsoft.com/office/drawing/2014/main" id="{99F79EA4-4F45-300F-E591-848166EF2E1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pic>
        <p:nvPicPr>
          <p:cNvPr id="6" name="Picture 5" descr="A blue and green windmill with green arrows&#10;&#10;Description automatically generated">
            <a:extLst>
              <a:ext uri="{FF2B5EF4-FFF2-40B4-BE49-F238E27FC236}">
                <a16:creationId xmlns:a16="http://schemas.microsoft.com/office/drawing/2014/main" id="{0B1626EF-8721-8A41-E227-8F7BF478546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7884" y="2847975"/>
            <a:ext cx="556204" cy="604020"/>
          </a:xfrm>
          <a:prstGeom prst="rect">
            <a:avLst/>
          </a:prstGeom>
        </p:spPr>
      </p:pic>
      <p:pic>
        <p:nvPicPr>
          <p:cNvPr id="7" name="Picture 6" descr="A logo of a hand and a globe&#10;&#10;Description automatically generated">
            <a:extLst>
              <a:ext uri="{FF2B5EF4-FFF2-40B4-BE49-F238E27FC236}">
                <a16:creationId xmlns:a16="http://schemas.microsoft.com/office/drawing/2014/main" id="{24631EB6-51F3-59B1-36CA-459C908C478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27528" y="5327192"/>
            <a:ext cx="536916" cy="583072"/>
          </a:xfrm>
          <a:prstGeom prst="rect">
            <a:avLst/>
          </a:prstGeom>
        </p:spPr>
      </p:pic>
    </p:spTree>
    <p:extLst>
      <p:ext uri="{BB962C8B-B14F-4D97-AF65-F5344CB8AC3E}">
        <p14:creationId xmlns:p14="http://schemas.microsoft.com/office/powerpoint/2010/main" val="174941128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37771C-AE3A-1EBE-5D21-F7859C72B124}"/>
            </a:ext>
          </a:extLst>
        </p:cNvPr>
        <p:cNvGrpSpPr/>
        <p:nvPr/>
      </p:nvGrpSpPr>
      <p:grpSpPr>
        <a:xfrm>
          <a:off x="0" y="0"/>
          <a:ext cx="0" cy="0"/>
          <a:chOff x="0" y="0"/>
          <a:chExt cx="0" cy="0"/>
        </a:xfrm>
      </p:grpSpPr>
      <p:graphicFrame>
        <p:nvGraphicFramePr>
          <p:cNvPr id="13" name="think-cell data - do not delete" hidden="1">
            <a:extLst>
              <a:ext uri="{FF2B5EF4-FFF2-40B4-BE49-F238E27FC236}">
                <a16:creationId xmlns:a16="http://schemas.microsoft.com/office/drawing/2014/main" id="{6BAE06A6-1631-E750-8489-43C3EA501A29}"/>
              </a:ext>
            </a:extLst>
          </p:cNvPr>
          <p:cNvGraphicFramePr>
            <a:graphicFrameLocks/>
          </p:cNvGraphicFramePr>
          <p:nvPr>
            <p:custDataLst>
              <p:tags r:id="rId1"/>
            </p:custDataLst>
            <p:extLst>
              <p:ext uri="{D42A27DB-BD31-4B8C-83A1-F6EECF244321}">
                <p14:modId xmlns:p14="http://schemas.microsoft.com/office/powerpoint/2010/main" val="35730815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13" name="think-cell data - do not delete" hidden="1">
                        <a:extLst>
                          <a:ext uri="{FF2B5EF4-FFF2-40B4-BE49-F238E27FC236}">
                            <a16:creationId xmlns:a16="http://schemas.microsoft.com/office/drawing/2014/main" id="{6BAE06A6-1631-E750-8489-43C3EA501A2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69F80C58-52CC-5850-087D-A684D2E3AF1C}"/>
              </a:ext>
            </a:extLst>
          </p:cNvPr>
          <p:cNvSpPr>
            <a:spLocks noGrp="1"/>
          </p:cNvSpPr>
          <p:nvPr>
            <p:ph type="title"/>
          </p:nvPr>
        </p:nvSpPr>
        <p:spPr>
          <a:xfrm>
            <a:off x="304798" y="246888"/>
            <a:ext cx="11585448" cy="969264"/>
          </a:xfrm>
        </p:spPr>
        <p:txBody>
          <a:bodyPr vert="horz" rIns="0"/>
          <a:lstStyle/>
          <a:p>
            <a:pPr lvl="0"/>
            <a:r>
              <a:rPr lang="en-US" sz="2600"/>
              <a:t>COMMONALITY BETWEEN BUFFALO WILD WINGS’ AND PEP+ FOCUS AREAS</a:t>
            </a:r>
            <a:br>
              <a:rPr lang="en-US" sz="2600"/>
            </a:br>
            <a:r>
              <a:rPr lang="en-US" sz="1800" i="1"/>
              <a:t>Allowing us to identify opportunities for collaboration, and therefore</a:t>
            </a:r>
            <a:br>
              <a:rPr lang="en-US" sz="1800" i="1"/>
            </a:br>
            <a:r>
              <a:rPr lang="en-US" sz="1800" i="1"/>
              <a:t>add value to our relationship</a:t>
            </a:r>
          </a:p>
        </p:txBody>
      </p:sp>
      <p:pic>
        <p:nvPicPr>
          <p:cNvPr id="8" name="Picture 7" descr="Buffalo Wild Wings Logo and symbol, meaning, history, PNG, brand">
            <a:extLst>
              <a:ext uri="{FF2B5EF4-FFF2-40B4-BE49-F238E27FC236}">
                <a16:creationId xmlns:a16="http://schemas.microsoft.com/office/drawing/2014/main" id="{5755B7BE-C4E6-B9E9-690B-0DC3818DF9C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80914" y="286682"/>
            <a:ext cx="1306286" cy="73478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Top Corners Rounded 1">
            <a:extLst>
              <a:ext uri="{FF2B5EF4-FFF2-40B4-BE49-F238E27FC236}">
                <a16:creationId xmlns:a16="http://schemas.microsoft.com/office/drawing/2014/main" id="{2C5CA8ED-F732-BCC4-68C2-DDED01AD86A2}"/>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3">
            <a:extLst>
              <a:ext uri="{FF2B5EF4-FFF2-40B4-BE49-F238E27FC236}">
                <a16:creationId xmlns:a16="http://schemas.microsoft.com/office/drawing/2014/main" id="{19E07FEC-672B-81D0-0EA9-9CE60308CDEE}"/>
              </a:ext>
            </a:extLst>
          </p:cNvPr>
          <p:cNvGraphicFramePr>
            <a:graphicFrameLocks noGrp="1"/>
          </p:cNvGraphicFramePr>
          <p:nvPr>
            <p:extLst>
              <p:ext uri="{D42A27DB-BD31-4B8C-83A1-F6EECF244321}">
                <p14:modId xmlns:p14="http://schemas.microsoft.com/office/powerpoint/2010/main" val="1087579672"/>
              </p:ext>
            </p:extLst>
          </p:nvPr>
        </p:nvGraphicFramePr>
        <p:xfrm>
          <a:off x="-7620" y="1148230"/>
          <a:ext cx="11986262" cy="5028733"/>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4998721">
                  <a:extLst>
                    <a:ext uri="{9D8B030D-6E8A-4147-A177-3AD203B41FA5}">
                      <a16:colId xmlns:a16="http://schemas.microsoft.com/office/drawing/2014/main" val="2382844442"/>
                    </a:ext>
                  </a:extLst>
                </a:gridCol>
                <a:gridCol w="4998721">
                  <a:extLst>
                    <a:ext uri="{9D8B030D-6E8A-4147-A177-3AD203B41FA5}">
                      <a16:colId xmlns:a16="http://schemas.microsoft.com/office/drawing/2014/main" val="957515009"/>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kern="1200" noProof="0">
                          <a:solidFill>
                            <a:schemeClr val="bg1"/>
                          </a:solidFill>
                          <a:latin typeface="+mn-lt"/>
                          <a:ea typeface="+mn-ea"/>
                          <a:cs typeface="Leelawadee" panose="020B0502040204020203" pitchFamily="34" charset="-34"/>
                        </a:rPr>
                        <a:t>Sustainability</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kern="1200" noProof="0">
                          <a:solidFill>
                            <a:schemeClr val="bg1"/>
                          </a:solidFill>
                          <a:latin typeface="+mn-lt"/>
                          <a:ea typeface="+mn-ea"/>
                          <a:cs typeface="Leelawadee" panose="020B0502040204020203" pitchFamily="34" charset="-34"/>
                        </a:rPr>
                        <a:t>Community</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1169662">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954F07"/>
                          </a:solidFill>
                          <a:latin typeface="+mj-lt"/>
                          <a:ea typeface="+mn-ea"/>
                          <a:cs typeface="Leelawadee"/>
                        </a:rPr>
                        <a:t>POSITIVE </a:t>
                      </a:r>
                      <a:br>
                        <a:rPr lang="en-US" sz="1400" kern="1200">
                          <a:solidFill>
                            <a:srgbClr val="954F07"/>
                          </a:solidFill>
                          <a:latin typeface="+mj-lt"/>
                          <a:ea typeface="+mn-ea"/>
                          <a:cs typeface="Leelawadee"/>
                        </a:rPr>
                      </a:br>
                      <a:r>
                        <a:rPr lang="en-US" sz="1400" kern="1200">
                          <a:solidFill>
                            <a:srgbClr val="954F07"/>
                          </a:solidFill>
                          <a:latin typeface="+mj-lt"/>
                          <a:ea typeface="+mn-ea"/>
                          <a:cs typeface="Leelawadee"/>
                        </a:rPr>
                        <a:t>AGRICULTURE</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9F0A"/>
                    </a:solidFill>
                  </a:tcPr>
                </a:tc>
                <a:tc>
                  <a:txBody>
                    <a:bodyPr/>
                    <a:lstStyle/>
                    <a:p>
                      <a:pPr marL="120650" indent="-120650" algn="l" rtl="0" fontAlgn="base">
                        <a:lnSpc>
                          <a:spcPct val="100000"/>
                        </a:lnSpc>
                        <a:spcBef>
                          <a:spcPts val="400"/>
                        </a:spcBef>
                        <a:buFont typeface="Arial" panose="020B0604020202020204" pitchFamily="34" charset="0"/>
                        <a:buChar char="•"/>
                      </a:pPr>
                      <a:r>
                        <a:rPr lang="en-US" sz="1050" b="0" i="0" noProof="0">
                          <a:solidFill>
                            <a:srgbClr val="2B660F"/>
                          </a:solidFill>
                          <a:effectLst/>
                          <a:highlight>
                            <a:srgbClr val="4FE2F3"/>
                          </a:highlight>
                          <a:latin typeface="+mn-lt"/>
                          <a:cs typeface="Leelawadee" panose="020B0502040204020203" pitchFamily="34" charset="-34"/>
                        </a:rPr>
                        <a:t>Goal:</a:t>
                      </a:r>
                      <a:r>
                        <a:rPr lang="en-US" sz="1050" b="0" i="0" noProof="0">
                          <a:solidFill>
                            <a:srgbClr val="2B660F"/>
                          </a:solidFill>
                          <a:effectLst/>
                          <a:latin typeface="+mn-lt"/>
                          <a:cs typeface="Leelawadee" panose="020B0502040204020203" pitchFamily="34" charset="-34"/>
                        </a:rPr>
                        <a:t> Work to ensure that all ingredients procured are responsibly sourced​</a:t>
                      </a:r>
                    </a:p>
                    <a:p>
                      <a:pPr marL="290513" lvl="1" indent="-171450" algn="l" rtl="0" fontAlgn="base">
                        <a:lnSpc>
                          <a:spcPct val="100000"/>
                        </a:lnSpc>
                        <a:spcBef>
                          <a:spcPts val="200"/>
                        </a:spcBef>
                        <a:buFont typeface="Wingdings" panose="05000000000000000000" pitchFamily="2" charset="2"/>
                        <a:buChar char="Ø"/>
                      </a:pPr>
                      <a:r>
                        <a:rPr lang="en-US" sz="1050" b="1" i="0" noProof="0">
                          <a:solidFill>
                            <a:srgbClr val="2B660F"/>
                          </a:solidFill>
                          <a:effectLst/>
                          <a:latin typeface="+mn-lt"/>
                          <a:cs typeface="Leelawadee"/>
                        </a:rPr>
                        <a:t>pep+ alignment: </a:t>
                      </a:r>
                      <a:r>
                        <a:rPr lang="en-US" sz="1050" b="1" i="0" kern="1200" noProof="0">
                          <a:solidFill>
                            <a:srgbClr val="2B660F"/>
                          </a:solidFill>
                          <a:effectLst/>
                          <a:latin typeface="+mn-lt"/>
                          <a:ea typeface="+mn-ea"/>
                          <a:cs typeface="Leelawadee"/>
                        </a:rPr>
                        <a:t>Sustainably source 90% of our key ingredients and progress volumes (10% or less) that face systemic barriers towards being sustainably sourced in accordance with our guidelines, by 2030</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a:ln>
                            <a:noFill/>
                          </a:ln>
                          <a:solidFill>
                            <a:srgbClr val="2B660F"/>
                          </a:solidFill>
                          <a:effectLst/>
                          <a:uLnTx/>
                          <a:uFillTx/>
                          <a:latin typeface="+mn-lt"/>
                          <a:ea typeface="+mn-ea"/>
                          <a:cs typeface="Leelawadee"/>
                        </a:rPr>
                        <a:t>No commonalities.</a:t>
                      </a:r>
                      <a:endParaRPr kumimoji="0" lang="en-US" sz="1050" b="0" i="0" u="none" strike="noStrike" kern="1200" cap="none" spc="0" normalizeH="0" baseline="0" noProof="0">
                        <a:ln>
                          <a:noFill/>
                        </a:ln>
                        <a:solidFill>
                          <a:srgbClr val="2B660F"/>
                        </a:solidFill>
                        <a:effectLst/>
                        <a:uLnTx/>
                        <a:uFillTx/>
                        <a:latin typeface="+mn-lt"/>
                        <a:ea typeface="+mn-ea"/>
                        <a:cs typeface="Leelawadee"/>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3612183">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indent="-120650" algn="l" rtl="0" fontAlgn="base">
                        <a:lnSpc>
                          <a:spcPct val="100000"/>
                        </a:lnSpc>
                        <a:spcBef>
                          <a:spcPts val="400"/>
                        </a:spcBef>
                        <a:buFont typeface="Arial" panose="020B0604020202020204" pitchFamily="34" charset="0"/>
                        <a:buChar char="•"/>
                      </a:pPr>
                      <a:r>
                        <a:rPr lang="en-US" sz="1050" b="0" i="0" noProof="0">
                          <a:solidFill>
                            <a:srgbClr val="2B660F"/>
                          </a:solidFill>
                          <a:effectLst/>
                          <a:highlight>
                            <a:srgbClr val="4FE2F3"/>
                          </a:highlight>
                          <a:latin typeface="+mn-lt"/>
                          <a:cs typeface="Leelawadee" panose="020B0502040204020203" pitchFamily="34" charset="-34"/>
                        </a:rPr>
                        <a:t>Goal:</a:t>
                      </a:r>
                      <a:r>
                        <a:rPr lang="en-US" sz="1050" b="0" i="0" noProof="0">
                          <a:solidFill>
                            <a:srgbClr val="2B660F"/>
                          </a:solidFill>
                          <a:effectLst/>
                          <a:latin typeface="+mn-lt"/>
                          <a:cs typeface="Leelawadee" panose="020B0502040204020203" pitchFamily="34" charset="-34"/>
                        </a:rPr>
                        <a:t> Decrease the amount of single-use packaging in the system and increasing options that are recyclable, compostable, and/or made from certified materials​</a:t>
                      </a:r>
                    </a:p>
                    <a:p>
                      <a:pPr marL="290513" lvl="1" indent="-171450" algn="l" defTabSz="914400" rtl="0" eaLnBrk="1" fontAlgn="base" latinLnBrk="0" hangingPunct="1">
                        <a:lnSpc>
                          <a:spcPct val="100000"/>
                        </a:lnSpc>
                        <a:spcBef>
                          <a:spcPts val="200"/>
                        </a:spcBef>
                        <a:buFont typeface="Wingdings" panose="05000000000000000000" pitchFamily="2" charset="2"/>
                        <a:buChar char="Ø"/>
                      </a:pPr>
                      <a:r>
                        <a:rPr lang="en-US" sz="1050" b="1" i="0" kern="1200" noProof="0">
                          <a:solidFill>
                            <a:srgbClr val="2B660F"/>
                          </a:solidFill>
                          <a:effectLst/>
                          <a:latin typeface="+mn-lt"/>
                          <a:ea typeface="+mn-ea"/>
                          <a:cs typeface="Leelawadee"/>
                        </a:rPr>
                        <a:t>pep+ alignment: Achieve 97% or greater reusable, recyclable, or compostable (RRC) packaging by design by 2030 in our primary and secondary packaging in our key packaging markets</a:t>
                      </a:r>
                    </a:p>
                    <a:p>
                      <a:pPr marL="120650" indent="-120650" algn="l" rtl="0" fontAlgn="base">
                        <a:lnSpc>
                          <a:spcPct val="100000"/>
                        </a:lnSpc>
                        <a:spcBef>
                          <a:spcPts val="400"/>
                        </a:spcBef>
                        <a:buFont typeface="Arial" panose="020B0604020202020204" pitchFamily="34" charset="0"/>
                        <a:buChar char="•"/>
                      </a:pPr>
                      <a:r>
                        <a:rPr lang="en-US" sz="1050" b="0" i="0" noProof="0">
                          <a:solidFill>
                            <a:srgbClr val="2B660F"/>
                          </a:solidFill>
                          <a:effectLst/>
                          <a:highlight>
                            <a:srgbClr val="4FE2F3"/>
                          </a:highlight>
                          <a:latin typeface="+mn-lt"/>
                          <a:cs typeface="Leelawadee" panose="020B0502040204020203" pitchFamily="34" charset="-34"/>
                        </a:rPr>
                        <a:t>Goal:</a:t>
                      </a:r>
                      <a:r>
                        <a:rPr lang="en-US" sz="1050" b="0" i="0" noProof="0">
                          <a:solidFill>
                            <a:srgbClr val="2B660F"/>
                          </a:solidFill>
                          <a:effectLst/>
                          <a:latin typeface="+mn-lt"/>
                          <a:cs typeface="Leelawadee" panose="020B0502040204020203" pitchFamily="34" charset="-34"/>
                        </a:rPr>
                        <a:t> Reduce GHG emissions by implementing a series of energy efficient, decarbonization, and renewable energy initiatives throughout direct operations and value chain</a:t>
                      </a:r>
                    </a:p>
                    <a:p>
                      <a:pPr marL="290513" lvl="1" indent="-171450" algn="l" defTabSz="914400" rtl="0" eaLnBrk="1" fontAlgn="base" latinLnBrk="0" hangingPunct="1">
                        <a:lnSpc>
                          <a:spcPct val="100000"/>
                        </a:lnSpc>
                        <a:spcBef>
                          <a:spcPts val="200"/>
                        </a:spcBef>
                        <a:buFont typeface="Wingdings" panose="05000000000000000000" pitchFamily="2" charset="2"/>
                        <a:buChar char="Ø"/>
                      </a:pPr>
                      <a:r>
                        <a:rPr lang="en-US" sz="1050" b="1" i="0" kern="1200" noProof="0">
                          <a:solidFill>
                            <a:srgbClr val="2B660F"/>
                          </a:solidFill>
                          <a:effectLst/>
                          <a:latin typeface="+mn-lt"/>
                          <a:ea typeface="+mn-ea"/>
                          <a:cs typeface="Leelawadee"/>
                        </a:rPr>
                        <a:t>pep+ alignment: Achieve a 42% reduction in Scope 3 Energy &amp; Industry (E&amp;I) emissions by 2030 (vs 2022 baseline)</a:t>
                      </a:r>
                    </a:p>
                    <a:p>
                      <a:pPr marL="120650" indent="-120650" algn="l" rtl="0" fontAlgn="base">
                        <a:lnSpc>
                          <a:spcPct val="100000"/>
                        </a:lnSpc>
                        <a:spcBef>
                          <a:spcPts val="400"/>
                        </a:spcBef>
                        <a:buFont typeface="Arial" panose="020B0604020202020204" pitchFamily="34" charset="0"/>
                        <a:buChar char="•"/>
                      </a:pPr>
                      <a:r>
                        <a:rPr lang="en-US" sz="1050" b="0" i="0" noProof="0">
                          <a:solidFill>
                            <a:srgbClr val="2B660F"/>
                          </a:solidFill>
                          <a:effectLst/>
                          <a:highlight>
                            <a:srgbClr val="4FE2F3"/>
                          </a:highlight>
                          <a:latin typeface="+mn-lt"/>
                          <a:cs typeface="Leelawadee" panose="020B0502040204020203" pitchFamily="34" charset="-34"/>
                        </a:rPr>
                        <a:t>Goal:</a:t>
                      </a:r>
                      <a:r>
                        <a:rPr lang="en-US" sz="1050" b="0" i="0" noProof="0">
                          <a:solidFill>
                            <a:srgbClr val="2B660F"/>
                          </a:solidFill>
                          <a:effectLst/>
                          <a:latin typeface="+mn-lt"/>
                          <a:cs typeface="Leelawadee" panose="020B0502040204020203" pitchFamily="34" charset="-34"/>
                        </a:rPr>
                        <a:t> Innovate, evaluate, and test available packaging alternatives based on performance, environmental impact, quality, commercial viability, </a:t>
                      </a:r>
                      <a:br>
                        <a:rPr lang="en-US" sz="1050" b="0" i="0" noProof="0">
                          <a:solidFill>
                            <a:srgbClr val="2B660F"/>
                          </a:solidFill>
                          <a:effectLst/>
                          <a:latin typeface="+mn-lt"/>
                          <a:cs typeface="Leelawadee" panose="020B0502040204020203" pitchFamily="34" charset="-34"/>
                        </a:rPr>
                      </a:br>
                      <a:r>
                        <a:rPr lang="en-US" sz="1050" b="0" i="0" noProof="0">
                          <a:solidFill>
                            <a:srgbClr val="2B660F"/>
                          </a:solidFill>
                          <a:effectLst/>
                          <a:latin typeface="+mn-lt"/>
                          <a:cs typeface="Leelawadee" panose="020B0502040204020203" pitchFamily="34" charset="-34"/>
                        </a:rPr>
                        <a:t>and cost​</a:t>
                      </a:r>
                    </a:p>
                    <a:p>
                      <a:pPr marL="290513" lvl="1" indent="-171450" algn="l" defTabSz="914400" rtl="0" eaLnBrk="1" fontAlgn="base" latinLnBrk="0" hangingPunct="1">
                        <a:lnSpc>
                          <a:spcPct val="100000"/>
                        </a:lnSpc>
                        <a:spcBef>
                          <a:spcPts val="200"/>
                        </a:spcBef>
                        <a:buFont typeface="Wingdings" panose="05000000000000000000" pitchFamily="2" charset="2"/>
                        <a:buChar char="Ø"/>
                      </a:pPr>
                      <a:r>
                        <a:rPr lang="en-US" sz="1050" b="1" i="0" kern="1200" noProof="0">
                          <a:solidFill>
                            <a:srgbClr val="2B660F"/>
                          </a:solidFill>
                          <a:effectLst/>
                          <a:latin typeface="+mn-lt"/>
                          <a:ea typeface="+mn-ea"/>
                          <a:cs typeface="Leelawadee"/>
                        </a:rPr>
                        <a:t>pep+ alignment: Achieve 97% or greater reusable, recyclable, or compostable (RRC) packaging by design by 2030 in our primary and secondary packaging in our key packaging markets </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indent="-120650" algn="l" rtl="0" fontAlgn="base">
                        <a:lnSpc>
                          <a:spcPct val="100000"/>
                        </a:lnSpc>
                        <a:buFont typeface="Arial" panose="020B0604020202020204" pitchFamily="34" charset="0"/>
                        <a:buChar char="•"/>
                      </a:pPr>
                      <a:r>
                        <a:rPr lang="en-US" sz="1050" b="0" i="0" noProof="0">
                          <a:solidFill>
                            <a:srgbClr val="2B660F"/>
                          </a:solidFill>
                          <a:effectLst/>
                          <a:highlight>
                            <a:srgbClr val="4FE2F3"/>
                          </a:highlight>
                          <a:latin typeface="+mn-lt"/>
                          <a:cs typeface="Leelawadee" panose="020B0502040204020203" pitchFamily="34" charset="-34"/>
                        </a:rPr>
                        <a:t>Goal:</a:t>
                      </a:r>
                      <a:r>
                        <a:rPr lang="en-US" sz="1050" b="0" i="0" noProof="0">
                          <a:solidFill>
                            <a:srgbClr val="2B660F"/>
                          </a:solidFill>
                          <a:effectLst/>
                          <a:latin typeface="+mn-lt"/>
                          <a:cs typeface="Leelawadee" panose="020B0502040204020203" pitchFamily="34" charset="-34"/>
                        </a:rPr>
                        <a:t> Make meaningful donations to organizations in areas including childhood hunger </a:t>
                      </a:r>
                    </a:p>
                    <a:p>
                      <a:pPr marL="290513" lvl="1" indent="-171450" algn="l" defTabSz="914400" rtl="0" eaLnBrk="1" fontAlgn="base" latinLnBrk="0" hangingPunct="1">
                        <a:lnSpc>
                          <a:spcPct val="100000"/>
                        </a:lnSpc>
                        <a:spcBef>
                          <a:spcPts val="200"/>
                        </a:spcBef>
                        <a:buFont typeface="Wingdings" panose="05000000000000000000" pitchFamily="2" charset="2"/>
                        <a:buChar char="Ø"/>
                      </a:pPr>
                      <a:r>
                        <a:rPr lang="en-US" sz="1050" b="1" i="0" kern="1200" noProof="0">
                          <a:solidFill>
                            <a:srgbClr val="2B660F"/>
                          </a:solidFill>
                          <a:effectLst/>
                          <a:latin typeface="+mn-lt"/>
                          <a:ea typeface="+mn-ea"/>
                          <a:cs typeface="Leelawadee"/>
                        </a:rPr>
                        <a:t>pep+ alignment: Partner with communities to advance food security and make nutritious food accessible to 50 million people</a:t>
                      </a: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bl>
          </a:graphicData>
        </a:graphic>
      </p:graphicFrame>
      <p:pic>
        <p:nvPicPr>
          <p:cNvPr id="5" name="Picture 4" descr="A logo of a leaf in a circle&#10;&#10;Description automatically generated">
            <a:extLst>
              <a:ext uri="{FF2B5EF4-FFF2-40B4-BE49-F238E27FC236}">
                <a16:creationId xmlns:a16="http://schemas.microsoft.com/office/drawing/2014/main" id="{0B8ABEE2-CE8B-C92B-7A08-29E143BD7A1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pic>
        <p:nvPicPr>
          <p:cNvPr id="6" name="Picture 5" descr="A blue and green windmill with green arrows&#10;&#10;Description automatically generated">
            <a:extLst>
              <a:ext uri="{FF2B5EF4-FFF2-40B4-BE49-F238E27FC236}">
                <a16:creationId xmlns:a16="http://schemas.microsoft.com/office/drawing/2014/main" id="{11852C44-512B-E34E-7F0C-28BB1C8EDD7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7884" y="3003550"/>
            <a:ext cx="556204" cy="604020"/>
          </a:xfrm>
          <a:prstGeom prst="rect">
            <a:avLst/>
          </a:prstGeom>
        </p:spPr>
      </p:pic>
    </p:spTree>
    <p:extLst>
      <p:ext uri="{BB962C8B-B14F-4D97-AF65-F5344CB8AC3E}">
        <p14:creationId xmlns:p14="http://schemas.microsoft.com/office/powerpoint/2010/main" val="63959949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B5330F-BB18-C423-76A3-D895644CE1BD}"/>
            </a:ext>
          </a:extLst>
        </p:cNvPr>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AF7323C5-7612-F4CA-FB47-D1D64C5D8777}"/>
              </a:ext>
            </a:extLst>
          </p:cNvPr>
          <p:cNvGraphicFramePr>
            <a:graphicFrameLocks/>
          </p:cNvGraphicFramePr>
          <p:nvPr>
            <p:custDataLst>
              <p:tags r:id="rId1"/>
            </p:custDataLst>
            <p:extLst>
              <p:ext uri="{D42A27DB-BD31-4B8C-83A1-F6EECF244321}">
                <p14:modId xmlns:p14="http://schemas.microsoft.com/office/powerpoint/2010/main" val="1138792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10" name="think-cell data - do not delete" hidden="1">
                        <a:extLst>
                          <a:ext uri="{FF2B5EF4-FFF2-40B4-BE49-F238E27FC236}">
                            <a16:creationId xmlns:a16="http://schemas.microsoft.com/office/drawing/2014/main" id="{AF7323C5-7612-F4CA-FB47-D1D64C5D877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Title 8">
            <a:extLst>
              <a:ext uri="{FF2B5EF4-FFF2-40B4-BE49-F238E27FC236}">
                <a16:creationId xmlns:a16="http://schemas.microsoft.com/office/drawing/2014/main" id="{AC0F11ED-83B6-4910-55B3-2ABDCFB6ECD5}"/>
              </a:ext>
            </a:extLst>
          </p:cNvPr>
          <p:cNvSpPr>
            <a:spLocks noGrp="1"/>
          </p:cNvSpPr>
          <p:nvPr>
            <p:ph type="title"/>
          </p:nvPr>
        </p:nvSpPr>
        <p:spPr>
          <a:xfrm>
            <a:off x="304800" y="247650"/>
            <a:ext cx="11585575" cy="968375"/>
          </a:xfrm>
        </p:spPr>
        <p:txBody>
          <a:bodyPr vert="horz" rIns="0"/>
          <a:lstStyle/>
          <a:p>
            <a:pPr lvl="0"/>
            <a:r>
              <a:rPr lang="en-US" sz="2600"/>
              <a:t>COMMONALITY BETWEEN BUFFALO WILD WINGS’ AND PEP+ FOCUS AREAS</a:t>
            </a:r>
            <a:br>
              <a:rPr lang="en-US" sz="2600"/>
            </a:br>
            <a:r>
              <a:rPr lang="en-US" sz="1800" i="1"/>
              <a:t>Allowing us to identify opportunities for collaboration, and therefore</a:t>
            </a:r>
            <a:br>
              <a:rPr lang="en-US" sz="1800" i="1"/>
            </a:br>
            <a:r>
              <a:rPr lang="en-US" sz="1800" i="1"/>
              <a:t>add value to Our relationship</a:t>
            </a:r>
          </a:p>
        </p:txBody>
      </p:sp>
      <p:sp>
        <p:nvSpPr>
          <p:cNvPr id="18" name="TextBox 17">
            <a:extLst>
              <a:ext uri="{FF2B5EF4-FFF2-40B4-BE49-F238E27FC236}">
                <a16:creationId xmlns:a16="http://schemas.microsoft.com/office/drawing/2014/main" id="{3629391B-0F60-88C1-B5DB-2F44E17CEB9D}"/>
              </a:ext>
            </a:extLst>
          </p:cNvPr>
          <p:cNvSpPr txBox="1"/>
          <p:nvPr/>
        </p:nvSpPr>
        <p:spPr>
          <a:xfrm>
            <a:off x="7953374" y="6269189"/>
            <a:ext cx="3786189" cy="506261"/>
          </a:xfrm>
          <a:prstGeom prst="rect">
            <a:avLst/>
          </a:prstGeom>
          <a:solidFill>
            <a:srgbClr val="8EBC29"/>
          </a:solidFill>
        </p:spPr>
        <p:txBody>
          <a:bodyPr wrap="square" rtlCol="0" anchor="ctr">
            <a:noAutofit/>
          </a:bodyPr>
          <a:lstStyle/>
          <a:p>
            <a:pPr lvl="0" algn="ctr">
              <a:defRPr/>
            </a:pPr>
            <a:r>
              <a:rPr lang="en-US" sz="1050" i="1" kern="0">
                <a:solidFill>
                  <a:schemeClr val="bg1"/>
                </a:solidFill>
                <a:cs typeface="Leelawadee" panose="020B0502040204020203" pitchFamily="34" charset="-34"/>
              </a:rPr>
              <a:t>No common focus areas were identified across People First (Buffalo Wild Wings).</a:t>
            </a:r>
          </a:p>
        </p:txBody>
      </p:sp>
      <p:sp>
        <p:nvSpPr>
          <p:cNvPr id="2" name="Rectangle: Top Corners Rounded 1">
            <a:extLst>
              <a:ext uri="{FF2B5EF4-FFF2-40B4-BE49-F238E27FC236}">
                <a16:creationId xmlns:a16="http://schemas.microsoft.com/office/drawing/2014/main" id="{74359B54-9336-0EAD-9F2C-60B1113C7B44}"/>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2">
            <a:extLst>
              <a:ext uri="{FF2B5EF4-FFF2-40B4-BE49-F238E27FC236}">
                <a16:creationId xmlns:a16="http://schemas.microsoft.com/office/drawing/2014/main" id="{03697E89-F933-7277-E2CB-539BEE07B787}"/>
              </a:ext>
            </a:extLst>
          </p:cNvPr>
          <p:cNvGraphicFramePr>
            <a:graphicFrameLocks noGrp="1"/>
          </p:cNvGraphicFramePr>
          <p:nvPr>
            <p:extLst>
              <p:ext uri="{D42A27DB-BD31-4B8C-83A1-F6EECF244321}">
                <p14:modId xmlns:p14="http://schemas.microsoft.com/office/powerpoint/2010/main" val="2648139161"/>
              </p:ext>
            </p:extLst>
          </p:nvPr>
        </p:nvGraphicFramePr>
        <p:xfrm>
          <a:off x="-7620" y="1148230"/>
          <a:ext cx="11986262" cy="5028733"/>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4998721">
                  <a:extLst>
                    <a:ext uri="{9D8B030D-6E8A-4147-A177-3AD203B41FA5}">
                      <a16:colId xmlns:a16="http://schemas.microsoft.com/office/drawing/2014/main" val="2382844442"/>
                    </a:ext>
                  </a:extLst>
                </a:gridCol>
                <a:gridCol w="4998721">
                  <a:extLst>
                    <a:ext uri="{9D8B030D-6E8A-4147-A177-3AD203B41FA5}">
                      <a16:colId xmlns:a16="http://schemas.microsoft.com/office/drawing/2014/main" val="957515009"/>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kern="1200" noProof="0">
                          <a:solidFill>
                            <a:schemeClr val="bg1"/>
                          </a:solidFill>
                          <a:latin typeface="+mn-lt"/>
                          <a:ea typeface="+mn-ea"/>
                          <a:cs typeface="Leelawadee" panose="020B0502040204020203" pitchFamily="34" charset="-34"/>
                        </a:rPr>
                        <a:t>Sustainability</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kern="1200" noProof="0">
                          <a:solidFill>
                            <a:schemeClr val="bg1"/>
                          </a:solidFill>
                          <a:latin typeface="+mn-lt"/>
                          <a:ea typeface="+mn-ea"/>
                          <a:cs typeface="Leelawadee" panose="020B0502040204020203" pitchFamily="34" charset="-34"/>
                        </a:rPr>
                        <a:t>Community</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4781845">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922F11"/>
                          </a:solidFill>
                          <a:latin typeface="+mj-lt"/>
                          <a:ea typeface="+mn-ea"/>
                          <a:cs typeface="Leelawadee"/>
                        </a:rPr>
                        <a:t>POSITIVE </a:t>
                      </a:r>
                      <a:br>
                        <a:rPr lang="en-US" sz="1400" kern="1200">
                          <a:solidFill>
                            <a:srgbClr val="922F11"/>
                          </a:solidFill>
                          <a:latin typeface="+mj-lt"/>
                          <a:ea typeface="+mn-ea"/>
                          <a:cs typeface="Leelawadee"/>
                        </a:rPr>
                      </a:br>
                      <a:r>
                        <a:rPr lang="en-US" sz="1400" kern="1200">
                          <a:solidFill>
                            <a:srgbClr val="922F11"/>
                          </a:solidFill>
                          <a:latin typeface="+mj-lt"/>
                          <a:ea typeface="+mn-ea"/>
                          <a:cs typeface="Leelawadee"/>
                        </a:rPr>
                        <a:t>CHOICES</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E6D27"/>
                    </a:solidFill>
                  </a:tcPr>
                </a:tc>
                <a:tc>
                  <a:txBody>
                    <a:bodyPr/>
                    <a:lstStyle/>
                    <a:p>
                      <a:pPr marL="120650" indent="-120650" algn="l" rtl="0" fontAlgn="base">
                        <a:lnSpc>
                          <a:spcPct val="100000"/>
                        </a:lnSpc>
                        <a:buFont typeface="Arial" panose="020B0604020202020204" pitchFamily="34" charset="0"/>
                        <a:buChar char="•"/>
                      </a:pPr>
                      <a:r>
                        <a:rPr lang="en-US" sz="1050" b="0" i="0" noProof="0">
                          <a:solidFill>
                            <a:srgbClr val="2B660F"/>
                          </a:solidFill>
                          <a:effectLst/>
                          <a:highlight>
                            <a:srgbClr val="4FE2F3"/>
                          </a:highlight>
                          <a:latin typeface="+mn-lt"/>
                          <a:cs typeface="Leelawadee" panose="020B0502040204020203" pitchFamily="34" charset="-34"/>
                        </a:rPr>
                        <a:t>Goal:</a:t>
                      </a:r>
                      <a:r>
                        <a:rPr lang="en-US" sz="1050" b="0" i="0" noProof="0">
                          <a:solidFill>
                            <a:srgbClr val="2B660F"/>
                          </a:solidFill>
                          <a:effectLst/>
                          <a:latin typeface="+mn-lt"/>
                          <a:cs typeface="Leelawadee" panose="020B0502040204020203" pitchFamily="34" charset="-34"/>
                        </a:rPr>
                        <a:t> Commit to high-quality menu items, transparency, providing choices, food safety, and responsible sourcing </a:t>
                      </a:r>
                    </a:p>
                    <a:p>
                      <a:pPr marL="290513" lvl="1" indent="-171450" algn="l" rtl="0" fontAlgn="base">
                        <a:lnSpc>
                          <a:spcPct val="100000"/>
                        </a:lnSpc>
                        <a:spcBef>
                          <a:spcPts val="400"/>
                        </a:spcBef>
                        <a:buFont typeface="Wingdings" panose="05000000000000000000" pitchFamily="2" charset="2"/>
                        <a:buChar char="Ø"/>
                      </a:pPr>
                      <a:r>
                        <a:rPr lang="en-US" sz="1050" b="1" i="0" noProof="0">
                          <a:solidFill>
                            <a:srgbClr val="2B660F"/>
                          </a:solidFill>
                          <a:effectLst/>
                          <a:latin typeface="+mn-lt"/>
                          <a:cs typeface="Leelawadee"/>
                        </a:rPr>
                        <a:t>pep+ alignment: </a:t>
                      </a:r>
                      <a:r>
                        <a:rPr lang="en-US" sz="1050" b="1" i="0" noProof="0">
                          <a:solidFill>
                            <a:srgbClr val="2B660F"/>
                          </a:solidFill>
                          <a:effectLst/>
                          <a:latin typeface="+mn-lt"/>
                          <a:cs typeface="Leelawadee" panose="020B0502040204020203" pitchFamily="34" charset="-34"/>
                        </a:rPr>
                        <a:t>Leverage our scaled brands to embody and amplify positive outcomes for the planet and people, including empowering consumers with transparent environmental labeling on our key products​</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a:ln>
                            <a:noFill/>
                          </a:ln>
                          <a:solidFill>
                            <a:srgbClr val="2B660F"/>
                          </a:solidFill>
                          <a:effectLst/>
                          <a:uLnTx/>
                          <a:uFillTx/>
                          <a:latin typeface="+mn-lt"/>
                          <a:ea typeface="+mn-ea"/>
                          <a:cs typeface="Leelawadee"/>
                        </a:rPr>
                        <a:t>No commonalities.</a:t>
                      </a:r>
                      <a:endParaRPr kumimoji="0" lang="en-US" sz="1050" b="0" i="0" u="none" strike="noStrike" kern="1200" cap="none" spc="0" normalizeH="0" baseline="0" noProof="0">
                        <a:ln>
                          <a:noFill/>
                        </a:ln>
                        <a:solidFill>
                          <a:srgbClr val="2B660F"/>
                        </a:solidFill>
                        <a:effectLst/>
                        <a:uLnTx/>
                        <a:uFillTx/>
                        <a:latin typeface="+mn-lt"/>
                        <a:ea typeface="+mn-ea"/>
                        <a:cs typeface="Leelawadee"/>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bl>
          </a:graphicData>
        </a:graphic>
      </p:graphicFrame>
      <p:pic>
        <p:nvPicPr>
          <p:cNvPr id="6" name="Picture 5" descr="A logo of a hand and a globe&#10;&#10;Description automatically generated">
            <a:extLst>
              <a:ext uri="{FF2B5EF4-FFF2-40B4-BE49-F238E27FC236}">
                <a16:creationId xmlns:a16="http://schemas.microsoft.com/office/drawing/2014/main" id="{2BB3B0ED-507D-3A2B-E24C-70AA8B94FAC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25147" y="1836221"/>
            <a:ext cx="536916" cy="583072"/>
          </a:xfrm>
          <a:prstGeom prst="rect">
            <a:avLst/>
          </a:prstGeom>
        </p:spPr>
      </p:pic>
      <p:pic>
        <p:nvPicPr>
          <p:cNvPr id="4" name="Picture 3" descr="Buffalo Wild Wings Logo and symbol, meaning, history, PNG, brand">
            <a:extLst>
              <a:ext uri="{FF2B5EF4-FFF2-40B4-BE49-F238E27FC236}">
                <a16:creationId xmlns:a16="http://schemas.microsoft.com/office/drawing/2014/main" id="{8950BE61-5274-AC42-B491-B72DBC7890E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80914" y="286682"/>
            <a:ext cx="1306286" cy="7347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384670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85FA71-088C-C9DA-BD81-76EE29E0338F}"/>
            </a:ext>
          </a:extLst>
        </p:cNvPr>
        <p:cNvGrpSpPr/>
        <p:nvPr/>
      </p:nvGrpSpPr>
      <p:grpSpPr>
        <a:xfrm>
          <a:off x="0" y="0"/>
          <a:ext cx="0" cy="0"/>
          <a:chOff x="0" y="0"/>
          <a:chExt cx="0" cy="0"/>
        </a:xfrm>
      </p:grpSpPr>
      <p:pic>
        <p:nvPicPr>
          <p:cNvPr id="2050" name="Picture 2" descr="California State University, Los Angeles - Wikipedia">
            <a:extLst>
              <a:ext uri="{FF2B5EF4-FFF2-40B4-BE49-F238E27FC236}">
                <a16:creationId xmlns:a16="http://schemas.microsoft.com/office/drawing/2014/main" id="{98285FC9-C45C-0918-8F75-610F86A7CD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219200"/>
            <a:ext cx="4191000" cy="419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838182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8A0EEC-85D3-3905-8F52-3AEF112F64A0}"/>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7DC1EE90-65A9-1C2D-EB22-6966B6F32730}"/>
              </a:ext>
            </a:extLst>
          </p:cNvPr>
          <p:cNvGraphicFramePr>
            <a:graphicFrameLocks/>
          </p:cNvGraphicFramePr>
          <p:nvPr>
            <p:custDataLst>
              <p:tags r:id="rId1"/>
            </p:custDataLst>
            <p:extLst>
              <p:ext uri="{D42A27DB-BD31-4B8C-83A1-F6EECF244321}">
                <p14:modId xmlns:p14="http://schemas.microsoft.com/office/powerpoint/2010/main" val="39678389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7" name="think-cell data - do not delete" hidden="1">
                        <a:extLst>
                          <a:ext uri="{FF2B5EF4-FFF2-40B4-BE49-F238E27FC236}">
                            <a16:creationId xmlns:a16="http://schemas.microsoft.com/office/drawing/2014/main" id="{7DC1EE90-65A9-1C2D-EB22-6966B6F3273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Rectangle: Rounded Corners 7">
            <a:extLst>
              <a:ext uri="{FF2B5EF4-FFF2-40B4-BE49-F238E27FC236}">
                <a16:creationId xmlns:a16="http://schemas.microsoft.com/office/drawing/2014/main" id="{3DC43E8F-1787-1D65-CEF8-8AE9224E4344}"/>
              </a:ext>
            </a:extLst>
          </p:cNvPr>
          <p:cNvSpPr>
            <a:spLocks/>
          </p:cNvSpPr>
          <p:nvPr/>
        </p:nvSpPr>
        <p:spPr>
          <a:xfrm rot="10800000" flipH="1" flipV="1">
            <a:off x="6300438" y="1062650"/>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r>
              <a:rPr lang="en-GB" sz="2400" b="1">
                <a:solidFill>
                  <a:srgbClr val="8EBC29"/>
                </a:solidFill>
              </a:rPr>
              <a:t>Diverting waste from landfill</a:t>
            </a:r>
            <a:endParaRPr lang="en-US" sz="2400" b="1">
              <a:solidFill>
                <a:srgbClr val="8EBC29"/>
              </a:solidFill>
            </a:endParaRPr>
          </a:p>
        </p:txBody>
      </p:sp>
      <p:sp>
        <p:nvSpPr>
          <p:cNvPr id="9" name="Rectangle: Rounded Corners 8">
            <a:extLst>
              <a:ext uri="{FF2B5EF4-FFF2-40B4-BE49-F238E27FC236}">
                <a16:creationId xmlns:a16="http://schemas.microsoft.com/office/drawing/2014/main" id="{76676124-3574-00E4-106B-6779AE60879B}"/>
              </a:ext>
            </a:extLst>
          </p:cNvPr>
          <p:cNvSpPr>
            <a:spLocks/>
          </p:cNvSpPr>
          <p:nvPr/>
        </p:nvSpPr>
        <p:spPr>
          <a:xfrm rot="10800000" flipH="1" flipV="1">
            <a:off x="6386385" y="1711260"/>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a:spcBef>
                <a:spcPts val="200"/>
              </a:spcBef>
              <a:defRPr/>
            </a:pPr>
            <a:r>
              <a:rPr lang="en-GB">
                <a:solidFill>
                  <a:schemeClr val="bg1"/>
                </a:solidFill>
              </a:rPr>
              <a:t>The University of California has ambitious targets to reduce the amount of waste going to landfill. There is an opportunity for PepsiCo to take that waste, leading to a win-win for both organizations.</a:t>
            </a:r>
            <a:endParaRPr lang="en-US">
              <a:solidFill>
                <a:schemeClr val="bg1"/>
              </a:solidFill>
            </a:endParaRPr>
          </a:p>
        </p:txBody>
      </p:sp>
      <p:sp>
        <p:nvSpPr>
          <p:cNvPr id="10" name="Oval 9">
            <a:extLst>
              <a:ext uri="{FF2B5EF4-FFF2-40B4-BE49-F238E27FC236}">
                <a16:creationId xmlns:a16="http://schemas.microsoft.com/office/drawing/2014/main" id="{5E9D5F99-4C82-0894-8BD1-29D7C47CCCCF}"/>
              </a:ext>
            </a:extLst>
          </p:cNvPr>
          <p:cNvSpPr/>
          <p:nvPr/>
        </p:nvSpPr>
        <p:spPr>
          <a:xfrm>
            <a:off x="6375234" y="1171322"/>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Single Corner Rounded 10">
            <a:extLst>
              <a:ext uri="{FF2B5EF4-FFF2-40B4-BE49-F238E27FC236}">
                <a16:creationId xmlns:a16="http://schemas.microsoft.com/office/drawing/2014/main" id="{BA49619B-D663-1F9B-3027-30E74131EF54}"/>
              </a:ext>
            </a:extLst>
          </p:cNvPr>
          <p:cNvSpPr>
            <a:spLocks/>
          </p:cNvSpPr>
          <p:nvPr/>
        </p:nvSpPr>
        <p:spPr>
          <a:xfrm>
            <a:off x="6300438" y="825872"/>
            <a:ext cx="5852160" cy="66792"/>
          </a:xfrm>
          <a:prstGeom prst="round1Rect">
            <a:avLst>
              <a:gd name="adj" fmla="val 3618"/>
            </a:avLst>
          </a:prstGeom>
          <a:solidFill>
            <a:srgbClr val="0F440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182880" numCol="1" spcCol="38100" rtlCol="0" anchor="b">
            <a:noAutofit/>
          </a:bodyPr>
          <a:lstStyle/>
          <a:p>
            <a:pPr defTabSz="914400"/>
            <a:r>
              <a:rPr kumimoji="0" lang="en-US" sz="3200" b="0" i="0" u="none" strike="noStrike" kern="1200" cap="all" spc="0" normalizeH="0" baseline="0" noProof="0">
                <a:ln>
                  <a:noFill/>
                </a:ln>
                <a:solidFill>
                  <a:srgbClr val="0F440E"/>
                </a:solidFill>
                <a:effectLst/>
                <a:uLnTx/>
                <a:uFillTx/>
                <a:latin typeface="GT Pressura LCG Black"/>
                <a:ea typeface="+mj-ea"/>
                <a:cs typeface="+mj-cs"/>
              </a:rPr>
              <a:t>KEY TAKEAWAYS</a:t>
            </a:r>
            <a:endParaRPr lang="en-US" b="1">
              <a:solidFill>
                <a:srgbClr val="0F440E"/>
              </a:solidFill>
              <a:latin typeface="+mj-lt"/>
            </a:endParaRPr>
          </a:p>
        </p:txBody>
      </p:sp>
      <p:pic>
        <p:nvPicPr>
          <p:cNvPr id="12" name="Picture 11">
            <a:extLst>
              <a:ext uri="{FF2B5EF4-FFF2-40B4-BE49-F238E27FC236}">
                <a16:creationId xmlns:a16="http://schemas.microsoft.com/office/drawing/2014/main" id="{AD0F734F-D050-EAF6-0A02-C2C14D59099B}"/>
              </a:ext>
            </a:extLst>
          </p:cNvPr>
          <p:cNvPicPr>
            <a:picLocks noChangeAspect="1"/>
          </p:cNvPicPr>
          <p:nvPr/>
        </p:nvPicPr>
        <p:blipFill>
          <a:blip r:embed="rId6"/>
          <a:srcRect l="24821" r="18929"/>
          <a:stretch>
            <a:fillRect/>
          </a:stretch>
        </p:blipFill>
        <p:spPr>
          <a:xfrm rot="16200000">
            <a:off x="2520059" y="3282059"/>
            <a:ext cx="6857999" cy="293883"/>
          </a:xfrm>
          <a:custGeom>
            <a:avLst/>
            <a:gdLst>
              <a:gd name="connsiteX0" fmla="*/ 6857999 w 6857999"/>
              <a:gd name="connsiteY0" fmla="*/ 0 h 293883"/>
              <a:gd name="connsiteX1" fmla="*/ 6857999 w 6857999"/>
              <a:gd name="connsiteY1" fmla="*/ 293883 h 293883"/>
              <a:gd name="connsiteX2" fmla="*/ 0 w 6857999"/>
              <a:gd name="connsiteY2" fmla="*/ 293883 h 293883"/>
              <a:gd name="connsiteX3" fmla="*/ 0 w 6857999"/>
              <a:gd name="connsiteY3" fmla="*/ 0 h 293883"/>
            </a:gdLst>
            <a:ahLst/>
            <a:cxnLst>
              <a:cxn ang="0">
                <a:pos x="connsiteX0" y="connsiteY0"/>
              </a:cxn>
              <a:cxn ang="0">
                <a:pos x="connsiteX1" y="connsiteY1"/>
              </a:cxn>
              <a:cxn ang="0">
                <a:pos x="connsiteX2" y="connsiteY2"/>
              </a:cxn>
              <a:cxn ang="0">
                <a:pos x="connsiteX3" y="connsiteY3"/>
              </a:cxn>
            </a:cxnLst>
            <a:rect l="l" t="t" r="r" b="b"/>
            <a:pathLst>
              <a:path w="6857999" h="293883">
                <a:moveTo>
                  <a:pt x="6857999" y="0"/>
                </a:moveTo>
                <a:lnTo>
                  <a:pt x="6857999" y="293883"/>
                </a:lnTo>
                <a:lnTo>
                  <a:pt x="0" y="293883"/>
                </a:lnTo>
                <a:lnTo>
                  <a:pt x="0" y="0"/>
                </a:lnTo>
                <a:close/>
              </a:path>
            </a:pathLst>
          </a:custGeom>
          <a:effectLst>
            <a:outerShdw blurRad="50800" dist="38100" dir="10800000" algn="r" rotWithShape="0">
              <a:prstClr val="black">
                <a:alpha val="20000"/>
              </a:prstClr>
            </a:outerShdw>
          </a:effectLst>
        </p:spPr>
      </p:pic>
      <p:pic>
        <p:nvPicPr>
          <p:cNvPr id="13" name="Picture 2" descr="California State University, Los Angeles - Wikipedia">
            <a:extLst>
              <a:ext uri="{FF2B5EF4-FFF2-40B4-BE49-F238E27FC236}">
                <a16:creationId xmlns:a16="http://schemas.microsoft.com/office/drawing/2014/main" id="{24A35FD5-CBD1-8632-A1F9-069B5AC2D8BD}"/>
              </a:ext>
            </a:extLst>
          </p:cNvPr>
          <p:cNvPicPr>
            <a:picLocks noGrp="1" noChangeAspect="1" noChangeArrowheads="1"/>
          </p:cNvPicPr>
          <p:nvPr>
            <p:ph type="pic" sz="quarter" idx="14"/>
          </p:nvPr>
        </p:nvPicPr>
        <p:blipFill rotWithShape="1">
          <a:blip r:embed="rId7">
            <a:extLst>
              <a:ext uri="{28A0092B-C50C-407E-A947-70E740481C1C}">
                <a14:useLocalDpi xmlns:a14="http://schemas.microsoft.com/office/drawing/2010/main" val="0"/>
              </a:ext>
            </a:extLst>
          </a:blip>
          <a:srcRect l="-18452" t="-26408" r="-19567" b="-28864"/>
          <a:stretch>
            <a:fillRect/>
          </a:stretch>
        </p:blipFill>
        <p:spPr bwMode="auto">
          <a:xfrm>
            <a:off x="0" y="0"/>
            <a:ext cx="6096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Graphic 2">
            <a:extLst>
              <a:ext uri="{FF2B5EF4-FFF2-40B4-BE49-F238E27FC236}">
                <a16:creationId xmlns:a16="http://schemas.microsoft.com/office/drawing/2014/main" id="{6398D1D6-16CC-7F60-038B-1758FAEF8EE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38565" y="1234653"/>
            <a:ext cx="279822" cy="279822"/>
          </a:xfrm>
          <a:prstGeom prst="rect">
            <a:avLst/>
          </a:prstGeom>
        </p:spPr>
      </p:pic>
    </p:spTree>
    <p:extLst>
      <p:ext uri="{BB962C8B-B14F-4D97-AF65-F5344CB8AC3E}">
        <p14:creationId xmlns:p14="http://schemas.microsoft.com/office/powerpoint/2010/main" val="112623937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2965E6-C1C9-0117-EA2C-D4270C80ECC1}"/>
            </a:ext>
          </a:extLst>
        </p:cNvPr>
        <p:cNvGrpSpPr/>
        <p:nvPr/>
      </p:nvGrpSpPr>
      <p:grpSpPr>
        <a:xfrm>
          <a:off x="0" y="0"/>
          <a:ext cx="0" cy="0"/>
          <a:chOff x="0" y="0"/>
          <a:chExt cx="0" cy="0"/>
        </a:xfrm>
      </p:grpSpPr>
      <p:graphicFrame>
        <p:nvGraphicFramePr>
          <p:cNvPr id="14" name="think-cell data - do not delete" hidden="1">
            <a:extLst>
              <a:ext uri="{FF2B5EF4-FFF2-40B4-BE49-F238E27FC236}">
                <a16:creationId xmlns:a16="http://schemas.microsoft.com/office/drawing/2014/main" id="{6E5C5888-CCDB-281F-FD39-B2F03D419E95}"/>
              </a:ext>
            </a:extLst>
          </p:cNvPr>
          <p:cNvGraphicFramePr>
            <a:graphicFrameLocks/>
          </p:cNvGraphicFramePr>
          <p:nvPr>
            <p:custDataLst>
              <p:tags r:id="rId1"/>
            </p:custDataLst>
            <p:extLst>
              <p:ext uri="{D42A27DB-BD31-4B8C-83A1-F6EECF244321}">
                <p14:modId xmlns:p14="http://schemas.microsoft.com/office/powerpoint/2010/main" val="33230082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14" name="think-cell data - do not delete" hidden="1">
                        <a:extLst>
                          <a:ext uri="{FF2B5EF4-FFF2-40B4-BE49-F238E27FC236}">
                            <a16:creationId xmlns:a16="http://schemas.microsoft.com/office/drawing/2014/main" id="{6E5C5888-CCDB-281F-FD39-B2F03D419E9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3" name="Title 12">
            <a:extLst>
              <a:ext uri="{FF2B5EF4-FFF2-40B4-BE49-F238E27FC236}">
                <a16:creationId xmlns:a16="http://schemas.microsoft.com/office/drawing/2014/main" id="{A6FEB2B9-5DD6-7FFB-99E3-1EB6272684DF}"/>
              </a:ext>
            </a:extLst>
          </p:cNvPr>
          <p:cNvSpPr>
            <a:spLocks noGrp="1"/>
          </p:cNvSpPr>
          <p:nvPr>
            <p:ph type="title"/>
          </p:nvPr>
        </p:nvSpPr>
        <p:spPr>
          <a:xfrm>
            <a:off x="304798" y="246888"/>
            <a:ext cx="11585448" cy="969264"/>
          </a:xfrm>
        </p:spPr>
        <p:txBody>
          <a:bodyPr vert="horz" rIns="0"/>
          <a:lstStyle/>
          <a:p>
            <a:pPr lvl="0"/>
            <a:r>
              <a:rPr lang="en-GB" sz="3000"/>
              <a:t>CAL STATE LOS ANGELES’ SUSTAINABILITY FOCUS AREAS</a:t>
            </a:r>
            <a:br>
              <a:rPr lang="en-GB" sz="3000"/>
            </a:br>
            <a:r>
              <a:rPr lang="en-GB" sz="1800" i="1"/>
              <a:t>And how these focus areas align with pep+ pillars</a:t>
            </a:r>
          </a:p>
        </p:txBody>
      </p:sp>
      <p:pic>
        <p:nvPicPr>
          <p:cNvPr id="8" name="Picture 2">
            <a:extLst>
              <a:ext uri="{FF2B5EF4-FFF2-40B4-BE49-F238E27FC236}">
                <a16:creationId xmlns:a16="http://schemas.microsoft.com/office/drawing/2014/main" id="{A51BDC33-59B2-FF12-FDA7-321A42F4C6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11163300" y="239286"/>
            <a:ext cx="723901" cy="72505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Top Corners Rounded 1">
            <a:extLst>
              <a:ext uri="{FF2B5EF4-FFF2-40B4-BE49-F238E27FC236}">
                <a16:creationId xmlns:a16="http://schemas.microsoft.com/office/drawing/2014/main" id="{31824606-7ED9-AF95-E811-3AC8D83840AB}"/>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2">
            <a:extLst>
              <a:ext uri="{FF2B5EF4-FFF2-40B4-BE49-F238E27FC236}">
                <a16:creationId xmlns:a16="http://schemas.microsoft.com/office/drawing/2014/main" id="{B0096AAC-B224-D96B-BE4F-F3413CC92A26}"/>
              </a:ext>
            </a:extLst>
          </p:cNvPr>
          <p:cNvGraphicFramePr>
            <a:graphicFrameLocks noGrp="1"/>
          </p:cNvGraphicFramePr>
          <p:nvPr>
            <p:extLst>
              <p:ext uri="{D42A27DB-BD31-4B8C-83A1-F6EECF244321}">
                <p14:modId xmlns:p14="http://schemas.microsoft.com/office/powerpoint/2010/main" val="3295958950"/>
              </p:ext>
            </p:extLst>
          </p:nvPr>
        </p:nvGraphicFramePr>
        <p:xfrm>
          <a:off x="-7620" y="1148230"/>
          <a:ext cx="11986262" cy="5229584"/>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4965700">
                  <a:extLst>
                    <a:ext uri="{9D8B030D-6E8A-4147-A177-3AD203B41FA5}">
                      <a16:colId xmlns:a16="http://schemas.microsoft.com/office/drawing/2014/main" val="2382844442"/>
                    </a:ext>
                  </a:extLst>
                </a:gridCol>
                <a:gridCol w="2515871">
                  <a:extLst>
                    <a:ext uri="{9D8B030D-6E8A-4147-A177-3AD203B41FA5}">
                      <a16:colId xmlns:a16="http://schemas.microsoft.com/office/drawing/2014/main" val="957515009"/>
                    </a:ext>
                  </a:extLst>
                </a:gridCol>
                <a:gridCol w="2515871">
                  <a:extLst>
                    <a:ext uri="{9D8B030D-6E8A-4147-A177-3AD203B41FA5}">
                      <a16:colId xmlns:a16="http://schemas.microsoft.com/office/drawing/2014/main" val="2353111847"/>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1" i="0">
                          <a:solidFill>
                            <a:schemeClr val="bg1"/>
                          </a:solidFill>
                          <a:effectLst/>
                          <a:latin typeface="+mn-lt"/>
                          <a:cs typeface="Leelawadee"/>
                        </a:rPr>
                        <a:t>Environment</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1" i="0">
                          <a:solidFill>
                            <a:schemeClr val="bg1"/>
                          </a:solidFill>
                          <a:effectLst/>
                          <a:latin typeface="+mn-lt"/>
                          <a:cs typeface="Leelawadee"/>
                        </a:rPr>
                        <a:t>Social​</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1" i="0">
                          <a:solidFill>
                            <a:schemeClr val="bg1"/>
                          </a:solidFill>
                          <a:effectLst/>
                          <a:latin typeface="+mn-lt"/>
                          <a:cs typeface="Leelawadee"/>
                        </a:rPr>
                        <a:t>Governance</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1011532">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954F07"/>
                          </a:solidFill>
                          <a:latin typeface="+mj-lt"/>
                          <a:ea typeface="+mn-ea"/>
                          <a:cs typeface="Leelawadee"/>
                        </a:rPr>
                        <a:t>POSITIVE </a:t>
                      </a:r>
                      <a:br>
                        <a:rPr lang="en-US" sz="1400" kern="1200">
                          <a:solidFill>
                            <a:srgbClr val="954F07"/>
                          </a:solidFill>
                          <a:latin typeface="+mj-lt"/>
                          <a:ea typeface="+mn-ea"/>
                          <a:cs typeface="Leelawadee"/>
                        </a:rPr>
                      </a:br>
                      <a:r>
                        <a:rPr lang="en-US" sz="1400" kern="1200">
                          <a:solidFill>
                            <a:srgbClr val="954F07"/>
                          </a:solidFill>
                          <a:latin typeface="+mj-lt"/>
                          <a:ea typeface="+mn-ea"/>
                          <a:cs typeface="Leelawadee"/>
                        </a:rPr>
                        <a:t>AGRICULTURE</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9F0A"/>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a:ln>
                            <a:noFill/>
                          </a:ln>
                          <a:solidFill>
                            <a:srgbClr val="2B660F"/>
                          </a:solidFill>
                          <a:effectLst/>
                          <a:uLnTx/>
                          <a:uFillTx/>
                          <a:latin typeface="+mn-lt"/>
                          <a:ea typeface="+mn-ea"/>
                          <a:cs typeface="Leelawadee"/>
                        </a:rPr>
                        <a:t>Not a focus area for the customer.</a:t>
                      </a:r>
                      <a:endParaRPr kumimoji="0" lang="en-US" sz="1050" b="0" i="0" u="none" strike="noStrike" kern="1200" cap="none" spc="0" normalizeH="0" baseline="0" noProof="0">
                        <a:ln>
                          <a:noFill/>
                        </a:ln>
                        <a:solidFill>
                          <a:srgbClr val="2B660F"/>
                        </a:solidFill>
                        <a:effectLst/>
                        <a:uLnTx/>
                        <a:uFillTx/>
                        <a:latin typeface="+mn-lt"/>
                        <a:ea typeface="+mn-ea"/>
                        <a:cs typeface="Leelawadee"/>
                      </a:endParaRP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a:ln>
                            <a:noFill/>
                          </a:ln>
                          <a:solidFill>
                            <a:srgbClr val="2B660F"/>
                          </a:solidFill>
                          <a:effectLst/>
                          <a:uLnTx/>
                          <a:uFillTx/>
                          <a:latin typeface="+mn-lt"/>
                          <a:ea typeface="+mn-ea"/>
                          <a:cs typeface="Leelawadee"/>
                        </a:rPr>
                        <a:t>Not a focus area for the customer.</a:t>
                      </a:r>
                      <a:endParaRPr kumimoji="0" lang="en-US" sz="1050" b="0" i="0" u="none" strike="noStrike" kern="1200" cap="none" spc="0" normalizeH="0" baseline="0" noProof="0">
                        <a:ln>
                          <a:noFill/>
                        </a:ln>
                        <a:solidFill>
                          <a:srgbClr val="2B660F"/>
                        </a:solidFill>
                        <a:effectLst/>
                        <a:uLnTx/>
                        <a:uFillTx/>
                        <a:latin typeface="+mn-lt"/>
                        <a:ea typeface="+mn-ea"/>
                        <a:cs typeface="Leelawadee"/>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a:ln>
                            <a:noFill/>
                          </a:ln>
                          <a:solidFill>
                            <a:srgbClr val="2B660F"/>
                          </a:solidFill>
                          <a:effectLst/>
                          <a:uLnTx/>
                          <a:uFillTx/>
                          <a:latin typeface="+mn-lt"/>
                          <a:ea typeface="+mn-ea"/>
                          <a:cs typeface="Leelawadee"/>
                        </a:rPr>
                        <a:t>Not a focus area for the customer.</a:t>
                      </a:r>
                      <a:endParaRPr kumimoji="0" lang="en-US" sz="1050" b="0" i="0" u="none" strike="noStrike" kern="1200" cap="none" spc="0" normalizeH="0" baseline="0" noProof="0">
                        <a:ln>
                          <a:noFill/>
                        </a:ln>
                        <a:solidFill>
                          <a:srgbClr val="2B660F"/>
                        </a:solidFill>
                        <a:effectLst/>
                        <a:uLnTx/>
                        <a:uFillTx/>
                        <a:latin typeface="+mn-lt"/>
                        <a:ea typeface="+mn-ea"/>
                        <a:cs typeface="Leelawadee"/>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1618488">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indent="-120650">
                        <a:spcAft>
                          <a:spcPts val="400"/>
                        </a:spcAft>
                        <a:buFont typeface="Arial" panose="020B0604020202020204" pitchFamily="34" charset="0"/>
                        <a:buChar char="•"/>
                      </a:pPr>
                      <a:r>
                        <a:rPr lang="en-GB" sz="1050" b="0" i="0" u="none" strike="noStrike" kern="1200">
                          <a:solidFill>
                            <a:srgbClr val="2B660F"/>
                          </a:solidFill>
                          <a:effectLst/>
                          <a:highlight>
                            <a:srgbClr val="FFC624"/>
                          </a:highlight>
                          <a:latin typeface="+mn-lt"/>
                          <a:ea typeface="+mn-ea"/>
                          <a:cs typeface="+mn-cs"/>
                        </a:rPr>
                        <a:t>Target</a:t>
                      </a:r>
                      <a:r>
                        <a:rPr kumimoji="0" lang="en-GB" sz="1050" b="0" i="0" u="none" strike="noStrike" kern="1200" cap="none" spc="0" normalizeH="0" baseline="0">
                          <a:ln>
                            <a:noFill/>
                          </a:ln>
                          <a:solidFill>
                            <a:srgbClr val="2B660F"/>
                          </a:solidFill>
                          <a:effectLst/>
                          <a:uLnTx/>
                          <a:uFillTx/>
                          <a:latin typeface="+mn-lt"/>
                          <a:ea typeface="+mn-ea"/>
                          <a:cs typeface="Leelawadee"/>
                        </a:rPr>
                        <a:t>: Achieve operational carbon neutrality by 2040 and full carbon neutrality by 2045</a:t>
                      </a:r>
                    </a:p>
                    <a:p>
                      <a:pPr marL="120650" indent="-120650">
                        <a:spcAft>
                          <a:spcPts val="400"/>
                        </a:spcAft>
                        <a:buFont typeface="Arial" panose="020B0604020202020204" pitchFamily="34" charset="0"/>
                        <a:buChar char="•"/>
                      </a:pPr>
                      <a:r>
                        <a:rPr lang="en-GB" sz="1050" b="0" i="0" u="none" strike="noStrike" kern="1200">
                          <a:solidFill>
                            <a:srgbClr val="2B660F"/>
                          </a:solidFill>
                          <a:effectLst/>
                          <a:highlight>
                            <a:srgbClr val="FFC624"/>
                          </a:highlight>
                          <a:latin typeface="+mn-lt"/>
                          <a:ea typeface="+mn-ea"/>
                          <a:cs typeface="+mn-cs"/>
                        </a:rPr>
                        <a:t>Target</a:t>
                      </a:r>
                      <a:r>
                        <a:rPr kumimoji="0" lang="en-GB" sz="1050" b="0" i="0" u="none" strike="noStrike" kern="1200" cap="none" spc="0" normalizeH="0" baseline="0">
                          <a:ln>
                            <a:noFill/>
                          </a:ln>
                          <a:solidFill>
                            <a:srgbClr val="2B660F"/>
                          </a:solidFill>
                          <a:effectLst/>
                          <a:uLnTx/>
                          <a:uFillTx/>
                          <a:latin typeface="+mn-lt"/>
                          <a:ea typeface="+mn-ea"/>
                          <a:cs typeface="Leelawadee"/>
                        </a:rPr>
                        <a:t>: Complete resilience strategies by 2040</a:t>
                      </a:r>
                    </a:p>
                    <a:p>
                      <a:pPr marL="120650" indent="-120650">
                        <a:spcAft>
                          <a:spcPts val="400"/>
                        </a:spcAft>
                        <a:buFont typeface="Arial" panose="020B0604020202020204" pitchFamily="34" charset="0"/>
                        <a:buChar char="•"/>
                      </a:pPr>
                      <a:r>
                        <a:rPr lang="en-GB" sz="1050" b="0" i="0" u="none" strike="noStrike" kern="1200">
                          <a:solidFill>
                            <a:srgbClr val="2B660F"/>
                          </a:solidFill>
                          <a:effectLst/>
                          <a:highlight>
                            <a:srgbClr val="FFC624"/>
                          </a:highlight>
                          <a:latin typeface="+mn-lt"/>
                          <a:ea typeface="+mn-ea"/>
                          <a:cs typeface="+mn-cs"/>
                        </a:rPr>
                        <a:t>Target</a:t>
                      </a:r>
                      <a:r>
                        <a:rPr kumimoji="0" lang="en-GB" sz="1050" b="0" i="0" u="none" strike="noStrike" kern="1200" cap="none" spc="0" normalizeH="0" baseline="0">
                          <a:ln>
                            <a:noFill/>
                          </a:ln>
                          <a:solidFill>
                            <a:srgbClr val="2B660F"/>
                          </a:solidFill>
                          <a:effectLst/>
                          <a:uLnTx/>
                          <a:uFillTx/>
                          <a:latin typeface="+mn-lt"/>
                          <a:ea typeface="+mn-ea"/>
                          <a:cs typeface="Leelawadee"/>
                        </a:rPr>
                        <a:t>: Reduce GHG emissions 60% below 1990 levels by 2030</a:t>
                      </a:r>
                    </a:p>
                    <a:p>
                      <a:pPr marL="120650" indent="-120650">
                        <a:spcAft>
                          <a:spcPts val="400"/>
                        </a:spcAft>
                        <a:buFont typeface="Arial" panose="020B0604020202020204" pitchFamily="34" charset="0"/>
                        <a:buChar char="•"/>
                      </a:pPr>
                      <a:r>
                        <a:rPr lang="en-GB" sz="1050" b="0" i="0" u="none" strike="noStrike" kern="1200">
                          <a:solidFill>
                            <a:srgbClr val="2B660F"/>
                          </a:solidFill>
                          <a:effectLst/>
                          <a:highlight>
                            <a:srgbClr val="FFC624"/>
                          </a:highlight>
                          <a:latin typeface="+mn-lt"/>
                          <a:ea typeface="+mn-ea"/>
                          <a:cs typeface="+mn-cs"/>
                        </a:rPr>
                        <a:t>Target</a:t>
                      </a:r>
                      <a:r>
                        <a:rPr kumimoji="0" lang="en-GB" sz="1050" b="0" i="0" u="none" strike="noStrike" kern="1200" cap="none" spc="0" normalizeH="0" baseline="0">
                          <a:ln>
                            <a:noFill/>
                          </a:ln>
                          <a:solidFill>
                            <a:srgbClr val="2B660F"/>
                          </a:solidFill>
                          <a:effectLst/>
                          <a:uLnTx/>
                          <a:uFillTx/>
                          <a:latin typeface="+mn-lt"/>
                          <a:ea typeface="+mn-ea"/>
                          <a:cs typeface="Leelawadee"/>
                        </a:rPr>
                        <a:t>: Reduce GHG emissions 80% below 1990 levels by 2035</a:t>
                      </a:r>
                    </a:p>
                    <a:p>
                      <a:pPr marL="120650" indent="-120650">
                        <a:spcAft>
                          <a:spcPts val="400"/>
                        </a:spcAft>
                        <a:buFont typeface="Arial" panose="020B0604020202020204" pitchFamily="34" charset="0"/>
                        <a:buChar char="•"/>
                      </a:pPr>
                      <a:r>
                        <a:rPr lang="en-GB" sz="1050" b="0" i="0" u="none" strike="noStrike" kern="1200">
                          <a:solidFill>
                            <a:srgbClr val="2B660F"/>
                          </a:solidFill>
                          <a:effectLst/>
                          <a:highlight>
                            <a:srgbClr val="FFC624"/>
                          </a:highlight>
                          <a:latin typeface="+mn-lt"/>
                          <a:ea typeface="+mn-ea"/>
                          <a:cs typeface="+mn-cs"/>
                        </a:rPr>
                        <a:t>Target</a:t>
                      </a:r>
                      <a:r>
                        <a:rPr kumimoji="0" lang="en-GB" sz="1050" b="0" i="0" u="none" strike="noStrike" kern="1200" cap="none" spc="0" normalizeH="0" baseline="0">
                          <a:ln>
                            <a:noFill/>
                          </a:ln>
                          <a:solidFill>
                            <a:srgbClr val="2B660F"/>
                          </a:solidFill>
                          <a:effectLst/>
                          <a:uLnTx/>
                          <a:uFillTx/>
                          <a:latin typeface="+mn-lt"/>
                          <a:ea typeface="+mn-ea"/>
                          <a:cs typeface="Leelawadee"/>
                        </a:rPr>
                        <a:t>: Make all new residential construction Zero Net Energy (ZNE) by 2020</a:t>
                      </a:r>
                    </a:p>
                    <a:p>
                      <a:pPr marL="120650" indent="-120650">
                        <a:spcAft>
                          <a:spcPts val="400"/>
                        </a:spcAft>
                        <a:buFont typeface="Arial" panose="020B0604020202020204" pitchFamily="34" charset="0"/>
                        <a:buChar char="•"/>
                      </a:pPr>
                      <a:r>
                        <a:rPr lang="en-GB" sz="1050" b="0" i="0" u="none" strike="noStrike" kern="1200">
                          <a:solidFill>
                            <a:srgbClr val="2B660F"/>
                          </a:solidFill>
                          <a:effectLst/>
                          <a:highlight>
                            <a:srgbClr val="FFC624"/>
                          </a:highlight>
                          <a:latin typeface="+mn-lt"/>
                          <a:ea typeface="+mn-ea"/>
                          <a:cs typeface="+mn-cs"/>
                        </a:rPr>
                        <a:t>Target</a:t>
                      </a:r>
                      <a:r>
                        <a:rPr kumimoji="0" lang="en-GB" sz="1050" b="0" i="0" u="none" strike="noStrike" kern="1200" cap="none" spc="0" normalizeH="0" baseline="0">
                          <a:ln>
                            <a:noFill/>
                          </a:ln>
                          <a:solidFill>
                            <a:srgbClr val="2B660F"/>
                          </a:solidFill>
                          <a:effectLst/>
                          <a:uLnTx/>
                          <a:uFillTx/>
                          <a:latin typeface="+mn-lt"/>
                          <a:ea typeface="+mn-ea"/>
                          <a:cs typeface="Leelawadee"/>
                        </a:rPr>
                        <a:t>: Make all new commercial construction ZNE by 2030</a:t>
                      </a:r>
                    </a:p>
                    <a:p>
                      <a:pPr marL="120650" indent="-120650">
                        <a:spcAft>
                          <a:spcPts val="400"/>
                        </a:spcAft>
                        <a:buFont typeface="Arial" panose="020B0604020202020204" pitchFamily="34" charset="0"/>
                        <a:buChar char="•"/>
                      </a:pPr>
                      <a:r>
                        <a:rPr lang="en-GB" sz="1050" b="0" i="0" u="none" strike="noStrike" kern="1200">
                          <a:solidFill>
                            <a:srgbClr val="2B660F"/>
                          </a:solidFill>
                          <a:effectLst/>
                          <a:highlight>
                            <a:srgbClr val="FFC624"/>
                          </a:highlight>
                          <a:latin typeface="+mn-lt"/>
                          <a:ea typeface="+mn-ea"/>
                          <a:cs typeface="+mn-cs"/>
                        </a:rPr>
                        <a:t>Target</a:t>
                      </a:r>
                      <a:r>
                        <a:rPr kumimoji="0" lang="en-GB" sz="1050" b="0" i="0" u="none" strike="noStrike" kern="1200" cap="none" spc="0" normalizeH="0" baseline="0">
                          <a:ln>
                            <a:noFill/>
                          </a:ln>
                          <a:solidFill>
                            <a:srgbClr val="2B660F"/>
                          </a:solidFill>
                          <a:effectLst/>
                          <a:uLnTx/>
                          <a:uFillTx/>
                          <a:latin typeface="+mn-lt"/>
                          <a:ea typeface="+mn-ea"/>
                          <a:cs typeface="Leelawadee"/>
                        </a:rPr>
                        <a:t>: Retrofit 50% of existing commercial buildings to ZNE by 2030</a:t>
                      </a:r>
                    </a:p>
                    <a:p>
                      <a:pPr marL="120650" indent="-120650">
                        <a:spcAft>
                          <a:spcPts val="400"/>
                        </a:spcAft>
                        <a:buFont typeface="Arial" panose="020B0604020202020204" pitchFamily="34" charset="0"/>
                        <a:buChar char="•"/>
                      </a:pPr>
                      <a:r>
                        <a:rPr lang="en-GB" sz="1050" b="0" i="0" u="none" strike="noStrike" kern="1200">
                          <a:solidFill>
                            <a:srgbClr val="2B660F"/>
                          </a:solidFill>
                          <a:effectLst/>
                          <a:highlight>
                            <a:srgbClr val="FFC624"/>
                          </a:highlight>
                          <a:latin typeface="+mn-lt"/>
                          <a:ea typeface="+mn-ea"/>
                          <a:cs typeface="+mn-cs"/>
                        </a:rPr>
                        <a:t>Target</a:t>
                      </a:r>
                      <a:r>
                        <a:rPr kumimoji="0" lang="en-GB" sz="1050" b="0" i="0" u="none" strike="noStrike" kern="1200" cap="none" spc="0" normalizeH="0" baseline="0">
                          <a:ln>
                            <a:noFill/>
                          </a:ln>
                          <a:solidFill>
                            <a:srgbClr val="2B660F"/>
                          </a:solidFill>
                          <a:effectLst/>
                          <a:uLnTx/>
                          <a:uFillTx/>
                          <a:latin typeface="+mn-lt"/>
                          <a:ea typeface="+mn-ea"/>
                          <a:cs typeface="Leelawadee"/>
                        </a:rPr>
                        <a:t>: Achieve 90% waste diversion by 2026 and move toward zero waste by 2036</a:t>
                      </a:r>
                    </a:p>
                    <a:p>
                      <a:pPr marL="120650" indent="-120650">
                        <a:spcAft>
                          <a:spcPts val="400"/>
                        </a:spcAft>
                        <a:buFont typeface="Arial" panose="020B0604020202020204" pitchFamily="34" charset="0"/>
                        <a:buChar char="•"/>
                      </a:pPr>
                      <a:r>
                        <a:rPr lang="en-GB" sz="1050" b="0" i="0" u="none" strike="noStrike" kern="1200">
                          <a:solidFill>
                            <a:srgbClr val="2B660F"/>
                          </a:solidFill>
                          <a:effectLst/>
                          <a:highlight>
                            <a:srgbClr val="FFC624"/>
                          </a:highlight>
                          <a:latin typeface="+mn-lt"/>
                          <a:ea typeface="+mn-ea"/>
                          <a:cs typeface="+mn-cs"/>
                        </a:rPr>
                        <a:t>Target</a:t>
                      </a:r>
                      <a:r>
                        <a:rPr kumimoji="0" lang="en-GB" sz="1050" b="0" i="0" u="none" strike="noStrike" kern="1200" cap="none" spc="0" normalizeH="0" baseline="0">
                          <a:ln>
                            <a:noFill/>
                          </a:ln>
                          <a:solidFill>
                            <a:srgbClr val="2B660F"/>
                          </a:solidFill>
                          <a:effectLst/>
                          <a:uLnTx/>
                          <a:uFillTx/>
                          <a:latin typeface="+mn-lt"/>
                          <a:ea typeface="+mn-ea"/>
                          <a:cs typeface="Leelawadee"/>
                        </a:rPr>
                        <a:t>: Reduce landfill-bound waste to 50% by 2030, divert at least 80% from landfill by 2040, and move toward zero waste</a:t>
                      </a:r>
                    </a:p>
                    <a:p>
                      <a:pPr marL="120650" indent="-120650">
                        <a:spcAft>
                          <a:spcPts val="400"/>
                        </a:spcAft>
                        <a:buFont typeface="Arial" panose="020B0604020202020204" pitchFamily="34" charset="0"/>
                        <a:buChar char="•"/>
                      </a:pPr>
                      <a:r>
                        <a:rPr lang="en-GB" sz="1050" b="0" i="0" u="none" strike="noStrike" kern="1200">
                          <a:solidFill>
                            <a:srgbClr val="2B660F"/>
                          </a:solidFill>
                          <a:effectLst/>
                          <a:highlight>
                            <a:srgbClr val="FFC624"/>
                          </a:highlight>
                          <a:latin typeface="+mn-lt"/>
                          <a:ea typeface="+mn-ea"/>
                          <a:cs typeface="+mn-cs"/>
                        </a:rPr>
                        <a:t>Target</a:t>
                      </a:r>
                      <a:r>
                        <a:rPr kumimoji="0" lang="en-GB" sz="1050" b="0" i="0" u="none" strike="noStrike" kern="1200" cap="none" spc="0" normalizeH="0" baseline="0">
                          <a:ln>
                            <a:noFill/>
                          </a:ln>
                          <a:solidFill>
                            <a:srgbClr val="2B660F"/>
                          </a:solidFill>
                          <a:effectLst/>
                          <a:uLnTx/>
                          <a:uFillTx/>
                          <a:latin typeface="+mn-lt"/>
                          <a:ea typeface="+mn-ea"/>
                          <a:cs typeface="Leelawadee"/>
                        </a:rPr>
                        <a:t>: Reduce water consumption by 10% by 2030 (from a 2019 baseline) through drought-tolerant landscaping, efficient irrigation, reclaimed water, etc.</a:t>
                      </a:r>
                    </a:p>
                    <a:p>
                      <a:pPr marL="120650" indent="-120650">
                        <a:spcAft>
                          <a:spcPts val="400"/>
                        </a:spcAft>
                        <a:buFont typeface="Arial" panose="020B0604020202020204" pitchFamily="34" charset="0"/>
                        <a:buChar char="•"/>
                      </a:pPr>
                      <a:r>
                        <a:rPr lang="en-GB" sz="1050" b="0" i="0" u="none" strike="noStrike" kern="1200">
                          <a:solidFill>
                            <a:srgbClr val="2B660F"/>
                          </a:solidFill>
                          <a:effectLst/>
                          <a:highlight>
                            <a:srgbClr val="FFC624"/>
                          </a:highlight>
                          <a:latin typeface="+mn-lt"/>
                          <a:ea typeface="+mn-ea"/>
                          <a:cs typeface="+mn-cs"/>
                        </a:rPr>
                        <a:t>Target</a:t>
                      </a:r>
                      <a:r>
                        <a:rPr kumimoji="0" lang="en-GB" sz="1050" b="0" i="0" u="none" strike="noStrike" kern="1200" cap="none" spc="0" normalizeH="0" baseline="0">
                          <a:ln>
                            <a:noFill/>
                          </a:ln>
                          <a:solidFill>
                            <a:srgbClr val="2B660F"/>
                          </a:solidFill>
                          <a:effectLst/>
                          <a:uLnTx/>
                          <a:uFillTx/>
                          <a:latin typeface="+mn-lt"/>
                          <a:ea typeface="+mn-ea"/>
                          <a:cs typeface="Leelawadee"/>
                        </a:rPr>
                        <a:t>: Replace fossil-fuel sourced equipment with electric alternatives during renovations; no new fossil-fuel infrastructure beyond 2035, except where academically required</a:t>
                      </a: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kumimoji="0" lang="en-GB" sz="1050" b="0" i="1" u="none" strike="noStrike" kern="1200" cap="none" spc="0" normalizeH="0" baseline="0" noProof="0">
                          <a:ln>
                            <a:noFill/>
                          </a:ln>
                          <a:solidFill>
                            <a:srgbClr val="2B660F"/>
                          </a:solidFill>
                          <a:effectLst/>
                          <a:uLnTx/>
                          <a:uFillTx/>
                          <a:latin typeface="+mn-lt"/>
                          <a:ea typeface="+mn-ea"/>
                          <a:cs typeface="Leelawadee"/>
                        </a:rPr>
                        <a:t>Not a focus area for the customer.</a:t>
                      </a:r>
                      <a:endParaRPr kumimoji="0" lang="en-US" sz="1050" b="0" i="1" u="none" strike="noStrike" kern="1200" cap="none" spc="0" normalizeH="0" baseline="0" noProof="0">
                        <a:ln>
                          <a:noFill/>
                        </a:ln>
                        <a:solidFill>
                          <a:srgbClr val="2B660F"/>
                        </a:solidFill>
                        <a:effectLst/>
                        <a:uLnTx/>
                        <a:uFillTx/>
                        <a:latin typeface="+mn-lt"/>
                        <a:ea typeface="+mn-ea"/>
                        <a:cs typeface="Leelawadee"/>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indent="-120650">
                        <a:spcAft>
                          <a:spcPts val="400"/>
                        </a:spcAft>
                        <a:buFont typeface="Arial" panose="020B0604020202020204" pitchFamily="34" charset="0"/>
                        <a:buChar char="•"/>
                      </a:pPr>
                      <a:r>
                        <a:rPr lang="en-GB" sz="1050" b="0" i="0" u="none" strike="noStrike" kern="1200">
                          <a:solidFill>
                            <a:srgbClr val="2B660F"/>
                          </a:solidFill>
                          <a:effectLst/>
                          <a:highlight>
                            <a:srgbClr val="FFC624"/>
                          </a:highlight>
                          <a:latin typeface="+mn-lt"/>
                          <a:ea typeface="+mn-ea"/>
                          <a:cs typeface="+mn-cs"/>
                        </a:rPr>
                        <a:t>Target</a:t>
                      </a:r>
                      <a:r>
                        <a:rPr kumimoji="0" lang="en-GB" sz="1050" b="0" i="0" u="none" strike="noStrike" kern="1200" cap="none" spc="0" normalizeH="0" baseline="0">
                          <a:ln>
                            <a:noFill/>
                          </a:ln>
                          <a:solidFill>
                            <a:srgbClr val="2B660F"/>
                          </a:solidFill>
                          <a:effectLst/>
                          <a:uLnTx/>
                          <a:uFillTx/>
                          <a:latin typeface="+mn-lt"/>
                          <a:ea typeface="+mn-ea"/>
                          <a:cs typeface="Leelawadee"/>
                        </a:rPr>
                        <a:t>: Promote use of suppliers/vendors with practices of waste reduction, use of recycled materials, and environmentally friendly practices</a:t>
                      </a:r>
                    </a:p>
                    <a:p>
                      <a:pPr marL="120650" indent="-120650">
                        <a:spcAft>
                          <a:spcPts val="400"/>
                        </a:spcAft>
                        <a:buFont typeface="Arial" panose="020B0604020202020204" pitchFamily="34" charset="0"/>
                        <a:buChar char="•"/>
                      </a:pPr>
                      <a:r>
                        <a:rPr lang="en-GB" sz="1050" b="0" i="0" u="none" strike="noStrike" kern="1200">
                          <a:solidFill>
                            <a:srgbClr val="2B660F"/>
                          </a:solidFill>
                          <a:effectLst/>
                          <a:highlight>
                            <a:srgbClr val="FFC624"/>
                          </a:highlight>
                          <a:latin typeface="+mn-lt"/>
                          <a:ea typeface="+mn-ea"/>
                          <a:cs typeface="+mn-cs"/>
                        </a:rPr>
                        <a:t>Target</a:t>
                      </a:r>
                      <a:r>
                        <a:rPr kumimoji="0" lang="en-GB" sz="1050" b="0" i="0" u="none" strike="noStrike" kern="1200" cap="none" spc="0" normalizeH="0" baseline="0">
                          <a:ln>
                            <a:noFill/>
                          </a:ln>
                          <a:solidFill>
                            <a:srgbClr val="2B660F"/>
                          </a:solidFill>
                          <a:effectLst/>
                          <a:uLnTx/>
                          <a:uFillTx/>
                          <a:latin typeface="+mn-lt"/>
                          <a:ea typeface="+mn-ea"/>
                          <a:cs typeface="Leelawadee"/>
                        </a:rPr>
                        <a:t>: Adopt sustainable practices in procurement, facilities operations, design &amp; construction, IT, events, and land management</a:t>
                      </a: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r h="1008000">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922F11"/>
                          </a:solidFill>
                          <a:latin typeface="+mj-lt"/>
                          <a:ea typeface="+mn-ea"/>
                          <a:cs typeface="Leelawadee"/>
                        </a:rPr>
                        <a:t>POSITIVE </a:t>
                      </a:r>
                      <a:br>
                        <a:rPr lang="en-US" sz="1400" kern="1200">
                          <a:solidFill>
                            <a:srgbClr val="922F11"/>
                          </a:solidFill>
                          <a:latin typeface="+mj-lt"/>
                          <a:ea typeface="+mn-ea"/>
                          <a:cs typeface="Leelawadee"/>
                        </a:rPr>
                      </a:br>
                      <a:r>
                        <a:rPr lang="en-US" sz="1400" kern="1200">
                          <a:solidFill>
                            <a:srgbClr val="922F11"/>
                          </a:solidFill>
                          <a:latin typeface="+mj-lt"/>
                          <a:ea typeface="+mn-ea"/>
                          <a:cs typeface="Leelawadee"/>
                        </a:rPr>
                        <a:t>CHOICES</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E6D26"/>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a:ln>
                            <a:noFill/>
                          </a:ln>
                          <a:solidFill>
                            <a:srgbClr val="2B660F"/>
                          </a:solidFill>
                          <a:effectLst/>
                          <a:uLnTx/>
                          <a:uFillTx/>
                          <a:latin typeface="+mn-lt"/>
                          <a:ea typeface="+mn-ea"/>
                          <a:cs typeface="Leelawadee"/>
                        </a:rPr>
                        <a:t>Not a focus area for the customer.</a:t>
                      </a:r>
                      <a:endParaRPr kumimoji="0" lang="en-US" sz="1050" b="0" i="0" u="none" strike="noStrike" kern="1200" cap="none" spc="0" normalizeH="0" baseline="0" noProof="0">
                        <a:ln>
                          <a:noFill/>
                        </a:ln>
                        <a:solidFill>
                          <a:srgbClr val="2B660F"/>
                        </a:solidFill>
                        <a:effectLst/>
                        <a:uLnTx/>
                        <a:uFillTx/>
                        <a:latin typeface="+mn-lt"/>
                        <a:ea typeface="+mn-ea"/>
                        <a:cs typeface="Leelawadee"/>
                      </a:endParaRP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a:ln>
                            <a:noFill/>
                          </a:ln>
                          <a:solidFill>
                            <a:srgbClr val="2B660F"/>
                          </a:solidFill>
                          <a:effectLst/>
                          <a:uLnTx/>
                          <a:uFillTx/>
                          <a:latin typeface="+mn-lt"/>
                          <a:ea typeface="+mn-ea"/>
                          <a:cs typeface="Leelawadee"/>
                        </a:rPr>
                        <a:t>Not a focus area for the customer.</a:t>
                      </a:r>
                      <a:endParaRPr kumimoji="0" lang="en-US" sz="1050" b="0" i="0" u="none" strike="noStrike" kern="1200" cap="none" spc="0" normalizeH="0" baseline="0" noProof="0">
                        <a:ln>
                          <a:noFill/>
                        </a:ln>
                        <a:solidFill>
                          <a:srgbClr val="2B660F"/>
                        </a:solidFill>
                        <a:effectLst/>
                        <a:uLnTx/>
                        <a:uFillTx/>
                        <a:latin typeface="+mn-lt"/>
                        <a:ea typeface="+mn-ea"/>
                        <a:cs typeface="Leelawadee"/>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a:ln>
                            <a:noFill/>
                          </a:ln>
                          <a:solidFill>
                            <a:srgbClr val="2B660F"/>
                          </a:solidFill>
                          <a:effectLst/>
                          <a:uLnTx/>
                          <a:uFillTx/>
                          <a:latin typeface="+mn-lt"/>
                          <a:ea typeface="+mn-ea"/>
                          <a:cs typeface="Leelawadee"/>
                        </a:rPr>
                        <a:t>Not a focus area for the customer.</a:t>
                      </a:r>
                      <a:endParaRPr kumimoji="0" lang="en-US" sz="1050" b="0" i="0" u="none" strike="noStrike" kern="1200" cap="none" spc="0" normalizeH="0" baseline="0" noProof="0">
                        <a:ln>
                          <a:noFill/>
                        </a:ln>
                        <a:solidFill>
                          <a:srgbClr val="2B660F"/>
                        </a:solidFill>
                        <a:effectLst/>
                        <a:uLnTx/>
                        <a:uFillTx/>
                        <a:latin typeface="+mn-lt"/>
                        <a:ea typeface="+mn-ea"/>
                        <a:cs typeface="Leelawadee"/>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40967922"/>
                  </a:ext>
                </a:extLst>
              </a:tr>
            </a:tbl>
          </a:graphicData>
        </a:graphic>
      </p:graphicFrame>
      <p:pic>
        <p:nvPicPr>
          <p:cNvPr id="4" name="Picture 3" descr="A logo of a leaf in a circle&#10;&#10;Description automatically generated">
            <a:extLst>
              <a:ext uri="{FF2B5EF4-FFF2-40B4-BE49-F238E27FC236}">
                <a16:creationId xmlns:a16="http://schemas.microsoft.com/office/drawing/2014/main" id="{F10CB489-3F9C-43C3-8B5D-7D74F3D6770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pic>
        <p:nvPicPr>
          <p:cNvPr id="5" name="Picture 4" descr="A blue and green windmill with green arrows&#10;&#10;Description automatically generated">
            <a:extLst>
              <a:ext uri="{FF2B5EF4-FFF2-40B4-BE49-F238E27FC236}">
                <a16:creationId xmlns:a16="http://schemas.microsoft.com/office/drawing/2014/main" id="{C4630DD6-EDFB-8E20-775E-ADC1A3E5133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7884" y="2847975"/>
            <a:ext cx="556204" cy="604020"/>
          </a:xfrm>
          <a:prstGeom prst="rect">
            <a:avLst/>
          </a:prstGeom>
        </p:spPr>
      </p:pic>
      <p:pic>
        <p:nvPicPr>
          <p:cNvPr id="6" name="Picture 5" descr="A logo of a hand and a globe&#10;&#10;Description automatically generated">
            <a:extLst>
              <a:ext uri="{FF2B5EF4-FFF2-40B4-BE49-F238E27FC236}">
                <a16:creationId xmlns:a16="http://schemas.microsoft.com/office/drawing/2014/main" id="{9DDBFD9C-90C9-85B8-9061-32B4324C145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27528" y="5780082"/>
            <a:ext cx="536916" cy="583072"/>
          </a:xfrm>
          <a:prstGeom prst="rect">
            <a:avLst/>
          </a:prstGeom>
        </p:spPr>
      </p:pic>
    </p:spTree>
    <p:extLst>
      <p:ext uri="{BB962C8B-B14F-4D97-AF65-F5344CB8AC3E}">
        <p14:creationId xmlns:p14="http://schemas.microsoft.com/office/powerpoint/2010/main" val="369395465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594D29-B49A-92A3-8132-BE01FEAB5C6C}"/>
            </a:ext>
          </a:extLst>
        </p:cNvPr>
        <p:cNvGrpSpPr/>
        <p:nvPr/>
      </p:nvGrpSpPr>
      <p:grpSpPr>
        <a:xfrm>
          <a:off x="0" y="0"/>
          <a:ext cx="0" cy="0"/>
          <a:chOff x="0" y="0"/>
          <a:chExt cx="0" cy="0"/>
        </a:xfrm>
      </p:grpSpPr>
      <p:graphicFrame>
        <p:nvGraphicFramePr>
          <p:cNvPr id="14" name="think-cell data - do not delete" hidden="1">
            <a:extLst>
              <a:ext uri="{FF2B5EF4-FFF2-40B4-BE49-F238E27FC236}">
                <a16:creationId xmlns:a16="http://schemas.microsoft.com/office/drawing/2014/main" id="{CB5E6464-831D-0B06-06C0-92E6C4791B75}"/>
              </a:ext>
            </a:extLst>
          </p:cNvPr>
          <p:cNvGraphicFramePr>
            <a:graphicFrameLocks/>
          </p:cNvGraphicFramePr>
          <p:nvPr>
            <p:custDataLst>
              <p:tags r:id="rId1"/>
            </p:custDataLst>
            <p:extLst>
              <p:ext uri="{D42A27DB-BD31-4B8C-83A1-F6EECF244321}">
                <p14:modId xmlns:p14="http://schemas.microsoft.com/office/powerpoint/2010/main" val="5901819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14" name="think-cell data - do not delete" hidden="1">
                        <a:extLst>
                          <a:ext uri="{FF2B5EF4-FFF2-40B4-BE49-F238E27FC236}">
                            <a16:creationId xmlns:a16="http://schemas.microsoft.com/office/drawing/2014/main" id="{CB5E6464-831D-0B06-06C0-92E6C4791B7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3" name="Title 12">
            <a:extLst>
              <a:ext uri="{FF2B5EF4-FFF2-40B4-BE49-F238E27FC236}">
                <a16:creationId xmlns:a16="http://schemas.microsoft.com/office/drawing/2014/main" id="{4B75E42C-C16B-A60A-CD1F-CD88265638C8}"/>
              </a:ext>
            </a:extLst>
          </p:cNvPr>
          <p:cNvSpPr>
            <a:spLocks noGrp="1"/>
          </p:cNvSpPr>
          <p:nvPr>
            <p:ph type="title"/>
          </p:nvPr>
        </p:nvSpPr>
        <p:spPr>
          <a:xfrm>
            <a:off x="304798" y="246888"/>
            <a:ext cx="11585448" cy="969264"/>
          </a:xfrm>
        </p:spPr>
        <p:txBody>
          <a:bodyPr vert="horz" rIns="0"/>
          <a:lstStyle/>
          <a:p>
            <a:r>
              <a:rPr lang="en-US" sz="2600"/>
              <a:t>COMMONALITY BETWEEN </a:t>
            </a:r>
            <a:r>
              <a:rPr lang="en-GB" sz="2600"/>
              <a:t>CAL STATE LOS ANGELES’ </a:t>
            </a:r>
            <a:r>
              <a:rPr lang="en-US" sz="2600"/>
              <a:t>AND PEP+ FOCUS AREAS</a:t>
            </a:r>
            <a:br>
              <a:rPr lang="en-US" sz="2600"/>
            </a:br>
            <a:r>
              <a:rPr lang="en-US" sz="1800" i="1"/>
              <a:t>And how these focus areas align with pep+ pillars</a:t>
            </a:r>
            <a:endParaRPr lang="en-US" sz="2800" i="1"/>
          </a:p>
        </p:txBody>
      </p:sp>
      <p:sp>
        <p:nvSpPr>
          <p:cNvPr id="17" name="TextBox 16">
            <a:extLst>
              <a:ext uri="{FF2B5EF4-FFF2-40B4-BE49-F238E27FC236}">
                <a16:creationId xmlns:a16="http://schemas.microsoft.com/office/drawing/2014/main" id="{661E5905-EC77-7A44-C5CC-E68D97B19BDC}"/>
              </a:ext>
            </a:extLst>
          </p:cNvPr>
          <p:cNvSpPr txBox="1"/>
          <p:nvPr/>
        </p:nvSpPr>
        <p:spPr>
          <a:xfrm>
            <a:off x="7953374" y="6269189"/>
            <a:ext cx="3786189" cy="506261"/>
          </a:xfrm>
          <a:prstGeom prst="rect">
            <a:avLst/>
          </a:prstGeom>
          <a:solidFill>
            <a:srgbClr val="8EBC29"/>
          </a:solidFill>
        </p:spPr>
        <p:txBody>
          <a:bodyPr wrap="square" rtlCol="0" anchor="ctr">
            <a:noAutofit/>
          </a:bodyPr>
          <a:lstStyle/>
          <a:p>
            <a:pPr algn="ctr">
              <a:defRPr/>
            </a:pPr>
            <a:r>
              <a:rPr lang="en-US" sz="1050" i="1" kern="0">
                <a:solidFill>
                  <a:schemeClr val="bg1"/>
                </a:solidFill>
                <a:cs typeface="Leelawadee" panose="020B0502040204020203" pitchFamily="34" charset="-34"/>
              </a:rPr>
              <a:t>No common focus areas were identified across </a:t>
            </a:r>
          </a:p>
          <a:p>
            <a:pPr algn="ctr">
              <a:defRPr/>
            </a:pPr>
            <a:r>
              <a:rPr lang="en-US" sz="1050" i="1" kern="0">
                <a:solidFill>
                  <a:schemeClr val="bg1"/>
                </a:solidFill>
                <a:cs typeface="Leelawadee" panose="020B0502040204020203" pitchFamily="34" charset="-34"/>
              </a:rPr>
              <a:t>Positive Agriculture and Positive Choices (PepsiCo) or Social And Governance (Cal State Los Angeles). </a:t>
            </a:r>
          </a:p>
        </p:txBody>
      </p:sp>
      <p:sp>
        <p:nvSpPr>
          <p:cNvPr id="2" name="Rectangle: Top Corners Rounded 1">
            <a:extLst>
              <a:ext uri="{FF2B5EF4-FFF2-40B4-BE49-F238E27FC236}">
                <a16:creationId xmlns:a16="http://schemas.microsoft.com/office/drawing/2014/main" id="{B2227F80-5A19-BDA0-B39D-B5D7AA4AB586}"/>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2">
            <a:extLst>
              <a:ext uri="{FF2B5EF4-FFF2-40B4-BE49-F238E27FC236}">
                <a16:creationId xmlns:a16="http://schemas.microsoft.com/office/drawing/2014/main" id="{EF4CBF43-647F-788C-C4B1-981F05639AB1}"/>
              </a:ext>
            </a:extLst>
          </p:cNvPr>
          <p:cNvGraphicFramePr>
            <a:graphicFrameLocks noGrp="1"/>
          </p:cNvGraphicFramePr>
          <p:nvPr>
            <p:extLst>
              <p:ext uri="{D42A27DB-BD31-4B8C-83A1-F6EECF244321}">
                <p14:modId xmlns:p14="http://schemas.microsoft.com/office/powerpoint/2010/main" val="1193642335"/>
              </p:ext>
            </p:extLst>
          </p:nvPr>
        </p:nvGraphicFramePr>
        <p:xfrm>
          <a:off x="-7620" y="1148230"/>
          <a:ext cx="11986262" cy="5038344"/>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9997442">
                  <a:extLst>
                    <a:ext uri="{9D8B030D-6E8A-4147-A177-3AD203B41FA5}">
                      <a16:colId xmlns:a16="http://schemas.microsoft.com/office/drawing/2014/main" val="2382844442"/>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ase">
                        <a:lnSpc>
                          <a:spcPct val="100000"/>
                        </a:lnSpc>
                      </a:pPr>
                      <a:r>
                        <a:rPr lang="en-US" sz="1200" b="1" i="0">
                          <a:solidFill>
                            <a:schemeClr val="bg1"/>
                          </a:solidFill>
                          <a:effectLst/>
                          <a:latin typeface="+mn-lt"/>
                          <a:cs typeface="Leelawadee"/>
                        </a:rPr>
                        <a:t>Environment</a:t>
                      </a:r>
                    </a:p>
                  </a:txBody>
                  <a:tcPr marL="27432" marR="27432" marT="27432"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4791456">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indent="-120650">
                        <a:buFont typeface="Arial" panose="020B0604020202020204" pitchFamily="34" charset="0"/>
                        <a:buChar char="•"/>
                      </a:pPr>
                      <a:r>
                        <a:rPr lang="en-GB" sz="1100" b="0" i="0" u="none" strike="noStrike" kern="1200">
                          <a:solidFill>
                            <a:srgbClr val="2B660F"/>
                          </a:solidFill>
                          <a:effectLst/>
                          <a:highlight>
                            <a:srgbClr val="FFC624"/>
                          </a:highlight>
                          <a:latin typeface="+mn-lt"/>
                          <a:ea typeface="+mn-ea"/>
                          <a:cs typeface="+mn-cs"/>
                        </a:rPr>
                        <a:t>Target</a:t>
                      </a:r>
                      <a:r>
                        <a:rPr kumimoji="0" lang="en-GB" sz="1100" b="0" i="0" u="none" strike="noStrike" kern="1200" cap="none" spc="0" normalizeH="0" baseline="0">
                          <a:ln>
                            <a:noFill/>
                          </a:ln>
                          <a:solidFill>
                            <a:srgbClr val="2B660F"/>
                          </a:solidFill>
                          <a:effectLst/>
                          <a:uLnTx/>
                          <a:uFillTx/>
                          <a:latin typeface="+mn-lt"/>
                          <a:ea typeface="+mn-ea"/>
                          <a:cs typeface="Leelawadee"/>
                        </a:rPr>
                        <a:t>: Achieve operational carbon neutrality by 2040 and full carbon neutrality by 2045</a:t>
                      </a:r>
                    </a:p>
                    <a:p>
                      <a:pPr marL="290513" lvl="1" indent="-171450">
                        <a:spcBef>
                          <a:spcPts val="400"/>
                        </a:spcBef>
                        <a:buFont typeface="Wingdings" panose="05000000000000000000" pitchFamily="2" charset="2"/>
                        <a:buChar char="Ø"/>
                      </a:pPr>
                      <a:r>
                        <a:rPr lang="en-GB" sz="1100" b="1" i="0" kern="1200">
                          <a:solidFill>
                            <a:srgbClr val="2B660F"/>
                          </a:solidFill>
                          <a:effectLst/>
                          <a:latin typeface="+mn-lt"/>
                          <a:ea typeface="+mn-ea"/>
                          <a:cs typeface="+mn-cs"/>
                        </a:rPr>
                        <a:t>pep</a:t>
                      </a:r>
                      <a:r>
                        <a:rPr lang="en-US" sz="1100" b="1" i="0" kern="1200">
                          <a:solidFill>
                            <a:srgbClr val="2B660F"/>
                          </a:solidFill>
                          <a:effectLst/>
                          <a:latin typeface="+mn-lt"/>
                          <a:ea typeface="+mn-ea"/>
                          <a:cs typeface="+mn-cs"/>
                        </a:rPr>
                        <a:t>+ alignment</a:t>
                      </a:r>
                      <a:r>
                        <a:rPr lang="en-US" sz="1100" b="1" i="0" u="none" strike="noStrike">
                          <a:solidFill>
                            <a:srgbClr val="2B660F"/>
                          </a:solidFill>
                          <a:effectLst/>
                          <a:latin typeface="+mn-lt"/>
                        </a:rPr>
                        <a:t>: Achieve net-zero emissions by </a:t>
                      </a:r>
                      <a:r>
                        <a:rPr lang="en-US" sz="1100" b="1" i="0" kern="1200">
                          <a:solidFill>
                            <a:srgbClr val="2B660F"/>
                          </a:solidFill>
                          <a:effectLst/>
                          <a:latin typeface="+mn-lt"/>
                          <a:ea typeface="+mn-ea"/>
                          <a:cs typeface="+mn-cs"/>
                        </a:rPr>
                        <a:t>2050</a:t>
                      </a:r>
                      <a:r>
                        <a:rPr lang="en-US" sz="1100" b="1" i="0" u="none" strike="noStrike">
                          <a:solidFill>
                            <a:srgbClr val="2B660F"/>
                          </a:solidFill>
                          <a:effectLst/>
                          <a:latin typeface="+mn-lt"/>
                        </a:rPr>
                        <a:t> or sooner</a:t>
                      </a:r>
                      <a:endParaRPr kumimoji="0" lang="en-GB" sz="1100" b="0" i="0" u="none" strike="noStrike" kern="1200" cap="none" spc="0" normalizeH="0" baseline="0">
                        <a:ln>
                          <a:noFill/>
                        </a:ln>
                        <a:solidFill>
                          <a:srgbClr val="2B660F"/>
                        </a:solidFill>
                        <a:effectLst/>
                        <a:uLnTx/>
                        <a:uFillTx/>
                        <a:latin typeface="+mn-lt"/>
                        <a:ea typeface="+mn-ea"/>
                        <a:cs typeface="Leelawadee"/>
                      </a:endParaRPr>
                    </a:p>
                    <a:p>
                      <a:pPr marL="120650" indent="-120650">
                        <a:spcBef>
                          <a:spcPts val="1000"/>
                        </a:spcBef>
                        <a:buFont typeface="Arial" panose="020B0604020202020204" pitchFamily="34" charset="0"/>
                        <a:buChar char="•"/>
                      </a:pPr>
                      <a:r>
                        <a:rPr lang="en-GB" sz="1100" b="0" i="0" u="none" strike="noStrike" kern="1200">
                          <a:solidFill>
                            <a:srgbClr val="2B660F"/>
                          </a:solidFill>
                          <a:effectLst/>
                          <a:highlight>
                            <a:srgbClr val="FFC624"/>
                          </a:highlight>
                          <a:latin typeface="+mn-lt"/>
                          <a:ea typeface="+mn-ea"/>
                          <a:cs typeface="+mn-cs"/>
                        </a:rPr>
                        <a:t>Target</a:t>
                      </a:r>
                      <a:r>
                        <a:rPr kumimoji="0" lang="en-GB" sz="1100" b="0" i="0" u="none" strike="noStrike" kern="1200" cap="none" spc="0" normalizeH="0" baseline="0">
                          <a:ln>
                            <a:noFill/>
                          </a:ln>
                          <a:solidFill>
                            <a:srgbClr val="2B660F"/>
                          </a:solidFill>
                          <a:effectLst/>
                          <a:uLnTx/>
                          <a:uFillTx/>
                          <a:latin typeface="+mn-lt"/>
                          <a:ea typeface="+mn-ea"/>
                          <a:cs typeface="Leelawadee"/>
                        </a:rPr>
                        <a:t>: Reduce GHG emissions 60% below 1990 levels by 2030 and by 80% below 1990 levels by 2035</a:t>
                      </a:r>
                    </a:p>
                    <a:p>
                      <a:pPr marL="290513" lvl="1" indent="-171450" rtl="0" fontAlgn="base">
                        <a:spcBef>
                          <a:spcPts val="200"/>
                        </a:spcBef>
                        <a:spcAft>
                          <a:spcPts val="100"/>
                        </a:spcAft>
                        <a:buFont typeface="Wingdings" panose="05000000000000000000" pitchFamily="2" charset="2"/>
                        <a:buChar char="Ø"/>
                      </a:pPr>
                      <a:r>
                        <a:rPr kumimoji="0" lang="en-GB" sz="1100" b="1" i="0" u="none" strike="noStrike" kern="1200" cap="none" spc="0" normalizeH="0" baseline="0">
                          <a:ln>
                            <a:noFill/>
                          </a:ln>
                          <a:solidFill>
                            <a:srgbClr val="2B660F"/>
                          </a:solidFill>
                          <a:effectLst/>
                          <a:uLnTx/>
                          <a:uFillTx/>
                          <a:latin typeface="+mn-lt"/>
                          <a:ea typeface="+mn-ea"/>
                          <a:cs typeface="Leelawadee"/>
                        </a:rPr>
                        <a:t>pep+ alignment: Achieve a 50% reduction in Scope 1 and 2 emissions by 2030 (vs 2022 baseline) </a:t>
                      </a:r>
                    </a:p>
                    <a:p>
                      <a:pPr marL="290513" lvl="1" indent="-171450" rtl="0" fontAlgn="base">
                        <a:spcBef>
                          <a:spcPts val="200"/>
                        </a:spcBef>
                        <a:spcAft>
                          <a:spcPts val="100"/>
                        </a:spcAft>
                        <a:buFont typeface="Wingdings" panose="05000000000000000000" pitchFamily="2" charset="2"/>
                        <a:buChar char="Ø"/>
                      </a:pPr>
                      <a:r>
                        <a:rPr kumimoji="0" lang="en-GB" sz="1100" b="1" i="0" u="none" strike="noStrike" kern="1200" cap="none" spc="0" normalizeH="0" baseline="0">
                          <a:ln>
                            <a:noFill/>
                          </a:ln>
                          <a:solidFill>
                            <a:srgbClr val="2B660F"/>
                          </a:solidFill>
                          <a:effectLst/>
                          <a:uLnTx/>
                          <a:uFillTx/>
                          <a:latin typeface="+mn-lt"/>
                          <a:ea typeface="+mn-ea"/>
                          <a:cs typeface="Leelawadee"/>
                        </a:rPr>
                        <a:t>pep+ alignment: Achieve a 42% reduction in Scope 3 Energy &amp; Industry (E&amp;I) emissions by 2030 (vs 2022 baseline) </a:t>
                      </a:r>
                    </a:p>
                    <a:p>
                      <a:pPr marL="290513" lvl="1" indent="-171450" rtl="0" fontAlgn="base">
                        <a:spcBef>
                          <a:spcPts val="200"/>
                        </a:spcBef>
                        <a:spcAft>
                          <a:spcPts val="100"/>
                        </a:spcAft>
                        <a:buFont typeface="Wingdings" panose="05000000000000000000" pitchFamily="2" charset="2"/>
                        <a:buChar char="Ø"/>
                      </a:pPr>
                      <a:r>
                        <a:rPr kumimoji="0" lang="en-GB" sz="1100" b="1" i="0" u="none" strike="noStrike" kern="1200" cap="none" spc="0" normalizeH="0" baseline="0">
                          <a:ln>
                            <a:noFill/>
                          </a:ln>
                          <a:solidFill>
                            <a:srgbClr val="2B660F"/>
                          </a:solidFill>
                          <a:effectLst/>
                          <a:uLnTx/>
                          <a:uFillTx/>
                          <a:latin typeface="+mn-lt"/>
                          <a:ea typeface="+mn-ea"/>
                          <a:cs typeface="Leelawadee"/>
                        </a:rPr>
                        <a:t>pep+ alignment: Achieve a 30% reduction in Scope 3 Forest, Land and Agriculture (FLAG) emissions by 2030 (vs 2022 baseline) </a:t>
                      </a:r>
                      <a:endParaRPr kumimoji="0" lang="en-GB" sz="1100" b="1" i="0" u="none" strike="noStrike" kern="1200" cap="none" spc="0" normalizeH="0" baseline="0" noProof="0">
                        <a:ln>
                          <a:noFill/>
                        </a:ln>
                        <a:solidFill>
                          <a:srgbClr val="2B660F"/>
                        </a:solidFill>
                        <a:effectLst/>
                        <a:uLnTx/>
                        <a:uFillTx/>
                        <a:latin typeface="+mn-lt"/>
                        <a:ea typeface="+mn-ea"/>
                        <a:cs typeface="Leelawadee"/>
                      </a:endParaRPr>
                    </a:p>
                    <a:p>
                      <a:pPr marL="120650" indent="-120650">
                        <a:spcBef>
                          <a:spcPts val="1000"/>
                        </a:spcBef>
                        <a:buFont typeface="Arial" panose="020B0604020202020204" pitchFamily="34" charset="0"/>
                        <a:buChar char="•"/>
                      </a:pPr>
                      <a:r>
                        <a:rPr lang="en-GB" sz="1100" b="0" i="0" u="none" strike="noStrike" kern="1200">
                          <a:solidFill>
                            <a:srgbClr val="2B660F"/>
                          </a:solidFill>
                          <a:effectLst/>
                          <a:highlight>
                            <a:srgbClr val="FFC624"/>
                          </a:highlight>
                          <a:latin typeface="+mn-lt"/>
                          <a:ea typeface="+mn-ea"/>
                          <a:cs typeface="+mn-cs"/>
                        </a:rPr>
                        <a:t>Target</a:t>
                      </a:r>
                      <a:r>
                        <a:rPr kumimoji="0" lang="en-GB" sz="1100" b="0" i="0" u="none" strike="noStrike" kern="1200" cap="none" spc="0" normalizeH="0" baseline="0">
                          <a:ln>
                            <a:noFill/>
                          </a:ln>
                          <a:solidFill>
                            <a:srgbClr val="2B660F"/>
                          </a:solidFill>
                          <a:effectLst/>
                          <a:uLnTx/>
                          <a:uFillTx/>
                          <a:latin typeface="+mn-lt"/>
                          <a:ea typeface="+mn-ea"/>
                          <a:cs typeface="Leelawadee"/>
                        </a:rPr>
                        <a:t>: Achieve 90% waste diversion by 2026 and move toward zero waste by 2036</a:t>
                      </a:r>
                    </a:p>
                    <a:p>
                      <a:pPr marL="290513" lvl="1" indent="-171450">
                        <a:spcBef>
                          <a:spcPts val="400"/>
                        </a:spcBef>
                        <a:buFont typeface="Wingdings" panose="05000000000000000000" pitchFamily="2" charset="2"/>
                        <a:buChar char="Ø"/>
                      </a:pPr>
                      <a:r>
                        <a:rPr kumimoji="0" lang="en-US" sz="1100" b="1" i="0" u="none" strike="noStrike" kern="1200" cap="none" spc="0" normalizeH="0" baseline="0">
                          <a:ln>
                            <a:noFill/>
                          </a:ln>
                          <a:solidFill>
                            <a:srgbClr val="2B660F"/>
                          </a:solidFill>
                          <a:effectLst/>
                          <a:uLnTx/>
                          <a:uFillTx/>
                          <a:latin typeface="+mn-lt"/>
                          <a:ea typeface="+mn-ea"/>
                          <a:cs typeface="Leelawadee"/>
                        </a:rPr>
                        <a:t>pep+ alignment: For our primary plastic packaging in key packaging markets, use 40% or greater recycled content in our plastic packaging by 2035 or sooner </a:t>
                      </a:r>
                      <a:endParaRPr kumimoji="0" lang="en-GB" sz="1100" b="0" i="0" u="none" strike="noStrike" kern="1200" cap="none" spc="0" normalizeH="0" baseline="0">
                        <a:ln>
                          <a:noFill/>
                        </a:ln>
                        <a:solidFill>
                          <a:srgbClr val="2B660F"/>
                        </a:solidFill>
                        <a:effectLst/>
                        <a:uLnTx/>
                        <a:uFillTx/>
                        <a:latin typeface="+mn-lt"/>
                        <a:ea typeface="+mn-ea"/>
                        <a:cs typeface="Leelawadee"/>
                      </a:endParaRPr>
                    </a:p>
                    <a:p>
                      <a:pPr marL="120650" indent="-120650">
                        <a:spcBef>
                          <a:spcPts val="1000"/>
                        </a:spcBef>
                        <a:buFont typeface="Arial" panose="020B0604020202020204" pitchFamily="34" charset="0"/>
                        <a:buChar char="•"/>
                      </a:pPr>
                      <a:r>
                        <a:rPr lang="en-GB" sz="1100" b="0" i="0" u="none" strike="noStrike" kern="1200">
                          <a:solidFill>
                            <a:srgbClr val="2B660F"/>
                          </a:solidFill>
                          <a:effectLst/>
                          <a:highlight>
                            <a:srgbClr val="FFC624"/>
                          </a:highlight>
                          <a:latin typeface="+mn-lt"/>
                          <a:ea typeface="+mn-ea"/>
                          <a:cs typeface="+mn-cs"/>
                        </a:rPr>
                        <a:t>Target</a:t>
                      </a:r>
                      <a:r>
                        <a:rPr kumimoji="0" lang="en-GB" sz="1100" b="0" i="0" u="none" strike="noStrike" kern="1200" cap="none" spc="0" normalizeH="0" baseline="0">
                          <a:ln>
                            <a:noFill/>
                          </a:ln>
                          <a:solidFill>
                            <a:srgbClr val="2B660F"/>
                          </a:solidFill>
                          <a:effectLst/>
                          <a:uLnTx/>
                          <a:uFillTx/>
                          <a:latin typeface="+mn-lt"/>
                          <a:ea typeface="+mn-ea"/>
                          <a:cs typeface="Leelawadee"/>
                        </a:rPr>
                        <a:t>: Reduce landfill-bound waste to 50% by 2030, divert at least 80% from landfill by 2040, and move toward zero waste</a:t>
                      </a:r>
                    </a:p>
                    <a:p>
                      <a:pPr marL="290513" marR="0" lvl="1" indent="-171450" algn="l" defTabSz="914400" rtl="0" eaLnBrk="1" fontAlgn="auto" latinLnBrk="0" hangingPunct="1">
                        <a:lnSpc>
                          <a:spcPct val="100000"/>
                        </a:lnSpc>
                        <a:spcBef>
                          <a:spcPts val="400"/>
                        </a:spcBef>
                        <a:spcAft>
                          <a:spcPts val="0"/>
                        </a:spcAft>
                        <a:buClrTx/>
                        <a:buSzTx/>
                        <a:buFont typeface="Wingdings" panose="05000000000000000000" pitchFamily="2" charset="2"/>
                        <a:buChar char="Ø"/>
                        <a:tabLst/>
                        <a:defRPr/>
                      </a:pPr>
                      <a:r>
                        <a:rPr kumimoji="0" lang="en-US" sz="1100" b="1" i="0" u="none" strike="noStrike" kern="1200" cap="none" spc="0" normalizeH="0" baseline="0">
                          <a:ln>
                            <a:noFill/>
                          </a:ln>
                          <a:solidFill>
                            <a:srgbClr val="2B660F"/>
                          </a:solidFill>
                          <a:effectLst/>
                          <a:uLnTx/>
                          <a:uFillTx/>
                          <a:latin typeface="+mn-lt"/>
                          <a:ea typeface="+mn-ea"/>
                          <a:cs typeface="Leelawadee"/>
                        </a:rPr>
                        <a:t>pep+ alignment: For our primary plastic packaging in key packaging markets, use 40% or greater recycled content in our plastic packaging by 2035 or sooner </a:t>
                      </a:r>
                      <a:endParaRPr kumimoji="0" lang="en-GB" sz="1100" b="0" i="0" u="none" strike="noStrike" kern="1200" cap="none" spc="0" normalizeH="0" baseline="0">
                        <a:ln>
                          <a:noFill/>
                        </a:ln>
                        <a:solidFill>
                          <a:srgbClr val="2B660F"/>
                        </a:solidFill>
                        <a:effectLst/>
                        <a:uLnTx/>
                        <a:uFillTx/>
                        <a:latin typeface="+mn-lt"/>
                        <a:ea typeface="+mn-ea"/>
                        <a:cs typeface="Leelawadee"/>
                      </a:endParaRPr>
                    </a:p>
                    <a:p>
                      <a:pPr marL="120650" indent="-120650">
                        <a:spcBef>
                          <a:spcPts val="1000"/>
                        </a:spcBef>
                        <a:buFont typeface="Arial" panose="020B0604020202020204" pitchFamily="34" charset="0"/>
                        <a:buChar char="•"/>
                      </a:pPr>
                      <a:r>
                        <a:rPr lang="en-GB" sz="1100" b="0" i="0" u="none" strike="noStrike" kern="1200">
                          <a:solidFill>
                            <a:srgbClr val="2B660F"/>
                          </a:solidFill>
                          <a:effectLst/>
                          <a:highlight>
                            <a:srgbClr val="FFC624"/>
                          </a:highlight>
                          <a:latin typeface="+mn-lt"/>
                          <a:ea typeface="+mn-ea"/>
                          <a:cs typeface="+mn-cs"/>
                        </a:rPr>
                        <a:t>Target</a:t>
                      </a:r>
                      <a:r>
                        <a:rPr kumimoji="0" lang="en-GB" sz="1100" b="0" i="0" u="none" strike="noStrike" kern="1200" cap="none" spc="0" normalizeH="0" baseline="0">
                          <a:ln>
                            <a:noFill/>
                          </a:ln>
                          <a:solidFill>
                            <a:srgbClr val="2B660F"/>
                          </a:solidFill>
                          <a:effectLst/>
                          <a:uLnTx/>
                          <a:uFillTx/>
                          <a:latin typeface="+mn-lt"/>
                          <a:ea typeface="+mn-ea"/>
                          <a:cs typeface="Leelawadee"/>
                        </a:rPr>
                        <a:t>: Reduce water consumption by 10% by 2030 (from a 2019 baseline) through drought-tolerant landscaping, efficient irrigation, </a:t>
                      </a:r>
                      <a:br>
                        <a:rPr kumimoji="0" lang="en-GB" sz="1100" b="0" i="0" u="none" strike="noStrike" kern="1200" cap="none" spc="0" normalizeH="0" baseline="0">
                          <a:ln>
                            <a:noFill/>
                          </a:ln>
                          <a:solidFill>
                            <a:srgbClr val="2B660F"/>
                          </a:solidFill>
                          <a:effectLst/>
                          <a:uLnTx/>
                          <a:uFillTx/>
                          <a:latin typeface="+mn-lt"/>
                          <a:ea typeface="+mn-ea"/>
                          <a:cs typeface="Leelawadee"/>
                        </a:rPr>
                      </a:br>
                      <a:r>
                        <a:rPr kumimoji="0" lang="en-GB" sz="1100" b="0" i="0" u="none" strike="noStrike" kern="1200" cap="none" spc="0" normalizeH="0" baseline="0">
                          <a:ln>
                            <a:noFill/>
                          </a:ln>
                          <a:solidFill>
                            <a:srgbClr val="2B660F"/>
                          </a:solidFill>
                          <a:effectLst/>
                          <a:uLnTx/>
                          <a:uFillTx/>
                          <a:latin typeface="+mn-lt"/>
                          <a:ea typeface="+mn-ea"/>
                          <a:cs typeface="Leelawadee"/>
                        </a:rPr>
                        <a:t>reclaimed water, etc.</a:t>
                      </a:r>
                    </a:p>
                    <a:p>
                      <a:pPr marL="290513" marR="0" lvl="1" indent="-171450" algn="l" defTabSz="914400" rtl="0" eaLnBrk="1" fontAlgn="auto" latinLnBrk="0" hangingPunct="1">
                        <a:lnSpc>
                          <a:spcPct val="100000"/>
                        </a:lnSpc>
                        <a:spcBef>
                          <a:spcPts val="400"/>
                        </a:spcBef>
                        <a:spcAft>
                          <a:spcPts val="0"/>
                        </a:spcAft>
                        <a:buClrTx/>
                        <a:buSzTx/>
                        <a:buFont typeface="Wingdings" panose="05000000000000000000" pitchFamily="2" charset="2"/>
                        <a:buChar char="Ø"/>
                        <a:tabLst/>
                        <a:defRPr/>
                      </a:pPr>
                      <a:r>
                        <a:rPr kumimoji="0" lang="en-US" sz="1100" b="1" i="0" u="none" strike="noStrike" kern="1200" cap="none" spc="0" normalizeH="0" baseline="0">
                          <a:ln>
                            <a:noFill/>
                          </a:ln>
                          <a:solidFill>
                            <a:srgbClr val="2B660F"/>
                          </a:solidFill>
                          <a:effectLst/>
                          <a:uLnTx/>
                          <a:uFillTx/>
                          <a:latin typeface="+mn-lt"/>
                          <a:ea typeface="+mn-ea"/>
                          <a:cs typeface="Leelawadee"/>
                        </a:rPr>
                        <a:t>pep+ alignment: </a:t>
                      </a:r>
                      <a:r>
                        <a:rPr kumimoji="0" lang="en-GB" sz="1100" b="1" i="0" u="none" strike="noStrike" kern="1200" cap="none" spc="0" normalizeH="0" baseline="0">
                          <a:ln>
                            <a:noFill/>
                          </a:ln>
                          <a:solidFill>
                            <a:srgbClr val="2B660F"/>
                          </a:solidFill>
                          <a:effectLst/>
                          <a:uLnTx/>
                          <a:uFillTx/>
                          <a:latin typeface="+mn-lt"/>
                          <a:ea typeface="+mn-ea"/>
                          <a:cs typeface="Leelawadee"/>
                        </a:rPr>
                        <a:t>Reach average water-use efficiency ratios of 1.4 </a:t>
                      </a:r>
                      <a:r>
                        <a:rPr kumimoji="0" lang="en-GB" sz="1100" b="1" i="0" u="none" strike="noStrike" kern="1200" cap="none" spc="0" normalizeH="0" baseline="0" err="1">
                          <a:ln>
                            <a:noFill/>
                          </a:ln>
                          <a:solidFill>
                            <a:srgbClr val="2B660F"/>
                          </a:solidFill>
                          <a:effectLst/>
                          <a:uLnTx/>
                          <a:uFillTx/>
                          <a:latin typeface="+mn-lt"/>
                          <a:ea typeface="+mn-ea"/>
                          <a:cs typeface="Leelawadee"/>
                        </a:rPr>
                        <a:t>liters</a:t>
                      </a:r>
                      <a:r>
                        <a:rPr kumimoji="0" lang="en-GB" sz="1100" b="1" i="0" u="none" strike="noStrike" kern="1200" cap="none" spc="0" normalizeH="0" baseline="0">
                          <a:ln>
                            <a:noFill/>
                          </a:ln>
                          <a:solidFill>
                            <a:srgbClr val="2B660F"/>
                          </a:solidFill>
                          <a:effectLst/>
                          <a:uLnTx/>
                          <a:uFillTx/>
                          <a:latin typeface="+mn-lt"/>
                          <a:ea typeface="+mn-ea"/>
                          <a:cs typeface="Leelawadee"/>
                        </a:rPr>
                        <a:t>/</a:t>
                      </a:r>
                      <a:r>
                        <a:rPr kumimoji="0" lang="en-GB" sz="1100" b="1" i="0" u="none" strike="noStrike" kern="1200" cap="none" spc="0" normalizeH="0" baseline="0" err="1">
                          <a:ln>
                            <a:noFill/>
                          </a:ln>
                          <a:solidFill>
                            <a:srgbClr val="2B660F"/>
                          </a:solidFill>
                          <a:effectLst/>
                          <a:uLnTx/>
                          <a:uFillTx/>
                          <a:latin typeface="+mn-lt"/>
                          <a:ea typeface="+mn-ea"/>
                          <a:cs typeface="Leelawadee"/>
                        </a:rPr>
                        <a:t>liter</a:t>
                      </a:r>
                      <a:r>
                        <a:rPr kumimoji="0" lang="en-GB" sz="1100" b="1" i="0" u="none" strike="noStrike" kern="1200" cap="none" spc="0" normalizeH="0" baseline="0">
                          <a:ln>
                            <a:noFill/>
                          </a:ln>
                          <a:solidFill>
                            <a:srgbClr val="2B660F"/>
                          </a:solidFill>
                          <a:effectLst/>
                          <a:uLnTx/>
                          <a:uFillTx/>
                          <a:latin typeface="+mn-lt"/>
                          <a:ea typeface="+mn-ea"/>
                          <a:cs typeface="Leelawadee"/>
                        </a:rPr>
                        <a:t> of production in beverages sites and 1.7 </a:t>
                      </a:r>
                      <a:r>
                        <a:rPr kumimoji="0" lang="en-GB" sz="1100" b="1" i="0" u="none" strike="noStrike" kern="1200" cap="none" spc="0" normalizeH="0" baseline="0" err="1">
                          <a:ln>
                            <a:noFill/>
                          </a:ln>
                          <a:solidFill>
                            <a:srgbClr val="2B660F"/>
                          </a:solidFill>
                          <a:effectLst/>
                          <a:uLnTx/>
                          <a:uFillTx/>
                          <a:latin typeface="+mn-lt"/>
                          <a:ea typeface="+mn-ea"/>
                          <a:cs typeface="Leelawadee"/>
                        </a:rPr>
                        <a:t>liters</a:t>
                      </a:r>
                      <a:r>
                        <a:rPr kumimoji="0" lang="en-GB" sz="1100" b="1" i="0" u="none" strike="noStrike" kern="1200" cap="none" spc="0" normalizeH="0" baseline="0">
                          <a:ln>
                            <a:noFill/>
                          </a:ln>
                          <a:solidFill>
                            <a:srgbClr val="2B660F"/>
                          </a:solidFill>
                          <a:effectLst/>
                          <a:uLnTx/>
                          <a:uFillTx/>
                          <a:latin typeface="+mn-lt"/>
                          <a:ea typeface="+mn-ea"/>
                          <a:cs typeface="Leelawadee"/>
                        </a:rPr>
                        <a:t>/kilogram of production in convenient foods sites for 100% of high water-risk PepsiCo and franchise bottler manufacturing facilities by 2030 </a:t>
                      </a:r>
                      <a:endParaRPr kumimoji="0" lang="en-GB" sz="1100" b="0" i="0" u="none" strike="noStrike" kern="1200" cap="none" spc="0" normalizeH="0" baseline="0">
                        <a:ln>
                          <a:noFill/>
                        </a:ln>
                        <a:solidFill>
                          <a:srgbClr val="2B660F"/>
                        </a:solidFill>
                        <a:effectLst/>
                        <a:uLnTx/>
                        <a:uFillTx/>
                        <a:latin typeface="+mn-lt"/>
                        <a:ea typeface="+mn-ea"/>
                        <a:cs typeface="Leelawadee"/>
                      </a:endParaRPr>
                    </a:p>
                  </a:txBody>
                  <a:tcPr marL="27432" marR="27432" marT="27432" marB="27432">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bl>
          </a:graphicData>
        </a:graphic>
      </p:graphicFrame>
      <p:pic>
        <p:nvPicPr>
          <p:cNvPr id="10" name="Picture 9" descr="A blue and green windmill with green arrows&#10;&#10;Description automatically generated">
            <a:extLst>
              <a:ext uri="{FF2B5EF4-FFF2-40B4-BE49-F238E27FC236}">
                <a16:creationId xmlns:a16="http://schemas.microsoft.com/office/drawing/2014/main" id="{95912BDD-8ADC-FD48-A3E1-BCB058BB10A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pic>
        <p:nvPicPr>
          <p:cNvPr id="4" name="Picture 2">
            <a:extLst>
              <a:ext uri="{FF2B5EF4-FFF2-40B4-BE49-F238E27FC236}">
                <a16:creationId xmlns:a16="http://schemas.microsoft.com/office/drawing/2014/main" id="{30C1B772-3700-18C8-9000-574EF787B29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11163300" y="239286"/>
            <a:ext cx="723901" cy="7250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57610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40C924-B670-0B9A-CDEE-0EC079DBC368}"/>
            </a:ext>
          </a:extLst>
        </p:cNvPr>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693A9850-2102-48C4-FFFA-8E65CC583669}"/>
              </a:ext>
            </a:extLst>
          </p:cNvPr>
          <p:cNvGraphicFramePr>
            <a:graphicFrameLocks/>
          </p:cNvGraphicFramePr>
          <p:nvPr>
            <p:custDataLst>
              <p:tags r:id="rId1"/>
            </p:custDataLst>
            <p:extLst>
              <p:ext uri="{D42A27DB-BD31-4B8C-83A1-F6EECF244321}">
                <p14:modId xmlns:p14="http://schemas.microsoft.com/office/powerpoint/2010/main" val="20590190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3" name="think-cell data - do not delete" hidden="1">
                        <a:extLst>
                          <a:ext uri="{FF2B5EF4-FFF2-40B4-BE49-F238E27FC236}">
                            <a16:creationId xmlns:a16="http://schemas.microsoft.com/office/drawing/2014/main" id="{693A9850-2102-48C4-FFFA-8E65CC58366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5" name="Picture 4" descr="A black text on a black background&#10;&#10;AI-generated content may be incorrect.">
            <a:extLst>
              <a:ext uri="{FF2B5EF4-FFF2-40B4-BE49-F238E27FC236}">
                <a16:creationId xmlns:a16="http://schemas.microsoft.com/office/drawing/2014/main" id="{0623C8EF-5F7A-2EA1-0BFC-1CB4E30CFF78}"/>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04800" y="2698472"/>
            <a:ext cx="6400800" cy="1553527"/>
          </a:xfrm>
          <a:prstGeom prst="rect">
            <a:avLst/>
          </a:prstGeom>
        </p:spPr>
      </p:pic>
    </p:spTree>
    <p:extLst>
      <p:ext uri="{BB962C8B-B14F-4D97-AF65-F5344CB8AC3E}">
        <p14:creationId xmlns:p14="http://schemas.microsoft.com/office/powerpoint/2010/main" val="247061303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0C455E-71B3-C3D9-C9C8-03508E042EEC}"/>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2A6B24C-2471-23D5-8208-82AEFF2292C6}"/>
              </a:ext>
            </a:extLst>
          </p:cNvPr>
          <p:cNvGraphicFramePr>
            <a:graphicFrameLocks/>
          </p:cNvGraphicFramePr>
          <p:nvPr>
            <p:custDataLst>
              <p:tags r:id="rId1"/>
            </p:custDataLst>
            <p:extLst>
              <p:ext uri="{D42A27DB-BD31-4B8C-83A1-F6EECF244321}">
                <p14:modId xmlns:p14="http://schemas.microsoft.com/office/powerpoint/2010/main" val="3123935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7" name="think-cell data - do not delete" hidden="1">
                        <a:extLst>
                          <a:ext uri="{FF2B5EF4-FFF2-40B4-BE49-F238E27FC236}">
                            <a16:creationId xmlns:a16="http://schemas.microsoft.com/office/drawing/2014/main" id="{A2A6B24C-2471-23D5-8208-82AEFF2292C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8" name="Picture Placeholder 7" descr="A black text on a black background&#10;&#10;AI-generated content may be incorrect.">
            <a:extLst>
              <a:ext uri="{FF2B5EF4-FFF2-40B4-BE49-F238E27FC236}">
                <a16:creationId xmlns:a16="http://schemas.microsoft.com/office/drawing/2014/main" id="{9A882160-90BC-67E4-330B-D331B3322CAC}"/>
              </a:ext>
            </a:extLst>
          </p:cNvPr>
          <p:cNvPicPr>
            <a:picLocks noGrp="1" noChangeAspect="1"/>
          </p:cNvPicPr>
          <p:nvPr>
            <p:ph type="pic" sz="quarter" idx="14"/>
          </p:nvPr>
        </p:nvPicPr>
        <p:blipFill rotWithShape="1">
          <a:blip r:embed="rId6">
            <a:extLst>
              <a:ext uri="{28A0092B-C50C-407E-A947-70E740481C1C}">
                <a14:useLocalDpi xmlns:a14="http://schemas.microsoft.com/office/drawing/2010/main" val="0"/>
              </a:ext>
            </a:extLst>
          </a:blip>
          <a:srcRect l="-5825" t="-220008" r="-10681" b="-220008"/>
          <a:stretch>
            <a:fillRect/>
          </a:stretch>
        </p:blipFill>
        <p:spPr>
          <a:xfrm>
            <a:off x="0" y="0"/>
            <a:ext cx="6096000" cy="6858000"/>
          </a:xfrm>
          <a:prstGeom prst="rect">
            <a:avLst/>
          </a:prstGeom>
        </p:spPr>
      </p:pic>
      <p:sp>
        <p:nvSpPr>
          <p:cNvPr id="16" name="Rectangle: Single Corner Rounded 15">
            <a:extLst>
              <a:ext uri="{FF2B5EF4-FFF2-40B4-BE49-F238E27FC236}">
                <a16:creationId xmlns:a16="http://schemas.microsoft.com/office/drawing/2014/main" id="{4E245F75-CF71-0BA3-7BF7-D5C2512D0B3D}"/>
              </a:ext>
            </a:extLst>
          </p:cNvPr>
          <p:cNvSpPr>
            <a:spLocks/>
          </p:cNvSpPr>
          <p:nvPr/>
        </p:nvSpPr>
        <p:spPr>
          <a:xfrm>
            <a:off x="6300438" y="825872"/>
            <a:ext cx="5852160" cy="66792"/>
          </a:xfrm>
          <a:prstGeom prst="round1Rect">
            <a:avLst>
              <a:gd name="adj" fmla="val 3618"/>
            </a:avLst>
          </a:prstGeom>
          <a:solidFill>
            <a:srgbClr val="0F440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182880" numCol="1" spcCol="38100" rtlCol="0" anchor="b">
            <a:noAutofit/>
          </a:bodyPr>
          <a:lstStyle/>
          <a:p>
            <a:pPr defTabSz="914400"/>
            <a:r>
              <a:rPr kumimoji="0" lang="en-US" sz="3200" b="0" i="0" u="none" strike="noStrike" kern="1200" cap="all" spc="0" normalizeH="0" baseline="0" noProof="0">
                <a:ln>
                  <a:noFill/>
                </a:ln>
                <a:solidFill>
                  <a:srgbClr val="0F440E"/>
                </a:solidFill>
                <a:effectLst/>
                <a:uLnTx/>
                <a:uFillTx/>
                <a:latin typeface="GT Pressura LCG Black"/>
                <a:ea typeface="+mj-ea"/>
                <a:cs typeface="+mj-cs"/>
              </a:rPr>
              <a:t>KEY TAKEAWAYS</a:t>
            </a:r>
            <a:endParaRPr lang="en-US" b="1">
              <a:solidFill>
                <a:srgbClr val="0F440E"/>
              </a:solidFill>
              <a:latin typeface="+mj-lt"/>
            </a:endParaRPr>
          </a:p>
        </p:txBody>
      </p:sp>
      <p:pic>
        <p:nvPicPr>
          <p:cNvPr id="17" name="Picture 16">
            <a:extLst>
              <a:ext uri="{FF2B5EF4-FFF2-40B4-BE49-F238E27FC236}">
                <a16:creationId xmlns:a16="http://schemas.microsoft.com/office/drawing/2014/main" id="{886E7E2E-FA1F-C9E8-5257-21795BF85BF5}"/>
              </a:ext>
            </a:extLst>
          </p:cNvPr>
          <p:cNvPicPr>
            <a:picLocks noChangeAspect="1"/>
          </p:cNvPicPr>
          <p:nvPr/>
        </p:nvPicPr>
        <p:blipFill>
          <a:blip r:embed="rId7"/>
          <a:srcRect l="24821" r="18929"/>
          <a:stretch>
            <a:fillRect/>
          </a:stretch>
        </p:blipFill>
        <p:spPr>
          <a:xfrm rot="16200000">
            <a:off x="2520059" y="3282059"/>
            <a:ext cx="6857999" cy="293883"/>
          </a:xfrm>
          <a:custGeom>
            <a:avLst/>
            <a:gdLst>
              <a:gd name="connsiteX0" fmla="*/ 6857999 w 6857999"/>
              <a:gd name="connsiteY0" fmla="*/ 0 h 293883"/>
              <a:gd name="connsiteX1" fmla="*/ 6857999 w 6857999"/>
              <a:gd name="connsiteY1" fmla="*/ 293883 h 293883"/>
              <a:gd name="connsiteX2" fmla="*/ 0 w 6857999"/>
              <a:gd name="connsiteY2" fmla="*/ 293883 h 293883"/>
              <a:gd name="connsiteX3" fmla="*/ 0 w 6857999"/>
              <a:gd name="connsiteY3" fmla="*/ 0 h 293883"/>
            </a:gdLst>
            <a:ahLst/>
            <a:cxnLst>
              <a:cxn ang="0">
                <a:pos x="connsiteX0" y="connsiteY0"/>
              </a:cxn>
              <a:cxn ang="0">
                <a:pos x="connsiteX1" y="connsiteY1"/>
              </a:cxn>
              <a:cxn ang="0">
                <a:pos x="connsiteX2" y="connsiteY2"/>
              </a:cxn>
              <a:cxn ang="0">
                <a:pos x="connsiteX3" y="connsiteY3"/>
              </a:cxn>
            </a:cxnLst>
            <a:rect l="l" t="t" r="r" b="b"/>
            <a:pathLst>
              <a:path w="6857999" h="293883">
                <a:moveTo>
                  <a:pt x="6857999" y="0"/>
                </a:moveTo>
                <a:lnTo>
                  <a:pt x="6857999" y="293883"/>
                </a:lnTo>
                <a:lnTo>
                  <a:pt x="0" y="293883"/>
                </a:lnTo>
                <a:lnTo>
                  <a:pt x="0" y="0"/>
                </a:lnTo>
                <a:close/>
              </a:path>
            </a:pathLst>
          </a:custGeom>
          <a:effectLst>
            <a:outerShdw blurRad="50800" dist="38100" dir="10800000" algn="r" rotWithShape="0">
              <a:prstClr val="black">
                <a:alpha val="20000"/>
              </a:prstClr>
            </a:outerShdw>
          </a:effectLst>
        </p:spPr>
      </p:pic>
      <p:sp>
        <p:nvSpPr>
          <p:cNvPr id="18" name="Rectangle: Rounded Corners 17">
            <a:extLst>
              <a:ext uri="{FF2B5EF4-FFF2-40B4-BE49-F238E27FC236}">
                <a16:creationId xmlns:a16="http://schemas.microsoft.com/office/drawing/2014/main" id="{64348E6A-7DF1-D7FF-3C0D-15D0B9A2B2B9}"/>
              </a:ext>
            </a:extLst>
          </p:cNvPr>
          <p:cNvSpPr>
            <a:spLocks/>
          </p:cNvSpPr>
          <p:nvPr/>
        </p:nvSpPr>
        <p:spPr>
          <a:xfrm rot="10800000" flipH="1" flipV="1">
            <a:off x="6300438" y="1062650"/>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r>
              <a:rPr lang="en-US" sz="2400" b="1">
                <a:solidFill>
                  <a:srgbClr val="8EBC29"/>
                </a:solidFill>
              </a:rPr>
              <a:t>Climate</a:t>
            </a:r>
          </a:p>
        </p:txBody>
      </p:sp>
      <p:sp>
        <p:nvSpPr>
          <p:cNvPr id="19" name="Rectangle: Rounded Corners 18">
            <a:extLst>
              <a:ext uri="{FF2B5EF4-FFF2-40B4-BE49-F238E27FC236}">
                <a16:creationId xmlns:a16="http://schemas.microsoft.com/office/drawing/2014/main" id="{67443549-F7ED-75B7-54DC-3BC8232DC256}"/>
              </a:ext>
            </a:extLst>
          </p:cNvPr>
          <p:cNvSpPr>
            <a:spLocks/>
          </p:cNvSpPr>
          <p:nvPr/>
        </p:nvSpPr>
        <p:spPr>
          <a:xfrm rot="10800000" flipH="1" flipV="1">
            <a:off x="6300438" y="3667989"/>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pPr>
              <a:defRPr/>
            </a:pPr>
            <a:r>
              <a:rPr lang="en-US" sz="2400" b="1">
                <a:solidFill>
                  <a:srgbClr val="8EBC29"/>
                </a:solidFill>
              </a:rPr>
              <a:t>Regenerative agriculture</a:t>
            </a:r>
          </a:p>
        </p:txBody>
      </p:sp>
      <p:sp>
        <p:nvSpPr>
          <p:cNvPr id="20" name="Rectangle: Rounded Corners 19">
            <a:extLst>
              <a:ext uri="{FF2B5EF4-FFF2-40B4-BE49-F238E27FC236}">
                <a16:creationId xmlns:a16="http://schemas.microsoft.com/office/drawing/2014/main" id="{78B813D0-481D-B978-EAA2-446FA74A925F}"/>
              </a:ext>
            </a:extLst>
          </p:cNvPr>
          <p:cNvSpPr>
            <a:spLocks/>
          </p:cNvSpPr>
          <p:nvPr/>
        </p:nvSpPr>
        <p:spPr>
          <a:xfrm rot="10800000" flipH="1" flipV="1">
            <a:off x="6386385" y="1711260"/>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a:lnSpc>
                <a:spcPct val="100000"/>
              </a:lnSpc>
              <a:defRPr/>
            </a:pPr>
            <a:r>
              <a:rPr lang="en-US">
                <a:solidFill>
                  <a:schemeClr val="bg1"/>
                </a:solidFill>
              </a:rPr>
              <a:t>Carnival and PepsiCo both have a number of climate focus areas – with similar levels of ambition and similar target dates, particularly around achieving net zero emissions, efficient water use and minimizing single-use plastics.</a:t>
            </a:r>
          </a:p>
        </p:txBody>
      </p:sp>
      <p:sp>
        <p:nvSpPr>
          <p:cNvPr id="21" name="Rectangle: Rounded Corners 20">
            <a:extLst>
              <a:ext uri="{FF2B5EF4-FFF2-40B4-BE49-F238E27FC236}">
                <a16:creationId xmlns:a16="http://schemas.microsoft.com/office/drawing/2014/main" id="{A88AA944-2937-23AB-1EDF-0DDB9696C21D}"/>
              </a:ext>
            </a:extLst>
          </p:cNvPr>
          <p:cNvSpPr>
            <a:spLocks/>
          </p:cNvSpPr>
          <p:nvPr/>
        </p:nvSpPr>
        <p:spPr>
          <a:xfrm rot="10800000" flipH="1" flipV="1">
            <a:off x="6386385" y="4281323"/>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a:spcBef>
                <a:spcPts val="200"/>
              </a:spcBef>
              <a:defRPr/>
            </a:pPr>
            <a:r>
              <a:rPr lang="en-US">
                <a:solidFill>
                  <a:schemeClr val="bg1"/>
                </a:solidFill>
              </a:rPr>
              <a:t>Both commit to conserve biodiversity by supporting protective and regenerative agriculture.</a:t>
            </a:r>
          </a:p>
        </p:txBody>
      </p:sp>
      <p:sp>
        <p:nvSpPr>
          <p:cNvPr id="22" name="Oval 21">
            <a:extLst>
              <a:ext uri="{FF2B5EF4-FFF2-40B4-BE49-F238E27FC236}">
                <a16:creationId xmlns:a16="http://schemas.microsoft.com/office/drawing/2014/main" id="{522EAB1B-18CF-15EA-BCCF-4332D25D835D}"/>
              </a:ext>
            </a:extLst>
          </p:cNvPr>
          <p:cNvSpPr/>
          <p:nvPr/>
        </p:nvSpPr>
        <p:spPr>
          <a:xfrm>
            <a:off x="6375234" y="1171322"/>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E9D7D71B-0FBD-3B38-1E70-D920D676BAB8}"/>
              </a:ext>
            </a:extLst>
          </p:cNvPr>
          <p:cNvSpPr/>
          <p:nvPr/>
        </p:nvSpPr>
        <p:spPr>
          <a:xfrm>
            <a:off x="6375234" y="3785645"/>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BE71709D-164F-172B-F6B5-228531CF49C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396583" y="3806994"/>
            <a:ext cx="363786" cy="363786"/>
          </a:xfrm>
          <a:prstGeom prst="rect">
            <a:avLst/>
          </a:prstGeom>
        </p:spPr>
      </p:pic>
      <p:pic>
        <p:nvPicPr>
          <p:cNvPr id="2" name="Graphic 1">
            <a:extLst>
              <a:ext uri="{FF2B5EF4-FFF2-40B4-BE49-F238E27FC236}">
                <a16:creationId xmlns:a16="http://schemas.microsoft.com/office/drawing/2014/main" id="{B0A23DF9-EF76-81F4-E7D4-F35529A63DE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444915" y="1241003"/>
            <a:ext cx="267122" cy="267122"/>
          </a:xfrm>
          <a:prstGeom prst="rect">
            <a:avLst/>
          </a:prstGeom>
        </p:spPr>
      </p:pic>
    </p:spTree>
    <p:extLst>
      <p:ext uri="{BB962C8B-B14F-4D97-AF65-F5344CB8AC3E}">
        <p14:creationId xmlns:p14="http://schemas.microsoft.com/office/powerpoint/2010/main" val="37917744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E1E26B-ADF6-8752-81B6-46209908DB22}"/>
            </a:ext>
          </a:extLst>
        </p:cNvPr>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FA770302-1469-8BF9-DEF4-681B6982EE39}"/>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6" name="think-cell data - do not delete" hidden="1">
                        <a:extLst>
                          <a:ext uri="{FF2B5EF4-FFF2-40B4-BE49-F238E27FC236}">
                            <a16:creationId xmlns:a16="http://schemas.microsoft.com/office/drawing/2014/main" id="{FA770302-1469-8BF9-DEF4-681B6982EE3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graphicFrame>
        <p:nvGraphicFramePr>
          <p:cNvPr id="2" name="Table 1">
            <a:extLst>
              <a:ext uri="{FF2B5EF4-FFF2-40B4-BE49-F238E27FC236}">
                <a16:creationId xmlns:a16="http://schemas.microsoft.com/office/drawing/2014/main" id="{1EB57E6E-82AA-B140-EA56-8D088A4765B2}"/>
              </a:ext>
            </a:extLst>
          </p:cNvPr>
          <p:cNvGraphicFramePr>
            <a:graphicFrameLocks/>
          </p:cNvGraphicFramePr>
          <p:nvPr>
            <p:extLst>
              <p:ext uri="{D42A27DB-BD31-4B8C-83A1-F6EECF244321}">
                <p14:modId xmlns:p14="http://schemas.microsoft.com/office/powerpoint/2010/main" val="3287322032"/>
              </p:ext>
            </p:extLst>
          </p:nvPr>
        </p:nvGraphicFramePr>
        <p:xfrm>
          <a:off x="301754" y="731520"/>
          <a:ext cx="11786048" cy="5854773"/>
        </p:xfrm>
        <a:graphic>
          <a:graphicData uri="http://schemas.openxmlformats.org/drawingml/2006/table">
            <a:tbl>
              <a:tblPr firstRow="1" bandRow="1">
                <a:tableStyleId>{5C22544A-7EE6-4342-B048-85BDC9FD1C3A}</a:tableStyleId>
              </a:tblPr>
              <a:tblGrid>
                <a:gridCol w="1473256">
                  <a:extLst>
                    <a:ext uri="{9D8B030D-6E8A-4147-A177-3AD203B41FA5}">
                      <a16:colId xmlns:a16="http://schemas.microsoft.com/office/drawing/2014/main" val="5872172"/>
                    </a:ext>
                  </a:extLst>
                </a:gridCol>
                <a:gridCol w="1473256">
                  <a:extLst>
                    <a:ext uri="{9D8B030D-6E8A-4147-A177-3AD203B41FA5}">
                      <a16:colId xmlns:a16="http://schemas.microsoft.com/office/drawing/2014/main" val="67076057"/>
                    </a:ext>
                  </a:extLst>
                </a:gridCol>
                <a:gridCol w="1473256">
                  <a:extLst>
                    <a:ext uri="{9D8B030D-6E8A-4147-A177-3AD203B41FA5}">
                      <a16:colId xmlns:a16="http://schemas.microsoft.com/office/drawing/2014/main" val="714309995"/>
                    </a:ext>
                  </a:extLst>
                </a:gridCol>
                <a:gridCol w="1473256">
                  <a:extLst>
                    <a:ext uri="{9D8B030D-6E8A-4147-A177-3AD203B41FA5}">
                      <a16:colId xmlns:a16="http://schemas.microsoft.com/office/drawing/2014/main" val="1375278622"/>
                    </a:ext>
                  </a:extLst>
                </a:gridCol>
                <a:gridCol w="1473256">
                  <a:extLst>
                    <a:ext uri="{9D8B030D-6E8A-4147-A177-3AD203B41FA5}">
                      <a16:colId xmlns:a16="http://schemas.microsoft.com/office/drawing/2014/main" val="1770296258"/>
                    </a:ext>
                  </a:extLst>
                </a:gridCol>
                <a:gridCol w="1473256">
                  <a:extLst>
                    <a:ext uri="{9D8B030D-6E8A-4147-A177-3AD203B41FA5}">
                      <a16:colId xmlns:a16="http://schemas.microsoft.com/office/drawing/2014/main" val="2563095253"/>
                    </a:ext>
                  </a:extLst>
                </a:gridCol>
                <a:gridCol w="1473256">
                  <a:extLst>
                    <a:ext uri="{9D8B030D-6E8A-4147-A177-3AD203B41FA5}">
                      <a16:colId xmlns:a16="http://schemas.microsoft.com/office/drawing/2014/main" val="3304699993"/>
                    </a:ext>
                  </a:extLst>
                </a:gridCol>
                <a:gridCol w="1473256">
                  <a:extLst>
                    <a:ext uri="{9D8B030D-6E8A-4147-A177-3AD203B41FA5}">
                      <a16:colId xmlns:a16="http://schemas.microsoft.com/office/drawing/2014/main" val="3962614838"/>
                    </a:ext>
                  </a:extLst>
                </a:gridCol>
              </a:tblGrid>
              <a:tr h="309919">
                <a:tc>
                  <a:txBody>
                    <a:bodyPr/>
                    <a:lstStyle/>
                    <a:p>
                      <a:r>
                        <a:rPr lang="en-US" sz="1400" noProof="0">
                          <a:solidFill>
                            <a:schemeClr val="bg1"/>
                          </a:solidFill>
                          <a:latin typeface="+mn-lt"/>
                          <a:ea typeface="+mn-lt"/>
                          <a:cs typeface="+mn-lt"/>
                          <a:sym typeface="+mn-lt"/>
                        </a:rPr>
                        <a:t>Customer</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2B660F"/>
                    </a:solidFill>
                  </a:tcPr>
                </a:tc>
                <a:tc>
                  <a:txBody>
                    <a:bodyPr/>
                    <a:lstStyle/>
                    <a:p>
                      <a:pPr algn="ctr"/>
                      <a:r>
                        <a:rPr lang="en-US" sz="1400" noProof="0">
                          <a:solidFill>
                            <a:schemeClr val="bg1"/>
                          </a:solidFill>
                          <a:latin typeface="+mn-lt"/>
                          <a:ea typeface="+mn-lt"/>
                          <a:cs typeface="+mn-lt"/>
                          <a:sym typeface="+mn-lt"/>
                        </a:rPr>
                        <a:t>Page</a:t>
                      </a:r>
                    </a:p>
                  </a:txBody>
                  <a:tcPr>
                    <a:lnL w="63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5D910D"/>
                    </a:solidFill>
                  </a:tcPr>
                </a:tc>
                <a:tc>
                  <a:txBody>
                    <a:bodyPr/>
                    <a:lstStyle/>
                    <a:p>
                      <a:r>
                        <a:rPr lang="en-US" sz="1400" noProof="0">
                          <a:solidFill>
                            <a:schemeClr val="bg1"/>
                          </a:solidFill>
                          <a:latin typeface="+mn-lt"/>
                          <a:ea typeface="+mn-lt"/>
                          <a:cs typeface="+mn-lt"/>
                          <a:sym typeface="+mn-lt"/>
                        </a:rPr>
                        <a:t>Customer</a:t>
                      </a:r>
                    </a:p>
                  </a:txBody>
                  <a:tcPr>
                    <a:lnL w="190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2B660F"/>
                    </a:solidFill>
                  </a:tcPr>
                </a:tc>
                <a:tc>
                  <a:txBody>
                    <a:bodyPr/>
                    <a:lstStyle/>
                    <a:p>
                      <a:pPr algn="ctr"/>
                      <a:r>
                        <a:rPr lang="en-US" sz="1400" noProof="0">
                          <a:solidFill>
                            <a:schemeClr val="bg1"/>
                          </a:solidFill>
                          <a:latin typeface="+mn-lt"/>
                          <a:ea typeface="+mn-lt"/>
                          <a:cs typeface="+mn-lt"/>
                          <a:sym typeface="+mn-lt"/>
                        </a:rPr>
                        <a:t>Page</a:t>
                      </a:r>
                    </a:p>
                  </a:txBody>
                  <a:tcPr>
                    <a:lnL w="63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5D910D"/>
                    </a:solidFill>
                  </a:tcPr>
                </a:tc>
                <a:tc>
                  <a:txBody>
                    <a:bodyPr/>
                    <a:lstStyle/>
                    <a:p>
                      <a:r>
                        <a:rPr lang="en-US" sz="1400" noProof="0">
                          <a:solidFill>
                            <a:schemeClr val="bg1"/>
                          </a:solidFill>
                          <a:latin typeface="+mn-lt"/>
                          <a:ea typeface="+mn-lt"/>
                          <a:cs typeface="+mn-lt"/>
                          <a:sym typeface="+mn-lt"/>
                        </a:rPr>
                        <a:t>Customer </a:t>
                      </a:r>
                    </a:p>
                  </a:txBody>
                  <a:tcPr>
                    <a:lnL w="190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2B660F"/>
                    </a:solidFill>
                  </a:tcPr>
                </a:tc>
                <a:tc>
                  <a:txBody>
                    <a:bodyPr/>
                    <a:lstStyle/>
                    <a:p>
                      <a:pPr algn="ctr"/>
                      <a:r>
                        <a:rPr lang="en-US" sz="1400" noProof="0">
                          <a:solidFill>
                            <a:schemeClr val="bg1"/>
                          </a:solidFill>
                          <a:latin typeface="+mn-lt"/>
                          <a:ea typeface="+mn-lt"/>
                          <a:cs typeface="+mn-lt"/>
                          <a:sym typeface="+mn-lt"/>
                        </a:rPr>
                        <a:t>Page</a:t>
                      </a:r>
                    </a:p>
                  </a:txBody>
                  <a:tcPr>
                    <a:lnL w="63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5D910D"/>
                    </a:solidFill>
                  </a:tcPr>
                </a:tc>
                <a:tc>
                  <a:txBody>
                    <a:bodyPr/>
                    <a:lstStyle/>
                    <a:p>
                      <a:r>
                        <a:rPr lang="en-US" sz="1400" noProof="0">
                          <a:solidFill>
                            <a:schemeClr val="bg1"/>
                          </a:solidFill>
                          <a:latin typeface="+mn-lt"/>
                          <a:ea typeface="+mn-lt"/>
                          <a:cs typeface="+mn-lt"/>
                          <a:sym typeface="+mn-lt"/>
                        </a:rPr>
                        <a:t>Customer </a:t>
                      </a:r>
                    </a:p>
                  </a:txBody>
                  <a:tcP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2B660F"/>
                    </a:solidFill>
                  </a:tcPr>
                </a:tc>
                <a:tc>
                  <a:txBody>
                    <a:bodyPr/>
                    <a:lstStyle/>
                    <a:p>
                      <a:pPr algn="ctr"/>
                      <a:r>
                        <a:rPr lang="en-US" sz="1400" noProof="0">
                          <a:solidFill>
                            <a:schemeClr val="bg1"/>
                          </a:solidFill>
                          <a:latin typeface="+mn-lt"/>
                          <a:ea typeface="+mn-lt"/>
                          <a:cs typeface="+mn-lt"/>
                          <a:sym typeface="+mn-lt"/>
                        </a:rPr>
                        <a:t>Page</a:t>
                      </a:r>
                    </a:p>
                  </a:txBody>
                  <a:tcPr>
                    <a:lnL w="190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5D910D"/>
                    </a:solidFill>
                  </a:tcPr>
                </a:tc>
                <a:extLst>
                  <a:ext uri="{0D108BD9-81ED-4DB2-BD59-A6C34878D82A}">
                    <a16:rowId xmlns:a16="http://schemas.microsoft.com/office/drawing/2014/main" val="3319261384"/>
                  </a:ext>
                </a:extLst>
              </a:tr>
              <a:tr h="464878">
                <a:tc>
                  <a:txBody>
                    <a:bodyPr/>
                    <a:lstStyle/>
                    <a:p>
                      <a:pPr lvl="0">
                        <a:buNone/>
                      </a:pPr>
                      <a:r>
                        <a:rPr lang="en-US" sz="1200" noProof="0">
                          <a:latin typeface="+mn-lt"/>
                        </a:rPr>
                        <a:t>Loews Hotels</a:t>
                      </a:r>
                      <a:endParaRPr lang="en-US" sz="1200">
                        <a:latin typeface="+mn-lt"/>
                      </a:endParaRPr>
                    </a:p>
                  </a:txBody>
                  <a:tcPr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kern="1200" noProof="0">
                          <a:solidFill>
                            <a:srgbClr val="2B660F"/>
                          </a:solidFill>
                          <a:latin typeface="+mn-lt"/>
                          <a:ea typeface="+mn-ea"/>
                          <a:cs typeface="+mn-cs"/>
                          <a:hlinkClick r:id="rId6" action="ppaction://hlinksldjump">
                            <a:extLst>
                              <a:ext uri="{A12FA001-AC4F-418D-AE19-62706E023703}">
                                <ahyp:hlinkClr xmlns:ahyp="http://schemas.microsoft.com/office/drawing/2018/hyperlinkcolor" val="tx"/>
                              </a:ext>
                            </a:extLst>
                          </a:hlinkClick>
                        </a:rPr>
                        <a:t>Pg 245-248</a:t>
                      </a:r>
                      <a:endParaRPr lang="en-US" sz="1200" b="0" i="0" u="none" strike="noStrike" kern="1200" noProof="0">
                        <a:solidFill>
                          <a:srgbClr val="2B660F"/>
                        </a:solidFill>
                        <a:latin typeface="+mn-lt"/>
                        <a:ea typeface="+mn-ea"/>
                        <a:cs typeface="+mn-cs"/>
                        <a:hlinkClick r:id="rId7" action="ppaction://hlinksldjump">
                          <a:extLst>
                            <a:ext uri="{A12FA001-AC4F-418D-AE19-62706E023703}">
                              <ahyp:hlinkClr xmlns:ahyp="http://schemas.microsoft.com/office/drawing/2018/hyperlinkcolor" val="tx"/>
                            </a:ext>
                          </a:extLst>
                        </a:hlinkClick>
                      </a:endParaRPr>
                    </a:p>
                  </a:txBody>
                  <a:tcPr anchor="ctr">
                    <a:lnL w="63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lvl="0">
                        <a:buNone/>
                      </a:pPr>
                      <a:r>
                        <a:rPr lang="en-US" sz="1200" noProof="0">
                          <a:latin typeface="+mn-lt"/>
                        </a:rPr>
                        <a:t>Paradies Lagardère </a:t>
                      </a:r>
                      <a:endParaRPr lang="en-US" sz="1200">
                        <a:latin typeface="+mn-lt"/>
                      </a:endParaRPr>
                    </a:p>
                  </a:txBody>
                  <a:tcPr anchor="ctr">
                    <a:lnL w="190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sng" strike="noStrike" kern="1200" noProof="0">
                          <a:solidFill>
                            <a:srgbClr val="2B660F"/>
                          </a:solidFill>
                          <a:latin typeface="+mn-lt"/>
                          <a:ea typeface="+mn-ea"/>
                          <a:cs typeface="+mn-cs"/>
                        </a:rPr>
                        <a:t>Pg </a:t>
                      </a:r>
                      <a:r>
                        <a:rPr lang="en-US" sz="1200" b="0" i="0" u="sng" strike="noStrike" kern="1200" noProof="0">
                          <a:solidFill>
                            <a:srgbClr val="2B660F"/>
                          </a:solidFill>
                          <a:latin typeface="+mn-lt"/>
                          <a:ea typeface="+mn-ea"/>
                          <a:cs typeface="+mn-cs"/>
                          <a:hlinkClick r:id="rId8" action="ppaction://hlinksldjump">
                            <a:extLst>
                              <a:ext uri="{A12FA001-AC4F-418D-AE19-62706E023703}">
                                <ahyp:hlinkClr xmlns:ahyp="http://schemas.microsoft.com/office/drawing/2018/hyperlinkcolor" val="tx"/>
                              </a:ext>
                            </a:extLst>
                          </a:hlinkClick>
                        </a:rPr>
                        <a:t>299-302</a:t>
                      </a:r>
                      <a:endParaRPr lang="en-US" sz="1200" b="0" i="0" u="sng" strike="noStrike" kern="1200" noProof="0">
                        <a:solidFill>
                          <a:srgbClr val="2B660F"/>
                        </a:solidFill>
                        <a:latin typeface="+mn-lt"/>
                        <a:ea typeface="+mn-ea"/>
                        <a:cs typeface="+mn-cs"/>
                        <a:hlinkClick r:id="rId7" action="ppaction://hlinksldjump">
                          <a:extLst>
                            <a:ext uri="{A12FA001-AC4F-418D-AE19-62706E023703}">
                              <ahyp:hlinkClr xmlns:ahyp="http://schemas.microsoft.com/office/drawing/2018/hyperlinkcolor" val="tx"/>
                            </a:ext>
                          </a:extLst>
                        </a:hlinkClick>
                      </a:endParaRPr>
                    </a:p>
                  </a:txBody>
                  <a:tcPr anchor="ctr">
                    <a:lnL w="63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noProof="0">
                          <a:latin typeface="+mn-lt"/>
                        </a:rPr>
                        <a:t>Southeastern Grocers</a:t>
                      </a:r>
                    </a:p>
                  </a:txBody>
                  <a:tcPr anchor="ctr">
                    <a:lnL w="190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kern="1200" noProof="0">
                          <a:solidFill>
                            <a:srgbClr val="2B660F"/>
                          </a:solidFill>
                          <a:latin typeface="+mn-lt"/>
                          <a:ea typeface="+mn-ea"/>
                          <a:cs typeface="+mn-cs"/>
                          <a:hlinkClick r:id="rId9" action="ppaction://hlinksldjump">
                            <a:extLst>
                              <a:ext uri="{A12FA001-AC4F-418D-AE19-62706E023703}">
                                <ahyp:hlinkClr xmlns:ahyp="http://schemas.microsoft.com/office/drawing/2018/hyperlinkcolor" val="tx"/>
                              </a:ext>
                            </a:extLst>
                          </a:hlinkClick>
                        </a:rPr>
                        <a:t>Pg 359-362</a:t>
                      </a:r>
                      <a:endParaRPr lang="en-US" sz="1200" b="0" i="0" u="none" strike="noStrike" kern="1200" noProof="0">
                        <a:solidFill>
                          <a:srgbClr val="2B660F"/>
                        </a:solidFill>
                        <a:latin typeface="+mn-lt"/>
                        <a:ea typeface="+mn-ea"/>
                        <a:cs typeface="+mn-cs"/>
                        <a:hlinkClick r:id="rId7" action="ppaction://hlinksldjump">
                          <a:extLst>
                            <a:ext uri="{A12FA001-AC4F-418D-AE19-62706E023703}">
                              <ahyp:hlinkClr xmlns:ahyp="http://schemas.microsoft.com/office/drawing/2018/hyperlinkcolor" val="tx"/>
                            </a:ext>
                          </a:extLst>
                        </a:hlinkClick>
                      </a:endParaRPr>
                    </a:p>
                  </a:txBody>
                  <a:tcPr anchor="ctr">
                    <a:lnL w="63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lvl="0">
                        <a:buNone/>
                      </a:pPr>
                      <a:r>
                        <a:rPr lang="en-US" sz="1200" noProof="0">
                          <a:latin typeface="+mn-lt"/>
                        </a:rPr>
                        <a:t>Tractor Supply</a:t>
                      </a:r>
                    </a:p>
                  </a:txBody>
                  <a:tcPr anchor="ctr">
                    <a:lnL w="190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kern="1200" noProof="0">
                          <a:solidFill>
                            <a:srgbClr val="2B660F"/>
                          </a:solidFill>
                          <a:latin typeface="+mn-lt"/>
                          <a:ea typeface="+mn-ea"/>
                          <a:cs typeface="+mn-cs"/>
                          <a:hlinkClick r:id="rId10" action="ppaction://hlinksldjump">
                            <a:extLst>
                              <a:ext uri="{A12FA001-AC4F-418D-AE19-62706E023703}">
                                <ahyp:hlinkClr xmlns:ahyp="http://schemas.microsoft.com/office/drawing/2018/hyperlinkcolor" val="tx"/>
                              </a:ext>
                            </a:extLst>
                          </a:hlinkClick>
                        </a:rPr>
                        <a:t>Pg 422-423</a:t>
                      </a:r>
                      <a:endParaRPr lang="en-US" sz="1200" b="0" i="0" u="none" strike="noStrike" kern="1200" noProof="0">
                        <a:solidFill>
                          <a:srgbClr val="2B660F"/>
                        </a:solidFill>
                        <a:latin typeface="+mn-lt"/>
                        <a:ea typeface="+mn-ea"/>
                        <a:cs typeface="+mn-cs"/>
                        <a:hlinkClick r:id="rId7" action="ppaction://hlinksldjump">
                          <a:extLst>
                            <a:ext uri="{A12FA001-AC4F-418D-AE19-62706E023703}">
                              <ahyp:hlinkClr xmlns:ahyp="http://schemas.microsoft.com/office/drawing/2018/hyperlinkcolor" val="tx"/>
                            </a:ext>
                          </a:extLst>
                        </a:hlinkClick>
                      </a:endParaRPr>
                    </a:p>
                  </a:txBody>
                  <a:tcPr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908526097"/>
                  </a:ext>
                </a:extLst>
              </a:tr>
              <a:tr h="2874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noProof="0">
                          <a:latin typeface="+mn-lt"/>
                        </a:rPr>
                        <a:t>Love’s</a:t>
                      </a:r>
                    </a:p>
                  </a:txBody>
                  <a:tcPr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kern="1200" noProof="0">
                          <a:solidFill>
                            <a:srgbClr val="2B660F"/>
                          </a:solidFill>
                          <a:latin typeface="+mn-lt"/>
                          <a:ea typeface="+mn-ea"/>
                          <a:cs typeface="+mn-cs"/>
                          <a:hlinkClick r:id="rId11" action="ppaction://hlinksldjump">
                            <a:extLst>
                              <a:ext uri="{A12FA001-AC4F-418D-AE19-62706E023703}">
                                <ahyp:hlinkClr xmlns:ahyp="http://schemas.microsoft.com/office/drawing/2018/hyperlinkcolor" val="tx"/>
                              </a:ext>
                            </a:extLst>
                          </a:hlinkClick>
                        </a:rPr>
                        <a:t>Pg 249-251</a:t>
                      </a:r>
                      <a:endParaRPr lang="en-US" sz="1200" b="0" i="0" u="none" strike="noStrike" kern="1200" noProof="0">
                        <a:solidFill>
                          <a:srgbClr val="2B660F"/>
                        </a:solidFill>
                        <a:latin typeface="+mn-lt"/>
                        <a:ea typeface="+mn-ea"/>
                        <a:cs typeface="+mn-cs"/>
                        <a:hlinkClick r:id="rId7" action="ppaction://hlinksldjump">
                          <a:extLst>
                            <a:ext uri="{A12FA001-AC4F-418D-AE19-62706E023703}">
                              <ahyp:hlinkClr xmlns:ahyp="http://schemas.microsoft.com/office/drawing/2018/hyperlinkcolor" val="tx"/>
                            </a:ext>
                          </a:extLst>
                        </a:hlinkClick>
                      </a:endParaRPr>
                    </a:p>
                  </a:txBody>
                  <a:tcPr anchor="ctr">
                    <a:lnL w="63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lvl="0">
                        <a:buNone/>
                      </a:pPr>
                      <a:r>
                        <a:rPr lang="en-US" sz="1200" noProof="0">
                          <a:latin typeface="+mn-lt"/>
                        </a:rPr>
                        <a:t>PHL Airport</a:t>
                      </a:r>
                      <a:endParaRPr lang="en-US" sz="1200">
                        <a:latin typeface="+mn-lt"/>
                      </a:endParaRPr>
                    </a:p>
                  </a:txBody>
                  <a:tcPr anchor="ctr">
                    <a:lnL w="190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kern="1200" noProof="0">
                          <a:solidFill>
                            <a:srgbClr val="2B660F"/>
                          </a:solidFill>
                          <a:latin typeface="+mn-lt"/>
                          <a:ea typeface="+mn-ea"/>
                          <a:cs typeface="+mn-cs"/>
                          <a:hlinkClick r:id="rId12" action="ppaction://hlinksldjump">
                            <a:extLst>
                              <a:ext uri="{A12FA001-AC4F-418D-AE19-62706E023703}">
                                <ahyp:hlinkClr xmlns:ahyp="http://schemas.microsoft.com/office/drawing/2018/hyperlinkcolor" val="tx"/>
                              </a:ext>
                            </a:extLst>
                          </a:hlinkClick>
                        </a:rPr>
                        <a:t>Pg 303-306</a:t>
                      </a:r>
                      <a:endParaRPr lang="en-US" sz="1200" b="0" i="0" u="none" strike="noStrike" kern="1200" noProof="0">
                        <a:solidFill>
                          <a:srgbClr val="2B660F"/>
                        </a:solidFill>
                        <a:latin typeface="+mn-lt"/>
                        <a:ea typeface="+mn-ea"/>
                        <a:cs typeface="+mn-cs"/>
                        <a:hlinkClick r:id="rId7" action="ppaction://hlinksldjump">
                          <a:extLst>
                            <a:ext uri="{A12FA001-AC4F-418D-AE19-62706E023703}">
                              <ahyp:hlinkClr xmlns:ahyp="http://schemas.microsoft.com/office/drawing/2018/hyperlinkcolor" val="tx"/>
                            </a:ext>
                          </a:extLst>
                        </a:hlinkClick>
                      </a:endParaRPr>
                    </a:p>
                  </a:txBody>
                  <a:tcPr anchor="ctr">
                    <a:lnL w="63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lvl="0">
                        <a:buNone/>
                      </a:pPr>
                      <a:r>
                        <a:rPr lang="en-US" sz="1200" noProof="0">
                          <a:latin typeface="+mn-lt"/>
                        </a:rPr>
                        <a:t>Spartan Nash</a:t>
                      </a:r>
                    </a:p>
                  </a:txBody>
                  <a:tcPr anchor="ctr">
                    <a:lnL w="190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kern="1200" noProof="0">
                          <a:solidFill>
                            <a:srgbClr val="2B660F"/>
                          </a:solidFill>
                          <a:latin typeface="+mn-lt"/>
                          <a:ea typeface="+mn-ea"/>
                          <a:cs typeface="+mn-cs"/>
                          <a:hlinkClick r:id="rId13" action="ppaction://hlinksldjump">
                            <a:extLst>
                              <a:ext uri="{A12FA001-AC4F-418D-AE19-62706E023703}">
                                <ahyp:hlinkClr xmlns:ahyp="http://schemas.microsoft.com/office/drawing/2018/hyperlinkcolor" val="tx"/>
                              </a:ext>
                            </a:extLst>
                          </a:hlinkClick>
                        </a:rPr>
                        <a:t>Pg 363-366</a:t>
                      </a:r>
                      <a:endParaRPr lang="en-US" sz="1200" b="0" i="0" u="none" strike="noStrike" kern="1200" noProof="0">
                        <a:solidFill>
                          <a:srgbClr val="2B660F"/>
                        </a:solidFill>
                        <a:latin typeface="+mn-lt"/>
                        <a:ea typeface="+mn-ea"/>
                        <a:cs typeface="+mn-cs"/>
                        <a:hlinkClick r:id="rId7" action="ppaction://hlinksldjump">
                          <a:extLst>
                            <a:ext uri="{A12FA001-AC4F-418D-AE19-62706E023703}">
                              <ahyp:hlinkClr xmlns:ahyp="http://schemas.microsoft.com/office/drawing/2018/hyperlinkcolor" val="tx"/>
                            </a:ext>
                          </a:extLst>
                        </a:hlinkClick>
                      </a:endParaRPr>
                    </a:p>
                  </a:txBody>
                  <a:tcPr anchor="ctr">
                    <a:lnL w="63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lvl="0" algn="l" rtl="0">
                        <a:buNone/>
                      </a:pPr>
                      <a:r>
                        <a:rPr lang="en-US" sz="1200" kern="1200" noProof="0">
                          <a:solidFill>
                            <a:sysClr val="windowText" lastClr="000000"/>
                          </a:solidFill>
                          <a:latin typeface="+mn-lt"/>
                          <a:ea typeface="+mn-ea"/>
                          <a:cs typeface="Leelawadee"/>
                        </a:rPr>
                        <a:t>UA Little Rock</a:t>
                      </a:r>
                      <a:endParaRPr lang="en-US" sz="1200">
                        <a:latin typeface="+mn-lt"/>
                      </a:endParaRPr>
                    </a:p>
                  </a:txBody>
                  <a:tcPr anchor="ctr">
                    <a:lnL w="190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kern="1200" noProof="0">
                          <a:solidFill>
                            <a:srgbClr val="2B660F"/>
                          </a:solidFill>
                          <a:latin typeface="+mn-lt"/>
                          <a:ea typeface="+mn-ea"/>
                          <a:cs typeface="+mn-cs"/>
                          <a:hlinkClick r:id="rId14" action="ppaction://hlinksldjump">
                            <a:extLst>
                              <a:ext uri="{A12FA001-AC4F-418D-AE19-62706E023703}">
                                <ahyp:hlinkClr xmlns:ahyp="http://schemas.microsoft.com/office/drawing/2018/hyperlinkcolor" val="tx"/>
                              </a:ext>
                            </a:extLst>
                          </a:hlinkClick>
                        </a:rPr>
                        <a:t>Pg 424-427</a:t>
                      </a:r>
                      <a:endParaRPr lang="en-US" sz="1200" b="0" i="0" u="none" strike="noStrike" kern="1200" noProof="0">
                        <a:solidFill>
                          <a:srgbClr val="2B660F"/>
                        </a:solidFill>
                        <a:latin typeface="+mn-lt"/>
                        <a:ea typeface="+mn-ea"/>
                        <a:cs typeface="+mn-cs"/>
                        <a:hlinkClick r:id="rId7" action="ppaction://hlinksldjump">
                          <a:extLst>
                            <a:ext uri="{A12FA001-AC4F-418D-AE19-62706E023703}">
                              <ahyp:hlinkClr xmlns:ahyp="http://schemas.microsoft.com/office/drawing/2018/hyperlinkcolor" val="tx"/>
                            </a:ext>
                          </a:extLst>
                        </a:hlinkClick>
                      </a:endParaRPr>
                    </a:p>
                  </a:txBody>
                  <a:tcPr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400575868"/>
                  </a:ext>
                </a:extLst>
              </a:tr>
              <a:tr h="287475">
                <a:tc>
                  <a:txBody>
                    <a:bodyPr/>
                    <a:lstStyle/>
                    <a:p>
                      <a:pPr lvl="0">
                        <a:buNone/>
                      </a:pPr>
                      <a:r>
                        <a:rPr lang="en-US" sz="1200" noProof="0">
                          <a:latin typeface="+mn-lt"/>
                        </a:rPr>
                        <a:t>Lowe’s</a:t>
                      </a:r>
                    </a:p>
                  </a:txBody>
                  <a:tcPr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kern="1200" noProof="0">
                          <a:solidFill>
                            <a:srgbClr val="2B660F"/>
                          </a:solidFill>
                          <a:latin typeface="+mn-lt"/>
                          <a:ea typeface="+mn-ea"/>
                          <a:cs typeface="+mn-cs"/>
                          <a:hlinkClick r:id="rId15" action="ppaction://hlinksldjump">
                            <a:extLst>
                              <a:ext uri="{A12FA001-AC4F-418D-AE19-62706E023703}">
                                <ahyp:hlinkClr xmlns:ahyp="http://schemas.microsoft.com/office/drawing/2018/hyperlinkcolor" val="tx"/>
                              </a:ext>
                            </a:extLst>
                          </a:hlinkClick>
                        </a:rPr>
                        <a:t>Pg 252-256</a:t>
                      </a:r>
                      <a:endParaRPr lang="en-US" sz="1200" b="0" i="0" u="none" strike="noStrike" kern="1200" noProof="0">
                        <a:solidFill>
                          <a:srgbClr val="2B660F"/>
                        </a:solidFill>
                        <a:latin typeface="+mn-lt"/>
                        <a:ea typeface="+mn-ea"/>
                        <a:cs typeface="+mn-cs"/>
                        <a:hlinkClick r:id="rId7" action="ppaction://hlinksldjump">
                          <a:extLst>
                            <a:ext uri="{A12FA001-AC4F-418D-AE19-62706E023703}">
                              <ahyp:hlinkClr xmlns:ahyp="http://schemas.microsoft.com/office/drawing/2018/hyperlinkcolor" val="tx"/>
                            </a:ext>
                          </a:extLst>
                        </a:hlinkClick>
                      </a:endParaRPr>
                    </a:p>
                  </a:txBody>
                  <a:tcPr anchor="ctr">
                    <a:lnL w="63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lvl="0">
                        <a:buNone/>
                      </a:pPr>
                      <a:r>
                        <a:rPr lang="en-US" sz="1200" noProof="0">
                          <a:latin typeface="+mn-lt"/>
                        </a:rPr>
                        <a:t>Pizza Hut</a:t>
                      </a:r>
                    </a:p>
                  </a:txBody>
                  <a:tcPr anchor="ctr">
                    <a:lnL w="190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kern="1200" noProof="0">
                          <a:solidFill>
                            <a:srgbClr val="2B660F"/>
                          </a:solidFill>
                          <a:latin typeface="+mn-lt"/>
                          <a:ea typeface="+mn-ea"/>
                          <a:cs typeface="+mn-cs"/>
                          <a:hlinkClick r:id="rId16" action="ppaction://hlinksldjump">
                            <a:extLst>
                              <a:ext uri="{A12FA001-AC4F-418D-AE19-62706E023703}">
                                <ahyp:hlinkClr xmlns:ahyp="http://schemas.microsoft.com/office/drawing/2018/hyperlinkcolor" val="tx"/>
                              </a:ext>
                            </a:extLst>
                          </a:hlinkClick>
                        </a:rPr>
                        <a:t>Pg 307-312</a:t>
                      </a:r>
                      <a:endParaRPr lang="en-US" sz="1200" b="0" i="0" u="none" strike="noStrike" kern="1200" noProof="0">
                        <a:solidFill>
                          <a:srgbClr val="2B660F"/>
                        </a:solidFill>
                        <a:latin typeface="+mn-lt"/>
                        <a:ea typeface="+mn-ea"/>
                        <a:cs typeface="+mn-cs"/>
                        <a:hlinkClick r:id="rId7" action="ppaction://hlinksldjump">
                          <a:extLst>
                            <a:ext uri="{A12FA001-AC4F-418D-AE19-62706E023703}">
                              <ahyp:hlinkClr xmlns:ahyp="http://schemas.microsoft.com/office/drawing/2018/hyperlinkcolor" val="tx"/>
                            </a:ext>
                          </a:extLst>
                        </a:hlinkClick>
                      </a:endParaRPr>
                    </a:p>
                  </a:txBody>
                  <a:tcPr anchor="ctr">
                    <a:lnL w="63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lvl="0">
                        <a:buNone/>
                      </a:pPr>
                      <a:r>
                        <a:rPr lang="en-US" sz="1200" noProof="0">
                          <a:latin typeface="+mn-lt"/>
                        </a:rPr>
                        <a:t>Speedway</a:t>
                      </a:r>
                    </a:p>
                  </a:txBody>
                  <a:tcPr anchor="ctr">
                    <a:lnL w="190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kern="1200" noProof="0">
                          <a:solidFill>
                            <a:srgbClr val="2B660F"/>
                          </a:solidFill>
                          <a:latin typeface="+mn-lt"/>
                          <a:ea typeface="+mn-ea"/>
                          <a:cs typeface="+mn-cs"/>
                          <a:hlinkClick r:id="rId17" action="ppaction://hlinksldjump">
                            <a:extLst>
                              <a:ext uri="{A12FA001-AC4F-418D-AE19-62706E023703}">
                                <ahyp:hlinkClr xmlns:ahyp="http://schemas.microsoft.com/office/drawing/2018/hyperlinkcolor" val="tx"/>
                              </a:ext>
                            </a:extLst>
                          </a:hlinkClick>
                        </a:rPr>
                        <a:t>Pg 367-370</a:t>
                      </a:r>
                      <a:endParaRPr lang="en-US" sz="1200" b="0" i="0" u="none" strike="noStrike" kern="1200" noProof="0">
                        <a:solidFill>
                          <a:srgbClr val="2B660F"/>
                        </a:solidFill>
                        <a:latin typeface="+mn-lt"/>
                        <a:ea typeface="+mn-ea"/>
                        <a:cs typeface="+mn-cs"/>
                        <a:hlinkClick r:id="rId7" action="ppaction://hlinksldjump">
                          <a:extLst>
                            <a:ext uri="{A12FA001-AC4F-418D-AE19-62706E023703}">
                              <ahyp:hlinkClr xmlns:ahyp="http://schemas.microsoft.com/office/drawing/2018/hyperlinkcolor" val="tx"/>
                            </a:ext>
                          </a:extLst>
                        </a:hlinkClick>
                      </a:endParaRPr>
                    </a:p>
                  </a:txBody>
                  <a:tcPr anchor="ctr">
                    <a:lnL w="63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lvl="0" algn="l" rtl="0">
                        <a:lnSpc>
                          <a:spcPts val="1500"/>
                        </a:lnSpc>
                        <a:buNone/>
                      </a:pPr>
                      <a:r>
                        <a:rPr lang="en-US" sz="1200" kern="1200" noProof="0">
                          <a:solidFill>
                            <a:sysClr val="windowText" lastClr="000000"/>
                          </a:solidFill>
                          <a:latin typeface="+mn-lt"/>
                          <a:ea typeface="+mn-ea"/>
                          <a:cs typeface="Leelawadee"/>
                        </a:rPr>
                        <a:t>UC Berkeley</a:t>
                      </a:r>
                      <a:endParaRPr lang="en-US" sz="1200">
                        <a:latin typeface="+mn-lt"/>
                      </a:endParaRPr>
                    </a:p>
                  </a:txBody>
                  <a:tcPr anchor="ctr">
                    <a:lnL w="190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kern="1200" noProof="0">
                          <a:solidFill>
                            <a:srgbClr val="2B660F"/>
                          </a:solidFill>
                          <a:latin typeface="+mn-lt"/>
                          <a:ea typeface="+mn-ea"/>
                          <a:cs typeface="+mn-cs"/>
                          <a:hlinkClick r:id="rId18" action="ppaction://hlinksldjump">
                            <a:extLst>
                              <a:ext uri="{A12FA001-AC4F-418D-AE19-62706E023703}">
                                <ahyp:hlinkClr xmlns:ahyp="http://schemas.microsoft.com/office/drawing/2018/hyperlinkcolor" val="tx"/>
                              </a:ext>
                            </a:extLst>
                          </a:hlinkClick>
                        </a:rPr>
                        <a:t>Pg 428-432</a:t>
                      </a:r>
                      <a:endParaRPr lang="en-US" sz="1200" b="0" i="0" u="none" strike="noStrike" kern="1200" noProof="0">
                        <a:solidFill>
                          <a:srgbClr val="2B660F"/>
                        </a:solidFill>
                        <a:latin typeface="+mn-lt"/>
                        <a:ea typeface="+mn-ea"/>
                        <a:cs typeface="+mn-cs"/>
                        <a:hlinkClick r:id="rId7" action="ppaction://hlinksldjump">
                          <a:extLst>
                            <a:ext uri="{A12FA001-AC4F-418D-AE19-62706E023703}">
                              <ahyp:hlinkClr xmlns:ahyp="http://schemas.microsoft.com/office/drawing/2018/hyperlinkcolor" val="tx"/>
                            </a:ext>
                          </a:extLst>
                        </a:hlinkClick>
                      </a:endParaRPr>
                    </a:p>
                  </a:txBody>
                  <a:tcPr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920751422"/>
                  </a:ext>
                </a:extLst>
              </a:tr>
              <a:tr h="287475">
                <a:tc>
                  <a:txBody>
                    <a:bodyPr/>
                    <a:lstStyle/>
                    <a:p>
                      <a:pPr lvl="0">
                        <a:buNone/>
                      </a:pPr>
                      <a:r>
                        <a:rPr lang="en-US" sz="1200" noProof="0">
                          <a:latin typeface="+mn-lt"/>
                        </a:rPr>
                        <a:t>Lowe’s Market</a:t>
                      </a:r>
                    </a:p>
                  </a:txBody>
                  <a:tcPr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kern="1200" noProof="0">
                          <a:solidFill>
                            <a:srgbClr val="2B660F"/>
                          </a:solidFill>
                          <a:latin typeface="+mn-lt"/>
                          <a:ea typeface="+mn-ea"/>
                          <a:cs typeface="+mn-cs"/>
                          <a:hlinkClick r:id="rId19" action="ppaction://hlinksldjump">
                            <a:extLst>
                              <a:ext uri="{A12FA001-AC4F-418D-AE19-62706E023703}">
                                <ahyp:hlinkClr xmlns:ahyp="http://schemas.microsoft.com/office/drawing/2018/hyperlinkcolor" val="tx"/>
                              </a:ext>
                            </a:extLst>
                          </a:hlinkClick>
                        </a:rPr>
                        <a:t>Pg 257-158</a:t>
                      </a:r>
                      <a:endParaRPr lang="en-US" sz="1200" b="0" i="0" u="none" strike="noStrike" kern="1200" noProof="0">
                        <a:solidFill>
                          <a:srgbClr val="2B660F"/>
                        </a:solidFill>
                        <a:latin typeface="+mn-lt"/>
                        <a:ea typeface="+mn-ea"/>
                        <a:cs typeface="+mn-cs"/>
                        <a:hlinkClick r:id="rId7" action="ppaction://hlinksldjump">
                          <a:extLst>
                            <a:ext uri="{A12FA001-AC4F-418D-AE19-62706E023703}">
                              <ahyp:hlinkClr xmlns:ahyp="http://schemas.microsoft.com/office/drawing/2018/hyperlinkcolor" val="tx"/>
                            </a:ext>
                          </a:extLst>
                        </a:hlinkClick>
                      </a:endParaRPr>
                    </a:p>
                  </a:txBody>
                  <a:tcPr anchor="ctr">
                    <a:lnL w="63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lvl="0">
                        <a:buNone/>
                      </a:pPr>
                      <a:r>
                        <a:rPr lang="en-US" sz="1200" noProof="0">
                          <a:latin typeface="+mn-lt"/>
                        </a:rPr>
                        <a:t>Plattsburgh SUNY</a:t>
                      </a:r>
                      <a:endParaRPr lang="en-US" sz="1200">
                        <a:latin typeface="+mn-lt"/>
                      </a:endParaRPr>
                    </a:p>
                  </a:txBody>
                  <a:tcPr anchor="ctr">
                    <a:lnL w="190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kern="1200" noProof="0">
                          <a:solidFill>
                            <a:srgbClr val="2B660F"/>
                          </a:solidFill>
                          <a:latin typeface="+mn-lt"/>
                          <a:ea typeface="+mn-ea"/>
                          <a:cs typeface="+mn-cs"/>
                          <a:hlinkClick r:id="rId20" action="ppaction://hlinksldjump">
                            <a:extLst>
                              <a:ext uri="{A12FA001-AC4F-418D-AE19-62706E023703}">
                                <ahyp:hlinkClr xmlns:ahyp="http://schemas.microsoft.com/office/drawing/2018/hyperlinkcolor" val="tx"/>
                              </a:ext>
                            </a:extLst>
                          </a:hlinkClick>
                        </a:rPr>
                        <a:t>Pg 313-315</a:t>
                      </a:r>
                      <a:endParaRPr lang="en-US" sz="1200" b="0" i="0" u="none" strike="noStrike" kern="1200" noProof="0">
                        <a:solidFill>
                          <a:srgbClr val="2B660F"/>
                        </a:solidFill>
                        <a:latin typeface="+mn-lt"/>
                        <a:ea typeface="+mn-ea"/>
                        <a:cs typeface="+mn-cs"/>
                        <a:hlinkClick r:id="rId7" action="ppaction://hlinksldjump">
                          <a:extLst>
                            <a:ext uri="{A12FA001-AC4F-418D-AE19-62706E023703}">
                              <ahyp:hlinkClr xmlns:ahyp="http://schemas.microsoft.com/office/drawing/2018/hyperlinkcolor" val="tx"/>
                            </a:ext>
                          </a:extLst>
                        </a:hlinkClick>
                      </a:endParaRPr>
                    </a:p>
                  </a:txBody>
                  <a:tcPr anchor="ctr">
                    <a:lnL w="63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noProof="0">
                          <a:solidFill>
                            <a:sysClr val="windowText" lastClr="000000"/>
                          </a:solidFill>
                          <a:latin typeface="+mn-lt"/>
                          <a:cs typeface="Leelawadee"/>
                        </a:rPr>
                        <a:t>SSP</a:t>
                      </a:r>
                      <a:endParaRPr lang="en-US" sz="1200" noProof="0">
                        <a:latin typeface="+mn-lt"/>
                      </a:endParaRPr>
                    </a:p>
                  </a:txBody>
                  <a:tcPr anchor="ctr">
                    <a:lnL w="190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kern="1200" noProof="0">
                          <a:solidFill>
                            <a:srgbClr val="2B660F"/>
                          </a:solidFill>
                          <a:latin typeface="+mn-lt"/>
                          <a:ea typeface="+mn-ea"/>
                          <a:cs typeface="+mn-cs"/>
                          <a:hlinkClick r:id="rId21" action="ppaction://hlinksldjump">
                            <a:extLst>
                              <a:ext uri="{A12FA001-AC4F-418D-AE19-62706E023703}">
                                <ahyp:hlinkClr xmlns:ahyp="http://schemas.microsoft.com/office/drawing/2018/hyperlinkcolor" val="tx"/>
                              </a:ext>
                            </a:extLst>
                          </a:hlinkClick>
                        </a:rPr>
                        <a:t>Pg 371-374</a:t>
                      </a:r>
                      <a:endParaRPr lang="en-US" sz="1200" b="0" i="0" u="none" strike="noStrike" kern="1200" noProof="0">
                        <a:solidFill>
                          <a:srgbClr val="2B660F"/>
                        </a:solidFill>
                        <a:latin typeface="+mn-lt"/>
                        <a:ea typeface="+mn-ea"/>
                        <a:cs typeface="+mn-cs"/>
                        <a:hlinkClick r:id="rId7" action="ppaction://hlinksldjump">
                          <a:extLst>
                            <a:ext uri="{A12FA001-AC4F-418D-AE19-62706E023703}">
                              <ahyp:hlinkClr xmlns:ahyp="http://schemas.microsoft.com/office/drawing/2018/hyperlinkcolor" val="tx"/>
                            </a:ext>
                          </a:extLst>
                        </a:hlinkClick>
                      </a:endParaRPr>
                    </a:p>
                  </a:txBody>
                  <a:tcPr anchor="ctr">
                    <a:lnL w="63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ts val="1500"/>
                        </a:lnSpc>
                        <a:spcBef>
                          <a:spcPts val="0"/>
                        </a:spcBef>
                        <a:spcAft>
                          <a:spcPts val="0"/>
                        </a:spcAft>
                        <a:buClrTx/>
                        <a:buSzTx/>
                        <a:buFontTx/>
                        <a:buNone/>
                        <a:tabLst/>
                        <a:defRPr/>
                      </a:pPr>
                      <a:r>
                        <a:rPr lang="en-US" sz="1200" kern="1200" noProof="0">
                          <a:solidFill>
                            <a:sysClr val="windowText" lastClr="000000"/>
                          </a:solidFill>
                          <a:latin typeface="+mn-lt"/>
                          <a:ea typeface="+mn-ea"/>
                          <a:cs typeface="Leelawadee"/>
                        </a:rPr>
                        <a:t>United Airlines</a:t>
                      </a:r>
                      <a:endParaRPr lang="en-US" sz="1200">
                        <a:latin typeface="+mn-lt"/>
                      </a:endParaRPr>
                    </a:p>
                  </a:txBody>
                  <a:tcPr anchor="ctr">
                    <a:lnL w="190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kern="1200" noProof="0">
                          <a:solidFill>
                            <a:srgbClr val="2B660F"/>
                          </a:solidFill>
                          <a:latin typeface="+mn-lt"/>
                          <a:ea typeface="+mn-ea"/>
                          <a:cs typeface="+mn-cs"/>
                          <a:hlinkClick r:id="rId22" action="ppaction://hlinksldjump">
                            <a:extLst>
                              <a:ext uri="{A12FA001-AC4F-418D-AE19-62706E023703}">
                                <ahyp:hlinkClr xmlns:ahyp="http://schemas.microsoft.com/office/drawing/2018/hyperlinkcolor" val="tx"/>
                              </a:ext>
                            </a:extLst>
                          </a:hlinkClick>
                        </a:rPr>
                        <a:t>Pg 433-436</a:t>
                      </a:r>
                      <a:endParaRPr lang="en-US" sz="1200" b="0" i="0" u="none" strike="noStrike" kern="1200" noProof="0">
                        <a:solidFill>
                          <a:srgbClr val="2B660F"/>
                        </a:solidFill>
                        <a:latin typeface="+mn-lt"/>
                        <a:ea typeface="+mn-ea"/>
                        <a:cs typeface="+mn-cs"/>
                        <a:hlinkClick r:id="rId7" action="ppaction://hlinksldjump">
                          <a:extLst>
                            <a:ext uri="{A12FA001-AC4F-418D-AE19-62706E023703}">
                              <ahyp:hlinkClr xmlns:ahyp="http://schemas.microsoft.com/office/drawing/2018/hyperlinkcolor" val="tx"/>
                            </a:ext>
                          </a:extLst>
                        </a:hlinkClick>
                      </a:endParaRPr>
                    </a:p>
                  </a:txBody>
                  <a:tcPr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97048130"/>
                  </a:ext>
                </a:extLst>
              </a:tr>
              <a:tr h="287475">
                <a:tc>
                  <a:txBody>
                    <a:bodyPr/>
                    <a:lstStyle/>
                    <a:p>
                      <a:pPr lvl="0">
                        <a:buNone/>
                      </a:pPr>
                      <a:r>
                        <a:rPr lang="en-US" sz="1200" noProof="0">
                          <a:latin typeface="+mn-lt"/>
                        </a:rPr>
                        <a:t>Marriot</a:t>
                      </a:r>
                      <a:endParaRPr lang="en-US" sz="1200">
                        <a:latin typeface="+mn-lt"/>
                      </a:endParaRPr>
                    </a:p>
                  </a:txBody>
                  <a:tcPr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kern="1200" noProof="0">
                          <a:solidFill>
                            <a:srgbClr val="2B660F"/>
                          </a:solidFill>
                          <a:latin typeface="+mn-lt"/>
                          <a:ea typeface="+mn-ea"/>
                          <a:cs typeface="+mn-cs"/>
                          <a:hlinkClick r:id="rId23" action="ppaction://hlinksldjump">
                            <a:extLst>
                              <a:ext uri="{A12FA001-AC4F-418D-AE19-62706E023703}">
                                <ahyp:hlinkClr xmlns:ahyp="http://schemas.microsoft.com/office/drawing/2018/hyperlinkcolor" val="tx"/>
                              </a:ext>
                            </a:extLst>
                          </a:hlinkClick>
                        </a:rPr>
                        <a:t>Pg 259-262</a:t>
                      </a:r>
                      <a:endParaRPr lang="en-US" sz="1200" b="0" i="0" u="none" strike="noStrike" kern="1200" noProof="0">
                        <a:solidFill>
                          <a:srgbClr val="2B660F"/>
                        </a:solidFill>
                        <a:latin typeface="+mn-lt"/>
                        <a:ea typeface="+mn-ea"/>
                        <a:cs typeface="+mn-cs"/>
                        <a:hlinkClick r:id="rId7" action="ppaction://hlinksldjump">
                          <a:extLst>
                            <a:ext uri="{A12FA001-AC4F-418D-AE19-62706E023703}">
                              <ahyp:hlinkClr xmlns:ahyp="http://schemas.microsoft.com/office/drawing/2018/hyperlinkcolor" val="tx"/>
                            </a:ext>
                          </a:extLst>
                        </a:hlinkClick>
                      </a:endParaRPr>
                    </a:p>
                  </a:txBody>
                  <a:tcPr anchor="ctr">
                    <a:lnL w="63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lvl="0">
                        <a:buNone/>
                      </a:pPr>
                      <a:r>
                        <a:rPr lang="en-US" sz="1200" noProof="0">
                          <a:latin typeface="+mn-lt"/>
                        </a:rPr>
                        <a:t>Premier Foods</a:t>
                      </a:r>
                      <a:endParaRPr lang="en-US" sz="1200">
                        <a:latin typeface="+mn-lt"/>
                      </a:endParaRPr>
                    </a:p>
                  </a:txBody>
                  <a:tcPr anchor="ctr">
                    <a:lnL w="190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kern="1200" noProof="0">
                          <a:solidFill>
                            <a:srgbClr val="2B660F"/>
                          </a:solidFill>
                          <a:latin typeface="+mn-lt"/>
                          <a:ea typeface="+mn-ea"/>
                          <a:cs typeface="+mn-cs"/>
                          <a:hlinkClick r:id="rId24" action="ppaction://hlinksldjump">
                            <a:extLst>
                              <a:ext uri="{A12FA001-AC4F-418D-AE19-62706E023703}">
                                <ahyp:hlinkClr xmlns:ahyp="http://schemas.microsoft.com/office/drawing/2018/hyperlinkcolor" val="tx"/>
                              </a:ext>
                            </a:extLst>
                          </a:hlinkClick>
                        </a:rPr>
                        <a:t>Pg 316-319</a:t>
                      </a:r>
                      <a:endParaRPr lang="en-US" sz="1200" b="0" i="0" u="none" strike="noStrike" kern="1200" noProof="0">
                        <a:solidFill>
                          <a:srgbClr val="2B660F"/>
                        </a:solidFill>
                        <a:latin typeface="+mn-lt"/>
                        <a:ea typeface="+mn-ea"/>
                        <a:cs typeface="+mn-cs"/>
                        <a:hlinkClick r:id="rId7" action="ppaction://hlinksldjump">
                          <a:extLst>
                            <a:ext uri="{A12FA001-AC4F-418D-AE19-62706E023703}">
                              <ahyp:hlinkClr xmlns:ahyp="http://schemas.microsoft.com/office/drawing/2018/hyperlinkcolor" val="tx"/>
                            </a:ext>
                          </a:extLst>
                        </a:hlinkClick>
                      </a:endParaRPr>
                    </a:p>
                  </a:txBody>
                  <a:tcPr anchor="ctr">
                    <a:lnL w="63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lvl="0" algn="l" rtl="0">
                        <a:buNone/>
                      </a:pPr>
                      <a:r>
                        <a:rPr lang="en-US" sz="1200" kern="1200" noProof="0">
                          <a:solidFill>
                            <a:sysClr val="windowText" lastClr="000000"/>
                          </a:solidFill>
                          <a:latin typeface="+mn-lt"/>
                          <a:ea typeface="+mn-ea"/>
                          <a:cs typeface="Leelawadee"/>
                        </a:rPr>
                        <a:t>Starbucks</a:t>
                      </a:r>
                      <a:endParaRPr lang="en-US" sz="1200">
                        <a:latin typeface="+mn-lt"/>
                      </a:endParaRPr>
                    </a:p>
                  </a:txBody>
                  <a:tcPr anchor="ctr">
                    <a:lnL w="190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kern="1200" noProof="0">
                          <a:solidFill>
                            <a:srgbClr val="2B660F"/>
                          </a:solidFill>
                          <a:latin typeface="+mn-lt"/>
                          <a:ea typeface="+mn-ea"/>
                          <a:cs typeface="+mn-cs"/>
                          <a:hlinkClick r:id="rId25" action="ppaction://hlinksldjump">
                            <a:extLst>
                              <a:ext uri="{A12FA001-AC4F-418D-AE19-62706E023703}">
                                <ahyp:hlinkClr xmlns:ahyp="http://schemas.microsoft.com/office/drawing/2018/hyperlinkcolor" val="tx"/>
                              </a:ext>
                            </a:extLst>
                          </a:hlinkClick>
                        </a:rPr>
                        <a:t>Pg 375-379</a:t>
                      </a:r>
                      <a:endParaRPr lang="en-US" sz="1200" b="0" i="0" u="none" strike="noStrike" kern="1200" noProof="0">
                        <a:solidFill>
                          <a:srgbClr val="2B660F"/>
                        </a:solidFill>
                        <a:latin typeface="+mn-lt"/>
                        <a:ea typeface="+mn-ea"/>
                        <a:cs typeface="+mn-cs"/>
                        <a:hlinkClick r:id="rId7" action="ppaction://hlinksldjump">
                          <a:extLst>
                            <a:ext uri="{A12FA001-AC4F-418D-AE19-62706E023703}">
                              <ahyp:hlinkClr xmlns:ahyp="http://schemas.microsoft.com/office/drawing/2018/hyperlinkcolor" val="tx"/>
                            </a:ext>
                          </a:extLst>
                        </a:hlinkClick>
                      </a:endParaRPr>
                    </a:p>
                  </a:txBody>
                  <a:tcPr anchor="ctr">
                    <a:lnL w="63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noProof="0">
                          <a:solidFill>
                            <a:sysClr val="windowText" lastClr="000000"/>
                          </a:solidFill>
                          <a:latin typeface="+mn-lt"/>
                          <a:ea typeface="+mn-ea"/>
                          <a:cs typeface="Leelawadee"/>
                        </a:rPr>
                        <a:t>USG</a:t>
                      </a:r>
                      <a:endParaRPr lang="en-US" sz="1200">
                        <a:latin typeface="+mn-lt"/>
                      </a:endParaRPr>
                    </a:p>
                  </a:txBody>
                  <a:tcPr anchor="ctr">
                    <a:lnL w="190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kern="1200" noProof="0">
                          <a:solidFill>
                            <a:srgbClr val="2B660F"/>
                          </a:solidFill>
                          <a:latin typeface="+mn-lt"/>
                          <a:ea typeface="+mn-ea"/>
                          <a:cs typeface="+mn-cs"/>
                          <a:hlinkClick r:id="rId26" action="ppaction://hlinksldjump">
                            <a:extLst>
                              <a:ext uri="{A12FA001-AC4F-418D-AE19-62706E023703}">
                                <ahyp:hlinkClr xmlns:ahyp="http://schemas.microsoft.com/office/drawing/2018/hyperlinkcolor" val="tx"/>
                              </a:ext>
                            </a:extLst>
                          </a:hlinkClick>
                        </a:rPr>
                        <a:t>Pg 437-438</a:t>
                      </a:r>
                      <a:endParaRPr lang="en-US" sz="1200" b="0" i="0" u="none" strike="noStrike" kern="1200" noProof="0">
                        <a:solidFill>
                          <a:srgbClr val="2B660F"/>
                        </a:solidFill>
                        <a:latin typeface="+mn-lt"/>
                        <a:ea typeface="+mn-ea"/>
                        <a:cs typeface="+mn-cs"/>
                        <a:hlinkClick r:id="rId7" action="ppaction://hlinksldjump">
                          <a:extLst>
                            <a:ext uri="{A12FA001-AC4F-418D-AE19-62706E023703}">
                              <ahyp:hlinkClr xmlns:ahyp="http://schemas.microsoft.com/office/drawing/2018/hyperlinkcolor" val="tx"/>
                            </a:ext>
                          </a:extLst>
                        </a:hlinkClick>
                      </a:endParaRPr>
                    </a:p>
                  </a:txBody>
                  <a:tcPr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74378386"/>
                  </a:ext>
                </a:extLst>
              </a:tr>
              <a:tr h="287475">
                <a:tc>
                  <a:txBody>
                    <a:bodyPr/>
                    <a:lstStyle/>
                    <a:p>
                      <a:pPr lvl="0">
                        <a:buNone/>
                      </a:pPr>
                      <a:r>
                        <a:rPr lang="en-US" sz="1200" noProof="0">
                          <a:solidFill>
                            <a:sysClr val="windowText" lastClr="000000"/>
                          </a:solidFill>
                          <a:latin typeface="+mn-lt"/>
                          <a:cs typeface="Leelawadee"/>
                        </a:rPr>
                        <a:t>Market Basket</a:t>
                      </a:r>
                      <a:endParaRPr lang="en-US" sz="1200">
                        <a:latin typeface="+mn-lt"/>
                      </a:endParaRPr>
                    </a:p>
                  </a:txBody>
                  <a:tcPr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kern="1200" noProof="0">
                          <a:solidFill>
                            <a:srgbClr val="2B660F"/>
                          </a:solidFill>
                          <a:latin typeface="+mn-lt"/>
                          <a:ea typeface="+mn-ea"/>
                          <a:cs typeface="+mn-cs"/>
                          <a:hlinkClick r:id="rId27" action="ppaction://hlinksldjump">
                            <a:extLst>
                              <a:ext uri="{A12FA001-AC4F-418D-AE19-62706E023703}">
                                <ahyp:hlinkClr xmlns:ahyp="http://schemas.microsoft.com/office/drawing/2018/hyperlinkcolor" val="tx"/>
                              </a:ext>
                            </a:extLst>
                          </a:hlinkClick>
                        </a:rPr>
                        <a:t>Pg 263-264</a:t>
                      </a:r>
                      <a:endParaRPr lang="en-US" sz="1200" b="0" i="0" u="none" strike="noStrike" kern="1200" noProof="0">
                        <a:solidFill>
                          <a:srgbClr val="2B660F"/>
                        </a:solidFill>
                        <a:latin typeface="+mn-lt"/>
                        <a:ea typeface="+mn-ea"/>
                        <a:cs typeface="+mn-cs"/>
                        <a:hlinkClick r:id="rId7" action="ppaction://hlinksldjump">
                          <a:extLst>
                            <a:ext uri="{A12FA001-AC4F-418D-AE19-62706E023703}">
                              <ahyp:hlinkClr xmlns:ahyp="http://schemas.microsoft.com/office/drawing/2018/hyperlinkcolor" val="tx"/>
                            </a:ext>
                          </a:extLst>
                        </a:hlinkClick>
                      </a:endParaRPr>
                    </a:p>
                  </a:txBody>
                  <a:tcPr anchor="ctr">
                    <a:lnL w="63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lvl="0">
                        <a:buNone/>
                      </a:pPr>
                      <a:r>
                        <a:rPr lang="en-US" sz="1200" noProof="0">
                          <a:solidFill>
                            <a:sysClr val="windowText" lastClr="000000"/>
                          </a:solidFill>
                          <a:latin typeface="+mn-lt"/>
                          <a:cs typeface="Leelawadee"/>
                        </a:rPr>
                        <a:t>Price Chopper</a:t>
                      </a:r>
                    </a:p>
                  </a:txBody>
                  <a:tcPr anchor="ctr">
                    <a:lnL w="190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kern="1200" noProof="0">
                          <a:solidFill>
                            <a:srgbClr val="2B660F"/>
                          </a:solidFill>
                          <a:latin typeface="+mn-lt"/>
                          <a:ea typeface="+mn-ea"/>
                          <a:cs typeface="+mn-cs"/>
                          <a:hlinkClick r:id="rId28" action="ppaction://hlinksldjump">
                            <a:extLst>
                              <a:ext uri="{A12FA001-AC4F-418D-AE19-62706E023703}">
                                <ahyp:hlinkClr xmlns:ahyp="http://schemas.microsoft.com/office/drawing/2018/hyperlinkcolor" val="tx"/>
                              </a:ext>
                            </a:extLst>
                          </a:hlinkClick>
                        </a:rPr>
                        <a:t>Pg 320-323</a:t>
                      </a:r>
                      <a:endParaRPr lang="en-US" sz="1200" b="0" i="0" u="none" strike="noStrike" kern="1200" noProof="0">
                        <a:solidFill>
                          <a:srgbClr val="2B660F"/>
                        </a:solidFill>
                        <a:latin typeface="+mn-lt"/>
                        <a:ea typeface="+mn-ea"/>
                        <a:cs typeface="+mn-cs"/>
                        <a:hlinkClick r:id="rId7" action="ppaction://hlinksldjump">
                          <a:extLst>
                            <a:ext uri="{A12FA001-AC4F-418D-AE19-62706E023703}">
                              <ahyp:hlinkClr xmlns:ahyp="http://schemas.microsoft.com/office/drawing/2018/hyperlinkcolor" val="tx"/>
                            </a:ext>
                          </a:extLst>
                        </a:hlinkClick>
                      </a:endParaRPr>
                    </a:p>
                  </a:txBody>
                  <a:tcPr anchor="ctr">
                    <a:lnL w="63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lvl="0">
                        <a:buNone/>
                      </a:pPr>
                      <a:r>
                        <a:rPr lang="en-US" sz="1200" noProof="0">
                          <a:latin typeface="+mn-lt"/>
                        </a:rPr>
                        <a:t>Stater Bros</a:t>
                      </a:r>
                    </a:p>
                  </a:txBody>
                  <a:tcPr anchor="ctr">
                    <a:lnL w="190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kern="1200" noProof="0">
                          <a:solidFill>
                            <a:srgbClr val="2B660F"/>
                          </a:solidFill>
                          <a:latin typeface="+mn-lt"/>
                          <a:ea typeface="+mn-ea"/>
                          <a:cs typeface="+mn-cs"/>
                          <a:hlinkClick r:id="rId29" action="ppaction://hlinksldjump">
                            <a:extLst>
                              <a:ext uri="{A12FA001-AC4F-418D-AE19-62706E023703}">
                                <ahyp:hlinkClr xmlns:ahyp="http://schemas.microsoft.com/office/drawing/2018/hyperlinkcolor" val="tx"/>
                              </a:ext>
                            </a:extLst>
                          </a:hlinkClick>
                        </a:rPr>
                        <a:t>Pg 380-383</a:t>
                      </a:r>
                      <a:endParaRPr lang="en-US" sz="1200" b="0" i="0" u="none" strike="noStrike" kern="1200" noProof="0">
                        <a:solidFill>
                          <a:srgbClr val="2B660F"/>
                        </a:solidFill>
                        <a:latin typeface="+mn-lt"/>
                        <a:ea typeface="+mn-ea"/>
                        <a:cs typeface="+mn-cs"/>
                        <a:hlinkClick r:id="rId7" action="ppaction://hlinksldjump">
                          <a:extLst>
                            <a:ext uri="{A12FA001-AC4F-418D-AE19-62706E023703}">
                              <ahyp:hlinkClr xmlns:ahyp="http://schemas.microsoft.com/office/drawing/2018/hyperlinkcolor" val="tx"/>
                            </a:ext>
                          </a:extLst>
                        </a:hlinkClick>
                      </a:endParaRPr>
                    </a:p>
                  </a:txBody>
                  <a:tcPr anchor="ctr">
                    <a:lnL w="63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ts val="1500"/>
                        </a:lnSpc>
                        <a:spcBef>
                          <a:spcPts val="0"/>
                        </a:spcBef>
                        <a:spcAft>
                          <a:spcPts val="0"/>
                        </a:spcAft>
                        <a:buClrTx/>
                        <a:buSzTx/>
                        <a:buFontTx/>
                        <a:buNone/>
                        <a:tabLst/>
                        <a:defRPr/>
                      </a:pPr>
                      <a:r>
                        <a:rPr lang="en-US" sz="1200" noProof="0">
                          <a:latin typeface="+mn-lt"/>
                        </a:rPr>
                        <a:t>Vizient</a:t>
                      </a:r>
                    </a:p>
                  </a:txBody>
                  <a:tcPr anchor="ctr">
                    <a:lnL w="190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kern="1200" noProof="0">
                          <a:solidFill>
                            <a:srgbClr val="2B660F"/>
                          </a:solidFill>
                          <a:latin typeface="+mn-lt"/>
                          <a:ea typeface="+mn-ea"/>
                          <a:cs typeface="+mn-cs"/>
                          <a:hlinkClick r:id="rId30" action="ppaction://hlinksldjump">
                            <a:extLst>
                              <a:ext uri="{A12FA001-AC4F-418D-AE19-62706E023703}">
                                <ahyp:hlinkClr xmlns:ahyp="http://schemas.microsoft.com/office/drawing/2018/hyperlinkcolor" val="tx"/>
                              </a:ext>
                            </a:extLst>
                          </a:hlinkClick>
                        </a:rPr>
                        <a:t>Pg 439-441</a:t>
                      </a:r>
                      <a:endParaRPr lang="en-US" sz="1200" b="0" i="0" u="none" strike="noStrike" kern="1200" noProof="0">
                        <a:solidFill>
                          <a:srgbClr val="2B660F"/>
                        </a:solidFill>
                        <a:latin typeface="+mn-lt"/>
                        <a:ea typeface="+mn-ea"/>
                        <a:cs typeface="+mn-cs"/>
                        <a:hlinkClick r:id="rId7" action="ppaction://hlinksldjump">
                          <a:extLst>
                            <a:ext uri="{A12FA001-AC4F-418D-AE19-62706E023703}">
                              <ahyp:hlinkClr xmlns:ahyp="http://schemas.microsoft.com/office/drawing/2018/hyperlinkcolor" val="tx"/>
                            </a:ext>
                          </a:extLst>
                        </a:hlinkClick>
                      </a:endParaRPr>
                    </a:p>
                  </a:txBody>
                  <a:tcPr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82866118"/>
                  </a:ext>
                </a:extLst>
              </a:tr>
              <a:tr h="287475">
                <a:tc>
                  <a:txBody>
                    <a:bodyPr/>
                    <a:lstStyle/>
                    <a:p>
                      <a:pPr lvl="0">
                        <a:buNone/>
                      </a:pPr>
                      <a:r>
                        <a:rPr lang="en-US" sz="1200" noProof="0" err="1">
                          <a:solidFill>
                            <a:sysClr val="windowText" lastClr="000000"/>
                          </a:solidFill>
                          <a:latin typeface="+mn-lt"/>
                          <a:cs typeface="Leelawadee"/>
                        </a:rPr>
                        <a:t>Mejier</a:t>
                      </a:r>
                      <a:endParaRPr lang="en-US" sz="1200">
                        <a:latin typeface="+mn-lt"/>
                      </a:endParaRPr>
                    </a:p>
                  </a:txBody>
                  <a:tcPr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kern="1200" noProof="0">
                          <a:solidFill>
                            <a:srgbClr val="2B660F"/>
                          </a:solidFill>
                          <a:latin typeface="+mn-lt"/>
                          <a:ea typeface="+mn-ea"/>
                          <a:cs typeface="+mn-cs"/>
                          <a:hlinkClick r:id="rId31" action="ppaction://hlinksldjump">
                            <a:extLst>
                              <a:ext uri="{A12FA001-AC4F-418D-AE19-62706E023703}">
                                <ahyp:hlinkClr xmlns:ahyp="http://schemas.microsoft.com/office/drawing/2018/hyperlinkcolor" val="tx"/>
                              </a:ext>
                            </a:extLst>
                          </a:hlinkClick>
                        </a:rPr>
                        <a:t>Pg 265-268</a:t>
                      </a:r>
                      <a:endParaRPr lang="en-US" sz="1200" b="0" i="0" u="none" strike="noStrike" kern="1200" noProof="0">
                        <a:solidFill>
                          <a:srgbClr val="2B660F"/>
                        </a:solidFill>
                        <a:latin typeface="+mn-lt"/>
                        <a:ea typeface="+mn-ea"/>
                        <a:cs typeface="+mn-cs"/>
                        <a:hlinkClick r:id="rId7" action="ppaction://hlinksldjump">
                          <a:extLst>
                            <a:ext uri="{A12FA001-AC4F-418D-AE19-62706E023703}">
                              <ahyp:hlinkClr xmlns:ahyp="http://schemas.microsoft.com/office/drawing/2018/hyperlinkcolor" val="tx"/>
                            </a:ext>
                          </a:extLst>
                        </a:hlinkClick>
                      </a:endParaRPr>
                    </a:p>
                  </a:txBody>
                  <a:tcPr anchor="ctr">
                    <a:lnL w="63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lvl="0">
                        <a:buNone/>
                      </a:pPr>
                      <a:r>
                        <a:rPr lang="en-US" sz="1200" noProof="0">
                          <a:solidFill>
                            <a:sysClr val="windowText" lastClr="000000"/>
                          </a:solidFill>
                          <a:latin typeface="+mn-lt"/>
                          <a:cs typeface="Leelawadee"/>
                        </a:rPr>
                        <a:t>Publix</a:t>
                      </a:r>
                      <a:endParaRPr lang="en-US" sz="1200" noProof="0">
                        <a:latin typeface="+mn-lt"/>
                      </a:endParaRPr>
                    </a:p>
                  </a:txBody>
                  <a:tcPr anchor="ctr">
                    <a:lnL w="190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kern="1200" noProof="0">
                          <a:solidFill>
                            <a:srgbClr val="2B660F"/>
                          </a:solidFill>
                          <a:latin typeface="+mn-lt"/>
                          <a:ea typeface="+mn-ea"/>
                          <a:cs typeface="+mn-cs"/>
                          <a:hlinkClick r:id="rId32" action="ppaction://hlinksldjump">
                            <a:extLst>
                              <a:ext uri="{A12FA001-AC4F-418D-AE19-62706E023703}">
                                <ahyp:hlinkClr xmlns:ahyp="http://schemas.microsoft.com/office/drawing/2018/hyperlinkcolor" val="tx"/>
                              </a:ext>
                            </a:extLst>
                          </a:hlinkClick>
                        </a:rPr>
                        <a:t>Pg 324-328</a:t>
                      </a:r>
                      <a:endParaRPr lang="en-US" sz="1200" b="0" i="0" u="none" strike="noStrike" kern="1200" noProof="0">
                        <a:solidFill>
                          <a:srgbClr val="2B660F"/>
                        </a:solidFill>
                        <a:latin typeface="+mn-lt"/>
                        <a:ea typeface="+mn-ea"/>
                        <a:cs typeface="+mn-cs"/>
                        <a:hlinkClick r:id="rId7" action="ppaction://hlinksldjump">
                          <a:extLst>
                            <a:ext uri="{A12FA001-AC4F-418D-AE19-62706E023703}">
                              <ahyp:hlinkClr xmlns:ahyp="http://schemas.microsoft.com/office/drawing/2018/hyperlinkcolor" val="tx"/>
                            </a:ext>
                          </a:extLst>
                        </a:hlinkClick>
                      </a:endParaRPr>
                    </a:p>
                  </a:txBody>
                  <a:tcPr anchor="ctr">
                    <a:lnL w="63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lvl="0">
                        <a:buNone/>
                      </a:pPr>
                      <a:r>
                        <a:rPr lang="en-US" sz="1200" noProof="0">
                          <a:latin typeface="+mn-lt"/>
                        </a:rPr>
                        <a:t>Strack Van Til</a:t>
                      </a:r>
                    </a:p>
                  </a:txBody>
                  <a:tcPr anchor="ctr">
                    <a:lnL w="190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kern="1200" noProof="0">
                          <a:solidFill>
                            <a:srgbClr val="2B660F"/>
                          </a:solidFill>
                          <a:latin typeface="+mn-lt"/>
                          <a:ea typeface="+mn-ea"/>
                          <a:cs typeface="+mn-cs"/>
                          <a:hlinkClick r:id="rId33" action="ppaction://hlinksldjump">
                            <a:extLst>
                              <a:ext uri="{A12FA001-AC4F-418D-AE19-62706E023703}">
                                <ahyp:hlinkClr xmlns:ahyp="http://schemas.microsoft.com/office/drawing/2018/hyperlinkcolor" val="tx"/>
                              </a:ext>
                            </a:extLst>
                          </a:hlinkClick>
                        </a:rPr>
                        <a:t>Pg 384-386</a:t>
                      </a:r>
                      <a:endParaRPr lang="en-US" sz="1200" b="0" i="0" u="none" strike="noStrike" kern="1200" noProof="0">
                        <a:solidFill>
                          <a:srgbClr val="2B660F"/>
                        </a:solidFill>
                        <a:latin typeface="+mn-lt"/>
                        <a:ea typeface="+mn-ea"/>
                        <a:cs typeface="+mn-cs"/>
                        <a:hlinkClick r:id="rId7" action="ppaction://hlinksldjump">
                          <a:extLst>
                            <a:ext uri="{A12FA001-AC4F-418D-AE19-62706E023703}">
                              <ahyp:hlinkClr xmlns:ahyp="http://schemas.microsoft.com/office/drawing/2018/hyperlinkcolor" val="tx"/>
                            </a:ext>
                          </a:extLst>
                        </a:hlinkClick>
                      </a:endParaRPr>
                    </a:p>
                  </a:txBody>
                  <a:tcPr anchor="ctr">
                    <a:lnL w="63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lvl="0" algn="l" rtl="0">
                        <a:lnSpc>
                          <a:spcPts val="1500"/>
                        </a:lnSpc>
                        <a:buNone/>
                      </a:pPr>
                      <a:r>
                        <a:rPr lang="en-US" sz="1200" kern="1200" noProof="0">
                          <a:solidFill>
                            <a:sysClr val="windowText" lastClr="000000"/>
                          </a:solidFill>
                          <a:latin typeface="+mn-lt"/>
                          <a:ea typeface="+mn-ea"/>
                          <a:cs typeface="Leelawadee"/>
                        </a:rPr>
                        <a:t>Wakefern</a:t>
                      </a:r>
                      <a:endParaRPr lang="en-US" sz="1200">
                        <a:latin typeface="+mn-lt"/>
                      </a:endParaRPr>
                    </a:p>
                  </a:txBody>
                  <a:tcPr anchor="ctr">
                    <a:lnL w="190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sng" strike="noStrike" kern="1200" noProof="0">
                          <a:solidFill>
                            <a:srgbClr val="2B660F"/>
                          </a:solidFill>
                          <a:latin typeface="+mn-lt"/>
                          <a:ea typeface="+mn-ea"/>
                          <a:cs typeface="+mn-cs"/>
                        </a:rPr>
                        <a:t>Pg </a:t>
                      </a:r>
                      <a:r>
                        <a:rPr lang="en-US" sz="1200" b="0" i="0" u="sng" strike="noStrike" kern="1200" noProof="0">
                          <a:solidFill>
                            <a:srgbClr val="2B660F"/>
                          </a:solidFill>
                          <a:latin typeface="+mn-lt"/>
                          <a:ea typeface="+mn-ea"/>
                          <a:cs typeface="+mn-cs"/>
                          <a:hlinkClick r:id="rId34" action="ppaction://hlinksldjump">
                            <a:extLst>
                              <a:ext uri="{A12FA001-AC4F-418D-AE19-62706E023703}">
                                <ahyp:hlinkClr xmlns:ahyp="http://schemas.microsoft.com/office/drawing/2018/hyperlinkcolor" val="tx"/>
                              </a:ext>
                            </a:extLst>
                          </a:hlinkClick>
                        </a:rPr>
                        <a:t>442-445</a:t>
                      </a:r>
                      <a:endParaRPr lang="en-US" sz="1200" b="0" i="0" u="sng" strike="noStrike" kern="1200" noProof="0">
                        <a:solidFill>
                          <a:srgbClr val="2B660F"/>
                        </a:solidFill>
                        <a:latin typeface="+mn-lt"/>
                        <a:ea typeface="+mn-ea"/>
                        <a:cs typeface="+mn-cs"/>
                        <a:hlinkClick r:id="rId7" action="ppaction://hlinksldjump">
                          <a:extLst>
                            <a:ext uri="{A12FA001-AC4F-418D-AE19-62706E023703}">
                              <ahyp:hlinkClr xmlns:ahyp="http://schemas.microsoft.com/office/drawing/2018/hyperlinkcolor" val="tx"/>
                            </a:ext>
                          </a:extLst>
                        </a:hlinkClick>
                      </a:endParaRPr>
                    </a:p>
                  </a:txBody>
                  <a:tcPr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367396081"/>
                  </a:ext>
                </a:extLst>
              </a:tr>
              <a:tr h="287475">
                <a:tc>
                  <a:txBody>
                    <a:bodyPr/>
                    <a:lstStyle/>
                    <a:p>
                      <a:pPr lvl="0">
                        <a:buNone/>
                      </a:pPr>
                      <a:r>
                        <a:rPr lang="en-US" sz="1200" noProof="0">
                          <a:solidFill>
                            <a:sysClr val="windowText" lastClr="000000"/>
                          </a:solidFill>
                          <a:latin typeface="+mn-lt"/>
                          <a:cs typeface="Leelawadee"/>
                        </a:rPr>
                        <a:t>Meritus Health</a:t>
                      </a:r>
                      <a:endParaRPr lang="en-US" sz="1200">
                        <a:latin typeface="+mn-lt"/>
                      </a:endParaRPr>
                    </a:p>
                  </a:txBody>
                  <a:tcPr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kern="1200" noProof="0">
                          <a:solidFill>
                            <a:srgbClr val="2B660F"/>
                          </a:solidFill>
                          <a:latin typeface="+mn-lt"/>
                          <a:ea typeface="+mn-ea"/>
                          <a:cs typeface="+mn-cs"/>
                          <a:hlinkClick r:id="rId35" action="ppaction://hlinksldjump">
                            <a:extLst>
                              <a:ext uri="{A12FA001-AC4F-418D-AE19-62706E023703}">
                                <ahyp:hlinkClr xmlns:ahyp="http://schemas.microsoft.com/office/drawing/2018/hyperlinkcolor" val="tx"/>
                              </a:ext>
                            </a:extLst>
                          </a:hlinkClick>
                        </a:rPr>
                        <a:t>Pg 269-271</a:t>
                      </a:r>
                      <a:endParaRPr lang="en-US" sz="1200" b="0" i="0" u="none" strike="noStrike" kern="1200" noProof="0">
                        <a:solidFill>
                          <a:srgbClr val="2B660F"/>
                        </a:solidFill>
                        <a:latin typeface="+mn-lt"/>
                        <a:ea typeface="+mn-ea"/>
                        <a:cs typeface="+mn-cs"/>
                        <a:hlinkClick r:id="rId7" action="ppaction://hlinksldjump">
                          <a:extLst>
                            <a:ext uri="{A12FA001-AC4F-418D-AE19-62706E023703}">
                              <ahyp:hlinkClr xmlns:ahyp="http://schemas.microsoft.com/office/drawing/2018/hyperlinkcolor" val="tx"/>
                            </a:ext>
                          </a:extLst>
                        </a:hlinkClick>
                      </a:endParaRPr>
                    </a:p>
                  </a:txBody>
                  <a:tcPr anchor="ctr">
                    <a:lnL w="63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lvl="0">
                        <a:buNone/>
                      </a:pPr>
                      <a:r>
                        <a:rPr lang="en-US" sz="1200" noProof="0">
                          <a:latin typeface="+mn-lt"/>
                        </a:rPr>
                        <a:t>RaceTrac</a:t>
                      </a:r>
                    </a:p>
                  </a:txBody>
                  <a:tcPr anchor="ctr">
                    <a:lnL w="190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kern="1200" noProof="0">
                          <a:solidFill>
                            <a:srgbClr val="2B660F"/>
                          </a:solidFill>
                          <a:latin typeface="+mn-lt"/>
                          <a:ea typeface="+mn-ea"/>
                          <a:cs typeface="+mn-cs"/>
                          <a:hlinkClick r:id="rId36" action="ppaction://hlinksldjump">
                            <a:extLst>
                              <a:ext uri="{A12FA001-AC4F-418D-AE19-62706E023703}">
                                <ahyp:hlinkClr xmlns:ahyp="http://schemas.microsoft.com/office/drawing/2018/hyperlinkcolor" val="tx"/>
                              </a:ext>
                            </a:extLst>
                          </a:hlinkClick>
                        </a:rPr>
                        <a:t>Pg 329-330</a:t>
                      </a:r>
                      <a:endParaRPr lang="en-US" sz="1200" b="0" i="0" u="none" strike="noStrike" kern="1200" noProof="0">
                        <a:solidFill>
                          <a:srgbClr val="2B660F"/>
                        </a:solidFill>
                        <a:latin typeface="+mn-lt"/>
                        <a:ea typeface="+mn-ea"/>
                        <a:cs typeface="+mn-cs"/>
                        <a:hlinkClick r:id="rId7" action="ppaction://hlinksldjump">
                          <a:extLst>
                            <a:ext uri="{A12FA001-AC4F-418D-AE19-62706E023703}">
                              <ahyp:hlinkClr xmlns:ahyp="http://schemas.microsoft.com/office/drawing/2018/hyperlinkcolor" val="tx"/>
                            </a:ext>
                          </a:extLst>
                        </a:hlinkClick>
                      </a:endParaRPr>
                    </a:p>
                  </a:txBody>
                  <a:tcPr anchor="ctr">
                    <a:lnL w="63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lvl="0" algn="l" rtl="0">
                        <a:buNone/>
                      </a:pPr>
                      <a:r>
                        <a:rPr lang="en-US" sz="1200" kern="1200" noProof="0">
                          <a:solidFill>
                            <a:sysClr val="windowText" lastClr="000000"/>
                          </a:solidFill>
                          <a:latin typeface="+mn-lt"/>
                          <a:ea typeface="+mn-ea"/>
                          <a:cs typeface="Leelawadee"/>
                        </a:rPr>
                        <a:t>Subway</a:t>
                      </a:r>
                      <a:endParaRPr lang="en-US" sz="1200">
                        <a:latin typeface="+mn-lt"/>
                      </a:endParaRPr>
                    </a:p>
                  </a:txBody>
                  <a:tcPr anchor="ctr">
                    <a:lnL w="190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kern="1200" noProof="0">
                          <a:solidFill>
                            <a:srgbClr val="2B660F"/>
                          </a:solidFill>
                          <a:latin typeface="+mn-lt"/>
                          <a:ea typeface="+mn-ea"/>
                          <a:cs typeface="+mn-cs"/>
                          <a:hlinkClick r:id="rId37" action="ppaction://hlinksldjump">
                            <a:extLst>
                              <a:ext uri="{A12FA001-AC4F-418D-AE19-62706E023703}">
                                <ahyp:hlinkClr xmlns:ahyp="http://schemas.microsoft.com/office/drawing/2018/hyperlinkcolor" val="tx"/>
                              </a:ext>
                            </a:extLst>
                          </a:hlinkClick>
                        </a:rPr>
                        <a:t>Pg 387-391</a:t>
                      </a:r>
                      <a:endParaRPr lang="en-US" sz="1200" b="0" i="0" u="none" strike="noStrike" kern="1200" noProof="0">
                        <a:solidFill>
                          <a:srgbClr val="2B660F"/>
                        </a:solidFill>
                        <a:latin typeface="+mn-lt"/>
                        <a:ea typeface="+mn-ea"/>
                        <a:cs typeface="+mn-cs"/>
                        <a:hlinkClick r:id="rId7" action="ppaction://hlinksldjump">
                          <a:extLst>
                            <a:ext uri="{A12FA001-AC4F-418D-AE19-62706E023703}">
                              <ahyp:hlinkClr xmlns:ahyp="http://schemas.microsoft.com/office/drawing/2018/hyperlinkcolor" val="tx"/>
                            </a:ext>
                          </a:extLst>
                        </a:hlinkClick>
                      </a:endParaRPr>
                    </a:p>
                  </a:txBody>
                  <a:tcPr anchor="ctr">
                    <a:lnL w="63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lvl="0" algn="l" rtl="0">
                        <a:lnSpc>
                          <a:spcPts val="1500"/>
                        </a:lnSpc>
                        <a:buNone/>
                      </a:pPr>
                      <a:r>
                        <a:rPr lang="en-US" sz="1200" kern="1200" noProof="0">
                          <a:solidFill>
                            <a:sysClr val="windowText" lastClr="000000"/>
                          </a:solidFill>
                          <a:latin typeface="+mn-lt"/>
                          <a:ea typeface="+mn-ea"/>
                          <a:cs typeface="Leelawadee"/>
                        </a:rPr>
                        <a:t>Walmart </a:t>
                      </a:r>
                      <a:endParaRPr lang="en-US" sz="1200">
                        <a:latin typeface="+mn-lt"/>
                      </a:endParaRPr>
                    </a:p>
                  </a:txBody>
                  <a:tcPr anchor="ctr">
                    <a:lnL w="190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kern="1200" noProof="0">
                          <a:solidFill>
                            <a:srgbClr val="2B660F"/>
                          </a:solidFill>
                          <a:latin typeface="+mn-lt"/>
                          <a:ea typeface="+mn-ea"/>
                          <a:cs typeface="+mn-cs"/>
                          <a:hlinkClick r:id="rId38" action="ppaction://hlinksldjump">
                            <a:extLst>
                              <a:ext uri="{A12FA001-AC4F-418D-AE19-62706E023703}">
                                <ahyp:hlinkClr xmlns:ahyp="http://schemas.microsoft.com/office/drawing/2018/hyperlinkcolor" val="tx"/>
                              </a:ext>
                            </a:extLst>
                          </a:hlinkClick>
                        </a:rPr>
                        <a:t>Pg 446-451</a:t>
                      </a:r>
                      <a:endParaRPr lang="en-US" sz="1200" b="0" i="0" u="none" strike="noStrike" kern="1200" noProof="0">
                        <a:solidFill>
                          <a:srgbClr val="2B660F"/>
                        </a:solidFill>
                        <a:latin typeface="+mn-lt"/>
                        <a:ea typeface="+mn-ea"/>
                        <a:cs typeface="+mn-cs"/>
                        <a:hlinkClick r:id="rId7" action="ppaction://hlinksldjump">
                          <a:extLst>
                            <a:ext uri="{A12FA001-AC4F-418D-AE19-62706E023703}">
                              <ahyp:hlinkClr xmlns:ahyp="http://schemas.microsoft.com/office/drawing/2018/hyperlinkcolor" val="tx"/>
                            </a:ext>
                          </a:extLst>
                        </a:hlinkClick>
                      </a:endParaRPr>
                    </a:p>
                  </a:txBody>
                  <a:tcPr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550354504"/>
                  </a:ext>
                </a:extLst>
              </a:tr>
              <a:tr h="4648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noProof="0">
                          <a:latin typeface="+mn-lt"/>
                        </a:rPr>
                        <a:t>Metro</a:t>
                      </a:r>
                      <a:endParaRPr lang="en-US" sz="1200">
                        <a:latin typeface="+mn-lt"/>
                      </a:endParaRPr>
                    </a:p>
                  </a:txBody>
                  <a:tcPr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kern="1200" noProof="0">
                          <a:solidFill>
                            <a:srgbClr val="2B660F"/>
                          </a:solidFill>
                          <a:latin typeface="+mn-lt"/>
                          <a:ea typeface="+mn-ea"/>
                          <a:cs typeface="+mn-cs"/>
                          <a:hlinkClick r:id="rId39" action="ppaction://hlinksldjump">
                            <a:extLst>
                              <a:ext uri="{A12FA001-AC4F-418D-AE19-62706E023703}">
                                <ahyp:hlinkClr xmlns:ahyp="http://schemas.microsoft.com/office/drawing/2018/hyperlinkcolor" val="tx"/>
                              </a:ext>
                            </a:extLst>
                          </a:hlinkClick>
                        </a:rPr>
                        <a:t>Pg 272-276</a:t>
                      </a:r>
                      <a:endParaRPr lang="en-US" sz="1200" b="0" i="0" u="none" strike="noStrike" kern="1200" noProof="0">
                        <a:solidFill>
                          <a:srgbClr val="2B660F"/>
                        </a:solidFill>
                        <a:latin typeface="+mn-lt"/>
                        <a:ea typeface="+mn-ea"/>
                        <a:cs typeface="+mn-cs"/>
                        <a:hlinkClick r:id="rId7" action="ppaction://hlinksldjump">
                          <a:extLst>
                            <a:ext uri="{A12FA001-AC4F-418D-AE19-62706E023703}">
                              <ahyp:hlinkClr xmlns:ahyp="http://schemas.microsoft.com/office/drawing/2018/hyperlinkcolor" val="tx"/>
                            </a:ext>
                          </a:extLst>
                        </a:hlinkClick>
                      </a:endParaRPr>
                    </a:p>
                  </a:txBody>
                  <a:tcPr anchor="ctr">
                    <a:lnL w="63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lvl="0">
                        <a:buNone/>
                      </a:pPr>
                      <a:r>
                        <a:rPr lang="en-US" sz="1200" noProof="0">
                          <a:latin typeface="+mn-lt"/>
                        </a:rPr>
                        <a:t>Raley’s</a:t>
                      </a:r>
                    </a:p>
                  </a:txBody>
                  <a:tcPr anchor="ctr">
                    <a:lnL w="190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kern="1200" noProof="0">
                          <a:solidFill>
                            <a:srgbClr val="2B660F"/>
                          </a:solidFill>
                          <a:latin typeface="+mn-lt"/>
                          <a:ea typeface="+mn-ea"/>
                          <a:cs typeface="+mn-cs"/>
                          <a:hlinkClick r:id="rId40" action="ppaction://hlinksldjump">
                            <a:extLst>
                              <a:ext uri="{A12FA001-AC4F-418D-AE19-62706E023703}">
                                <ahyp:hlinkClr xmlns:ahyp="http://schemas.microsoft.com/office/drawing/2018/hyperlinkcolor" val="tx"/>
                              </a:ext>
                            </a:extLst>
                          </a:hlinkClick>
                        </a:rPr>
                        <a:t>Pg 331-334</a:t>
                      </a:r>
                      <a:endParaRPr lang="en-US" sz="1200" b="0" i="0" u="none" strike="noStrike" kern="1200" noProof="0">
                        <a:solidFill>
                          <a:srgbClr val="2B660F"/>
                        </a:solidFill>
                        <a:latin typeface="+mn-lt"/>
                        <a:ea typeface="+mn-ea"/>
                        <a:cs typeface="+mn-cs"/>
                        <a:hlinkClick r:id="rId7" action="ppaction://hlinksldjump">
                          <a:extLst>
                            <a:ext uri="{A12FA001-AC4F-418D-AE19-62706E023703}">
                              <ahyp:hlinkClr xmlns:ahyp="http://schemas.microsoft.com/office/drawing/2018/hyperlinkcolor" val="tx"/>
                            </a:ext>
                          </a:extLst>
                        </a:hlinkClick>
                      </a:endParaRPr>
                    </a:p>
                  </a:txBody>
                  <a:tcPr anchor="ctr">
                    <a:lnL w="63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lvl="0" algn="l" rtl="0">
                        <a:buNone/>
                      </a:pPr>
                      <a:r>
                        <a:rPr lang="en-US" sz="1200" kern="1200" noProof="0">
                          <a:solidFill>
                            <a:sysClr val="windowText" lastClr="000000"/>
                          </a:solidFill>
                          <a:latin typeface="+mn-lt"/>
                          <a:ea typeface="+mn-ea"/>
                          <a:cs typeface="Leelawadee"/>
                        </a:rPr>
                        <a:t>Syracuse University </a:t>
                      </a:r>
                      <a:endParaRPr lang="en-US" sz="1200">
                        <a:latin typeface="+mn-lt"/>
                      </a:endParaRPr>
                    </a:p>
                  </a:txBody>
                  <a:tcPr anchor="ctr">
                    <a:lnL w="190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kern="1200" noProof="0">
                          <a:solidFill>
                            <a:srgbClr val="2B660F"/>
                          </a:solidFill>
                          <a:latin typeface="+mn-lt"/>
                          <a:ea typeface="+mn-ea"/>
                          <a:cs typeface="+mn-cs"/>
                          <a:hlinkClick r:id="rId41" action="ppaction://hlinksldjump">
                            <a:extLst>
                              <a:ext uri="{A12FA001-AC4F-418D-AE19-62706E023703}">
                                <ahyp:hlinkClr xmlns:ahyp="http://schemas.microsoft.com/office/drawing/2018/hyperlinkcolor" val="tx"/>
                              </a:ext>
                            </a:extLst>
                          </a:hlinkClick>
                        </a:rPr>
                        <a:t>Pg 392-394</a:t>
                      </a:r>
                      <a:endParaRPr lang="en-US" sz="1200" b="0" i="0" u="none" strike="noStrike" kern="1200" noProof="0">
                        <a:solidFill>
                          <a:srgbClr val="2B660F"/>
                        </a:solidFill>
                        <a:latin typeface="+mn-lt"/>
                        <a:ea typeface="+mn-ea"/>
                        <a:cs typeface="+mn-cs"/>
                        <a:hlinkClick r:id="rId7" action="ppaction://hlinksldjump">
                          <a:extLst>
                            <a:ext uri="{A12FA001-AC4F-418D-AE19-62706E023703}">
                              <ahyp:hlinkClr xmlns:ahyp="http://schemas.microsoft.com/office/drawing/2018/hyperlinkcolor" val="tx"/>
                            </a:ext>
                          </a:extLst>
                        </a:hlinkClick>
                      </a:endParaRPr>
                    </a:p>
                  </a:txBody>
                  <a:tcPr anchor="ctr">
                    <a:lnL w="63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lvl="0">
                        <a:buNone/>
                      </a:pPr>
                      <a:r>
                        <a:rPr lang="en-US" sz="1200" noProof="0">
                          <a:solidFill>
                            <a:sysClr val="windowText" lastClr="000000"/>
                          </a:solidFill>
                          <a:latin typeface="+mn-lt"/>
                          <a:cs typeface="Leelawadee"/>
                        </a:rPr>
                        <a:t>Wawa</a:t>
                      </a:r>
                      <a:endParaRPr lang="en-US" sz="1200">
                        <a:latin typeface="+mn-lt"/>
                      </a:endParaRPr>
                    </a:p>
                  </a:txBody>
                  <a:tcPr anchor="ctr">
                    <a:lnL w="190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kern="1200" noProof="0">
                          <a:solidFill>
                            <a:srgbClr val="2B660F"/>
                          </a:solidFill>
                          <a:latin typeface="+mn-lt"/>
                          <a:ea typeface="+mn-ea"/>
                          <a:cs typeface="+mn-cs"/>
                          <a:hlinkClick r:id="rId42" action="ppaction://hlinksldjump">
                            <a:extLst>
                              <a:ext uri="{A12FA001-AC4F-418D-AE19-62706E023703}">
                                <ahyp:hlinkClr xmlns:ahyp="http://schemas.microsoft.com/office/drawing/2018/hyperlinkcolor" val="tx"/>
                              </a:ext>
                            </a:extLst>
                          </a:hlinkClick>
                        </a:rPr>
                        <a:t>Pg 452-455</a:t>
                      </a:r>
                      <a:endParaRPr lang="en-US" sz="1200" b="0" i="0" u="none" strike="noStrike" kern="1200" noProof="0">
                        <a:solidFill>
                          <a:srgbClr val="2B660F"/>
                        </a:solidFill>
                        <a:latin typeface="+mn-lt"/>
                        <a:ea typeface="+mn-ea"/>
                        <a:cs typeface="+mn-cs"/>
                        <a:hlinkClick r:id="rId7" action="ppaction://hlinksldjump">
                          <a:extLst>
                            <a:ext uri="{A12FA001-AC4F-418D-AE19-62706E023703}">
                              <ahyp:hlinkClr xmlns:ahyp="http://schemas.microsoft.com/office/drawing/2018/hyperlinkcolor" val="tx"/>
                            </a:ext>
                          </a:extLst>
                        </a:hlinkClick>
                      </a:endParaRPr>
                    </a:p>
                  </a:txBody>
                  <a:tcPr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94220851"/>
                  </a:ext>
                </a:extLst>
              </a:tr>
              <a:tr h="2874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noProof="0">
                          <a:latin typeface="+mn-lt"/>
                        </a:rPr>
                        <a:t>MGM Resorts</a:t>
                      </a:r>
                      <a:endParaRPr lang="en-US" sz="1200">
                        <a:latin typeface="+mn-lt"/>
                      </a:endParaRPr>
                    </a:p>
                  </a:txBody>
                  <a:tcPr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kern="1200" noProof="0">
                          <a:solidFill>
                            <a:srgbClr val="2B660F"/>
                          </a:solidFill>
                          <a:latin typeface="+mn-lt"/>
                          <a:ea typeface="+mn-ea"/>
                          <a:cs typeface="+mn-cs"/>
                          <a:hlinkClick r:id="rId43" action="ppaction://hlinksldjump">
                            <a:extLst>
                              <a:ext uri="{A12FA001-AC4F-418D-AE19-62706E023703}">
                                <ahyp:hlinkClr xmlns:ahyp="http://schemas.microsoft.com/office/drawing/2018/hyperlinkcolor" val="tx"/>
                              </a:ext>
                            </a:extLst>
                          </a:hlinkClick>
                        </a:rPr>
                        <a:t>Pg 277-280</a:t>
                      </a:r>
                      <a:endParaRPr lang="en-US" sz="1200" b="0" i="0" u="none" strike="noStrike" kern="1200" noProof="0">
                        <a:solidFill>
                          <a:srgbClr val="2B660F"/>
                        </a:solidFill>
                        <a:latin typeface="+mn-lt"/>
                        <a:ea typeface="+mn-ea"/>
                        <a:cs typeface="+mn-cs"/>
                        <a:hlinkClick r:id="rId7" action="ppaction://hlinksldjump">
                          <a:extLst>
                            <a:ext uri="{A12FA001-AC4F-418D-AE19-62706E023703}">
                              <ahyp:hlinkClr xmlns:ahyp="http://schemas.microsoft.com/office/drawing/2018/hyperlinkcolor" val="tx"/>
                            </a:ext>
                          </a:extLst>
                        </a:hlinkClick>
                      </a:endParaRPr>
                    </a:p>
                  </a:txBody>
                  <a:tcPr anchor="ctr">
                    <a:lnL w="63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lvl="0">
                        <a:buNone/>
                      </a:pPr>
                      <a:r>
                        <a:rPr lang="en-US" sz="1200" noProof="0">
                          <a:solidFill>
                            <a:sysClr val="windowText" lastClr="000000"/>
                          </a:solidFill>
                          <a:latin typeface="+mn-lt"/>
                          <a:cs typeface="Leelawadee"/>
                        </a:rPr>
                        <a:t>Red Lobster</a:t>
                      </a:r>
                      <a:endParaRPr lang="en-US" sz="1200" noProof="0">
                        <a:latin typeface="+mn-lt"/>
                      </a:endParaRPr>
                    </a:p>
                  </a:txBody>
                  <a:tcPr anchor="ctr">
                    <a:lnL w="190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kern="1200" noProof="0">
                          <a:solidFill>
                            <a:srgbClr val="2B660F"/>
                          </a:solidFill>
                          <a:latin typeface="+mn-lt"/>
                          <a:ea typeface="+mn-ea"/>
                          <a:cs typeface="+mn-cs"/>
                          <a:hlinkClick r:id="rId44" action="ppaction://hlinksldjump">
                            <a:extLst>
                              <a:ext uri="{A12FA001-AC4F-418D-AE19-62706E023703}">
                                <ahyp:hlinkClr xmlns:ahyp="http://schemas.microsoft.com/office/drawing/2018/hyperlinkcolor" val="tx"/>
                              </a:ext>
                            </a:extLst>
                          </a:hlinkClick>
                        </a:rPr>
                        <a:t>Pg 335-338</a:t>
                      </a:r>
                      <a:endParaRPr lang="en-US" sz="1200" b="0" i="0" u="none" strike="noStrike" kern="1200" noProof="0">
                        <a:solidFill>
                          <a:srgbClr val="2B660F"/>
                        </a:solidFill>
                        <a:latin typeface="+mn-lt"/>
                        <a:ea typeface="+mn-ea"/>
                        <a:cs typeface="+mn-cs"/>
                        <a:hlinkClick r:id="rId7" action="ppaction://hlinksldjump">
                          <a:extLst>
                            <a:ext uri="{A12FA001-AC4F-418D-AE19-62706E023703}">
                              <ahyp:hlinkClr xmlns:ahyp="http://schemas.microsoft.com/office/drawing/2018/hyperlinkcolor" val="tx"/>
                            </a:ext>
                          </a:extLst>
                        </a:hlinkClick>
                      </a:endParaRPr>
                    </a:p>
                  </a:txBody>
                  <a:tcPr anchor="ctr">
                    <a:lnL w="63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lvl="0" algn="l" rtl="0">
                        <a:buNone/>
                      </a:pPr>
                      <a:r>
                        <a:rPr lang="en-US" sz="1200" kern="1200" noProof="0">
                          <a:solidFill>
                            <a:sysClr val="windowText" lastClr="000000"/>
                          </a:solidFill>
                          <a:latin typeface="+mn-lt"/>
                          <a:ea typeface="+mn-ea"/>
                          <a:cs typeface="Leelawadee"/>
                        </a:rPr>
                        <a:t>Sysco</a:t>
                      </a:r>
                      <a:endParaRPr lang="en-US" sz="1200">
                        <a:latin typeface="+mn-lt"/>
                      </a:endParaRPr>
                    </a:p>
                  </a:txBody>
                  <a:tcPr anchor="ctr">
                    <a:lnL w="190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kern="1200" noProof="0">
                          <a:solidFill>
                            <a:srgbClr val="2B660F"/>
                          </a:solidFill>
                          <a:latin typeface="+mn-lt"/>
                          <a:ea typeface="+mn-ea"/>
                          <a:cs typeface="+mn-cs"/>
                          <a:hlinkClick r:id="rId45" action="ppaction://hlinksldjump">
                            <a:extLst>
                              <a:ext uri="{A12FA001-AC4F-418D-AE19-62706E023703}">
                                <ahyp:hlinkClr xmlns:ahyp="http://schemas.microsoft.com/office/drawing/2018/hyperlinkcolor" val="tx"/>
                              </a:ext>
                            </a:extLst>
                          </a:hlinkClick>
                        </a:rPr>
                        <a:t>Pg 395-400</a:t>
                      </a:r>
                      <a:endParaRPr lang="en-US" sz="1200" b="0" i="0" u="none" strike="noStrike" kern="1200" noProof="0">
                        <a:solidFill>
                          <a:srgbClr val="2B660F"/>
                        </a:solidFill>
                        <a:latin typeface="+mn-lt"/>
                        <a:ea typeface="+mn-ea"/>
                        <a:cs typeface="+mn-cs"/>
                        <a:hlinkClick r:id="rId7" action="ppaction://hlinksldjump">
                          <a:extLst>
                            <a:ext uri="{A12FA001-AC4F-418D-AE19-62706E023703}">
                              <ahyp:hlinkClr xmlns:ahyp="http://schemas.microsoft.com/office/drawing/2018/hyperlinkcolor" val="tx"/>
                            </a:ext>
                          </a:extLst>
                        </a:hlinkClick>
                      </a:endParaRPr>
                    </a:p>
                  </a:txBody>
                  <a:tcPr anchor="ctr">
                    <a:lnL w="63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ts val="1500"/>
                        </a:lnSpc>
                        <a:spcBef>
                          <a:spcPts val="0"/>
                        </a:spcBef>
                        <a:spcAft>
                          <a:spcPts val="0"/>
                        </a:spcAft>
                        <a:buClrTx/>
                        <a:buSzTx/>
                        <a:buFontTx/>
                        <a:buNone/>
                        <a:tabLst/>
                        <a:defRPr/>
                      </a:pPr>
                      <a:r>
                        <a:rPr lang="en-US" sz="1200" noProof="0">
                          <a:latin typeface="+mn-lt"/>
                        </a:rPr>
                        <a:t>Wegmans</a:t>
                      </a:r>
                    </a:p>
                  </a:txBody>
                  <a:tcPr anchor="ctr">
                    <a:lnL w="190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kern="1200" noProof="0">
                          <a:solidFill>
                            <a:srgbClr val="2B660F"/>
                          </a:solidFill>
                          <a:latin typeface="+mn-lt"/>
                          <a:ea typeface="+mn-ea"/>
                          <a:cs typeface="+mn-cs"/>
                          <a:hlinkClick r:id="rId46" action="ppaction://hlinksldjump">
                            <a:extLst>
                              <a:ext uri="{A12FA001-AC4F-418D-AE19-62706E023703}">
                                <ahyp:hlinkClr xmlns:ahyp="http://schemas.microsoft.com/office/drawing/2018/hyperlinkcolor" val="tx"/>
                              </a:ext>
                            </a:extLst>
                          </a:hlinkClick>
                        </a:rPr>
                        <a:t>Pg 456-457</a:t>
                      </a:r>
                      <a:endParaRPr lang="en-US" sz="1200" b="0" i="0" u="none" strike="noStrike" kern="1200" noProof="0">
                        <a:solidFill>
                          <a:srgbClr val="2B660F"/>
                        </a:solidFill>
                        <a:latin typeface="+mn-lt"/>
                        <a:ea typeface="+mn-ea"/>
                        <a:cs typeface="+mn-cs"/>
                        <a:hlinkClick r:id="rId7" action="ppaction://hlinksldjump">
                          <a:extLst>
                            <a:ext uri="{A12FA001-AC4F-418D-AE19-62706E023703}">
                              <ahyp:hlinkClr xmlns:ahyp="http://schemas.microsoft.com/office/drawing/2018/hyperlinkcolor" val="tx"/>
                            </a:ext>
                          </a:extLst>
                        </a:hlinkClick>
                      </a:endParaRPr>
                    </a:p>
                  </a:txBody>
                  <a:tcPr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825806596"/>
                  </a:ext>
                </a:extLst>
              </a:tr>
              <a:tr h="287475">
                <a:tc>
                  <a:txBody>
                    <a:bodyPr/>
                    <a:lstStyle/>
                    <a:p>
                      <a:pPr lvl="0">
                        <a:buNone/>
                      </a:pPr>
                      <a:r>
                        <a:rPr lang="en-US" sz="1200" noProof="0">
                          <a:latin typeface="+mn-lt"/>
                        </a:rPr>
                        <a:t>Northeast Grocers</a:t>
                      </a:r>
                    </a:p>
                  </a:txBody>
                  <a:tcPr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kern="1200" noProof="0">
                          <a:solidFill>
                            <a:srgbClr val="2B660F"/>
                          </a:solidFill>
                          <a:latin typeface="+mn-lt"/>
                          <a:ea typeface="+mn-ea"/>
                          <a:cs typeface="+mn-cs"/>
                          <a:hlinkClick r:id="rId47" action="ppaction://hlinksldjump">
                            <a:extLst>
                              <a:ext uri="{A12FA001-AC4F-418D-AE19-62706E023703}">
                                <ahyp:hlinkClr xmlns:ahyp="http://schemas.microsoft.com/office/drawing/2018/hyperlinkcolor" val="tx"/>
                              </a:ext>
                            </a:extLst>
                          </a:hlinkClick>
                        </a:rPr>
                        <a:t>Pg 281-282</a:t>
                      </a:r>
                      <a:endParaRPr lang="en-US" sz="1200" b="0" i="0" u="none" strike="noStrike" kern="1200" noProof="0">
                        <a:solidFill>
                          <a:srgbClr val="2B660F"/>
                        </a:solidFill>
                        <a:latin typeface="+mn-lt"/>
                        <a:ea typeface="+mn-ea"/>
                        <a:cs typeface="+mn-cs"/>
                        <a:hlinkClick r:id="rId7" action="ppaction://hlinksldjump">
                          <a:extLst>
                            <a:ext uri="{A12FA001-AC4F-418D-AE19-62706E023703}">
                              <ahyp:hlinkClr xmlns:ahyp="http://schemas.microsoft.com/office/drawing/2018/hyperlinkcolor" val="tx"/>
                            </a:ext>
                          </a:extLst>
                        </a:hlinkClick>
                      </a:endParaRPr>
                    </a:p>
                  </a:txBody>
                  <a:tcPr anchor="ctr">
                    <a:lnL w="63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lvl="0">
                        <a:buNone/>
                      </a:pPr>
                      <a:r>
                        <a:rPr lang="en-US" sz="1200" noProof="0">
                          <a:solidFill>
                            <a:sysClr val="windowText" lastClr="000000"/>
                          </a:solidFill>
                          <a:latin typeface="+mn-lt"/>
                          <a:cs typeface="Leelawadee"/>
                        </a:rPr>
                        <a:t>Regal Cinemas</a:t>
                      </a:r>
                      <a:endParaRPr lang="en-US" sz="1200">
                        <a:latin typeface="+mn-lt"/>
                      </a:endParaRPr>
                    </a:p>
                  </a:txBody>
                  <a:tcPr anchor="ctr">
                    <a:lnL w="190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kern="1200" noProof="0">
                          <a:solidFill>
                            <a:srgbClr val="2B660F"/>
                          </a:solidFill>
                          <a:latin typeface="+mn-lt"/>
                          <a:ea typeface="+mn-ea"/>
                          <a:cs typeface="+mn-cs"/>
                          <a:hlinkClick r:id="rId48" action="ppaction://hlinksldjump">
                            <a:extLst>
                              <a:ext uri="{A12FA001-AC4F-418D-AE19-62706E023703}">
                                <ahyp:hlinkClr xmlns:ahyp="http://schemas.microsoft.com/office/drawing/2018/hyperlinkcolor" val="tx"/>
                              </a:ext>
                            </a:extLst>
                          </a:hlinkClick>
                        </a:rPr>
                        <a:t>Pg 339-341</a:t>
                      </a:r>
                      <a:endParaRPr lang="en-US" sz="1200" b="0" i="0" u="none" strike="noStrike" kern="1200" noProof="0">
                        <a:solidFill>
                          <a:srgbClr val="2B660F"/>
                        </a:solidFill>
                        <a:latin typeface="+mn-lt"/>
                        <a:ea typeface="+mn-ea"/>
                        <a:cs typeface="+mn-cs"/>
                        <a:hlinkClick r:id="rId7" action="ppaction://hlinksldjump">
                          <a:extLst>
                            <a:ext uri="{A12FA001-AC4F-418D-AE19-62706E023703}">
                              <ahyp:hlinkClr xmlns:ahyp="http://schemas.microsoft.com/office/drawing/2018/hyperlinkcolor" val="tx"/>
                            </a:ext>
                          </a:extLst>
                        </a:hlinkClick>
                      </a:endParaRPr>
                    </a:p>
                  </a:txBody>
                  <a:tcPr anchor="ctr">
                    <a:lnL w="63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lvl="0" algn="l" rtl="0">
                        <a:buNone/>
                      </a:pPr>
                      <a:r>
                        <a:rPr lang="en-US" sz="1200" kern="1200" noProof="0">
                          <a:solidFill>
                            <a:sysClr val="windowText" lastClr="000000"/>
                          </a:solidFill>
                          <a:latin typeface="+mn-lt"/>
                          <a:ea typeface="+mn-ea"/>
                          <a:cs typeface="Leelawadee"/>
                        </a:rPr>
                        <a:t>Target</a:t>
                      </a:r>
                      <a:endParaRPr lang="en-US" sz="1200">
                        <a:latin typeface="+mn-lt"/>
                      </a:endParaRPr>
                    </a:p>
                  </a:txBody>
                  <a:tcPr anchor="ctr">
                    <a:lnL w="190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kern="1200" noProof="0">
                          <a:solidFill>
                            <a:srgbClr val="2B660F"/>
                          </a:solidFill>
                          <a:latin typeface="+mn-lt"/>
                          <a:ea typeface="+mn-ea"/>
                          <a:cs typeface="+mn-cs"/>
                          <a:hlinkClick r:id="rId49" action="ppaction://hlinksldjump">
                            <a:extLst>
                              <a:ext uri="{A12FA001-AC4F-418D-AE19-62706E023703}">
                                <ahyp:hlinkClr xmlns:ahyp="http://schemas.microsoft.com/office/drawing/2018/hyperlinkcolor" val="tx"/>
                              </a:ext>
                            </a:extLst>
                          </a:hlinkClick>
                        </a:rPr>
                        <a:t>Pg 401-403</a:t>
                      </a:r>
                      <a:endParaRPr lang="en-US" sz="1200" b="0" i="0" u="none" strike="noStrike" kern="1200" noProof="0">
                        <a:solidFill>
                          <a:srgbClr val="2B660F"/>
                        </a:solidFill>
                        <a:latin typeface="+mn-lt"/>
                        <a:ea typeface="+mn-ea"/>
                        <a:cs typeface="+mn-cs"/>
                        <a:hlinkClick r:id="rId7" action="ppaction://hlinksldjump">
                          <a:extLst>
                            <a:ext uri="{A12FA001-AC4F-418D-AE19-62706E023703}">
                              <ahyp:hlinkClr xmlns:ahyp="http://schemas.microsoft.com/office/drawing/2018/hyperlinkcolor" val="tx"/>
                            </a:ext>
                          </a:extLst>
                        </a:hlinkClick>
                      </a:endParaRPr>
                    </a:p>
                  </a:txBody>
                  <a:tcPr anchor="ctr">
                    <a:lnL w="63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lvl="0">
                        <a:buNone/>
                      </a:pPr>
                      <a:r>
                        <a:rPr lang="en-US" sz="1200" noProof="0">
                          <a:solidFill>
                            <a:sysClr val="windowText" lastClr="000000"/>
                          </a:solidFill>
                          <a:latin typeface="+mn-lt"/>
                          <a:cs typeface="Leelawadee"/>
                        </a:rPr>
                        <a:t>Weis</a:t>
                      </a:r>
                      <a:endParaRPr lang="en-US" sz="1200">
                        <a:latin typeface="+mn-lt"/>
                      </a:endParaRPr>
                    </a:p>
                  </a:txBody>
                  <a:tcPr anchor="ctr">
                    <a:lnL w="190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kern="1200" noProof="0">
                          <a:solidFill>
                            <a:srgbClr val="2B660F"/>
                          </a:solidFill>
                          <a:latin typeface="+mn-lt"/>
                          <a:ea typeface="+mn-ea"/>
                          <a:cs typeface="+mn-cs"/>
                          <a:hlinkClick r:id="rId50" action="ppaction://hlinksldjump">
                            <a:extLst>
                              <a:ext uri="{A12FA001-AC4F-418D-AE19-62706E023703}">
                                <ahyp:hlinkClr xmlns:ahyp="http://schemas.microsoft.com/office/drawing/2018/hyperlinkcolor" val="tx"/>
                              </a:ext>
                            </a:extLst>
                          </a:hlinkClick>
                        </a:rPr>
                        <a:t>Pg 458-459</a:t>
                      </a:r>
                      <a:endParaRPr lang="en-US" sz="1200" b="0" i="0" u="none" strike="noStrike" kern="1200" noProof="0">
                        <a:solidFill>
                          <a:srgbClr val="2B660F"/>
                        </a:solidFill>
                        <a:latin typeface="+mn-lt"/>
                        <a:ea typeface="+mn-ea"/>
                        <a:cs typeface="+mn-cs"/>
                        <a:hlinkClick r:id="rId7" action="ppaction://hlinksldjump">
                          <a:extLst>
                            <a:ext uri="{A12FA001-AC4F-418D-AE19-62706E023703}">
                              <ahyp:hlinkClr xmlns:ahyp="http://schemas.microsoft.com/office/drawing/2018/hyperlinkcolor" val="tx"/>
                            </a:ext>
                          </a:extLst>
                        </a:hlinkClick>
                      </a:endParaRPr>
                    </a:p>
                  </a:txBody>
                  <a:tcPr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285531443"/>
                  </a:ext>
                </a:extLst>
              </a:tr>
              <a:tr h="4648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Northwestern University</a:t>
                      </a:r>
                    </a:p>
                  </a:txBody>
                  <a:tcPr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kern="1200" noProof="0">
                          <a:solidFill>
                            <a:srgbClr val="2B660F"/>
                          </a:solidFill>
                          <a:latin typeface="+mn-lt"/>
                          <a:ea typeface="+mn-ea"/>
                          <a:cs typeface="+mn-cs"/>
                          <a:hlinkClick r:id="rId51" action="ppaction://hlinksldjump">
                            <a:extLst>
                              <a:ext uri="{A12FA001-AC4F-418D-AE19-62706E023703}">
                                <ahyp:hlinkClr xmlns:ahyp="http://schemas.microsoft.com/office/drawing/2018/hyperlinkcolor" val="tx"/>
                              </a:ext>
                            </a:extLst>
                          </a:hlinkClick>
                        </a:rPr>
                        <a:t>Pg 283-286</a:t>
                      </a:r>
                      <a:endParaRPr lang="en-US" sz="1200" b="0" i="0" u="none" strike="noStrike" kern="1200" noProof="0">
                        <a:solidFill>
                          <a:srgbClr val="2B660F"/>
                        </a:solidFill>
                        <a:latin typeface="+mn-lt"/>
                        <a:ea typeface="+mn-ea"/>
                        <a:cs typeface="+mn-cs"/>
                        <a:hlinkClick r:id="rId7" action="ppaction://hlinksldjump">
                          <a:extLst>
                            <a:ext uri="{A12FA001-AC4F-418D-AE19-62706E023703}">
                              <ahyp:hlinkClr xmlns:ahyp="http://schemas.microsoft.com/office/drawing/2018/hyperlinkcolor" val="tx"/>
                            </a:ext>
                          </a:extLst>
                        </a:hlinkClick>
                      </a:endParaRPr>
                    </a:p>
                  </a:txBody>
                  <a:tcPr anchor="ctr">
                    <a:lnL w="63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lvl="0">
                        <a:buNone/>
                      </a:pPr>
                      <a:r>
                        <a:rPr lang="en-US" sz="1200" noProof="0">
                          <a:latin typeface="+mn-lt"/>
                        </a:rPr>
                        <a:t>Sam's Club</a:t>
                      </a:r>
                      <a:endParaRPr lang="en-US" sz="1200">
                        <a:latin typeface="+mn-lt"/>
                      </a:endParaRPr>
                    </a:p>
                  </a:txBody>
                  <a:tcPr anchor="ctr">
                    <a:lnL w="190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kern="1200" noProof="0">
                          <a:solidFill>
                            <a:srgbClr val="2B660F"/>
                          </a:solidFill>
                          <a:latin typeface="+mn-lt"/>
                          <a:ea typeface="+mn-ea"/>
                          <a:cs typeface="+mn-cs"/>
                          <a:hlinkClick r:id="rId52" action="ppaction://hlinksldjump">
                            <a:extLst>
                              <a:ext uri="{A12FA001-AC4F-418D-AE19-62706E023703}">
                                <ahyp:hlinkClr xmlns:ahyp="http://schemas.microsoft.com/office/drawing/2018/hyperlinkcolor" val="tx"/>
                              </a:ext>
                            </a:extLst>
                          </a:hlinkClick>
                        </a:rPr>
                        <a:t>Pg 342-346</a:t>
                      </a:r>
                      <a:endParaRPr lang="en-US" sz="1200" b="0" i="0" u="none" strike="noStrike" kern="1200" noProof="0">
                        <a:solidFill>
                          <a:srgbClr val="2B660F"/>
                        </a:solidFill>
                        <a:latin typeface="+mn-lt"/>
                        <a:ea typeface="+mn-ea"/>
                        <a:cs typeface="+mn-cs"/>
                        <a:hlinkClick r:id="rId7" action="ppaction://hlinksldjump">
                          <a:extLst>
                            <a:ext uri="{A12FA001-AC4F-418D-AE19-62706E023703}">
                              <ahyp:hlinkClr xmlns:ahyp="http://schemas.microsoft.com/office/drawing/2018/hyperlinkcolor" val="tx"/>
                            </a:ext>
                          </a:extLst>
                        </a:hlinkClick>
                      </a:endParaRPr>
                    </a:p>
                  </a:txBody>
                  <a:tcPr anchor="ctr">
                    <a:lnL w="63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lvl="0">
                        <a:buNone/>
                      </a:pPr>
                      <a:r>
                        <a:rPr lang="en-US" sz="1200" noProof="0">
                          <a:latin typeface="+mn-lt"/>
                        </a:rPr>
                        <a:t>The Save Mart Companies</a:t>
                      </a:r>
                    </a:p>
                  </a:txBody>
                  <a:tcPr anchor="ctr">
                    <a:lnL w="190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kern="1200" noProof="0">
                          <a:solidFill>
                            <a:srgbClr val="2B660F"/>
                          </a:solidFill>
                          <a:latin typeface="+mn-lt"/>
                          <a:ea typeface="+mn-ea"/>
                          <a:cs typeface="+mn-cs"/>
                          <a:hlinkClick r:id="rId53" action="ppaction://hlinksldjump">
                            <a:extLst>
                              <a:ext uri="{A12FA001-AC4F-418D-AE19-62706E023703}">
                                <ahyp:hlinkClr xmlns:ahyp="http://schemas.microsoft.com/office/drawing/2018/hyperlinkcolor" val="tx"/>
                              </a:ext>
                            </a:extLst>
                          </a:hlinkClick>
                        </a:rPr>
                        <a:t>Pg 406-407</a:t>
                      </a:r>
                      <a:endParaRPr lang="en-US" sz="1200" b="0" i="0" u="none" strike="noStrike" kern="1200" noProof="0">
                        <a:solidFill>
                          <a:srgbClr val="2B660F"/>
                        </a:solidFill>
                        <a:latin typeface="+mn-lt"/>
                        <a:ea typeface="+mn-ea"/>
                        <a:cs typeface="+mn-cs"/>
                        <a:hlinkClick r:id="rId7" action="ppaction://hlinksldjump">
                          <a:extLst>
                            <a:ext uri="{A12FA001-AC4F-418D-AE19-62706E023703}">
                              <ahyp:hlinkClr xmlns:ahyp="http://schemas.microsoft.com/office/drawing/2018/hyperlinkcolor" val="tx"/>
                            </a:ext>
                          </a:extLst>
                        </a:hlinkClick>
                      </a:endParaRPr>
                    </a:p>
                  </a:txBody>
                  <a:tcPr anchor="ctr">
                    <a:lnL w="63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ts val="1500"/>
                        </a:lnSpc>
                        <a:spcBef>
                          <a:spcPts val="0"/>
                        </a:spcBef>
                        <a:spcAft>
                          <a:spcPts val="0"/>
                        </a:spcAft>
                        <a:buClrTx/>
                        <a:buSzTx/>
                        <a:buFontTx/>
                        <a:buNone/>
                        <a:tabLst/>
                        <a:defRPr/>
                      </a:pPr>
                      <a:r>
                        <a:rPr lang="en-US" sz="1200" kern="1200" noProof="0">
                          <a:solidFill>
                            <a:sysClr val="windowText" lastClr="000000"/>
                          </a:solidFill>
                          <a:latin typeface="+mn-lt"/>
                          <a:ea typeface="+mn-ea"/>
                          <a:cs typeface="Leelawadee bold" panose="020B0802040204020203"/>
                        </a:rPr>
                        <a:t>WHSmith</a:t>
                      </a:r>
                      <a:endParaRPr lang="en-US" sz="1200" noProof="0">
                        <a:latin typeface="+mn-lt"/>
                        <a:cs typeface="Leelawadee bold" panose="020B0802040204020203"/>
                      </a:endParaRPr>
                    </a:p>
                  </a:txBody>
                  <a:tcPr anchor="ctr">
                    <a:lnL w="190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kern="1200" noProof="0">
                          <a:solidFill>
                            <a:srgbClr val="2B660F"/>
                          </a:solidFill>
                          <a:latin typeface="+mn-lt"/>
                          <a:ea typeface="+mn-ea"/>
                          <a:cs typeface="+mn-cs"/>
                          <a:hlinkClick r:id="rId54" action="ppaction://hlinksldjump">
                            <a:extLst>
                              <a:ext uri="{A12FA001-AC4F-418D-AE19-62706E023703}">
                                <ahyp:hlinkClr xmlns:ahyp="http://schemas.microsoft.com/office/drawing/2018/hyperlinkcolor" val="tx"/>
                              </a:ext>
                            </a:extLst>
                          </a:hlinkClick>
                        </a:rPr>
                        <a:t>Pg 460-463</a:t>
                      </a:r>
                      <a:endParaRPr lang="en-US" sz="1200" b="0" i="0" u="none" strike="noStrike" kern="1200" noProof="0">
                        <a:solidFill>
                          <a:srgbClr val="2B660F"/>
                        </a:solidFill>
                        <a:latin typeface="+mn-lt"/>
                        <a:ea typeface="+mn-ea"/>
                        <a:cs typeface="+mn-cs"/>
                        <a:hlinkClick r:id="rId7" action="ppaction://hlinksldjump">
                          <a:extLst>
                            <a:ext uri="{A12FA001-AC4F-418D-AE19-62706E023703}">
                              <ahyp:hlinkClr xmlns:ahyp="http://schemas.microsoft.com/office/drawing/2018/hyperlinkcolor" val="tx"/>
                            </a:ext>
                          </a:extLst>
                        </a:hlinkClick>
                      </a:endParaRPr>
                    </a:p>
                  </a:txBody>
                  <a:tcPr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992397977"/>
                  </a:ext>
                </a:extLst>
              </a:tr>
              <a:tr h="4711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Oklahoma State University</a:t>
                      </a:r>
                    </a:p>
                  </a:txBody>
                  <a:tcPr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kern="1200" noProof="0">
                          <a:solidFill>
                            <a:srgbClr val="2B660F"/>
                          </a:solidFill>
                          <a:latin typeface="+mn-lt"/>
                          <a:ea typeface="+mn-ea"/>
                          <a:cs typeface="+mn-cs"/>
                          <a:hlinkClick r:id="rId55" action="ppaction://hlinksldjump">
                            <a:extLst>
                              <a:ext uri="{A12FA001-AC4F-418D-AE19-62706E023703}">
                                <ahyp:hlinkClr xmlns:ahyp="http://schemas.microsoft.com/office/drawing/2018/hyperlinkcolor" val="tx"/>
                              </a:ext>
                            </a:extLst>
                          </a:hlinkClick>
                        </a:rPr>
                        <a:t>Pg 287-290</a:t>
                      </a:r>
                      <a:endParaRPr lang="en-US" sz="1200" b="0" i="0" u="none" strike="noStrike" kern="1200" noProof="0">
                        <a:solidFill>
                          <a:srgbClr val="2B660F"/>
                        </a:solidFill>
                        <a:latin typeface="+mn-lt"/>
                        <a:ea typeface="+mn-ea"/>
                        <a:cs typeface="+mn-cs"/>
                        <a:hlinkClick r:id="rId7" action="ppaction://hlinksldjump">
                          <a:extLst>
                            <a:ext uri="{A12FA001-AC4F-418D-AE19-62706E023703}">
                              <ahyp:hlinkClr xmlns:ahyp="http://schemas.microsoft.com/office/drawing/2018/hyperlinkcolor" val="tx"/>
                            </a:ext>
                          </a:extLst>
                        </a:hlinkClick>
                      </a:endParaRPr>
                    </a:p>
                  </a:txBody>
                  <a:tcPr anchor="ctr">
                    <a:lnL w="63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lvl="0">
                        <a:buNone/>
                      </a:pPr>
                      <a:r>
                        <a:rPr lang="en-US" sz="1200" noProof="0">
                          <a:latin typeface="+mn-lt"/>
                        </a:rPr>
                        <a:t>Schnucks</a:t>
                      </a:r>
                    </a:p>
                  </a:txBody>
                  <a:tcPr anchor="ctr">
                    <a:lnL w="190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kern="1200" noProof="0">
                          <a:solidFill>
                            <a:srgbClr val="2B660F"/>
                          </a:solidFill>
                          <a:latin typeface="+mn-lt"/>
                          <a:ea typeface="+mn-ea"/>
                          <a:cs typeface="+mn-cs"/>
                          <a:hlinkClick r:id="rId56" action="ppaction://hlinksldjump">
                            <a:extLst>
                              <a:ext uri="{A12FA001-AC4F-418D-AE19-62706E023703}">
                                <ahyp:hlinkClr xmlns:ahyp="http://schemas.microsoft.com/office/drawing/2018/hyperlinkcolor" val="tx"/>
                              </a:ext>
                            </a:extLst>
                          </a:hlinkClick>
                        </a:rPr>
                        <a:t>Pg 347-349</a:t>
                      </a:r>
                      <a:endParaRPr lang="en-US" sz="1200" b="0" i="0" u="none" strike="noStrike" kern="1200" noProof="0">
                        <a:solidFill>
                          <a:srgbClr val="2B660F"/>
                        </a:solidFill>
                        <a:latin typeface="+mn-lt"/>
                        <a:ea typeface="+mn-ea"/>
                        <a:cs typeface="+mn-cs"/>
                        <a:hlinkClick r:id="rId7" action="ppaction://hlinksldjump">
                          <a:extLst>
                            <a:ext uri="{A12FA001-AC4F-418D-AE19-62706E023703}">
                              <ahyp:hlinkClr xmlns:ahyp="http://schemas.microsoft.com/office/drawing/2018/hyperlinkcolor" val="tx"/>
                            </a:ext>
                          </a:extLst>
                        </a:hlinkClick>
                      </a:endParaRPr>
                    </a:p>
                  </a:txBody>
                  <a:tcPr anchor="ctr">
                    <a:lnL w="63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ts val="1500"/>
                        </a:lnSpc>
                        <a:spcBef>
                          <a:spcPts val="0"/>
                        </a:spcBef>
                        <a:spcAft>
                          <a:spcPts val="0"/>
                        </a:spcAft>
                        <a:buClrTx/>
                        <a:buSzTx/>
                        <a:buFontTx/>
                        <a:buNone/>
                        <a:tabLst/>
                        <a:defRPr/>
                      </a:pPr>
                      <a:r>
                        <a:rPr lang="en-US" sz="1200" noProof="0">
                          <a:latin typeface="+mn-lt"/>
                        </a:rPr>
                        <a:t>The University of California</a:t>
                      </a:r>
                    </a:p>
                  </a:txBody>
                  <a:tcPr anchor="ctr">
                    <a:lnL w="190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kern="1200" noProof="0">
                          <a:solidFill>
                            <a:srgbClr val="2B660F"/>
                          </a:solidFill>
                          <a:latin typeface="+mn-lt"/>
                          <a:ea typeface="+mn-ea"/>
                          <a:cs typeface="+mn-cs"/>
                          <a:hlinkClick r:id="rId57" action="ppaction://hlinksldjump">
                            <a:extLst>
                              <a:ext uri="{A12FA001-AC4F-418D-AE19-62706E023703}">
                                <ahyp:hlinkClr xmlns:ahyp="http://schemas.microsoft.com/office/drawing/2018/hyperlinkcolor" val="tx"/>
                              </a:ext>
                            </a:extLst>
                          </a:hlinkClick>
                        </a:rPr>
                        <a:t>Pg 408-413</a:t>
                      </a:r>
                      <a:endParaRPr lang="en-US" sz="1200" b="0" i="0" u="none" strike="noStrike" kern="1200" noProof="0">
                        <a:solidFill>
                          <a:srgbClr val="2B660F"/>
                        </a:solidFill>
                        <a:latin typeface="+mn-lt"/>
                        <a:ea typeface="+mn-ea"/>
                        <a:cs typeface="+mn-cs"/>
                        <a:hlinkClick r:id="rId7" action="ppaction://hlinksldjump">
                          <a:extLst>
                            <a:ext uri="{A12FA001-AC4F-418D-AE19-62706E023703}">
                              <ahyp:hlinkClr xmlns:ahyp="http://schemas.microsoft.com/office/drawing/2018/hyperlinkcolor" val="tx"/>
                            </a:ext>
                          </a:extLst>
                        </a:hlinkClick>
                      </a:endParaRPr>
                    </a:p>
                  </a:txBody>
                  <a:tcPr anchor="ctr">
                    <a:lnL w="63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ts val="1500"/>
                        </a:lnSpc>
                        <a:spcBef>
                          <a:spcPts val="0"/>
                        </a:spcBef>
                        <a:spcAft>
                          <a:spcPts val="0"/>
                        </a:spcAft>
                        <a:buClrTx/>
                        <a:buSzTx/>
                        <a:buFontTx/>
                        <a:buNone/>
                        <a:tabLst/>
                        <a:defRPr/>
                      </a:pPr>
                      <a:r>
                        <a:rPr lang="en-US" sz="1200" noProof="0">
                          <a:latin typeface="+mn-lt"/>
                        </a:rPr>
                        <a:t>WinCo Foods</a:t>
                      </a:r>
                    </a:p>
                  </a:txBody>
                  <a:tcPr anchor="ctr">
                    <a:lnL w="190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kern="1200" noProof="0">
                          <a:solidFill>
                            <a:srgbClr val="2B660F"/>
                          </a:solidFill>
                          <a:latin typeface="+mn-lt"/>
                          <a:ea typeface="+mn-ea"/>
                          <a:cs typeface="+mn-cs"/>
                          <a:hlinkClick r:id="rId58" action="ppaction://hlinksldjump">
                            <a:extLst>
                              <a:ext uri="{A12FA001-AC4F-418D-AE19-62706E023703}">
                                <ahyp:hlinkClr xmlns:ahyp="http://schemas.microsoft.com/office/drawing/2018/hyperlinkcolor" val="tx"/>
                              </a:ext>
                            </a:extLst>
                          </a:hlinkClick>
                        </a:rPr>
                        <a:t>Pg 464-465</a:t>
                      </a:r>
                      <a:endParaRPr lang="en-US" sz="1200" b="0" i="0" u="none" strike="noStrike" kern="1200" noProof="0">
                        <a:solidFill>
                          <a:srgbClr val="2B660F"/>
                        </a:solidFill>
                        <a:latin typeface="+mn-lt"/>
                        <a:ea typeface="+mn-ea"/>
                        <a:cs typeface="+mn-cs"/>
                        <a:hlinkClick r:id="rId7" action="ppaction://hlinksldjump">
                          <a:extLst>
                            <a:ext uri="{A12FA001-AC4F-418D-AE19-62706E023703}">
                              <ahyp:hlinkClr xmlns:ahyp="http://schemas.microsoft.com/office/drawing/2018/hyperlinkcolor" val="tx"/>
                            </a:ext>
                          </a:extLst>
                        </a:hlinkClick>
                      </a:endParaRPr>
                    </a:p>
                  </a:txBody>
                  <a:tcPr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649527320"/>
                  </a:ext>
                </a:extLst>
              </a:tr>
              <a:tr h="0">
                <a:tc>
                  <a:txBody>
                    <a:bodyPr/>
                    <a:lstStyle/>
                    <a:p>
                      <a:pPr lvl="0">
                        <a:buNone/>
                      </a:pPr>
                      <a:r>
                        <a:rPr lang="en-US" sz="1200" noProof="0">
                          <a:latin typeface="+mn-lt"/>
                        </a:rPr>
                        <a:t>Papa John's</a:t>
                      </a:r>
                      <a:endParaRPr lang="en-US" sz="1200">
                        <a:latin typeface="+mn-lt"/>
                      </a:endParaRPr>
                    </a:p>
                  </a:txBody>
                  <a:tcPr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kern="1200" noProof="0">
                          <a:solidFill>
                            <a:srgbClr val="2B660F"/>
                          </a:solidFill>
                          <a:latin typeface="+mn-lt"/>
                          <a:ea typeface="+mn-ea"/>
                          <a:cs typeface="+mn-cs"/>
                          <a:hlinkClick r:id="rId59" action="ppaction://hlinksldjump">
                            <a:extLst>
                              <a:ext uri="{A12FA001-AC4F-418D-AE19-62706E023703}">
                                <ahyp:hlinkClr xmlns:ahyp="http://schemas.microsoft.com/office/drawing/2018/hyperlinkcolor" val="tx"/>
                              </a:ext>
                            </a:extLst>
                          </a:hlinkClick>
                        </a:rPr>
                        <a:t>Pg 291-294</a:t>
                      </a:r>
                      <a:endParaRPr lang="en-US" sz="1200" b="0" i="0" u="none" strike="noStrike" kern="1200" noProof="0">
                        <a:solidFill>
                          <a:srgbClr val="2B660F"/>
                        </a:solidFill>
                        <a:latin typeface="+mn-lt"/>
                        <a:ea typeface="+mn-ea"/>
                        <a:cs typeface="+mn-cs"/>
                        <a:hlinkClick r:id="rId7" action="ppaction://hlinksldjump">
                          <a:extLst>
                            <a:ext uri="{A12FA001-AC4F-418D-AE19-62706E023703}">
                              <ahyp:hlinkClr xmlns:ahyp="http://schemas.microsoft.com/office/drawing/2018/hyperlinkcolor" val="tx"/>
                            </a:ext>
                          </a:extLst>
                        </a:hlinkClick>
                      </a:endParaRPr>
                    </a:p>
                  </a:txBody>
                  <a:tcPr anchor="ctr">
                    <a:lnL w="63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lvl="0">
                        <a:buNone/>
                      </a:pPr>
                      <a:r>
                        <a:rPr lang="en-US" sz="1200" noProof="0">
                          <a:solidFill>
                            <a:sysClr val="windowText" lastClr="000000"/>
                          </a:solidFill>
                          <a:latin typeface="+mn-lt"/>
                          <a:cs typeface="Leelawadee"/>
                        </a:rPr>
                        <a:t>Sobeys</a:t>
                      </a:r>
                      <a:endParaRPr lang="en-US" sz="1200">
                        <a:latin typeface="+mn-lt"/>
                      </a:endParaRPr>
                    </a:p>
                  </a:txBody>
                  <a:tcPr anchor="ctr">
                    <a:lnL w="190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kern="1200" noProof="0">
                          <a:solidFill>
                            <a:srgbClr val="2B660F"/>
                          </a:solidFill>
                          <a:latin typeface="+mn-lt"/>
                          <a:ea typeface="+mn-ea"/>
                          <a:cs typeface="+mn-cs"/>
                          <a:hlinkClick r:id="rId60" action="ppaction://hlinksldjump">
                            <a:extLst>
                              <a:ext uri="{A12FA001-AC4F-418D-AE19-62706E023703}">
                                <ahyp:hlinkClr xmlns:ahyp="http://schemas.microsoft.com/office/drawing/2018/hyperlinkcolor" val="tx"/>
                              </a:ext>
                            </a:extLst>
                          </a:hlinkClick>
                        </a:rPr>
                        <a:t>Pg 350-354</a:t>
                      </a:r>
                      <a:endParaRPr lang="en-US" sz="1200" b="0" i="0" u="none" strike="noStrike" kern="1200" noProof="0">
                        <a:solidFill>
                          <a:srgbClr val="2B660F"/>
                        </a:solidFill>
                        <a:latin typeface="+mn-lt"/>
                        <a:ea typeface="+mn-ea"/>
                        <a:cs typeface="+mn-cs"/>
                        <a:hlinkClick r:id="rId7" action="ppaction://hlinksldjump">
                          <a:extLst>
                            <a:ext uri="{A12FA001-AC4F-418D-AE19-62706E023703}">
                              <ahyp:hlinkClr xmlns:ahyp="http://schemas.microsoft.com/office/drawing/2018/hyperlinkcolor" val="tx"/>
                            </a:ext>
                          </a:extLst>
                        </a:hlinkClick>
                      </a:endParaRPr>
                    </a:p>
                  </a:txBody>
                  <a:tcPr anchor="ctr">
                    <a:lnL w="63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noProof="0">
                          <a:latin typeface="+mn-lt"/>
                        </a:rPr>
                        <a:t>The University of California, </a:t>
                      </a:r>
                      <a:r>
                        <a:rPr lang="en-US" sz="1050" noProof="0">
                          <a:latin typeface="+mn-lt"/>
                        </a:rPr>
                        <a:t>Irvine</a:t>
                      </a:r>
                      <a:endParaRPr lang="en-US" sz="1200" noProof="0">
                        <a:latin typeface="+mn-lt"/>
                      </a:endParaRPr>
                    </a:p>
                  </a:txBody>
                  <a:tcPr anchor="ctr">
                    <a:lnL w="190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kern="1200" noProof="0">
                          <a:solidFill>
                            <a:srgbClr val="2B660F"/>
                          </a:solidFill>
                          <a:latin typeface="+mn-lt"/>
                          <a:ea typeface="+mn-ea"/>
                          <a:cs typeface="+mn-cs"/>
                          <a:hlinkClick r:id="rId61" action="ppaction://hlinksldjump">
                            <a:extLst>
                              <a:ext uri="{A12FA001-AC4F-418D-AE19-62706E023703}">
                                <ahyp:hlinkClr xmlns:ahyp="http://schemas.microsoft.com/office/drawing/2018/hyperlinkcolor" val="tx"/>
                              </a:ext>
                            </a:extLst>
                          </a:hlinkClick>
                        </a:rPr>
                        <a:t>Pg 414-417</a:t>
                      </a:r>
                      <a:endParaRPr lang="en-US" sz="1200" b="0" i="0" u="none" strike="noStrike" kern="1200" noProof="0">
                        <a:solidFill>
                          <a:srgbClr val="2B660F"/>
                        </a:solidFill>
                        <a:latin typeface="+mn-lt"/>
                        <a:ea typeface="+mn-ea"/>
                        <a:cs typeface="+mn-cs"/>
                        <a:hlinkClick r:id="rId7" action="ppaction://hlinksldjump">
                          <a:extLst>
                            <a:ext uri="{A12FA001-AC4F-418D-AE19-62706E023703}">
                              <ahyp:hlinkClr xmlns:ahyp="http://schemas.microsoft.com/office/drawing/2018/hyperlinkcolor" val="tx"/>
                            </a:ext>
                          </a:extLst>
                        </a:hlinkClick>
                      </a:endParaRPr>
                    </a:p>
                  </a:txBody>
                  <a:tcPr anchor="ctr">
                    <a:lnL w="63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ts val="1500"/>
                        </a:lnSpc>
                        <a:spcBef>
                          <a:spcPts val="0"/>
                        </a:spcBef>
                        <a:spcAft>
                          <a:spcPts val="0"/>
                        </a:spcAft>
                        <a:buClrTx/>
                        <a:buSzTx/>
                        <a:buFontTx/>
                        <a:buNone/>
                        <a:tabLst/>
                        <a:defRPr/>
                      </a:pPr>
                      <a:r>
                        <a:rPr lang="en-US" sz="1200" kern="1200" noProof="0">
                          <a:solidFill>
                            <a:sysClr val="windowText" lastClr="000000"/>
                          </a:solidFill>
                          <a:latin typeface="+mn-lt"/>
                          <a:ea typeface="+mn-ea"/>
                          <a:cs typeface="Leelawadee"/>
                        </a:rPr>
                        <a:t>Yum!</a:t>
                      </a:r>
                      <a:endParaRPr lang="en-US" sz="1200">
                        <a:latin typeface="+mn-lt"/>
                      </a:endParaRPr>
                    </a:p>
                  </a:txBody>
                  <a:tcPr anchor="ctr">
                    <a:lnL w="190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kern="1200" noProof="0">
                          <a:solidFill>
                            <a:srgbClr val="2B660F"/>
                          </a:solidFill>
                          <a:latin typeface="+mn-lt"/>
                          <a:ea typeface="+mn-ea"/>
                          <a:cs typeface="+mn-cs"/>
                          <a:hlinkClick r:id="rId62" action="ppaction://hlinksldjump">
                            <a:extLst>
                              <a:ext uri="{A12FA001-AC4F-418D-AE19-62706E023703}">
                                <ahyp:hlinkClr xmlns:ahyp="http://schemas.microsoft.com/office/drawing/2018/hyperlinkcolor" val="tx"/>
                              </a:ext>
                            </a:extLst>
                          </a:hlinkClick>
                        </a:rPr>
                        <a:t>Pg 466-470</a:t>
                      </a:r>
                      <a:endParaRPr lang="en-US" sz="1200" b="0" i="0" u="none" strike="noStrike" kern="1200" noProof="0">
                        <a:solidFill>
                          <a:srgbClr val="2B660F"/>
                        </a:solidFill>
                        <a:latin typeface="+mn-lt"/>
                        <a:ea typeface="+mn-ea"/>
                        <a:cs typeface="+mn-cs"/>
                        <a:hlinkClick r:id="rId7" action="ppaction://hlinksldjump">
                          <a:extLst>
                            <a:ext uri="{A12FA001-AC4F-418D-AE19-62706E023703}">
                              <ahyp:hlinkClr xmlns:ahyp="http://schemas.microsoft.com/office/drawing/2018/hyperlinkcolor" val="tx"/>
                            </a:ext>
                          </a:extLst>
                        </a:hlinkClick>
                      </a:endParaRPr>
                    </a:p>
                  </a:txBody>
                  <a:tcPr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377567192"/>
                  </a:ext>
                </a:extLst>
              </a:tr>
              <a:tr h="464878">
                <a:tc>
                  <a:txBody>
                    <a:bodyPr/>
                    <a:lstStyle/>
                    <a:p>
                      <a:pPr lvl="0">
                        <a:buNone/>
                      </a:pPr>
                      <a:r>
                        <a:rPr lang="en-US" sz="1200" noProof="0">
                          <a:solidFill>
                            <a:sysClr val="windowText" lastClr="000000"/>
                          </a:solidFill>
                          <a:latin typeface="+mn-lt"/>
                          <a:cs typeface="Leelawadee"/>
                        </a:rPr>
                        <a:t>Panera </a:t>
                      </a:r>
                    </a:p>
                  </a:txBody>
                  <a:tcPr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kern="1200" noProof="0">
                          <a:solidFill>
                            <a:srgbClr val="2B660F"/>
                          </a:solidFill>
                          <a:latin typeface="+mn-lt"/>
                          <a:ea typeface="+mn-ea"/>
                          <a:cs typeface="+mn-cs"/>
                          <a:hlinkClick r:id="rId63" action="ppaction://hlinksldjump">
                            <a:extLst>
                              <a:ext uri="{A12FA001-AC4F-418D-AE19-62706E023703}">
                                <ahyp:hlinkClr xmlns:ahyp="http://schemas.microsoft.com/office/drawing/2018/hyperlinkcolor" val="tx"/>
                              </a:ext>
                            </a:extLst>
                          </a:hlinkClick>
                        </a:rPr>
                        <a:t>Pg 295-298</a:t>
                      </a:r>
                      <a:endParaRPr lang="en-US" sz="1200" b="0" i="0" u="none" strike="noStrike" kern="1200" noProof="0">
                        <a:solidFill>
                          <a:srgbClr val="2B660F"/>
                        </a:solidFill>
                        <a:latin typeface="+mn-lt"/>
                        <a:ea typeface="+mn-ea"/>
                        <a:cs typeface="+mn-cs"/>
                        <a:hlinkClick r:id="rId7" action="ppaction://hlinksldjump">
                          <a:extLst>
                            <a:ext uri="{A12FA001-AC4F-418D-AE19-62706E023703}">
                              <ahyp:hlinkClr xmlns:ahyp="http://schemas.microsoft.com/office/drawing/2018/hyperlinkcolor" val="tx"/>
                            </a:ext>
                          </a:extLst>
                        </a:hlinkClick>
                      </a:endParaRPr>
                    </a:p>
                  </a:txBody>
                  <a:tcPr anchor="ctr">
                    <a:lnL w="63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noProof="0">
                          <a:solidFill>
                            <a:sysClr val="windowText" lastClr="000000"/>
                          </a:solidFill>
                          <a:latin typeface="+mn-lt"/>
                          <a:cs typeface="Leelawadee"/>
                        </a:rPr>
                        <a:t>Sodexo</a:t>
                      </a:r>
                      <a:endParaRPr lang="en-US" sz="1200" noProof="0">
                        <a:latin typeface="+mn-lt"/>
                      </a:endParaRPr>
                    </a:p>
                  </a:txBody>
                  <a:tcPr anchor="ctr">
                    <a:lnL w="190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kern="1200" noProof="0">
                          <a:solidFill>
                            <a:srgbClr val="2B660F"/>
                          </a:solidFill>
                          <a:latin typeface="+mn-lt"/>
                          <a:ea typeface="+mn-ea"/>
                          <a:cs typeface="+mn-cs"/>
                          <a:hlinkClick r:id="rId64" action="ppaction://hlinksldjump">
                            <a:extLst>
                              <a:ext uri="{A12FA001-AC4F-418D-AE19-62706E023703}">
                                <ahyp:hlinkClr xmlns:ahyp="http://schemas.microsoft.com/office/drawing/2018/hyperlinkcolor" val="tx"/>
                              </a:ext>
                            </a:extLst>
                          </a:hlinkClick>
                        </a:rPr>
                        <a:t>Pg 355-358</a:t>
                      </a:r>
                      <a:endParaRPr lang="en-US" sz="1200" b="0" i="0" u="none" strike="noStrike" kern="1200" noProof="0">
                        <a:solidFill>
                          <a:srgbClr val="2B660F"/>
                        </a:solidFill>
                        <a:latin typeface="+mn-lt"/>
                        <a:ea typeface="+mn-ea"/>
                        <a:cs typeface="+mn-cs"/>
                        <a:hlinkClick r:id="rId7" action="ppaction://hlinksldjump">
                          <a:extLst>
                            <a:ext uri="{A12FA001-AC4F-418D-AE19-62706E023703}">
                              <ahyp:hlinkClr xmlns:ahyp="http://schemas.microsoft.com/office/drawing/2018/hyperlinkcolor" val="tx"/>
                            </a:ext>
                          </a:extLst>
                        </a:hlinkClick>
                      </a:endParaRPr>
                    </a:p>
                  </a:txBody>
                  <a:tcPr anchor="ctr">
                    <a:lnL w="63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marL="0" lvl="0" algn="l" rtl="0">
                        <a:buNone/>
                      </a:pPr>
                      <a:r>
                        <a:rPr lang="en-US" sz="1200" kern="1200" noProof="0">
                          <a:solidFill>
                            <a:sysClr val="windowText" lastClr="000000"/>
                          </a:solidFill>
                          <a:latin typeface="+mn-lt"/>
                          <a:ea typeface="+mn-ea"/>
                          <a:cs typeface="Leelawadee"/>
                        </a:rPr>
                        <a:t>Topgolf Callaway Brands</a:t>
                      </a:r>
                      <a:endParaRPr lang="en-US" sz="1200">
                        <a:latin typeface="+mn-lt"/>
                      </a:endParaRPr>
                    </a:p>
                  </a:txBody>
                  <a:tcPr anchor="ctr">
                    <a:lnL w="190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u="none" strike="noStrike" kern="1200" noProof="0">
                          <a:solidFill>
                            <a:srgbClr val="2B660F"/>
                          </a:solidFill>
                          <a:latin typeface="+mn-lt"/>
                          <a:ea typeface="+mn-ea"/>
                          <a:cs typeface="+mn-cs"/>
                          <a:hlinkClick r:id="rId65" action="ppaction://hlinksldjump">
                            <a:extLst>
                              <a:ext uri="{A12FA001-AC4F-418D-AE19-62706E023703}">
                                <ahyp:hlinkClr xmlns:ahyp="http://schemas.microsoft.com/office/drawing/2018/hyperlinkcolor" val="tx"/>
                              </a:ext>
                            </a:extLst>
                          </a:hlinkClick>
                        </a:rPr>
                        <a:t>Pg 418-421</a:t>
                      </a:r>
                      <a:endParaRPr lang="en-US" sz="1200" b="0" i="0" u="none" strike="noStrike" kern="1200" noProof="0">
                        <a:solidFill>
                          <a:srgbClr val="2B660F"/>
                        </a:solidFill>
                        <a:latin typeface="+mn-lt"/>
                        <a:ea typeface="+mn-ea"/>
                        <a:cs typeface="+mn-cs"/>
                        <a:hlinkClick r:id="rId7" action="ppaction://hlinksldjump">
                          <a:extLst>
                            <a:ext uri="{A12FA001-AC4F-418D-AE19-62706E023703}">
                              <ahyp:hlinkClr xmlns:ahyp="http://schemas.microsoft.com/office/drawing/2018/hyperlinkcolor" val="tx"/>
                            </a:ext>
                          </a:extLst>
                        </a:hlinkClick>
                      </a:endParaRPr>
                    </a:p>
                  </a:txBody>
                  <a:tcPr anchor="ctr">
                    <a:lnL w="63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lvl="0">
                        <a:buNone/>
                      </a:pPr>
                      <a:endParaRPr lang="en-US" sz="1200" noProof="0">
                        <a:latin typeface="+mn-lt"/>
                      </a:endParaRPr>
                    </a:p>
                  </a:txBody>
                  <a:tcPr anchor="ctr">
                    <a:lnL w="190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B660F"/>
                        </a:solidFill>
                        <a:effectLst/>
                        <a:uLnTx/>
                        <a:uFillTx/>
                        <a:latin typeface="Gilroy Medium"/>
                        <a:ea typeface="+mn-ea"/>
                        <a:cs typeface="+mn-cs"/>
                        <a:hlinkClick r:id="rId7" action="ppaction://hlinksldjump">
                          <a:extLst>
                            <a:ext uri="{A12FA001-AC4F-418D-AE19-62706E023703}">
                              <ahyp:hlinkClr xmlns:ahyp="http://schemas.microsoft.com/office/drawing/2018/hyperlinkcolor" val="tx"/>
                            </a:ext>
                          </a:extLst>
                        </a:hlinkClick>
                      </a:endParaRPr>
                    </a:p>
                  </a:txBody>
                  <a:tcPr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537126686"/>
                  </a:ext>
                </a:extLst>
              </a:tr>
            </a:tbl>
          </a:graphicData>
        </a:graphic>
      </p:graphicFrame>
      <p:sp>
        <p:nvSpPr>
          <p:cNvPr id="5" name="Title 4">
            <a:extLst>
              <a:ext uri="{FF2B5EF4-FFF2-40B4-BE49-F238E27FC236}">
                <a16:creationId xmlns:a16="http://schemas.microsoft.com/office/drawing/2014/main" id="{16993485-10D0-F061-3B1C-8AAAF5EECACA}"/>
              </a:ext>
            </a:extLst>
          </p:cNvPr>
          <p:cNvSpPr>
            <a:spLocks noGrp="1"/>
          </p:cNvSpPr>
          <p:nvPr>
            <p:ph type="title"/>
          </p:nvPr>
        </p:nvSpPr>
        <p:spPr>
          <a:xfrm>
            <a:off x="304798" y="246888"/>
            <a:ext cx="11585448" cy="478138"/>
          </a:xfrm>
        </p:spPr>
        <p:txBody>
          <a:bodyPr vert="horz" rIns="0"/>
          <a:lstStyle/>
          <a:p>
            <a:r>
              <a:rPr lang="en-US" noProof="0"/>
              <a:t>WHERE TO FIND YOUR CUSTOMER</a:t>
            </a:r>
          </a:p>
        </p:txBody>
      </p:sp>
    </p:spTree>
    <p:extLst>
      <p:ext uri="{BB962C8B-B14F-4D97-AF65-F5344CB8AC3E}">
        <p14:creationId xmlns:p14="http://schemas.microsoft.com/office/powerpoint/2010/main" val="199539235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E8A276-FB00-04CC-5780-1E221C1F4C3C}"/>
            </a:ext>
          </a:extLst>
        </p:cNvPr>
        <p:cNvGrpSpPr/>
        <p:nvPr/>
      </p:nvGrpSpPr>
      <p:grpSpPr>
        <a:xfrm>
          <a:off x="0" y="0"/>
          <a:ext cx="0" cy="0"/>
          <a:chOff x="0" y="0"/>
          <a:chExt cx="0" cy="0"/>
        </a:xfrm>
      </p:grpSpPr>
      <p:graphicFrame>
        <p:nvGraphicFramePr>
          <p:cNvPr id="14" name="think-cell data - do not delete" hidden="1">
            <a:extLst>
              <a:ext uri="{FF2B5EF4-FFF2-40B4-BE49-F238E27FC236}">
                <a16:creationId xmlns:a16="http://schemas.microsoft.com/office/drawing/2014/main" id="{4FF5344B-EACE-6D9F-C79C-AC0881FE1FA3}"/>
              </a:ext>
            </a:extLst>
          </p:cNvPr>
          <p:cNvGraphicFramePr>
            <a:graphicFrameLocks/>
          </p:cNvGraphicFramePr>
          <p:nvPr>
            <p:custDataLst>
              <p:tags r:id="rId1"/>
            </p:custDataLst>
            <p:extLst>
              <p:ext uri="{D42A27DB-BD31-4B8C-83A1-F6EECF244321}">
                <p14:modId xmlns:p14="http://schemas.microsoft.com/office/powerpoint/2010/main" val="7287780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14" name="think-cell data - do not delete" hidden="1">
                        <a:extLst>
                          <a:ext uri="{FF2B5EF4-FFF2-40B4-BE49-F238E27FC236}">
                            <a16:creationId xmlns:a16="http://schemas.microsoft.com/office/drawing/2014/main" id="{4FF5344B-EACE-6D9F-C79C-AC0881FE1FA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FD72BF72-C3C8-50B8-3347-AE670B178639}"/>
              </a:ext>
            </a:extLst>
          </p:cNvPr>
          <p:cNvSpPr>
            <a:spLocks noGrp="1"/>
          </p:cNvSpPr>
          <p:nvPr>
            <p:ph type="title"/>
          </p:nvPr>
        </p:nvSpPr>
        <p:spPr>
          <a:xfrm>
            <a:off x="304798" y="246888"/>
            <a:ext cx="11585448" cy="969264"/>
          </a:xfrm>
        </p:spPr>
        <p:txBody>
          <a:bodyPr vert="horz" rIns="0"/>
          <a:lstStyle/>
          <a:p>
            <a:r>
              <a:rPr lang="en-US" sz="3000"/>
              <a:t>CARNIVAL’S SUSTAINABILITY FOCUS AREAS</a:t>
            </a:r>
            <a:br>
              <a:rPr lang="en-US" sz="3000"/>
            </a:br>
            <a:r>
              <a:rPr lang="en-US" sz="1800" i="1"/>
              <a:t>And how these focus areas align with pep+ pillars</a:t>
            </a:r>
          </a:p>
        </p:txBody>
      </p:sp>
      <p:pic>
        <p:nvPicPr>
          <p:cNvPr id="9" name="Picture 8" descr="Carnival Cruise Line Logos | Carnival Cruise Line">
            <a:extLst>
              <a:ext uri="{FF2B5EF4-FFF2-40B4-BE49-F238E27FC236}">
                <a16:creationId xmlns:a16="http://schemas.microsoft.com/office/drawing/2014/main" id="{AD5AE64A-06F6-2248-282A-0CA64C6B73F2}"/>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6854" t="25599" r="17418" b="25599"/>
          <a:stretch>
            <a:fillRect/>
          </a:stretch>
        </p:blipFill>
        <p:spPr>
          <a:xfrm>
            <a:off x="9867900" y="247650"/>
            <a:ext cx="2019300" cy="712258"/>
          </a:xfrm>
          <a:prstGeom prst="rect">
            <a:avLst/>
          </a:prstGeom>
          <a:ln>
            <a:noFill/>
          </a:ln>
        </p:spPr>
      </p:pic>
      <p:sp>
        <p:nvSpPr>
          <p:cNvPr id="4" name="Rectangle: Top Corners Rounded 3">
            <a:extLst>
              <a:ext uri="{FF2B5EF4-FFF2-40B4-BE49-F238E27FC236}">
                <a16:creationId xmlns:a16="http://schemas.microsoft.com/office/drawing/2014/main" id="{193FA101-9462-D307-8040-2E7F43404B97}"/>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 name="Table 4">
            <a:extLst>
              <a:ext uri="{FF2B5EF4-FFF2-40B4-BE49-F238E27FC236}">
                <a16:creationId xmlns:a16="http://schemas.microsoft.com/office/drawing/2014/main" id="{6222055F-BEDB-B65B-47C8-73AFCE47881E}"/>
              </a:ext>
            </a:extLst>
          </p:cNvPr>
          <p:cNvGraphicFramePr>
            <a:graphicFrameLocks noGrp="1"/>
          </p:cNvGraphicFramePr>
          <p:nvPr>
            <p:extLst>
              <p:ext uri="{D42A27DB-BD31-4B8C-83A1-F6EECF244321}">
                <p14:modId xmlns:p14="http://schemas.microsoft.com/office/powerpoint/2010/main" val="4203292957"/>
              </p:ext>
            </p:extLst>
          </p:nvPr>
        </p:nvGraphicFramePr>
        <p:xfrm>
          <a:off x="-7620" y="1148230"/>
          <a:ext cx="11990832" cy="5038258"/>
        </p:xfrm>
        <a:graphic>
          <a:graphicData uri="http://schemas.openxmlformats.org/drawingml/2006/table">
            <a:tbl>
              <a:tblPr firstRow="1" bandRow="1"/>
              <a:tblGrid>
                <a:gridCol w="1993392">
                  <a:extLst>
                    <a:ext uri="{9D8B030D-6E8A-4147-A177-3AD203B41FA5}">
                      <a16:colId xmlns:a16="http://schemas.microsoft.com/office/drawing/2014/main" val="1767499071"/>
                    </a:ext>
                  </a:extLst>
                </a:gridCol>
                <a:gridCol w="4326128">
                  <a:extLst>
                    <a:ext uri="{9D8B030D-6E8A-4147-A177-3AD203B41FA5}">
                      <a16:colId xmlns:a16="http://schemas.microsoft.com/office/drawing/2014/main" val="2382844442"/>
                    </a:ext>
                  </a:extLst>
                </a:gridCol>
                <a:gridCol w="1117600">
                  <a:extLst>
                    <a:ext uri="{9D8B030D-6E8A-4147-A177-3AD203B41FA5}">
                      <a16:colId xmlns:a16="http://schemas.microsoft.com/office/drawing/2014/main" val="957515009"/>
                    </a:ext>
                  </a:extLst>
                </a:gridCol>
                <a:gridCol w="4553712">
                  <a:extLst>
                    <a:ext uri="{9D8B030D-6E8A-4147-A177-3AD203B41FA5}">
                      <a16:colId xmlns:a16="http://schemas.microsoft.com/office/drawing/2014/main" val="2353111847"/>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ase" latinLnBrk="0" hangingPunct="1">
                        <a:lnSpc>
                          <a:spcPct val="100000"/>
                        </a:lnSpc>
                      </a:pPr>
                      <a:r>
                        <a:rPr lang="en-US" sz="1200" b="1" kern="1200" noProof="0">
                          <a:solidFill>
                            <a:schemeClr val="bg1"/>
                          </a:solidFill>
                          <a:latin typeface="+mn-lt"/>
                          <a:ea typeface="+mn-ea"/>
                          <a:cs typeface="Leelawadee" panose="020B0502040204020203" pitchFamily="34" charset="-34"/>
                        </a:rPr>
                        <a:t>Planet</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ase" latinLnBrk="0" hangingPunct="1">
                        <a:lnSpc>
                          <a:spcPct val="100000"/>
                        </a:lnSpc>
                      </a:pPr>
                      <a:r>
                        <a:rPr lang="en-US" sz="1200" b="1" kern="1200" noProof="0">
                          <a:solidFill>
                            <a:schemeClr val="bg1"/>
                          </a:solidFill>
                          <a:latin typeface="+mn-lt"/>
                          <a:ea typeface="+mn-ea"/>
                          <a:cs typeface="Leelawadee" panose="020B0502040204020203" pitchFamily="34" charset="-34"/>
                        </a:rPr>
                        <a:t>Purpose</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ase" latinLnBrk="0" hangingPunct="1">
                        <a:lnSpc>
                          <a:spcPct val="100000"/>
                        </a:lnSpc>
                      </a:pPr>
                      <a:r>
                        <a:rPr lang="en-US" sz="1200" b="1" kern="1200" noProof="0">
                          <a:solidFill>
                            <a:schemeClr val="bg1"/>
                          </a:solidFill>
                          <a:latin typeface="+mn-lt"/>
                          <a:ea typeface="+mn-ea"/>
                          <a:cs typeface="Leelawadee" panose="020B0502040204020203" pitchFamily="34" charset="-34"/>
                        </a:rPr>
                        <a:t>People</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1097280">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954F07"/>
                          </a:solidFill>
                          <a:latin typeface="+mj-lt"/>
                          <a:ea typeface="+mn-ea"/>
                          <a:cs typeface="Leelawadee"/>
                        </a:rPr>
                        <a:t>POSITIVE </a:t>
                      </a:r>
                      <a:br>
                        <a:rPr lang="en-US" sz="1400" kern="1200">
                          <a:solidFill>
                            <a:srgbClr val="954F07"/>
                          </a:solidFill>
                          <a:latin typeface="+mj-lt"/>
                          <a:ea typeface="+mn-ea"/>
                          <a:cs typeface="Leelawadee"/>
                        </a:rPr>
                      </a:br>
                      <a:r>
                        <a:rPr lang="en-US" sz="1400" kern="1200">
                          <a:solidFill>
                            <a:srgbClr val="954F07"/>
                          </a:solidFill>
                          <a:latin typeface="+mj-lt"/>
                          <a:ea typeface="+mn-ea"/>
                          <a:cs typeface="Leelawadee"/>
                        </a:rPr>
                        <a:t>AGRICULTURE</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9F0A"/>
                    </a:solidFill>
                  </a:tcPr>
                </a:tc>
                <a:tc>
                  <a:txBody>
                    <a:bodyPr/>
                    <a:lstStyle/>
                    <a:p>
                      <a:pPr marL="120650" marR="0" lvl="0" indent="-120650" algn="l">
                        <a:lnSpc>
                          <a:spcPct val="100000"/>
                        </a:lnSpc>
                        <a:spcBef>
                          <a:spcPts val="0"/>
                        </a:spcBef>
                        <a:spcAft>
                          <a:spcPts val="300"/>
                        </a:spcAft>
                        <a:buFont typeface="Arial"/>
                        <a:buChar char="•"/>
                      </a:pPr>
                      <a:r>
                        <a:rPr lang="en-US" sz="1000" kern="1200" noProof="0">
                          <a:solidFill>
                            <a:srgbClr val="2B660F"/>
                          </a:solidFill>
                          <a:highlight>
                            <a:srgbClr val="4FE2F3"/>
                          </a:highlight>
                          <a:latin typeface="+mn-lt"/>
                          <a:ea typeface="+mn-ea"/>
                          <a:cs typeface="Leelawadee" panose="020B0502040204020203" pitchFamily="34" charset="-34"/>
                        </a:rPr>
                        <a:t>Goal: </a:t>
                      </a:r>
                      <a:r>
                        <a:rPr kumimoji="0" lang="en-US" sz="1050" b="0" i="0" u="none" strike="noStrike" kern="1200" cap="none" spc="0" normalizeH="0" baseline="0" noProof="0">
                          <a:ln>
                            <a:noFill/>
                          </a:ln>
                          <a:solidFill>
                            <a:srgbClr val="2B660F"/>
                          </a:solidFill>
                          <a:effectLst/>
                          <a:uLnTx/>
                          <a:uFillTx/>
                          <a:latin typeface="+mn-lt"/>
                          <a:ea typeface="+mn-ea"/>
                          <a:cs typeface="+mn-cs"/>
                        </a:rPr>
                        <a:t>Support biodiversity &amp; conservation initiatives through select NGO partnerships</a:t>
                      </a:r>
                    </a:p>
                    <a:p>
                      <a:pPr marL="120650" marR="0" lvl="0" indent="-120650" algn="l" defTabSz="914400" rtl="0" eaLnBrk="1" fontAlgn="auto" latinLnBrk="0" hangingPunct="1">
                        <a:lnSpc>
                          <a:spcPct val="100000"/>
                        </a:lnSpc>
                        <a:spcBef>
                          <a:spcPts val="0"/>
                        </a:spcBef>
                        <a:spcAft>
                          <a:spcPts val="300"/>
                        </a:spcAft>
                        <a:buClrTx/>
                        <a:buSzTx/>
                        <a:buFont typeface="Arial"/>
                        <a:buChar char="•"/>
                        <a:tabLst/>
                        <a:defRPr/>
                      </a:pPr>
                      <a:r>
                        <a:rPr lang="en-US" sz="1000" kern="1200" noProof="0">
                          <a:solidFill>
                            <a:srgbClr val="2B660F"/>
                          </a:solidFill>
                          <a:highlight>
                            <a:srgbClr val="4FE2F3"/>
                          </a:highlight>
                          <a:latin typeface="+mn-lt"/>
                          <a:ea typeface="+mn-ea"/>
                          <a:cs typeface="Leelawadee" panose="020B0502040204020203" pitchFamily="34" charset="-34"/>
                        </a:rPr>
                        <a:t>Goal: </a:t>
                      </a:r>
                      <a:r>
                        <a:rPr kumimoji="0" lang="en-US" sz="1050" b="0" i="0" u="none" strike="noStrike" kern="1200" cap="none" spc="0" normalizeH="0" baseline="0" noProof="0">
                          <a:ln>
                            <a:noFill/>
                          </a:ln>
                          <a:solidFill>
                            <a:srgbClr val="2B660F"/>
                          </a:solidFill>
                          <a:effectLst/>
                          <a:uLnTx/>
                          <a:uFillTx/>
                          <a:latin typeface="+mn-lt"/>
                          <a:ea typeface="+mn-ea"/>
                          <a:cs typeface="+mn-cs"/>
                        </a:rPr>
                        <a:t>Continue to support reforestation efforts at the ports we own and operate by planting trees annually</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GB" sz="1050" b="0" i="1" u="none" strike="noStrike" kern="1200" cap="none" spc="0" normalizeH="0" baseline="0" noProof="0">
                          <a:ln>
                            <a:noFill/>
                          </a:ln>
                          <a:solidFill>
                            <a:srgbClr val="2B660F"/>
                          </a:solidFill>
                          <a:effectLst/>
                          <a:uLnTx/>
                          <a:uFillTx/>
                          <a:latin typeface="+mn-lt"/>
                          <a:ea typeface="+mn-ea"/>
                          <a:cs typeface="Leelawadee"/>
                        </a:rPr>
                        <a:t>Not a focus area for the customer.</a:t>
                      </a:r>
                      <a:endParaRPr kumimoji="0" lang="en-US" sz="1050" b="0" i="0" u="none" strike="noStrike" kern="1200" cap="none" spc="0" normalizeH="0" baseline="0" noProof="0">
                        <a:ln>
                          <a:noFill/>
                        </a:ln>
                        <a:solidFill>
                          <a:srgbClr val="2B660F"/>
                        </a:solidFill>
                        <a:effectLst/>
                        <a:uLnTx/>
                        <a:uFillTx/>
                        <a:latin typeface="+mn-lt"/>
                        <a:ea typeface="+mn-ea"/>
                        <a:cs typeface="Leelawadee"/>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GB" sz="1050" b="0" i="1" u="none" strike="noStrike" kern="1200" cap="none" spc="0" normalizeH="0" baseline="0" noProof="0">
                          <a:ln>
                            <a:noFill/>
                          </a:ln>
                          <a:solidFill>
                            <a:srgbClr val="2B660F"/>
                          </a:solidFill>
                          <a:effectLst/>
                          <a:uLnTx/>
                          <a:uFillTx/>
                          <a:latin typeface="+mn-lt"/>
                          <a:ea typeface="+mn-ea"/>
                          <a:cs typeface="Leelawadee"/>
                        </a:rPr>
                        <a:t>Not a focus area for the customer.</a:t>
                      </a:r>
                      <a:endParaRPr kumimoji="0" lang="en-US" sz="1050" b="0" i="0" u="none" strike="noStrike" kern="1200" cap="none" spc="0" normalizeH="0" baseline="0" noProof="0">
                        <a:ln>
                          <a:noFill/>
                        </a:ln>
                        <a:solidFill>
                          <a:srgbClr val="2B660F"/>
                        </a:solidFill>
                        <a:effectLst/>
                        <a:uLnTx/>
                        <a:uFillTx/>
                        <a:latin typeface="+mn-lt"/>
                        <a:ea typeface="+mn-ea"/>
                        <a:cs typeface="Leelawadee"/>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3694090">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marR="0" lvl="0" indent="-120650" algn="l">
                        <a:lnSpc>
                          <a:spcPct val="100000"/>
                        </a:lnSpc>
                        <a:spcBef>
                          <a:spcPts val="0"/>
                        </a:spcBef>
                        <a:spcAft>
                          <a:spcPts val="300"/>
                        </a:spcAft>
                        <a:buFont typeface="Arial"/>
                        <a:buChar char="•"/>
                      </a:pPr>
                      <a:r>
                        <a:rPr lang="en-US" sz="1050" b="0" i="0" noProof="0">
                          <a:solidFill>
                            <a:srgbClr val="2B660F"/>
                          </a:solidFill>
                          <a:effectLst/>
                          <a:highlight>
                            <a:srgbClr val="FFC62B"/>
                          </a:highlight>
                          <a:latin typeface="+mn-lt"/>
                          <a:cs typeface="Leelawadee"/>
                        </a:rPr>
                        <a:t>Target</a:t>
                      </a:r>
                      <a:r>
                        <a:rPr kumimoji="0" lang="en-US" sz="1050" b="0" i="0" u="none" strike="noStrike" kern="1200" cap="none" spc="0" normalizeH="0" baseline="0" noProof="0">
                          <a:ln>
                            <a:noFill/>
                          </a:ln>
                          <a:solidFill>
                            <a:srgbClr val="2B660F"/>
                          </a:solidFill>
                          <a:effectLst/>
                          <a:uLnTx/>
                          <a:uFillTx/>
                          <a:latin typeface="+mn-lt"/>
                          <a:ea typeface="+mn-ea"/>
                          <a:cs typeface="+mn-cs"/>
                        </a:rPr>
                        <a:t>: Achieve 20% GHG intensity reduction relative to our 2019 baseline measured in both grams of CO2e per ALB-km and kilograms of CO2e per ALBD by 2026</a:t>
                      </a:r>
                    </a:p>
                    <a:p>
                      <a:pPr marL="120650" marR="0" lvl="0" indent="-120650" algn="l" defTabSz="914400" rtl="0" eaLnBrk="1" fontAlgn="auto" latinLnBrk="0" hangingPunct="1">
                        <a:lnSpc>
                          <a:spcPct val="100000"/>
                        </a:lnSpc>
                        <a:spcBef>
                          <a:spcPts val="0"/>
                        </a:spcBef>
                        <a:spcAft>
                          <a:spcPts val="300"/>
                        </a:spcAft>
                        <a:buClrTx/>
                        <a:buSzTx/>
                        <a:buFont typeface="Arial"/>
                        <a:buChar char="•"/>
                        <a:tabLst/>
                        <a:defRPr/>
                      </a:pPr>
                      <a:r>
                        <a:rPr lang="en-US" sz="1000" kern="1200" noProof="0">
                          <a:solidFill>
                            <a:srgbClr val="2B660F"/>
                          </a:solidFill>
                          <a:highlight>
                            <a:srgbClr val="4FE2F3"/>
                          </a:highlight>
                          <a:latin typeface="+mn-lt"/>
                          <a:ea typeface="+mn-ea"/>
                          <a:cs typeface="Leelawadee" panose="020B0502040204020203" pitchFamily="34" charset="-34"/>
                        </a:rPr>
                        <a:t>Goal: </a:t>
                      </a:r>
                      <a:r>
                        <a:rPr kumimoji="0" lang="en-US" sz="1050" b="0" i="0" u="none" strike="noStrike" kern="1200" cap="none" spc="0" normalizeH="0" baseline="0" noProof="0">
                          <a:ln>
                            <a:noFill/>
                          </a:ln>
                          <a:solidFill>
                            <a:srgbClr val="2B660F"/>
                          </a:solidFill>
                          <a:effectLst/>
                          <a:uLnTx/>
                          <a:uFillTx/>
                          <a:latin typeface="+mn-lt"/>
                          <a:ea typeface="+mn-ea"/>
                          <a:cs typeface="+mn-cs"/>
                        </a:rPr>
                        <a:t>Expand battery and biofuel capabilities</a:t>
                      </a:r>
                    </a:p>
                    <a:p>
                      <a:pPr marL="120650" marR="0" lvl="0" indent="-120650" algn="l" defTabSz="914400" rtl="0" eaLnBrk="1" fontAlgn="auto" latinLnBrk="0" hangingPunct="1">
                        <a:lnSpc>
                          <a:spcPct val="100000"/>
                        </a:lnSpc>
                        <a:spcBef>
                          <a:spcPts val="0"/>
                        </a:spcBef>
                        <a:spcAft>
                          <a:spcPts val="300"/>
                        </a:spcAft>
                        <a:buClrTx/>
                        <a:buSzTx/>
                        <a:buFont typeface="Arial"/>
                        <a:buChar char="•"/>
                        <a:tabLst/>
                        <a:defRPr/>
                      </a:pPr>
                      <a:r>
                        <a:rPr lang="en-US" sz="1000" kern="1200" noProof="0">
                          <a:solidFill>
                            <a:srgbClr val="2B660F"/>
                          </a:solidFill>
                          <a:highlight>
                            <a:srgbClr val="4FE2F3"/>
                          </a:highlight>
                          <a:latin typeface="+mn-lt"/>
                          <a:ea typeface="+mn-ea"/>
                          <a:cs typeface="Leelawadee" panose="020B0502040204020203" pitchFamily="34" charset="-34"/>
                        </a:rPr>
                        <a:t>Goal: </a:t>
                      </a:r>
                      <a:r>
                        <a:rPr kumimoji="0" lang="en-US" sz="1050" b="0" i="0" u="none" strike="noStrike" kern="1200" cap="none" spc="0" normalizeH="0" baseline="0" noProof="0">
                          <a:ln>
                            <a:noFill/>
                          </a:ln>
                          <a:solidFill>
                            <a:srgbClr val="2B660F"/>
                          </a:solidFill>
                          <a:effectLst/>
                          <a:uLnTx/>
                          <a:uFillTx/>
                          <a:latin typeface="+mn-lt"/>
                          <a:ea typeface="+mn-ea"/>
                          <a:cs typeface="+mn-cs"/>
                        </a:rPr>
                        <a:t>Continue to measure Scope 3 emissions</a:t>
                      </a:r>
                    </a:p>
                    <a:p>
                      <a:pPr marL="120650" marR="0" lvl="0" indent="-120650" algn="l">
                        <a:lnSpc>
                          <a:spcPct val="100000"/>
                        </a:lnSpc>
                        <a:spcBef>
                          <a:spcPts val="0"/>
                        </a:spcBef>
                        <a:spcAft>
                          <a:spcPts val="300"/>
                        </a:spcAft>
                        <a:buFont typeface="Arial"/>
                        <a:buChar char="•"/>
                      </a:pPr>
                      <a:r>
                        <a:rPr lang="en-US" sz="1050" b="0" i="0" noProof="0">
                          <a:solidFill>
                            <a:srgbClr val="2B660F"/>
                          </a:solidFill>
                          <a:effectLst/>
                          <a:highlight>
                            <a:srgbClr val="FFC62B"/>
                          </a:highlight>
                          <a:latin typeface="+mn-lt"/>
                          <a:cs typeface="Leelawadee"/>
                        </a:rPr>
                        <a:t>Target</a:t>
                      </a:r>
                      <a:r>
                        <a:rPr kumimoji="0" lang="en-US" sz="1050" b="0" i="0" u="none" strike="noStrike" kern="1200" cap="none" spc="0" normalizeH="0" baseline="0" noProof="0">
                          <a:ln>
                            <a:noFill/>
                          </a:ln>
                          <a:solidFill>
                            <a:srgbClr val="2B660F"/>
                          </a:solidFill>
                          <a:effectLst/>
                          <a:uLnTx/>
                          <a:uFillTx/>
                          <a:latin typeface="+mn-lt"/>
                          <a:ea typeface="+mn-ea"/>
                          <a:cs typeface="+mn-cs"/>
                        </a:rPr>
                        <a:t>: Achieved 50% single-use plastic item reduction in 2021 and will continue to reduce and/or eliminate single-use plastic items within our operations by 2030</a:t>
                      </a:r>
                    </a:p>
                    <a:p>
                      <a:pPr marL="120650" marR="0" lvl="0" indent="-120650" algn="l">
                        <a:lnSpc>
                          <a:spcPct val="100000"/>
                        </a:lnSpc>
                        <a:spcBef>
                          <a:spcPts val="0"/>
                        </a:spcBef>
                        <a:spcAft>
                          <a:spcPts val="300"/>
                        </a:spcAft>
                        <a:buFont typeface="Arial"/>
                        <a:buChar char="•"/>
                      </a:pPr>
                      <a:r>
                        <a:rPr lang="en-US" sz="1050" b="0" i="0" noProof="0">
                          <a:solidFill>
                            <a:srgbClr val="2B660F"/>
                          </a:solidFill>
                          <a:effectLst/>
                          <a:highlight>
                            <a:srgbClr val="FFC62B"/>
                          </a:highlight>
                          <a:latin typeface="+mn-lt"/>
                          <a:cs typeface="Leelawadee"/>
                        </a:rPr>
                        <a:t>Target</a:t>
                      </a:r>
                      <a:r>
                        <a:rPr kumimoji="0" lang="en-US" sz="1050" b="0" i="0" u="none" strike="noStrike" kern="1200" cap="none" spc="0" normalizeH="0" baseline="0" noProof="0">
                          <a:ln>
                            <a:noFill/>
                          </a:ln>
                          <a:solidFill>
                            <a:srgbClr val="2B660F"/>
                          </a:solidFill>
                          <a:effectLst/>
                          <a:uLnTx/>
                          <a:uFillTx/>
                          <a:latin typeface="+mn-lt"/>
                          <a:ea typeface="+mn-ea"/>
                          <a:cs typeface="+mn-cs"/>
                        </a:rPr>
                        <a:t>: Achieved 30% food waste reduction per person in 2022 and established an interim goal to achieve 40% by 2025 and 50% by 2030</a:t>
                      </a:r>
                    </a:p>
                    <a:p>
                      <a:pPr marL="120650" marR="0" lvl="0" indent="-120650" algn="l">
                        <a:lnSpc>
                          <a:spcPct val="100000"/>
                        </a:lnSpc>
                        <a:spcBef>
                          <a:spcPts val="0"/>
                        </a:spcBef>
                        <a:spcAft>
                          <a:spcPts val="300"/>
                        </a:spcAft>
                        <a:buFont typeface="Arial"/>
                        <a:buChar char="•"/>
                      </a:pPr>
                      <a:r>
                        <a:rPr lang="en-US" sz="1050" b="0" i="0" noProof="0">
                          <a:solidFill>
                            <a:srgbClr val="2B660F"/>
                          </a:solidFill>
                          <a:effectLst/>
                          <a:highlight>
                            <a:srgbClr val="FFC62B"/>
                          </a:highlight>
                          <a:latin typeface="+mn-lt"/>
                          <a:cs typeface="Leelawadee"/>
                        </a:rPr>
                        <a:t>Target</a:t>
                      </a:r>
                      <a:r>
                        <a:rPr kumimoji="0" lang="en-US" sz="1050" b="0" i="0" u="none" strike="noStrike" kern="1200" cap="none" spc="0" normalizeH="0" baseline="0" noProof="0">
                          <a:ln>
                            <a:noFill/>
                          </a:ln>
                          <a:solidFill>
                            <a:srgbClr val="2B660F"/>
                          </a:solidFill>
                          <a:effectLst/>
                          <a:uLnTx/>
                          <a:uFillTx/>
                          <a:latin typeface="+mn-lt"/>
                          <a:ea typeface="+mn-ea"/>
                          <a:cs typeface="+mn-cs"/>
                        </a:rPr>
                        <a:t>: Increase Advanced Waste Water Treatment System fleet coverage to &gt;80% by 2030</a:t>
                      </a:r>
                    </a:p>
                    <a:p>
                      <a:pPr marL="120650" marR="0" lvl="0" indent="-120650" algn="l">
                        <a:lnSpc>
                          <a:spcPct val="100000"/>
                        </a:lnSpc>
                        <a:spcBef>
                          <a:spcPts val="0"/>
                        </a:spcBef>
                        <a:spcAft>
                          <a:spcPts val="300"/>
                        </a:spcAft>
                        <a:buFont typeface="Arial"/>
                        <a:buChar char="•"/>
                      </a:pPr>
                      <a:r>
                        <a:rPr lang="en-US" sz="1050" b="0" i="0" noProof="0">
                          <a:solidFill>
                            <a:srgbClr val="2B660F"/>
                          </a:solidFill>
                          <a:effectLst/>
                          <a:highlight>
                            <a:srgbClr val="FFC62B"/>
                          </a:highlight>
                          <a:latin typeface="+mn-lt"/>
                          <a:cs typeface="Leelawadee"/>
                        </a:rPr>
                        <a:t>Target</a:t>
                      </a:r>
                      <a:r>
                        <a:rPr kumimoji="0" lang="en-US" sz="1050" b="0" i="0" u="none" strike="noStrike" kern="1200" cap="none" spc="0" normalizeH="0" baseline="0" noProof="0">
                          <a:ln>
                            <a:noFill/>
                          </a:ln>
                          <a:solidFill>
                            <a:srgbClr val="2B660F"/>
                          </a:solidFill>
                          <a:effectLst/>
                          <a:uLnTx/>
                          <a:uFillTx/>
                          <a:latin typeface="+mn-lt"/>
                          <a:ea typeface="+mn-ea"/>
                          <a:cs typeface="+mn-cs"/>
                        </a:rPr>
                        <a:t>: Improve water use efficiency by increasing percentage of water produced from seawater to 90% by 2030</a:t>
                      </a:r>
                    </a:p>
                    <a:p>
                      <a:pPr marL="120650" marR="0" lvl="0" indent="-120650" algn="l">
                        <a:lnSpc>
                          <a:spcPct val="100000"/>
                        </a:lnSpc>
                        <a:spcBef>
                          <a:spcPts val="0"/>
                        </a:spcBef>
                        <a:spcAft>
                          <a:spcPts val="300"/>
                        </a:spcAft>
                        <a:buFont typeface="Arial"/>
                        <a:buChar char="•"/>
                      </a:pPr>
                      <a:r>
                        <a:rPr lang="en-US" sz="1050" b="0" i="0" noProof="0">
                          <a:solidFill>
                            <a:srgbClr val="2B660F"/>
                          </a:solidFill>
                          <a:effectLst/>
                          <a:highlight>
                            <a:srgbClr val="FFC62B"/>
                          </a:highlight>
                          <a:latin typeface="+mn-lt"/>
                          <a:cs typeface="Leelawadee"/>
                        </a:rPr>
                        <a:t>Target</a:t>
                      </a:r>
                      <a:r>
                        <a:rPr kumimoji="0" lang="en-US" sz="1050" b="0" i="0" u="none" strike="noStrike" kern="1200" cap="none" spc="0" normalizeH="0" baseline="0" noProof="0">
                          <a:ln>
                            <a:noFill/>
                          </a:ln>
                          <a:solidFill>
                            <a:srgbClr val="2B660F"/>
                          </a:solidFill>
                          <a:effectLst/>
                          <a:uLnTx/>
                          <a:uFillTx/>
                          <a:latin typeface="+mn-lt"/>
                          <a:ea typeface="+mn-ea"/>
                          <a:cs typeface="+mn-cs"/>
                        </a:rPr>
                        <a:t>: Maintain water use rate at &lt;70% of the U.S. EPA national average of 82 gallons per person per day</a:t>
                      </a:r>
                    </a:p>
                    <a:p>
                      <a:pPr marL="120650" marR="0" lvl="0" indent="-120650" algn="l">
                        <a:lnSpc>
                          <a:spcPct val="100000"/>
                        </a:lnSpc>
                        <a:spcBef>
                          <a:spcPts val="0"/>
                        </a:spcBef>
                        <a:spcAft>
                          <a:spcPts val="300"/>
                        </a:spcAft>
                        <a:buFont typeface="Arial"/>
                        <a:buChar char="•"/>
                      </a:pPr>
                      <a:r>
                        <a:rPr lang="en-US" sz="1050" b="0" i="0" noProof="0">
                          <a:solidFill>
                            <a:srgbClr val="2B660F"/>
                          </a:solidFill>
                          <a:effectLst/>
                          <a:highlight>
                            <a:srgbClr val="FFC62B"/>
                          </a:highlight>
                          <a:latin typeface="+mn-lt"/>
                          <a:cs typeface="Leelawadee"/>
                        </a:rPr>
                        <a:t>Target</a:t>
                      </a:r>
                      <a:r>
                        <a:rPr kumimoji="0" lang="en-US" sz="1050" b="0" i="0" u="none" strike="noStrike" kern="1200" cap="none" spc="0" normalizeH="0" baseline="0" noProof="0">
                          <a:ln>
                            <a:noFill/>
                          </a:ln>
                          <a:solidFill>
                            <a:srgbClr val="2B660F"/>
                          </a:solidFill>
                          <a:effectLst/>
                          <a:uLnTx/>
                          <a:uFillTx/>
                          <a:latin typeface="+mn-lt"/>
                          <a:ea typeface="+mn-ea"/>
                          <a:cs typeface="+mn-cs"/>
                        </a:rPr>
                        <a:t>: Achieve net zero emissions from ship operations by 2050</a:t>
                      </a:r>
                    </a:p>
                    <a:p>
                      <a:pPr marL="120650" marR="0" lvl="0" indent="-120650" algn="l">
                        <a:lnSpc>
                          <a:spcPct val="100000"/>
                        </a:lnSpc>
                        <a:spcBef>
                          <a:spcPts val="0"/>
                        </a:spcBef>
                        <a:spcAft>
                          <a:spcPts val="300"/>
                        </a:spcAft>
                        <a:buFont typeface="Arial"/>
                        <a:buChar char="•"/>
                      </a:pPr>
                      <a:r>
                        <a:rPr lang="en-US" sz="1000" kern="1200" noProof="0">
                          <a:solidFill>
                            <a:srgbClr val="2B660F"/>
                          </a:solidFill>
                          <a:highlight>
                            <a:srgbClr val="4FE2F3"/>
                          </a:highlight>
                          <a:latin typeface="+mn-lt"/>
                          <a:ea typeface="+mn-ea"/>
                          <a:cs typeface="Leelawadee" panose="020B0502040204020203" pitchFamily="34" charset="-34"/>
                        </a:rPr>
                        <a:t>Goal: </a:t>
                      </a:r>
                      <a:r>
                        <a:rPr kumimoji="0" lang="en-US" sz="1050" b="0" i="0" u="none" strike="noStrike" kern="1200" cap="none" spc="0" normalizeH="0" baseline="0" noProof="0">
                          <a:ln>
                            <a:noFill/>
                          </a:ln>
                          <a:solidFill>
                            <a:srgbClr val="2B660F"/>
                          </a:solidFill>
                          <a:effectLst/>
                          <a:uLnTx/>
                          <a:uFillTx/>
                          <a:latin typeface="+mn-lt"/>
                          <a:ea typeface="+mn-ea"/>
                          <a:cs typeface="+mn-cs"/>
                        </a:rPr>
                        <a:t>Have </a:t>
                      </a:r>
                      <a:r>
                        <a:rPr lang="en-US" sz="1050" b="0" i="0" u="none" strike="noStrike" kern="1200" cap="none" spc="0" normalizeH="0" baseline="0" noProof="0">
                          <a:ln>
                            <a:noFill/>
                          </a:ln>
                          <a:solidFill>
                            <a:srgbClr val="2B660F"/>
                          </a:solidFill>
                          <a:effectLst/>
                          <a:uLnTx/>
                          <a:uFillTx/>
                          <a:latin typeface="+mn-lt"/>
                          <a:ea typeface="+mn-ea"/>
                          <a:cs typeface="+mn-cs"/>
                        </a:rPr>
                        <a:t>deep NGO</a:t>
                      </a:r>
                      <a:r>
                        <a:rPr kumimoji="0" lang="en-US" sz="1050" b="0" i="0" u="none" strike="noStrike" kern="1200" cap="none" spc="0" normalizeH="0" baseline="0" noProof="0">
                          <a:ln>
                            <a:noFill/>
                          </a:ln>
                          <a:solidFill>
                            <a:srgbClr val="2B660F"/>
                          </a:solidFill>
                          <a:effectLst/>
                          <a:uLnTx/>
                          <a:uFillTx/>
                          <a:latin typeface="+mn-lt"/>
                          <a:ea typeface="+mn-ea"/>
                          <a:cs typeface="+mn-cs"/>
                        </a:rPr>
                        <a:t> partnerships embedded in the business and supporting strategy execution by 2050</a:t>
                      </a: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kumimoji="0" lang="en-GB" sz="1050" b="0" i="1" u="none" strike="noStrike" kern="1200" cap="none" spc="0" normalizeH="0" baseline="0" noProof="0">
                          <a:ln>
                            <a:noFill/>
                          </a:ln>
                          <a:solidFill>
                            <a:srgbClr val="2B660F"/>
                          </a:solidFill>
                          <a:effectLst/>
                          <a:uLnTx/>
                          <a:uFillTx/>
                          <a:latin typeface="+mn-lt"/>
                          <a:ea typeface="+mn-ea"/>
                          <a:cs typeface="Leelawadee"/>
                        </a:rPr>
                        <a:t>Not a focus area for the customer.</a:t>
                      </a:r>
                      <a:endParaRPr kumimoji="0" lang="en-US" sz="1050" b="0" i="0" u="none" strike="noStrike" kern="1200" cap="none" spc="0" normalizeH="0" baseline="0" noProof="0">
                        <a:ln>
                          <a:noFill/>
                        </a:ln>
                        <a:solidFill>
                          <a:srgbClr val="2B660F"/>
                        </a:solidFill>
                        <a:effectLst/>
                        <a:uLnTx/>
                        <a:uFillTx/>
                        <a:latin typeface="+mn-lt"/>
                        <a:ea typeface="+mn-ea"/>
                        <a:cs typeface="Leelawadee"/>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marR="0" lvl="0" indent="-120650" algn="l" rtl="0" eaLnBrk="1" fontAlgn="auto" latinLnBrk="0" hangingPunct="1">
                        <a:lnSpc>
                          <a:spcPct val="100000"/>
                        </a:lnSpc>
                        <a:spcBef>
                          <a:spcPts val="0"/>
                        </a:spcBef>
                        <a:spcAft>
                          <a:spcPts val="300"/>
                        </a:spcAft>
                        <a:buClrTx/>
                        <a:buSzTx/>
                        <a:buFont typeface="Arial"/>
                        <a:buChar char="•"/>
                      </a:pPr>
                      <a:r>
                        <a:rPr lang="en-US" sz="1050" b="0" i="0" noProof="0">
                          <a:solidFill>
                            <a:srgbClr val="2B660F"/>
                          </a:solidFill>
                          <a:effectLst/>
                          <a:highlight>
                            <a:srgbClr val="FFC62B"/>
                          </a:highlight>
                          <a:latin typeface="+mn-lt"/>
                          <a:cs typeface="Leelawadee"/>
                        </a:rPr>
                        <a:t>Target</a:t>
                      </a:r>
                      <a:r>
                        <a:rPr kumimoji="0" lang="en-US" sz="1050" b="0" i="0" u="none" strike="noStrike" kern="1200" cap="none" spc="0" normalizeH="0" baseline="0" noProof="0">
                          <a:ln>
                            <a:noFill/>
                          </a:ln>
                          <a:solidFill>
                            <a:srgbClr val="2B660F"/>
                          </a:solidFill>
                          <a:effectLst/>
                          <a:uLnTx/>
                          <a:uFillTx/>
                          <a:latin typeface="+mn-lt"/>
                          <a:ea typeface="+mn-ea"/>
                          <a:cs typeface="+mn-cs"/>
                        </a:rPr>
                        <a:t>: Listen closely to employee feedback and measure participation on employee culture survey by achieving a &gt;75% participation rate on an annual basis</a:t>
                      </a:r>
                      <a:endParaRPr lang="en-US" sz="1050" noProof="0">
                        <a:solidFill>
                          <a:srgbClr val="2B660F"/>
                        </a:solidFill>
                        <a:latin typeface="+mn-lt"/>
                      </a:endParaRPr>
                    </a:p>
                    <a:p>
                      <a:pPr marL="120650" marR="0" lvl="0" indent="-120650" algn="l" defTabSz="914400">
                        <a:lnSpc>
                          <a:spcPct val="100000"/>
                        </a:lnSpc>
                        <a:spcBef>
                          <a:spcPts val="0"/>
                        </a:spcBef>
                        <a:spcAft>
                          <a:spcPts val="300"/>
                        </a:spcAft>
                        <a:buClrTx/>
                        <a:buSzTx/>
                        <a:buFont typeface="Arial"/>
                        <a:buChar char="•"/>
                        <a:tabLst/>
                        <a:defRPr/>
                      </a:pPr>
                      <a:r>
                        <a:rPr lang="en-US" sz="1000" kern="1200" noProof="0">
                          <a:solidFill>
                            <a:srgbClr val="2B660F"/>
                          </a:solidFill>
                          <a:highlight>
                            <a:srgbClr val="4FE2F3"/>
                          </a:highlight>
                          <a:latin typeface="+mn-lt"/>
                          <a:ea typeface="+mn-ea"/>
                          <a:cs typeface="Leelawadee" panose="020B0502040204020203" pitchFamily="34" charset="-34"/>
                        </a:rPr>
                        <a:t>Goal: </a:t>
                      </a:r>
                      <a:r>
                        <a:rPr kumimoji="0" lang="en-US" sz="1050" b="0" i="0" u="none" strike="noStrike" kern="1200" cap="none" spc="0" normalizeH="0" baseline="0" noProof="0">
                          <a:ln>
                            <a:noFill/>
                          </a:ln>
                          <a:solidFill>
                            <a:srgbClr val="2B660F"/>
                          </a:solidFill>
                          <a:effectLst/>
                          <a:uLnTx/>
                          <a:uFillTx/>
                          <a:latin typeface="+mn-lt"/>
                          <a:ea typeface="+mn-ea"/>
                          <a:cs typeface="+mn-cs"/>
                        </a:rPr>
                        <a:t>Become employer of choice, by striving to maintain or exceed an annual Employee Net Promoter Score equivalent to ‘Great’ or higher in accordance with workplace survey standards</a:t>
                      </a:r>
                      <a:endParaRPr kumimoji="0" lang="en-US" sz="1050" noProof="0">
                        <a:solidFill>
                          <a:srgbClr val="2B660F"/>
                        </a:solidFill>
                        <a:latin typeface="+mn-lt"/>
                      </a:endParaRPr>
                    </a:p>
                    <a:p>
                      <a:pPr marL="120650" marR="0" lvl="0" indent="-120650" algn="l" defTabSz="914400" rtl="0" eaLnBrk="1" fontAlgn="auto" latinLnBrk="0" hangingPunct="1">
                        <a:lnSpc>
                          <a:spcPct val="100000"/>
                        </a:lnSpc>
                        <a:spcBef>
                          <a:spcPts val="0"/>
                        </a:spcBef>
                        <a:spcAft>
                          <a:spcPts val="300"/>
                        </a:spcAft>
                        <a:buClrTx/>
                        <a:buSzTx/>
                        <a:buFont typeface="Arial"/>
                        <a:buChar char="•"/>
                        <a:tabLst/>
                        <a:defRPr/>
                      </a:pPr>
                      <a:r>
                        <a:rPr lang="en-US" sz="1000" kern="1200" noProof="0">
                          <a:solidFill>
                            <a:srgbClr val="2B660F"/>
                          </a:solidFill>
                          <a:highlight>
                            <a:srgbClr val="4FE2F3"/>
                          </a:highlight>
                          <a:latin typeface="+mn-lt"/>
                          <a:ea typeface="+mn-ea"/>
                          <a:cs typeface="Leelawadee" panose="020B0502040204020203" pitchFamily="34" charset="-34"/>
                        </a:rPr>
                        <a:t>Goal:</a:t>
                      </a:r>
                      <a:r>
                        <a:rPr kumimoji="0" lang="en-US" sz="1050" b="0" i="0" u="none" strike="noStrike" kern="1200" cap="none" spc="0" normalizeH="0" baseline="0" noProof="0">
                          <a:ln>
                            <a:noFill/>
                          </a:ln>
                          <a:solidFill>
                            <a:srgbClr val="2B660F"/>
                          </a:solidFill>
                          <a:effectLst/>
                          <a:uLnTx/>
                          <a:uFillTx/>
                          <a:latin typeface="+mn-lt"/>
                          <a:ea typeface="+mn-ea"/>
                          <a:cs typeface="+mn-cs"/>
                        </a:rPr>
                        <a:t> Enhance mental health offerings across ship and shore</a:t>
                      </a:r>
                    </a:p>
                    <a:p>
                      <a:pPr marL="120650" marR="0" lvl="0" indent="-120650" algn="l" defTabSz="914400" rtl="0" eaLnBrk="1" fontAlgn="auto" latinLnBrk="0" hangingPunct="1">
                        <a:lnSpc>
                          <a:spcPct val="100000"/>
                        </a:lnSpc>
                        <a:spcBef>
                          <a:spcPts val="0"/>
                        </a:spcBef>
                        <a:spcAft>
                          <a:spcPts val="300"/>
                        </a:spcAft>
                        <a:buClrTx/>
                        <a:buSzTx/>
                        <a:buFont typeface="Arial"/>
                        <a:buChar char="•"/>
                        <a:tabLst/>
                        <a:defRPr/>
                      </a:pPr>
                      <a:r>
                        <a:rPr lang="en-US" sz="1000" kern="1200" noProof="0">
                          <a:solidFill>
                            <a:srgbClr val="2B660F"/>
                          </a:solidFill>
                          <a:highlight>
                            <a:srgbClr val="4FE2F3"/>
                          </a:highlight>
                          <a:latin typeface="+mn-lt"/>
                          <a:ea typeface="+mn-ea"/>
                          <a:cs typeface="Leelawadee" panose="020B0502040204020203" pitchFamily="34" charset="-34"/>
                        </a:rPr>
                        <a:t>Goal: </a:t>
                      </a:r>
                      <a:r>
                        <a:rPr kumimoji="0" lang="en-US" sz="1050" b="0" i="0" u="none" strike="noStrike" kern="1200" cap="none" spc="0" normalizeH="0" baseline="0" noProof="0">
                          <a:ln>
                            <a:noFill/>
                          </a:ln>
                          <a:solidFill>
                            <a:srgbClr val="2B660F"/>
                          </a:solidFill>
                          <a:effectLst/>
                          <a:uLnTx/>
                          <a:uFillTx/>
                          <a:latin typeface="+mn-lt"/>
                          <a:ea typeface="+mn-ea"/>
                          <a:cs typeface="+mn-cs"/>
                        </a:rPr>
                        <a:t>Reduce the number of guest and crew work-related injuries</a:t>
                      </a:r>
                    </a:p>
                    <a:p>
                      <a:pPr marL="120650" marR="0" lvl="0" indent="-120650" algn="l" defTabSz="914400" rtl="0" eaLnBrk="1" fontAlgn="auto" latinLnBrk="0" hangingPunct="1">
                        <a:lnSpc>
                          <a:spcPct val="100000"/>
                        </a:lnSpc>
                        <a:spcBef>
                          <a:spcPts val="0"/>
                        </a:spcBef>
                        <a:spcAft>
                          <a:spcPts val="300"/>
                        </a:spcAft>
                        <a:buClrTx/>
                        <a:buSzTx/>
                        <a:buFont typeface="Arial"/>
                        <a:buChar char="•"/>
                        <a:tabLst/>
                        <a:defRPr/>
                      </a:pPr>
                      <a:r>
                        <a:rPr lang="en-US" sz="1000" kern="1200" noProof="0">
                          <a:solidFill>
                            <a:srgbClr val="2B660F"/>
                          </a:solidFill>
                          <a:highlight>
                            <a:srgbClr val="4FE2F3"/>
                          </a:highlight>
                          <a:latin typeface="+mn-lt"/>
                          <a:ea typeface="+mn-ea"/>
                          <a:cs typeface="Leelawadee" panose="020B0502040204020203" pitchFamily="34" charset="-34"/>
                        </a:rPr>
                        <a:t>Goal: </a:t>
                      </a:r>
                      <a:r>
                        <a:rPr kumimoji="0" lang="en-US" sz="1050" b="0" i="0" u="none" strike="noStrike" kern="1200" cap="none" spc="0" normalizeH="0" baseline="0" noProof="0">
                          <a:ln>
                            <a:noFill/>
                          </a:ln>
                          <a:solidFill>
                            <a:srgbClr val="2B660F"/>
                          </a:solidFill>
                          <a:effectLst/>
                          <a:uLnTx/>
                          <a:uFillTx/>
                          <a:latin typeface="+mn-lt"/>
                          <a:ea typeface="+mn-ea"/>
                          <a:cs typeface="+mn-cs"/>
                        </a:rPr>
                        <a:t>Continue to invest in programs focused on breaking barriers for female shipboard representation across all ranks and departments for women officers seeking a career at sea where they can grow and excel</a:t>
                      </a:r>
                    </a:p>
                    <a:p>
                      <a:pPr marL="120650" marR="0" lvl="0" indent="-120650" algn="l" defTabSz="914400" rtl="0" eaLnBrk="1" fontAlgn="auto" latinLnBrk="0" hangingPunct="1">
                        <a:lnSpc>
                          <a:spcPct val="100000"/>
                        </a:lnSpc>
                        <a:spcBef>
                          <a:spcPts val="0"/>
                        </a:spcBef>
                        <a:spcAft>
                          <a:spcPts val="300"/>
                        </a:spcAft>
                        <a:buClrTx/>
                        <a:buSzTx/>
                        <a:buFont typeface="Arial"/>
                        <a:buChar char="•"/>
                        <a:tabLst/>
                        <a:defRPr/>
                      </a:pPr>
                      <a:r>
                        <a:rPr lang="en-US" sz="1000" kern="1200" noProof="0">
                          <a:solidFill>
                            <a:srgbClr val="2B660F"/>
                          </a:solidFill>
                          <a:highlight>
                            <a:srgbClr val="4FE2F3"/>
                          </a:highlight>
                          <a:latin typeface="+mn-lt"/>
                          <a:ea typeface="+mn-ea"/>
                          <a:cs typeface="Leelawadee" panose="020B0502040204020203" pitchFamily="34" charset="-34"/>
                        </a:rPr>
                        <a:t>Goal: </a:t>
                      </a:r>
                      <a:r>
                        <a:rPr kumimoji="0" lang="en-US" sz="1050" b="0" i="0" u="none" strike="noStrike" kern="1200" cap="none" spc="0" normalizeH="0" baseline="0" noProof="0">
                          <a:ln>
                            <a:noFill/>
                          </a:ln>
                          <a:solidFill>
                            <a:srgbClr val="2B660F"/>
                          </a:solidFill>
                          <a:effectLst/>
                          <a:uLnTx/>
                          <a:uFillTx/>
                          <a:latin typeface="+mn-lt"/>
                          <a:ea typeface="+mn-ea"/>
                          <a:cs typeface="+mn-cs"/>
                        </a:rPr>
                        <a:t>Build stronger community relationships in our employment bases and destinations via employee volunteering programs</a:t>
                      </a:r>
                    </a:p>
                    <a:p>
                      <a:pPr marL="120650" marR="0" lvl="0" indent="-120650" algn="l" rtl="0" eaLnBrk="1" fontAlgn="auto" latinLnBrk="0" hangingPunct="1">
                        <a:lnSpc>
                          <a:spcPct val="100000"/>
                        </a:lnSpc>
                        <a:spcBef>
                          <a:spcPts val="0"/>
                        </a:spcBef>
                        <a:spcAft>
                          <a:spcPts val="300"/>
                        </a:spcAft>
                        <a:buClrTx/>
                        <a:buSzTx/>
                        <a:buFont typeface="Arial"/>
                        <a:buChar char="•"/>
                      </a:pPr>
                      <a:r>
                        <a:rPr lang="en-US" sz="1000" kern="1200" noProof="0">
                          <a:solidFill>
                            <a:srgbClr val="2B660F"/>
                          </a:solidFill>
                          <a:highlight>
                            <a:srgbClr val="4FE2F3"/>
                          </a:highlight>
                          <a:latin typeface="+mn-lt"/>
                          <a:ea typeface="+mn-ea"/>
                          <a:cs typeface="Leelawadee" panose="020B0502040204020203" pitchFamily="34" charset="-34"/>
                        </a:rPr>
                        <a:t>Goal: </a:t>
                      </a:r>
                      <a:r>
                        <a:rPr kumimoji="0" lang="en-US" sz="1050" b="0" i="0" u="none" strike="noStrike" kern="1200" cap="none" spc="0" normalizeH="0" baseline="0" noProof="0">
                          <a:ln>
                            <a:noFill/>
                          </a:ln>
                          <a:solidFill>
                            <a:srgbClr val="2B660F"/>
                          </a:solidFill>
                          <a:effectLst/>
                          <a:uLnTx/>
                          <a:uFillTx/>
                          <a:latin typeface="+mn-lt"/>
                          <a:ea typeface="+mn-ea"/>
                          <a:cs typeface="+mn-cs"/>
                        </a:rPr>
                        <a:t>Continuing to support the communities we visit through our donation programs for food surplus and ship in-kind donations</a:t>
                      </a:r>
                      <a:endParaRPr lang="en-US" sz="1050" b="0" i="0" u="none" strike="noStrike" kern="1200" cap="none" spc="0" normalizeH="0" baseline="0" noProof="0">
                        <a:ln>
                          <a:noFill/>
                        </a:ln>
                        <a:solidFill>
                          <a:srgbClr val="2B660F"/>
                        </a:solidFill>
                        <a:effectLst/>
                        <a:uLnTx/>
                        <a:uFillTx/>
                        <a:latin typeface="+mn-lt"/>
                        <a:ea typeface="+mn-ea"/>
                        <a:cs typeface="+mn-cs"/>
                      </a:endParaRPr>
                    </a:p>
                    <a:p>
                      <a:pPr marL="120650" marR="0" lvl="0" indent="-120650" algn="l" defTabSz="914400">
                        <a:lnSpc>
                          <a:spcPct val="100000"/>
                        </a:lnSpc>
                        <a:spcBef>
                          <a:spcPts val="0"/>
                        </a:spcBef>
                        <a:spcAft>
                          <a:spcPts val="300"/>
                        </a:spcAft>
                        <a:buClrTx/>
                        <a:buSzTx/>
                        <a:buFont typeface="Arial"/>
                        <a:buChar char="•"/>
                        <a:tabLst/>
                        <a:defRPr/>
                      </a:pPr>
                      <a:r>
                        <a:rPr lang="en-US" sz="1000" kern="1200" noProof="0">
                          <a:solidFill>
                            <a:srgbClr val="2B660F"/>
                          </a:solidFill>
                          <a:highlight>
                            <a:srgbClr val="4FE2F3"/>
                          </a:highlight>
                          <a:latin typeface="+mn-lt"/>
                          <a:ea typeface="+mn-ea"/>
                          <a:cs typeface="Leelawadee" panose="020B0502040204020203" pitchFamily="34" charset="-34"/>
                        </a:rPr>
                        <a:t>Goal: </a:t>
                      </a:r>
                      <a:r>
                        <a:rPr kumimoji="0" lang="en-US" sz="1050" b="0" i="0" u="none" strike="noStrike" kern="1200" cap="none" spc="0" normalizeH="0" baseline="0" noProof="0">
                          <a:ln>
                            <a:noFill/>
                          </a:ln>
                          <a:solidFill>
                            <a:srgbClr val="2B660F"/>
                          </a:solidFill>
                          <a:effectLst/>
                          <a:uLnTx/>
                          <a:uFillTx/>
                          <a:latin typeface="+mn-lt"/>
                          <a:ea typeface="+mn-ea"/>
                          <a:cs typeface="+mn-cs"/>
                        </a:rPr>
                        <a:t>Be a leader in employee well-being measures by 2050</a:t>
                      </a:r>
                      <a:endParaRPr kumimoji="0" lang="en-US" sz="1050" noProof="0">
                        <a:solidFill>
                          <a:srgbClr val="2B660F"/>
                        </a:solidFill>
                        <a:latin typeface="+mn-lt"/>
                      </a:endParaRP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bl>
          </a:graphicData>
        </a:graphic>
      </p:graphicFrame>
      <p:pic>
        <p:nvPicPr>
          <p:cNvPr id="2" name="Picture 1" descr="A logo of a leaf in a circle&#10;&#10;Description automatically generated">
            <a:extLst>
              <a:ext uri="{FF2B5EF4-FFF2-40B4-BE49-F238E27FC236}">
                <a16:creationId xmlns:a16="http://schemas.microsoft.com/office/drawing/2014/main" id="{06ABCDF5-D69E-EF47-0EA9-A34DF92AB8B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pic>
        <p:nvPicPr>
          <p:cNvPr id="5" name="Picture 4" descr="A blue and green windmill with green arrows&#10;&#10;Description automatically generated">
            <a:extLst>
              <a:ext uri="{FF2B5EF4-FFF2-40B4-BE49-F238E27FC236}">
                <a16:creationId xmlns:a16="http://schemas.microsoft.com/office/drawing/2014/main" id="{F196FCC4-9E6B-8F77-2BD5-1389988B295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17884" y="2914650"/>
            <a:ext cx="556204" cy="604020"/>
          </a:xfrm>
          <a:prstGeom prst="rect">
            <a:avLst/>
          </a:prstGeom>
        </p:spPr>
      </p:pic>
    </p:spTree>
    <p:extLst>
      <p:ext uri="{BB962C8B-B14F-4D97-AF65-F5344CB8AC3E}">
        <p14:creationId xmlns:p14="http://schemas.microsoft.com/office/powerpoint/2010/main" val="383491206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72AD62-9F21-3489-0CCC-CBB5C739B0E8}"/>
            </a:ext>
          </a:extLst>
        </p:cNvPr>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40205FC1-A478-3D6D-C297-1A192214D149}"/>
              </a:ext>
            </a:extLst>
          </p:cNvPr>
          <p:cNvGraphicFramePr>
            <a:graphicFrameLocks/>
          </p:cNvGraphicFramePr>
          <p:nvPr>
            <p:custDataLst>
              <p:tags r:id="rId1"/>
            </p:custDataLst>
            <p:extLst>
              <p:ext uri="{D42A27DB-BD31-4B8C-83A1-F6EECF244321}">
                <p14:modId xmlns:p14="http://schemas.microsoft.com/office/powerpoint/2010/main" val="37863502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12" name="think-cell data - do not delete" hidden="1">
                        <a:extLst>
                          <a:ext uri="{FF2B5EF4-FFF2-40B4-BE49-F238E27FC236}">
                            <a16:creationId xmlns:a16="http://schemas.microsoft.com/office/drawing/2014/main" id="{40205FC1-A478-3D6D-C297-1A192214D14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4289B06C-0109-2847-6C44-F1D3A4E1BF24}"/>
              </a:ext>
            </a:extLst>
          </p:cNvPr>
          <p:cNvSpPr>
            <a:spLocks noGrp="1"/>
          </p:cNvSpPr>
          <p:nvPr>
            <p:ph type="title"/>
          </p:nvPr>
        </p:nvSpPr>
        <p:spPr>
          <a:xfrm>
            <a:off x="304798" y="246888"/>
            <a:ext cx="11585448" cy="969264"/>
          </a:xfrm>
        </p:spPr>
        <p:txBody>
          <a:bodyPr vert="horz" rIns="0"/>
          <a:lstStyle/>
          <a:p>
            <a:r>
              <a:rPr lang="en-US" sz="3000"/>
              <a:t>CARNIVAL’S SUSTAINABILITY FOCUS AREAS</a:t>
            </a:r>
            <a:br>
              <a:rPr lang="en-US" sz="3000"/>
            </a:br>
            <a:r>
              <a:rPr lang="en-US" sz="1800" i="1"/>
              <a:t>And how these focus areas align with pep+ pillars</a:t>
            </a:r>
          </a:p>
        </p:txBody>
      </p:sp>
      <p:pic>
        <p:nvPicPr>
          <p:cNvPr id="17" name="Picture 16" descr="Carnival Cruise Line Logos | Carnival Cruise Line">
            <a:extLst>
              <a:ext uri="{FF2B5EF4-FFF2-40B4-BE49-F238E27FC236}">
                <a16:creationId xmlns:a16="http://schemas.microsoft.com/office/drawing/2014/main" id="{4951D2A7-6195-D4A2-5CAD-CFCE293FFA3B}"/>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6854" t="25599" r="17418" b="25599"/>
          <a:stretch>
            <a:fillRect/>
          </a:stretch>
        </p:blipFill>
        <p:spPr>
          <a:xfrm>
            <a:off x="9867900" y="247650"/>
            <a:ext cx="2019300" cy="712258"/>
          </a:xfrm>
          <a:prstGeom prst="rect">
            <a:avLst/>
          </a:prstGeom>
          <a:ln>
            <a:noFill/>
          </a:ln>
        </p:spPr>
      </p:pic>
      <p:sp>
        <p:nvSpPr>
          <p:cNvPr id="2" name="Rectangle: Top Corners Rounded 1">
            <a:extLst>
              <a:ext uri="{FF2B5EF4-FFF2-40B4-BE49-F238E27FC236}">
                <a16:creationId xmlns:a16="http://schemas.microsoft.com/office/drawing/2014/main" id="{C80945BA-2771-335B-3CC7-A3D0ACDBF15B}"/>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4">
            <a:extLst>
              <a:ext uri="{FF2B5EF4-FFF2-40B4-BE49-F238E27FC236}">
                <a16:creationId xmlns:a16="http://schemas.microsoft.com/office/drawing/2014/main" id="{993DF279-CFD1-1B19-0B10-512DD9E364FB}"/>
              </a:ext>
            </a:extLst>
          </p:cNvPr>
          <p:cNvGraphicFramePr>
            <a:graphicFrameLocks noGrp="1"/>
          </p:cNvGraphicFramePr>
          <p:nvPr>
            <p:extLst>
              <p:ext uri="{D42A27DB-BD31-4B8C-83A1-F6EECF244321}">
                <p14:modId xmlns:p14="http://schemas.microsoft.com/office/powerpoint/2010/main" val="910656326"/>
              </p:ext>
            </p:extLst>
          </p:nvPr>
        </p:nvGraphicFramePr>
        <p:xfrm>
          <a:off x="-7620" y="1148230"/>
          <a:ext cx="11990832" cy="5038258"/>
        </p:xfrm>
        <a:graphic>
          <a:graphicData uri="http://schemas.openxmlformats.org/drawingml/2006/table">
            <a:tbl>
              <a:tblPr firstRow="1" bandRow="1"/>
              <a:tblGrid>
                <a:gridCol w="1993392">
                  <a:extLst>
                    <a:ext uri="{9D8B030D-6E8A-4147-A177-3AD203B41FA5}">
                      <a16:colId xmlns:a16="http://schemas.microsoft.com/office/drawing/2014/main" val="1767499071"/>
                    </a:ext>
                  </a:extLst>
                </a:gridCol>
                <a:gridCol w="3332480">
                  <a:extLst>
                    <a:ext uri="{9D8B030D-6E8A-4147-A177-3AD203B41FA5}">
                      <a16:colId xmlns:a16="http://schemas.microsoft.com/office/drawing/2014/main" val="2382844442"/>
                    </a:ext>
                  </a:extLst>
                </a:gridCol>
                <a:gridCol w="3332480">
                  <a:extLst>
                    <a:ext uri="{9D8B030D-6E8A-4147-A177-3AD203B41FA5}">
                      <a16:colId xmlns:a16="http://schemas.microsoft.com/office/drawing/2014/main" val="957515009"/>
                    </a:ext>
                  </a:extLst>
                </a:gridCol>
                <a:gridCol w="3332480">
                  <a:extLst>
                    <a:ext uri="{9D8B030D-6E8A-4147-A177-3AD203B41FA5}">
                      <a16:colId xmlns:a16="http://schemas.microsoft.com/office/drawing/2014/main" val="2353111847"/>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ase" latinLnBrk="0" hangingPunct="1">
                        <a:lnSpc>
                          <a:spcPct val="100000"/>
                        </a:lnSpc>
                      </a:pPr>
                      <a:r>
                        <a:rPr lang="en-US" sz="1200" b="1" kern="1200" noProof="0">
                          <a:solidFill>
                            <a:schemeClr val="bg1"/>
                          </a:solidFill>
                          <a:latin typeface="+mn-lt"/>
                          <a:ea typeface="+mn-ea"/>
                          <a:cs typeface="Leelawadee" panose="020B0502040204020203" pitchFamily="34" charset="-34"/>
                        </a:rPr>
                        <a:t>Planet</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ase" latinLnBrk="0" hangingPunct="1">
                        <a:lnSpc>
                          <a:spcPct val="100000"/>
                        </a:lnSpc>
                      </a:pPr>
                      <a:r>
                        <a:rPr lang="en-US" sz="1200" b="1" kern="1200" noProof="0">
                          <a:solidFill>
                            <a:schemeClr val="bg1"/>
                          </a:solidFill>
                          <a:latin typeface="+mn-lt"/>
                          <a:ea typeface="+mn-ea"/>
                          <a:cs typeface="Leelawadee" panose="020B0502040204020203" pitchFamily="34" charset="-34"/>
                        </a:rPr>
                        <a:t>Purpose</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ase" latinLnBrk="0" hangingPunct="1">
                        <a:lnSpc>
                          <a:spcPct val="100000"/>
                        </a:lnSpc>
                      </a:pPr>
                      <a:r>
                        <a:rPr lang="en-US" sz="1200" b="1" kern="1200" noProof="0">
                          <a:solidFill>
                            <a:schemeClr val="bg1"/>
                          </a:solidFill>
                          <a:latin typeface="+mn-lt"/>
                          <a:ea typeface="+mn-ea"/>
                          <a:cs typeface="Leelawadee" panose="020B0502040204020203" pitchFamily="34" charset="-34"/>
                        </a:rPr>
                        <a:t>People</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4791370">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922F11"/>
                          </a:solidFill>
                          <a:latin typeface="+mj-lt"/>
                          <a:ea typeface="+mn-ea"/>
                          <a:cs typeface="Leelawadee"/>
                        </a:rPr>
                        <a:t>POSITIVE </a:t>
                      </a:r>
                      <a:br>
                        <a:rPr lang="en-US" sz="1400" kern="1200">
                          <a:solidFill>
                            <a:srgbClr val="922F11"/>
                          </a:solidFill>
                          <a:latin typeface="+mj-lt"/>
                          <a:ea typeface="+mn-ea"/>
                          <a:cs typeface="Leelawadee"/>
                        </a:rPr>
                      </a:br>
                      <a:r>
                        <a:rPr lang="en-US" sz="1400" kern="1200">
                          <a:solidFill>
                            <a:srgbClr val="922F11"/>
                          </a:solidFill>
                          <a:latin typeface="+mj-lt"/>
                          <a:ea typeface="+mn-ea"/>
                          <a:cs typeface="Leelawadee"/>
                        </a:rPr>
                        <a:t>CHOICES</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E6D27"/>
                    </a:solidFill>
                  </a:tcPr>
                </a:tc>
                <a:tc>
                  <a:txBody>
                    <a:bodyPr/>
                    <a:lstStyle/>
                    <a:p>
                      <a:pPr marL="0" marR="0" lvl="0" indent="0" algn="ctr"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kumimoji="0" lang="en-GB" sz="1050" b="0" i="1" u="none" strike="noStrike" kern="1200" cap="none" spc="0" normalizeH="0" baseline="0" noProof="0">
                          <a:ln>
                            <a:noFill/>
                          </a:ln>
                          <a:solidFill>
                            <a:srgbClr val="2B660F"/>
                          </a:solidFill>
                          <a:effectLst/>
                          <a:uLnTx/>
                          <a:uFillTx/>
                          <a:latin typeface="+mn-lt"/>
                          <a:ea typeface="+mn-ea"/>
                          <a:cs typeface="Leelawadee"/>
                        </a:rPr>
                        <a:t>Not a focus area for the customer.</a:t>
                      </a:r>
                      <a:endParaRPr kumimoji="0" lang="en-US" sz="1050" b="0" i="1" u="none" strike="noStrike" kern="1200" cap="none" spc="0" normalizeH="0" baseline="0" noProof="0">
                        <a:ln>
                          <a:noFill/>
                        </a:ln>
                        <a:solidFill>
                          <a:srgbClr val="2B660F"/>
                        </a:solidFill>
                        <a:effectLst/>
                        <a:uLnTx/>
                        <a:uFillTx/>
                        <a:latin typeface="+mn-lt"/>
                        <a:ea typeface="+mn-ea"/>
                        <a:cs typeface="Leelawadee"/>
                      </a:endParaRPr>
                    </a:p>
                  </a:txBody>
                  <a:tcPr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kumimoji="0" lang="en-GB" sz="1050" b="0" i="1" u="none" strike="noStrike" kern="1200" cap="none" spc="0" normalizeH="0" baseline="0" noProof="0">
                          <a:ln>
                            <a:noFill/>
                          </a:ln>
                          <a:solidFill>
                            <a:srgbClr val="2B660F"/>
                          </a:solidFill>
                          <a:effectLst/>
                          <a:uLnTx/>
                          <a:uFillTx/>
                          <a:latin typeface="+mn-lt"/>
                          <a:ea typeface="+mn-ea"/>
                          <a:cs typeface="Leelawadee"/>
                        </a:rPr>
                        <a:t>Not a focus area for the customer.</a:t>
                      </a:r>
                      <a:endParaRPr kumimoji="0" lang="en-US" sz="1050" b="0" i="1" u="none" strike="noStrike" kern="1200" cap="none" spc="0" normalizeH="0" baseline="0" noProof="0">
                        <a:ln>
                          <a:noFill/>
                        </a:ln>
                        <a:solidFill>
                          <a:srgbClr val="2B660F"/>
                        </a:solidFill>
                        <a:effectLst/>
                        <a:uLnTx/>
                        <a:uFillTx/>
                        <a:latin typeface="+mn-lt"/>
                        <a:ea typeface="+mn-ea"/>
                        <a:cs typeface="Leelawadee"/>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kumimoji="0" lang="en-GB" sz="1050" b="0" i="1" u="none" strike="noStrike" kern="1200" cap="none" spc="0" normalizeH="0" baseline="0" noProof="0">
                          <a:ln>
                            <a:noFill/>
                          </a:ln>
                          <a:solidFill>
                            <a:srgbClr val="2B660F"/>
                          </a:solidFill>
                          <a:effectLst/>
                          <a:uLnTx/>
                          <a:uFillTx/>
                          <a:latin typeface="+mn-lt"/>
                          <a:ea typeface="+mn-ea"/>
                          <a:cs typeface="Leelawadee"/>
                        </a:rPr>
                        <a:t>Not a focus area for the customer.</a:t>
                      </a:r>
                      <a:endParaRPr kumimoji="0" lang="en-US" sz="1050" b="0" i="1" u="none" strike="noStrike" kern="1200" cap="none" spc="0" normalizeH="0" baseline="0" noProof="0">
                        <a:ln>
                          <a:noFill/>
                        </a:ln>
                        <a:solidFill>
                          <a:srgbClr val="2B660F"/>
                        </a:solidFill>
                        <a:effectLst/>
                        <a:uLnTx/>
                        <a:uFillTx/>
                        <a:latin typeface="+mn-lt"/>
                        <a:ea typeface="+mn-ea"/>
                        <a:cs typeface="Leelawadee"/>
                      </a:endParaRPr>
                    </a:p>
                  </a:txBody>
                  <a:tcPr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bl>
          </a:graphicData>
        </a:graphic>
      </p:graphicFrame>
      <p:pic>
        <p:nvPicPr>
          <p:cNvPr id="9" name="Picture 8" descr="A logo of a hand and a globe&#10;&#10;Description automatically generated">
            <a:extLst>
              <a:ext uri="{FF2B5EF4-FFF2-40B4-BE49-F238E27FC236}">
                <a16:creationId xmlns:a16="http://schemas.microsoft.com/office/drawing/2014/main" id="{9717BD99-2E87-7B47-FF84-76C93D147E4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25147" y="1836221"/>
            <a:ext cx="536916" cy="583072"/>
          </a:xfrm>
          <a:prstGeom prst="rect">
            <a:avLst/>
          </a:prstGeom>
        </p:spPr>
      </p:pic>
    </p:spTree>
    <p:extLst>
      <p:ext uri="{BB962C8B-B14F-4D97-AF65-F5344CB8AC3E}">
        <p14:creationId xmlns:p14="http://schemas.microsoft.com/office/powerpoint/2010/main" val="392434591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243675-7B04-588C-1851-4F02804ED914}"/>
            </a:ext>
          </a:extLst>
        </p:cNvPr>
        <p:cNvGrpSpPr/>
        <p:nvPr/>
      </p:nvGrpSpPr>
      <p:grpSpPr>
        <a:xfrm>
          <a:off x="0" y="0"/>
          <a:ext cx="0" cy="0"/>
          <a:chOff x="0" y="0"/>
          <a:chExt cx="0" cy="0"/>
        </a:xfrm>
      </p:grpSpPr>
      <p:graphicFrame>
        <p:nvGraphicFramePr>
          <p:cNvPr id="15" name="think-cell data - do not delete" hidden="1">
            <a:extLst>
              <a:ext uri="{FF2B5EF4-FFF2-40B4-BE49-F238E27FC236}">
                <a16:creationId xmlns:a16="http://schemas.microsoft.com/office/drawing/2014/main" id="{8F14E6EC-6E70-DD0C-9E7D-FC18F0A39B0E}"/>
              </a:ext>
            </a:extLst>
          </p:cNvPr>
          <p:cNvGraphicFramePr>
            <a:graphicFrameLocks/>
          </p:cNvGraphicFramePr>
          <p:nvPr>
            <p:custDataLst>
              <p:tags r:id="rId1"/>
            </p:custDataLst>
            <p:extLst>
              <p:ext uri="{D42A27DB-BD31-4B8C-83A1-F6EECF244321}">
                <p14:modId xmlns:p14="http://schemas.microsoft.com/office/powerpoint/2010/main" val="13453135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15" name="think-cell data - do not delete" hidden="1">
                        <a:extLst>
                          <a:ext uri="{FF2B5EF4-FFF2-40B4-BE49-F238E27FC236}">
                            <a16:creationId xmlns:a16="http://schemas.microsoft.com/office/drawing/2014/main" id="{8F14E6EC-6E70-DD0C-9E7D-FC18F0A39B0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DDA8EDA0-DEB4-249F-723F-0E6E2E4C296D}"/>
              </a:ext>
            </a:extLst>
          </p:cNvPr>
          <p:cNvSpPr>
            <a:spLocks noGrp="1"/>
          </p:cNvSpPr>
          <p:nvPr>
            <p:ph type="title"/>
          </p:nvPr>
        </p:nvSpPr>
        <p:spPr>
          <a:xfrm>
            <a:off x="304798" y="246888"/>
            <a:ext cx="11585448" cy="969264"/>
          </a:xfrm>
        </p:spPr>
        <p:txBody>
          <a:bodyPr vert="horz" rIns="0"/>
          <a:lstStyle/>
          <a:p>
            <a:r>
              <a:rPr lang="en-US" sz="2600"/>
              <a:t>COMMONALITY BETWEEN CARNIVAL’S AND PEP+ FOCUS AREAS</a:t>
            </a:r>
            <a:br>
              <a:rPr lang="en-US" sz="2600"/>
            </a:br>
            <a:r>
              <a:rPr lang="en-US" sz="1800" i="1"/>
              <a:t>And how these focus areas align with pep+ pillars</a:t>
            </a:r>
          </a:p>
        </p:txBody>
      </p:sp>
      <p:sp>
        <p:nvSpPr>
          <p:cNvPr id="19" name="TextBox 18">
            <a:extLst>
              <a:ext uri="{FF2B5EF4-FFF2-40B4-BE49-F238E27FC236}">
                <a16:creationId xmlns:a16="http://schemas.microsoft.com/office/drawing/2014/main" id="{6B13ADA9-A6DA-A1F7-7B6E-0ACADEA88DFE}"/>
              </a:ext>
            </a:extLst>
          </p:cNvPr>
          <p:cNvSpPr txBox="1"/>
          <p:nvPr/>
        </p:nvSpPr>
        <p:spPr>
          <a:xfrm>
            <a:off x="7953374" y="6269189"/>
            <a:ext cx="3786189" cy="506261"/>
          </a:xfrm>
          <a:prstGeom prst="rect">
            <a:avLst/>
          </a:prstGeom>
          <a:solidFill>
            <a:srgbClr val="8EBC29"/>
          </a:solidFill>
        </p:spPr>
        <p:txBody>
          <a:bodyPr wrap="square" rtlCol="0" anchor="ctr">
            <a:noAutofit/>
          </a:bodyPr>
          <a:lstStyle/>
          <a:p>
            <a:pPr lvl="0" algn="ctr">
              <a:defRPr/>
            </a:pPr>
            <a:r>
              <a:rPr lang="en-US" sz="1050" i="1" kern="0">
                <a:solidFill>
                  <a:schemeClr val="bg1"/>
                </a:solidFill>
                <a:cs typeface="Leelawadee" panose="020B0502040204020203" pitchFamily="34" charset="-34"/>
              </a:rPr>
              <a:t>No common focus areas were identified across </a:t>
            </a:r>
          </a:p>
          <a:p>
            <a:pPr lvl="0" algn="ctr">
              <a:defRPr/>
            </a:pPr>
            <a:r>
              <a:rPr lang="en-US" sz="1050" i="1" kern="0">
                <a:solidFill>
                  <a:schemeClr val="bg1"/>
                </a:solidFill>
                <a:cs typeface="Leelawadee" panose="020B0502040204020203" pitchFamily="34" charset="-34"/>
              </a:rPr>
              <a:t>Positive Choices (PepsiCo) or Purpose (Carnival).</a:t>
            </a:r>
          </a:p>
        </p:txBody>
      </p:sp>
      <p:pic>
        <p:nvPicPr>
          <p:cNvPr id="20" name="Picture 19" descr="Carnival Cruise Line Logos | Carnival Cruise Line">
            <a:extLst>
              <a:ext uri="{FF2B5EF4-FFF2-40B4-BE49-F238E27FC236}">
                <a16:creationId xmlns:a16="http://schemas.microsoft.com/office/drawing/2014/main" id="{B7509DBD-D4E0-78A9-A3AC-56D4A6C9402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6854" t="25599" r="17418" b="25599"/>
          <a:stretch>
            <a:fillRect/>
          </a:stretch>
        </p:blipFill>
        <p:spPr>
          <a:xfrm>
            <a:off x="9867900" y="247650"/>
            <a:ext cx="2019300" cy="712258"/>
          </a:xfrm>
          <a:prstGeom prst="rect">
            <a:avLst/>
          </a:prstGeom>
          <a:ln>
            <a:noFill/>
          </a:ln>
        </p:spPr>
      </p:pic>
      <p:sp>
        <p:nvSpPr>
          <p:cNvPr id="2" name="Rectangle: Top Corners Rounded 1">
            <a:extLst>
              <a:ext uri="{FF2B5EF4-FFF2-40B4-BE49-F238E27FC236}">
                <a16:creationId xmlns:a16="http://schemas.microsoft.com/office/drawing/2014/main" id="{6ED159DA-5A2B-FCBA-F534-05963E4F429B}"/>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4">
            <a:extLst>
              <a:ext uri="{FF2B5EF4-FFF2-40B4-BE49-F238E27FC236}">
                <a16:creationId xmlns:a16="http://schemas.microsoft.com/office/drawing/2014/main" id="{446A2A77-7371-C470-64DB-C4DD2786A5A8}"/>
              </a:ext>
            </a:extLst>
          </p:cNvPr>
          <p:cNvGraphicFramePr>
            <a:graphicFrameLocks noGrp="1"/>
          </p:cNvGraphicFramePr>
          <p:nvPr>
            <p:extLst>
              <p:ext uri="{D42A27DB-BD31-4B8C-83A1-F6EECF244321}">
                <p14:modId xmlns:p14="http://schemas.microsoft.com/office/powerpoint/2010/main" val="670176017"/>
              </p:ext>
            </p:extLst>
          </p:nvPr>
        </p:nvGraphicFramePr>
        <p:xfrm>
          <a:off x="-7620" y="1148230"/>
          <a:ext cx="11990832" cy="4879825"/>
        </p:xfrm>
        <a:graphic>
          <a:graphicData uri="http://schemas.openxmlformats.org/drawingml/2006/table">
            <a:tbl>
              <a:tblPr firstRow="1" bandRow="1"/>
              <a:tblGrid>
                <a:gridCol w="1993392">
                  <a:extLst>
                    <a:ext uri="{9D8B030D-6E8A-4147-A177-3AD203B41FA5}">
                      <a16:colId xmlns:a16="http://schemas.microsoft.com/office/drawing/2014/main" val="1767499071"/>
                    </a:ext>
                  </a:extLst>
                </a:gridCol>
                <a:gridCol w="5443728">
                  <a:extLst>
                    <a:ext uri="{9D8B030D-6E8A-4147-A177-3AD203B41FA5}">
                      <a16:colId xmlns:a16="http://schemas.microsoft.com/office/drawing/2014/main" val="2382844442"/>
                    </a:ext>
                  </a:extLst>
                </a:gridCol>
                <a:gridCol w="4553712">
                  <a:extLst>
                    <a:ext uri="{9D8B030D-6E8A-4147-A177-3AD203B41FA5}">
                      <a16:colId xmlns:a16="http://schemas.microsoft.com/office/drawing/2014/main" val="2353111847"/>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ase" latinLnBrk="0" hangingPunct="1">
                        <a:lnSpc>
                          <a:spcPct val="100000"/>
                        </a:lnSpc>
                      </a:pPr>
                      <a:r>
                        <a:rPr lang="en-US" sz="1200" b="1" kern="1200" noProof="0">
                          <a:solidFill>
                            <a:schemeClr val="bg1"/>
                          </a:solidFill>
                          <a:latin typeface="+mn-lt"/>
                          <a:ea typeface="+mn-ea"/>
                          <a:cs typeface="Leelawadee" panose="020B0502040204020203" pitchFamily="34" charset="-34"/>
                        </a:rPr>
                        <a:t>Planet</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ase" latinLnBrk="0" hangingPunct="1">
                        <a:lnSpc>
                          <a:spcPct val="100000"/>
                        </a:lnSpc>
                      </a:pPr>
                      <a:r>
                        <a:rPr lang="en-US" sz="1200" b="1" kern="1200" noProof="0">
                          <a:solidFill>
                            <a:schemeClr val="bg1"/>
                          </a:solidFill>
                          <a:latin typeface="+mn-lt"/>
                          <a:ea typeface="+mn-ea"/>
                          <a:cs typeface="Leelawadee" panose="020B0502040204020203" pitchFamily="34" charset="-34"/>
                        </a:rPr>
                        <a:t>People</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1097280">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954F07"/>
                          </a:solidFill>
                          <a:latin typeface="+mj-lt"/>
                          <a:ea typeface="+mn-ea"/>
                          <a:cs typeface="Leelawadee"/>
                        </a:rPr>
                        <a:t>POSITIVE </a:t>
                      </a:r>
                      <a:br>
                        <a:rPr lang="en-US" sz="1400" kern="1200">
                          <a:solidFill>
                            <a:srgbClr val="954F07"/>
                          </a:solidFill>
                          <a:latin typeface="+mj-lt"/>
                          <a:ea typeface="+mn-ea"/>
                          <a:cs typeface="Leelawadee"/>
                        </a:rPr>
                      </a:br>
                      <a:r>
                        <a:rPr lang="en-US" sz="1400" kern="1200">
                          <a:solidFill>
                            <a:srgbClr val="954F07"/>
                          </a:solidFill>
                          <a:latin typeface="+mj-lt"/>
                          <a:ea typeface="+mn-ea"/>
                          <a:cs typeface="Leelawadee"/>
                        </a:rPr>
                        <a:t>AGRICULTURE</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9F0A"/>
                    </a:solidFill>
                  </a:tcPr>
                </a:tc>
                <a:tc>
                  <a:txBody>
                    <a:bodyPr/>
                    <a:lstStyle/>
                    <a:p>
                      <a:pPr marL="120650" marR="0" lvl="0" indent="-120650" algn="l">
                        <a:lnSpc>
                          <a:spcPct val="100000"/>
                        </a:lnSpc>
                        <a:spcBef>
                          <a:spcPts val="0"/>
                        </a:spcBef>
                        <a:spcAft>
                          <a:spcPts val="400"/>
                        </a:spcAft>
                        <a:buFont typeface="Arial"/>
                        <a:buChar char="•"/>
                      </a:pPr>
                      <a:r>
                        <a:rPr lang="en-US" sz="1000" kern="1200" noProof="0">
                          <a:solidFill>
                            <a:srgbClr val="2B660F"/>
                          </a:solidFill>
                          <a:highlight>
                            <a:srgbClr val="4FE2F3"/>
                          </a:highlight>
                          <a:latin typeface="+mn-lt"/>
                          <a:ea typeface="+mn-ea"/>
                          <a:cs typeface="Leelawadee" panose="020B0502040204020203" pitchFamily="34" charset="-34"/>
                        </a:rPr>
                        <a:t>Goal: </a:t>
                      </a:r>
                      <a:r>
                        <a:rPr kumimoji="0" lang="en-US" sz="1050" b="0" i="0" u="none" strike="noStrike" kern="1200" cap="none" spc="0" normalizeH="0" baseline="0" noProof="0">
                          <a:ln>
                            <a:noFill/>
                          </a:ln>
                          <a:solidFill>
                            <a:srgbClr val="2B660F"/>
                          </a:solidFill>
                          <a:effectLst/>
                          <a:uLnTx/>
                          <a:uFillTx/>
                          <a:latin typeface="+mn-lt"/>
                          <a:ea typeface="+mn-ea"/>
                          <a:cs typeface="+mn-cs"/>
                        </a:rPr>
                        <a:t>Support biodiversity &amp; conservation initiatives through select NGO partnerships</a:t>
                      </a:r>
                    </a:p>
                    <a:p>
                      <a:pPr marL="120650" marR="0" lvl="0" indent="-120650" algn="l" defTabSz="914400" rtl="0" eaLnBrk="1" fontAlgn="auto" latinLnBrk="0" hangingPunct="1">
                        <a:lnSpc>
                          <a:spcPct val="100000"/>
                        </a:lnSpc>
                        <a:spcBef>
                          <a:spcPts val="0"/>
                        </a:spcBef>
                        <a:spcAft>
                          <a:spcPts val="400"/>
                        </a:spcAft>
                        <a:buClrTx/>
                        <a:buSzTx/>
                        <a:buFont typeface="Arial"/>
                        <a:buChar char="•"/>
                        <a:tabLst/>
                        <a:defRPr/>
                      </a:pPr>
                      <a:r>
                        <a:rPr lang="en-US" sz="1000" kern="1200" noProof="0">
                          <a:solidFill>
                            <a:srgbClr val="2B660F"/>
                          </a:solidFill>
                          <a:highlight>
                            <a:srgbClr val="4FE2F3"/>
                          </a:highlight>
                          <a:latin typeface="+mn-lt"/>
                          <a:ea typeface="+mn-ea"/>
                          <a:cs typeface="Leelawadee" panose="020B0502040204020203" pitchFamily="34" charset="-34"/>
                        </a:rPr>
                        <a:t>Goal: </a:t>
                      </a:r>
                      <a:r>
                        <a:rPr kumimoji="0" lang="en-US" sz="1050" b="0" i="0" u="none" strike="noStrike" kern="1200" cap="none" spc="0" normalizeH="0" baseline="0" noProof="0">
                          <a:ln>
                            <a:noFill/>
                          </a:ln>
                          <a:solidFill>
                            <a:srgbClr val="2B660F"/>
                          </a:solidFill>
                          <a:effectLst/>
                          <a:uLnTx/>
                          <a:uFillTx/>
                          <a:latin typeface="+mn-lt"/>
                          <a:ea typeface="+mn-ea"/>
                          <a:cs typeface="+mn-cs"/>
                        </a:rPr>
                        <a:t>Continue to support reforestation efforts at the ports we own and operate by planting trees annually</a:t>
                      </a:r>
                    </a:p>
                    <a:p>
                      <a:pPr marL="290513" lvl="1" indent="-171450">
                        <a:lnSpc>
                          <a:spcPct val="100000"/>
                        </a:lnSpc>
                        <a:spcBef>
                          <a:spcPts val="0"/>
                        </a:spcBef>
                        <a:spcAft>
                          <a:spcPts val="400"/>
                        </a:spcAft>
                        <a:buFont typeface="Wingdings" pitchFamily="2" charset="2"/>
                        <a:buChar char="Ø"/>
                        <a:defRPr/>
                      </a:pPr>
                      <a:r>
                        <a:rPr lang="en-US" sz="1050" b="1" noProof="0">
                          <a:solidFill>
                            <a:srgbClr val="2B660F"/>
                          </a:solidFill>
                          <a:latin typeface="+mn-lt"/>
                          <a:cs typeface="Leelawadee"/>
                        </a:rPr>
                        <a:t>pep+ alignment: </a:t>
                      </a:r>
                      <a:r>
                        <a:rPr lang="en-US" sz="1050" b="1" noProof="0">
                          <a:solidFill>
                            <a:srgbClr val="2B660F"/>
                          </a:solidFill>
                          <a:latin typeface="+mn-lt"/>
                        </a:rPr>
                        <a:t>Spread the adoption of regenerative agriculture, restorative, or protective practices across 10 million acres of land supporting the growth of our key crops and ingredients by 2030 </a:t>
                      </a:r>
                      <a:endParaRPr kumimoji="0" lang="en-US" sz="1050" b="0" i="0" u="none" strike="noStrike" kern="1200" cap="none" spc="0" normalizeH="0" baseline="0" noProof="0">
                        <a:ln>
                          <a:noFill/>
                        </a:ln>
                        <a:solidFill>
                          <a:srgbClr val="2B660F"/>
                        </a:solidFill>
                        <a:effectLst/>
                        <a:uLnTx/>
                        <a:uFillTx/>
                        <a:latin typeface="+mn-lt"/>
                      </a:endParaRP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400"/>
                        </a:spcAft>
                        <a:buClrTx/>
                        <a:buSzTx/>
                        <a:buFont typeface="Arial"/>
                        <a:buNone/>
                        <a:tabLst/>
                        <a:defRPr/>
                      </a:pPr>
                      <a:r>
                        <a:rPr lang="en-US" sz="1050" b="0" i="1" kern="1200" noProof="0">
                          <a:solidFill>
                            <a:srgbClr val="2B660F"/>
                          </a:solidFill>
                          <a:effectLst/>
                          <a:latin typeface="+mn-lt"/>
                          <a:ea typeface="+mn-ea"/>
                          <a:cs typeface="Leelawadee"/>
                        </a:rPr>
                        <a:t>No commonalities.</a:t>
                      </a: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3516353">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marR="0" lvl="0" indent="-120650" algn="l" defTabSz="914400" rtl="0" eaLnBrk="1" fontAlgn="auto" latinLnBrk="0" hangingPunct="1">
                        <a:lnSpc>
                          <a:spcPct val="100000"/>
                        </a:lnSpc>
                        <a:spcBef>
                          <a:spcPts val="0"/>
                        </a:spcBef>
                        <a:spcAft>
                          <a:spcPts val="400"/>
                        </a:spcAft>
                        <a:buClrTx/>
                        <a:buSzTx/>
                        <a:buFont typeface="Arial"/>
                        <a:buChar char="•"/>
                        <a:tabLst/>
                        <a:defRPr/>
                      </a:pPr>
                      <a:r>
                        <a:rPr lang="en-US" sz="1050" b="0" i="0" noProof="0">
                          <a:solidFill>
                            <a:srgbClr val="2B660F"/>
                          </a:solidFill>
                          <a:effectLst/>
                          <a:highlight>
                            <a:srgbClr val="FFC62B"/>
                          </a:highlight>
                          <a:latin typeface="+mn-lt"/>
                          <a:cs typeface="Leelawadee"/>
                        </a:rPr>
                        <a:t>Target</a:t>
                      </a:r>
                      <a:r>
                        <a:rPr kumimoji="0" lang="en-US" sz="1050" b="0" i="0" u="none" strike="noStrike" kern="1200" cap="none" spc="0" normalizeH="0" baseline="0" noProof="0">
                          <a:ln>
                            <a:noFill/>
                          </a:ln>
                          <a:solidFill>
                            <a:srgbClr val="2B660F"/>
                          </a:solidFill>
                          <a:effectLst/>
                          <a:uLnTx/>
                          <a:uFillTx/>
                          <a:latin typeface="+mn-lt"/>
                          <a:ea typeface="+mn-ea"/>
                          <a:cs typeface="+mn-cs"/>
                        </a:rPr>
                        <a:t>: Achieved 50% single-use plastic item reduction in 2021 and will continue to reduce and/or eliminate single-use plastic items within our operations by 2030</a:t>
                      </a:r>
                    </a:p>
                    <a:p>
                      <a:pPr marL="290513" marR="0" lvl="1" indent="-171450" algn="l" defTabSz="914400" rtl="0" eaLnBrk="1" fontAlgn="auto" latinLnBrk="0" hangingPunct="1">
                        <a:lnSpc>
                          <a:spcPct val="100000"/>
                        </a:lnSpc>
                        <a:spcBef>
                          <a:spcPts val="0"/>
                        </a:spcBef>
                        <a:spcAft>
                          <a:spcPts val="400"/>
                        </a:spcAft>
                        <a:buClrTx/>
                        <a:buSzTx/>
                        <a:buFont typeface="Wingdings" pitchFamily="2" charset="2"/>
                        <a:buChar char="Ø"/>
                        <a:tabLst/>
                        <a:defRPr/>
                      </a:pPr>
                      <a:r>
                        <a:rPr lang="en-US" sz="1050" b="1" noProof="0">
                          <a:solidFill>
                            <a:srgbClr val="2B660F"/>
                          </a:solidFill>
                          <a:latin typeface="+mn-lt"/>
                          <a:cs typeface="Leelawadee"/>
                        </a:rPr>
                        <a:t>pep+ alignment: For our primary plastic packaging in key packaging markets, achieve an average of 2% year-over-year reduction in our absolute tonnage of virgin plastics through 2030 </a:t>
                      </a:r>
                    </a:p>
                    <a:p>
                      <a:pPr marL="290513" marR="0" lvl="1" indent="-171450" algn="l" defTabSz="914400" rtl="0" eaLnBrk="1" fontAlgn="auto" latinLnBrk="0" hangingPunct="1">
                        <a:lnSpc>
                          <a:spcPct val="100000"/>
                        </a:lnSpc>
                        <a:spcBef>
                          <a:spcPts val="0"/>
                        </a:spcBef>
                        <a:spcAft>
                          <a:spcPts val="400"/>
                        </a:spcAft>
                        <a:buClrTx/>
                        <a:buSzTx/>
                        <a:buFont typeface="Wingdings" pitchFamily="2" charset="2"/>
                        <a:buChar char="Ø"/>
                        <a:tabLst/>
                        <a:defRPr/>
                      </a:pPr>
                      <a:r>
                        <a:rPr lang="en-US" sz="1050" b="1" noProof="0">
                          <a:solidFill>
                            <a:srgbClr val="2B660F"/>
                          </a:solidFill>
                          <a:latin typeface="+mn-lt"/>
                          <a:cs typeface="Leelawadee"/>
                        </a:rPr>
                        <a:t>pep+ alignment: </a:t>
                      </a:r>
                      <a:r>
                        <a:rPr kumimoji="0" lang="en-US" sz="1050" b="1" i="0" u="none" strike="noStrike" kern="1200" cap="none" spc="0" normalizeH="0" baseline="0" noProof="0">
                          <a:ln>
                            <a:noFill/>
                          </a:ln>
                          <a:solidFill>
                            <a:srgbClr val="2B660F"/>
                          </a:solidFill>
                          <a:effectLst/>
                          <a:uLnTx/>
                          <a:uFillTx/>
                          <a:latin typeface="+mn-lt"/>
                          <a:ea typeface="+mn-ea"/>
                          <a:cs typeface="+mn-cs"/>
                        </a:rPr>
                        <a:t>For our primary plastic packaging in key packaging markets, use 40% or greater recycled content in our plastic packaging by 2035 or sooner </a:t>
                      </a:r>
                    </a:p>
                    <a:p>
                      <a:pPr marL="290513" marR="0" lvl="1" indent="-171450" algn="l" defTabSz="914400" rtl="0" eaLnBrk="1" fontAlgn="auto" latinLnBrk="0" hangingPunct="1">
                        <a:lnSpc>
                          <a:spcPct val="100000"/>
                        </a:lnSpc>
                        <a:spcBef>
                          <a:spcPts val="0"/>
                        </a:spcBef>
                        <a:spcAft>
                          <a:spcPts val="400"/>
                        </a:spcAft>
                        <a:buClrTx/>
                        <a:buSzTx/>
                        <a:buFont typeface="Wingdings" pitchFamily="2" charset="2"/>
                        <a:buChar char="Ø"/>
                        <a:tabLst/>
                        <a:defRPr/>
                      </a:pPr>
                      <a:r>
                        <a:rPr lang="en-US" sz="1050" b="1" noProof="0">
                          <a:solidFill>
                            <a:srgbClr val="2B660F"/>
                          </a:solidFill>
                          <a:latin typeface="+mn-lt"/>
                          <a:cs typeface="Leelawadee"/>
                        </a:rPr>
                        <a:t>pep+ alignment: </a:t>
                      </a:r>
                      <a:r>
                        <a:rPr kumimoji="0" lang="en-US" sz="1050" b="1" i="0" u="none" strike="noStrike" kern="1200" cap="none" spc="0" normalizeH="0" baseline="0" noProof="0">
                          <a:ln>
                            <a:noFill/>
                          </a:ln>
                          <a:solidFill>
                            <a:srgbClr val="2B660F"/>
                          </a:solidFill>
                          <a:effectLst/>
                          <a:uLnTx/>
                          <a:uFillTx/>
                          <a:latin typeface="+mn-lt"/>
                          <a:ea typeface="+mn-ea"/>
                          <a:cs typeface="+mn-cs"/>
                        </a:rPr>
                        <a:t>Achieve 97% or greater reusable, recyclable, or compostable (RRC) packaging by design by 2030 in our primary and secondary packaging in our key packaging markets </a:t>
                      </a:r>
                    </a:p>
                    <a:p>
                      <a:pPr marL="120650" marR="0" lvl="0" indent="-120650" algn="l" defTabSz="914400" rtl="0" eaLnBrk="1" fontAlgn="auto" latinLnBrk="0" hangingPunct="1">
                        <a:lnSpc>
                          <a:spcPct val="100000"/>
                        </a:lnSpc>
                        <a:spcBef>
                          <a:spcPts val="0"/>
                        </a:spcBef>
                        <a:spcAft>
                          <a:spcPts val="400"/>
                        </a:spcAft>
                        <a:buClrTx/>
                        <a:buSzTx/>
                        <a:buFont typeface="Arial"/>
                        <a:buChar char="•"/>
                        <a:tabLst/>
                        <a:defRPr/>
                      </a:pPr>
                      <a:r>
                        <a:rPr lang="en-US" sz="1050" b="0" i="0" noProof="0">
                          <a:solidFill>
                            <a:srgbClr val="2B660F"/>
                          </a:solidFill>
                          <a:effectLst/>
                          <a:highlight>
                            <a:srgbClr val="FFC62B"/>
                          </a:highlight>
                          <a:latin typeface="+mn-lt"/>
                          <a:cs typeface="Leelawadee"/>
                        </a:rPr>
                        <a:t>Target</a:t>
                      </a:r>
                      <a:r>
                        <a:rPr kumimoji="0" lang="en-US" sz="1050" b="0" i="0" u="none" strike="noStrike" kern="1200" cap="none" spc="0" normalizeH="0" baseline="0" noProof="0">
                          <a:ln>
                            <a:noFill/>
                          </a:ln>
                          <a:solidFill>
                            <a:srgbClr val="2B660F"/>
                          </a:solidFill>
                          <a:effectLst/>
                          <a:uLnTx/>
                          <a:uFillTx/>
                          <a:latin typeface="+mn-lt"/>
                          <a:ea typeface="+mn-ea"/>
                          <a:cs typeface="+mn-cs"/>
                        </a:rPr>
                        <a:t>: Maintain water use rate at &lt;70% of the U.S. EPA national average of 82 gallons per person per day</a:t>
                      </a:r>
                    </a:p>
                    <a:p>
                      <a:pPr marL="290513" lvl="1" indent="-171450">
                        <a:lnSpc>
                          <a:spcPct val="100000"/>
                        </a:lnSpc>
                        <a:spcBef>
                          <a:spcPts val="0"/>
                        </a:spcBef>
                        <a:spcAft>
                          <a:spcPts val="400"/>
                        </a:spcAft>
                        <a:buFont typeface="Wingdings" pitchFamily="2" charset="2"/>
                        <a:buChar char="Ø"/>
                        <a:defRPr/>
                      </a:pPr>
                      <a:r>
                        <a:rPr lang="en-US" sz="1050" b="1" noProof="0">
                          <a:solidFill>
                            <a:srgbClr val="2B660F"/>
                          </a:solidFill>
                          <a:latin typeface="+mn-lt"/>
                          <a:cs typeface="Leelawadee"/>
                        </a:rPr>
                        <a:t>pep+ alignment: </a:t>
                      </a:r>
                      <a:r>
                        <a:rPr lang="en-US" sz="1050" b="1" noProof="0">
                          <a:solidFill>
                            <a:srgbClr val="2B660F"/>
                          </a:solidFill>
                          <a:latin typeface="+mn-lt"/>
                        </a:rPr>
                        <a:t>Reach average water-use efficiency ratios of 1.4 liters/liter of production in beverages sites and 1.7 liters/kilogram of production in convenient foods sites for 100% of high water-risk PepsiCo and franchise bottler manufacturing facilities by 2030</a:t>
                      </a:r>
                      <a:endParaRPr kumimoji="0" lang="en-US" sz="1050" b="1" i="0" u="none" strike="noStrike" kern="1200" cap="none" spc="0" normalizeH="0" baseline="0" noProof="0">
                        <a:ln>
                          <a:noFill/>
                        </a:ln>
                        <a:solidFill>
                          <a:srgbClr val="2B660F"/>
                        </a:solidFill>
                        <a:effectLst/>
                        <a:uLnTx/>
                        <a:uFillTx/>
                        <a:latin typeface="+mn-lt"/>
                        <a:ea typeface="+mn-ea"/>
                        <a:cs typeface="+mn-cs"/>
                      </a:endParaRP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marR="0" lvl="0" indent="-120650" algn="l" defTabSz="914400" rtl="0" eaLnBrk="1" fontAlgn="auto" latinLnBrk="0" hangingPunct="1">
                        <a:lnSpc>
                          <a:spcPct val="100000"/>
                        </a:lnSpc>
                        <a:spcBef>
                          <a:spcPts val="0"/>
                        </a:spcBef>
                        <a:spcAft>
                          <a:spcPts val="400"/>
                        </a:spcAft>
                        <a:buClrTx/>
                        <a:buSzTx/>
                        <a:buFont typeface="Arial"/>
                        <a:buChar char="•"/>
                        <a:tabLst/>
                        <a:defRPr/>
                      </a:pPr>
                      <a:r>
                        <a:rPr lang="en-US" sz="1000" kern="1200" noProof="0">
                          <a:solidFill>
                            <a:srgbClr val="2B660F"/>
                          </a:solidFill>
                          <a:highlight>
                            <a:srgbClr val="4FE2F3"/>
                          </a:highlight>
                          <a:latin typeface="+mn-lt"/>
                          <a:ea typeface="+mn-ea"/>
                          <a:cs typeface="Leelawadee" panose="020B0502040204020203" pitchFamily="34" charset="-34"/>
                        </a:rPr>
                        <a:t>Goal: </a:t>
                      </a:r>
                      <a:r>
                        <a:rPr kumimoji="0" lang="en-US" sz="1050" b="0" i="0" u="none" strike="noStrike" kern="1200" cap="none" spc="0" normalizeH="0" baseline="0" noProof="0">
                          <a:ln>
                            <a:noFill/>
                          </a:ln>
                          <a:solidFill>
                            <a:srgbClr val="2B660F"/>
                          </a:solidFill>
                          <a:effectLst/>
                          <a:uLnTx/>
                          <a:uFillTx/>
                          <a:latin typeface="+mn-lt"/>
                          <a:ea typeface="+mn-ea"/>
                          <a:cs typeface="+mn-cs"/>
                        </a:rPr>
                        <a:t>Continuing to support the communities we visit through our donation programs for food surplus and ship in-kind donations</a:t>
                      </a:r>
                    </a:p>
                    <a:p>
                      <a:pPr marL="290513" lvl="1" indent="-171450">
                        <a:lnSpc>
                          <a:spcPct val="100000"/>
                        </a:lnSpc>
                        <a:spcBef>
                          <a:spcPts val="0"/>
                        </a:spcBef>
                        <a:spcAft>
                          <a:spcPts val="400"/>
                        </a:spcAft>
                        <a:buFont typeface="Wingdings" pitchFamily="2" charset="2"/>
                        <a:buChar char="Ø"/>
                        <a:defRPr/>
                      </a:pPr>
                      <a:r>
                        <a:rPr lang="en-US" sz="1050" b="1" noProof="0">
                          <a:solidFill>
                            <a:srgbClr val="2B660F"/>
                          </a:solidFill>
                          <a:latin typeface="+mn-lt"/>
                          <a:cs typeface="Leelawadee"/>
                        </a:rPr>
                        <a:t>pep+ alignment: </a:t>
                      </a:r>
                      <a:r>
                        <a:rPr kumimoji="0" lang="en-US" sz="1050" b="1" i="0" u="none" strike="noStrike" kern="1200" cap="none" spc="0" normalizeH="0" baseline="0" noProof="0">
                          <a:ln>
                            <a:noFill/>
                          </a:ln>
                          <a:solidFill>
                            <a:srgbClr val="2B660F"/>
                          </a:solidFill>
                          <a:effectLst/>
                          <a:uLnTx/>
                          <a:uFillTx/>
                          <a:latin typeface="+mn-lt"/>
                          <a:ea typeface="+mn-ea"/>
                          <a:cs typeface="+mn-cs"/>
                        </a:rPr>
                        <a:t>Partner with communities to advance food security and make nutritious food accessible to 50 million people</a:t>
                      </a: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bl>
          </a:graphicData>
        </a:graphic>
      </p:graphicFrame>
      <p:pic>
        <p:nvPicPr>
          <p:cNvPr id="5" name="Picture 4" descr="A logo of a leaf in a circle&#10;&#10;Description automatically generated">
            <a:extLst>
              <a:ext uri="{FF2B5EF4-FFF2-40B4-BE49-F238E27FC236}">
                <a16:creationId xmlns:a16="http://schemas.microsoft.com/office/drawing/2014/main" id="{CAEBE706-FB81-D65E-7ABA-E3B27486634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pic>
        <p:nvPicPr>
          <p:cNvPr id="6" name="Picture 5" descr="A blue and green windmill with green arrows&#10;&#10;Description automatically generated">
            <a:extLst>
              <a:ext uri="{FF2B5EF4-FFF2-40B4-BE49-F238E27FC236}">
                <a16:creationId xmlns:a16="http://schemas.microsoft.com/office/drawing/2014/main" id="{18788424-6161-4F96-35E7-82A37A28961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17884" y="3126990"/>
            <a:ext cx="556204" cy="604020"/>
          </a:xfrm>
          <a:prstGeom prst="rect">
            <a:avLst/>
          </a:prstGeom>
        </p:spPr>
      </p:pic>
    </p:spTree>
    <p:extLst>
      <p:ext uri="{BB962C8B-B14F-4D97-AF65-F5344CB8AC3E}">
        <p14:creationId xmlns:p14="http://schemas.microsoft.com/office/powerpoint/2010/main" val="289149697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59EA8D-17B2-3BE0-6E1B-4EBA21963C47}"/>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0714F021-92B7-2725-9B18-7D8D42A10BF8}"/>
              </a:ext>
            </a:extLst>
          </p:cNvPr>
          <p:cNvGraphicFramePr>
            <a:graphicFrameLocks/>
          </p:cNvGraphicFramePr>
          <p:nvPr>
            <p:custDataLst>
              <p:tags r:id="rId1"/>
            </p:custDataLst>
            <p:extLst>
              <p:ext uri="{D42A27DB-BD31-4B8C-83A1-F6EECF244321}">
                <p14:modId xmlns:p14="http://schemas.microsoft.com/office/powerpoint/2010/main" val="30138252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7" name="think-cell data - do not delete" hidden="1">
                        <a:extLst>
                          <a:ext uri="{FF2B5EF4-FFF2-40B4-BE49-F238E27FC236}">
                            <a16:creationId xmlns:a16="http://schemas.microsoft.com/office/drawing/2014/main" id="{0714F021-92B7-2725-9B18-7D8D42A10BF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1B582D6D-5962-344A-07E0-8C9D1AEFF894}"/>
              </a:ext>
            </a:extLst>
          </p:cNvPr>
          <p:cNvSpPr>
            <a:spLocks noGrp="1"/>
          </p:cNvSpPr>
          <p:nvPr>
            <p:ph type="title"/>
          </p:nvPr>
        </p:nvSpPr>
        <p:spPr>
          <a:xfrm>
            <a:off x="304798" y="246888"/>
            <a:ext cx="11585448" cy="969264"/>
          </a:xfrm>
        </p:spPr>
        <p:txBody>
          <a:bodyPr vert="horz" rIns="0"/>
          <a:lstStyle/>
          <a:p>
            <a:r>
              <a:rPr lang="en-US" sz="2600"/>
              <a:t>COMMONALITY BETWEEN CARNIVAL’S AND PEP+ FOCUS AREAS</a:t>
            </a:r>
            <a:br>
              <a:rPr lang="en-US" sz="2600"/>
            </a:br>
            <a:r>
              <a:rPr lang="en-US" sz="1800" i="1"/>
              <a:t>And how these focus areas align with pep+ pillars</a:t>
            </a:r>
          </a:p>
        </p:txBody>
      </p:sp>
      <p:pic>
        <p:nvPicPr>
          <p:cNvPr id="11" name="Picture 10" descr="Carnival Cruise Line Logos | Carnival Cruise Line">
            <a:extLst>
              <a:ext uri="{FF2B5EF4-FFF2-40B4-BE49-F238E27FC236}">
                <a16:creationId xmlns:a16="http://schemas.microsoft.com/office/drawing/2014/main" id="{9F2CFD5E-462D-2D4A-CAE9-96575CF32DA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6854" t="25599" r="17418" b="25599"/>
          <a:stretch>
            <a:fillRect/>
          </a:stretch>
        </p:blipFill>
        <p:spPr>
          <a:xfrm>
            <a:off x="9867900" y="247650"/>
            <a:ext cx="2019300" cy="712258"/>
          </a:xfrm>
          <a:prstGeom prst="rect">
            <a:avLst/>
          </a:prstGeom>
          <a:ln>
            <a:noFill/>
          </a:ln>
        </p:spPr>
      </p:pic>
      <p:sp>
        <p:nvSpPr>
          <p:cNvPr id="18" name="TextBox 17">
            <a:extLst>
              <a:ext uri="{FF2B5EF4-FFF2-40B4-BE49-F238E27FC236}">
                <a16:creationId xmlns:a16="http://schemas.microsoft.com/office/drawing/2014/main" id="{2E2CE64B-6B24-7E83-084B-A12DD09DB5B4}"/>
              </a:ext>
            </a:extLst>
          </p:cNvPr>
          <p:cNvSpPr txBox="1"/>
          <p:nvPr/>
        </p:nvSpPr>
        <p:spPr>
          <a:xfrm>
            <a:off x="7953374" y="6269189"/>
            <a:ext cx="3786189" cy="506261"/>
          </a:xfrm>
          <a:prstGeom prst="rect">
            <a:avLst/>
          </a:prstGeom>
          <a:solidFill>
            <a:srgbClr val="8EBC29"/>
          </a:solidFill>
        </p:spPr>
        <p:txBody>
          <a:bodyPr wrap="square" rtlCol="0" anchor="ctr">
            <a:noAutofit/>
          </a:bodyPr>
          <a:lstStyle/>
          <a:p>
            <a:pPr algn="ctr">
              <a:defRPr/>
            </a:pPr>
            <a:r>
              <a:rPr lang="en-US" sz="1050" i="1" kern="0">
                <a:solidFill>
                  <a:schemeClr val="bg1"/>
                </a:solidFill>
                <a:cs typeface="Leelawadee" panose="020B0502040204020203" pitchFamily="34" charset="-34"/>
              </a:rPr>
              <a:t>No common focus areas were identified across </a:t>
            </a:r>
          </a:p>
          <a:p>
            <a:pPr algn="ctr">
              <a:defRPr/>
            </a:pPr>
            <a:r>
              <a:rPr lang="en-US" sz="1050" i="1" kern="0">
                <a:solidFill>
                  <a:schemeClr val="bg1"/>
                </a:solidFill>
                <a:cs typeface="Leelawadee" panose="020B0502040204020203" pitchFamily="34" charset="-34"/>
              </a:rPr>
              <a:t>Positive Choices (PepsiCo) or Purpose (Carnival).</a:t>
            </a:r>
          </a:p>
        </p:txBody>
      </p:sp>
      <p:sp>
        <p:nvSpPr>
          <p:cNvPr id="2" name="Rectangle: Top Corners Rounded 1">
            <a:extLst>
              <a:ext uri="{FF2B5EF4-FFF2-40B4-BE49-F238E27FC236}">
                <a16:creationId xmlns:a16="http://schemas.microsoft.com/office/drawing/2014/main" id="{8657AC79-55F5-D5D3-B8C9-4B0E7DBEBAF0}"/>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4">
            <a:extLst>
              <a:ext uri="{FF2B5EF4-FFF2-40B4-BE49-F238E27FC236}">
                <a16:creationId xmlns:a16="http://schemas.microsoft.com/office/drawing/2014/main" id="{1AE7D6AD-915B-1CAC-A818-4B9457D3231E}"/>
              </a:ext>
            </a:extLst>
          </p:cNvPr>
          <p:cNvGraphicFramePr>
            <a:graphicFrameLocks noGrp="1"/>
          </p:cNvGraphicFramePr>
          <p:nvPr>
            <p:extLst>
              <p:ext uri="{D42A27DB-BD31-4B8C-83A1-F6EECF244321}">
                <p14:modId xmlns:p14="http://schemas.microsoft.com/office/powerpoint/2010/main" val="1801354499"/>
              </p:ext>
            </p:extLst>
          </p:nvPr>
        </p:nvGraphicFramePr>
        <p:xfrm>
          <a:off x="-7620" y="1148230"/>
          <a:ext cx="11990832" cy="5038344"/>
        </p:xfrm>
        <a:graphic>
          <a:graphicData uri="http://schemas.openxmlformats.org/drawingml/2006/table">
            <a:tbl>
              <a:tblPr firstRow="1" bandRow="1"/>
              <a:tblGrid>
                <a:gridCol w="1993392">
                  <a:extLst>
                    <a:ext uri="{9D8B030D-6E8A-4147-A177-3AD203B41FA5}">
                      <a16:colId xmlns:a16="http://schemas.microsoft.com/office/drawing/2014/main" val="1767499071"/>
                    </a:ext>
                  </a:extLst>
                </a:gridCol>
                <a:gridCol w="5443728">
                  <a:extLst>
                    <a:ext uri="{9D8B030D-6E8A-4147-A177-3AD203B41FA5}">
                      <a16:colId xmlns:a16="http://schemas.microsoft.com/office/drawing/2014/main" val="2382844442"/>
                    </a:ext>
                  </a:extLst>
                </a:gridCol>
                <a:gridCol w="4553712">
                  <a:extLst>
                    <a:ext uri="{9D8B030D-6E8A-4147-A177-3AD203B41FA5}">
                      <a16:colId xmlns:a16="http://schemas.microsoft.com/office/drawing/2014/main" val="2353111847"/>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ase" latinLnBrk="0" hangingPunct="1">
                        <a:lnSpc>
                          <a:spcPct val="100000"/>
                        </a:lnSpc>
                      </a:pPr>
                      <a:r>
                        <a:rPr lang="en-US" sz="1200" b="1" kern="1200" noProof="0">
                          <a:solidFill>
                            <a:schemeClr val="bg1"/>
                          </a:solidFill>
                          <a:latin typeface="+mn-lt"/>
                          <a:ea typeface="+mn-ea"/>
                          <a:cs typeface="Leelawadee" panose="020B0502040204020203" pitchFamily="34" charset="-34"/>
                        </a:rPr>
                        <a:t>Planet</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ase" latinLnBrk="0" hangingPunct="1">
                        <a:lnSpc>
                          <a:spcPct val="100000"/>
                        </a:lnSpc>
                      </a:pPr>
                      <a:r>
                        <a:rPr lang="en-US" sz="1200" b="1" kern="1200" noProof="0">
                          <a:solidFill>
                            <a:schemeClr val="bg1"/>
                          </a:solidFill>
                          <a:latin typeface="+mn-lt"/>
                          <a:ea typeface="+mn-ea"/>
                          <a:cs typeface="Leelawadee" panose="020B0502040204020203" pitchFamily="34" charset="-34"/>
                        </a:rPr>
                        <a:t>People</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4791456">
                <a:tc>
                  <a:txBody>
                    <a:bodyPr/>
                    <a:lstStyle/>
                    <a:p>
                      <a:pPr algn="ctr"/>
                      <a:r>
                        <a:rPr lang="en-US" sz="1400" kern="1200" noProof="0">
                          <a:solidFill>
                            <a:srgbClr val="023459"/>
                          </a:solidFill>
                          <a:latin typeface="+mj-lt"/>
                          <a:ea typeface="+mn-ea"/>
                          <a:cs typeface="Leelawadee"/>
                        </a:rPr>
                        <a:t>POSITIVE VALUE CHAIN</a:t>
                      </a:r>
                    </a:p>
                    <a:p>
                      <a:pPr algn="ctr"/>
                      <a:r>
                        <a:rPr lang="en-US" sz="1400" kern="1200" noProof="0">
                          <a:solidFill>
                            <a:srgbClr val="023459"/>
                          </a:solidFill>
                          <a:latin typeface="+mj-lt"/>
                          <a:ea typeface="+mn-ea"/>
                          <a:cs typeface="Leelawadee"/>
                        </a:rPr>
                        <a:t>(CONTINUED)</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marR="0" lvl="0" indent="-120650" algn="l">
                        <a:lnSpc>
                          <a:spcPct val="100000"/>
                        </a:lnSpc>
                        <a:spcBef>
                          <a:spcPts val="0"/>
                        </a:spcBef>
                        <a:spcAft>
                          <a:spcPts val="400"/>
                        </a:spcAft>
                        <a:buFont typeface="Arial"/>
                        <a:buChar char="•"/>
                      </a:pPr>
                      <a:r>
                        <a:rPr lang="en-US" sz="1000" kern="1200" noProof="0">
                          <a:solidFill>
                            <a:srgbClr val="2B660F"/>
                          </a:solidFill>
                          <a:highlight>
                            <a:srgbClr val="4FE2F3"/>
                          </a:highlight>
                          <a:latin typeface="+mn-lt"/>
                          <a:ea typeface="+mn-ea"/>
                          <a:cs typeface="Leelawadee" panose="020B0502040204020203" pitchFamily="34" charset="-34"/>
                        </a:rPr>
                        <a:t>Goal: </a:t>
                      </a:r>
                      <a:r>
                        <a:rPr kumimoji="0" lang="en-US" sz="1050" b="0" i="0" u="none" strike="noStrike" kern="1200" cap="none" spc="0" normalizeH="0" baseline="0" noProof="0">
                          <a:ln>
                            <a:noFill/>
                          </a:ln>
                          <a:solidFill>
                            <a:srgbClr val="2B660F"/>
                          </a:solidFill>
                          <a:effectLst/>
                          <a:uLnTx/>
                          <a:uFillTx/>
                          <a:latin typeface="+mn-lt"/>
                          <a:ea typeface="+mn-ea"/>
                          <a:cs typeface="+mn-cs"/>
                        </a:rPr>
                        <a:t>Continue to measure Scope 3 emissions</a:t>
                      </a:r>
                    </a:p>
                    <a:p>
                      <a:pPr marL="290513" marR="0" lvl="1"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US" sz="1050" b="1" noProof="0">
                          <a:solidFill>
                            <a:srgbClr val="2B660F"/>
                          </a:solidFill>
                          <a:latin typeface="+mn-lt"/>
                          <a:cs typeface="Leelawadee"/>
                        </a:rPr>
                        <a:t>pep+ alignment: Achieve a 50% reduction in Scope 1 and 2 emissions by 2030 (vs 2022 baseline) </a:t>
                      </a:r>
                    </a:p>
                    <a:p>
                      <a:pPr marL="290513" lvl="1" indent="-171450">
                        <a:spcBef>
                          <a:spcPts val="600"/>
                        </a:spcBef>
                        <a:buFont typeface="Wingdings" pitchFamily="2" charset="2"/>
                        <a:buChar char="Ø"/>
                        <a:defRPr/>
                      </a:pPr>
                      <a:r>
                        <a:rPr lang="en-US" sz="1050" b="1" noProof="0">
                          <a:solidFill>
                            <a:srgbClr val="2B660F"/>
                          </a:solidFill>
                          <a:latin typeface="+mn-lt"/>
                          <a:cs typeface="Leelawadee"/>
                        </a:rPr>
                        <a:t>pep+ alignment</a:t>
                      </a:r>
                      <a:r>
                        <a:rPr kumimoji="0" lang="en-US" sz="1050" b="1" i="0" u="none" strike="noStrike" kern="1200" cap="none" spc="0" normalizeH="0" baseline="0" noProof="0">
                          <a:ln>
                            <a:noFill/>
                          </a:ln>
                          <a:solidFill>
                            <a:srgbClr val="2B660F"/>
                          </a:solidFill>
                          <a:effectLst/>
                          <a:uLnTx/>
                          <a:uFillTx/>
                          <a:latin typeface="+mn-lt"/>
                          <a:ea typeface="+mn-ea"/>
                          <a:cs typeface="+mn-cs"/>
                        </a:rPr>
                        <a:t>: Achieve a 42% reduction in Scope 3 Energy &amp; Industry (E&amp;I) emissions by 2030 (vs 2022 baseline) </a:t>
                      </a:r>
                    </a:p>
                    <a:p>
                      <a:pPr marL="120650" marR="0" lvl="0" indent="-120650" algn="l">
                        <a:lnSpc>
                          <a:spcPct val="100000"/>
                        </a:lnSpc>
                        <a:spcBef>
                          <a:spcPts val="1000"/>
                        </a:spcBef>
                        <a:spcAft>
                          <a:spcPts val="0"/>
                        </a:spcAft>
                        <a:buFont typeface="Arial"/>
                        <a:buChar char="•"/>
                      </a:pPr>
                      <a:r>
                        <a:rPr lang="en-US" sz="1050" b="0" i="0" noProof="0">
                          <a:solidFill>
                            <a:srgbClr val="2B660F"/>
                          </a:solidFill>
                          <a:effectLst/>
                          <a:highlight>
                            <a:srgbClr val="FFC62B"/>
                          </a:highlight>
                          <a:latin typeface="+mn-lt"/>
                          <a:cs typeface="Leelawadee"/>
                        </a:rPr>
                        <a:t>Target</a:t>
                      </a:r>
                      <a:r>
                        <a:rPr kumimoji="0" lang="en-US" sz="1050" b="0" i="0" u="none" strike="noStrike" kern="1200" cap="none" spc="0" normalizeH="0" baseline="0" noProof="0">
                          <a:ln>
                            <a:noFill/>
                          </a:ln>
                          <a:solidFill>
                            <a:srgbClr val="2B660F"/>
                          </a:solidFill>
                          <a:effectLst/>
                          <a:uLnTx/>
                          <a:uFillTx/>
                          <a:latin typeface="+mn-lt"/>
                          <a:ea typeface="+mn-ea"/>
                          <a:cs typeface="+mn-cs"/>
                        </a:rPr>
                        <a:t>: Achieve net zero emissions from ship operations by 2050</a:t>
                      </a:r>
                    </a:p>
                    <a:p>
                      <a:pPr marL="290513" marR="0" lvl="1"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US" sz="1050" b="1" noProof="0">
                          <a:solidFill>
                            <a:srgbClr val="2B660F"/>
                          </a:solidFill>
                          <a:latin typeface="+mn-lt"/>
                          <a:cs typeface="Leelawadee"/>
                        </a:rPr>
                        <a:t>pep+ alignment</a:t>
                      </a:r>
                      <a:r>
                        <a:rPr kumimoji="0" lang="en-US" sz="1050" b="1" i="0" u="none" strike="noStrike" kern="1200" cap="none" spc="0" normalizeH="0" baseline="0" noProof="0">
                          <a:ln>
                            <a:noFill/>
                          </a:ln>
                          <a:solidFill>
                            <a:srgbClr val="2B660F"/>
                          </a:solidFill>
                          <a:effectLst/>
                          <a:uLnTx/>
                          <a:uFillTx/>
                          <a:latin typeface="+mn-lt"/>
                          <a:ea typeface="+mn-ea"/>
                          <a:cs typeface="+mn-cs"/>
                        </a:rPr>
                        <a:t>: Achieve net-zero emissions by 2050 or sooner</a:t>
                      </a:r>
                      <a:endParaRPr kumimoji="0" lang="en-US" sz="1050" b="0" i="0" u="none" strike="noStrike" kern="1200" cap="none" spc="0" normalizeH="0" baseline="0" noProof="0">
                        <a:ln>
                          <a:noFill/>
                        </a:ln>
                        <a:solidFill>
                          <a:srgbClr val="2B660F"/>
                        </a:solidFill>
                        <a:effectLst/>
                        <a:uLnTx/>
                        <a:uFillTx/>
                        <a:latin typeface="+mn-lt"/>
                        <a:ea typeface="+mn-ea"/>
                        <a:cs typeface="+mn-cs"/>
                      </a:endParaRP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lang="en-US" sz="1050" b="1" i="1" noProof="0">
                          <a:solidFill>
                            <a:srgbClr val="2B660F"/>
                          </a:solidFill>
                          <a:latin typeface="+mn-lt"/>
                          <a:cs typeface="Leelawadee" panose="020B0502040204020203" pitchFamily="34" charset="-34"/>
                        </a:rPr>
                        <a:t>See </a:t>
                      </a:r>
                      <a:r>
                        <a:rPr lang="en-US" sz="1050" b="1" i="1" kern="1200" noProof="0">
                          <a:solidFill>
                            <a:srgbClr val="2B660F"/>
                          </a:solidFill>
                          <a:latin typeface="+mn-lt"/>
                          <a:ea typeface="+mn-ea"/>
                          <a:cs typeface="Leelawadee" panose="020B0502040204020203" pitchFamily="34" charset="-34"/>
                        </a:rPr>
                        <a:t>previous slide for more pep+ alignment opportunities.</a:t>
                      </a: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bl>
          </a:graphicData>
        </a:graphic>
      </p:graphicFrame>
      <p:pic>
        <p:nvPicPr>
          <p:cNvPr id="14" name="Picture 13" descr="A blue and green windmill with green arrows&#10;&#10;Description automatically generated">
            <a:extLst>
              <a:ext uri="{FF2B5EF4-FFF2-40B4-BE49-F238E27FC236}">
                <a16:creationId xmlns:a16="http://schemas.microsoft.com/office/drawing/2014/main" id="{28CA9389-653A-7604-8C0D-6CBF9F6C860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spTree>
    <p:extLst>
      <p:ext uri="{BB962C8B-B14F-4D97-AF65-F5344CB8AC3E}">
        <p14:creationId xmlns:p14="http://schemas.microsoft.com/office/powerpoint/2010/main" val="85790177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0F2295-6BA8-73CC-92AB-60F0538661F9}"/>
            </a:ext>
          </a:extLst>
        </p:cNvPr>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09B9A378-D8FE-A994-FBBA-39D0A20A8B93}"/>
              </a:ext>
            </a:extLst>
          </p:cNvPr>
          <p:cNvGraphicFramePr>
            <a:graphicFrameLocks/>
          </p:cNvGraphicFramePr>
          <p:nvPr>
            <p:custDataLst>
              <p:tags r:id="rId1"/>
            </p:custDataLst>
            <p:extLst>
              <p:ext uri="{D42A27DB-BD31-4B8C-83A1-F6EECF244321}">
                <p14:modId xmlns:p14="http://schemas.microsoft.com/office/powerpoint/2010/main" val="17266870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3" name="think-cell data - do not delete" hidden="1">
                        <a:extLst>
                          <a:ext uri="{FF2B5EF4-FFF2-40B4-BE49-F238E27FC236}">
                            <a16:creationId xmlns:a16="http://schemas.microsoft.com/office/drawing/2014/main" id="{09B9A378-D8FE-A994-FBBA-39D0A20A8B9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4100" name="Picture 4" descr="Caesars Entertainment logo in transparent PNG and vectorized SVG formats">
            <a:extLst>
              <a:ext uri="{FF2B5EF4-FFF2-40B4-BE49-F238E27FC236}">
                <a16:creationId xmlns:a16="http://schemas.microsoft.com/office/drawing/2014/main" id="{04CE5976-E96F-667A-40A7-E9C109A68A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1914882"/>
            <a:ext cx="5486400" cy="3028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34571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5D86AA-6A01-DDD4-9F32-EB8B33E82D28}"/>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924DB16C-AB81-DE3F-3BCC-43880C3A6814}"/>
              </a:ext>
            </a:extLst>
          </p:cNvPr>
          <p:cNvGraphicFramePr>
            <a:graphicFrameLocks/>
          </p:cNvGraphicFramePr>
          <p:nvPr>
            <p:custDataLst>
              <p:tags r:id="rId1"/>
            </p:custDataLst>
            <p:extLst>
              <p:ext uri="{D42A27DB-BD31-4B8C-83A1-F6EECF244321}">
                <p14:modId xmlns:p14="http://schemas.microsoft.com/office/powerpoint/2010/main" val="11788872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5" name="think-cell data - do not delete" hidden="1">
                        <a:extLst>
                          <a:ext uri="{FF2B5EF4-FFF2-40B4-BE49-F238E27FC236}">
                            <a16:creationId xmlns:a16="http://schemas.microsoft.com/office/drawing/2014/main" id="{924DB16C-AB81-DE3F-3BCC-43880C3A681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1" name="Rectangle: Single Corner Rounded 10">
            <a:extLst>
              <a:ext uri="{FF2B5EF4-FFF2-40B4-BE49-F238E27FC236}">
                <a16:creationId xmlns:a16="http://schemas.microsoft.com/office/drawing/2014/main" id="{65BD35FF-5A33-0DBD-4B70-0ADE557F68E4}"/>
              </a:ext>
            </a:extLst>
          </p:cNvPr>
          <p:cNvSpPr>
            <a:spLocks/>
          </p:cNvSpPr>
          <p:nvPr/>
        </p:nvSpPr>
        <p:spPr>
          <a:xfrm>
            <a:off x="6300438" y="825872"/>
            <a:ext cx="5852160" cy="66792"/>
          </a:xfrm>
          <a:prstGeom prst="round1Rect">
            <a:avLst>
              <a:gd name="adj" fmla="val 3618"/>
            </a:avLst>
          </a:prstGeom>
          <a:solidFill>
            <a:srgbClr val="0F440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182880" numCol="1" spcCol="38100" rtlCol="0" anchor="b">
            <a:noAutofit/>
          </a:bodyPr>
          <a:lstStyle/>
          <a:p>
            <a:pPr defTabSz="914400"/>
            <a:r>
              <a:rPr kumimoji="0" lang="en-US" sz="3200" b="0" i="0" u="none" strike="noStrike" kern="1200" cap="all" spc="0" normalizeH="0" baseline="0" noProof="0">
                <a:ln>
                  <a:noFill/>
                </a:ln>
                <a:solidFill>
                  <a:srgbClr val="0F440E"/>
                </a:solidFill>
                <a:effectLst/>
                <a:uLnTx/>
                <a:uFillTx/>
                <a:latin typeface="GT Pressura LCG Black"/>
                <a:ea typeface="+mj-ea"/>
                <a:cs typeface="+mj-cs"/>
              </a:rPr>
              <a:t>KEY TAKEAWAYS</a:t>
            </a:r>
            <a:endParaRPr lang="en-US" b="1">
              <a:solidFill>
                <a:srgbClr val="0F440E"/>
              </a:solidFill>
              <a:latin typeface="+mj-lt"/>
            </a:endParaRPr>
          </a:p>
        </p:txBody>
      </p:sp>
      <p:pic>
        <p:nvPicPr>
          <p:cNvPr id="12" name="Picture 11">
            <a:extLst>
              <a:ext uri="{FF2B5EF4-FFF2-40B4-BE49-F238E27FC236}">
                <a16:creationId xmlns:a16="http://schemas.microsoft.com/office/drawing/2014/main" id="{4BBAECE4-AF50-7CB6-2DB0-EFE9CA28CEF2}"/>
              </a:ext>
            </a:extLst>
          </p:cNvPr>
          <p:cNvPicPr>
            <a:picLocks noChangeAspect="1"/>
          </p:cNvPicPr>
          <p:nvPr/>
        </p:nvPicPr>
        <p:blipFill>
          <a:blip r:embed="rId6"/>
          <a:srcRect l="24821" r="18929"/>
          <a:stretch>
            <a:fillRect/>
          </a:stretch>
        </p:blipFill>
        <p:spPr>
          <a:xfrm rot="16200000">
            <a:off x="2520059" y="3282059"/>
            <a:ext cx="6857999" cy="293883"/>
          </a:xfrm>
          <a:custGeom>
            <a:avLst/>
            <a:gdLst>
              <a:gd name="connsiteX0" fmla="*/ 6857999 w 6857999"/>
              <a:gd name="connsiteY0" fmla="*/ 0 h 293883"/>
              <a:gd name="connsiteX1" fmla="*/ 6857999 w 6857999"/>
              <a:gd name="connsiteY1" fmla="*/ 293883 h 293883"/>
              <a:gd name="connsiteX2" fmla="*/ 0 w 6857999"/>
              <a:gd name="connsiteY2" fmla="*/ 293883 h 293883"/>
              <a:gd name="connsiteX3" fmla="*/ 0 w 6857999"/>
              <a:gd name="connsiteY3" fmla="*/ 0 h 293883"/>
            </a:gdLst>
            <a:ahLst/>
            <a:cxnLst>
              <a:cxn ang="0">
                <a:pos x="connsiteX0" y="connsiteY0"/>
              </a:cxn>
              <a:cxn ang="0">
                <a:pos x="connsiteX1" y="connsiteY1"/>
              </a:cxn>
              <a:cxn ang="0">
                <a:pos x="connsiteX2" y="connsiteY2"/>
              </a:cxn>
              <a:cxn ang="0">
                <a:pos x="connsiteX3" y="connsiteY3"/>
              </a:cxn>
            </a:cxnLst>
            <a:rect l="l" t="t" r="r" b="b"/>
            <a:pathLst>
              <a:path w="6857999" h="293883">
                <a:moveTo>
                  <a:pt x="6857999" y="0"/>
                </a:moveTo>
                <a:lnTo>
                  <a:pt x="6857999" y="293883"/>
                </a:lnTo>
                <a:lnTo>
                  <a:pt x="0" y="293883"/>
                </a:lnTo>
                <a:lnTo>
                  <a:pt x="0" y="0"/>
                </a:lnTo>
                <a:close/>
              </a:path>
            </a:pathLst>
          </a:custGeom>
          <a:effectLst>
            <a:outerShdw blurRad="50800" dist="38100" dir="10800000" algn="r" rotWithShape="0">
              <a:prstClr val="black">
                <a:alpha val="20000"/>
              </a:prstClr>
            </a:outerShdw>
          </a:effectLst>
        </p:spPr>
      </p:pic>
      <p:sp>
        <p:nvSpPr>
          <p:cNvPr id="13" name="Rectangle: Rounded Corners 12">
            <a:extLst>
              <a:ext uri="{FF2B5EF4-FFF2-40B4-BE49-F238E27FC236}">
                <a16:creationId xmlns:a16="http://schemas.microsoft.com/office/drawing/2014/main" id="{F741ECDF-4017-6AAE-D1B9-81CC25FE126B}"/>
              </a:ext>
            </a:extLst>
          </p:cNvPr>
          <p:cNvSpPr>
            <a:spLocks/>
          </p:cNvSpPr>
          <p:nvPr/>
        </p:nvSpPr>
        <p:spPr>
          <a:xfrm rot="10800000" flipH="1" flipV="1">
            <a:off x="6300438" y="1062650"/>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r>
              <a:rPr lang="en-US" sz="2400" b="1">
                <a:solidFill>
                  <a:srgbClr val="8EBC29"/>
                </a:solidFill>
              </a:rPr>
              <a:t>Carbon emissions</a:t>
            </a:r>
          </a:p>
        </p:txBody>
      </p:sp>
      <p:sp>
        <p:nvSpPr>
          <p:cNvPr id="14" name="Rectangle: Rounded Corners 13">
            <a:extLst>
              <a:ext uri="{FF2B5EF4-FFF2-40B4-BE49-F238E27FC236}">
                <a16:creationId xmlns:a16="http://schemas.microsoft.com/office/drawing/2014/main" id="{8EFF03D2-F0F2-7370-0494-492FEA304E20}"/>
              </a:ext>
            </a:extLst>
          </p:cNvPr>
          <p:cNvSpPr>
            <a:spLocks/>
          </p:cNvSpPr>
          <p:nvPr/>
        </p:nvSpPr>
        <p:spPr>
          <a:xfrm rot="10800000" flipH="1" flipV="1">
            <a:off x="6300438" y="3667989"/>
            <a:ext cx="5586761" cy="2471554"/>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pPr>
              <a:defRPr/>
            </a:pPr>
            <a:r>
              <a:rPr lang="en-US" sz="2400" b="1">
                <a:solidFill>
                  <a:srgbClr val="8EBC29"/>
                </a:solidFill>
              </a:rPr>
              <a:t>Limited alignment</a:t>
            </a:r>
          </a:p>
        </p:txBody>
      </p:sp>
      <p:sp>
        <p:nvSpPr>
          <p:cNvPr id="15" name="Rectangle: Rounded Corners 14">
            <a:extLst>
              <a:ext uri="{FF2B5EF4-FFF2-40B4-BE49-F238E27FC236}">
                <a16:creationId xmlns:a16="http://schemas.microsoft.com/office/drawing/2014/main" id="{64F76F66-8DC7-5FAF-7775-931EAEE1AFA5}"/>
              </a:ext>
            </a:extLst>
          </p:cNvPr>
          <p:cNvSpPr>
            <a:spLocks/>
          </p:cNvSpPr>
          <p:nvPr/>
        </p:nvSpPr>
        <p:spPr>
          <a:xfrm rot="10800000" flipH="1" flipV="1">
            <a:off x="6386385" y="1711260"/>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lvl="0">
              <a:defRPr/>
            </a:pPr>
            <a:r>
              <a:rPr lang="en-US">
                <a:solidFill>
                  <a:schemeClr val="bg1"/>
                </a:solidFill>
              </a:rPr>
              <a:t>Caesars Entertainment seeks to work with suppliers to encourage them to reduce their operational emissions, which is of relevance to PepsiCo. </a:t>
            </a:r>
          </a:p>
        </p:txBody>
      </p:sp>
      <p:sp>
        <p:nvSpPr>
          <p:cNvPr id="16" name="Rectangle: Rounded Corners 15">
            <a:extLst>
              <a:ext uri="{FF2B5EF4-FFF2-40B4-BE49-F238E27FC236}">
                <a16:creationId xmlns:a16="http://schemas.microsoft.com/office/drawing/2014/main" id="{07BA6E77-6F6C-7D6A-2A10-B2BF61CE4EC9}"/>
              </a:ext>
            </a:extLst>
          </p:cNvPr>
          <p:cNvSpPr>
            <a:spLocks/>
          </p:cNvSpPr>
          <p:nvPr/>
        </p:nvSpPr>
        <p:spPr>
          <a:xfrm rot="10800000" flipH="1" flipV="1">
            <a:off x="6386385" y="4281323"/>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lvl="0">
              <a:defRPr/>
            </a:pPr>
            <a:r>
              <a:rPr lang="en-US">
                <a:solidFill>
                  <a:schemeClr val="bg1"/>
                </a:solidFill>
              </a:rPr>
              <a:t>Many of Caesars Entertainment’s focus areas are internal or own operations focused and therefore limiting the points of alignment with PepsiCo’s focus areas.</a:t>
            </a:r>
          </a:p>
        </p:txBody>
      </p:sp>
      <p:sp>
        <p:nvSpPr>
          <p:cNvPr id="17" name="Oval 16">
            <a:extLst>
              <a:ext uri="{FF2B5EF4-FFF2-40B4-BE49-F238E27FC236}">
                <a16:creationId xmlns:a16="http://schemas.microsoft.com/office/drawing/2014/main" id="{9E3F9B19-EB07-5AEC-8169-11E33FE1BD0E}"/>
              </a:ext>
            </a:extLst>
          </p:cNvPr>
          <p:cNvSpPr/>
          <p:nvPr/>
        </p:nvSpPr>
        <p:spPr>
          <a:xfrm>
            <a:off x="6375234" y="1171322"/>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D94D296-BBE0-639A-C24E-767247013603}"/>
              </a:ext>
            </a:extLst>
          </p:cNvPr>
          <p:cNvSpPr/>
          <p:nvPr/>
        </p:nvSpPr>
        <p:spPr>
          <a:xfrm>
            <a:off x="6375234" y="3785645"/>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6">
            <a:extLst>
              <a:ext uri="{FF2B5EF4-FFF2-40B4-BE49-F238E27FC236}">
                <a16:creationId xmlns:a16="http://schemas.microsoft.com/office/drawing/2014/main" id="{53F09397-4109-0A4D-4DD5-180387E1CCB3}"/>
              </a:ext>
            </a:extLst>
          </p:cNvPr>
          <p:cNvPicPr>
            <a:picLocks noGrp="1" noChangeAspect="1" noChangeArrowheads="1"/>
          </p:cNvPicPr>
          <p:nvPr>
            <p:ph type="pic" sz="quarter" idx="14"/>
          </p:nvPr>
        </p:nvPicPr>
        <p:blipFill rotWithShape="1">
          <a:blip r:embed="rId7">
            <a:extLst>
              <a:ext uri="{28A0092B-C50C-407E-A947-70E740481C1C}">
                <a14:useLocalDpi xmlns:a14="http://schemas.microsoft.com/office/drawing/2010/main" val="0"/>
              </a:ext>
            </a:extLst>
          </a:blip>
          <a:srcRect l="-8824" t="-11029" r="-8824" b="-21323"/>
          <a:stretch>
            <a:fillRect/>
          </a:stretch>
        </p:blipFill>
        <p:spPr bwMode="auto">
          <a:xfrm>
            <a:off x="0" y="0"/>
            <a:ext cx="6096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Graphic 1">
            <a:extLst>
              <a:ext uri="{FF2B5EF4-FFF2-40B4-BE49-F238E27FC236}">
                <a16:creationId xmlns:a16="http://schemas.microsoft.com/office/drawing/2014/main" id="{962FF6E7-8AC2-6583-C08B-6E41EA9FC4B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20235" y="1216323"/>
            <a:ext cx="316482" cy="316482"/>
          </a:xfrm>
          <a:prstGeom prst="rect">
            <a:avLst/>
          </a:prstGeom>
        </p:spPr>
      </p:pic>
      <p:pic>
        <p:nvPicPr>
          <p:cNvPr id="3" name="Graphic 2">
            <a:extLst>
              <a:ext uri="{FF2B5EF4-FFF2-40B4-BE49-F238E27FC236}">
                <a16:creationId xmlns:a16="http://schemas.microsoft.com/office/drawing/2014/main" id="{04CCD18F-5E1B-DCB8-9907-1D2B962C9A2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422901" y="3833312"/>
            <a:ext cx="311150" cy="311150"/>
          </a:xfrm>
          <a:prstGeom prst="rect">
            <a:avLst/>
          </a:prstGeom>
        </p:spPr>
      </p:pic>
    </p:spTree>
    <p:extLst>
      <p:ext uri="{BB962C8B-B14F-4D97-AF65-F5344CB8AC3E}">
        <p14:creationId xmlns:p14="http://schemas.microsoft.com/office/powerpoint/2010/main" val="299124709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CC091D-381D-DA24-4D5D-6924B7793754}"/>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61420020-C1A2-C015-355E-ECC45C103F3E}"/>
              </a:ext>
            </a:extLst>
          </p:cNvPr>
          <p:cNvGraphicFramePr>
            <a:graphicFrameLocks/>
          </p:cNvGraphicFramePr>
          <p:nvPr>
            <p:custDataLst>
              <p:tags r:id="rId1"/>
            </p:custDataLst>
            <p:extLst>
              <p:ext uri="{D42A27DB-BD31-4B8C-83A1-F6EECF244321}">
                <p14:modId xmlns:p14="http://schemas.microsoft.com/office/powerpoint/2010/main" val="11176862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7" name="think-cell data - do not delete" hidden="1">
                        <a:extLst>
                          <a:ext uri="{FF2B5EF4-FFF2-40B4-BE49-F238E27FC236}">
                            <a16:creationId xmlns:a16="http://schemas.microsoft.com/office/drawing/2014/main" id="{61420020-C1A2-C015-355E-ECC45C103F3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Title 5">
            <a:extLst>
              <a:ext uri="{FF2B5EF4-FFF2-40B4-BE49-F238E27FC236}">
                <a16:creationId xmlns:a16="http://schemas.microsoft.com/office/drawing/2014/main" id="{912567E5-10A0-9596-1B87-530CAE02254E}"/>
              </a:ext>
            </a:extLst>
          </p:cNvPr>
          <p:cNvSpPr>
            <a:spLocks noGrp="1"/>
          </p:cNvSpPr>
          <p:nvPr>
            <p:ph type="title"/>
          </p:nvPr>
        </p:nvSpPr>
        <p:spPr>
          <a:xfrm>
            <a:off x="304798" y="246888"/>
            <a:ext cx="11585448" cy="969264"/>
          </a:xfrm>
        </p:spPr>
        <p:txBody>
          <a:bodyPr vert="horz" rIns="0"/>
          <a:lstStyle/>
          <a:p>
            <a:pPr lvl="0"/>
            <a:r>
              <a:rPr lang="en-US" sz="3000"/>
              <a:t>CAESAR ENTERTAINMENT’S SUSTAINABILITY FOCUS AREAS</a:t>
            </a:r>
            <a:br>
              <a:rPr lang="en-US"/>
            </a:br>
            <a:r>
              <a:rPr lang="en-US" sz="1800" i="1"/>
              <a:t>And how these focus areas align with pep+ pillars</a:t>
            </a:r>
          </a:p>
        </p:txBody>
      </p:sp>
      <p:pic>
        <p:nvPicPr>
          <p:cNvPr id="4" name="Picture 3" descr="A logo with a person&amp;#39;s head&#10;&#10;AI-generated content may be incorrect.">
            <a:extLst>
              <a:ext uri="{FF2B5EF4-FFF2-40B4-BE49-F238E27FC236}">
                <a16:creationId xmlns:a16="http://schemas.microsoft.com/office/drawing/2014/main" id="{C106CCEA-663D-0DF5-8E7D-F06650B5D608}"/>
              </a:ext>
            </a:extLst>
          </p:cNvPr>
          <p:cNvPicPr>
            <a:picLocks noChangeAspect="1"/>
          </p:cNvPicPr>
          <p:nvPr/>
        </p:nvPicPr>
        <p:blipFill>
          <a:blip r:embed="rId6"/>
          <a:stretch>
            <a:fillRect/>
          </a:stretch>
        </p:blipFill>
        <p:spPr>
          <a:xfrm>
            <a:off x="10883900" y="250363"/>
            <a:ext cx="1050607" cy="576290"/>
          </a:xfrm>
          <a:prstGeom prst="rect">
            <a:avLst/>
          </a:prstGeom>
        </p:spPr>
      </p:pic>
      <p:sp>
        <p:nvSpPr>
          <p:cNvPr id="2" name="Rectangle: Top Corners Rounded 1">
            <a:extLst>
              <a:ext uri="{FF2B5EF4-FFF2-40B4-BE49-F238E27FC236}">
                <a16:creationId xmlns:a16="http://schemas.microsoft.com/office/drawing/2014/main" id="{BF954470-5ABD-032F-5F2D-DD246B3DFDD9}"/>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able 4">
            <a:extLst>
              <a:ext uri="{FF2B5EF4-FFF2-40B4-BE49-F238E27FC236}">
                <a16:creationId xmlns:a16="http://schemas.microsoft.com/office/drawing/2014/main" id="{D4B5FB30-C78E-DB0F-D046-F32D47C0EF8C}"/>
              </a:ext>
            </a:extLst>
          </p:cNvPr>
          <p:cNvGraphicFramePr>
            <a:graphicFrameLocks noGrp="1"/>
          </p:cNvGraphicFramePr>
          <p:nvPr>
            <p:extLst>
              <p:ext uri="{D42A27DB-BD31-4B8C-83A1-F6EECF244321}">
                <p14:modId xmlns:p14="http://schemas.microsoft.com/office/powerpoint/2010/main" val="4143161617"/>
              </p:ext>
            </p:extLst>
          </p:nvPr>
        </p:nvGraphicFramePr>
        <p:xfrm>
          <a:off x="-7620" y="1148230"/>
          <a:ext cx="11986261" cy="5040639"/>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2981325">
                  <a:extLst>
                    <a:ext uri="{9D8B030D-6E8A-4147-A177-3AD203B41FA5}">
                      <a16:colId xmlns:a16="http://schemas.microsoft.com/office/drawing/2014/main" val="2382844442"/>
                    </a:ext>
                  </a:extLst>
                </a:gridCol>
                <a:gridCol w="4381500">
                  <a:extLst>
                    <a:ext uri="{9D8B030D-6E8A-4147-A177-3AD203B41FA5}">
                      <a16:colId xmlns:a16="http://schemas.microsoft.com/office/drawing/2014/main" val="957515009"/>
                    </a:ext>
                  </a:extLst>
                </a:gridCol>
                <a:gridCol w="2634616">
                  <a:extLst>
                    <a:ext uri="{9D8B030D-6E8A-4147-A177-3AD203B41FA5}">
                      <a16:colId xmlns:a16="http://schemas.microsoft.com/office/drawing/2014/main" val="2353111847"/>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algn="ctr" defTabSz="914400" rtl="0" eaLnBrk="1" fontAlgn="base" latinLnBrk="0" hangingPunct="1">
                        <a:lnSpc>
                          <a:spcPct val="100000"/>
                        </a:lnSpc>
                        <a:buNone/>
                      </a:pPr>
                      <a:r>
                        <a:rPr lang="en-US" sz="1200" b="1" kern="1200" noProof="0">
                          <a:solidFill>
                            <a:schemeClr val="bg1"/>
                          </a:solidFill>
                          <a:latin typeface="+mn-lt"/>
                          <a:ea typeface="+mn-ea"/>
                          <a:cs typeface="Leelawadee" panose="020B0502040204020203" pitchFamily="34" charset="-34"/>
                        </a:rPr>
                        <a:t>People</a:t>
                      </a:r>
                    </a:p>
                  </a:txBody>
                  <a:tcPr marL="27432" marR="27432" marT="27432" marB="2743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algn="ctr" defTabSz="914400" rtl="0" eaLnBrk="1" fontAlgn="base" latinLnBrk="0" hangingPunct="1">
                        <a:lnSpc>
                          <a:spcPct val="100000"/>
                        </a:lnSpc>
                        <a:buNone/>
                      </a:pPr>
                      <a:r>
                        <a:rPr lang="en-US" sz="1200" b="1" kern="1200" noProof="0">
                          <a:solidFill>
                            <a:schemeClr val="bg1"/>
                          </a:solidFill>
                          <a:latin typeface="+mn-lt"/>
                          <a:ea typeface="+mn-ea"/>
                          <a:cs typeface="Leelawadee" panose="020B0502040204020203" pitchFamily="34" charset="-34"/>
                        </a:rPr>
                        <a:t>Planet</a:t>
                      </a:r>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algn="ctr" defTabSz="914400" rtl="0" eaLnBrk="1" fontAlgn="base" latinLnBrk="0" hangingPunct="1">
                        <a:lnSpc>
                          <a:spcPct val="100000"/>
                        </a:lnSpc>
                        <a:buNone/>
                      </a:pPr>
                      <a:r>
                        <a:rPr lang="en-US" sz="1200" b="1" kern="1200" noProof="0">
                          <a:solidFill>
                            <a:schemeClr val="bg1"/>
                          </a:solidFill>
                          <a:latin typeface="+mn-lt"/>
                          <a:ea typeface="+mn-ea"/>
                          <a:cs typeface="Leelawadee" panose="020B0502040204020203" pitchFamily="34" charset="-34"/>
                        </a:rPr>
                        <a:t>Play</a:t>
                      </a:r>
                    </a:p>
                  </a:txBody>
                  <a:tcPr marL="27432" marR="27432" marT="27432" marB="27432"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1011532">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954F07"/>
                          </a:solidFill>
                          <a:latin typeface="+mj-lt"/>
                          <a:ea typeface="+mn-ea"/>
                          <a:cs typeface="Leelawadee"/>
                        </a:rPr>
                        <a:t>POSITIVE </a:t>
                      </a:r>
                      <a:br>
                        <a:rPr lang="en-US" sz="1400" kern="1200">
                          <a:solidFill>
                            <a:srgbClr val="954F07"/>
                          </a:solidFill>
                          <a:latin typeface="+mj-lt"/>
                          <a:ea typeface="+mn-ea"/>
                          <a:cs typeface="Leelawadee"/>
                        </a:rPr>
                      </a:br>
                      <a:r>
                        <a:rPr lang="en-US" sz="1400" kern="1200">
                          <a:solidFill>
                            <a:srgbClr val="954F07"/>
                          </a:solidFill>
                          <a:latin typeface="+mj-lt"/>
                          <a:ea typeface="+mn-ea"/>
                          <a:cs typeface="Leelawadee"/>
                        </a:rPr>
                        <a:t>AGRICULTURE</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9F0A"/>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GB" sz="1050" b="0" i="1" u="none" strike="noStrike" kern="1200" cap="none" spc="0" normalizeH="0" baseline="0" noProof="0">
                          <a:ln>
                            <a:noFill/>
                          </a:ln>
                          <a:solidFill>
                            <a:srgbClr val="2B660F"/>
                          </a:solidFill>
                          <a:effectLst/>
                          <a:uLnTx/>
                          <a:uFillTx/>
                          <a:latin typeface="+mn-lt"/>
                          <a:ea typeface="+mn-ea"/>
                          <a:cs typeface="+mn-cs"/>
                        </a:rPr>
                        <a:t>Not a focus area for the customer.</a:t>
                      </a:r>
                      <a:endParaRPr kumimoji="0" lang="en-US" sz="1050" b="0" i="0" u="none" strike="noStrike" kern="1200" cap="none" spc="0" normalizeH="0" baseline="0" noProof="0">
                        <a:ln>
                          <a:noFill/>
                        </a:ln>
                        <a:solidFill>
                          <a:srgbClr val="2B660F"/>
                        </a:solidFill>
                        <a:effectLst/>
                        <a:uLnTx/>
                        <a:uFillTx/>
                        <a:latin typeface="+mn-lt"/>
                        <a:ea typeface="+mn-ea"/>
                        <a:cs typeface="+mn-cs"/>
                      </a:endParaRP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marR="0" lvl="0" indent="-120650" algn="l">
                        <a:lnSpc>
                          <a:spcPct val="100000"/>
                        </a:lnSpc>
                        <a:spcBef>
                          <a:spcPts val="0"/>
                        </a:spcBef>
                        <a:spcAft>
                          <a:spcPts val="0"/>
                        </a:spcAft>
                        <a:buClrTx/>
                        <a:buSzTx/>
                        <a:buFont typeface="Arial"/>
                        <a:buChar char="•"/>
                        <a:tabLst/>
                      </a:pPr>
                      <a:r>
                        <a:rPr lang="en-US" sz="1050" b="0" i="0" u="none" strike="noStrike" kern="1200" cap="none" spc="0" normalizeH="0" baseline="0" noProof="0">
                          <a:ln>
                            <a:noFill/>
                          </a:ln>
                          <a:solidFill>
                            <a:srgbClr val="2B660F"/>
                          </a:solidFill>
                          <a:effectLst/>
                          <a:highlight>
                            <a:srgbClr val="4FE2F3"/>
                          </a:highlight>
                          <a:uLnTx/>
                          <a:uFillTx/>
                          <a:latin typeface="+mn-lt"/>
                        </a:rPr>
                        <a:t>Goal:</a:t>
                      </a:r>
                      <a:r>
                        <a:rPr lang="en-US" sz="1050" b="0" i="0" u="none" strike="noStrike" kern="1200" cap="none" spc="0" normalizeH="0" baseline="0" noProof="0">
                          <a:ln>
                            <a:noFill/>
                          </a:ln>
                          <a:solidFill>
                            <a:srgbClr val="2B660F"/>
                          </a:solidFill>
                          <a:effectLst/>
                          <a:uLnTx/>
                          <a:uFillTx/>
                          <a:latin typeface="+mn-lt"/>
                          <a:ea typeface="+mn-ea"/>
                          <a:cs typeface="+mn-cs"/>
                        </a:rPr>
                        <a:t> Procure products and materials from sustainable sources to minimize our environmental footprint</a:t>
                      </a: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GB" sz="1050" b="0" i="1" u="none" strike="noStrike" kern="1200" cap="none" spc="0" normalizeH="0" baseline="0" noProof="0">
                          <a:ln>
                            <a:noFill/>
                          </a:ln>
                          <a:solidFill>
                            <a:srgbClr val="2B660F"/>
                          </a:solidFill>
                          <a:effectLst/>
                          <a:uLnTx/>
                          <a:uFillTx/>
                          <a:latin typeface="+mn-lt"/>
                          <a:ea typeface="+mn-ea"/>
                          <a:cs typeface="+mn-cs"/>
                        </a:rPr>
                        <a:t>Not a focus area for the customer.</a:t>
                      </a:r>
                      <a:endParaRPr kumimoji="0" lang="en-US" sz="1050" b="0" i="1" u="none" strike="noStrike" kern="1200" cap="none" spc="0" normalizeH="0" baseline="0" noProof="0">
                        <a:ln>
                          <a:noFill/>
                        </a:ln>
                        <a:solidFill>
                          <a:srgbClr val="2B660F"/>
                        </a:solidFill>
                        <a:effectLst/>
                        <a:uLnTx/>
                        <a:uFillTx/>
                        <a:latin typeface="+mn-lt"/>
                        <a:ea typeface="+mn-ea"/>
                        <a:cs typeface="+mn-cs"/>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1618488">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marR="0" lvl="0" indent="-120650" algn="l">
                        <a:lnSpc>
                          <a:spcPct val="100000"/>
                        </a:lnSpc>
                        <a:spcBef>
                          <a:spcPts val="0"/>
                        </a:spcBef>
                        <a:spcAft>
                          <a:spcPts val="0"/>
                        </a:spcAft>
                        <a:buFont typeface="Arial"/>
                        <a:buChar char="•"/>
                      </a:pPr>
                      <a:r>
                        <a:rPr lang="en-US" sz="1050" b="0" i="0" u="none" strike="noStrike" kern="1200" cap="none" spc="0" normalizeH="0" baseline="0" noProof="0">
                          <a:ln>
                            <a:noFill/>
                          </a:ln>
                          <a:solidFill>
                            <a:srgbClr val="2B660F"/>
                          </a:solidFill>
                          <a:effectLst/>
                          <a:highlight>
                            <a:srgbClr val="4FE2F3"/>
                          </a:highlight>
                          <a:uLnTx/>
                          <a:uFillTx/>
                          <a:latin typeface="+mn-lt"/>
                        </a:rPr>
                        <a:t>Goal:</a:t>
                      </a:r>
                      <a:r>
                        <a:rPr lang="en-US" sz="1050" b="0" i="0" u="none" strike="noStrike" kern="1200" cap="none" spc="0" normalizeH="0" baseline="0" noProof="0">
                          <a:ln>
                            <a:noFill/>
                          </a:ln>
                          <a:solidFill>
                            <a:srgbClr val="2B660F"/>
                          </a:solidFill>
                          <a:effectLst/>
                          <a:uLnTx/>
                          <a:uFillTx/>
                          <a:latin typeface="+mn-lt"/>
                        </a:rPr>
                        <a:t> Support the wellbeing of team members, guests and local communities</a:t>
                      </a:r>
                      <a:endParaRPr kumimoji="0" lang="en-US" sz="1050" b="0" i="0" u="none" strike="noStrike" kern="1200" cap="none" spc="0" normalizeH="0" baseline="0" noProof="0">
                        <a:ln>
                          <a:noFill/>
                        </a:ln>
                        <a:solidFill>
                          <a:srgbClr val="2B660F"/>
                        </a:solidFill>
                        <a:effectLst/>
                        <a:uLnTx/>
                        <a:uFillTx/>
                        <a:latin typeface="+mn-lt"/>
                      </a:endParaRPr>
                    </a:p>
                  </a:txBody>
                  <a:tcPr marL="27432" marR="27432" marT="27432" marB="27432">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marR="0" lvl="0" indent="-120650" algn="l">
                        <a:lnSpc>
                          <a:spcPct val="100000"/>
                        </a:lnSpc>
                        <a:spcBef>
                          <a:spcPts val="0"/>
                        </a:spcBef>
                        <a:spcAft>
                          <a:spcPts val="0"/>
                        </a:spcAft>
                        <a:buClrTx/>
                        <a:buSzTx/>
                        <a:buFont typeface="Arial"/>
                        <a:buChar char="•"/>
                      </a:pPr>
                      <a:r>
                        <a:rPr lang="en-US" sz="1050" b="0" i="0" u="none" strike="noStrike" kern="1200" cap="none" spc="0" normalizeH="0" baseline="0" noProof="0">
                          <a:ln>
                            <a:noFill/>
                          </a:ln>
                          <a:solidFill>
                            <a:srgbClr val="2B660F"/>
                          </a:solidFill>
                          <a:effectLst/>
                          <a:highlight>
                            <a:srgbClr val="4FE2F3"/>
                          </a:highlight>
                          <a:uLnTx/>
                          <a:uFillTx/>
                          <a:latin typeface="+mn-lt"/>
                        </a:rPr>
                        <a:t>Goal:</a:t>
                      </a:r>
                      <a:r>
                        <a:rPr lang="en-US" sz="1050" b="0" i="0" u="none" strike="noStrike" kern="1200" cap="none" spc="0" normalizeH="0" baseline="0" noProof="0">
                          <a:ln>
                            <a:noFill/>
                          </a:ln>
                          <a:solidFill>
                            <a:srgbClr val="2B660F"/>
                          </a:solidFill>
                          <a:effectLst/>
                          <a:uLnTx/>
                          <a:uFillTx/>
                          <a:latin typeface="+mn-lt"/>
                        </a:rPr>
                        <a:t> Promote carbon efficiencies and climate action throughout supply chains by engaging top suppliers and encouraging them to reduce their operational emissions</a:t>
                      </a:r>
                    </a:p>
                    <a:p>
                      <a:pPr marL="120650" lvl="0" indent="-120650" algn="l">
                        <a:lnSpc>
                          <a:spcPct val="100000"/>
                        </a:lnSpc>
                        <a:spcBef>
                          <a:spcPts val="0"/>
                        </a:spcBef>
                        <a:spcAft>
                          <a:spcPts val="0"/>
                        </a:spcAft>
                        <a:buFont typeface="Arial"/>
                        <a:buChar char="•"/>
                      </a:pPr>
                      <a:r>
                        <a:rPr lang="en-US" sz="1050" b="0" i="0" u="none" strike="noStrike" kern="1200" cap="none" spc="0" normalizeH="0" baseline="0" noProof="0">
                          <a:ln>
                            <a:noFill/>
                          </a:ln>
                          <a:solidFill>
                            <a:srgbClr val="2B660F"/>
                          </a:solidFill>
                          <a:effectLst/>
                          <a:highlight>
                            <a:srgbClr val="FFC624"/>
                          </a:highlight>
                          <a:uLnTx/>
                          <a:uFillTx/>
                          <a:latin typeface="+mn-lt"/>
                        </a:rPr>
                        <a:t>Target:</a:t>
                      </a:r>
                      <a:r>
                        <a:rPr lang="en-US" sz="1050" b="0" i="0" u="none" strike="noStrike" kern="1200" cap="none" spc="0" normalizeH="0" baseline="0" noProof="0">
                          <a:ln>
                            <a:noFill/>
                          </a:ln>
                          <a:solidFill>
                            <a:srgbClr val="2B660F"/>
                          </a:solidFill>
                          <a:effectLst/>
                          <a:uLnTx/>
                          <a:uFillTx/>
                          <a:latin typeface="+mn-lt"/>
                        </a:rPr>
                        <a:t> Reduce Scope 1 and 2 emissions by 46.2% and 100% by 2050 from a 2019 base year</a:t>
                      </a:r>
                      <a:endParaRPr lang="en-US" sz="1050" noProof="0">
                        <a:solidFill>
                          <a:srgbClr val="2B660F"/>
                        </a:solidFill>
                        <a:latin typeface="+mn-lt"/>
                      </a:endParaRPr>
                    </a:p>
                    <a:p>
                      <a:pPr marL="120650" marR="0" lvl="0" indent="-120650" algn="l">
                        <a:lnSpc>
                          <a:spcPct val="100000"/>
                        </a:lnSpc>
                        <a:spcBef>
                          <a:spcPts val="0"/>
                        </a:spcBef>
                        <a:spcAft>
                          <a:spcPts val="0"/>
                        </a:spcAft>
                        <a:buFont typeface="Arial"/>
                        <a:buChar char="•"/>
                      </a:pPr>
                      <a:r>
                        <a:rPr lang="en-US" sz="1050" b="0" i="0" u="none" strike="noStrike" kern="1200" cap="none" spc="0" normalizeH="0" baseline="0" noProof="0">
                          <a:ln>
                            <a:noFill/>
                          </a:ln>
                          <a:solidFill>
                            <a:srgbClr val="2B660F"/>
                          </a:solidFill>
                          <a:effectLst/>
                          <a:highlight>
                            <a:srgbClr val="FFC624"/>
                          </a:highlight>
                          <a:uLnTx/>
                          <a:uFillTx/>
                          <a:latin typeface="+mn-lt"/>
                        </a:rPr>
                        <a:t>Target:</a:t>
                      </a:r>
                      <a:r>
                        <a:rPr lang="en-US" sz="1050" b="0" i="0" u="none" strike="noStrike" kern="1200" cap="none" spc="0" normalizeH="0" baseline="0" noProof="0">
                          <a:ln>
                            <a:noFill/>
                          </a:ln>
                          <a:solidFill>
                            <a:srgbClr val="2B660F"/>
                          </a:solidFill>
                          <a:effectLst/>
                          <a:uLnTx/>
                          <a:uFillTx/>
                          <a:latin typeface="+mn-lt"/>
                        </a:rPr>
                        <a:t> Ensure 37.5% reduction in Scope 3 emissions by 2035 from a 2022 base year</a:t>
                      </a:r>
                    </a:p>
                    <a:p>
                      <a:pPr marL="120650" marR="0" lvl="0" indent="-120650" algn="l">
                        <a:lnSpc>
                          <a:spcPct val="100000"/>
                        </a:lnSpc>
                        <a:spcBef>
                          <a:spcPts val="0"/>
                        </a:spcBef>
                        <a:spcAft>
                          <a:spcPts val="0"/>
                        </a:spcAft>
                        <a:buFont typeface="Arial"/>
                        <a:buChar char="•"/>
                      </a:pPr>
                      <a:r>
                        <a:rPr lang="en-US" sz="1050" b="0" i="0" u="none" strike="noStrike" kern="1200" cap="none" spc="0" normalizeH="0" baseline="0" noProof="0">
                          <a:ln>
                            <a:noFill/>
                          </a:ln>
                          <a:solidFill>
                            <a:srgbClr val="2B660F"/>
                          </a:solidFill>
                          <a:effectLst/>
                          <a:highlight>
                            <a:srgbClr val="FFC624"/>
                          </a:highlight>
                          <a:uLnTx/>
                          <a:uFillTx/>
                          <a:latin typeface="+mn-lt"/>
                        </a:rPr>
                        <a:t>Target:</a:t>
                      </a:r>
                      <a:r>
                        <a:rPr lang="en-US" sz="1050" b="0" i="0" u="none" strike="noStrike" kern="1200" cap="none" spc="0" normalizeH="0" baseline="0" noProof="0">
                          <a:ln>
                            <a:noFill/>
                          </a:ln>
                          <a:solidFill>
                            <a:srgbClr val="2B660F"/>
                          </a:solidFill>
                          <a:effectLst/>
                          <a:uLnTx/>
                          <a:uFillTx/>
                          <a:latin typeface="+mn-lt"/>
                        </a:rPr>
                        <a:t> Ensure total U.S. EV charging infrastructure provides charge to more than 55,000 vehicles annually by 2025</a:t>
                      </a:r>
                    </a:p>
                    <a:p>
                      <a:pPr marL="120650" marR="0" lvl="0" indent="-120650" algn="l">
                        <a:lnSpc>
                          <a:spcPct val="100000"/>
                        </a:lnSpc>
                        <a:spcBef>
                          <a:spcPts val="0"/>
                        </a:spcBef>
                        <a:spcAft>
                          <a:spcPts val="0"/>
                        </a:spcAft>
                        <a:buFont typeface="Arial"/>
                        <a:buChar char="•"/>
                      </a:pPr>
                      <a:r>
                        <a:rPr lang="en-US" sz="1050" b="0" i="0" u="none" strike="noStrike" kern="1200" cap="none" spc="0" normalizeH="0" baseline="0" noProof="0">
                          <a:ln>
                            <a:noFill/>
                          </a:ln>
                          <a:solidFill>
                            <a:srgbClr val="2B660F"/>
                          </a:solidFill>
                          <a:effectLst/>
                          <a:highlight>
                            <a:srgbClr val="FFC624"/>
                          </a:highlight>
                          <a:uLnTx/>
                          <a:uFillTx/>
                          <a:latin typeface="+mn-lt"/>
                        </a:rPr>
                        <a:t>Target:</a:t>
                      </a:r>
                      <a:r>
                        <a:rPr lang="en-US" sz="1050" b="0" i="0" u="none" strike="noStrike" kern="1200" cap="none" spc="0" normalizeH="0" baseline="0" noProof="0">
                          <a:ln>
                            <a:noFill/>
                          </a:ln>
                          <a:solidFill>
                            <a:srgbClr val="2B660F"/>
                          </a:solidFill>
                          <a:effectLst/>
                          <a:uLnTx/>
                          <a:uFillTx/>
                          <a:latin typeface="+mn-lt"/>
                        </a:rPr>
                        <a:t> Reduce water consumption by 20% per square foot by 2035 from a 2019 base year</a:t>
                      </a:r>
                    </a:p>
                    <a:p>
                      <a:pPr marL="120650" marR="0" lvl="0" indent="-120650" algn="l">
                        <a:lnSpc>
                          <a:spcPct val="100000"/>
                        </a:lnSpc>
                        <a:spcBef>
                          <a:spcPts val="0"/>
                        </a:spcBef>
                        <a:spcAft>
                          <a:spcPts val="0"/>
                        </a:spcAft>
                        <a:buFont typeface="Arial"/>
                        <a:buChar char="•"/>
                      </a:pPr>
                      <a:r>
                        <a:rPr lang="en-US" sz="1050" b="0" i="0" u="none" strike="noStrike" kern="1200" cap="none" spc="0" normalizeH="0" baseline="0" noProof="0">
                          <a:ln>
                            <a:noFill/>
                          </a:ln>
                          <a:solidFill>
                            <a:srgbClr val="2B660F"/>
                          </a:solidFill>
                          <a:effectLst/>
                          <a:highlight>
                            <a:srgbClr val="FFC624"/>
                          </a:highlight>
                          <a:uLnTx/>
                          <a:uFillTx/>
                          <a:latin typeface="+mn-lt"/>
                          <a:ea typeface="+mn-ea"/>
                          <a:cs typeface="+mn-cs"/>
                        </a:rPr>
                        <a:t>Target:</a:t>
                      </a:r>
                      <a:r>
                        <a:rPr lang="en-US" sz="1050" b="0" i="0" u="none" strike="noStrike" kern="1200" cap="none" spc="0" normalizeH="0" baseline="0" noProof="0">
                          <a:ln>
                            <a:noFill/>
                          </a:ln>
                          <a:solidFill>
                            <a:srgbClr val="2B660F"/>
                          </a:solidFill>
                          <a:effectLst/>
                          <a:uLnTx/>
                          <a:uFillTx/>
                          <a:latin typeface="+mn-lt"/>
                        </a:rPr>
                        <a:t> Divert 65% of all waste generated at own properties from landfills by 2030</a:t>
                      </a:r>
                    </a:p>
                    <a:p>
                      <a:pPr marL="120650" marR="0" lvl="0" indent="-120650" algn="l" defTabSz="914400" rtl="0" eaLnBrk="1" fontAlgn="auto" latinLnBrk="0" hangingPunct="1">
                        <a:lnSpc>
                          <a:spcPct val="100000"/>
                        </a:lnSpc>
                        <a:spcBef>
                          <a:spcPts val="0"/>
                        </a:spcBef>
                        <a:spcAft>
                          <a:spcPts val="0"/>
                        </a:spcAft>
                        <a:buClrTx/>
                        <a:buSzTx/>
                        <a:buFont typeface="Arial,Sans-Serif"/>
                        <a:buChar char="•"/>
                        <a:tabLst/>
                        <a:defRPr/>
                      </a:pPr>
                      <a:r>
                        <a:rPr lang="en-US" sz="1050" b="0" i="0" u="none" strike="noStrike" kern="1200" cap="none" spc="0" normalizeH="0" baseline="0" noProof="0">
                          <a:ln>
                            <a:noFill/>
                          </a:ln>
                          <a:solidFill>
                            <a:srgbClr val="2B660F"/>
                          </a:solidFill>
                          <a:effectLst/>
                          <a:highlight>
                            <a:srgbClr val="4FE2F3"/>
                          </a:highlight>
                          <a:uLnTx/>
                          <a:uFillTx/>
                          <a:latin typeface="+mn-lt"/>
                          <a:ea typeface="+mn-ea"/>
                          <a:cs typeface="+mn-cs"/>
                        </a:rPr>
                        <a:t>Goal:</a:t>
                      </a:r>
                      <a:r>
                        <a:rPr lang="en-US" sz="1050" b="0" i="0" u="none" strike="noStrike" kern="1200" cap="none" spc="0" normalizeH="0" baseline="0" noProof="0">
                          <a:ln>
                            <a:noFill/>
                          </a:ln>
                          <a:solidFill>
                            <a:srgbClr val="2B660F"/>
                          </a:solidFill>
                          <a:effectLst/>
                          <a:uLnTx/>
                          <a:uFillTx/>
                          <a:latin typeface="+mn-lt"/>
                          <a:ea typeface="+mn-ea"/>
                          <a:cs typeface="+mn-cs"/>
                        </a:rPr>
                        <a:t> Integrate renewable energy as part of total electricity consumption through Purchase Power Agreements and on-site solar power generation that provide 15-18% of total electricity requirement to power proprieties and offices</a:t>
                      </a:r>
                    </a:p>
                  </a:txBody>
                  <a:tcPr marL="27432" marR="27432" marT="27432" marB="27432">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GB" sz="1050" b="0" i="1" u="none" strike="noStrike" kern="1200" cap="none" spc="0" normalizeH="0" baseline="0" noProof="0">
                          <a:ln>
                            <a:noFill/>
                          </a:ln>
                          <a:solidFill>
                            <a:srgbClr val="2B660F"/>
                          </a:solidFill>
                          <a:effectLst/>
                          <a:uLnTx/>
                          <a:uFillTx/>
                          <a:latin typeface="+mn-lt"/>
                          <a:ea typeface="+mn-ea"/>
                          <a:cs typeface="+mn-cs"/>
                        </a:rPr>
                        <a:t>Not a focus area for the customer.</a:t>
                      </a:r>
                      <a:endParaRPr kumimoji="0" lang="en-US" sz="1050" b="0" i="1" u="none" strike="noStrike" kern="1200" cap="none" spc="0" normalizeH="0" baseline="0" noProof="0">
                        <a:ln>
                          <a:noFill/>
                        </a:ln>
                        <a:solidFill>
                          <a:srgbClr val="2B660F"/>
                        </a:solidFill>
                        <a:effectLst/>
                        <a:uLnTx/>
                        <a:uFillTx/>
                        <a:latin typeface="+mn-lt"/>
                        <a:ea typeface="+mn-ea"/>
                        <a:cs typeface="+mn-cs"/>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r h="1007015">
                <a:tc>
                  <a:txBody>
                    <a:bodyPr/>
                    <a:lstStyle/>
                    <a:p>
                      <a:pPr marL="0" marR="0" lvl="0" indent="0" algn="ctr" defTabSz="914400" rtl="0" eaLnBrk="1" fontAlgn="auto" latinLnBrk="0" hangingPunct="1">
                        <a:lnSpc>
                          <a:spcPct val="100000"/>
                        </a:lnSpc>
                        <a:spcBef>
                          <a:spcPts val="400"/>
                        </a:spcBef>
                        <a:spcAft>
                          <a:spcPts val="0"/>
                        </a:spcAft>
                        <a:buClr>
                          <a:schemeClr val="tx1"/>
                        </a:buClr>
                        <a:buSzTx/>
                        <a:buFont typeface="Arial" panose="020B0604020202020204" pitchFamily="34" charset="0"/>
                        <a:buNone/>
                        <a:tabLst/>
                        <a:defRPr/>
                      </a:pPr>
                      <a:r>
                        <a:rPr lang="en-US" sz="1400" kern="1200">
                          <a:solidFill>
                            <a:srgbClr val="922F11"/>
                          </a:solidFill>
                          <a:latin typeface="+mj-lt"/>
                          <a:ea typeface="+mn-ea"/>
                          <a:cs typeface="Leelawadee"/>
                        </a:rPr>
                        <a:t>POSITIVE </a:t>
                      </a:r>
                      <a:br>
                        <a:rPr lang="en-US" sz="1400" kern="1200">
                          <a:solidFill>
                            <a:srgbClr val="922F11"/>
                          </a:solidFill>
                          <a:latin typeface="+mj-lt"/>
                          <a:ea typeface="+mn-ea"/>
                          <a:cs typeface="Leelawadee"/>
                        </a:rPr>
                      </a:br>
                      <a:r>
                        <a:rPr lang="en-US" sz="1400" kern="1200">
                          <a:solidFill>
                            <a:srgbClr val="922F11"/>
                          </a:solidFill>
                          <a:latin typeface="+mj-lt"/>
                          <a:ea typeface="+mn-ea"/>
                          <a:cs typeface="Leelawadee"/>
                        </a:rPr>
                        <a:t>CHOICES</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E6D26"/>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GB" sz="1050" b="0" i="1" u="none" strike="noStrike" kern="1200" cap="none" spc="0" normalizeH="0" baseline="0" noProof="0">
                          <a:ln>
                            <a:noFill/>
                          </a:ln>
                          <a:solidFill>
                            <a:srgbClr val="2B660F"/>
                          </a:solidFill>
                          <a:effectLst/>
                          <a:uLnTx/>
                          <a:uFillTx/>
                          <a:latin typeface="+mn-lt"/>
                          <a:ea typeface="+mn-ea"/>
                          <a:cs typeface="Leelawadee"/>
                        </a:rPr>
                        <a:t>Not a focus area for the customer.</a:t>
                      </a:r>
                      <a:endParaRPr kumimoji="0" lang="en-US" sz="1050" b="0" i="0" u="none" strike="noStrike" kern="1200" cap="none" spc="0" normalizeH="0" baseline="0" noProof="0">
                        <a:ln>
                          <a:noFill/>
                        </a:ln>
                        <a:solidFill>
                          <a:srgbClr val="2B660F"/>
                        </a:solidFill>
                        <a:effectLst/>
                        <a:uLnTx/>
                        <a:uFillTx/>
                        <a:latin typeface="+mn-lt"/>
                        <a:ea typeface="+mn-ea"/>
                        <a:cs typeface="Leelawadee"/>
                      </a:endParaRPr>
                    </a:p>
                  </a:txBody>
                  <a:tcPr marL="27432" marR="27432" marT="27432" marB="27432"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GB" sz="1050" b="0" i="1" u="none" strike="noStrike" kern="1200" cap="none" spc="0" normalizeH="0" baseline="0" noProof="0">
                          <a:ln>
                            <a:noFill/>
                          </a:ln>
                          <a:solidFill>
                            <a:srgbClr val="2B660F"/>
                          </a:solidFill>
                          <a:effectLst/>
                          <a:uLnTx/>
                          <a:uFillTx/>
                          <a:latin typeface="+mn-lt"/>
                          <a:ea typeface="+mn-ea"/>
                          <a:cs typeface="Leelawadee"/>
                        </a:rPr>
                        <a:t>Not a focus area for the customer.</a:t>
                      </a:r>
                      <a:endParaRPr kumimoji="0" lang="en-US" sz="1050" b="0" i="0" u="none" strike="noStrike" kern="1200" cap="none" spc="0" normalizeH="0" baseline="0" noProof="0">
                        <a:ln>
                          <a:noFill/>
                        </a:ln>
                        <a:solidFill>
                          <a:srgbClr val="2B660F"/>
                        </a:solidFill>
                        <a:effectLst/>
                        <a:uLnTx/>
                        <a:uFillTx/>
                        <a:latin typeface="+mn-lt"/>
                        <a:ea typeface="+mn-ea"/>
                        <a:cs typeface="Leelawadee"/>
                      </a:endParaRPr>
                    </a:p>
                  </a:txBody>
                  <a:tcPr marL="27432" marR="27432" marT="27432" marB="27432"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20650" marR="0" lvl="0" indent="-120650" algn="l">
                        <a:lnSpc>
                          <a:spcPct val="100000"/>
                        </a:lnSpc>
                        <a:spcBef>
                          <a:spcPts val="0"/>
                        </a:spcBef>
                        <a:spcAft>
                          <a:spcPts val="0"/>
                        </a:spcAft>
                        <a:buFont typeface="Arial" panose="020B0604020202020204" pitchFamily="34" charset="0"/>
                        <a:buChar char="•"/>
                      </a:pPr>
                      <a:r>
                        <a:rPr lang="en-US" sz="1050" b="0" i="0" u="none" strike="noStrike" kern="1200" cap="none" spc="0" normalizeH="0" baseline="0" noProof="0">
                          <a:ln>
                            <a:noFill/>
                          </a:ln>
                          <a:solidFill>
                            <a:srgbClr val="2B660F"/>
                          </a:solidFill>
                          <a:effectLst/>
                          <a:highlight>
                            <a:srgbClr val="4FE2F3"/>
                          </a:highlight>
                          <a:uLnTx/>
                          <a:uFillTx/>
                          <a:latin typeface="+mn-lt"/>
                        </a:rPr>
                        <a:t>Goal:</a:t>
                      </a:r>
                      <a:r>
                        <a:rPr lang="en-US" sz="1050" b="0" i="0" u="none" strike="noStrike" kern="1200" cap="none" spc="0" normalizeH="0" baseline="0" noProof="0">
                          <a:ln>
                            <a:noFill/>
                          </a:ln>
                          <a:solidFill>
                            <a:srgbClr val="2B660F"/>
                          </a:solidFill>
                          <a:effectLst/>
                          <a:uLnTx/>
                          <a:uFillTx/>
                          <a:latin typeface="+mn-lt"/>
                        </a:rPr>
                        <a:t> Create memorable experiences for guests and lead the industry of responsible gaming</a:t>
                      </a:r>
                      <a:endParaRPr kumimoji="0" lang="en-US" sz="2400" i="0" noProof="0">
                        <a:solidFill>
                          <a:srgbClr val="2B660F"/>
                        </a:solidFill>
                        <a:latin typeface="+mn-lt"/>
                      </a:endParaRPr>
                    </a:p>
                  </a:txBody>
                  <a:tcPr marL="27432" marR="27432" marT="27432" marB="27432">
                    <a:lnL w="127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40967922"/>
                  </a:ext>
                </a:extLst>
              </a:tr>
            </a:tbl>
          </a:graphicData>
        </a:graphic>
      </p:graphicFrame>
      <p:pic>
        <p:nvPicPr>
          <p:cNvPr id="8" name="Picture 7" descr="A logo of a leaf in a circle&#10;&#10;Description automatically generated">
            <a:extLst>
              <a:ext uri="{FF2B5EF4-FFF2-40B4-BE49-F238E27FC236}">
                <a16:creationId xmlns:a16="http://schemas.microsoft.com/office/drawing/2014/main" id="{9865963D-1145-9AFA-13BA-870E1B12762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pic>
        <p:nvPicPr>
          <p:cNvPr id="9" name="Picture 8" descr="A blue and green windmill with green arrows&#10;&#10;Description automatically generated">
            <a:extLst>
              <a:ext uri="{FF2B5EF4-FFF2-40B4-BE49-F238E27FC236}">
                <a16:creationId xmlns:a16="http://schemas.microsoft.com/office/drawing/2014/main" id="{C6139832-A01D-CCBE-D1D4-8C986E9C412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7884" y="2847975"/>
            <a:ext cx="556204" cy="604020"/>
          </a:xfrm>
          <a:prstGeom prst="rect">
            <a:avLst/>
          </a:prstGeom>
        </p:spPr>
      </p:pic>
      <p:pic>
        <p:nvPicPr>
          <p:cNvPr id="10" name="Picture 9" descr="A logo of a hand and a globe&#10;&#10;Description automatically generated">
            <a:extLst>
              <a:ext uri="{FF2B5EF4-FFF2-40B4-BE49-F238E27FC236}">
                <a16:creationId xmlns:a16="http://schemas.microsoft.com/office/drawing/2014/main" id="{84E8A8BB-C7E2-4719-1D79-610A45C1287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27528" y="5605798"/>
            <a:ext cx="536916" cy="583072"/>
          </a:xfrm>
          <a:prstGeom prst="rect">
            <a:avLst/>
          </a:prstGeom>
        </p:spPr>
      </p:pic>
    </p:spTree>
    <p:extLst>
      <p:ext uri="{BB962C8B-B14F-4D97-AF65-F5344CB8AC3E}">
        <p14:creationId xmlns:p14="http://schemas.microsoft.com/office/powerpoint/2010/main" val="21820379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7346CD-97C6-56AF-3B4D-2636A829B880}"/>
            </a:ext>
          </a:extLst>
        </p:cNvPr>
        <p:cNvGrpSpPr/>
        <p:nvPr/>
      </p:nvGrpSpPr>
      <p:grpSpPr>
        <a:xfrm>
          <a:off x="0" y="0"/>
          <a:ext cx="0" cy="0"/>
          <a:chOff x="0" y="0"/>
          <a:chExt cx="0" cy="0"/>
        </a:xfrm>
      </p:grpSpPr>
      <p:graphicFrame>
        <p:nvGraphicFramePr>
          <p:cNvPr id="16" name="think-cell data - do not delete" hidden="1">
            <a:extLst>
              <a:ext uri="{FF2B5EF4-FFF2-40B4-BE49-F238E27FC236}">
                <a16:creationId xmlns:a16="http://schemas.microsoft.com/office/drawing/2014/main" id="{C609A287-76DF-B2BF-4930-D47359359897}"/>
              </a:ext>
            </a:extLst>
          </p:cNvPr>
          <p:cNvGraphicFramePr>
            <a:graphicFrameLocks/>
          </p:cNvGraphicFramePr>
          <p:nvPr>
            <p:custDataLst>
              <p:tags r:id="rId1"/>
            </p:custDataLst>
            <p:extLst>
              <p:ext uri="{D42A27DB-BD31-4B8C-83A1-F6EECF244321}">
                <p14:modId xmlns:p14="http://schemas.microsoft.com/office/powerpoint/2010/main" val="37767587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16" name="think-cell data - do not delete" hidden="1">
                        <a:extLst>
                          <a:ext uri="{FF2B5EF4-FFF2-40B4-BE49-F238E27FC236}">
                            <a16:creationId xmlns:a16="http://schemas.microsoft.com/office/drawing/2014/main" id="{C609A287-76DF-B2BF-4930-D4735935989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Title 5">
            <a:extLst>
              <a:ext uri="{FF2B5EF4-FFF2-40B4-BE49-F238E27FC236}">
                <a16:creationId xmlns:a16="http://schemas.microsoft.com/office/drawing/2014/main" id="{6AA6F059-B8A3-15FF-B85A-7179E702834A}"/>
              </a:ext>
            </a:extLst>
          </p:cNvPr>
          <p:cNvSpPr>
            <a:spLocks noGrp="1"/>
          </p:cNvSpPr>
          <p:nvPr>
            <p:ph type="title"/>
          </p:nvPr>
        </p:nvSpPr>
        <p:spPr>
          <a:xfrm>
            <a:off x="304798" y="246888"/>
            <a:ext cx="11585448" cy="969264"/>
          </a:xfrm>
        </p:spPr>
        <p:txBody>
          <a:bodyPr vert="horz" rIns="0"/>
          <a:lstStyle/>
          <a:p>
            <a:pPr lvl="0"/>
            <a:r>
              <a:rPr lang="en-US" sz="2600"/>
              <a:t>COMMONALITY BETWEEN CE'S AND PEP+ FOCUS AREAS</a:t>
            </a:r>
            <a:br>
              <a:rPr lang="en-US" sz="2600"/>
            </a:br>
            <a:r>
              <a:rPr lang="en-US" sz="1800" i="1"/>
              <a:t>Allowing us to identify opportunities for collaboration, and therefore</a:t>
            </a:r>
            <a:br>
              <a:rPr lang="en-US" sz="1800" i="1"/>
            </a:br>
            <a:r>
              <a:rPr lang="en-US" sz="1800" i="1"/>
              <a:t>add value to our relationship</a:t>
            </a:r>
          </a:p>
        </p:txBody>
      </p:sp>
      <p:sp>
        <p:nvSpPr>
          <p:cNvPr id="18" name="TextBox 17">
            <a:extLst>
              <a:ext uri="{FF2B5EF4-FFF2-40B4-BE49-F238E27FC236}">
                <a16:creationId xmlns:a16="http://schemas.microsoft.com/office/drawing/2014/main" id="{BA31E378-CB58-7F54-3D21-5374D9CAB0B9}"/>
              </a:ext>
            </a:extLst>
          </p:cNvPr>
          <p:cNvSpPr txBox="1"/>
          <p:nvPr/>
        </p:nvSpPr>
        <p:spPr>
          <a:xfrm>
            <a:off x="7953374" y="6269189"/>
            <a:ext cx="3786189" cy="506261"/>
          </a:xfrm>
          <a:prstGeom prst="rect">
            <a:avLst/>
          </a:prstGeom>
          <a:solidFill>
            <a:srgbClr val="8EBC29"/>
          </a:solidFill>
        </p:spPr>
        <p:txBody>
          <a:bodyPr wrap="square" rtlCol="0" anchor="ctr">
            <a:noAutofit/>
          </a:bodyPr>
          <a:lstStyle/>
          <a:p>
            <a:pPr lvl="0" algn="ctr">
              <a:defRPr/>
            </a:pPr>
            <a:r>
              <a:rPr lang="en-US" sz="1050" i="1" kern="0">
                <a:solidFill>
                  <a:schemeClr val="bg1"/>
                </a:solidFill>
                <a:cs typeface="Leelawadee" panose="020B0502040204020203" pitchFamily="34" charset="-34"/>
              </a:rPr>
              <a:t>No common focus areas were identified across Positive Choices (PepsiCo), People (Caesars Entertainment) or Play (Caesars Entertainment).</a:t>
            </a:r>
          </a:p>
        </p:txBody>
      </p:sp>
      <p:sp>
        <p:nvSpPr>
          <p:cNvPr id="2" name="Rectangle: Top Corners Rounded 1">
            <a:extLst>
              <a:ext uri="{FF2B5EF4-FFF2-40B4-BE49-F238E27FC236}">
                <a16:creationId xmlns:a16="http://schemas.microsoft.com/office/drawing/2014/main" id="{7D2F2A6B-855E-381B-F50E-9DB5772C1AA0}"/>
              </a:ext>
            </a:extLst>
          </p:cNvPr>
          <p:cNvSpPr/>
          <p:nvPr/>
        </p:nvSpPr>
        <p:spPr>
          <a:xfrm>
            <a:off x="1981200" y="1148231"/>
            <a:ext cx="9997439" cy="235955"/>
          </a:xfrm>
          <a:prstGeom prst="round2Same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2">
            <a:extLst>
              <a:ext uri="{FF2B5EF4-FFF2-40B4-BE49-F238E27FC236}">
                <a16:creationId xmlns:a16="http://schemas.microsoft.com/office/drawing/2014/main" id="{7776D3B3-F218-430D-E5FC-CE6B8B091915}"/>
              </a:ext>
            </a:extLst>
          </p:cNvPr>
          <p:cNvGraphicFramePr>
            <a:graphicFrameLocks noGrp="1"/>
          </p:cNvGraphicFramePr>
          <p:nvPr>
            <p:extLst>
              <p:ext uri="{D42A27DB-BD31-4B8C-83A1-F6EECF244321}">
                <p14:modId xmlns:p14="http://schemas.microsoft.com/office/powerpoint/2010/main" val="988656549"/>
              </p:ext>
            </p:extLst>
          </p:nvPr>
        </p:nvGraphicFramePr>
        <p:xfrm>
          <a:off x="-7620" y="1148230"/>
          <a:ext cx="11986261" cy="5038344"/>
        </p:xfrm>
        <a:graphic>
          <a:graphicData uri="http://schemas.openxmlformats.org/drawingml/2006/table">
            <a:tbl>
              <a:tblPr firstRow="1" bandRow="1"/>
              <a:tblGrid>
                <a:gridCol w="1988820">
                  <a:extLst>
                    <a:ext uri="{9D8B030D-6E8A-4147-A177-3AD203B41FA5}">
                      <a16:colId xmlns:a16="http://schemas.microsoft.com/office/drawing/2014/main" val="1767499071"/>
                    </a:ext>
                  </a:extLst>
                </a:gridCol>
                <a:gridCol w="9997441">
                  <a:extLst>
                    <a:ext uri="{9D8B030D-6E8A-4147-A177-3AD203B41FA5}">
                      <a16:colId xmlns:a16="http://schemas.microsoft.com/office/drawing/2014/main" val="2382844442"/>
                    </a:ext>
                  </a:extLst>
                </a:gridCol>
              </a:tblGrid>
              <a:tr h="246888">
                <a:tc>
                  <a:txBody>
                    <a:bodyPr/>
                    <a:lstStyle/>
                    <a:p>
                      <a:pPr algn="ctr"/>
                      <a:endParaRPr lang="en-US" sz="1200" b="1" noProof="0">
                        <a:solidFill>
                          <a:schemeClr val="bg1"/>
                        </a:solidFill>
                        <a:latin typeface="+mn-lt"/>
                        <a:cs typeface="Leelawadee"/>
                      </a:endParaRPr>
                    </a:p>
                  </a:txBody>
                  <a:tcPr marL="27432" marR="2743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algn="ctr" defTabSz="914400" rtl="0" eaLnBrk="1" fontAlgn="base" latinLnBrk="0" hangingPunct="1">
                        <a:lnSpc>
                          <a:spcPct val="100000"/>
                        </a:lnSpc>
                        <a:buNone/>
                      </a:pPr>
                      <a:r>
                        <a:rPr lang="en-US" sz="1200" b="1" kern="1200" noProof="0">
                          <a:solidFill>
                            <a:schemeClr val="bg1"/>
                          </a:solidFill>
                          <a:latin typeface="+mn-lt"/>
                          <a:ea typeface="+mn-ea"/>
                          <a:cs typeface="Leelawadee" panose="020B0502040204020203" pitchFamily="34" charset="-34"/>
                        </a:rPr>
                        <a:t>Planet</a:t>
                      </a:r>
                    </a:p>
                  </a:txBody>
                  <a:tcPr marL="27432" marR="27432" marT="27432"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1826123"/>
                  </a:ext>
                </a:extLst>
              </a:tr>
              <a:tr h="2395728">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954F07"/>
                          </a:solidFill>
                          <a:latin typeface="+mj-lt"/>
                          <a:ea typeface="+mn-ea"/>
                          <a:cs typeface="Leelawadee"/>
                        </a:rPr>
                        <a:t>POSITIVE </a:t>
                      </a:r>
                      <a:br>
                        <a:rPr lang="en-US" sz="1400" kern="1200">
                          <a:solidFill>
                            <a:srgbClr val="954F07"/>
                          </a:solidFill>
                          <a:latin typeface="+mj-lt"/>
                          <a:ea typeface="+mn-ea"/>
                          <a:cs typeface="Leelawadee"/>
                        </a:rPr>
                      </a:br>
                      <a:r>
                        <a:rPr lang="en-US" sz="1400" kern="1200">
                          <a:solidFill>
                            <a:srgbClr val="954F07"/>
                          </a:solidFill>
                          <a:latin typeface="+mj-lt"/>
                          <a:ea typeface="+mn-ea"/>
                          <a:cs typeface="Leelawadee"/>
                        </a:rPr>
                        <a:t>AGRICULTURE</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B9F0A"/>
                    </a:solidFill>
                  </a:tcPr>
                </a:tc>
                <a:tc>
                  <a:txBody>
                    <a:bodyPr/>
                    <a:lstStyle/>
                    <a:p>
                      <a:pPr marL="120650" marR="0" lvl="0" indent="-120650" algn="l" defTabSz="914400" rtl="0" eaLnBrk="1" fontAlgn="auto" latinLnBrk="0" hangingPunct="1">
                        <a:lnSpc>
                          <a:spcPct val="100000"/>
                        </a:lnSpc>
                        <a:spcBef>
                          <a:spcPts val="0"/>
                        </a:spcBef>
                        <a:spcAft>
                          <a:spcPts val="0"/>
                        </a:spcAft>
                        <a:buClr>
                          <a:schemeClr val="tx1"/>
                        </a:buClr>
                        <a:buSzTx/>
                        <a:buFont typeface="Arial" panose="020B0604020202020204" pitchFamily="34" charset="0"/>
                        <a:buChar char="•"/>
                        <a:tabLst/>
                        <a:defRPr/>
                      </a:pPr>
                      <a:r>
                        <a:rPr lang="en-US" sz="1050" b="0" i="0" u="none" strike="noStrike" kern="1200" cap="none" spc="0" normalizeH="0" baseline="0" noProof="0">
                          <a:ln>
                            <a:noFill/>
                          </a:ln>
                          <a:solidFill>
                            <a:srgbClr val="2B660F"/>
                          </a:solidFill>
                          <a:effectLst/>
                          <a:highlight>
                            <a:srgbClr val="4FE2F3"/>
                          </a:highlight>
                          <a:uLnTx/>
                          <a:uFillTx/>
                          <a:latin typeface="+mn-lt"/>
                        </a:rPr>
                        <a:t>Goal:</a:t>
                      </a:r>
                      <a:r>
                        <a:rPr lang="en-US" sz="1050" b="0" i="0" u="none" strike="noStrike" kern="1200" cap="none" spc="0" normalizeH="0" baseline="0" noProof="0">
                          <a:ln>
                            <a:noFill/>
                          </a:ln>
                          <a:solidFill>
                            <a:srgbClr val="2B660F"/>
                          </a:solidFill>
                          <a:effectLst/>
                          <a:uLnTx/>
                          <a:uFillTx/>
                          <a:latin typeface="+mn-lt"/>
                          <a:ea typeface="+mn-ea"/>
                          <a:cs typeface="+mn-cs"/>
                        </a:rPr>
                        <a:t> Procure products and materials from sustainable sources to minimize our environmental footprint</a:t>
                      </a:r>
                    </a:p>
                    <a:p>
                      <a:pPr marL="290513" marR="0" lvl="1" indent="-171450" algn="l" defTabSz="914400" rtl="0" eaLnBrk="1" fontAlgn="auto" latinLnBrk="0" hangingPunct="1">
                        <a:lnSpc>
                          <a:spcPct val="100000"/>
                        </a:lnSpc>
                        <a:spcBef>
                          <a:spcPts val="0"/>
                        </a:spcBef>
                        <a:spcAft>
                          <a:spcPts val="0"/>
                        </a:spcAft>
                        <a:buClr>
                          <a:schemeClr val="tx1"/>
                        </a:buClr>
                        <a:buSzTx/>
                        <a:buFont typeface="Wingdings" panose="05000000000000000000" pitchFamily="2" charset="2"/>
                        <a:buChar char="Ø"/>
                        <a:tabLst/>
                        <a:defRPr/>
                      </a:pPr>
                      <a:r>
                        <a:rPr lang="en-US" sz="1050" b="1" i="0" u="none" strike="noStrike" kern="1200" cap="none" spc="0" normalizeH="0" baseline="0" noProof="0">
                          <a:ln>
                            <a:noFill/>
                          </a:ln>
                          <a:solidFill>
                            <a:srgbClr val="2B660F"/>
                          </a:solidFill>
                          <a:effectLst/>
                          <a:uLnTx/>
                          <a:uFillTx/>
                          <a:latin typeface="+mn-lt"/>
                          <a:ea typeface="+mn-ea"/>
                          <a:cs typeface="+mn-cs"/>
                        </a:rPr>
                        <a:t>pep+ alignment: Sustainably source 90% of our key ingredients and progress volumes (10% or less) that face systemic barriers towards being sustainably sourced in accordance with our guidelines, by 2030 </a:t>
                      </a:r>
                    </a:p>
                  </a:txBody>
                  <a:tcPr marL="27432" marR="27432" marT="27432" marB="27432">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3451062"/>
                  </a:ext>
                </a:extLst>
              </a:tr>
              <a:tr h="2395728">
                <a:tc>
                  <a:txBody>
                    <a:bodyPr/>
                    <a:lstStyle/>
                    <a:p>
                      <a:pPr marL="0" marR="0" lvl="0" indent="0" algn="ctr"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1400" kern="1200">
                          <a:solidFill>
                            <a:srgbClr val="023459"/>
                          </a:solidFill>
                          <a:latin typeface="+mj-lt"/>
                          <a:ea typeface="+mn-ea"/>
                          <a:cs typeface="Leelawadee"/>
                        </a:rPr>
                        <a:t>POSITIVE </a:t>
                      </a:r>
                      <a:br>
                        <a:rPr lang="en-US" sz="1400" kern="1200">
                          <a:solidFill>
                            <a:srgbClr val="023459"/>
                          </a:solidFill>
                          <a:latin typeface="+mj-lt"/>
                          <a:ea typeface="+mn-ea"/>
                          <a:cs typeface="Leelawadee"/>
                        </a:rPr>
                      </a:br>
                      <a:r>
                        <a:rPr lang="en-US" sz="1400" kern="1200">
                          <a:solidFill>
                            <a:srgbClr val="023459"/>
                          </a:solidFill>
                          <a:latin typeface="+mj-lt"/>
                          <a:ea typeface="+mn-ea"/>
                          <a:cs typeface="Leelawadee"/>
                        </a:rPr>
                        <a:t>VALUE CHAIN</a:t>
                      </a:r>
                    </a:p>
                  </a:txBody>
                  <a:tcPr marL="27432" marR="27432" marT="27432" marB="2743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3680CE"/>
                    </a:solidFill>
                  </a:tcPr>
                </a:tc>
                <a:tc>
                  <a:txBody>
                    <a:bodyPr/>
                    <a:lstStyle/>
                    <a:p>
                      <a:pPr marL="120650" marR="0" lvl="0" indent="-120650" algn="l">
                        <a:lnSpc>
                          <a:spcPct val="100000"/>
                        </a:lnSpc>
                        <a:spcBef>
                          <a:spcPts val="0"/>
                        </a:spcBef>
                        <a:spcAft>
                          <a:spcPts val="0"/>
                        </a:spcAft>
                        <a:buClr>
                          <a:schemeClr val="tx1"/>
                        </a:buClr>
                        <a:buFont typeface="Arial,Sans-Serif"/>
                        <a:buChar char="•"/>
                      </a:pPr>
                      <a:r>
                        <a:rPr lang="en-US" sz="1050" b="0" i="0" u="none" strike="noStrike" kern="1200" cap="none" spc="0" normalizeH="0" baseline="0" noProof="0">
                          <a:ln>
                            <a:noFill/>
                          </a:ln>
                          <a:solidFill>
                            <a:srgbClr val="2B660F"/>
                          </a:solidFill>
                          <a:effectLst/>
                          <a:highlight>
                            <a:srgbClr val="4FE2F3"/>
                          </a:highlight>
                          <a:uLnTx/>
                          <a:uFillTx/>
                          <a:latin typeface="+mn-lt"/>
                        </a:rPr>
                        <a:t>Goal:</a:t>
                      </a:r>
                      <a:r>
                        <a:rPr lang="en-US" sz="1050" b="0" i="0" u="none" strike="noStrike" kern="1200" cap="none" spc="0" normalizeH="0" baseline="0" noProof="0">
                          <a:ln>
                            <a:noFill/>
                          </a:ln>
                          <a:solidFill>
                            <a:srgbClr val="2B660F"/>
                          </a:solidFill>
                          <a:effectLst/>
                          <a:uLnTx/>
                          <a:uFillTx/>
                          <a:latin typeface="+mn-lt"/>
                        </a:rPr>
                        <a:t> Promote carbon efficiencies and climate action throughout supply chains by engaging top suppliers and encouraging them to reduce their operational emissions</a:t>
                      </a:r>
                    </a:p>
                    <a:p>
                      <a:pPr marL="290513" marR="0" lvl="1" indent="-171450" algn="l">
                        <a:lnSpc>
                          <a:spcPct val="100000"/>
                        </a:lnSpc>
                        <a:spcBef>
                          <a:spcPts val="0"/>
                        </a:spcBef>
                        <a:spcAft>
                          <a:spcPts val="200"/>
                        </a:spcAft>
                        <a:buClr>
                          <a:schemeClr val="tx1"/>
                        </a:buClr>
                        <a:buFont typeface="Wingdings,Sans-Serif"/>
                        <a:buChar char="Ø"/>
                      </a:pPr>
                      <a:r>
                        <a:rPr lang="en-US" sz="1050" b="1" i="0" u="none" strike="noStrike" kern="1200" cap="none" spc="0" normalizeH="0" baseline="0" noProof="0">
                          <a:ln>
                            <a:noFill/>
                          </a:ln>
                          <a:solidFill>
                            <a:srgbClr val="2B660F"/>
                          </a:solidFill>
                          <a:effectLst/>
                          <a:uLnTx/>
                          <a:uFillTx/>
                          <a:latin typeface="+mn-lt"/>
                        </a:rPr>
                        <a:t>pep+ </a:t>
                      </a:r>
                      <a:r>
                        <a:rPr lang="en-US" sz="1050" b="1" i="0" u="none" strike="noStrike" kern="1200" cap="none" spc="0" normalizeH="0" baseline="0" noProof="0">
                          <a:ln>
                            <a:noFill/>
                          </a:ln>
                          <a:solidFill>
                            <a:srgbClr val="2B660F"/>
                          </a:solidFill>
                          <a:effectLst/>
                          <a:uLnTx/>
                          <a:uFillTx/>
                          <a:latin typeface="+mn-lt"/>
                          <a:ea typeface="+mn-ea"/>
                          <a:cs typeface="+mn-cs"/>
                        </a:rPr>
                        <a:t>alignment: Achieve a 50% reduction in Scope 1 and 2 emissions by 2030 (vs 2022 baseline) </a:t>
                      </a:r>
                    </a:p>
                    <a:p>
                      <a:pPr marL="290513" marR="0" lvl="1" indent="-171450" algn="l" defTabSz="914400" rtl="0" eaLnBrk="1" fontAlgn="auto" latinLnBrk="0" hangingPunct="1">
                        <a:lnSpc>
                          <a:spcPct val="100000"/>
                        </a:lnSpc>
                        <a:spcBef>
                          <a:spcPts val="0"/>
                        </a:spcBef>
                        <a:spcAft>
                          <a:spcPts val="200"/>
                        </a:spcAft>
                        <a:buClr>
                          <a:schemeClr val="tx1"/>
                        </a:buClr>
                        <a:buSzTx/>
                        <a:buFont typeface="Wingdings,Sans-Serif"/>
                        <a:buChar char="Ø"/>
                        <a:tabLst/>
                        <a:defRPr/>
                      </a:pPr>
                      <a:r>
                        <a:rPr lang="en-GB" sz="1050" b="1" kern="1200">
                          <a:solidFill>
                            <a:srgbClr val="2B660F"/>
                          </a:solidFill>
                          <a:effectLst/>
                          <a:latin typeface="+mn-lt"/>
                          <a:ea typeface="+mn-ea"/>
                          <a:cs typeface="Leelawadee" panose="020B0502040204020203" pitchFamily="34" charset="-34"/>
                        </a:rPr>
                        <a:t>Achieve a 42% reduction in Scope 3 Energy &amp; Industry (E&amp;I) emissions and 30% reduction in Scope 3 Forest, Land and Agriculture emissions by 2030 (vs 2022 baseline)</a:t>
                      </a:r>
                      <a:endParaRPr lang="en-US" sz="1050" b="1" i="0" u="none" strike="noStrike" kern="1200" cap="none" spc="0" normalizeH="0" baseline="0" noProof="0">
                        <a:ln>
                          <a:noFill/>
                        </a:ln>
                        <a:solidFill>
                          <a:srgbClr val="2B660F"/>
                        </a:solidFill>
                        <a:effectLst/>
                        <a:uLnTx/>
                        <a:uFillTx/>
                        <a:latin typeface="+mn-lt"/>
                        <a:ea typeface="+mn-ea"/>
                        <a:cs typeface="+mn-cs"/>
                      </a:endParaRPr>
                    </a:p>
                    <a:p>
                      <a:pPr marL="120650" marR="0" lvl="0" indent="-120650" algn="l" defTabSz="914400" rtl="0" eaLnBrk="1" fontAlgn="auto" latinLnBrk="0" hangingPunct="1">
                        <a:lnSpc>
                          <a:spcPct val="100000"/>
                        </a:lnSpc>
                        <a:spcBef>
                          <a:spcPts val="600"/>
                        </a:spcBef>
                        <a:spcAft>
                          <a:spcPts val="0"/>
                        </a:spcAft>
                        <a:buClr>
                          <a:schemeClr val="tx1"/>
                        </a:buClr>
                        <a:buSzTx/>
                        <a:buFont typeface="Arial" panose="020B0604020202020204" pitchFamily="34" charset="0"/>
                        <a:buChar char="•"/>
                        <a:tabLst/>
                        <a:defRPr/>
                      </a:pPr>
                      <a:r>
                        <a:rPr lang="en-US" sz="1050" b="0" i="0" u="none" strike="noStrike" kern="1200" cap="none" spc="0" normalizeH="0" baseline="0" noProof="0">
                          <a:ln>
                            <a:noFill/>
                          </a:ln>
                          <a:solidFill>
                            <a:srgbClr val="2B660F"/>
                          </a:solidFill>
                          <a:effectLst/>
                          <a:highlight>
                            <a:srgbClr val="FFC624"/>
                          </a:highlight>
                          <a:uLnTx/>
                          <a:uFillTx/>
                          <a:latin typeface="+mn-lt"/>
                        </a:rPr>
                        <a:t>Target:</a:t>
                      </a:r>
                      <a:r>
                        <a:rPr lang="en-US" sz="1050" b="0" i="0" u="none" strike="noStrike" kern="1200" cap="none" spc="0" normalizeH="0" baseline="0" noProof="0">
                          <a:ln>
                            <a:noFill/>
                          </a:ln>
                          <a:solidFill>
                            <a:srgbClr val="2B660F"/>
                          </a:solidFill>
                          <a:effectLst/>
                          <a:uLnTx/>
                          <a:uFillTx/>
                          <a:latin typeface="+mn-lt"/>
                        </a:rPr>
                        <a:t> Ensure 37.5% reduction in Scope 3 emissions by 2035 from a 2022 base year</a:t>
                      </a:r>
                    </a:p>
                    <a:p>
                      <a:pPr marL="290513" lvl="1" indent="-171450" algn="l" rtl="0" fontAlgn="base">
                        <a:lnSpc>
                          <a:spcPct val="100000"/>
                        </a:lnSpc>
                        <a:spcAft>
                          <a:spcPts val="200"/>
                        </a:spcAft>
                        <a:buFont typeface="Wingdings" panose="05000000000000000000" pitchFamily="2" charset="2"/>
                        <a:buChar char="Ø"/>
                      </a:pPr>
                      <a:r>
                        <a:rPr lang="en-GB" sz="1050" b="1" kern="1200">
                          <a:solidFill>
                            <a:srgbClr val="2B660F"/>
                          </a:solidFill>
                          <a:effectLst/>
                          <a:latin typeface="+mn-lt"/>
                          <a:ea typeface="+mn-ea"/>
                          <a:cs typeface="Leelawadee" panose="020B0502040204020203" pitchFamily="34" charset="-34"/>
                        </a:rPr>
                        <a:t>Achieve a 50% reduction in Scope 1 and 2 emissions by 2030 (vs 2022 baseline) </a:t>
                      </a:r>
                    </a:p>
                    <a:p>
                      <a:pPr marL="290513" lvl="1" indent="-171450" algn="l" rtl="0" fontAlgn="base">
                        <a:lnSpc>
                          <a:spcPct val="100000"/>
                        </a:lnSpc>
                        <a:spcAft>
                          <a:spcPts val="200"/>
                        </a:spcAft>
                        <a:buFont typeface="Wingdings" panose="05000000000000000000" pitchFamily="2" charset="2"/>
                        <a:buChar char="Ø"/>
                      </a:pPr>
                      <a:r>
                        <a:rPr lang="en-GB" sz="1050" b="1" kern="1200">
                          <a:solidFill>
                            <a:srgbClr val="2B660F"/>
                          </a:solidFill>
                          <a:effectLst/>
                          <a:latin typeface="+mn-lt"/>
                          <a:ea typeface="+mn-ea"/>
                          <a:cs typeface="Leelawadee" panose="020B0502040204020203" pitchFamily="34" charset="-34"/>
                        </a:rPr>
                        <a:t>Achieve a 42% reduction in Scope 3 Energy &amp; Industry (E&amp;I) emissions and 30% reduction in Scope 3 Forest, Land and Agriculture emissions by 2030 (vs 2022 baseline)</a:t>
                      </a:r>
                      <a:endParaRPr lang="en-US" sz="1050" b="0" i="0" u="none" strike="noStrike" kern="1200" cap="none" spc="0" normalizeH="0" baseline="0" noProof="0">
                        <a:ln>
                          <a:noFill/>
                        </a:ln>
                        <a:solidFill>
                          <a:srgbClr val="2B660F"/>
                        </a:solidFill>
                        <a:effectLst/>
                        <a:uLnTx/>
                        <a:uFillTx/>
                        <a:latin typeface="+mn-lt"/>
                      </a:endParaRPr>
                    </a:p>
                  </a:txBody>
                  <a:tcPr marL="27432" marR="27432" marT="27432" marB="27432">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848387"/>
                  </a:ext>
                </a:extLst>
              </a:tr>
            </a:tbl>
          </a:graphicData>
        </a:graphic>
      </p:graphicFrame>
      <p:pic>
        <p:nvPicPr>
          <p:cNvPr id="5" name="Picture 4" descr="A logo of a leaf in a circle&#10;&#10;Description automatically generated">
            <a:extLst>
              <a:ext uri="{FF2B5EF4-FFF2-40B4-BE49-F238E27FC236}">
                <a16:creationId xmlns:a16="http://schemas.microsoft.com/office/drawing/2014/main" id="{9C018903-DD00-AE34-0DC9-7D572D17B30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7884" y="1825747"/>
            <a:ext cx="556204" cy="604020"/>
          </a:xfrm>
          <a:prstGeom prst="rect">
            <a:avLst/>
          </a:prstGeom>
        </p:spPr>
      </p:pic>
      <p:pic>
        <p:nvPicPr>
          <p:cNvPr id="7" name="Picture 6" descr="A blue and green windmill with green arrows&#10;&#10;Description automatically generated">
            <a:extLst>
              <a:ext uri="{FF2B5EF4-FFF2-40B4-BE49-F238E27FC236}">
                <a16:creationId xmlns:a16="http://schemas.microsoft.com/office/drawing/2014/main" id="{3467DBF3-236E-C679-4E80-886091A3556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884" y="4238625"/>
            <a:ext cx="556204" cy="604020"/>
          </a:xfrm>
          <a:prstGeom prst="rect">
            <a:avLst/>
          </a:prstGeom>
        </p:spPr>
      </p:pic>
      <p:pic>
        <p:nvPicPr>
          <p:cNvPr id="8" name="Picture 7" descr="A logo with a person&amp;#39;s head&#10;&#10;AI-generated content may be incorrect.">
            <a:extLst>
              <a:ext uri="{FF2B5EF4-FFF2-40B4-BE49-F238E27FC236}">
                <a16:creationId xmlns:a16="http://schemas.microsoft.com/office/drawing/2014/main" id="{5E0E90F3-BAFA-8BB0-6B2E-1C513F0D492E}"/>
              </a:ext>
            </a:extLst>
          </p:cNvPr>
          <p:cNvPicPr>
            <a:picLocks noChangeAspect="1"/>
          </p:cNvPicPr>
          <p:nvPr/>
        </p:nvPicPr>
        <p:blipFill>
          <a:blip r:embed="rId8"/>
          <a:stretch>
            <a:fillRect/>
          </a:stretch>
        </p:blipFill>
        <p:spPr>
          <a:xfrm>
            <a:off x="10883900" y="250363"/>
            <a:ext cx="1050607" cy="576290"/>
          </a:xfrm>
          <a:prstGeom prst="rect">
            <a:avLst/>
          </a:prstGeom>
        </p:spPr>
      </p:pic>
    </p:spTree>
    <p:extLst>
      <p:ext uri="{BB962C8B-B14F-4D97-AF65-F5344CB8AC3E}">
        <p14:creationId xmlns:p14="http://schemas.microsoft.com/office/powerpoint/2010/main" val="327753338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2C0D8B-91AC-9BD4-E198-F69B63791427}"/>
            </a:ext>
          </a:extLst>
        </p:cNvPr>
        <p:cNvGrpSpPr/>
        <p:nvPr/>
      </p:nvGrpSpPr>
      <p:grpSpPr>
        <a:xfrm>
          <a:off x="0" y="0"/>
          <a:ext cx="0" cy="0"/>
          <a:chOff x="0" y="0"/>
          <a:chExt cx="0" cy="0"/>
        </a:xfrm>
      </p:grpSpPr>
      <p:pic>
        <p:nvPicPr>
          <p:cNvPr id="3" name="Picture 2" descr="A white and black logo&#10;&#10;AI-generated content may be incorrect.">
            <a:extLst>
              <a:ext uri="{FF2B5EF4-FFF2-40B4-BE49-F238E27FC236}">
                <a16:creationId xmlns:a16="http://schemas.microsoft.com/office/drawing/2014/main" id="{96E65E1A-65D1-AC36-1EB2-BC83BF515EC5}"/>
              </a:ext>
            </a:extLst>
          </p:cNvPr>
          <p:cNvPicPr>
            <a:picLocks noChangeAspect="1"/>
          </p:cNvPicPr>
          <p:nvPr/>
        </p:nvPicPr>
        <p:blipFill>
          <a:blip r:embed="rId3"/>
          <a:srcRect l="24326" r="23800"/>
          <a:stretch>
            <a:fillRect/>
          </a:stretch>
        </p:blipFill>
        <p:spPr>
          <a:xfrm>
            <a:off x="304800" y="970410"/>
            <a:ext cx="4533900" cy="4917180"/>
          </a:xfrm>
          <a:prstGeom prst="rect">
            <a:avLst/>
          </a:prstGeom>
        </p:spPr>
      </p:pic>
    </p:spTree>
    <p:extLst>
      <p:ext uri="{BB962C8B-B14F-4D97-AF65-F5344CB8AC3E}">
        <p14:creationId xmlns:p14="http://schemas.microsoft.com/office/powerpoint/2010/main" val="250272155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77CD56-D264-9097-2FCC-4CF7957207F9}"/>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E0489D6A-0AEA-04EF-F3A4-3CEB4B8DA353}"/>
              </a:ext>
            </a:extLst>
          </p:cNvPr>
          <p:cNvGraphicFramePr>
            <a:graphicFrameLocks/>
          </p:cNvGraphicFramePr>
          <p:nvPr>
            <p:custDataLst>
              <p:tags r:id="rId1"/>
            </p:custDataLst>
            <p:extLst>
              <p:ext uri="{D42A27DB-BD31-4B8C-83A1-F6EECF244321}">
                <p14:modId xmlns:p14="http://schemas.microsoft.com/office/powerpoint/2010/main" val="581705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5" progId="TCLayout.ActiveDocument.1">
                  <p:embed/>
                </p:oleObj>
              </mc:Choice>
              <mc:Fallback>
                <p:oleObj name="think-cell Slide" r:id="rId4" imgW="425" imgH="425" progId="TCLayout.ActiveDocument.1">
                  <p:embed/>
                  <p:pic>
                    <p:nvPicPr>
                      <p:cNvPr id="7" name="think-cell data - do not delete" hidden="1">
                        <a:extLst>
                          <a:ext uri="{FF2B5EF4-FFF2-40B4-BE49-F238E27FC236}">
                            <a16:creationId xmlns:a16="http://schemas.microsoft.com/office/drawing/2014/main" id="{E0489D6A-0AEA-04EF-F3A4-3CEB4B8DA35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0" name="Picture Placeholder 9" descr="V-shape in company branding.">
            <a:extLst>
              <a:ext uri="{FF2B5EF4-FFF2-40B4-BE49-F238E27FC236}">
                <a16:creationId xmlns:a16="http://schemas.microsoft.com/office/drawing/2014/main" id="{0E8B898E-7C83-3419-5615-8DF5B2E78358}"/>
              </a:ext>
            </a:extLst>
          </p:cNvPr>
          <p:cNvPicPr>
            <a:picLocks noGrp="1" noChangeAspect="1"/>
          </p:cNvPicPr>
          <p:nvPr>
            <p:ph type="pic" sz="quarter" idx="14"/>
          </p:nvPr>
        </p:nvPicPr>
        <p:blipFill rotWithShape="1">
          <a:blip r:embed="rId6"/>
          <a:srcRect l="14286" t="-21429" r="14286" b="-21429"/>
          <a:stretch>
            <a:fillRect/>
          </a:stretch>
        </p:blipFill>
        <p:spPr>
          <a:xfrm>
            <a:off x="0" y="0"/>
            <a:ext cx="6096000" cy="6858000"/>
          </a:xfrm>
          <a:prstGeom prst="rect">
            <a:avLst/>
          </a:prstGeom>
        </p:spPr>
      </p:pic>
      <p:sp>
        <p:nvSpPr>
          <p:cNvPr id="13" name="Rectangle: Rounded Corners 12">
            <a:extLst>
              <a:ext uri="{FF2B5EF4-FFF2-40B4-BE49-F238E27FC236}">
                <a16:creationId xmlns:a16="http://schemas.microsoft.com/office/drawing/2014/main" id="{C1C8AD45-C7C2-AA4B-A9BD-021F5D0BD362}"/>
              </a:ext>
            </a:extLst>
          </p:cNvPr>
          <p:cNvSpPr>
            <a:spLocks/>
          </p:cNvSpPr>
          <p:nvPr/>
        </p:nvSpPr>
        <p:spPr>
          <a:xfrm rot="10800000" flipH="1" flipV="1">
            <a:off x="6300438" y="1062650"/>
            <a:ext cx="5586761" cy="1629105"/>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pPr>
              <a:defRPr/>
            </a:pPr>
            <a:r>
              <a:rPr lang="en-US" sz="2000" b="1">
                <a:solidFill>
                  <a:srgbClr val="8EBC29"/>
                </a:solidFill>
              </a:rPr>
              <a:t>Emissions</a:t>
            </a:r>
          </a:p>
        </p:txBody>
      </p:sp>
      <p:pic>
        <p:nvPicPr>
          <p:cNvPr id="14" name="Picture 13">
            <a:extLst>
              <a:ext uri="{FF2B5EF4-FFF2-40B4-BE49-F238E27FC236}">
                <a16:creationId xmlns:a16="http://schemas.microsoft.com/office/drawing/2014/main" id="{3C577974-4AD1-BEF9-3D2D-AAA71AC8B9F4}"/>
              </a:ext>
            </a:extLst>
          </p:cNvPr>
          <p:cNvPicPr>
            <a:picLocks noChangeAspect="1"/>
          </p:cNvPicPr>
          <p:nvPr/>
        </p:nvPicPr>
        <p:blipFill>
          <a:blip r:embed="rId7"/>
          <a:srcRect l="24821" r="18929"/>
          <a:stretch>
            <a:fillRect/>
          </a:stretch>
        </p:blipFill>
        <p:spPr>
          <a:xfrm rot="16200000">
            <a:off x="2520059" y="3282058"/>
            <a:ext cx="6857999" cy="293883"/>
          </a:xfrm>
          <a:custGeom>
            <a:avLst/>
            <a:gdLst>
              <a:gd name="connsiteX0" fmla="*/ 6857999 w 6857999"/>
              <a:gd name="connsiteY0" fmla="*/ 0 h 293883"/>
              <a:gd name="connsiteX1" fmla="*/ 6857999 w 6857999"/>
              <a:gd name="connsiteY1" fmla="*/ 293883 h 293883"/>
              <a:gd name="connsiteX2" fmla="*/ 0 w 6857999"/>
              <a:gd name="connsiteY2" fmla="*/ 293883 h 293883"/>
              <a:gd name="connsiteX3" fmla="*/ 0 w 6857999"/>
              <a:gd name="connsiteY3" fmla="*/ 0 h 293883"/>
            </a:gdLst>
            <a:ahLst/>
            <a:cxnLst>
              <a:cxn ang="0">
                <a:pos x="connsiteX0" y="connsiteY0"/>
              </a:cxn>
              <a:cxn ang="0">
                <a:pos x="connsiteX1" y="connsiteY1"/>
              </a:cxn>
              <a:cxn ang="0">
                <a:pos x="connsiteX2" y="connsiteY2"/>
              </a:cxn>
              <a:cxn ang="0">
                <a:pos x="connsiteX3" y="connsiteY3"/>
              </a:cxn>
            </a:cxnLst>
            <a:rect l="l" t="t" r="r" b="b"/>
            <a:pathLst>
              <a:path w="6857999" h="293883">
                <a:moveTo>
                  <a:pt x="6857999" y="0"/>
                </a:moveTo>
                <a:lnTo>
                  <a:pt x="6857999" y="293883"/>
                </a:lnTo>
                <a:lnTo>
                  <a:pt x="0" y="293883"/>
                </a:lnTo>
                <a:lnTo>
                  <a:pt x="0" y="0"/>
                </a:lnTo>
                <a:close/>
              </a:path>
            </a:pathLst>
          </a:custGeom>
          <a:effectLst>
            <a:outerShdw blurRad="50800" dist="38100" dir="10800000" algn="r" rotWithShape="0">
              <a:prstClr val="black">
                <a:alpha val="20000"/>
              </a:prstClr>
            </a:outerShdw>
          </a:effectLst>
        </p:spPr>
      </p:pic>
      <p:sp>
        <p:nvSpPr>
          <p:cNvPr id="15" name="Rectangle: Single Corner Rounded 14">
            <a:extLst>
              <a:ext uri="{FF2B5EF4-FFF2-40B4-BE49-F238E27FC236}">
                <a16:creationId xmlns:a16="http://schemas.microsoft.com/office/drawing/2014/main" id="{1662E688-C42A-A469-E1BF-F523121C7A4D}"/>
              </a:ext>
            </a:extLst>
          </p:cNvPr>
          <p:cNvSpPr>
            <a:spLocks/>
          </p:cNvSpPr>
          <p:nvPr/>
        </p:nvSpPr>
        <p:spPr>
          <a:xfrm>
            <a:off x="6300438" y="825872"/>
            <a:ext cx="5852160" cy="66792"/>
          </a:xfrm>
          <a:prstGeom prst="round1Rect">
            <a:avLst>
              <a:gd name="adj" fmla="val 3618"/>
            </a:avLst>
          </a:prstGeom>
          <a:solidFill>
            <a:srgbClr val="0F440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182880" numCol="1" spcCol="38100" rtlCol="0" anchor="b">
            <a:noAutofit/>
          </a:bodyPr>
          <a:lstStyle/>
          <a:p>
            <a:pPr defTabSz="914400"/>
            <a:r>
              <a:rPr kumimoji="0" lang="en-US" sz="3200" b="0" i="0" u="none" strike="noStrike" kern="1200" cap="all" spc="0" normalizeH="0" baseline="0" noProof="0">
                <a:ln>
                  <a:noFill/>
                </a:ln>
                <a:solidFill>
                  <a:srgbClr val="0F440E"/>
                </a:solidFill>
                <a:effectLst/>
                <a:uLnTx/>
                <a:uFillTx/>
                <a:latin typeface="GT Pressura LCG Black"/>
                <a:ea typeface="+mj-ea"/>
                <a:cs typeface="+mj-cs"/>
              </a:rPr>
              <a:t>KEY TAKEAWAYS</a:t>
            </a:r>
            <a:endParaRPr lang="en-US" b="1">
              <a:solidFill>
                <a:srgbClr val="0F440E"/>
              </a:solidFill>
              <a:latin typeface="+mj-lt"/>
            </a:endParaRPr>
          </a:p>
        </p:txBody>
      </p:sp>
      <p:sp>
        <p:nvSpPr>
          <p:cNvPr id="16" name="Oval 15">
            <a:extLst>
              <a:ext uri="{FF2B5EF4-FFF2-40B4-BE49-F238E27FC236}">
                <a16:creationId xmlns:a16="http://schemas.microsoft.com/office/drawing/2014/main" id="{09D7AC60-00C7-AB9E-40AB-4C4CF95C39D1}"/>
              </a:ext>
            </a:extLst>
          </p:cNvPr>
          <p:cNvSpPr/>
          <p:nvPr/>
        </p:nvSpPr>
        <p:spPr>
          <a:xfrm>
            <a:off x="6375234" y="1139687"/>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41799CFA-CA3F-719B-4C28-99493BC87992}"/>
              </a:ext>
            </a:extLst>
          </p:cNvPr>
          <p:cNvSpPr>
            <a:spLocks/>
          </p:cNvSpPr>
          <p:nvPr/>
        </p:nvSpPr>
        <p:spPr>
          <a:xfrm rot="10800000" flipH="1" flipV="1">
            <a:off x="6386385" y="1679433"/>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a:defRPr/>
            </a:pPr>
            <a:r>
              <a:rPr lang="en-US">
                <a:solidFill>
                  <a:schemeClr val="bg1"/>
                </a:solidFill>
              </a:rPr>
              <a:t>Chevon and PepsiCo have similar focus areas for reducing carbon emissions, especially on reaching net zero emissions by 2050.</a:t>
            </a:r>
          </a:p>
        </p:txBody>
      </p:sp>
      <p:sp>
        <p:nvSpPr>
          <p:cNvPr id="18" name="Rectangle: Rounded Corners 17">
            <a:extLst>
              <a:ext uri="{FF2B5EF4-FFF2-40B4-BE49-F238E27FC236}">
                <a16:creationId xmlns:a16="http://schemas.microsoft.com/office/drawing/2014/main" id="{DDA5A115-266C-5EFF-363F-0B739EC8F95E}"/>
              </a:ext>
            </a:extLst>
          </p:cNvPr>
          <p:cNvSpPr>
            <a:spLocks/>
          </p:cNvSpPr>
          <p:nvPr/>
        </p:nvSpPr>
        <p:spPr>
          <a:xfrm rot="10800000" flipH="1" flipV="1">
            <a:off x="6300438" y="2779938"/>
            <a:ext cx="5586761" cy="1629105"/>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pPr>
              <a:defRPr/>
            </a:pPr>
            <a:r>
              <a:rPr lang="en-US" sz="2000" b="1">
                <a:solidFill>
                  <a:srgbClr val="8EBC29"/>
                </a:solidFill>
              </a:rPr>
              <a:t>Restorative practices</a:t>
            </a:r>
          </a:p>
        </p:txBody>
      </p:sp>
      <p:sp>
        <p:nvSpPr>
          <p:cNvPr id="19" name="Oval 18">
            <a:extLst>
              <a:ext uri="{FF2B5EF4-FFF2-40B4-BE49-F238E27FC236}">
                <a16:creationId xmlns:a16="http://schemas.microsoft.com/office/drawing/2014/main" id="{84D9800C-2825-7E2A-6D81-4DBE66386DFE}"/>
              </a:ext>
            </a:extLst>
          </p:cNvPr>
          <p:cNvSpPr/>
          <p:nvPr/>
        </p:nvSpPr>
        <p:spPr>
          <a:xfrm>
            <a:off x="6375234" y="2856975"/>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81573187-64D0-5239-ED36-EB19D01A6A53}"/>
              </a:ext>
            </a:extLst>
          </p:cNvPr>
          <p:cNvSpPr>
            <a:spLocks/>
          </p:cNvSpPr>
          <p:nvPr/>
        </p:nvSpPr>
        <p:spPr>
          <a:xfrm rot="10800000" flipH="1" flipV="1">
            <a:off x="6386385" y="3396721"/>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lvl="0">
              <a:defRPr/>
            </a:pPr>
            <a:r>
              <a:rPr lang="en-US">
                <a:solidFill>
                  <a:schemeClr val="bg1"/>
                </a:solidFill>
              </a:rPr>
              <a:t>Both organizations promote restorative and protective land practices to conserve biodiversity.</a:t>
            </a:r>
          </a:p>
        </p:txBody>
      </p:sp>
      <p:sp>
        <p:nvSpPr>
          <p:cNvPr id="21" name="Rectangle: Rounded Corners 20">
            <a:extLst>
              <a:ext uri="{FF2B5EF4-FFF2-40B4-BE49-F238E27FC236}">
                <a16:creationId xmlns:a16="http://schemas.microsoft.com/office/drawing/2014/main" id="{B75682A0-CA40-44EA-1C11-C6A5BAE27E2B}"/>
              </a:ext>
            </a:extLst>
          </p:cNvPr>
          <p:cNvSpPr>
            <a:spLocks/>
          </p:cNvSpPr>
          <p:nvPr/>
        </p:nvSpPr>
        <p:spPr>
          <a:xfrm rot="10800000" flipH="1" flipV="1">
            <a:off x="6300438" y="4508377"/>
            <a:ext cx="5586761" cy="1629105"/>
          </a:xfrm>
          <a:prstGeom prst="roundRect">
            <a:avLst>
              <a:gd name="adj" fmla="val 5780"/>
            </a:avLst>
          </a:prstGeom>
          <a:solidFill>
            <a:schemeClr val="accent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48640" tIns="91440" rIns="88900" bIns="38100" numCol="1" spcCol="38100" rtlCol="0" anchor="t">
            <a:noAutofit/>
          </a:bodyPr>
          <a:lstStyle/>
          <a:p>
            <a:pPr>
              <a:defRPr/>
            </a:pPr>
            <a:r>
              <a:rPr lang="en-US" sz="2000" b="1">
                <a:solidFill>
                  <a:srgbClr val="8EBC29"/>
                </a:solidFill>
              </a:rPr>
              <a:t>Water efficiency</a:t>
            </a:r>
          </a:p>
        </p:txBody>
      </p:sp>
      <p:sp>
        <p:nvSpPr>
          <p:cNvPr id="22" name="Oval 21">
            <a:extLst>
              <a:ext uri="{FF2B5EF4-FFF2-40B4-BE49-F238E27FC236}">
                <a16:creationId xmlns:a16="http://schemas.microsoft.com/office/drawing/2014/main" id="{CF7C0943-177A-98DA-5698-684ED2C8CA90}"/>
              </a:ext>
            </a:extLst>
          </p:cNvPr>
          <p:cNvSpPr/>
          <p:nvPr/>
        </p:nvSpPr>
        <p:spPr>
          <a:xfrm>
            <a:off x="6375234" y="4585414"/>
            <a:ext cx="406484" cy="406484"/>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4BC3290C-0F27-ABF3-E6D2-2A91267B3BB7}"/>
              </a:ext>
            </a:extLst>
          </p:cNvPr>
          <p:cNvSpPr>
            <a:spLocks/>
          </p:cNvSpPr>
          <p:nvPr/>
        </p:nvSpPr>
        <p:spPr>
          <a:xfrm rot="10800000" flipH="1" flipV="1">
            <a:off x="6386385" y="5125160"/>
            <a:ext cx="5456086" cy="881446"/>
          </a:xfrm>
          <a:prstGeom prst="roundRect">
            <a:avLst>
              <a:gd name="adj" fmla="val 7729"/>
            </a:avLst>
          </a:prstGeom>
          <a:no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oAutofit/>
          </a:bodyPr>
          <a:lstStyle/>
          <a:p>
            <a:pPr lvl="0">
              <a:defRPr/>
            </a:pPr>
            <a:r>
              <a:rPr lang="en-US">
                <a:solidFill>
                  <a:schemeClr val="bg1"/>
                </a:solidFill>
              </a:rPr>
              <a:t>Both Chevron and PepsiCo aim to use water more efficiently, but Boyd’s is a qualitative ambition, with no set target or year. </a:t>
            </a:r>
          </a:p>
        </p:txBody>
      </p:sp>
      <p:pic>
        <p:nvPicPr>
          <p:cNvPr id="3" name="Graphic 2">
            <a:extLst>
              <a:ext uri="{FF2B5EF4-FFF2-40B4-BE49-F238E27FC236}">
                <a16:creationId xmlns:a16="http://schemas.microsoft.com/office/drawing/2014/main" id="{0337C9B3-54BA-A488-2E7A-7232A3DE4FC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11958" y="1176411"/>
            <a:ext cx="333036" cy="333036"/>
          </a:xfrm>
          <a:prstGeom prst="rect">
            <a:avLst/>
          </a:prstGeom>
        </p:spPr>
      </p:pic>
      <p:pic>
        <p:nvPicPr>
          <p:cNvPr id="5" name="Graphic 4">
            <a:extLst>
              <a:ext uri="{FF2B5EF4-FFF2-40B4-BE49-F238E27FC236}">
                <a16:creationId xmlns:a16="http://schemas.microsoft.com/office/drawing/2014/main" id="{83CFD244-4650-1FB7-E43B-43F3DBA0F40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426076" y="2907817"/>
            <a:ext cx="304800" cy="304800"/>
          </a:xfrm>
          <a:prstGeom prst="rect">
            <a:avLst/>
          </a:prstGeom>
        </p:spPr>
      </p:pic>
      <p:pic>
        <p:nvPicPr>
          <p:cNvPr id="8" name="Graphic 7">
            <a:extLst>
              <a:ext uri="{FF2B5EF4-FFF2-40B4-BE49-F238E27FC236}">
                <a16:creationId xmlns:a16="http://schemas.microsoft.com/office/drawing/2014/main" id="{DC931DEC-F0CF-9808-057D-E383C528ECA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448971" y="4659151"/>
            <a:ext cx="259010" cy="259010"/>
          </a:xfrm>
          <a:prstGeom prst="rect">
            <a:avLst/>
          </a:prstGeom>
        </p:spPr>
      </p:pic>
    </p:spTree>
    <p:extLst>
      <p:ext uri="{BB962C8B-B14F-4D97-AF65-F5344CB8AC3E}">
        <p14:creationId xmlns:p14="http://schemas.microsoft.com/office/powerpoint/2010/main" val="271300571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OWER_USER_CONTEXTUAL_SHAPES_AGENDA_DESIGNER" val="{&quot;Version&quot;:2,&quot;Divider1&quot;:{&quot;Title&quot;:{&quot;AutoShapeType&quot;:1,&quot;CalloutType&quot;:1,&quot;CalloutAngle&quot;:2,&quot;CalloutGap&quot;:-3.40282347E+38,&quot;Visible&quot;:-1,&quot;LockAspectRatio&quot;:0,&quot;CanUpdateAdjustments&quot;:true,&quot;Adjustment1&quot;:-1.0,&quot;Adjustment2&quot;:-1.0,&quot;Adjustment3&quot;:-1.0,&quot;Adjustment4&quot;:-1.0,&quot;CanManagePosition&quot;:true,&quot;Left&quot;:240.0,&quot;Top&quot;:216.0,&quot;Rotation&quot;:-1.0,&quot;CanManageSize&quot;:true,&quot;Width&quot;:700.0,&quot;Height&quot;:108.0,&quot;TextFrame2AutoSize&quot;:1,&quot;TextFrame2TextRangeFontName&quot;:&quot;&quot;,&quot;TextFrameMarginTop&quot;:0.0,&quot;TextFrameMarginLeft&quot;:0.0,&quot;TextFrameMarginRight&quot;:0.0,&quot;TextFrameMarginBottom&quot;:0.0,&quot;TextFrameWordWrap&quot;:-1,&quot;TextFrameTextRangeFontSize&quot;:30.0,&quot;TextFrameTextRangeFontColorHexa&quot;:&quot;#000000&quot;,&quot;TextFrameTextRangeFontHighlightColorHexa&quot;:&quot;&quot;,&quot;TextFrameTextRangeFontBold&quot;:0,&quot;TextFrameTextRangeFontItalic&quot;:0,&quot;TextFrameTextRangeFontUnderline&quot;:0,&quot;TextFrameVerticalAnchor&quot;:1,&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1,&quot;ZOrderPosition&quot;:-2147483648,&quot;CanChangeZOrderPosition&quot;:true,&quot;FillVisible&quot;:0,&quot;FillForeColorHexa&quot;:&quot;#000000&quot;,&quot;FillTransparency&quot;:1.0,&quot;LineVisible&quot;:0,&quot;LineForeColorHexa&quot;:null,&quot;LineWeight&quot;:0.0,&quot;LineDashStyle&quot;:1,&quot;LineEndArrowheadStyle&quot;:1,&quot;LineBeginArrowheadStyle&quot;:1,&quot;ShouldSendToBack&quot;:false,&quot;NeedsApplyToAll&quot;:true},&quot;Number&quot;:{&quot;AutoShapeType&quot;:1,&quot;CalloutType&quot;:1,&quot;CalloutAngle&quot;:2,&quot;CalloutGap&quot;:-3.40282347E+38,&quot;Visible&quot;:-1,&quot;LockAspectRatio&quot;:0,&quot;CanUpdateAdjustments&quot;:true,&quot;Adjustment1&quot;:-1.0,&quot;Adjustment2&quot;:-1.0,&quot;Adjustment3&quot;:-1.0,&quot;Adjustment4&quot;:-1.0,&quot;CanManagePosition&quot;:true,&quot;Left&quot;:115.2,&quot;Top&quot;:216.0,&quot;Rotation&quot;:-1.0,&quot;CanManageSize&quot;:true,&quot;Width&quot;:81.0,&quot;Height&quot;:81.0,&quot;TextFrame2AutoSize&quot;:0,&quot;TextFrame2TextRangeFontName&quot;:&quot;&quot;,&quot;TextFrameMarginTop&quot;:0.0,&quot;TextFrameMarginLeft&quot;:0.0,&quot;TextFrameMarginRight&quot;:0.0,&quot;TextFrameMarginBottom&quot;:0.0,&quot;TextFrameWordWrap&quot;:0,&quot;TextFrameTextRangeFontSize&quot;:30.0,&quot;TextFrameTextRangeFontColorHexa&quot;:&quot;#FFFFFF&quot;,&quot;TextFrameTextRangeFontHighlightColorHexa&quot;:&quot;&quot;,&quot;TextFrameTextRangeFontBold&quot;:0,&quot;TextFrameTextRangeFontItalic&quot;:0,&quot;TextFrameTextRangeFontUnderline&quot;:0,&quot;TextFrameVerticalAnchor&quot;:3,&quot;TextFrameHorizontalAnchor&quot;:2,&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CanChangeZOrderPosition&quot;:true,&quot;FillVisible&quot;:-1,&quot;FillForeColorHexa&quot;:&quot;#155798&quot;,&quot;FillTransparency&quot;:0.0,&quot;LineVisible&quot;:0,&quot;LineForeColorHexa&quot;:null,&quot;LineWeight&quot;:0.0,&quot;LineDashStyle&quot;:1,&quot;LineEndArrowheadStyle&quot;:1,&quot;LineBeginArrowheadStyle&quot;:1,&quot;ShouldSendToBack&quot;:false,&quot;NeedsApplyToAll&quot;:true},&quot;Line&quot;:{&quot;AutoShapeType&quot;:1,&quot;CalloutType&quot;:1,&quot;CalloutAngle&quot;:2,&quot;CalloutGap&quot;:-3.40282347E+38,&quot;Visible&quot;:-1,&quot;LockAspectRatio&quot;:0,&quot;CanUpdateAdjustments&quot;:true,&quot;Adjustment1&quot;:-1.0,&quot;Adjustment2&quot;:-1.0,&quot;Adjustment3&quot;:-1.0,&quot;Adjustment4&quot;:-1.0,&quot;CanManagePosition&quot;:true,&quot;Left&quot;:240.0,&quot;Top&quot;:331.0,&quot;Rotation&quot;:-1.0,&quot;CanManageSize&quot;:true,&quot;Width&quot;:700.0,&quot;Height&quot;:0.0,&quot;TextFrame2AutoSize&quot;:0,&quot;TextFrame2TextRangeFontName&quot;:&quot;&quot;,&quot;TextFrameMarginTop&quot;:0.0,&quot;TextFrameMarginLeft&quot;:0.0,&quot;TextFrameMarginRight&quot;:0.0,&quot;TextFrameMarginBottom&quot;:0.0,&quot;TextFrameWordWrap&quot;:-1,&quot;TextFrameTextRangeFontSize&quot;:18.0,&quot;TextFrameTextRangeFontColorHexa&quot;:&quot;#000000&quot;,&quot;TextFrameTextRangeFontHighlightColorHexa&quot;:&quot;&quot;,&quot;TextFrameTextRangeFontBold&quot;:0,&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CanChangeZOrderPosition&quot;:true,&quot;FillVisible&quot;:0,&quot;FillForeColorHexa&quot;:&quot;#000000&quot;,&quot;FillTransparency&quot;:0.0,&quot;LineVisible&quot;:-1,&quot;LineForeColorHexa&quot;:&quot;#155798&quot;,&quot;LineWeight&quot;:0.0,&quot;LineDashStyle&quot;:1,&quot;LineEndArrowheadStyle&quot;:1,&quot;LineBeginArrowheadStyle&quot;:1,&quot;ShouldSendToBack&quot;:false,&quot;NeedsApplyToAll&quot;:false},&quot;FontSizeShapeRatio&quot;:1.4},&quot;TableOfContent1&quot;:{&quot;MarginLeft&quot;:76.8,&quot;MarginRight&quot;:76.79999,&quot;MarginTop&quot;:86.4,&quot;MarginBottom&quot;:21.5999756,&quot;ShouldVerticalCenter&quot;:true,&quot;Title&quot;:{&quot;AutoShapeType&quot;:1,&quot;CalloutType&quot;:1,&quot;CalloutAngle&quot;:2,&quot;CalloutGap&quot;:-3.40282347E+38,&quot;Visible&quot;:-1,&quot;LockAspectRatio&quot;:0,&quot;CanUpdateAdjustments&quot;:true,&quot;Adjustment1&quot;:-1.0,&quot;Adjustment2&quot;:-1.0,&quot;Adjustment3&quot;:-1.0,&quot;Adjustment4&quot;:-1.0,&quot;CanManagePosition&quot;:true,&quot;Left&quot;:76.8,&quot;Top&quot;:54.0,&quot;Rotation&quot;:0.0,&quot;CanManageSize&quot;:true,&quot;Width&quot;:768.0,&quot;Height&quot;:30.0,&quot;TextFrame2AutoSize&quot;:0,&quot;TextFrame2TextRangeFontName&quot;:&quot;&quot;,&quot;TextFrameMarginTop&quot;:0.0,&quot;TextFrameMarginLeft&quot;:0.0,&quot;TextFrameMarginRight&quot;:0.0,&quot;TextFrameMarginBottom&quot;:0.0,&quot;TextFrameWordWrap&quot;:-1,&quot;TextFrameTextRangeFontSize&quot;:32.0,&quot;TextFrameTextRangeFontColorHexa&quot;:&quot;#000000&quot;,&quot;TextFrameTextRangeFontHighlightColorHexa&quot;:&quot;&quot;,&quot;TextFrameTextRangeFontBold&quot;:0,&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1,&quot;ZOrderPosition&quot;:-2147483648,&quot;CanChangeZOrderPosition&quot;:true,&quot;FillVisible&quot;:0,&quot;FillForeColorHexa&quot;:&quot;#000000&quot;,&quot;FillTransparency&quot;:1.0,&quot;LineVisible&quot;:0,&quot;LineForeColorHexa&quot;:null,&quot;LineWeight&quot;:0.0,&quot;LineDashStyle&quot;:1,&quot;LineEndArrowheadStyle&quot;:1,&quot;LineBeginArrowheadStyle&quot;:1,&quot;ShouldSendToBack&quot;:false,&quot;NeedsApplyToAll&quot;:true},&quot;SectionTitle&quot;:{&quot;Active&quot;:{&quot;AutoShapeType&quot;:1,&quot;CalloutType&quot;:1,&quot;CalloutAngle&quot;:2,&quot;CalloutGap&quot;:-3.40282347E+38,&quot;Visible&quot;:-1,&quot;LockAspectRatio&quot;:0,&quot;CanUpdateAdjustments&quot;:true,&quot;Adjustment1&quot;:-1.0,&quot;Adjustment2&quot;:-1.0,&quot;Adjustment3&quot;:-1.0,&quot;Adjustment4&quot;:-1.0,&quot;CanManagePosition&quot;:false,&quot;Left&quot;:-1.0,&quot;Top&quot;:-1.0,&quot;Rotation&quot;:-1.0,&quot;CanManageSize&quot;:false,&quot;Width&quot;:100.0,&quot;Height&quot;:-1.0,&quot;TextFrame2AutoSize&quot;:0,&quot;TextFrame2TextRangeFontName&quot;:&quot;&quot;,&quot;TextFrameMarginTop&quot;:0.0,&quot;TextFrameMarginLeft&quot;:7.0,&quot;TextFrameMarginRight&quot;:0.0,&quot;TextFrameMarginBottom&quot;:0.0,&quot;TextFrameWordWrap&quot;:-1,&quot;TextFrameTextRangeFontSize&quot;:18.0,&quot;TextFrameTextRangeFontColorHexa&quot;:&quot;#FFFFFF&quot;,&quot;TextFrameTextRangeFontHighlightColorHexa&quot;:&quot;&quot;,&quot;TextFrameTextRangeFontBold&quot;:0,&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1,&quot;ZOrderPosition&quot;:-2147483648,&quot;CanChangeZOrderPosition&quot;:true,&quot;FillVisible&quot;:0,&quot;FillForeColorHexa&quot;:&quot;#000000&quot;,&quot;FillTransparency&quot;:0.0,&quot;LineVisible&quot;:0,&quot;LineForeColorHexa&quot;:null,&quot;LineWeight&quot;:0.0,&quot;LineDashStyle&quot;:1,&quot;LineEndArrowheadStyle&quot;:1,&quot;LineBeginArrowheadStyle&quot;:1,&quot;ShouldSendToBack&quot;:false,&quot;NeedsApplyToAll&quot;:false},&quot;Inactive&quot;:{&quot;AutoShapeType&quot;:1,&quot;CalloutType&quot;:1,&quot;CalloutAngle&quot;:2,&quot;CalloutGap&quot;:-3.40282347E+38,&quot;Visible&quot;:-1,&quot;LockAspectRatio&quot;:0,&quot;CanUpdateAdjustments&quot;:true,&quot;Adjustment1&quot;:-1.0,&quot;Adjustment2&quot;:-1.0,&quot;Adjustment3&quot;:-1.0,&quot;Adjustment4&quot;:-1.0,&quot;CanManagePosition&quot;:false,&quot;Left&quot;:-1.0,&quot;Top&quot;:-1.0,&quot;Rotation&quot;:-1.0,&quot;CanManageSize&quot;:false,&quot;Width&quot;:100.0,&quot;Height&quot;:-1.0,&quot;TextFrame2AutoSize&quot;:0,&quot;TextFrame2TextRangeFontName&quot;:&quot;&quot;,&quot;TextFrameMarginTop&quot;:0.0,&quot;TextFrameMarginLeft&quot;:7.0,&quot;TextFrameMarginRight&quot;:0.0,&quot;TextFrameMarginBottom&quot;:0.0,&quot;TextFrameWordWrap&quot;:-1,&quot;TextFrameTextRangeFontSize&quot;:18.0,&quot;TextFrameTextRangeFontColorHexa&quot;:&quot;#000000&quot;,&quot;TextFrameTextRangeFontHighlightColorHexa&quot;:&quot;&quot;,&quot;TextFrameTextRangeFontBold&quot;:0,&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1,&quot;ZOrderPosition&quot;:-2147483648,&quot;CanChangeZOrderPosition&quot;:true,&quot;FillVisible&quot;:0,&quot;FillForeColorHexa&quot;:&quot;#000000&quot;,&quot;FillTransparency&quot;:0.0,&quot;LineVisible&quot;:0,&quot;LineForeColorHexa&quot;:null,&quot;LineWeight&quot;:0.0,&quot;LineDashStyle&quot;:1,&quot;LineEndArrowheadStyle&quot;:1,&quot;LineBeginArrowheadStyle&quot;:1,&quot;ShouldSendToBack&quot;:false,&quot;NeedsApplyToAll&quot;:false},&quot;CoverPage&quot;:{&quot;AutoShapeType&quot;:1,&quot;CalloutType&quot;:1,&quot;CalloutAngle&quot;:2,&quot;CalloutGap&quot;:-3.40282347E+38,&quot;Visible&quot;:-1,&quot;LockAspectRatio&quot;:0,&quot;CanUpdateAdjustments&quot;:true,&quot;Adjustment1&quot;:-1.0,&quot;Adjustment2&quot;:-1.0,&quot;Adjustment3&quot;:-1.0,&quot;Adjustment4&quot;:-1.0,&quot;CanManagePosition&quot;:false,&quot;Left&quot;:-1.0,&quot;Top&quot;:-1.0,&quot;Rotation&quot;:-1.0,&quot;CanManageSize&quot;:false,&quot;Width&quot;:100.0,&quot;Height&quot;:-1.0,&quot;TextFrame2AutoSize&quot;:0,&quot;TextFrame2TextRangeFontName&quot;:&quot;&quot;,&quot;TextFrameMarginTop&quot;:0.0,&quot;TextFrameMarginLeft&quot;:7.0,&quot;TextFrameMarginRight&quot;:0.0,&quot;TextFrameMarginBottom&quot;:0.0,&quot;TextFrameWordWrap&quot;:-1,&quot;TextFrameTextRangeFontSize&quot;:18.0,&quot;TextFrameTextRangeFontColorHexa&quot;:&quot;#000000&quot;,&quot;TextFrameTextRangeFontHighlightColorHexa&quot;:&quot;&quot;,&quot;TextFrameTextRangeFontBold&quot;:0,&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1,&quot;ZOrderPosition&quot;:-2147483648,&quot;CanChangeZOrderPosition&quot;:true,&quot;FillVisible&quot;:0,&quot;FillForeColorHexa&quot;:&quot;#000000&quot;,&quot;FillTransparency&quot;:0.0,&quot;LineVisible&quot;:0,&quot;LineForeColorHexa&quot;:null,&quot;LineWeight&quot;:0.0,&quot;LineDashStyle&quot;:1,&quot;LineEndArrowheadStyle&quot;:1,&quot;LineBeginArrowheadStyle&quot;:1,&quot;ShouldSendToBack&quot;:false,&quot;NeedsApplyToAll&quot;:false}},&quot;Back&quot;:{&quot;Active&quot;:{&quot;AutoShapeType&quot;:1,&quot;CalloutType&quot;:1,&quot;CalloutAngle&quot;:2,&quot;CalloutGap&quot;:-3.40282347E+38,&quot;Visible&quot;:-1,&quot;LockAspectRatio&quot;:0,&quot;CanUpdateAdjustments&quot;:true,&quot;Adjustment1&quot;:-1.0,&quot;Adjustment2&quot;:-1.0,&quot;Adjustment3&quot;:-1.0,&quot;Adjustment4&quot;:-1.0,&quot;CanManagePosition&quot;:false,&quot;Left&quot;:-1.0,&quot;Top&quot;:-1.0,&quot;Rotation&quot;:-1.0,&quot;CanManageSize&quot;:false,&quot;Width&quot;:-1.0,&quot;Height&quot;:-1.0,&quot;TextFrame2AutoSize&quot;:0,&quot;TextFrame2TextRangeFontName&quot;:&quot;&quot;,&quot;TextFrameMarginTop&quot;:0.0,&quot;TextFrameMarginLeft&quot;:0.0,&quot;TextFrameMarginRight&quot;:0.0,&quot;TextFrameMarginBottom&quot;:0.0,&quot;TextFrameWordWrap&quot;:-1,&quot;TextFrameTextRangeFontSize&quot;:18.0,&quot;TextFrameTextRangeFontColorHexa&quot;:&quot;#000000&quot;,&quot;TextFrameTextRangeFontHighlightColorHexa&quot;:&quot;&quot;,&quot;TextFrameTextRangeFontBold&quot;:0,&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CanChangeZOrderPosition&quot;:true,&quot;FillVisible&quot;:-1,&quot;FillForeColorHexa&quot;:&quot;#155798&quot;,&quot;FillTransparency&quot;:0.0,&quot;LineVisible&quot;:0,&quot;LineForeColorHexa&quot;:null,&quot;LineWeight&quot;:0.0,&quot;LineDashStyle&quot;:1,&quot;LineEndArrowheadStyle&quot;:1,&quot;LineBeginArrowheadStyle&quot;:1,&quot;ShouldSendToBack&quot;:true,&quot;NeedsApplyToAll&quot;:false},&quot;Inactive&quot;:{&quot;AutoShapeType&quot;:1,&quot;CalloutType&quot;:1,&quot;CalloutAngle&quot;:2,&quot;CalloutGap&quot;:-3.40282347E+38,&quot;Visible&quot;:0,&quot;LockAspectRatio&quot;:0,&quot;CanUpdateAdjustments&quot;:true,&quot;Adjustment1&quot;:-1.0,&quot;Adjustment2&quot;:-1.0,&quot;Adjustment3&quot;:-1.0,&quot;Adjustment4&quot;:-1.0,&quot;CanManagePosition&quot;:false,&quot;Left&quot;:-1.0,&quot;Top&quot;:-1.0,&quot;Rotation&quot;:-1.0,&quot;CanManageSize&quot;:false,&quot;Width&quot;:-1.0,&quot;Height&quot;:-1.0,&quot;TextFrame2AutoSize&quot;:0,&quot;TextFrame2TextRangeFontName&quot;:&quot;&quot;,&quot;TextFrameMarginTop&quot;:0.0,&quot;TextFrameMarginLeft&quot;:0.0,&quot;TextFrameMarginRight&quot;:0.0,&quot;TextFrameMarginBottom&quot;:0.0,&quot;TextFrameWordWrap&quot;:-1,&quot;TextFrameTextRangeFontSize&quot;:18.0,&quot;TextFrameTextRangeFontColorHexa&quot;:&quot;#000000&quot;,&quot;TextFrameTextRangeFontHighlightColorHexa&quot;:&quot;&quot;,&quot;TextFrameTextRangeFontBold&quot;:0,&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CanChangeZOrderPosition&quot;:true,&quot;FillVisible&quot;:-1,&quot;FillForeColorHexa&quot;:&quot;#000000&quot;,&quot;FillTransparency&quot;:0.0,&quot;LineVisible&quot;:-1,&quot;LineForeColorHexa&quot;:null,&quot;LineWeight&quot;:0.0,&quot;LineDashStyle&quot;:1,&quot;LineEndArrowheadStyle&quot;:1,&quot;LineBeginArrowheadStyle&quot;:1,&quot;ShouldSendToBack&quot;:true,&quot;NeedsApplyToAll&quot;:false},&quot;CoverPage&quot;:{&quot;AutoShapeType&quot;:1,&quot;CalloutType&quot;:1,&quot;CalloutAngle&quot;:2,&quot;CalloutGap&quot;:-3.40282347E+38,&quot;Visible&quot;:0,&quot;LockAspectRatio&quot;:0,&quot;CanUpdateAdjustments&quot;:true,&quot;Adjustment1&quot;:-1.0,&quot;Adjustment2&quot;:-1.0,&quot;Adjustment3&quot;:-1.0,&quot;Adjustment4&quot;:-1.0,&quot;CanManagePosition&quot;:false,&quot;Left&quot;:-1.0,&quot;Top&quot;:-1.0,&quot;Rotation&quot;:-1.0,&quot;CanManageSize&quot;:false,&quot;Width&quot;:-1.0,&quot;Height&quot;:-1.0,&quot;TextFrame2AutoSize&quot;:0,&quot;TextFrame2TextRangeFontName&quot;:&quot;&quot;,&quot;TextFrameMarginTop&quot;:0.0,&quot;TextFrameMarginLeft&quot;:0.0,&quot;TextFrameMarginRight&quot;:0.0,&quot;TextFrameMarginBottom&quot;:0.0,&quot;TextFrameWordWrap&quot;:-1,&quot;TextFrameTextRangeFontSize&quot;:18.0,&quot;TextFrameTextRangeFontColorHexa&quot;:&quot;#000000&quot;,&quot;TextFrameTextRangeFontHighlightColorHexa&quot;:&quot;&quot;,&quot;TextFrameTextRangeFontBold&quot;:0,&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CanChangeZOrderPosition&quot;:true,&quot;FillVisible&quot;:-1,&quot;FillForeColorHexa&quot;:&quot;#000000&quot;,&quot;FillTransparency&quot;:0.0,&quot;LineVisible&quot;:-1,&quot;LineForeColorHexa&quot;:null,&quot;LineWeight&quot;:0.0,&quot;LineDashStyle&quot;:1,&quot;LineEndArrowheadStyle&quot;:1,&quot;LineBeginArrowheadStyle&quot;:1,&quot;ShouldSendToBack&quot;:true,&quot;NeedsApplyToAll&quot;:false}},&quot;Number&quot;:{&quot;Active&quot;:{&quot;AutoShapeType&quot;:1,&quot;CalloutType&quot;:1,&quot;CalloutAngle&quot;:2,&quot;CalloutGap&quot;:-3.40282347E+38,&quot;Visible&quot;:-1,&quot;LockAspectRatio&quot;:0,&quot;CanUpdateAdjustments&quot;:true,&quot;Adjustment1&quot;:-1.0,&quot;Adjustment2&quot;:-1.0,&quot;Adjustment3&quot;:-1.0,&quot;Adjustment4&quot;:-1.0,&quot;CanManagePosition&quot;:false,&quot;Left&quot;:-1.0,&quot;Top&quot;:-1.0,&quot;Rotation&quot;:-1.0,&quot;CanManageSize&quot;:false,&quot;Width&quot;:-1.0,&quot;Height&quot;:-1.0,&quot;TextFrame2AutoSize&quot;:0,&quot;TextFrame2TextRangeFontName&quot;:&quot;&quot;,&quot;TextFrameMarginTop&quot;:0.0,&quot;TextFrameMarginLeft&quot;:0.0,&quot;TextFrameMarginRight&quot;:0.0,&quot;TextFrameMarginBottom&quot;:0.0,&quot;TextFrameWordWrap&quot;:0,&quot;TextFrameTextRangeFontSize&quot;:18.0,&quot;TextFrameTextRangeFontColorHexa&quot;:&quot;#FFFFFF&quot;,&quot;TextFrameTextRangeFontHighlightColorHexa&quot;:&quot;&quot;,&quot;TextFrameTextRangeFontBold&quot;:-1,&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CanChangeZOrderPosition&quot;:true,&quot;FillVisible&quot;:-1,&quot;FillForeColorHexa&quot;:&quot;#155798&quot;,&quot;FillTransparency&quot;:0.0,&quot;LineVisible&quot;:0,&quot;LineForeColorHexa&quot;:null,&quot;LineWeight&quot;:0.0,&quot;LineDashStyle&quot;:1,&quot;LineEndArrowheadStyle&quot;:1,&quot;LineBeginArrowheadStyle&quot;:1,&quot;ShouldSendToBack&quot;:false,&quot;NeedsApplyToAll&quot;:false},&quot;Inactive&quot;:{&quot;AutoShapeType&quot;:1,&quot;CalloutType&quot;:1,&quot;CalloutAngle&quot;:2,&quot;CalloutGap&quot;:-3.40282347E+38,&quot;Visible&quot;:-1,&quot;LockAspectRatio&quot;:0,&quot;CanUpdateAdjustments&quot;:true,&quot;Adjustment1&quot;:-1.0,&quot;Adjustment2&quot;:-1.0,&quot;Adjustment3&quot;:-1.0,&quot;Adjustment4&quot;:-1.0,&quot;CanManagePosition&quot;:false,&quot;Left&quot;:-1.0,&quot;Top&quot;:-1.0,&quot;Rotation&quot;:-1.0,&quot;CanManageSize&quot;:false,&quot;Width&quot;:-1.0,&quot;Height&quot;:-1.0,&quot;TextFrame2AutoSize&quot;:0,&quot;TextFrame2TextRangeFontName&quot;:&quot;&quot;,&quot;TextFrameMarginTop&quot;:0.0,&quot;TextFrameMarginLeft&quot;:0.0,&quot;TextFrameMarginRight&quot;:0.0,&quot;TextFrameMarginBottom&quot;:0.0,&quot;TextFrameWordWrap&quot;:0,&quot;TextFrameTextRangeFontSize&quot;:18.0,&quot;TextFrameTextRangeFontColorHexa&quot;:&quot;#FFFFFF&quot;,&quot;TextFrameTextRangeFontHighlightColorHexa&quot;:&quot;&quot;,&quot;TextFrameTextRangeFontBold&quot;:-1,&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CanChangeZOrderPosition&quot;:true,&quot;FillVisible&quot;:-1,&quot;FillForeColorHexa&quot;:&quot;#D9D9D9&quot;,&quot;FillTransparency&quot;:0.0,&quot;LineVisible&quot;:0,&quot;LineForeColorHexa&quot;:null,&quot;LineWeight&quot;:0.0,&quot;LineDashStyle&quot;:1,&quot;LineEndArrowheadStyle&quot;:1,&quot;LineBeginArrowheadStyle&quot;:1,&quot;ShouldSendToBack&quot;:false,&quot;NeedsApplyToAll&quot;:false},&quot;CoverPage&quot;:{&quot;AutoShapeType&quot;:1,&quot;CalloutType&quot;:1,&quot;CalloutAngle&quot;:2,&quot;CalloutGap&quot;:-3.40282347E+38,&quot;Visible&quot;:-1,&quot;LockAspectRatio&quot;:0,&quot;CanUpdateAdjustments&quot;:true,&quot;Adjustment1&quot;:-1.0,&quot;Adjustment2&quot;:-1.0,&quot;Adjustment3&quot;:-1.0,&quot;Adjustment4&quot;:-1.0,&quot;CanManagePosition&quot;:false,&quot;Left&quot;:-1.0,&quot;Top&quot;:-1.0,&quot;Rotation&quot;:-1.0,&quot;CanManageSize&quot;:false,&quot;Width&quot;:-1.0,&quot;Height&quot;:-1.0,&quot;TextFrame2AutoSize&quot;:0,&quot;TextFrame2TextRangeFontName&quot;:&quot;&quot;,&quot;TextFrameMarginTop&quot;:0.0,&quot;TextFrameMarginLeft&quot;:0.0,&quot;TextFrameMarginRight&quot;:0.0,&quot;TextFrameMarginBottom&quot;:0.0,&quot;TextFrameWordWrap&quot;:0,&quot;TextFrameTextRangeFontSize&quot;:18.0,&quot;TextFrameTextRangeFontColorHexa&quot;:&quot;#FFFFFF&quot;,&quot;TextFrameTextRangeFontHighlightColorHexa&quot;:&quot;&quot;,&quot;TextFrameTextRangeFontBold&quot;:-1,&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CanChangeZOrderPosition&quot;:true,&quot;FillVisible&quot;:-1,&quot;FillForeColorHexa&quot;:&quot;#155798&quot;,&quot;FillTransparency&quot;:0.0,&quot;LineVisible&quot;:0,&quot;LineForeColorHexa&quot;:null,&quot;LineWeight&quot;:0.0,&quot;LineDashStyle&quot;:1,&quot;LineEndArrowheadStyle&quot;:1,&quot;LineBeginArrowheadStyle&quot;:1,&quot;ShouldSendToBack&quot;:false,&quot;NeedsApplyToAll&quot;:false}},&quot;SlideIndex&quot;:{&quot;Active&quot;:{&quot;AutoShapeType&quot;:1,&quot;CalloutType&quot;:1,&quot;CalloutAngle&quot;:2,&quot;CalloutGap&quot;:-3.40282347E+38,&quot;Visible&quot;:-1,&quot;LockAspectRatio&quot;:0,&quot;CanUpdateAdjustments&quot;:true,&quot;Adjustment1&quot;:-1.0,&quot;Adjustment2&quot;:-1.0,&quot;Adjustment3&quot;:-1.0,&quot;Adjustment4&quot;:-1.0,&quot;CanManagePosition&quot;:false,&quot;Left&quot;:-1.0,&quot;Top&quot;:-1.0,&quot;Rotation&quot;:-1.0,&quot;CanManageSize&quot;:false,&quot;Width&quot;:-1.0,&quot;Height&quot;:-1.0,&quot;TextFrame2AutoSize&quot;:0,&quot;TextFrame2TextRangeFontName&quot;:&quot;&quot;,&quot;TextFrameMarginTop&quot;:0.0,&quot;TextFrameMarginLeft&quot;:0.0,&quot;TextFrameMarginRight&quot;:0.0,&quot;TextFrameMarginBottom&quot;:0.0,&quot;TextFrameWordWrap&quot;:0,&quot;TextFrameTextRangeFontSize&quot;:18.0,&quot;TextFrameTextRangeFontColorHexa&quot;:&quot;#FFFFFF&quot;,&quot;TextFrameTextRangeFontHighlightColorHexa&quot;:&quot;&quot;,&quot;TextFrameTextRangeFontBold&quot;:0,&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CanChangeZOrderPosition&quot;:true,&quot;FillVisible&quot;:0,&quot;FillForeColorHexa&quot;:&quot;#000000&quot;,&quot;FillTransparency&quot;:0.0,&quot;LineVisible&quot;:0,&quot;LineForeColorHexa&quot;:null,&quot;LineWeight&quot;:0.0,&quot;LineDashStyle&quot;:1,&quot;LineEndArrowheadStyle&quot;:1,&quot;LineBeginArrowheadStyle&quot;:1,&quot;ShouldSendToBack&quot;:false,&quot;NeedsApplyToAll&quot;:false},&quot;Inactive&quot;:{&quot;AutoShapeType&quot;:1,&quot;CalloutType&quot;:1,&quot;CalloutAngle&quot;:2,&quot;CalloutGap&quot;:-3.40282347E+38,&quot;Visible&quot;:-1,&quot;LockAspectRatio&quot;:0,&quot;CanUpdateAdjustments&quot;:true,&quot;Adjustment1&quot;:-1.0,&quot;Adjustment2&quot;:-1.0,&quot;Adjustment3&quot;:-1.0,&quot;Adjustment4&quot;:-1.0,&quot;CanManagePosition&quot;:false,&quot;Left&quot;:-1.0,&quot;Top&quot;:-1.0,&quot;Rotation&quot;:-1.0,&quot;CanManageSize&quot;:false,&quot;Width&quot;:-1.0,&quot;Height&quot;:-1.0,&quot;TextFrame2AutoSize&quot;:0,&quot;TextFrame2TextRangeFontName&quot;:&quot;&quot;,&quot;TextFrameMarginTop&quot;:0.0,&quot;TextFrameMarginLeft&quot;:0.0,&quot;TextFrameMarginRight&quot;:0.0,&quot;TextFrameMarginBottom&quot;:0.0,&quot;TextFrameWordWrap&quot;:0,&quot;TextFrameTextRangeFontSize&quot;:18.0,&quot;TextFrameTextRangeFontColorHexa&quot;:&quot;#000000&quot;,&quot;TextFrameTextRangeFontHighlightColorHexa&quot;:&quot;&quot;,&quot;TextFrameTextRangeFontBold&quot;:0,&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CanChangeZOrderPosition&quot;:true,&quot;FillVisible&quot;:0,&quot;FillForeColorHexa&quot;:&quot;#000000&quot;,&quot;FillTransparency&quot;:1.0,&quot;LineVisible&quot;:0,&quot;LineForeColorHexa&quot;:null,&quot;LineWeight&quot;:0.0,&quot;LineDashStyle&quot;:1,&quot;LineEndArrowheadStyle&quot;:1,&quot;LineBeginArrowheadStyle&quot;:1,&quot;ShouldSendToBack&quot;:false,&quot;NeedsApplyToAll&quot;:false},&quot;CoverPage&quot;:{&quot;AutoShapeType&quot;:1,&quot;CalloutType&quot;:1,&quot;CalloutAngle&quot;:2,&quot;CalloutGap&quot;:-3.40282347E+38,&quot;Visible&quot;:-1,&quot;LockAspectRatio&quot;:0,&quot;CanUpdateAdjustments&quot;:true,&quot;Adjustment1&quot;:-1.0,&quot;Adjustment2&quot;:-1.0,&quot;Adjustment3&quot;:-1.0,&quot;Adjustment4&quot;:-1.0,&quot;CanManagePosition&quot;:false,&quot;Left&quot;:-1.0,&quot;Top&quot;:-1.0,&quot;Rotation&quot;:-1.0,&quot;CanManageSize&quot;:false,&quot;Width&quot;:-1.0,&quot;Height&quot;:-1.0,&quot;TextFrame2AutoSize&quot;:0,&quot;TextFrame2TextRangeFontName&quot;:&quot;&quot;,&quot;TextFrameMarginTop&quot;:0.0,&quot;TextFrameMarginLeft&quot;:0.0,&quot;TextFrameMarginRight&quot;:0.0,&quot;TextFrameMarginBottom&quot;:0.0,&quot;TextFrameWordWrap&quot;:0,&quot;TextFrameTextRangeFontSize&quot;:18.0,&quot;TextFrameTextRangeFontColorHexa&quot;:&quot;#000000&quot;,&quot;TextFrameTextRangeFontHighlightColorHexa&quot;:&quot;&quot;,&quot;TextFrameTextRangeFontBold&quot;:0,&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CanChangeZOrderPosition&quot;:true,&quot;FillVisible&quot;:0,&quot;FillForeColorHexa&quot;:&quot;#000000&quot;,&quot;FillTransparency&quot;:1.0,&quot;LineVisible&quot;:0,&quot;LineForeColorHexa&quot;:null,&quot;LineWeight&quot;:0.0,&quot;LineDashStyle&quot;:1,&quot;LineEndArrowheadStyle&quot;:1,&quot;LineBeginArrowheadStyle&quot;:1,&quot;ShouldSendToBack&quot;:false,&quot;NeedsApplyToAll&quot;:false}},&quot;FontSizeShapeRatio&quot;:1.4},&quot;TableOfContent3&quot;:{&quot;MarginLeft&quot;:76.8,&quot;MarginRight&quot;:76.8,&quot;MarginTop&quot;:86.4,&quot;MarginBottom&quot;:21.6,&quot;ShouldVerticalCenter&quot;:true,&quot;Title&quot;:{&quot;AutoShapeType&quot;:1,&quot;CalloutType&quot;:1,&quot;CalloutAngle&quot;:2,&quot;CalloutGap&quot;:-3.40282347E+38,&quot;Visible&quot;:-1,&quot;LockAspectRatio&quot;:0,&quot;CanUpdateAdjustments&quot;:true,&quot;Adjustment1&quot;:-1.0,&quot;Adjustment2&quot;:-1.0,&quot;Adjustment3&quot;:-1.0,&quot;Adjustment4&quot;:-1.0,&quot;CanManagePosition&quot;:true,&quot;Left&quot;:76.8,&quot;Top&quot;:54.0,&quot;Rotation&quot;:0.0,&quot;CanManageSize&quot;:true,&quot;Width&quot;:768.0,&quot;Height&quot;:30.0,&quot;TextFrame2AutoSize&quot;:0,&quot;TextFrame2TextRangeFontName&quot;:&quot;&quot;,&quot;TextFrameMarginTop&quot;:0.0,&quot;TextFrameMarginLeft&quot;:0.0,&quot;TextFrameMarginRight&quot;:0.0,&quot;TextFrameMarginBottom&quot;:0.0,&quot;TextFrameWordWrap&quot;:-1,&quot;TextFrameTextRangeFontSize&quot;:32.0,&quot;TextFrameTextRangeFontColorHexa&quot;:&quot;#000000&quot;,&quot;TextFrameTextRangeFontHighlightColorHexa&quot;:&quot;&quot;,&quot;TextFrameTextRangeFontBold&quot;:0,&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1,&quot;ZOrderPosition&quot;:-2147483648,&quot;CanChangeZOrderPosition&quot;:true,&quot;FillVisible&quot;:0,&quot;FillForeColorHexa&quot;:&quot;#000000&quot;,&quot;FillTransparency&quot;:1.0,&quot;LineVisible&quot;:0,&quot;LineForeColorHexa&quot;:null,&quot;LineWeight&quot;:0.0,&quot;LineDashStyle&quot;:1,&quot;LineEndArrowheadStyle&quot;:1,&quot;LineBeginArrowheadStyle&quot;:1,&quot;ShouldSendToBack&quot;:false,&quot;NeedsApplyToAll&quot;:true},&quot;SectionTitle&quot;:{&quot;Active&quot;:{&quot;AutoShapeType&quot;:1,&quot;CalloutType&quot;:1,&quot;CalloutAngle&quot;:2,&quot;CalloutGap&quot;:-3.40282347E+38,&quot;Visible&quot;:-1,&quot;LockAspectRatio&quot;:0,&quot;CanUpdateAdjustments&quot;:true,&quot;Adjustment1&quot;:-1.0,&quot;Adjustment2&quot;:-1.0,&quot;Adjustment3&quot;:-1.0,&quot;Adjustment4&quot;:-1.0,&quot;CanManagePosition&quot;:false,&quot;Left&quot;:-1.0,&quot;Top&quot;:-1.0,&quot;Rotation&quot;:-1.0,&quot;CanManageSize&quot;:false,&quot;Width&quot;:-1.0,&quot;Height&quot;:-1.0,&quot;TextFrame2AutoSize&quot;:0,&quot;TextFrame2TextRangeFontName&quot;:&quot;&quot;,&quot;TextFrameMarginTop&quot;:0.0,&quot;TextFrameMarginLeft&quot;:7.0,&quot;TextFrameMarginRight&quot;:0.0,&quot;TextFrameMarginBottom&quot;:0.0,&quot;TextFrameWordWrap&quot;:-1,&quot;TextFrameTextRangeFontSize&quot;:18.0,&quot;TextFrameTextRangeFontColorHexa&quot;:&quot;#000000&quot;,&quot;TextFrameTextRangeFontHighlightColorHexa&quot;:&quot;&quot;,&quot;TextFrameTextRangeFontBold&quot;:0,&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1,&quot;ZOrderPosition&quot;:-2147483648,&quot;CanChangeZOrderPosition&quot;:true,&quot;FillVisible&quot;:0,&quot;FillForeColorHexa&quot;:&quot;#000000&quot;,&quot;FillTransparency&quot;:1.0,&quot;LineVisible&quot;:0,&quot;LineForeColorHexa&quot;:null,&quot;LineWeight&quot;:0.0,&quot;LineDashStyle&quot;:1,&quot;LineEndArrowheadStyle&quot;:1,&quot;LineBeginArrowheadStyle&quot;:1,&quot;ShouldSendToBack&quot;:false,&quot;NeedsApplyToAll&quot;:false},&quot;Inactive&quot;:{&quot;AutoShapeType&quot;:1,&quot;CalloutType&quot;:1,&quot;CalloutAngle&quot;:2,&quot;CalloutGap&quot;:-3.40282347E+38,&quot;Visible&quot;:-1,&quot;LockAspectRatio&quot;:0,&quot;CanUpdateAdjustments&quot;:true,&quot;Adjustment1&quot;:-1.0,&quot;Adjustment2&quot;:-1.0,&quot;Adjustment3&quot;:-1.0,&quot;Adjustment4&quot;:-1.0,&quot;CanManagePosition&quot;:false,&quot;Left&quot;:-1.0,&quot;Top&quot;:-1.0,&quot;Rotation&quot;:-1.0,&quot;CanManageSize&quot;:false,&quot;Width&quot;:-1.0,&quot;Height&quot;:-1.0,&quot;TextFrame2AutoSize&quot;:0,&quot;TextFrame2TextRangeFontName&quot;:&quot;&quot;,&quot;TextFrameMarginTop&quot;:0.0,&quot;TextFrameMarginLeft&quot;:7.0,&quot;TextFrameMarginRight&quot;:0.0,&quot;TextFrameMarginBottom&quot;:0.0,&quot;TextFrameWordWrap&quot;:-1,&quot;TextFrameTextRangeFontSize&quot;:18.0,&quot;TextFrameTextRangeFontColorHexa&quot;:&quot;#000000&quot;,&quot;TextFrameTextRangeFontHighlightColorHexa&quot;:&quot;&quot;,&quot;TextFrameTextRangeFontBold&quot;:0,&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1,&quot;ZOrderPosition&quot;:-2147483648,&quot;CanChangeZOrderPosition&quot;:true,&quot;FillVisible&quot;:0,&quot;FillForeColorHexa&quot;:&quot;#000000&quot;,&quot;FillTransparency&quot;:1.0,&quot;LineVisible&quot;:0,&quot;LineForeColorHexa&quot;:null,&quot;LineWeight&quot;:0.0,&quot;LineDashStyle&quot;:1,&quot;LineEndArrowheadStyle&quot;:1,&quot;LineBeginArrowheadStyle&quot;:1,&quot;ShouldSendToBack&quot;:false,&quot;NeedsApplyToAll&quot;:false},&quot;CoverPage&quot;:{&quot;AutoShapeType&quot;:1,&quot;CalloutType&quot;:1,&quot;CalloutAngle&quot;:2,&quot;CalloutGap&quot;:-3.40282347E+38,&quot;Visible&quot;:-1,&quot;LockAspectRatio&quot;:0,&quot;CanUpdateAdjustments&quot;:true,&quot;Adjustment1&quot;:-1.0,&quot;Adjustment2&quot;:-1.0,&quot;Adjustment3&quot;:-1.0,&quot;Adjustment4&quot;:-1.0,&quot;CanManagePosition&quot;:false,&quot;Left&quot;:-1.0,&quot;Top&quot;:-1.0,&quot;Rotation&quot;:-1.0,&quot;CanManageSize&quot;:false,&quot;Width&quot;:-1.0,&quot;Height&quot;:-1.0,&quot;TextFrame2AutoSize&quot;:0,&quot;TextFrame2TextRangeFontName&quot;:&quot;&quot;,&quot;TextFrameMarginTop&quot;:0.0,&quot;TextFrameMarginLeft&quot;:7.0,&quot;TextFrameMarginRight&quot;:0.0,&quot;TextFrameMarginBottom&quot;:0.0,&quot;TextFrameWordWrap&quot;:-1,&quot;TextFrameTextRangeFontSize&quot;:18.0,&quot;TextFrameTextRangeFontColorHexa&quot;:&quot;#000000&quot;,&quot;TextFrameTextRangeFontHighlightColorHexa&quot;:&quot;&quot;,&quot;TextFrameTextRangeFontBold&quot;:0,&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1,&quot;ZOrderPosition&quot;:-2147483648,&quot;CanChangeZOrderPosition&quot;:true,&quot;FillVisible&quot;:0,&quot;FillForeColorHexa&quot;:&quot;#000000&quot;,&quot;FillTransparency&quot;:1.0,&quot;LineVisible&quot;:0,&quot;LineForeColorHexa&quot;:null,&quot;LineWeight&quot;:0.0,&quot;LineDashStyle&quot;:1,&quot;LineEndArrowheadStyle&quot;:1,&quot;LineBeginArrowheadStyle&quot;:1,&quot;ShouldSendToBack&quot;:false,&quot;NeedsApplyToAll&quot;:false}},&quot;Number&quot;:{&quot;Active&quot;:{&quot;AutoShapeType&quot;:9,&quot;CalloutType&quot;:1,&quot;CalloutAngle&quot;:2,&quot;CalloutGap&quot;:-3.40282347E+38,&quot;Visible&quot;:-1,&quot;LockAspectRatio&quot;:0,&quot;CanUpdateAdjustments&quot;:true,&quot;Adjustment1&quot;:-1.0,&quot;Adjustment2&quot;:-1.0,&quot;Adjustment3&quot;:-1.0,&quot;Adjustment4&quot;:-1.0,&quot;CanManagePosition&quot;:false,&quot;Left&quot;:-1.0,&quot;Top&quot;:-1.0,&quot;Rotation&quot;:-1.0,&quot;CanManageSize&quot;:false,&quot;Width&quot;:-1.0,&quot;Height&quot;:-1.0,&quot;TextFrame2AutoSize&quot;:0,&quot;TextFrame2TextRangeFontName&quot;:&quot;&quot;,&quot;TextFrameMarginTop&quot;:0.0,&quot;TextFrameMarginLeft&quot;:0.0,&quot;TextFrameMarginRight&quot;:0.0,&quot;TextFrameMarginBottom&quot;:0.0,&quot;TextFrameWordWrap&quot;:0,&quot;TextFrameTextRangeFontSize&quot;:18.0,&quot;TextFrameTextRangeFontColorHexa&quot;:&quot;#FFFFFF&quot;,&quot;TextFrameTextRangeFontHighlightColorHexa&quot;:&quot;&quot;,&quot;TextFrameTextRangeFontBold&quot;:-1,&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CanChangeZOrderPosition&quot;:true,&quot;FillVisible&quot;:-1,&quot;FillForeColorHexa&quot;:&quot;#155798&quot;,&quot;FillTransparency&quot;:0.0,&quot;LineVisible&quot;:-1,&quot;LineForeColorHexa&quot;:&quot;#155798&quot;,&quot;LineWeight&quot;:2.0,&quot;LineDashStyle&quot;:1,&quot;LineEndArrowheadStyle&quot;:1,&quot;LineBeginArrowheadStyle&quot;:1,&quot;ShouldSendToBack&quot;:false,&quot;NeedsApplyToAll&quot;:false},&quot;Inactive&quot;:{&quot;AutoShapeType&quot;:9,&quot;CalloutType&quot;:1,&quot;CalloutAngle&quot;:2,&quot;CalloutGap&quot;:-3.40282347E+38,&quot;Visible&quot;:-1,&quot;LockAspectRatio&quot;:0,&quot;CanUpdateAdjustments&quot;:true,&quot;Adjustment1&quot;:-1.0,&quot;Adjustment2&quot;:-1.0,&quot;Adjustment3&quot;:-1.0,&quot;Adjustment4&quot;:-1.0,&quot;CanManagePosition&quot;:false,&quot;Left&quot;:-1.0,&quot;Top&quot;:-1.0,&quot;Rotation&quot;:-1.0,&quot;CanManageSize&quot;:false,&quot;Width&quot;:-1.0,&quot;Height&quot;:-1.0,&quot;TextFrame2AutoSize&quot;:0,&quot;TextFrame2TextRangeFontName&quot;:&quot;&quot;,&quot;TextFrameMarginTop&quot;:0.0,&quot;TextFrameMarginLeft&quot;:0.0,&quot;TextFrameMarginRight&quot;:0.0,&quot;TextFrameMarginBottom&quot;:0.0,&quot;TextFrameWordWrap&quot;:0,&quot;TextFrameTextRangeFontSize&quot;:18.0,&quot;TextFrameTextRangeFontColorHexa&quot;:&quot;#155798&quot;,&quot;TextFrameTextRangeFontHighlightColorHexa&quot;:&quot;&quot;,&quot;TextFrameTextRangeFontBold&quot;:-1,&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CanChangeZOrderPosition&quot;:true,&quot;FillVisible&quot;:-1,&quot;FillForeColorHexa&quot;:&quot;#FFFFFF&quot;,&quot;FillTransparency&quot;:0.0,&quot;LineVisible&quot;:-1,&quot;LineForeColorHexa&quot;:&quot;#155798&quot;,&quot;LineWeight&quot;:2.0,&quot;LineDashStyle&quot;:1,&quot;LineEndArrowheadStyle&quot;:1,&quot;LineBeginArrowheadStyle&quot;:1,&quot;ShouldSendToBack&quot;:false,&quot;NeedsApplyToAll&quot;:false},&quot;CoverPage&quot;:{&quot;AutoShapeType&quot;:9,&quot;CalloutType&quot;:1,&quot;CalloutAngle&quot;:2,&quot;CalloutGap&quot;:-3.40282347E+38,&quot;Visible&quot;:-1,&quot;LockAspectRatio&quot;:0,&quot;CanUpdateAdjustments&quot;:true,&quot;Adjustment1&quot;:-1.0,&quot;Adjustment2&quot;:-1.0,&quot;Adjustment3&quot;:-1.0,&quot;Adjustment4&quot;:-1.0,&quot;CanManagePosition&quot;:false,&quot;Left&quot;:-1.0,&quot;Top&quot;:-1.0,&quot;Rotation&quot;:-1.0,&quot;CanManageSize&quot;:false,&quot;Width&quot;:-1.0,&quot;Height&quot;:-1.0,&quot;TextFrame2AutoSize&quot;:0,&quot;TextFrame2TextRangeFontName&quot;:&quot;&quot;,&quot;TextFrameMarginTop&quot;:0.0,&quot;TextFrameMarginLeft&quot;:0.0,&quot;TextFrameMarginRight&quot;:0.0,&quot;TextFrameMarginBottom&quot;:0.0,&quot;TextFrameWordWrap&quot;:0,&quot;TextFrameTextRangeFontSize&quot;:18.0,&quot;TextFrameTextRangeFontColorHexa&quot;:&quot;#FFFFFF&quot;,&quot;TextFrameTextRangeFontHighlightColorHexa&quot;:&quot;&quot;,&quot;TextFrameTextRangeFontBold&quot;:-1,&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CanChangeZOrderPosition&quot;:true,&quot;FillVisible&quot;:-1,&quot;FillForeColorHexa&quot;:&quot;#155798&quot;,&quot;FillTransparency&quot;:0.0,&quot;LineVisible&quot;:-1,&quot;LineForeColorHexa&quot;:&quot;#155798&quot;,&quot;LineWeight&quot;:2.0,&quot;LineDashStyle&quot;:1,&quot;LineEndArrowheadStyle&quot;:1,&quot;LineBeginArrowheadStyle&quot;:1,&quot;ShouldSendToBack&quot;:false,&quot;NeedsApplyToAll&quot;:false}},&quot;SlideIndex&quot;:{&quot;Active&quot;:{&quot;AutoShapeType&quot;:1,&quot;CalloutType&quot;:1,&quot;CalloutAngle&quot;:2,&quot;CalloutGap&quot;:-3.40282347E+38,&quot;Visible&quot;:-1,&quot;LockAspectRatio&quot;:0,&quot;CanUpdateAdjustments&quot;:true,&quot;Adjustment1&quot;:-1.0,&quot;Adjustment2&quot;:-1.0,&quot;Adjustment3&quot;:-1.0,&quot;Adjustment4&quot;:-1.0,&quot;CanManagePosition&quot;:false,&quot;Left&quot;:-1.0,&quot;Top&quot;:-1.0,&quot;Rotation&quot;:-1.0,&quot;CanManageSize&quot;:false,&quot;Width&quot;:-1.0,&quot;Height&quot;:-1.0,&quot;TextFrame2AutoSize&quot;:0,&quot;TextFrame2TextRangeFontName&quot;:&quot;&quot;,&quot;TextFrameMarginTop&quot;:0.0,&quot;TextFrameMarginLeft&quot;:0.0,&quot;TextFrameMarginRight&quot;:0.0,&quot;TextFrameMarginBottom&quot;:0.0,&quot;TextFrameWordWrap&quot;:0,&quot;TextFrameTextRangeFontSize&quot;:18.0,&quot;TextFrameTextRangeFontColorHexa&quot;:&quot;#000000&quot;,&quot;TextFrameTextRangeFontHighlightColorHexa&quot;:&quot;&quot;,&quot;TextFrameTextRangeFontBold&quot;:0,&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CanChangeZOrderPosition&quot;:true,&quot;FillVisible&quot;:0,&quot;FillForeColorHexa&quot;:&quot;#000000&quot;,&quot;FillTransparency&quot;:1.0,&quot;LineVisible&quot;:0,&quot;LineForeColorHexa&quot;:null,&quot;LineWeight&quot;:0.0,&quot;LineDashStyle&quot;:1,&quot;LineEndArrowheadStyle&quot;:1,&quot;LineBeginArrowheadStyle&quot;:1,&quot;ShouldSendToBack&quot;:false,&quot;NeedsApplyToAll&quot;:false},&quot;Inactive&quot;:{&quot;AutoShapeType&quot;:1,&quot;CalloutType&quot;:1,&quot;CalloutAngle&quot;:2,&quot;CalloutGap&quot;:-3.40282347E+38,&quot;Visible&quot;:-1,&quot;LockAspectRatio&quot;:0,&quot;CanUpdateAdjustments&quot;:true,&quot;Adjustment1&quot;:-1.0,&quot;Adjustment2&quot;:-1.0,&quot;Adjustment3&quot;:-1.0,&quot;Adjustment4&quot;:-1.0,&quot;CanManagePosition&quot;:false,&quot;Left&quot;:-1.0,&quot;Top&quot;:-1.0,&quot;Rotation&quot;:-1.0,&quot;CanManageSize&quot;:false,&quot;Width&quot;:-1.0,&quot;Height&quot;:-1.0,&quot;TextFrame2AutoSize&quot;:0,&quot;TextFrame2TextRangeFontName&quot;:&quot;&quot;,&quot;TextFrameMarginTop&quot;:0.0,&quot;TextFrameMarginLeft&quot;:0.0,&quot;TextFrameMarginRight&quot;:0.0,&quot;TextFrameMarginBottom&quot;:0.0,&quot;TextFrameWordWrap&quot;:0,&quot;TextFrameTextRangeFontSize&quot;:18.0,&quot;TextFrameTextRangeFontColorHexa&quot;:&quot;#000000&quot;,&quot;TextFrameTextRangeFontHighlightColorHexa&quot;:&quot;&quot;,&quot;TextFrameTextRangeFontBold&quot;:0,&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CanChangeZOrderPosition&quot;:true,&quot;FillVisible&quot;:0,&quot;FillForeColorHexa&quot;:&quot;#000000&quot;,&quot;FillTransparency&quot;:1.0,&quot;LineVisible&quot;:0,&quot;LineForeColorHexa&quot;:null,&quot;LineWeight&quot;:0.0,&quot;LineDashStyle&quot;:1,&quot;LineEndArrowheadStyle&quot;:1,&quot;LineBeginArrowheadStyle&quot;:1,&quot;ShouldSendToBack&quot;:false,&quot;NeedsApplyToAll&quot;:false},&quot;CoverPage&quot;:{&quot;AutoShapeType&quot;:1,&quot;CalloutType&quot;:1,&quot;CalloutAngle&quot;:2,&quot;CalloutGap&quot;:-3.40282347E+38,&quot;Visible&quot;:-1,&quot;LockAspectRatio&quot;:0,&quot;CanUpdateAdjustments&quot;:true,&quot;Adjustment1&quot;:-1.0,&quot;Adjustment2&quot;:-1.0,&quot;Adjustment3&quot;:-1.0,&quot;Adjustment4&quot;:-1.0,&quot;CanManagePosition&quot;:false,&quot;Left&quot;:-1.0,&quot;Top&quot;:-1.0,&quot;Rotation&quot;:-1.0,&quot;CanManageSize&quot;:false,&quot;Width&quot;:-1.0,&quot;Height&quot;:-1.0,&quot;TextFrame2AutoSize&quot;:0,&quot;TextFrame2TextRangeFontName&quot;:&quot;&quot;,&quot;TextFrameMarginTop&quot;:0.0,&quot;TextFrameMarginLeft&quot;:0.0,&quot;TextFrameMarginRight&quot;:0.0,&quot;TextFrameMarginBottom&quot;:0.0,&quot;TextFrameWordWrap&quot;:0,&quot;TextFrameTextRangeFontSize&quot;:18.0,&quot;TextFrameTextRangeFontColorHexa&quot;:&quot;#000000&quot;,&quot;TextFrameTextRangeFontHighlightColorHexa&quot;:&quot;&quot;,&quot;TextFrameTextRangeFontBold&quot;:0,&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CanChangeZOrderPosition&quot;:true,&quot;FillVisible&quot;:0,&quot;FillForeColorHexa&quot;:&quot;#000000&quot;,&quot;FillTransparency&quot;:1.0,&quot;LineVisible&quot;:0,&quot;LineForeColorHexa&quot;:null,&quot;LineWeight&quot;:0.0,&quot;LineDashStyle&quot;:1,&quot;LineEndArrowheadStyle&quot;:1,&quot;LineBeginArrowheadStyle&quot;:1,&quot;ShouldSendToBack&quot;:false,&quot;NeedsApplyToAll&quot;:false}},&quot;Line&quot;:{&quot;AutoShapeType&quot;:1,&quot;CalloutType&quot;:1,&quot;CalloutAngle&quot;:2,&quot;CalloutGap&quot;:-3.40282347E+38,&quot;Visible&quot;:-1,&quot;LockAspectRatio&quot;:0,&quot;CanUpdateAdjustments&quot;:true,&quot;Adjustment1&quot;:-1.0,&quot;Adjustment2&quot;:-1.0,&quot;Adjustment3&quot;:-1.0,&quot;Adjustment4&quot;:-1.0,&quot;CanManagePosition&quot;:false,&quot;Left&quot;:-1.0,&quot;Top&quot;:-1.0,&quot;Rotation&quot;:-1.0,&quot;CanManageSize&quot;:false,&quot;Width&quot;:-1.0,&quot;Height&quot;:-1.0,&quot;TextFrame2AutoSize&quot;:0,&quot;TextFrame2TextRangeFontName&quot;:&quot;&quot;,&quot;TextFrameMarginTop&quot;:0.0,&quot;TextFrameMarginLeft&quot;:0.0,&quot;TextFrameMarginRight&quot;:0.0,&quot;TextFrameMarginBottom&quot;:0.0,&quot;TextFrameWordWrap&quot;:-1,&quot;TextFrameTextRangeFontSize&quot;:18.0,&quot;TextFrameTextRangeFontColorHexa&quot;:&quot;#000000&quot;,&quot;TextFrameTextRangeFontHighlightColorHexa&quot;:&quot;&quot;,&quot;TextFrameTextRangeFontBold&quot;:0,&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CanChangeZOrderPosition&quot;:true,&quot;FillVisible&quot;:0,&quot;FillForeColorHexa&quot;:&quot;#000000&quot;,&quot;FillTransparency&quot;:0.0,&quot;LineVisible&quot;:-1,&quot;LineForeColorHexa&quot;:&quot;#155798&quot;,&quot;LineWeight&quot;:2.0,&quot;LineDashStyle&quot;:1,&quot;LineEndArrowheadStyle&quot;:1,&quot;LineBeginArrowheadStyle&quot;:1,&quot;ShouldSendToBack&quot;:true,&quot;NeedsApplyToAll&quot;:false},&quot;FontSizeShapeRatio&quot;:1.4},&quot;TableOfContent4&quot;:{&quot;MarginLeft&quot;:76.8,&quot;MarginRight&quot;:76.8,&quot;MarginTop&quot;:86.4,&quot;MarginBottom&quot;:21.6,&quot;ShouldVerticalCenter&quot;:true,&quot;Title&quot;:{&quot;AutoShapeType&quot;:1,&quot;CalloutType&quot;:1,&quot;CalloutAngle&quot;:2,&quot;CalloutGap&quot;:-3.40282347E+38,&quot;Visible&quot;:-1,&quot;LockAspectRatio&quot;:0,&quot;CanUpdateAdjustments&quot;:true,&quot;Adjustment1&quot;:-1.0,&quot;Adjustment2&quot;:-1.0,&quot;Adjustment3&quot;:-1.0,&quot;Adjustment4&quot;:-1.0,&quot;CanManagePosition&quot;:true,&quot;Left&quot;:76.8,&quot;Top&quot;:54.0,&quot;Rotation&quot;:0.0,&quot;CanManageSize&quot;:true,&quot;Width&quot;:768.0,&quot;Height&quot;:30.0,&quot;TextFrame2AutoSize&quot;:0,&quot;TextFrame2TextRangeFontName&quot;:&quot;&quot;,&quot;TextFrameMarginTop&quot;:0.0,&quot;TextFrameMarginLeft&quot;:0.0,&quot;TextFrameMarginRight&quot;:0.0,&quot;TextFrameMarginBottom&quot;:0.0,&quot;TextFrameWordWrap&quot;:-1,&quot;TextFrameTextRangeFontSize&quot;:32.0,&quot;TextFrameTextRangeFontColorHexa&quot;:&quot;#000000&quot;,&quot;TextFrameTextRangeFontHighlightColorHexa&quot;:&quot;&quot;,&quot;TextFrameTextRangeFontBold&quot;:0,&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1,&quot;ZOrderPosition&quot;:-2147483648,&quot;CanChangeZOrderPosition&quot;:true,&quot;FillVisible&quot;:0,&quot;FillForeColorHexa&quot;:&quot;#000000&quot;,&quot;FillTransparency&quot;:1.0,&quot;LineVisible&quot;:0,&quot;LineForeColorHexa&quot;:null,&quot;LineWeight&quot;:0.0,&quot;LineDashStyle&quot;:1,&quot;LineEndArrowheadStyle&quot;:1,&quot;LineBeginArrowheadStyle&quot;:1,&quot;ShouldSendToBack&quot;:false,&quot;NeedsApplyToAll&quot;:true},&quot;SectionTitle&quot;:{&quot;Active&quot;:{&quot;AutoShapeType&quot;:1,&quot;CalloutType&quot;:1,&quot;CalloutAngle&quot;:2,&quot;CalloutGap&quot;:-3.40282347E+38,&quot;Visible&quot;:-1,&quot;LockAspectRatio&quot;:0,&quot;CanUpdateAdjustments&quot;:true,&quot;Adjustment1&quot;:-1.0,&quot;Adjustment2&quot;:-1.0,&quot;Adjustment3&quot;:-1.0,&quot;Adjustment4&quot;:-1.0,&quot;CanManagePosition&quot;:false,&quot;Left&quot;:-1.0,&quot;Top&quot;:-1.0,&quot;Rotation&quot;:-1.0,&quot;CanManageSize&quot;:false,&quot;Width&quot;:-1.0,&quot;Height&quot;:-1.0,&quot;TextFrame2AutoSize&quot;:0,&quot;TextFrame2TextRangeFontName&quot;:&quot;&quot;,&quot;TextFrameMarginTop&quot;:0.0,&quot;TextFrameMarginLeft&quot;:7.0,&quot;TextFrameMarginRight&quot;:0.0,&quot;TextFrameMarginBottom&quot;:0.0,&quot;TextFrameWordWrap&quot;:-1,&quot;TextFrameTextRangeFontSize&quot;:18.0,&quot;TextFrameTextRangeFontColorHexa&quot;:&quot;#000000&quot;,&quot;TextFrameTextRangeFontHighlightColorHexa&quot;:&quot;&quot;,&quot;TextFrameTextRangeFontBold&quot;:0,&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1,&quot;ZOrderPosition&quot;:-2147483648,&quot;CanChangeZOrderPosition&quot;:true,&quot;FillVisible&quot;:0,&quot;FillForeColorHexa&quot;:&quot;#000000&quot;,&quot;FillTransparency&quot;:1.0,&quot;LineVisible&quot;:0,&quot;LineForeColorHexa&quot;:null,&quot;LineWeight&quot;:0.0,&quot;LineDashStyle&quot;:1,&quot;LineEndArrowheadStyle&quot;:1,&quot;LineBeginArrowheadStyle&quot;:1,&quot;ShouldSendToBack&quot;:false,&quot;NeedsApplyToAll&quot;:false},&quot;Inactive&quot;:{&quot;AutoShapeType&quot;:1,&quot;CalloutType&quot;:1,&quot;CalloutAngle&quot;:2,&quot;CalloutGap&quot;:-3.40282347E+38,&quot;Visible&quot;:-1,&quot;LockAspectRatio&quot;:0,&quot;CanUpdateAdjustments&quot;:true,&quot;Adjustment1&quot;:-1.0,&quot;Adjustment2&quot;:-1.0,&quot;Adjustment3&quot;:-1.0,&quot;Adjustment4&quot;:-1.0,&quot;CanManagePosition&quot;:false,&quot;Left&quot;:-1.0,&quot;Top&quot;:-1.0,&quot;Rotation&quot;:-1.0,&quot;CanManageSize&quot;:false,&quot;Width&quot;:-1.0,&quot;Height&quot;:-1.0,&quot;TextFrame2AutoSize&quot;:0,&quot;TextFrame2TextRangeFontName&quot;:&quot;&quot;,&quot;TextFrameMarginTop&quot;:0.0,&quot;TextFrameMarginLeft&quot;:7.0,&quot;TextFrameMarginRight&quot;:0.0,&quot;TextFrameMarginBottom&quot;:0.0,&quot;TextFrameWordWrap&quot;:-1,&quot;TextFrameTextRangeFontSize&quot;:18.0,&quot;TextFrameTextRangeFontColorHexa&quot;:&quot;#000000&quot;,&quot;TextFrameTextRangeFontHighlightColorHexa&quot;:&quot;&quot;,&quot;TextFrameTextRangeFontBold&quot;:0,&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1,&quot;ZOrderPosition&quot;:-2147483648,&quot;CanChangeZOrderPosition&quot;:true,&quot;FillVisible&quot;:0,&quot;FillForeColorHexa&quot;:&quot;#000000&quot;,&quot;FillTransparency&quot;:1.0,&quot;LineVisible&quot;:0,&quot;LineForeColorHexa&quot;:null,&quot;LineWeight&quot;:0.0,&quot;LineDashStyle&quot;:1,&quot;LineEndArrowheadStyle&quot;:1,&quot;LineBeginArrowheadStyle&quot;:1,&quot;ShouldSendToBack&quot;:false,&quot;NeedsApplyToAll&quot;:false},&quot;CoverPage&quot;:{&quot;AutoShapeType&quot;:1,&quot;CalloutType&quot;:1,&quot;CalloutAngle&quot;:2,&quot;CalloutGap&quot;:-3.40282347E+38,&quot;Visible&quot;:-1,&quot;LockAspectRatio&quot;:0,&quot;CanUpdateAdjustments&quot;:true,&quot;Adjustment1&quot;:-1.0,&quot;Adjustment2&quot;:-1.0,&quot;Adjustment3&quot;:-1.0,&quot;Adjustment4&quot;:-1.0,&quot;CanManagePosition&quot;:false,&quot;Left&quot;:-1.0,&quot;Top&quot;:-1.0,&quot;Rotation&quot;:-1.0,&quot;CanManageSize&quot;:false,&quot;Width&quot;:-1.0,&quot;Height&quot;:-1.0,&quot;TextFrame2AutoSize&quot;:0,&quot;TextFrame2TextRangeFontName&quot;:&quot;&quot;,&quot;TextFrameMarginTop&quot;:0.0,&quot;TextFrameMarginLeft&quot;:7.0,&quot;TextFrameMarginRight&quot;:0.0,&quot;TextFrameMarginBottom&quot;:0.0,&quot;TextFrameWordWrap&quot;:-1,&quot;TextFrameTextRangeFontSize&quot;:18.0,&quot;TextFrameTextRangeFontColorHexa&quot;:&quot;#000000&quot;,&quot;TextFrameTextRangeFontHighlightColorHexa&quot;:&quot;&quot;,&quot;TextFrameTextRangeFontBold&quot;:0,&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1,&quot;ZOrderPosition&quot;:-2147483648,&quot;CanChangeZOrderPosition&quot;:true,&quot;FillVisible&quot;:0,&quot;FillForeColorHexa&quot;:&quot;#000000&quot;,&quot;FillTransparency&quot;:1.0,&quot;LineVisible&quot;:0,&quot;LineForeColorHexa&quot;:null,&quot;LineWeight&quot;:0.0,&quot;LineDashStyle&quot;:1,&quot;LineEndArrowheadStyle&quot;:1,&quot;LineBeginArrowheadStyle&quot;:1,&quot;ShouldSendToBack&quot;:false,&quot;NeedsApplyToAll&quot;:false}},&quot;Number&quot;:{&quot;Active&quot;:{&quot;AutoShapeType&quot;:9,&quot;CalloutType&quot;:1,&quot;CalloutAngle&quot;:2,&quot;CalloutGap&quot;:-3.40282347E+38,&quot;Visible&quot;:-1,&quot;LockAspectRatio&quot;:-1,&quot;CanUpdateAdjustments&quot;:true,&quot;Adjustment1&quot;:-1.0,&quot;Adjustment2&quot;:-1.0,&quot;Adjustment3&quot;:-1.0,&quot;Adjustment4&quot;:-1.0,&quot;CanManagePosition&quot;:false,&quot;Left&quot;:-1.0,&quot;Top&quot;:-1.0,&quot;Rotation&quot;:-1.0,&quot;CanManageSize&quot;:false,&quot;Width&quot;:-1.0,&quot;Height&quot;:-1.0,&quot;TextFrame2AutoSize&quot;:0,&quot;TextFrame2TextRangeFontName&quot;:&quot;&quot;,&quot;TextFrameMarginTop&quot;:0.0,&quot;TextFrameMarginLeft&quot;:0.0,&quot;TextFrameMarginRight&quot;:0.0,&quot;TextFrameMarginBottom&quot;:0.0,&quot;TextFrameWordWrap&quot;:0,&quot;TextFrameTextRangeFontSize&quot;:18.0,&quot;TextFrameTextRangeFontColorHexa&quot;:&quot;#FFFFFF&quot;,&quot;TextFrameTextRangeFontHighlightColorHexa&quot;:&quot;&quot;,&quot;TextFrameTextRangeFontBold&quot;:-1,&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CanChangeZOrderPosition&quot;:true,&quot;FillVisible&quot;:-1,&quot;FillForeColorHexa&quot;:&quot;#155798&quot;,&quot;FillTransparency&quot;:0.0,&quot;LineVisible&quot;:-1,&quot;LineForeColorHexa&quot;:&quot;#155798&quot;,&quot;LineWeight&quot;:2.0,&quot;LineDashStyle&quot;:1,&quot;LineEndArrowheadStyle&quot;:1,&quot;LineBeginArrowheadStyle&quot;:1,&quot;ShouldSendToBack&quot;:false,&quot;NeedsApplyToAll&quot;:false},&quot;Inactive&quot;:{&quot;AutoShapeType&quot;:9,&quot;CalloutType&quot;:1,&quot;CalloutAngle&quot;:2,&quot;CalloutGap&quot;:-3.40282347E+38,&quot;Visible&quot;:-1,&quot;LockAspectRatio&quot;:-1,&quot;CanUpdateAdjustments&quot;:true,&quot;Adjustment1&quot;:-1.0,&quot;Adjustment2&quot;:-1.0,&quot;Adjustment3&quot;:-1.0,&quot;Adjustment4&quot;:-1.0,&quot;CanManagePosition&quot;:false,&quot;Left&quot;:-1.0,&quot;Top&quot;:-1.0,&quot;Rotation&quot;:-1.0,&quot;CanManageSize&quot;:false,&quot;Width&quot;:-1.0,&quot;Height&quot;:-1.0,&quot;TextFrame2AutoSize&quot;:0,&quot;TextFrame2TextRangeFontName&quot;:&quot;&quot;,&quot;TextFrameMarginTop&quot;:0.0,&quot;TextFrameMarginLeft&quot;:0.0,&quot;TextFrameMarginRight&quot;:0.0,&quot;TextFrameMarginBottom&quot;:0.0,&quot;TextFrameWordWrap&quot;:0,&quot;TextFrameTextRangeFontSize&quot;:18.0,&quot;TextFrameTextRangeFontColorHexa&quot;:&quot;#155798&quot;,&quot;TextFrameTextRangeFontHighlightColorHexa&quot;:&quot;&quot;,&quot;TextFrameTextRangeFontBold&quot;:-1,&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CanChangeZOrderPosition&quot;:true,&quot;FillVisible&quot;:-1,&quot;FillForeColorHexa&quot;:&quot;#FFFFFF&quot;,&quot;FillTransparency&quot;:0.0,&quot;LineVisible&quot;:-1,&quot;LineForeColorHexa&quot;:&quot;#155798&quot;,&quot;LineWeight&quot;:2.0,&quot;LineDashStyle&quot;:1,&quot;LineEndArrowheadStyle&quot;:1,&quot;LineBeginArrowheadStyle&quot;:1,&quot;ShouldSendToBack&quot;:false,&quot;NeedsApplyToAll&quot;:false},&quot;CoverPage&quot;:{&quot;AutoShapeType&quot;:9,&quot;CalloutType&quot;:1,&quot;CalloutAngle&quot;:2,&quot;CalloutGap&quot;:-3.40282347E+38,&quot;Visible&quot;:-1,&quot;LockAspectRatio&quot;:-1,&quot;CanUpdateAdjustments&quot;:true,&quot;Adjustment1&quot;:-1.0,&quot;Adjustment2&quot;:-1.0,&quot;Adjustment3&quot;:-1.0,&quot;Adjustment4&quot;:-1.0,&quot;CanManagePosition&quot;:false,&quot;Left&quot;:-1.0,&quot;Top&quot;:-1.0,&quot;Rotation&quot;:-1.0,&quot;CanManageSize&quot;:false,&quot;Width&quot;:-1.0,&quot;Height&quot;:-1.0,&quot;TextFrame2AutoSize&quot;:0,&quot;TextFrame2TextRangeFontName&quot;:&quot;&quot;,&quot;TextFrameMarginTop&quot;:0.0,&quot;TextFrameMarginLeft&quot;:0.0,&quot;TextFrameMarginRight&quot;:0.0,&quot;TextFrameMarginBottom&quot;:0.0,&quot;TextFrameWordWrap&quot;:0,&quot;TextFrameTextRangeFontSize&quot;:18.0,&quot;TextFrameTextRangeFontColorHexa&quot;:&quot;#FFFFFF&quot;,&quot;TextFrameTextRangeFontHighlightColorHexa&quot;:&quot;&quot;,&quot;TextFrameTextRangeFontBold&quot;:-1,&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CanChangeZOrderPosition&quot;:true,&quot;FillVisible&quot;:-1,&quot;FillForeColorHexa&quot;:&quot;#155798&quot;,&quot;FillTransparency&quot;:0.0,&quot;LineVisible&quot;:-1,&quot;LineForeColorHexa&quot;:&quot;#155798&quot;,&quot;LineWeight&quot;:2.0,&quot;LineDashStyle&quot;:1,&quot;LineEndArrowheadStyle&quot;:1,&quot;LineBeginArrowheadStyle&quot;:1,&quot;ShouldSendToBack&quot;:false,&quot;NeedsApplyToAll&quot;:false}},&quot;SlideIndex&quot;:{&quot;Active&quot;:{&quot;AutoShapeType&quot;:1,&quot;CalloutType&quot;:1,&quot;CalloutAngle&quot;:2,&quot;CalloutGap&quot;:-3.40282347E+38,&quot;Visible&quot;:-1,&quot;LockAspectRatio&quot;:0,&quot;CanUpdateAdjustments&quot;:true,&quot;Adjustment1&quot;:-1.0,&quot;Adjustment2&quot;:-1.0,&quot;Adjustment3&quot;:-1.0,&quot;Adjustment4&quot;:-1.0,&quot;CanManagePosition&quot;:false,&quot;Left&quot;:-1.0,&quot;Top&quot;:-1.0,&quot;Rotation&quot;:-1.0,&quot;CanManageSize&quot;:false,&quot;Width&quot;:-1.0,&quot;Height&quot;:-1.0,&quot;TextFrame2AutoSize&quot;:0,&quot;TextFrame2TextRangeFontName&quot;:&quot;&quot;,&quot;TextFrameMarginTop&quot;:0.0,&quot;TextFrameMarginLeft&quot;:0.0,&quot;TextFrameMarginRight&quot;:0.0,&quot;TextFrameMarginBottom&quot;:0.0,&quot;TextFrameWordWrap&quot;:0,&quot;TextFrameTextRangeFontSize&quot;:18.0,&quot;TextFrameTextRangeFontColorHexa&quot;:&quot;#000000&quot;,&quot;TextFrameTextRangeFontHighlightColorHexa&quot;:&quot;&quot;,&quot;TextFrameTextRangeFontBold&quot;:0,&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CanChangeZOrderPosition&quot;:true,&quot;FillVisible&quot;:0,&quot;FillForeColorHexa&quot;:&quot;#000000&quot;,&quot;FillTransparency&quot;:1.0,&quot;LineVisible&quot;:0,&quot;LineForeColorHexa&quot;:null,&quot;LineWeight&quot;:0.0,&quot;LineDashStyle&quot;:1,&quot;LineEndArrowheadStyle&quot;:1,&quot;LineBeginArrowheadStyle&quot;:1,&quot;ShouldSendToBack&quot;:false,&quot;NeedsApplyToAll&quot;:false},&quot;Inactive&quot;:{&quot;AutoShapeType&quot;:1,&quot;CalloutType&quot;:1,&quot;CalloutAngle&quot;:2,&quot;CalloutGap&quot;:-3.40282347E+38,&quot;Visible&quot;:-1,&quot;LockAspectRatio&quot;:0,&quot;CanUpdateAdjustments&quot;:true,&quot;Adjustment1&quot;:-1.0,&quot;Adjustment2&quot;:-1.0,&quot;Adjustment3&quot;:-1.0,&quot;Adjustment4&quot;:-1.0,&quot;CanManagePosition&quot;:false,&quot;Left&quot;:-1.0,&quot;Top&quot;:-1.0,&quot;Rotation&quot;:-1.0,&quot;CanManageSize&quot;:false,&quot;Width&quot;:-1.0,&quot;Height&quot;:-1.0,&quot;TextFrame2AutoSize&quot;:0,&quot;TextFrame2TextRangeFontName&quot;:&quot;&quot;,&quot;TextFrameMarginTop&quot;:0.0,&quot;TextFrameMarginLeft&quot;:0.0,&quot;TextFrameMarginRight&quot;:0.0,&quot;TextFrameMarginBottom&quot;:0.0,&quot;TextFrameWordWrap&quot;:0,&quot;TextFrameTextRangeFontSize&quot;:18.0,&quot;TextFrameTextRangeFontColorHexa&quot;:&quot;#000000&quot;,&quot;TextFrameTextRangeFontHighlightColorHexa&quot;:&quot;&quot;,&quot;TextFrameTextRangeFontBold&quot;:0,&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CanChangeZOrderPosition&quot;:true,&quot;FillVisible&quot;:0,&quot;FillForeColorHexa&quot;:&quot;#000000&quot;,&quot;FillTransparency&quot;:1.0,&quot;LineVisible&quot;:0,&quot;LineForeColorHexa&quot;:null,&quot;LineWeight&quot;:0.0,&quot;LineDashStyle&quot;:1,&quot;LineEndArrowheadStyle&quot;:1,&quot;LineBeginArrowheadStyle&quot;:1,&quot;ShouldSendToBack&quot;:false,&quot;NeedsApplyToAll&quot;:false},&quot;CoverPage&quot;:{&quot;AutoShapeType&quot;:1,&quot;CalloutType&quot;:1,&quot;CalloutAngle&quot;:2,&quot;CalloutGap&quot;:-3.40282347E+38,&quot;Visible&quot;:-1,&quot;LockAspectRatio&quot;:0,&quot;CanUpdateAdjustments&quot;:true,&quot;Adjustment1&quot;:-1.0,&quot;Adjustment2&quot;:-1.0,&quot;Adjustment3&quot;:-1.0,&quot;Adjustment4&quot;:-1.0,&quot;CanManagePosition&quot;:false,&quot;Left&quot;:-1.0,&quot;Top&quot;:-1.0,&quot;Rotation&quot;:-1.0,&quot;CanManageSize&quot;:false,&quot;Width&quot;:-1.0,&quot;Height&quot;:-1.0,&quot;TextFrame2AutoSize&quot;:0,&quot;TextFrame2TextRangeFontName&quot;:&quot;&quot;,&quot;TextFrameMarginTop&quot;:0.0,&quot;TextFrameMarginLeft&quot;:0.0,&quot;TextFrameMarginRight&quot;:0.0,&quot;TextFrameMarginBottom&quot;:0.0,&quot;TextFrameWordWrap&quot;:0,&quot;TextFrameTextRangeFontSize&quot;:18.0,&quot;TextFrameTextRangeFontColorHexa&quot;:&quot;#000000&quot;,&quot;TextFrameTextRangeFontHighlightColorHexa&quot;:&quot;&quot;,&quot;TextFrameTextRangeFontBold&quot;:0,&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CanChangeZOrderPosition&quot;:true,&quot;FillVisible&quot;:0,&quot;FillForeColorHexa&quot;:&quot;#000000&quot;,&quot;FillTransparency&quot;:1.0,&quot;LineVisible&quot;:0,&quot;LineForeColorHexa&quot;:null,&quot;LineWeight&quot;:0.0,&quot;LineDashStyle&quot;:1,&quot;LineEndArrowheadStyle&quot;:1,&quot;LineBeginArrowheadStyle&quot;:1,&quot;ShouldSendToBack&quot;:false,&quot;NeedsApplyToAll&quot;:false}},&quot;Arc&quot;:{&quot;AutoShapeType&quot;:25,&quot;CalloutType&quot;:1,&quot;CalloutAngle&quot;:2,&quot;CalloutGap&quot;:-3.40282347E+38,&quot;Visible&quot;:-1,&quot;LockAspectRatio&quot;:0,&quot;CanUpdateAdjustments&quot;:false,&quot;Adjustment1&quot;:-1.0,&quot;Adjustment2&quot;:-1.0,&quot;Adjustment3&quot;:-1.0,&quot;Adjustment4&quot;:-1.0,&quot;CanManagePosition&quot;:false,&quot;Left&quot;:-1.0,&quot;Top&quot;:-1.0,&quot;Rotation&quot;:-1.0,&quot;CanManageSize&quot;:false,&quot;Width&quot;:-1.0,&quot;Height&quot;:-1.0,&quot;TextFrame2AutoSize&quot;:0,&quot;TextFrame2TextRangeFontName&quot;:&quot;&quot;,&quot;TextFrameMarginTop&quot;:0.0,&quot;TextFrameMarginLeft&quot;:0.0,&quot;TextFrameMarginRight&quot;:0.0,&quot;TextFrameMarginBottom&quot;:0.0,&quot;TextFrameWordWrap&quot;:-1,&quot;TextFrameTextRangeFontSize&quot;:18.0,&quot;TextFrameTextRangeFontColorHexa&quot;:&quot;#000000&quot;,&quot;TextFrameTextRangeFontHighlightColorHexa&quot;:&quot;&quot;,&quot;TextFrameTextRangeFontBold&quot;:0,&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CanChangeZOrderPosition&quot;:true,&quot;FillVisible&quot;:0,&quot;FillForeColorHexa&quot;:&quot;#000000&quot;,&quot;FillTransparency&quot;:0.0,&quot;LineVisible&quot;:-1,&quot;LineForeColorHexa&quot;:&quot;#155798&quot;,&quot;LineWeight&quot;:2.0,&quot;LineDashStyle&quot;:1,&quot;LineEndArrowheadStyle&quot;:1,&quot;LineBeginArrowheadStyle&quot;:1,&quot;ShouldSendToBack&quot;:true,&quot;NeedsApplyToAll&quot;:false},&quot;FontSizeShapeRatio&quot;:1.4},&quot;Breadcrumb&quot;:{&quot;ShapeDesign&quot;:{&quot;Active&quot;:{&quot;AutoShapeType&quot;:51,&quot;CalloutType&quot;:1,&quot;CalloutAngle&quot;:2,&quot;CalloutGap&quot;:-3.40282347E+38,&quot;Visible&quot;:-1,&quot;LockAspectRatio&quot;:0,&quot;CanUpdateAdjustments&quot;:true,&quot;Adjustment1&quot;:-1.0,&quot;Adjustment2&quot;:-1.0,&quot;Adjustment3&quot;:-1.0,&quot;Adjustment4&quot;:-1.0,&quot;CanManagePosition&quot;:false,&quot;Left&quot;:0.0,&quot;Top&quot;:0.0,&quot;Rotation&quot;:-1.0,&quot;CanManageSize&quot;:true,&quot;Width&quot;:0.0,&quot;Height&quot;:20.0,&quot;TextFrame2AutoSize&quot;:1,&quot;TextFrame2TextRangeFontName&quot;:&quot;&quot;,&quot;TextFrameMarginTop&quot;:0.0,&quot;TextFrameMarginLeft&quot;:20.0,&quot;TextFrameMarginRight&quot;:10.0,&quot;TextFrameMarginBottom&quot;:0.0,&quot;TextFrameWordWrap&quot;:0,&quot;TextFrameTextRangeFontSize&quot;:18.0,&quot;TextFrameTextRangeFontColorHexa&quot;:&quot;#FFFFFF&quot;,&quot;TextFrameTextRangeFontHighlightColorHexa&quot;:&quot;&quot;,&quot;TextFrameTextRangeFontBold&quot;:0,&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CanChangeZOrderPosition&quot;:false,&quot;FillVisible&quot;:-1,&quot;FillForeColorHexa&quot;:&quot;#595959&quot;,&quot;FillTransparency&quot;:0.0,&quot;LineVisible&quot;:-1,&quot;LineForeColorHexa&quot;:&quot;#595959&quot;,&quot;LineWeight&quot;:1.0,&quot;LineDashStyle&quot;:1,&quot;LineEndArrowheadStyle&quot;:1,&quot;LineBeginArrowheadStyle&quot;:1,&quot;ShouldSendToBack&quot;:false,&quot;NeedsApplyToAll&quot;:false},&quot;Inactive&quot;:{&quot;AutoShapeType&quot;:51,&quot;CalloutType&quot;:1,&quot;CalloutAngle&quot;:2,&quot;CalloutGap&quot;:-3.40282347E+38,&quot;Visible&quot;:-1,&quot;LockAspectRatio&quot;:0,&quot;CanUpdateAdjustments&quot;:true,&quot;Adjustment1&quot;:-1.0,&quot;Adjustment2&quot;:-1.0,&quot;Adjustment3&quot;:-1.0,&quot;Adjustment4&quot;:-1.0,&quot;CanManagePosition&quot;:false,&quot;Left&quot;:0.0,&quot;Top&quot;:0.0,&quot;Rotation&quot;:-1.0,&quot;CanManageSize&quot;:true,&quot;Width&quot;:0.0,&quot;Height&quot;:20.0,&quot;TextFrame2AutoSize&quot;:1,&quot;TextFrame2TextRangeFontName&quot;:&quot;&quot;,&quot;TextFrameMarginTop&quot;:0.0,&quot;TextFrameMarginLeft&quot;:20.0,&quot;TextFrameMarginRight&quot;:10.0,&quot;TextFrameMarginBottom&quot;:0.0,&quot;TextFrameWordWrap&quot;:0,&quot;TextFrameTextRangeFontSize&quot;:18.0,&quot;TextFrameTextRangeFontColorHexa&quot;:&quot;#FFFFFF&quot;,&quot;TextFrameTextRangeFontHighlightColorHexa&quot;:&quot;&quot;,&quot;TextFrameTextRangeFontBold&quot;:0,&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CanChangeZOrderPosition&quot;:false,&quot;FillVisible&quot;:-1,&quot;FillForeColorHexa&quot;:&quot;#D9D9D9&quot;,&quot;FillTransparency&quot;:0.0,&quot;LineVisible&quot;:-1,&quot;LineForeColorHexa&quot;:&quot;#595959&quot;,&quot;LineWeight&quot;:1.0,&quot;LineDashStyle&quot;:1,&quot;LineEndArrowheadStyle&quot;:1,&quot;LineBeginArrowheadStyle&quot;:1,&quot;ShouldSendToBack&quot;:false,&quot;NeedsApplyToAll&quot;:false},&quot;CoverPage&quot;:{&quot;AutoShapeType&quot;:1,&quot;CalloutType&quot;:1,&quot;CalloutAngle&quot;:2,&quot;CalloutGap&quot;:-3.40282347E+38,&quot;Visible&quot;:-1,&quot;LockAspectRatio&quot;:0,&quot;CanUpdateAdjustments&quot;:true,&quot;Adjustment1&quot;:-1.0,&quot;Adjustment2&quot;:-1.0,&quot;Adjustment3&quot;:-1.0,&quot;Adjustment4&quot;:-1.0,&quot;CanManagePosition&quot;:false,&quot;Left&quot;:-1.0,&quot;Top&quot;:-1.0,&quot;Rotation&quot;:-1.0,&quot;CanManageSize&quot;:false,&quot;Width&quot;:-1.0,&quot;Height&quot;:-1.0,&quot;TextFrame2AutoSize&quot;:0,&quot;TextFrame2TextRangeFontName&quot;:&quot;&quot;,&quot;TextFrameMarginTop&quot;:0.0,&quot;TextFrameMarginLeft&quot;:0.0,&quot;TextFrameMarginRight&quot;:0.0,&quot;TextFrameMarginBottom&quot;:0.0,&quot;TextFrameWordWrap&quot;:-1,&quot;TextFrameTextRangeFontSize&quot;:18.0,&quot;TextFrameTextRangeFontColorHexa&quot;:&quot;#000000&quot;,&quot;TextFrameTextRangeFontHighlightColorHexa&quot;:&quot;&quot;,&quot;TextFrameTextRangeFontBold&quot;:0,&quot;TextFrameTextRangeFontItalic&quot;:0,&quot;TextFrameTextRangeFontUnderline&quot;:0,&quot;TextFrameVerticalAnchor&quot;:3,&quot;TextFrameHorizontalAnchor&quot;:1,&quot;TextFrameTextRangeParagraphFormatBulletType&quot;:0,&quot;TextFrameTextRangeParagraphFormatBulletRelativeSize&quot;:-3.40282347E+38,&quot;TextFrameTextRangeParagraphFormatBulletCharacter&quot;:-2147483648,&quot;TextFrameTextRangeParagraphFormatBulletFontName&quot;:&quot;&quot;,&quot;TextFrameTextRangeParagraphFormatLineRuleWithin&quot;:-1,&quot;TextFrameTextRangeParagraphFormatSpaceWithin&quot;:-3.40282347E+38,&quot;TextFrameTextRangeParagraphFormatLineRuleAfter&quot;:0,&quot;TextFrameTextRangeParagraphFormatSpaceAfter&quot;:-3.40282347E+38,&quot;TextFrameTextRangeParagraphFormatLineRuleBefore&quot;:0,&quot;TextFrameTextRangeParagraphFormatSpaceBefore&quot;:-3.40282347E+38,&quot;TextFrameTextRangeParagraphs1ParagraphFormatAlignment&quot;:0,&quot;ZOrderPosition&quot;:-2147483648,&quot;CanChangeZOrderPosition&quot;:true,&quot;FillVisible&quot;:-1,&quot;FillForeColorHexa&quot;:&quot;#000000&quot;,&quot;FillTransparency&quot;:0.0,&quot;LineVisible&quot;:-1,&quot;LineForeColorHexa&quot;:null,&quot;LineWeight&quot;:0.0,&quot;LineDashStyle&quot;:1,&quot;LineEndArrowheadStyle&quot;:1,&quot;LineBeginArrowheadStyle&quot;:1,&quot;ShouldSendToBack&quot;:false,&quot;NeedsApplyToAll&quot;:false}},&quot;LeftOffsetAfterFirstShape&quot;:-10.0,&quot;FontSizeShapeRatio&quot;:1.4}}"/>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Pepsico Presentation">
      <a:dk1>
        <a:sysClr val="windowText" lastClr="000000"/>
      </a:dk1>
      <a:lt1>
        <a:sysClr val="window" lastClr="FFFFFF"/>
      </a:lt1>
      <a:dk2>
        <a:srgbClr val="023459"/>
      </a:dk2>
      <a:lt2>
        <a:srgbClr val="CFCFCF"/>
      </a:lt2>
      <a:accent1>
        <a:srgbClr val="155798"/>
      </a:accent1>
      <a:accent2>
        <a:srgbClr val="A5CBEE"/>
      </a:accent2>
      <a:accent3>
        <a:srgbClr val="2B660F"/>
      </a:accent3>
      <a:accent4>
        <a:srgbClr val="BFDE7D"/>
      </a:accent4>
      <a:accent5>
        <a:srgbClr val="954F07"/>
      </a:accent5>
      <a:accent6>
        <a:srgbClr val="EC9F0B"/>
      </a:accent6>
      <a:hlink>
        <a:srgbClr val="FBCB5B"/>
      </a:hlink>
      <a:folHlink>
        <a:srgbClr val="FFE9AD"/>
      </a:folHlink>
    </a:clrScheme>
    <a:fontScheme name="PepsiCo2">
      <a:majorFont>
        <a:latin typeface="GT Pressura LCG Black"/>
        <a:ea typeface=""/>
        <a:cs typeface=""/>
      </a:majorFont>
      <a:minorFont>
        <a:latin typeface="Gilroy Medium"/>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600" dirty="0" err="1" smtClean="0">
            <a:solidFill>
              <a:schemeClr val="tx2"/>
            </a:solidFill>
          </a:defRPr>
        </a:defPPr>
      </a:lstStyle>
    </a:txDef>
  </a:objectDefaults>
  <a:extraClrSchemeLst/>
  <a:extLst>
    <a:ext uri="{05A4C25C-085E-4340-85A3-A5531E510DB2}">
      <thm15:themeFamily xmlns:thm15="http://schemas.microsoft.com/office/thememl/2012/main" name="PEPSICO_PPT_UNIVERSAL_TEMPLATE V4.pptx" id="{FB829CE1-58FF-497D-B9E8-B1B9EA72BBC1}" vid="{BD963ADC-7AB3-48D9-93F4-E5E2C1247D9D}"/>
    </a:ext>
  </a:extLst>
</a:theme>
</file>

<file path=ppt/theme/theme2.xml><?xml version="1.0" encoding="utf-8"?>
<a:theme xmlns:a="http://schemas.openxmlformats.org/drawingml/2006/main" name="1_Office Theme">
  <a:themeElements>
    <a:clrScheme name="Pepsico Presentation">
      <a:dk1>
        <a:sysClr val="windowText" lastClr="000000"/>
      </a:dk1>
      <a:lt1>
        <a:sysClr val="window" lastClr="FFFFFF"/>
      </a:lt1>
      <a:dk2>
        <a:srgbClr val="023459"/>
      </a:dk2>
      <a:lt2>
        <a:srgbClr val="CFCFCF"/>
      </a:lt2>
      <a:accent1>
        <a:srgbClr val="155798"/>
      </a:accent1>
      <a:accent2>
        <a:srgbClr val="A5CBEE"/>
      </a:accent2>
      <a:accent3>
        <a:srgbClr val="2B660F"/>
      </a:accent3>
      <a:accent4>
        <a:srgbClr val="BFDE7D"/>
      </a:accent4>
      <a:accent5>
        <a:srgbClr val="954F07"/>
      </a:accent5>
      <a:accent6>
        <a:srgbClr val="EC9F0B"/>
      </a:accent6>
      <a:hlink>
        <a:srgbClr val="FBCB5B"/>
      </a:hlink>
      <a:folHlink>
        <a:srgbClr val="FFE9AD"/>
      </a:folHlink>
    </a:clrScheme>
    <a:fontScheme name="PepsiCo2">
      <a:majorFont>
        <a:latin typeface="GT Pressura LCG Black"/>
        <a:ea typeface=""/>
        <a:cs typeface=""/>
      </a:majorFont>
      <a:minorFont>
        <a:latin typeface="Gilroy Medium"/>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600" dirty="0" err="1" smtClean="0">
            <a:solidFill>
              <a:schemeClr val="tx2"/>
            </a:solidFill>
          </a:defRPr>
        </a:defPPr>
      </a:lstStyle>
    </a:txDef>
  </a:objectDefaults>
  <a:extraClrSchemeLst/>
  <a:extLst>
    <a:ext uri="{05A4C25C-085E-4340-85A3-A5531E510DB2}">
      <thm15:themeFamily xmlns:thm15="http://schemas.microsoft.com/office/thememl/2012/main" name="PEPSICO_PPT_UNIVERSAL_TEMPLATE V4.pptx" id="{FB829CE1-58FF-497D-B9E8-B1B9EA72BBC1}" vid="{BD963ADC-7AB3-48D9-93F4-E5E2C1247D9D}"/>
    </a:ext>
  </a:extLst>
</a:theme>
</file>

<file path=ppt/theme/theme3.xml><?xml version="1.0" encoding="utf-8"?>
<a:theme xmlns:a="http://schemas.openxmlformats.org/drawingml/2006/main" name="2_Office Theme">
  <a:themeElements>
    <a:clrScheme name="Pepsico Presentation">
      <a:dk1>
        <a:sysClr val="windowText" lastClr="000000"/>
      </a:dk1>
      <a:lt1>
        <a:sysClr val="window" lastClr="FFFFFF"/>
      </a:lt1>
      <a:dk2>
        <a:srgbClr val="023459"/>
      </a:dk2>
      <a:lt2>
        <a:srgbClr val="CFCFCF"/>
      </a:lt2>
      <a:accent1>
        <a:srgbClr val="155798"/>
      </a:accent1>
      <a:accent2>
        <a:srgbClr val="A5CBEE"/>
      </a:accent2>
      <a:accent3>
        <a:srgbClr val="2B660F"/>
      </a:accent3>
      <a:accent4>
        <a:srgbClr val="BFDE7D"/>
      </a:accent4>
      <a:accent5>
        <a:srgbClr val="954F07"/>
      </a:accent5>
      <a:accent6>
        <a:srgbClr val="EC9F0B"/>
      </a:accent6>
      <a:hlink>
        <a:srgbClr val="FBCB5B"/>
      </a:hlink>
      <a:folHlink>
        <a:srgbClr val="FFE9AD"/>
      </a:folHlink>
    </a:clrScheme>
    <a:fontScheme name="PepsiCo2">
      <a:majorFont>
        <a:latin typeface="GT Pressura LCG Black"/>
        <a:ea typeface=""/>
        <a:cs typeface=""/>
      </a:majorFont>
      <a:minorFont>
        <a:latin typeface="Gilroy Medium"/>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600" dirty="0" err="1" smtClean="0">
            <a:solidFill>
              <a:schemeClr val="tx2"/>
            </a:solidFill>
          </a:defRPr>
        </a:defPPr>
      </a:lstStyle>
    </a:txDef>
  </a:objectDefaults>
  <a:extraClrSchemeLst/>
  <a:extLst>
    <a:ext uri="{05A4C25C-085E-4340-85A3-A5531E510DB2}">
      <thm15:themeFamily xmlns:thm15="http://schemas.microsoft.com/office/thememl/2012/main" name="PEPSICO_PPT_UNIVERSAL_TEMPLATE V4.pptx" id="{FB829CE1-58FF-497D-B9E8-B1B9EA72BBC1}" vid="{BD963ADC-7AB3-48D9-93F4-E5E2C1247D9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161366E4F15C84B88D51EE8B82FAF3A" ma:contentTypeVersion="8" ma:contentTypeDescription="Create a new document." ma:contentTypeScope="" ma:versionID="d8cb57e74b09bcdd78e07051bec0a5c6">
  <xsd:schema xmlns:xsd="http://www.w3.org/2001/XMLSchema" xmlns:xs="http://www.w3.org/2001/XMLSchema" xmlns:p="http://schemas.microsoft.com/office/2006/metadata/properties" xmlns:ns2="338c5a62-c766-4c1d-9499-6cfda948df69" targetNamespace="http://schemas.microsoft.com/office/2006/metadata/properties" ma:root="true" ma:fieldsID="a2cbb82d2c58359c3be0baba583c7cc1" ns2:_="">
    <xsd:import namespace="338c5a62-c766-4c1d-9499-6cfda948df6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BillingMetadata"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8c5a62-c766-4c1d-9499-6cfda948df6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BillingMetadata" ma:index="11" nillable="true" ma:displayName="MediaServiceBillingMetadata" ma:hidden="true" ma:internalName="MediaServiceBilling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5BCE2CE-01B5-43A8-9C6E-89B73B82D984}">
  <ds:schemaRefs>
    <ds:schemaRef ds:uri="http://schemas.microsoft.com/sharepoint/v3/contenttype/forms"/>
  </ds:schemaRefs>
</ds:datastoreItem>
</file>

<file path=customXml/itemProps2.xml><?xml version="1.0" encoding="utf-8"?>
<ds:datastoreItem xmlns:ds="http://schemas.openxmlformats.org/officeDocument/2006/customXml" ds:itemID="{17BDA773-BED7-4D82-836E-5C397F7B8E2A}">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338c5a62-c766-4c1d-9499-6cfda948df69"/>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DBC7A2AB-E3D4-41A2-997F-8B8D6872592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38c5a62-c766-4c1d-9499-6cfda948df6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67173</Words>
  <Application>Microsoft Office PowerPoint</Application>
  <PresentationFormat>Widescreen</PresentationFormat>
  <Paragraphs>5736</Paragraphs>
  <Slides>470</Slides>
  <Notes>470</Notes>
  <HiddenSlides>0</HiddenSlides>
  <MMClips>0</MMClips>
  <ScaleCrop>false</ScaleCrop>
  <HeadingPairs>
    <vt:vector size="8" baseType="variant">
      <vt:variant>
        <vt:lpstr>Fonts Used</vt:lpstr>
      </vt:variant>
      <vt:variant>
        <vt:i4>12</vt:i4>
      </vt:variant>
      <vt:variant>
        <vt:lpstr>Theme</vt:lpstr>
      </vt:variant>
      <vt:variant>
        <vt:i4>3</vt:i4>
      </vt:variant>
      <vt:variant>
        <vt:lpstr>Embedded OLE Servers</vt:lpstr>
      </vt:variant>
      <vt:variant>
        <vt:i4>1</vt:i4>
      </vt:variant>
      <vt:variant>
        <vt:lpstr>Slide Titles</vt:lpstr>
      </vt:variant>
      <vt:variant>
        <vt:i4>470</vt:i4>
      </vt:variant>
    </vt:vector>
  </HeadingPairs>
  <TitlesOfParts>
    <vt:vector size="486" baseType="lpstr">
      <vt:lpstr>Abadi</vt:lpstr>
      <vt:lpstr>Arial</vt:lpstr>
      <vt:lpstr>Arial Narrow</vt:lpstr>
      <vt:lpstr>Arial,Sans-Serif</vt:lpstr>
      <vt:lpstr>Calibri</vt:lpstr>
      <vt:lpstr>Courier New</vt:lpstr>
      <vt:lpstr>Gilroy Medium</vt:lpstr>
      <vt:lpstr>GT Pressura LCG Black</vt:lpstr>
      <vt:lpstr>Leelawadee</vt:lpstr>
      <vt:lpstr>Times New Roman</vt:lpstr>
      <vt:lpstr>Wingdings</vt:lpstr>
      <vt:lpstr>Wingdings,Sans-Serif</vt:lpstr>
      <vt:lpstr>Office Theme</vt:lpstr>
      <vt:lpstr>1_Office Theme</vt:lpstr>
      <vt:lpstr>2_Office Theme</vt:lpstr>
      <vt:lpstr>think-cell Slide</vt:lpstr>
      <vt:lpstr>PowerPoint Presentation</vt:lpstr>
      <vt:lpstr>KEY TOPICS</vt:lpstr>
      <vt:lpstr>AN INTRODUCTION TO THIS DOCUMENT: WHY IT MATTERS</vt:lpstr>
      <vt:lpstr>HOW TO READ THIS DOCUMENT</vt:lpstr>
      <vt:lpstr>HOW TO READ THE GRIDS: PART 1</vt:lpstr>
      <vt:lpstr>HOW TO READ THE GRIDS: PART 2</vt:lpstr>
      <vt:lpstr>HOW SALES TEAMS SHOULD USE THIS DOCUMENT</vt:lpstr>
      <vt:lpstr>WHERE TO FIND YOUR CUSTOMER</vt:lpstr>
      <vt:lpstr>WHERE TO FIND YOUR CUSTOMER</vt:lpstr>
      <vt:lpstr>PowerPoint Presentation</vt:lpstr>
      <vt:lpstr>PowerPoint Presentation</vt:lpstr>
      <vt:lpstr>7-ELEVEN’S SUSTAINABILITY FOCUS AREAS And how these focus areas align with pep+ pillars</vt:lpstr>
      <vt:lpstr>COMMONALITY BETWEEN 7-ELEVEN’S AND PEP+ FOCUS AREAS Allowing us to identify opportunities for collaboration, and therefore add value to our relationship</vt:lpstr>
      <vt:lpstr>PowerPoint Presentation</vt:lpstr>
      <vt:lpstr>PowerPoint Presentation</vt:lpstr>
      <vt:lpstr>PowerPoint Presentation</vt:lpstr>
      <vt:lpstr>PowerPoint Presentation</vt:lpstr>
      <vt:lpstr>AHOLD DELHAIZE’S SUSTAINABILITY FOCUS AREAS And how these focus areas align with pep+ pillars</vt:lpstr>
      <vt:lpstr>COMMONALITY BETWEEN AHOLD DELHAIZE’S AND PEP+ FOCUS AREAS Allowing us to identify opportunities for collaboration, and therefore add value to our relationship</vt:lpstr>
      <vt:lpstr>COMMONALITY BETWEEN AHOLD DELHAIZE’S AND PEP+ FOCUS AREAS ALLOWING US TO IDENTIFY OPPORTUNITIES FOR COLLABORATION, AND THEREFORE ADD VALUE TO OUR PARTNERSHIP </vt:lpstr>
      <vt:lpstr>PowerPoint Presentation</vt:lpstr>
      <vt:lpstr>PowerPoint Presentation</vt:lpstr>
      <vt:lpstr>ALBERTSONS’ SUSTAINABILITY FOCUS AREAS And how these focus areas align with pep+ pillars</vt:lpstr>
      <vt:lpstr>COMMONALITY BETWEEN ALBERTSONS’ AND PEP+ FOCUS AREAS Allowing us to identify opportunities for collaboration, and therefore add value to our relationship</vt:lpstr>
      <vt:lpstr>PowerPoint Presentation</vt:lpstr>
      <vt:lpstr>PowerPoint Presentation</vt:lpstr>
      <vt:lpstr>ALDI’S SUSTAINABILITY FOCUS AREAS And how these focus areas align with pep+ pillars</vt:lpstr>
      <vt:lpstr>COMMONALITY BETWEEN ALDI’S AND PEP+ FOCUS AREAS Allowing us to identify opportunities for collaboration, and therefore add value to our relationship</vt:lpstr>
      <vt:lpstr>COMMONALITY BETWEEN ALDI’S AND PEP+ FOCUS AREAS Allowing us to identify opportunities for collaboration, and therefore add value To our relationship</vt:lpstr>
      <vt:lpstr>PowerPoint Presentation</vt:lpstr>
      <vt:lpstr>PowerPoint Presentation</vt:lpstr>
      <vt:lpstr>AMAZON’S SUSTAINABILITY FOCUS AREAS And how these focus areas align with pep+ pillars</vt:lpstr>
      <vt:lpstr>COMMONALITY BETWEEN AMAZON’S AND PEP+ FOCUS AREAS Allowing us to identify opportunities for collaboration, and therefore add value to our relationship</vt:lpstr>
      <vt:lpstr>PowerPoint Presentation</vt:lpstr>
      <vt:lpstr>PowerPoint Presentation</vt:lpstr>
      <vt:lpstr>AMERICAN AIRLINES’ SUSTAINABILITY FOCUS AREAS​ And how these focus areas align with pep+ pillars</vt:lpstr>
      <vt:lpstr>COMMONALITY BETWEEN AMERICAN AIRLINES’ AND PEP+ FOCUS AREAS​ Allowing us to identify opportunities for collaboration, and therefore add value to our relationship</vt:lpstr>
      <vt:lpstr>PowerPoint Presentation</vt:lpstr>
      <vt:lpstr>PowerPoint Presentation</vt:lpstr>
      <vt:lpstr>AMERICAN FOOD &amp; VENDING’S SUSTAINABILITY FOCUS AREAS And how these focus areas align with pep+ pillars</vt:lpstr>
      <vt:lpstr>COMMONALITY BETWEEN AMERICAN’S AND PEP+ FOCUS AREAS And how these focus areas align with pep+ pillars</vt:lpstr>
      <vt:lpstr>PowerPoint Presentation</vt:lpstr>
      <vt:lpstr>PowerPoint Presentation</vt:lpstr>
      <vt:lpstr>AMPM'S SUSTAINABILITY FOCUS AREAS And how these focus areas align with pep+ pillars</vt:lpstr>
      <vt:lpstr>PowerPoint Presentation</vt:lpstr>
      <vt:lpstr>PowerPoint Presentation</vt:lpstr>
      <vt:lpstr>ARAMARK’S SUSTAINABILITY FOCUS AREAS And how these focus areas align with pep+ pillars</vt:lpstr>
      <vt:lpstr>COMMONALITY BETWEEN ARAMARK’S AND PEP+ FOCUS AREAS Allowing us to identify opportunities for collaboration, and therefore add value to our relationship</vt:lpstr>
      <vt:lpstr>PowerPoint Presentation</vt:lpstr>
      <vt:lpstr>PowerPoint Presentation</vt:lpstr>
      <vt:lpstr>Arizona state university's SUSTAINABILITY FOCUS AREAS And how these focus areas align with pep+ pillars</vt:lpstr>
      <vt:lpstr>COMMONALITY BETWEEN Arizona state university's AND PEP+ FOCUS AREAS Allowing us to identify opportunities for collaboration, and therefore add value to our relationship</vt:lpstr>
      <vt:lpstr>PowerPoint Presentation</vt:lpstr>
      <vt:lpstr>PowerPoint Presentation</vt:lpstr>
      <vt:lpstr>APPLEBEE’S SUSTAINABILITY FOCUS AREAS And how these focus areas align with pep+ pillars</vt:lpstr>
      <vt:lpstr>APPLEBEE’S SUSTAINABILITY FOCUS AREAS And how these focus areas align with pep+ pillars</vt:lpstr>
      <vt:lpstr>COMMONALITY BETWEEN APPLEBEE’S AND PEP+ FOCUS AREAS And how these focus areas align with pep+ pillars</vt:lpstr>
      <vt:lpstr>COMMONALITY BETWEEN APPLEBEE’S AND PEP+ FOCUS AREAS And how these focus areas align with pep+ pillars</vt:lpstr>
      <vt:lpstr>PowerPoint Presentation</vt:lpstr>
      <vt:lpstr>PowerPoint Presentation</vt:lpstr>
      <vt:lpstr>BALL STATE UNIVERSITY’S SUSTAINABILITY FOCUS AREAS​ And how these focus areas align with pep+ pillars</vt:lpstr>
      <vt:lpstr>COMMONALITY BETWEEN BSU’S AND PEP+ FOCUS AREAS​ Allowing us to identify opportunities for collaboration, and therefore add value to our relationship</vt:lpstr>
      <vt:lpstr>PowerPoint Presentation</vt:lpstr>
      <vt:lpstr>PowerPoint Presentation</vt:lpstr>
      <vt:lpstr>BASHAS’ SUSTAINABILITY FOCUS AREAS And how these focus areas align with pep+ pillars</vt:lpstr>
      <vt:lpstr>COMMONALITY BETWEEN BASHAS’ AND PEP+ FOCUS AREAS And how these focus areas align with pep+ pillars</vt:lpstr>
      <vt:lpstr>PowerPoint Presentation</vt:lpstr>
      <vt:lpstr>PowerPoint Presentation</vt:lpstr>
      <vt:lpstr>BIG Y'S SUSTAINABILITY FOCUS AREAS And how these focus areas align with pep+ pillars</vt:lpstr>
      <vt:lpstr>COMMONALITY BETWEEN BIG Y’S AND PEP+ FOCUS AREAS And how these focus areas align with pep+ pillars</vt:lpstr>
      <vt:lpstr>PowerPoint Presentation</vt:lpstr>
      <vt:lpstr>PowerPoint Presentation</vt:lpstr>
      <vt:lpstr>BOYD’S SUSTAINABILITY FOCUS AREAS And how these focus areas align with pep+ pillars</vt:lpstr>
      <vt:lpstr>COMMONALITY BETWEEN BOYD’S AND PEP+ FOCUS AREAS And how these focus areas align with pep+ pillars</vt:lpstr>
      <vt:lpstr>PowerPoint Presentation</vt:lpstr>
      <vt:lpstr>PowerPoint Presentation</vt:lpstr>
      <vt:lpstr>PowerPoint Presentation</vt:lpstr>
      <vt:lpstr>PowerPoint Presentation</vt:lpstr>
      <vt:lpstr>PowerPoint Presentation</vt:lpstr>
      <vt:lpstr>PowerPoint Presentation</vt:lpstr>
      <vt:lpstr>BUFFALO WILD WINGS’ SUSTAINABILITY FOCUS AREAS And how these focus areas align with pep+ pillars</vt:lpstr>
      <vt:lpstr>COMMONALITY BETWEEN BUFFALO WILD WINGS’ AND PEP+ FOCUS AREAS Allowing us to identify opportunities for collaboration, and therefore add value to our relationship</vt:lpstr>
      <vt:lpstr>COMMONALITY BETWEEN BUFFALO WILD WINGS’ AND PEP+ FOCUS AREAS Allowing us to identify opportunities for collaboration, and therefore add value to Our relationship</vt:lpstr>
      <vt:lpstr>PowerPoint Presentation</vt:lpstr>
      <vt:lpstr>PowerPoint Presentation</vt:lpstr>
      <vt:lpstr>CAL STATE LOS ANGELES’ SUSTAINABILITY FOCUS AREAS And how these focus areas align with pep+ pillars</vt:lpstr>
      <vt:lpstr>COMMONALITY BETWEEN CAL STATE LOS ANGELES’ AND PEP+ FOCUS AREAS And how these focus areas align with pep+ pillars</vt:lpstr>
      <vt:lpstr>PowerPoint Presentation</vt:lpstr>
      <vt:lpstr>PowerPoint Presentation</vt:lpstr>
      <vt:lpstr>CARNIVAL’S SUSTAINABILITY FOCUS AREAS And how these focus areas align with pep+ pillars</vt:lpstr>
      <vt:lpstr>CARNIVAL’S SUSTAINABILITY FOCUS AREAS And how these focus areas align with pep+ pillars</vt:lpstr>
      <vt:lpstr>COMMONALITY BETWEEN CARNIVAL’S AND PEP+ FOCUS AREAS And how these focus areas align with pep+ pillars</vt:lpstr>
      <vt:lpstr>COMMONALITY BETWEEN CARNIVAL’S AND PEP+ FOCUS AREAS And how these focus areas align with pep+ pillars</vt:lpstr>
      <vt:lpstr>PowerPoint Presentation</vt:lpstr>
      <vt:lpstr>PowerPoint Presentation</vt:lpstr>
      <vt:lpstr>CAESAR ENTERTAINMENT’S SUSTAINABILITY FOCUS AREAS And how these focus areas align with pep+ pillars</vt:lpstr>
      <vt:lpstr>COMMONALITY BETWEEN CE'S AND PEP+ FOCUS AREAS Allowing us to identify opportunities for collaboration, and therefore add value to our relationship</vt:lpstr>
      <vt:lpstr>PowerPoint Presentation</vt:lpstr>
      <vt:lpstr>PowerPoint Presentation</vt:lpstr>
      <vt:lpstr>CHEVRON’S SUSTAINABILITY FOCUS AREAS And how these focus areas align with pep+ pillars</vt:lpstr>
      <vt:lpstr>COMMONALITY BETWEEN CHEVRON’S AND PEP+ FOCUS AREAS And how these focus areas align with pep+ pillars</vt:lpstr>
      <vt:lpstr>PowerPoint Presentation</vt:lpstr>
      <vt:lpstr>PowerPoint Presentation</vt:lpstr>
      <vt:lpstr>COMPASS GROUP’S SUSTAINABILITY FOCUS AREAS And how these focus areas align with pep+ pillars</vt:lpstr>
      <vt:lpstr>COMMONALITY BETWEEN COMPASS GROUP’S AND PEP+ FOCUS AREAS Allowing us to identify opportunities for collaboration, and therefore add value to our relationship</vt:lpstr>
      <vt:lpstr>COMMONALITY BETWEEN COMPASS GROUP’S AND PEP+ FOCUS AREAS Allowing us to identify opportunities for collaboration, and therefore add value to our relationship</vt:lpstr>
      <vt:lpstr>PowerPoint Presentation</vt:lpstr>
      <vt:lpstr>PowerPoint Presentation</vt:lpstr>
      <vt:lpstr>COSTCO’S SUSTAINABILITY FOCUS AREAS And how these focus areas align with pep+ pillars</vt:lpstr>
      <vt:lpstr>COMMONALITY BETWEEN COSTCO’S AND PEP+ FOCUS AREAS Allowing us to identify opportunities for collaboration, and therefore add value to our relationship</vt:lpstr>
      <vt:lpstr>COMMONALITY BETWEEN COSTCO’S AND PEP+ FOCUS AREAS Allowing us to identify opportunities for collaboration, and therefore add value to our relationship</vt:lpstr>
      <vt:lpstr>PowerPoint Presentation</vt:lpstr>
      <vt:lpstr>PowerPoint Presentation</vt:lpstr>
      <vt:lpstr>CUB FOODS’ SUSTAINABILITY FOCUS AREAS And how these focus areas align with pep+ pillars</vt:lpstr>
      <vt:lpstr>CUB FOODS’ SUSTAINABILITY FOCUS AREAS And how these focus areas align with pep+ pillars</vt:lpstr>
      <vt:lpstr>COMMONALITY BETWEEN CUB FOODS’ AND PEP+ FOCUS AREAS And how these focus areas align with pep+ pillars</vt:lpstr>
      <vt:lpstr>PowerPoint Presentation</vt:lpstr>
      <vt:lpstr>PowerPoint Presentation</vt:lpstr>
      <vt:lpstr>DARDEN’S SUSTAINABILITY FOCUS AREAS And how these focus areas align with pep+ pillars</vt:lpstr>
      <vt:lpstr>COMMONALITY BETWEEN DARDEN’S AND PEP+ FOCUS AREAS Allowing us to identify opportunities for collaboration, and therefore  add value to our relationship</vt:lpstr>
      <vt:lpstr>PowerPoint Presentation</vt:lpstr>
      <vt:lpstr>PowerPoint Presentation</vt:lpstr>
      <vt:lpstr>DELAWARE NORTH’S SUSTAINABILITY FOCUS AREAS And how these focus areas align with pep+ pillars</vt:lpstr>
      <vt:lpstr>COMMONALITY BETWEEN DELAWARE NORTH’S AND PEP+ FOCUS AREAS Allowing us to identify opportunities for collaboration, and therefore add value to our relationship</vt:lpstr>
      <vt:lpstr>PowerPoint Presentation</vt:lpstr>
      <vt:lpstr>PowerPoint Presentation</vt:lpstr>
      <vt:lpstr>DELTA’S SUSTAINABILITY FOCUS AREAS And how these focus areas align with pep+ pillars</vt:lpstr>
      <vt:lpstr>COMMONALITY BETWEEN DELTA’S AND PEP+ FOCUS AREAS Allowing us to identify opportunities for collaboration, and therefore  add value to our relationship</vt:lpstr>
      <vt:lpstr>PowerPoint Presentation</vt:lpstr>
      <vt:lpstr>PowerPoint Presentation</vt:lpstr>
      <vt:lpstr>DICK’S SUSTAINABILITY FOCUS AREAS And how these focus areas align with pep+ pillars</vt:lpstr>
      <vt:lpstr>COMMONALITY BETWEEN DICK’S AND PEP+ FOCUS AREAS And how these focus areas align with pep+ pillars</vt:lpstr>
      <vt:lpstr>PowerPoint Presentation</vt:lpstr>
      <vt:lpstr>PowerPoint Presentation</vt:lpstr>
      <vt:lpstr>PowerPoint Presentation</vt:lpstr>
      <vt:lpstr>PowerPoint Presentation</vt:lpstr>
      <vt:lpstr>DIGNITY HEALTH’S SUSTAINABILITY FOCUS AREAS And how these focus areas align with pep+ pillars</vt:lpstr>
      <vt:lpstr>DIGNITY HEALTH’S SUSTAINABILITY FOCUS AREAS And how these focus areas align with pep+ pillars</vt:lpstr>
      <vt:lpstr>COMMONALITY BETWEEN DIGNITY HEALTH’S AND PEP+ FOCUS AREAS And how these focus areas align with pep+ pillars</vt:lpstr>
      <vt:lpstr>PowerPoint Presentation</vt:lpstr>
      <vt:lpstr>PowerPoint Presentation</vt:lpstr>
      <vt:lpstr>DOLLAR GENERAL’S SUSTAINABILITY FOCUS AREAS And how these focus areas align with pep+ pillars</vt:lpstr>
      <vt:lpstr>PowerPoint Presentation</vt:lpstr>
      <vt:lpstr>PowerPoint Presentation</vt:lpstr>
      <vt:lpstr>DOLLAR TREE’S SUSTAINABILITY FOCUS AREAS And how these focus areas align with pep+ pillars</vt:lpstr>
      <vt:lpstr>DOLLAR TREE’S SUSTAINABILITY FOCUS AREAS And how these focus areas align with pep+ pillars</vt:lpstr>
      <vt:lpstr>COMMONALITY BETWEEN DOLLAR TREE’S AND PEP+ FOCUS AREAS And how these focus areas align with pep+ pillars</vt:lpstr>
      <vt:lpstr>COMMONALITY BETWEEN DOLLAR TREE’S AND PEP+ FOCUS AREAS And how these focus areas align with pep+ pillars</vt:lpstr>
      <vt:lpstr>PowerPoint Presentation</vt:lpstr>
      <vt:lpstr>PowerPoint Presentation</vt:lpstr>
      <vt:lpstr>PowerPoint Presentation</vt:lpstr>
      <vt:lpstr>PowerPoint Presentation</vt:lpstr>
      <vt:lpstr>EG GROUP’S SUSTAINABILITY FOCUS AREAS And how these focus areas align with pep+ pillars</vt:lpstr>
      <vt:lpstr>COMMONALITY BETWEEN EG GROUP’S AND PEP+ FOCUS AREAS And how these focus areas align with pep+ pillars</vt:lpstr>
      <vt:lpstr>PowerPoint Presentation</vt:lpstr>
      <vt:lpstr>PowerPoint Presentation</vt:lpstr>
      <vt:lpstr>FAMILY DOLLAR’S SUSTAINABILITY FOCUS AREAS And how these focus areas align with pep+ pillars</vt:lpstr>
      <vt:lpstr>FAMILY DOLLAR’S SUSTAINABILITY FOCUS AREAS And how these focus areas align with pep+ pillars</vt:lpstr>
      <vt:lpstr>COMMONALITY BETWEEN FAMILY DOLLAR’S AND PEP+ FOCUS AREAS Allowing us to identify opportunities for collaboration, and therefore add value to our relationship</vt:lpstr>
      <vt:lpstr>COMMONALITY BETWEEN FAMILY DOLLAR’S AND PEP+ FOCUS AREAS Allowing us to identify opportunities for collaboration, and therefore add value to our relationship</vt:lpstr>
      <vt:lpstr>PowerPoint Presentation</vt:lpstr>
      <vt:lpstr>PowerPoint Presentation</vt:lpstr>
      <vt:lpstr>FAMU FLORIDA A&amp;M’S SUSTAINABILITY Focus Areas  And how these Focus Areas align with pep+ pillars</vt:lpstr>
      <vt:lpstr>COMMONALITY BETWEEN FLORIDA A&amp;M’S GOALS AND PEP+  Focus Areas  Allowing us to identify opportunities for collaboration, and therefore add value to our Relationship</vt:lpstr>
      <vt:lpstr>PowerPoint Presentation</vt:lpstr>
      <vt:lpstr>PowerPoint Presentation</vt:lpstr>
      <vt:lpstr>FAT BRANDS’ SUSTAINABILITY FOCUS AREAS And how these focus areas align with pep+ pillars</vt:lpstr>
      <vt:lpstr>COMMONALITY BETWEEN FAT BRAND’S AND PEP+ FOCUS AREAS And how these focus areas align with pep+ pillars</vt:lpstr>
      <vt:lpstr>PowerPoint Presentation</vt:lpstr>
      <vt:lpstr>PowerPoint Presentation</vt:lpstr>
      <vt:lpstr>FLORIDA INTERNATIONAL UNIVERSITY’S (FIU) SUSTAINABILITY FOCUS AREAS​ And how these focus areas align with pep+ pillars</vt:lpstr>
      <vt:lpstr>PowerPoint Presentation</vt:lpstr>
      <vt:lpstr>PowerPoint Presentation</vt:lpstr>
      <vt:lpstr>PowerPoint Presentation</vt:lpstr>
      <vt:lpstr>PowerPoint Presentation</vt:lpstr>
      <vt:lpstr>PowerPoint Presentation</vt:lpstr>
      <vt:lpstr>PowerPoint Presentation</vt:lpstr>
      <vt:lpstr>HARRIS TEETER’S SUSTAINABILITY FOCUS AREAS​ And how these focus areas align with pep+ pillars</vt:lpstr>
      <vt:lpstr>COMMONALITY BETWEEN HARRIS TEETER’S AND PEP+ FOCUS AREAS​ Allowing us to identify opportunities for collaboration, and therefore  add value to our relationship</vt:lpstr>
      <vt:lpstr>PowerPoint Presentation</vt:lpstr>
      <vt:lpstr>PowerPoint Presentation</vt:lpstr>
      <vt:lpstr>HCA HEALTHCARE’S SUSTAINABILITY FOCUS AREAS And how these focus areas align with pep+ pillars</vt:lpstr>
      <vt:lpstr>COMMONALITY BETWEEN HCA HEALTHCARE’S AND PEP+ FOCUS AREAS And how these focus areas align with pep+ pillars</vt:lpstr>
      <vt:lpstr>PowerPoint Presentation</vt:lpstr>
      <vt:lpstr>PowerPoint Presentation</vt:lpstr>
      <vt:lpstr>H-E-B’S SUSTAINABILITY FOCUS AREAS​ And how these focus areas align with pep+ pillars</vt:lpstr>
      <vt:lpstr>COMMONALITY BETWEEN H-E-B’S AND PEP+ FOCUS AREAS​ Allowing us to identify opportunities for collaboration, and therefore  add value to our relationship</vt:lpstr>
      <vt:lpstr>PowerPoint Presentation</vt:lpstr>
      <vt:lpstr>PowerPoint Presentation</vt:lpstr>
      <vt:lpstr>HERSHEY ENTERTAINMENT &amp; RESORTS’ (HE&amp;R) SUSTAINABILITY FOCUS AREAS​ And how these focus areas align with pep+ pillars</vt:lpstr>
      <vt:lpstr>COMMONALITY BETWEEN HE&amp;R’S AND PEP+ FOCUS AREAS​ Allowing us to identify opportunities for collaboration, and therefore add value to our relationship</vt:lpstr>
      <vt:lpstr>PowerPoint Presentation</vt:lpstr>
      <vt:lpstr>PowerPoint Presentation</vt:lpstr>
      <vt:lpstr>HOME DEPOT’S SUSTAINABILITY FOCUS AREAS And how these focus areas align with pep+ pillars</vt:lpstr>
      <vt:lpstr>HOME DEPOT’S SUSTAINABILITY FOCUS AREAS And how these focus areas align with pep+ pillars</vt:lpstr>
      <vt:lpstr>COMMONALITY BETWEEN HOME DEPOT’S AND PEP+ FOCUS AREAS And how these focus areas align with pep+ pillars</vt:lpstr>
      <vt:lpstr>PowerPoint Presentation</vt:lpstr>
      <vt:lpstr>PowerPoint Presentation</vt:lpstr>
      <vt:lpstr>HYVEE’S SUSTAINABILITY FOCUS AREAS And how these focus areas align with pep+ pillars</vt:lpstr>
      <vt:lpstr>COMMONALITY BETWEEN HYVEE’S AND PEP+ FOCUS AREAS And how these focus areas align with pep+ pillars</vt:lpstr>
      <vt:lpstr>PowerPoint Presentation</vt:lpstr>
      <vt:lpstr>PowerPoint Presentation</vt:lpstr>
      <vt:lpstr>HYATT’S SUSTAINABILITY FOCUS AREAS And how these focus areas align with pep+ pillars</vt:lpstr>
      <vt:lpstr>COMMONALITY BETWEEN HYATT'S AND PEP+ FOCUS AREAS Allowing us to identify opportunities for collaboration, and therefore add value to our relationship</vt:lpstr>
      <vt:lpstr>PowerPoint Presentation</vt:lpstr>
      <vt:lpstr>PowerPoint Presentation</vt:lpstr>
      <vt:lpstr>IHOP’S SUSTAINABILITY FOCUS AREAS And how these focus areas align with pep+ pillars</vt:lpstr>
      <vt:lpstr>IHOP’S SUSTAINABILITY FOCUS AREAS And how these focus areas align with pep+ pillars</vt:lpstr>
      <vt:lpstr>COMMONALITY BETWEEN IHOP’S AND PEP+ FOCUS AREAS And how these focus areas align with pep+ pillars</vt:lpstr>
      <vt:lpstr>COMMONALITY BETWEEN IHOP’S AND PEP+ FOCUS AREAS And how these focus areas align with pep+ pillars</vt:lpstr>
      <vt:lpstr>PowerPoint Presentation</vt:lpstr>
      <vt:lpstr>PowerPoint Presentation</vt:lpstr>
      <vt:lpstr>INSPIRE’S SUSTAINABILITY FOCUS AREAS And how these focus areas align with pep+ pillars</vt:lpstr>
      <vt:lpstr>COMMONALITY BETWEEN INSPIRE’S AND PEP+ FOCUS AREAS Allowing us to identify opportunities for collaboration, and therefore  add value to our relationship</vt:lpstr>
      <vt:lpstr>PowerPoint Presentation</vt:lpstr>
      <vt:lpstr>PowerPoint Presentation</vt:lpstr>
      <vt:lpstr>JACK IN THE BOX’S SUSTAINABILITY FOCUS AREAS And how these focus areas align with pep+ pillars</vt:lpstr>
      <vt:lpstr>COMMONALITY BETWEEN JACK IN THE BOX’S AND PEP+ FOCUS AREAS Allowing us to identify opportunities for collaboration, and therefore add value to our relationship</vt:lpstr>
      <vt:lpstr>PowerPoint Presentation</vt:lpstr>
      <vt:lpstr>PowerPoint Presentation</vt:lpstr>
      <vt:lpstr>PowerPoint Presentation</vt:lpstr>
      <vt:lpstr>PowerPoint Presentation</vt:lpstr>
      <vt:lpstr>JERSEY MIKE’S SUSTAINABILITY FOCUS AREAS​ And how these focus areas align with pep+ pillars</vt:lpstr>
      <vt:lpstr>PowerPoint Presentation</vt:lpstr>
      <vt:lpstr>PowerPoint Presentation</vt:lpstr>
      <vt:lpstr>JETBLUE’S SUSTAINABILITY FOCUS AREAS​ And how these focus areas align with pep+ pillars</vt:lpstr>
      <vt:lpstr>COMMONALITY BETWEEN JETBLUE’S AND PEP+ FOCUS AREAS​ Allowing us to identify opportunities for collaboration, and therefore add value to our relationship</vt:lpstr>
      <vt:lpstr>PowerPoint Presentation</vt:lpstr>
      <vt:lpstr>PowerPoint Presentation</vt:lpstr>
      <vt:lpstr>PowerPoint Presentation</vt:lpstr>
      <vt:lpstr>PowerPoint Presentation</vt:lpstr>
      <vt:lpstr>KROGER’S SUSTAINABILITY FOCUS AREAS And how these focus areas align with pep+ pillars</vt:lpstr>
      <vt:lpstr>COMMONALITY BETWEEN KROGER’S AND PEP+ FOCUS AREAS Allowing us to identify opportunities for collaboration, and therefore add value to our relationship</vt:lpstr>
      <vt:lpstr>PowerPoint Presentation</vt:lpstr>
      <vt:lpstr>PowerPoint Presentation</vt:lpstr>
      <vt:lpstr>LIDL’S SUSTAINABILITY FOCUS AREAS And how these focus areas align with pep+ pillars</vt:lpstr>
      <vt:lpstr>COMMONALITY BETWEEN LIDL’S AND PEP+ FOCUS AREAS Allowing us to identify opportunities for collaboration, and therefore add value to our relationship</vt:lpstr>
      <vt:lpstr>PowerPoint Presentation</vt:lpstr>
      <vt:lpstr>PowerPoint Presentation</vt:lpstr>
      <vt:lpstr>LITTLE CEASARS’ SUSTAINABILITY FOCUS AREAS And how these focus areas align with pep+ pillars</vt:lpstr>
      <vt:lpstr>PowerPoint Presentation</vt:lpstr>
      <vt:lpstr>PowerPoint Presentation</vt:lpstr>
      <vt:lpstr>LOBLAWS’ SUSTAINABILITY FOCUS AREAS And how these focus areas align with pep+ pillars</vt:lpstr>
      <vt:lpstr>COMMONALITY BETWEEN LOBLAWS’ AND PEP+ FOCUS AREAS Allowing us to identify opportunities for collaboration, and therefore add value to our relationship</vt:lpstr>
      <vt:lpstr>PowerPoint Presentation</vt:lpstr>
      <vt:lpstr>PowerPoint Presentation</vt:lpstr>
      <vt:lpstr>LOEWS’ SUSTAINABILITY FOCUS AREAS And how these focus areas align with pep+ pillars</vt:lpstr>
      <vt:lpstr>COMMONALITY BETWEEN LOEWS’ AND PEP+ FOCUS AREAS Allowing us to identify opportunities for collaboration, and therefore  add value to our relationship</vt:lpstr>
      <vt:lpstr>PowerPoint Presentation</vt:lpstr>
      <vt:lpstr>PowerPoint Presentation</vt:lpstr>
      <vt:lpstr>LOVES’ SUSTAINABILITY FOCUS AREAS And how these focus areas align with pep+ pillars</vt:lpstr>
      <vt:lpstr>PowerPoint Presentation</vt:lpstr>
      <vt:lpstr>PowerPoint Presentation</vt:lpstr>
      <vt:lpstr>LOWE’S SUSTAINABILITY FOCUS AREAS And how these focus areas align with pep+ pillars</vt:lpstr>
      <vt:lpstr>LOWE’S SUSTAINABILITY FOCUS AREAS And how these focus areas align with pep+ pillars</vt:lpstr>
      <vt:lpstr>COMMONALITY BETWEEN LOWE’S AND PEP+ FOCUS AREAS And how these focus areas align with pep+ pillars</vt:lpstr>
      <vt:lpstr>PowerPoint Presentation</vt:lpstr>
      <vt:lpstr>PowerPoint Presentation</vt:lpstr>
      <vt:lpstr>PowerPoint Presentation</vt:lpstr>
      <vt:lpstr>PowerPoint Presentation</vt:lpstr>
      <vt:lpstr>MARRIOTT’S SUSTAINABILITY FOCUS AREAS And how these focus areas align with pep+ pillars</vt:lpstr>
      <vt:lpstr>COMMONALITY BETWEEN MARRIOTT’S AND PEP+ FOCUS AREAS Allowing us to identify opportunities for collaboration, and therefore  add value to our relationship</vt:lpstr>
      <vt:lpstr>PowerPoint Presentation</vt:lpstr>
      <vt:lpstr>PowerPoint Presentation</vt:lpstr>
      <vt:lpstr>PowerPoint Presentation</vt:lpstr>
      <vt:lpstr>PowerPoint Presentation</vt:lpstr>
      <vt:lpstr>MEIJER’S SUSTAINABILITY FOCUS AREAS And how these focus areas align with pep+ pillars</vt:lpstr>
      <vt:lpstr>COMMONALITY BETWEEN MEIJER’S AND PEP+ FOCUS AREAS Allowing us to identify opportunities for collaboration, and therefore add value to our relationship</vt:lpstr>
      <vt:lpstr>PowerPoint Presentation</vt:lpstr>
      <vt:lpstr>PowerPoint Presentation</vt:lpstr>
      <vt:lpstr>MERITUS HEALTH’S SUSTAINABILITY FOCUS AREAS​ And how these focus areas align with pep+ pillars</vt:lpstr>
      <vt:lpstr>PowerPoint Presentation</vt:lpstr>
      <vt:lpstr>PowerPoint Presentation</vt:lpstr>
      <vt:lpstr>METRO’S SUSTAINABILITY FOCUS AREAS And how these focus areas align with pep+ pillars</vt:lpstr>
      <vt:lpstr>COMMONALITY BETWEEN METRO’S AND PEP+ FOCUS AREAS Allowing us to identify opportunities for collaboration, and therefore  add value to our relationship</vt:lpstr>
      <vt:lpstr>COMMONALITY BETWEEN METRO’S AND PEP+ FOCUS AREAS Allowing us to identify opportunities for collaboration, and therefore add value to our relationship</vt:lpstr>
      <vt:lpstr>PowerPoint Presentation</vt:lpstr>
      <vt:lpstr>PowerPoint Presentation</vt:lpstr>
      <vt:lpstr>MGM RESORTS’ SUSTAINABILITY FOCUS AREAS And how these focus areas align with pep+ pillars</vt:lpstr>
      <vt:lpstr>COMMONALITY BETWEEN MGM RESORTS’ AND PEP+ FOCUS AREAS Allowing us to identify opportunities for collaboration, and therefore add value to our relationship</vt:lpstr>
      <vt:lpstr>PowerPoint Presentation</vt:lpstr>
      <vt:lpstr>PowerPoint Presentation</vt:lpstr>
      <vt:lpstr>PowerPoint Presentation</vt:lpstr>
      <vt:lpstr>PowerPoint Presentation</vt:lpstr>
      <vt:lpstr>Northwestern University’s SUSTAINABILITY FOCUS AREAS​ And how these focus areas align with pep+ pillars</vt:lpstr>
      <vt:lpstr>COMMONALITY BETWEEN Northwestern’s AND PEP+ FOCUS AREAS​ Allowing us to identify opportunities for collaboration, and therefore add value to our relationship</vt:lpstr>
      <vt:lpstr>PowerPoint Presentation</vt:lpstr>
      <vt:lpstr>PowerPoint Presentation</vt:lpstr>
      <vt:lpstr>Oklahoma state university’s SUSTAINABILITY FOCUS AREAS​ And how these focus areas align with pep+ pillars</vt:lpstr>
      <vt:lpstr>COMMONALITY BETWEEN OSU’S AND PEP+ FOCUS AREAS​ Allowing us to identify opportunities for collaboration, and therefore add value to our relationship</vt:lpstr>
      <vt:lpstr>PowerPoint Presentation</vt:lpstr>
      <vt:lpstr>PowerPoint Presentation</vt:lpstr>
      <vt:lpstr>PAPA JOHNS’ SUSTAINABILITY FOCUS AREAS​ And how these focus areas align with pep+ pillars</vt:lpstr>
      <vt:lpstr>COMMONALITY BETWEEN PAPA JOHNS’ AND PEP+ FOCUS AREAS​ Allowing us to identify opportunities for collaboration, and therefore add value to our relationship</vt:lpstr>
      <vt:lpstr>PowerPoint Presentation</vt:lpstr>
      <vt:lpstr>PowerPoint Presentation</vt:lpstr>
      <vt:lpstr>PANERA’S SUSTAINABILITY FOCUS AREAS​ And how these focus areas align with pep+ pillars</vt:lpstr>
      <vt:lpstr>COMMONALITY BETWEEN PANERA’S AND PEP+ FOCUS AREAS  Allowing us to identify opportunities for collaboration, and therefore add value to our relationship</vt:lpstr>
      <vt:lpstr>PowerPoint Presentation</vt:lpstr>
      <vt:lpstr>PowerPoint Presentation</vt:lpstr>
      <vt:lpstr>PARADIES LAGARDERE’S SUSTAINABILITY FOCUS AREAS And how these focus areas align with pep+ pillars</vt:lpstr>
      <vt:lpstr>COMMONALITY BETWEEN PARADIES LAGARDERE’S AND PEP+ FOCUS AREAS Allowing us to identify opportunities for collaboration, and therefore add value to our relationship</vt:lpstr>
      <vt:lpstr>PowerPoint Presentation</vt:lpstr>
      <vt:lpstr>PowerPoint Presentation</vt:lpstr>
      <vt:lpstr>PHILADELPHIA INTERNATIONAL AIRPORT’S SUSTAINABILITY FOCUS AREAS And how these focus areas align with pep+ pillars</vt:lpstr>
      <vt:lpstr>COMMONALITY BETWEEN PHL’S AND PEP+ FOCUS AREAS Allowing us to identify opportunities for collaboration, and therefore add value to our relationship</vt:lpstr>
      <vt:lpstr>PowerPoint Presentation</vt:lpstr>
      <vt:lpstr>PowerPoint Presentation</vt:lpstr>
      <vt:lpstr>PIZZA HUT’S SUSTAINABILITY FOCUS AREAS And how these focus areas align with pep+ pillars</vt:lpstr>
      <vt:lpstr>PIZZA HUT’S SUSTAINABILITY FOCUS AREAS And how these focus areas align with pep+ pillars</vt:lpstr>
      <vt:lpstr>COMMONALITY BETWEEN PIZZA HUT’S AND PEP+ FOCUS AREAS And how these focus areas align with pep+ pillars </vt:lpstr>
      <vt:lpstr>COMMONALITY BETWEEN PIZZA HUT’S AND PEP+ FOCUS AREAS And how these focus areas align with pep+ pillars</vt:lpstr>
      <vt:lpstr>PowerPoint Presentation</vt:lpstr>
      <vt:lpstr>PowerPoint Presentation</vt:lpstr>
      <vt:lpstr>SUNY PLATTSBURGH’S SUSTAINABILITY FOCUS AREAS​ And how these focus areas align with pep+ pillars</vt:lpstr>
      <vt:lpstr>PowerPoint Presentation</vt:lpstr>
      <vt:lpstr>PowerPoint Presentation</vt:lpstr>
      <vt:lpstr>PREMIER’S SUSTAINABILITY FOCUS AREAS And how these focus areas align with pep+ pillars</vt:lpstr>
      <vt:lpstr>COMMONALITY BETWEEN PREMIER'S AND PEP+ FOCUS AREAS Allowing us to identify opportunities for collaboration, and therefore add value to our relationship</vt:lpstr>
      <vt:lpstr>PowerPoint Presentation</vt:lpstr>
      <vt:lpstr>PowerPoint Presentation</vt:lpstr>
      <vt:lpstr>PRICE CHOPPER’S SUSTAINABILITY FOCUS AREAS And how these focus areas align with pep+ pillars</vt:lpstr>
      <vt:lpstr>PRICE CHOPPER’S SUSTAINABILITY FOCUS AREAS And how these focus areas align with pep+ pillars</vt:lpstr>
      <vt:lpstr>PowerPoint Presentation</vt:lpstr>
      <vt:lpstr>PowerPoint Presentation</vt:lpstr>
      <vt:lpstr>PUBLIX’S SUSTAINABILITY FOCUS AREAS​ And how these focus areas align with pep+ pillars</vt:lpstr>
      <vt:lpstr>COMMONALITY BETWEEN PUBLIX’S AND PEP+ FOCUS AREAS​ Allowing us to identify opportunities for collaboration, and therefore add value to our relationship</vt:lpstr>
      <vt:lpstr>COMMONALITY BETWEEN PUBLIX’S AND PEP+ FOCUS AREAS​ Allowing us to identify opportunities for collaboration, and therefore add value to our relationship</vt:lpstr>
      <vt:lpstr>PowerPoint Presentation</vt:lpstr>
      <vt:lpstr>PowerPoint Presentation</vt:lpstr>
      <vt:lpstr>PowerPoint Presentation</vt:lpstr>
      <vt:lpstr>PowerPoint Presentation</vt:lpstr>
      <vt:lpstr>RALEY’S SUSTAINABILITY FOCUS AREAS And how these focus areas align with pep+ pillars</vt:lpstr>
      <vt:lpstr>COMMONALITY BETWEEN RALEY’S AND PEP+ FOCUS AREAS And how these focus areas align with pep+ pillars</vt:lpstr>
      <vt:lpstr>PowerPoint Presentation</vt:lpstr>
      <vt:lpstr>PowerPoint Presentation</vt:lpstr>
      <vt:lpstr>RED LOBSTER’S SUSTAINABILITY FOCUS AREAS And how these focus areas align with pep+ pillars</vt:lpstr>
      <vt:lpstr>COMMONALITY BETWEEN RED LOBSTER’S AND PEP+ FOCUS AREAS Allowing us to identify opportunities for collaboration, and therefore add value to our relationship</vt:lpstr>
      <vt:lpstr>PowerPoint Presentation</vt:lpstr>
      <vt:lpstr>PowerPoint Presentation</vt:lpstr>
      <vt:lpstr>REGAL THEATER’S SUSTAINABILITY FOCUS AREAS​ And how these focus areas align with pep+ pillars</vt:lpstr>
      <vt:lpstr>PowerPoint Presentation</vt:lpstr>
      <vt:lpstr>PowerPoint Presentation</vt:lpstr>
      <vt:lpstr>SAM’S CLUB’S SUSTAINABILITY FOCUS AREAS​ And how these focus areas align with pep+ pillars</vt:lpstr>
      <vt:lpstr>COMMONALITY BETWEEN SAM’S CLUB’S AND PEP+ FOCUS AREAS​ Allowing us to identify opportunities for collaboration, and therefore add value to our relationship</vt:lpstr>
      <vt:lpstr>COMMONALITY BETWEEN SAM’S CLUB’S AND PEP+ FOCUS AREAS​ Allowing us to identify opportunities for collaboration, and therefore  add value to our relationship</vt:lpstr>
      <vt:lpstr>PowerPoint Presentation</vt:lpstr>
      <vt:lpstr>PowerPoint Presentation</vt:lpstr>
      <vt:lpstr>SCHNUCKS’ SUSTAINABILITY FOCUS AREAS And how these focus areas align with pep+ pillars</vt:lpstr>
      <vt:lpstr>PowerPoint Presentation</vt:lpstr>
      <vt:lpstr>PowerPoint Presentation</vt:lpstr>
      <vt:lpstr>SOBEYS’ SUSTAINABILITY FOCUS AREAS And how these focus areas align with pep+ pillars</vt:lpstr>
      <vt:lpstr>COMMONALITY BETWEEN SOBEYS’ AND PEP+ FOCUS AREAS Allowing us to identify opportunities for collaboration, and therefore add value to our relationship</vt:lpstr>
      <vt:lpstr>COMMONALITY BETWEEN SOBEYS’ AND PEP+ FOCUS AREAS Allowing us to identify opportunities for collaboration, and therefore  add value to our relationship</vt:lpstr>
      <vt:lpstr>PowerPoint Presentation</vt:lpstr>
      <vt:lpstr>PowerPoint Presentation</vt:lpstr>
      <vt:lpstr>SODEXO’S SUSTAINABILITY FOCUS AREAS And how these focus areas align with pep+ pillars</vt:lpstr>
      <vt:lpstr>COMMONALITY BETWEEN SODEXO’S AND PEP+ FOCUS AREAS Allowing us to identify opportunities for collaboration, and therefore add value to our relationship</vt:lpstr>
      <vt:lpstr>PowerPoint Presentation</vt:lpstr>
      <vt:lpstr>PowerPoint Presentation</vt:lpstr>
      <vt:lpstr>SOUTHEASTERN GROCERS’ SUSTAINABILITY FOCUS AREAS And how these focus areas align with pep+ pillars</vt:lpstr>
      <vt:lpstr>COMMONALITY BETWEEN SOUTHEASTERN GROCERS’ AND PEP+ FOCUS AREAS And how these focus areas align with pep+ pillars</vt:lpstr>
      <vt:lpstr>PowerPoint Presentation</vt:lpstr>
      <vt:lpstr>PowerPoint Presentation</vt:lpstr>
      <vt:lpstr>SPARTAN NASH’S SUSTAINABILITY FOCUS AREAS And how these focus areas align with pep+ pillars</vt:lpstr>
      <vt:lpstr>COMMONALITY BETWEEN SPARTAN NASH AND PEP+ FOCUS AREAS And how these focus areas align with pep+ pillars</vt:lpstr>
      <vt:lpstr>PowerPoint Presentation</vt:lpstr>
      <vt:lpstr>PowerPoint Presentation</vt:lpstr>
      <vt:lpstr>SPEEDWAY’S SUSTAINABILITY FOCUS AREAS And how these focus areas align with pep+ pillars</vt:lpstr>
      <vt:lpstr>COMMONALITY BETWEEN SPEEDWAY’S AND PEP+ FOCUS AREAS And how these focus areas align with pep+ pillars</vt:lpstr>
      <vt:lpstr>PowerPoint Presentation</vt:lpstr>
      <vt:lpstr>PowerPoint Presentation</vt:lpstr>
      <vt:lpstr>SSP AMERICA’S SUSTAINABILITY FOCUS AREAS And how these focus areas align with pep+ pillars</vt:lpstr>
      <vt:lpstr>COMMONALITY BETWEEN SSP AMERICA’S AND PEP+ FOCUS AREAS Allowing us to identify opportunities for collaboration, and therefore  add value to our relationship</vt:lpstr>
      <vt:lpstr>PowerPoint Presentation</vt:lpstr>
      <vt:lpstr>PowerPoint Presentation</vt:lpstr>
      <vt:lpstr>STARBUCKS’ SUSTAINABILITY FOCUS AREAS​ And how these focus areas align with pep+ pillars</vt:lpstr>
      <vt:lpstr>STARBUCKS’ SUSTAINABILITY FOCUS AREAS​ And how these focus areas align with pep+ pillars</vt:lpstr>
      <vt:lpstr>COMMONALITY BETWEEN STARBUCKS’ AND PEP+ FOCUS AREAS​ Allowing us to identify opportunities for collaboration, and therefore  add value to our relationship</vt:lpstr>
      <vt:lpstr>PowerPoint Presentation</vt:lpstr>
      <vt:lpstr>PowerPoint Presentation</vt:lpstr>
      <vt:lpstr>STATER BROS MARKETS’ SUSTAINABILITY FOCUS AREAS And how these focus areas align with pep+ pillars</vt:lpstr>
      <vt:lpstr>COMMONALITY BETWEEN STATER BROS MARKETS’ AND PEP+ FOCUS AREAS And how these focus areas align with pep+ pillars </vt:lpstr>
      <vt:lpstr>PowerPoint Presentation</vt:lpstr>
      <vt:lpstr>PowerPoint Presentation</vt:lpstr>
      <vt:lpstr>STACK &amp; VAN TIL’S SUSTAINABILITY FOCUS AREAS And how these focus areas align with pep+ pillars</vt:lpstr>
      <vt:lpstr>PowerPoint Presentation</vt:lpstr>
      <vt:lpstr>PowerPoint Presentation</vt:lpstr>
      <vt:lpstr>SUBWAY’S SUSTAINABILITY FOCUS AREAS And how these focus areas align with pep+ pillars</vt:lpstr>
      <vt:lpstr>COMMONALITY BETWEEN SUBWAY’S AND PEP+ FOCUS AREAS Allowing us to identify opportunities for collaboration, and therefore  add value to our relationship</vt:lpstr>
      <vt:lpstr>COMMONALITY BETWEEN SUBWAY’S AND PEP+ FOCUS AREAS Allowing us to identify opportunities for collaboration, and therefore  add value to our relationship</vt:lpstr>
      <vt:lpstr>PowerPoint Presentation</vt:lpstr>
      <vt:lpstr>PowerPoint Presentation</vt:lpstr>
      <vt:lpstr>SYRACUSE UNIVERSITY’S SUSTAINABILITY FOCUS AREAS And how these focus areas align with pep+ pillars</vt:lpstr>
      <vt:lpstr>PowerPoint Presentation</vt:lpstr>
      <vt:lpstr>PowerPoint Presentation</vt:lpstr>
      <vt:lpstr>SYSCO’S SUSTAINABILITY FOCUS AREAS And how these focus areas align with pep+ pillars</vt:lpstr>
      <vt:lpstr>SYSCO’S SUSTAINABILITY FOCUS AREAS And how these focus areas align with pep+ pillars</vt:lpstr>
      <vt:lpstr>COMMONALITY BETWEEN SYSCO’S AND PEP+ FOCUS AREAS And how these focus areas align with pep+ pillars</vt:lpstr>
      <vt:lpstr>COMMONALITY BETWEEN SYSCO’S AND PEP+ FOCUS AREAS And how these focus areas align with pep+ pillars</vt:lpstr>
      <vt:lpstr>PowerPoint Presentation</vt:lpstr>
      <vt:lpstr>PowerPoint Presentation</vt:lpstr>
      <vt:lpstr>TARGET’S SUSTAINABILITY FOCUS AREAS And how these focus areas align with pep+ pillars</vt:lpstr>
      <vt:lpstr>COMMONALITY BETWEEN TARGET’S AND PEP+ FOCUS AREAS Allowing us to identify opportunities, collaborations, and therefore add value to our relationship</vt:lpstr>
      <vt:lpstr>COMMONALITY BETWEEN TARGET’S AND PEP+ FOCUS AREAS Allowing us to identify opportunities for collaboration, and therefore add value to our relationship</vt:lpstr>
      <vt:lpstr>PowerPoint Presentation</vt:lpstr>
      <vt:lpstr>PowerPoint Presentation</vt:lpstr>
      <vt:lpstr>PowerPoint Presentation</vt:lpstr>
      <vt:lpstr>PowerPoint Presentation</vt:lpstr>
      <vt:lpstr>UNIVERSITY OF CALIFORNIA’S SUSTAINABILITY FOCUS AREAS And how these focus areas align with pep+ pillars</vt:lpstr>
      <vt:lpstr>UNIVERSITY OF CALIFORNIA’S SUSTAINABILITY FOCUS AREAS And how these focus areas align with pep+ pillars</vt:lpstr>
      <vt:lpstr>UNIVERSITY OF CALIFORNIA’S SUSTAINABILITY FOCUS AREAS And how these focus areas align with pep+ pillars</vt:lpstr>
      <vt:lpstr>COMMONALITY BETWEEN UNIVERSITY OF CALIFORNIA’S AND PEP+ FOCUS AREAS And how these focus areas align with pep+ pillars</vt:lpstr>
      <vt:lpstr>PowerPoint Presentation</vt:lpstr>
      <vt:lpstr>PowerPoint Presentation</vt:lpstr>
      <vt:lpstr>UNIVERSITY OF CALIFORNIA AT IRVINE’S SUSTAINABILITY FOCUS AREAS And how these focus areas align with pep+ pillars</vt:lpstr>
      <vt:lpstr>COMMONALITY BETWEEN UNIVERSITY OF CALIFORNIA AT IRVINE’S AND PEP+ FOCUS AREAS And how these focus areas align with pep+ pillars</vt:lpstr>
      <vt:lpstr>PowerPoint Presentation</vt:lpstr>
      <vt:lpstr>PowerPoint Presentation</vt:lpstr>
      <vt:lpstr>TOPGOLF CALLAWAY BRANDS’ SUSTAINABILITY FOCUS AREAS​ And how these focus areas align with pep+ pillars</vt:lpstr>
      <vt:lpstr>COMMONALITY BETWEEN TOPGOLF CALLAWAY BRANDS’ AND PEP+ FOCUS AREAS​ Allowing us to identify opportunities for collaboration, and therefore add value to our relationship</vt:lpstr>
      <vt:lpstr>PowerPoint Presentation</vt:lpstr>
      <vt:lpstr>PowerPoint Presentation</vt:lpstr>
      <vt:lpstr>PowerPoint Presentation</vt:lpstr>
      <vt:lpstr>PowerPoint Presentation</vt:lpstr>
      <vt:lpstr>UNIVERSITY OF ARKANSAS’ (LITTLE ROCK) SUSTAINABILITY FOCUS AREAS​ And how these focus areas align with pep+ pillars</vt:lpstr>
      <vt:lpstr>COMMONALITY BETWEEN LITTLE ROCK’S AND PEP+ FOCUS AREAS​ Allowing us to identify opportunities for collaboration, and therefore, add value to our relationship</vt:lpstr>
      <vt:lpstr>PowerPoint Presentation</vt:lpstr>
      <vt:lpstr>PowerPoint Presentation</vt:lpstr>
      <vt:lpstr>UC BERKELEY’S SUSTAINABILITY FOCUS AREAS And how these focus areas align with pep+ pillars</vt:lpstr>
      <vt:lpstr>UC BERKELEY’S SUSTAINABILITY FOCUS AREAS And how these focus areas align with pep+ pillars</vt:lpstr>
      <vt:lpstr>COMMONALITY BETWEEN UC BERKELEY’S AND PEP+ FOCUS AREAS Allowing us to identify opportunities for collaboration, and therefore  add value to our relationship</vt:lpstr>
      <vt:lpstr>PowerPoint Presentation</vt:lpstr>
      <vt:lpstr>PowerPoint Presentation</vt:lpstr>
      <vt:lpstr>UNITED AIRLINES’ SUSTAINABILITY FOCUS AREAS​ And how these focus areas align with pep+ pillars</vt:lpstr>
      <vt:lpstr>COMMONALITY BETWEEN UNITED AIRLINES’ AND PEP+ FOCUS AREAS Allowing us to identify opportunities for collaboration, and therefore  add value to our relationship</vt:lpstr>
      <vt:lpstr>PowerPoint Presentation</vt:lpstr>
      <vt:lpstr>PowerPoint Presentation</vt:lpstr>
      <vt:lpstr>PowerPoint Presentation</vt:lpstr>
      <vt:lpstr>PowerPoint Presentation</vt:lpstr>
      <vt:lpstr>VIZIENT’S SUSTAINABILITY FOCUS AREAS And how these focus areas align with pep+ pillars</vt:lpstr>
      <vt:lpstr>PowerPoint Presentation</vt:lpstr>
      <vt:lpstr>PowerPoint Presentation</vt:lpstr>
      <vt:lpstr>WAKEFERN’S SUSTAINABILITY FOCUS AREAS​ And how these focus areas align with pep+ pillars</vt:lpstr>
      <vt:lpstr>COMMONALITY BETWEEN WAKEFERN’S AND PEP+ FOCUS AREAS​ Allowing us to identify opportunities for collaboration, and therefore add value to our relationship</vt:lpstr>
      <vt:lpstr>PowerPoint Presentation</vt:lpstr>
      <vt:lpstr>PowerPoint Presentation</vt:lpstr>
      <vt:lpstr>WALMART’S SUSTAINABILITY FOCUS AREAS And how these focus areas align with pep+ pillars</vt:lpstr>
      <vt:lpstr>WALMART’S SUSTAINABILITY FOCUS AREAS And how these focus areas align with pep+ pillars</vt:lpstr>
      <vt:lpstr>COMMONALITY BETWEEN WALMART’S AND PEP+ FOCUS AREAS Allowing us to identify opportunities for collaboration, and therefore  add value to our relationship</vt:lpstr>
      <vt:lpstr>COMMONALITY BETWEEN WALMART’S AND PEP+ FOCUS AREAS Allowing us to identify opportunities for collaboration, and therefore  add value to our relationship</vt:lpstr>
      <vt:lpstr>PowerPoint Presentation</vt:lpstr>
      <vt:lpstr>PowerPoint Presentation</vt:lpstr>
      <vt:lpstr>WAWA’S SUSTAINABILITY FOCUS AREAS​ And how these focus areas align with pep+ pillars</vt:lpstr>
      <vt:lpstr>COMMONALITY BETWEEN WAWA’S AND PEP+ FOCUS AREAS​ Allowing us to identify opportunities for collaboration, and therefore add value to our relationship</vt:lpstr>
      <vt:lpstr>PowerPoint Presentation</vt:lpstr>
      <vt:lpstr>PowerPoint Presentation</vt:lpstr>
      <vt:lpstr>PowerPoint Presentation</vt:lpstr>
      <vt:lpstr>PowerPoint Presentation</vt:lpstr>
      <vt:lpstr>PowerPoint Presentation</vt:lpstr>
      <vt:lpstr>PowerPoint Presentation</vt:lpstr>
      <vt:lpstr>WH SMITH’S SUSTAINABILITY FOCUS AREAS And how these focus areas align with pep+ pillars</vt:lpstr>
      <vt:lpstr>COMMONALITY BETWEEN WH SMITH’S AND PEP+ FOCUS AREAS And how these focus areas align with pep+ pillars</vt:lpstr>
      <vt:lpstr>PowerPoint Presentation</vt:lpstr>
      <vt:lpstr>PowerPoint Presentation</vt:lpstr>
      <vt:lpstr>PowerPoint Presentation</vt:lpstr>
      <vt:lpstr>PowerPoint Presentation</vt:lpstr>
      <vt:lpstr>YUM’S SUSTAINABILITY FOCUS AREAS And how these focus areas align with pep+ pillars</vt:lpstr>
      <vt:lpstr>YUM’S SUSTAINABILITY FOCUS AREAS And how these focus areas align with pep+ pillars</vt:lpstr>
      <vt:lpstr>COMMONALITY BETWEEN YUM’S AND PEP+ FOCUS AREAS Allowing us to identify opportunities for collaboration, and therefore  add value to our relationship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Claudia del Hoyo</dc:creator>
  <cp:lastModifiedBy>Popowski, Nicole {PEP}</cp:lastModifiedBy>
  <cp:revision>3</cp:revision>
  <dcterms:created xsi:type="dcterms:W3CDTF">2025-05-28T15:13:32Z</dcterms:created>
  <dcterms:modified xsi:type="dcterms:W3CDTF">2026-04-08T15:12:32Z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0x0101009161366E4F15C84B88D51EE8B82FAF3A</vt:lpwstr>
  </property>
  <property fmtid="{D5CDD505-2E9C-101B-9397-08002B2CF9AE}" pid="3" name="MediaServiceImageTags">
    <vt:lpwstr/>
  </property>
  <property fmtid="{D5CDD505-2E9C-101B-9397-08002B2CF9AE}" pid="4" name="_dlc_policyId">
    <vt:lpwstr>0x01010007726CE5BAA9244C9987C4B2E450BFFD|-369733750</vt:lpwstr>
  </property>
  <property fmtid="{D5CDD505-2E9C-101B-9397-08002B2CF9AE}" pid="5" name="ItemRetentionFormula">
    <vt:lpwstr>&lt;formula id="Microsoft.Office.RecordsManagement.PolicyFeatures.Expiration.Formula.BuiltIn"&gt;&lt;number&gt;30&lt;/number&gt;&lt;property&gt;Modified&lt;/property&gt;&lt;propertyId&gt;28cf69c5-fa48-462a-b5cd-27b6f9d2bd5f&lt;/propertyId&gt;&lt;period&gt;days&lt;/period&gt;&lt;/formula&gt;</vt:lpwstr>
  </property>
</Properties>
</file>